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5" r:id="rId2"/>
    <p:sldMasterId id="2147483727" r:id="rId3"/>
  </p:sldMasterIdLst>
  <p:notesMasterIdLst>
    <p:notesMasterId r:id="rId33"/>
  </p:notesMasterIdLst>
  <p:handoutMasterIdLst>
    <p:handoutMasterId r:id="rId34"/>
  </p:handoutMasterIdLst>
  <p:sldIdLst>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E6E6"/>
    <a:srgbClr val="005EB8"/>
    <a:srgbClr val="FFFFFF"/>
    <a:srgbClr val="EF363B"/>
    <a:srgbClr val="00965E"/>
    <a:srgbClr val="EE353B"/>
    <a:srgbClr val="FF00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7" autoAdjust="0"/>
    <p:restoredTop sz="90671" autoAdjust="0"/>
  </p:normalViewPr>
  <p:slideViewPr>
    <p:cSldViewPr snapToGrid="0" snapToObjects="1">
      <p:cViewPr varScale="1">
        <p:scale>
          <a:sx n="86" d="100"/>
          <a:sy n="86" d="100"/>
        </p:scale>
        <p:origin x="64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C72F3-719D-42D8-A258-4CF3642397FD}" type="doc">
      <dgm:prSet loTypeId="urn:microsoft.com/office/officeart/2005/8/layout/venn2" loCatId="relationship" qsTypeId="urn:microsoft.com/office/officeart/2005/8/quickstyle/simple1" qsCatId="simple" csTypeId="urn:microsoft.com/office/officeart/2005/8/colors/accent1_2" csCatId="accent1" phldr="1"/>
      <dgm:spPr/>
    </dgm:pt>
    <dgm:pt modelId="{BEB9CE08-44EA-474F-94B1-DCF947B00437}">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100" dirty="0" smtClean="0"/>
            <a:t>PERSONAL LIFE</a:t>
          </a:r>
          <a:endParaRPr lang="en-US" sz="1100" dirty="0"/>
        </a:p>
      </dgm:t>
    </dgm:pt>
    <dgm:pt modelId="{9B5CC9AF-2104-49CA-B143-F7E1EBBCF890}" type="parTrans" cxnId="{6D8B2D2B-B54E-4F78-80D8-5DDA2111F39B}">
      <dgm:prSet/>
      <dgm:spPr/>
      <dgm:t>
        <a:bodyPr/>
        <a:lstStyle/>
        <a:p>
          <a:endParaRPr lang="en-US"/>
        </a:p>
      </dgm:t>
    </dgm:pt>
    <dgm:pt modelId="{08ED2149-C8F0-42C8-9A64-AE0CA5FA14E0}" type="sibTrans" cxnId="{6D8B2D2B-B54E-4F78-80D8-5DDA2111F39B}">
      <dgm:prSet/>
      <dgm:spPr/>
      <dgm:t>
        <a:bodyPr/>
        <a:lstStyle/>
        <a:p>
          <a:endParaRPr lang="en-US"/>
        </a:p>
      </dgm:t>
    </dgm:pt>
    <dgm:pt modelId="{905CC443-D3FD-402A-8855-58E53A4B1746}">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100" dirty="0" smtClean="0"/>
            <a:t>STUDIES</a:t>
          </a:r>
        </a:p>
      </dgm:t>
    </dgm:pt>
    <dgm:pt modelId="{7C4A571A-05D2-4B7A-818C-9511A0E75FED}" type="parTrans" cxnId="{13507CC3-026C-4606-B848-BF6449FE435E}">
      <dgm:prSet/>
      <dgm:spPr/>
      <dgm:t>
        <a:bodyPr/>
        <a:lstStyle/>
        <a:p>
          <a:endParaRPr lang="en-US"/>
        </a:p>
      </dgm:t>
    </dgm:pt>
    <dgm:pt modelId="{E121A921-6817-4B78-936B-3A83F1FAB285}" type="sibTrans" cxnId="{13507CC3-026C-4606-B848-BF6449FE435E}">
      <dgm:prSet/>
      <dgm:spPr/>
      <dgm:t>
        <a:bodyPr/>
        <a:lstStyle/>
        <a:p>
          <a:endParaRPr lang="en-US"/>
        </a:p>
      </dgm:t>
    </dgm:pt>
    <dgm:pt modelId="{66EF5E6A-227E-46D1-A2BF-21B943D37E1F}">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100" dirty="0" smtClean="0"/>
            <a:t>WORK</a:t>
          </a:r>
        </a:p>
      </dgm:t>
    </dgm:pt>
    <dgm:pt modelId="{5C45F862-A28E-43DB-8BF5-9BC3F936BFBA}" type="parTrans" cxnId="{69214013-05E7-47FE-BC6C-D24BFBCD7AD6}">
      <dgm:prSet/>
      <dgm:spPr/>
      <dgm:t>
        <a:bodyPr/>
        <a:lstStyle/>
        <a:p>
          <a:endParaRPr lang="en-US"/>
        </a:p>
      </dgm:t>
    </dgm:pt>
    <dgm:pt modelId="{D21B7ED5-4973-45FC-BDAC-F96F286F0C90}" type="sibTrans" cxnId="{69214013-05E7-47FE-BC6C-D24BFBCD7AD6}">
      <dgm:prSet/>
      <dgm:spPr/>
      <dgm:t>
        <a:bodyPr/>
        <a:lstStyle/>
        <a:p>
          <a:endParaRPr lang="en-US"/>
        </a:p>
      </dgm:t>
    </dgm:pt>
    <dgm:pt modelId="{8FBB2B23-3702-4B68-915F-CA5C231885B6}">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Life management skills</a:t>
          </a:r>
          <a:endParaRPr lang="en-US" sz="1000" dirty="0"/>
        </a:p>
      </dgm:t>
    </dgm:pt>
    <dgm:pt modelId="{B607DEA0-7EA5-4218-B3AA-6B36F637B24F}" type="parTrans" cxnId="{9DF5856A-E80E-418E-8741-A5547C8E54A1}">
      <dgm:prSet/>
      <dgm:spPr/>
      <dgm:t>
        <a:bodyPr/>
        <a:lstStyle/>
        <a:p>
          <a:endParaRPr lang="en-US"/>
        </a:p>
      </dgm:t>
    </dgm:pt>
    <dgm:pt modelId="{AEF7C42A-5D26-42E9-AEF8-6563BB07B51B}" type="sibTrans" cxnId="{9DF5856A-E80E-418E-8741-A5547C8E54A1}">
      <dgm:prSet/>
      <dgm:spPr/>
      <dgm:t>
        <a:bodyPr/>
        <a:lstStyle/>
        <a:p>
          <a:endParaRPr lang="en-US"/>
        </a:p>
      </dgm:t>
    </dgm:pt>
    <dgm:pt modelId="{60A45434-A54F-4215-94E7-628CF5DB988F}">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Motivation</a:t>
          </a:r>
          <a:endParaRPr lang="en-US" sz="1000" dirty="0"/>
        </a:p>
      </dgm:t>
    </dgm:pt>
    <dgm:pt modelId="{7C13FF93-7A81-41A6-A704-B5219F7FF2CB}" type="parTrans" cxnId="{0FC3CF80-F21D-48B7-B9B3-D18742ACAE20}">
      <dgm:prSet/>
      <dgm:spPr/>
      <dgm:t>
        <a:bodyPr/>
        <a:lstStyle/>
        <a:p>
          <a:endParaRPr lang="en-US"/>
        </a:p>
      </dgm:t>
    </dgm:pt>
    <dgm:pt modelId="{F1E807FE-ED5A-40F4-86CE-3DAD2B237B13}" type="sibTrans" cxnId="{0FC3CF80-F21D-48B7-B9B3-D18742ACAE20}">
      <dgm:prSet/>
      <dgm:spPr/>
      <dgm:t>
        <a:bodyPr/>
        <a:lstStyle/>
        <a:p>
          <a:endParaRPr lang="en-US"/>
        </a:p>
      </dgm:t>
    </dgm:pt>
    <dgm:pt modelId="{A1ED914F-99BF-434A-B554-5BD2520FF64B}">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Learning skills</a:t>
          </a:r>
        </a:p>
      </dgm:t>
    </dgm:pt>
    <dgm:pt modelId="{6F7FF181-C3BD-41F3-A476-E7EFC4430779}" type="parTrans" cxnId="{820F1D06-64A5-437C-8532-0EFA5295BC0D}">
      <dgm:prSet/>
      <dgm:spPr/>
      <dgm:t>
        <a:bodyPr/>
        <a:lstStyle/>
        <a:p>
          <a:endParaRPr lang="en-US"/>
        </a:p>
      </dgm:t>
    </dgm:pt>
    <dgm:pt modelId="{E7070DE6-D046-4A8C-B725-9C591C9D1694}" type="sibTrans" cxnId="{820F1D06-64A5-437C-8532-0EFA5295BC0D}">
      <dgm:prSet/>
      <dgm:spPr/>
      <dgm:t>
        <a:bodyPr/>
        <a:lstStyle/>
        <a:p>
          <a:endParaRPr lang="en-US"/>
        </a:p>
      </dgm:t>
    </dgm:pt>
    <dgm:pt modelId="{3C79DD18-AA54-4C47-A69A-CD7976D358C7}">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Building mastery</a:t>
          </a:r>
        </a:p>
      </dgm:t>
    </dgm:pt>
    <dgm:pt modelId="{71F43B52-79F6-4871-AD49-91FC0718E7D7}" type="parTrans" cxnId="{4AEDE8FF-83EE-4131-A5D0-2EF183F2D84F}">
      <dgm:prSet/>
      <dgm:spPr/>
      <dgm:t>
        <a:bodyPr/>
        <a:lstStyle/>
        <a:p>
          <a:endParaRPr lang="en-US"/>
        </a:p>
      </dgm:t>
    </dgm:pt>
    <dgm:pt modelId="{A96743CC-FEE8-427C-9790-ED759720BFF2}" type="sibTrans" cxnId="{4AEDE8FF-83EE-4131-A5D0-2EF183F2D84F}">
      <dgm:prSet/>
      <dgm:spPr/>
      <dgm:t>
        <a:bodyPr/>
        <a:lstStyle/>
        <a:p>
          <a:endParaRPr lang="en-US"/>
        </a:p>
      </dgm:t>
    </dgm:pt>
    <dgm:pt modelId="{0A7C25C0-296E-486B-B8ED-9C86A085BE84}">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Competencies</a:t>
          </a:r>
        </a:p>
      </dgm:t>
    </dgm:pt>
    <dgm:pt modelId="{418122A5-9087-4843-A1B5-B96114679207}" type="parTrans" cxnId="{EFAB1F28-12A5-4D6A-9091-54F4767C592F}">
      <dgm:prSet/>
      <dgm:spPr/>
      <dgm:t>
        <a:bodyPr/>
        <a:lstStyle/>
        <a:p>
          <a:endParaRPr lang="en-US"/>
        </a:p>
      </dgm:t>
    </dgm:pt>
    <dgm:pt modelId="{6DC87843-5612-433A-8D35-325358F1E372}" type="sibTrans" cxnId="{EFAB1F28-12A5-4D6A-9091-54F4767C592F}">
      <dgm:prSet/>
      <dgm:spPr/>
      <dgm:t>
        <a:bodyPr/>
        <a:lstStyle/>
        <a:p>
          <a:endParaRPr lang="en-US"/>
        </a:p>
      </dgm:t>
    </dgm:pt>
    <dgm:pt modelId="{D8A39092-7762-46AB-880B-78FAB685F3F7}">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Future plans</a:t>
          </a:r>
        </a:p>
      </dgm:t>
    </dgm:pt>
    <dgm:pt modelId="{D22A8F0E-C19E-43FC-8FCD-5F5FF5CD8E1C}" type="parTrans" cxnId="{977C0D8A-42FB-4C37-A8C2-180F28C99DC7}">
      <dgm:prSet/>
      <dgm:spPr/>
      <dgm:t>
        <a:bodyPr/>
        <a:lstStyle/>
        <a:p>
          <a:endParaRPr lang="en-US"/>
        </a:p>
      </dgm:t>
    </dgm:pt>
    <dgm:pt modelId="{2D4E9E1B-DC67-481A-A03B-656B1D3637C6}" type="sibTrans" cxnId="{977C0D8A-42FB-4C37-A8C2-180F28C99DC7}">
      <dgm:prSet/>
      <dgm:spPr/>
      <dgm:t>
        <a:bodyPr/>
        <a:lstStyle/>
        <a:p>
          <a:endParaRPr lang="en-US"/>
        </a:p>
      </dgm:t>
    </dgm:pt>
    <dgm:pt modelId="{95BE0C16-F8BA-4B02-82D3-1EDB2BDF7CF7}">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Development planning</a:t>
          </a:r>
        </a:p>
      </dgm:t>
    </dgm:pt>
    <dgm:pt modelId="{748D6BB3-B476-4E34-8C1A-451BF3ED1C75}" type="parTrans" cxnId="{D6182CEB-B465-4479-98FB-1774C29E2D7E}">
      <dgm:prSet/>
      <dgm:spPr/>
      <dgm:t>
        <a:bodyPr/>
        <a:lstStyle/>
        <a:p>
          <a:endParaRPr lang="en-US"/>
        </a:p>
      </dgm:t>
    </dgm:pt>
    <dgm:pt modelId="{5E639448-C944-41E8-958B-DD3A97D5526A}" type="sibTrans" cxnId="{D6182CEB-B465-4479-98FB-1774C29E2D7E}">
      <dgm:prSet/>
      <dgm:spPr/>
      <dgm:t>
        <a:bodyPr/>
        <a:lstStyle/>
        <a:p>
          <a:endParaRPr lang="en-US"/>
        </a:p>
      </dgm:t>
    </dgm:pt>
    <dgm:pt modelId="{4CA6F9C3-5240-49BB-9DDA-3FA087410383}">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Meaningful learning</a:t>
          </a:r>
        </a:p>
      </dgm:t>
    </dgm:pt>
    <dgm:pt modelId="{674F1709-D74B-4076-A8DC-5BFD360F327B}" type="parTrans" cxnId="{790B8BB5-5CFF-43F6-842B-501EEFC6A9A4}">
      <dgm:prSet/>
      <dgm:spPr/>
      <dgm:t>
        <a:bodyPr/>
        <a:lstStyle/>
        <a:p>
          <a:endParaRPr lang="en-US"/>
        </a:p>
      </dgm:t>
    </dgm:pt>
    <dgm:pt modelId="{E11FE8A1-EB0F-4B9F-B5E2-1922403E1EFE}" type="sibTrans" cxnId="{790B8BB5-5CFF-43F6-842B-501EEFC6A9A4}">
      <dgm:prSet/>
      <dgm:spPr/>
      <dgm:t>
        <a:bodyPr/>
        <a:lstStyle/>
        <a:p>
          <a:endParaRPr lang="en-US"/>
        </a:p>
      </dgm:t>
    </dgm:pt>
    <dgm:pt modelId="{6F06024A-E13A-4F04-91F0-D3FCC3DA1D82}">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000" dirty="0" smtClean="0"/>
            <a:t>Values</a:t>
          </a:r>
          <a:endParaRPr lang="en-US" sz="1000" dirty="0"/>
        </a:p>
      </dgm:t>
    </dgm:pt>
    <dgm:pt modelId="{4629DB41-EB09-47D1-967E-153DFE4AD5CB}" type="parTrans" cxnId="{249C64A8-1119-40F5-BF08-D099B2A0471A}">
      <dgm:prSet/>
      <dgm:spPr/>
      <dgm:t>
        <a:bodyPr/>
        <a:lstStyle/>
        <a:p>
          <a:endParaRPr lang="en-US"/>
        </a:p>
      </dgm:t>
    </dgm:pt>
    <dgm:pt modelId="{D83EDE70-9E38-4EC4-92B3-AFBC16FC179C}" type="sibTrans" cxnId="{249C64A8-1119-40F5-BF08-D099B2A0471A}">
      <dgm:prSet/>
      <dgm:spPr/>
      <dgm:t>
        <a:bodyPr/>
        <a:lstStyle/>
        <a:p>
          <a:endParaRPr lang="en-US"/>
        </a:p>
      </dgm:t>
    </dgm:pt>
    <dgm:pt modelId="{B948DF8F-12DE-4B2A-9958-C406ED5B9760}" type="pres">
      <dgm:prSet presAssocID="{584C72F3-719D-42D8-A258-4CF3642397FD}" presName="Name0" presStyleCnt="0">
        <dgm:presLayoutVars>
          <dgm:chMax val="7"/>
          <dgm:resizeHandles val="exact"/>
        </dgm:presLayoutVars>
      </dgm:prSet>
      <dgm:spPr/>
    </dgm:pt>
    <dgm:pt modelId="{B4A3CF0E-0A05-44C8-815C-EDD18E1E79AC}" type="pres">
      <dgm:prSet presAssocID="{584C72F3-719D-42D8-A258-4CF3642397FD}" presName="comp1" presStyleCnt="0"/>
      <dgm:spPr/>
    </dgm:pt>
    <dgm:pt modelId="{C88A244E-D710-4458-A8C3-F0C991BE902D}" type="pres">
      <dgm:prSet presAssocID="{584C72F3-719D-42D8-A258-4CF3642397FD}" presName="circle1" presStyleLbl="node1" presStyleIdx="0" presStyleCnt="3" custLinFactNeighborX="-72"/>
      <dgm:spPr/>
      <dgm:t>
        <a:bodyPr/>
        <a:lstStyle/>
        <a:p>
          <a:endParaRPr lang="en-US"/>
        </a:p>
      </dgm:t>
    </dgm:pt>
    <dgm:pt modelId="{307541EA-65B0-4647-9382-58F10643A7CE}" type="pres">
      <dgm:prSet presAssocID="{584C72F3-719D-42D8-A258-4CF3642397FD}" presName="c1text" presStyleLbl="node1" presStyleIdx="0" presStyleCnt="3">
        <dgm:presLayoutVars>
          <dgm:bulletEnabled val="1"/>
        </dgm:presLayoutVars>
      </dgm:prSet>
      <dgm:spPr/>
      <dgm:t>
        <a:bodyPr/>
        <a:lstStyle/>
        <a:p>
          <a:endParaRPr lang="en-US"/>
        </a:p>
      </dgm:t>
    </dgm:pt>
    <dgm:pt modelId="{CFD78FD3-A990-4555-9E56-6442AF393BD5}" type="pres">
      <dgm:prSet presAssocID="{584C72F3-719D-42D8-A258-4CF3642397FD}" presName="comp2" presStyleCnt="0"/>
      <dgm:spPr/>
    </dgm:pt>
    <dgm:pt modelId="{345314F2-ECE7-4218-A90D-D0D19BC0FAE1}" type="pres">
      <dgm:prSet presAssocID="{584C72F3-719D-42D8-A258-4CF3642397FD}" presName="circle2" presStyleLbl="node1" presStyleIdx="1" presStyleCnt="3"/>
      <dgm:spPr/>
      <dgm:t>
        <a:bodyPr/>
        <a:lstStyle/>
        <a:p>
          <a:endParaRPr lang="en-US"/>
        </a:p>
      </dgm:t>
    </dgm:pt>
    <dgm:pt modelId="{2EB8F40D-DBA8-4C8E-A7DF-709033F74508}" type="pres">
      <dgm:prSet presAssocID="{584C72F3-719D-42D8-A258-4CF3642397FD}" presName="c2text" presStyleLbl="node1" presStyleIdx="1" presStyleCnt="3">
        <dgm:presLayoutVars>
          <dgm:bulletEnabled val="1"/>
        </dgm:presLayoutVars>
      </dgm:prSet>
      <dgm:spPr/>
      <dgm:t>
        <a:bodyPr/>
        <a:lstStyle/>
        <a:p>
          <a:endParaRPr lang="en-US"/>
        </a:p>
      </dgm:t>
    </dgm:pt>
    <dgm:pt modelId="{96EBB1BD-BDC4-40E3-BC99-F35EAF9113FA}" type="pres">
      <dgm:prSet presAssocID="{584C72F3-719D-42D8-A258-4CF3642397FD}" presName="comp3" presStyleCnt="0"/>
      <dgm:spPr/>
    </dgm:pt>
    <dgm:pt modelId="{1EDB7BA2-F25B-48E5-B68F-90A4930A2AF8}" type="pres">
      <dgm:prSet presAssocID="{584C72F3-719D-42D8-A258-4CF3642397FD}" presName="circle3" presStyleLbl="node1" presStyleIdx="2" presStyleCnt="3"/>
      <dgm:spPr/>
      <dgm:t>
        <a:bodyPr/>
        <a:lstStyle/>
        <a:p>
          <a:endParaRPr lang="en-US"/>
        </a:p>
      </dgm:t>
    </dgm:pt>
    <dgm:pt modelId="{8356CFDA-3C53-4622-8A43-C9AB35E71627}" type="pres">
      <dgm:prSet presAssocID="{584C72F3-719D-42D8-A258-4CF3642397FD}" presName="c3text" presStyleLbl="node1" presStyleIdx="2" presStyleCnt="3">
        <dgm:presLayoutVars>
          <dgm:bulletEnabled val="1"/>
        </dgm:presLayoutVars>
      </dgm:prSet>
      <dgm:spPr/>
      <dgm:t>
        <a:bodyPr/>
        <a:lstStyle/>
        <a:p>
          <a:endParaRPr lang="en-US"/>
        </a:p>
      </dgm:t>
    </dgm:pt>
  </dgm:ptLst>
  <dgm:cxnLst>
    <dgm:cxn modelId="{9EA29D49-D5F0-405C-A790-527E1215DABE}" type="presOf" srcId="{A1ED914F-99BF-434A-B554-5BD2520FF64B}" destId="{345314F2-ECE7-4218-A90D-D0D19BC0FAE1}" srcOrd="0" destOrd="1" presId="urn:microsoft.com/office/officeart/2005/8/layout/venn2"/>
    <dgm:cxn modelId="{ED943A91-3951-45EA-BBEC-A0A2003409F9}" type="presOf" srcId="{584C72F3-719D-42D8-A258-4CF3642397FD}" destId="{B948DF8F-12DE-4B2A-9958-C406ED5B9760}" srcOrd="0" destOrd="0" presId="urn:microsoft.com/office/officeart/2005/8/layout/venn2"/>
    <dgm:cxn modelId="{790B8BB5-5CFF-43F6-842B-501EEFC6A9A4}" srcId="{905CC443-D3FD-402A-8855-58E53A4B1746}" destId="{4CA6F9C3-5240-49BB-9DDA-3FA087410383}" srcOrd="2" destOrd="0" parTransId="{674F1709-D74B-4076-A8DC-5BFD360F327B}" sibTransId="{E11FE8A1-EB0F-4B9F-B5E2-1922403E1EFE}"/>
    <dgm:cxn modelId="{E0B6E57C-4521-4193-8298-298E905E006D}" type="presOf" srcId="{66EF5E6A-227E-46D1-A2BF-21B943D37E1F}" destId="{8356CFDA-3C53-4622-8A43-C9AB35E71627}" srcOrd="1" destOrd="0" presId="urn:microsoft.com/office/officeart/2005/8/layout/venn2"/>
    <dgm:cxn modelId="{FC89A7EE-643F-412C-BEBC-343642096546}" type="presOf" srcId="{BEB9CE08-44EA-474F-94B1-DCF947B00437}" destId="{C88A244E-D710-4458-A8C3-F0C991BE902D}" srcOrd="0" destOrd="0" presId="urn:microsoft.com/office/officeart/2005/8/layout/venn2"/>
    <dgm:cxn modelId="{69214013-05E7-47FE-BC6C-D24BFBCD7AD6}" srcId="{584C72F3-719D-42D8-A258-4CF3642397FD}" destId="{66EF5E6A-227E-46D1-A2BF-21B943D37E1F}" srcOrd="2" destOrd="0" parTransId="{5C45F862-A28E-43DB-8BF5-9BC3F936BFBA}" sibTransId="{D21B7ED5-4973-45FC-BDAC-F96F286F0C90}"/>
    <dgm:cxn modelId="{0175AD2F-3F57-49EB-8C9A-2A644051B572}" type="presOf" srcId="{0A7C25C0-296E-486B-B8ED-9C86A085BE84}" destId="{8356CFDA-3C53-4622-8A43-C9AB35E71627}" srcOrd="1" destOrd="1" presId="urn:microsoft.com/office/officeart/2005/8/layout/venn2"/>
    <dgm:cxn modelId="{48A0AD40-66AC-4719-A0D6-32E8CA069F40}" type="presOf" srcId="{95BE0C16-F8BA-4B02-82D3-1EDB2BDF7CF7}" destId="{8356CFDA-3C53-4622-8A43-C9AB35E71627}" srcOrd="1" destOrd="3" presId="urn:microsoft.com/office/officeart/2005/8/layout/venn2"/>
    <dgm:cxn modelId="{E4B5D1C6-722C-477C-89B3-BEC99D2F9D6E}" type="presOf" srcId="{BEB9CE08-44EA-474F-94B1-DCF947B00437}" destId="{307541EA-65B0-4647-9382-58F10643A7CE}" srcOrd="1" destOrd="0" presId="urn:microsoft.com/office/officeart/2005/8/layout/venn2"/>
    <dgm:cxn modelId="{014D0201-F003-4E4D-834D-BF2038276422}" type="presOf" srcId="{905CC443-D3FD-402A-8855-58E53A4B1746}" destId="{2EB8F40D-DBA8-4C8E-A7DF-709033F74508}" srcOrd="1" destOrd="0" presId="urn:microsoft.com/office/officeart/2005/8/layout/venn2"/>
    <dgm:cxn modelId="{F8432993-3FEB-4516-9CDF-89E0A1840D7D}" type="presOf" srcId="{0A7C25C0-296E-486B-B8ED-9C86A085BE84}" destId="{1EDB7BA2-F25B-48E5-B68F-90A4930A2AF8}" srcOrd="0" destOrd="1" presId="urn:microsoft.com/office/officeart/2005/8/layout/venn2"/>
    <dgm:cxn modelId="{1A3E2F48-F046-4263-BB92-DB96A995B590}" type="presOf" srcId="{8FBB2B23-3702-4B68-915F-CA5C231885B6}" destId="{307541EA-65B0-4647-9382-58F10643A7CE}" srcOrd="1" destOrd="1" presId="urn:microsoft.com/office/officeart/2005/8/layout/venn2"/>
    <dgm:cxn modelId="{2E5EB556-42AF-438A-9D7B-A76A6F88F12F}" type="presOf" srcId="{4CA6F9C3-5240-49BB-9DDA-3FA087410383}" destId="{345314F2-ECE7-4218-A90D-D0D19BC0FAE1}" srcOrd="0" destOrd="3" presId="urn:microsoft.com/office/officeart/2005/8/layout/venn2"/>
    <dgm:cxn modelId="{977C0D8A-42FB-4C37-A8C2-180F28C99DC7}" srcId="{66EF5E6A-227E-46D1-A2BF-21B943D37E1F}" destId="{D8A39092-7762-46AB-880B-78FAB685F3F7}" srcOrd="1" destOrd="0" parTransId="{D22A8F0E-C19E-43FC-8FCD-5F5FF5CD8E1C}" sibTransId="{2D4E9E1B-DC67-481A-A03B-656B1D3637C6}"/>
    <dgm:cxn modelId="{D59B7093-3B21-4978-A707-4603B109F2D7}" type="presOf" srcId="{66EF5E6A-227E-46D1-A2BF-21B943D37E1F}" destId="{1EDB7BA2-F25B-48E5-B68F-90A4930A2AF8}" srcOrd="0" destOrd="0" presId="urn:microsoft.com/office/officeart/2005/8/layout/venn2"/>
    <dgm:cxn modelId="{E219B2D3-B5F1-4EF6-A495-0954E79872DC}" type="presOf" srcId="{8FBB2B23-3702-4B68-915F-CA5C231885B6}" destId="{C88A244E-D710-4458-A8C3-F0C991BE902D}" srcOrd="0" destOrd="1" presId="urn:microsoft.com/office/officeart/2005/8/layout/venn2"/>
    <dgm:cxn modelId="{820F1D06-64A5-437C-8532-0EFA5295BC0D}" srcId="{905CC443-D3FD-402A-8855-58E53A4B1746}" destId="{A1ED914F-99BF-434A-B554-5BD2520FF64B}" srcOrd="0" destOrd="0" parTransId="{6F7FF181-C3BD-41F3-A476-E7EFC4430779}" sibTransId="{E7070DE6-D046-4A8C-B725-9C591C9D1694}"/>
    <dgm:cxn modelId="{2996DE5A-7342-4300-8FB1-954BD77B0764}" type="presOf" srcId="{4CA6F9C3-5240-49BB-9DDA-3FA087410383}" destId="{2EB8F40D-DBA8-4C8E-A7DF-709033F74508}" srcOrd="1" destOrd="3" presId="urn:microsoft.com/office/officeart/2005/8/layout/venn2"/>
    <dgm:cxn modelId="{613E3E99-14AC-4693-8248-6878CA49EB41}" type="presOf" srcId="{6F06024A-E13A-4F04-91F0-D3FCC3DA1D82}" destId="{C88A244E-D710-4458-A8C3-F0C991BE902D}" srcOrd="0" destOrd="3" presId="urn:microsoft.com/office/officeart/2005/8/layout/venn2"/>
    <dgm:cxn modelId="{4AEDE8FF-83EE-4131-A5D0-2EF183F2D84F}" srcId="{905CC443-D3FD-402A-8855-58E53A4B1746}" destId="{3C79DD18-AA54-4C47-A69A-CD7976D358C7}" srcOrd="1" destOrd="0" parTransId="{71F43B52-79F6-4871-AD49-91FC0718E7D7}" sibTransId="{A96743CC-FEE8-427C-9790-ED759720BFF2}"/>
    <dgm:cxn modelId="{D1146B9D-F833-42FE-A0E9-397F40EA64DA}" type="presOf" srcId="{D8A39092-7762-46AB-880B-78FAB685F3F7}" destId="{8356CFDA-3C53-4622-8A43-C9AB35E71627}" srcOrd="1" destOrd="2" presId="urn:microsoft.com/office/officeart/2005/8/layout/venn2"/>
    <dgm:cxn modelId="{E8174FA1-F604-4E86-B499-D34D17EB35C6}" type="presOf" srcId="{6F06024A-E13A-4F04-91F0-D3FCC3DA1D82}" destId="{307541EA-65B0-4647-9382-58F10643A7CE}" srcOrd="1" destOrd="3" presId="urn:microsoft.com/office/officeart/2005/8/layout/venn2"/>
    <dgm:cxn modelId="{9DF5856A-E80E-418E-8741-A5547C8E54A1}" srcId="{BEB9CE08-44EA-474F-94B1-DCF947B00437}" destId="{8FBB2B23-3702-4B68-915F-CA5C231885B6}" srcOrd="0" destOrd="0" parTransId="{B607DEA0-7EA5-4218-B3AA-6B36F637B24F}" sibTransId="{AEF7C42A-5D26-42E9-AEF8-6563BB07B51B}"/>
    <dgm:cxn modelId="{0FC3CF80-F21D-48B7-B9B3-D18742ACAE20}" srcId="{BEB9CE08-44EA-474F-94B1-DCF947B00437}" destId="{60A45434-A54F-4215-94E7-628CF5DB988F}" srcOrd="1" destOrd="0" parTransId="{7C13FF93-7A81-41A6-A704-B5219F7FF2CB}" sibTransId="{F1E807FE-ED5A-40F4-86CE-3DAD2B237B13}"/>
    <dgm:cxn modelId="{B2AF7668-61F2-4076-8EE0-E91698DF153E}" type="presOf" srcId="{60A45434-A54F-4215-94E7-628CF5DB988F}" destId="{C88A244E-D710-4458-A8C3-F0C991BE902D}" srcOrd="0" destOrd="2" presId="urn:microsoft.com/office/officeart/2005/8/layout/venn2"/>
    <dgm:cxn modelId="{13507CC3-026C-4606-B848-BF6449FE435E}" srcId="{584C72F3-719D-42D8-A258-4CF3642397FD}" destId="{905CC443-D3FD-402A-8855-58E53A4B1746}" srcOrd="1" destOrd="0" parTransId="{7C4A571A-05D2-4B7A-818C-9511A0E75FED}" sibTransId="{E121A921-6817-4B78-936B-3A83F1FAB285}"/>
    <dgm:cxn modelId="{6563C843-2285-44DD-84D4-3ED461FF5414}" type="presOf" srcId="{3C79DD18-AA54-4C47-A69A-CD7976D358C7}" destId="{2EB8F40D-DBA8-4C8E-A7DF-709033F74508}" srcOrd="1" destOrd="2" presId="urn:microsoft.com/office/officeart/2005/8/layout/venn2"/>
    <dgm:cxn modelId="{6D8B2D2B-B54E-4F78-80D8-5DDA2111F39B}" srcId="{584C72F3-719D-42D8-A258-4CF3642397FD}" destId="{BEB9CE08-44EA-474F-94B1-DCF947B00437}" srcOrd="0" destOrd="0" parTransId="{9B5CC9AF-2104-49CA-B143-F7E1EBBCF890}" sibTransId="{08ED2149-C8F0-42C8-9A64-AE0CA5FA14E0}"/>
    <dgm:cxn modelId="{726CEB37-89EB-400F-9764-889391A9CEED}" type="presOf" srcId="{60A45434-A54F-4215-94E7-628CF5DB988F}" destId="{307541EA-65B0-4647-9382-58F10643A7CE}" srcOrd="1" destOrd="2" presId="urn:microsoft.com/office/officeart/2005/8/layout/venn2"/>
    <dgm:cxn modelId="{D6182CEB-B465-4479-98FB-1774C29E2D7E}" srcId="{66EF5E6A-227E-46D1-A2BF-21B943D37E1F}" destId="{95BE0C16-F8BA-4B02-82D3-1EDB2BDF7CF7}" srcOrd="2" destOrd="0" parTransId="{748D6BB3-B476-4E34-8C1A-451BF3ED1C75}" sibTransId="{5E639448-C944-41E8-958B-DD3A97D5526A}"/>
    <dgm:cxn modelId="{9495C132-621D-4FBC-9AAC-481077FFDD2C}" type="presOf" srcId="{3C79DD18-AA54-4C47-A69A-CD7976D358C7}" destId="{345314F2-ECE7-4218-A90D-D0D19BC0FAE1}" srcOrd="0" destOrd="2" presId="urn:microsoft.com/office/officeart/2005/8/layout/venn2"/>
    <dgm:cxn modelId="{EFAB1F28-12A5-4D6A-9091-54F4767C592F}" srcId="{66EF5E6A-227E-46D1-A2BF-21B943D37E1F}" destId="{0A7C25C0-296E-486B-B8ED-9C86A085BE84}" srcOrd="0" destOrd="0" parTransId="{418122A5-9087-4843-A1B5-B96114679207}" sibTransId="{6DC87843-5612-433A-8D35-325358F1E372}"/>
    <dgm:cxn modelId="{069BEB92-E466-4CD1-B226-F840CFEEE655}" type="presOf" srcId="{95BE0C16-F8BA-4B02-82D3-1EDB2BDF7CF7}" destId="{1EDB7BA2-F25B-48E5-B68F-90A4930A2AF8}" srcOrd="0" destOrd="3" presId="urn:microsoft.com/office/officeart/2005/8/layout/venn2"/>
    <dgm:cxn modelId="{4FEF4FEF-D1F0-46A5-9EA1-D84AE0213782}" type="presOf" srcId="{A1ED914F-99BF-434A-B554-5BD2520FF64B}" destId="{2EB8F40D-DBA8-4C8E-A7DF-709033F74508}" srcOrd="1" destOrd="1" presId="urn:microsoft.com/office/officeart/2005/8/layout/venn2"/>
    <dgm:cxn modelId="{2CFE0E33-C104-454E-B2A5-84BE49BD9E4E}" type="presOf" srcId="{D8A39092-7762-46AB-880B-78FAB685F3F7}" destId="{1EDB7BA2-F25B-48E5-B68F-90A4930A2AF8}" srcOrd="0" destOrd="2" presId="urn:microsoft.com/office/officeart/2005/8/layout/venn2"/>
    <dgm:cxn modelId="{249C64A8-1119-40F5-BF08-D099B2A0471A}" srcId="{BEB9CE08-44EA-474F-94B1-DCF947B00437}" destId="{6F06024A-E13A-4F04-91F0-D3FCC3DA1D82}" srcOrd="2" destOrd="0" parTransId="{4629DB41-EB09-47D1-967E-153DFE4AD5CB}" sibTransId="{D83EDE70-9E38-4EC4-92B3-AFBC16FC179C}"/>
    <dgm:cxn modelId="{E36648FF-A016-406F-AAF7-B5684DF58E66}" type="presOf" srcId="{905CC443-D3FD-402A-8855-58E53A4B1746}" destId="{345314F2-ECE7-4218-A90D-D0D19BC0FAE1}" srcOrd="0" destOrd="0" presId="urn:microsoft.com/office/officeart/2005/8/layout/venn2"/>
    <dgm:cxn modelId="{935C1501-411D-44F2-A004-9E7E6DCA1672}" type="presParOf" srcId="{B948DF8F-12DE-4B2A-9958-C406ED5B9760}" destId="{B4A3CF0E-0A05-44C8-815C-EDD18E1E79AC}" srcOrd="0" destOrd="0" presId="urn:microsoft.com/office/officeart/2005/8/layout/venn2"/>
    <dgm:cxn modelId="{3251431F-4E82-45F0-B4A2-089908BAD854}" type="presParOf" srcId="{B4A3CF0E-0A05-44C8-815C-EDD18E1E79AC}" destId="{C88A244E-D710-4458-A8C3-F0C991BE902D}" srcOrd="0" destOrd="0" presId="urn:microsoft.com/office/officeart/2005/8/layout/venn2"/>
    <dgm:cxn modelId="{70D351E5-9AED-4C07-856B-0F3A2D1F74C2}" type="presParOf" srcId="{B4A3CF0E-0A05-44C8-815C-EDD18E1E79AC}" destId="{307541EA-65B0-4647-9382-58F10643A7CE}" srcOrd="1" destOrd="0" presId="urn:microsoft.com/office/officeart/2005/8/layout/venn2"/>
    <dgm:cxn modelId="{889A2A18-042F-49EF-80B8-CBB21372E0EA}" type="presParOf" srcId="{B948DF8F-12DE-4B2A-9958-C406ED5B9760}" destId="{CFD78FD3-A990-4555-9E56-6442AF393BD5}" srcOrd="1" destOrd="0" presId="urn:microsoft.com/office/officeart/2005/8/layout/venn2"/>
    <dgm:cxn modelId="{B957308C-EF24-4E0B-9CA1-F1A586D507B4}" type="presParOf" srcId="{CFD78FD3-A990-4555-9E56-6442AF393BD5}" destId="{345314F2-ECE7-4218-A90D-D0D19BC0FAE1}" srcOrd="0" destOrd="0" presId="urn:microsoft.com/office/officeart/2005/8/layout/venn2"/>
    <dgm:cxn modelId="{A1036216-9321-4492-B27A-9FBCB1C78381}" type="presParOf" srcId="{CFD78FD3-A990-4555-9E56-6442AF393BD5}" destId="{2EB8F40D-DBA8-4C8E-A7DF-709033F74508}" srcOrd="1" destOrd="0" presId="urn:microsoft.com/office/officeart/2005/8/layout/venn2"/>
    <dgm:cxn modelId="{3EFF3D63-B305-46C6-A36C-D7A1819AC64D}" type="presParOf" srcId="{B948DF8F-12DE-4B2A-9958-C406ED5B9760}" destId="{96EBB1BD-BDC4-40E3-BC99-F35EAF9113FA}" srcOrd="2" destOrd="0" presId="urn:microsoft.com/office/officeart/2005/8/layout/venn2"/>
    <dgm:cxn modelId="{2E32BEA1-8688-4235-BD0D-DD9F03B60F71}" type="presParOf" srcId="{96EBB1BD-BDC4-40E3-BC99-F35EAF9113FA}" destId="{1EDB7BA2-F25B-48E5-B68F-90A4930A2AF8}" srcOrd="0" destOrd="0" presId="urn:microsoft.com/office/officeart/2005/8/layout/venn2"/>
    <dgm:cxn modelId="{3BFDF655-E95D-4203-BF37-8AC49517325A}" type="presParOf" srcId="{96EBB1BD-BDC4-40E3-BC99-F35EAF9113FA}" destId="{8356CFDA-3C53-4622-8A43-C9AB35E71627}"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FDE8F1-3CF7-4844-BBB2-1B4C7BEE1F06}" type="doc">
      <dgm:prSet loTypeId="urn:microsoft.com/office/officeart/2009/3/layout/StepUpProcess" loCatId="process" qsTypeId="urn:microsoft.com/office/officeart/2005/8/quickstyle/simple1" qsCatId="simple" csTypeId="urn:microsoft.com/office/officeart/2005/8/colors/accent5_2" csCatId="accent5" phldr="1"/>
      <dgm:spPr/>
      <dgm:t>
        <a:bodyPr/>
        <a:lstStyle/>
        <a:p>
          <a:endParaRPr lang="en-US"/>
        </a:p>
      </dgm:t>
    </dgm:pt>
    <dgm:pt modelId="{BD633D74-EB08-49C4-98B5-D5E90ADE46F1}">
      <dgm:prSet phldrT="[Text]"/>
      <dgm:spPr/>
      <dgm:t>
        <a:bodyPr/>
        <a:lstStyle/>
        <a:p>
          <a:r>
            <a:rPr lang="en-US" dirty="0" smtClean="0"/>
            <a:t>1. What is my PDPP about?</a:t>
          </a:r>
          <a:endParaRPr lang="en-US" dirty="0"/>
        </a:p>
      </dgm:t>
    </dgm:pt>
    <dgm:pt modelId="{EA56340F-D6AD-46AB-8533-9775D72530DD}" type="parTrans" cxnId="{52DD9ED7-DF2B-4AA1-9CCF-2819E276E757}">
      <dgm:prSet/>
      <dgm:spPr/>
      <dgm:t>
        <a:bodyPr/>
        <a:lstStyle/>
        <a:p>
          <a:endParaRPr lang="en-US"/>
        </a:p>
      </dgm:t>
    </dgm:pt>
    <dgm:pt modelId="{064607C5-ED1F-4322-BEB3-CD2D07E18A39}" type="sibTrans" cxnId="{52DD9ED7-DF2B-4AA1-9CCF-2819E276E757}">
      <dgm:prSet/>
      <dgm:spPr/>
      <dgm:t>
        <a:bodyPr/>
        <a:lstStyle/>
        <a:p>
          <a:endParaRPr lang="en-US"/>
        </a:p>
      </dgm:t>
    </dgm:pt>
    <dgm:pt modelId="{82F7B109-7319-47FC-AABF-315B81E63B59}">
      <dgm:prSet phldrT="[Text]"/>
      <dgm:spPr/>
      <dgm:t>
        <a:bodyPr/>
        <a:lstStyle/>
        <a:p>
          <a:r>
            <a:rPr lang="en-US" dirty="0" smtClean="0"/>
            <a:t>2. Submit version 0.3</a:t>
          </a:r>
        </a:p>
      </dgm:t>
    </dgm:pt>
    <dgm:pt modelId="{8E0BF5B2-B98E-4ADF-8B44-7DD3C0E09B4A}" type="parTrans" cxnId="{C15BCC86-A040-4A51-86A8-A78EF2E258DD}">
      <dgm:prSet/>
      <dgm:spPr/>
      <dgm:t>
        <a:bodyPr/>
        <a:lstStyle/>
        <a:p>
          <a:endParaRPr lang="en-US"/>
        </a:p>
      </dgm:t>
    </dgm:pt>
    <dgm:pt modelId="{ADCB90E6-A2ED-477E-A936-991F8BB0CD74}" type="sibTrans" cxnId="{C15BCC86-A040-4A51-86A8-A78EF2E258DD}">
      <dgm:prSet/>
      <dgm:spPr/>
      <dgm:t>
        <a:bodyPr/>
        <a:lstStyle/>
        <a:p>
          <a:endParaRPr lang="en-US"/>
        </a:p>
      </dgm:t>
    </dgm:pt>
    <dgm:pt modelId="{54AD6122-2E82-437C-A75A-5E21DD299AA3}">
      <dgm:prSet phldrT="[Text]"/>
      <dgm:spPr/>
      <dgm:t>
        <a:bodyPr/>
        <a:lstStyle/>
        <a:p>
          <a:r>
            <a:rPr lang="en-US" dirty="0" smtClean="0"/>
            <a:t>3. Feedback round</a:t>
          </a:r>
          <a:endParaRPr lang="en-US" dirty="0"/>
        </a:p>
      </dgm:t>
    </dgm:pt>
    <dgm:pt modelId="{27B8A68E-20B9-41A5-838A-875AB8ACD0D6}" type="parTrans" cxnId="{720122EA-9BBD-477F-B362-EF7C95EB9AAD}">
      <dgm:prSet/>
      <dgm:spPr/>
      <dgm:t>
        <a:bodyPr/>
        <a:lstStyle/>
        <a:p>
          <a:endParaRPr lang="en-US"/>
        </a:p>
      </dgm:t>
    </dgm:pt>
    <dgm:pt modelId="{5F1B1F2F-FD4C-49EE-8FBE-42F67C5FBD91}" type="sibTrans" cxnId="{720122EA-9BBD-477F-B362-EF7C95EB9AAD}">
      <dgm:prSet/>
      <dgm:spPr/>
      <dgm:t>
        <a:bodyPr/>
        <a:lstStyle/>
        <a:p>
          <a:endParaRPr lang="en-US"/>
        </a:p>
      </dgm:t>
    </dgm:pt>
    <dgm:pt modelId="{E692B9E0-3D86-4CE0-9926-51DCB6BA0C3E}">
      <dgm:prSet phldrT="[Text]"/>
      <dgm:spPr/>
      <dgm:t>
        <a:bodyPr/>
        <a:lstStyle/>
        <a:p>
          <a:r>
            <a:rPr lang="en-US" dirty="0" smtClean="0"/>
            <a:t>4. Submit version 0.7</a:t>
          </a:r>
          <a:endParaRPr lang="en-US" dirty="0"/>
        </a:p>
      </dgm:t>
    </dgm:pt>
    <dgm:pt modelId="{80A123F3-5984-4D5F-8A7C-4404A9C4BF79}" type="parTrans" cxnId="{2467C7A8-A38B-46D8-BB83-95C1715255D3}">
      <dgm:prSet/>
      <dgm:spPr/>
      <dgm:t>
        <a:bodyPr/>
        <a:lstStyle/>
        <a:p>
          <a:endParaRPr lang="en-US"/>
        </a:p>
      </dgm:t>
    </dgm:pt>
    <dgm:pt modelId="{39D9D588-47BC-40AC-BB68-8E6B4A80DC26}" type="sibTrans" cxnId="{2467C7A8-A38B-46D8-BB83-95C1715255D3}">
      <dgm:prSet/>
      <dgm:spPr/>
      <dgm:t>
        <a:bodyPr/>
        <a:lstStyle/>
        <a:p>
          <a:endParaRPr lang="en-US"/>
        </a:p>
      </dgm:t>
    </dgm:pt>
    <dgm:pt modelId="{474DEF07-3E62-4BBE-9AE9-79E55B76B4C3}">
      <dgm:prSet phldrT="[Text]"/>
      <dgm:spPr/>
      <dgm:t>
        <a:bodyPr/>
        <a:lstStyle/>
        <a:p>
          <a:r>
            <a:rPr lang="en-US" dirty="0" smtClean="0"/>
            <a:t>6. Submit version 1.0</a:t>
          </a:r>
          <a:endParaRPr lang="en-US" dirty="0"/>
        </a:p>
      </dgm:t>
    </dgm:pt>
    <dgm:pt modelId="{5FDBE059-CA59-4907-9582-023833B64F91}" type="parTrans" cxnId="{DB80757C-8BE7-4243-AF47-42E2C801C722}">
      <dgm:prSet/>
      <dgm:spPr/>
      <dgm:t>
        <a:bodyPr/>
        <a:lstStyle/>
        <a:p>
          <a:endParaRPr lang="en-US"/>
        </a:p>
      </dgm:t>
    </dgm:pt>
    <dgm:pt modelId="{4B69D0D6-FFE4-4F06-85F7-0A9CD7032D34}" type="sibTrans" cxnId="{DB80757C-8BE7-4243-AF47-42E2C801C722}">
      <dgm:prSet/>
      <dgm:spPr/>
      <dgm:t>
        <a:bodyPr/>
        <a:lstStyle/>
        <a:p>
          <a:endParaRPr lang="en-US"/>
        </a:p>
      </dgm:t>
    </dgm:pt>
    <dgm:pt modelId="{860967AB-CF93-4841-A340-9FCD830EC764}">
      <dgm:prSet phldrT="[Text]"/>
      <dgm:spPr/>
      <dgm:t>
        <a:bodyPr/>
        <a:lstStyle/>
        <a:p>
          <a:r>
            <a:rPr lang="en-US" dirty="0" smtClean="0"/>
            <a:t>X. Retrospective</a:t>
          </a:r>
          <a:endParaRPr lang="en-US" dirty="0"/>
        </a:p>
      </dgm:t>
    </dgm:pt>
    <dgm:pt modelId="{563252C8-F305-4245-B87F-40EA57378676}" type="parTrans" cxnId="{78117CA6-8275-4480-AE47-A4B4D44738E8}">
      <dgm:prSet/>
      <dgm:spPr/>
      <dgm:t>
        <a:bodyPr/>
        <a:lstStyle/>
        <a:p>
          <a:endParaRPr lang="en-US"/>
        </a:p>
      </dgm:t>
    </dgm:pt>
    <dgm:pt modelId="{B71E5E7E-8D16-4E2E-8FFB-479E14CF00CA}" type="sibTrans" cxnId="{78117CA6-8275-4480-AE47-A4B4D44738E8}">
      <dgm:prSet/>
      <dgm:spPr/>
      <dgm:t>
        <a:bodyPr/>
        <a:lstStyle/>
        <a:p>
          <a:endParaRPr lang="en-US"/>
        </a:p>
      </dgm:t>
    </dgm:pt>
    <dgm:pt modelId="{FE2D654D-DEC8-4060-B1E0-70418DF286D4}">
      <dgm:prSet phldrT="[Text]"/>
      <dgm:spPr/>
      <dgm:t>
        <a:bodyPr/>
        <a:lstStyle/>
        <a:p>
          <a:r>
            <a:rPr lang="en-US" dirty="0" smtClean="0"/>
            <a:t>5. Feedback round</a:t>
          </a:r>
          <a:endParaRPr lang="en-US" dirty="0"/>
        </a:p>
      </dgm:t>
    </dgm:pt>
    <dgm:pt modelId="{CC071E97-AA70-46D2-8DEF-FB33839C8A07}" type="parTrans" cxnId="{2D667ED3-D09F-4858-83A7-52402443A1A5}">
      <dgm:prSet/>
      <dgm:spPr/>
      <dgm:t>
        <a:bodyPr/>
        <a:lstStyle/>
        <a:p>
          <a:endParaRPr lang="en-US"/>
        </a:p>
      </dgm:t>
    </dgm:pt>
    <dgm:pt modelId="{038DAADA-9937-4C92-9E97-06093B6B6ADB}" type="sibTrans" cxnId="{2D667ED3-D09F-4858-83A7-52402443A1A5}">
      <dgm:prSet/>
      <dgm:spPr/>
      <dgm:t>
        <a:bodyPr/>
        <a:lstStyle/>
        <a:p>
          <a:endParaRPr lang="en-US"/>
        </a:p>
      </dgm:t>
    </dgm:pt>
    <dgm:pt modelId="{E8AE7FE8-3637-4E12-9335-0D859D96A65C}" type="pres">
      <dgm:prSet presAssocID="{9DFDE8F1-3CF7-4844-BBB2-1B4C7BEE1F06}" presName="rootnode" presStyleCnt="0">
        <dgm:presLayoutVars>
          <dgm:chMax/>
          <dgm:chPref/>
          <dgm:dir/>
          <dgm:animLvl val="lvl"/>
        </dgm:presLayoutVars>
      </dgm:prSet>
      <dgm:spPr/>
      <dgm:t>
        <a:bodyPr/>
        <a:lstStyle/>
        <a:p>
          <a:endParaRPr lang="en-US"/>
        </a:p>
      </dgm:t>
    </dgm:pt>
    <dgm:pt modelId="{EDB0D4F2-D90C-4E38-80CA-6431C8326B58}" type="pres">
      <dgm:prSet presAssocID="{BD633D74-EB08-49C4-98B5-D5E90ADE46F1}" presName="composite" presStyleCnt="0"/>
      <dgm:spPr/>
    </dgm:pt>
    <dgm:pt modelId="{71644EF9-A64A-4718-BC96-564FBDECBC2D}" type="pres">
      <dgm:prSet presAssocID="{BD633D74-EB08-49C4-98B5-D5E90ADE46F1}" presName="LShape" presStyleLbl="alignNode1" presStyleIdx="0" presStyleCnt="13"/>
      <dgm:spPr/>
    </dgm:pt>
    <dgm:pt modelId="{A654CB8E-BC3E-446F-8A75-1826B3C10FFD}" type="pres">
      <dgm:prSet presAssocID="{BD633D74-EB08-49C4-98B5-D5E90ADE46F1}" presName="ParentText" presStyleLbl="revTx" presStyleIdx="0" presStyleCnt="7">
        <dgm:presLayoutVars>
          <dgm:chMax val="0"/>
          <dgm:chPref val="0"/>
          <dgm:bulletEnabled val="1"/>
        </dgm:presLayoutVars>
      </dgm:prSet>
      <dgm:spPr/>
      <dgm:t>
        <a:bodyPr/>
        <a:lstStyle/>
        <a:p>
          <a:endParaRPr lang="en-US"/>
        </a:p>
      </dgm:t>
    </dgm:pt>
    <dgm:pt modelId="{71B52A30-005A-458F-9423-ED6B6C615E52}" type="pres">
      <dgm:prSet presAssocID="{BD633D74-EB08-49C4-98B5-D5E90ADE46F1}" presName="Triangle" presStyleLbl="alignNode1" presStyleIdx="1" presStyleCnt="13"/>
      <dgm:spPr/>
    </dgm:pt>
    <dgm:pt modelId="{D4369277-4AFB-4FB6-A784-CFD0C9A2430C}" type="pres">
      <dgm:prSet presAssocID="{064607C5-ED1F-4322-BEB3-CD2D07E18A39}" presName="sibTrans" presStyleCnt="0"/>
      <dgm:spPr/>
    </dgm:pt>
    <dgm:pt modelId="{72A1AF23-9186-4A26-8BB0-F17E53EF4E51}" type="pres">
      <dgm:prSet presAssocID="{064607C5-ED1F-4322-BEB3-CD2D07E18A39}" presName="space" presStyleCnt="0"/>
      <dgm:spPr/>
    </dgm:pt>
    <dgm:pt modelId="{8A363565-1494-4BB2-BBC5-F51DE4E52B68}" type="pres">
      <dgm:prSet presAssocID="{82F7B109-7319-47FC-AABF-315B81E63B59}" presName="composite" presStyleCnt="0"/>
      <dgm:spPr/>
    </dgm:pt>
    <dgm:pt modelId="{F9956C1F-534E-4DD3-B791-9F6978B7E5E9}" type="pres">
      <dgm:prSet presAssocID="{82F7B109-7319-47FC-AABF-315B81E63B59}" presName="LShape" presStyleLbl="alignNode1" presStyleIdx="2" presStyleCnt="13"/>
      <dgm:spPr/>
    </dgm:pt>
    <dgm:pt modelId="{0C004F7D-14C5-4E20-87AE-95EF710204E1}" type="pres">
      <dgm:prSet presAssocID="{82F7B109-7319-47FC-AABF-315B81E63B59}" presName="ParentText" presStyleLbl="revTx" presStyleIdx="1" presStyleCnt="7">
        <dgm:presLayoutVars>
          <dgm:chMax val="0"/>
          <dgm:chPref val="0"/>
          <dgm:bulletEnabled val="1"/>
        </dgm:presLayoutVars>
      </dgm:prSet>
      <dgm:spPr/>
      <dgm:t>
        <a:bodyPr/>
        <a:lstStyle/>
        <a:p>
          <a:endParaRPr lang="en-US"/>
        </a:p>
      </dgm:t>
    </dgm:pt>
    <dgm:pt modelId="{DB57BBF2-9DC2-475F-9459-9D6A19DB40D1}" type="pres">
      <dgm:prSet presAssocID="{82F7B109-7319-47FC-AABF-315B81E63B59}" presName="Triangle" presStyleLbl="alignNode1" presStyleIdx="3" presStyleCnt="13"/>
      <dgm:spPr/>
    </dgm:pt>
    <dgm:pt modelId="{9B3A5783-270D-4B65-A40F-1BA97E0482DF}" type="pres">
      <dgm:prSet presAssocID="{ADCB90E6-A2ED-477E-A936-991F8BB0CD74}" presName="sibTrans" presStyleCnt="0"/>
      <dgm:spPr/>
    </dgm:pt>
    <dgm:pt modelId="{EFF79434-22FD-4C79-8302-CEC8034EADAE}" type="pres">
      <dgm:prSet presAssocID="{ADCB90E6-A2ED-477E-A936-991F8BB0CD74}" presName="space" presStyleCnt="0"/>
      <dgm:spPr/>
    </dgm:pt>
    <dgm:pt modelId="{AB5A8935-5568-4AC0-80F3-D96B7F998513}" type="pres">
      <dgm:prSet presAssocID="{54AD6122-2E82-437C-A75A-5E21DD299AA3}" presName="composite" presStyleCnt="0"/>
      <dgm:spPr/>
    </dgm:pt>
    <dgm:pt modelId="{75975E5B-2CCD-4C42-B6C5-79F2A5E76A2C}" type="pres">
      <dgm:prSet presAssocID="{54AD6122-2E82-437C-A75A-5E21DD299AA3}" presName="LShape" presStyleLbl="alignNode1" presStyleIdx="4" presStyleCnt="13"/>
      <dgm:spPr/>
    </dgm:pt>
    <dgm:pt modelId="{BC8A6A0F-D424-48A8-8E0A-3E01142A5A88}" type="pres">
      <dgm:prSet presAssocID="{54AD6122-2E82-437C-A75A-5E21DD299AA3}" presName="ParentText" presStyleLbl="revTx" presStyleIdx="2" presStyleCnt="7">
        <dgm:presLayoutVars>
          <dgm:chMax val="0"/>
          <dgm:chPref val="0"/>
          <dgm:bulletEnabled val="1"/>
        </dgm:presLayoutVars>
      </dgm:prSet>
      <dgm:spPr/>
      <dgm:t>
        <a:bodyPr/>
        <a:lstStyle/>
        <a:p>
          <a:endParaRPr lang="en-US"/>
        </a:p>
      </dgm:t>
    </dgm:pt>
    <dgm:pt modelId="{1291CE86-1FE8-48F5-89DF-0590FBECABE2}" type="pres">
      <dgm:prSet presAssocID="{54AD6122-2E82-437C-A75A-5E21DD299AA3}" presName="Triangle" presStyleLbl="alignNode1" presStyleIdx="5" presStyleCnt="13"/>
      <dgm:spPr/>
    </dgm:pt>
    <dgm:pt modelId="{1B2A074D-4133-4E9E-AA18-5BF9A0D86655}" type="pres">
      <dgm:prSet presAssocID="{5F1B1F2F-FD4C-49EE-8FBE-42F67C5FBD91}" presName="sibTrans" presStyleCnt="0"/>
      <dgm:spPr/>
    </dgm:pt>
    <dgm:pt modelId="{E5A3F3F4-EB75-40ED-BA09-BAA7968F7C71}" type="pres">
      <dgm:prSet presAssocID="{5F1B1F2F-FD4C-49EE-8FBE-42F67C5FBD91}" presName="space" presStyleCnt="0"/>
      <dgm:spPr/>
    </dgm:pt>
    <dgm:pt modelId="{66CCD07D-5DED-415D-8728-5C3FA07D3644}" type="pres">
      <dgm:prSet presAssocID="{E692B9E0-3D86-4CE0-9926-51DCB6BA0C3E}" presName="composite" presStyleCnt="0"/>
      <dgm:spPr/>
    </dgm:pt>
    <dgm:pt modelId="{C72A7844-C354-460D-AE66-DC2ABC183E70}" type="pres">
      <dgm:prSet presAssocID="{E692B9E0-3D86-4CE0-9926-51DCB6BA0C3E}" presName="LShape" presStyleLbl="alignNode1" presStyleIdx="6" presStyleCnt="13"/>
      <dgm:spPr/>
    </dgm:pt>
    <dgm:pt modelId="{56F9A131-C7CE-4244-8D44-0DB7A9DCB201}" type="pres">
      <dgm:prSet presAssocID="{E692B9E0-3D86-4CE0-9926-51DCB6BA0C3E}" presName="ParentText" presStyleLbl="revTx" presStyleIdx="3" presStyleCnt="7">
        <dgm:presLayoutVars>
          <dgm:chMax val="0"/>
          <dgm:chPref val="0"/>
          <dgm:bulletEnabled val="1"/>
        </dgm:presLayoutVars>
      </dgm:prSet>
      <dgm:spPr/>
      <dgm:t>
        <a:bodyPr/>
        <a:lstStyle/>
        <a:p>
          <a:endParaRPr lang="en-US"/>
        </a:p>
      </dgm:t>
    </dgm:pt>
    <dgm:pt modelId="{0D13E76B-4148-412D-9BC1-7A855692CE1B}" type="pres">
      <dgm:prSet presAssocID="{E692B9E0-3D86-4CE0-9926-51DCB6BA0C3E}" presName="Triangle" presStyleLbl="alignNode1" presStyleIdx="7" presStyleCnt="13"/>
      <dgm:spPr/>
    </dgm:pt>
    <dgm:pt modelId="{E47737C5-FB2A-4FB6-AA29-25D8D36E18E2}" type="pres">
      <dgm:prSet presAssocID="{39D9D588-47BC-40AC-BB68-8E6B4A80DC26}" presName="sibTrans" presStyleCnt="0"/>
      <dgm:spPr/>
    </dgm:pt>
    <dgm:pt modelId="{4C7BC0F9-67A8-4D03-A562-DC870F42AD19}" type="pres">
      <dgm:prSet presAssocID="{39D9D588-47BC-40AC-BB68-8E6B4A80DC26}" presName="space" presStyleCnt="0"/>
      <dgm:spPr/>
    </dgm:pt>
    <dgm:pt modelId="{4F198C45-941D-4378-AD0B-934ADB7BA1D9}" type="pres">
      <dgm:prSet presAssocID="{FE2D654D-DEC8-4060-B1E0-70418DF286D4}" presName="composite" presStyleCnt="0"/>
      <dgm:spPr/>
    </dgm:pt>
    <dgm:pt modelId="{145FCCAD-8605-491C-95D0-AE73D30700E3}" type="pres">
      <dgm:prSet presAssocID="{FE2D654D-DEC8-4060-B1E0-70418DF286D4}" presName="LShape" presStyleLbl="alignNode1" presStyleIdx="8" presStyleCnt="13"/>
      <dgm:spPr/>
    </dgm:pt>
    <dgm:pt modelId="{8841942B-E649-481B-B4EF-CD8B88FFA59D}" type="pres">
      <dgm:prSet presAssocID="{FE2D654D-DEC8-4060-B1E0-70418DF286D4}" presName="ParentText" presStyleLbl="revTx" presStyleIdx="4" presStyleCnt="7">
        <dgm:presLayoutVars>
          <dgm:chMax val="0"/>
          <dgm:chPref val="0"/>
          <dgm:bulletEnabled val="1"/>
        </dgm:presLayoutVars>
      </dgm:prSet>
      <dgm:spPr/>
      <dgm:t>
        <a:bodyPr/>
        <a:lstStyle/>
        <a:p>
          <a:endParaRPr lang="en-US"/>
        </a:p>
      </dgm:t>
    </dgm:pt>
    <dgm:pt modelId="{3D2F6944-3967-45BC-B21A-C11082AED172}" type="pres">
      <dgm:prSet presAssocID="{FE2D654D-DEC8-4060-B1E0-70418DF286D4}" presName="Triangle" presStyleLbl="alignNode1" presStyleIdx="9" presStyleCnt="13"/>
      <dgm:spPr/>
    </dgm:pt>
    <dgm:pt modelId="{50B8FE88-0AAF-4D35-A4B5-0CE72626208C}" type="pres">
      <dgm:prSet presAssocID="{038DAADA-9937-4C92-9E97-06093B6B6ADB}" presName="sibTrans" presStyleCnt="0"/>
      <dgm:spPr/>
    </dgm:pt>
    <dgm:pt modelId="{1D1E7DEB-FA56-48BA-A3ED-4C04DAF68C94}" type="pres">
      <dgm:prSet presAssocID="{038DAADA-9937-4C92-9E97-06093B6B6ADB}" presName="space" presStyleCnt="0"/>
      <dgm:spPr/>
    </dgm:pt>
    <dgm:pt modelId="{14B58A56-0BC5-432F-9508-FD1B47D886B1}" type="pres">
      <dgm:prSet presAssocID="{474DEF07-3E62-4BBE-9AE9-79E55B76B4C3}" presName="composite" presStyleCnt="0"/>
      <dgm:spPr/>
    </dgm:pt>
    <dgm:pt modelId="{A24B3C25-587C-41E5-B73D-D6C91EDBE4DA}" type="pres">
      <dgm:prSet presAssocID="{474DEF07-3E62-4BBE-9AE9-79E55B76B4C3}" presName="LShape" presStyleLbl="alignNode1" presStyleIdx="10" presStyleCnt="13"/>
      <dgm:spPr/>
    </dgm:pt>
    <dgm:pt modelId="{CDEC9179-976A-49E9-A4A3-E49E67CCC2A1}" type="pres">
      <dgm:prSet presAssocID="{474DEF07-3E62-4BBE-9AE9-79E55B76B4C3}" presName="ParentText" presStyleLbl="revTx" presStyleIdx="5" presStyleCnt="7">
        <dgm:presLayoutVars>
          <dgm:chMax val="0"/>
          <dgm:chPref val="0"/>
          <dgm:bulletEnabled val="1"/>
        </dgm:presLayoutVars>
      </dgm:prSet>
      <dgm:spPr/>
      <dgm:t>
        <a:bodyPr/>
        <a:lstStyle/>
        <a:p>
          <a:endParaRPr lang="en-US"/>
        </a:p>
      </dgm:t>
    </dgm:pt>
    <dgm:pt modelId="{251C59E6-3F72-41EC-86E3-CBEACE71516D}" type="pres">
      <dgm:prSet presAssocID="{474DEF07-3E62-4BBE-9AE9-79E55B76B4C3}" presName="Triangle" presStyleLbl="alignNode1" presStyleIdx="11" presStyleCnt="13"/>
      <dgm:spPr/>
    </dgm:pt>
    <dgm:pt modelId="{8AEA1729-D7CC-4651-A429-B7BA73B6A3AF}" type="pres">
      <dgm:prSet presAssocID="{4B69D0D6-FFE4-4F06-85F7-0A9CD7032D34}" presName="sibTrans" presStyleCnt="0"/>
      <dgm:spPr/>
    </dgm:pt>
    <dgm:pt modelId="{F49BA0E8-5ED0-47BB-92BB-2900CA7FAE09}" type="pres">
      <dgm:prSet presAssocID="{4B69D0D6-FFE4-4F06-85F7-0A9CD7032D34}" presName="space" presStyleCnt="0"/>
      <dgm:spPr/>
    </dgm:pt>
    <dgm:pt modelId="{79B7554B-715D-469B-A62C-9EAED61E8CB9}" type="pres">
      <dgm:prSet presAssocID="{860967AB-CF93-4841-A340-9FCD830EC764}" presName="composite" presStyleCnt="0"/>
      <dgm:spPr/>
    </dgm:pt>
    <dgm:pt modelId="{FDA75C22-B5D6-4C0C-8BB1-596BF13BA4CB}" type="pres">
      <dgm:prSet presAssocID="{860967AB-CF93-4841-A340-9FCD830EC764}" presName="LShape" presStyleLbl="alignNode1" presStyleIdx="12" presStyleCnt="13"/>
      <dgm:spPr/>
    </dgm:pt>
    <dgm:pt modelId="{D48876AF-B4C7-427C-ABD4-846C36B71A8E}" type="pres">
      <dgm:prSet presAssocID="{860967AB-CF93-4841-A340-9FCD830EC764}" presName="ParentText" presStyleLbl="revTx" presStyleIdx="6" presStyleCnt="7">
        <dgm:presLayoutVars>
          <dgm:chMax val="0"/>
          <dgm:chPref val="0"/>
          <dgm:bulletEnabled val="1"/>
        </dgm:presLayoutVars>
      </dgm:prSet>
      <dgm:spPr/>
      <dgm:t>
        <a:bodyPr/>
        <a:lstStyle/>
        <a:p>
          <a:endParaRPr lang="en-US"/>
        </a:p>
      </dgm:t>
    </dgm:pt>
  </dgm:ptLst>
  <dgm:cxnLst>
    <dgm:cxn modelId="{38287698-E343-459C-A79A-2E6096BB1418}" type="presOf" srcId="{E692B9E0-3D86-4CE0-9926-51DCB6BA0C3E}" destId="{56F9A131-C7CE-4244-8D44-0DB7A9DCB201}" srcOrd="0" destOrd="0" presId="urn:microsoft.com/office/officeart/2009/3/layout/StepUpProcess"/>
    <dgm:cxn modelId="{52DD9ED7-DF2B-4AA1-9CCF-2819E276E757}" srcId="{9DFDE8F1-3CF7-4844-BBB2-1B4C7BEE1F06}" destId="{BD633D74-EB08-49C4-98B5-D5E90ADE46F1}" srcOrd="0" destOrd="0" parTransId="{EA56340F-D6AD-46AB-8533-9775D72530DD}" sibTransId="{064607C5-ED1F-4322-BEB3-CD2D07E18A39}"/>
    <dgm:cxn modelId="{720122EA-9BBD-477F-B362-EF7C95EB9AAD}" srcId="{9DFDE8F1-3CF7-4844-BBB2-1B4C7BEE1F06}" destId="{54AD6122-2E82-437C-A75A-5E21DD299AA3}" srcOrd="2" destOrd="0" parTransId="{27B8A68E-20B9-41A5-838A-875AB8ACD0D6}" sibTransId="{5F1B1F2F-FD4C-49EE-8FBE-42F67C5FBD91}"/>
    <dgm:cxn modelId="{643D326E-EA3E-4009-BB6C-8E6455F1D2EA}" type="presOf" srcId="{9DFDE8F1-3CF7-4844-BBB2-1B4C7BEE1F06}" destId="{E8AE7FE8-3637-4E12-9335-0D859D96A65C}" srcOrd="0" destOrd="0" presId="urn:microsoft.com/office/officeart/2009/3/layout/StepUpProcess"/>
    <dgm:cxn modelId="{78117CA6-8275-4480-AE47-A4B4D44738E8}" srcId="{9DFDE8F1-3CF7-4844-BBB2-1B4C7BEE1F06}" destId="{860967AB-CF93-4841-A340-9FCD830EC764}" srcOrd="6" destOrd="0" parTransId="{563252C8-F305-4245-B87F-40EA57378676}" sibTransId="{B71E5E7E-8D16-4E2E-8FFB-479E14CF00CA}"/>
    <dgm:cxn modelId="{27D27604-8EF5-4103-BA58-92D37E0C650E}" type="presOf" srcId="{FE2D654D-DEC8-4060-B1E0-70418DF286D4}" destId="{8841942B-E649-481B-B4EF-CD8B88FFA59D}" srcOrd="0" destOrd="0" presId="urn:microsoft.com/office/officeart/2009/3/layout/StepUpProcess"/>
    <dgm:cxn modelId="{CFB55975-709F-4E3B-9FC4-ABE1D1095BCF}" type="presOf" srcId="{860967AB-CF93-4841-A340-9FCD830EC764}" destId="{D48876AF-B4C7-427C-ABD4-846C36B71A8E}" srcOrd="0" destOrd="0" presId="urn:microsoft.com/office/officeart/2009/3/layout/StepUpProcess"/>
    <dgm:cxn modelId="{2D667ED3-D09F-4858-83A7-52402443A1A5}" srcId="{9DFDE8F1-3CF7-4844-BBB2-1B4C7BEE1F06}" destId="{FE2D654D-DEC8-4060-B1E0-70418DF286D4}" srcOrd="4" destOrd="0" parTransId="{CC071E97-AA70-46D2-8DEF-FB33839C8A07}" sibTransId="{038DAADA-9937-4C92-9E97-06093B6B6ADB}"/>
    <dgm:cxn modelId="{8A39EAF9-92CA-4EF2-9307-C326BDB88D97}" type="presOf" srcId="{BD633D74-EB08-49C4-98B5-D5E90ADE46F1}" destId="{A654CB8E-BC3E-446F-8A75-1826B3C10FFD}" srcOrd="0" destOrd="0" presId="urn:microsoft.com/office/officeart/2009/3/layout/StepUpProcess"/>
    <dgm:cxn modelId="{B9EF9929-196B-4B70-A900-3C2A47F08340}" type="presOf" srcId="{474DEF07-3E62-4BBE-9AE9-79E55B76B4C3}" destId="{CDEC9179-976A-49E9-A4A3-E49E67CCC2A1}" srcOrd="0" destOrd="0" presId="urn:microsoft.com/office/officeart/2009/3/layout/StepUpProcess"/>
    <dgm:cxn modelId="{2467C7A8-A38B-46D8-BB83-95C1715255D3}" srcId="{9DFDE8F1-3CF7-4844-BBB2-1B4C7BEE1F06}" destId="{E692B9E0-3D86-4CE0-9926-51DCB6BA0C3E}" srcOrd="3" destOrd="0" parTransId="{80A123F3-5984-4D5F-8A7C-4404A9C4BF79}" sibTransId="{39D9D588-47BC-40AC-BB68-8E6B4A80DC26}"/>
    <dgm:cxn modelId="{6CAA2D9A-54F2-4FEC-9E0E-4CA62DAB76D6}" type="presOf" srcId="{82F7B109-7319-47FC-AABF-315B81E63B59}" destId="{0C004F7D-14C5-4E20-87AE-95EF710204E1}" srcOrd="0" destOrd="0" presId="urn:microsoft.com/office/officeart/2009/3/layout/StepUpProcess"/>
    <dgm:cxn modelId="{D7794E3E-1EA9-460B-9B93-B020E3F8A475}" type="presOf" srcId="{54AD6122-2E82-437C-A75A-5E21DD299AA3}" destId="{BC8A6A0F-D424-48A8-8E0A-3E01142A5A88}" srcOrd="0" destOrd="0" presId="urn:microsoft.com/office/officeart/2009/3/layout/StepUpProcess"/>
    <dgm:cxn modelId="{DB80757C-8BE7-4243-AF47-42E2C801C722}" srcId="{9DFDE8F1-3CF7-4844-BBB2-1B4C7BEE1F06}" destId="{474DEF07-3E62-4BBE-9AE9-79E55B76B4C3}" srcOrd="5" destOrd="0" parTransId="{5FDBE059-CA59-4907-9582-023833B64F91}" sibTransId="{4B69D0D6-FFE4-4F06-85F7-0A9CD7032D34}"/>
    <dgm:cxn modelId="{C15BCC86-A040-4A51-86A8-A78EF2E258DD}" srcId="{9DFDE8F1-3CF7-4844-BBB2-1B4C7BEE1F06}" destId="{82F7B109-7319-47FC-AABF-315B81E63B59}" srcOrd="1" destOrd="0" parTransId="{8E0BF5B2-B98E-4ADF-8B44-7DD3C0E09B4A}" sibTransId="{ADCB90E6-A2ED-477E-A936-991F8BB0CD74}"/>
    <dgm:cxn modelId="{6C310CA7-8125-4764-8063-E7C801700D0A}" type="presParOf" srcId="{E8AE7FE8-3637-4E12-9335-0D859D96A65C}" destId="{EDB0D4F2-D90C-4E38-80CA-6431C8326B58}" srcOrd="0" destOrd="0" presId="urn:microsoft.com/office/officeart/2009/3/layout/StepUpProcess"/>
    <dgm:cxn modelId="{2486E1CE-F71B-4010-9AFB-E47C01EC8672}" type="presParOf" srcId="{EDB0D4F2-D90C-4E38-80CA-6431C8326B58}" destId="{71644EF9-A64A-4718-BC96-564FBDECBC2D}" srcOrd="0" destOrd="0" presId="urn:microsoft.com/office/officeart/2009/3/layout/StepUpProcess"/>
    <dgm:cxn modelId="{137DD52F-865F-4A6D-B49D-81593C3592EC}" type="presParOf" srcId="{EDB0D4F2-D90C-4E38-80CA-6431C8326B58}" destId="{A654CB8E-BC3E-446F-8A75-1826B3C10FFD}" srcOrd="1" destOrd="0" presId="urn:microsoft.com/office/officeart/2009/3/layout/StepUpProcess"/>
    <dgm:cxn modelId="{1F326F20-DAA0-4A34-9365-0F0F971FDFA2}" type="presParOf" srcId="{EDB0D4F2-D90C-4E38-80CA-6431C8326B58}" destId="{71B52A30-005A-458F-9423-ED6B6C615E52}" srcOrd="2" destOrd="0" presId="urn:microsoft.com/office/officeart/2009/3/layout/StepUpProcess"/>
    <dgm:cxn modelId="{2115041C-9245-473A-AF3D-6834A77FDCC5}" type="presParOf" srcId="{E8AE7FE8-3637-4E12-9335-0D859D96A65C}" destId="{D4369277-4AFB-4FB6-A784-CFD0C9A2430C}" srcOrd="1" destOrd="0" presId="urn:microsoft.com/office/officeart/2009/3/layout/StepUpProcess"/>
    <dgm:cxn modelId="{D267DAF6-4E4F-42C9-A84C-A45E0A7CD172}" type="presParOf" srcId="{D4369277-4AFB-4FB6-A784-CFD0C9A2430C}" destId="{72A1AF23-9186-4A26-8BB0-F17E53EF4E51}" srcOrd="0" destOrd="0" presId="urn:microsoft.com/office/officeart/2009/3/layout/StepUpProcess"/>
    <dgm:cxn modelId="{D2986A29-7739-4F45-8C36-D82C0EE23C31}" type="presParOf" srcId="{E8AE7FE8-3637-4E12-9335-0D859D96A65C}" destId="{8A363565-1494-4BB2-BBC5-F51DE4E52B68}" srcOrd="2" destOrd="0" presId="urn:microsoft.com/office/officeart/2009/3/layout/StepUpProcess"/>
    <dgm:cxn modelId="{CCB507E5-6566-4DA2-ADEC-5CAD2FE1E242}" type="presParOf" srcId="{8A363565-1494-4BB2-BBC5-F51DE4E52B68}" destId="{F9956C1F-534E-4DD3-B791-9F6978B7E5E9}" srcOrd="0" destOrd="0" presId="urn:microsoft.com/office/officeart/2009/3/layout/StepUpProcess"/>
    <dgm:cxn modelId="{0E68D7A7-109A-43F3-AAF3-64B0DB9BCFDF}" type="presParOf" srcId="{8A363565-1494-4BB2-BBC5-F51DE4E52B68}" destId="{0C004F7D-14C5-4E20-87AE-95EF710204E1}" srcOrd="1" destOrd="0" presId="urn:microsoft.com/office/officeart/2009/3/layout/StepUpProcess"/>
    <dgm:cxn modelId="{30DA53EA-989C-4607-BE77-6C78016822A5}" type="presParOf" srcId="{8A363565-1494-4BB2-BBC5-F51DE4E52B68}" destId="{DB57BBF2-9DC2-475F-9459-9D6A19DB40D1}" srcOrd="2" destOrd="0" presId="urn:microsoft.com/office/officeart/2009/3/layout/StepUpProcess"/>
    <dgm:cxn modelId="{4AADF4BF-F448-4ACC-BB03-977F5B10A226}" type="presParOf" srcId="{E8AE7FE8-3637-4E12-9335-0D859D96A65C}" destId="{9B3A5783-270D-4B65-A40F-1BA97E0482DF}" srcOrd="3" destOrd="0" presId="urn:microsoft.com/office/officeart/2009/3/layout/StepUpProcess"/>
    <dgm:cxn modelId="{2C2B877C-0313-4C4C-BFA2-098B8E7D35A3}" type="presParOf" srcId="{9B3A5783-270D-4B65-A40F-1BA97E0482DF}" destId="{EFF79434-22FD-4C79-8302-CEC8034EADAE}" srcOrd="0" destOrd="0" presId="urn:microsoft.com/office/officeart/2009/3/layout/StepUpProcess"/>
    <dgm:cxn modelId="{4F517252-A7BF-44F4-968A-D96B9D3C11EA}" type="presParOf" srcId="{E8AE7FE8-3637-4E12-9335-0D859D96A65C}" destId="{AB5A8935-5568-4AC0-80F3-D96B7F998513}" srcOrd="4" destOrd="0" presId="urn:microsoft.com/office/officeart/2009/3/layout/StepUpProcess"/>
    <dgm:cxn modelId="{981D6BF5-DF02-4D72-8688-0ECA063306B4}" type="presParOf" srcId="{AB5A8935-5568-4AC0-80F3-D96B7F998513}" destId="{75975E5B-2CCD-4C42-B6C5-79F2A5E76A2C}" srcOrd="0" destOrd="0" presId="urn:microsoft.com/office/officeart/2009/3/layout/StepUpProcess"/>
    <dgm:cxn modelId="{3413A3D5-26D2-47A1-91E5-D0CBDBB061C5}" type="presParOf" srcId="{AB5A8935-5568-4AC0-80F3-D96B7F998513}" destId="{BC8A6A0F-D424-48A8-8E0A-3E01142A5A88}" srcOrd="1" destOrd="0" presId="urn:microsoft.com/office/officeart/2009/3/layout/StepUpProcess"/>
    <dgm:cxn modelId="{2ADCC3A8-B46F-4331-963A-F4D32832A489}" type="presParOf" srcId="{AB5A8935-5568-4AC0-80F3-D96B7F998513}" destId="{1291CE86-1FE8-48F5-89DF-0590FBECABE2}" srcOrd="2" destOrd="0" presId="urn:microsoft.com/office/officeart/2009/3/layout/StepUpProcess"/>
    <dgm:cxn modelId="{9CE680A4-42A4-4961-B7C4-F757D1FBBE0C}" type="presParOf" srcId="{E8AE7FE8-3637-4E12-9335-0D859D96A65C}" destId="{1B2A074D-4133-4E9E-AA18-5BF9A0D86655}" srcOrd="5" destOrd="0" presId="urn:microsoft.com/office/officeart/2009/3/layout/StepUpProcess"/>
    <dgm:cxn modelId="{78337DE4-D50F-4E6E-8F4F-7B8B9647FA5D}" type="presParOf" srcId="{1B2A074D-4133-4E9E-AA18-5BF9A0D86655}" destId="{E5A3F3F4-EB75-40ED-BA09-BAA7968F7C71}" srcOrd="0" destOrd="0" presId="urn:microsoft.com/office/officeart/2009/3/layout/StepUpProcess"/>
    <dgm:cxn modelId="{40332F08-AE0B-4E14-9144-BD6328610A8E}" type="presParOf" srcId="{E8AE7FE8-3637-4E12-9335-0D859D96A65C}" destId="{66CCD07D-5DED-415D-8728-5C3FA07D3644}" srcOrd="6" destOrd="0" presId="urn:microsoft.com/office/officeart/2009/3/layout/StepUpProcess"/>
    <dgm:cxn modelId="{AB8036FC-4A86-4649-81CD-DE9701E59D72}" type="presParOf" srcId="{66CCD07D-5DED-415D-8728-5C3FA07D3644}" destId="{C72A7844-C354-460D-AE66-DC2ABC183E70}" srcOrd="0" destOrd="0" presId="urn:microsoft.com/office/officeart/2009/3/layout/StepUpProcess"/>
    <dgm:cxn modelId="{E11BBAA0-8B9B-466A-8D5A-6FCCDB4B3726}" type="presParOf" srcId="{66CCD07D-5DED-415D-8728-5C3FA07D3644}" destId="{56F9A131-C7CE-4244-8D44-0DB7A9DCB201}" srcOrd="1" destOrd="0" presId="urn:microsoft.com/office/officeart/2009/3/layout/StepUpProcess"/>
    <dgm:cxn modelId="{34F6B201-D1B9-4F20-8B02-5ACDA4B8B2F8}" type="presParOf" srcId="{66CCD07D-5DED-415D-8728-5C3FA07D3644}" destId="{0D13E76B-4148-412D-9BC1-7A855692CE1B}" srcOrd="2" destOrd="0" presId="urn:microsoft.com/office/officeart/2009/3/layout/StepUpProcess"/>
    <dgm:cxn modelId="{DC5344AB-3AC6-49EA-AD65-4811DEB656DB}" type="presParOf" srcId="{E8AE7FE8-3637-4E12-9335-0D859D96A65C}" destId="{E47737C5-FB2A-4FB6-AA29-25D8D36E18E2}" srcOrd="7" destOrd="0" presId="urn:microsoft.com/office/officeart/2009/3/layout/StepUpProcess"/>
    <dgm:cxn modelId="{3B650449-3C41-42DA-91A6-87D155C3A785}" type="presParOf" srcId="{E47737C5-FB2A-4FB6-AA29-25D8D36E18E2}" destId="{4C7BC0F9-67A8-4D03-A562-DC870F42AD19}" srcOrd="0" destOrd="0" presId="urn:microsoft.com/office/officeart/2009/3/layout/StepUpProcess"/>
    <dgm:cxn modelId="{0C3B77BA-A6DC-4EE7-ABB8-95ADE257D859}" type="presParOf" srcId="{E8AE7FE8-3637-4E12-9335-0D859D96A65C}" destId="{4F198C45-941D-4378-AD0B-934ADB7BA1D9}" srcOrd="8" destOrd="0" presId="urn:microsoft.com/office/officeart/2009/3/layout/StepUpProcess"/>
    <dgm:cxn modelId="{275D20B0-F644-49D4-A876-59CC225B12EF}" type="presParOf" srcId="{4F198C45-941D-4378-AD0B-934ADB7BA1D9}" destId="{145FCCAD-8605-491C-95D0-AE73D30700E3}" srcOrd="0" destOrd="0" presId="urn:microsoft.com/office/officeart/2009/3/layout/StepUpProcess"/>
    <dgm:cxn modelId="{B12917FD-052B-461D-9104-353B082313AE}" type="presParOf" srcId="{4F198C45-941D-4378-AD0B-934ADB7BA1D9}" destId="{8841942B-E649-481B-B4EF-CD8B88FFA59D}" srcOrd="1" destOrd="0" presId="urn:microsoft.com/office/officeart/2009/3/layout/StepUpProcess"/>
    <dgm:cxn modelId="{A0332C7C-8F67-4168-A1C6-680127416222}" type="presParOf" srcId="{4F198C45-941D-4378-AD0B-934ADB7BA1D9}" destId="{3D2F6944-3967-45BC-B21A-C11082AED172}" srcOrd="2" destOrd="0" presId="urn:microsoft.com/office/officeart/2009/3/layout/StepUpProcess"/>
    <dgm:cxn modelId="{DE04451A-B271-49FE-A51A-CE51727DE53C}" type="presParOf" srcId="{E8AE7FE8-3637-4E12-9335-0D859D96A65C}" destId="{50B8FE88-0AAF-4D35-A4B5-0CE72626208C}" srcOrd="9" destOrd="0" presId="urn:microsoft.com/office/officeart/2009/3/layout/StepUpProcess"/>
    <dgm:cxn modelId="{BB78B2BD-4D4F-4E7D-962F-196676EC7BE7}" type="presParOf" srcId="{50B8FE88-0AAF-4D35-A4B5-0CE72626208C}" destId="{1D1E7DEB-FA56-48BA-A3ED-4C04DAF68C94}" srcOrd="0" destOrd="0" presId="urn:microsoft.com/office/officeart/2009/3/layout/StepUpProcess"/>
    <dgm:cxn modelId="{6DB888EB-F9C6-4668-94B6-10A995568149}" type="presParOf" srcId="{E8AE7FE8-3637-4E12-9335-0D859D96A65C}" destId="{14B58A56-0BC5-432F-9508-FD1B47D886B1}" srcOrd="10" destOrd="0" presId="urn:microsoft.com/office/officeart/2009/3/layout/StepUpProcess"/>
    <dgm:cxn modelId="{FDD38816-2A7B-4EFB-9706-C50A7F6C3266}" type="presParOf" srcId="{14B58A56-0BC5-432F-9508-FD1B47D886B1}" destId="{A24B3C25-587C-41E5-B73D-D6C91EDBE4DA}" srcOrd="0" destOrd="0" presId="urn:microsoft.com/office/officeart/2009/3/layout/StepUpProcess"/>
    <dgm:cxn modelId="{0F82A5D2-8F14-442A-AE8D-8253E319C719}" type="presParOf" srcId="{14B58A56-0BC5-432F-9508-FD1B47D886B1}" destId="{CDEC9179-976A-49E9-A4A3-E49E67CCC2A1}" srcOrd="1" destOrd="0" presId="urn:microsoft.com/office/officeart/2009/3/layout/StepUpProcess"/>
    <dgm:cxn modelId="{692C3E94-8471-42BB-BB7A-E5A2A8FA9C0A}" type="presParOf" srcId="{14B58A56-0BC5-432F-9508-FD1B47D886B1}" destId="{251C59E6-3F72-41EC-86E3-CBEACE71516D}" srcOrd="2" destOrd="0" presId="urn:microsoft.com/office/officeart/2009/3/layout/StepUpProcess"/>
    <dgm:cxn modelId="{0AE8269B-78A3-404F-89FC-5E66AF460885}" type="presParOf" srcId="{E8AE7FE8-3637-4E12-9335-0D859D96A65C}" destId="{8AEA1729-D7CC-4651-A429-B7BA73B6A3AF}" srcOrd="11" destOrd="0" presId="urn:microsoft.com/office/officeart/2009/3/layout/StepUpProcess"/>
    <dgm:cxn modelId="{AD6EAB66-2F71-46C2-9177-98E304F99DEB}" type="presParOf" srcId="{8AEA1729-D7CC-4651-A429-B7BA73B6A3AF}" destId="{F49BA0E8-5ED0-47BB-92BB-2900CA7FAE09}" srcOrd="0" destOrd="0" presId="urn:microsoft.com/office/officeart/2009/3/layout/StepUpProcess"/>
    <dgm:cxn modelId="{2AB9524D-0E9D-4327-AF06-DB5A108647EA}" type="presParOf" srcId="{E8AE7FE8-3637-4E12-9335-0D859D96A65C}" destId="{79B7554B-715D-469B-A62C-9EAED61E8CB9}" srcOrd="12" destOrd="0" presId="urn:microsoft.com/office/officeart/2009/3/layout/StepUpProcess"/>
    <dgm:cxn modelId="{4C35EE2D-2DED-4A87-9D87-B230AA63F0FD}" type="presParOf" srcId="{79B7554B-715D-469B-A62C-9EAED61E8CB9}" destId="{FDA75C22-B5D6-4C0C-8BB1-596BF13BA4CB}" srcOrd="0" destOrd="0" presId="urn:microsoft.com/office/officeart/2009/3/layout/StepUpProcess"/>
    <dgm:cxn modelId="{AD5B2F45-6662-4493-BBD8-5A15E345E1FB}" type="presParOf" srcId="{79B7554B-715D-469B-A62C-9EAED61E8CB9}" destId="{D48876AF-B4C7-427C-ABD4-846C36B71A8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A244E-D710-4458-A8C3-F0C991BE902D}">
      <dsp:nvSpPr>
        <dsp:cNvPr id="0" name=""/>
        <dsp:cNvSpPr/>
      </dsp:nvSpPr>
      <dsp:spPr>
        <a:xfrm>
          <a:off x="2661288" y="0"/>
          <a:ext cx="4176464" cy="4176464"/>
        </a:xfrm>
        <a:prstGeom prst="ellipse">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l" defTabSz="488950">
            <a:lnSpc>
              <a:spcPct val="90000"/>
            </a:lnSpc>
            <a:spcBef>
              <a:spcPct val="0"/>
            </a:spcBef>
            <a:spcAft>
              <a:spcPct val="35000"/>
            </a:spcAft>
          </a:pPr>
          <a:r>
            <a:rPr lang="en-US" sz="1100" kern="1200" dirty="0" smtClean="0"/>
            <a:t>PERSONAL LIFE</a:t>
          </a:r>
          <a:endParaRPr lang="en-US" sz="1100" kern="1200" dirty="0"/>
        </a:p>
        <a:p>
          <a:pPr marL="57150" lvl="1" indent="-57150" algn="l" defTabSz="444500">
            <a:lnSpc>
              <a:spcPct val="90000"/>
            </a:lnSpc>
            <a:spcBef>
              <a:spcPct val="0"/>
            </a:spcBef>
            <a:spcAft>
              <a:spcPct val="15000"/>
            </a:spcAft>
            <a:buChar char="••"/>
          </a:pPr>
          <a:r>
            <a:rPr lang="en-US" sz="1000" kern="1200" dirty="0" smtClean="0"/>
            <a:t>Life management skills</a:t>
          </a:r>
          <a:endParaRPr lang="en-US" sz="1000" kern="1200" dirty="0"/>
        </a:p>
        <a:p>
          <a:pPr marL="57150" lvl="1" indent="-57150" algn="l" defTabSz="444500">
            <a:lnSpc>
              <a:spcPct val="90000"/>
            </a:lnSpc>
            <a:spcBef>
              <a:spcPct val="0"/>
            </a:spcBef>
            <a:spcAft>
              <a:spcPct val="15000"/>
            </a:spcAft>
            <a:buChar char="••"/>
          </a:pPr>
          <a:r>
            <a:rPr lang="en-US" sz="1000" kern="1200" dirty="0" smtClean="0"/>
            <a:t>Motivation</a:t>
          </a:r>
          <a:endParaRPr lang="en-US" sz="1000" kern="1200" dirty="0"/>
        </a:p>
        <a:p>
          <a:pPr marL="57150" lvl="1" indent="-57150" algn="l" defTabSz="444500">
            <a:lnSpc>
              <a:spcPct val="90000"/>
            </a:lnSpc>
            <a:spcBef>
              <a:spcPct val="0"/>
            </a:spcBef>
            <a:spcAft>
              <a:spcPct val="15000"/>
            </a:spcAft>
            <a:buChar char="••"/>
          </a:pPr>
          <a:r>
            <a:rPr lang="en-US" sz="1000" kern="1200" dirty="0" smtClean="0"/>
            <a:t>Values</a:t>
          </a:r>
          <a:endParaRPr lang="en-US" sz="1000" kern="1200" dirty="0"/>
        </a:p>
      </dsp:txBody>
      <dsp:txXfrm>
        <a:off x="4019683" y="208823"/>
        <a:ext cx="1459674" cy="626469"/>
      </dsp:txXfrm>
    </dsp:sp>
    <dsp:sp modelId="{345314F2-ECE7-4218-A90D-D0D19BC0FAE1}">
      <dsp:nvSpPr>
        <dsp:cNvPr id="0" name=""/>
        <dsp:cNvSpPr/>
      </dsp:nvSpPr>
      <dsp:spPr>
        <a:xfrm>
          <a:off x="3186354" y="1044115"/>
          <a:ext cx="3132348" cy="3132348"/>
        </a:xfrm>
        <a:prstGeom prst="ellipse">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l" defTabSz="488950">
            <a:lnSpc>
              <a:spcPct val="90000"/>
            </a:lnSpc>
            <a:spcBef>
              <a:spcPct val="0"/>
            </a:spcBef>
            <a:spcAft>
              <a:spcPct val="35000"/>
            </a:spcAft>
          </a:pPr>
          <a:r>
            <a:rPr lang="en-US" sz="1100" kern="1200" dirty="0" smtClean="0"/>
            <a:t>STUDIES</a:t>
          </a:r>
        </a:p>
        <a:p>
          <a:pPr marL="57150" lvl="1" indent="-57150" algn="l" defTabSz="444500">
            <a:lnSpc>
              <a:spcPct val="90000"/>
            </a:lnSpc>
            <a:spcBef>
              <a:spcPct val="0"/>
            </a:spcBef>
            <a:spcAft>
              <a:spcPct val="15000"/>
            </a:spcAft>
            <a:buChar char="••"/>
          </a:pPr>
          <a:r>
            <a:rPr lang="en-US" sz="1000" kern="1200" dirty="0" smtClean="0"/>
            <a:t>Learning skills</a:t>
          </a:r>
        </a:p>
        <a:p>
          <a:pPr marL="57150" lvl="1" indent="-57150" algn="l" defTabSz="444500">
            <a:lnSpc>
              <a:spcPct val="90000"/>
            </a:lnSpc>
            <a:spcBef>
              <a:spcPct val="0"/>
            </a:spcBef>
            <a:spcAft>
              <a:spcPct val="15000"/>
            </a:spcAft>
            <a:buChar char="••"/>
          </a:pPr>
          <a:r>
            <a:rPr lang="en-US" sz="1000" kern="1200" dirty="0" smtClean="0"/>
            <a:t>Building mastery</a:t>
          </a:r>
        </a:p>
        <a:p>
          <a:pPr marL="57150" lvl="1" indent="-57150" algn="l" defTabSz="444500">
            <a:lnSpc>
              <a:spcPct val="90000"/>
            </a:lnSpc>
            <a:spcBef>
              <a:spcPct val="0"/>
            </a:spcBef>
            <a:spcAft>
              <a:spcPct val="15000"/>
            </a:spcAft>
            <a:buChar char="••"/>
          </a:pPr>
          <a:r>
            <a:rPr lang="en-US" sz="1000" kern="1200" dirty="0" smtClean="0"/>
            <a:t>Meaningful learning</a:t>
          </a:r>
        </a:p>
      </dsp:txBody>
      <dsp:txXfrm>
        <a:off x="4022690" y="1239887"/>
        <a:ext cx="1459674" cy="587315"/>
      </dsp:txXfrm>
    </dsp:sp>
    <dsp:sp modelId="{1EDB7BA2-F25B-48E5-B68F-90A4930A2AF8}">
      <dsp:nvSpPr>
        <dsp:cNvPr id="0" name=""/>
        <dsp:cNvSpPr/>
      </dsp:nvSpPr>
      <dsp:spPr>
        <a:xfrm>
          <a:off x="3708412" y="2088232"/>
          <a:ext cx="2088232" cy="2088232"/>
        </a:xfrm>
        <a:prstGeom prst="ellipse">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l" defTabSz="488950">
            <a:lnSpc>
              <a:spcPct val="90000"/>
            </a:lnSpc>
            <a:spcBef>
              <a:spcPct val="0"/>
            </a:spcBef>
            <a:spcAft>
              <a:spcPct val="35000"/>
            </a:spcAft>
          </a:pPr>
          <a:r>
            <a:rPr lang="en-US" sz="1100" kern="1200" dirty="0" smtClean="0"/>
            <a:t>WORK</a:t>
          </a:r>
        </a:p>
        <a:p>
          <a:pPr marL="57150" lvl="1" indent="-57150" algn="l" defTabSz="444500">
            <a:lnSpc>
              <a:spcPct val="90000"/>
            </a:lnSpc>
            <a:spcBef>
              <a:spcPct val="0"/>
            </a:spcBef>
            <a:spcAft>
              <a:spcPct val="15000"/>
            </a:spcAft>
            <a:buChar char="••"/>
          </a:pPr>
          <a:r>
            <a:rPr lang="en-US" sz="1000" kern="1200" dirty="0" smtClean="0"/>
            <a:t>Competencies</a:t>
          </a:r>
        </a:p>
        <a:p>
          <a:pPr marL="57150" lvl="1" indent="-57150" algn="l" defTabSz="444500">
            <a:lnSpc>
              <a:spcPct val="90000"/>
            </a:lnSpc>
            <a:spcBef>
              <a:spcPct val="0"/>
            </a:spcBef>
            <a:spcAft>
              <a:spcPct val="15000"/>
            </a:spcAft>
            <a:buChar char="••"/>
          </a:pPr>
          <a:r>
            <a:rPr lang="en-US" sz="1000" kern="1200" dirty="0" smtClean="0"/>
            <a:t>Future plans</a:t>
          </a:r>
        </a:p>
        <a:p>
          <a:pPr marL="57150" lvl="1" indent="-57150" algn="l" defTabSz="444500">
            <a:lnSpc>
              <a:spcPct val="90000"/>
            </a:lnSpc>
            <a:spcBef>
              <a:spcPct val="0"/>
            </a:spcBef>
            <a:spcAft>
              <a:spcPct val="15000"/>
            </a:spcAft>
            <a:buChar char="••"/>
          </a:pPr>
          <a:r>
            <a:rPr lang="en-US" sz="1000" kern="1200" dirty="0" smtClean="0"/>
            <a:t>Development planning</a:t>
          </a:r>
        </a:p>
      </dsp:txBody>
      <dsp:txXfrm>
        <a:off x="4014226" y="2610290"/>
        <a:ext cx="1476603" cy="1044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44EF9-A64A-4718-BC96-564FBDECBC2D}">
      <dsp:nvSpPr>
        <dsp:cNvPr id="0" name=""/>
        <dsp:cNvSpPr/>
      </dsp:nvSpPr>
      <dsp:spPr>
        <a:xfrm rot="5400000">
          <a:off x="223378" y="1733706"/>
          <a:ext cx="668699" cy="1112701"/>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54CB8E-BC3E-446F-8A75-1826B3C10FFD}">
      <dsp:nvSpPr>
        <dsp:cNvPr id="0" name=""/>
        <dsp:cNvSpPr/>
      </dsp:nvSpPr>
      <dsp:spPr>
        <a:xfrm>
          <a:off x="111756" y="2066163"/>
          <a:ext cx="1004552" cy="88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1. What is my PDPP about?</a:t>
          </a:r>
          <a:endParaRPr lang="en-US" sz="1100" kern="1200" dirty="0"/>
        </a:p>
      </dsp:txBody>
      <dsp:txXfrm>
        <a:off x="111756" y="2066163"/>
        <a:ext cx="1004552" cy="880549"/>
      </dsp:txXfrm>
    </dsp:sp>
    <dsp:sp modelId="{71B52A30-005A-458F-9423-ED6B6C615E52}">
      <dsp:nvSpPr>
        <dsp:cNvPr id="0" name=""/>
        <dsp:cNvSpPr/>
      </dsp:nvSpPr>
      <dsp:spPr>
        <a:xfrm>
          <a:off x="926770" y="1651787"/>
          <a:ext cx="189538" cy="189538"/>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956C1F-534E-4DD3-B791-9F6978B7E5E9}">
      <dsp:nvSpPr>
        <dsp:cNvPr id="0" name=""/>
        <dsp:cNvSpPr/>
      </dsp:nvSpPr>
      <dsp:spPr>
        <a:xfrm rot="5400000">
          <a:off x="1453147" y="1429398"/>
          <a:ext cx="668699" cy="1112701"/>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004F7D-14C5-4E20-87AE-95EF710204E1}">
      <dsp:nvSpPr>
        <dsp:cNvPr id="0" name=""/>
        <dsp:cNvSpPr/>
      </dsp:nvSpPr>
      <dsp:spPr>
        <a:xfrm>
          <a:off x="1341525" y="1761856"/>
          <a:ext cx="1004552" cy="88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2. Submit version 0.3</a:t>
          </a:r>
        </a:p>
      </dsp:txBody>
      <dsp:txXfrm>
        <a:off x="1341525" y="1761856"/>
        <a:ext cx="1004552" cy="880549"/>
      </dsp:txXfrm>
    </dsp:sp>
    <dsp:sp modelId="{DB57BBF2-9DC2-475F-9459-9D6A19DB40D1}">
      <dsp:nvSpPr>
        <dsp:cNvPr id="0" name=""/>
        <dsp:cNvSpPr/>
      </dsp:nvSpPr>
      <dsp:spPr>
        <a:xfrm>
          <a:off x="2156539" y="1347480"/>
          <a:ext cx="189538" cy="189538"/>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975E5B-2CCD-4C42-B6C5-79F2A5E76A2C}">
      <dsp:nvSpPr>
        <dsp:cNvPr id="0" name=""/>
        <dsp:cNvSpPr/>
      </dsp:nvSpPr>
      <dsp:spPr>
        <a:xfrm rot="5400000">
          <a:off x="2682916" y="1125090"/>
          <a:ext cx="668699" cy="1112701"/>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A6A0F-D424-48A8-8E0A-3E01142A5A88}">
      <dsp:nvSpPr>
        <dsp:cNvPr id="0" name=""/>
        <dsp:cNvSpPr/>
      </dsp:nvSpPr>
      <dsp:spPr>
        <a:xfrm>
          <a:off x="2571293" y="1457548"/>
          <a:ext cx="1004552" cy="88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3. Feedback round</a:t>
          </a:r>
          <a:endParaRPr lang="en-US" sz="1100" kern="1200" dirty="0"/>
        </a:p>
      </dsp:txBody>
      <dsp:txXfrm>
        <a:off x="2571293" y="1457548"/>
        <a:ext cx="1004552" cy="880549"/>
      </dsp:txXfrm>
    </dsp:sp>
    <dsp:sp modelId="{1291CE86-1FE8-48F5-89DF-0590FBECABE2}">
      <dsp:nvSpPr>
        <dsp:cNvPr id="0" name=""/>
        <dsp:cNvSpPr/>
      </dsp:nvSpPr>
      <dsp:spPr>
        <a:xfrm>
          <a:off x="3386308" y="1043172"/>
          <a:ext cx="189538" cy="189538"/>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A7844-C354-460D-AE66-DC2ABC183E70}">
      <dsp:nvSpPr>
        <dsp:cNvPr id="0" name=""/>
        <dsp:cNvSpPr/>
      </dsp:nvSpPr>
      <dsp:spPr>
        <a:xfrm rot="5400000">
          <a:off x="3912685" y="820783"/>
          <a:ext cx="668699" cy="1112701"/>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9A131-C7CE-4244-8D44-0DB7A9DCB201}">
      <dsp:nvSpPr>
        <dsp:cNvPr id="0" name=""/>
        <dsp:cNvSpPr/>
      </dsp:nvSpPr>
      <dsp:spPr>
        <a:xfrm>
          <a:off x="3801062" y="1153241"/>
          <a:ext cx="1004552" cy="88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4. Submit version 0.7</a:t>
          </a:r>
          <a:endParaRPr lang="en-US" sz="1100" kern="1200" dirty="0"/>
        </a:p>
      </dsp:txBody>
      <dsp:txXfrm>
        <a:off x="3801062" y="1153241"/>
        <a:ext cx="1004552" cy="880549"/>
      </dsp:txXfrm>
    </dsp:sp>
    <dsp:sp modelId="{0D13E76B-4148-412D-9BC1-7A855692CE1B}">
      <dsp:nvSpPr>
        <dsp:cNvPr id="0" name=""/>
        <dsp:cNvSpPr/>
      </dsp:nvSpPr>
      <dsp:spPr>
        <a:xfrm>
          <a:off x="4616077" y="738865"/>
          <a:ext cx="189538" cy="189538"/>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FCCAD-8605-491C-95D0-AE73D30700E3}">
      <dsp:nvSpPr>
        <dsp:cNvPr id="0" name=""/>
        <dsp:cNvSpPr/>
      </dsp:nvSpPr>
      <dsp:spPr>
        <a:xfrm rot="5400000">
          <a:off x="5142454" y="516475"/>
          <a:ext cx="668699" cy="1112701"/>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1942B-E649-481B-B4EF-CD8B88FFA59D}">
      <dsp:nvSpPr>
        <dsp:cNvPr id="0" name=""/>
        <dsp:cNvSpPr/>
      </dsp:nvSpPr>
      <dsp:spPr>
        <a:xfrm>
          <a:off x="5030831" y="848933"/>
          <a:ext cx="1004552" cy="88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5. Feedback round</a:t>
          </a:r>
          <a:endParaRPr lang="en-US" sz="1100" kern="1200" dirty="0"/>
        </a:p>
      </dsp:txBody>
      <dsp:txXfrm>
        <a:off x="5030831" y="848933"/>
        <a:ext cx="1004552" cy="880549"/>
      </dsp:txXfrm>
    </dsp:sp>
    <dsp:sp modelId="{3D2F6944-3967-45BC-B21A-C11082AED172}">
      <dsp:nvSpPr>
        <dsp:cNvPr id="0" name=""/>
        <dsp:cNvSpPr/>
      </dsp:nvSpPr>
      <dsp:spPr>
        <a:xfrm>
          <a:off x="5845846" y="434557"/>
          <a:ext cx="189538" cy="189538"/>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B3C25-587C-41E5-B73D-D6C91EDBE4DA}">
      <dsp:nvSpPr>
        <dsp:cNvPr id="0" name=""/>
        <dsp:cNvSpPr/>
      </dsp:nvSpPr>
      <dsp:spPr>
        <a:xfrm rot="5400000">
          <a:off x="6372222" y="212168"/>
          <a:ext cx="668699" cy="1112701"/>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EC9179-976A-49E9-A4A3-E49E67CCC2A1}">
      <dsp:nvSpPr>
        <dsp:cNvPr id="0" name=""/>
        <dsp:cNvSpPr/>
      </dsp:nvSpPr>
      <dsp:spPr>
        <a:xfrm>
          <a:off x="6260600" y="544626"/>
          <a:ext cx="1004552" cy="88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6. Submit version 1.0</a:t>
          </a:r>
          <a:endParaRPr lang="en-US" sz="1100" kern="1200" dirty="0"/>
        </a:p>
      </dsp:txBody>
      <dsp:txXfrm>
        <a:off x="6260600" y="544626"/>
        <a:ext cx="1004552" cy="880549"/>
      </dsp:txXfrm>
    </dsp:sp>
    <dsp:sp modelId="{251C59E6-3F72-41EC-86E3-CBEACE71516D}">
      <dsp:nvSpPr>
        <dsp:cNvPr id="0" name=""/>
        <dsp:cNvSpPr/>
      </dsp:nvSpPr>
      <dsp:spPr>
        <a:xfrm>
          <a:off x="7075614" y="130250"/>
          <a:ext cx="189538" cy="189538"/>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75C22-B5D6-4C0C-8BB1-596BF13BA4CB}">
      <dsp:nvSpPr>
        <dsp:cNvPr id="0" name=""/>
        <dsp:cNvSpPr/>
      </dsp:nvSpPr>
      <dsp:spPr>
        <a:xfrm rot="5400000">
          <a:off x="7601991" y="-92139"/>
          <a:ext cx="668699" cy="1112701"/>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876AF-B4C7-427C-ABD4-846C36B71A8E}">
      <dsp:nvSpPr>
        <dsp:cNvPr id="0" name=""/>
        <dsp:cNvSpPr/>
      </dsp:nvSpPr>
      <dsp:spPr>
        <a:xfrm>
          <a:off x="7490369" y="240318"/>
          <a:ext cx="1004552" cy="880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X. Retrospective</a:t>
          </a:r>
          <a:endParaRPr lang="en-US" sz="1100" kern="1200" dirty="0"/>
        </a:p>
      </dsp:txBody>
      <dsp:txXfrm>
        <a:off x="7490369" y="240318"/>
        <a:ext cx="1004552" cy="88054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9/18/2019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9/18/2019</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dirty="0"/>
          </a:p>
        </p:txBody>
      </p:sp>
    </p:spTree>
    <p:extLst>
      <p:ext uri="{BB962C8B-B14F-4D97-AF65-F5344CB8AC3E}">
        <p14:creationId xmlns:p14="http://schemas.microsoft.com/office/powerpoint/2010/main" val="58633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This is the first PDPP version that you need to submit. In ideal situation you have already worked your PDPP iteratively and had your 0.1 and 0.2 versions, of course.</a:t>
            </a:r>
            <a:br>
              <a:rPr lang="en-US" sz="900" dirty="0" smtClean="0"/>
            </a:br>
            <a:r>
              <a:rPr lang="en-US" sz="900" dirty="0" smtClean="0"/>
              <a:t/>
            </a:r>
            <a:br>
              <a:rPr lang="en-US" sz="900" dirty="0" smtClean="0"/>
            </a:br>
            <a:r>
              <a:rPr lang="en-US" sz="900" dirty="0" smtClean="0"/>
              <a:t>Certainly this first submission can also be your 0.4 or 0.5. That is not the point. The point is that in this submission version your PDPP should meet the following criteria:</a:t>
            </a:r>
            <a:br>
              <a:rPr lang="en-US" sz="900" dirty="0" smtClean="0"/>
            </a:br>
            <a:r>
              <a:rPr lang="en-US" sz="900" dirty="0" smtClean="0"/>
              <a:t>You can name what software, cloud based software, phone app, post it notes, painting or whatever, you plan to use as a platform/platforms for your PDPP</a:t>
            </a:r>
          </a:p>
          <a:p>
            <a:r>
              <a:rPr lang="en-US" sz="900" dirty="0" smtClean="0"/>
              <a:t>Table of index of the scope you want to cover with your PDPP (hobbies, studies, sleeping, eating, friends, exchange studies...)</a:t>
            </a:r>
          </a:p>
          <a:p>
            <a:r>
              <a:rPr lang="en-US" sz="900" dirty="0" smtClean="0"/>
              <a:t>What tool you plan to design to help you reach your goals? (i.e. app for keeping track on how many hours you sleep or excel spreadsheet to visualize study progression)</a:t>
            </a:r>
          </a:p>
          <a:p>
            <a:r>
              <a:rPr lang="en-US" sz="900" dirty="0" smtClean="0"/>
              <a:t>You can submit this in any format: Word, </a:t>
            </a:r>
            <a:r>
              <a:rPr lang="en-US" sz="900" dirty="0" err="1" smtClean="0"/>
              <a:t>Powerpoint</a:t>
            </a:r>
            <a:r>
              <a:rPr lang="en-US" sz="900" dirty="0" smtClean="0"/>
              <a:t>, web link, video</a:t>
            </a:r>
          </a:p>
          <a:p>
            <a:r>
              <a:rPr lang="en-US" sz="900" dirty="0" smtClean="0"/>
              <a:t>Use time here: 4,5 hours</a:t>
            </a:r>
          </a:p>
          <a:p>
            <a:r>
              <a:rPr lang="en-US" sz="900" dirty="0" smtClean="0"/>
              <a:t>Cumulative time usage so far: 5 hours</a:t>
            </a:r>
          </a:p>
          <a:p>
            <a:endParaRPr lang="en-US" dirty="0"/>
          </a:p>
        </p:txBody>
      </p:sp>
      <p:sp>
        <p:nvSpPr>
          <p:cNvPr id="4" name="Slide Number Placeholder 3"/>
          <p:cNvSpPr>
            <a:spLocks noGrp="1"/>
          </p:cNvSpPr>
          <p:nvPr>
            <p:ph type="sldNum" sz="quarter" idx="10"/>
          </p:nvPr>
        </p:nvSpPr>
        <p:spPr/>
        <p:txBody>
          <a:bodyPr/>
          <a:lstStyle/>
          <a:p>
            <a:fld id="{DF164E42-DED0-9246-9B1B-B67105F62D49}" type="slidenum">
              <a:rPr lang="en-US" smtClean="0"/>
              <a:t>6</a:t>
            </a:fld>
            <a:endParaRPr lang="en-US"/>
          </a:p>
        </p:txBody>
      </p:sp>
    </p:spTree>
    <p:extLst>
      <p:ext uri="{BB962C8B-B14F-4D97-AF65-F5344CB8AC3E}">
        <p14:creationId xmlns:p14="http://schemas.microsoft.com/office/powerpoint/2010/main" val="48984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First</a:t>
            </a:r>
            <a:r>
              <a:rPr lang="en-US" dirty="0" smtClean="0"/>
              <a:t>, receive feedback on your 0.3 </a:t>
            </a:r>
            <a:r>
              <a:rPr lang="en-US" dirty="0" err="1" smtClean="0"/>
              <a:t>version:Attend</a:t>
            </a:r>
            <a:r>
              <a:rPr lang="en-US" dirty="0" smtClean="0"/>
              <a:t> workshop on Thursdays (Otakaari 4, 3rd floor) 12am-6pm and talk with teachers</a:t>
            </a:r>
          </a:p>
          <a:p>
            <a:r>
              <a:rPr lang="en-US" dirty="0" smtClean="0"/>
              <a:t>or</a:t>
            </a:r>
          </a:p>
          <a:p>
            <a:r>
              <a:rPr lang="en-US" dirty="0" smtClean="0"/>
              <a:t>Have a Skype with teacher: ville.kivimaki@aalto.fi or saara.meriluoto@aalto.fi</a:t>
            </a:r>
          </a:p>
          <a:p>
            <a:r>
              <a:rPr lang="en-US" dirty="0" smtClean="0"/>
              <a:t>or</a:t>
            </a:r>
          </a:p>
          <a:p>
            <a:r>
              <a:rPr lang="en-US" dirty="0" smtClean="0"/>
              <a:t>Wait to receive feedback on you 0.3 version submission</a:t>
            </a:r>
          </a:p>
          <a:p>
            <a:r>
              <a:rPr lang="en-US" b="1" dirty="0" smtClean="0"/>
              <a:t>Second</a:t>
            </a:r>
            <a:r>
              <a:rPr lang="en-US" dirty="0" smtClean="0"/>
              <a:t>, reflect what you plan to do next, based on the feedback. Write it down here. After this submission. Start doing.</a:t>
            </a:r>
          </a:p>
          <a:p>
            <a:r>
              <a:rPr lang="en-US" dirty="0" smtClean="0"/>
              <a:t/>
            </a:r>
            <a:br>
              <a:rPr lang="en-US" dirty="0" smtClean="0"/>
            </a:br>
            <a:endParaRPr lang="en-US" dirty="0" smtClean="0"/>
          </a:p>
          <a:p>
            <a:r>
              <a:rPr lang="en-US" dirty="0" smtClean="0"/>
              <a:t>Use time here: 1 hour</a:t>
            </a:r>
            <a:br>
              <a:rPr lang="en-US" dirty="0" smtClean="0"/>
            </a:br>
            <a:endParaRPr lang="en-US" dirty="0" smtClean="0"/>
          </a:p>
          <a:p>
            <a:r>
              <a:rPr lang="en-US" dirty="0" smtClean="0"/>
              <a:t>Time usage so far: 6 hours</a:t>
            </a:r>
          </a:p>
          <a:p>
            <a:endParaRPr lang="en-US" dirty="0"/>
          </a:p>
        </p:txBody>
      </p:sp>
      <p:sp>
        <p:nvSpPr>
          <p:cNvPr id="4" name="Slide Number Placeholder 3"/>
          <p:cNvSpPr>
            <a:spLocks noGrp="1"/>
          </p:cNvSpPr>
          <p:nvPr>
            <p:ph type="sldNum" sz="quarter" idx="10"/>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39670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version you should have:</a:t>
            </a:r>
          </a:p>
          <a:p>
            <a:r>
              <a:rPr lang="en-US" dirty="0" smtClean="0"/>
              <a:t>Structure of your PDPP defined (i.e. I have a vision board online, excel for study stuff and priority list in OneNote App)</a:t>
            </a:r>
          </a:p>
          <a:p>
            <a:r>
              <a:rPr lang="en-US" dirty="0" smtClean="0"/>
              <a:t>At least one already working functionality (i.e. keeping priority task list in Google Keep)</a:t>
            </a:r>
          </a:p>
          <a:p>
            <a:r>
              <a:rPr lang="en-US" dirty="0" smtClean="0"/>
              <a:t>Other parts of PDPP already started to take shape (i.e. excel file in desktop and vision board service located and you something else than a blank page there)</a:t>
            </a:r>
          </a:p>
          <a:p>
            <a:r>
              <a:rPr lang="en-US" dirty="0" smtClean="0"/>
              <a:t/>
            </a:r>
            <a:br>
              <a:rPr lang="en-US" dirty="0" smtClean="0"/>
            </a:br>
            <a:endParaRPr lang="en-US" dirty="0" smtClean="0"/>
          </a:p>
          <a:p>
            <a:r>
              <a:rPr lang="en-US" dirty="0" smtClean="0"/>
              <a:t>Use time here: 10 hours</a:t>
            </a:r>
            <a:br>
              <a:rPr lang="en-US" dirty="0" smtClean="0"/>
            </a:br>
            <a:endParaRPr lang="en-US" dirty="0" smtClean="0"/>
          </a:p>
          <a:p>
            <a:r>
              <a:rPr lang="en-US" dirty="0" smtClean="0"/>
              <a:t>Time usage so far: 16 hours</a:t>
            </a:r>
          </a:p>
          <a:p>
            <a:endParaRPr lang="en-US" dirty="0"/>
          </a:p>
        </p:txBody>
      </p:sp>
      <p:sp>
        <p:nvSpPr>
          <p:cNvPr id="4" name="Slide Number Placeholder 3"/>
          <p:cNvSpPr>
            <a:spLocks noGrp="1"/>
          </p:cNvSpPr>
          <p:nvPr>
            <p:ph type="sldNum" sz="quarter" idx="10"/>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335334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First</a:t>
            </a:r>
            <a:r>
              <a:rPr lang="en-US" dirty="0" smtClean="0"/>
              <a:t>, receive feedback on your 0.7 version:</a:t>
            </a:r>
          </a:p>
          <a:p>
            <a:r>
              <a:rPr lang="en-US" dirty="0" smtClean="0"/>
              <a:t/>
            </a:r>
            <a:br>
              <a:rPr lang="en-US" dirty="0" smtClean="0"/>
            </a:br>
            <a:endParaRPr lang="en-US" dirty="0" smtClean="0"/>
          </a:p>
          <a:p>
            <a:r>
              <a:rPr lang="en-US" dirty="0" smtClean="0"/>
              <a:t>Attend workshop on Thursdays (Otakaari 4, 3rd floor) 12am-6pm and talk with teachers</a:t>
            </a:r>
          </a:p>
          <a:p>
            <a:r>
              <a:rPr lang="en-US" dirty="0" smtClean="0"/>
              <a:t>or</a:t>
            </a:r>
          </a:p>
          <a:p>
            <a:r>
              <a:rPr lang="en-US" dirty="0" smtClean="0"/>
              <a:t>Have a Skype with teacher: ville.kivimaki@aalto.fi or saara.meriluoto@aalto.fi</a:t>
            </a:r>
          </a:p>
          <a:p>
            <a:r>
              <a:rPr lang="en-US" dirty="0" smtClean="0"/>
              <a:t>or</a:t>
            </a:r>
          </a:p>
          <a:p>
            <a:r>
              <a:rPr lang="en-US" dirty="0" smtClean="0"/>
              <a:t>Wait to receive feedback on you 0.7 version submission</a:t>
            </a:r>
          </a:p>
          <a:p>
            <a:r>
              <a:rPr lang="en-US" b="1" dirty="0" smtClean="0"/>
              <a:t>Second</a:t>
            </a:r>
            <a:r>
              <a:rPr lang="en-US" dirty="0" smtClean="0"/>
              <a:t>, reflect what you plan to do next, based on the feedback. Write it down here. After this submission. Start doing.</a:t>
            </a:r>
          </a:p>
          <a:p>
            <a:r>
              <a:rPr lang="en-US" dirty="0" smtClean="0"/>
              <a:t/>
            </a:r>
            <a:br>
              <a:rPr lang="en-US" dirty="0" smtClean="0"/>
            </a:br>
            <a:endParaRPr lang="en-US" dirty="0" smtClean="0"/>
          </a:p>
          <a:p>
            <a:r>
              <a:rPr lang="en-US" dirty="0" smtClean="0"/>
              <a:t>Use time in this step: 1 hour</a:t>
            </a:r>
            <a:br>
              <a:rPr lang="en-US" dirty="0" smtClean="0"/>
            </a:br>
            <a:endParaRPr lang="en-US" dirty="0" smtClean="0"/>
          </a:p>
          <a:p>
            <a:r>
              <a:rPr lang="en-US" dirty="0" smtClean="0"/>
              <a:t>Time usage so far: 17 hours</a:t>
            </a:r>
          </a:p>
          <a:p>
            <a:endParaRPr lang="en-GB" dirty="0"/>
          </a:p>
        </p:txBody>
      </p:sp>
      <p:sp>
        <p:nvSpPr>
          <p:cNvPr id="4" name="Slide Number Placeholder 3"/>
          <p:cNvSpPr>
            <a:spLocks noGrp="1"/>
          </p:cNvSpPr>
          <p:nvPr>
            <p:ph type="sldNum" sz="quarter" idx="10"/>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299593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final version.</a:t>
            </a:r>
          </a:p>
          <a:p>
            <a:r>
              <a:rPr lang="en-US" dirty="0" smtClean="0"/>
              <a:t>Your final version should meet at least following criteria:</a:t>
            </a:r>
          </a:p>
          <a:p>
            <a:r>
              <a:rPr lang="en-US" dirty="0" smtClean="0"/>
              <a:t>You have a plan for the future (time span is up to you, but typically it is 5-10 years)</a:t>
            </a:r>
          </a:p>
          <a:p>
            <a:r>
              <a:rPr lang="en-US" dirty="0" smtClean="0"/>
              <a:t>You have been able to find milestones that are closer (half year, one year ahead)</a:t>
            </a:r>
          </a:p>
          <a:p>
            <a:r>
              <a:rPr lang="en-US" dirty="0" smtClean="0"/>
              <a:t>You have designed or adopted a tool that will help you on your journey</a:t>
            </a:r>
          </a:p>
          <a:p>
            <a:r>
              <a:rPr lang="en-US" dirty="0" smtClean="0"/>
              <a:t>You can show that you have already started using that tool.</a:t>
            </a:r>
          </a:p>
          <a:p>
            <a:r>
              <a:rPr lang="en-US" dirty="0" smtClean="0"/>
              <a:t>Make your file submission below and answer to the following questions:</a:t>
            </a:r>
            <a:br>
              <a:rPr lang="en-US" dirty="0" smtClean="0"/>
            </a:br>
            <a:endParaRPr lang="en-US" dirty="0" smtClean="0"/>
          </a:p>
          <a:p>
            <a:r>
              <a:rPr lang="en-US" dirty="0" smtClean="0"/>
              <a:t>What is PDPP? (your own definition)</a:t>
            </a:r>
          </a:p>
          <a:p>
            <a:r>
              <a:rPr lang="en-US" dirty="0" smtClean="0"/>
              <a:t>What have you learned during the course?</a:t>
            </a:r>
          </a:p>
          <a:p>
            <a:r>
              <a:rPr lang="en-US" dirty="0" smtClean="0"/>
              <a:t>Did you manage to find tools that will probably help you to reach your goals?</a:t>
            </a:r>
          </a:p>
          <a:p>
            <a:r>
              <a:rPr lang="en-US" dirty="0" smtClean="0"/>
              <a:t>We will contact you about 6 months after submitting 1.0 version. What would you like us to ask you then?</a:t>
            </a:r>
          </a:p>
          <a:p>
            <a:r>
              <a:rPr lang="en-US" dirty="0" smtClean="0"/>
              <a:t/>
            </a:r>
            <a:br>
              <a:rPr lang="en-US" dirty="0" smtClean="0"/>
            </a:br>
            <a:endParaRPr lang="en-US" dirty="0" smtClean="0"/>
          </a:p>
          <a:p>
            <a:r>
              <a:rPr lang="en-US" dirty="0" smtClean="0"/>
              <a:t>Use time here: 10 hours</a:t>
            </a:r>
            <a:br>
              <a:rPr lang="en-US" dirty="0" smtClean="0"/>
            </a:br>
            <a:endParaRPr lang="en-US" dirty="0" smtClean="0"/>
          </a:p>
          <a:p>
            <a:r>
              <a:rPr lang="en-US" dirty="0" smtClean="0"/>
              <a:t>Time usage so far: around 27 hours</a:t>
            </a:r>
          </a:p>
          <a:p>
            <a:endParaRPr lang="en-US" dirty="0"/>
          </a:p>
        </p:txBody>
      </p:sp>
      <p:sp>
        <p:nvSpPr>
          <p:cNvPr id="4" name="Slide Number Placeholder 3"/>
          <p:cNvSpPr>
            <a:spLocks noGrp="1"/>
          </p:cNvSpPr>
          <p:nvPr>
            <p:ph type="sldNum" sz="quarter" idx="10"/>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829622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time here: 10 hours</a:t>
            </a:r>
            <a:br>
              <a:rPr lang="en-US" dirty="0" smtClean="0"/>
            </a:br>
            <a:endParaRPr lang="en-US" dirty="0" smtClean="0"/>
          </a:p>
          <a:p>
            <a:r>
              <a:rPr lang="en-US" dirty="0" smtClean="0"/>
              <a:t>Time usage so far: around 27 hours</a:t>
            </a:r>
          </a:p>
          <a:p>
            <a:endParaRPr lang="en-GB" dirty="0"/>
          </a:p>
        </p:txBody>
      </p:sp>
      <p:sp>
        <p:nvSpPr>
          <p:cNvPr id="4" name="Slide Number Placeholder 3"/>
          <p:cNvSpPr>
            <a:spLocks noGrp="1"/>
          </p:cNvSpPr>
          <p:nvPr>
            <p:ph type="sldNum" sz="quarter" idx="10"/>
          </p:nvPr>
        </p:nvSpPr>
        <p:spPr/>
        <p:txBody>
          <a:bodyPr/>
          <a:lstStyle/>
          <a:p>
            <a:fld id="{DF164E42-DED0-9246-9B1B-B67105F62D49}" type="slidenum">
              <a:rPr lang="en-US" smtClean="0"/>
              <a:t>11</a:t>
            </a:fld>
            <a:endParaRPr lang="en-US"/>
          </a:p>
        </p:txBody>
      </p:sp>
    </p:spTree>
    <p:extLst>
      <p:ext uri="{BB962C8B-B14F-4D97-AF65-F5344CB8AC3E}">
        <p14:creationId xmlns:p14="http://schemas.microsoft.com/office/powerpoint/2010/main" val="226835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164E42-DED0-9246-9B1B-B67105F62D49}" type="slidenum">
              <a:rPr lang="en-US" smtClean="0"/>
              <a:t>13</a:t>
            </a:fld>
            <a:endParaRPr lang="en-US"/>
          </a:p>
        </p:txBody>
      </p:sp>
    </p:spTree>
    <p:extLst>
      <p:ext uri="{BB962C8B-B14F-4D97-AF65-F5344CB8AC3E}">
        <p14:creationId xmlns:p14="http://schemas.microsoft.com/office/powerpoint/2010/main" val="3975347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1"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3" y="4683765"/>
            <a:ext cx="2464025" cy="327132"/>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3" y="5010897"/>
            <a:ext cx="2464025" cy="327132"/>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967520"/>
            <a:ext cx="1750409" cy="1690668"/>
          </a:xfrm>
          <a:prstGeom prst="rect">
            <a:avLst/>
          </a:prstGeom>
        </p:spPr>
      </p:pic>
    </p:spTree>
  </p:cSld>
  <p:clrMapOvr>
    <a:masterClrMapping/>
  </p:clrMapOvr>
  <p:extLst mod="1">
    <p:ext uri="{DCECCB84-F9BA-43D5-87BE-67443E8EF086}">
      <p15:sldGuideLst xmlns:p15="http://schemas.microsoft.com/office/powerpoint/2012/main">
        <p15:guide id="1" orient="horz" pos="328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2733"/>
            <a:ext cx="4150122" cy="326545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9" y="149089"/>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1" y="1622732"/>
            <a:ext cx="4077891" cy="326734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45184"/>
            <a:ext cx="1983521" cy="862738"/>
          </a:xfrm>
          <a:prstGeom prst="rect">
            <a:avLst/>
          </a:prstGeom>
        </p:spPr>
      </p:pic>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Tree>
    <p:extLst/>
  </p:cSld>
  <p:clrMapOvr>
    <a:masterClrMapping/>
  </p:clrMapOvr>
  <p:extLst mod="1">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69180"/>
            <a:ext cx="2025396" cy="845820"/>
          </a:xfrm>
          <a:prstGeom prst="rect">
            <a:avLst/>
          </a:prstGeom>
        </p:spPr>
      </p:pic>
      <p:sp>
        <p:nvSpPr>
          <p:cNvPr id="11" name="Text Placeholder 3"/>
          <p:cNvSpPr>
            <a:spLocks noGrp="1"/>
          </p:cNvSpPr>
          <p:nvPr>
            <p:ph type="body" sz="half" idx="10" hasCustomPrompt="1"/>
          </p:nvPr>
        </p:nvSpPr>
        <p:spPr>
          <a:xfrm>
            <a:off x="287339" y="156784"/>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9" y="1467760"/>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2920564110"/>
      </p:ext>
    </p:extLst>
  </p:cSld>
  <p:clrMapOvr>
    <a:masterClrMapping/>
  </p:clrMapOvr>
  <p:extLst mod="1">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62864"/>
            <a:ext cx="2025396" cy="845820"/>
          </a:xfrm>
          <a:prstGeom prst="rect">
            <a:avLst/>
          </a:prstGeom>
        </p:spPr>
      </p:pic>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456908"/>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40577"/>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456906"/>
            <a:ext cx="2167128" cy="3457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39" y="155690"/>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37311"/>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3743304742"/>
      </p:ext>
    </p:extLst>
  </p:cSld>
  <p:clrMapOvr>
    <a:masterClrMapping/>
  </p:clrMapOvr>
  <p:extLst mod="1">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66740"/>
            <a:ext cx="2025396" cy="845820"/>
          </a:xfrm>
          <a:prstGeom prst="rect">
            <a:avLst/>
          </a:prstGeom>
        </p:spPr>
      </p:pic>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9" y="576791"/>
            <a:ext cx="5130403" cy="4615142"/>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0"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Tree>
    <p:extLst/>
  </p:cSld>
  <p:clrMapOvr>
    <a:masterClrMapping/>
  </p:clrMapOvr>
  <p:extLst mod="1">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1"/>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155976"/>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02"/>
            <a:ext cx="1539000" cy="1948781"/>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1" y="1405642"/>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9" y="1405642"/>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50" y="1405642"/>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6" y="1405642"/>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2" y="1405642"/>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pic>
        <p:nvPicPr>
          <p:cNvPr id="16" name="Kuva 1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4852838"/>
            <a:ext cx="1969868" cy="862738"/>
          </a:xfrm>
          <a:prstGeom prst="rect">
            <a:avLst/>
          </a:prstGeom>
        </p:spPr>
      </p:pic>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spTree>
    <p:extLst/>
  </p:cSld>
  <p:clrMapOvr>
    <a:masterClrMapping/>
  </p:clrMapOvr>
  <p:extLst mod="1">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pic>
        <p:nvPicPr>
          <p:cNvPr id="15" name="Kuva 1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4869334"/>
            <a:ext cx="2052735" cy="845820"/>
          </a:xfrm>
          <a:prstGeom prst="rect">
            <a:avLst/>
          </a:prstGeom>
        </p:spPr>
      </p:pic>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39" y="156594"/>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631755" y="1583186"/>
            <a:ext cx="863747" cy="86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385880" y="1583186"/>
            <a:ext cx="863747" cy="86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4126005" y="1583186"/>
            <a:ext cx="863747" cy="86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856801" y="1583186"/>
            <a:ext cx="863747" cy="86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582932" y="1583186"/>
            <a:ext cx="863747" cy="86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560340"/>
            <a:ext cx="1539000" cy="219966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575890"/>
            <a:ext cx="1539000" cy="21841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575889"/>
            <a:ext cx="1539000" cy="218411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575888"/>
            <a:ext cx="1539000" cy="218411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575888"/>
            <a:ext cx="1539000" cy="2184116"/>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Tree>
    <p:extLst>
      <p:ext uri="{BB962C8B-B14F-4D97-AF65-F5344CB8AC3E}">
        <p14:creationId xmlns:p14="http://schemas.microsoft.com/office/powerpoint/2010/main" val="4012048773"/>
      </p:ext>
    </p:extLst>
  </p:cSld>
  <p:clrMapOvr>
    <a:masterClrMapping/>
  </p:clrMapOvr>
  <p:extLst mod="1">
    <p:ext uri="{DCECCB84-F9BA-43D5-87BE-67443E8EF086}">
      <p15:sldGuideLst xmlns:p15="http://schemas.microsoft.com/office/powerpoint/2012/main">
        <p15:guide id="1" pos="5534"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6"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40" y="3186907"/>
            <a:ext cx="2955323" cy="393067"/>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9" y="1516268"/>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3" name="Kuva 12"/>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1" y="4019264"/>
            <a:ext cx="1734813" cy="1690668"/>
          </a:xfrm>
          <a:prstGeom prst="rect">
            <a:avLst/>
          </a:prstGeom>
        </p:spPr>
      </p:pic>
    </p:spTree>
    <p:extLst>
      <p:ext uri="{BB962C8B-B14F-4D97-AF65-F5344CB8AC3E}">
        <p14:creationId xmlns:p14="http://schemas.microsoft.com/office/powerpoint/2010/main" val="637427772"/>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9" y="1940737"/>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14" name="Kuva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4019264"/>
            <a:ext cx="1734813" cy="1690668"/>
          </a:xfrm>
          <a:prstGeom prst="rect">
            <a:avLst/>
          </a:prstGeom>
        </p:spPr>
      </p:pic>
      <p:pic>
        <p:nvPicPr>
          <p:cNvPr id="17" name="Kuva 16"/>
          <p:cNvPicPr>
            <a:picLocks noChangeAspect="1"/>
          </p:cNvPicPr>
          <p:nvPr userDrawn="1"/>
        </p:nvPicPr>
        <p:blipFill rotWithShape="1">
          <a:blip r:embed="rId3">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spTree>
    <p:extLst>
      <p:ext uri="{BB962C8B-B14F-4D97-AF65-F5344CB8AC3E}">
        <p14:creationId xmlns:p14="http://schemas.microsoft.com/office/powerpoint/2010/main" val="1351974751"/>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3"/>
          <p:cNvSpPr>
            <a:spLocks noGrp="1"/>
          </p:cNvSpPr>
          <p:nvPr>
            <p:ph type="body" sz="half" idx="2" hasCustomPrompt="1"/>
          </p:nvPr>
        </p:nvSpPr>
        <p:spPr>
          <a:xfrm>
            <a:off x="442399" y="1940737"/>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2" name="Kuva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4019264"/>
            <a:ext cx="1734813" cy="1690668"/>
          </a:xfrm>
          <a:prstGeom prst="rect">
            <a:avLst/>
          </a:prstGeom>
        </p:spPr>
      </p:pic>
      <p:pic>
        <p:nvPicPr>
          <p:cNvPr id="13" name="Kuva 12"/>
          <p:cNvPicPr>
            <a:picLocks noChangeAspect="1"/>
          </p:cNvPicPr>
          <p:nvPr userDrawn="1"/>
        </p:nvPicPr>
        <p:blipFill rotWithShape="1">
          <a:blip r:embed="rId3">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Tree>
    <p:extLst>
      <p:ext uri="{BB962C8B-B14F-4D97-AF65-F5344CB8AC3E}">
        <p14:creationId xmlns:p14="http://schemas.microsoft.com/office/powerpoint/2010/main" val="2380885714"/>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3"/>
          <p:cNvSpPr>
            <a:spLocks noGrp="1"/>
          </p:cNvSpPr>
          <p:nvPr>
            <p:ph type="body" sz="half" idx="2" hasCustomPrompt="1"/>
          </p:nvPr>
        </p:nvSpPr>
        <p:spPr>
          <a:xfrm>
            <a:off x="442399" y="1940737"/>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2" name="Kuva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4019264"/>
            <a:ext cx="1734813" cy="1690668"/>
          </a:xfrm>
          <a:prstGeom prst="rect">
            <a:avLst/>
          </a:prstGeom>
        </p:spPr>
      </p:pic>
      <p:pic>
        <p:nvPicPr>
          <p:cNvPr id="16" name="Kuva 15"/>
          <p:cNvPicPr>
            <a:picLocks noChangeAspect="1"/>
          </p:cNvPicPr>
          <p:nvPr userDrawn="1"/>
        </p:nvPicPr>
        <p:blipFill rotWithShape="1">
          <a:blip r:embed="rId3">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Tree>
    <p:extLst>
      <p:ext uri="{BB962C8B-B14F-4D97-AF65-F5344CB8AC3E}">
        <p14:creationId xmlns:p14="http://schemas.microsoft.com/office/powerpoint/2010/main" val="26538529"/>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9" y="996333"/>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9"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9" y="3104592"/>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9"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967520"/>
            <a:ext cx="1750409" cy="1690668"/>
          </a:xfrm>
          <a:prstGeom prst="rect">
            <a:avLst/>
          </a:prstGeom>
        </p:spPr>
      </p:pic>
    </p:spTree>
    <p:extLst>
      <p:ext uri="{BB962C8B-B14F-4D97-AF65-F5344CB8AC3E}">
        <p14:creationId xmlns:p14="http://schemas.microsoft.com/office/powerpoint/2010/main" val="75828619"/>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3"/>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2" name="Kuva 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4852262"/>
            <a:ext cx="1969868" cy="862738"/>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9" name="Kuva 8"/>
          <p:cNvPicPr>
            <a:picLocks noChangeAspect="1"/>
          </p:cNvPicPr>
          <p:nvPr userDrawn="1"/>
        </p:nvPicPr>
        <p:blipFill rotWithShape="1">
          <a:blip r:embed="rId3">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2907931115"/>
      </p:ext>
    </p:extLst>
  </p:cSld>
  <p:clrMapOvr>
    <a:masterClrMapping/>
  </p:clrMapOvr>
  <p:extLst mod="1">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3"/>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9" name="Kuva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4852262"/>
            <a:ext cx="1969868" cy="862738"/>
          </a:xfrm>
          <a:prstGeom prst="rect">
            <a:avLst/>
          </a:prstGeom>
        </p:spPr>
      </p:pic>
      <p:pic>
        <p:nvPicPr>
          <p:cNvPr id="12" name="Kuva 11"/>
          <p:cNvPicPr>
            <a:picLocks noChangeAspect="1"/>
          </p:cNvPicPr>
          <p:nvPr userDrawn="1"/>
        </p:nvPicPr>
        <p:blipFill rotWithShape="1">
          <a:blip r:embed="rId3">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3970361234"/>
      </p:ext>
    </p:extLst>
  </p:cSld>
  <p:clrMapOvr>
    <a:masterClrMapping/>
  </p:clrMapOvr>
  <p:extLst mod="1">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3"/>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pic>
        <p:nvPicPr>
          <p:cNvPr id="9" name="Kuva 8"/>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0" y="4852262"/>
            <a:ext cx="1969868" cy="862738"/>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463234212"/>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813336" y="668583"/>
            <a:ext cx="6477805" cy="2117859"/>
          </a:xfrm>
        </p:spPr>
        <p:txBody>
          <a:bodyPr bIns="0" anchor="b">
            <a:normAutofit/>
          </a:bodyPr>
          <a:lstStyle>
            <a:lvl1pPr algn="l">
              <a:defRPr sz="4950"/>
            </a:lvl1pPr>
          </a:lstStyle>
          <a:p>
            <a:r>
              <a:rPr lang="fi-FI"/>
              <a:t>Muokkaa perustyyl. napsautt.</a:t>
            </a:r>
            <a:endParaRPr lang="en-US" dirty="0"/>
          </a:p>
        </p:txBody>
      </p:sp>
      <p:sp>
        <p:nvSpPr>
          <p:cNvPr id="3" name="Subtitle 2"/>
          <p:cNvSpPr>
            <a:spLocks noGrp="1"/>
          </p:cNvSpPr>
          <p:nvPr>
            <p:ph type="subTitle" idx="1"/>
          </p:nvPr>
        </p:nvSpPr>
        <p:spPr>
          <a:xfrm>
            <a:off x="1813335" y="2942670"/>
            <a:ext cx="6477804" cy="814684"/>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5" name="Footer Placeholder 4"/>
          <p:cNvSpPr>
            <a:spLocks noGrp="1"/>
          </p:cNvSpPr>
          <p:nvPr>
            <p:ph type="ftr" sz="quarter" idx="11"/>
          </p:nvPr>
        </p:nvSpPr>
        <p:spPr>
          <a:xfrm>
            <a:off x="1812376" y="274424"/>
            <a:ext cx="3730436" cy="257668"/>
          </a:xfrm>
        </p:spPr>
        <p:txBody>
          <a:bodyPr/>
          <a:lstStyle/>
          <a:p>
            <a:endParaRPr lang="en-US" dirty="0"/>
          </a:p>
        </p:txBody>
      </p:sp>
      <p:sp>
        <p:nvSpPr>
          <p:cNvPr id="6" name="Slide Number Placeholder 5"/>
          <p:cNvSpPr>
            <a:spLocks noGrp="1"/>
          </p:cNvSpPr>
          <p:nvPr>
            <p:ph type="sldNum" sz="quarter" idx="12"/>
          </p:nvPr>
        </p:nvSpPr>
        <p:spPr>
          <a:xfrm>
            <a:off x="1078249" y="665811"/>
            <a:ext cx="608264" cy="419649"/>
          </a:xfrm>
        </p:spPr>
        <p:txBody>
          <a:bodyPr/>
          <a:lstStyle/>
          <a:p>
            <a:fld id="{6D22F896-40B5-4ADD-8801-0D06FADFA095}" type="slidenum">
              <a:rPr lang="en-US" smtClean="0"/>
              <a:t>‹#›</a:t>
            </a:fld>
            <a:endParaRPr lang="en-US" dirty="0"/>
          </a:p>
        </p:txBody>
      </p:sp>
      <p:cxnSp>
        <p:nvCxnSpPr>
          <p:cNvPr id="15" name="Straight Connector 14"/>
          <p:cNvCxnSpPr/>
          <p:nvPr/>
        </p:nvCxnSpPr>
        <p:spPr>
          <a:xfrm>
            <a:off x="1813335" y="294045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6547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ncho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004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090679" y="1463442"/>
            <a:ext cx="6482366" cy="1573292"/>
          </a:xfrm>
        </p:spPr>
        <p:txBody>
          <a:bodyPr anchor="b">
            <a:normAutofit/>
          </a:bodyPr>
          <a:lstStyle>
            <a:lvl1pPr algn="l">
              <a:defRPr sz="2700"/>
            </a:lvl1pPr>
          </a:lstStyle>
          <a:p>
            <a:r>
              <a:rPr lang="fi-FI"/>
              <a:t>Muokkaa perustyyl. napsautt.</a:t>
            </a:r>
            <a:endParaRPr lang="en-US" dirty="0"/>
          </a:p>
        </p:txBody>
      </p:sp>
      <p:sp>
        <p:nvSpPr>
          <p:cNvPr id="3" name="Text Placeholder 2"/>
          <p:cNvSpPr>
            <a:spLocks noGrp="1"/>
          </p:cNvSpPr>
          <p:nvPr>
            <p:ph type="body" idx="1"/>
          </p:nvPr>
        </p:nvSpPr>
        <p:spPr>
          <a:xfrm>
            <a:off x="1090680" y="3171830"/>
            <a:ext cx="6472835" cy="844108"/>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090680" y="3170821"/>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9857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086913" y="670742"/>
            <a:ext cx="7204226" cy="882754"/>
          </a:xfrm>
        </p:spPr>
        <p:txBody>
          <a:bodyPr/>
          <a:lstStyle/>
          <a:p>
            <a:r>
              <a:rPr lang="fi-FI"/>
              <a:t>Muokkaa perustyyl. napsautt.</a:t>
            </a:r>
            <a:endParaRPr lang="en-US" dirty="0"/>
          </a:p>
        </p:txBody>
      </p:sp>
      <p:sp>
        <p:nvSpPr>
          <p:cNvPr id="3" name="Content Placeholder 2"/>
          <p:cNvSpPr>
            <a:spLocks noGrp="1"/>
          </p:cNvSpPr>
          <p:nvPr>
            <p:ph sz="half" idx="1"/>
          </p:nvPr>
        </p:nvSpPr>
        <p:spPr>
          <a:xfrm>
            <a:off x="1085498" y="1675732"/>
            <a:ext cx="3483864" cy="287382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810328" y="1681119"/>
            <a:ext cx="3483864" cy="2867933"/>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222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1085394" y="670137"/>
            <a:ext cx="7205746" cy="880266"/>
          </a:xfrm>
        </p:spPr>
        <p:txBody>
          <a:bodyPr/>
          <a:lstStyle/>
          <a:p>
            <a:r>
              <a:rPr lang="fi-FI"/>
              <a:t>Muokkaa perustyyl. napsautt.</a:t>
            </a:r>
            <a:endParaRPr lang="en-US" dirty="0"/>
          </a:p>
        </p:txBody>
      </p:sp>
      <p:sp>
        <p:nvSpPr>
          <p:cNvPr id="3" name="Text Placeholder 2"/>
          <p:cNvSpPr>
            <a:spLocks noGrp="1"/>
          </p:cNvSpPr>
          <p:nvPr>
            <p:ph type="body" idx="1"/>
          </p:nvPr>
        </p:nvSpPr>
        <p:spPr>
          <a:xfrm>
            <a:off x="1085393" y="1682958"/>
            <a:ext cx="3483864" cy="668286"/>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4" name="Content Placeholder 3"/>
          <p:cNvSpPr>
            <a:spLocks noGrp="1"/>
          </p:cNvSpPr>
          <p:nvPr>
            <p:ph sz="half" idx="2"/>
          </p:nvPr>
        </p:nvSpPr>
        <p:spPr>
          <a:xfrm>
            <a:off x="1085393" y="2353559"/>
            <a:ext cx="3483864" cy="220371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809272" y="1685837"/>
            <a:ext cx="3483864" cy="668531"/>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6" name="Content Placeholder 5"/>
          <p:cNvSpPr>
            <a:spLocks noGrp="1"/>
          </p:cNvSpPr>
          <p:nvPr>
            <p:ph sz="quarter" idx="4"/>
          </p:nvPr>
        </p:nvSpPr>
        <p:spPr>
          <a:xfrm>
            <a:off x="4809272" y="2351243"/>
            <a:ext cx="3483864" cy="21978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88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3440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068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74303"/>
            <a:ext cx="2025396" cy="845820"/>
          </a:xfrm>
          <a:prstGeom prst="rect">
            <a:avLst/>
          </a:prstGeom>
        </p:spPr>
      </p:pic>
      <p:sp>
        <p:nvSpPr>
          <p:cNvPr id="11" name="Text Placeholder 3"/>
          <p:cNvSpPr>
            <a:spLocks noGrp="1"/>
          </p:cNvSpPr>
          <p:nvPr>
            <p:ph type="body" sz="half" idx="10" hasCustomPrompt="1"/>
          </p:nvPr>
        </p:nvSpPr>
        <p:spPr>
          <a:xfrm>
            <a:off x="292329" y="15678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9" y="1504597"/>
            <a:ext cx="8492897" cy="3388289"/>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497419491"/>
      </p:ext>
    </p:extLst>
  </p:cSld>
  <p:clrMapOvr>
    <a:masterClrMapping/>
  </p:clrMapOvr>
  <p:extLst mod="1">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94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083504" y="665811"/>
            <a:ext cx="2454824" cy="1872598"/>
          </a:xfrm>
        </p:spPr>
        <p:txBody>
          <a:bodyPr anchor="b">
            <a:normAutofit/>
          </a:bodyPr>
          <a:lstStyle>
            <a:lvl1pPr algn="l">
              <a:defRPr sz="1800"/>
            </a:lvl1pPr>
          </a:lstStyle>
          <a:p>
            <a:r>
              <a:rPr lang="fi-FI"/>
              <a:t>Muokkaa perustyyl. napsautt.</a:t>
            </a:r>
            <a:endParaRPr lang="en-US" dirty="0"/>
          </a:p>
        </p:txBody>
      </p:sp>
      <p:sp>
        <p:nvSpPr>
          <p:cNvPr id="3" name="Content Placeholder 2"/>
          <p:cNvSpPr>
            <a:spLocks noGrp="1"/>
          </p:cNvSpPr>
          <p:nvPr>
            <p:ph idx="1"/>
          </p:nvPr>
        </p:nvSpPr>
        <p:spPr>
          <a:xfrm>
            <a:off x="3782786" y="665811"/>
            <a:ext cx="4509353" cy="3882356"/>
          </a:xfrm>
        </p:spPr>
        <p:txBody>
          <a:bodyPr anchor="ct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083504" y="2671244"/>
            <a:ext cx="2456260" cy="1873484"/>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086210" y="2671242"/>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0006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grpSp>
        <p:nvGrpSpPr>
          <p:cNvPr id="8" name="Group 7"/>
          <p:cNvGrpSpPr/>
          <p:nvPr/>
        </p:nvGrpSpPr>
        <p:grpSpPr>
          <a:xfrm>
            <a:off x="5608041" y="401809"/>
            <a:ext cx="3055900" cy="4290918"/>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941261"/>
            <a:ext cx="4149246" cy="1525487"/>
          </a:xfrm>
        </p:spPr>
        <p:txBody>
          <a:bodyPr anchor="b">
            <a:normAutofit/>
          </a:bodyPr>
          <a:lstStyle>
            <a:lvl1pPr>
              <a:defRPr sz="2400"/>
            </a:lvl1pPr>
          </a:lstStyle>
          <a:p>
            <a:r>
              <a:rPr lang="fi-FI"/>
              <a:t>Muokkaa perustyyl. napsautt.</a:t>
            </a:r>
            <a:endParaRPr lang="en-US" dirty="0"/>
          </a:p>
        </p:txBody>
      </p:sp>
      <p:sp>
        <p:nvSpPr>
          <p:cNvPr id="3" name="Picture Placeholder 2"/>
          <p:cNvSpPr>
            <a:spLocks noGrp="1" noChangeAspect="1"/>
          </p:cNvSpPr>
          <p:nvPr>
            <p:ph type="pic" idx="1"/>
          </p:nvPr>
        </p:nvSpPr>
        <p:spPr>
          <a:xfrm>
            <a:off x="6093292" y="935453"/>
            <a:ext cx="2093378" cy="3221939"/>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087748" y="2621660"/>
            <a:ext cx="4143303" cy="1669786"/>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Date Placeholder 4"/>
          <p:cNvSpPr>
            <a:spLocks noGrp="1"/>
          </p:cNvSpPr>
          <p:nvPr>
            <p:ph type="dt" sz="half" idx="10"/>
          </p:nvPr>
        </p:nvSpPr>
        <p:spPr>
          <a:xfrm>
            <a:off x="1085538" y="4558214"/>
            <a:ext cx="4145513" cy="266769"/>
          </a:xfrm>
        </p:spPr>
        <p:txBody>
          <a:bodyPr/>
          <a:lstStyle>
            <a:lvl1pPr algn="l">
              <a:defRPr/>
            </a:lvl1pPr>
          </a:lstStyle>
          <a:p>
            <a:fld id="{48A87A34-81AB-432B-8DAE-1953F412C126}" type="datetimeFigureOut">
              <a:rPr lang="en-US" smtClean="0"/>
              <a:pPr/>
              <a:t>9/18/2019</a:t>
            </a:fld>
            <a:endParaRPr lang="en-US" dirty="0"/>
          </a:p>
        </p:txBody>
      </p:sp>
      <p:sp>
        <p:nvSpPr>
          <p:cNvPr id="6" name="Footer Placeholder 5"/>
          <p:cNvSpPr>
            <a:spLocks noGrp="1"/>
          </p:cNvSpPr>
          <p:nvPr>
            <p:ph type="ftr" sz="quarter" idx="11"/>
          </p:nvPr>
        </p:nvSpPr>
        <p:spPr>
          <a:xfrm>
            <a:off x="1085538" y="265535"/>
            <a:ext cx="4155753" cy="267442"/>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085538" y="2619671"/>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3896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3494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4" y="665812"/>
            <a:ext cx="1211807" cy="3883241"/>
          </a:xfrm>
        </p:spPr>
        <p:txBody>
          <a:bodyPr vert="eaVert"/>
          <a:lstStyle>
            <a:lvl1pPr algn="l">
              <a:defRPr/>
            </a:lvl1pPr>
          </a:lstStyle>
          <a:p>
            <a:r>
              <a:rPr lang="fi-FI"/>
              <a:t>Muokkaa perustyyl. napsautt.</a:t>
            </a:r>
            <a:endParaRPr lang="en-US" dirty="0"/>
          </a:p>
        </p:txBody>
      </p:sp>
      <p:sp>
        <p:nvSpPr>
          <p:cNvPr id="3" name="Vertical Text Placeholder 2"/>
          <p:cNvSpPr>
            <a:spLocks noGrp="1"/>
          </p:cNvSpPr>
          <p:nvPr>
            <p:ph type="body" orient="vert" idx="1"/>
          </p:nvPr>
        </p:nvSpPr>
        <p:spPr>
          <a:xfrm>
            <a:off x="1083504" y="665812"/>
            <a:ext cx="5871623" cy="3883241"/>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7079333" y="665812"/>
            <a:ext cx="0" cy="3883241"/>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0132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fi-FI"/>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BEAC90CF-838C-4962-9668-59F3C318F465}" type="datetimeFigureOut">
              <a:rPr lang="fi-FI" smtClean="0"/>
              <a:t>18.9.2019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2446699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BEAC90CF-838C-4962-9668-59F3C318F465}" type="datetimeFigureOut">
              <a:rPr lang="fi-FI" smtClean="0"/>
              <a:t>18.9.2019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2000680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4500"/>
            </a:lvl1pPr>
          </a:lstStyle>
          <a:p>
            <a:r>
              <a:rPr lang="en-US"/>
              <a:t>Click to edit Master title style</a:t>
            </a:r>
            <a:endParaRPr lang="fi-FI"/>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AC90CF-838C-4962-9668-59F3C318F465}" type="datetimeFigureOut">
              <a:rPr lang="fi-FI" smtClean="0"/>
              <a:t>18.9.2019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1668362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286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29150" y="1521354"/>
            <a:ext cx="3886200" cy="36261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BEAC90CF-838C-4962-9668-59F3C318F465}" type="datetimeFigureOut">
              <a:rPr lang="fi-FI" smtClean="0"/>
              <a:t>18.9.2019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4119902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fi-FI"/>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BEAC90CF-838C-4962-9668-59F3C318F465}" type="datetimeFigureOut">
              <a:rPr lang="fi-FI" smtClean="0"/>
              <a:t>18.9.2019</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2662516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BEAC90CF-838C-4962-9668-59F3C318F465}" type="datetimeFigureOut">
              <a:rPr lang="fi-FI" smtClean="0"/>
              <a:t>18.9.2019</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237752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68860"/>
            <a:ext cx="2025396" cy="845820"/>
          </a:xfrm>
          <a:prstGeom prst="rect">
            <a:avLst/>
          </a:prstGeom>
        </p:spPr>
      </p:pic>
      <p:sp>
        <p:nvSpPr>
          <p:cNvPr id="11" name="Text Placeholder 3"/>
          <p:cNvSpPr>
            <a:spLocks noGrp="1"/>
          </p:cNvSpPr>
          <p:nvPr>
            <p:ph type="body" sz="half" idx="10" hasCustomPrompt="1"/>
          </p:nvPr>
        </p:nvSpPr>
        <p:spPr>
          <a:xfrm>
            <a:off x="292329" y="156786"/>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9" y="2374542"/>
            <a:ext cx="8492897" cy="251064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9" y="1458417"/>
            <a:ext cx="8492897" cy="720946"/>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164578354"/>
      </p:ext>
    </p:extLst>
  </p:cSld>
  <p:clrMapOvr>
    <a:masterClrMapping/>
  </p:clrMapOvr>
  <p:extLst mod="1">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94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C90CF-838C-4962-9668-59F3C318F465}" type="datetimeFigureOut">
              <a:rPr lang="fi-FI" smtClean="0"/>
              <a:t>18.9.2019</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3572403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fi-FI"/>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29841" y="1714501"/>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AC90CF-838C-4962-9668-59F3C318F465}" type="datetimeFigureOut">
              <a:rPr lang="fi-FI" smtClean="0"/>
              <a:t>18.9.2019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3783283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fi-FI"/>
          </a:p>
        </p:txBody>
      </p:sp>
      <p:sp>
        <p:nvSpPr>
          <p:cNvPr id="3" name="Picture Placeholder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p:cNvSpPr>
            <a:spLocks noGrp="1"/>
          </p:cNvSpPr>
          <p:nvPr>
            <p:ph type="body" sz="half" idx="2"/>
          </p:nvPr>
        </p:nvSpPr>
        <p:spPr>
          <a:xfrm>
            <a:off x="629841" y="1714501"/>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AC90CF-838C-4962-9668-59F3C318F465}" type="datetimeFigureOut">
              <a:rPr lang="fi-FI" smtClean="0"/>
              <a:t>18.9.2019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4251640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BEAC90CF-838C-4962-9668-59F3C318F465}" type="datetimeFigureOut">
              <a:rPr lang="fi-FI" smtClean="0"/>
              <a:t>18.9.2019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3976157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2"/>
            <a:ext cx="1971675" cy="4843199"/>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28651" y="304272"/>
            <a:ext cx="5800725" cy="48431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BEAC90CF-838C-4962-9668-59F3C318F465}" type="datetimeFigureOut">
              <a:rPr lang="fi-FI" smtClean="0"/>
              <a:t>18.9.2019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7CD9DAA-11D5-4E5B-97A8-837915E59B53}" type="slidenum">
              <a:rPr lang="fi-FI" smtClean="0"/>
              <a:t>‹#›</a:t>
            </a:fld>
            <a:endParaRPr lang="fi-FI"/>
          </a:p>
        </p:txBody>
      </p:sp>
    </p:spTree>
    <p:extLst>
      <p:ext uri="{BB962C8B-B14F-4D97-AF65-F5344CB8AC3E}">
        <p14:creationId xmlns:p14="http://schemas.microsoft.com/office/powerpoint/2010/main" val="75922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68860"/>
            <a:ext cx="2025396" cy="845820"/>
          </a:xfrm>
          <a:prstGeom prst="rect">
            <a:avLst/>
          </a:prstGeom>
        </p:spPr>
      </p:pic>
      <p:sp>
        <p:nvSpPr>
          <p:cNvPr id="11" name="Text Placeholder 3"/>
          <p:cNvSpPr>
            <a:spLocks noGrp="1"/>
          </p:cNvSpPr>
          <p:nvPr>
            <p:ph type="body" sz="half" idx="10" hasCustomPrompt="1"/>
          </p:nvPr>
        </p:nvSpPr>
        <p:spPr>
          <a:xfrm>
            <a:off x="292881" y="155139"/>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22732"/>
            <a:ext cx="4150122"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22732"/>
            <a:ext cx="4078684" cy="3262458"/>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cSld>
  <p:clrMapOvr>
    <a:masterClrMapping/>
  </p:clrMapOvr>
  <p:extLst mod="1">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66740"/>
            <a:ext cx="2025396" cy="845820"/>
          </a:xfrm>
          <a:prstGeom prst="rect">
            <a:avLst/>
          </a:prstGeom>
        </p:spPr>
      </p:pic>
      <p:sp>
        <p:nvSpPr>
          <p:cNvPr id="8" name="Picture Placeholder 2"/>
          <p:cNvSpPr>
            <a:spLocks noGrp="1"/>
          </p:cNvSpPr>
          <p:nvPr>
            <p:ph type="pic" idx="11" hasCustomPrompt="1"/>
          </p:nvPr>
        </p:nvSpPr>
        <p:spPr>
          <a:xfrm>
            <a:off x="4710794" y="0"/>
            <a:ext cx="4433207" cy="57150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r>
              <a:rPr lang="fi-FI" dirty="0"/>
              <a:t/>
            </a: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39" y="1634675"/>
            <a:ext cx="4052221" cy="325051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9" y="163856"/>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4106515586"/>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794" y="0"/>
            <a:ext cx="4433207" cy="57150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r>
              <a:rPr lang="en-US" dirty="0"/>
              <a:t/>
            </a: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52262"/>
            <a:ext cx="1983521" cy="862738"/>
          </a:xfrm>
          <a:prstGeom prst="rect">
            <a:avLst/>
          </a:prstGeom>
        </p:spPr>
      </p:pic>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3"/>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Tree>
    <p:extLst>
      <p:ext uri="{BB962C8B-B14F-4D97-AF65-F5344CB8AC3E}">
        <p14:creationId xmlns:p14="http://schemas.microsoft.com/office/powerpoint/2010/main" val="36241607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51" y="1954917"/>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52262"/>
            <a:ext cx="1983521" cy="862738"/>
          </a:xfrm>
          <a:prstGeom prst="rect">
            <a:avLst/>
          </a:prstGeom>
        </p:spPr>
      </p:pic>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380354955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66740"/>
            <a:ext cx="2025396" cy="845820"/>
          </a:xfrm>
          <a:prstGeom prst="rect">
            <a:avLst/>
          </a:prstGeom>
        </p:spPr>
      </p:pic>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cSld>
  <p:clrMapOvr>
    <a:masterClrMapping/>
  </p:clrMapOvr>
  <p:extLst mod="1">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6.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6"/>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4"/>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dirty="0" err="1"/>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682897"/>
            <a:ext cx="9144000" cy="3421618"/>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5105400"/>
            <a:ext cx="9144000" cy="619126"/>
          </a:xfrm>
          <a:prstGeom prst="rect">
            <a:avLst/>
          </a:prstGeom>
        </p:spPr>
      </p:pic>
      <p:sp>
        <p:nvSpPr>
          <p:cNvPr id="2" name="Title Placeholder 1"/>
          <p:cNvSpPr>
            <a:spLocks noGrp="1"/>
          </p:cNvSpPr>
          <p:nvPr>
            <p:ph type="title"/>
          </p:nvPr>
        </p:nvSpPr>
        <p:spPr>
          <a:xfrm>
            <a:off x="1088685" y="670433"/>
            <a:ext cx="7202456" cy="874362"/>
          </a:xfrm>
          <a:prstGeom prst="rect">
            <a:avLst/>
          </a:prstGeom>
        </p:spPr>
        <p:txBody>
          <a:bodyPr vert="horz" lIns="91440" tIns="45720" rIns="91440" bIns="45720" rtlCol="0" anchor="t">
            <a:normAutofit/>
          </a:bodyPr>
          <a:lstStyle/>
          <a:p>
            <a:r>
              <a:rPr lang="fi-FI"/>
              <a:t>Muokkaa perustyyl. napsautt.</a:t>
            </a:r>
            <a:endParaRPr lang="en-US" dirty="0"/>
          </a:p>
        </p:txBody>
      </p:sp>
      <p:sp>
        <p:nvSpPr>
          <p:cNvPr id="3" name="Text Placeholder 2"/>
          <p:cNvSpPr>
            <a:spLocks noGrp="1"/>
          </p:cNvSpPr>
          <p:nvPr>
            <p:ph type="body" idx="1"/>
          </p:nvPr>
        </p:nvSpPr>
        <p:spPr>
          <a:xfrm>
            <a:off x="1088685" y="1679777"/>
            <a:ext cx="7202456" cy="2875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65604" y="275309"/>
            <a:ext cx="2625536" cy="257668"/>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smtClean="0"/>
              <a:pPr/>
              <a:t>9/18/2019</a:t>
            </a:fld>
            <a:endParaRPr lang="en-US" dirty="0"/>
          </a:p>
        </p:txBody>
      </p:sp>
      <p:sp>
        <p:nvSpPr>
          <p:cNvPr id="5" name="Footer Placeholder 4"/>
          <p:cNvSpPr>
            <a:spLocks noGrp="1"/>
          </p:cNvSpPr>
          <p:nvPr>
            <p:ph type="ftr" sz="quarter" idx="3"/>
          </p:nvPr>
        </p:nvSpPr>
        <p:spPr>
          <a:xfrm>
            <a:off x="1088685" y="274424"/>
            <a:ext cx="4454127" cy="257668"/>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665811"/>
            <a:ext cx="608264" cy="419649"/>
          </a:xfrm>
          <a:prstGeom prst="rect">
            <a:avLst/>
          </a:prstGeom>
        </p:spPr>
        <p:txBody>
          <a:bodyPr vert="horz" lIns="91440" tIns="45720" rIns="91440" bIns="45720" rtlCol="0" anchor="t"/>
          <a:lstStyle>
            <a:lvl1pPr algn="r">
              <a:defRPr sz="21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5107011"/>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45030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628650" y="1521354"/>
            <a:ext cx="7886700" cy="36261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BEAC90CF-838C-4962-9668-59F3C318F465}" type="datetimeFigureOut">
              <a:rPr lang="fi-FI" smtClean="0"/>
              <a:t>18.9.2019</a:t>
            </a:fld>
            <a:endParaRPr lang="fi-FI"/>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7CD9DAA-11D5-4E5B-97A8-837915E59B53}" type="slidenum">
              <a:rPr lang="fi-FI" smtClean="0"/>
              <a:t>‹#›</a:t>
            </a:fld>
            <a:endParaRPr lang="fi-FI"/>
          </a:p>
        </p:txBody>
      </p:sp>
    </p:spTree>
    <p:extLst>
      <p:ext uri="{BB962C8B-B14F-4D97-AF65-F5344CB8AC3E}">
        <p14:creationId xmlns:p14="http://schemas.microsoft.com/office/powerpoint/2010/main" val="20194512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PDPP</a:t>
            </a:r>
            <a:endParaRPr lang="fi-FI" dirty="0"/>
          </a:p>
        </p:txBody>
      </p:sp>
      <p:sp>
        <p:nvSpPr>
          <p:cNvPr id="3" name="Tekstin paikkamerkki 2"/>
          <p:cNvSpPr>
            <a:spLocks noGrp="1"/>
          </p:cNvSpPr>
          <p:nvPr>
            <p:ph type="body" sz="half" idx="2"/>
          </p:nvPr>
        </p:nvSpPr>
        <p:spPr/>
        <p:txBody>
          <a:bodyPr/>
          <a:lstStyle/>
          <a:p>
            <a:r>
              <a:rPr lang="en-US" dirty="0" smtClean="0"/>
              <a:t>Designing my own Success!</a:t>
            </a:r>
            <a:endParaRPr lang="fi-FI" dirty="0"/>
          </a:p>
        </p:txBody>
      </p:sp>
      <p:sp>
        <p:nvSpPr>
          <p:cNvPr id="4" name="Tekstin paikkamerkki 3"/>
          <p:cNvSpPr>
            <a:spLocks noGrp="1"/>
          </p:cNvSpPr>
          <p:nvPr>
            <p:ph type="body" sz="half" idx="11"/>
          </p:nvPr>
        </p:nvSpPr>
        <p:spPr/>
        <p:txBody>
          <a:bodyPr/>
          <a:lstStyle/>
          <a:p>
            <a:r>
              <a:rPr lang="en-US" dirty="0" smtClean="0"/>
              <a:t>Ville Kivimäki</a:t>
            </a:r>
            <a:endParaRPr lang="fi-FI" dirty="0"/>
          </a:p>
        </p:txBody>
      </p:sp>
      <p:sp>
        <p:nvSpPr>
          <p:cNvPr id="5" name="Tekstin paikkamerkki 4"/>
          <p:cNvSpPr>
            <a:spLocks noGrp="1"/>
          </p:cNvSpPr>
          <p:nvPr>
            <p:ph type="body" sz="half" idx="12"/>
          </p:nvPr>
        </p:nvSpPr>
        <p:spPr/>
        <p:txBody>
          <a:bodyPr/>
          <a:lstStyle/>
          <a:p>
            <a:r>
              <a:rPr lang="en-US" dirty="0" smtClean="0"/>
              <a:t>12 September 2019</a:t>
            </a:r>
            <a:endParaRPr lang="fi-FI" dirty="0"/>
          </a:p>
        </p:txBody>
      </p:sp>
      <p:pic>
        <p:nvPicPr>
          <p:cNvPr id="8" name="Picture Placeholder 7"/>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3252" t="124" r="26950" b="-124"/>
          <a:stretch/>
        </p:blipFill>
        <p:spPr/>
      </p:pic>
      <p:cxnSp>
        <p:nvCxnSpPr>
          <p:cNvPr id="7" name="Suora yhdysviiva 6">
            <a:extLst>
              <a:ext uri="{FF2B5EF4-FFF2-40B4-BE49-F238E27FC236}">
                <a16:creationId xmlns:a16="http://schemas.microsoft.com/office/drawing/2014/main" id="{44D42085-CC57-854B-9151-3C66E83D17EE}"/>
              </a:ext>
            </a:extLst>
          </p:cNvPr>
          <p:cNvCxnSpPr/>
          <p:nvPr/>
        </p:nvCxnSpPr>
        <p:spPr>
          <a:xfrm>
            <a:off x="442399" y="187411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0309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en-US" dirty="0" smtClean="0"/>
              <a:t>6. SUBMISSION OF 1.0 VERSION</a:t>
            </a:r>
            <a:endParaRPr lang="en-US" dirty="0"/>
          </a:p>
        </p:txBody>
      </p:sp>
      <p:sp>
        <p:nvSpPr>
          <p:cNvPr id="3" name="Text Placeholder 2"/>
          <p:cNvSpPr>
            <a:spLocks noGrp="1"/>
          </p:cNvSpPr>
          <p:nvPr>
            <p:ph type="body" sz="half" idx="11"/>
          </p:nvPr>
        </p:nvSpPr>
        <p:spPr/>
        <p:txBody>
          <a:bodyPr/>
          <a:lstStyle/>
          <a:p>
            <a:r>
              <a:rPr lang="en-US" dirty="0"/>
              <a:t>This is the final </a:t>
            </a:r>
            <a:r>
              <a:rPr lang="en-US" dirty="0" smtClean="0"/>
              <a:t>version and should </a:t>
            </a:r>
            <a:r>
              <a:rPr lang="en-US" dirty="0"/>
              <a:t>meet at least following criteria:</a:t>
            </a:r>
          </a:p>
          <a:p>
            <a:pPr marL="342900" indent="-342900">
              <a:buFont typeface="Arial" panose="020B0604020202020204" pitchFamily="34" charset="0"/>
              <a:buChar char="•"/>
            </a:pPr>
            <a:r>
              <a:rPr lang="en-US" dirty="0"/>
              <a:t>You have a plan for the future (time span is up to you, but typically it is 5-10 years)</a:t>
            </a:r>
          </a:p>
          <a:p>
            <a:pPr marL="342900" indent="-342900">
              <a:buFont typeface="Arial" panose="020B0604020202020204" pitchFamily="34" charset="0"/>
              <a:buChar char="•"/>
            </a:pPr>
            <a:r>
              <a:rPr lang="en-US" dirty="0"/>
              <a:t>You have been able to find milestones that are closer (half year, one year ahead)</a:t>
            </a:r>
          </a:p>
          <a:p>
            <a:pPr marL="342900" indent="-342900">
              <a:buFont typeface="Arial" panose="020B0604020202020204" pitchFamily="34" charset="0"/>
              <a:buChar char="•"/>
            </a:pPr>
            <a:r>
              <a:rPr lang="en-US" dirty="0"/>
              <a:t>You have designed or adopted a tool that will help you on your journey</a:t>
            </a:r>
          </a:p>
          <a:p>
            <a:pPr marL="342900" indent="-342900">
              <a:buFont typeface="Arial" panose="020B0604020202020204" pitchFamily="34" charset="0"/>
              <a:buChar char="•"/>
            </a:pPr>
            <a:r>
              <a:rPr lang="en-US" dirty="0"/>
              <a:t>You can show that you have already started using that tool.</a:t>
            </a:r>
          </a:p>
          <a:p>
            <a:endParaRPr lang="en-US" dirty="0"/>
          </a:p>
        </p:txBody>
      </p:sp>
    </p:spTree>
    <p:extLst>
      <p:ext uri="{BB962C8B-B14F-4D97-AF65-F5344CB8AC3E}">
        <p14:creationId xmlns:p14="http://schemas.microsoft.com/office/powerpoint/2010/main" val="1061454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fi-FI" dirty="0" smtClean="0"/>
              <a:t>6. SUBMISSION OF 1.0 VERSION</a:t>
            </a:r>
            <a:endParaRPr lang="en-GB" dirty="0"/>
          </a:p>
        </p:txBody>
      </p:sp>
      <p:sp>
        <p:nvSpPr>
          <p:cNvPr id="3" name="Text Placeholder 2"/>
          <p:cNvSpPr>
            <a:spLocks noGrp="1"/>
          </p:cNvSpPr>
          <p:nvPr>
            <p:ph type="body" sz="half" idx="11"/>
          </p:nvPr>
        </p:nvSpPr>
        <p:spPr/>
        <p:txBody>
          <a:bodyPr/>
          <a:lstStyle/>
          <a:p>
            <a:r>
              <a:rPr lang="en-US" dirty="0"/>
              <a:t>Make your file submission </a:t>
            </a:r>
            <a:r>
              <a:rPr lang="en-US" dirty="0" smtClean="0"/>
              <a:t>and </a:t>
            </a:r>
            <a:r>
              <a:rPr lang="en-US" dirty="0"/>
              <a:t>answer to the following questions:</a:t>
            </a:r>
            <a:br>
              <a:rPr lang="en-US" dirty="0"/>
            </a:br>
            <a:endParaRPr lang="en-US" dirty="0"/>
          </a:p>
          <a:p>
            <a:pPr marL="342900" indent="-342900">
              <a:buFont typeface="Arial" panose="020B0604020202020204" pitchFamily="34" charset="0"/>
              <a:buChar char="•"/>
            </a:pPr>
            <a:r>
              <a:rPr lang="en-US" dirty="0"/>
              <a:t>What is PDPP? (your own definition)</a:t>
            </a:r>
          </a:p>
          <a:p>
            <a:pPr marL="342900" indent="-342900">
              <a:buFont typeface="Arial" panose="020B0604020202020204" pitchFamily="34" charset="0"/>
              <a:buChar char="•"/>
            </a:pPr>
            <a:r>
              <a:rPr lang="en-US" dirty="0"/>
              <a:t>What have you learned during the course?</a:t>
            </a:r>
          </a:p>
          <a:p>
            <a:pPr marL="342900" indent="-342900">
              <a:buFont typeface="Arial" panose="020B0604020202020204" pitchFamily="34" charset="0"/>
              <a:buChar char="•"/>
            </a:pPr>
            <a:r>
              <a:rPr lang="en-US" dirty="0"/>
              <a:t>Did you manage to find tools that will probably help you to reach your goals?</a:t>
            </a:r>
          </a:p>
          <a:p>
            <a:pPr marL="342900" indent="-342900">
              <a:buFont typeface="Arial" panose="020B0604020202020204" pitchFamily="34" charset="0"/>
              <a:buChar char="•"/>
            </a:pPr>
            <a:r>
              <a:rPr lang="en-US" dirty="0"/>
              <a:t>We will contact you about 6 months after submitting 1.0 version. What would you like us to ask you then?</a:t>
            </a:r>
          </a:p>
          <a:p>
            <a:r>
              <a:rPr lang="en-US" dirty="0"/>
              <a:t/>
            </a:r>
            <a:br>
              <a:rPr lang="en-US" dirty="0"/>
            </a:br>
            <a:endParaRPr lang="en-US" dirty="0"/>
          </a:p>
        </p:txBody>
      </p:sp>
    </p:spTree>
    <p:extLst>
      <p:ext uri="{BB962C8B-B14F-4D97-AF65-F5344CB8AC3E}">
        <p14:creationId xmlns:p14="http://schemas.microsoft.com/office/powerpoint/2010/main" val="72906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fi-FI" dirty="0" smtClean="0"/>
              <a:t>X. RETROSPECTIVE</a:t>
            </a:r>
            <a:endParaRPr lang="en-GB" dirty="0"/>
          </a:p>
        </p:txBody>
      </p:sp>
      <p:sp>
        <p:nvSpPr>
          <p:cNvPr id="3" name="Text Placeholder 2"/>
          <p:cNvSpPr>
            <a:spLocks noGrp="1"/>
          </p:cNvSpPr>
          <p:nvPr>
            <p:ph type="body" sz="half" idx="11"/>
          </p:nvPr>
        </p:nvSpPr>
        <p:spPr/>
        <p:txBody>
          <a:bodyPr/>
          <a:lstStyle/>
          <a:p>
            <a:r>
              <a:rPr lang="fi-FI" sz="2400" dirty="0" err="1"/>
              <a:t>Contacting</a:t>
            </a:r>
            <a:r>
              <a:rPr lang="fi-FI" sz="2400" dirty="0"/>
              <a:t> </a:t>
            </a:r>
            <a:r>
              <a:rPr lang="fi-FI" sz="2400" dirty="0" err="1"/>
              <a:t>student</a:t>
            </a:r>
            <a:r>
              <a:rPr lang="fi-FI" sz="2400" dirty="0"/>
              <a:t> 6 months </a:t>
            </a:r>
            <a:r>
              <a:rPr lang="fi-FI" sz="2400" dirty="0" err="1"/>
              <a:t>after</a:t>
            </a:r>
            <a:r>
              <a:rPr lang="fi-FI" sz="2400" dirty="0"/>
              <a:t> </a:t>
            </a:r>
            <a:r>
              <a:rPr lang="fi-FI" sz="2400" dirty="0" err="1"/>
              <a:t>submitting</a:t>
            </a:r>
            <a:r>
              <a:rPr lang="fi-FI" sz="2400" dirty="0"/>
              <a:t> PDPP 1.0 version</a:t>
            </a:r>
          </a:p>
          <a:p>
            <a:endParaRPr lang="fi-FI" sz="2400" dirty="0"/>
          </a:p>
          <a:p>
            <a:r>
              <a:rPr lang="fi-FI" sz="2400" dirty="0"/>
              <a:t>Idea is to </a:t>
            </a:r>
            <a:r>
              <a:rPr lang="fi-FI" sz="2400" dirty="0" err="1"/>
              <a:t>ask</a:t>
            </a:r>
            <a:r>
              <a:rPr lang="fi-FI" sz="2400" dirty="0"/>
              <a:t> </a:t>
            </a:r>
            <a:r>
              <a:rPr lang="fi-FI" sz="2400" dirty="0" err="1"/>
              <a:t>the</a:t>
            </a:r>
            <a:r>
              <a:rPr lang="fi-FI" sz="2400" dirty="0"/>
              <a:t> </a:t>
            </a:r>
            <a:r>
              <a:rPr lang="fi-FI" sz="2400" dirty="0" err="1"/>
              <a:t>question</a:t>
            </a:r>
            <a:r>
              <a:rPr lang="fi-FI" sz="2400" dirty="0"/>
              <a:t> </a:t>
            </a:r>
            <a:r>
              <a:rPr lang="fi-FI" sz="2400" dirty="0" err="1"/>
              <a:t>student</a:t>
            </a:r>
            <a:r>
              <a:rPr lang="fi-FI" sz="2400" dirty="0"/>
              <a:t> </a:t>
            </a:r>
            <a:r>
              <a:rPr lang="fi-FI" sz="2400" dirty="0" err="1"/>
              <a:t>has</a:t>
            </a:r>
            <a:r>
              <a:rPr lang="fi-FI" sz="2400" dirty="0"/>
              <a:t> </a:t>
            </a:r>
            <a:r>
              <a:rPr lang="fi-FI" sz="2400" dirty="0" err="1"/>
              <a:t>formulated</a:t>
            </a:r>
            <a:r>
              <a:rPr lang="en-GB" sz="2400" dirty="0"/>
              <a:t> when submitting 1.0 version</a:t>
            </a:r>
          </a:p>
          <a:p>
            <a:pPr marL="342900" indent="-342900">
              <a:buFont typeface="Arial" panose="020B0604020202020204" pitchFamily="34" charset="0"/>
              <a:buChar char="•"/>
            </a:pPr>
            <a:r>
              <a:rPr lang="fi-FI" sz="2400" dirty="0" err="1"/>
              <a:t>E.g</a:t>
            </a:r>
            <a:r>
              <a:rPr lang="fi-FI" sz="2400" dirty="0"/>
              <a:t>. </a:t>
            </a:r>
            <a:r>
              <a:rPr lang="fi-FI" sz="2400" dirty="0" err="1"/>
              <a:t>Did</a:t>
            </a:r>
            <a:r>
              <a:rPr lang="fi-FI" sz="2400" dirty="0"/>
              <a:t> I </a:t>
            </a:r>
            <a:r>
              <a:rPr lang="fi-FI" sz="2400" dirty="0" err="1"/>
              <a:t>finish</a:t>
            </a:r>
            <a:r>
              <a:rPr lang="fi-FI" sz="2400" dirty="0"/>
              <a:t> my </a:t>
            </a:r>
            <a:r>
              <a:rPr lang="fi-FI" sz="2400" dirty="0" err="1"/>
              <a:t>first</a:t>
            </a:r>
            <a:r>
              <a:rPr lang="fi-FI" sz="2400" dirty="0"/>
              <a:t> </a:t>
            </a:r>
            <a:r>
              <a:rPr lang="fi-FI" sz="2400" dirty="0" err="1"/>
              <a:t>marathon</a:t>
            </a:r>
            <a:r>
              <a:rPr lang="fi-FI" sz="2400" dirty="0"/>
              <a:t>? </a:t>
            </a:r>
            <a:r>
              <a:rPr lang="fi-FI" sz="2400" dirty="0" err="1"/>
              <a:t>Did</a:t>
            </a:r>
            <a:r>
              <a:rPr lang="fi-FI" sz="2400" dirty="0"/>
              <a:t> I </a:t>
            </a:r>
            <a:r>
              <a:rPr lang="fi-FI" sz="2400" dirty="0" err="1"/>
              <a:t>finish</a:t>
            </a:r>
            <a:r>
              <a:rPr lang="fi-FI" sz="2400" dirty="0"/>
              <a:t> it in my </a:t>
            </a:r>
            <a:r>
              <a:rPr lang="fi-FI" sz="2400" dirty="0" err="1"/>
              <a:t>target</a:t>
            </a:r>
            <a:r>
              <a:rPr lang="fi-FI" sz="2400" dirty="0"/>
              <a:t> </a:t>
            </a:r>
            <a:r>
              <a:rPr lang="fi-FI" sz="2400" dirty="0" err="1"/>
              <a:t>time</a:t>
            </a:r>
            <a:r>
              <a:rPr lang="fi-FI" sz="2400" dirty="0"/>
              <a:t>?</a:t>
            </a:r>
          </a:p>
        </p:txBody>
      </p:sp>
    </p:spTree>
    <p:extLst>
      <p:ext uri="{BB962C8B-B14F-4D97-AF65-F5344CB8AC3E}">
        <p14:creationId xmlns:p14="http://schemas.microsoft.com/office/powerpoint/2010/main" val="1836595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fi-FI" dirty="0" err="1" smtClean="0"/>
              <a:t>Iterative</a:t>
            </a:r>
            <a:r>
              <a:rPr lang="fi-FI" dirty="0" smtClean="0"/>
              <a:t> and </a:t>
            </a:r>
            <a:r>
              <a:rPr lang="fi-FI" dirty="0" err="1" smtClean="0"/>
              <a:t>incremental</a:t>
            </a:r>
            <a:endParaRPr lang="en-GB" dirty="0"/>
          </a:p>
        </p:txBody>
      </p:sp>
      <p:sp>
        <p:nvSpPr>
          <p:cNvPr id="3" name="Text Placeholder 2"/>
          <p:cNvSpPr>
            <a:spLocks noGrp="1"/>
          </p:cNvSpPr>
          <p:nvPr>
            <p:ph type="body" sz="half" idx="11"/>
          </p:nvPr>
        </p:nvSpPr>
        <p:spPr/>
        <p:txBody>
          <a:bodyPr/>
          <a:lstStyle/>
          <a:p>
            <a:endParaRPr lang="en-GB" dirty="0"/>
          </a:p>
        </p:txBody>
      </p:sp>
      <p:pic>
        <p:nvPicPr>
          <p:cNvPr id="4" name="Picture 3" title="Iterative and Increment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49" y="1520291"/>
            <a:ext cx="6635994" cy="3266153"/>
          </a:xfrm>
          <a:prstGeom prst="rect">
            <a:avLst/>
          </a:prstGeom>
        </p:spPr>
      </p:pic>
      <p:sp>
        <p:nvSpPr>
          <p:cNvPr id="7" name="TextBox 6"/>
          <p:cNvSpPr txBox="1"/>
          <p:nvPr/>
        </p:nvSpPr>
        <p:spPr>
          <a:xfrm>
            <a:off x="7064680" y="2998880"/>
            <a:ext cx="1884420" cy="1615827"/>
          </a:xfrm>
          <a:prstGeom prst="rect">
            <a:avLst/>
          </a:prstGeom>
          <a:noFill/>
        </p:spPr>
        <p:txBody>
          <a:bodyPr wrap="square" rtlCol="0">
            <a:spAutoFit/>
          </a:bodyPr>
          <a:lstStyle/>
          <a:p>
            <a:pPr algn="just"/>
            <a:r>
              <a:rPr lang="en-US" sz="1100" dirty="0"/>
              <a:t>Thomas, S. (2012, 16 November). Revisiting the Iterative Incremental Mona Lisa. Blog commenting on Patton, J. (2008, 1 January). Don’t know what I want, but I know how to get it. Agile Product Design.</a:t>
            </a:r>
          </a:p>
        </p:txBody>
      </p:sp>
    </p:spTree>
    <p:extLst>
      <p:ext uri="{BB962C8B-B14F-4D97-AF65-F5344CB8AC3E}">
        <p14:creationId xmlns:p14="http://schemas.microsoft.com/office/powerpoint/2010/main" val="660361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fi-FI" dirty="0" smtClean="0"/>
              <a:t>PDPP </a:t>
            </a:r>
            <a:r>
              <a:rPr lang="fi-FI" dirty="0" err="1" smtClean="0"/>
              <a:t>workshops</a:t>
            </a:r>
            <a:r>
              <a:rPr lang="fi-FI" dirty="0"/>
              <a:t> </a:t>
            </a:r>
            <a:r>
              <a:rPr lang="fi-FI" dirty="0" err="1" smtClean="0"/>
              <a:t>every</a:t>
            </a:r>
            <a:r>
              <a:rPr lang="fi-FI" dirty="0" smtClean="0"/>
              <a:t> Thursday</a:t>
            </a:r>
            <a:endParaRPr lang="en-GB" dirty="0"/>
          </a:p>
        </p:txBody>
      </p:sp>
      <p:sp>
        <p:nvSpPr>
          <p:cNvPr id="3" name="Text Placeholder 2"/>
          <p:cNvSpPr>
            <a:spLocks noGrp="1"/>
          </p:cNvSpPr>
          <p:nvPr>
            <p:ph type="body" sz="half" idx="11"/>
          </p:nvPr>
        </p:nvSpPr>
        <p:spPr/>
        <p:txBody>
          <a:bodyPr/>
          <a:lstStyle/>
          <a:p>
            <a:endParaRPr lang="en-GB"/>
          </a:p>
        </p:txBody>
      </p:sp>
      <p:pic>
        <p:nvPicPr>
          <p:cNvPr id="4" name="Picture 2" descr="4e7df12a-3060-4969-8cec-37054fb12b28@aal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577" y="1530830"/>
            <a:ext cx="3962392" cy="297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ersonal Development Project Plan as an illustration containing many small illustrations, such as: Designing the future, journey, project management, potential, health, pizza, passion." title="PDPP"/>
          <p:cNvPicPr>
            <a:picLocks noChangeAspect="1"/>
          </p:cNvPicPr>
          <p:nvPr/>
        </p:nvPicPr>
        <p:blipFill>
          <a:blip r:embed="rId3"/>
          <a:stretch>
            <a:fillRect/>
          </a:stretch>
        </p:blipFill>
        <p:spPr>
          <a:xfrm>
            <a:off x="292539" y="1520290"/>
            <a:ext cx="3955425" cy="2981530"/>
          </a:xfrm>
          <a:prstGeom prst="rect">
            <a:avLst/>
          </a:prstGeom>
        </p:spPr>
      </p:pic>
    </p:spTree>
    <p:extLst>
      <p:ext uri="{BB962C8B-B14F-4D97-AF65-F5344CB8AC3E}">
        <p14:creationId xmlns:p14="http://schemas.microsoft.com/office/powerpoint/2010/main" val="2590314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1"/>
          </p:nvPr>
        </p:nvSpPr>
        <p:spPr/>
        <p:txBody>
          <a:bodyPr/>
          <a:lstStyle/>
          <a:p>
            <a:r>
              <a:rPr lang="fi-FI" dirty="0" smtClean="0"/>
              <a:t>EXAMPLES</a:t>
            </a:r>
            <a:endParaRPr lang="en-GB" dirty="0"/>
          </a:p>
        </p:txBody>
      </p:sp>
    </p:spTree>
    <p:extLst>
      <p:ext uri="{BB962C8B-B14F-4D97-AF65-F5344CB8AC3E}">
        <p14:creationId xmlns:p14="http://schemas.microsoft.com/office/powerpoint/2010/main" val="766548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fontScale="90000"/>
          </a:bodyPr>
          <a:lstStyle/>
          <a:p>
            <a:r>
              <a:rPr lang="fi-FI" dirty="0"/>
              <a:t>PDPP </a:t>
            </a:r>
            <a:br>
              <a:rPr lang="fi-FI" dirty="0"/>
            </a:br>
            <a:r>
              <a:rPr lang="fi-FI" dirty="0"/>
              <a:t/>
            </a:r>
            <a:br>
              <a:rPr lang="fi-FI" dirty="0"/>
            </a:br>
            <a:r>
              <a:rPr lang="fi-FI" dirty="0" err="1" smtClean="0"/>
              <a:t>StuDENT</a:t>
            </a:r>
            <a:r>
              <a:rPr lang="fi-FI" dirty="0"/>
              <a:t> 1 </a:t>
            </a:r>
            <a:r>
              <a:rPr lang="fi-FI" sz="1200" dirty="0"/>
              <a:t>(</a:t>
            </a:r>
            <a:r>
              <a:rPr lang="fi-FI" sz="1200" dirty="0" err="1"/>
              <a:t>Modified</a:t>
            </a:r>
            <a:r>
              <a:rPr lang="fi-FI" sz="1200" dirty="0"/>
              <a:t> to </a:t>
            </a:r>
            <a:r>
              <a:rPr lang="fi-FI" sz="1200" dirty="0" err="1"/>
              <a:t>anonymous</a:t>
            </a:r>
            <a:r>
              <a:rPr lang="fi-FI" sz="1200" dirty="0"/>
              <a:t> and </a:t>
            </a:r>
            <a:r>
              <a:rPr lang="fi-FI" sz="1200" dirty="0" err="1"/>
              <a:t>translated</a:t>
            </a:r>
            <a:r>
              <a:rPr lang="fi-FI" sz="1200" dirty="0"/>
              <a:t> 							to </a:t>
            </a:r>
            <a:r>
              <a:rPr lang="fi-FI" sz="1200" dirty="0" err="1"/>
              <a:t>english</a:t>
            </a:r>
            <a:r>
              <a:rPr lang="fi-FI" sz="1200" dirty="0"/>
              <a:t> </a:t>
            </a:r>
            <a:r>
              <a:rPr lang="fi-FI" sz="1200" dirty="0" err="1"/>
              <a:t>by</a:t>
            </a:r>
            <a:r>
              <a:rPr lang="fi-FI" sz="1200" dirty="0"/>
              <a:t> Saara Meriluoto)</a:t>
            </a:r>
          </a:p>
        </p:txBody>
      </p:sp>
      <p:sp>
        <p:nvSpPr>
          <p:cNvPr id="3" name="Alaotsikko 2"/>
          <p:cNvSpPr>
            <a:spLocks noGrp="1"/>
          </p:cNvSpPr>
          <p:nvPr>
            <p:ph type="subTitle" idx="1"/>
          </p:nvPr>
        </p:nvSpPr>
        <p:spPr/>
        <p:txBody>
          <a:bodyPr/>
          <a:lstStyle/>
          <a:p>
            <a:r>
              <a:rPr lang="fi-FI" dirty="0" smtClean="0"/>
              <a:t>Version 1.0 </a:t>
            </a:r>
            <a:r>
              <a:rPr lang="fi-FI" dirty="0"/>
              <a:t>							</a:t>
            </a:r>
          </a:p>
        </p:txBody>
      </p:sp>
    </p:spTree>
    <p:extLst>
      <p:ext uri="{BB962C8B-B14F-4D97-AF65-F5344CB8AC3E}">
        <p14:creationId xmlns:p14="http://schemas.microsoft.com/office/powerpoint/2010/main" val="3293219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In </a:t>
            </a:r>
            <a:r>
              <a:rPr lang="fi-FI" dirty="0" err="1" smtClean="0"/>
              <a:t>year</a:t>
            </a:r>
            <a:r>
              <a:rPr lang="fi-FI" dirty="0" smtClean="0"/>
              <a:t> 2026…</a:t>
            </a:r>
            <a:r>
              <a:rPr lang="fi-FI" dirty="0"/>
              <a:t/>
            </a:r>
            <a:br>
              <a:rPr lang="fi-FI" dirty="0"/>
            </a:br>
            <a:r>
              <a:rPr lang="fi-FI" dirty="0"/>
              <a:t>				</a:t>
            </a:r>
            <a:r>
              <a:rPr lang="fi-FI" sz="1500"/>
              <a:t>after </a:t>
            </a:r>
            <a:r>
              <a:rPr lang="fi-FI" sz="1500" dirty="0"/>
              <a:t>10 </a:t>
            </a:r>
            <a:r>
              <a:rPr lang="fi-FI" sz="1500" dirty="0" err="1"/>
              <a:t>years</a:t>
            </a:r>
            <a:r>
              <a:rPr lang="fi-FI" sz="1500" dirty="0"/>
              <a:t>…</a:t>
            </a:r>
            <a:endParaRPr lang="fi-FI" dirty="0"/>
          </a:p>
        </p:txBody>
      </p:sp>
      <p:sp>
        <p:nvSpPr>
          <p:cNvPr id="3" name="Sisällön paikkamerkki 2"/>
          <p:cNvSpPr>
            <a:spLocks noGrp="1"/>
          </p:cNvSpPr>
          <p:nvPr>
            <p:ph idx="1"/>
          </p:nvPr>
        </p:nvSpPr>
        <p:spPr/>
        <p:txBody>
          <a:bodyPr>
            <a:normAutofit fontScale="92500" lnSpcReduction="20000"/>
          </a:bodyPr>
          <a:lstStyle/>
          <a:p>
            <a:pPr marL="0" indent="0">
              <a:buNone/>
            </a:pPr>
            <a:r>
              <a:rPr lang="fi-FI" i="1" dirty="0" smtClean="0"/>
              <a:t>I </a:t>
            </a:r>
            <a:r>
              <a:rPr lang="fi-FI" i="1" dirty="0" err="1" smtClean="0"/>
              <a:t>have</a:t>
            </a:r>
            <a:r>
              <a:rPr lang="fi-FI" i="1" dirty="0" smtClean="0"/>
              <a:t> </a:t>
            </a:r>
            <a:r>
              <a:rPr lang="fi-FI" i="1" dirty="0" err="1" smtClean="0"/>
              <a:t>completed</a:t>
            </a:r>
            <a:r>
              <a:rPr lang="fi-FI" i="1" dirty="0" smtClean="0"/>
              <a:t> my </a:t>
            </a:r>
            <a:r>
              <a:rPr lang="fi-FI" i="1" dirty="0" err="1" smtClean="0"/>
              <a:t>Master’s</a:t>
            </a:r>
            <a:r>
              <a:rPr lang="fi-FI" i="1" dirty="0" smtClean="0"/>
              <a:t> </a:t>
            </a:r>
            <a:r>
              <a:rPr lang="fi-FI" i="1" dirty="0" err="1" smtClean="0"/>
              <a:t>degree</a:t>
            </a:r>
            <a:endParaRPr lang="fi-FI" i="1" dirty="0"/>
          </a:p>
          <a:p>
            <a:pPr marL="0" indent="0">
              <a:buNone/>
            </a:pPr>
            <a:r>
              <a:rPr lang="fi-FI" i="1" dirty="0"/>
              <a:t>	</a:t>
            </a:r>
            <a:r>
              <a:rPr lang="fi-FI" i="1" dirty="0" smtClean="0"/>
              <a:t>I </a:t>
            </a:r>
            <a:r>
              <a:rPr lang="fi-FI" i="1" dirty="0" err="1" smtClean="0"/>
              <a:t>have</a:t>
            </a:r>
            <a:r>
              <a:rPr lang="fi-FI" i="1" dirty="0" smtClean="0"/>
              <a:t> </a:t>
            </a:r>
            <a:r>
              <a:rPr lang="fi-FI" i="1" dirty="0" err="1" smtClean="0"/>
              <a:t>gained</a:t>
            </a:r>
            <a:r>
              <a:rPr lang="fi-FI" i="1" dirty="0" smtClean="0"/>
              <a:t> </a:t>
            </a:r>
            <a:r>
              <a:rPr lang="fi-FI" i="1" dirty="0" err="1" smtClean="0"/>
              <a:t>work</a:t>
            </a:r>
            <a:r>
              <a:rPr lang="fi-FI" i="1" dirty="0" smtClean="0"/>
              <a:t> </a:t>
            </a:r>
            <a:r>
              <a:rPr lang="fi-FI" i="1" dirty="0" err="1" smtClean="0"/>
              <a:t>experience</a:t>
            </a:r>
            <a:r>
              <a:rPr lang="fi-FI" i="1" dirty="0" smtClean="0"/>
              <a:t> </a:t>
            </a:r>
            <a:r>
              <a:rPr lang="fi-FI" i="1" dirty="0" err="1" smtClean="0"/>
              <a:t>from</a:t>
            </a:r>
            <a:r>
              <a:rPr lang="fi-FI" i="1" dirty="0" smtClean="0"/>
              <a:t> my </a:t>
            </a:r>
            <a:r>
              <a:rPr lang="fi-FI" i="1" dirty="0" err="1" smtClean="0"/>
              <a:t>study</a:t>
            </a:r>
            <a:r>
              <a:rPr lang="fi-FI" i="1" dirty="0" smtClean="0"/>
              <a:t> </a:t>
            </a:r>
            <a:r>
              <a:rPr lang="fi-FI" i="1" dirty="0" err="1" smtClean="0"/>
              <a:t>field</a:t>
            </a:r>
            <a:r>
              <a:rPr lang="fi-FI" i="1" dirty="0" smtClean="0"/>
              <a:t>.</a:t>
            </a:r>
          </a:p>
          <a:p>
            <a:pPr marL="0" indent="0">
              <a:buNone/>
            </a:pPr>
            <a:r>
              <a:rPr lang="fi-FI" i="1" dirty="0"/>
              <a:t>	</a:t>
            </a:r>
            <a:r>
              <a:rPr lang="fi-FI" i="1" dirty="0" smtClean="0"/>
              <a:t>	I </a:t>
            </a:r>
            <a:r>
              <a:rPr lang="fi-FI" i="1" dirty="0" err="1" smtClean="0"/>
              <a:t>have</a:t>
            </a:r>
            <a:r>
              <a:rPr lang="fi-FI" i="1" dirty="0" smtClean="0"/>
              <a:t> </a:t>
            </a:r>
            <a:r>
              <a:rPr lang="fi-FI" i="1" dirty="0" err="1" smtClean="0"/>
              <a:t>found</a:t>
            </a:r>
            <a:r>
              <a:rPr lang="fi-FI" i="1" dirty="0" smtClean="0"/>
              <a:t> </a:t>
            </a:r>
            <a:r>
              <a:rPr lang="fi-FI" i="1" dirty="0" err="1" smtClean="0"/>
              <a:t>interesting</a:t>
            </a:r>
            <a:r>
              <a:rPr lang="fi-FI" i="1" dirty="0" smtClean="0"/>
              <a:t> and </a:t>
            </a:r>
            <a:r>
              <a:rPr lang="fi-FI" i="1" dirty="0" err="1" smtClean="0"/>
              <a:t>challenging</a:t>
            </a:r>
            <a:r>
              <a:rPr lang="fi-FI" i="1" dirty="0" smtClean="0"/>
              <a:t> </a:t>
            </a:r>
            <a:r>
              <a:rPr lang="fi-FI" i="1" dirty="0" err="1" smtClean="0"/>
              <a:t>work</a:t>
            </a:r>
            <a:r>
              <a:rPr lang="fi-FI" i="1" dirty="0" smtClean="0"/>
              <a:t>.</a:t>
            </a:r>
            <a:endParaRPr lang="fi-FI" i="1" dirty="0"/>
          </a:p>
          <a:p>
            <a:pPr marL="0" indent="0">
              <a:buNone/>
            </a:pPr>
            <a:r>
              <a:rPr lang="fi-FI" i="1" dirty="0"/>
              <a:t>		</a:t>
            </a:r>
            <a:r>
              <a:rPr lang="fi-FI" i="1" dirty="0" smtClean="0"/>
              <a:t>	I </a:t>
            </a:r>
            <a:r>
              <a:rPr lang="fi-FI" i="1" dirty="0" err="1" smtClean="0"/>
              <a:t>might</a:t>
            </a:r>
            <a:r>
              <a:rPr lang="fi-FI" i="1" dirty="0" smtClean="0"/>
              <a:t> </a:t>
            </a:r>
            <a:r>
              <a:rPr lang="fi-FI" i="1" dirty="0" err="1" smtClean="0"/>
              <a:t>have</a:t>
            </a:r>
            <a:r>
              <a:rPr lang="fi-FI" i="1" dirty="0" smtClean="0"/>
              <a:t> my </a:t>
            </a:r>
            <a:r>
              <a:rPr lang="fi-FI" i="1" dirty="0" err="1" smtClean="0"/>
              <a:t>own</a:t>
            </a:r>
            <a:r>
              <a:rPr lang="fi-FI" i="1" dirty="0" smtClean="0"/>
              <a:t> </a:t>
            </a:r>
            <a:r>
              <a:rPr lang="fi-FI" i="1" dirty="0" err="1" smtClean="0"/>
              <a:t>company</a:t>
            </a:r>
            <a:r>
              <a:rPr lang="fi-FI" i="1" dirty="0" smtClean="0"/>
              <a:t>…</a:t>
            </a:r>
            <a:endParaRPr lang="fi-FI" i="1" dirty="0"/>
          </a:p>
          <a:p>
            <a:pPr marL="0" indent="0">
              <a:buNone/>
            </a:pPr>
            <a:r>
              <a:rPr lang="fi-FI" i="1" dirty="0"/>
              <a:t>			 	</a:t>
            </a:r>
            <a:r>
              <a:rPr lang="fi-FI" i="1" dirty="0" smtClean="0"/>
              <a:t>I live in </a:t>
            </a:r>
            <a:r>
              <a:rPr lang="fi-FI" i="1" dirty="0" err="1" smtClean="0"/>
              <a:t>Northern</a:t>
            </a:r>
            <a:r>
              <a:rPr lang="fi-FI" i="1" dirty="0" smtClean="0"/>
              <a:t> Finland.</a:t>
            </a:r>
            <a:endParaRPr lang="fi-FI" i="1" dirty="0"/>
          </a:p>
          <a:p>
            <a:pPr marL="0" indent="0">
              <a:buNone/>
            </a:pPr>
            <a:r>
              <a:rPr lang="fi-FI" i="1" dirty="0"/>
              <a:t>					</a:t>
            </a:r>
            <a:r>
              <a:rPr lang="fi-FI" i="1" dirty="0" err="1" smtClean="0"/>
              <a:t>Or</a:t>
            </a:r>
            <a:r>
              <a:rPr lang="fi-FI" i="1" dirty="0" smtClean="0"/>
              <a:t> </a:t>
            </a:r>
            <a:r>
              <a:rPr lang="fi-FI" i="1" dirty="0" err="1" smtClean="0"/>
              <a:t>maybe</a:t>
            </a:r>
            <a:r>
              <a:rPr lang="fi-FI" i="1" dirty="0" smtClean="0"/>
              <a:t> I live </a:t>
            </a:r>
            <a:r>
              <a:rPr lang="fi-FI" i="1" dirty="0" err="1" smtClean="0"/>
              <a:t>abroad</a:t>
            </a:r>
            <a:r>
              <a:rPr lang="fi-FI" i="1" dirty="0" smtClean="0"/>
              <a:t>?</a:t>
            </a:r>
            <a:endParaRPr lang="fi-FI" i="1" dirty="0"/>
          </a:p>
          <a:p>
            <a:pPr marL="0" indent="0">
              <a:buNone/>
            </a:pPr>
            <a:r>
              <a:rPr lang="fi-FI" i="1" dirty="0"/>
              <a:t>						</a:t>
            </a:r>
            <a:r>
              <a:rPr lang="fi-FI" i="1" dirty="0" smtClean="0"/>
              <a:t>Life is in </a:t>
            </a:r>
            <a:r>
              <a:rPr lang="fi-FI" i="1" dirty="0" err="1" smtClean="0"/>
              <a:t>balance</a:t>
            </a:r>
            <a:r>
              <a:rPr lang="fi-FI" i="1" dirty="0" smtClean="0"/>
              <a:t>.</a:t>
            </a:r>
            <a:endParaRPr lang="fi-FI" i="1" dirty="0"/>
          </a:p>
          <a:p>
            <a:pPr marL="0" indent="0">
              <a:buNone/>
            </a:pPr>
            <a:r>
              <a:rPr lang="fi-FI" i="1" dirty="0"/>
              <a:t>							</a:t>
            </a:r>
            <a:r>
              <a:rPr lang="fi-FI" i="1" dirty="0" err="1" smtClean="0"/>
              <a:t>Everyday</a:t>
            </a:r>
            <a:r>
              <a:rPr lang="fi-FI" i="1" dirty="0" smtClean="0"/>
              <a:t> life is </a:t>
            </a:r>
            <a:r>
              <a:rPr lang="fi-FI" i="1" dirty="0" err="1" smtClean="0"/>
              <a:t>inspiring</a:t>
            </a:r>
            <a:r>
              <a:rPr lang="fi-FI" i="1" dirty="0"/>
              <a:t>!</a:t>
            </a:r>
          </a:p>
          <a:p>
            <a:pPr marL="0" indent="0">
              <a:buNone/>
            </a:pPr>
            <a:r>
              <a:rPr lang="fi-FI" i="1" dirty="0"/>
              <a:t>						</a:t>
            </a:r>
          </a:p>
          <a:p>
            <a:pPr marL="0" indent="0">
              <a:buNone/>
            </a:pPr>
            <a:endParaRPr lang="fi-FI" i="1" dirty="0"/>
          </a:p>
          <a:p>
            <a:pPr marL="0" indent="0">
              <a:buNone/>
            </a:pPr>
            <a:endParaRPr lang="fi-FI" i="1" dirty="0"/>
          </a:p>
        </p:txBody>
      </p:sp>
    </p:spTree>
    <p:extLst>
      <p:ext uri="{BB962C8B-B14F-4D97-AF65-F5344CB8AC3E}">
        <p14:creationId xmlns:p14="http://schemas.microsoft.com/office/powerpoint/2010/main" val="743051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err="1" smtClean="0"/>
              <a:t>Worklife</a:t>
            </a:r>
            <a:r>
              <a:rPr lang="fi-FI" dirty="0" smtClean="0"/>
              <a:t>? </a:t>
            </a:r>
            <a:r>
              <a:rPr lang="fi-FI" dirty="0"/>
              <a:t/>
            </a:r>
            <a:br>
              <a:rPr lang="fi-FI" dirty="0"/>
            </a:br>
            <a:r>
              <a:rPr lang="fi-FI" dirty="0" err="1" smtClean="0"/>
              <a:t>Life’s</a:t>
            </a:r>
            <a:r>
              <a:rPr lang="fi-FI" dirty="0" smtClean="0"/>
              <a:t> </a:t>
            </a:r>
            <a:r>
              <a:rPr lang="fi-FI" dirty="0" err="1" smtClean="0"/>
              <a:t>work</a:t>
            </a:r>
            <a:r>
              <a:rPr lang="fi-FI" dirty="0" smtClean="0"/>
              <a:t>?</a:t>
            </a:r>
            <a:endParaRPr lang="fi-FI" dirty="0"/>
          </a:p>
        </p:txBody>
      </p:sp>
      <p:sp>
        <p:nvSpPr>
          <p:cNvPr id="3" name="Tekstin paikkamerkki 2"/>
          <p:cNvSpPr>
            <a:spLocks noGrp="1"/>
          </p:cNvSpPr>
          <p:nvPr>
            <p:ph type="body" idx="1"/>
          </p:nvPr>
        </p:nvSpPr>
        <p:spPr>
          <a:xfrm>
            <a:off x="1085392" y="1800412"/>
            <a:ext cx="3808726" cy="364694"/>
          </a:xfrm>
        </p:spPr>
        <p:txBody>
          <a:bodyPr>
            <a:noAutofit/>
          </a:bodyPr>
          <a:lstStyle/>
          <a:p>
            <a:r>
              <a:rPr lang="fi-FI" sz="1275" dirty="0" err="1"/>
              <a:t>Work</a:t>
            </a:r>
            <a:r>
              <a:rPr lang="fi-FI" sz="1275" dirty="0"/>
              <a:t> for </a:t>
            </a:r>
            <a:r>
              <a:rPr lang="fi-FI" sz="1275" dirty="0" err="1"/>
              <a:t>someone</a:t>
            </a:r>
            <a:r>
              <a:rPr lang="fi-FI" sz="1275" dirty="0"/>
              <a:t> </a:t>
            </a:r>
            <a:r>
              <a:rPr lang="fi-FI" sz="1275" dirty="0" err="1"/>
              <a:t>else</a:t>
            </a:r>
            <a:r>
              <a:rPr lang="fi-FI" sz="1275" dirty="0"/>
              <a:t>		</a:t>
            </a:r>
            <a:r>
              <a:rPr lang="fi-FI" sz="1275" dirty="0" err="1"/>
              <a:t>Or</a:t>
            </a:r>
            <a:endParaRPr lang="fi-FI" sz="1275" dirty="0"/>
          </a:p>
        </p:txBody>
      </p:sp>
      <p:sp>
        <p:nvSpPr>
          <p:cNvPr id="4" name="Sisällön paikkamerkki 3"/>
          <p:cNvSpPr>
            <a:spLocks noGrp="1"/>
          </p:cNvSpPr>
          <p:nvPr>
            <p:ph sz="half" idx="2"/>
          </p:nvPr>
        </p:nvSpPr>
        <p:spPr>
          <a:xfrm>
            <a:off x="1085393" y="2165108"/>
            <a:ext cx="3483864" cy="2222189"/>
          </a:xfrm>
        </p:spPr>
        <p:txBody>
          <a:bodyPr>
            <a:normAutofit lnSpcReduction="10000"/>
          </a:bodyPr>
          <a:lstStyle/>
          <a:p>
            <a:pPr marL="0" indent="0">
              <a:buNone/>
            </a:pPr>
            <a:r>
              <a:rPr lang="fi-FI" dirty="0" err="1" smtClean="0"/>
              <a:t>Interesting</a:t>
            </a:r>
            <a:r>
              <a:rPr lang="fi-FI" dirty="0" smtClean="0"/>
              <a:t> and </a:t>
            </a:r>
            <a:r>
              <a:rPr lang="fi-FI" dirty="0" err="1" smtClean="0"/>
              <a:t>challenging</a:t>
            </a:r>
            <a:endParaRPr lang="fi-FI" dirty="0"/>
          </a:p>
          <a:p>
            <a:pPr marL="0" indent="0">
              <a:buNone/>
            </a:pPr>
            <a:r>
              <a:rPr lang="fi-FI" dirty="0" err="1" smtClean="0"/>
              <a:t>You</a:t>
            </a:r>
            <a:r>
              <a:rPr lang="fi-FI" dirty="0" smtClean="0"/>
              <a:t> </a:t>
            </a:r>
            <a:r>
              <a:rPr lang="fi-FI" dirty="0" err="1" smtClean="0"/>
              <a:t>can</a:t>
            </a:r>
            <a:r>
              <a:rPr lang="fi-FI" dirty="0" smtClean="0"/>
              <a:t> </a:t>
            </a:r>
            <a:r>
              <a:rPr lang="fi-FI" dirty="0" err="1" smtClean="0"/>
              <a:t>be</a:t>
            </a:r>
            <a:r>
              <a:rPr lang="fi-FI" dirty="0" smtClean="0"/>
              <a:t> </a:t>
            </a:r>
            <a:r>
              <a:rPr lang="fi-FI" dirty="0" err="1" smtClean="0"/>
              <a:t>creative</a:t>
            </a:r>
            <a:endParaRPr lang="fi-FI" dirty="0"/>
          </a:p>
          <a:p>
            <a:pPr marL="0" indent="0">
              <a:buNone/>
            </a:pPr>
            <a:r>
              <a:rPr lang="fi-FI" dirty="0" err="1" smtClean="0"/>
              <a:t>Free-natured</a:t>
            </a:r>
            <a:r>
              <a:rPr lang="fi-FI" dirty="0" smtClean="0"/>
              <a:t> and </a:t>
            </a:r>
            <a:r>
              <a:rPr lang="fi-FI" dirty="0" err="1" smtClean="0"/>
              <a:t>not</a:t>
            </a:r>
            <a:r>
              <a:rPr lang="fi-FI" dirty="0" smtClean="0"/>
              <a:t> </a:t>
            </a:r>
            <a:r>
              <a:rPr lang="fi-FI" dirty="0" err="1" smtClean="0"/>
              <a:t>always</a:t>
            </a:r>
            <a:r>
              <a:rPr lang="fi-FI" dirty="0" smtClean="0"/>
              <a:t> in </a:t>
            </a:r>
            <a:r>
              <a:rPr lang="fi-FI" dirty="0" err="1" smtClean="0"/>
              <a:t>same</a:t>
            </a:r>
            <a:r>
              <a:rPr lang="fi-FI" dirty="0" smtClean="0"/>
              <a:t> </a:t>
            </a:r>
            <a:r>
              <a:rPr lang="fi-FI" dirty="0" err="1" smtClean="0"/>
              <a:t>place</a:t>
            </a:r>
            <a:endParaRPr lang="fi-FI" dirty="0"/>
          </a:p>
          <a:p>
            <a:pPr marL="0" indent="0">
              <a:buNone/>
            </a:pPr>
            <a:r>
              <a:rPr lang="fi-FI" dirty="0" smtClean="0"/>
              <a:t>International</a:t>
            </a:r>
            <a:endParaRPr lang="fi-FI" dirty="0"/>
          </a:p>
          <a:p>
            <a:pPr marL="0" indent="0">
              <a:buNone/>
            </a:pPr>
            <a:r>
              <a:rPr lang="fi-FI" dirty="0" err="1" smtClean="0"/>
              <a:t>You</a:t>
            </a:r>
            <a:r>
              <a:rPr lang="fi-FI" dirty="0" smtClean="0"/>
              <a:t> </a:t>
            </a:r>
            <a:r>
              <a:rPr lang="fi-FI" dirty="0" err="1" smtClean="0"/>
              <a:t>can</a:t>
            </a:r>
            <a:r>
              <a:rPr lang="fi-FI" dirty="0" smtClean="0"/>
              <a:t> </a:t>
            </a:r>
            <a:r>
              <a:rPr lang="fi-FI" dirty="0" err="1" smtClean="0"/>
              <a:t>get</a:t>
            </a:r>
            <a:r>
              <a:rPr lang="fi-FI" dirty="0" smtClean="0"/>
              <a:t> </a:t>
            </a:r>
            <a:r>
              <a:rPr lang="fi-FI" dirty="0" err="1" smtClean="0"/>
              <a:t>concrete</a:t>
            </a:r>
            <a:r>
              <a:rPr lang="fi-FI" dirty="0" smtClean="0"/>
              <a:t> </a:t>
            </a:r>
            <a:r>
              <a:rPr lang="fi-FI" dirty="0" err="1" smtClean="0"/>
              <a:t>results</a:t>
            </a:r>
            <a:endParaRPr lang="fi-FI" dirty="0"/>
          </a:p>
          <a:p>
            <a:pPr marL="0" indent="0">
              <a:buNone/>
            </a:pPr>
            <a:r>
              <a:rPr lang="fi-FI" dirty="0" err="1" smtClean="0"/>
              <a:t>Reasonably</a:t>
            </a:r>
            <a:r>
              <a:rPr lang="fi-FI" dirty="0" smtClean="0"/>
              <a:t> </a:t>
            </a:r>
            <a:r>
              <a:rPr lang="fi-FI" dirty="0" err="1" smtClean="0"/>
              <a:t>good</a:t>
            </a:r>
            <a:r>
              <a:rPr lang="fi-FI" dirty="0" smtClean="0"/>
              <a:t> </a:t>
            </a:r>
            <a:r>
              <a:rPr lang="fi-FI" dirty="0" err="1" smtClean="0"/>
              <a:t>salary</a:t>
            </a:r>
            <a:endParaRPr lang="fi-FI" dirty="0"/>
          </a:p>
        </p:txBody>
      </p:sp>
      <p:sp>
        <p:nvSpPr>
          <p:cNvPr id="5" name="Tekstin paikkamerkki 4"/>
          <p:cNvSpPr>
            <a:spLocks noGrp="1"/>
          </p:cNvSpPr>
          <p:nvPr>
            <p:ph type="body" sz="quarter" idx="3"/>
          </p:nvPr>
        </p:nvSpPr>
        <p:spPr>
          <a:xfrm>
            <a:off x="4809272" y="1803003"/>
            <a:ext cx="3483864" cy="362104"/>
          </a:xfrm>
        </p:spPr>
        <p:txBody>
          <a:bodyPr>
            <a:normAutofit/>
          </a:bodyPr>
          <a:lstStyle/>
          <a:p>
            <a:r>
              <a:rPr lang="fi-FI" sz="1275" dirty="0" err="1"/>
              <a:t>Own</a:t>
            </a:r>
            <a:r>
              <a:rPr lang="fi-FI" sz="1275" dirty="0"/>
              <a:t> </a:t>
            </a:r>
            <a:r>
              <a:rPr lang="fi-FI" sz="1275" dirty="0" err="1"/>
              <a:t>your</a:t>
            </a:r>
            <a:r>
              <a:rPr lang="fi-FI" sz="1275" dirty="0"/>
              <a:t> </a:t>
            </a:r>
            <a:r>
              <a:rPr lang="fi-FI" sz="1275" dirty="0" err="1"/>
              <a:t>own</a:t>
            </a:r>
            <a:r>
              <a:rPr lang="fi-FI" sz="1275" dirty="0"/>
              <a:t> </a:t>
            </a:r>
            <a:r>
              <a:rPr lang="fi-FI" sz="1275" dirty="0" err="1"/>
              <a:t>company</a:t>
            </a:r>
            <a:endParaRPr lang="fi-FI" sz="1275" dirty="0"/>
          </a:p>
        </p:txBody>
      </p:sp>
      <p:sp>
        <p:nvSpPr>
          <p:cNvPr id="6" name="Sisällön paikkamerkki 5"/>
          <p:cNvSpPr>
            <a:spLocks noGrp="1"/>
          </p:cNvSpPr>
          <p:nvPr>
            <p:ph sz="quarter" idx="4"/>
          </p:nvPr>
        </p:nvSpPr>
        <p:spPr>
          <a:xfrm>
            <a:off x="4809272" y="2165108"/>
            <a:ext cx="3483864" cy="2214791"/>
          </a:xfrm>
        </p:spPr>
        <p:txBody>
          <a:bodyPr/>
          <a:lstStyle/>
          <a:p>
            <a:pPr marL="0" indent="0">
              <a:buNone/>
            </a:pPr>
            <a:r>
              <a:rPr lang="fi-FI" dirty="0" smtClean="0"/>
              <a:t>My passion</a:t>
            </a:r>
            <a:endParaRPr lang="fi-FI" dirty="0"/>
          </a:p>
          <a:p>
            <a:pPr marL="0" indent="0">
              <a:buNone/>
            </a:pPr>
            <a:r>
              <a:rPr lang="fi-FI" dirty="0" err="1" smtClean="0"/>
              <a:t>Free-natured</a:t>
            </a:r>
            <a:r>
              <a:rPr lang="fi-FI" dirty="0" smtClean="0"/>
              <a:t>, </a:t>
            </a:r>
            <a:r>
              <a:rPr lang="fi-FI" dirty="0" err="1" smtClean="0"/>
              <a:t>gets</a:t>
            </a:r>
            <a:r>
              <a:rPr lang="fi-FI" dirty="0" smtClean="0"/>
              <a:t> </a:t>
            </a:r>
            <a:r>
              <a:rPr lang="fi-FI" dirty="0" err="1" smtClean="0"/>
              <a:t>you</a:t>
            </a:r>
            <a:r>
              <a:rPr lang="fi-FI" dirty="0" smtClean="0"/>
              <a:t> in </a:t>
            </a:r>
            <a:r>
              <a:rPr lang="fi-FI" dirty="0" err="1" smtClean="0"/>
              <a:t>many</a:t>
            </a:r>
            <a:r>
              <a:rPr lang="fi-FI" dirty="0" smtClean="0"/>
              <a:t> </a:t>
            </a:r>
            <a:r>
              <a:rPr lang="fi-FI" dirty="0" err="1" smtClean="0"/>
              <a:t>places</a:t>
            </a:r>
            <a:endParaRPr lang="fi-FI" dirty="0"/>
          </a:p>
          <a:p>
            <a:pPr marL="0" indent="0">
              <a:buNone/>
            </a:pPr>
            <a:r>
              <a:rPr lang="fi-FI" dirty="0" err="1" smtClean="0"/>
              <a:t>Diverse</a:t>
            </a:r>
            <a:r>
              <a:rPr lang="fi-FI" dirty="0" smtClean="0"/>
              <a:t> </a:t>
            </a:r>
            <a:r>
              <a:rPr lang="fi-FI" dirty="0" err="1" smtClean="0"/>
              <a:t>workduties</a:t>
            </a:r>
            <a:endParaRPr lang="fi-FI" dirty="0"/>
          </a:p>
          <a:p>
            <a:pPr marL="0" indent="0">
              <a:buNone/>
            </a:pPr>
            <a:r>
              <a:rPr lang="fi-FI" dirty="0" err="1" smtClean="0"/>
              <a:t>You</a:t>
            </a:r>
            <a:r>
              <a:rPr lang="fi-FI" dirty="0" smtClean="0"/>
              <a:t> </a:t>
            </a:r>
            <a:r>
              <a:rPr lang="fi-FI" dirty="0" err="1" smtClean="0"/>
              <a:t>get</a:t>
            </a:r>
            <a:r>
              <a:rPr lang="fi-FI" dirty="0" smtClean="0"/>
              <a:t> money </a:t>
            </a:r>
            <a:r>
              <a:rPr lang="fi-FI" dirty="0" err="1" smtClean="0"/>
              <a:t>based</a:t>
            </a:r>
            <a:r>
              <a:rPr lang="fi-FI" dirty="0" smtClean="0"/>
              <a:t> on </a:t>
            </a:r>
            <a:r>
              <a:rPr lang="fi-FI" dirty="0" err="1" smtClean="0"/>
              <a:t>how</a:t>
            </a:r>
            <a:r>
              <a:rPr lang="fi-FI" dirty="0" smtClean="0"/>
              <a:t> </a:t>
            </a:r>
            <a:r>
              <a:rPr lang="fi-FI" dirty="0" err="1" smtClean="0"/>
              <a:t>well</a:t>
            </a:r>
            <a:r>
              <a:rPr lang="fi-FI" dirty="0" smtClean="0"/>
              <a:t> </a:t>
            </a:r>
            <a:r>
              <a:rPr lang="fi-FI" dirty="0" err="1" smtClean="0"/>
              <a:t>your</a:t>
            </a:r>
            <a:r>
              <a:rPr lang="fi-FI" dirty="0" smtClean="0"/>
              <a:t> </a:t>
            </a:r>
            <a:r>
              <a:rPr lang="fi-FI" dirty="0" err="1" smtClean="0"/>
              <a:t>company</a:t>
            </a:r>
            <a:r>
              <a:rPr lang="fi-FI" dirty="0" smtClean="0"/>
              <a:t> </a:t>
            </a:r>
            <a:r>
              <a:rPr lang="fi-FI" dirty="0" err="1" smtClean="0"/>
              <a:t>succeeds</a:t>
            </a:r>
            <a:r>
              <a:rPr lang="fi-FI" dirty="0" smtClean="0"/>
              <a:t>.</a:t>
            </a:r>
            <a:endParaRPr lang="fi-FI" dirty="0"/>
          </a:p>
          <a:p>
            <a:pPr marL="0" indent="0">
              <a:buNone/>
            </a:pPr>
            <a:r>
              <a:rPr lang="fi-FI" dirty="0" err="1" smtClean="0"/>
              <a:t>You</a:t>
            </a:r>
            <a:r>
              <a:rPr lang="fi-FI" dirty="0" smtClean="0"/>
              <a:t> </a:t>
            </a:r>
            <a:r>
              <a:rPr lang="fi-FI" dirty="0" err="1" smtClean="0"/>
              <a:t>can</a:t>
            </a:r>
            <a:r>
              <a:rPr lang="fi-FI" dirty="0" smtClean="0"/>
              <a:t> </a:t>
            </a:r>
            <a:r>
              <a:rPr lang="fi-FI" dirty="0" err="1" smtClean="0"/>
              <a:t>be</a:t>
            </a:r>
            <a:r>
              <a:rPr lang="fi-FI" dirty="0" smtClean="0"/>
              <a:t> </a:t>
            </a:r>
            <a:r>
              <a:rPr lang="fi-FI" dirty="0" err="1" smtClean="0"/>
              <a:t>proud</a:t>
            </a:r>
            <a:r>
              <a:rPr lang="fi-FI" dirty="0" smtClean="0"/>
              <a:t> of </a:t>
            </a:r>
            <a:r>
              <a:rPr lang="fi-FI" dirty="0" err="1" smtClean="0"/>
              <a:t>your</a:t>
            </a:r>
            <a:r>
              <a:rPr lang="fi-FI" dirty="0" smtClean="0"/>
              <a:t> </a:t>
            </a:r>
            <a:r>
              <a:rPr lang="fi-FI" dirty="0" err="1" smtClean="0"/>
              <a:t>own</a:t>
            </a:r>
            <a:r>
              <a:rPr lang="fi-FI" dirty="0" smtClean="0"/>
              <a:t> </a:t>
            </a:r>
            <a:r>
              <a:rPr lang="fi-FI" dirty="0" err="1" smtClean="0"/>
              <a:t>company</a:t>
            </a:r>
            <a:endParaRPr lang="fi-FI" dirty="0"/>
          </a:p>
        </p:txBody>
      </p:sp>
    </p:spTree>
    <p:extLst>
      <p:ext uri="{BB962C8B-B14F-4D97-AF65-F5344CB8AC3E}">
        <p14:creationId xmlns:p14="http://schemas.microsoft.com/office/powerpoint/2010/main" val="1099594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Alternative</a:t>
            </a:r>
            <a:r>
              <a:rPr lang="fi-FI" dirty="0" smtClean="0"/>
              <a:t> </a:t>
            </a:r>
            <a:r>
              <a:rPr lang="fi-FI" dirty="0" err="1" smtClean="0"/>
              <a:t>career</a:t>
            </a:r>
            <a:r>
              <a:rPr lang="fi-FI" dirty="0" smtClean="0"/>
              <a:t> </a:t>
            </a:r>
            <a:r>
              <a:rPr lang="fi-FI" dirty="0" err="1" smtClean="0"/>
              <a:t>paths</a:t>
            </a:r>
            <a:endParaRPr lang="fi-FI" dirty="0"/>
          </a:p>
        </p:txBody>
      </p:sp>
      <p:sp>
        <p:nvSpPr>
          <p:cNvPr id="3" name="Sisällön paikkamerkki 2"/>
          <p:cNvSpPr>
            <a:spLocks noGrp="1"/>
          </p:cNvSpPr>
          <p:nvPr>
            <p:ph sz="half" idx="1"/>
          </p:nvPr>
        </p:nvSpPr>
        <p:spPr/>
        <p:txBody>
          <a:bodyPr>
            <a:normAutofit fontScale="62500" lnSpcReduction="20000"/>
          </a:bodyPr>
          <a:lstStyle/>
          <a:p>
            <a:r>
              <a:rPr lang="fi-FI" dirty="0" smtClean="0"/>
              <a:t>Kaupunkisuunnittelun ja kaavoituksen konsultti tai virkamies (</a:t>
            </a:r>
            <a:r>
              <a:rPr lang="en-US" dirty="0"/>
              <a:t>City Planning </a:t>
            </a:r>
            <a:r>
              <a:rPr lang="en-US" dirty="0" smtClean="0"/>
              <a:t>and Zoning Consultant </a:t>
            </a:r>
            <a:r>
              <a:rPr lang="en-US" dirty="0"/>
              <a:t>or </a:t>
            </a:r>
            <a:r>
              <a:rPr lang="en-US" dirty="0" smtClean="0"/>
              <a:t>Officer)</a:t>
            </a:r>
            <a:endParaRPr lang="fi-FI" dirty="0" smtClean="0"/>
          </a:p>
          <a:p>
            <a:pPr lvl="1"/>
            <a:r>
              <a:rPr lang="fi-FI" dirty="0" err="1" smtClean="0"/>
              <a:t>Employer</a:t>
            </a:r>
            <a:r>
              <a:rPr lang="fi-FI" dirty="0" smtClean="0"/>
              <a:t> </a:t>
            </a:r>
            <a:r>
              <a:rPr lang="fi-FI" dirty="0" err="1" smtClean="0"/>
              <a:t>would</a:t>
            </a:r>
            <a:r>
              <a:rPr lang="fi-FI" dirty="0" smtClean="0"/>
              <a:t> </a:t>
            </a:r>
            <a:r>
              <a:rPr lang="fi-FI" dirty="0" err="1" smtClean="0"/>
              <a:t>be</a:t>
            </a:r>
            <a:r>
              <a:rPr lang="fi-FI" dirty="0" smtClean="0"/>
              <a:t> a city </a:t>
            </a:r>
            <a:r>
              <a:rPr lang="fi-FI" dirty="0" err="1" smtClean="0"/>
              <a:t>or</a:t>
            </a:r>
            <a:r>
              <a:rPr lang="fi-FI" dirty="0" smtClean="0"/>
              <a:t> a </a:t>
            </a:r>
            <a:r>
              <a:rPr lang="fi-FI" dirty="0" err="1" smtClean="0"/>
              <a:t>planning</a:t>
            </a:r>
            <a:r>
              <a:rPr lang="fi-FI" dirty="0" smtClean="0"/>
              <a:t> </a:t>
            </a:r>
            <a:r>
              <a:rPr lang="fi-FI" dirty="0" err="1" smtClean="0"/>
              <a:t>company</a:t>
            </a:r>
            <a:r>
              <a:rPr lang="fi-FI" dirty="0" smtClean="0"/>
              <a:t> </a:t>
            </a:r>
            <a:endParaRPr lang="fi-FI" dirty="0"/>
          </a:p>
          <a:p>
            <a:pPr marL="342900" lvl="1" indent="0">
              <a:buNone/>
            </a:pPr>
            <a:endParaRPr lang="fi-FI" dirty="0"/>
          </a:p>
          <a:p>
            <a:r>
              <a:rPr lang="fi-FI" dirty="0"/>
              <a:t>Maanrakennuksen insinööri (</a:t>
            </a:r>
            <a:r>
              <a:rPr lang="fi-FI" dirty="0" err="1"/>
              <a:t>Civil</a:t>
            </a:r>
            <a:r>
              <a:rPr lang="fi-FI" dirty="0"/>
              <a:t> Engineering </a:t>
            </a:r>
            <a:r>
              <a:rPr lang="fi-FI" dirty="0" err="1" smtClean="0"/>
              <a:t>Engineer</a:t>
            </a:r>
            <a:r>
              <a:rPr lang="fi-FI" dirty="0" smtClean="0"/>
              <a:t>)</a:t>
            </a:r>
            <a:endParaRPr lang="fi-FI" dirty="0"/>
          </a:p>
          <a:p>
            <a:pPr lvl="1"/>
            <a:r>
              <a:rPr lang="fi-FI" dirty="0" err="1" smtClean="0"/>
              <a:t>Employer</a:t>
            </a:r>
            <a:r>
              <a:rPr lang="fi-FI" dirty="0" smtClean="0"/>
              <a:t> </a:t>
            </a:r>
            <a:r>
              <a:rPr lang="fi-FI" dirty="0" err="1" smtClean="0"/>
              <a:t>would</a:t>
            </a:r>
            <a:r>
              <a:rPr lang="fi-FI" dirty="0" smtClean="0"/>
              <a:t> </a:t>
            </a:r>
            <a:r>
              <a:rPr lang="fi-FI" dirty="0" err="1" smtClean="0"/>
              <a:t>be</a:t>
            </a:r>
            <a:r>
              <a:rPr lang="fi-FI" dirty="0" smtClean="0"/>
              <a:t> a </a:t>
            </a:r>
            <a:r>
              <a:rPr lang="fi-FI" dirty="0" err="1" smtClean="0"/>
              <a:t>big</a:t>
            </a:r>
            <a:r>
              <a:rPr lang="fi-FI" dirty="0" smtClean="0"/>
              <a:t> </a:t>
            </a:r>
            <a:r>
              <a:rPr lang="fi-FI" dirty="0" err="1" smtClean="0"/>
              <a:t>company</a:t>
            </a:r>
            <a:r>
              <a:rPr lang="fi-FI" dirty="0" smtClean="0"/>
              <a:t> </a:t>
            </a:r>
            <a:r>
              <a:rPr lang="fi-FI" dirty="0" err="1" smtClean="0"/>
              <a:t>form</a:t>
            </a:r>
            <a:r>
              <a:rPr lang="fi-FI" dirty="0" smtClean="0"/>
              <a:t> </a:t>
            </a:r>
            <a:r>
              <a:rPr lang="fi-FI" dirty="0" err="1" smtClean="0"/>
              <a:t>infrastucture</a:t>
            </a:r>
            <a:r>
              <a:rPr lang="fi-FI" dirty="0" smtClean="0"/>
              <a:t>:</a:t>
            </a:r>
            <a:endParaRPr lang="fi-FI" dirty="0"/>
          </a:p>
          <a:p>
            <a:pPr lvl="2"/>
            <a:r>
              <a:rPr lang="fi-FI" dirty="0" smtClean="0"/>
              <a:t>For </a:t>
            </a:r>
            <a:r>
              <a:rPr lang="fi-FI" dirty="0" err="1" smtClean="0"/>
              <a:t>example</a:t>
            </a:r>
            <a:r>
              <a:rPr lang="fi-FI" dirty="0" smtClean="0"/>
              <a:t>: </a:t>
            </a:r>
            <a:r>
              <a:rPr lang="fi-FI" dirty="0"/>
              <a:t>Destia, Lemminkäinen</a:t>
            </a:r>
          </a:p>
          <a:p>
            <a:pPr marL="342900" lvl="1" indent="0">
              <a:buNone/>
            </a:pPr>
            <a:endParaRPr lang="fi-FI" dirty="0"/>
          </a:p>
          <a:p>
            <a:r>
              <a:rPr lang="fi-FI" dirty="0"/>
              <a:t>Kaivosalan suunnittelija (Mining </a:t>
            </a:r>
            <a:r>
              <a:rPr lang="fi-FI" dirty="0" smtClean="0"/>
              <a:t>designer)</a:t>
            </a:r>
            <a:endParaRPr lang="fi-FI" dirty="0"/>
          </a:p>
          <a:p>
            <a:pPr lvl="1"/>
            <a:r>
              <a:rPr lang="fi-FI" dirty="0" err="1" smtClean="0"/>
              <a:t>Employer</a:t>
            </a:r>
            <a:r>
              <a:rPr lang="fi-FI" dirty="0" smtClean="0"/>
              <a:t> </a:t>
            </a:r>
            <a:r>
              <a:rPr lang="fi-FI" dirty="0" err="1" smtClean="0"/>
              <a:t>would</a:t>
            </a:r>
            <a:r>
              <a:rPr lang="fi-FI" dirty="0" smtClean="0"/>
              <a:t> </a:t>
            </a:r>
            <a:r>
              <a:rPr lang="fi-FI" dirty="0" err="1" smtClean="0"/>
              <a:t>be</a:t>
            </a:r>
            <a:r>
              <a:rPr lang="fi-FI" dirty="0" smtClean="0"/>
              <a:t> a </a:t>
            </a:r>
            <a:r>
              <a:rPr lang="fi-FI" dirty="0" err="1" smtClean="0"/>
              <a:t>company</a:t>
            </a:r>
            <a:r>
              <a:rPr lang="fi-FI" dirty="0" smtClean="0"/>
              <a:t> </a:t>
            </a:r>
            <a:r>
              <a:rPr lang="fi-FI" dirty="0" err="1" smtClean="0"/>
              <a:t>related</a:t>
            </a:r>
            <a:r>
              <a:rPr lang="fi-FI" dirty="0" smtClean="0"/>
              <a:t> to </a:t>
            </a:r>
            <a:r>
              <a:rPr lang="fi-FI" dirty="0" err="1" smtClean="0"/>
              <a:t>mining</a:t>
            </a:r>
            <a:r>
              <a:rPr lang="fi-FI" dirty="0"/>
              <a:t> </a:t>
            </a:r>
            <a:r>
              <a:rPr lang="fi-FI" dirty="0" err="1" smtClean="0"/>
              <a:t>or</a:t>
            </a:r>
            <a:r>
              <a:rPr lang="fi-FI" dirty="0" smtClean="0"/>
              <a:t> I </a:t>
            </a:r>
            <a:r>
              <a:rPr lang="fi-FI" dirty="0" err="1" smtClean="0"/>
              <a:t>could</a:t>
            </a:r>
            <a:r>
              <a:rPr lang="fi-FI" dirty="0" smtClean="0"/>
              <a:t> </a:t>
            </a:r>
            <a:r>
              <a:rPr lang="fi-FI" dirty="0" err="1" smtClean="0"/>
              <a:t>be</a:t>
            </a:r>
            <a:r>
              <a:rPr lang="fi-FI" dirty="0" smtClean="0"/>
              <a:t> a </a:t>
            </a:r>
            <a:r>
              <a:rPr lang="fi-FI" dirty="0" err="1" smtClean="0"/>
              <a:t>consultant</a:t>
            </a:r>
            <a:endParaRPr lang="fi-FI" dirty="0"/>
          </a:p>
          <a:p>
            <a:pPr lvl="2"/>
            <a:r>
              <a:rPr lang="fi-FI" dirty="0" smtClean="0"/>
              <a:t>For </a:t>
            </a:r>
            <a:r>
              <a:rPr lang="fi-FI" dirty="0" err="1" smtClean="0"/>
              <a:t>example</a:t>
            </a:r>
            <a:r>
              <a:rPr lang="fi-FI" dirty="0"/>
              <a:t> </a:t>
            </a:r>
            <a:r>
              <a:rPr lang="fi-FI" dirty="0" smtClean="0"/>
              <a:t>Otanmäki </a:t>
            </a:r>
            <a:r>
              <a:rPr lang="fi-FI" dirty="0" err="1" smtClean="0"/>
              <a:t>or</a:t>
            </a:r>
            <a:r>
              <a:rPr lang="fi-FI" dirty="0" smtClean="0"/>
              <a:t> Talvivaara, </a:t>
            </a:r>
            <a:endParaRPr lang="fi-FI" dirty="0"/>
          </a:p>
          <a:p>
            <a:pPr lvl="2"/>
            <a:r>
              <a:rPr lang="fi-FI" dirty="0" smtClean="0"/>
              <a:t>A </a:t>
            </a:r>
            <a:r>
              <a:rPr lang="fi-FI" dirty="0" err="1" smtClean="0"/>
              <a:t>work</a:t>
            </a:r>
            <a:r>
              <a:rPr lang="fi-FI" dirty="0" smtClean="0"/>
              <a:t> </a:t>
            </a:r>
            <a:r>
              <a:rPr lang="fi-FI" dirty="0" err="1" smtClean="0"/>
              <a:t>abroad</a:t>
            </a:r>
            <a:r>
              <a:rPr lang="fi-FI" dirty="0" smtClean="0"/>
              <a:t> </a:t>
            </a:r>
            <a:r>
              <a:rPr lang="fi-FI" dirty="0" err="1" smtClean="0"/>
              <a:t>related</a:t>
            </a:r>
            <a:r>
              <a:rPr lang="fi-FI" dirty="0" smtClean="0"/>
              <a:t> to </a:t>
            </a:r>
            <a:r>
              <a:rPr lang="fi-FI" dirty="0" err="1" smtClean="0"/>
              <a:t>mining</a:t>
            </a:r>
            <a:r>
              <a:rPr lang="fi-FI" dirty="0" smtClean="0"/>
              <a:t>. </a:t>
            </a:r>
            <a:r>
              <a:rPr lang="fi-FI" dirty="0" err="1" smtClean="0"/>
              <a:t>Somewhere</a:t>
            </a:r>
            <a:r>
              <a:rPr lang="fi-FI" dirty="0" smtClean="0"/>
              <a:t> </a:t>
            </a:r>
            <a:r>
              <a:rPr lang="fi-FI" dirty="0" err="1" smtClean="0"/>
              <a:t>arctic</a:t>
            </a:r>
            <a:r>
              <a:rPr lang="fi-FI" dirty="0" smtClean="0"/>
              <a:t>!</a:t>
            </a:r>
            <a:endParaRPr lang="fi-FI" dirty="0"/>
          </a:p>
        </p:txBody>
      </p:sp>
      <p:sp>
        <p:nvSpPr>
          <p:cNvPr id="4" name="Sisällön paikkamerkki 3"/>
          <p:cNvSpPr>
            <a:spLocks noGrp="1"/>
          </p:cNvSpPr>
          <p:nvPr>
            <p:ph sz="half" idx="2"/>
          </p:nvPr>
        </p:nvSpPr>
        <p:spPr/>
        <p:txBody>
          <a:bodyPr>
            <a:normAutofit fontScale="62500" lnSpcReduction="20000"/>
          </a:bodyPr>
          <a:lstStyle/>
          <a:p>
            <a:r>
              <a:rPr lang="fi-FI" dirty="0" smtClean="0"/>
              <a:t>General </a:t>
            </a:r>
            <a:r>
              <a:rPr lang="fi-FI" dirty="0" err="1" smtClean="0"/>
              <a:t>executive</a:t>
            </a:r>
            <a:r>
              <a:rPr lang="fi-FI" dirty="0" smtClean="0"/>
              <a:t> </a:t>
            </a:r>
            <a:r>
              <a:rPr lang="fi-FI" dirty="0" err="1" smtClean="0"/>
              <a:t>tasks</a:t>
            </a:r>
            <a:r>
              <a:rPr lang="fi-FI" dirty="0" smtClean="0"/>
              <a:t> in engineering </a:t>
            </a:r>
            <a:r>
              <a:rPr lang="fi-FI" dirty="0" err="1" smtClean="0"/>
              <a:t>company</a:t>
            </a:r>
            <a:endParaRPr lang="fi-FI" dirty="0"/>
          </a:p>
          <a:p>
            <a:endParaRPr lang="fi-FI" dirty="0"/>
          </a:p>
          <a:p>
            <a:r>
              <a:rPr lang="fi-FI" dirty="0" err="1" smtClean="0"/>
              <a:t>Self-employed</a:t>
            </a:r>
            <a:endParaRPr lang="fi-FI" dirty="0"/>
          </a:p>
          <a:p>
            <a:pPr lvl="1"/>
            <a:r>
              <a:rPr lang="fi-FI" dirty="0" smtClean="0"/>
              <a:t>Innovation of </a:t>
            </a:r>
            <a:r>
              <a:rPr lang="fi-FI" dirty="0" err="1" smtClean="0"/>
              <a:t>your</a:t>
            </a:r>
            <a:r>
              <a:rPr lang="fi-FI" dirty="0" smtClean="0"/>
              <a:t> </a:t>
            </a:r>
            <a:r>
              <a:rPr lang="fi-FI" dirty="0" err="1" smtClean="0"/>
              <a:t>own</a:t>
            </a:r>
            <a:endParaRPr lang="fi-FI" dirty="0"/>
          </a:p>
          <a:p>
            <a:pPr marL="0" indent="0">
              <a:buNone/>
            </a:pPr>
            <a:endParaRPr lang="fi-FI" dirty="0"/>
          </a:p>
          <a:p>
            <a:r>
              <a:rPr lang="fi-FI" dirty="0" err="1" smtClean="0"/>
              <a:t>Joint</a:t>
            </a:r>
            <a:r>
              <a:rPr lang="fi-FI" dirty="0" smtClean="0"/>
              <a:t> </a:t>
            </a:r>
            <a:r>
              <a:rPr lang="fi-FI" dirty="0" err="1" smtClean="0"/>
              <a:t>worker</a:t>
            </a:r>
            <a:r>
              <a:rPr lang="fi-FI" dirty="0" smtClean="0"/>
              <a:t> in culture </a:t>
            </a:r>
            <a:r>
              <a:rPr lang="fi-FI" dirty="0" err="1" smtClean="0"/>
              <a:t>or</a:t>
            </a:r>
            <a:r>
              <a:rPr lang="fi-FI" dirty="0" smtClean="0"/>
              <a:t> </a:t>
            </a:r>
            <a:r>
              <a:rPr lang="fi-FI" dirty="0" err="1" smtClean="0"/>
              <a:t>entertainment</a:t>
            </a:r>
            <a:r>
              <a:rPr lang="fi-FI" dirty="0" smtClean="0"/>
              <a:t> </a:t>
            </a:r>
            <a:r>
              <a:rPr lang="fi-FI" dirty="0" err="1" smtClean="0"/>
              <a:t>field</a:t>
            </a:r>
            <a:endParaRPr lang="fi-FI" dirty="0"/>
          </a:p>
          <a:p>
            <a:endParaRPr lang="fi-FI" dirty="0"/>
          </a:p>
          <a:p>
            <a:endParaRPr lang="fi-FI" dirty="0"/>
          </a:p>
          <a:p>
            <a:r>
              <a:rPr lang="fi-FI" dirty="0" smtClean="0"/>
              <a:t>Oman elämänsä taiteilija (An </a:t>
            </a:r>
            <a:r>
              <a:rPr lang="fi-FI" dirty="0" err="1"/>
              <a:t>a</a:t>
            </a:r>
            <a:r>
              <a:rPr lang="fi-FI" dirty="0" err="1" smtClean="0"/>
              <a:t>rtist</a:t>
            </a:r>
            <a:r>
              <a:rPr lang="fi-FI" dirty="0" smtClean="0"/>
              <a:t> of my </a:t>
            </a:r>
            <a:r>
              <a:rPr lang="fi-FI" dirty="0" err="1" smtClean="0"/>
              <a:t>own</a:t>
            </a:r>
            <a:r>
              <a:rPr lang="fi-FI" dirty="0" smtClean="0"/>
              <a:t> life)</a:t>
            </a:r>
            <a:endParaRPr lang="fi-FI" dirty="0"/>
          </a:p>
        </p:txBody>
      </p:sp>
    </p:spTree>
    <p:extLst>
      <p:ext uri="{BB962C8B-B14F-4D97-AF65-F5344CB8AC3E}">
        <p14:creationId xmlns:p14="http://schemas.microsoft.com/office/powerpoint/2010/main" val="258752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extLst>
              <p:ext uri="{D42A27DB-BD31-4B8C-83A1-F6EECF244321}">
                <p14:modId xmlns:p14="http://schemas.microsoft.com/office/powerpoint/2010/main" val="2472263050"/>
              </p:ext>
            </p:extLst>
          </p:nvPr>
        </p:nvGraphicFramePr>
        <p:xfrm>
          <a:off x="-247305" y="672952"/>
          <a:ext cx="9505056"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3570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GOAL</a:t>
            </a:r>
            <a:endParaRPr lang="fi-FI" dirty="0"/>
          </a:p>
        </p:txBody>
      </p:sp>
      <p:sp>
        <p:nvSpPr>
          <p:cNvPr id="3" name="Sisällön paikkamerkki 2"/>
          <p:cNvSpPr>
            <a:spLocks noGrp="1"/>
          </p:cNvSpPr>
          <p:nvPr>
            <p:ph sz="half" idx="1"/>
          </p:nvPr>
        </p:nvSpPr>
        <p:spPr/>
        <p:txBody>
          <a:bodyPr>
            <a:normAutofit fontScale="92500" lnSpcReduction="10000"/>
          </a:bodyPr>
          <a:lstStyle/>
          <a:p>
            <a:pPr marL="0" indent="0">
              <a:buNone/>
            </a:pPr>
            <a:r>
              <a:rPr lang="fi-FI" sz="1200" b="1" dirty="0" err="1"/>
              <a:t>Targets</a:t>
            </a:r>
            <a:endParaRPr lang="fi-FI" sz="1200" b="1" dirty="0"/>
          </a:p>
          <a:p>
            <a:pPr>
              <a:buFont typeface="Wingdings" panose="05000000000000000000" pitchFamily="2" charset="2"/>
              <a:buChar char="Ø"/>
            </a:pPr>
            <a:r>
              <a:rPr lang="fi-FI" sz="1200" dirty="0"/>
              <a:t>Complete </a:t>
            </a:r>
            <a:r>
              <a:rPr lang="fi-FI" sz="1200" dirty="0" err="1"/>
              <a:t>BSc-degree</a:t>
            </a:r>
            <a:r>
              <a:rPr lang="fi-FI" sz="1200" dirty="0"/>
              <a:t> in </a:t>
            </a:r>
            <a:r>
              <a:rPr lang="fi-FI" sz="1200" dirty="0" err="1"/>
              <a:t>three</a:t>
            </a:r>
            <a:r>
              <a:rPr lang="fi-FI" sz="1200" dirty="0"/>
              <a:t> </a:t>
            </a:r>
            <a:r>
              <a:rPr lang="fi-FI" sz="1200" dirty="0" err="1"/>
              <a:t>years</a:t>
            </a:r>
            <a:r>
              <a:rPr lang="fi-FI" sz="1200" dirty="0"/>
              <a:t> </a:t>
            </a:r>
          </a:p>
          <a:p>
            <a:pPr>
              <a:buFont typeface="Wingdings" panose="05000000000000000000" pitchFamily="2" charset="2"/>
              <a:buChar char="Ø"/>
            </a:pPr>
            <a:r>
              <a:rPr lang="fi-FI" sz="1200" dirty="0"/>
              <a:t>Complete </a:t>
            </a:r>
            <a:r>
              <a:rPr lang="fi-FI" sz="1200" dirty="0" err="1"/>
              <a:t>MSc-degree</a:t>
            </a:r>
            <a:r>
              <a:rPr lang="fi-FI" sz="1200" dirty="0"/>
              <a:t> </a:t>
            </a:r>
            <a:r>
              <a:rPr lang="fi-FI" sz="1200" dirty="0" err="1"/>
              <a:t>maximum</a:t>
            </a:r>
            <a:r>
              <a:rPr lang="fi-FI" sz="1200" dirty="0"/>
              <a:t> of </a:t>
            </a:r>
            <a:r>
              <a:rPr lang="fi-FI" sz="1200" dirty="0" err="1"/>
              <a:t>six</a:t>
            </a:r>
            <a:r>
              <a:rPr lang="fi-FI" sz="1200" dirty="0"/>
              <a:t> </a:t>
            </a:r>
            <a:r>
              <a:rPr lang="fi-FI" sz="1200" dirty="0" err="1"/>
              <a:t>years</a:t>
            </a:r>
            <a:endParaRPr lang="fi-FI" sz="1200" dirty="0"/>
          </a:p>
          <a:p>
            <a:pPr>
              <a:buFont typeface="Wingdings" panose="05000000000000000000" pitchFamily="2" charset="2"/>
              <a:buChar char="Ø"/>
            </a:pPr>
            <a:r>
              <a:rPr lang="fi-FI" sz="1200" dirty="0" err="1"/>
              <a:t>Good</a:t>
            </a:r>
            <a:r>
              <a:rPr lang="fi-FI" sz="1200" dirty="0"/>
              <a:t> </a:t>
            </a:r>
            <a:r>
              <a:rPr lang="fi-FI" sz="1200" dirty="0" err="1"/>
              <a:t>skills</a:t>
            </a:r>
            <a:r>
              <a:rPr lang="fi-FI" sz="1200" dirty="0"/>
              <a:t> in my </a:t>
            </a:r>
            <a:r>
              <a:rPr lang="fi-FI" sz="1200" dirty="0" err="1"/>
              <a:t>own</a:t>
            </a:r>
            <a:r>
              <a:rPr lang="fi-FI" sz="1200" dirty="0"/>
              <a:t> </a:t>
            </a:r>
            <a:r>
              <a:rPr lang="fi-FI" sz="1200" dirty="0" err="1"/>
              <a:t>field</a:t>
            </a:r>
            <a:r>
              <a:rPr lang="fi-FI" sz="1200" dirty="0"/>
              <a:t> (</a:t>
            </a:r>
            <a:r>
              <a:rPr lang="fi-FI" sz="1200" dirty="0" err="1"/>
              <a:t>expertise</a:t>
            </a:r>
            <a:r>
              <a:rPr lang="fi-FI" sz="1200" dirty="0"/>
              <a:t>)</a:t>
            </a:r>
          </a:p>
          <a:p>
            <a:pPr>
              <a:buFont typeface="Wingdings" panose="05000000000000000000" pitchFamily="2" charset="2"/>
              <a:buChar char="Ø"/>
            </a:pPr>
            <a:r>
              <a:rPr lang="fi-FI" sz="1200" dirty="0"/>
              <a:t>To </a:t>
            </a:r>
            <a:r>
              <a:rPr lang="fi-FI" sz="1200" dirty="0" err="1"/>
              <a:t>be</a:t>
            </a:r>
            <a:r>
              <a:rPr lang="fi-FI" sz="1200" dirty="0"/>
              <a:t> </a:t>
            </a:r>
            <a:r>
              <a:rPr lang="fi-FI" sz="1200" dirty="0" err="1"/>
              <a:t>ready</a:t>
            </a:r>
            <a:r>
              <a:rPr lang="fi-FI" sz="1200" dirty="0"/>
              <a:t> for </a:t>
            </a:r>
            <a:r>
              <a:rPr lang="fi-FI" sz="1200" dirty="0" err="1"/>
              <a:t>worklife</a:t>
            </a:r>
            <a:endParaRPr lang="fi-FI" sz="1200" dirty="0"/>
          </a:p>
          <a:p>
            <a:pPr>
              <a:buFont typeface="Wingdings" panose="05000000000000000000" pitchFamily="2" charset="2"/>
              <a:buChar char="Ø"/>
            </a:pPr>
            <a:r>
              <a:rPr lang="fi-FI" sz="1200" dirty="0"/>
              <a:t>Wide </a:t>
            </a:r>
            <a:r>
              <a:rPr lang="fi-FI" sz="1200" dirty="0" err="1"/>
              <a:t>netswork</a:t>
            </a:r>
            <a:r>
              <a:rPr lang="fi-FI" sz="1200" dirty="0"/>
              <a:t> for </a:t>
            </a:r>
            <a:r>
              <a:rPr lang="fi-FI" sz="1200" dirty="0" err="1"/>
              <a:t>working</a:t>
            </a:r>
            <a:r>
              <a:rPr lang="fi-FI" sz="1200" dirty="0"/>
              <a:t> life</a:t>
            </a:r>
          </a:p>
          <a:p>
            <a:pPr>
              <a:buFont typeface="Wingdings" panose="05000000000000000000" pitchFamily="2" charset="2"/>
              <a:buChar char="Ø"/>
            </a:pPr>
            <a:r>
              <a:rPr lang="fi-FI" sz="1200" dirty="0"/>
              <a:t>To </a:t>
            </a:r>
            <a:r>
              <a:rPr lang="fi-FI" sz="1200" dirty="0" err="1"/>
              <a:t>get</a:t>
            </a:r>
            <a:r>
              <a:rPr lang="fi-FI" sz="1200" dirty="0"/>
              <a:t> to </a:t>
            </a:r>
            <a:r>
              <a:rPr lang="fi-FI" sz="1200" dirty="0" err="1"/>
              <a:t>work</a:t>
            </a:r>
            <a:r>
              <a:rPr lang="fi-FI" sz="1200" dirty="0"/>
              <a:t> </a:t>
            </a:r>
            <a:r>
              <a:rPr lang="fi-FI" sz="1200" dirty="0" err="1"/>
              <a:t>where</a:t>
            </a:r>
            <a:r>
              <a:rPr lang="fi-FI" sz="1200" dirty="0"/>
              <a:t> I </a:t>
            </a:r>
            <a:r>
              <a:rPr lang="fi-FI" sz="1200" dirty="0" err="1"/>
              <a:t>want</a:t>
            </a:r>
            <a:r>
              <a:rPr lang="fi-FI" sz="1200" dirty="0"/>
              <a:t> to </a:t>
            </a:r>
            <a:r>
              <a:rPr lang="fi-FI" sz="1200" dirty="0" err="1"/>
              <a:t>work</a:t>
            </a:r>
            <a:r>
              <a:rPr lang="fi-FI" sz="1200" dirty="0"/>
              <a:t> and to </a:t>
            </a:r>
            <a:r>
              <a:rPr lang="fi-FI" sz="1200" dirty="0" err="1"/>
              <a:t>be</a:t>
            </a:r>
            <a:r>
              <a:rPr lang="fi-FI" sz="1200" dirty="0"/>
              <a:t> </a:t>
            </a:r>
            <a:r>
              <a:rPr lang="fi-FI" sz="1200" dirty="0" err="1"/>
              <a:t>able</a:t>
            </a:r>
            <a:r>
              <a:rPr lang="fi-FI" sz="1200" dirty="0"/>
              <a:t> to </a:t>
            </a:r>
            <a:r>
              <a:rPr lang="fi-FI" sz="1200" dirty="0" err="1"/>
              <a:t>do</a:t>
            </a:r>
            <a:r>
              <a:rPr lang="fi-FI" sz="1200" dirty="0"/>
              <a:t> </a:t>
            </a:r>
            <a:r>
              <a:rPr lang="fi-FI" sz="1200" dirty="0" err="1"/>
              <a:t>what</a:t>
            </a:r>
            <a:r>
              <a:rPr lang="fi-FI" sz="1200" dirty="0"/>
              <a:t> I </a:t>
            </a:r>
            <a:r>
              <a:rPr lang="fi-FI" sz="1200" dirty="0" err="1"/>
              <a:t>want</a:t>
            </a:r>
            <a:r>
              <a:rPr lang="fi-FI" sz="1200" dirty="0"/>
              <a:t> to</a:t>
            </a:r>
          </a:p>
          <a:p>
            <a:pPr>
              <a:buFont typeface="Wingdings" panose="05000000000000000000" pitchFamily="2" charset="2"/>
              <a:buChar char="Ø"/>
            </a:pPr>
            <a:r>
              <a:rPr lang="fi-FI" sz="1200" dirty="0" err="1"/>
              <a:t>The</a:t>
            </a:r>
            <a:r>
              <a:rPr lang="fi-FI" sz="1200" dirty="0"/>
              <a:t> </a:t>
            </a:r>
            <a:r>
              <a:rPr lang="fi-FI" sz="1200" dirty="0" err="1"/>
              <a:t>target</a:t>
            </a:r>
            <a:r>
              <a:rPr lang="fi-FI" sz="1200" dirty="0"/>
              <a:t> is a </a:t>
            </a:r>
            <a:r>
              <a:rPr lang="fi-FI" sz="1200" dirty="0" err="1"/>
              <a:t>company</a:t>
            </a:r>
            <a:r>
              <a:rPr lang="fi-FI" sz="1200" dirty="0"/>
              <a:t> of my </a:t>
            </a:r>
            <a:r>
              <a:rPr lang="fi-FI" sz="1200" dirty="0" err="1"/>
              <a:t>own</a:t>
            </a:r>
            <a:endParaRPr lang="fi-FI" sz="1200" dirty="0"/>
          </a:p>
        </p:txBody>
      </p:sp>
      <p:sp>
        <p:nvSpPr>
          <p:cNvPr id="4" name="Sisällön paikkamerkki 3"/>
          <p:cNvSpPr>
            <a:spLocks noGrp="1"/>
          </p:cNvSpPr>
          <p:nvPr>
            <p:ph sz="half" idx="2"/>
          </p:nvPr>
        </p:nvSpPr>
        <p:spPr/>
        <p:txBody>
          <a:bodyPr>
            <a:normAutofit fontScale="92500" lnSpcReduction="10000"/>
          </a:bodyPr>
          <a:lstStyle/>
          <a:p>
            <a:pPr marL="0" indent="0">
              <a:buNone/>
            </a:pPr>
            <a:r>
              <a:rPr lang="fi-FI" sz="1200" b="1" dirty="0" err="1"/>
              <a:t>Ways</a:t>
            </a:r>
            <a:r>
              <a:rPr lang="fi-FI" sz="1200" b="1" dirty="0"/>
              <a:t> and </a:t>
            </a:r>
            <a:r>
              <a:rPr lang="fi-FI" sz="1200" b="1" dirty="0" err="1"/>
              <a:t>means</a:t>
            </a:r>
            <a:endParaRPr lang="fi-FI" sz="1200" b="1" dirty="0"/>
          </a:p>
          <a:p>
            <a:pPr>
              <a:buFont typeface="Wingdings" panose="05000000000000000000" pitchFamily="2" charset="2"/>
              <a:buChar char="§"/>
            </a:pPr>
            <a:r>
              <a:rPr lang="fi-FI" sz="1200" dirty="0" err="1"/>
              <a:t>Good</a:t>
            </a:r>
            <a:r>
              <a:rPr lang="fi-FI" sz="1200" dirty="0"/>
              <a:t> </a:t>
            </a:r>
            <a:r>
              <a:rPr lang="fi-FI" sz="1200" dirty="0" err="1"/>
              <a:t>performance</a:t>
            </a:r>
            <a:r>
              <a:rPr lang="fi-FI" sz="1200" dirty="0"/>
              <a:t> in </a:t>
            </a:r>
            <a:r>
              <a:rPr lang="fi-FI" sz="1200" dirty="0" err="1"/>
              <a:t>studies</a:t>
            </a:r>
            <a:endParaRPr lang="fi-FI" sz="1200" dirty="0"/>
          </a:p>
          <a:p>
            <a:pPr lvl="1">
              <a:buFont typeface="Wingdings" panose="05000000000000000000" pitchFamily="2" charset="2"/>
              <a:buChar char="§"/>
            </a:pPr>
            <a:r>
              <a:rPr lang="fi-FI" sz="1050" dirty="0" err="1"/>
              <a:t>Pass</a:t>
            </a:r>
            <a:r>
              <a:rPr lang="fi-FI" sz="1050" dirty="0"/>
              <a:t> </a:t>
            </a:r>
            <a:r>
              <a:rPr lang="fi-FI" sz="1050" dirty="0" err="1"/>
              <a:t>the</a:t>
            </a:r>
            <a:r>
              <a:rPr lang="fi-FI" sz="1050" dirty="0"/>
              <a:t> </a:t>
            </a:r>
            <a:r>
              <a:rPr lang="fi-FI" sz="1050" dirty="0" err="1"/>
              <a:t>courses</a:t>
            </a:r>
            <a:endParaRPr lang="fi-FI" sz="1050" dirty="0"/>
          </a:p>
          <a:p>
            <a:pPr lvl="2">
              <a:buFont typeface="Wingdings" panose="05000000000000000000" pitchFamily="2" charset="2"/>
              <a:buChar char="§"/>
            </a:pPr>
            <a:r>
              <a:rPr lang="fi-FI" sz="900" dirty="0"/>
              <a:t>Study </a:t>
            </a:r>
            <a:r>
              <a:rPr lang="fi-FI" sz="900" dirty="0" err="1"/>
              <a:t>hard</a:t>
            </a:r>
            <a:r>
              <a:rPr lang="fi-FI" sz="900" dirty="0"/>
              <a:t>, </a:t>
            </a:r>
            <a:r>
              <a:rPr lang="fi-FI" sz="900" dirty="0" err="1"/>
              <a:t>time</a:t>
            </a:r>
            <a:r>
              <a:rPr lang="fi-FI" sz="900" dirty="0"/>
              <a:t> management </a:t>
            </a:r>
            <a:r>
              <a:rPr lang="fi-FI" sz="900" dirty="0" err="1"/>
              <a:t>skills</a:t>
            </a:r>
            <a:endParaRPr lang="fi-FI" sz="900" dirty="0"/>
          </a:p>
          <a:p>
            <a:pPr>
              <a:buFont typeface="Wingdings" panose="05000000000000000000" pitchFamily="2" charset="2"/>
              <a:buChar char="§"/>
            </a:pPr>
            <a:r>
              <a:rPr lang="fi-FI" sz="1200" dirty="0" err="1"/>
              <a:t>Increase</a:t>
            </a:r>
            <a:r>
              <a:rPr lang="fi-FI" sz="1200" dirty="0"/>
              <a:t> my </a:t>
            </a:r>
            <a:r>
              <a:rPr lang="fi-FI" sz="1200" dirty="0" err="1"/>
              <a:t>own</a:t>
            </a:r>
            <a:r>
              <a:rPr lang="fi-FI" sz="1200" dirty="0"/>
              <a:t> know-how </a:t>
            </a:r>
          </a:p>
          <a:p>
            <a:pPr lvl="1">
              <a:buFont typeface="Wingdings" panose="05000000000000000000" pitchFamily="2" charset="2"/>
              <a:buChar char="§"/>
            </a:pPr>
            <a:r>
              <a:rPr lang="fi-FI" sz="900" dirty="0"/>
              <a:t>Study </a:t>
            </a:r>
            <a:r>
              <a:rPr lang="fi-FI" sz="900" dirty="0" err="1"/>
              <a:t>hard</a:t>
            </a:r>
            <a:r>
              <a:rPr lang="fi-FI" sz="900" dirty="0"/>
              <a:t> in </a:t>
            </a:r>
            <a:r>
              <a:rPr lang="fi-FI" sz="900" dirty="0" err="1"/>
              <a:t>courses</a:t>
            </a:r>
            <a:r>
              <a:rPr lang="fi-FI" sz="900" dirty="0"/>
              <a:t> and on my </a:t>
            </a:r>
            <a:r>
              <a:rPr lang="fi-FI" sz="900" dirty="0" err="1"/>
              <a:t>own</a:t>
            </a:r>
            <a:r>
              <a:rPr lang="fi-FI" sz="900" dirty="0"/>
              <a:t> </a:t>
            </a:r>
            <a:r>
              <a:rPr lang="fi-FI" sz="900" dirty="0" err="1"/>
              <a:t>time</a:t>
            </a:r>
            <a:r>
              <a:rPr lang="fi-FI" sz="900" dirty="0"/>
              <a:t> </a:t>
            </a:r>
            <a:r>
              <a:rPr lang="fi-FI" sz="900" dirty="0" err="1"/>
              <a:t>too</a:t>
            </a:r>
            <a:endParaRPr lang="fi-FI" sz="900" dirty="0"/>
          </a:p>
          <a:p>
            <a:pPr lvl="2">
              <a:buFont typeface="Wingdings" panose="05000000000000000000" pitchFamily="2" charset="2"/>
              <a:buChar char="§"/>
            </a:pPr>
            <a:r>
              <a:rPr lang="fi-FI" sz="900" dirty="0" err="1"/>
              <a:t>reading</a:t>
            </a:r>
            <a:r>
              <a:rPr lang="fi-FI" sz="900" dirty="0"/>
              <a:t>, </a:t>
            </a:r>
            <a:r>
              <a:rPr lang="fi-FI" sz="900" dirty="0" err="1"/>
              <a:t>doing</a:t>
            </a:r>
            <a:r>
              <a:rPr lang="fi-FI" sz="900" dirty="0"/>
              <a:t> </a:t>
            </a:r>
            <a:r>
              <a:rPr lang="fi-FI" sz="900" dirty="0" err="1"/>
              <a:t>research</a:t>
            </a:r>
            <a:r>
              <a:rPr lang="fi-FI" sz="900" dirty="0"/>
              <a:t>, </a:t>
            </a:r>
            <a:r>
              <a:rPr lang="fi-FI" sz="900" dirty="0" err="1"/>
              <a:t>following</a:t>
            </a:r>
            <a:r>
              <a:rPr lang="fi-FI" sz="900" dirty="0"/>
              <a:t> news</a:t>
            </a:r>
          </a:p>
          <a:p>
            <a:pPr lvl="1">
              <a:buFont typeface="Wingdings" panose="05000000000000000000" pitchFamily="2" charset="2"/>
              <a:buChar char="§"/>
            </a:pPr>
            <a:r>
              <a:rPr lang="fi-FI" sz="1050" dirty="0" err="1"/>
              <a:t>Work</a:t>
            </a:r>
            <a:r>
              <a:rPr lang="fi-FI" sz="1050" dirty="0"/>
              <a:t> </a:t>
            </a:r>
            <a:r>
              <a:rPr lang="fi-FI" sz="1050" dirty="0" err="1"/>
              <a:t>experience</a:t>
            </a:r>
            <a:r>
              <a:rPr lang="fi-FI" sz="1050" dirty="0"/>
              <a:t> </a:t>
            </a:r>
            <a:r>
              <a:rPr lang="fi-FI" sz="1050" dirty="0" err="1"/>
              <a:t>from</a:t>
            </a:r>
            <a:r>
              <a:rPr lang="fi-FI" sz="1050" dirty="0"/>
              <a:t> my </a:t>
            </a:r>
            <a:r>
              <a:rPr lang="fi-FI" sz="1050" dirty="0" err="1"/>
              <a:t>study</a:t>
            </a:r>
            <a:r>
              <a:rPr lang="fi-FI" sz="1050" dirty="0"/>
              <a:t> </a:t>
            </a:r>
            <a:r>
              <a:rPr lang="fi-FI" sz="1050" dirty="0" err="1"/>
              <a:t>field</a:t>
            </a:r>
            <a:endParaRPr lang="fi-FI" sz="1050" dirty="0"/>
          </a:p>
          <a:p>
            <a:pPr lvl="2">
              <a:buFont typeface="Wingdings" panose="05000000000000000000" pitchFamily="2" charset="2"/>
              <a:buChar char="§"/>
            </a:pPr>
            <a:r>
              <a:rPr lang="fi-FI" sz="900" dirty="0"/>
              <a:t>Summer </a:t>
            </a:r>
            <a:r>
              <a:rPr lang="fi-FI" sz="900" dirty="0" err="1"/>
              <a:t>jobs</a:t>
            </a:r>
            <a:r>
              <a:rPr lang="fi-FI" sz="900" dirty="0"/>
              <a:t> and </a:t>
            </a:r>
            <a:r>
              <a:rPr lang="fi-FI" sz="900" dirty="0" err="1"/>
              <a:t>interns</a:t>
            </a:r>
            <a:endParaRPr lang="fi-FI" sz="900" dirty="0"/>
          </a:p>
          <a:p>
            <a:pPr>
              <a:buFont typeface="Wingdings" panose="05000000000000000000" pitchFamily="2" charset="2"/>
              <a:buChar char="§"/>
            </a:pPr>
            <a:r>
              <a:rPr lang="fi-FI" sz="1200" dirty="0" err="1"/>
              <a:t>Creating</a:t>
            </a:r>
            <a:r>
              <a:rPr lang="fi-FI" sz="1200" dirty="0"/>
              <a:t> </a:t>
            </a:r>
            <a:r>
              <a:rPr lang="fi-FI" sz="1200" dirty="0" err="1"/>
              <a:t>networks</a:t>
            </a:r>
            <a:endParaRPr lang="fi-FI" sz="1200" dirty="0"/>
          </a:p>
          <a:p>
            <a:pPr lvl="1">
              <a:buFont typeface="Wingdings" panose="05000000000000000000" pitchFamily="2" charset="2"/>
              <a:buChar char="§"/>
            </a:pPr>
            <a:r>
              <a:rPr lang="fi-FI" sz="1050" dirty="0" err="1"/>
              <a:t>Partícipate</a:t>
            </a:r>
            <a:r>
              <a:rPr lang="fi-FI" sz="1050" dirty="0"/>
              <a:t> in </a:t>
            </a:r>
            <a:r>
              <a:rPr lang="fi-FI" sz="1050" dirty="0" err="1"/>
              <a:t>different</a:t>
            </a:r>
            <a:r>
              <a:rPr lang="fi-FI" sz="1050" dirty="0"/>
              <a:t> </a:t>
            </a:r>
            <a:r>
              <a:rPr lang="fi-FI" sz="1050" dirty="0" err="1"/>
              <a:t>events</a:t>
            </a:r>
            <a:endParaRPr lang="fi-FI" sz="1050" dirty="0"/>
          </a:p>
          <a:p>
            <a:pPr lvl="1">
              <a:buFont typeface="Wingdings" panose="05000000000000000000" pitchFamily="2" charset="2"/>
              <a:buChar char="§"/>
            </a:pPr>
            <a:r>
              <a:rPr lang="fi-FI" sz="1050" dirty="0"/>
              <a:t>Activity in </a:t>
            </a:r>
            <a:r>
              <a:rPr lang="fi-FI" sz="1050" dirty="0" err="1"/>
              <a:t>student</a:t>
            </a:r>
            <a:r>
              <a:rPr lang="fi-FI" sz="1050" dirty="0"/>
              <a:t> life </a:t>
            </a:r>
            <a:r>
              <a:rPr lang="fi-FI" sz="1050" dirty="0">
                <a:sym typeface="Wingdings" panose="05000000000000000000" pitchFamily="2" charset="2"/>
              </a:rPr>
              <a:t> </a:t>
            </a:r>
            <a:r>
              <a:rPr lang="fi-FI" sz="1050" dirty="0" err="1">
                <a:sym typeface="Wingdings" panose="05000000000000000000" pitchFamily="2" charset="2"/>
              </a:rPr>
              <a:t>say</a:t>
            </a:r>
            <a:r>
              <a:rPr lang="fi-FI" sz="1050" dirty="0">
                <a:sym typeface="Wingdings" panose="05000000000000000000" pitchFamily="2" charset="2"/>
              </a:rPr>
              <a:t> </a:t>
            </a:r>
            <a:r>
              <a:rPr lang="fi-FI" sz="1050" dirty="0" err="1">
                <a:sym typeface="Wingdings" panose="05000000000000000000" pitchFamily="2" charset="2"/>
              </a:rPr>
              <a:t>yes</a:t>
            </a:r>
            <a:r>
              <a:rPr lang="fi-FI" sz="1050" dirty="0">
                <a:sym typeface="Wingdings" panose="05000000000000000000" pitchFamily="2" charset="2"/>
              </a:rPr>
              <a:t>!</a:t>
            </a:r>
            <a:endParaRPr lang="fi-FI" sz="1050" dirty="0"/>
          </a:p>
        </p:txBody>
      </p:sp>
    </p:spTree>
    <p:extLst>
      <p:ext uri="{BB962C8B-B14F-4D97-AF65-F5344CB8AC3E}">
        <p14:creationId xmlns:p14="http://schemas.microsoft.com/office/powerpoint/2010/main" val="1099129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Studies</a:t>
            </a:r>
            <a:endParaRPr lang="fi-FI" dirty="0"/>
          </a:p>
        </p:txBody>
      </p:sp>
      <p:sp>
        <p:nvSpPr>
          <p:cNvPr id="3" name="Sisällön paikkamerkki 2"/>
          <p:cNvSpPr>
            <a:spLocks noGrp="1"/>
          </p:cNvSpPr>
          <p:nvPr>
            <p:ph idx="1"/>
          </p:nvPr>
        </p:nvSpPr>
        <p:spPr>
          <a:xfrm>
            <a:off x="3710249" y="942808"/>
            <a:ext cx="4509353" cy="3494120"/>
          </a:xfrm>
        </p:spPr>
        <p:txBody>
          <a:bodyPr>
            <a:normAutofit fontScale="92500" lnSpcReduction="20000"/>
          </a:bodyPr>
          <a:lstStyle/>
          <a:p>
            <a:pPr marL="0" indent="0">
              <a:buNone/>
            </a:pPr>
            <a:r>
              <a:rPr lang="fi-FI" dirty="0" smtClean="0"/>
              <a:t>BASIC STUDIES </a:t>
            </a:r>
            <a:r>
              <a:rPr lang="fi-FI" dirty="0"/>
              <a:t>70 </a:t>
            </a:r>
            <a:r>
              <a:rPr lang="fi-FI" dirty="0" err="1" smtClean="0"/>
              <a:t>credits</a:t>
            </a:r>
            <a:endParaRPr lang="fi-FI" dirty="0"/>
          </a:p>
          <a:p>
            <a:pPr marL="0" indent="0">
              <a:buNone/>
            </a:pPr>
            <a:r>
              <a:rPr lang="fi-FI" dirty="0" smtClean="0"/>
              <a:t>MAJOR </a:t>
            </a:r>
            <a:r>
              <a:rPr lang="fi-FI" dirty="0"/>
              <a:t>50+10 </a:t>
            </a:r>
            <a:r>
              <a:rPr lang="fi-FI" dirty="0" err="1" smtClean="0"/>
              <a:t>credits</a:t>
            </a:r>
            <a:endParaRPr lang="fi-FI" dirty="0"/>
          </a:p>
          <a:p>
            <a:pPr marL="0" indent="0">
              <a:buNone/>
            </a:pPr>
            <a:r>
              <a:rPr lang="fi-FI" dirty="0"/>
              <a:t>	</a:t>
            </a:r>
            <a:r>
              <a:rPr lang="fi-FI" dirty="0" err="1" smtClean="0"/>
              <a:t>Built</a:t>
            </a:r>
            <a:r>
              <a:rPr lang="fi-FI" dirty="0"/>
              <a:t> </a:t>
            </a:r>
            <a:r>
              <a:rPr lang="fi-FI" dirty="0" err="1" smtClean="0"/>
              <a:t>environment</a:t>
            </a:r>
            <a:r>
              <a:rPr lang="fi-FI" dirty="0" smtClean="0"/>
              <a:t> -</a:t>
            </a:r>
            <a:r>
              <a:rPr lang="fi-FI" dirty="0" err="1" smtClean="0"/>
              <a:t>courses</a:t>
            </a:r>
            <a:endParaRPr lang="fi-FI" dirty="0"/>
          </a:p>
          <a:p>
            <a:pPr marL="0" indent="0">
              <a:buNone/>
            </a:pPr>
            <a:r>
              <a:rPr lang="fi-FI" dirty="0" smtClean="0"/>
              <a:t>MINOR </a:t>
            </a:r>
            <a:r>
              <a:rPr lang="fi-FI" dirty="0"/>
              <a:t>25 </a:t>
            </a:r>
            <a:r>
              <a:rPr lang="fi-FI" dirty="0" err="1" smtClean="0"/>
              <a:t>credits</a:t>
            </a:r>
            <a:endParaRPr lang="fi-FI" dirty="0"/>
          </a:p>
          <a:p>
            <a:pPr marL="0" indent="0">
              <a:buNone/>
            </a:pPr>
            <a:r>
              <a:rPr lang="fi-FI" dirty="0"/>
              <a:t>	</a:t>
            </a:r>
            <a:r>
              <a:rPr lang="fi-FI" dirty="0" err="1"/>
              <a:t>Aaltonaut</a:t>
            </a:r>
            <a:r>
              <a:rPr lang="fi-FI" dirty="0"/>
              <a:t> </a:t>
            </a:r>
          </a:p>
          <a:p>
            <a:pPr marL="0" indent="0">
              <a:buNone/>
            </a:pPr>
            <a:r>
              <a:rPr lang="fi-FI" dirty="0"/>
              <a:t>	</a:t>
            </a:r>
            <a:r>
              <a:rPr lang="fi-FI" dirty="0" err="1" smtClean="0"/>
              <a:t>or</a:t>
            </a:r>
            <a:endParaRPr lang="fi-FI" dirty="0"/>
          </a:p>
          <a:p>
            <a:pPr marL="0" indent="0">
              <a:buNone/>
            </a:pPr>
            <a:r>
              <a:rPr lang="fi-FI" dirty="0"/>
              <a:t>	</a:t>
            </a:r>
            <a:r>
              <a:rPr lang="fi-FI" dirty="0" smtClean="0"/>
              <a:t>Energy and </a:t>
            </a:r>
            <a:r>
              <a:rPr lang="fi-FI" dirty="0" err="1" smtClean="0"/>
              <a:t>environmental</a:t>
            </a:r>
            <a:r>
              <a:rPr lang="fi-FI" dirty="0" smtClean="0"/>
              <a:t> </a:t>
            </a:r>
            <a:r>
              <a:rPr lang="fi-FI" dirty="0" err="1" smtClean="0"/>
              <a:t>technology</a:t>
            </a:r>
            <a:endParaRPr lang="fi-FI" dirty="0"/>
          </a:p>
          <a:p>
            <a:pPr marL="0" indent="0">
              <a:buNone/>
            </a:pPr>
            <a:r>
              <a:rPr lang="fi-FI" dirty="0" smtClean="0"/>
              <a:t>ELECTIVE STUDIES </a:t>
            </a:r>
            <a:r>
              <a:rPr lang="fi-FI" dirty="0"/>
              <a:t>25 </a:t>
            </a:r>
            <a:r>
              <a:rPr lang="fi-FI" dirty="0" smtClean="0"/>
              <a:t>CREDITS</a:t>
            </a:r>
            <a:endParaRPr lang="fi-FI" dirty="0"/>
          </a:p>
          <a:p>
            <a:pPr marL="0" indent="0">
              <a:buNone/>
            </a:pPr>
            <a:r>
              <a:rPr lang="fi-FI" dirty="0"/>
              <a:t>	</a:t>
            </a:r>
            <a:r>
              <a:rPr lang="fi-FI" dirty="0" smtClean="0"/>
              <a:t>Industrial Management </a:t>
            </a:r>
            <a:r>
              <a:rPr lang="fi-FI" dirty="0"/>
              <a:t>15-20 </a:t>
            </a:r>
            <a:r>
              <a:rPr lang="fi-FI" dirty="0" err="1" smtClean="0"/>
              <a:t>credits</a:t>
            </a:r>
            <a:r>
              <a:rPr lang="fi-FI" dirty="0" smtClean="0"/>
              <a:t> </a:t>
            </a:r>
            <a:endParaRPr lang="fi-FI" dirty="0"/>
          </a:p>
          <a:p>
            <a:pPr marL="0" indent="0">
              <a:buNone/>
            </a:pPr>
            <a:r>
              <a:rPr lang="fi-FI" dirty="0"/>
              <a:t>	</a:t>
            </a:r>
            <a:r>
              <a:rPr lang="fi-FI" dirty="0" err="1" smtClean="0"/>
              <a:t>Citycourse</a:t>
            </a:r>
            <a:r>
              <a:rPr lang="fi-FI" dirty="0" smtClean="0"/>
              <a:t> </a:t>
            </a:r>
            <a:r>
              <a:rPr lang="fi-FI" dirty="0"/>
              <a:t>5 op</a:t>
            </a:r>
          </a:p>
          <a:p>
            <a:pPr marL="0" indent="0">
              <a:buNone/>
            </a:pPr>
            <a:r>
              <a:rPr lang="fi-FI" dirty="0"/>
              <a:t>	+ </a:t>
            </a:r>
            <a:r>
              <a:rPr lang="fi-FI" dirty="0" err="1" smtClean="0"/>
              <a:t>studies</a:t>
            </a:r>
            <a:r>
              <a:rPr lang="fi-FI" dirty="0" smtClean="0"/>
              <a:t> in </a:t>
            </a:r>
            <a:r>
              <a:rPr lang="fi-FI" dirty="0" err="1" smtClean="0"/>
              <a:t>language</a:t>
            </a:r>
            <a:r>
              <a:rPr lang="fi-FI" dirty="0" smtClean="0"/>
              <a:t>:  </a:t>
            </a:r>
            <a:r>
              <a:rPr lang="fi-FI" dirty="0" err="1" smtClean="0"/>
              <a:t>english</a:t>
            </a:r>
            <a:r>
              <a:rPr lang="fi-FI" dirty="0" smtClean="0"/>
              <a:t>, </a:t>
            </a:r>
            <a:r>
              <a:rPr lang="fi-FI" dirty="0" err="1" smtClean="0"/>
              <a:t>swedish</a:t>
            </a:r>
            <a:r>
              <a:rPr lang="fi-FI" dirty="0" smtClean="0"/>
              <a:t> </a:t>
            </a:r>
            <a:r>
              <a:rPr lang="fi-FI" dirty="0"/>
              <a:t>+ </a:t>
            </a:r>
            <a:r>
              <a:rPr lang="fi-FI" dirty="0" err="1" smtClean="0"/>
              <a:t>germany</a:t>
            </a:r>
            <a:endParaRPr lang="fi-FI" dirty="0"/>
          </a:p>
        </p:txBody>
      </p:sp>
      <p:sp>
        <p:nvSpPr>
          <p:cNvPr id="4" name="Tekstin paikkamerkki 3"/>
          <p:cNvSpPr>
            <a:spLocks noGrp="1"/>
          </p:cNvSpPr>
          <p:nvPr>
            <p:ph type="body" sz="half" idx="2"/>
          </p:nvPr>
        </p:nvSpPr>
        <p:spPr/>
        <p:txBody>
          <a:bodyPr>
            <a:normAutofit/>
          </a:bodyPr>
          <a:lstStyle/>
          <a:p>
            <a:r>
              <a:rPr lang="fi-FI" dirty="0" smtClean="0"/>
              <a:t>Aalto </a:t>
            </a:r>
            <a:r>
              <a:rPr lang="fi-FI" dirty="0" err="1" smtClean="0"/>
              <a:t>University</a:t>
            </a:r>
            <a:endParaRPr lang="fi-FI" dirty="0"/>
          </a:p>
          <a:p>
            <a:r>
              <a:rPr lang="fi-FI" dirty="0" smtClean="0"/>
              <a:t>School of Engineering</a:t>
            </a:r>
            <a:endParaRPr lang="fi-FI" dirty="0"/>
          </a:p>
          <a:p>
            <a:r>
              <a:rPr lang="fi-FI" dirty="0" err="1" smtClean="0"/>
              <a:t>Built</a:t>
            </a:r>
            <a:r>
              <a:rPr lang="fi-FI" dirty="0" smtClean="0"/>
              <a:t> </a:t>
            </a:r>
            <a:r>
              <a:rPr lang="fi-FI" dirty="0" err="1" smtClean="0"/>
              <a:t>environment</a:t>
            </a:r>
            <a:endParaRPr lang="fi-FI" dirty="0"/>
          </a:p>
          <a:p>
            <a:r>
              <a:rPr lang="fi-FI" dirty="0" err="1" smtClean="0"/>
              <a:t>Bachelor’s</a:t>
            </a:r>
            <a:r>
              <a:rPr lang="fi-FI" dirty="0" smtClean="0"/>
              <a:t> + </a:t>
            </a:r>
            <a:r>
              <a:rPr lang="fi-FI" dirty="0" err="1" smtClean="0"/>
              <a:t>Master’s</a:t>
            </a:r>
            <a:r>
              <a:rPr lang="fi-FI" dirty="0" smtClean="0"/>
              <a:t> </a:t>
            </a:r>
            <a:r>
              <a:rPr lang="fi-FI" dirty="0" err="1" smtClean="0"/>
              <a:t>degree</a:t>
            </a:r>
            <a:r>
              <a:rPr lang="fi-FI" dirty="0" smtClean="0"/>
              <a:t> </a:t>
            </a:r>
          </a:p>
          <a:p>
            <a:r>
              <a:rPr lang="fi-FI" dirty="0" err="1" smtClean="0"/>
              <a:t>Spatial</a:t>
            </a:r>
            <a:r>
              <a:rPr lang="fi-FI" dirty="0" smtClean="0"/>
              <a:t> </a:t>
            </a:r>
            <a:r>
              <a:rPr lang="fi-FI" dirty="0" err="1" smtClean="0"/>
              <a:t>planning</a:t>
            </a:r>
            <a:r>
              <a:rPr lang="fi-FI" dirty="0" smtClean="0"/>
              <a:t> (and </a:t>
            </a:r>
            <a:r>
              <a:rPr lang="fi-FI" dirty="0" err="1" smtClean="0"/>
              <a:t>transportation</a:t>
            </a:r>
            <a:r>
              <a:rPr lang="fi-FI" dirty="0" smtClean="0"/>
              <a:t> engineering)</a:t>
            </a:r>
            <a:endParaRPr lang="fi-FI" dirty="0"/>
          </a:p>
        </p:txBody>
      </p:sp>
      <p:sp>
        <p:nvSpPr>
          <p:cNvPr id="5" name="Tekstiruutu 4"/>
          <p:cNvSpPr txBox="1"/>
          <p:nvPr/>
        </p:nvSpPr>
        <p:spPr>
          <a:xfrm rot="19981702">
            <a:off x="6734758" y="1266821"/>
            <a:ext cx="1850929" cy="507831"/>
          </a:xfrm>
          <a:prstGeom prst="rect">
            <a:avLst/>
          </a:prstGeom>
          <a:noFill/>
        </p:spPr>
        <p:txBody>
          <a:bodyPr wrap="square" rtlCol="0">
            <a:spAutoFit/>
          </a:bodyPr>
          <a:lstStyle/>
          <a:p>
            <a:pPr algn="ctr" defTabSz="342900"/>
            <a:r>
              <a:rPr lang="fi-FI" i="1" dirty="0">
                <a:solidFill>
                  <a:prstClr val="black"/>
                </a:solidFill>
                <a:highlight>
                  <a:srgbClr val="00FF00"/>
                </a:highlight>
                <a:latin typeface="Gill Sans MT" panose="020B0502020104020203"/>
              </a:rPr>
              <a:t>Excel-</a:t>
            </a:r>
            <a:r>
              <a:rPr lang="fi-FI" i="1" dirty="0" err="1">
                <a:solidFill>
                  <a:prstClr val="black"/>
                </a:solidFill>
                <a:highlight>
                  <a:srgbClr val="00FF00"/>
                </a:highlight>
                <a:latin typeface="Gill Sans MT" panose="020B0502020104020203"/>
              </a:rPr>
              <a:t>workbook</a:t>
            </a:r>
            <a:r>
              <a:rPr lang="fi-FI" dirty="0">
                <a:solidFill>
                  <a:prstClr val="black"/>
                </a:solidFill>
                <a:highlight>
                  <a:srgbClr val="00FF00"/>
                </a:highlight>
                <a:latin typeface="Gill Sans MT" panose="020B0502020104020203"/>
              </a:rPr>
              <a:t>!</a:t>
            </a:r>
          </a:p>
          <a:p>
            <a:pPr algn="ctr" defTabSz="342900"/>
            <a:r>
              <a:rPr lang="fi-FI" i="1" dirty="0">
                <a:solidFill>
                  <a:prstClr val="black"/>
                </a:solidFill>
                <a:highlight>
                  <a:srgbClr val="00FF00"/>
                </a:highlight>
                <a:latin typeface="Gill Sans MT" panose="020B0502020104020203"/>
              </a:rPr>
              <a:t>Plan of </a:t>
            </a:r>
            <a:r>
              <a:rPr lang="fi-FI" i="1" dirty="0" err="1">
                <a:solidFill>
                  <a:prstClr val="black"/>
                </a:solidFill>
                <a:highlight>
                  <a:srgbClr val="00FF00"/>
                </a:highlight>
                <a:latin typeface="Gill Sans MT" panose="020B0502020104020203"/>
              </a:rPr>
              <a:t>the</a:t>
            </a:r>
            <a:r>
              <a:rPr lang="fi-FI" i="1" dirty="0">
                <a:solidFill>
                  <a:prstClr val="black"/>
                </a:solidFill>
                <a:highlight>
                  <a:srgbClr val="00FF00"/>
                </a:highlight>
                <a:latin typeface="Gill Sans MT" panose="020B0502020104020203"/>
              </a:rPr>
              <a:t> </a:t>
            </a:r>
            <a:r>
              <a:rPr lang="fi-FI" i="1" dirty="0" err="1">
                <a:solidFill>
                  <a:prstClr val="black"/>
                </a:solidFill>
                <a:highlight>
                  <a:srgbClr val="00FF00"/>
                </a:highlight>
                <a:latin typeface="Gill Sans MT" panose="020B0502020104020203"/>
              </a:rPr>
              <a:t>courses</a:t>
            </a:r>
            <a:r>
              <a:rPr lang="fi-FI" i="1" dirty="0">
                <a:solidFill>
                  <a:prstClr val="black"/>
                </a:solidFill>
                <a:highlight>
                  <a:srgbClr val="00FF00"/>
                </a:highlight>
                <a:latin typeface="Gill Sans MT" panose="020B0502020104020203"/>
              </a:rPr>
              <a:t> (PSP)</a:t>
            </a:r>
          </a:p>
        </p:txBody>
      </p:sp>
    </p:spTree>
    <p:extLst>
      <p:ext uri="{BB962C8B-B14F-4D97-AF65-F5344CB8AC3E}">
        <p14:creationId xmlns:p14="http://schemas.microsoft.com/office/powerpoint/2010/main" val="1817141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MINOR AND ORIENTATION IN STUDIES</a:t>
            </a:r>
            <a:endParaRPr lang="fi-FI" dirty="0"/>
          </a:p>
        </p:txBody>
      </p:sp>
      <p:sp>
        <p:nvSpPr>
          <p:cNvPr id="3" name="Tekstin paikkamerkki 2"/>
          <p:cNvSpPr>
            <a:spLocks noGrp="1"/>
          </p:cNvSpPr>
          <p:nvPr>
            <p:ph type="body" idx="1"/>
          </p:nvPr>
        </p:nvSpPr>
        <p:spPr>
          <a:xfrm>
            <a:off x="1085393" y="1800413"/>
            <a:ext cx="3483864" cy="325129"/>
          </a:xfrm>
        </p:spPr>
        <p:txBody>
          <a:bodyPr>
            <a:normAutofit lnSpcReduction="10000"/>
          </a:bodyPr>
          <a:lstStyle/>
          <a:p>
            <a:r>
              <a:rPr lang="fi-FI" dirty="0" err="1"/>
              <a:t>Aaltonaut</a:t>
            </a:r>
            <a:r>
              <a:rPr lang="fi-FI" dirty="0"/>
              <a:t> </a:t>
            </a:r>
            <a:r>
              <a:rPr lang="fi-FI" dirty="0" smtClean="0"/>
              <a:t>–</a:t>
            </a:r>
            <a:r>
              <a:rPr lang="fi-FI" dirty="0" err="1" smtClean="0"/>
              <a:t>minor</a:t>
            </a:r>
            <a:endParaRPr lang="fi-FI" dirty="0"/>
          </a:p>
        </p:txBody>
      </p:sp>
      <p:sp>
        <p:nvSpPr>
          <p:cNvPr id="4" name="Sisällön paikkamerkki 3"/>
          <p:cNvSpPr>
            <a:spLocks noGrp="1"/>
          </p:cNvSpPr>
          <p:nvPr>
            <p:ph sz="half" idx="2"/>
          </p:nvPr>
        </p:nvSpPr>
        <p:spPr>
          <a:xfrm>
            <a:off x="1085393" y="2244841"/>
            <a:ext cx="3483864" cy="2577740"/>
          </a:xfrm>
        </p:spPr>
        <p:txBody>
          <a:bodyPr>
            <a:normAutofit fontScale="62500" lnSpcReduction="20000"/>
          </a:bodyPr>
          <a:lstStyle/>
          <a:p>
            <a:pPr>
              <a:buFont typeface="Wingdings" panose="05000000000000000000" pitchFamily="2" charset="2"/>
              <a:buChar char="§"/>
            </a:pPr>
            <a:r>
              <a:rPr lang="fi-FI" dirty="0" smtClean="0"/>
              <a:t>Product </a:t>
            </a:r>
            <a:r>
              <a:rPr lang="fi-FI" dirty="0" err="1" smtClean="0"/>
              <a:t>development</a:t>
            </a:r>
            <a:r>
              <a:rPr lang="fi-FI" dirty="0" smtClean="0"/>
              <a:t> and </a:t>
            </a:r>
            <a:r>
              <a:rPr lang="fi-FI" dirty="0" err="1" smtClean="0"/>
              <a:t>projects</a:t>
            </a:r>
            <a:endParaRPr lang="fi-FI" dirty="0"/>
          </a:p>
          <a:p>
            <a:pPr>
              <a:buFont typeface="Wingdings" panose="05000000000000000000" pitchFamily="2" charset="2"/>
              <a:buChar char="§"/>
            </a:pPr>
            <a:r>
              <a:rPr lang="fi-FI" dirty="0" smtClean="0"/>
              <a:t>To </a:t>
            </a:r>
            <a:r>
              <a:rPr lang="fi-FI" dirty="0" err="1" smtClean="0"/>
              <a:t>develop</a:t>
            </a:r>
            <a:r>
              <a:rPr lang="fi-FI" dirty="0" smtClean="0"/>
              <a:t> general </a:t>
            </a:r>
            <a:r>
              <a:rPr lang="fi-FI" dirty="0" err="1" smtClean="0"/>
              <a:t>project</a:t>
            </a:r>
            <a:r>
              <a:rPr lang="fi-FI" dirty="0" smtClean="0"/>
              <a:t> and </a:t>
            </a:r>
            <a:r>
              <a:rPr lang="fi-FI" dirty="0" err="1" smtClean="0"/>
              <a:t>teamwork</a:t>
            </a:r>
            <a:r>
              <a:rPr lang="fi-FI" dirty="0" smtClean="0"/>
              <a:t> </a:t>
            </a:r>
            <a:r>
              <a:rPr lang="fi-FI" dirty="0" err="1" smtClean="0"/>
              <a:t>competencies</a:t>
            </a:r>
            <a:endParaRPr lang="fi-FI" dirty="0"/>
          </a:p>
          <a:p>
            <a:pPr>
              <a:buFont typeface="Wingdings" panose="05000000000000000000" pitchFamily="2" charset="2"/>
              <a:buChar char="§"/>
            </a:pPr>
            <a:r>
              <a:rPr lang="fi-FI" dirty="0" err="1" smtClean="0"/>
              <a:t>Learn</a:t>
            </a:r>
            <a:r>
              <a:rPr lang="fi-FI" dirty="0" smtClean="0"/>
              <a:t> </a:t>
            </a:r>
            <a:r>
              <a:rPr lang="fi-FI" dirty="0" err="1" smtClean="0"/>
              <a:t>about</a:t>
            </a:r>
            <a:r>
              <a:rPr lang="fi-FI" dirty="0" smtClean="0"/>
              <a:t> </a:t>
            </a:r>
            <a:r>
              <a:rPr lang="fi-FI" dirty="0" err="1" smtClean="0"/>
              <a:t>self-employment</a:t>
            </a:r>
            <a:endParaRPr lang="fi-FI" dirty="0"/>
          </a:p>
          <a:p>
            <a:pPr>
              <a:buFont typeface="Wingdings" panose="05000000000000000000" pitchFamily="2" charset="2"/>
              <a:buChar char="§"/>
            </a:pPr>
            <a:r>
              <a:rPr lang="fi-FI" dirty="0" err="1" smtClean="0"/>
              <a:t>Develop</a:t>
            </a:r>
            <a:r>
              <a:rPr lang="fi-FI" dirty="0" smtClean="0"/>
              <a:t> </a:t>
            </a:r>
            <a:r>
              <a:rPr lang="fi-FI" dirty="0" err="1" smtClean="0"/>
              <a:t>international</a:t>
            </a:r>
            <a:r>
              <a:rPr lang="fi-FI" dirty="0" smtClean="0"/>
              <a:t> </a:t>
            </a:r>
            <a:r>
              <a:rPr lang="fi-FI" dirty="0" err="1" smtClean="0"/>
              <a:t>nets</a:t>
            </a:r>
            <a:r>
              <a:rPr lang="fi-FI" dirty="0" smtClean="0"/>
              <a:t> and </a:t>
            </a:r>
            <a:r>
              <a:rPr lang="fi-FI" dirty="0" err="1" smtClean="0"/>
              <a:t>learn</a:t>
            </a:r>
            <a:r>
              <a:rPr lang="fi-FI" dirty="0" smtClean="0"/>
              <a:t> </a:t>
            </a:r>
            <a:r>
              <a:rPr lang="fi-FI" dirty="0" err="1" smtClean="0"/>
              <a:t>english</a:t>
            </a:r>
            <a:r>
              <a:rPr lang="fi-FI" dirty="0" smtClean="0"/>
              <a:t> </a:t>
            </a:r>
            <a:endParaRPr lang="fi-FI" dirty="0"/>
          </a:p>
          <a:p>
            <a:pPr>
              <a:buFont typeface="Wingdings" panose="05000000000000000000" pitchFamily="2" charset="2"/>
              <a:buChar char="§"/>
            </a:pPr>
            <a:r>
              <a:rPr lang="fi-FI" dirty="0" err="1" smtClean="0"/>
              <a:t>Completely</a:t>
            </a:r>
            <a:r>
              <a:rPr lang="fi-FI" dirty="0" smtClean="0"/>
              <a:t> </a:t>
            </a:r>
            <a:r>
              <a:rPr lang="fi-FI" dirty="0" err="1" smtClean="0"/>
              <a:t>different</a:t>
            </a:r>
            <a:r>
              <a:rPr lang="fi-FI" dirty="0" smtClean="0"/>
              <a:t> </a:t>
            </a:r>
            <a:r>
              <a:rPr lang="fi-FI" dirty="0" err="1" smtClean="0"/>
              <a:t>compared</a:t>
            </a:r>
            <a:r>
              <a:rPr lang="fi-FI" dirty="0" smtClean="0"/>
              <a:t> to my </a:t>
            </a:r>
            <a:r>
              <a:rPr lang="fi-FI" dirty="0" err="1" smtClean="0"/>
              <a:t>major</a:t>
            </a:r>
            <a:r>
              <a:rPr lang="fi-FI" dirty="0" smtClean="0"/>
              <a:t> (</a:t>
            </a:r>
            <a:r>
              <a:rPr lang="fi-FI" dirty="0" err="1" smtClean="0"/>
              <a:t>Built</a:t>
            </a:r>
            <a:r>
              <a:rPr lang="fi-FI" dirty="0" smtClean="0"/>
              <a:t> </a:t>
            </a:r>
            <a:r>
              <a:rPr lang="fi-FI" dirty="0" err="1" smtClean="0"/>
              <a:t>environment</a:t>
            </a:r>
            <a:r>
              <a:rPr lang="fi-FI" dirty="0" smtClean="0"/>
              <a:t>) </a:t>
            </a:r>
            <a:endParaRPr lang="fi-FI" dirty="0"/>
          </a:p>
          <a:p>
            <a:endParaRPr lang="fi-FI" dirty="0" smtClean="0"/>
          </a:p>
          <a:p>
            <a:pPr>
              <a:buFont typeface="Wingdings" panose="05000000000000000000" pitchFamily="2" charset="2"/>
              <a:buChar char="Ø"/>
            </a:pPr>
            <a:r>
              <a:rPr lang="fi-FI" dirty="0" err="1" smtClean="0"/>
              <a:t>Leads</a:t>
            </a:r>
            <a:r>
              <a:rPr lang="fi-FI" dirty="0" smtClean="0"/>
              <a:t> me </a:t>
            </a:r>
            <a:r>
              <a:rPr lang="fi-FI" dirty="0" err="1" smtClean="0"/>
              <a:t>towards</a:t>
            </a:r>
            <a:r>
              <a:rPr lang="fi-FI" dirty="0" smtClean="0"/>
              <a:t> </a:t>
            </a:r>
            <a:r>
              <a:rPr lang="fi-FI" dirty="0" err="1" smtClean="0"/>
              <a:t>self-employment</a:t>
            </a:r>
            <a:r>
              <a:rPr lang="fi-FI" dirty="0" smtClean="0"/>
              <a:t> </a:t>
            </a:r>
            <a:r>
              <a:rPr lang="fi-FI" dirty="0" err="1" smtClean="0"/>
              <a:t>or</a:t>
            </a:r>
            <a:r>
              <a:rPr lang="fi-FI" dirty="0" smtClean="0"/>
              <a:t> </a:t>
            </a:r>
            <a:r>
              <a:rPr lang="fi-FI" dirty="0" err="1" smtClean="0"/>
              <a:t>different</a:t>
            </a:r>
            <a:r>
              <a:rPr lang="fi-FI" dirty="0" smtClean="0"/>
              <a:t> </a:t>
            </a:r>
            <a:r>
              <a:rPr lang="fi-FI" dirty="0" err="1" smtClean="0"/>
              <a:t>kind</a:t>
            </a:r>
            <a:r>
              <a:rPr lang="fi-FI" dirty="0" smtClean="0"/>
              <a:t> of </a:t>
            </a:r>
            <a:r>
              <a:rPr lang="fi-FI" dirty="0" err="1" smtClean="0"/>
              <a:t>project</a:t>
            </a:r>
            <a:r>
              <a:rPr lang="fi-FI" dirty="0" smtClean="0"/>
              <a:t> </a:t>
            </a:r>
            <a:r>
              <a:rPr lang="fi-FI" dirty="0" err="1" smtClean="0"/>
              <a:t>work</a:t>
            </a:r>
            <a:endParaRPr lang="fi-FI" dirty="0" smtClean="0"/>
          </a:p>
          <a:p>
            <a:pPr>
              <a:buFont typeface="Wingdings" panose="05000000000000000000" pitchFamily="2" charset="2"/>
              <a:buChar char="Ø"/>
            </a:pPr>
            <a:r>
              <a:rPr lang="fi-FI" dirty="0" smtClean="0"/>
              <a:t>I </a:t>
            </a:r>
            <a:r>
              <a:rPr lang="fi-FI" dirty="0" err="1" smtClean="0"/>
              <a:t>will</a:t>
            </a:r>
            <a:r>
              <a:rPr lang="fi-FI" dirty="0" smtClean="0"/>
              <a:t> </a:t>
            </a:r>
            <a:r>
              <a:rPr lang="fi-FI" dirty="0" err="1" smtClean="0"/>
              <a:t>apply</a:t>
            </a:r>
            <a:r>
              <a:rPr lang="fi-FI" dirty="0" smtClean="0"/>
              <a:t> to </a:t>
            </a:r>
            <a:r>
              <a:rPr lang="fi-FI" dirty="0" err="1" smtClean="0"/>
              <a:t>this</a:t>
            </a:r>
            <a:r>
              <a:rPr lang="fi-FI" dirty="0" smtClean="0"/>
              <a:t> </a:t>
            </a:r>
            <a:r>
              <a:rPr lang="fi-FI" dirty="0" err="1" smtClean="0"/>
              <a:t>minor</a:t>
            </a:r>
            <a:r>
              <a:rPr lang="fi-FI" dirty="0" smtClean="0"/>
              <a:t> </a:t>
            </a:r>
            <a:r>
              <a:rPr lang="fi-FI" dirty="0" err="1" smtClean="0"/>
              <a:t>during</a:t>
            </a:r>
            <a:r>
              <a:rPr lang="fi-FI" dirty="0" smtClean="0"/>
              <a:t> November and </a:t>
            </a:r>
            <a:r>
              <a:rPr lang="fi-FI" dirty="0" err="1" smtClean="0"/>
              <a:t>start</a:t>
            </a:r>
            <a:r>
              <a:rPr lang="fi-FI" dirty="0" smtClean="0"/>
              <a:t> </a:t>
            </a:r>
            <a:r>
              <a:rPr lang="fi-FI" dirty="0" err="1" smtClean="0"/>
              <a:t>the</a:t>
            </a:r>
            <a:r>
              <a:rPr lang="fi-FI" dirty="0" smtClean="0"/>
              <a:t> </a:t>
            </a:r>
            <a:r>
              <a:rPr lang="fi-FI" dirty="0" err="1" smtClean="0"/>
              <a:t>studies</a:t>
            </a:r>
            <a:r>
              <a:rPr lang="fi-FI" dirty="0" smtClean="0"/>
              <a:t> in </a:t>
            </a:r>
            <a:r>
              <a:rPr lang="fi-FI" dirty="0" err="1"/>
              <a:t>J</a:t>
            </a:r>
            <a:r>
              <a:rPr lang="fi-FI" dirty="0" err="1" smtClean="0"/>
              <a:t>anuary</a:t>
            </a:r>
            <a:endParaRPr lang="fi-FI" dirty="0"/>
          </a:p>
        </p:txBody>
      </p:sp>
      <p:sp>
        <p:nvSpPr>
          <p:cNvPr id="5" name="Tekstin paikkamerkki 4"/>
          <p:cNvSpPr>
            <a:spLocks noGrp="1"/>
          </p:cNvSpPr>
          <p:nvPr>
            <p:ph type="body" sz="quarter" idx="3"/>
          </p:nvPr>
        </p:nvSpPr>
        <p:spPr>
          <a:xfrm>
            <a:off x="4809272" y="1803003"/>
            <a:ext cx="3483864" cy="480800"/>
          </a:xfrm>
        </p:spPr>
        <p:txBody>
          <a:bodyPr>
            <a:normAutofit fontScale="92500" lnSpcReduction="20000"/>
          </a:bodyPr>
          <a:lstStyle/>
          <a:p>
            <a:r>
              <a:rPr lang="fi-FI" dirty="0"/>
              <a:t>Energy and </a:t>
            </a:r>
            <a:r>
              <a:rPr lang="fi-FI" dirty="0" err="1"/>
              <a:t>environmental</a:t>
            </a:r>
            <a:r>
              <a:rPr lang="fi-FI" dirty="0"/>
              <a:t> </a:t>
            </a:r>
            <a:r>
              <a:rPr lang="fi-FI" dirty="0" err="1"/>
              <a:t>technology</a:t>
            </a:r>
            <a:r>
              <a:rPr lang="fi-FI" dirty="0"/>
              <a:t> </a:t>
            </a:r>
            <a:r>
              <a:rPr lang="fi-FI" dirty="0" smtClean="0"/>
              <a:t>as a </a:t>
            </a:r>
            <a:r>
              <a:rPr lang="fi-FI" dirty="0" err="1" smtClean="0"/>
              <a:t>minor</a:t>
            </a:r>
            <a:endParaRPr lang="fi-FI" dirty="0"/>
          </a:p>
        </p:txBody>
      </p:sp>
      <p:sp>
        <p:nvSpPr>
          <p:cNvPr id="6" name="Sisällön paikkamerkki 5"/>
          <p:cNvSpPr>
            <a:spLocks noGrp="1"/>
          </p:cNvSpPr>
          <p:nvPr>
            <p:ph sz="quarter" idx="4"/>
          </p:nvPr>
        </p:nvSpPr>
        <p:spPr>
          <a:xfrm>
            <a:off x="4809272" y="2283803"/>
            <a:ext cx="3483864" cy="2538779"/>
          </a:xfrm>
        </p:spPr>
        <p:txBody>
          <a:bodyPr>
            <a:normAutofit/>
          </a:bodyPr>
          <a:lstStyle/>
          <a:p>
            <a:pPr>
              <a:buFont typeface="Wingdings" panose="05000000000000000000" pitchFamily="2" charset="2"/>
              <a:buChar char="§"/>
            </a:pPr>
            <a:r>
              <a:rPr lang="fi-FI" sz="1050" dirty="0"/>
              <a:t>Energy </a:t>
            </a:r>
            <a:r>
              <a:rPr lang="fi-FI" sz="1050" dirty="0" err="1"/>
              <a:t>production</a:t>
            </a:r>
            <a:r>
              <a:rPr lang="fi-FI" sz="1050" dirty="0"/>
              <a:t>, </a:t>
            </a:r>
            <a:r>
              <a:rPr lang="fi-FI" sz="1050" dirty="0" err="1"/>
              <a:t>water</a:t>
            </a:r>
            <a:r>
              <a:rPr lang="fi-FI" sz="1050" dirty="0"/>
              <a:t> </a:t>
            </a:r>
            <a:r>
              <a:rPr lang="fi-FI" sz="1050" dirty="0" err="1"/>
              <a:t>construction</a:t>
            </a:r>
            <a:r>
              <a:rPr lang="fi-FI" sz="1050" dirty="0"/>
              <a:t>, </a:t>
            </a:r>
            <a:r>
              <a:rPr lang="fi-FI" sz="1050" dirty="0" err="1"/>
              <a:t>geology</a:t>
            </a:r>
            <a:r>
              <a:rPr lang="fi-FI" sz="1050" dirty="0"/>
              <a:t>, </a:t>
            </a:r>
            <a:r>
              <a:rPr lang="fi-FI" sz="1050" dirty="0" err="1"/>
              <a:t>measurement</a:t>
            </a:r>
            <a:r>
              <a:rPr lang="fi-FI" sz="1050" dirty="0"/>
              <a:t> </a:t>
            </a:r>
            <a:r>
              <a:rPr lang="fi-FI" sz="1050" dirty="0" err="1"/>
              <a:t>technology</a:t>
            </a:r>
            <a:endParaRPr lang="fi-FI" sz="1050" dirty="0"/>
          </a:p>
          <a:p>
            <a:pPr>
              <a:buFont typeface="Wingdings" panose="05000000000000000000" pitchFamily="2" charset="2"/>
              <a:buChar char="§"/>
            </a:pPr>
            <a:r>
              <a:rPr lang="fi-FI" sz="1050" dirty="0" err="1"/>
              <a:t>Offers</a:t>
            </a:r>
            <a:r>
              <a:rPr lang="fi-FI" sz="1050" dirty="0"/>
              <a:t> an </a:t>
            </a:r>
            <a:r>
              <a:rPr lang="fi-FI" sz="1050" dirty="0" err="1"/>
              <a:t>emhasize</a:t>
            </a:r>
            <a:r>
              <a:rPr lang="fi-FI" sz="1050" dirty="0"/>
              <a:t> to my </a:t>
            </a:r>
            <a:r>
              <a:rPr lang="fi-FI" sz="1050" dirty="0" err="1"/>
              <a:t>major</a:t>
            </a:r>
            <a:r>
              <a:rPr lang="fi-FI" sz="1050" dirty="0"/>
              <a:t> (</a:t>
            </a:r>
            <a:r>
              <a:rPr lang="fi-FI" sz="1050" dirty="0" err="1"/>
              <a:t>Built</a:t>
            </a:r>
            <a:r>
              <a:rPr lang="fi-FI" sz="1050" dirty="0"/>
              <a:t> </a:t>
            </a:r>
            <a:r>
              <a:rPr lang="fi-FI" sz="1050" dirty="0" err="1"/>
              <a:t>environment</a:t>
            </a:r>
            <a:r>
              <a:rPr lang="fi-FI" sz="1050" dirty="0"/>
              <a:t>) </a:t>
            </a:r>
            <a:r>
              <a:rPr lang="fi-FI" sz="1050" dirty="0" err="1"/>
              <a:t>from</a:t>
            </a:r>
            <a:r>
              <a:rPr lang="fi-FI" sz="1050" dirty="0"/>
              <a:t> </a:t>
            </a:r>
            <a:r>
              <a:rPr lang="fi-FI" sz="1050" dirty="0" err="1"/>
              <a:t>environmental</a:t>
            </a:r>
            <a:r>
              <a:rPr lang="fi-FI" sz="1050" dirty="0"/>
              <a:t> </a:t>
            </a:r>
            <a:r>
              <a:rPr lang="fi-FI" sz="1050" dirty="0" err="1"/>
              <a:t>technology</a:t>
            </a:r>
            <a:endParaRPr lang="fi-FI" sz="1050" dirty="0"/>
          </a:p>
          <a:p>
            <a:pPr>
              <a:buFont typeface="Wingdings" panose="05000000000000000000" pitchFamily="2" charset="2"/>
              <a:buChar char="§"/>
            </a:pPr>
            <a:r>
              <a:rPr lang="fi-FI" sz="1050" dirty="0" err="1"/>
              <a:t>Leads</a:t>
            </a:r>
            <a:r>
              <a:rPr lang="fi-FI" sz="1050" dirty="0"/>
              <a:t> me </a:t>
            </a:r>
            <a:r>
              <a:rPr lang="fi-FI" sz="1050" dirty="0" err="1"/>
              <a:t>towards</a:t>
            </a:r>
            <a:r>
              <a:rPr lang="fi-FI" sz="1050" dirty="0"/>
              <a:t> </a:t>
            </a:r>
            <a:r>
              <a:rPr lang="fi-FI" sz="1050" dirty="0" err="1"/>
              <a:t>construction</a:t>
            </a:r>
            <a:r>
              <a:rPr lang="fi-FI" sz="1050" dirty="0"/>
              <a:t> and </a:t>
            </a:r>
            <a:r>
              <a:rPr lang="fi-FI" sz="1050" dirty="0" err="1"/>
              <a:t>mining</a:t>
            </a:r>
            <a:endParaRPr lang="fi-FI" sz="1050" dirty="0"/>
          </a:p>
          <a:p>
            <a:pPr>
              <a:buFont typeface="Wingdings" panose="05000000000000000000" pitchFamily="2" charset="2"/>
              <a:buChar char="§"/>
            </a:pPr>
            <a:endParaRPr lang="fi-FI" sz="1050" dirty="0"/>
          </a:p>
          <a:p>
            <a:pPr>
              <a:buFont typeface="Wingdings" panose="05000000000000000000" pitchFamily="2" charset="2"/>
              <a:buChar char="Ø"/>
            </a:pPr>
            <a:r>
              <a:rPr lang="fi-FI" sz="1050" dirty="0"/>
              <a:t>I WILL KEEP THIS MINOR AS AN OPTION</a:t>
            </a:r>
            <a:br>
              <a:rPr lang="fi-FI" sz="1050" dirty="0"/>
            </a:br>
            <a:endParaRPr lang="fi-FI" sz="1050" dirty="0"/>
          </a:p>
        </p:txBody>
      </p:sp>
    </p:spTree>
    <p:extLst>
      <p:ext uri="{BB962C8B-B14F-4D97-AF65-F5344CB8AC3E}">
        <p14:creationId xmlns:p14="http://schemas.microsoft.com/office/powerpoint/2010/main" val="2149806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smtClean="0"/>
              <a:t>ME</a:t>
            </a:r>
            <a:endParaRPr lang="fi-FI" dirty="0"/>
          </a:p>
        </p:txBody>
      </p:sp>
      <p:sp>
        <p:nvSpPr>
          <p:cNvPr id="3" name="Tekstin paikkamerkki 2"/>
          <p:cNvSpPr>
            <a:spLocks noGrp="1"/>
          </p:cNvSpPr>
          <p:nvPr>
            <p:ph type="body" idx="1"/>
          </p:nvPr>
        </p:nvSpPr>
        <p:spPr/>
        <p:txBody>
          <a:bodyPr/>
          <a:lstStyle/>
          <a:p>
            <a:r>
              <a:rPr lang="fi-FI" dirty="0" err="1" smtClean="0"/>
              <a:t>Where</a:t>
            </a:r>
            <a:r>
              <a:rPr lang="fi-FI" dirty="0" smtClean="0"/>
              <a:t> i am </a:t>
            </a:r>
            <a:r>
              <a:rPr lang="fi-FI" dirty="0" err="1" smtClean="0"/>
              <a:t>good</a:t>
            </a:r>
            <a:r>
              <a:rPr lang="fi-FI" dirty="0" smtClean="0"/>
              <a:t> at:</a:t>
            </a:r>
            <a:endParaRPr lang="fi-FI" dirty="0"/>
          </a:p>
          <a:p>
            <a:endParaRPr lang="fi-FI" dirty="0"/>
          </a:p>
        </p:txBody>
      </p:sp>
      <p:sp>
        <p:nvSpPr>
          <p:cNvPr id="4" name="Sisällön paikkamerkki 3"/>
          <p:cNvSpPr>
            <a:spLocks noGrp="1"/>
          </p:cNvSpPr>
          <p:nvPr>
            <p:ph sz="half" idx="2"/>
          </p:nvPr>
        </p:nvSpPr>
        <p:spPr/>
        <p:txBody>
          <a:bodyPr>
            <a:normAutofit lnSpcReduction="10000"/>
          </a:bodyPr>
          <a:lstStyle/>
          <a:p>
            <a:r>
              <a:rPr lang="fi-FI" dirty="0" smtClean="0"/>
              <a:t>Planning and </a:t>
            </a:r>
            <a:r>
              <a:rPr lang="fi-FI" dirty="0" err="1" smtClean="0"/>
              <a:t>organizing</a:t>
            </a:r>
            <a:endParaRPr lang="fi-FI" dirty="0"/>
          </a:p>
          <a:p>
            <a:r>
              <a:rPr lang="fi-FI" dirty="0" err="1" smtClean="0"/>
              <a:t>Leading</a:t>
            </a:r>
            <a:r>
              <a:rPr lang="fi-FI" dirty="0" smtClean="0"/>
              <a:t> </a:t>
            </a:r>
            <a:r>
              <a:rPr lang="fi-FI" dirty="0" err="1" smtClean="0"/>
              <a:t>people</a:t>
            </a:r>
            <a:endParaRPr lang="fi-FI" dirty="0"/>
          </a:p>
          <a:p>
            <a:r>
              <a:rPr lang="fi-FI" dirty="0" err="1" smtClean="0"/>
              <a:t>Solve</a:t>
            </a:r>
            <a:r>
              <a:rPr lang="fi-FI" dirty="0" smtClean="0"/>
              <a:t> </a:t>
            </a:r>
            <a:r>
              <a:rPr lang="fi-FI" dirty="0" err="1" smtClean="0"/>
              <a:t>problems</a:t>
            </a:r>
            <a:endParaRPr lang="fi-FI" dirty="0"/>
          </a:p>
          <a:p>
            <a:r>
              <a:rPr lang="fi-FI" dirty="0" err="1"/>
              <a:t>C</a:t>
            </a:r>
            <a:r>
              <a:rPr lang="fi-FI" dirty="0" err="1" smtClean="0"/>
              <a:t>reativity</a:t>
            </a:r>
            <a:endParaRPr lang="fi-FI" dirty="0"/>
          </a:p>
          <a:p>
            <a:r>
              <a:rPr lang="fi-FI" dirty="0" err="1" smtClean="0"/>
              <a:t>Writing</a:t>
            </a:r>
            <a:endParaRPr lang="fi-FI" dirty="0"/>
          </a:p>
          <a:p>
            <a:r>
              <a:rPr lang="fi-FI" dirty="0" err="1" smtClean="0"/>
              <a:t>Dramatic</a:t>
            </a:r>
            <a:r>
              <a:rPr lang="fi-FI" dirty="0" smtClean="0"/>
              <a:t> </a:t>
            </a:r>
            <a:r>
              <a:rPr lang="fi-FI" dirty="0" err="1" smtClean="0"/>
              <a:t>art</a:t>
            </a:r>
            <a:endParaRPr lang="fi-FI" dirty="0"/>
          </a:p>
        </p:txBody>
      </p:sp>
      <p:sp>
        <p:nvSpPr>
          <p:cNvPr id="5" name="Tekstin paikkamerkki 4"/>
          <p:cNvSpPr>
            <a:spLocks noGrp="1"/>
          </p:cNvSpPr>
          <p:nvPr>
            <p:ph type="body" sz="quarter" idx="3"/>
          </p:nvPr>
        </p:nvSpPr>
        <p:spPr/>
        <p:txBody>
          <a:bodyPr/>
          <a:lstStyle/>
          <a:p>
            <a:r>
              <a:rPr lang="fi-FI" dirty="0" err="1" smtClean="0"/>
              <a:t>Where</a:t>
            </a:r>
            <a:r>
              <a:rPr lang="fi-FI" dirty="0" smtClean="0"/>
              <a:t> i am </a:t>
            </a:r>
            <a:r>
              <a:rPr lang="fi-FI" dirty="0" err="1" smtClean="0"/>
              <a:t>not</a:t>
            </a:r>
            <a:r>
              <a:rPr lang="fi-FI" dirty="0" smtClean="0"/>
              <a:t> </a:t>
            </a:r>
            <a:r>
              <a:rPr lang="fi-FI" dirty="0" err="1" smtClean="0"/>
              <a:t>good</a:t>
            </a:r>
            <a:r>
              <a:rPr lang="fi-FI" dirty="0" smtClean="0"/>
              <a:t> at:</a:t>
            </a:r>
            <a:endParaRPr lang="fi-FI" dirty="0"/>
          </a:p>
          <a:p>
            <a:endParaRPr lang="fi-FI" dirty="0"/>
          </a:p>
        </p:txBody>
      </p:sp>
      <p:sp>
        <p:nvSpPr>
          <p:cNvPr id="6" name="Sisällön paikkamerkki 5"/>
          <p:cNvSpPr>
            <a:spLocks noGrp="1"/>
          </p:cNvSpPr>
          <p:nvPr>
            <p:ph sz="quarter" idx="4"/>
          </p:nvPr>
        </p:nvSpPr>
        <p:spPr/>
        <p:txBody>
          <a:bodyPr>
            <a:normAutofit lnSpcReduction="10000"/>
          </a:bodyPr>
          <a:lstStyle/>
          <a:p>
            <a:r>
              <a:rPr lang="fi-FI" dirty="0" smtClean="0"/>
              <a:t>Sports</a:t>
            </a:r>
            <a:endParaRPr lang="fi-FI" dirty="0"/>
          </a:p>
          <a:p>
            <a:r>
              <a:rPr lang="fi-FI" dirty="0" smtClean="0"/>
              <a:t>Math</a:t>
            </a:r>
            <a:endParaRPr lang="fi-FI" dirty="0"/>
          </a:p>
          <a:p>
            <a:r>
              <a:rPr lang="fi-FI" dirty="0" smtClean="0"/>
              <a:t>Computer science</a:t>
            </a:r>
            <a:endParaRPr lang="fi-FI" dirty="0"/>
          </a:p>
          <a:p>
            <a:r>
              <a:rPr lang="fi-FI" dirty="0" smtClean="0"/>
              <a:t>Machines and </a:t>
            </a:r>
            <a:r>
              <a:rPr lang="fi-FI" dirty="0" err="1" smtClean="0"/>
              <a:t>equipments</a:t>
            </a:r>
            <a:endParaRPr lang="fi-FI" dirty="0"/>
          </a:p>
          <a:p>
            <a:r>
              <a:rPr lang="fi-FI" dirty="0" err="1" smtClean="0"/>
              <a:t>Creating</a:t>
            </a:r>
            <a:r>
              <a:rPr lang="fi-FI" dirty="0" smtClean="0"/>
              <a:t> </a:t>
            </a:r>
            <a:r>
              <a:rPr lang="fi-FI" dirty="0" err="1" smtClean="0"/>
              <a:t>nets</a:t>
            </a:r>
            <a:endParaRPr lang="fi-FI" dirty="0"/>
          </a:p>
          <a:p>
            <a:r>
              <a:rPr lang="fi-FI" dirty="0" smtClean="0"/>
              <a:t>Time management</a:t>
            </a:r>
            <a:endParaRPr lang="fi-FI" dirty="0"/>
          </a:p>
          <a:p>
            <a:pPr marL="0" indent="0">
              <a:buNone/>
            </a:pPr>
            <a:endParaRPr lang="fi-FI" dirty="0"/>
          </a:p>
        </p:txBody>
      </p:sp>
    </p:spTree>
    <p:extLst>
      <p:ext uri="{BB962C8B-B14F-4D97-AF65-F5344CB8AC3E}">
        <p14:creationId xmlns:p14="http://schemas.microsoft.com/office/powerpoint/2010/main" val="3578221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Development</a:t>
            </a:r>
            <a:r>
              <a:rPr lang="fi-FI" dirty="0" smtClean="0"/>
              <a:t> </a:t>
            </a:r>
            <a:r>
              <a:rPr lang="fi-FI" dirty="0" err="1" smtClean="0"/>
              <a:t>goals</a:t>
            </a:r>
            <a:endParaRPr lang="fi-FI" dirty="0"/>
          </a:p>
        </p:txBody>
      </p:sp>
      <p:sp>
        <p:nvSpPr>
          <p:cNvPr id="3" name="Sisällön paikkamerkki 2"/>
          <p:cNvSpPr>
            <a:spLocks noGrp="1"/>
          </p:cNvSpPr>
          <p:nvPr>
            <p:ph sz="half" idx="1"/>
          </p:nvPr>
        </p:nvSpPr>
        <p:spPr>
          <a:xfrm>
            <a:off x="1085498" y="1793910"/>
            <a:ext cx="3483864" cy="2923165"/>
          </a:xfrm>
        </p:spPr>
        <p:txBody>
          <a:bodyPr>
            <a:normAutofit fontScale="85000" lnSpcReduction="20000"/>
          </a:bodyPr>
          <a:lstStyle/>
          <a:p>
            <a:r>
              <a:rPr lang="fi-FI" dirty="0" smtClean="0"/>
              <a:t>To set </a:t>
            </a:r>
            <a:r>
              <a:rPr lang="fi-FI" dirty="0" err="1" smtClean="0"/>
              <a:t>clear</a:t>
            </a:r>
            <a:r>
              <a:rPr lang="fi-FI" dirty="0" smtClean="0"/>
              <a:t> </a:t>
            </a:r>
            <a:r>
              <a:rPr lang="fi-FI" dirty="0" err="1" smtClean="0"/>
              <a:t>targets</a:t>
            </a:r>
            <a:endParaRPr lang="fi-FI" dirty="0"/>
          </a:p>
          <a:p>
            <a:pPr lvl="1">
              <a:buFont typeface="Wingdings" panose="05000000000000000000" pitchFamily="2" charset="2"/>
              <a:buChar char="Ø"/>
            </a:pPr>
            <a:r>
              <a:rPr lang="fi-FI" dirty="0" smtClean="0"/>
              <a:t>Make </a:t>
            </a:r>
            <a:r>
              <a:rPr lang="fi-FI" dirty="0" err="1" smtClean="0"/>
              <a:t>clear</a:t>
            </a:r>
            <a:r>
              <a:rPr lang="fi-FI" dirty="0" smtClean="0"/>
              <a:t> </a:t>
            </a:r>
            <a:r>
              <a:rPr lang="fi-FI" dirty="0" err="1" smtClean="0"/>
              <a:t>plans</a:t>
            </a:r>
            <a:r>
              <a:rPr lang="fi-FI" dirty="0" smtClean="0"/>
              <a:t> and </a:t>
            </a:r>
            <a:r>
              <a:rPr lang="fi-FI" dirty="0" err="1" smtClean="0"/>
              <a:t>follow</a:t>
            </a:r>
            <a:r>
              <a:rPr lang="fi-FI" dirty="0" smtClean="0"/>
              <a:t> </a:t>
            </a:r>
            <a:r>
              <a:rPr lang="fi-FI" dirty="0" err="1" smtClean="0"/>
              <a:t>them</a:t>
            </a:r>
            <a:r>
              <a:rPr lang="fi-FI" dirty="0" smtClean="0"/>
              <a:t> </a:t>
            </a:r>
            <a:endParaRPr lang="fi-FI" dirty="0"/>
          </a:p>
          <a:p>
            <a:pPr marL="342900" lvl="1" indent="0">
              <a:buNone/>
            </a:pPr>
            <a:endParaRPr lang="fi-FI" dirty="0"/>
          </a:p>
          <a:p>
            <a:r>
              <a:rPr lang="fi-FI" dirty="0" err="1" smtClean="0"/>
              <a:t>Improve</a:t>
            </a:r>
            <a:r>
              <a:rPr lang="fi-FI" dirty="0" smtClean="0"/>
              <a:t> </a:t>
            </a:r>
            <a:r>
              <a:rPr lang="fi-FI" dirty="0" err="1" smtClean="0"/>
              <a:t>time</a:t>
            </a:r>
            <a:r>
              <a:rPr lang="fi-FI" dirty="0" smtClean="0"/>
              <a:t> </a:t>
            </a:r>
            <a:r>
              <a:rPr lang="fi-FI" dirty="0" err="1" smtClean="0"/>
              <a:t>managemt</a:t>
            </a:r>
            <a:r>
              <a:rPr lang="fi-FI" dirty="0" smtClean="0"/>
              <a:t> </a:t>
            </a:r>
            <a:r>
              <a:rPr lang="fi-FI" dirty="0" err="1" smtClean="0"/>
              <a:t>skills</a:t>
            </a:r>
            <a:endParaRPr lang="fi-FI" dirty="0"/>
          </a:p>
          <a:p>
            <a:pPr lvl="1">
              <a:buFont typeface="Wingdings" panose="05000000000000000000" pitchFamily="2" charset="2"/>
              <a:buChar char="Ø"/>
            </a:pPr>
            <a:r>
              <a:rPr lang="fi-FI" dirty="0" err="1" smtClean="0"/>
              <a:t>Good</a:t>
            </a:r>
            <a:r>
              <a:rPr lang="fi-FI" dirty="0" smtClean="0"/>
              <a:t> </a:t>
            </a:r>
            <a:r>
              <a:rPr lang="fi-FI" dirty="0" err="1" smtClean="0"/>
              <a:t>scheduling</a:t>
            </a:r>
            <a:endParaRPr lang="fi-FI" dirty="0"/>
          </a:p>
          <a:p>
            <a:pPr lvl="1">
              <a:buFont typeface="Wingdings" panose="05000000000000000000" pitchFamily="2" charset="2"/>
              <a:buChar char="Ø"/>
            </a:pPr>
            <a:r>
              <a:rPr lang="fi-FI" dirty="0" err="1" smtClean="0"/>
              <a:t>Follow</a:t>
            </a:r>
            <a:r>
              <a:rPr lang="fi-FI" dirty="0" smtClean="0"/>
              <a:t> </a:t>
            </a:r>
            <a:r>
              <a:rPr lang="fi-FI" dirty="0" err="1" smtClean="0"/>
              <a:t>the</a:t>
            </a:r>
            <a:r>
              <a:rPr lang="fi-FI" dirty="0" smtClean="0"/>
              <a:t> </a:t>
            </a:r>
            <a:r>
              <a:rPr lang="fi-FI" dirty="0" err="1" smtClean="0"/>
              <a:t>schedule</a:t>
            </a:r>
            <a:endParaRPr lang="fi-FI" dirty="0"/>
          </a:p>
          <a:p>
            <a:pPr lvl="1">
              <a:buFont typeface="Wingdings" panose="05000000000000000000" pitchFamily="2" charset="2"/>
              <a:buChar char="Ø"/>
            </a:pPr>
            <a:endParaRPr lang="fi-FI" dirty="0"/>
          </a:p>
          <a:p>
            <a:r>
              <a:rPr lang="fi-FI" dirty="0" smtClean="0"/>
              <a:t>Math and </a:t>
            </a:r>
            <a:r>
              <a:rPr lang="fi-FI" dirty="0" err="1" smtClean="0"/>
              <a:t>computer</a:t>
            </a:r>
            <a:r>
              <a:rPr lang="fi-FI" dirty="0" smtClean="0"/>
              <a:t> science</a:t>
            </a:r>
            <a:endParaRPr lang="fi-FI" dirty="0"/>
          </a:p>
          <a:p>
            <a:pPr lvl="1">
              <a:buFont typeface="Wingdings" panose="05000000000000000000" pitchFamily="2" charset="2"/>
              <a:buChar char="Ø"/>
            </a:pPr>
            <a:r>
              <a:rPr lang="fi-FI" dirty="0" err="1" smtClean="0"/>
              <a:t>Give</a:t>
            </a:r>
            <a:r>
              <a:rPr lang="fi-FI" dirty="0" smtClean="0"/>
              <a:t> </a:t>
            </a:r>
            <a:r>
              <a:rPr lang="fi-FI" dirty="0" err="1" smtClean="0"/>
              <a:t>extra</a:t>
            </a:r>
            <a:r>
              <a:rPr lang="fi-FI" dirty="0" smtClean="0"/>
              <a:t> </a:t>
            </a:r>
            <a:r>
              <a:rPr lang="fi-FI" dirty="0" err="1" smtClean="0"/>
              <a:t>effort</a:t>
            </a:r>
            <a:r>
              <a:rPr lang="fi-FI" dirty="0" smtClean="0"/>
              <a:t> to </a:t>
            </a:r>
            <a:r>
              <a:rPr lang="fi-FI" dirty="0" err="1" smtClean="0"/>
              <a:t>courses</a:t>
            </a:r>
            <a:r>
              <a:rPr lang="fi-FI" dirty="0" smtClean="0"/>
              <a:t> </a:t>
            </a:r>
            <a:r>
              <a:rPr lang="fi-FI" dirty="0" err="1" smtClean="0"/>
              <a:t>related</a:t>
            </a:r>
            <a:r>
              <a:rPr lang="fi-FI" dirty="0" smtClean="0"/>
              <a:t> to </a:t>
            </a:r>
            <a:r>
              <a:rPr lang="fi-FI" dirty="0" err="1" smtClean="0"/>
              <a:t>these</a:t>
            </a:r>
            <a:r>
              <a:rPr lang="fi-FI" dirty="0" smtClean="0"/>
              <a:t> </a:t>
            </a:r>
            <a:r>
              <a:rPr lang="fi-FI" dirty="0" err="1" smtClean="0"/>
              <a:t>subjects</a:t>
            </a:r>
            <a:endParaRPr lang="fi-FI" dirty="0"/>
          </a:p>
          <a:p>
            <a:pPr lvl="1">
              <a:buFont typeface="Wingdings" panose="05000000000000000000" pitchFamily="2" charset="2"/>
              <a:buChar char="Ø"/>
            </a:pPr>
            <a:r>
              <a:rPr lang="fi-FI" dirty="0" err="1" smtClean="0"/>
              <a:t>Unprompted</a:t>
            </a:r>
            <a:r>
              <a:rPr lang="fi-FI" dirty="0" smtClean="0"/>
              <a:t> </a:t>
            </a:r>
            <a:r>
              <a:rPr lang="fi-FI" dirty="0" err="1" smtClean="0"/>
              <a:t>studying</a:t>
            </a:r>
            <a:endParaRPr lang="fi-FI" dirty="0"/>
          </a:p>
        </p:txBody>
      </p:sp>
      <p:sp>
        <p:nvSpPr>
          <p:cNvPr id="4" name="Sisällön paikkamerkki 3"/>
          <p:cNvSpPr>
            <a:spLocks noGrp="1"/>
          </p:cNvSpPr>
          <p:nvPr>
            <p:ph sz="half" idx="2"/>
          </p:nvPr>
        </p:nvSpPr>
        <p:spPr>
          <a:xfrm>
            <a:off x="4810328" y="1798757"/>
            <a:ext cx="3483864" cy="2984258"/>
          </a:xfrm>
        </p:spPr>
        <p:txBody>
          <a:bodyPr>
            <a:normAutofit fontScale="85000" lnSpcReduction="20000"/>
          </a:bodyPr>
          <a:lstStyle/>
          <a:p>
            <a:r>
              <a:rPr lang="fi-FI" dirty="0" err="1" smtClean="0"/>
              <a:t>Create</a:t>
            </a:r>
            <a:r>
              <a:rPr lang="fi-FI" dirty="0" smtClean="0"/>
              <a:t> </a:t>
            </a:r>
            <a:r>
              <a:rPr lang="fi-FI" dirty="0" err="1" smtClean="0"/>
              <a:t>networks</a:t>
            </a:r>
            <a:endParaRPr lang="fi-FI" dirty="0"/>
          </a:p>
          <a:p>
            <a:pPr lvl="1">
              <a:buFont typeface="Wingdings" panose="05000000000000000000" pitchFamily="2" charset="2"/>
              <a:buChar char="Ø"/>
            </a:pPr>
            <a:r>
              <a:rPr lang="fi-FI" dirty="0" err="1" smtClean="0"/>
              <a:t>Actively</a:t>
            </a:r>
            <a:r>
              <a:rPr lang="fi-FI" dirty="0" smtClean="0"/>
              <a:t> </a:t>
            </a:r>
            <a:r>
              <a:rPr lang="fi-FI" dirty="0" err="1" smtClean="0"/>
              <a:t>participate</a:t>
            </a:r>
            <a:r>
              <a:rPr lang="fi-FI" dirty="0" smtClean="0"/>
              <a:t> </a:t>
            </a:r>
            <a:r>
              <a:rPr lang="fi-FI" dirty="0" err="1" smtClean="0"/>
              <a:t>different</a:t>
            </a:r>
            <a:r>
              <a:rPr lang="fi-FI" dirty="0" smtClean="0"/>
              <a:t> </a:t>
            </a:r>
            <a:r>
              <a:rPr lang="fi-FI" dirty="0" err="1" smtClean="0"/>
              <a:t>events</a:t>
            </a:r>
            <a:endParaRPr lang="fi-FI" dirty="0"/>
          </a:p>
          <a:p>
            <a:pPr lvl="1">
              <a:buFont typeface="Wingdings" panose="05000000000000000000" pitchFamily="2" charset="2"/>
              <a:buChar char="Ø"/>
            </a:pPr>
            <a:r>
              <a:rPr lang="fi-FI" dirty="0" err="1" smtClean="0"/>
              <a:t>Friends</a:t>
            </a:r>
            <a:endParaRPr lang="fi-FI" dirty="0"/>
          </a:p>
          <a:p>
            <a:endParaRPr lang="fi-FI" dirty="0"/>
          </a:p>
          <a:p>
            <a:r>
              <a:rPr lang="fi-FI" dirty="0" err="1" smtClean="0"/>
              <a:t>Do</a:t>
            </a:r>
            <a:r>
              <a:rPr lang="fi-FI" dirty="0" smtClean="0"/>
              <a:t> </a:t>
            </a:r>
            <a:r>
              <a:rPr lang="fi-FI" dirty="0" err="1" smtClean="0"/>
              <a:t>more</a:t>
            </a:r>
            <a:r>
              <a:rPr lang="fi-FI" dirty="0" smtClean="0"/>
              <a:t> </a:t>
            </a:r>
            <a:r>
              <a:rPr lang="fi-FI" dirty="0" err="1" smtClean="0"/>
              <a:t>sports</a:t>
            </a:r>
            <a:endParaRPr lang="fi-FI" dirty="0"/>
          </a:p>
          <a:p>
            <a:pPr lvl="1">
              <a:buFont typeface="Wingdings" panose="05000000000000000000" pitchFamily="2" charset="2"/>
              <a:buChar char="Ø"/>
            </a:pPr>
            <a:r>
              <a:rPr lang="fi-FI" dirty="0" smtClean="0"/>
              <a:t>Go to </a:t>
            </a:r>
            <a:r>
              <a:rPr lang="fi-FI" dirty="0" err="1" smtClean="0"/>
              <a:t>gym</a:t>
            </a:r>
            <a:r>
              <a:rPr lang="fi-FI" dirty="0" smtClean="0"/>
              <a:t> </a:t>
            </a:r>
            <a:r>
              <a:rPr lang="fi-FI" dirty="0" err="1" smtClean="0"/>
              <a:t>regularly</a:t>
            </a:r>
            <a:r>
              <a:rPr lang="fi-FI" dirty="0" smtClean="0"/>
              <a:t> </a:t>
            </a:r>
            <a:r>
              <a:rPr lang="fi-FI" dirty="0" err="1" smtClean="0"/>
              <a:t>or</a:t>
            </a:r>
            <a:r>
              <a:rPr lang="fi-FI" dirty="0" smtClean="0"/>
              <a:t> </a:t>
            </a:r>
            <a:r>
              <a:rPr lang="fi-FI" dirty="0" err="1" smtClean="0"/>
              <a:t>do</a:t>
            </a:r>
            <a:r>
              <a:rPr lang="fi-FI" dirty="0" smtClean="0"/>
              <a:t> </a:t>
            </a:r>
            <a:r>
              <a:rPr lang="fi-FI" dirty="0"/>
              <a:t/>
            </a:r>
            <a:br>
              <a:rPr lang="fi-FI" dirty="0"/>
            </a:br>
            <a:r>
              <a:rPr lang="fi-FI" dirty="0" err="1" smtClean="0"/>
              <a:t>body</a:t>
            </a:r>
            <a:r>
              <a:rPr lang="fi-FI" dirty="0" smtClean="0"/>
              <a:t> </a:t>
            </a:r>
            <a:r>
              <a:rPr lang="fi-FI" dirty="0" err="1" smtClean="0"/>
              <a:t>weight</a:t>
            </a:r>
            <a:r>
              <a:rPr lang="fi-FI" dirty="0" smtClean="0"/>
              <a:t> </a:t>
            </a:r>
            <a:r>
              <a:rPr lang="fi-FI" dirty="0" err="1" smtClean="0"/>
              <a:t>training</a:t>
            </a:r>
            <a:endParaRPr lang="fi-FI" dirty="0"/>
          </a:p>
          <a:p>
            <a:pPr lvl="2">
              <a:buFont typeface="Wingdings" panose="05000000000000000000" pitchFamily="2" charset="2"/>
              <a:buChar char="Ø"/>
            </a:pPr>
            <a:r>
              <a:rPr lang="fi-FI" dirty="0" smtClean="0"/>
              <a:t>3 </a:t>
            </a:r>
            <a:r>
              <a:rPr lang="fi-FI" dirty="0" err="1" smtClean="0"/>
              <a:t>times</a:t>
            </a:r>
            <a:r>
              <a:rPr lang="fi-FI" dirty="0" smtClean="0"/>
              <a:t> </a:t>
            </a:r>
            <a:r>
              <a:rPr lang="fi-FI" dirty="0" err="1" smtClean="0"/>
              <a:t>weekly</a:t>
            </a:r>
            <a:endParaRPr lang="fi-FI" dirty="0"/>
          </a:p>
          <a:p>
            <a:pPr>
              <a:buFont typeface="Wingdings" panose="05000000000000000000" pitchFamily="2" charset="2"/>
              <a:buChar char="Ø"/>
            </a:pPr>
            <a:endParaRPr lang="fi-FI" dirty="0"/>
          </a:p>
          <a:p>
            <a:r>
              <a:rPr lang="fi-FI" dirty="0" smtClean="0"/>
              <a:t>To </a:t>
            </a:r>
            <a:r>
              <a:rPr lang="fi-FI" dirty="0" err="1" smtClean="0"/>
              <a:t>be</a:t>
            </a:r>
            <a:r>
              <a:rPr lang="fi-FI" dirty="0" smtClean="0"/>
              <a:t> </a:t>
            </a:r>
            <a:r>
              <a:rPr lang="fi-FI" dirty="0" err="1" smtClean="0"/>
              <a:t>more</a:t>
            </a:r>
            <a:r>
              <a:rPr lang="fi-FI" dirty="0" smtClean="0"/>
              <a:t> </a:t>
            </a:r>
            <a:r>
              <a:rPr lang="fi-FI" dirty="0" err="1" smtClean="0"/>
              <a:t>often</a:t>
            </a:r>
            <a:r>
              <a:rPr lang="fi-FI" dirty="0" smtClean="0"/>
              <a:t> </a:t>
            </a:r>
            <a:r>
              <a:rPr lang="fi-FI" dirty="0" err="1" smtClean="0"/>
              <a:t>more</a:t>
            </a:r>
            <a:r>
              <a:rPr lang="fi-FI" dirty="0" smtClean="0"/>
              <a:t> </a:t>
            </a:r>
            <a:r>
              <a:rPr lang="fi-FI" dirty="0" err="1" smtClean="0"/>
              <a:t>creative</a:t>
            </a:r>
            <a:endParaRPr lang="fi-FI" dirty="0"/>
          </a:p>
          <a:p>
            <a:pPr lvl="1">
              <a:buFont typeface="Wingdings" panose="05000000000000000000" pitchFamily="2" charset="2"/>
              <a:buChar char="Ø"/>
            </a:pPr>
            <a:r>
              <a:rPr lang="fi-FI" dirty="0" smtClean="0"/>
              <a:t>Creative </a:t>
            </a:r>
            <a:r>
              <a:rPr lang="fi-FI" dirty="0" err="1" smtClean="0"/>
              <a:t>hobbies</a:t>
            </a:r>
            <a:endParaRPr lang="fi-FI" dirty="0"/>
          </a:p>
          <a:p>
            <a:pPr lvl="2">
              <a:buFont typeface="Wingdings" panose="05000000000000000000" pitchFamily="2" charset="2"/>
              <a:buChar char="Ø"/>
            </a:pPr>
            <a:r>
              <a:rPr lang="fi-FI" dirty="0" err="1" smtClean="0"/>
              <a:t>Theatre</a:t>
            </a:r>
            <a:r>
              <a:rPr lang="fi-FI" dirty="0" smtClean="0"/>
              <a:t>, </a:t>
            </a:r>
            <a:r>
              <a:rPr lang="fi-FI" dirty="0" err="1" smtClean="0"/>
              <a:t>improvization</a:t>
            </a:r>
            <a:r>
              <a:rPr lang="fi-FI" dirty="0" smtClean="0"/>
              <a:t>, music, </a:t>
            </a:r>
            <a:r>
              <a:rPr lang="fi-FI" dirty="0" err="1" smtClean="0"/>
              <a:t>writing</a:t>
            </a:r>
            <a:endParaRPr lang="fi-FI" dirty="0"/>
          </a:p>
        </p:txBody>
      </p:sp>
    </p:spTree>
    <p:extLst>
      <p:ext uri="{BB962C8B-B14F-4D97-AF65-F5344CB8AC3E}">
        <p14:creationId xmlns:p14="http://schemas.microsoft.com/office/powerpoint/2010/main" val="6644339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smtClean="0"/>
              <a:t>Tools to </a:t>
            </a:r>
            <a:r>
              <a:rPr lang="fi-FI" dirty="0" err="1" smtClean="0"/>
              <a:t>achieve</a:t>
            </a:r>
            <a:r>
              <a:rPr lang="fi-FI" dirty="0" smtClean="0"/>
              <a:t> </a:t>
            </a:r>
            <a:r>
              <a:rPr lang="fi-FI" dirty="0" err="1" smtClean="0"/>
              <a:t>targets</a:t>
            </a:r>
            <a:endParaRPr lang="fi-FI" dirty="0"/>
          </a:p>
        </p:txBody>
      </p:sp>
      <p:sp>
        <p:nvSpPr>
          <p:cNvPr id="3" name="Sisällön paikkamerkki 2"/>
          <p:cNvSpPr>
            <a:spLocks noGrp="1"/>
          </p:cNvSpPr>
          <p:nvPr>
            <p:ph sz="half" idx="1"/>
          </p:nvPr>
        </p:nvSpPr>
        <p:spPr>
          <a:xfrm>
            <a:off x="1085498" y="1793910"/>
            <a:ext cx="3483864" cy="3002295"/>
          </a:xfrm>
        </p:spPr>
        <p:txBody>
          <a:bodyPr>
            <a:normAutofit lnSpcReduction="10000"/>
          </a:bodyPr>
          <a:lstStyle/>
          <a:p>
            <a:pPr>
              <a:buFont typeface="Wingdings" panose="05000000000000000000" pitchFamily="2" charset="2"/>
              <a:buChar char="q"/>
            </a:pPr>
            <a:r>
              <a:rPr lang="fi-FI" dirty="0"/>
              <a:t> </a:t>
            </a:r>
            <a:r>
              <a:rPr lang="fi-FI" dirty="0" smtClean="0"/>
              <a:t>WEEKLY PLANNING (EXCEL</a:t>
            </a:r>
            <a:r>
              <a:rPr lang="fi-FI" dirty="0"/>
              <a:t>)</a:t>
            </a:r>
          </a:p>
          <a:p>
            <a:pPr lvl="1">
              <a:buFont typeface="Wingdings" panose="05000000000000000000" pitchFamily="2" charset="2"/>
              <a:buChar char="§"/>
            </a:pPr>
            <a:r>
              <a:rPr lang="fi-FI" dirty="0" err="1" smtClean="0"/>
              <a:t>Daily</a:t>
            </a:r>
            <a:r>
              <a:rPr lang="fi-FI" dirty="0" smtClean="0"/>
              <a:t> </a:t>
            </a:r>
            <a:r>
              <a:rPr lang="fi-FI" dirty="0" err="1" smtClean="0"/>
              <a:t>schedule</a:t>
            </a:r>
            <a:r>
              <a:rPr lang="fi-FI" dirty="0" smtClean="0"/>
              <a:t> and </a:t>
            </a:r>
            <a:r>
              <a:rPr lang="fi-FI" dirty="0" err="1" smtClean="0"/>
              <a:t>the</a:t>
            </a:r>
            <a:r>
              <a:rPr lang="fi-FI" dirty="0" smtClean="0"/>
              <a:t> </a:t>
            </a:r>
            <a:r>
              <a:rPr lang="fi-FI" dirty="0" err="1" smtClean="0"/>
              <a:t>most</a:t>
            </a:r>
            <a:r>
              <a:rPr lang="fi-FI" dirty="0" smtClean="0"/>
              <a:t> </a:t>
            </a:r>
            <a:r>
              <a:rPr lang="fi-FI" dirty="0" err="1" smtClean="0"/>
              <a:t>important</a:t>
            </a:r>
            <a:r>
              <a:rPr lang="fi-FI" dirty="0" smtClean="0"/>
              <a:t> </a:t>
            </a:r>
            <a:r>
              <a:rPr lang="fi-FI" dirty="0" err="1" smtClean="0"/>
              <a:t>duty</a:t>
            </a:r>
            <a:r>
              <a:rPr lang="fi-FI" dirty="0" smtClean="0"/>
              <a:t> of </a:t>
            </a:r>
            <a:r>
              <a:rPr lang="fi-FI" dirty="0" err="1" smtClean="0"/>
              <a:t>the</a:t>
            </a:r>
            <a:r>
              <a:rPr lang="fi-FI" dirty="0" smtClean="0"/>
              <a:t> </a:t>
            </a:r>
            <a:r>
              <a:rPr lang="fi-FI" dirty="0" err="1" smtClean="0"/>
              <a:t>day</a:t>
            </a:r>
            <a:endParaRPr lang="fi-FI" dirty="0"/>
          </a:p>
          <a:p>
            <a:pPr lvl="1">
              <a:buFont typeface="Wingdings" panose="05000000000000000000" pitchFamily="2" charset="2"/>
              <a:buChar char="§"/>
            </a:pPr>
            <a:r>
              <a:rPr lang="fi-FI" dirty="0" smtClean="0"/>
              <a:t>Plan and </a:t>
            </a:r>
            <a:r>
              <a:rPr lang="fi-FI" dirty="0" err="1" smtClean="0"/>
              <a:t>check</a:t>
            </a:r>
            <a:r>
              <a:rPr lang="fi-FI" dirty="0" smtClean="0"/>
              <a:t> on </a:t>
            </a:r>
            <a:r>
              <a:rPr lang="fi-FI" dirty="0" err="1" smtClean="0"/>
              <a:t>Thursdays</a:t>
            </a:r>
            <a:r>
              <a:rPr lang="fi-FI" dirty="0" smtClean="0"/>
              <a:t> and </a:t>
            </a:r>
            <a:r>
              <a:rPr lang="fi-FI" dirty="0" err="1" smtClean="0"/>
              <a:t>Sundays</a:t>
            </a:r>
            <a:endParaRPr lang="fi-FI" dirty="0"/>
          </a:p>
          <a:p>
            <a:pPr lvl="1"/>
            <a:endParaRPr lang="fi-FI" dirty="0"/>
          </a:p>
          <a:p>
            <a:pPr>
              <a:buFont typeface="Wingdings" panose="05000000000000000000" pitchFamily="2" charset="2"/>
              <a:buChar char="q"/>
            </a:pPr>
            <a:r>
              <a:rPr lang="fi-FI" dirty="0"/>
              <a:t> WORK 5 &amp; FREE 5 </a:t>
            </a:r>
            <a:r>
              <a:rPr lang="fi-FI" dirty="0" smtClean="0"/>
              <a:t>-</a:t>
            </a:r>
            <a:r>
              <a:rPr lang="fi-FI" dirty="0" err="1" smtClean="0"/>
              <a:t>slots</a:t>
            </a:r>
            <a:endParaRPr lang="fi-FI" dirty="0" smtClean="0"/>
          </a:p>
          <a:p>
            <a:pPr marL="342900" lvl="1" indent="0">
              <a:buNone/>
            </a:pPr>
            <a:r>
              <a:rPr lang="fi-FI" dirty="0" smtClean="0"/>
              <a:t>On </a:t>
            </a:r>
            <a:r>
              <a:rPr lang="fi-FI" dirty="0" err="1" smtClean="0"/>
              <a:t>the</a:t>
            </a:r>
            <a:r>
              <a:rPr lang="fi-FI" dirty="0" smtClean="0"/>
              <a:t> </a:t>
            </a:r>
            <a:r>
              <a:rPr lang="fi-FI" dirty="0" err="1" smtClean="0"/>
              <a:t>same</a:t>
            </a:r>
            <a:r>
              <a:rPr lang="fi-FI" dirty="0" smtClean="0"/>
              <a:t> </a:t>
            </a:r>
            <a:r>
              <a:rPr lang="fi-FI" dirty="0" err="1" smtClean="0"/>
              <a:t>time</a:t>
            </a:r>
            <a:r>
              <a:rPr lang="fi-FI" dirty="0" smtClean="0"/>
              <a:t> </a:t>
            </a:r>
            <a:r>
              <a:rPr lang="fi-FI" dirty="0" err="1" smtClean="0"/>
              <a:t>you</a:t>
            </a:r>
            <a:r>
              <a:rPr lang="fi-FI" dirty="0" smtClean="0"/>
              <a:t> </a:t>
            </a:r>
            <a:r>
              <a:rPr lang="fi-FI" dirty="0" err="1" smtClean="0"/>
              <a:t>can</a:t>
            </a:r>
            <a:r>
              <a:rPr lang="fi-FI" dirty="0" smtClean="0"/>
              <a:t> </a:t>
            </a:r>
            <a:r>
              <a:rPr lang="fi-FI" dirty="0" err="1" smtClean="0"/>
              <a:t>only</a:t>
            </a:r>
            <a:r>
              <a:rPr lang="fi-FI" dirty="0" smtClean="0"/>
              <a:t> </a:t>
            </a:r>
            <a:r>
              <a:rPr lang="fi-FI" dirty="0" err="1" smtClean="0"/>
              <a:t>have</a:t>
            </a:r>
            <a:r>
              <a:rPr lang="fi-FI" dirty="0" smtClean="0"/>
              <a:t>:</a:t>
            </a:r>
          </a:p>
          <a:p>
            <a:pPr lvl="2">
              <a:buFont typeface="Wingdings" panose="05000000000000000000" pitchFamily="2" charset="2"/>
              <a:buChar char="§"/>
            </a:pPr>
            <a:r>
              <a:rPr lang="fi-FI" dirty="0" smtClean="0"/>
              <a:t>5 </a:t>
            </a:r>
            <a:r>
              <a:rPr lang="fi-FI" dirty="0" err="1" smtClean="0"/>
              <a:t>duties</a:t>
            </a:r>
            <a:r>
              <a:rPr lang="fi-FI" dirty="0" smtClean="0"/>
              <a:t> </a:t>
            </a:r>
            <a:r>
              <a:rPr lang="fi-FI" dirty="0" err="1" smtClean="0"/>
              <a:t>related</a:t>
            </a:r>
            <a:r>
              <a:rPr lang="fi-FI" dirty="0" smtClean="0"/>
              <a:t> to </a:t>
            </a:r>
            <a:r>
              <a:rPr lang="fi-FI" dirty="0" err="1" smtClean="0"/>
              <a:t>work</a:t>
            </a:r>
            <a:r>
              <a:rPr lang="fi-FI" dirty="0" smtClean="0"/>
              <a:t>/</a:t>
            </a:r>
            <a:r>
              <a:rPr lang="fi-FI" dirty="0" err="1" smtClean="0"/>
              <a:t>studies</a:t>
            </a:r>
            <a:r>
              <a:rPr lang="fi-FI" dirty="0" smtClean="0"/>
              <a:t>!</a:t>
            </a:r>
            <a:endParaRPr lang="fi-FI" dirty="0"/>
          </a:p>
          <a:p>
            <a:pPr lvl="2">
              <a:buFont typeface="Wingdings" panose="05000000000000000000" pitchFamily="2" charset="2"/>
              <a:buChar char="§"/>
            </a:pPr>
            <a:r>
              <a:rPr lang="fi-FI" dirty="0"/>
              <a:t>5</a:t>
            </a:r>
            <a:r>
              <a:rPr lang="fi-FI" dirty="0" smtClean="0"/>
              <a:t> </a:t>
            </a:r>
            <a:r>
              <a:rPr lang="fi-FI" dirty="0" err="1" smtClean="0"/>
              <a:t>free-time</a:t>
            </a:r>
            <a:r>
              <a:rPr lang="fi-FI" dirty="0" smtClean="0"/>
              <a:t> </a:t>
            </a:r>
            <a:r>
              <a:rPr lang="fi-FI" dirty="0" err="1" smtClean="0"/>
              <a:t>activities</a:t>
            </a:r>
            <a:r>
              <a:rPr lang="fi-FI" dirty="0" smtClean="0"/>
              <a:t>!</a:t>
            </a:r>
            <a:endParaRPr lang="fi-FI" dirty="0"/>
          </a:p>
          <a:p>
            <a:pPr lvl="1"/>
            <a:endParaRPr lang="fi-FI" dirty="0"/>
          </a:p>
          <a:p>
            <a:pPr lvl="1"/>
            <a:endParaRPr lang="fi-FI" dirty="0"/>
          </a:p>
          <a:p>
            <a:endParaRPr lang="fi-FI" dirty="0"/>
          </a:p>
        </p:txBody>
      </p:sp>
      <p:sp>
        <p:nvSpPr>
          <p:cNvPr id="4" name="Sisällön paikkamerkki 3"/>
          <p:cNvSpPr>
            <a:spLocks noGrp="1"/>
          </p:cNvSpPr>
          <p:nvPr>
            <p:ph sz="half" idx="2"/>
          </p:nvPr>
        </p:nvSpPr>
        <p:spPr>
          <a:xfrm>
            <a:off x="4810328" y="1798757"/>
            <a:ext cx="3483864" cy="2997446"/>
          </a:xfrm>
        </p:spPr>
        <p:txBody>
          <a:bodyPr>
            <a:normAutofit lnSpcReduction="10000"/>
          </a:bodyPr>
          <a:lstStyle/>
          <a:p>
            <a:pPr>
              <a:buFont typeface="Wingdings" panose="05000000000000000000" pitchFamily="2" charset="2"/>
              <a:buChar char="q"/>
            </a:pPr>
            <a:r>
              <a:rPr lang="fi-FI" dirty="0"/>
              <a:t> </a:t>
            </a:r>
            <a:r>
              <a:rPr lang="fi-FI" dirty="0" smtClean="0"/>
              <a:t>WEEKLY DIARY</a:t>
            </a:r>
            <a:endParaRPr lang="fi-FI" dirty="0"/>
          </a:p>
          <a:p>
            <a:pPr lvl="1">
              <a:buFont typeface="Wingdings" panose="05000000000000000000" pitchFamily="2" charset="2"/>
              <a:buChar char="§"/>
            </a:pPr>
            <a:r>
              <a:rPr lang="fi-FI" dirty="0" err="1" smtClean="0"/>
              <a:t>Goals</a:t>
            </a:r>
            <a:r>
              <a:rPr lang="fi-FI" dirty="0" smtClean="0"/>
              <a:t> of </a:t>
            </a:r>
            <a:r>
              <a:rPr lang="fi-FI" dirty="0" err="1" smtClean="0"/>
              <a:t>the</a:t>
            </a:r>
            <a:r>
              <a:rPr lang="fi-FI" dirty="0" smtClean="0"/>
              <a:t> </a:t>
            </a:r>
            <a:r>
              <a:rPr lang="fi-FI" dirty="0" err="1" smtClean="0"/>
              <a:t>week</a:t>
            </a:r>
            <a:endParaRPr lang="fi-FI" dirty="0"/>
          </a:p>
          <a:p>
            <a:pPr lvl="1">
              <a:buFont typeface="Wingdings" panose="05000000000000000000" pitchFamily="2" charset="2"/>
              <a:buChar char="§"/>
            </a:pPr>
            <a:r>
              <a:rPr lang="fi-FI" dirty="0" err="1" smtClean="0"/>
              <a:t>Events</a:t>
            </a:r>
            <a:r>
              <a:rPr lang="fi-FI" dirty="0" smtClean="0"/>
              <a:t> of </a:t>
            </a:r>
            <a:r>
              <a:rPr lang="fi-FI" dirty="0" err="1" smtClean="0"/>
              <a:t>the</a:t>
            </a:r>
            <a:r>
              <a:rPr lang="fi-FI" dirty="0" smtClean="0"/>
              <a:t> </a:t>
            </a:r>
            <a:r>
              <a:rPr lang="fi-FI" dirty="0" err="1" smtClean="0"/>
              <a:t>week</a:t>
            </a:r>
            <a:endParaRPr lang="fi-FI" dirty="0"/>
          </a:p>
          <a:p>
            <a:pPr lvl="1">
              <a:buFont typeface="Wingdings" panose="05000000000000000000" pitchFamily="2" charset="2"/>
              <a:buChar char="§"/>
            </a:pPr>
            <a:r>
              <a:rPr lang="fi-FI" dirty="0" err="1" smtClean="0"/>
              <a:t>Thoughts</a:t>
            </a:r>
            <a:r>
              <a:rPr lang="fi-FI" dirty="0" smtClean="0"/>
              <a:t> of </a:t>
            </a:r>
            <a:r>
              <a:rPr lang="fi-FI" dirty="0" err="1" smtClean="0"/>
              <a:t>the</a:t>
            </a:r>
            <a:r>
              <a:rPr lang="fi-FI" dirty="0" smtClean="0"/>
              <a:t> </a:t>
            </a:r>
            <a:r>
              <a:rPr lang="fi-FI" dirty="0" err="1" smtClean="0"/>
              <a:t>week</a:t>
            </a:r>
            <a:endParaRPr lang="fi-FI" dirty="0"/>
          </a:p>
          <a:p>
            <a:pPr lvl="1"/>
            <a:endParaRPr lang="fi-FI" dirty="0"/>
          </a:p>
          <a:p>
            <a:pPr>
              <a:buFont typeface="Wingdings" panose="05000000000000000000" pitchFamily="2" charset="2"/>
              <a:buChar char="q"/>
            </a:pPr>
            <a:r>
              <a:rPr lang="fi-FI" dirty="0" err="1" smtClean="0"/>
              <a:t>Monthly</a:t>
            </a:r>
            <a:r>
              <a:rPr lang="fi-FI" dirty="0" smtClean="0"/>
              <a:t> </a:t>
            </a:r>
            <a:r>
              <a:rPr lang="fi-FI" dirty="0" err="1" smtClean="0"/>
              <a:t>budget</a:t>
            </a:r>
            <a:endParaRPr lang="fi-FI" dirty="0"/>
          </a:p>
          <a:p>
            <a:pPr lvl="2">
              <a:buFont typeface="Wingdings" panose="05000000000000000000" pitchFamily="2" charset="2"/>
              <a:buChar char="§"/>
            </a:pPr>
            <a:r>
              <a:rPr lang="fi-FI" dirty="0" err="1" smtClean="0"/>
              <a:t>Obligatory</a:t>
            </a:r>
            <a:r>
              <a:rPr lang="fi-FI" dirty="0" smtClean="0"/>
              <a:t> </a:t>
            </a:r>
            <a:r>
              <a:rPr lang="fi-FI" dirty="0" err="1" smtClean="0"/>
              <a:t>expenses</a:t>
            </a:r>
            <a:endParaRPr lang="fi-FI" dirty="0"/>
          </a:p>
          <a:p>
            <a:pPr lvl="2">
              <a:buFont typeface="Wingdings" panose="05000000000000000000" pitchFamily="2" charset="2"/>
              <a:buChar char="§"/>
            </a:pPr>
            <a:r>
              <a:rPr lang="fi-FI" dirty="0" smtClean="0"/>
              <a:t>Food </a:t>
            </a:r>
            <a:r>
              <a:rPr lang="fi-FI" dirty="0" err="1" smtClean="0"/>
              <a:t>expenses</a:t>
            </a:r>
            <a:endParaRPr lang="fi-FI" dirty="0"/>
          </a:p>
          <a:p>
            <a:pPr lvl="2">
              <a:buFont typeface="Wingdings" panose="05000000000000000000" pitchFamily="2" charset="2"/>
              <a:buChar char="§"/>
            </a:pPr>
            <a:r>
              <a:rPr lang="fi-FI" dirty="0" err="1" smtClean="0"/>
              <a:t>Enetrtainement</a:t>
            </a:r>
            <a:endParaRPr lang="fi-FI" dirty="0"/>
          </a:p>
          <a:p>
            <a:pPr lvl="2">
              <a:buFont typeface="Wingdings" panose="05000000000000000000" pitchFamily="2" charset="2"/>
              <a:buChar char="§"/>
            </a:pPr>
            <a:r>
              <a:rPr lang="fi-FI" dirty="0" err="1" smtClean="0"/>
              <a:t>Extra</a:t>
            </a:r>
            <a:r>
              <a:rPr lang="fi-FI" dirty="0"/>
              <a:t> </a:t>
            </a:r>
            <a:r>
              <a:rPr lang="fi-FI" dirty="0" err="1" smtClean="0"/>
              <a:t>expenses</a:t>
            </a:r>
            <a:endParaRPr lang="fi-FI" dirty="0"/>
          </a:p>
        </p:txBody>
      </p:sp>
      <p:sp>
        <p:nvSpPr>
          <p:cNvPr id="5" name="Tekstiruutu 4"/>
          <p:cNvSpPr txBox="1"/>
          <p:nvPr/>
        </p:nvSpPr>
        <p:spPr>
          <a:xfrm rot="20210829">
            <a:off x="7217049" y="3591057"/>
            <a:ext cx="1538067" cy="300082"/>
          </a:xfrm>
          <a:prstGeom prst="rect">
            <a:avLst/>
          </a:prstGeom>
          <a:noFill/>
        </p:spPr>
        <p:txBody>
          <a:bodyPr wrap="square" rtlCol="0">
            <a:spAutoFit/>
          </a:bodyPr>
          <a:lstStyle/>
          <a:p>
            <a:pPr defTabSz="342900"/>
            <a:r>
              <a:rPr lang="fi-FI" dirty="0">
                <a:solidFill>
                  <a:prstClr val="black"/>
                </a:solidFill>
                <a:highlight>
                  <a:srgbClr val="FF0000"/>
                </a:highlight>
                <a:latin typeface="Gill Sans MT" panose="020B0502020104020203"/>
              </a:rPr>
              <a:t>+ </a:t>
            </a:r>
            <a:r>
              <a:rPr lang="fi-FI" dirty="0" err="1">
                <a:solidFill>
                  <a:prstClr val="black"/>
                </a:solidFill>
                <a:highlight>
                  <a:srgbClr val="FF0000"/>
                </a:highlight>
                <a:latin typeface="Gill Sans MT" panose="020B0502020104020203"/>
              </a:rPr>
              <a:t>Riskanalysis</a:t>
            </a:r>
            <a:r>
              <a:rPr lang="fi-FI" dirty="0">
                <a:solidFill>
                  <a:prstClr val="black"/>
                </a:solidFill>
                <a:highlight>
                  <a:srgbClr val="FF0000"/>
                </a:highlight>
                <a:latin typeface="Gill Sans MT" panose="020B0502020104020203"/>
              </a:rPr>
              <a:t>!</a:t>
            </a:r>
          </a:p>
        </p:txBody>
      </p:sp>
      <p:sp>
        <p:nvSpPr>
          <p:cNvPr id="6" name="Tekstiruutu 5"/>
          <p:cNvSpPr txBox="1"/>
          <p:nvPr/>
        </p:nvSpPr>
        <p:spPr>
          <a:xfrm rot="20273272">
            <a:off x="7158773" y="2140377"/>
            <a:ext cx="1652119" cy="276999"/>
          </a:xfrm>
          <a:prstGeom prst="rect">
            <a:avLst/>
          </a:prstGeom>
          <a:noFill/>
        </p:spPr>
        <p:txBody>
          <a:bodyPr wrap="none" rtlCol="0">
            <a:spAutoFit/>
          </a:bodyPr>
          <a:lstStyle/>
          <a:p>
            <a:pPr defTabSz="342900"/>
            <a:r>
              <a:rPr lang="fi-FI" sz="1200" dirty="0" err="1">
                <a:solidFill>
                  <a:prstClr val="black"/>
                </a:solidFill>
                <a:highlight>
                  <a:srgbClr val="00FF00"/>
                </a:highlight>
                <a:latin typeface="Gill Sans MT" panose="020B0502020104020203"/>
              </a:rPr>
              <a:t>Weekly</a:t>
            </a:r>
            <a:r>
              <a:rPr lang="fi-FI" sz="1200" dirty="0">
                <a:solidFill>
                  <a:prstClr val="black"/>
                </a:solidFill>
                <a:highlight>
                  <a:srgbClr val="00FF00"/>
                </a:highlight>
                <a:latin typeface="Gill Sans MT" panose="020B0502020104020203"/>
              </a:rPr>
              <a:t> </a:t>
            </a:r>
            <a:r>
              <a:rPr lang="fi-FI" sz="1200" dirty="0" err="1">
                <a:solidFill>
                  <a:prstClr val="black"/>
                </a:solidFill>
                <a:highlight>
                  <a:srgbClr val="00FF00"/>
                </a:highlight>
                <a:latin typeface="Gill Sans MT" panose="020B0502020104020203"/>
              </a:rPr>
              <a:t>schedule-excel</a:t>
            </a:r>
            <a:r>
              <a:rPr lang="fi-FI" sz="1200" dirty="0">
                <a:solidFill>
                  <a:prstClr val="black"/>
                </a:solidFill>
                <a:highlight>
                  <a:srgbClr val="00FF00"/>
                </a:highlight>
                <a:latin typeface="Gill Sans MT" panose="020B0502020104020203"/>
              </a:rPr>
              <a:t>!</a:t>
            </a:r>
          </a:p>
        </p:txBody>
      </p:sp>
      <p:sp>
        <p:nvSpPr>
          <p:cNvPr id="7" name="Tekstiruutu 6"/>
          <p:cNvSpPr txBox="1"/>
          <p:nvPr/>
        </p:nvSpPr>
        <p:spPr>
          <a:xfrm rot="20250971">
            <a:off x="7184554" y="2767855"/>
            <a:ext cx="1653145" cy="461665"/>
          </a:xfrm>
          <a:prstGeom prst="rect">
            <a:avLst/>
          </a:prstGeom>
          <a:noFill/>
        </p:spPr>
        <p:txBody>
          <a:bodyPr wrap="none" rtlCol="0">
            <a:spAutoFit/>
          </a:bodyPr>
          <a:lstStyle/>
          <a:p>
            <a:pPr defTabSz="342900"/>
            <a:r>
              <a:rPr lang="fi-FI" sz="1200" dirty="0" err="1">
                <a:solidFill>
                  <a:prstClr val="black"/>
                </a:solidFill>
                <a:highlight>
                  <a:srgbClr val="00FFFF"/>
                </a:highlight>
                <a:latin typeface="Gill Sans MT" panose="020B0502020104020203"/>
              </a:rPr>
              <a:t>Task-list</a:t>
            </a:r>
            <a:r>
              <a:rPr lang="fi-FI" sz="1200" dirty="0">
                <a:solidFill>
                  <a:prstClr val="black"/>
                </a:solidFill>
                <a:highlight>
                  <a:srgbClr val="00FFFF"/>
                </a:highlight>
                <a:latin typeface="Gill Sans MT" panose="020B0502020104020203"/>
              </a:rPr>
              <a:t> on </a:t>
            </a:r>
            <a:r>
              <a:rPr lang="fi-FI" sz="1200" dirty="0" err="1">
                <a:solidFill>
                  <a:prstClr val="black"/>
                </a:solidFill>
                <a:highlight>
                  <a:srgbClr val="00FFFF"/>
                </a:highlight>
                <a:latin typeface="Gill Sans MT" panose="020B0502020104020203"/>
              </a:rPr>
              <a:t>your</a:t>
            </a:r>
            <a:r>
              <a:rPr lang="fi-FI" sz="1200" dirty="0">
                <a:solidFill>
                  <a:prstClr val="black"/>
                </a:solidFill>
                <a:highlight>
                  <a:srgbClr val="00FFFF"/>
                </a:highlight>
                <a:latin typeface="Gill Sans MT" panose="020B0502020104020203"/>
              </a:rPr>
              <a:t> </a:t>
            </a:r>
            <a:r>
              <a:rPr lang="fi-FI" sz="1200" dirty="0" err="1">
                <a:solidFill>
                  <a:prstClr val="black"/>
                </a:solidFill>
                <a:highlight>
                  <a:srgbClr val="00FFFF"/>
                </a:highlight>
                <a:latin typeface="Gill Sans MT" panose="020B0502020104020203"/>
              </a:rPr>
              <a:t>phone</a:t>
            </a:r>
            <a:endParaRPr lang="fi-FI" sz="1200" dirty="0">
              <a:solidFill>
                <a:prstClr val="black"/>
              </a:solidFill>
              <a:highlight>
                <a:srgbClr val="00FFFF"/>
              </a:highlight>
              <a:latin typeface="Gill Sans MT" panose="020B0502020104020203"/>
            </a:endParaRPr>
          </a:p>
          <a:p>
            <a:pPr defTabSz="342900"/>
            <a:r>
              <a:rPr lang="fi-FI" sz="1200" dirty="0">
                <a:solidFill>
                  <a:prstClr val="black"/>
                </a:solidFill>
                <a:highlight>
                  <a:srgbClr val="00FFFF"/>
                </a:highlight>
                <a:latin typeface="Gill Sans MT" panose="020B0502020104020203"/>
              </a:rPr>
              <a:t>+ WORK5 &amp; FREE5</a:t>
            </a:r>
          </a:p>
        </p:txBody>
      </p:sp>
    </p:spTree>
    <p:extLst>
      <p:ext uri="{BB962C8B-B14F-4D97-AF65-F5344CB8AC3E}">
        <p14:creationId xmlns:p14="http://schemas.microsoft.com/office/powerpoint/2010/main" val="2383232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a:lnSpc>
                <a:spcPct val="100000"/>
              </a:lnSpc>
            </a:pPr>
            <a:r>
              <a:rPr lang="fi-FI" dirty="0" smtClean="0">
                <a:solidFill>
                  <a:srgbClr val="FFC000"/>
                </a:solidFill>
                <a:effectLst>
                  <a:outerShdw blurRad="38100" dist="38100" dir="2700000" algn="tl">
                    <a:srgbClr val="000000">
                      <a:alpha val="43137"/>
                    </a:srgbClr>
                  </a:outerShdw>
                </a:effectLst>
              </a:rPr>
              <a:t>MY STUDENT LIFE GOLDEN RULES</a:t>
            </a:r>
            <a:r>
              <a:rPr lang="fi-FI" dirty="0">
                <a:solidFill>
                  <a:srgbClr val="FFC000"/>
                </a:solidFill>
                <a:effectLst>
                  <a:outerShdw blurRad="38100" dist="38100" dir="2700000" algn="tl">
                    <a:srgbClr val="000000">
                      <a:alpha val="43137"/>
                    </a:srgbClr>
                  </a:outerShdw>
                </a:effectLst>
              </a:rPr>
              <a:t/>
            </a:r>
            <a:br>
              <a:rPr lang="fi-FI" dirty="0">
                <a:solidFill>
                  <a:srgbClr val="FFC000"/>
                </a:solidFill>
                <a:effectLst>
                  <a:outerShdw blurRad="38100" dist="38100" dir="2700000" algn="tl">
                    <a:srgbClr val="000000">
                      <a:alpha val="43137"/>
                    </a:srgbClr>
                  </a:outerShdw>
                </a:effectLst>
              </a:rPr>
            </a:br>
            <a:r>
              <a:rPr lang="fi-FI" sz="1500" dirty="0"/>
              <a:t>(ALIAS TARGETS)</a:t>
            </a:r>
            <a:endParaRPr lang="fi-FI" dirty="0"/>
          </a:p>
        </p:txBody>
      </p:sp>
      <p:sp>
        <p:nvSpPr>
          <p:cNvPr id="3" name="Sisällön paikkamerkki 2"/>
          <p:cNvSpPr>
            <a:spLocks noGrp="1"/>
          </p:cNvSpPr>
          <p:nvPr>
            <p:ph sz="half" idx="1"/>
          </p:nvPr>
        </p:nvSpPr>
        <p:spPr>
          <a:xfrm>
            <a:off x="1086913" y="1799035"/>
            <a:ext cx="3483864" cy="3036734"/>
          </a:xfrm>
        </p:spPr>
        <p:txBody>
          <a:bodyPr>
            <a:normAutofit fontScale="92500"/>
          </a:bodyPr>
          <a:lstStyle/>
          <a:p>
            <a:pPr marL="0" indent="0" algn="ctr">
              <a:lnSpc>
                <a:spcPct val="160000"/>
              </a:lnSpc>
              <a:buNone/>
            </a:pPr>
            <a:r>
              <a:rPr lang="fi-FI" i="1" dirty="0" smtClean="0"/>
              <a:t>My home is for </a:t>
            </a:r>
            <a:r>
              <a:rPr lang="fi-FI" i="1" dirty="0" err="1" smtClean="0"/>
              <a:t>free-time</a:t>
            </a:r>
            <a:r>
              <a:rPr lang="fi-FI" i="1" dirty="0" smtClean="0"/>
              <a:t>!</a:t>
            </a:r>
            <a:endParaRPr lang="fi-FI" i="1" dirty="0"/>
          </a:p>
          <a:p>
            <a:pPr marL="0" indent="0" algn="ctr">
              <a:lnSpc>
                <a:spcPct val="160000"/>
              </a:lnSpc>
              <a:buNone/>
            </a:pPr>
            <a:r>
              <a:rPr lang="fi-FI" i="1" dirty="0" smtClean="0"/>
              <a:t>I </a:t>
            </a:r>
            <a:r>
              <a:rPr lang="fi-FI" i="1" dirty="0" err="1" smtClean="0"/>
              <a:t>only</a:t>
            </a:r>
            <a:r>
              <a:rPr lang="fi-FI" i="1" dirty="0" smtClean="0"/>
              <a:t> </a:t>
            </a:r>
            <a:r>
              <a:rPr lang="fi-FI" i="1" dirty="0" err="1" smtClean="0"/>
              <a:t>study</a:t>
            </a:r>
            <a:r>
              <a:rPr lang="fi-FI" i="1" dirty="0" smtClean="0"/>
              <a:t> at </a:t>
            </a:r>
            <a:r>
              <a:rPr lang="fi-FI" i="1" dirty="0" err="1" smtClean="0"/>
              <a:t>the</a:t>
            </a:r>
            <a:r>
              <a:rPr lang="fi-FI" i="1" dirty="0" smtClean="0"/>
              <a:t> </a:t>
            </a:r>
            <a:r>
              <a:rPr lang="fi-FI" i="1" dirty="0" err="1" smtClean="0"/>
              <a:t>university</a:t>
            </a:r>
            <a:r>
              <a:rPr lang="fi-FI" i="1" dirty="0" smtClean="0"/>
              <a:t> </a:t>
            </a:r>
            <a:r>
              <a:rPr lang="fi-FI" i="1" dirty="0" err="1" smtClean="0"/>
              <a:t>or</a:t>
            </a:r>
            <a:r>
              <a:rPr lang="fi-FI" i="1" dirty="0" smtClean="0"/>
              <a:t> </a:t>
            </a:r>
            <a:r>
              <a:rPr lang="fi-FI" i="1" dirty="0" err="1" smtClean="0"/>
              <a:t>somewhere</a:t>
            </a:r>
            <a:r>
              <a:rPr lang="fi-FI" i="1" dirty="0" smtClean="0"/>
              <a:t> </a:t>
            </a:r>
            <a:r>
              <a:rPr lang="fi-FI" i="1" dirty="0" err="1" smtClean="0"/>
              <a:t>else</a:t>
            </a:r>
            <a:r>
              <a:rPr lang="fi-FI" i="1" dirty="0" smtClean="0"/>
              <a:t>.</a:t>
            </a:r>
            <a:endParaRPr lang="fi-FI" i="1" dirty="0"/>
          </a:p>
          <a:p>
            <a:pPr marL="0" indent="0" algn="ctr">
              <a:lnSpc>
                <a:spcPct val="160000"/>
              </a:lnSpc>
              <a:buNone/>
            </a:pPr>
            <a:r>
              <a:rPr lang="fi-FI" i="1" dirty="0" err="1" smtClean="0"/>
              <a:t>Own</a:t>
            </a:r>
            <a:r>
              <a:rPr lang="fi-FI" i="1" dirty="0" smtClean="0"/>
              <a:t> </a:t>
            </a:r>
            <a:r>
              <a:rPr lang="fi-FI" i="1" dirty="0" err="1" smtClean="0"/>
              <a:t>day</a:t>
            </a:r>
            <a:r>
              <a:rPr lang="fi-FI" i="1" dirty="0" smtClean="0"/>
              <a:t> for </a:t>
            </a:r>
            <a:r>
              <a:rPr lang="fi-FI" i="1" dirty="0" err="1" smtClean="0"/>
              <a:t>each</a:t>
            </a:r>
            <a:r>
              <a:rPr lang="fi-FI" i="1" dirty="0" smtClean="0"/>
              <a:t> </a:t>
            </a:r>
            <a:r>
              <a:rPr lang="fi-FI" i="1" dirty="0" err="1" smtClean="0"/>
              <a:t>course</a:t>
            </a:r>
            <a:endParaRPr lang="fi-FI" i="1" dirty="0"/>
          </a:p>
          <a:p>
            <a:pPr marL="0" indent="0" algn="ctr">
              <a:lnSpc>
                <a:spcPct val="160000"/>
              </a:lnSpc>
              <a:buNone/>
            </a:pPr>
            <a:r>
              <a:rPr lang="fi-FI" i="1" dirty="0" smtClean="0"/>
              <a:t>I </a:t>
            </a:r>
            <a:r>
              <a:rPr lang="fi-FI" i="1" dirty="0" err="1" smtClean="0"/>
              <a:t>work</a:t>
            </a:r>
            <a:r>
              <a:rPr lang="fi-FI" i="1" dirty="0" smtClean="0"/>
              <a:t> </a:t>
            </a:r>
            <a:r>
              <a:rPr lang="fi-FI" i="1" dirty="0" err="1" smtClean="0"/>
              <a:t>daily</a:t>
            </a:r>
            <a:r>
              <a:rPr lang="fi-FI" i="1" dirty="0" smtClean="0"/>
              <a:t> </a:t>
            </a:r>
            <a:r>
              <a:rPr lang="fi-FI" i="1" dirty="0" err="1" smtClean="0"/>
              <a:t>max</a:t>
            </a:r>
            <a:r>
              <a:rPr lang="fi-FI" i="1" dirty="0" smtClean="0"/>
              <a:t> </a:t>
            </a:r>
            <a:r>
              <a:rPr lang="fi-FI" i="1" dirty="0"/>
              <a:t>10h.</a:t>
            </a:r>
          </a:p>
          <a:p>
            <a:pPr marL="0" indent="0" algn="ctr">
              <a:lnSpc>
                <a:spcPct val="160000"/>
              </a:lnSpc>
              <a:buNone/>
            </a:pPr>
            <a:r>
              <a:rPr lang="fi-FI" i="1" dirty="0" smtClean="0"/>
              <a:t>5 </a:t>
            </a:r>
            <a:r>
              <a:rPr lang="fi-FI" i="1" dirty="0" err="1" smtClean="0"/>
              <a:t>days</a:t>
            </a:r>
            <a:r>
              <a:rPr lang="fi-FI" i="1" dirty="0" smtClean="0"/>
              <a:t> to </a:t>
            </a:r>
            <a:r>
              <a:rPr lang="fi-FI" i="1" dirty="0" err="1" smtClean="0"/>
              <a:t>work</a:t>
            </a:r>
            <a:r>
              <a:rPr lang="fi-FI" i="1" dirty="0" smtClean="0"/>
              <a:t>,</a:t>
            </a:r>
            <a:r>
              <a:rPr lang="fi-FI" i="1" dirty="0"/>
              <a:t/>
            </a:r>
            <a:br>
              <a:rPr lang="fi-FI" i="1" dirty="0"/>
            </a:br>
            <a:r>
              <a:rPr lang="fi-FI" i="1" dirty="0"/>
              <a:t>2</a:t>
            </a:r>
            <a:r>
              <a:rPr lang="fi-FI" i="1" dirty="0" smtClean="0"/>
              <a:t> </a:t>
            </a:r>
            <a:r>
              <a:rPr lang="fi-FI" i="1" dirty="0" err="1" smtClean="0"/>
              <a:t>days</a:t>
            </a:r>
            <a:r>
              <a:rPr lang="fi-FI" i="1" dirty="0" smtClean="0"/>
              <a:t> for </a:t>
            </a:r>
            <a:r>
              <a:rPr lang="fi-FI" i="1" dirty="0" err="1" smtClean="0"/>
              <a:t>entertainment</a:t>
            </a:r>
            <a:r>
              <a:rPr lang="fi-FI" i="1" dirty="0" smtClean="0"/>
              <a:t>,</a:t>
            </a:r>
            <a:r>
              <a:rPr lang="fi-FI" i="1" dirty="0"/>
              <a:t/>
            </a:r>
            <a:br>
              <a:rPr lang="fi-FI" i="1" dirty="0"/>
            </a:br>
            <a:r>
              <a:rPr lang="fi-FI" i="1" dirty="0" smtClean="0"/>
              <a:t>1 </a:t>
            </a:r>
            <a:r>
              <a:rPr lang="fi-FI" i="1" dirty="0" err="1" smtClean="0"/>
              <a:t>day</a:t>
            </a:r>
            <a:r>
              <a:rPr lang="fi-FI" i="1" dirty="0"/>
              <a:t> </a:t>
            </a:r>
            <a:r>
              <a:rPr lang="fi-FI" i="1" dirty="0" smtClean="0"/>
              <a:t>for </a:t>
            </a:r>
            <a:r>
              <a:rPr lang="fi-FI" i="1" dirty="0" err="1" smtClean="0"/>
              <a:t>rest</a:t>
            </a:r>
            <a:r>
              <a:rPr lang="fi-FI" i="1" dirty="0" smtClean="0"/>
              <a:t>.</a:t>
            </a:r>
            <a:endParaRPr lang="fi-FI" i="1" dirty="0"/>
          </a:p>
        </p:txBody>
      </p:sp>
      <p:pic>
        <p:nvPicPr>
          <p:cNvPr id="7" name="Sisällön paikkamerkki 6" descr="Datei:Justice and law.svg – Wikipedia"/>
          <p:cNvPicPr>
            <a:picLocks noGrp="1" noChangeAspect="1"/>
          </p:cNvPicPr>
          <p:nvPr>
            <p:ph sz="half" idx="2"/>
          </p:nvPr>
        </p:nvPicPr>
        <p:blipFill>
          <a:blip r:embed="rId2"/>
          <a:stretch>
            <a:fillRect/>
          </a:stretch>
        </p:blipFill>
        <p:spPr>
          <a:xfrm>
            <a:off x="5261373" y="1799036"/>
            <a:ext cx="2581275" cy="2581275"/>
          </a:xfrm>
        </p:spPr>
      </p:pic>
    </p:spTree>
    <p:extLst>
      <p:ext uri="{BB962C8B-B14F-4D97-AF65-F5344CB8AC3E}">
        <p14:creationId xmlns:p14="http://schemas.microsoft.com/office/powerpoint/2010/main" val="3041684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Risk</a:t>
            </a:r>
            <a:r>
              <a:rPr lang="fi-FI" dirty="0"/>
              <a:t> </a:t>
            </a:r>
            <a:r>
              <a:rPr lang="fi-FI" dirty="0" err="1"/>
              <a:t>analysis</a:t>
            </a:r>
            <a:r>
              <a:rPr lang="fi-FI" dirty="0"/>
              <a:t> of </a:t>
            </a:r>
            <a:r>
              <a:rPr lang="fi-FI" dirty="0" err="1"/>
              <a:t>the</a:t>
            </a:r>
            <a:r>
              <a:rPr lang="fi-FI" dirty="0"/>
              <a:t> </a:t>
            </a:r>
            <a:r>
              <a:rPr lang="fi-FI" dirty="0" err="1"/>
              <a:t>studies</a:t>
            </a:r>
            <a:endParaRPr lang="fi-FI" dirty="0"/>
          </a:p>
        </p:txBody>
      </p:sp>
      <p:sp>
        <p:nvSpPr>
          <p:cNvPr id="3" name="Subtitle 2"/>
          <p:cNvSpPr>
            <a:spLocks noGrp="1"/>
          </p:cNvSpPr>
          <p:nvPr>
            <p:ph type="subTitle" idx="1"/>
          </p:nvPr>
        </p:nvSpPr>
        <p:spPr/>
        <p:txBody>
          <a:bodyPr/>
          <a:lstStyle/>
          <a:p>
            <a:r>
              <a:rPr lang="fi-FI" dirty="0" err="1"/>
              <a:t>Student</a:t>
            </a:r>
            <a:r>
              <a:rPr lang="fi-FI" dirty="0"/>
              <a:t> X (</a:t>
            </a:r>
            <a:r>
              <a:rPr lang="fi-FI" dirty="0" err="1" smtClean="0"/>
              <a:t>translated</a:t>
            </a:r>
            <a:r>
              <a:rPr lang="fi-FI" dirty="0" smtClean="0"/>
              <a:t> </a:t>
            </a:r>
            <a:r>
              <a:rPr lang="fi-FI" dirty="0"/>
              <a:t>and </a:t>
            </a:r>
            <a:r>
              <a:rPr lang="fi-FI" dirty="0" err="1"/>
              <a:t>modified</a:t>
            </a:r>
            <a:r>
              <a:rPr lang="fi-FI" dirty="0"/>
              <a:t> </a:t>
            </a:r>
            <a:r>
              <a:rPr lang="fi-FI" dirty="0" err="1"/>
              <a:t>by</a:t>
            </a:r>
            <a:r>
              <a:rPr lang="fi-FI" dirty="0"/>
              <a:t> Saara Meriluoto)</a:t>
            </a:r>
          </a:p>
        </p:txBody>
      </p:sp>
    </p:spTree>
    <p:extLst>
      <p:ext uri="{BB962C8B-B14F-4D97-AF65-F5344CB8AC3E}">
        <p14:creationId xmlns:p14="http://schemas.microsoft.com/office/powerpoint/2010/main" val="461692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260604" y="512067"/>
          <a:ext cx="8599934" cy="4622291"/>
        </p:xfrm>
        <a:graphic>
          <a:graphicData uri="http://schemas.openxmlformats.org/drawingml/2006/table">
            <a:tbl>
              <a:tblPr firstRow="1" firstCol="1" bandRow="1"/>
              <a:tblGrid>
                <a:gridCol w="789632">
                  <a:extLst>
                    <a:ext uri="{9D8B030D-6E8A-4147-A177-3AD203B41FA5}">
                      <a16:colId xmlns:a16="http://schemas.microsoft.com/office/drawing/2014/main" val="2475386071"/>
                    </a:ext>
                  </a:extLst>
                </a:gridCol>
                <a:gridCol w="873927">
                  <a:extLst>
                    <a:ext uri="{9D8B030D-6E8A-4147-A177-3AD203B41FA5}">
                      <a16:colId xmlns:a16="http://schemas.microsoft.com/office/drawing/2014/main" val="4188590666"/>
                    </a:ext>
                  </a:extLst>
                </a:gridCol>
                <a:gridCol w="903174">
                  <a:extLst>
                    <a:ext uri="{9D8B030D-6E8A-4147-A177-3AD203B41FA5}">
                      <a16:colId xmlns:a16="http://schemas.microsoft.com/office/drawing/2014/main" val="992053357"/>
                    </a:ext>
                  </a:extLst>
                </a:gridCol>
                <a:gridCol w="1532815">
                  <a:extLst>
                    <a:ext uri="{9D8B030D-6E8A-4147-A177-3AD203B41FA5}">
                      <a16:colId xmlns:a16="http://schemas.microsoft.com/office/drawing/2014/main" val="2145303526"/>
                    </a:ext>
                  </a:extLst>
                </a:gridCol>
                <a:gridCol w="1539697">
                  <a:extLst>
                    <a:ext uri="{9D8B030D-6E8A-4147-A177-3AD203B41FA5}">
                      <a16:colId xmlns:a16="http://schemas.microsoft.com/office/drawing/2014/main" val="1293357676"/>
                    </a:ext>
                  </a:extLst>
                </a:gridCol>
                <a:gridCol w="1094131">
                  <a:extLst>
                    <a:ext uri="{9D8B030D-6E8A-4147-A177-3AD203B41FA5}">
                      <a16:colId xmlns:a16="http://schemas.microsoft.com/office/drawing/2014/main" val="1602169954"/>
                    </a:ext>
                  </a:extLst>
                </a:gridCol>
                <a:gridCol w="1051122">
                  <a:extLst>
                    <a:ext uri="{9D8B030D-6E8A-4147-A177-3AD203B41FA5}">
                      <a16:colId xmlns:a16="http://schemas.microsoft.com/office/drawing/2014/main" val="2846711970"/>
                    </a:ext>
                  </a:extLst>
                </a:gridCol>
                <a:gridCol w="815436">
                  <a:extLst>
                    <a:ext uri="{9D8B030D-6E8A-4147-A177-3AD203B41FA5}">
                      <a16:colId xmlns:a16="http://schemas.microsoft.com/office/drawing/2014/main" val="1842227264"/>
                    </a:ext>
                  </a:extLst>
                </a:gridCol>
              </a:tblGrid>
              <a:tr h="171196">
                <a:tc>
                  <a:txBody>
                    <a:bodyPr/>
                    <a:lstStyle/>
                    <a:p>
                      <a:pPr>
                        <a:lnSpc>
                          <a:spcPct val="107000"/>
                        </a:lnSpc>
                        <a:spcAft>
                          <a:spcPts val="0"/>
                        </a:spcAft>
                      </a:pPr>
                      <a:r>
                        <a:rPr lang="fi-FI"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RISK</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PROBABILITY</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SERIOUSNESS</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EFFECT</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SIGNALS</a:t>
                      </a:r>
                    </a:p>
                  </a:txBody>
                  <a:tcPr marL="46209" marR="4620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HOW TO PREVENT</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HOW TO FIX</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9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BRUTE FORCE</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2266366834"/>
                  </a:ext>
                </a:extLst>
              </a:tr>
              <a:tr h="171196">
                <a:tc>
                  <a:txBody>
                    <a:bodyPr/>
                    <a:lstStyle/>
                    <a:p>
                      <a:pPr>
                        <a:lnSpc>
                          <a:spcPct val="107000"/>
                        </a:lnSpc>
                        <a:spcAft>
                          <a:spcPts val="0"/>
                        </a:spcAft>
                      </a:pPr>
                      <a:r>
                        <a:rPr lang="fi-FI" sz="900" b="1">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645816215"/>
                  </a:ext>
                </a:extLst>
              </a:tr>
              <a:tr h="1027176">
                <a:tc>
                  <a:txBody>
                    <a:bodyPr/>
                    <a:lstStyle/>
                    <a:p>
                      <a:pPr>
                        <a:lnSpc>
                          <a:spcPct val="107000"/>
                        </a:lnSpc>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I don’t pass the course</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SMALL</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 naturally want to pass the courses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MEDIUM</a:t>
                      </a:r>
                    </a:p>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 have time to redo 1-2 courses a year</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I have to redo the course</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FontTx/>
                        <a:buNone/>
                      </a:pPr>
                      <a:r>
                        <a:rPr lang="en-US" sz="900" dirty="0">
                          <a:effectLst/>
                          <a:latin typeface="Calibri" panose="020F0502020204030204" pitchFamily="34" charset="0"/>
                          <a:ea typeface="Calibri" panose="020F0502020204030204" pitchFamily="34" charset="0"/>
                          <a:cs typeface="Times New Roman" panose="02020603050405020304" pitchFamily="18" charset="0"/>
                        </a:rPr>
                        <a:t>-It prevents</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me from following my </a:t>
                      </a:r>
                      <a:r>
                        <a:rPr lang="en-US" sz="900" baseline="0" dirty="0" err="1">
                          <a:effectLst/>
                          <a:latin typeface="Calibri" panose="020F0502020204030204" pitchFamily="34" charset="0"/>
                          <a:ea typeface="Calibri" panose="020F0502020204030204" pitchFamily="34" charset="0"/>
                          <a:cs typeface="Times New Roman" panose="02020603050405020304" pitchFamily="18" charset="0"/>
                        </a:rPr>
                        <a:t>studyplan</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and graduating on time</a:t>
                      </a:r>
                    </a:p>
                    <a:p>
                      <a:pPr marL="0" indent="0">
                        <a:lnSpc>
                          <a:spcPct val="107000"/>
                        </a:lnSpc>
                        <a:spcAft>
                          <a:spcPts val="0"/>
                        </a:spcAft>
                        <a:buFontTx/>
                        <a:buNone/>
                      </a:pPr>
                      <a:r>
                        <a:rPr lang="en-US" sz="900" dirty="0">
                          <a:effectLst/>
                          <a:latin typeface="Calibri" panose="020F0502020204030204" pitchFamily="34" charset="0"/>
                          <a:ea typeface="Calibri" panose="020F0502020204030204" pitchFamily="34" charset="0"/>
                          <a:cs typeface="Times New Roman" panose="02020603050405020304" pitchFamily="18" charset="0"/>
                        </a:rPr>
                        <a:t>-Next periods would</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feel more difficult</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 I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can’t</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do</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assignments</a:t>
                      </a:r>
                      <a:r>
                        <a:rPr lang="fi-FI" sz="900" dirty="0">
                          <a:effectLst/>
                          <a:latin typeface="Calibri" panose="020F0502020204030204" pitchFamily="34" charset="0"/>
                          <a:ea typeface="Calibri" panose="020F0502020204030204" pitchFamily="34" charset="0"/>
                          <a:cs typeface="Times New Roman" panose="02020603050405020304" pitchFamily="18" charset="0"/>
                        </a:rPr>
                        <a:t> and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retun</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those</a:t>
                      </a:r>
                      <a:r>
                        <a:rPr lang="fi-FI" sz="900" dirty="0">
                          <a:effectLst/>
                          <a:latin typeface="Calibri" panose="020F0502020204030204" pitchFamily="34" charset="0"/>
                          <a:ea typeface="Calibri" panose="020F0502020204030204" pitchFamily="34" charset="0"/>
                          <a:cs typeface="Times New Roman" panose="02020603050405020304" pitchFamily="18" charset="0"/>
                        </a:rPr>
                        <a:t> on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time</a:t>
                      </a:r>
                      <a:r>
                        <a:rPr lang="fi-FI" sz="9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 have not learned what is expected to</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pass</a:t>
                      </a:r>
                      <a:r>
                        <a:rPr lang="en-US" sz="900" dirty="0">
                          <a:effectLst/>
                          <a:latin typeface="Calibri" panose="020F0502020204030204" pitchFamily="34" charset="0"/>
                          <a:ea typeface="Calibri" panose="020F0502020204030204" pitchFamily="34" charset="0"/>
                          <a:cs typeface="Times New Roman" panose="02020603050405020304" pitchFamily="18" charset="0"/>
                        </a:rPr>
                        <a:t> the exam.</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Do the assignments on time</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Make sure I have learned what we have studied during the course.</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Give more effort to individual work</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Schedule enough time to study for this course</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Save the weekend for studying to</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pass</a:t>
                      </a:r>
                      <a:r>
                        <a:rPr lang="en-US" sz="900" dirty="0">
                          <a:effectLst/>
                          <a:latin typeface="Calibri" panose="020F0502020204030204" pitchFamily="34" charset="0"/>
                          <a:ea typeface="Calibri" panose="020F0502020204030204" pitchFamily="34" charset="0"/>
                          <a:cs typeface="Times New Roman" panose="02020603050405020304" pitchFamily="18" charset="0"/>
                        </a:rPr>
                        <a:t> the course (no other activities)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001729601"/>
                  </a:ext>
                </a:extLst>
              </a:tr>
              <a:tr h="171196">
                <a:tc>
                  <a:txBody>
                    <a:bodyPr/>
                    <a:lstStyle/>
                    <a:p>
                      <a:pPr>
                        <a:lnSpc>
                          <a:spcPct val="107000"/>
                        </a:lnSpc>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098546152"/>
                  </a:ext>
                </a:extLst>
              </a:tr>
              <a:tr h="1369568">
                <a:tc>
                  <a:txBody>
                    <a:bodyPr/>
                    <a:lstStyle/>
                    <a:p>
                      <a:pPr>
                        <a:lnSpc>
                          <a:spcPct val="107000"/>
                        </a:lnSpc>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Motivation is not big enough for studying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GREAT</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I have previous experience from low motivation</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MEDIUM</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-Makes studying harder</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-Participation in activities will suffer</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 don’t give effort to individual studying</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 will not return the assignments on time or I return them regularly on last minute. </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have to w</a:t>
                      </a:r>
                      <a:r>
                        <a:rPr lang="en-US" sz="900" dirty="0">
                          <a:effectLst/>
                          <a:latin typeface="Calibri" panose="020F0502020204030204" pitchFamily="34" charset="0"/>
                          <a:ea typeface="Calibri" panose="020F0502020204030204" pitchFamily="34" charset="0"/>
                          <a:cs typeface="Times New Roman" panose="02020603050405020304" pitchFamily="18" charset="0"/>
                        </a:rPr>
                        <a:t>rite up things I am interested in and make me excited</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Practical</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projects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should d</a:t>
                      </a:r>
                      <a:r>
                        <a:rPr lang="en-US" sz="900" dirty="0">
                          <a:effectLst/>
                          <a:latin typeface="Calibri" panose="020F0502020204030204" pitchFamily="34" charset="0"/>
                          <a:ea typeface="Calibri" panose="020F0502020204030204" pitchFamily="34" charset="0"/>
                          <a:cs typeface="Times New Roman" panose="02020603050405020304" pitchFamily="18" charset="0"/>
                        </a:rPr>
                        <a:t>o more things that I find interesting</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-Participate in practical projects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-Talk with my friends and psychology</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Contact</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study</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counsellor</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852091038"/>
                  </a:ext>
                </a:extLst>
              </a:tr>
              <a:tr h="171196">
                <a:tc>
                  <a:txBody>
                    <a:bodyPr/>
                    <a:lstStyle/>
                    <a:p>
                      <a:pPr>
                        <a:lnSpc>
                          <a:spcPct val="107000"/>
                        </a:lnSpc>
                        <a:spcAft>
                          <a:spcPts val="0"/>
                        </a:spcAft>
                      </a:pPr>
                      <a:r>
                        <a:rPr lang="en-US" sz="900" b="1">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 </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598610108"/>
                  </a:ext>
                </a:extLst>
              </a:tr>
              <a:tr h="1540763">
                <a:tc>
                  <a:txBody>
                    <a:bodyPr/>
                    <a:lstStyle/>
                    <a:p>
                      <a:pPr>
                        <a:lnSpc>
                          <a:spcPct val="107000"/>
                        </a:lnSpc>
                        <a:spcAft>
                          <a:spcPts val="0"/>
                        </a:spcAft>
                      </a:pPr>
                      <a:r>
                        <a:rPr lang="fi-FI" sz="900" b="1" dirty="0">
                          <a:effectLst/>
                          <a:latin typeface="Calibri" panose="020F0502020204030204" pitchFamily="34" charset="0"/>
                          <a:ea typeface="Calibri" panose="020F0502020204030204" pitchFamily="34" charset="0"/>
                          <a:cs typeface="Times New Roman" panose="02020603050405020304" pitchFamily="18" charset="0"/>
                        </a:rPr>
                        <a:t>Burnout</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MEDIUM</a:t>
                      </a:r>
                    </a:p>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 have almost had burnout before, I know that I sometimes do too much</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GREAT</a:t>
                      </a:r>
                    </a:p>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i-FI" sz="900">
                          <a:effectLst/>
                          <a:latin typeface="Calibri" panose="020F0502020204030204" pitchFamily="34" charset="0"/>
                          <a:ea typeface="Calibri" panose="020F0502020204030204" pitchFamily="34" charset="0"/>
                          <a:cs typeface="Times New Roman" panose="02020603050405020304" pitchFamily="18" charset="0"/>
                        </a:rPr>
                        <a:t> </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-Decrease motivation and coping</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-Studies suffer</a:t>
                      </a:r>
                      <a:endParaRPr lang="fi-FI" sz="90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 No spare</a:t>
                      </a:r>
                      <a:r>
                        <a:rPr lang="en-US" sz="9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900" dirty="0">
                          <a:effectLst/>
                          <a:latin typeface="Calibri" panose="020F0502020204030204" pitchFamily="34" charset="0"/>
                          <a:ea typeface="Calibri" panose="020F0502020204030204" pitchFamily="34" charset="0"/>
                          <a:cs typeface="Times New Roman" panose="02020603050405020304" pitchFamily="18" charset="0"/>
                        </a:rPr>
                        <a:t>time during the evenings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-stress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-difficulties to concentrate</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-skip assignments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feeling</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tired</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-Keep the workload smaller than I think I could manage</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-Have 3 hours of rest and free-time every day </a:t>
                      </a:r>
                      <a:r>
                        <a:rPr lang="fi-FI" sz="9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en-US" sz="900" dirty="0">
                          <a:effectLst/>
                          <a:latin typeface="Calibri" panose="020F0502020204030204" pitchFamily="34" charset="0"/>
                          <a:ea typeface="Calibri" panose="020F0502020204030204" pitchFamily="34" charset="0"/>
                          <a:cs typeface="Times New Roman" panose="02020603050405020304" pitchFamily="18" charset="0"/>
                        </a:rPr>
                        <a:t>not working/studying during the evenings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Enough</a:t>
                      </a:r>
                      <a:r>
                        <a:rPr lang="fi-FI" sz="900" dirty="0">
                          <a:effectLst/>
                          <a:latin typeface="Calibri" panose="020F0502020204030204" pitchFamily="34" charset="0"/>
                          <a:ea typeface="Calibri" panose="020F0502020204030204" pitchFamily="34" charset="0"/>
                          <a:cs typeface="Times New Roman" panose="02020603050405020304" pitchFamily="18" charset="0"/>
                        </a:rPr>
                        <a:t>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sleep</a:t>
                      </a:r>
                      <a:r>
                        <a:rPr lang="fi-FI" sz="900" dirty="0">
                          <a:effectLst/>
                          <a:latin typeface="Calibri" panose="020F0502020204030204" pitchFamily="34" charset="0"/>
                          <a:ea typeface="Calibri" panose="020F0502020204030204" pitchFamily="34" charset="0"/>
                          <a:cs typeface="Times New Roman" panose="02020603050405020304" pitchFamily="18" charset="0"/>
                        </a:rPr>
                        <a:t> (8h)</a:t>
                      </a: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-Reduce workload and the amount of courses on purpose</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-Cancel all plans from the weekend</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900" dirty="0">
                          <a:effectLst/>
                          <a:latin typeface="Calibri" panose="020F0502020204030204" pitchFamily="34" charset="0"/>
                          <a:ea typeface="Calibri" panose="020F0502020204030204" pitchFamily="34" charset="0"/>
                          <a:cs typeface="Times New Roman" panose="02020603050405020304" pitchFamily="18" charset="0"/>
                        </a:rPr>
                        <a:t>-</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Talk</a:t>
                      </a:r>
                      <a:r>
                        <a:rPr lang="fi-FI" sz="900" dirty="0">
                          <a:effectLst/>
                          <a:latin typeface="Calibri" panose="020F0502020204030204" pitchFamily="34" charset="0"/>
                          <a:ea typeface="Calibri" panose="020F0502020204030204" pitchFamily="34" charset="0"/>
                          <a:cs typeface="Times New Roman" panose="02020603050405020304" pitchFamily="18" charset="0"/>
                        </a:rPr>
                        <a:t> to </a:t>
                      </a:r>
                      <a:r>
                        <a:rPr lang="fi-FI" sz="900" dirty="0" err="1">
                          <a:effectLst/>
                          <a:latin typeface="Calibri" panose="020F0502020204030204" pitchFamily="34" charset="0"/>
                          <a:ea typeface="Calibri" panose="020F0502020204030204" pitchFamily="34" charset="0"/>
                          <a:cs typeface="Times New Roman" panose="02020603050405020304" pitchFamily="18" charset="0"/>
                        </a:rPr>
                        <a:t>psychologist</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-Completely rest for 1-2 weeks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-Follow-up by a doctor or psychologist</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6209" marR="4620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375682104"/>
                  </a:ext>
                </a:extLst>
              </a:tr>
            </a:tbl>
          </a:graphicData>
        </a:graphic>
      </p:graphicFrame>
    </p:spTree>
    <p:extLst>
      <p:ext uri="{BB962C8B-B14F-4D97-AF65-F5344CB8AC3E}">
        <p14:creationId xmlns:p14="http://schemas.microsoft.com/office/powerpoint/2010/main" val="31712657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44018" y="409196"/>
          <a:ext cx="8867394" cy="5002438"/>
        </p:xfrm>
        <a:graphic>
          <a:graphicData uri="http://schemas.openxmlformats.org/drawingml/2006/table">
            <a:tbl>
              <a:tblPr firstRow="1" firstCol="1" bandRow="1"/>
              <a:tblGrid>
                <a:gridCol w="746341">
                  <a:extLst>
                    <a:ext uri="{9D8B030D-6E8A-4147-A177-3AD203B41FA5}">
                      <a16:colId xmlns:a16="http://schemas.microsoft.com/office/drawing/2014/main" val="985212241"/>
                    </a:ext>
                  </a:extLst>
                </a:gridCol>
                <a:gridCol w="738530">
                  <a:extLst>
                    <a:ext uri="{9D8B030D-6E8A-4147-A177-3AD203B41FA5}">
                      <a16:colId xmlns:a16="http://schemas.microsoft.com/office/drawing/2014/main" val="2678034399"/>
                    </a:ext>
                  </a:extLst>
                </a:gridCol>
                <a:gridCol w="759863">
                  <a:extLst>
                    <a:ext uri="{9D8B030D-6E8A-4147-A177-3AD203B41FA5}">
                      <a16:colId xmlns:a16="http://schemas.microsoft.com/office/drawing/2014/main" val="1227715829"/>
                    </a:ext>
                  </a:extLst>
                </a:gridCol>
                <a:gridCol w="1777661">
                  <a:extLst>
                    <a:ext uri="{9D8B030D-6E8A-4147-A177-3AD203B41FA5}">
                      <a16:colId xmlns:a16="http://schemas.microsoft.com/office/drawing/2014/main" val="2215373546"/>
                    </a:ext>
                  </a:extLst>
                </a:gridCol>
                <a:gridCol w="1512755">
                  <a:extLst>
                    <a:ext uri="{9D8B030D-6E8A-4147-A177-3AD203B41FA5}">
                      <a16:colId xmlns:a16="http://schemas.microsoft.com/office/drawing/2014/main" val="1609975533"/>
                    </a:ext>
                  </a:extLst>
                </a:gridCol>
                <a:gridCol w="1345446">
                  <a:extLst>
                    <a:ext uri="{9D8B030D-6E8A-4147-A177-3AD203B41FA5}">
                      <a16:colId xmlns:a16="http://schemas.microsoft.com/office/drawing/2014/main" val="3578845262"/>
                    </a:ext>
                  </a:extLst>
                </a:gridCol>
                <a:gridCol w="1073568">
                  <a:extLst>
                    <a:ext uri="{9D8B030D-6E8A-4147-A177-3AD203B41FA5}">
                      <a16:colId xmlns:a16="http://schemas.microsoft.com/office/drawing/2014/main" val="3889676388"/>
                    </a:ext>
                  </a:extLst>
                </a:gridCol>
                <a:gridCol w="913230">
                  <a:extLst>
                    <a:ext uri="{9D8B030D-6E8A-4147-A177-3AD203B41FA5}">
                      <a16:colId xmlns:a16="http://schemas.microsoft.com/office/drawing/2014/main" val="317481915"/>
                    </a:ext>
                  </a:extLst>
                </a:gridCol>
              </a:tblGrid>
              <a:tr h="135446">
                <a:tc>
                  <a:txBody>
                    <a:bodyPr/>
                    <a:lstStyle/>
                    <a:p>
                      <a:pPr>
                        <a:lnSpc>
                          <a:spcPct val="107000"/>
                        </a:lnSpc>
                        <a:spcAft>
                          <a:spcPts val="0"/>
                        </a:spcAft>
                      </a:pPr>
                      <a:r>
                        <a:rPr lang="fi-FI" sz="8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RISK</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8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PROBABILITY</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SERIOUSNESS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8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EFFECT</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8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SIGNALS</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8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HOW TO PREVENT</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8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HOW TO FIX</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nSpc>
                          <a:spcPct val="107000"/>
                        </a:lnSpc>
                        <a:spcAft>
                          <a:spcPts val="0"/>
                        </a:spcAft>
                      </a:pPr>
                      <a:r>
                        <a:rPr lang="fi-FI"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BRUTE FORCE</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1639494537"/>
                  </a:ext>
                </a:extLst>
              </a:tr>
              <a:tr h="135446">
                <a:tc>
                  <a:txBody>
                    <a:bodyPr/>
                    <a:lstStyle/>
                    <a:p>
                      <a:pPr>
                        <a:lnSpc>
                          <a:spcPct val="107000"/>
                        </a:lnSpc>
                        <a:spcAft>
                          <a:spcPts val="0"/>
                        </a:spcAft>
                      </a:pPr>
                      <a:r>
                        <a:rPr lang="fi-FI" sz="800" b="1">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055021375"/>
                  </a:ext>
                </a:extLst>
              </a:tr>
              <a:tr h="1083564">
                <a:tc>
                  <a:txBody>
                    <a:bodyPr/>
                    <a:lstStyle/>
                    <a:p>
                      <a:pPr>
                        <a:lnSpc>
                          <a:spcPct val="107000"/>
                        </a:lnSpc>
                        <a:spcAft>
                          <a:spcPts val="0"/>
                        </a:spcAft>
                      </a:pPr>
                      <a:r>
                        <a:rPr lang="fi-FI" sz="800" b="1">
                          <a:effectLst/>
                          <a:latin typeface="Calibri" panose="020F0502020204030204" pitchFamily="34" charset="0"/>
                          <a:ea typeface="Calibri" panose="020F0502020204030204" pitchFamily="34" charset="0"/>
                          <a:cs typeface="Times New Roman" panose="02020603050405020304" pitchFamily="18" charset="0"/>
                        </a:rPr>
                        <a:t>Depression</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MEDIUM</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Earlier experience</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GREAT</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Paralyzes</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-Very low motivation and energy levels</a:t>
                      </a:r>
                    </a:p>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-Makes studying a lot harder</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-Everyday life becomes problematic</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-Difficult to get over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-Extended low motivation</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-”I don’t care” -attitude</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-Returning assignments late or skipping them totally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-Skive off from studies and events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Problems</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with</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sleeping</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-spare time during the evenings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-Practical projects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-Complete  something</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-Do well in studies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-Have a regular contact with friends </a:t>
                      </a: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-Creative hobby</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-Reduce work load</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-Give extra effort to some assignments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-More spare time</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-Creative hobby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-Talk with psychologist</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-Visit a doctor</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-Sick leave</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979244743"/>
                  </a:ext>
                </a:extLst>
              </a:tr>
              <a:tr h="135446">
                <a:tc>
                  <a:txBody>
                    <a:bodyPr/>
                    <a:lstStyle/>
                    <a:p>
                      <a:pPr>
                        <a:lnSpc>
                          <a:spcPct val="107000"/>
                        </a:lnSpc>
                        <a:spcAft>
                          <a:spcPts val="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409797051"/>
                  </a:ext>
                </a:extLst>
              </a:tr>
              <a:tr h="948119">
                <a:tc>
                  <a:txBody>
                    <a:bodyPr/>
                    <a:lstStyle/>
                    <a:p>
                      <a:pPr>
                        <a:lnSpc>
                          <a:spcPct val="107000"/>
                        </a:lnSpc>
                        <a:spcAft>
                          <a:spcPts val="0"/>
                        </a:spcAft>
                      </a:pPr>
                      <a:r>
                        <a:rPr lang="fi-FI" sz="800" b="1">
                          <a:effectLst/>
                          <a:latin typeface="Calibri" panose="020F0502020204030204" pitchFamily="34" charset="0"/>
                          <a:ea typeface="Calibri" panose="020F0502020204030204" pitchFamily="34" charset="0"/>
                          <a:cs typeface="Times New Roman" panose="02020603050405020304" pitchFamily="18" charset="0"/>
                        </a:rPr>
                        <a:t>Mild illness</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MEDIUM</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Flu every now and then</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SMALL</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I can still study almost normally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-Reduced feeling of coping in studies and everyday life</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Feeling</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tired</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Can’t</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exercise</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-Can’t participate all the events I would need to go or I would like to go</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-Cold in the head</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-My closest friends/</a:t>
                      </a:r>
                      <a:r>
                        <a:rPr lang="en-US" sz="800" dirty="0" err="1">
                          <a:effectLst/>
                          <a:latin typeface="Calibri" panose="020F0502020204030204" pitchFamily="34" charset="0"/>
                          <a:ea typeface="Calibri" panose="020F0502020204030204" pitchFamily="34" charset="0"/>
                          <a:cs typeface="Times New Roman" panose="02020603050405020304" pitchFamily="18" charset="0"/>
                        </a:rPr>
                        <a:t>famil</a:t>
                      </a:r>
                      <a:r>
                        <a:rPr lang="en-US" sz="800" dirty="0">
                          <a:effectLst/>
                          <a:latin typeface="Calibri" panose="020F0502020204030204" pitchFamily="34" charset="0"/>
                          <a:ea typeface="Calibri" panose="020F0502020204030204" pitchFamily="34" charset="0"/>
                          <a:cs typeface="Times New Roman" panose="02020603050405020304" pitchFamily="18" charset="0"/>
                        </a:rPr>
                        <a:t> y members/roommates have a flu</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-Wash hands regularly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-Have </a:t>
                      </a:r>
                      <a:r>
                        <a:rPr lang="en-US" sz="800" dirty="0" err="1">
                          <a:effectLst/>
                          <a:latin typeface="Calibri" panose="020F0502020204030204" pitchFamily="34" charset="0"/>
                          <a:ea typeface="Calibri" panose="020F0502020204030204" pitchFamily="34" charset="0"/>
                          <a:cs typeface="Times New Roman" panose="02020603050405020304" pitchFamily="18" charset="0"/>
                        </a:rPr>
                        <a:t>enoug</a:t>
                      </a:r>
                      <a:r>
                        <a:rPr lang="en-US" sz="800" dirty="0">
                          <a:effectLst/>
                          <a:latin typeface="Calibri" panose="020F0502020204030204" pitchFamily="34" charset="0"/>
                          <a:ea typeface="Calibri" panose="020F0502020204030204" pitchFamily="34" charset="0"/>
                          <a:cs typeface="Times New Roman" panose="02020603050405020304" pitchFamily="18" charset="0"/>
                        </a:rPr>
                        <a:t> clothes on </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a:t>
                      </a:r>
                      <a:r>
                        <a:rPr lang="en-US" sz="800" dirty="0" err="1">
                          <a:effectLst/>
                          <a:latin typeface="Calibri" panose="020F0502020204030204" pitchFamily="34" charset="0"/>
                          <a:ea typeface="Calibri" panose="020F0502020204030204" pitchFamily="34" charset="0"/>
                          <a:cs typeface="Times New Roman" panose="02020603050405020304" pitchFamily="18" charset="0"/>
                        </a:rPr>
                        <a:t>Schdule</a:t>
                      </a:r>
                      <a:r>
                        <a:rPr lang="en-US" sz="800" dirty="0">
                          <a:effectLst/>
                          <a:latin typeface="Calibri" panose="020F0502020204030204" pitchFamily="34" charset="0"/>
                          <a:ea typeface="Calibri" panose="020F0502020204030204" pitchFamily="34" charset="0"/>
                          <a:cs typeface="Times New Roman" panose="02020603050405020304" pitchFamily="18" charset="0"/>
                        </a:rPr>
                        <a:t> time:</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err="1">
                          <a:effectLst/>
                          <a:latin typeface="Calibri" panose="020F0502020204030204" pitchFamily="34" charset="0"/>
                          <a:ea typeface="Calibri" panose="020F0502020204030204" pitchFamily="34" charset="0"/>
                          <a:cs typeface="Times New Roman" panose="02020603050405020304" pitchFamily="18" charset="0"/>
                        </a:rPr>
                        <a:t>Rest+sleep+food</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-Reduce workload</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Reduce</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events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Have</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sick</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leave</a:t>
                      </a:r>
                      <a:r>
                        <a:rPr lang="fi-FI" sz="800" dirty="0">
                          <a:effectLst/>
                          <a:latin typeface="Calibri" panose="020F0502020204030204" pitchFamily="34" charset="0"/>
                          <a:ea typeface="Calibri" panose="020F0502020204030204" pitchFamily="34" charset="0"/>
                          <a:cs typeface="Times New Roman" panose="02020603050405020304" pitchFamily="18" charset="0"/>
                        </a:rPr>
                        <a:t> for 2-4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days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1049551834"/>
                  </a:ext>
                </a:extLst>
              </a:tr>
              <a:tr h="135446">
                <a:tc>
                  <a:txBody>
                    <a:bodyPr/>
                    <a:lstStyle/>
                    <a:p>
                      <a:pPr>
                        <a:lnSpc>
                          <a:spcPct val="107000"/>
                        </a:lnSpc>
                        <a:spcAft>
                          <a:spcPts val="0"/>
                        </a:spcAft>
                      </a:pPr>
                      <a:r>
                        <a:rPr lang="fi-FI" sz="800" b="1">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130948762"/>
                  </a:ext>
                </a:extLst>
              </a:tr>
              <a:tr h="948119">
                <a:tc>
                  <a:txBody>
                    <a:bodyPr/>
                    <a:lstStyle/>
                    <a:p>
                      <a:pPr>
                        <a:lnSpc>
                          <a:spcPct val="107000"/>
                        </a:lnSpc>
                        <a:spcAft>
                          <a:spcPts val="0"/>
                        </a:spcAft>
                      </a:pPr>
                      <a:r>
                        <a:rPr lang="fi-FI" sz="800" b="1">
                          <a:effectLst/>
                          <a:latin typeface="Calibri" panose="020F0502020204030204" pitchFamily="34" charset="0"/>
                          <a:ea typeface="Calibri" panose="020F0502020204030204" pitchFamily="34" charset="0"/>
                          <a:cs typeface="Times New Roman" panose="02020603050405020304" pitchFamily="18" charset="0"/>
                        </a:rPr>
                        <a:t>Serious illness</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SMALL</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Health has been good this far. No chronical diseases.</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EXTREME</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Prevent normal life and ability to study</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-Drop out </a:t>
                      </a:r>
                      <a:r>
                        <a:rPr lang="fi-FI" sz="800">
                          <a:effectLst/>
                          <a:latin typeface="Calibri" panose="020F0502020204030204" pitchFamily="34" charset="0"/>
                          <a:ea typeface="Calibri" panose="020F0502020204030204" pitchFamily="34" charset="0"/>
                          <a:cs typeface="Times New Roman" panose="02020603050405020304" pitchFamily="18" charset="0"/>
                        </a:rPr>
                        <a:t> from </a:t>
                      </a:r>
                      <a:r>
                        <a:rPr lang="en-US" sz="800">
                          <a:effectLst/>
                          <a:latin typeface="Calibri" panose="020F0502020204030204" pitchFamily="34" charset="0"/>
                          <a:ea typeface="Calibri" panose="020F0502020204030204" pitchFamily="34" charset="0"/>
                          <a:cs typeface="Times New Roman" panose="02020603050405020304" pitchFamily="18" charset="0"/>
                        </a:rPr>
                        <a:t>studies</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-Makes everyday life more difficult</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-Life-threatening</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-Expensive</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Prologned</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illness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-Feeling tired longer than a week</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-Body does not function normally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Follow the health</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-Visit</a:t>
                      </a:r>
                      <a:r>
                        <a:rPr lang="en-US" sz="800" baseline="0" dirty="0">
                          <a:effectLst/>
                          <a:latin typeface="Calibri" panose="020F0502020204030204" pitchFamily="34" charset="0"/>
                          <a:ea typeface="Calibri" panose="020F0502020204030204" pitchFamily="34" charset="0"/>
                          <a:cs typeface="Times New Roman" panose="02020603050405020304" pitchFamily="18" charset="0"/>
                        </a:rPr>
                        <a:t> a</a:t>
                      </a:r>
                      <a:r>
                        <a:rPr lang="en-US" sz="800" dirty="0">
                          <a:effectLst/>
                          <a:latin typeface="Calibri" panose="020F0502020204030204" pitchFamily="34" charset="0"/>
                          <a:ea typeface="Calibri" panose="020F0502020204030204" pitchFamily="34" charset="0"/>
                          <a:cs typeface="Times New Roman" panose="02020603050405020304" pitchFamily="18" charset="0"/>
                        </a:rPr>
                        <a:t> doctor </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-Physical examination and diagnosis + treatment</a:t>
                      </a:r>
                    </a:p>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Longer</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sick</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leave</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462992423"/>
                  </a:ext>
                </a:extLst>
              </a:tr>
              <a:tr h="135446">
                <a:tc>
                  <a:txBody>
                    <a:bodyPr/>
                    <a:lstStyle/>
                    <a:p>
                      <a:pPr>
                        <a:lnSpc>
                          <a:spcPct val="107000"/>
                        </a:lnSpc>
                        <a:spcAft>
                          <a:spcPts val="0"/>
                        </a:spcAft>
                      </a:pPr>
                      <a:r>
                        <a:rPr lang="fi-FI" sz="800" b="1">
                          <a:effectLst/>
                          <a:latin typeface="Calibri" panose="020F0502020204030204" pitchFamily="34" charset="0"/>
                          <a:ea typeface="Calibri" panose="020F0502020204030204" pitchFamily="34" charset="0"/>
                          <a:cs typeface="Times New Roman" panose="02020603050405020304" pitchFamily="18" charset="0"/>
                        </a:rPr>
                        <a:t> </a:t>
                      </a:r>
                      <a:endParaRPr lang="fi-FI" sz="80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207038214"/>
                  </a:ext>
                </a:extLst>
              </a:tr>
              <a:tr h="1345406">
                <a:tc>
                  <a:txBody>
                    <a:bodyPr/>
                    <a:lstStyle/>
                    <a:p>
                      <a:pPr>
                        <a:lnSpc>
                          <a:spcPct val="107000"/>
                        </a:lnSpc>
                        <a:spcAft>
                          <a:spcPts val="0"/>
                        </a:spcAft>
                      </a:pPr>
                      <a:r>
                        <a:rPr lang="fi-FI" sz="800" b="1" dirty="0" err="1">
                          <a:effectLst/>
                          <a:latin typeface="Calibri" panose="020F0502020204030204" pitchFamily="34" charset="0"/>
                          <a:ea typeface="Calibri" panose="020F0502020204030204" pitchFamily="34" charset="0"/>
                          <a:cs typeface="Times New Roman" panose="02020603050405020304" pitchFamily="18" charset="0"/>
                        </a:rPr>
                        <a:t>Problems</a:t>
                      </a:r>
                      <a:r>
                        <a:rPr lang="fi-FI" sz="800" b="1" dirty="0">
                          <a:effectLst/>
                          <a:latin typeface="Calibri" panose="020F0502020204030204" pitchFamily="34" charset="0"/>
                          <a:ea typeface="Calibri" panose="020F0502020204030204" pitchFamily="34" charset="0"/>
                          <a:cs typeface="Times New Roman" panose="02020603050405020304" pitchFamily="18" charset="0"/>
                        </a:rPr>
                        <a:t> </a:t>
                      </a:r>
                      <a:r>
                        <a:rPr lang="fi-FI" sz="800" b="1" dirty="0" err="1">
                          <a:effectLst/>
                          <a:latin typeface="Calibri" panose="020F0502020204030204" pitchFamily="34" charset="0"/>
                          <a:ea typeface="Calibri" panose="020F0502020204030204" pitchFamily="34" charset="0"/>
                          <a:cs typeface="Times New Roman" panose="02020603050405020304" pitchFamily="18" charset="0"/>
                        </a:rPr>
                        <a:t>with</a:t>
                      </a:r>
                      <a:r>
                        <a:rPr lang="fi-FI" sz="800" b="1" dirty="0">
                          <a:effectLst/>
                          <a:latin typeface="Calibri" panose="020F0502020204030204" pitchFamily="34" charset="0"/>
                          <a:ea typeface="Calibri" panose="020F0502020204030204" pitchFamily="34" charset="0"/>
                          <a:cs typeface="Times New Roman" panose="02020603050405020304" pitchFamily="18" charset="0"/>
                        </a:rPr>
                        <a:t> money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MEDIUM</a:t>
                      </a: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As a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student</a:t>
                      </a:r>
                      <a:r>
                        <a:rPr lang="fi-FI" sz="800" dirty="0">
                          <a:effectLst/>
                          <a:latin typeface="Calibri" panose="020F0502020204030204" pitchFamily="34" charset="0"/>
                          <a:ea typeface="Calibri" panose="020F0502020204030204" pitchFamily="34" charset="0"/>
                          <a:cs typeface="Times New Roman" panose="02020603050405020304" pitchFamily="18" charset="0"/>
                        </a:rPr>
                        <a:t> I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don’t</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earn</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that</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much</a:t>
                      </a:r>
                      <a:r>
                        <a:rPr lang="fi-FI" sz="800" dirty="0">
                          <a:effectLst/>
                          <a:latin typeface="Calibri" panose="020F0502020204030204" pitchFamily="34" charset="0"/>
                          <a:ea typeface="Calibri" panose="020F0502020204030204" pitchFamily="34" charset="0"/>
                          <a:cs typeface="Times New Roman" panose="02020603050405020304" pitchFamily="18" charset="0"/>
                        </a:rPr>
                        <a:t> money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but</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the</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expenses</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can</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easily</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be</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too</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big</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a:effectLst/>
                          <a:latin typeface="Calibri" panose="020F0502020204030204" pitchFamily="34" charset="0"/>
                          <a:ea typeface="Calibri" panose="020F0502020204030204" pitchFamily="34" charset="0"/>
                          <a:cs typeface="Times New Roman" panose="02020603050405020304" pitchFamily="18" charset="0"/>
                        </a:rPr>
                        <a:t>GREAT</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Causes</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stress</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Makes</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everyday</a:t>
                      </a:r>
                      <a:r>
                        <a:rPr lang="fi-FI" sz="800" dirty="0">
                          <a:effectLst/>
                          <a:latin typeface="Calibri" panose="020F0502020204030204" pitchFamily="34" charset="0"/>
                          <a:ea typeface="Calibri" panose="020F0502020204030204" pitchFamily="34" charset="0"/>
                          <a:cs typeface="Times New Roman" panose="02020603050405020304" pitchFamily="18" charset="0"/>
                        </a:rPr>
                        <a:t> life </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harder</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-Not eating properly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i-FI" sz="800" dirty="0">
                          <a:effectLst/>
                          <a:latin typeface="Calibri" panose="020F0502020204030204" pitchFamily="34" charset="0"/>
                          <a:ea typeface="Calibri" panose="020F0502020204030204" pitchFamily="34" charset="0"/>
                          <a:cs typeface="Times New Roman" panose="02020603050405020304" pitchFamily="18" charset="0"/>
                        </a:rPr>
                        <a:t> </a:t>
                      </a:r>
                      <a:r>
                        <a:rPr lang="en-US" sz="800" dirty="0">
                          <a:effectLst/>
                          <a:latin typeface="Calibri" panose="020F0502020204030204" pitchFamily="34" charset="0"/>
                          <a:ea typeface="Calibri" panose="020F0502020204030204" pitchFamily="34" charset="0"/>
                          <a:cs typeface="Times New Roman" panose="02020603050405020304" pitchFamily="18" charset="0"/>
                        </a:rPr>
                        <a:t>feeling tired</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-Prevent participating events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-Possible Indebtedness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and even dropping out of studies and moving somewhere else </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Expenses&gt;Incomes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-Take the debt</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-Payday loans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-”I don’t care”</a:t>
                      </a:r>
                      <a:r>
                        <a:rPr lang="fi-FI" sz="800" dirty="0">
                          <a:effectLst/>
                          <a:latin typeface="Calibri" panose="020F0502020204030204" pitchFamily="34" charset="0"/>
                          <a:ea typeface="Calibri" panose="020F0502020204030204" pitchFamily="34" charset="0"/>
                          <a:cs typeface="Times New Roman" panose="02020603050405020304" pitchFamily="18" charset="0"/>
                        </a:rPr>
                        <a:t>-</a:t>
                      </a:r>
                      <a:r>
                        <a:rPr lang="fi-FI" sz="800" dirty="0" err="1">
                          <a:effectLst/>
                          <a:latin typeface="Calibri" panose="020F0502020204030204" pitchFamily="34" charset="0"/>
                          <a:ea typeface="Calibri" panose="020F0502020204030204" pitchFamily="34" charset="0"/>
                          <a:cs typeface="Times New Roman" panose="02020603050405020304" pitchFamily="18" charset="0"/>
                        </a:rPr>
                        <a:t>thoughts</a:t>
                      </a:r>
                      <a:r>
                        <a:rPr lang="fi-FI" sz="800" baseline="0" dirty="0">
                          <a:effectLst/>
                          <a:latin typeface="Calibri" panose="020F0502020204030204" pitchFamily="34" charset="0"/>
                          <a:ea typeface="Calibri" panose="020F0502020204030204" pitchFamily="34" charset="0"/>
                          <a:cs typeface="Times New Roman" panose="02020603050405020304" pitchFamily="18" charset="0"/>
                        </a:rPr>
                        <a:t> </a:t>
                      </a:r>
                      <a:r>
                        <a:rPr lang="fi-FI" sz="800" baseline="0" dirty="0" err="1">
                          <a:effectLst/>
                          <a:latin typeface="Calibri" panose="020F0502020204030204" pitchFamily="34" charset="0"/>
                          <a:ea typeface="Calibri" panose="020F0502020204030204" pitchFamily="34" charset="0"/>
                          <a:cs typeface="Times New Roman" panose="02020603050405020304" pitchFamily="18" charset="0"/>
                        </a:rPr>
                        <a:t>regarding</a:t>
                      </a:r>
                      <a:r>
                        <a:rPr lang="fi-FI" sz="800" baseline="0" dirty="0">
                          <a:effectLst/>
                          <a:latin typeface="Calibri" panose="020F0502020204030204" pitchFamily="34" charset="0"/>
                          <a:ea typeface="Calibri" panose="020F0502020204030204" pitchFamily="34" charset="0"/>
                          <a:cs typeface="Times New Roman" panose="02020603050405020304" pitchFamily="18" charset="0"/>
                        </a:rPr>
                        <a:t> </a:t>
                      </a:r>
                      <a:r>
                        <a:rPr lang="fi-FI" sz="800" baseline="0" dirty="0" err="1">
                          <a:effectLst/>
                          <a:latin typeface="Calibri" panose="020F0502020204030204" pitchFamily="34" charset="0"/>
                          <a:ea typeface="Calibri" panose="020F0502020204030204" pitchFamily="34" charset="0"/>
                          <a:cs typeface="Times New Roman" panose="02020603050405020304" pitchFamily="18" charset="0"/>
                        </a:rPr>
                        <a:t>spending</a:t>
                      </a:r>
                      <a:r>
                        <a:rPr lang="fi-FI" sz="800" baseline="0" dirty="0">
                          <a:effectLst/>
                          <a:latin typeface="Calibri" panose="020F0502020204030204" pitchFamily="34" charset="0"/>
                          <a:ea typeface="Calibri" panose="020F0502020204030204" pitchFamily="34" charset="0"/>
                          <a:cs typeface="Times New Roman" panose="02020603050405020304" pitchFamily="18" charset="0"/>
                        </a:rPr>
                        <a:t> money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-Strict budget and </a:t>
                      </a:r>
                      <a:r>
                        <a:rPr lang="en-US" sz="800" b="1" dirty="0">
                          <a:effectLst/>
                          <a:latin typeface="Calibri" panose="020F0502020204030204" pitchFamily="34" charset="0"/>
                          <a:ea typeface="Calibri" panose="020F0502020204030204" pitchFamily="34" charset="0"/>
                          <a:cs typeface="Times New Roman" panose="02020603050405020304" pitchFamily="18" charset="0"/>
                        </a:rPr>
                        <a:t>staying in the budget!</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-Savings and putting money aside regularly</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-Reduce </a:t>
                      </a:r>
                      <a:r>
                        <a:rPr lang="en-US" sz="800" dirty="0" err="1">
                          <a:effectLst/>
                          <a:latin typeface="Calibri" panose="020F0502020204030204" pitchFamily="34" charset="0"/>
                          <a:ea typeface="Calibri" panose="020F0502020204030204" pitchFamily="34" charset="0"/>
                          <a:cs typeface="Times New Roman" panose="02020603050405020304" pitchFamily="18" charset="0"/>
                        </a:rPr>
                        <a:t>expences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-Economize</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-Canceling events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-More work shifts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-Selling stuff</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-Selling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my</a:t>
                      </a:r>
                      <a:r>
                        <a:rPr lang="en-US" sz="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800" dirty="0" smtClean="0">
                          <a:effectLst/>
                          <a:latin typeface="Calibri" panose="020F0502020204030204" pitchFamily="34" charset="0"/>
                          <a:ea typeface="Calibri" panose="020F0502020204030204" pitchFamily="34" charset="0"/>
                          <a:cs typeface="Times New Roman" panose="02020603050405020304" pitchFamily="18" charset="0"/>
                        </a:rPr>
                        <a:t>car</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-Give someone rights to take care of my bank account and savings</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fi-FI"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i-FI"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32833" marR="32833"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000960280"/>
                  </a:ext>
                </a:extLst>
              </a:tr>
            </a:tbl>
          </a:graphicData>
        </a:graphic>
      </p:graphicFrame>
    </p:spTree>
    <p:extLst>
      <p:ext uri="{BB962C8B-B14F-4D97-AF65-F5344CB8AC3E}">
        <p14:creationId xmlns:p14="http://schemas.microsoft.com/office/powerpoint/2010/main" val="1500870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en-US" dirty="0" smtClean="0"/>
              <a:t>PDPP PROCESS</a:t>
            </a:r>
            <a:endParaRPr lang="en-US" dirty="0"/>
          </a:p>
        </p:txBody>
      </p:sp>
      <p:graphicFrame>
        <p:nvGraphicFramePr>
          <p:cNvPr id="5" name="Content Placeholder 5"/>
          <p:cNvGraphicFramePr>
            <a:graphicFrameLocks noGrp="1"/>
          </p:cNvGraphicFramePr>
          <p:nvPr>
            <p:ph type="tbl" sz="quarter" idx="13"/>
            <p:extLst/>
          </p:nvPr>
        </p:nvGraphicFramePr>
        <p:xfrm>
          <a:off x="287338" y="1493839"/>
          <a:ext cx="8496300" cy="307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8043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en-US" dirty="0" smtClean="0"/>
              <a:t>1. WHAT IS MY PDPP?</a:t>
            </a:r>
            <a:endParaRPr lang="en-US" dirty="0"/>
          </a:p>
        </p:txBody>
      </p:sp>
      <p:sp>
        <p:nvSpPr>
          <p:cNvPr id="3" name="Text Placeholder 2"/>
          <p:cNvSpPr>
            <a:spLocks noGrp="1"/>
          </p:cNvSpPr>
          <p:nvPr>
            <p:ph type="body" sz="half" idx="11"/>
          </p:nvPr>
        </p:nvSpPr>
        <p:spPr>
          <a:xfrm>
            <a:off x="287339" y="1633539"/>
            <a:ext cx="8502634" cy="2936212"/>
          </a:xfrm>
        </p:spPr>
        <p:txBody>
          <a:bodyPr/>
          <a:lstStyle/>
          <a:p>
            <a:pPr>
              <a:lnSpc>
                <a:spcPct val="100000"/>
              </a:lnSpc>
            </a:pPr>
            <a:r>
              <a:rPr lang="en-US" sz="2400" dirty="0"/>
              <a:t>What does Personal Development Project Plan mean to you?</a:t>
            </a:r>
          </a:p>
          <a:p>
            <a:pPr>
              <a:lnSpc>
                <a:spcPct val="100000"/>
              </a:lnSpc>
            </a:pPr>
            <a:r>
              <a:rPr lang="en-US" sz="2400" dirty="0"/>
              <a:t>What kind of goal you want to reach by making a PDPP?</a:t>
            </a:r>
          </a:p>
          <a:p>
            <a:pPr>
              <a:lnSpc>
                <a:spcPct val="100000"/>
              </a:lnSpc>
            </a:pPr>
            <a:r>
              <a:rPr lang="en-US" sz="2400" dirty="0"/>
              <a:t>You can answer in Finnish, English or Swedish. Answer with text. You can also attach a link.</a:t>
            </a:r>
          </a:p>
          <a:p>
            <a:pPr>
              <a:lnSpc>
                <a:spcPct val="100000"/>
              </a:lnSpc>
            </a:pPr>
            <a:r>
              <a:rPr lang="en-US" sz="2400" dirty="0"/>
              <a:t>Time usage: 30 min </a:t>
            </a:r>
          </a:p>
        </p:txBody>
      </p:sp>
    </p:spTree>
    <p:extLst>
      <p:ext uri="{BB962C8B-B14F-4D97-AF65-F5344CB8AC3E}">
        <p14:creationId xmlns:p14="http://schemas.microsoft.com/office/powerpoint/2010/main" val="2631796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en-US" dirty="0"/>
              <a:t>Example:</a:t>
            </a:r>
            <a:endParaRPr lang="en-GB" dirty="0"/>
          </a:p>
        </p:txBody>
      </p:sp>
      <p:sp>
        <p:nvSpPr>
          <p:cNvPr id="3" name="Text Placeholder 2"/>
          <p:cNvSpPr>
            <a:spLocks noGrp="1"/>
          </p:cNvSpPr>
          <p:nvPr>
            <p:ph type="body" sz="half" idx="11"/>
          </p:nvPr>
        </p:nvSpPr>
        <p:spPr/>
        <p:txBody>
          <a:bodyPr/>
          <a:lstStyle/>
          <a:p>
            <a:pPr>
              <a:lnSpc>
                <a:spcPct val="100000"/>
              </a:lnSpc>
            </a:pPr>
            <a:r>
              <a:rPr lang="en-US" sz="1600" dirty="0"/>
              <a:t>PDPP means to me a way to define and achieve goals in my masters studies. I also want to utilize </a:t>
            </a:r>
            <a:r>
              <a:rPr lang="en-US" sz="1600" dirty="0" err="1"/>
              <a:t>pdpp</a:t>
            </a:r>
            <a:r>
              <a:rPr lang="en-US" sz="1600" dirty="0"/>
              <a:t> when making my learning portfolio. </a:t>
            </a:r>
          </a:p>
          <a:p>
            <a:pPr>
              <a:lnSpc>
                <a:spcPct val="100000"/>
              </a:lnSpc>
            </a:pPr>
            <a:r>
              <a:rPr lang="en-US" sz="1600" dirty="0"/>
              <a:t>Ultimately I want to have a job in production design field so I want PDPP to help me in that path.</a:t>
            </a:r>
          </a:p>
          <a:p>
            <a:pPr>
              <a:lnSpc>
                <a:spcPct val="100000"/>
              </a:lnSpc>
            </a:pPr>
            <a:r>
              <a:rPr lang="en-US" sz="1600" dirty="0"/>
              <a:t>There are sub goals for that:</a:t>
            </a:r>
          </a:p>
          <a:p>
            <a:pPr marL="285750" indent="-285750">
              <a:buFontTx/>
              <a:buChar char="-"/>
            </a:pPr>
            <a:r>
              <a:rPr lang="en-US" sz="1600" dirty="0"/>
              <a:t>I want to be product designer or involved in product development</a:t>
            </a:r>
          </a:p>
          <a:p>
            <a:pPr marL="285750" indent="-285750">
              <a:buFontTx/>
              <a:buChar char="-"/>
            </a:pPr>
            <a:r>
              <a:rPr lang="en-US" sz="1600" dirty="0"/>
              <a:t>I want to know production and design</a:t>
            </a:r>
          </a:p>
          <a:p>
            <a:pPr marL="285750" indent="-285750">
              <a:buFontTx/>
              <a:buChar char="-"/>
            </a:pPr>
            <a:r>
              <a:rPr lang="en-US" sz="1600" dirty="0"/>
              <a:t>I want to have job/contacts</a:t>
            </a:r>
          </a:p>
          <a:p>
            <a:pPr>
              <a:lnSpc>
                <a:spcPct val="100000"/>
              </a:lnSpc>
            </a:pPr>
            <a:r>
              <a:rPr lang="en-US" sz="1600" dirty="0"/>
              <a:t>And I want PDPP to help me to achieve these sub goals.</a:t>
            </a:r>
          </a:p>
        </p:txBody>
      </p:sp>
    </p:spTree>
    <p:extLst>
      <p:ext uri="{BB962C8B-B14F-4D97-AF65-F5344CB8AC3E}">
        <p14:creationId xmlns:p14="http://schemas.microsoft.com/office/powerpoint/2010/main" val="1736670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en-US" dirty="0" smtClean="0"/>
              <a:t>2. SUBMISSION OF 0.3 VERSION</a:t>
            </a:r>
            <a:endParaRPr lang="en-US" dirty="0"/>
          </a:p>
        </p:txBody>
      </p:sp>
      <p:sp>
        <p:nvSpPr>
          <p:cNvPr id="3" name="Text Placeholder 2"/>
          <p:cNvSpPr>
            <a:spLocks noGrp="1"/>
          </p:cNvSpPr>
          <p:nvPr>
            <p:ph type="body" sz="half" idx="11"/>
          </p:nvPr>
        </p:nvSpPr>
        <p:spPr/>
        <p:txBody>
          <a:bodyPr/>
          <a:lstStyle/>
          <a:p>
            <a:pPr marL="171450" indent="-171450">
              <a:buFont typeface="Arial" panose="020B0604020202020204" pitchFamily="34" charset="0"/>
              <a:buChar char="•"/>
            </a:pPr>
            <a:r>
              <a:rPr lang="en-US" sz="2400" dirty="0"/>
              <a:t>Student can name software/method to be used</a:t>
            </a:r>
          </a:p>
          <a:p>
            <a:pPr marL="171450" indent="-171450">
              <a:buFont typeface="Arial" panose="020B0604020202020204" pitchFamily="34" charset="0"/>
              <a:buChar char="•"/>
            </a:pPr>
            <a:r>
              <a:rPr lang="en-US" sz="2400" dirty="0"/>
              <a:t>Table of index of the scope you want to cover with your PDPP </a:t>
            </a:r>
          </a:p>
          <a:p>
            <a:pPr marL="800100" lvl="1" indent="-171450">
              <a:lnSpc>
                <a:spcPct val="100000"/>
              </a:lnSpc>
            </a:pPr>
            <a:r>
              <a:rPr lang="en-US" sz="2400" dirty="0"/>
              <a:t>hobbies, studies, sleeping, eating, friends, exchange studies...</a:t>
            </a:r>
          </a:p>
          <a:p>
            <a:pPr marL="171450" indent="-171450">
              <a:buFont typeface="Arial" panose="020B0604020202020204" pitchFamily="34" charset="0"/>
              <a:buChar char="•"/>
            </a:pPr>
            <a:r>
              <a:rPr lang="en-US" sz="2400" dirty="0"/>
              <a:t>How are these aligned?</a:t>
            </a:r>
          </a:p>
          <a:p>
            <a:pPr>
              <a:lnSpc>
                <a:spcPct val="100000"/>
              </a:lnSpc>
            </a:pPr>
            <a:r>
              <a:rPr lang="en-US" sz="2400" dirty="0"/>
              <a:t> Use time here: 4,5 hours</a:t>
            </a:r>
          </a:p>
        </p:txBody>
      </p:sp>
    </p:spTree>
    <p:extLst>
      <p:ext uri="{BB962C8B-B14F-4D97-AF65-F5344CB8AC3E}">
        <p14:creationId xmlns:p14="http://schemas.microsoft.com/office/powerpoint/2010/main" val="1837135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en-US" dirty="0" smtClean="0"/>
              <a:t>3. FEEDBACK ROUND</a:t>
            </a:r>
            <a:endParaRPr lang="en-US" dirty="0"/>
          </a:p>
        </p:txBody>
      </p:sp>
      <p:sp>
        <p:nvSpPr>
          <p:cNvPr id="3" name="Text Placeholder 2"/>
          <p:cNvSpPr>
            <a:spLocks noGrp="1"/>
          </p:cNvSpPr>
          <p:nvPr>
            <p:ph type="body" sz="half" idx="11"/>
          </p:nvPr>
        </p:nvSpPr>
        <p:spPr/>
        <p:txBody>
          <a:bodyPr/>
          <a:lstStyle/>
          <a:p>
            <a:pPr>
              <a:lnSpc>
                <a:spcPct val="100000"/>
              </a:lnSpc>
            </a:pPr>
            <a:r>
              <a:rPr lang="en-US" sz="2400" dirty="0"/>
              <a:t>First, receive feedback on your 0.3 version by:</a:t>
            </a:r>
          </a:p>
          <a:p>
            <a:pPr marL="342900" indent="-342900">
              <a:buFont typeface="Arial" panose="020B0604020202020204" pitchFamily="34" charset="0"/>
              <a:buChar char="•"/>
            </a:pPr>
            <a:r>
              <a:rPr lang="en-US" sz="2400" dirty="0"/>
              <a:t>Attending a workshop on Thursdays 12am-6pm and talk with teachers</a:t>
            </a:r>
          </a:p>
          <a:p>
            <a:pPr marL="342900" indent="-342900">
              <a:buFont typeface="Arial" panose="020B0604020202020204" pitchFamily="34" charset="0"/>
              <a:buChar char="•"/>
            </a:pPr>
            <a:r>
              <a:rPr lang="en-US" sz="2400" dirty="0"/>
              <a:t>Or having a Skype with teacher </a:t>
            </a:r>
          </a:p>
          <a:p>
            <a:pPr marL="342900" indent="-342900">
              <a:buFont typeface="Arial" panose="020B0604020202020204" pitchFamily="34" charset="0"/>
              <a:buChar char="•"/>
            </a:pPr>
            <a:r>
              <a:rPr lang="en-US" sz="2400" dirty="0"/>
              <a:t>Or by waiting to receive feedback on you 0.3 version submission</a:t>
            </a:r>
          </a:p>
        </p:txBody>
      </p:sp>
    </p:spTree>
    <p:extLst>
      <p:ext uri="{BB962C8B-B14F-4D97-AF65-F5344CB8AC3E}">
        <p14:creationId xmlns:p14="http://schemas.microsoft.com/office/powerpoint/2010/main" val="1178353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en-US" dirty="0" smtClean="0"/>
              <a:t>4. SUBMISSION OF 0.7 VERSION</a:t>
            </a:r>
            <a:endParaRPr lang="en-US" dirty="0"/>
          </a:p>
        </p:txBody>
      </p:sp>
      <p:sp>
        <p:nvSpPr>
          <p:cNvPr id="3" name="Text Placeholder 2"/>
          <p:cNvSpPr>
            <a:spLocks noGrp="1"/>
          </p:cNvSpPr>
          <p:nvPr>
            <p:ph type="body" sz="half" idx="11"/>
          </p:nvPr>
        </p:nvSpPr>
        <p:spPr/>
        <p:txBody>
          <a:bodyPr/>
          <a:lstStyle/>
          <a:p>
            <a:r>
              <a:rPr lang="en-US" sz="2400" dirty="0"/>
              <a:t>Structure of your PDPP defined</a:t>
            </a:r>
          </a:p>
          <a:p>
            <a:endParaRPr lang="en-US" sz="2400" dirty="0"/>
          </a:p>
          <a:p>
            <a:r>
              <a:rPr lang="en-US" sz="2400" dirty="0"/>
              <a:t>At least one already working functionality</a:t>
            </a:r>
          </a:p>
          <a:p>
            <a:endParaRPr lang="en-US" sz="2400" dirty="0"/>
          </a:p>
          <a:p>
            <a:r>
              <a:rPr lang="en-US" sz="2400" dirty="0"/>
              <a:t>Other parts of PDPP has already started to take shape </a:t>
            </a:r>
          </a:p>
          <a:p>
            <a:r>
              <a:rPr lang="en-US" sz="2400" dirty="0"/>
              <a:t>(i.e. excel file in desktop and vision board service located and you something else than a blank page there)</a:t>
            </a:r>
          </a:p>
        </p:txBody>
      </p:sp>
    </p:spTree>
    <p:extLst>
      <p:ext uri="{BB962C8B-B14F-4D97-AF65-F5344CB8AC3E}">
        <p14:creationId xmlns:p14="http://schemas.microsoft.com/office/powerpoint/2010/main" val="2165243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r>
              <a:rPr lang="fi-FI" dirty="0"/>
              <a:t>5</a:t>
            </a:r>
            <a:r>
              <a:rPr lang="fi-FI" dirty="0" smtClean="0"/>
              <a:t>. FEEDBACK ROUND</a:t>
            </a:r>
            <a:endParaRPr lang="en-GB" dirty="0"/>
          </a:p>
        </p:txBody>
      </p:sp>
      <p:sp>
        <p:nvSpPr>
          <p:cNvPr id="3" name="Text Placeholder 2"/>
          <p:cNvSpPr>
            <a:spLocks noGrp="1"/>
          </p:cNvSpPr>
          <p:nvPr>
            <p:ph type="body" sz="half" idx="11"/>
          </p:nvPr>
        </p:nvSpPr>
        <p:spPr/>
        <p:txBody>
          <a:bodyPr/>
          <a:lstStyle/>
          <a:p>
            <a:r>
              <a:rPr lang="en-US" sz="2400" dirty="0"/>
              <a:t>Second, reflect what you plan to do next, based on the feedback. </a:t>
            </a:r>
          </a:p>
          <a:p>
            <a:endParaRPr lang="en-US" sz="2400" dirty="0"/>
          </a:p>
          <a:p>
            <a:r>
              <a:rPr lang="en-US" sz="2400" dirty="0"/>
              <a:t>Write it down here. </a:t>
            </a:r>
          </a:p>
          <a:p>
            <a:endParaRPr lang="en-US" sz="2400" dirty="0"/>
          </a:p>
          <a:p>
            <a:r>
              <a:rPr lang="en-US" sz="2400" dirty="0"/>
              <a:t>After this submission – START DOING.</a:t>
            </a:r>
          </a:p>
        </p:txBody>
      </p:sp>
    </p:spTree>
    <p:extLst>
      <p:ext uri="{BB962C8B-B14F-4D97-AF65-F5344CB8AC3E}">
        <p14:creationId xmlns:p14="http://schemas.microsoft.com/office/powerpoint/2010/main" val="3657526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Mukautettu 1">
      <a:dk1>
        <a:sysClr val="windowText" lastClr="000000"/>
      </a:dk1>
      <a:lt1>
        <a:sysClr val="window" lastClr="FFFFFF"/>
      </a:lt1>
      <a:dk2>
        <a:srgbClr val="005EB8"/>
      </a:dk2>
      <a:lt2>
        <a:srgbClr val="669ED4"/>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1610_black.potx" id="{807D7090-37C1-4F70-90DD-4591AAA9614F}" vid="{17CB250D-4AE5-404E-9506-5813DC997055}"/>
    </a:ext>
  </a:extLst>
</a:theme>
</file>

<file path=ppt/theme/theme2.xml><?xml version="1.0" encoding="utf-8"?>
<a:theme xmlns:a="http://schemas.openxmlformats.org/drawingml/2006/main" name="Valikoima">
  <a:themeElements>
    <a:clrScheme name="Valikoim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Valikoim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likoim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Aalto_1610_black</Template>
  <TotalTime>47</TotalTime>
  <Words>2243</Words>
  <Application>Microsoft Office PowerPoint</Application>
  <PresentationFormat>On-screen Show (16:10)</PresentationFormat>
  <Paragraphs>539</Paragraphs>
  <Slides>29</Slides>
  <Notes>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ＭＳ Ｐゴシック</vt:lpstr>
      <vt:lpstr>Arial</vt:lpstr>
      <vt:lpstr>Arial</vt:lpstr>
      <vt:lpstr>Arial Hebrew Scholar</vt:lpstr>
      <vt:lpstr>Calibri</vt:lpstr>
      <vt:lpstr>Calibri Light</vt:lpstr>
      <vt:lpstr>Gill Sans MT</vt:lpstr>
      <vt:lpstr>Times New Roman</vt:lpstr>
      <vt:lpstr>Wingdings</vt:lpstr>
      <vt:lpstr>Office-teema</vt:lpstr>
      <vt:lpstr>Valikoima</vt:lpstr>
      <vt:lpstr>Office Theme</vt:lpstr>
      <vt:lpstr>PDPP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PDPP   StuDENT 1 (Modified to anonymous and translated        to english by Saara Meriluoto)</vt:lpstr>
      <vt:lpstr>In year 2026…     after 10 years…</vt:lpstr>
      <vt:lpstr>Worklife?  Life’s work?</vt:lpstr>
      <vt:lpstr>Alternative career paths</vt:lpstr>
      <vt:lpstr>GOAL</vt:lpstr>
      <vt:lpstr>Studies</vt:lpstr>
      <vt:lpstr>MINOR AND ORIENTATION IN STUDIES</vt:lpstr>
      <vt:lpstr>ME</vt:lpstr>
      <vt:lpstr>Development goals</vt:lpstr>
      <vt:lpstr>Tools to achieve targets</vt:lpstr>
      <vt:lpstr>MY STUDENT LIFE GOLDEN RULES (ALIAS TARGETS)</vt:lpstr>
      <vt:lpstr>Risk analysis of the studies</vt:lpstr>
      <vt:lpstr>PowerPoint Presentation</vt:lpstr>
      <vt:lpstr>PowerPoint Presentation</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PDPP</dc:title>
  <dc:creator>Kivimäki Ville</dc:creator>
  <cp:lastModifiedBy>Kivimäki Ville</cp:lastModifiedBy>
  <cp:revision>4</cp:revision>
  <dcterms:created xsi:type="dcterms:W3CDTF">2019-09-10T07:23:15Z</dcterms:created>
  <dcterms:modified xsi:type="dcterms:W3CDTF">2019-09-18T10:36:14Z</dcterms:modified>
</cp:coreProperties>
</file>