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55" r:id="rId3"/>
    <p:sldId id="257" r:id="rId4"/>
    <p:sldId id="354" r:id="rId5"/>
    <p:sldId id="323" r:id="rId6"/>
    <p:sldId id="346" r:id="rId7"/>
    <p:sldId id="304" r:id="rId8"/>
    <p:sldId id="326" r:id="rId9"/>
    <p:sldId id="344" r:id="rId10"/>
    <p:sldId id="324" r:id="rId11"/>
    <p:sldId id="325" r:id="rId12"/>
    <p:sldId id="309" r:id="rId13"/>
    <p:sldId id="300" r:id="rId14"/>
    <p:sldId id="301" r:id="rId15"/>
    <p:sldId id="347" r:id="rId16"/>
    <p:sldId id="302" r:id="rId17"/>
    <p:sldId id="303" r:id="rId18"/>
    <p:sldId id="348" r:id="rId19"/>
    <p:sldId id="334" r:id="rId20"/>
    <p:sldId id="335" r:id="rId21"/>
    <p:sldId id="333" r:id="rId22"/>
    <p:sldId id="327" r:id="rId23"/>
    <p:sldId id="328" r:id="rId24"/>
    <p:sldId id="329" r:id="rId25"/>
    <p:sldId id="330" r:id="rId26"/>
    <p:sldId id="331" r:id="rId27"/>
    <p:sldId id="340" r:id="rId28"/>
  </p:sldIdLst>
  <p:sldSz cx="9144000" cy="6858000" type="screen4x3"/>
  <p:notesSz cx="6742113" cy="98742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3CCFF"/>
    <a:srgbClr val="FF3300"/>
    <a:srgbClr val="6600FF"/>
    <a:srgbClr val="CC00FF"/>
    <a:srgbClr val="CCFFFF"/>
    <a:srgbClr val="CCFFCC"/>
    <a:srgbClr val="99CCFF"/>
    <a:srgbClr val="66CCFF"/>
    <a:srgbClr val="EF334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74836" autoAdjust="0"/>
  </p:normalViewPr>
  <p:slideViewPr>
    <p:cSldViewPr snapToGrid="0" snapToObjects="1">
      <p:cViewPr varScale="1">
        <p:scale>
          <a:sx n="122" d="100"/>
          <a:sy n="122" d="100"/>
        </p:scale>
        <p:origin x="2826" y="108"/>
      </p:cViewPr>
      <p:guideLst>
        <p:guide orient="horz"/>
        <p:guide pos="4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1582" cy="493713"/>
          </a:xfrm>
          <a:prstGeom prst="rect">
            <a:avLst/>
          </a:prstGeom>
        </p:spPr>
        <p:txBody>
          <a:bodyPr vert="horz" lIns="90754" tIns="45378" rIns="90754" bIns="45378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4" y="2"/>
            <a:ext cx="2921582" cy="493713"/>
          </a:xfrm>
          <a:prstGeom prst="rect">
            <a:avLst/>
          </a:prstGeom>
        </p:spPr>
        <p:txBody>
          <a:bodyPr vert="horz" lIns="90754" tIns="45378" rIns="90754" bIns="45378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2/1/2017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8824"/>
            <a:ext cx="2921582" cy="493713"/>
          </a:xfrm>
          <a:prstGeom prst="rect">
            <a:avLst/>
          </a:prstGeom>
        </p:spPr>
        <p:txBody>
          <a:bodyPr vert="horz" lIns="90754" tIns="45378" rIns="90754" bIns="4537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4" y="9378824"/>
            <a:ext cx="2921582" cy="493713"/>
          </a:xfrm>
          <a:prstGeom prst="rect">
            <a:avLst/>
          </a:prstGeom>
        </p:spPr>
        <p:txBody>
          <a:bodyPr vert="horz" lIns="90754" tIns="45378" rIns="90754" bIns="45378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1582" cy="493713"/>
          </a:xfrm>
          <a:prstGeom prst="rect">
            <a:avLst/>
          </a:prstGeom>
        </p:spPr>
        <p:txBody>
          <a:bodyPr vert="horz" lIns="90754" tIns="45378" rIns="90754" bIns="45378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4" y="2"/>
            <a:ext cx="2921582" cy="493713"/>
          </a:xfrm>
          <a:prstGeom prst="rect">
            <a:avLst/>
          </a:prstGeom>
        </p:spPr>
        <p:txBody>
          <a:bodyPr vert="horz" wrap="square" lIns="90754" tIns="45378" rIns="90754" bIns="4537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8" rIns="90754" bIns="45378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0754" tIns="45378" rIns="90754" bIns="45378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21582" cy="493713"/>
          </a:xfrm>
          <a:prstGeom prst="rect">
            <a:avLst/>
          </a:prstGeom>
        </p:spPr>
        <p:txBody>
          <a:bodyPr vert="horz" lIns="90754" tIns="45378" rIns="90754" bIns="45378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4" y="9378824"/>
            <a:ext cx="2921582" cy="493713"/>
          </a:xfrm>
          <a:prstGeom prst="rect">
            <a:avLst/>
          </a:prstGeom>
        </p:spPr>
        <p:txBody>
          <a:bodyPr vert="horz" wrap="square" lIns="90754" tIns="45378" rIns="90754" bIns="453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25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36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1056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51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3852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0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688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0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0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sz="120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368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8016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baseline="0" dirty="0" smtClean="0"/>
          </a:p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37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3230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49F59-8157-42AD-8BC4-000399629228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91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74524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baseline="0" dirty="0" smtClean="0">
              <a:solidFill>
                <a:srgbClr val="000000"/>
              </a:solidFill>
              <a:sym typeface="Arial" charset="0"/>
            </a:endParaRPr>
          </a:p>
          <a:p>
            <a:endParaRPr lang="en-GB" baseline="0" dirty="0" smtClean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95AC45A6-1DD8-4326-84A6-C5F1F45DCCD3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23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037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2049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6C6AA2AD-0314-4BA2-99CF-B7050C994E4B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25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98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Kirsti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30077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769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498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5900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0029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6491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418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745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0219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36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893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9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5659053"/>
            <a:ext cx="2382106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82738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3240-982C-45D5-889E-0A6D0FE1B8D4}" type="datetime1">
              <a:rPr lang="en-US"/>
              <a:pPr>
                <a:defRPr/>
              </a:pPr>
              <a:t>2/1/2017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Tutkimuksen ja opetuksen strateginen tuki Opetuksen kehittämiostiimi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9D15-17D7-4E6E-B6C3-388153BD729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7568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3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3" y="1685676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5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6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1.2.2017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  <p:sldLayoutId id="2147484770" r:id="rId22"/>
    <p:sldLayoutId id="2147484771" r:id="rId23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u.ie/afi/docs/bologna/writing_and_using_learning_outcomes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www.oulu.fi/w5w/tyokalut/GET2.pdf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aaltodoc.aalto.fi/bitstream/handle/123456789/4755/isbn9789526030357.pdf?sequence=1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presemo.aalto.fi/feedbackpedaintrocs2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308" y="1912266"/>
            <a:ext cx="7975385" cy="1230984"/>
          </a:xfrm>
        </p:spPr>
        <p:txBody>
          <a:bodyPr/>
          <a:lstStyle/>
          <a:p>
            <a:pPr eaLnBrk="1" hangingPunct="1"/>
            <a:r>
              <a:rPr lang="en-GB" sz="4400" dirty="0" smtClean="0">
                <a:solidFill>
                  <a:srgbClr val="FFFFFF"/>
                </a:solidFill>
                <a:latin typeface="Calibri" panose="020F0502020204030204" pitchFamily="34" charset="0"/>
                <a:sym typeface="Arial" charset="0"/>
              </a:rPr>
              <a:t>A! PEDA INTRO (5 credits)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500" y="3141663"/>
            <a:ext cx="6283325" cy="2339975"/>
          </a:xfrm>
          <a:prstGeom prst="rect">
            <a:avLst/>
          </a:prstGeom>
        </p:spPr>
        <p:txBody>
          <a:bodyPr lIns="0" tIns="0" rIns="0" bIns="0" anchor="t">
            <a:normAutofit fontScale="92500" lnSpcReduction="20000"/>
          </a:bodyPr>
          <a:lstStyle>
            <a:lvl1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600" i="1" kern="1200">
                <a:solidFill>
                  <a:schemeClr val="bg1"/>
                </a:solidFill>
                <a:latin typeface="Georgia"/>
                <a:ea typeface="ＭＳ Ｐゴシック" charset="0"/>
                <a:cs typeface="Georgia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ヒラギノ角ゴ Pro W3" charset="-128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MS PGothic" pitchFamily="34" charset="-128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>
                <a:solidFill>
                  <a:srgbClr val="FFFFFF"/>
                </a:solidFill>
                <a:sym typeface="Arial" charset="0"/>
              </a:rPr>
              <a:t>Day 2: Learning and teaching</a:t>
            </a:r>
          </a:p>
          <a:p>
            <a:endParaRPr lang="en-GB" sz="3200" dirty="0">
              <a:solidFill>
                <a:srgbClr val="FFFFFF"/>
              </a:solidFill>
              <a:sym typeface="Arial" charset="0"/>
            </a:endParaRPr>
          </a:p>
          <a:p>
            <a:endParaRPr lang="en-GB" sz="3200" dirty="0" smtClean="0">
              <a:solidFill>
                <a:srgbClr val="FFFFFF"/>
              </a:solidFill>
              <a:sym typeface="Arial" charset="0"/>
            </a:endParaRPr>
          </a:p>
          <a:p>
            <a:endParaRPr lang="en-GB" sz="3200" dirty="0" smtClean="0">
              <a:solidFill>
                <a:srgbClr val="FFFFFF"/>
              </a:solidFill>
              <a:sym typeface="Arial" charset="0"/>
            </a:endParaRPr>
          </a:p>
          <a:p>
            <a:r>
              <a:rPr lang="en-GB" dirty="0">
                <a:solidFill>
                  <a:srgbClr val="FFFFFF"/>
                </a:solidFill>
                <a:sym typeface="Arial" charset="0"/>
              </a:rPr>
              <a:t>Aalto University Learning Services</a:t>
            </a:r>
          </a:p>
          <a:p>
            <a:r>
              <a:rPr lang="en-GB" dirty="0">
                <a:solidFill>
                  <a:srgbClr val="FFFFFF"/>
                </a:solidFill>
                <a:sym typeface="Arial" charset="0"/>
              </a:rPr>
              <a:t>University Pedagogical Training and Development</a:t>
            </a:r>
          </a:p>
          <a:p>
            <a:r>
              <a:rPr lang="fi-FI" dirty="0" smtClean="0">
                <a:solidFill>
                  <a:srgbClr val="FFFFFF"/>
                </a:solidFill>
                <a:sym typeface="Arial" charset="0"/>
              </a:rPr>
              <a:t>Kirsti Keltikangas and Päivi Kinnunen</a:t>
            </a:r>
            <a:endParaRPr lang="fi-FI" dirty="0">
              <a:solidFill>
                <a:srgbClr val="FFFFFF"/>
              </a:solidFill>
              <a:sym typeface="Arial" charset="0"/>
            </a:endParaRPr>
          </a:p>
          <a:p>
            <a:r>
              <a:rPr lang="fi-FI" dirty="0" smtClean="0"/>
              <a:t>1.2.2017</a:t>
            </a:r>
          </a:p>
          <a:p>
            <a:endParaRPr lang="en-GB" dirty="0">
              <a:solidFill>
                <a:srgbClr val="FFFFFF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Gallery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walk</a:t>
            </a:r>
            <a:r>
              <a:rPr lang="fi-FI" dirty="0" smtClean="0">
                <a:latin typeface="Calibri" panose="020F0502020204030204" pitchFamily="34" charset="0"/>
              </a:rPr>
              <a:t>, </a:t>
            </a:r>
            <a:r>
              <a:rPr lang="fi-FI" dirty="0" err="1" smtClean="0">
                <a:latin typeface="Calibri" panose="020F0502020204030204" pitchFamily="34" charset="0"/>
              </a:rPr>
              <a:t>instructions</a:t>
            </a:r>
            <a:r>
              <a:rPr lang="fi-FI" dirty="0" smtClean="0">
                <a:latin typeface="Calibri" panose="020F0502020204030204" pitchFamily="34" charset="0"/>
              </a:rPr>
              <a:t>, </a:t>
            </a:r>
            <a:r>
              <a:rPr lang="fi-FI" dirty="0" err="1">
                <a:latin typeface="Calibri" panose="020F0502020204030204" pitchFamily="34" charset="0"/>
              </a:rPr>
              <a:t>p</a:t>
            </a:r>
            <a:r>
              <a:rPr lang="fi-FI" dirty="0" err="1" smtClean="0">
                <a:latin typeface="Calibri" panose="020F0502020204030204" pitchFamily="34" charset="0"/>
              </a:rPr>
              <a:t>art</a:t>
            </a:r>
            <a:r>
              <a:rPr lang="fi-FI" dirty="0" smtClean="0">
                <a:latin typeface="Calibri" panose="020F0502020204030204" pitchFamily="34" charset="0"/>
              </a:rPr>
              <a:t> 1.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8314" y="1355169"/>
            <a:ext cx="8207374" cy="440689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Calibri" panose="020F0502020204030204" pitchFamily="34" charset="0"/>
              </a:rPr>
              <a:t>Working in a </a:t>
            </a:r>
            <a:r>
              <a:rPr lang="fi-FI" sz="2400" b="0" dirty="0" err="1" smtClean="0">
                <a:latin typeface="Calibri" panose="020F0502020204030204" pitchFamily="34" charset="0"/>
              </a:rPr>
              <a:t>group</a:t>
            </a:r>
            <a:r>
              <a:rPr lang="fi-FI" sz="2400" b="0" dirty="0" smtClean="0">
                <a:latin typeface="Calibri" panose="020F0502020204030204" pitchFamily="34" charset="0"/>
              </a:rPr>
              <a:t> of 4-6 </a:t>
            </a:r>
            <a:r>
              <a:rPr lang="fi-FI" sz="2400" b="0" dirty="0" err="1" smtClean="0">
                <a:latin typeface="Calibri" panose="020F0502020204030204" pitchFamily="34" charset="0"/>
              </a:rPr>
              <a:t>people</a:t>
            </a:r>
            <a:r>
              <a:rPr lang="fi-FI" sz="2400" b="0" dirty="0" smtClean="0"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>
                <a:latin typeface="Calibri" panose="020F0502020204030204" pitchFamily="34" charset="0"/>
              </a:rPr>
              <a:t>Discuss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your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theme</a:t>
            </a:r>
            <a:r>
              <a:rPr lang="fi-FI" sz="2400" b="0" dirty="0" smtClean="0">
                <a:latin typeface="Calibri" panose="020F0502020204030204" pitchFamily="34" charset="0"/>
              </a:rPr>
              <a:t> – </a:t>
            </a:r>
            <a:r>
              <a:rPr lang="fi-FI" sz="2400" b="0" dirty="0" err="1" smtClean="0">
                <a:latin typeface="Calibri" panose="020F0502020204030204" pitchFamily="34" charset="0"/>
              </a:rPr>
              <a:t>what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do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you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think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about</a:t>
            </a:r>
            <a:r>
              <a:rPr lang="fi-FI" sz="2400" b="0" dirty="0" smtClean="0">
                <a:latin typeface="Calibri" panose="020F0502020204030204" pitchFamily="34" charset="0"/>
              </a:rPr>
              <a:t> it?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>
                <a:latin typeface="Calibri" panose="020F0502020204030204" pitchFamily="34" charset="0"/>
              </a:rPr>
              <a:t>What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kind</a:t>
            </a:r>
            <a:r>
              <a:rPr lang="fi-FI" sz="2400" b="0" dirty="0" smtClean="0">
                <a:latin typeface="Calibri" panose="020F0502020204030204" pitchFamily="34" charset="0"/>
              </a:rPr>
              <a:t> of </a:t>
            </a:r>
            <a:r>
              <a:rPr lang="fi-FI" sz="2400" b="0" dirty="0" err="1" smtClean="0">
                <a:latin typeface="Calibri" panose="020F0502020204030204" pitchFamily="34" charset="0"/>
              </a:rPr>
              <a:t>examples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regarding</a:t>
            </a:r>
            <a:r>
              <a:rPr lang="fi-FI" sz="2400" b="0" dirty="0" smtClean="0">
                <a:latin typeface="Calibri" panose="020F0502020204030204" pitchFamily="34" charset="0"/>
              </a:rPr>
              <a:t> the </a:t>
            </a:r>
            <a:r>
              <a:rPr lang="fi-FI" sz="2400" b="0" dirty="0" err="1" smtClean="0">
                <a:latin typeface="Calibri" panose="020F0502020204030204" pitchFamily="34" charset="0"/>
              </a:rPr>
              <a:t>theme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you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could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find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from</a:t>
            </a:r>
            <a:r>
              <a:rPr lang="fi-FI" sz="2400" b="0" dirty="0" smtClean="0">
                <a:latin typeface="Calibri" panose="020F0502020204030204" pitchFamily="34" charset="0"/>
              </a:rPr>
              <a:t> the </a:t>
            </a:r>
            <a:r>
              <a:rPr lang="fi-FI" sz="2400" b="0" dirty="0" err="1" smtClean="0">
                <a:latin typeface="Calibri" panose="020F0502020204030204" pitchFamily="34" charset="0"/>
              </a:rPr>
              <a:t>university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teaching</a:t>
            </a:r>
            <a:r>
              <a:rPr lang="fi-FI" sz="2400" b="0" dirty="0" smtClean="0">
                <a:latin typeface="Calibri" panose="020F050202020403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Calibri" panose="020F0502020204030204" pitchFamily="34" charset="0"/>
              </a:rPr>
              <a:t>Make </a:t>
            </a:r>
            <a:r>
              <a:rPr lang="fi-FI" sz="2400" b="0" dirty="0" err="1" smtClean="0">
                <a:latin typeface="Calibri" panose="020F0502020204030204" pitchFamily="34" charset="0"/>
              </a:rPr>
              <a:t>together</a:t>
            </a:r>
            <a:r>
              <a:rPr lang="fi-FI" sz="2400" b="0" dirty="0" smtClean="0">
                <a:latin typeface="Calibri" panose="020F0502020204030204" pitchFamily="34" charset="0"/>
              </a:rPr>
              <a:t> a </a:t>
            </a:r>
            <a:r>
              <a:rPr lang="fi-FI" sz="2400" b="0" dirty="0" err="1" smtClean="0">
                <a:latin typeface="Calibri" panose="020F0502020204030204" pitchFamily="34" charset="0"/>
              </a:rPr>
              <a:t>poster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about</a:t>
            </a:r>
            <a:r>
              <a:rPr lang="fi-FI" sz="2400" b="0" dirty="0" smtClean="0">
                <a:latin typeface="Calibri" panose="020F0502020204030204" pitchFamily="34" charset="0"/>
              </a:rPr>
              <a:t> the </a:t>
            </a:r>
            <a:r>
              <a:rPr lang="fi-FI" sz="2400" b="0" dirty="0" err="1" smtClean="0">
                <a:latin typeface="Calibri" panose="020F0502020204030204" pitchFamily="34" charset="0"/>
              </a:rPr>
              <a:t>given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theme</a:t>
            </a:r>
            <a:r>
              <a:rPr lang="fi-FI" sz="2400" b="0" dirty="0">
                <a:latin typeface="Calibri" panose="020F0502020204030204" pitchFamily="34" charset="0"/>
              </a:rPr>
              <a:t> </a:t>
            </a:r>
            <a:r>
              <a:rPr lang="fi-FI" sz="2400" b="0" dirty="0" smtClean="0">
                <a:latin typeface="Calibri" panose="020F0502020204030204" pitchFamily="34" charset="0"/>
              </a:rPr>
              <a:t>(</a:t>
            </a:r>
            <a:r>
              <a:rPr lang="fi-FI" sz="2400" b="0" dirty="0" err="1" smtClean="0">
                <a:latin typeface="Calibri" panose="020F0502020204030204" pitchFamily="34" charset="0"/>
              </a:rPr>
              <a:t>you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can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decide</a:t>
            </a:r>
            <a:r>
              <a:rPr lang="fi-FI" sz="2400" b="0" dirty="0" smtClean="0">
                <a:latin typeface="Calibri" panose="020F0502020204030204" pitchFamily="34" charset="0"/>
              </a:rPr>
              <a:t> in </a:t>
            </a:r>
            <a:r>
              <a:rPr lang="fi-FI" sz="2400" b="0" dirty="0" err="1" smtClean="0">
                <a:latin typeface="Calibri" panose="020F0502020204030204" pitchFamily="34" charset="0"/>
              </a:rPr>
              <a:t>the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group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about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poster’s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visualisation</a:t>
            </a:r>
            <a:r>
              <a:rPr lang="fi-FI" sz="2400" b="0" dirty="0" smtClean="0">
                <a:latin typeface="Calibri" panose="020F050202020403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>
                <a:latin typeface="Calibri" panose="020F0502020204030204" pitchFamily="34" charset="0"/>
              </a:rPr>
              <a:t>Be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prepared</a:t>
            </a:r>
            <a:r>
              <a:rPr lang="fi-FI" sz="2400" b="0" dirty="0" smtClean="0">
                <a:latin typeface="Calibri" panose="020F0502020204030204" pitchFamily="34" charset="0"/>
              </a:rPr>
              <a:t> to </a:t>
            </a:r>
            <a:r>
              <a:rPr lang="fi-FI" sz="2400" b="0" dirty="0" err="1" smtClean="0">
                <a:latin typeface="Calibri" panose="020F0502020204030204" pitchFamily="34" charset="0"/>
              </a:rPr>
              <a:t>present</a:t>
            </a:r>
            <a:r>
              <a:rPr lang="fi-FI" sz="2400" b="0" dirty="0" smtClean="0">
                <a:latin typeface="Calibri" panose="020F0502020204030204" pitchFamily="34" charset="0"/>
              </a:rPr>
              <a:t> the </a:t>
            </a:r>
            <a:r>
              <a:rPr lang="fi-FI" sz="2400" b="0" dirty="0" err="1" smtClean="0">
                <a:latin typeface="Calibri" panose="020F0502020204030204" pitchFamily="34" charset="0"/>
              </a:rPr>
              <a:t>poster</a:t>
            </a:r>
            <a:r>
              <a:rPr lang="fi-FI" sz="2400" b="0" dirty="0" smtClean="0">
                <a:latin typeface="Calibri" panose="020F0502020204030204" pitchFamily="34" charset="0"/>
              </a:rPr>
              <a:t> to a new </a:t>
            </a:r>
            <a:r>
              <a:rPr lang="fi-FI" sz="2400" b="0" dirty="0" err="1" smtClean="0">
                <a:latin typeface="Calibri" panose="020F0502020204030204" pitchFamily="34" charset="0"/>
              </a:rPr>
              <a:t>group</a:t>
            </a:r>
            <a:r>
              <a:rPr lang="fi-FI" sz="2400" b="0" dirty="0" smtClean="0">
                <a:latin typeface="Calibri" panose="020F0502020204030204" pitchFamily="34" charset="0"/>
              </a:rPr>
              <a:t> – </a:t>
            </a:r>
            <a:r>
              <a:rPr lang="fi-FI" sz="2400" b="0" dirty="0" err="1" smtClean="0">
                <a:latin typeface="Calibri" panose="020F0502020204030204" pitchFamily="34" charset="0"/>
              </a:rPr>
              <a:t>everyone</a:t>
            </a:r>
            <a:r>
              <a:rPr lang="fi-FI" sz="2400" b="0" dirty="0" smtClean="0">
                <a:latin typeface="Calibri" panose="020F0502020204030204" pitchFamily="34" charset="0"/>
              </a:rPr>
              <a:t> in the </a:t>
            </a:r>
            <a:r>
              <a:rPr lang="fi-FI" sz="2400" b="0" dirty="0" err="1" smtClean="0">
                <a:latin typeface="Calibri" panose="020F0502020204030204" pitchFamily="34" charset="0"/>
              </a:rPr>
              <a:t>group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will</a:t>
            </a:r>
            <a:r>
              <a:rPr lang="fi-FI" sz="2400" b="0" dirty="0" smtClean="0">
                <a:latin typeface="Calibri" panose="020F0502020204030204" pitchFamily="34" charset="0"/>
              </a:rPr>
              <a:t> </a:t>
            </a:r>
            <a:r>
              <a:rPr lang="fi-FI" sz="2400" b="0" dirty="0" err="1" smtClean="0">
                <a:latin typeface="Calibri" panose="020F0502020204030204" pitchFamily="34" charset="0"/>
              </a:rPr>
              <a:t>present</a:t>
            </a:r>
            <a:r>
              <a:rPr lang="fi-FI" sz="2400" b="0" dirty="0" smtClean="0">
                <a:latin typeface="Calibri" panose="020F0502020204030204" pitchFamily="34" charset="0"/>
              </a:rPr>
              <a:t> the </a:t>
            </a:r>
            <a:r>
              <a:rPr lang="fi-FI" sz="2400" b="0" dirty="0" err="1" smtClean="0">
                <a:latin typeface="Calibri" panose="020F0502020204030204" pitchFamily="34" charset="0"/>
              </a:rPr>
              <a:t>theme</a:t>
            </a:r>
            <a:r>
              <a:rPr lang="fi-FI" sz="2400" b="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32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73448"/>
            <a:ext cx="2808288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sym typeface="Arial" charset="0"/>
              </a:rPr>
              <a:t>Gallery </a:t>
            </a:r>
            <a:r>
              <a:rPr lang="en-GB" dirty="0" smtClean="0">
                <a:latin typeface="Calibri" panose="020F0502020204030204" pitchFamily="34" charset="0"/>
                <a:sym typeface="Arial" charset="0"/>
              </a:rPr>
              <a:t>walk, part 2.</a:t>
            </a:r>
            <a:r>
              <a:rPr lang="en-GB" dirty="0">
                <a:latin typeface="Calibri" panose="020F0502020204030204" pitchFamily="34" charset="0"/>
                <a:sym typeface="Arial" charset="0"/>
              </a:rPr>
              <a:t/>
            </a:r>
            <a:br>
              <a:rPr lang="en-GB" dirty="0">
                <a:latin typeface="Calibri" panose="020F0502020204030204" pitchFamily="34" charset="0"/>
                <a:sym typeface="Arial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182350"/>
            <a:ext cx="7920110" cy="4579709"/>
          </a:xfrm>
        </p:spPr>
        <p:txBody>
          <a:bodyPr>
            <a:noAutofit/>
          </a:bodyPr>
          <a:lstStyle/>
          <a:p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Attach the posters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on 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the 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wall.</a:t>
            </a:r>
            <a:endParaRPr lang="en-GB" sz="2400" b="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endParaRPr lang="en-GB" sz="24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N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ew groups </a:t>
            </a:r>
          </a:p>
          <a:p>
            <a:endParaRPr lang="en-GB" sz="24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 group will go from poster to poster (~15  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min/poster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). The teacher will signal when time is up. </a:t>
            </a:r>
            <a:endParaRPr lang="en-GB" sz="2400" b="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endParaRPr lang="en-GB" sz="24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The poster 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is presented by a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member of the group who has been producing it. Others may 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comment / add ideas.</a:t>
            </a:r>
            <a:endParaRPr lang="en-GB" sz="2400" b="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endParaRPr lang="en-GB" sz="2400" b="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 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wrap-up of the </a:t>
            </a:r>
            <a:r>
              <a:rPr lang="en-GB" sz="24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gallery walk.</a:t>
            </a:r>
            <a:r>
              <a:rPr lang="en-GB" sz="24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24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>
                <a:latin typeface="Calibri" panose="020F0502020204030204" pitchFamily="34" charset="0"/>
              </a:rPr>
              <a:t>B</a:t>
            </a:r>
            <a:r>
              <a:rPr lang="fi-FI" dirty="0" err="1" smtClean="0">
                <a:latin typeface="Calibri" panose="020F0502020204030204" pitchFamily="34" charset="0"/>
              </a:rPr>
              <a:t>reak</a:t>
            </a:r>
            <a:endParaRPr lang="fi-FI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4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308" y="2149889"/>
            <a:ext cx="7975385" cy="2636000"/>
          </a:xfrm>
        </p:spPr>
        <p:txBody>
          <a:bodyPr/>
          <a:lstStyle/>
          <a:p>
            <a:r>
              <a:rPr lang="fi-FI" sz="5400" dirty="0" smtClean="0">
                <a:latin typeface="Calibri" panose="020F0502020204030204" pitchFamily="34" charset="0"/>
              </a:rPr>
              <a:t>The </a:t>
            </a:r>
            <a:r>
              <a:rPr lang="fi-FI" sz="5400" dirty="0" err="1" smtClean="0">
                <a:latin typeface="Calibri" panose="020F0502020204030204" pitchFamily="34" charset="0"/>
              </a:rPr>
              <a:t>levels</a:t>
            </a:r>
            <a:r>
              <a:rPr lang="fi-FI" sz="5400" dirty="0" smtClean="0">
                <a:latin typeface="Calibri" panose="020F0502020204030204" pitchFamily="34" charset="0"/>
              </a:rPr>
              <a:t> of </a:t>
            </a:r>
            <a:r>
              <a:rPr lang="fi-FI" sz="5400" dirty="0" err="1" smtClean="0">
                <a:latin typeface="Calibri" panose="020F0502020204030204" pitchFamily="34" charset="0"/>
              </a:rPr>
              <a:t>thinking</a:t>
            </a:r>
            <a:r>
              <a:rPr lang="fi-FI" sz="5400" dirty="0" smtClean="0">
                <a:latin typeface="Calibri" panose="020F0502020204030204" pitchFamily="34" charset="0"/>
              </a:rPr>
              <a:t> </a:t>
            </a:r>
            <a:r>
              <a:rPr lang="fi-FI" sz="5400" dirty="0" err="1" smtClean="0">
                <a:latin typeface="Calibri" panose="020F0502020204030204" pitchFamily="34" charset="0"/>
              </a:rPr>
              <a:t>about</a:t>
            </a:r>
            <a:r>
              <a:rPr lang="fi-FI" sz="5400" dirty="0" smtClean="0">
                <a:latin typeface="Calibri" panose="020F0502020204030204" pitchFamily="34" charset="0"/>
              </a:rPr>
              <a:t> </a:t>
            </a:r>
            <a:r>
              <a:rPr lang="fi-FI" sz="5400" dirty="0" err="1" smtClean="0">
                <a:latin typeface="Calibri" panose="020F0502020204030204" pitchFamily="34" charset="0"/>
              </a:rPr>
              <a:t>teaching</a:t>
            </a:r>
            <a:r>
              <a:rPr lang="fi-FI" sz="5400" dirty="0" smtClean="0">
                <a:latin typeface="Calibri" panose="020F0502020204030204" pitchFamily="34" charset="0"/>
              </a:rPr>
              <a:t/>
            </a:r>
            <a:br>
              <a:rPr lang="fi-FI" sz="5400" dirty="0" smtClean="0">
                <a:latin typeface="Calibri" panose="020F0502020204030204" pitchFamily="34" charset="0"/>
              </a:rPr>
            </a:br>
            <a:r>
              <a:rPr lang="fi-FI" sz="5400" dirty="0" smtClean="0"/>
              <a:t/>
            </a:r>
            <a:br>
              <a:rPr lang="fi-FI" sz="5400" dirty="0" smtClean="0"/>
            </a:b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15310" y="5840968"/>
            <a:ext cx="85575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Biggs</a:t>
            </a:r>
            <a:r>
              <a:rPr lang="fi-FI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&amp; </a:t>
            </a:r>
            <a:r>
              <a:rPr lang="fi-FI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Tang</a:t>
            </a:r>
            <a:r>
              <a:rPr lang="fi-FI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(2011): </a:t>
            </a:r>
            <a:r>
              <a:rPr lang="fi-FI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Teaching</a:t>
            </a:r>
            <a:r>
              <a:rPr lang="fi-FI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for </a:t>
            </a:r>
            <a:r>
              <a:rPr lang="fi-FI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quality</a:t>
            </a:r>
            <a:r>
              <a:rPr lang="fi-FI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Learning at </a:t>
            </a:r>
            <a:r>
              <a:rPr lang="fi-FI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University</a:t>
            </a:r>
            <a:r>
              <a:rPr lang="fi-FI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fi-FI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pages</a:t>
            </a:r>
            <a:r>
              <a:rPr lang="fi-FI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16-29</a:t>
            </a:r>
            <a:r>
              <a:rPr lang="fi-FI" sz="2400" b="1" dirty="0" smtClean="0">
                <a:solidFill>
                  <a:schemeClr val="bg1"/>
                </a:solidFill>
              </a:rPr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3069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0A7D511-EF24-F248-BEA4-1AD370F38D7A}" type="datetime1">
              <a:rPr lang="fi-FI" smtClean="0"/>
              <a:pPr/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9EFD4B7-1CC6-864B-A72A-C978B70BBA9B}" type="slidenum">
              <a:rPr lang="fi-FI" smtClean="0"/>
              <a:pPr/>
              <a:t>14</a:t>
            </a:fld>
            <a:endParaRPr lang="fi-FI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748034"/>
              </p:ext>
            </p:extLst>
          </p:nvPr>
        </p:nvGraphicFramePr>
        <p:xfrm>
          <a:off x="0" y="0"/>
          <a:ext cx="4267200" cy="687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Blame-the-student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008">
                <a:tc>
                  <a:txBody>
                    <a:bodyPr/>
                    <a:lstStyle/>
                    <a:p>
                      <a:r>
                        <a:rPr lang="fi-FI" b="1" dirty="0" smtClean="0"/>
                        <a:t>FOCUS</a:t>
                      </a:r>
                      <a:r>
                        <a:rPr lang="fi-FI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What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dirty="0" smtClean="0"/>
                        <a:t>STUDENT is?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008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TEACHER’S</a:t>
                      </a:r>
                    </a:p>
                    <a:p>
                      <a:r>
                        <a:rPr lang="fi-FI" b="1" dirty="0" smtClean="0"/>
                        <a:t>ROLE</a:t>
                      </a:r>
                      <a:endParaRPr 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Expert</a:t>
                      </a:r>
                      <a:r>
                        <a:rPr lang="fi-FI" baseline="0" dirty="0" smtClean="0"/>
                        <a:t> of the </a:t>
                      </a:r>
                      <a:r>
                        <a:rPr lang="fi-FI" baseline="0" dirty="0" err="1" smtClean="0"/>
                        <a:t>content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6024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TEACHING</a:t>
                      </a:r>
                      <a:endParaRPr lang="en-US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aseline="0" dirty="0" err="1" smtClean="0"/>
                        <a:t>Transmitting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information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Lecturing</a:t>
                      </a:r>
                      <a:r>
                        <a:rPr lang="fi-FI" baseline="0" dirty="0" smtClean="0"/>
                        <a:t> </a:t>
                      </a:r>
                    </a:p>
                    <a:p>
                      <a:r>
                        <a:rPr lang="fi-FI" baseline="0" dirty="0" err="1" smtClean="0"/>
                        <a:t>Assessment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as </a:t>
                      </a:r>
                      <a:r>
                        <a:rPr lang="fi-FI" baseline="0" dirty="0" err="1" smtClean="0"/>
                        <a:t>selective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activity</a:t>
                      </a:r>
                      <a:r>
                        <a:rPr lang="fi-FI" baseline="0" dirty="0" smtClean="0"/>
                        <a:t>:</a:t>
                      </a:r>
                    </a:p>
                    <a:p>
                      <a:r>
                        <a:rPr lang="fi-FI" baseline="0" dirty="0" err="1" smtClean="0"/>
                        <a:t>Good</a:t>
                      </a:r>
                      <a:r>
                        <a:rPr lang="fi-FI" baseline="0" dirty="0" smtClean="0"/>
                        <a:t> and  </a:t>
                      </a:r>
                      <a:r>
                        <a:rPr lang="fi-FI" baseline="0" dirty="0" err="1" smtClean="0"/>
                        <a:t>poor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students</a:t>
                      </a:r>
                      <a:r>
                        <a:rPr lang="fi-FI" baseline="0" dirty="0" smtClean="0"/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Teacher</a:t>
                      </a:r>
                      <a:r>
                        <a:rPr lang="fi-FI" baseline="0" dirty="0" err="1" smtClean="0"/>
                        <a:t>-centered</a:t>
                      </a:r>
                      <a:r>
                        <a:rPr lang="fi-FI" baseline="0" dirty="0" smtClean="0"/>
                        <a:t> 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549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STUDENT’S </a:t>
                      </a:r>
                    </a:p>
                    <a:p>
                      <a:r>
                        <a:rPr lang="fi-FI" b="1" dirty="0" smtClean="0"/>
                        <a:t>ROLE</a:t>
                      </a:r>
                      <a:endParaRPr 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Attend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lectures</a:t>
                      </a:r>
                      <a:endParaRPr lang="fi-FI" dirty="0" smtClean="0"/>
                    </a:p>
                    <a:p>
                      <a:r>
                        <a:rPr lang="fi-FI" dirty="0" err="1" smtClean="0"/>
                        <a:t>Listen</a:t>
                      </a:r>
                      <a:r>
                        <a:rPr lang="fi-FI" dirty="0" smtClean="0"/>
                        <a:t> and </a:t>
                      </a:r>
                      <a:r>
                        <a:rPr lang="fi-FI" dirty="0" err="1" smtClean="0"/>
                        <a:t>take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notes</a:t>
                      </a:r>
                      <a:endParaRPr lang="fi-FI" dirty="0" smtClean="0"/>
                    </a:p>
                    <a:p>
                      <a:r>
                        <a:rPr lang="fi-FI" dirty="0" smtClean="0"/>
                        <a:t>Read </a:t>
                      </a:r>
                    </a:p>
                    <a:p>
                      <a:r>
                        <a:rPr lang="fi-FI" dirty="0" err="1" smtClean="0"/>
                        <a:t>Pass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baseline="0" dirty="0" err="1" smtClean="0"/>
                        <a:t>exam</a:t>
                      </a:r>
                      <a:endParaRPr lang="fi-FI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Memorize</a:t>
                      </a:r>
                      <a:r>
                        <a:rPr lang="fi-FI" dirty="0" smtClean="0"/>
                        <a:t> </a:t>
                      </a:r>
                      <a:r>
                        <a:rPr lang="fi-FI" baseline="0" dirty="0" smtClean="0"/>
                        <a:t>– </a:t>
                      </a:r>
                      <a:r>
                        <a:rPr lang="fi-FI" baseline="0" dirty="0" err="1" smtClean="0"/>
                        <a:t>surface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approach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learning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09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74201" y="2158447"/>
            <a:ext cx="8274014" cy="3831557"/>
          </a:xfrm>
        </p:spPr>
        <p:txBody>
          <a:bodyPr/>
          <a:lstStyle/>
          <a:p>
            <a:r>
              <a:rPr lang="fi-FI" sz="2800" b="0" dirty="0" smtClean="0">
                <a:latin typeface="Calibri" panose="020F0502020204030204" pitchFamily="34" charset="0"/>
              </a:rPr>
              <a:t>Central </a:t>
            </a:r>
            <a:r>
              <a:rPr lang="fi-FI" sz="2800" b="0" dirty="0" err="1" smtClean="0">
                <a:latin typeface="Calibri" panose="020F0502020204030204" pitchFamily="34" charset="0"/>
              </a:rPr>
              <a:t>role</a:t>
            </a:r>
            <a:r>
              <a:rPr lang="fi-FI" sz="2800" b="0" dirty="0" smtClean="0">
                <a:latin typeface="Calibri" panose="020F0502020204030204" pitchFamily="34" charset="0"/>
              </a:rPr>
              <a:t> (</a:t>
            </a:r>
            <a:r>
              <a:rPr lang="fi-FI" sz="2800" b="0" dirty="0" err="1" smtClean="0">
                <a:latin typeface="Calibri" panose="020F0502020204030204" pitchFamily="34" charset="0"/>
              </a:rPr>
              <a:t>subject</a:t>
            </a:r>
            <a:r>
              <a:rPr lang="fi-FI" sz="2800" b="0" dirty="0" smtClean="0">
                <a:latin typeface="Calibri" panose="020F0502020204030204" pitchFamily="34" charset="0"/>
              </a:rPr>
              <a:t> of </a:t>
            </a:r>
            <a:r>
              <a:rPr lang="fi-FI" sz="2800" b="0" dirty="0" err="1" smtClean="0">
                <a:latin typeface="Calibri" panose="020F0502020204030204" pitchFamily="34" charset="0"/>
              </a:rPr>
              <a:t>learning</a:t>
            </a:r>
            <a:r>
              <a:rPr lang="fi-FI" sz="2800" b="0" dirty="0" smtClean="0">
                <a:latin typeface="Calibri" panose="020F0502020204030204" pitchFamily="34" charset="0"/>
              </a:rPr>
              <a:t>): a </a:t>
            </a:r>
            <a:r>
              <a:rPr lang="fi-FI" sz="2800" b="0" dirty="0" err="1" smtClean="0">
                <a:latin typeface="Calibri" panose="020F0502020204030204" pitchFamily="34" charset="0"/>
              </a:rPr>
              <a:t>teacher</a:t>
            </a:r>
            <a:endParaRPr lang="fi-FI" sz="2800" b="0" dirty="0" smtClean="0">
              <a:latin typeface="Calibri" panose="020F0502020204030204" pitchFamily="34" charset="0"/>
            </a:endParaRPr>
          </a:p>
          <a:p>
            <a:r>
              <a:rPr lang="fi-FI" sz="2800" b="0" dirty="0" err="1" smtClean="0">
                <a:latin typeface="Calibri" panose="020F0502020204030204" pitchFamily="34" charset="0"/>
              </a:rPr>
              <a:t>Learner</a:t>
            </a:r>
            <a:r>
              <a:rPr lang="fi-FI" sz="2800" b="0" dirty="0" smtClean="0">
                <a:latin typeface="Calibri" panose="020F0502020204030204" pitchFamily="34" charset="0"/>
              </a:rPr>
              <a:t>: </a:t>
            </a:r>
            <a:r>
              <a:rPr lang="fi-FI" sz="2800" b="0" dirty="0" err="1" smtClean="0">
                <a:latin typeface="Calibri" panose="020F0502020204030204" pitchFamily="34" charset="0"/>
              </a:rPr>
              <a:t>passive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role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responding</a:t>
            </a:r>
            <a:r>
              <a:rPr lang="fi-FI" sz="2800" b="0" dirty="0" smtClean="0">
                <a:latin typeface="Calibri" panose="020F0502020204030204" pitchFamily="34" charset="0"/>
              </a:rPr>
              <a:t> to </a:t>
            </a:r>
            <a:r>
              <a:rPr lang="fi-FI" sz="2800" b="0" dirty="0" err="1" smtClean="0">
                <a:latin typeface="Calibri" panose="020F0502020204030204" pitchFamily="34" charset="0"/>
              </a:rPr>
              <a:t>environmental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stimuli</a:t>
            </a:r>
            <a:r>
              <a:rPr lang="fi-FI" sz="2800" b="0" dirty="0" smtClean="0">
                <a:latin typeface="Calibri" panose="020F0502020204030204" pitchFamily="34" charset="0"/>
              </a:rPr>
              <a:t>.</a:t>
            </a:r>
          </a:p>
          <a:p>
            <a:r>
              <a:rPr lang="fi-FI" sz="2800" b="0" dirty="0" smtClean="0">
                <a:latin typeface="Calibri" panose="020F0502020204030204" pitchFamily="34" charset="0"/>
              </a:rPr>
              <a:t>Learning: a </a:t>
            </a:r>
            <a:r>
              <a:rPr lang="fi-FI" sz="2800" b="0" dirty="0" err="1" smtClean="0">
                <a:latin typeface="Calibri" panose="020F0502020204030204" pitchFamily="34" charset="0"/>
              </a:rPr>
              <a:t>change</a:t>
            </a:r>
            <a:r>
              <a:rPr lang="fi-FI" sz="2800" b="0" dirty="0" smtClean="0">
                <a:latin typeface="Calibri" panose="020F0502020204030204" pitchFamily="34" charset="0"/>
              </a:rPr>
              <a:t> in </a:t>
            </a:r>
            <a:r>
              <a:rPr lang="fi-FI" sz="2800" b="0" dirty="0" err="1" smtClean="0">
                <a:latin typeface="Calibri" panose="020F0502020204030204" pitchFamily="34" charset="0"/>
              </a:rPr>
              <a:t>external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behaviour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grpSp>
        <p:nvGrpSpPr>
          <p:cNvPr id="6" name="Group 5"/>
          <p:cNvGrpSpPr/>
          <p:nvPr/>
        </p:nvGrpSpPr>
        <p:grpSpPr>
          <a:xfrm>
            <a:off x="587766" y="402650"/>
            <a:ext cx="6986741" cy="1235081"/>
            <a:chOff x="184171" y="166094"/>
            <a:chExt cx="2461679" cy="811959"/>
          </a:xfrm>
        </p:grpSpPr>
        <p:sp>
          <p:nvSpPr>
            <p:cNvPr id="7" name="Chevron 6"/>
            <p:cNvSpPr/>
            <p:nvPr/>
          </p:nvSpPr>
          <p:spPr>
            <a:xfrm>
              <a:off x="184171" y="166094"/>
              <a:ext cx="2461679" cy="811959"/>
            </a:xfrm>
            <a:prstGeom prst="chevron">
              <a:avLst/>
            </a:prstGeom>
            <a:solidFill>
              <a:srgbClr val="66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hevron 4"/>
            <p:cNvSpPr/>
            <p:nvPr/>
          </p:nvSpPr>
          <p:spPr>
            <a:xfrm>
              <a:off x="590151" y="166094"/>
              <a:ext cx="1649720" cy="811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noProof="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Behaviourism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noProof="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(1900</a:t>
              </a:r>
              <a:r>
                <a:rPr lang="en-GB" sz="3600" kern="1200" noProof="0" dirty="0" smtClean="0">
                  <a:solidFill>
                    <a:schemeClr val="tx1"/>
                  </a:solidFill>
                  <a:latin typeface="Calibri" panose="020F0502020204030204" pitchFamily="34" charset="0"/>
                  <a:sym typeface="Wingdings" pitchFamily="2" charset="2"/>
                </a:rPr>
                <a:t>1950..1960)</a:t>
              </a:r>
              <a:endParaRPr lang="en-GB" sz="3600" kern="1200" noProof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3330054" y="4517409"/>
            <a:ext cx="1610246" cy="77792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/>
              <a:t>Black box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119115" y="4626591"/>
            <a:ext cx="1473959" cy="5459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Stimulus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45456" y="4626591"/>
            <a:ext cx="1637732" cy="5459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err="1" smtClean="0">
                <a:solidFill>
                  <a:schemeClr val="tx1"/>
                </a:solidFill>
              </a:rPr>
              <a:t>Response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1" idx="3"/>
            <a:endCxn id="10" idx="1"/>
          </p:cNvCxnSpPr>
          <p:nvPr/>
        </p:nvCxnSpPr>
        <p:spPr>
          <a:xfrm>
            <a:off x="2593074" y="4899546"/>
            <a:ext cx="736980" cy="68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2" idx="1"/>
          </p:cNvCxnSpPr>
          <p:nvPr/>
        </p:nvCxnSpPr>
        <p:spPr>
          <a:xfrm flipV="1">
            <a:off x="4940300" y="4899546"/>
            <a:ext cx="505156" cy="6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72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57100"/>
              </p:ext>
            </p:extLst>
          </p:nvPr>
        </p:nvGraphicFramePr>
        <p:xfrm>
          <a:off x="0" y="0"/>
          <a:ext cx="6800850" cy="677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75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Blame-the-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student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Blame-the-teacher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067">
                <a:tc>
                  <a:txBody>
                    <a:bodyPr/>
                    <a:lstStyle/>
                    <a:p>
                      <a:r>
                        <a:rPr lang="fi-FI" b="1" dirty="0" smtClean="0"/>
                        <a:t>FOCUS</a:t>
                      </a:r>
                      <a:r>
                        <a:rPr lang="fi-FI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What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dirty="0" smtClean="0"/>
                        <a:t>STUDENT is?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What</a:t>
                      </a:r>
                      <a:r>
                        <a:rPr lang="fi-FI" dirty="0" smtClean="0"/>
                        <a:t> the </a:t>
                      </a:r>
                      <a:r>
                        <a:rPr lang="fi-FI" dirty="0" err="1" smtClean="0"/>
                        <a:t>teacher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does</a:t>
                      </a:r>
                      <a:r>
                        <a:rPr lang="fi-FI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367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TEACHER’S</a:t>
                      </a:r>
                    </a:p>
                    <a:p>
                      <a:r>
                        <a:rPr lang="fi-FI" b="1" dirty="0" smtClean="0"/>
                        <a:t>ROLE</a:t>
                      </a:r>
                      <a:endParaRPr 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Expert</a:t>
                      </a:r>
                      <a:r>
                        <a:rPr lang="fi-FI" baseline="0" dirty="0" smtClean="0"/>
                        <a:t> of the </a:t>
                      </a:r>
                      <a:r>
                        <a:rPr lang="fi-FI" baseline="0" dirty="0" err="1" smtClean="0"/>
                        <a:t>content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Expert</a:t>
                      </a:r>
                      <a:r>
                        <a:rPr lang="fi-FI" baseline="0" dirty="0" smtClean="0"/>
                        <a:t> of the </a:t>
                      </a:r>
                      <a:r>
                        <a:rPr lang="fi-FI" baseline="0" dirty="0" err="1" smtClean="0"/>
                        <a:t>content</a:t>
                      </a:r>
                      <a:r>
                        <a:rPr lang="fi-FI" baseline="0" dirty="0" smtClean="0"/>
                        <a:t>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8329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TEACHING</a:t>
                      </a:r>
                      <a:endParaRPr lang="en-US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aseline="0" dirty="0" err="1" smtClean="0"/>
                        <a:t>Transmitting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information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Lecturing</a:t>
                      </a:r>
                      <a:r>
                        <a:rPr lang="fi-FI" baseline="0" dirty="0" smtClean="0"/>
                        <a:t> </a:t>
                      </a:r>
                    </a:p>
                    <a:p>
                      <a:r>
                        <a:rPr lang="fi-FI" baseline="0" dirty="0" err="1" smtClean="0"/>
                        <a:t>Assessment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as </a:t>
                      </a:r>
                      <a:r>
                        <a:rPr lang="fi-FI" baseline="0" dirty="0" err="1" smtClean="0"/>
                        <a:t>selective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activity</a:t>
                      </a:r>
                      <a:r>
                        <a:rPr lang="fi-FI" baseline="0" dirty="0" smtClean="0"/>
                        <a:t>:</a:t>
                      </a:r>
                    </a:p>
                    <a:p>
                      <a:r>
                        <a:rPr lang="fi-FI" baseline="0" dirty="0" err="1" smtClean="0"/>
                        <a:t>Good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poor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students</a:t>
                      </a:r>
                      <a:r>
                        <a:rPr lang="fi-FI" baseline="0" dirty="0" smtClean="0"/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Teacher</a:t>
                      </a:r>
                      <a:r>
                        <a:rPr lang="fi-FI" baseline="0" dirty="0" err="1" smtClean="0"/>
                        <a:t>-centered</a:t>
                      </a:r>
                      <a:endParaRPr lang="fi-FI" dirty="0" smtClean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Transmitting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information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is </a:t>
                      </a:r>
                      <a:r>
                        <a:rPr lang="fi-FI" baseline="0" dirty="0" err="1" smtClean="0"/>
                        <a:t>carefully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planned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Various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methods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More</a:t>
                      </a:r>
                      <a:r>
                        <a:rPr lang="fi-FI" baseline="0" dirty="0" smtClean="0"/>
                        <a:t> management </a:t>
                      </a:r>
                      <a:r>
                        <a:rPr lang="fi-FI" baseline="0" dirty="0" err="1" smtClean="0"/>
                        <a:t>than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faciltating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learning</a:t>
                      </a:r>
                      <a:endParaRPr lang="fi-FI" baseline="0" dirty="0" smtClean="0"/>
                    </a:p>
                    <a:p>
                      <a:endParaRPr lang="fi-FI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Teacher</a:t>
                      </a:r>
                      <a:r>
                        <a:rPr lang="fi-FI" baseline="0" dirty="0" err="1" smtClean="0"/>
                        <a:t>-centered</a:t>
                      </a:r>
                      <a:r>
                        <a:rPr lang="fi-FI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7067">
                <a:tc>
                  <a:txBody>
                    <a:bodyPr/>
                    <a:lstStyle/>
                    <a:p>
                      <a:r>
                        <a:rPr lang="fi-FI" b="1" dirty="0" smtClean="0"/>
                        <a:t>STUDENT’S </a:t>
                      </a:r>
                    </a:p>
                    <a:p>
                      <a:r>
                        <a:rPr lang="fi-FI" b="1" dirty="0" smtClean="0"/>
                        <a:t>ROLE</a:t>
                      </a:r>
                      <a:endParaRPr 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Attend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lectures</a:t>
                      </a:r>
                      <a:endParaRPr lang="fi-FI" dirty="0" smtClean="0"/>
                    </a:p>
                    <a:p>
                      <a:r>
                        <a:rPr lang="fi-FI" dirty="0" err="1" smtClean="0"/>
                        <a:t>Listen</a:t>
                      </a:r>
                      <a:r>
                        <a:rPr lang="fi-FI" dirty="0" smtClean="0"/>
                        <a:t> and </a:t>
                      </a:r>
                      <a:r>
                        <a:rPr lang="fi-FI" dirty="0" err="1" smtClean="0"/>
                        <a:t>take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notes</a:t>
                      </a:r>
                      <a:endParaRPr lang="fi-FI" dirty="0" smtClean="0"/>
                    </a:p>
                    <a:p>
                      <a:r>
                        <a:rPr lang="fi-FI" dirty="0" smtClean="0"/>
                        <a:t>Read </a:t>
                      </a:r>
                    </a:p>
                    <a:p>
                      <a:r>
                        <a:rPr lang="fi-FI" dirty="0" err="1" smtClean="0"/>
                        <a:t>Pass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baseline="0" dirty="0" err="1" smtClean="0"/>
                        <a:t>exam</a:t>
                      </a:r>
                      <a:endParaRPr lang="fi-FI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Memorize</a:t>
                      </a:r>
                      <a:r>
                        <a:rPr lang="fi-FI" dirty="0" smtClean="0"/>
                        <a:t> </a:t>
                      </a:r>
                      <a:r>
                        <a:rPr lang="fi-FI" baseline="0" dirty="0" smtClean="0"/>
                        <a:t>– </a:t>
                      </a:r>
                      <a:r>
                        <a:rPr lang="fi-FI" baseline="0" dirty="0" err="1" smtClean="0"/>
                        <a:t>surface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approach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learning</a:t>
                      </a:r>
                      <a:endParaRPr lang="en-US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Attend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lectures</a:t>
                      </a:r>
                      <a:endParaRPr lang="fi-FI" dirty="0" smtClean="0"/>
                    </a:p>
                    <a:p>
                      <a:r>
                        <a:rPr lang="fi-FI" dirty="0" err="1" smtClean="0"/>
                        <a:t>Listen</a:t>
                      </a:r>
                      <a:r>
                        <a:rPr lang="fi-FI" dirty="0" smtClean="0"/>
                        <a:t> </a:t>
                      </a:r>
                    </a:p>
                    <a:p>
                      <a:r>
                        <a:rPr lang="fi-FI" dirty="0" err="1" smtClean="0"/>
                        <a:t>Give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answers</a:t>
                      </a:r>
                      <a:endParaRPr lang="fi-FI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Pass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baseline="0" dirty="0" err="1" smtClean="0"/>
                        <a:t>exam</a:t>
                      </a:r>
                      <a:endParaRPr lang="en-US" dirty="0" smtClean="0"/>
                    </a:p>
                    <a:p>
                      <a:r>
                        <a:rPr lang="fi-FI" dirty="0" err="1" smtClean="0"/>
                        <a:t>Give</a:t>
                      </a:r>
                      <a:r>
                        <a:rPr lang="fi-FI" baseline="0" dirty="0" smtClean="0"/>
                        <a:t> feedback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Memorize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understand</a:t>
                      </a:r>
                      <a:r>
                        <a:rPr lang="fi-FI" baseline="0" dirty="0" smtClean="0"/>
                        <a:t> </a:t>
                      </a:r>
                      <a:endParaRPr lang="fi-FI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31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21860"/>
              </p:ext>
            </p:extLst>
          </p:nvPr>
        </p:nvGraphicFramePr>
        <p:xfrm>
          <a:off x="0" y="1"/>
          <a:ext cx="9144000" cy="6678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5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3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3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Blame-the-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student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baseline="0" dirty="0" err="1" smtClean="0">
                          <a:solidFill>
                            <a:schemeClr val="tx1"/>
                          </a:solidFill>
                        </a:rPr>
                        <a:t>Blame-the-teacher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fi-FI" sz="2000" b="1" baseline="0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92">
                <a:tc>
                  <a:txBody>
                    <a:bodyPr/>
                    <a:lstStyle/>
                    <a:p>
                      <a:r>
                        <a:rPr lang="fi-FI" b="1" dirty="0" smtClean="0"/>
                        <a:t>FOCUS</a:t>
                      </a:r>
                      <a:r>
                        <a:rPr lang="fi-FI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What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dirty="0" smtClean="0"/>
                        <a:t>STUDENT is?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What</a:t>
                      </a:r>
                      <a:r>
                        <a:rPr lang="fi-FI" dirty="0" smtClean="0"/>
                        <a:t> the </a:t>
                      </a:r>
                      <a:r>
                        <a:rPr lang="fi-FI" dirty="0" err="1" smtClean="0"/>
                        <a:t>teacher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does</a:t>
                      </a:r>
                      <a:r>
                        <a:rPr lang="fi-FI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What</a:t>
                      </a:r>
                      <a:r>
                        <a:rPr lang="fi-FI" dirty="0" smtClean="0"/>
                        <a:t>  the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student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does</a:t>
                      </a:r>
                      <a:r>
                        <a:rPr lang="fi-FI" baseline="0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92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TEACHER’S</a:t>
                      </a:r>
                    </a:p>
                    <a:p>
                      <a:r>
                        <a:rPr lang="fi-FI" b="1" dirty="0" smtClean="0"/>
                        <a:t>ROLE</a:t>
                      </a:r>
                      <a:endParaRPr 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Expert</a:t>
                      </a:r>
                      <a:r>
                        <a:rPr lang="fi-FI" baseline="0" dirty="0" smtClean="0"/>
                        <a:t> of the </a:t>
                      </a:r>
                      <a:r>
                        <a:rPr lang="fi-FI" baseline="0" dirty="0" err="1" smtClean="0"/>
                        <a:t>content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Expert</a:t>
                      </a:r>
                      <a:r>
                        <a:rPr lang="fi-FI" baseline="0" dirty="0" smtClean="0"/>
                        <a:t> of the </a:t>
                      </a:r>
                      <a:r>
                        <a:rPr lang="fi-FI" baseline="0" dirty="0" err="1" smtClean="0"/>
                        <a:t>content</a:t>
                      </a:r>
                      <a:r>
                        <a:rPr lang="fi-FI" baseline="0" dirty="0" smtClean="0"/>
                        <a:t>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Expert</a:t>
                      </a:r>
                      <a:r>
                        <a:rPr lang="fi-FI" baseline="0" dirty="0" smtClean="0"/>
                        <a:t> of the </a:t>
                      </a:r>
                      <a:r>
                        <a:rPr lang="fi-FI" baseline="0" dirty="0" err="1" smtClean="0"/>
                        <a:t>content</a:t>
                      </a:r>
                      <a:endParaRPr lang="fi-FI" baseline="0" dirty="0" smtClean="0"/>
                    </a:p>
                    <a:p>
                      <a:r>
                        <a:rPr lang="fi-FI" baseline="0" dirty="0" smtClean="0"/>
                        <a:t>Learning </a:t>
                      </a:r>
                      <a:r>
                        <a:rPr lang="fi-FI" baseline="0" dirty="0" err="1" smtClean="0"/>
                        <a:t>facilitator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319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TEACHING</a:t>
                      </a:r>
                      <a:endParaRPr lang="en-US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aseline="0" dirty="0" err="1" smtClean="0"/>
                        <a:t>Transmitting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information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Lecturing</a:t>
                      </a:r>
                      <a:r>
                        <a:rPr lang="fi-FI" baseline="0" dirty="0" smtClean="0"/>
                        <a:t> </a:t>
                      </a:r>
                    </a:p>
                    <a:p>
                      <a:r>
                        <a:rPr lang="fi-FI" baseline="0" dirty="0" err="1" smtClean="0"/>
                        <a:t>Assessment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as </a:t>
                      </a:r>
                      <a:r>
                        <a:rPr lang="fi-FI" baseline="0" dirty="0" err="1" smtClean="0"/>
                        <a:t>selective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activity</a:t>
                      </a:r>
                      <a:r>
                        <a:rPr lang="fi-FI" baseline="0" dirty="0" smtClean="0"/>
                        <a:t>:</a:t>
                      </a:r>
                    </a:p>
                    <a:p>
                      <a:r>
                        <a:rPr lang="fi-FI" baseline="0" dirty="0" err="1" smtClean="0"/>
                        <a:t>Good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poor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students</a:t>
                      </a:r>
                      <a:r>
                        <a:rPr lang="fi-FI" baseline="0" dirty="0" smtClean="0"/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Teacher</a:t>
                      </a:r>
                      <a:r>
                        <a:rPr lang="fi-FI" baseline="0" dirty="0" err="1" smtClean="0"/>
                        <a:t>-centered</a:t>
                      </a:r>
                      <a:endParaRPr lang="fi-FI" dirty="0" smtClean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Transmitting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information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is </a:t>
                      </a:r>
                      <a:r>
                        <a:rPr lang="fi-FI" baseline="0" dirty="0" err="1" smtClean="0"/>
                        <a:t>carefully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planned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Various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methods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More</a:t>
                      </a:r>
                      <a:r>
                        <a:rPr lang="fi-FI" baseline="0" dirty="0" smtClean="0"/>
                        <a:t> management </a:t>
                      </a:r>
                      <a:r>
                        <a:rPr lang="fi-FI" baseline="0" dirty="0" err="1" smtClean="0"/>
                        <a:t>than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faciltating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learning</a:t>
                      </a:r>
                      <a:r>
                        <a:rPr lang="fi-FI" baseline="0" dirty="0" smtClean="0"/>
                        <a:t> 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Teacher</a:t>
                      </a:r>
                      <a:r>
                        <a:rPr lang="fi-FI" baseline="0" dirty="0" err="1" smtClean="0"/>
                        <a:t>-centered</a:t>
                      </a:r>
                      <a:endParaRPr lang="fi-FI" dirty="0" smtClean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Support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learning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Clear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learning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outcomes</a:t>
                      </a:r>
                      <a:endParaRPr lang="fi-FI" baseline="0" dirty="0" smtClean="0"/>
                    </a:p>
                    <a:p>
                      <a:r>
                        <a:rPr lang="fi-FI" baseline="0" dirty="0" err="1" smtClean="0"/>
                        <a:t>Teaching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learning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activities</a:t>
                      </a:r>
                      <a:r>
                        <a:rPr lang="fi-FI" baseline="0" dirty="0" smtClean="0"/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Student-centered</a:t>
                      </a:r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0773">
                <a:tc>
                  <a:txBody>
                    <a:bodyPr/>
                    <a:lstStyle/>
                    <a:p>
                      <a:r>
                        <a:rPr lang="fi-FI" b="1" dirty="0" smtClean="0"/>
                        <a:t>STUDENT’S </a:t>
                      </a:r>
                    </a:p>
                    <a:p>
                      <a:r>
                        <a:rPr lang="fi-FI" b="1" dirty="0" smtClean="0"/>
                        <a:t>ROLE</a:t>
                      </a:r>
                      <a:endParaRPr 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Attend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lectures</a:t>
                      </a:r>
                      <a:endParaRPr lang="fi-FI" dirty="0" smtClean="0"/>
                    </a:p>
                    <a:p>
                      <a:r>
                        <a:rPr lang="fi-FI" dirty="0" err="1" smtClean="0"/>
                        <a:t>Listen</a:t>
                      </a:r>
                      <a:r>
                        <a:rPr lang="fi-FI" dirty="0" smtClean="0"/>
                        <a:t> and </a:t>
                      </a:r>
                      <a:r>
                        <a:rPr lang="fi-FI" dirty="0" err="1" smtClean="0"/>
                        <a:t>take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notes</a:t>
                      </a:r>
                      <a:endParaRPr lang="fi-FI" dirty="0" smtClean="0"/>
                    </a:p>
                    <a:p>
                      <a:r>
                        <a:rPr lang="fi-FI" dirty="0" smtClean="0"/>
                        <a:t>Read </a:t>
                      </a:r>
                    </a:p>
                    <a:p>
                      <a:r>
                        <a:rPr lang="fi-FI" dirty="0" err="1" smtClean="0"/>
                        <a:t>Pass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baseline="0" dirty="0" err="1" smtClean="0"/>
                        <a:t>exam</a:t>
                      </a:r>
                      <a:endParaRPr lang="fi-FI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Memorize</a:t>
                      </a:r>
                      <a:r>
                        <a:rPr lang="fi-FI" dirty="0" smtClean="0"/>
                        <a:t> </a:t>
                      </a:r>
                      <a:r>
                        <a:rPr lang="fi-FI" baseline="0" dirty="0" smtClean="0"/>
                        <a:t>– </a:t>
                      </a:r>
                      <a:r>
                        <a:rPr lang="fi-FI" baseline="0" dirty="0" err="1" smtClean="0"/>
                        <a:t>surface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approach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learning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Attend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lectures</a:t>
                      </a:r>
                      <a:endParaRPr lang="fi-FI" dirty="0" smtClean="0"/>
                    </a:p>
                    <a:p>
                      <a:r>
                        <a:rPr lang="fi-FI" dirty="0" err="1" smtClean="0"/>
                        <a:t>Listen</a:t>
                      </a:r>
                      <a:r>
                        <a:rPr lang="fi-FI" dirty="0" smtClean="0"/>
                        <a:t> and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g</a:t>
                      </a:r>
                      <a:r>
                        <a:rPr lang="fi-FI" dirty="0" err="1" smtClean="0"/>
                        <a:t>ive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answers</a:t>
                      </a:r>
                      <a:endParaRPr lang="fi-FI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Pass</a:t>
                      </a:r>
                      <a:r>
                        <a:rPr lang="fi-FI" baseline="0" dirty="0" smtClean="0"/>
                        <a:t> the </a:t>
                      </a:r>
                      <a:r>
                        <a:rPr lang="fi-FI" baseline="0" dirty="0" err="1" smtClean="0"/>
                        <a:t>exam</a:t>
                      </a:r>
                      <a:endParaRPr lang="en-US" dirty="0" smtClean="0"/>
                    </a:p>
                    <a:p>
                      <a:r>
                        <a:rPr lang="fi-FI" dirty="0" err="1" smtClean="0"/>
                        <a:t>Give</a:t>
                      </a:r>
                      <a:r>
                        <a:rPr lang="fi-FI" baseline="0" dirty="0" smtClean="0"/>
                        <a:t> feedback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 smtClean="0"/>
                        <a:t>Memorize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understand</a:t>
                      </a:r>
                      <a:r>
                        <a:rPr lang="fi-FI" baseline="0" dirty="0" smtClean="0"/>
                        <a:t> </a:t>
                      </a:r>
                      <a:endParaRPr lang="fi-FI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Active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approach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s</a:t>
                      </a:r>
                      <a:r>
                        <a:rPr lang="fi-FI" dirty="0" err="1" smtClean="0"/>
                        <a:t>tudy</a:t>
                      </a:r>
                      <a:r>
                        <a:rPr lang="fi-FI" dirty="0" smtClean="0"/>
                        <a:t> </a:t>
                      </a:r>
                    </a:p>
                    <a:p>
                      <a:r>
                        <a:rPr lang="fi-FI" dirty="0" err="1" smtClean="0"/>
                        <a:t>Responsible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over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own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learning</a:t>
                      </a:r>
                      <a:endParaRPr lang="fi-FI" dirty="0" smtClean="0"/>
                    </a:p>
                    <a:p>
                      <a:r>
                        <a:rPr lang="fi-FI" dirty="0" err="1" smtClean="0"/>
                        <a:t>Understand</a:t>
                      </a:r>
                      <a:r>
                        <a:rPr lang="fi-FI" baseline="0" dirty="0" smtClean="0"/>
                        <a:t> – </a:t>
                      </a:r>
                      <a:r>
                        <a:rPr lang="fi-FI" baseline="0" dirty="0" err="1" smtClean="0"/>
                        <a:t>deep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approach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learning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37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18</a:t>
            </a:fld>
            <a:endParaRPr lang="fi-FI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40001" y="2347415"/>
            <a:ext cx="8085599" cy="34500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>
                <a:latin typeface="Calibri" panose="020F0502020204030204" pitchFamily="34" charset="0"/>
              </a:rPr>
              <a:t>Learning is an </a:t>
            </a:r>
            <a:r>
              <a:rPr lang="fi-FI" b="0" dirty="0" err="1" smtClean="0">
                <a:latin typeface="Calibri" panose="020F0502020204030204" pitchFamily="34" charset="0"/>
              </a:rPr>
              <a:t>active</a:t>
            </a:r>
            <a:r>
              <a:rPr lang="fi-FI" b="0" dirty="0" smtClean="0">
                <a:latin typeface="Calibri" panose="020F0502020204030204" pitchFamily="34" charset="0"/>
              </a:rPr>
              <a:t>, </a:t>
            </a:r>
            <a:r>
              <a:rPr lang="fi-FI" b="0" dirty="0" err="1" smtClean="0">
                <a:latin typeface="Calibri" panose="020F0502020204030204" pitchFamily="34" charset="0"/>
              </a:rPr>
              <a:t>contextualized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process</a:t>
            </a:r>
            <a:endParaRPr lang="fi-FI" b="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>
                <a:latin typeface="Calibri" panose="020F0502020204030204" pitchFamily="34" charset="0"/>
              </a:rPr>
              <a:t>Learner’s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role</a:t>
            </a:r>
            <a:r>
              <a:rPr lang="fi-FI" b="0" dirty="0" smtClean="0">
                <a:latin typeface="Calibri" panose="020F0502020204030204" pitchFamily="34" charset="0"/>
              </a:rPr>
              <a:t> is </a:t>
            </a:r>
            <a:r>
              <a:rPr lang="fi-FI" b="0" dirty="0" err="1" smtClean="0">
                <a:latin typeface="Calibri" panose="020F0502020204030204" pitchFamily="34" charset="0"/>
              </a:rPr>
              <a:t>seen</a:t>
            </a:r>
            <a:r>
              <a:rPr lang="fi-FI" b="0" dirty="0" smtClean="0">
                <a:latin typeface="Calibri" panose="020F0502020204030204" pitchFamily="34" charset="0"/>
              </a:rPr>
              <a:t> as an </a:t>
            </a:r>
            <a:r>
              <a:rPr lang="fi-FI" b="0" dirty="0" err="1" smtClean="0">
                <a:latin typeface="Calibri" panose="020F0502020204030204" pitchFamily="34" charset="0"/>
              </a:rPr>
              <a:t>active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constructor</a:t>
            </a:r>
            <a:r>
              <a:rPr lang="fi-FI" b="0" dirty="0" smtClean="0">
                <a:latin typeface="Calibri" panose="020F0502020204030204" pitchFamily="34" charset="0"/>
              </a:rPr>
              <a:t> of </a:t>
            </a:r>
            <a:r>
              <a:rPr lang="fi-FI" b="0" dirty="0" err="1" smtClean="0">
                <a:latin typeface="Calibri" panose="020F0502020204030204" pitchFamily="34" charset="0"/>
              </a:rPr>
              <a:t>knowledge</a:t>
            </a:r>
            <a:endParaRPr lang="fi-FI" b="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>
                <a:latin typeface="Calibri" panose="020F0502020204030204" pitchFamily="34" charset="0"/>
              </a:rPr>
              <a:t>Interaction</a:t>
            </a:r>
            <a:r>
              <a:rPr lang="fi-FI" b="0" dirty="0" smtClean="0">
                <a:latin typeface="Calibri" panose="020F0502020204030204" pitchFamily="34" charset="0"/>
              </a:rPr>
              <a:t> is </a:t>
            </a:r>
            <a:r>
              <a:rPr lang="fi-FI" b="0" dirty="0" err="1" smtClean="0">
                <a:latin typeface="Calibri" panose="020F0502020204030204" pitchFamily="34" charset="0"/>
              </a:rPr>
              <a:t>important</a:t>
            </a:r>
            <a:r>
              <a:rPr lang="fi-FI" b="0" dirty="0" smtClean="0">
                <a:latin typeface="Calibri" panose="020F0502020204030204" pitchFamily="34" charset="0"/>
              </a:rPr>
              <a:t> in </a:t>
            </a:r>
            <a:r>
              <a:rPr lang="fi-FI" b="0" dirty="0" err="1" smtClean="0">
                <a:latin typeface="Calibri" panose="020F0502020204030204" pitchFamily="34" charset="0"/>
              </a:rPr>
              <a:t>learning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</a:p>
          <a:p>
            <a:endParaRPr lang="en-US" b="0" dirty="0"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05956" y="416297"/>
            <a:ext cx="6891632" cy="1398855"/>
            <a:chOff x="4188363" y="185142"/>
            <a:chExt cx="2673986" cy="811959"/>
          </a:xfrm>
        </p:grpSpPr>
        <p:sp>
          <p:nvSpPr>
            <p:cNvPr id="12" name="Chevron 11"/>
            <p:cNvSpPr/>
            <p:nvPr/>
          </p:nvSpPr>
          <p:spPr>
            <a:xfrm>
              <a:off x="4188363" y="185142"/>
              <a:ext cx="2673986" cy="811959"/>
            </a:xfrm>
            <a:prstGeom prst="chevron">
              <a:avLst/>
            </a:prstGeom>
            <a:solidFill>
              <a:srgbClr val="66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4594343" y="185142"/>
              <a:ext cx="1862027" cy="811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010" tIns="25337" rIns="25337" bIns="25337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noProof="0" dirty="0" smtClean="0">
                  <a:solidFill>
                    <a:schemeClr val="tx1"/>
                  </a:solidFill>
                </a:rPr>
                <a:t>Constructivism (1990</a:t>
              </a:r>
              <a:r>
                <a:rPr lang="en-GB" sz="3600" kern="1200" noProof="0" dirty="0" smtClean="0">
                  <a:solidFill>
                    <a:schemeClr val="tx1"/>
                  </a:solidFill>
                  <a:sym typeface="Wingdings" pitchFamily="2" charset="2"/>
                </a:rPr>
                <a:t>)</a:t>
              </a:r>
              <a:endParaRPr lang="en-GB" sz="3600" kern="1200" noProof="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48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Expectancy-value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–</a:t>
            </a:r>
            <a:r>
              <a:rPr lang="fi-FI" dirty="0" err="1" smtClean="0"/>
              <a:t>theory</a:t>
            </a:r>
            <a:r>
              <a:rPr lang="fi-FI" dirty="0" smtClean="0"/>
              <a:t> of </a:t>
            </a:r>
            <a:r>
              <a:rPr lang="fi-FI" dirty="0" err="1" smtClean="0"/>
              <a:t>motivation</a:t>
            </a:r>
            <a:endParaRPr lang="en-US" dirty="0"/>
          </a:p>
        </p:txBody>
      </p:sp>
      <p:sp>
        <p:nvSpPr>
          <p:cNvPr id="7" name="Tekstikehys 5"/>
          <p:cNvSpPr txBox="1"/>
          <p:nvPr/>
        </p:nvSpPr>
        <p:spPr>
          <a:xfrm>
            <a:off x="378938" y="1968721"/>
            <a:ext cx="239286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b="1" dirty="0">
                <a:latin typeface="Calibri" pitchFamily="34" charset="0"/>
              </a:rPr>
              <a:t>Value</a:t>
            </a:r>
            <a:r>
              <a:rPr lang="fi-FI" sz="2800" dirty="0">
                <a:latin typeface="Calibri" pitchFamily="34" charset="0"/>
              </a:rPr>
              <a:t> and </a:t>
            </a:r>
            <a:r>
              <a:rPr lang="fi-FI" sz="2800" dirty="0" err="1">
                <a:latin typeface="Calibri" pitchFamily="34" charset="0"/>
              </a:rPr>
              <a:t>meaning</a:t>
            </a:r>
            <a:r>
              <a:rPr lang="fi-FI" sz="2800" dirty="0">
                <a:latin typeface="Calibri" pitchFamily="34" charset="0"/>
              </a:rPr>
              <a:t> of </a:t>
            </a:r>
            <a:r>
              <a:rPr lang="fi-FI" sz="2800" dirty="0" err="1">
                <a:latin typeface="Calibri" pitchFamily="34" charset="0"/>
              </a:rPr>
              <a:t>the</a:t>
            </a:r>
            <a:r>
              <a:rPr lang="fi-FI" sz="2800" dirty="0">
                <a:latin typeface="Calibri" pitchFamily="34" charset="0"/>
              </a:rPr>
              <a:t> </a:t>
            </a:r>
            <a:r>
              <a:rPr lang="fi-FI" sz="2800" dirty="0" err="1">
                <a:latin typeface="Calibri" pitchFamily="34" charset="0"/>
              </a:rPr>
              <a:t>task</a:t>
            </a:r>
            <a:endParaRPr lang="fi-FI" sz="2800" dirty="0">
              <a:latin typeface="Calibri" pitchFamily="34" charset="0"/>
            </a:endParaRPr>
          </a:p>
        </p:txBody>
      </p:sp>
      <p:sp>
        <p:nvSpPr>
          <p:cNvPr id="8" name="Tekstikehys 6"/>
          <p:cNvSpPr txBox="1"/>
          <p:nvPr/>
        </p:nvSpPr>
        <p:spPr>
          <a:xfrm>
            <a:off x="3708877" y="2165781"/>
            <a:ext cx="20872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b="1" dirty="0" err="1">
                <a:latin typeface="Calibri" pitchFamily="34" charset="0"/>
              </a:rPr>
              <a:t>Expectancy</a:t>
            </a:r>
            <a:r>
              <a:rPr lang="fi-FI" sz="2800" dirty="0">
                <a:latin typeface="Calibri" pitchFamily="34" charset="0"/>
              </a:rPr>
              <a:t> for </a:t>
            </a:r>
            <a:r>
              <a:rPr lang="fi-FI" sz="2800" dirty="0" err="1">
                <a:latin typeface="Calibri" pitchFamily="34" charset="0"/>
              </a:rPr>
              <a:t>success</a:t>
            </a:r>
            <a:endParaRPr lang="fi-FI" sz="2800" dirty="0">
              <a:latin typeface="Calibri" pitchFamily="34" charset="0"/>
            </a:endParaRPr>
          </a:p>
        </p:txBody>
      </p:sp>
      <p:sp>
        <p:nvSpPr>
          <p:cNvPr id="9" name="Tekstikehys 7"/>
          <p:cNvSpPr txBox="1"/>
          <p:nvPr/>
        </p:nvSpPr>
        <p:spPr>
          <a:xfrm>
            <a:off x="6953151" y="2399279"/>
            <a:ext cx="1795314" cy="5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dirty="0" err="1">
                <a:latin typeface="Calibri" pitchFamily="34" charset="0"/>
              </a:rPr>
              <a:t>Motivation</a:t>
            </a:r>
            <a:endParaRPr lang="fi-FI" sz="2800" dirty="0">
              <a:latin typeface="Calibri" pitchFamily="34" charset="0"/>
            </a:endParaRPr>
          </a:p>
        </p:txBody>
      </p:sp>
      <p:sp>
        <p:nvSpPr>
          <p:cNvPr id="10" name="Kertaa 8"/>
          <p:cNvSpPr/>
          <p:nvPr/>
        </p:nvSpPr>
        <p:spPr>
          <a:xfrm>
            <a:off x="3061744" y="2504997"/>
            <a:ext cx="357188" cy="357187"/>
          </a:xfrm>
          <a:prstGeom prst="mathMultiply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latin typeface="Calibri" pitchFamily="34" charset="0"/>
            </a:endParaRPr>
          </a:p>
        </p:txBody>
      </p:sp>
      <p:sp>
        <p:nvSpPr>
          <p:cNvPr id="11" name="Yhtä suuri kuin 9"/>
          <p:cNvSpPr/>
          <p:nvPr/>
        </p:nvSpPr>
        <p:spPr>
          <a:xfrm>
            <a:off x="6172904" y="2482623"/>
            <a:ext cx="412303" cy="320422"/>
          </a:xfrm>
          <a:prstGeom prst="mathEqua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3166" y="59171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/>
              <a:t>(</a:t>
            </a:r>
            <a:r>
              <a:rPr lang="fi-FI" i="1" dirty="0" err="1"/>
              <a:t>expectancy</a:t>
            </a:r>
            <a:r>
              <a:rPr lang="fi-FI" i="1" dirty="0"/>
              <a:t>–</a:t>
            </a:r>
            <a:r>
              <a:rPr lang="fi-FI" i="1" dirty="0" err="1"/>
              <a:t>value</a:t>
            </a:r>
            <a:r>
              <a:rPr lang="fi-FI" i="1" dirty="0"/>
              <a:t> </a:t>
            </a:r>
            <a:r>
              <a:rPr lang="fi-FI" i="1" dirty="0" err="1"/>
              <a:t>theory</a:t>
            </a:r>
            <a:r>
              <a:rPr lang="fi-FI" i="1" dirty="0"/>
              <a:t>) </a:t>
            </a:r>
            <a:r>
              <a:rPr lang="fi-FI" sz="1100" dirty="0"/>
              <a:t>(</a:t>
            </a:r>
            <a:r>
              <a:rPr lang="fi-FI" sz="1100" dirty="0" err="1"/>
              <a:t>Eccles</a:t>
            </a:r>
            <a:r>
              <a:rPr lang="fi-FI" sz="1100" dirty="0"/>
              <a:t> &amp; </a:t>
            </a:r>
            <a:r>
              <a:rPr lang="fi-FI" sz="1100" dirty="0" err="1"/>
              <a:t>Wigfield</a:t>
            </a:r>
            <a:r>
              <a:rPr lang="fi-FI" sz="1100" dirty="0"/>
              <a:t>, 2002)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8938" y="4000238"/>
            <a:ext cx="1585678" cy="492443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>
                <a:solidFill>
                  <a:schemeClr val="accent6"/>
                </a:solidFill>
              </a:rPr>
              <a:t>Am I </a:t>
            </a:r>
            <a:r>
              <a:rPr lang="fi-FI" sz="1600" b="1" dirty="0" err="1">
                <a:solidFill>
                  <a:schemeClr val="accent6"/>
                </a:solidFill>
              </a:rPr>
              <a:t>interested</a:t>
            </a:r>
            <a:r>
              <a:rPr lang="fi-FI" sz="1600" b="1" dirty="0">
                <a:solidFill>
                  <a:schemeClr val="accent6"/>
                </a:solidFill>
              </a:rPr>
              <a:t> in </a:t>
            </a:r>
            <a:r>
              <a:rPr lang="fi-FI" sz="1600" b="1" dirty="0" err="1">
                <a:solidFill>
                  <a:schemeClr val="accent6"/>
                </a:solidFill>
              </a:rPr>
              <a:t>this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topic</a:t>
            </a:r>
            <a:r>
              <a:rPr lang="fi-FI" sz="1600" b="1" dirty="0">
                <a:solidFill>
                  <a:schemeClr val="accent6"/>
                </a:solidFill>
              </a:rPr>
              <a:t>?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938" y="3427410"/>
            <a:ext cx="2278088" cy="492443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>
                <a:solidFill>
                  <a:schemeClr val="accent6"/>
                </a:solidFill>
              </a:rPr>
              <a:t>Is </a:t>
            </a:r>
            <a:r>
              <a:rPr lang="fi-FI" sz="1600" b="1" dirty="0" err="1">
                <a:solidFill>
                  <a:schemeClr val="accent6"/>
                </a:solidFill>
              </a:rPr>
              <a:t>the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knowledge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or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skill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useful</a:t>
            </a:r>
            <a:r>
              <a:rPr lang="fi-FI" sz="1600" b="1" dirty="0">
                <a:solidFill>
                  <a:schemeClr val="accent6"/>
                </a:solidFill>
              </a:rPr>
              <a:t>?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8939" y="4561327"/>
            <a:ext cx="1434801" cy="738664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 err="1">
                <a:solidFill>
                  <a:schemeClr val="accent6"/>
                </a:solidFill>
              </a:rPr>
              <a:t>Willingness</a:t>
            </a:r>
            <a:r>
              <a:rPr lang="fi-FI" sz="1600" b="1" dirty="0">
                <a:solidFill>
                  <a:schemeClr val="accent6"/>
                </a:solidFill>
              </a:rPr>
              <a:t> to </a:t>
            </a:r>
            <a:r>
              <a:rPr lang="fi-FI" sz="1600" b="1" dirty="0" err="1">
                <a:solidFill>
                  <a:schemeClr val="accent6"/>
                </a:solidFill>
              </a:rPr>
              <a:t>learn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new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things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2210" y="3779863"/>
            <a:ext cx="1585678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200" b="1" dirty="0" err="1">
                <a:solidFill>
                  <a:schemeClr val="accent6"/>
                </a:solidFill>
              </a:rPr>
              <a:t>Are</a:t>
            </a:r>
            <a:r>
              <a:rPr lang="fi-FI" sz="1200" b="1" dirty="0">
                <a:solidFill>
                  <a:schemeClr val="accent6"/>
                </a:solidFill>
              </a:rPr>
              <a:t> </a:t>
            </a:r>
            <a:r>
              <a:rPr lang="fi-FI" sz="1200" b="1" dirty="0" err="1">
                <a:solidFill>
                  <a:schemeClr val="accent6"/>
                </a:solidFill>
              </a:rPr>
              <a:t>the</a:t>
            </a:r>
            <a:r>
              <a:rPr lang="fi-FI" sz="1200" b="1" dirty="0">
                <a:solidFill>
                  <a:schemeClr val="accent6"/>
                </a:solidFill>
              </a:rPr>
              <a:t> </a:t>
            </a:r>
            <a:r>
              <a:rPr lang="fi-FI" sz="1200" b="1" dirty="0" err="1">
                <a:solidFill>
                  <a:schemeClr val="accent6"/>
                </a:solidFill>
              </a:rPr>
              <a:t>tasks</a:t>
            </a:r>
            <a:r>
              <a:rPr lang="fi-FI" sz="1200" b="1" dirty="0">
                <a:solidFill>
                  <a:schemeClr val="accent6"/>
                </a:solidFill>
              </a:rPr>
              <a:t> on a </a:t>
            </a:r>
            <a:r>
              <a:rPr lang="fi-FI" sz="1200" b="1" dirty="0" err="1">
                <a:solidFill>
                  <a:schemeClr val="accent6"/>
                </a:solidFill>
              </a:rPr>
              <a:t>reasonable</a:t>
            </a:r>
            <a:r>
              <a:rPr lang="fi-FI" sz="1200" b="1" dirty="0">
                <a:solidFill>
                  <a:schemeClr val="accent6"/>
                </a:solidFill>
              </a:rPr>
              <a:t> </a:t>
            </a:r>
            <a:r>
              <a:rPr lang="fi-FI" sz="1200" b="1" dirty="0" err="1">
                <a:solidFill>
                  <a:schemeClr val="accent6"/>
                </a:solidFill>
              </a:rPr>
              <a:t>level</a:t>
            </a:r>
            <a:r>
              <a:rPr lang="fi-FI" sz="1200" b="1" dirty="0">
                <a:solidFill>
                  <a:schemeClr val="accent6"/>
                </a:solidFill>
              </a:rPr>
              <a:t>? </a:t>
            </a:r>
            <a:br>
              <a:rPr lang="fi-FI" sz="1200" b="1" dirty="0">
                <a:solidFill>
                  <a:schemeClr val="accent6"/>
                </a:solidFill>
              </a:rPr>
            </a:br>
            <a:r>
              <a:rPr lang="fi-FI" sz="1200" b="1" dirty="0">
                <a:solidFill>
                  <a:schemeClr val="accent6"/>
                </a:solidFill>
              </a:rPr>
              <a:t>Is </a:t>
            </a:r>
            <a:r>
              <a:rPr lang="fi-FI" sz="1200" b="1" dirty="0" err="1">
                <a:solidFill>
                  <a:schemeClr val="accent6"/>
                </a:solidFill>
              </a:rPr>
              <a:t>the</a:t>
            </a:r>
            <a:r>
              <a:rPr lang="fi-FI" sz="1200" b="1" dirty="0">
                <a:solidFill>
                  <a:schemeClr val="accent6"/>
                </a:solidFill>
              </a:rPr>
              <a:t> </a:t>
            </a:r>
            <a:r>
              <a:rPr lang="fi-FI" sz="1200" b="1" dirty="0" err="1">
                <a:solidFill>
                  <a:schemeClr val="accent6"/>
                </a:solidFill>
              </a:rPr>
              <a:t>amount</a:t>
            </a:r>
            <a:r>
              <a:rPr lang="fi-FI" sz="1200" b="1" dirty="0">
                <a:solidFill>
                  <a:schemeClr val="accent6"/>
                </a:solidFill>
              </a:rPr>
              <a:t> of </a:t>
            </a:r>
            <a:r>
              <a:rPr lang="fi-FI" sz="1200" b="1" dirty="0" err="1">
                <a:solidFill>
                  <a:schemeClr val="accent6"/>
                </a:solidFill>
              </a:rPr>
              <a:t>tasks</a:t>
            </a:r>
            <a:r>
              <a:rPr lang="fi-FI" sz="1200" b="1" dirty="0">
                <a:solidFill>
                  <a:schemeClr val="accent6"/>
                </a:solidFill>
              </a:rPr>
              <a:t> </a:t>
            </a:r>
            <a:r>
              <a:rPr lang="fi-FI" sz="1200" b="1" dirty="0" err="1">
                <a:solidFill>
                  <a:schemeClr val="accent6"/>
                </a:solidFill>
              </a:rPr>
              <a:t>suitable</a:t>
            </a:r>
            <a:r>
              <a:rPr lang="fi-FI" sz="1200" b="1" dirty="0">
                <a:solidFill>
                  <a:schemeClr val="accent6"/>
                </a:solidFill>
              </a:rPr>
              <a:t>?</a:t>
            </a:r>
            <a:endParaRPr lang="en-US" sz="1200" b="1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8877" y="3206484"/>
            <a:ext cx="2087260" cy="49244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600" b="1" dirty="0" err="1">
                <a:solidFill>
                  <a:schemeClr val="accent6"/>
                </a:solidFill>
              </a:rPr>
              <a:t>Do</a:t>
            </a:r>
            <a:r>
              <a:rPr lang="fi-FI" sz="1600" b="1" dirty="0">
                <a:solidFill>
                  <a:schemeClr val="accent6"/>
                </a:solidFill>
              </a:rPr>
              <a:t> I </a:t>
            </a:r>
            <a:r>
              <a:rPr lang="fi-FI" sz="1600" b="1" dirty="0" err="1">
                <a:solidFill>
                  <a:schemeClr val="accent6"/>
                </a:solidFill>
              </a:rPr>
              <a:t>have</a:t>
            </a:r>
            <a:r>
              <a:rPr lang="fi-FI" sz="1600" b="1" dirty="0">
                <a:solidFill>
                  <a:schemeClr val="accent6"/>
                </a:solidFill>
              </a:rPr>
              <a:t> a </a:t>
            </a:r>
            <a:r>
              <a:rPr lang="fi-FI" sz="1600" b="1" dirty="0" err="1">
                <a:solidFill>
                  <a:schemeClr val="accent6"/>
                </a:solidFill>
              </a:rPr>
              <a:t>chance</a:t>
            </a:r>
            <a:r>
              <a:rPr lang="fi-FI" sz="1600" b="1" dirty="0">
                <a:solidFill>
                  <a:schemeClr val="accent6"/>
                </a:solidFill>
              </a:rPr>
              <a:t> to </a:t>
            </a:r>
            <a:r>
              <a:rPr lang="fi-FI" sz="1600" b="1" dirty="0" err="1">
                <a:solidFill>
                  <a:schemeClr val="accent6"/>
                </a:solidFill>
              </a:rPr>
              <a:t>succeed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if</a:t>
            </a:r>
            <a:r>
              <a:rPr lang="fi-FI" sz="1600" b="1" dirty="0">
                <a:solidFill>
                  <a:schemeClr val="accent6"/>
                </a:solidFill>
              </a:rPr>
              <a:t> I </a:t>
            </a:r>
            <a:r>
              <a:rPr lang="fi-FI" sz="1600" b="1" dirty="0" err="1">
                <a:solidFill>
                  <a:schemeClr val="accent6"/>
                </a:solidFill>
              </a:rPr>
              <a:t>try</a:t>
            </a:r>
            <a:r>
              <a:rPr lang="fi-FI" sz="1600" b="1" dirty="0">
                <a:solidFill>
                  <a:schemeClr val="accent6"/>
                </a:solidFill>
              </a:rPr>
              <a:t>?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10320" y="3779863"/>
            <a:ext cx="1760937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600" b="1" dirty="0">
                <a:solidFill>
                  <a:schemeClr val="accent6"/>
                </a:solidFill>
              </a:rPr>
              <a:t>Is </a:t>
            </a:r>
            <a:r>
              <a:rPr lang="fi-FI" sz="1600" b="1" dirty="0" err="1">
                <a:solidFill>
                  <a:schemeClr val="accent6"/>
                </a:solidFill>
              </a:rPr>
              <a:t>instruction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offered</a:t>
            </a:r>
            <a:r>
              <a:rPr lang="fi-FI" sz="1600" b="1" dirty="0">
                <a:solidFill>
                  <a:schemeClr val="accent6"/>
                </a:solidFill>
              </a:rPr>
              <a:t> and </a:t>
            </a:r>
            <a:r>
              <a:rPr lang="fi-FI" sz="1600" b="1" dirty="0" err="1">
                <a:solidFill>
                  <a:schemeClr val="accent6"/>
                </a:solidFill>
              </a:rPr>
              <a:t>easy</a:t>
            </a:r>
            <a:r>
              <a:rPr lang="fi-FI" sz="1600" b="1" dirty="0">
                <a:solidFill>
                  <a:schemeClr val="accent6"/>
                </a:solidFill>
              </a:rPr>
              <a:t> to </a:t>
            </a:r>
            <a:r>
              <a:rPr lang="fi-FI" sz="1600" b="1" dirty="0" err="1">
                <a:solidFill>
                  <a:schemeClr val="accent6"/>
                </a:solidFill>
              </a:rPr>
              <a:t>approach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04131" y="4599465"/>
            <a:ext cx="2157844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600" b="1" dirty="0">
                <a:solidFill>
                  <a:schemeClr val="accent6"/>
                </a:solidFill>
              </a:rPr>
              <a:t>Is it ok to </a:t>
            </a:r>
            <a:r>
              <a:rPr lang="fi-FI" sz="1600" b="1" dirty="0" err="1">
                <a:solidFill>
                  <a:schemeClr val="accent6"/>
                </a:solidFill>
              </a:rPr>
              <a:t>collaborate</a:t>
            </a:r>
            <a:r>
              <a:rPr lang="fi-FI" sz="1600" b="1" dirty="0">
                <a:solidFill>
                  <a:schemeClr val="accent6"/>
                </a:solidFill>
              </a:rPr>
              <a:t> and </a:t>
            </a:r>
            <a:r>
              <a:rPr lang="fi-FI" sz="1600" b="1" dirty="0" err="1">
                <a:solidFill>
                  <a:schemeClr val="accent6"/>
                </a:solidFill>
              </a:rPr>
              <a:t>cooperate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with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other</a:t>
            </a:r>
            <a:r>
              <a:rPr lang="fi-FI" sz="1600" b="1" dirty="0">
                <a:solidFill>
                  <a:schemeClr val="accent6"/>
                </a:solidFill>
              </a:rPr>
              <a:t> </a:t>
            </a:r>
            <a:r>
              <a:rPr lang="fi-FI" sz="1600" b="1" dirty="0" err="1">
                <a:solidFill>
                  <a:schemeClr val="accent6"/>
                </a:solidFill>
              </a:rPr>
              <a:t>students</a:t>
            </a:r>
            <a:r>
              <a:rPr lang="fi-FI" sz="1600" b="1" dirty="0">
                <a:solidFill>
                  <a:schemeClr val="accent6"/>
                </a:solidFill>
              </a:rPr>
              <a:t>?</a:t>
            </a:r>
            <a:endParaRPr lang="en-US" sz="1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26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311015"/>
              </p:ext>
            </p:extLst>
          </p:nvPr>
        </p:nvGraphicFramePr>
        <p:xfrm>
          <a:off x="92075" y="92075"/>
          <a:ext cx="9144000" cy="5791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Acrobat Document" r:id="rId3" imgW="9143865" imgH="5143500" progId="Acrobat.Document.DC">
                  <p:embed/>
                </p:oleObj>
              </mc:Choice>
              <mc:Fallback>
                <p:oleObj name="Acrobat Document" r:id="rId3" imgW="9143865" imgH="514350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9144000" cy="5791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388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948" y="203579"/>
            <a:ext cx="8085599" cy="1195798"/>
          </a:xfrm>
        </p:spPr>
        <p:txBody>
          <a:bodyPr/>
          <a:lstStyle/>
          <a:p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aspects</a:t>
            </a:r>
            <a:r>
              <a:rPr lang="fi-FI" dirty="0"/>
              <a:t> of </a:t>
            </a:r>
            <a:r>
              <a:rPr lang="fi-FI" dirty="0" err="1"/>
              <a:t>curriculum</a:t>
            </a:r>
            <a:r>
              <a:rPr lang="fi-FI" dirty="0"/>
              <a:t> </a:t>
            </a:r>
            <a:r>
              <a:rPr lang="fi-FI" dirty="0" err="1"/>
              <a:t>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>
          <a:xfrm>
            <a:off x="4940300" y="5620556"/>
            <a:ext cx="3619500" cy="185738"/>
          </a:xfrm>
        </p:spPr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  <p:sp>
        <p:nvSpPr>
          <p:cNvPr id="6" name="TextBox 5"/>
          <p:cNvSpPr txBox="1"/>
          <p:nvPr/>
        </p:nvSpPr>
        <p:spPr>
          <a:xfrm>
            <a:off x="4851212" y="1679759"/>
            <a:ext cx="3096344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i-FI" dirty="0" smtClean="0"/>
          </a:p>
          <a:p>
            <a:r>
              <a:rPr lang="fi-FI" dirty="0" err="1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Hidden</a:t>
            </a:r>
            <a:endParaRPr lang="fi-FI" dirty="0" smtClean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  <a:p>
            <a:r>
              <a:rPr lang="fi-FI" dirty="0" err="1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Curriculum</a:t>
            </a:r>
            <a:endParaRPr lang="fi-FI" dirty="0" smtClean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7" name="_s1028"/>
          <p:cNvSpPr>
            <a:spLocks noChangeArrowheads="1" noTextEdit="1"/>
          </p:cNvSpPr>
          <p:nvPr/>
        </p:nvSpPr>
        <p:spPr bwMode="auto">
          <a:xfrm>
            <a:off x="5685009" y="2126732"/>
            <a:ext cx="1428751" cy="142875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4670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endParaRPr lang="fi-FI"/>
          </a:p>
        </p:txBody>
      </p:sp>
      <p:sp>
        <p:nvSpPr>
          <p:cNvPr id="8" name="_s1030"/>
          <p:cNvSpPr>
            <a:spLocks noChangeArrowheads="1" noTextEdit="1"/>
          </p:cNvSpPr>
          <p:nvPr/>
        </p:nvSpPr>
        <p:spPr bwMode="auto">
          <a:xfrm>
            <a:off x="6154909" y="2941120"/>
            <a:ext cx="1428751" cy="1428750"/>
          </a:xfrm>
          <a:prstGeom prst="ellipse">
            <a:avLst/>
          </a:prstGeom>
          <a:solidFill>
            <a:schemeClr val="hlink">
              <a:alpha val="50195"/>
            </a:schemeClr>
          </a:solidFill>
          <a:ln w="4670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endParaRPr lang="fi-FI"/>
          </a:p>
        </p:txBody>
      </p:sp>
      <p:sp>
        <p:nvSpPr>
          <p:cNvPr id="9" name="_s1032"/>
          <p:cNvSpPr>
            <a:spLocks noChangeArrowheads="1" noTextEdit="1"/>
          </p:cNvSpPr>
          <p:nvPr/>
        </p:nvSpPr>
        <p:spPr bwMode="auto">
          <a:xfrm>
            <a:off x="5213522" y="2939532"/>
            <a:ext cx="1428751" cy="1428750"/>
          </a:xfrm>
          <a:prstGeom prst="ellipse">
            <a:avLst/>
          </a:prstGeom>
          <a:solidFill>
            <a:schemeClr val="folHlink">
              <a:alpha val="50195"/>
            </a:schemeClr>
          </a:solidFill>
          <a:ln w="4670">
            <a:solidFill>
              <a:schemeClr val="folHlink"/>
            </a:solidFill>
            <a:round/>
            <a:headEnd/>
            <a:tailEnd/>
          </a:ln>
        </p:spPr>
        <p:txBody>
          <a:bodyPr anchor="ctr"/>
          <a:lstStyle/>
          <a:p>
            <a:endParaRPr lang="fi-FI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55795" y="4483260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i-FI" dirty="0" err="1" smtClean="0"/>
              <a:t>Studying</a:t>
            </a:r>
            <a:endParaRPr lang="en-US" dirty="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219446" y="4477982"/>
            <a:ext cx="11080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i-FI" dirty="0" err="1" smtClean="0"/>
              <a:t>Teaching</a:t>
            </a:r>
            <a:endParaRPr lang="en-GB" dirty="0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5442461" y="1745377"/>
            <a:ext cx="2159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i-FI" dirty="0" err="1" smtClean="0"/>
              <a:t>Learned</a:t>
            </a:r>
            <a:r>
              <a:rPr lang="fi-FI" dirty="0" smtClean="0"/>
              <a:t> </a:t>
            </a:r>
            <a:r>
              <a:rPr lang="fi-FI" dirty="0" err="1" smtClean="0"/>
              <a:t>curriculum</a:t>
            </a:r>
            <a:endParaRPr lang="en-GB" dirty="0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887706" y="1817847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i-FI" dirty="0" smtClean="0"/>
              <a:t>Learning</a:t>
            </a:r>
            <a:endParaRPr lang="en-GB" dirty="0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4457748" y="4521466"/>
            <a:ext cx="20399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i-FI" dirty="0" err="1" smtClean="0"/>
              <a:t>Written</a:t>
            </a:r>
            <a:r>
              <a:rPr lang="fi-FI" dirty="0" smtClean="0"/>
              <a:t> </a:t>
            </a:r>
            <a:r>
              <a:rPr lang="fi-FI" dirty="0" err="1" smtClean="0"/>
              <a:t>curriculum</a:t>
            </a:r>
            <a:endParaRPr lang="en-GB" dirty="0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6642273" y="4535158"/>
            <a:ext cx="20057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i-FI" dirty="0" err="1" smtClean="0"/>
              <a:t>Taught</a:t>
            </a:r>
            <a:r>
              <a:rPr lang="fi-FI" dirty="0" smtClean="0"/>
              <a:t> </a:t>
            </a:r>
            <a:r>
              <a:rPr lang="fi-FI" dirty="0" err="1" smtClean="0"/>
              <a:t>curriculum</a:t>
            </a:r>
            <a:endParaRPr lang="en-GB" dirty="0"/>
          </a:p>
        </p:txBody>
      </p:sp>
      <p:sp>
        <p:nvSpPr>
          <p:cNvPr id="16" name="Right Arrow 15"/>
          <p:cNvSpPr/>
          <p:nvPr/>
        </p:nvSpPr>
        <p:spPr bwMode="auto">
          <a:xfrm rot="10800000">
            <a:off x="1203221" y="4244695"/>
            <a:ext cx="2194485" cy="23328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8294806">
            <a:off x="628881" y="3147289"/>
            <a:ext cx="2194485" cy="23328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 rot="14440407">
            <a:off x="1970747" y="3216696"/>
            <a:ext cx="2194485" cy="23328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2721021" y="2870908"/>
            <a:ext cx="610308" cy="88912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2504997" y="3045657"/>
            <a:ext cx="1202102" cy="54533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630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85000"/>
              </a:lnSpc>
            </a:pPr>
            <a:r>
              <a:rPr lang="fi-FI" sz="4000" b="1" spc="-100" dirty="0" err="1"/>
              <a:t>Pedagogical</a:t>
            </a:r>
            <a:r>
              <a:rPr lang="fi-FI" sz="4000" b="1" spc="-100" dirty="0"/>
              <a:t> </a:t>
            </a:r>
            <a:r>
              <a:rPr lang="fi-FI" sz="4000" b="1" spc="-100" dirty="0" err="1"/>
              <a:t>arrow</a:t>
            </a:r>
            <a:endParaRPr lang="fi-FI" sz="4000" b="1" spc="-1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40001" y="931420"/>
            <a:ext cx="7798018" cy="452186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215900" dist="50800" dir="5400000" sx="35000" sy="35000" algn="ctr" rotWithShape="0">
              <a:schemeClr val="tx2">
                <a:lumMod val="20000"/>
                <a:lumOff val="80000"/>
                <a:alpha val="43000"/>
              </a:schemeClr>
            </a:outerShd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fi-FI" sz="3200" b="1" dirty="0" smtClean="0">
                <a:latin typeface="Calibri" panose="020F0502020204030204" pitchFamily="34" charset="0"/>
              </a:rPr>
              <a:t>INTENDED LEARNING </a:t>
            </a:r>
            <a:r>
              <a:rPr lang="fi-FI" sz="3200" b="1" dirty="0">
                <a:latin typeface="Calibri" panose="020F0502020204030204" pitchFamily="34" charset="0"/>
              </a:rPr>
              <a:t>OUTCOMES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sz="3200" b="1" dirty="0" smtClean="0">
              <a:latin typeface="Calibri" panose="020F050202020403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3200" b="1" dirty="0" smtClean="0">
                <a:latin typeface="Calibri" panose="020F0502020204030204" pitchFamily="34" charset="0"/>
              </a:rPr>
              <a:t>TEACHING ACTIVITIES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sz="3200" b="1" dirty="0">
              <a:latin typeface="Calibri" panose="020F050202020403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sz="3200" b="1" dirty="0" smtClean="0">
              <a:latin typeface="Calibri" panose="020F050202020403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3200" b="1" dirty="0" smtClean="0">
                <a:latin typeface="Calibri" panose="020F0502020204030204" pitchFamily="34" charset="0"/>
              </a:rPr>
              <a:t>LEARNING ACTIVITIES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sz="3200" b="1" dirty="0" smtClean="0">
              <a:latin typeface="Calibri" panose="020F050202020403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sz="3200" b="1" dirty="0" smtClean="0">
              <a:latin typeface="Calibri" panose="020F050202020403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3200" b="1" dirty="0" smtClean="0">
                <a:latin typeface="Calibri" panose="020F0502020204030204" pitchFamily="34" charset="0"/>
              </a:rPr>
              <a:t>STUDENT LEARNING OUTCOMES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4090688" y="2685856"/>
            <a:ext cx="432048" cy="504056"/>
          </a:xfrm>
          <a:prstGeom prst="downArrow">
            <a:avLst/>
          </a:prstGeom>
          <a:solidFill>
            <a:srgbClr val="00A8B4"/>
          </a:solidFill>
          <a:ln w="9525" cap="flat" cmpd="sng" algn="ctr">
            <a:solidFill>
              <a:srgbClr val="00A8B4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>
            <a:off x="4119822" y="4227227"/>
            <a:ext cx="432048" cy="504056"/>
          </a:xfrm>
          <a:prstGeom prst="downArrow">
            <a:avLst/>
          </a:prstGeom>
          <a:solidFill>
            <a:srgbClr val="00A8B4"/>
          </a:solidFill>
          <a:ln w="9525" cap="flat" cmpd="sng" algn="ctr">
            <a:solidFill>
              <a:srgbClr val="00A8B4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4096513" y="1512572"/>
            <a:ext cx="432048" cy="504056"/>
          </a:xfrm>
          <a:prstGeom prst="downArrow">
            <a:avLst/>
          </a:prstGeom>
          <a:solidFill>
            <a:srgbClr val="00A8B4"/>
          </a:solidFill>
          <a:ln w="9525" cap="flat" cmpd="sng" algn="ctr">
            <a:solidFill>
              <a:srgbClr val="00A8B4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97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dirty="0" err="1" smtClean="0">
                <a:latin typeface="Calibri" panose="020F0502020204030204" pitchFamily="34" charset="0"/>
              </a:rPr>
              <a:t>Homework</a:t>
            </a:r>
            <a:r>
              <a:rPr lang="fi-FI" sz="6000" dirty="0" smtClean="0">
                <a:latin typeface="Calibri" panose="020F0502020204030204" pitchFamily="34" charset="0"/>
              </a:rPr>
              <a:t> for </a:t>
            </a:r>
            <a:r>
              <a:rPr lang="fi-FI" sz="6000" dirty="0" err="1" smtClean="0">
                <a:latin typeface="Calibri" panose="020F0502020204030204" pitchFamily="34" charset="0"/>
              </a:rPr>
              <a:t>Tuesday</a:t>
            </a:r>
            <a:r>
              <a:rPr lang="fi-FI" sz="6000" dirty="0" smtClean="0">
                <a:latin typeface="Calibri" panose="020F0502020204030204" pitchFamily="34" charset="0"/>
              </a:rPr>
              <a:t> 14.2.</a:t>
            </a:r>
            <a:r>
              <a:rPr lang="fi-FI" dirty="0" smtClean="0">
                <a:latin typeface="Calibri" panose="020F0502020204030204" pitchFamily="34" charset="0"/>
              </a:rPr>
              <a:t/>
            </a:r>
            <a:br>
              <a:rPr lang="fi-FI" dirty="0" smtClean="0">
                <a:latin typeface="Calibri" panose="020F0502020204030204" pitchFamily="34" charset="0"/>
              </a:rPr>
            </a:br>
            <a:r>
              <a:rPr lang="fi-FI" dirty="0" smtClean="0">
                <a:latin typeface="Calibri" panose="020F0502020204030204" pitchFamily="34" charset="0"/>
              </a:rPr>
              <a:t/>
            </a:r>
            <a:br>
              <a:rPr lang="fi-FI" dirty="0" smtClean="0">
                <a:latin typeface="Calibri" panose="020F0502020204030204" pitchFamily="34" charset="0"/>
              </a:rPr>
            </a:br>
            <a:r>
              <a:rPr lang="fi-FI" sz="3200" dirty="0" smtClean="0">
                <a:latin typeface="Calibri" panose="020F0502020204030204" pitchFamily="34" charset="0"/>
              </a:rPr>
              <a:t>1. </a:t>
            </a:r>
            <a:r>
              <a:rPr lang="fi-FI" sz="3600" b="0" dirty="0" smtClean="0">
                <a:latin typeface="Calibri" panose="020F0502020204030204" pitchFamily="34" charset="0"/>
              </a:rPr>
              <a:t>Reading </a:t>
            </a:r>
            <a:r>
              <a:rPr lang="fi-FI" sz="3600" b="0" dirty="0" err="1" smtClean="0">
                <a:latin typeface="Calibri" panose="020F0502020204030204" pitchFamily="34" charset="0"/>
              </a:rPr>
              <a:t>assignment</a:t>
            </a:r>
            <a:r>
              <a:rPr lang="fi-FI" sz="3600" b="0" dirty="0" smtClean="0">
                <a:latin typeface="Calibri" panose="020F0502020204030204" pitchFamily="34" charset="0"/>
              </a:rPr>
              <a:t/>
            </a:r>
            <a:br>
              <a:rPr lang="fi-FI" sz="3600" b="0" dirty="0" smtClean="0">
                <a:latin typeface="Calibri" panose="020F0502020204030204" pitchFamily="34" charset="0"/>
              </a:rPr>
            </a:br>
            <a:r>
              <a:rPr lang="fi-FI" sz="3600" b="0" dirty="0" smtClean="0">
                <a:latin typeface="Calibri" panose="020F0502020204030204" pitchFamily="34" charset="0"/>
              </a:rPr>
              <a:t>2. </a:t>
            </a:r>
            <a:r>
              <a:rPr lang="fi-FI" sz="3600" b="0" dirty="0" err="1" smtClean="0">
                <a:latin typeface="Calibri" panose="020F0502020204030204" pitchFamily="34" charset="0"/>
              </a:rPr>
              <a:t>Consider</a:t>
            </a:r>
            <a:r>
              <a:rPr lang="fi-FI" sz="3600" b="0" dirty="0" smtClean="0">
                <a:latin typeface="Calibri" panose="020F0502020204030204" pitchFamily="34" charset="0"/>
              </a:rPr>
              <a:t> </a:t>
            </a:r>
            <a:r>
              <a:rPr lang="fi-FI" sz="3600" b="0" dirty="0" err="1" smtClean="0">
                <a:latin typeface="Calibri" panose="020F0502020204030204" pitchFamily="34" charset="0"/>
              </a:rPr>
              <a:t>your</a:t>
            </a:r>
            <a:r>
              <a:rPr lang="fi-FI" sz="3600" b="0" dirty="0" smtClean="0">
                <a:latin typeface="Calibri" panose="020F0502020204030204" pitchFamily="34" charset="0"/>
              </a:rPr>
              <a:t> </a:t>
            </a:r>
            <a:r>
              <a:rPr lang="fi-FI" sz="3600" b="0" dirty="0" err="1" smtClean="0">
                <a:latin typeface="Calibri" panose="020F0502020204030204" pitchFamily="34" charset="0"/>
              </a:rPr>
              <a:t>teaching</a:t>
            </a:r>
            <a:r>
              <a:rPr lang="fi-FI" sz="3600" b="0" dirty="0" smtClean="0">
                <a:latin typeface="Calibri" panose="020F0502020204030204" pitchFamily="34" charset="0"/>
              </a:rPr>
              <a:t> </a:t>
            </a:r>
            <a:r>
              <a:rPr lang="fi-FI" sz="3600" b="0" dirty="0" err="1" smtClean="0">
                <a:latin typeface="Calibri" panose="020F0502020204030204" pitchFamily="34" charset="0"/>
              </a:rPr>
              <a:t>practice</a:t>
            </a:r>
            <a:r>
              <a:rPr lang="fi-FI" sz="3600" b="0" dirty="0" smtClean="0">
                <a:latin typeface="Calibri" panose="020F0502020204030204" pitchFamily="34" charset="0"/>
              </a:rPr>
              <a:t>, DL 24.2.</a:t>
            </a:r>
            <a:endParaRPr lang="fi-FI" sz="36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85000"/>
              </a:lnSpc>
            </a:pPr>
            <a:r>
              <a:rPr lang="en-GB" dirty="0" smtClean="0">
                <a:sym typeface="Arial" charset="0"/>
              </a:rPr>
              <a:t>Reading assignment</a:t>
            </a:r>
            <a:endParaRPr lang="en-GB" sz="3600" b="1" spc="-100" dirty="0">
              <a:solidFill>
                <a:srgbClr val="0065BD"/>
              </a:solidFill>
              <a:sym typeface="Arial" charset="0"/>
            </a:endParaRPr>
          </a:p>
        </p:txBody>
      </p:sp>
      <p:sp>
        <p:nvSpPr>
          <p:cNvPr id="30723" name="Content Placeholder 3"/>
          <p:cNvSpPr>
            <a:spLocks noGrp="1"/>
          </p:cNvSpPr>
          <p:nvPr>
            <p:ph sz="quarter" idx="14"/>
          </p:nvPr>
        </p:nvSpPr>
        <p:spPr>
          <a:xfrm>
            <a:off x="540001" y="1324302"/>
            <a:ext cx="7831489" cy="4256691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GB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The participants are divided in </a:t>
            </a:r>
            <a:r>
              <a:rPr lang="en-GB" sz="18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four groups </a:t>
            </a:r>
            <a:r>
              <a:rPr lang="en-GB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and each group reads one topic.</a:t>
            </a:r>
          </a:p>
          <a:p>
            <a:pPr marL="0" indent="0" eaLnBrk="1" hangingPunct="1">
              <a:buNone/>
            </a:pPr>
            <a:r>
              <a:rPr lang="en-GB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Familiarise </a:t>
            </a:r>
            <a:r>
              <a:rPr lang="en-GB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yourself with the following </a:t>
            </a:r>
            <a:r>
              <a:rPr lang="en-GB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articles. You will teach the topic to a small group.</a:t>
            </a:r>
          </a:p>
          <a:p>
            <a:pPr marL="0" indent="0"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Topic 1: Learning outcomes (</a:t>
            </a:r>
            <a:r>
              <a:rPr lang="fi-FI" sz="1800" dirty="0" smtClean="0">
                <a:latin typeface="Calibri" panose="020F0502020204030204" pitchFamily="34" charset="0"/>
              </a:rPr>
              <a:t>Ana Diaz, Enrico, Peter, Rajkumar, Sini</a:t>
            </a:r>
            <a:r>
              <a:rPr lang="en-US" sz="1800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</a:rPr>
              <a:t>Declan </a:t>
            </a:r>
            <a:r>
              <a:rPr lang="en-US" sz="1800" b="0" dirty="0">
                <a:latin typeface="Calibri" panose="020F0502020204030204" pitchFamily="34" charset="0"/>
              </a:rPr>
              <a:t>Kennedy, </a:t>
            </a:r>
            <a:r>
              <a:rPr lang="en-US" sz="1800" b="0" dirty="0" err="1">
                <a:latin typeface="Calibri" panose="020F0502020204030204" pitchFamily="34" charset="0"/>
              </a:rPr>
              <a:t>Áine</a:t>
            </a:r>
            <a:r>
              <a:rPr lang="en-US" sz="1800" b="0" dirty="0">
                <a:latin typeface="Calibri" panose="020F0502020204030204" pitchFamily="34" charset="0"/>
              </a:rPr>
              <a:t> Hyland, Norma </a:t>
            </a:r>
            <a:r>
              <a:rPr lang="en-US" sz="1800" b="0" dirty="0" smtClean="0">
                <a:latin typeface="Calibri" panose="020F0502020204030204" pitchFamily="34" charset="0"/>
              </a:rPr>
              <a:t>Ryan: </a:t>
            </a: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</a:rPr>
              <a:t>Writing </a:t>
            </a:r>
            <a:r>
              <a:rPr lang="en-US" sz="1800" b="0" dirty="0">
                <a:latin typeface="Calibri" panose="020F0502020204030204" pitchFamily="34" charset="0"/>
              </a:rPr>
              <a:t>and Using </a:t>
            </a:r>
            <a:r>
              <a:rPr lang="en-US" sz="1800" b="0" dirty="0" smtClean="0">
                <a:latin typeface="Calibri" panose="020F0502020204030204" pitchFamily="34" charset="0"/>
              </a:rPr>
              <a:t>Learning Outcomes</a:t>
            </a:r>
            <a:r>
              <a:rPr lang="en-US" sz="1800" b="0" dirty="0">
                <a:latin typeface="Calibri" panose="020F0502020204030204" pitchFamily="34" charset="0"/>
              </a:rPr>
              <a:t>: a Practical Guide</a:t>
            </a:r>
            <a:endParaRPr lang="en-GB" sz="18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  <a:hlinkClick r:id=""/>
            </a:endParaRPr>
          </a:p>
          <a:p>
            <a:pPr marL="0" indent="0">
              <a:buNone/>
            </a:pPr>
            <a:r>
              <a:rPr lang="en-GB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  <a:hlinkClick r:id=""/>
              </a:rPr>
              <a:t>http</a:t>
            </a:r>
            <a:r>
              <a:rPr lang="en-GB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  <a:hlinkClick r:id="rId3"/>
              </a:rPr>
              <a:t>://</a:t>
            </a:r>
            <a:r>
              <a:rPr lang="en-GB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  <a:hlinkClick r:id="rId3"/>
              </a:rPr>
              <a:t>www.dcu.ie/afi/docs/bologna/writing_and_using_learning_outcomes.pdf</a:t>
            </a:r>
            <a:endParaRPr lang="en-GB" sz="18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>
              <a:buNone/>
            </a:pPr>
            <a:endParaRPr lang="en-GB" sz="18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Topic 2: Students’ workload (</a:t>
            </a:r>
            <a:r>
              <a:rPr lang="fi-FI" sz="18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Alex, Ari, Leena, Marko J., </a:t>
            </a:r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Vitalija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)</a:t>
            </a:r>
          </a:p>
          <a:p>
            <a:pPr marL="0" indent="0">
              <a:buNone/>
            </a:pPr>
            <a:r>
              <a:rPr lang="en-US" sz="18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Karjalainen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A.,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Alha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K. ja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Jutila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S. (2006) Give me time to think. (pp.9-39)</a:t>
            </a:r>
            <a:endParaRPr lang="en-US" sz="18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 eaLnBrk="1" hangingPunct="1">
              <a:buNone/>
            </a:pPr>
            <a:r>
              <a:rPr lang="en-US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About 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workload and learning - credits and </a:t>
            </a:r>
            <a:r>
              <a:rPr lang="en-US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calculation:</a:t>
            </a:r>
          </a:p>
          <a:p>
            <a:pPr marL="0" indent="0">
              <a:buNone/>
            </a:pPr>
            <a:r>
              <a:rPr lang="fi-FI" sz="18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  <a:hlinkClick r:id="rId4"/>
              </a:rPr>
              <a:t>http://</a:t>
            </a:r>
            <a:r>
              <a:rPr lang="fi-FI" sz="18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  <a:hlinkClick r:id="rId4"/>
              </a:rPr>
              <a:t>www.oulu.fi/w5w/tyokalut/GET2.pdf</a:t>
            </a:r>
            <a:endParaRPr lang="fi-FI" sz="1800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>
              <a:buNone/>
            </a:pPr>
            <a:endParaRPr lang="fi-FI" sz="1600" b="0" dirty="0" smtClean="0">
              <a:solidFill>
                <a:srgbClr val="000000"/>
              </a:solidFill>
              <a:sym typeface="Arial" charset="0"/>
            </a:endParaRPr>
          </a:p>
          <a:p>
            <a:pPr marL="0" indent="0" eaLnBrk="1" hangingPunct="1">
              <a:buNone/>
            </a:pPr>
            <a:r>
              <a:rPr lang="en-US" sz="1600" b="0" dirty="0" smtClean="0">
                <a:solidFill>
                  <a:srgbClr val="000000"/>
                </a:solidFill>
                <a:sym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420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ym typeface="Arial" charset="0"/>
              </a:rPr>
              <a:t>…Reading </a:t>
            </a:r>
            <a:r>
              <a:rPr lang="en-GB" dirty="0">
                <a:sym typeface="Arial" charset="0"/>
              </a:rPr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Topic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3: Teaching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methods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(Eva, Juulia, Marko H., Markus, Tuomas)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Hyppönen, O. &amp; </a:t>
            </a:r>
            <a:r>
              <a:rPr lang="en-US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Lindén</a:t>
            </a: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S. Handbook for teachers – course structures, Teaching methods and assessment, Chapter 4, pp. 34-55, </a:t>
            </a:r>
            <a:r>
              <a:rPr lang="fi-FI" sz="1800" b="0" dirty="0">
                <a:latin typeface="Calibri" panose="020F0502020204030204" pitchFamily="34" charset="0"/>
                <a:hlinkClick r:id="rId3"/>
              </a:rPr>
              <a:t>https://aaltodoc.aalto.fi/bitstream/handle/123456789/4755/isbn9789526030357.pdf?sequence=1</a:t>
            </a:r>
            <a:endParaRPr lang="fi-FI" sz="1800" b="0" dirty="0">
              <a:latin typeface="Calibri" panose="020F0502020204030204" pitchFamily="34" charset="0"/>
            </a:endParaRPr>
          </a:p>
          <a:p>
            <a:endParaRPr lang="fi-FI" sz="2000" b="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Topic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4. </a:t>
            </a:r>
            <a:r>
              <a:rPr lang="fi-FI" sz="20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Learning </a:t>
            </a:r>
            <a:r>
              <a:rPr lang="fi-FI" sz="200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assessment</a:t>
            </a:r>
            <a:r>
              <a:rPr lang="fi-FI" sz="20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(</a:t>
            </a:r>
            <a:r>
              <a:rPr lang="fi-FI" sz="20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Aigar, Kamyar, Mady, Mika, Ted, Parinya)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Brown, S. &amp;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Race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P. (2013) Using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effective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assessment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to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promote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learning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in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Hunt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L. &amp;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Chalmers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, D. 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(ed.)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University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teaching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in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focus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. A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learning-centred</a:t>
            </a:r>
            <a:r>
              <a:rPr lang="fi-FI" sz="2000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approach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. </a:t>
            </a:r>
            <a:r>
              <a:rPr lang="fi-FI" sz="200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Pp</a:t>
            </a:r>
            <a:r>
              <a:rPr lang="fi-FI" sz="20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. 74-91. </a:t>
            </a:r>
          </a:p>
          <a:p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Pls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remember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the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maximum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nbr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of e-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learning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licences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(3)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with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this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fi-FI" sz="2000" b="0" dirty="0" err="1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material</a:t>
            </a:r>
            <a:r>
              <a:rPr lang="fi-FI" sz="2000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!</a:t>
            </a:r>
            <a:endParaRPr lang="fi-FI" sz="2000" b="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endParaRPr lang="en-US" sz="2400" b="0" dirty="0">
              <a:solidFill>
                <a:srgbClr val="000000"/>
              </a:solidFill>
              <a:sym typeface="Arial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64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85000"/>
              </a:lnSpc>
            </a:pPr>
            <a:r>
              <a:rPr lang="en-GB" sz="3600" b="1" spc="-100" dirty="0" smtClean="0">
                <a:solidFill>
                  <a:srgbClr val="0065BD"/>
                </a:solidFill>
                <a:sym typeface="Arial" charset="0"/>
              </a:rPr>
              <a:t>Pedagogical observation</a:t>
            </a:r>
            <a:endParaRPr lang="en-GB" sz="3600" b="1" spc="-100" dirty="0">
              <a:solidFill>
                <a:srgbClr val="0065BD"/>
              </a:solidFill>
              <a:sym typeface="Arial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71500" y="1418896"/>
            <a:ext cx="8032948" cy="487374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Make </a:t>
            </a:r>
            <a:r>
              <a:rPr lang="en-US" sz="2400" dirty="0"/>
              <a:t>observations on learning, teaching, guidance, supervision, tutoring </a:t>
            </a:r>
            <a:r>
              <a:rPr lang="en-US" sz="2400" dirty="0" smtClean="0"/>
              <a:t>etc.</a:t>
            </a:r>
            <a:r>
              <a:rPr lang="en-US" sz="2400" dirty="0"/>
              <a:t> </a:t>
            </a:r>
            <a:r>
              <a:rPr lang="en-US" sz="2400" dirty="0" smtClean="0"/>
              <a:t>regarding your own field during </a:t>
            </a:r>
            <a:r>
              <a:rPr lang="en-US" sz="2400" dirty="0"/>
              <a:t>the course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Write your first discussion text in MyCourses discussion area using a </a:t>
            </a:r>
            <a:r>
              <a:rPr lang="en-US" sz="2400" dirty="0"/>
              <a:t>new topic </a:t>
            </a:r>
            <a:r>
              <a:rPr lang="en-US" sz="2400" dirty="0" smtClean="0"/>
              <a:t>(at </a:t>
            </a:r>
            <a:r>
              <a:rPr lang="en-US" sz="2400" dirty="0"/>
              <a:t>least 150 </a:t>
            </a:r>
            <a:r>
              <a:rPr lang="en-US" sz="2400" dirty="0" smtClean="0"/>
              <a:t>words).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Focus </a:t>
            </a:r>
            <a:r>
              <a:rPr lang="en-US" sz="2400" dirty="0"/>
              <a:t>on analyzing, questioning, wondering, rethinking, </a:t>
            </a:r>
            <a:r>
              <a:rPr lang="en-US" sz="2400" dirty="0" smtClean="0"/>
              <a:t>considering…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Deadline </a:t>
            </a:r>
            <a:r>
              <a:rPr lang="en-US" sz="2400" dirty="0"/>
              <a:t>for the first </a:t>
            </a:r>
            <a:r>
              <a:rPr lang="en-US" sz="2400" dirty="0" smtClean="0"/>
              <a:t>discussion text  April, 20, 2016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and two comments to peers’ texts DL 1.6.2016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1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489877"/>
            <a:ext cx="8085599" cy="1195798"/>
          </a:xfrm>
        </p:spPr>
        <p:txBody>
          <a:bodyPr/>
          <a:lstStyle/>
          <a:p>
            <a:r>
              <a:rPr lang="fi-FI" dirty="0" smtClean="0"/>
              <a:t>A </a:t>
            </a:r>
            <a:r>
              <a:rPr lang="fi-FI" dirty="0" err="1"/>
              <a:t>p</a:t>
            </a:r>
            <a:r>
              <a:rPr lang="fi-FI" dirty="0" err="1" smtClean="0"/>
              <a:t>lan</a:t>
            </a:r>
            <a:r>
              <a:rPr lang="fi-FI" dirty="0" smtClean="0"/>
              <a:t> for </a:t>
            </a:r>
            <a:r>
              <a:rPr lang="fi-FI" dirty="0" err="1" smtClean="0"/>
              <a:t>teaching</a:t>
            </a:r>
            <a:r>
              <a:rPr lang="fi-FI" dirty="0" smtClean="0"/>
              <a:t> </a:t>
            </a:r>
            <a:r>
              <a:rPr lang="fi-FI" dirty="0" err="1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74201" y="2025917"/>
            <a:ext cx="8085599" cy="383155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 smtClean="0">
                <a:latin typeface="Calibri" panose="020F0502020204030204" pitchFamily="34" charset="0"/>
              </a:rPr>
              <a:t>Start to consider and write </a:t>
            </a:r>
            <a:r>
              <a:rPr lang="en-US" sz="2400" b="0" dirty="0">
                <a:latin typeface="Calibri" panose="020F0502020204030204" pitchFamily="34" charset="0"/>
              </a:rPr>
              <a:t>a plan for your teaching </a:t>
            </a:r>
            <a:r>
              <a:rPr lang="en-US" sz="2400" b="0" dirty="0" smtClean="0">
                <a:latin typeface="Calibri" panose="020F0502020204030204" pitchFamily="34" charset="0"/>
              </a:rPr>
              <a:t>practice. </a:t>
            </a:r>
            <a:r>
              <a:rPr lang="en-US" sz="2400" b="0" dirty="0">
                <a:latin typeface="Calibri" panose="020F0502020204030204" pitchFamily="34" charset="0"/>
              </a:rPr>
              <a:t>S</a:t>
            </a:r>
            <a:r>
              <a:rPr lang="en-US" sz="2400" b="0" dirty="0" smtClean="0">
                <a:latin typeface="Calibri" panose="020F0502020204030204" pitchFamily="34" charset="0"/>
              </a:rPr>
              <a:t>ubmit </a:t>
            </a:r>
            <a:r>
              <a:rPr lang="en-US" sz="2400" b="0" dirty="0">
                <a:latin typeface="Calibri" panose="020F0502020204030204" pitchFamily="34" charset="0"/>
              </a:rPr>
              <a:t>it on </a:t>
            </a:r>
            <a:r>
              <a:rPr lang="en-US" sz="2400" b="0" dirty="0" smtClean="0">
                <a:latin typeface="Calibri" panose="020F0502020204030204" pitchFamily="34" charset="0"/>
              </a:rPr>
              <a:t>MyCourses by February 24, 2017.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 smtClean="0">
                <a:latin typeface="Calibri" panose="020F0502020204030204" pitchFamily="34" charset="0"/>
              </a:rPr>
              <a:t>Instructions </a:t>
            </a:r>
            <a:r>
              <a:rPr lang="en-US" sz="2400" b="0" dirty="0">
                <a:latin typeface="Calibri" panose="020F0502020204030204" pitchFamily="34" charset="0"/>
              </a:rPr>
              <a:t>can be found on </a:t>
            </a:r>
            <a:r>
              <a:rPr lang="en-US" sz="2400" b="0" dirty="0" smtClean="0">
                <a:latin typeface="Calibri" panose="020F0502020204030204" pitchFamily="34" charset="0"/>
              </a:rPr>
              <a:t>MyCourses</a:t>
            </a:r>
            <a:r>
              <a:rPr lang="en-US" sz="2400" b="0" dirty="0" smtClean="0">
                <a:latin typeface="+mn-lt"/>
              </a:rPr>
              <a:t>.</a:t>
            </a:r>
            <a:endParaRPr lang="en-US" sz="2400" b="0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10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9839" y="675436"/>
            <a:ext cx="8207375" cy="93610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fi-FI" sz="4800" dirty="0" smtClean="0"/>
              <a:t>Feedback </a:t>
            </a:r>
            <a:r>
              <a:rPr lang="fi-FI" sz="4800" dirty="0" err="1" smtClean="0"/>
              <a:t>collection</a:t>
            </a:r>
            <a:r>
              <a:rPr lang="fi-FI" sz="4800" dirty="0" smtClean="0"/>
              <a:t> </a:t>
            </a:r>
            <a:r>
              <a:rPr lang="fi-FI" sz="4800" dirty="0" err="1" smtClean="0"/>
              <a:t>by</a:t>
            </a:r>
            <a:r>
              <a:rPr lang="fi-FI" sz="4800" dirty="0" smtClean="0"/>
              <a:t> </a:t>
            </a:r>
            <a:r>
              <a:rPr lang="fi-FI" sz="4800" dirty="0" err="1" smtClean="0"/>
              <a:t>Presemo</a:t>
            </a:r>
            <a:endParaRPr lang="fi-FI" sz="4800" dirty="0" smtClean="0"/>
          </a:p>
          <a:p>
            <a:endParaRPr lang="fi-FI" sz="4800" dirty="0"/>
          </a:p>
          <a:p>
            <a:r>
              <a:rPr lang="fi-FI" sz="3200" u="sng" dirty="0">
                <a:hlinkClick r:id="rId3"/>
              </a:rPr>
              <a:t>http://presemo.aalto.fi/feedbackpedaintrocs2</a:t>
            </a:r>
            <a:endParaRPr lang="en-US" sz="3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516" y="3211777"/>
            <a:ext cx="1999680" cy="251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0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714375"/>
          </a:xfrm>
        </p:spPr>
        <p:txBody>
          <a:bodyPr/>
          <a:lstStyle/>
          <a:p>
            <a:r>
              <a:rPr lang="fi-FI" dirty="0" err="1">
                <a:latin typeface="Calibri" panose="020F0502020204030204" pitchFamily="34" charset="0"/>
              </a:rPr>
              <a:t>S</a:t>
            </a:r>
            <a:r>
              <a:rPr lang="fi-FI" dirty="0" err="1" smtClean="0">
                <a:latin typeface="Calibri" panose="020F0502020204030204" pitchFamily="34" charset="0"/>
              </a:rPr>
              <a:t>tructure</a:t>
            </a:r>
            <a:r>
              <a:rPr lang="fi-FI" dirty="0" smtClean="0">
                <a:latin typeface="Calibri" panose="020F0502020204030204" pitchFamily="34" charset="0"/>
              </a:rPr>
              <a:t> of the </a:t>
            </a:r>
            <a:r>
              <a:rPr lang="fi-FI" dirty="0" err="1" smtClean="0">
                <a:latin typeface="Calibri" panose="020F0502020204030204" pitchFamily="34" charset="0"/>
              </a:rPr>
              <a:t>day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/>
          </p:nvPr>
        </p:nvSpPr>
        <p:spPr>
          <a:xfrm>
            <a:off x="474201" y="1599950"/>
            <a:ext cx="8260224" cy="383155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09:00-09:35 		Reflection on the last session</a:t>
            </a:r>
          </a:p>
          <a:p>
            <a:pPr marL="0" indent="0" eaLnBrk="1" hangingPunct="1">
              <a:buFontTx/>
              <a:buNone/>
            </a:pPr>
            <a:endParaRPr lang="en-GB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09:35-11:40 		Reading assignment: discussion, group work, </a:t>
            </a:r>
          </a:p>
          <a:p>
            <a:pPr marL="0" indent="0" eaLnBrk="1" hangingPunct="1">
              <a:buFontTx/>
              <a:buNone/>
            </a:pPr>
            <a:r>
              <a:rPr lang="en-GB" b="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	</a:t>
            </a:r>
            <a:r>
              <a:rPr lang="en-GB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			gallery walk and wrap-up the topic, break included </a:t>
            </a:r>
          </a:p>
          <a:p>
            <a:pPr marL="0" indent="0" eaLnBrk="1" hangingPunct="1">
              <a:buFontTx/>
              <a:buNone/>
            </a:pPr>
            <a:endParaRPr lang="en-GB" b="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b="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11:40-12:00 		Assignments for the next session and closing</a:t>
            </a:r>
          </a:p>
        </p:txBody>
      </p:sp>
    </p:spTree>
    <p:extLst>
      <p:ext uri="{BB962C8B-B14F-4D97-AF65-F5344CB8AC3E}">
        <p14:creationId xmlns:p14="http://schemas.microsoft.com/office/powerpoint/2010/main" val="35265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64" y="381000"/>
            <a:ext cx="8704729" cy="51355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6784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From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prior</a:t>
            </a:r>
            <a:r>
              <a:rPr lang="fi-FI" dirty="0" smtClean="0">
                <a:latin typeface="Calibri" panose="020F0502020204030204" pitchFamily="34" charset="0"/>
              </a:rPr>
              <a:t> session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259870" cy="3831557"/>
          </a:xfrm>
        </p:spPr>
        <p:txBody>
          <a:bodyPr/>
          <a:lstStyle/>
          <a:p>
            <a:r>
              <a:rPr lang="fi-FI" b="0" dirty="0" err="1" smtClean="0">
                <a:latin typeface="Calibri" panose="020F0502020204030204" pitchFamily="34" charset="0"/>
              </a:rPr>
              <a:t>Discussion</a:t>
            </a:r>
            <a:r>
              <a:rPr lang="fi-FI" b="0" dirty="0" smtClean="0">
                <a:latin typeface="Calibri" panose="020F0502020204030204" pitchFamily="34" charset="0"/>
              </a:rPr>
              <a:t> in </a:t>
            </a:r>
            <a:r>
              <a:rPr lang="fi-FI" b="0" dirty="0" err="1" smtClean="0">
                <a:latin typeface="Calibri" panose="020F0502020204030204" pitchFamily="34" charset="0"/>
              </a:rPr>
              <a:t>groups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about</a:t>
            </a:r>
            <a:r>
              <a:rPr lang="fi-FI" b="0" dirty="0" smtClean="0">
                <a:latin typeface="Calibri" panose="020F0502020204030204" pitchFamily="34" charset="0"/>
              </a:rPr>
              <a:t> the </a:t>
            </a:r>
            <a:r>
              <a:rPr lang="fi-FI" b="0" dirty="0" err="1" smtClean="0">
                <a:latin typeface="Calibri" panose="020F0502020204030204" pitchFamily="34" charset="0"/>
              </a:rPr>
              <a:t>themes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presented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during</a:t>
            </a:r>
            <a:r>
              <a:rPr lang="fi-FI" b="0" dirty="0" smtClean="0">
                <a:latin typeface="Calibri" panose="020F0502020204030204" pitchFamily="34" charset="0"/>
              </a:rPr>
              <a:t> </a:t>
            </a:r>
            <a:r>
              <a:rPr lang="fi-FI" b="0" dirty="0" err="1" smtClean="0">
                <a:latin typeface="Calibri" panose="020F0502020204030204" pitchFamily="34" charset="0"/>
              </a:rPr>
              <a:t>last</a:t>
            </a:r>
            <a:r>
              <a:rPr lang="fi-FI" b="0" dirty="0" smtClean="0">
                <a:latin typeface="Calibri" panose="020F0502020204030204" pitchFamily="34" charset="0"/>
              </a:rPr>
              <a:t> session</a:t>
            </a:r>
          </a:p>
          <a:p>
            <a:endParaRPr lang="fi-FI" b="0" dirty="0">
              <a:latin typeface="Calibri" panose="020F0502020204030204" pitchFamily="34" charset="0"/>
            </a:endParaRPr>
          </a:p>
          <a:p>
            <a:r>
              <a:rPr lang="fi-FI" b="0" i="1" dirty="0" smtClean="0">
                <a:latin typeface="Calibri" panose="020F0502020204030204" pitchFamily="34" charset="0"/>
              </a:rPr>
              <a:t>University teaching and </a:t>
            </a:r>
            <a:r>
              <a:rPr lang="fi-FI" b="0" i="1" dirty="0" err="1" smtClean="0">
                <a:latin typeface="Calibri" panose="020F0502020204030204" pitchFamily="34" charset="0"/>
              </a:rPr>
              <a:t>teacher</a:t>
            </a:r>
            <a:r>
              <a:rPr lang="fi-FI" b="0" i="1" dirty="0" smtClean="0">
                <a:latin typeface="Calibri" panose="020F0502020204030204" pitchFamily="34" charset="0"/>
              </a:rPr>
              <a:t>, </a:t>
            </a:r>
            <a:r>
              <a:rPr lang="fi-FI" b="0" i="1" dirty="0" err="1" smtClean="0">
                <a:latin typeface="Calibri" panose="020F0502020204030204" pitchFamily="34" charset="0"/>
              </a:rPr>
              <a:t>good</a:t>
            </a:r>
            <a:r>
              <a:rPr lang="fi-FI" b="0" i="1" dirty="0" smtClean="0">
                <a:latin typeface="Calibri" panose="020F0502020204030204" pitchFamily="34" charset="0"/>
              </a:rPr>
              <a:t> </a:t>
            </a:r>
            <a:r>
              <a:rPr lang="fi-FI" b="0" i="1" dirty="0" err="1" smtClean="0">
                <a:latin typeface="Calibri" panose="020F0502020204030204" pitchFamily="34" charset="0"/>
              </a:rPr>
              <a:t>university</a:t>
            </a:r>
            <a:r>
              <a:rPr lang="fi-FI" b="0" i="1" dirty="0" smtClean="0">
                <a:latin typeface="Calibri" panose="020F0502020204030204" pitchFamily="34" charset="0"/>
              </a:rPr>
              <a:t> teaching, </a:t>
            </a:r>
            <a:r>
              <a:rPr lang="fi-FI" b="0" i="1" dirty="0" err="1" smtClean="0">
                <a:latin typeface="Calibri" panose="020F0502020204030204" pitchFamily="34" charset="0"/>
              </a:rPr>
              <a:t>about</a:t>
            </a:r>
            <a:r>
              <a:rPr lang="fi-FI" b="0" i="1" dirty="0" smtClean="0">
                <a:latin typeface="Calibri" panose="020F0502020204030204" pitchFamily="34" charset="0"/>
              </a:rPr>
              <a:t> teaching and learning, </a:t>
            </a:r>
            <a:r>
              <a:rPr lang="fi-FI" b="0" i="1" dirty="0" err="1" smtClean="0">
                <a:latin typeface="Calibri" panose="020F0502020204030204" pitchFamily="34" charset="0"/>
              </a:rPr>
              <a:t>peer</a:t>
            </a:r>
            <a:r>
              <a:rPr lang="fi-FI" b="0" i="1" dirty="0" smtClean="0">
                <a:latin typeface="Calibri" panose="020F0502020204030204" pitchFamily="34" charset="0"/>
              </a:rPr>
              <a:t> </a:t>
            </a:r>
            <a:r>
              <a:rPr lang="fi-FI" b="0" i="1" dirty="0" err="1" smtClean="0">
                <a:latin typeface="Calibri" panose="020F0502020204030204" pitchFamily="34" charset="0"/>
              </a:rPr>
              <a:t>groups</a:t>
            </a:r>
            <a:r>
              <a:rPr lang="fi-FI" b="0" i="1" dirty="0" smtClean="0">
                <a:latin typeface="Calibri" panose="020F0502020204030204" pitchFamily="34" charset="0"/>
              </a:rPr>
              <a:t>, </a:t>
            </a:r>
            <a:r>
              <a:rPr lang="fi-FI" b="0" i="1" dirty="0" err="1" smtClean="0">
                <a:latin typeface="Calibri" panose="020F0502020204030204" pitchFamily="34" charset="0"/>
              </a:rPr>
              <a:t>personal</a:t>
            </a:r>
            <a:r>
              <a:rPr lang="fi-FI" b="0" i="1" dirty="0" smtClean="0">
                <a:latin typeface="Calibri" panose="020F0502020204030204" pitchFamily="34" charset="0"/>
              </a:rPr>
              <a:t> </a:t>
            </a:r>
            <a:r>
              <a:rPr lang="fi-FI" b="0" i="1" dirty="0" err="1" smtClean="0">
                <a:latin typeface="Calibri" panose="020F0502020204030204" pitchFamily="34" charset="0"/>
              </a:rPr>
              <a:t>objectives</a:t>
            </a:r>
            <a:r>
              <a:rPr lang="fi-FI" b="0" i="1" dirty="0" smtClean="0">
                <a:latin typeface="Calibri" panose="020F0502020204030204" pitchFamily="34" charset="0"/>
              </a:rPr>
              <a:t>, </a:t>
            </a:r>
            <a:endParaRPr lang="en-US" b="0" i="1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1.2.2017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41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571500" y="587650"/>
            <a:ext cx="7672908" cy="93885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fi-FI" dirty="0" err="1" smtClean="0">
                <a:latin typeface="Calibri" panose="020F0502020204030204" pitchFamily="34" charset="0"/>
              </a:rPr>
              <a:t>Pair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work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4" name="Subtitle 5"/>
          <p:cNvSpPr txBox="1">
            <a:spLocks/>
          </p:cNvSpPr>
          <p:nvPr/>
        </p:nvSpPr>
        <p:spPr>
          <a:xfrm>
            <a:off x="571500" y="2178864"/>
            <a:ext cx="8020050" cy="36370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What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do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you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think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about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the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given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reading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material</a:t>
            </a:r>
            <a:r>
              <a:rPr lang="fi-FI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Do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you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have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some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questions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answers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wonders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..?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Do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you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disagree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or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agree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with the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authors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Did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you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learn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new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concepts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or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points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of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view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Any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other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questions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or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unclear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issues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about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the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material</a:t>
            </a:r>
            <a:r>
              <a:rPr lang="fi-FI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  <a:endParaRPr lang="fi-FI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45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Group </a:t>
            </a:r>
            <a:r>
              <a:rPr lang="fi-FI" dirty="0" err="1" smtClean="0">
                <a:latin typeface="Calibri" panose="020F0502020204030204" pitchFamily="34" charset="0"/>
              </a:rPr>
              <a:t>work</a:t>
            </a:r>
            <a:r>
              <a:rPr lang="fi-FI" dirty="0" smtClean="0">
                <a:latin typeface="Calibri" panose="020F0502020204030204" pitchFamily="34" charset="0"/>
              </a:rPr>
              <a:t>:</a:t>
            </a:r>
            <a:br>
              <a:rPr lang="fi-FI" dirty="0" smtClean="0">
                <a:latin typeface="Calibri" panose="020F0502020204030204" pitchFamily="34" charset="0"/>
              </a:rPr>
            </a:br>
            <a:r>
              <a:rPr lang="fi-FI" dirty="0" smtClean="0">
                <a:latin typeface="Calibri" panose="020F0502020204030204" pitchFamily="34" charset="0"/>
              </a:rPr>
              <a:t>Learning at the </a:t>
            </a:r>
            <a:r>
              <a:rPr lang="fi-FI" dirty="0" err="1" smtClean="0">
                <a:latin typeface="Calibri" panose="020F0502020204030204" pitchFamily="34" charset="0"/>
              </a:rPr>
              <a:t>university</a:t>
            </a:r>
            <a:r>
              <a:rPr lang="fi-FI" dirty="0" smtClean="0">
                <a:latin typeface="Calibri" panose="020F0502020204030204" pitchFamily="34" charset="0"/>
              </a:rPr>
              <a:t/>
            </a:r>
            <a:br>
              <a:rPr lang="fi-FI" dirty="0" smtClean="0">
                <a:latin typeface="Calibri" panose="020F0502020204030204" pitchFamily="34" charset="0"/>
              </a:rPr>
            </a:b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43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40001" y="636638"/>
            <a:ext cx="8085599" cy="1195798"/>
          </a:xfrm>
        </p:spPr>
        <p:txBody>
          <a:bodyPr/>
          <a:lstStyle/>
          <a:p>
            <a:r>
              <a:rPr lang="fi-FI" dirty="0" err="1" smtClean="0"/>
              <a:t>Themes</a:t>
            </a:r>
            <a:r>
              <a:rPr lang="fi-FI" dirty="0" smtClean="0"/>
              <a:t> for </a:t>
            </a:r>
            <a:r>
              <a:rPr lang="fi-FI" dirty="0" err="1" smtClean="0"/>
              <a:t>group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6982" y="1931481"/>
            <a:ext cx="8085599" cy="383155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b="0" dirty="0">
                <a:latin typeface="Calibri" panose="020F0502020204030204" pitchFamily="34" charset="0"/>
              </a:rPr>
              <a:t>Different levels </a:t>
            </a:r>
            <a:r>
              <a:rPr lang="en-US" sz="2800" b="0" dirty="0" smtClean="0">
                <a:latin typeface="Calibri" panose="020F0502020204030204" pitchFamily="34" charset="0"/>
              </a:rPr>
              <a:t>of thinking about </a:t>
            </a:r>
            <a:r>
              <a:rPr lang="en-US" sz="2800" b="0" dirty="0">
                <a:latin typeface="Calibri" panose="020F0502020204030204" pitchFamily="34" charset="0"/>
              </a:rPr>
              <a:t>teaching </a:t>
            </a:r>
            <a:endParaRPr lang="en-US" sz="2800" b="0" dirty="0" smtClean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0" dirty="0">
                <a:latin typeface="Calibri" panose="020F0502020204030204" pitchFamily="34" charset="0"/>
              </a:rPr>
              <a:t>Students’ learning and  learning objectives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dirty="0" smtClean="0">
                <a:latin typeface="Calibri" panose="020F0502020204030204" pitchFamily="34" charset="0"/>
              </a:rPr>
              <a:t>Surface </a:t>
            </a:r>
            <a:r>
              <a:rPr lang="en-US" sz="2800" b="0" dirty="0">
                <a:latin typeface="Calibri" panose="020F0502020204030204" pitchFamily="34" charset="0"/>
              </a:rPr>
              <a:t>&amp; </a:t>
            </a:r>
            <a:r>
              <a:rPr lang="en-US" sz="2800" b="0" dirty="0" smtClean="0">
                <a:latin typeface="Calibri" panose="020F0502020204030204" pitchFamily="34" charset="0"/>
              </a:rPr>
              <a:t>deep approaches to </a:t>
            </a:r>
            <a:r>
              <a:rPr lang="en-US" sz="2800" b="0" dirty="0">
                <a:latin typeface="Calibri" panose="020F0502020204030204" pitchFamily="34" charset="0"/>
              </a:rPr>
              <a:t>learning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dirty="0" smtClean="0">
                <a:latin typeface="Calibri" panose="020F0502020204030204" pitchFamily="34" charset="0"/>
              </a:rPr>
              <a:t>Students’ motivation</a:t>
            </a:r>
            <a:endParaRPr lang="en-US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6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Gallery</a:t>
            </a:r>
            <a:r>
              <a:rPr lang="fi-FI" dirty="0" smtClean="0"/>
              <a:t> </a:t>
            </a:r>
            <a:r>
              <a:rPr lang="fi-FI" dirty="0" err="1" smtClean="0"/>
              <a:t>walk</a:t>
            </a:r>
            <a:r>
              <a:rPr lang="fi-FI" dirty="0" smtClean="0"/>
              <a:t> in </a:t>
            </a:r>
            <a:r>
              <a:rPr lang="fi-FI" dirty="0" err="1" smtClean="0"/>
              <a:t>practice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2C68F6D-8348-4D45-8DA8-FD9DC128913F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1.2.2017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40001" y="1213516"/>
            <a:ext cx="1154985" cy="961638"/>
          </a:xfrm>
          <a:prstGeom prst="ellipse">
            <a:avLst/>
          </a:prstGeom>
          <a:solidFill>
            <a:srgbClr val="FF66FF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4-6 </a:t>
            </a:r>
            <a:r>
              <a:rPr lang="fi-FI" sz="1400" dirty="0" err="1" smtClean="0">
                <a:solidFill>
                  <a:schemeClr val="tx1"/>
                </a:solidFill>
              </a:rPr>
              <a:t>persons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40001" y="2428395"/>
            <a:ext cx="1154985" cy="96163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4-6 </a:t>
            </a:r>
            <a:r>
              <a:rPr lang="fi-FI" sz="1400" dirty="0" err="1" smtClean="0">
                <a:solidFill>
                  <a:schemeClr val="tx1"/>
                </a:solidFill>
              </a:rPr>
              <a:t>persons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9005" y="4874335"/>
            <a:ext cx="1385982" cy="961638"/>
          </a:xfrm>
          <a:prstGeom prst="ellipse">
            <a:avLst/>
          </a:prstGeom>
          <a:solidFill>
            <a:srgbClr val="FF9966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4-6 </a:t>
            </a:r>
            <a:r>
              <a:rPr lang="fi-FI" sz="1400" dirty="0" err="1" smtClean="0">
                <a:solidFill>
                  <a:schemeClr val="tx1"/>
                </a:solidFill>
              </a:rPr>
              <a:t>persons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02888" y="3651365"/>
            <a:ext cx="892098" cy="96163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40001" y="3668749"/>
            <a:ext cx="1154985" cy="96163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4-6 </a:t>
            </a:r>
            <a:r>
              <a:rPr lang="fi-FI" sz="1400" dirty="0" err="1" smtClean="0">
                <a:solidFill>
                  <a:schemeClr val="tx1"/>
                </a:solidFill>
              </a:rPr>
              <a:t>persons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570248" y="1033114"/>
            <a:ext cx="892098" cy="961638"/>
            <a:chOff x="5438079" y="1140192"/>
            <a:chExt cx="892098" cy="961638"/>
          </a:xfrm>
        </p:grpSpPr>
        <p:sp>
          <p:nvSpPr>
            <p:cNvPr id="13" name="Oval 12"/>
            <p:cNvSpPr/>
            <p:nvPr/>
          </p:nvSpPr>
          <p:spPr>
            <a:xfrm>
              <a:off x="5438079" y="1140192"/>
              <a:ext cx="892098" cy="9616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579621" y="1339766"/>
              <a:ext cx="272950" cy="255130"/>
            </a:xfrm>
            <a:prstGeom prst="ellipse">
              <a:avLst/>
            </a:prstGeom>
            <a:solidFill>
              <a:srgbClr val="FF66FF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884128" y="1249959"/>
              <a:ext cx="282497" cy="2639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939903" y="1594896"/>
              <a:ext cx="302941" cy="28902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5564469" y="1694335"/>
              <a:ext cx="249044" cy="273862"/>
            </a:xfrm>
            <a:prstGeom prst="ellipse">
              <a:avLst/>
            </a:prstGeom>
            <a:solidFill>
              <a:srgbClr val="FF9966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 flipV="1">
            <a:off x="1694986" y="1481390"/>
            <a:ext cx="3743093" cy="146049"/>
          </a:xfrm>
          <a:prstGeom prst="straightConnector1">
            <a:avLst/>
          </a:prstGeom>
          <a:ln>
            <a:solidFill>
              <a:schemeClr val="accent2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6"/>
            <a:endCxn id="13" idx="2"/>
          </p:cNvCxnSpPr>
          <p:nvPr/>
        </p:nvCxnSpPr>
        <p:spPr>
          <a:xfrm flipV="1">
            <a:off x="1694986" y="1513933"/>
            <a:ext cx="3875262" cy="1395281"/>
          </a:xfrm>
          <a:prstGeom prst="straightConnector1">
            <a:avLst/>
          </a:prstGeom>
          <a:ln>
            <a:solidFill>
              <a:srgbClr val="00A8B4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648522" y="1806752"/>
            <a:ext cx="3895493" cy="2127113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7"/>
          </p:cNvCxnSpPr>
          <p:nvPr/>
        </p:nvCxnSpPr>
        <p:spPr>
          <a:xfrm flipV="1">
            <a:off x="1492015" y="1995110"/>
            <a:ext cx="4215572" cy="3020054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5711790" y="2392410"/>
            <a:ext cx="892098" cy="961638"/>
            <a:chOff x="5438079" y="1140192"/>
            <a:chExt cx="892098" cy="961638"/>
          </a:xfrm>
        </p:grpSpPr>
        <p:sp>
          <p:nvSpPr>
            <p:cNvPr id="40" name="Oval 39"/>
            <p:cNvSpPr/>
            <p:nvPr/>
          </p:nvSpPr>
          <p:spPr>
            <a:xfrm>
              <a:off x="5438079" y="1140192"/>
              <a:ext cx="892098" cy="9616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579621" y="1339766"/>
              <a:ext cx="272950" cy="255130"/>
            </a:xfrm>
            <a:prstGeom prst="ellipse">
              <a:avLst/>
            </a:prstGeom>
            <a:solidFill>
              <a:srgbClr val="FF66FF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5884128" y="1249959"/>
              <a:ext cx="282497" cy="2639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5939903" y="1594896"/>
              <a:ext cx="302941" cy="28902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564469" y="1694335"/>
              <a:ext cx="249044" cy="273862"/>
            </a:xfrm>
            <a:prstGeom prst="ellipse">
              <a:avLst/>
            </a:prstGeom>
            <a:solidFill>
              <a:srgbClr val="FF9966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894524" y="3590174"/>
            <a:ext cx="892098" cy="961638"/>
            <a:chOff x="5438079" y="1140192"/>
            <a:chExt cx="892098" cy="961638"/>
          </a:xfrm>
        </p:grpSpPr>
        <p:sp>
          <p:nvSpPr>
            <p:cNvPr id="46" name="Oval 45"/>
            <p:cNvSpPr/>
            <p:nvPr/>
          </p:nvSpPr>
          <p:spPr>
            <a:xfrm>
              <a:off x="5438079" y="1140192"/>
              <a:ext cx="892098" cy="9616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579621" y="1339766"/>
              <a:ext cx="272950" cy="255130"/>
            </a:xfrm>
            <a:prstGeom prst="ellipse">
              <a:avLst/>
            </a:prstGeom>
            <a:solidFill>
              <a:srgbClr val="FF66FF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884128" y="1249959"/>
              <a:ext cx="282497" cy="2639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939903" y="1594896"/>
              <a:ext cx="302941" cy="28902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564469" y="1694335"/>
              <a:ext cx="249044" cy="273862"/>
            </a:xfrm>
            <a:prstGeom prst="ellipse">
              <a:avLst/>
            </a:prstGeom>
            <a:solidFill>
              <a:srgbClr val="FF9966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75485" y="4751386"/>
            <a:ext cx="892098" cy="961638"/>
            <a:chOff x="5438079" y="1140192"/>
            <a:chExt cx="892098" cy="961638"/>
          </a:xfrm>
        </p:grpSpPr>
        <p:sp>
          <p:nvSpPr>
            <p:cNvPr id="52" name="Oval 51"/>
            <p:cNvSpPr/>
            <p:nvPr/>
          </p:nvSpPr>
          <p:spPr>
            <a:xfrm>
              <a:off x="5438079" y="1140192"/>
              <a:ext cx="892098" cy="9616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579621" y="1339766"/>
              <a:ext cx="272950" cy="255130"/>
            </a:xfrm>
            <a:prstGeom prst="ellipse">
              <a:avLst/>
            </a:prstGeom>
            <a:solidFill>
              <a:srgbClr val="FF66FF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884128" y="1249959"/>
              <a:ext cx="282497" cy="2639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939903" y="1594896"/>
              <a:ext cx="302941" cy="28902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564469" y="1694335"/>
              <a:ext cx="249044" cy="273862"/>
            </a:xfrm>
            <a:prstGeom prst="ellipse">
              <a:avLst/>
            </a:prstGeom>
            <a:solidFill>
              <a:srgbClr val="FF9966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8" name="Straight Arrow Connector 57"/>
          <p:cNvCxnSpPr>
            <a:stCxn id="6" idx="6"/>
            <a:endCxn id="40" idx="1"/>
          </p:cNvCxnSpPr>
          <p:nvPr/>
        </p:nvCxnSpPr>
        <p:spPr>
          <a:xfrm>
            <a:off x="1694986" y="1694335"/>
            <a:ext cx="4147449" cy="838904"/>
          </a:xfrm>
          <a:prstGeom prst="straightConnector1">
            <a:avLst/>
          </a:prstGeom>
          <a:ln>
            <a:solidFill>
              <a:schemeClr val="accent2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" idx="6"/>
          </p:cNvCxnSpPr>
          <p:nvPr/>
        </p:nvCxnSpPr>
        <p:spPr>
          <a:xfrm>
            <a:off x="1694986" y="1694335"/>
            <a:ext cx="4044158" cy="2116230"/>
          </a:xfrm>
          <a:prstGeom prst="straightConnector1">
            <a:avLst/>
          </a:prstGeom>
          <a:ln>
            <a:solidFill>
              <a:schemeClr val="accent2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" idx="6"/>
            <a:endCxn id="52" idx="1"/>
          </p:cNvCxnSpPr>
          <p:nvPr/>
        </p:nvCxnSpPr>
        <p:spPr>
          <a:xfrm>
            <a:off x="1694986" y="1694335"/>
            <a:ext cx="4211144" cy="3197880"/>
          </a:xfrm>
          <a:prstGeom prst="straightConnector1">
            <a:avLst/>
          </a:prstGeom>
          <a:ln>
            <a:solidFill>
              <a:schemeClr val="accent2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" idx="6"/>
          </p:cNvCxnSpPr>
          <p:nvPr/>
        </p:nvCxnSpPr>
        <p:spPr>
          <a:xfrm flipV="1">
            <a:off x="1694986" y="2600148"/>
            <a:ext cx="3917795" cy="309066"/>
          </a:xfrm>
          <a:prstGeom prst="straightConnector1">
            <a:avLst/>
          </a:prstGeom>
          <a:ln>
            <a:solidFill>
              <a:srgbClr val="00A8B4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" idx="6"/>
          </p:cNvCxnSpPr>
          <p:nvPr/>
        </p:nvCxnSpPr>
        <p:spPr>
          <a:xfrm>
            <a:off x="1694986" y="2909214"/>
            <a:ext cx="3975419" cy="975642"/>
          </a:xfrm>
          <a:prstGeom prst="straightConnector1">
            <a:avLst/>
          </a:prstGeom>
          <a:ln>
            <a:solidFill>
              <a:srgbClr val="00A8B4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" idx="6"/>
            <a:endCxn id="52" idx="1"/>
          </p:cNvCxnSpPr>
          <p:nvPr/>
        </p:nvCxnSpPr>
        <p:spPr>
          <a:xfrm>
            <a:off x="1694986" y="2909214"/>
            <a:ext cx="4211144" cy="1983001"/>
          </a:xfrm>
          <a:prstGeom prst="straightConnector1">
            <a:avLst/>
          </a:prstGeom>
          <a:ln>
            <a:solidFill>
              <a:srgbClr val="00A8B4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1637918" y="2706121"/>
            <a:ext cx="4006731" cy="1266567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46" idx="2"/>
          </p:cNvCxnSpPr>
          <p:nvPr/>
        </p:nvCxnSpPr>
        <p:spPr>
          <a:xfrm>
            <a:off x="1858337" y="3994052"/>
            <a:ext cx="4036187" cy="7694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663118" y="3972689"/>
            <a:ext cx="4057751" cy="107396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1639221" y="3070535"/>
            <a:ext cx="4016600" cy="2083197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V="1">
            <a:off x="1648522" y="4221766"/>
            <a:ext cx="4084547" cy="1019600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8" idx="6"/>
            <a:endCxn id="52" idx="2"/>
          </p:cNvCxnSpPr>
          <p:nvPr/>
        </p:nvCxnSpPr>
        <p:spPr>
          <a:xfrm flipV="1">
            <a:off x="1694987" y="5232205"/>
            <a:ext cx="4080498" cy="122949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85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theme/theme1.xml><?xml version="1.0" encoding="utf-8"?>
<a:theme xmlns:a="http://schemas.openxmlformats.org/drawingml/2006/main" name="Aalto_University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Aalto_University_2013</Template>
  <TotalTime>4341</TotalTime>
  <Words>1193</Words>
  <Application>Microsoft Office PowerPoint</Application>
  <PresentationFormat>On-screen Show (4:3)</PresentationFormat>
  <Paragraphs>305</Paragraphs>
  <Slides>27</Slides>
  <Notes>26</Notes>
  <HiddenSlides>2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Wingdings</vt:lpstr>
      <vt:lpstr>ヒラギノ角ゴ Pro W3</vt:lpstr>
      <vt:lpstr>Aalto_University_2013</vt:lpstr>
      <vt:lpstr>Acrobat Document</vt:lpstr>
      <vt:lpstr>A! PEDA INTRO (5 credits)</vt:lpstr>
      <vt:lpstr>PowerPoint Presentation</vt:lpstr>
      <vt:lpstr>Structure of the day</vt:lpstr>
      <vt:lpstr>PowerPoint Presentation</vt:lpstr>
      <vt:lpstr>From prior session</vt:lpstr>
      <vt:lpstr>PowerPoint Presentation</vt:lpstr>
      <vt:lpstr>Group work: Learning at the university  </vt:lpstr>
      <vt:lpstr>Themes for group work</vt:lpstr>
      <vt:lpstr>Gallery walk in practice</vt:lpstr>
      <vt:lpstr>Gallery walk, instructions, part 1.</vt:lpstr>
      <vt:lpstr>Gallery walk, part 2. </vt:lpstr>
      <vt:lpstr>Break</vt:lpstr>
      <vt:lpstr>The levels of thinking about teaching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Expectancy-value  –theory of motivation</vt:lpstr>
      <vt:lpstr>Different aspects of curriculum work</vt:lpstr>
      <vt:lpstr>Pedagogical arrow</vt:lpstr>
      <vt:lpstr>Homework for Tuesday 14.2.  1. Reading assignment 2. Consider your teaching practice, DL 24.2.</vt:lpstr>
      <vt:lpstr>Reading assignment</vt:lpstr>
      <vt:lpstr>…Reading assignment</vt:lpstr>
      <vt:lpstr>Pedagogical observation</vt:lpstr>
      <vt:lpstr>A plan for teaching practice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A! PEDA INTRO (5 credits)</dc:title>
  <dc:creator>Syrjäkari Maire</dc:creator>
  <cp:lastModifiedBy>Keltikangas Kirsti</cp:lastModifiedBy>
  <cp:revision>129</cp:revision>
  <cp:lastPrinted>2016-04-12T09:25:09Z</cp:lastPrinted>
  <dcterms:created xsi:type="dcterms:W3CDTF">2013-09-16T07:54:30Z</dcterms:created>
  <dcterms:modified xsi:type="dcterms:W3CDTF">2017-02-01T12:53:31Z</dcterms:modified>
</cp:coreProperties>
</file>