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3" r:id="rId3"/>
    <p:sldId id="334" r:id="rId4"/>
    <p:sldId id="336" r:id="rId5"/>
    <p:sldId id="335" r:id="rId6"/>
    <p:sldId id="342" r:id="rId7"/>
    <p:sldId id="339" r:id="rId8"/>
    <p:sldId id="343" r:id="rId9"/>
    <p:sldId id="340" r:id="rId10"/>
    <p:sldId id="312" r:id="rId11"/>
    <p:sldId id="323" r:id="rId12"/>
    <p:sldId id="324" r:id="rId13"/>
    <p:sldId id="325" r:id="rId14"/>
    <p:sldId id="329" r:id="rId15"/>
    <p:sldId id="311" r:id="rId16"/>
    <p:sldId id="313" r:id="rId17"/>
    <p:sldId id="315" r:id="rId18"/>
    <p:sldId id="328" r:id="rId19"/>
    <p:sldId id="317" r:id="rId20"/>
    <p:sldId id="330" r:id="rId21"/>
    <p:sldId id="318" r:id="rId22"/>
    <p:sldId id="319" r:id="rId23"/>
    <p:sldId id="345" r:id="rId24"/>
    <p:sldId id="346" r:id="rId25"/>
    <p:sldId id="347" r:id="rId26"/>
    <p:sldId id="322" r:id="rId27"/>
    <p:sldId id="332" r:id="rId28"/>
    <p:sldId id="298" r:id="rId29"/>
    <p:sldId id="299" r:id="rId30"/>
    <p:sldId id="348" r:id="rId31"/>
    <p:sldId id="316" r:id="rId32"/>
    <p:sldId id="301" r:id="rId33"/>
    <p:sldId id="302" r:id="rId34"/>
    <p:sldId id="303" r:id="rId35"/>
    <p:sldId id="304" r:id="rId36"/>
    <p:sldId id="305" r:id="rId37"/>
    <p:sldId id="306" r:id="rId38"/>
    <p:sldId id="307" r:id="rId39"/>
    <p:sldId id="331" r:id="rId40"/>
    <p:sldId id="278" r:id="rId41"/>
    <p:sldId id="279" r:id="rId42"/>
    <p:sldId id="280" r:id="rId43"/>
    <p:sldId id="281" r:id="rId44"/>
    <p:sldId id="282" r:id="rId45"/>
    <p:sldId id="296" r:id="rId46"/>
    <p:sldId id="258" r:id="rId47"/>
    <p:sldId id="285" r:id="rId48"/>
    <p:sldId id="286" r:id="rId49"/>
    <p:sldId id="287" r:id="rId50"/>
    <p:sldId id="288" r:id="rId51"/>
    <p:sldId id="292" r:id="rId52"/>
    <p:sldId id="344"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67" d="100"/>
          <a:sy n="67" d="100"/>
        </p:scale>
        <p:origin x="5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ledyaes1\Google%20Drive\emerging_mark_course2017\Lecture%205\resourceRent.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edyaes1\Google%20Drive\emerging_mark_course2017\Lecture%205\resourceRent.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edyaes1\Google%20Drive\emerging_mark_course2017\Lecture%205\resourceRent.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ledyaes1\Google%20Drive\emerging_mark_course2017\Lecture%205\resourceRent.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ledyaes1\Google%20Drive\emerging_mark_course2017\Lecture%205\resourceRent.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Sheet1!$H$1</c:f>
              <c:strCache>
                <c:ptCount val="1"/>
                <c:pt idx="0">
                  <c:v>Amount, billion USD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Sheet1!$G$2:$G$121</c:f>
              <c:numCache>
                <c:formatCode>m/d/yyyy</c:formatCode>
                <c:ptCount val="120"/>
                <c:pt idx="0">
                  <c:v>39479</c:v>
                </c:pt>
                <c:pt idx="1">
                  <c:v>39508</c:v>
                </c:pt>
                <c:pt idx="2">
                  <c:v>39539</c:v>
                </c:pt>
                <c:pt idx="3">
                  <c:v>39569</c:v>
                </c:pt>
                <c:pt idx="4">
                  <c:v>39600</c:v>
                </c:pt>
                <c:pt idx="5">
                  <c:v>39630</c:v>
                </c:pt>
                <c:pt idx="6">
                  <c:v>39661</c:v>
                </c:pt>
                <c:pt idx="7">
                  <c:v>39692</c:v>
                </c:pt>
                <c:pt idx="8">
                  <c:v>39722</c:v>
                </c:pt>
                <c:pt idx="9">
                  <c:v>39753</c:v>
                </c:pt>
                <c:pt idx="10">
                  <c:v>39783</c:v>
                </c:pt>
                <c:pt idx="11">
                  <c:v>39814</c:v>
                </c:pt>
                <c:pt idx="12">
                  <c:v>39845</c:v>
                </c:pt>
                <c:pt idx="13">
                  <c:v>39873</c:v>
                </c:pt>
                <c:pt idx="14">
                  <c:v>39904</c:v>
                </c:pt>
                <c:pt idx="15">
                  <c:v>39934</c:v>
                </c:pt>
                <c:pt idx="16">
                  <c:v>39965</c:v>
                </c:pt>
                <c:pt idx="17">
                  <c:v>39995</c:v>
                </c:pt>
                <c:pt idx="18">
                  <c:v>40026</c:v>
                </c:pt>
                <c:pt idx="19">
                  <c:v>40057</c:v>
                </c:pt>
                <c:pt idx="20">
                  <c:v>40087</c:v>
                </c:pt>
                <c:pt idx="21">
                  <c:v>40118</c:v>
                </c:pt>
                <c:pt idx="22">
                  <c:v>40148</c:v>
                </c:pt>
                <c:pt idx="23">
                  <c:v>40179</c:v>
                </c:pt>
                <c:pt idx="24">
                  <c:v>40210</c:v>
                </c:pt>
                <c:pt idx="25">
                  <c:v>40238</c:v>
                </c:pt>
                <c:pt idx="26">
                  <c:v>40269</c:v>
                </c:pt>
                <c:pt idx="27">
                  <c:v>40299</c:v>
                </c:pt>
                <c:pt idx="28">
                  <c:v>40330</c:v>
                </c:pt>
                <c:pt idx="29">
                  <c:v>40360</c:v>
                </c:pt>
                <c:pt idx="30">
                  <c:v>40391</c:v>
                </c:pt>
                <c:pt idx="31">
                  <c:v>40422</c:v>
                </c:pt>
                <c:pt idx="32">
                  <c:v>40452</c:v>
                </c:pt>
                <c:pt idx="33">
                  <c:v>40483</c:v>
                </c:pt>
                <c:pt idx="34">
                  <c:v>40513</c:v>
                </c:pt>
                <c:pt idx="35">
                  <c:v>40544</c:v>
                </c:pt>
                <c:pt idx="36">
                  <c:v>40575</c:v>
                </c:pt>
                <c:pt idx="37">
                  <c:v>40603</c:v>
                </c:pt>
                <c:pt idx="38">
                  <c:v>40634</c:v>
                </c:pt>
                <c:pt idx="39">
                  <c:v>40664</c:v>
                </c:pt>
                <c:pt idx="40">
                  <c:v>40695</c:v>
                </c:pt>
                <c:pt idx="41">
                  <c:v>40725</c:v>
                </c:pt>
                <c:pt idx="42">
                  <c:v>40756</c:v>
                </c:pt>
                <c:pt idx="43">
                  <c:v>40787</c:v>
                </c:pt>
                <c:pt idx="44">
                  <c:v>40817</c:v>
                </c:pt>
                <c:pt idx="45">
                  <c:v>40848</c:v>
                </c:pt>
                <c:pt idx="46">
                  <c:v>40878</c:v>
                </c:pt>
                <c:pt idx="47">
                  <c:v>40909</c:v>
                </c:pt>
                <c:pt idx="48">
                  <c:v>40940</c:v>
                </c:pt>
                <c:pt idx="49">
                  <c:v>40969</c:v>
                </c:pt>
                <c:pt idx="50">
                  <c:v>41000</c:v>
                </c:pt>
                <c:pt idx="51">
                  <c:v>41030</c:v>
                </c:pt>
                <c:pt idx="52">
                  <c:v>41061</c:v>
                </c:pt>
                <c:pt idx="53">
                  <c:v>41091</c:v>
                </c:pt>
                <c:pt idx="54">
                  <c:v>41122</c:v>
                </c:pt>
                <c:pt idx="55">
                  <c:v>41153</c:v>
                </c:pt>
                <c:pt idx="56">
                  <c:v>41183</c:v>
                </c:pt>
                <c:pt idx="57">
                  <c:v>41214</c:v>
                </c:pt>
                <c:pt idx="58">
                  <c:v>41244</c:v>
                </c:pt>
                <c:pt idx="59">
                  <c:v>41275</c:v>
                </c:pt>
                <c:pt idx="60">
                  <c:v>41306</c:v>
                </c:pt>
                <c:pt idx="61">
                  <c:v>41334</c:v>
                </c:pt>
                <c:pt idx="62">
                  <c:v>41365</c:v>
                </c:pt>
                <c:pt idx="63">
                  <c:v>41395</c:v>
                </c:pt>
                <c:pt idx="64">
                  <c:v>41426</c:v>
                </c:pt>
                <c:pt idx="65">
                  <c:v>41456</c:v>
                </c:pt>
                <c:pt idx="66">
                  <c:v>41487</c:v>
                </c:pt>
                <c:pt idx="67">
                  <c:v>41518</c:v>
                </c:pt>
                <c:pt idx="68">
                  <c:v>41548</c:v>
                </c:pt>
                <c:pt idx="69">
                  <c:v>41579</c:v>
                </c:pt>
                <c:pt idx="70">
                  <c:v>41609</c:v>
                </c:pt>
                <c:pt idx="71">
                  <c:v>41640</c:v>
                </c:pt>
                <c:pt idx="72">
                  <c:v>41671</c:v>
                </c:pt>
                <c:pt idx="73">
                  <c:v>41699</c:v>
                </c:pt>
                <c:pt idx="74">
                  <c:v>41730</c:v>
                </c:pt>
                <c:pt idx="75">
                  <c:v>41760</c:v>
                </c:pt>
                <c:pt idx="76">
                  <c:v>41791</c:v>
                </c:pt>
                <c:pt idx="77">
                  <c:v>41821</c:v>
                </c:pt>
                <c:pt idx="78">
                  <c:v>41852</c:v>
                </c:pt>
                <c:pt idx="79">
                  <c:v>41883</c:v>
                </c:pt>
                <c:pt idx="80">
                  <c:v>41913</c:v>
                </c:pt>
                <c:pt idx="81">
                  <c:v>41944</c:v>
                </c:pt>
                <c:pt idx="82">
                  <c:v>41974</c:v>
                </c:pt>
                <c:pt idx="83">
                  <c:v>42005</c:v>
                </c:pt>
                <c:pt idx="84">
                  <c:v>42036</c:v>
                </c:pt>
                <c:pt idx="85">
                  <c:v>42064</c:v>
                </c:pt>
                <c:pt idx="86">
                  <c:v>42095</c:v>
                </c:pt>
                <c:pt idx="87">
                  <c:v>42125</c:v>
                </c:pt>
                <c:pt idx="88">
                  <c:v>42156</c:v>
                </c:pt>
                <c:pt idx="89">
                  <c:v>42186</c:v>
                </c:pt>
                <c:pt idx="90">
                  <c:v>42217</c:v>
                </c:pt>
                <c:pt idx="91">
                  <c:v>42248</c:v>
                </c:pt>
                <c:pt idx="92">
                  <c:v>42278</c:v>
                </c:pt>
                <c:pt idx="93">
                  <c:v>42309</c:v>
                </c:pt>
                <c:pt idx="94">
                  <c:v>42339</c:v>
                </c:pt>
                <c:pt idx="95">
                  <c:v>42370</c:v>
                </c:pt>
                <c:pt idx="96">
                  <c:v>42401</c:v>
                </c:pt>
                <c:pt idx="97">
                  <c:v>42430</c:v>
                </c:pt>
                <c:pt idx="98">
                  <c:v>42461</c:v>
                </c:pt>
                <c:pt idx="99">
                  <c:v>42491</c:v>
                </c:pt>
                <c:pt idx="100">
                  <c:v>42522</c:v>
                </c:pt>
                <c:pt idx="101">
                  <c:v>42552</c:v>
                </c:pt>
                <c:pt idx="102">
                  <c:v>42583</c:v>
                </c:pt>
                <c:pt idx="103">
                  <c:v>42614</c:v>
                </c:pt>
                <c:pt idx="104">
                  <c:v>42644</c:v>
                </c:pt>
                <c:pt idx="105">
                  <c:v>42675</c:v>
                </c:pt>
                <c:pt idx="106">
                  <c:v>42705</c:v>
                </c:pt>
                <c:pt idx="107">
                  <c:v>42736</c:v>
                </c:pt>
                <c:pt idx="108">
                  <c:v>42767</c:v>
                </c:pt>
                <c:pt idx="109">
                  <c:v>42795</c:v>
                </c:pt>
                <c:pt idx="110">
                  <c:v>42826</c:v>
                </c:pt>
                <c:pt idx="111">
                  <c:v>42856</c:v>
                </c:pt>
                <c:pt idx="112">
                  <c:v>42887</c:v>
                </c:pt>
                <c:pt idx="113">
                  <c:v>42917</c:v>
                </c:pt>
                <c:pt idx="114">
                  <c:v>42948</c:v>
                </c:pt>
                <c:pt idx="115">
                  <c:v>42979</c:v>
                </c:pt>
                <c:pt idx="116">
                  <c:v>43009</c:v>
                </c:pt>
                <c:pt idx="117">
                  <c:v>43040</c:v>
                </c:pt>
                <c:pt idx="118">
                  <c:v>43070</c:v>
                </c:pt>
                <c:pt idx="119">
                  <c:v>43101</c:v>
                </c:pt>
              </c:numCache>
            </c:numRef>
          </c:cat>
          <c:val>
            <c:numRef>
              <c:f>Sheet1!$H$2:$H$121</c:f>
              <c:numCache>
                <c:formatCode>General</c:formatCode>
                <c:ptCount val="120"/>
                <c:pt idx="0">
                  <c:v>125.19</c:v>
                </c:pt>
                <c:pt idx="1">
                  <c:v>127.81</c:v>
                </c:pt>
                <c:pt idx="2">
                  <c:v>130.47999999999999</c:v>
                </c:pt>
                <c:pt idx="3">
                  <c:v>129.80000000000001</c:v>
                </c:pt>
                <c:pt idx="4">
                  <c:v>129.32</c:v>
                </c:pt>
                <c:pt idx="5">
                  <c:v>130.30000000000001</c:v>
                </c:pt>
                <c:pt idx="6">
                  <c:v>129.68</c:v>
                </c:pt>
                <c:pt idx="7">
                  <c:v>142.6</c:v>
                </c:pt>
                <c:pt idx="8">
                  <c:v>140.97999999999999</c:v>
                </c:pt>
                <c:pt idx="9">
                  <c:v>134.6</c:v>
                </c:pt>
                <c:pt idx="10">
                  <c:v>132.63</c:v>
                </c:pt>
                <c:pt idx="11">
                  <c:v>137.09</c:v>
                </c:pt>
                <c:pt idx="12">
                  <c:v>137.34</c:v>
                </c:pt>
                <c:pt idx="13">
                  <c:v>136.33000000000001</c:v>
                </c:pt>
                <c:pt idx="14">
                  <c:v>121.06</c:v>
                </c:pt>
                <c:pt idx="15">
                  <c:v>106.81</c:v>
                </c:pt>
                <c:pt idx="16">
                  <c:v>100.95</c:v>
                </c:pt>
                <c:pt idx="17">
                  <c:v>94.52</c:v>
                </c:pt>
                <c:pt idx="18">
                  <c:v>88.53</c:v>
                </c:pt>
                <c:pt idx="19">
                  <c:v>85.74</c:v>
                </c:pt>
                <c:pt idx="20">
                  <c:v>76.37</c:v>
                </c:pt>
                <c:pt idx="21">
                  <c:v>77.180000000000007</c:v>
                </c:pt>
                <c:pt idx="22">
                  <c:v>75.069999999999993</c:v>
                </c:pt>
                <c:pt idx="23">
                  <c:v>60.52</c:v>
                </c:pt>
                <c:pt idx="24">
                  <c:v>59.91</c:v>
                </c:pt>
                <c:pt idx="25">
                  <c:v>58.9</c:v>
                </c:pt>
                <c:pt idx="26">
                  <c:v>52.9</c:v>
                </c:pt>
                <c:pt idx="27">
                  <c:v>40.590000000000003</c:v>
                </c:pt>
                <c:pt idx="28">
                  <c:v>39.270000000000003</c:v>
                </c:pt>
                <c:pt idx="29">
                  <c:v>39.32</c:v>
                </c:pt>
                <c:pt idx="30">
                  <c:v>40.590000000000003</c:v>
                </c:pt>
                <c:pt idx="31">
                  <c:v>40.08</c:v>
                </c:pt>
                <c:pt idx="32">
                  <c:v>41.39</c:v>
                </c:pt>
                <c:pt idx="33">
                  <c:v>41.81</c:v>
                </c:pt>
                <c:pt idx="34">
                  <c:v>40.880000000000003</c:v>
                </c:pt>
                <c:pt idx="35">
                  <c:v>25.44</c:v>
                </c:pt>
                <c:pt idx="36">
                  <c:v>25.96</c:v>
                </c:pt>
                <c:pt idx="37">
                  <c:v>26.12</c:v>
                </c:pt>
                <c:pt idx="38">
                  <c:v>26.24</c:v>
                </c:pt>
                <c:pt idx="39">
                  <c:v>27.11</c:v>
                </c:pt>
                <c:pt idx="40">
                  <c:v>26.57</c:v>
                </c:pt>
                <c:pt idx="41">
                  <c:v>26.6</c:v>
                </c:pt>
                <c:pt idx="42">
                  <c:v>26.55</c:v>
                </c:pt>
                <c:pt idx="43">
                  <c:v>26.76</c:v>
                </c:pt>
                <c:pt idx="44">
                  <c:v>25.85</c:v>
                </c:pt>
                <c:pt idx="45">
                  <c:v>26.42</c:v>
                </c:pt>
                <c:pt idx="46">
                  <c:v>25.6</c:v>
                </c:pt>
                <c:pt idx="47">
                  <c:v>25.21</c:v>
                </c:pt>
                <c:pt idx="48">
                  <c:v>61.36</c:v>
                </c:pt>
                <c:pt idx="49">
                  <c:v>62.4</c:v>
                </c:pt>
                <c:pt idx="50">
                  <c:v>62.28</c:v>
                </c:pt>
                <c:pt idx="51">
                  <c:v>62.16</c:v>
                </c:pt>
                <c:pt idx="52">
                  <c:v>60.21</c:v>
                </c:pt>
                <c:pt idx="53">
                  <c:v>60.5</c:v>
                </c:pt>
                <c:pt idx="54">
                  <c:v>59.87</c:v>
                </c:pt>
                <c:pt idx="55">
                  <c:v>60.48</c:v>
                </c:pt>
                <c:pt idx="56">
                  <c:v>61.46</c:v>
                </c:pt>
                <c:pt idx="57">
                  <c:v>61.35</c:v>
                </c:pt>
                <c:pt idx="58">
                  <c:v>61.4</c:v>
                </c:pt>
                <c:pt idx="59">
                  <c:v>62.08</c:v>
                </c:pt>
                <c:pt idx="60">
                  <c:v>86.24</c:v>
                </c:pt>
                <c:pt idx="61">
                  <c:v>84.68</c:v>
                </c:pt>
                <c:pt idx="62">
                  <c:v>83.93</c:v>
                </c:pt>
                <c:pt idx="63">
                  <c:v>84.88</c:v>
                </c:pt>
                <c:pt idx="64">
                  <c:v>84.39</c:v>
                </c:pt>
                <c:pt idx="65">
                  <c:v>84.71</c:v>
                </c:pt>
                <c:pt idx="66">
                  <c:v>85.35</c:v>
                </c:pt>
                <c:pt idx="67">
                  <c:v>85.38</c:v>
                </c:pt>
                <c:pt idx="68">
                  <c:v>86.44</c:v>
                </c:pt>
                <c:pt idx="69">
                  <c:v>87.15</c:v>
                </c:pt>
                <c:pt idx="70">
                  <c:v>86.93</c:v>
                </c:pt>
                <c:pt idx="71">
                  <c:v>87.38</c:v>
                </c:pt>
                <c:pt idx="72">
                  <c:v>87.13</c:v>
                </c:pt>
                <c:pt idx="73">
                  <c:v>87.33</c:v>
                </c:pt>
                <c:pt idx="74">
                  <c:v>87.46</c:v>
                </c:pt>
                <c:pt idx="75">
                  <c:v>87.94</c:v>
                </c:pt>
                <c:pt idx="76">
                  <c:v>87.13</c:v>
                </c:pt>
                <c:pt idx="77">
                  <c:v>87.33</c:v>
                </c:pt>
                <c:pt idx="78">
                  <c:v>86.63</c:v>
                </c:pt>
                <c:pt idx="79">
                  <c:v>91.72</c:v>
                </c:pt>
                <c:pt idx="80">
                  <c:v>90</c:v>
                </c:pt>
                <c:pt idx="81">
                  <c:v>89.55</c:v>
                </c:pt>
                <c:pt idx="82">
                  <c:v>88.94</c:v>
                </c:pt>
                <c:pt idx="83">
                  <c:v>87.91</c:v>
                </c:pt>
                <c:pt idx="84">
                  <c:v>85.09</c:v>
                </c:pt>
                <c:pt idx="85">
                  <c:v>77.05</c:v>
                </c:pt>
                <c:pt idx="86">
                  <c:v>75.7</c:v>
                </c:pt>
                <c:pt idx="87">
                  <c:v>76.41</c:v>
                </c:pt>
                <c:pt idx="88">
                  <c:v>76.25</c:v>
                </c:pt>
                <c:pt idx="89">
                  <c:v>76.83</c:v>
                </c:pt>
                <c:pt idx="90">
                  <c:v>72.930000000000007</c:v>
                </c:pt>
                <c:pt idx="91">
                  <c:v>70.69</c:v>
                </c:pt>
                <c:pt idx="92">
                  <c:v>70.510000000000005</c:v>
                </c:pt>
                <c:pt idx="93">
                  <c:v>65.709999999999994</c:v>
                </c:pt>
                <c:pt idx="94">
                  <c:v>59.35</c:v>
                </c:pt>
                <c:pt idx="95">
                  <c:v>49.95</c:v>
                </c:pt>
                <c:pt idx="96">
                  <c:v>49.72</c:v>
                </c:pt>
                <c:pt idx="97">
                  <c:v>49.9</c:v>
                </c:pt>
                <c:pt idx="98">
                  <c:v>50.6</c:v>
                </c:pt>
                <c:pt idx="99">
                  <c:v>44.96</c:v>
                </c:pt>
                <c:pt idx="100">
                  <c:v>38.6</c:v>
                </c:pt>
                <c:pt idx="101">
                  <c:v>38.22</c:v>
                </c:pt>
                <c:pt idx="102">
                  <c:v>38.18</c:v>
                </c:pt>
                <c:pt idx="103">
                  <c:v>32.200000000000003</c:v>
                </c:pt>
                <c:pt idx="104">
                  <c:v>32.26</c:v>
                </c:pt>
                <c:pt idx="105">
                  <c:v>31.66</c:v>
                </c:pt>
                <c:pt idx="106">
                  <c:v>31.3</c:v>
                </c:pt>
                <c:pt idx="107">
                  <c:v>16.03</c:v>
                </c:pt>
                <c:pt idx="108">
                  <c:v>16.18</c:v>
                </c:pt>
                <c:pt idx="109">
                  <c:v>16.07</c:v>
                </c:pt>
                <c:pt idx="110">
                  <c:v>16.190000000000001</c:v>
                </c:pt>
                <c:pt idx="111">
                  <c:v>16.34</c:v>
                </c:pt>
                <c:pt idx="112">
                  <c:v>16.5</c:v>
                </c:pt>
                <c:pt idx="113">
                  <c:v>16.71</c:v>
                </c:pt>
                <c:pt idx="114">
                  <c:v>16.91</c:v>
                </c:pt>
                <c:pt idx="115">
                  <c:v>17.059999999999999</c:v>
                </c:pt>
                <c:pt idx="116">
                  <c:v>17.010000000000002</c:v>
                </c:pt>
                <c:pt idx="117">
                  <c:v>16.86</c:v>
                </c:pt>
                <c:pt idx="118">
                  <c:v>17.05</c:v>
                </c:pt>
                <c:pt idx="119">
                  <c:v>0</c:v>
                </c:pt>
              </c:numCache>
            </c:numRef>
          </c:val>
          <c:smooth val="0"/>
          <c:extLst>
            <c:ext xmlns:c16="http://schemas.microsoft.com/office/drawing/2014/chart" uri="{C3380CC4-5D6E-409C-BE32-E72D297353CC}">
              <c16:uniqueId val="{00000000-C18F-4DD2-B601-699C33870697}"/>
            </c:ext>
          </c:extLst>
        </c:ser>
        <c:dLbls>
          <c:showLegendKey val="0"/>
          <c:showVal val="0"/>
          <c:showCatName val="0"/>
          <c:showSerName val="0"/>
          <c:showPercent val="0"/>
          <c:showBubbleSize val="0"/>
        </c:dLbls>
        <c:marker val="1"/>
        <c:smooth val="0"/>
        <c:axId val="268223472"/>
        <c:axId val="268223888"/>
      </c:lineChart>
      <c:dateAx>
        <c:axId val="268223472"/>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68223888"/>
        <c:crosses val="autoZero"/>
        <c:auto val="1"/>
        <c:lblOffset val="100"/>
        <c:baseTimeUnit val="months"/>
      </c:dateAx>
      <c:valAx>
        <c:axId val="268223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68223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Total natural resources </a:t>
            </a:r>
            <a:r>
              <a:rPr lang="en-US" dirty="0" smtClean="0"/>
              <a:t>rent, </a:t>
            </a:r>
            <a:r>
              <a:rPr lang="en-US" dirty="0"/>
              <a:t>% of GDP, </a:t>
            </a:r>
            <a:r>
              <a:rPr lang="en-US" dirty="0" smtClean="0"/>
              <a:t>average over</a:t>
            </a:r>
            <a:r>
              <a:rPr lang="en-US" baseline="0" dirty="0" smtClean="0"/>
              <a:t> countries in </a:t>
            </a:r>
            <a:r>
              <a:rPr lang="en-US" dirty="0" smtClean="0"/>
              <a:t>1992/95-2015</a:t>
            </a:r>
            <a:endParaRPr lang="en-US" dirty="0"/>
          </a:p>
        </c:rich>
      </c:tx>
      <c:layout/>
      <c:overlay val="0"/>
      <c:spPr>
        <a:noFill/>
        <a:ln>
          <a:noFill/>
        </a:ln>
        <a:effectLst/>
      </c:spPr>
    </c:title>
    <c:autoTitleDeleted val="0"/>
    <c:plotArea>
      <c:layout/>
      <c:barChart>
        <c:barDir val="col"/>
        <c:grouping val="clustered"/>
        <c:varyColors val="0"/>
        <c:ser>
          <c:idx val="0"/>
          <c:order val="0"/>
          <c:tx>
            <c:strRef>
              <c:f>Sheet6!$G$10</c:f>
              <c:strCache>
                <c:ptCount val="1"/>
                <c:pt idx="0">
                  <c:v>Total natural resources rent, % of GDP, 1992/95-2015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5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Sheet6!$F$11:$F$14</c:f>
              <c:strCache>
                <c:ptCount val="4"/>
                <c:pt idx="0">
                  <c:v>Advanced emerging economies</c:v>
                </c:pt>
                <c:pt idx="1">
                  <c:v>Secondary emerging economies</c:v>
                </c:pt>
                <c:pt idx="2">
                  <c:v>Frontier emerging economies</c:v>
                </c:pt>
                <c:pt idx="3">
                  <c:v>Advanced economies</c:v>
                </c:pt>
              </c:strCache>
            </c:strRef>
          </c:cat>
          <c:val>
            <c:numRef>
              <c:f>Sheet6!$G$11:$G$14</c:f>
              <c:numCache>
                <c:formatCode>0</c:formatCode>
                <c:ptCount val="4"/>
                <c:pt idx="0">
                  <c:v>2.6847580313713144</c:v>
                </c:pt>
                <c:pt idx="1">
                  <c:v>8.6391310894596813</c:v>
                </c:pt>
                <c:pt idx="2">
                  <c:v>4.8062602548272109</c:v>
                </c:pt>
                <c:pt idx="3">
                  <c:v>1.1220273620225707</c:v>
                </c:pt>
              </c:numCache>
            </c:numRef>
          </c:val>
          <c:extLst>
            <c:ext xmlns:c16="http://schemas.microsoft.com/office/drawing/2014/chart" uri="{C3380CC4-5D6E-409C-BE32-E72D297353CC}">
              <c16:uniqueId val="{00000000-DDE0-45BA-BC46-D696BAFD0D3A}"/>
            </c:ext>
          </c:extLst>
        </c:ser>
        <c:dLbls>
          <c:showLegendKey val="0"/>
          <c:showVal val="0"/>
          <c:showCatName val="0"/>
          <c:showSerName val="0"/>
          <c:showPercent val="0"/>
          <c:showBubbleSize val="0"/>
        </c:dLbls>
        <c:gapWidth val="219"/>
        <c:overlap val="-27"/>
        <c:axId val="150048880"/>
        <c:axId val="150049272"/>
      </c:barChart>
      <c:catAx>
        <c:axId val="150048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fi-FI"/>
          </a:p>
        </c:txPr>
        <c:crossAx val="150049272"/>
        <c:crosses val="autoZero"/>
        <c:auto val="1"/>
        <c:lblAlgn val="ctr"/>
        <c:lblOffset val="100"/>
        <c:noMultiLvlLbl val="0"/>
      </c:catAx>
      <c:valAx>
        <c:axId val="150049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0048880"/>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r>
              <a:rPr lang="en-US" sz="2500" baseline="0"/>
              <a:t>Advanced emerging markets</a:t>
            </a:r>
          </a:p>
        </c:rich>
      </c:tx>
      <c:layout/>
      <c:overlay val="0"/>
      <c:spPr>
        <a:noFill/>
        <a:ln>
          <a:noFill/>
        </a:ln>
        <a:effectLst/>
      </c:spPr>
    </c:title>
    <c:autoTitleDeleted val="0"/>
    <c:plotArea>
      <c:layout>
        <c:manualLayout>
          <c:layoutTarget val="inner"/>
          <c:xMode val="edge"/>
          <c:yMode val="edge"/>
          <c:x val="2.9271886875826915E-2"/>
          <c:y val="0.1276605142879996"/>
          <c:w val="0.95900488434019404"/>
          <c:h val="0.72778614450339951"/>
        </c:manualLayout>
      </c:layout>
      <c:barChart>
        <c:barDir val="col"/>
        <c:grouping val="clustered"/>
        <c:varyColors val="0"/>
        <c:ser>
          <c:idx val="0"/>
          <c:order val="0"/>
          <c:tx>
            <c:strRef>
              <c:f>'aem (2)'!$B$1</c:f>
              <c:strCache>
                <c:ptCount val="1"/>
                <c:pt idx="0">
                  <c:v>1993</c:v>
                </c:pt>
              </c:strCache>
            </c:strRef>
          </c:tx>
          <c:spPr>
            <a:solidFill>
              <a:schemeClr val="accent1"/>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(2)'!$B$2:$B$6</c:f>
              <c:numCache>
                <c:formatCode>General</c:formatCode>
                <c:ptCount val="5"/>
                <c:pt idx="0">
                  <c:v>1.8516668025227501</c:v>
                </c:pt>
                <c:pt idx="1">
                  <c:v>1.99161090629925</c:v>
                </c:pt>
                <c:pt idx="2">
                  <c:v>16.153332189929198</c:v>
                </c:pt>
                <c:pt idx="3">
                  <c:v>0.526051645359918</c:v>
                </c:pt>
                <c:pt idx="4">
                  <c:v>3.3751713050711198</c:v>
                </c:pt>
              </c:numCache>
            </c:numRef>
          </c:val>
          <c:extLst>
            <c:ext xmlns:c16="http://schemas.microsoft.com/office/drawing/2014/chart" uri="{C3380CC4-5D6E-409C-BE32-E72D297353CC}">
              <c16:uniqueId val="{00000000-2835-4FE6-AE22-DEED2FD26373}"/>
            </c:ext>
          </c:extLst>
        </c:ser>
        <c:ser>
          <c:idx val="1"/>
          <c:order val="1"/>
          <c:tx>
            <c:strRef>
              <c:f>'aem (2)'!$C$1</c:f>
              <c:strCache>
                <c:ptCount val="1"/>
                <c:pt idx="0">
                  <c:v>1994</c:v>
                </c:pt>
              </c:strCache>
            </c:strRef>
          </c:tx>
          <c:spPr>
            <a:solidFill>
              <a:schemeClr val="accent2"/>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(2)'!$C$2:$C$6</c:f>
              <c:numCache>
                <c:formatCode>General</c:formatCode>
                <c:ptCount val="5"/>
                <c:pt idx="0">
                  <c:v>1.3513959640064099</c:v>
                </c:pt>
                <c:pt idx="1">
                  <c:v>1.78283652788974</c:v>
                </c:pt>
                <c:pt idx="2">
                  <c:v>14.219974949381101</c:v>
                </c:pt>
                <c:pt idx="3">
                  <c:v>0.520080660760873</c:v>
                </c:pt>
                <c:pt idx="4">
                  <c:v>3.8522880107622899</c:v>
                </c:pt>
              </c:numCache>
            </c:numRef>
          </c:val>
          <c:extLst>
            <c:ext xmlns:c16="http://schemas.microsoft.com/office/drawing/2014/chart" uri="{C3380CC4-5D6E-409C-BE32-E72D297353CC}">
              <c16:uniqueId val="{00000001-2835-4FE6-AE22-DEED2FD26373}"/>
            </c:ext>
          </c:extLst>
        </c:ser>
        <c:ser>
          <c:idx val="2"/>
          <c:order val="2"/>
          <c:tx>
            <c:strRef>
              <c:f>'aem (2)'!$D$1</c:f>
              <c:strCache>
                <c:ptCount val="1"/>
                <c:pt idx="0">
                  <c:v>1995</c:v>
                </c:pt>
              </c:strCache>
            </c:strRef>
          </c:tx>
          <c:spPr>
            <a:solidFill>
              <a:schemeClr val="accent3"/>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(2)'!$D$2:$D$6</c:f>
              <c:numCache>
                <c:formatCode>General</c:formatCode>
                <c:ptCount val="5"/>
                <c:pt idx="0">
                  <c:v>1.18545145726015</c:v>
                </c:pt>
                <c:pt idx="1">
                  <c:v>3.1040118098381302</c:v>
                </c:pt>
                <c:pt idx="2">
                  <c:v>12.833705277809999</c:v>
                </c:pt>
                <c:pt idx="3">
                  <c:v>0.56222082502857396</c:v>
                </c:pt>
                <c:pt idx="4">
                  <c:v>4.03581907697835</c:v>
                </c:pt>
              </c:numCache>
            </c:numRef>
          </c:val>
          <c:extLst>
            <c:ext xmlns:c16="http://schemas.microsoft.com/office/drawing/2014/chart" uri="{C3380CC4-5D6E-409C-BE32-E72D297353CC}">
              <c16:uniqueId val="{00000002-2835-4FE6-AE22-DEED2FD26373}"/>
            </c:ext>
          </c:extLst>
        </c:ser>
        <c:ser>
          <c:idx val="3"/>
          <c:order val="3"/>
          <c:tx>
            <c:strRef>
              <c:f>'aem (2)'!$E$1</c:f>
              <c:strCache>
                <c:ptCount val="1"/>
                <c:pt idx="0">
                  <c:v>1996</c:v>
                </c:pt>
              </c:strCache>
            </c:strRef>
          </c:tx>
          <c:spPr>
            <a:solidFill>
              <a:schemeClr val="accent4"/>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(2)'!$E$2:$E$6</c:f>
              <c:numCache>
                <c:formatCode>General</c:formatCode>
                <c:ptCount val="5"/>
                <c:pt idx="0">
                  <c:v>1.19522773773757</c:v>
                </c:pt>
                <c:pt idx="1">
                  <c:v>3.5949684285985901</c:v>
                </c:pt>
                <c:pt idx="2">
                  <c:v>11.210728156837501</c:v>
                </c:pt>
                <c:pt idx="3">
                  <c:v>0.57834929927404899</c:v>
                </c:pt>
                <c:pt idx="4">
                  <c:v>3.9974115979544198</c:v>
                </c:pt>
              </c:numCache>
            </c:numRef>
          </c:val>
          <c:extLst>
            <c:ext xmlns:c16="http://schemas.microsoft.com/office/drawing/2014/chart" uri="{C3380CC4-5D6E-409C-BE32-E72D297353CC}">
              <c16:uniqueId val="{00000003-2835-4FE6-AE22-DEED2FD26373}"/>
            </c:ext>
          </c:extLst>
        </c:ser>
        <c:ser>
          <c:idx val="4"/>
          <c:order val="4"/>
          <c:tx>
            <c:strRef>
              <c:f>'aem (2)'!$F$1</c:f>
              <c:strCache>
                <c:ptCount val="1"/>
                <c:pt idx="0">
                  <c:v>1997</c:v>
                </c:pt>
              </c:strCache>
            </c:strRef>
          </c:tx>
          <c:spPr>
            <a:solidFill>
              <a:schemeClr val="accent5"/>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(2)'!$F$2:$F$6</c:f>
              <c:numCache>
                <c:formatCode>General</c:formatCode>
                <c:ptCount val="5"/>
                <c:pt idx="0">
                  <c:v>1.1340189199449699</c:v>
                </c:pt>
                <c:pt idx="1">
                  <c:v>2.7661958133562199</c:v>
                </c:pt>
                <c:pt idx="2">
                  <c:v>9.3350651197005501</c:v>
                </c:pt>
                <c:pt idx="3">
                  <c:v>0.65620584789792002</c:v>
                </c:pt>
                <c:pt idx="4">
                  <c:v>3.1436956544995098</c:v>
                </c:pt>
              </c:numCache>
            </c:numRef>
          </c:val>
          <c:extLst>
            <c:ext xmlns:c16="http://schemas.microsoft.com/office/drawing/2014/chart" uri="{C3380CC4-5D6E-409C-BE32-E72D297353CC}">
              <c16:uniqueId val="{00000004-2835-4FE6-AE22-DEED2FD26373}"/>
            </c:ext>
          </c:extLst>
        </c:ser>
        <c:ser>
          <c:idx val="5"/>
          <c:order val="5"/>
          <c:tx>
            <c:strRef>
              <c:f>'aem (2)'!$G$1</c:f>
              <c:strCache>
                <c:ptCount val="1"/>
                <c:pt idx="0">
                  <c:v>1998</c:v>
                </c:pt>
              </c:strCache>
            </c:strRef>
          </c:tx>
          <c:spPr>
            <a:solidFill>
              <a:schemeClr val="accent6"/>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(2)'!$G$2:$G$6</c:f>
              <c:numCache>
                <c:formatCode>General</c:formatCode>
                <c:ptCount val="5"/>
                <c:pt idx="0">
                  <c:v>1.1358239812722299</c:v>
                </c:pt>
                <c:pt idx="1">
                  <c:v>1.24246243390407</c:v>
                </c:pt>
                <c:pt idx="2">
                  <c:v>8.2585136539413408</c:v>
                </c:pt>
                <c:pt idx="3">
                  <c:v>0.587617659031203</c:v>
                </c:pt>
                <c:pt idx="4">
                  <c:v>2.84070845867994</c:v>
                </c:pt>
              </c:numCache>
            </c:numRef>
          </c:val>
          <c:extLst>
            <c:ext xmlns:c16="http://schemas.microsoft.com/office/drawing/2014/chart" uri="{C3380CC4-5D6E-409C-BE32-E72D297353CC}">
              <c16:uniqueId val="{00000005-2835-4FE6-AE22-DEED2FD26373}"/>
            </c:ext>
          </c:extLst>
        </c:ser>
        <c:ser>
          <c:idx val="6"/>
          <c:order val="6"/>
          <c:tx>
            <c:strRef>
              <c:f>'aem (2)'!$H$1</c:f>
              <c:strCache>
                <c:ptCount val="1"/>
                <c:pt idx="0">
                  <c:v>1999</c:v>
                </c:pt>
              </c:strCache>
            </c:strRef>
          </c:tx>
          <c:spPr>
            <a:solidFill>
              <a:schemeClr val="accent1">
                <a:lumMod val="6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(2)'!$H$2:$H$6</c:f>
              <c:numCache>
                <c:formatCode>General</c:formatCode>
                <c:ptCount val="5"/>
                <c:pt idx="0">
                  <c:v>1.8947419508612999</c:v>
                </c:pt>
                <c:pt idx="1">
                  <c:v>1.95147670533933</c:v>
                </c:pt>
                <c:pt idx="2">
                  <c:v>8.08215113384734</c:v>
                </c:pt>
                <c:pt idx="3">
                  <c:v>0.526977856673844</c:v>
                </c:pt>
                <c:pt idx="4">
                  <c:v>2.1544188370329298</c:v>
                </c:pt>
              </c:numCache>
            </c:numRef>
          </c:val>
          <c:extLst>
            <c:ext xmlns:c16="http://schemas.microsoft.com/office/drawing/2014/chart" uri="{C3380CC4-5D6E-409C-BE32-E72D297353CC}">
              <c16:uniqueId val="{00000006-2835-4FE6-AE22-DEED2FD26373}"/>
            </c:ext>
          </c:extLst>
        </c:ser>
        <c:ser>
          <c:idx val="7"/>
          <c:order val="7"/>
          <c:tx>
            <c:strRef>
              <c:f>'aem (2)'!$I$1</c:f>
              <c:strCache>
                <c:ptCount val="1"/>
                <c:pt idx="0">
                  <c:v>2000</c:v>
                </c:pt>
              </c:strCache>
            </c:strRef>
          </c:tx>
          <c:spPr>
            <a:solidFill>
              <a:schemeClr val="accent2">
                <a:lumMod val="6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(2)'!$I$2:$I$6</c:f>
              <c:numCache>
                <c:formatCode>General</c:formatCode>
                <c:ptCount val="5"/>
                <c:pt idx="0">
                  <c:v>2.4523353402612398</c:v>
                </c:pt>
                <c:pt idx="1">
                  <c:v>3.2831633888193199</c:v>
                </c:pt>
                <c:pt idx="2">
                  <c:v>9.7952081867224994</c:v>
                </c:pt>
                <c:pt idx="3">
                  <c:v>1.22099076305344</c:v>
                </c:pt>
                <c:pt idx="4">
                  <c:v>2.8889124884286299</c:v>
                </c:pt>
              </c:numCache>
            </c:numRef>
          </c:val>
          <c:extLst>
            <c:ext xmlns:c16="http://schemas.microsoft.com/office/drawing/2014/chart" uri="{C3380CC4-5D6E-409C-BE32-E72D297353CC}">
              <c16:uniqueId val="{00000007-2835-4FE6-AE22-DEED2FD26373}"/>
            </c:ext>
          </c:extLst>
        </c:ser>
        <c:ser>
          <c:idx val="8"/>
          <c:order val="8"/>
          <c:tx>
            <c:strRef>
              <c:f>'aem (2)'!$J$1</c:f>
              <c:strCache>
                <c:ptCount val="1"/>
                <c:pt idx="0">
                  <c:v>2001</c:v>
                </c:pt>
              </c:strCache>
            </c:strRef>
          </c:tx>
          <c:spPr>
            <a:solidFill>
              <a:schemeClr val="accent3">
                <a:lumMod val="6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(2)'!$J$2:$J$6</c:f>
              <c:numCache>
                <c:formatCode>General</c:formatCode>
                <c:ptCount val="5"/>
                <c:pt idx="0">
                  <c:v>2.4733920260733901</c:v>
                </c:pt>
                <c:pt idx="1">
                  <c:v>2.3122750505404799</c:v>
                </c:pt>
                <c:pt idx="2">
                  <c:v>8.2869828638694205</c:v>
                </c:pt>
                <c:pt idx="3">
                  <c:v>1.21785459632619</c:v>
                </c:pt>
                <c:pt idx="4">
                  <c:v>4.4439589429112996</c:v>
                </c:pt>
              </c:numCache>
            </c:numRef>
          </c:val>
          <c:extLst>
            <c:ext xmlns:c16="http://schemas.microsoft.com/office/drawing/2014/chart" uri="{C3380CC4-5D6E-409C-BE32-E72D297353CC}">
              <c16:uniqueId val="{00000008-2835-4FE6-AE22-DEED2FD26373}"/>
            </c:ext>
          </c:extLst>
        </c:ser>
        <c:ser>
          <c:idx val="9"/>
          <c:order val="9"/>
          <c:tx>
            <c:strRef>
              <c:f>'aem (2)'!$K$1</c:f>
              <c:strCache>
                <c:ptCount val="1"/>
                <c:pt idx="0">
                  <c:v>2002</c:v>
                </c:pt>
              </c:strCache>
            </c:strRef>
          </c:tx>
          <c:spPr>
            <a:solidFill>
              <a:schemeClr val="accent4">
                <a:lumMod val="6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(2)'!$K$2:$K$6</c:f>
              <c:numCache>
                <c:formatCode>General</c:formatCode>
                <c:ptCount val="5"/>
                <c:pt idx="0">
                  <c:v>3.1295684972850299</c:v>
                </c:pt>
                <c:pt idx="1">
                  <c:v>2.4619704301491199</c:v>
                </c:pt>
                <c:pt idx="2">
                  <c:v>7.9542518240377103</c:v>
                </c:pt>
                <c:pt idx="3">
                  <c:v>1.16535468842349</c:v>
                </c:pt>
                <c:pt idx="4">
                  <c:v>4.0793910039160703</c:v>
                </c:pt>
              </c:numCache>
            </c:numRef>
          </c:val>
          <c:extLst>
            <c:ext xmlns:c16="http://schemas.microsoft.com/office/drawing/2014/chart" uri="{C3380CC4-5D6E-409C-BE32-E72D297353CC}">
              <c16:uniqueId val="{00000009-2835-4FE6-AE22-DEED2FD26373}"/>
            </c:ext>
          </c:extLst>
        </c:ser>
        <c:ser>
          <c:idx val="10"/>
          <c:order val="10"/>
          <c:tx>
            <c:strRef>
              <c:f>'aem (2)'!$L$1</c:f>
              <c:strCache>
                <c:ptCount val="1"/>
                <c:pt idx="0">
                  <c:v>2003</c:v>
                </c:pt>
              </c:strCache>
            </c:strRef>
          </c:tx>
          <c:spPr>
            <a:solidFill>
              <a:schemeClr val="accent5">
                <a:lumMod val="6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(2)'!$L$2:$L$6</c:f>
              <c:numCache>
                <c:formatCode>General</c:formatCode>
                <c:ptCount val="5"/>
                <c:pt idx="0">
                  <c:v>3.4740205616755899</c:v>
                </c:pt>
                <c:pt idx="1">
                  <c:v>3.26438112746203</c:v>
                </c:pt>
                <c:pt idx="2">
                  <c:v>9.9450753409627595</c:v>
                </c:pt>
                <c:pt idx="3">
                  <c:v>1.6175126366286701</c:v>
                </c:pt>
                <c:pt idx="4">
                  <c:v>3.6271434403493701</c:v>
                </c:pt>
              </c:numCache>
            </c:numRef>
          </c:val>
          <c:extLst>
            <c:ext xmlns:c16="http://schemas.microsoft.com/office/drawing/2014/chart" uri="{C3380CC4-5D6E-409C-BE32-E72D297353CC}">
              <c16:uniqueId val="{0000000A-2835-4FE6-AE22-DEED2FD26373}"/>
            </c:ext>
          </c:extLst>
        </c:ser>
        <c:ser>
          <c:idx val="11"/>
          <c:order val="11"/>
          <c:tx>
            <c:strRef>
              <c:f>'aem (2)'!$M$1</c:f>
              <c:strCache>
                <c:ptCount val="1"/>
                <c:pt idx="0">
                  <c:v>2004</c:v>
                </c:pt>
              </c:strCache>
            </c:strRef>
          </c:tx>
          <c:spPr>
            <a:solidFill>
              <a:schemeClr val="accent6">
                <a:lumMod val="6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(2)'!$M$2:$M$6</c:f>
              <c:numCache>
                <c:formatCode>General</c:formatCode>
                <c:ptCount val="5"/>
                <c:pt idx="0">
                  <c:v>3.6988230148282102</c:v>
                </c:pt>
                <c:pt idx="1">
                  <c:v>4.2057800776473098</c:v>
                </c:pt>
                <c:pt idx="2">
                  <c:v>9.1662784631415199</c:v>
                </c:pt>
                <c:pt idx="3">
                  <c:v>1.6654252743183</c:v>
                </c:pt>
                <c:pt idx="4">
                  <c:v>5.4272936877513098</c:v>
                </c:pt>
              </c:numCache>
            </c:numRef>
          </c:val>
          <c:extLst>
            <c:ext xmlns:c16="http://schemas.microsoft.com/office/drawing/2014/chart" uri="{C3380CC4-5D6E-409C-BE32-E72D297353CC}">
              <c16:uniqueId val="{0000000B-2835-4FE6-AE22-DEED2FD26373}"/>
            </c:ext>
          </c:extLst>
        </c:ser>
        <c:ser>
          <c:idx val="12"/>
          <c:order val="12"/>
          <c:tx>
            <c:strRef>
              <c:f>'aem (2)'!$N$1</c:f>
              <c:strCache>
                <c:ptCount val="1"/>
                <c:pt idx="0">
                  <c:v>2005</c:v>
                </c:pt>
              </c:strCache>
            </c:strRef>
          </c:tx>
          <c:spPr>
            <a:solidFill>
              <a:schemeClr val="accent1">
                <a:lumMod val="80000"/>
                <a:lumOff val="2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(2)'!$N$2:$N$6</c:f>
              <c:numCache>
                <c:formatCode>General</c:formatCode>
                <c:ptCount val="5"/>
                <c:pt idx="0">
                  <c:v>4.7512596672713601</c:v>
                </c:pt>
                <c:pt idx="1">
                  <c:v>5.6925194388426403</c:v>
                </c:pt>
                <c:pt idx="2">
                  <c:v>11.279354941946499</c:v>
                </c:pt>
                <c:pt idx="3">
                  <c:v>2.17094807252621</c:v>
                </c:pt>
                <c:pt idx="4">
                  <c:v>4.7848670838971898</c:v>
                </c:pt>
              </c:numCache>
            </c:numRef>
          </c:val>
          <c:extLst>
            <c:ext xmlns:c16="http://schemas.microsoft.com/office/drawing/2014/chart" uri="{C3380CC4-5D6E-409C-BE32-E72D297353CC}">
              <c16:uniqueId val="{0000000C-2835-4FE6-AE22-DEED2FD26373}"/>
            </c:ext>
          </c:extLst>
        </c:ser>
        <c:ser>
          <c:idx val="13"/>
          <c:order val="13"/>
          <c:tx>
            <c:strRef>
              <c:f>'aem (2)'!$O$1</c:f>
              <c:strCache>
                <c:ptCount val="1"/>
                <c:pt idx="0">
                  <c:v>2006</c:v>
                </c:pt>
              </c:strCache>
            </c:strRef>
          </c:tx>
          <c:spPr>
            <a:solidFill>
              <a:schemeClr val="accent2">
                <a:lumMod val="80000"/>
                <a:lumOff val="2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(2)'!$O$2:$O$6</c:f>
              <c:numCache>
                <c:formatCode>General</c:formatCode>
                <c:ptCount val="5"/>
                <c:pt idx="0">
                  <c:v>4.8897153132289599</c:v>
                </c:pt>
                <c:pt idx="1">
                  <c:v>6.1101897016428497</c:v>
                </c:pt>
                <c:pt idx="2">
                  <c:v>12.246228336666499</c:v>
                </c:pt>
                <c:pt idx="3">
                  <c:v>2.49083016555619</c:v>
                </c:pt>
                <c:pt idx="4">
                  <c:v>5.6421778533186204</c:v>
                </c:pt>
              </c:numCache>
            </c:numRef>
          </c:val>
          <c:extLst>
            <c:ext xmlns:c16="http://schemas.microsoft.com/office/drawing/2014/chart" uri="{C3380CC4-5D6E-409C-BE32-E72D297353CC}">
              <c16:uniqueId val="{0000000D-2835-4FE6-AE22-DEED2FD26373}"/>
            </c:ext>
          </c:extLst>
        </c:ser>
        <c:ser>
          <c:idx val="14"/>
          <c:order val="14"/>
          <c:tx>
            <c:strRef>
              <c:f>'aem (2)'!$P$1</c:f>
              <c:strCache>
                <c:ptCount val="1"/>
                <c:pt idx="0">
                  <c:v>2007</c:v>
                </c:pt>
              </c:strCache>
            </c:strRef>
          </c:tx>
          <c:spPr>
            <a:solidFill>
              <a:schemeClr val="accent3">
                <a:lumMod val="80000"/>
                <a:lumOff val="2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(2)'!$P$2:$P$6</c:f>
              <c:numCache>
                <c:formatCode>General</c:formatCode>
                <c:ptCount val="5"/>
                <c:pt idx="0">
                  <c:v>5.61674035167837</c:v>
                </c:pt>
                <c:pt idx="1">
                  <c:v>5.57991233190078</c:v>
                </c:pt>
                <c:pt idx="2">
                  <c:v>11.393340075752301</c:v>
                </c:pt>
                <c:pt idx="3">
                  <c:v>2.44320022620128</c:v>
                </c:pt>
                <c:pt idx="4">
                  <c:v>7.0510550391495901</c:v>
                </c:pt>
              </c:numCache>
            </c:numRef>
          </c:val>
          <c:extLst>
            <c:ext xmlns:c16="http://schemas.microsoft.com/office/drawing/2014/chart" uri="{C3380CC4-5D6E-409C-BE32-E72D297353CC}">
              <c16:uniqueId val="{0000000E-2835-4FE6-AE22-DEED2FD26373}"/>
            </c:ext>
          </c:extLst>
        </c:ser>
        <c:ser>
          <c:idx val="15"/>
          <c:order val="15"/>
          <c:tx>
            <c:strRef>
              <c:f>'aem (2)'!$Q$1</c:f>
              <c:strCache>
                <c:ptCount val="1"/>
                <c:pt idx="0">
                  <c:v>2008</c:v>
                </c:pt>
              </c:strCache>
            </c:strRef>
          </c:tx>
          <c:spPr>
            <a:solidFill>
              <a:schemeClr val="accent4">
                <a:lumMod val="80000"/>
                <a:lumOff val="20000"/>
              </a:schemeClr>
            </a:solidFill>
            <a:ln>
              <a:noFill/>
            </a:ln>
            <a:effectLst/>
          </c:spPr>
          <c:invertIfNegative val="0"/>
          <c:dLbls>
            <c:dLbl>
              <c:idx val="0"/>
              <c:layout/>
              <c:tx>
                <c:rich>
                  <a:bodyPr/>
                  <a:lstStyle/>
                  <a:p>
                    <a:r>
                      <a:rPr lang="en-US" smtClean="0"/>
                      <a:t>2008</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2835-4FE6-AE22-DEED2FD26373}"/>
                </c:ext>
              </c:extLst>
            </c:dLbl>
            <c:dLbl>
              <c:idx val="1"/>
              <c:layout/>
              <c:tx>
                <c:rich>
                  <a:bodyPr/>
                  <a:lstStyle/>
                  <a:p>
                    <a:r>
                      <a:rPr lang="en-US" smtClean="0"/>
                      <a:t>2008</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2835-4FE6-AE22-DEED2FD26373}"/>
                </c:ext>
              </c:extLst>
            </c:dLbl>
            <c:dLbl>
              <c:idx val="2"/>
              <c:layout/>
              <c:tx>
                <c:rich>
                  <a:bodyPr/>
                  <a:lstStyle/>
                  <a:p>
                    <a:r>
                      <a:rPr lang="en-US" smtClean="0"/>
                      <a:t>2008</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2835-4FE6-AE22-DEED2FD26373}"/>
                </c:ext>
              </c:extLst>
            </c:dLbl>
            <c:dLbl>
              <c:idx val="3"/>
              <c:layout/>
              <c:tx>
                <c:rich>
                  <a:bodyPr/>
                  <a:lstStyle/>
                  <a:p>
                    <a:r>
                      <a:rPr lang="en-US" smtClean="0"/>
                      <a:t>2008</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2835-4FE6-AE22-DEED2FD26373}"/>
                </c:ext>
              </c:extLst>
            </c:dLbl>
            <c:dLbl>
              <c:idx val="4"/>
              <c:layout/>
              <c:tx>
                <c:rich>
                  <a:bodyPr/>
                  <a:lstStyle/>
                  <a:p>
                    <a:r>
                      <a:rPr lang="en-US" dirty="0" smtClean="0"/>
                      <a:t>2008</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2835-4FE6-AE22-DEED2FD2637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'aem (2)'!$A$2:$A$6</c:f>
              <c:strCache>
                <c:ptCount val="5"/>
                <c:pt idx="0">
                  <c:v>Brazil</c:v>
                </c:pt>
                <c:pt idx="1">
                  <c:v>Mexico</c:v>
                </c:pt>
                <c:pt idx="2">
                  <c:v>Malaysia</c:v>
                </c:pt>
                <c:pt idx="3">
                  <c:v>Thailand</c:v>
                </c:pt>
                <c:pt idx="4">
                  <c:v>South Africa</c:v>
                </c:pt>
              </c:strCache>
            </c:strRef>
          </c:cat>
          <c:val>
            <c:numRef>
              <c:f>'aem (2)'!$Q$2:$Q$6</c:f>
              <c:numCache>
                <c:formatCode>General</c:formatCode>
                <c:ptCount val="5"/>
                <c:pt idx="0">
                  <c:v>6.0753387589786598</c:v>
                </c:pt>
                <c:pt idx="1">
                  <c:v>6.5699432806424296</c:v>
                </c:pt>
                <c:pt idx="2">
                  <c:v>12.285952887063299</c:v>
                </c:pt>
                <c:pt idx="3">
                  <c:v>3.3249112275587498</c:v>
                </c:pt>
                <c:pt idx="4">
                  <c:v>12.8709510113086</c:v>
                </c:pt>
              </c:numCache>
            </c:numRef>
          </c:val>
          <c:extLst>
            <c:ext xmlns:c16="http://schemas.microsoft.com/office/drawing/2014/chart" uri="{C3380CC4-5D6E-409C-BE32-E72D297353CC}">
              <c16:uniqueId val="{00000014-2835-4FE6-AE22-DEED2FD26373}"/>
            </c:ext>
          </c:extLst>
        </c:ser>
        <c:ser>
          <c:idx val="16"/>
          <c:order val="16"/>
          <c:tx>
            <c:strRef>
              <c:f>'aem (2)'!$R$1</c:f>
              <c:strCache>
                <c:ptCount val="1"/>
                <c:pt idx="0">
                  <c:v>2009</c:v>
                </c:pt>
              </c:strCache>
            </c:strRef>
          </c:tx>
          <c:spPr>
            <a:solidFill>
              <a:schemeClr val="accent5">
                <a:lumMod val="80000"/>
                <a:lumOff val="2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(2)'!$R$2:$R$6</c:f>
              <c:numCache>
                <c:formatCode>General</c:formatCode>
                <c:ptCount val="5"/>
                <c:pt idx="0">
                  <c:v>3.0709377832387199</c:v>
                </c:pt>
                <c:pt idx="1">
                  <c:v>3.7826219719777998</c:v>
                </c:pt>
                <c:pt idx="2">
                  <c:v>8.4809980831829908</c:v>
                </c:pt>
                <c:pt idx="3">
                  <c:v>2.0979144168027899</c:v>
                </c:pt>
                <c:pt idx="4">
                  <c:v>5.9470055518778002</c:v>
                </c:pt>
              </c:numCache>
            </c:numRef>
          </c:val>
          <c:extLst>
            <c:ext xmlns:c16="http://schemas.microsoft.com/office/drawing/2014/chart" uri="{C3380CC4-5D6E-409C-BE32-E72D297353CC}">
              <c16:uniqueId val="{00000015-2835-4FE6-AE22-DEED2FD26373}"/>
            </c:ext>
          </c:extLst>
        </c:ser>
        <c:ser>
          <c:idx val="17"/>
          <c:order val="17"/>
          <c:tx>
            <c:strRef>
              <c:f>'aem (2)'!$S$1</c:f>
              <c:strCache>
                <c:ptCount val="1"/>
                <c:pt idx="0">
                  <c:v>2010</c:v>
                </c:pt>
              </c:strCache>
            </c:strRef>
          </c:tx>
          <c:spPr>
            <a:solidFill>
              <a:schemeClr val="accent6">
                <a:lumMod val="80000"/>
                <a:lumOff val="2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(2)'!$S$2:$S$6</c:f>
              <c:numCache>
                <c:formatCode>General</c:formatCode>
                <c:ptCount val="5"/>
                <c:pt idx="0">
                  <c:v>4.4512232203038096</c:v>
                </c:pt>
                <c:pt idx="1">
                  <c:v>4.8546809510873397</c:v>
                </c:pt>
                <c:pt idx="2">
                  <c:v>8.3820404219367095</c:v>
                </c:pt>
                <c:pt idx="3">
                  <c:v>2.2924773955294899</c:v>
                </c:pt>
                <c:pt idx="4">
                  <c:v>7.6631335673374599</c:v>
                </c:pt>
              </c:numCache>
            </c:numRef>
          </c:val>
          <c:extLst>
            <c:ext xmlns:c16="http://schemas.microsoft.com/office/drawing/2014/chart" uri="{C3380CC4-5D6E-409C-BE32-E72D297353CC}">
              <c16:uniqueId val="{00000016-2835-4FE6-AE22-DEED2FD26373}"/>
            </c:ext>
          </c:extLst>
        </c:ser>
        <c:ser>
          <c:idx val="18"/>
          <c:order val="18"/>
          <c:tx>
            <c:strRef>
              <c:f>'aem (2)'!$T$1</c:f>
              <c:strCache>
                <c:ptCount val="1"/>
                <c:pt idx="0">
                  <c:v>2011</c:v>
                </c:pt>
              </c:strCache>
            </c:strRef>
          </c:tx>
          <c:spPr>
            <a:solidFill>
              <a:schemeClr val="accent1">
                <a:lumMod val="80000"/>
              </a:schemeClr>
            </a:solidFill>
            <a:ln>
              <a:noFill/>
            </a:ln>
            <a:effectLst/>
          </c:spPr>
          <c:invertIfNegative val="0"/>
          <c:dLbls>
            <c:dLbl>
              <c:idx val="0"/>
              <c:layout/>
              <c:tx>
                <c:rich>
                  <a:bodyPr/>
                  <a:lstStyle/>
                  <a:p>
                    <a:r>
                      <a:rPr lang="en-US" smtClean="0"/>
                      <a:t>2011</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2835-4FE6-AE22-DEED2FD26373}"/>
                </c:ext>
              </c:extLst>
            </c:dLbl>
            <c:dLbl>
              <c:idx val="1"/>
              <c:layout/>
              <c:tx>
                <c:rich>
                  <a:bodyPr/>
                  <a:lstStyle/>
                  <a:p>
                    <a:r>
                      <a:rPr lang="en-US" smtClean="0"/>
                      <a:t>2011</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2835-4FE6-AE22-DEED2FD26373}"/>
                </c:ext>
              </c:extLst>
            </c:dLbl>
            <c:dLbl>
              <c:idx val="2"/>
              <c:layout/>
              <c:tx>
                <c:rich>
                  <a:bodyPr/>
                  <a:lstStyle/>
                  <a:p>
                    <a:r>
                      <a:rPr lang="en-US" smtClean="0"/>
                      <a:t>2011</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2835-4FE6-AE22-DEED2FD26373}"/>
                </c:ext>
              </c:extLst>
            </c:dLbl>
            <c:dLbl>
              <c:idx val="3"/>
              <c:layout/>
              <c:tx>
                <c:rich>
                  <a:bodyPr/>
                  <a:lstStyle/>
                  <a:p>
                    <a:r>
                      <a:rPr lang="en-US" smtClean="0"/>
                      <a:t>2011</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2835-4FE6-AE22-DEED2FD26373}"/>
                </c:ext>
              </c:extLst>
            </c:dLbl>
            <c:dLbl>
              <c:idx val="4"/>
              <c:layout/>
              <c:tx>
                <c:rich>
                  <a:bodyPr/>
                  <a:lstStyle/>
                  <a:p>
                    <a:r>
                      <a:rPr lang="en-US" smtClean="0"/>
                      <a:t>2011</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2835-4FE6-AE22-DEED2FD2637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'aem (2)'!$A$2:$A$6</c:f>
              <c:strCache>
                <c:ptCount val="5"/>
                <c:pt idx="0">
                  <c:v>Brazil</c:v>
                </c:pt>
                <c:pt idx="1">
                  <c:v>Mexico</c:v>
                </c:pt>
                <c:pt idx="2">
                  <c:v>Malaysia</c:v>
                </c:pt>
                <c:pt idx="3">
                  <c:v>Thailand</c:v>
                </c:pt>
                <c:pt idx="4">
                  <c:v>South Africa</c:v>
                </c:pt>
              </c:strCache>
            </c:strRef>
          </c:cat>
          <c:val>
            <c:numRef>
              <c:f>'aem (2)'!$T$2:$T$6</c:f>
              <c:numCache>
                <c:formatCode>General</c:formatCode>
                <c:ptCount val="5"/>
                <c:pt idx="0">
                  <c:v>5.0326977925399401</c:v>
                </c:pt>
                <c:pt idx="1">
                  <c:v>6.9185903546635297</c:v>
                </c:pt>
                <c:pt idx="2">
                  <c:v>9.0633556348435604</c:v>
                </c:pt>
                <c:pt idx="3">
                  <c:v>2.8455290488006302</c:v>
                </c:pt>
                <c:pt idx="4">
                  <c:v>8.6603323344973102</c:v>
                </c:pt>
              </c:numCache>
            </c:numRef>
          </c:val>
          <c:extLst>
            <c:ext xmlns:c16="http://schemas.microsoft.com/office/drawing/2014/chart" uri="{C3380CC4-5D6E-409C-BE32-E72D297353CC}">
              <c16:uniqueId val="{0000001C-2835-4FE6-AE22-DEED2FD26373}"/>
            </c:ext>
          </c:extLst>
        </c:ser>
        <c:ser>
          <c:idx val="19"/>
          <c:order val="19"/>
          <c:tx>
            <c:strRef>
              <c:f>'aem (2)'!$U$1</c:f>
              <c:strCache>
                <c:ptCount val="1"/>
                <c:pt idx="0">
                  <c:v>2012</c:v>
                </c:pt>
              </c:strCache>
            </c:strRef>
          </c:tx>
          <c:spPr>
            <a:solidFill>
              <a:schemeClr val="accent2">
                <a:lumMod val="8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(2)'!$U$2:$U$6</c:f>
              <c:numCache>
                <c:formatCode>General</c:formatCode>
                <c:ptCount val="5"/>
                <c:pt idx="0">
                  <c:v>4.6290096420054301</c:v>
                </c:pt>
                <c:pt idx="1">
                  <c:v>6.6141353421720899</c:v>
                </c:pt>
                <c:pt idx="2">
                  <c:v>8.6667445058884294</c:v>
                </c:pt>
                <c:pt idx="3">
                  <c:v>2.7770983546410202</c:v>
                </c:pt>
                <c:pt idx="4">
                  <c:v>7.1891794071613999</c:v>
                </c:pt>
              </c:numCache>
            </c:numRef>
          </c:val>
          <c:extLst>
            <c:ext xmlns:c16="http://schemas.microsoft.com/office/drawing/2014/chart" uri="{C3380CC4-5D6E-409C-BE32-E72D297353CC}">
              <c16:uniqueId val="{0000001D-2835-4FE6-AE22-DEED2FD26373}"/>
            </c:ext>
          </c:extLst>
        </c:ser>
        <c:ser>
          <c:idx val="20"/>
          <c:order val="20"/>
          <c:tx>
            <c:strRef>
              <c:f>'aem (2)'!$V$1</c:f>
              <c:strCache>
                <c:ptCount val="1"/>
                <c:pt idx="0">
                  <c:v>2013</c:v>
                </c:pt>
              </c:strCache>
            </c:strRef>
          </c:tx>
          <c:spPr>
            <a:solidFill>
              <a:schemeClr val="accent3">
                <a:lumMod val="8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(2)'!$V$2:$V$6</c:f>
              <c:numCache>
                <c:formatCode>General</c:formatCode>
                <c:ptCount val="5"/>
                <c:pt idx="0">
                  <c:v>4.4989325964918896</c:v>
                </c:pt>
                <c:pt idx="1">
                  <c:v>5.7800698345129904</c:v>
                </c:pt>
                <c:pt idx="2">
                  <c:v>7.8297390090476302</c:v>
                </c:pt>
                <c:pt idx="3">
                  <c:v>2.4004694594991398</c:v>
                </c:pt>
                <c:pt idx="4">
                  <c:v>6.8733252728956602</c:v>
                </c:pt>
              </c:numCache>
            </c:numRef>
          </c:val>
          <c:extLst>
            <c:ext xmlns:c16="http://schemas.microsoft.com/office/drawing/2014/chart" uri="{C3380CC4-5D6E-409C-BE32-E72D297353CC}">
              <c16:uniqueId val="{0000001E-2835-4FE6-AE22-DEED2FD26373}"/>
            </c:ext>
          </c:extLst>
        </c:ser>
        <c:ser>
          <c:idx val="21"/>
          <c:order val="21"/>
          <c:tx>
            <c:strRef>
              <c:f>'aem (2)'!$W$1</c:f>
              <c:strCache>
                <c:ptCount val="1"/>
                <c:pt idx="0">
                  <c:v>2014</c:v>
                </c:pt>
              </c:strCache>
            </c:strRef>
          </c:tx>
          <c:spPr>
            <a:solidFill>
              <a:schemeClr val="accent4">
                <a:lumMod val="8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(2)'!$W$2:$W$6</c:f>
              <c:numCache>
                <c:formatCode>General</c:formatCode>
                <c:ptCount val="5"/>
                <c:pt idx="0">
                  <c:v>4.1044748392016697</c:v>
                </c:pt>
                <c:pt idx="1">
                  <c:v>4.8616904412731401</c:v>
                </c:pt>
                <c:pt idx="2">
                  <c:v>7.2342981806644504</c:v>
                </c:pt>
                <c:pt idx="3">
                  <c:v>2.2601401523387898</c:v>
                </c:pt>
                <c:pt idx="4">
                  <c:v>5.7151084816807396</c:v>
                </c:pt>
              </c:numCache>
            </c:numRef>
          </c:val>
          <c:extLst>
            <c:ext xmlns:c16="http://schemas.microsoft.com/office/drawing/2014/chart" uri="{C3380CC4-5D6E-409C-BE32-E72D297353CC}">
              <c16:uniqueId val="{0000001F-2835-4FE6-AE22-DEED2FD26373}"/>
            </c:ext>
          </c:extLst>
        </c:ser>
        <c:ser>
          <c:idx val="22"/>
          <c:order val="22"/>
          <c:tx>
            <c:strRef>
              <c:f>'aem (2)'!$X$1</c:f>
              <c:strCache>
                <c:ptCount val="1"/>
                <c:pt idx="0">
                  <c:v>2015</c:v>
                </c:pt>
              </c:strCache>
            </c:strRef>
          </c:tx>
          <c:spPr>
            <a:solidFill>
              <a:schemeClr val="accent5">
                <a:lumMod val="8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(2)'!$X$2:$X$6</c:f>
              <c:numCache>
                <c:formatCode>General</c:formatCode>
                <c:ptCount val="5"/>
                <c:pt idx="0">
                  <c:v>2.9568177652327701</c:v>
                </c:pt>
                <c:pt idx="1">
                  <c:v>2.26483496921619</c:v>
                </c:pt>
                <c:pt idx="2">
                  <c:v>4.8401879046086096</c:v>
                </c:pt>
                <c:pt idx="3">
                  <c:v>1.2473396105200001</c:v>
                </c:pt>
                <c:pt idx="4">
                  <c:v>4.1997329147134499</c:v>
                </c:pt>
              </c:numCache>
            </c:numRef>
          </c:val>
          <c:extLst>
            <c:ext xmlns:c16="http://schemas.microsoft.com/office/drawing/2014/chart" uri="{C3380CC4-5D6E-409C-BE32-E72D297353CC}">
              <c16:uniqueId val="{00000020-2835-4FE6-AE22-DEED2FD26373}"/>
            </c:ext>
          </c:extLst>
        </c:ser>
        <c:dLbls>
          <c:showLegendKey val="0"/>
          <c:showVal val="0"/>
          <c:showCatName val="0"/>
          <c:showSerName val="0"/>
          <c:showPercent val="0"/>
          <c:showBubbleSize val="0"/>
        </c:dLbls>
        <c:gapWidth val="219"/>
        <c:overlap val="-27"/>
        <c:axId val="150050448"/>
        <c:axId val="150050840"/>
      </c:barChart>
      <c:catAx>
        <c:axId val="15005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fi-FI"/>
          </a:p>
        </c:txPr>
        <c:crossAx val="150050840"/>
        <c:crosses val="autoZero"/>
        <c:auto val="1"/>
        <c:lblAlgn val="ctr"/>
        <c:lblOffset val="100"/>
        <c:noMultiLvlLbl val="0"/>
      </c:catAx>
      <c:valAx>
        <c:axId val="150050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0050448"/>
        <c:crosses val="autoZero"/>
        <c:crossBetween val="between"/>
      </c:valAx>
      <c:spPr>
        <a:noFill/>
        <a:ln w="25400">
          <a:noFill/>
        </a:ln>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r>
              <a:rPr lang="en-US" sz="2500" baseline="0"/>
              <a:t>Secondary emerging economies</a:t>
            </a:r>
          </a:p>
        </c:rich>
      </c:tx>
      <c:layout/>
      <c:overlay val="0"/>
      <c:spPr>
        <a:noFill/>
        <a:ln>
          <a:noFill/>
        </a:ln>
        <a:effectLst/>
      </c:spPr>
    </c:title>
    <c:autoTitleDeleted val="0"/>
    <c:plotArea>
      <c:layout/>
      <c:barChart>
        <c:barDir val="col"/>
        <c:grouping val="clustered"/>
        <c:varyColors val="0"/>
        <c:ser>
          <c:idx val="0"/>
          <c:order val="0"/>
          <c:tx>
            <c:strRef>
              <c:f>'sem (2)'!$B$1</c:f>
              <c:strCache>
                <c:ptCount val="1"/>
                <c:pt idx="0">
                  <c:v>1992</c:v>
                </c:pt>
              </c:strCache>
            </c:strRef>
          </c:tx>
          <c:spPr>
            <a:solidFill>
              <a:schemeClr val="accent1"/>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(2)'!$B$2:$B$13</c:f>
              <c:numCache>
                <c:formatCode>General</c:formatCode>
                <c:ptCount val="12"/>
                <c:pt idx="0">
                  <c:v>20.4608354153767</c:v>
                </c:pt>
                <c:pt idx="1">
                  <c:v>7.7972994863014096</c:v>
                </c:pt>
                <c:pt idx="2">
                  <c:v>4.6142352040327097</c:v>
                </c:pt>
                <c:pt idx="3">
                  <c:v>3.49420789633671</c:v>
                </c:pt>
                <c:pt idx="4">
                  <c:v>10.532241734055299</c:v>
                </c:pt>
                <c:pt idx="5">
                  <c:v>7.38432206744013</c:v>
                </c:pt>
                <c:pt idx="6">
                  <c:v>2.6388789873523399</c:v>
                </c:pt>
                <c:pt idx="7">
                  <c:v>1.0501308748887399</c:v>
                </c:pt>
                <c:pt idx="8">
                  <c:v>2.20513108562043</c:v>
                </c:pt>
                <c:pt idx="9">
                  <c:v>1.23420048261911</c:v>
                </c:pt>
                <c:pt idx="10">
                  <c:v>25.8714691682375</c:v>
                </c:pt>
                <c:pt idx="11">
                  <c:v>8.1924573380088805</c:v>
                </c:pt>
              </c:numCache>
            </c:numRef>
          </c:val>
          <c:extLst>
            <c:ext xmlns:c16="http://schemas.microsoft.com/office/drawing/2014/chart" uri="{C3380CC4-5D6E-409C-BE32-E72D297353CC}">
              <c16:uniqueId val="{00000000-40EA-4CB6-81E4-30B4236B0076}"/>
            </c:ext>
          </c:extLst>
        </c:ser>
        <c:ser>
          <c:idx val="1"/>
          <c:order val="1"/>
          <c:tx>
            <c:strRef>
              <c:f>'sem (2)'!$C$1</c:f>
              <c:strCache>
                <c:ptCount val="1"/>
                <c:pt idx="0">
                  <c:v>1993</c:v>
                </c:pt>
              </c:strCache>
            </c:strRef>
          </c:tx>
          <c:spPr>
            <a:solidFill>
              <a:schemeClr val="accent2"/>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(2)'!$C$2:$C$13</c:f>
              <c:numCache>
                <c:formatCode>General</c:formatCode>
                <c:ptCount val="12"/>
                <c:pt idx="0">
                  <c:v>17.525225473568899</c:v>
                </c:pt>
                <c:pt idx="1">
                  <c:v>6.0709742354349299</c:v>
                </c:pt>
                <c:pt idx="2">
                  <c:v>3.7802402540152502</c:v>
                </c:pt>
                <c:pt idx="3">
                  <c:v>2.9099664046316902</c:v>
                </c:pt>
                <c:pt idx="4">
                  <c:v>9.0816597980100493</c:v>
                </c:pt>
                <c:pt idx="5">
                  <c:v>5.7676392850282099</c:v>
                </c:pt>
                <c:pt idx="6">
                  <c:v>2.3403391752935798</c:v>
                </c:pt>
                <c:pt idx="7">
                  <c:v>0.95797438794601297</c:v>
                </c:pt>
                <c:pt idx="8">
                  <c:v>1.62003076543543</c:v>
                </c:pt>
                <c:pt idx="9">
                  <c:v>0.95701062542976401</c:v>
                </c:pt>
                <c:pt idx="10">
                  <c:v>25.246414024388098</c:v>
                </c:pt>
                <c:pt idx="11">
                  <c:v>7.7927797492367699</c:v>
                </c:pt>
              </c:numCache>
            </c:numRef>
          </c:val>
          <c:extLst>
            <c:ext xmlns:c16="http://schemas.microsoft.com/office/drawing/2014/chart" uri="{C3380CC4-5D6E-409C-BE32-E72D297353CC}">
              <c16:uniqueId val="{00000001-40EA-4CB6-81E4-30B4236B0076}"/>
            </c:ext>
          </c:extLst>
        </c:ser>
        <c:ser>
          <c:idx val="2"/>
          <c:order val="2"/>
          <c:tx>
            <c:strRef>
              <c:f>'sem (2)'!$D$1</c:f>
              <c:strCache>
                <c:ptCount val="1"/>
                <c:pt idx="0">
                  <c:v>1994</c:v>
                </c:pt>
              </c:strCache>
            </c:strRef>
          </c:tx>
          <c:spPr>
            <a:solidFill>
              <a:schemeClr val="accent3"/>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(2)'!$D$2:$D$13</c:f>
              <c:numCache>
                <c:formatCode>General</c:formatCode>
                <c:ptCount val="12"/>
                <c:pt idx="0">
                  <c:v>14.2021305481932</c:v>
                </c:pt>
                <c:pt idx="1">
                  <c:v>7.1427797701876896</c:v>
                </c:pt>
                <c:pt idx="2">
                  <c:v>2.8651377752118798</c:v>
                </c:pt>
                <c:pt idx="3">
                  <c:v>1.8694879009895</c:v>
                </c:pt>
                <c:pt idx="4">
                  <c:v>7.17669711901467</c:v>
                </c:pt>
                <c:pt idx="5">
                  <c:v>5.2908052656136597</c:v>
                </c:pt>
                <c:pt idx="6">
                  <c:v>2.0283882970675</c:v>
                </c:pt>
                <c:pt idx="7">
                  <c:v>0.85416676141233605</c:v>
                </c:pt>
                <c:pt idx="8">
                  <c:v>1.6591566862379601</c:v>
                </c:pt>
                <c:pt idx="9">
                  <c:v>0.94482879214098803</c:v>
                </c:pt>
                <c:pt idx="10">
                  <c:v>21.019547335276702</c:v>
                </c:pt>
                <c:pt idx="11">
                  <c:v>7.1679215962666403</c:v>
                </c:pt>
              </c:numCache>
            </c:numRef>
          </c:val>
          <c:extLst>
            <c:ext xmlns:c16="http://schemas.microsoft.com/office/drawing/2014/chart" uri="{C3380CC4-5D6E-409C-BE32-E72D297353CC}">
              <c16:uniqueId val="{00000002-40EA-4CB6-81E4-30B4236B0076}"/>
            </c:ext>
          </c:extLst>
        </c:ser>
        <c:ser>
          <c:idx val="3"/>
          <c:order val="3"/>
          <c:tx>
            <c:strRef>
              <c:f>'sem (2)'!$E$1</c:f>
              <c:strCache>
                <c:ptCount val="1"/>
                <c:pt idx="0">
                  <c:v>1995</c:v>
                </c:pt>
              </c:strCache>
            </c:strRef>
          </c:tx>
          <c:spPr>
            <a:solidFill>
              <a:schemeClr val="accent4"/>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(2)'!$E$2:$E$13</c:f>
              <c:numCache>
                <c:formatCode>General</c:formatCode>
                <c:ptCount val="12"/>
                <c:pt idx="0">
                  <c:v>14.042519155513601</c:v>
                </c:pt>
                <c:pt idx="1">
                  <c:v>8.2405921022473105</c:v>
                </c:pt>
                <c:pt idx="2">
                  <c:v>2.8074872427789401</c:v>
                </c:pt>
                <c:pt idx="3">
                  <c:v>2.3888159229139498</c:v>
                </c:pt>
                <c:pt idx="4">
                  <c:v>7.0014894468100097</c:v>
                </c:pt>
                <c:pt idx="5">
                  <c:v>5.4753767141293501</c:v>
                </c:pt>
                <c:pt idx="6">
                  <c:v>2.47015485394863</c:v>
                </c:pt>
                <c:pt idx="7">
                  <c:v>0.89022732881956301</c:v>
                </c:pt>
                <c:pt idx="8">
                  <c:v>1.94740584221385</c:v>
                </c:pt>
                <c:pt idx="9">
                  <c:v>1.1364514405725099</c:v>
                </c:pt>
                <c:pt idx="10">
                  <c:v>21.349155730048299</c:v>
                </c:pt>
                <c:pt idx="11">
                  <c:v>7.9561584948443604</c:v>
                </c:pt>
              </c:numCache>
            </c:numRef>
          </c:val>
          <c:extLst>
            <c:ext xmlns:c16="http://schemas.microsoft.com/office/drawing/2014/chart" uri="{C3380CC4-5D6E-409C-BE32-E72D297353CC}">
              <c16:uniqueId val="{00000003-40EA-4CB6-81E4-30B4236B0076}"/>
            </c:ext>
          </c:extLst>
        </c:ser>
        <c:ser>
          <c:idx val="4"/>
          <c:order val="4"/>
          <c:tx>
            <c:strRef>
              <c:f>'sem (2)'!$F$1</c:f>
              <c:strCache>
                <c:ptCount val="1"/>
                <c:pt idx="0">
                  <c:v>1996</c:v>
                </c:pt>
              </c:strCache>
            </c:strRef>
          </c:tx>
          <c:spPr>
            <a:solidFill>
              <a:schemeClr val="accent5"/>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(2)'!$F$2:$F$13</c:f>
              <c:numCache>
                <c:formatCode>General</c:formatCode>
                <c:ptCount val="12"/>
                <c:pt idx="0">
                  <c:v>17.121734957284801</c:v>
                </c:pt>
                <c:pt idx="1">
                  <c:v>6.7510714325749399</c:v>
                </c:pt>
                <c:pt idx="2">
                  <c:v>2.6937018078267001</c:v>
                </c:pt>
                <c:pt idx="3">
                  <c:v>3.0922197255720398</c:v>
                </c:pt>
                <c:pt idx="4">
                  <c:v>7.74781642497293</c:v>
                </c:pt>
                <c:pt idx="5">
                  <c:v>5.4917991241072999</c:v>
                </c:pt>
                <c:pt idx="6">
                  <c:v>2.4027264599367002</c:v>
                </c:pt>
                <c:pt idx="7">
                  <c:v>1.1355078477085701</c:v>
                </c:pt>
                <c:pt idx="8">
                  <c:v>1.6732608798733399</c:v>
                </c:pt>
                <c:pt idx="9">
                  <c:v>0.88343632278949502</c:v>
                </c:pt>
                <c:pt idx="10">
                  <c:v>25.0345320479029</c:v>
                </c:pt>
                <c:pt idx="11">
                  <c:v>9.8989201811463605</c:v>
                </c:pt>
              </c:numCache>
            </c:numRef>
          </c:val>
          <c:extLst>
            <c:ext xmlns:c16="http://schemas.microsoft.com/office/drawing/2014/chart" uri="{C3380CC4-5D6E-409C-BE32-E72D297353CC}">
              <c16:uniqueId val="{00000004-40EA-4CB6-81E4-30B4236B0076}"/>
            </c:ext>
          </c:extLst>
        </c:ser>
        <c:ser>
          <c:idx val="5"/>
          <c:order val="5"/>
          <c:tx>
            <c:strRef>
              <c:f>'sem (2)'!$G$1</c:f>
              <c:strCache>
                <c:ptCount val="1"/>
                <c:pt idx="0">
                  <c:v>1997</c:v>
                </c:pt>
              </c:strCache>
            </c:strRef>
          </c:tx>
          <c:spPr>
            <a:solidFill>
              <a:schemeClr val="accent6"/>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(2)'!$G$2:$G$13</c:f>
              <c:numCache>
                <c:formatCode>General</c:formatCode>
                <c:ptCount val="12"/>
                <c:pt idx="0">
                  <c:v>14.4482556266589</c:v>
                </c:pt>
                <c:pt idx="1">
                  <c:v>6.7160306889799699</c:v>
                </c:pt>
                <c:pt idx="2">
                  <c:v>2.13610515663555</c:v>
                </c:pt>
                <c:pt idx="3">
                  <c:v>2.5281406055706399</c:v>
                </c:pt>
                <c:pt idx="4">
                  <c:v>5.8465790056315203</c:v>
                </c:pt>
                <c:pt idx="5">
                  <c:v>5.0360417621896296</c:v>
                </c:pt>
                <c:pt idx="6">
                  <c:v>2.1610815532243102</c:v>
                </c:pt>
                <c:pt idx="7">
                  <c:v>1.0745793589677199</c:v>
                </c:pt>
                <c:pt idx="8">
                  <c:v>1.79026847619393</c:v>
                </c:pt>
                <c:pt idx="9">
                  <c:v>0.71800892246813997</c:v>
                </c:pt>
                <c:pt idx="10">
                  <c:v>25.300182361739001</c:v>
                </c:pt>
                <c:pt idx="11">
                  <c:v>8.2506259892310005</c:v>
                </c:pt>
              </c:numCache>
            </c:numRef>
          </c:val>
          <c:extLst>
            <c:ext xmlns:c16="http://schemas.microsoft.com/office/drawing/2014/chart" uri="{C3380CC4-5D6E-409C-BE32-E72D297353CC}">
              <c16:uniqueId val="{00000005-40EA-4CB6-81E4-30B4236B0076}"/>
            </c:ext>
          </c:extLst>
        </c:ser>
        <c:ser>
          <c:idx val="6"/>
          <c:order val="6"/>
          <c:tx>
            <c:strRef>
              <c:f>'sem (2)'!$H$1</c:f>
              <c:strCache>
                <c:ptCount val="1"/>
                <c:pt idx="0">
                  <c:v>1998</c:v>
                </c:pt>
              </c:strCache>
            </c:strRef>
          </c:tx>
          <c:spPr>
            <a:solidFill>
              <a:schemeClr val="accent1">
                <a:lumMod val="6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(2)'!$H$2:$H$13</c:f>
              <c:numCache>
                <c:formatCode>General</c:formatCode>
                <c:ptCount val="12"/>
                <c:pt idx="0">
                  <c:v>8.3812729267530006</c:v>
                </c:pt>
                <c:pt idx="1">
                  <c:v>4.9148459013432504</c:v>
                </c:pt>
                <c:pt idx="2">
                  <c:v>1.3092997315472501</c:v>
                </c:pt>
                <c:pt idx="3">
                  <c:v>1.4110809927997301</c:v>
                </c:pt>
                <c:pt idx="4">
                  <c:v>3.2666678627153001</c:v>
                </c:pt>
                <c:pt idx="5">
                  <c:v>7.27637958208825</c:v>
                </c:pt>
                <c:pt idx="6">
                  <c:v>1.7140398840484901</c:v>
                </c:pt>
                <c:pt idx="7">
                  <c:v>0.63477994266488902</c:v>
                </c:pt>
                <c:pt idx="8">
                  <c:v>0.69544042536053297</c:v>
                </c:pt>
                <c:pt idx="9">
                  <c:v>0.63332533487670395</c:v>
                </c:pt>
                <c:pt idx="10">
                  <c:v>18.026777391505</c:v>
                </c:pt>
                <c:pt idx="11">
                  <c:v>4.5608813738403402</c:v>
                </c:pt>
              </c:numCache>
            </c:numRef>
          </c:val>
          <c:extLst>
            <c:ext xmlns:c16="http://schemas.microsoft.com/office/drawing/2014/chart" uri="{C3380CC4-5D6E-409C-BE32-E72D297353CC}">
              <c16:uniqueId val="{00000006-40EA-4CB6-81E4-30B4236B0076}"/>
            </c:ext>
          </c:extLst>
        </c:ser>
        <c:ser>
          <c:idx val="7"/>
          <c:order val="7"/>
          <c:tx>
            <c:strRef>
              <c:f>'sem (2)'!$I$1</c:f>
              <c:strCache>
                <c:ptCount val="1"/>
                <c:pt idx="0">
                  <c:v>1999</c:v>
                </c:pt>
              </c:strCache>
            </c:strRef>
          </c:tx>
          <c:spPr>
            <a:solidFill>
              <a:schemeClr val="accent2">
                <a:lumMod val="6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(2)'!$I$2:$I$13</c:f>
              <c:numCache>
                <c:formatCode>General</c:formatCode>
                <c:ptCount val="12"/>
                <c:pt idx="0">
                  <c:v>11.1271404621535</c:v>
                </c:pt>
                <c:pt idx="1">
                  <c:v>5.83907925652065</c:v>
                </c:pt>
                <c:pt idx="2">
                  <c:v>1.4283302338591</c:v>
                </c:pt>
                <c:pt idx="3">
                  <c:v>3.40071334594154</c:v>
                </c:pt>
                <c:pt idx="4">
                  <c:v>4.5896460495533997</c:v>
                </c:pt>
                <c:pt idx="5">
                  <c:v>6.1978076171305903</c:v>
                </c:pt>
                <c:pt idx="6">
                  <c:v>1.7201883574742201</c:v>
                </c:pt>
                <c:pt idx="7">
                  <c:v>0.845257965252041</c:v>
                </c:pt>
                <c:pt idx="8">
                  <c:v>1.08502321986647</c:v>
                </c:pt>
                <c:pt idx="9">
                  <c:v>0.41280079413562798</c:v>
                </c:pt>
                <c:pt idx="10">
                  <c:v>23.972119354069701</c:v>
                </c:pt>
                <c:pt idx="11">
                  <c:v>11.513883166008</c:v>
                </c:pt>
              </c:numCache>
            </c:numRef>
          </c:val>
          <c:extLst>
            <c:ext xmlns:c16="http://schemas.microsoft.com/office/drawing/2014/chart" uri="{C3380CC4-5D6E-409C-BE32-E72D297353CC}">
              <c16:uniqueId val="{00000007-40EA-4CB6-81E4-30B4236B0076}"/>
            </c:ext>
          </c:extLst>
        </c:ser>
        <c:ser>
          <c:idx val="8"/>
          <c:order val="8"/>
          <c:tx>
            <c:strRef>
              <c:f>'sem (2)'!$J$1</c:f>
              <c:strCache>
                <c:ptCount val="1"/>
                <c:pt idx="0">
                  <c:v>2000</c:v>
                </c:pt>
              </c:strCache>
            </c:strRef>
          </c:tx>
          <c:spPr>
            <a:solidFill>
              <a:schemeClr val="accent3">
                <a:lumMod val="6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(2)'!$J$2:$J$13</c:f>
              <c:numCache>
                <c:formatCode>General</c:formatCode>
                <c:ptCount val="12"/>
                <c:pt idx="0">
                  <c:v>18.580379417143298</c:v>
                </c:pt>
                <c:pt idx="1">
                  <c:v>6.9423948442789598</c:v>
                </c:pt>
                <c:pt idx="2">
                  <c:v>2.4656108792684401</c:v>
                </c:pt>
                <c:pt idx="3">
                  <c:v>5.0808487207733801</c:v>
                </c:pt>
                <c:pt idx="4">
                  <c:v>6.2990800370785198</c:v>
                </c:pt>
                <c:pt idx="5">
                  <c:v>9.2501886729021194</c:v>
                </c:pt>
                <c:pt idx="6">
                  <c:v>2.4765520583914502</c:v>
                </c:pt>
                <c:pt idx="7">
                  <c:v>1.6210775241098501</c:v>
                </c:pt>
                <c:pt idx="8">
                  <c:v>1.8992744168823601</c:v>
                </c:pt>
                <c:pt idx="9">
                  <c:v>0.51803205959426202</c:v>
                </c:pt>
                <c:pt idx="10">
                  <c:v>32.387523445943998</c:v>
                </c:pt>
                <c:pt idx="11">
                  <c:v>21.751832251191299</c:v>
                </c:pt>
              </c:numCache>
            </c:numRef>
          </c:val>
          <c:extLst>
            <c:ext xmlns:c16="http://schemas.microsoft.com/office/drawing/2014/chart" uri="{C3380CC4-5D6E-409C-BE32-E72D297353CC}">
              <c16:uniqueId val="{00000008-40EA-4CB6-81E4-30B4236B0076}"/>
            </c:ext>
          </c:extLst>
        </c:ser>
        <c:ser>
          <c:idx val="9"/>
          <c:order val="9"/>
          <c:tx>
            <c:strRef>
              <c:f>'sem (2)'!$K$1</c:f>
              <c:strCache>
                <c:ptCount val="1"/>
                <c:pt idx="0">
                  <c:v>2001</c:v>
                </c:pt>
              </c:strCache>
            </c:strRef>
          </c:tx>
          <c:spPr>
            <a:solidFill>
              <a:schemeClr val="accent4">
                <a:lumMod val="6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(2)'!$K$2:$K$13</c:f>
              <c:numCache>
                <c:formatCode>General</c:formatCode>
                <c:ptCount val="12"/>
                <c:pt idx="0">
                  <c:v>14.1458117322871</c:v>
                </c:pt>
                <c:pt idx="1">
                  <c:v>6.5133110355967103</c:v>
                </c:pt>
                <c:pt idx="2">
                  <c:v>2.4526049462319999</c:v>
                </c:pt>
                <c:pt idx="3">
                  <c:v>3.3179779346140399</c:v>
                </c:pt>
                <c:pt idx="4">
                  <c:v>5.3403752282355201</c:v>
                </c:pt>
                <c:pt idx="5">
                  <c:v>7.6482869892494296</c:v>
                </c:pt>
                <c:pt idx="6">
                  <c:v>2.5467793044789202</c:v>
                </c:pt>
                <c:pt idx="7">
                  <c:v>1.6821564886521101</c:v>
                </c:pt>
                <c:pt idx="8">
                  <c:v>1.1869986172781</c:v>
                </c:pt>
                <c:pt idx="9">
                  <c:v>0.51608666852159402</c:v>
                </c:pt>
                <c:pt idx="10">
                  <c:v>28.4768174225457</c:v>
                </c:pt>
                <c:pt idx="11">
                  <c:v>19.549998571455699</c:v>
                </c:pt>
              </c:numCache>
            </c:numRef>
          </c:val>
          <c:extLst>
            <c:ext xmlns:c16="http://schemas.microsoft.com/office/drawing/2014/chart" uri="{C3380CC4-5D6E-409C-BE32-E72D297353CC}">
              <c16:uniqueId val="{00000009-40EA-4CB6-81E4-30B4236B0076}"/>
            </c:ext>
          </c:extLst>
        </c:ser>
        <c:ser>
          <c:idx val="10"/>
          <c:order val="10"/>
          <c:tx>
            <c:strRef>
              <c:f>'sem (2)'!$L$1</c:f>
              <c:strCache>
                <c:ptCount val="1"/>
                <c:pt idx="0">
                  <c:v>2002</c:v>
                </c:pt>
              </c:strCache>
            </c:strRef>
          </c:tx>
          <c:spPr>
            <a:solidFill>
              <a:schemeClr val="accent5">
                <a:lumMod val="6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(2)'!$L$2:$L$13</c:f>
              <c:numCache>
                <c:formatCode>General</c:formatCode>
                <c:ptCount val="12"/>
                <c:pt idx="0">
                  <c:v>12.7600524295976</c:v>
                </c:pt>
                <c:pt idx="1">
                  <c:v>6.5870078853378304</c:v>
                </c:pt>
                <c:pt idx="2">
                  <c:v>1.7915077335816101</c:v>
                </c:pt>
                <c:pt idx="3">
                  <c:v>3.4101491413855598</c:v>
                </c:pt>
                <c:pt idx="4">
                  <c:v>6.0061989690106499</c:v>
                </c:pt>
                <c:pt idx="5">
                  <c:v>6.2004895316583104</c:v>
                </c:pt>
                <c:pt idx="6">
                  <c:v>2.3119784661987799</c:v>
                </c:pt>
                <c:pt idx="7">
                  <c:v>1.5918540363920399</c:v>
                </c:pt>
                <c:pt idx="8">
                  <c:v>1.19230484520941</c:v>
                </c:pt>
                <c:pt idx="9">
                  <c:v>0.71421877921580301</c:v>
                </c:pt>
                <c:pt idx="10">
                  <c:v>27.178603307540701</c:v>
                </c:pt>
                <c:pt idx="11">
                  <c:v>16.840705182921798</c:v>
                </c:pt>
              </c:numCache>
            </c:numRef>
          </c:val>
          <c:extLst>
            <c:ext xmlns:c16="http://schemas.microsoft.com/office/drawing/2014/chart" uri="{C3380CC4-5D6E-409C-BE32-E72D297353CC}">
              <c16:uniqueId val="{0000000A-40EA-4CB6-81E4-30B4236B0076}"/>
            </c:ext>
          </c:extLst>
        </c:ser>
        <c:ser>
          <c:idx val="11"/>
          <c:order val="11"/>
          <c:tx>
            <c:strRef>
              <c:f>'sem (2)'!$M$1</c:f>
              <c:strCache>
                <c:ptCount val="1"/>
                <c:pt idx="0">
                  <c:v>2003</c:v>
                </c:pt>
              </c:strCache>
            </c:strRef>
          </c:tx>
          <c:spPr>
            <a:solidFill>
              <a:schemeClr val="accent6">
                <a:lumMod val="6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(2)'!$M$2:$M$13</c:f>
              <c:numCache>
                <c:formatCode>General</c:formatCode>
                <c:ptCount val="12"/>
                <c:pt idx="0">
                  <c:v>15.651760306092701</c:v>
                </c:pt>
                <c:pt idx="1">
                  <c:v>7.4106272275259499</c:v>
                </c:pt>
                <c:pt idx="2">
                  <c:v>1.9764962592686599</c:v>
                </c:pt>
                <c:pt idx="3">
                  <c:v>4.1956368543915401</c:v>
                </c:pt>
                <c:pt idx="4">
                  <c:v>7.8070967129207904</c:v>
                </c:pt>
                <c:pt idx="5">
                  <c:v>5.9522044508633201</c:v>
                </c:pt>
                <c:pt idx="6">
                  <c:v>2.3058268183591899</c:v>
                </c:pt>
                <c:pt idx="7">
                  <c:v>1.5801444449372599</c:v>
                </c:pt>
                <c:pt idx="8">
                  <c:v>1.4902817715188601</c:v>
                </c:pt>
                <c:pt idx="9">
                  <c:v>0.95876803743509198</c:v>
                </c:pt>
                <c:pt idx="10">
                  <c:v>25.798167533270099</c:v>
                </c:pt>
                <c:pt idx="11">
                  <c:v>17.113749827665</c:v>
                </c:pt>
              </c:numCache>
            </c:numRef>
          </c:val>
          <c:extLst>
            <c:ext xmlns:c16="http://schemas.microsoft.com/office/drawing/2014/chart" uri="{C3380CC4-5D6E-409C-BE32-E72D297353CC}">
              <c16:uniqueId val="{0000000B-40EA-4CB6-81E4-30B4236B0076}"/>
            </c:ext>
          </c:extLst>
        </c:ser>
        <c:ser>
          <c:idx val="12"/>
          <c:order val="12"/>
          <c:tx>
            <c:strRef>
              <c:f>'sem (2)'!$N$1</c:f>
              <c:strCache>
                <c:ptCount val="1"/>
                <c:pt idx="0">
                  <c:v>2004</c:v>
                </c:pt>
              </c:strCache>
            </c:strRef>
          </c:tx>
          <c:spPr>
            <a:solidFill>
              <a:schemeClr val="accent1">
                <a:lumMod val="80000"/>
                <a:lumOff val="2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(2)'!$N$2:$N$13</c:f>
              <c:numCache>
                <c:formatCode>General</c:formatCode>
                <c:ptCount val="12"/>
                <c:pt idx="0">
                  <c:v>18.5326968870164</c:v>
                </c:pt>
                <c:pt idx="1">
                  <c:v>11.9014993395808</c:v>
                </c:pt>
                <c:pt idx="2">
                  <c:v>4.6427951524814697</c:v>
                </c:pt>
                <c:pt idx="3">
                  <c:v>5.6718909338337502</c:v>
                </c:pt>
                <c:pt idx="4">
                  <c:v>10.2451561677463</c:v>
                </c:pt>
                <c:pt idx="5">
                  <c:v>7.8689103209356999</c:v>
                </c:pt>
                <c:pt idx="6">
                  <c:v>3.2397217966403198</c:v>
                </c:pt>
                <c:pt idx="7">
                  <c:v>1.8713620542625</c:v>
                </c:pt>
                <c:pt idx="8">
                  <c:v>3.5493117739681601</c:v>
                </c:pt>
                <c:pt idx="9">
                  <c:v>1.0306485546447099</c:v>
                </c:pt>
                <c:pt idx="10">
                  <c:v>29.2388707637759</c:v>
                </c:pt>
                <c:pt idx="11">
                  <c:v>16.6453728466259</c:v>
                </c:pt>
              </c:numCache>
            </c:numRef>
          </c:val>
          <c:extLst>
            <c:ext xmlns:c16="http://schemas.microsoft.com/office/drawing/2014/chart" uri="{C3380CC4-5D6E-409C-BE32-E72D297353CC}">
              <c16:uniqueId val="{0000000C-40EA-4CB6-81E4-30B4236B0076}"/>
            </c:ext>
          </c:extLst>
        </c:ser>
        <c:ser>
          <c:idx val="13"/>
          <c:order val="13"/>
          <c:tx>
            <c:strRef>
              <c:f>'sem (2)'!$O$1</c:f>
              <c:strCache>
                <c:ptCount val="1"/>
                <c:pt idx="0">
                  <c:v>2005</c:v>
                </c:pt>
              </c:strCache>
            </c:strRef>
          </c:tx>
          <c:spPr>
            <a:solidFill>
              <a:schemeClr val="accent2">
                <a:lumMod val="80000"/>
                <a:lumOff val="2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(2)'!$O$2:$O$13</c:f>
              <c:numCache>
                <c:formatCode>General</c:formatCode>
                <c:ptCount val="12"/>
                <c:pt idx="0">
                  <c:v>21.945345776276199</c:v>
                </c:pt>
                <c:pt idx="1">
                  <c:v>13.173858939455</c:v>
                </c:pt>
                <c:pt idx="2">
                  <c:v>5.0858418413288904</c:v>
                </c:pt>
                <c:pt idx="3">
                  <c:v>6.09577225370065</c:v>
                </c:pt>
                <c:pt idx="4">
                  <c:v>13.9110352754213</c:v>
                </c:pt>
                <c:pt idx="5">
                  <c:v>9.3272467321672394</c:v>
                </c:pt>
                <c:pt idx="6">
                  <c:v>3.7097008973689598</c:v>
                </c:pt>
                <c:pt idx="7">
                  <c:v>2.68057078327293</c:v>
                </c:pt>
                <c:pt idx="8">
                  <c:v>5.6728334654031602</c:v>
                </c:pt>
                <c:pt idx="9">
                  <c:v>1.14412659190148</c:v>
                </c:pt>
                <c:pt idx="10">
                  <c:v>32.492862775808298</c:v>
                </c:pt>
                <c:pt idx="11">
                  <c:v>19.400810774678899</c:v>
                </c:pt>
              </c:numCache>
            </c:numRef>
          </c:val>
          <c:extLst>
            <c:ext xmlns:c16="http://schemas.microsoft.com/office/drawing/2014/chart" uri="{C3380CC4-5D6E-409C-BE32-E72D297353CC}">
              <c16:uniqueId val="{0000000D-40EA-4CB6-81E4-30B4236B0076}"/>
            </c:ext>
          </c:extLst>
        </c:ser>
        <c:ser>
          <c:idx val="14"/>
          <c:order val="14"/>
          <c:tx>
            <c:strRef>
              <c:f>'sem (2)'!$P$1</c:f>
              <c:strCache>
                <c:ptCount val="1"/>
                <c:pt idx="0">
                  <c:v>2006</c:v>
                </c:pt>
              </c:strCache>
            </c:strRef>
          </c:tx>
          <c:spPr>
            <a:solidFill>
              <a:schemeClr val="accent3">
                <a:lumMod val="80000"/>
                <a:lumOff val="2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(2)'!$P$2:$P$13</c:f>
              <c:numCache>
                <c:formatCode>General</c:formatCode>
                <c:ptCount val="12"/>
                <c:pt idx="0">
                  <c:v>24.212899766365702</c:v>
                </c:pt>
                <c:pt idx="1">
                  <c:v>21.440345770711001</c:v>
                </c:pt>
                <c:pt idx="2">
                  <c:v>5.5291801613684299</c:v>
                </c:pt>
                <c:pt idx="3">
                  <c:v>7.01990704607939</c:v>
                </c:pt>
                <c:pt idx="4">
                  <c:v>14.200775862413</c:v>
                </c:pt>
                <c:pt idx="5">
                  <c:v>9.3135655238080695</c:v>
                </c:pt>
                <c:pt idx="6">
                  <c:v>4.1885410335065396</c:v>
                </c:pt>
                <c:pt idx="7">
                  <c:v>3.0113727962888199</c:v>
                </c:pt>
                <c:pt idx="8">
                  <c:v>12.683522865814</c:v>
                </c:pt>
                <c:pt idx="9">
                  <c:v>2.0578570701952699</c:v>
                </c:pt>
                <c:pt idx="10">
                  <c:v>30.907007565284001</c:v>
                </c:pt>
                <c:pt idx="11">
                  <c:v>19.4634090508297</c:v>
                </c:pt>
              </c:numCache>
            </c:numRef>
          </c:val>
          <c:extLst>
            <c:ext xmlns:c16="http://schemas.microsoft.com/office/drawing/2014/chart" uri="{C3380CC4-5D6E-409C-BE32-E72D297353CC}">
              <c16:uniqueId val="{0000000E-40EA-4CB6-81E4-30B4236B0076}"/>
            </c:ext>
          </c:extLst>
        </c:ser>
        <c:ser>
          <c:idx val="15"/>
          <c:order val="15"/>
          <c:tx>
            <c:strRef>
              <c:f>'sem (2)'!$Q$1</c:f>
              <c:strCache>
                <c:ptCount val="1"/>
                <c:pt idx="0">
                  <c:v>2007</c:v>
                </c:pt>
              </c:strCache>
            </c:strRef>
          </c:tx>
          <c:spPr>
            <a:solidFill>
              <a:schemeClr val="accent4">
                <a:lumMod val="80000"/>
                <a:lumOff val="2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(2)'!$Q$2:$Q$13</c:f>
              <c:numCache>
                <c:formatCode>General</c:formatCode>
                <c:ptCount val="12"/>
                <c:pt idx="0">
                  <c:v>22.057177704416699</c:v>
                </c:pt>
                <c:pt idx="1">
                  <c:v>21.420635335925802</c:v>
                </c:pt>
                <c:pt idx="2">
                  <c:v>6.2899183713556504</c:v>
                </c:pt>
                <c:pt idx="3">
                  <c:v>6.3552890887181999</c:v>
                </c:pt>
                <c:pt idx="4">
                  <c:v>12.9873457594953</c:v>
                </c:pt>
                <c:pt idx="5">
                  <c:v>9.8170295271789403</c:v>
                </c:pt>
                <c:pt idx="6">
                  <c:v>4.8759891969539702</c:v>
                </c:pt>
                <c:pt idx="7">
                  <c:v>2.7808380319375301</c:v>
                </c:pt>
                <c:pt idx="8">
                  <c:v>13.5010295902955</c:v>
                </c:pt>
                <c:pt idx="9">
                  <c:v>4.3444439789198199</c:v>
                </c:pt>
                <c:pt idx="10">
                  <c:v>25.462348303809001</c:v>
                </c:pt>
                <c:pt idx="11">
                  <c:v>16.332299320314402</c:v>
                </c:pt>
              </c:numCache>
            </c:numRef>
          </c:val>
          <c:extLst>
            <c:ext xmlns:c16="http://schemas.microsoft.com/office/drawing/2014/chart" uri="{C3380CC4-5D6E-409C-BE32-E72D297353CC}">
              <c16:uniqueId val="{0000000F-40EA-4CB6-81E4-30B4236B0076}"/>
            </c:ext>
          </c:extLst>
        </c:ser>
        <c:ser>
          <c:idx val="16"/>
          <c:order val="16"/>
          <c:tx>
            <c:strRef>
              <c:f>'sem (2)'!$R$1</c:f>
              <c:strCache>
                <c:ptCount val="1"/>
                <c:pt idx="0">
                  <c:v>2008</c:v>
                </c:pt>
              </c:strCache>
            </c:strRef>
          </c:tx>
          <c:spPr>
            <a:solidFill>
              <a:schemeClr val="accent5">
                <a:lumMod val="80000"/>
                <a:lumOff val="2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(2)'!$R$2:$R$13</c:f>
              <c:numCache>
                <c:formatCode>General</c:formatCode>
                <c:ptCount val="12"/>
                <c:pt idx="0">
                  <c:v>25.155269403309301</c:v>
                </c:pt>
                <c:pt idx="1">
                  <c:v>19.589743072146099</c:v>
                </c:pt>
                <c:pt idx="2">
                  <c:v>9.8172371280861395</c:v>
                </c:pt>
                <c:pt idx="3">
                  <c:v>8.3589546379641995</c:v>
                </c:pt>
                <c:pt idx="4">
                  <c:v>15.7485423489642</c:v>
                </c:pt>
                <c:pt idx="5">
                  <c:v>11.135847868708501</c:v>
                </c:pt>
                <c:pt idx="6">
                  <c:v>7.5211904504338403</c:v>
                </c:pt>
                <c:pt idx="7">
                  <c:v>2.97238729389005</c:v>
                </c:pt>
                <c:pt idx="8">
                  <c:v>11.320808502286001</c:v>
                </c:pt>
                <c:pt idx="9">
                  <c:v>2.0848142185939902</c:v>
                </c:pt>
                <c:pt idx="10">
                  <c:v>25.894468213898499</c:v>
                </c:pt>
                <c:pt idx="11">
                  <c:v>18.0823705390623</c:v>
                </c:pt>
              </c:numCache>
            </c:numRef>
          </c:val>
          <c:extLst>
            <c:ext xmlns:c16="http://schemas.microsoft.com/office/drawing/2014/chart" uri="{C3380CC4-5D6E-409C-BE32-E72D297353CC}">
              <c16:uniqueId val="{00000010-40EA-4CB6-81E4-30B4236B0076}"/>
            </c:ext>
          </c:extLst>
        </c:ser>
        <c:ser>
          <c:idx val="17"/>
          <c:order val="17"/>
          <c:tx>
            <c:strRef>
              <c:f>'sem (2)'!$S$1</c:f>
              <c:strCache>
                <c:ptCount val="1"/>
                <c:pt idx="0">
                  <c:v>2009</c:v>
                </c:pt>
              </c:strCache>
            </c:strRef>
          </c:tx>
          <c:spPr>
            <a:solidFill>
              <a:schemeClr val="accent6">
                <a:lumMod val="80000"/>
                <a:lumOff val="2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(2)'!$S$2:$S$13</c:f>
              <c:numCache>
                <c:formatCode>General</c:formatCode>
                <c:ptCount val="12"/>
                <c:pt idx="0">
                  <c:v>16.792992369495</c:v>
                </c:pt>
                <c:pt idx="1">
                  <c:v>14.7389784336844</c:v>
                </c:pt>
                <c:pt idx="2">
                  <c:v>3.7337133815693799</c:v>
                </c:pt>
                <c:pt idx="3">
                  <c:v>4.3700256983702097</c:v>
                </c:pt>
                <c:pt idx="4">
                  <c:v>8.2136182823115202</c:v>
                </c:pt>
                <c:pt idx="5">
                  <c:v>6.1490544309028099</c:v>
                </c:pt>
                <c:pt idx="6">
                  <c:v>3.5816951060920501</c:v>
                </c:pt>
                <c:pt idx="7">
                  <c:v>1.79639554776439</c:v>
                </c:pt>
                <c:pt idx="8">
                  <c:v>8.1580227043858606</c:v>
                </c:pt>
                <c:pt idx="9">
                  <c:v>2.0924461796257199</c:v>
                </c:pt>
                <c:pt idx="10">
                  <c:v>17.820242823803898</c:v>
                </c:pt>
                <c:pt idx="11">
                  <c:v>14.1663110651061</c:v>
                </c:pt>
              </c:numCache>
            </c:numRef>
          </c:val>
          <c:extLst>
            <c:ext xmlns:c16="http://schemas.microsoft.com/office/drawing/2014/chart" uri="{C3380CC4-5D6E-409C-BE32-E72D297353CC}">
              <c16:uniqueId val="{00000011-40EA-4CB6-81E4-30B4236B0076}"/>
            </c:ext>
          </c:extLst>
        </c:ser>
        <c:ser>
          <c:idx val="18"/>
          <c:order val="18"/>
          <c:tx>
            <c:strRef>
              <c:f>'sem (2)'!$T$1</c:f>
              <c:strCache>
                <c:ptCount val="1"/>
                <c:pt idx="0">
                  <c:v>2010</c:v>
                </c:pt>
              </c:strCache>
            </c:strRef>
          </c:tx>
          <c:spPr>
            <a:solidFill>
              <a:schemeClr val="accent1">
                <a:lumMod val="8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(2)'!$T$2:$T$13</c:f>
              <c:numCache>
                <c:formatCode>General</c:formatCode>
                <c:ptCount val="12"/>
                <c:pt idx="0">
                  <c:v>20.8352445753649</c:v>
                </c:pt>
                <c:pt idx="1">
                  <c:v>18.186184435128901</c:v>
                </c:pt>
                <c:pt idx="2">
                  <c:v>6.2389737688392701</c:v>
                </c:pt>
                <c:pt idx="3">
                  <c:v>6.2661399402470099</c:v>
                </c:pt>
                <c:pt idx="4">
                  <c:v>8.7000076037805094</c:v>
                </c:pt>
                <c:pt idx="5">
                  <c:v>6.7574224562032903</c:v>
                </c:pt>
                <c:pt idx="6">
                  <c:v>4.6532411675237704</c:v>
                </c:pt>
                <c:pt idx="7">
                  <c:v>2.1598268133430798</c:v>
                </c:pt>
                <c:pt idx="8">
                  <c:v>11.1018860775945</c:v>
                </c:pt>
                <c:pt idx="9">
                  <c:v>2.8989719866643102</c:v>
                </c:pt>
                <c:pt idx="10">
                  <c:v>17.892863702257898</c:v>
                </c:pt>
                <c:pt idx="11">
                  <c:v>13.901352724751</c:v>
                </c:pt>
              </c:numCache>
            </c:numRef>
          </c:val>
          <c:extLst>
            <c:ext xmlns:c16="http://schemas.microsoft.com/office/drawing/2014/chart" uri="{C3380CC4-5D6E-409C-BE32-E72D297353CC}">
              <c16:uniqueId val="{00000012-40EA-4CB6-81E4-30B4236B0076}"/>
            </c:ext>
          </c:extLst>
        </c:ser>
        <c:ser>
          <c:idx val="19"/>
          <c:order val="19"/>
          <c:tx>
            <c:strRef>
              <c:f>'sem (2)'!$U$1</c:f>
              <c:strCache>
                <c:ptCount val="1"/>
                <c:pt idx="0">
                  <c:v>2011</c:v>
                </c:pt>
              </c:strCache>
            </c:strRef>
          </c:tx>
          <c:spPr>
            <a:solidFill>
              <a:schemeClr val="accent2">
                <a:lumMod val="8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(2)'!$U$2:$U$13</c:f>
              <c:numCache>
                <c:formatCode>General</c:formatCode>
                <c:ptCount val="12"/>
                <c:pt idx="0">
                  <c:v>25.855336431112399</c:v>
                </c:pt>
                <c:pt idx="1">
                  <c:v>18.706174805335799</c:v>
                </c:pt>
                <c:pt idx="2">
                  <c:v>7.7900810254369803</c:v>
                </c:pt>
                <c:pt idx="3">
                  <c:v>9.2764931950095892</c:v>
                </c:pt>
                <c:pt idx="4">
                  <c:v>12.0443679883186</c:v>
                </c:pt>
                <c:pt idx="5">
                  <c:v>8.4404308160110801</c:v>
                </c:pt>
                <c:pt idx="6">
                  <c:v>5.2004523099667201</c:v>
                </c:pt>
                <c:pt idx="7">
                  <c:v>2.6121575315631098</c:v>
                </c:pt>
                <c:pt idx="8">
                  <c:v>13.1764549881036</c:v>
                </c:pt>
                <c:pt idx="9">
                  <c:v>4.0066494070802801</c:v>
                </c:pt>
                <c:pt idx="10">
                  <c:v>21.150311989558102</c:v>
                </c:pt>
                <c:pt idx="11">
                  <c:v>16.1628808398508</c:v>
                </c:pt>
              </c:numCache>
            </c:numRef>
          </c:val>
          <c:extLst>
            <c:ext xmlns:c16="http://schemas.microsoft.com/office/drawing/2014/chart" uri="{C3380CC4-5D6E-409C-BE32-E72D297353CC}">
              <c16:uniqueId val="{00000013-40EA-4CB6-81E4-30B4236B0076}"/>
            </c:ext>
          </c:extLst>
        </c:ser>
        <c:ser>
          <c:idx val="20"/>
          <c:order val="20"/>
          <c:tx>
            <c:strRef>
              <c:f>'sem (2)'!$V$1</c:f>
              <c:strCache>
                <c:ptCount val="1"/>
                <c:pt idx="0">
                  <c:v>2012</c:v>
                </c:pt>
              </c:strCache>
            </c:strRef>
          </c:tx>
          <c:spPr>
            <a:solidFill>
              <a:schemeClr val="accent3">
                <a:lumMod val="8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(2)'!$V$2:$V$13</c:f>
              <c:numCache>
                <c:formatCode>General</c:formatCode>
                <c:ptCount val="12"/>
                <c:pt idx="0">
                  <c:v>26.170973436759699</c:v>
                </c:pt>
                <c:pt idx="1">
                  <c:v>16.533455869337701</c:v>
                </c:pt>
                <c:pt idx="2">
                  <c:v>4.9632742330488204</c:v>
                </c:pt>
                <c:pt idx="3">
                  <c:v>7.9715439082144899</c:v>
                </c:pt>
                <c:pt idx="4">
                  <c:v>10.8316258253674</c:v>
                </c:pt>
                <c:pt idx="5">
                  <c:v>6.4562988682898004</c:v>
                </c:pt>
                <c:pt idx="6">
                  <c:v>4.0356021401507798</c:v>
                </c:pt>
                <c:pt idx="7">
                  <c:v>2.5391612985641299</c:v>
                </c:pt>
                <c:pt idx="8">
                  <c:v>11.042933910770101</c:v>
                </c:pt>
                <c:pt idx="9">
                  <c:v>2.5684860847430899</c:v>
                </c:pt>
                <c:pt idx="10">
                  <c:v>21.4434755755432</c:v>
                </c:pt>
                <c:pt idx="11">
                  <c:v>15.5854433286923</c:v>
                </c:pt>
              </c:numCache>
            </c:numRef>
          </c:val>
          <c:extLst>
            <c:ext xmlns:c16="http://schemas.microsoft.com/office/drawing/2014/chart" uri="{C3380CC4-5D6E-409C-BE32-E72D297353CC}">
              <c16:uniqueId val="{00000014-40EA-4CB6-81E4-30B4236B0076}"/>
            </c:ext>
          </c:extLst>
        </c:ser>
        <c:ser>
          <c:idx val="21"/>
          <c:order val="21"/>
          <c:tx>
            <c:strRef>
              <c:f>'sem (2)'!$W$1</c:f>
              <c:strCache>
                <c:ptCount val="1"/>
                <c:pt idx="0">
                  <c:v>2013</c:v>
                </c:pt>
              </c:strCache>
            </c:strRef>
          </c:tx>
          <c:spPr>
            <a:solidFill>
              <a:schemeClr val="accent4">
                <a:lumMod val="8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(2)'!$W$2:$W$13</c:f>
              <c:numCache>
                <c:formatCode>General</c:formatCode>
                <c:ptCount val="12"/>
                <c:pt idx="0">
                  <c:v>25.339856409204899</c:v>
                </c:pt>
                <c:pt idx="1">
                  <c:v>15.2677021209209</c:v>
                </c:pt>
                <c:pt idx="2">
                  <c:v>4.0574351081099902</c:v>
                </c:pt>
                <c:pt idx="3">
                  <c:v>7.0572526351686298</c:v>
                </c:pt>
                <c:pt idx="4">
                  <c:v>9.4612071157582491</c:v>
                </c:pt>
                <c:pt idx="5">
                  <c:v>5.6527249512092501</c:v>
                </c:pt>
                <c:pt idx="6">
                  <c:v>3.6732390211579902</c:v>
                </c:pt>
                <c:pt idx="7">
                  <c:v>2.1773539112232401</c:v>
                </c:pt>
                <c:pt idx="8">
                  <c:v>9.1629911402858006</c:v>
                </c:pt>
                <c:pt idx="9">
                  <c:v>2.0102574362088301</c:v>
                </c:pt>
                <c:pt idx="10">
                  <c:v>20.419275947407701</c:v>
                </c:pt>
                <c:pt idx="11">
                  <c:v>13.7633297685393</c:v>
                </c:pt>
              </c:numCache>
            </c:numRef>
          </c:val>
          <c:extLst>
            <c:ext xmlns:c16="http://schemas.microsoft.com/office/drawing/2014/chart" uri="{C3380CC4-5D6E-409C-BE32-E72D297353CC}">
              <c16:uniqueId val="{00000015-40EA-4CB6-81E4-30B4236B0076}"/>
            </c:ext>
          </c:extLst>
        </c:ser>
        <c:ser>
          <c:idx val="22"/>
          <c:order val="22"/>
          <c:tx>
            <c:strRef>
              <c:f>'sem (2)'!$X$1</c:f>
              <c:strCache>
                <c:ptCount val="1"/>
                <c:pt idx="0">
                  <c:v>2014</c:v>
                </c:pt>
              </c:strCache>
            </c:strRef>
          </c:tx>
          <c:spPr>
            <a:solidFill>
              <a:schemeClr val="accent5">
                <a:lumMod val="8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(2)'!$X$2:$X$13</c:f>
              <c:numCache>
                <c:formatCode>General</c:formatCode>
                <c:ptCount val="12"/>
                <c:pt idx="0">
                  <c:v>22.481960281038301</c:v>
                </c:pt>
                <c:pt idx="1">
                  <c:v>14.924144583455901</c:v>
                </c:pt>
                <c:pt idx="2">
                  <c:v>2.8976646528706498</c:v>
                </c:pt>
                <c:pt idx="3">
                  <c:v>6.4363331630653402</c:v>
                </c:pt>
                <c:pt idx="4">
                  <c:v>7.9797935198849101</c:v>
                </c:pt>
                <c:pt idx="5">
                  <c:v>4.4363777135014999</c:v>
                </c:pt>
                <c:pt idx="6">
                  <c:v>2.7395699447821502</c:v>
                </c:pt>
                <c:pt idx="7">
                  <c:v>1.9172140151380499</c:v>
                </c:pt>
                <c:pt idx="8">
                  <c:v>8.1222192893979592</c:v>
                </c:pt>
                <c:pt idx="9">
                  <c:v>2.8843193410658601</c:v>
                </c:pt>
                <c:pt idx="10">
                  <c:v>17.370488252210102</c:v>
                </c:pt>
                <c:pt idx="11">
                  <c:v>13.4665410509336</c:v>
                </c:pt>
              </c:numCache>
            </c:numRef>
          </c:val>
          <c:extLst>
            <c:ext xmlns:c16="http://schemas.microsoft.com/office/drawing/2014/chart" uri="{C3380CC4-5D6E-409C-BE32-E72D297353CC}">
              <c16:uniqueId val="{00000016-40EA-4CB6-81E4-30B4236B0076}"/>
            </c:ext>
          </c:extLst>
        </c:ser>
        <c:ser>
          <c:idx val="23"/>
          <c:order val="23"/>
          <c:tx>
            <c:strRef>
              <c:f>'sem (2)'!$Y$1</c:f>
              <c:strCache>
                <c:ptCount val="1"/>
                <c:pt idx="0">
                  <c:v>2015</c:v>
                </c:pt>
              </c:strCache>
            </c:strRef>
          </c:tx>
          <c:spPr>
            <a:solidFill>
              <a:schemeClr val="accent6">
                <a:lumMod val="8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(2)'!$Y$2:$Y$13</c:f>
              <c:numCache>
                <c:formatCode>General</c:formatCode>
                <c:ptCount val="12"/>
                <c:pt idx="0">
                  <c:v>11.9493237615068</c:v>
                </c:pt>
                <c:pt idx="1">
                  <c:v>12.1958770529842</c:v>
                </c:pt>
                <c:pt idx="2">
                  <c:v>1.28280680692139</c:v>
                </c:pt>
                <c:pt idx="3">
                  <c:v>3.5786077652475998</c:v>
                </c:pt>
                <c:pt idx="4">
                  <c:v>3.8502841838128998</c:v>
                </c:pt>
                <c:pt idx="5">
                  <c:v>2.32436301398806</c:v>
                </c:pt>
                <c:pt idx="6">
                  <c:v>1.8710176306919699</c:v>
                </c:pt>
                <c:pt idx="7">
                  <c:v>1.2182891752819001</c:v>
                </c:pt>
                <c:pt idx="8">
                  <c:v>6.2913853262124002</c:v>
                </c:pt>
                <c:pt idx="9">
                  <c:v>1.6373659147319199</c:v>
                </c:pt>
                <c:pt idx="10">
                  <c:v>11.291538081912501</c:v>
                </c:pt>
                <c:pt idx="11">
                  <c:v>10.279577748457299</c:v>
                </c:pt>
              </c:numCache>
            </c:numRef>
          </c:val>
          <c:extLst>
            <c:ext xmlns:c16="http://schemas.microsoft.com/office/drawing/2014/chart" uri="{C3380CC4-5D6E-409C-BE32-E72D297353CC}">
              <c16:uniqueId val="{00000017-40EA-4CB6-81E4-30B4236B0076}"/>
            </c:ext>
          </c:extLst>
        </c:ser>
        <c:dLbls>
          <c:showLegendKey val="0"/>
          <c:showVal val="0"/>
          <c:showCatName val="0"/>
          <c:showSerName val="0"/>
          <c:showPercent val="0"/>
          <c:showBubbleSize val="0"/>
        </c:dLbls>
        <c:gapWidth val="219"/>
        <c:overlap val="-27"/>
        <c:axId val="150052016"/>
        <c:axId val="150052408"/>
      </c:barChart>
      <c:catAx>
        <c:axId val="15005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0052408"/>
        <c:crosses val="autoZero"/>
        <c:auto val="1"/>
        <c:lblAlgn val="ctr"/>
        <c:lblOffset val="100"/>
        <c:noMultiLvlLbl val="0"/>
      </c:catAx>
      <c:valAx>
        <c:axId val="150052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0052016"/>
        <c:crosses val="autoZero"/>
        <c:crossBetween val="between"/>
      </c:valAx>
      <c:spPr>
        <a:noFill/>
        <a:ln w="25400">
          <a:noFill/>
        </a:ln>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r>
              <a:rPr lang="en-US" sz="2500" baseline="0"/>
              <a:t>Frontier emerging markets</a:t>
            </a:r>
          </a:p>
        </c:rich>
      </c:tx>
      <c:layout/>
      <c:overlay val="0"/>
      <c:spPr>
        <a:noFill/>
        <a:ln>
          <a:noFill/>
        </a:ln>
        <a:effectLst/>
      </c:spPr>
    </c:title>
    <c:autoTitleDeleted val="0"/>
    <c:plotArea>
      <c:layout/>
      <c:barChart>
        <c:barDir val="col"/>
        <c:grouping val="clustered"/>
        <c:varyColors val="0"/>
        <c:ser>
          <c:idx val="0"/>
          <c:order val="0"/>
          <c:tx>
            <c:strRef>
              <c:f>'fem (3)'!$B$1</c:f>
              <c:strCache>
                <c:ptCount val="1"/>
                <c:pt idx="0">
                  <c:v>1995</c:v>
                </c:pt>
              </c:strCache>
            </c:strRef>
          </c:tx>
          <c:spPr>
            <a:solidFill>
              <a:schemeClr val="accent1"/>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(3)'!$B$2:$B$10</c:f>
              <c:numCache>
                <c:formatCode>General</c:formatCode>
                <c:ptCount val="9"/>
                <c:pt idx="0">
                  <c:v>3.8642576398694</c:v>
                </c:pt>
                <c:pt idx="1">
                  <c:v>1.3251436778435599</c:v>
                </c:pt>
                <c:pt idx="2">
                  <c:v>5.0828436411492204</c:v>
                </c:pt>
                <c:pt idx="3">
                  <c:v>12.3446210570871</c:v>
                </c:pt>
                <c:pt idx="4">
                  <c:v>7.2856776062690001</c:v>
                </c:pt>
                <c:pt idx="5">
                  <c:v>35.532558546646499</c:v>
                </c:pt>
                <c:pt idx="6">
                  <c:v>26.945599781639501</c:v>
                </c:pt>
                <c:pt idx="7">
                  <c:v>2.3097102231814599</c:v>
                </c:pt>
                <c:pt idx="8">
                  <c:v>6.8978327938743096</c:v>
                </c:pt>
              </c:numCache>
            </c:numRef>
          </c:val>
          <c:extLst>
            <c:ext xmlns:c16="http://schemas.microsoft.com/office/drawing/2014/chart" uri="{C3380CC4-5D6E-409C-BE32-E72D297353CC}">
              <c16:uniqueId val="{00000000-CF18-4111-BF18-E4F5EF8296FA}"/>
            </c:ext>
          </c:extLst>
        </c:ser>
        <c:ser>
          <c:idx val="1"/>
          <c:order val="1"/>
          <c:tx>
            <c:strRef>
              <c:f>'fem (3)'!$C$1</c:f>
              <c:strCache>
                <c:ptCount val="1"/>
                <c:pt idx="0">
                  <c:v>1996</c:v>
                </c:pt>
              </c:strCache>
            </c:strRef>
          </c:tx>
          <c:spPr>
            <a:solidFill>
              <a:schemeClr val="accent2"/>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(3)'!$C$2:$C$10</c:f>
              <c:numCache>
                <c:formatCode>General</c:formatCode>
                <c:ptCount val="9"/>
                <c:pt idx="0">
                  <c:v>4.6800398470402396</c:v>
                </c:pt>
                <c:pt idx="1">
                  <c:v>0.97009508846810799</c:v>
                </c:pt>
                <c:pt idx="2">
                  <c:v>4.6973861284099199</c:v>
                </c:pt>
                <c:pt idx="3">
                  <c:v>11.852346589727301</c:v>
                </c:pt>
                <c:pt idx="4">
                  <c:v>5.4853573964774203</c:v>
                </c:pt>
                <c:pt idx="5">
                  <c:v>37.518550421991797</c:v>
                </c:pt>
                <c:pt idx="6">
                  <c:v>32.8227665792392</c:v>
                </c:pt>
                <c:pt idx="7">
                  <c:v>2.6986994165658902</c:v>
                </c:pt>
                <c:pt idx="8">
                  <c:v>6.9087170321442501</c:v>
                </c:pt>
              </c:numCache>
            </c:numRef>
          </c:val>
          <c:extLst>
            <c:ext xmlns:c16="http://schemas.microsoft.com/office/drawing/2014/chart" uri="{C3380CC4-5D6E-409C-BE32-E72D297353CC}">
              <c16:uniqueId val="{00000001-CF18-4111-BF18-E4F5EF8296FA}"/>
            </c:ext>
          </c:extLst>
        </c:ser>
        <c:ser>
          <c:idx val="2"/>
          <c:order val="2"/>
          <c:tx>
            <c:strRef>
              <c:f>'fem (3)'!$D$1</c:f>
              <c:strCache>
                <c:ptCount val="1"/>
                <c:pt idx="0">
                  <c:v>1997</c:v>
                </c:pt>
              </c:strCache>
            </c:strRef>
          </c:tx>
          <c:spPr>
            <a:solidFill>
              <a:schemeClr val="accent3"/>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(3)'!$D$2:$D$10</c:f>
              <c:numCache>
                <c:formatCode>General</c:formatCode>
                <c:ptCount val="9"/>
                <c:pt idx="0">
                  <c:v>4.4318323578973304</c:v>
                </c:pt>
                <c:pt idx="1">
                  <c:v>0.87131271035398405</c:v>
                </c:pt>
                <c:pt idx="2">
                  <c:v>4.3132591586724596</c:v>
                </c:pt>
                <c:pt idx="3">
                  <c:v>10.5739525039938</c:v>
                </c:pt>
                <c:pt idx="4">
                  <c:v>4.7260591817392097</c:v>
                </c:pt>
                <c:pt idx="5">
                  <c:v>34.469394425505001</c:v>
                </c:pt>
                <c:pt idx="6">
                  <c:v>28.618648319237199</c:v>
                </c:pt>
                <c:pt idx="7">
                  <c:v>2.1439412447717601</c:v>
                </c:pt>
                <c:pt idx="8">
                  <c:v>5.8619981591739503</c:v>
                </c:pt>
              </c:numCache>
            </c:numRef>
          </c:val>
          <c:extLst>
            <c:ext xmlns:c16="http://schemas.microsoft.com/office/drawing/2014/chart" uri="{C3380CC4-5D6E-409C-BE32-E72D297353CC}">
              <c16:uniqueId val="{00000002-CF18-4111-BF18-E4F5EF8296FA}"/>
            </c:ext>
          </c:extLst>
        </c:ser>
        <c:ser>
          <c:idx val="3"/>
          <c:order val="3"/>
          <c:tx>
            <c:strRef>
              <c:f>'fem (3)'!$E$1</c:f>
              <c:strCache>
                <c:ptCount val="1"/>
                <c:pt idx="0">
                  <c:v>1998</c:v>
                </c:pt>
              </c:strCache>
            </c:strRef>
          </c:tx>
          <c:spPr>
            <a:solidFill>
              <a:schemeClr val="accent4"/>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(3)'!$E$2:$E$10</c:f>
              <c:numCache>
                <c:formatCode>General</c:formatCode>
                <c:ptCount val="9"/>
                <c:pt idx="0">
                  <c:v>2.7609455609584601</c:v>
                </c:pt>
                <c:pt idx="1">
                  <c:v>0.66457863317159405</c:v>
                </c:pt>
                <c:pt idx="2">
                  <c:v>3.7951319072897198</c:v>
                </c:pt>
                <c:pt idx="3">
                  <c:v>10.2399556237705</c:v>
                </c:pt>
                <c:pt idx="4">
                  <c:v>4.5283238543367803</c:v>
                </c:pt>
                <c:pt idx="5">
                  <c:v>20.899262886990499</c:v>
                </c:pt>
                <c:pt idx="6">
                  <c:v>18.193690323230499</c:v>
                </c:pt>
                <c:pt idx="7">
                  <c:v>1.32091735601726</c:v>
                </c:pt>
                <c:pt idx="8">
                  <c:v>4.2031695954372204</c:v>
                </c:pt>
              </c:numCache>
            </c:numRef>
          </c:val>
          <c:extLst>
            <c:ext xmlns:c16="http://schemas.microsoft.com/office/drawing/2014/chart" uri="{C3380CC4-5D6E-409C-BE32-E72D297353CC}">
              <c16:uniqueId val="{00000003-CF18-4111-BF18-E4F5EF8296FA}"/>
            </c:ext>
          </c:extLst>
        </c:ser>
        <c:ser>
          <c:idx val="4"/>
          <c:order val="4"/>
          <c:tx>
            <c:strRef>
              <c:f>'fem (3)'!$F$1</c:f>
              <c:strCache>
                <c:ptCount val="1"/>
                <c:pt idx="0">
                  <c:v>1999</c:v>
                </c:pt>
              </c:strCache>
            </c:strRef>
          </c:tx>
          <c:spPr>
            <a:solidFill>
              <a:schemeClr val="accent5"/>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(3)'!$F$2:$F$10</c:f>
              <c:numCache>
                <c:formatCode>General</c:formatCode>
                <c:ptCount val="9"/>
                <c:pt idx="0">
                  <c:v>3.2279131978412998</c:v>
                </c:pt>
                <c:pt idx="1">
                  <c:v>0.41901513412576502</c:v>
                </c:pt>
                <c:pt idx="2">
                  <c:v>3.3357922729632099</c:v>
                </c:pt>
                <c:pt idx="3">
                  <c:v>6.3033664145334303</c:v>
                </c:pt>
                <c:pt idx="4">
                  <c:v>3.2583630555636001</c:v>
                </c:pt>
                <c:pt idx="5">
                  <c:v>27.010201920751701</c:v>
                </c:pt>
                <c:pt idx="6">
                  <c:v>27.5997708050899</c:v>
                </c:pt>
                <c:pt idx="7">
                  <c:v>1.9030772961420399</c:v>
                </c:pt>
                <c:pt idx="8">
                  <c:v>5.2147867628247901</c:v>
                </c:pt>
              </c:numCache>
            </c:numRef>
          </c:val>
          <c:extLst>
            <c:ext xmlns:c16="http://schemas.microsoft.com/office/drawing/2014/chart" uri="{C3380CC4-5D6E-409C-BE32-E72D297353CC}">
              <c16:uniqueId val="{00000004-CF18-4111-BF18-E4F5EF8296FA}"/>
            </c:ext>
          </c:extLst>
        </c:ser>
        <c:ser>
          <c:idx val="5"/>
          <c:order val="5"/>
          <c:tx>
            <c:strRef>
              <c:f>'fem (3)'!$G$1</c:f>
              <c:strCache>
                <c:ptCount val="1"/>
                <c:pt idx="0">
                  <c:v>2000</c:v>
                </c:pt>
              </c:strCache>
            </c:strRef>
          </c:tx>
          <c:spPr>
            <a:solidFill>
              <a:schemeClr val="accent6"/>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(3)'!$G$2:$G$10</c:f>
              <c:numCache>
                <c:formatCode>General</c:formatCode>
                <c:ptCount val="9"/>
                <c:pt idx="0">
                  <c:v>4.3897213543883504</c:v>
                </c:pt>
                <c:pt idx="1">
                  <c:v>1.4446482824889899</c:v>
                </c:pt>
                <c:pt idx="2">
                  <c:v>4.2861331141766303</c:v>
                </c:pt>
                <c:pt idx="3">
                  <c:v>9.8296517126937903</c:v>
                </c:pt>
                <c:pt idx="4">
                  <c:v>3.2927781663878499</c:v>
                </c:pt>
                <c:pt idx="5">
                  <c:v>38.119025518771799</c:v>
                </c:pt>
                <c:pt idx="6">
                  <c:v>42.624042044792702</c:v>
                </c:pt>
                <c:pt idx="7">
                  <c:v>3.2905328149767299</c:v>
                </c:pt>
                <c:pt idx="8">
                  <c:v>8.3949414751124092</c:v>
                </c:pt>
              </c:numCache>
            </c:numRef>
          </c:val>
          <c:extLst>
            <c:ext xmlns:c16="http://schemas.microsoft.com/office/drawing/2014/chart" uri="{C3380CC4-5D6E-409C-BE32-E72D297353CC}">
              <c16:uniqueId val="{00000005-CF18-4111-BF18-E4F5EF8296FA}"/>
            </c:ext>
          </c:extLst>
        </c:ser>
        <c:ser>
          <c:idx val="6"/>
          <c:order val="6"/>
          <c:tx>
            <c:strRef>
              <c:f>'fem (3)'!$H$1</c:f>
              <c:strCache>
                <c:ptCount val="1"/>
                <c:pt idx="0">
                  <c:v>2001</c:v>
                </c:pt>
              </c:strCache>
            </c:strRef>
          </c:tx>
          <c:spPr>
            <a:solidFill>
              <a:schemeClr val="accent1">
                <a:lumMod val="6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(3)'!$H$2:$H$10</c:f>
              <c:numCache>
                <c:formatCode>General</c:formatCode>
                <c:ptCount val="9"/>
                <c:pt idx="0">
                  <c:v>4.27856385101542</c:v>
                </c:pt>
                <c:pt idx="1">
                  <c:v>0.575085961036087</c:v>
                </c:pt>
                <c:pt idx="2">
                  <c:v>3.28592451430577</c:v>
                </c:pt>
                <c:pt idx="3">
                  <c:v>9.4990307149187494</c:v>
                </c:pt>
                <c:pt idx="4">
                  <c:v>3.1076442068129202</c:v>
                </c:pt>
                <c:pt idx="5">
                  <c:v>31.459624304684201</c:v>
                </c:pt>
                <c:pt idx="6">
                  <c:v>35.303941906921501</c:v>
                </c:pt>
                <c:pt idx="7">
                  <c:v>2.4916530183698899</c:v>
                </c:pt>
                <c:pt idx="8">
                  <c:v>6.5463872374202996</c:v>
                </c:pt>
              </c:numCache>
            </c:numRef>
          </c:val>
          <c:extLst>
            <c:ext xmlns:c16="http://schemas.microsoft.com/office/drawing/2014/chart" uri="{C3380CC4-5D6E-409C-BE32-E72D297353CC}">
              <c16:uniqueId val="{00000006-CF18-4111-BF18-E4F5EF8296FA}"/>
            </c:ext>
          </c:extLst>
        </c:ser>
        <c:ser>
          <c:idx val="7"/>
          <c:order val="7"/>
          <c:tx>
            <c:strRef>
              <c:f>'fem (3)'!$I$1</c:f>
              <c:strCache>
                <c:ptCount val="1"/>
                <c:pt idx="0">
                  <c:v>2002</c:v>
                </c:pt>
              </c:strCache>
            </c:strRef>
          </c:tx>
          <c:spPr>
            <a:solidFill>
              <a:schemeClr val="accent2">
                <a:lumMod val="6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(3)'!$I$2:$I$10</c:f>
              <c:numCache>
                <c:formatCode>General</c:formatCode>
                <c:ptCount val="9"/>
                <c:pt idx="0">
                  <c:v>3.8167396517966599</c:v>
                </c:pt>
                <c:pt idx="1">
                  <c:v>0.547710437782848</c:v>
                </c:pt>
                <c:pt idx="2">
                  <c:v>3.45277612898757</c:v>
                </c:pt>
                <c:pt idx="3">
                  <c:v>10.7145524853513</c:v>
                </c:pt>
                <c:pt idx="4">
                  <c:v>3.7071345859066702</c:v>
                </c:pt>
                <c:pt idx="5">
                  <c:v>21.901511809738299</c:v>
                </c:pt>
                <c:pt idx="6">
                  <c:v>32.734295438440398</c:v>
                </c:pt>
                <c:pt idx="7">
                  <c:v>2.4750960637622099</c:v>
                </c:pt>
                <c:pt idx="8">
                  <c:v>6.1349835386906202</c:v>
                </c:pt>
              </c:numCache>
            </c:numRef>
          </c:val>
          <c:extLst>
            <c:ext xmlns:c16="http://schemas.microsoft.com/office/drawing/2014/chart" uri="{C3380CC4-5D6E-409C-BE32-E72D297353CC}">
              <c16:uniqueId val="{00000007-CF18-4111-BF18-E4F5EF8296FA}"/>
            </c:ext>
          </c:extLst>
        </c:ser>
        <c:ser>
          <c:idx val="8"/>
          <c:order val="8"/>
          <c:tx>
            <c:strRef>
              <c:f>'fem (3)'!$J$1</c:f>
              <c:strCache>
                <c:ptCount val="1"/>
                <c:pt idx="0">
                  <c:v>2003</c:v>
                </c:pt>
              </c:strCache>
            </c:strRef>
          </c:tx>
          <c:spPr>
            <a:solidFill>
              <a:schemeClr val="accent3">
                <a:lumMod val="6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(3)'!$J$2:$J$10</c:f>
              <c:numCache>
                <c:formatCode>General</c:formatCode>
                <c:ptCount val="9"/>
                <c:pt idx="0">
                  <c:v>4.10193165080572</c:v>
                </c:pt>
                <c:pt idx="1">
                  <c:v>1.6196809111883701</c:v>
                </c:pt>
                <c:pt idx="2">
                  <c:v>3.6139383021961602</c:v>
                </c:pt>
                <c:pt idx="3">
                  <c:v>15.716408849014201</c:v>
                </c:pt>
                <c:pt idx="4">
                  <c:v>5.09371895911843</c:v>
                </c:pt>
                <c:pt idx="5">
                  <c:v>23.559152517394399</c:v>
                </c:pt>
                <c:pt idx="6">
                  <c:v>33.269753346323803</c:v>
                </c:pt>
                <c:pt idx="7">
                  <c:v>2.2802195924251798</c:v>
                </c:pt>
                <c:pt idx="8">
                  <c:v>6.51938542886184</c:v>
                </c:pt>
              </c:numCache>
            </c:numRef>
          </c:val>
          <c:extLst>
            <c:ext xmlns:c16="http://schemas.microsoft.com/office/drawing/2014/chart" uri="{C3380CC4-5D6E-409C-BE32-E72D297353CC}">
              <c16:uniqueId val="{00000008-CF18-4111-BF18-E4F5EF8296FA}"/>
            </c:ext>
          </c:extLst>
        </c:ser>
        <c:ser>
          <c:idx val="9"/>
          <c:order val="9"/>
          <c:tx>
            <c:strRef>
              <c:f>'fem (3)'!$K$1</c:f>
              <c:strCache>
                <c:ptCount val="1"/>
                <c:pt idx="0">
                  <c:v>2004</c:v>
                </c:pt>
              </c:strCache>
            </c:strRef>
          </c:tx>
          <c:spPr>
            <a:solidFill>
              <a:schemeClr val="accent4">
                <a:lumMod val="6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(3)'!$K$2:$K$10</c:f>
              <c:numCache>
                <c:formatCode>General</c:formatCode>
                <c:ptCount val="9"/>
                <c:pt idx="0">
                  <c:v>4.1588250631901102</c:v>
                </c:pt>
                <c:pt idx="1">
                  <c:v>3.3153727145955401</c:v>
                </c:pt>
                <c:pt idx="2">
                  <c:v>3.5975321561725799</c:v>
                </c:pt>
                <c:pt idx="3">
                  <c:v>12.8778958152031</c:v>
                </c:pt>
                <c:pt idx="4">
                  <c:v>4.1309558025651096</c:v>
                </c:pt>
                <c:pt idx="5">
                  <c:v>27.849613060441801</c:v>
                </c:pt>
                <c:pt idx="6">
                  <c:v>37.212395340459302</c:v>
                </c:pt>
                <c:pt idx="7">
                  <c:v>2.7823173063499</c:v>
                </c:pt>
                <c:pt idx="8">
                  <c:v>9.7774784125679997</c:v>
                </c:pt>
              </c:numCache>
            </c:numRef>
          </c:val>
          <c:extLst>
            <c:ext xmlns:c16="http://schemas.microsoft.com/office/drawing/2014/chart" uri="{C3380CC4-5D6E-409C-BE32-E72D297353CC}">
              <c16:uniqueId val="{00000009-CF18-4111-BF18-E4F5EF8296FA}"/>
            </c:ext>
          </c:extLst>
        </c:ser>
        <c:ser>
          <c:idx val="10"/>
          <c:order val="10"/>
          <c:tx>
            <c:strRef>
              <c:f>'fem (3)'!$L$1</c:f>
              <c:strCache>
                <c:ptCount val="1"/>
                <c:pt idx="0">
                  <c:v>2005</c:v>
                </c:pt>
              </c:strCache>
            </c:strRef>
          </c:tx>
          <c:spPr>
            <a:solidFill>
              <a:schemeClr val="accent5">
                <a:lumMod val="6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(3)'!$L$2:$L$10</c:f>
              <c:numCache>
                <c:formatCode>General</c:formatCode>
                <c:ptCount val="9"/>
                <c:pt idx="0">
                  <c:v>5.6830442451768803</c:v>
                </c:pt>
                <c:pt idx="1">
                  <c:v>3.8229654078675801</c:v>
                </c:pt>
                <c:pt idx="2">
                  <c:v>5.4738338502961703</c:v>
                </c:pt>
                <c:pt idx="3">
                  <c:v>11.577328137802599</c:v>
                </c:pt>
                <c:pt idx="4">
                  <c:v>4.0415750729787101</c:v>
                </c:pt>
                <c:pt idx="5">
                  <c:v>32.884291960482699</c:v>
                </c:pt>
                <c:pt idx="6">
                  <c:v>44.7110915083924</c:v>
                </c:pt>
                <c:pt idx="7">
                  <c:v>4.1291454820789797</c:v>
                </c:pt>
                <c:pt idx="8">
                  <c:v>10.946935305327701</c:v>
                </c:pt>
              </c:numCache>
            </c:numRef>
          </c:val>
          <c:extLst>
            <c:ext xmlns:c16="http://schemas.microsoft.com/office/drawing/2014/chart" uri="{C3380CC4-5D6E-409C-BE32-E72D297353CC}">
              <c16:uniqueId val="{0000000A-CF18-4111-BF18-E4F5EF8296FA}"/>
            </c:ext>
          </c:extLst>
        </c:ser>
        <c:ser>
          <c:idx val="11"/>
          <c:order val="11"/>
          <c:tx>
            <c:strRef>
              <c:f>'fem (3)'!$M$1</c:f>
              <c:strCache>
                <c:ptCount val="1"/>
                <c:pt idx="0">
                  <c:v>2006</c:v>
                </c:pt>
              </c:strCache>
            </c:strRef>
          </c:tx>
          <c:spPr>
            <a:solidFill>
              <a:schemeClr val="accent6">
                <a:lumMod val="6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(3)'!$M$2:$M$10</c:f>
              <c:numCache>
                <c:formatCode>General</c:formatCode>
                <c:ptCount val="9"/>
                <c:pt idx="0">
                  <c:v>6.20882414781794</c:v>
                </c:pt>
                <c:pt idx="1">
                  <c:v>7.9871852871767803</c:v>
                </c:pt>
                <c:pt idx="2">
                  <c:v>8.0485059520301707</c:v>
                </c:pt>
                <c:pt idx="3">
                  <c:v>7.9819381101806499</c:v>
                </c:pt>
                <c:pt idx="4">
                  <c:v>2.9546881748046401</c:v>
                </c:pt>
                <c:pt idx="5">
                  <c:v>29.034796808665</c:v>
                </c:pt>
                <c:pt idx="6">
                  <c:v>43.4260433007261</c:v>
                </c:pt>
                <c:pt idx="7">
                  <c:v>4.50893914437418</c:v>
                </c:pt>
                <c:pt idx="8">
                  <c:v>10.636737983549599</c:v>
                </c:pt>
              </c:numCache>
            </c:numRef>
          </c:val>
          <c:extLst>
            <c:ext xmlns:c16="http://schemas.microsoft.com/office/drawing/2014/chart" uri="{C3380CC4-5D6E-409C-BE32-E72D297353CC}">
              <c16:uniqueId val="{0000000B-CF18-4111-BF18-E4F5EF8296FA}"/>
            </c:ext>
          </c:extLst>
        </c:ser>
        <c:ser>
          <c:idx val="12"/>
          <c:order val="12"/>
          <c:tx>
            <c:strRef>
              <c:f>'fem (3)'!$N$1</c:f>
              <c:strCache>
                <c:ptCount val="1"/>
                <c:pt idx="0">
                  <c:v>2007</c:v>
                </c:pt>
              </c:strCache>
            </c:strRef>
          </c:tx>
          <c:spPr>
            <a:solidFill>
              <a:schemeClr val="accent1">
                <a:lumMod val="80000"/>
                <a:lumOff val="2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(3)'!$N$2:$N$10</c:f>
              <c:numCache>
                <c:formatCode>General</c:formatCode>
                <c:ptCount val="9"/>
                <c:pt idx="0">
                  <c:v>5.8896907122758897</c:v>
                </c:pt>
                <c:pt idx="1">
                  <c:v>9.2722707080068698</c:v>
                </c:pt>
                <c:pt idx="2">
                  <c:v>7.1543845618241999</c:v>
                </c:pt>
                <c:pt idx="3">
                  <c:v>9.4700418293083999</c:v>
                </c:pt>
                <c:pt idx="4">
                  <c:v>3.6752488716257998</c:v>
                </c:pt>
                <c:pt idx="5">
                  <c:v>28.057129924399799</c:v>
                </c:pt>
                <c:pt idx="6">
                  <c:v>39.914821417533602</c:v>
                </c:pt>
                <c:pt idx="7">
                  <c:v>6.0525571819427597</c:v>
                </c:pt>
                <c:pt idx="8">
                  <c:v>10.123653611175801</c:v>
                </c:pt>
              </c:numCache>
            </c:numRef>
          </c:val>
          <c:extLst>
            <c:ext xmlns:c16="http://schemas.microsoft.com/office/drawing/2014/chart" uri="{C3380CC4-5D6E-409C-BE32-E72D297353CC}">
              <c16:uniqueId val="{0000000C-CF18-4111-BF18-E4F5EF8296FA}"/>
            </c:ext>
          </c:extLst>
        </c:ser>
        <c:ser>
          <c:idx val="13"/>
          <c:order val="13"/>
          <c:tx>
            <c:strRef>
              <c:f>'fem (3)'!$O$1</c:f>
              <c:strCache>
                <c:ptCount val="1"/>
                <c:pt idx="0">
                  <c:v>2008</c:v>
                </c:pt>
              </c:strCache>
            </c:strRef>
          </c:tx>
          <c:spPr>
            <a:solidFill>
              <a:schemeClr val="accent2">
                <a:lumMod val="80000"/>
                <a:lumOff val="2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(3)'!$O$2:$O$10</c:f>
              <c:numCache>
                <c:formatCode>General</c:formatCode>
                <c:ptCount val="9"/>
                <c:pt idx="0">
                  <c:v>6.7388986231299297</c:v>
                </c:pt>
                <c:pt idx="1">
                  <c:v>6.0419788898095996</c:v>
                </c:pt>
                <c:pt idx="2">
                  <c:v>8.0947042334600106</c:v>
                </c:pt>
                <c:pt idx="3">
                  <c:v>10.6386735845552</c:v>
                </c:pt>
                <c:pt idx="4">
                  <c:v>3.6459616036599298</c:v>
                </c:pt>
                <c:pt idx="5">
                  <c:v>29.1387249413816</c:v>
                </c:pt>
                <c:pt idx="6">
                  <c:v>39.671154922377497</c:v>
                </c:pt>
                <c:pt idx="7">
                  <c:v>11.1755535255973</c:v>
                </c:pt>
                <c:pt idx="8">
                  <c:v>12.5344483263124</c:v>
                </c:pt>
              </c:numCache>
            </c:numRef>
          </c:val>
          <c:extLst>
            <c:ext xmlns:c16="http://schemas.microsoft.com/office/drawing/2014/chart" uri="{C3380CC4-5D6E-409C-BE32-E72D297353CC}">
              <c16:uniqueId val="{0000000D-CF18-4111-BF18-E4F5EF8296FA}"/>
            </c:ext>
          </c:extLst>
        </c:ser>
        <c:ser>
          <c:idx val="14"/>
          <c:order val="14"/>
          <c:tx>
            <c:strRef>
              <c:f>'fem (3)'!$P$1</c:f>
              <c:strCache>
                <c:ptCount val="1"/>
                <c:pt idx="0">
                  <c:v>2009</c:v>
                </c:pt>
              </c:strCache>
            </c:strRef>
          </c:tx>
          <c:spPr>
            <a:solidFill>
              <a:schemeClr val="accent3">
                <a:lumMod val="80000"/>
                <a:lumOff val="2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(3)'!$P$2:$P$10</c:f>
              <c:numCache>
                <c:formatCode>General</c:formatCode>
                <c:ptCount val="9"/>
                <c:pt idx="0">
                  <c:v>5.3251391295428796</c:v>
                </c:pt>
                <c:pt idx="1">
                  <c:v>11.4539083499133</c:v>
                </c:pt>
                <c:pt idx="2">
                  <c:v>5.5405089801844101</c:v>
                </c:pt>
                <c:pt idx="3">
                  <c:v>12.757213599663899</c:v>
                </c:pt>
                <c:pt idx="4">
                  <c:v>3.7414284364011299</c:v>
                </c:pt>
                <c:pt idx="5">
                  <c:v>18.304613596491802</c:v>
                </c:pt>
                <c:pt idx="6">
                  <c:v>31.938431109311399</c:v>
                </c:pt>
                <c:pt idx="7">
                  <c:v>4.8284827042219103</c:v>
                </c:pt>
                <c:pt idx="8">
                  <c:v>6.0378680992927398</c:v>
                </c:pt>
              </c:numCache>
            </c:numRef>
          </c:val>
          <c:extLst>
            <c:ext xmlns:c16="http://schemas.microsoft.com/office/drawing/2014/chart" uri="{C3380CC4-5D6E-409C-BE32-E72D297353CC}">
              <c16:uniqueId val="{0000000E-CF18-4111-BF18-E4F5EF8296FA}"/>
            </c:ext>
          </c:extLst>
        </c:ser>
        <c:ser>
          <c:idx val="15"/>
          <c:order val="15"/>
          <c:tx>
            <c:strRef>
              <c:f>'fem (3)'!$Q$1</c:f>
              <c:strCache>
                <c:ptCount val="1"/>
                <c:pt idx="0">
                  <c:v>2010</c:v>
                </c:pt>
              </c:strCache>
            </c:strRef>
          </c:tx>
          <c:spPr>
            <a:solidFill>
              <a:schemeClr val="accent4">
                <a:lumMod val="80000"/>
                <a:lumOff val="2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(3)'!$Q$2:$Q$10</c:f>
              <c:numCache>
                <c:formatCode>General</c:formatCode>
                <c:ptCount val="9"/>
                <c:pt idx="0">
                  <c:v>4.8321164513900401</c:v>
                </c:pt>
                <c:pt idx="1">
                  <c:v>4.9364672710981896</c:v>
                </c:pt>
                <c:pt idx="2">
                  <c:v>6.4358063333429998</c:v>
                </c:pt>
                <c:pt idx="3">
                  <c:v>12.452691494685901</c:v>
                </c:pt>
                <c:pt idx="4">
                  <c:v>3.10298088331619</c:v>
                </c:pt>
                <c:pt idx="5">
                  <c:v>13.7980332540833</c:v>
                </c:pt>
                <c:pt idx="6">
                  <c:v>37.197569559292901</c:v>
                </c:pt>
                <c:pt idx="7">
                  <c:v>5.9018469690159598</c:v>
                </c:pt>
                <c:pt idx="8">
                  <c:v>8.1433106878803798</c:v>
                </c:pt>
              </c:numCache>
            </c:numRef>
          </c:val>
          <c:extLst>
            <c:ext xmlns:c16="http://schemas.microsoft.com/office/drawing/2014/chart" uri="{C3380CC4-5D6E-409C-BE32-E72D297353CC}">
              <c16:uniqueId val="{0000000F-CF18-4111-BF18-E4F5EF8296FA}"/>
            </c:ext>
          </c:extLst>
        </c:ser>
        <c:ser>
          <c:idx val="16"/>
          <c:order val="16"/>
          <c:tx>
            <c:strRef>
              <c:f>'fem (3)'!$R$1</c:f>
              <c:strCache>
                <c:ptCount val="1"/>
                <c:pt idx="0">
                  <c:v>2011</c:v>
                </c:pt>
              </c:strCache>
            </c:strRef>
          </c:tx>
          <c:spPr>
            <a:solidFill>
              <a:schemeClr val="accent5">
                <a:lumMod val="80000"/>
                <a:lumOff val="2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(3)'!$R$2:$R$10</c:f>
              <c:numCache>
                <c:formatCode>General</c:formatCode>
                <c:ptCount val="9"/>
                <c:pt idx="0">
                  <c:v>7.6442691457231602</c:v>
                </c:pt>
                <c:pt idx="1">
                  <c:v>3.5685192166067399</c:v>
                </c:pt>
                <c:pt idx="2">
                  <c:v>8.8145006104504606</c:v>
                </c:pt>
                <c:pt idx="3">
                  <c:v>18.1131656014235</c:v>
                </c:pt>
                <c:pt idx="4">
                  <c:v>3.3213473936023501</c:v>
                </c:pt>
                <c:pt idx="5">
                  <c:v>18.679760794833602</c:v>
                </c:pt>
                <c:pt idx="6">
                  <c:v>48.576020556099301</c:v>
                </c:pt>
                <c:pt idx="7">
                  <c:v>6.5577273175947699</c:v>
                </c:pt>
                <c:pt idx="8">
                  <c:v>10.427165761958699</c:v>
                </c:pt>
              </c:numCache>
            </c:numRef>
          </c:val>
          <c:extLst>
            <c:ext xmlns:c16="http://schemas.microsoft.com/office/drawing/2014/chart" uri="{C3380CC4-5D6E-409C-BE32-E72D297353CC}">
              <c16:uniqueId val="{00000010-CF18-4111-BF18-E4F5EF8296FA}"/>
            </c:ext>
          </c:extLst>
        </c:ser>
        <c:ser>
          <c:idx val="17"/>
          <c:order val="17"/>
          <c:tx>
            <c:strRef>
              <c:f>'fem (3)'!$S$1</c:f>
              <c:strCache>
                <c:ptCount val="1"/>
                <c:pt idx="0">
                  <c:v>2012</c:v>
                </c:pt>
              </c:strCache>
            </c:strRef>
          </c:tx>
          <c:spPr>
            <a:solidFill>
              <a:schemeClr val="accent6">
                <a:lumMod val="80000"/>
                <a:lumOff val="2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(3)'!$S$2:$S$10</c:f>
              <c:numCache>
                <c:formatCode>General</c:formatCode>
                <c:ptCount val="9"/>
                <c:pt idx="0">
                  <c:v>8.7071497974769496</c:v>
                </c:pt>
                <c:pt idx="1">
                  <c:v>3.6288654286852999</c:v>
                </c:pt>
                <c:pt idx="2">
                  <c:v>8.3845012868828892</c:v>
                </c:pt>
                <c:pt idx="3">
                  <c:v>20.001879586838601</c:v>
                </c:pt>
                <c:pt idx="4">
                  <c:v>3.37902842609983</c:v>
                </c:pt>
                <c:pt idx="5">
                  <c:v>16.467677339061201</c:v>
                </c:pt>
                <c:pt idx="6">
                  <c:v>45.766474469486703</c:v>
                </c:pt>
                <c:pt idx="7">
                  <c:v>6.8800510897473197</c:v>
                </c:pt>
                <c:pt idx="8">
                  <c:v>8.1312378384895094</c:v>
                </c:pt>
              </c:numCache>
            </c:numRef>
          </c:val>
          <c:extLst>
            <c:ext xmlns:c16="http://schemas.microsoft.com/office/drawing/2014/chart" uri="{C3380CC4-5D6E-409C-BE32-E72D297353CC}">
              <c16:uniqueId val="{00000011-CF18-4111-BF18-E4F5EF8296FA}"/>
            </c:ext>
          </c:extLst>
        </c:ser>
        <c:ser>
          <c:idx val="18"/>
          <c:order val="18"/>
          <c:tx>
            <c:strRef>
              <c:f>'fem (3)'!$T$1</c:f>
              <c:strCache>
                <c:ptCount val="1"/>
                <c:pt idx="0">
                  <c:v>2013</c:v>
                </c:pt>
              </c:strCache>
            </c:strRef>
          </c:tx>
          <c:spPr>
            <a:solidFill>
              <a:schemeClr val="accent1">
                <a:lumMod val="8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(3)'!$T$2:$T$10</c:f>
              <c:numCache>
                <c:formatCode>General</c:formatCode>
                <c:ptCount val="9"/>
                <c:pt idx="0">
                  <c:v>8.5931077564071892</c:v>
                </c:pt>
                <c:pt idx="1">
                  <c:v>3.6840582501725998</c:v>
                </c:pt>
                <c:pt idx="2">
                  <c:v>6.6179665177264901</c:v>
                </c:pt>
                <c:pt idx="3">
                  <c:v>17.3396767412606</c:v>
                </c:pt>
                <c:pt idx="4">
                  <c:v>3.0188869914171801</c:v>
                </c:pt>
                <c:pt idx="5">
                  <c:v>12.785638111578599</c:v>
                </c:pt>
                <c:pt idx="6">
                  <c:v>43.975386417956202</c:v>
                </c:pt>
                <c:pt idx="7">
                  <c:v>5.87349348817399</c:v>
                </c:pt>
                <c:pt idx="8">
                  <c:v>6.6227437674186804</c:v>
                </c:pt>
              </c:numCache>
            </c:numRef>
          </c:val>
          <c:extLst>
            <c:ext xmlns:c16="http://schemas.microsoft.com/office/drawing/2014/chart" uri="{C3380CC4-5D6E-409C-BE32-E72D297353CC}">
              <c16:uniqueId val="{00000012-CF18-4111-BF18-E4F5EF8296FA}"/>
            </c:ext>
          </c:extLst>
        </c:ser>
        <c:ser>
          <c:idx val="19"/>
          <c:order val="19"/>
          <c:tx>
            <c:strRef>
              <c:f>'fem (3)'!$U$1</c:f>
              <c:strCache>
                <c:ptCount val="1"/>
                <c:pt idx="0">
                  <c:v>2014</c:v>
                </c:pt>
              </c:strCache>
            </c:strRef>
          </c:tx>
          <c:spPr>
            <a:solidFill>
              <a:schemeClr val="accent2">
                <a:lumMod val="8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(3)'!$U$2:$U$10</c:f>
              <c:numCache>
                <c:formatCode>General</c:formatCode>
                <c:ptCount val="9"/>
                <c:pt idx="0">
                  <c:v>8.1921404389781092</c:v>
                </c:pt>
                <c:pt idx="1">
                  <c:v>3.57960480331506</c:v>
                </c:pt>
                <c:pt idx="2">
                  <c:v>5.5441165367071799</c:v>
                </c:pt>
                <c:pt idx="3">
                  <c:v>19.5370123208248</c:v>
                </c:pt>
                <c:pt idx="4">
                  <c:v>2.7244936605847698</c:v>
                </c:pt>
                <c:pt idx="5">
                  <c:v>10.0416111694605</c:v>
                </c:pt>
                <c:pt idx="6">
                  <c:v>38.673615676466703</c:v>
                </c:pt>
                <c:pt idx="7">
                  <c:v>4.7141140690041796</c:v>
                </c:pt>
                <c:pt idx="8">
                  <c:v>5.6562375983498203</c:v>
                </c:pt>
              </c:numCache>
            </c:numRef>
          </c:val>
          <c:extLst>
            <c:ext xmlns:c16="http://schemas.microsoft.com/office/drawing/2014/chart" uri="{C3380CC4-5D6E-409C-BE32-E72D297353CC}">
              <c16:uniqueId val="{00000013-CF18-4111-BF18-E4F5EF8296FA}"/>
            </c:ext>
          </c:extLst>
        </c:ser>
        <c:ser>
          <c:idx val="20"/>
          <c:order val="20"/>
          <c:tx>
            <c:strRef>
              <c:f>'fem (3)'!$V$1</c:f>
              <c:strCache>
                <c:ptCount val="1"/>
                <c:pt idx="0">
                  <c:v>2015</c:v>
                </c:pt>
              </c:strCache>
            </c:strRef>
          </c:tx>
          <c:spPr>
            <a:solidFill>
              <a:schemeClr val="accent3">
                <a:lumMod val="8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(3)'!$V$2:$V$10</c:f>
              <c:numCache>
                <c:formatCode>General</c:formatCode>
                <c:ptCount val="9"/>
                <c:pt idx="0">
                  <c:v>4.9478124125181697</c:v>
                </c:pt>
                <c:pt idx="1">
                  <c:v>2.7115947289501801</c:v>
                </c:pt>
                <c:pt idx="2">
                  <c:v>5.4831075929983601</c:v>
                </c:pt>
                <c:pt idx="3">
                  <c:v>17.087589508462798</c:v>
                </c:pt>
                <c:pt idx="4">
                  <c:v>3.2912251559813499</c:v>
                </c:pt>
                <c:pt idx="5">
                  <c:v>4.7132161823285896</c:v>
                </c:pt>
                <c:pt idx="6">
                  <c:v>22.930793844612499</c:v>
                </c:pt>
                <c:pt idx="7">
                  <c:v>3.0278915790305301</c:v>
                </c:pt>
                <c:pt idx="8">
                  <c:v>2.5564544117409902</c:v>
                </c:pt>
              </c:numCache>
            </c:numRef>
          </c:val>
          <c:extLst>
            <c:ext xmlns:c16="http://schemas.microsoft.com/office/drawing/2014/chart" uri="{C3380CC4-5D6E-409C-BE32-E72D297353CC}">
              <c16:uniqueId val="{00000014-CF18-4111-BF18-E4F5EF8296FA}"/>
            </c:ext>
          </c:extLst>
        </c:ser>
        <c:dLbls>
          <c:showLegendKey val="0"/>
          <c:showVal val="0"/>
          <c:showCatName val="0"/>
          <c:showSerName val="0"/>
          <c:showPercent val="0"/>
          <c:showBubbleSize val="0"/>
        </c:dLbls>
        <c:gapWidth val="219"/>
        <c:overlap val="-27"/>
        <c:axId val="152474736"/>
        <c:axId val="152475128"/>
      </c:barChart>
      <c:catAx>
        <c:axId val="15247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2475128"/>
        <c:crosses val="autoZero"/>
        <c:auto val="1"/>
        <c:lblAlgn val="ctr"/>
        <c:lblOffset val="100"/>
        <c:noMultiLvlLbl val="0"/>
      </c:catAx>
      <c:valAx>
        <c:axId val="152475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2474736"/>
        <c:crosses val="autoZero"/>
        <c:crossBetween val="between"/>
      </c:valAx>
      <c:spPr>
        <a:noFill/>
        <a:ln w="25400">
          <a:noFill/>
        </a:ln>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r>
              <a:rPr lang="en-US" sz="2500" baseline="0"/>
              <a:t>Advanced markets</a:t>
            </a:r>
          </a:p>
        </c:rich>
      </c:tx>
      <c:layout/>
      <c:overlay val="0"/>
      <c:spPr>
        <a:noFill/>
        <a:ln>
          <a:noFill/>
        </a:ln>
        <a:effectLst/>
      </c:spPr>
    </c:title>
    <c:autoTitleDeleted val="0"/>
    <c:plotArea>
      <c:layout/>
      <c:barChart>
        <c:barDir val="col"/>
        <c:grouping val="clustered"/>
        <c:varyColors val="0"/>
        <c:ser>
          <c:idx val="0"/>
          <c:order val="0"/>
          <c:tx>
            <c:strRef>
              <c:f>'adv (2)'!$B$1</c:f>
              <c:strCache>
                <c:ptCount val="1"/>
                <c:pt idx="0">
                  <c:v>1993</c:v>
                </c:pt>
              </c:strCache>
            </c:strRef>
          </c:tx>
          <c:spPr>
            <a:solidFill>
              <a:schemeClr val="accent1"/>
            </a:solidFill>
            <a:ln>
              <a:noFill/>
            </a:ln>
            <a:effectLst/>
          </c:spPr>
          <c:invertIfNegative val="0"/>
          <c:cat>
            <c:strRef>
              <c:f>'adv (2)'!$A$2:$A$4</c:f>
              <c:strCache>
                <c:ptCount val="3"/>
                <c:pt idx="0">
                  <c:v>Australia</c:v>
                </c:pt>
                <c:pt idx="1">
                  <c:v>Canada</c:v>
                </c:pt>
                <c:pt idx="2">
                  <c:v>Norway</c:v>
                </c:pt>
              </c:strCache>
            </c:strRef>
          </c:cat>
          <c:val>
            <c:numRef>
              <c:f>'adv (2)'!$B$2:$B$4</c:f>
              <c:numCache>
                <c:formatCode>General</c:formatCode>
                <c:ptCount val="3"/>
                <c:pt idx="0">
                  <c:v>2.0028381165364202</c:v>
                </c:pt>
                <c:pt idx="1">
                  <c:v>2.8139801274307201</c:v>
                </c:pt>
                <c:pt idx="2">
                  <c:v>5.2107703121090898</c:v>
                </c:pt>
              </c:numCache>
            </c:numRef>
          </c:val>
          <c:extLst>
            <c:ext xmlns:c16="http://schemas.microsoft.com/office/drawing/2014/chart" uri="{C3380CC4-5D6E-409C-BE32-E72D297353CC}">
              <c16:uniqueId val="{00000000-3032-4731-9EBA-17D1617C2832}"/>
            </c:ext>
          </c:extLst>
        </c:ser>
        <c:ser>
          <c:idx val="1"/>
          <c:order val="1"/>
          <c:tx>
            <c:strRef>
              <c:f>'adv (2)'!$C$1</c:f>
              <c:strCache>
                <c:ptCount val="1"/>
                <c:pt idx="0">
                  <c:v>1994</c:v>
                </c:pt>
              </c:strCache>
            </c:strRef>
          </c:tx>
          <c:spPr>
            <a:solidFill>
              <a:schemeClr val="accent2"/>
            </a:solidFill>
            <a:ln>
              <a:noFill/>
            </a:ln>
            <a:effectLst/>
          </c:spPr>
          <c:invertIfNegative val="0"/>
          <c:cat>
            <c:strRef>
              <c:f>'adv (2)'!$A$2:$A$4</c:f>
              <c:strCache>
                <c:ptCount val="3"/>
                <c:pt idx="0">
                  <c:v>Australia</c:v>
                </c:pt>
                <c:pt idx="1">
                  <c:v>Canada</c:v>
                </c:pt>
                <c:pt idx="2">
                  <c:v>Norway</c:v>
                </c:pt>
              </c:strCache>
            </c:strRef>
          </c:cat>
          <c:val>
            <c:numRef>
              <c:f>'adv (2)'!$C$2:$C$4</c:f>
              <c:numCache>
                <c:formatCode>General</c:formatCode>
                <c:ptCount val="3"/>
                <c:pt idx="0">
                  <c:v>1.87977044120668</c:v>
                </c:pt>
                <c:pt idx="1">
                  <c:v>2.6116672714893099</c:v>
                </c:pt>
                <c:pt idx="2">
                  <c:v>5.0148594454378701</c:v>
                </c:pt>
              </c:numCache>
            </c:numRef>
          </c:val>
          <c:extLst>
            <c:ext xmlns:c16="http://schemas.microsoft.com/office/drawing/2014/chart" uri="{C3380CC4-5D6E-409C-BE32-E72D297353CC}">
              <c16:uniqueId val="{00000001-3032-4731-9EBA-17D1617C2832}"/>
            </c:ext>
          </c:extLst>
        </c:ser>
        <c:ser>
          <c:idx val="2"/>
          <c:order val="2"/>
          <c:tx>
            <c:strRef>
              <c:f>'adv (2)'!$D$1</c:f>
              <c:strCache>
                <c:ptCount val="1"/>
                <c:pt idx="0">
                  <c:v>1995</c:v>
                </c:pt>
              </c:strCache>
            </c:strRef>
          </c:tx>
          <c:spPr>
            <a:solidFill>
              <a:schemeClr val="accent3"/>
            </a:solidFill>
            <a:ln>
              <a:noFill/>
            </a:ln>
            <a:effectLst/>
          </c:spPr>
          <c:invertIfNegative val="0"/>
          <c:cat>
            <c:strRef>
              <c:f>'adv (2)'!$A$2:$A$4</c:f>
              <c:strCache>
                <c:ptCount val="3"/>
                <c:pt idx="0">
                  <c:v>Australia</c:v>
                </c:pt>
                <c:pt idx="1">
                  <c:v>Canada</c:v>
                </c:pt>
                <c:pt idx="2">
                  <c:v>Norway</c:v>
                </c:pt>
              </c:strCache>
            </c:strRef>
          </c:cat>
          <c:val>
            <c:numRef>
              <c:f>'adv (2)'!$D$2:$D$4</c:f>
              <c:numCache>
                <c:formatCode>General</c:formatCode>
                <c:ptCount val="3"/>
                <c:pt idx="0">
                  <c:v>1.86137726067373</c:v>
                </c:pt>
                <c:pt idx="1">
                  <c:v>2.6295077247503702</c:v>
                </c:pt>
                <c:pt idx="2">
                  <c:v>4.9667232591907302</c:v>
                </c:pt>
              </c:numCache>
            </c:numRef>
          </c:val>
          <c:extLst>
            <c:ext xmlns:c16="http://schemas.microsoft.com/office/drawing/2014/chart" uri="{C3380CC4-5D6E-409C-BE32-E72D297353CC}">
              <c16:uniqueId val="{00000002-3032-4731-9EBA-17D1617C2832}"/>
            </c:ext>
          </c:extLst>
        </c:ser>
        <c:ser>
          <c:idx val="3"/>
          <c:order val="3"/>
          <c:tx>
            <c:strRef>
              <c:f>'adv (2)'!$E$1</c:f>
              <c:strCache>
                <c:ptCount val="1"/>
                <c:pt idx="0">
                  <c:v>1996</c:v>
                </c:pt>
              </c:strCache>
            </c:strRef>
          </c:tx>
          <c:spPr>
            <a:solidFill>
              <a:schemeClr val="accent4"/>
            </a:solidFill>
            <a:ln>
              <a:noFill/>
            </a:ln>
            <a:effectLst/>
          </c:spPr>
          <c:invertIfNegative val="0"/>
          <c:cat>
            <c:strRef>
              <c:f>'adv (2)'!$A$2:$A$4</c:f>
              <c:strCache>
                <c:ptCount val="3"/>
                <c:pt idx="0">
                  <c:v>Australia</c:v>
                </c:pt>
                <c:pt idx="1">
                  <c:v>Canada</c:v>
                </c:pt>
                <c:pt idx="2">
                  <c:v>Norway</c:v>
                </c:pt>
              </c:strCache>
            </c:strRef>
          </c:cat>
          <c:val>
            <c:numRef>
              <c:f>'adv (2)'!$E$2:$E$4</c:f>
              <c:numCache>
                <c:formatCode>General</c:formatCode>
                <c:ptCount val="3"/>
                <c:pt idx="0">
                  <c:v>1.84173153684924</c:v>
                </c:pt>
                <c:pt idx="1">
                  <c:v>3.4328126397729899</c:v>
                </c:pt>
                <c:pt idx="2">
                  <c:v>7.1405926051746897</c:v>
                </c:pt>
              </c:numCache>
            </c:numRef>
          </c:val>
          <c:extLst>
            <c:ext xmlns:c16="http://schemas.microsoft.com/office/drawing/2014/chart" uri="{C3380CC4-5D6E-409C-BE32-E72D297353CC}">
              <c16:uniqueId val="{00000003-3032-4731-9EBA-17D1617C2832}"/>
            </c:ext>
          </c:extLst>
        </c:ser>
        <c:ser>
          <c:idx val="4"/>
          <c:order val="4"/>
          <c:tx>
            <c:strRef>
              <c:f>'adv (2)'!$F$1</c:f>
              <c:strCache>
                <c:ptCount val="1"/>
                <c:pt idx="0">
                  <c:v>1997</c:v>
                </c:pt>
              </c:strCache>
            </c:strRef>
          </c:tx>
          <c:spPr>
            <a:solidFill>
              <a:schemeClr val="accent5"/>
            </a:solidFill>
            <a:ln>
              <a:noFill/>
            </a:ln>
            <a:effectLst/>
          </c:spPr>
          <c:invertIfNegative val="0"/>
          <c:cat>
            <c:strRef>
              <c:f>'adv (2)'!$A$2:$A$4</c:f>
              <c:strCache>
                <c:ptCount val="3"/>
                <c:pt idx="0">
                  <c:v>Australia</c:v>
                </c:pt>
                <c:pt idx="1">
                  <c:v>Canada</c:v>
                </c:pt>
                <c:pt idx="2">
                  <c:v>Norway</c:v>
                </c:pt>
              </c:strCache>
            </c:strRef>
          </c:cat>
          <c:val>
            <c:numRef>
              <c:f>'adv (2)'!$F$2:$F$4</c:f>
              <c:numCache>
                <c:formatCode>General</c:formatCode>
                <c:ptCount val="3"/>
                <c:pt idx="0">
                  <c:v>1.6083468603648801</c:v>
                </c:pt>
                <c:pt idx="1">
                  <c:v>2.8457433993720902</c:v>
                </c:pt>
                <c:pt idx="2">
                  <c:v>5.9009183019575699</c:v>
                </c:pt>
              </c:numCache>
            </c:numRef>
          </c:val>
          <c:extLst>
            <c:ext xmlns:c16="http://schemas.microsoft.com/office/drawing/2014/chart" uri="{C3380CC4-5D6E-409C-BE32-E72D297353CC}">
              <c16:uniqueId val="{00000004-3032-4731-9EBA-17D1617C2832}"/>
            </c:ext>
          </c:extLst>
        </c:ser>
        <c:ser>
          <c:idx val="5"/>
          <c:order val="5"/>
          <c:tx>
            <c:strRef>
              <c:f>'adv (2)'!$G$1</c:f>
              <c:strCache>
                <c:ptCount val="1"/>
                <c:pt idx="0">
                  <c:v>1998</c:v>
                </c:pt>
              </c:strCache>
            </c:strRef>
          </c:tx>
          <c:spPr>
            <a:solidFill>
              <a:schemeClr val="accent6"/>
            </a:solidFill>
            <a:ln>
              <a:noFill/>
            </a:ln>
            <a:effectLst/>
          </c:spPr>
          <c:invertIfNegative val="0"/>
          <c:cat>
            <c:strRef>
              <c:f>'adv (2)'!$A$2:$A$4</c:f>
              <c:strCache>
                <c:ptCount val="3"/>
                <c:pt idx="0">
                  <c:v>Australia</c:v>
                </c:pt>
                <c:pt idx="1">
                  <c:v>Canada</c:v>
                </c:pt>
                <c:pt idx="2">
                  <c:v>Norway</c:v>
                </c:pt>
              </c:strCache>
            </c:strRef>
          </c:cat>
          <c:val>
            <c:numRef>
              <c:f>'adv (2)'!$G$2:$G$4</c:f>
              <c:numCache>
                <c:formatCode>General</c:formatCode>
                <c:ptCount val="3"/>
                <c:pt idx="0">
                  <c:v>1.70974978565181</c:v>
                </c:pt>
                <c:pt idx="1">
                  <c:v>1.7606746418786601</c:v>
                </c:pt>
                <c:pt idx="2">
                  <c:v>1.5111060949200501</c:v>
                </c:pt>
              </c:numCache>
            </c:numRef>
          </c:val>
          <c:extLst>
            <c:ext xmlns:c16="http://schemas.microsoft.com/office/drawing/2014/chart" uri="{C3380CC4-5D6E-409C-BE32-E72D297353CC}">
              <c16:uniqueId val="{00000005-3032-4731-9EBA-17D1617C2832}"/>
            </c:ext>
          </c:extLst>
        </c:ser>
        <c:ser>
          <c:idx val="6"/>
          <c:order val="6"/>
          <c:tx>
            <c:strRef>
              <c:f>'adv (2)'!$H$1</c:f>
              <c:strCache>
                <c:ptCount val="1"/>
                <c:pt idx="0">
                  <c:v>1999</c:v>
                </c:pt>
              </c:strCache>
            </c:strRef>
          </c:tx>
          <c:spPr>
            <a:solidFill>
              <a:schemeClr val="accent1">
                <a:lumMod val="60000"/>
              </a:schemeClr>
            </a:solidFill>
            <a:ln>
              <a:noFill/>
            </a:ln>
            <a:effectLst/>
          </c:spPr>
          <c:invertIfNegative val="0"/>
          <c:cat>
            <c:strRef>
              <c:f>'adv (2)'!$A$2:$A$4</c:f>
              <c:strCache>
                <c:ptCount val="3"/>
                <c:pt idx="0">
                  <c:v>Australia</c:v>
                </c:pt>
                <c:pt idx="1">
                  <c:v>Canada</c:v>
                </c:pt>
                <c:pt idx="2">
                  <c:v>Norway</c:v>
                </c:pt>
              </c:strCache>
            </c:strRef>
          </c:cat>
          <c:val>
            <c:numRef>
              <c:f>'adv (2)'!$H$2:$H$4</c:f>
              <c:numCache>
                <c:formatCode>General</c:formatCode>
                <c:ptCount val="3"/>
                <c:pt idx="0">
                  <c:v>1.63004706328045</c:v>
                </c:pt>
                <c:pt idx="1">
                  <c:v>2.47518856196726</c:v>
                </c:pt>
                <c:pt idx="2">
                  <c:v>4.7802808049397898</c:v>
                </c:pt>
              </c:numCache>
            </c:numRef>
          </c:val>
          <c:extLst>
            <c:ext xmlns:c16="http://schemas.microsoft.com/office/drawing/2014/chart" uri="{C3380CC4-5D6E-409C-BE32-E72D297353CC}">
              <c16:uniqueId val="{00000006-3032-4731-9EBA-17D1617C2832}"/>
            </c:ext>
          </c:extLst>
        </c:ser>
        <c:ser>
          <c:idx val="7"/>
          <c:order val="7"/>
          <c:tx>
            <c:strRef>
              <c:f>'adv (2)'!$I$1</c:f>
              <c:strCache>
                <c:ptCount val="1"/>
                <c:pt idx="0">
                  <c:v>2000</c:v>
                </c:pt>
              </c:strCache>
            </c:strRef>
          </c:tx>
          <c:spPr>
            <a:solidFill>
              <a:schemeClr val="accent2">
                <a:lumMod val="60000"/>
              </a:schemeClr>
            </a:solidFill>
            <a:ln>
              <a:noFill/>
            </a:ln>
            <a:effectLst/>
          </c:spPr>
          <c:invertIfNegative val="0"/>
          <c:cat>
            <c:strRef>
              <c:f>'adv (2)'!$A$2:$A$4</c:f>
              <c:strCache>
                <c:ptCount val="3"/>
                <c:pt idx="0">
                  <c:v>Australia</c:v>
                </c:pt>
                <c:pt idx="1">
                  <c:v>Canada</c:v>
                </c:pt>
                <c:pt idx="2">
                  <c:v>Norway</c:v>
                </c:pt>
              </c:strCache>
            </c:strRef>
          </c:cat>
          <c:val>
            <c:numRef>
              <c:f>'adv (2)'!$I$2:$I$4</c:f>
              <c:numCache>
                <c:formatCode>General</c:formatCode>
                <c:ptCount val="3"/>
                <c:pt idx="0">
                  <c:v>2.6425703006230901</c:v>
                </c:pt>
                <c:pt idx="1">
                  <c:v>4.5419360227934398</c:v>
                </c:pt>
                <c:pt idx="2">
                  <c:v>11.4999778056167</c:v>
                </c:pt>
              </c:numCache>
            </c:numRef>
          </c:val>
          <c:extLst>
            <c:ext xmlns:c16="http://schemas.microsoft.com/office/drawing/2014/chart" uri="{C3380CC4-5D6E-409C-BE32-E72D297353CC}">
              <c16:uniqueId val="{00000007-3032-4731-9EBA-17D1617C2832}"/>
            </c:ext>
          </c:extLst>
        </c:ser>
        <c:ser>
          <c:idx val="8"/>
          <c:order val="8"/>
          <c:tx>
            <c:strRef>
              <c:f>'adv (2)'!$J$1</c:f>
              <c:strCache>
                <c:ptCount val="1"/>
                <c:pt idx="0">
                  <c:v>2001</c:v>
                </c:pt>
              </c:strCache>
            </c:strRef>
          </c:tx>
          <c:spPr>
            <a:solidFill>
              <a:schemeClr val="accent3">
                <a:lumMod val="60000"/>
              </a:schemeClr>
            </a:solidFill>
            <a:ln>
              <a:noFill/>
            </a:ln>
            <a:effectLst/>
          </c:spPr>
          <c:invertIfNegative val="0"/>
          <c:cat>
            <c:strRef>
              <c:f>'adv (2)'!$A$2:$A$4</c:f>
              <c:strCache>
                <c:ptCount val="3"/>
                <c:pt idx="0">
                  <c:v>Australia</c:v>
                </c:pt>
                <c:pt idx="1">
                  <c:v>Canada</c:v>
                </c:pt>
                <c:pt idx="2">
                  <c:v>Norway</c:v>
                </c:pt>
              </c:strCache>
            </c:strRef>
          </c:cat>
          <c:val>
            <c:numRef>
              <c:f>'adv (2)'!$J$2:$J$4</c:f>
              <c:numCache>
                <c:formatCode>General</c:formatCode>
                <c:ptCount val="3"/>
                <c:pt idx="0">
                  <c:v>3.0993550966344898</c:v>
                </c:pt>
                <c:pt idx="1">
                  <c:v>4.0065048331796298</c:v>
                </c:pt>
                <c:pt idx="2">
                  <c:v>9.40262085002494</c:v>
                </c:pt>
              </c:numCache>
            </c:numRef>
          </c:val>
          <c:extLst>
            <c:ext xmlns:c16="http://schemas.microsoft.com/office/drawing/2014/chart" uri="{C3380CC4-5D6E-409C-BE32-E72D297353CC}">
              <c16:uniqueId val="{00000008-3032-4731-9EBA-17D1617C2832}"/>
            </c:ext>
          </c:extLst>
        </c:ser>
        <c:ser>
          <c:idx val="9"/>
          <c:order val="9"/>
          <c:tx>
            <c:strRef>
              <c:f>'adv (2)'!$K$1</c:f>
              <c:strCache>
                <c:ptCount val="1"/>
                <c:pt idx="0">
                  <c:v>2002</c:v>
                </c:pt>
              </c:strCache>
            </c:strRef>
          </c:tx>
          <c:spPr>
            <a:solidFill>
              <a:schemeClr val="accent4">
                <a:lumMod val="60000"/>
              </a:schemeClr>
            </a:solidFill>
            <a:ln>
              <a:noFill/>
            </a:ln>
            <a:effectLst/>
          </c:spPr>
          <c:invertIfNegative val="0"/>
          <c:cat>
            <c:strRef>
              <c:f>'adv (2)'!$A$2:$A$4</c:f>
              <c:strCache>
                <c:ptCount val="3"/>
                <c:pt idx="0">
                  <c:v>Australia</c:v>
                </c:pt>
                <c:pt idx="1">
                  <c:v>Canada</c:v>
                </c:pt>
                <c:pt idx="2">
                  <c:v>Norway</c:v>
                </c:pt>
              </c:strCache>
            </c:strRef>
          </c:cat>
          <c:val>
            <c:numRef>
              <c:f>'adv (2)'!$K$2:$K$4</c:f>
              <c:numCache>
                <c:formatCode>General</c:formatCode>
                <c:ptCount val="3"/>
                <c:pt idx="0">
                  <c:v>2.90060299546015</c:v>
                </c:pt>
                <c:pt idx="1">
                  <c:v>2.99957622710691</c:v>
                </c:pt>
                <c:pt idx="2">
                  <c:v>8.5155985614651701</c:v>
                </c:pt>
              </c:numCache>
            </c:numRef>
          </c:val>
          <c:extLst>
            <c:ext xmlns:c16="http://schemas.microsoft.com/office/drawing/2014/chart" uri="{C3380CC4-5D6E-409C-BE32-E72D297353CC}">
              <c16:uniqueId val="{00000009-3032-4731-9EBA-17D1617C2832}"/>
            </c:ext>
          </c:extLst>
        </c:ser>
        <c:ser>
          <c:idx val="10"/>
          <c:order val="10"/>
          <c:tx>
            <c:strRef>
              <c:f>'adv (2)'!$L$1</c:f>
              <c:strCache>
                <c:ptCount val="1"/>
                <c:pt idx="0">
                  <c:v>2003</c:v>
                </c:pt>
              </c:strCache>
            </c:strRef>
          </c:tx>
          <c:spPr>
            <a:solidFill>
              <a:schemeClr val="accent5">
                <a:lumMod val="60000"/>
              </a:schemeClr>
            </a:solidFill>
            <a:ln>
              <a:noFill/>
            </a:ln>
            <a:effectLst/>
          </c:spPr>
          <c:invertIfNegative val="0"/>
          <c:cat>
            <c:strRef>
              <c:f>'adv (2)'!$A$2:$A$4</c:f>
              <c:strCache>
                <c:ptCount val="3"/>
                <c:pt idx="0">
                  <c:v>Australia</c:v>
                </c:pt>
                <c:pt idx="1">
                  <c:v>Canada</c:v>
                </c:pt>
                <c:pt idx="2">
                  <c:v>Norway</c:v>
                </c:pt>
              </c:strCache>
            </c:strRef>
          </c:cat>
          <c:val>
            <c:numRef>
              <c:f>'adv (2)'!$L$2:$L$4</c:f>
              <c:numCache>
                <c:formatCode>General</c:formatCode>
                <c:ptCount val="3"/>
                <c:pt idx="0">
                  <c:v>2.8401171283181901</c:v>
                </c:pt>
                <c:pt idx="1">
                  <c:v>3.4023841639911199</c:v>
                </c:pt>
                <c:pt idx="2">
                  <c:v>8.5105239824314491</c:v>
                </c:pt>
              </c:numCache>
            </c:numRef>
          </c:val>
          <c:extLst>
            <c:ext xmlns:c16="http://schemas.microsoft.com/office/drawing/2014/chart" uri="{C3380CC4-5D6E-409C-BE32-E72D297353CC}">
              <c16:uniqueId val="{0000000A-3032-4731-9EBA-17D1617C2832}"/>
            </c:ext>
          </c:extLst>
        </c:ser>
        <c:ser>
          <c:idx val="11"/>
          <c:order val="11"/>
          <c:tx>
            <c:strRef>
              <c:f>'adv (2)'!$M$1</c:f>
              <c:strCache>
                <c:ptCount val="1"/>
                <c:pt idx="0">
                  <c:v>2004</c:v>
                </c:pt>
              </c:strCache>
            </c:strRef>
          </c:tx>
          <c:spPr>
            <a:solidFill>
              <a:schemeClr val="accent6">
                <a:lumMod val="60000"/>
              </a:schemeClr>
            </a:solidFill>
            <a:ln>
              <a:noFill/>
            </a:ln>
            <a:effectLst/>
          </c:spPr>
          <c:invertIfNegative val="0"/>
          <c:cat>
            <c:strRef>
              <c:f>'adv (2)'!$A$2:$A$4</c:f>
              <c:strCache>
                <c:ptCount val="3"/>
                <c:pt idx="0">
                  <c:v>Australia</c:v>
                </c:pt>
                <c:pt idx="1">
                  <c:v>Canada</c:v>
                </c:pt>
                <c:pt idx="2">
                  <c:v>Norway</c:v>
                </c:pt>
              </c:strCache>
            </c:strRef>
          </c:cat>
          <c:val>
            <c:numRef>
              <c:f>'adv (2)'!$M$2:$M$4</c:f>
              <c:numCache>
                <c:formatCode>General</c:formatCode>
                <c:ptCount val="3"/>
                <c:pt idx="0">
                  <c:v>3.75726691581393</c:v>
                </c:pt>
                <c:pt idx="1">
                  <c:v>4.8628166396909496</c:v>
                </c:pt>
                <c:pt idx="2">
                  <c:v>9.5088983031587606</c:v>
                </c:pt>
              </c:numCache>
            </c:numRef>
          </c:val>
          <c:extLst>
            <c:ext xmlns:c16="http://schemas.microsoft.com/office/drawing/2014/chart" uri="{C3380CC4-5D6E-409C-BE32-E72D297353CC}">
              <c16:uniqueId val="{0000000B-3032-4731-9EBA-17D1617C2832}"/>
            </c:ext>
          </c:extLst>
        </c:ser>
        <c:ser>
          <c:idx val="12"/>
          <c:order val="12"/>
          <c:tx>
            <c:strRef>
              <c:f>'adv (2)'!$N$1</c:f>
              <c:strCache>
                <c:ptCount val="1"/>
                <c:pt idx="0">
                  <c:v>2005</c:v>
                </c:pt>
              </c:strCache>
            </c:strRef>
          </c:tx>
          <c:spPr>
            <a:solidFill>
              <a:schemeClr val="accent1">
                <a:lumMod val="80000"/>
                <a:lumOff val="20000"/>
              </a:schemeClr>
            </a:solidFill>
            <a:ln>
              <a:noFill/>
            </a:ln>
            <a:effectLst/>
          </c:spPr>
          <c:invertIfNegative val="0"/>
          <c:cat>
            <c:strRef>
              <c:f>'adv (2)'!$A$2:$A$4</c:f>
              <c:strCache>
                <c:ptCount val="3"/>
                <c:pt idx="0">
                  <c:v>Australia</c:v>
                </c:pt>
                <c:pt idx="1">
                  <c:v>Canada</c:v>
                </c:pt>
                <c:pt idx="2">
                  <c:v>Norway</c:v>
                </c:pt>
              </c:strCache>
            </c:strRef>
          </c:cat>
          <c:val>
            <c:numRef>
              <c:f>'adv (2)'!$N$2:$N$4</c:f>
              <c:numCache>
                <c:formatCode>General</c:formatCode>
                <c:ptCount val="3"/>
                <c:pt idx="0">
                  <c:v>5.2121819116892896</c:v>
                </c:pt>
                <c:pt idx="1">
                  <c:v>5.0027115422208999</c:v>
                </c:pt>
                <c:pt idx="2">
                  <c:v>11.348849191707901</c:v>
                </c:pt>
              </c:numCache>
            </c:numRef>
          </c:val>
          <c:extLst>
            <c:ext xmlns:c16="http://schemas.microsoft.com/office/drawing/2014/chart" uri="{C3380CC4-5D6E-409C-BE32-E72D297353CC}">
              <c16:uniqueId val="{0000000C-3032-4731-9EBA-17D1617C2832}"/>
            </c:ext>
          </c:extLst>
        </c:ser>
        <c:ser>
          <c:idx val="13"/>
          <c:order val="13"/>
          <c:tx>
            <c:strRef>
              <c:f>'adv (2)'!$O$1</c:f>
              <c:strCache>
                <c:ptCount val="1"/>
                <c:pt idx="0">
                  <c:v>2006</c:v>
                </c:pt>
              </c:strCache>
            </c:strRef>
          </c:tx>
          <c:spPr>
            <a:solidFill>
              <a:schemeClr val="accent2">
                <a:lumMod val="80000"/>
                <a:lumOff val="20000"/>
              </a:schemeClr>
            </a:solidFill>
            <a:ln>
              <a:noFill/>
            </a:ln>
            <a:effectLst/>
          </c:spPr>
          <c:invertIfNegative val="0"/>
          <c:cat>
            <c:strRef>
              <c:f>'adv (2)'!$A$2:$A$4</c:f>
              <c:strCache>
                <c:ptCount val="3"/>
                <c:pt idx="0">
                  <c:v>Australia</c:v>
                </c:pt>
                <c:pt idx="1">
                  <c:v>Canada</c:v>
                </c:pt>
                <c:pt idx="2">
                  <c:v>Norway</c:v>
                </c:pt>
              </c:strCache>
            </c:strRef>
          </c:cat>
          <c:val>
            <c:numRef>
              <c:f>'adv (2)'!$O$2:$O$4</c:f>
              <c:numCache>
                <c:formatCode>General</c:formatCode>
                <c:ptCount val="3"/>
                <c:pt idx="0">
                  <c:v>6.4023372929023301</c:v>
                </c:pt>
                <c:pt idx="1">
                  <c:v>4.8248498146651402</c:v>
                </c:pt>
                <c:pt idx="2">
                  <c:v>11.734993580211301</c:v>
                </c:pt>
              </c:numCache>
            </c:numRef>
          </c:val>
          <c:extLst>
            <c:ext xmlns:c16="http://schemas.microsoft.com/office/drawing/2014/chart" uri="{C3380CC4-5D6E-409C-BE32-E72D297353CC}">
              <c16:uniqueId val="{0000000D-3032-4731-9EBA-17D1617C2832}"/>
            </c:ext>
          </c:extLst>
        </c:ser>
        <c:ser>
          <c:idx val="14"/>
          <c:order val="14"/>
          <c:tx>
            <c:strRef>
              <c:f>'adv (2)'!$P$1</c:f>
              <c:strCache>
                <c:ptCount val="1"/>
                <c:pt idx="0">
                  <c:v>2007</c:v>
                </c:pt>
              </c:strCache>
            </c:strRef>
          </c:tx>
          <c:spPr>
            <a:solidFill>
              <a:schemeClr val="accent3">
                <a:lumMod val="80000"/>
                <a:lumOff val="20000"/>
              </a:schemeClr>
            </a:solidFill>
            <a:ln>
              <a:noFill/>
            </a:ln>
            <a:effectLst/>
          </c:spPr>
          <c:invertIfNegative val="0"/>
          <c:cat>
            <c:strRef>
              <c:f>'adv (2)'!$A$2:$A$4</c:f>
              <c:strCache>
                <c:ptCount val="3"/>
                <c:pt idx="0">
                  <c:v>Australia</c:v>
                </c:pt>
                <c:pt idx="1">
                  <c:v>Canada</c:v>
                </c:pt>
                <c:pt idx="2">
                  <c:v>Norway</c:v>
                </c:pt>
              </c:strCache>
            </c:strRef>
          </c:cat>
          <c:val>
            <c:numRef>
              <c:f>'adv (2)'!$P$2:$P$4</c:f>
              <c:numCache>
                <c:formatCode>General</c:formatCode>
                <c:ptCount val="3"/>
                <c:pt idx="0">
                  <c:v>8.2206458747782598</c:v>
                </c:pt>
                <c:pt idx="1">
                  <c:v>4.5054171969195203</c:v>
                </c:pt>
                <c:pt idx="2">
                  <c:v>9.7940948892182398</c:v>
                </c:pt>
              </c:numCache>
            </c:numRef>
          </c:val>
          <c:extLst>
            <c:ext xmlns:c16="http://schemas.microsoft.com/office/drawing/2014/chart" uri="{C3380CC4-5D6E-409C-BE32-E72D297353CC}">
              <c16:uniqueId val="{0000000E-3032-4731-9EBA-17D1617C2832}"/>
            </c:ext>
          </c:extLst>
        </c:ser>
        <c:ser>
          <c:idx val="15"/>
          <c:order val="15"/>
          <c:tx>
            <c:strRef>
              <c:f>'adv (2)'!$Q$1</c:f>
              <c:strCache>
                <c:ptCount val="1"/>
                <c:pt idx="0">
                  <c:v>2008</c:v>
                </c:pt>
              </c:strCache>
            </c:strRef>
          </c:tx>
          <c:spPr>
            <a:solidFill>
              <a:schemeClr val="accent4">
                <a:lumMod val="80000"/>
                <a:lumOff val="20000"/>
              </a:schemeClr>
            </a:solidFill>
            <a:ln>
              <a:noFill/>
            </a:ln>
            <a:effectLst/>
          </c:spPr>
          <c:invertIfNegative val="0"/>
          <c:cat>
            <c:strRef>
              <c:f>'adv (2)'!$A$2:$A$4</c:f>
              <c:strCache>
                <c:ptCount val="3"/>
                <c:pt idx="0">
                  <c:v>Australia</c:v>
                </c:pt>
                <c:pt idx="1">
                  <c:v>Canada</c:v>
                </c:pt>
                <c:pt idx="2">
                  <c:v>Norway</c:v>
                </c:pt>
              </c:strCache>
            </c:strRef>
          </c:cat>
          <c:val>
            <c:numRef>
              <c:f>'adv (2)'!$Q$2:$Q$4</c:f>
              <c:numCache>
                <c:formatCode>General</c:formatCode>
                <c:ptCount val="3"/>
                <c:pt idx="0">
                  <c:v>10.249564043005799</c:v>
                </c:pt>
                <c:pt idx="1">
                  <c:v>5.8006728255764903</c:v>
                </c:pt>
                <c:pt idx="2">
                  <c:v>11.7335320244723</c:v>
                </c:pt>
              </c:numCache>
            </c:numRef>
          </c:val>
          <c:extLst>
            <c:ext xmlns:c16="http://schemas.microsoft.com/office/drawing/2014/chart" uri="{C3380CC4-5D6E-409C-BE32-E72D297353CC}">
              <c16:uniqueId val="{0000000F-3032-4731-9EBA-17D1617C2832}"/>
            </c:ext>
          </c:extLst>
        </c:ser>
        <c:ser>
          <c:idx val="16"/>
          <c:order val="16"/>
          <c:tx>
            <c:strRef>
              <c:f>'adv (2)'!$R$1</c:f>
              <c:strCache>
                <c:ptCount val="1"/>
                <c:pt idx="0">
                  <c:v>2009</c:v>
                </c:pt>
              </c:strCache>
            </c:strRef>
          </c:tx>
          <c:spPr>
            <a:solidFill>
              <a:schemeClr val="accent5">
                <a:lumMod val="80000"/>
                <a:lumOff val="20000"/>
              </a:schemeClr>
            </a:solidFill>
            <a:ln>
              <a:noFill/>
            </a:ln>
            <a:effectLst/>
          </c:spPr>
          <c:invertIfNegative val="0"/>
          <c:cat>
            <c:strRef>
              <c:f>'adv (2)'!$A$2:$A$4</c:f>
              <c:strCache>
                <c:ptCount val="3"/>
                <c:pt idx="0">
                  <c:v>Australia</c:v>
                </c:pt>
                <c:pt idx="1">
                  <c:v>Canada</c:v>
                </c:pt>
                <c:pt idx="2">
                  <c:v>Norway</c:v>
                </c:pt>
              </c:strCache>
            </c:strRef>
          </c:cat>
          <c:val>
            <c:numRef>
              <c:f>'adv (2)'!$R$2:$R$4</c:f>
              <c:numCache>
                <c:formatCode>General</c:formatCode>
                <c:ptCount val="3"/>
                <c:pt idx="0">
                  <c:v>6.4688423218100901</c:v>
                </c:pt>
                <c:pt idx="1">
                  <c:v>2.34977227103697</c:v>
                </c:pt>
                <c:pt idx="2">
                  <c:v>8.1393211176608897</c:v>
                </c:pt>
              </c:numCache>
            </c:numRef>
          </c:val>
          <c:extLst>
            <c:ext xmlns:c16="http://schemas.microsoft.com/office/drawing/2014/chart" uri="{C3380CC4-5D6E-409C-BE32-E72D297353CC}">
              <c16:uniqueId val="{00000010-3032-4731-9EBA-17D1617C2832}"/>
            </c:ext>
          </c:extLst>
        </c:ser>
        <c:ser>
          <c:idx val="17"/>
          <c:order val="17"/>
          <c:tx>
            <c:strRef>
              <c:f>'adv (2)'!$S$1</c:f>
              <c:strCache>
                <c:ptCount val="1"/>
                <c:pt idx="0">
                  <c:v>2010</c:v>
                </c:pt>
              </c:strCache>
            </c:strRef>
          </c:tx>
          <c:spPr>
            <a:solidFill>
              <a:schemeClr val="accent6">
                <a:lumMod val="80000"/>
                <a:lumOff val="20000"/>
              </a:schemeClr>
            </a:solidFill>
            <a:ln>
              <a:noFill/>
            </a:ln>
            <a:effectLst/>
          </c:spPr>
          <c:invertIfNegative val="0"/>
          <c:cat>
            <c:strRef>
              <c:f>'adv (2)'!$A$2:$A$4</c:f>
              <c:strCache>
                <c:ptCount val="3"/>
                <c:pt idx="0">
                  <c:v>Australia</c:v>
                </c:pt>
                <c:pt idx="1">
                  <c:v>Canada</c:v>
                </c:pt>
                <c:pt idx="2">
                  <c:v>Norway</c:v>
                </c:pt>
              </c:strCache>
            </c:strRef>
          </c:cat>
          <c:val>
            <c:numRef>
              <c:f>'adv (2)'!$S$2:$S$4</c:f>
              <c:numCache>
                <c:formatCode>General</c:formatCode>
                <c:ptCount val="3"/>
                <c:pt idx="0">
                  <c:v>9.5709818329774006</c:v>
                </c:pt>
                <c:pt idx="1">
                  <c:v>2.7608544271817999</c:v>
                </c:pt>
                <c:pt idx="2">
                  <c:v>7.6869547840774102</c:v>
                </c:pt>
              </c:numCache>
            </c:numRef>
          </c:val>
          <c:extLst>
            <c:ext xmlns:c16="http://schemas.microsoft.com/office/drawing/2014/chart" uri="{C3380CC4-5D6E-409C-BE32-E72D297353CC}">
              <c16:uniqueId val="{00000011-3032-4731-9EBA-17D1617C2832}"/>
            </c:ext>
          </c:extLst>
        </c:ser>
        <c:ser>
          <c:idx val="18"/>
          <c:order val="18"/>
          <c:tx>
            <c:strRef>
              <c:f>'adv (2)'!$T$1</c:f>
              <c:strCache>
                <c:ptCount val="1"/>
                <c:pt idx="0">
                  <c:v>2011</c:v>
                </c:pt>
              </c:strCache>
            </c:strRef>
          </c:tx>
          <c:spPr>
            <a:solidFill>
              <a:schemeClr val="accent1">
                <a:lumMod val="80000"/>
              </a:schemeClr>
            </a:solidFill>
            <a:ln>
              <a:noFill/>
            </a:ln>
            <a:effectLst/>
          </c:spPr>
          <c:invertIfNegative val="0"/>
          <c:cat>
            <c:strRef>
              <c:f>'adv (2)'!$A$2:$A$4</c:f>
              <c:strCache>
                <c:ptCount val="3"/>
                <c:pt idx="0">
                  <c:v>Australia</c:v>
                </c:pt>
                <c:pt idx="1">
                  <c:v>Canada</c:v>
                </c:pt>
                <c:pt idx="2">
                  <c:v>Norway</c:v>
                </c:pt>
              </c:strCache>
            </c:strRef>
          </c:cat>
          <c:val>
            <c:numRef>
              <c:f>'adv (2)'!$T$2:$T$4</c:f>
              <c:numCache>
                <c:formatCode>General</c:formatCode>
                <c:ptCount val="3"/>
                <c:pt idx="0">
                  <c:v>10.549957327409899</c:v>
                </c:pt>
                <c:pt idx="1">
                  <c:v>3.2024672008347101</c:v>
                </c:pt>
                <c:pt idx="2">
                  <c:v>9.7641222934787102</c:v>
                </c:pt>
              </c:numCache>
            </c:numRef>
          </c:val>
          <c:extLst>
            <c:ext xmlns:c16="http://schemas.microsoft.com/office/drawing/2014/chart" uri="{C3380CC4-5D6E-409C-BE32-E72D297353CC}">
              <c16:uniqueId val="{00000012-3032-4731-9EBA-17D1617C2832}"/>
            </c:ext>
          </c:extLst>
        </c:ser>
        <c:ser>
          <c:idx val="19"/>
          <c:order val="19"/>
          <c:tx>
            <c:strRef>
              <c:f>'adv (2)'!$U$1</c:f>
              <c:strCache>
                <c:ptCount val="1"/>
                <c:pt idx="0">
                  <c:v>2012</c:v>
                </c:pt>
              </c:strCache>
            </c:strRef>
          </c:tx>
          <c:spPr>
            <a:solidFill>
              <a:schemeClr val="accent2">
                <a:lumMod val="80000"/>
              </a:schemeClr>
            </a:solidFill>
            <a:ln>
              <a:noFill/>
            </a:ln>
            <a:effectLst/>
          </c:spPr>
          <c:invertIfNegative val="0"/>
          <c:cat>
            <c:strRef>
              <c:f>'adv (2)'!$A$2:$A$4</c:f>
              <c:strCache>
                <c:ptCount val="3"/>
                <c:pt idx="0">
                  <c:v>Australia</c:v>
                </c:pt>
                <c:pt idx="1">
                  <c:v>Canada</c:v>
                </c:pt>
                <c:pt idx="2">
                  <c:v>Norway</c:v>
                </c:pt>
              </c:strCache>
            </c:strRef>
          </c:cat>
          <c:val>
            <c:numRef>
              <c:f>'adv (2)'!$U$2:$U$4</c:f>
              <c:numCache>
                <c:formatCode>General</c:formatCode>
                <c:ptCount val="3"/>
                <c:pt idx="0">
                  <c:v>7.7610028247237297</c:v>
                </c:pt>
                <c:pt idx="1">
                  <c:v>2.4074054218341399</c:v>
                </c:pt>
                <c:pt idx="2">
                  <c:v>9.7689316868356002</c:v>
                </c:pt>
              </c:numCache>
            </c:numRef>
          </c:val>
          <c:extLst>
            <c:ext xmlns:c16="http://schemas.microsoft.com/office/drawing/2014/chart" uri="{C3380CC4-5D6E-409C-BE32-E72D297353CC}">
              <c16:uniqueId val="{00000013-3032-4731-9EBA-17D1617C2832}"/>
            </c:ext>
          </c:extLst>
        </c:ser>
        <c:ser>
          <c:idx val="20"/>
          <c:order val="20"/>
          <c:tx>
            <c:strRef>
              <c:f>'adv (2)'!$V$1</c:f>
              <c:strCache>
                <c:ptCount val="1"/>
                <c:pt idx="0">
                  <c:v>2013</c:v>
                </c:pt>
              </c:strCache>
            </c:strRef>
          </c:tx>
          <c:spPr>
            <a:solidFill>
              <a:schemeClr val="accent3">
                <a:lumMod val="80000"/>
              </a:schemeClr>
            </a:solidFill>
            <a:ln>
              <a:noFill/>
            </a:ln>
            <a:effectLst/>
          </c:spPr>
          <c:invertIfNegative val="0"/>
          <c:cat>
            <c:strRef>
              <c:f>'adv (2)'!$A$2:$A$4</c:f>
              <c:strCache>
                <c:ptCount val="3"/>
                <c:pt idx="0">
                  <c:v>Australia</c:v>
                </c:pt>
                <c:pt idx="1">
                  <c:v>Canada</c:v>
                </c:pt>
                <c:pt idx="2">
                  <c:v>Norway</c:v>
                </c:pt>
              </c:strCache>
            </c:strRef>
          </c:cat>
          <c:val>
            <c:numRef>
              <c:f>'adv (2)'!$V$2:$V$4</c:f>
              <c:numCache>
                <c:formatCode>General</c:formatCode>
                <c:ptCount val="3"/>
                <c:pt idx="0">
                  <c:v>8.2826852057666898</c:v>
                </c:pt>
                <c:pt idx="1">
                  <c:v>2.5555637192129801</c:v>
                </c:pt>
                <c:pt idx="2">
                  <c:v>8.3608036339676293</c:v>
                </c:pt>
              </c:numCache>
            </c:numRef>
          </c:val>
          <c:extLst>
            <c:ext xmlns:c16="http://schemas.microsoft.com/office/drawing/2014/chart" uri="{C3380CC4-5D6E-409C-BE32-E72D297353CC}">
              <c16:uniqueId val="{00000014-3032-4731-9EBA-17D1617C2832}"/>
            </c:ext>
          </c:extLst>
        </c:ser>
        <c:ser>
          <c:idx val="21"/>
          <c:order val="21"/>
          <c:tx>
            <c:strRef>
              <c:f>'adv (2)'!$W$1</c:f>
              <c:strCache>
                <c:ptCount val="1"/>
                <c:pt idx="0">
                  <c:v>2014</c:v>
                </c:pt>
              </c:strCache>
            </c:strRef>
          </c:tx>
          <c:spPr>
            <a:solidFill>
              <a:schemeClr val="accent4">
                <a:lumMod val="80000"/>
              </a:schemeClr>
            </a:solidFill>
            <a:ln>
              <a:noFill/>
            </a:ln>
            <a:effectLst/>
          </c:spPr>
          <c:invertIfNegative val="0"/>
          <c:cat>
            <c:strRef>
              <c:f>'adv (2)'!$A$2:$A$4</c:f>
              <c:strCache>
                <c:ptCount val="3"/>
                <c:pt idx="0">
                  <c:v>Australia</c:v>
                </c:pt>
                <c:pt idx="1">
                  <c:v>Canada</c:v>
                </c:pt>
                <c:pt idx="2">
                  <c:v>Norway</c:v>
                </c:pt>
              </c:strCache>
            </c:strRef>
          </c:cat>
          <c:val>
            <c:numRef>
              <c:f>'adv (2)'!$W$2:$W$4</c:f>
              <c:numCache>
                <c:formatCode>General</c:formatCode>
                <c:ptCount val="3"/>
                <c:pt idx="0">
                  <c:v>7.3022883296288201</c:v>
                </c:pt>
                <c:pt idx="1">
                  <c:v>2.5074021056809701</c:v>
                </c:pt>
                <c:pt idx="2">
                  <c:v>8.1695045423266599</c:v>
                </c:pt>
              </c:numCache>
            </c:numRef>
          </c:val>
          <c:extLst>
            <c:ext xmlns:c16="http://schemas.microsoft.com/office/drawing/2014/chart" uri="{C3380CC4-5D6E-409C-BE32-E72D297353CC}">
              <c16:uniqueId val="{00000015-3032-4731-9EBA-17D1617C2832}"/>
            </c:ext>
          </c:extLst>
        </c:ser>
        <c:ser>
          <c:idx val="22"/>
          <c:order val="22"/>
          <c:tx>
            <c:strRef>
              <c:f>'adv (2)'!$X$1</c:f>
              <c:strCache>
                <c:ptCount val="1"/>
                <c:pt idx="0">
                  <c:v>2015</c:v>
                </c:pt>
              </c:strCache>
            </c:strRef>
          </c:tx>
          <c:spPr>
            <a:solidFill>
              <a:schemeClr val="accent5">
                <a:lumMod val="80000"/>
              </a:schemeClr>
            </a:solidFill>
            <a:ln>
              <a:noFill/>
            </a:ln>
            <a:effectLst/>
          </c:spPr>
          <c:invertIfNegative val="0"/>
          <c:cat>
            <c:strRef>
              <c:f>'adv (2)'!$A$2:$A$4</c:f>
              <c:strCache>
                <c:ptCount val="3"/>
                <c:pt idx="0">
                  <c:v>Australia</c:v>
                </c:pt>
                <c:pt idx="1">
                  <c:v>Canada</c:v>
                </c:pt>
                <c:pt idx="2">
                  <c:v>Norway</c:v>
                </c:pt>
              </c:strCache>
            </c:strRef>
          </c:cat>
          <c:val>
            <c:numRef>
              <c:f>'adv (2)'!$X$2:$X$4</c:f>
              <c:numCache>
                <c:formatCode>General</c:formatCode>
                <c:ptCount val="3"/>
                <c:pt idx="0">
                  <c:v>4.8026954564479603</c:v>
                </c:pt>
                <c:pt idx="1">
                  <c:v>0.88902559806771597</c:v>
                </c:pt>
                <c:pt idx="2">
                  <c:v>5.3962324590090898</c:v>
                </c:pt>
              </c:numCache>
            </c:numRef>
          </c:val>
          <c:extLst>
            <c:ext xmlns:c16="http://schemas.microsoft.com/office/drawing/2014/chart" uri="{C3380CC4-5D6E-409C-BE32-E72D297353CC}">
              <c16:uniqueId val="{00000016-3032-4731-9EBA-17D1617C2832}"/>
            </c:ext>
          </c:extLst>
        </c:ser>
        <c:dLbls>
          <c:showLegendKey val="0"/>
          <c:showVal val="0"/>
          <c:showCatName val="0"/>
          <c:showSerName val="0"/>
          <c:showPercent val="0"/>
          <c:showBubbleSize val="0"/>
        </c:dLbls>
        <c:gapWidth val="219"/>
        <c:overlap val="-27"/>
        <c:axId val="153099368"/>
        <c:axId val="153099760"/>
      </c:barChart>
      <c:catAx>
        <c:axId val="153099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3099760"/>
        <c:crosses val="autoZero"/>
        <c:auto val="1"/>
        <c:lblAlgn val="ctr"/>
        <c:lblOffset val="100"/>
        <c:noMultiLvlLbl val="0"/>
      </c:catAx>
      <c:valAx>
        <c:axId val="153099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3099368"/>
        <c:crosses val="autoZero"/>
        <c:crossBetween val="between"/>
      </c:valAx>
      <c:spPr>
        <a:noFill/>
        <a:ln w="25400">
          <a:noFill/>
        </a:ln>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i-FI"/>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691ABB-46A1-405A-866E-25F42836D823}"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0C3E6-CE64-45ED-A198-ECEB539A79E6}" type="slidenum">
              <a:rPr lang="en-US" smtClean="0"/>
              <a:t>‹#›</a:t>
            </a:fld>
            <a:endParaRPr lang="en-US"/>
          </a:p>
        </p:txBody>
      </p:sp>
    </p:spTree>
    <p:extLst>
      <p:ext uri="{BB962C8B-B14F-4D97-AF65-F5344CB8AC3E}">
        <p14:creationId xmlns:p14="http://schemas.microsoft.com/office/powerpoint/2010/main" val="412122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91ABB-46A1-405A-866E-25F42836D823}"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0C3E6-CE64-45ED-A198-ECEB539A79E6}" type="slidenum">
              <a:rPr lang="en-US" smtClean="0"/>
              <a:t>‹#›</a:t>
            </a:fld>
            <a:endParaRPr lang="en-US"/>
          </a:p>
        </p:txBody>
      </p:sp>
    </p:spTree>
    <p:extLst>
      <p:ext uri="{BB962C8B-B14F-4D97-AF65-F5344CB8AC3E}">
        <p14:creationId xmlns:p14="http://schemas.microsoft.com/office/powerpoint/2010/main" val="2207651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91ABB-46A1-405A-866E-25F42836D823}"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0C3E6-CE64-45ED-A198-ECEB539A79E6}" type="slidenum">
              <a:rPr lang="en-US" smtClean="0"/>
              <a:t>‹#›</a:t>
            </a:fld>
            <a:endParaRPr lang="en-US"/>
          </a:p>
        </p:txBody>
      </p:sp>
    </p:spTree>
    <p:extLst>
      <p:ext uri="{BB962C8B-B14F-4D97-AF65-F5344CB8AC3E}">
        <p14:creationId xmlns:p14="http://schemas.microsoft.com/office/powerpoint/2010/main" val="93463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91ABB-46A1-405A-866E-25F42836D823}"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0C3E6-CE64-45ED-A198-ECEB539A79E6}" type="slidenum">
              <a:rPr lang="en-US" smtClean="0"/>
              <a:t>‹#›</a:t>
            </a:fld>
            <a:endParaRPr lang="en-US"/>
          </a:p>
        </p:txBody>
      </p:sp>
    </p:spTree>
    <p:extLst>
      <p:ext uri="{BB962C8B-B14F-4D97-AF65-F5344CB8AC3E}">
        <p14:creationId xmlns:p14="http://schemas.microsoft.com/office/powerpoint/2010/main" val="3390293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691ABB-46A1-405A-866E-25F42836D823}"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0C3E6-CE64-45ED-A198-ECEB539A79E6}" type="slidenum">
              <a:rPr lang="en-US" smtClean="0"/>
              <a:t>‹#›</a:t>
            </a:fld>
            <a:endParaRPr lang="en-US"/>
          </a:p>
        </p:txBody>
      </p:sp>
    </p:spTree>
    <p:extLst>
      <p:ext uri="{BB962C8B-B14F-4D97-AF65-F5344CB8AC3E}">
        <p14:creationId xmlns:p14="http://schemas.microsoft.com/office/powerpoint/2010/main" val="725451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691ABB-46A1-405A-866E-25F42836D823}" type="datetimeFigureOut">
              <a:rPr lang="en-US" smtClean="0"/>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0C3E6-CE64-45ED-A198-ECEB539A79E6}" type="slidenum">
              <a:rPr lang="en-US" smtClean="0"/>
              <a:t>‹#›</a:t>
            </a:fld>
            <a:endParaRPr lang="en-US"/>
          </a:p>
        </p:txBody>
      </p:sp>
    </p:spTree>
    <p:extLst>
      <p:ext uri="{BB962C8B-B14F-4D97-AF65-F5344CB8AC3E}">
        <p14:creationId xmlns:p14="http://schemas.microsoft.com/office/powerpoint/2010/main" val="332513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691ABB-46A1-405A-866E-25F42836D823}" type="datetimeFigureOut">
              <a:rPr lang="en-US" smtClean="0"/>
              <a:t>1/21/2019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C0C3E6-CE64-45ED-A198-ECEB539A79E6}" type="slidenum">
              <a:rPr lang="en-US" smtClean="0"/>
              <a:t>‹#›</a:t>
            </a:fld>
            <a:endParaRPr lang="en-US"/>
          </a:p>
        </p:txBody>
      </p:sp>
    </p:spTree>
    <p:extLst>
      <p:ext uri="{BB962C8B-B14F-4D97-AF65-F5344CB8AC3E}">
        <p14:creationId xmlns:p14="http://schemas.microsoft.com/office/powerpoint/2010/main" val="2270535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691ABB-46A1-405A-866E-25F42836D823}" type="datetimeFigureOut">
              <a:rPr lang="en-US" smtClean="0"/>
              <a:t>1/21/2019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C0C3E6-CE64-45ED-A198-ECEB539A79E6}" type="slidenum">
              <a:rPr lang="en-US" smtClean="0"/>
              <a:t>‹#›</a:t>
            </a:fld>
            <a:endParaRPr lang="en-US"/>
          </a:p>
        </p:txBody>
      </p:sp>
    </p:spTree>
    <p:extLst>
      <p:ext uri="{BB962C8B-B14F-4D97-AF65-F5344CB8AC3E}">
        <p14:creationId xmlns:p14="http://schemas.microsoft.com/office/powerpoint/2010/main" val="350532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691ABB-46A1-405A-866E-25F42836D823}" type="datetimeFigureOut">
              <a:rPr lang="en-US" smtClean="0"/>
              <a:t>1/21/2019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C0C3E6-CE64-45ED-A198-ECEB539A79E6}" type="slidenum">
              <a:rPr lang="en-US" smtClean="0"/>
              <a:t>‹#›</a:t>
            </a:fld>
            <a:endParaRPr lang="en-US"/>
          </a:p>
        </p:txBody>
      </p:sp>
    </p:spTree>
    <p:extLst>
      <p:ext uri="{BB962C8B-B14F-4D97-AF65-F5344CB8AC3E}">
        <p14:creationId xmlns:p14="http://schemas.microsoft.com/office/powerpoint/2010/main" val="144149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691ABB-46A1-405A-866E-25F42836D823}" type="datetimeFigureOut">
              <a:rPr lang="en-US" smtClean="0"/>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0C3E6-CE64-45ED-A198-ECEB539A79E6}" type="slidenum">
              <a:rPr lang="en-US" smtClean="0"/>
              <a:t>‹#›</a:t>
            </a:fld>
            <a:endParaRPr lang="en-US"/>
          </a:p>
        </p:txBody>
      </p:sp>
    </p:spTree>
    <p:extLst>
      <p:ext uri="{BB962C8B-B14F-4D97-AF65-F5344CB8AC3E}">
        <p14:creationId xmlns:p14="http://schemas.microsoft.com/office/powerpoint/2010/main" val="3954871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691ABB-46A1-405A-866E-25F42836D823}" type="datetimeFigureOut">
              <a:rPr lang="en-US" smtClean="0"/>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0C3E6-CE64-45ED-A198-ECEB539A79E6}" type="slidenum">
              <a:rPr lang="en-US" smtClean="0"/>
              <a:t>‹#›</a:t>
            </a:fld>
            <a:endParaRPr lang="en-US"/>
          </a:p>
        </p:txBody>
      </p:sp>
    </p:spTree>
    <p:extLst>
      <p:ext uri="{BB962C8B-B14F-4D97-AF65-F5344CB8AC3E}">
        <p14:creationId xmlns:p14="http://schemas.microsoft.com/office/powerpoint/2010/main" val="949851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91ABB-46A1-405A-866E-25F42836D823}" type="datetimeFigureOut">
              <a:rPr lang="en-US" smtClean="0"/>
              <a:t>1/21/2019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0C3E6-CE64-45ED-A198-ECEB539A79E6}" type="slidenum">
              <a:rPr lang="en-US" smtClean="0"/>
              <a:t>‹#›</a:t>
            </a:fld>
            <a:endParaRPr lang="en-US"/>
          </a:p>
        </p:txBody>
      </p:sp>
    </p:spTree>
    <p:extLst>
      <p:ext uri="{BB962C8B-B14F-4D97-AF65-F5344CB8AC3E}">
        <p14:creationId xmlns:p14="http://schemas.microsoft.com/office/powerpoint/2010/main" val="4262291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eO_AAWxiITY"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nGZn_pGT_P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CUXsVNI1X4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Commodities and emerging markets. The resource curse</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fi-FI" dirty="0" smtClean="0">
                <a:latin typeface="Times New Roman" panose="02020603050405020304" pitchFamily="18" charset="0"/>
                <a:cs typeface="Times New Roman" panose="02020603050405020304" pitchFamily="18" charset="0"/>
              </a:rPr>
              <a:t>Svetlana Ledyaeva</a:t>
            </a:r>
          </a:p>
          <a:p>
            <a:r>
              <a:rPr lang="fi-FI" dirty="0" smtClean="0">
                <a:latin typeface="Times New Roman" panose="02020603050405020304" pitchFamily="18" charset="0"/>
                <a:cs typeface="Times New Roman" panose="02020603050405020304" pitchFamily="18" charset="0"/>
              </a:rPr>
              <a:t>Aalto BIZ</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4691" y="3709468"/>
            <a:ext cx="4447309" cy="2382837"/>
          </a:xfrm>
          <a:prstGeom prst="rect">
            <a:avLst/>
          </a:prstGeom>
        </p:spPr>
      </p:pic>
    </p:spTree>
    <p:extLst>
      <p:ext uri="{BB962C8B-B14F-4D97-AF65-F5344CB8AC3E}">
        <p14:creationId xmlns:p14="http://schemas.microsoft.com/office/powerpoint/2010/main" val="2868382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Natural resources curse</a:t>
            </a:r>
            <a:endParaRPr lang="fi-FI"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508166"/>
            <a:ext cx="10515600" cy="4668797"/>
          </a:xfrm>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term resource curse encompasses the significant social, economic and political </a:t>
            </a:r>
            <a:r>
              <a:rPr lang="en-US" dirty="0" smtClean="0">
                <a:latin typeface="Times New Roman" panose="02020603050405020304" pitchFamily="18" charset="0"/>
                <a:cs typeface="Times New Roman" panose="02020603050405020304" pitchFamily="18" charset="0"/>
              </a:rPr>
              <a:t> challenges </a:t>
            </a:r>
            <a:r>
              <a:rPr lang="en-US" dirty="0">
                <a:latin typeface="Times New Roman" panose="02020603050405020304" pitchFamily="18" charset="0"/>
                <a:cs typeface="Times New Roman" panose="02020603050405020304" pitchFamily="18" charset="0"/>
              </a:rPr>
              <a:t>that are unique to countries rich in oil, gas and minerals</a:t>
            </a:r>
            <a:r>
              <a:rPr lang="en-US" dirty="0" smtClean="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Many oil-, gas- and mineral-rich countries have failed to reach their full potential as </a:t>
            </a: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result of their natural resource wealth. In general, they are also more authoritarian, </a:t>
            </a:r>
            <a:r>
              <a:rPr lang="en-US" dirty="0" smtClean="0">
                <a:latin typeface="Times New Roman" panose="02020603050405020304" pitchFamily="18" charset="0"/>
                <a:cs typeface="Times New Roman" panose="02020603050405020304" pitchFamily="18" charset="0"/>
              </a:rPr>
              <a:t>more </a:t>
            </a:r>
            <a:r>
              <a:rPr lang="en-US" dirty="0">
                <a:latin typeface="Times New Roman" panose="02020603050405020304" pitchFamily="18" charset="0"/>
                <a:cs typeface="Times New Roman" panose="02020603050405020304" pitchFamily="18" charset="0"/>
              </a:rPr>
              <a:t>prone to conflict, and less economically stable than countries without these </a:t>
            </a:r>
            <a:r>
              <a:rPr lang="en-US" dirty="0" smtClean="0">
                <a:latin typeface="Times New Roman" panose="02020603050405020304" pitchFamily="18" charset="0"/>
                <a:cs typeface="Times New Roman" panose="02020603050405020304" pitchFamily="18" charset="0"/>
              </a:rPr>
              <a:t>resources.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fi-FI" dirty="0"/>
          </a:p>
        </p:txBody>
      </p:sp>
    </p:spTree>
    <p:extLst>
      <p:ext uri="{BB962C8B-B14F-4D97-AF65-F5344CB8AC3E}">
        <p14:creationId xmlns:p14="http://schemas.microsoft.com/office/powerpoint/2010/main" val="645609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latin typeface="Times New Roman" panose="02020603050405020304" pitchFamily="18" charset="0"/>
                <a:cs typeface="Times New Roman" panose="02020603050405020304" pitchFamily="18" charset="0"/>
              </a:rPr>
              <a:t>Resource </a:t>
            </a:r>
            <a:r>
              <a:rPr lang="fi-FI" b="1" dirty="0" err="1" smtClean="0">
                <a:latin typeface="Times New Roman" panose="02020603050405020304" pitchFamily="18" charset="0"/>
                <a:cs typeface="Times New Roman" panose="02020603050405020304" pitchFamily="18" charset="0"/>
              </a:rPr>
              <a:t>curse</a:t>
            </a:r>
            <a:r>
              <a:rPr lang="fi-FI" b="1" dirty="0" smtClean="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E</a:t>
            </a:r>
            <a:r>
              <a:rPr lang="fi-FI" b="1" dirty="0" err="1" smtClean="0">
                <a:latin typeface="Times New Roman" panose="02020603050405020304" pitchFamily="18" charset="0"/>
                <a:cs typeface="Times New Roman" panose="02020603050405020304" pitchFamily="18" charset="0"/>
              </a:rPr>
              <a:t>merging</a:t>
            </a:r>
            <a:r>
              <a:rPr lang="fi-FI" b="1" dirty="0" smtClean="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e</a:t>
            </a:r>
            <a:r>
              <a:rPr lang="fi-FI" b="1" dirty="0" err="1" smtClean="0">
                <a:latin typeface="Times New Roman" panose="02020603050405020304" pitchFamily="18" charset="0"/>
                <a:cs typeface="Times New Roman" panose="02020603050405020304" pitchFamily="18" charset="0"/>
              </a:rPr>
              <a:t>conomies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lgn="just">
              <a:buNone/>
            </a:pPr>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worst development </a:t>
            </a:r>
            <a:r>
              <a:rPr lang="en-US" sz="3200" dirty="0" smtClean="0">
                <a:latin typeface="Times New Roman" panose="02020603050405020304" pitchFamily="18" charset="0"/>
                <a:cs typeface="Times New Roman" panose="02020603050405020304" pitchFamily="18" charset="0"/>
              </a:rPr>
              <a:t>outcomes - measured </a:t>
            </a:r>
            <a:r>
              <a:rPr lang="en-US" sz="3200" dirty="0">
                <a:latin typeface="Times New Roman" panose="02020603050405020304" pitchFamily="18" charset="0"/>
                <a:cs typeface="Times New Roman" panose="02020603050405020304" pitchFamily="18" charset="0"/>
              </a:rPr>
              <a:t>in poverty, inequality, and </a:t>
            </a:r>
            <a:r>
              <a:rPr lang="en-US" sz="3200" dirty="0" smtClean="0">
                <a:latin typeface="Times New Roman" panose="02020603050405020304" pitchFamily="18" charset="0"/>
                <a:cs typeface="Times New Roman" panose="02020603050405020304" pitchFamily="18" charset="0"/>
              </a:rPr>
              <a:t>deprivation - are </a:t>
            </a:r>
            <a:r>
              <a:rPr lang="en-US" sz="3200" dirty="0">
                <a:latin typeface="Times New Roman" panose="02020603050405020304" pitchFamily="18" charset="0"/>
                <a:cs typeface="Times New Roman" panose="02020603050405020304" pitchFamily="18" charset="0"/>
              </a:rPr>
              <a:t>often found in those countries with the greatest natural resource endowments</a:t>
            </a:r>
            <a:r>
              <a:rPr lang="en-US" sz="3200" dirty="0" smtClean="0">
                <a:latin typeface="Times New Roman" panose="02020603050405020304" pitchFamily="18" charset="0"/>
                <a:cs typeface="Times New Roman" panose="02020603050405020304" pitchFamily="18" charset="0"/>
              </a:rPr>
              <a:t>.</a:t>
            </a: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a:latin typeface="Times New Roman" panose="02020603050405020304" pitchFamily="18" charset="0"/>
                <a:cs typeface="Times New Roman" panose="02020603050405020304" pitchFamily="18" charset="0"/>
              </a:rPr>
              <a:t>"There are twenty-three countries in the world that derive at least 60 percent of their exports from oil and gas and not a single one is a real democracy," observes Larry Diamond of Stanford University. </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2663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Mineral resources and economic development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endParaRPr lang="en-US" sz="2500" dirty="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African countries (Angola, Nigeria, Sudan</a:t>
            </a:r>
            <a:r>
              <a:rPr lang="fi-FI" sz="3200" dirty="0" smtClean="0">
                <a:latin typeface="Times New Roman" panose="02020603050405020304" pitchFamily="18" charset="0"/>
                <a:cs typeface="Times New Roman" panose="02020603050405020304" pitchFamily="18" charset="0"/>
              </a:rPr>
              <a:t>) </a:t>
            </a:r>
            <a:r>
              <a:rPr lang="fi-FI" sz="3200" dirty="0" err="1" smtClean="0">
                <a:latin typeface="Times New Roman" panose="02020603050405020304" pitchFamily="18" charset="0"/>
                <a:cs typeface="Times New Roman" panose="02020603050405020304" pitchFamily="18" charset="0"/>
              </a:rPr>
              <a:t>rich</a:t>
            </a:r>
            <a:r>
              <a:rPr lang="fi-FI" sz="3200" dirty="0" smtClean="0">
                <a:latin typeface="Times New Roman" panose="02020603050405020304" pitchFamily="18" charset="0"/>
                <a:cs typeface="Times New Roman" panose="02020603050405020304" pitchFamily="18" charset="0"/>
              </a:rPr>
              <a:t> in </a:t>
            </a:r>
            <a:r>
              <a:rPr lang="fi-FI" sz="3200" dirty="0" err="1" smtClean="0">
                <a:latin typeface="Times New Roman" panose="02020603050405020304" pitchFamily="18" charset="0"/>
                <a:cs typeface="Times New Roman" panose="02020603050405020304" pitchFamily="18" charset="0"/>
              </a:rPr>
              <a:t>resources</a:t>
            </a:r>
            <a:r>
              <a:rPr lang="fi-FI" sz="3200" dirty="0" smtClean="0">
                <a:latin typeface="Times New Roman" panose="02020603050405020304" pitchFamily="18" charset="0"/>
                <a:cs typeface="Times New Roman" panose="02020603050405020304" pitchFamily="18" charset="0"/>
              </a:rPr>
              <a:t> </a:t>
            </a:r>
            <a:r>
              <a:rPr lang="fi-FI" sz="32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3200" dirty="0">
                <a:latin typeface="Times New Roman" panose="02020603050405020304" pitchFamily="18" charset="0"/>
                <a:cs typeface="Times New Roman" panose="02020603050405020304" pitchFamily="18" charset="0"/>
                <a:sym typeface="Wingdings" panose="05000000000000000000" pitchFamily="2" charset="2"/>
              </a:rPr>
              <a:t>L</a:t>
            </a:r>
            <a:r>
              <a:rPr lang="en-US" sz="3200" dirty="0" smtClean="0">
                <a:latin typeface="Times New Roman" panose="02020603050405020304" pitchFamily="18" charset="0"/>
                <a:cs typeface="Times New Roman" panose="02020603050405020304" pitchFamily="18" charset="0"/>
              </a:rPr>
              <a:t>ow per </a:t>
            </a:r>
            <a:r>
              <a:rPr lang="en-US" sz="3200" dirty="0">
                <a:latin typeface="Times New Roman" panose="02020603050405020304" pitchFamily="18" charset="0"/>
                <a:cs typeface="Times New Roman" panose="02020603050405020304" pitchFamily="18" charset="0"/>
              </a:rPr>
              <a:t>capita income and low quality of </a:t>
            </a:r>
            <a:r>
              <a:rPr lang="en-US" sz="3200" dirty="0" smtClean="0">
                <a:latin typeface="Times New Roman" panose="02020603050405020304" pitchFamily="18" charset="0"/>
                <a:cs typeface="Times New Roman" panose="02020603050405020304" pitchFamily="18" charset="0"/>
              </a:rPr>
              <a:t>life.</a:t>
            </a:r>
          </a:p>
          <a:p>
            <a:pPr marL="0" indent="0" algn="just">
              <a:buNone/>
            </a:pPr>
            <a:endParaRPr lang="fi-FI" sz="3200" dirty="0">
              <a:latin typeface="Times New Roman" panose="02020603050405020304" pitchFamily="18" charset="0"/>
              <a:cs typeface="Times New Roman" panose="02020603050405020304" pitchFamily="18" charset="0"/>
            </a:endParaRPr>
          </a:p>
          <a:p>
            <a:pPr marL="0" indent="0" algn="just">
              <a:buNone/>
            </a:pPr>
            <a:r>
              <a:rPr lang="en-US" sz="3200" dirty="0">
                <a:latin typeface="Times New Roman" panose="02020603050405020304" pitchFamily="18" charset="0"/>
                <a:cs typeface="Times New Roman" panose="02020603050405020304" pitchFamily="18" charset="0"/>
              </a:rPr>
              <a:t>East Asian economies </a:t>
            </a:r>
            <a:r>
              <a:rPr lang="en-US" sz="3200" dirty="0" smtClean="0">
                <a:latin typeface="Times New Roman" panose="02020603050405020304" pitchFamily="18" charset="0"/>
                <a:cs typeface="Times New Roman" panose="02020603050405020304" pitchFamily="18" charset="0"/>
              </a:rPr>
              <a:t>Japan, Korea</a:t>
            </a:r>
            <a:r>
              <a:rPr lang="en-US" sz="3200" dirty="0">
                <a:latin typeface="Times New Roman" panose="02020603050405020304" pitchFamily="18" charset="0"/>
                <a:cs typeface="Times New Roman" panose="02020603050405020304" pitchFamily="18" charset="0"/>
              </a:rPr>
              <a:t>, Taiwan, Singapore and Hong Kong have achieved western-level standards </a:t>
            </a:r>
            <a:r>
              <a:rPr lang="en-US" sz="3200" dirty="0" smtClean="0">
                <a:latin typeface="Times New Roman" panose="02020603050405020304" pitchFamily="18" charset="0"/>
                <a:cs typeface="Times New Roman" panose="02020603050405020304" pitchFamily="18" charset="0"/>
              </a:rPr>
              <a:t>of living </a:t>
            </a:r>
            <a:r>
              <a:rPr lang="en-US" sz="3200" dirty="0">
                <a:latin typeface="Times New Roman" panose="02020603050405020304" pitchFamily="18" charset="0"/>
                <a:cs typeface="Times New Roman" panose="02020603050405020304" pitchFamily="18" charset="0"/>
              </a:rPr>
              <a:t>despite being rocky islands (or peninsulas) with virtually no exportable </a:t>
            </a:r>
            <a:r>
              <a:rPr lang="en-US" sz="3200" dirty="0" smtClean="0">
                <a:latin typeface="Times New Roman" panose="02020603050405020304" pitchFamily="18" charset="0"/>
                <a:cs typeface="Times New Roman" panose="02020603050405020304" pitchFamily="18" charset="0"/>
              </a:rPr>
              <a:t>natural resources</a:t>
            </a:r>
            <a:r>
              <a:rPr lang="en-US" sz="3200" dirty="0">
                <a:latin typeface="Times New Roman" panose="02020603050405020304" pitchFamily="18" charset="0"/>
                <a:cs typeface="Times New Roman" panose="02020603050405020304" pitchFamily="18" charset="0"/>
              </a:rPr>
              <a:t>.</a:t>
            </a:r>
          </a:p>
          <a:p>
            <a:pPr marL="0" indent="0">
              <a:buNone/>
            </a:pPr>
            <a:endParaRPr lang="en-US" sz="2000" dirty="0" smtClean="0"/>
          </a:p>
          <a:p>
            <a:pPr marL="0" indent="0">
              <a:buNone/>
            </a:pPr>
            <a:endParaRPr lang="fi-FI" dirty="0"/>
          </a:p>
          <a:p>
            <a:pPr marL="0" indent="0">
              <a:buNone/>
            </a:pPr>
            <a:endParaRPr lang="en-US" dirty="0"/>
          </a:p>
        </p:txBody>
      </p:sp>
    </p:spTree>
    <p:extLst>
      <p:ext uri="{BB962C8B-B14F-4D97-AF65-F5344CB8AC3E}">
        <p14:creationId xmlns:p14="http://schemas.microsoft.com/office/powerpoint/2010/main" val="3791299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90350"/>
          </a:xfrm>
        </p:spPr>
        <p:txBody>
          <a:bodyPr/>
          <a:lstStyle/>
          <a:p>
            <a:r>
              <a:rPr lang="fi-FI" b="1" dirty="0" err="1" smtClean="0">
                <a:latin typeface="Times New Roman" panose="02020603050405020304" pitchFamily="18" charset="0"/>
                <a:cs typeface="Times New Roman" panose="02020603050405020304" pitchFamily="18" charset="0"/>
              </a:rPr>
              <a:t>Explanations</a:t>
            </a:r>
            <a:r>
              <a:rPr lang="fi-FI" b="1" dirty="0" smtClean="0">
                <a:latin typeface="Times New Roman" panose="02020603050405020304" pitchFamily="18" charset="0"/>
                <a:cs typeface="Times New Roman" panose="02020603050405020304" pitchFamily="18" charset="0"/>
              </a:rPr>
              <a:t> for </a:t>
            </a:r>
            <a:r>
              <a:rPr lang="fi-FI" b="1" dirty="0" err="1" smtClean="0">
                <a:latin typeface="Times New Roman" panose="02020603050405020304" pitchFamily="18" charset="0"/>
                <a:cs typeface="Times New Roman" panose="02020603050405020304" pitchFamily="18" charset="0"/>
              </a:rPr>
              <a:t>resource</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curse</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Numerous</a:t>
            </a:r>
            <a:r>
              <a:rPr lang="fi-FI" b="1" dirty="0" smtClean="0">
                <a:latin typeface="Times New Roman" panose="02020603050405020304" pitchFamily="18" charset="0"/>
                <a:cs typeface="Times New Roman" panose="02020603050405020304" pitchFamily="18" charset="0"/>
              </a:rPr>
              <a:t>!</a:t>
            </a:r>
            <a:endParaRPr lang="fi-FI"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4758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Possible Channels of the Natural Resource Curse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buNone/>
            </a:pPr>
            <a:endParaRPr lang="en-US" sz="2600" dirty="0" smtClean="0"/>
          </a:p>
          <a:p>
            <a:pPr marL="0" indent="0">
              <a:buNone/>
            </a:pPr>
            <a:r>
              <a:rPr lang="en-US" sz="2600" dirty="0" smtClean="0">
                <a:latin typeface="Times New Roman" panose="02020603050405020304" pitchFamily="18" charset="0"/>
                <a:cs typeface="Times New Roman" panose="02020603050405020304" pitchFamily="18" charset="0"/>
              </a:rPr>
              <a:t>It </a:t>
            </a:r>
            <a:r>
              <a:rPr lang="en-US" sz="2600" dirty="0">
                <a:latin typeface="Times New Roman" panose="02020603050405020304" pitchFamily="18" charset="0"/>
                <a:cs typeface="Times New Roman" panose="02020603050405020304" pitchFamily="18" charset="0"/>
              </a:rPr>
              <a:t>is not that countries with oil wealth will necessarily achieve </a:t>
            </a:r>
            <a:r>
              <a:rPr lang="en-US" sz="2600" dirty="0" smtClean="0">
                <a:latin typeface="Times New Roman" panose="02020603050405020304" pitchFamily="18" charset="0"/>
                <a:cs typeface="Times New Roman" panose="02020603050405020304" pitchFamily="18" charset="0"/>
              </a:rPr>
              <a:t>worse performance </a:t>
            </a:r>
            <a:r>
              <a:rPr lang="en-US" sz="2600" dirty="0">
                <a:latin typeface="Times New Roman" panose="02020603050405020304" pitchFamily="18" charset="0"/>
                <a:cs typeface="Times New Roman" panose="02020603050405020304" pitchFamily="18" charset="0"/>
              </a:rPr>
              <a:t>than those without. </a:t>
            </a:r>
            <a:endParaRPr lang="en-US" sz="2600" dirty="0" smtClean="0">
              <a:latin typeface="Times New Roman" panose="02020603050405020304" pitchFamily="18" charset="0"/>
              <a:cs typeface="Times New Roman" panose="02020603050405020304" pitchFamily="18" charset="0"/>
            </a:endParaRPr>
          </a:p>
          <a:p>
            <a:pPr marL="0" indent="0">
              <a:buNone/>
            </a:pPr>
            <a:endParaRPr lang="fi-FI" sz="2600" dirty="0">
              <a:latin typeface="Times New Roman" panose="02020603050405020304" pitchFamily="18" charset="0"/>
              <a:cs typeface="Times New Roman" panose="02020603050405020304" pitchFamily="18" charset="0"/>
            </a:endParaRPr>
          </a:p>
          <a:p>
            <a:pPr marL="0" indent="0">
              <a:buNone/>
            </a:pPr>
            <a:r>
              <a:rPr lang="en-US" sz="2600" dirty="0">
                <a:latin typeface="Times New Roman" panose="02020603050405020304" pitchFamily="18" charset="0"/>
                <a:cs typeface="Times New Roman" panose="02020603050405020304" pitchFamily="18" charset="0"/>
              </a:rPr>
              <a:t>The question is why does oil lead to success </a:t>
            </a:r>
            <a:r>
              <a:rPr lang="en-US" sz="2600" dirty="0" smtClean="0">
                <a:latin typeface="Times New Roman" panose="02020603050405020304" pitchFamily="18" charset="0"/>
                <a:cs typeface="Times New Roman" panose="02020603050405020304" pitchFamily="18" charset="0"/>
              </a:rPr>
              <a:t>in some </a:t>
            </a:r>
            <a:r>
              <a:rPr lang="en-US" sz="2600" dirty="0">
                <a:latin typeface="Times New Roman" panose="02020603050405020304" pitchFamily="18" charset="0"/>
                <a:cs typeface="Times New Roman" panose="02020603050405020304" pitchFamily="18" charset="0"/>
              </a:rPr>
              <a:t>cases and failure in others</a:t>
            </a:r>
            <a:r>
              <a:rPr lang="en-US" sz="2600" dirty="0" smtClean="0">
                <a:latin typeface="Times New Roman" panose="02020603050405020304" pitchFamily="18" charset="0"/>
                <a:cs typeface="Times New Roman" panose="02020603050405020304" pitchFamily="18" charset="0"/>
              </a:rPr>
              <a:t>.</a:t>
            </a:r>
          </a:p>
          <a:p>
            <a:pPr marL="0" indent="0">
              <a:buNone/>
            </a:pPr>
            <a:endParaRPr lang="en-US" sz="2600" dirty="0">
              <a:latin typeface="Times New Roman" panose="02020603050405020304" pitchFamily="18" charset="0"/>
              <a:cs typeface="Times New Roman" panose="02020603050405020304" pitchFamily="18" charset="0"/>
            </a:endParaRPr>
          </a:p>
          <a:p>
            <a:pPr marL="0" indent="0">
              <a:buNone/>
            </a:pPr>
            <a:r>
              <a:rPr lang="en-US" sz="2600" dirty="0">
                <a:latin typeface="Times New Roman" panose="02020603050405020304" pitchFamily="18" charset="0"/>
                <a:cs typeface="Times New Roman" panose="02020603050405020304" pitchFamily="18" charset="0"/>
              </a:rPr>
              <a:t>What leads to the achievements of Norway and </a:t>
            </a:r>
            <a:r>
              <a:rPr lang="en-US" sz="2600" dirty="0" smtClean="0">
                <a:latin typeface="Times New Roman" panose="02020603050405020304" pitchFamily="18" charset="0"/>
                <a:cs typeface="Times New Roman" panose="02020603050405020304" pitchFamily="18" charset="0"/>
              </a:rPr>
              <a:t>the disappointments </a:t>
            </a:r>
            <a:r>
              <a:rPr lang="en-US" sz="2600" dirty="0">
                <a:latin typeface="Times New Roman" panose="02020603050405020304" pitchFamily="18" charset="0"/>
                <a:cs typeface="Times New Roman" panose="02020603050405020304" pitchFamily="18" charset="0"/>
              </a:rPr>
              <a:t>of Nigeria?</a:t>
            </a:r>
          </a:p>
          <a:p>
            <a:pPr marL="0" indent="0">
              <a:buNone/>
            </a:pPr>
            <a:r>
              <a:rPr lang="en-US" sz="2200" dirty="0" smtClean="0"/>
              <a:t> </a:t>
            </a:r>
            <a:endParaRPr lang="en-US" sz="2200" dirty="0"/>
          </a:p>
        </p:txBody>
      </p:sp>
    </p:spTree>
    <p:extLst>
      <p:ext uri="{BB962C8B-B14F-4D97-AF65-F5344CB8AC3E}">
        <p14:creationId xmlns:p14="http://schemas.microsoft.com/office/powerpoint/2010/main" val="1545293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smtClean="0">
                <a:latin typeface="Times New Roman" panose="02020603050405020304" pitchFamily="18" charset="0"/>
                <a:cs typeface="Times New Roman" panose="02020603050405020304" pitchFamily="18" charset="0"/>
              </a:rPr>
              <a:t>Democracy:</a:t>
            </a:r>
            <a:r>
              <a:rPr lang="en-US" dirty="0" smtClean="0"/>
              <a:t> </a:t>
            </a:r>
            <a:r>
              <a:rPr lang="en-US" b="1" dirty="0" smtClean="0">
                <a:latin typeface="Times New Roman" panose="02020603050405020304" pitchFamily="18" charset="0"/>
                <a:cs typeface="Times New Roman" panose="02020603050405020304" pitchFamily="18" charset="0"/>
              </a:rPr>
              <a:t>Oversight incentives </a:t>
            </a:r>
            <a:r>
              <a:rPr lang="en-US" b="1" dirty="0">
                <a:latin typeface="Times New Roman" panose="02020603050405020304" pitchFamily="18" charset="0"/>
                <a:cs typeface="Times New Roman" panose="02020603050405020304" pitchFamily="18" charset="0"/>
              </a:rPr>
              <a:t>in </a:t>
            </a:r>
            <a:r>
              <a:rPr lang="en-US" b="1" dirty="0" smtClean="0">
                <a:latin typeface="Times New Roman" panose="02020603050405020304" pitchFamily="18" charset="0"/>
                <a:cs typeface="Times New Roman" panose="02020603050405020304" pitchFamily="18" charset="0"/>
              </a:rPr>
              <a:t>resource-rich </a:t>
            </a:r>
            <a:r>
              <a:rPr lang="en-US" b="1" dirty="0">
                <a:latin typeface="Times New Roman" panose="02020603050405020304" pitchFamily="18" charset="0"/>
                <a:cs typeface="Times New Roman" panose="02020603050405020304" pitchFamily="18" charset="0"/>
              </a:rPr>
              <a:t>and resource-poor </a:t>
            </a:r>
            <a:r>
              <a:rPr lang="en-US" b="1" dirty="0" smtClean="0">
                <a:latin typeface="Times New Roman" panose="02020603050405020304" pitchFamily="18" charset="0"/>
                <a:cs typeface="Times New Roman" panose="02020603050405020304" pitchFamily="18" charset="0"/>
              </a:rPr>
              <a:t>countries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fi-FI"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104405" y="1825625"/>
            <a:ext cx="9981211" cy="4351338"/>
          </a:xfrm>
          <a:prstGeom prst="rect">
            <a:avLst/>
          </a:prstGeom>
        </p:spPr>
      </p:pic>
    </p:spTree>
    <p:extLst>
      <p:ext uri="{BB962C8B-B14F-4D97-AF65-F5344CB8AC3E}">
        <p14:creationId xmlns:p14="http://schemas.microsoft.com/office/powerpoint/2010/main" val="1045925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Conflict</a:t>
            </a:r>
            <a:endParaRPr lang="fi-FI"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lgn="just">
              <a:buNone/>
            </a:pPr>
            <a:r>
              <a:rPr lang="en-US" dirty="0" smtClean="0">
                <a:latin typeface="Times New Roman" panose="02020603050405020304" pitchFamily="18" charset="0"/>
                <a:cs typeface="Times New Roman" panose="02020603050405020304" pitchFamily="18" charset="0"/>
              </a:rPr>
              <a:t>Natural </a:t>
            </a:r>
            <a:r>
              <a:rPr lang="en-US" dirty="0">
                <a:latin typeface="Times New Roman" panose="02020603050405020304" pitchFamily="18" charset="0"/>
                <a:cs typeface="Times New Roman" panose="02020603050405020304" pitchFamily="18" charset="0"/>
              </a:rPr>
              <a:t>resources can, and often do, provoke and sustain internal conflicts </a:t>
            </a:r>
            <a:r>
              <a:rPr lang="en-US" dirty="0" smtClean="0">
                <a:latin typeface="Times New Roman" panose="02020603050405020304" pitchFamily="18" charset="0"/>
                <a:cs typeface="Times New Roman" panose="02020603050405020304" pitchFamily="18" charset="0"/>
              </a:rPr>
              <a:t>as </a:t>
            </a:r>
            <a:r>
              <a:rPr lang="en-US" dirty="0">
                <a:latin typeface="Times New Roman" panose="02020603050405020304" pitchFamily="18" charset="0"/>
                <a:cs typeface="Times New Roman" panose="02020603050405020304" pitchFamily="18" charset="0"/>
              </a:rPr>
              <a:t>different groups fight for control of the resources or use natural resources to </a:t>
            </a:r>
            <a:r>
              <a:rPr lang="en-US" dirty="0" smtClean="0">
                <a:latin typeface="Times New Roman" panose="02020603050405020304" pitchFamily="18" charset="0"/>
                <a:cs typeface="Times New Roman" panose="02020603050405020304" pitchFamily="18" charset="0"/>
              </a:rPr>
              <a:t>finance </a:t>
            </a:r>
            <a:r>
              <a:rPr lang="en-US" dirty="0">
                <a:latin typeface="Times New Roman" panose="02020603050405020304" pitchFamily="18" charset="0"/>
                <a:cs typeface="Times New Roman" panose="02020603050405020304" pitchFamily="18" charset="0"/>
              </a:rPr>
              <a:t>their fighting.</a:t>
            </a:r>
          </a:p>
          <a:p>
            <a:pPr marL="0" indent="0" algn="just">
              <a:buNone/>
            </a:pPr>
            <a:endParaRPr lang="fi-FI" dirty="0" smtClean="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tendency of </a:t>
            </a:r>
            <a:r>
              <a:rPr lang="en-US" dirty="0" smtClean="0">
                <a:latin typeface="Times New Roman" panose="02020603050405020304" pitchFamily="18" charset="0"/>
                <a:cs typeface="Times New Roman" panose="02020603050405020304" pitchFamily="18" charset="0"/>
              </a:rPr>
              <a:t>oil-rich </a:t>
            </a:r>
            <a:r>
              <a:rPr lang="en-US" dirty="0">
                <a:latin typeface="Times New Roman" panose="02020603050405020304" pitchFamily="18" charset="0"/>
                <a:cs typeface="Times New Roman" panose="02020603050405020304" pitchFamily="18" charset="0"/>
              </a:rPr>
              <a:t>states to instigate or be targets of international conflict, has been observed in </a:t>
            </a:r>
            <a:r>
              <a:rPr lang="en-US" dirty="0" smtClean="0">
                <a:latin typeface="Times New Roman" panose="02020603050405020304" pitchFamily="18" charset="0"/>
                <a:cs typeface="Times New Roman" panose="02020603050405020304" pitchFamily="18" charset="0"/>
              </a:rPr>
              <a:t>some </a:t>
            </a:r>
            <a:r>
              <a:rPr lang="en-US" dirty="0">
                <a:latin typeface="Times New Roman" panose="02020603050405020304" pitchFamily="18" charset="0"/>
                <a:cs typeface="Times New Roman" panose="02020603050405020304" pitchFamily="18" charset="0"/>
              </a:rPr>
              <a:t>cases, such as with Iraq’s invasion of Iran and </a:t>
            </a:r>
            <a:r>
              <a:rPr lang="en-US" dirty="0" smtClean="0">
                <a:latin typeface="Times New Roman" panose="02020603050405020304" pitchFamily="18" charset="0"/>
                <a:cs typeface="Times New Roman" panose="02020603050405020304" pitchFamily="18" charset="0"/>
              </a:rPr>
              <a:t>Kuwait. </a:t>
            </a:r>
            <a:endParaRPr lang="en-US" dirty="0">
              <a:latin typeface="Times New Roman" panose="02020603050405020304" pitchFamily="18" charset="0"/>
              <a:cs typeface="Times New Roman" panose="02020603050405020304" pitchFamily="18" charset="0"/>
            </a:endParaRPr>
          </a:p>
          <a:p>
            <a:pPr marL="0" indent="0">
              <a:buNone/>
            </a:pPr>
            <a:endParaRPr lang="fi-FI" dirty="0"/>
          </a:p>
        </p:txBody>
      </p:sp>
    </p:spTree>
    <p:extLst>
      <p:ext uri="{BB962C8B-B14F-4D97-AF65-F5344CB8AC3E}">
        <p14:creationId xmlns:p14="http://schemas.microsoft.com/office/powerpoint/2010/main" val="95667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Weaker</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institutional</a:t>
            </a:r>
            <a:r>
              <a:rPr lang="fi-FI" b="1" dirty="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development</a:t>
            </a:r>
            <a:r>
              <a:rPr lang="fi-FI" dirty="0"/>
              <a:t/>
            </a:r>
            <a:br>
              <a:rPr lang="fi-FI" dirty="0"/>
            </a:br>
            <a:endParaRPr lang="fi-FI" dirty="0"/>
          </a:p>
        </p:txBody>
      </p:sp>
      <p:sp>
        <p:nvSpPr>
          <p:cNvPr id="3" name="Content Placeholder 2"/>
          <p:cNvSpPr>
            <a:spLocks noGrp="1"/>
          </p:cNvSpPr>
          <p:nvPr>
            <p:ph idx="1"/>
          </p:nvPr>
        </p:nvSpPr>
        <p:spPr>
          <a:xfrm>
            <a:off x="391885" y="1825625"/>
            <a:ext cx="11376561" cy="4351338"/>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nstitutions can be </a:t>
            </a:r>
            <a:r>
              <a:rPr lang="en-US" dirty="0">
                <a:latin typeface="Times New Roman" panose="02020603050405020304" pitchFamily="18" charset="0"/>
                <a:cs typeface="Times New Roman" panose="02020603050405020304" pitchFamily="18" charset="0"/>
              </a:rPr>
              <a:t>weaker in resource-rich countries because it is easy for elites to capture or take </a:t>
            </a:r>
            <a:r>
              <a:rPr lang="en-US" dirty="0" smtClean="0">
                <a:latin typeface="Times New Roman" panose="02020603050405020304" pitchFamily="18" charset="0"/>
                <a:cs typeface="Times New Roman" panose="02020603050405020304" pitchFamily="18" charset="0"/>
              </a:rPr>
              <a:t>large </a:t>
            </a:r>
            <a:r>
              <a:rPr lang="en-US" dirty="0">
                <a:latin typeface="Times New Roman" panose="02020603050405020304" pitchFamily="18" charset="0"/>
                <a:cs typeface="Times New Roman" panose="02020603050405020304" pitchFamily="18" charset="0"/>
              </a:rPr>
              <a:t>sums of cash</a:t>
            </a:r>
            <a:r>
              <a:rPr lang="en-US" dirty="0" smtClean="0">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 </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Rent-seeking and rent-seizing </a:t>
            </a:r>
            <a:r>
              <a:rPr lang="en-US" dirty="0" smtClean="0">
                <a:latin typeface="Times New Roman" panose="02020603050405020304" pitchFamily="18" charset="0"/>
                <a:cs typeface="Times New Roman" panose="02020603050405020304" pitchFamily="18" charset="0"/>
                <a:sym typeface="Wingdings" panose="05000000000000000000" pitchFamily="2" charset="2"/>
              </a:rPr>
              <a:t></a:t>
            </a:r>
          </a:p>
          <a:p>
            <a:pPr marL="0" indent="0">
              <a:buNone/>
            </a:pPr>
            <a:endParaRPr lang="en-US" dirty="0" smtClean="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endParaRPr lang="en-US"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en-US" dirty="0" smtClean="0">
                <a:latin typeface="Times New Roman" panose="02020603050405020304" pitchFamily="18" charset="0"/>
                <a:cs typeface="Times New Roman" panose="02020603050405020304" pitchFamily="18" charset="0"/>
                <a:sym typeface="Wingdings" panose="05000000000000000000" pitchFamily="2" charset="2"/>
              </a:rPr>
              <a:t>Corruption and week institutions. </a:t>
            </a:r>
            <a:endParaRPr lang="en-US" dirty="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a:p>
            <a:pPr marL="0" indent="0">
              <a:buNone/>
            </a:pPr>
            <a:endParaRPr lang="fi-FI" dirty="0"/>
          </a:p>
        </p:txBody>
      </p:sp>
    </p:spTree>
    <p:extLst>
      <p:ext uri="{BB962C8B-B14F-4D97-AF65-F5344CB8AC3E}">
        <p14:creationId xmlns:p14="http://schemas.microsoft.com/office/powerpoint/2010/main" val="1691970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Possible Channels of the Natural Resource </a:t>
            </a:r>
            <a:r>
              <a:rPr lang="en-US" b="1" dirty="0" smtClean="0">
                <a:latin typeface="Times New Roman" panose="02020603050405020304" pitchFamily="18" charset="0"/>
                <a:cs typeface="Times New Roman" panose="02020603050405020304" pitchFamily="18" charset="0"/>
              </a:rPr>
              <a:t>Curse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a:bodyPr>
          <a:lstStyle/>
          <a:p>
            <a:pPr marL="0" indent="0" algn="just">
              <a:buNone/>
            </a:pPr>
            <a:r>
              <a:rPr lang="en-US" sz="2200" dirty="0">
                <a:latin typeface="Times New Roman" panose="02020603050405020304" pitchFamily="18" charset="0"/>
                <a:cs typeface="Times New Roman" panose="02020603050405020304" pitchFamily="18" charset="0"/>
              </a:rPr>
              <a:t>A prominent trend in thinking regarding economic development is that </a:t>
            </a:r>
            <a:r>
              <a:rPr lang="en-US" sz="2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t>
            </a:r>
            <a:r>
              <a:rPr lang="en-US" sz="2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quality of </a:t>
            </a:r>
            <a:r>
              <a:rPr lang="en-US" sz="2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institutions</a:t>
            </a:r>
            <a:r>
              <a:rPr lang="en-US" sz="2200" dirty="0">
                <a:latin typeface="Times New Roman" panose="02020603050405020304" pitchFamily="18" charset="0"/>
                <a:cs typeface="Times New Roman" panose="02020603050405020304" pitchFamily="18" charset="0"/>
              </a:rPr>
              <a:t> is the deep fundamental factor that determines which countries </a:t>
            </a:r>
            <a:r>
              <a:rPr lang="en-US" sz="2200" dirty="0" smtClean="0">
                <a:latin typeface="Times New Roman" panose="02020603050405020304" pitchFamily="18" charset="0"/>
                <a:cs typeface="Times New Roman" panose="02020603050405020304" pitchFamily="18" charset="0"/>
              </a:rPr>
              <a:t>experience good </a:t>
            </a:r>
            <a:r>
              <a:rPr lang="en-US" sz="2200" dirty="0">
                <a:latin typeface="Times New Roman" panose="02020603050405020304" pitchFamily="18" charset="0"/>
                <a:cs typeface="Times New Roman" panose="02020603050405020304" pitchFamily="18" charset="0"/>
              </a:rPr>
              <a:t>performance and which do not</a:t>
            </a:r>
            <a:r>
              <a:rPr lang="en-US" sz="2200" dirty="0" smtClean="0">
                <a:latin typeface="Times New Roman" panose="02020603050405020304" pitchFamily="18" charset="0"/>
                <a:cs typeface="Times New Roman" panose="02020603050405020304" pitchFamily="18" charset="0"/>
              </a:rPr>
              <a:t>.</a:t>
            </a:r>
          </a:p>
          <a:p>
            <a:pPr marL="0" indent="0" algn="just">
              <a:buNone/>
            </a:pPr>
            <a:endParaRPr lang="fi-FI" sz="2200" dirty="0">
              <a:latin typeface="Times New Roman" panose="02020603050405020304" pitchFamily="18" charset="0"/>
              <a:cs typeface="Times New Roman" panose="02020603050405020304" pitchFamily="18" charset="0"/>
            </a:endParaRPr>
          </a:p>
          <a:p>
            <a:pPr marL="0" indent="0" algn="just">
              <a:buNone/>
            </a:pPr>
            <a:r>
              <a:rPr lang="en-US" sz="2200" b="1" dirty="0" smtClean="0">
                <a:latin typeface="Times New Roman" panose="02020603050405020304" pitchFamily="18" charset="0"/>
                <a:cs typeface="Times New Roman" panose="02020603050405020304" pitchFamily="18" charset="0"/>
              </a:rPr>
              <a:t>In high-rent </a:t>
            </a:r>
            <a:r>
              <a:rPr lang="en-US" sz="2200" b="1" dirty="0">
                <a:latin typeface="Times New Roman" panose="02020603050405020304" pitchFamily="18" charset="0"/>
                <a:cs typeface="Times New Roman" panose="02020603050405020304" pitchFamily="18" charset="0"/>
              </a:rPr>
              <a:t>countries the natural resource elicits a political contest to capture </a:t>
            </a:r>
            <a:r>
              <a:rPr lang="en-US" sz="2200" b="1" dirty="0" smtClean="0">
                <a:latin typeface="Times New Roman" panose="02020603050405020304" pitchFamily="18" charset="0"/>
                <a:cs typeface="Times New Roman" panose="02020603050405020304" pitchFamily="18" charset="0"/>
              </a:rPr>
              <a:t>ownership</a:t>
            </a:r>
          </a:p>
          <a:p>
            <a:pPr marL="0" indent="0" algn="just">
              <a:buNone/>
            </a:pPr>
            <a:r>
              <a:rPr lang="en-US" sz="2200" b="1" dirty="0">
                <a:latin typeface="Times New Roman" panose="02020603050405020304" pitchFamily="18" charset="0"/>
                <a:cs typeface="Times New Roman" panose="02020603050405020304" pitchFamily="18" charset="0"/>
              </a:rPr>
              <a:t>I</a:t>
            </a:r>
            <a:r>
              <a:rPr lang="en-US" sz="2200" b="1" dirty="0" smtClean="0">
                <a:latin typeface="Times New Roman" panose="02020603050405020304" pitchFamily="18" charset="0"/>
                <a:cs typeface="Times New Roman" panose="02020603050405020304" pitchFamily="18" charset="0"/>
              </a:rPr>
              <a:t>n </a:t>
            </a:r>
            <a:r>
              <a:rPr lang="en-US" sz="2200" b="1" dirty="0">
                <a:latin typeface="Times New Roman" panose="02020603050405020304" pitchFamily="18" charset="0"/>
                <a:cs typeface="Times New Roman" panose="02020603050405020304" pitchFamily="18" charset="0"/>
              </a:rPr>
              <a:t>low-rent countries the government must motivate people to create </a:t>
            </a:r>
            <a:r>
              <a:rPr lang="en-US" sz="2200" b="1" dirty="0" smtClean="0">
                <a:latin typeface="Times New Roman" panose="02020603050405020304" pitchFamily="18" charset="0"/>
                <a:cs typeface="Times New Roman" panose="02020603050405020304" pitchFamily="18" charset="0"/>
              </a:rPr>
              <a:t>wealth: </a:t>
            </a:r>
          </a:p>
          <a:p>
            <a:pPr marL="0" indent="0" algn="just">
              <a:buNone/>
            </a:pPr>
            <a:r>
              <a:rPr lang="en-US" sz="2200" dirty="0">
                <a:latin typeface="Times New Roman" panose="02020603050405020304" pitchFamily="18" charset="0"/>
                <a:cs typeface="Times New Roman" panose="02020603050405020304" pitchFamily="18" charset="0"/>
              </a:rPr>
              <a:t>	</a:t>
            </a:r>
            <a:r>
              <a:rPr lang="en-US" sz="2200" i="1" dirty="0" smtClean="0">
                <a:latin typeface="Times New Roman" panose="02020603050405020304" pitchFamily="18" charset="0"/>
                <a:cs typeface="Times New Roman" panose="02020603050405020304" pitchFamily="18" charset="0"/>
              </a:rPr>
              <a:t>by </a:t>
            </a:r>
            <a:r>
              <a:rPr lang="en-US" sz="2200" i="1" dirty="0">
                <a:latin typeface="Times New Roman" panose="02020603050405020304" pitchFamily="18" charset="0"/>
                <a:cs typeface="Times New Roman" panose="02020603050405020304" pitchFamily="18" charset="0"/>
              </a:rPr>
              <a:t>pursuing comparative advantage, promoting equality, and fostering </a:t>
            </a:r>
            <a:r>
              <a:rPr lang="en-US" sz="2200" i="1" dirty="0" smtClean="0">
                <a:latin typeface="Times New Roman" panose="02020603050405020304" pitchFamily="18" charset="0"/>
                <a:cs typeface="Times New Roman" panose="02020603050405020304" pitchFamily="18" charset="0"/>
              </a:rPr>
              <a:t>	civil society.</a:t>
            </a:r>
          </a:p>
          <a:p>
            <a:pPr marL="0" indent="0" algn="just">
              <a:buNone/>
            </a:pPr>
            <a:endParaRPr lang="fi-FI" sz="2200" dirty="0" smtClean="0">
              <a:latin typeface="Times New Roman" panose="02020603050405020304" pitchFamily="18" charset="0"/>
              <a:cs typeface="Times New Roman" panose="02020603050405020304" pitchFamily="18" charset="0"/>
            </a:endParaRPr>
          </a:p>
          <a:p>
            <a:pPr marL="0" indent="0" algn="just">
              <a:buNone/>
            </a:pPr>
            <a:r>
              <a:rPr lang="en-US" sz="2200" dirty="0" err="1">
                <a:latin typeface="Times New Roman" panose="02020603050405020304" pitchFamily="18" charset="0"/>
                <a:cs typeface="Times New Roman" panose="02020603050405020304" pitchFamily="18" charset="0"/>
              </a:rPr>
              <a:t>Mehlum</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Moene</a:t>
            </a:r>
            <a:r>
              <a:rPr lang="en-US" sz="2200" dirty="0" smtClean="0">
                <a:latin typeface="Times New Roman" panose="02020603050405020304" pitchFamily="18" charset="0"/>
                <a:cs typeface="Times New Roman" panose="02020603050405020304" pitchFamily="18" charset="0"/>
              </a:rPr>
              <a:t>, and </a:t>
            </a:r>
            <a:r>
              <a:rPr lang="en-US" sz="2200" dirty="0" err="1">
                <a:latin typeface="Times New Roman" panose="02020603050405020304" pitchFamily="18" charset="0"/>
                <a:cs typeface="Times New Roman" panose="02020603050405020304" pitchFamily="18" charset="0"/>
              </a:rPr>
              <a:t>Torvik</a:t>
            </a:r>
            <a:r>
              <a:rPr lang="en-US" sz="2200" dirty="0">
                <a:latin typeface="Times New Roman" panose="02020603050405020304" pitchFamily="18" charset="0"/>
                <a:cs typeface="Times New Roman" panose="02020603050405020304" pitchFamily="18" charset="0"/>
              </a:rPr>
              <a:t> (2006), Robinson, </a:t>
            </a:r>
            <a:r>
              <a:rPr lang="en-US" sz="2200" dirty="0" err="1">
                <a:latin typeface="Times New Roman" panose="02020603050405020304" pitchFamily="18" charset="0"/>
                <a:cs typeface="Times New Roman" panose="02020603050405020304" pitchFamily="18" charset="0"/>
              </a:rPr>
              <a:t>Torvik</a:t>
            </a:r>
            <a:r>
              <a:rPr lang="en-US" sz="2200" dirty="0">
                <a:latin typeface="Times New Roman" panose="02020603050405020304" pitchFamily="18" charset="0"/>
                <a:cs typeface="Times New Roman" panose="02020603050405020304" pitchFamily="18" charset="0"/>
              </a:rPr>
              <a:t> and </a:t>
            </a:r>
            <a:r>
              <a:rPr lang="en-US" sz="2200" dirty="0" err="1">
                <a:latin typeface="Times New Roman" panose="02020603050405020304" pitchFamily="18" charset="0"/>
                <a:cs typeface="Times New Roman" panose="02020603050405020304" pitchFamily="18" charset="0"/>
              </a:rPr>
              <a:t>Verdier</a:t>
            </a:r>
            <a:r>
              <a:rPr lang="en-US" sz="2200" dirty="0">
                <a:latin typeface="Times New Roman" panose="02020603050405020304" pitchFamily="18" charset="0"/>
                <a:cs typeface="Times New Roman" panose="02020603050405020304" pitchFamily="18" charset="0"/>
              </a:rPr>
              <a:t> (2006), </a:t>
            </a:r>
            <a:r>
              <a:rPr lang="en-US" sz="2200" dirty="0" err="1">
                <a:latin typeface="Times New Roman" panose="02020603050405020304" pitchFamily="18" charset="0"/>
                <a:cs typeface="Times New Roman" panose="02020603050405020304" pitchFamily="18" charset="0"/>
              </a:rPr>
              <a:t>McSherry</a:t>
            </a:r>
            <a:r>
              <a:rPr lang="en-US" sz="2200" dirty="0">
                <a:latin typeface="Times New Roman" panose="02020603050405020304" pitchFamily="18" charset="0"/>
                <a:cs typeface="Times New Roman" panose="02020603050405020304" pitchFamily="18" charset="0"/>
              </a:rPr>
              <a:t> (2006) and </a:t>
            </a:r>
            <a:r>
              <a:rPr lang="en-US" sz="2200" dirty="0" smtClean="0">
                <a:latin typeface="Times New Roman" panose="02020603050405020304" pitchFamily="18" charset="0"/>
                <a:cs typeface="Times New Roman" panose="02020603050405020304" pitchFamily="18" charset="0"/>
              </a:rPr>
              <a:t>Smith (2007</a:t>
            </a:r>
            <a:r>
              <a:rPr lang="en-US" sz="2200" dirty="0">
                <a:latin typeface="Times New Roman" panose="02020603050405020304" pitchFamily="18" charset="0"/>
                <a:cs typeface="Times New Roman" panose="02020603050405020304" pitchFamily="18" charset="0"/>
              </a:rPr>
              <a:t>) suggest that the important question is whether the country already has </a:t>
            </a:r>
            <a:r>
              <a:rPr lang="en-US" sz="2200" dirty="0" smtClean="0">
                <a:latin typeface="Times New Roman" panose="02020603050405020304" pitchFamily="18" charset="0"/>
                <a:cs typeface="Times New Roman" panose="02020603050405020304" pitchFamily="18" charset="0"/>
              </a:rPr>
              <a:t>good institutions </a:t>
            </a:r>
            <a:r>
              <a:rPr lang="en-US" sz="2200" dirty="0">
                <a:latin typeface="Times New Roman" panose="02020603050405020304" pitchFamily="18" charset="0"/>
                <a:cs typeface="Times New Roman" panose="02020603050405020304" pitchFamily="18" charset="0"/>
              </a:rPr>
              <a:t>at the time that oil is discovered, in which case it is more likely to be put </a:t>
            </a:r>
            <a:r>
              <a:rPr lang="en-US" sz="2200" dirty="0" smtClean="0">
                <a:latin typeface="Times New Roman" panose="02020603050405020304" pitchFamily="18" charset="0"/>
                <a:cs typeface="Times New Roman" panose="02020603050405020304" pitchFamily="18" charset="0"/>
              </a:rPr>
              <a:t>to use </a:t>
            </a:r>
            <a:r>
              <a:rPr lang="en-US" sz="2200" dirty="0">
                <a:latin typeface="Times New Roman" panose="02020603050405020304" pitchFamily="18" charset="0"/>
                <a:cs typeface="Times New Roman" panose="02020603050405020304" pitchFamily="18" charset="0"/>
              </a:rPr>
              <a:t>for the national welfare instead of the welfare of an elite.</a:t>
            </a:r>
          </a:p>
          <a:p>
            <a:pPr marL="0" indent="0" algn="just">
              <a:buNone/>
            </a:pPr>
            <a:endParaRPr lang="en-US" sz="2000" dirty="0" smtClean="0"/>
          </a:p>
          <a:p>
            <a:pPr marL="0" indent="0" algn="just">
              <a:buNone/>
            </a:pPr>
            <a:endParaRPr lang="fi-FI" sz="2000" dirty="0"/>
          </a:p>
          <a:p>
            <a:pPr marL="0" indent="0" algn="just">
              <a:buNone/>
            </a:pPr>
            <a:endParaRPr lang="en-US" sz="2000" dirty="0"/>
          </a:p>
          <a:p>
            <a:pPr marL="0" indent="0" algn="just">
              <a:buNone/>
            </a:pPr>
            <a:endParaRPr lang="en-US" sz="2500" dirty="0"/>
          </a:p>
          <a:p>
            <a:pPr marL="0" indent="0">
              <a:buNone/>
            </a:pPr>
            <a:endParaRPr lang="en-US" dirty="0"/>
          </a:p>
        </p:txBody>
      </p:sp>
    </p:spTree>
    <p:extLst>
      <p:ext uri="{BB962C8B-B14F-4D97-AF65-F5344CB8AC3E}">
        <p14:creationId xmlns:p14="http://schemas.microsoft.com/office/powerpoint/2010/main" val="521164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5" y="365125"/>
            <a:ext cx="11275621" cy="697717"/>
          </a:xfrm>
        </p:spPr>
        <p:txBody>
          <a:bodyPr>
            <a:normAutofit/>
          </a:bodyPr>
          <a:lstStyle/>
          <a:p>
            <a:pPr algn="just"/>
            <a:r>
              <a:rPr lang="en-US" sz="2800" b="1" dirty="0" smtClean="0">
                <a:latin typeface="Times New Roman" panose="02020603050405020304" pitchFamily="18" charset="0"/>
                <a:cs typeface="Times New Roman" panose="02020603050405020304" pitchFamily="18" charset="0"/>
              </a:rPr>
              <a:t>Price arguments</a:t>
            </a:r>
            <a:endParaRPr lang="en-US" sz="2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68135" y="1003466"/>
            <a:ext cx="11477501" cy="5539838"/>
          </a:xfrm>
        </p:spPr>
        <p:txBody>
          <a:bodyPr>
            <a:normAutofit/>
          </a:bodyPr>
          <a:lstStyle/>
          <a:p>
            <a:pPr marL="0" indent="0">
              <a:buNone/>
            </a:pPr>
            <a:r>
              <a:rPr lang="en-US" sz="2400" i="1" dirty="0">
                <a:latin typeface="Times New Roman" panose="02020603050405020304" pitchFamily="18" charset="0"/>
                <a:cs typeface="Times New Roman" panose="02020603050405020304" pitchFamily="18" charset="0"/>
              </a:rPr>
              <a:t>P</a:t>
            </a:r>
            <a:r>
              <a:rPr lang="en-US" sz="2400" i="1" dirty="0" smtClean="0">
                <a:latin typeface="Times New Roman" panose="02020603050405020304" pitchFamily="18" charset="0"/>
                <a:cs typeface="Times New Roman" panose="02020603050405020304" pitchFamily="18" charset="0"/>
              </a:rPr>
              <a:t>rices of commodities/resources </a:t>
            </a:r>
            <a:r>
              <a:rPr lang="en-US" sz="2400" i="1" dirty="0">
                <a:latin typeface="Times New Roman" panose="02020603050405020304" pitchFamily="18" charset="0"/>
                <a:cs typeface="Times New Roman" panose="02020603050405020304" pitchFamily="18" charset="0"/>
              </a:rPr>
              <a:t>could be subject to secular decline on world </a:t>
            </a:r>
            <a:r>
              <a:rPr lang="en-US" sz="2400" i="1" dirty="0" smtClean="0">
                <a:latin typeface="Times New Roman" panose="02020603050405020304" pitchFamily="18" charset="0"/>
                <a:cs typeface="Times New Roman" panose="02020603050405020304" pitchFamily="18" charset="0"/>
              </a:rPr>
              <a:t>markets.</a:t>
            </a:r>
          </a:p>
          <a:p>
            <a:pPr marL="0" indent="0" algn="just">
              <a:buNone/>
            </a:pPr>
            <a:r>
              <a:rPr lang="en-US" sz="1600" dirty="0">
                <a:latin typeface="Times New Roman" panose="02020603050405020304" pitchFamily="18" charset="0"/>
                <a:cs typeface="Times New Roman" panose="02020603050405020304" pitchFamily="18" charset="0"/>
              </a:rPr>
              <a:t>The hypothesis that the prices of mineral and agricultural products follow </a:t>
            </a:r>
            <a:r>
              <a:rPr lang="en-US" sz="1600" dirty="0" smtClean="0">
                <a:latin typeface="Times New Roman" panose="02020603050405020304" pitchFamily="18" charset="0"/>
                <a:cs typeface="Times New Roman" panose="02020603050405020304" pitchFamily="18" charset="0"/>
              </a:rPr>
              <a:t>a downward </a:t>
            </a:r>
            <a:r>
              <a:rPr lang="en-US" sz="1600" dirty="0">
                <a:latin typeface="Times New Roman" panose="02020603050405020304" pitchFamily="18" charset="0"/>
                <a:cs typeface="Times New Roman" panose="02020603050405020304" pitchFamily="18" charset="0"/>
              </a:rPr>
              <a:t>trajectory in the long run, relative to the prices of manufactures and </a:t>
            </a:r>
            <a:r>
              <a:rPr lang="en-US" sz="1600" dirty="0" smtClean="0">
                <a:latin typeface="Times New Roman" panose="02020603050405020304" pitchFamily="18" charset="0"/>
                <a:cs typeface="Times New Roman" panose="02020603050405020304" pitchFamily="18" charset="0"/>
              </a:rPr>
              <a:t>other products</a:t>
            </a:r>
            <a:r>
              <a:rPr lang="en-US" sz="1600" dirty="0">
                <a:latin typeface="Times New Roman" panose="02020603050405020304" pitchFamily="18" charset="0"/>
                <a:cs typeface="Times New Roman" panose="02020603050405020304" pitchFamily="18" charset="0"/>
              </a:rPr>
              <a:t>, is associated with </a:t>
            </a:r>
            <a:r>
              <a:rPr lang="en-US" sz="1600" dirty="0" smtClean="0">
                <a:latin typeface="Times New Roman" panose="02020603050405020304" pitchFamily="18" charset="0"/>
                <a:cs typeface="Times New Roman" panose="02020603050405020304" pitchFamily="18" charset="0"/>
              </a:rPr>
              <a:t>Paul </a:t>
            </a:r>
            <a:r>
              <a:rPr lang="en-US" sz="1600" dirty="0" err="1">
                <a:latin typeface="Times New Roman" panose="02020603050405020304" pitchFamily="18" charset="0"/>
                <a:cs typeface="Times New Roman" panose="02020603050405020304" pitchFamily="18" charset="0"/>
              </a:rPr>
              <a:t>Prebisch</a:t>
            </a:r>
            <a:r>
              <a:rPr lang="en-US" sz="1600" dirty="0">
                <a:latin typeface="Times New Roman" panose="02020603050405020304" pitchFamily="18" charset="0"/>
                <a:cs typeface="Times New Roman" panose="02020603050405020304" pitchFamily="18" charset="0"/>
              </a:rPr>
              <a:t> (1950) and Hans Singer (1950), and what </a:t>
            </a:r>
            <a:r>
              <a:rPr lang="en-US" sz="1600" dirty="0" smtClean="0">
                <a:latin typeface="Times New Roman" panose="02020603050405020304" pitchFamily="18" charset="0"/>
                <a:cs typeface="Times New Roman" panose="02020603050405020304" pitchFamily="18" charset="0"/>
              </a:rPr>
              <a:t>used to </a:t>
            </a:r>
            <a:r>
              <a:rPr lang="en-US" sz="1600" dirty="0">
                <a:latin typeface="Times New Roman" panose="02020603050405020304" pitchFamily="18" charset="0"/>
                <a:cs typeface="Times New Roman" panose="02020603050405020304" pitchFamily="18" charset="0"/>
              </a:rPr>
              <a:t>be called the “</a:t>
            </a:r>
            <a:r>
              <a:rPr lang="en-US" sz="1600" dirty="0" err="1">
                <a:latin typeface="Times New Roman" panose="02020603050405020304" pitchFamily="18" charset="0"/>
                <a:cs typeface="Times New Roman" panose="02020603050405020304" pitchFamily="18" charset="0"/>
              </a:rPr>
              <a:t>structuralist</a:t>
            </a:r>
            <a:r>
              <a:rPr lang="en-US" sz="1600" dirty="0">
                <a:latin typeface="Times New Roman" panose="02020603050405020304" pitchFamily="18" charset="0"/>
                <a:cs typeface="Times New Roman" panose="02020603050405020304" pitchFamily="18" charset="0"/>
              </a:rPr>
              <a:t> school”. </a:t>
            </a:r>
            <a:endParaRPr lang="en-US" sz="1600" dirty="0" smtClean="0">
              <a:latin typeface="Times New Roman" panose="02020603050405020304" pitchFamily="18" charset="0"/>
              <a:cs typeface="Times New Roman" panose="02020603050405020304" pitchFamily="18" charset="0"/>
            </a:endParaRPr>
          </a:p>
          <a:p>
            <a:pPr marL="0" indent="0">
              <a:buNone/>
            </a:pPr>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theoretical reasoning was that world </a:t>
            </a:r>
            <a:r>
              <a:rPr lang="en-US" sz="1600" dirty="0" smtClean="0">
                <a:latin typeface="Times New Roman" panose="02020603050405020304" pitchFamily="18" charset="0"/>
                <a:cs typeface="Times New Roman" panose="02020603050405020304" pitchFamily="18" charset="0"/>
              </a:rPr>
              <a:t>demand for </a:t>
            </a:r>
            <a:r>
              <a:rPr lang="en-US" sz="1600" dirty="0">
                <a:latin typeface="Times New Roman" panose="02020603050405020304" pitchFamily="18" charset="0"/>
                <a:cs typeface="Times New Roman" panose="02020603050405020304" pitchFamily="18" charset="0"/>
              </a:rPr>
              <a:t>primary products is inelastic with respect to world income. That is, for every </a:t>
            </a:r>
            <a:r>
              <a:rPr lang="en-US" sz="1600" dirty="0" smtClean="0">
                <a:latin typeface="Times New Roman" panose="02020603050405020304" pitchFamily="18" charset="0"/>
                <a:cs typeface="Times New Roman" panose="02020603050405020304" pitchFamily="18" charset="0"/>
              </a:rPr>
              <a:t>one percent </a:t>
            </a:r>
            <a:r>
              <a:rPr lang="en-US" sz="1600" dirty="0">
                <a:latin typeface="Times New Roman" panose="02020603050405020304" pitchFamily="18" charset="0"/>
                <a:cs typeface="Times New Roman" panose="02020603050405020304" pitchFamily="18" charset="0"/>
              </a:rPr>
              <a:t>increase in income, the demand for raw materials increases by less than </a:t>
            </a:r>
            <a:r>
              <a:rPr lang="en-US" sz="1600" dirty="0" smtClean="0">
                <a:latin typeface="Times New Roman" panose="02020603050405020304" pitchFamily="18" charset="0"/>
                <a:cs typeface="Times New Roman" panose="02020603050405020304" pitchFamily="18" charset="0"/>
              </a:rPr>
              <a:t>one percent</a:t>
            </a:r>
            <a:r>
              <a:rPr lang="en-US" sz="1600" dirty="0">
                <a:latin typeface="Times New Roman" panose="02020603050405020304" pitchFamily="18" charset="0"/>
                <a:cs typeface="Times New Roman" panose="02020603050405020304" pitchFamily="18" charset="0"/>
              </a:rPr>
              <a:t>. </a:t>
            </a:r>
            <a:endParaRPr lang="fi-FI" sz="1600" dirty="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i="1" dirty="0" smtClean="0">
                <a:latin typeface="Times New Roman" panose="02020603050405020304" pitchFamily="18" charset="0"/>
                <a:cs typeface="Times New Roman" panose="02020603050405020304" pitchFamily="18" charset="0"/>
              </a:rPr>
              <a:t>There </a:t>
            </a:r>
            <a:r>
              <a:rPr lang="en-US" sz="2400" i="1" dirty="0">
                <a:latin typeface="Times New Roman" panose="02020603050405020304" pitchFamily="18" charset="0"/>
                <a:cs typeface="Times New Roman" panose="02020603050405020304" pitchFamily="18" charset="0"/>
              </a:rPr>
              <a:t>also exist persuasive theoretical arguments that we should expect prices </a:t>
            </a:r>
            <a:r>
              <a:rPr lang="en-US" sz="2400" i="1" dirty="0" smtClean="0">
                <a:latin typeface="Times New Roman" panose="02020603050405020304" pitchFamily="18" charset="0"/>
                <a:cs typeface="Times New Roman" panose="02020603050405020304" pitchFamily="18" charset="0"/>
              </a:rPr>
              <a:t>of oil </a:t>
            </a:r>
            <a:r>
              <a:rPr lang="en-US" sz="2400" i="1" dirty="0">
                <a:latin typeface="Times New Roman" panose="02020603050405020304" pitchFamily="18" charset="0"/>
                <a:cs typeface="Times New Roman" panose="02020603050405020304" pitchFamily="18" charset="0"/>
              </a:rPr>
              <a:t>and other minerals to experience upward trends in the long run.</a:t>
            </a:r>
          </a:p>
          <a:p>
            <a:pPr marL="0" indent="0">
              <a:buNone/>
            </a:pPr>
            <a:r>
              <a:rPr lang="en-US" sz="1600" dirty="0" err="1" smtClean="0">
                <a:latin typeface="Times New Roman" panose="02020603050405020304" pitchFamily="18" charset="0"/>
                <a:cs typeface="Times New Roman" panose="02020603050405020304" pitchFamily="18" charset="0"/>
              </a:rPr>
              <a:t>Hotelling</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(1931) deduced from these assumptions the important theoretical principle </a:t>
            </a:r>
            <a:r>
              <a:rPr lang="en-US" sz="1600" dirty="0" smtClean="0">
                <a:latin typeface="Times New Roman" panose="02020603050405020304" pitchFamily="18" charset="0"/>
                <a:cs typeface="Times New Roman" panose="02020603050405020304" pitchFamily="18" charset="0"/>
              </a:rPr>
              <a:t>that the </a:t>
            </a:r>
            <a:r>
              <a:rPr lang="en-US" sz="1600" dirty="0">
                <a:latin typeface="Times New Roman" panose="02020603050405020304" pitchFamily="18" charset="0"/>
                <a:cs typeface="Times New Roman" panose="02020603050405020304" pitchFamily="18" charset="0"/>
              </a:rPr>
              <a:t>price of oil in the long run should rise at a rate equal to the interest rate</a:t>
            </a:r>
            <a:r>
              <a:rPr lang="en-US" sz="1600" dirty="0" smtClean="0">
                <a:latin typeface="Times New Roman" panose="02020603050405020304" pitchFamily="18" charset="0"/>
                <a:cs typeface="Times New Roman" panose="02020603050405020304" pitchFamily="18" charset="0"/>
              </a:rPr>
              <a:t>.</a:t>
            </a:r>
          </a:p>
          <a:p>
            <a:pPr marL="0" indent="0">
              <a:buNone/>
            </a:pPr>
            <a:endParaRPr lang="en-US" sz="1600" dirty="0">
              <a:latin typeface="Times New Roman" panose="02020603050405020304" pitchFamily="18" charset="0"/>
              <a:cs typeface="Times New Roman" panose="02020603050405020304" pitchFamily="18" charset="0"/>
            </a:endParaRPr>
          </a:p>
          <a:p>
            <a:pPr marL="0" indent="0" algn="just">
              <a:buNone/>
            </a:pPr>
            <a:r>
              <a:rPr lang="en-US" sz="2400" i="1" dirty="0">
                <a:latin typeface="Times New Roman" panose="02020603050405020304" pitchFamily="18" charset="0"/>
                <a:cs typeface="Times New Roman" panose="02020603050405020304" pitchFamily="18" charset="0"/>
              </a:rPr>
              <a:t>Empirical evidence: Terms of trade for commodity producers had a slight upward trend from 1870 to World War I, a downward trend in the inter-war period, upward in the 1970s, downward in the 1980s and 1990s, and upward in the first decade of the 21</a:t>
            </a:r>
            <a:r>
              <a:rPr lang="en-US" sz="2400" i="1" baseline="30000" dirty="0">
                <a:latin typeface="Times New Roman" panose="02020603050405020304" pitchFamily="18" charset="0"/>
                <a:cs typeface="Times New Roman" panose="02020603050405020304" pitchFamily="18" charset="0"/>
              </a:rPr>
              <a:t>st</a:t>
            </a:r>
            <a:r>
              <a:rPr lang="en-US" sz="2400" i="1" dirty="0">
                <a:latin typeface="Times New Roman" panose="02020603050405020304" pitchFamily="18" charset="0"/>
                <a:cs typeface="Times New Roman" panose="02020603050405020304" pitchFamily="18" charset="0"/>
              </a:rPr>
              <a:t> century.</a:t>
            </a:r>
          </a:p>
          <a:p>
            <a:pPr marL="0" indent="0">
              <a:buNone/>
            </a:pP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1883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9597"/>
          </a:xfrm>
        </p:spPr>
        <p:txBody>
          <a:bodyPr>
            <a:normAutofit/>
          </a:bodyPr>
          <a:lstStyle/>
          <a:p>
            <a:r>
              <a:rPr lang="en-US" sz="4000" b="1" dirty="0" smtClean="0">
                <a:latin typeface="Times New Roman" panose="02020603050405020304" pitchFamily="18" charset="0"/>
                <a:cs typeface="Times New Roman" panose="02020603050405020304" pitchFamily="18" charset="0"/>
              </a:rPr>
              <a:t>Commodities</a:t>
            </a:r>
            <a:endParaRPr lang="fi-FI"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30036"/>
            <a:ext cx="10515600" cy="4846927"/>
          </a:xfrm>
        </p:spPr>
        <p:txBody>
          <a:bodyPr>
            <a:normAutofit/>
          </a:bodyPr>
          <a:lstStyle/>
          <a:p>
            <a:pPr marL="0" indent="0" algn="just">
              <a:buNone/>
            </a:pPr>
            <a:endParaRPr lang="en-US" sz="2200" dirty="0" smtClean="0">
              <a:latin typeface="Times New Roman" panose="02020603050405020304" pitchFamily="18" charset="0"/>
              <a:cs typeface="Times New Roman" panose="02020603050405020304" pitchFamily="18" charset="0"/>
            </a:endParaRPr>
          </a:p>
          <a:p>
            <a:pPr marL="0" indent="0" algn="just">
              <a:buNone/>
            </a:pPr>
            <a:r>
              <a:rPr lang="en-US" sz="2200" dirty="0" smtClean="0">
                <a:latin typeface="Times New Roman" panose="02020603050405020304" pitchFamily="18" charset="0"/>
                <a:cs typeface="Times New Roman" panose="02020603050405020304" pitchFamily="18" charset="0"/>
              </a:rPr>
              <a:t>A </a:t>
            </a:r>
            <a:r>
              <a:rPr lang="en-US" sz="2200" b="1" dirty="0">
                <a:latin typeface="Times New Roman" panose="02020603050405020304" pitchFamily="18" charset="0"/>
                <a:cs typeface="Times New Roman" panose="02020603050405020304" pitchFamily="18" charset="0"/>
              </a:rPr>
              <a:t>commodity</a:t>
            </a:r>
            <a:r>
              <a:rPr lang="en-US" sz="2200" dirty="0">
                <a:latin typeface="Times New Roman" panose="02020603050405020304" pitchFamily="18" charset="0"/>
                <a:cs typeface="Times New Roman" panose="02020603050405020304" pitchFamily="18" charset="0"/>
              </a:rPr>
              <a:t> is an economic good or service that has full or substantial </a:t>
            </a:r>
            <a:r>
              <a:rPr lang="en-US" sz="2200" dirty="0" err="1">
                <a:latin typeface="Times New Roman" panose="02020603050405020304" pitchFamily="18" charset="0"/>
                <a:cs typeface="Times New Roman" panose="02020603050405020304" pitchFamily="18" charset="0"/>
              </a:rPr>
              <a:t>fungibility</a:t>
            </a:r>
            <a:r>
              <a:rPr lang="en-US" sz="2200" dirty="0">
                <a:latin typeface="Times New Roman" panose="02020603050405020304" pitchFamily="18" charset="0"/>
                <a:cs typeface="Times New Roman" panose="02020603050405020304" pitchFamily="18" charset="0"/>
              </a:rPr>
              <a:t>: that is, the market treats instances of the good as equivalent or nearly so with no regard to who produced them</a:t>
            </a:r>
            <a:r>
              <a:rPr lang="en-US" sz="2200" dirty="0" smtClean="0">
                <a:latin typeface="Times New Roman" panose="02020603050405020304" pitchFamily="18" charset="0"/>
                <a:cs typeface="Times New Roman" panose="02020603050405020304" pitchFamily="18" charset="0"/>
              </a:rPr>
              <a:t>.</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The price of a commodity good is typically determined as a function of its market as a whole: well-established physical commodities have actively traded spot and derivative markets. </a:t>
            </a:r>
            <a:endParaRPr lang="en-US" sz="2200" dirty="0" smtClean="0">
              <a:latin typeface="Times New Roman" panose="02020603050405020304" pitchFamily="18" charset="0"/>
              <a:cs typeface="Times New Roman" panose="02020603050405020304" pitchFamily="18" charset="0"/>
            </a:endParaRP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dirty="0" smtClean="0">
                <a:latin typeface="Times New Roman" panose="02020603050405020304" pitchFamily="18" charset="0"/>
                <a:cs typeface="Times New Roman" panose="02020603050405020304" pitchFamily="18" charset="0"/>
              </a:rPr>
              <a:t>Most </a:t>
            </a:r>
            <a:r>
              <a:rPr lang="en-US" sz="2200" dirty="0">
                <a:latin typeface="Times New Roman" panose="02020603050405020304" pitchFamily="18" charset="0"/>
                <a:cs typeface="Times New Roman" panose="02020603050405020304" pitchFamily="18" charset="0"/>
              </a:rPr>
              <a:t>commodities are raw materials, basic resources, or agricultural products, such as iron ore, sugar, or rice.</a:t>
            </a:r>
            <a:endParaRPr lang="fi-FI" sz="2200" dirty="0">
              <a:latin typeface="Times New Roman" panose="02020603050405020304" pitchFamily="18" charset="0"/>
              <a:cs typeface="Times New Roman" panose="02020603050405020304" pitchFamily="18" charset="0"/>
            </a:endParaRPr>
          </a:p>
        </p:txBody>
      </p:sp>
      <p:sp>
        <p:nvSpPr>
          <p:cNvPr id="4" name="Rectangle 3"/>
          <p:cNvSpPr/>
          <p:nvPr/>
        </p:nvSpPr>
        <p:spPr>
          <a:xfrm>
            <a:off x="8953995" y="653143"/>
            <a:ext cx="1929740" cy="6115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smtClean="0">
                <a:solidFill>
                  <a:schemeClr val="accent1">
                    <a:lumMod val="50000"/>
                  </a:schemeClr>
                </a:solidFill>
              </a:rPr>
              <a:t>Changeability</a:t>
            </a:r>
            <a:endParaRPr lang="fi-FI" dirty="0">
              <a:solidFill>
                <a:schemeClr val="accent1">
                  <a:lumMod val="50000"/>
                </a:schemeClr>
              </a:solidFill>
            </a:endParaRPr>
          </a:p>
        </p:txBody>
      </p:sp>
      <p:cxnSp>
        <p:nvCxnSpPr>
          <p:cNvPr id="6" name="Straight Arrow Connector 5"/>
          <p:cNvCxnSpPr/>
          <p:nvPr/>
        </p:nvCxnSpPr>
        <p:spPr>
          <a:xfrm>
            <a:off x="9708078" y="1264722"/>
            <a:ext cx="17813" cy="581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962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uvahaun tulos haulle long-term trend of oil price 300 year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017" y="190005"/>
            <a:ext cx="10984677" cy="6359237"/>
          </a:xfrm>
          <a:prstGeom prst="rect">
            <a:avLst/>
          </a:prstGeom>
          <a:noFill/>
          <a:ln>
            <a:noFill/>
          </a:ln>
        </p:spPr>
      </p:pic>
    </p:spTree>
    <p:extLst>
      <p:ext uri="{BB962C8B-B14F-4D97-AF65-F5344CB8AC3E}">
        <p14:creationId xmlns:p14="http://schemas.microsoft.com/office/powerpoint/2010/main" val="1335489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Medium-term Volatility of Commodity Prices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endParaRPr lang="en-US" sz="2600" dirty="0" smtClean="0">
              <a:latin typeface="Times New Roman" panose="02020603050405020304" pitchFamily="18" charset="0"/>
              <a:cs typeface="Times New Roman" panose="02020603050405020304" pitchFamily="18" charset="0"/>
            </a:endParaRPr>
          </a:p>
          <a:p>
            <a:pPr marL="0" indent="0">
              <a:buNone/>
            </a:pPr>
            <a:r>
              <a:rPr lang="en-US" sz="2600" dirty="0" smtClean="0">
                <a:latin typeface="Times New Roman" panose="02020603050405020304" pitchFamily="18" charset="0"/>
                <a:cs typeface="Times New Roman" panose="02020603050405020304" pitchFamily="18" charset="0"/>
              </a:rPr>
              <a:t>The </a:t>
            </a:r>
            <a:r>
              <a:rPr lang="en-US" sz="2600" dirty="0">
                <a:latin typeface="Times New Roman" panose="02020603050405020304" pitchFamily="18" charset="0"/>
                <a:cs typeface="Times New Roman" panose="02020603050405020304" pitchFamily="18" charset="0"/>
              </a:rPr>
              <a:t>price of oil does not follow a smooth path, whether upward </a:t>
            </a:r>
            <a:r>
              <a:rPr lang="en-US" sz="2600" dirty="0" smtClean="0">
                <a:latin typeface="Times New Roman" panose="02020603050405020304" pitchFamily="18" charset="0"/>
                <a:cs typeface="Times New Roman" panose="02020603050405020304" pitchFamily="18" charset="0"/>
              </a:rPr>
              <a:t>or downward.</a:t>
            </a:r>
          </a:p>
          <a:p>
            <a:pPr marL="0" indent="0">
              <a:buNone/>
            </a:pPr>
            <a:endParaRPr lang="fi-FI" sz="2600" dirty="0">
              <a:latin typeface="Times New Roman" panose="02020603050405020304" pitchFamily="18" charset="0"/>
              <a:cs typeface="Times New Roman" panose="02020603050405020304" pitchFamily="18" charset="0"/>
            </a:endParaRPr>
          </a:p>
          <a:p>
            <a:pPr marL="0" indent="0">
              <a:buNone/>
            </a:pPr>
            <a:r>
              <a:rPr lang="en-US" sz="2600" dirty="0">
                <a:latin typeface="Times New Roman" panose="02020603050405020304" pitchFamily="18" charset="0"/>
                <a:cs typeface="Times New Roman" panose="02020603050405020304" pitchFamily="18" charset="0"/>
              </a:rPr>
              <a:t>Even prices of other mineral and agricultural commodity prices are far </a:t>
            </a:r>
            <a:r>
              <a:rPr lang="en-US" sz="2600" dirty="0" smtClean="0">
                <a:latin typeface="Times New Roman" panose="02020603050405020304" pitchFamily="18" charset="0"/>
                <a:cs typeface="Times New Roman" panose="02020603050405020304" pitchFamily="18" charset="0"/>
              </a:rPr>
              <a:t>more volatile </a:t>
            </a:r>
            <a:r>
              <a:rPr lang="en-US" sz="2600" dirty="0">
                <a:latin typeface="Times New Roman" panose="02020603050405020304" pitchFamily="18" charset="0"/>
                <a:cs typeface="Times New Roman" panose="02020603050405020304" pitchFamily="18" charset="0"/>
              </a:rPr>
              <a:t>than prices of most manufactured products or services</a:t>
            </a:r>
            <a:r>
              <a:rPr lang="en-US" sz="2600" dirty="0" smtClean="0">
                <a:latin typeface="Times New Roman" panose="02020603050405020304" pitchFamily="18" charset="0"/>
                <a:cs typeface="Times New Roman" panose="02020603050405020304" pitchFamily="18" charset="0"/>
              </a:rPr>
              <a:t>.</a:t>
            </a:r>
          </a:p>
          <a:p>
            <a:pPr marL="0" indent="0">
              <a:buNone/>
            </a:pPr>
            <a:endParaRPr lang="fi-FI" sz="2600" dirty="0">
              <a:latin typeface="Times New Roman" panose="02020603050405020304" pitchFamily="18" charset="0"/>
              <a:cs typeface="Times New Roman" panose="02020603050405020304" pitchFamily="18" charset="0"/>
            </a:endParaRPr>
          </a:p>
          <a:p>
            <a:pPr marL="0" indent="0">
              <a:buNone/>
            </a:pPr>
            <a:r>
              <a:rPr lang="fi-FI" sz="2600" dirty="0" smtClean="0">
                <a:latin typeface="Times New Roman" panose="02020603050405020304" pitchFamily="18" charset="0"/>
                <a:cs typeface="Times New Roman" panose="02020603050405020304" pitchFamily="18" charset="0"/>
              </a:rPr>
              <a:t>In general </a:t>
            </a:r>
            <a:r>
              <a:rPr lang="fi-FI" sz="2600" dirty="0" err="1" smtClean="0">
                <a:latin typeface="Times New Roman" panose="02020603050405020304" pitchFamily="18" charset="0"/>
                <a:cs typeface="Times New Roman" panose="02020603050405020304" pitchFamily="18" charset="0"/>
              </a:rPr>
              <a:t>commodity</a:t>
            </a:r>
            <a:r>
              <a:rPr lang="fi-FI" sz="2600" dirty="0" smtClean="0">
                <a:latin typeface="Times New Roman" panose="02020603050405020304" pitchFamily="18" charset="0"/>
                <a:cs typeface="Times New Roman" panose="02020603050405020304" pitchFamily="18" charset="0"/>
              </a:rPr>
              <a:t> </a:t>
            </a:r>
            <a:r>
              <a:rPr lang="fi-FI" sz="2600" dirty="0" err="1" smtClean="0">
                <a:latin typeface="Times New Roman" panose="02020603050405020304" pitchFamily="18" charset="0"/>
                <a:cs typeface="Times New Roman" panose="02020603050405020304" pitchFamily="18" charset="0"/>
              </a:rPr>
              <a:t>price</a:t>
            </a:r>
            <a:r>
              <a:rPr lang="fi-FI" sz="2600" dirty="0" smtClean="0">
                <a:latin typeface="Times New Roman" panose="02020603050405020304" pitchFamily="18" charset="0"/>
                <a:cs typeface="Times New Roman" panose="02020603050405020304" pitchFamily="18" charset="0"/>
              </a:rPr>
              <a:t> </a:t>
            </a:r>
            <a:r>
              <a:rPr lang="fi-FI" sz="2600" dirty="0" err="1" smtClean="0">
                <a:latin typeface="Times New Roman" panose="02020603050405020304" pitchFamily="18" charset="0"/>
                <a:cs typeface="Times New Roman" panose="02020603050405020304" pitchFamily="18" charset="0"/>
              </a:rPr>
              <a:t>volatility</a:t>
            </a:r>
            <a:r>
              <a:rPr lang="fi-FI" sz="2600" dirty="0" smtClean="0">
                <a:latin typeface="Times New Roman" panose="02020603050405020304" pitchFamily="18" charset="0"/>
                <a:cs typeface="Times New Roman" panose="02020603050405020304" pitchFamily="18" charset="0"/>
              </a:rPr>
              <a:t> </a:t>
            </a:r>
            <a:r>
              <a:rPr lang="fi-FI" sz="2600" dirty="0" err="1" smtClean="0">
                <a:latin typeface="Times New Roman" panose="02020603050405020304" pitchFamily="18" charset="0"/>
                <a:cs typeface="Times New Roman" panose="02020603050405020304" pitchFamily="18" charset="0"/>
              </a:rPr>
              <a:t>has</a:t>
            </a:r>
            <a:r>
              <a:rPr lang="fi-FI" sz="2600" dirty="0" smtClean="0">
                <a:latin typeface="Times New Roman" panose="02020603050405020304" pitchFamily="18" charset="0"/>
                <a:cs typeface="Times New Roman" panose="02020603050405020304" pitchFamily="18" charset="0"/>
              </a:rPr>
              <a:t> </a:t>
            </a:r>
            <a:r>
              <a:rPr lang="fi-FI" sz="2600" dirty="0" err="1" smtClean="0">
                <a:latin typeface="Times New Roman" panose="02020603050405020304" pitchFamily="18" charset="0"/>
                <a:cs typeface="Times New Roman" panose="02020603050405020304" pitchFamily="18" charset="0"/>
              </a:rPr>
              <a:t>negative</a:t>
            </a:r>
            <a:r>
              <a:rPr lang="fi-FI" sz="2600" dirty="0" smtClean="0">
                <a:latin typeface="Times New Roman" panose="02020603050405020304" pitchFamily="18" charset="0"/>
                <a:cs typeface="Times New Roman" panose="02020603050405020304" pitchFamily="18" charset="0"/>
              </a:rPr>
              <a:t> </a:t>
            </a:r>
            <a:r>
              <a:rPr lang="fi-FI" sz="2600" dirty="0" err="1" smtClean="0">
                <a:latin typeface="Times New Roman" panose="02020603050405020304" pitchFamily="18" charset="0"/>
                <a:cs typeface="Times New Roman" panose="02020603050405020304" pitchFamily="18" charset="0"/>
              </a:rPr>
              <a:t>impact</a:t>
            </a:r>
            <a:r>
              <a:rPr lang="fi-FI" sz="2600" dirty="0" smtClean="0">
                <a:latin typeface="Times New Roman" panose="02020603050405020304" pitchFamily="18" charset="0"/>
                <a:cs typeface="Times New Roman" panose="02020603050405020304" pitchFamily="18" charset="0"/>
              </a:rPr>
              <a:t> on </a:t>
            </a:r>
            <a:r>
              <a:rPr lang="fi-FI" sz="2600" dirty="0" err="1" smtClean="0">
                <a:latin typeface="Times New Roman" panose="02020603050405020304" pitchFamily="18" charset="0"/>
                <a:cs typeface="Times New Roman" panose="02020603050405020304" pitchFamily="18" charset="0"/>
              </a:rPr>
              <a:t>economic</a:t>
            </a:r>
            <a:r>
              <a:rPr lang="fi-FI" sz="2600" dirty="0" smtClean="0">
                <a:latin typeface="Times New Roman" panose="02020603050405020304" pitchFamily="18" charset="0"/>
                <a:cs typeface="Times New Roman" panose="02020603050405020304" pitchFamily="18" charset="0"/>
              </a:rPr>
              <a:t> </a:t>
            </a:r>
            <a:r>
              <a:rPr lang="fi-FI" sz="2600" dirty="0" err="1" smtClean="0">
                <a:latin typeface="Times New Roman" panose="02020603050405020304" pitchFamily="18" charset="0"/>
                <a:cs typeface="Times New Roman" panose="02020603050405020304" pitchFamily="18" charset="0"/>
              </a:rPr>
              <a:t>growth</a:t>
            </a:r>
            <a:r>
              <a:rPr lang="fi-FI"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1033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Some</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graphs</a:t>
            </a:r>
            <a:r>
              <a:rPr lang="fi-FI" b="1" dirty="0" smtClean="0">
                <a:latin typeface="Times New Roman" panose="02020603050405020304" pitchFamily="18" charset="0"/>
                <a:cs typeface="Times New Roman" panose="02020603050405020304" pitchFamily="18" charset="0"/>
              </a:rPr>
              <a:t> on </a:t>
            </a:r>
            <a:r>
              <a:rPr lang="fi-FI" b="1" dirty="0" err="1" smtClean="0">
                <a:latin typeface="Times New Roman" panose="02020603050405020304" pitchFamily="18" charset="0"/>
                <a:cs typeface="Times New Roman" panose="02020603050405020304" pitchFamily="18" charset="0"/>
              </a:rPr>
              <a:t>price</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volatility</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commodity</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versus</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others</a:t>
            </a:r>
            <a:endParaRPr lang="en-US" b="1" dirty="0">
              <a:latin typeface="Times New Roman" panose="02020603050405020304" pitchFamily="18" charset="0"/>
              <a:cs typeface="Times New Roman" panose="02020603050405020304" pitchFamily="18" charset="0"/>
            </a:endParaRPr>
          </a:p>
        </p:txBody>
      </p:sp>
      <p:pic>
        <p:nvPicPr>
          <p:cNvPr id="1026" name="Picture 2" descr="chart1: Taken as a wh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61" y="1690687"/>
            <a:ext cx="5029199" cy="42054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uvahaun tulos haulle price volatility commodity versus manufactur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67351" y="1690688"/>
            <a:ext cx="548046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0012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sym typeface="Wingdings" panose="05000000000000000000" pitchFamily="2" charset="2"/>
              </a:rPr>
              <a:t>Volatile</a:t>
            </a:r>
            <a:r>
              <a:rPr lang="fi-FI" b="1"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b="1" dirty="0" err="1" smtClean="0">
                <a:latin typeface="Times New Roman" panose="02020603050405020304" pitchFamily="18" charset="0"/>
                <a:cs typeface="Times New Roman" panose="02020603050405020304" pitchFamily="18" charset="0"/>
                <a:sym typeface="Wingdings" panose="05000000000000000000" pitchFamily="2" charset="2"/>
              </a:rPr>
              <a:t>prices</a:t>
            </a:r>
            <a:r>
              <a:rPr lang="fi-FI" b="1"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b="1" dirty="0" err="1" smtClean="0">
                <a:latin typeface="Times New Roman" panose="02020603050405020304" pitchFamily="18" charset="0"/>
                <a:cs typeface="Times New Roman" panose="02020603050405020304" pitchFamily="18" charset="0"/>
              </a:rPr>
              <a:t>Inefficient</a:t>
            </a:r>
            <a:r>
              <a:rPr lang="fi-FI" b="1" dirty="0" smtClean="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spending</a:t>
            </a:r>
            <a:r>
              <a:rPr lang="fi-FI" b="1" dirty="0">
                <a:latin typeface="Times New Roman" panose="02020603050405020304" pitchFamily="18" charset="0"/>
                <a:cs typeface="Times New Roman" panose="02020603050405020304" pitchFamily="18" charset="0"/>
              </a:rPr>
              <a:t> and </a:t>
            </a:r>
            <a:r>
              <a:rPr lang="fi-FI" b="1" dirty="0" err="1">
                <a:latin typeface="Times New Roman" panose="02020603050405020304" pitchFamily="18" charset="0"/>
                <a:cs typeface="Times New Roman" panose="02020603050405020304" pitchFamily="18" charset="0"/>
              </a:rPr>
              <a:t>borrowing</a:t>
            </a:r>
            <a:endParaRPr lang="fi-FI"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The amount that governments collect </a:t>
            </a: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resource revenues can change drastically from year to year because of changes </a:t>
            </a: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commodities prices and production. </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Several </a:t>
            </a:r>
            <a:r>
              <a:rPr lang="en-US" dirty="0">
                <a:latin typeface="Times New Roman" panose="02020603050405020304" pitchFamily="18" charset="0"/>
                <a:cs typeface="Times New Roman" panose="02020603050405020304" pitchFamily="18" charset="0"/>
              </a:rPr>
              <a:t>studies have shown that it is very </a:t>
            </a:r>
            <a:r>
              <a:rPr lang="en-US" dirty="0" smtClean="0">
                <a:latin typeface="Times New Roman" panose="02020603050405020304" pitchFamily="18" charset="0"/>
                <a:cs typeface="Times New Roman" panose="02020603050405020304" pitchFamily="18" charset="0"/>
              </a:rPr>
              <a:t>difficult </a:t>
            </a:r>
            <a:r>
              <a:rPr lang="en-US" dirty="0">
                <a:latin typeface="Times New Roman" panose="02020603050405020304" pitchFamily="18" charset="0"/>
                <a:cs typeface="Times New Roman" panose="02020603050405020304" pitchFamily="18" charset="0"/>
              </a:rPr>
              <a:t>to effectively spend fluctuating and unpredictable revenues</a:t>
            </a:r>
            <a:r>
              <a:rPr lang="en-US" dirty="0" smtClean="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Russian successful example: </a:t>
            </a:r>
            <a:r>
              <a:rPr lang="en-US" b="1" dirty="0">
                <a:latin typeface="Times New Roman" panose="02020603050405020304" pitchFamily="18" charset="0"/>
                <a:cs typeface="Times New Roman" panose="02020603050405020304" pitchFamily="18" charset="0"/>
              </a:rPr>
              <a:t>Stabilization fund of the Russian Federation</a:t>
            </a:r>
            <a:endParaRPr lang="en-US" dirty="0">
              <a:latin typeface="Times New Roman" panose="02020603050405020304" pitchFamily="18" charset="0"/>
              <a:cs typeface="Times New Roman" panose="02020603050405020304" pitchFamily="18" charset="0"/>
            </a:endParaRPr>
          </a:p>
          <a:p>
            <a:pPr marL="0" indent="0">
              <a:buNone/>
            </a:pPr>
            <a:endParaRPr lang="fi-FI" dirty="0"/>
          </a:p>
        </p:txBody>
      </p:sp>
    </p:spTree>
    <p:extLst>
      <p:ext uri="{BB962C8B-B14F-4D97-AF65-F5344CB8AC3E}">
        <p14:creationId xmlns:p14="http://schemas.microsoft.com/office/powerpoint/2010/main" val="237607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Stabilization fund of Russia</a:t>
            </a:r>
            <a:endParaRPr lang="fi-FI"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The Stabilization fund of the Russian Federation ("the Fund") was established on January 1, 2004 as a part of the federal budget to balance the federal budget at the time of when oil price falls below a cut-off </a:t>
            </a:r>
            <a:r>
              <a:rPr lang="en-US" sz="2000" dirty="0" smtClean="0">
                <a:latin typeface="Times New Roman" panose="02020603050405020304" pitchFamily="18" charset="0"/>
                <a:cs typeface="Times New Roman" panose="02020603050405020304" pitchFamily="18" charset="0"/>
              </a:rPr>
              <a:t>price. In 2008 it was divided into Reserve fund and National Wealth Fund. </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The capital of the Fund may be used to cover the federal budget deficit and for other </a:t>
            </a:r>
            <a:r>
              <a:rPr lang="en-US" sz="2000" dirty="0" smtClean="0">
                <a:latin typeface="Times New Roman" panose="02020603050405020304" pitchFamily="18" charset="0"/>
                <a:cs typeface="Times New Roman" panose="02020603050405020304" pitchFamily="18" charset="0"/>
              </a:rPr>
              <a:t>purposes</a:t>
            </a:r>
            <a:r>
              <a:rPr lang="fi-FI" sz="2000" dirty="0" smtClean="0">
                <a:latin typeface="Times New Roman" panose="02020603050405020304" pitchFamily="18" charset="0"/>
                <a:cs typeface="Times New Roman" panose="02020603050405020304" pitchFamily="18" charset="0"/>
              </a:rPr>
              <a:t>.</a:t>
            </a: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Due to crisis in Russia, by 01.01.2018, the Reserve fund was spent off </a:t>
            </a:r>
            <a:r>
              <a:rPr lang="fi-FI" sz="2000" dirty="0" smtClean="0">
                <a:latin typeface="Times New Roman" panose="02020603050405020304" pitchFamily="18" charset="0"/>
                <a:cs typeface="Times New Roman" panose="02020603050405020304" pitchFamily="18" charset="0"/>
              </a:rPr>
              <a:t>(On </a:t>
            </a:r>
            <a:r>
              <a:rPr lang="fi-FI" sz="2000" dirty="0">
                <a:latin typeface="Times New Roman" panose="02020603050405020304" pitchFamily="18" charset="0"/>
                <a:cs typeface="Times New Roman" panose="02020603050405020304" pitchFamily="18" charset="0"/>
              </a:rPr>
              <a:t>01.02.2008 it </a:t>
            </a:r>
            <a:r>
              <a:rPr lang="fi-FI" sz="2000" dirty="0" err="1">
                <a:latin typeface="Times New Roman" panose="02020603050405020304" pitchFamily="18" charset="0"/>
                <a:cs typeface="Times New Roman" panose="02020603050405020304" pitchFamily="18" charset="0"/>
              </a:rPr>
              <a:t>was</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equal</a:t>
            </a:r>
            <a:r>
              <a:rPr lang="fi-FI" sz="2000" dirty="0">
                <a:latin typeface="Times New Roman" panose="02020603050405020304" pitchFamily="18" charset="0"/>
                <a:cs typeface="Times New Roman" panose="02020603050405020304" pitchFamily="18" charset="0"/>
              </a:rPr>
              <a:t> to 125.19 </a:t>
            </a:r>
            <a:r>
              <a:rPr lang="fi-FI" sz="2000" dirty="0" err="1">
                <a:latin typeface="Times New Roman" panose="02020603050405020304" pitchFamily="18" charset="0"/>
                <a:cs typeface="Times New Roman" panose="02020603050405020304" pitchFamily="18" charset="0"/>
              </a:rPr>
              <a:t>billion</a:t>
            </a:r>
            <a:r>
              <a:rPr lang="fi-FI" sz="2000" dirty="0">
                <a:latin typeface="Times New Roman" panose="02020603050405020304" pitchFamily="18" charset="0"/>
                <a:cs typeface="Times New Roman" panose="02020603050405020304" pitchFamily="18" charset="0"/>
              </a:rPr>
              <a:t> USD). </a:t>
            </a:r>
            <a:endParaRPr lang="fi-FI" sz="2000" dirty="0" smtClean="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Now National Wealth Fund will be used for further expenses (75.59 billion USD on 01.11.2018), </a:t>
            </a:r>
            <a:endParaRPr lang="fi-FI" sz="2000" dirty="0">
              <a:latin typeface="Times New Roman" panose="02020603050405020304" pitchFamily="18" charset="0"/>
              <a:cs typeface="Times New Roman" panose="02020603050405020304" pitchFamily="18" charset="0"/>
            </a:endParaRPr>
          </a:p>
          <a:p>
            <a:pPr marL="0" indent="0">
              <a:buNone/>
            </a:pPr>
            <a:endParaRPr lang="fi-FI"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70959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3654"/>
          </a:xfrm>
        </p:spPr>
        <p:txBody>
          <a:bodyPr/>
          <a:lstStyle/>
          <a:p>
            <a:r>
              <a:rPr lang="fi-FI" dirty="0" smtClean="0">
                <a:latin typeface="Times New Roman" panose="02020603050405020304" pitchFamily="18" charset="0"/>
                <a:cs typeface="Times New Roman" panose="02020603050405020304" pitchFamily="18" charset="0"/>
              </a:rPr>
              <a:t>Russian </a:t>
            </a:r>
            <a:r>
              <a:rPr lang="fi-FI" dirty="0" err="1" smtClean="0">
                <a:latin typeface="Times New Roman" panose="02020603050405020304" pitchFamily="18" charset="0"/>
                <a:cs typeface="Times New Roman" panose="02020603050405020304" pitchFamily="18" charset="0"/>
              </a:rPr>
              <a:t>reserve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fund</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billion</a:t>
            </a:r>
            <a:r>
              <a:rPr lang="fi-FI" dirty="0" smtClean="0">
                <a:latin typeface="Times New Roman" panose="02020603050405020304" pitchFamily="18" charset="0"/>
                <a:cs typeface="Times New Roman" panose="02020603050405020304" pitchFamily="18" charset="0"/>
              </a:rPr>
              <a:t> USD</a:t>
            </a:r>
            <a:endParaRPr lang="fi-FI" dirty="0">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nvPr>
        </p:nvGraphicFramePr>
        <p:xfrm>
          <a:off x="838200" y="1180407"/>
          <a:ext cx="10515600" cy="49965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28696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anose="02020603050405020304" pitchFamily="18" charset="0"/>
                <a:cs typeface="Times New Roman" panose="02020603050405020304" pitchFamily="18" charset="0"/>
              </a:rPr>
              <a:t>Political resource course (</a:t>
            </a:r>
            <a:r>
              <a:rPr lang="en-US" sz="4000" b="1" dirty="0" err="1" smtClean="0">
                <a:latin typeface="Times New Roman" panose="02020603050405020304" pitchFamily="18" charset="0"/>
                <a:cs typeface="Times New Roman" panose="02020603050405020304" pitchFamily="18" charset="0"/>
              </a:rPr>
              <a:t>Brollo</a:t>
            </a:r>
            <a:r>
              <a:rPr lang="en-US" sz="4000" b="1" dirty="0" smtClean="0">
                <a:latin typeface="Times New Roman" panose="02020603050405020304" pitchFamily="18" charset="0"/>
                <a:cs typeface="Times New Roman" panose="02020603050405020304" pitchFamily="18" charset="0"/>
              </a:rPr>
              <a:t> et al. 2013, American Economic Review</a:t>
            </a:r>
            <a:r>
              <a:rPr lang="fi-FI"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US" i="1" dirty="0" smtClean="0"/>
          </a:p>
          <a:p>
            <a:pPr marL="0" indent="0">
              <a:buNone/>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paper studies the effect of additional government </a:t>
            </a:r>
            <a:r>
              <a:rPr lang="en-US" dirty="0" smtClean="0">
                <a:latin typeface="Times New Roman" panose="02020603050405020304" pitchFamily="18" charset="0"/>
                <a:cs typeface="Times New Roman" panose="02020603050405020304" pitchFamily="18" charset="0"/>
              </a:rPr>
              <a:t>revenues on </a:t>
            </a:r>
            <a:r>
              <a:rPr lang="en-US" dirty="0">
                <a:latin typeface="Times New Roman" panose="02020603050405020304" pitchFamily="18" charset="0"/>
                <a:cs typeface="Times New Roman" panose="02020603050405020304" pitchFamily="18" charset="0"/>
              </a:rPr>
              <a:t>political corruption and on the quality of politicians, both </a:t>
            </a:r>
            <a:r>
              <a:rPr lang="en-US" dirty="0" smtClean="0">
                <a:latin typeface="Times New Roman" panose="02020603050405020304" pitchFamily="18" charset="0"/>
                <a:cs typeface="Times New Roman" panose="02020603050405020304" pitchFamily="18" charset="0"/>
              </a:rPr>
              <a:t>with theory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data (data is for Brazil).</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empirical </a:t>
            </a:r>
            <a:r>
              <a:rPr lang="en-US" dirty="0" smtClean="0">
                <a:latin typeface="Times New Roman" panose="02020603050405020304" pitchFamily="18" charset="0"/>
                <a:cs typeface="Times New Roman" panose="02020603050405020304" pitchFamily="18" charset="0"/>
              </a:rPr>
              <a:t>evidence shows </a:t>
            </a:r>
            <a:r>
              <a:rPr lang="en-US" dirty="0">
                <a:latin typeface="Times New Roman" panose="02020603050405020304" pitchFamily="18" charset="0"/>
                <a:cs typeface="Times New Roman" panose="02020603050405020304" pitchFamily="18" charset="0"/>
              </a:rPr>
              <a:t>that larger transfers increase observed corruption and </a:t>
            </a:r>
            <a:r>
              <a:rPr lang="en-US" dirty="0" smtClean="0">
                <a:latin typeface="Times New Roman" panose="02020603050405020304" pitchFamily="18" charset="0"/>
                <a:cs typeface="Times New Roman" panose="02020603050405020304" pitchFamily="18" charset="0"/>
              </a:rPr>
              <a:t>reduce the </a:t>
            </a:r>
            <a:r>
              <a:rPr lang="en-US" dirty="0">
                <a:latin typeface="Times New Roman" panose="02020603050405020304" pitchFamily="18" charset="0"/>
                <a:cs typeface="Times New Roman" panose="02020603050405020304" pitchFamily="18" charset="0"/>
              </a:rPr>
              <a:t>average education of candidates for mayor.</a:t>
            </a:r>
          </a:p>
        </p:txBody>
      </p:sp>
    </p:spTree>
    <p:extLst>
      <p:ext uri="{BB962C8B-B14F-4D97-AF65-F5344CB8AC3E}">
        <p14:creationId xmlns:p14="http://schemas.microsoft.com/office/powerpoint/2010/main" val="33175021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pic>
        <p:nvPicPr>
          <p:cNvPr id="4" name="eO_AAWxiITY"/>
          <p:cNvPicPr>
            <a:picLocks noGrp="1" noRot="1" noChangeAspect="1"/>
          </p:cNvPicPr>
          <p:nvPr>
            <p:ph idx="1"/>
            <a:videoFile r:link="rId1"/>
          </p:nvPr>
        </p:nvPicPr>
        <p:blipFill>
          <a:blip r:embed="rId3"/>
          <a:stretch>
            <a:fillRect/>
          </a:stretch>
        </p:blipFill>
        <p:spPr>
          <a:xfrm>
            <a:off x="403761" y="299258"/>
            <a:ext cx="10950039" cy="6109855"/>
          </a:xfrm>
          <a:prstGeom prst="rect">
            <a:avLst/>
          </a:prstGeom>
        </p:spPr>
      </p:pic>
    </p:spTree>
    <p:extLst>
      <p:ext uri="{BB962C8B-B14F-4D97-AF65-F5344CB8AC3E}">
        <p14:creationId xmlns:p14="http://schemas.microsoft.com/office/powerpoint/2010/main" val="4142569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latin typeface="Times New Roman" panose="02020603050405020304" pitchFamily="18" charset="0"/>
                <a:cs typeface="Times New Roman" panose="02020603050405020304" pitchFamily="18" charset="0"/>
              </a:rPr>
              <a:t>Dutch </a:t>
            </a:r>
            <a:r>
              <a:rPr lang="en-GB" b="1" dirty="0" smtClean="0">
                <a:latin typeface="Times New Roman" panose="02020603050405020304" pitchFamily="18" charset="0"/>
                <a:cs typeface="Times New Roman" panose="02020603050405020304" pitchFamily="18" charset="0"/>
              </a:rPr>
              <a:t>disease: History and definition</a:t>
            </a:r>
            <a:r>
              <a:rPr lang="en-GB" sz="4000" dirty="0">
                <a:latin typeface="Times New Roman" panose="02020603050405020304" pitchFamily="18" charset="0"/>
                <a:cs typeface="Times New Roman" panose="02020603050405020304" pitchFamily="18" charset="0"/>
              </a:rPr>
              <a:t/>
            </a:r>
            <a:br>
              <a:rPr lang="en-GB" sz="4000" dirty="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77538"/>
            <a:ext cx="10515600" cy="4799425"/>
          </a:xfrm>
        </p:spPr>
        <p:txBody>
          <a:bodyPr>
            <a:normAutofit/>
          </a:bodyPr>
          <a:lstStyle/>
          <a:p>
            <a:pPr marL="0" indent="0" algn="just">
              <a:buNone/>
            </a:pPr>
            <a:endParaRPr lang="en-GB" sz="2500" dirty="0" smtClean="0">
              <a:latin typeface="Times New Roman" panose="02020603050405020304" pitchFamily="18" charset="0"/>
              <a:cs typeface="Times New Roman" panose="02020603050405020304" pitchFamily="18" charset="0"/>
            </a:endParaRPr>
          </a:p>
          <a:p>
            <a:pPr marL="0" indent="0" algn="just">
              <a:buNone/>
            </a:pPr>
            <a:r>
              <a:rPr lang="en-GB" sz="2500" dirty="0" smtClean="0">
                <a:latin typeface="Times New Roman" panose="02020603050405020304" pitchFamily="18" charset="0"/>
                <a:cs typeface="Times New Roman" panose="02020603050405020304" pitchFamily="18" charset="0"/>
              </a:rPr>
              <a:t>Is </a:t>
            </a:r>
            <a:r>
              <a:rPr lang="en-GB" sz="2500" dirty="0">
                <a:latin typeface="Times New Roman" panose="02020603050405020304" pitchFamily="18" charset="0"/>
                <a:cs typeface="Times New Roman" panose="02020603050405020304" pitchFamily="18" charset="0"/>
              </a:rPr>
              <a:t>the apparent relationship between the increase in exploitation of natural resources and a decline in the manufacturing sector (or agriculture).</a:t>
            </a:r>
          </a:p>
          <a:p>
            <a:pPr marL="0" indent="0" algn="just">
              <a:buNone/>
            </a:pPr>
            <a:endParaRPr lang="en-GB" sz="2500" dirty="0">
              <a:latin typeface="Times New Roman" panose="02020603050405020304" pitchFamily="18" charset="0"/>
              <a:cs typeface="Times New Roman" panose="02020603050405020304" pitchFamily="18" charset="0"/>
            </a:endParaRPr>
          </a:p>
          <a:p>
            <a:pPr marL="0" indent="0" algn="just">
              <a:buNone/>
            </a:pPr>
            <a:r>
              <a:rPr lang="en-GB" sz="2500" dirty="0">
                <a:latin typeface="Times New Roman" panose="02020603050405020304" pitchFamily="18" charset="0"/>
                <a:cs typeface="Times New Roman" panose="02020603050405020304" pitchFamily="18" charset="0"/>
              </a:rPr>
              <a:t>The term was coined in 1977 by </a:t>
            </a:r>
            <a:r>
              <a:rPr lang="en-GB" sz="2500" b="1" i="1" dirty="0">
                <a:latin typeface="Times New Roman" panose="02020603050405020304" pitchFamily="18" charset="0"/>
                <a:cs typeface="Times New Roman" panose="02020603050405020304" pitchFamily="18" charset="0"/>
              </a:rPr>
              <a:t>The Economist</a:t>
            </a:r>
            <a:r>
              <a:rPr lang="en-GB" sz="2500" dirty="0">
                <a:latin typeface="Times New Roman" panose="02020603050405020304" pitchFamily="18" charset="0"/>
                <a:cs typeface="Times New Roman" panose="02020603050405020304" pitchFamily="18" charset="0"/>
              </a:rPr>
              <a:t> </a:t>
            </a:r>
            <a:r>
              <a:rPr lang="en-GB" sz="2500" dirty="0" smtClean="0">
                <a:latin typeface="Times New Roman" panose="02020603050405020304" pitchFamily="18" charset="0"/>
                <a:cs typeface="Times New Roman" panose="02020603050405020304" pitchFamily="18" charset="0"/>
              </a:rPr>
              <a:t>:</a:t>
            </a:r>
          </a:p>
          <a:p>
            <a:pPr marL="0" indent="0" algn="just">
              <a:buNone/>
            </a:pPr>
            <a:endParaRPr lang="en-GB" sz="2500" dirty="0">
              <a:latin typeface="Times New Roman" panose="02020603050405020304" pitchFamily="18" charset="0"/>
              <a:cs typeface="Times New Roman" panose="02020603050405020304" pitchFamily="18" charset="0"/>
            </a:endParaRPr>
          </a:p>
          <a:p>
            <a:pPr marL="0" indent="0" algn="just">
              <a:buNone/>
            </a:pPr>
            <a:r>
              <a:rPr lang="en-GB" sz="2500" dirty="0">
                <a:latin typeface="Times New Roman" panose="02020603050405020304" pitchFamily="18" charset="0"/>
                <a:cs typeface="Times New Roman" panose="02020603050405020304" pitchFamily="18" charset="0"/>
              </a:rPr>
              <a:t>T</a:t>
            </a:r>
            <a:r>
              <a:rPr lang="en-GB" sz="2500" dirty="0" smtClean="0">
                <a:latin typeface="Times New Roman" panose="02020603050405020304" pitchFamily="18" charset="0"/>
                <a:cs typeface="Times New Roman" panose="02020603050405020304" pitchFamily="18" charset="0"/>
              </a:rPr>
              <a:t>he </a:t>
            </a:r>
            <a:r>
              <a:rPr lang="en-GB" sz="2500" dirty="0">
                <a:latin typeface="Times New Roman" panose="02020603050405020304" pitchFamily="18" charset="0"/>
                <a:cs typeface="Times New Roman" panose="02020603050405020304" pitchFamily="18" charset="0"/>
              </a:rPr>
              <a:t>decline of the manufacturing sector in the Netherlands after the discovery of a large natural gas field in 1959.</a:t>
            </a:r>
          </a:p>
          <a:p>
            <a:pPr marL="0" indent="0" algn="just">
              <a:buNone/>
            </a:pPr>
            <a:endParaRPr lang="en-GB" sz="2500" dirty="0">
              <a:latin typeface="Times New Roman" panose="02020603050405020304" pitchFamily="18" charset="0"/>
              <a:cs typeface="Times New Roman" panose="02020603050405020304" pitchFamily="18" charset="0"/>
            </a:endParaRPr>
          </a:p>
          <a:p>
            <a:pPr marL="0" indent="0" algn="just">
              <a:buNone/>
            </a:pPr>
            <a:r>
              <a:rPr lang="en-GB" sz="25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Bad institutions: </a:t>
            </a:r>
            <a:r>
              <a:rPr lang="en-GB" sz="2500" dirty="0">
                <a:latin typeface="Times New Roman" panose="02020603050405020304" pitchFamily="18" charset="0"/>
                <a:cs typeface="Times New Roman" panose="02020603050405020304" pitchFamily="18" charset="0"/>
              </a:rPr>
              <a:t>prerequisite for </a:t>
            </a:r>
            <a:r>
              <a:rPr lang="en-GB" sz="2500" b="1" i="1" dirty="0">
                <a:latin typeface="Times New Roman" panose="02020603050405020304" pitchFamily="18" charset="0"/>
                <a:cs typeface="Times New Roman" panose="02020603050405020304" pitchFamily="18" charset="0"/>
              </a:rPr>
              <a:t>Dutch disease</a:t>
            </a:r>
            <a:r>
              <a:rPr lang="en-GB" sz="2500" dirty="0">
                <a:latin typeface="Times New Roman" panose="02020603050405020304" pitchFamily="18" charset="0"/>
                <a:cs typeface="Times New Roman" panose="02020603050405020304" pitchFamily="18" charset="0"/>
              </a:rPr>
              <a:t>. </a:t>
            </a:r>
          </a:p>
          <a:p>
            <a:pPr marL="0" indent="0" algn="just">
              <a:buNone/>
            </a:pPr>
            <a:endParaRPr lang="en-GB" sz="2500" dirty="0"/>
          </a:p>
        </p:txBody>
      </p:sp>
    </p:spTree>
    <p:extLst>
      <p:ext uri="{BB962C8B-B14F-4D97-AF65-F5344CB8AC3E}">
        <p14:creationId xmlns:p14="http://schemas.microsoft.com/office/powerpoint/2010/main" val="16555439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latin typeface="Times New Roman" panose="02020603050405020304" pitchFamily="18" charset="0"/>
                <a:cs typeface="Times New Roman" panose="02020603050405020304" pitchFamily="18" charset="0"/>
              </a:rPr>
              <a:t>Dutch disease vs.</a:t>
            </a:r>
            <a:r>
              <a:rPr lang="en-GB" dirty="0">
                <a:latin typeface="Times New Roman" panose="02020603050405020304" pitchFamily="18" charset="0"/>
                <a:cs typeface="Times New Roman" panose="02020603050405020304" pitchFamily="18" charset="0"/>
              </a:rPr>
              <a:t> </a:t>
            </a:r>
            <a:r>
              <a:rPr lang="en-GB" b="1" dirty="0">
                <a:latin typeface="Times New Roman" panose="02020603050405020304" pitchFamily="18" charset="0"/>
                <a:cs typeface="Times New Roman" panose="02020603050405020304" pitchFamily="18" charset="0"/>
              </a:rPr>
              <a:t>resource </a:t>
            </a:r>
            <a:r>
              <a:rPr lang="en-GB" b="1" dirty="0" smtClean="0">
                <a:latin typeface="Times New Roman" panose="02020603050405020304" pitchFamily="18" charset="0"/>
                <a:cs typeface="Times New Roman" panose="02020603050405020304" pitchFamily="18" charset="0"/>
              </a:rPr>
              <a:t>curse </a:t>
            </a:r>
            <a:r>
              <a:rPr lang="en-GB" dirty="0"/>
              <a:t/>
            </a:r>
            <a:br>
              <a:rPr lang="en-GB" dirty="0"/>
            </a:b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are </a:t>
            </a:r>
            <a:r>
              <a:rPr lang="en-US" dirty="0">
                <a:latin typeface="Times New Roman" panose="02020603050405020304" pitchFamily="18" charset="0"/>
                <a:cs typeface="Times New Roman" panose="02020603050405020304" pitchFamily="18" charset="0"/>
              </a:rPr>
              <a:t>often used interchangeable, </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fi-FI" dirty="0" err="1" smtClean="0">
                <a:solidFill>
                  <a:srgbClr val="FF0000"/>
                </a:solidFill>
                <a:latin typeface="Times New Roman" panose="02020603050405020304" pitchFamily="18" charset="0"/>
                <a:cs typeface="Times New Roman" panose="02020603050405020304" pitchFamily="18" charset="0"/>
              </a:rPr>
              <a:t>But</a:t>
            </a:r>
            <a:r>
              <a:rPr lang="fi-FI" dirty="0" smtClean="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marL="0" indent="0">
              <a:buNone/>
            </a:pPr>
            <a:endPar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Resource curse </a:t>
            </a:r>
            <a:r>
              <a:rPr lang="en-US" dirty="0" smtClean="0">
                <a:latin typeface="Times New Roman" panose="02020603050405020304" pitchFamily="18" charset="0"/>
                <a:cs typeface="Times New Roman" panose="02020603050405020304" pitchFamily="18" charset="0"/>
              </a:rPr>
              <a:t>refers </a:t>
            </a:r>
            <a:r>
              <a:rPr lang="en-US" dirty="0">
                <a:latin typeface="Times New Roman" panose="02020603050405020304" pitchFamily="18" charset="0"/>
                <a:cs typeface="Times New Roman" panose="02020603050405020304" pitchFamily="18" charset="0"/>
              </a:rPr>
              <a:t>to the political and social </a:t>
            </a:r>
            <a:r>
              <a:rPr lang="en-US" dirty="0" smtClean="0">
                <a:latin typeface="Times New Roman" panose="02020603050405020304" pitchFamily="18" charset="0"/>
                <a:cs typeface="Times New Roman" panose="02020603050405020304" pitchFamily="18" charset="0"/>
              </a:rPr>
              <a:t>consequences of country`s high dependence on resources` export.</a:t>
            </a:r>
          </a:p>
          <a:p>
            <a:pPr marL="0" indent="0">
              <a:buNone/>
            </a:pP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Dutch disease </a:t>
            </a:r>
            <a:r>
              <a:rPr lang="en-US" dirty="0" smtClean="0">
                <a:latin typeface="Times New Roman" panose="02020603050405020304" pitchFamily="18" charset="0"/>
                <a:cs typeface="Times New Roman" panose="02020603050405020304" pitchFamily="18" charset="0"/>
              </a:rPr>
              <a:t>refers </a:t>
            </a:r>
            <a:r>
              <a:rPr lang="en-US" dirty="0">
                <a:latin typeface="Times New Roman" panose="02020603050405020304" pitchFamily="18" charset="0"/>
                <a:cs typeface="Times New Roman" panose="02020603050405020304" pitchFamily="18" charset="0"/>
              </a:rPr>
              <a:t>only to the effects of the resulting currency appreciation and changes in the cost of factors of production.</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9113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dirty="0"/>
          </a:p>
        </p:txBody>
      </p:sp>
      <p:pic>
        <p:nvPicPr>
          <p:cNvPr id="4" name="nGZn_pGT_PM"/>
          <p:cNvPicPr>
            <a:picLocks noGrp="1" noRot="1" noChangeAspect="1"/>
          </p:cNvPicPr>
          <p:nvPr>
            <p:ph idx="1"/>
            <a:videoFile r:link="rId1"/>
          </p:nvPr>
        </p:nvPicPr>
        <p:blipFill>
          <a:blip r:embed="rId3"/>
          <a:stretch>
            <a:fillRect/>
          </a:stretch>
        </p:blipFill>
        <p:spPr>
          <a:xfrm>
            <a:off x="587829" y="236394"/>
            <a:ext cx="11150929" cy="6335486"/>
          </a:xfrm>
          <a:prstGeom prst="rect">
            <a:avLst/>
          </a:prstGeom>
        </p:spPr>
      </p:pic>
    </p:spTree>
    <p:extLst>
      <p:ext uri="{BB962C8B-B14F-4D97-AF65-F5344CB8AC3E}">
        <p14:creationId xmlns:p14="http://schemas.microsoft.com/office/powerpoint/2010/main" val="16066554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78098"/>
          </a:xfrm>
        </p:spPr>
        <p:txBody>
          <a:bodyPr>
            <a:normAutofit fontScale="90000"/>
          </a:bodyPr>
          <a:lstStyle/>
          <a:p>
            <a:r>
              <a:rPr lang="en-GB" sz="3400" b="1" dirty="0">
                <a:latin typeface="Times New Roman" panose="02020603050405020304" pitchFamily="18" charset="0"/>
                <a:cs typeface="Times New Roman" panose="02020603050405020304" pitchFamily="18" charset="0"/>
              </a:rPr>
              <a:t>Dutch disease </a:t>
            </a:r>
            <a:r>
              <a:rPr lang="en-GB" sz="3400" b="1" dirty="0" smtClean="0">
                <a:latin typeface="Times New Roman" panose="02020603050405020304" pitchFamily="18" charset="0"/>
                <a:cs typeface="Times New Roman" panose="02020603050405020304" pitchFamily="18" charset="0"/>
              </a:rPr>
              <a:t>– theoretical model</a:t>
            </a:r>
            <a:r>
              <a:rPr lang="en-GB" sz="3400" b="1" dirty="0">
                <a:latin typeface="Times New Roman" panose="02020603050405020304" pitchFamily="18" charset="0"/>
                <a:cs typeface="Times New Roman" panose="02020603050405020304" pitchFamily="18" charset="0"/>
              </a:rPr>
              <a:t/>
            </a:r>
            <a:br>
              <a:rPr lang="en-GB" sz="3400" b="1" dirty="0">
                <a:latin typeface="Times New Roman" panose="02020603050405020304" pitchFamily="18" charset="0"/>
                <a:cs typeface="Times New Roman" panose="02020603050405020304" pitchFamily="18" charset="0"/>
              </a:rPr>
            </a:br>
            <a:r>
              <a:rPr lang="en-GB" sz="2700" dirty="0">
                <a:latin typeface="Times New Roman" panose="02020603050405020304" pitchFamily="18" charset="0"/>
                <a:cs typeface="Times New Roman" panose="02020603050405020304" pitchFamily="18" charset="0"/>
              </a:rPr>
              <a:t>(Bruno and Sachs (1982); Corden and Neary (1982))</a:t>
            </a:r>
          </a:p>
        </p:txBody>
      </p:sp>
      <p:sp>
        <p:nvSpPr>
          <p:cNvPr id="4" name="Content Placeholder 3"/>
          <p:cNvSpPr>
            <a:spLocks noGrp="1"/>
          </p:cNvSpPr>
          <p:nvPr>
            <p:ph idx="1"/>
          </p:nvPr>
        </p:nvSpPr>
        <p:spPr>
          <a:xfrm>
            <a:off x="1991544" y="2098578"/>
            <a:ext cx="2026568" cy="682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None/>
            </a:pPr>
            <a:r>
              <a:rPr lang="en-GB" sz="1800" dirty="0"/>
              <a:t>Tradable resource (oil)  sector</a:t>
            </a:r>
          </a:p>
        </p:txBody>
      </p:sp>
      <p:sp>
        <p:nvSpPr>
          <p:cNvPr id="5" name="Rectangle 4"/>
          <p:cNvSpPr/>
          <p:nvPr/>
        </p:nvSpPr>
        <p:spPr>
          <a:xfrm>
            <a:off x="4655840" y="2098576"/>
            <a:ext cx="2520280" cy="682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Tradable (manufacturing) sector</a:t>
            </a:r>
          </a:p>
        </p:txBody>
      </p:sp>
      <p:sp>
        <p:nvSpPr>
          <p:cNvPr id="6" name="Rectangle 5"/>
          <p:cNvSpPr/>
          <p:nvPr/>
        </p:nvSpPr>
        <p:spPr>
          <a:xfrm>
            <a:off x="7608168" y="2098576"/>
            <a:ext cx="2232248" cy="682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Non-traded sector (services)</a:t>
            </a:r>
          </a:p>
        </p:txBody>
      </p:sp>
      <p:sp>
        <p:nvSpPr>
          <p:cNvPr id="12" name="Curved Down Arrow 11"/>
          <p:cNvSpPr/>
          <p:nvPr/>
        </p:nvSpPr>
        <p:spPr>
          <a:xfrm>
            <a:off x="6168008" y="1700808"/>
            <a:ext cx="2304256" cy="3977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Rectangle 12"/>
          <p:cNvSpPr/>
          <p:nvPr/>
        </p:nvSpPr>
        <p:spPr>
          <a:xfrm>
            <a:off x="6096000" y="1268760"/>
            <a:ext cx="2664296" cy="3600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accent1"/>
                </a:solidFill>
              </a:rPr>
              <a:t>Spending effect</a:t>
            </a:r>
            <a:endParaRPr lang="en-GB" b="1" dirty="0">
              <a:solidFill>
                <a:schemeClr val="accent1"/>
              </a:solidFill>
            </a:endParaRPr>
          </a:p>
        </p:txBody>
      </p:sp>
      <p:sp>
        <p:nvSpPr>
          <p:cNvPr id="20" name="Rectangle 19"/>
          <p:cNvSpPr/>
          <p:nvPr/>
        </p:nvSpPr>
        <p:spPr>
          <a:xfrm>
            <a:off x="2999656" y="3086612"/>
            <a:ext cx="2448272"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5294192" y="2852936"/>
            <a:ext cx="14401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Up Arrow 23"/>
          <p:cNvSpPr/>
          <p:nvPr/>
        </p:nvSpPr>
        <p:spPr>
          <a:xfrm>
            <a:off x="2939022" y="2870588"/>
            <a:ext cx="72008"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4418010" y="3212976"/>
            <a:ext cx="2880320" cy="7200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accent1"/>
                </a:solidFill>
              </a:rPr>
              <a:t>The resource movement effect</a:t>
            </a:r>
            <a:endParaRPr lang="en-GB" b="1" dirty="0">
              <a:solidFill>
                <a:schemeClr val="accent1"/>
              </a:solidFill>
            </a:endParaRPr>
          </a:p>
        </p:txBody>
      </p:sp>
      <p:sp>
        <p:nvSpPr>
          <p:cNvPr id="27" name="Rectangle 26"/>
          <p:cNvSpPr/>
          <p:nvPr/>
        </p:nvSpPr>
        <p:spPr>
          <a:xfrm>
            <a:off x="475013" y="4149080"/>
            <a:ext cx="11139055" cy="25202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b="1" dirty="0">
                <a:solidFill>
                  <a:schemeClr val="tx1"/>
                </a:solidFill>
                <a:latin typeface="Times New Roman" panose="02020603050405020304" pitchFamily="18" charset="0"/>
                <a:cs typeface="Times New Roman" panose="02020603050405020304" pitchFamily="18" charset="0"/>
              </a:rPr>
              <a:t>What happens when world oil price goes up?</a:t>
            </a:r>
          </a:p>
          <a:p>
            <a:pPr algn="just"/>
            <a:endParaRPr lang="en-GB"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endParaRPr lang="en-GB"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AutoNum type="arabicPeriod"/>
            </a:pPr>
            <a:r>
              <a:rPr lang="fi-FI" b="1" dirty="0">
                <a:solidFill>
                  <a:schemeClr val="tx1"/>
                </a:solidFill>
                <a:latin typeface="Times New Roman" panose="02020603050405020304" pitchFamily="18" charset="0"/>
                <a:cs typeface="Times New Roman" panose="02020603050405020304" pitchFamily="18" charset="0"/>
              </a:rPr>
              <a:t>The spending effect</a:t>
            </a:r>
            <a:r>
              <a:rPr lang="fi-FI" dirty="0">
                <a:solidFill>
                  <a:schemeClr val="tx1"/>
                </a:solidFill>
                <a:latin typeface="Times New Roman" panose="02020603050405020304" pitchFamily="18" charset="0"/>
                <a:cs typeface="Times New Roman" panose="02020603050405020304" pitchFamily="18" charset="0"/>
              </a:rPr>
              <a:t>;</a:t>
            </a:r>
          </a:p>
          <a:p>
            <a:pPr marL="342900" indent="-342900" algn="just">
              <a:buAutoNum type="arabicPeriod"/>
            </a:pPr>
            <a:endParaRPr lang="fi-FI" dirty="0">
              <a:solidFill>
                <a:schemeClr val="tx1"/>
              </a:solidFill>
              <a:latin typeface="Times New Roman" panose="02020603050405020304" pitchFamily="18" charset="0"/>
              <a:cs typeface="Times New Roman" panose="02020603050405020304" pitchFamily="18" charset="0"/>
            </a:endParaRPr>
          </a:p>
          <a:p>
            <a:pPr marL="342900" indent="-342900" algn="just">
              <a:buAutoNum type="arabicPeriod"/>
            </a:pPr>
            <a:r>
              <a:rPr lang="en-GB" b="1" dirty="0">
                <a:solidFill>
                  <a:schemeClr val="tx1"/>
                </a:solidFill>
                <a:latin typeface="Times New Roman" panose="02020603050405020304" pitchFamily="18" charset="0"/>
                <a:cs typeface="Times New Roman" panose="02020603050405020304" pitchFamily="18" charset="0"/>
              </a:rPr>
              <a:t>The resource movement effect. </a:t>
            </a:r>
            <a:endParaRPr lang="en-GB" dirty="0">
              <a:solidFill>
                <a:schemeClr val="tx1"/>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8503790" y="2870588"/>
            <a:ext cx="112490" cy="284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5447928" y="3068960"/>
            <a:ext cx="3055862" cy="8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08294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Dutch</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disease</a:t>
            </a:r>
            <a:r>
              <a:rPr lang="fi-FI" b="1" dirty="0" smtClean="0">
                <a:latin typeface="Times New Roman" panose="02020603050405020304" pitchFamily="18" charset="0"/>
                <a:cs typeface="Times New Roman" panose="02020603050405020304" pitchFamily="18" charset="0"/>
              </a:rPr>
              <a:t>: General </a:t>
            </a:r>
            <a:r>
              <a:rPr lang="fi-FI" b="1" dirty="0" err="1" smtClean="0">
                <a:latin typeface="Times New Roman" panose="02020603050405020304" pitchFamily="18" charset="0"/>
                <a:cs typeface="Times New Roman" panose="02020603050405020304" pitchFamily="18" charset="0"/>
              </a:rPr>
              <a:t>concept</a:t>
            </a:r>
            <a:endParaRPr lang="fi-FI"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546264" y="1460665"/>
            <a:ext cx="11032177" cy="5029200"/>
          </a:xfrm>
          <a:prstGeom prst="rect">
            <a:avLst/>
          </a:prstGeom>
        </p:spPr>
      </p:pic>
    </p:spTree>
    <p:extLst>
      <p:ext uri="{BB962C8B-B14F-4D97-AF65-F5344CB8AC3E}">
        <p14:creationId xmlns:p14="http://schemas.microsoft.com/office/powerpoint/2010/main" val="22519714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latin typeface="Times New Roman" panose="02020603050405020304" pitchFamily="18" charset="0"/>
                <a:cs typeface="Times New Roman" panose="02020603050405020304" pitchFamily="18" charset="0"/>
              </a:rPr>
              <a:t>Dutch </a:t>
            </a:r>
            <a:r>
              <a:rPr lang="en-GB" b="1" dirty="0" smtClean="0">
                <a:latin typeface="Times New Roman" panose="02020603050405020304" pitchFamily="18" charset="0"/>
                <a:cs typeface="Times New Roman" panose="02020603050405020304" pitchFamily="18" charset="0"/>
              </a:rPr>
              <a:t>disease - outcome</a:t>
            </a:r>
            <a:r>
              <a:rPr lang="en-GB" dirty="0">
                <a:latin typeface="Times New Roman" panose="02020603050405020304" pitchFamily="18" charset="0"/>
                <a:cs typeface="Times New Roman" panose="02020603050405020304" pitchFamily="18" charset="0"/>
              </a:rPr>
              <a:t/>
            </a:r>
            <a:br>
              <a:rPr lang="en-GB" dirty="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GB" b="1" dirty="0" smtClean="0">
              <a:latin typeface="Times New Roman" panose="02020603050405020304" pitchFamily="18" charset="0"/>
              <a:cs typeface="Times New Roman" panose="02020603050405020304" pitchFamily="18" charset="0"/>
            </a:endParaRPr>
          </a:p>
          <a:p>
            <a:pPr marL="0" indent="0">
              <a:buNone/>
            </a:pPr>
            <a:r>
              <a:rPr lang="en-GB" b="1" dirty="0" smtClean="0">
                <a:latin typeface="Times New Roman" panose="02020603050405020304" pitchFamily="18" charset="0"/>
                <a:cs typeface="Times New Roman" panose="02020603050405020304" pitchFamily="18" charset="0"/>
              </a:rPr>
              <a:t>A result: </a:t>
            </a:r>
          </a:p>
          <a:p>
            <a:pPr marL="0" indent="0">
              <a:buNone/>
            </a:pPr>
            <a:endParaRPr lang="en-GB" dirty="0" smtClean="0">
              <a:latin typeface="Times New Roman" panose="02020603050405020304" pitchFamily="18" charset="0"/>
              <a:cs typeface="Times New Roman" panose="02020603050405020304" pitchFamily="18" charset="0"/>
            </a:endParaRPr>
          </a:p>
          <a:p>
            <a:pPr marL="0" indent="0">
              <a:buNone/>
            </a:pPr>
            <a:r>
              <a:rPr lang="en-GB" dirty="0" smtClean="0">
                <a:latin typeface="Times New Roman" panose="02020603050405020304" pitchFamily="18" charset="0"/>
                <a:cs typeface="Times New Roman" panose="02020603050405020304" pitchFamily="18" charset="0"/>
              </a:rPr>
              <a:t>A </a:t>
            </a:r>
            <a:r>
              <a:rPr lang="en-GB" dirty="0">
                <a:latin typeface="Times New Roman" panose="02020603050405020304" pitchFamily="18" charset="0"/>
                <a:cs typeface="Times New Roman" panose="02020603050405020304" pitchFamily="18" charset="0"/>
              </a:rPr>
              <a:t>fall in the output share of non-natural resource </a:t>
            </a:r>
            <a:r>
              <a:rPr lang="en-GB" dirty="0" smtClean="0">
                <a:latin typeface="Times New Roman" panose="02020603050405020304" pitchFamily="18" charset="0"/>
                <a:cs typeface="Times New Roman" panose="02020603050405020304" pitchFamily="18" charset="0"/>
              </a:rPr>
              <a:t>tradables (manufacturing sector) </a:t>
            </a:r>
            <a:r>
              <a:rPr lang="en-GB" dirty="0">
                <a:latin typeface="Times New Roman" panose="02020603050405020304" pitchFamily="18" charset="0"/>
                <a:cs typeface="Times New Roman" panose="02020603050405020304" pitchFamily="18" charset="0"/>
              </a:rPr>
              <a:t>relative to </a:t>
            </a:r>
            <a:r>
              <a:rPr lang="en-GB" dirty="0" smtClean="0">
                <a:latin typeface="Times New Roman" panose="02020603050405020304" pitchFamily="18" charset="0"/>
                <a:cs typeface="Times New Roman" panose="02020603050405020304" pitchFamily="18" charset="0"/>
              </a:rPr>
              <a:t>non-</a:t>
            </a:r>
            <a:r>
              <a:rPr lang="en-GB" dirty="0" err="1" smtClean="0">
                <a:latin typeface="Times New Roman" panose="02020603050405020304" pitchFamily="18" charset="0"/>
                <a:cs typeface="Times New Roman" panose="02020603050405020304" pitchFamily="18" charset="0"/>
              </a:rPr>
              <a:t>tradables</a:t>
            </a:r>
            <a:r>
              <a:rPr lang="en-GB" dirty="0" smtClean="0">
                <a:latin typeface="Times New Roman" panose="02020603050405020304" pitchFamily="18" charset="0"/>
                <a:cs typeface="Times New Roman" panose="02020603050405020304" pitchFamily="18" charset="0"/>
              </a:rPr>
              <a:t> (mostly service sector) and resource </a:t>
            </a:r>
            <a:r>
              <a:rPr lang="en-GB" dirty="0" err="1" smtClean="0">
                <a:latin typeface="Times New Roman" panose="02020603050405020304" pitchFamily="18" charset="0"/>
                <a:cs typeface="Times New Roman" panose="02020603050405020304" pitchFamily="18" charset="0"/>
              </a:rPr>
              <a:t>tradables</a:t>
            </a:r>
            <a:r>
              <a:rPr lang="en-GB" dirty="0" smtClean="0">
                <a:latin typeface="Times New Roman" panose="02020603050405020304" pitchFamily="18" charset="0"/>
                <a:cs typeface="Times New Roman" panose="02020603050405020304" pitchFamily="18" charset="0"/>
              </a:rPr>
              <a:t> (e.g. oil industry).  </a:t>
            </a:r>
          </a:p>
          <a:p>
            <a:pPr marL="0" indent="0">
              <a:buNone/>
            </a:pPr>
            <a:endParaRPr lang="en-GB" dirty="0" smtClean="0"/>
          </a:p>
        </p:txBody>
      </p:sp>
    </p:spTree>
    <p:extLst>
      <p:ext uri="{BB962C8B-B14F-4D97-AF65-F5344CB8AC3E}">
        <p14:creationId xmlns:p14="http://schemas.microsoft.com/office/powerpoint/2010/main" val="24410737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latin typeface="Times New Roman" panose="02020603050405020304" pitchFamily="18" charset="0"/>
                <a:cs typeface="Times New Roman" panose="02020603050405020304" pitchFamily="18" charset="0"/>
              </a:rPr>
              <a:t>I</a:t>
            </a:r>
            <a:r>
              <a:rPr lang="en-GB" b="1" dirty="0" smtClean="0">
                <a:latin typeface="Times New Roman" panose="02020603050405020304" pitchFamily="18" charset="0"/>
                <a:cs typeface="Times New Roman" panose="02020603050405020304" pitchFamily="18" charset="0"/>
              </a:rPr>
              <a:t>s </a:t>
            </a:r>
            <a:r>
              <a:rPr lang="en-GB" b="1" dirty="0">
                <a:latin typeface="Times New Roman" panose="02020603050405020304" pitchFamily="18" charset="0"/>
                <a:cs typeface="Times New Roman" panose="02020603050405020304" pitchFamily="18" charset="0"/>
              </a:rPr>
              <a:t>there any empirical evidence of Dutch Disease</a:t>
            </a:r>
            <a:r>
              <a:rPr lang="en-GB" b="1" dirty="0" smtClean="0">
                <a:latin typeface="Times New Roman" panose="02020603050405020304" pitchFamily="18" charset="0"/>
                <a:cs typeface="Times New Roman" panose="02020603050405020304" pitchFamily="18" charset="0"/>
              </a:rPr>
              <a:t>? </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r>
              <a:rPr lang="en-GB" sz="2000" dirty="0">
                <a:latin typeface="Times New Roman" panose="02020603050405020304" pitchFamily="18" charset="0"/>
                <a:cs typeface="Times New Roman" panose="02020603050405020304" pitchFamily="18" charset="0"/>
              </a:rPr>
              <a:t>Relatively robust evidence that terms of trade increases cause real exchange rate appreciation in natural-resource-rich countries (for example </a:t>
            </a:r>
            <a:r>
              <a:rPr lang="en-GB" sz="2000" dirty="0" err="1">
                <a:latin typeface="Times New Roman" panose="02020603050405020304" pitchFamily="18" charset="0"/>
                <a:cs typeface="Times New Roman" panose="02020603050405020304" pitchFamily="18" charset="0"/>
              </a:rPr>
              <a:t>Spatafora</a:t>
            </a:r>
            <a:r>
              <a:rPr lang="en-GB" sz="2000" dirty="0">
                <a:latin typeface="Times New Roman" panose="02020603050405020304" pitchFamily="18" charset="0"/>
                <a:cs typeface="Times New Roman" panose="02020603050405020304" pitchFamily="18" charset="0"/>
              </a:rPr>
              <a:t> and Warner 1995). </a:t>
            </a:r>
          </a:p>
          <a:p>
            <a:pPr marL="0" indent="0" algn="just">
              <a:buNone/>
            </a:pPr>
            <a:endParaRPr lang="en-GB" sz="2000" dirty="0">
              <a:latin typeface="Times New Roman" panose="02020603050405020304" pitchFamily="18" charset="0"/>
              <a:cs typeface="Times New Roman" panose="02020603050405020304" pitchFamily="18" charset="0"/>
            </a:endParaRPr>
          </a:p>
        </p:txBody>
      </p:sp>
      <p:pic>
        <p:nvPicPr>
          <p:cNvPr id="4" name="Picture 3" descr="http://www.voxeu.org/sites/default/files/image/Vostrokfig1.png"/>
          <p:cNvPicPr/>
          <p:nvPr/>
        </p:nvPicPr>
        <p:blipFill>
          <a:blip r:embed="rId2">
            <a:extLst>
              <a:ext uri="{28A0092B-C50C-407E-A947-70E740481C1C}">
                <a14:useLocalDpi xmlns:a14="http://schemas.microsoft.com/office/drawing/2010/main" val="0"/>
              </a:ext>
            </a:extLst>
          </a:blip>
          <a:srcRect/>
          <a:stretch>
            <a:fillRect/>
          </a:stretch>
        </p:blipFill>
        <p:spPr bwMode="auto">
          <a:xfrm>
            <a:off x="2567608" y="2564904"/>
            <a:ext cx="6480720" cy="3600400"/>
          </a:xfrm>
          <a:prstGeom prst="rect">
            <a:avLst/>
          </a:prstGeom>
          <a:noFill/>
          <a:ln>
            <a:noFill/>
          </a:ln>
        </p:spPr>
      </p:pic>
      <p:sp>
        <p:nvSpPr>
          <p:cNvPr id="5" name="Rectangle 4"/>
          <p:cNvSpPr/>
          <p:nvPr/>
        </p:nvSpPr>
        <p:spPr>
          <a:xfrm>
            <a:off x="2207568" y="6219124"/>
            <a:ext cx="7848872" cy="338554"/>
          </a:xfrm>
          <a:prstGeom prst="rect">
            <a:avLst/>
          </a:prstGeom>
        </p:spPr>
        <p:txBody>
          <a:bodyPr wrap="square">
            <a:spAutoFit/>
          </a:bodyPr>
          <a:lstStyle/>
          <a:p>
            <a:r>
              <a:rPr lang="en-GB" sz="1600" dirty="0" err="1"/>
              <a:t>Vostroknutova</a:t>
            </a:r>
            <a:r>
              <a:rPr lang="en-GB" sz="1600" dirty="0"/>
              <a:t>, </a:t>
            </a:r>
            <a:r>
              <a:rPr lang="en-GB" sz="1600" dirty="0" err="1"/>
              <a:t>Brahmbhatt</a:t>
            </a:r>
            <a:r>
              <a:rPr lang="en-GB" sz="1600" dirty="0"/>
              <a:t>, </a:t>
            </a:r>
            <a:r>
              <a:rPr lang="en-GB" sz="1600" dirty="0" err="1"/>
              <a:t>Canuto</a:t>
            </a:r>
            <a:r>
              <a:rPr lang="en-GB" sz="1600" dirty="0"/>
              <a:t>, </a:t>
            </a:r>
            <a:r>
              <a:rPr lang="en-GB" sz="1600" dirty="0" err="1"/>
              <a:t>VoxEU</a:t>
            </a:r>
            <a:r>
              <a:rPr lang="en-GB" sz="1600" dirty="0"/>
              <a:t> 2010. </a:t>
            </a:r>
          </a:p>
        </p:txBody>
      </p:sp>
    </p:spTree>
    <p:extLst>
      <p:ext uri="{BB962C8B-B14F-4D97-AF65-F5344CB8AC3E}">
        <p14:creationId xmlns:p14="http://schemas.microsoft.com/office/powerpoint/2010/main" val="18027901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latin typeface="Times New Roman" panose="02020603050405020304" pitchFamily="18" charset="0"/>
                <a:cs typeface="Times New Roman" panose="02020603050405020304" pitchFamily="18" charset="0"/>
              </a:rPr>
              <a:t>Is there any empirical evidence of Dutch Disease</a:t>
            </a:r>
            <a:r>
              <a:rPr lang="en-GB" b="1" dirty="0" smtClean="0">
                <a:latin typeface="Times New Roman" panose="02020603050405020304" pitchFamily="18" charset="0"/>
                <a:cs typeface="Times New Roman" panose="02020603050405020304" pitchFamily="18" charset="0"/>
              </a:rPr>
              <a:t>? </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r>
              <a:rPr lang="en-GB" sz="2400" dirty="0">
                <a:latin typeface="Times New Roman" panose="02020603050405020304" pitchFamily="18" charset="0"/>
                <a:cs typeface="Times New Roman" panose="02020603050405020304" pitchFamily="18" charset="0"/>
              </a:rPr>
              <a:t>The shrinking of the manufacturing sector in response to terms of trade: mixed evidence (</a:t>
            </a:r>
            <a:r>
              <a:rPr lang="en-GB" sz="2400" i="1" dirty="0">
                <a:solidFill>
                  <a:schemeClr val="tx2"/>
                </a:solidFill>
                <a:latin typeface="Times New Roman" panose="02020603050405020304" pitchFamily="18" charset="0"/>
                <a:cs typeface="Times New Roman" panose="02020603050405020304" pitchFamily="18" charset="0"/>
              </a:rPr>
              <a:t>Sala-</a:t>
            </a:r>
            <a:r>
              <a:rPr lang="en-GB" sz="2400" i="1" dirty="0" err="1">
                <a:solidFill>
                  <a:schemeClr val="tx2"/>
                </a:solidFill>
                <a:latin typeface="Times New Roman" panose="02020603050405020304" pitchFamily="18" charset="0"/>
                <a:cs typeface="Times New Roman" panose="02020603050405020304" pitchFamily="18" charset="0"/>
              </a:rPr>
              <a:t>i</a:t>
            </a:r>
            <a:r>
              <a:rPr lang="en-GB" sz="2400" i="1" dirty="0">
                <a:solidFill>
                  <a:schemeClr val="tx2"/>
                </a:solidFill>
                <a:latin typeface="Times New Roman" panose="02020603050405020304" pitchFamily="18" charset="0"/>
                <a:cs typeface="Times New Roman" panose="02020603050405020304" pitchFamily="18" charset="0"/>
              </a:rPr>
              <a:t>-Martin and Subramanian 2003</a:t>
            </a:r>
            <a:r>
              <a:rPr lang="en-GB" sz="2400" dirty="0">
                <a:latin typeface="Times New Roman" panose="02020603050405020304" pitchFamily="18" charset="0"/>
                <a:cs typeface="Times New Roman" panose="02020603050405020304" pitchFamily="18" charset="0"/>
              </a:rPr>
              <a:t>).</a:t>
            </a:r>
          </a:p>
          <a:p>
            <a:pPr marL="0" indent="0" algn="just">
              <a:buNone/>
            </a:pPr>
            <a:endParaRPr lang="fi-FI" sz="2200" dirty="0">
              <a:latin typeface="Times New Roman" panose="02020603050405020304" pitchFamily="18" charset="0"/>
              <a:cs typeface="Times New Roman" panose="02020603050405020304" pitchFamily="18" charset="0"/>
            </a:endParaRPr>
          </a:p>
          <a:p>
            <a:pPr marL="0" indent="0" algn="just">
              <a:buNone/>
            </a:pPr>
            <a:r>
              <a:rPr lang="en-GB" sz="2400" dirty="0">
                <a:latin typeface="Times New Roman" panose="02020603050405020304" pitchFamily="18" charset="0"/>
                <a:cs typeface="Times New Roman" panose="02020603050405020304" pitchFamily="18" charset="0"/>
              </a:rPr>
              <a:t>Ismail (2010) finds strong evidence for Dutch Disease effects, with a 10% increase in an oil windfall/income associated with a 3.4% fall in value added across manufacturing sectors. </a:t>
            </a:r>
          </a:p>
          <a:p>
            <a:pPr marL="0" indent="0" algn="just">
              <a:buNone/>
            </a:pPr>
            <a:endParaRPr lang="fi-FI" sz="2400" dirty="0">
              <a:latin typeface="Times New Roman" panose="02020603050405020304" pitchFamily="18" charset="0"/>
              <a:cs typeface="Times New Roman" panose="02020603050405020304" pitchFamily="18" charset="0"/>
            </a:endParaRPr>
          </a:p>
          <a:p>
            <a:pPr marL="0" indent="0" algn="just">
              <a:buNone/>
            </a:pPr>
            <a:r>
              <a:rPr lang="en-GB" sz="2400" dirty="0">
                <a:latin typeface="Times New Roman" panose="02020603050405020304" pitchFamily="18" charset="0"/>
                <a:cs typeface="Times New Roman" panose="02020603050405020304" pitchFamily="18" charset="0"/>
              </a:rPr>
              <a:t>On average in resource rich countries the tradables sector (manufacturing plus agriculture) is around 15% of GDP lower than the norm (</a:t>
            </a:r>
            <a:r>
              <a:rPr lang="en-GB" sz="2400" i="1" dirty="0" err="1">
                <a:solidFill>
                  <a:schemeClr val="tx2"/>
                </a:solidFill>
                <a:latin typeface="Times New Roman" panose="02020603050405020304" pitchFamily="18" charset="0"/>
                <a:cs typeface="Times New Roman" panose="02020603050405020304" pitchFamily="18" charset="0"/>
              </a:rPr>
              <a:t>Vostroknutova</a:t>
            </a:r>
            <a:r>
              <a:rPr lang="en-GB" sz="2400" i="1" dirty="0">
                <a:solidFill>
                  <a:schemeClr val="tx2"/>
                </a:solidFill>
                <a:latin typeface="Times New Roman" panose="02020603050405020304" pitchFamily="18" charset="0"/>
                <a:cs typeface="Times New Roman" panose="02020603050405020304" pitchFamily="18" charset="0"/>
              </a:rPr>
              <a:t>, </a:t>
            </a:r>
            <a:r>
              <a:rPr lang="en-GB" sz="2400" i="1" dirty="0" err="1">
                <a:solidFill>
                  <a:schemeClr val="tx2"/>
                </a:solidFill>
                <a:latin typeface="Times New Roman" panose="02020603050405020304" pitchFamily="18" charset="0"/>
                <a:cs typeface="Times New Roman" panose="02020603050405020304" pitchFamily="18" charset="0"/>
              </a:rPr>
              <a:t>Brahmbhatt</a:t>
            </a:r>
            <a:r>
              <a:rPr lang="en-GB" sz="2400" i="1" dirty="0">
                <a:solidFill>
                  <a:schemeClr val="tx2"/>
                </a:solidFill>
                <a:latin typeface="Times New Roman" panose="02020603050405020304" pitchFamily="18" charset="0"/>
                <a:cs typeface="Times New Roman" panose="02020603050405020304" pitchFamily="18" charset="0"/>
              </a:rPr>
              <a:t>, </a:t>
            </a:r>
            <a:r>
              <a:rPr lang="en-GB" sz="2400" i="1" dirty="0" err="1">
                <a:solidFill>
                  <a:schemeClr val="tx2"/>
                </a:solidFill>
                <a:latin typeface="Times New Roman" panose="02020603050405020304" pitchFamily="18" charset="0"/>
                <a:cs typeface="Times New Roman" panose="02020603050405020304" pitchFamily="18" charset="0"/>
              </a:rPr>
              <a:t>Canuto</a:t>
            </a:r>
            <a:r>
              <a:rPr lang="en-GB" sz="2400" i="1" dirty="0">
                <a:solidFill>
                  <a:schemeClr val="tx2"/>
                </a:solidFill>
                <a:latin typeface="Times New Roman" panose="02020603050405020304" pitchFamily="18" charset="0"/>
                <a:cs typeface="Times New Roman" panose="02020603050405020304" pitchFamily="18" charset="0"/>
              </a:rPr>
              <a:t>, </a:t>
            </a:r>
            <a:r>
              <a:rPr lang="en-GB" sz="2400" i="1" dirty="0" err="1">
                <a:solidFill>
                  <a:schemeClr val="tx2"/>
                </a:solidFill>
                <a:latin typeface="Times New Roman" panose="02020603050405020304" pitchFamily="18" charset="0"/>
                <a:cs typeface="Times New Roman" panose="02020603050405020304" pitchFamily="18" charset="0"/>
              </a:rPr>
              <a:t>VoxEU</a:t>
            </a:r>
            <a:r>
              <a:rPr lang="en-GB" sz="2400" i="1" dirty="0">
                <a:solidFill>
                  <a:schemeClr val="tx2"/>
                </a:solidFill>
                <a:latin typeface="Times New Roman" panose="02020603050405020304" pitchFamily="18" charset="0"/>
                <a:cs typeface="Times New Roman" panose="02020603050405020304" pitchFamily="18" charset="0"/>
              </a:rPr>
              <a:t> 2010</a:t>
            </a:r>
            <a:r>
              <a:rPr lang="en-GB" sz="2400" dirty="0">
                <a:latin typeface="Times New Roman" panose="02020603050405020304" pitchFamily="18" charset="0"/>
                <a:cs typeface="Times New Roman" panose="02020603050405020304" pitchFamily="18" charset="0"/>
              </a:rPr>
              <a:t>). </a:t>
            </a:r>
          </a:p>
          <a:p>
            <a:pPr marL="0" indent="0">
              <a:buNone/>
            </a:pPr>
            <a:endParaRPr lang="en-GB" sz="2200" dirty="0"/>
          </a:p>
        </p:txBody>
      </p:sp>
    </p:spTree>
    <p:extLst>
      <p:ext uri="{BB962C8B-B14F-4D97-AF65-F5344CB8AC3E}">
        <p14:creationId xmlns:p14="http://schemas.microsoft.com/office/powerpoint/2010/main" val="6889219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
            </a:r>
            <a:br>
              <a:rPr lang="en-GB" b="1" dirty="0" smtClean="0"/>
            </a:br>
            <a:r>
              <a:rPr lang="en-GB" b="1" dirty="0" smtClean="0">
                <a:latin typeface="Times New Roman" panose="02020603050405020304" pitchFamily="18" charset="0"/>
                <a:cs typeface="Times New Roman" panose="02020603050405020304" pitchFamily="18" charset="0"/>
              </a:rPr>
              <a:t>Dutch </a:t>
            </a:r>
            <a:r>
              <a:rPr lang="en-GB" b="1" dirty="0">
                <a:latin typeface="Times New Roman" panose="02020603050405020304" pitchFamily="18" charset="0"/>
                <a:cs typeface="Times New Roman" panose="02020603050405020304" pitchFamily="18" charset="0"/>
              </a:rPr>
              <a:t>Disease is </a:t>
            </a:r>
            <a:r>
              <a:rPr lang="en-GB" b="1" dirty="0" smtClean="0">
                <a:latin typeface="Times New Roman" panose="02020603050405020304" pitchFamily="18" charset="0"/>
                <a:cs typeface="Times New Roman" panose="02020603050405020304" pitchFamily="18" charset="0"/>
              </a:rPr>
              <a:t>good or bad </a:t>
            </a:r>
            <a:r>
              <a:rPr lang="en-GB" b="1" dirty="0">
                <a:latin typeface="Times New Roman" panose="02020603050405020304" pitchFamily="18" charset="0"/>
                <a:cs typeface="Times New Roman" panose="02020603050405020304" pitchFamily="18" charset="0"/>
              </a:rPr>
              <a:t>for growth</a:t>
            </a:r>
            <a:r>
              <a:rPr lang="en-GB" b="1" dirty="0" smtClean="0">
                <a:latin typeface="Times New Roman" panose="02020603050405020304" pitchFamily="18" charset="0"/>
                <a:cs typeface="Times New Roman" panose="02020603050405020304" pitchFamily="18" charset="0"/>
              </a:rPr>
              <a:t>? </a:t>
            </a:r>
            <a:r>
              <a:rPr lang="en-GB" dirty="0">
                <a:solidFill>
                  <a:schemeClr val="accent1">
                    <a:lumMod val="75000"/>
                  </a:schemeClr>
                </a:solidFill>
                <a:effectLst>
                  <a:outerShdw blurRad="38100" dist="38100" dir="2700000" algn="tl">
                    <a:srgbClr val="000000">
                      <a:alpha val="43137"/>
                    </a:srgbClr>
                  </a:outerShdw>
                </a:effectLst>
              </a:rPr>
              <a:t/>
            </a:r>
            <a:br>
              <a:rPr lang="en-GB" dirty="0">
                <a:solidFill>
                  <a:schemeClr val="accent1">
                    <a:lumMod val="75000"/>
                  </a:schemeClr>
                </a:solidFill>
                <a:effectLst>
                  <a:outerShdw blurRad="38100" dist="38100" dir="2700000" algn="tl">
                    <a:srgbClr val="000000">
                      <a:alpha val="43137"/>
                    </a:srgbClr>
                  </a:outerShdw>
                </a:effectLst>
              </a:rPr>
            </a:br>
            <a:endParaRPr lang="en-GB"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37501"/>
            <a:ext cx="10515600" cy="4351338"/>
          </a:xfrm>
        </p:spPr>
        <p:txBody>
          <a:bodyPr>
            <a:normAutofit/>
          </a:bodyPr>
          <a:lstStyle/>
          <a:p>
            <a:pPr marL="0" indent="0">
              <a:buNone/>
            </a:pPr>
            <a:r>
              <a:rPr lang="fi-FI"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Positive: </a:t>
            </a:r>
          </a:p>
          <a:p>
            <a:pPr marL="0" indent="0" algn="just">
              <a:spcAft>
                <a:spcPts val="600"/>
              </a:spcAft>
              <a:buNone/>
            </a:pPr>
            <a:r>
              <a:rPr lang="en-GB" sz="2400" dirty="0">
                <a:latin typeface="Times New Roman" panose="02020603050405020304" pitchFamily="18" charset="0"/>
                <a:cs typeface="Times New Roman" panose="02020603050405020304" pitchFamily="18" charset="0"/>
              </a:rPr>
              <a:t>-higher incomes and allowing more consumption of both non-tradables and tradables;</a:t>
            </a:r>
          </a:p>
          <a:p>
            <a:pPr marL="0" indent="0" algn="just">
              <a:spcAft>
                <a:spcPts val="600"/>
              </a:spcAft>
              <a:buNone/>
            </a:pPr>
            <a:r>
              <a:rPr lang="fi-FI" sz="2400"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increased resources for investment in public goods. </a:t>
            </a:r>
            <a:endParaRPr lang="fi-FI" sz="2400" dirty="0">
              <a:latin typeface="Times New Roman" panose="02020603050405020304" pitchFamily="18" charset="0"/>
              <a:cs typeface="Times New Roman" panose="02020603050405020304" pitchFamily="18" charset="0"/>
            </a:endParaRPr>
          </a:p>
          <a:p>
            <a:pPr marL="0" indent="0" algn="just">
              <a:spcAft>
                <a:spcPts val="600"/>
              </a:spcAft>
              <a:buNone/>
            </a:pPr>
            <a:r>
              <a:rPr lang="fi-FI" sz="2400"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Negative: </a:t>
            </a:r>
            <a:r>
              <a:rPr lang="fi-FI"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a:t>
            </a:r>
            <a:r>
              <a:rPr lang="fi-FI" sz="2400"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Manufacturing </a:t>
            </a:r>
          </a:p>
          <a:p>
            <a:pPr marL="0" indent="0" algn="just">
              <a:spcAft>
                <a:spcPts val="600"/>
              </a:spcAft>
              <a:buNone/>
            </a:pPr>
            <a:r>
              <a:rPr lang="en-GB" sz="2400" dirty="0" smtClean="0">
                <a:latin typeface="Times New Roman" panose="02020603050405020304" pitchFamily="18" charset="0"/>
                <a:cs typeface="Times New Roman" panose="02020603050405020304" pitchFamily="18" charset="0"/>
              </a:rPr>
              <a:t>-possess </a:t>
            </a:r>
            <a:r>
              <a:rPr lang="en-GB" sz="2400" dirty="0">
                <a:latin typeface="Times New Roman" panose="02020603050405020304" pitchFamily="18" charset="0"/>
                <a:cs typeface="Times New Roman" panose="02020603050405020304" pitchFamily="18" charset="0"/>
              </a:rPr>
              <a:t>specific long-term, growth-enhancing qualities: positive technological spillovers, learning by doing effects, or increasing returns to scale in production.</a:t>
            </a:r>
          </a:p>
          <a:p>
            <a:pPr marL="0" indent="0" algn="just">
              <a:spcAft>
                <a:spcPts val="600"/>
              </a:spcAft>
              <a:buNone/>
            </a:pPr>
            <a:r>
              <a:rPr lang="en-GB" sz="2400" dirty="0">
                <a:latin typeface="Times New Roman" panose="02020603050405020304" pitchFamily="18" charset="0"/>
                <a:cs typeface="Times New Roman" panose="02020603050405020304" pitchFamily="18" charset="0"/>
              </a:rPr>
              <a:t>-more labour intensive than natural resource industries: implications for employment.</a:t>
            </a:r>
          </a:p>
          <a:p>
            <a:pPr marL="0" indent="0" algn="just">
              <a:spcAft>
                <a:spcPts val="600"/>
              </a:spcAft>
              <a:buNone/>
            </a:pPr>
            <a:endParaRPr lang="fi-FI" sz="2400" dirty="0"/>
          </a:p>
          <a:p>
            <a:pPr marL="0" indent="0" algn="just">
              <a:spcAft>
                <a:spcPts val="600"/>
              </a:spcAft>
              <a:buNone/>
            </a:pPr>
            <a:endParaRPr lang="fi-FI" sz="2400" dirty="0"/>
          </a:p>
          <a:p>
            <a:pPr marL="0" indent="0" algn="just">
              <a:spcAft>
                <a:spcPts val="600"/>
              </a:spcAft>
              <a:buNone/>
            </a:pPr>
            <a:endParaRPr lang="fi-FI" sz="2400" dirty="0"/>
          </a:p>
        </p:txBody>
      </p:sp>
    </p:spTree>
    <p:extLst>
      <p:ext uri="{BB962C8B-B14F-4D97-AF65-F5344CB8AC3E}">
        <p14:creationId xmlns:p14="http://schemas.microsoft.com/office/powerpoint/2010/main" val="39129726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Dutch</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disease</a:t>
            </a:r>
            <a:r>
              <a:rPr lang="fi-FI" b="1" dirty="0" smtClean="0">
                <a:latin typeface="Times New Roman" panose="02020603050405020304" pitchFamily="18" charset="0"/>
                <a:cs typeface="Times New Roman" panose="02020603050405020304" pitchFamily="18" charset="0"/>
              </a:rPr>
              <a:t> and </a:t>
            </a:r>
            <a:r>
              <a:rPr lang="fi-FI" b="1" dirty="0" err="1" smtClean="0">
                <a:latin typeface="Times New Roman" panose="02020603050405020304" pitchFamily="18" charset="0"/>
                <a:cs typeface="Times New Roman" panose="02020603050405020304" pitchFamily="18" charset="0"/>
              </a:rPr>
              <a:t>growth</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10000"/>
          </a:bodyPr>
          <a:lstStyle/>
          <a:p>
            <a:pPr marL="0" indent="0" algn="just">
              <a:buNone/>
            </a:pPr>
            <a:endParaRPr lang="fi-FI" sz="2000" dirty="0" smtClean="0"/>
          </a:p>
          <a:p>
            <a:pPr marL="0" indent="0" algn="just">
              <a:buNone/>
            </a:pPr>
            <a:r>
              <a:rPr lang="fi-FI" sz="2400" dirty="0" err="1" smtClean="0">
                <a:latin typeface="Times New Roman" panose="02020603050405020304" pitchFamily="18" charset="0"/>
                <a:cs typeface="Times New Roman" panose="02020603050405020304" pitchFamily="18" charset="0"/>
              </a:rPr>
              <a:t>The</a:t>
            </a:r>
            <a:r>
              <a:rPr lang="fi-FI" sz="2400" dirty="0" smtClean="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effect</a:t>
            </a:r>
            <a:r>
              <a:rPr lang="fi-FI" sz="2400" dirty="0">
                <a:latin typeface="Times New Roman" panose="02020603050405020304" pitchFamily="18" charset="0"/>
                <a:cs typeface="Times New Roman" panose="02020603050405020304" pitchFamily="18" charset="0"/>
              </a:rPr>
              <a:t> for </a:t>
            </a:r>
            <a:r>
              <a:rPr lang="fi-FI" sz="2400" dirty="0" err="1">
                <a:latin typeface="Times New Roman" panose="02020603050405020304" pitchFamily="18" charset="0"/>
                <a:cs typeface="Times New Roman" panose="02020603050405020304" pitchFamily="18" charset="0"/>
              </a:rPr>
              <a:t>economic</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growth</a:t>
            </a:r>
            <a:r>
              <a:rPr lang="fi-FI" sz="2400" dirty="0">
                <a:latin typeface="Times New Roman" panose="02020603050405020304" pitchFamily="18" charset="0"/>
                <a:cs typeface="Times New Roman" panose="02020603050405020304" pitchFamily="18" charset="0"/>
              </a:rPr>
              <a:t> is </a:t>
            </a:r>
            <a:r>
              <a:rPr lang="fi-FI" sz="2400" dirty="0" err="1">
                <a:latin typeface="Times New Roman" panose="02020603050405020304" pitchFamily="18" charset="0"/>
                <a:cs typeface="Times New Roman" panose="02020603050405020304" pitchFamily="18" charset="0"/>
              </a:rPr>
              <a:t>inconlslusive</a:t>
            </a:r>
            <a:r>
              <a:rPr lang="fi-FI" sz="2400" dirty="0">
                <a:latin typeface="Times New Roman" panose="02020603050405020304" pitchFamily="18" charset="0"/>
                <a:cs typeface="Times New Roman" panose="02020603050405020304" pitchFamily="18" charset="0"/>
              </a:rPr>
              <a:t>. </a:t>
            </a:r>
            <a:r>
              <a:rPr lang="fi-FI"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Negative: </a:t>
            </a:r>
            <a:r>
              <a:rPr lang="fi-FI"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bad</a:t>
            </a:r>
            <a:r>
              <a:rPr lang="fi-FI"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institutions</a:t>
            </a:r>
            <a:r>
              <a:rPr lang="fi-FI"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lgn="just">
              <a:buNone/>
            </a:pPr>
            <a:endParaRPr lang="fi-FI" sz="2400" dirty="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Shocks </a:t>
            </a:r>
            <a:r>
              <a:rPr lang="en-US" sz="2400" dirty="0">
                <a:latin typeface="Times New Roman" panose="02020603050405020304" pitchFamily="18" charset="0"/>
                <a:cs typeface="Times New Roman" panose="02020603050405020304" pitchFamily="18" charset="0"/>
              </a:rPr>
              <a:t>that trigger foreign exchange inflows (such as natural resource booms, surges in foreign aid, remittances, or capital inflows) appreciate the real exchange rate, generate factor reallocation, and reduce manufacturing output and net exports</a:t>
            </a:r>
            <a:r>
              <a:rPr lang="en-US" sz="2400" dirty="0" smtClean="0">
                <a:latin typeface="Times New Roman" panose="02020603050405020304" pitchFamily="18" charset="0"/>
                <a:cs typeface="Times New Roman" panose="02020603050405020304" pitchFamily="18" charset="0"/>
              </a:rPr>
              <a:t>.</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Real </a:t>
            </a:r>
            <a:r>
              <a:rPr lang="en-US" sz="2400" dirty="0">
                <a:latin typeface="Times New Roman" panose="02020603050405020304" pitchFamily="18" charset="0"/>
                <a:cs typeface="Times New Roman" panose="02020603050405020304" pitchFamily="18" charset="0"/>
              </a:rPr>
              <a:t>exchange rate misalignment due to overvaluation, and higher volatility of the real exchange rate, lower growth</a:t>
            </a:r>
            <a:r>
              <a:rPr lang="en-US" sz="2400" dirty="0" smtClean="0">
                <a:latin typeface="Times New Roman" panose="02020603050405020304" pitchFamily="18" charset="0"/>
                <a:cs typeface="Times New Roman" panose="02020603050405020304" pitchFamily="18" charset="0"/>
              </a:rPr>
              <a:t>.</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There </a:t>
            </a:r>
            <a:r>
              <a:rPr lang="en-US" sz="2400" dirty="0">
                <a:latin typeface="Times New Roman" panose="02020603050405020304" pitchFamily="18" charset="0"/>
                <a:cs typeface="Times New Roman" panose="02020603050405020304" pitchFamily="18" charset="0"/>
              </a:rPr>
              <a:t>is </a:t>
            </a:r>
            <a:r>
              <a:rPr lang="en-US" sz="2400" dirty="0" smtClean="0">
                <a:latin typeface="Times New Roman" panose="02020603050405020304" pitchFamily="18" charset="0"/>
                <a:cs typeface="Times New Roman" panose="02020603050405020304" pitchFamily="18" charset="0"/>
              </a:rPr>
              <a:t>actually no </a:t>
            </a:r>
            <a:r>
              <a:rPr lang="en-US" sz="2400" dirty="0">
                <a:latin typeface="Times New Roman" panose="02020603050405020304" pitchFamily="18" charset="0"/>
                <a:cs typeface="Times New Roman" panose="02020603050405020304" pitchFamily="18" charset="0"/>
              </a:rPr>
              <a:t>evidence in the literature that Dutch disease reduces overall economic growth.</a:t>
            </a:r>
            <a:r>
              <a:rPr lang="en-US" sz="2400" dirty="0" smtClean="0">
                <a:latin typeface="Times New Roman" panose="02020603050405020304" pitchFamily="18" charset="0"/>
                <a:cs typeface="Times New Roman" panose="02020603050405020304" pitchFamily="18" charset="0"/>
              </a:rPr>
              <a:t> </a:t>
            </a:r>
          </a:p>
          <a:p>
            <a:pPr marL="0" indent="0" algn="just">
              <a:buNone/>
            </a:pPr>
            <a:endParaRPr lang="en-US" sz="2000" i="1" dirty="0"/>
          </a:p>
          <a:p>
            <a:pPr marL="0" indent="0" algn="just">
              <a:buNone/>
            </a:pPr>
            <a:r>
              <a:rPr lang="fi-FI" sz="2000" dirty="0" smtClean="0"/>
              <a:t> </a:t>
            </a:r>
            <a:endParaRPr lang="en-GB" sz="2000" dirty="0"/>
          </a:p>
          <a:p>
            <a:pPr marL="0" indent="0">
              <a:buNone/>
            </a:pPr>
            <a:endParaRPr lang="en-US" dirty="0"/>
          </a:p>
        </p:txBody>
      </p:sp>
    </p:spTree>
    <p:extLst>
      <p:ext uri="{BB962C8B-B14F-4D97-AF65-F5344CB8AC3E}">
        <p14:creationId xmlns:p14="http://schemas.microsoft.com/office/powerpoint/2010/main" val="20332702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The Dutch </a:t>
            </a:r>
            <a:r>
              <a:rPr lang="en-US" b="1" dirty="0" smtClean="0">
                <a:latin typeface="Times New Roman" panose="02020603050405020304" pitchFamily="18" charset="0"/>
                <a:cs typeface="Times New Roman" panose="02020603050405020304" pitchFamily="18" charset="0"/>
              </a:rPr>
              <a:t>Disease and growth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739735"/>
            <a:ext cx="10515600" cy="4437228"/>
          </a:xfrm>
        </p:spPr>
        <p:txBody>
          <a:bodyPr>
            <a:normAutofit/>
          </a:bodyPr>
          <a:lstStyle/>
          <a:p>
            <a:pPr marL="0" indent="0" algn="just">
              <a:buNone/>
            </a:pPr>
            <a:endParaRPr lang="en-US" sz="2000" dirty="0" smtClean="0"/>
          </a:p>
          <a:p>
            <a:pPr marL="0" indent="0" algn="just">
              <a:buNone/>
            </a:pPr>
            <a:r>
              <a:rPr lang="en-US" sz="2000" dirty="0" smtClean="0">
                <a:latin typeface="Times New Roman" panose="02020603050405020304" pitchFamily="18" charset="0"/>
                <a:cs typeface="Times New Roman" panose="02020603050405020304" pitchFamily="18" charset="0"/>
              </a:rPr>
              <a:t>Motivated </a:t>
            </a:r>
            <a:r>
              <a:rPr lang="en-US" sz="2000" dirty="0">
                <a:latin typeface="Times New Roman" panose="02020603050405020304" pitchFamily="18" charset="0"/>
                <a:cs typeface="Times New Roman" panose="02020603050405020304" pitchFamily="18" charset="0"/>
              </a:rPr>
              <a:t>by the experiences of China and other </a:t>
            </a:r>
            <a:r>
              <a:rPr lang="en-US" sz="2000" dirty="0" smtClean="0">
                <a:latin typeface="Times New Roman" panose="02020603050405020304" pitchFamily="18" charset="0"/>
                <a:cs typeface="Times New Roman" panose="02020603050405020304" pitchFamily="18" charset="0"/>
              </a:rPr>
              <a:t>East-Asian </a:t>
            </a:r>
            <a:r>
              <a:rPr lang="en-US" sz="2000" dirty="0">
                <a:latin typeface="Times New Roman" panose="02020603050405020304" pitchFamily="18" charset="0"/>
                <a:cs typeface="Times New Roman" panose="02020603050405020304" pitchFamily="18" charset="0"/>
              </a:rPr>
              <a:t>countries, a new literature based on the export-led growth strategy states that maintaining an undervalued or “competitive” real exchange rate may foster economic growth—where the operative channel is the size of the (manufacturing) tradable sector. In this view, while real exchange rate overvaluations hurt growth, </a:t>
            </a:r>
            <a:r>
              <a:rPr lang="en-US" sz="2000" dirty="0" err="1">
                <a:latin typeface="Times New Roman" panose="02020603050405020304" pitchFamily="18" charset="0"/>
                <a:cs typeface="Times New Roman" panose="02020603050405020304" pitchFamily="18" charset="0"/>
              </a:rPr>
              <a:t>undervaluations</a:t>
            </a:r>
            <a:r>
              <a:rPr lang="en-US" sz="2000" dirty="0">
                <a:latin typeface="Times New Roman" panose="02020603050405020304" pitchFamily="18" charset="0"/>
                <a:cs typeface="Times New Roman" panose="02020603050405020304" pitchFamily="18" charset="0"/>
              </a:rPr>
              <a:t> foster it</a:t>
            </a:r>
            <a:r>
              <a:rPr lang="en-US" sz="2000" dirty="0" smtClean="0">
                <a:latin typeface="Times New Roman" panose="02020603050405020304" pitchFamily="18" charset="0"/>
                <a:cs typeface="Times New Roman" panose="02020603050405020304" pitchFamily="18" charset="0"/>
              </a:rPr>
              <a:t>. </a:t>
            </a: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However</a:t>
            </a:r>
            <a:r>
              <a:rPr lang="en-US" sz="2000" dirty="0">
                <a:latin typeface="Times New Roman" panose="02020603050405020304" pitchFamily="18" charset="0"/>
                <a:cs typeface="Times New Roman" panose="02020603050405020304" pitchFamily="18" charset="0"/>
              </a:rPr>
              <a:t>, to show that DD reduces growth needs a strong assumption: that the manufacturing tradable sector is somehow “special.” Mostly, it has been assumed the existence of learning by doing or other types of externalities in this sector to obtain theoretical models linking DD with lower growth.</a:t>
            </a:r>
          </a:p>
        </p:txBody>
      </p:sp>
    </p:spTree>
    <p:extLst>
      <p:ext uri="{BB962C8B-B14F-4D97-AF65-F5344CB8AC3E}">
        <p14:creationId xmlns:p14="http://schemas.microsoft.com/office/powerpoint/2010/main" val="38301610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The Dutch </a:t>
            </a:r>
            <a:r>
              <a:rPr lang="en-US" b="1" dirty="0" smtClean="0">
                <a:latin typeface="Times New Roman" panose="02020603050405020304" pitchFamily="18" charset="0"/>
                <a:cs typeface="Times New Roman" panose="02020603050405020304" pitchFamily="18" charset="0"/>
              </a:rPr>
              <a:t>Disease: Summary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sz="2200" dirty="0">
                <a:latin typeface="Times New Roman" panose="02020603050405020304" pitchFamily="18" charset="0"/>
                <a:cs typeface="Times New Roman" panose="02020603050405020304" pitchFamily="18" charset="0"/>
              </a:rPr>
              <a:t>U</a:t>
            </a:r>
            <a:r>
              <a:rPr lang="en-US" sz="2200" dirty="0" smtClean="0">
                <a:latin typeface="Times New Roman" panose="02020603050405020304" pitchFamily="18" charset="0"/>
                <a:cs typeface="Times New Roman" panose="02020603050405020304" pitchFamily="18" charset="0"/>
              </a:rPr>
              <a:t>pward </a:t>
            </a:r>
            <a:r>
              <a:rPr lang="en-US" sz="2200" dirty="0">
                <a:latin typeface="Times New Roman" panose="02020603050405020304" pitchFamily="18" charset="0"/>
                <a:cs typeface="Times New Roman" panose="02020603050405020304" pitchFamily="18" charset="0"/>
              </a:rPr>
              <a:t>swing in </a:t>
            </a:r>
            <a:r>
              <a:rPr lang="en-US" sz="2200" dirty="0" smtClean="0">
                <a:latin typeface="Times New Roman" panose="02020603050405020304" pitchFamily="18" charset="0"/>
                <a:cs typeface="Times New Roman" panose="02020603050405020304" pitchFamily="18" charset="0"/>
              </a:rPr>
              <a:t>the world </a:t>
            </a:r>
            <a:r>
              <a:rPr lang="en-US" sz="2200" dirty="0">
                <a:latin typeface="Times New Roman" panose="02020603050405020304" pitchFamily="18" charset="0"/>
                <a:cs typeface="Times New Roman" panose="02020603050405020304" pitchFamily="18" charset="0"/>
              </a:rPr>
              <a:t>price of the export </a:t>
            </a:r>
            <a:r>
              <a:rPr lang="en-US" sz="2200" dirty="0" smtClean="0">
                <a:latin typeface="Times New Roman" panose="02020603050405020304" pitchFamily="18" charset="0"/>
                <a:cs typeface="Times New Roman" panose="02020603050405020304" pitchFamily="18" charset="0"/>
              </a:rPr>
              <a:t>commodity/discovery of large resources deposits </a:t>
            </a:r>
            <a:r>
              <a:rPr lang="en-US" sz="2200" dirty="0">
                <a:latin typeface="Times New Roman" panose="02020603050405020304" pitchFamily="18" charset="0"/>
                <a:cs typeface="Times New Roman" panose="02020603050405020304" pitchFamily="18" charset="0"/>
              </a:rPr>
              <a:t>causes</a:t>
            </a:r>
            <a:r>
              <a:rPr lang="en-US" sz="2200" dirty="0" smtClean="0">
                <a:latin typeface="Times New Roman" panose="02020603050405020304" pitchFamily="18" charset="0"/>
                <a:cs typeface="Times New Roman" panose="02020603050405020304" pitchFamily="18" charset="0"/>
              </a:rPr>
              <a:t>:</a:t>
            </a:r>
          </a:p>
          <a:p>
            <a:pPr marL="0" indent="0">
              <a:buNone/>
            </a:pPr>
            <a:endParaRPr lang="fi-FI" sz="2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large real appreciation in the </a:t>
            </a:r>
            <a:r>
              <a:rPr lang="en-US" sz="2400" dirty="0" smtClean="0">
                <a:latin typeface="Times New Roman" panose="02020603050405020304" pitchFamily="18" charset="0"/>
                <a:cs typeface="Times New Roman" panose="02020603050405020304" pitchFamily="18" charset="0"/>
              </a:rPr>
              <a:t>currency.</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an </a:t>
            </a:r>
            <a:r>
              <a:rPr lang="en-US" sz="2400" dirty="0">
                <a:latin typeface="Times New Roman" panose="02020603050405020304" pitchFamily="18" charset="0"/>
                <a:cs typeface="Times New Roman" panose="02020603050405020304" pitchFamily="18" charset="0"/>
              </a:rPr>
              <a:t>increase in spending (especially by the government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an </a:t>
            </a:r>
            <a:r>
              <a:rPr lang="en-US" sz="2400" dirty="0">
                <a:latin typeface="Times New Roman" panose="02020603050405020304" pitchFamily="18" charset="0"/>
                <a:cs typeface="Times New Roman" panose="02020603050405020304" pitchFamily="18" charset="0"/>
              </a:rPr>
              <a:t>increase in the price of </a:t>
            </a:r>
            <a:r>
              <a:rPr lang="en-US" sz="2400" dirty="0" smtClean="0">
                <a:latin typeface="Times New Roman" panose="02020603050405020304" pitchFamily="18" charset="0"/>
                <a:cs typeface="Times New Roman" panose="02020603050405020304" pitchFamily="18" charset="0"/>
              </a:rPr>
              <a:t>non</a:t>
            </a:r>
            <a:r>
              <a:rPr lang="fi-FI"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traded </a:t>
            </a:r>
            <a:r>
              <a:rPr lang="en-US" sz="2400" dirty="0">
                <a:latin typeface="Times New Roman" panose="02020603050405020304" pitchFamily="18" charset="0"/>
                <a:cs typeface="Times New Roman" panose="02020603050405020304" pitchFamily="18" charset="0"/>
              </a:rPr>
              <a:t>goods (goods and services such as housing </a:t>
            </a:r>
            <a:r>
              <a:rPr lang="en-US" sz="2400" dirty="0" smtClean="0">
                <a:latin typeface="Times New Roman" panose="02020603050405020304" pitchFamily="18" charset="0"/>
                <a:cs typeface="Times New Roman" panose="02020603050405020304" pitchFamily="18" charset="0"/>
              </a:rPr>
              <a:t>that are </a:t>
            </a:r>
            <a:r>
              <a:rPr lang="en-US" sz="2400" dirty="0">
                <a:latin typeface="Times New Roman" panose="02020603050405020304" pitchFamily="18" charset="0"/>
                <a:cs typeface="Times New Roman" panose="02020603050405020304" pitchFamily="18" charset="0"/>
              </a:rPr>
              <a:t>not internationally traded), relative to traded goods (manufactures and </a:t>
            </a:r>
            <a:r>
              <a:rPr lang="en-US" sz="2400" dirty="0" smtClean="0">
                <a:latin typeface="Times New Roman" panose="02020603050405020304" pitchFamily="18" charset="0"/>
                <a:cs typeface="Times New Roman" panose="02020603050405020304" pitchFamily="18" charset="0"/>
              </a:rPr>
              <a:t>other internationally </a:t>
            </a:r>
            <a:r>
              <a:rPr lang="en-US" sz="2400" dirty="0">
                <a:latin typeface="Times New Roman" panose="02020603050405020304" pitchFamily="18" charset="0"/>
                <a:cs typeface="Times New Roman" panose="02020603050405020304" pitchFamily="18" charset="0"/>
              </a:rPr>
              <a:t>traded goods other than the export commodity</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resultant </a:t>
            </a:r>
            <a:r>
              <a:rPr lang="en-US" sz="2400" dirty="0">
                <a:latin typeface="Times New Roman" panose="02020603050405020304" pitchFamily="18" charset="0"/>
                <a:cs typeface="Times New Roman" panose="02020603050405020304" pitchFamily="18" charset="0"/>
              </a:rPr>
              <a:t>shift of labor and land out of non-export-commodity traded </a:t>
            </a:r>
            <a:r>
              <a:rPr lang="en-US" sz="2400" dirty="0" smtClean="0">
                <a:latin typeface="Times New Roman" panose="02020603050405020304" pitchFamily="18" charset="0"/>
                <a:cs typeface="Times New Roman" panose="02020603050405020304" pitchFamily="18" charset="0"/>
              </a:rPr>
              <a:t>goods.</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When crowded-out non-commodity tradable goods are in the manufacturing </a:t>
            </a:r>
            <a:r>
              <a:rPr lang="en-US" sz="2400" dirty="0" smtClean="0">
                <a:latin typeface="Times New Roman" panose="02020603050405020304" pitchFamily="18" charset="0"/>
                <a:cs typeface="Times New Roman" panose="02020603050405020304" pitchFamily="18" charset="0"/>
              </a:rPr>
              <a:t>sector, the </a:t>
            </a:r>
            <a:r>
              <a:rPr lang="en-US" sz="2400" dirty="0">
                <a:latin typeface="Times New Roman" panose="02020603050405020304" pitchFamily="18" charset="0"/>
                <a:cs typeface="Times New Roman" panose="02020603050405020304" pitchFamily="18" charset="0"/>
              </a:rPr>
              <a:t>feared effect is deindustrialization.</a:t>
            </a:r>
          </a:p>
          <a:p>
            <a:pPr marL="0" indent="0">
              <a:buNone/>
            </a:pPr>
            <a:endParaRPr lang="en-US" sz="2200" dirty="0"/>
          </a:p>
          <a:p>
            <a:pPr marL="0" indent="0">
              <a:buNone/>
            </a:pPr>
            <a:endParaRPr lang="en-US" dirty="0"/>
          </a:p>
        </p:txBody>
      </p:sp>
    </p:spTree>
    <p:extLst>
      <p:ext uri="{BB962C8B-B14F-4D97-AF65-F5344CB8AC3E}">
        <p14:creationId xmlns:p14="http://schemas.microsoft.com/office/powerpoint/2010/main" val="4866760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pic>
        <p:nvPicPr>
          <p:cNvPr id="4" name="CUXsVNI1X4Y"/>
          <p:cNvPicPr>
            <a:picLocks noGrp="1" noRot="1" noChangeAspect="1"/>
          </p:cNvPicPr>
          <p:nvPr>
            <p:ph idx="1"/>
            <a:videoFile r:link="rId1"/>
          </p:nvPr>
        </p:nvPicPr>
        <p:blipFill>
          <a:blip r:embed="rId3"/>
          <a:stretch>
            <a:fillRect/>
          </a:stretch>
        </p:blipFill>
        <p:spPr>
          <a:xfrm>
            <a:off x="368135" y="243444"/>
            <a:ext cx="11424062" cy="6246421"/>
          </a:xfrm>
          <a:prstGeom prst="rect">
            <a:avLst/>
          </a:prstGeom>
        </p:spPr>
      </p:pic>
    </p:spTree>
    <p:extLst>
      <p:ext uri="{BB962C8B-B14F-4D97-AF65-F5344CB8AC3E}">
        <p14:creationId xmlns:p14="http://schemas.microsoft.com/office/powerpoint/2010/main" val="185957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8904"/>
          </a:xfrm>
        </p:spPr>
        <p:txBody>
          <a:bodyPr>
            <a:normAutofit/>
          </a:bodyPr>
          <a:lstStyle/>
          <a:p>
            <a:r>
              <a:rPr lang="en-US" sz="3500" b="1" dirty="0" smtClean="0">
                <a:latin typeface="Times New Roman" panose="02020603050405020304" pitchFamily="18" charset="0"/>
                <a:cs typeface="Times New Roman" panose="02020603050405020304" pitchFamily="18" charset="0"/>
              </a:rPr>
              <a:t>Main commodities</a:t>
            </a:r>
            <a:endParaRPr lang="fi-FI" sz="35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2209365"/>
              </p:ext>
            </p:extLst>
          </p:nvPr>
        </p:nvGraphicFramePr>
        <p:xfrm>
          <a:off x="382386" y="1296787"/>
          <a:ext cx="11163993" cy="5434523"/>
        </p:xfrm>
        <a:graphic>
          <a:graphicData uri="http://schemas.openxmlformats.org/drawingml/2006/table">
            <a:tbl>
              <a:tblPr>
                <a:tableStyleId>{5C22544A-7EE6-4342-B048-85BDC9FD1C3A}</a:tableStyleId>
              </a:tblPr>
              <a:tblGrid>
                <a:gridCol w="3069344">
                  <a:extLst>
                    <a:ext uri="{9D8B030D-6E8A-4147-A177-3AD203B41FA5}">
                      <a16:colId xmlns:a16="http://schemas.microsoft.com/office/drawing/2014/main" val="1164679797"/>
                    </a:ext>
                  </a:extLst>
                </a:gridCol>
                <a:gridCol w="2317053">
                  <a:extLst>
                    <a:ext uri="{9D8B030D-6E8A-4147-A177-3AD203B41FA5}">
                      <a16:colId xmlns:a16="http://schemas.microsoft.com/office/drawing/2014/main" val="3258999521"/>
                    </a:ext>
                  </a:extLst>
                </a:gridCol>
                <a:gridCol w="1444399">
                  <a:extLst>
                    <a:ext uri="{9D8B030D-6E8A-4147-A177-3AD203B41FA5}">
                      <a16:colId xmlns:a16="http://schemas.microsoft.com/office/drawing/2014/main" val="1043381934"/>
                    </a:ext>
                  </a:extLst>
                </a:gridCol>
                <a:gridCol w="1444399">
                  <a:extLst>
                    <a:ext uri="{9D8B030D-6E8A-4147-A177-3AD203B41FA5}">
                      <a16:colId xmlns:a16="http://schemas.microsoft.com/office/drawing/2014/main" val="1491551406"/>
                    </a:ext>
                  </a:extLst>
                </a:gridCol>
                <a:gridCol w="1444399">
                  <a:extLst>
                    <a:ext uri="{9D8B030D-6E8A-4147-A177-3AD203B41FA5}">
                      <a16:colId xmlns:a16="http://schemas.microsoft.com/office/drawing/2014/main" val="3981569276"/>
                    </a:ext>
                  </a:extLst>
                </a:gridCol>
                <a:gridCol w="1444399">
                  <a:extLst>
                    <a:ext uri="{9D8B030D-6E8A-4147-A177-3AD203B41FA5}">
                      <a16:colId xmlns:a16="http://schemas.microsoft.com/office/drawing/2014/main" val="95038327"/>
                    </a:ext>
                  </a:extLst>
                </a:gridCol>
              </a:tblGrid>
              <a:tr h="401624">
                <a:tc>
                  <a:txBody>
                    <a:bodyPr/>
                    <a:lstStyle/>
                    <a:p>
                      <a:pPr algn="l" fontAlgn="b"/>
                      <a:r>
                        <a:rPr lang="fi-FI" sz="1600" b="1" u="none" strike="noStrike"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Grains</a:t>
                      </a:r>
                      <a:r>
                        <a:rPr lang="fi-FI" sz="1600" b="1"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food and </a:t>
                      </a:r>
                      <a:r>
                        <a:rPr lang="fi-FI" sz="1600" b="1" u="none" strike="noStrike"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fiber</a:t>
                      </a:r>
                      <a:endParaRPr lang="fi-FI" sz="16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314" marR="9314" marT="9314" marB="0" anchor="b"/>
                </a:tc>
                <a:tc>
                  <a:txBody>
                    <a:bodyPr/>
                    <a:lstStyle/>
                    <a:p>
                      <a:pPr algn="l" fontAlgn="b"/>
                      <a:r>
                        <a:rPr lang="fi-FI" sz="1600" b="1" u="none" strike="noStrike"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Livestock</a:t>
                      </a:r>
                      <a:r>
                        <a:rPr lang="fi-FI" sz="1600" b="1"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t>
                      </a:r>
                      <a:r>
                        <a:rPr lang="fi-FI" sz="1600" b="1" u="none" strike="noStrike"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meat</a:t>
                      </a:r>
                      <a:endParaRPr lang="fi-FI" sz="16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314" marR="9314" marT="9314" marB="0" anchor="b"/>
                </a:tc>
                <a:tc>
                  <a:txBody>
                    <a:bodyPr/>
                    <a:lstStyle/>
                    <a:p>
                      <a:pPr algn="l" fontAlgn="b"/>
                      <a:r>
                        <a:rPr lang="fi-FI" sz="1600" b="1"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Energy</a:t>
                      </a:r>
                      <a:endParaRPr lang="fi-FI" sz="16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314" marR="9314" marT="9314" marB="0" anchor="b"/>
                </a:tc>
                <a:tc>
                  <a:txBody>
                    <a:bodyPr/>
                    <a:lstStyle/>
                    <a:p>
                      <a:pPr algn="l" fontAlgn="b"/>
                      <a:r>
                        <a:rPr lang="fi-FI" sz="1600" b="1"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Industrial </a:t>
                      </a:r>
                      <a:r>
                        <a:rPr lang="fi-FI" sz="1600" b="1" u="none" strike="noStrike"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metals</a:t>
                      </a:r>
                      <a:endParaRPr lang="fi-FI" sz="16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314" marR="9314" marT="9314" marB="0" anchor="b"/>
                </a:tc>
                <a:tc>
                  <a:txBody>
                    <a:bodyPr/>
                    <a:lstStyle/>
                    <a:p>
                      <a:pPr algn="l" fontAlgn="b"/>
                      <a:r>
                        <a:rPr lang="fi-FI" sz="1600" b="1" u="none" strike="noStrike"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Precious</a:t>
                      </a:r>
                      <a:r>
                        <a:rPr lang="fi-FI" sz="1600" b="1"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1600" b="1" u="none" strike="noStrike"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metals</a:t>
                      </a:r>
                      <a:endParaRPr lang="fi-FI" sz="16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314" marR="9314" marT="9314" marB="0" anchor="b"/>
                </a:tc>
                <a:tc>
                  <a:txBody>
                    <a:bodyPr/>
                    <a:lstStyle/>
                    <a:p>
                      <a:pPr algn="l" fontAlgn="b"/>
                      <a:r>
                        <a:rPr lang="fi-FI" sz="1600" b="1" u="none" strike="noStrike"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Other</a:t>
                      </a:r>
                      <a:endParaRPr lang="fi-FI" sz="16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314" marR="9314" marT="9314" marB="0" anchor="b"/>
                </a:tc>
                <a:extLst>
                  <a:ext uri="{0D108BD9-81ED-4DB2-BD59-A6C34878D82A}">
                    <a16:rowId xmlns:a16="http://schemas.microsoft.com/office/drawing/2014/main" val="887175620"/>
                  </a:ext>
                </a:extLst>
              </a:tr>
              <a:tr h="401624">
                <a:tc>
                  <a:txBody>
                    <a:bodyPr/>
                    <a:lstStyle/>
                    <a:p>
                      <a:pPr algn="l" fontAlgn="b"/>
                      <a:r>
                        <a:rPr lang="fi-FI" sz="1400" u="none" strike="noStrike" dirty="0">
                          <a:effectLst/>
                        </a:rPr>
                        <a:t>Corn</a:t>
                      </a:r>
                      <a:endParaRPr lang="fi-FI" sz="14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400" u="none" strike="noStrike" dirty="0">
                          <a:effectLst/>
                        </a:rPr>
                        <a:t>Lean </a:t>
                      </a:r>
                      <a:r>
                        <a:rPr lang="fi-FI" sz="1400" u="none" strike="noStrike" dirty="0" err="1">
                          <a:effectLst/>
                        </a:rPr>
                        <a:t>Hogs</a:t>
                      </a:r>
                      <a:endParaRPr lang="fi-FI" sz="14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400" u="none" strike="noStrike" dirty="0">
                          <a:effectLst/>
                        </a:rPr>
                        <a:t>WTI </a:t>
                      </a:r>
                      <a:r>
                        <a:rPr lang="fi-FI" sz="1400" u="none" strike="noStrike" dirty="0" err="1">
                          <a:effectLst/>
                        </a:rPr>
                        <a:t>crude</a:t>
                      </a:r>
                      <a:r>
                        <a:rPr lang="fi-FI" sz="1400" u="none" strike="noStrike" dirty="0">
                          <a:effectLst/>
                        </a:rPr>
                        <a:t> </a:t>
                      </a:r>
                      <a:r>
                        <a:rPr lang="fi-FI" sz="1400" u="none" strike="noStrike" dirty="0" err="1">
                          <a:effectLst/>
                        </a:rPr>
                        <a:t>oil</a:t>
                      </a:r>
                      <a:endParaRPr lang="fi-FI" sz="14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400" u="none" strike="noStrike" dirty="0" err="1">
                          <a:effectLst/>
                        </a:rPr>
                        <a:t>Copper</a:t>
                      </a:r>
                      <a:endParaRPr lang="fi-FI" sz="14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400" u="none" strike="noStrike" dirty="0">
                          <a:effectLst/>
                        </a:rPr>
                        <a:t>Gold</a:t>
                      </a:r>
                      <a:endParaRPr lang="fi-FI" sz="14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400" u="none" strike="noStrike" dirty="0" err="1">
                          <a:effectLst/>
                        </a:rPr>
                        <a:t>Amber</a:t>
                      </a:r>
                      <a:endParaRPr lang="fi-FI" sz="1400" b="0" i="0" u="none" strike="noStrike" dirty="0">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1475096129"/>
                  </a:ext>
                </a:extLst>
              </a:tr>
              <a:tr h="401624">
                <a:tc>
                  <a:txBody>
                    <a:bodyPr/>
                    <a:lstStyle/>
                    <a:p>
                      <a:pPr algn="l" fontAlgn="b"/>
                      <a:r>
                        <a:rPr lang="fi-FI" sz="1400" u="none" strike="noStrike">
                          <a:effectLst/>
                        </a:rPr>
                        <a:t>Oats</a:t>
                      </a:r>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r>
                        <a:rPr lang="fi-FI" sz="1400" u="none" strike="noStrike" dirty="0">
                          <a:effectLst/>
                        </a:rPr>
                        <a:t>Live </a:t>
                      </a:r>
                      <a:r>
                        <a:rPr lang="fi-FI" sz="1400" u="none" strike="noStrike" dirty="0" err="1">
                          <a:effectLst/>
                        </a:rPr>
                        <a:t>cattle</a:t>
                      </a:r>
                      <a:endParaRPr lang="fi-FI" sz="14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400" u="none" strike="noStrike" dirty="0">
                          <a:effectLst/>
                        </a:rPr>
                        <a:t>Brent </a:t>
                      </a:r>
                      <a:r>
                        <a:rPr lang="fi-FI" sz="1400" u="none" strike="noStrike" dirty="0" err="1">
                          <a:effectLst/>
                        </a:rPr>
                        <a:t>crude</a:t>
                      </a:r>
                      <a:endParaRPr lang="fi-FI" sz="14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400" u="none" strike="noStrike">
                          <a:effectLst/>
                        </a:rPr>
                        <a:t>Lead </a:t>
                      </a:r>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r>
                        <a:rPr lang="fi-FI" sz="1400" u="none" strike="noStrike">
                          <a:effectLst/>
                        </a:rPr>
                        <a:t>Platinum</a:t>
                      </a:r>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r>
                        <a:rPr lang="fi-FI" sz="1400" u="none" strike="noStrike">
                          <a:effectLst/>
                        </a:rPr>
                        <a:t>Palm Oil</a:t>
                      </a:r>
                      <a:endParaRPr lang="fi-FI" sz="14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2325162483"/>
                  </a:ext>
                </a:extLst>
              </a:tr>
              <a:tr h="241362">
                <a:tc>
                  <a:txBody>
                    <a:bodyPr/>
                    <a:lstStyle/>
                    <a:p>
                      <a:pPr algn="l" fontAlgn="b"/>
                      <a:r>
                        <a:rPr lang="fi-FI" sz="1400" u="none" strike="noStrike">
                          <a:effectLst/>
                        </a:rPr>
                        <a:t>Rice</a:t>
                      </a:r>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r>
                        <a:rPr lang="fi-FI" sz="1400" u="none" strike="noStrike">
                          <a:effectLst/>
                        </a:rPr>
                        <a:t>Feeder cattle</a:t>
                      </a:r>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r>
                        <a:rPr lang="fi-FI" sz="1400" u="none" strike="noStrike" dirty="0" err="1">
                          <a:effectLst/>
                        </a:rPr>
                        <a:t>Ethanol</a:t>
                      </a:r>
                      <a:endParaRPr lang="fi-FI" sz="14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400" u="none" strike="noStrike">
                          <a:effectLst/>
                        </a:rPr>
                        <a:t>Zinc</a:t>
                      </a:r>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r>
                        <a:rPr lang="fi-FI" sz="1400" u="none" strike="noStrike">
                          <a:effectLst/>
                        </a:rPr>
                        <a:t>Palladium</a:t>
                      </a:r>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r>
                        <a:rPr lang="fi-FI" sz="1400" u="none" strike="noStrike">
                          <a:effectLst/>
                        </a:rPr>
                        <a:t>Rubber</a:t>
                      </a:r>
                      <a:endParaRPr lang="fi-FI" sz="14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1851456957"/>
                  </a:ext>
                </a:extLst>
              </a:tr>
              <a:tr h="401624">
                <a:tc>
                  <a:txBody>
                    <a:bodyPr/>
                    <a:lstStyle/>
                    <a:p>
                      <a:pPr algn="l" fontAlgn="b"/>
                      <a:r>
                        <a:rPr lang="fi-FI" sz="1400" u="none" strike="noStrike" dirty="0" err="1">
                          <a:effectLst/>
                        </a:rPr>
                        <a:t>Soybeans</a:t>
                      </a:r>
                      <a:endParaRPr lang="fi-FI" sz="14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r>
                        <a:rPr lang="fi-FI" sz="1400" u="none" strike="noStrike" dirty="0">
                          <a:effectLst/>
                        </a:rPr>
                        <a:t>Natural </a:t>
                      </a:r>
                      <a:r>
                        <a:rPr lang="fi-FI" sz="1400" u="none" strike="noStrike" dirty="0" err="1">
                          <a:effectLst/>
                        </a:rPr>
                        <a:t>gas</a:t>
                      </a:r>
                      <a:endParaRPr lang="fi-FI" sz="14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400" u="none" strike="noStrike" dirty="0" err="1">
                          <a:effectLst/>
                        </a:rPr>
                        <a:t>Tin</a:t>
                      </a:r>
                      <a:endParaRPr lang="fi-FI" sz="14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400" u="none" strike="noStrike">
                          <a:effectLst/>
                        </a:rPr>
                        <a:t>Silver</a:t>
                      </a:r>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r>
                        <a:rPr lang="fi-FI" sz="1400" u="none" strike="noStrike">
                          <a:effectLst/>
                        </a:rPr>
                        <a:t>Wool</a:t>
                      </a:r>
                      <a:endParaRPr lang="fi-FI" sz="14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2392475674"/>
                  </a:ext>
                </a:extLst>
              </a:tr>
              <a:tr h="401624">
                <a:tc>
                  <a:txBody>
                    <a:bodyPr/>
                    <a:lstStyle/>
                    <a:p>
                      <a:pPr algn="l" fontAlgn="b"/>
                      <a:r>
                        <a:rPr lang="fi-FI" sz="1400" u="none" strike="noStrike">
                          <a:effectLst/>
                        </a:rPr>
                        <a:t>Rapeseed</a:t>
                      </a:r>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r>
                        <a:rPr lang="fi-FI" sz="1400" u="none" strike="noStrike">
                          <a:effectLst/>
                        </a:rPr>
                        <a:t>Heating oil</a:t>
                      </a:r>
                      <a:endParaRPr lang="fi-FI" sz="1400" b="0" i="0" u="none" strike="noStrike">
                        <a:solidFill>
                          <a:srgbClr val="000000"/>
                        </a:solidFill>
                        <a:effectLst/>
                        <a:latin typeface="Calibri" panose="020F0502020204030204" pitchFamily="34" charset="0"/>
                      </a:endParaRPr>
                    </a:p>
                  </a:txBody>
                  <a:tcPr marL="9314" marR="9314" marT="9314" marB="0" anchor="b"/>
                </a:tc>
                <a:tc gridSpan="2">
                  <a:txBody>
                    <a:bodyPr/>
                    <a:lstStyle/>
                    <a:p>
                      <a:pPr algn="l" fontAlgn="b"/>
                      <a:r>
                        <a:rPr lang="fi-FI" sz="1400" u="none" strike="noStrike" dirty="0">
                          <a:effectLst/>
                        </a:rPr>
                        <a:t>Aluminium</a:t>
                      </a:r>
                      <a:endParaRPr lang="fi-FI" sz="1400" b="0" i="0" u="none" strike="noStrike" dirty="0">
                        <a:solidFill>
                          <a:srgbClr val="000000"/>
                        </a:solidFill>
                        <a:effectLst/>
                        <a:latin typeface="Calibri" panose="020F0502020204030204" pitchFamily="34" charset="0"/>
                      </a:endParaRPr>
                    </a:p>
                  </a:txBody>
                  <a:tcPr marL="9314" marR="9314" marT="9314" marB="0" anchor="b"/>
                </a:tc>
                <a:tc hMerge="1">
                  <a:txBody>
                    <a:bodyPr/>
                    <a:lstStyle/>
                    <a:p>
                      <a:endParaRPr lang="fi-FI"/>
                    </a:p>
                  </a:txBody>
                  <a:tcPr/>
                </a:tc>
                <a:tc>
                  <a:txBody>
                    <a:bodyPr/>
                    <a:lstStyle/>
                    <a:p>
                      <a:pPr algn="l" fontAlgn="b"/>
                      <a:endParaRPr lang="fi-FI" sz="14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1914814148"/>
                  </a:ext>
                </a:extLst>
              </a:tr>
              <a:tr h="401624">
                <a:tc>
                  <a:txBody>
                    <a:bodyPr/>
                    <a:lstStyle/>
                    <a:p>
                      <a:pPr algn="l" fontAlgn="b"/>
                      <a:r>
                        <a:rPr lang="fi-FI" sz="1400" u="none" strike="noStrike">
                          <a:effectLst/>
                        </a:rPr>
                        <a:t>Soybean meal</a:t>
                      </a:r>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r>
                        <a:rPr lang="fi-FI" sz="1400" u="none" strike="noStrike">
                          <a:effectLst/>
                        </a:rPr>
                        <a:t>Gulf Coast Gasoline</a:t>
                      </a:r>
                      <a:endParaRPr lang="fi-FI" sz="1400" b="0" i="0" u="none" strike="noStrike">
                        <a:solidFill>
                          <a:srgbClr val="000000"/>
                        </a:solidFill>
                        <a:effectLst/>
                        <a:latin typeface="Calibri" panose="020F0502020204030204" pitchFamily="34" charset="0"/>
                      </a:endParaRPr>
                    </a:p>
                  </a:txBody>
                  <a:tcPr marL="9314" marR="9314" marT="9314" marB="0" anchor="b"/>
                </a:tc>
                <a:tc gridSpan="2">
                  <a:txBody>
                    <a:bodyPr/>
                    <a:lstStyle/>
                    <a:p>
                      <a:pPr algn="l" fontAlgn="b"/>
                      <a:r>
                        <a:rPr lang="fi-FI" sz="1400" u="none" strike="noStrike" dirty="0" err="1">
                          <a:effectLst/>
                        </a:rPr>
                        <a:t>Alumunium</a:t>
                      </a:r>
                      <a:r>
                        <a:rPr lang="fi-FI" sz="1400" u="none" strike="noStrike" dirty="0">
                          <a:effectLst/>
                        </a:rPr>
                        <a:t> </a:t>
                      </a:r>
                      <a:r>
                        <a:rPr lang="fi-FI" sz="1400" u="none" strike="noStrike" dirty="0" err="1">
                          <a:effectLst/>
                        </a:rPr>
                        <a:t>Alloy</a:t>
                      </a:r>
                      <a:endParaRPr lang="fi-FI" sz="1400" b="0" i="0" u="none" strike="noStrike" dirty="0">
                        <a:solidFill>
                          <a:srgbClr val="000000"/>
                        </a:solidFill>
                        <a:effectLst/>
                        <a:latin typeface="Calibri" panose="020F0502020204030204" pitchFamily="34" charset="0"/>
                      </a:endParaRPr>
                    </a:p>
                  </a:txBody>
                  <a:tcPr marL="9314" marR="9314" marT="9314" marB="0" anchor="b"/>
                </a:tc>
                <a:tc hMerge="1">
                  <a:txBody>
                    <a:bodyPr/>
                    <a:lstStyle/>
                    <a:p>
                      <a:endParaRPr lang="fi-FI"/>
                    </a:p>
                  </a:txBody>
                  <a:tcPr/>
                </a:tc>
                <a:tc>
                  <a:txBody>
                    <a:bodyPr/>
                    <a:lstStyle/>
                    <a:p>
                      <a:pPr algn="l" fontAlgn="b"/>
                      <a:endParaRPr lang="fi-FI" sz="14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3735302400"/>
                  </a:ext>
                </a:extLst>
              </a:tr>
              <a:tr h="401624">
                <a:tc>
                  <a:txBody>
                    <a:bodyPr/>
                    <a:lstStyle/>
                    <a:p>
                      <a:pPr algn="l" fontAlgn="b"/>
                      <a:r>
                        <a:rPr lang="fi-FI" sz="1400" u="none" strike="noStrike">
                          <a:effectLst/>
                        </a:rPr>
                        <a:t>Soybean oil</a:t>
                      </a:r>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r>
                        <a:rPr lang="fi-FI" sz="1400" u="none" strike="noStrike">
                          <a:effectLst/>
                        </a:rPr>
                        <a:t>RBOB Gasoline</a:t>
                      </a:r>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r>
                        <a:rPr lang="fi-FI" sz="1400" u="none" strike="noStrike">
                          <a:effectLst/>
                        </a:rPr>
                        <a:t>Nickel</a:t>
                      </a:r>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4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endParaRPr lang="fi-FI" sz="14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2023969089"/>
                  </a:ext>
                </a:extLst>
              </a:tr>
              <a:tr h="241362">
                <a:tc>
                  <a:txBody>
                    <a:bodyPr/>
                    <a:lstStyle/>
                    <a:p>
                      <a:pPr algn="l" fontAlgn="b"/>
                      <a:r>
                        <a:rPr lang="fi-FI" sz="1400" u="none" strike="noStrike">
                          <a:effectLst/>
                        </a:rPr>
                        <a:t>Wheat</a:t>
                      </a:r>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r>
                        <a:rPr lang="fi-FI" sz="1400" u="none" strike="noStrike">
                          <a:effectLst/>
                        </a:rPr>
                        <a:t>Propane</a:t>
                      </a:r>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r>
                        <a:rPr lang="fi-FI" sz="1400" u="none" strike="noStrike">
                          <a:effectLst/>
                        </a:rPr>
                        <a:t>Cobalt</a:t>
                      </a:r>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4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endParaRPr lang="fi-FI" sz="14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3404757518"/>
                  </a:ext>
                </a:extLst>
              </a:tr>
              <a:tr h="596889">
                <a:tc>
                  <a:txBody>
                    <a:bodyPr/>
                    <a:lstStyle/>
                    <a:p>
                      <a:pPr algn="l" fontAlgn="b"/>
                      <a:r>
                        <a:rPr lang="fi-FI" sz="1400" u="none" strike="noStrike">
                          <a:effectLst/>
                        </a:rPr>
                        <a:t>Milk</a:t>
                      </a:r>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r>
                        <a:rPr lang="fi-FI" sz="1400" u="none" strike="noStrike">
                          <a:effectLst/>
                        </a:rPr>
                        <a:t>Purified Terephthalic Acid</a:t>
                      </a:r>
                      <a:endParaRPr lang="fi-FI" sz="1400" b="0" i="0" u="none" strike="noStrike">
                        <a:solidFill>
                          <a:srgbClr val="000000"/>
                        </a:solidFill>
                        <a:effectLst/>
                        <a:latin typeface="Calibri" panose="020F0502020204030204" pitchFamily="34" charset="0"/>
                      </a:endParaRPr>
                    </a:p>
                  </a:txBody>
                  <a:tcPr marL="9314" marR="9314" marT="9314" marB="0" anchor="b"/>
                </a:tc>
                <a:tc gridSpan="2">
                  <a:txBody>
                    <a:bodyPr/>
                    <a:lstStyle/>
                    <a:p>
                      <a:pPr algn="l" fontAlgn="b"/>
                      <a:r>
                        <a:rPr lang="fi-FI" sz="1400" u="none" strike="noStrike" dirty="0" err="1">
                          <a:effectLst/>
                        </a:rPr>
                        <a:t>Molybdenum</a:t>
                      </a:r>
                      <a:endParaRPr lang="fi-FI" sz="1400" b="0" i="0" u="none" strike="noStrike" dirty="0">
                        <a:solidFill>
                          <a:srgbClr val="000000"/>
                        </a:solidFill>
                        <a:effectLst/>
                        <a:latin typeface="Calibri" panose="020F0502020204030204" pitchFamily="34" charset="0"/>
                      </a:endParaRPr>
                    </a:p>
                  </a:txBody>
                  <a:tcPr marL="9314" marR="9314" marT="9314" marB="0" anchor="b"/>
                </a:tc>
                <a:tc hMerge="1">
                  <a:txBody>
                    <a:bodyPr/>
                    <a:lstStyle/>
                    <a:p>
                      <a:endParaRPr lang="fi-FI"/>
                    </a:p>
                  </a:txBody>
                  <a:tcPr/>
                </a:tc>
                <a:tc>
                  <a:txBody>
                    <a:bodyPr/>
                    <a:lstStyle/>
                    <a:p>
                      <a:pPr algn="l" fontAlgn="b"/>
                      <a:endParaRPr lang="fi-FI" sz="14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380227890"/>
                  </a:ext>
                </a:extLst>
              </a:tr>
              <a:tr h="241362">
                <a:tc>
                  <a:txBody>
                    <a:bodyPr/>
                    <a:lstStyle/>
                    <a:p>
                      <a:pPr algn="l" fontAlgn="b"/>
                      <a:r>
                        <a:rPr lang="fi-FI" sz="1400" u="none" strike="noStrike">
                          <a:effectLst/>
                        </a:rPr>
                        <a:t>Cocoa</a:t>
                      </a:r>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400" b="0" i="0" u="none" strike="noStrike">
                        <a:solidFill>
                          <a:srgbClr val="000000"/>
                        </a:solidFill>
                        <a:effectLst/>
                        <a:latin typeface="Calibri" panose="020F0502020204030204" pitchFamily="34" charset="0"/>
                      </a:endParaRPr>
                    </a:p>
                  </a:txBody>
                  <a:tcPr marL="9314" marR="9314" marT="9314" marB="0" anchor="b"/>
                </a:tc>
                <a:tc gridSpan="2">
                  <a:txBody>
                    <a:bodyPr/>
                    <a:lstStyle/>
                    <a:p>
                      <a:pPr algn="l" fontAlgn="b"/>
                      <a:r>
                        <a:rPr lang="fi-FI" sz="1400" u="none" strike="noStrike" dirty="0" err="1">
                          <a:effectLst/>
                        </a:rPr>
                        <a:t>Recycled</a:t>
                      </a:r>
                      <a:r>
                        <a:rPr lang="fi-FI" sz="1400" u="none" strike="noStrike" dirty="0">
                          <a:effectLst/>
                        </a:rPr>
                        <a:t> </a:t>
                      </a:r>
                      <a:r>
                        <a:rPr lang="fi-FI" sz="1400" u="none" strike="noStrike" dirty="0" err="1">
                          <a:effectLst/>
                        </a:rPr>
                        <a:t>steel</a:t>
                      </a:r>
                      <a:endParaRPr lang="fi-FI" sz="1400" b="0" i="0" u="none" strike="noStrike" dirty="0">
                        <a:solidFill>
                          <a:srgbClr val="000000"/>
                        </a:solidFill>
                        <a:effectLst/>
                        <a:latin typeface="Calibri" panose="020F0502020204030204" pitchFamily="34" charset="0"/>
                      </a:endParaRPr>
                    </a:p>
                  </a:txBody>
                  <a:tcPr marL="9314" marR="9314" marT="9314" marB="0" anchor="b"/>
                </a:tc>
                <a:tc hMerge="1">
                  <a:txBody>
                    <a:bodyPr/>
                    <a:lstStyle/>
                    <a:p>
                      <a:endParaRPr lang="fi-FI"/>
                    </a:p>
                  </a:txBody>
                  <a:tcPr/>
                </a:tc>
                <a:tc>
                  <a:txBody>
                    <a:bodyPr/>
                    <a:lstStyle/>
                    <a:p>
                      <a:pPr algn="l" fontAlgn="b"/>
                      <a:endParaRPr lang="fi-FI" sz="14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309322692"/>
                  </a:ext>
                </a:extLst>
              </a:tr>
              <a:tr h="241362">
                <a:tc>
                  <a:txBody>
                    <a:bodyPr/>
                    <a:lstStyle/>
                    <a:p>
                      <a:pPr algn="l" fontAlgn="b"/>
                      <a:r>
                        <a:rPr lang="fi-FI" sz="1400" u="none" strike="noStrike">
                          <a:effectLst/>
                        </a:rPr>
                        <a:t>Coffee</a:t>
                      </a:r>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4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endParaRPr lang="fi-FI" sz="14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1535466033"/>
                  </a:ext>
                </a:extLst>
              </a:tr>
              <a:tr h="241362">
                <a:tc>
                  <a:txBody>
                    <a:bodyPr/>
                    <a:lstStyle/>
                    <a:p>
                      <a:pPr algn="l" fontAlgn="b"/>
                      <a:r>
                        <a:rPr lang="fi-FI" sz="1400" u="none" strike="noStrike">
                          <a:effectLst/>
                        </a:rPr>
                        <a:t>Cottom</a:t>
                      </a:r>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4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endParaRPr lang="fi-FI" sz="14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2990533632"/>
                  </a:ext>
                </a:extLst>
              </a:tr>
              <a:tr h="241362">
                <a:tc>
                  <a:txBody>
                    <a:bodyPr/>
                    <a:lstStyle/>
                    <a:p>
                      <a:pPr algn="l" fontAlgn="b"/>
                      <a:r>
                        <a:rPr lang="fi-FI" sz="1400" u="none" strike="noStrike">
                          <a:effectLst/>
                        </a:rPr>
                        <a:t>Sugar</a:t>
                      </a:r>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4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endParaRPr lang="fi-FI" sz="14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1907086665"/>
                  </a:ext>
                </a:extLst>
              </a:tr>
              <a:tr h="241362">
                <a:tc gridSpan="2">
                  <a:txBody>
                    <a:bodyPr/>
                    <a:lstStyle/>
                    <a:p>
                      <a:pPr algn="l" fontAlgn="b"/>
                      <a:r>
                        <a:rPr lang="fi-FI" sz="1400" u="none" strike="noStrike">
                          <a:effectLst/>
                        </a:rPr>
                        <a:t>Frozen concentrate orange juice</a:t>
                      </a:r>
                      <a:endParaRPr lang="fi-FI" sz="1400" b="0" i="0" u="none" strike="noStrike">
                        <a:solidFill>
                          <a:srgbClr val="000000"/>
                        </a:solidFill>
                        <a:effectLst/>
                        <a:latin typeface="Calibri" panose="020F0502020204030204" pitchFamily="34" charset="0"/>
                      </a:endParaRPr>
                    </a:p>
                  </a:txBody>
                  <a:tcPr marL="9314" marR="9314" marT="9314" marB="0" anchor="b"/>
                </a:tc>
                <a:tc hMerge="1">
                  <a:txBody>
                    <a:bodyPr/>
                    <a:lstStyle/>
                    <a:p>
                      <a:endParaRPr lang="fi-FI"/>
                    </a:p>
                  </a:txBody>
                  <a:tcPr/>
                </a:tc>
                <a:tc>
                  <a:txBody>
                    <a:bodyPr/>
                    <a:lstStyle/>
                    <a:p>
                      <a:pPr algn="l" fontAlgn="b"/>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4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endParaRPr lang="fi-FI" sz="14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1485826952"/>
                  </a:ext>
                </a:extLst>
              </a:tr>
              <a:tr h="241362">
                <a:tc>
                  <a:txBody>
                    <a:bodyPr/>
                    <a:lstStyle/>
                    <a:p>
                      <a:pPr algn="l" fontAlgn="b"/>
                      <a:r>
                        <a:rPr lang="fi-FI" sz="1400" u="none" strike="noStrike">
                          <a:effectLst/>
                        </a:rPr>
                        <a:t>Adzuki bean</a:t>
                      </a:r>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4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4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endParaRPr lang="fi-FI" sz="1400" b="0" i="0" u="none" strike="noStrike" dirty="0">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1082408203"/>
                  </a:ext>
                </a:extLst>
              </a:tr>
            </a:tbl>
          </a:graphicData>
        </a:graphic>
      </p:graphicFrame>
    </p:spTree>
    <p:extLst>
      <p:ext uri="{BB962C8B-B14F-4D97-AF65-F5344CB8AC3E}">
        <p14:creationId xmlns:p14="http://schemas.microsoft.com/office/powerpoint/2010/main" val="9466868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Dependence</a:t>
            </a:r>
            <a:r>
              <a:rPr lang="fi-FI" b="1" dirty="0" smtClean="0">
                <a:latin typeface="Times New Roman" panose="02020603050405020304" pitchFamily="18" charset="0"/>
                <a:cs typeface="Times New Roman" panose="02020603050405020304" pitchFamily="18" charset="0"/>
              </a:rPr>
              <a:t> of </a:t>
            </a:r>
            <a:r>
              <a:rPr lang="fi-FI" b="1" dirty="0" err="1" smtClean="0">
                <a:latin typeface="Times New Roman" panose="02020603050405020304" pitchFamily="18" charset="0"/>
                <a:cs typeface="Times New Roman" panose="02020603050405020304" pitchFamily="18" charset="0"/>
              </a:rPr>
              <a:t>emerging</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markets</a:t>
            </a:r>
            <a:r>
              <a:rPr lang="fi-FI" b="1" dirty="0" smtClean="0">
                <a:latin typeface="Times New Roman" panose="02020603050405020304" pitchFamily="18" charset="0"/>
                <a:cs typeface="Times New Roman" panose="02020603050405020304" pitchFamily="18" charset="0"/>
              </a:rPr>
              <a:t> on </a:t>
            </a:r>
            <a:r>
              <a:rPr lang="fi-FI" b="1" dirty="0" err="1" smtClean="0">
                <a:latin typeface="Times New Roman" panose="02020603050405020304" pitchFamily="18" charset="0"/>
                <a:cs typeface="Times New Roman" panose="02020603050405020304" pitchFamily="18" charset="0"/>
              </a:rPr>
              <a:t>resources</a:t>
            </a:r>
            <a:endParaRPr lang="en-US"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7651507"/>
              </p:ext>
            </p:extLst>
          </p:nvPr>
        </p:nvGraphicFramePr>
        <p:xfrm>
          <a:off x="838200" y="1632857"/>
          <a:ext cx="10515600" cy="45441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08941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latin typeface="Times New Roman" panose="02020603050405020304" pitchFamily="18" charset="0"/>
                <a:cs typeface="Times New Roman" panose="02020603050405020304" pitchFamily="18" charset="0"/>
              </a:rPr>
              <a:t>Total </a:t>
            </a:r>
            <a:r>
              <a:rPr lang="fi-FI" b="1" dirty="0" err="1" smtClean="0">
                <a:latin typeface="Times New Roman" panose="02020603050405020304" pitchFamily="18" charset="0"/>
                <a:cs typeface="Times New Roman" panose="02020603050405020304" pitchFamily="18" charset="0"/>
              </a:rPr>
              <a:t>natural</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resources</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rent</a:t>
            </a:r>
            <a:r>
              <a:rPr lang="fi-FI" b="1" dirty="0" smtClean="0">
                <a:latin typeface="Times New Roman" panose="02020603050405020304" pitchFamily="18" charset="0"/>
                <a:cs typeface="Times New Roman" panose="02020603050405020304" pitchFamily="18" charset="0"/>
              </a:rPr>
              <a:t>, % of GDP </a:t>
            </a:r>
            <a:r>
              <a:rPr lang="fi-FI" b="1" dirty="0">
                <a:latin typeface="Times New Roman" panose="02020603050405020304" pitchFamily="18" charset="0"/>
                <a:cs typeface="Times New Roman" panose="02020603050405020304" pitchFamily="18" charset="0"/>
              </a:rPr>
              <a:t>(</a:t>
            </a:r>
            <a:r>
              <a:rPr lang="fi-FI" b="1" dirty="0" err="1">
                <a:latin typeface="Times New Roman" panose="02020603050405020304" pitchFamily="18" charset="0"/>
                <a:cs typeface="Times New Roman" panose="02020603050405020304" pitchFamily="18" charset="0"/>
              </a:rPr>
              <a:t>threshold</a:t>
            </a:r>
            <a:r>
              <a:rPr lang="fi-FI" b="1" dirty="0">
                <a:latin typeface="Times New Roman" panose="02020603050405020304" pitchFamily="18" charset="0"/>
                <a:cs typeface="Times New Roman" panose="02020603050405020304" pitchFamily="18" charset="0"/>
              </a:rPr>
              <a:t> 2%)</a:t>
            </a:r>
            <a:endParaRPr lang="en-US"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181031"/>
              </p:ext>
            </p:extLst>
          </p:nvPr>
        </p:nvGraphicFramePr>
        <p:xfrm>
          <a:off x="520607" y="1601869"/>
          <a:ext cx="10833193" cy="5025861"/>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5"/>
          <p:cNvCxnSpPr/>
          <p:nvPr/>
        </p:nvCxnSpPr>
        <p:spPr>
          <a:xfrm>
            <a:off x="2493818" y="4180114"/>
            <a:ext cx="742208" cy="653143"/>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738861" y="4180114"/>
            <a:ext cx="427165" cy="812377"/>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347404" y="3110295"/>
            <a:ext cx="1047889" cy="138828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590020" y="4833257"/>
            <a:ext cx="607376" cy="452909"/>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0558984" y="3023527"/>
            <a:ext cx="720841" cy="147505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276597" y="4498581"/>
            <a:ext cx="807522" cy="910629"/>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526971" y="4376057"/>
            <a:ext cx="659081" cy="831273"/>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213268" y="2416629"/>
            <a:ext cx="350322" cy="1383475"/>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670468" y="3176649"/>
            <a:ext cx="534389" cy="581891"/>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395293" y="5070764"/>
            <a:ext cx="1000562" cy="635330"/>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334005" y="4750130"/>
            <a:ext cx="380011" cy="362197"/>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9767455" y="3562597"/>
            <a:ext cx="575953" cy="1429894"/>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6150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Total </a:t>
            </a:r>
            <a:r>
              <a:rPr lang="fi-FI" b="1" dirty="0" err="1">
                <a:latin typeface="Times New Roman" panose="02020603050405020304" pitchFamily="18" charset="0"/>
                <a:cs typeface="Times New Roman" panose="02020603050405020304" pitchFamily="18" charset="0"/>
              </a:rPr>
              <a:t>natural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resources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rent</a:t>
            </a:r>
            <a:r>
              <a:rPr lang="fi-FI" b="1" dirty="0">
                <a:latin typeface="Times New Roman" panose="02020603050405020304" pitchFamily="18" charset="0"/>
                <a:cs typeface="Times New Roman" panose="02020603050405020304" pitchFamily="18" charset="0"/>
              </a:rPr>
              <a:t>, % of </a:t>
            </a:r>
            <a:r>
              <a:rPr lang="fi-FI" b="1" dirty="0" smtClean="0">
                <a:latin typeface="Times New Roman" panose="02020603050405020304" pitchFamily="18" charset="0"/>
                <a:cs typeface="Times New Roman" panose="02020603050405020304" pitchFamily="18" charset="0"/>
              </a:rPr>
              <a:t>GDP</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175317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a:xfrm>
            <a:off x="1894114" y="3152899"/>
            <a:ext cx="160317" cy="115784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523506" y="3426031"/>
            <a:ext cx="445325" cy="84908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360718" y="4469001"/>
            <a:ext cx="267194" cy="65908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334494" y="4476997"/>
            <a:ext cx="178129" cy="57595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12327" y="4007922"/>
            <a:ext cx="237507" cy="77783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07974" y="4364182"/>
            <a:ext cx="302821" cy="718457"/>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62997" y="4655127"/>
            <a:ext cx="273133" cy="53439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552706" y="5082639"/>
            <a:ext cx="320634" cy="160317"/>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449294" y="4138551"/>
            <a:ext cx="409698" cy="647205"/>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9975273" y="2452255"/>
            <a:ext cx="409698" cy="1383475"/>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0735294" y="3426031"/>
            <a:ext cx="504701" cy="77783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9250878" y="4969823"/>
            <a:ext cx="320634" cy="273133"/>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214750" y="3426031"/>
            <a:ext cx="160187" cy="409699"/>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414984" y="3030201"/>
            <a:ext cx="246955" cy="694144"/>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129150" y="4578674"/>
            <a:ext cx="113466" cy="207082"/>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262639" y="3657600"/>
            <a:ext cx="146838" cy="1054564"/>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968831" y="4969823"/>
            <a:ext cx="141464" cy="21969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3157016" y="4655127"/>
            <a:ext cx="113466" cy="397824"/>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3843467" y="4578674"/>
            <a:ext cx="380635" cy="527715"/>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601375" y="4462153"/>
            <a:ext cx="153522" cy="39188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4776304" y="4138551"/>
            <a:ext cx="154380" cy="659990"/>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6405567" y="4764974"/>
            <a:ext cx="250552" cy="477982"/>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7280614" y="5106389"/>
            <a:ext cx="212716" cy="206475"/>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8246286" y="4289051"/>
            <a:ext cx="33372" cy="817338"/>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8988450" y="5106389"/>
            <a:ext cx="206829" cy="206475"/>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10572767" y="3504088"/>
            <a:ext cx="93749" cy="958065"/>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5484729" y="4396839"/>
            <a:ext cx="276535" cy="388917"/>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7795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Total </a:t>
            </a:r>
            <a:r>
              <a:rPr lang="fi-FI" b="1" dirty="0" err="1">
                <a:latin typeface="Times New Roman" panose="02020603050405020304" pitchFamily="18" charset="0"/>
                <a:cs typeface="Times New Roman" panose="02020603050405020304" pitchFamily="18" charset="0"/>
              </a:rPr>
              <a:t>natural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resources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rent</a:t>
            </a:r>
            <a:r>
              <a:rPr lang="fi-FI" b="1" dirty="0">
                <a:latin typeface="Times New Roman" panose="02020603050405020304" pitchFamily="18" charset="0"/>
                <a:cs typeface="Times New Roman" panose="02020603050405020304" pitchFamily="18" charset="0"/>
              </a:rPr>
              <a:t>, % of GDP (</a:t>
            </a:r>
            <a:r>
              <a:rPr lang="fi-FI" b="1" dirty="0" err="1">
                <a:latin typeface="Times New Roman" panose="02020603050405020304" pitchFamily="18" charset="0"/>
                <a:cs typeface="Times New Roman" panose="02020603050405020304" pitchFamily="18" charset="0"/>
              </a:rPr>
              <a:t>threshold</a:t>
            </a:r>
            <a:r>
              <a:rPr lang="fi-FI" b="1" dirty="0">
                <a:latin typeface="Times New Roman" panose="02020603050405020304" pitchFamily="18" charset="0"/>
                <a:cs typeface="Times New Roman" panose="02020603050405020304" pitchFamily="18" charset="0"/>
              </a:rPr>
              <a:t> </a:t>
            </a:r>
            <a:r>
              <a:rPr lang="fi-FI" b="1" dirty="0" smtClean="0">
                <a:latin typeface="Times New Roman" panose="02020603050405020304" pitchFamily="18" charset="0"/>
                <a:cs typeface="Times New Roman" panose="02020603050405020304" pitchFamily="18" charset="0"/>
              </a:rPr>
              <a:t>3%)</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602823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a:xfrm flipV="1">
            <a:off x="1421658" y="5166026"/>
            <a:ext cx="513933" cy="166862"/>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062406" y="5019188"/>
            <a:ext cx="220257" cy="220257"/>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636409" y="4885699"/>
            <a:ext cx="307025" cy="560654"/>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211580" y="5019188"/>
            <a:ext cx="293675" cy="220257"/>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837810" y="5019188"/>
            <a:ext cx="206908" cy="313700"/>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505255" y="4792257"/>
            <a:ext cx="226932" cy="18021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785582" y="4632070"/>
            <a:ext cx="180211" cy="340397"/>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025863" y="4612047"/>
            <a:ext cx="146838" cy="36042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219422" y="4378441"/>
            <a:ext cx="186885" cy="507258"/>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466377" y="4451860"/>
            <a:ext cx="193559" cy="273652"/>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505255" y="4178207"/>
            <a:ext cx="901052" cy="614050"/>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726680" y="5166026"/>
            <a:ext cx="206908" cy="166862"/>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133822" y="5239445"/>
            <a:ext cx="473886" cy="93443"/>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114966" y="3343901"/>
            <a:ext cx="727516" cy="1822125"/>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7802435" y="2990155"/>
            <a:ext cx="894377" cy="914401"/>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8856999" y="2990155"/>
            <a:ext cx="166861" cy="133489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9043883" y="4885699"/>
            <a:ext cx="627399" cy="560654"/>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9724677" y="4885699"/>
            <a:ext cx="400468" cy="50058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10098447" y="4725512"/>
            <a:ext cx="700817" cy="513933"/>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10879358" y="4725512"/>
            <a:ext cx="387118" cy="60737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043550" y="4885699"/>
            <a:ext cx="327049" cy="56065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3295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Total </a:t>
            </a:r>
            <a:r>
              <a:rPr lang="fi-FI" b="1" dirty="0" err="1">
                <a:latin typeface="Times New Roman" panose="02020603050405020304" pitchFamily="18" charset="0"/>
                <a:cs typeface="Times New Roman" panose="02020603050405020304" pitchFamily="18" charset="0"/>
              </a:rPr>
              <a:t>natural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resources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rent</a:t>
            </a:r>
            <a:r>
              <a:rPr lang="fi-FI" b="1" dirty="0">
                <a:latin typeface="Times New Roman" panose="02020603050405020304" pitchFamily="18" charset="0"/>
                <a:cs typeface="Times New Roman" panose="02020603050405020304" pitchFamily="18" charset="0"/>
              </a:rPr>
              <a:t>, % of GDP (</a:t>
            </a:r>
            <a:r>
              <a:rPr lang="fi-FI" b="1" dirty="0" err="1">
                <a:latin typeface="Times New Roman" panose="02020603050405020304" pitchFamily="18" charset="0"/>
                <a:cs typeface="Times New Roman" panose="02020603050405020304" pitchFamily="18" charset="0"/>
              </a:rPr>
              <a:t>threshold</a:t>
            </a:r>
            <a:r>
              <a:rPr lang="fi-FI" b="1" dirty="0">
                <a:latin typeface="Times New Roman" panose="02020603050405020304" pitchFamily="18" charset="0"/>
                <a:cs typeface="Times New Roman" panose="02020603050405020304" pitchFamily="18" charset="0"/>
              </a:rPr>
              <a:t> 3%)</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339193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a:xfrm flipV="1">
            <a:off x="2089104" y="2849991"/>
            <a:ext cx="1588519" cy="2129151"/>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791089" y="2783247"/>
            <a:ext cx="700818" cy="1528449"/>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339562" y="3877857"/>
            <a:ext cx="1475054" cy="994493"/>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168362" y="4705489"/>
            <a:ext cx="654096" cy="59402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9998330" y="2683130"/>
            <a:ext cx="1281495" cy="147505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995994" y="2910061"/>
            <a:ext cx="1768730" cy="1401635"/>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2051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702" y="201880"/>
            <a:ext cx="10515600" cy="1025670"/>
          </a:xfrm>
        </p:spPr>
        <p:txBody>
          <a:bodyPr/>
          <a:lstStyle/>
          <a:p>
            <a:r>
              <a:rPr lang="en-US" b="1" dirty="0" smtClean="0">
                <a:latin typeface="Times New Roman" panose="02020603050405020304" pitchFamily="18" charset="0"/>
                <a:cs typeface="Times New Roman" panose="02020603050405020304" pitchFamily="18" charset="0"/>
              </a:rPr>
              <a:t>Commodity prices</a:t>
            </a:r>
            <a:endParaRPr lang="en-US" b="1"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a:stretch>
            <a:fillRect/>
          </a:stretch>
        </p:blipFill>
        <p:spPr>
          <a:xfrm>
            <a:off x="224443" y="930608"/>
            <a:ext cx="5386648" cy="4988054"/>
          </a:xfrm>
          <a:prstGeom prst="rect">
            <a:avLst/>
          </a:prstGeom>
        </p:spPr>
      </p:pic>
      <p:pic>
        <p:nvPicPr>
          <p:cNvPr id="6" name="Picture 5"/>
          <p:cNvPicPr>
            <a:picLocks noChangeAspect="1"/>
          </p:cNvPicPr>
          <p:nvPr/>
        </p:nvPicPr>
        <p:blipFill>
          <a:blip r:embed="rId3"/>
          <a:stretch>
            <a:fillRect/>
          </a:stretch>
        </p:blipFill>
        <p:spPr>
          <a:xfrm>
            <a:off x="6272350" y="1227550"/>
            <a:ext cx="5623955" cy="4691112"/>
          </a:xfrm>
          <a:prstGeom prst="rect">
            <a:avLst/>
          </a:prstGeom>
        </p:spPr>
      </p:pic>
    </p:spTree>
    <p:extLst>
      <p:ext uri="{BB962C8B-B14F-4D97-AF65-F5344CB8AC3E}">
        <p14:creationId xmlns:p14="http://schemas.microsoft.com/office/powerpoint/2010/main" val="9403294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latin typeface="Times New Roman" panose="02020603050405020304" pitchFamily="18" charset="0"/>
                <a:cs typeface="Times New Roman" panose="02020603050405020304" pitchFamily="18" charset="0"/>
              </a:rPr>
              <a:t>Natural </a:t>
            </a:r>
            <a:r>
              <a:rPr lang="fi-FI" b="1" dirty="0" err="1" smtClean="0">
                <a:latin typeface="Times New Roman" panose="02020603050405020304" pitchFamily="18" charset="0"/>
                <a:cs typeface="Times New Roman" panose="02020603050405020304" pitchFamily="18" charset="0"/>
              </a:rPr>
              <a:t>resources</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abundance</a:t>
            </a:r>
            <a:r>
              <a:rPr lang="fi-FI" b="1" dirty="0" smtClean="0">
                <a:latin typeface="Times New Roman" panose="02020603050405020304" pitchFamily="18" charset="0"/>
                <a:cs typeface="Times New Roman" panose="02020603050405020304" pitchFamily="18" charset="0"/>
              </a:rPr>
              <a:t> and </a:t>
            </a:r>
            <a:r>
              <a:rPr lang="fi-FI" b="1" dirty="0" err="1" smtClean="0">
                <a:latin typeface="Times New Roman" panose="02020603050405020304" pitchFamily="18" charset="0"/>
                <a:cs typeface="Times New Roman" panose="02020603050405020304" pitchFamily="18" charset="0"/>
              </a:rPr>
              <a:t>growth</a:t>
            </a:r>
            <a:endParaRPr lang="en-US"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401288" y="1825625"/>
            <a:ext cx="9227128" cy="4351338"/>
          </a:xfrm>
          <a:prstGeom prst="rect">
            <a:avLst/>
          </a:prstGeom>
        </p:spPr>
      </p:pic>
      <p:sp>
        <p:nvSpPr>
          <p:cNvPr id="5" name="Rectangle 4"/>
          <p:cNvSpPr/>
          <p:nvPr/>
        </p:nvSpPr>
        <p:spPr>
          <a:xfrm>
            <a:off x="3889169" y="5159829"/>
            <a:ext cx="4221678" cy="25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Exports of primary products as a fraction of GDP</a:t>
            </a:r>
          </a:p>
        </p:txBody>
      </p:sp>
      <p:sp>
        <p:nvSpPr>
          <p:cNvPr id="6" name="Rectangle 5"/>
          <p:cNvSpPr/>
          <p:nvPr/>
        </p:nvSpPr>
        <p:spPr>
          <a:xfrm>
            <a:off x="1721922" y="2915392"/>
            <a:ext cx="332509" cy="1537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i-FI" sz="1200" dirty="0" err="1" smtClean="0"/>
              <a:t>Economic</a:t>
            </a:r>
            <a:r>
              <a:rPr lang="fi-FI" sz="1200" dirty="0" smtClean="0"/>
              <a:t> </a:t>
            </a:r>
            <a:r>
              <a:rPr lang="fi-FI" sz="1200" dirty="0" err="1" smtClean="0"/>
              <a:t>growth</a:t>
            </a:r>
            <a:endParaRPr lang="en-US" sz="1200" dirty="0"/>
          </a:p>
        </p:txBody>
      </p:sp>
    </p:spTree>
    <p:extLst>
      <p:ext uri="{BB962C8B-B14F-4D97-AF65-F5344CB8AC3E}">
        <p14:creationId xmlns:p14="http://schemas.microsoft.com/office/powerpoint/2010/main" val="42371801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latin typeface="Times New Roman" panose="02020603050405020304" pitchFamily="18" charset="0"/>
                <a:cs typeface="Times New Roman" panose="02020603050405020304" pitchFamily="18" charset="0"/>
              </a:rPr>
              <a:t>Global </a:t>
            </a:r>
            <a:r>
              <a:rPr lang="fi-FI" b="1" dirty="0" err="1" smtClean="0">
                <a:latin typeface="Times New Roman" panose="02020603050405020304" pitchFamily="18" charset="0"/>
                <a:cs typeface="Times New Roman" panose="02020603050405020304" pitchFamily="18" charset="0"/>
              </a:rPr>
              <a:t>growth</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versus</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commodity</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prices</a:t>
            </a:r>
            <a:r>
              <a:rPr lang="fi-FI" b="1" dirty="0" smtClean="0">
                <a:latin typeface="Times New Roman" panose="02020603050405020304" pitchFamily="18" charset="0"/>
                <a:cs typeface="Times New Roman" panose="02020603050405020304" pitchFamily="18" charset="0"/>
              </a:rPr>
              <a:t> </a:t>
            </a:r>
            <a:br>
              <a:rPr lang="fi-FI" b="1" dirty="0" smtClean="0">
                <a:latin typeface="Times New Roman" panose="02020603050405020304" pitchFamily="18" charset="0"/>
                <a:cs typeface="Times New Roman" panose="02020603050405020304" pitchFamily="18" charset="0"/>
              </a:rPr>
            </a:br>
            <a:r>
              <a:rPr lang="fi-FI" sz="2500" dirty="0" smtClean="0">
                <a:latin typeface="Times New Roman" panose="02020603050405020304" pitchFamily="18" charset="0"/>
                <a:cs typeface="Times New Roman" panose="02020603050405020304" pitchFamily="18" charset="0"/>
              </a:rPr>
              <a:t>(de </a:t>
            </a:r>
            <a:r>
              <a:rPr lang="fi-FI" sz="2500" dirty="0" err="1" smtClean="0">
                <a:latin typeface="Times New Roman" panose="02020603050405020304" pitchFamily="18" charset="0"/>
                <a:cs typeface="Times New Roman" panose="02020603050405020304" pitchFamily="18" charset="0"/>
              </a:rPr>
              <a:t>Souza</a:t>
            </a:r>
            <a:r>
              <a:rPr lang="fi-FI" sz="2500" dirty="0" smtClean="0">
                <a:latin typeface="Times New Roman" panose="02020603050405020304" pitchFamily="18" charset="0"/>
                <a:cs typeface="Times New Roman" panose="02020603050405020304" pitchFamily="18" charset="0"/>
              </a:rPr>
              <a:t> VOX 2013) </a:t>
            </a:r>
            <a:endParaRPr lang="en-US" sz="25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736270" y="1567543"/>
            <a:ext cx="10836234" cy="4952009"/>
          </a:xfrm>
          <a:prstGeom prst="rect">
            <a:avLst/>
          </a:prstGeom>
        </p:spPr>
      </p:pic>
    </p:spTree>
    <p:extLst>
      <p:ext uri="{BB962C8B-B14F-4D97-AF65-F5344CB8AC3E}">
        <p14:creationId xmlns:p14="http://schemas.microsoft.com/office/powerpoint/2010/main" val="2386815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latin typeface="Times New Roman" panose="02020603050405020304" pitchFamily="18" charset="0"/>
                <a:cs typeface="Times New Roman" panose="02020603050405020304" pitchFamily="18" charset="0"/>
              </a:rPr>
              <a:t>Global </a:t>
            </a:r>
            <a:r>
              <a:rPr lang="fi-FI" b="1" dirty="0" err="1" smtClean="0">
                <a:latin typeface="Times New Roman" panose="02020603050405020304" pitchFamily="18" charset="0"/>
                <a:cs typeface="Times New Roman" panose="02020603050405020304" pitchFamily="18" charset="0"/>
              </a:rPr>
              <a:t>growth</a:t>
            </a:r>
            <a:r>
              <a:rPr lang="fi-FI" b="1" dirty="0" smtClean="0">
                <a:latin typeface="Times New Roman" panose="02020603050405020304" pitchFamily="18" charset="0"/>
                <a:cs typeface="Times New Roman" panose="02020603050405020304" pitchFamily="18" charset="0"/>
              </a:rPr>
              <a:t> and </a:t>
            </a:r>
            <a:r>
              <a:rPr lang="fi-FI" b="1" dirty="0" err="1" smtClean="0">
                <a:latin typeface="Times New Roman" panose="02020603050405020304" pitchFamily="18" charset="0"/>
                <a:cs typeface="Times New Roman" panose="02020603050405020304" pitchFamily="18" charset="0"/>
              </a:rPr>
              <a:t>commodity</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prices</a:t>
            </a:r>
            <a:r>
              <a:rPr lang="fi-FI" b="1" dirty="0" smtClean="0">
                <a:latin typeface="Times New Roman" panose="02020603050405020304" pitchFamily="18" charset="0"/>
                <a:cs typeface="Times New Roman" panose="02020603050405020304" pitchFamily="18" charset="0"/>
              </a:rPr>
              <a:t> </a:t>
            </a:r>
            <a:br>
              <a:rPr lang="fi-FI" b="1" dirty="0" smtClean="0">
                <a:latin typeface="Times New Roman" panose="02020603050405020304" pitchFamily="18" charset="0"/>
                <a:cs typeface="Times New Roman" panose="02020603050405020304" pitchFamily="18" charset="0"/>
              </a:rPr>
            </a:br>
            <a:r>
              <a:rPr lang="fi-FI" sz="2500" dirty="0" smtClean="0">
                <a:latin typeface="Times New Roman" panose="02020603050405020304" pitchFamily="18" charset="0"/>
                <a:cs typeface="Times New Roman" panose="02020603050405020304" pitchFamily="18" charset="0"/>
              </a:rPr>
              <a:t>(</a:t>
            </a:r>
            <a:r>
              <a:rPr lang="fi-FI" sz="2500" dirty="0">
                <a:latin typeface="Times New Roman" panose="02020603050405020304" pitchFamily="18" charset="0"/>
                <a:cs typeface="Times New Roman" panose="02020603050405020304" pitchFamily="18" charset="0"/>
              </a:rPr>
              <a:t>de </a:t>
            </a:r>
            <a:r>
              <a:rPr lang="fi-FI" sz="2500" dirty="0" err="1">
                <a:latin typeface="Times New Roman" panose="02020603050405020304" pitchFamily="18" charset="0"/>
                <a:cs typeface="Times New Roman" panose="02020603050405020304" pitchFamily="18" charset="0"/>
              </a:rPr>
              <a:t>Souza</a:t>
            </a:r>
            <a:r>
              <a:rPr lang="fi-FI" sz="2500" dirty="0">
                <a:latin typeface="Times New Roman" panose="02020603050405020304" pitchFamily="18" charset="0"/>
                <a:cs typeface="Times New Roman" panose="02020603050405020304" pitchFamily="18" charset="0"/>
              </a:rPr>
              <a:t> VOX 2013) </a:t>
            </a:r>
            <a:endParaRPr lang="en-US" sz="25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most traumatic </a:t>
            </a:r>
            <a:r>
              <a:rPr lang="en-US" dirty="0" smtClean="0">
                <a:latin typeface="Times New Roman" panose="02020603050405020304" pitchFamily="18" charset="0"/>
                <a:cs typeface="Times New Roman" panose="02020603050405020304" pitchFamily="18" charset="0"/>
              </a:rPr>
              <a:t>commodity </a:t>
            </a:r>
            <a:r>
              <a:rPr lang="en-US" dirty="0">
                <a:latin typeface="Times New Roman" panose="02020603050405020304" pitchFamily="18" charset="0"/>
                <a:cs typeface="Times New Roman" panose="02020603050405020304" pitchFamily="18" charset="0"/>
              </a:rPr>
              <a:t>price shocks can be found in the 1970s. The cumulative increases in global energy prices observed in 1973-1974 and 1979-1980 reached, respectively, around 200% and 100</a:t>
            </a:r>
            <a:r>
              <a:rPr lang="en-US" dirty="0" smtClean="0">
                <a:latin typeface="Times New Roman" panose="02020603050405020304" pitchFamily="18" charset="0"/>
                <a:cs typeface="Times New Roman" panose="02020603050405020304" pitchFamily="18" charset="0"/>
              </a:rPr>
              <a:t>%.</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sym typeface="Wingdings" panose="05000000000000000000" pitchFamily="2" charset="2"/>
              </a:rPr>
              <a:t></a:t>
            </a:r>
            <a:r>
              <a:rPr lang="en-US" dirty="0" smtClean="0">
                <a:latin typeface="Times New Roman" panose="02020603050405020304" pitchFamily="18" charset="0"/>
                <a:cs typeface="Times New Roman" panose="02020603050405020304" pitchFamily="18" charset="0"/>
              </a:rPr>
              <a:t>significant </a:t>
            </a:r>
            <a:r>
              <a:rPr lang="en-US" dirty="0">
                <a:latin typeface="Times New Roman" panose="02020603050405020304" pitchFamily="18" charset="0"/>
                <a:cs typeface="Times New Roman" panose="02020603050405020304" pitchFamily="18" charset="0"/>
              </a:rPr>
              <a:t>changes in global economic </a:t>
            </a:r>
            <a:r>
              <a:rPr lang="en-US" dirty="0" smtClean="0">
                <a:latin typeface="Times New Roman" panose="02020603050405020304" pitchFamily="18" charset="0"/>
                <a:cs typeface="Times New Roman" panose="02020603050405020304" pitchFamily="18" charset="0"/>
              </a:rPr>
              <a:t>growth </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negative correlation present during the 1970s to the mid-1980s seem to have changed after that period. Commodity price spikes have not been associated with similar growth slowdowns. If anything, the relationship would seem to be even slightly positive since the mid-1980s.</a:t>
            </a:r>
          </a:p>
        </p:txBody>
      </p:sp>
      <p:sp>
        <p:nvSpPr>
          <p:cNvPr id="4" name="Down Arrow 3"/>
          <p:cNvSpPr/>
          <p:nvPr/>
        </p:nvSpPr>
        <p:spPr>
          <a:xfrm>
            <a:off x="7677397" y="3574473"/>
            <a:ext cx="534390" cy="9322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05425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0" b="1" dirty="0" smtClean="0">
                <a:latin typeface="Times New Roman" panose="02020603050405020304" pitchFamily="18" charset="0"/>
                <a:cs typeface="Times New Roman" panose="02020603050405020304" pitchFamily="18" charset="0"/>
              </a:rPr>
              <a:t>A </a:t>
            </a:r>
            <a:r>
              <a:rPr lang="en-US" sz="3000" b="1" dirty="0">
                <a:latin typeface="Times New Roman" panose="02020603050405020304" pitchFamily="18" charset="0"/>
                <a:cs typeface="Times New Roman" panose="02020603050405020304" pitchFamily="18" charset="0"/>
              </a:rPr>
              <a:t>rolling five-year correlation window between growth and commodity prices </a:t>
            </a:r>
            <a:r>
              <a:rPr lang="en-US" sz="3000" b="1" dirty="0" smtClean="0">
                <a:latin typeface="Times New Roman" panose="02020603050405020304" pitchFamily="18" charset="0"/>
                <a:cs typeface="Times New Roman" panose="02020603050405020304" pitchFamily="18" charset="0"/>
              </a:rPr>
              <a:t>for </a:t>
            </a:r>
            <a:r>
              <a:rPr lang="en-US" sz="3000" b="1" dirty="0">
                <a:latin typeface="Times New Roman" panose="02020603050405020304" pitchFamily="18" charset="0"/>
                <a:cs typeface="Times New Roman" panose="02020603050405020304" pitchFamily="18" charset="0"/>
              </a:rPr>
              <a:t>the period </a:t>
            </a:r>
            <a:r>
              <a:rPr lang="en-US" sz="3000" b="1" dirty="0" smtClean="0">
                <a:latin typeface="Times New Roman" panose="02020603050405020304" pitchFamily="18" charset="0"/>
                <a:cs typeface="Times New Roman" panose="02020603050405020304" pitchFamily="18" charset="0"/>
              </a:rPr>
              <a:t>1970-2011 </a:t>
            </a:r>
            <a:r>
              <a:rPr lang="fi-FI" sz="3200" dirty="0">
                <a:latin typeface="Times New Roman" panose="02020603050405020304" pitchFamily="18" charset="0"/>
                <a:cs typeface="Times New Roman" panose="02020603050405020304" pitchFamily="18" charset="0"/>
              </a:rPr>
              <a:t>(de </a:t>
            </a:r>
            <a:r>
              <a:rPr lang="fi-FI" sz="3200" dirty="0" err="1">
                <a:latin typeface="Times New Roman" panose="02020603050405020304" pitchFamily="18" charset="0"/>
                <a:cs typeface="Times New Roman" panose="02020603050405020304" pitchFamily="18" charset="0"/>
              </a:rPr>
              <a:t>Souza</a:t>
            </a:r>
            <a:r>
              <a:rPr lang="fi-FI" sz="3200" dirty="0">
                <a:latin typeface="Times New Roman" panose="02020603050405020304" pitchFamily="18" charset="0"/>
                <a:cs typeface="Times New Roman" panose="02020603050405020304" pitchFamily="18" charset="0"/>
              </a:rPr>
              <a:t> VOX 2013) </a:t>
            </a:r>
            <a:endParaRPr lang="en-US" sz="30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0" y="1555668"/>
            <a:ext cx="6151417" cy="4322051"/>
          </a:xfrm>
          <a:prstGeom prst="rect">
            <a:avLst/>
          </a:prstGeom>
        </p:spPr>
      </p:pic>
      <p:pic>
        <p:nvPicPr>
          <p:cNvPr id="5" name="Picture 4"/>
          <p:cNvPicPr>
            <a:picLocks noChangeAspect="1"/>
          </p:cNvPicPr>
          <p:nvPr/>
        </p:nvPicPr>
        <p:blipFill>
          <a:blip r:embed="rId3"/>
          <a:stretch>
            <a:fillRect/>
          </a:stretch>
        </p:blipFill>
        <p:spPr>
          <a:xfrm>
            <a:off x="5919849" y="1509712"/>
            <a:ext cx="6272150" cy="4267633"/>
          </a:xfrm>
          <a:prstGeom prst="rect">
            <a:avLst/>
          </a:prstGeom>
        </p:spPr>
      </p:pic>
    </p:spTree>
    <p:extLst>
      <p:ext uri="{BB962C8B-B14F-4D97-AF65-F5344CB8AC3E}">
        <p14:creationId xmlns:p14="http://schemas.microsoft.com/office/powerpoint/2010/main" val="2271430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b="1" dirty="0" smtClean="0">
                <a:latin typeface="Times New Roman" panose="02020603050405020304" pitchFamily="18" charset="0"/>
                <a:cs typeface="Times New Roman" panose="02020603050405020304" pitchFamily="18" charset="0"/>
              </a:rPr>
              <a:t>Performance </a:t>
            </a:r>
            <a:r>
              <a:rPr lang="en-US" sz="3000" b="1" dirty="0">
                <a:latin typeface="Times New Roman" panose="02020603050405020304" pitchFamily="18" charset="0"/>
                <a:cs typeface="Times New Roman" panose="02020603050405020304" pitchFamily="18" charset="0"/>
              </a:rPr>
              <a:t>of each emerging market in 2016 and their correlations to gold, silver, oil and the Bloomberg Commodity Index</a:t>
            </a:r>
            <a:endParaRPr lang="fi-FI" sz="30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681644" y="1546166"/>
            <a:ext cx="10906297" cy="5145579"/>
          </a:xfrm>
          <a:prstGeom prst="rect">
            <a:avLst/>
          </a:prstGeom>
        </p:spPr>
      </p:pic>
      <p:sp>
        <p:nvSpPr>
          <p:cNvPr id="3" name="Rectangle 2"/>
          <p:cNvSpPr/>
          <p:nvPr/>
        </p:nvSpPr>
        <p:spPr>
          <a:xfrm>
            <a:off x="2394065" y="1346662"/>
            <a:ext cx="1795550" cy="199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YTD</a:t>
            </a:r>
            <a:r>
              <a:rPr lang="fi-FI" dirty="0" smtClean="0"/>
              <a:t>-</a:t>
            </a:r>
            <a:r>
              <a:rPr lang="en-US" dirty="0" smtClean="0"/>
              <a:t>year to date</a:t>
            </a:r>
            <a:endParaRPr lang="fi-FI" dirty="0"/>
          </a:p>
        </p:txBody>
      </p:sp>
    </p:spTree>
    <p:extLst>
      <p:ext uri="{BB962C8B-B14F-4D97-AF65-F5344CB8AC3E}">
        <p14:creationId xmlns:p14="http://schemas.microsoft.com/office/powerpoint/2010/main" val="24756630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Correlations between GDP growth and energy prices </a:t>
            </a:r>
            <a:r>
              <a:rPr lang="en-US" b="1" dirty="0" smtClean="0">
                <a:latin typeface="Times New Roman" panose="02020603050405020304" pitchFamily="18" charset="0"/>
                <a:cs typeface="Times New Roman" panose="02020603050405020304" pitchFamily="18" charset="0"/>
              </a:rPr>
              <a:t>changes </a:t>
            </a:r>
            <a:r>
              <a:rPr lang="fi-FI" sz="2800" dirty="0">
                <a:latin typeface="Times New Roman" panose="02020603050405020304" pitchFamily="18" charset="0"/>
                <a:cs typeface="Times New Roman" panose="02020603050405020304" pitchFamily="18" charset="0"/>
              </a:rPr>
              <a:t>(de </a:t>
            </a:r>
            <a:r>
              <a:rPr lang="fi-FI" sz="2800" dirty="0" err="1">
                <a:latin typeface="Times New Roman" panose="02020603050405020304" pitchFamily="18" charset="0"/>
                <a:cs typeface="Times New Roman" panose="02020603050405020304" pitchFamily="18" charset="0"/>
              </a:rPr>
              <a:t>Souza</a:t>
            </a:r>
            <a:r>
              <a:rPr lang="fi-FI" sz="2800" dirty="0">
                <a:latin typeface="Times New Roman" panose="02020603050405020304" pitchFamily="18" charset="0"/>
                <a:cs typeface="Times New Roman" panose="02020603050405020304" pitchFamily="18" charset="0"/>
              </a:rPr>
              <a:t> VOX 2013) </a:t>
            </a:r>
            <a:endParaRPr lang="en-US" sz="28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623456" y="1690689"/>
            <a:ext cx="5676404" cy="4239418"/>
          </a:xfrm>
          <a:prstGeom prst="rect">
            <a:avLst/>
          </a:prstGeom>
        </p:spPr>
      </p:pic>
      <p:pic>
        <p:nvPicPr>
          <p:cNvPr id="5" name="Picture 4"/>
          <p:cNvPicPr>
            <a:picLocks noChangeAspect="1"/>
          </p:cNvPicPr>
          <p:nvPr/>
        </p:nvPicPr>
        <p:blipFill>
          <a:blip r:embed="rId3"/>
          <a:stretch>
            <a:fillRect/>
          </a:stretch>
        </p:blipFill>
        <p:spPr>
          <a:xfrm>
            <a:off x="5719949" y="1690688"/>
            <a:ext cx="6472051" cy="4559816"/>
          </a:xfrm>
          <a:prstGeom prst="rect">
            <a:avLst/>
          </a:prstGeom>
        </p:spPr>
      </p:pic>
    </p:spTree>
    <p:extLst>
      <p:ext uri="{BB962C8B-B14F-4D97-AF65-F5344CB8AC3E}">
        <p14:creationId xmlns:p14="http://schemas.microsoft.com/office/powerpoint/2010/main" val="33783404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Conclusions</a:t>
            </a:r>
            <a:r>
              <a:rPr lang="fi-FI" dirty="0" smtClean="0"/>
              <a:t> </a:t>
            </a:r>
            <a:r>
              <a:rPr lang="fi-FI" sz="2000" dirty="0">
                <a:latin typeface="Times New Roman" panose="02020603050405020304" pitchFamily="18" charset="0"/>
                <a:cs typeface="Times New Roman" panose="02020603050405020304" pitchFamily="18" charset="0"/>
              </a:rPr>
              <a:t>(de </a:t>
            </a:r>
            <a:r>
              <a:rPr lang="fi-FI" sz="2000" dirty="0" err="1">
                <a:latin typeface="Times New Roman" panose="02020603050405020304" pitchFamily="18" charset="0"/>
                <a:cs typeface="Times New Roman" panose="02020603050405020304" pitchFamily="18" charset="0"/>
              </a:rPr>
              <a:t>Souza</a:t>
            </a:r>
            <a:r>
              <a:rPr lang="fi-FI" sz="2000" dirty="0">
                <a:latin typeface="Times New Roman" panose="02020603050405020304" pitchFamily="18" charset="0"/>
                <a:cs typeface="Times New Roman" panose="02020603050405020304" pitchFamily="18" charset="0"/>
              </a:rPr>
              <a:t> VOX 2013) </a:t>
            </a:r>
            <a:endParaRPr lang="en-US" sz="2000" dirty="0"/>
          </a:p>
        </p:txBody>
      </p:sp>
      <p:sp>
        <p:nvSpPr>
          <p:cNvPr id="3" name="Content Placeholder 2"/>
          <p:cNvSpPr>
            <a:spLocks noGrp="1"/>
          </p:cNvSpPr>
          <p:nvPr>
            <p:ph idx="1"/>
          </p:nvPr>
        </p:nvSpPr>
        <p:spPr/>
        <p:txBody>
          <a:bodyPr>
            <a:normAutofit fontScale="92500"/>
          </a:bodyPr>
          <a:lstStyle/>
          <a:p>
            <a:pPr marL="0" indent="0" algn="just">
              <a:buNone/>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global economy is more resilient (albeit certainly not immune) to commodity-price shocks than normally thought</a:t>
            </a:r>
            <a:r>
              <a:rPr lang="en-US" dirty="0" smtClean="0">
                <a:latin typeface="Times New Roman" panose="02020603050405020304" pitchFamily="18" charset="0"/>
                <a:cs typeface="Times New Roman" panose="02020603050405020304" pitchFamily="18" charset="0"/>
              </a:rPr>
              <a:t>.</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is a conclusion that holds true for both developed and developing regions, and also broadly among different developing regions</a:t>
            </a:r>
            <a:r>
              <a:rPr lang="en-US" dirty="0" smtClean="0">
                <a:latin typeface="Times New Roman" panose="02020603050405020304" pitchFamily="18" charset="0"/>
                <a:cs typeface="Times New Roman" panose="02020603050405020304" pitchFamily="18" charset="0"/>
              </a:rPr>
              <a:t>.</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Reasons could </a:t>
            </a:r>
            <a:r>
              <a:rPr lang="en-US" dirty="0">
                <a:latin typeface="Times New Roman" panose="02020603050405020304" pitchFamily="18" charset="0"/>
                <a:cs typeface="Times New Roman" panose="02020603050405020304" pitchFamily="18" charset="0"/>
              </a:rPr>
              <a:t>be the greater commodity efficiency since the 1970s, or more robust policy frameworks and responses, such as greater central bank independence and inflation-fighting capacities (Bernanke et al, 1997), floating exchange rates, or sovereign wealth funds and fiscal rules.</a:t>
            </a:r>
          </a:p>
        </p:txBody>
      </p:sp>
    </p:spTree>
    <p:extLst>
      <p:ext uri="{BB962C8B-B14F-4D97-AF65-F5344CB8AC3E}">
        <p14:creationId xmlns:p14="http://schemas.microsoft.com/office/powerpoint/2010/main" val="20701946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latin typeface="Times New Roman" panose="02020603050405020304" pitchFamily="18" charset="0"/>
                <a:cs typeface="Times New Roman" panose="02020603050405020304" pitchFamily="18" charset="0"/>
              </a:rPr>
              <a:t>Expert opinion</a:t>
            </a:r>
            <a:r>
              <a:rPr lang="fi-FI" sz="3000" b="1" dirty="0">
                <a:latin typeface="Times New Roman" panose="02020603050405020304" pitchFamily="18" charset="0"/>
                <a:cs typeface="Times New Roman" panose="02020603050405020304" pitchFamily="18" charset="0"/>
              </a:rPr>
              <a: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Nenad</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Pacek</a:t>
            </a:r>
            <a:r>
              <a:rPr lang="en-US" sz="3000" b="1" dirty="0">
                <a:latin typeface="Times New Roman" panose="02020603050405020304" pitchFamily="18" charset="0"/>
                <a:cs typeface="Times New Roman" panose="02020603050405020304" pitchFamily="18" charset="0"/>
              </a:rPr>
              <a:t>, President, Global Success Advisors GmbH; Co-Founder, CEEMEA Business Group</a:t>
            </a:r>
            <a:endParaRPr lang="en-US" sz="3000" dirty="0"/>
          </a:p>
        </p:txBody>
      </p:sp>
      <p:sp>
        <p:nvSpPr>
          <p:cNvPr id="3" name="Content Placeholder 2"/>
          <p:cNvSpPr>
            <a:spLocks noGrp="1"/>
          </p:cNvSpPr>
          <p:nvPr>
            <p:ph idx="1"/>
          </p:nvPr>
        </p:nvSpPr>
        <p:spPr/>
        <p:txBody>
          <a:bodyPr/>
          <a:lstStyle/>
          <a:p>
            <a:pPr marL="0" indent="0">
              <a:buNone/>
            </a:pPr>
            <a:endParaRPr lang="fi-FI" dirty="0" smtClean="0">
              <a:latin typeface="Times New Roman" panose="02020603050405020304" pitchFamily="18" charset="0"/>
              <a:cs typeface="Times New Roman" panose="02020603050405020304" pitchFamily="18" charset="0"/>
            </a:endParaRPr>
          </a:p>
          <a:p>
            <a:pPr marL="0" indent="0">
              <a:buNone/>
            </a:pPr>
            <a:r>
              <a:rPr lang="fi-FI" dirty="0" err="1" smtClean="0">
                <a:latin typeface="Times New Roman" panose="02020603050405020304" pitchFamily="18" charset="0"/>
                <a:cs typeface="Times New Roman" panose="02020603050405020304" pitchFamily="18" charset="0"/>
              </a:rPr>
              <a:t>EMs</a:t>
            </a:r>
            <a:r>
              <a:rPr lang="fi-FI" dirty="0" smtClean="0">
                <a:latin typeface="Times New Roman" panose="02020603050405020304" pitchFamily="18" charset="0"/>
                <a:cs typeface="Times New Roman" panose="02020603050405020304" pitchFamily="18" charset="0"/>
              </a:rPr>
              <a:t> in general </a:t>
            </a:r>
            <a:r>
              <a:rPr lang="fi-FI" dirty="0" err="1" smtClean="0">
                <a:latin typeface="Times New Roman" panose="02020603050405020304" pitchFamily="18" charset="0"/>
                <a:cs typeface="Times New Roman" panose="02020603050405020304" pitchFamily="18" charset="0"/>
              </a:rPr>
              <a:t>heavily</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depend</a:t>
            </a:r>
            <a:r>
              <a:rPr lang="fi-FI" dirty="0" smtClean="0">
                <a:latin typeface="Times New Roman" panose="02020603050405020304" pitchFamily="18" charset="0"/>
                <a:cs typeface="Times New Roman" panose="02020603050405020304" pitchFamily="18" charset="0"/>
              </a:rPr>
              <a:t> on </a:t>
            </a:r>
            <a:r>
              <a:rPr lang="fi-FI" dirty="0" err="1" smtClean="0">
                <a:latin typeface="Times New Roman" panose="02020603050405020304" pitchFamily="18" charset="0"/>
                <a:cs typeface="Times New Roman" panose="02020603050405020304" pitchFamily="18" charset="0"/>
              </a:rPr>
              <a:t>commodities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markets</a:t>
            </a:r>
            <a:endParaRPr lang="fi-FI" dirty="0" smtClean="0">
              <a:latin typeface="Times New Roman" panose="02020603050405020304" pitchFamily="18" charset="0"/>
              <a:cs typeface="Times New Roman" panose="02020603050405020304" pitchFamily="18" charset="0"/>
            </a:endParaRP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b="1" dirty="0" smtClean="0">
                <a:latin typeface="Times New Roman" panose="02020603050405020304" pitchFamily="18" charset="0"/>
                <a:cs typeface="Times New Roman" panose="02020603050405020304" pitchFamily="18" charset="0"/>
              </a:rPr>
              <a:t>Business </a:t>
            </a:r>
            <a:r>
              <a:rPr lang="fi-FI" b="1" dirty="0" err="1" smtClean="0">
                <a:latin typeface="Times New Roman" panose="02020603050405020304" pitchFamily="18" charset="0"/>
                <a:cs typeface="Times New Roman" panose="02020603050405020304" pitchFamily="18" charset="0"/>
              </a:rPr>
              <a:t>expert`s</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opinion</a:t>
            </a:r>
            <a:r>
              <a:rPr lang="fi-FI" b="1" dirty="0" smtClean="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M</a:t>
            </a:r>
            <a:r>
              <a:rPr lang="fi-FI" dirty="0" err="1" smtClean="0">
                <a:latin typeface="Times New Roman" panose="02020603050405020304" pitchFamily="18" charset="0"/>
                <a:cs typeface="Times New Roman" panose="02020603050405020304" pitchFamily="18" charset="0"/>
              </a:rPr>
              <a:t>aking</a:t>
            </a:r>
            <a:r>
              <a:rPr lang="fi-FI" dirty="0" smtClean="0">
                <a:latin typeface="Times New Roman" panose="02020603050405020304" pitchFamily="18" charset="0"/>
                <a:cs typeface="Times New Roman" panose="02020603050405020304" pitchFamily="18" charset="0"/>
              </a:rPr>
              <a:t> business in </a:t>
            </a:r>
            <a:r>
              <a:rPr lang="fi-FI" dirty="0" err="1" smtClean="0">
                <a:latin typeface="Times New Roman" panose="02020603050405020304" pitchFamily="18" charset="0"/>
                <a:cs typeface="Times New Roman" panose="02020603050405020304" pitchFamily="18" charset="0"/>
              </a:rPr>
              <a:t>commodity</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dependent</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markets</a:t>
            </a:r>
            <a:r>
              <a:rPr lang="fi-FI" dirty="0" smtClean="0">
                <a:latin typeface="Times New Roman" panose="02020603050405020304" pitchFamily="18" charset="0"/>
                <a:cs typeface="Times New Roman" panose="02020603050405020304" pitchFamily="18" charset="0"/>
              </a:rPr>
              <a:t> </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very</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risky</a:t>
            </a:r>
            <a:r>
              <a:rPr lang="fi-FI" dirty="0" smtClean="0">
                <a:latin typeface="Times New Roman" panose="02020603050405020304" pitchFamily="18" charset="0"/>
                <a:cs typeface="Times New Roman" panose="02020603050405020304" pitchFamily="18" charset="0"/>
                <a:sym typeface="Wingdings" panose="05000000000000000000" pitchFamily="2" charset="2"/>
              </a:rPr>
              <a:t> to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rely</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only</a:t>
            </a:r>
            <a:r>
              <a:rPr lang="fi-FI" dirty="0" smtClean="0">
                <a:latin typeface="Times New Roman" panose="02020603050405020304" pitchFamily="18" charset="0"/>
                <a:cs typeface="Times New Roman" panose="02020603050405020304" pitchFamily="18" charset="0"/>
                <a:sym typeface="Wingdings" panose="05000000000000000000" pitchFamily="2" charset="2"/>
              </a:rPr>
              <a:t> on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this</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because</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if</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price</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fall</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you</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can</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lose</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your</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whole</a:t>
            </a:r>
            <a:r>
              <a:rPr lang="fi-FI" dirty="0" smtClean="0">
                <a:latin typeface="Times New Roman" panose="02020603050405020304" pitchFamily="18" charset="0"/>
                <a:cs typeface="Times New Roman" panose="02020603050405020304" pitchFamily="18" charset="0"/>
                <a:sym typeface="Wingdings" panose="05000000000000000000" pitchFamily="2" charset="2"/>
              </a:rPr>
              <a:t> business. </a:t>
            </a:r>
            <a:endParaRPr lang="fi-FI" dirty="0" smtClean="0">
              <a:latin typeface="Times New Roman" panose="02020603050405020304" pitchFamily="18" charset="0"/>
              <a:cs typeface="Times New Roman" panose="02020603050405020304" pitchFamily="18" charset="0"/>
            </a:endParaRPr>
          </a:p>
          <a:p>
            <a:pPr marL="0" indent="0">
              <a:buNone/>
            </a:pPr>
            <a:endParaRPr lang="fi-FI" dirty="0"/>
          </a:p>
          <a:p>
            <a:pPr marL="0" indent="0">
              <a:buNone/>
            </a:pPr>
            <a:endParaRPr lang="en-US" dirty="0"/>
          </a:p>
        </p:txBody>
      </p:sp>
    </p:spTree>
    <p:extLst>
      <p:ext uri="{BB962C8B-B14F-4D97-AF65-F5344CB8AC3E}">
        <p14:creationId xmlns:p14="http://schemas.microsoft.com/office/powerpoint/2010/main" val="3413235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9151"/>
          </a:xfrm>
        </p:spPr>
        <p:txBody>
          <a:bodyPr>
            <a:normAutofit/>
          </a:bodyPr>
          <a:lstStyle/>
          <a:p>
            <a:r>
              <a:rPr lang="en-US" sz="3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t>
            </a:r>
            <a:r>
              <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correlation of EM equities to commodity prices</a:t>
            </a:r>
            <a:endParaRPr lang="fi-FI"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689956" y="1122218"/>
            <a:ext cx="10663844" cy="5320145"/>
          </a:xfrm>
          <a:prstGeom prst="rect">
            <a:avLst/>
          </a:prstGeom>
        </p:spPr>
      </p:pic>
    </p:spTree>
    <p:extLst>
      <p:ext uri="{BB962C8B-B14F-4D97-AF65-F5344CB8AC3E}">
        <p14:creationId xmlns:p14="http://schemas.microsoft.com/office/powerpoint/2010/main" val="2084158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PERCEPTION</a:t>
            </a:r>
            <a:br>
              <a:rPr lang="en-US" b="1"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common wisdom says that the relative performance of emerging markets is linked to the performance of commodities, so some investors may think that “betting” on emerging markets might be similar to “betting” on commodities. </a:t>
            </a: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thought process behind this is that some of the big oil exporters are based in emerging markets, like the Arabian Gulf countries, Russia, Venezuela, Nigeria, Libya, Mexico, etc. </a:t>
            </a: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Also</a:t>
            </a:r>
            <a:r>
              <a:rPr lang="en-US" sz="2000" dirty="0">
                <a:latin typeface="Times New Roman" panose="02020603050405020304" pitchFamily="18" charset="0"/>
                <a:cs typeface="Times New Roman" panose="02020603050405020304" pitchFamily="18" charset="0"/>
              </a:rPr>
              <a:t>, some of the big exporters of industrial metals, grain, </a:t>
            </a:r>
            <a:r>
              <a:rPr lang="en-US" sz="2000" dirty="0" smtClean="0">
                <a:latin typeface="Times New Roman" panose="02020603050405020304" pitchFamily="18" charset="0"/>
                <a:cs typeface="Times New Roman" panose="02020603050405020304" pitchFamily="18" charset="0"/>
              </a:rPr>
              <a:t>etc. </a:t>
            </a:r>
            <a:r>
              <a:rPr lang="en-US" sz="2000" dirty="0">
                <a:latin typeface="Times New Roman" panose="02020603050405020304" pitchFamily="18" charset="0"/>
                <a:cs typeface="Times New Roman" panose="02020603050405020304" pitchFamily="18" charset="0"/>
              </a:rPr>
              <a:t>are Brazil, South Africa, Russia, Argentina, etc. </a:t>
            </a: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Simultaneously</a:t>
            </a:r>
            <a:r>
              <a:rPr lang="en-US" sz="2000" dirty="0">
                <a:latin typeface="Times New Roman" panose="02020603050405020304" pitchFamily="18" charset="0"/>
                <a:cs typeface="Times New Roman" panose="02020603050405020304" pitchFamily="18" charset="0"/>
              </a:rPr>
              <a:t>, developed markets are the consumers of all of those commodities. </a:t>
            </a:r>
          </a:p>
        </p:txBody>
      </p:sp>
    </p:spTree>
    <p:extLst>
      <p:ext uri="{BB962C8B-B14F-4D97-AF65-F5344CB8AC3E}">
        <p14:creationId xmlns:p14="http://schemas.microsoft.com/office/powerpoint/2010/main" val="3187535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latin typeface="Times New Roman" panose="02020603050405020304" pitchFamily="18" charset="0"/>
                <a:cs typeface="Times New Roman" panose="02020603050405020304" pitchFamily="18" charset="0"/>
              </a:rPr>
              <a:t>Are </a:t>
            </a:r>
            <a:r>
              <a:rPr lang="en-US" b="1" dirty="0">
                <a:latin typeface="Times New Roman" panose="02020603050405020304" pitchFamily="18" charset="0"/>
                <a:cs typeface="Times New Roman" panose="02020603050405020304" pitchFamily="18" charset="0"/>
              </a:rPr>
              <a:t>Equity Emerging Markets linked to Commodities?</a:t>
            </a:r>
            <a:br>
              <a:rPr lang="en-US" b="1"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a:stretch>
            <a:fillRect/>
          </a:stretch>
        </p:blipFill>
        <p:spPr>
          <a:xfrm>
            <a:off x="718457" y="1585356"/>
            <a:ext cx="10462161" cy="4732317"/>
          </a:xfrm>
          <a:prstGeom prst="rect">
            <a:avLst/>
          </a:prstGeom>
        </p:spPr>
      </p:pic>
    </p:spTree>
    <p:extLst>
      <p:ext uri="{BB962C8B-B14F-4D97-AF65-F5344CB8AC3E}">
        <p14:creationId xmlns:p14="http://schemas.microsoft.com/office/powerpoint/2010/main" val="1482746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REALITY</a:t>
            </a:r>
            <a:r>
              <a:rPr lang="en-US" b="1" dirty="0"/>
              <a:t/>
            </a:r>
            <a:br>
              <a:rPr lang="en-US" b="1" dirty="0"/>
            </a:br>
            <a:endParaRPr lang="en-US" dirty="0"/>
          </a:p>
        </p:txBody>
      </p:sp>
      <p:sp>
        <p:nvSpPr>
          <p:cNvPr id="3" name="Content Placeholder 2"/>
          <p:cNvSpPr>
            <a:spLocks noGrp="1"/>
          </p:cNvSpPr>
          <p:nvPr>
            <p:ph idx="1"/>
          </p:nvPr>
        </p:nvSpPr>
        <p:spPr>
          <a:xfrm>
            <a:off x="838200" y="1199408"/>
            <a:ext cx="10515600" cy="4977555"/>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The graph above shows the correlation between the relative performance of MSCI Emerging Markets $ (vs MSCI Developed Markets $) vs. the GS Commodity Spot Index for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7 years. </a:t>
            </a: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b="1" dirty="0" smtClean="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correlation between them was </a:t>
            </a:r>
            <a:r>
              <a:rPr lang="en-US" sz="2000" b="1" dirty="0" smtClean="0">
                <a:latin typeface="Times New Roman" panose="02020603050405020304" pitchFamily="18" charset="0"/>
                <a:cs typeface="Times New Roman" panose="02020603050405020304" pitchFamily="18" charset="0"/>
              </a:rPr>
              <a:t>0.08</a:t>
            </a: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74711" y="2636321"/>
            <a:ext cx="5078000" cy="3319153"/>
          </a:xfrm>
          <a:prstGeom prst="rect">
            <a:avLst/>
          </a:prstGeom>
        </p:spPr>
      </p:pic>
      <p:pic>
        <p:nvPicPr>
          <p:cNvPr id="5" name="Picture 4"/>
          <p:cNvPicPr>
            <a:picLocks noChangeAspect="1"/>
          </p:cNvPicPr>
          <p:nvPr/>
        </p:nvPicPr>
        <p:blipFill>
          <a:blip r:embed="rId3"/>
          <a:stretch>
            <a:fillRect/>
          </a:stretch>
        </p:blipFill>
        <p:spPr>
          <a:xfrm>
            <a:off x="5852711" y="2204666"/>
            <a:ext cx="5848596" cy="3972297"/>
          </a:xfrm>
          <a:prstGeom prst="rect">
            <a:avLst/>
          </a:prstGeom>
        </p:spPr>
      </p:pic>
    </p:spTree>
    <p:extLst>
      <p:ext uri="{BB962C8B-B14F-4D97-AF65-F5344CB8AC3E}">
        <p14:creationId xmlns:p14="http://schemas.microsoft.com/office/powerpoint/2010/main" val="1534488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2426</Words>
  <Application>Microsoft Office PowerPoint</Application>
  <PresentationFormat>Widescreen</PresentationFormat>
  <Paragraphs>288</Paragraphs>
  <Slides>52</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Calibri Light</vt:lpstr>
      <vt:lpstr>Times New Roman</vt:lpstr>
      <vt:lpstr>Wingdings</vt:lpstr>
      <vt:lpstr>Office Theme</vt:lpstr>
      <vt:lpstr>Commodities and emerging markets. The resource curse</vt:lpstr>
      <vt:lpstr>Commodities</vt:lpstr>
      <vt:lpstr>PowerPoint Presentation</vt:lpstr>
      <vt:lpstr>Main commodities</vt:lpstr>
      <vt:lpstr>Performance of each emerging market in 2016 and their correlations to gold, silver, oil and the Bloomberg Commodity Index</vt:lpstr>
      <vt:lpstr>The correlation of EM equities to commodity prices</vt:lpstr>
      <vt:lpstr>PERCEPTION </vt:lpstr>
      <vt:lpstr> Are Equity Emerging Markets linked to Commodities? </vt:lpstr>
      <vt:lpstr>REALITY </vt:lpstr>
      <vt:lpstr>Natural resources curse</vt:lpstr>
      <vt:lpstr>Resource curse in Emerging economies</vt:lpstr>
      <vt:lpstr>Mineral resources and economic development</vt:lpstr>
      <vt:lpstr>Explanations for resource curse? Numerous!</vt:lpstr>
      <vt:lpstr>Possible Channels of the Natural Resource Curse</vt:lpstr>
      <vt:lpstr> Democracy: Oversight incentives in resource-rich and resource-poor countries </vt:lpstr>
      <vt:lpstr>Conflict</vt:lpstr>
      <vt:lpstr>Weaker institutional development </vt:lpstr>
      <vt:lpstr>Possible Channels of the Natural Resource Curse </vt:lpstr>
      <vt:lpstr>Price arguments</vt:lpstr>
      <vt:lpstr>PowerPoint Presentation</vt:lpstr>
      <vt:lpstr>Medium-term Volatility of Commodity Prices</vt:lpstr>
      <vt:lpstr>Some graphs on price volatility: commodity versus others</vt:lpstr>
      <vt:lpstr>Volatile prices Inefficient spending and borrowing</vt:lpstr>
      <vt:lpstr>Stabilization fund of Russia</vt:lpstr>
      <vt:lpstr>Russian reserve fund, billion USD</vt:lpstr>
      <vt:lpstr>Political resource course (Brollo et al. 2013, American Economic Review)</vt:lpstr>
      <vt:lpstr>PowerPoint Presentation</vt:lpstr>
      <vt:lpstr>Dutch disease: History and definition </vt:lpstr>
      <vt:lpstr>Dutch disease vs. resource curse  </vt:lpstr>
      <vt:lpstr>Dutch disease – theoretical model (Bruno and Sachs (1982); Corden and Neary (1982))</vt:lpstr>
      <vt:lpstr>Dutch disease: General concept</vt:lpstr>
      <vt:lpstr>Dutch disease - outcome </vt:lpstr>
      <vt:lpstr>Is there any empirical evidence of Dutch Disease? </vt:lpstr>
      <vt:lpstr>Is there any empirical evidence of Dutch Disease? </vt:lpstr>
      <vt:lpstr> Dutch Disease is good or bad for growth?  </vt:lpstr>
      <vt:lpstr>Dutch disease and growth</vt:lpstr>
      <vt:lpstr>The Dutch Disease and growth </vt:lpstr>
      <vt:lpstr>The Dutch Disease: Summary </vt:lpstr>
      <vt:lpstr>PowerPoint Presentation</vt:lpstr>
      <vt:lpstr>Dependence of emerging markets on resources</vt:lpstr>
      <vt:lpstr>Total natural resources rent, % of GDP (threshold 2%)</vt:lpstr>
      <vt:lpstr>Total natural resources rent, % of GDP</vt:lpstr>
      <vt:lpstr>Total natural resources rent, % of GDP (threshold 3%)</vt:lpstr>
      <vt:lpstr>Total natural resources rent, % of GDP (threshold 3%)</vt:lpstr>
      <vt:lpstr>Commodity prices</vt:lpstr>
      <vt:lpstr>Natural resources abundance and growth</vt:lpstr>
      <vt:lpstr>Global growth versus commodity prices  (de Souza VOX 2013) </vt:lpstr>
      <vt:lpstr>Global growth and commodity prices  (de Souza VOX 2013) </vt:lpstr>
      <vt:lpstr>A rolling five-year correlation window between growth and commodity prices for the period 1970-2011 (de Souza VOX 2013) </vt:lpstr>
      <vt:lpstr>Correlations between GDP growth and energy prices changes (de Souza VOX 2013) </vt:lpstr>
      <vt:lpstr>Conclusions (de Souza VOX 2013) </vt:lpstr>
      <vt:lpstr>Expert opinion: Nenad Pacek, President, Global Success Advisors GmbH; Co-Founder, CEEMEA Business Group</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resources course and emerging markets</dc:title>
  <dc:creator>Ledyaeva Svetlana</dc:creator>
  <cp:lastModifiedBy>Ledyaeva Svetlana</cp:lastModifiedBy>
  <cp:revision>189</cp:revision>
  <dcterms:created xsi:type="dcterms:W3CDTF">2017-02-21T10:00:42Z</dcterms:created>
  <dcterms:modified xsi:type="dcterms:W3CDTF">2019-01-21T09:47:17Z</dcterms:modified>
</cp:coreProperties>
</file>