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2" r:id="rId1"/>
  </p:sldMasterIdLst>
  <p:notesMasterIdLst>
    <p:notesMasterId r:id="rId24"/>
  </p:notesMasterIdLst>
  <p:sldIdLst>
    <p:sldId id="256" r:id="rId2"/>
    <p:sldId id="260" r:id="rId3"/>
    <p:sldId id="261" r:id="rId4"/>
    <p:sldId id="268" r:id="rId5"/>
    <p:sldId id="269" r:id="rId6"/>
    <p:sldId id="291" r:id="rId7"/>
    <p:sldId id="272" r:id="rId8"/>
    <p:sldId id="265" r:id="rId9"/>
    <p:sldId id="273" r:id="rId10"/>
    <p:sldId id="257" r:id="rId11"/>
    <p:sldId id="293" r:id="rId12"/>
    <p:sldId id="258" r:id="rId13"/>
    <p:sldId id="292" r:id="rId14"/>
    <p:sldId id="271" r:id="rId15"/>
    <p:sldId id="270" r:id="rId16"/>
    <p:sldId id="294" r:id="rId17"/>
    <p:sldId id="298" r:id="rId18"/>
    <p:sldId id="264" r:id="rId19"/>
    <p:sldId id="297" r:id="rId20"/>
    <p:sldId id="295" r:id="rId21"/>
    <p:sldId id="296" r:id="rId22"/>
    <p:sldId id="262" r:id="rId2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sorterViewPr>
    <p:cViewPr>
      <p:scale>
        <a:sx n="100" d="100"/>
        <a:sy n="100" d="100"/>
      </p:scale>
      <p:origin x="0" y="-21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1.xml.rels><?xml version="1.0" encoding="UTF-8" standalone="yes"?>
<Relationships xmlns="http://schemas.openxmlformats.org/package/2006/relationships"><Relationship Id="rId3" Type="http://schemas.openxmlformats.org/officeDocument/2006/relationships/hyperlink" Target="https://en.wikipedia.org/wiki/Capital_asset_pricing_model" TargetMode="External"/><Relationship Id="rId2" Type="http://schemas.openxmlformats.org/officeDocument/2006/relationships/hyperlink" Target="https://en.wikipedia.org/wiki/Risk%E2%80%93return_spectrum" TargetMode="External"/><Relationship Id="rId1" Type="http://schemas.openxmlformats.org/officeDocument/2006/relationships/hyperlink" Target="https://en.wikipedia.org/wiki/Systematic_risk" TargetMode="External"/></Relationships>
</file>

<file path=ppt/diagrams/_rels/data17.xml.rels><?xml version="1.0" encoding="UTF-8" standalone="yes"?>
<Relationships xmlns="http://schemas.openxmlformats.org/package/2006/relationships"><Relationship Id="rId1" Type="http://schemas.openxmlformats.org/officeDocument/2006/relationships/hyperlink" Target="http://www.edilex.fi/saadokset/smur/20070444" TargetMode="External"/></Relationships>
</file>

<file path=ppt/diagrams/_rels/drawing11.xml.rels><?xml version="1.0" encoding="UTF-8" standalone="yes"?>
<Relationships xmlns="http://schemas.openxmlformats.org/package/2006/relationships"><Relationship Id="rId3" Type="http://schemas.openxmlformats.org/officeDocument/2006/relationships/hyperlink" Target="https://en.wikipedia.org/wiki/Capital_asset_pricing_model" TargetMode="External"/><Relationship Id="rId2" Type="http://schemas.openxmlformats.org/officeDocument/2006/relationships/hyperlink" Target="https://en.wikipedia.org/wiki/Risk%E2%80%93return_spectrum" TargetMode="External"/><Relationship Id="rId1" Type="http://schemas.openxmlformats.org/officeDocument/2006/relationships/hyperlink" Target="https://en.wikipedia.org/wiki/Systematic_risk" TargetMode="External"/></Relationships>
</file>

<file path=ppt/diagrams/_rels/drawing17.xml.rels><?xml version="1.0" encoding="UTF-8" standalone="yes"?>
<Relationships xmlns="http://schemas.openxmlformats.org/package/2006/relationships"><Relationship Id="rId1" Type="http://schemas.openxmlformats.org/officeDocument/2006/relationships/hyperlink" Target="http://www.edilex.fi/saadokset/smur/20070444"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A4A3EB-3A62-473F-8719-E059F48DF362}"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US"/>
        </a:p>
      </dgm:t>
    </dgm:pt>
    <dgm:pt modelId="{0C45F0D5-BABF-4C99-B003-42487E49CA05}">
      <dgm:prSet/>
      <dgm:spPr/>
      <dgm:t>
        <a:bodyPr/>
        <a:lstStyle/>
        <a:p>
          <a:pPr rtl="0"/>
          <a:r>
            <a:rPr lang="en-US" b="1"/>
            <a:t>collectivity</a:t>
          </a:r>
          <a:endParaRPr lang="fi-FI"/>
        </a:p>
      </dgm:t>
    </dgm:pt>
    <dgm:pt modelId="{BD1ACBEF-490E-49F1-BF9F-978DC433E0C0}" type="parTrans" cxnId="{E3F69B03-B54C-42D5-B318-C8CFF4DA428C}">
      <dgm:prSet/>
      <dgm:spPr/>
      <dgm:t>
        <a:bodyPr/>
        <a:lstStyle/>
        <a:p>
          <a:endParaRPr lang="en-US"/>
        </a:p>
      </dgm:t>
    </dgm:pt>
    <dgm:pt modelId="{063D8D72-4ED8-4C7C-93BA-EEB9BCA8A9B1}" type="sibTrans" cxnId="{E3F69B03-B54C-42D5-B318-C8CFF4DA428C}">
      <dgm:prSet/>
      <dgm:spPr/>
      <dgm:t>
        <a:bodyPr/>
        <a:lstStyle/>
        <a:p>
          <a:endParaRPr lang="en-US"/>
        </a:p>
      </dgm:t>
    </dgm:pt>
    <dgm:pt modelId="{14C9BC7D-49B5-40A1-BFF5-33D1D447DFEA}">
      <dgm:prSet/>
      <dgm:spPr/>
      <dgm:t>
        <a:bodyPr/>
        <a:lstStyle/>
        <a:p>
          <a:pPr rtl="0"/>
          <a:r>
            <a:rPr lang="en-US" b="1"/>
            <a:t>automation </a:t>
          </a:r>
          <a:endParaRPr lang="fi-FI"/>
        </a:p>
      </dgm:t>
    </dgm:pt>
    <dgm:pt modelId="{7A27A0A5-E8CC-4B39-9E65-DA7E8F2485D4}" type="parTrans" cxnId="{F719C36E-0B03-4FFB-8D6A-F0DEA2EB6E0B}">
      <dgm:prSet/>
      <dgm:spPr/>
      <dgm:t>
        <a:bodyPr/>
        <a:lstStyle/>
        <a:p>
          <a:endParaRPr lang="en-US"/>
        </a:p>
      </dgm:t>
    </dgm:pt>
    <dgm:pt modelId="{9DE6CD48-DE78-4CCA-8A3F-EFF9592FF4C4}" type="sibTrans" cxnId="{F719C36E-0B03-4FFB-8D6A-F0DEA2EB6E0B}">
      <dgm:prSet/>
      <dgm:spPr/>
      <dgm:t>
        <a:bodyPr/>
        <a:lstStyle/>
        <a:p>
          <a:endParaRPr lang="en-US"/>
        </a:p>
      </dgm:t>
    </dgm:pt>
    <dgm:pt modelId="{CB1E1E33-CE67-4A59-B368-5E33BA0E0DBE}">
      <dgm:prSet/>
      <dgm:spPr/>
      <dgm:t>
        <a:bodyPr/>
        <a:lstStyle/>
        <a:p>
          <a:pPr rtl="0"/>
          <a:r>
            <a:rPr lang="en-US"/>
            <a:t>electronic trade  </a:t>
          </a:r>
          <a:endParaRPr lang="fi-FI"/>
        </a:p>
      </dgm:t>
    </dgm:pt>
    <dgm:pt modelId="{D6FABB6F-5226-48B1-821F-70CE31F954E7}" type="parTrans" cxnId="{67D6D72B-67B2-4C06-857F-B60E3D97233B}">
      <dgm:prSet/>
      <dgm:spPr/>
      <dgm:t>
        <a:bodyPr/>
        <a:lstStyle/>
        <a:p>
          <a:endParaRPr lang="en-US"/>
        </a:p>
      </dgm:t>
    </dgm:pt>
    <dgm:pt modelId="{9EAE7878-2C63-4847-B377-B7E69593D62A}" type="sibTrans" cxnId="{67D6D72B-67B2-4C06-857F-B60E3D97233B}">
      <dgm:prSet/>
      <dgm:spPr/>
      <dgm:t>
        <a:bodyPr/>
        <a:lstStyle/>
        <a:p>
          <a:endParaRPr lang="en-US"/>
        </a:p>
      </dgm:t>
    </dgm:pt>
    <dgm:pt modelId="{56A4F7DE-2F70-439D-806A-236AC9B370AE}">
      <dgm:prSet/>
      <dgm:spPr/>
      <dgm:t>
        <a:bodyPr/>
        <a:lstStyle/>
        <a:p>
          <a:pPr rtl="0"/>
          <a:r>
            <a:rPr lang="en-US"/>
            <a:t>traded objects and the whole environment is electronic: book-entries, book-entry accounts </a:t>
          </a:r>
          <a:endParaRPr lang="fi-FI"/>
        </a:p>
      </dgm:t>
    </dgm:pt>
    <dgm:pt modelId="{FA0A1CBF-0EF4-4375-91CF-811D9E5E0C5F}" type="parTrans" cxnId="{7B68E14D-64D5-4CD1-B8E4-4E22EC169F77}">
      <dgm:prSet/>
      <dgm:spPr/>
      <dgm:t>
        <a:bodyPr/>
        <a:lstStyle/>
        <a:p>
          <a:endParaRPr lang="en-US"/>
        </a:p>
      </dgm:t>
    </dgm:pt>
    <dgm:pt modelId="{1FA56E38-D3FE-4FB1-8CB1-BDFDEFD3994A}" type="sibTrans" cxnId="{7B68E14D-64D5-4CD1-B8E4-4E22EC169F77}">
      <dgm:prSet/>
      <dgm:spPr/>
      <dgm:t>
        <a:bodyPr/>
        <a:lstStyle/>
        <a:p>
          <a:endParaRPr lang="en-US"/>
        </a:p>
      </dgm:t>
    </dgm:pt>
    <dgm:pt modelId="{15356B48-BE6D-4682-B1A9-E921B9F2B93F}">
      <dgm:prSet/>
      <dgm:spPr/>
      <dgm:t>
        <a:bodyPr/>
        <a:lstStyle/>
        <a:p>
          <a:pPr rtl="0"/>
          <a:r>
            <a:rPr lang="en-US" b="1"/>
            <a:t>anonymity </a:t>
          </a:r>
          <a:endParaRPr lang="fi-FI"/>
        </a:p>
      </dgm:t>
    </dgm:pt>
    <dgm:pt modelId="{7843DBE9-497E-4065-87BF-B01202C606A7}" type="parTrans" cxnId="{BF15E914-170F-4F98-83E0-C3A96E4FD302}">
      <dgm:prSet/>
      <dgm:spPr/>
      <dgm:t>
        <a:bodyPr/>
        <a:lstStyle/>
        <a:p>
          <a:endParaRPr lang="en-US"/>
        </a:p>
      </dgm:t>
    </dgm:pt>
    <dgm:pt modelId="{B8AC4F52-73C1-4162-9364-024E4B9790EA}" type="sibTrans" cxnId="{BF15E914-170F-4F98-83E0-C3A96E4FD302}">
      <dgm:prSet/>
      <dgm:spPr/>
      <dgm:t>
        <a:bodyPr/>
        <a:lstStyle/>
        <a:p>
          <a:endParaRPr lang="en-US"/>
        </a:p>
      </dgm:t>
    </dgm:pt>
    <dgm:pt modelId="{41AF38CA-9B23-4377-91F0-D46ABF584D5C}" type="pres">
      <dgm:prSet presAssocID="{5CA4A3EB-3A62-473F-8719-E059F48DF362}" presName="Name0" presStyleCnt="0">
        <dgm:presLayoutVars>
          <dgm:chMax val="7"/>
          <dgm:dir/>
          <dgm:animLvl val="lvl"/>
          <dgm:resizeHandles val="exact"/>
        </dgm:presLayoutVars>
      </dgm:prSet>
      <dgm:spPr/>
    </dgm:pt>
    <dgm:pt modelId="{810BF2B3-3E86-494B-A35A-406502A6B946}" type="pres">
      <dgm:prSet presAssocID="{0C45F0D5-BABF-4C99-B003-42487E49CA05}" presName="circle1" presStyleLbl="node1" presStyleIdx="0" presStyleCnt="3"/>
      <dgm:spPr/>
    </dgm:pt>
    <dgm:pt modelId="{5434DDB8-4450-47F7-92C7-6AAC071890E8}" type="pres">
      <dgm:prSet presAssocID="{0C45F0D5-BABF-4C99-B003-42487E49CA05}" presName="space" presStyleCnt="0"/>
      <dgm:spPr/>
    </dgm:pt>
    <dgm:pt modelId="{9106CB76-70DC-4DC0-BC87-065273CADB30}" type="pres">
      <dgm:prSet presAssocID="{0C45F0D5-BABF-4C99-B003-42487E49CA05}" presName="rect1" presStyleLbl="alignAcc1" presStyleIdx="0" presStyleCnt="3"/>
      <dgm:spPr/>
    </dgm:pt>
    <dgm:pt modelId="{88885CBC-FA1B-4A09-844D-CCB3E957F6E6}" type="pres">
      <dgm:prSet presAssocID="{14C9BC7D-49B5-40A1-BFF5-33D1D447DFEA}" presName="vertSpace2" presStyleLbl="node1" presStyleIdx="0" presStyleCnt="3"/>
      <dgm:spPr/>
    </dgm:pt>
    <dgm:pt modelId="{CDA06B86-F257-4FAF-9153-1007A47E16CE}" type="pres">
      <dgm:prSet presAssocID="{14C9BC7D-49B5-40A1-BFF5-33D1D447DFEA}" presName="circle2" presStyleLbl="node1" presStyleIdx="1" presStyleCnt="3"/>
      <dgm:spPr/>
    </dgm:pt>
    <dgm:pt modelId="{E9C273F6-7E92-425B-BA4D-2CE379BA8858}" type="pres">
      <dgm:prSet presAssocID="{14C9BC7D-49B5-40A1-BFF5-33D1D447DFEA}" presName="rect2" presStyleLbl="alignAcc1" presStyleIdx="1" presStyleCnt="3"/>
      <dgm:spPr/>
    </dgm:pt>
    <dgm:pt modelId="{744E10B8-38FC-4C58-AC3A-BF984C978392}" type="pres">
      <dgm:prSet presAssocID="{15356B48-BE6D-4682-B1A9-E921B9F2B93F}" presName="vertSpace3" presStyleLbl="node1" presStyleIdx="1" presStyleCnt="3"/>
      <dgm:spPr/>
    </dgm:pt>
    <dgm:pt modelId="{3ABAFAD9-A37D-4472-B6A6-ACB2437895C7}" type="pres">
      <dgm:prSet presAssocID="{15356B48-BE6D-4682-B1A9-E921B9F2B93F}" presName="circle3" presStyleLbl="node1" presStyleIdx="2" presStyleCnt="3"/>
      <dgm:spPr/>
    </dgm:pt>
    <dgm:pt modelId="{34B744B5-DAB8-492B-9D34-90CAB36E4588}" type="pres">
      <dgm:prSet presAssocID="{15356B48-BE6D-4682-B1A9-E921B9F2B93F}" presName="rect3" presStyleLbl="alignAcc1" presStyleIdx="2" presStyleCnt="3"/>
      <dgm:spPr/>
    </dgm:pt>
    <dgm:pt modelId="{0C13981A-6C13-4238-8DB0-4FDDA25563F7}" type="pres">
      <dgm:prSet presAssocID="{0C45F0D5-BABF-4C99-B003-42487E49CA05}" presName="rect1ParTx" presStyleLbl="alignAcc1" presStyleIdx="2" presStyleCnt="3">
        <dgm:presLayoutVars>
          <dgm:chMax val="1"/>
          <dgm:bulletEnabled val="1"/>
        </dgm:presLayoutVars>
      </dgm:prSet>
      <dgm:spPr/>
    </dgm:pt>
    <dgm:pt modelId="{62A84134-1DCA-4B1B-AA95-E19CA4853917}" type="pres">
      <dgm:prSet presAssocID="{0C45F0D5-BABF-4C99-B003-42487E49CA05}" presName="rect1ChTx" presStyleLbl="alignAcc1" presStyleIdx="2" presStyleCnt="3">
        <dgm:presLayoutVars>
          <dgm:bulletEnabled val="1"/>
        </dgm:presLayoutVars>
      </dgm:prSet>
      <dgm:spPr/>
    </dgm:pt>
    <dgm:pt modelId="{230B10BD-C448-419E-AAD2-A7005E3C8098}" type="pres">
      <dgm:prSet presAssocID="{14C9BC7D-49B5-40A1-BFF5-33D1D447DFEA}" presName="rect2ParTx" presStyleLbl="alignAcc1" presStyleIdx="2" presStyleCnt="3">
        <dgm:presLayoutVars>
          <dgm:chMax val="1"/>
          <dgm:bulletEnabled val="1"/>
        </dgm:presLayoutVars>
      </dgm:prSet>
      <dgm:spPr/>
    </dgm:pt>
    <dgm:pt modelId="{86249A24-A9EE-49BF-983C-AB4CF01370CA}" type="pres">
      <dgm:prSet presAssocID="{14C9BC7D-49B5-40A1-BFF5-33D1D447DFEA}" presName="rect2ChTx" presStyleLbl="alignAcc1" presStyleIdx="2" presStyleCnt="3">
        <dgm:presLayoutVars>
          <dgm:bulletEnabled val="1"/>
        </dgm:presLayoutVars>
      </dgm:prSet>
      <dgm:spPr/>
    </dgm:pt>
    <dgm:pt modelId="{1222D497-CE87-468C-9D26-3D5DF965BA3A}" type="pres">
      <dgm:prSet presAssocID="{15356B48-BE6D-4682-B1A9-E921B9F2B93F}" presName="rect3ParTx" presStyleLbl="alignAcc1" presStyleIdx="2" presStyleCnt="3">
        <dgm:presLayoutVars>
          <dgm:chMax val="1"/>
          <dgm:bulletEnabled val="1"/>
        </dgm:presLayoutVars>
      </dgm:prSet>
      <dgm:spPr/>
    </dgm:pt>
    <dgm:pt modelId="{C3797297-B1CC-4FDC-B967-AB111418C9B0}" type="pres">
      <dgm:prSet presAssocID="{15356B48-BE6D-4682-B1A9-E921B9F2B93F}" presName="rect3ChTx" presStyleLbl="alignAcc1" presStyleIdx="2" presStyleCnt="3">
        <dgm:presLayoutVars>
          <dgm:bulletEnabled val="1"/>
        </dgm:presLayoutVars>
      </dgm:prSet>
      <dgm:spPr/>
    </dgm:pt>
  </dgm:ptLst>
  <dgm:cxnLst>
    <dgm:cxn modelId="{E3F69B03-B54C-42D5-B318-C8CFF4DA428C}" srcId="{5CA4A3EB-3A62-473F-8719-E059F48DF362}" destId="{0C45F0D5-BABF-4C99-B003-42487E49CA05}" srcOrd="0" destOrd="0" parTransId="{BD1ACBEF-490E-49F1-BF9F-978DC433E0C0}" sibTransId="{063D8D72-4ED8-4C7C-93BA-EEB9BCA8A9B1}"/>
    <dgm:cxn modelId="{361A1210-24A9-4601-B33D-15083A014471}" type="presOf" srcId="{0C45F0D5-BABF-4C99-B003-42487E49CA05}" destId="{0C13981A-6C13-4238-8DB0-4FDDA25563F7}" srcOrd="1" destOrd="0" presId="urn:microsoft.com/office/officeart/2005/8/layout/target3"/>
    <dgm:cxn modelId="{BF15E914-170F-4F98-83E0-C3A96E4FD302}" srcId="{5CA4A3EB-3A62-473F-8719-E059F48DF362}" destId="{15356B48-BE6D-4682-B1A9-E921B9F2B93F}" srcOrd="2" destOrd="0" parTransId="{7843DBE9-497E-4065-87BF-B01202C606A7}" sibTransId="{B8AC4F52-73C1-4162-9364-024E4B9790EA}"/>
    <dgm:cxn modelId="{98FB4722-DB43-4E33-BC14-32550AD484F4}" type="presOf" srcId="{14C9BC7D-49B5-40A1-BFF5-33D1D447DFEA}" destId="{230B10BD-C448-419E-AAD2-A7005E3C8098}" srcOrd="1" destOrd="0" presId="urn:microsoft.com/office/officeart/2005/8/layout/target3"/>
    <dgm:cxn modelId="{67D6D72B-67B2-4C06-857F-B60E3D97233B}" srcId="{14C9BC7D-49B5-40A1-BFF5-33D1D447DFEA}" destId="{CB1E1E33-CE67-4A59-B368-5E33BA0E0DBE}" srcOrd="0" destOrd="0" parTransId="{D6FABB6F-5226-48B1-821F-70CE31F954E7}" sibTransId="{9EAE7878-2C63-4847-B377-B7E69593D62A}"/>
    <dgm:cxn modelId="{87516D39-2D9E-4902-8318-75277FFD21A1}" type="presOf" srcId="{15356B48-BE6D-4682-B1A9-E921B9F2B93F}" destId="{1222D497-CE87-468C-9D26-3D5DF965BA3A}" srcOrd="1" destOrd="0" presId="urn:microsoft.com/office/officeart/2005/8/layout/target3"/>
    <dgm:cxn modelId="{7B68E14D-64D5-4CD1-B8E4-4E22EC169F77}" srcId="{14C9BC7D-49B5-40A1-BFF5-33D1D447DFEA}" destId="{56A4F7DE-2F70-439D-806A-236AC9B370AE}" srcOrd="1" destOrd="0" parTransId="{FA0A1CBF-0EF4-4375-91CF-811D9E5E0C5F}" sibTransId="{1FA56E38-D3FE-4FB1-8CB1-BDFDEFD3994A}"/>
    <dgm:cxn modelId="{F719C36E-0B03-4FFB-8D6A-F0DEA2EB6E0B}" srcId="{5CA4A3EB-3A62-473F-8719-E059F48DF362}" destId="{14C9BC7D-49B5-40A1-BFF5-33D1D447DFEA}" srcOrd="1" destOrd="0" parTransId="{7A27A0A5-E8CC-4B39-9E65-DA7E8F2485D4}" sibTransId="{9DE6CD48-DE78-4CCA-8A3F-EFF9592FF4C4}"/>
    <dgm:cxn modelId="{804B0D51-1C05-4B0D-9EAD-C8AEE6F959A4}" type="presOf" srcId="{CB1E1E33-CE67-4A59-B368-5E33BA0E0DBE}" destId="{86249A24-A9EE-49BF-983C-AB4CF01370CA}" srcOrd="0" destOrd="0" presId="urn:microsoft.com/office/officeart/2005/8/layout/target3"/>
    <dgm:cxn modelId="{4D35899B-9C31-4E0B-AE78-69D44C10B72F}" type="presOf" srcId="{15356B48-BE6D-4682-B1A9-E921B9F2B93F}" destId="{34B744B5-DAB8-492B-9D34-90CAB36E4588}" srcOrd="0" destOrd="0" presId="urn:microsoft.com/office/officeart/2005/8/layout/target3"/>
    <dgm:cxn modelId="{A666B5DA-004B-4C4E-8B61-B4F0115BB90A}" type="presOf" srcId="{56A4F7DE-2F70-439D-806A-236AC9B370AE}" destId="{86249A24-A9EE-49BF-983C-AB4CF01370CA}" srcOrd="0" destOrd="1" presId="urn:microsoft.com/office/officeart/2005/8/layout/target3"/>
    <dgm:cxn modelId="{4CC0C5F4-4FC9-451B-B854-3E83F913A609}" type="presOf" srcId="{5CA4A3EB-3A62-473F-8719-E059F48DF362}" destId="{41AF38CA-9B23-4377-91F0-D46ABF584D5C}" srcOrd="0" destOrd="0" presId="urn:microsoft.com/office/officeart/2005/8/layout/target3"/>
    <dgm:cxn modelId="{697BB8F7-10E1-427E-9FC0-10F2C6118F30}" type="presOf" srcId="{14C9BC7D-49B5-40A1-BFF5-33D1D447DFEA}" destId="{E9C273F6-7E92-425B-BA4D-2CE379BA8858}" srcOrd="0" destOrd="0" presId="urn:microsoft.com/office/officeart/2005/8/layout/target3"/>
    <dgm:cxn modelId="{EFB1C1F9-7A02-4DA7-BD54-EDB7A3A39C6E}" type="presOf" srcId="{0C45F0D5-BABF-4C99-B003-42487E49CA05}" destId="{9106CB76-70DC-4DC0-BC87-065273CADB30}" srcOrd="0" destOrd="0" presId="urn:microsoft.com/office/officeart/2005/8/layout/target3"/>
    <dgm:cxn modelId="{FEBF9256-978D-497B-8E9B-0D06D7174843}" type="presParOf" srcId="{41AF38CA-9B23-4377-91F0-D46ABF584D5C}" destId="{810BF2B3-3E86-494B-A35A-406502A6B946}" srcOrd="0" destOrd="0" presId="urn:microsoft.com/office/officeart/2005/8/layout/target3"/>
    <dgm:cxn modelId="{D4CB2005-3361-4D95-9EE1-1D92F7E76C27}" type="presParOf" srcId="{41AF38CA-9B23-4377-91F0-D46ABF584D5C}" destId="{5434DDB8-4450-47F7-92C7-6AAC071890E8}" srcOrd="1" destOrd="0" presId="urn:microsoft.com/office/officeart/2005/8/layout/target3"/>
    <dgm:cxn modelId="{0438EAE8-70C3-44C3-B5D8-89B14665D81C}" type="presParOf" srcId="{41AF38CA-9B23-4377-91F0-D46ABF584D5C}" destId="{9106CB76-70DC-4DC0-BC87-065273CADB30}" srcOrd="2" destOrd="0" presId="urn:microsoft.com/office/officeart/2005/8/layout/target3"/>
    <dgm:cxn modelId="{2B7A236E-8BDB-434D-961A-2C532FE8A4C0}" type="presParOf" srcId="{41AF38CA-9B23-4377-91F0-D46ABF584D5C}" destId="{88885CBC-FA1B-4A09-844D-CCB3E957F6E6}" srcOrd="3" destOrd="0" presId="urn:microsoft.com/office/officeart/2005/8/layout/target3"/>
    <dgm:cxn modelId="{3BFBF60E-6699-4D6C-8BD6-22915A17949B}" type="presParOf" srcId="{41AF38CA-9B23-4377-91F0-D46ABF584D5C}" destId="{CDA06B86-F257-4FAF-9153-1007A47E16CE}" srcOrd="4" destOrd="0" presId="urn:microsoft.com/office/officeart/2005/8/layout/target3"/>
    <dgm:cxn modelId="{AC8733BA-93C1-4365-A454-DCDCEADC801E}" type="presParOf" srcId="{41AF38CA-9B23-4377-91F0-D46ABF584D5C}" destId="{E9C273F6-7E92-425B-BA4D-2CE379BA8858}" srcOrd="5" destOrd="0" presId="urn:microsoft.com/office/officeart/2005/8/layout/target3"/>
    <dgm:cxn modelId="{C96AFAE0-7C85-4D11-AEA1-F57CD781A148}" type="presParOf" srcId="{41AF38CA-9B23-4377-91F0-D46ABF584D5C}" destId="{744E10B8-38FC-4C58-AC3A-BF984C978392}" srcOrd="6" destOrd="0" presId="urn:microsoft.com/office/officeart/2005/8/layout/target3"/>
    <dgm:cxn modelId="{3B1AFA1C-C785-4ED9-82DC-FCBFFE050FDC}" type="presParOf" srcId="{41AF38CA-9B23-4377-91F0-D46ABF584D5C}" destId="{3ABAFAD9-A37D-4472-B6A6-ACB2437895C7}" srcOrd="7" destOrd="0" presId="urn:microsoft.com/office/officeart/2005/8/layout/target3"/>
    <dgm:cxn modelId="{AC75703A-DB2F-4683-BC78-9DA0AB207DF3}" type="presParOf" srcId="{41AF38CA-9B23-4377-91F0-D46ABF584D5C}" destId="{34B744B5-DAB8-492B-9D34-90CAB36E4588}" srcOrd="8" destOrd="0" presId="urn:microsoft.com/office/officeart/2005/8/layout/target3"/>
    <dgm:cxn modelId="{415E367C-E18F-4E7E-BF9F-BE2411209205}" type="presParOf" srcId="{41AF38CA-9B23-4377-91F0-D46ABF584D5C}" destId="{0C13981A-6C13-4238-8DB0-4FDDA25563F7}" srcOrd="9" destOrd="0" presId="urn:microsoft.com/office/officeart/2005/8/layout/target3"/>
    <dgm:cxn modelId="{7A15B9A6-2D36-4B1F-B8F6-1E734D9CFD97}" type="presParOf" srcId="{41AF38CA-9B23-4377-91F0-D46ABF584D5C}" destId="{62A84134-1DCA-4B1B-AA95-E19CA4853917}" srcOrd="10" destOrd="0" presId="urn:microsoft.com/office/officeart/2005/8/layout/target3"/>
    <dgm:cxn modelId="{CA59A094-2299-4C38-B0DE-0FB6AD880C32}" type="presParOf" srcId="{41AF38CA-9B23-4377-91F0-D46ABF584D5C}" destId="{230B10BD-C448-419E-AAD2-A7005E3C8098}" srcOrd="11" destOrd="0" presId="urn:microsoft.com/office/officeart/2005/8/layout/target3"/>
    <dgm:cxn modelId="{48A4FFF3-B0D3-4976-A434-5F48F9D6737F}" type="presParOf" srcId="{41AF38CA-9B23-4377-91F0-D46ABF584D5C}" destId="{86249A24-A9EE-49BF-983C-AB4CF01370CA}" srcOrd="12" destOrd="0" presId="urn:microsoft.com/office/officeart/2005/8/layout/target3"/>
    <dgm:cxn modelId="{81428ECF-2DB6-4E60-9D17-913F522D73E9}" type="presParOf" srcId="{41AF38CA-9B23-4377-91F0-D46ABF584D5C}" destId="{1222D497-CE87-468C-9D26-3D5DF965BA3A}" srcOrd="13" destOrd="0" presId="urn:microsoft.com/office/officeart/2005/8/layout/target3"/>
    <dgm:cxn modelId="{ED077DF2-230D-4328-9BB3-45EC6EAC8549}" type="presParOf" srcId="{41AF38CA-9B23-4377-91F0-D46ABF584D5C}" destId="{C3797297-B1CC-4FDC-B967-AB111418C9B0}" srcOrd="14" destOrd="0" presId="urn:microsoft.com/office/officeart/2005/8/layout/targe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64B2B9F-5E87-4ED0-877C-62E1AF64027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fi-FI"/>
        </a:p>
      </dgm:t>
    </dgm:pt>
    <dgm:pt modelId="{886566C6-DE4F-4EA1-B5A1-07A64E2402B8}">
      <dgm:prSet/>
      <dgm:spPr/>
      <dgm:t>
        <a:bodyPr/>
        <a:lstStyle/>
        <a:p>
          <a:pPr rtl="0"/>
          <a:r>
            <a:rPr lang="fi-FI"/>
            <a:t>Theoretical models with mathematical method based applications </a:t>
          </a:r>
        </a:p>
      </dgm:t>
    </dgm:pt>
    <dgm:pt modelId="{BF3AA576-C778-42DF-BEB1-FC0CBE253E14}" type="parTrans" cxnId="{F76C2138-F45F-40C6-A087-E2781B571431}">
      <dgm:prSet/>
      <dgm:spPr/>
      <dgm:t>
        <a:bodyPr/>
        <a:lstStyle/>
        <a:p>
          <a:endParaRPr lang="fi-FI"/>
        </a:p>
      </dgm:t>
    </dgm:pt>
    <dgm:pt modelId="{24810A35-592A-413C-B180-C27B7F827457}" type="sibTrans" cxnId="{F76C2138-F45F-40C6-A087-E2781B571431}">
      <dgm:prSet/>
      <dgm:spPr/>
      <dgm:t>
        <a:bodyPr/>
        <a:lstStyle/>
        <a:p>
          <a:endParaRPr lang="fi-FI"/>
        </a:p>
      </dgm:t>
    </dgm:pt>
    <dgm:pt modelId="{D474D3A1-485B-4912-AC90-1F6E31B2A8A5}">
      <dgm:prSet/>
      <dgm:spPr/>
      <dgm:t>
        <a:bodyPr/>
        <a:lstStyle/>
        <a:p>
          <a:pPr rtl="0"/>
          <a:r>
            <a:rPr lang="fi-FI" dirty="0"/>
            <a:t>Capital-</a:t>
          </a:r>
          <a:r>
            <a:rPr lang="fi-FI" dirty="0" err="1"/>
            <a:t>asset</a:t>
          </a:r>
          <a:r>
            <a:rPr lang="fi-FI" dirty="0"/>
            <a:t> </a:t>
          </a:r>
          <a:r>
            <a:rPr lang="fi-FI" dirty="0" err="1"/>
            <a:t>pricing</a:t>
          </a:r>
          <a:r>
            <a:rPr lang="fi-FI" dirty="0"/>
            <a:t> </a:t>
          </a:r>
          <a:r>
            <a:rPr lang="fi-FI" dirty="0" err="1"/>
            <a:t>model</a:t>
          </a:r>
          <a:r>
            <a:rPr lang="fi-FI" dirty="0"/>
            <a:t> (CAPM): </a:t>
          </a:r>
        </a:p>
      </dgm:t>
    </dgm:pt>
    <dgm:pt modelId="{C2CA0CC4-171B-44B9-BE85-4127CF904020}" type="parTrans" cxnId="{77A6AF9F-D9AF-42DB-A39B-6A6EEBC4C168}">
      <dgm:prSet/>
      <dgm:spPr/>
      <dgm:t>
        <a:bodyPr/>
        <a:lstStyle/>
        <a:p>
          <a:endParaRPr lang="fi-FI"/>
        </a:p>
      </dgm:t>
    </dgm:pt>
    <dgm:pt modelId="{87C1C89C-DA5B-4657-AA7F-247E8E99F57B}" type="sibTrans" cxnId="{77A6AF9F-D9AF-42DB-A39B-6A6EEBC4C168}">
      <dgm:prSet/>
      <dgm:spPr/>
      <dgm:t>
        <a:bodyPr/>
        <a:lstStyle/>
        <a:p>
          <a:endParaRPr lang="fi-FI"/>
        </a:p>
      </dgm:t>
    </dgm:pt>
    <dgm:pt modelId="{BAC26C46-74B0-41D2-BDEC-A7A99E455821}">
      <dgm:prSet/>
      <dgm:spPr/>
      <dgm:t>
        <a:bodyPr/>
        <a:lstStyle/>
        <a:p>
          <a:pPr rtl="0"/>
          <a:r>
            <a:rPr lang="fi-FI" dirty="0" err="1"/>
            <a:t>Required</a:t>
          </a:r>
          <a:r>
            <a:rPr lang="fi-FI" dirty="0"/>
            <a:t> </a:t>
          </a:r>
          <a:r>
            <a:rPr lang="fi-FI" dirty="0" err="1"/>
            <a:t>return</a:t>
          </a:r>
          <a:r>
            <a:rPr lang="fi-FI" dirty="0"/>
            <a:t> of an </a:t>
          </a:r>
          <a:r>
            <a:rPr lang="fi-FI" dirty="0" err="1"/>
            <a:t>asset</a:t>
          </a:r>
          <a:r>
            <a:rPr lang="fi-FI" dirty="0"/>
            <a:t>: </a:t>
          </a:r>
          <a:r>
            <a:rPr lang="fi-FI" dirty="0" err="1"/>
            <a:t>return</a:t>
          </a:r>
          <a:r>
            <a:rPr lang="fi-FI" dirty="0"/>
            <a:t> of </a:t>
          </a:r>
          <a:r>
            <a:rPr lang="fi-FI" dirty="0" err="1"/>
            <a:t>risk</a:t>
          </a:r>
          <a:r>
            <a:rPr lang="fi-FI" dirty="0"/>
            <a:t> </a:t>
          </a:r>
          <a:r>
            <a:rPr lang="fi-FI" dirty="0" err="1"/>
            <a:t>free</a:t>
          </a:r>
          <a:r>
            <a:rPr lang="fi-FI" dirty="0"/>
            <a:t> </a:t>
          </a:r>
          <a:r>
            <a:rPr lang="fi-FI" dirty="0" err="1"/>
            <a:t>asset</a:t>
          </a:r>
          <a:r>
            <a:rPr lang="fi-FI" dirty="0"/>
            <a:t> + </a:t>
          </a:r>
          <a:r>
            <a:rPr lang="el-GR" dirty="0"/>
            <a:t>β</a:t>
          </a:r>
          <a:r>
            <a:rPr lang="fi-FI" baseline="-25000" dirty="0"/>
            <a:t>1 </a:t>
          </a:r>
          <a:r>
            <a:rPr lang="fi-FI" baseline="0" dirty="0"/>
            <a:t>*</a:t>
          </a:r>
          <a:r>
            <a:rPr lang="fi-FI" dirty="0"/>
            <a:t>(</a:t>
          </a:r>
          <a:r>
            <a:rPr lang="fi-FI" dirty="0" err="1"/>
            <a:t>expected</a:t>
          </a:r>
          <a:r>
            <a:rPr lang="fi-FI" dirty="0"/>
            <a:t> market </a:t>
          </a:r>
          <a:r>
            <a:rPr lang="fi-FI" dirty="0" err="1"/>
            <a:t>return</a:t>
          </a:r>
          <a:r>
            <a:rPr lang="fi-FI" dirty="0"/>
            <a:t> – </a:t>
          </a:r>
          <a:r>
            <a:rPr lang="fi-FI" dirty="0" err="1"/>
            <a:t>risk</a:t>
          </a:r>
          <a:r>
            <a:rPr lang="fi-FI" dirty="0"/>
            <a:t> </a:t>
          </a:r>
          <a:r>
            <a:rPr lang="fi-FI" dirty="0" err="1"/>
            <a:t>free</a:t>
          </a:r>
          <a:r>
            <a:rPr lang="fi-FI" dirty="0"/>
            <a:t> </a:t>
          </a:r>
          <a:r>
            <a:rPr lang="fi-FI" dirty="0" err="1"/>
            <a:t>return</a:t>
          </a:r>
          <a:r>
            <a:rPr lang="fi-FI" dirty="0"/>
            <a:t>) </a:t>
          </a:r>
        </a:p>
      </dgm:t>
    </dgm:pt>
    <dgm:pt modelId="{AF3B1AC0-F3D7-4C8F-B416-53EA35C17175}" type="parTrans" cxnId="{3A33CD8F-4418-4AC5-898E-425282D7AE2C}">
      <dgm:prSet/>
      <dgm:spPr/>
      <dgm:t>
        <a:bodyPr/>
        <a:lstStyle/>
        <a:p>
          <a:endParaRPr lang="fi-FI"/>
        </a:p>
      </dgm:t>
    </dgm:pt>
    <dgm:pt modelId="{AAA003D6-F7ED-48D6-8DF2-15ADDD744B59}" type="sibTrans" cxnId="{3A33CD8F-4418-4AC5-898E-425282D7AE2C}">
      <dgm:prSet/>
      <dgm:spPr/>
      <dgm:t>
        <a:bodyPr/>
        <a:lstStyle/>
        <a:p>
          <a:endParaRPr lang="fi-FI"/>
        </a:p>
      </dgm:t>
    </dgm:pt>
    <dgm:pt modelId="{C329A42B-3369-472B-A8D9-10E70B65C225}">
      <dgm:prSet/>
      <dgm:spPr/>
      <dgm:t>
        <a:bodyPr/>
        <a:lstStyle/>
        <a:p>
          <a:pPr rtl="0"/>
          <a:r>
            <a:rPr lang="fi-FI" dirty="0"/>
            <a:t>Black – </a:t>
          </a:r>
          <a:r>
            <a:rPr lang="fi-FI" dirty="0" err="1"/>
            <a:t>Scholes</a:t>
          </a:r>
          <a:r>
            <a:rPr lang="fi-FI" dirty="0"/>
            <a:t> </a:t>
          </a:r>
          <a:r>
            <a:rPr lang="fi-FI" dirty="0" err="1"/>
            <a:t>options</a:t>
          </a:r>
          <a:r>
            <a:rPr lang="fi-FI" dirty="0"/>
            <a:t> </a:t>
          </a:r>
          <a:r>
            <a:rPr lang="fi-FI" dirty="0" err="1"/>
            <a:t>pricing</a:t>
          </a:r>
          <a:r>
            <a:rPr lang="fi-FI" dirty="0"/>
            <a:t> </a:t>
          </a:r>
          <a:r>
            <a:rPr lang="fi-FI" dirty="0" err="1"/>
            <a:t>model</a:t>
          </a:r>
          <a:r>
            <a:rPr lang="fi-FI" dirty="0"/>
            <a:t> </a:t>
          </a:r>
        </a:p>
      </dgm:t>
    </dgm:pt>
    <dgm:pt modelId="{A8556D67-C76F-4633-B293-EB2F9AE95296}" type="parTrans" cxnId="{B73DA448-5E3C-49D5-9A40-204AB2963116}">
      <dgm:prSet/>
      <dgm:spPr/>
      <dgm:t>
        <a:bodyPr/>
        <a:lstStyle/>
        <a:p>
          <a:endParaRPr lang="fi-FI"/>
        </a:p>
      </dgm:t>
    </dgm:pt>
    <dgm:pt modelId="{538E3C49-7BEB-4DD9-B75B-7FECB251F361}" type="sibTrans" cxnId="{B73DA448-5E3C-49D5-9A40-204AB2963116}">
      <dgm:prSet/>
      <dgm:spPr/>
      <dgm:t>
        <a:bodyPr/>
        <a:lstStyle/>
        <a:p>
          <a:endParaRPr lang="fi-FI"/>
        </a:p>
      </dgm:t>
    </dgm:pt>
    <dgm:pt modelId="{1F77AC03-2ABB-4717-A085-7A97A40A94F1}">
      <dgm:prSet/>
      <dgm:spPr/>
      <dgm:t>
        <a:bodyPr/>
        <a:lstStyle/>
        <a:p>
          <a:pPr rtl="0"/>
          <a:r>
            <a:rPr lang="fi-FI"/>
            <a:t>Right price: not possible to get risk free profits (arbitrage) by creating investment portfolios from short / long positions of an option and corresponding asset (share) </a:t>
          </a:r>
        </a:p>
      </dgm:t>
    </dgm:pt>
    <dgm:pt modelId="{3AC6D6BD-A298-4C88-941B-00355C4E0997}" type="parTrans" cxnId="{40D1398A-A1DE-4923-8636-F4C7552418BE}">
      <dgm:prSet/>
      <dgm:spPr/>
      <dgm:t>
        <a:bodyPr/>
        <a:lstStyle/>
        <a:p>
          <a:endParaRPr lang="fi-FI"/>
        </a:p>
      </dgm:t>
    </dgm:pt>
    <dgm:pt modelId="{4D675790-E246-495D-BCEC-9924595A04E9}" type="sibTrans" cxnId="{40D1398A-A1DE-4923-8636-F4C7552418BE}">
      <dgm:prSet/>
      <dgm:spPr/>
      <dgm:t>
        <a:bodyPr/>
        <a:lstStyle/>
        <a:p>
          <a:endParaRPr lang="fi-FI"/>
        </a:p>
      </dgm:t>
    </dgm:pt>
    <dgm:pt modelId="{F9FABE76-F8BE-4843-8FAD-7DDB7F64D65A}" type="pres">
      <dgm:prSet presAssocID="{964B2B9F-5E87-4ED0-877C-62E1AF640275}" presName="Name0" presStyleCnt="0">
        <dgm:presLayoutVars>
          <dgm:chPref val="1"/>
          <dgm:dir/>
          <dgm:animOne val="branch"/>
          <dgm:animLvl val="lvl"/>
          <dgm:resizeHandles/>
        </dgm:presLayoutVars>
      </dgm:prSet>
      <dgm:spPr/>
    </dgm:pt>
    <dgm:pt modelId="{4EE03D58-4E73-4B3E-A8B5-6816302BA5B5}" type="pres">
      <dgm:prSet presAssocID="{886566C6-DE4F-4EA1-B5A1-07A64E2402B8}" presName="vertOne" presStyleCnt="0"/>
      <dgm:spPr/>
    </dgm:pt>
    <dgm:pt modelId="{E690654A-3FC1-4106-9938-91FA12B874B5}" type="pres">
      <dgm:prSet presAssocID="{886566C6-DE4F-4EA1-B5A1-07A64E2402B8}" presName="txOne" presStyleLbl="node0" presStyleIdx="0" presStyleCnt="1">
        <dgm:presLayoutVars>
          <dgm:chPref val="3"/>
        </dgm:presLayoutVars>
      </dgm:prSet>
      <dgm:spPr/>
    </dgm:pt>
    <dgm:pt modelId="{A582879B-CE4A-4E8C-BF55-F0E613009CA5}" type="pres">
      <dgm:prSet presAssocID="{886566C6-DE4F-4EA1-B5A1-07A64E2402B8}" presName="parTransOne" presStyleCnt="0"/>
      <dgm:spPr/>
    </dgm:pt>
    <dgm:pt modelId="{533D5866-FA35-4E1E-938B-99FC4C137FA5}" type="pres">
      <dgm:prSet presAssocID="{886566C6-DE4F-4EA1-B5A1-07A64E2402B8}" presName="horzOne" presStyleCnt="0"/>
      <dgm:spPr/>
    </dgm:pt>
    <dgm:pt modelId="{49D2EB6B-1DFD-4E45-B5AE-A4F59D0343B3}" type="pres">
      <dgm:prSet presAssocID="{D474D3A1-485B-4912-AC90-1F6E31B2A8A5}" presName="vertTwo" presStyleCnt="0"/>
      <dgm:spPr/>
    </dgm:pt>
    <dgm:pt modelId="{370F6B99-0A72-42F4-967A-E98A5A9AD64B}" type="pres">
      <dgm:prSet presAssocID="{D474D3A1-485B-4912-AC90-1F6E31B2A8A5}" presName="txTwo" presStyleLbl="node2" presStyleIdx="0" presStyleCnt="2">
        <dgm:presLayoutVars>
          <dgm:chPref val="3"/>
        </dgm:presLayoutVars>
      </dgm:prSet>
      <dgm:spPr/>
    </dgm:pt>
    <dgm:pt modelId="{31539BEA-4AC2-47BC-B104-B4B2B5925301}" type="pres">
      <dgm:prSet presAssocID="{D474D3A1-485B-4912-AC90-1F6E31B2A8A5}" presName="parTransTwo" presStyleCnt="0"/>
      <dgm:spPr/>
    </dgm:pt>
    <dgm:pt modelId="{9BBF0CB3-CCD6-4515-8587-1F59DE5B4934}" type="pres">
      <dgm:prSet presAssocID="{D474D3A1-485B-4912-AC90-1F6E31B2A8A5}" presName="horzTwo" presStyleCnt="0"/>
      <dgm:spPr/>
    </dgm:pt>
    <dgm:pt modelId="{82EA6598-0030-44B0-B13D-16BA7A9466C2}" type="pres">
      <dgm:prSet presAssocID="{BAC26C46-74B0-41D2-BDEC-A7A99E455821}" presName="vertThree" presStyleCnt="0"/>
      <dgm:spPr/>
    </dgm:pt>
    <dgm:pt modelId="{02AC9F79-7859-44DB-A234-E2AFFE41CC35}" type="pres">
      <dgm:prSet presAssocID="{BAC26C46-74B0-41D2-BDEC-A7A99E455821}" presName="txThree" presStyleLbl="node3" presStyleIdx="0" presStyleCnt="2">
        <dgm:presLayoutVars>
          <dgm:chPref val="3"/>
        </dgm:presLayoutVars>
      </dgm:prSet>
      <dgm:spPr/>
    </dgm:pt>
    <dgm:pt modelId="{214757DF-341B-4FCA-9575-0795ABD8AA7B}" type="pres">
      <dgm:prSet presAssocID="{BAC26C46-74B0-41D2-BDEC-A7A99E455821}" presName="horzThree" presStyleCnt="0"/>
      <dgm:spPr/>
    </dgm:pt>
    <dgm:pt modelId="{51E9DAA0-25F5-45E3-A63A-FC207ADEEB0F}" type="pres">
      <dgm:prSet presAssocID="{87C1C89C-DA5B-4657-AA7F-247E8E99F57B}" presName="sibSpaceTwo" presStyleCnt="0"/>
      <dgm:spPr/>
    </dgm:pt>
    <dgm:pt modelId="{34D234DB-78EF-4D7E-9B29-6B7B4BAC382A}" type="pres">
      <dgm:prSet presAssocID="{C329A42B-3369-472B-A8D9-10E70B65C225}" presName="vertTwo" presStyleCnt="0"/>
      <dgm:spPr/>
    </dgm:pt>
    <dgm:pt modelId="{FE801B7E-BC1A-458B-993D-4273D86031AA}" type="pres">
      <dgm:prSet presAssocID="{C329A42B-3369-472B-A8D9-10E70B65C225}" presName="txTwo" presStyleLbl="node2" presStyleIdx="1" presStyleCnt="2">
        <dgm:presLayoutVars>
          <dgm:chPref val="3"/>
        </dgm:presLayoutVars>
      </dgm:prSet>
      <dgm:spPr/>
    </dgm:pt>
    <dgm:pt modelId="{C6DD5A37-2B76-422E-A34F-ABD63CE0026C}" type="pres">
      <dgm:prSet presAssocID="{C329A42B-3369-472B-A8D9-10E70B65C225}" presName="parTransTwo" presStyleCnt="0"/>
      <dgm:spPr/>
    </dgm:pt>
    <dgm:pt modelId="{58F60191-71FF-4144-95EC-3E0CC9030A56}" type="pres">
      <dgm:prSet presAssocID="{C329A42B-3369-472B-A8D9-10E70B65C225}" presName="horzTwo" presStyleCnt="0"/>
      <dgm:spPr/>
    </dgm:pt>
    <dgm:pt modelId="{D5A5D0A3-4EF8-4D98-A422-48BA3BD0CE1E}" type="pres">
      <dgm:prSet presAssocID="{1F77AC03-2ABB-4717-A085-7A97A40A94F1}" presName="vertThree" presStyleCnt="0"/>
      <dgm:spPr/>
    </dgm:pt>
    <dgm:pt modelId="{4ADCFFA1-5857-4554-AC22-1E616B152B32}" type="pres">
      <dgm:prSet presAssocID="{1F77AC03-2ABB-4717-A085-7A97A40A94F1}" presName="txThree" presStyleLbl="node3" presStyleIdx="1" presStyleCnt="2">
        <dgm:presLayoutVars>
          <dgm:chPref val="3"/>
        </dgm:presLayoutVars>
      </dgm:prSet>
      <dgm:spPr/>
    </dgm:pt>
    <dgm:pt modelId="{64D3E874-7883-4085-9224-3934E419882F}" type="pres">
      <dgm:prSet presAssocID="{1F77AC03-2ABB-4717-A085-7A97A40A94F1}" presName="horzThree" presStyleCnt="0"/>
      <dgm:spPr/>
    </dgm:pt>
  </dgm:ptLst>
  <dgm:cxnLst>
    <dgm:cxn modelId="{7DE84E03-7188-48F0-9D7C-D601757DECC1}" type="presOf" srcId="{BAC26C46-74B0-41D2-BDEC-A7A99E455821}" destId="{02AC9F79-7859-44DB-A234-E2AFFE41CC35}" srcOrd="0" destOrd="0" presId="urn:microsoft.com/office/officeart/2005/8/layout/hierarchy4"/>
    <dgm:cxn modelId="{63679B08-5C2C-496A-9631-8BB5AF23864F}" type="presOf" srcId="{C329A42B-3369-472B-A8D9-10E70B65C225}" destId="{FE801B7E-BC1A-458B-993D-4273D86031AA}" srcOrd="0" destOrd="0" presId="urn:microsoft.com/office/officeart/2005/8/layout/hierarchy4"/>
    <dgm:cxn modelId="{8742BD21-B876-4A0A-AE07-B9320810E2BC}" type="presOf" srcId="{964B2B9F-5E87-4ED0-877C-62E1AF640275}" destId="{F9FABE76-F8BE-4843-8FAD-7DDB7F64D65A}" srcOrd="0" destOrd="0" presId="urn:microsoft.com/office/officeart/2005/8/layout/hierarchy4"/>
    <dgm:cxn modelId="{F76C2138-F45F-40C6-A087-E2781B571431}" srcId="{964B2B9F-5E87-4ED0-877C-62E1AF640275}" destId="{886566C6-DE4F-4EA1-B5A1-07A64E2402B8}" srcOrd="0" destOrd="0" parTransId="{BF3AA576-C778-42DF-BEB1-FC0CBE253E14}" sibTransId="{24810A35-592A-413C-B180-C27B7F827457}"/>
    <dgm:cxn modelId="{3CC63C3C-A9EE-4B9A-B952-5898F743E609}" type="presOf" srcId="{886566C6-DE4F-4EA1-B5A1-07A64E2402B8}" destId="{E690654A-3FC1-4106-9938-91FA12B874B5}" srcOrd="0" destOrd="0" presId="urn:microsoft.com/office/officeart/2005/8/layout/hierarchy4"/>
    <dgm:cxn modelId="{21262B45-47B6-4399-A989-49AF8DF2E69D}" type="presOf" srcId="{1F77AC03-2ABB-4717-A085-7A97A40A94F1}" destId="{4ADCFFA1-5857-4554-AC22-1E616B152B32}" srcOrd="0" destOrd="0" presId="urn:microsoft.com/office/officeart/2005/8/layout/hierarchy4"/>
    <dgm:cxn modelId="{B73DA448-5E3C-49D5-9A40-204AB2963116}" srcId="{886566C6-DE4F-4EA1-B5A1-07A64E2402B8}" destId="{C329A42B-3369-472B-A8D9-10E70B65C225}" srcOrd="1" destOrd="0" parTransId="{A8556D67-C76F-4633-B293-EB2F9AE95296}" sibTransId="{538E3C49-7BEB-4DD9-B75B-7FECB251F361}"/>
    <dgm:cxn modelId="{40D1398A-A1DE-4923-8636-F4C7552418BE}" srcId="{C329A42B-3369-472B-A8D9-10E70B65C225}" destId="{1F77AC03-2ABB-4717-A085-7A97A40A94F1}" srcOrd="0" destOrd="0" parTransId="{3AC6D6BD-A298-4C88-941B-00355C4E0997}" sibTransId="{4D675790-E246-495D-BCEC-9924595A04E9}"/>
    <dgm:cxn modelId="{3A33CD8F-4418-4AC5-898E-425282D7AE2C}" srcId="{D474D3A1-485B-4912-AC90-1F6E31B2A8A5}" destId="{BAC26C46-74B0-41D2-BDEC-A7A99E455821}" srcOrd="0" destOrd="0" parTransId="{AF3B1AC0-F3D7-4C8F-B416-53EA35C17175}" sibTransId="{AAA003D6-F7ED-48D6-8DF2-15ADDD744B59}"/>
    <dgm:cxn modelId="{77A6AF9F-D9AF-42DB-A39B-6A6EEBC4C168}" srcId="{886566C6-DE4F-4EA1-B5A1-07A64E2402B8}" destId="{D474D3A1-485B-4912-AC90-1F6E31B2A8A5}" srcOrd="0" destOrd="0" parTransId="{C2CA0CC4-171B-44B9-BE85-4127CF904020}" sibTransId="{87C1C89C-DA5B-4657-AA7F-247E8E99F57B}"/>
    <dgm:cxn modelId="{C60EEFB6-7214-4BF8-8084-57D200AE25EA}" type="presOf" srcId="{D474D3A1-485B-4912-AC90-1F6E31B2A8A5}" destId="{370F6B99-0A72-42F4-967A-E98A5A9AD64B}" srcOrd="0" destOrd="0" presId="urn:microsoft.com/office/officeart/2005/8/layout/hierarchy4"/>
    <dgm:cxn modelId="{D8387672-8E4C-4747-94D0-976CB8520914}" type="presParOf" srcId="{F9FABE76-F8BE-4843-8FAD-7DDB7F64D65A}" destId="{4EE03D58-4E73-4B3E-A8B5-6816302BA5B5}" srcOrd="0" destOrd="0" presId="urn:microsoft.com/office/officeart/2005/8/layout/hierarchy4"/>
    <dgm:cxn modelId="{D93A7528-5D77-43FB-93BC-8A7D1B1DFFE3}" type="presParOf" srcId="{4EE03D58-4E73-4B3E-A8B5-6816302BA5B5}" destId="{E690654A-3FC1-4106-9938-91FA12B874B5}" srcOrd="0" destOrd="0" presId="urn:microsoft.com/office/officeart/2005/8/layout/hierarchy4"/>
    <dgm:cxn modelId="{7A273D57-EF8E-41EE-959A-4BE68A606900}" type="presParOf" srcId="{4EE03D58-4E73-4B3E-A8B5-6816302BA5B5}" destId="{A582879B-CE4A-4E8C-BF55-F0E613009CA5}" srcOrd="1" destOrd="0" presId="urn:microsoft.com/office/officeart/2005/8/layout/hierarchy4"/>
    <dgm:cxn modelId="{85EB7F63-F927-48C7-A476-7883209FC219}" type="presParOf" srcId="{4EE03D58-4E73-4B3E-A8B5-6816302BA5B5}" destId="{533D5866-FA35-4E1E-938B-99FC4C137FA5}" srcOrd="2" destOrd="0" presId="urn:microsoft.com/office/officeart/2005/8/layout/hierarchy4"/>
    <dgm:cxn modelId="{380ABFA0-4470-459E-A271-D98A328FDD47}" type="presParOf" srcId="{533D5866-FA35-4E1E-938B-99FC4C137FA5}" destId="{49D2EB6B-1DFD-4E45-B5AE-A4F59D0343B3}" srcOrd="0" destOrd="0" presId="urn:microsoft.com/office/officeart/2005/8/layout/hierarchy4"/>
    <dgm:cxn modelId="{6EE1C535-424C-4EFD-810B-69C219E2C9C8}" type="presParOf" srcId="{49D2EB6B-1DFD-4E45-B5AE-A4F59D0343B3}" destId="{370F6B99-0A72-42F4-967A-E98A5A9AD64B}" srcOrd="0" destOrd="0" presId="urn:microsoft.com/office/officeart/2005/8/layout/hierarchy4"/>
    <dgm:cxn modelId="{8694C37F-0511-4252-9E2C-D4BA2C6EED20}" type="presParOf" srcId="{49D2EB6B-1DFD-4E45-B5AE-A4F59D0343B3}" destId="{31539BEA-4AC2-47BC-B104-B4B2B5925301}" srcOrd="1" destOrd="0" presId="urn:microsoft.com/office/officeart/2005/8/layout/hierarchy4"/>
    <dgm:cxn modelId="{5FEF36D1-F699-44AB-86D8-18DD00DF9640}" type="presParOf" srcId="{49D2EB6B-1DFD-4E45-B5AE-A4F59D0343B3}" destId="{9BBF0CB3-CCD6-4515-8587-1F59DE5B4934}" srcOrd="2" destOrd="0" presId="urn:microsoft.com/office/officeart/2005/8/layout/hierarchy4"/>
    <dgm:cxn modelId="{4B7A4F47-526C-49E1-A4C2-58231CF5BFDF}" type="presParOf" srcId="{9BBF0CB3-CCD6-4515-8587-1F59DE5B4934}" destId="{82EA6598-0030-44B0-B13D-16BA7A9466C2}" srcOrd="0" destOrd="0" presId="urn:microsoft.com/office/officeart/2005/8/layout/hierarchy4"/>
    <dgm:cxn modelId="{DC29FC5D-822B-43CA-931D-A4B955172B96}" type="presParOf" srcId="{82EA6598-0030-44B0-B13D-16BA7A9466C2}" destId="{02AC9F79-7859-44DB-A234-E2AFFE41CC35}" srcOrd="0" destOrd="0" presId="urn:microsoft.com/office/officeart/2005/8/layout/hierarchy4"/>
    <dgm:cxn modelId="{C8C4F6E2-6605-447A-A1C1-C816980D28D9}" type="presParOf" srcId="{82EA6598-0030-44B0-B13D-16BA7A9466C2}" destId="{214757DF-341B-4FCA-9575-0795ABD8AA7B}" srcOrd="1" destOrd="0" presId="urn:microsoft.com/office/officeart/2005/8/layout/hierarchy4"/>
    <dgm:cxn modelId="{0C91094D-9A0A-4638-A356-0D60857C5A8D}" type="presParOf" srcId="{533D5866-FA35-4E1E-938B-99FC4C137FA5}" destId="{51E9DAA0-25F5-45E3-A63A-FC207ADEEB0F}" srcOrd="1" destOrd="0" presId="urn:microsoft.com/office/officeart/2005/8/layout/hierarchy4"/>
    <dgm:cxn modelId="{31C9FBF7-9E9F-40BC-A4AF-C1460B7A912F}" type="presParOf" srcId="{533D5866-FA35-4E1E-938B-99FC4C137FA5}" destId="{34D234DB-78EF-4D7E-9B29-6B7B4BAC382A}" srcOrd="2" destOrd="0" presId="urn:microsoft.com/office/officeart/2005/8/layout/hierarchy4"/>
    <dgm:cxn modelId="{BA8A634E-03C4-4802-B8C2-D0A646B61CF1}" type="presParOf" srcId="{34D234DB-78EF-4D7E-9B29-6B7B4BAC382A}" destId="{FE801B7E-BC1A-458B-993D-4273D86031AA}" srcOrd="0" destOrd="0" presId="urn:microsoft.com/office/officeart/2005/8/layout/hierarchy4"/>
    <dgm:cxn modelId="{6405E95C-5E78-46F4-B083-34B792E36C9E}" type="presParOf" srcId="{34D234DB-78EF-4D7E-9B29-6B7B4BAC382A}" destId="{C6DD5A37-2B76-422E-A34F-ABD63CE0026C}" srcOrd="1" destOrd="0" presId="urn:microsoft.com/office/officeart/2005/8/layout/hierarchy4"/>
    <dgm:cxn modelId="{8BF86C53-9C16-4A68-B588-C5CF423695BF}" type="presParOf" srcId="{34D234DB-78EF-4D7E-9B29-6B7B4BAC382A}" destId="{58F60191-71FF-4144-95EC-3E0CC9030A56}" srcOrd="2" destOrd="0" presId="urn:microsoft.com/office/officeart/2005/8/layout/hierarchy4"/>
    <dgm:cxn modelId="{BC1D073F-9D81-47D3-AE3D-062157B40AB3}" type="presParOf" srcId="{58F60191-71FF-4144-95EC-3E0CC9030A56}" destId="{D5A5D0A3-4EF8-4D98-A422-48BA3BD0CE1E}" srcOrd="0" destOrd="0" presId="urn:microsoft.com/office/officeart/2005/8/layout/hierarchy4"/>
    <dgm:cxn modelId="{5AA061DF-36BD-460D-8BCB-EE0C9ACEDA22}" type="presParOf" srcId="{D5A5D0A3-4EF8-4D98-A422-48BA3BD0CE1E}" destId="{4ADCFFA1-5857-4554-AC22-1E616B152B32}" srcOrd="0" destOrd="0" presId="urn:microsoft.com/office/officeart/2005/8/layout/hierarchy4"/>
    <dgm:cxn modelId="{C1F6BEB7-C770-456A-BD32-F702D2BFDFC9}" type="presParOf" srcId="{D5A5D0A3-4EF8-4D98-A422-48BA3BD0CE1E}" destId="{64D3E874-7883-4085-9224-3934E419882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2CB2DB-23F5-4C94-89D8-8E9D433454D8}"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BA5CD8D-60DC-47B5-85F9-E3A10F85436B}">
      <dgm:prSet/>
      <dgm:spPr/>
      <dgm:t>
        <a:bodyPr/>
        <a:lstStyle/>
        <a:p>
          <a:pPr rtl="0"/>
          <a:r>
            <a:rPr lang="en-US" b="1" dirty="0"/>
            <a:t>The CAPM is a model for pricing an individual security or portfolio. </a:t>
          </a:r>
          <a:r>
            <a:rPr lang="en-US" b="1"/>
            <a:t>For individual securities, we make use of their relation to expected return and </a:t>
          </a:r>
          <a:r>
            <a:rPr lang="en-US" b="1">
              <a:hlinkClick xmlns:r="http://schemas.openxmlformats.org/officeDocument/2006/relationships" r:id="rId1"/>
            </a:rPr>
            <a:t>systemic risk</a:t>
          </a:r>
          <a:r>
            <a:rPr lang="en-US" b="1"/>
            <a:t> (beta) to show how the market must price individual securities </a:t>
          </a:r>
          <a:endParaRPr lang="fi-FI" dirty="0"/>
        </a:p>
      </dgm:t>
    </dgm:pt>
    <dgm:pt modelId="{F9E53F68-0AAD-41E9-B983-804236D442ED}" type="parTrans" cxnId="{42E9C42A-4291-4795-8355-1B177FD5A6B5}">
      <dgm:prSet/>
      <dgm:spPr/>
      <dgm:t>
        <a:bodyPr/>
        <a:lstStyle/>
        <a:p>
          <a:endParaRPr lang="en-US"/>
        </a:p>
      </dgm:t>
    </dgm:pt>
    <dgm:pt modelId="{95ECDBDE-2E04-49C6-87C1-E10AF3241646}" type="sibTrans" cxnId="{42E9C42A-4291-4795-8355-1B177FD5A6B5}">
      <dgm:prSet/>
      <dgm:spPr/>
      <dgm:t>
        <a:bodyPr/>
        <a:lstStyle/>
        <a:p>
          <a:endParaRPr lang="en-US"/>
        </a:p>
      </dgm:t>
    </dgm:pt>
    <dgm:pt modelId="{14324272-DB54-4CBB-AB3F-D741B11E24A5}">
      <dgm:prSet/>
      <dgm:spPr/>
      <dgm:t>
        <a:bodyPr/>
        <a:lstStyle/>
        <a:p>
          <a:pPr rtl="0"/>
          <a:r>
            <a:rPr lang="en-US" b="1"/>
            <a:t>This enables us to calculate the </a:t>
          </a:r>
          <a:r>
            <a:rPr lang="en-US" b="1">
              <a:hlinkClick xmlns:r="http://schemas.openxmlformats.org/officeDocument/2006/relationships" r:id="rId2"/>
            </a:rPr>
            <a:t>reward-to-risk ratio</a:t>
          </a:r>
          <a:r>
            <a:rPr lang="en-US" b="1"/>
            <a:t> for any security in relation to overall </a:t>
          </a:r>
          <a:r>
            <a:rPr lang="fi-FI" b="1">
              <a:hlinkClick xmlns:r="http://schemas.openxmlformats.org/officeDocument/2006/relationships" r:id="rId3"/>
            </a:rPr>
            <a:t>market reward-to-risk ratio (the market risk premium) </a:t>
          </a:r>
          <a:endParaRPr lang="fi-FI"/>
        </a:p>
      </dgm:t>
    </dgm:pt>
    <dgm:pt modelId="{B9B52690-EFCB-41C1-8D65-71A13145B234}" type="parTrans" cxnId="{6A508057-0F71-4369-9C4C-8BE68A324980}">
      <dgm:prSet/>
      <dgm:spPr/>
      <dgm:t>
        <a:bodyPr/>
        <a:lstStyle/>
        <a:p>
          <a:endParaRPr lang="en-US"/>
        </a:p>
      </dgm:t>
    </dgm:pt>
    <dgm:pt modelId="{5D52F57C-BFF5-4A35-A483-C959404C56C8}" type="sibTrans" cxnId="{6A508057-0F71-4369-9C4C-8BE68A324980}">
      <dgm:prSet/>
      <dgm:spPr/>
      <dgm:t>
        <a:bodyPr/>
        <a:lstStyle/>
        <a:p>
          <a:endParaRPr lang="en-US"/>
        </a:p>
      </dgm:t>
    </dgm:pt>
    <dgm:pt modelId="{4622FCBB-596A-447C-AC3E-9902E2135C3A}" type="pres">
      <dgm:prSet presAssocID="{A82CB2DB-23F5-4C94-89D8-8E9D433454D8}" presName="linear" presStyleCnt="0">
        <dgm:presLayoutVars>
          <dgm:animLvl val="lvl"/>
          <dgm:resizeHandles val="exact"/>
        </dgm:presLayoutVars>
      </dgm:prSet>
      <dgm:spPr/>
    </dgm:pt>
    <dgm:pt modelId="{A93C2CA8-D58F-4DF9-9C1D-6C55AEA21FEA}" type="pres">
      <dgm:prSet presAssocID="{DBA5CD8D-60DC-47B5-85F9-E3A10F85436B}" presName="parentText" presStyleLbl="node1" presStyleIdx="0" presStyleCnt="2">
        <dgm:presLayoutVars>
          <dgm:chMax val="0"/>
          <dgm:bulletEnabled val="1"/>
        </dgm:presLayoutVars>
      </dgm:prSet>
      <dgm:spPr/>
    </dgm:pt>
    <dgm:pt modelId="{17C58780-5F55-4F97-8F54-FC5A29823C2F}" type="pres">
      <dgm:prSet presAssocID="{95ECDBDE-2E04-49C6-87C1-E10AF3241646}" presName="spacer" presStyleCnt="0"/>
      <dgm:spPr/>
    </dgm:pt>
    <dgm:pt modelId="{B54485CB-1BF0-406F-A7F2-A977ABB00761}" type="pres">
      <dgm:prSet presAssocID="{14324272-DB54-4CBB-AB3F-D741B11E24A5}" presName="parentText" presStyleLbl="node1" presStyleIdx="1" presStyleCnt="2">
        <dgm:presLayoutVars>
          <dgm:chMax val="0"/>
          <dgm:bulletEnabled val="1"/>
        </dgm:presLayoutVars>
      </dgm:prSet>
      <dgm:spPr/>
    </dgm:pt>
  </dgm:ptLst>
  <dgm:cxnLst>
    <dgm:cxn modelId="{D27D8401-6AF6-4879-BC95-37A3C861EBBC}" type="presOf" srcId="{14324272-DB54-4CBB-AB3F-D741B11E24A5}" destId="{B54485CB-1BF0-406F-A7F2-A977ABB00761}" srcOrd="0" destOrd="0" presId="urn:microsoft.com/office/officeart/2005/8/layout/vList2"/>
    <dgm:cxn modelId="{AF69760B-BF81-45E3-8581-D80860033994}" type="presOf" srcId="{DBA5CD8D-60DC-47B5-85F9-E3A10F85436B}" destId="{A93C2CA8-D58F-4DF9-9C1D-6C55AEA21FEA}" srcOrd="0" destOrd="0" presId="urn:microsoft.com/office/officeart/2005/8/layout/vList2"/>
    <dgm:cxn modelId="{42E9C42A-4291-4795-8355-1B177FD5A6B5}" srcId="{A82CB2DB-23F5-4C94-89D8-8E9D433454D8}" destId="{DBA5CD8D-60DC-47B5-85F9-E3A10F85436B}" srcOrd="0" destOrd="0" parTransId="{F9E53F68-0AAD-41E9-B983-804236D442ED}" sibTransId="{95ECDBDE-2E04-49C6-87C1-E10AF3241646}"/>
    <dgm:cxn modelId="{6C3EBB2E-CEF2-4D51-BC12-2598B71F5045}" type="presOf" srcId="{A82CB2DB-23F5-4C94-89D8-8E9D433454D8}" destId="{4622FCBB-596A-447C-AC3E-9902E2135C3A}" srcOrd="0" destOrd="0" presId="urn:microsoft.com/office/officeart/2005/8/layout/vList2"/>
    <dgm:cxn modelId="{6A508057-0F71-4369-9C4C-8BE68A324980}" srcId="{A82CB2DB-23F5-4C94-89D8-8E9D433454D8}" destId="{14324272-DB54-4CBB-AB3F-D741B11E24A5}" srcOrd="1" destOrd="0" parTransId="{B9B52690-EFCB-41C1-8D65-71A13145B234}" sibTransId="{5D52F57C-BFF5-4A35-A483-C959404C56C8}"/>
    <dgm:cxn modelId="{76B69397-3905-48C8-8567-40E86EBB6E87}" type="presParOf" srcId="{4622FCBB-596A-447C-AC3E-9902E2135C3A}" destId="{A93C2CA8-D58F-4DF9-9C1D-6C55AEA21FEA}" srcOrd="0" destOrd="0" presId="urn:microsoft.com/office/officeart/2005/8/layout/vList2"/>
    <dgm:cxn modelId="{A1584449-98E6-42DD-845B-3BE6399CBD0A}" type="presParOf" srcId="{4622FCBB-596A-447C-AC3E-9902E2135C3A}" destId="{17C58780-5F55-4F97-8F54-FC5A29823C2F}" srcOrd="1" destOrd="0" presId="urn:microsoft.com/office/officeart/2005/8/layout/vList2"/>
    <dgm:cxn modelId="{472A4807-AC1F-47A3-A84A-9F85431D170B}" type="presParOf" srcId="{4622FCBB-596A-447C-AC3E-9902E2135C3A}" destId="{B54485CB-1BF0-406F-A7F2-A977ABB0076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F95D9D4-234C-4CA2-B13A-525E6F3F1224}" type="doc">
      <dgm:prSet loTypeId="urn:microsoft.com/office/officeart/2005/8/layout/vProcess5" loCatId="process" qsTypeId="urn:microsoft.com/office/officeart/2005/8/quickstyle/simple1" qsCatId="simple" csTypeId="urn:microsoft.com/office/officeart/2005/8/colors/accent1_1" csCatId="accent1"/>
      <dgm:spPr/>
      <dgm:t>
        <a:bodyPr/>
        <a:lstStyle/>
        <a:p>
          <a:endParaRPr lang="fi-FI"/>
        </a:p>
      </dgm:t>
    </dgm:pt>
    <dgm:pt modelId="{E958CF7B-FFED-447D-A342-D9069C057848}">
      <dgm:prSet/>
      <dgm:spPr/>
      <dgm:t>
        <a:bodyPr/>
        <a:lstStyle/>
        <a:p>
          <a:r>
            <a:rPr lang="fi-FI" b="1"/>
            <a:t>They are pricing models, and as such relate to individual securities </a:t>
          </a:r>
          <a:endParaRPr lang="fi-FI"/>
        </a:p>
      </dgm:t>
    </dgm:pt>
    <dgm:pt modelId="{48417BB7-0DCD-4D8F-85DB-8C873731CBAD}" type="parTrans" cxnId="{68B07952-489B-45FA-95B6-741BBA103AD5}">
      <dgm:prSet/>
      <dgm:spPr/>
      <dgm:t>
        <a:bodyPr/>
        <a:lstStyle/>
        <a:p>
          <a:endParaRPr lang="fi-FI"/>
        </a:p>
      </dgm:t>
    </dgm:pt>
    <dgm:pt modelId="{9E39D5B2-F796-4570-BADD-FB4CFB230B11}" type="sibTrans" cxnId="{68B07952-489B-45FA-95B6-741BBA103AD5}">
      <dgm:prSet/>
      <dgm:spPr/>
      <dgm:t>
        <a:bodyPr/>
        <a:lstStyle/>
        <a:p>
          <a:endParaRPr lang="fi-FI"/>
        </a:p>
      </dgm:t>
    </dgm:pt>
    <dgm:pt modelId="{BE2ECB40-3065-42C0-B3FC-78A82E15284C}">
      <dgm:prSet/>
      <dgm:spPr/>
      <dgm:t>
        <a:bodyPr/>
        <a:lstStyle/>
        <a:p>
          <a:r>
            <a:rPr lang="fi-FI" b="1"/>
            <a:t>Their purpose is not to rectify the function of price mechanisms of the market at large, but</a:t>
          </a:r>
          <a:endParaRPr lang="fi-FI"/>
        </a:p>
      </dgm:t>
    </dgm:pt>
    <dgm:pt modelId="{7B04599E-E74A-4627-9AB3-DDCBF2C3D21F}" type="parTrans" cxnId="{A718E203-DB20-4069-A375-1E9F6147451E}">
      <dgm:prSet/>
      <dgm:spPr/>
      <dgm:t>
        <a:bodyPr/>
        <a:lstStyle/>
        <a:p>
          <a:endParaRPr lang="fi-FI"/>
        </a:p>
      </dgm:t>
    </dgm:pt>
    <dgm:pt modelId="{BE51A5F3-1256-433E-B9B9-A744FEC7A292}" type="sibTrans" cxnId="{A718E203-DB20-4069-A375-1E9F6147451E}">
      <dgm:prSet/>
      <dgm:spPr/>
      <dgm:t>
        <a:bodyPr/>
        <a:lstStyle/>
        <a:p>
          <a:endParaRPr lang="fi-FI"/>
        </a:p>
      </dgm:t>
    </dgm:pt>
    <dgm:pt modelId="{649462AC-307D-4CA5-9397-F9BA8CAC4AA5}">
      <dgm:prSet/>
      <dgm:spPr/>
      <dgm:t>
        <a:bodyPr/>
        <a:lstStyle/>
        <a:p>
          <a:r>
            <a:rPr lang="fi-FI" b="1"/>
            <a:t>in some cases they may have a larger impact on the price formation of a security and even on the beta coefficient. </a:t>
          </a:r>
          <a:endParaRPr lang="fi-FI"/>
        </a:p>
      </dgm:t>
    </dgm:pt>
    <dgm:pt modelId="{B11B4F91-1252-4B39-8AE8-7046D030AB98}" type="parTrans" cxnId="{EE514F23-5C15-4394-AE0E-6D54822444C1}">
      <dgm:prSet/>
      <dgm:spPr/>
      <dgm:t>
        <a:bodyPr/>
        <a:lstStyle/>
        <a:p>
          <a:endParaRPr lang="fi-FI"/>
        </a:p>
      </dgm:t>
    </dgm:pt>
    <dgm:pt modelId="{C5E7D68B-05AF-4F2F-A871-A6FDC72262EE}" type="sibTrans" cxnId="{EE514F23-5C15-4394-AE0E-6D54822444C1}">
      <dgm:prSet/>
      <dgm:spPr/>
      <dgm:t>
        <a:bodyPr/>
        <a:lstStyle/>
        <a:p>
          <a:endParaRPr lang="fi-FI"/>
        </a:p>
      </dgm:t>
    </dgm:pt>
    <dgm:pt modelId="{3D4DD251-6EBA-42D1-8FAF-EA2A8C452EB2}">
      <dgm:prSet/>
      <dgm:spPr/>
      <dgm:t>
        <a:bodyPr/>
        <a:lstStyle/>
        <a:p>
          <a:r>
            <a:rPr lang="fi-FI" b="1"/>
            <a:t>But, in the context of ascertaining damages (due e.g. to information failures), their role must be limited </a:t>
          </a:r>
          <a:endParaRPr lang="fi-FI"/>
        </a:p>
      </dgm:t>
    </dgm:pt>
    <dgm:pt modelId="{02D5BADF-11A2-4A99-803A-605C1F82DDC8}" type="parTrans" cxnId="{C13217AF-F416-4802-8B56-C48E02BAF573}">
      <dgm:prSet/>
      <dgm:spPr/>
      <dgm:t>
        <a:bodyPr/>
        <a:lstStyle/>
        <a:p>
          <a:endParaRPr lang="fi-FI"/>
        </a:p>
      </dgm:t>
    </dgm:pt>
    <dgm:pt modelId="{F6AF6ABB-4717-4C84-AA5C-8FF575E376DA}" type="sibTrans" cxnId="{C13217AF-F416-4802-8B56-C48E02BAF573}">
      <dgm:prSet/>
      <dgm:spPr/>
      <dgm:t>
        <a:bodyPr/>
        <a:lstStyle/>
        <a:p>
          <a:endParaRPr lang="fi-FI"/>
        </a:p>
      </dgm:t>
    </dgm:pt>
    <dgm:pt modelId="{6E44A408-87EF-46A4-ABB3-13B91164007C}">
      <dgm:prSet/>
      <dgm:spPr/>
      <dgm:t>
        <a:bodyPr/>
        <a:lstStyle/>
        <a:p>
          <a:r>
            <a:rPr lang="fi-FI" b="1"/>
            <a:t>The compensation should be based mainly on market development, not on the ”true” price of the security </a:t>
          </a:r>
          <a:endParaRPr lang="fi-FI"/>
        </a:p>
      </dgm:t>
    </dgm:pt>
    <dgm:pt modelId="{4E7FF69C-C09C-4FDC-9EE2-F8C0C15DF17D}" type="parTrans" cxnId="{F6176F20-F34F-4E66-AC24-0B07B6F584E3}">
      <dgm:prSet/>
      <dgm:spPr/>
      <dgm:t>
        <a:bodyPr/>
        <a:lstStyle/>
        <a:p>
          <a:endParaRPr lang="fi-FI"/>
        </a:p>
      </dgm:t>
    </dgm:pt>
    <dgm:pt modelId="{3149962F-A828-42C0-8EB2-28AE6A8C93D0}" type="sibTrans" cxnId="{F6176F20-F34F-4E66-AC24-0B07B6F584E3}">
      <dgm:prSet/>
      <dgm:spPr/>
      <dgm:t>
        <a:bodyPr/>
        <a:lstStyle/>
        <a:p>
          <a:endParaRPr lang="fi-FI"/>
        </a:p>
      </dgm:t>
    </dgm:pt>
    <dgm:pt modelId="{285BECD8-D5C6-4EF1-A761-3CB69FC5AF6B}" type="pres">
      <dgm:prSet presAssocID="{4F95D9D4-234C-4CA2-B13A-525E6F3F1224}" presName="outerComposite" presStyleCnt="0">
        <dgm:presLayoutVars>
          <dgm:chMax val="5"/>
          <dgm:dir/>
          <dgm:resizeHandles val="exact"/>
        </dgm:presLayoutVars>
      </dgm:prSet>
      <dgm:spPr/>
    </dgm:pt>
    <dgm:pt modelId="{BC227974-174D-4E63-B01F-CA664D7BDBD6}" type="pres">
      <dgm:prSet presAssocID="{4F95D9D4-234C-4CA2-B13A-525E6F3F1224}" presName="dummyMaxCanvas" presStyleCnt="0">
        <dgm:presLayoutVars/>
      </dgm:prSet>
      <dgm:spPr/>
    </dgm:pt>
    <dgm:pt modelId="{D0C551E2-2A15-4437-93E8-2D136392EE7E}" type="pres">
      <dgm:prSet presAssocID="{4F95D9D4-234C-4CA2-B13A-525E6F3F1224}" presName="FiveNodes_1" presStyleLbl="node1" presStyleIdx="0" presStyleCnt="5">
        <dgm:presLayoutVars>
          <dgm:bulletEnabled val="1"/>
        </dgm:presLayoutVars>
      </dgm:prSet>
      <dgm:spPr/>
    </dgm:pt>
    <dgm:pt modelId="{0BFDB1A0-3E6E-4736-AB6B-50706DE1F8F7}" type="pres">
      <dgm:prSet presAssocID="{4F95D9D4-234C-4CA2-B13A-525E6F3F1224}" presName="FiveNodes_2" presStyleLbl="node1" presStyleIdx="1" presStyleCnt="5">
        <dgm:presLayoutVars>
          <dgm:bulletEnabled val="1"/>
        </dgm:presLayoutVars>
      </dgm:prSet>
      <dgm:spPr/>
    </dgm:pt>
    <dgm:pt modelId="{05253662-0E5E-46B0-B70D-F72AD4DB57EA}" type="pres">
      <dgm:prSet presAssocID="{4F95D9D4-234C-4CA2-B13A-525E6F3F1224}" presName="FiveNodes_3" presStyleLbl="node1" presStyleIdx="2" presStyleCnt="5">
        <dgm:presLayoutVars>
          <dgm:bulletEnabled val="1"/>
        </dgm:presLayoutVars>
      </dgm:prSet>
      <dgm:spPr/>
    </dgm:pt>
    <dgm:pt modelId="{5D8599D2-67FB-4669-BE45-4ACCA4A98F04}" type="pres">
      <dgm:prSet presAssocID="{4F95D9D4-234C-4CA2-B13A-525E6F3F1224}" presName="FiveNodes_4" presStyleLbl="node1" presStyleIdx="3" presStyleCnt="5">
        <dgm:presLayoutVars>
          <dgm:bulletEnabled val="1"/>
        </dgm:presLayoutVars>
      </dgm:prSet>
      <dgm:spPr/>
    </dgm:pt>
    <dgm:pt modelId="{4D210E11-20AA-4C20-A2EF-B6B3E589D3F0}" type="pres">
      <dgm:prSet presAssocID="{4F95D9D4-234C-4CA2-B13A-525E6F3F1224}" presName="FiveNodes_5" presStyleLbl="node1" presStyleIdx="4" presStyleCnt="5">
        <dgm:presLayoutVars>
          <dgm:bulletEnabled val="1"/>
        </dgm:presLayoutVars>
      </dgm:prSet>
      <dgm:spPr/>
    </dgm:pt>
    <dgm:pt modelId="{46937CF0-5127-4AC8-B41F-40448EF47705}" type="pres">
      <dgm:prSet presAssocID="{4F95D9D4-234C-4CA2-B13A-525E6F3F1224}" presName="FiveConn_1-2" presStyleLbl="fgAccFollowNode1" presStyleIdx="0" presStyleCnt="4">
        <dgm:presLayoutVars>
          <dgm:bulletEnabled val="1"/>
        </dgm:presLayoutVars>
      </dgm:prSet>
      <dgm:spPr/>
    </dgm:pt>
    <dgm:pt modelId="{F11ECC48-704C-4873-B376-0BDFFDF7F068}" type="pres">
      <dgm:prSet presAssocID="{4F95D9D4-234C-4CA2-B13A-525E6F3F1224}" presName="FiveConn_2-3" presStyleLbl="fgAccFollowNode1" presStyleIdx="1" presStyleCnt="4">
        <dgm:presLayoutVars>
          <dgm:bulletEnabled val="1"/>
        </dgm:presLayoutVars>
      </dgm:prSet>
      <dgm:spPr/>
    </dgm:pt>
    <dgm:pt modelId="{A9B4964E-3DD1-4B50-ADCB-D777AE40B7A8}" type="pres">
      <dgm:prSet presAssocID="{4F95D9D4-234C-4CA2-B13A-525E6F3F1224}" presName="FiveConn_3-4" presStyleLbl="fgAccFollowNode1" presStyleIdx="2" presStyleCnt="4">
        <dgm:presLayoutVars>
          <dgm:bulletEnabled val="1"/>
        </dgm:presLayoutVars>
      </dgm:prSet>
      <dgm:spPr/>
    </dgm:pt>
    <dgm:pt modelId="{028F57B2-D034-4724-A9ED-38C0A3001802}" type="pres">
      <dgm:prSet presAssocID="{4F95D9D4-234C-4CA2-B13A-525E6F3F1224}" presName="FiveConn_4-5" presStyleLbl="fgAccFollowNode1" presStyleIdx="3" presStyleCnt="4">
        <dgm:presLayoutVars>
          <dgm:bulletEnabled val="1"/>
        </dgm:presLayoutVars>
      </dgm:prSet>
      <dgm:spPr/>
    </dgm:pt>
    <dgm:pt modelId="{E0BBE468-695C-47A5-8BAB-7A0E125C90C8}" type="pres">
      <dgm:prSet presAssocID="{4F95D9D4-234C-4CA2-B13A-525E6F3F1224}" presName="FiveNodes_1_text" presStyleLbl="node1" presStyleIdx="4" presStyleCnt="5">
        <dgm:presLayoutVars>
          <dgm:bulletEnabled val="1"/>
        </dgm:presLayoutVars>
      </dgm:prSet>
      <dgm:spPr/>
    </dgm:pt>
    <dgm:pt modelId="{D4CDC9C6-FE60-4939-BAB8-4FD2C3CE6B53}" type="pres">
      <dgm:prSet presAssocID="{4F95D9D4-234C-4CA2-B13A-525E6F3F1224}" presName="FiveNodes_2_text" presStyleLbl="node1" presStyleIdx="4" presStyleCnt="5">
        <dgm:presLayoutVars>
          <dgm:bulletEnabled val="1"/>
        </dgm:presLayoutVars>
      </dgm:prSet>
      <dgm:spPr/>
    </dgm:pt>
    <dgm:pt modelId="{B7E5B673-B1FA-40BC-AB59-B0F55DD79FC4}" type="pres">
      <dgm:prSet presAssocID="{4F95D9D4-234C-4CA2-B13A-525E6F3F1224}" presName="FiveNodes_3_text" presStyleLbl="node1" presStyleIdx="4" presStyleCnt="5">
        <dgm:presLayoutVars>
          <dgm:bulletEnabled val="1"/>
        </dgm:presLayoutVars>
      </dgm:prSet>
      <dgm:spPr/>
    </dgm:pt>
    <dgm:pt modelId="{F35DB714-04FF-4776-A274-0A99FEDB206E}" type="pres">
      <dgm:prSet presAssocID="{4F95D9D4-234C-4CA2-B13A-525E6F3F1224}" presName="FiveNodes_4_text" presStyleLbl="node1" presStyleIdx="4" presStyleCnt="5">
        <dgm:presLayoutVars>
          <dgm:bulletEnabled val="1"/>
        </dgm:presLayoutVars>
      </dgm:prSet>
      <dgm:spPr/>
    </dgm:pt>
    <dgm:pt modelId="{5525589A-11DD-4FDC-9D65-0A02A0CFB0BA}" type="pres">
      <dgm:prSet presAssocID="{4F95D9D4-234C-4CA2-B13A-525E6F3F1224}" presName="FiveNodes_5_text" presStyleLbl="node1" presStyleIdx="4" presStyleCnt="5">
        <dgm:presLayoutVars>
          <dgm:bulletEnabled val="1"/>
        </dgm:presLayoutVars>
      </dgm:prSet>
      <dgm:spPr/>
    </dgm:pt>
  </dgm:ptLst>
  <dgm:cxnLst>
    <dgm:cxn modelId="{A718E203-DB20-4069-A375-1E9F6147451E}" srcId="{4F95D9D4-234C-4CA2-B13A-525E6F3F1224}" destId="{BE2ECB40-3065-42C0-B3FC-78A82E15284C}" srcOrd="1" destOrd="0" parTransId="{7B04599E-E74A-4627-9AB3-DDCBF2C3D21F}" sibTransId="{BE51A5F3-1256-433E-B9B9-A744FEC7A292}"/>
    <dgm:cxn modelId="{484F801D-3307-49DA-BC70-BAF6519AC455}" type="presOf" srcId="{649462AC-307D-4CA5-9397-F9BA8CAC4AA5}" destId="{B7E5B673-B1FA-40BC-AB59-B0F55DD79FC4}" srcOrd="1" destOrd="0" presId="urn:microsoft.com/office/officeart/2005/8/layout/vProcess5"/>
    <dgm:cxn modelId="{F6176F20-F34F-4E66-AC24-0B07B6F584E3}" srcId="{4F95D9D4-234C-4CA2-B13A-525E6F3F1224}" destId="{6E44A408-87EF-46A4-ABB3-13B91164007C}" srcOrd="4" destOrd="0" parTransId="{4E7FF69C-C09C-4FDC-9EE2-F8C0C15DF17D}" sibTransId="{3149962F-A828-42C0-8EB2-28AE6A8C93D0}"/>
    <dgm:cxn modelId="{EE514F23-5C15-4394-AE0E-6D54822444C1}" srcId="{4F95D9D4-234C-4CA2-B13A-525E6F3F1224}" destId="{649462AC-307D-4CA5-9397-F9BA8CAC4AA5}" srcOrd="2" destOrd="0" parTransId="{B11B4F91-1252-4B39-8AE8-7046D030AB98}" sibTransId="{C5E7D68B-05AF-4F2F-A871-A6FDC72262EE}"/>
    <dgm:cxn modelId="{CB7D2224-227F-4AA3-9069-8B6E4457E30B}" type="presOf" srcId="{4F95D9D4-234C-4CA2-B13A-525E6F3F1224}" destId="{285BECD8-D5C6-4EF1-A761-3CB69FC5AF6B}" srcOrd="0" destOrd="0" presId="urn:microsoft.com/office/officeart/2005/8/layout/vProcess5"/>
    <dgm:cxn modelId="{BA6F3026-582E-482B-A16C-F449A8ACF086}" type="presOf" srcId="{6E44A408-87EF-46A4-ABB3-13B91164007C}" destId="{5525589A-11DD-4FDC-9D65-0A02A0CFB0BA}" srcOrd="1" destOrd="0" presId="urn:microsoft.com/office/officeart/2005/8/layout/vProcess5"/>
    <dgm:cxn modelId="{9ECCA334-DDD4-43EA-96C1-E4C53C284A5D}" type="presOf" srcId="{BE2ECB40-3065-42C0-B3FC-78A82E15284C}" destId="{0BFDB1A0-3E6E-4736-AB6B-50706DE1F8F7}" srcOrd="0" destOrd="0" presId="urn:microsoft.com/office/officeart/2005/8/layout/vProcess5"/>
    <dgm:cxn modelId="{86AD7B60-81D4-4571-A444-3B8C0C775B19}" type="presOf" srcId="{3D4DD251-6EBA-42D1-8FAF-EA2A8C452EB2}" destId="{5D8599D2-67FB-4669-BE45-4ACCA4A98F04}" srcOrd="0" destOrd="0" presId="urn:microsoft.com/office/officeart/2005/8/layout/vProcess5"/>
    <dgm:cxn modelId="{3AAD476E-D1C3-46F6-9EB5-292D3CB3ABBB}" type="presOf" srcId="{E958CF7B-FFED-447D-A342-D9069C057848}" destId="{D0C551E2-2A15-4437-93E8-2D136392EE7E}" srcOrd="0" destOrd="0" presId="urn:microsoft.com/office/officeart/2005/8/layout/vProcess5"/>
    <dgm:cxn modelId="{069CFE4E-3084-44DB-80F6-9535D6AD75D9}" type="presOf" srcId="{6E44A408-87EF-46A4-ABB3-13B91164007C}" destId="{4D210E11-20AA-4C20-A2EF-B6B3E589D3F0}" srcOrd="0" destOrd="0" presId="urn:microsoft.com/office/officeart/2005/8/layout/vProcess5"/>
    <dgm:cxn modelId="{68B07952-489B-45FA-95B6-741BBA103AD5}" srcId="{4F95D9D4-234C-4CA2-B13A-525E6F3F1224}" destId="{E958CF7B-FFED-447D-A342-D9069C057848}" srcOrd="0" destOrd="0" parTransId="{48417BB7-0DCD-4D8F-85DB-8C873731CBAD}" sibTransId="{9E39D5B2-F796-4570-BADD-FB4CFB230B11}"/>
    <dgm:cxn modelId="{3392E455-BF17-402D-9AFD-9571308B9D54}" type="presOf" srcId="{9E39D5B2-F796-4570-BADD-FB4CFB230B11}" destId="{46937CF0-5127-4AC8-B41F-40448EF47705}" srcOrd="0" destOrd="0" presId="urn:microsoft.com/office/officeart/2005/8/layout/vProcess5"/>
    <dgm:cxn modelId="{B51EF699-03AA-4C2A-9F2B-E54BA424E2E9}" type="presOf" srcId="{F6AF6ABB-4717-4C84-AA5C-8FF575E376DA}" destId="{028F57B2-D034-4724-A9ED-38C0A3001802}" srcOrd="0" destOrd="0" presId="urn:microsoft.com/office/officeart/2005/8/layout/vProcess5"/>
    <dgm:cxn modelId="{3DDC5DAC-70E7-4D7A-9AB1-FE12BE232896}" type="presOf" srcId="{C5E7D68B-05AF-4F2F-A871-A6FDC72262EE}" destId="{A9B4964E-3DD1-4B50-ADCB-D777AE40B7A8}" srcOrd="0" destOrd="0" presId="urn:microsoft.com/office/officeart/2005/8/layout/vProcess5"/>
    <dgm:cxn modelId="{C13217AF-F416-4802-8B56-C48E02BAF573}" srcId="{4F95D9D4-234C-4CA2-B13A-525E6F3F1224}" destId="{3D4DD251-6EBA-42D1-8FAF-EA2A8C452EB2}" srcOrd="3" destOrd="0" parTransId="{02D5BADF-11A2-4A99-803A-605C1F82DDC8}" sibTransId="{F6AF6ABB-4717-4C84-AA5C-8FF575E376DA}"/>
    <dgm:cxn modelId="{DDE177D6-6708-4FEF-8B8E-A1002DCBA3E4}" type="presOf" srcId="{BE2ECB40-3065-42C0-B3FC-78A82E15284C}" destId="{D4CDC9C6-FE60-4939-BAB8-4FD2C3CE6B53}" srcOrd="1" destOrd="0" presId="urn:microsoft.com/office/officeart/2005/8/layout/vProcess5"/>
    <dgm:cxn modelId="{C1F449DB-793C-4D2C-946E-13667CC26B14}" type="presOf" srcId="{649462AC-307D-4CA5-9397-F9BA8CAC4AA5}" destId="{05253662-0E5E-46B0-B70D-F72AD4DB57EA}" srcOrd="0" destOrd="0" presId="urn:microsoft.com/office/officeart/2005/8/layout/vProcess5"/>
    <dgm:cxn modelId="{D2687DEA-9DD0-47F9-8AEB-086567394695}" type="presOf" srcId="{3D4DD251-6EBA-42D1-8FAF-EA2A8C452EB2}" destId="{F35DB714-04FF-4776-A274-0A99FEDB206E}" srcOrd="1" destOrd="0" presId="urn:microsoft.com/office/officeart/2005/8/layout/vProcess5"/>
    <dgm:cxn modelId="{39DCFAFB-D7B6-44F0-9C4B-7C400F098FCC}" type="presOf" srcId="{E958CF7B-FFED-447D-A342-D9069C057848}" destId="{E0BBE468-695C-47A5-8BAB-7A0E125C90C8}" srcOrd="1" destOrd="0" presId="urn:microsoft.com/office/officeart/2005/8/layout/vProcess5"/>
    <dgm:cxn modelId="{F95685FE-AAA1-451D-A46C-D77D4F69E95B}" type="presOf" srcId="{BE51A5F3-1256-433E-B9B9-A744FEC7A292}" destId="{F11ECC48-704C-4873-B376-0BDFFDF7F068}" srcOrd="0" destOrd="0" presId="urn:microsoft.com/office/officeart/2005/8/layout/vProcess5"/>
    <dgm:cxn modelId="{F99FEEBB-2DF9-4898-8AE8-393AD8545E74}" type="presParOf" srcId="{285BECD8-D5C6-4EF1-A761-3CB69FC5AF6B}" destId="{BC227974-174D-4E63-B01F-CA664D7BDBD6}" srcOrd="0" destOrd="0" presId="urn:microsoft.com/office/officeart/2005/8/layout/vProcess5"/>
    <dgm:cxn modelId="{D9DB3165-C4F8-46F5-B0EB-F3524CFAF779}" type="presParOf" srcId="{285BECD8-D5C6-4EF1-A761-3CB69FC5AF6B}" destId="{D0C551E2-2A15-4437-93E8-2D136392EE7E}" srcOrd="1" destOrd="0" presId="urn:microsoft.com/office/officeart/2005/8/layout/vProcess5"/>
    <dgm:cxn modelId="{639C8927-8782-45D9-B1C0-13D7319FF40A}" type="presParOf" srcId="{285BECD8-D5C6-4EF1-A761-3CB69FC5AF6B}" destId="{0BFDB1A0-3E6E-4736-AB6B-50706DE1F8F7}" srcOrd="2" destOrd="0" presId="urn:microsoft.com/office/officeart/2005/8/layout/vProcess5"/>
    <dgm:cxn modelId="{BA100933-B758-41AB-81D1-C164A7C197DB}" type="presParOf" srcId="{285BECD8-D5C6-4EF1-A761-3CB69FC5AF6B}" destId="{05253662-0E5E-46B0-B70D-F72AD4DB57EA}" srcOrd="3" destOrd="0" presId="urn:microsoft.com/office/officeart/2005/8/layout/vProcess5"/>
    <dgm:cxn modelId="{948DFD4A-003D-4D7D-8D5A-4AD711B5DF09}" type="presParOf" srcId="{285BECD8-D5C6-4EF1-A761-3CB69FC5AF6B}" destId="{5D8599D2-67FB-4669-BE45-4ACCA4A98F04}" srcOrd="4" destOrd="0" presId="urn:microsoft.com/office/officeart/2005/8/layout/vProcess5"/>
    <dgm:cxn modelId="{1CFBEABB-BA70-4DAC-80B8-8E82FA6DB163}" type="presParOf" srcId="{285BECD8-D5C6-4EF1-A761-3CB69FC5AF6B}" destId="{4D210E11-20AA-4C20-A2EF-B6B3E589D3F0}" srcOrd="5" destOrd="0" presId="urn:microsoft.com/office/officeart/2005/8/layout/vProcess5"/>
    <dgm:cxn modelId="{08DAE07F-06AF-495B-BFF9-3F92E6C38FC3}" type="presParOf" srcId="{285BECD8-D5C6-4EF1-A761-3CB69FC5AF6B}" destId="{46937CF0-5127-4AC8-B41F-40448EF47705}" srcOrd="6" destOrd="0" presId="urn:microsoft.com/office/officeart/2005/8/layout/vProcess5"/>
    <dgm:cxn modelId="{223EBC80-6B74-433A-9879-AE4EDF0D0BBE}" type="presParOf" srcId="{285BECD8-D5C6-4EF1-A761-3CB69FC5AF6B}" destId="{F11ECC48-704C-4873-B376-0BDFFDF7F068}" srcOrd="7" destOrd="0" presId="urn:microsoft.com/office/officeart/2005/8/layout/vProcess5"/>
    <dgm:cxn modelId="{1EAFFA40-C1FE-4613-ADDD-8A9FA517C11D}" type="presParOf" srcId="{285BECD8-D5C6-4EF1-A761-3CB69FC5AF6B}" destId="{A9B4964E-3DD1-4B50-ADCB-D777AE40B7A8}" srcOrd="8" destOrd="0" presId="urn:microsoft.com/office/officeart/2005/8/layout/vProcess5"/>
    <dgm:cxn modelId="{72B80012-CF0D-4B60-AC4D-81B2EEF42A4E}" type="presParOf" srcId="{285BECD8-D5C6-4EF1-A761-3CB69FC5AF6B}" destId="{028F57B2-D034-4724-A9ED-38C0A3001802}" srcOrd="9" destOrd="0" presId="urn:microsoft.com/office/officeart/2005/8/layout/vProcess5"/>
    <dgm:cxn modelId="{EA739746-5021-4DCE-9AB8-0B96E316BC8E}" type="presParOf" srcId="{285BECD8-D5C6-4EF1-A761-3CB69FC5AF6B}" destId="{E0BBE468-695C-47A5-8BAB-7A0E125C90C8}" srcOrd="10" destOrd="0" presId="urn:microsoft.com/office/officeart/2005/8/layout/vProcess5"/>
    <dgm:cxn modelId="{7E3E2572-EAA5-409A-BE4E-FE3AFA3F1E9F}" type="presParOf" srcId="{285BECD8-D5C6-4EF1-A761-3CB69FC5AF6B}" destId="{D4CDC9C6-FE60-4939-BAB8-4FD2C3CE6B53}" srcOrd="11" destOrd="0" presId="urn:microsoft.com/office/officeart/2005/8/layout/vProcess5"/>
    <dgm:cxn modelId="{38EF03BF-776E-482C-A648-7F4DE58ED575}" type="presParOf" srcId="{285BECD8-D5C6-4EF1-A761-3CB69FC5AF6B}" destId="{B7E5B673-B1FA-40BC-AB59-B0F55DD79FC4}" srcOrd="12" destOrd="0" presId="urn:microsoft.com/office/officeart/2005/8/layout/vProcess5"/>
    <dgm:cxn modelId="{B25F61F9-661F-4347-A3A1-460742086666}" type="presParOf" srcId="{285BECD8-D5C6-4EF1-A761-3CB69FC5AF6B}" destId="{F35DB714-04FF-4776-A274-0A99FEDB206E}" srcOrd="13" destOrd="0" presId="urn:microsoft.com/office/officeart/2005/8/layout/vProcess5"/>
    <dgm:cxn modelId="{FD927486-23BA-4CA0-80F7-B17C507C2147}" type="presParOf" srcId="{285BECD8-D5C6-4EF1-A761-3CB69FC5AF6B}" destId="{5525589A-11DD-4FDC-9D65-0A02A0CFB0B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8D30D65-1D1C-4774-9916-DF80CD8372FB}" type="doc">
      <dgm:prSet loTypeId="urn:microsoft.com/office/officeart/2005/8/layout/vList2" loCatId="list" qsTypeId="urn:microsoft.com/office/officeart/2005/8/quickstyle/3d2" qsCatId="3D" csTypeId="urn:microsoft.com/office/officeart/2005/8/colors/accent2_1" csCatId="accent2" phldr="1"/>
      <dgm:spPr/>
      <dgm:t>
        <a:bodyPr/>
        <a:lstStyle/>
        <a:p>
          <a:endParaRPr lang="fi-FI"/>
        </a:p>
      </dgm:t>
    </dgm:pt>
    <dgm:pt modelId="{391F29D8-D1FB-4CB8-ACE2-D5DCDF8E31A6}">
      <dgm:prSet/>
      <dgm:spPr/>
      <dgm:t>
        <a:bodyPr/>
        <a:lstStyle/>
        <a:p>
          <a:r>
            <a:rPr lang="fi-FI" b="1"/>
            <a:t>According to international practice, compensation of price difference is the way of defining the loss due to information failures. Other methods of loss definition may be appropriate when price formation on the market has not been efficient. </a:t>
          </a:r>
          <a:endParaRPr lang="fi-FI"/>
        </a:p>
      </dgm:t>
    </dgm:pt>
    <dgm:pt modelId="{B95138F4-8444-40CD-AC0A-7FB8A17A83DF}" type="parTrans" cxnId="{D03269C9-87B1-4221-8BE4-1AA994C417B9}">
      <dgm:prSet/>
      <dgm:spPr/>
      <dgm:t>
        <a:bodyPr/>
        <a:lstStyle/>
        <a:p>
          <a:endParaRPr lang="fi-FI"/>
        </a:p>
      </dgm:t>
    </dgm:pt>
    <dgm:pt modelId="{3DBD1B51-E01E-4848-9311-D3573C5E6DEE}" type="sibTrans" cxnId="{D03269C9-87B1-4221-8BE4-1AA994C417B9}">
      <dgm:prSet/>
      <dgm:spPr/>
      <dgm:t>
        <a:bodyPr/>
        <a:lstStyle/>
        <a:p>
          <a:endParaRPr lang="fi-FI"/>
        </a:p>
      </dgm:t>
    </dgm:pt>
    <dgm:pt modelId="{1F77AB9C-04D4-47EB-AE27-D0FF7671FDA7}">
      <dgm:prSet/>
      <dgm:spPr/>
      <dgm:t>
        <a:bodyPr/>
        <a:lstStyle/>
        <a:p>
          <a:r>
            <a:rPr lang="fi-FI" b="1"/>
            <a:t>Price difference based compensation consists of the difference between the materialized purchase or selling price of the security and the price of the security at the trading moment under correct information </a:t>
          </a:r>
          <a:endParaRPr lang="fi-FI"/>
        </a:p>
      </dgm:t>
    </dgm:pt>
    <dgm:pt modelId="{3240E888-AC00-417E-BDAF-827AE06AFDF7}" type="parTrans" cxnId="{0BD4AC94-7483-40DE-86FC-9BE43FD78394}">
      <dgm:prSet/>
      <dgm:spPr/>
      <dgm:t>
        <a:bodyPr/>
        <a:lstStyle/>
        <a:p>
          <a:endParaRPr lang="fi-FI"/>
        </a:p>
      </dgm:t>
    </dgm:pt>
    <dgm:pt modelId="{5B9F8BEF-40D1-46BB-A1A2-2321A6C903DE}" type="sibTrans" cxnId="{0BD4AC94-7483-40DE-86FC-9BE43FD78394}">
      <dgm:prSet/>
      <dgm:spPr/>
      <dgm:t>
        <a:bodyPr/>
        <a:lstStyle/>
        <a:p>
          <a:endParaRPr lang="fi-FI"/>
        </a:p>
      </dgm:t>
    </dgm:pt>
    <dgm:pt modelId="{D03B011C-DAC0-4B0F-AEF2-80BF2B5C7B0A}">
      <dgm:prSet/>
      <dgm:spPr/>
      <dgm:t>
        <a:bodyPr/>
        <a:lstStyle/>
        <a:p>
          <a:r>
            <a:rPr lang="fi-FI" b="1"/>
            <a:t>It prevents compensation of market risk and uncontrollably large damages liabilities that would also be speculative with respect to their contents. </a:t>
          </a:r>
          <a:endParaRPr lang="fi-FI"/>
        </a:p>
      </dgm:t>
    </dgm:pt>
    <dgm:pt modelId="{2F9D5A7A-CCCE-438E-9F0C-9A7B1F788C6F}" type="parTrans" cxnId="{E8E172B7-2725-4F56-9D9F-5FA5E61A0CCA}">
      <dgm:prSet/>
      <dgm:spPr/>
      <dgm:t>
        <a:bodyPr/>
        <a:lstStyle/>
        <a:p>
          <a:endParaRPr lang="fi-FI"/>
        </a:p>
      </dgm:t>
    </dgm:pt>
    <dgm:pt modelId="{2F7FEF9D-3A09-420E-91C0-7FF3E2800B5D}" type="sibTrans" cxnId="{E8E172B7-2725-4F56-9D9F-5FA5E61A0CCA}">
      <dgm:prSet/>
      <dgm:spPr/>
      <dgm:t>
        <a:bodyPr/>
        <a:lstStyle/>
        <a:p>
          <a:endParaRPr lang="fi-FI"/>
        </a:p>
      </dgm:t>
    </dgm:pt>
    <dgm:pt modelId="{DDF11670-6DA6-42DE-80A4-DD31F211BEEF}">
      <dgm:prSet/>
      <dgm:spPr/>
      <dgm:t>
        <a:bodyPr/>
        <a:lstStyle/>
        <a:p>
          <a:r>
            <a:rPr lang="fi-FI" b="1" dirty="0"/>
            <a:t>Time of </a:t>
          </a:r>
          <a:r>
            <a:rPr lang="fi-FI" b="1" dirty="0" err="1"/>
            <a:t>assessment</a:t>
          </a:r>
          <a:r>
            <a:rPr lang="fi-FI" b="1" dirty="0"/>
            <a:t>: </a:t>
          </a:r>
          <a:r>
            <a:rPr lang="fi-FI" b="1" dirty="0" err="1"/>
            <a:t>the</a:t>
          </a:r>
          <a:r>
            <a:rPr lang="fi-FI" b="1" dirty="0"/>
            <a:t> </a:t>
          </a:r>
          <a:r>
            <a:rPr lang="fi-FI" b="1" dirty="0" err="1"/>
            <a:t>difference</a:t>
          </a:r>
          <a:r>
            <a:rPr lang="fi-FI" b="1" dirty="0"/>
            <a:t> </a:t>
          </a:r>
          <a:r>
            <a:rPr lang="fi-FI" b="1" dirty="0" err="1"/>
            <a:t>between</a:t>
          </a:r>
          <a:r>
            <a:rPr lang="fi-FI" b="1" dirty="0"/>
            <a:t> </a:t>
          </a:r>
          <a:r>
            <a:rPr lang="fi-FI" b="1" dirty="0" err="1"/>
            <a:t>prices</a:t>
          </a:r>
          <a:r>
            <a:rPr lang="fi-FI" b="1" dirty="0"/>
            <a:t> at </a:t>
          </a:r>
          <a:r>
            <a:rPr lang="fi-FI" b="1" dirty="0" err="1"/>
            <a:t>publication</a:t>
          </a:r>
          <a:r>
            <a:rPr lang="fi-FI" b="1" dirty="0"/>
            <a:t> of </a:t>
          </a:r>
          <a:r>
            <a:rPr lang="fi-FI" b="1" dirty="0" err="1"/>
            <a:t>incorrrect</a:t>
          </a:r>
          <a:r>
            <a:rPr lang="fi-FI" b="1" dirty="0"/>
            <a:t> </a:t>
          </a:r>
          <a:r>
            <a:rPr lang="fi-FI" b="1" dirty="0" err="1"/>
            <a:t>information</a:t>
          </a:r>
          <a:r>
            <a:rPr lang="fi-FI" b="1" dirty="0"/>
            <a:t> and </a:t>
          </a:r>
          <a:r>
            <a:rPr lang="fi-FI" b="1" dirty="0" err="1"/>
            <a:t>prices</a:t>
          </a:r>
          <a:r>
            <a:rPr lang="fi-FI" b="1" dirty="0"/>
            <a:t> at </a:t>
          </a:r>
          <a:r>
            <a:rPr lang="fi-FI" b="1" dirty="0" err="1"/>
            <a:t>time</a:t>
          </a:r>
          <a:r>
            <a:rPr lang="fi-FI" b="1" dirty="0"/>
            <a:t> of </a:t>
          </a:r>
          <a:r>
            <a:rPr lang="fi-FI" b="1" dirty="0" err="1"/>
            <a:t>assessment</a:t>
          </a:r>
          <a:r>
            <a:rPr lang="fi-FI" b="1" dirty="0"/>
            <a:t> (</a:t>
          </a:r>
          <a:r>
            <a:rPr lang="fi-FI" b="1" dirty="0" err="1"/>
            <a:t>eg</a:t>
          </a:r>
          <a:r>
            <a:rPr lang="fi-FI" b="1" dirty="0"/>
            <a:t>. </a:t>
          </a:r>
          <a:r>
            <a:rPr lang="fi-FI" b="1" dirty="0" err="1"/>
            <a:t>court</a:t>
          </a:r>
          <a:r>
            <a:rPr lang="fi-FI" b="1" dirty="0"/>
            <a:t> </a:t>
          </a:r>
          <a:r>
            <a:rPr lang="fi-FI" b="1" dirty="0" err="1"/>
            <a:t>decision</a:t>
          </a:r>
          <a:r>
            <a:rPr lang="fi-FI" b="1" dirty="0"/>
            <a:t>); no </a:t>
          </a:r>
          <a:r>
            <a:rPr lang="fi-FI" b="1" dirty="0" err="1"/>
            <a:t>account</a:t>
          </a:r>
          <a:r>
            <a:rPr lang="fi-FI" b="1" dirty="0"/>
            <a:t> to </a:t>
          </a:r>
          <a:r>
            <a:rPr lang="fi-FI" b="1" dirty="0" err="1"/>
            <a:t>prior</a:t>
          </a:r>
          <a:r>
            <a:rPr lang="fi-FI" b="1" dirty="0"/>
            <a:t> </a:t>
          </a:r>
          <a:r>
            <a:rPr lang="fi-FI" b="1" dirty="0" err="1"/>
            <a:t>or</a:t>
          </a:r>
          <a:r>
            <a:rPr lang="fi-FI" b="1" dirty="0"/>
            <a:t> </a:t>
          </a:r>
          <a:r>
            <a:rPr lang="fi-FI" b="1" dirty="0" err="1"/>
            <a:t>later</a:t>
          </a:r>
          <a:r>
            <a:rPr lang="fi-FI" b="1" dirty="0"/>
            <a:t> </a:t>
          </a:r>
          <a:r>
            <a:rPr lang="fi-FI" b="1" dirty="0" err="1"/>
            <a:t>losses</a:t>
          </a:r>
          <a:r>
            <a:rPr lang="fi-FI" b="1" dirty="0"/>
            <a:t> </a:t>
          </a:r>
          <a:r>
            <a:rPr lang="fi-FI" b="1" dirty="0" err="1"/>
            <a:t>or</a:t>
          </a:r>
          <a:r>
            <a:rPr lang="fi-FI" b="1" dirty="0"/>
            <a:t> </a:t>
          </a:r>
          <a:r>
            <a:rPr lang="fi-FI" b="1" dirty="0" err="1"/>
            <a:t>profits</a:t>
          </a:r>
          <a:r>
            <a:rPr lang="fi-FI" b="1" dirty="0"/>
            <a:t> </a:t>
          </a:r>
          <a:endParaRPr lang="fi-FI" dirty="0"/>
        </a:p>
      </dgm:t>
    </dgm:pt>
    <dgm:pt modelId="{784A3012-981E-4BCA-B4C8-DC06697BFDA3}" type="parTrans" cxnId="{B7114979-A6D7-478A-9ED6-1CBF36C98B3E}">
      <dgm:prSet/>
      <dgm:spPr/>
      <dgm:t>
        <a:bodyPr/>
        <a:lstStyle/>
        <a:p>
          <a:endParaRPr lang="fi-FI"/>
        </a:p>
      </dgm:t>
    </dgm:pt>
    <dgm:pt modelId="{7CD314FA-C212-4921-9D03-4EF3E8890F97}" type="sibTrans" cxnId="{B7114979-A6D7-478A-9ED6-1CBF36C98B3E}">
      <dgm:prSet/>
      <dgm:spPr/>
      <dgm:t>
        <a:bodyPr/>
        <a:lstStyle/>
        <a:p>
          <a:endParaRPr lang="fi-FI"/>
        </a:p>
      </dgm:t>
    </dgm:pt>
    <dgm:pt modelId="{AD560A78-3BAF-4B77-AB28-861E81C78F8A}">
      <dgm:prSet/>
      <dgm:spPr/>
      <dgm:t>
        <a:bodyPr/>
        <a:lstStyle/>
        <a:p>
          <a:r>
            <a:rPr lang="fi-FI" b="1"/>
            <a:t>The compensation shall be decreased by the amount of the profit that the information failure has yielded to the injured person in reverse trades </a:t>
          </a:r>
          <a:endParaRPr lang="fi-FI"/>
        </a:p>
      </dgm:t>
    </dgm:pt>
    <dgm:pt modelId="{D98E5B64-6AB7-4890-BCB8-9ABCF224A442}" type="parTrans" cxnId="{8DCCF19D-DDA4-4BC1-ACC7-5CF4E20C645D}">
      <dgm:prSet/>
      <dgm:spPr/>
      <dgm:t>
        <a:bodyPr/>
        <a:lstStyle/>
        <a:p>
          <a:endParaRPr lang="fi-FI"/>
        </a:p>
      </dgm:t>
    </dgm:pt>
    <dgm:pt modelId="{3DDC3E5D-08A7-4DEE-9C9A-59C90D1BFC2A}" type="sibTrans" cxnId="{8DCCF19D-DDA4-4BC1-ACC7-5CF4E20C645D}">
      <dgm:prSet/>
      <dgm:spPr/>
      <dgm:t>
        <a:bodyPr/>
        <a:lstStyle/>
        <a:p>
          <a:endParaRPr lang="fi-FI"/>
        </a:p>
      </dgm:t>
    </dgm:pt>
    <dgm:pt modelId="{866C22F4-7C49-4018-BE0A-05A3BD1B6D4D}" type="pres">
      <dgm:prSet presAssocID="{D8D30D65-1D1C-4774-9916-DF80CD8372FB}" presName="linear" presStyleCnt="0">
        <dgm:presLayoutVars>
          <dgm:animLvl val="lvl"/>
          <dgm:resizeHandles val="exact"/>
        </dgm:presLayoutVars>
      </dgm:prSet>
      <dgm:spPr/>
    </dgm:pt>
    <dgm:pt modelId="{A8E2B02A-74A9-4F65-B531-C91D5DD5D096}" type="pres">
      <dgm:prSet presAssocID="{391F29D8-D1FB-4CB8-ACE2-D5DCDF8E31A6}" presName="parentText" presStyleLbl="node1" presStyleIdx="0" presStyleCnt="5">
        <dgm:presLayoutVars>
          <dgm:chMax val="0"/>
          <dgm:bulletEnabled val="1"/>
        </dgm:presLayoutVars>
      </dgm:prSet>
      <dgm:spPr/>
    </dgm:pt>
    <dgm:pt modelId="{8AB56FFE-145D-49F7-9366-952F6E379D40}" type="pres">
      <dgm:prSet presAssocID="{3DBD1B51-E01E-4848-9311-D3573C5E6DEE}" presName="spacer" presStyleCnt="0"/>
      <dgm:spPr/>
    </dgm:pt>
    <dgm:pt modelId="{34D2C72C-FBDA-41B7-BF50-27ED523B861A}" type="pres">
      <dgm:prSet presAssocID="{1F77AB9C-04D4-47EB-AE27-D0FF7671FDA7}" presName="parentText" presStyleLbl="node1" presStyleIdx="1" presStyleCnt="5">
        <dgm:presLayoutVars>
          <dgm:chMax val="0"/>
          <dgm:bulletEnabled val="1"/>
        </dgm:presLayoutVars>
      </dgm:prSet>
      <dgm:spPr/>
    </dgm:pt>
    <dgm:pt modelId="{ABA36F4C-F95D-456D-8648-B26E3880C4EC}" type="pres">
      <dgm:prSet presAssocID="{5B9F8BEF-40D1-46BB-A1A2-2321A6C903DE}" presName="spacer" presStyleCnt="0"/>
      <dgm:spPr/>
    </dgm:pt>
    <dgm:pt modelId="{3F7F2B6D-C6A9-478D-9058-F7649C577817}" type="pres">
      <dgm:prSet presAssocID="{D03B011C-DAC0-4B0F-AEF2-80BF2B5C7B0A}" presName="parentText" presStyleLbl="node1" presStyleIdx="2" presStyleCnt="5">
        <dgm:presLayoutVars>
          <dgm:chMax val="0"/>
          <dgm:bulletEnabled val="1"/>
        </dgm:presLayoutVars>
      </dgm:prSet>
      <dgm:spPr/>
    </dgm:pt>
    <dgm:pt modelId="{CA9722EC-6336-434A-890F-10C7B911ADD6}" type="pres">
      <dgm:prSet presAssocID="{2F7FEF9D-3A09-420E-91C0-7FF3E2800B5D}" presName="spacer" presStyleCnt="0"/>
      <dgm:spPr/>
    </dgm:pt>
    <dgm:pt modelId="{A422BC51-CD7C-4711-A1A2-65A43E24BD43}" type="pres">
      <dgm:prSet presAssocID="{DDF11670-6DA6-42DE-80A4-DD31F211BEEF}" presName="parentText" presStyleLbl="node1" presStyleIdx="3" presStyleCnt="5">
        <dgm:presLayoutVars>
          <dgm:chMax val="0"/>
          <dgm:bulletEnabled val="1"/>
        </dgm:presLayoutVars>
      </dgm:prSet>
      <dgm:spPr/>
    </dgm:pt>
    <dgm:pt modelId="{54CD654E-B107-4B04-BBAE-C5734A6F84EC}" type="pres">
      <dgm:prSet presAssocID="{7CD314FA-C212-4921-9D03-4EF3E8890F97}" presName="spacer" presStyleCnt="0"/>
      <dgm:spPr/>
    </dgm:pt>
    <dgm:pt modelId="{7181FA57-6B20-4744-824D-CF5CECDC80F6}" type="pres">
      <dgm:prSet presAssocID="{AD560A78-3BAF-4B77-AB28-861E81C78F8A}" presName="parentText" presStyleLbl="node1" presStyleIdx="4" presStyleCnt="5">
        <dgm:presLayoutVars>
          <dgm:chMax val="0"/>
          <dgm:bulletEnabled val="1"/>
        </dgm:presLayoutVars>
      </dgm:prSet>
      <dgm:spPr/>
    </dgm:pt>
  </dgm:ptLst>
  <dgm:cxnLst>
    <dgm:cxn modelId="{D71B1B1E-EBFF-4334-AA7C-8CED4A36D7C3}" type="presOf" srcId="{D8D30D65-1D1C-4774-9916-DF80CD8372FB}" destId="{866C22F4-7C49-4018-BE0A-05A3BD1B6D4D}" srcOrd="0" destOrd="0" presId="urn:microsoft.com/office/officeart/2005/8/layout/vList2"/>
    <dgm:cxn modelId="{645F543C-830B-45EA-A5F2-A0D7671127FF}" type="presOf" srcId="{D03B011C-DAC0-4B0F-AEF2-80BF2B5C7B0A}" destId="{3F7F2B6D-C6A9-478D-9058-F7649C577817}" srcOrd="0" destOrd="0" presId="urn:microsoft.com/office/officeart/2005/8/layout/vList2"/>
    <dgm:cxn modelId="{7AE0F75B-5636-40BE-90E6-B89D211EBA0D}" type="presOf" srcId="{391F29D8-D1FB-4CB8-ACE2-D5DCDF8E31A6}" destId="{A8E2B02A-74A9-4F65-B531-C91D5DD5D096}" srcOrd="0" destOrd="0" presId="urn:microsoft.com/office/officeart/2005/8/layout/vList2"/>
    <dgm:cxn modelId="{2590B54A-8FB9-4A3D-B404-16C08DEEA0C0}" type="presOf" srcId="{AD560A78-3BAF-4B77-AB28-861E81C78F8A}" destId="{7181FA57-6B20-4744-824D-CF5CECDC80F6}" srcOrd="0" destOrd="0" presId="urn:microsoft.com/office/officeart/2005/8/layout/vList2"/>
    <dgm:cxn modelId="{B7114979-A6D7-478A-9ED6-1CBF36C98B3E}" srcId="{D8D30D65-1D1C-4774-9916-DF80CD8372FB}" destId="{DDF11670-6DA6-42DE-80A4-DD31F211BEEF}" srcOrd="3" destOrd="0" parTransId="{784A3012-981E-4BCA-B4C8-DC06697BFDA3}" sibTransId="{7CD314FA-C212-4921-9D03-4EF3E8890F97}"/>
    <dgm:cxn modelId="{BE545883-4861-42DF-ACA0-62C576751BF5}" type="presOf" srcId="{DDF11670-6DA6-42DE-80A4-DD31F211BEEF}" destId="{A422BC51-CD7C-4711-A1A2-65A43E24BD43}" srcOrd="0" destOrd="0" presId="urn:microsoft.com/office/officeart/2005/8/layout/vList2"/>
    <dgm:cxn modelId="{0BD4AC94-7483-40DE-86FC-9BE43FD78394}" srcId="{D8D30D65-1D1C-4774-9916-DF80CD8372FB}" destId="{1F77AB9C-04D4-47EB-AE27-D0FF7671FDA7}" srcOrd="1" destOrd="0" parTransId="{3240E888-AC00-417E-BDAF-827AE06AFDF7}" sibTransId="{5B9F8BEF-40D1-46BB-A1A2-2321A6C903DE}"/>
    <dgm:cxn modelId="{8DCCF19D-DDA4-4BC1-ACC7-5CF4E20C645D}" srcId="{D8D30D65-1D1C-4774-9916-DF80CD8372FB}" destId="{AD560A78-3BAF-4B77-AB28-861E81C78F8A}" srcOrd="4" destOrd="0" parTransId="{D98E5B64-6AB7-4890-BCB8-9ABCF224A442}" sibTransId="{3DDC3E5D-08A7-4DEE-9C9A-59C90D1BFC2A}"/>
    <dgm:cxn modelId="{9F504CAD-488D-4295-9C84-33D550D8D214}" type="presOf" srcId="{1F77AB9C-04D4-47EB-AE27-D0FF7671FDA7}" destId="{34D2C72C-FBDA-41B7-BF50-27ED523B861A}" srcOrd="0" destOrd="0" presId="urn:microsoft.com/office/officeart/2005/8/layout/vList2"/>
    <dgm:cxn modelId="{E8E172B7-2725-4F56-9D9F-5FA5E61A0CCA}" srcId="{D8D30D65-1D1C-4774-9916-DF80CD8372FB}" destId="{D03B011C-DAC0-4B0F-AEF2-80BF2B5C7B0A}" srcOrd="2" destOrd="0" parTransId="{2F9D5A7A-CCCE-438E-9F0C-9A7B1F788C6F}" sibTransId="{2F7FEF9D-3A09-420E-91C0-7FF3E2800B5D}"/>
    <dgm:cxn modelId="{D03269C9-87B1-4221-8BE4-1AA994C417B9}" srcId="{D8D30D65-1D1C-4774-9916-DF80CD8372FB}" destId="{391F29D8-D1FB-4CB8-ACE2-D5DCDF8E31A6}" srcOrd="0" destOrd="0" parTransId="{B95138F4-8444-40CD-AC0A-7FB8A17A83DF}" sibTransId="{3DBD1B51-E01E-4848-9311-D3573C5E6DEE}"/>
    <dgm:cxn modelId="{6F06BDFD-B1C3-4DC1-8ABA-5D5594ECD5E5}" type="presParOf" srcId="{866C22F4-7C49-4018-BE0A-05A3BD1B6D4D}" destId="{A8E2B02A-74A9-4F65-B531-C91D5DD5D096}" srcOrd="0" destOrd="0" presId="urn:microsoft.com/office/officeart/2005/8/layout/vList2"/>
    <dgm:cxn modelId="{B7D1F32E-E893-4EEC-9DAE-78295E054D58}" type="presParOf" srcId="{866C22F4-7C49-4018-BE0A-05A3BD1B6D4D}" destId="{8AB56FFE-145D-49F7-9366-952F6E379D40}" srcOrd="1" destOrd="0" presId="urn:microsoft.com/office/officeart/2005/8/layout/vList2"/>
    <dgm:cxn modelId="{809C9B8F-092D-4CB0-9464-D843993A1A43}" type="presParOf" srcId="{866C22F4-7C49-4018-BE0A-05A3BD1B6D4D}" destId="{34D2C72C-FBDA-41B7-BF50-27ED523B861A}" srcOrd="2" destOrd="0" presId="urn:microsoft.com/office/officeart/2005/8/layout/vList2"/>
    <dgm:cxn modelId="{4798247D-92F9-434F-BAE3-B24567A8ACE3}" type="presParOf" srcId="{866C22F4-7C49-4018-BE0A-05A3BD1B6D4D}" destId="{ABA36F4C-F95D-456D-8648-B26E3880C4EC}" srcOrd="3" destOrd="0" presId="urn:microsoft.com/office/officeart/2005/8/layout/vList2"/>
    <dgm:cxn modelId="{8C276E65-8B90-41A5-BEED-E7C7B8320AE6}" type="presParOf" srcId="{866C22F4-7C49-4018-BE0A-05A3BD1B6D4D}" destId="{3F7F2B6D-C6A9-478D-9058-F7649C577817}" srcOrd="4" destOrd="0" presId="urn:microsoft.com/office/officeart/2005/8/layout/vList2"/>
    <dgm:cxn modelId="{D2979819-BF69-4A45-AE81-5320111D8ED0}" type="presParOf" srcId="{866C22F4-7C49-4018-BE0A-05A3BD1B6D4D}" destId="{CA9722EC-6336-434A-890F-10C7B911ADD6}" srcOrd="5" destOrd="0" presId="urn:microsoft.com/office/officeart/2005/8/layout/vList2"/>
    <dgm:cxn modelId="{4ADDA6FA-032E-46C8-8465-60C8C0135379}" type="presParOf" srcId="{866C22F4-7C49-4018-BE0A-05A3BD1B6D4D}" destId="{A422BC51-CD7C-4711-A1A2-65A43E24BD43}" srcOrd="6" destOrd="0" presId="urn:microsoft.com/office/officeart/2005/8/layout/vList2"/>
    <dgm:cxn modelId="{ADB31D21-E51D-4391-887D-D6B1303E78A5}" type="presParOf" srcId="{866C22F4-7C49-4018-BE0A-05A3BD1B6D4D}" destId="{54CD654E-B107-4B04-BBAE-C5734A6F84EC}" srcOrd="7" destOrd="0" presId="urn:microsoft.com/office/officeart/2005/8/layout/vList2"/>
    <dgm:cxn modelId="{DE951B65-2FE7-4571-9071-EE04EA325297}" type="presParOf" srcId="{866C22F4-7C49-4018-BE0A-05A3BD1B6D4D}" destId="{7181FA57-6B20-4744-824D-CF5CECDC80F6}"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98BB00F-587D-4329-ACD2-4066FF4480B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fi-FI"/>
        </a:p>
      </dgm:t>
    </dgm:pt>
    <dgm:pt modelId="{FDAED42D-042C-4CE7-A32A-D0DED00275B8}">
      <dgm:prSet/>
      <dgm:spPr/>
      <dgm:t>
        <a:bodyPr/>
        <a:lstStyle/>
        <a:p>
          <a:pPr rtl="0"/>
          <a:r>
            <a:rPr lang="fi-FI" dirty="0" err="1"/>
            <a:t>Damage</a:t>
          </a:r>
          <a:r>
            <a:rPr lang="fi-FI" dirty="0"/>
            <a:t> </a:t>
          </a:r>
          <a:r>
            <a:rPr lang="fi-FI" dirty="0" err="1"/>
            <a:t>due</a:t>
          </a:r>
          <a:r>
            <a:rPr lang="fi-FI" dirty="0"/>
            <a:t> to </a:t>
          </a:r>
          <a:r>
            <a:rPr lang="fi-FI" dirty="0" err="1"/>
            <a:t>information</a:t>
          </a:r>
          <a:r>
            <a:rPr lang="fi-FI" dirty="0"/>
            <a:t> </a:t>
          </a:r>
          <a:r>
            <a:rPr lang="fi-FI" dirty="0" err="1"/>
            <a:t>failure</a:t>
          </a:r>
          <a:r>
            <a:rPr lang="fi-FI" dirty="0"/>
            <a:t> </a:t>
          </a:r>
          <a:r>
            <a:rPr lang="fi-FI" dirty="0" err="1"/>
            <a:t>should</a:t>
          </a:r>
          <a:r>
            <a:rPr lang="fi-FI" dirty="0"/>
            <a:t> </a:t>
          </a:r>
          <a:r>
            <a:rPr lang="fi-FI" dirty="0" err="1"/>
            <a:t>usually</a:t>
          </a:r>
          <a:r>
            <a:rPr lang="fi-FI" dirty="0"/>
            <a:t> </a:t>
          </a:r>
          <a:r>
            <a:rPr lang="fi-FI" dirty="0" err="1"/>
            <a:t>be</a:t>
          </a:r>
          <a:r>
            <a:rPr lang="fi-FI" dirty="0"/>
            <a:t> </a:t>
          </a:r>
          <a:r>
            <a:rPr lang="fi-FI" dirty="0" err="1"/>
            <a:t>compensated</a:t>
          </a:r>
          <a:r>
            <a:rPr lang="fi-FI" dirty="0"/>
            <a:t>  </a:t>
          </a:r>
          <a:r>
            <a:rPr lang="fi-FI" dirty="0" err="1"/>
            <a:t>only</a:t>
          </a:r>
          <a:r>
            <a:rPr lang="fi-FI" dirty="0"/>
            <a:t> to </a:t>
          </a:r>
          <a:r>
            <a:rPr lang="fi-FI" dirty="0" err="1"/>
            <a:t>investors</a:t>
          </a:r>
          <a:r>
            <a:rPr lang="fi-FI" dirty="0"/>
            <a:t> </a:t>
          </a:r>
          <a:r>
            <a:rPr lang="fi-FI" dirty="0" err="1"/>
            <a:t>who</a:t>
          </a:r>
          <a:r>
            <a:rPr lang="fi-FI" dirty="0"/>
            <a:t> </a:t>
          </a:r>
          <a:r>
            <a:rPr lang="fi-FI" dirty="0" err="1"/>
            <a:t>have</a:t>
          </a:r>
          <a:r>
            <a:rPr lang="fi-FI" dirty="0"/>
            <a:t> </a:t>
          </a:r>
          <a:r>
            <a:rPr lang="fi-FI" dirty="0" err="1"/>
            <a:t>traded</a:t>
          </a:r>
          <a:r>
            <a:rPr lang="fi-FI" dirty="0"/>
            <a:t> in </a:t>
          </a:r>
          <a:r>
            <a:rPr lang="fi-FI" dirty="0" err="1"/>
            <a:t>securities</a:t>
          </a:r>
          <a:r>
            <a:rPr lang="fi-FI" dirty="0"/>
            <a:t> </a:t>
          </a:r>
          <a:r>
            <a:rPr lang="fi-FI" dirty="0" err="1"/>
            <a:t>affected</a:t>
          </a:r>
          <a:r>
            <a:rPr lang="fi-FI" dirty="0"/>
            <a:t> </a:t>
          </a:r>
          <a:r>
            <a:rPr lang="fi-FI" dirty="0" err="1"/>
            <a:t>by</a:t>
          </a:r>
          <a:r>
            <a:rPr lang="fi-FI" dirty="0"/>
            <a:t> </a:t>
          </a:r>
          <a:r>
            <a:rPr lang="fi-FI" dirty="0" err="1"/>
            <a:t>the</a:t>
          </a:r>
          <a:r>
            <a:rPr lang="fi-FI" dirty="0"/>
            <a:t> </a:t>
          </a:r>
          <a:r>
            <a:rPr lang="fi-FI" dirty="0" err="1"/>
            <a:t>information</a:t>
          </a:r>
          <a:r>
            <a:rPr lang="fi-FI" dirty="0"/>
            <a:t> </a:t>
          </a:r>
          <a:r>
            <a:rPr lang="fi-FI" dirty="0" err="1"/>
            <a:t>failure</a:t>
          </a:r>
          <a:r>
            <a:rPr lang="fi-FI" dirty="0"/>
            <a:t> </a:t>
          </a:r>
          <a:r>
            <a:rPr lang="fi-FI" dirty="0" err="1"/>
            <a:t>during</a:t>
          </a:r>
          <a:r>
            <a:rPr lang="fi-FI" dirty="0"/>
            <a:t> </a:t>
          </a:r>
          <a:r>
            <a:rPr lang="fi-FI" dirty="0" err="1"/>
            <a:t>the</a:t>
          </a:r>
          <a:r>
            <a:rPr lang="fi-FI" dirty="0"/>
            <a:t> </a:t>
          </a:r>
          <a:r>
            <a:rPr lang="fi-FI" dirty="0" err="1"/>
            <a:t>duration</a:t>
          </a:r>
          <a:r>
            <a:rPr lang="fi-FI" dirty="0"/>
            <a:t> of </a:t>
          </a:r>
          <a:r>
            <a:rPr lang="fi-FI" dirty="0" err="1"/>
            <a:t>the</a:t>
          </a:r>
          <a:r>
            <a:rPr lang="fi-FI" dirty="0"/>
            <a:t> </a:t>
          </a:r>
          <a:r>
            <a:rPr lang="fi-FI" dirty="0" err="1"/>
            <a:t>effect</a:t>
          </a:r>
          <a:r>
            <a:rPr lang="fi-FI" dirty="0"/>
            <a:t> of </a:t>
          </a:r>
          <a:r>
            <a:rPr lang="fi-FI" dirty="0" err="1"/>
            <a:t>the</a:t>
          </a:r>
          <a:r>
            <a:rPr lang="fi-FI" dirty="0"/>
            <a:t> </a:t>
          </a:r>
          <a:r>
            <a:rPr lang="fi-FI" dirty="0" err="1"/>
            <a:t>information</a:t>
          </a:r>
          <a:r>
            <a:rPr lang="fi-FI" dirty="0"/>
            <a:t> </a:t>
          </a:r>
          <a:r>
            <a:rPr lang="fi-FI" dirty="0" err="1"/>
            <a:t>failure</a:t>
          </a:r>
          <a:r>
            <a:rPr lang="fi-FI" dirty="0"/>
            <a:t>. </a:t>
          </a:r>
        </a:p>
      </dgm:t>
    </dgm:pt>
    <dgm:pt modelId="{1F419C21-E4DF-492B-A58F-459609F22515}" type="parTrans" cxnId="{252DC4FF-FABE-4295-8CD6-DE96D755B1EC}">
      <dgm:prSet/>
      <dgm:spPr/>
      <dgm:t>
        <a:bodyPr/>
        <a:lstStyle/>
        <a:p>
          <a:endParaRPr lang="fi-FI"/>
        </a:p>
      </dgm:t>
    </dgm:pt>
    <dgm:pt modelId="{741B758E-0DC7-40E7-B305-C69E15BF745A}" type="sibTrans" cxnId="{252DC4FF-FABE-4295-8CD6-DE96D755B1EC}">
      <dgm:prSet/>
      <dgm:spPr/>
      <dgm:t>
        <a:bodyPr/>
        <a:lstStyle/>
        <a:p>
          <a:endParaRPr lang="fi-FI"/>
        </a:p>
      </dgm:t>
    </dgm:pt>
    <dgm:pt modelId="{0292F0B3-E99E-4CDA-A080-BAC6AF9E0C62}">
      <dgm:prSet/>
      <dgm:spPr/>
      <dgm:t>
        <a:bodyPr/>
        <a:lstStyle/>
        <a:p>
          <a:pPr rtl="0"/>
          <a:r>
            <a:rPr lang="fi-FI"/>
            <a:t>Decision not to invest should in general not be deemed to be a compensabe loss, nor the effect of the information failure on the price of other securities of the issuer unless the information failure is a case of market abuse. </a:t>
          </a:r>
        </a:p>
      </dgm:t>
    </dgm:pt>
    <dgm:pt modelId="{00D3E8DA-1E5B-4025-8BEA-7705C7ADDCF0}" type="parTrans" cxnId="{F9B610E9-CF6A-4DA0-8481-421183B8846D}">
      <dgm:prSet/>
      <dgm:spPr/>
      <dgm:t>
        <a:bodyPr/>
        <a:lstStyle/>
        <a:p>
          <a:endParaRPr lang="fi-FI"/>
        </a:p>
      </dgm:t>
    </dgm:pt>
    <dgm:pt modelId="{F3CDDE06-08BD-4B4C-9DDD-5972959E26D3}" type="sibTrans" cxnId="{F9B610E9-CF6A-4DA0-8481-421183B8846D}">
      <dgm:prSet/>
      <dgm:spPr/>
      <dgm:t>
        <a:bodyPr/>
        <a:lstStyle/>
        <a:p>
          <a:endParaRPr lang="fi-FI"/>
        </a:p>
      </dgm:t>
    </dgm:pt>
    <dgm:pt modelId="{7A063612-B8BF-4B15-9D7E-CF2D5A8749BE}">
      <dgm:prSet/>
      <dgm:spPr/>
      <dgm:t>
        <a:bodyPr/>
        <a:lstStyle/>
        <a:p>
          <a:pPr rtl="0"/>
          <a:r>
            <a:rPr lang="fi-FI"/>
            <a:t>The duration of the effect of an information failure shall in general be deemed to end when the wrong informaton has been corrected. </a:t>
          </a:r>
        </a:p>
      </dgm:t>
    </dgm:pt>
    <dgm:pt modelId="{7DC94266-5D5C-4CDF-87D5-2C5CAC9361AF}" type="parTrans" cxnId="{3EFCA117-E824-4B06-94C8-A141C7EFAC3C}">
      <dgm:prSet/>
      <dgm:spPr/>
      <dgm:t>
        <a:bodyPr/>
        <a:lstStyle/>
        <a:p>
          <a:endParaRPr lang="fi-FI"/>
        </a:p>
      </dgm:t>
    </dgm:pt>
    <dgm:pt modelId="{277D5527-97B2-4322-B348-F02F5F7C22AB}" type="sibTrans" cxnId="{3EFCA117-E824-4B06-94C8-A141C7EFAC3C}">
      <dgm:prSet/>
      <dgm:spPr/>
      <dgm:t>
        <a:bodyPr/>
        <a:lstStyle/>
        <a:p>
          <a:endParaRPr lang="fi-FI"/>
        </a:p>
      </dgm:t>
    </dgm:pt>
    <dgm:pt modelId="{D7864717-209E-4E1E-B5C7-1E0BF56FFDFE}" type="pres">
      <dgm:prSet presAssocID="{C98BB00F-587D-4329-ACD2-4066FF4480BD}" presName="linear" presStyleCnt="0">
        <dgm:presLayoutVars>
          <dgm:animLvl val="lvl"/>
          <dgm:resizeHandles val="exact"/>
        </dgm:presLayoutVars>
      </dgm:prSet>
      <dgm:spPr/>
    </dgm:pt>
    <dgm:pt modelId="{10AE086F-BDAF-45F7-90BD-97F1262100F5}" type="pres">
      <dgm:prSet presAssocID="{FDAED42D-042C-4CE7-A32A-D0DED00275B8}" presName="parentText" presStyleLbl="node1" presStyleIdx="0" presStyleCnt="3">
        <dgm:presLayoutVars>
          <dgm:chMax val="0"/>
          <dgm:bulletEnabled val="1"/>
        </dgm:presLayoutVars>
      </dgm:prSet>
      <dgm:spPr/>
    </dgm:pt>
    <dgm:pt modelId="{A1F6DB23-04A3-454D-B768-19D2300FE5C9}" type="pres">
      <dgm:prSet presAssocID="{741B758E-0DC7-40E7-B305-C69E15BF745A}" presName="spacer" presStyleCnt="0"/>
      <dgm:spPr/>
    </dgm:pt>
    <dgm:pt modelId="{0023C2B2-1EA0-41F1-9F72-4023C4216DF0}" type="pres">
      <dgm:prSet presAssocID="{0292F0B3-E99E-4CDA-A080-BAC6AF9E0C62}" presName="parentText" presStyleLbl="node1" presStyleIdx="1" presStyleCnt="3">
        <dgm:presLayoutVars>
          <dgm:chMax val="0"/>
          <dgm:bulletEnabled val="1"/>
        </dgm:presLayoutVars>
      </dgm:prSet>
      <dgm:spPr/>
    </dgm:pt>
    <dgm:pt modelId="{36ACC0A8-53A8-4905-8175-EFD21499293B}" type="pres">
      <dgm:prSet presAssocID="{F3CDDE06-08BD-4B4C-9DDD-5972959E26D3}" presName="spacer" presStyleCnt="0"/>
      <dgm:spPr/>
    </dgm:pt>
    <dgm:pt modelId="{DEE094AA-CCA6-4F65-98EA-0C4E3C413400}" type="pres">
      <dgm:prSet presAssocID="{7A063612-B8BF-4B15-9D7E-CF2D5A8749BE}" presName="parentText" presStyleLbl="node1" presStyleIdx="2" presStyleCnt="3">
        <dgm:presLayoutVars>
          <dgm:chMax val="0"/>
          <dgm:bulletEnabled val="1"/>
        </dgm:presLayoutVars>
      </dgm:prSet>
      <dgm:spPr/>
    </dgm:pt>
  </dgm:ptLst>
  <dgm:cxnLst>
    <dgm:cxn modelId="{3EFCA117-E824-4B06-94C8-A141C7EFAC3C}" srcId="{C98BB00F-587D-4329-ACD2-4066FF4480BD}" destId="{7A063612-B8BF-4B15-9D7E-CF2D5A8749BE}" srcOrd="2" destOrd="0" parTransId="{7DC94266-5D5C-4CDF-87D5-2C5CAC9361AF}" sibTransId="{277D5527-97B2-4322-B348-F02F5F7C22AB}"/>
    <dgm:cxn modelId="{A8E64F5A-EDC4-45DC-A68A-32695D76CA55}" type="presOf" srcId="{FDAED42D-042C-4CE7-A32A-D0DED00275B8}" destId="{10AE086F-BDAF-45F7-90BD-97F1262100F5}" srcOrd="0" destOrd="0" presId="urn:microsoft.com/office/officeart/2005/8/layout/vList2"/>
    <dgm:cxn modelId="{62121B98-89BF-4DA4-B2FB-FBCF68471246}" type="presOf" srcId="{C98BB00F-587D-4329-ACD2-4066FF4480BD}" destId="{D7864717-209E-4E1E-B5C7-1E0BF56FFDFE}" srcOrd="0" destOrd="0" presId="urn:microsoft.com/office/officeart/2005/8/layout/vList2"/>
    <dgm:cxn modelId="{8113DAC0-402B-41F7-A433-2728808C3C2D}" type="presOf" srcId="{0292F0B3-E99E-4CDA-A080-BAC6AF9E0C62}" destId="{0023C2B2-1EA0-41F1-9F72-4023C4216DF0}" srcOrd="0" destOrd="0" presId="urn:microsoft.com/office/officeart/2005/8/layout/vList2"/>
    <dgm:cxn modelId="{F9B610E9-CF6A-4DA0-8481-421183B8846D}" srcId="{C98BB00F-587D-4329-ACD2-4066FF4480BD}" destId="{0292F0B3-E99E-4CDA-A080-BAC6AF9E0C62}" srcOrd="1" destOrd="0" parTransId="{00D3E8DA-1E5B-4025-8BEA-7705C7ADDCF0}" sibTransId="{F3CDDE06-08BD-4B4C-9DDD-5972959E26D3}"/>
    <dgm:cxn modelId="{974D41FE-E432-442D-9A6A-BF282A30CBD0}" type="presOf" srcId="{7A063612-B8BF-4B15-9D7E-CF2D5A8749BE}" destId="{DEE094AA-CCA6-4F65-98EA-0C4E3C413400}" srcOrd="0" destOrd="0" presId="urn:microsoft.com/office/officeart/2005/8/layout/vList2"/>
    <dgm:cxn modelId="{252DC4FF-FABE-4295-8CD6-DE96D755B1EC}" srcId="{C98BB00F-587D-4329-ACD2-4066FF4480BD}" destId="{FDAED42D-042C-4CE7-A32A-D0DED00275B8}" srcOrd="0" destOrd="0" parTransId="{1F419C21-E4DF-492B-A58F-459609F22515}" sibTransId="{741B758E-0DC7-40E7-B305-C69E15BF745A}"/>
    <dgm:cxn modelId="{FC5039D5-026E-4A94-ADF3-F9F7A4BA4A78}" type="presParOf" srcId="{D7864717-209E-4E1E-B5C7-1E0BF56FFDFE}" destId="{10AE086F-BDAF-45F7-90BD-97F1262100F5}" srcOrd="0" destOrd="0" presId="urn:microsoft.com/office/officeart/2005/8/layout/vList2"/>
    <dgm:cxn modelId="{BEF350D2-0D6A-4966-9015-0BCD8FAAFE4A}" type="presParOf" srcId="{D7864717-209E-4E1E-B5C7-1E0BF56FFDFE}" destId="{A1F6DB23-04A3-454D-B768-19D2300FE5C9}" srcOrd="1" destOrd="0" presId="urn:microsoft.com/office/officeart/2005/8/layout/vList2"/>
    <dgm:cxn modelId="{E5345CF3-A6D7-4C70-99D8-7B87427341B4}" type="presParOf" srcId="{D7864717-209E-4E1E-B5C7-1E0BF56FFDFE}" destId="{0023C2B2-1EA0-41F1-9F72-4023C4216DF0}" srcOrd="2" destOrd="0" presId="urn:microsoft.com/office/officeart/2005/8/layout/vList2"/>
    <dgm:cxn modelId="{498001F1-2B83-498E-93D0-FDFEDC216074}" type="presParOf" srcId="{D7864717-209E-4E1E-B5C7-1E0BF56FFDFE}" destId="{36ACC0A8-53A8-4905-8175-EFD21499293B}" srcOrd="3" destOrd="0" presId="urn:microsoft.com/office/officeart/2005/8/layout/vList2"/>
    <dgm:cxn modelId="{36D3FE9E-4048-4EF8-BD94-B0A38E348FCD}" type="presParOf" srcId="{D7864717-209E-4E1E-B5C7-1E0BF56FFDFE}" destId="{DEE094AA-CCA6-4F65-98EA-0C4E3C41340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10113D9-7419-4038-8504-571FB71811B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5C7ECE8E-4ACA-49A2-AB87-66E94C2A3E37}">
      <dgm:prSet/>
      <dgm:spPr/>
      <dgm:t>
        <a:bodyPr/>
        <a:lstStyle/>
        <a:p>
          <a:pPr rtl="0"/>
          <a:r>
            <a:rPr lang="fi-FI"/>
            <a:t>Dannenberg – Turtiainen 2013 European Journal of Law and Economics </a:t>
          </a:r>
        </a:p>
      </dgm:t>
    </dgm:pt>
    <dgm:pt modelId="{00A36E35-198A-4C44-95ED-53BA88DA5B15}" type="parTrans" cxnId="{83E53AAF-FAB7-4982-8674-A7E64FED7BC3}">
      <dgm:prSet/>
      <dgm:spPr/>
      <dgm:t>
        <a:bodyPr/>
        <a:lstStyle/>
        <a:p>
          <a:endParaRPr lang="fi-FI"/>
        </a:p>
      </dgm:t>
    </dgm:pt>
    <dgm:pt modelId="{474A45BE-A27D-4FAF-98D6-D65162555A3F}" type="sibTrans" cxnId="{83E53AAF-FAB7-4982-8674-A7E64FED7BC3}">
      <dgm:prSet/>
      <dgm:spPr/>
      <dgm:t>
        <a:bodyPr/>
        <a:lstStyle/>
        <a:p>
          <a:endParaRPr lang="fi-FI"/>
        </a:p>
      </dgm:t>
    </dgm:pt>
    <dgm:pt modelId="{BEE1A843-099B-4BD0-90DD-93F060E94209}">
      <dgm:prSet/>
      <dgm:spPr/>
      <dgm:t>
        <a:bodyPr/>
        <a:lstStyle/>
        <a:p>
          <a:pPr rtl="0"/>
          <a:r>
            <a:rPr lang="fi-FI"/>
            <a:t>Based on material from TJ Group Case (KKO 2009:1) </a:t>
          </a:r>
        </a:p>
      </dgm:t>
    </dgm:pt>
    <dgm:pt modelId="{385D825C-9F08-4F67-8427-AA970C3C1F3E}" type="parTrans" cxnId="{1D6BEBA8-EBBE-49A6-87A7-D50EDCB7590F}">
      <dgm:prSet/>
      <dgm:spPr/>
      <dgm:t>
        <a:bodyPr/>
        <a:lstStyle/>
        <a:p>
          <a:endParaRPr lang="fi-FI"/>
        </a:p>
      </dgm:t>
    </dgm:pt>
    <dgm:pt modelId="{392D47DA-E95F-488C-B717-01687F665E45}" type="sibTrans" cxnId="{1D6BEBA8-EBBE-49A6-87A7-D50EDCB7590F}">
      <dgm:prSet/>
      <dgm:spPr/>
      <dgm:t>
        <a:bodyPr/>
        <a:lstStyle/>
        <a:p>
          <a:endParaRPr lang="fi-FI"/>
        </a:p>
      </dgm:t>
    </dgm:pt>
    <dgm:pt modelId="{5515F088-6C1E-45B5-B3E3-AE74A8464561}">
      <dgm:prSet/>
      <dgm:spPr/>
      <dgm:t>
        <a:bodyPr/>
        <a:lstStyle/>
        <a:p>
          <a:pPr rtl="0"/>
          <a:r>
            <a:rPr lang="fi-FI"/>
            <a:t>Market correlations after the the </a:t>
          </a:r>
          <a:r>
            <a:rPr lang="fi-FI" i="1"/>
            <a:t>event</a:t>
          </a:r>
          <a:r>
            <a:rPr lang="fi-FI"/>
            <a:t> (rectificaton of the false information, e.g. profit warning) are used to calculate backwards from the event. </a:t>
          </a:r>
        </a:p>
      </dgm:t>
    </dgm:pt>
    <dgm:pt modelId="{C0578CA2-A56C-44C6-8BED-4DAC67DCE0F5}" type="parTrans" cxnId="{58D0A24A-C4C5-4F42-877F-D3BAFDCECE64}">
      <dgm:prSet/>
      <dgm:spPr/>
      <dgm:t>
        <a:bodyPr/>
        <a:lstStyle/>
        <a:p>
          <a:endParaRPr lang="fi-FI"/>
        </a:p>
      </dgm:t>
    </dgm:pt>
    <dgm:pt modelId="{8B394297-42DE-40B6-BD08-04F2FE84A63E}" type="sibTrans" cxnId="{58D0A24A-C4C5-4F42-877F-D3BAFDCECE64}">
      <dgm:prSet/>
      <dgm:spPr/>
      <dgm:t>
        <a:bodyPr/>
        <a:lstStyle/>
        <a:p>
          <a:endParaRPr lang="fi-FI"/>
        </a:p>
      </dgm:t>
    </dgm:pt>
    <dgm:pt modelId="{2A7BE3BD-8B79-4B4B-82C5-6DFD1F6D361D}">
      <dgm:prSet/>
      <dgm:spPr/>
      <dgm:t>
        <a:bodyPr/>
        <a:lstStyle/>
        <a:p>
          <a:pPr rtl="0"/>
          <a:r>
            <a:rPr lang="fi-FI" dirty="0"/>
            <a:t>Statistical </a:t>
          </a:r>
          <a:r>
            <a:rPr lang="fi-FI" dirty="0" err="1"/>
            <a:t>confidence</a:t>
          </a:r>
          <a:r>
            <a:rPr lang="fi-FI" dirty="0"/>
            <a:t> </a:t>
          </a:r>
          <a:r>
            <a:rPr lang="fi-FI" dirty="0" err="1"/>
            <a:t>levels</a:t>
          </a:r>
          <a:r>
            <a:rPr lang="fi-FI" dirty="0"/>
            <a:t> </a:t>
          </a:r>
          <a:r>
            <a:rPr lang="fi-FI" dirty="0" err="1"/>
            <a:t>are</a:t>
          </a:r>
          <a:r>
            <a:rPr lang="fi-FI" dirty="0"/>
            <a:t> </a:t>
          </a:r>
          <a:r>
            <a:rPr lang="fi-FI" dirty="0" err="1"/>
            <a:t>assumed</a:t>
          </a:r>
          <a:r>
            <a:rPr lang="fi-FI" dirty="0"/>
            <a:t> </a:t>
          </a:r>
        </a:p>
      </dgm:t>
    </dgm:pt>
    <dgm:pt modelId="{6B687402-E272-4F31-9F39-B3C75DCB4D15}" type="parTrans" cxnId="{FC2FCADF-4BC6-4E4F-BAA4-B1542A002E35}">
      <dgm:prSet/>
      <dgm:spPr/>
      <dgm:t>
        <a:bodyPr/>
        <a:lstStyle/>
        <a:p>
          <a:endParaRPr lang="fi-FI"/>
        </a:p>
      </dgm:t>
    </dgm:pt>
    <dgm:pt modelId="{AB6082E0-029C-41D1-BCA8-9CA651F95D06}" type="sibTrans" cxnId="{FC2FCADF-4BC6-4E4F-BAA4-B1542A002E35}">
      <dgm:prSet/>
      <dgm:spPr/>
      <dgm:t>
        <a:bodyPr/>
        <a:lstStyle/>
        <a:p>
          <a:endParaRPr lang="fi-FI"/>
        </a:p>
      </dgm:t>
    </dgm:pt>
    <dgm:pt modelId="{C5596BE2-25DB-4B4E-A926-91BB0E896681}">
      <dgm:prSet/>
      <dgm:spPr/>
      <dgm:t>
        <a:bodyPr/>
        <a:lstStyle/>
        <a:p>
          <a:pPr rtl="0"/>
          <a:r>
            <a:rPr lang="fi-FI"/>
            <a:t>Question to solve: how markets would have behaved if the information had been published earlier</a:t>
          </a:r>
        </a:p>
      </dgm:t>
    </dgm:pt>
    <dgm:pt modelId="{675F1FCF-8469-439B-99C6-1E716C0006B5}" type="parTrans" cxnId="{8DA08F26-5B44-42A0-B2CC-CD57DCE80A91}">
      <dgm:prSet/>
      <dgm:spPr/>
      <dgm:t>
        <a:bodyPr/>
        <a:lstStyle/>
        <a:p>
          <a:endParaRPr lang="fi-FI"/>
        </a:p>
      </dgm:t>
    </dgm:pt>
    <dgm:pt modelId="{8D2833A3-A308-4453-AF82-FB18AE9BC843}" type="sibTrans" cxnId="{8DA08F26-5B44-42A0-B2CC-CD57DCE80A91}">
      <dgm:prSet/>
      <dgm:spPr/>
      <dgm:t>
        <a:bodyPr/>
        <a:lstStyle/>
        <a:p>
          <a:endParaRPr lang="fi-FI"/>
        </a:p>
      </dgm:t>
    </dgm:pt>
    <dgm:pt modelId="{454B01F6-CF2D-4887-9EA0-DD0746EF27C6}">
      <dgm:prSet/>
      <dgm:spPr/>
      <dgm:t>
        <a:bodyPr/>
        <a:lstStyle/>
        <a:p>
          <a:pPr rtl="0"/>
          <a:r>
            <a:rPr lang="fi-FI" dirty="0" err="1"/>
            <a:t>Brings</a:t>
          </a:r>
          <a:r>
            <a:rPr lang="fi-FI" dirty="0"/>
            <a:t> </a:t>
          </a:r>
          <a:r>
            <a:rPr lang="fi-FI" dirty="0" err="1"/>
            <a:t>more</a:t>
          </a:r>
          <a:r>
            <a:rPr lang="fi-FI" dirty="0"/>
            <a:t> </a:t>
          </a:r>
          <a:r>
            <a:rPr lang="fi-FI" dirty="0" err="1"/>
            <a:t>accurate</a:t>
          </a:r>
          <a:r>
            <a:rPr lang="fi-FI" dirty="0"/>
            <a:t> </a:t>
          </a:r>
          <a:r>
            <a:rPr lang="fi-FI" dirty="0" err="1"/>
            <a:t>mathematical</a:t>
          </a:r>
          <a:r>
            <a:rPr lang="fi-FI" dirty="0"/>
            <a:t> </a:t>
          </a:r>
          <a:r>
            <a:rPr lang="fi-FI" dirty="0" err="1"/>
            <a:t>tools</a:t>
          </a:r>
          <a:r>
            <a:rPr lang="fi-FI" dirty="0"/>
            <a:t> </a:t>
          </a:r>
          <a:r>
            <a:rPr lang="fi-FI" dirty="0" err="1"/>
            <a:t>available</a:t>
          </a:r>
          <a:r>
            <a:rPr lang="fi-FI" dirty="0"/>
            <a:t>  </a:t>
          </a:r>
        </a:p>
      </dgm:t>
    </dgm:pt>
    <dgm:pt modelId="{020D0129-4F0E-4229-BC31-60D8F5517CA1}" type="parTrans" cxnId="{9E033273-F9AD-4140-AB87-0AE2BBB5DDD5}">
      <dgm:prSet/>
      <dgm:spPr/>
      <dgm:t>
        <a:bodyPr/>
        <a:lstStyle/>
        <a:p>
          <a:endParaRPr lang="fi-FI"/>
        </a:p>
      </dgm:t>
    </dgm:pt>
    <dgm:pt modelId="{EFBC2E10-7551-44B3-8AC5-7B4814E76799}" type="sibTrans" cxnId="{9E033273-F9AD-4140-AB87-0AE2BBB5DDD5}">
      <dgm:prSet/>
      <dgm:spPr/>
      <dgm:t>
        <a:bodyPr/>
        <a:lstStyle/>
        <a:p>
          <a:endParaRPr lang="fi-FI"/>
        </a:p>
      </dgm:t>
    </dgm:pt>
    <dgm:pt modelId="{AAC31CC5-EECA-47E7-9428-276D6386B74F}" type="pres">
      <dgm:prSet presAssocID="{410113D9-7419-4038-8504-571FB71811B3}" presName="Name0" presStyleCnt="0">
        <dgm:presLayoutVars>
          <dgm:dir/>
          <dgm:animLvl val="lvl"/>
          <dgm:resizeHandles val="exact"/>
        </dgm:presLayoutVars>
      </dgm:prSet>
      <dgm:spPr/>
    </dgm:pt>
    <dgm:pt modelId="{F942F934-38E1-4FF6-AB09-EA7A221092C5}" type="pres">
      <dgm:prSet presAssocID="{5C7ECE8E-4ACA-49A2-AB87-66E94C2A3E37}" presName="boxAndChildren" presStyleCnt="0"/>
      <dgm:spPr/>
    </dgm:pt>
    <dgm:pt modelId="{F08F4B5A-CAC0-475D-BB8D-CB276E46B44C}" type="pres">
      <dgm:prSet presAssocID="{5C7ECE8E-4ACA-49A2-AB87-66E94C2A3E37}" presName="parentTextBox" presStyleLbl="node1" presStyleIdx="0" presStyleCnt="1"/>
      <dgm:spPr/>
    </dgm:pt>
    <dgm:pt modelId="{6BAE4DD1-B5AF-4970-AFF5-85BFE4AF51BA}" type="pres">
      <dgm:prSet presAssocID="{5C7ECE8E-4ACA-49A2-AB87-66E94C2A3E37}" presName="entireBox" presStyleLbl="node1" presStyleIdx="0" presStyleCnt="1"/>
      <dgm:spPr/>
    </dgm:pt>
    <dgm:pt modelId="{141A12DE-3433-4DF6-A1CE-23B163BEE37E}" type="pres">
      <dgm:prSet presAssocID="{5C7ECE8E-4ACA-49A2-AB87-66E94C2A3E37}" presName="descendantBox" presStyleCnt="0"/>
      <dgm:spPr/>
    </dgm:pt>
    <dgm:pt modelId="{EC8C66E1-BEFA-4ED1-8B07-267B0790A820}" type="pres">
      <dgm:prSet presAssocID="{BEE1A843-099B-4BD0-90DD-93F060E94209}" presName="childTextBox" presStyleLbl="fgAccFollowNode1" presStyleIdx="0" presStyleCnt="5">
        <dgm:presLayoutVars>
          <dgm:bulletEnabled val="1"/>
        </dgm:presLayoutVars>
      </dgm:prSet>
      <dgm:spPr/>
    </dgm:pt>
    <dgm:pt modelId="{AD7A8403-600E-49DA-9884-C2015ED6B716}" type="pres">
      <dgm:prSet presAssocID="{5515F088-6C1E-45B5-B3E3-AE74A8464561}" presName="childTextBox" presStyleLbl="fgAccFollowNode1" presStyleIdx="1" presStyleCnt="5">
        <dgm:presLayoutVars>
          <dgm:bulletEnabled val="1"/>
        </dgm:presLayoutVars>
      </dgm:prSet>
      <dgm:spPr/>
    </dgm:pt>
    <dgm:pt modelId="{AE204218-2C42-49F8-AA6D-F51FDC860A72}" type="pres">
      <dgm:prSet presAssocID="{2A7BE3BD-8B79-4B4B-82C5-6DFD1F6D361D}" presName="childTextBox" presStyleLbl="fgAccFollowNode1" presStyleIdx="2" presStyleCnt="5">
        <dgm:presLayoutVars>
          <dgm:bulletEnabled val="1"/>
        </dgm:presLayoutVars>
      </dgm:prSet>
      <dgm:spPr/>
    </dgm:pt>
    <dgm:pt modelId="{1D61023F-AE48-4CF0-8004-A2D28336506D}" type="pres">
      <dgm:prSet presAssocID="{C5596BE2-25DB-4B4E-A926-91BB0E896681}" presName="childTextBox" presStyleLbl="fgAccFollowNode1" presStyleIdx="3" presStyleCnt="5">
        <dgm:presLayoutVars>
          <dgm:bulletEnabled val="1"/>
        </dgm:presLayoutVars>
      </dgm:prSet>
      <dgm:spPr/>
    </dgm:pt>
    <dgm:pt modelId="{27EE9301-7771-4373-9EA0-612B98A05A04}" type="pres">
      <dgm:prSet presAssocID="{454B01F6-CF2D-4887-9EA0-DD0746EF27C6}" presName="childTextBox" presStyleLbl="fgAccFollowNode1" presStyleIdx="4" presStyleCnt="5">
        <dgm:presLayoutVars>
          <dgm:bulletEnabled val="1"/>
        </dgm:presLayoutVars>
      </dgm:prSet>
      <dgm:spPr/>
    </dgm:pt>
  </dgm:ptLst>
  <dgm:cxnLst>
    <dgm:cxn modelId="{8DA08F26-5B44-42A0-B2CC-CD57DCE80A91}" srcId="{5C7ECE8E-4ACA-49A2-AB87-66E94C2A3E37}" destId="{C5596BE2-25DB-4B4E-A926-91BB0E896681}" srcOrd="3" destOrd="0" parTransId="{675F1FCF-8469-439B-99C6-1E716C0006B5}" sibTransId="{8D2833A3-A308-4453-AF82-FB18AE9BC843}"/>
    <dgm:cxn modelId="{15376A4A-DDE8-4158-AD7C-201977FC6C11}" type="presOf" srcId="{2A7BE3BD-8B79-4B4B-82C5-6DFD1F6D361D}" destId="{AE204218-2C42-49F8-AA6D-F51FDC860A72}" srcOrd="0" destOrd="0" presId="urn:microsoft.com/office/officeart/2005/8/layout/process4"/>
    <dgm:cxn modelId="{58D0A24A-C4C5-4F42-877F-D3BAFDCECE64}" srcId="{5C7ECE8E-4ACA-49A2-AB87-66E94C2A3E37}" destId="{5515F088-6C1E-45B5-B3E3-AE74A8464561}" srcOrd="1" destOrd="0" parTransId="{C0578CA2-A56C-44C6-8BED-4DAC67DCE0F5}" sibTransId="{8B394297-42DE-40B6-BD08-04F2FE84A63E}"/>
    <dgm:cxn modelId="{9E033273-F9AD-4140-AB87-0AE2BBB5DDD5}" srcId="{5C7ECE8E-4ACA-49A2-AB87-66E94C2A3E37}" destId="{454B01F6-CF2D-4887-9EA0-DD0746EF27C6}" srcOrd="4" destOrd="0" parTransId="{020D0129-4F0E-4229-BC31-60D8F5517CA1}" sibTransId="{EFBC2E10-7551-44B3-8AC5-7B4814E76799}"/>
    <dgm:cxn modelId="{37A4C587-D45E-44FD-BF22-89EA41B1F217}" type="presOf" srcId="{5C7ECE8E-4ACA-49A2-AB87-66E94C2A3E37}" destId="{F08F4B5A-CAC0-475D-BB8D-CB276E46B44C}" srcOrd="0" destOrd="0" presId="urn:microsoft.com/office/officeart/2005/8/layout/process4"/>
    <dgm:cxn modelId="{C772028B-AEEC-48C1-BB15-8E851DF056D3}" type="presOf" srcId="{C5596BE2-25DB-4B4E-A926-91BB0E896681}" destId="{1D61023F-AE48-4CF0-8004-A2D28336506D}" srcOrd="0" destOrd="0" presId="urn:microsoft.com/office/officeart/2005/8/layout/process4"/>
    <dgm:cxn modelId="{1D6BEBA8-EBBE-49A6-87A7-D50EDCB7590F}" srcId="{5C7ECE8E-4ACA-49A2-AB87-66E94C2A3E37}" destId="{BEE1A843-099B-4BD0-90DD-93F060E94209}" srcOrd="0" destOrd="0" parTransId="{385D825C-9F08-4F67-8427-AA970C3C1F3E}" sibTransId="{392D47DA-E95F-488C-B717-01687F665E45}"/>
    <dgm:cxn modelId="{83E53AAF-FAB7-4982-8674-A7E64FED7BC3}" srcId="{410113D9-7419-4038-8504-571FB71811B3}" destId="{5C7ECE8E-4ACA-49A2-AB87-66E94C2A3E37}" srcOrd="0" destOrd="0" parTransId="{00A36E35-198A-4C44-95ED-53BA88DA5B15}" sibTransId="{474A45BE-A27D-4FAF-98D6-D65162555A3F}"/>
    <dgm:cxn modelId="{8377C9BC-BB7D-4419-993D-4D07EEBEC2F0}" type="presOf" srcId="{5C7ECE8E-4ACA-49A2-AB87-66E94C2A3E37}" destId="{6BAE4DD1-B5AF-4970-AFF5-85BFE4AF51BA}" srcOrd="1" destOrd="0" presId="urn:microsoft.com/office/officeart/2005/8/layout/process4"/>
    <dgm:cxn modelId="{20E03DBE-E8C0-4C20-A280-F19AF999EE00}" type="presOf" srcId="{454B01F6-CF2D-4887-9EA0-DD0746EF27C6}" destId="{27EE9301-7771-4373-9EA0-612B98A05A04}" srcOrd="0" destOrd="0" presId="urn:microsoft.com/office/officeart/2005/8/layout/process4"/>
    <dgm:cxn modelId="{DCE3A4DD-F24C-4C18-815B-9CE6817FFED4}" type="presOf" srcId="{5515F088-6C1E-45B5-B3E3-AE74A8464561}" destId="{AD7A8403-600E-49DA-9884-C2015ED6B716}" srcOrd="0" destOrd="0" presId="urn:microsoft.com/office/officeart/2005/8/layout/process4"/>
    <dgm:cxn modelId="{FC2FCADF-4BC6-4E4F-BAA4-B1542A002E35}" srcId="{5C7ECE8E-4ACA-49A2-AB87-66E94C2A3E37}" destId="{2A7BE3BD-8B79-4B4B-82C5-6DFD1F6D361D}" srcOrd="2" destOrd="0" parTransId="{6B687402-E272-4F31-9F39-B3C75DCB4D15}" sibTransId="{AB6082E0-029C-41D1-BCA8-9CA651F95D06}"/>
    <dgm:cxn modelId="{B3CD2FE0-6E41-45BA-B55D-48E19FBD3210}" type="presOf" srcId="{BEE1A843-099B-4BD0-90DD-93F060E94209}" destId="{EC8C66E1-BEFA-4ED1-8B07-267B0790A820}" srcOrd="0" destOrd="0" presId="urn:microsoft.com/office/officeart/2005/8/layout/process4"/>
    <dgm:cxn modelId="{CFA558E4-60AC-4086-BF43-CC46FFC75907}" type="presOf" srcId="{410113D9-7419-4038-8504-571FB71811B3}" destId="{AAC31CC5-EECA-47E7-9428-276D6386B74F}" srcOrd="0" destOrd="0" presId="urn:microsoft.com/office/officeart/2005/8/layout/process4"/>
    <dgm:cxn modelId="{457DF584-E28B-4A4B-A675-4B5EBB439C65}" type="presParOf" srcId="{AAC31CC5-EECA-47E7-9428-276D6386B74F}" destId="{F942F934-38E1-4FF6-AB09-EA7A221092C5}" srcOrd="0" destOrd="0" presId="urn:microsoft.com/office/officeart/2005/8/layout/process4"/>
    <dgm:cxn modelId="{C2D2F609-1559-43F7-8FA5-76409CE4ACC4}" type="presParOf" srcId="{F942F934-38E1-4FF6-AB09-EA7A221092C5}" destId="{F08F4B5A-CAC0-475D-BB8D-CB276E46B44C}" srcOrd="0" destOrd="0" presId="urn:microsoft.com/office/officeart/2005/8/layout/process4"/>
    <dgm:cxn modelId="{4EC71A5B-FABE-4F1D-BE02-C2B3B7AC3635}" type="presParOf" srcId="{F942F934-38E1-4FF6-AB09-EA7A221092C5}" destId="{6BAE4DD1-B5AF-4970-AFF5-85BFE4AF51BA}" srcOrd="1" destOrd="0" presId="urn:microsoft.com/office/officeart/2005/8/layout/process4"/>
    <dgm:cxn modelId="{28DE3A1C-D10F-4950-A83D-66036A451D10}" type="presParOf" srcId="{F942F934-38E1-4FF6-AB09-EA7A221092C5}" destId="{141A12DE-3433-4DF6-A1CE-23B163BEE37E}" srcOrd="2" destOrd="0" presId="urn:microsoft.com/office/officeart/2005/8/layout/process4"/>
    <dgm:cxn modelId="{C7891977-61CB-4E58-B06E-7D225BA8D9D0}" type="presParOf" srcId="{141A12DE-3433-4DF6-A1CE-23B163BEE37E}" destId="{EC8C66E1-BEFA-4ED1-8B07-267B0790A820}" srcOrd="0" destOrd="0" presId="urn:microsoft.com/office/officeart/2005/8/layout/process4"/>
    <dgm:cxn modelId="{586F9CE6-0149-4896-91F0-1D7C753EEF82}" type="presParOf" srcId="{141A12DE-3433-4DF6-A1CE-23B163BEE37E}" destId="{AD7A8403-600E-49DA-9884-C2015ED6B716}" srcOrd="1" destOrd="0" presId="urn:microsoft.com/office/officeart/2005/8/layout/process4"/>
    <dgm:cxn modelId="{D7BF8D4C-DA75-4F1C-B0A4-D72EEAD72320}" type="presParOf" srcId="{141A12DE-3433-4DF6-A1CE-23B163BEE37E}" destId="{AE204218-2C42-49F8-AA6D-F51FDC860A72}" srcOrd="2" destOrd="0" presId="urn:microsoft.com/office/officeart/2005/8/layout/process4"/>
    <dgm:cxn modelId="{ECE9623A-1F76-4387-A5D4-2A9671868D0A}" type="presParOf" srcId="{141A12DE-3433-4DF6-A1CE-23B163BEE37E}" destId="{1D61023F-AE48-4CF0-8004-A2D28336506D}" srcOrd="3" destOrd="0" presId="urn:microsoft.com/office/officeart/2005/8/layout/process4"/>
    <dgm:cxn modelId="{1E7784C2-BA20-40EE-A183-A8FE9BDBBD9C}" type="presParOf" srcId="{141A12DE-3433-4DF6-A1CE-23B163BEE37E}" destId="{27EE9301-7771-4373-9EA0-612B98A05A04}"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AD52963-520B-4DF8-A7C8-D4056E982E7A}" type="doc">
      <dgm:prSet loTypeId="urn:microsoft.com/office/officeart/2005/8/layout/lProcess3" loCatId="process" qsTypeId="urn:microsoft.com/office/officeart/2005/8/quickstyle/simple1" qsCatId="simple" csTypeId="urn:microsoft.com/office/officeart/2005/8/colors/colorful4" csCatId="colorful" phldr="1"/>
      <dgm:spPr/>
      <dgm:t>
        <a:bodyPr/>
        <a:lstStyle/>
        <a:p>
          <a:endParaRPr lang="fi-FI"/>
        </a:p>
      </dgm:t>
    </dgm:pt>
    <dgm:pt modelId="{42DCE857-3006-4E9E-B275-F0F00C687FB1}">
      <dgm:prSet/>
      <dgm:spPr/>
      <dgm:t>
        <a:bodyPr/>
        <a:lstStyle/>
        <a:p>
          <a:pPr rtl="0"/>
          <a:r>
            <a:rPr lang="fi-FI" dirty="0"/>
            <a:t>KKO 2009:1: </a:t>
          </a:r>
          <a:r>
            <a:rPr lang="fi-FI" dirty="0" err="1"/>
            <a:t>Defining</a:t>
          </a:r>
          <a:r>
            <a:rPr lang="fi-FI" dirty="0"/>
            <a:t> </a:t>
          </a:r>
          <a:r>
            <a:rPr lang="fi-FI" dirty="0" err="1"/>
            <a:t>the</a:t>
          </a:r>
          <a:r>
            <a:rPr lang="fi-FI" dirty="0"/>
            <a:t> </a:t>
          </a:r>
          <a:r>
            <a:rPr lang="fi-FI" dirty="0" err="1"/>
            <a:t>utility</a:t>
          </a:r>
          <a:r>
            <a:rPr lang="fi-FI" dirty="0"/>
            <a:t> </a:t>
          </a:r>
          <a:r>
            <a:rPr lang="fi-FI" dirty="0" err="1"/>
            <a:t>pursued</a:t>
          </a:r>
          <a:r>
            <a:rPr lang="fi-FI" dirty="0"/>
            <a:t> and </a:t>
          </a:r>
          <a:r>
            <a:rPr lang="fi-FI" dirty="0" err="1"/>
            <a:t>produced</a:t>
          </a:r>
          <a:r>
            <a:rPr lang="fi-FI" dirty="0"/>
            <a:t> </a:t>
          </a:r>
          <a:r>
            <a:rPr lang="fi-FI" dirty="0" err="1"/>
            <a:t>by</a:t>
          </a:r>
          <a:r>
            <a:rPr lang="fi-FI" dirty="0"/>
            <a:t> </a:t>
          </a:r>
          <a:r>
            <a:rPr lang="fi-FI" dirty="0" err="1"/>
            <a:t>misuse</a:t>
          </a:r>
          <a:r>
            <a:rPr lang="fi-FI" dirty="0"/>
            <a:t> of inside </a:t>
          </a:r>
          <a:r>
            <a:rPr lang="fi-FI" dirty="0" err="1"/>
            <a:t>information</a:t>
          </a:r>
          <a:r>
            <a:rPr lang="fi-FI" dirty="0"/>
            <a:t> </a:t>
          </a:r>
          <a:r>
            <a:rPr lang="fi-FI" dirty="0" err="1"/>
            <a:t>often</a:t>
          </a:r>
          <a:r>
            <a:rPr lang="fi-FI" dirty="0"/>
            <a:t> </a:t>
          </a:r>
          <a:r>
            <a:rPr lang="fi-FI" dirty="0" err="1"/>
            <a:t>based</a:t>
          </a:r>
          <a:r>
            <a:rPr lang="fi-FI" dirty="0"/>
            <a:t> on </a:t>
          </a:r>
          <a:r>
            <a:rPr lang="fi-FI" dirty="0" err="1"/>
            <a:t>such</a:t>
          </a:r>
          <a:r>
            <a:rPr lang="fi-FI" dirty="0"/>
            <a:t> </a:t>
          </a:r>
          <a:r>
            <a:rPr lang="fi-FI" dirty="0" err="1"/>
            <a:t>estimations</a:t>
          </a:r>
          <a:r>
            <a:rPr lang="fi-FI" dirty="0"/>
            <a:t> </a:t>
          </a:r>
          <a:r>
            <a:rPr lang="fi-FI" dirty="0" err="1"/>
            <a:t>that</a:t>
          </a:r>
          <a:r>
            <a:rPr lang="fi-FI" dirty="0"/>
            <a:t> </a:t>
          </a:r>
          <a:r>
            <a:rPr lang="fi-FI" dirty="0" err="1"/>
            <a:t>the</a:t>
          </a:r>
          <a:r>
            <a:rPr lang="fi-FI" dirty="0"/>
            <a:t> </a:t>
          </a:r>
          <a:r>
            <a:rPr lang="fi-FI" dirty="0" err="1"/>
            <a:t>random</a:t>
          </a:r>
          <a:r>
            <a:rPr lang="fi-FI" dirty="0"/>
            <a:t> </a:t>
          </a:r>
          <a:r>
            <a:rPr lang="fi-FI" dirty="0" err="1"/>
            <a:t>factors</a:t>
          </a:r>
          <a:r>
            <a:rPr lang="fi-FI" dirty="0"/>
            <a:t> </a:t>
          </a:r>
          <a:r>
            <a:rPr lang="fi-FI" dirty="0" err="1"/>
            <a:t>affecting</a:t>
          </a:r>
          <a:r>
            <a:rPr lang="fi-FI" dirty="0"/>
            <a:t> </a:t>
          </a:r>
          <a:r>
            <a:rPr lang="fi-FI" dirty="0" err="1"/>
            <a:t>them</a:t>
          </a:r>
          <a:r>
            <a:rPr lang="fi-FI" dirty="0"/>
            <a:t> </a:t>
          </a:r>
          <a:r>
            <a:rPr lang="fi-FI" dirty="0" err="1"/>
            <a:t>cannot</a:t>
          </a:r>
          <a:r>
            <a:rPr lang="fi-FI" dirty="0"/>
            <a:t> </a:t>
          </a:r>
          <a:r>
            <a:rPr lang="fi-FI" dirty="0" err="1"/>
            <a:t>be</a:t>
          </a:r>
          <a:r>
            <a:rPr lang="fi-FI" dirty="0"/>
            <a:t> </a:t>
          </a:r>
          <a:r>
            <a:rPr lang="fi-FI" dirty="0" err="1"/>
            <a:t>known</a:t>
          </a:r>
          <a:r>
            <a:rPr lang="fi-FI" dirty="0"/>
            <a:t> in </a:t>
          </a:r>
          <a:r>
            <a:rPr lang="fi-FI" dirty="0" err="1"/>
            <a:t>advance</a:t>
          </a:r>
          <a:r>
            <a:rPr lang="fi-FI" dirty="0"/>
            <a:t> and </a:t>
          </a:r>
          <a:r>
            <a:rPr lang="fi-FI" dirty="0" err="1"/>
            <a:t>that</a:t>
          </a:r>
          <a:r>
            <a:rPr lang="fi-FI" dirty="0"/>
            <a:t> </a:t>
          </a:r>
          <a:r>
            <a:rPr lang="fi-FI" dirty="0" err="1"/>
            <a:t>their</a:t>
          </a:r>
          <a:r>
            <a:rPr lang="fi-FI" dirty="0"/>
            <a:t> </a:t>
          </a:r>
          <a:r>
            <a:rPr lang="fi-FI" dirty="0" err="1"/>
            <a:t>influence</a:t>
          </a:r>
          <a:r>
            <a:rPr lang="fi-FI" dirty="0"/>
            <a:t> on </a:t>
          </a:r>
          <a:r>
            <a:rPr lang="fi-FI" dirty="0" err="1"/>
            <a:t>the</a:t>
          </a:r>
          <a:r>
            <a:rPr lang="fi-FI" dirty="0"/>
            <a:t> </a:t>
          </a:r>
          <a:r>
            <a:rPr lang="fi-FI" dirty="0" err="1"/>
            <a:t>rate</a:t>
          </a:r>
          <a:r>
            <a:rPr lang="fi-FI" dirty="0"/>
            <a:t> of </a:t>
          </a:r>
          <a:r>
            <a:rPr lang="fi-FI" dirty="0" err="1"/>
            <a:t>securities</a:t>
          </a:r>
          <a:r>
            <a:rPr lang="fi-FI" dirty="0"/>
            <a:t> </a:t>
          </a:r>
          <a:r>
            <a:rPr lang="fi-FI" dirty="0" err="1"/>
            <a:t>cannot</a:t>
          </a:r>
          <a:r>
            <a:rPr lang="fi-FI" dirty="0"/>
            <a:t> </a:t>
          </a:r>
          <a:r>
            <a:rPr lang="fi-FI" dirty="0" err="1"/>
            <a:t>exactly</a:t>
          </a:r>
          <a:r>
            <a:rPr lang="fi-FI" dirty="0"/>
            <a:t> </a:t>
          </a:r>
          <a:r>
            <a:rPr lang="fi-FI" dirty="0" err="1"/>
            <a:t>be</a:t>
          </a:r>
          <a:r>
            <a:rPr lang="fi-FI" dirty="0"/>
            <a:t> </a:t>
          </a:r>
          <a:r>
            <a:rPr lang="fi-FI" dirty="0" err="1"/>
            <a:t>known</a:t>
          </a:r>
          <a:r>
            <a:rPr lang="fi-FI" dirty="0"/>
            <a:t> </a:t>
          </a:r>
          <a:r>
            <a:rPr lang="fi-FI" dirty="0" err="1"/>
            <a:t>afterwards</a:t>
          </a:r>
          <a:r>
            <a:rPr lang="fi-FI" dirty="0"/>
            <a:t>. </a:t>
          </a:r>
        </a:p>
      </dgm:t>
    </dgm:pt>
    <dgm:pt modelId="{D5E88B56-D648-413C-9C8A-CE2C0CA8D689}" type="parTrans" cxnId="{51755C09-D869-4A58-93A1-5C85794EBA71}">
      <dgm:prSet/>
      <dgm:spPr/>
      <dgm:t>
        <a:bodyPr/>
        <a:lstStyle/>
        <a:p>
          <a:endParaRPr lang="fi-FI"/>
        </a:p>
      </dgm:t>
    </dgm:pt>
    <dgm:pt modelId="{15A439FA-6971-43D4-9CC6-FA472244D72D}" type="sibTrans" cxnId="{51755C09-D869-4A58-93A1-5C85794EBA71}">
      <dgm:prSet/>
      <dgm:spPr/>
      <dgm:t>
        <a:bodyPr/>
        <a:lstStyle/>
        <a:p>
          <a:endParaRPr lang="fi-FI"/>
        </a:p>
      </dgm:t>
    </dgm:pt>
    <dgm:pt modelId="{623CC0C0-1FED-4A0A-99A4-7E83F34BF660}">
      <dgm:prSet/>
      <dgm:spPr/>
      <dgm:t>
        <a:bodyPr/>
        <a:lstStyle/>
        <a:p>
          <a:pPr rtl="0"/>
          <a:r>
            <a:rPr lang="fi-FI" dirty="0" err="1"/>
            <a:t>Dannenberg</a:t>
          </a:r>
          <a:r>
            <a:rPr lang="fi-FI" dirty="0"/>
            <a:t> and Turtiainen (2013): </a:t>
          </a:r>
          <a:r>
            <a:rPr lang="fi-FI" dirty="0" err="1"/>
            <a:t>loose</a:t>
          </a:r>
          <a:r>
            <a:rPr lang="fi-FI" dirty="0"/>
            <a:t> and </a:t>
          </a:r>
          <a:r>
            <a:rPr lang="fi-FI" dirty="0" err="1"/>
            <a:t>inaccurate</a:t>
          </a:r>
          <a:r>
            <a:rPr lang="fi-FI"/>
            <a:t> court</a:t>
          </a:r>
          <a:r>
            <a:rPr lang="fi-FI" dirty="0"/>
            <a:t> </a:t>
          </a:r>
          <a:r>
            <a:rPr lang="fi-FI" dirty="0" err="1"/>
            <a:t>practices</a:t>
          </a:r>
          <a:r>
            <a:rPr lang="fi-FI" dirty="0"/>
            <a:t> </a:t>
          </a:r>
          <a:r>
            <a:rPr lang="fi-FI" dirty="0" err="1"/>
            <a:t>while</a:t>
          </a:r>
          <a:r>
            <a:rPr lang="fi-FI" dirty="0"/>
            <a:t> </a:t>
          </a:r>
          <a:r>
            <a:rPr lang="fi-FI" dirty="0" err="1"/>
            <a:t>damages</a:t>
          </a:r>
          <a:r>
            <a:rPr lang="fi-FI" dirty="0"/>
            <a:t> </a:t>
          </a:r>
          <a:r>
            <a:rPr lang="fi-FI" dirty="0" err="1"/>
            <a:t>are</a:t>
          </a:r>
          <a:r>
            <a:rPr lang="fi-FI" dirty="0"/>
            <a:t> </a:t>
          </a:r>
          <a:r>
            <a:rPr lang="fi-FI" dirty="0" err="1"/>
            <a:t>estimated</a:t>
          </a:r>
          <a:r>
            <a:rPr lang="fi-FI" dirty="0"/>
            <a:t> </a:t>
          </a:r>
          <a:r>
            <a:rPr lang="fi-FI" dirty="0" err="1"/>
            <a:t>subjectively</a:t>
          </a:r>
          <a:r>
            <a:rPr lang="fi-FI" dirty="0"/>
            <a:t> </a:t>
          </a:r>
          <a:r>
            <a:rPr lang="fi-FI" dirty="0" err="1"/>
            <a:t>without</a:t>
          </a:r>
          <a:r>
            <a:rPr lang="fi-FI" dirty="0"/>
            <a:t> </a:t>
          </a:r>
          <a:r>
            <a:rPr lang="fi-FI" dirty="0" err="1"/>
            <a:t>mathematical</a:t>
          </a:r>
          <a:r>
            <a:rPr lang="fi-FI" dirty="0"/>
            <a:t> </a:t>
          </a:r>
          <a:r>
            <a:rPr lang="fi-FI" dirty="0" err="1"/>
            <a:t>tools</a:t>
          </a:r>
          <a:r>
            <a:rPr lang="fi-FI" dirty="0"/>
            <a:t> </a:t>
          </a:r>
          <a:r>
            <a:rPr lang="fi-FI" dirty="0" err="1"/>
            <a:t>resulting</a:t>
          </a:r>
          <a:r>
            <a:rPr lang="fi-FI" dirty="0"/>
            <a:t> in </a:t>
          </a:r>
          <a:r>
            <a:rPr lang="fi-FI" dirty="0" err="1"/>
            <a:t>too</a:t>
          </a:r>
          <a:r>
            <a:rPr lang="fi-FI" dirty="0"/>
            <a:t> </a:t>
          </a:r>
          <a:r>
            <a:rPr lang="fi-FI" dirty="0" err="1"/>
            <a:t>mild</a:t>
          </a:r>
          <a:r>
            <a:rPr lang="fi-FI" dirty="0"/>
            <a:t> </a:t>
          </a:r>
          <a:r>
            <a:rPr lang="fi-FI" dirty="0" err="1"/>
            <a:t>verdicts</a:t>
          </a:r>
          <a:r>
            <a:rPr lang="fi-FI" dirty="0"/>
            <a:t> </a:t>
          </a:r>
        </a:p>
      </dgm:t>
    </dgm:pt>
    <dgm:pt modelId="{1D91AF26-1011-4CB2-B6DE-F886693A7490}" type="parTrans" cxnId="{89228C9D-5F9A-4797-AF10-C8378066C5E4}">
      <dgm:prSet/>
      <dgm:spPr/>
      <dgm:t>
        <a:bodyPr/>
        <a:lstStyle/>
        <a:p>
          <a:endParaRPr lang="fi-FI"/>
        </a:p>
      </dgm:t>
    </dgm:pt>
    <dgm:pt modelId="{F1A11C4B-9D01-4D3D-892F-C1A06BD501C7}" type="sibTrans" cxnId="{89228C9D-5F9A-4797-AF10-C8378066C5E4}">
      <dgm:prSet/>
      <dgm:spPr/>
      <dgm:t>
        <a:bodyPr/>
        <a:lstStyle/>
        <a:p>
          <a:endParaRPr lang="fi-FI"/>
        </a:p>
      </dgm:t>
    </dgm:pt>
    <dgm:pt modelId="{8DDC233A-B3AF-42C1-BF8B-1D524B4F9356}">
      <dgm:prSet/>
      <dgm:spPr/>
      <dgm:t>
        <a:bodyPr/>
        <a:lstStyle/>
        <a:p>
          <a:pPr rtl="0"/>
          <a:r>
            <a:rPr lang="fi-FI"/>
            <a:t>A question of legal safety and due process </a:t>
          </a:r>
        </a:p>
      </dgm:t>
    </dgm:pt>
    <dgm:pt modelId="{EA4A7DAB-07EA-4D81-9033-65904E1BAB57}" type="parTrans" cxnId="{7469E828-0306-49CC-A09D-67B23CD418A6}">
      <dgm:prSet/>
      <dgm:spPr/>
      <dgm:t>
        <a:bodyPr/>
        <a:lstStyle/>
        <a:p>
          <a:endParaRPr lang="fi-FI"/>
        </a:p>
      </dgm:t>
    </dgm:pt>
    <dgm:pt modelId="{7746148C-7531-4647-B006-FF30F9FA2630}" type="sibTrans" cxnId="{7469E828-0306-49CC-A09D-67B23CD418A6}">
      <dgm:prSet/>
      <dgm:spPr/>
      <dgm:t>
        <a:bodyPr/>
        <a:lstStyle/>
        <a:p>
          <a:endParaRPr lang="fi-FI"/>
        </a:p>
      </dgm:t>
    </dgm:pt>
    <dgm:pt modelId="{9A40B3A2-EE6B-4FA0-8DF8-F611562EBFEB}" type="pres">
      <dgm:prSet presAssocID="{1AD52963-520B-4DF8-A7C8-D4056E982E7A}" presName="Name0" presStyleCnt="0">
        <dgm:presLayoutVars>
          <dgm:chPref val="3"/>
          <dgm:dir/>
          <dgm:animLvl val="lvl"/>
          <dgm:resizeHandles/>
        </dgm:presLayoutVars>
      </dgm:prSet>
      <dgm:spPr/>
    </dgm:pt>
    <dgm:pt modelId="{22DDDBC4-D491-4979-B32A-2C62DAABC8F9}" type="pres">
      <dgm:prSet presAssocID="{42DCE857-3006-4E9E-B275-F0F00C687FB1}" presName="horFlow" presStyleCnt="0"/>
      <dgm:spPr/>
    </dgm:pt>
    <dgm:pt modelId="{8D241EC6-651A-40D4-ACE3-2DF2A9DBF761}" type="pres">
      <dgm:prSet presAssocID="{42DCE857-3006-4E9E-B275-F0F00C687FB1}" presName="bigChev" presStyleLbl="node1" presStyleIdx="0" presStyleCnt="2"/>
      <dgm:spPr/>
    </dgm:pt>
    <dgm:pt modelId="{06221AAF-35F3-418A-A388-BD2CFB976799}" type="pres">
      <dgm:prSet presAssocID="{42DCE857-3006-4E9E-B275-F0F00C687FB1}" presName="vSp" presStyleCnt="0"/>
      <dgm:spPr/>
    </dgm:pt>
    <dgm:pt modelId="{5A964236-AE01-4F2C-991D-E6518290A637}" type="pres">
      <dgm:prSet presAssocID="{623CC0C0-1FED-4A0A-99A4-7E83F34BF660}" presName="horFlow" presStyleCnt="0"/>
      <dgm:spPr/>
    </dgm:pt>
    <dgm:pt modelId="{136CE42E-0145-4B6F-89C6-0ABD18D77D73}" type="pres">
      <dgm:prSet presAssocID="{623CC0C0-1FED-4A0A-99A4-7E83F34BF660}" presName="bigChev" presStyleLbl="node1" presStyleIdx="1" presStyleCnt="2"/>
      <dgm:spPr/>
    </dgm:pt>
    <dgm:pt modelId="{EC688F3A-94CF-43E4-B361-A654F0418229}" type="pres">
      <dgm:prSet presAssocID="{EA4A7DAB-07EA-4D81-9033-65904E1BAB57}" presName="parTrans" presStyleCnt="0"/>
      <dgm:spPr/>
    </dgm:pt>
    <dgm:pt modelId="{19FD7BAA-378C-465D-ADAB-C0AF480583E4}" type="pres">
      <dgm:prSet presAssocID="{8DDC233A-B3AF-42C1-BF8B-1D524B4F9356}" presName="node" presStyleLbl="alignAccFollowNode1" presStyleIdx="0" presStyleCnt="1">
        <dgm:presLayoutVars>
          <dgm:bulletEnabled val="1"/>
        </dgm:presLayoutVars>
      </dgm:prSet>
      <dgm:spPr/>
    </dgm:pt>
  </dgm:ptLst>
  <dgm:cxnLst>
    <dgm:cxn modelId="{51755C09-D869-4A58-93A1-5C85794EBA71}" srcId="{1AD52963-520B-4DF8-A7C8-D4056E982E7A}" destId="{42DCE857-3006-4E9E-B275-F0F00C687FB1}" srcOrd="0" destOrd="0" parTransId="{D5E88B56-D648-413C-9C8A-CE2C0CA8D689}" sibTransId="{15A439FA-6971-43D4-9CC6-FA472244D72D}"/>
    <dgm:cxn modelId="{F13BE024-C6DC-49F8-809D-3D538D17511E}" type="presOf" srcId="{42DCE857-3006-4E9E-B275-F0F00C687FB1}" destId="{8D241EC6-651A-40D4-ACE3-2DF2A9DBF761}" srcOrd="0" destOrd="0" presId="urn:microsoft.com/office/officeart/2005/8/layout/lProcess3"/>
    <dgm:cxn modelId="{7469E828-0306-49CC-A09D-67B23CD418A6}" srcId="{623CC0C0-1FED-4A0A-99A4-7E83F34BF660}" destId="{8DDC233A-B3AF-42C1-BF8B-1D524B4F9356}" srcOrd="0" destOrd="0" parTransId="{EA4A7DAB-07EA-4D81-9033-65904E1BAB57}" sibTransId="{7746148C-7531-4647-B006-FF30F9FA2630}"/>
    <dgm:cxn modelId="{80F10948-5F9B-4B47-88B4-26B56ABB08B0}" type="presOf" srcId="{1AD52963-520B-4DF8-A7C8-D4056E982E7A}" destId="{9A40B3A2-EE6B-4FA0-8DF8-F611562EBFEB}" srcOrd="0" destOrd="0" presId="urn:microsoft.com/office/officeart/2005/8/layout/lProcess3"/>
    <dgm:cxn modelId="{DF5FDC76-00B2-4A1C-8C40-D07C5EB14211}" type="presOf" srcId="{623CC0C0-1FED-4A0A-99A4-7E83F34BF660}" destId="{136CE42E-0145-4B6F-89C6-0ABD18D77D73}" srcOrd="0" destOrd="0" presId="urn:microsoft.com/office/officeart/2005/8/layout/lProcess3"/>
    <dgm:cxn modelId="{89228C9D-5F9A-4797-AF10-C8378066C5E4}" srcId="{1AD52963-520B-4DF8-A7C8-D4056E982E7A}" destId="{623CC0C0-1FED-4A0A-99A4-7E83F34BF660}" srcOrd="1" destOrd="0" parTransId="{1D91AF26-1011-4CB2-B6DE-F886693A7490}" sibTransId="{F1A11C4B-9D01-4D3D-892F-C1A06BD501C7}"/>
    <dgm:cxn modelId="{98EC5DB0-1D2D-47E6-8531-13FAD317EE10}" type="presOf" srcId="{8DDC233A-B3AF-42C1-BF8B-1D524B4F9356}" destId="{19FD7BAA-378C-465D-ADAB-C0AF480583E4}" srcOrd="0" destOrd="0" presId="urn:microsoft.com/office/officeart/2005/8/layout/lProcess3"/>
    <dgm:cxn modelId="{6AF65339-501B-4208-B5E3-BF44A88FB8A3}" type="presParOf" srcId="{9A40B3A2-EE6B-4FA0-8DF8-F611562EBFEB}" destId="{22DDDBC4-D491-4979-B32A-2C62DAABC8F9}" srcOrd="0" destOrd="0" presId="urn:microsoft.com/office/officeart/2005/8/layout/lProcess3"/>
    <dgm:cxn modelId="{B3EE6FBA-800A-4F54-B561-B8193AF83443}" type="presParOf" srcId="{22DDDBC4-D491-4979-B32A-2C62DAABC8F9}" destId="{8D241EC6-651A-40D4-ACE3-2DF2A9DBF761}" srcOrd="0" destOrd="0" presId="urn:microsoft.com/office/officeart/2005/8/layout/lProcess3"/>
    <dgm:cxn modelId="{52E9906F-B63F-4D32-823F-ABE9F0E74B41}" type="presParOf" srcId="{9A40B3A2-EE6B-4FA0-8DF8-F611562EBFEB}" destId="{06221AAF-35F3-418A-A388-BD2CFB976799}" srcOrd="1" destOrd="0" presId="urn:microsoft.com/office/officeart/2005/8/layout/lProcess3"/>
    <dgm:cxn modelId="{35EF9778-0629-4BA5-9021-0194AA45EFE3}" type="presParOf" srcId="{9A40B3A2-EE6B-4FA0-8DF8-F611562EBFEB}" destId="{5A964236-AE01-4F2C-991D-E6518290A637}" srcOrd="2" destOrd="0" presId="urn:microsoft.com/office/officeart/2005/8/layout/lProcess3"/>
    <dgm:cxn modelId="{18C41E91-1661-44C7-859D-056C1DA53A58}" type="presParOf" srcId="{5A964236-AE01-4F2C-991D-E6518290A637}" destId="{136CE42E-0145-4B6F-89C6-0ABD18D77D73}" srcOrd="0" destOrd="0" presId="urn:microsoft.com/office/officeart/2005/8/layout/lProcess3"/>
    <dgm:cxn modelId="{2C4C8EC8-68F7-4567-8C1B-E3B733F42367}" type="presParOf" srcId="{5A964236-AE01-4F2C-991D-E6518290A637}" destId="{EC688F3A-94CF-43E4-B361-A654F0418229}" srcOrd="1" destOrd="0" presId="urn:microsoft.com/office/officeart/2005/8/layout/lProcess3"/>
    <dgm:cxn modelId="{17AB9E6F-00AD-42DA-A878-5F29461FE43C}" type="presParOf" srcId="{5A964236-AE01-4F2C-991D-E6518290A637}" destId="{19FD7BAA-378C-465D-ADAB-C0AF480583E4}"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D9D739A-C976-4670-90AA-1565580CCE76}" type="doc">
      <dgm:prSet loTypeId="urn:microsoft.com/office/officeart/2005/8/layout/target3" loCatId="relationship" qsTypeId="urn:microsoft.com/office/officeart/2005/8/quickstyle/3d3" qsCatId="3D" csTypeId="urn:microsoft.com/office/officeart/2005/8/colors/colorful5" csCatId="colorful"/>
      <dgm:spPr/>
      <dgm:t>
        <a:bodyPr/>
        <a:lstStyle/>
        <a:p>
          <a:endParaRPr lang="fi-FI"/>
        </a:p>
      </dgm:t>
    </dgm:pt>
    <dgm:pt modelId="{5BCCD026-42A3-499B-994C-BD9EFB5D74B3}">
      <dgm:prSet/>
      <dgm:spPr/>
      <dgm:t>
        <a:bodyPr/>
        <a:lstStyle/>
        <a:p>
          <a:r>
            <a:rPr lang="fi-FI" b="1"/>
            <a:t>The Act on Class Actions (444/2007</a:t>
          </a:r>
          <a:r>
            <a:rPr lang="fi-FI" b="1">
              <a:hlinkClick xmlns:r="http://schemas.openxmlformats.org/officeDocument/2006/relationships" r:id="rId1"/>
            </a:rPr>
            <a:t>)</a:t>
          </a:r>
          <a:r>
            <a:rPr lang="fi-FI" b="1"/>
            <a:t> </a:t>
          </a:r>
          <a:r>
            <a:rPr lang="en-US" b="1"/>
            <a:t>Act does not apply to a civil case concerning the conduct of an issuer of securities or the offeror in a takeover bid or mandatory bid. </a:t>
          </a:r>
          <a:endParaRPr lang="fi-FI"/>
        </a:p>
      </dgm:t>
    </dgm:pt>
    <dgm:pt modelId="{BFEA4DAA-FC02-4014-A9A7-25E2DDCEE830}" type="parTrans" cxnId="{39CD6704-3EAB-4EE9-9113-BF97B87EAEE3}">
      <dgm:prSet/>
      <dgm:spPr/>
      <dgm:t>
        <a:bodyPr/>
        <a:lstStyle/>
        <a:p>
          <a:endParaRPr lang="fi-FI"/>
        </a:p>
      </dgm:t>
    </dgm:pt>
    <dgm:pt modelId="{A668C9A2-0B30-467E-8333-EDEB802A0E89}" type="sibTrans" cxnId="{39CD6704-3EAB-4EE9-9113-BF97B87EAEE3}">
      <dgm:prSet/>
      <dgm:spPr/>
      <dgm:t>
        <a:bodyPr/>
        <a:lstStyle/>
        <a:p>
          <a:endParaRPr lang="fi-FI"/>
        </a:p>
      </dgm:t>
    </dgm:pt>
    <dgm:pt modelId="{37DC5118-9D3F-4164-8828-991F84A0B234}">
      <dgm:prSet/>
      <dgm:spPr/>
      <dgm:t>
        <a:bodyPr/>
        <a:lstStyle/>
        <a:p>
          <a:r>
            <a:rPr lang="en-US" b="1"/>
            <a:t>Class action: the plaintiff sues in court on the account of a group defined in the action so that the court decision to be given binds the members of the group </a:t>
          </a:r>
          <a:endParaRPr lang="fi-FI"/>
        </a:p>
      </dgm:t>
    </dgm:pt>
    <dgm:pt modelId="{EDE90F96-6C02-4CF8-ADC2-994DBAA90BFA}" type="parTrans" cxnId="{F893F23D-9B1C-48D6-BF25-6FDA6451F337}">
      <dgm:prSet/>
      <dgm:spPr/>
      <dgm:t>
        <a:bodyPr/>
        <a:lstStyle/>
        <a:p>
          <a:endParaRPr lang="fi-FI"/>
        </a:p>
      </dgm:t>
    </dgm:pt>
    <dgm:pt modelId="{642CAF0C-4720-4B51-836D-1A6B25B230CC}" type="sibTrans" cxnId="{F893F23D-9B1C-48D6-BF25-6FDA6451F337}">
      <dgm:prSet/>
      <dgm:spPr/>
      <dgm:t>
        <a:bodyPr/>
        <a:lstStyle/>
        <a:p>
          <a:endParaRPr lang="fi-FI"/>
        </a:p>
      </dgm:t>
    </dgm:pt>
    <dgm:pt modelId="{1042C207-0CC5-4D27-8852-C5E6B8BDFF1B}">
      <dgm:prSet/>
      <dgm:spPr/>
      <dgm:t>
        <a:bodyPr/>
        <a:lstStyle/>
        <a:p>
          <a:r>
            <a:rPr lang="fi-FI" b="1"/>
            <a:t>In a criminal case, e.g. abuse of insider information, there is no injured party but the object of legal protection is confidence in securities markets. </a:t>
          </a:r>
          <a:endParaRPr lang="fi-FI"/>
        </a:p>
      </dgm:t>
    </dgm:pt>
    <dgm:pt modelId="{C813565B-62DF-48D8-86EF-8093E5F3A995}" type="parTrans" cxnId="{94B30256-D63A-43FF-B002-D526A91A399B}">
      <dgm:prSet/>
      <dgm:spPr/>
      <dgm:t>
        <a:bodyPr/>
        <a:lstStyle/>
        <a:p>
          <a:endParaRPr lang="fi-FI"/>
        </a:p>
      </dgm:t>
    </dgm:pt>
    <dgm:pt modelId="{BAE3F0A5-040B-4978-9B3A-43018076AABB}" type="sibTrans" cxnId="{94B30256-D63A-43FF-B002-D526A91A399B}">
      <dgm:prSet/>
      <dgm:spPr/>
      <dgm:t>
        <a:bodyPr/>
        <a:lstStyle/>
        <a:p>
          <a:endParaRPr lang="fi-FI"/>
        </a:p>
      </dgm:t>
    </dgm:pt>
    <dgm:pt modelId="{B58553E4-0ED5-4DE2-BBD3-025D50A3A7C2}">
      <dgm:prSet/>
      <dgm:spPr/>
      <dgm:t>
        <a:bodyPr/>
        <a:lstStyle/>
        <a:p>
          <a:r>
            <a:rPr lang="fi-FI"/>
            <a:t>An investor has no plaintiff position in these cases. (the Finnish Supreme Court KKO 2000:82, so-called Kansallisanti [National Issue] case). </a:t>
          </a:r>
        </a:p>
      </dgm:t>
    </dgm:pt>
    <dgm:pt modelId="{60885D66-80C6-4AF6-8E29-32B193FC1CF6}" type="parTrans" cxnId="{7543A197-14A1-41E0-949B-5E058EECE701}">
      <dgm:prSet/>
      <dgm:spPr/>
      <dgm:t>
        <a:bodyPr/>
        <a:lstStyle/>
        <a:p>
          <a:endParaRPr lang="fi-FI"/>
        </a:p>
      </dgm:t>
    </dgm:pt>
    <dgm:pt modelId="{8D79CF0A-4490-45C9-B888-ECC70BD5EAC7}" type="sibTrans" cxnId="{7543A197-14A1-41E0-949B-5E058EECE701}">
      <dgm:prSet/>
      <dgm:spPr/>
      <dgm:t>
        <a:bodyPr/>
        <a:lstStyle/>
        <a:p>
          <a:endParaRPr lang="fi-FI"/>
        </a:p>
      </dgm:t>
    </dgm:pt>
    <dgm:pt modelId="{753F2116-10C6-48BC-A1CE-FAC6C1D6C5A1}">
      <dgm:prSet/>
      <dgm:spPr/>
      <dgm:t>
        <a:bodyPr/>
        <a:lstStyle/>
        <a:p>
          <a:r>
            <a:rPr lang="fi-FI"/>
            <a:t>Cf. damages liability (civil law sanction): the investor has the position of a party (plaintiff) </a:t>
          </a:r>
        </a:p>
      </dgm:t>
    </dgm:pt>
    <dgm:pt modelId="{8AB87D3F-C339-4235-9884-5B6A4BC283E7}" type="parTrans" cxnId="{E06D6619-3D3F-412E-8674-E262EE6E5068}">
      <dgm:prSet/>
      <dgm:spPr/>
      <dgm:t>
        <a:bodyPr/>
        <a:lstStyle/>
        <a:p>
          <a:endParaRPr lang="fi-FI"/>
        </a:p>
      </dgm:t>
    </dgm:pt>
    <dgm:pt modelId="{CB9A6083-7CF3-45B4-9565-B49EE0292E01}" type="sibTrans" cxnId="{E06D6619-3D3F-412E-8674-E262EE6E5068}">
      <dgm:prSet/>
      <dgm:spPr/>
      <dgm:t>
        <a:bodyPr/>
        <a:lstStyle/>
        <a:p>
          <a:endParaRPr lang="fi-FI"/>
        </a:p>
      </dgm:t>
    </dgm:pt>
    <dgm:pt modelId="{52C74887-16FE-44FF-9874-27B5E8794A85}" type="pres">
      <dgm:prSet presAssocID="{5D9D739A-C976-4670-90AA-1565580CCE76}" presName="Name0" presStyleCnt="0">
        <dgm:presLayoutVars>
          <dgm:chMax val="7"/>
          <dgm:dir/>
          <dgm:animLvl val="lvl"/>
          <dgm:resizeHandles val="exact"/>
        </dgm:presLayoutVars>
      </dgm:prSet>
      <dgm:spPr/>
    </dgm:pt>
    <dgm:pt modelId="{67982E0F-CA99-4670-B843-4E953FC24F91}" type="pres">
      <dgm:prSet presAssocID="{5BCCD026-42A3-499B-994C-BD9EFB5D74B3}" presName="circle1" presStyleLbl="node1" presStyleIdx="0" presStyleCnt="3"/>
      <dgm:spPr/>
    </dgm:pt>
    <dgm:pt modelId="{2072503B-D1CB-4592-95B5-CE2759442FF8}" type="pres">
      <dgm:prSet presAssocID="{5BCCD026-42A3-499B-994C-BD9EFB5D74B3}" presName="space" presStyleCnt="0"/>
      <dgm:spPr/>
    </dgm:pt>
    <dgm:pt modelId="{A2CD76A3-3945-4ABF-85A3-AA3ACF5600B0}" type="pres">
      <dgm:prSet presAssocID="{5BCCD026-42A3-499B-994C-BD9EFB5D74B3}" presName="rect1" presStyleLbl="alignAcc1" presStyleIdx="0" presStyleCnt="3"/>
      <dgm:spPr/>
    </dgm:pt>
    <dgm:pt modelId="{632B0D59-1302-4E68-8C33-691AE29BB821}" type="pres">
      <dgm:prSet presAssocID="{37DC5118-9D3F-4164-8828-991F84A0B234}" presName="vertSpace2" presStyleLbl="node1" presStyleIdx="0" presStyleCnt="3"/>
      <dgm:spPr/>
    </dgm:pt>
    <dgm:pt modelId="{6138AF0C-D6F2-46B9-9699-605478D59087}" type="pres">
      <dgm:prSet presAssocID="{37DC5118-9D3F-4164-8828-991F84A0B234}" presName="circle2" presStyleLbl="node1" presStyleIdx="1" presStyleCnt="3"/>
      <dgm:spPr/>
    </dgm:pt>
    <dgm:pt modelId="{5325DE95-F13A-458B-8186-16A25C573296}" type="pres">
      <dgm:prSet presAssocID="{37DC5118-9D3F-4164-8828-991F84A0B234}" presName="rect2" presStyleLbl="alignAcc1" presStyleIdx="1" presStyleCnt="3"/>
      <dgm:spPr/>
    </dgm:pt>
    <dgm:pt modelId="{7E401A46-0397-415C-817A-00A00069FA45}" type="pres">
      <dgm:prSet presAssocID="{1042C207-0CC5-4D27-8852-C5E6B8BDFF1B}" presName="vertSpace3" presStyleLbl="node1" presStyleIdx="1" presStyleCnt="3"/>
      <dgm:spPr/>
    </dgm:pt>
    <dgm:pt modelId="{41721221-85CF-47A9-9266-0CE2CDFDFDCB}" type="pres">
      <dgm:prSet presAssocID="{1042C207-0CC5-4D27-8852-C5E6B8BDFF1B}" presName="circle3" presStyleLbl="node1" presStyleIdx="2" presStyleCnt="3"/>
      <dgm:spPr/>
    </dgm:pt>
    <dgm:pt modelId="{9492DB0E-B173-403C-A2B3-6CF9646F586F}" type="pres">
      <dgm:prSet presAssocID="{1042C207-0CC5-4D27-8852-C5E6B8BDFF1B}" presName="rect3" presStyleLbl="alignAcc1" presStyleIdx="2" presStyleCnt="3"/>
      <dgm:spPr/>
    </dgm:pt>
    <dgm:pt modelId="{4BC04B56-9CA2-4CEE-A302-D9FFB2F1BFB8}" type="pres">
      <dgm:prSet presAssocID="{5BCCD026-42A3-499B-994C-BD9EFB5D74B3}" presName="rect1ParTx" presStyleLbl="alignAcc1" presStyleIdx="2" presStyleCnt="3">
        <dgm:presLayoutVars>
          <dgm:chMax val="1"/>
          <dgm:bulletEnabled val="1"/>
        </dgm:presLayoutVars>
      </dgm:prSet>
      <dgm:spPr/>
    </dgm:pt>
    <dgm:pt modelId="{B1160CEF-748D-417A-96F6-20B3670E842A}" type="pres">
      <dgm:prSet presAssocID="{5BCCD026-42A3-499B-994C-BD9EFB5D74B3}" presName="rect1ChTx" presStyleLbl="alignAcc1" presStyleIdx="2" presStyleCnt="3">
        <dgm:presLayoutVars>
          <dgm:bulletEnabled val="1"/>
        </dgm:presLayoutVars>
      </dgm:prSet>
      <dgm:spPr/>
    </dgm:pt>
    <dgm:pt modelId="{ED93F70B-DFD2-4352-981C-717B125DD0ED}" type="pres">
      <dgm:prSet presAssocID="{37DC5118-9D3F-4164-8828-991F84A0B234}" presName="rect2ParTx" presStyleLbl="alignAcc1" presStyleIdx="2" presStyleCnt="3">
        <dgm:presLayoutVars>
          <dgm:chMax val="1"/>
          <dgm:bulletEnabled val="1"/>
        </dgm:presLayoutVars>
      </dgm:prSet>
      <dgm:spPr/>
    </dgm:pt>
    <dgm:pt modelId="{7CB6B129-13CC-498B-A060-76D3ADE26CD7}" type="pres">
      <dgm:prSet presAssocID="{37DC5118-9D3F-4164-8828-991F84A0B234}" presName="rect2ChTx" presStyleLbl="alignAcc1" presStyleIdx="2" presStyleCnt="3">
        <dgm:presLayoutVars>
          <dgm:bulletEnabled val="1"/>
        </dgm:presLayoutVars>
      </dgm:prSet>
      <dgm:spPr/>
    </dgm:pt>
    <dgm:pt modelId="{8E7F359C-A00D-44C9-B045-35C418330AD8}" type="pres">
      <dgm:prSet presAssocID="{1042C207-0CC5-4D27-8852-C5E6B8BDFF1B}" presName="rect3ParTx" presStyleLbl="alignAcc1" presStyleIdx="2" presStyleCnt="3">
        <dgm:presLayoutVars>
          <dgm:chMax val="1"/>
          <dgm:bulletEnabled val="1"/>
        </dgm:presLayoutVars>
      </dgm:prSet>
      <dgm:spPr/>
    </dgm:pt>
    <dgm:pt modelId="{915EF6B1-3B43-4C2F-A055-BCA63A4CF28E}" type="pres">
      <dgm:prSet presAssocID="{1042C207-0CC5-4D27-8852-C5E6B8BDFF1B}" presName="rect3ChTx" presStyleLbl="alignAcc1" presStyleIdx="2" presStyleCnt="3">
        <dgm:presLayoutVars>
          <dgm:bulletEnabled val="1"/>
        </dgm:presLayoutVars>
      </dgm:prSet>
      <dgm:spPr/>
    </dgm:pt>
  </dgm:ptLst>
  <dgm:cxnLst>
    <dgm:cxn modelId="{39CD6704-3EAB-4EE9-9113-BF97B87EAEE3}" srcId="{5D9D739A-C976-4670-90AA-1565580CCE76}" destId="{5BCCD026-42A3-499B-994C-BD9EFB5D74B3}" srcOrd="0" destOrd="0" parTransId="{BFEA4DAA-FC02-4014-A9A7-25E2DDCEE830}" sibTransId="{A668C9A2-0B30-467E-8333-EDEB802A0E89}"/>
    <dgm:cxn modelId="{5E84EF0D-8F95-41C8-9EFE-8F78394C484C}" type="presOf" srcId="{37DC5118-9D3F-4164-8828-991F84A0B234}" destId="{5325DE95-F13A-458B-8186-16A25C573296}" srcOrd="0" destOrd="0" presId="urn:microsoft.com/office/officeart/2005/8/layout/target3"/>
    <dgm:cxn modelId="{E06D6619-3D3F-412E-8674-E262EE6E5068}" srcId="{1042C207-0CC5-4D27-8852-C5E6B8BDFF1B}" destId="{753F2116-10C6-48BC-A1CE-FAC6C1D6C5A1}" srcOrd="1" destOrd="0" parTransId="{8AB87D3F-C339-4235-9884-5B6A4BC283E7}" sibTransId="{CB9A6083-7CF3-45B4-9565-B49EE0292E01}"/>
    <dgm:cxn modelId="{0B3FC41C-AF50-4C8F-B552-C5D08B40C744}" type="presOf" srcId="{5BCCD026-42A3-499B-994C-BD9EFB5D74B3}" destId="{4BC04B56-9CA2-4CEE-A302-D9FFB2F1BFB8}" srcOrd="1" destOrd="0" presId="urn:microsoft.com/office/officeart/2005/8/layout/target3"/>
    <dgm:cxn modelId="{F893F23D-9B1C-48D6-BF25-6FDA6451F337}" srcId="{5D9D739A-C976-4670-90AA-1565580CCE76}" destId="{37DC5118-9D3F-4164-8828-991F84A0B234}" srcOrd="1" destOrd="0" parTransId="{EDE90F96-6C02-4CF8-ADC2-994DBAA90BFA}" sibTransId="{642CAF0C-4720-4B51-836D-1A6B25B230CC}"/>
    <dgm:cxn modelId="{F7864540-24DE-402B-936A-BC78DCEB3685}" type="presOf" srcId="{5D9D739A-C976-4670-90AA-1565580CCE76}" destId="{52C74887-16FE-44FF-9874-27B5E8794A85}" srcOrd="0" destOrd="0" presId="urn:microsoft.com/office/officeart/2005/8/layout/target3"/>
    <dgm:cxn modelId="{0788F84B-2AF7-497D-AC5F-425C76F3F342}" type="presOf" srcId="{1042C207-0CC5-4D27-8852-C5E6B8BDFF1B}" destId="{9492DB0E-B173-403C-A2B3-6CF9646F586F}" srcOrd="0" destOrd="0" presId="urn:microsoft.com/office/officeart/2005/8/layout/target3"/>
    <dgm:cxn modelId="{009CC96C-0AE1-4D23-B8B7-ED47C43821FC}" type="presOf" srcId="{37DC5118-9D3F-4164-8828-991F84A0B234}" destId="{ED93F70B-DFD2-4352-981C-717B125DD0ED}" srcOrd="1" destOrd="0" presId="urn:microsoft.com/office/officeart/2005/8/layout/target3"/>
    <dgm:cxn modelId="{94B30256-D63A-43FF-B002-D526A91A399B}" srcId="{5D9D739A-C976-4670-90AA-1565580CCE76}" destId="{1042C207-0CC5-4D27-8852-C5E6B8BDFF1B}" srcOrd="2" destOrd="0" parTransId="{C813565B-62DF-48D8-86EF-8093E5F3A995}" sibTransId="{BAE3F0A5-040B-4978-9B3A-43018076AABB}"/>
    <dgm:cxn modelId="{8381137F-E529-4FE4-A738-634AD6FFF1EC}" type="presOf" srcId="{5BCCD026-42A3-499B-994C-BD9EFB5D74B3}" destId="{A2CD76A3-3945-4ABF-85A3-AA3ACF5600B0}" srcOrd="0" destOrd="0" presId="urn:microsoft.com/office/officeart/2005/8/layout/target3"/>
    <dgm:cxn modelId="{7543A197-14A1-41E0-949B-5E058EECE701}" srcId="{1042C207-0CC5-4D27-8852-C5E6B8BDFF1B}" destId="{B58553E4-0ED5-4DE2-BBD3-025D50A3A7C2}" srcOrd="0" destOrd="0" parTransId="{60885D66-80C6-4AF6-8E29-32B193FC1CF6}" sibTransId="{8D79CF0A-4490-45C9-B888-ECC70BD5EAC7}"/>
    <dgm:cxn modelId="{EC6F67AA-6146-410C-AA50-5AE6FAE487CC}" type="presOf" srcId="{753F2116-10C6-48BC-A1CE-FAC6C1D6C5A1}" destId="{915EF6B1-3B43-4C2F-A055-BCA63A4CF28E}" srcOrd="0" destOrd="1" presId="urn:microsoft.com/office/officeart/2005/8/layout/target3"/>
    <dgm:cxn modelId="{76BA1DD7-F5FD-4A5B-85A7-732E1A477086}" type="presOf" srcId="{1042C207-0CC5-4D27-8852-C5E6B8BDFF1B}" destId="{8E7F359C-A00D-44C9-B045-35C418330AD8}" srcOrd="1" destOrd="0" presId="urn:microsoft.com/office/officeart/2005/8/layout/target3"/>
    <dgm:cxn modelId="{BFDCE0F0-4B7C-4F3F-8508-2849973B6AC3}" type="presOf" srcId="{B58553E4-0ED5-4DE2-BBD3-025D50A3A7C2}" destId="{915EF6B1-3B43-4C2F-A055-BCA63A4CF28E}" srcOrd="0" destOrd="0" presId="urn:microsoft.com/office/officeart/2005/8/layout/target3"/>
    <dgm:cxn modelId="{899D57F9-00B5-41DD-AE09-A612D3CD30D5}" type="presParOf" srcId="{52C74887-16FE-44FF-9874-27B5E8794A85}" destId="{67982E0F-CA99-4670-B843-4E953FC24F91}" srcOrd="0" destOrd="0" presId="urn:microsoft.com/office/officeart/2005/8/layout/target3"/>
    <dgm:cxn modelId="{72393074-9F07-42FB-989A-72EB8440D38A}" type="presParOf" srcId="{52C74887-16FE-44FF-9874-27B5E8794A85}" destId="{2072503B-D1CB-4592-95B5-CE2759442FF8}" srcOrd="1" destOrd="0" presId="urn:microsoft.com/office/officeart/2005/8/layout/target3"/>
    <dgm:cxn modelId="{5E840E9A-09F6-4E48-93A8-417AF6EAC219}" type="presParOf" srcId="{52C74887-16FE-44FF-9874-27B5E8794A85}" destId="{A2CD76A3-3945-4ABF-85A3-AA3ACF5600B0}" srcOrd="2" destOrd="0" presId="urn:microsoft.com/office/officeart/2005/8/layout/target3"/>
    <dgm:cxn modelId="{377D13D3-A9EA-4322-9DBC-1E7416F09BEE}" type="presParOf" srcId="{52C74887-16FE-44FF-9874-27B5E8794A85}" destId="{632B0D59-1302-4E68-8C33-691AE29BB821}" srcOrd="3" destOrd="0" presId="urn:microsoft.com/office/officeart/2005/8/layout/target3"/>
    <dgm:cxn modelId="{133A2B71-0EBA-45B4-BEC1-E6692BEEDAD6}" type="presParOf" srcId="{52C74887-16FE-44FF-9874-27B5E8794A85}" destId="{6138AF0C-D6F2-46B9-9699-605478D59087}" srcOrd="4" destOrd="0" presId="urn:microsoft.com/office/officeart/2005/8/layout/target3"/>
    <dgm:cxn modelId="{5613B527-15C9-43CD-A98C-FD1098FE2456}" type="presParOf" srcId="{52C74887-16FE-44FF-9874-27B5E8794A85}" destId="{5325DE95-F13A-458B-8186-16A25C573296}" srcOrd="5" destOrd="0" presId="urn:microsoft.com/office/officeart/2005/8/layout/target3"/>
    <dgm:cxn modelId="{9DA8AAFF-EE17-4C43-8D69-1093A4DB48C1}" type="presParOf" srcId="{52C74887-16FE-44FF-9874-27B5E8794A85}" destId="{7E401A46-0397-415C-817A-00A00069FA45}" srcOrd="6" destOrd="0" presId="urn:microsoft.com/office/officeart/2005/8/layout/target3"/>
    <dgm:cxn modelId="{DE46A538-AB91-4529-A33E-0A90FAEBFD52}" type="presParOf" srcId="{52C74887-16FE-44FF-9874-27B5E8794A85}" destId="{41721221-85CF-47A9-9266-0CE2CDFDFDCB}" srcOrd="7" destOrd="0" presId="urn:microsoft.com/office/officeart/2005/8/layout/target3"/>
    <dgm:cxn modelId="{DAA9729D-9C86-4244-BCEA-D78C401D948C}" type="presParOf" srcId="{52C74887-16FE-44FF-9874-27B5E8794A85}" destId="{9492DB0E-B173-403C-A2B3-6CF9646F586F}" srcOrd="8" destOrd="0" presId="urn:microsoft.com/office/officeart/2005/8/layout/target3"/>
    <dgm:cxn modelId="{A8912874-28BE-4E80-A5A0-239CEA47EF44}" type="presParOf" srcId="{52C74887-16FE-44FF-9874-27B5E8794A85}" destId="{4BC04B56-9CA2-4CEE-A302-D9FFB2F1BFB8}" srcOrd="9" destOrd="0" presId="urn:microsoft.com/office/officeart/2005/8/layout/target3"/>
    <dgm:cxn modelId="{AE890BDF-1DC8-401B-A04E-9486A61A7814}" type="presParOf" srcId="{52C74887-16FE-44FF-9874-27B5E8794A85}" destId="{B1160CEF-748D-417A-96F6-20B3670E842A}" srcOrd="10" destOrd="0" presId="urn:microsoft.com/office/officeart/2005/8/layout/target3"/>
    <dgm:cxn modelId="{88E39D5B-3E57-42D2-9B16-3A8E64B97F0D}" type="presParOf" srcId="{52C74887-16FE-44FF-9874-27B5E8794A85}" destId="{ED93F70B-DFD2-4352-981C-717B125DD0ED}" srcOrd="11" destOrd="0" presId="urn:microsoft.com/office/officeart/2005/8/layout/target3"/>
    <dgm:cxn modelId="{EF278C81-BB42-4476-83F2-485B561DE687}" type="presParOf" srcId="{52C74887-16FE-44FF-9874-27B5E8794A85}" destId="{7CB6B129-13CC-498B-A060-76D3ADE26CD7}" srcOrd="12" destOrd="0" presId="urn:microsoft.com/office/officeart/2005/8/layout/target3"/>
    <dgm:cxn modelId="{4A7D4B22-F2C7-4B9C-B9C4-1A7B790ECCB2}" type="presParOf" srcId="{52C74887-16FE-44FF-9874-27B5E8794A85}" destId="{8E7F359C-A00D-44C9-B045-35C418330AD8}" srcOrd="13" destOrd="0" presId="urn:microsoft.com/office/officeart/2005/8/layout/target3"/>
    <dgm:cxn modelId="{88724583-A404-47E2-9DCD-F277E16C231B}" type="presParOf" srcId="{52C74887-16FE-44FF-9874-27B5E8794A85}" destId="{915EF6B1-3B43-4C2F-A055-BCA63A4CF28E}"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3A3B8C-6880-4A7B-95B3-7766C79BED59}"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US"/>
        </a:p>
      </dgm:t>
    </dgm:pt>
    <dgm:pt modelId="{5A77522C-3F6D-40C2-B292-8869583D161D}">
      <dgm:prSet/>
      <dgm:spPr/>
      <dgm:t>
        <a:bodyPr/>
        <a:lstStyle/>
        <a:p>
          <a:pPr rtl="0"/>
          <a:r>
            <a:rPr lang="en-US" b="1"/>
            <a:t>The transaction in securities was considered to be void on the basis of  the Finnish Contracts Act (OikTL) sect. 33 </a:t>
          </a:r>
          <a:endParaRPr lang="fi-FI"/>
        </a:p>
      </dgm:t>
    </dgm:pt>
    <dgm:pt modelId="{E47B2B15-E35D-4FB0-A3B2-1112B7398CA4}" type="parTrans" cxnId="{EE7EC6B2-B343-4E3D-9122-5035C05CAA07}">
      <dgm:prSet/>
      <dgm:spPr/>
      <dgm:t>
        <a:bodyPr/>
        <a:lstStyle/>
        <a:p>
          <a:endParaRPr lang="en-US"/>
        </a:p>
      </dgm:t>
    </dgm:pt>
    <dgm:pt modelId="{EB295DA0-498E-4ABB-B233-A4B29FF105E6}" type="sibTrans" cxnId="{EE7EC6B2-B343-4E3D-9122-5035C05CAA07}">
      <dgm:prSet/>
      <dgm:spPr/>
      <dgm:t>
        <a:bodyPr/>
        <a:lstStyle/>
        <a:p>
          <a:endParaRPr lang="en-US"/>
        </a:p>
      </dgm:t>
    </dgm:pt>
    <dgm:pt modelId="{B1978E5A-1E88-4DCC-A73D-1C7352204F85}">
      <dgm:prSet/>
      <dgm:spPr/>
      <dgm:t>
        <a:bodyPr/>
        <a:lstStyle/>
        <a:p>
          <a:pPr rtl="0"/>
          <a:r>
            <a:rPr lang="en-US" b="1"/>
            <a:t>because when transacting the seller did not know about circumstances with material influence on the value of the securities </a:t>
          </a:r>
          <a:endParaRPr lang="fi-FI"/>
        </a:p>
      </dgm:t>
    </dgm:pt>
    <dgm:pt modelId="{95331A1D-3496-4F8C-A57D-596A478C2B09}" type="parTrans" cxnId="{6025BEF5-1058-4E30-8CB4-C671EA655547}">
      <dgm:prSet/>
      <dgm:spPr/>
      <dgm:t>
        <a:bodyPr/>
        <a:lstStyle/>
        <a:p>
          <a:endParaRPr lang="en-US"/>
        </a:p>
      </dgm:t>
    </dgm:pt>
    <dgm:pt modelId="{2E9FB8C1-BC6F-4D2B-9A22-07F004470270}" type="sibTrans" cxnId="{6025BEF5-1058-4E30-8CB4-C671EA655547}">
      <dgm:prSet/>
      <dgm:spPr/>
      <dgm:t>
        <a:bodyPr/>
        <a:lstStyle/>
        <a:p>
          <a:endParaRPr lang="en-US"/>
        </a:p>
      </dgm:t>
    </dgm:pt>
    <dgm:pt modelId="{67766D28-5195-46DF-9B4F-72DCA6AC2889}">
      <dgm:prSet/>
      <dgm:spPr/>
      <dgm:t>
        <a:bodyPr/>
        <a:lstStyle/>
        <a:p>
          <a:pPr rtl="0"/>
          <a:r>
            <a:rPr lang="en-US" b="1"/>
            <a:t>but the buyer knew about them </a:t>
          </a:r>
          <a:endParaRPr lang="fi-FI"/>
        </a:p>
      </dgm:t>
    </dgm:pt>
    <dgm:pt modelId="{7E46681C-E6E1-41BB-AB3A-AE8184373427}" type="parTrans" cxnId="{E53B56B9-0DCF-4F92-8172-7ABA6E3BE01D}">
      <dgm:prSet/>
      <dgm:spPr/>
      <dgm:t>
        <a:bodyPr/>
        <a:lstStyle/>
        <a:p>
          <a:endParaRPr lang="en-US"/>
        </a:p>
      </dgm:t>
    </dgm:pt>
    <dgm:pt modelId="{A23A511D-0CC4-45FE-99E6-8DB8B2EE36F4}" type="sibTrans" cxnId="{E53B56B9-0DCF-4F92-8172-7ABA6E3BE01D}">
      <dgm:prSet/>
      <dgm:spPr/>
      <dgm:t>
        <a:bodyPr/>
        <a:lstStyle/>
        <a:p>
          <a:endParaRPr lang="en-US"/>
        </a:p>
      </dgm:t>
    </dgm:pt>
    <dgm:pt modelId="{ADBFE5F2-0B4E-4051-9ACD-B35E19E2CF72}">
      <dgm:prSet/>
      <dgm:spPr/>
      <dgm:t>
        <a:bodyPr/>
        <a:lstStyle/>
        <a:p>
          <a:pPr rtl="0"/>
          <a:r>
            <a:rPr lang="en-US" b="1"/>
            <a:t>and  supposedly  realized their  importance for the other party’s decision to sell.  </a:t>
          </a:r>
          <a:endParaRPr lang="fi-FI"/>
        </a:p>
      </dgm:t>
    </dgm:pt>
    <dgm:pt modelId="{423B66B6-D8D0-4A42-9A66-11C165BC3F3D}" type="parTrans" cxnId="{E8FD9992-DD46-42E8-839F-081FB454B450}">
      <dgm:prSet/>
      <dgm:spPr/>
      <dgm:t>
        <a:bodyPr/>
        <a:lstStyle/>
        <a:p>
          <a:endParaRPr lang="en-US"/>
        </a:p>
      </dgm:t>
    </dgm:pt>
    <dgm:pt modelId="{CE673C93-DEC2-457D-B0AE-13F9DA2F082C}" type="sibTrans" cxnId="{E8FD9992-DD46-42E8-839F-081FB454B450}">
      <dgm:prSet/>
      <dgm:spPr/>
      <dgm:t>
        <a:bodyPr/>
        <a:lstStyle/>
        <a:p>
          <a:endParaRPr lang="en-US"/>
        </a:p>
      </dgm:t>
    </dgm:pt>
    <dgm:pt modelId="{78D97C77-8525-4E01-80E6-31BA231661A2}" type="pres">
      <dgm:prSet presAssocID="{C23A3B8C-6880-4A7B-95B3-7766C79BED59}" presName="compositeShape" presStyleCnt="0">
        <dgm:presLayoutVars>
          <dgm:dir/>
          <dgm:resizeHandles/>
        </dgm:presLayoutVars>
      </dgm:prSet>
      <dgm:spPr/>
    </dgm:pt>
    <dgm:pt modelId="{74759757-04DF-4974-90FE-7AC274153710}" type="pres">
      <dgm:prSet presAssocID="{C23A3B8C-6880-4A7B-95B3-7766C79BED59}" presName="pyramid" presStyleLbl="node1" presStyleIdx="0" presStyleCnt="1"/>
      <dgm:spPr/>
    </dgm:pt>
    <dgm:pt modelId="{95CADFC1-6613-4C92-A862-6BA37A99CE39}" type="pres">
      <dgm:prSet presAssocID="{C23A3B8C-6880-4A7B-95B3-7766C79BED59}" presName="theList" presStyleCnt="0"/>
      <dgm:spPr/>
    </dgm:pt>
    <dgm:pt modelId="{8E60F3D8-3631-4145-B1DA-7653B1309FCB}" type="pres">
      <dgm:prSet presAssocID="{5A77522C-3F6D-40C2-B292-8869583D161D}" presName="aNode" presStyleLbl="fgAcc1" presStyleIdx="0" presStyleCnt="4">
        <dgm:presLayoutVars>
          <dgm:bulletEnabled val="1"/>
        </dgm:presLayoutVars>
      </dgm:prSet>
      <dgm:spPr/>
    </dgm:pt>
    <dgm:pt modelId="{6DDC2AF3-F43F-48ED-9B81-3A4F966CD980}" type="pres">
      <dgm:prSet presAssocID="{5A77522C-3F6D-40C2-B292-8869583D161D}" presName="aSpace" presStyleCnt="0"/>
      <dgm:spPr/>
    </dgm:pt>
    <dgm:pt modelId="{7591E932-5BF1-40B0-A795-ED9026613D02}" type="pres">
      <dgm:prSet presAssocID="{B1978E5A-1E88-4DCC-A73D-1C7352204F85}" presName="aNode" presStyleLbl="fgAcc1" presStyleIdx="1" presStyleCnt="4">
        <dgm:presLayoutVars>
          <dgm:bulletEnabled val="1"/>
        </dgm:presLayoutVars>
      </dgm:prSet>
      <dgm:spPr/>
    </dgm:pt>
    <dgm:pt modelId="{9F840DDC-A753-41BC-BFCD-3D271A3D2F2E}" type="pres">
      <dgm:prSet presAssocID="{B1978E5A-1E88-4DCC-A73D-1C7352204F85}" presName="aSpace" presStyleCnt="0"/>
      <dgm:spPr/>
    </dgm:pt>
    <dgm:pt modelId="{29883334-22FA-445E-A84C-26766B8F5AB2}" type="pres">
      <dgm:prSet presAssocID="{67766D28-5195-46DF-9B4F-72DCA6AC2889}" presName="aNode" presStyleLbl="fgAcc1" presStyleIdx="2" presStyleCnt="4">
        <dgm:presLayoutVars>
          <dgm:bulletEnabled val="1"/>
        </dgm:presLayoutVars>
      </dgm:prSet>
      <dgm:spPr/>
    </dgm:pt>
    <dgm:pt modelId="{35430D93-6CDC-4E2F-B61C-3325A6B63AF7}" type="pres">
      <dgm:prSet presAssocID="{67766D28-5195-46DF-9B4F-72DCA6AC2889}" presName="aSpace" presStyleCnt="0"/>
      <dgm:spPr/>
    </dgm:pt>
    <dgm:pt modelId="{0A5CBA21-976D-46F2-B9D4-56315B72DE02}" type="pres">
      <dgm:prSet presAssocID="{ADBFE5F2-0B4E-4051-9ACD-B35E19E2CF72}" presName="aNode" presStyleLbl="fgAcc1" presStyleIdx="3" presStyleCnt="4">
        <dgm:presLayoutVars>
          <dgm:bulletEnabled val="1"/>
        </dgm:presLayoutVars>
      </dgm:prSet>
      <dgm:spPr/>
    </dgm:pt>
    <dgm:pt modelId="{DC284E8A-1AD5-4098-B595-D54CFAB71387}" type="pres">
      <dgm:prSet presAssocID="{ADBFE5F2-0B4E-4051-9ACD-B35E19E2CF72}" presName="aSpace" presStyleCnt="0"/>
      <dgm:spPr/>
    </dgm:pt>
  </dgm:ptLst>
  <dgm:cxnLst>
    <dgm:cxn modelId="{82819430-EEF3-4E5F-A713-9D1134582F11}" type="presOf" srcId="{67766D28-5195-46DF-9B4F-72DCA6AC2889}" destId="{29883334-22FA-445E-A84C-26766B8F5AB2}" srcOrd="0" destOrd="0" presId="urn:microsoft.com/office/officeart/2005/8/layout/pyramid2"/>
    <dgm:cxn modelId="{45451D72-50A6-488D-8997-E3ABB10BDD41}" type="presOf" srcId="{5A77522C-3F6D-40C2-B292-8869583D161D}" destId="{8E60F3D8-3631-4145-B1DA-7653B1309FCB}" srcOrd="0" destOrd="0" presId="urn:microsoft.com/office/officeart/2005/8/layout/pyramid2"/>
    <dgm:cxn modelId="{E0F73B7D-BF65-4236-BCBF-240380B9EE49}" type="presOf" srcId="{ADBFE5F2-0B4E-4051-9ACD-B35E19E2CF72}" destId="{0A5CBA21-976D-46F2-B9D4-56315B72DE02}" srcOrd="0" destOrd="0" presId="urn:microsoft.com/office/officeart/2005/8/layout/pyramid2"/>
    <dgm:cxn modelId="{E8FD9992-DD46-42E8-839F-081FB454B450}" srcId="{C23A3B8C-6880-4A7B-95B3-7766C79BED59}" destId="{ADBFE5F2-0B4E-4051-9ACD-B35E19E2CF72}" srcOrd="3" destOrd="0" parTransId="{423B66B6-D8D0-4A42-9A66-11C165BC3F3D}" sibTransId="{CE673C93-DEC2-457D-B0AE-13F9DA2F082C}"/>
    <dgm:cxn modelId="{DFB71C97-DC69-42E3-A82C-75E193DEE193}" type="presOf" srcId="{C23A3B8C-6880-4A7B-95B3-7766C79BED59}" destId="{78D97C77-8525-4E01-80E6-31BA231661A2}" srcOrd="0" destOrd="0" presId="urn:microsoft.com/office/officeart/2005/8/layout/pyramid2"/>
    <dgm:cxn modelId="{EE7EC6B2-B343-4E3D-9122-5035C05CAA07}" srcId="{C23A3B8C-6880-4A7B-95B3-7766C79BED59}" destId="{5A77522C-3F6D-40C2-B292-8869583D161D}" srcOrd="0" destOrd="0" parTransId="{E47B2B15-E35D-4FB0-A3B2-1112B7398CA4}" sibTransId="{EB295DA0-498E-4ABB-B233-A4B29FF105E6}"/>
    <dgm:cxn modelId="{E53B56B9-0DCF-4F92-8172-7ABA6E3BE01D}" srcId="{C23A3B8C-6880-4A7B-95B3-7766C79BED59}" destId="{67766D28-5195-46DF-9B4F-72DCA6AC2889}" srcOrd="2" destOrd="0" parTransId="{7E46681C-E6E1-41BB-AB3A-AE8184373427}" sibTransId="{A23A511D-0CC4-45FE-99E6-8DB8B2EE36F4}"/>
    <dgm:cxn modelId="{4F464DD1-EC16-4C1E-9151-0A2BBAA37888}" type="presOf" srcId="{B1978E5A-1E88-4DCC-A73D-1C7352204F85}" destId="{7591E932-5BF1-40B0-A795-ED9026613D02}" srcOrd="0" destOrd="0" presId="urn:microsoft.com/office/officeart/2005/8/layout/pyramid2"/>
    <dgm:cxn modelId="{6025BEF5-1058-4E30-8CB4-C671EA655547}" srcId="{C23A3B8C-6880-4A7B-95B3-7766C79BED59}" destId="{B1978E5A-1E88-4DCC-A73D-1C7352204F85}" srcOrd="1" destOrd="0" parTransId="{95331A1D-3496-4F8C-A57D-596A478C2B09}" sibTransId="{2E9FB8C1-BC6F-4D2B-9A22-07F004470270}"/>
    <dgm:cxn modelId="{AAC6B98B-6C8E-4C6C-99C2-7635E33E7851}" type="presParOf" srcId="{78D97C77-8525-4E01-80E6-31BA231661A2}" destId="{74759757-04DF-4974-90FE-7AC274153710}" srcOrd="0" destOrd="0" presId="urn:microsoft.com/office/officeart/2005/8/layout/pyramid2"/>
    <dgm:cxn modelId="{B35BCE78-6469-4483-AD34-684A7AD8FC3B}" type="presParOf" srcId="{78D97C77-8525-4E01-80E6-31BA231661A2}" destId="{95CADFC1-6613-4C92-A862-6BA37A99CE39}" srcOrd="1" destOrd="0" presId="urn:microsoft.com/office/officeart/2005/8/layout/pyramid2"/>
    <dgm:cxn modelId="{A75E70A3-0083-4A0C-AAD6-98A049E0E618}" type="presParOf" srcId="{95CADFC1-6613-4C92-A862-6BA37A99CE39}" destId="{8E60F3D8-3631-4145-B1DA-7653B1309FCB}" srcOrd="0" destOrd="0" presId="urn:microsoft.com/office/officeart/2005/8/layout/pyramid2"/>
    <dgm:cxn modelId="{AE00607E-45EF-47FA-B2B1-36D583FFB6C1}" type="presParOf" srcId="{95CADFC1-6613-4C92-A862-6BA37A99CE39}" destId="{6DDC2AF3-F43F-48ED-9B81-3A4F966CD980}" srcOrd="1" destOrd="0" presId="urn:microsoft.com/office/officeart/2005/8/layout/pyramid2"/>
    <dgm:cxn modelId="{4C45A11D-EEF8-4D5F-8C98-A010F9A23EF2}" type="presParOf" srcId="{95CADFC1-6613-4C92-A862-6BA37A99CE39}" destId="{7591E932-5BF1-40B0-A795-ED9026613D02}" srcOrd="2" destOrd="0" presId="urn:microsoft.com/office/officeart/2005/8/layout/pyramid2"/>
    <dgm:cxn modelId="{32C08AF3-C28E-4BCB-8B8E-2322DD585B13}" type="presParOf" srcId="{95CADFC1-6613-4C92-A862-6BA37A99CE39}" destId="{9F840DDC-A753-41BC-BFCD-3D271A3D2F2E}" srcOrd="3" destOrd="0" presId="urn:microsoft.com/office/officeart/2005/8/layout/pyramid2"/>
    <dgm:cxn modelId="{C73FD811-26CE-4219-AE7C-51359C8E20ED}" type="presParOf" srcId="{95CADFC1-6613-4C92-A862-6BA37A99CE39}" destId="{29883334-22FA-445E-A84C-26766B8F5AB2}" srcOrd="4" destOrd="0" presId="urn:microsoft.com/office/officeart/2005/8/layout/pyramid2"/>
    <dgm:cxn modelId="{7BF05AA2-C79A-44FC-A749-372B1FCEE51F}" type="presParOf" srcId="{95CADFC1-6613-4C92-A862-6BA37A99CE39}" destId="{35430D93-6CDC-4E2F-B61C-3325A6B63AF7}" srcOrd="5" destOrd="0" presId="urn:microsoft.com/office/officeart/2005/8/layout/pyramid2"/>
    <dgm:cxn modelId="{612DCA6D-2AC9-4323-BCBD-CB32CF6CA5A7}" type="presParOf" srcId="{95CADFC1-6613-4C92-A862-6BA37A99CE39}" destId="{0A5CBA21-976D-46F2-B9D4-56315B72DE02}" srcOrd="6" destOrd="0" presId="urn:microsoft.com/office/officeart/2005/8/layout/pyramid2"/>
    <dgm:cxn modelId="{F36EBFC2-BC5A-43E7-BE4B-9E6AAF20F8BF}" type="presParOf" srcId="{95CADFC1-6613-4C92-A862-6BA37A99CE39}" destId="{DC284E8A-1AD5-4098-B595-D54CFAB71387}" srcOrd="7" destOrd="0" presId="urn:microsoft.com/office/officeart/2005/8/layout/pyramid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53F228-F81D-4AAE-A56C-76436A6C5B1A}"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03D4537D-17D5-4A2C-A1CE-AF613AD6497A}">
      <dgm:prSet/>
      <dgm:spPr/>
      <dgm:t>
        <a:bodyPr/>
        <a:lstStyle/>
        <a:p>
          <a:pPr rtl="0"/>
          <a:r>
            <a:rPr lang="en-US" b="1"/>
            <a:t>Direct selling</a:t>
          </a:r>
          <a:endParaRPr lang="fi-FI"/>
        </a:p>
      </dgm:t>
    </dgm:pt>
    <dgm:pt modelId="{DC83F085-272D-4635-848C-64E9A95D7A1B}" type="parTrans" cxnId="{832D827D-F23B-44A3-8561-8D064D3B2C8F}">
      <dgm:prSet/>
      <dgm:spPr/>
      <dgm:t>
        <a:bodyPr/>
        <a:lstStyle/>
        <a:p>
          <a:endParaRPr lang="en-US"/>
        </a:p>
      </dgm:t>
    </dgm:pt>
    <dgm:pt modelId="{CC6C8B84-6C11-4E1E-8CDF-F046EE0932CF}" type="sibTrans" cxnId="{832D827D-F23B-44A3-8561-8D064D3B2C8F}">
      <dgm:prSet/>
      <dgm:spPr/>
      <dgm:t>
        <a:bodyPr/>
        <a:lstStyle/>
        <a:p>
          <a:endParaRPr lang="en-US"/>
        </a:p>
      </dgm:t>
    </dgm:pt>
    <dgm:pt modelId="{4427B16C-E0E6-40FF-98CF-95C9EBA634B4}">
      <dgm:prSet/>
      <dgm:spPr/>
      <dgm:t>
        <a:bodyPr/>
        <a:lstStyle/>
        <a:p>
          <a:pPr rtl="0"/>
          <a:r>
            <a:rPr lang="en-US"/>
            <a:t>contract law based duties of disclosure (the seller) and of making inquiries (the buyer)</a:t>
          </a:r>
          <a:endParaRPr lang="fi-FI"/>
        </a:p>
      </dgm:t>
    </dgm:pt>
    <dgm:pt modelId="{6403BDD0-4261-4365-B2B8-62513CA72429}" type="parTrans" cxnId="{994DC967-ADF0-4225-8241-B5A9750FEA8B}">
      <dgm:prSet/>
      <dgm:spPr/>
      <dgm:t>
        <a:bodyPr/>
        <a:lstStyle/>
        <a:p>
          <a:endParaRPr lang="en-US"/>
        </a:p>
      </dgm:t>
    </dgm:pt>
    <dgm:pt modelId="{30B3247A-5BC6-443A-9E46-FDDA664DD838}" type="sibTrans" cxnId="{994DC967-ADF0-4225-8241-B5A9750FEA8B}">
      <dgm:prSet/>
      <dgm:spPr/>
      <dgm:t>
        <a:bodyPr/>
        <a:lstStyle/>
        <a:p>
          <a:endParaRPr lang="en-US"/>
        </a:p>
      </dgm:t>
    </dgm:pt>
    <dgm:pt modelId="{3897F4A2-5FE0-484D-B055-59492135099A}">
      <dgm:prSet/>
      <dgm:spPr/>
      <dgm:t>
        <a:bodyPr/>
        <a:lstStyle/>
        <a:p>
          <a:pPr rtl="0"/>
          <a:r>
            <a:rPr lang="en-US"/>
            <a:t>a breach of a duty is both a necessary and a sufficient precondition of damage</a:t>
          </a:r>
          <a:endParaRPr lang="fi-FI"/>
        </a:p>
      </dgm:t>
    </dgm:pt>
    <dgm:pt modelId="{785A88E9-CB9E-423C-A442-6ABA3812DF5D}" type="parTrans" cxnId="{635E1BBC-E66A-431A-A405-F75A8B5C7A08}">
      <dgm:prSet/>
      <dgm:spPr/>
      <dgm:t>
        <a:bodyPr/>
        <a:lstStyle/>
        <a:p>
          <a:endParaRPr lang="en-US"/>
        </a:p>
      </dgm:t>
    </dgm:pt>
    <dgm:pt modelId="{A7072D45-1893-4F13-A022-8F62209097A1}" type="sibTrans" cxnId="{635E1BBC-E66A-431A-A405-F75A8B5C7A08}">
      <dgm:prSet/>
      <dgm:spPr/>
      <dgm:t>
        <a:bodyPr/>
        <a:lstStyle/>
        <a:p>
          <a:endParaRPr lang="en-US"/>
        </a:p>
      </dgm:t>
    </dgm:pt>
    <dgm:pt modelId="{F0C8F458-18DF-43CC-94D4-2C71A2A49BCB}">
      <dgm:prSet/>
      <dgm:spPr/>
      <dgm:t>
        <a:bodyPr/>
        <a:lstStyle/>
        <a:p>
          <a:pPr rtl="0"/>
          <a:r>
            <a:rPr lang="en-US" b="1"/>
            <a:t>Public trade</a:t>
          </a:r>
          <a:endParaRPr lang="fi-FI"/>
        </a:p>
      </dgm:t>
    </dgm:pt>
    <dgm:pt modelId="{59EF1FBB-8C2F-44AE-8C49-AB3E531AA8A7}" type="parTrans" cxnId="{7C3D60B7-A6A5-4B8A-A1E4-363A5831EA0A}">
      <dgm:prSet/>
      <dgm:spPr/>
      <dgm:t>
        <a:bodyPr/>
        <a:lstStyle/>
        <a:p>
          <a:endParaRPr lang="en-US"/>
        </a:p>
      </dgm:t>
    </dgm:pt>
    <dgm:pt modelId="{B006CAAC-DAFB-47FC-AF78-ED2D9842401B}" type="sibTrans" cxnId="{7C3D60B7-A6A5-4B8A-A1E4-363A5831EA0A}">
      <dgm:prSet/>
      <dgm:spPr/>
      <dgm:t>
        <a:bodyPr/>
        <a:lstStyle/>
        <a:p>
          <a:endParaRPr lang="en-US"/>
        </a:p>
      </dgm:t>
    </dgm:pt>
    <dgm:pt modelId="{D7CB3C31-CF1B-4E2B-8E18-604B965186E5}">
      <dgm:prSet/>
      <dgm:spPr/>
      <dgm:t>
        <a:bodyPr/>
        <a:lstStyle/>
        <a:p>
          <a:pPr rtl="0"/>
          <a:r>
            <a:rPr lang="en-US"/>
            <a:t>market law based and market-oriented disclosure duties</a:t>
          </a:r>
          <a:endParaRPr lang="fi-FI"/>
        </a:p>
      </dgm:t>
    </dgm:pt>
    <dgm:pt modelId="{0321EB5E-3F9F-4C8D-A41C-2F3C702E43A1}" type="parTrans" cxnId="{5533A739-F00A-4513-B833-DD5F91B1D24C}">
      <dgm:prSet/>
      <dgm:spPr/>
      <dgm:t>
        <a:bodyPr/>
        <a:lstStyle/>
        <a:p>
          <a:endParaRPr lang="en-US"/>
        </a:p>
      </dgm:t>
    </dgm:pt>
    <dgm:pt modelId="{2748BCD5-A5FB-4A28-A497-39A151C0C3AC}" type="sibTrans" cxnId="{5533A739-F00A-4513-B833-DD5F91B1D24C}">
      <dgm:prSet/>
      <dgm:spPr/>
      <dgm:t>
        <a:bodyPr/>
        <a:lstStyle/>
        <a:p>
          <a:endParaRPr lang="en-US"/>
        </a:p>
      </dgm:t>
    </dgm:pt>
    <dgm:pt modelId="{AF7349B7-9688-4DC8-AF7A-D91CFE5B06C9}">
      <dgm:prSet/>
      <dgm:spPr/>
      <dgm:t>
        <a:bodyPr/>
        <a:lstStyle/>
        <a:p>
          <a:pPr rtl="0"/>
          <a:r>
            <a:rPr lang="en-US" dirty="0"/>
            <a:t>they do not primarily relate to a concrete transaction and a counter-party the identification of which may be impossible</a:t>
          </a:r>
          <a:endParaRPr lang="fi-FI" dirty="0"/>
        </a:p>
      </dgm:t>
    </dgm:pt>
    <dgm:pt modelId="{FF35F35B-6D57-4D8D-BA72-8840EAEE849E}" type="parTrans" cxnId="{6CDC1844-06C7-456D-81C7-B6ACD9D3E2E0}">
      <dgm:prSet/>
      <dgm:spPr/>
      <dgm:t>
        <a:bodyPr/>
        <a:lstStyle/>
        <a:p>
          <a:endParaRPr lang="en-US"/>
        </a:p>
      </dgm:t>
    </dgm:pt>
    <dgm:pt modelId="{D73C4E79-A5CE-495C-BEEC-4D7BCC164173}" type="sibTrans" cxnId="{6CDC1844-06C7-456D-81C7-B6ACD9D3E2E0}">
      <dgm:prSet/>
      <dgm:spPr/>
      <dgm:t>
        <a:bodyPr/>
        <a:lstStyle/>
        <a:p>
          <a:endParaRPr lang="en-US"/>
        </a:p>
      </dgm:t>
    </dgm:pt>
    <dgm:pt modelId="{5A93EF7D-29E3-40A5-91E6-DEC99AB352DB}">
      <dgm:prSet/>
      <dgm:spPr/>
      <dgm:t>
        <a:bodyPr/>
        <a:lstStyle/>
        <a:p>
          <a:pPr rtl="0"/>
          <a:r>
            <a:rPr lang="en-US" dirty="0"/>
            <a:t>cf. the truthfulness obligation and standard of good practice in marketing    </a:t>
          </a:r>
          <a:endParaRPr lang="fi-FI" dirty="0"/>
        </a:p>
      </dgm:t>
    </dgm:pt>
    <dgm:pt modelId="{79A1FFBF-9B77-486E-9EB2-05F1E08067D2}" type="parTrans" cxnId="{012DC866-8006-4881-AC96-EEB90483F175}">
      <dgm:prSet/>
      <dgm:spPr/>
      <dgm:t>
        <a:bodyPr/>
        <a:lstStyle/>
        <a:p>
          <a:endParaRPr lang="en-US"/>
        </a:p>
      </dgm:t>
    </dgm:pt>
    <dgm:pt modelId="{509B1C68-DDBF-4991-910D-5230C3EBA69A}" type="sibTrans" cxnId="{012DC866-8006-4881-AC96-EEB90483F175}">
      <dgm:prSet/>
      <dgm:spPr/>
      <dgm:t>
        <a:bodyPr/>
        <a:lstStyle/>
        <a:p>
          <a:endParaRPr lang="en-US"/>
        </a:p>
      </dgm:t>
    </dgm:pt>
    <dgm:pt modelId="{5061EE97-0639-4D54-BF77-9B4B2A54A402}" type="pres">
      <dgm:prSet presAssocID="{6553F228-F81D-4AAE-A56C-76436A6C5B1A}" presName="Name0" presStyleCnt="0">
        <dgm:presLayoutVars>
          <dgm:dir/>
          <dgm:animLvl val="lvl"/>
          <dgm:resizeHandles val="exact"/>
        </dgm:presLayoutVars>
      </dgm:prSet>
      <dgm:spPr/>
    </dgm:pt>
    <dgm:pt modelId="{D0B46C81-FDF4-46ED-B806-0EF9DEA91B9C}" type="pres">
      <dgm:prSet presAssocID="{03D4537D-17D5-4A2C-A1CE-AF613AD6497A}" presName="composite" presStyleCnt="0"/>
      <dgm:spPr/>
    </dgm:pt>
    <dgm:pt modelId="{EF1CE514-1397-465F-9F1B-D066CE3FF2D6}" type="pres">
      <dgm:prSet presAssocID="{03D4537D-17D5-4A2C-A1CE-AF613AD6497A}" presName="parTx" presStyleLbl="alignNode1" presStyleIdx="0" presStyleCnt="2">
        <dgm:presLayoutVars>
          <dgm:chMax val="0"/>
          <dgm:chPref val="0"/>
          <dgm:bulletEnabled val="1"/>
        </dgm:presLayoutVars>
      </dgm:prSet>
      <dgm:spPr/>
    </dgm:pt>
    <dgm:pt modelId="{A58BC798-0EDB-436A-973C-A684B1EF12C4}" type="pres">
      <dgm:prSet presAssocID="{03D4537D-17D5-4A2C-A1CE-AF613AD6497A}" presName="desTx" presStyleLbl="alignAccFollowNode1" presStyleIdx="0" presStyleCnt="2">
        <dgm:presLayoutVars>
          <dgm:bulletEnabled val="1"/>
        </dgm:presLayoutVars>
      </dgm:prSet>
      <dgm:spPr/>
    </dgm:pt>
    <dgm:pt modelId="{698E8DF0-8443-45A4-B6AA-9F6850990E3B}" type="pres">
      <dgm:prSet presAssocID="{CC6C8B84-6C11-4E1E-8CDF-F046EE0932CF}" presName="space" presStyleCnt="0"/>
      <dgm:spPr/>
    </dgm:pt>
    <dgm:pt modelId="{2A625678-9337-41FC-9BA2-B406638CDC25}" type="pres">
      <dgm:prSet presAssocID="{F0C8F458-18DF-43CC-94D4-2C71A2A49BCB}" presName="composite" presStyleCnt="0"/>
      <dgm:spPr/>
    </dgm:pt>
    <dgm:pt modelId="{0733E4E9-DA27-445F-8E24-730792663FA9}" type="pres">
      <dgm:prSet presAssocID="{F0C8F458-18DF-43CC-94D4-2C71A2A49BCB}" presName="parTx" presStyleLbl="alignNode1" presStyleIdx="1" presStyleCnt="2">
        <dgm:presLayoutVars>
          <dgm:chMax val="0"/>
          <dgm:chPref val="0"/>
          <dgm:bulletEnabled val="1"/>
        </dgm:presLayoutVars>
      </dgm:prSet>
      <dgm:spPr/>
    </dgm:pt>
    <dgm:pt modelId="{005DE9E0-41FA-45A4-8102-081E268839C1}" type="pres">
      <dgm:prSet presAssocID="{F0C8F458-18DF-43CC-94D4-2C71A2A49BCB}" presName="desTx" presStyleLbl="alignAccFollowNode1" presStyleIdx="1" presStyleCnt="2">
        <dgm:presLayoutVars>
          <dgm:bulletEnabled val="1"/>
        </dgm:presLayoutVars>
      </dgm:prSet>
      <dgm:spPr/>
    </dgm:pt>
  </dgm:ptLst>
  <dgm:cxnLst>
    <dgm:cxn modelId="{5533A739-F00A-4513-B833-DD5F91B1D24C}" srcId="{F0C8F458-18DF-43CC-94D4-2C71A2A49BCB}" destId="{D7CB3C31-CF1B-4E2B-8E18-604B965186E5}" srcOrd="0" destOrd="0" parTransId="{0321EB5E-3F9F-4C8D-A41C-2F3C702E43A1}" sibTransId="{2748BCD5-A5FB-4A28-A497-39A151C0C3AC}"/>
    <dgm:cxn modelId="{6CDC1844-06C7-456D-81C7-B6ACD9D3E2E0}" srcId="{F0C8F458-18DF-43CC-94D4-2C71A2A49BCB}" destId="{AF7349B7-9688-4DC8-AF7A-D91CFE5B06C9}" srcOrd="1" destOrd="0" parTransId="{FF35F35B-6D57-4D8D-BA72-8840EAEE849E}" sibTransId="{D73C4E79-A5CE-495C-BEEC-4D7BCC164173}"/>
    <dgm:cxn modelId="{012DC866-8006-4881-AC96-EEB90483F175}" srcId="{F0C8F458-18DF-43CC-94D4-2C71A2A49BCB}" destId="{5A93EF7D-29E3-40A5-91E6-DEC99AB352DB}" srcOrd="2" destOrd="0" parTransId="{79A1FFBF-9B77-486E-9EB2-05F1E08067D2}" sibTransId="{509B1C68-DDBF-4991-910D-5230C3EBA69A}"/>
    <dgm:cxn modelId="{994DC967-ADF0-4225-8241-B5A9750FEA8B}" srcId="{03D4537D-17D5-4A2C-A1CE-AF613AD6497A}" destId="{4427B16C-E0E6-40FF-98CF-95C9EBA634B4}" srcOrd="0" destOrd="0" parTransId="{6403BDD0-4261-4365-B2B8-62513CA72429}" sibTransId="{30B3247A-5BC6-443A-9E46-FDDA664DD838}"/>
    <dgm:cxn modelId="{F404BA4E-650C-43A8-8DFC-9DE6EE5B9DF9}" type="presOf" srcId="{F0C8F458-18DF-43CC-94D4-2C71A2A49BCB}" destId="{0733E4E9-DA27-445F-8E24-730792663FA9}" srcOrd="0" destOrd="0" presId="urn:microsoft.com/office/officeart/2005/8/layout/hList1"/>
    <dgm:cxn modelId="{832D827D-F23B-44A3-8561-8D064D3B2C8F}" srcId="{6553F228-F81D-4AAE-A56C-76436A6C5B1A}" destId="{03D4537D-17D5-4A2C-A1CE-AF613AD6497A}" srcOrd="0" destOrd="0" parTransId="{DC83F085-272D-4635-848C-64E9A95D7A1B}" sibTransId="{CC6C8B84-6C11-4E1E-8CDF-F046EE0932CF}"/>
    <dgm:cxn modelId="{38E16984-BC1B-425C-9DB0-65B8DC1AAD86}" type="presOf" srcId="{6553F228-F81D-4AAE-A56C-76436A6C5B1A}" destId="{5061EE97-0639-4D54-BF77-9B4B2A54A402}" srcOrd="0" destOrd="0" presId="urn:microsoft.com/office/officeart/2005/8/layout/hList1"/>
    <dgm:cxn modelId="{BD4BA588-029C-4241-ABFB-4173BD109B46}" type="presOf" srcId="{5A93EF7D-29E3-40A5-91E6-DEC99AB352DB}" destId="{005DE9E0-41FA-45A4-8102-081E268839C1}" srcOrd="0" destOrd="2" presId="urn:microsoft.com/office/officeart/2005/8/layout/hList1"/>
    <dgm:cxn modelId="{195D32B6-95BB-4A28-9062-AC84C6C9FC12}" type="presOf" srcId="{AF7349B7-9688-4DC8-AF7A-D91CFE5B06C9}" destId="{005DE9E0-41FA-45A4-8102-081E268839C1}" srcOrd="0" destOrd="1" presId="urn:microsoft.com/office/officeart/2005/8/layout/hList1"/>
    <dgm:cxn modelId="{7C3D60B7-A6A5-4B8A-A1E4-363A5831EA0A}" srcId="{6553F228-F81D-4AAE-A56C-76436A6C5B1A}" destId="{F0C8F458-18DF-43CC-94D4-2C71A2A49BCB}" srcOrd="1" destOrd="0" parTransId="{59EF1FBB-8C2F-44AE-8C49-AB3E531AA8A7}" sibTransId="{B006CAAC-DAFB-47FC-AF78-ED2D9842401B}"/>
    <dgm:cxn modelId="{5547BDB7-50B2-4E39-8936-25955175F520}" type="presOf" srcId="{03D4537D-17D5-4A2C-A1CE-AF613AD6497A}" destId="{EF1CE514-1397-465F-9F1B-D066CE3FF2D6}" srcOrd="0" destOrd="0" presId="urn:microsoft.com/office/officeart/2005/8/layout/hList1"/>
    <dgm:cxn modelId="{216612BB-31E6-4BD2-AE7D-49D4D0BE33AE}" type="presOf" srcId="{D7CB3C31-CF1B-4E2B-8E18-604B965186E5}" destId="{005DE9E0-41FA-45A4-8102-081E268839C1}" srcOrd="0" destOrd="0" presId="urn:microsoft.com/office/officeart/2005/8/layout/hList1"/>
    <dgm:cxn modelId="{635E1BBC-E66A-431A-A405-F75A8B5C7A08}" srcId="{03D4537D-17D5-4A2C-A1CE-AF613AD6497A}" destId="{3897F4A2-5FE0-484D-B055-59492135099A}" srcOrd="1" destOrd="0" parTransId="{785A88E9-CB9E-423C-A442-6ABA3812DF5D}" sibTransId="{A7072D45-1893-4F13-A022-8F62209097A1}"/>
    <dgm:cxn modelId="{9C9C29BE-4563-4837-B9AD-281100C4419A}" type="presOf" srcId="{3897F4A2-5FE0-484D-B055-59492135099A}" destId="{A58BC798-0EDB-436A-973C-A684B1EF12C4}" srcOrd="0" destOrd="1" presId="urn:microsoft.com/office/officeart/2005/8/layout/hList1"/>
    <dgm:cxn modelId="{62480ACA-1275-4DB2-B0CD-3E25A5654C0B}" type="presOf" srcId="{4427B16C-E0E6-40FF-98CF-95C9EBA634B4}" destId="{A58BC798-0EDB-436A-973C-A684B1EF12C4}" srcOrd="0" destOrd="0" presId="urn:microsoft.com/office/officeart/2005/8/layout/hList1"/>
    <dgm:cxn modelId="{D8585EEB-3F7E-4862-A733-232DDDA4BCA3}" type="presParOf" srcId="{5061EE97-0639-4D54-BF77-9B4B2A54A402}" destId="{D0B46C81-FDF4-46ED-B806-0EF9DEA91B9C}" srcOrd="0" destOrd="0" presId="urn:microsoft.com/office/officeart/2005/8/layout/hList1"/>
    <dgm:cxn modelId="{50F8A9F3-37B5-44D5-BB3A-6D347892B288}" type="presParOf" srcId="{D0B46C81-FDF4-46ED-B806-0EF9DEA91B9C}" destId="{EF1CE514-1397-465F-9F1B-D066CE3FF2D6}" srcOrd="0" destOrd="0" presId="urn:microsoft.com/office/officeart/2005/8/layout/hList1"/>
    <dgm:cxn modelId="{B8B137AC-01F1-4A59-B39F-3E103D00E374}" type="presParOf" srcId="{D0B46C81-FDF4-46ED-B806-0EF9DEA91B9C}" destId="{A58BC798-0EDB-436A-973C-A684B1EF12C4}" srcOrd="1" destOrd="0" presId="urn:microsoft.com/office/officeart/2005/8/layout/hList1"/>
    <dgm:cxn modelId="{266EB949-8B8F-4058-9AC2-2FC9E4C3B7F8}" type="presParOf" srcId="{5061EE97-0639-4D54-BF77-9B4B2A54A402}" destId="{698E8DF0-8443-45A4-B6AA-9F6850990E3B}" srcOrd="1" destOrd="0" presId="urn:microsoft.com/office/officeart/2005/8/layout/hList1"/>
    <dgm:cxn modelId="{ACFC0D78-696D-4394-9161-1E8D72BB9279}" type="presParOf" srcId="{5061EE97-0639-4D54-BF77-9B4B2A54A402}" destId="{2A625678-9337-41FC-9BA2-B406638CDC25}" srcOrd="2" destOrd="0" presId="urn:microsoft.com/office/officeart/2005/8/layout/hList1"/>
    <dgm:cxn modelId="{53AF4882-DACA-4F63-95B6-B7E95429402E}" type="presParOf" srcId="{2A625678-9337-41FC-9BA2-B406638CDC25}" destId="{0733E4E9-DA27-445F-8E24-730792663FA9}" srcOrd="0" destOrd="0" presId="urn:microsoft.com/office/officeart/2005/8/layout/hList1"/>
    <dgm:cxn modelId="{BB5C616C-0763-43A9-B756-0A4540E24AE8}" type="presParOf" srcId="{2A625678-9337-41FC-9BA2-B406638CDC25}" destId="{005DE9E0-41FA-45A4-8102-081E268839C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6753DF-4A68-4BF6-A733-DEC946002F80}"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79C6B8D7-09F0-4207-99F7-3DD59D6001FA}">
      <dgm:prSet/>
      <dgm:spPr/>
      <dgm:t>
        <a:bodyPr/>
        <a:lstStyle/>
        <a:p>
          <a:pPr rtl="0"/>
          <a:r>
            <a:rPr lang="en-US" b="1"/>
            <a:t>Market risk - recoverable damage ?</a:t>
          </a:r>
          <a:endParaRPr lang="fi-FI"/>
        </a:p>
      </dgm:t>
    </dgm:pt>
    <dgm:pt modelId="{2D63693B-41DC-4965-8E80-602BCD30CAE1}" type="parTrans" cxnId="{E206AF13-0D1F-41D3-A4F3-771A447E11EA}">
      <dgm:prSet/>
      <dgm:spPr/>
      <dgm:t>
        <a:bodyPr/>
        <a:lstStyle/>
        <a:p>
          <a:endParaRPr lang="en-US"/>
        </a:p>
      </dgm:t>
    </dgm:pt>
    <dgm:pt modelId="{481D09E8-5C1C-4F90-9403-344D85DB9993}" type="sibTrans" cxnId="{E206AF13-0D1F-41D3-A4F3-771A447E11EA}">
      <dgm:prSet/>
      <dgm:spPr/>
      <dgm:t>
        <a:bodyPr/>
        <a:lstStyle/>
        <a:p>
          <a:endParaRPr lang="en-US"/>
        </a:p>
      </dgm:t>
    </dgm:pt>
    <dgm:pt modelId="{43CDAEF6-8F8A-4C16-8F0E-90AE98E51343}">
      <dgm:prSet/>
      <dgm:spPr/>
      <dgm:t>
        <a:bodyPr/>
        <a:lstStyle/>
        <a:p>
          <a:pPr rtl="0"/>
          <a:r>
            <a:rPr lang="en-US" b="1"/>
            <a:t>reducing the factors of e.g. price fluctuations is difficult </a:t>
          </a:r>
          <a:endParaRPr lang="fi-FI"/>
        </a:p>
      </dgm:t>
    </dgm:pt>
    <dgm:pt modelId="{6D559729-8C3C-4F49-AF79-930BBDABCCA0}" type="parTrans" cxnId="{B5A01496-2B6D-47AE-BDDC-96D52AB5E15D}">
      <dgm:prSet/>
      <dgm:spPr/>
      <dgm:t>
        <a:bodyPr/>
        <a:lstStyle/>
        <a:p>
          <a:endParaRPr lang="en-US"/>
        </a:p>
      </dgm:t>
    </dgm:pt>
    <dgm:pt modelId="{C71A1D00-8753-4D15-830B-DA74979DA3A2}" type="sibTrans" cxnId="{B5A01496-2B6D-47AE-BDDC-96D52AB5E15D}">
      <dgm:prSet/>
      <dgm:spPr/>
      <dgm:t>
        <a:bodyPr/>
        <a:lstStyle/>
        <a:p>
          <a:endParaRPr lang="en-US"/>
        </a:p>
      </dgm:t>
    </dgm:pt>
    <dgm:pt modelId="{DB269B63-3724-47C1-A1B4-2BA92CF20F0E}">
      <dgm:prSet/>
      <dgm:spPr/>
      <dgm:t>
        <a:bodyPr/>
        <a:lstStyle/>
        <a:p>
          <a:pPr rtl="0"/>
          <a:r>
            <a:rPr lang="en-US"/>
            <a:t>cf. Market psychology</a:t>
          </a:r>
          <a:endParaRPr lang="fi-FI"/>
        </a:p>
      </dgm:t>
    </dgm:pt>
    <dgm:pt modelId="{8E95FC60-A584-4012-B23F-E34B7A660F32}" type="parTrans" cxnId="{EC5B844A-3395-4326-8DF4-12BEF354D1DF}">
      <dgm:prSet/>
      <dgm:spPr/>
      <dgm:t>
        <a:bodyPr/>
        <a:lstStyle/>
        <a:p>
          <a:endParaRPr lang="en-US"/>
        </a:p>
      </dgm:t>
    </dgm:pt>
    <dgm:pt modelId="{3317F43F-98BF-4938-963D-6321527AC9B9}" type="sibTrans" cxnId="{EC5B844A-3395-4326-8DF4-12BEF354D1DF}">
      <dgm:prSet/>
      <dgm:spPr/>
      <dgm:t>
        <a:bodyPr/>
        <a:lstStyle/>
        <a:p>
          <a:endParaRPr lang="en-US"/>
        </a:p>
      </dgm:t>
    </dgm:pt>
    <dgm:pt modelId="{E2A0E55C-29C7-49C5-8064-F02F15FA05CB}">
      <dgm:prSet/>
      <dgm:spPr/>
      <dgm:t>
        <a:bodyPr/>
        <a:lstStyle/>
        <a:p>
          <a:pPr rtl="0"/>
          <a:r>
            <a:rPr lang="en-US" b="1"/>
            <a:t>Portfolio theory </a:t>
          </a:r>
          <a:endParaRPr lang="fi-FI"/>
        </a:p>
      </dgm:t>
    </dgm:pt>
    <dgm:pt modelId="{7C44AC94-EA2B-4D10-ACC3-9E225DBEAE47}" type="parTrans" cxnId="{A8B9F6FF-FB15-462E-9A18-608CF3AC0156}">
      <dgm:prSet/>
      <dgm:spPr/>
      <dgm:t>
        <a:bodyPr/>
        <a:lstStyle/>
        <a:p>
          <a:endParaRPr lang="en-US"/>
        </a:p>
      </dgm:t>
    </dgm:pt>
    <dgm:pt modelId="{1C153D9F-E9E1-4E73-970A-2384B48A3F96}" type="sibTrans" cxnId="{A8B9F6FF-FB15-462E-9A18-608CF3AC0156}">
      <dgm:prSet/>
      <dgm:spPr/>
      <dgm:t>
        <a:bodyPr/>
        <a:lstStyle/>
        <a:p>
          <a:endParaRPr lang="en-US"/>
        </a:p>
      </dgm:t>
    </dgm:pt>
    <dgm:pt modelId="{14531657-0AE4-4E03-A14B-18E94B655FF8}">
      <dgm:prSet/>
      <dgm:spPr/>
      <dgm:t>
        <a:bodyPr/>
        <a:lstStyle/>
        <a:p>
          <a:pPr rtl="0"/>
          <a:r>
            <a:rPr lang="en-US" b="1"/>
            <a:t>Increased risk and causality ?</a:t>
          </a:r>
          <a:endParaRPr lang="fi-FI"/>
        </a:p>
      </dgm:t>
    </dgm:pt>
    <dgm:pt modelId="{BA1E6EFC-CE41-43C9-87EC-D78326D93137}" type="parTrans" cxnId="{251D7760-5B69-4F87-84EF-CCFA0A52FB6C}">
      <dgm:prSet/>
      <dgm:spPr/>
      <dgm:t>
        <a:bodyPr/>
        <a:lstStyle/>
        <a:p>
          <a:endParaRPr lang="en-US"/>
        </a:p>
      </dgm:t>
    </dgm:pt>
    <dgm:pt modelId="{B51CB9AC-6C37-4232-94EB-5D6CD2AE8E64}" type="sibTrans" cxnId="{251D7760-5B69-4F87-84EF-CCFA0A52FB6C}">
      <dgm:prSet/>
      <dgm:spPr/>
      <dgm:t>
        <a:bodyPr/>
        <a:lstStyle/>
        <a:p>
          <a:endParaRPr lang="en-US"/>
        </a:p>
      </dgm:t>
    </dgm:pt>
    <dgm:pt modelId="{1CC83D4B-A257-43AD-91FB-E1A9CF579355}" type="pres">
      <dgm:prSet presAssocID="{CE6753DF-4A68-4BF6-A733-DEC946002F80}" presName="linear" presStyleCnt="0">
        <dgm:presLayoutVars>
          <dgm:animLvl val="lvl"/>
          <dgm:resizeHandles val="exact"/>
        </dgm:presLayoutVars>
      </dgm:prSet>
      <dgm:spPr/>
    </dgm:pt>
    <dgm:pt modelId="{820C38AD-8878-44DB-A5C7-C48D055EF13B}" type="pres">
      <dgm:prSet presAssocID="{79C6B8D7-09F0-4207-99F7-3DD59D6001FA}" presName="parentText" presStyleLbl="node1" presStyleIdx="0" presStyleCnt="4">
        <dgm:presLayoutVars>
          <dgm:chMax val="0"/>
          <dgm:bulletEnabled val="1"/>
        </dgm:presLayoutVars>
      </dgm:prSet>
      <dgm:spPr/>
    </dgm:pt>
    <dgm:pt modelId="{610C242F-4A7E-42F8-8DD4-CD775D083977}" type="pres">
      <dgm:prSet presAssocID="{481D09E8-5C1C-4F90-9403-344D85DB9993}" presName="spacer" presStyleCnt="0"/>
      <dgm:spPr/>
    </dgm:pt>
    <dgm:pt modelId="{8C4F6CB7-B25C-400C-B9A5-E4DE2105B9AA}" type="pres">
      <dgm:prSet presAssocID="{43CDAEF6-8F8A-4C16-8F0E-90AE98E51343}" presName="parentText" presStyleLbl="node1" presStyleIdx="1" presStyleCnt="4">
        <dgm:presLayoutVars>
          <dgm:chMax val="0"/>
          <dgm:bulletEnabled val="1"/>
        </dgm:presLayoutVars>
      </dgm:prSet>
      <dgm:spPr/>
    </dgm:pt>
    <dgm:pt modelId="{EC8E7525-665D-4910-AE25-73D126741A70}" type="pres">
      <dgm:prSet presAssocID="{43CDAEF6-8F8A-4C16-8F0E-90AE98E51343}" presName="childText" presStyleLbl="revTx" presStyleIdx="0" presStyleCnt="1">
        <dgm:presLayoutVars>
          <dgm:bulletEnabled val="1"/>
        </dgm:presLayoutVars>
      </dgm:prSet>
      <dgm:spPr/>
    </dgm:pt>
    <dgm:pt modelId="{17E08D97-84C4-4263-AF6E-5BB8E95CB6C1}" type="pres">
      <dgm:prSet presAssocID="{E2A0E55C-29C7-49C5-8064-F02F15FA05CB}" presName="parentText" presStyleLbl="node1" presStyleIdx="2" presStyleCnt="4">
        <dgm:presLayoutVars>
          <dgm:chMax val="0"/>
          <dgm:bulletEnabled val="1"/>
        </dgm:presLayoutVars>
      </dgm:prSet>
      <dgm:spPr/>
    </dgm:pt>
    <dgm:pt modelId="{84AE8CB3-0686-4318-9F9C-5AB221AA820B}" type="pres">
      <dgm:prSet presAssocID="{1C153D9F-E9E1-4E73-970A-2384B48A3F96}" presName="spacer" presStyleCnt="0"/>
      <dgm:spPr/>
    </dgm:pt>
    <dgm:pt modelId="{770C35EF-89FE-4DF4-A641-487A1809952F}" type="pres">
      <dgm:prSet presAssocID="{14531657-0AE4-4E03-A14B-18E94B655FF8}" presName="parentText" presStyleLbl="node1" presStyleIdx="3" presStyleCnt="4">
        <dgm:presLayoutVars>
          <dgm:chMax val="0"/>
          <dgm:bulletEnabled val="1"/>
        </dgm:presLayoutVars>
      </dgm:prSet>
      <dgm:spPr/>
    </dgm:pt>
  </dgm:ptLst>
  <dgm:cxnLst>
    <dgm:cxn modelId="{E206AF13-0D1F-41D3-A4F3-771A447E11EA}" srcId="{CE6753DF-4A68-4BF6-A733-DEC946002F80}" destId="{79C6B8D7-09F0-4207-99F7-3DD59D6001FA}" srcOrd="0" destOrd="0" parTransId="{2D63693B-41DC-4965-8E80-602BCD30CAE1}" sibTransId="{481D09E8-5C1C-4F90-9403-344D85DB9993}"/>
    <dgm:cxn modelId="{8CD06B21-6A13-4B7F-AE50-B260CBCE3DB6}" type="presOf" srcId="{79C6B8D7-09F0-4207-99F7-3DD59D6001FA}" destId="{820C38AD-8878-44DB-A5C7-C48D055EF13B}" srcOrd="0" destOrd="0" presId="urn:microsoft.com/office/officeart/2005/8/layout/vList2"/>
    <dgm:cxn modelId="{9787E72F-E310-46C6-AF81-725C8135FFFC}" type="presOf" srcId="{14531657-0AE4-4E03-A14B-18E94B655FF8}" destId="{770C35EF-89FE-4DF4-A641-487A1809952F}" srcOrd="0" destOrd="0" presId="urn:microsoft.com/office/officeart/2005/8/layout/vList2"/>
    <dgm:cxn modelId="{9E2E665C-808E-4FFE-A056-AE171B34A8FF}" type="presOf" srcId="{CE6753DF-4A68-4BF6-A733-DEC946002F80}" destId="{1CC83D4B-A257-43AD-91FB-E1A9CF579355}" srcOrd="0" destOrd="0" presId="urn:microsoft.com/office/officeart/2005/8/layout/vList2"/>
    <dgm:cxn modelId="{251D7760-5B69-4F87-84EF-CCFA0A52FB6C}" srcId="{CE6753DF-4A68-4BF6-A733-DEC946002F80}" destId="{14531657-0AE4-4E03-A14B-18E94B655FF8}" srcOrd="3" destOrd="0" parTransId="{BA1E6EFC-CE41-43C9-87EC-D78326D93137}" sibTransId="{B51CB9AC-6C37-4232-94EB-5D6CD2AE8E64}"/>
    <dgm:cxn modelId="{6AB8B945-0F81-4446-9019-F26F9222AF68}" type="presOf" srcId="{DB269B63-3724-47C1-A1B4-2BA92CF20F0E}" destId="{EC8E7525-665D-4910-AE25-73D126741A70}" srcOrd="0" destOrd="0" presId="urn:microsoft.com/office/officeart/2005/8/layout/vList2"/>
    <dgm:cxn modelId="{EC5B844A-3395-4326-8DF4-12BEF354D1DF}" srcId="{43CDAEF6-8F8A-4C16-8F0E-90AE98E51343}" destId="{DB269B63-3724-47C1-A1B4-2BA92CF20F0E}" srcOrd="0" destOrd="0" parTransId="{8E95FC60-A584-4012-B23F-E34B7A660F32}" sibTransId="{3317F43F-98BF-4938-963D-6321527AC9B9}"/>
    <dgm:cxn modelId="{B5A01496-2B6D-47AE-BDDC-96D52AB5E15D}" srcId="{CE6753DF-4A68-4BF6-A733-DEC946002F80}" destId="{43CDAEF6-8F8A-4C16-8F0E-90AE98E51343}" srcOrd="1" destOrd="0" parTransId="{6D559729-8C3C-4F49-AF79-930BBDABCCA0}" sibTransId="{C71A1D00-8753-4D15-830B-DA74979DA3A2}"/>
    <dgm:cxn modelId="{0500FAD5-D3DC-4011-A287-4ECC49668103}" type="presOf" srcId="{E2A0E55C-29C7-49C5-8064-F02F15FA05CB}" destId="{17E08D97-84C4-4263-AF6E-5BB8E95CB6C1}" srcOrd="0" destOrd="0" presId="urn:microsoft.com/office/officeart/2005/8/layout/vList2"/>
    <dgm:cxn modelId="{F80DE8E1-CD92-474C-8EC1-274F35EDF695}" type="presOf" srcId="{43CDAEF6-8F8A-4C16-8F0E-90AE98E51343}" destId="{8C4F6CB7-B25C-400C-B9A5-E4DE2105B9AA}" srcOrd="0" destOrd="0" presId="urn:microsoft.com/office/officeart/2005/8/layout/vList2"/>
    <dgm:cxn modelId="{A8B9F6FF-FB15-462E-9A18-608CF3AC0156}" srcId="{CE6753DF-4A68-4BF6-A733-DEC946002F80}" destId="{E2A0E55C-29C7-49C5-8064-F02F15FA05CB}" srcOrd="2" destOrd="0" parTransId="{7C44AC94-EA2B-4D10-ACC3-9E225DBEAE47}" sibTransId="{1C153D9F-E9E1-4E73-970A-2384B48A3F96}"/>
    <dgm:cxn modelId="{20539F0A-4607-41D7-8C3D-0B759FCFBE78}" type="presParOf" srcId="{1CC83D4B-A257-43AD-91FB-E1A9CF579355}" destId="{820C38AD-8878-44DB-A5C7-C48D055EF13B}" srcOrd="0" destOrd="0" presId="urn:microsoft.com/office/officeart/2005/8/layout/vList2"/>
    <dgm:cxn modelId="{65965AC7-805E-42C5-A31F-9F2332B46249}" type="presParOf" srcId="{1CC83D4B-A257-43AD-91FB-E1A9CF579355}" destId="{610C242F-4A7E-42F8-8DD4-CD775D083977}" srcOrd="1" destOrd="0" presId="urn:microsoft.com/office/officeart/2005/8/layout/vList2"/>
    <dgm:cxn modelId="{1CE5EF04-858A-4E00-9BD6-550A82087734}" type="presParOf" srcId="{1CC83D4B-A257-43AD-91FB-E1A9CF579355}" destId="{8C4F6CB7-B25C-400C-B9A5-E4DE2105B9AA}" srcOrd="2" destOrd="0" presId="urn:microsoft.com/office/officeart/2005/8/layout/vList2"/>
    <dgm:cxn modelId="{C60E46E5-20EE-4186-B582-920AE2CC869E}" type="presParOf" srcId="{1CC83D4B-A257-43AD-91FB-E1A9CF579355}" destId="{EC8E7525-665D-4910-AE25-73D126741A70}" srcOrd="3" destOrd="0" presId="urn:microsoft.com/office/officeart/2005/8/layout/vList2"/>
    <dgm:cxn modelId="{DFBB5103-6F26-49A4-83C5-2497F9B684C9}" type="presParOf" srcId="{1CC83D4B-A257-43AD-91FB-E1A9CF579355}" destId="{17E08D97-84C4-4263-AF6E-5BB8E95CB6C1}" srcOrd="4" destOrd="0" presId="urn:microsoft.com/office/officeart/2005/8/layout/vList2"/>
    <dgm:cxn modelId="{739D4007-5D46-4F8D-9279-4C76D327EB4A}" type="presParOf" srcId="{1CC83D4B-A257-43AD-91FB-E1A9CF579355}" destId="{84AE8CB3-0686-4318-9F9C-5AB221AA820B}" srcOrd="5" destOrd="0" presId="urn:microsoft.com/office/officeart/2005/8/layout/vList2"/>
    <dgm:cxn modelId="{1B20BFE0-428B-44C7-98F3-F063020CBADE}" type="presParOf" srcId="{1CC83D4B-A257-43AD-91FB-E1A9CF579355}" destId="{770C35EF-89FE-4DF4-A641-487A1809952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C6EFF3F-B94B-4050-BCBB-360AA374C3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7FA04B6-7A1C-4895-A63C-9F53393A42A6}">
      <dgm:prSet/>
      <dgm:spPr/>
      <dgm:t>
        <a:bodyPr/>
        <a:lstStyle/>
        <a:p>
          <a:pPr rtl="0"/>
          <a:r>
            <a:rPr lang="en-US" b="1" dirty="0"/>
            <a:t>Systemic risk (market risk)</a:t>
          </a:r>
          <a:endParaRPr lang="fi-FI" dirty="0"/>
        </a:p>
      </dgm:t>
    </dgm:pt>
    <dgm:pt modelId="{C4F0D948-E4AB-4B42-8082-29D89F95B4B8}" type="parTrans" cxnId="{CC30284C-AE8A-4693-A1D0-1C20E266AFB6}">
      <dgm:prSet/>
      <dgm:spPr/>
      <dgm:t>
        <a:bodyPr/>
        <a:lstStyle/>
        <a:p>
          <a:endParaRPr lang="en-US"/>
        </a:p>
      </dgm:t>
    </dgm:pt>
    <dgm:pt modelId="{2E1AF345-255C-4CB6-B884-0C3DC8599F99}" type="sibTrans" cxnId="{CC30284C-AE8A-4693-A1D0-1C20E266AFB6}">
      <dgm:prSet/>
      <dgm:spPr/>
      <dgm:t>
        <a:bodyPr/>
        <a:lstStyle/>
        <a:p>
          <a:endParaRPr lang="en-US"/>
        </a:p>
      </dgm:t>
    </dgm:pt>
    <dgm:pt modelId="{268FABDD-2677-4640-9C81-4CA1A6083332}">
      <dgm:prSet/>
      <dgm:spPr/>
      <dgm:t>
        <a:bodyPr/>
        <a:lstStyle/>
        <a:p>
          <a:pPr rtl="0"/>
          <a:r>
            <a:rPr lang="en-US"/>
            <a:t>portfolio diversification </a:t>
          </a:r>
          <a:endParaRPr lang="fi-FI"/>
        </a:p>
      </dgm:t>
    </dgm:pt>
    <dgm:pt modelId="{9F58C7DE-7F3E-4458-A814-17B4758231DA}" type="parTrans" cxnId="{65AE3442-0CE1-4FFD-9D9E-C66BBF45AB43}">
      <dgm:prSet/>
      <dgm:spPr/>
      <dgm:t>
        <a:bodyPr/>
        <a:lstStyle/>
        <a:p>
          <a:endParaRPr lang="en-US"/>
        </a:p>
      </dgm:t>
    </dgm:pt>
    <dgm:pt modelId="{31CC4BC4-0831-4B96-9CEE-C78F07909D57}" type="sibTrans" cxnId="{65AE3442-0CE1-4FFD-9D9E-C66BBF45AB43}">
      <dgm:prSet/>
      <dgm:spPr/>
      <dgm:t>
        <a:bodyPr/>
        <a:lstStyle/>
        <a:p>
          <a:endParaRPr lang="en-US"/>
        </a:p>
      </dgm:t>
    </dgm:pt>
    <dgm:pt modelId="{FB24DEFA-8BF9-4B73-8D8F-28B19AF8FC1F}">
      <dgm:prSet/>
      <dgm:spPr/>
      <dgm:t>
        <a:bodyPr/>
        <a:lstStyle/>
        <a:p>
          <a:pPr rtl="0"/>
          <a:r>
            <a:rPr lang="en-US"/>
            <a:t>entitles to no compensation </a:t>
          </a:r>
          <a:endParaRPr lang="fi-FI"/>
        </a:p>
      </dgm:t>
    </dgm:pt>
    <dgm:pt modelId="{2E87EE66-2E40-425C-B191-B8C4CDC96D13}" type="parTrans" cxnId="{ED911C02-DC01-4DC0-A3A9-56127C53472B}">
      <dgm:prSet/>
      <dgm:spPr/>
      <dgm:t>
        <a:bodyPr/>
        <a:lstStyle/>
        <a:p>
          <a:endParaRPr lang="en-US"/>
        </a:p>
      </dgm:t>
    </dgm:pt>
    <dgm:pt modelId="{3837D5CE-8EC3-455F-8818-F6F9A88FDD68}" type="sibTrans" cxnId="{ED911C02-DC01-4DC0-A3A9-56127C53472B}">
      <dgm:prSet/>
      <dgm:spPr/>
      <dgm:t>
        <a:bodyPr/>
        <a:lstStyle/>
        <a:p>
          <a:endParaRPr lang="en-US"/>
        </a:p>
      </dgm:t>
    </dgm:pt>
    <dgm:pt modelId="{01B7B2C7-4D8E-4BDA-A225-1E956816207E}">
      <dgm:prSet/>
      <dgm:spPr/>
      <dgm:t>
        <a:bodyPr/>
        <a:lstStyle/>
        <a:p>
          <a:pPr rtl="0"/>
          <a:r>
            <a:rPr lang="en-US" b="1" dirty="0"/>
            <a:t>non-systemic risk </a:t>
          </a:r>
          <a:endParaRPr lang="fi-FI" dirty="0"/>
        </a:p>
      </dgm:t>
    </dgm:pt>
    <dgm:pt modelId="{06C317C5-74E4-4D73-9A04-4D7486726EB4}" type="parTrans" cxnId="{E51D0B60-A3E3-4F12-8CB1-F3F02307BC5D}">
      <dgm:prSet/>
      <dgm:spPr/>
      <dgm:t>
        <a:bodyPr/>
        <a:lstStyle/>
        <a:p>
          <a:endParaRPr lang="en-US"/>
        </a:p>
      </dgm:t>
    </dgm:pt>
    <dgm:pt modelId="{618D1B91-4AE1-4B6D-A27F-CE7ED17AF292}" type="sibTrans" cxnId="{E51D0B60-A3E3-4F12-8CB1-F3F02307BC5D}">
      <dgm:prSet/>
      <dgm:spPr/>
      <dgm:t>
        <a:bodyPr/>
        <a:lstStyle/>
        <a:p>
          <a:endParaRPr lang="en-US"/>
        </a:p>
      </dgm:t>
    </dgm:pt>
    <dgm:pt modelId="{CB736E14-2E75-4D52-B4E1-1477395F05D3}">
      <dgm:prSet/>
      <dgm:spPr/>
      <dgm:t>
        <a:bodyPr/>
        <a:lstStyle/>
        <a:p>
          <a:pPr rtl="0"/>
          <a:r>
            <a:rPr lang="en-US"/>
            <a:t>ß -coefficient: relation between the volatility of a share and that of the market </a:t>
          </a:r>
          <a:endParaRPr lang="fi-FI"/>
        </a:p>
      </dgm:t>
    </dgm:pt>
    <dgm:pt modelId="{5BFF786A-C6D3-4E8E-82EB-1CAAAFEEA090}" type="parTrans" cxnId="{2803C961-D0BA-4D5B-801C-E212BFE73876}">
      <dgm:prSet/>
      <dgm:spPr/>
      <dgm:t>
        <a:bodyPr/>
        <a:lstStyle/>
        <a:p>
          <a:endParaRPr lang="en-US"/>
        </a:p>
      </dgm:t>
    </dgm:pt>
    <dgm:pt modelId="{AC7D2A8E-14AE-4B7A-BF16-353D84DE90AB}" type="sibTrans" cxnId="{2803C961-D0BA-4D5B-801C-E212BFE73876}">
      <dgm:prSet/>
      <dgm:spPr/>
      <dgm:t>
        <a:bodyPr/>
        <a:lstStyle/>
        <a:p>
          <a:endParaRPr lang="en-US"/>
        </a:p>
      </dgm:t>
    </dgm:pt>
    <dgm:pt modelId="{09E2639A-9B31-4391-ADF3-396AF9517107}">
      <dgm:prSet/>
      <dgm:spPr/>
      <dgm:t>
        <a:bodyPr/>
        <a:lstStyle/>
        <a:p>
          <a:pPr rtl="0"/>
          <a:r>
            <a:rPr lang="en-US"/>
            <a:t>helps to correct the price development of the share for  assessing the loss due to info failures</a:t>
          </a:r>
          <a:endParaRPr lang="fi-FI"/>
        </a:p>
      </dgm:t>
    </dgm:pt>
    <dgm:pt modelId="{A7442C15-EEB4-4B53-92DF-874881952136}" type="parTrans" cxnId="{1604C757-D26E-4A6A-967F-C3809B028FA5}">
      <dgm:prSet/>
      <dgm:spPr/>
      <dgm:t>
        <a:bodyPr/>
        <a:lstStyle/>
        <a:p>
          <a:endParaRPr lang="en-US"/>
        </a:p>
      </dgm:t>
    </dgm:pt>
    <dgm:pt modelId="{303F57C2-ACE3-4E9F-A5CA-4F5B671690E0}" type="sibTrans" cxnId="{1604C757-D26E-4A6A-967F-C3809B028FA5}">
      <dgm:prSet/>
      <dgm:spPr/>
      <dgm:t>
        <a:bodyPr/>
        <a:lstStyle/>
        <a:p>
          <a:endParaRPr lang="en-US"/>
        </a:p>
      </dgm:t>
    </dgm:pt>
    <dgm:pt modelId="{DD0B47A4-500E-44C7-AA69-B85A079E3ACC}" type="pres">
      <dgm:prSet presAssocID="{3C6EFF3F-B94B-4050-BCBB-360AA374C3E9}" presName="Name0" presStyleCnt="0">
        <dgm:presLayoutVars>
          <dgm:dir/>
          <dgm:animLvl val="lvl"/>
          <dgm:resizeHandles val="exact"/>
        </dgm:presLayoutVars>
      </dgm:prSet>
      <dgm:spPr/>
    </dgm:pt>
    <dgm:pt modelId="{1C51C6B5-BC77-4310-BF3D-851F27A7E9E6}" type="pres">
      <dgm:prSet presAssocID="{97FA04B6-7A1C-4895-A63C-9F53393A42A6}" presName="linNode" presStyleCnt="0"/>
      <dgm:spPr/>
    </dgm:pt>
    <dgm:pt modelId="{84C90DEF-B325-4077-8E44-C9AB51D10672}" type="pres">
      <dgm:prSet presAssocID="{97FA04B6-7A1C-4895-A63C-9F53393A42A6}" presName="parentText" presStyleLbl="node1" presStyleIdx="0" presStyleCnt="2">
        <dgm:presLayoutVars>
          <dgm:chMax val="1"/>
          <dgm:bulletEnabled val="1"/>
        </dgm:presLayoutVars>
      </dgm:prSet>
      <dgm:spPr/>
    </dgm:pt>
    <dgm:pt modelId="{690CCEBC-A6E3-476E-B2D4-AD366C1E33E0}" type="pres">
      <dgm:prSet presAssocID="{97FA04B6-7A1C-4895-A63C-9F53393A42A6}" presName="descendantText" presStyleLbl="alignAccFollowNode1" presStyleIdx="0" presStyleCnt="2">
        <dgm:presLayoutVars>
          <dgm:bulletEnabled val="1"/>
        </dgm:presLayoutVars>
      </dgm:prSet>
      <dgm:spPr/>
    </dgm:pt>
    <dgm:pt modelId="{2619A33E-3D8D-472E-A944-D74091FAC3C7}" type="pres">
      <dgm:prSet presAssocID="{2E1AF345-255C-4CB6-B884-0C3DC8599F99}" presName="sp" presStyleCnt="0"/>
      <dgm:spPr/>
    </dgm:pt>
    <dgm:pt modelId="{81B38BF0-22CD-481D-9714-2A478434B842}" type="pres">
      <dgm:prSet presAssocID="{01B7B2C7-4D8E-4BDA-A225-1E956816207E}" presName="linNode" presStyleCnt="0"/>
      <dgm:spPr/>
    </dgm:pt>
    <dgm:pt modelId="{F2689BDE-AA65-4679-B53E-B37354E65138}" type="pres">
      <dgm:prSet presAssocID="{01B7B2C7-4D8E-4BDA-A225-1E956816207E}" presName="parentText" presStyleLbl="node1" presStyleIdx="1" presStyleCnt="2">
        <dgm:presLayoutVars>
          <dgm:chMax val="1"/>
          <dgm:bulletEnabled val="1"/>
        </dgm:presLayoutVars>
      </dgm:prSet>
      <dgm:spPr/>
    </dgm:pt>
    <dgm:pt modelId="{D3B04142-51CD-463F-8CF2-DE366C0963D5}" type="pres">
      <dgm:prSet presAssocID="{01B7B2C7-4D8E-4BDA-A225-1E956816207E}" presName="descendantText" presStyleLbl="alignAccFollowNode1" presStyleIdx="1" presStyleCnt="2">
        <dgm:presLayoutVars>
          <dgm:bulletEnabled val="1"/>
        </dgm:presLayoutVars>
      </dgm:prSet>
      <dgm:spPr/>
    </dgm:pt>
  </dgm:ptLst>
  <dgm:cxnLst>
    <dgm:cxn modelId="{ED911C02-DC01-4DC0-A3A9-56127C53472B}" srcId="{97FA04B6-7A1C-4895-A63C-9F53393A42A6}" destId="{FB24DEFA-8BF9-4B73-8D8F-28B19AF8FC1F}" srcOrd="1" destOrd="0" parTransId="{2E87EE66-2E40-425C-B191-B8C4CDC96D13}" sibTransId="{3837D5CE-8EC3-455F-8818-F6F9A88FDD68}"/>
    <dgm:cxn modelId="{C53D4F2D-760C-4D3B-BB50-8C9590CA0212}" type="presOf" srcId="{FB24DEFA-8BF9-4B73-8D8F-28B19AF8FC1F}" destId="{690CCEBC-A6E3-476E-B2D4-AD366C1E33E0}" srcOrd="0" destOrd="1" presId="urn:microsoft.com/office/officeart/2005/8/layout/vList5"/>
    <dgm:cxn modelId="{5ADABE34-52E8-4640-8CAE-6B2B8A13ABEF}" type="presOf" srcId="{01B7B2C7-4D8E-4BDA-A225-1E956816207E}" destId="{F2689BDE-AA65-4679-B53E-B37354E65138}" srcOrd="0" destOrd="0" presId="urn:microsoft.com/office/officeart/2005/8/layout/vList5"/>
    <dgm:cxn modelId="{E51D0B60-A3E3-4F12-8CB1-F3F02307BC5D}" srcId="{3C6EFF3F-B94B-4050-BCBB-360AA374C3E9}" destId="{01B7B2C7-4D8E-4BDA-A225-1E956816207E}" srcOrd="1" destOrd="0" parTransId="{06C317C5-74E4-4D73-9A04-4D7486726EB4}" sibTransId="{618D1B91-4AE1-4B6D-A27F-CE7ED17AF292}"/>
    <dgm:cxn modelId="{2803C961-D0BA-4D5B-801C-E212BFE73876}" srcId="{01B7B2C7-4D8E-4BDA-A225-1E956816207E}" destId="{CB736E14-2E75-4D52-B4E1-1477395F05D3}" srcOrd="0" destOrd="0" parTransId="{5BFF786A-C6D3-4E8E-82EB-1CAAAFEEA090}" sibTransId="{AC7D2A8E-14AE-4B7A-BF16-353D84DE90AB}"/>
    <dgm:cxn modelId="{65AE3442-0CE1-4FFD-9D9E-C66BBF45AB43}" srcId="{97FA04B6-7A1C-4895-A63C-9F53393A42A6}" destId="{268FABDD-2677-4640-9C81-4CA1A6083332}" srcOrd="0" destOrd="0" parTransId="{9F58C7DE-7F3E-4458-A814-17B4758231DA}" sibTransId="{31CC4BC4-0831-4B96-9CEE-C78F07909D57}"/>
    <dgm:cxn modelId="{9D7FB34B-5280-4042-AF02-6AEBB3E34B45}" type="presOf" srcId="{97FA04B6-7A1C-4895-A63C-9F53393A42A6}" destId="{84C90DEF-B325-4077-8E44-C9AB51D10672}" srcOrd="0" destOrd="0" presId="urn:microsoft.com/office/officeart/2005/8/layout/vList5"/>
    <dgm:cxn modelId="{CC30284C-AE8A-4693-A1D0-1C20E266AFB6}" srcId="{3C6EFF3F-B94B-4050-BCBB-360AA374C3E9}" destId="{97FA04B6-7A1C-4895-A63C-9F53393A42A6}" srcOrd="0" destOrd="0" parTransId="{C4F0D948-E4AB-4B42-8082-29D89F95B4B8}" sibTransId="{2E1AF345-255C-4CB6-B884-0C3DC8599F99}"/>
    <dgm:cxn modelId="{1604C757-D26E-4A6A-967F-C3809B028FA5}" srcId="{01B7B2C7-4D8E-4BDA-A225-1E956816207E}" destId="{09E2639A-9B31-4391-ADF3-396AF9517107}" srcOrd="1" destOrd="0" parTransId="{A7442C15-EEB4-4B53-92DF-874881952136}" sibTransId="{303F57C2-ACE3-4E9F-A5CA-4F5B671690E0}"/>
    <dgm:cxn modelId="{65325F8B-15C6-40F8-A09D-A634C9AFFBB7}" type="presOf" srcId="{3C6EFF3F-B94B-4050-BCBB-360AA374C3E9}" destId="{DD0B47A4-500E-44C7-AA69-B85A079E3ACC}" srcOrd="0" destOrd="0" presId="urn:microsoft.com/office/officeart/2005/8/layout/vList5"/>
    <dgm:cxn modelId="{D833E6BB-6208-4BC2-B635-9BAB157D43C4}" type="presOf" srcId="{CB736E14-2E75-4D52-B4E1-1477395F05D3}" destId="{D3B04142-51CD-463F-8CF2-DE366C0963D5}" srcOrd="0" destOrd="0" presId="urn:microsoft.com/office/officeart/2005/8/layout/vList5"/>
    <dgm:cxn modelId="{036924C3-DB45-45A8-AF87-4474525E1627}" type="presOf" srcId="{268FABDD-2677-4640-9C81-4CA1A6083332}" destId="{690CCEBC-A6E3-476E-B2D4-AD366C1E33E0}" srcOrd="0" destOrd="0" presId="urn:microsoft.com/office/officeart/2005/8/layout/vList5"/>
    <dgm:cxn modelId="{3FA9F1D8-79BF-44F1-AB75-B50814E7A370}" type="presOf" srcId="{09E2639A-9B31-4391-ADF3-396AF9517107}" destId="{D3B04142-51CD-463F-8CF2-DE366C0963D5}" srcOrd="0" destOrd="1" presId="urn:microsoft.com/office/officeart/2005/8/layout/vList5"/>
    <dgm:cxn modelId="{21531359-5FA5-4645-984E-6C8878A061D5}" type="presParOf" srcId="{DD0B47A4-500E-44C7-AA69-B85A079E3ACC}" destId="{1C51C6B5-BC77-4310-BF3D-851F27A7E9E6}" srcOrd="0" destOrd="0" presId="urn:microsoft.com/office/officeart/2005/8/layout/vList5"/>
    <dgm:cxn modelId="{1D84F44C-ED3A-4823-B58E-1DE81F283CEE}" type="presParOf" srcId="{1C51C6B5-BC77-4310-BF3D-851F27A7E9E6}" destId="{84C90DEF-B325-4077-8E44-C9AB51D10672}" srcOrd="0" destOrd="0" presId="urn:microsoft.com/office/officeart/2005/8/layout/vList5"/>
    <dgm:cxn modelId="{AE7FF6FB-5C85-4592-A614-EAA4FF122C7A}" type="presParOf" srcId="{1C51C6B5-BC77-4310-BF3D-851F27A7E9E6}" destId="{690CCEBC-A6E3-476E-B2D4-AD366C1E33E0}" srcOrd="1" destOrd="0" presId="urn:microsoft.com/office/officeart/2005/8/layout/vList5"/>
    <dgm:cxn modelId="{D3FFDB05-8E18-4AE7-923B-3DFF94F15034}" type="presParOf" srcId="{DD0B47A4-500E-44C7-AA69-B85A079E3ACC}" destId="{2619A33E-3D8D-472E-A944-D74091FAC3C7}" srcOrd="1" destOrd="0" presId="urn:microsoft.com/office/officeart/2005/8/layout/vList5"/>
    <dgm:cxn modelId="{4AA88756-AB85-45E3-9787-780A1819C5F7}" type="presParOf" srcId="{DD0B47A4-500E-44C7-AA69-B85A079E3ACC}" destId="{81B38BF0-22CD-481D-9714-2A478434B842}" srcOrd="2" destOrd="0" presId="urn:microsoft.com/office/officeart/2005/8/layout/vList5"/>
    <dgm:cxn modelId="{409AF4C6-2DE1-40F8-B831-B809AB97C36E}" type="presParOf" srcId="{81B38BF0-22CD-481D-9714-2A478434B842}" destId="{F2689BDE-AA65-4679-B53E-B37354E65138}" srcOrd="0" destOrd="0" presId="urn:microsoft.com/office/officeart/2005/8/layout/vList5"/>
    <dgm:cxn modelId="{F556D9E3-420B-4A66-97DF-6C996D7B57B5}" type="presParOf" srcId="{81B38BF0-22CD-481D-9714-2A478434B842}" destId="{D3B04142-51CD-463F-8CF2-DE366C0963D5}"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021A7E-974F-45FF-8B9B-5BB5F0120DA8}" type="doc">
      <dgm:prSet loTypeId="urn:microsoft.com/office/officeart/2005/8/layout/process4" loCatId="list" qsTypeId="urn:microsoft.com/office/officeart/2005/8/quickstyle/simple1" qsCatId="simple" csTypeId="urn:microsoft.com/office/officeart/2005/8/colors/accent2_1" csCatId="accent2"/>
      <dgm:spPr/>
      <dgm:t>
        <a:bodyPr/>
        <a:lstStyle/>
        <a:p>
          <a:endParaRPr lang="fi-FI"/>
        </a:p>
      </dgm:t>
    </dgm:pt>
    <dgm:pt modelId="{789D5D4A-B056-426C-91BE-4F11CB405CED}">
      <dgm:prSet/>
      <dgm:spPr/>
      <dgm:t>
        <a:bodyPr/>
        <a:lstStyle/>
        <a:p>
          <a:r>
            <a:rPr lang="en-US" b="0" i="0" baseline="0"/>
            <a:t>Breaches of disclosure duties:</a:t>
          </a:r>
          <a:endParaRPr lang="fi-FI"/>
        </a:p>
      </dgm:t>
    </dgm:pt>
    <dgm:pt modelId="{1D3B1B0E-599D-4025-9B95-94CF574D7D15}" type="parTrans" cxnId="{09ADFA12-BB37-4061-A029-638C7778EAF3}">
      <dgm:prSet/>
      <dgm:spPr/>
      <dgm:t>
        <a:bodyPr/>
        <a:lstStyle/>
        <a:p>
          <a:endParaRPr lang="fi-FI"/>
        </a:p>
      </dgm:t>
    </dgm:pt>
    <dgm:pt modelId="{864E2673-DCCB-44F0-B70A-BFEE00531997}" type="sibTrans" cxnId="{09ADFA12-BB37-4061-A029-638C7778EAF3}">
      <dgm:prSet/>
      <dgm:spPr/>
      <dgm:t>
        <a:bodyPr/>
        <a:lstStyle/>
        <a:p>
          <a:endParaRPr lang="fi-FI"/>
        </a:p>
      </dgm:t>
    </dgm:pt>
    <dgm:pt modelId="{28127BA2-32E7-4D47-A5AF-A6F6A09E8BEA}">
      <dgm:prSet/>
      <dgm:spPr/>
      <dgm:t>
        <a:bodyPr/>
        <a:lstStyle/>
        <a:p>
          <a:r>
            <a:rPr lang="en-US" b="0" i="0" baseline="0"/>
            <a:t>is proven reliance on the information a part of the required causation chain?</a:t>
          </a:r>
          <a:endParaRPr lang="fi-FI"/>
        </a:p>
      </dgm:t>
    </dgm:pt>
    <dgm:pt modelId="{88EE8429-B42E-4D45-AE14-EA78C2B569E0}" type="parTrans" cxnId="{7A302CF1-2137-4589-B94A-F6CDFCC43649}">
      <dgm:prSet/>
      <dgm:spPr/>
      <dgm:t>
        <a:bodyPr/>
        <a:lstStyle/>
        <a:p>
          <a:endParaRPr lang="fi-FI"/>
        </a:p>
      </dgm:t>
    </dgm:pt>
    <dgm:pt modelId="{706E2FFF-2672-4C81-A44B-AE5286FD262C}" type="sibTrans" cxnId="{7A302CF1-2137-4589-B94A-F6CDFCC43649}">
      <dgm:prSet/>
      <dgm:spPr/>
      <dgm:t>
        <a:bodyPr/>
        <a:lstStyle/>
        <a:p>
          <a:endParaRPr lang="fi-FI"/>
        </a:p>
      </dgm:t>
    </dgm:pt>
    <dgm:pt modelId="{2CD292B8-8F6B-4A59-83E8-022D530FE81C}">
      <dgm:prSet/>
      <dgm:spPr/>
      <dgm:t>
        <a:bodyPr/>
        <a:lstStyle/>
        <a:p>
          <a:r>
            <a:rPr lang="en-US" b="0" i="0" baseline="0"/>
            <a:t>cf the “would have purchased anyway” argument</a:t>
          </a:r>
          <a:endParaRPr lang="fi-FI"/>
        </a:p>
      </dgm:t>
    </dgm:pt>
    <dgm:pt modelId="{941625A5-BAE9-49F8-B864-3837265EEED7}" type="parTrans" cxnId="{F869AA19-78CE-4BA4-B79A-B56D7C358919}">
      <dgm:prSet/>
      <dgm:spPr/>
      <dgm:t>
        <a:bodyPr/>
        <a:lstStyle/>
        <a:p>
          <a:endParaRPr lang="fi-FI"/>
        </a:p>
      </dgm:t>
    </dgm:pt>
    <dgm:pt modelId="{6FFF218B-37DA-4864-AFC0-94CC7CE4735D}" type="sibTrans" cxnId="{F869AA19-78CE-4BA4-B79A-B56D7C358919}">
      <dgm:prSet/>
      <dgm:spPr/>
      <dgm:t>
        <a:bodyPr/>
        <a:lstStyle/>
        <a:p>
          <a:endParaRPr lang="fi-FI"/>
        </a:p>
      </dgm:t>
    </dgm:pt>
    <dgm:pt modelId="{E4233C4B-1384-45A2-B0AE-FCF9AF20FD46}">
      <dgm:prSet/>
      <dgm:spPr/>
      <dgm:t>
        <a:bodyPr/>
        <a:lstStyle/>
        <a:p>
          <a:r>
            <a:rPr lang="en-US" b="0" i="0" baseline="0"/>
            <a:t>this kind of reliance may not be required</a:t>
          </a:r>
          <a:endParaRPr lang="fi-FI"/>
        </a:p>
      </dgm:t>
    </dgm:pt>
    <dgm:pt modelId="{8EAB7E88-BA10-4518-AF5A-168068B8D0B9}" type="parTrans" cxnId="{DB9C400A-E626-4E0A-9F49-7A5D927E9657}">
      <dgm:prSet/>
      <dgm:spPr/>
      <dgm:t>
        <a:bodyPr/>
        <a:lstStyle/>
        <a:p>
          <a:endParaRPr lang="fi-FI"/>
        </a:p>
      </dgm:t>
    </dgm:pt>
    <dgm:pt modelId="{ADD997E6-2ACB-48A6-A976-6D0A34B34AF8}" type="sibTrans" cxnId="{DB9C400A-E626-4E0A-9F49-7A5D927E9657}">
      <dgm:prSet/>
      <dgm:spPr/>
      <dgm:t>
        <a:bodyPr/>
        <a:lstStyle/>
        <a:p>
          <a:endParaRPr lang="fi-FI"/>
        </a:p>
      </dgm:t>
    </dgm:pt>
    <dgm:pt modelId="{8F8CE01F-9999-4001-8159-EC880BD7FE56}">
      <dgm:prSet/>
      <dgm:spPr/>
      <dgm:t>
        <a:bodyPr/>
        <a:lstStyle/>
        <a:p>
          <a:r>
            <a:rPr lang="en-US" b="0" i="0" baseline="0"/>
            <a:t>cf difficulties to bring evidence</a:t>
          </a:r>
          <a:endParaRPr lang="fi-FI"/>
        </a:p>
      </dgm:t>
    </dgm:pt>
    <dgm:pt modelId="{17D7FE99-6654-48BF-ACF7-CD5363691A58}" type="parTrans" cxnId="{5A0DC407-887F-458F-8C2B-5FAF0F27A765}">
      <dgm:prSet/>
      <dgm:spPr/>
      <dgm:t>
        <a:bodyPr/>
        <a:lstStyle/>
        <a:p>
          <a:endParaRPr lang="fi-FI"/>
        </a:p>
      </dgm:t>
    </dgm:pt>
    <dgm:pt modelId="{88F5A566-EFE2-4FB0-9052-B3C502713E96}" type="sibTrans" cxnId="{5A0DC407-887F-458F-8C2B-5FAF0F27A765}">
      <dgm:prSet/>
      <dgm:spPr/>
      <dgm:t>
        <a:bodyPr/>
        <a:lstStyle/>
        <a:p>
          <a:endParaRPr lang="fi-FI"/>
        </a:p>
      </dgm:t>
    </dgm:pt>
    <dgm:pt modelId="{1B3832DD-1069-4E31-9FA5-0AFE3A7E8FBA}">
      <dgm:prSet/>
      <dgm:spPr/>
      <dgm:t>
        <a:bodyPr/>
        <a:lstStyle/>
        <a:p>
          <a:r>
            <a:rPr lang="en-US" b="0" i="0" baseline="0"/>
            <a:t>norms aim at  reliable functioning of the market </a:t>
          </a:r>
          <a:endParaRPr lang="fi-FI"/>
        </a:p>
      </dgm:t>
    </dgm:pt>
    <dgm:pt modelId="{5C320125-D62A-4F84-B954-2D6535EA4E46}" type="parTrans" cxnId="{CFC53BA8-51B7-470A-B26B-2E85E3B87208}">
      <dgm:prSet/>
      <dgm:spPr/>
      <dgm:t>
        <a:bodyPr/>
        <a:lstStyle/>
        <a:p>
          <a:endParaRPr lang="fi-FI"/>
        </a:p>
      </dgm:t>
    </dgm:pt>
    <dgm:pt modelId="{5C35E4F6-2090-46EF-A435-99A28598364C}" type="sibTrans" cxnId="{CFC53BA8-51B7-470A-B26B-2E85E3B87208}">
      <dgm:prSet/>
      <dgm:spPr/>
      <dgm:t>
        <a:bodyPr/>
        <a:lstStyle/>
        <a:p>
          <a:endParaRPr lang="fi-FI"/>
        </a:p>
      </dgm:t>
    </dgm:pt>
    <dgm:pt modelId="{6C9C34F0-C9F3-4D46-B27B-EB696E2DEF4E}" type="pres">
      <dgm:prSet presAssocID="{73021A7E-974F-45FF-8B9B-5BB5F0120DA8}" presName="Name0" presStyleCnt="0">
        <dgm:presLayoutVars>
          <dgm:dir/>
          <dgm:animLvl val="lvl"/>
          <dgm:resizeHandles val="exact"/>
        </dgm:presLayoutVars>
      </dgm:prSet>
      <dgm:spPr/>
    </dgm:pt>
    <dgm:pt modelId="{E7C6D2E5-D152-44EB-AB88-0405DF96BF5F}" type="pres">
      <dgm:prSet presAssocID="{E4233C4B-1384-45A2-B0AE-FCF9AF20FD46}" presName="boxAndChildren" presStyleCnt="0"/>
      <dgm:spPr/>
    </dgm:pt>
    <dgm:pt modelId="{1ABC1F14-5576-434A-BB0A-02FBDAB73F55}" type="pres">
      <dgm:prSet presAssocID="{E4233C4B-1384-45A2-B0AE-FCF9AF20FD46}" presName="parentTextBox" presStyleLbl="node1" presStyleIdx="0" presStyleCnt="2"/>
      <dgm:spPr/>
    </dgm:pt>
    <dgm:pt modelId="{13AB90DA-7F66-4888-BC03-FA44C0519958}" type="pres">
      <dgm:prSet presAssocID="{E4233C4B-1384-45A2-B0AE-FCF9AF20FD46}" presName="entireBox" presStyleLbl="node1" presStyleIdx="0" presStyleCnt="2"/>
      <dgm:spPr/>
    </dgm:pt>
    <dgm:pt modelId="{A73B56DB-7172-4766-8255-994FC6C3FB14}" type="pres">
      <dgm:prSet presAssocID="{E4233C4B-1384-45A2-B0AE-FCF9AF20FD46}" presName="descendantBox" presStyleCnt="0"/>
      <dgm:spPr/>
    </dgm:pt>
    <dgm:pt modelId="{05BDF3AF-02FE-48FC-AF92-F3B16DB47D39}" type="pres">
      <dgm:prSet presAssocID="{8F8CE01F-9999-4001-8159-EC880BD7FE56}" presName="childTextBox" presStyleLbl="fgAccFollowNode1" presStyleIdx="0" presStyleCnt="4">
        <dgm:presLayoutVars>
          <dgm:bulletEnabled val="1"/>
        </dgm:presLayoutVars>
      </dgm:prSet>
      <dgm:spPr/>
    </dgm:pt>
    <dgm:pt modelId="{14B68F8A-9B5D-4E42-B7E7-C42788C66544}" type="pres">
      <dgm:prSet presAssocID="{1B3832DD-1069-4E31-9FA5-0AFE3A7E8FBA}" presName="childTextBox" presStyleLbl="fgAccFollowNode1" presStyleIdx="1" presStyleCnt="4">
        <dgm:presLayoutVars>
          <dgm:bulletEnabled val="1"/>
        </dgm:presLayoutVars>
      </dgm:prSet>
      <dgm:spPr/>
    </dgm:pt>
    <dgm:pt modelId="{A4085514-B26E-40EF-A38F-A50662FF2505}" type="pres">
      <dgm:prSet presAssocID="{864E2673-DCCB-44F0-B70A-BFEE00531997}" presName="sp" presStyleCnt="0"/>
      <dgm:spPr/>
    </dgm:pt>
    <dgm:pt modelId="{5728636F-A412-45FF-807B-96E8D219B489}" type="pres">
      <dgm:prSet presAssocID="{789D5D4A-B056-426C-91BE-4F11CB405CED}" presName="arrowAndChildren" presStyleCnt="0"/>
      <dgm:spPr/>
    </dgm:pt>
    <dgm:pt modelId="{F3F1B62D-6351-4F42-8C18-ADCE0D06AD5E}" type="pres">
      <dgm:prSet presAssocID="{789D5D4A-B056-426C-91BE-4F11CB405CED}" presName="parentTextArrow" presStyleLbl="node1" presStyleIdx="0" presStyleCnt="2"/>
      <dgm:spPr/>
    </dgm:pt>
    <dgm:pt modelId="{D059BAE0-A19F-40B1-A2D0-677F148A6910}" type="pres">
      <dgm:prSet presAssocID="{789D5D4A-B056-426C-91BE-4F11CB405CED}" presName="arrow" presStyleLbl="node1" presStyleIdx="1" presStyleCnt="2"/>
      <dgm:spPr/>
    </dgm:pt>
    <dgm:pt modelId="{009C5842-95F3-4FA9-B783-DF4EAB2A3177}" type="pres">
      <dgm:prSet presAssocID="{789D5D4A-B056-426C-91BE-4F11CB405CED}" presName="descendantArrow" presStyleCnt="0"/>
      <dgm:spPr/>
    </dgm:pt>
    <dgm:pt modelId="{EA90D837-117A-4372-9E43-3FC2A8406520}" type="pres">
      <dgm:prSet presAssocID="{28127BA2-32E7-4D47-A5AF-A6F6A09E8BEA}" presName="childTextArrow" presStyleLbl="fgAccFollowNode1" presStyleIdx="2" presStyleCnt="4">
        <dgm:presLayoutVars>
          <dgm:bulletEnabled val="1"/>
        </dgm:presLayoutVars>
      </dgm:prSet>
      <dgm:spPr/>
    </dgm:pt>
    <dgm:pt modelId="{B87EB5A6-7CCA-46C7-87CE-CFE6C4E10EA4}" type="pres">
      <dgm:prSet presAssocID="{2CD292B8-8F6B-4A59-83E8-022D530FE81C}" presName="childTextArrow" presStyleLbl="fgAccFollowNode1" presStyleIdx="3" presStyleCnt="4">
        <dgm:presLayoutVars>
          <dgm:bulletEnabled val="1"/>
        </dgm:presLayoutVars>
      </dgm:prSet>
      <dgm:spPr/>
    </dgm:pt>
  </dgm:ptLst>
  <dgm:cxnLst>
    <dgm:cxn modelId="{5A0DC407-887F-458F-8C2B-5FAF0F27A765}" srcId="{E4233C4B-1384-45A2-B0AE-FCF9AF20FD46}" destId="{8F8CE01F-9999-4001-8159-EC880BD7FE56}" srcOrd="0" destOrd="0" parTransId="{17D7FE99-6654-48BF-ACF7-CD5363691A58}" sibTransId="{88F5A566-EFE2-4FB0-9052-B3C502713E96}"/>
    <dgm:cxn modelId="{DB9C400A-E626-4E0A-9F49-7A5D927E9657}" srcId="{73021A7E-974F-45FF-8B9B-5BB5F0120DA8}" destId="{E4233C4B-1384-45A2-B0AE-FCF9AF20FD46}" srcOrd="1" destOrd="0" parTransId="{8EAB7E88-BA10-4518-AF5A-168068B8D0B9}" sibTransId="{ADD997E6-2ACB-48A6-A976-6D0A34B34AF8}"/>
    <dgm:cxn modelId="{09ADFA12-BB37-4061-A029-638C7778EAF3}" srcId="{73021A7E-974F-45FF-8B9B-5BB5F0120DA8}" destId="{789D5D4A-B056-426C-91BE-4F11CB405CED}" srcOrd="0" destOrd="0" parTransId="{1D3B1B0E-599D-4025-9B95-94CF574D7D15}" sibTransId="{864E2673-DCCB-44F0-B70A-BFEE00531997}"/>
    <dgm:cxn modelId="{F869AA19-78CE-4BA4-B79A-B56D7C358919}" srcId="{789D5D4A-B056-426C-91BE-4F11CB405CED}" destId="{2CD292B8-8F6B-4A59-83E8-022D530FE81C}" srcOrd="1" destOrd="0" parTransId="{941625A5-BAE9-49F8-B864-3837265EEED7}" sibTransId="{6FFF218B-37DA-4864-AFC0-94CC7CE4735D}"/>
    <dgm:cxn modelId="{EB7D5B29-768C-405D-88A4-F417C75B7795}" type="presOf" srcId="{73021A7E-974F-45FF-8B9B-5BB5F0120DA8}" destId="{6C9C34F0-C9F3-4D46-B27B-EB696E2DEF4E}" srcOrd="0" destOrd="0" presId="urn:microsoft.com/office/officeart/2005/8/layout/process4"/>
    <dgm:cxn modelId="{9446645C-5C1E-4B72-B1CE-07FD4DD11310}" type="presOf" srcId="{789D5D4A-B056-426C-91BE-4F11CB405CED}" destId="{D059BAE0-A19F-40B1-A2D0-677F148A6910}" srcOrd="1" destOrd="0" presId="urn:microsoft.com/office/officeart/2005/8/layout/process4"/>
    <dgm:cxn modelId="{BCB44763-C3D2-4E1C-B873-D9461EC3EC80}" type="presOf" srcId="{8F8CE01F-9999-4001-8159-EC880BD7FE56}" destId="{05BDF3AF-02FE-48FC-AF92-F3B16DB47D39}" srcOrd="0" destOrd="0" presId="urn:microsoft.com/office/officeart/2005/8/layout/process4"/>
    <dgm:cxn modelId="{52414A6D-DA20-4EDD-80D0-EC508C6F8A85}" type="presOf" srcId="{E4233C4B-1384-45A2-B0AE-FCF9AF20FD46}" destId="{13AB90DA-7F66-4888-BC03-FA44C0519958}" srcOrd="1" destOrd="0" presId="urn:microsoft.com/office/officeart/2005/8/layout/process4"/>
    <dgm:cxn modelId="{287A138E-847D-4CF4-B18F-509D17B11F1E}" type="presOf" srcId="{E4233C4B-1384-45A2-B0AE-FCF9AF20FD46}" destId="{1ABC1F14-5576-434A-BB0A-02FBDAB73F55}" srcOrd="0" destOrd="0" presId="urn:microsoft.com/office/officeart/2005/8/layout/process4"/>
    <dgm:cxn modelId="{369591A0-E1A6-429B-9381-92EC0358C78B}" type="presOf" srcId="{1B3832DD-1069-4E31-9FA5-0AFE3A7E8FBA}" destId="{14B68F8A-9B5D-4E42-B7E7-C42788C66544}" srcOrd="0" destOrd="0" presId="urn:microsoft.com/office/officeart/2005/8/layout/process4"/>
    <dgm:cxn modelId="{21B1A3A7-E3CC-4B26-9E86-9A497039F91F}" type="presOf" srcId="{28127BA2-32E7-4D47-A5AF-A6F6A09E8BEA}" destId="{EA90D837-117A-4372-9E43-3FC2A8406520}" srcOrd="0" destOrd="0" presId="urn:microsoft.com/office/officeart/2005/8/layout/process4"/>
    <dgm:cxn modelId="{CFC53BA8-51B7-470A-B26B-2E85E3B87208}" srcId="{E4233C4B-1384-45A2-B0AE-FCF9AF20FD46}" destId="{1B3832DD-1069-4E31-9FA5-0AFE3A7E8FBA}" srcOrd="1" destOrd="0" parTransId="{5C320125-D62A-4F84-B954-2D6535EA4E46}" sibTransId="{5C35E4F6-2090-46EF-A435-99A28598364C}"/>
    <dgm:cxn modelId="{C3D21EC6-ACB3-4E62-A44C-0D813E1D018D}" type="presOf" srcId="{789D5D4A-B056-426C-91BE-4F11CB405CED}" destId="{F3F1B62D-6351-4F42-8C18-ADCE0D06AD5E}" srcOrd="0" destOrd="0" presId="urn:microsoft.com/office/officeart/2005/8/layout/process4"/>
    <dgm:cxn modelId="{28ABFAE5-E38F-4030-B8D2-B026651BF03B}" type="presOf" srcId="{2CD292B8-8F6B-4A59-83E8-022D530FE81C}" destId="{B87EB5A6-7CCA-46C7-87CE-CFE6C4E10EA4}" srcOrd="0" destOrd="0" presId="urn:microsoft.com/office/officeart/2005/8/layout/process4"/>
    <dgm:cxn modelId="{7A302CF1-2137-4589-B94A-F6CDFCC43649}" srcId="{789D5D4A-B056-426C-91BE-4F11CB405CED}" destId="{28127BA2-32E7-4D47-A5AF-A6F6A09E8BEA}" srcOrd="0" destOrd="0" parTransId="{88EE8429-B42E-4D45-AE14-EA78C2B569E0}" sibTransId="{706E2FFF-2672-4C81-A44B-AE5286FD262C}"/>
    <dgm:cxn modelId="{E8C522E1-7D21-4E31-B7A4-CD8D326B2435}" type="presParOf" srcId="{6C9C34F0-C9F3-4D46-B27B-EB696E2DEF4E}" destId="{E7C6D2E5-D152-44EB-AB88-0405DF96BF5F}" srcOrd="0" destOrd="0" presId="urn:microsoft.com/office/officeart/2005/8/layout/process4"/>
    <dgm:cxn modelId="{161908EF-C587-4DC1-8A1F-C94AC07BE64F}" type="presParOf" srcId="{E7C6D2E5-D152-44EB-AB88-0405DF96BF5F}" destId="{1ABC1F14-5576-434A-BB0A-02FBDAB73F55}" srcOrd="0" destOrd="0" presId="urn:microsoft.com/office/officeart/2005/8/layout/process4"/>
    <dgm:cxn modelId="{2C3A3A94-6925-489A-A729-4EEB33551B3C}" type="presParOf" srcId="{E7C6D2E5-D152-44EB-AB88-0405DF96BF5F}" destId="{13AB90DA-7F66-4888-BC03-FA44C0519958}" srcOrd="1" destOrd="0" presId="urn:microsoft.com/office/officeart/2005/8/layout/process4"/>
    <dgm:cxn modelId="{F22F90D0-CC05-4FD0-A300-BCDA7D517B5A}" type="presParOf" srcId="{E7C6D2E5-D152-44EB-AB88-0405DF96BF5F}" destId="{A73B56DB-7172-4766-8255-994FC6C3FB14}" srcOrd="2" destOrd="0" presId="urn:microsoft.com/office/officeart/2005/8/layout/process4"/>
    <dgm:cxn modelId="{8788BA09-F1FD-4925-AB2E-F9DDE7C92472}" type="presParOf" srcId="{A73B56DB-7172-4766-8255-994FC6C3FB14}" destId="{05BDF3AF-02FE-48FC-AF92-F3B16DB47D39}" srcOrd="0" destOrd="0" presId="urn:microsoft.com/office/officeart/2005/8/layout/process4"/>
    <dgm:cxn modelId="{BEC23695-E37C-497E-B0A1-53A193C93FD0}" type="presParOf" srcId="{A73B56DB-7172-4766-8255-994FC6C3FB14}" destId="{14B68F8A-9B5D-4E42-B7E7-C42788C66544}" srcOrd="1" destOrd="0" presId="urn:microsoft.com/office/officeart/2005/8/layout/process4"/>
    <dgm:cxn modelId="{07F9A83E-C1F4-46C2-B6D7-E71F83977CB2}" type="presParOf" srcId="{6C9C34F0-C9F3-4D46-B27B-EB696E2DEF4E}" destId="{A4085514-B26E-40EF-A38F-A50662FF2505}" srcOrd="1" destOrd="0" presId="urn:microsoft.com/office/officeart/2005/8/layout/process4"/>
    <dgm:cxn modelId="{BC18B270-70C3-4CBA-B558-A858E5C5A3EE}" type="presParOf" srcId="{6C9C34F0-C9F3-4D46-B27B-EB696E2DEF4E}" destId="{5728636F-A412-45FF-807B-96E8D219B489}" srcOrd="2" destOrd="0" presId="urn:microsoft.com/office/officeart/2005/8/layout/process4"/>
    <dgm:cxn modelId="{D3A246C1-86C9-4234-BFB8-9E56B6AF739E}" type="presParOf" srcId="{5728636F-A412-45FF-807B-96E8D219B489}" destId="{F3F1B62D-6351-4F42-8C18-ADCE0D06AD5E}" srcOrd="0" destOrd="0" presId="urn:microsoft.com/office/officeart/2005/8/layout/process4"/>
    <dgm:cxn modelId="{B612C5A2-CD0D-4670-A196-DA80BD3BD4EA}" type="presParOf" srcId="{5728636F-A412-45FF-807B-96E8D219B489}" destId="{D059BAE0-A19F-40B1-A2D0-677F148A6910}" srcOrd="1" destOrd="0" presId="urn:microsoft.com/office/officeart/2005/8/layout/process4"/>
    <dgm:cxn modelId="{B47066BF-79A9-4B75-9B53-305A4FA84B73}" type="presParOf" srcId="{5728636F-A412-45FF-807B-96E8D219B489}" destId="{009C5842-95F3-4FA9-B783-DF4EAB2A3177}" srcOrd="2" destOrd="0" presId="urn:microsoft.com/office/officeart/2005/8/layout/process4"/>
    <dgm:cxn modelId="{431CB547-EBAC-4A2F-9DC3-657CFF169F8F}" type="presParOf" srcId="{009C5842-95F3-4FA9-B783-DF4EAB2A3177}" destId="{EA90D837-117A-4372-9E43-3FC2A8406520}" srcOrd="0" destOrd="0" presId="urn:microsoft.com/office/officeart/2005/8/layout/process4"/>
    <dgm:cxn modelId="{ABD33E5A-510F-4ED4-ABB8-B06ED282C9A3}" type="presParOf" srcId="{009C5842-95F3-4FA9-B783-DF4EAB2A3177}" destId="{B87EB5A6-7CCA-46C7-87CE-CFE6C4E10EA4}"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4DB765C-64C8-4E83-95ED-DD7B0DFB6A01}" type="doc">
      <dgm:prSet loTypeId="urn:microsoft.com/office/officeart/2005/8/layout/process4" loCatId="list" qsTypeId="urn:microsoft.com/office/officeart/2005/8/quickstyle/simple1" qsCatId="simple" csTypeId="urn:microsoft.com/office/officeart/2005/8/colors/colorful4" csCatId="colorful" phldr="1"/>
      <dgm:spPr/>
      <dgm:t>
        <a:bodyPr/>
        <a:lstStyle/>
        <a:p>
          <a:endParaRPr lang="fi-FI"/>
        </a:p>
      </dgm:t>
    </dgm:pt>
    <dgm:pt modelId="{BB877ECB-AE73-4212-B9FD-E996B3359E24}">
      <dgm:prSet/>
      <dgm:spPr/>
      <dgm:t>
        <a:bodyPr/>
        <a:lstStyle/>
        <a:p>
          <a:pPr rtl="0"/>
          <a:r>
            <a:rPr lang="fi-FI" dirty="0" err="1"/>
            <a:t>Prerequisites</a:t>
          </a:r>
          <a:r>
            <a:rPr lang="fi-FI" dirty="0"/>
            <a:t> of a </a:t>
          </a:r>
          <a:r>
            <a:rPr lang="fi-FI" dirty="0" err="1"/>
            <a:t>compensation</a:t>
          </a:r>
          <a:r>
            <a:rPr lang="fi-FI" dirty="0"/>
            <a:t> </a:t>
          </a:r>
          <a:r>
            <a:rPr lang="fi-FI" dirty="0" err="1"/>
            <a:t>claim</a:t>
          </a:r>
          <a:r>
            <a:rPr lang="fi-FI" dirty="0"/>
            <a:t> (US </a:t>
          </a:r>
          <a:r>
            <a:rPr lang="fi-FI" dirty="0" err="1"/>
            <a:t>court</a:t>
          </a:r>
          <a:r>
            <a:rPr lang="fi-FI" dirty="0"/>
            <a:t> </a:t>
          </a:r>
          <a:r>
            <a:rPr lang="fi-FI" dirty="0" err="1"/>
            <a:t>praxis</a:t>
          </a:r>
          <a:r>
            <a:rPr lang="fi-FI" dirty="0"/>
            <a:t>): </a:t>
          </a:r>
        </a:p>
      </dgm:t>
    </dgm:pt>
    <dgm:pt modelId="{CCE83599-70F1-4E5E-8146-A6D22B70F86D}" type="parTrans" cxnId="{31F9CBC3-50A4-40F1-97EE-A32B86CA8CD6}">
      <dgm:prSet/>
      <dgm:spPr/>
      <dgm:t>
        <a:bodyPr/>
        <a:lstStyle/>
        <a:p>
          <a:endParaRPr lang="fi-FI"/>
        </a:p>
      </dgm:t>
    </dgm:pt>
    <dgm:pt modelId="{FBE5CF2F-E351-41A2-86DD-E2AD6A052732}" type="sibTrans" cxnId="{31F9CBC3-50A4-40F1-97EE-A32B86CA8CD6}">
      <dgm:prSet/>
      <dgm:spPr/>
      <dgm:t>
        <a:bodyPr/>
        <a:lstStyle/>
        <a:p>
          <a:endParaRPr lang="fi-FI"/>
        </a:p>
      </dgm:t>
    </dgm:pt>
    <dgm:pt modelId="{6C47C215-BE58-41E9-8487-B6EB8BFAD5AB}">
      <dgm:prSet/>
      <dgm:spPr/>
      <dgm:t>
        <a:bodyPr/>
        <a:lstStyle/>
        <a:p>
          <a:pPr rtl="0"/>
          <a:r>
            <a:rPr lang="fi-FI"/>
            <a:t>(1) insufficient or false information was published by the defendant</a:t>
          </a:r>
        </a:p>
      </dgm:t>
    </dgm:pt>
    <dgm:pt modelId="{8B0496BB-C393-41FE-82C9-BDE7F486C63D}" type="parTrans" cxnId="{E0E886C2-4F94-455C-A656-E0B6F6FFC240}">
      <dgm:prSet/>
      <dgm:spPr/>
      <dgm:t>
        <a:bodyPr/>
        <a:lstStyle/>
        <a:p>
          <a:endParaRPr lang="fi-FI"/>
        </a:p>
      </dgm:t>
    </dgm:pt>
    <dgm:pt modelId="{1EF0660E-2795-4E3C-AAF1-1F452F72DD10}" type="sibTrans" cxnId="{E0E886C2-4F94-455C-A656-E0B6F6FFC240}">
      <dgm:prSet/>
      <dgm:spPr/>
      <dgm:t>
        <a:bodyPr/>
        <a:lstStyle/>
        <a:p>
          <a:endParaRPr lang="fi-FI"/>
        </a:p>
      </dgm:t>
    </dgm:pt>
    <dgm:pt modelId="{F20C0BA6-233E-424B-AF80-F23D7F5ED16C}">
      <dgm:prSet/>
      <dgm:spPr/>
      <dgm:t>
        <a:bodyPr/>
        <a:lstStyle/>
        <a:p>
          <a:pPr rtl="0"/>
          <a:r>
            <a:rPr lang="fi-FI" dirty="0"/>
            <a:t>(2) </a:t>
          </a:r>
          <a:r>
            <a:rPr lang="fi-FI" dirty="0" err="1"/>
            <a:t>the</a:t>
          </a:r>
          <a:r>
            <a:rPr lang="fi-FI" dirty="0"/>
            <a:t> </a:t>
          </a:r>
          <a:r>
            <a:rPr lang="fi-FI" dirty="0" err="1"/>
            <a:t>inadequacy</a:t>
          </a:r>
          <a:r>
            <a:rPr lang="fi-FI" dirty="0"/>
            <a:t> of </a:t>
          </a:r>
          <a:r>
            <a:rPr lang="fi-FI" dirty="0" err="1"/>
            <a:t>the</a:t>
          </a:r>
          <a:r>
            <a:rPr lang="fi-FI" dirty="0"/>
            <a:t> </a:t>
          </a:r>
          <a:r>
            <a:rPr lang="fi-FI" dirty="0" err="1"/>
            <a:t>information</a:t>
          </a:r>
          <a:r>
            <a:rPr lang="fi-FI" dirty="0"/>
            <a:t> </a:t>
          </a:r>
          <a:r>
            <a:rPr lang="fi-FI" dirty="0" err="1"/>
            <a:t>was</a:t>
          </a:r>
          <a:r>
            <a:rPr lang="fi-FI" dirty="0"/>
            <a:t> </a:t>
          </a:r>
          <a:r>
            <a:rPr lang="fi-FI" dirty="0" err="1"/>
            <a:t>material</a:t>
          </a:r>
          <a:endParaRPr lang="fi-FI" dirty="0"/>
        </a:p>
      </dgm:t>
    </dgm:pt>
    <dgm:pt modelId="{70A3B689-9054-4604-93D6-1D2081B093FC}" type="parTrans" cxnId="{14BC6288-817A-4852-AFAA-5473568FCC3F}">
      <dgm:prSet/>
      <dgm:spPr/>
      <dgm:t>
        <a:bodyPr/>
        <a:lstStyle/>
        <a:p>
          <a:endParaRPr lang="fi-FI"/>
        </a:p>
      </dgm:t>
    </dgm:pt>
    <dgm:pt modelId="{541E2E32-835D-497F-8C24-9B9BD2E07889}" type="sibTrans" cxnId="{14BC6288-817A-4852-AFAA-5473568FCC3F}">
      <dgm:prSet/>
      <dgm:spPr/>
      <dgm:t>
        <a:bodyPr/>
        <a:lstStyle/>
        <a:p>
          <a:endParaRPr lang="fi-FI"/>
        </a:p>
      </dgm:t>
    </dgm:pt>
    <dgm:pt modelId="{31FA0E34-3DE6-4B5C-8432-F717EB69E48E}">
      <dgm:prSet/>
      <dgm:spPr/>
      <dgm:t>
        <a:bodyPr/>
        <a:lstStyle/>
        <a:p>
          <a:pPr rtl="0"/>
          <a:r>
            <a:rPr lang="fi-FI"/>
            <a:t>(3) the securities were quoted on an efficient market</a:t>
          </a:r>
        </a:p>
      </dgm:t>
    </dgm:pt>
    <dgm:pt modelId="{16709F3C-52B9-4CF3-8E92-AA00B1400C7C}" type="parTrans" cxnId="{4601C82F-369A-405A-AC95-E6CCCD4E723A}">
      <dgm:prSet/>
      <dgm:spPr/>
      <dgm:t>
        <a:bodyPr/>
        <a:lstStyle/>
        <a:p>
          <a:endParaRPr lang="fi-FI"/>
        </a:p>
      </dgm:t>
    </dgm:pt>
    <dgm:pt modelId="{387F37FC-9B03-47F7-B5E7-5761FB16EE58}" type="sibTrans" cxnId="{4601C82F-369A-405A-AC95-E6CCCD4E723A}">
      <dgm:prSet/>
      <dgm:spPr/>
      <dgm:t>
        <a:bodyPr/>
        <a:lstStyle/>
        <a:p>
          <a:endParaRPr lang="fi-FI"/>
        </a:p>
      </dgm:t>
    </dgm:pt>
    <dgm:pt modelId="{0B85971E-9DCD-4783-98E5-F92FD0C098D8}">
      <dgm:prSet/>
      <dgm:spPr/>
      <dgm:t>
        <a:bodyPr/>
        <a:lstStyle/>
        <a:p>
          <a:pPr rtl="0"/>
          <a:r>
            <a:rPr lang="fi-FI"/>
            <a:t>(4) the inadequacy makes an average investor to misjudge the price of the actual security, and</a:t>
          </a:r>
        </a:p>
      </dgm:t>
    </dgm:pt>
    <dgm:pt modelId="{A3D6E9AD-6380-4898-A618-91F98A7004CF}" type="parTrans" cxnId="{74973101-00E5-459A-B7BF-50C7B9B8FAF8}">
      <dgm:prSet/>
      <dgm:spPr/>
      <dgm:t>
        <a:bodyPr/>
        <a:lstStyle/>
        <a:p>
          <a:endParaRPr lang="fi-FI"/>
        </a:p>
      </dgm:t>
    </dgm:pt>
    <dgm:pt modelId="{982DF66C-92B6-46E3-A3D5-8923C2FB60BD}" type="sibTrans" cxnId="{74973101-00E5-459A-B7BF-50C7B9B8FAF8}">
      <dgm:prSet/>
      <dgm:spPr/>
      <dgm:t>
        <a:bodyPr/>
        <a:lstStyle/>
        <a:p>
          <a:endParaRPr lang="fi-FI"/>
        </a:p>
      </dgm:t>
    </dgm:pt>
    <dgm:pt modelId="{BDA4D16A-15E2-497C-8812-C3E85B087B4F}">
      <dgm:prSet/>
      <dgm:spPr/>
      <dgm:t>
        <a:bodyPr/>
        <a:lstStyle/>
        <a:p>
          <a:pPr rtl="0"/>
          <a:r>
            <a:rPr lang="fi-FI"/>
            <a:t>(5) the plaintiff transacted during the  period between the publishing of the inadequate information and its correction</a:t>
          </a:r>
        </a:p>
      </dgm:t>
    </dgm:pt>
    <dgm:pt modelId="{9CEF53E5-F5F6-4463-A23A-CC56B0EA5945}" type="parTrans" cxnId="{4E0DCFDE-79FA-453F-975D-4B3447AC785B}">
      <dgm:prSet/>
      <dgm:spPr/>
      <dgm:t>
        <a:bodyPr/>
        <a:lstStyle/>
        <a:p>
          <a:endParaRPr lang="fi-FI"/>
        </a:p>
      </dgm:t>
    </dgm:pt>
    <dgm:pt modelId="{7D458441-DE78-47F5-96E4-902EE26B0C17}" type="sibTrans" cxnId="{4E0DCFDE-79FA-453F-975D-4B3447AC785B}">
      <dgm:prSet/>
      <dgm:spPr/>
      <dgm:t>
        <a:bodyPr/>
        <a:lstStyle/>
        <a:p>
          <a:endParaRPr lang="fi-FI"/>
        </a:p>
      </dgm:t>
    </dgm:pt>
    <dgm:pt modelId="{B7754A2D-A6CD-4202-A28E-4A7BC23ACE8E}" type="pres">
      <dgm:prSet presAssocID="{A4DB765C-64C8-4E83-95ED-DD7B0DFB6A01}" presName="Name0" presStyleCnt="0">
        <dgm:presLayoutVars>
          <dgm:dir/>
          <dgm:animLvl val="lvl"/>
          <dgm:resizeHandles val="exact"/>
        </dgm:presLayoutVars>
      </dgm:prSet>
      <dgm:spPr/>
    </dgm:pt>
    <dgm:pt modelId="{485DB3B9-B5B2-4EC5-BE80-65C91464D4FE}" type="pres">
      <dgm:prSet presAssocID="{BB877ECB-AE73-4212-B9FD-E996B3359E24}" presName="boxAndChildren" presStyleCnt="0"/>
      <dgm:spPr/>
    </dgm:pt>
    <dgm:pt modelId="{B12F43C9-DD1D-427A-80EC-E30E32AE1755}" type="pres">
      <dgm:prSet presAssocID="{BB877ECB-AE73-4212-B9FD-E996B3359E24}" presName="parentTextBox" presStyleLbl="node1" presStyleIdx="0" presStyleCnt="1"/>
      <dgm:spPr/>
    </dgm:pt>
    <dgm:pt modelId="{88FAF1BA-3B2C-4BBB-A807-65359763F45E}" type="pres">
      <dgm:prSet presAssocID="{BB877ECB-AE73-4212-B9FD-E996B3359E24}" presName="entireBox" presStyleLbl="node1" presStyleIdx="0" presStyleCnt="1"/>
      <dgm:spPr/>
    </dgm:pt>
    <dgm:pt modelId="{E963589F-6D7F-4099-9CA8-8B65CA5A7E2A}" type="pres">
      <dgm:prSet presAssocID="{BB877ECB-AE73-4212-B9FD-E996B3359E24}" presName="descendantBox" presStyleCnt="0"/>
      <dgm:spPr/>
    </dgm:pt>
    <dgm:pt modelId="{8B2954D3-4F70-4493-AB4A-8A24BB042806}" type="pres">
      <dgm:prSet presAssocID="{6C47C215-BE58-41E9-8487-B6EB8BFAD5AB}" presName="childTextBox" presStyleLbl="fgAccFollowNode1" presStyleIdx="0" presStyleCnt="5">
        <dgm:presLayoutVars>
          <dgm:bulletEnabled val="1"/>
        </dgm:presLayoutVars>
      </dgm:prSet>
      <dgm:spPr/>
    </dgm:pt>
    <dgm:pt modelId="{3C4E8C95-EF5B-4A93-8296-D35ADF6BD705}" type="pres">
      <dgm:prSet presAssocID="{F20C0BA6-233E-424B-AF80-F23D7F5ED16C}" presName="childTextBox" presStyleLbl="fgAccFollowNode1" presStyleIdx="1" presStyleCnt="5">
        <dgm:presLayoutVars>
          <dgm:bulletEnabled val="1"/>
        </dgm:presLayoutVars>
      </dgm:prSet>
      <dgm:spPr/>
    </dgm:pt>
    <dgm:pt modelId="{E2A74208-FFC7-464B-A922-66724A11B29C}" type="pres">
      <dgm:prSet presAssocID="{31FA0E34-3DE6-4B5C-8432-F717EB69E48E}" presName="childTextBox" presStyleLbl="fgAccFollowNode1" presStyleIdx="2" presStyleCnt="5">
        <dgm:presLayoutVars>
          <dgm:bulletEnabled val="1"/>
        </dgm:presLayoutVars>
      </dgm:prSet>
      <dgm:spPr/>
    </dgm:pt>
    <dgm:pt modelId="{9DC5A061-2E5E-41C8-9184-3603553AD32A}" type="pres">
      <dgm:prSet presAssocID="{0B85971E-9DCD-4783-98E5-F92FD0C098D8}" presName="childTextBox" presStyleLbl="fgAccFollowNode1" presStyleIdx="3" presStyleCnt="5">
        <dgm:presLayoutVars>
          <dgm:bulletEnabled val="1"/>
        </dgm:presLayoutVars>
      </dgm:prSet>
      <dgm:spPr/>
    </dgm:pt>
    <dgm:pt modelId="{25C7AF3E-A887-4060-A688-517A05A3DCC2}" type="pres">
      <dgm:prSet presAssocID="{BDA4D16A-15E2-497C-8812-C3E85B087B4F}" presName="childTextBox" presStyleLbl="fgAccFollowNode1" presStyleIdx="4" presStyleCnt="5">
        <dgm:presLayoutVars>
          <dgm:bulletEnabled val="1"/>
        </dgm:presLayoutVars>
      </dgm:prSet>
      <dgm:spPr/>
    </dgm:pt>
  </dgm:ptLst>
  <dgm:cxnLst>
    <dgm:cxn modelId="{74973101-00E5-459A-B7BF-50C7B9B8FAF8}" srcId="{BB877ECB-AE73-4212-B9FD-E996B3359E24}" destId="{0B85971E-9DCD-4783-98E5-F92FD0C098D8}" srcOrd="3" destOrd="0" parTransId="{A3D6E9AD-6380-4898-A618-91F98A7004CF}" sibTransId="{982DF66C-92B6-46E3-A3D5-8923C2FB60BD}"/>
    <dgm:cxn modelId="{015EB51C-C70B-4523-8D55-153E87A6DAA0}" type="presOf" srcId="{BB877ECB-AE73-4212-B9FD-E996B3359E24}" destId="{B12F43C9-DD1D-427A-80EC-E30E32AE1755}" srcOrd="0" destOrd="0" presId="urn:microsoft.com/office/officeart/2005/8/layout/process4"/>
    <dgm:cxn modelId="{B80D981D-5D3C-4CB8-A69D-B963A115BC1C}" type="presOf" srcId="{6C47C215-BE58-41E9-8487-B6EB8BFAD5AB}" destId="{8B2954D3-4F70-4493-AB4A-8A24BB042806}" srcOrd="0" destOrd="0" presId="urn:microsoft.com/office/officeart/2005/8/layout/process4"/>
    <dgm:cxn modelId="{4601C82F-369A-405A-AC95-E6CCCD4E723A}" srcId="{BB877ECB-AE73-4212-B9FD-E996B3359E24}" destId="{31FA0E34-3DE6-4B5C-8432-F717EB69E48E}" srcOrd="2" destOrd="0" parTransId="{16709F3C-52B9-4CF3-8E92-AA00B1400C7C}" sibTransId="{387F37FC-9B03-47F7-B5E7-5761FB16EE58}"/>
    <dgm:cxn modelId="{078F6363-536C-4219-8F32-C81CA235C484}" type="presOf" srcId="{BDA4D16A-15E2-497C-8812-C3E85B087B4F}" destId="{25C7AF3E-A887-4060-A688-517A05A3DCC2}" srcOrd="0" destOrd="0" presId="urn:microsoft.com/office/officeart/2005/8/layout/process4"/>
    <dgm:cxn modelId="{14BC6288-817A-4852-AFAA-5473568FCC3F}" srcId="{BB877ECB-AE73-4212-B9FD-E996B3359E24}" destId="{F20C0BA6-233E-424B-AF80-F23D7F5ED16C}" srcOrd="1" destOrd="0" parTransId="{70A3B689-9054-4604-93D6-1D2081B093FC}" sibTransId="{541E2E32-835D-497F-8C24-9B9BD2E07889}"/>
    <dgm:cxn modelId="{4607728C-CDDB-4905-B1BA-DBB66216F444}" type="presOf" srcId="{0B85971E-9DCD-4783-98E5-F92FD0C098D8}" destId="{9DC5A061-2E5E-41C8-9184-3603553AD32A}" srcOrd="0" destOrd="0" presId="urn:microsoft.com/office/officeart/2005/8/layout/process4"/>
    <dgm:cxn modelId="{65ECFF91-B12E-4CEE-8FCB-7951D230F72A}" type="presOf" srcId="{BB877ECB-AE73-4212-B9FD-E996B3359E24}" destId="{88FAF1BA-3B2C-4BBB-A807-65359763F45E}" srcOrd="1" destOrd="0" presId="urn:microsoft.com/office/officeart/2005/8/layout/process4"/>
    <dgm:cxn modelId="{5C5D0694-8FAC-4772-AFB8-86DDCAB1E008}" type="presOf" srcId="{A4DB765C-64C8-4E83-95ED-DD7B0DFB6A01}" destId="{B7754A2D-A6CD-4202-A28E-4A7BC23ACE8E}" srcOrd="0" destOrd="0" presId="urn:microsoft.com/office/officeart/2005/8/layout/process4"/>
    <dgm:cxn modelId="{E0E886C2-4F94-455C-A656-E0B6F6FFC240}" srcId="{BB877ECB-AE73-4212-B9FD-E996B3359E24}" destId="{6C47C215-BE58-41E9-8487-B6EB8BFAD5AB}" srcOrd="0" destOrd="0" parTransId="{8B0496BB-C393-41FE-82C9-BDE7F486C63D}" sibTransId="{1EF0660E-2795-4E3C-AAF1-1F452F72DD10}"/>
    <dgm:cxn modelId="{31F9CBC3-50A4-40F1-97EE-A32B86CA8CD6}" srcId="{A4DB765C-64C8-4E83-95ED-DD7B0DFB6A01}" destId="{BB877ECB-AE73-4212-B9FD-E996B3359E24}" srcOrd="0" destOrd="0" parTransId="{CCE83599-70F1-4E5E-8146-A6D22B70F86D}" sibTransId="{FBE5CF2F-E351-41A2-86DD-E2AD6A052732}"/>
    <dgm:cxn modelId="{1388B7CA-B6F7-46BF-8A21-DEC7BBCED38A}" type="presOf" srcId="{F20C0BA6-233E-424B-AF80-F23D7F5ED16C}" destId="{3C4E8C95-EF5B-4A93-8296-D35ADF6BD705}" srcOrd="0" destOrd="0" presId="urn:microsoft.com/office/officeart/2005/8/layout/process4"/>
    <dgm:cxn modelId="{4E0DCFDE-79FA-453F-975D-4B3447AC785B}" srcId="{BB877ECB-AE73-4212-B9FD-E996B3359E24}" destId="{BDA4D16A-15E2-497C-8812-C3E85B087B4F}" srcOrd="4" destOrd="0" parTransId="{9CEF53E5-F5F6-4463-A23A-CC56B0EA5945}" sibTransId="{7D458441-DE78-47F5-96E4-902EE26B0C17}"/>
    <dgm:cxn modelId="{E9D24BF1-C61E-41B8-87A4-9F28D2A473D3}" type="presOf" srcId="{31FA0E34-3DE6-4B5C-8432-F717EB69E48E}" destId="{E2A74208-FFC7-464B-A922-66724A11B29C}" srcOrd="0" destOrd="0" presId="urn:microsoft.com/office/officeart/2005/8/layout/process4"/>
    <dgm:cxn modelId="{02068ABA-18C3-48AD-93EB-96EC88914951}" type="presParOf" srcId="{B7754A2D-A6CD-4202-A28E-4A7BC23ACE8E}" destId="{485DB3B9-B5B2-4EC5-BE80-65C91464D4FE}" srcOrd="0" destOrd="0" presId="urn:microsoft.com/office/officeart/2005/8/layout/process4"/>
    <dgm:cxn modelId="{52DFE6F8-901B-4997-94DC-88BAD267E0E8}" type="presParOf" srcId="{485DB3B9-B5B2-4EC5-BE80-65C91464D4FE}" destId="{B12F43C9-DD1D-427A-80EC-E30E32AE1755}" srcOrd="0" destOrd="0" presId="urn:microsoft.com/office/officeart/2005/8/layout/process4"/>
    <dgm:cxn modelId="{122158A9-06F6-43CC-B49E-D9D495CCA2A3}" type="presParOf" srcId="{485DB3B9-B5B2-4EC5-BE80-65C91464D4FE}" destId="{88FAF1BA-3B2C-4BBB-A807-65359763F45E}" srcOrd="1" destOrd="0" presId="urn:microsoft.com/office/officeart/2005/8/layout/process4"/>
    <dgm:cxn modelId="{332CBE64-5A32-4D49-A270-BEED46517301}" type="presParOf" srcId="{485DB3B9-B5B2-4EC5-BE80-65C91464D4FE}" destId="{E963589F-6D7F-4099-9CA8-8B65CA5A7E2A}" srcOrd="2" destOrd="0" presId="urn:microsoft.com/office/officeart/2005/8/layout/process4"/>
    <dgm:cxn modelId="{D34CE06B-1320-438F-B947-9D6CD53321BE}" type="presParOf" srcId="{E963589F-6D7F-4099-9CA8-8B65CA5A7E2A}" destId="{8B2954D3-4F70-4493-AB4A-8A24BB042806}" srcOrd="0" destOrd="0" presId="urn:microsoft.com/office/officeart/2005/8/layout/process4"/>
    <dgm:cxn modelId="{108E6FE7-EC23-4201-8369-D076CB35441A}" type="presParOf" srcId="{E963589F-6D7F-4099-9CA8-8B65CA5A7E2A}" destId="{3C4E8C95-EF5B-4A93-8296-D35ADF6BD705}" srcOrd="1" destOrd="0" presId="urn:microsoft.com/office/officeart/2005/8/layout/process4"/>
    <dgm:cxn modelId="{ACCCA489-5691-482B-A02A-90F8BC0805C3}" type="presParOf" srcId="{E963589F-6D7F-4099-9CA8-8B65CA5A7E2A}" destId="{E2A74208-FFC7-464B-A922-66724A11B29C}" srcOrd="2" destOrd="0" presId="urn:microsoft.com/office/officeart/2005/8/layout/process4"/>
    <dgm:cxn modelId="{F75E4FB7-6E89-45F9-BCDE-4D5F32D21FA6}" type="presParOf" srcId="{E963589F-6D7F-4099-9CA8-8B65CA5A7E2A}" destId="{9DC5A061-2E5E-41C8-9184-3603553AD32A}" srcOrd="3" destOrd="0" presId="urn:microsoft.com/office/officeart/2005/8/layout/process4"/>
    <dgm:cxn modelId="{381B77FA-57E1-4125-A851-285CDC6D727D}" type="presParOf" srcId="{E963589F-6D7F-4099-9CA8-8B65CA5A7E2A}" destId="{25C7AF3E-A887-4060-A688-517A05A3DCC2}"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D5D6CD-35ED-4FCD-BAC6-0B4784154208}" type="doc">
      <dgm:prSet loTypeId="urn:microsoft.com/office/officeart/2005/8/layout/vList5" loCatId="list" qsTypeId="urn:microsoft.com/office/officeart/2005/8/quickstyle/simple1" qsCatId="simple" csTypeId="urn:microsoft.com/office/officeart/2005/8/colors/colorful3" csCatId="colorful"/>
      <dgm:spPr/>
      <dgm:t>
        <a:bodyPr/>
        <a:lstStyle/>
        <a:p>
          <a:endParaRPr lang="fi-FI"/>
        </a:p>
      </dgm:t>
    </dgm:pt>
    <dgm:pt modelId="{24C70A84-F911-4E27-9BBD-66A6FCAFC5D2}">
      <dgm:prSet/>
      <dgm:spPr/>
      <dgm:t>
        <a:bodyPr/>
        <a:lstStyle/>
        <a:p>
          <a:pPr rtl="0"/>
          <a:r>
            <a:rPr lang="en-US" dirty="0"/>
            <a:t>Price development gives all the information relevant to an  investor</a:t>
          </a:r>
          <a:endParaRPr lang="fi-FI" dirty="0"/>
        </a:p>
      </dgm:t>
    </dgm:pt>
    <dgm:pt modelId="{EB75B6ED-B631-4D5D-AC6F-767A204B3966}" type="parTrans" cxnId="{7C5125CB-E70A-421C-BB63-118997A0B2F5}">
      <dgm:prSet/>
      <dgm:spPr/>
      <dgm:t>
        <a:bodyPr/>
        <a:lstStyle/>
        <a:p>
          <a:endParaRPr lang="fi-FI"/>
        </a:p>
      </dgm:t>
    </dgm:pt>
    <dgm:pt modelId="{CFB89B87-DC93-495B-955B-382740CADA06}" type="sibTrans" cxnId="{7C5125CB-E70A-421C-BB63-118997A0B2F5}">
      <dgm:prSet/>
      <dgm:spPr/>
      <dgm:t>
        <a:bodyPr/>
        <a:lstStyle/>
        <a:p>
          <a:endParaRPr lang="fi-FI"/>
        </a:p>
      </dgm:t>
    </dgm:pt>
    <dgm:pt modelId="{AA8D1D01-DB9F-4C50-B16A-4C418D0FDF03}">
      <dgm:prSet/>
      <dgm:spPr/>
      <dgm:t>
        <a:bodyPr/>
        <a:lstStyle/>
        <a:p>
          <a:pPr rtl="0"/>
          <a:r>
            <a:rPr lang="en-US"/>
            <a:t>appraisal of a share is not a matter of economic valuation of the enterprise or its assets </a:t>
          </a:r>
          <a:endParaRPr lang="fi-FI"/>
        </a:p>
      </dgm:t>
    </dgm:pt>
    <dgm:pt modelId="{ABA13E2D-C0E5-4B7C-9362-9AC5DD9E88B8}" type="parTrans" cxnId="{2FD9EC3B-E67D-4F81-BEA6-F2D3280CB6B1}">
      <dgm:prSet/>
      <dgm:spPr/>
      <dgm:t>
        <a:bodyPr/>
        <a:lstStyle/>
        <a:p>
          <a:endParaRPr lang="fi-FI"/>
        </a:p>
      </dgm:t>
    </dgm:pt>
    <dgm:pt modelId="{DA0E2AAF-0A6E-40A7-8F18-327BE50FDDC1}" type="sibTrans" cxnId="{2FD9EC3B-E67D-4F81-BEA6-F2D3280CB6B1}">
      <dgm:prSet/>
      <dgm:spPr/>
      <dgm:t>
        <a:bodyPr/>
        <a:lstStyle/>
        <a:p>
          <a:endParaRPr lang="fi-FI"/>
        </a:p>
      </dgm:t>
    </dgm:pt>
    <dgm:pt modelId="{AF7B7E34-C4F7-436B-B74D-B551A92C47C3}">
      <dgm:prSet/>
      <dgm:spPr/>
      <dgm:t>
        <a:bodyPr/>
        <a:lstStyle/>
        <a:p>
          <a:pPr rtl="0"/>
          <a:r>
            <a:rPr lang="en-US"/>
            <a:t>Cf. Information Theory of investment behavior</a:t>
          </a:r>
          <a:endParaRPr lang="fi-FI"/>
        </a:p>
      </dgm:t>
    </dgm:pt>
    <dgm:pt modelId="{0EDD9EC5-0B59-4018-887F-F781D0267B45}" type="parTrans" cxnId="{875A817B-5EA8-458F-841C-A8C219E4C712}">
      <dgm:prSet/>
      <dgm:spPr/>
      <dgm:t>
        <a:bodyPr/>
        <a:lstStyle/>
        <a:p>
          <a:endParaRPr lang="fi-FI"/>
        </a:p>
      </dgm:t>
    </dgm:pt>
    <dgm:pt modelId="{A29F2ECD-E92E-4C79-B3BA-285C78E465A7}" type="sibTrans" cxnId="{875A817B-5EA8-458F-841C-A8C219E4C712}">
      <dgm:prSet/>
      <dgm:spPr/>
      <dgm:t>
        <a:bodyPr/>
        <a:lstStyle/>
        <a:p>
          <a:endParaRPr lang="fi-FI"/>
        </a:p>
      </dgm:t>
    </dgm:pt>
    <dgm:pt modelId="{F5B874D7-EB72-46A0-9369-65550E53871B}">
      <dgm:prSet/>
      <dgm:spPr/>
      <dgm:t>
        <a:bodyPr/>
        <a:lstStyle/>
        <a:p>
          <a:pPr rtl="0"/>
          <a:r>
            <a:rPr lang="en-US"/>
            <a:t>investors seek as much information as possible and analyze it as a basis for investment decisions -</a:t>
          </a:r>
          <a:endParaRPr lang="fi-FI"/>
        </a:p>
      </dgm:t>
    </dgm:pt>
    <dgm:pt modelId="{C33EA244-2A74-4880-B37B-2BE9DCD0FCFD}" type="parTrans" cxnId="{CBC66BF2-9DD9-45D9-926D-496AEE3AA81D}">
      <dgm:prSet/>
      <dgm:spPr/>
      <dgm:t>
        <a:bodyPr/>
        <a:lstStyle/>
        <a:p>
          <a:endParaRPr lang="fi-FI"/>
        </a:p>
      </dgm:t>
    </dgm:pt>
    <dgm:pt modelId="{3EED3BEA-0D87-4A08-9C99-0D4DB120EB6F}" type="sibTrans" cxnId="{CBC66BF2-9DD9-45D9-926D-496AEE3AA81D}">
      <dgm:prSet/>
      <dgm:spPr/>
      <dgm:t>
        <a:bodyPr/>
        <a:lstStyle/>
        <a:p>
          <a:endParaRPr lang="fi-FI"/>
        </a:p>
      </dgm:t>
    </dgm:pt>
    <dgm:pt modelId="{ED8F7206-64C2-4603-B26A-4AB9EB86703E}" type="pres">
      <dgm:prSet presAssocID="{29D5D6CD-35ED-4FCD-BAC6-0B4784154208}" presName="Name0" presStyleCnt="0">
        <dgm:presLayoutVars>
          <dgm:dir/>
          <dgm:animLvl val="lvl"/>
          <dgm:resizeHandles val="exact"/>
        </dgm:presLayoutVars>
      </dgm:prSet>
      <dgm:spPr/>
    </dgm:pt>
    <dgm:pt modelId="{6B3C429E-5C03-4B12-B7E2-C1714FAF9120}" type="pres">
      <dgm:prSet presAssocID="{24C70A84-F911-4E27-9BBD-66A6FCAFC5D2}" presName="linNode" presStyleCnt="0"/>
      <dgm:spPr/>
    </dgm:pt>
    <dgm:pt modelId="{80D469B5-CE9F-466C-B1F1-D1D79498A0A5}" type="pres">
      <dgm:prSet presAssocID="{24C70A84-F911-4E27-9BBD-66A6FCAFC5D2}" presName="parentText" presStyleLbl="node1" presStyleIdx="0" presStyleCnt="2">
        <dgm:presLayoutVars>
          <dgm:chMax val="1"/>
          <dgm:bulletEnabled val="1"/>
        </dgm:presLayoutVars>
      </dgm:prSet>
      <dgm:spPr/>
    </dgm:pt>
    <dgm:pt modelId="{EF841CE7-6BA8-4088-B744-E9A75BF59455}" type="pres">
      <dgm:prSet presAssocID="{24C70A84-F911-4E27-9BBD-66A6FCAFC5D2}" presName="descendantText" presStyleLbl="alignAccFollowNode1" presStyleIdx="0" presStyleCnt="2">
        <dgm:presLayoutVars>
          <dgm:bulletEnabled val="1"/>
        </dgm:presLayoutVars>
      </dgm:prSet>
      <dgm:spPr/>
    </dgm:pt>
    <dgm:pt modelId="{259CE39B-C035-408A-AADB-09EF69344345}" type="pres">
      <dgm:prSet presAssocID="{CFB89B87-DC93-495B-955B-382740CADA06}" presName="sp" presStyleCnt="0"/>
      <dgm:spPr/>
    </dgm:pt>
    <dgm:pt modelId="{263A0CD3-2519-428F-A2C2-8BB69735A270}" type="pres">
      <dgm:prSet presAssocID="{AF7B7E34-C4F7-436B-B74D-B551A92C47C3}" presName="linNode" presStyleCnt="0"/>
      <dgm:spPr/>
    </dgm:pt>
    <dgm:pt modelId="{451443C2-F40F-44BD-8079-8D299E24A24C}" type="pres">
      <dgm:prSet presAssocID="{AF7B7E34-C4F7-436B-B74D-B551A92C47C3}" presName="parentText" presStyleLbl="node1" presStyleIdx="1" presStyleCnt="2">
        <dgm:presLayoutVars>
          <dgm:chMax val="1"/>
          <dgm:bulletEnabled val="1"/>
        </dgm:presLayoutVars>
      </dgm:prSet>
      <dgm:spPr/>
    </dgm:pt>
    <dgm:pt modelId="{26D49909-CA46-46AD-AB50-8EDD6889E1D3}" type="pres">
      <dgm:prSet presAssocID="{AF7B7E34-C4F7-436B-B74D-B551A92C47C3}" presName="descendantText" presStyleLbl="alignAccFollowNode1" presStyleIdx="1" presStyleCnt="2">
        <dgm:presLayoutVars>
          <dgm:bulletEnabled val="1"/>
        </dgm:presLayoutVars>
      </dgm:prSet>
      <dgm:spPr/>
    </dgm:pt>
  </dgm:ptLst>
  <dgm:cxnLst>
    <dgm:cxn modelId="{CB35DA36-B999-4F9B-AFAB-FDCC877ADBEF}" type="presOf" srcId="{29D5D6CD-35ED-4FCD-BAC6-0B4784154208}" destId="{ED8F7206-64C2-4603-B26A-4AB9EB86703E}" srcOrd="0" destOrd="0" presId="urn:microsoft.com/office/officeart/2005/8/layout/vList5"/>
    <dgm:cxn modelId="{2FD9EC3B-E67D-4F81-BEA6-F2D3280CB6B1}" srcId="{24C70A84-F911-4E27-9BBD-66A6FCAFC5D2}" destId="{AA8D1D01-DB9F-4C50-B16A-4C418D0FDF03}" srcOrd="0" destOrd="0" parTransId="{ABA13E2D-C0E5-4B7C-9362-9AC5DD9E88B8}" sibTransId="{DA0E2AAF-0A6E-40A7-8F18-327BE50FDDC1}"/>
    <dgm:cxn modelId="{5D0A033F-BCA4-482F-A27C-AC9F57C2059A}" type="presOf" srcId="{AA8D1D01-DB9F-4C50-B16A-4C418D0FDF03}" destId="{EF841CE7-6BA8-4088-B744-E9A75BF59455}" srcOrd="0" destOrd="0" presId="urn:microsoft.com/office/officeart/2005/8/layout/vList5"/>
    <dgm:cxn modelId="{EFC49E52-C89C-4112-8262-588EC57A9C8D}" type="presOf" srcId="{24C70A84-F911-4E27-9BBD-66A6FCAFC5D2}" destId="{80D469B5-CE9F-466C-B1F1-D1D79498A0A5}" srcOrd="0" destOrd="0" presId="urn:microsoft.com/office/officeart/2005/8/layout/vList5"/>
    <dgm:cxn modelId="{34297A73-7DBE-487D-8788-C7AB53FDEEF9}" type="presOf" srcId="{F5B874D7-EB72-46A0-9369-65550E53871B}" destId="{26D49909-CA46-46AD-AB50-8EDD6889E1D3}" srcOrd="0" destOrd="0" presId="urn:microsoft.com/office/officeart/2005/8/layout/vList5"/>
    <dgm:cxn modelId="{875A817B-5EA8-458F-841C-A8C219E4C712}" srcId="{29D5D6CD-35ED-4FCD-BAC6-0B4784154208}" destId="{AF7B7E34-C4F7-436B-B74D-B551A92C47C3}" srcOrd="1" destOrd="0" parTransId="{0EDD9EC5-0B59-4018-887F-F781D0267B45}" sibTransId="{A29F2ECD-E92E-4C79-B3BA-285C78E465A7}"/>
    <dgm:cxn modelId="{7C5125CB-E70A-421C-BB63-118997A0B2F5}" srcId="{29D5D6CD-35ED-4FCD-BAC6-0B4784154208}" destId="{24C70A84-F911-4E27-9BBD-66A6FCAFC5D2}" srcOrd="0" destOrd="0" parTransId="{EB75B6ED-B631-4D5D-AC6F-767A204B3966}" sibTransId="{CFB89B87-DC93-495B-955B-382740CADA06}"/>
    <dgm:cxn modelId="{CBC66BF2-9DD9-45D9-926D-496AEE3AA81D}" srcId="{AF7B7E34-C4F7-436B-B74D-B551A92C47C3}" destId="{F5B874D7-EB72-46A0-9369-65550E53871B}" srcOrd="0" destOrd="0" parTransId="{C33EA244-2A74-4880-B37B-2BE9DCD0FCFD}" sibTransId="{3EED3BEA-0D87-4A08-9C99-0D4DB120EB6F}"/>
    <dgm:cxn modelId="{68D379FC-842C-44E0-9D72-C1DFE98785C4}" type="presOf" srcId="{AF7B7E34-C4F7-436B-B74D-B551A92C47C3}" destId="{451443C2-F40F-44BD-8079-8D299E24A24C}" srcOrd="0" destOrd="0" presId="urn:microsoft.com/office/officeart/2005/8/layout/vList5"/>
    <dgm:cxn modelId="{5AE878B8-3B38-4A86-BB5E-76E9AA3392BA}" type="presParOf" srcId="{ED8F7206-64C2-4603-B26A-4AB9EB86703E}" destId="{6B3C429E-5C03-4B12-B7E2-C1714FAF9120}" srcOrd="0" destOrd="0" presId="urn:microsoft.com/office/officeart/2005/8/layout/vList5"/>
    <dgm:cxn modelId="{C3F4670B-6117-45C4-BCB1-8D486AA6B24E}" type="presParOf" srcId="{6B3C429E-5C03-4B12-B7E2-C1714FAF9120}" destId="{80D469B5-CE9F-466C-B1F1-D1D79498A0A5}" srcOrd="0" destOrd="0" presId="urn:microsoft.com/office/officeart/2005/8/layout/vList5"/>
    <dgm:cxn modelId="{F3DA2651-8EC3-4222-9A20-2B13AFC54E57}" type="presParOf" srcId="{6B3C429E-5C03-4B12-B7E2-C1714FAF9120}" destId="{EF841CE7-6BA8-4088-B744-E9A75BF59455}" srcOrd="1" destOrd="0" presId="urn:microsoft.com/office/officeart/2005/8/layout/vList5"/>
    <dgm:cxn modelId="{7F9A3998-E2F1-4715-A375-964C368CA9BF}" type="presParOf" srcId="{ED8F7206-64C2-4603-B26A-4AB9EB86703E}" destId="{259CE39B-C035-408A-AADB-09EF69344345}" srcOrd="1" destOrd="0" presId="urn:microsoft.com/office/officeart/2005/8/layout/vList5"/>
    <dgm:cxn modelId="{599D56DF-9388-4448-9F98-3C22FA9AFF03}" type="presParOf" srcId="{ED8F7206-64C2-4603-B26A-4AB9EB86703E}" destId="{263A0CD3-2519-428F-A2C2-8BB69735A270}" srcOrd="2" destOrd="0" presId="urn:microsoft.com/office/officeart/2005/8/layout/vList5"/>
    <dgm:cxn modelId="{297A34AC-2B7D-47FE-BDB8-E9A785AF814E}" type="presParOf" srcId="{263A0CD3-2519-428F-A2C2-8BB69735A270}" destId="{451443C2-F40F-44BD-8079-8D299E24A24C}" srcOrd="0" destOrd="0" presId="urn:microsoft.com/office/officeart/2005/8/layout/vList5"/>
    <dgm:cxn modelId="{FE270E14-A3BB-4DDE-A597-BB9508F6614F}" type="presParOf" srcId="{263A0CD3-2519-428F-A2C2-8BB69735A270}" destId="{26D49909-CA46-46AD-AB50-8EDD6889E1D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3F3749-7261-4FCB-8288-0DC044BB3850}"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US"/>
        </a:p>
      </dgm:t>
    </dgm:pt>
    <dgm:pt modelId="{1F7EBA49-BB2A-4F3E-A687-949EA4C56968}">
      <dgm:prSet/>
      <dgm:spPr/>
      <dgm:t>
        <a:bodyPr/>
        <a:lstStyle/>
        <a:p>
          <a:pPr rtl="0"/>
          <a:r>
            <a:rPr lang="fi-FI" b="1"/>
            <a:t>Weak form</a:t>
          </a:r>
          <a:endParaRPr lang="fi-FI"/>
        </a:p>
      </dgm:t>
    </dgm:pt>
    <dgm:pt modelId="{94E7116F-9461-45DA-9787-CD6A37044C95}" type="parTrans" cxnId="{4A562641-2B97-45DB-B6CF-047B0499C6D7}">
      <dgm:prSet/>
      <dgm:spPr/>
      <dgm:t>
        <a:bodyPr/>
        <a:lstStyle/>
        <a:p>
          <a:endParaRPr lang="en-US"/>
        </a:p>
      </dgm:t>
    </dgm:pt>
    <dgm:pt modelId="{20D6AA24-20B2-45A1-B2DF-D0AF23622FA7}" type="sibTrans" cxnId="{4A562641-2B97-45DB-B6CF-047B0499C6D7}">
      <dgm:prSet/>
      <dgm:spPr/>
      <dgm:t>
        <a:bodyPr/>
        <a:lstStyle/>
        <a:p>
          <a:endParaRPr lang="en-US"/>
        </a:p>
      </dgm:t>
    </dgm:pt>
    <dgm:pt modelId="{4F71BAF1-3527-40F9-A49E-877C1A81CE83}">
      <dgm:prSet/>
      <dgm:spPr/>
      <dgm:t>
        <a:bodyPr/>
        <a:lstStyle/>
        <a:p>
          <a:pPr rtl="0"/>
          <a:r>
            <a:rPr lang="fi-FI"/>
            <a:t>you cannot base an estimate of future development of a security price on its price formation history </a:t>
          </a:r>
        </a:p>
      </dgm:t>
    </dgm:pt>
    <dgm:pt modelId="{BF8581D0-EAEB-45E4-B424-8935E63B1A58}" type="parTrans" cxnId="{0750B2E8-BD67-4002-B9EF-89129D4A1A6D}">
      <dgm:prSet/>
      <dgm:spPr/>
      <dgm:t>
        <a:bodyPr/>
        <a:lstStyle/>
        <a:p>
          <a:endParaRPr lang="en-US"/>
        </a:p>
      </dgm:t>
    </dgm:pt>
    <dgm:pt modelId="{293D1134-9833-4E5E-9805-3436E3C3B74D}" type="sibTrans" cxnId="{0750B2E8-BD67-4002-B9EF-89129D4A1A6D}">
      <dgm:prSet/>
      <dgm:spPr/>
      <dgm:t>
        <a:bodyPr/>
        <a:lstStyle/>
        <a:p>
          <a:endParaRPr lang="en-US"/>
        </a:p>
      </dgm:t>
    </dgm:pt>
    <dgm:pt modelId="{1FD2E4DF-B116-4757-8563-348730056245}">
      <dgm:prSet/>
      <dgm:spPr/>
      <dgm:t>
        <a:bodyPr/>
        <a:lstStyle/>
        <a:p>
          <a:pPr rtl="0"/>
          <a:r>
            <a:rPr lang="fi-FI" b="1"/>
            <a:t>Semi-strong form </a:t>
          </a:r>
          <a:endParaRPr lang="fi-FI"/>
        </a:p>
      </dgm:t>
    </dgm:pt>
    <dgm:pt modelId="{8FB42C34-31AC-4DD0-AC44-8D4C415BAB0F}" type="parTrans" cxnId="{0FF1476D-FB7A-4B69-B9C3-459CAE765D2A}">
      <dgm:prSet/>
      <dgm:spPr/>
      <dgm:t>
        <a:bodyPr/>
        <a:lstStyle/>
        <a:p>
          <a:endParaRPr lang="en-US"/>
        </a:p>
      </dgm:t>
    </dgm:pt>
    <dgm:pt modelId="{EC406BA8-A025-4C43-81E9-0247E0B688AC}" type="sibTrans" cxnId="{0FF1476D-FB7A-4B69-B9C3-459CAE765D2A}">
      <dgm:prSet/>
      <dgm:spPr/>
      <dgm:t>
        <a:bodyPr/>
        <a:lstStyle/>
        <a:p>
          <a:endParaRPr lang="en-US"/>
        </a:p>
      </dgm:t>
    </dgm:pt>
    <dgm:pt modelId="{9F3DDBEC-70C9-4FA7-BFA1-D60ECC00FEE2}">
      <dgm:prSet/>
      <dgm:spPr/>
      <dgm:t>
        <a:bodyPr/>
        <a:lstStyle/>
        <a:p>
          <a:pPr rtl="0"/>
          <a:r>
            <a:rPr lang="fi-FI"/>
            <a:t>Market prices reflect all information generally available to an investor</a:t>
          </a:r>
        </a:p>
      </dgm:t>
    </dgm:pt>
    <dgm:pt modelId="{71B13AE4-04B7-4EDD-9CA1-0AECEFE95E8E}" type="parTrans" cxnId="{462A4396-D6FE-405B-8AB6-0E939B7CC6DA}">
      <dgm:prSet/>
      <dgm:spPr/>
      <dgm:t>
        <a:bodyPr/>
        <a:lstStyle/>
        <a:p>
          <a:endParaRPr lang="en-US"/>
        </a:p>
      </dgm:t>
    </dgm:pt>
    <dgm:pt modelId="{6BC19DBD-CAF3-4A8B-8DA4-FF0CA57CF287}" type="sibTrans" cxnId="{462A4396-D6FE-405B-8AB6-0E939B7CC6DA}">
      <dgm:prSet/>
      <dgm:spPr/>
      <dgm:t>
        <a:bodyPr/>
        <a:lstStyle/>
        <a:p>
          <a:endParaRPr lang="en-US"/>
        </a:p>
      </dgm:t>
    </dgm:pt>
    <dgm:pt modelId="{1BDA609E-667B-425C-9308-BA9A06D79D2F}">
      <dgm:prSet/>
      <dgm:spPr/>
      <dgm:t>
        <a:bodyPr/>
        <a:lstStyle/>
        <a:p>
          <a:pPr rtl="0"/>
          <a:r>
            <a:rPr lang="fi-FI" b="1"/>
            <a:t>Strong form </a:t>
          </a:r>
          <a:endParaRPr lang="fi-FI"/>
        </a:p>
      </dgm:t>
    </dgm:pt>
    <dgm:pt modelId="{7F1CE1C8-2C55-48D1-BEAD-B9FA99DA655C}" type="parTrans" cxnId="{0899DE95-7FE5-465F-996C-E760BB38BF45}">
      <dgm:prSet/>
      <dgm:spPr/>
      <dgm:t>
        <a:bodyPr/>
        <a:lstStyle/>
        <a:p>
          <a:endParaRPr lang="en-US"/>
        </a:p>
      </dgm:t>
    </dgm:pt>
    <dgm:pt modelId="{15C9A157-73F5-4EC7-B91B-ABD09B3898A5}" type="sibTrans" cxnId="{0899DE95-7FE5-465F-996C-E760BB38BF45}">
      <dgm:prSet/>
      <dgm:spPr/>
      <dgm:t>
        <a:bodyPr/>
        <a:lstStyle/>
        <a:p>
          <a:endParaRPr lang="en-US"/>
        </a:p>
      </dgm:t>
    </dgm:pt>
    <dgm:pt modelId="{47628B9F-13CD-415D-8A2F-94540F41ECF7}">
      <dgm:prSet/>
      <dgm:spPr/>
      <dgm:t>
        <a:bodyPr/>
        <a:lstStyle/>
        <a:p>
          <a:pPr rtl="0"/>
          <a:r>
            <a:rPr lang="fi-FI"/>
            <a:t>Market prices reflect also non-public information </a:t>
          </a:r>
        </a:p>
      </dgm:t>
    </dgm:pt>
    <dgm:pt modelId="{A17EA06E-6595-4997-BA65-9B5F9643B91B}" type="parTrans" cxnId="{C9317704-759A-4306-917F-BDED0979D8C1}">
      <dgm:prSet/>
      <dgm:spPr/>
      <dgm:t>
        <a:bodyPr/>
        <a:lstStyle/>
        <a:p>
          <a:endParaRPr lang="en-US"/>
        </a:p>
      </dgm:t>
    </dgm:pt>
    <dgm:pt modelId="{E7F22B71-B3DD-43A0-BFB9-668F422D2FA6}" type="sibTrans" cxnId="{C9317704-759A-4306-917F-BDED0979D8C1}">
      <dgm:prSet/>
      <dgm:spPr/>
      <dgm:t>
        <a:bodyPr/>
        <a:lstStyle/>
        <a:p>
          <a:endParaRPr lang="en-US"/>
        </a:p>
      </dgm:t>
    </dgm:pt>
    <dgm:pt modelId="{D4E72557-9A85-4F81-8EB9-6476BADD8C57}" type="pres">
      <dgm:prSet presAssocID="{023F3749-7261-4FCB-8288-0DC044BB3850}" presName="linear" presStyleCnt="0">
        <dgm:presLayoutVars>
          <dgm:animLvl val="lvl"/>
          <dgm:resizeHandles val="exact"/>
        </dgm:presLayoutVars>
      </dgm:prSet>
      <dgm:spPr/>
    </dgm:pt>
    <dgm:pt modelId="{9344F568-F332-4472-85B7-59C209DEFB07}" type="pres">
      <dgm:prSet presAssocID="{1F7EBA49-BB2A-4F3E-A687-949EA4C56968}" presName="parentText" presStyleLbl="node1" presStyleIdx="0" presStyleCnt="3">
        <dgm:presLayoutVars>
          <dgm:chMax val="0"/>
          <dgm:bulletEnabled val="1"/>
        </dgm:presLayoutVars>
      </dgm:prSet>
      <dgm:spPr/>
    </dgm:pt>
    <dgm:pt modelId="{2F4FA55C-5C4C-45E9-B287-FE869FEC6552}" type="pres">
      <dgm:prSet presAssocID="{1F7EBA49-BB2A-4F3E-A687-949EA4C56968}" presName="childText" presStyleLbl="revTx" presStyleIdx="0" presStyleCnt="3">
        <dgm:presLayoutVars>
          <dgm:bulletEnabled val="1"/>
        </dgm:presLayoutVars>
      </dgm:prSet>
      <dgm:spPr/>
    </dgm:pt>
    <dgm:pt modelId="{078689B5-6CEF-4F39-9CAC-BCCB40F84292}" type="pres">
      <dgm:prSet presAssocID="{1FD2E4DF-B116-4757-8563-348730056245}" presName="parentText" presStyleLbl="node1" presStyleIdx="1" presStyleCnt="3">
        <dgm:presLayoutVars>
          <dgm:chMax val="0"/>
          <dgm:bulletEnabled val="1"/>
        </dgm:presLayoutVars>
      </dgm:prSet>
      <dgm:spPr/>
    </dgm:pt>
    <dgm:pt modelId="{8C353A09-0813-4564-9931-3132910EC66C}" type="pres">
      <dgm:prSet presAssocID="{1FD2E4DF-B116-4757-8563-348730056245}" presName="childText" presStyleLbl="revTx" presStyleIdx="1" presStyleCnt="3">
        <dgm:presLayoutVars>
          <dgm:bulletEnabled val="1"/>
        </dgm:presLayoutVars>
      </dgm:prSet>
      <dgm:spPr/>
    </dgm:pt>
    <dgm:pt modelId="{91E242DC-84EC-4DAC-93C0-E01DDAC0E3CE}" type="pres">
      <dgm:prSet presAssocID="{1BDA609E-667B-425C-9308-BA9A06D79D2F}" presName="parentText" presStyleLbl="node1" presStyleIdx="2" presStyleCnt="3">
        <dgm:presLayoutVars>
          <dgm:chMax val="0"/>
          <dgm:bulletEnabled val="1"/>
        </dgm:presLayoutVars>
      </dgm:prSet>
      <dgm:spPr/>
    </dgm:pt>
    <dgm:pt modelId="{60D12EC2-1F4F-4CA6-8893-EB9F9BD54082}" type="pres">
      <dgm:prSet presAssocID="{1BDA609E-667B-425C-9308-BA9A06D79D2F}" presName="childText" presStyleLbl="revTx" presStyleIdx="2" presStyleCnt="3">
        <dgm:presLayoutVars>
          <dgm:bulletEnabled val="1"/>
        </dgm:presLayoutVars>
      </dgm:prSet>
      <dgm:spPr/>
    </dgm:pt>
  </dgm:ptLst>
  <dgm:cxnLst>
    <dgm:cxn modelId="{C9317704-759A-4306-917F-BDED0979D8C1}" srcId="{1BDA609E-667B-425C-9308-BA9A06D79D2F}" destId="{47628B9F-13CD-415D-8A2F-94540F41ECF7}" srcOrd="0" destOrd="0" parTransId="{A17EA06E-6595-4997-BA65-9B5F9643B91B}" sibTransId="{E7F22B71-B3DD-43A0-BFB9-668F422D2FA6}"/>
    <dgm:cxn modelId="{6D687D0F-0295-485A-9451-50A5D5E614E9}" type="presOf" srcId="{1FD2E4DF-B116-4757-8563-348730056245}" destId="{078689B5-6CEF-4F39-9CAC-BCCB40F84292}" srcOrd="0" destOrd="0" presId="urn:microsoft.com/office/officeart/2005/8/layout/vList2"/>
    <dgm:cxn modelId="{AD430116-259E-4399-87E0-6223F63E34EE}" type="presOf" srcId="{4F71BAF1-3527-40F9-A49E-877C1A81CE83}" destId="{2F4FA55C-5C4C-45E9-B287-FE869FEC6552}" srcOrd="0" destOrd="0" presId="urn:microsoft.com/office/officeart/2005/8/layout/vList2"/>
    <dgm:cxn modelId="{014B7C28-8040-4466-8D6B-E026DF8B188F}" type="presOf" srcId="{1F7EBA49-BB2A-4F3E-A687-949EA4C56968}" destId="{9344F568-F332-4472-85B7-59C209DEFB07}" srcOrd="0" destOrd="0" presId="urn:microsoft.com/office/officeart/2005/8/layout/vList2"/>
    <dgm:cxn modelId="{C0CED82E-21E3-4E08-8723-2D0B865B2D1A}" type="presOf" srcId="{47628B9F-13CD-415D-8A2F-94540F41ECF7}" destId="{60D12EC2-1F4F-4CA6-8893-EB9F9BD54082}" srcOrd="0" destOrd="0" presId="urn:microsoft.com/office/officeart/2005/8/layout/vList2"/>
    <dgm:cxn modelId="{4A562641-2B97-45DB-B6CF-047B0499C6D7}" srcId="{023F3749-7261-4FCB-8288-0DC044BB3850}" destId="{1F7EBA49-BB2A-4F3E-A687-949EA4C56968}" srcOrd="0" destOrd="0" parTransId="{94E7116F-9461-45DA-9787-CD6A37044C95}" sibTransId="{20D6AA24-20B2-45A1-B2DF-D0AF23622FA7}"/>
    <dgm:cxn modelId="{D55F1D67-44E9-45C9-BDCF-5529466D19F8}" type="presOf" srcId="{023F3749-7261-4FCB-8288-0DC044BB3850}" destId="{D4E72557-9A85-4F81-8EB9-6476BADD8C57}" srcOrd="0" destOrd="0" presId="urn:microsoft.com/office/officeart/2005/8/layout/vList2"/>
    <dgm:cxn modelId="{0FF1476D-FB7A-4B69-B9C3-459CAE765D2A}" srcId="{023F3749-7261-4FCB-8288-0DC044BB3850}" destId="{1FD2E4DF-B116-4757-8563-348730056245}" srcOrd="1" destOrd="0" parTransId="{8FB42C34-31AC-4DD0-AC44-8D4C415BAB0F}" sibTransId="{EC406BA8-A025-4C43-81E9-0247E0B688AC}"/>
    <dgm:cxn modelId="{0899DE95-7FE5-465F-996C-E760BB38BF45}" srcId="{023F3749-7261-4FCB-8288-0DC044BB3850}" destId="{1BDA609E-667B-425C-9308-BA9A06D79D2F}" srcOrd="2" destOrd="0" parTransId="{7F1CE1C8-2C55-48D1-BEAD-B9FA99DA655C}" sibTransId="{15C9A157-73F5-4EC7-B91B-ABD09B3898A5}"/>
    <dgm:cxn modelId="{462A4396-D6FE-405B-8AB6-0E939B7CC6DA}" srcId="{1FD2E4DF-B116-4757-8563-348730056245}" destId="{9F3DDBEC-70C9-4FA7-BFA1-D60ECC00FEE2}" srcOrd="0" destOrd="0" parTransId="{71B13AE4-04B7-4EDD-9CA1-0AECEFE95E8E}" sibTransId="{6BC19DBD-CAF3-4A8B-8DA4-FF0CA57CF287}"/>
    <dgm:cxn modelId="{2B7FE8BD-5797-4043-BD34-D54E465A39AF}" type="presOf" srcId="{9F3DDBEC-70C9-4FA7-BFA1-D60ECC00FEE2}" destId="{8C353A09-0813-4564-9931-3132910EC66C}" srcOrd="0" destOrd="0" presId="urn:microsoft.com/office/officeart/2005/8/layout/vList2"/>
    <dgm:cxn modelId="{D4D0D5D8-3E4D-44AD-8126-8213E25D7F61}" type="presOf" srcId="{1BDA609E-667B-425C-9308-BA9A06D79D2F}" destId="{91E242DC-84EC-4DAC-93C0-E01DDAC0E3CE}" srcOrd="0" destOrd="0" presId="urn:microsoft.com/office/officeart/2005/8/layout/vList2"/>
    <dgm:cxn modelId="{0750B2E8-BD67-4002-B9EF-89129D4A1A6D}" srcId="{1F7EBA49-BB2A-4F3E-A687-949EA4C56968}" destId="{4F71BAF1-3527-40F9-A49E-877C1A81CE83}" srcOrd="0" destOrd="0" parTransId="{BF8581D0-EAEB-45E4-B424-8935E63B1A58}" sibTransId="{293D1134-9833-4E5E-9805-3436E3C3B74D}"/>
    <dgm:cxn modelId="{D551F418-BB58-4686-8AA4-091AA6B1DB8A}" type="presParOf" srcId="{D4E72557-9A85-4F81-8EB9-6476BADD8C57}" destId="{9344F568-F332-4472-85B7-59C209DEFB07}" srcOrd="0" destOrd="0" presId="urn:microsoft.com/office/officeart/2005/8/layout/vList2"/>
    <dgm:cxn modelId="{48B45E21-7AF2-4491-8072-06D98939E6B4}" type="presParOf" srcId="{D4E72557-9A85-4F81-8EB9-6476BADD8C57}" destId="{2F4FA55C-5C4C-45E9-B287-FE869FEC6552}" srcOrd="1" destOrd="0" presId="urn:microsoft.com/office/officeart/2005/8/layout/vList2"/>
    <dgm:cxn modelId="{E92904C6-0F9C-4E94-AB78-FA0A1A36DBAA}" type="presParOf" srcId="{D4E72557-9A85-4F81-8EB9-6476BADD8C57}" destId="{078689B5-6CEF-4F39-9CAC-BCCB40F84292}" srcOrd="2" destOrd="0" presId="urn:microsoft.com/office/officeart/2005/8/layout/vList2"/>
    <dgm:cxn modelId="{ECFABFAE-DC9A-4884-B14D-0A145C9156FD}" type="presParOf" srcId="{D4E72557-9A85-4F81-8EB9-6476BADD8C57}" destId="{8C353A09-0813-4564-9931-3132910EC66C}" srcOrd="3" destOrd="0" presId="urn:microsoft.com/office/officeart/2005/8/layout/vList2"/>
    <dgm:cxn modelId="{C085D424-0110-4F2D-AB72-E051C8F3194F}" type="presParOf" srcId="{D4E72557-9A85-4F81-8EB9-6476BADD8C57}" destId="{91E242DC-84EC-4DAC-93C0-E01DDAC0E3CE}" srcOrd="4" destOrd="0" presId="urn:microsoft.com/office/officeart/2005/8/layout/vList2"/>
    <dgm:cxn modelId="{59EDDEEA-D13F-478A-AB4A-C696BCB1502E}" type="presParOf" srcId="{D4E72557-9A85-4F81-8EB9-6476BADD8C57}" destId="{60D12EC2-1F4F-4CA6-8893-EB9F9BD5408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BF2B3-3E86-494B-A35A-406502A6B946}">
      <dsp:nvSpPr>
        <dsp:cNvPr id="0" name=""/>
        <dsp:cNvSpPr/>
      </dsp:nvSpPr>
      <dsp:spPr>
        <a:xfrm>
          <a:off x="0" y="805226"/>
          <a:ext cx="2392847" cy="239284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06CB76-70DC-4DC0-BC87-065273CADB30}">
      <dsp:nvSpPr>
        <dsp:cNvPr id="0" name=""/>
        <dsp:cNvSpPr/>
      </dsp:nvSpPr>
      <dsp:spPr>
        <a:xfrm>
          <a:off x="1196423" y="805226"/>
          <a:ext cx="2791655" cy="239284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b="1" kern="1200"/>
            <a:t>collectivity</a:t>
          </a:r>
          <a:endParaRPr lang="fi-FI" sz="1700" kern="1200"/>
        </a:p>
      </dsp:txBody>
      <dsp:txXfrm>
        <a:off x="1196423" y="805226"/>
        <a:ext cx="1395827" cy="717855"/>
      </dsp:txXfrm>
    </dsp:sp>
    <dsp:sp modelId="{CDA06B86-F257-4FAF-9153-1007A47E16CE}">
      <dsp:nvSpPr>
        <dsp:cNvPr id="0" name=""/>
        <dsp:cNvSpPr/>
      </dsp:nvSpPr>
      <dsp:spPr>
        <a:xfrm>
          <a:off x="418749" y="1523082"/>
          <a:ext cx="1555349" cy="155534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C273F6-7E92-425B-BA4D-2CE379BA8858}">
      <dsp:nvSpPr>
        <dsp:cNvPr id="0" name=""/>
        <dsp:cNvSpPr/>
      </dsp:nvSpPr>
      <dsp:spPr>
        <a:xfrm>
          <a:off x="1196423" y="1523082"/>
          <a:ext cx="2791655" cy="155534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b="1" kern="1200"/>
            <a:t>automation </a:t>
          </a:r>
          <a:endParaRPr lang="fi-FI" sz="1700" kern="1200"/>
        </a:p>
      </dsp:txBody>
      <dsp:txXfrm>
        <a:off x="1196423" y="1523082"/>
        <a:ext cx="1395827" cy="717853"/>
      </dsp:txXfrm>
    </dsp:sp>
    <dsp:sp modelId="{3ABAFAD9-A37D-4472-B6A6-ACB2437895C7}">
      <dsp:nvSpPr>
        <dsp:cNvPr id="0" name=""/>
        <dsp:cNvSpPr/>
      </dsp:nvSpPr>
      <dsp:spPr>
        <a:xfrm>
          <a:off x="837496" y="2240935"/>
          <a:ext cx="717853" cy="71785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B744B5-DAB8-492B-9D34-90CAB36E4588}">
      <dsp:nvSpPr>
        <dsp:cNvPr id="0" name=""/>
        <dsp:cNvSpPr/>
      </dsp:nvSpPr>
      <dsp:spPr>
        <a:xfrm>
          <a:off x="1196423" y="2240935"/>
          <a:ext cx="2791655" cy="71785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n-US" sz="1700" b="1" kern="1200"/>
            <a:t>anonymity </a:t>
          </a:r>
          <a:endParaRPr lang="fi-FI" sz="1700" kern="1200"/>
        </a:p>
      </dsp:txBody>
      <dsp:txXfrm>
        <a:off x="1196423" y="2240935"/>
        <a:ext cx="1395827" cy="717853"/>
      </dsp:txXfrm>
    </dsp:sp>
    <dsp:sp modelId="{86249A24-A9EE-49BF-983C-AB4CF01370CA}">
      <dsp:nvSpPr>
        <dsp:cNvPr id="0" name=""/>
        <dsp:cNvSpPr/>
      </dsp:nvSpPr>
      <dsp:spPr>
        <a:xfrm>
          <a:off x="2592251" y="1523082"/>
          <a:ext cx="1395827" cy="71785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400050" rtl="0">
            <a:lnSpc>
              <a:spcPct val="90000"/>
            </a:lnSpc>
            <a:spcBef>
              <a:spcPct val="0"/>
            </a:spcBef>
            <a:spcAft>
              <a:spcPct val="15000"/>
            </a:spcAft>
            <a:buChar char="•"/>
          </a:pPr>
          <a:r>
            <a:rPr lang="en-US" sz="900" kern="1200"/>
            <a:t>electronic trade  </a:t>
          </a:r>
          <a:endParaRPr lang="fi-FI" sz="900" kern="1200"/>
        </a:p>
        <a:p>
          <a:pPr marL="57150" lvl="1" indent="-57150" algn="l" defTabSz="400050" rtl="0">
            <a:lnSpc>
              <a:spcPct val="90000"/>
            </a:lnSpc>
            <a:spcBef>
              <a:spcPct val="0"/>
            </a:spcBef>
            <a:spcAft>
              <a:spcPct val="15000"/>
            </a:spcAft>
            <a:buChar char="•"/>
          </a:pPr>
          <a:r>
            <a:rPr lang="en-US" sz="900" kern="1200"/>
            <a:t>traded objects and the whole environment is electronic: book-entries, book-entry accounts </a:t>
          </a:r>
          <a:endParaRPr lang="fi-FI" sz="900" kern="1200"/>
        </a:p>
      </dsp:txBody>
      <dsp:txXfrm>
        <a:off x="2592251" y="1523082"/>
        <a:ext cx="1395827" cy="7178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0654A-3FC1-4106-9938-91FA12B874B5}">
      <dsp:nvSpPr>
        <dsp:cNvPr id="0" name=""/>
        <dsp:cNvSpPr/>
      </dsp:nvSpPr>
      <dsp:spPr>
        <a:xfrm>
          <a:off x="3029" y="370"/>
          <a:ext cx="8201315" cy="12389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fi-FI" sz="3200" kern="1200"/>
            <a:t>Theoretical models with mathematical method based applications </a:t>
          </a:r>
        </a:p>
      </dsp:txBody>
      <dsp:txXfrm>
        <a:off x="39316" y="36657"/>
        <a:ext cx="8128741" cy="1166353"/>
      </dsp:txXfrm>
    </dsp:sp>
    <dsp:sp modelId="{370F6B99-0A72-42F4-967A-E98A5A9AD64B}">
      <dsp:nvSpPr>
        <dsp:cNvPr id="0" name=""/>
        <dsp:cNvSpPr/>
      </dsp:nvSpPr>
      <dsp:spPr>
        <a:xfrm>
          <a:off x="3029" y="1381580"/>
          <a:ext cx="3935372" cy="12389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i-FI" sz="2800" kern="1200" dirty="0"/>
            <a:t>Capital-</a:t>
          </a:r>
          <a:r>
            <a:rPr lang="fi-FI" sz="2800" kern="1200" dirty="0" err="1"/>
            <a:t>asset</a:t>
          </a:r>
          <a:r>
            <a:rPr lang="fi-FI" sz="2800" kern="1200" dirty="0"/>
            <a:t> </a:t>
          </a:r>
          <a:r>
            <a:rPr lang="fi-FI" sz="2800" kern="1200" dirty="0" err="1"/>
            <a:t>pricing</a:t>
          </a:r>
          <a:r>
            <a:rPr lang="fi-FI" sz="2800" kern="1200" dirty="0"/>
            <a:t> </a:t>
          </a:r>
          <a:r>
            <a:rPr lang="fi-FI" sz="2800" kern="1200" dirty="0" err="1"/>
            <a:t>model</a:t>
          </a:r>
          <a:r>
            <a:rPr lang="fi-FI" sz="2800" kern="1200" dirty="0"/>
            <a:t> (CAPM): </a:t>
          </a:r>
        </a:p>
      </dsp:txBody>
      <dsp:txXfrm>
        <a:off x="39316" y="1417867"/>
        <a:ext cx="3862798" cy="1166353"/>
      </dsp:txXfrm>
    </dsp:sp>
    <dsp:sp modelId="{02AC9F79-7859-44DB-A234-E2AFFE41CC35}">
      <dsp:nvSpPr>
        <dsp:cNvPr id="0" name=""/>
        <dsp:cNvSpPr/>
      </dsp:nvSpPr>
      <dsp:spPr>
        <a:xfrm>
          <a:off x="3029" y="2762790"/>
          <a:ext cx="3935372" cy="12389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fi-FI" sz="1500" kern="1200" dirty="0" err="1"/>
            <a:t>Required</a:t>
          </a:r>
          <a:r>
            <a:rPr lang="fi-FI" sz="1500" kern="1200" dirty="0"/>
            <a:t> </a:t>
          </a:r>
          <a:r>
            <a:rPr lang="fi-FI" sz="1500" kern="1200" dirty="0" err="1"/>
            <a:t>return</a:t>
          </a:r>
          <a:r>
            <a:rPr lang="fi-FI" sz="1500" kern="1200" dirty="0"/>
            <a:t> of an </a:t>
          </a:r>
          <a:r>
            <a:rPr lang="fi-FI" sz="1500" kern="1200" dirty="0" err="1"/>
            <a:t>asset</a:t>
          </a:r>
          <a:r>
            <a:rPr lang="fi-FI" sz="1500" kern="1200" dirty="0"/>
            <a:t>: </a:t>
          </a:r>
          <a:r>
            <a:rPr lang="fi-FI" sz="1500" kern="1200" dirty="0" err="1"/>
            <a:t>return</a:t>
          </a:r>
          <a:r>
            <a:rPr lang="fi-FI" sz="1500" kern="1200" dirty="0"/>
            <a:t> of </a:t>
          </a:r>
          <a:r>
            <a:rPr lang="fi-FI" sz="1500" kern="1200" dirty="0" err="1"/>
            <a:t>risk</a:t>
          </a:r>
          <a:r>
            <a:rPr lang="fi-FI" sz="1500" kern="1200" dirty="0"/>
            <a:t> </a:t>
          </a:r>
          <a:r>
            <a:rPr lang="fi-FI" sz="1500" kern="1200" dirty="0" err="1"/>
            <a:t>free</a:t>
          </a:r>
          <a:r>
            <a:rPr lang="fi-FI" sz="1500" kern="1200" dirty="0"/>
            <a:t> </a:t>
          </a:r>
          <a:r>
            <a:rPr lang="fi-FI" sz="1500" kern="1200" dirty="0" err="1"/>
            <a:t>asset</a:t>
          </a:r>
          <a:r>
            <a:rPr lang="fi-FI" sz="1500" kern="1200" dirty="0"/>
            <a:t> + </a:t>
          </a:r>
          <a:r>
            <a:rPr lang="el-GR" sz="1500" kern="1200" dirty="0"/>
            <a:t>β</a:t>
          </a:r>
          <a:r>
            <a:rPr lang="fi-FI" sz="1500" kern="1200" baseline="-25000" dirty="0"/>
            <a:t>1 </a:t>
          </a:r>
          <a:r>
            <a:rPr lang="fi-FI" sz="1500" kern="1200" baseline="0" dirty="0"/>
            <a:t>*</a:t>
          </a:r>
          <a:r>
            <a:rPr lang="fi-FI" sz="1500" kern="1200" dirty="0"/>
            <a:t>(</a:t>
          </a:r>
          <a:r>
            <a:rPr lang="fi-FI" sz="1500" kern="1200" dirty="0" err="1"/>
            <a:t>expected</a:t>
          </a:r>
          <a:r>
            <a:rPr lang="fi-FI" sz="1500" kern="1200" dirty="0"/>
            <a:t> market </a:t>
          </a:r>
          <a:r>
            <a:rPr lang="fi-FI" sz="1500" kern="1200" dirty="0" err="1"/>
            <a:t>return</a:t>
          </a:r>
          <a:r>
            <a:rPr lang="fi-FI" sz="1500" kern="1200" dirty="0"/>
            <a:t> – </a:t>
          </a:r>
          <a:r>
            <a:rPr lang="fi-FI" sz="1500" kern="1200" dirty="0" err="1"/>
            <a:t>risk</a:t>
          </a:r>
          <a:r>
            <a:rPr lang="fi-FI" sz="1500" kern="1200" dirty="0"/>
            <a:t> </a:t>
          </a:r>
          <a:r>
            <a:rPr lang="fi-FI" sz="1500" kern="1200" dirty="0" err="1"/>
            <a:t>free</a:t>
          </a:r>
          <a:r>
            <a:rPr lang="fi-FI" sz="1500" kern="1200" dirty="0"/>
            <a:t> </a:t>
          </a:r>
          <a:r>
            <a:rPr lang="fi-FI" sz="1500" kern="1200" dirty="0" err="1"/>
            <a:t>return</a:t>
          </a:r>
          <a:r>
            <a:rPr lang="fi-FI" sz="1500" kern="1200" dirty="0"/>
            <a:t>) </a:t>
          </a:r>
        </a:p>
      </dsp:txBody>
      <dsp:txXfrm>
        <a:off x="39316" y="2799077"/>
        <a:ext cx="3862798" cy="1166353"/>
      </dsp:txXfrm>
    </dsp:sp>
    <dsp:sp modelId="{FE801B7E-BC1A-458B-993D-4273D86031AA}">
      <dsp:nvSpPr>
        <dsp:cNvPr id="0" name=""/>
        <dsp:cNvSpPr/>
      </dsp:nvSpPr>
      <dsp:spPr>
        <a:xfrm>
          <a:off x="4268973" y="1381580"/>
          <a:ext cx="3935372" cy="12389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i-FI" sz="2800" kern="1200" dirty="0"/>
            <a:t>Black – </a:t>
          </a:r>
          <a:r>
            <a:rPr lang="fi-FI" sz="2800" kern="1200" dirty="0" err="1"/>
            <a:t>Scholes</a:t>
          </a:r>
          <a:r>
            <a:rPr lang="fi-FI" sz="2800" kern="1200" dirty="0"/>
            <a:t> </a:t>
          </a:r>
          <a:r>
            <a:rPr lang="fi-FI" sz="2800" kern="1200" dirty="0" err="1"/>
            <a:t>options</a:t>
          </a:r>
          <a:r>
            <a:rPr lang="fi-FI" sz="2800" kern="1200" dirty="0"/>
            <a:t> </a:t>
          </a:r>
          <a:r>
            <a:rPr lang="fi-FI" sz="2800" kern="1200" dirty="0" err="1"/>
            <a:t>pricing</a:t>
          </a:r>
          <a:r>
            <a:rPr lang="fi-FI" sz="2800" kern="1200" dirty="0"/>
            <a:t> </a:t>
          </a:r>
          <a:r>
            <a:rPr lang="fi-FI" sz="2800" kern="1200" dirty="0" err="1"/>
            <a:t>model</a:t>
          </a:r>
          <a:r>
            <a:rPr lang="fi-FI" sz="2800" kern="1200" dirty="0"/>
            <a:t> </a:t>
          </a:r>
        </a:p>
      </dsp:txBody>
      <dsp:txXfrm>
        <a:off x="4305260" y="1417867"/>
        <a:ext cx="3862798" cy="1166353"/>
      </dsp:txXfrm>
    </dsp:sp>
    <dsp:sp modelId="{4ADCFFA1-5857-4554-AC22-1E616B152B32}">
      <dsp:nvSpPr>
        <dsp:cNvPr id="0" name=""/>
        <dsp:cNvSpPr/>
      </dsp:nvSpPr>
      <dsp:spPr>
        <a:xfrm>
          <a:off x="4268973" y="2762790"/>
          <a:ext cx="3935372" cy="123892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fi-FI" sz="1500" kern="1200"/>
            <a:t>Right price: not possible to get risk free profits (arbitrage) by creating investment portfolios from short / long positions of an option and corresponding asset (share) </a:t>
          </a:r>
        </a:p>
      </dsp:txBody>
      <dsp:txXfrm>
        <a:off x="4305260" y="2799077"/>
        <a:ext cx="3862798" cy="116635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C2CA8-D58F-4DF9-9C1D-6C55AEA21FEA}">
      <dsp:nvSpPr>
        <dsp:cNvPr id="0" name=""/>
        <dsp:cNvSpPr/>
      </dsp:nvSpPr>
      <dsp:spPr>
        <a:xfrm>
          <a:off x="0" y="425570"/>
          <a:ext cx="8207374" cy="15444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t>The CAPM is a model for pricing an individual security or portfolio. </a:t>
          </a:r>
          <a:r>
            <a:rPr lang="en-US" sz="2200" b="1" kern="1200"/>
            <a:t>For individual securities, we make use of their relation to expected return and </a:t>
          </a:r>
          <a:r>
            <a:rPr lang="en-US" sz="2200" b="1" kern="1200">
              <a:hlinkClick xmlns:r="http://schemas.openxmlformats.org/officeDocument/2006/relationships" r:id="rId1"/>
            </a:rPr>
            <a:t>systemic risk</a:t>
          </a:r>
          <a:r>
            <a:rPr lang="en-US" sz="2200" b="1" kern="1200"/>
            <a:t> (beta) to show how the market must price individual securities </a:t>
          </a:r>
          <a:endParaRPr lang="fi-FI" sz="2200" kern="1200" dirty="0"/>
        </a:p>
      </dsp:txBody>
      <dsp:txXfrm>
        <a:off x="75391" y="500961"/>
        <a:ext cx="8056592" cy="1393618"/>
      </dsp:txXfrm>
    </dsp:sp>
    <dsp:sp modelId="{B54485CB-1BF0-406F-A7F2-A977ABB00761}">
      <dsp:nvSpPr>
        <dsp:cNvPr id="0" name=""/>
        <dsp:cNvSpPr/>
      </dsp:nvSpPr>
      <dsp:spPr>
        <a:xfrm>
          <a:off x="0" y="2033330"/>
          <a:ext cx="8207374" cy="1544400"/>
        </a:xfrm>
        <a:prstGeom prst="roundRect">
          <a:avLst/>
        </a:prstGeom>
        <a:solidFill>
          <a:schemeClr val="accent4">
            <a:hueOff val="1499079"/>
            <a:satOff val="-10153"/>
            <a:lumOff val="35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a:t>This enables us to calculate the </a:t>
          </a:r>
          <a:r>
            <a:rPr lang="en-US" sz="2200" b="1" kern="1200">
              <a:hlinkClick xmlns:r="http://schemas.openxmlformats.org/officeDocument/2006/relationships" r:id="rId2"/>
            </a:rPr>
            <a:t>reward-to-risk ratio</a:t>
          </a:r>
          <a:r>
            <a:rPr lang="en-US" sz="2200" b="1" kern="1200"/>
            <a:t> for any security in relation to overall </a:t>
          </a:r>
          <a:r>
            <a:rPr lang="fi-FI" sz="2200" b="1" kern="1200">
              <a:hlinkClick xmlns:r="http://schemas.openxmlformats.org/officeDocument/2006/relationships" r:id="rId3"/>
            </a:rPr>
            <a:t>market reward-to-risk ratio (the market risk premium) </a:t>
          </a:r>
          <a:endParaRPr lang="fi-FI" sz="2200" kern="1200"/>
        </a:p>
      </dsp:txBody>
      <dsp:txXfrm>
        <a:off x="75391" y="2108721"/>
        <a:ext cx="8056592" cy="13936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551E2-2A15-4437-93E8-2D136392EE7E}">
      <dsp:nvSpPr>
        <dsp:cNvPr id="0" name=""/>
        <dsp:cNvSpPr/>
      </dsp:nvSpPr>
      <dsp:spPr>
        <a:xfrm>
          <a:off x="0" y="0"/>
          <a:ext cx="8301215" cy="68968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They are pricing models, and as such relate to individual securities </a:t>
          </a:r>
          <a:endParaRPr lang="fi-FI" sz="1800" kern="1200"/>
        </a:p>
      </dsp:txBody>
      <dsp:txXfrm>
        <a:off x="20200" y="20200"/>
        <a:ext cx="7476303" cy="649280"/>
      </dsp:txXfrm>
    </dsp:sp>
    <dsp:sp modelId="{0BFDB1A0-3E6E-4736-AB6B-50706DE1F8F7}">
      <dsp:nvSpPr>
        <dsp:cNvPr id="0" name=""/>
        <dsp:cNvSpPr/>
      </dsp:nvSpPr>
      <dsp:spPr>
        <a:xfrm>
          <a:off x="619895" y="785469"/>
          <a:ext cx="8301215" cy="68968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Their purpose is not to rectify the function of price mechanisms of the market at large, but</a:t>
          </a:r>
          <a:endParaRPr lang="fi-FI" sz="1800" kern="1200"/>
        </a:p>
      </dsp:txBody>
      <dsp:txXfrm>
        <a:off x="640095" y="805669"/>
        <a:ext cx="7192627" cy="649280"/>
      </dsp:txXfrm>
    </dsp:sp>
    <dsp:sp modelId="{05253662-0E5E-46B0-B70D-F72AD4DB57EA}">
      <dsp:nvSpPr>
        <dsp:cNvPr id="0" name=""/>
        <dsp:cNvSpPr/>
      </dsp:nvSpPr>
      <dsp:spPr>
        <a:xfrm>
          <a:off x="1239791" y="1570938"/>
          <a:ext cx="8301215" cy="68968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in some cases they may have a larger impact on the price formation of a security and even on the beta coefficient. </a:t>
          </a:r>
          <a:endParaRPr lang="fi-FI" sz="1800" kern="1200"/>
        </a:p>
      </dsp:txBody>
      <dsp:txXfrm>
        <a:off x="1259991" y="1591138"/>
        <a:ext cx="7192627" cy="649280"/>
      </dsp:txXfrm>
    </dsp:sp>
    <dsp:sp modelId="{5D8599D2-67FB-4669-BE45-4ACCA4A98F04}">
      <dsp:nvSpPr>
        <dsp:cNvPr id="0" name=""/>
        <dsp:cNvSpPr/>
      </dsp:nvSpPr>
      <dsp:spPr>
        <a:xfrm>
          <a:off x="1859687" y="2356407"/>
          <a:ext cx="8301215" cy="68968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But, in the context of ascertaining damages (due e.g. to information failures), their role must be limited </a:t>
          </a:r>
          <a:endParaRPr lang="fi-FI" sz="1800" kern="1200"/>
        </a:p>
      </dsp:txBody>
      <dsp:txXfrm>
        <a:off x="1879887" y="2376607"/>
        <a:ext cx="7192627" cy="649280"/>
      </dsp:txXfrm>
    </dsp:sp>
    <dsp:sp modelId="{4D210E11-20AA-4C20-A2EF-B6B3E589D3F0}">
      <dsp:nvSpPr>
        <dsp:cNvPr id="0" name=""/>
        <dsp:cNvSpPr/>
      </dsp:nvSpPr>
      <dsp:spPr>
        <a:xfrm>
          <a:off x="2479583" y="3141876"/>
          <a:ext cx="8301215" cy="68968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b="1" kern="1200"/>
            <a:t>The compensation should be based mainly on market development, not on the ”true” price of the security </a:t>
          </a:r>
          <a:endParaRPr lang="fi-FI" sz="1800" kern="1200"/>
        </a:p>
      </dsp:txBody>
      <dsp:txXfrm>
        <a:off x="2499783" y="3162076"/>
        <a:ext cx="7192627" cy="649280"/>
      </dsp:txXfrm>
    </dsp:sp>
    <dsp:sp modelId="{46937CF0-5127-4AC8-B41F-40448EF47705}">
      <dsp:nvSpPr>
        <dsp:cNvPr id="0" name=""/>
        <dsp:cNvSpPr/>
      </dsp:nvSpPr>
      <dsp:spPr>
        <a:xfrm>
          <a:off x="7852923" y="503849"/>
          <a:ext cx="448292" cy="44829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7953789" y="503849"/>
        <a:ext cx="246560" cy="337340"/>
      </dsp:txXfrm>
    </dsp:sp>
    <dsp:sp modelId="{F11ECC48-704C-4873-B376-0BDFFDF7F068}">
      <dsp:nvSpPr>
        <dsp:cNvPr id="0" name=""/>
        <dsp:cNvSpPr/>
      </dsp:nvSpPr>
      <dsp:spPr>
        <a:xfrm>
          <a:off x="8472819" y="1289318"/>
          <a:ext cx="448292" cy="44829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8573685" y="1289318"/>
        <a:ext cx="246560" cy="337340"/>
      </dsp:txXfrm>
    </dsp:sp>
    <dsp:sp modelId="{A9B4964E-3DD1-4B50-ADCB-D777AE40B7A8}">
      <dsp:nvSpPr>
        <dsp:cNvPr id="0" name=""/>
        <dsp:cNvSpPr/>
      </dsp:nvSpPr>
      <dsp:spPr>
        <a:xfrm>
          <a:off x="9092714" y="2063293"/>
          <a:ext cx="448292" cy="44829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9193580" y="2063293"/>
        <a:ext cx="246560" cy="337340"/>
      </dsp:txXfrm>
    </dsp:sp>
    <dsp:sp modelId="{028F57B2-D034-4724-A9ED-38C0A3001802}">
      <dsp:nvSpPr>
        <dsp:cNvPr id="0" name=""/>
        <dsp:cNvSpPr/>
      </dsp:nvSpPr>
      <dsp:spPr>
        <a:xfrm>
          <a:off x="9712610" y="2856425"/>
          <a:ext cx="448292" cy="448292"/>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fi-FI" sz="2000" kern="1200"/>
        </a:p>
      </dsp:txBody>
      <dsp:txXfrm>
        <a:off x="9813476" y="2856425"/>
        <a:ext cx="246560" cy="3373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2B02A-74A9-4F65-B531-C91D5DD5D096}">
      <dsp:nvSpPr>
        <dsp:cNvPr id="0" name=""/>
        <dsp:cNvSpPr/>
      </dsp:nvSpPr>
      <dsp:spPr>
        <a:xfrm>
          <a:off x="0" y="139594"/>
          <a:ext cx="8207374" cy="71487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According to international practice, compensation of price difference is the way of defining the loss due to information failures. Other methods of loss definition may be appropriate when price formation on the market has not been efficient. </a:t>
          </a:r>
          <a:endParaRPr lang="fi-FI" sz="1300" kern="1200"/>
        </a:p>
      </dsp:txBody>
      <dsp:txXfrm>
        <a:off x="34897" y="174491"/>
        <a:ext cx="8137580" cy="645076"/>
      </dsp:txXfrm>
    </dsp:sp>
    <dsp:sp modelId="{34D2C72C-FBDA-41B7-BF50-27ED523B861A}">
      <dsp:nvSpPr>
        <dsp:cNvPr id="0" name=""/>
        <dsp:cNvSpPr/>
      </dsp:nvSpPr>
      <dsp:spPr>
        <a:xfrm>
          <a:off x="0" y="891904"/>
          <a:ext cx="8207374" cy="71487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Price difference based compensation consists of the difference between the materialized purchase or selling price of the security and the price of the security at the trading moment under correct information </a:t>
          </a:r>
          <a:endParaRPr lang="fi-FI" sz="1300" kern="1200"/>
        </a:p>
      </dsp:txBody>
      <dsp:txXfrm>
        <a:off x="34897" y="926801"/>
        <a:ext cx="8137580" cy="645076"/>
      </dsp:txXfrm>
    </dsp:sp>
    <dsp:sp modelId="{3F7F2B6D-C6A9-478D-9058-F7649C577817}">
      <dsp:nvSpPr>
        <dsp:cNvPr id="0" name=""/>
        <dsp:cNvSpPr/>
      </dsp:nvSpPr>
      <dsp:spPr>
        <a:xfrm>
          <a:off x="0" y="1644214"/>
          <a:ext cx="8207374" cy="71487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It prevents compensation of market risk and uncontrollably large damages liabilities that would also be speculative with respect to their contents. </a:t>
          </a:r>
          <a:endParaRPr lang="fi-FI" sz="1300" kern="1200"/>
        </a:p>
      </dsp:txBody>
      <dsp:txXfrm>
        <a:off x="34897" y="1679111"/>
        <a:ext cx="8137580" cy="645076"/>
      </dsp:txXfrm>
    </dsp:sp>
    <dsp:sp modelId="{A422BC51-CD7C-4711-A1A2-65A43E24BD43}">
      <dsp:nvSpPr>
        <dsp:cNvPr id="0" name=""/>
        <dsp:cNvSpPr/>
      </dsp:nvSpPr>
      <dsp:spPr>
        <a:xfrm>
          <a:off x="0" y="2396525"/>
          <a:ext cx="8207374" cy="71487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t>Time of </a:t>
          </a:r>
          <a:r>
            <a:rPr lang="fi-FI" sz="1300" b="1" kern="1200" dirty="0" err="1"/>
            <a:t>assessment</a:t>
          </a:r>
          <a:r>
            <a:rPr lang="fi-FI" sz="1300" b="1" kern="1200" dirty="0"/>
            <a:t>: </a:t>
          </a:r>
          <a:r>
            <a:rPr lang="fi-FI" sz="1300" b="1" kern="1200" dirty="0" err="1"/>
            <a:t>the</a:t>
          </a:r>
          <a:r>
            <a:rPr lang="fi-FI" sz="1300" b="1" kern="1200" dirty="0"/>
            <a:t> </a:t>
          </a:r>
          <a:r>
            <a:rPr lang="fi-FI" sz="1300" b="1" kern="1200" dirty="0" err="1"/>
            <a:t>difference</a:t>
          </a:r>
          <a:r>
            <a:rPr lang="fi-FI" sz="1300" b="1" kern="1200" dirty="0"/>
            <a:t> </a:t>
          </a:r>
          <a:r>
            <a:rPr lang="fi-FI" sz="1300" b="1" kern="1200" dirty="0" err="1"/>
            <a:t>between</a:t>
          </a:r>
          <a:r>
            <a:rPr lang="fi-FI" sz="1300" b="1" kern="1200" dirty="0"/>
            <a:t> </a:t>
          </a:r>
          <a:r>
            <a:rPr lang="fi-FI" sz="1300" b="1" kern="1200" dirty="0" err="1"/>
            <a:t>prices</a:t>
          </a:r>
          <a:r>
            <a:rPr lang="fi-FI" sz="1300" b="1" kern="1200" dirty="0"/>
            <a:t> at </a:t>
          </a:r>
          <a:r>
            <a:rPr lang="fi-FI" sz="1300" b="1" kern="1200" dirty="0" err="1"/>
            <a:t>publication</a:t>
          </a:r>
          <a:r>
            <a:rPr lang="fi-FI" sz="1300" b="1" kern="1200" dirty="0"/>
            <a:t> of </a:t>
          </a:r>
          <a:r>
            <a:rPr lang="fi-FI" sz="1300" b="1" kern="1200" dirty="0" err="1"/>
            <a:t>incorrrect</a:t>
          </a:r>
          <a:r>
            <a:rPr lang="fi-FI" sz="1300" b="1" kern="1200" dirty="0"/>
            <a:t> </a:t>
          </a:r>
          <a:r>
            <a:rPr lang="fi-FI" sz="1300" b="1" kern="1200" dirty="0" err="1"/>
            <a:t>information</a:t>
          </a:r>
          <a:r>
            <a:rPr lang="fi-FI" sz="1300" b="1" kern="1200" dirty="0"/>
            <a:t> and </a:t>
          </a:r>
          <a:r>
            <a:rPr lang="fi-FI" sz="1300" b="1" kern="1200" dirty="0" err="1"/>
            <a:t>prices</a:t>
          </a:r>
          <a:r>
            <a:rPr lang="fi-FI" sz="1300" b="1" kern="1200" dirty="0"/>
            <a:t> at </a:t>
          </a:r>
          <a:r>
            <a:rPr lang="fi-FI" sz="1300" b="1" kern="1200" dirty="0" err="1"/>
            <a:t>time</a:t>
          </a:r>
          <a:r>
            <a:rPr lang="fi-FI" sz="1300" b="1" kern="1200" dirty="0"/>
            <a:t> of </a:t>
          </a:r>
          <a:r>
            <a:rPr lang="fi-FI" sz="1300" b="1" kern="1200" dirty="0" err="1"/>
            <a:t>assessment</a:t>
          </a:r>
          <a:r>
            <a:rPr lang="fi-FI" sz="1300" b="1" kern="1200" dirty="0"/>
            <a:t> (</a:t>
          </a:r>
          <a:r>
            <a:rPr lang="fi-FI" sz="1300" b="1" kern="1200" dirty="0" err="1"/>
            <a:t>eg</a:t>
          </a:r>
          <a:r>
            <a:rPr lang="fi-FI" sz="1300" b="1" kern="1200" dirty="0"/>
            <a:t>. </a:t>
          </a:r>
          <a:r>
            <a:rPr lang="fi-FI" sz="1300" b="1" kern="1200" dirty="0" err="1"/>
            <a:t>court</a:t>
          </a:r>
          <a:r>
            <a:rPr lang="fi-FI" sz="1300" b="1" kern="1200" dirty="0"/>
            <a:t> </a:t>
          </a:r>
          <a:r>
            <a:rPr lang="fi-FI" sz="1300" b="1" kern="1200" dirty="0" err="1"/>
            <a:t>decision</a:t>
          </a:r>
          <a:r>
            <a:rPr lang="fi-FI" sz="1300" b="1" kern="1200" dirty="0"/>
            <a:t>); no </a:t>
          </a:r>
          <a:r>
            <a:rPr lang="fi-FI" sz="1300" b="1" kern="1200" dirty="0" err="1"/>
            <a:t>account</a:t>
          </a:r>
          <a:r>
            <a:rPr lang="fi-FI" sz="1300" b="1" kern="1200" dirty="0"/>
            <a:t> to </a:t>
          </a:r>
          <a:r>
            <a:rPr lang="fi-FI" sz="1300" b="1" kern="1200" dirty="0" err="1"/>
            <a:t>prior</a:t>
          </a:r>
          <a:r>
            <a:rPr lang="fi-FI" sz="1300" b="1" kern="1200" dirty="0"/>
            <a:t> </a:t>
          </a:r>
          <a:r>
            <a:rPr lang="fi-FI" sz="1300" b="1" kern="1200" dirty="0" err="1"/>
            <a:t>or</a:t>
          </a:r>
          <a:r>
            <a:rPr lang="fi-FI" sz="1300" b="1" kern="1200" dirty="0"/>
            <a:t> </a:t>
          </a:r>
          <a:r>
            <a:rPr lang="fi-FI" sz="1300" b="1" kern="1200" dirty="0" err="1"/>
            <a:t>later</a:t>
          </a:r>
          <a:r>
            <a:rPr lang="fi-FI" sz="1300" b="1" kern="1200" dirty="0"/>
            <a:t> </a:t>
          </a:r>
          <a:r>
            <a:rPr lang="fi-FI" sz="1300" b="1" kern="1200" dirty="0" err="1"/>
            <a:t>losses</a:t>
          </a:r>
          <a:r>
            <a:rPr lang="fi-FI" sz="1300" b="1" kern="1200" dirty="0"/>
            <a:t> </a:t>
          </a:r>
          <a:r>
            <a:rPr lang="fi-FI" sz="1300" b="1" kern="1200" dirty="0" err="1"/>
            <a:t>or</a:t>
          </a:r>
          <a:r>
            <a:rPr lang="fi-FI" sz="1300" b="1" kern="1200" dirty="0"/>
            <a:t> </a:t>
          </a:r>
          <a:r>
            <a:rPr lang="fi-FI" sz="1300" b="1" kern="1200" dirty="0" err="1"/>
            <a:t>profits</a:t>
          </a:r>
          <a:r>
            <a:rPr lang="fi-FI" sz="1300" b="1" kern="1200" dirty="0"/>
            <a:t> </a:t>
          </a:r>
          <a:endParaRPr lang="fi-FI" sz="1300" kern="1200" dirty="0"/>
        </a:p>
      </dsp:txBody>
      <dsp:txXfrm>
        <a:off x="34897" y="2431422"/>
        <a:ext cx="8137580" cy="645076"/>
      </dsp:txXfrm>
    </dsp:sp>
    <dsp:sp modelId="{7181FA57-6B20-4744-824D-CF5CECDC80F6}">
      <dsp:nvSpPr>
        <dsp:cNvPr id="0" name=""/>
        <dsp:cNvSpPr/>
      </dsp:nvSpPr>
      <dsp:spPr>
        <a:xfrm>
          <a:off x="0" y="3148835"/>
          <a:ext cx="8207374" cy="71487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The compensation shall be decreased by the amount of the profit that the information failure has yielded to the injured person in reverse trades </a:t>
          </a:r>
          <a:endParaRPr lang="fi-FI" sz="1300" kern="1200"/>
        </a:p>
      </dsp:txBody>
      <dsp:txXfrm>
        <a:off x="34897" y="3183732"/>
        <a:ext cx="8137580" cy="64507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E086F-BDAF-45F7-90BD-97F1262100F5}">
      <dsp:nvSpPr>
        <dsp:cNvPr id="0" name=""/>
        <dsp:cNvSpPr/>
      </dsp:nvSpPr>
      <dsp:spPr>
        <a:xfrm>
          <a:off x="0" y="46893"/>
          <a:ext cx="8207375"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fi-FI" sz="1800" kern="1200" dirty="0" err="1"/>
            <a:t>Damage</a:t>
          </a:r>
          <a:r>
            <a:rPr lang="fi-FI" sz="1800" kern="1200" dirty="0"/>
            <a:t> </a:t>
          </a:r>
          <a:r>
            <a:rPr lang="fi-FI" sz="1800" kern="1200" dirty="0" err="1"/>
            <a:t>due</a:t>
          </a:r>
          <a:r>
            <a:rPr lang="fi-FI" sz="1800" kern="1200" dirty="0"/>
            <a:t> to </a:t>
          </a:r>
          <a:r>
            <a:rPr lang="fi-FI" sz="1800" kern="1200" dirty="0" err="1"/>
            <a:t>information</a:t>
          </a:r>
          <a:r>
            <a:rPr lang="fi-FI" sz="1800" kern="1200" dirty="0"/>
            <a:t> </a:t>
          </a:r>
          <a:r>
            <a:rPr lang="fi-FI" sz="1800" kern="1200" dirty="0" err="1"/>
            <a:t>failure</a:t>
          </a:r>
          <a:r>
            <a:rPr lang="fi-FI" sz="1800" kern="1200" dirty="0"/>
            <a:t> </a:t>
          </a:r>
          <a:r>
            <a:rPr lang="fi-FI" sz="1800" kern="1200" dirty="0" err="1"/>
            <a:t>should</a:t>
          </a:r>
          <a:r>
            <a:rPr lang="fi-FI" sz="1800" kern="1200" dirty="0"/>
            <a:t> </a:t>
          </a:r>
          <a:r>
            <a:rPr lang="fi-FI" sz="1800" kern="1200" dirty="0" err="1"/>
            <a:t>usually</a:t>
          </a:r>
          <a:r>
            <a:rPr lang="fi-FI" sz="1800" kern="1200" dirty="0"/>
            <a:t> </a:t>
          </a:r>
          <a:r>
            <a:rPr lang="fi-FI" sz="1800" kern="1200" dirty="0" err="1"/>
            <a:t>be</a:t>
          </a:r>
          <a:r>
            <a:rPr lang="fi-FI" sz="1800" kern="1200" dirty="0"/>
            <a:t> </a:t>
          </a:r>
          <a:r>
            <a:rPr lang="fi-FI" sz="1800" kern="1200" dirty="0" err="1"/>
            <a:t>compensated</a:t>
          </a:r>
          <a:r>
            <a:rPr lang="fi-FI" sz="1800" kern="1200" dirty="0"/>
            <a:t>  </a:t>
          </a:r>
          <a:r>
            <a:rPr lang="fi-FI" sz="1800" kern="1200" dirty="0" err="1"/>
            <a:t>only</a:t>
          </a:r>
          <a:r>
            <a:rPr lang="fi-FI" sz="1800" kern="1200" dirty="0"/>
            <a:t> to </a:t>
          </a:r>
          <a:r>
            <a:rPr lang="fi-FI" sz="1800" kern="1200" dirty="0" err="1"/>
            <a:t>investors</a:t>
          </a:r>
          <a:r>
            <a:rPr lang="fi-FI" sz="1800" kern="1200" dirty="0"/>
            <a:t> </a:t>
          </a:r>
          <a:r>
            <a:rPr lang="fi-FI" sz="1800" kern="1200" dirty="0" err="1"/>
            <a:t>who</a:t>
          </a:r>
          <a:r>
            <a:rPr lang="fi-FI" sz="1800" kern="1200" dirty="0"/>
            <a:t> </a:t>
          </a:r>
          <a:r>
            <a:rPr lang="fi-FI" sz="1800" kern="1200" dirty="0" err="1"/>
            <a:t>have</a:t>
          </a:r>
          <a:r>
            <a:rPr lang="fi-FI" sz="1800" kern="1200" dirty="0"/>
            <a:t> </a:t>
          </a:r>
          <a:r>
            <a:rPr lang="fi-FI" sz="1800" kern="1200" dirty="0" err="1"/>
            <a:t>traded</a:t>
          </a:r>
          <a:r>
            <a:rPr lang="fi-FI" sz="1800" kern="1200" dirty="0"/>
            <a:t> in </a:t>
          </a:r>
          <a:r>
            <a:rPr lang="fi-FI" sz="1800" kern="1200" dirty="0" err="1"/>
            <a:t>securities</a:t>
          </a:r>
          <a:r>
            <a:rPr lang="fi-FI" sz="1800" kern="1200" dirty="0"/>
            <a:t> </a:t>
          </a:r>
          <a:r>
            <a:rPr lang="fi-FI" sz="1800" kern="1200" dirty="0" err="1"/>
            <a:t>affected</a:t>
          </a:r>
          <a:r>
            <a:rPr lang="fi-FI" sz="1800" kern="1200" dirty="0"/>
            <a:t> </a:t>
          </a:r>
          <a:r>
            <a:rPr lang="fi-FI" sz="1800" kern="1200" dirty="0" err="1"/>
            <a:t>by</a:t>
          </a:r>
          <a:r>
            <a:rPr lang="fi-FI" sz="1800" kern="1200" dirty="0"/>
            <a:t> </a:t>
          </a:r>
          <a:r>
            <a:rPr lang="fi-FI" sz="1800" kern="1200" dirty="0" err="1"/>
            <a:t>the</a:t>
          </a:r>
          <a:r>
            <a:rPr lang="fi-FI" sz="1800" kern="1200" dirty="0"/>
            <a:t> </a:t>
          </a:r>
          <a:r>
            <a:rPr lang="fi-FI" sz="1800" kern="1200" dirty="0" err="1"/>
            <a:t>information</a:t>
          </a:r>
          <a:r>
            <a:rPr lang="fi-FI" sz="1800" kern="1200" dirty="0"/>
            <a:t> </a:t>
          </a:r>
          <a:r>
            <a:rPr lang="fi-FI" sz="1800" kern="1200" dirty="0" err="1"/>
            <a:t>failure</a:t>
          </a:r>
          <a:r>
            <a:rPr lang="fi-FI" sz="1800" kern="1200" dirty="0"/>
            <a:t> </a:t>
          </a:r>
          <a:r>
            <a:rPr lang="fi-FI" sz="1800" kern="1200" dirty="0" err="1"/>
            <a:t>during</a:t>
          </a:r>
          <a:r>
            <a:rPr lang="fi-FI" sz="1800" kern="1200" dirty="0"/>
            <a:t> </a:t>
          </a:r>
          <a:r>
            <a:rPr lang="fi-FI" sz="1800" kern="1200" dirty="0" err="1"/>
            <a:t>the</a:t>
          </a:r>
          <a:r>
            <a:rPr lang="fi-FI" sz="1800" kern="1200" dirty="0"/>
            <a:t> </a:t>
          </a:r>
          <a:r>
            <a:rPr lang="fi-FI" sz="1800" kern="1200" dirty="0" err="1"/>
            <a:t>duration</a:t>
          </a:r>
          <a:r>
            <a:rPr lang="fi-FI" sz="1800" kern="1200" dirty="0"/>
            <a:t> of </a:t>
          </a:r>
          <a:r>
            <a:rPr lang="fi-FI" sz="1800" kern="1200" dirty="0" err="1"/>
            <a:t>the</a:t>
          </a:r>
          <a:r>
            <a:rPr lang="fi-FI" sz="1800" kern="1200" dirty="0"/>
            <a:t> </a:t>
          </a:r>
          <a:r>
            <a:rPr lang="fi-FI" sz="1800" kern="1200" dirty="0" err="1"/>
            <a:t>effect</a:t>
          </a:r>
          <a:r>
            <a:rPr lang="fi-FI" sz="1800" kern="1200" dirty="0"/>
            <a:t> of </a:t>
          </a:r>
          <a:r>
            <a:rPr lang="fi-FI" sz="1800" kern="1200" dirty="0" err="1"/>
            <a:t>the</a:t>
          </a:r>
          <a:r>
            <a:rPr lang="fi-FI" sz="1800" kern="1200" dirty="0"/>
            <a:t> </a:t>
          </a:r>
          <a:r>
            <a:rPr lang="fi-FI" sz="1800" kern="1200" dirty="0" err="1"/>
            <a:t>information</a:t>
          </a:r>
          <a:r>
            <a:rPr lang="fi-FI" sz="1800" kern="1200" dirty="0"/>
            <a:t> </a:t>
          </a:r>
          <a:r>
            <a:rPr lang="fi-FI" sz="1800" kern="1200" dirty="0" err="1"/>
            <a:t>failure</a:t>
          </a:r>
          <a:r>
            <a:rPr lang="fi-FI" sz="1800" kern="1200" dirty="0"/>
            <a:t>. </a:t>
          </a:r>
        </a:p>
      </dsp:txBody>
      <dsp:txXfrm>
        <a:off x="61909" y="108802"/>
        <a:ext cx="8083557" cy="1144388"/>
      </dsp:txXfrm>
    </dsp:sp>
    <dsp:sp modelId="{0023C2B2-1EA0-41F1-9F72-4023C4216DF0}">
      <dsp:nvSpPr>
        <dsp:cNvPr id="0" name=""/>
        <dsp:cNvSpPr/>
      </dsp:nvSpPr>
      <dsp:spPr>
        <a:xfrm>
          <a:off x="0" y="1366940"/>
          <a:ext cx="8207375"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fi-FI" sz="1800" kern="1200"/>
            <a:t>Decision not to invest should in general not be deemed to be a compensabe loss, nor the effect of the information failure on the price of other securities of the issuer unless the information failure is a case of market abuse. </a:t>
          </a:r>
        </a:p>
      </dsp:txBody>
      <dsp:txXfrm>
        <a:off x="61909" y="1428849"/>
        <a:ext cx="8083557" cy="1144388"/>
      </dsp:txXfrm>
    </dsp:sp>
    <dsp:sp modelId="{DEE094AA-CCA6-4F65-98EA-0C4E3C413400}">
      <dsp:nvSpPr>
        <dsp:cNvPr id="0" name=""/>
        <dsp:cNvSpPr/>
      </dsp:nvSpPr>
      <dsp:spPr>
        <a:xfrm>
          <a:off x="0" y="2686987"/>
          <a:ext cx="8207375" cy="12682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fi-FI" sz="1800" kern="1200"/>
            <a:t>The duration of the effect of an information failure shall in general be deemed to end when the wrong informaton has been corrected. </a:t>
          </a:r>
        </a:p>
      </dsp:txBody>
      <dsp:txXfrm>
        <a:off x="61909" y="2748896"/>
        <a:ext cx="8083557" cy="11443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E4DD1-B5AF-4970-AFF5-85BFE4AF51BA}">
      <dsp:nvSpPr>
        <dsp:cNvPr id="0" name=""/>
        <dsp:cNvSpPr/>
      </dsp:nvSpPr>
      <dsp:spPr>
        <a:xfrm>
          <a:off x="0" y="0"/>
          <a:ext cx="8207375" cy="40020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rtl="0">
            <a:lnSpc>
              <a:spcPct val="90000"/>
            </a:lnSpc>
            <a:spcBef>
              <a:spcPct val="0"/>
            </a:spcBef>
            <a:spcAft>
              <a:spcPct val="35000"/>
            </a:spcAft>
            <a:buNone/>
          </a:pPr>
          <a:r>
            <a:rPr lang="fi-FI" sz="3800" kern="1200"/>
            <a:t>Dannenberg – Turtiainen 2013 European Journal of Law and Economics </a:t>
          </a:r>
        </a:p>
      </dsp:txBody>
      <dsp:txXfrm>
        <a:off x="0" y="0"/>
        <a:ext cx="8207375" cy="2161127"/>
      </dsp:txXfrm>
    </dsp:sp>
    <dsp:sp modelId="{EC8C66E1-BEFA-4ED1-8B07-267B0790A820}">
      <dsp:nvSpPr>
        <dsp:cNvPr id="0" name=""/>
        <dsp:cNvSpPr/>
      </dsp:nvSpPr>
      <dsp:spPr>
        <a:xfrm>
          <a:off x="1001" y="2081085"/>
          <a:ext cx="1641074" cy="184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rtl="0">
            <a:lnSpc>
              <a:spcPct val="90000"/>
            </a:lnSpc>
            <a:spcBef>
              <a:spcPct val="0"/>
            </a:spcBef>
            <a:spcAft>
              <a:spcPct val="35000"/>
            </a:spcAft>
            <a:buNone/>
          </a:pPr>
          <a:r>
            <a:rPr lang="fi-FI" sz="1300" kern="1200"/>
            <a:t>Based on material from TJ Group Case (KKO 2009:1) </a:t>
          </a:r>
        </a:p>
      </dsp:txBody>
      <dsp:txXfrm>
        <a:off x="1001" y="2081085"/>
        <a:ext cx="1641074" cy="1840960"/>
      </dsp:txXfrm>
    </dsp:sp>
    <dsp:sp modelId="{AD7A8403-600E-49DA-9884-C2015ED6B716}">
      <dsp:nvSpPr>
        <dsp:cNvPr id="0" name=""/>
        <dsp:cNvSpPr/>
      </dsp:nvSpPr>
      <dsp:spPr>
        <a:xfrm>
          <a:off x="1642076" y="2081085"/>
          <a:ext cx="1641074" cy="184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rtl="0">
            <a:lnSpc>
              <a:spcPct val="90000"/>
            </a:lnSpc>
            <a:spcBef>
              <a:spcPct val="0"/>
            </a:spcBef>
            <a:spcAft>
              <a:spcPct val="35000"/>
            </a:spcAft>
            <a:buNone/>
          </a:pPr>
          <a:r>
            <a:rPr lang="fi-FI" sz="1300" kern="1200"/>
            <a:t>Market correlations after the the </a:t>
          </a:r>
          <a:r>
            <a:rPr lang="fi-FI" sz="1300" i="1" kern="1200"/>
            <a:t>event</a:t>
          </a:r>
          <a:r>
            <a:rPr lang="fi-FI" sz="1300" kern="1200"/>
            <a:t> (rectificaton of the false information, e.g. profit warning) are used to calculate backwards from the event. </a:t>
          </a:r>
        </a:p>
      </dsp:txBody>
      <dsp:txXfrm>
        <a:off x="1642076" y="2081085"/>
        <a:ext cx="1641074" cy="1840960"/>
      </dsp:txXfrm>
    </dsp:sp>
    <dsp:sp modelId="{AE204218-2C42-49F8-AA6D-F51FDC860A72}">
      <dsp:nvSpPr>
        <dsp:cNvPr id="0" name=""/>
        <dsp:cNvSpPr/>
      </dsp:nvSpPr>
      <dsp:spPr>
        <a:xfrm>
          <a:off x="3283150" y="2081085"/>
          <a:ext cx="1641074" cy="184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rtl="0">
            <a:lnSpc>
              <a:spcPct val="90000"/>
            </a:lnSpc>
            <a:spcBef>
              <a:spcPct val="0"/>
            </a:spcBef>
            <a:spcAft>
              <a:spcPct val="35000"/>
            </a:spcAft>
            <a:buNone/>
          </a:pPr>
          <a:r>
            <a:rPr lang="fi-FI" sz="1300" kern="1200" dirty="0"/>
            <a:t>Statistical </a:t>
          </a:r>
          <a:r>
            <a:rPr lang="fi-FI" sz="1300" kern="1200" dirty="0" err="1"/>
            <a:t>confidence</a:t>
          </a:r>
          <a:r>
            <a:rPr lang="fi-FI" sz="1300" kern="1200" dirty="0"/>
            <a:t> </a:t>
          </a:r>
          <a:r>
            <a:rPr lang="fi-FI" sz="1300" kern="1200" dirty="0" err="1"/>
            <a:t>levels</a:t>
          </a:r>
          <a:r>
            <a:rPr lang="fi-FI" sz="1300" kern="1200" dirty="0"/>
            <a:t> </a:t>
          </a:r>
          <a:r>
            <a:rPr lang="fi-FI" sz="1300" kern="1200" dirty="0" err="1"/>
            <a:t>are</a:t>
          </a:r>
          <a:r>
            <a:rPr lang="fi-FI" sz="1300" kern="1200" dirty="0"/>
            <a:t> </a:t>
          </a:r>
          <a:r>
            <a:rPr lang="fi-FI" sz="1300" kern="1200" dirty="0" err="1"/>
            <a:t>assumed</a:t>
          </a:r>
          <a:r>
            <a:rPr lang="fi-FI" sz="1300" kern="1200" dirty="0"/>
            <a:t> </a:t>
          </a:r>
        </a:p>
      </dsp:txBody>
      <dsp:txXfrm>
        <a:off x="3283150" y="2081085"/>
        <a:ext cx="1641074" cy="1840960"/>
      </dsp:txXfrm>
    </dsp:sp>
    <dsp:sp modelId="{1D61023F-AE48-4CF0-8004-A2D28336506D}">
      <dsp:nvSpPr>
        <dsp:cNvPr id="0" name=""/>
        <dsp:cNvSpPr/>
      </dsp:nvSpPr>
      <dsp:spPr>
        <a:xfrm>
          <a:off x="4924224" y="2081085"/>
          <a:ext cx="1641074" cy="184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rtl="0">
            <a:lnSpc>
              <a:spcPct val="90000"/>
            </a:lnSpc>
            <a:spcBef>
              <a:spcPct val="0"/>
            </a:spcBef>
            <a:spcAft>
              <a:spcPct val="35000"/>
            </a:spcAft>
            <a:buNone/>
          </a:pPr>
          <a:r>
            <a:rPr lang="fi-FI" sz="1300" kern="1200"/>
            <a:t>Question to solve: how markets would have behaved if the information had been published earlier</a:t>
          </a:r>
        </a:p>
      </dsp:txBody>
      <dsp:txXfrm>
        <a:off x="4924224" y="2081085"/>
        <a:ext cx="1641074" cy="1840960"/>
      </dsp:txXfrm>
    </dsp:sp>
    <dsp:sp modelId="{27EE9301-7771-4373-9EA0-612B98A05A04}">
      <dsp:nvSpPr>
        <dsp:cNvPr id="0" name=""/>
        <dsp:cNvSpPr/>
      </dsp:nvSpPr>
      <dsp:spPr>
        <a:xfrm>
          <a:off x="6565298" y="2081085"/>
          <a:ext cx="1641074" cy="1840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rtl="0">
            <a:lnSpc>
              <a:spcPct val="90000"/>
            </a:lnSpc>
            <a:spcBef>
              <a:spcPct val="0"/>
            </a:spcBef>
            <a:spcAft>
              <a:spcPct val="35000"/>
            </a:spcAft>
            <a:buNone/>
          </a:pPr>
          <a:r>
            <a:rPr lang="fi-FI" sz="1300" kern="1200" dirty="0" err="1"/>
            <a:t>Brings</a:t>
          </a:r>
          <a:r>
            <a:rPr lang="fi-FI" sz="1300" kern="1200" dirty="0"/>
            <a:t> </a:t>
          </a:r>
          <a:r>
            <a:rPr lang="fi-FI" sz="1300" kern="1200" dirty="0" err="1"/>
            <a:t>more</a:t>
          </a:r>
          <a:r>
            <a:rPr lang="fi-FI" sz="1300" kern="1200" dirty="0"/>
            <a:t> </a:t>
          </a:r>
          <a:r>
            <a:rPr lang="fi-FI" sz="1300" kern="1200" dirty="0" err="1"/>
            <a:t>accurate</a:t>
          </a:r>
          <a:r>
            <a:rPr lang="fi-FI" sz="1300" kern="1200" dirty="0"/>
            <a:t> </a:t>
          </a:r>
          <a:r>
            <a:rPr lang="fi-FI" sz="1300" kern="1200" dirty="0" err="1"/>
            <a:t>mathematical</a:t>
          </a:r>
          <a:r>
            <a:rPr lang="fi-FI" sz="1300" kern="1200" dirty="0"/>
            <a:t> </a:t>
          </a:r>
          <a:r>
            <a:rPr lang="fi-FI" sz="1300" kern="1200" dirty="0" err="1"/>
            <a:t>tools</a:t>
          </a:r>
          <a:r>
            <a:rPr lang="fi-FI" sz="1300" kern="1200" dirty="0"/>
            <a:t> </a:t>
          </a:r>
          <a:r>
            <a:rPr lang="fi-FI" sz="1300" kern="1200" dirty="0" err="1"/>
            <a:t>available</a:t>
          </a:r>
          <a:r>
            <a:rPr lang="fi-FI" sz="1300" kern="1200" dirty="0"/>
            <a:t>  </a:t>
          </a:r>
        </a:p>
      </dsp:txBody>
      <dsp:txXfrm>
        <a:off x="6565298" y="2081085"/>
        <a:ext cx="1641074" cy="184096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241EC6-651A-40D4-ACE3-2DF2A9DBF761}">
      <dsp:nvSpPr>
        <dsp:cNvPr id="0" name=""/>
        <dsp:cNvSpPr/>
      </dsp:nvSpPr>
      <dsp:spPr>
        <a:xfrm>
          <a:off x="131846" y="1105"/>
          <a:ext cx="4672753" cy="1869101"/>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rtl="0">
            <a:lnSpc>
              <a:spcPct val="90000"/>
            </a:lnSpc>
            <a:spcBef>
              <a:spcPct val="0"/>
            </a:spcBef>
            <a:spcAft>
              <a:spcPct val="35000"/>
            </a:spcAft>
            <a:buNone/>
          </a:pPr>
          <a:r>
            <a:rPr lang="fi-FI" sz="1400" kern="1200" dirty="0"/>
            <a:t>KKO 2009:1: </a:t>
          </a:r>
          <a:r>
            <a:rPr lang="fi-FI" sz="1400" kern="1200" dirty="0" err="1"/>
            <a:t>Defining</a:t>
          </a:r>
          <a:r>
            <a:rPr lang="fi-FI" sz="1400" kern="1200" dirty="0"/>
            <a:t> </a:t>
          </a:r>
          <a:r>
            <a:rPr lang="fi-FI" sz="1400" kern="1200" dirty="0" err="1"/>
            <a:t>the</a:t>
          </a:r>
          <a:r>
            <a:rPr lang="fi-FI" sz="1400" kern="1200" dirty="0"/>
            <a:t> </a:t>
          </a:r>
          <a:r>
            <a:rPr lang="fi-FI" sz="1400" kern="1200" dirty="0" err="1"/>
            <a:t>utility</a:t>
          </a:r>
          <a:r>
            <a:rPr lang="fi-FI" sz="1400" kern="1200" dirty="0"/>
            <a:t> </a:t>
          </a:r>
          <a:r>
            <a:rPr lang="fi-FI" sz="1400" kern="1200" dirty="0" err="1"/>
            <a:t>pursued</a:t>
          </a:r>
          <a:r>
            <a:rPr lang="fi-FI" sz="1400" kern="1200" dirty="0"/>
            <a:t> and </a:t>
          </a:r>
          <a:r>
            <a:rPr lang="fi-FI" sz="1400" kern="1200" dirty="0" err="1"/>
            <a:t>produced</a:t>
          </a:r>
          <a:r>
            <a:rPr lang="fi-FI" sz="1400" kern="1200" dirty="0"/>
            <a:t> </a:t>
          </a:r>
          <a:r>
            <a:rPr lang="fi-FI" sz="1400" kern="1200" dirty="0" err="1"/>
            <a:t>by</a:t>
          </a:r>
          <a:r>
            <a:rPr lang="fi-FI" sz="1400" kern="1200" dirty="0"/>
            <a:t> </a:t>
          </a:r>
          <a:r>
            <a:rPr lang="fi-FI" sz="1400" kern="1200" dirty="0" err="1"/>
            <a:t>misuse</a:t>
          </a:r>
          <a:r>
            <a:rPr lang="fi-FI" sz="1400" kern="1200" dirty="0"/>
            <a:t> of inside </a:t>
          </a:r>
          <a:r>
            <a:rPr lang="fi-FI" sz="1400" kern="1200" dirty="0" err="1"/>
            <a:t>information</a:t>
          </a:r>
          <a:r>
            <a:rPr lang="fi-FI" sz="1400" kern="1200" dirty="0"/>
            <a:t> </a:t>
          </a:r>
          <a:r>
            <a:rPr lang="fi-FI" sz="1400" kern="1200" dirty="0" err="1"/>
            <a:t>often</a:t>
          </a:r>
          <a:r>
            <a:rPr lang="fi-FI" sz="1400" kern="1200" dirty="0"/>
            <a:t> </a:t>
          </a:r>
          <a:r>
            <a:rPr lang="fi-FI" sz="1400" kern="1200" dirty="0" err="1"/>
            <a:t>based</a:t>
          </a:r>
          <a:r>
            <a:rPr lang="fi-FI" sz="1400" kern="1200" dirty="0"/>
            <a:t> on </a:t>
          </a:r>
          <a:r>
            <a:rPr lang="fi-FI" sz="1400" kern="1200" dirty="0" err="1"/>
            <a:t>such</a:t>
          </a:r>
          <a:r>
            <a:rPr lang="fi-FI" sz="1400" kern="1200" dirty="0"/>
            <a:t> </a:t>
          </a:r>
          <a:r>
            <a:rPr lang="fi-FI" sz="1400" kern="1200" dirty="0" err="1"/>
            <a:t>estimations</a:t>
          </a:r>
          <a:r>
            <a:rPr lang="fi-FI" sz="1400" kern="1200" dirty="0"/>
            <a:t> </a:t>
          </a:r>
          <a:r>
            <a:rPr lang="fi-FI" sz="1400" kern="1200" dirty="0" err="1"/>
            <a:t>that</a:t>
          </a:r>
          <a:r>
            <a:rPr lang="fi-FI" sz="1400" kern="1200" dirty="0"/>
            <a:t> </a:t>
          </a:r>
          <a:r>
            <a:rPr lang="fi-FI" sz="1400" kern="1200" dirty="0" err="1"/>
            <a:t>the</a:t>
          </a:r>
          <a:r>
            <a:rPr lang="fi-FI" sz="1400" kern="1200" dirty="0"/>
            <a:t> </a:t>
          </a:r>
          <a:r>
            <a:rPr lang="fi-FI" sz="1400" kern="1200" dirty="0" err="1"/>
            <a:t>random</a:t>
          </a:r>
          <a:r>
            <a:rPr lang="fi-FI" sz="1400" kern="1200" dirty="0"/>
            <a:t> </a:t>
          </a:r>
          <a:r>
            <a:rPr lang="fi-FI" sz="1400" kern="1200" dirty="0" err="1"/>
            <a:t>factors</a:t>
          </a:r>
          <a:r>
            <a:rPr lang="fi-FI" sz="1400" kern="1200" dirty="0"/>
            <a:t> </a:t>
          </a:r>
          <a:r>
            <a:rPr lang="fi-FI" sz="1400" kern="1200" dirty="0" err="1"/>
            <a:t>affecting</a:t>
          </a:r>
          <a:r>
            <a:rPr lang="fi-FI" sz="1400" kern="1200" dirty="0"/>
            <a:t> </a:t>
          </a:r>
          <a:r>
            <a:rPr lang="fi-FI" sz="1400" kern="1200" dirty="0" err="1"/>
            <a:t>them</a:t>
          </a:r>
          <a:r>
            <a:rPr lang="fi-FI" sz="1400" kern="1200" dirty="0"/>
            <a:t> </a:t>
          </a:r>
          <a:r>
            <a:rPr lang="fi-FI" sz="1400" kern="1200" dirty="0" err="1"/>
            <a:t>cannot</a:t>
          </a:r>
          <a:r>
            <a:rPr lang="fi-FI" sz="1400" kern="1200" dirty="0"/>
            <a:t> </a:t>
          </a:r>
          <a:r>
            <a:rPr lang="fi-FI" sz="1400" kern="1200" dirty="0" err="1"/>
            <a:t>be</a:t>
          </a:r>
          <a:r>
            <a:rPr lang="fi-FI" sz="1400" kern="1200" dirty="0"/>
            <a:t> </a:t>
          </a:r>
          <a:r>
            <a:rPr lang="fi-FI" sz="1400" kern="1200" dirty="0" err="1"/>
            <a:t>known</a:t>
          </a:r>
          <a:r>
            <a:rPr lang="fi-FI" sz="1400" kern="1200" dirty="0"/>
            <a:t> in </a:t>
          </a:r>
          <a:r>
            <a:rPr lang="fi-FI" sz="1400" kern="1200" dirty="0" err="1"/>
            <a:t>advance</a:t>
          </a:r>
          <a:r>
            <a:rPr lang="fi-FI" sz="1400" kern="1200" dirty="0"/>
            <a:t> and </a:t>
          </a:r>
          <a:r>
            <a:rPr lang="fi-FI" sz="1400" kern="1200" dirty="0" err="1"/>
            <a:t>that</a:t>
          </a:r>
          <a:r>
            <a:rPr lang="fi-FI" sz="1400" kern="1200" dirty="0"/>
            <a:t> </a:t>
          </a:r>
          <a:r>
            <a:rPr lang="fi-FI" sz="1400" kern="1200" dirty="0" err="1"/>
            <a:t>their</a:t>
          </a:r>
          <a:r>
            <a:rPr lang="fi-FI" sz="1400" kern="1200" dirty="0"/>
            <a:t> </a:t>
          </a:r>
          <a:r>
            <a:rPr lang="fi-FI" sz="1400" kern="1200" dirty="0" err="1"/>
            <a:t>influence</a:t>
          </a:r>
          <a:r>
            <a:rPr lang="fi-FI" sz="1400" kern="1200" dirty="0"/>
            <a:t> on </a:t>
          </a:r>
          <a:r>
            <a:rPr lang="fi-FI" sz="1400" kern="1200" dirty="0" err="1"/>
            <a:t>the</a:t>
          </a:r>
          <a:r>
            <a:rPr lang="fi-FI" sz="1400" kern="1200" dirty="0"/>
            <a:t> </a:t>
          </a:r>
          <a:r>
            <a:rPr lang="fi-FI" sz="1400" kern="1200" dirty="0" err="1"/>
            <a:t>rate</a:t>
          </a:r>
          <a:r>
            <a:rPr lang="fi-FI" sz="1400" kern="1200" dirty="0"/>
            <a:t> of </a:t>
          </a:r>
          <a:r>
            <a:rPr lang="fi-FI" sz="1400" kern="1200" dirty="0" err="1"/>
            <a:t>securities</a:t>
          </a:r>
          <a:r>
            <a:rPr lang="fi-FI" sz="1400" kern="1200" dirty="0"/>
            <a:t> </a:t>
          </a:r>
          <a:r>
            <a:rPr lang="fi-FI" sz="1400" kern="1200" dirty="0" err="1"/>
            <a:t>cannot</a:t>
          </a:r>
          <a:r>
            <a:rPr lang="fi-FI" sz="1400" kern="1200" dirty="0"/>
            <a:t> </a:t>
          </a:r>
          <a:r>
            <a:rPr lang="fi-FI" sz="1400" kern="1200" dirty="0" err="1"/>
            <a:t>exactly</a:t>
          </a:r>
          <a:r>
            <a:rPr lang="fi-FI" sz="1400" kern="1200" dirty="0"/>
            <a:t> </a:t>
          </a:r>
          <a:r>
            <a:rPr lang="fi-FI" sz="1400" kern="1200" dirty="0" err="1"/>
            <a:t>be</a:t>
          </a:r>
          <a:r>
            <a:rPr lang="fi-FI" sz="1400" kern="1200" dirty="0"/>
            <a:t> </a:t>
          </a:r>
          <a:r>
            <a:rPr lang="fi-FI" sz="1400" kern="1200" dirty="0" err="1"/>
            <a:t>known</a:t>
          </a:r>
          <a:r>
            <a:rPr lang="fi-FI" sz="1400" kern="1200" dirty="0"/>
            <a:t> </a:t>
          </a:r>
          <a:r>
            <a:rPr lang="fi-FI" sz="1400" kern="1200" dirty="0" err="1"/>
            <a:t>afterwards</a:t>
          </a:r>
          <a:r>
            <a:rPr lang="fi-FI" sz="1400" kern="1200" dirty="0"/>
            <a:t>. </a:t>
          </a:r>
        </a:p>
      </dsp:txBody>
      <dsp:txXfrm>
        <a:off x="1066397" y="1105"/>
        <a:ext cx="2803652" cy="1869101"/>
      </dsp:txXfrm>
    </dsp:sp>
    <dsp:sp modelId="{136CE42E-0145-4B6F-89C6-0ABD18D77D73}">
      <dsp:nvSpPr>
        <dsp:cNvPr id="0" name=""/>
        <dsp:cNvSpPr/>
      </dsp:nvSpPr>
      <dsp:spPr>
        <a:xfrm>
          <a:off x="131846" y="2131881"/>
          <a:ext cx="4672753" cy="1869101"/>
        </a:xfrm>
        <a:prstGeom prst="chevron">
          <a:avLst/>
        </a:prstGeom>
        <a:solidFill>
          <a:schemeClr val="accent4">
            <a:hueOff val="1499079"/>
            <a:satOff val="-10153"/>
            <a:lumOff val="35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rtl="0">
            <a:lnSpc>
              <a:spcPct val="90000"/>
            </a:lnSpc>
            <a:spcBef>
              <a:spcPct val="0"/>
            </a:spcBef>
            <a:spcAft>
              <a:spcPct val="35000"/>
            </a:spcAft>
            <a:buNone/>
          </a:pPr>
          <a:r>
            <a:rPr lang="fi-FI" sz="1400" kern="1200" dirty="0" err="1"/>
            <a:t>Dannenberg</a:t>
          </a:r>
          <a:r>
            <a:rPr lang="fi-FI" sz="1400" kern="1200" dirty="0"/>
            <a:t> and Turtiainen (2013): </a:t>
          </a:r>
          <a:r>
            <a:rPr lang="fi-FI" sz="1400" kern="1200" dirty="0" err="1"/>
            <a:t>loose</a:t>
          </a:r>
          <a:r>
            <a:rPr lang="fi-FI" sz="1400" kern="1200" dirty="0"/>
            <a:t> and </a:t>
          </a:r>
          <a:r>
            <a:rPr lang="fi-FI" sz="1400" kern="1200" dirty="0" err="1"/>
            <a:t>inaccurate</a:t>
          </a:r>
          <a:r>
            <a:rPr lang="fi-FI" sz="1400" kern="1200"/>
            <a:t> court</a:t>
          </a:r>
          <a:r>
            <a:rPr lang="fi-FI" sz="1400" kern="1200" dirty="0"/>
            <a:t> </a:t>
          </a:r>
          <a:r>
            <a:rPr lang="fi-FI" sz="1400" kern="1200" dirty="0" err="1"/>
            <a:t>practices</a:t>
          </a:r>
          <a:r>
            <a:rPr lang="fi-FI" sz="1400" kern="1200" dirty="0"/>
            <a:t> </a:t>
          </a:r>
          <a:r>
            <a:rPr lang="fi-FI" sz="1400" kern="1200" dirty="0" err="1"/>
            <a:t>while</a:t>
          </a:r>
          <a:r>
            <a:rPr lang="fi-FI" sz="1400" kern="1200" dirty="0"/>
            <a:t> </a:t>
          </a:r>
          <a:r>
            <a:rPr lang="fi-FI" sz="1400" kern="1200" dirty="0" err="1"/>
            <a:t>damages</a:t>
          </a:r>
          <a:r>
            <a:rPr lang="fi-FI" sz="1400" kern="1200" dirty="0"/>
            <a:t> </a:t>
          </a:r>
          <a:r>
            <a:rPr lang="fi-FI" sz="1400" kern="1200" dirty="0" err="1"/>
            <a:t>are</a:t>
          </a:r>
          <a:r>
            <a:rPr lang="fi-FI" sz="1400" kern="1200" dirty="0"/>
            <a:t> </a:t>
          </a:r>
          <a:r>
            <a:rPr lang="fi-FI" sz="1400" kern="1200" dirty="0" err="1"/>
            <a:t>estimated</a:t>
          </a:r>
          <a:r>
            <a:rPr lang="fi-FI" sz="1400" kern="1200" dirty="0"/>
            <a:t> </a:t>
          </a:r>
          <a:r>
            <a:rPr lang="fi-FI" sz="1400" kern="1200" dirty="0" err="1"/>
            <a:t>subjectively</a:t>
          </a:r>
          <a:r>
            <a:rPr lang="fi-FI" sz="1400" kern="1200" dirty="0"/>
            <a:t> </a:t>
          </a:r>
          <a:r>
            <a:rPr lang="fi-FI" sz="1400" kern="1200" dirty="0" err="1"/>
            <a:t>without</a:t>
          </a:r>
          <a:r>
            <a:rPr lang="fi-FI" sz="1400" kern="1200" dirty="0"/>
            <a:t> </a:t>
          </a:r>
          <a:r>
            <a:rPr lang="fi-FI" sz="1400" kern="1200" dirty="0" err="1"/>
            <a:t>mathematical</a:t>
          </a:r>
          <a:r>
            <a:rPr lang="fi-FI" sz="1400" kern="1200" dirty="0"/>
            <a:t> </a:t>
          </a:r>
          <a:r>
            <a:rPr lang="fi-FI" sz="1400" kern="1200" dirty="0" err="1"/>
            <a:t>tools</a:t>
          </a:r>
          <a:r>
            <a:rPr lang="fi-FI" sz="1400" kern="1200" dirty="0"/>
            <a:t> </a:t>
          </a:r>
          <a:r>
            <a:rPr lang="fi-FI" sz="1400" kern="1200" dirty="0" err="1"/>
            <a:t>resulting</a:t>
          </a:r>
          <a:r>
            <a:rPr lang="fi-FI" sz="1400" kern="1200" dirty="0"/>
            <a:t> in </a:t>
          </a:r>
          <a:r>
            <a:rPr lang="fi-FI" sz="1400" kern="1200" dirty="0" err="1"/>
            <a:t>too</a:t>
          </a:r>
          <a:r>
            <a:rPr lang="fi-FI" sz="1400" kern="1200" dirty="0"/>
            <a:t> </a:t>
          </a:r>
          <a:r>
            <a:rPr lang="fi-FI" sz="1400" kern="1200" dirty="0" err="1"/>
            <a:t>mild</a:t>
          </a:r>
          <a:r>
            <a:rPr lang="fi-FI" sz="1400" kern="1200" dirty="0"/>
            <a:t> </a:t>
          </a:r>
          <a:r>
            <a:rPr lang="fi-FI" sz="1400" kern="1200" dirty="0" err="1"/>
            <a:t>verdicts</a:t>
          </a:r>
          <a:r>
            <a:rPr lang="fi-FI" sz="1400" kern="1200" dirty="0"/>
            <a:t> </a:t>
          </a:r>
        </a:p>
      </dsp:txBody>
      <dsp:txXfrm>
        <a:off x="1066397" y="2131881"/>
        <a:ext cx="2803652" cy="1869101"/>
      </dsp:txXfrm>
    </dsp:sp>
    <dsp:sp modelId="{19FD7BAA-378C-465D-ADAB-C0AF480583E4}">
      <dsp:nvSpPr>
        <dsp:cNvPr id="0" name=""/>
        <dsp:cNvSpPr/>
      </dsp:nvSpPr>
      <dsp:spPr>
        <a:xfrm>
          <a:off x="4197142" y="2290754"/>
          <a:ext cx="3878385" cy="1551354"/>
        </a:xfrm>
        <a:prstGeom prst="chevron">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17145" rIns="0" bIns="17145" numCol="1" spcCol="1270" anchor="ctr" anchorCtr="0">
          <a:noAutofit/>
        </a:bodyPr>
        <a:lstStyle/>
        <a:p>
          <a:pPr marL="0" lvl="0" indent="0" algn="ctr" defTabSz="1200150" rtl="0">
            <a:lnSpc>
              <a:spcPct val="90000"/>
            </a:lnSpc>
            <a:spcBef>
              <a:spcPct val="0"/>
            </a:spcBef>
            <a:spcAft>
              <a:spcPct val="35000"/>
            </a:spcAft>
            <a:buNone/>
          </a:pPr>
          <a:r>
            <a:rPr lang="fi-FI" sz="2700" kern="1200"/>
            <a:t>A question of legal safety and due process </a:t>
          </a:r>
        </a:p>
      </dsp:txBody>
      <dsp:txXfrm>
        <a:off x="4972819" y="2290754"/>
        <a:ext cx="2327031" cy="155135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982E0F-CA99-4670-B843-4E953FC24F91}">
      <dsp:nvSpPr>
        <dsp:cNvPr id="0" name=""/>
        <dsp:cNvSpPr/>
      </dsp:nvSpPr>
      <dsp:spPr>
        <a:xfrm>
          <a:off x="0" y="0"/>
          <a:ext cx="4003299" cy="4003299"/>
        </a:xfrm>
        <a:prstGeom prst="pie">
          <a:avLst>
            <a:gd name="adj1" fmla="val 5400000"/>
            <a:gd name="adj2" fmla="val 1620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2CD76A3-3945-4ABF-85A3-AA3ACF5600B0}">
      <dsp:nvSpPr>
        <dsp:cNvPr id="0" name=""/>
        <dsp:cNvSpPr/>
      </dsp:nvSpPr>
      <dsp:spPr>
        <a:xfrm>
          <a:off x="2001649" y="0"/>
          <a:ext cx="6205724" cy="4003299"/>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i-FI" sz="1300" b="1" kern="1200"/>
            <a:t>The Act on Class Actions (444/2007</a:t>
          </a:r>
          <a:r>
            <a:rPr lang="fi-FI" sz="1300" b="1" kern="1200">
              <a:hlinkClick xmlns:r="http://schemas.openxmlformats.org/officeDocument/2006/relationships" r:id="rId1"/>
            </a:rPr>
            <a:t>)</a:t>
          </a:r>
          <a:r>
            <a:rPr lang="fi-FI" sz="1300" b="1" kern="1200"/>
            <a:t> </a:t>
          </a:r>
          <a:r>
            <a:rPr lang="en-US" sz="1300" b="1" kern="1200"/>
            <a:t>Act does not apply to a civil case concerning the conduct of an issuer of securities or the offeror in a takeover bid or mandatory bid. </a:t>
          </a:r>
          <a:endParaRPr lang="fi-FI" sz="1300" kern="1200"/>
        </a:p>
      </dsp:txBody>
      <dsp:txXfrm>
        <a:off x="2001649" y="0"/>
        <a:ext cx="3102862" cy="1200992"/>
      </dsp:txXfrm>
    </dsp:sp>
    <dsp:sp modelId="{6138AF0C-D6F2-46B9-9699-605478D59087}">
      <dsp:nvSpPr>
        <dsp:cNvPr id="0" name=""/>
        <dsp:cNvSpPr/>
      </dsp:nvSpPr>
      <dsp:spPr>
        <a:xfrm>
          <a:off x="700578" y="1200992"/>
          <a:ext cx="2602142" cy="2602142"/>
        </a:xfrm>
        <a:prstGeom prst="pie">
          <a:avLst>
            <a:gd name="adj1" fmla="val 5400000"/>
            <a:gd name="adj2" fmla="val 16200000"/>
          </a:avLst>
        </a:prstGeom>
        <a:solidFill>
          <a:schemeClr val="accent5">
            <a:hueOff val="745899"/>
            <a:satOff val="5220"/>
            <a:lumOff val="-147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325DE95-F13A-458B-8186-16A25C573296}">
      <dsp:nvSpPr>
        <dsp:cNvPr id="0" name=""/>
        <dsp:cNvSpPr/>
      </dsp:nvSpPr>
      <dsp:spPr>
        <a:xfrm>
          <a:off x="2001649" y="1200992"/>
          <a:ext cx="6205724" cy="260214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Class action: the plaintiff sues in court on the account of a group defined in the action so that the court decision to be given binds the members of the group </a:t>
          </a:r>
          <a:endParaRPr lang="fi-FI" sz="1300" kern="1200"/>
        </a:p>
      </dsp:txBody>
      <dsp:txXfrm>
        <a:off x="2001649" y="1200992"/>
        <a:ext cx="3102862" cy="1200988"/>
      </dsp:txXfrm>
    </dsp:sp>
    <dsp:sp modelId="{41721221-85CF-47A9-9266-0CE2CDFDFDCB}">
      <dsp:nvSpPr>
        <dsp:cNvPr id="0" name=""/>
        <dsp:cNvSpPr/>
      </dsp:nvSpPr>
      <dsp:spPr>
        <a:xfrm>
          <a:off x="1401155" y="2401981"/>
          <a:ext cx="1200988" cy="1200988"/>
        </a:xfrm>
        <a:prstGeom prst="pie">
          <a:avLst>
            <a:gd name="adj1" fmla="val 5400000"/>
            <a:gd name="adj2" fmla="val 16200000"/>
          </a:avLst>
        </a:prstGeom>
        <a:solidFill>
          <a:schemeClr val="accent5">
            <a:hueOff val="1491798"/>
            <a:satOff val="10440"/>
            <a:lumOff val="-294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492DB0E-B173-403C-A2B3-6CF9646F586F}">
      <dsp:nvSpPr>
        <dsp:cNvPr id="0" name=""/>
        <dsp:cNvSpPr/>
      </dsp:nvSpPr>
      <dsp:spPr>
        <a:xfrm>
          <a:off x="2001649" y="2401981"/>
          <a:ext cx="6205724" cy="120098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fi-FI" sz="1300" b="1" kern="1200"/>
            <a:t>In a criminal case, e.g. abuse of insider information, there is no injured party but the object of legal protection is confidence in securities markets. </a:t>
          </a:r>
          <a:endParaRPr lang="fi-FI" sz="1300" kern="1200"/>
        </a:p>
      </dsp:txBody>
      <dsp:txXfrm>
        <a:off x="2001649" y="2401981"/>
        <a:ext cx="3102862" cy="1200988"/>
      </dsp:txXfrm>
    </dsp:sp>
    <dsp:sp modelId="{915EF6B1-3B43-4C2F-A055-BCA63A4CF28E}">
      <dsp:nvSpPr>
        <dsp:cNvPr id="0" name=""/>
        <dsp:cNvSpPr/>
      </dsp:nvSpPr>
      <dsp:spPr>
        <a:xfrm>
          <a:off x="5104511" y="2401981"/>
          <a:ext cx="3102862" cy="120098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fi-FI" sz="1100" kern="1200"/>
            <a:t>An investor has no plaintiff position in these cases. (the Finnish Supreme Court KKO 2000:82, so-called Kansallisanti [National Issue] case). </a:t>
          </a:r>
        </a:p>
        <a:p>
          <a:pPr marL="57150" lvl="1" indent="-57150" algn="l" defTabSz="488950">
            <a:lnSpc>
              <a:spcPct val="90000"/>
            </a:lnSpc>
            <a:spcBef>
              <a:spcPct val="0"/>
            </a:spcBef>
            <a:spcAft>
              <a:spcPct val="15000"/>
            </a:spcAft>
            <a:buChar char="•"/>
          </a:pPr>
          <a:r>
            <a:rPr lang="fi-FI" sz="1100" kern="1200"/>
            <a:t>Cf. damages liability (civil law sanction): the investor has the position of a party (plaintiff) </a:t>
          </a:r>
        </a:p>
      </dsp:txBody>
      <dsp:txXfrm>
        <a:off x="5104511" y="2401981"/>
        <a:ext cx="3102862" cy="12009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59757-04DF-4974-90FE-7AC274153710}">
      <dsp:nvSpPr>
        <dsp:cNvPr id="0" name=""/>
        <dsp:cNvSpPr/>
      </dsp:nvSpPr>
      <dsp:spPr>
        <a:xfrm>
          <a:off x="0" y="0"/>
          <a:ext cx="3467894" cy="40033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60F3D8-3631-4145-B1DA-7653B1309FCB}">
      <dsp:nvSpPr>
        <dsp:cNvPr id="0" name=""/>
        <dsp:cNvSpPr/>
      </dsp:nvSpPr>
      <dsp:spPr>
        <a:xfrm>
          <a:off x="1733947" y="400720"/>
          <a:ext cx="2254131" cy="71152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The transaction in securities was considered to be void on the basis of  the Finnish Contracts Act (OikTL) sect. 33 </a:t>
          </a:r>
          <a:endParaRPr lang="fi-FI" sz="900" kern="1200"/>
        </a:p>
      </dsp:txBody>
      <dsp:txXfrm>
        <a:off x="1768681" y="435454"/>
        <a:ext cx="2184663" cy="642056"/>
      </dsp:txXfrm>
    </dsp:sp>
    <dsp:sp modelId="{7591E932-5BF1-40B0-A795-ED9026613D02}">
      <dsp:nvSpPr>
        <dsp:cNvPr id="0" name=""/>
        <dsp:cNvSpPr/>
      </dsp:nvSpPr>
      <dsp:spPr>
        <a:xfrm>
          <a:off x="1733947" y="1201185"/>
          <a:ext cx="2254131" cy="71152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because when transacting the seller did not know about circumstances with material influence on the value of the securities </a:t>
          </a:r>
          <a:endParaRPr lang="fi-FI" sz="900" kern="1200"/>
        </a:p>
      </dsp:txBody>
      <dsp:txXfrm>
        <a:off x="1768681" y="1235919"/>
        <a:ext cx="2184663" cy="642056"/>
      </dsp:txXfrm>
    </dsp:sp>
    <dsp:sp modelId="{29883334-22FA-445E-A84C-26766B8F5AB2}">
      <dsp:nvSpPr>
        <dsp:cNvPr id="0" name=""/>
        <dsp:cNvSpPr/>
      </dsp:nvSpPr>
      <dsp:spPr>
        <a:xfrm>
          <a:off x="1733947" y="2001650"/>
          <a:ext cx="2254131" cy="71152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but the buyer knew about them </a:t>
          </a:r>
          <a:endParaRPr lang="fi-FI" sz="900" kern="1200"/>
        </a:p>
      </dsp:txBody>
      <dsp:txXfrm>
        <a:off x="1768681" y="2036384"/>
        <a:ext cx="2184663" cy="642056"/>
      </dsp:txXfrm>
    </dsp:sp>
    <dsp:sp modelId="{0A5CBA21-976D-46F2-B9D4-56315B72DE02}">
      <dsp:nvSpPr>
        <dsp:cNvPr id="0" name=""/>
        <dsp:cNvSpPr/>
      </dsp:nvSpPr>
      <dsp:spPr>
        <a:xfrm>
          <a:off x="1733947" y="2802114"/>
          <a:ext cx="2254131" cy="711524"/>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rtl="0">
            <a:lnSpc>
              <a:spcPct val="90000"/>
            </a:lnSpc>
            <a:spcBef>
              <a:spcPct val="0"/>
            </a:spcBef>
            <a:spcAft>
              <a:spcPct val="35000"/>
            </a:spcAft>
            <a:buNone/>
          </a:pPr>
          <a:r>
            <a:rPr lang="en-US" sz="900" b="1" kern="1200"/>
            <a:t>and  supposedly  realized their  importance for the other party’s decision to sell.  </a:t>
          </a:r>
          <a:endParaRPr lang="fi-FI" sz="900" kern="1200"/>
        </a:p>
      </dsp:txBody>
      <dsp:txXfrm>
        <a:off x="1768681" y="2836848"/>
        <a:ext cx="2184663" cy="642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CE514-1397-465F-9F1B-D066CE3FF2D6}">
      <dsp:nvSpPr>
        <dsp:cNvPr id="0" name=""/>
        <dsp:cNvSpPr/>
      </dsp:nvSpPr>
      <dsp:spPr>
        <a:xfrm>
          <a:off x="40" y="371205"/>
          <a:ext cx="3835184"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b="1" kern="1200"/>
            <a:t>Direct selling</a:t>
          </a:r>
          <a:endParaRPr lang="fi-FI" sz="1900" kern="1200"/>
        </a:p>
      </dsp:txBody>
      <dsp:txXfrm>
        <a:off x="40" y="371205"/>
        <a:ext cx="3835184" cy="547200"/>
      </dsp:txXfrm>
    </dsp:sp>
    <dsp:sp modelId="{A58BC798-0EDB-436A-973C-A684B1EF12C4}">
      <dsp:nvSpPr>
        <dsp:cNvPr id="0" name=""/>
        <dsp:cNvSpPr/>
      </dsp:nvSpPr>
      <dsp:spPr>
        <a:xfrm>
          <a:off x="40" y="918405"/>
          <a:ext cx="3835184" cy="271368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a:t>contract law based duties of disclosure (the seller) and of making inquiries (the buyer)</a:t>
          </a:r>
          <a:endParaRPr lang="fi-FI" sz="1900" kern="1200"/>
        </a:p>
        <a:p>
          <a:pPr marL="171450" lvl="1" indent="-171450" algn="l" defTabSz="844550" rtl="0">
            <a:lnSpc>
              <a:spcPct val="90000"/>
            </a:lnSpc>
            <a:spcBef>
              <a:spcPct val="0"/>
            </a:spcBef>
            <a:spcAft>
              <a:spcPct val="15000"/>
            </a:spcAft>
            <a:buChar char="•"/>
          </a:pPr>
          <a:r>
            <a:rPr lang="en-US" sz="1900" kern="1200"/>
            <a:t>a breach of a duty is both a necessary and a sufficient precondition of damage</a:t>
          </a:r>
          <a:endParaRPr lang="fi-FI" sz="1900" kern="1200"/>
        </a:p>
      </dsp:txBody>
      <dsp:txXfrm>
        <a:off x="40" y="918405"/>
        <a:ext cx="3835184" cy="2713689"/>
      </dsp:txXfrm>
    </dsp:sp>
    <dsp:sp modelId="{0733E4E9-DA27-445F-8E24-730792663FA9}">
      <dsp:nvSpPr>
        <dsp:cNvPr id="0" name=""/>
        <dsp:cNvSpPr/>
      </dsp:nvSpPr>
      <dsp:spPr>
        <a:xfrm>
          <a:off x="4372149" y="371205"/>
          <a:ext cx="3835184" cy="547200"/>
        </a:xfrm>
        <a:prstGeom prst="rect">
          <a:avLst/>
        </a:prstGeom>
        <a:solidFill>
          <a:schemeClr val="accent3">
            <a:hueOff val="1513983"/>
            <a:satOff val="10528"/>
            <a:lumOff val="-390"/>
            <a:alphaOff val="0"/>
          </a:schemeClr>
        </a:solidFill>
        <a:ln w="12700" cap="flat" cmpd="sng" algn="ctr">
          <a:solidFill>
            <a:schemeClr val="accent3">
              <a:hueOff val="1513983"/>
              <a:satOff val="10528"/>
              <a:lumOff val="-3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en-US" sz="1900" b="1" kern="1200"/>
            <a:t>Public trade</a:t>
          </a:r>
          <a:endParaRPr lang="fi-FI" sz="1900" kern="1200"/>
        </a:p>
      </dsp:txBody>
      <dsp:txXfrm>
        <a:off x="4372149" y="371205"/>
        <a:ext cx="3835184" cy="547200"/>
      </dsp:txXfrm>
    </dsp:sp>
    <dsp:sp modelId="{005DE9E0-41FA-45A4-8102-081E268839C1}">
      <dsp:nvSpPr>
        <dsp:cNvPr id="0" name=""/>
        <dsp:cNvSpPr/>
      </dsp:nvSpPr>
      <dsp:spPr>
        <a:xfrm>
          <a:off x="4372149" y="918405"/>
          <a:ext cx="3835184" cy="2713689"/>
        </a:xfrm>
        <a:prstGeom prst="rect">
          <a:avLst/>
        </a:prstGeom>
        <a:solidFill>
          <a:schemeClr val="accent3">
            <a:tint val="40000"/>
            <a:alpha val="90000"/>
            <a:hueOff val="1621174"/>
            <a:satOff val="4778"/>
            <a:lumOff val="432"/>
            <a:alphaOff val="0"/>
          </a:schemeClr>
        </a:solidFill>
        <a:ln w="12700" cap="flat" cmpd="sng" algn="ctr">
          <a:solidFill>
            <a:schemeClr val="accent3">
              <a:tint val="40000"/>
              <a:alpha val="90000"/>
              <a:hueOff val="1621174"/>
              <a:satOff val="4778"/>
              <a:lumOff val="4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en-US" sz="1900" kern="1200"/>
            <a:t>market law based and market-oriented disclosure duties</a:t>
          </a:r>
          <a:endParaRPr lang="fi-FI" sz="1900" kern="1200"/>
        </a:p>
        <a:p>
          <a:pPr marL="171450" lvl="1" indent="-171450" algn="l" defTabSz="844550" rtl="0">
            <a:lnSpc>
              <a:spcPct val="90000"/>
            </a:lnSpc>
            <a:spcBef>
              <a:spcPct val="0"/>
            </a:spcBef>
            <a:spcAft>
              <a:spcPct val="15000"/>
            </a:spcAft>
            <a:buChar char="•"/>
          </a:pPr>
          <a:r>
            <a:rPr lang="en-US" sz="1900" kern="1200" dirty="0"/>
            <a:t>they do not primarily relate to a concrete transaction and a counter-party the identification of which may be impossible</a:t>
          </a:r>
          <a:endParaRPr lang="fi-FI" sz="1900" kern="1200" dirty="0"/>
        </a:p>
        <a:p>
          <a:pPr marL="171450" lvl="1" indent="-171450" algn="l" defTabSz="844550" rtl="0">
            <a:lnSpc>
              <a:spcPct val="90000"/>
            </a:lnSpc>
            <a:spcBef>
              <a:spcPct val="0"/>
            </a:spcBef>
            <a:spcAft>
              <a:spcPct val="15000"/>
            </a:spcAft>
            <a:buChar char="•"/>
          </a:pPr>
          <a:r>
            <a:rPr lang="en-US" sz="1900" kern="1200" dirty="0"/>
            <a:t>cf. the truthfulness obligation and standard of good practice in marketing    </a:t>
          </a:r>
          <a:endParaRPr lang="fi-FI" sz="1900" kern="1200" dirty="0"/>
        </a:p>
      </dsp:txBody>
      <dsp:txXfrm>
        <a:off x="4372149" y="918405"/>
        <a:ext cx="3835184" cy="27136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C38AD-8878-44DB-A5C7-C48D055EF13B}">
      <dsp:nvSpPr>
        <dsp:cNvPr id="0" name=""/>
        <dsp:cNvSpPr/>
      </dsp:nvSpPr>
      <dsp:spPr>
        <a:xfrm>
          <a:off x="0" y="96530"/>
          <a:ext cx="3988079" cy="83537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a:t>Market risk - recoverable damage ?</a:t>
          </a:r>
          <a:endParaRPr lang="fi-FI" sz="2100" kern="1200"/>
        </a:p>
      </dsp:txBody>
      <dsp:txXfrm>
        <a:off x="40780" y="137310"/>
        <a:ext cx="3906519" cy="753819"/>
      </dsp:txXfrm>
    </dsp:sp>
    <dsp:sp modelId="{8C4F6CB7-B25C-400C-B9A5-E4DE2105B9AA}">
      <dsp:nvSpPr>
        <dsp:cNvPr id="0" name=""/>
        <dsp:cNvSpPr/>
      </dsp:nvSpPr>
      <dsp:spPr>
        <a:xfrm>
          <a:off x="0" y="992390"/>
          <a:ext cx="3988079" cy="835379"/>
        </a:xfrm>
        <a:prstGeom prst="roundRect">
          <a:avLst/>
        </a:prstGeom>
        <a:solidFill>
          <a:schemeClr val="accent3">
            <a:hueOff val="504661"/>
            <a:satOff val="3509"/>
            <a:lumOff val="-1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a:t>reducing the factors of e.g. price fluctuations is difficult </a:t>
          </a:r>
          <a:endParaRPr lang="fi-FI" sz="2100" kern="1200"/>
        </a:p>
      </dsp:txBody>
      <dsp:txXfrm>
        <a:off x="40780" y="1033170"/>
        <a:ext cx="3906519" cy="753819"/>
      </dsp:txXfrm>
    </dsp:sp>
    <dsp:sp modelId="{EC8E7525-665D-4910-AE25-73D126741A70}">
      <dsp:nvSpPr>
        <dsp:cNvPr id="0" name=""/>
        <dsp:cNvSpPr/>
      </dsp:nvSpPr>
      <dsp:spPr>
        <a:xfrm>
          <a:off x="0" y="1827770"/>
          <a:ext cx="3988079"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622"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a:t>cf. Market psychology</a:t>
          </a:r>
          <a:endParaRPr lang="fi-FI" sz="1600" kern="1200"/>
        </a:p>
      </dsp:txBody>
      <dsp:txXfrm>
        <a:off x="0" y="1827770"/>
        <a:ext cx="3988079" cy="347760"/>
      </dsp:txXfrm>
    </dsp:sp>
    <dsp:sp modelId="{17E08D97-84C4-4263-AF6E-5BB8E95CB6C1}">
      <dsp:nvSpPr>
        <dsp:cNvPr id="0" name=""/>
        <dsp:cNvSpPr/>
      </dsp:nvSpPr>
      <dsp:spPr>
        <a:xfrm>
          <a:off x="0" y="2175530"/>
          <a:ext cx="3988079" cy="835379"/>
        </a:xfrm>
        <a:prstGeom prst="roundRect">
          <a:avLst/>
        </a:prstGeom>
        <a:solidFill>
          <a:schemeClr val="accent3">
            <a:hueOff val="1009322"/>
            <a:satOff val="7019"/>
            <a:lumOff val="-26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a:t>Portfolio theory </a:t>
          </a:r>
          <a:endParaRPr lang="fi-FI" sz="2100" kern="1200"/>
        </a:p>
      </dsp:txBody>
      <dsp:txXfrm>
        <a:off x="40780" y="2216310"/>
        <a:ext cx="3906519" cy="753819"/>
      </dsp:txXfrm>
    </dsp:sp>
    <dsp:sp modelId="{770C35EF-89FE-4DF4-A641-487A1809952F}">
      <dsp:nvSpPr>
        <dsp:cNvPr id="0" name=""/>
        <dsp:cNvSpPr/>
      </dsp:nvSpPr>
      <dsp:spPr>
        <a:xfrm>
          <a:off x="0" y="3071390"/>
          <a:ext cx="3988079" cy="835379"/>
        </a:xfrm>
        <a:prstGeom prst="roundRect">
          <a:avLst/>
        </a:prstGeom>
        <a:solidFill>
          <a:schemeClr val="accent3">
            <a:hueOff val="1513983"/>
            <a:satOff val="10528"/>
            <a:lumOff val="-3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kern="1200"/>
            <a:t>Increased risk and causality ?</a:t>
          </a:r>
          <a:endParaRPr lang="fi-FI" sz="2100" kern="1200"/>
        </a:p>
      </dsp:txBody>
      <dsp:txXfrm>
        <a:off x="40780" y="3112170"/>
        <a:ext cx="3906519" cy="7538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CCEBC-A6E3-476E-B2D4-AD366C1E33E0}">
      <dsp:nvSpPr>
        <dsp:cNvPr id="0" name=""/>
        <dsp:cNvSpPr/>
      </dsp:nvSpPr>
      <dsp:spPr>
        <a:xfrm rot="5400000">
          <a:off x="1930781" y="-299745"/>
          <a:ext cx="1562225" cy="255237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a:t>portfolio diversification </a:t>
          </a:r>
          <a:endParaRPr lang="fi-FI" sz="1300" kern="1200"/>
        </a:p>
        <a:p>
          <a:pPr marL="114300" lvl="1" indent="-114300" algn="l" defTabSz="577850" rtl="0">
            <a:lnSpc>
              <a:spcPct val="90000"/>
            </a:lnSpc>
            <a:spcBef>
              <a:spcPct val="0"/>
            </a:spcBef>
            <a:spcAft>
              <a:spcPct val="15000"/>
            </a:spcAft>
            <a:buChar char="•"/>
          </a:pPr>
          <a:r>
            <a:rPr lang="en-US" sz="1300" kern="1200"/>
            <a:t>entitles to no compensation </a:t>
          </a:r>
          <a:endParaRPr lang="fi-FI" sz="1300" kern="1200"/>
        </a:p>
      </dsp:txBody>
      <dsp:txXfrm rot="-5400000">
        <a:off x="1435709" y="271589"/>
        <a:ext cx="2476108" cy="1409701"/>
      </dsp:txXfrm>
    </dsp:sp>
    <dsp:sp modelId="{84C90DEF-B325-4077-8E44-C9AB51D10672}">
      <dsp:nvSpPr>
        <dsp:cNvPr id="0" name=""/>
        <dsp:cNvSpPr/>
      </dsp:nvSpPr>
      <dsp:spPr>
        <a:xfrm>
          <a:off x="0" y="48"/>
          <a:ext cx="1435708" cy="19527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b="1" kern="1200" dirty="0"/>
            <a:t>Systemic risk (market risk)</a:t>
          </a:r>
          <a:endParaRPr lang="fi-FI" sz="2000" kern="1200" dirty="0"/>
        </a:p>
      </dsp:txBody>
      <dsp:txXfrm>
        <a:off x="70085" y="70133"/>
        <a:ext cx="1295538" cy="1812611"/>
      </dsp:txXfrm>
    </dsp:sp>
    <dsp:sp modelId="{D3B04142-51CD-463F-8CF2-DE366C0963D5}">
      <dsp:nvSpPr>
        <dsp:cNvPr id="0" name=""/>
        <dsp:cNvSpPr/>
      </dsp:nvSpPr>
      <dsp:spPr>
        <a:xfrm rot="5400000">
          <a:off x="1930781" y="1750675"/>
          <a:ext cx="1562225" cy="255237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Char char="•"/>
          </a:pPr>
          <a:r>
            <a:rPr lang="en-US" sz="1300" kern="1200"/>
            <a:t>ß -coefficient: relation between the volatility of a share and that of the market </a:t>
          </a:r>
          <a:endParaRPr lang="fi-FI" sz="1300" kern="1200"/>
        </a:p>
        <a:p>
          <a:pPr marL="114300" lvl="1" indent="-114300" algn="l" defTabSz="577850" rtl="0">
            <a:lnSpc>
              <a:spcPct val="90000"/>
            </a:lnSpc>
            <a:spcBef>
              <a:spcPct val="0"/>
            </a:spcBef>
            <a:spcAft>
              <a:spcPct val="15000"/>
            </a:spcAft>
            <a:buChar char="•"/>
          </a:pPr>
          <a:r>
            <a:rPr lang="en-US" sz="1300" kern="1200"/>
            <a:t>helps to correct the price development of the share for  assessing the loss due to info failures</a:t>
          </a:r>
          <a:endParaRPr lang="fi-FI" sz="1300" kern="1200"/>
        </a:p>
      </dsp:txBody>
      <dsp:txXfrm rot="-5400000">
        <a:off x="1435709" y="2322009"/>
        <a:ext cx="2476108" cy="1409701"/>
      </dsp:txXfrm>
    </dsp:sp>
    <dsp:sp modelId="{F2689BDE-AA65-4679-B53E-B37354E65138}">
      <dsp:nvSpPr>
        <dsp:cNvPr id="0" name=""/>
        <dsp:cNvSpPr/>
      </dsp:nvSpPr>
      <dsp:spPr>
        <a:xfrm>
          <a:off x="0" y="2050469"/>
          <a:ext cx="1435708" cy="19527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en-US" sz="2000" b="1" kern="1200" dirty="0"/>
            <a:t>non-systemic risk </a:t>
          </a:r>
          <a:endParaRPr lang="fi-FI" sz="2000" kern="1200" dirty="0"/>
        </a:p>
      </dsp:txBody>
      <dsp:txXfrm>
        <a:off x="70085" y="2120554"/>
        <a:ext cx="1295538" cy="18126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B90DA-7F66-4888-BC03-FA44C0519958}">
      <dsp:nvSpPr>
        <dsp:cNvPr id="0" name=""/>
        <dsp:cNvSpPr/>
      </dsp:nvSpPr>
      <dsp:spPr>
        <a:xfrm>
          <a:off x="0" y="2416203"/>
          <a:ext cx="10943164" cy="1585291"/>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b="0" i="0" kern="1200" baseline="0"/>
            <a:t>this kind of reliance may not be required</a:t>
          </a:r>
          <a:endParaRPr lang="fi-FI" sz="3000" kern="1200"/>
        </a:p>
      </dsp:txBody>
      <dsp:txXfrm>
        <a:off x="0" y="2416203"/>
        <a:ext cx="10943164" cy="856057"/>
      </dsp:txXfrm>
    </dsp:sp>
    <dsp:sp modelId="{05BDF3AF-02FE-48FC-AF92-F3B16DB47D39}">
      <dsp:nvSpPr>
        <dsp:cNvPr id="0" name=""/>
        <dsp:cNvSpPr/>
      </dsp:nvSpPr>
      <dsp:spPr>
        <a:xfrm>
          <a:off x="0" y="3240555"/>
          <a:ext cx="5471582" cy="729233"/>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r>
            <a:rPr lang="en-US" sz="2300" b="0" i="0" kern="1200" baseline="0"/>
            <a:t>cf difficulties to bring evidence</a:t>
          </a:r>
          <a:endParaRPr lang="fi-FI" sz="2300" kern="1200"/>
        </a:p>
      </dsp:txBody>
      <dsp:txXfrm>
        <a:off x="0" y="3240555"/>
        <a:ext cx="5471582" cy="729233"/>
      </dsp:txXfrm>
    </dsp:sp>
    <dsp:sp modelId="{14B68F8A-9B5D-4E42-B7E7-C42788C66544}">
      <dsp:nvSpPr>
        <dsp:cNvPr id="0" name=""/>
        <dsp:cNvSpPr/>
      </dsp:nvSpPr>
      <dsp:spPr>
        <a:xfrm>
          <a:off x="5471582" y="3240555"/>
          <a:ext cx="5471582" cy="729233"/>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r>
            <a:rPr lang="en-US" sz="2300" b="0" i="0" kern="1200" baseline="0"/>
            <a:t>norms aim at  reliable functioning of the market </a:t>
          </a:r>
          <a:endParaRPr lang="fi-FI" sz="2300" kern="1200"/>
        </a:p>
      </dsp:txBody>
      <dsp:txXfrm>
        <a:off x="5471582" y="3240555"/>
        <a:ext cx="5471582" cy="729233"/>
      </dsp:txXfrm>
    </dsp:sp>
    <dsp:sp modelId="{D059BAE0-A19F-40B1-A2D0-677F148A6910}">
      <dsp:nvSpPr>
        <dsp:cNvPr id="0" name=""/>
        <dsp:cNvSpPr/>
      </dsp:nvSpPr>
      <dsp:spPr>
        <a:xfrm rot="10800000">
          <a:off x="0" y="1805"/>
          <a:ext cx="10943164" cy="2438177"/>
        </a:xfrm>
        <a:prstGeom prst="upArrowCallou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b="0" i="0" kern="1200" baseline="0"/>
            <a:t>Breaches of disclosure duties:</a:t>
          </a:r>
          <a:endParaRPr lang="fi-FI" sz="3000" kern="1200"/>
        </a:p>
      </dsp:txBody>
      <dsp:txXfrm rot="-10800000">
        <a:off x="0" y="1805"/>
        <a:ext cx="10943164" cy="855800"/>
      </dsp:txXfrm>
    </dsp:sp>
    <dsp:sp modelId="{EA90D837-117A-4372-9E43-3FC2A8406520}">
      <dsp:nvSpPr>
        <dsp:cNvPr id="0" name=""/>
        <dsp:cNvSpPr/>
      </dsp:nvSpPr>
      <dsp:spPr>
        <a:xfrm>
          <a:off x="0" y="857605"/>
          <a:ext cx="5471582" cy="729015"/>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r>
            <a:rPr lang="en-US" sz="2300" b="0" i="0" kern="1200" baseline="0"/>
            <a:t>is proven reliance on the information a part of the required causation chain?</a:t>
          </a:r>
          <a:endParaRPr lang="fi-FI" sz="2300" kern="1200"/>
        </a:p>
      </dsp:txBody>
      <dsp:txXfrm>
        <a:off x="0" y="857605"/>
        <a:ext cx="5471582" cy="729015"/>
      </dsp:txXfrm>
    </dsp:sp>
    <dsp:sp modelId="{B87EB5A6-7CCA-46C7-87CE-CFE6C4E10EA4}">
      <dsp:nvSpPr>
        <dsp:cNvPr id="0" name=""/>
        <dsp:cNvSpPr/>
      </dsp:nvSpPr>
      <dsp:spPr>
        <a:xfrm>
          <a:off x="5471582" y="857605"/>
          <a:ext cx="5471582" cy="729015"/>
        </a:xfrm>
        <a:prstGeom prst="rect">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r>
            <a:rPr lang="en-US" sz="2300" b="0" i="0" kern="1200" baseline="0"/>
            <a:t>cf the “would have purchased anyway” argument</a:t>
          </a:r>
          <a:endParaRPr lang="fi-FI" sz="2300" kern="1200"/>
        </a:p>
      </dsp:txBody>
      <dsp:txXfrm>
        <a:off x="5471582" y="857605"/>
        <a:ext cx="5471582" cy="7290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AF1BA-3B2C-4BBB-A807-65359763F45E}">
      <dsp:nvSpPr>
        <dsp:cNvPr id="0" name=""/>
        <dsp:cNvSpPr/>
      </dsp:nvSpPr>
      <dsp:spPr>
        <a:xfrm>
          <a:off x="0" y="0"/>
          <a:ext cx="7985125" cy="41354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rtl="0">
            <a:lnSpc>
              <a:spcPct val="90000"/>
            </a:lnSpc>
            <a:spcBef>
              <a:spcPct val="0"/>
            </a:spcBef>
            <a:spcAft>
              <a:spcPct val="35000"/>
            </a:spcAft>
            <a:buNone/>
          </a:pPr>
          <a:r>
            <a:rPr lang="fi-FI" sz="4000" kern="1200" dirty="0" err="1"/>
            <a:t>Prerequisites</a:t>
          </a:r>
          <a:r>
            <a:rPr lang="fi-FI" sz="4000" kern="1200" dirty="0"/>
            <a:t> of a </a:t>
          </a:r>
          <a:r>
            <a:rPr lang="fi-FI" sz="4000" kern="1200" dirty="0" err="1"/>
            <a:t>compensation</a:t>
          </a:r>
          <a:r>
            <a:rPr lang="fi-FI" sz="4000" kern="1200" dirty="0"/>
            <a:t> </a:t>
          </a:r>
          <a:r>
            <a:rPr lang="fi-FI" sz="4000" kern="1200" dirty="0" err="1"/>
            <a:t>claim</a:t>
          </a:r>
          <a:r>
            <a:rPr lang="fi-FI" sz="4000" kern="1200" dirty="0"/>
            <a:t> (US </a:t>
          </a:r>
          <a:r>
            <a:rPr lang="fi-FI" sz="4000" kern="1200" dirty="0" err="1"/>
            <a:t>court</a:t>
          </a:r>
          <a:r>
            <a:rPr lang="fi-FI" sz="4000" kern="1200" dirty="0"/>
            <a:t> </a:t>
          </a:r>
          <a:r>
            <a:rPr lang="fi-FI" sz="4000" kern="1200" dirty="0" err="1"/>
            <a:t>praxis</a:t>
          </a:r>
          <a:r>
            <a:rPr lang="fi-FI" sz="4000" kern="1200" dirty="0"/>
            <a:t>): </a:t>
          </a:r>
        </a:p>
      </dsp:txBody>
      <dsp:txXfrm>
        <a:off x="0" y="0"/>
        <a:ext cx="7985125" cy="2233135"/>
      </dsp:txXfrm>
    </dsp:sp>
    <dsp:sp modelId="{8B2954D3-4F70-4493-AB4A-8A24BB042806}">
      <dsp:nvSpPr>
        <dsp:cNvPr id="0" name=""/>
        <dsp:cNvSpPr/>
      </dsp:nvSpPr>
      <dsp:spPr>
        <a:xfrm>
          <a:off x="974" y="2150427"/>
          <a:ext cx="1596635" cy="1902301"/>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rtl="0">
            <a:lnSpc>
              <a:spcPct val="90000"/>
            </a:lnSpc>
            <a:spcBef>
              <a:spcPct val="0"/>
            </a:spcBef>
            <a:spcAft>
              <a:spcPct val="35000"/>
            </a:spcAft>
            <a:buNone/>
          </a:pPr>
          <a:r>
            <a:rPr lang="fi-FI" sz="1400" kern="1200"/>
            <a:t>(1) insufficient or false information was published by the defendant</a:t>
          </a:r>
        </a:p>
      </dsp:txBody>
      <dsp:txXfrm>
        <a:off x="974" y="2150427"/>
        <a:ext cx="1596635" cy="1902301"/>
      </dsp:txXfrm>
    </dsp:sp>
    <dsp:sp modelId="{3C4E8C95-EF5B-4A93-8296-D35ADF6BD705}">
      <dsp:nvSpPr>
        <dsp:cNvPr id="0" name=""/>
        <dsp:cNvSpPr/>
      </dsp:nvSpPr>
      <dsp:spPr>
        <a:xfrm>
          <a:off x="1597609" y="2150427"/>
          <a:ext cx="1596635" cy="1902301"/>
        </a:xfrm>
        <a:prstGeom prst="rect">
          <a:avLst/>
        </a:prstGeom>
        <a:solidFill>
          <a:schemeClr val="accent4">
            <a:tint val="40000"/>
            <a:alpha val="90000"/>
            <a:hueOff val="145750"/>
            <a:satOff val="568"/>
            <a:lumOff val="98"/>
            <a:alphaOff val="0"/>
          </a:schemeClr>
        </a:solidFill>
        <a:ln w="12700" cap="flat" cmpd="sng" algn="ctr">
          <a:solidFill>
            <a:schemeClr val="accent4">
              <a:tint val="40000"/>
              <a:alpha val="90000"/>
              <a:hueOff val="145750"/>
              <a:satOff val="568"/>
              <a:lumOff val="9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rtl="0">
            <a:lnSpc>
              <a:spcPct val="90000"/>
            </a:lnSpc>
            <a:spcBef>
              <a:spcPct val="0"/>
            </a:spcBef>
            <a:spcAft>
              <a:spcPct val="35000"/>
            </a:spcAft>
            <a:buNone/>
          </a:pPr>
          <a:r>
            <a:rPr lang="fi-FI" sz="1400" kern="1200" dirty="0"/>
            <a:t>(2) </a:t>
          </a:r>
          <a:r>
            <a:rPr lang="fi-FI" sz="1400" kern="1200" dirty="0" err="1"/>
            <a:t>the</a:t>
          </a:r>
          <a:r>
            <a:rPr lang="fi-FI" sz="1400" kern="1200" dirty="0"/>
            <a:t> </a:t>
          </a:r>
          <a:r>
            <a:rPr lang="fi-FI" sz="1400" kern="1200" dirty="0" err="1"/>
            <a:t>inadequacy</a:t>
          </a:r>
          <a:r>
            <a:rPr lang="fi-FI" sz="1400" kern="1200" dirty="0"/>
            <a:t> of </a:t>
          </a:r>
          <a:r>
            <a:rPr lang="fi-FI" sz="1400" kern="1200" dirty="0" err="1"/>
            <a:t>the</a:t>
          </a:r>
          <a:r>
            <a:rPr lang="fi-FI" sz="1400" kern="1200" dirty="0"/>
            <a:t> </a:t>
          </a:r>
          <a:r>
            <a:rPr lang="fi-FI" sz="1400" kern="1200" dirty="0" err="1"/>
            <a:t>information</a:t>
          </a:r>
          <a:r>
            <a:rPr lang="fi-FI" sz="1400" kern="1200" dirty="0"/>
            <a:t> </a:t>
          </a:r>
          <a:r>
            <a:rPr lang="fi-FI" sz="1400" kern="1200" dirty="0" err="1"/>
            <a:t>was</a:t>
          </a:r>
          <a:r>
            <a:rPr lang="fi-FI" sz="1400" kern="1200" dirty="0"/>
            <a:t> </a:t>
          </a:r>
          <a:r>
            <a:rPr lang="fi-FI" sz="1400" kern="1200" dirty="0" err="1"/>
            <a:t>material</a:t>
          </a:r>
          <a:endParaRPr lang="fi-FI" sz="1400" kern="1200" dirty="0"/>
        </a:p>
      </dsp:txBody>
      <dsp:txXfrm>
        <a:off x="1597609" y="2150427"/>
        <a:ext cx="1596635" cy="1902301"/>
      </dsp:txXfrm>
    </dsp:sp>
    <dsp:sp modelId="{E2A74208-FFC7-464B-A922-66724A11B29C}">
      <dsp:nvSpPr>
        <dsp:cNvPr id="0" name=""/>
        <dsp:cNvSpPr/>
      </dsp:nvSpPr>
      <dsp:spPr>
        <a:xfrm>
          <a:off x="3194244" y="2150427"/>
          <a:ext cx="1596635" cy="1902301"/>
        </a:xfrm>
        <a:prstGeom prst="rect">
          <a:avLst/>
        </a:prstGeom>
        <a:solidFill>
          <a:schemeClr val="accent4">
            <a:tint val="40000"/>
            <a:alpha val="90000"/>
            <a:hueOff val="291500"/>
            <a:satOff val="1136"/>
            <a:lumOff val="196"/>
            <a:alphaOff val="0"/>
          </a:schemeClr>
        </a:solidFill>
        <a:ln w="12700" cap="flat" cmpd="sng" algn="ctr">
          <a:solidFill>
            <a:schemeClr val="accent4">
              <a:tint val="40000"/>
              <a:alpha val="90000"/>
              <a:hueOff val="291500"/>
              <a:satOff val="1136"/>
              <a:lumOff val="19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rtl="0">
            <a:lnSpc>
              <a:spcPct val="90000"/>
            </a:lnSpc>
            <a:spcBef>
              <a:spcPct val="0"/>
            </a:spcBef>
            <a:spcAft>
              <a:spcPct val="35000"/>
            </a:spcAft>
            <a:buNone/>
          </a:pPr>
          <a:r>
            <a:rPr lang="fi-FI" sz="1400" kern="1200"/>
            <a:t>(3) the securities were quoted on an efficient market</a:t>
          </a:r>
        </a:p>
      </dsp:txBody>
      <dsp:txXfrm>
        <a:off x="3194244" y="2150427"/>
        <a:ext cx="1596635" cy="1902301"/>
      </dsp:txXfrm>
    </dsp:sp>
    <dsp:sp modelId="{9DC5A061-2E5E-41C8-9184-3603553AD32A}">
      <dsp:nvSpPr>
        <dsp:cNvPr id="0" name=""/>
        <dsp:cNvSpPr/>
      </dsp:nvSpPr>
      <dsp:spPr>
        <a:xfrm>
          <a:off x="4790880" y="2150427"/>
          <a:ext cx="1596635" cy="1902301"/>
        </a:xfrm>
        <a:prstGeom prst="rect">
          <a:avLst/>
        </a:prstGeom>
        <a:solidFill>
          <a:schemeClr val="accent4">
            <a:tint val="40000"/>
            <a:alpha val="90000"/>
            <a:hueOff val="437250"/>
            <a:satOff val="1704"/>
            <a:lumOff val="294"/>
            <a:alphaOff val="0"/>
          </a:schemeClr>
        </a:solidFill>
        <a:ln w="12700" cap="flat" cmpd="sng" algn="ctr">
          <a:solidFill>
            <a:schemeClr val="accent4">
              <a:tint val="40000"/>
              <a:alpha val="90000"/>
              <a:hueOff val="437250"/>
              <a:satOff val="1704"/>
              <a:lumOff val="29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rtl="0">
            <a:lnSpc>
              <a:spcPct val="90000"/>
            </a:lnSpc>
            <a:spcBef>
              <a:spcPct val="0"/>
            </a:spcBef>
            <a:spcAft>
              <a:spcPct val="35000"/>
            </a:spcAft>
            <a:buNone/>
          </a:pPr>
          <a:r>
            <a:rPr lang="fi-FI" sz="1400" kern="1200"/>
            <a:t>(4) the inadequacy makes an average investor to misjudge the price of the actual security, and</a:t>
          </a:r>
        </a:p>
      </dsp:txBody>
      <dsp:txXfrm>
        <a:off x="4790880" y="2150427"/>
        <a:ext cx="1596635" cy="1902301"/>
      </dsp:txXfrm>
    </dsp:sp>
    <dsp:sp modelId="{25C7AF3E-A887-4060-A688-517A05A3DCC2}">
      <dsp:nvSpPr>
        <dsp:cNvPr id="0" name=""/>
        <dsp:cNvSpPr/>
      </dsp:nvSpPr>
      <dsp:spPr>
        <a:xfrm>
          <a:off x="6387515" y="2150427"/>
          <a:ext cx="1596635" cy="1902301"/>
        </a:xfrm>
        <a:prstGeom prst="rect">
          <a:avLst/>
        </a:prstGeom>
        <a:solidFill>
          <a:schemeClr val="accent4">
            <a:tint val="40000"/>
            <a:alpha val="90000"/>
            <a:hueOff val="583000"/>
            <a:satOff val="2272"/>
            <a:lumOff val="392"/>
            <a:alphaOff val="0"/>
          </a:schemeClr>
        </a:solidFill>
        <a:ln w="12700" cap="flat" cmpd="sng" algn="ctr">
          <a:solidFill>
            <a:schemeClr val="accent4">
              <a:tint val="40000"/>
              <a:alpha val="90000"/>
              <a:hueOff val="583000"/>
              <a:satOff val="2272"/>
              <a:lumOff val="39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rtl="0">
            <a:lnSpc>
              <a:spcPct val="90000"/>
            </a:lnSpc>
            <a:spcBef>
              <a:spcPct val="0"/>
            </a:spcBef>
            <a:spcAft>
              <a:spcPct val="35000"/>
            </a:spcAft>
            <a:buNone/>
          </a:pPr>
          <a:r>
            <a:rPr lang="fi-FI" sz="1400" kern="1200"/>
            <a:t>(5) the plaintiff transacted during the  period between the publishing of the inadequate information and its correction</a:t>
          </a:r>
        </a:p>
      </dsp:txBody>
      <dsp:txXfrm>
        <a:off x="6387515" y="2150427"/>
        <a:ext cx="1596635" cy="19023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841CE7-6BA8-4088-B744-E9A75BF59455}">
      <dsp:nvSpPr>
        <dsp:cNvPr id="0" name=""/>
        <dsp:cNvSpPr/>
      </dsp:nvSpPr>
      <dsp:spPr>
        <a:xfrm rot="5400000">
          <a:off x="4622990" y="-1546570"/>
          <a:ext cx="1613789" cy="5110480"/>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US" sz="2400" kern="1200"/>
            <a:t>appraisal of a share is not a matter of economic valuation of the enterprise or its assets </a:t>
          </a:r>
          <a:endParaRPr lang="fi-FI" sz="2400" kern="1200"/>
        </a:p>
      </dsp:txBody>
      <dsp:txXfrm rot="-5400000">
        <a:off x="2874645" y="280554"/>
        <a:ext cx="5031701" cy="1456231"/>
      </dsp:txXfrm>
    </dsp:sp>
    <dsp:sp modelId="{80D469B5-CE9F-466C-B1F1-D1D79498A0A5}">
      <dsp:nvSpPr>
        <dsp:cNvPr id="0" name=""/>
        <dsp:cNvSpPr/>
      </dsp:nvSpPr>
      <dsp:spPr>
        <a:xfrm>
          <a:off x="0" y="50"/>
          <a:ext cx="2874645" cy="201723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en-US" sz="2200" kern="1200" dirty="0"/>
            <a:t>Price development gives all the information relevant to an  investor</a:t>
          </a:r>
          <a:endParaRPr lang="fi-FI" sz="2200" kern="1200" dirty="0"/>
        </a:p>
      </dsp:txBody>
      <dsp:txXfrm>
        <a:off x="98473" y="98523"/>
        <a:ext cx="2677699" cy="1820291"/>
      </dsp:txXfrm>
    </dsp:sp>
    <dsp:sp modelId="{26D49909-CA46-46AD-AB50-8EDD6889E1D3}">
      <dsp:nvSpPr>
        <dsp:cNvPr id="0" name=""/>
        <dsp:cNvSpPr/>
      </dsp:nvSpPr>
      <dsp:spPr>
        <a:xfrm rot="5400000">
          <a:off x="4622990" y="571527"/>
          <a:ext cx="1613789" cy="5110480"/>
        </a:xfrm>
        <a:prstGeom prst="round2SameRect">
          <a:avLst/>
        </a:prstGeom>
        <a:solidFill>
          <a:schemeClr val="accent3">
            <a:tint val="40000"/>
            <a:alpha val="90000"/>
            <a:hueOff val="1621174"/>
            <a:satOff val="4778"/>
            <a:lumOff val="432"/>
            <a:alphaOff val="0"/>
          </a:schemeClr>
        </a:solidFill>
        <a:ln w="12700" cap="flat" cmpd="sng" algn="ctr">
          <a:solidFill>
            <a:schemeClr val="accent3">
              <a:tint val="40000"/>
              <a:alpha val="90000"/>
              <a:hueOff val="1621174"/>
              <a:satOff val="4778"/>
              <a:lumOff val="43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US" sz="2400" kern="1200"/>
            <a:t>investors seek as much information as possible and analyze it as a basis for investment decisions -</a:t>
          </a:r>
          <a:endParaRPr lang="fi-FI" sz="2400" kern="1200"/>
        </a:p>
      </dsp:txBody>
      <dsp:txXfrm rot="-5400000">
        <a:off x="2874645" y="2398652"/>
        <a:ext cx="5031701" cy="1456231"/>
      </dsp:txXfrm>
    </dsp:sp>
    <dsp:sp modelId="{451443C2-F40F-44BD-8079-8D299E24A24C}">
      <dsp:nvSpPr>
        <dsp:cNvPr id="0" name=""/>
        <dsp:cNvSpPr/>
      </dsp:nvSpPr>
      <dsp:spPr>
        <a:xfrm>
          <a:off x="0" y="2118149"/>
          <a:ext cx="2874645" cy="2017237"/>
        </a:xfrm>
        <a:prstGeom prst="roundRect">
          <a:avLst/>
        </a:prstGeom>
        <a:solidFill>
          <a:schemeClr val="accent3">
            <a:hueOff val="1513983"/>
            <a:satOff val="10528"/>
            <a:lumOff val="-3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en-US" sz="2200" kern="1200"/>
            <a:t>Cf. Information Theory of investment behavior</a:t>
          </a:r>
          <a:endParaRPr lang="fi-FI" sz="2200" kern="1200"/>
        </a:p>
      </dsp:txBody>
      <dsp:txXfrm>
        <a:off x="98473" y="2216622"/>
        <a:ext cx="2677699" cy="182029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4F568-F332-4472-85B7-59C209DEFB07}">
      <dsp:nvSpPr>
        <dsp:cNvPr id="0" name=""/>
        <dsp:cNvSpPr/>
      </dsp:nvSpPr>
      <dsp:spPr>
        <a:xfrm>
          <a:off x="0" y="66920"/>
          <a:ext cx="8207374" cy="6715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fi-FI" sz="2800" b="1" kern="1200"/>
            <a:t>Weak form</a:t>
          </a:r>
          <a:endParaRPr lang="fi-FI" sz="2800" kern="1200"/>
        </a:p>
      </dsp:txBody>
      <dsp:txXfrm>
        <a:off x="32784" y="99704"/>
        <a:ext cx="8141806" cy="606012"/>
      </dsp:txXfrm>
    </dsp:sp>
    <dsp:sp modelId="{2F4FA55C-5C4C-45E9-B287-FE869FEC6552}">
      <dsp:nvSpPr>
        <dsp:cNvPr id="0" name=""/>
        <dsp:cNvSpPr/>
      </dsp:nvSpPr>
      <dsp:spPr>
        <a:xfrm>
          <a:off x="0" y="738500"/>
          <a:ext cx="8207374"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58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fi-FI" sz="2200" kern="1200"/>
            <a:t>you cannot base an estimate of future development of a security price on its price formation history </a:t>
          </a:r>
        </a:p>
      </dsp:txBody>
      <dsp:txXfrm>
        <a:off x="0" y="738500"/>
        <a:ext cx="8207374" cy="695520"/>
      </dsp:txXfrm>
    </dsp:sp>
    <dsp:sp modelId="{078689B5-6CEF-4F39-9CAC-BCCB40F84292}">
      <dsp:nvSpPr>
        <dsp:cNvPr id="0" name=""/>
        <dsp:cNvSpPr/>
      </dsp:nvSpPr>
      <dsp:spPr>
        <a:xfrm>
          <a:off x="0" y="1434020"/>
          <a:ext cx="8207374" cy="671580"/>
        </a:xfrm>
        <a:prstGeom prst="roundRect">
          <a:avLst/>
        </a:prstGeom>
        <a:solidFill>
          <a:schemeClr val="accent4">
            <a:hueOff val="749539"/>
            <a:satOff val="-5076"/>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fi-FI" sz="2800" b="1" kern="1200"/>
            <a:t>Semi-strong form </a:t>
          </a:r>
          <a:endParaRPr lang="fi-FI" sz="2800" kern="1200"/>
        </a:p>
      </dsp:txBody>
      <dsp:txXfrm>
        <a:off x="32784" y="1466804"/>
        <a:ext cx="8141806" cy="606012"/>
      </dsp:txXfrm>
    </dsp:sp>
    <dsp:sp modelId="{8C353A09-0813-4564-9931-3132910EC66C}">
      <dsp:nvSpPr>
        <dsp:cNvPr id="0" name=""/>
        <dsp:cNvSpPr/>
      </dsp:nvSpPr>
      <dsp:spPr>
        <a:xfrm>
          <a:off x="0" y="2105600"/>
          <a:ext cx="8207374"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58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fi-FI" sz="2200" kern="1200"/>
            <a:t>Market prices reflect all information generally available to an investor</a:t>
          </a:r>
        </a:p>
      </dsp:txBody>
      <dsp:txXfrm>
        <a:off x="0" y="2105600"/>
        <a:ext cx="8207374" cy="695520"/>
      </dsp:txXfrm>
    </dsp:sp>
    <dsp:sp modelId="{91E242DC-84EC-4DAC-93C0-E01DDAC0E3CE}">
      <dsp:nvSpPr>
        <dsp:cNvPr id="0" name=""/>
        <dsp:cNvSpPr/>
      </dsp:nvSpPr>
      <dsp:spPr>
        <a:xfrm>
          <a:off x="0" y="2801120"/>
          <a:ext cx="8207374" cy="671580"/>
        </a:xfrm>
        <a:prstGeom prst="roundRect">
          <a:avLst/>
        </a:prstGeom>
        <a:solidFill>
          <a:schemeClr val="accent4">
            <a:hueOff val="1499079"/>
            <a:satOff val="-10153"/>
            <a:lumOff val="35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fi-FI" sz="2800" b="1" kern="1200"/>
            <a:t>Strong form </a:t>
          </a:r>
          <a:endParaRPr lang="fi-FI" sz="2800" kern="1200"/>
        </a:p>
      </dsp:txBody>
      <dsp:txXfrm>
        <a:off x="32784" y="2833904"/>
        <a:ext cx="8141806" cy="606012"/>
      </dsp:txXfrm>
    </dsp:sp>
    <dsp:sp modelId="{60D12EC2-1F4F-4CA6-8893-EB9F9BD54082}">
      <dsp:nvSpPr>
        <dsp:cNvPr id="0" name=""/>
        <dsp:cNvSpPr/>
      </dsp:nvSpPr>
      <dsp:spPr>
        <a:xfrm>
          <a:off x="0" y="3472700"/>
          <a:ext cx="8207374"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58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fi-FI" sz="2200" kern="1200"/>
            <a:t>Market prices reflect also non-public information </a:t>
          </a:r>
        </a:p>
      </dsp:txBody>
      <dsp:txXfrm>
        <a:off x="0" y="3472700"/>
        <a:ext cx="8207374" cy="46368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7E6AB-EA4C-46EE-B5D7-9865F67130DB}" type="datetimeFigureOut">
              <a:rPr lang="fi-FI" smtClean="0"/>
              <a:t>16.2.2022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AF8735-3BA8-4A6C-B3A5-A213E3486DF7}" type="slidenum">
              <a:rPr lang="fi-FI" smtClean="0"/>
              <a:t>‹#›</a:t>
            </a:fld>
            <a:endParaRPr lang="fi-FI"/>
          </a:p>
        </p:txBody>
      </p:sp>
    </p:spTree>
    <p:extLst>
      <p:ext uri="{BB962C8B-B14F-4D97-AF65-F5344CB8AC3E}">
        <p14:creationId xmlns:p14="http://schemas.microsoft.com/office/powerpoint/2010/main" val="1804745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95051CD7-FA6D-4D8A-A3FB-85E8D285C72F}" type="slidenum">
              <a:rPr lang="fi-FI" smtClean="0"/>
              <a:t>8</a:t>
            </a:fld>
            <a:endParaRPr lang="fi-FI"/>
          </a:p>
        </p:txBody>
      </p:sp>
    </p:spTree>
    <p:extLst>
      <p:ext uri="{BB962C8B-B14F-4D97-AF65-F5344CB8AC3E}">
        <p14:creationId xmlns:p14="http://schemas.microsoft.com/office/powerpoint/2010/main" val="1955436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49614641-B757-4718-9FA0-05295DB0945D}" type="datetime1">
              <a:rPr lang="fi-FI" smtClean="0"/>
              <a:t>16.2.2022</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r>
              <a:rPr lang="en-US"/>
              <a:t>Financial Law Lecture 9a</a:t>
            </a:r>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738339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AE931282-CBA3-49D6-8967-48CED099B480}" type="datetime1">
              <a:rPr lang="fi-FI" smtClean="0"/>
              <a:t>16.2.2022</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r>
              <a:rPr lang="en-US"/>
              <a:t>Financial Law Lecture 9a</a:t>
            </a:r>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1068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F7882F63-6333-45C8-B21B-E45CC81521F7}" type="datetime1">
              <a:rPr lang="fi-FI" smtClean="0"/>
              <a:t>16.2.2022</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r>
              <a:rPr lang="en-US"/>
              <a:t>Financial Law Lecture 9a</a:t>
            </a:r>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29669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9" y="318135"/>
            <a:ext cx="1094316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945B104D-D7E6-4B28-8407-FF82F750844E}" type="datetime1">
              <a:rPr lang="fi-FI" smtClean="0">
                <a:solidFill>
                  <a:prstClr val="black">
                    <a:tint val="75000"/>
                  </a:prstClr>
                </a:solidFill>
              </a:rPr>
              <a:t>16.2.2022</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9a</a:t>
            </a: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3434754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617744" y="318135"/>
            <a:ext cx="10949840"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1" name="Content Placeholder 10"/>
          <p:cNvSpPr>
            <a:spLocks noGrp="1"/>
          </p:cNvSpPr>
          <p:nvPr>
            <p:ph sz="quarter" idx="14"/>
          </p:nvPr>
        </p:nvSpPr>
        <p:spPr>
          <a:xfrm>
            <a:off x="617746" y="1513934"/>
            <a:ext cx="531743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6250147" y="1513934"/>
            <a:ext cx="531743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fld id="{D404983F-E4F0-43FB-BB78-1078B54C7F6E}" type="datetime1">
              <a:rPr lang="fi-FI" smtClean="0">
                <a:solidFill>
                  <a:prstClr val="black">
                    <a:tint val="75000"/>
                  </a:prstClr>
                </a:solidFill>
              </a:rPr>
              <a:t>16.2.2022</a:t>
            </a:fld>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r>
              <a:rPr lang="fi-FI">
                <a:solidFill>
                  <a:prstClr val="black">
                    <a:tint val="75000"/>
                  </a:prstClr>
                </a:solidFill>
              </a:rPr>
              <a:t>Financial Law Lecture 9a</a:t>
            </a: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624419"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002" y="5654880"/>
            <a:ext cx="2969529" cy="1149120"/>
          </a:xfrm>
          <a:prstGeom prst="rect">
            <a:avLst/>
          </a:prstGeom>
        </p:spPr>
      </p:pic>
    </p:spTree>
    <p:extLst>
      <p:ext uri="{BB962C8B-B14F-4D97-AF65-F5344CB8AC3E}">
        <p14:creationId xmlns:p14="http://schemas.microsoft.com/office/powerpoint/2010/main" val="3391065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65625A85-69AE-4553-9CB3-6D0A98A88B27}" type="datetime1">
              <a:rPr lang="fi-FI" smtClean="0">
                <a:solidFill>
                  <a:prstClr val="black">
                    <a:tint val="75000"/>
                  </a:prstClr>
                </a:solidFill>
              </a:rPr>
              <a:t>16.2.2022</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en-US">
                <a:solidFill>
                  <a:prstClr val="black">
                    <a:tint val="75000"/>
                  </a:prstClr>
                </a:solidFill>
              </a:rPr>
              <a:t>Financial Law Lecture 9a</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581372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18D0F5D5-6BCE-4B2A-B7C4-51DB64A1344C}" type="datetime1">
              <a:rPr lang="fi-FI" smtClean="0"/>
              <a:t>16.2.2022</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r>
              <a:rPr lang="en-US"/>
              <a:t>Financial Law Lecture 9a</a:t>
            </a:r>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0759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4374E673-D158-4B0F-9CF4-26743E3F3591}" type="datetime1">
              <a:rPr lang="fi-FI" smtClean="0"/>
              <a:t>16.2.2022</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r>
              <a:rPr lang="en-US"/>
              <a:t>Financial Law Lecture 9a</a:t>
            </a:r>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64399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A7A7D27A-666F-45BD-94D8-33AB93EA8131}" type="datetime1">
              <a:rPr lang="fi-FI" smtClean="0"/>
              <a:t>16.2.2022</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r>
              <a:rPr lang="en-US"/>
              <a:t>Financial Law Lecture 9a</a:t>
            </a:r>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8739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02B38E5D-9024-4165-AC6F-AAD460AFDF20}" type="datetime1">
              <a:rPr lang="fi-FI" smtClean="0"/>
              <a:t>16.2.2022</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r>
              <a:rPr lang="en-US"/>
              <a:t>Financial Law Lecture 9a</a:t>
            </a:r>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4174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4AE79086-4328-48B1-8022-66488AB18993}" type="datetime1">
              <a:rPr lang="fi-FI" smtClean="0"/>
              <a:t>16.2.2022</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r>
              <a:rPr lang="en-US"/>
              <a:t>Financial Law Lecture 9a</a:t>
            </a:r>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222781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965597A7-4817-490E-BF1D-6A53E8DC8D98}" type="datetime1">
              <a:rPr lang="fi-FI" smtClean="0"/>
              <a:t>16.2.2022</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r>
              <a:rPr lang="en-US"/>
              <a:t>Financial Law Lecture 9a</a:t>
            </a:r>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4549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26CDD1DC-932F-496D-B769-D477A10B65A1}" type="datetime1">
              <a:rPr lang="fi-FI" smtClean="0"/>
              <a:t>16.2.2022</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r>
              <a:rPr lang="en-US"/>
              <a:t>Financial Law Lecture 9a</a:t>
            </a:r>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4172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C0A260F5-A019-4422-87B3-0C99A6035A0E}" type="datetime1">
              <a:rPr lang="fi-FI" smtClean="0"/>
              <a:t>16.2.2022</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r>
              <a:rPr lang="en-US"/>
              <a:t>Financial Law Lecture 9a</a:t>
            </a:r>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7573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06DC6D4D-F052-46AA-BDD4-EA7BD09112CA}" type="datetime1">
              <a:rPr lang="fi-FI" smtClean="0"/>
              <a:t>16.2.2022</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r>
              <a:rPr lang="en-US"/>
              <a:t>Financial Law Lecture 9a</a:t>
            </a:r>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4466509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7" r:id="rId6"/>
    <p:sldLayoutId id="2147483703" r:id="rId7"/>
    <p:sldLayoutId id="2147483704" r:id="rId8"/>
    <p:sldLayoutId id="2147483705" r:id="rId9"/>
    <p:sldLayoutId id="2147483706" r:id="rId10"/>
    <p:sldLayoutId id="2147483708" r:id="rId11"/>
    <p:sldLayoutId id="2147483714" r:id="rId12"/>
    <p:sldLayoutId id="2147483715" r:id="rId13"/>
    <p:sldLayoutId id="2147483716" r:id="rId14"/>
  </p:sldLayoutIdLst>
  <p:hf hd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hyperlink" Target="https://en.wikipedia.org/wiki/Capital_asset_pricing_model" TargetMode="External"/><Relationship Id="rId1" Type="http://schemas.openxmlformats.org/officeDocument/2006/relationships/slideLayout" Target="../slideLayouts/slideLayout1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oleObject" Target="../embeddings/oleObject1.bin"/><Relationship Id="rId7" Type="http://schemas.openxmlformats.org/officeDocument/2006/relationships/diagramQuickStyle" Target="../diagrams/quickStyle1.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wmf"/><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oleObject" Target="../embeddings/oleObject2.bin"/><Relationship Id="rId7" Type="http://schemas.openxmlformats.org/officeDocument/2006/relationships/diagramQuickStyle" Target="../diagrams/quickStyle2.xm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5.png"/><Relationship Id="rId9" Type="http://schemas.microsoft.com/office/2007/relationships/diagramDrawing" Target="../diagrams/drawing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8.wmf"/><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diagramColors" Target="../diagrams/colors4.xml"/><Relationship Id="rId11" Type="http://schemas.openxmlformats.org/officeDocument/2006/relationships/image" Target="../media/image7.wmf"/><Relationship Id="rId5" Type="http://schemas.openxmlformats.org/officeDocument/2006/relationships/diagramQuickStyle" Target="../diagrams/quickStyle4.xml"/><Relationship Id="rId10" Type="http://schemas.openxmlformats.org/officeDocument/2006/relationships/oleObject" Target="../embeddings/oleObject4.bin"/><Relationship Id="rId4" Type="http://schemas.openxmlformats.org/officeDocument/2006/relationships/diagramLayout" Target="../diagrams/layout4.xml"/><Relationship Id="rId9" Type="http://schemas.openxmlformats.org/officeDocument/2006/relationships/image" Target="../media/image6.wmf"/></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notesSlide" Target="../notesSlides/notesSlide1.xml"/><Relationship Id="rId7" Type="http://schemas.openxmlformats.org/officeDocument/2006/relationships/diagramLayout" Target="../diagrams/layout5.xml"/><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diagramData" Target="../diagrams/data5.xml"/><Relationship Id="rId5" Type="http://schemas.openxmlformats.org/officeDocument/2006/relationships/image" Target="../media/image9.emf"/><Relationship Id="rId10" Type="http://schemas.microsoft.com/office/2007/relationships/diagramDrawing" Target="../diagrams/drawing5.xml"/><Relationship Id="rId4" Type="http://schemas.openxmlformats.org/officeDocument/2006/relationships/oleObject" Target="../embeddings/oleObject6.bin"/><Relationship Id="rId9" Type="http://schemas.openxmlformats.org/officeDocument/2006/relationships/diagramColors" Target="../diagrams/colors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4362B1F-F95F-4CA9-88E8-2DB60AD5198A}"/>
              </a:ext>
            </a:extLst>
          </p:cNvPr>
          <p:cNvPicPr>
            <a:picLocks noChangeAspect="1"/>
          </p:cNvPicPr>
          <p:nvPr/>
        </p:nvPicPr>
        <p:blipFill rotWithShape="1">
          <a:blip r:embed="rId2"/>
          <a:srcRect l="18036" r="37309" b="-1"/>
          <a:stretch/>
        </p:blipFill>
        <p:spPr>
          <a:xfrm>
            <a:off x="-1" y="10"/>
            <a:ext cx="4587901" cy="6857990"/>
          </a:xfrm>
          <a:prstGeom prst="rect">
            <a:avLst/>
          </a:prstGeom>
        </p:spPr>
      </p:pic>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28F3AE18-A501-453B-B068-01DA059375F7}"/>
              </a:ext>
            </a:extLst>
          </p:cNvPr>
          <p:cNvSpPr>
            <a:spLocks noGrp="1"/>
          </p:cNvSpPr>
          <p:nvPr>
            <p:ph type="ctrTitle"/>
          </p:nvPr>
        </p:nvSpPr>
        <p:spPr>
          <a:xfrm>
            <a:off x="5275425" y="768485"/>
            <a:ext cx="6133656" cy="3169674"/>
          </a:xfrm>
        </p:spPr>
        <p:txBody>
          <a:bodyPr>
            <a:normAutofit/>
          </a:bodyPr>
          <a:lstStyle/>
          <a:p>
            <a:pPr algn="r"/>
            <a:r>
              <a:rPr lang="fi-FI">
                <a:solidFill>
                  <a:schemeClr val="bg1"/>
                </a:solidFill>
              </a:rPr>
              <a:t>Financial Law</a:t>
            </a:r>
          </a:p>
        </p:txBody>
      </p:sp>
      <p:sp>
        <p:nvSpPr>
          <p:cNvPr id="3" name="Alaotsikko 2">
            <a:extLst>
              <a:ext uri="{FF2B5EF4-FFF2-40B4-BE49-F238E27FC236}">
                <a16:creationId xmlns:a16="http://schemas.microsoft.com/office/drawing/2014/main" id="{8D2DE2B9-CC1D-47C1-B5ED-F47865769609}"/>
              </a:ext>
            </a:extLst>
          </p:cNvPr>
          <p:cNvSpPr>
            <a:spLocks noGrp="1"/>
          </p:cNvSpPr>
          <p:nvPr>
            <p:ph type="subTitle" idx="1"/>
          </p:nvPr>
        </p:nvSpPr>
        <p:spPr>
          <a:xfrm>
            <a:off x="5862918" y="4793128"/>
            <a:ext cx="5462494" cy="1141157"/>
          </a:xfrm>
        </p:spPr>
        <p:txBody>
          <a:bodyPr>
            <a:normAutofit fontScale="85000" lnSpcReduction="10000"/>
          </a:bodyPr>
          <a:lstStyle/>
          <a:p>
            <a:pPr algn="r"/>
            <a:r>
              <a:rPr lang="fi-FI" sz="1400" dirty="0" err="1">
                <a:solidFill>
                  <a:schemeClr val="bg1"/>
                </a:solidFill>
              </a:rPr>
              <a:t>Lecture</a:t>
            </a:r>
            <a:r>
              <a:rPr lang="fi-FI" sz="1400" dirty="0">
                <a:solidFill>
                  <a:schemeClr val="bg1"/>
                </a:solidFill>
              </a:rPr>
              <a:t> 9a </a:t>
            </a:r>
          </a:p>
          <a:p>
            <a:pPr algn="r"/>
            <a:r>
              <a:rPr lang="fi-FI" sz="1400" dirty="0" err="1">
                <a:solidFill>
                  <a:schemeClr val="bg1"/>
                </a:solidFill>
              </a:rPr>
              <a:t>Securities</a:t>
            </a:r>
            <a:r>
              <a:rPr lang="fi-FI" sz="1400" dirty="0">
                <a:solidFill>
                  <a:schemeClr val="bg1"/>
                </a:solidFill>
              </a:rPr>
              <a:t> Markets </a:t>
            </a:r>
            <a:r>
              <a:rPr lang="fi-FI" sz="1400" dirty="0" err="1">
                <a:solidFill>
                  <a:schemeClr val="bg1"/>
                </a:solidFill>
              </a:rPr>
              <a:t>Damages</a:t>
            </a:r>
            <a:endParaRPr lang="fi-FI" sz="1400" dirty="0">
              <a:solidFill>
                <a:schemeClr val="bg1"/>
              </a:solidFill>
            </a:endParaRPr>
          </a:p>
          <a:p>
            <a:pPr algn="r"/>
            <a:r>
              <a:rPr lang="fi-FI" sz="1400" dirty="0" err="1">
                <a:solidFill>
                  <a:schemeClr val="bg1"/>
                </a:solidFill>
              </a:rPr>
              <a:t>Damages</a:t>
            </a:r>
            <a:r>
              <a:rPr lang="fi-FI" sz="1400" dirty="0">
                <a:solidFill>
                  <a:schemeClr val="bg1"/>
                </a:solidFill>
              </a:rPr>
              <a:t> </a:t>
            </a:r>
            <a:r>
              <a:rPr lang="fi-FI" sz="1400" dirty="0" err="1">
                <a:solidFill>
                  <a:schemeClr val="bg1"/>
                </a:solidFill>
              </a:rPr>
              <a:t>due</a:t>
            </a:r>
            <a:r>
              <a:rPr lang="fi-FI" sz="1400" dirty="0">
                <a:solidFill>
                  <a:schemeClr val="bg1"/>
                </a:solidFill>
              </a:rPr>
              <a:t> to market </a:t>
            </a:r>
            <a:r>
              <a:rPr lang="fi-FI" sz="1400" dirty="0" err="1">
                <a:solidFill>
                  <a:schemeClr val="bg1"/>
                </a:solidFill>
              </a:rPr>
              <a:t>disorders</a:t>
            </a:r>
            <a:endParaRPr lang="fi-FI" sz="1400" dirty="0">
              <a:solidFill>
                <a:schemeClr val="bg1"/>
              </a:solidFill>
            </a:endParaRPr>
          </a:p>
        </p:txBody>
      </p:sp>
    </p:spTree>
    <p:extLst>
      <p:ext uri="{BB962C8B-B14F-4D97-AF65-F5344CB8AC3E}">
        <p14:creationId xmlns:p14="http://schemas.microsoft.com/office/powerpoint/2010/main" val="2046175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3"/>
          <p:cNvSpPr>
            <a:spLocks noGrp="1" noChangeArrowheads="1"/>
          </p:cNvSpPr>
          <p:nvPr>
            <p:ph type="ctrTitle"/>
          </p:nvPr>
        </p:nvSpPr>
        <p:spPr/>
        <p:txBody>
          <a:bodyPr/>
          <a:lstStyle/>
          <a:p>
            <a:pPr eaLnBrk="1" hangingPunct="1"/>
            <a:r>
              <a:rPr lang="en-US" altLang="fi-FI">
                <a:solidFill>
                  <a:srgbClr val="FF3300"/>
                </a:solidFill>
              </a:rPr>
              <a:t>Market Fraud Theory</a:t>
            </a:r>
          </a:p>
        </p:txBody>
      </p:sp>
      <p:sp>
        <p:nvSpPr>
          <p:cNvPr id="24578"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24579"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2D3D25DB-8F1E-4D90-8559-FDF0C29D9159}" type="slidenum">
              <a:rPr lang="fi-FI" altLang="fi-FI" sz="900">
                <a:solidFill>
                  <a:srgbClr val="898989"/>
                </a:solidFill>
              </a:rPr>
              <a:pPr eaLnBrk="1" hangingPunct="1">
                <a:spcBef>
                  <a:spcPct val="0"/>
                </a:spcBef>
                <a:buFontTx/>
                <a:buNone/>
              </a:pPr>
              <a:t>10</a:t>
            </a:fld>
            <a:endParaRPr lang="fi-FI" altLang="fi-FI" sz="900">
              <a:solidFill>
                <a:srgbClr val="898989"/>
              </a:solidFill>
            </a:endParaRPr>
          </a:p>
        </p:txBody>
      </p:sp>
      <p:graphicFrame>
        <p:nvGraphicFramePr>
          <p:cNvPr id="2" name="Kaaviokuva 1"/>
          <p:cNvGraphicFramePr/>
          <p:nvPr/>
        </p:nvGraphicFramePr>
        <p:xfrm>
          <a:off x="2095501" y="1582739"/>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23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8FAF1BA-3B2C-4BBB-A807-65359763F45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8B2954D3-4F70-4493-AB4A-8A24BB04280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3C4E8C95-EF5B-4A93-8296-D35ADF6BD70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E2A74208-FFC7-464B-A922-66724A11B29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9DC5A061-2E5E-41C8-9184-3603553AD32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25C7AF3E-A887-4060-A688-517A05A3DCC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Grp="1" noChangeArrowheads="1"/>
          </p:cNvSpPr>
          <p:nvPr>
            <p:ph type="ctrTitle"/>
          </p:nvPr>
        </p:nvSpPr>
        <p:spPr/>
        <p:txBody>
          <a:bodyPr/>
          <a:lstStyle/>
          <a:p>
            <a:pPr eaLnBrk="1" hangingPunct="1"/>
            <a:r>
              <a:rPr lang="en-US" altLang="fi-FI">
                <a:solidFill>
                  <a:srgbClr val="FF3300"/>
                </a:solidFill>
              </a:rPr>
              <a:t>Market Model for Investment Behavior</a:t>
            </a:r>
            <a:endParaRPr lang="en-US" altLang="fi-FI"/>
          </a:p>
        </p:txBody>
      </p:sp>
      <p:sp>
        <p:nvSpPr>
          <p:cNvPr id="27650"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27651"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B56BD61D-E130-4697-9E82-D7BD33245BDC}" type="slidenum">
              <a:rPr lang="fi-FI" altLang="fi-FI" sz="900">
                <a:solidFill>
                  <a:srgbClr val="898989"/>
                </a:solidFill>
              </a:rPr>
              <a:pPr eaLnBrk="1" hangingPunct="1">
                <a:spcBef>
                  <a:spcPct val="0"/>
                </a:spcBef>
                <a:buFontTx/>
                <a:buNone/>
              </a:pPr>
              <a:t>11</a:t>
            </a:fld>
            <a:endParaRPr lang="fi-FI" altLang="fi-FI" sz="900">
              <a:solidFill>
                <a:srgbClr val="898989"/>
              </a:solidFill>
            </a:endParaRPr>
          </a:p>
        </p:txBody>
      </p:sp>
      <p:graphicFrame>
        <p:nvGraphicFramePr>
          <p:cNvPr id="2" name="Kaaviokuva 1"/>
          <p:cNvGraphicFramePr/>
          <p:nvPr/>
        </p:nvGraphicFramePr>
        <p:xfrm>
          <a:off x="2095501" y="1582739"/>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931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0D469B5-CE9F-466C-B1F1-D1D79498A0A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EF841CE7-6BA8-4088-B744-E9A75BF5945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451443C2-F40F-44BD-8079-8D299E24A24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26D49909-CA46-46AD-AB50-8EDD6889E1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3"/>
          <p:cNvSpPr>
            <a:spLocks noGrp="1" noChangeArrowheads="1"/>
          </p:cNvSpPr>
          <p:nvPr>
            <p:ph type="ctrTitle"/>
          </p:nvPr>
        </p:nvSpPr>
        <p:spPr/>
        <p:txBody>
          <a:bodyPr/>
          <a:lstStyle/>
          <a:p>
            <a:pPr eaLnBrk="1" hangingPunct="1"/>
            <a:r>
              <a:rPr lang="en-US" altLang="fi-FI">
                <a:solidFill>
                  <a:srgbClr val="FF3300"/>
                </a:solidFill>
              </a:rPr>
              <a:t>Background: market efficiency</a:t>
            </a:r>
          </a:p>
        </p:txBody>
      </p:sp>
      <p:graphicFrame>
        <p:nvGraphicFramePr>
          <p:cNvPr id="25605" name="Object 2"/>
          <p:cNvGraphicFramePr>
            <a:graphicFrameLocks noGrp="1" noChangeAspect="1"/>
          </p:cNvGraphicFramePr>
          <p:nvPr>
            <p:ph sz="quarter" idx="14"/>
          </p:nvPr>
        </p:nvGraphicFramePr>
        <p:xfrm>
          <a:off x="2758836" y="1514475"/>
          <a:ext cx="6674328" cy="4002088"/>
        </p:xfrm>
        <a:graphic>
          <a:graphicData uri="http://schemas.openxmlformats.org/presentationml/2006/ole">
            <mc:AlternateContent xmlns:mc="http://schemas.openxmlformats.org/markup-compatibility/2006">
              <mc:Choice xmlns:v="urn:schemas-microsoft-com:vml" Requires="v">
                <p:oleObj spid="_x0000_s4108" name="MS Org Chart" r:id="rId3" imgW="7137360" imgH="4051080" progId="OrgPlusWOPX.4">
                  <p:embed followColorScheme="full"/>
                </p:oleObj>
              </mc:Choice>
              <mc:Fallback>
                <p:oleObj name="MS Org Chart" r:id="rId3" imgW="7137360" imgH="4051080" progId="OrgPlusWOPX.4">
                  <p:embed followColorScheme="full"/>
                  <p:pic>
                    <p:nvPicPr>
                      <p:cNvPr id="25605" name="Object 2"/>
                      <p:cNvPicPr>
                        <a:picLocks noChangeAspect="1" noChangeArrowheads="1"/>
                      </p:cNvPicPr>
                      <p:nvPr/>
                    </p:nvPicPr>
                    <p:blipFill>
                      <a:blip r:embed="rId4"/>
                      <a:srcRect/>
                      <a:stretch>
                        <a:fillRect/>
                      </a:stretch>
                    </p:blipFill>
                    <p:spPr bwMode="auto">
                      <a:xfrm>
                        <a:off x="2758836" y="1514475"/>
                        <a:ext cx="6674328" cy="400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2"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25603"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300BA736-CA70-4720-AFEA-9DE4ACBD0574}" type="slidenum">
              <a:rPr lang="fi-FI" altLang="fi-FI" sz="900">
                <a:solidFill>
                  <a:srgbClr val="898989"/>
                </a:solidFill>
              </a:rPr>
              <a:pPr eaLnBrk="1" hangingPunct="1">
                <a:spcBef>
                  <a:spcPct val="0"/>
                </a:spcBef>
                <a:buFontTx/>
                <a:buNone/>
              </a:pPr>
              <a:t>12</a:t>
            </a:fld>
            <a:endParaRPr lang="fi-FI" altLang="fi-FI" sz="900">
              <a:solidFill>
                <a:srgbClr val="898989"/>
              </a:solidFill>
            </a:endParaRPr>
          </a:p>
        </p:txBody>
      </p:sp>
    </p:spTree>
    <p:extLst>
      <p:ext uri="{BB962C8B-B14F-4D97-AF65-F5344CB8AC3E}">
        <p14:creationId xmlns:p14="http://schemas.microsoft.com/office/powerpoint/2010/main" val="1675139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ltLang="fi-FI" dirty="0">
                <a:solidFill>
                  <a:srgbClr val="FF3300"/>
                </a:solidFill>
              </a:rPr>
              <a:t>Efficient Capital Markets Hypothesis ECMH (</a:t>
            </a:r>
            <a:r>
              <a:rPr lang="en-US" altLang="fi-FI" dirty="0" err="1">
                <a:solidFill>
                  <a:srgbClr val="FF3300"/>
                </a:solidFill>
              </a:rPr>
              <a:t>Fama</a:t>
            </a:r>
            <a:r>
              <a:rPr lang="en-US" altLang="fi-FI" dirty="0">
                <a:solidFill>
                  <a:srgbClr val="FF3300"/>
                </a:solidFill>
              </a:rPr>
              <a:t> Journal of Finance 1970) </a:t>
            </a:r>
            <a:endParaRPr lang="fi-FI" dirty="0"/>
          </a:p>
        </p:txBody>
      </p:sp>
      <p:graphicFrame>
        <p:nvGraphicFramePr>
          <p:cNvPr id="6" name="Content Placeholder 5"/>
          <p:cNvGraphicFramePr>
            <a:graphicFrameLocks noGrp="1"/>
          </p:cNvGraphicFramePr>
          <p:nvPr>
            <p:ph sz="quarter" idx="14"/>
          </p:nvPr>
        </p:nvGraphicFramePr>
        <p:xfrm>
          <a:off x="1992314" y="1513934"/>
          <a:ext cx="8207374"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solidFill>
                  <a:prstClr val="black">
                    <a:tint val="75000"/>
                  </a:prstClr>
                </a:solidFill>
              </a:rPr>
              <a:t>Financial Law Lecture 9a</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13</a:t>
            </a:fld>
            <a:endParaRPr lang="fi-FI">
              <a:solidFill>
                <a:prstClr val="black">
                  <a:tint val="75000"/>
                </a:prstClr>
              </a:solidFill>
            </a:endParaRPr>
          </a:p>
        </p:txBody>
      </p:sp>
    </p:spTree>
    <p:extLst>
      <p:ext uri="{BB962C8B-B14F-4D97-AF65-F5344CB8AC3E}">
        <p14:creationId xmlns:p14="http://schemas.microsoft.com/office/powerpoint/2010/main" val="201823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344F568-F332-4472-85B7-59C209DEFB0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F4FA55C-5C4C-45E9-B287-FE869FEC655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78689B5-6CEF-4F39-9CAC-BCCB40F8429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C353A09-0813-4564-9931-3132910EC66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91E242DC-84EC-4DAC-93C0-E01DDAC0E3C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60D12EC2-1F4F-4CA6-8893-EB9F9BD5408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CAPM, Black – </a:t>
            </a:r>
            <a:r>
              <a:rPr lang="fi-FI" dirty="0" err="1"/>
              <a:t>Scholes</a:t>
            </a:r>
            <a:r>
              <a:rPr lang="fi-FI" dirty="0"/>
              <a:t> (1973 Journal of </a:t>
            </a:r>
            <a:r>
              <a:rPr lang="fi-FI" dirty="0" err="1"/>
              <a:t>Political</a:t>
            </a:r>
            <a:r>
              <a:rPr lang="fi-FI" dirty="0"/>
              <a:t> </a:t>
            </a:r>
            <a:r>
              <a:rPr lang="fi-FI" dirty="0" err="1"/>
              <a:t>Economy</a:t>
            </a:r>
            <a:r>
              <a:rPr lang="fi-FI" dirty="0"/>
              <a:t>) </a:t>
            </a:r>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1990005409"/>
              </p:ext>
            </p:extLst>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t>Financial Law Lecture 9a</a:t>
            </a:r>
          </a:p>
        </p:txBody>
      </p:sp>
      <p:sp>
        <p:nvSpPr>
          <p:cNvPr id="5" name="Slide Number Placeholder 4"/>
          <p:cNvSpPr>
            <a:spLocks noGrp="1"/>
          </p:cNvSpPr>
          <p:nvPr>
            <p:ph type="sldNum" sz="quarter" idx="17"/>
          </p:nvPr>
        </p:nvSpPr>
        <p:spPr/>
        <p:txBody>
          <a:bodyPr/>
          <a:lstStyle/>
          <a:p>
            <a:pPr>
              <a:defRPr/>
            </a:pPr>
            <a:fld id="{7FB9C1C4-3E74-4B47-AC77-F1052E2F7D05}" type="slidenum">
              <a:rPr lang="en-US" smtClean="0"/>
              <a:pPr>
                <a:defRPr/>
              </a:pPr>
              <a:t>14</a:t>
            </a:fld>
            <a:endParaRPr lang="en-US"/>
          </a:p>
        </p:txBody>
      </p:sp>
    </p:spTree>
    <p:extLst>
      <p:ext uri="{BB962C8B-B14F-4D97-AF65-F5344CB8AC3E}">
        <p14:creationId xmlns:p14="http://schemas.microsoft.com/office/powerpoint/2010/main" val="204356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690654A-3FC1-4106-9938-91FA12B874B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70F6B99-0A72-42F4-967A-E98A5A9AD64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2AC9F79-7859-44DB-A234-E2AFFE41CC3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FE801B7E-BC1A-458B-993D-4273D86031A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4ADCFFA1-5857-4554-AC22-1E616B152B3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342900" indent="-342900">
              <a:spcBef>
                <a:spcPct val="20000"/>
              </a:spcBef>
              <a:buFontTx/>
              <a:buChar char="•"/>
            </a:pPr>
            <a:r>
              <a:rPr lang="fi-FI" dirty="0"/>
              <a:t>Capital </a:t>
            </a:r>
            <a:r>
              <a:rPr lang="fi-FI" dirty="0" err="1"/>
              <a:t>Asset</a:t>
            </a:r>
            <a:r>
              <a:rPr lang="fi-FI" dirty="0"/>
              <a:t> </a:t>
            </a:r>
            <a:r>
              <a:rPr lang="fi-FI" dirty="0" err="1"/>
              <a:t>Pricing</a:t>
            </a:r>
            <a:r>
              <a:rPr lang="fi-FI" dirty="0"/>
              <a:t> </a:t>
            </a:r>
            <a:r>
              <a:rPr lang="fi-FI" dirty="0" err="1"/>
              <a:t>Model</a:t>
            </a:r>
            <a:r>
              <a:rPr lang="fi-FI" dirty="0"/>
              <a:t> (CAPM) </a:t>
            </a:r>
            <a:br>
              <a:rPr lang="fi-FI" dirty="0"/>
            </a:br>
            <a:r>
              <a:rPr lang="fi-FI" sz="2400" b="0" dirty="0">
                <a:solidFill>
                  <a:srgbClr val="000000"/>
                </a:solidFill>
                <a:ea typeface="+mn-ea"/>
                <a:cs typeface="+mn-cs"/>
                <a:hlinkClick r:id="rId2"/>
              </a:rPr>
              <a:t>https://en.wikipedia.org/wiki/Capital_asset_pricing_model</a:t>
            </a:r>
            <a:r>
              <a:rPr lang="fi-FI" sz="2400" b="0" dirty="0">
                <a:solidFill>
                  <a:srgbClr val="000000"/>
                </a:solidFill>
                <a:ea typeface="+mn-ea"/>
                <a:cs typeface="+mn-cs"/>
              </a:rPr>
              <a:t> </a:t>
            </a:r>
            <a:br>
              <a:rPr lang="fi-FI" sz="2400" b="0" dirty="0">
                <a:solidFill>
                  <a:srgbClr val="000000"/>
                </a:solidFill>
                <a:ea typeface="+mn-ea"/>
                <a:cs typeface="+mn-cs"/>
              </a:rPr>
            </a:br>
            <a:endParaRPr lang="fi-FI" dirty="0"/>
          </a:p>
        </p:txBody>
      </p:sp>
      <p:graphicFrame>
        <p:nvGraphicFramePr>
          <p:cNvPr id="7" name="Content Placeholder 6"/>
          <p:cNvGraphicFramePr>
            <a:graphicFrameLocks noGrp="1"/>
          </p:cNvGraphicFramePr>
          <p:nvPr>
            <p:ph sz="quarter" idx="14"/>
          </p:nvPr>
        </p:nvGraphicFramePr>
        <p:xfrm>
          <a:off x="1992314" y="1513934"/>
          <a:ext cx="8207374" cy="400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6"/>
          </p:nvPr>
        </p:nvSpPr>
        <p:spPr/>
        <p:txBody>
          <a:bodyPr/>
          <a:lstStyle/>
          <a:p>
            <a:pPr>
              <a:defRPr/>
            </a:pPr>
            <a:r>
              <a:rPr lang="en-US"/>
              <a:t>Financial Law Lecture 9a</a:t>
            </a:r>
          </a:p>
        </p:txBody>
      </p:sp>
      <p:sp>
        <p:nvSpPr>
          <p:cNvPr id="5" name="Slide Number Placeholder 4"/>
          <p:cNvSpPr>
            <a:spLocks noGrp="1"/>
          </p:cNvSpPr>
          <p:nvPr>
            <p:ph type="sldNum" sz="quarter" idx="17"/>
          </p:nvPr>
        </p:nvSpPr>
        <p:spPr/>
        <p:txBody>
          <a:bodyPr/>
          <a:lstStyle/>
          <a:p>
            <a:pPr>
              <a:defRPr/>
            </a:pPr>
            <a:fld id="{7FB9C1C4-3E74-4B47-AC77-F1052E2F7D05}" type="slidenum">
              <a:rPr lang="en-US" smtClean="0"/>
              <a:pPr>
                <a:defRPr/>
              </a:pPr>
              <a:t>15</a:t>
            </a:fld>
            <a:endParaRPr lang="en-US"/>
          </a:p>
        </p:txBody>
      </p:sp>
    </p:spTree>
    <p:extLst>
      <p:ext uri="{BB962C8B-B14F-4D97-AF65-F5344CB8AC3E}">
        <p14:creationId xmlns:p14="http://schemas.microsoft.com/office/powerpoint/2010/main" val="244725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A93C2CA8-D58F-4DF9-9C1D-6C55AEA21FE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B54485CB-1BF0-406F-A7F2-A977ABB0076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Capital </a:t>
            </a:r>
            <a:r>
              <a:rPr lang="fi-FI" dirty="0" err="1"/>
              <a:t>Asset</a:t>
            </a:r>
            <a:r>
              <a:rPr lang="fi-FI" dirty="0"/>
              <a:t> </a:t>
            </a:r>
            <a:r>
              <a:rPr lang="fi-FI" dirty="0" err="1"/>
              <a:t>Pricing</a:t>
            </a:r>
            <a:r>
              <a:rPr lang="fi-FI" dirty="0"/>
              <a:t> </a:t>
            </a:r>
            <a:r>
              <a:rPr lang="fi-FI" dirty="0" err="1"/>
              <a:t>Model</a:t>
            </a:r>
            <a:r>
              <a:rPr lang="fi-FI" dirty="0"/>
              <a:t> (CAPM) </a:t>
            </a:r>
          </a:p>
        </p:txBody>
      </p:sp>
      <p:pic>
        <p:nvPicPr>
          <p:cNvPr id="5122" name="Picture 2"/>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tretch>
            <a:fillRect/>
          </a:stretch>
        </p:blipFill>
        <p:spPr bwMode="auto">
          <a:xfrm>
            <a:off x="2063750" y="1867748"/>
            <a:ext cx="8085138" cy="3466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6"/>
          </p:nvPr>
        </p:nvSpPr>
        <p:spPr/>
        <p:txBody>
          <a:bodyPr/>
          <a:lstStyle/>
          <a:p>
            <a:pPr>
              <a:defRPr/>
            </a:pPr>
            <a:r>
              <a:rPr lang="en-US"/>
              <a:t>Financial Law Lecture 9a</a:t>
            </a:r>
          </a:p>
        </p:txBody>
      </p:sp>
      <p:sp>
        <p:nvSpPr>
          <p:cNvPr id="5" name="Slide Number Placeholder 4"/>
          <p:cNvSpPr>
            <a:spLocks noGrp="1"/>
          </p:cNvSpPr>
          <p:nvPr>
            <p:ph type="sldNum" sz="quarter" idx="17"/>
          </p:nvPr>
        </p:nvSpPr>
        <p:spPr/>
        <p:txBody>
          <a:bodyPr/>
          <a:lstStyle/>
          <a:p>
            <a:pPr>
              <a:defRPr/>
            </a:pPr>
            <a:fld id="{7FB9C1C4-3E74-4B47-AC77-F1052E2F7D05}" type="slidenum">
              <a:rPr lang="en-US" smtClean="0"/>
              <a:pPr>
                <a:defRPr/>
              </a:pPr>
              <a:t>16</a:t>
            </a:fld>
            <a:endParaRPr lang="en-US"/>
          </a:p>
        </p:txBody>
      </p:sp>
    </p:spTree>
    <p:extLst>
      <p:ext uri="{BB962C8B-B14F-4D97-AF65-F5344CB8AC3E}">
        <p14:creationId xmlns:p14="http://schemas.microsoft.com/office/powerpoint/2010/main" val="3409533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E4CEB3-B68F-41E7-AA3D-4512AEECAB32}"/>
              </a:ext>
            </a:extLst>
          </p:cNvPr>
          <p:cNvSpPr>
            <a:spLocks noGrp="1"/>
          </p:cNvSpPr>
          <p:nvPr>
            <p:ph type="ctrTitle"/>
          </p:nvPr>
        </p:nvSpPr>
        <p:spPr/>
        <p:txBody>
          <a:bodyPr/>
          <a:lstStyle/>
          <a:p>
            <a:r>
              <a:rPr lang="fi-FI" dirty="0" err="1"/>
              <a:t>The</a:t>
            </a:r>
            <a:r>
              <a:rPr lang="fi-FI" dirty="0"/>
              <a:t> </a:t>
            </a:r>
            <a:r>
              <a:rPr lang="fi-FI" dirty="0" err="1"/>
              <a:t>role</a:t>
            </a:r>
            <a:r>
              <a:rPr lang="fi-FI" dirty="0"/>
              <a:t> of </a:t>
            </a:r>
            <a:r>
              <a:rPr lang="fi-FI" dirty="0" err="1"/>
              <a:t>pricing</a:t>
            </a:r>
            <a:r>
              <a:rPr lang="fi-FI" dirty="0"/>
              <a:t> </a:t>
            </a:r>
            <a:r>
              <a:rPr lang="fi-FI" dirty="0" err="1"/>
              <a:t>models</a:t>
            </a:r>
            <a:r>
              <a:rPr lang="fi-FI" dirty="0"/>
              <a:t> in </a:t>
            </a:r>
            <a:r>
              <a:rPr lang="fi-FI" dirty="0" err="1"/>
              <a:t>ascertaining</a:t>
            </a:r>
            <a:r>
              <a:rPr lang="fi-FI" dirty="0"/>
              <a:t> </a:t>
            </a:r>
            <a:r>
              <a:rPr lang="fi-FI" dirty="0" err="1"/>
              <a:t>damages</a:t>
            </a:r>
            <a:endParaRPr lang="fi-FI" dirty="0"/>
          </a:p>
        </p:txBody>
      </p:sp>
      <p:graphicFrame>
        <p:nvGraphicFramePr>
          <p:cNvPr id="6" name="Sisällön paikkamerkki 5">
            <a:extLst>
              <a:ext uri="{FF2B5EF4-FFF2-40B4-BE49-F238E27FC236}">
                <a16:creationId xmlns:a16="http://schemas.microsoft.com/office/drawing/2014/main" id="{BA5C84D1-77E4-484B-9CA7-66E03D8E4157}"/>
              </a:ext>
            </a:extLst>
          </p:cNvPr>
          <p:cNvGraphicFramePr>
            <a:graphicFrameLocks noGrp="1"/>
          </p:cNvGraphicFramePr>
          <p:nvPr>
            <p:ph sz="quarter" idx="14"/>
            <p:extLst>
              <p:ext uri="{D42A27DB-BD31-4B8C-83A1-F6EECF244321}">
                <p14:modId xmlns:p14="http://schemas.microsoft.com/office/powerpoint/2010/main" val="286486119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97E2E867-EAAA-4633-AFCD-0333BB267F7B}"/>
              </a:ext>
            </a:extLst>
          </p:cNvPr>
          <p:cNvSpPr>
            <a:spLocks noGrp="1"/>
          </p:cNvSpPr>
          <p:nvPr>
            <p:ph type="ftr" sz="quarter" idx="16"/>
          </p:nvPr>
        </p:nvSpPr>
        <p:spPr/>
        <p:txBody>
          <a:bodyPr/>
          <a:lstStyle/>
          <a:p>
            <a:pPr>
              <a:defRPr/>
            </a:pPr>
            <a:r>
              <a:rPr lang="en-US">
                <a:solidFill>
                  <a:prstClr val="black">
                    <a:tint val="75000"/>
                  </a:prstClr>
                </a:solidFill>
              </a:rPr>
              <a:t>Financial Law Lecture 9a</a:t>
            </a:r>
            <a:endParaRPr lang="fi-FI">
              <a:solidFill>
                <a:prstClr val="black">
                  <a:tint val="75000"/>
                </a:prstClr>
              </a:solidFill>
            </a:endParaRPr>
          </a:p>
        </p:txBody>
      </p:sp>
      <p:sp>
        <p:nvSpPr>
          <p:cNvPr id="5" name="Dian numeron paikkamerkki 4">
            <a:extLst>
              <a:ext uri="{FF2B5EF4-FFF2-40B4-BE49-F238E27FC236}">
                <a16:creationId xmlns:a16="http://schemas.microsoft.com/office/drawing/2014/main" id="{A272D73C-B1FE-45C7-BCC6-0F3FB75BAF22}"/>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spTree>
    <p:extLst>
      <p:ext uri="{BB962C8B-B14F-4D97-AF65-F5344CB8AC3E}">
        <p14:creationId xmlns:p14="http://schemas.microsoft.com/office/powerpoint/2010/main" val="387114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D0C551E2-2A15-4437-93E8-2D136392EE7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6937CF0-5127-4AC8-B41F-40448EF4770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0BFDB1A0-3E6E-4736-AB6B-50706DE1F8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F11ECC48-704C-4873-B376-0BDFFDF7F06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05253662-0E5E-46B0-B70D-F72AD4DB57E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9B4964E-3DD1-4B50-ADCB-D777AE40B7A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5D8599D2-67FB-4669-BE45-4ACCA4A98F0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028F57B2-D034-4724-A9ED-38C0A3001802}"/>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4D210E11-20AA-4C20-A2EF-B6B3E589D3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p:txBody>
          <a:bodyPr/>
          <a:lstStyle/>
          <a:p>
            <a:r>
              <a:rPr lang="fi-FI" altLang="fi-FI" dirty="0" err="1"/>
              <a:t>Compensation</a:t>
            </a:r>
            <a:r>
              <a:rPr lang="fi-FI" altLang="fi-FI" dirty="0"/>
              <a:t> of Price </a:t>
            </a:r>
            <a:r>
              <a:rPr lang="fi-FI" altLang="fi-FI" dirty="0" err="1"/>
              <a:t>Difference</a:t>
            </a:r>
            <a:r>
              <a:rPr lang="fi-FI" altLang="fi-FI" dirty="0"/>
              <a:t> </a:t>
            </a:r>
            <a:br>
              <a:rPr lang="fi-FI" altLang="fi-FI" dirty="0"/>
            </a:br>
            <a:r>
              <a:rPr kumimoji="0" lang="fi-FI" sz="1700" b="0" i="0" u="none" strike="noStrike" kern="1200" cap="none" spc="0" normalizeH="0" baseline="0" noProof="0" dirty="0">
                <a:ln>
                  <a:noFill/>
                </a:ln>
                <a:solidFill>
                  <a:srgbClr val="000000"/>
                </a:solidFill>
                <a:effectLst/>
                <a:uLnTx/>
                <a:uFillTx/>
                <a:latin typeface="Avenir Next LT Pro"/>
                <a:ea typeface="+mj-ea"/>
                <a:cs typeface="+mj-cs"/>
              </a:rPr>
              <a:t>Hallituksen esitys eduskunnalle arvopaperimarkkinoita</a:t>
            </a:r>
            <a:br>
              <a:rPr kumimoji="0" lang="fi-FI" sz="1700" b="0" i="0" u="none" strike="noStrike" kern="1200" cap="none" spc="0" normalizeH="0" baseline="0" noProof="0" dirty="0">
                <a:ln>
                  <a:noFill/>
                </a:ln>
                <a:solidFill>
                  <a:srgbClr val="000000"/>
                </a:solidFill>
                <a:effectLst/>
                <a:uLnTx/>
                <a:uFillTx/>
                <a:latin typeface="Avenir Next LT Pro"/>
                <a:ea typeface="+mj-ea"/>
                <a:cs typeface="+mj-cs"/>
              </a:rPr>
            </a:br>
            <a:r>
              <a:rPr kumimoji="0" lang="fi-FI" sz="1700" b="0" i="0" u="none" strike="noStrike" kern="1200" cap="none" spc="0" normalizeH="0" baseline="0" noProof="0" dirty="0">
                <a:ln>
                  <a:noFill/>
                </a:ln>
                <a:solidFill>
                  <a:srgbClr val="000000"/>
                </a:solidFill>
                <a:effectLst/>
                <a:uLnTx/>
                <a:uFillTx/>
                <a:latin typeface="Avenir Next LT Pro"/>
                <a:ea typeface="+mj-ea"/>
                <a:cs typeface="+mj-cs"/>
              </a:rPr>
              <a:t>koskevaksi lainsäädännöksi (</a:t>
            </a:r>
            <a:r>
              <a:rPr kumimoji="0" lang="fi-FI" sz="1700" b="0" i="0" u="none" strike="noStrike" kern="1200" cap="none" spc="0" normalizeH="0" baseline="0" noProof="0" dirty="0" err="1">
                <a:ln>
                  <a:noFill/>
                </a:ln>
                <a:solidFill>
                  <a:srgbClr val="000000"/>
                </a:solidFill>
                <a:effectLst/>
                <a:uLnTx/>
                <a:uFillTx/>
                <a:latin typeface="Avenir Next LT Pro"/>
                <a:ea typeface="+mj-ea"/>
                <a:cs typeface="+mj-cs"/>
              </a:rPr>
              <a:t>Government</a:t>
            </a:r>
            <a:r>
              <a:rPr kumimoji="0" lang="fi-FI" sz="1700" b="0" i="0" u="none" strike="noStrike" kern="1200" cap="none" spc="0" normalizeH="0" baseline="0" noProof="0" dirty="0">
                <a:ln>
                  <a:noFill/>
                </a:ln>
                <a:solidFill>
                  <a:srgbClr val="000000"/>
                </a:solidFill>
                <a:effectLst/>
                <a:uLnTx/>
                <a:uFillTx/>
                <a:latin typeface="Avenir Next LT Pro"/>
                <a:ea typeface="+mj-ea"/>
                <a:cs typeface="+mj-cs"/>
              </a:rPr>
              <a:t> Bill) 32/2012 p. 59</a:t>
            </a:r>
            <a:endParaRPr lang="fi-FI" altLang="fi-FI" dirty="0"/>
          </a:p>
        </p:txBody>
      </p:sp>
      <p:sp>
        <p:nvSpPr>
          <p:cNvPr id="31748" name="Footer Placeholder 2"/>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p>
        </p:txBody>
      </p:sp>
      <p:sp>
        <p:nvSpPr>
          <p:cNvPr id="31749" name="Slide Number Placeholder 3"/>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3D29D2B0-EE0D-4189-9E0A-C740DF76E706}" type="slidenum">
              <a:rPr lang="en-US" altLang="fi-FI" sz="900">
                <a:solidFill>
                  <a:srgbClr val="898989"/>
                </a:solidFill>
              </a:rPr>
              <a:pPr eaLnBrk="1" hangingPunct="1">
                <a:spcBef>
                  <a:spcPct val="0"/>
                </a:spcBef>
                <a:buFontTx/>
                <a:buNone/>
              </a:pPr>
              <a:t>18</a:t>
            </a:fld>
            <a:endParaRPr lang="en-US" altLang="fi-FI" sz="900">
              <a:solidFill>
                <a:srgbClr val="898989"/>
              </a:solidFill>
            </a:endParaRPr>
          </a:p>
        </p:txBody>
      </p:sp>
      <p:graphicFrame>
        <p:nvGraphicFramePr>
          <p:cNvPr id="4" name="Sisällön paikkamerkki 3">
            <a:extLst>
              <a:ext uri="{FF2B5EF4-FFF2-40B4-BE49-F238E27FC236}">
                <a16:creationId xmlns:a16="http://schemas.microsoft.com/office/drawing/2014/main" id="{AF1D5C77-1440-4DA3-B843-60F19EF179C3}"/>
              </a:ext>
            </a:extLst>
          </p:cNvPr>
          <p:cNvGraphicFramePr>
            <a:graphicFrameLocks noGrp="1"/>
          </p:cNvGraphicFramePr>
          <p:nvPr>
            <p:ph sz="quarter" idx="14"/>
            <p:extLst>
              <p:ext uri="{D42A27DB-BD31-4B8C-83A1-F6EECF244321}">
                <p14:modId xmlns:p14="http://schemas.microsoft.com/office/powerpoint/2010/main" val="3232394296"/>
              </p:ext>
            </p:extLst>
          </p:nvPr>
        </p:nvGraphicFramePr>
        <p:xfrm>
          <a:off x="1992314" y="1513934"/>
          <a:ext cx="8207374"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95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A8E2B02A-74A9-4F65-B531-C91D5DD5D09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34D2C72C-FBDA-41B7-BF50-27ED523B861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3F7F2B6D-C6A9-478D-9058-F7649C57781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422BC51-CD7C-4711-A1A2-65A43E24BD4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7181FA57-6B20-4744-824D-CF5CECDC80F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p:txBody>
          <a:bodyPr/>
          <a:lstStyle/>
          <a:p>
            <a:pPr>
              <a:lnSpc>
                <a:spcPct val="120000"/>
              </a:lnSpc>
              <a:spcBef>
                <a:spcPts val="1000"/>
              </a:spcBef>
              <a:defRPr/>
            </a:pPr>
            <a:r>
              <a:rPr lang="fi-FI" altLang="fi-FI" dirty="0" err="1"/>
              <a:t>Damage</a:t>
            </a:r>
            <a:r>
              <a:rPr lang="fi-FI" altLang="fi-FI" dirty="0"/>
              <a:t> </a:t>
            </a:r>
            <a:r>
              <a:rPr lang="fi-FI" altLang="fi-FI" dirty="0" err="1"/>
              <a:t>due</a:t>
            </a:r>
            <a:r>
              <a:rPr lang="fi-FI" altLang="fi-FI" dirty="0"/>
              <a:t> to </a:t>
            </a:r>
            <a:r>
              <a:rPr lang="fi-FI" altLang="fi-FI" dirty="0" err="1"/>
              <a:t>information</a:t>
            </a:r>
            <a:r>
              <a:rPr lang="fi-FI" altLang="fi-FI" dirty="0"/>
              <a:t> </a:t>
            </a:r>
            <a:r>
              <a:rPr lang="fi-FI" altLang="fi-FI" dirty="0" err="1"/>
              <a:t>failure</a:t>
            </a:r>
            <a:r>
              <a:rPr lang="fi-FI" altLang="fi-FI" dirty="0"/>
              <a:t> </a:t>
            </a:r>
            <a:br>
              <a:rPr lang="fi-FI" sz="1700" b="0" cap="none" spc="0" dirty="0">
                <a:solidFill>
                  <a:srgbClr val="000000"/>
                </a:solidFill>
                <a:latin typeface="Avenir Next LT Pro"/>
                <a:ea typeface="+mn-ea"/>
                <a:cs typeface="+mn-cs"/>
              </a:rPr>
            </a:br>
            <a:r>
              <a:rPr lang="fi-FI" sz="1700" b="0" cap="none" spc="0" dirty="0" err="1">
                <a:solidFill>
                  <a:srgbClr val="000000"/>
                </a:solidFill>
                <a:latin typeface="Avenir Next LT Pro"/>
                <a:ea typeface="+mn-ea"/>
                <a:cs typeface="+mn-cs"/>
              </a:rPr>
              <a:t>Government</a:t>
            </a:r>
            <a:r>
              <a:rPr lang="fi-FI" sz="1700" b="0" cap="none" spc="0" dirty="0">
                <a:solidFill>
                  <a:srgbClr val="000000"/>
                </a:solidFill>
                <a:latin typeface="Avenir Next LT Pro"/>
                <a:ea typeface="+mn-ea"/>
                <a:cs typeface="+mn-cs"/>
              </a:rPr>
              <a:t> Bill 32/2012 </a:t>
            </a:r>
            <a:r>
              <a:rPr lang="fi-FI" sz="1700" b="0" cap="none" spc="0" dirty="0" err="1">
                <a:solidFill>
                  <a:srgbClr val="000000"/>
                </a:solidFill>
                <a:latin typeface="Avenir Next LT Pro"/>
                <a:ea typeface="+mn-ea"/>
                <a:cs typeface="+mn-cs"/>
              </a:rPr>
              <a:t>continued</a:t>
            </a:r>
            <a:endParaRPr lang="fi-FI" altLang="fi-FI" dirty="0"/>
          </a:p>
        </p:txBody>
      </p:sp>
      <p:graphicFrame>
        <p:nvGraphicFramePr>
          <p:cNvPr id="4" name="Sisällön paikkamerkki 3"/>
          <p:cNvGraphicFramePr>
            <a:graphicFrameLocks noGrp="1"/>
          </p:cNvGraphicFramePr>
          <p:nvPr>
            <p:ph sz="quarter" idx="14"/>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6" name="Footer Placeholder 1"/>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p>
        </p:txBody>
      </p:sp>
      <p:sp>
        <p:nvSpPr>
          <p:cNvPr id="28677" name="Slide Number Placeholder 2"/>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64CC92D0-FCD1-4814-8A51-58DBA380457F}" type="slidenum">
              <a:rPr lang="en-US" altLang="fi-FI" sz="900">
                <a:solidFill>
                  <a:srgbClr val="898989"/>
                </a:solidFill>
              </a:rPr>
              <a:pPr eaLnBrk="1" hangingPunct="1">
                <a:spcBef>
                  <a:spcPct val="0"/>
                </a:spcBef>
                <a:buFontTx/>
                <a:buNone/>
              </a:pPr>
              <a:t>19</a:t>
            </a:fld>
            <a:endParaRPr lang="en-US" altLang="fi-FI" sz="900">
              <a:solidFill>
                <a:srgbClr val="898989"/>
              </a:solidFill>
            </a:endParaRPr>
          </a:p>
        </p:txBody>
      </p:sp>
    </p:spTree>
    <p:extLst>
      <p:ext uri="{BB962C8B-B14F-4D97-AF65-F5344CB8AC3E}">
        <p14:creationId xmlns:p14="http://schemas.microsoft.com/office/powerpoint/2010/main" val="280151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10AE086F-BDAF-45F7-90BD-97F1262100F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0023C2B2-1EA0-41F1-9F72-4023C4216DF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DEE094AA-CCA6-4F65-98EA-0C4E3C41340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ctrTitle"/>
          </p:nvPr>
        </p:nvSpPr>
        <p:spPr/>
        <p:txBody>
          <a:bodyPr/>
          <a:lstStyle/>
          <a:p>
            <a:pPr eaLnBrk="1" hangingPunct="1"/>
            <a:r>
              <a:rPr lang="en-US" altLang="fi-FI">
                <a:solidFill>
                  <a:srgbClr val="FF0066"/>
                </a:solidFill>
              </a:rPr>
              <a:t>The Legal Relations in the Trade in Securities </a:t>
            </a:r>
          </a:p>
        </p:txBody>
      </p:sp>
      <p:sp>
        <p:nvSpPr>
          <p:cNvPr id="12290" name="Footer Placeholder 3"/>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12291" name="Slide Number Placeholder 4"/>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E95077B1-93FA-4831-AF7C-BCCD6EB0FBAA}" type="slidenum">
              <a:rPr lang="fi-FI" altLang="fi-FI" sz="900">
                <a:solidFill>
                  <a:srgbClr val="898989"/>
                </a:solidFill>
              </a:rPr>
              <a:pPr eaLnBrk="1" hangingPunct="1">
                <a:spcBef>
                  <a:spcPct val="0"/>
                </a:spcBef>
                <a:buFontTx/>
                <a:buNone/>
              </a:pPr>
              <a:t>2</a:t>
            </a:fld>
            <a:endParaRPr lang="fi-FI" altLang="fi-FI" sz="900">
              <a:solidFill>
                <a:srgbClr val="898989"/>
              </a:solidFill>
            </a:endParaRPr>
          </a:p>
        </p:txBody>
      </p:sp>
      <p:grpSp>
        <p:nvGrpSpPr>
          <p:cNvPr id="12293" name="Group 18"/>
          <p:cNvGrpSpPr>
            <a:grpSpLocks/>
          </p:cNvGrpSpPr>
          <p:nvPr/>
        </p:nvGrpSpPr>
        <p:grpSpPr bwMode="auto">
          <a:xfrm>
            <a:off x="2279651" y="1484314"/>
            <a:ext cx="7250113" cy="4302125"/>
            <a:chOff x="990600" y="2022475"/>
            <a:chExt cx="7250113" cy="4302125"/>
          </a:xfrm>
        </p:grpSpPr>
        <p:sp>
          <p:nvSpPr>
            <p:cNvPr id="12294" name="Rectangle 4"/>
            <p:cNvSpPr>
              <a:spLocks noChangeArrowheads="1"/>
            </p:cNvSpPr>
            <p:nvPr/>
          </p:nvSpPr>
          <p:spPr bwMode="auto">
            <a:xfrm>
              <a:off x="990600" y="2057400"/>
              <a:ext cx="1828800" cy="914400"/>
            </a:xfrm>
            <a:prstGeom prst="rect">
              <a:avLst/>
            </a:pr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Principal</a:t>
              </a:r>
            </a:p>
            <a:p>
              <a:pPr algn="ctr">
                <a:spcBef>
                  <a:spcPct val="0"/>
                </a:spcBef>
                <a:buFontTx/>
                <a:buNone/>
              </a:pPr>
              <a:r>
                <a:rPr lang="en-US" altLang="fi-FI">
                  <a:latin typeface="Times New Roman" pitchFamily="18" charset="0"/>
                </a:rPr>
                <a:t>(buyer/seller)</a:t>
              </a:r>
            </a:p>
          </p:txBody>
        </p:sp>
        <p:sp>
          <p:nvSpPr>
            <p:cNvPr id="12295" name="Rectangle 5"/>
            <p:cNvSpPr>
              <a:spLocks noChangeArrowheads="1"/>
            </p:cNvSpPr>
            <p:nvPr/>
          </p:nvSpPr>
          <p:spPr bwMode="auto">
            <a:xfrm>
              <a:off x="1066800" y="5486400"/>
              <a:ext cx="1752600" cy="838200"/>
            </a:xfrm>
            <a:prstGeom prst="rect">
              <a:avLst/>
            </a:pr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Counterpart</a:t>
              </a:r>
            </a:p>
            <a:p>
              <a:pPr algn="ctr">
                <a:spcBef>
                  <a:spcPct val="0"/>
                </a:spcBef>
                <a:buFontTx/>
                <a:buNone/>
              </a:pPr>
              <a:r>
                <a:rPr lang="en-US" altLang="fi-FI">
                  <a:latin typeface="Times New Roman" pitchFamily="18" charset="0"/>
                </a:rPr>
                <a:t>(seller/buyer)</a:t>
              </a:r>
            </a:p>
          </p:txBody>
        </p:sp>
        <p:sp>
          <p:nvSpPr>
            <p:cNvPr id="12296" name="Rectangle 6"/>
            <p:cNvSpPr>
              <a:spLocks noChangeArrowheads="1"/>
            </p:cNvSpPr>
            <p:nvPr/>
          </p:nvSpPr>
          <p:spPr bwMode="auto">
            <a:xfrm>
              <a:off x="4953000" y="4114800"/>
              <a:ext cx="2743200" cy="838200"/>
            </a:xfrm>
            <a:prstGeom prst="rect">
              <a:avLst/>
            </a:prstGeom>
            <a:solidFill>
              <a:schemeClr val="bg1"/>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Broker</a:t>
              </a:r>
            </a:p>
            <a:p>
              <a:pPr algn="ctr">
                <a:spcBef>
                  <a:spcPct val="0"/>
                </a:spcBef>
                <a:buFontTx/>
                <a:buNone/>
              </a:pPr>
              <a:r>
                <a:rPr lang="en-US" altLang="fi-FI">
                  <a:latin typeface="Times New Roman" pitchFamily="18" charset="0"/>
                </a:rPr>
                <a:t>(commission agent)</a:t>
              </a:r>
            </a:p>
          </p:txBody>
        </p:sp>
        <p:sp>
          <p:nvSpPr>
            <p:cNvPr id="12297" name="Line 7"/>
            <p:cNvSpPr>
              <a:spLocks noChangeShapeType="1"/>
            </p:cNvSpPr>
            <p:nvPr/>
          </p:nvSpPr>
          <p:spPr bwMode="auto">
            <a:xfrm>
              <a:off x="1828800" y="3124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i-FI"/>
            </a:p>
          </p:txBody>
        </p:sp>
        <p:sp>
          <p:nvSpPr>
            <p:cNvPr id="12298" name="Line 8"/>
            <p:cNvSpPr>
              <a:spLocks noChangeShapeType="1"/>
            </p:cNvSpPr>
            <p:nvPr/>
          </p:nvSpPr>
          <p:spPr bwMode="auto">
            <a:xfrm>
              <a:off x="1828800" y="46482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i-FI"/>
            </a:p>
          </p:txBody>
        </p:sp>
        <p:sp>
          <p:nvSpPr>
            <p:cNvPr id="12299" name="Text Box 9"/>
            <p:cNvSpPr txBox="1">
              <a:spLocks noChangeArrowheads="1"/>
            </p:cNvSpPr>
            <p:nvPr/>
          </p:nvSpPr>
          <p:spPr bwMode="auto">
            <a:xfrm>
              <a:off x="1050925" y="4003675"/>
              <a:ext cx="1978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Sale of goods?</a:t>
              </a:r>
            </a:p>
          </p:txBody>
        </p:sp>
        <p:sp>
          <p:nvSpPr>
            <p:cNvPr id="12300" name="Line 10"/>
            <p:cNvSpPr>
              <a:spLocks noChangeShapeType="1"/>
            </p:cNvSpPr>
            <p:nvPr/>
          </p:nvSpPr>
          <p:spPr bwMode="auto">
            <a:xfrm flipH="1" flipV="1">
              <a:off x="2971800" y="2514600"/>
              <a:ext cx="15240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i-FI"/>
            </a:p>
          </p:txBody>
        </p:sp>
        <p:sp>
          <p:nvSpPr>
            <p:cNvPr id="12301" name="Line 11"/>
            <p:cNvSpPr>
              <a:spLocks noChangeShapeType="1"/>
            </p:cNvSpPr>
            <p:nvPr/>
          </p:nvSpPr>
          <p:spPr bwMode="auto">
            <a:xfrm>
              <a:off x="5105400" y="3352800"/>
              <a:ext cx="1371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i-FI"/>
            </a:p>
          </p:txBody>
        </p:sp>
        <p:sp>
          <p:nvSpPr>
            <p:cNvPr id="12302" name="Text Box 12"/>
            <p:cNvSpPr txBox="1">
              <a:spLocks noChangeArrowheads="1"/>
            </p:cNvSpPr>
            <p:nvPr/>
          </p:nvSpPr>
          <p:spPr bwMode="auto">
            <a:xfrm>
              <a:off x="3565525" y="3013075"/>
              <a:ext cx="467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Buying commission /comm. on sales</a:t>
              </a:r>
            </a:p>
          </p:txBody>
        </p:sp>
        <p:sp>
          <p:nvSpPr>
            <p:cNvPr id="12303" name="Line 13"/>
            <p:cNvSpPr>
              <a:spLocks noChangeShapeType="1"/>
            </p:cNvSpPr>
            <p:nvPr/>
          </p:nvSpPr>
          <p:spPr bwMode="auto">
            <a:xfrm flipV="1">
              <a:off x="4800600" y="5105400"/>
              <a:ext cx="1447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i-FI"/>
            </a:p>
          </p:txBody>
        </p:sp>
        <p:sp>
          <p:nvSpPr>
            <p:cNvPr id="12304" name="Text Box 14"/>
            <p:cNvSpPr txBox="1">
              <a:spLocks noChangeArrowheads="1"/>
            </p:cNvSpPr>
            <p:nvPr/>
          </p:nvSpPr>
          <p:spPr bwMode="auto">
            <a:xfrm>
              <a:off x="3336925" y="5375275"/>
              <a:ext cx="1843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Sale of goods</a:t>
              </a:r>
            </a:p>
          </p:txBody>
        </p:sp>
        <p:sp>
          <p:nvSpPr>
            <p:cNvPr id="12305" name="Line 15"/>
            <p:cNvSpPr>
              <a:spLocks noChangeShapeType="1"/>
            </p:cNvSpPr>
            <p:nvPr/>
          </p:nvSpPr>
          <p:spPr bwMode="auto">
            <a:xfrm flipH="1">
              <a:off x="2971800" y="5791200"/>
              <a:ext cx="5334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i-FI"/>
            </a:p>
          </p:txBody>
        </p:sp>
        <p:sp>
          <p:nvSpPr>
            <p:cNvPr id="12306" name="Text Box 16"/>
            <p:cNvSpPr txBox="1">
              <a:spLocks noChangeArrowheads="1"/>
            </p:cNvSpPr>
            <p:nvPr/>
          </p:nvSpPr>
          <p:spPr bwMode="auto">
            <a:xfrm>
              <a:off x="4251325" y="2022475"/>
              <a:ext cx="3100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solidFill>
                    <a:srgbClr val="FF0066"/>
                  </a:solidFill>
                  <a:latin typeface="Times New Roman" pitchFamily="18" charset="0"/>
                </a:rPr>
                <a:t>Outside the public trade</a:t>
              </a: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Event</a:t>
            </a:r>
            <a:r>
              <a:rPr lang="fi-FI" dirty="0"/>
              <a:t> </a:t>
            </a:r>
            <a:r>
              <a:rPr lang="fi-FI" dirty="0" err="1"/>
              <a:t>Study</a:t>
            </a:r>
            <a:r>
              <a:rPr lang="fi-FI" dirty="0"/>
              <a:t> </a:t>
            </a:r>
            <a:r>
              <a:rPr lang="fi-FI" dirty="0" err="1"/>
              <a:t>Based</a:t>
            </a:r>
            <a:r>
              <a:rPr lang="fi-FI" dirty="0"/>
              <a:t> Method of </a:t>
            </a:r>
            <a:r>
              <a:rPr lang="fi-FI" dirty="0" err="1"/>
              <a:t>Calculating</a:t>
            </a:r>
            <a:r>
              <a:rPr lang="fi-FI" dirty="0"/>
              <a:t> </a:t>
            </a:r>
            <a:r>
              <a:rPr lang="fi-FI" dirty="0" err="1"/>
              <a:t>Damage</a:t>
            </a:r>
            <a:endParaRPr lang="fi-FI" dirty="0"/>
          </a:p>
        </p:txBody>
      </p:sp>
      <p:graphicFrame>
        <p:nvGraphicFramePr>
          <p:cNvPr id="6" name="Content Placeholder 5"/>
          <p:cNvGraphicFramePr>
            <a:graphicFrameLocks noGrp="1"/>
          </p:cNvGraphicFramePr>
          <p:nvPr>
            <p:ph sz="quarter" idx="14"/>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t>Financial Law Lecture 9a</a:t>
            </a:r>
          </a:p>
        </p:txBody>
      </p:sp>
      <p:sp>
        <p:nvSpPr>
          <p:cNvPr id="5" name="Slide Number Placeholder 4"/>
          <p:cNvSpPr>
            <a:spLocks noGrp="1"/>
          </p:cNvSpPr>
          <p:nvPr>
            <p:ph type="sldNum" sz="quarter" idx="17"/>
          </p:nvPr>
        </p:nvSpPr>
        <p:spPr/>
        <p:txBody>
          <a:bodyPr/>
          <a:lstStyle/>
          <a:p>
            <a:pPr>
              <a:defRPr/>
            </a:pPr>
            <a:fld id="{7FB9C1C4-3E74-4B47-AC77-F1052E2F7D05}" type="slidenum">
              <a:rPr lang="en-US" smtClean="0"/>
              <a:pPr>
                <a:defRPr/>
              </a:pPr>
              <a:t>20</a:t>
            </a:fld>
            <a:endParaRPr lang="en-US"/>
          </a:p>
        </p:txBody>
      </p:sp>
    </p:spTree>
    <p:extLst>
      <p:ext uri="{BB962C8B-B14F-4D97-AF65-F5344CB8AC3E}">
        <p14:creationId xmlns:p14="http://schemas.microsoft.com/office/powerpoint/2010/main" val="267147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BAE4DD1-B5AF-4970-AFF5-85BFE4AF51B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C8C66E1-BEFA-4ED1-8B07-267B0790A82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AD7A8403-600E-49DA-9884-C2015ED6B71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AE204218-2C42-49F8-AA6D-F51FDC860A7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1D61023F-AE48-4CF0-8004-A2D28336506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27EE9301-7771-4373-9EA0-612B98A05A0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More</a:t>
            </a:r>
            <a:r>
              <a:rPr lang="fi-FI" dirty="0"/>
              <a:t> </a:t>
            </a:r>
            <a:r>
              <a:rPr lang="fi-FI" dirty="0" err="1"/>
              <a:t>Accurate</a:t>
            </a:r>
            <a:r>
              <a:rPr lang="fi-FI" dirty="0"/>
              <a:t> Mathematical Tools vs. </a:t>
            </a:r>
            <a:r>
              <a:rPr lang="fi-FI" dirty="0" err="1"/>
              <a:t>Supreme</a:t>
            </a:r>
            <a:r>
              <a:rPr lang="fi-FI" dirty="0"/>
              <a:t> </a:t>
            </a:r>
            <a:r>
              <a:rPr lang="fi-FI" dirty="0" err="1"/>
              <a:t>Court</a:t>
            </a:r>
            <a:r>
              <a:rPr lang="fi-FI" dirty="0"/>
              <a:t> </a:t>
            </a:r>
            <a:r>
              <a:rPr lang="fi-FI" dirty="0" err="1"/>
              <a:t>Reasoning</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965662655"/>
              </p:ext>
            </p:extLst>
          </p:nvPr>
        </p:nvGraphicFramePr>
        <p:xfrm>
          <a:off x="1992314"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en-US"/>
              <a:t>Financial Law Lecture 9a</a:t>
            </a:r>
          </a:p>
        </p:txBody>
      </p:sp>
      <p:sp>
        <p:nvSpPr>
          <p:cNvPr id="5" name="Slide Number Placeholder 4"/>
          <p:cNvSpPr>
            <a:spLocks noGrp="1"/>
          </p:cNvSpPr>
          <p:nvPr>
            <p:ph type="sldNum" sz="quarter" idx="17"/>
          </p:nvPr>
        </p:nvSpPr>
        <p:spPr/>
        <p:txBody>
          <a:bodyPr/>
          <a:lstStyle/>
          <a:p>
            <a:pPr>
              <a:defRPr/>
            </a:pPr>
            <a:fld id="{7FB9C1C4-3E74-4B47-AC77-F1052E2F7D05}" type="slidenum">
              <a:rPr lang="en-US" smtClean="0"/>
              <a:pPr>
                <a:defRPr/>
              </a:pPr>
              <a:t>21</a:t>
            </a:fld>
            <a:endParaRPr lang="en-US"/>
          </a:p>
        </p:txBody>
      </p:sp>
    </p:spTree>
    <p:extLst>
      <p:ext uri="{BB962C8B-B14F-4D97-AF65-F5344CB8AC3E}">
        <p14:creationId xmlns:p14="http://schemas.microsoft.com/office/powerpoint/2010/main" val="109315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D241EC6-651A-40D4-ACE3-2DF2A9DBF76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136CE42E-0145-4B6F-89C6-0ABD18D77D7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9FD7BAA-378C-465D-ADAB-C0AF480583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p:txBody>
          <a:bodyPr/>
          <a:lstStyle/>
          <a:p>
            <a:r>
              <a:rPr lang="fi-FI" altLang="fi-FI"/>
              <a:t>Trial on Securities Markets Loss Cases</a:t>
            </a:r>
          </a:p>
        </p:txBody>
      </p:sp>
      <p:sp>
        <p:nvSpPr>
          <p:cNvPr id="29700" name="Footer Placeholder 2"/>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p>
        </p:txBody>
      </p:sp>
      <p:sp>
        <p:nvSpPr>
          <p:cNvPr id="29701" name="Slide Number Placeholder 3"/>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40C01B67-4B12-440E-A94B-8C8921643662}" type="slidenum">
              <a:rPr lang="en-US" altLang="fi-FI" sz="900">
                <a:solidFill>
                  <a:srgbClr val="898989"/>
                </a:solidFill>
              </a:rPr>
              <a:pPr eaLnBrk="1" hangingPunct="1">
                <a:spcBef>
                  <a:spcPct val="0"/>
                </a:spcBef>
                <a:buFontTx/>
                <a:buNone/>
              </a:pPr>
              <a:t>22</a:t>
            </a:fld>
            <a:endParaRPr lang="en-US" altLang="fi-FI" sz="900">
              <a:solidFill>
                <a:srgbClr val="898989"/>
              </a:solidFill>
            </a:endParaRPr>
          </a:p>
        </p:txBody>
      </p:sp>
      <p:graphicFrame>
        <p:nvGraphicFramePr>
          <p:cNvPr id="4" name="Sisällön paikkamerkki 3">
            <a:extLst>
              <a:ext uri="{FF2B5EF4-FFF2-40B4-BE49-F238E27FC236}">
                <a16:creationId xmlns:a16="http://schemas.microsoft.com/office/drawing/2014/main" id="{CC2140DA-FFED-408E-8CE0-FEC6625FBAD6}"/>
              </a:ext>
            </a:extLst>
          </p:cNvPr>
          <p:cNvGraphicFramePr>
            <a:graphicFrameLocks noGrp="1"/>
          </p:cNvGraphicFramePr>
          <p:nvPr>
            <p:ph sz="quarter" idx="14"/>
          </p:nvPr>
        </p:nvGraphicFramePr>
        <p:xfrm>
          <a:off x="1992314" y="1513934"/>
          <a:ext cx="8207374"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471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7982E0F-CA99-4670-B843-4E953FC24F9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A2CD76A3-3945-4ABF-85A3-AA3ACF5600B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6138AF0C-D6F2-46B9-9699-605478D5908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5325DE95-F13A-458B-8186-16A25C5732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41721221-85CF-47A9-9266-0CE2CDFDFDCB}"/>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9492DB0E-B173-403C-A2B3-6CF9646F586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915EF6B1-3B43-4C2F-A055-BCA63A4CF28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type="ctrTitle"/>
          </p:nvPr>
        </p:nvSpPr>
        <p:spPr/>
        <p:txBody>
          <a:bodyPr/>
          <a:lstStyle/>
          <a:p>
            <a:pPr eaLnBrk="1" hangingPunct="1"/>
            <a:r>
              <a:rPr lang="en-US" altLang="fi-FI">
                <a:solidFill>
                  <a:srgbClr val="FF0066"/>
                </a:solidFill>
              </a:rPr>
              <a:t>The legal relations of the Trade in Securities: Public Trade</a:t>
            </a:r>
          </a:p>
        </p:txBody>
      </p:sp>
      <p:sp>
        <p:nvSpPr>
          <p:cNvPr id="13314" name="Footer Placeholder 3"/>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13315" name="Slide Number Placeholder 4"/>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10EE58F4-6BB4-49FE-B032-92C8B2092CED}" type="slidenum">
              <a:rPr lang="fi-FI" altLang="fi-FI" sz="900">
                <a:solidFill>
                  <a:srgbClr val="898989"/>
                </a:solidFill>
              </a:rPr>
              <a:pPr eaLnBrk="1" hangingPunct="1">
                <a:spcBef>
                  <a:spcPct val="0"/>
                </a:spcBef>
                <a:buFontTx/>
                <a:buNone/>
              </a:pPr>
              <a:t>3</a:t>
            </a:fld>
            <a:endParaRPr lang="fi-FI" altLang="fi-FI" sz="900">
              <a:solidFill>
                <a:srgbClr val="898989"/>
              </a:solidFill>
            </a:endParaRPr>
          </a:p>
        </p:txBody>
      </p:sp>
      <p:sp>
        <p:nvSpPr>
          <p:cNvPr id="13317" name="Rectangle 4"/>
          <p:cNvSpPr>
            <a:spLocks noChangeArrowheads="1"/>
          </p:cNvSpPr>
          <p:nvPr/>
        </p:nvSpPr>
        <p:spPr bwMode="auto">
          <a:xfrm>
            <a:off x="2351088" y="1916113"/>
            <a:ext cx="7239000" cy="838200"/>
          </a:xfrm>
          <a:prstGeom prst="rect">
            <a:avLst/>
          </a:pr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Principals</a:t>
            </a:r>
          </a:p>
          <a:p>
            <a:pPr algn="ctr">
              <a:spcBef>
                <a:spcPct val="0"/>
              </a:spcBef>
              <a:buFontTx/>
              <a:buNone/>
            </a:pPr>
            <a:r>
              <a:rPr lang="en-US" altLang="fi-FI">
                <a:latin typeface="Times New Roman" pitchFamily="18" charset="0"/>
              </a:rPr>
              <a:t>A  B  C  D  E  etc.</a:t>
            </a:r>
          </a:p>
        </p:txBody>
      </p:sp>
      <p:sp>
        <p:nvSpPr>
          <p:cNvPr id="13318" name="Rectangle 5"/>
          <p:cNvSpPr>
            <a:spLocks noChangeArrowheads="1"/>
          </p:cNvSpPr>
          <p:nvPr/>
        </p:nvSpPr>
        <p:spPr bwMode="auto">
          <a:xfrm>
            <a:off x="2495550" y="4868863"/>
            <a:ext cx="7162800" cy="914400"/>
          </a:xfrm>
          <a:prstGeom prst="rect">
            <a:avLst/>
          </a:pr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X  Y  Z  etc.</a:t>
            </a:r>
          </a:p>
          <a:p>
            <a:pPr algn="ctr">
              <a:spcBef>
                <a:spcPct val="0"/>
              </a:spcBef>
              <a:buFontTx/>
              <a:buNone/>
            </a:pPr>
            <a:r>
              <a:rPr lang="en-US" altLang="fi-FI">
                <a:latin typeface="Times New Roman" pitchFamily="18" charset="0"/>
              </a:rPr>
              <a:t>Counterparts</a:t>
            </a:r>
          </a:p>
        </p:txBody>
      </p:sp>
      <p:sp>
        <p:nvSpPr>
          <p:cNvPr id="13319" name="Rectangle 6"/>
          <p:cNvSpPr>
            <a:spLocks noChangeArrowheads="1"/>
          </p:cNvSpPr>
          <p:nvPr/>
        </p:nvSpPr>
        <p:spPr bwMode="auto">
          <a:xfrm>
            <a:off x="2495550" y="3573463"/>
            <a:ext cx="1676400" cy="609600"/>
          </a:xfrm>
          <a:prstGeom prst="rect">
            <a:avLst/>
          </a:pr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Brokers</a:t>
            </a:r>
          </a:p>
        </p:txBody>
      </p:sp>
      <p:sp>
        <p:nvSpPr>
          <p:cNvPr id="13320" name="Rectangle 7"/>
          <p:cNvSpPr>
            <a:spLocks noChangeArrowheads="1"/>
          </p:cNvSpPr>
          <p:nvPr/>
        </p:nvSpPr>
        <p:spPr bwMode="auto">
          <a:xfrm>
            <a:off x="7464425" y="3573463"/>
            <a:ext cx="2057400" cy="685800"/>
          </a:xfrm>
          <a:prstGeom prst="rect">
            <a:avLst/>
          </a:prstGeom>
          <a:solidFill>
            <a:schemeClr val="bg1"/>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Brokers</a:t>
            </a:r>
          </a:p>
        </p:txBody>
      </p:sp>
      <p:cxnSp>
        <p:nvCxnSpPr>
          <p:cNvPr id="13321" name="AutoShape 8"/>
          <p:cNvCxnSpPr>
            <a:cxnSpLocks noChangeShapeType="1"/>
          </p:cNvCxnSpPr>
          <p:nvPr/>
        </p:nvCxnSpPr>
        <p:spPr bwMode="auto">
          <a:xfrm>
            <a:off x="3575050" y="2924175"/>
            <a:ext cx="0" cy="53340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22" name="AutoShape 9"/>
          <p:cNvCxnSpPr>
            <a:cxnSpLocks noChangeShapeType="1"/>
          </p:cNvCxnSpPr>
          <p:nvPr/>
        </p:nvCxnSpPr>
        <p:spPr bwMode="auto">
          <a:xfrm>
            <a:off x="3503613" y="4365625"/>
            <a:ext cx="0" cy="45720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23" name="AutoShape 10"/>
          <p:cNvCxnSpPr>
            <a:cxnSpLocks noChangeShapeType="1"/>
          </p:cNvCxnSpPr>
          <p:nvPr/>
        </p:nvCxnSpPr>
        <p:spPr bwMode="auto">
          <a:xfrm>
            <a:off x="8401050" y="2924175"/>
            <a:ext cx="0" cy="53340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24" name="AutoShape 11"/>
          <p:cNvCxnSpPr>
            <a:cxnSpLocks noChangeShapeType="1"/>
          </p:cNvCxnSpPr>
          <p:nvPr/>
        </p:nvCxnSpPr>
        <p:spPr bwMode="auto">
          <a:xfrm>
            <a:off x="8401050" y="4437063"/>
            <a:ext cx="0" cy="38100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3325" name="AutoShape 12"/>
          <p:cNvSpPr>
            <a:spLocks noChangeArrowheads="1"/>
          </p:cNvSpPr>
          <p:nvPr/>
        </p:nvSpPr>
        <p:spPr bwMode="auto">
          <a:xfrm>
            <a:off x="4656138" y="2924175"/>
            <a:ext cx="2514600" cy="1752600"/>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lnTo>
                  <a:pt x="5400" y="5400"/>
                </a:lnTo>
                <a:close/>
              </a:path>
            </a:pathLst>
          </a:custGeom>
          <a:solidFill>
            <a:srgbClr val="FFFFFF">
              <a:alpha val="50195"/>
            </a:srgbClr>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a:spcBef>
                <a:spcPct val="0"/>
              </a:spcBef>
              <a:buFontTx/>
              <a:buNone/>
            </a:pPr>
            <a:r>
              <a:rPr lang="en-US" altLang="fi-FI">
                <a:latin typeface="Times New Roman" pitchFamily="18" charset="0"/>
              </a:rPr>
              <a:t>Sale of </a:t>
            </a:r>
          </a:p>
          <a:p>
            <a:pPr algn="ctr">
              <a:spcBef>
                <a:spcPct val="0"/>
              </a:spcBef>
              <a:buFontTx/>
              <a:buNone/>
            </a:pPr>
            <a:r>
              <a:rPr lang="en-US" altLang="fi-FI">
                <a:latin typeface="Times New Roman" pitchFamily="18" charset="0"/>
              </a:rPr>
              <a:t>goods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type="ctrTitle"/>
          </p:nvPr>
        </p:nvSpPr>
        <p:spPr/>
        <p:txBody>
          <a:bodyPr/>
          <a:lstStyle/>
          <a:p>
            <a:pPr eaLnBrk="1" hangingPunct="1"/>
            <a:r>
              <a:rPr lang="en-US" altLang="fi-FI">
                <a:solidFill>
                  <a:srgbClr val="FF3300"/>
                </a:solidFill>
              </a:rPr>
              <a:t>Securities Markets Features</a:t>
            </a:r>
          </a:p>
        </p:txBody>
      </p:sp>
      <p:graphicFrame>
        <p:nvGraphicFramePr>
          <p:cNvPr id="18437" name="Object 2"/>
          <p:cNvGraphicFramePr>
            <a:graphicFrameLocks noGrp="1" noChangeAspect="1"/>
          </p:cNvGraphicFramePr>
          <p:nvPr>
            <p:ph sz="quarter" idx="14"/>
          </p:nvPr>
        </p:nvGraphicFramePr>
        <p:xfrm>
          <a:off x="1987551" y="1982788"/>
          <a:ext cx="3986213" cy="3065462"/>
        </p:xfrm>
        <a:graphic>
          <a:graphicData uri="http://schemas.openxmlformats.org/presentationml/2006/ole">
            <mc:AlternateContent xmlns:mc="http://schemas.openxmlformats.org/markup-compatibility/2006">
              <mc:Choice xmlns:v="urn:schemas-microsoft-com:vml" Requires="v">
                <p:oleObj spid="_x0000_s1036" name="Clip" r:id="rId3" imgW="4183063" imgH="3216275" progId="MS_ClipArt_Gallery.2">
                  <p:embed/>
                </p:oleObj>
              </mc:Choice>
              <mc:Fallback>
                <p:oleObj name="Clip" r:id="rId3" imgW="4183063" imgH="3216275" progId="MS_ClipArt_Gallery.2">
                  <p:embed/>
                  <p:pic>
                    <p:nvPicPr>
                      <p:cNvPr id="18437"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7551" y="1982788"/>
                        <a:ext cx="3986213" cy="3065462"/>
                      </a:xfrm>
                      <a:prstGeom prst="rect">
                        <a:avLst/>
                      </a:prstGeom>
                      <a:solidFill>
                        <a:srgbClr val="BBE0E3">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Content Placeholder 1"/>
          <p:cNvGraphicFramePr>
            <a:graphicFrameLocks noGrp="1"/>
          </p:cNvGraphicFramePr>
          <p:nvPr>
            <p:ph sz="quarter" idx="18"/>
          </p:nvPr>
        </p:nvGraphicFramePr>
        <p:xfrm>
          <a:off x="6211611" y="1513934"/>
          <a:ext cx="3988079" cy="40033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8434" name="Footer Placeholder 5"/>
          <p:cNvSpPr>
            <a:spLocks noGrp="1"/>
          </p:cNvSpPr>
          <p:nvPr>
            <p:ph type="ftr" sz="quarter" idx="2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18435" name="Slide Number Placeholder 6"/>
          <p:cNvSpPr>
            <a:spLocks noGrp="1"/>
          </p:cNvSpPr>
          <p:nvPr>
            <p:ph type="sldNum" sz="quarter" idx="2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72634B56-DFEC-4709-AC1E-596752013610}" type="slidenum">
              <a:rPr lang="fi-FI" altLang="fi-FI" sz="900">
                <a:solidFill>
                  <a:srgbClr val="898989"/>
                </a:solidFill>
              </a:rPr>
              <a:pPr eaLnBrk="1" hangingPunct="1">
                <a:spcBef>
                  <a:spcPct val="0"/>
                </a:spcBef>
                <a:buFontTx/>
                <a:buNone/>
              </a:pPr>
              <a:t>4</a:t>
            </a:fld>
            <a:endParaRPr lang="fi-FI" altLang="fi-FI" sz="90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10BF2B3-3E86-494B-A35A-406502A6B94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9106CB76-70DC-4DC0-BC87-065273CADB30}"/>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CDA06B86-F257-4FAF-9153-1007A47E16C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E9C273F6-7E92-425B-BA4D-2CE379BA88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86249A24-A9EE-49BF-983C-AB4CF01370C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3ABAFAD9-A37D-4472-B6A6-ACB2437895C7}"/>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34B744B5-DAB8-492B-9D34-90CAB36E458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3"/>
          <p:cNvSpPr>
            <a:spLocks noGrp="1" noChangeArrowheads="1"/>
          </p:cNvSpPr>
          <p:nvPr>
            <p:ph type="ctrTitle"/>
          </p:nvPr>
        </p:nvSpPr>
        <p:spPr/>
        <p:txBody>
          <a:bodyPr/>
          <a:lstStyle/>
          <a:p>
            <a:pPr eaLnBrk="1" hangingPunct="1"/>
            <a:r>
              <a:rPr lang="en-US" altLang="fi-FI">
                <a:solidFill>
                  <a:srgbClr val="FF3300"/>
                </a:solidFill>
              </a:rPr>
              <a:t>Cf direct sale: KKO -85 II 58</a:t>
            </a:r>
          </a:p>
        </p:txBody>
      </p:sp>
      <p:graphicFrame>
        <p:nvGraphicFramePr>
          <p:cNvPr id="19461" name="Object 2"/>
          <p:cNvGraphicFramePr>
            <a:graphicFrameLocks noGrp="1" noChangeAspect="1"/>
          </p:cNvGraphicFramePr>
          <p:nvPr>
            <p:ph sz="quarter" idx="14"/>
          </p:nvPr>
        </p:nvGraphicFramePr>
        <p:xfrm>
          <a:off x="2641601" y="1514475"/>
          <a:ext cx="2678113" cy="4002088"/>
        </p:xfrm>
        <a:graphic>
          <a:graphicData uri="http://schemas.openxmlformats.org/presentationml/2006/ole">
            <mc:AlternateContent xmlns:mc="http://schemas.openxmlformats.org/markup-compatibility/2006">
              <mc:Choice xmlns:v="urn:schemas-microsoft-com:vml" Requires="v">
                <p:oleObj spid="_x0000_s2060" name="Clip" r:id="rId3" imgW="3238095" imgH="4838095" progId="MS_ClipArt_Gallery.2">
                  <p:embed/>
                </p:oleObj>
              </mc:Choice>
              <mc:Fallback>
                <p:oleObj name="Clip" r:id="rId3" imgW="3238095" imgH="4838095" progId="MS_ClipArt_Gallery.2">
                  <p:embed/>
                  <p:pic>
                    <p:nvPicPr>
                      <p:cNvPr id="1946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601" y="1514475"/>
                        <a:ext cx="2678113" cy="4002088"/>
                      </a:xfrm>
                      <a:prstGeom prst="rect">
                        <a:avLst/>
                      </a:prstGeom>
                      <a:solidFill>
                        <a:srgbClr val="BBE0E3">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Content Placeholder 1"/>
          <p:cNvGraphicFramePr>
            <a:graphicFrameLocks noGrp="1"/>
          </p:cNvGraphicFramePr>
          <p:nvPr>
            <p:ph sz="quarter" idx="18"/>
          </p:nvPr>
        </p:nvGraphicFramePr>
        <p:xfrm>
          <a:off x="6211611" y="1513934"/>
          <a:ext cx="3988079" cy="40033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9458" name="Footer Placeholder 5"/>
          <p:cNvSpPr>
            <a:spLocks noGrp="1"/>
          </p:cNvSpPr>
          <p:nvPr>
            <p:ph type="ftr" sz="quarter" idx="2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19459" name="Slide Number Placeholder 6"/>
          <p:cNvSpPr>
            <a:spLocks noGrp="1"/>
          </p:cNvSpPr>
          <p:nvPr>
            <p:ph type="sldNum" sz="quarter" idx="2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C2C4027D-788F-4D68-995F-7416DF32AE18}" type="slidenum">
              <a:rPr lang="fi-FI" altLang="fi-FI" sz="900">
                <a:solidFill>
                  <a:srgbClr val="898989"/>
                </a:solidFill>
              </a:rPr>
              <a:pPr eaLnBrk="1" hangingPunct="1">
                <a:spcBef>
                  <a:spcPct val="0"/>
                </a:spcBef>
                <a:buFontTx/>
                <a:buNone/>
              </a:pPr>
              <a:t>5</a:t>
            </a:fld>
            <a:endParaRPr lang="fi-FI" altLang="fi-FI" sz="90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74759757-04DF-4974-90FE-7AC27415371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8E60F3D8-3631-4145-B1DA-7653B1309FC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7591E932-5BF1-40B0-A795-ED9026613D0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29883334-22FA-445E-A84C-26766B8F5AB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0A5CBA21-976D-46F2-B9D4-56315B72DE0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ltLang="fi-FI" dirty="0">
                <a:solidFill>
                  <a:srgbClr val="FF3300"/>
                </a:solidFill>
              </a:rPr>
              <a:t>Direct sale - public trade</a:t>
            </a:r>
            <a:endParaRPr lang="fi-FI" dirty="0"/>
          </a:p>
        </p:txBody>
      </p:sp>
      <p:graphicFrame>
        <p:nvGraphicFramePr>
          <p:cNvPr id="6" name="Content Placeholder 5"/>
          <p:cNvGraphicFramePr>
            <a:graphicFrameLocks noGrp="1"/>
          </p:cNvGraphicFramePr>
          <p:nvPr>
            <p:ph sz="quarter" idx="14"/>
          </p:nvPr>
        </p:nvGraphicFramePr>
        <p:xfrm>
          <a:off x="1992314" y="1513934"/>
          <a:ext cx="8207374"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7"/>
          </p:nvPr>
        </p:nvSpPr>
        <p:spPr/>
        <p:txBody>
          <a:bodyPr/>
          <a:lstStyle/>
          <a:p>
            <a:pPr>
              <a:defRPr/>
            </a:pPr>
            <a:fld id="{49EFD4B7-1CC6-864B-A72A-C978B70BBA9B}" type="slidenum">
              <a:rPr lang="fi-FI" smtClean="0">
                <a:solidFill>
                  <a:prstClr val="black">
                    <a:tint val="75000"/>
                  </a:prstClr>
                </a:solidFill>
              </a:rPr>
              <a:pPr>
                <a:defRPr/>
              </a:pPr>
              <a:t>6</a:t>
            </a:fld>
            <a:endParaRPr lang="fi-FI">
              <a:solidFill>
                <a:prstClr val="black">
                  <a:tint val="75000"/>
                </a:prstClr>
              </a:solidFill>
            </a:endParaRPr>
          </a:p>
        </p:txBody>
      </p:sp>
      <p:sp>
        <p:nvSpPr>
          <p:cNvPr id="3" name="Alatunnisteen paikkamerkki 2">
            <a:extLst>
              <a:ext uri="{FF2B5EF4-FFF2-40B4-BE49-F238E27FC236}">
                <a16:creationId xmlns:a16="http://schemas.microsoft.com/office/drawing/2014/main" id="{EC1B3619-DAE8-4A69-83CE-6DBD177BB2A4}"/>
              </a:ext>
            </a:extLst>
          </p:cNvPr>
          <p:cNvSpPr>
            <a:spLocks noGrp="1"/>
          </p:cNvSpPr>
          <p:nvPr>
            <p:ph type="ftr" sz="quarter" idx="16"/>
          </p:nvPr>
        </p:nvSpPr>
        <p:spPr/>
        <p:txBody>
          <a:bodyPr/>
          <a:lstStyle/>
          <a:p>
            <a:pPr>
              <a:defRPr/>
            </a:pPr>
            <a:r>
              <a:rPr lang="fi-FI">
                <a:solidFill>
                  <a:prstClr val="black">
                    <a:tint val="75000"/>
                  </a:prstClr>
                </a:solidFill>
              </a:rPr>
              <a:t>Financial Law Lecture 9a</a:t>
            </a:r>
          </a:p>
        </p:txBody>
      </p:sp>
    </p:spTree>
    <p:extLst>
      <p:ext uri="{BB962C8B-B14F-4D97-AF65-F5344CB8AC3E}">
        <p14:creationId xmlns:p14="http://schemas.microsoft.com/office/powerpoint/2010/main" val="393037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F1CE514-1397-465F-9F1B-D066CE3FF2D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58BC798-0EDB-436A-973C-A684B1EF12C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733E4E9-DA27-445F-8E24-730792663FA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05DE9E0-41FA-45A4-8102-081E268839C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3"/>
          <p:cNvSpPr>
            <a:spLocks noGrp="1" noChangeArrowheads="1"/>
          </p:cNvSpPr>
          <p:nvPr>
            <p:ph type="ctrTitle"/>
          </p:nvPr>
        </p:nvSpPr>
        <p:spPr/>
        <p:txBody>
          <a:bodyPr/>
          <a:lstStyle/>
          <a:p>
            <a:pPr eaLnBrk="1" hangingPunct="1"/>
            <a:r>
              <a:rPr lang="en-US" altLang="fi-FI">
                <a:solidFill>
                  <a:srgbClr val="FF3300"/>
                </a:solidFill>
              </a:rPr>
              <a:t>Causality on the Markets 1</a:t>
            </a:r>
          </a:p>
        </p:txBody>
      </p:sp>
      <p:graphicFrame>
        <p:nvGraphicFramePr>
          <p:cNvPr id="2" name="Content Placeholder 1"/>
          <p:cNvGraphicFramePr>
            <a:graphicFrameLocks noGrp="1"/>
          </p:cNvGraphicFramePr>
          <p:nvPr>
            <p:ph sz="quarter" idx="14"/>
          </p:nvPr>
        </p:nvGraphicFramePr>
        <p:xfrm>
          <a:off x="1987310" y="1513934"/>
          <a:ext cx="3988079" cy="4003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2538" name="Object 4"/>
          <p:cNvGraphicFramePr>
            <a:graphicFrameLocks noGrp="1" noChangeAspect="1"/>
          </p:cNvGraphicFramePr>
          <p:nvPr>
            <p:ph sz="quarter" idx="18"/>
          </p:nvPr>
        </p:nvGraphicFramePr>
        <p:xfrm>
          <a:off x="7134226" y="1514475"/>
          <a:ext cx="2143125" cy="4000500"/>
        </p:xfrm>
        <a:graphic>
          <a:graphicData uri="http://schemas.openxmlformats.org/presentationml/2006/ole">
            <mc:AlternateContent xmlns:mc="http://schemas.openxmlformats.org/markup-compatibility/2006">
              <mc:Choice xmlns:v="urn:schemas-microsoft-com:vml" Requires="v">
                <p:oleObj spid="_x0000_s3104" name="Clip" r:id="rId8" imgW="2735263" imgH="5105400" progId="MS_ClipArt_Gallery.2">
                  <p:embed/>
                </p:oleObj>
              </mc:Choice>
              <mc:Fallback>
                <p:oleObj name="Clip" r:id="rId8" imgW="2735263" imgH="5105400" progId="MS_ClipArt_Gallery.2">
                  <p:embed/>
                  <p:pic>
                    <p:nvPicPr>
                      <p:cNvPr id="22538"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34226" y="1514475"/>
                        <a:ext cx="2143125" cy="4000500"/>
                      </a:xfrm>
                      <a:prstGeom prst="rect">
                        <a:avLst/>
                      </a:prstGeom>
                      <a:solidFill>
                        <a:srgbClr val="BBE0E3">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0" name="Footer Placeholder 5"/>
          <p:cNvSpPr>
            <a:spLocks noGrp="1"/>
          </p:cNvSpPr>
          <p:nvPr>
            <p:ph type="ftr" sz="quarter" idx="2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22531" name="Slide Number Placeholder 6"/>
          <p:cNvSpPr>
            <a:spLocks noGrp="1"/>
          </p:cNvSpPr>
          <p:nvPr>
            <p:ph type="sldNum" sz="quarter" idx="2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BA593464-280D-498B-9576-9BA321104D6E}" type="slidenum">
              <a:rPr lang="fi-FI" altLang="fi-FI" sz="900">
                <a:solidFill>
                  <a:srgbClr val="898989"/>
                </a:solidFill>
              </a:rPr>
              <a:pPr eaLnBrk="1" hangingPunct="1">
                <a:spcBef>
                  <a:spcPct val="0"/>
                </a:spcBef>
                <a:buFontTx/>
                <a:buNone/>
              </a:pPr>
              <a:t>7</a:t>
            </a:fld>
            <a:endParaRPr lang="fi-FI" altLang="fi-FI" sz="900">
              <a:solidFill>
                <a:srgbClr val="898989"/>
              </a:solidFill>
            </a:endParaRPr>
          </a:p>
        </p:txBody>
      </p:sp>
      <p:graphicFrame>
        <p:nvGraphicFramePr>
          <p:cNvPr id="22534" name="Object 2"/>
          <p:cNvGraphicFramePr>
            <a:graphicFrameLocks noChangeAspect="1"/>
          </p:cNvGraphicFramePr>
          <p:nvPr/>
        </p:nvGraphicFramePr>
        <p:xfrm>
          <a:off x="8229600" y="2057400"/>
          <a:ext cx="2038350" cy="1143000"/>
        </p:xfrm>
        <a:graphic>
          <a:graphicData uri="http://schemas.openxmlformats.org/presentationml/2006/ole">
            <mc:AlternateContent xmlns:mc="http://schemas.openxmlformats.org/markup-compatibility/2006">
              <mc:Choice xmlns:v="urn:schemas-microsoft-com:vml" Requires="v">
                <p:oleObj spid="_x0000_s3105" name="Clip" r:id="rId10" imgW="6667500" imgH="3741738" progId="MS_ClipArt_Gallery.2">
                  <p:embed/>
                </p:oleObj>
              </mc:Choice>
              <mc:Fallback>
                <p:oleObj name="Clip" r:id="rId10" imgW="6667500" imgH="3741738" progId="MS_ClipArt_Gallery.2">
                  <p:embed/>
                  <p:pic>
                    <p:nvPicPr>
                      <p:cNvPr id="22534" name="Object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29600" y="2057400"/>
                        <a:ext cx="20383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5" name="Object 3"/>
          <p:cNvGraphicFramePr>
            <a:graphicFrameLocks noChangeAspect="1"/>
          </p:cNvGraphicFramePr>
          <p:nvPr/>
        </p:nvGraphicFramePr>
        <p:xfrm>
          <a:off x="8991600" y="4648201"/>
          <a:ext cx="1219200" cy="1065213"/>
        </p:xfrm>
        <a:graphic>
          <a:graphicData uri="http://schemas.openxmlformats.org/presentationml/2006/ole">
            <mc:AlternateContent xmlns:mc="http://schemas.openxmlformats.org/markup-compatibility/2006">
              <mc:Choice xmlns:v="urn:schemas-microsoft-com:vml" Requires="v">
                <p:oleObj spid="_x0000_s3106" name="Clip" r:id="rId12" imgW="2185988" imgH="2843213" progId="MS_ClipArt_Gallery.2">
                  <p:embed/>
                </p:oleObj>
              </mc:Choice>
              <mc:Fallback>
                <p:oleObj name="Clip" r:id="rId12" imgW="2185988" imgH="2843213" progId="MS_ClipArt_Gallery.2">
                  <p:embed/>
                  <p:pic>
                    <p:nvPicPr>
                      <p:cNvPr id="22535" name="Object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991600" y="4648201"/>
                        <a:ext cx="1219200" cy="1065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6" name="AutoShape 7"/>
          <p:cNvSpPr>
            <a:spLocks noChangeArrowheads="1"/>
          </p:cNvSpPr>
          <p:nvPr/>
        </p:nvSpPr>
        <p:spPr bwMode="auto">
          <a:xfrm>
            <a:off x="8305800" y="4495800"/>
            <a:ext cx="533400" cy="457200"/>
          </a:xfrm>
          <a:prstGeom prst="rightArrow">
            <a:avLst>
              <a:gd name="adj1" fmla="val 50000"/>
              <a:gd name="adj2" fmla="val 29167"/>
            </a:avLst>
          </a:prstGeom>
          <a:solidFill>
            <a:srgbClr val="FF3300"/>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eaLnBrk="1" hangingPunct="1">
              <a:spcBef>
                <a:spcPct val="0"/>
              </a:spcBef>
              <a:buFontTx/>
              <a:buNone/>
            </a:pPr>
            <a:endParaRPr lang="fi-FI" altLang="fi-FI" sz="1800"/>
          </a:p>
        </p:txBody>
      </p:sp>
      <p:sp>
        <p:nvSpPr>
          <p:cNvPr id="22537" name="AutoShape 8"/>
          <p:cNvSpPr>
            <a:spLocks noChangeArrowheads="1"/>
          </p:cNvSpPr>
          <p:nvPr/>
        </p:nvSpPr>
        <p:spPr bwMode="auto">
          <a:xfrm>
            <a:off x="9448800" y="3581400"/>
            <a:ext cx="457200" cy="609600"/>
          </a:xfrm>
          <a:prstGeom prst="upArrow">
            <a:avLst>
              <a:gd name="adj1" fmla="val 50000"/>
              <a:gd name="adj2" fmla="val 33333"/>
            </a:avLst>
          </a:prstGeom>
          <a:solidFill>
            <a:srgbClr val="FF3300"/>
          </a:solidFill>
          <a:ln w="9525">
            <a:solidFill>
              <a:schemeClr val="tx1"/>
            </a:solidFill>
            <a:miter lim="800000"/>
            <a:headEnd/>
            <a:tailEnd/>
          </a:ln>
        </p:spPr>
        <p:txBody>
          <a:bodyPr wrap="none" anchor="ct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algn="ctr" eaLnBrk="1" hangingPunct="1">
              <a:spcBef>
                <a:spcPct val="0"/>
              </a:spcBef>
              <a:buFontTx/>
              <a:buNone/>
            </a:pPr>
            <a:endParaRPr lang="fi-FI" altLang="fi-FI"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20C38AD-8878-44DB-A5C7-C48D055EF13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8C4F6CB7-B25C-400C-B9A5-E4DE2105B9A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EC8E7525-665D-4910-AE25-73D126741A7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17E08D97-84C4-4263-AF6E-5BB8E95CB6C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770C35EF-89FE-4DF4-A641-487A1809952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p:cNvSpPr>
            <a:spLocks noGrp="1" noChangeArrowheads="1"/>
          </p:cNvSpPr>
          <p:nvPr>
            <p:ph type="ctrTitle"/>
          </p:nvPr>
        </p:nvSpPr>
        <p:spPr/>
        <p:txBody>
          <a:bodyPr/>
          <a:lstStyle/>
          <a:p>
            <a:pPr eaLnBrk="1" hangingPunct="1"/>
            <a:r>
              <a:rPr lang="en-US" altLang="fi-FI" sz="4000">
                <a:solidFill>
                  <a:srgbClr val="FF3300"/>
                </a:solidFill>
              </a:rPr>
              <a:t>Portfolio theory and damages</a:t>
            </a:r>
            <a:endParaRPr lang="en-US" altLang="fi-FI">
              <a:solidFill>
                <a:srgbClr val="FF3300"/>
              </a:solidFill>
            </a:endParaRPr>
          </a:p>
        </p:txBody>
      </p:sp>
      <p:graphicFrame>
        <p:nvGraphicFramePr>
          <p:cNvPr id="32773" name="Object 2"/>
          <p:cNvGraphicFramePr>
            <a:graphicFrameLocks noGrp="1" noChangeAspect="1"/>
          </p:cNvGraphicFramePr>
          <p:nvPr>
            <p:ph sz="quarter" idx="14"/>
          </p:nvPr>
        </p:nvGraphicFramePr>
        <p:xfrm>
          <a:off x="1987550" y="2459925"/>
          <a:ext cx="3987800" cy="2111188"/>
        </p:xfrm>
        <a:graphic>
          <a:graphicData uri="http://schemas.openxmlformats.org/presentationml/2006/ole">
            <mc:AlternateContent xmlns:mc="http://schemas.openxmlformats.org/markup-compatibility/2006">
              <mc:Choice xmlns:v="urn:schemas-microsoft-com:vml" Requires="v">
                <p:oleObj spid="_x0000_s5132" name="Chart" r:id="rId4" imgW="7772400" imgH="4114800" progId="MSGraph.Chart.8">
                  <p:embed followColorScheme="full"/>
                </p:oleObj>
              </mc:Choice>
              <mc:Fallback>
                <p:oleObj name="Chart" r:id="rId4" imgW="7772400" imgH="4114800" progId="MSGraph.Chart.8">
                  <p:embed followColorScheme="full"/>
                  <p:pic>
                    <p:nvPicPr>
                      <p:cNvPr id="32773" name="Object 2"/>
                      <p:cNvPicPr>
                        <a:picLocks noChangeAspect="1" noChangeArrowheads="1"/>
                      </p:cNvPicPr>
                      <p:nvPr/>
                    </p:nvPicPr>
                    <p:blipFill>
                      <a:blip r:embed="rId5"/>
                      <a:srcRect/>
                      <a:stretch>
                        <a:fillRect/>
                      </a:stretch>
                    </p:blipFill>
                    <p:spPr bwMode="auto">
                      <a:xfrm>
                        <a:off x="1987550" y="2459925"/>
                        <a:ext cx="3987800" cy="2111188"/>
                      </a:xfrm>
                      <a:prstGeom prst="rect">
                        <a:avLst/>
                      </a:prstGeom>
                      <a:solidFill>
                        <a:srgbClr val="BBE0E3">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Content Placeholder 2"/>
          <p:cNvGraphicFramePr>
            <a:graphicFrameLocks noGrp="1"/>
          </p:cNvGraphicFramePr>
          <p:nvPr>
            <p:ph sz="quarter" idx="18"/>
          </p:nvPr>
        </p:nvGraphicFramePr>
        <p:xfrm>
          <a:off x="6211611" y="1513934"/>
          <a:ext cx="3988079" cy="40033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2770" name="Footer Placeholder 4"/>
          <p:cNvSpPr>
            <a:spLocks noGrp="1"/>
          </p:cNvSpPr>
          <p:nvPr>
            <p:ph type="ftr" sz="quarter" idx="2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32771" name="Slide Number Placeholder 5"/>
          <p:cNvSpPr>
            <a:spLocks noGrp="1"/>
          </p:cNvSpPr>
          <p:nvPr>
            <p:ph type="sldNum" sz="quarter" idx="2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8B1A7A8D-1935-4ACC-B346-C03B33C4552B}" type="slidenum">
              <a:rPr lang="fi-FI" altLang="fi-FI" sz="900">
                <a:solidFill>
                  <a:srgbClr val="898989"/>
                </a:solidFill>
              </a:rPr>
              <a:pPr eaLnBrk="1" hangingPunct="1">
                <a:spcBef>
                  <a:spcPct val="0"/>
                </a:spcBef>
                <a:buFontTx/>
                <a:buNone/>
              </a:pPr>
              <a:t>8</a:t>
            </a:fld>
            <a:endParaRPr lang="fi-FI" altLang="fi-FI" sz="900">
              <a:solidFill>
                <a:srgbClr val="898989"/>
              </a:solidFill>
            </a:endParaRPr>
          </a:p>
        </p:txBody>
      </p:sp>
    </p:spTree>
    <p:extLst>
      <p:ext uri="{BB962C8B-B14F-4D97-AF65-F5344CB8AC3E}">
        <p14:creationId xmlns:p14="http://schemas.microsoft.com/office/powerpoint/2010/main" val="386682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84C90DEF-B325-4077-8E44-C9AB51D1067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690CCEBC-A6E3-476E-B2D4-AD366C1E33E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F2689BDE-AA65-4679-B53E-B37354E6513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3B04142-51CD-463F-8CF2-DE366C0963D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p:cNvSpPr>
            <a:spLocks noGrp="1" noChangeArrowheads="1"/>
          </p:cNvSpPr>
          <p:nvPr>
            <p:ph type="ctrTitle"/>
          </p:nvPr>
        </p:nvSpPr>
        <p:spPr/>
        <p:txBody>
          <a:bodyPr/>
          <a:lstStyle/>
          <a:p>
            <a:pPr eaLnBrk="1" hangingPunct="1"/>
            <a:r>
              <a:rPr lang="en-US" altLang="fi-FI">
                <a:solidFill>
                  <a:srgbClr val="FF3300"/>
                </a:solidFill>
              </a:rPr>
              <a:t>Causality on the Markets (2)</a:t>
            </a:r>
          </a:p>
        </p:txBody>
      </p:sp>
      <p:graphicFrame>
        <p:nvGraphicFramePr>
          <p:cNvPr id="5" name="Sisällön paikkamerkki 4">
            <a:extLst>
              <a:ext uri="{FF2B5EF4-FFF2-40B4-BE49-F238E27FC236}">
                <a16:creationId xmlns:a16="http://schemas.microsoft.com/office/drawing/2014/main" id="{4CAD3335-409E-4F50-8B24-1321C6A9CA6C}"/>
              </a:ext>
            </a:extLst>
          </p:cNvPr>
          <p:cNvGraphicFramePr>
            <a:graphicFrameLocks noGrp="1"/>
          </p:cNvGraphicFramePr>
          <p:nvPr>
            <p:ph sz="quarter" idx="14"/>
            <p:extLst>
              <p:ext uri="{D42A27DB-BD31-4B8C-83A1-F6EECF244321}">
                <p14:modId xmlns:p14="http://schemas.microsoft.com/office/powerpoint/2010/main" val="1825611488"/>
              </p:ext>
            </p:extLst>
          </p:nvPr>
        </p:nvGraphicFramePr>
        <p:xfrm>
          <a:off x="624419" y="1513934"/>
          <a:ext cx="10943165" cy="400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4"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Financial Law Lecture 9a</a:t>
            </a:r>
            <a:endParaRPr lang="fi-FI" altLang="fi-FI" sz="900">
              <a:solidFill>
                <a:srgbClr val="898989"/>
              </a:solidFill>
            </a:endParaRPr>
          </a:p>
        </p:txBody>
      </p:sp>
      <p:sp>
        <p:nvSpPr>
          <p:cNvPr id="23555"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5AC1C1D4-8EB1-47ED-AB57-C3B5BB278850}" type="slidenum">
              <a:rPr lang="fi-FI" altLang="fi-FI" sz="900">
                <a:solidFill>
                  <a:srgbClr val="898989"/>
                </a:solidFill>
              </a:rPr>
              <a:pPr eaLnBrk="1" hangingPunct="1">
                <a:spcBef>
                  <a:spcPct val="0"/>
                </a:spcBef>
                <a:buFontTx/>
                <a:buNone/>
              </a:pPr>
              <a:t>9</a:t>
            </a:fld>
            <a:endParaRPr lang="fi-FI" altLang="fi-FI" sz="900">
              <a:solidFill>
                <a:srgbClr val="898989"/>
              </a:solidFill>
            </a:endParaRPr>
          </a:p>
        </p:txBody>
      </p:sp>
      <p:sp>
        <p:nvSpPr>
          <p:cNvPr id="4" name="Suorakulmio 3">
            <a:extLst>
              <a:ext uri="{FF2B5EF4-FFF2-40B4-BE49-F238E27FC236}">
                <a16:creationId xmlns:a16="http://schemas.microsoft.com/office/drawing/2014/main" id="{56F11988-6EC8-4819-9933-5FB201806A04}"/>
              </a:ext>
            </a:extLst>
          </p:cNvPr>
          <p:cNvSpPr/>
          <p:nvPr/>
        </p:nvSpPr>
        <p:spPr>
          <a:xfrm>
            <a:off x="2095501" y="1582739"/>
            <a:ext cx="7985125" cy="4135437"/>
          </a:xfrm>
          <a:prstGeom prst="rect">
            <a:avLst/>
          </a:prstGeom>
        </p:spPr>
        <p:txBody>
          <a:bodyPr/>
          <a:lstStyle/>
          <a:p>
            <a:pPr lvl="0" rtl="0">
              <a:buChar char="•"/>
            </a:pPr>
            <a:endParaRPr lang="fi-FI" dirty="0"/>
          </a:p>
        </p:txBody>
      </p:sp>
    </p:spTree>
  </p:cSld>
  <p:clrMapOvr>
    <a:masterClrMapping/>
  </p:clrMapOvr>
</p:sld>
</file>

<file path=ppt/theme/theme1.xml><?xml version="1.0" encoding="utf-8"?>
<a:theme xmlns:a="http://schemas.openxmlformats.org/drawingml/2006/main" name="GradientRiseVTI">
  <a:themeElements>
    <a:clrScheme name="AnalogousFromRegularSeedRightStep">
      <a:dk1>
        <a:srgbClr val="000000"/>
      </a:dk1>
      <a:lt1>
        <a:srgbClr val="FFFFFF"/>
      </a:lt1>
      <a:dk2>
        <a:srgbClr val="393620"/>
      </a:dk2>
      <a:lt2>
        <a:srgbClr val="E2E5E8"/>
      </a:lt2>
      <a:accent1>
        <a:srgbClr val="E77D29"/>
      </a:accent1>
      <a:accent2>
        <a:srgbClr val="B8A014"/>
      </a:accent2>
      <a:accent3>
        <a:srgbClr val="87AE1F"/>
      </a:accent3>
      <a:accent4>
        <a:srgbClr val="46B714"/>
      </a:accent4>
      <a:accent5>
        <a:srgbClr val="21BC32"/>
      </a:accent5>
      <a:accent6>
        <a:srgbClr val="14BA6B"/>
      </a:accent6>
      <a:hlink>
        <a:srgbClr val="3F87BF"/>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TotalTime>
  <Words>1586</Words>
  <Application>Microsoft Office PowerPoint</Application>
  <PresentationFormat>Laajakuva</PresentationFormat>
  <Paragraphs>169</Paragraphs>
  <Slides>22</Slides>
  <Notes>1</Notes>
  <HiddenSlides>0</HiddenSlides>
  <MMClips>0</MMClips>
  <ScaleCrop>false</ScaleCrop>
  <HeadingPairs>
    <vt:vector size="8" baseType="variant">
      <vt:variant>
        <vt:lpstr>Käytetyt fontit</vt:lpstr>
      </vt:variant>
      <vt:variant>
        <vt:i4>7</vt:i4>
      </vt:variant>
      <vt:variant>
        <vt:lpstr>Teema</vt:lpstr>
      </vt:variant>
      <vt:variant>
        <vt:i4>1</vt:i4>
      </vt:variant>
      <vt:variant>
        <vt:lpstr>Upotetut OLE-palvelimet</vt:lpstr>
      </vt:variant>
      <vt:variant>
        <vt:i4>3</vt:i4>
      </vt:variant>
      <vt:variant>
        <vt:lpstr>Dian otsikot</vt:lpstr>
      </vt:variant>
      <vt:variant>
        <vt:i4>22</vt:i4>
      </vt:variant>
    </vt:vector>
  </HeadingPairs>
  <TitlesOfParts>
    <vt:vector size="33" baseType="lpstr">
      <vt:lpstr>Arial</vt:lpstr>
      <vt:lpstr>Avenir Next LT Pro</vt:lpstr>
      <vt:lpstr>Calibri</vt:lpstr>
      <vt:lpstr>Courier New</vt:lpstr>
      <vt:lpstr>Georgia</vt:lpstr>
      <vt:lpstr>Lucida Grande</vt:lpstr>
      <vt:lpstr>Times New Roman</vt:lpstr>
      <vt:lpstr>GradientRiseVTI</vt:lpstr>
      <vt:lpstr>Clip</vt:lpstr>
      <vt:lpstr>MS Org Chart</vt:lpstr>
      <vt:lpstr>Chart</vt:lpstr>
      <vt:lpstr>Financial Law</vt:lpstr>
      <vt:lpstr>The Legal Relations in the Trade in Securities </vt:lpstr>
      <vt:lpstr>The legal relations of the Trade in Securities: Public Trade</vt:lpstr>
      <vt:lpstr>Securities Markets Features</vt:lpstr>
      <vt:lpstr>Cf direct sale: KKO -85 II 58</vt:lpstr>
      <vt:lpstr>Direct sale - public trade</vt:lpstr>
      <vt:lpstr>Causality on the Markets 1</vt:lpstr>
      <vt:lpstr>Portfolio theory and damages</vt:lpstr>
      <vt:lpstr>Causality on the Markets (2)</vt:lpstr>
      <vt:lpstr>Market Fraud Theory</vt:lpstr>
      <vt:lpstr>Market Model for Investment Behavior</vt:lpstr>
      <vt:lpstr>Background: market efficiency</vt:lpstr>
      <vt:lpstr>Efficient Capital Markets Hypothesis ECMH (Fama Journal of Finance 1970) </vt:lpstr>
      <vt:lpstr>CAPM, Black – Scholes (1973 Journal of Political Economy) </vt:lpstr>
      <vt:lpstr>Capital Asset Pricing Model (CAPM)  https://en.wikipedia.org/wiki/Capital_asset_pricing_model  </vt:lpstr>
      <vt:lpstr>Capital Asset Pricing Model (CAPM) </vt:lpstr>
      <vt:lpstr>The role of pricing models in ascertaining damages</vt:lpstr>
      <vt:lpstr>Compensation of Price Difference  Hallituksen esitys eduskunnalle arvopaperimarkkinoita koskevaksi lainsäädännöksi (Government Bill) 32/2012 p. 59</vt:lpstr>
      <vt:lpstr>Damage due to information failure  Government Bill 32/2012 continued</vt:lpstr>
      <vt:lpstr>Event Study Based Method of Calculating Damage</vt:lpstr>
      <vt:lpstr>More Accurate Mathematical Tools vs. Supreme Court Reasoning</vt:lpstr>
      <vt:lpstr>Trial on Securities Markets Loss Cases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Law</dc:title>
  <dc:creator>Matti Rudanko</dc:creator>
  <cp:lastModifiedBy>Matti Rudanko</cp:lastModifiedBy>
  <cp:revision>17</cp:revision>
  <dcterms:created xsi:type="dcterms:W3CDTF">2021-02-15T08:23:01Z</dcterms:created>
  <dcterms:modified xsi:type="dcterms:W3CDTF">2022-02-16T11:39:25Z</dcterms:modified>
</cp:coreProperties>
</file>