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9" r:id="rId3"/>
  </p:sldMasterIdLst>
  <p:notesMasterIdLst>
    <p:notesMasterId r:id="rId24"/>
  </p:notesMasterIdLst>
  <p:sldIdLst>
    <p:sldId id="256" r:id="rId4"/>
    <p:sldId id="314" r:id="rId5"/>
    <p:sldId id="310" r:id="rId6"/>
    <p:sldId id="331" r:id="rId7"/>
    <p:sldId id="332" r:id="rId8"/>
    <p:sldId id="311" r:id="rId9"/>
    <p:sldId id="312" r:id="rId10"/>
    <p:sldId id="330" r:id="rId11"/>
    <p:sldId id="313" r:id="rId12"/>
    <p:sldId id="326" r:id="rId13"/>
    <p:sldId id="315" r:id="rId14"/>
    <p:sldId id="327" r:id="rId15"/>
    <p:sldId id="328" r:id="rId16"/>
    <p:sldId id="319" r:id="rId17"/>
    <p:sldId id="318" r:id="rId18"/>
    <p:sldId id="322" r:id="rId19"/>
    <p:sldId id="320" r:id="rId20"/>
    <p:sldId id="333" r:id="rId21"/>
    <p:sldId id="324" r:id="rId22"/>
    <p:sldId id="325" r:id="rId23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23" autoAdjust="0"/>
  </p:normalViewPr>
  <p:slideViewPr>
    <p:cSldViewPr snapToGrid="0">
      <p:cViewPr varScale="1">
        <p:scale>
          <a:sx n="90" d="100"/>
          <a:sy n="90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Onko ne </a:t>
            </a:r>
            <a:r>
              <a:rPr lang="en-US" dirty="0" err="1"/>
              <a:t>välttämättä</a:t>
            </a:r>
            <a:r>
              <a:rPr lang="en-US" dirty="0"/>
              <a:t> </a:t>
            </a:r>
            <a:r>
              <a:rPr lang="en-US" dirty="0" err="1"/>
              <a:t>samoja</a:t>
            </a:r>
            <a:r>
              <a:rPr lang="en-US" dirty="0"/>
              <a:t> </a:t>
            </a:r>
            <a:r>
              <a:rPr lang="en-US" dirty="0" err="1"/>
              <a:t>juttuja</a:t>
            </a:r>
            <a:r>
              <a:rPr lang="en-US" dirty="0"/>
              <a:t> </a:t>
            </a:r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nautit</a:t>
            </a:r>
            <a:r>
              <a:rPr lang="en-US" dirty="0"/>
              <a:t>  vs </a:t>
            </a:r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hyvä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676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4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0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5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0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7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2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09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932230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fld id="{08730F3C-6CCB-4083-AB56-45DBD448E15C}" type="datetime1">
              <a:rPr lang="en-US"/>
              <a:pPr/>
              <a:t>2/4/2021</a:t>
            </a:fld>
            <a:endParaRPr lang="fi-FI"/>
          </a:p>
        </p:txBody>
      </p:sp>
      <p:pic>
        <p:nvPicPr>
          <p:cNvPr id="3080" name="Picture 8" descr="aalto_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198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74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3C81F-B90F-46DC-83A3-C126ABE81D8E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26123-D10D-4718-A4F1-88275B5C96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906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C83B-5294-4BD1-BCC1-F9BF61C900CB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2866-5BD7-401E-971D-24F40679953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566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4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F8D1-906E-4C4B-BBE7-591BF640C64E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76B0-B3C3-4639-83C6-9EE54DB3012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93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84B9-EB9F-4A9D-B459-DA8395440B9E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EB04-768B-4336-8EDB-CCE77251598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66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AFFB1-FB46-4D47-AB66-BE8808759730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0E3C-6DF8-47A2-983A-40516072CB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8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C047A-49E1-4796-831E-11AF46158F3F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7E88-9911-42A4-93BC-81E887CB8E9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05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32D2-C5D1-40B0-8E4A-DA904FA0F0AF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F1FC-B4DD-4239-91D5-BC7160CC7CC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5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4.2.2021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97" r:id="rId23"/>
    <p:sldLayoutId id="2147483698" r:id="rId24"/>
    <p:sldLayoutId id="2147483711" r:id="rId25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0660542A-BB13-43E7-B45C-0681B0EAA11A}" type="datetime1">
              <a:rPr lang="en-US"/>
              <a:pPr/>
              <a:t>2/4/2021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AEC7EDD5-C795-4F3D-A9BD-C3B7CD39F98C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0553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39" indent="-28573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1" fontAlgn="base" hangingPunct="1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ae.ac.uk/vitae-publications/rdf-related/researcher-development-framework-rdf-vitae.pdf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4400" dirty="0"/>
              <a:t>Arkkitehtuurin teorian erikoistyö: Suunnittelijaksi kasvamassa (3 op)</a:t>
            </a:r>
            <a:br>
              <a:rPr lang="fi-FI" sz="4400" dirty="0"/>
            </a:br>
            <a:br>
              <a:rPr lang="fi-FI" sz="4400" dirty="0"/>
            </a:br>
            <a:br>
              <a:rPr lang="fi-FI" sz="4000" dirty="0"/>
            </a:br>
            <a:r>
              <a:rPr lang="fi-FI" sz="3600" dirty="0"/>
              <a:t>4 Ryhmätapaaminen: Oman osaamisen tunnistaminen</a:t>
            </a:r>
            <a:br>
              <a:rPr lang="fi-FI" sz="3600" dirty="0"/>
            </a:b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Paula Sjöblom ja Sanni Saarimäki, opintopsykologit</a:t>
            </a:r>
          </a:p>
          <a:p>
            <a:r>
              <a:rPr lang="fi-FI" dirty="0"/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Opinnot ja taidot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Mitä konkreettisesti olet tehnyt arkkitehtiopintojen aikana ja millaisia taitoja olet oppinut? 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Esim. käyttänyt ohjelmia, suunnitellut ajankäyttöä, tehnyt projekteja, toiminut osana ryhmää, laskenut, ollut luova, tehnyt vaikka ei huvita, ollut arvioitavana jne.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Listaa kaikki mieleen tuleva vasempaan alakulmaan.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4834" y="343910"/>
            <a:ext cx="3051206" cy="2817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6958591" y="343910"/>
            <a:ext cx="31846" cy="2817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5464834" y="1752876"/>
            <a:ext cx="3051206" cy="2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73131" y="76336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350" dirty="0"/>
              <a:t>Teemat, </a:t>
            </a:r>
          </a:p>
          <a:p>
            <a:pPr algn="ctr"/>
            <a:r>
              <a:rPr lang="fi-FI" sz="1350" dirty="0"/>
              <a:t>ilmiöt,</a:t>
            </a:r>
          </a:p>
          <a:p>
            <a:pPr algn="ctr"/>
            <a:r>
              <a:rPr lang="fi-FI" sz="1350" dirty="0"/>
              <a:t>asiat,</a:t>
            </a:r>
          </a:p>
          <a:p>
            <a:pPr algn="ctr"/>
            <a:r>
              <a:rPr lang="fi-FI" sz="1350" dirty="0"/>
              <a:t>käsitteet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7857" y="423882"/>
            <a:ext cx="1031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OPINNOT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2662" y="1904976"/>
            <a:ext cx="1116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 err="1"/>
              <a:t>Konkreet-tinen</a:t>
            </a:r>
            <a:r>
              <a:rPr lang="fi-FI" sz="1350" dirty="0"/>
              <a:t> tekeminen ja opitut taidot</a:t>
            </a:r>
          </a:p>
        </p:txBody>
      </p:sp>
    </p:spTree>
    <p:extLst>
      <p:ext uri="{BB962C8B-B14F-4D97-AF65-F5344CB8AC3E}">
        <p14:creationId xmlns:p14="http://schemas.microsoft.com/office/powerpoint/2010/main" val="2116212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952481" cy="33360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Esitelkää pienryhmissä 3 hlö, mitä olette tähän mennessä paperille laittaneet ja vertailkaa ja täydentäkää omia listojanne 10 min.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876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kokemus ja tiedot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4770047" cy="33360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Mieti keskeisiä tietoja, joita sinulle on karttunut opintojen ulkopuolella, esim. työelämässä, harrastuksissa, vapaa-ajalla.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Mistä kaikesta olet ollut kiinnostunut?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Listaa kaikki mieleen tulevat teemat, ilmiöt, asiat, käsitteet oikeaan yläkulmaan.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4834" y="343910"/>
            <a:ext cx="3051206" cy="2817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6958591" y="343910"/>
            <a:ext cx="31846" cy="2817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5464834" y="1752876"/>
            <a:ext cx="3051206" cy="2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73131" y="76336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350" dirty="0"/>
              <a:t>Teemat, </a:t>
            </a:r>
          </a:p>
          <a:p>
            <a:pPr algn="ctr"/>
            <a:r>
              <a:rPr lang="fi-FI" sz="1350" dirty="0"/>
              <a:t>ilmiöt,</a:t>
            </a:r>
          </a:p>
          <a:p>
            <a:pPr algn="ctr"/>
            <a:r>
              <a:rPr lang="fi-FI" sz="1350" dirty="0"/>
              <a:t>asiat,</a:t>
            </a:r>
          </a:p>
          <a:p>
            <a:pPr algn="ctr"/>
            <a:r>
              <a:rPr lang="fi-FI" sz="1350" dirty="0"/>
              <a:t>käsitteet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7857" y="423882"/>
            <a:ext cx="1031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OPINNOT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2662" y="1904976"/>
            <a:ext cx="1116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 err="1"/>
              <a:t>Konkreet-tinen</a:t>
            </a:r>
            <a:r>
              <a:rPr lang="fi-FI" sz="1350" dirty="0"/>
              <a:t> tekeminen ja opitut taidot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0262" y="401149"/>
            <a:ext cx="1281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MUU ELÄMÄ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6912" y="758470"/>
            <a:ext cx="1075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/>
              <a:t>Teemat, </a:t>
            </a:r>
          </a:p>
          <a:p>
            <a:r>
              <a:rPr lang="fi-FI" sz="1350" dirty="0"/>
              <a:t>ilmiöt,</a:t>
            </a:r>
          </a:p>
          <a:p>
            <a:r>
              <a:rPr lang="fi-FI" sz="1350" dirty="0"/>
              <a:t>asiat,</a:t>
            </a:r>
          </a:p>
          <a:p>
            <a:r>
              <a:rPr lang="fi-FI" sz="1350" dirty="0"/>
              <a:t>käsitteet </a:t>
            </a:r>
          </a:p>
        </p:txBody>
      </p:sp>
    </p:spTree>
    <p:extLst>
      <p:ext uri="{BB962C8B-B14F-4D97-AF65-F5344CB8AC3E}">
        <p14:creationId xmlns:p14="http://schemas.microsoft.com/office/powerpoint/2010/main" val="809865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 kokemus ja taidot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4563678" cy="33360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Mieti keskeisiä taitoja, joita sinulle on karttunut opintojen ulkopuolella, esim. työelämässä, harrastuksissa, vapaa-ajalla.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Mitä kaikkea olet konkreettisesti tehnyt elämässäsi?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Listaa kaikki mieleen tulevat teemat, ilmiöt, asiat, käsitteet oikeaan alakulmaan.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4834" y="343910"/>
            <a:ext cx="3051206" cy="2817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6958591" y="343910"/>
            <a:ext cx="31846" cy="2817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5464834" y="1752876"/>
            <a:ext cx="3051206" cy="2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73131" y="76336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350" dirty="0"/>
              <a:t>Teemat, </a:t>
            </a:r>
          </a:p>
          <a:p>
            <a:pPr algn="ctr"/>
            <a:r>
              <a:rPr lang="fi-FI" sz="1350" dirty="0"/>
              <a:t>ilmiöt,</a:t>
            </a:r>
          </a:p>
          <a:p>
            <a:pPr algn="ctr"/>
            <a:r>
              <a:rPr lang="fi-FI" sz="1350" dirty="0"/>
              <a:t>asiat,</a:t>
            </a:r>
          </a:p>
          <a:p>
            <a:pPr algn="ctr"/>
            <a:r>
              <a:rPr lang="fi-FI" sz="1350" dirty="0"/>
              <a:t>käsitteet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7857" y="423882"/>
            <a:ext cx="1031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OPINNOT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2662" y="1904976"/>
            <a:ext cx="1116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 err="1"/>
              <a:t>Konkreet-tinen</a:t>
            </a:r>
            <a:r>
              <a:rPr lang="fi-FI" sz="1350" dirty="0"/>
              <a:t> tekeminen ja opitut taidot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0262" y="401149"/>
            <a:ext cx="1281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MUU ELÄMÄ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6912" y="758470"/>
            <a:ext cx="1075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/>
              <a:t>Teemat, </a:t>
            </a:r>
          </a:p>
          <a:p>
            <a:r>
              <a:rPr lang="fi-FI" sz="1350" dirty="0"/>
              <a:t>ilmiöt,</a:t>
            </a:r>
          </a:p>
          <a:p>
            <a:r>
              <a:rPr lang="fi-FI" sz="1350" dirty="0"/>
              <a:t>asiat,</a:t>
            </a:r>
          </a:p>
          <a:p>
            <a:r>
              <a:rPr lang="fi-FI" sz="1350" dirty="0"/>
              <a:t>käsitteet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7064" y="1904975"/>
            <a:ext cx="111610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dirty="0" err="1"/>
              <a:t>Konkreet-tinen</a:t>
            </a:r>
            <a:r>
              <a:rPr lang="fi-FI" sz="1350" dirty="0"/>
              <a:t> tekeminen ja opitut taidot</a:t>
            </a:r>
          </a:p>
        </p:txBody>
      </p:sp>
    </p:spTree>
    <p:extLst>
      <p:ext uri="{BB962C8B-B14F-4D97-AF65-F5344CB8AC3E}">
        <p14:creationId xmlns:p14="http://schemas.microsoft.com/office/powerpoint/2010/main" val="14176375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nautit / missä olet hyvä?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104583" cy="333608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sz="2400" dirty="0"/>
              <a:t>Käy posterin sisällöt läpi vielä kerran ajatuksen kanssa.</a:t>
            </a:r>
          </a:p>
          <a:p>
            <a:pPr marL="342900" indent="-342900">
              <a:buFontTx/>
              <a:buChar char="-"/>
            </a:pPr>
            <a:endParaRPr lang="fi-FI" sz="2400" dirty="0"/>
          </a:p>
          <a:p>
            <a:pPr marL="342900" indent="-342900">
              <a:buFontTx/>
              <a:buChar char="-"/>
            </a:pPr>
            <a:r>
              <a:rPr lang="fi-FI" sz="2400" dirty="0"/>
              <a:t>Mieti, mistä teemoista ja minkälaisesta tekemisestä nautit - ympyröi ne. </a:t>
            </a:r>
          </a:p>
          <a:p>
            <a:pPr marL="342900" indent="-342900">
              <a:buFontTx/>
              <a:buChar char="-"/>
            </a:pPr>
            <a:endParaRPr lang="fi-FI" sz="2400" dirty="0"/>
          </a:p>
          <a:p>
            <a:pPr marL="342900" indent="-342900">
              <a:buFontTx/>
              <a:buChar char="-"/>
            </a:pPr>
            <a:r>
              <a:rPr lang="fi-FI" sz="2400" dirty="0"/>
              <a:t>Lisää myös sinua innostavia asioita paperille!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4538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736350" cy="33360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Kertokaa pienryhmissä mitä olette tähän mennessä paperille laittaneet ja täydentäkää omia listojanne.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4831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86"/>
            <a:ext cx="9210489" cy="54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802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halutessasi</a:t>
            </a:r>
            <a:r>
              <a:rPr lang="en-US" dirty="0"/>
              <a:t> </a:t>
            </a:r>
            <a:r>
              <a:rPr lang="en-US" dirty="0" err="1"/>
              <a:t>pohtia</a:t>
            </a:r>
            <a:r>
              <a:rPr lang="en-US" dirty="0"/>
              <a:t> </a:t>
            </a:r>
            <a:r>
              <a:rPr lang="en-US" dirty="0" err="1"/>
              <a:t>kotona</a:t>
            </a:r>
            <a:r>
              <a:rPr lang="en-US" dirty="0"/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336085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Kuvitellaan, että olet arkkitehti, joka on rekrytoimassa omaan yritykseensä työntekijää. Olet saanut työntekijältä CV:n (tässä osaamiskartta). Mitä siitä puuttuu, mitä haluaisit vielä tietää työntekijästä?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9718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85FD7-EE74-42CF-8620-6A618DD3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Minun näköinen ura vrt. oman osaamisen muokkaaminen haluttuun tehtävään</a:t>
            </a:r>
            <a:endParaRPr lang="LID4096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/>
              <a:t>OMAN OSAAMISEN MUOKKAAMINEN OLEMASSA OLEVAAN TEHTÄVÄÄN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On olemassa valmiita työtehtäviä ja urapolkuja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Työntekijän tehtävä on kehittää omia tietoja ja taitoja, jotta hän täyttäisi työtehtävän kriteerit </a:t>
            </a:r>
          </a:p>
          <a:p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dirty="0"/>
              <a:t>jossain vaiheessa tämä tuottaa itselle työtä</a:t>
            </a:r>
          </a:p>
          <a:p>
            <a:endParaRPr lang="fi-FI" sz="2400" dirty="0"/>
          </a:p>
          <a:p>
            <a:endParaRPr lang="en-US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B1A6F0-C1B7-4015-ACF6-7FCD0297A1A9}"/>
              </a:ext>
            </a:extLst>
          </p:cNvPr>
          <p:cNvSpPr txBox="1">
            <a:spLocks/>
          </p:cNvSpPr>
          <p:nvPr/>
        </p:nvSpPr>
        <p:spPr>
          <a:xfrm>
            <a:off x="43545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0" indent="0" algn="l" defTabSz="380985" rtl="0" eaLnBrk="1" fontAlgn="base" hangingPunct="1">
              <a:spcBef>
                <a:spcPts val="500"/>
              </a:spcBef>
              <a:spcAft>
                <a:spcPct val="0"/>
              </a:spcAft>
              <a:buSzTx/>
              <a:buFontTx/>
              <a:buNone/>
              <a:defRPr sz="2100" b="1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248219" indent="-223019" algn="l" defTabSz="380985" rtl="0" eaLnBrk="1" fontAlgn="base" hangingPunct="1">
              <a:spcBef>
                <a:spcPts val="500"/>
              </a:spcBef>
              <a:spcAft>
                <a:spcPct val="0"/>
              </a:spcAft>
              <a:buFontTx/>
              <a:buChar char="•"/>
              <a:defRPr sz="21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532800" indent="-302400" algn="l" defTabSz="380985" rtl="0" eaLnBrk="1" fontAlgn="base" hangingPunct="1">
              <a:spcBef>
                <a:spcPts val="500"/>
              </a:spcBef>
              <a:spcAft>
                <a:spcPct val="0"/>
              </a:spcAft>
              <a:buFontTx/>
              <a:buChar char="-"/>
              <a:defRPr sz="2100" b="1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889199" indent="-291599" algn="l" defTabSz="380985" rtl="0" eaLnBrk="1" fontAlgn="base" hangingPunct="1">
              <a:spcBef>
                <a:spcPts val="500"/>
              </a:spcBef>
              <a:spcAft>
                <a:spcPct val="0"/>
              </a:spcAft>
              <a:buFontTx/>
              <a:buChar char="•"/>
              <a:defRPr sz="2100" b="1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227876" indent="-369276" algn="l" defTabSz="380985" rtl="0" eaLnBrk="1" fontAlgn="base" hangingPunct="1">
              <a:spcBef>
                <a:spcPts val="500"/>
              </a:spcBef>
              <a:spcAft>
                <a:spcPct val="0"/>
              </a:spcAft>
              <a:buFontTx/>
              <a:buChar char="o"/>
              <a:defRPr sz="2100" b="1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9541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380985" rtl="0" eaLnBrk="1" latinLnBrk="0" hangingPunct="1">
              <a:spcBef>
                <a:spcPct val="20000"/>
              </a:spcBef>
              <a:buFont typeface="Arial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OMASTA KIINNOSTUKSESTA 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Uusia työtehtäviä ja uramahdollisuuksia syntyy jatkuvasti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Työntekijän tehtävä on kehittää itseään niillä osa-alueille, joista hän on kiinnostunut / innostunut / jotka hän kokee arvokkaaksi </a:t>
            </a:r>
          </a:p>
          <a:p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jossain vaiheessa tästä tulee työtä, josta maksetaan palkkaa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0167283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619972" cy="3336085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400" dirty="0"/>
              <a:t>Ajankäytön seuranta?</a:t>
            </a:r>
          </a:p>
          <a:p>
            <a:pPr lvl="1"/>
            <a:r>
              <a:rPr lang="fi-FI" sz="2400" b="0" dirty="0"/>
              <a:t>Seuraa viikon ajan omaa ajankäyttöäsi, voit käyttää My Coursesissa olevaa 24/7-kalenteripohjaa tähän. Kirjaa noin 1 h tarkkuudella mihin aikasi menee. </a:t>
            </a:r>
          </a:p>
          <a:p>
            <a:pPr lvl="1"/>
            <a:r>
              <a:rPr lang="fi-FI" sz="2400" b="0" dirty="0"/>
              <a:t>Erota ajankäyttökalenterissa ainakin opiskelu, ansiotyö, lepo / rentoutuminen sekä uni. </a:t>
            </a:r>
          </a:p>
          <a:p>
            <a:pPr lvl="1"/>
            <a:r>
              <a:rPr lang="fi-FI" sz="2400" b="0" dirty="0"/>
              <a:t>Laske lopuksi yhteen paljon käytin aikaa päivässä keskimäärin opiskeluun, lepoon / rentoutuminen ja uneen.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17808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04FE-C8D3-4D22-A514-A712CF7F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Tapaamisajat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4D605-9D2B-4E0D-A65D-24D0FEAC8D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138550" cy="3570521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To 14.1.2021 klo 15.15-17.00 Suunnittelijan identiteetti</a:t>
            </a:r>
          </a:p>
          <a:p>
            <a:endParaRPr lang="fi-FI" dirty="0"/>
          </a:p>
          <a:p>
            <a:r>
              <a:rPr lang="fi-FI" dirty="0"/>
              <a:t>To 21.1.2021 klo 15.15-17.00 Suunnittelu ryhmässä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28.1.2021 klo 15.15-17.00 Suunnittelijan tunteet ja palautteen vastaanottaminen </a:t>
            </a:r>
            <a:br>
              <a:rPr lang="fi-FI" dirty="0"/>
            </a:br>
            <a:endParaRPr lang="fi-FI" dirty="0"/>
          </a:p>
          <a:p>
            <a:r>
              <a:rPr lang="fi-FI" u="sng" dirty="0"/>
              <a:t>To 4.2.2021 klo 15.15-17.00 Oman osaamisen tunnistaminen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11.2.2021 klo 15.15-17.00 Omien työtapojen suunnittelu 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18.2.2021 klo 15.15-17.00 Arkkitehtihaastattelujen purku </a:t>
            </a:r>
            <a:br>
              <a:rPr lang="fi-FI" dirty="0"/>
            </a:br>
            <a:endParaRPr lang="fi-FI" dirty="0"/>
          </a:p>
          <a:p>
            <a:r>
              <a:rPr lang="fi-FI" i="1" dirty="0"/>
              <a:t>To 25.2.2021 Minä suunnittelija-portfolion palauttaminen, ei tapaamista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7146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Rentoutuminen - liike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89" y="1142604"/>
            <a:ext cx="3920068" cy="45723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596" y="1261612"/>
            <a:ext cx="4934961" cy="42164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30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358691" cy="3336085"/>
          </a:xfrm>
        </p:spPr>
        <p:txBody>
          <a:bodyPr>
            <a:normAutofit/>
          </a:bodyPr>
          <a:lstStyle/>
          <a:p>
            <a:r>
              <a:rPr lang="fi-FI" sz="2400" dirty="0"/>
              <a:t>- Ohjeet portfolioon ja paluu palautekyselyyn </a:t>
            </a:r>
          </a:p>
          <a:p>
            <a:r>
              <a:rPr lang="fi-FI" sz="2400" dirty="0"/>
              <a:t>- Kotitehtävän purku: Missä olet hyvä</a:t>
            </a:r>
          </a:p>
          <a:p>
            <a:r>
              <a:rPr lang="fi-FI" sz="2400" dirty="0"/>
              <a:t>- Osaamiskarttatehtävä</a:t>
            </a:r>
          </a:p>
          <a:p>
            <a:r>
              <a:rPr lang="fi-FI" sz="2400" dirty="0"/>
              <a:t>- Minun näköinen ura / oman osaamisen muokkaaminen tehtävään sopivaksi</a:t>
            </a:r>
          </a:p>
          <a:p>
            <a:r>
              <a:rPr lang="fi-FI" sz="2400" dirty="0"/>
              <a:t>- Kotitehtävän esittely: Ajankäytön seuranta</a:t>
            </a:r>
          </a:p>
          <a:p>
            <a:r>
              <a:rPr lang="fi-FI" sz="2400" dirty="0"/>
              <a:t>- Loppurentoutus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7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D8E7-3972-4EED-8327-F5CF00AE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portfolioon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lopputehtävään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576A2-D378-4FF8-A273-E77F2088752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726652" cy="33360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Kirjoita lopuksi 2-3 A4 kirjoitus otsikolla ”Minä suunnittelijana”, jossa kuvaat alkukirjoituksen jatkoksi omaa kehitystäsi suunnittelijana.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 läpi kurssin teemat (identiteetti, tunteet, osaaminen, omat työtavat, työskentely ryhmässä) ja kuvaa omaa kehitystäsi näillä osa-alueilla tämän kurssin aikana.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Tärkeintä ei ole referoida sanasta sanaan kaikkea mitä on tehnyt tai oppinut, vaan enemmänkin kirjata keskeisiä oivalluksia tai kokonaisymmärrystä, jota sinulle on syntynyt. Mikä on juuri sinulle keskeistä suunnittelijaksi kasvussa?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4391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054F-F2D4-4B8F-A7E6-CB4C0966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vaiheessa</a:t>
            </a:r>
            <a:r>
              <a:rPr lang="en-US" dirty="0"/>
              <a:t> </a:t>
            </a:r>
            <a:r>
              <a:rPr lang="en-US" dirty="0" err="1"/>
              <a:t>olette</a:t>
            </a:r>
            <a:r>
              <a:rPr lang="en-US" dirty="0"/>
              <a:t> </a:t>
            </a:r>
            <a:r>
              <a:rPr lang="en-US" dirty="0" err="1"/>
              <a:t>haastattelujen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?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C642-EC39-4C2E-BBA1-C8FDA3EF9BE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26242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Kotitehtävän purku: Missä olet hyvä</a:t>
            </a:r>
            <a:br>
              <a:rPr lang="fi-FI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357973" cy="33360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Kotitehtävässä kirjasit itsellesi milloin ja millaisissa tilanteissa koit olevasi riittävän hyvä / osaava / kykenevä.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Valmistaudu kertomaan pienryhmälle tehtävästä 1-3  huomiota/oivallusta/ajatusta tehtävän tekemisestä tai sisällöstä.</a:t>
            </a:r>
          </a:p>
          <a:p>
            <a:endParaRPr lang="fi-FI" sz="2400" dirty="0"/>
          </a:p>
          <a:p>
            <a:r>
              <a:rPr lang="fi-FI" sz="2400" dirty="0"/>
              <a:t>Keskustelu 3 / ryhmä </a:t>
            </a:r>
            <a:r>
              <a:rPr lang="fi-FI" sz="2400" dirty="0" err="1"/>
              <a:t>break</a:t>
            </a:r>
            <a:r>
              <a:rPr lang="fi-FI" sz="2400" dirty="0"/>
              <a:t>-out </a:t>
            </a:r>
            <a:r>
              <a:rPr lang="fi-FI" sz="2400" dirty="0" err="1"/>
              <a:t>room</a:t>
            </a:r>
            <a:r>
              <a:rPr lang="fi-FI" sz="2400" dirty="0"/>
              <a:t> 10 min.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04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Osaamiskartta -tehtävä alkaa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581610"/>
          </a:xfrm>
        </p:spPr>
        <p:txBody>
          <a:bodyPr>
            <a:normAutofit/>
          </a:bodyPr>
          <a:lstStyle/>
          <a:p>
            <a:r>
              <a:rPr lang="fi-FI" dirty="0"/>
              <a:t>- Alamme rakentaa teille jokaiselle osaamiskarttaa </a:t>
            </a:r>
          </a:p>
          <a:p>
            <a:r>
              <a:rPr lang="fi-FI" dirty="0"/>
              <a:t>- Karttaa rakennetaan yksin ja ryhmän kanssa keskustellen</a:t>
            </a:r>
          </a:p>
          <a:p>
            <a:r>
              <a:rPr lang="fi-FI" dirty="0"/>
              <a:t>- Kartan tekemisessä on useita vaiheita ja siinä käsitellään eri teema-alueita</a:t>
            </a:r>
          </a:p>
          <a:p>
            <a:endParaRPr lang="fi-FI" dirty="0"/>
          </a:p>
          <a:p>
            <a:r>
              <a:rPr lang="fi-FI" dirty="0"/>
              <a:t>-</a:t>
            </a:r>
            <a:r>
              <a:rPr lang="fi-FI" i="1" dirty="0"/>
              <a:t>Kun on ammattilaisten seurassa, saattaa käydä niin, että tuntuma omaan osaamiseen hämärtyy ja suhteellisuudentaju omasta osaamisesta heikkenee. Vertaa omaa osaamistasi myös alaa tuntemattoman kaverisi / sukulaisesi osaamiseen!</a:t>
            </a:r>
            <a:r>
              <a:rPr lang="fi-FI" sz="2400" dirty="0"/>
              <a:t> </a:t>
            </a:r>
            <a:r>
              <a:rPr lang="fi-FI" sz="2400" dirty="0">
                <a:hlinkClick r:id="rId2"/>
              </a:rPr>
              <a:t> </a:t>
            </a:r>
          </a:p>
          <a:p>
            <a:endParaRPr lang="fi-FI" sz="2400" dirty="0">
              <a:hlinkClick r:id="rId2"/>
            </a:endParaRPr>
          </a:p>
          <a:p>
            <a:endParaRPr lang="fi-FI" i="1" dirty="0"/>
          </a:p>
          <a:p>
            <a:endParaRPr lang="fi-FI" i="1" dirty="0"/>
          </a:p>
        </p:txBody>
      </p:sp>
      <p:sp>
        <p:nvSpPr>
          <p:cNvPr id="4" name="Rectangle 3"/>
          <p:cNvSpPr/>
          <p:nvPr/>
        </p:nvSpPr>
        <p:spPr>
          <a:xfrm>
            <a:off x="1185621" y="4854945"/>
            <a:ext cx="4084648" cy="46166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fi-F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https://www.vitae.ac.uk/vitae-publications/rdf-related/researcher-development-framework-rdf-vitae.pdf</a:t>
            </a:r>
            <a:endParaRPr lang="fi-F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7658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86"/>
            <a:ext cx="9210489" cy="54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06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Opinnot ja tieto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Ota itsellesi paperi, jaa se 4 osaan.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Mitä teemoja, ilmiöitä, asioita tai käsitteitä olet oppinut arkkitehtiopintojen aikana?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Listaa kaikki mieleen tuleva vasempaan yläkulmaan.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4834" y="343910"/>
            <a:ext cx="3051206" cy="2817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6958591" y="343910"/>
            <a:ext cx="31846" cy="2817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5464834" y="1752876"/>
            <a:ext cx="3051206" cy="2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73131" y="76336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350" dirty="0"/>
              <a:t>Teemat, </a:t>
            </a:r>
          </a:p>
          <a:p>
            <a:pPr algn="ctr"/>
            <a:r>
              <a:rPr lang="fi-FI" sz="1350" dirty="0"/>
              <a:t>ilmiöt,</a:t>
            </a:r>
          </a:p>
          <a:p>
            <a:pPr algn="ctr"/>
            <a:r>
              <a:rPr lang="fi-FI" sz="1350" dirty="0"/>
              <a:t>asiat,</a:t>
            </a:r>
          </a:p>
          <a:p>
            <a:pPr algn="ctr"/>
            <a:r>
              <a:rPr lang="fi-FI" sz="1350" dirty="0"/>
              <a:t>käsitteet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7857" y="423882"/>
            <a:ext cx="10310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OPINNOT</a:t>
            </a:r>
          </a:p>
        </p:txBody>
      </p:sp>
    </p:spTree>
    <p:extLst>
      <p:ext uri="{BB962C8B-B14F-4D97-AF65-F5344CB8AC3E}">
        <p14:creationId xmlns:p14="http://schemas.microsoft.com/office/powerpoint/2010/main" val="7476139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827</Words>
  <Application>Microsoft Office PowerPoint</Application>
  <PresentationFormat>On-screen Show (16:10)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Lucida Grande</vt:lpstr>
      <vt:lpstr>Aalto University</vt:lpstr>
      <vt:lpstr>2_Aalto_University_2013</vt:lpstr>
      <vt:lpstr>aalto_yliopisto</vt:lpstr>
      <vt:lpstr>Arkkitehtuurin teorian erikoistyö: Suunnittelijaksi kasvamassa (3 op)   4 Ryhmätapaaminen: Oman osaamisen tunnistaminen </vt:lpstr>
      <vt:lpstr>Tapaamisajat</vt:lpstr>
      <vt:lpstr>Ohjelma</vt:lpstr>
      <vt:lpstr>Ohjeet portfolioon eli lopputehtävään</vt:lpstr>
      <vt:lpstr>Missä vaiheessa olette haastattelujen kanssa?</vt:lpstr>
      <vt:lpstr>Kotitehtävän purku: Missä olet hyvä </vt:lpstr>
      <vt:lpstr>Osaamiskartta -tehtävä alkaa</vt:lpstr>
      <vt:lpstr>PowerPoint Presentation</vt:lpstr>
      <vt:lpstr>Opinnot ja tieto</vt:lpstr>
      <vt:lpstr>Opinnot ja taidot</vt:lpstr>
      <vt:lpstr>PowerPoint Presentation</vt:lpstr>
      <vt:lpstr>Muu kokemus ja tiedot</vt:lpstr>
      <vt:lpstr>Muu kokemus ja taidot</vt:lpstr>
      <vt:lpstr>Mistä nautit / missä olet hyvä?</vt:lpstr>
      <vt:lpstr>PowerPoint Presentation</vt:lpstr>
      <vt:lpstr>PowerPoint Presentation</vt:lpstr>
      <vt:lpstr>Voit halutessasi pohtia kotona:</vt:lpstr>
      <vt:lpstr>Minun näköinen ura vrt. oman osaamisen muokkaaminen haluttuun tehtävään</vt:lpstr>
      <vt:lpstr>PowerPoint Presentation</vt:lpstr>
      <vt:lpstr>Rentoutuminen - liike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Sjöblom Paula</dc:creator>
  <cp:lastModifiedBy>Saarimäki Sanni</cp:lastModifiedBy>
  <cp:revision>121</cp:revision>
  <dcterms:modified xsi:type="dcterms:W3CDTF">2021-02-04T12:23:11Z</dcterms:modified>
</cp:coreProperties>
</file>