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61" r:id="rId4"/>
    <p:sldId id="257" r:id="rId5"/>
    <p:sldId id="258" r:id="rId6"/>
    <p:sldId id="256"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CDC20C-1379-4B67-A338-B6B6DBF0E60B}" v="1" dt="2023-01-17T09:29:29.8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40" d="100"/>
          <a:sy n="40" d="100"/>
        </p:scale>
        <p:origin x="68" y="3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ang Baolin" userId="1417fbcf-1b80-4492-95cf-77fbff803a3b" providerId="ADAL" clId="{DB7C9A2A-F37F-4E7E-BFF7-8FE96A6C55F0}"/>
    <pc:docChg chg="undo addSld delSld modSld sldOrd">
      <pc:chgData name="Yang Baolin" userId="1417fbcf-1b80-4492-95cf-77fbff803a3b" providerId="ADAL" clId="{DB7C9A2A-F37F-4E7E-BFF7-8FE96A6C55F0}" dt="2023-01-13T15:03:32.260" v="19"/>
      <pc:docMkLst>
        <pc:docMk/>
      </pc:docMkLst>
      <pc:sldChg chg="add ord">
        <pc:chgData name="Yang Baolin" userId="1417fbcf-1b80-4492-95cf-77fbff803a3b" providerId="ADAL" clId="{DB7C9A2A-F37F-4E7E-BFF7-8FE96A6C55F0}" dt="2023-01-13T15:03:25.932" v="17"/>
        <pc:sldMkLst>
          <pc:docMk/>
          <pc:sldMk cId="179709447" sldId="257"/>
        </pc:sldMkLst>
      </pc:sldChg>
      <pc:sldChg chg="add del ord">
        <pc:chgData name="Yang Baolin" userId="1417fbcf-1b80-4492-95cf-77fbff803a3b" providerId="ADAL" clId="{DB7C9A2A-F37F-4E7E-BFF7-8FE96A6C55F0}" dt="2023-01-13T15:03:00.444" v="10"/>
        <pc:sldMkLst>
          <pc:docMk/>
          <pc:sldMk cId="737335601" sldId="258"/>
        </pc:sldMkLst>
      </pc:sldChg>
      <pc:sldChg chg="add del">
        <pc:chgData name="Yang Baolin" userId="1417fbcf-1b80-4492-95cf-77fbff803a3b" providerId="ADAL" clId="{DB7C9A2A-F37F-4E7E-BFF7-8FE96A6C55F0}" dt="2023-01-13T15:03:11.328" v="12" actId="2696"/>
        <pc:sldMkLst>
          <pc:docMk/>
          <pc:sldMk cId="1253659401" sldId="258"/>
        </pc:sldMkLst>
      </pc:sldChg>
      <pc:sldChg chg="add ord">
        <pc:chgData name="Yang Baolin" userId="1417fbcf-1b80-4492-95cf-77fbff803a3b" providerId="ADAL" clId="{DB7C9A2A-F37F-4E7E-BFF7-8FE96A6C55F0}" dt="2023-01-13T15:03:32.260" v="19"/>
        <pc:sldMkLst>
          <pc:docMk/>
          <pc:sldMk cId="2751396374" sldId="258"/>
        </pc:sldMkLst>
      </pc:sldChg>
    </pc:docChg>
  </pc:docChgLst>
  <pc:docChgLst>
    <pc:chgData name="Yang Baolin" userId="1417fbcf-1b80-4492-95cf-77fbff803a3b" providerId="ADAL" clId="{3ECDC20C-1379-4B67-A338-B6B6DBF0E60B}"/>
    <pc:docChg chg="addSld modSld sldOrd">
      <pc:chgData name="Yang Baolin" userId="1417fbcf-1b80-4492-95cf-77fbff803a3b" providerId="ADAL" clId="{3ECDC20C-1379-4B67-A338-B6B6DBF0E60B}" dt="2023-01-17T09:29:31.959" v="2"/>
      <pc:docMkLst>
        <pc:docMk/>
      </pc:docMkLst>
      <pc:sldChg chg="ord">
        <pc:chgData name="Yang Baolin" userId="1417fbcf-1b80-4492-95cf-77fbff803a3b" providerId="ADAL" clId="{3ECDC20C-1379-4B67-A338-B6B6DBF0E60B}" dt="2023-01-17T09:29:31.959" v="2"/>
        <pc:sldMkLst>
          <pc:docMk/>
          <pc:sldMk cId="179709447" sldId="257"/>
        </pc:sldMkLst>
      </pc:sldChg>
      <pc:sldChg chg="add">
        <pc:chgData name="Yang Baolin" userId="1417fbcf-1b80-4492-95cf-77fbff803a3b" providerId="ADAL" clId="{3ECDC20C-1379-4B67-A338-B6B6DBF0E60B}" dt="2023-01-17T09:29:29.822" v="0"/>
        <pc:sldMkLst>
          <pc:docMk/>
          <pc:sldMk cId="0" sldId="259"/>
        </pc:sldMkLst>
      </pc:sldChg>
      <pc:sldChg chg="add">
        <pc:chgData name="Yang Baolin" userId="1417fbcf-1b80-4492-95cf-77fbff803a3b" providerId="ADAL" clId="{3ECDC20C-1379-4B67-A338-B6B6DBF0E60B}" dt="2023-01-17T09:29:29.822" v="0"/>
        <pc:sldMkLst>
          <pc:docMk/>
          <pc:sldMk cId="0" sldId="260"/>
        </pc:sldMkLst>
      </pc:sldChg>
      <pc:sldChg chg="add">
        <pc:chgData name="Yang Baolin" userId="1417fbcf-1b80-4492-95cf-77fbff803a3b" providerId="ADAL" clId="{3ECDC20C-1379-4B67-A338-B6B6DBF0E60B}" dt="2023-01-17T09:29:29.822" v="0"/>
        <pc:sldMkLst>
          <pc:docMk/>
          <pc:sldMk cId="0" sldId="261"/>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58834-0817-4323-927D-8E704DF66A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3F96FDB-E2D5-4C06-8BE3-DF1A55BE66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26A5517-F523-4960-B190-6B561FC7DC25}"/>
              </a:ext>
            </a:extLst>
          </p:cNvPr>
          <p:cNvSpPr>
            <a:spLocks noGrp="1"/>
          </p:cNvSpPr>
          <p:nvPr>
            <p:ph type="dt" sz="half" idx="10"/>
          </p:nvPr>
        </p:nvSpPr>
        <p:spPr/>
        <p:txBody>
          <a:bodyPr/>
          <a:lstStyle/>
          <a:p>
            <a:fld id="{D2B757B6-41BD-4AC5-9AC3-939293C22D8E}" type="datetimeFigureOut">
              <a:rPr lang="en-US" smtClean="0"/>
              <a:t>17.1.2023</a:t>
            </a:fld>
            <a:endParaRPr lang="en-US"/>
          </a:p>
        </p:txBody>
      </p:sp>
      <p:sp>
        <p:nvSpPr>
          <p:cNvPr id="5" name="Footer Placeholder 4">
            <a:extLst>
              <a:ext uri="{FF2B5EF4-FFF2-40B4-BE49-F238E27FC236}">
                <a16:creationId xmlns:a16="http://schemas.microsoft.com/office/drawing/2014/main" id="{4883120B-4169-4323-BB3A-50B8BE3D06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428D82-B8A7-4D85-8735-8C91BB553472}"/>
              </a:ext>
            </a:extLst>
          </p:cNvPr>
          <p:cNvSpPr>
            <a:spLocks noGrp="1"/>
          </p:cNvSpPr>
          <p:nvPr>
            <p:ph type="sldNum" sz="quarter" idx="12"/>
          </p:nvPr>
        </p:nvSpPr>
        <p:spPr/>
        <p:txBody>
          <a:bodyPr/>
          <a:lstStyle/>
          <a:p>
            <a:fld id="{4364C71D-B50A-4D33-8571-E40AFD450B5D}" type="slidenum">
              <a:rPr lang="en-US" smtClean="0"/>
              <a:t>‹#›</a:t>
            </a:fld>
            <a:endParaRPr lang="en-US"/>
          </a:p>
        </p:txBody>
      </p:sp>
    </p:spTree>
    <p:extLst>
      <p:ext uri="{BB962C8B-B14F-4D97-AF65-F5344CB8AC3E}">
        <p14:creationId xmlns:p14="http://schemas.microsoft.com/office/powerpoint/2010/main" val="1297873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1790E-75E2-4187-9615-1FAFC0ACCE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604C2A7-4D8F-4E62-9E37-453D273E12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108A1C-5788-4B33-83BE-01418D5CD4F2}"/>
              </a:ext>
            </a:extLst>
          </p:cNvPr>
          <p:cNvSpPr>
            <a:spLocks noGrp="1"/>
          </p:cNvSpPr>
          <p:nvPr>
            <p:ph type="dt" sz="half" idx="10"/>
          </p:nvPr>
        </p:nvSpPr>
        <p:spPr/>
        <p:txBody>
          <a:bodyPr/>
          <a:lstStyle/>
          <a:p>
            <a:fld id="{D2B757B6-41BD-4AC5-9AC3-939293C22D8E}" type="datetimeFigureOut">
              <a:rPr lang="en-US" smtClean="0"/>
              <a:t>17.1.2023</a:t>
            </a:fld>
            <a:endParaRPr lang="en-US"/>
          </a:p>
        </p:txBody>
      </p:sp>
      <p:sp>
        <p:nvSpPr>
          <p:cNvPr id="5" name="Footer Placeholder 4">
            <a:extLst>
              <a:ext uri="{FF2B5EF4-FFF2-40B4-BE49-F238E27FC236}">
                <a16:creationId xmlns:a16="http://schemas.microsoft.com/office/drawing/2014/main" id="{1750310B-D463-4388-BA5E-1B2C0DEC04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9839E9-46B9-426D-91E0-3386889BD6FE}"/>
              </a:ext>
            </a:extLst>
          </p:cNvPr>
          <p:cNvSpPr>
            <a:spLocks noGrp="1"/>
          </p:cNvSpPr>
          <p:nvPr>
            <p:ph type="sldNum" sz="quarter" idx="12"/>
          </p:nvPr>
        </p:nvSpPr>
        <p:spPr/>
        <p:txBody>
          <a:bodyPr/>
          <a:lstStyle/>
          <a:p>
            <a:fld id="{4364C71D-B50A-4D33-8571-E40AFD450B5D}" type="slidenum">
              <a:rPr lang="en-US" smtClean="0"/>
              <a:t>‹#›</a:t>
            </a:fld>
            <a:endParaRPr lang="en-US"/>
          </a:p>
        </p:txBody>
      </p:sp>
    </p:spTree>
    <p:extLst>
      <p:ext uri="{BB962C8B-B14F-4D97-AF65-F5344CB8AC3E}">
        <p14:creationId xmlns:p14="http://schemas.microsoft.com/office/powerpoint/2010/main" val="1602865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2CBA5B-132D-4585-A8C4-069793F74A3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D5B8F98-9BF7-407F-BBE2-F937ED4FAC3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F2C211-2737-4F60-AC09-371A8087030B}"/>
              </a:ext>
            </a:extLst>
          </p:cNvPr>
          <p:cNvSpPr>
            <a:spLocks noGrp="1"/>
          </p:cNvSpPr>
          <p:nvPr>
            <p:ph type="dt" sz="half" idx="10"/>
          </p:nvPr>
        </p:nvSpPr>
        <p:spPr/>
        <p:txBody>
          <a:bodyPr/>
          <a:lstStyle/>
          <a:p>
            <a:fld id="{D2B757B6-41BD-4AC5-9AC3-939293C22D8E}" type="datetimeFigureOut">
              <a:rPr lang="en-US" smtClean="0"/>
              <a:t>17.1.2023</a:t>
            </a:fld>
            <a:endParaRPr lang="en-US"/>
          </a:p>
        </p:txBody>
      </p:sp>
      <p:sp>
        <p:nvSpPr>
          <p:cNvPr id="5" name="Footer Placeholder 4">
            <a:extLst>
              <a:ext uri="{FF2B5EF4-FFF2-40B4-BE49-F238E27FC236}">
                <a16:creationId xmlns:a16="http://schemas.microsoft.com/office/drawing/2014/main" id="{17A4ECBC-7E81-457D-9E4B-6DDEAFB94D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A352C9-6325-4E88-9F41-3091E9D72396}"/>
              </a:ext>
            </a:extLst>
          </p:cNvPr>
          <p:cNvSpPr>
            <a:spLocks noGrp="1"/>
          </p:cNvSpPr>
          <p:nvPr>
            <p:ph type="sldNum" sz="quarter" idx="12"/>
          </p:nvPr>
        </p:nvSpPr>
        <p:spPr/>
        <p:txBody>
          <a:bodyPr/>
          <a:lstStyle/>
          <a:p>
            <a:fld id="{4364C71D-B50A-4D33-8571-E40AFD450B5D}" type="slidenum">
              <a:rPr lang="en-US" smtClean="0"/>
              <a:t>‹#›</a:t>
            </a:fld>
            <a:endParaRPr lang="en-US"/>
          </a:p>
        </p:txBody>
      </p:sp>
    </p:spTree>
    <p:extLst>
      <p:ext uri="{BB962C8B-B14F-4D97-AF65-F5344CB8AC3E}">
        <p14:creationId xmlns:p14="http://schemas.microsoft.com/office/powerpoint/2010/main" val="161131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1590D-0E40-4CE6-B545-03530F3851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E46DE1-3CF8-4642-90D5-7BFF08951DD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FD8526-9B92-4797-8788-521C3596E694}"/>
              </a:ext>
            </a:extLst>
          </p:cNvPr>
          <p:cNvSpPr>
            <a:spLocks noGrp="1"/>
          </p:cNvSpPr>
          <p:nvPr>
            <p:ph type="dt" sz="half" idx="10"/>
          </p:nvPr>
        </p:nvSpPr>
        <p:spPr/>
        <p:txBody>
          <a:bodyPr/>
          <a:lstStyle/>
          <a:p>
            <a:fld id="{D2B757B6-41BD-4AC5-9AC3-939293C22D8E}" type="datetimeFigureOut">
              <a:rPr lang="en-US" smtClean="0"/>
              <a:t>17.1.2023</a:t>
            </a:fld>
            <a:endParaRPr lang="en-US"/>
          </a:p>
        </p:txBody>
      </p:sp>
      <p:sp>
        <p:nvSpPr>
          <p:cNvPr id="5" name="Footer Placeholder 4">
            <a:extLst>
              <a:ext uri="{FF2B5EF4-FFF2-40B4-BE49-F238E27FC236}">
                <a16:creationId xmlns:a16="http://schemas.microsoft.com/office/drawing/2014/main" id="{6AC3A5DE-6544-4205-8D2B-EFA30693E8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804A80-8F49-4288-BFFF-C80A5167CDA8}"/>
              </a:ext>
            </a:extLst>
          </p:cNvPr>
          <p:cNvSpPr>
            <a:spLocks noGrp="1"/>
          </p:cNvSpPr>
          <p:nvPr>
            <p:ph type="sldNum" sz="quarter" idx="12"/>
          </p:nvPr>
        </p:nvSpPr>
        <p:spPr/>
        <p:txBody>
          <a:bodyPr/>
          <a:lstStyle/>
          <a:p>
            <a:fld id="{4364C71D-B50A-4D33-8571-E40AFD450B5D}" type="slidenum">
              <a:rPr lang="en-US" smtClean="0"/>
              <a:t>‹#›</a:t>
            </a:fld>
            <a:endParaRPr lang="en-US"/>
          </a:p>
        </p:txBody>
      </p:sp>
    </p:spTree>
    <p:extLst>
      <p:ext uri="{BB962C8B-B14F-4D97-AF65-F5344CB8AC3E}">
        <p14:creationId xmlns:p14="http://schemas.microsoft.com/office/powerpoint/2010/main" val="3175139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7F92D-C313-41AE-A0B3-3B5E946D72B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6C01995-0C4F-477B-B70B-6BE94E35AE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409FD4-811E-4CAB-B021-F8BA90109650}"/>
              </a:ext>
            </a:extLst>
          </p:cNvPr>
          <p:cNvSpPr>
            <a:spLocks noGrp="1"/>
          </p:cNvSpPr>
          <p:nvPr>
            <p:ph type="dt" sz="half" idx="10"/>
          </p:nvPr>
        </p:nvSpPr>
        <p:spPr/>
        <p:txBody>
          <a:bodyPr/>
          <a:lstStyle/>
          <a:p>
            <a:fld id="{D2B757B6-41BD-4AC5-9AC3-939293C22D8E}" type="datetimeFigureOut">
              <a:rPr lang="en-US" smtClean="0"/>
              <a:t>17.1.2023</a:t>
            </a:fld>
            <a:endParaRPr lang="en-US"/>
          </a:p>
        </p:txBody>
      </p:sp>
      <p:sp>
        <p:nvSpPr>
          <p:cNvPr id="5" name="Footer Placeholder 4">
            <a:extLst>
              <a:ext uri="{FF2B5EF4-FFF2-40B4-BE49-F238E27FC236}">
                <a16:creationId xmlns:a16="http://schemas.microsoft.com/office/drawing/2014/main" id="{4546D6D3-0CF9-453E-82D8-AB00EF093C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3483EB-6541-4560-BBC2-F68F47F39D20}"/>
              </a:ext>
            </a:extLst>
          </p:cNvPr>
          <p:cNvSpPr>
            <a:spLocks noGrp="1"/>
          </p:cNvSpPr>
          <p:nvPr>
            <p:ph type="sldNum" sz="quarter" idx="12"/>
          </p:nvPr>
        </p:nvSpPr>
        <p:spPr/>
        <p:txBody>
          <a:bodyPr/>
          <a:lstStyle/>
          <a:p>
            <a:fld id="{4364C71D-B50A-4D33-8571-E40AFD450B5D}" type="slidenum">
              <a:rPr lang="en-US" smtClean="0"/>
              <a:t>‹#›</a:t>
            </a:fld>
            <a:endParaRPr lang="en-US"/>
          </a:p>
        </p:txBody>
      </p:sp>
    </p:spTree>
    <p:extLst>
      <p:ext uri="{BB962C8B-B14F-4D97-AF65-F5344CB8AC3E}">
        <p14:creationId xmlns:p14="http://schemas.microsoft.com/office/powerpoint/2010/main" val="1635566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7E0E6-4EEF-4AFD-9AD9-8AD017720B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20B251-36C9-401E-AC1E-BE6F8AF3033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01060A7-1179-41CD-84E4-4D1914C8183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352C28-37DB-4256-A4DB-80C30751C415}"/>
              </a:ext>
            </a:extLst>
          </p:cNvPr>
          <p:cNvSpPr>
            <a:spLocks noGrp="1"/>
          </p:cNvSpPr>
          <p:nvPr>
            <p:ph type="dt" sz="half" idx="10"/>
          </p:nvPr>
        </p:nvSpPr>
        <p:spPr/>
        <p:txBody>
          <a:bodyPr/>
          <a:lstStyle/>
          <a:p>
            <a:fld id="{D2B757B6-41BD-4AC5-9AC3-939293C22D8E}" type="datetimeFigureOut">
              <a:rPr lang="en-US" smtClean="0"/>
              <a:t>17.1.2023</a:t>
            </a:fld>
            <a:endParaRPr lang="en-US"/>
          </a:p>
        </p:txBody>
      </p:sp>
      <p:sp>
        <p:nvSpPr>
          <p:cNvPr id="6" name="Footer Placeholder 5">
            <a:extLst>
              <a:ext uri="{FF2B5EF4-FFF2-40B4-BE49-F238E27FC236}">
                <a16:creationId xmlns:a16="http://schemas.microsoft.com/office/drawing/2014/main" id="{0DD05009-843A-4802-97E7-550A34089D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B82A23-6307-43D3-BFED-C9DC4F1C8FB1}"/>
              </a:ext>
            </a:extLst>
          </p:cNvPr>
          <p:cNvSpPr>
            <a:spLocks noGrp="1"/>
          </p:cNvSpPr>
          <p:nvPr>
            <p:ph type="sldNum" sz="quarter" idx="12"/>
          </p:nvPr>
        </p:nvSpPr>
        <p:spPr/>
        <p:txBody>
          <a:bodyPr/>
          <a:lstStyle/>
          <a:p>
            <a:fld id="{4364C71D-B50A-4D33-8571-E40AFD450B5D}" type="slidenum">
              <a:rPr lang="en-US" smtClean="0"/>
              <a:t>‹#›</a:t>
            </a:fld>
            <a:endParaRPr lang="en-US"/>
          </a:p>
        </p:txBody>
      </p:sp>
    </p:spTree>
    <p:extLst>
      <p:ext uri="{BB962C8B-B14F-4D97-AF65-F5344CB8AC3E}">
        <p14:creationId xmlns:p14="http://schemas.microsoft.com/office/powerpoint/2010/main" val="2741276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F16C0-6FF4-46CA-A9C3-EFA42252571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1960CA-F9B0-45D0-8D8A-F065CFB73D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1E319D-C6A5-4FF5-AA67-444B2BC5072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00676D-7E11-4F22-BAED-D5065B094A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EB5381-B83C-4586-96AB-05F433020B9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E6CD7E-3293-4D85-A565-5156FDE5D242}"/>
              </a:ext>
            </a:extLst>
          </p:cNvPr>
          <p:cNvSpPr>
            <a:spLocks noGrp="1"/>
          </p:cNvSpPr>
          <p:nvPr>
            <p:ph type="dt" sz="half" idx="10"/>
          </p:nvPr>
        </p:nvSpPr>
        <p:spPr/>
        <p:txBody>
          <a:bodyPr/>
          <a:lstStyle/>
          <a:p>
            <a:fld id="{D2B757B6-41BD-4AC5-9AC3-939293C22D8E}" type="datetimeFigureOut">
              <a:rPr lang="en-US" smtClean="0"/>
              <a:t>17.1.2023</a:t>
            </a:fld>
            <a:endParaRPr lang="en-US"/>
          </a:p>
        </p:txBody>
      </p:sp>
      <p:sp>
        <p:nvSpPr>
          <p:cNvPr id="8" name="Footer Placeholder 7">
            <a:extLst>
              <a:ext uri="{FF2B5EF4-FFF2-40B4-BE49-F238E27FC236}">
                <a16:creationId xmlns:a16="http://schemas.microsoft.com/office/drawing/2014/main" id="{E6257DED-C605-4FF7-BF04-CB757EFFDB7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F2C4854-B0C8-49C8-AA3F-1A379966B2F8}"/>
              </a:ext>
            </a:extLst>
          </p:cNvPr>
          <p:cNvSpPr>
            <a:spLocks noGrp="1"/>
          </p:cNvSpPr>
          <p:nvPr>
            <p:ph type="sldNum" sz="quarter" idx="12"/>
          </p:nvPr>
        </p:nvSpPr>
        <p:spPr/>
        <p:txBody>
          <a:bodyPr/>
          <a:lstStyle/>
          <a:p>
            <a:fld id="{4364C71D-B50A-4D33-8571-E40AFD450B5D}" type="slidenum">
              <a:rPr lang="en-US" smtClean="0"/>
              <a:t>‹#›</a:t>
            </a:fld>
            <a:endParaRPr lang="en-US"/>
          </a:p>
        </p:txBody>
      </p:sp>
    </p:spTree>
    <p:extLst>
      <p:ext uri="{BB962C8B-B14F-4D97-AF65-F5344CB8AC3E}">
        <p14:creationId xmlns:p14="http://schemas.microsoft.com/office/powerpoint/2010/main" val="4259317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D70F5-96CB-4754-AA49-F84178EFC5A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AB6E0DB-47A7-4554-A47F-D048284C2F26}"/>
              </a:ext>
            </a:extLst>
          </p:cNvPr>
          <p:cNvSpPr>
            <a:spLocks noGrp="1"/>
          </p:cNvSpPr>
          <p:nvPr>
            <p:ph type="dt" sz="half" idx="10"/>
          </p:nvPr>
        </p:nvSpPr>
        <p:spPr/>
        <p:txBody>
          <a:bodyPr/>
          <a:lstStyle/>
          <a:p>
            <a:fld id="{D2B757B6-41BD-4AC5-9AC3-939293C22D8E}" type="datetimeFigureOut">
              <a:rPr lang="en-US" smtClean="0"/>
              <a:t>17.1.2023</a:t>
            </a:fld>
            <a:endParaRPr lang="en-US"/>
          </a:p>
        </p:txBody>
      </p:sp>
      <p:sp>
        <p:nvSpPr>
          <p:cNvPr id="4" name="Footer Placeholder 3">
            <a:extLst>
              <a:ext uri="{FF2B5EF4-FFF2-40B4-BE49-F238E27FC236}">
                <a16:creationId xmlns:a16="http://schemas.microsoft.com/office/drawing/2014/main" id="{F6CB1860-4C0D-4069-95E2-7100B2E03B3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B22C6CB-A1FD-413B-98CA-D02952AC9602}"/>
              </a:ext>
            </a:extLst>
          </p:cNvPr>
          <p:cNvSpPr>
            <a:spLocks noGrp="1"/>
          </p:cNvSpPr>
          <p:nvPr>
            <p:ph type="sldNum" sz="quarter" idx="12"/>
          </p:nvPr>
        </p:nvSpPr>
        <p:spPr/>
        <p:txBody>
          <a:bodyPr/>
          <a:lstStyle/>
          <a:p>
            <a:fld id="{4364C71D-B50A-4D33-8571-E40AFD450B5D}" type="slidenum">
              <a:rPr lang="en-US" smtClean="0"/>
              <a:t>‹#›</a:t>
            </a:fld>
            <a:endParaRPr lang="en-US"/>
          </a:p>
        </p:txBody>
      </p:sp>
    </p:spTree>
    <p:extLst>
      <p:ext uri="{BB962C8B-B14F-4D97-AF65-F5344CB8AC3E}">
        <p14:creationId xmlns:p14="http://schemas.microsoft.com/office/powerpoint/2010/main" val="3262338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2D0E76-85D1-428E-9071-B875A0CDA741}"/>
              </a:ext>
            </a:extLst>
          </p:cNvPr>
          <p:cNvSpPr>
            <a:spLocks noGrp="1"/>
          </p:cNvSpPr>
          <p:nvPr>
            <p:ph type="dt" sz="half" idx="10"/>
          </p:nvPr>
        </p:nvSpPr>
        <p:spPr/>
        <p:txBody>
          <a:bodyPr/>
          <a:lstStyle/>
          <a:p>
            <a:fld id="{D2B757B6-41BD-4AC5-9AC3-939293C22D8E}" type="datetimeFigureOut">
              <a:rPr lang="en-US" smtClean="0"/>
              <a:t>17.1.2023</a:t>
            </a:fld>
            <a:endParaRPr lang="en-US"/>
          </a:p>
        </p:txBody>
      </p:sp>
      <p:sp>
        <p:nvSpPr>
          <p:cNvPr id="3" name="Footer Placeholder 2">
            <a:extLst>
              <a:ext uri="{FF2B5EF4-FFF2-40B4-BE49-F238E27FC236}">
                <a16:creationId xmlns:a16="http://schemas.microsoft.com/office/drawing/2014/main" id="{3B9A5B74-EDD0-4366-814C-74BB57480E8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92230AF-82F2-4188-8D05-CD827EF5E6EA}"/>
              </a:ext>
            </a:extLst>
          </p:cNvPr>
          <p:cNvSpPr>
            <a:spLocks noGrp="1"/>
          </p:cNvSpPr>
          <p:nvPr>
            <p:ph type="sldNum" sz="quarter" idx="12"/>
          </p:nvPr>
        </p:nvSpPr>
        <p:spPr/>
        <p:txBody>
          <a:bodyPr/>
          <a:lstStyle/>
          <a:p>
            <a:fld id="{4364C71D-B50A-4D33-8571-E40AFD450B5D}" type="slidenum">
              <a:rPr lang="en-US" smtClean="0"/>
              <a:t>‹#›</a:t>
            </a:fld>
            <a:endParaRPr lang="en-US"/>
          </a:p>
        </p:txBody>
      </p:sp>
    </p:spTree>
    <p:extLst>
      <p:ext uri="{BB962C8B-B14F-4D97-AF65-F5344CB8AC3E}">
        <p14:creationId xmlns:p14="http://schemas.microsoft.com/office/powerpoint/2010/main" val="3686290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A8D0F-7E4E-485B-ACCA-091DBEAEC6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03EEA10-0941-436A-909F-1962CA5E9F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144D6A-C1B6-4662-B0C5-E73398116F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071353-A2A6-4F4C-B322-24EBB26BE3BF}"/>
              </a:ext>
            </a:extLst>
          </p:cNvPr>
          <p:cNvSpPr>
            <a:spLocks noGrp="1"/>
          </p:cNvSpPr>
          <p:nvPr>
            <p:ph type="dt" sz="half" idx="10"/>
          </p:nvPr>
        </p:nvSpPr>
        <p:spPr/>
        <p:txBody>
          <a:bodyPr/>
          <a:lstStyle/>
          <a:p>
            <a:fld id="{D2B757B6-41BD-4AC5-9AC3-939293C22D8E}" type="datetimeFigureOut">
              <a:rPr lang="en-US" smtClean="0"/>
              <a:t>17.1.2023</a:t>
            </a:fld>
            <a:endParaRPr lang="en-US"/>
          </a:p>
        </p:txBody>
      </p:sp>
      <p:sp>
        <p:nvSpPr>
          <p:cNvPr id="6" name="Footer Placeholder 5">
            <a:extLst>
              <a:ext uri="{FF2B5EF4-FFF2-40B4-BE49-F238E27FC236}">
                <a16:creationId xmlns:a16="http://schemas.microsoft.com/office/drawing/2014/main" id="{5BCBE46F-DF0B-431F-AF5C-F8E4B696DB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3634E7-1345-4949-A2EA-78A82A8713E2}"/>
              </a:ext>
            </a:extLst>
          </p:cNvPr>
          <p:cNvSpPr>
            <a:spLocks noGrp="1"/>
          </p:cNvSpPr>
          <p:nvPr>
            <p:ph type="sldNum" sz="quarter" idx="12"/>
          </p:nvPr>
        </p:nvSpPr>
        <p:spPr/>
        <p:txBody>
          <a:bodyPr/>
          <a:lstStyle/>
          <a:p>
            <a:fld id="{4364C71D-B50A-4D33-8571-E40AFD450B5D}" type="slidenum">
              <a:rPr lang="en-US" smtClean="0"/>
              <a:t>‹#›</a:t>
            </a:fld>
            <a:endParaRPr lang="en-US"/>
          </a:p>
        </p:txBody>
      </p:sp>
    </p:spTree>
    <p:extLst>
      <p:ext uri="{BB962C8B-B14F-4D97-AF65-F5344CB8AC3E}">
        <p14:creationId xmlns:p14="http://schemas.microsoft.com/office/powerpoint/2010/main" val="553939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1BEC3-EE64-471D-A815-26D42EFAE2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37779C6-D425-411F-A62B-DABC2CD91A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6F23EC-12D5-4F0D-94AF-21A0B8EBAF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561C0F-22D5-4902-BE9C-0BD53344EFD1}"/>
              </a:ext>
            </a:extLst>
          </p:cNvPr>
          <p:cNvSpPr>
            <a:spLocks noGrp="1"/>
          </p:cNvSpPr>
          <p:nvPr>
            <p:ph type="dt" sz="half" idx="10"/>
          </p:nvPr>
        </p:nvSpPr>
        <p:spPr/>
        <p:txBody>
          <a:bodyPr/>
          <a:lstStyle/>
          <a:p>
            <a:fld id="{D2B757B6-41BD-4AC5-9AC3-939293C22D8E}" type="datetimeFigureOut">
              <a:rPr lang="en-US" smtClean="0"/>
              <a:t>17.1.2023</a:t>
            </a:fld>
            <a:endParaRPr lang="en-US"/>
          </a:p>
        </p:txBody>
      </p:sp>
      <p:sp>
        <p:nvSpPr>
          <p:cNvPr id="6" name="Footer Placeholder 5">
            <a:extLst>
              <a:ext uri="{FF2B5EF4-FFF2-40B4-BE49-F238E27FC236}">
                <a16:creationId xmlns:a16="http://schemas.microsoft.com/office/drawing/2014/main" id="{EC8A59E7-DE12-4545-A3A4-66AEEFF8E7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CE0BF1-7E9B-4E58-934E-999CAC279182}"/>
              </a:ext>
            </a:extLst>
          </p:cNvPr>
          <p:cNvSpPr>
            <a:spLocks noGrp="1"/>
          </p:cNvSpPr>
          <p:nvPr>
            <p:ph type="sldNum" sz="quarter" idx="12"/>
          </p:nvPr>
        </p:nvSpPr>
        <p:spPr/>
        <p:txBody>
          <a:bodyPr/>
          <a:lstStyle/>
          <a:p>
            <a:fld id="{4364C71D-B50A-4D33-8571-E40AFD450B5D}" type="slidenum">
              <a:rPr lang="en-US" smtClean="0"/>
              <a:t>‹#›</a:t>
            </a:fld>
            <a:endParaRPr lang="en-US"/>
          </a:p>
        </p:txBody>
      </p:sp>
    </p:spTree>
    <p:extLst>
      <p:ext uri="{BB962C8B-B14F-4D97-AF65-F5344CB8AC3E}">
        <p14:creationId xmlns:p14="http://schemas.microsoft.com/office/powerpoint/2010/main" val="3186035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FE47AA-2F83-4883-8B22-8E9ED33CC3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BFF28D3-2A39-4234-98B1-DEA98A1AC4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CB7791-F92B-4802-A801-201FDE73E7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B757B6-41BD-4AC5-9AC3-939293C22D8E}" type="datetimeFigureOut">
              <a:rPr lang="en-US" smtClean="0"/>
              <a:t>17.1.2023</a:t>
            </a:fld>
            <a:endParaRPr lang="en-US"/>
          </a:p>
        </p:txBody>
      </p:sp>
      <p:sp>
        <p:nvSpPr>
          <p:cNvPr id="5" name="Footer Placeholder 4">
            <a:extLst>
              <a:ext uri="{FF2B5EF4-FFF2-40B4-BE49-F238E27FC236}">
                <a16:creationId xmlns:a16="http://schemas.microsoft.com/office/drawing/2014/main" id="{E762EBCD-34DC-46C3-8168-12834C95EC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59D41EB-9F84-4CB8-851F-615C2C9CE1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64C71D-B50A-4D33-8571-E40AFD450B5D}" type="slidenum">
              <a:rPr lang="en-US" smtClean="0"/>
              <a:t>‹#›</a:t>
            </a:fld>
            <a:endParaRPr lang="en-US"/>
          </a:p>
        </p:txBody>
      </p:sp>
    </p:spTree>
    <p:extLst>
      <p:ext uri="{BB962C8B-B14F-4D97-AF65-F5344CB8AC3E}">
        <p14:creationId xmlns:p14="http://schemas.microsoft.com/office/powerpoint/2010/main" val="4199485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mailto:taija.turunen@aalto.fi"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mailto:jukka.rintamaki@aalto.fi"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304812" y="272684"/>
            <a:ext cx="7307941" cy="1111971"/>
          </a:xfrm>
          <a:prstGeom prst="rect">
            <a:avLst/>
          </a:prstGeom>
        </p:spPr>
        <p:txBody>
          <a:bodyPr lIns="0" tIns="0" rIns="0" bIns="0" rtlCol="0" anchor="t">
            <a:spAutoFit/>
          </a:bodyPr>
          <a:lstStyle/>
          <a:p>
            <a:pPr>
              <a:lnSpc>
                <a:spcPts val="4520"/>
              </a:lnSpc>
            </a:pPr>
            <a:r>
              <a:rPr lang="en-US" sz="3183" spc="95">
                <a:solidFill>
                  <a:srgbClr val="251E20"/>
                </a:solidFill>
                <a:latin typeface="Roboto"/>
              </a:rPr>
              <a:t>Animal Organization Studies – advancing a radically novel field.</a:t>
            </a:r>
          </a:p>
        </p:txBody>
      </p:sp>
      <p:grpSp>
        <p:nvGrpSpPr>
          <p:cNvPr id="3" name="Group 3"/>
          <p:cNvGrpSpPr/>
          <p:nvPr/>
        </p:nvGrpSpPr>
        <p:grpSpPr>
          <a:xfrm>
            <a:off x="3304812" y="1693618"/>
            <a:ext cx="7306033" cy="4721134"/>
            <a:chOff x="0" y="-66675"/>
            <a:chExt cx="14612067" cy="9442268"/>
          </a:xfrm>
        </p:grpSpPr>
        <p:sp>
          <p:nvSpPr>
            <p:cNvPr id="4" name="TextBox 4"/>
            <p:cNvSpPr txBox="1"/>
            <p:nvPr/>
          </p:nvSpPr>
          <p:spPr>
            <a:xfrm>
              <a:off x="0" y="-66675"/>
              <a:ext cx="14612067" cy="2906822"/>
            </a:xfrm>
            <a:prstGeom prst="rect">
              <a:avLst/>
            </a:prstGeom>
          </p:spPr>
          <p:txBody>
            <a:bodyPr lIns="0" tIns="0" rIns="0" bIns="0" rtlCol="0" anchor="t">
              <a:spAutoFit/>
            </a:bodyPr>
            <a:lstStyle/>
            <a:p>
              <a:pPr>
                <a:lnSpc>
                  <a:spcPts val="2286"/>
                </a:lnSpc>
              </a:pPr>
              <a:r>
                <a:rPr lang="en-US" sz="1633" dirty="0">
                  <a:solidFill>
                    <a:srgbClr val="251E20"/>
                  </a:solidFill>
                  <a:latin typeface="Roboto"/>
                </a:rPr>
                <a:t>In our current world of climate disasters, biodiversity loss and pandemics, how human-led organizations and human businesses organize (non-human) animals is a key societal concern. Yet very little concerns have been raised with regards to the ‘single species’-focus of work, organizing, organizations and inequalities within Management and Organization Studies (MOS). </a:t>
              </a:r>
            </a:p>
          </p:txBody>
        </p:sp>
        <p:sp>
          <p:nvSpPr>
            <p:cNvPr id="5" name="TextBox 5"/>
            <p:cNvSpPr txBox="1"/>
            <p:nvPr/>
          </p:nvSpPr>
          <p:spPr>
            <a:xfrm>
              <a:off x="0" y="4150989"/>
              <a:ext cx="14612067" cy="1384994"/>
            </a:xfrm>
            <a:prstGeom prst="rect">
              <a:avLst/>
            </a:prstGeom>
          </p:spPr>
          <p:txBody>
            <a:bodyPr lIns="0" tIns="0" rIns="0" bIns="0" rtlCol="0" anchor="t">
              <a:spAutoFit/>
            </a:bodyPr>
            <a:lstStyle/>
            <a:p>
              <a:pPr>
                <a:lnSpc>
                  <a:spcPts val="2800"/>
                </a:lnSpc>
              </a:pPr>
              <a:r>
                <a:rPr lang="en-US" sz="2000" spc="239">
                  <a:solidFill>
                    <a:srgbClr val="251E20"/>
                  </a:solidFill>
                  <a:latin typeface="Roboto"/>
                </a:rPr>
                <a:t>RADICALLY NOVEL RESEARCH QUESTIONS ARE NEEDED.</a:t>
              </a:r>
            </a:p>
          </p:txBody>
        </p:sp>
        <p:sp>
          <p:nvSpPr>
            <p:cNvPr id="6" name="TextBox 6"/>
            <p:cNvSpPr txBox="1"/>
            <p:nvPr/>
          </p:nvSpPr>
          <p:spPr>
            <a:xfrm>
              <a:off x="0" y="5878865"/>
              <a:ext cx="14612067" cy="3496728"/>
            </a:xfrm>
            <a:prstGeom prst="rect">
              <a:avLst/>
            </a:prstGeom>
          </p:spPr>
          <p:txBody>
            <a:bodyPr lIns="0" tIns="0" rIns="0" bIns="0" rtlCol="0" anchor="t">
              <a:spAutoFit/>
            </a:bodyPr>
            <a:lstStyle/>
            <a:p>
              <a:pPr>
                <a:lnSpc>
                  <a:spcPts val="2286"/>
                </a:lnSpc>
              </a:pPr>
              <a:r>
                <a:rPr lang="en-US" sz="1633">
                  <a:solidFill>
                    <a:srgbClr val="251E20"/>
                  </a:solidFill>
                  <a:latin typeface="Roboto"/>
                </a:rPr>
                <a:t> What is ‘more-than-human’ or multispecies organizing? What does human-animal work entail in practice? What methodological advancements are needed within MOS to be better able to explore human-animal work? How is ‘work’ configured when animal and human co-produce outcomes of use for the human? How is the (un)ethical organization of work affected when animals are recognized to be co-workers, entangled in human work practices? </a:t>
              </a:r>
            </a:p>
          </p:txBody>
        </p:sp>
      </p:grpSp>
      <p:grpSp>
        <p:nvGrpSpPr>
          <p:cNvPr id="7" name="Group 7"/>
          <p:cNvGrpSpPr/>
          <p:nvPr/>
        </p:nvGrpSpPr>
        <p:grpSpPr>
          <a:xfrm>
            <a:off x="685800" y="0"/>
            <a:ext cx="2047292" cy="6858000"/>
            <a:chOff x="0" y="0"/>
            <a:chExt cx="4094584" cy="13716000"/>
          </a:xfrm>
        </p:grpSpPr>
        <p:pic>
          <p:nvPicPr>
            <p:cNvPr id="8" name="Picture 8"/>
            <p:cNvPicPr>
              <a:picLocks noChangeAspect="1"/>
            </p:cNvPicPr>
            <p:nvPr/>
          </p:nvPicPr>
          <p:blipFill>
            <a:blip r:embed="rId2"/>
            <a:srcRect l="19584" r="19584"/>
            <a:stretch>
              <a:fillRect/>
            </a:stretch>
          </p:blipFill>
          <p:spPr>
            <a:xfrm>
              <a:off x="0" y="0"/>
              <a:ext cx="4094584" cy="4487333"/>
            </a:xfrm>
            <a:prstGeom prst="rect">
              <a:avLst/>
            </a:prstGeom>
          </p:spPr>
        </p:pic>
        <p:pic>
          <p:nvPicPr>
            <p:cNvPr id="9" name="Picture 9"/>
            <p:cNvPicPr>
              <a:picLocks noChangeAspect="1"/>
            </p:cNvPicPr>
            <p:nvPr/>
          </p:nvPicPr>
          <p:blipFill>
            <a:blip r:embed="rId3"/>
            <a:srcRect l="19546" r="19546"/>
            <a:stretch>
              <a:fillRect/>
            </a:stretch>
          </p:blipFill>
          <p:spPr>
            <a:xfrm>
              <a:off x="0" y="4614333"/>
              <a:ext cx="4094584" cy="4487333"/>
            </a:xfrm>
            <a:prstGeom prst="rect">
              <a:avLst/>
            </a:prstGeom>
          </p:spPr>
        </p:pic>
        <p:pic>
          <p:nvPicPr>
            <p:cNvPr id="10" name="Picture 10"/>
            <p:cNvPicPr>
              <a:picLocks noChangeAspect="1"/>
            </p:cNvPicPr>
            <p:nvPr/>
          </p:nvPicPr>
          <p:blipFill>
            <a:blip r:embed="rId4"/>
            <a:srcRect l="19584" r="19584"/>
            <a:stretch>
              <a:fillRect/>
            </a:stretch>
          </p:blipFill>
          <p:spPr>
            <a:xfrm>
              <a:off x="0" y="9228667"/>
              <a:ext cx="4094584" cy="4487333"/>
            </a:xfrm>
            <a:prstGeom prst="rect">
              <a:avLst/>
            </a:prstGeom>
          </p:spPr>
        </p:pic>
      </p:grpSp>
      <p:sp>
        <p:nvSpPr>
          <p:cNvPr id="11" name="AutoShape 11"/>
          <p:cNvSpPr/>
          <p:nvPr/>
        </p:nvSpPr>
        <p:spPr>
          <a:xfrm>
            <a:off x="-457200" y="685800"/>
            <a:ext cx="1143000" cy="852157"/>
          </a:xfrm>
          <a:prstGeom prst="rect">
            <a:avLst/>
          </a:prstGeom>
          <a:solidFill>
            <a:srgbClr val="251E20"/>
          </a:solidFill>
        </p:spPr>
      </p:sp>
      <p:sp>
        <p:nvSpPr>
          <p:cNvPr id="12" name="AutoShape 12"/>
          <p:cNvSpPr/>
          <p:nvPr/>
        </p:nvSpPr>
        <p:spPr>
          <a:xfrm>
            <a:off x="11688945" y="5461000"/>
            <a:ext cx="152400" cy="2794000"/>
          </a:xfrm>
          <a:prstGeom prst="rect">
            <a:avLst/>
          </a:prstGeom>
          <a:solidFill>
            <a:srgbClr val="251E20"/>
          </a:solid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024590" y="184192"/>
            <a:ext cx="7307941" cy="1111971"/>
          </a:xfrm>
          <a:prstGeom prst="rect">
            <a:avLst/>
          </a:prstGeom>
        </p:spPr>
        <p:txBody>
          <a:bodyPr lIns="0" tIns="0" rIns="0" bIns="0" rtlCol="0" anchor="t">
            <a:spAutoFit/>
          </a:bodyPr>
          <a:lstStyle/>
          <a:p>
            <a:pPr>
              <a:lnSpc>
                <a:spcPts val="4520"/>
              </a:lnSpc>
            </a:pPr>
            <a:r>
              <a:rPr lang="en-US" sz="3183" spc="95">
                <a:solidFill>
                  <a:srgbClr val="251E20"/>
                </a:solidFill>
                <a:latin typeface="Roboto"/>
              </a:rPr>
              <a:t>Animal organization studies – advancing a radically novel field</a:t>
            </a:r>
          </a:p>
        </p:txBody>
      </p:sp>
      <p:grpSp>
        <p:nvGrpSpPr>
          <p:cNvPr id="3" name="Group 3"/>
          <p:cNvGrpSpPr/>
          <p:nvPr/>
        </p:nvGrpSpPr>
        <p:grpSpPr>
          <a:xfrm>
            <a:off x="3024590" y="1372769"/>
            <a:ext cx="7306033" cy="8493531"/>
            <a:chOff x="0" y="-66675"/>
            <a:chExt cx="14612067" cy="16987062"/>
          </a:xfrm>
        </p:grpSpPr>
        <p:sp>
          <p:nvSpPr>
            <p:cNvPr id="4" name="TextBox 4"/>
            <p:cNvSpPr txBox="1"/>
            <p:nvPr/>
          </p:nvSpPr>
          <p:spPr>
            <a:xfrm>
              <a:off x="0" y="-66675"/>
              <a:ext cx="14612067" cy="10575588"/>
            </a:xfrm>
            <a:prstGeom prst="rect">
              <a:avLst/>
            </a:prstGeom>
          </p:spPr>
          <p:txBody>
            <a:bodyPr lIns="0" tIns="0" rIns="0" bIns="0" rtlCol="0" anchor="t">
              <a:spAutoFit/>
            </a:bodyPr>
            <a:lstStyle/>
            <a:p>
              <a:pPr>
                <a:lnSpc>
                  <a:spcPts val="2287"/>
                </a:lnSpc>
              </a:pPr>
              <a:endParaRPr sz="1200" dirty="0"/>
            </a:p>
            <a:p>
              <a:pPr>
                <a:lnSpc>
                  <a:spcPts val="2287"/>
                </a:lnSpc>
              </a:pPr>
              <a:r>
                <a:rPr lang="en-US" sz="1633" spc="33" dirty="0">
                  <a:solidFill>
                    <a:srgbClr val="251E20"/>
                  </a:solidFill>
                  <a:latin typeface="Roboto"/>
                </a:rPr>
                <a:t>I'm looking for master thesis students interested in carrying out a qualitative study to investigate different forms of human-animal work, or work/organizing that is carried out together with/for/on animals (e.g., mounted police work, police dog work, veterinary work, human-animal work in tourism, sports and leisure, office dogs, assistant dogs at work, pain dogs, therapy dogs, food animal organizing, laboratory animals, and the like). </a:t>
              </a:r>
            </a:p>
            <a:p>
              <a:pPr>
                <a:lnSpc>
                  <a:spcPts val="2287"/>
                </a:lnSpc>
              </a:pPr>
              <a:endParaRPr lang="en-US" sz="1633" spc="33" dirty="0">
                <a:solidFill>
                  <a:srgbClr val="251E20"/>
                </a:solidFill>
                <a:latin typeface="Roboto"/>
              </a:endParaRPr>
            </a:p>
            <a:p>
              <a:pPr>
                <a:lnSpc>
                  <a:spcPts val="2287"/>
                </a:lnSpc>
              </a:pPr>
              <a:r>
                <a:rPr lang="en-US" sz="1633" spc="33" dirty="0">
                  <a:solidFill>
                    <a:srgbClr val="251E20"/>
                  </a:solidFill>
                  <a:latin typeface="Roboto"/>
                </a:rPr>
                <a:t>The student would get to advance a scholarly underdeveloped and exciting novel field, get excellent supervision, and also get a chance to do research that contributes to creating better businesses and better societies for humans and animals the like. If interested, please be in contact! </a:t>
              </a:r>
            </a:p>
            <a:p>
              <a:pPr>
                <a:lnSpc>
                  <a:spcPts val="2287"/>
                </a:lnSpc>
              </a:pPr>
              <a:endParaRPr lang="en-US" sz="1633" spc="33" dirty="0">
                <a:solidFill>
                  <a:srgbClr val="251E20"/>
                </a:solidFill>
                <a:latin typeface="Roboto"/>
              </a:endParaRPr>
            </a:p>
            <a:p>
              <a:pPr>
                <a:lnSpc>
                  <a:spcPts val="2287"/>
                </a:lnSpc>
              </a:pPr>
              <a:r>
                <a:rPr lang="en-US" sz="1633" spc="33" dirty="0">
                  <a:solidFill>
                    <a:srgbClr val="251E20"/>
                  </a:solidFill>
                  <a:latin typeface="Roboto Bold"/>
                </a:rPr>
                <a:t>Astrid </a:t>
              </a:r>
              <a:r>
                <a:rPr lang="en-US" sz="1633" spc="33" dirty="0" err="1">
                  <a:solidFill>
                    <a:srgbClr val="251E20"/>
                  </a:solidFill>
                  <a:latin typeface="Roboto Bold"/>
                </a:rPr>
                <a:t>Huopalainen</a:t>
              </a:r>
              <a:r>
                <a:rPr lang="en-US" sz="1633" spc="33" dirty="0">
                  <a:solidFill>
                    <a:srgbClr val="251E20"/>
                  </a:solidFill>
                  <a:latin typeface="Roboto"/>
                </a:rPr>
                <a:t>, Assistant Professor in Leadership for Creativity </a:t>
              </a:r>
            </a:p>
            <a:p>
              <a:pPr>
                <a:lnSpc>
                  <a:spcPts val="2287"/>
                </a:lnSpc>
              </a:pPr>
              <a:r>
                <a:rPr lang="en-US" sz="1633" spc="33" dirty="0" err="1">
                  <a:solidFill>
                    <a:srgbClr val="251E20"/>
                  </a:solidFill>
                  <a:latin typeface="Roboto"/>
                </a:rPr>
                <a:t>astrid.huopalainen@aalto.fi</a:t>
              </a:r>
              <a:r>
                <a:rPr lang="en-US" sz="1633" spc="33" dirty="0">
                  <a:solidFill>
                    <a:srgbClr val="251E20"/>
                  </a:solidFill>
                  <a:latin typeface="Roboto"/>
                </a:rPr>
                <a:t> </a:t>
              </a:r>
            </a:p>
            <a:p>
              <a:pPr>
                <a:lnSpc>
                  <a:spcPts val="2287"/>
                </a:lnSpc>
              </a:pPr>
              <a:r>
                <a:rPr lang="en-US" sz="1633" spc="33" dirty="0">
                  <a:solidFill>
                    <a:srgbClr val="251E20"/>
                  </a:solidFill>
                  <a:latin typeface="Roboto"/>
                </a:rPr>
                <a:t>+358 503042693</a:t>
              </a:r>
            </a:p>
            <a:p>
              <a:pPr>
                <a:lnSpc>
                  <a:spcPts val="2286"/>
                </a:lnSpc>
              </a:pPr>
              <a:endParaRPr lang="en-US" sz="1633" spc="33" dirty="0">
                <a:solidFill>
                  <a:srgbClr val="251E20"/>
                </a:solidFill>
                <a:latin typeface="Roboto"/>
              </a:endParaRPr>
            </a:p>
          </p:txBody>
        </p:sp>
        <p:sp>
          <p:nvSpPr>
            <p:cNvPr id="5" name="TextBox 5"/>
            <p:cNvSpPr txBox="1"/>
            <p:nvPr/>
          </p:nvSpPr>
          <p:spPr>
            <a:xfrm>
              <a:off x="0" y="11580489"/>
              <a:ext cx="14612067" cy="1384994"/>
            </a:xfrm>
            <a:prstGeom prst="rect">
              <a:avLst/>
            </a:prstGeom>
          </p:spPr>
          <p:txBody>
            <a:bodyPr lIns="0" tIns="0" rIns="0" bIns="0" rtlCol="0" anchor="t">
              <a:spAutoFit/>
            </a:bodyPr>
            <a:lstStyle/>
            <a:p>
              <a:pPr>
                <a:lnSpc>
                  <a:spcPts val="2800"/>
                </a:lnSpc>
              </a:pPr>
              <a:r>
                <a:rPr lang="en-US" sz="2000" spc="239">
                  <a:solidFill>
                    <a:srgbClr val="251E20"/>
                  </a:solidFill>
                  <a:latin typeface="Roboto"/>
                </a:rPr>
                <a:t>RADICALLY NOVEL RESEARCH QUESTIONS ARE NEEDED.</a:t>
              </a:r>
            </a:p>
          </p:txBody>
        </p:sp>
        <p:sp>
          <p:nvSpPr>
            <p:cNvPr id="6" name="TextBox 6"/>
            <p:cNvSpPr txBox="1"/>
            <p:nvPr/>
          </p:nvSpPr>
          <p:spPr>
            <a:xfrm>
              <a:off x="0" y="13308365"/>
              <a:ext cx="14612067" cy="547202"/>
            </a:xfrm>
            <a:prstGeom prst="rect">
              <a:avLst/>
            </a:prstGeom>
          </p:spPr>
          <p:txBody>
            <a:bodyPr lIns="0" tIns="0" rIns="0" bIns="0" rtlCol="0" anchor="t">
              <a:spAutoFit/>
            </a:bodyPr>
            <a:lstStyle/>
            <a:p>
              <a:pPr>
                <a:lnSpc>
                  <a:spcPts val="2286"/>
                </a:lnSpc>
              </a:pPr>
              <a:r>
                <a:rPr lang="en-US" sz="1633">
                  <a:solidFill>
                    <a:srgbClr val="251E20"/>
                  </a:solidFill>
                  <a:latin typeface="Roboto"/>
                </a:rPr>
                <a:t> </a:t>
              </a:r>
            </a:p>
          </p:txBody>
        </p:sp>
        <p:sp>
          <p:nvSpPr>
            <p:cNvPr id="7" name="TextBox 7"/>
            <p:cNvSpPr txBox="1"/>
            <p:nvPr/>
          </p:nvSpPr>
          <p:spPr>
            <a:xfrm>
              <a:off x="0" y="15356509"/>
              <a:ext cx="14612067" cy="666850"/>
            </a:xfrm>
            <a:prstGeom prst="rect">
              <a:avLst/>
            </a:prstGeom>
          </p:spPr>
          <p:txBody>
            <a:bodyPr lIns="0" tIns="0" rIns="0" bIns="0" rtlCol="0" anchor="t">
              <a:spAutoFit/>
            </a:bodyPr>
            <a:lstStyle/>
            <a:p>
              <a:pPr>
                <a:lnSpc>
                  <a:spcPts val="2800"/>
                </a:lnSpc>
              </a:pPr>
              <a:r>
                <a:rPr lang="en-US" sz="2000" spc="239">
                  <a:solidFill>
                    <a:srgbClr val="251E20"/>
                  </a:solidFill>
                  <a:latin typeface="Roboto"/>
                </a:rPr>
                <a:t>3. HÅLL YTOR RENA OCH ÖPPNA.</a:t>
              </a:r>
            </a:p>
          </p:txBody>
        </p:sp>
        <p:sp>
          <p:nvSpPr>
            <p:cNvPr id="8" name="TextBox 8"/>
            <p:cNvSpPr txBox="1"/>
            <p:nvPr/>
          </p:nvSpPr>
          <p:spPr>
            <a:xfrm>
              <a:off x="0" y="16373185"/>
              <a:ext cx="14612067" cy="547202"/>
            </a:xfrm>
            <a:prstGeom prst="rect">
              <a:avLst/>
            </a:prstGeom>
          </p:spPr>
          <p:txBody>
            <a:bodyPr lIns="0" tIns="0" rIns="0" bIns="0" rtlCol="0" anchor="t">
              <a:spAutoFit/>
            </a:bodyPr>
            <a:lstStyle/>
            <a:p>
              <a:pPr>
                <a:lnSpc>
                  <a:spcPts val="2286"/>
                </a:lnSpc>
              </a:pPr>
              <a:r>
                <a:rPr lang="en-US" sz="1633">
                  <a:solidFill>
                    <a:srgbClr val="251E20"/>
                  </a:solidFill>
                  <a:latin typeface="Roboto"/>
                </a:rPr>
                <a:t>Presentationer är kommunikationsverktyg som kan användas för föreläsningar.</a:t>
              </a:r>
            </a:p>
          </p:txBody>
        </p:sp>
      </p:grpSp>
      <p:grpSp>
        <p:nvGrpSpPr>
          <p:cNvPr id="9" name="Group 9"/>
          <p:cNvGrpSpPr/>
          <p:nvPr/>
        </p:nvGrpSpPr>
        <p:grpSpPr>
          <a:xfrm>
            <a:off x="685800" y="0"/>
            <a:ext cx="2047292" cy="6858000"/>
            <a:chOff x="0" y="0"/>
            <a:chExt cx="4094584" cy="13716000"/>
          </a:xfrm>
        </p:grpSpPr>
        <p:pic>
          <p:nvPicPr>
            <p:cNvPr id="10" name="Picture 10"/>
            <p:cNvPicPr>
              <a:picLocks noChangeAspect="1"/>
            </p:cNvPicPr>
            <p:nvPr/>
          </p:nvPicPr>
          <p:blipFill>
            <a:blip r:embed="rId2"/>
            <a:srcRect l="19546" r="19546"/>
            <a:stretch>
              <a:fillRect/>
            </a:stretch>
          </p:blipFill>
          <p:spPr>
            <a:xfrm>
              <a:off x="0" y="0"/>
              <a:ext cx="4094584" cy="4487333"/>
            </a:xfrm>
            <a:prstGeom prst="rect">
              <a:avLst/>
            </a:prstGeom>
          </p:spPr>
        </p:pic>
        <p:pic>
          <p:nvPicPr>
            <p:cNvPr id="11" name="Picture 11"/>
            <p:cNvPicPr>
              <a:picLocks noChangeAspect="1"/>
            </p:cNvPicPr>
            <p:nvPr/>
          </p:nvPicPr>
          <p:blipFill>
            <a:blip r:embed="rId3"/>
            <a:srcRect l="19584" r="19584"/>
            <a:stretch>
              <a:fillRect/>
            </a:stretch>
          </p:blipFill>
          <p:spPr>
            <a:xfrm>
              <a:off x="0" y="4614333"/>
              <a:ext cx="4094584" cy="4487333"/>
            </a:xfrm>
            <a:prstGeom prst="rect">
              <a:avLst/>
            </a:prstGeom>
          </p:spPr>
        </p:pic>
        <p:pic>
          <p:nvPicPr>
            <p:cNvPr id="12" name="Picture 12"/>
            <p:cNvPicPr>
              <a:picLocks noChangeAspect="1"/>
            </p:cNvPicPr>
            <p:nvPr/>
          </p:nvPicPr>
          <p:blipFill>
            <a:blip r:embed="rId4"/>
            <a:srcRect l="20686" r="20686"/>
            <a:stretch>
              <a:fillRect/>
            </a:stretch>
          </p:blipFill>
          <p:spPr>
            <a:xfrm>
              <a:off x="0" y="9228667"/>
              <a:ext cx="4094584" cy="4487333"/>
            </a:xfrm>
            <a:prstGeom prst="rect">
              <a:avLst/>
            </a:prstGeom>
          </p:spPr>
        </p:pic>
      </p:grpSp>
      <p:sp>
        <p:nvSpPr>
          <p:cNvPr id="13" name="AutoShape 13"/>
          <p:cNvSpPr/>
          <p:nvPr/>
        </p:nvSpPr>
        <p:spPr>
          <a:xfrm>
            <a:off x="-457200" y="685800"/>
            <a:ext cx="1143000" cy="852157"/>
          </a:xfrm>
          <a:prstGeom prst="rect">
            <a:avLst/>
          </a:prstGeom>
          <a:solidFill>
            <a:srgbClr val="251E20"/>
          </a:solidFill>
        </p:spPr>
      </p:sp>
      <p:sp>
        <p:nvSpPr>
          <p:cNvPr id="14" name="AutoShape 14"/>
          <p:cNvSpPr/>
          <p:nvPr/>
        </p:nvSpPr>
        <p:spPr>
          <a:xfrm>
            <a:off x="11688945" y="5461000"/>
            <a:ext cx="152400" cy="2794000"/>
          </a:xfrm>
          <a:prstGeom prst="rect">
            <a:avLst/>
          </a:prstGeom>
          <a:solidFill>
            <a:srgbClr val="251E20"/>
          </a:solid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457200" y="685800"/>
            <a:ext cx="1143000" cy="852157"/>
          </a:xfrm>
          <a:prstGeom prst="rect">
            <a:avLst/>
          </a:prstGeom>
          <a:solidFill>
            <a:srgbClr val="251E20"/>
          </a:solidFill>
        </p:spPr>
      </p:sp>
      <p:sp>
        <p:nvSpPr>
          <p:cNvPr id="3" name="AutoShape 3"/>
          <p:cNvSpPr/>
          <p:nvPr/>
        </p:nvSpPr>
        <p:spPr>
          <a:xfrm>
            <a:off x="11688945" y="5461000"/>
            <a:ext cx="152400" cy="2794000"/>
          </a:xfrm>
          <a:prstGeom prst="rect">
            <a:avLst/>
          </a:prstGeom>
          <a:solidFill>
            <a:srgbClr val="251E20"/>
          </a:solidFill>
        </p:spPr>
      </p:sp>
      <p:pic>
        <p:nvPicPr>
          <p:cNvPr id="4" name="Picture 4"/>
          <p:cNvPicPr>
            <a:picLocks noChangeAspect="1"/>
          </p:cNvPicPr>
          <p:nvPr/>
        </p:nvPicPr>
        <p:blipFill>
          <a:blip r:embed="rId2">
            <a:alphaModFix amt="64000"/>
          </a:blip>
          <a:srcRect/>
          <a:stretch>
            <a:fillRect/>
          </a:stretch>
        </p:blipFill>
        <p:spPr>
          <a:xfrm rot="10177556">
            <a:off x="3672377" y="-666612"/>
            <a:ext cx="10820400" cy="3556982"/>
          </a:xfrm>
          <a:prstGeom prst="rect">
            <a:avLst/>
          </a:prstGeom>
        </p:spPr>
      </p:pic>
      <p:grpSp>
        <p:nvGrpSpPr>
          <p:cNvPr id="5" name="Group 5"/>
          <p:cNvGrpSpPr/>
          <p:nvPr/>
        </p:nvGrpSpPr>
        <p:grpSpPr>
          <a:xfrm>
            <a:off x="1505487" y="1846263"/>
            <a:ext cx="8825137" cy="8423681"/>
            <a:chOff x="0" y="-66675"/>
            <a:chExt cx="17650273" cy="16847362"/>
          </a:xfrm>
        </p:grpSpPr>
        <p:sp>
          <p:nvSpPr>
            <p:cNvPr id="6" name="TextBox 6"/>
            <p:cNvSpPr txBox="1"/>
            <p:nvPr/>
          </p:nvSpPr>
          <p:spPr>
            <a:xfrm>
              <a:off x="0" y="-66675"/>
              <a:ext cx="17650273" cy="11165494"/>
            </a:xfrm>
            <a:prstGeom prst="rect">
              <a:avLst/>
            </a:prstGeom>
          </p:spPr>
          <p:txBody>
            <a:bodyPr lIns="0" tIns="0" rIns="0" bIns="0" rtlCol="0" anchor="t">
              <a:spAutoFit/>
            </a:bodyPr>
            <a:lstStyle/>
            <a:p>
              <a:pPr>
                <a:lnSpc>
                  <a:spcPts val="2287"/>
                </a:lnSpc>
              </a:pPr>
              <a:endParaRPr sz="1200" dirty="0"/>
            </a:p>
            <a:p>
              <a:pPr>
                <a:lnSpc>
                  <a:spcPts val="2287"/>
                </a:lnSpc>
              </a:pPr>
              <a:r>
                <a:rPr lang="en-US" sz="1633" spc="33" dirty="0">
                  <a:solidFill>
                    <a:srgbClr val="251E20"/>
                  </a:solidFill>
                  <a:latin typeface="Roboto"/>
                </a:rPr>
                <a:t>Today, equality between women, men and other genders enjoys widespread support. Still, gender(ed) inequalities and discrimination persist in Finnish organizations, also to a significant degree in universities and in the creative industries. This problem remains challenging to understand, diagnose and ‘fix’. I’m looking for students keen to investigate the (re)production of gender and diversity-related inequalities in the context of Finnish Higher Education </a:t>
              </a:r>
              <a:r>
                <a:rPr lang="en-US" sz="1633" spc="33" dirty="0" err="1">
                  <a:solidFill>
                    <a:srgbClr val="251E20"/>
                  </a:solidFill>
                  <a:latin typeface="Roboto"/>
                </a:rPr>
                <a:t>insitutions</a:t>
              </a:r>
              <a:r>
                <a:rPr lang="en-US" sz="1633" spc="33" dirty="0">
                  <a:solidFill>
                    <a:srgbClr val="251E20"/>
                  </a:solidFill>
                  <a:latin typeface="Roboto"/>
                </a:rPr>
                <a:t> or in the creative industries, with a focus on e.g., music, performing arts, dance organizations, and theatre. The studies would be qualitative and include collecting and analyzing interviews with professionals in these contexts (female professors, professional artists, leaders of artistic organizations, dancers, actors etc.) and possibly also ethnographic data. The student would get excellent supervision and  do research that contributes to creating  more equal and inclusive organizations and societies. If interested, please be in contact! </a:t>
              </a:r>
            </a:p>
            <a:p>
              <a:pPr>
                <a:lnSpc>
                  <a:spcPts val="2287"/>
                </a:lnSpc>
              </a:pPr>
              <a:endParaRPr lang="en-US" sz="1633" spc="33" dirty="0">
                <a:solidFill>
                  <a:srgbClr val="251E20"/>
                </a:solidFill>
                <a:latin typeface="Roboto"/>
              </a:endParaRPr>
            </a:p>
            <a:p>
              <a:pPr>
                <a:lnSpc>
                  <a:spcPts val="2287"/>
                </a:lnSpc>
              </a:pPr>
              <a:r>
                <a:rPr lang="en-US" sz="1633" spc="33" dirty="0">
                  <a:solidFill>
                    <a:srgbClr val="251E20"/>
                  </a:solidFill>
                  <a:latin typeface="Roboto Bold"/>
                </a:rPr>
                <a:t>Astrid </a:t>
              </a:r>
              <a:r>
                <a:rPr lang="en-US" sz="1633" spc="33" dirty="0" err="1">
                  <a:solidFill>
                    <a:srgbClr val="251E20"/>
                  </a:solidFill>
                  <a:latin typeface="Roboto Bold"/>
                </a:rPr>
                <a:t>Huopalainen</a:t>
              </a:r>
              <a:r>
                <a:rPr lang="en-US" sz="1633" spc="33" dirty="0">
                  <a:solidFill>
                    <a:srgbClr val="251E20"/>
                  </a:solidFill>
                  <a:latin typeface="Roboto Bold"/>
                </a:rPr>
                <a:t> </a:t>
              </a:r>
            </a:p>
            <a:p>
              <a:pPr>
                <a:lnSpc>
                  <a:spcPts val="2287"/>
                </a:lnSpc>
              </a:pPr>
              <a:r>
                <a:rPr lang="en-US" sz="1633" spc="33" dirty="0" err="1">
                  <a:solidFill>
                    <a:srgbClr val="251E20"/>
                  </a:solidFill>
                  <a:latin typeface="Roboto"/>
                </a:rPr>
                <a:t>astrid.huopalainen@aalto.fi</a:t>
              </a:r>
              <a:r>
                <a:rPr lang="en-US" sz="1633" spc="33" dirty="0">
                  <a:solidFill>
                    <a:srgbClr val="251E20"/>
                  </a:solidFill>
                  <a:latin typeface="Roboto"/>
                </a:rPr>
                <a:t> </a:t>
              </a:r>
            </a:p>
            <a:p>
              <a:pPr>
                <a:lnSpc>
                  <a:spcPts val="2287"/>
                </a:lnSpc>
              </a:pPr>
              <a:r>
                <a:rPr lang="en-US" sz="1633" spc="33" dirty="0">
                  <a:solidFill>
                    <a:srgbClr val="251E20"/>
                  </a:solidFill>
                  <a:latin typeface="Roboto"/>
                </a:rPr>
                <a:t>+358503042693 </a:t>
              </a:r>
            </a:p>
            <a:p>
              <a:pPr>
                <a:lnSpc>
                  <a:spcPts val="2287"/>
                </a:lnSpc>
              </a:pPr>
              <a:endParaRPr lang="en-US" sz="1633" spc="33" dirty="0">
                <a:solidFill>
                  <a:srgbClr val="251E20"/>
                </a:solidFill>
                <a:latin typeface="Roboto"/>
              </a:endParaRPr>
            </a:p>
            <a:p>
              <a:pPr>
                <a:lnSpc>
                  <a:spcPts val="2286"/>
                </a:lnSpc>
              </a:pPr>
              <a:endParaRPr lang="en-US" sz="1633" spc="33" dirty="0">
                <a:solidFill>
                  <a:srgbClr val="251E20"/>
                </a:solidFill>
                <a:latin typeface="Roboto"/>
              </a:endParaRPr>
            </a:p>
          </p:txBody>
        </p:sp>
        <p:sp>
          <p:nvSpPr>
            <p:cNvPr id="7" name="TextBox 7"/>
            <p:cNvSpPr txBox="1"/>
            <p:nvPr/>
          </p:nvSpPr>
          <p:spPr>
            <a:xfrm>
              <a:off x="0" y="12151989"/>
              <a:ext cx="17650273" cy="666850"/>
            </a:xfrm>
            <a:prstGeom prst="rect">
              <a:avLst/>
            </a:prstGeom>
          </p:spPr>
          <p:txBody>
            <a:bodyPr lIns="0" tIns="0" rIns="0" bIns="0" rtlCol="0" anchor="t">
              <a:spAutoFit/>
            </a:bodyPr>
            <a:lstStyle/>
            <a:p>
              <a:pPr>
                <a:lnSpc>
                  <a:spcPts val="2800"/>
                </a:lnSpc>
              </a:pPr>
              <a:r>
                <a:rPr lang="en-US" sz="2000" spc="239">
                  <a:solidFill>
                    <a:srgbClr val="251E20"/>
                  </a:solidFill>
                  <a:latin typeface="Roboto"/>
                </a:rPr>
                <a:t>RADICALLY NOVEL RESEARCH QUESTIONS ARE NEEDED.</a:t>
              </a:r>
            </a:p>
          </p:txBody>
        </p:sp>
        <p:sp>
          <p:nvSpPr>
            <p:cNvPr id="8" name="TextBox 8"/>
            <p:cNvSpPr txBox="1"/>
            <p:nvPr/>
          </p:nvSpPr>
          <p:spPr>
            <a:xfrm>
              <a:off x="0" y="13168665"/>
              <a:ext cx="17650273" cy="547202"/>
            </a:xfrm>
            <a:prstGeom prst="rect">
              <a:avLst/>
            </a:prstGeom>
          </p:spPr>
          <p:txBody>
            <a:bodyPr lIns="0" tIns="0" rIns="0" bIns="0" rtlCol="0" anchor="t">
              <a:spAutoFit/>
            </a:bodyPr>
            <a:lstStyle/>
            <a:p>
              <a:pPr>
                <a:lnSpc>
                  <a:spcPts val="2286"/>
                </a:lnSpc>
              </a:pPr>
              <a:r>
                <a:rPr lang="en-US" sz="1633">
                  <a:solidFill>
                    <a:srgbClr val="251E20"/>
                  </a:solidFill>
                  <a:latin typeface="Roboto"/>
                </a:rPr>
                <a:t> </a:t>
              </a:r>
            </a:p>
          </p:txBody>
        </p:sp>
        <p:sp>
          <p:nvSpPr>
            <p:cNvPr id="9" name="TextBox 9"/>
            <p:cNvSpPr txBox="1"/>
            <p:nvPr/>
          </p:nvSpPr>
          <p:spPr>
            <a:xfrm>
              <a:off x="0" y="15216809"/>
              <a:ext cx="17650273" cy="666850"/>
            </a:xfrm>
            <a:prstGeom prst="rect">
              <a:avLst/>
            </a:prstGeom>
          </p:spPr>
          <p:txBody>
            <a:bodyPr lIns="0" tIns="0" rIns="0" bIns="0" rtlCol="0" anchor="t">
              <a:spAutoFit/>
            </a:bodyPr>
            <a:lstStyle/>
            <a:p>
              <a:pPr>
                <a:lnSpc>
                  <a:spcPts val="2800"/>
                </a:lnSpc>
              </a:pPr>
              <a:r>
                <a:rPr lang="en-US" sz="2000" spc="239">
                  <a:solidFill>
                    <a:srgbClr val="251E20"/>
                  </a:solidFill>
                  <a:latin typeface="Roboto"/>
                </a:rPr>
                <a:t>3. HÅLL YTOR RENA OCH ÖPPNA.</a:t>
              </a:r>
            </a:p>
          </p:txBody>
        </p:sp>
        <p:sp>
          <p:nvSpPr>
            <p:cNvPr id="10" name="TextBox 10"/>
            <p:cNvSpPr txBox="1"/>
            <p:nvPr/>
          </p:nvSpPr>
          <p:spPr>
            <a:xfrm>
              <a:off x="0" y="16233485"/>
              <a:ext cx="17650273" cy="547202"/>
            </a:xfrm>
            <a:prstGeom prst="rect">
              <a:avLst/>
            </a:prstGeom>
          </p:spPr>
          <p:txBody>
            <a:bodyPr lIns="0" tIns="0" rIns="0" bIns="0" rtlCol="0" anchor="t">
              <a:spAutoFit/>
            </a:bodyPr>
            <a:lstStyle/>
            <a:p>
              <a:pPr>
                <a:lnSpc>
                  <a:spcPts val="2286"/>
                </a:lnSpc>
              </a:pPr>
              <a:r>
                <a:rPr lang="en-US" sz="1633">
                  <a:solidFill>
                    <a:srgbClr val="251E20"/>
                  </a:solidFill>
                  <a:latin typeface="Roboto"/>
                </a:rPr>
                <a:t>Presentationer är kommunikationsverktyg som kan användas för föreläsningar.</a:t>
              </a:r>
            </a:p>
          </p:txBody>
        </p:sp>
      </p:grpSp>
      <p:sp>
        <p:nvSpPr>
          <p:cNvPr id="11" name="TextBox 11"/>
          <p:cNvSpPr txBox="1"/>
          <p:nvPr/>
        </p:nvSpPr>
        <p:spPr>
          <a:xfrm>
            <a:off x="1505487" y="184192"/>
            <a:ext cx="8827044" cy="1689052"/>
          </a:xfrm>
          <a:prstGeom prst="rect">
            <a:avLst/>
          </a:prstGeom>
        </p:spPr>
        <p:txBody>
          <a:bodyPr lIns="0" tIns="0" rIns="0" bIns="0" rtlCol="0" anchor="t">
            <a:spAutoFit/>
          </a:bodyPr>
          <a:lstStyle/>
          <a:p>
            <a:pPr>
              <a:lnSpc>
                <a:spcPts val="4520"/>
              </a:lnSpc>
            </a:pPr>
            <a:r>
              <a:rPr lang="en-US" sz="3183" spc="95">
                <a:solidFill>
                  <a:srgbClr val="251E20"/>
                </a:solidFill>
                <a:latin typeface="Roboto"/>
              </a:rPr>
              <a:t>Gender- and diversity-related inequalities in Higher Education (HE) and the creative industries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C8992-CFE2-97B9-DF17-8C7575B8B862}"/>
              </a:ext>
            </a:extLst>
          </p:cNvPr>
          <p:cNvSpPr>
            <a:spLocks noGrp="1"/>
          </p:cNvSpPr>
          <p:nvPr>
            <p:ph type="title"/>
          </p:nvPr>
        </p:nvSpPr>
        <p:spPr/>
        <p:txBody>
          <a:bodyPr/>
          <a:lstStyle/>
          <a:p>
            <a:r>
              <a:rPr lang="en-FI" dirty="0"/>
              <a:t>Business model innovation</a:t>
            </a:r>
          </a:p>
        </p:txBody>
      </p:sp>
      <p:sp>
        <p:nvSpPr>
          <p:cNvPr id="3" name="Content Placeholder 2">
            <a:extLst>
              <a:ext uri="{FF2B5EF4-FFF2-40B4-BE49-F238E27FC236}">
                <a16:creationId xmlns:a16="http://schemas.microsoft.com/office/drawing/2014/main" id="{AE992869-47C2-75F4-A569-22911C301BDB}"/>
              </a:ext>
            </a:extLst>
          </p:cNvPr>
          <p:cNvSpPr>
            <a:spLocks noGrp="1"/>
          </p:cNvSpPr>
          <p:nvPr>
            <p:ph idx="1"/>
          </p:nvPr>
        </p:nvSpPr>
        <p:spPr>
          <a:xfrm>
            <a:off x="838200" y="1429698"/>
            <a:ext cx="10515600" cy="4685620"/>
          </a:xfrm>
        </p:spPr>
        <p:txBody>
          <a:bodyPr>
            <a:normAutofit fontScale="92500" lnSpcReduction="10000"/>
          </a:bodyPr>
          <a:lstStyle/>
          <a:p>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Most executives believe that competing through business models is critical for success. </a:t>
            </a:r>
          </a:p>
          <a:p>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Due to the growing emphasis on business model innovation, many fields have been going through a shake up, as firms have come up with business models that challenge the traditional ways of conducting business exchange. </a:t>
            </a:r>
          </a:p>
          <a:p>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Alongside with this trend, many manufacturing firms have repositioned themselves from sales of products to the sales of capabilities or the outcome. Among these are famous examples of Rolls Royce with is bold “power by the hour” concept, the tire provider Michelin with its “tire as a service” promise and many others that have with business model innovation targeted to change the way in which value is proposed, captured and delivered (Massa, Tucci, and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Afuah</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2017).</a:t>
            </a:r>
          </a:p>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Business models related to services have been also found to be supporting market driven and often times volatile product business. E.g. when companies have moved from pure production to product service systems or total solutions.</a:t>
            </a:r>
          </a:p>
          <a:p>
            <a:r>
              <a:rPr lang="en-US" sz="1800" dirty="0">
                <a:latin typeface="Times New Roman" panose="02020603050405020304" pitchFamily="18" charset="0"/>
                <a:ea typeface="Calibri" panose="020F0502020204030204" pitchFamily="34" charset="0"/>
                <a:cs typeface="Times New Roman" panose="02020603050405020304" pitchFamily="18" charset="0"/>
              </a:rPr>
              <a:t>We are looking for a master thesis students who are interested to carry out a study to investigate how business model choices impact of financial sustainability, especially in manufacturing. </a:t>
            </a:r>
          </a:p>
          <a:p>
            <a:r>
              <a:rPr lang="en-US" sz="1800" dirty="0">
                <a:latin typeface="Times New Roman" panose="02020603050405020304" pitchFamily="18" charset="0"/>
                <a:ea typeface="Calibri" panose="020F0502020204030204" pitchFamily="34" charset="0"/>
                <a:cs typeface="Times New Roman" panose="02020603050405020304" pitchFamily="18" charset="0"/>
              </a:rPr>
              <a:t>If interested, please be in contact!</a:t>
            </a:r>
          </a:p>
          <a:p>
            <a:pPr marL="0" indent="0">
              <a:buNone/>
            </a:pP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marL="457200" lvl="1" indent="0">
              <a:buNone/>
            </a:pPr>
            <a:r>
              <a:rPr lang="en-US" sz="1400" dirty="0" err="1">
                <a:latin typeface="Times New Roman" panose="02020603050405020304" pitchFamily="18" charset="0"/>
                <a:ea typeface="Calibri" panose="020F0502020204030204" pitchFamily="34" charset="0"/>
                <a:cs typeface="Times New Roman" panose="02020603050405020304" pitchFamily="18" charset="0"/>
              </a:rPr>
              <a:t>Taija</a:t>
            </a:r>
            <a:r>
              <a:rPr lang="en-US" sz="1400" dirty="0">
                <a:latin typeface="Times New Roman" panose="02020603050405020304" pitchFamily="18" charset="0"/>
                <a:ea typeface="Calibri" panose="020F0502020204030204" pitchFamily="34" charset="0"/>
                <a:cs typeface="Times New Roman" panose="02020603050405020304" pitchFamily="18" charset="0"/>
              </a:rPr>
              <a:t> Turunen </a:t>
            </a:r>
          </a:p>
          <a:p>
            <a:pPr marL="457200" lvl="1" indent="0">
              <a:buNone/>
            </a:pPr>
            <a:r>
              <a:rPr lang="en-US" sz="1400" dirty="0" err="1">
                <a:latin typeface="Times New Roman" panose="02020603050405020304" pitchFamily="18" charset="0"/>
                <a:ea typeface="Calibri" panose="020F0502020204030204" pitchFamily="34" charset="0"/>
                <a:cs typeface="Times New Roman" panose="02020603050405020304" pitchFamily="18" charset="0"/>
              </a:rPr>
              <a:t>taija.turunen@aalto.fi</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p>
          <a:p>
            <a:pPr marL="457200" lvl="1" indent="0">
              <a:buNone/>
            </a:pPr>
            <a:r>
              <a:rPr lang="en-US" sz="1400" dirty="0">
                <a:latin typeface="Times New Roman" panose="02020603050405020304" pitchFamily="18" charset="0"/>
                <a:ea typeface="Calibri" panose="020F0502020204030204" pitchFamily="34" charset="0"/>
                <a:cs typeface="Times New Roman" panose="02020603050405020304" pitchFamily="18" charset="0"/>
              </a:rPr>
              <a:t>+358503440132 </a:t>
            </a:r>
          </a:p>
          <a:p>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endParaRPr lang="en-FI"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FI" dirty="0"/>
          </a:p>
        </p:txBody>
      </p:sp>
      <p:pic>
        <p:nvPicPr>
          <p:cNvPr id="1026" name="Picture 2" descr="Business Model Innovation | Examples &amp; Measurement of Business Model">
            <a:extLst>
              <a:ext uri="{FF2B5EF4-FFF2-40B4-BE49-F238E27FC236}">
                <a16:creationId xmlns:a16="http://schemas.microsoft.com/office/drawing/2014/main" id="{D7A8382D-D61A-F169-307B-191D05DD5E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5358" y="4790351"/>
            <a:ext cx="3502988" cy="1866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709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59FED20C-149C-3444-BC35-549024D253B4}"/>
              </a:ext>
            </a:extLst>
          </p:cNvPr>
          <p:cNvSpPr/>
          <p:nvPr/>
        </p:nvSpPr>
        <p:spPr>
          <a:xfrm>
            <a:off x="6570277" y="2874913"/>
            <a:ext cx="2158313" cy="1985502"/>
          </a:xfrm>
          <a:prstGeom prst="ellipse">
            <a:avLst/>
          </a:prstGeom>
          <a:solidFill>
            <a:srgbClr val="C2B0FF">
              <a:alpha val="2125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6" name="Oval 5">
            <a:extLst>
              <a:ext uri="{FF2B5EF4-FFF2-40B4-BE49-F238E27FC236}">
                <a16:creationId xmlns:a16="http://schemas.microsoft.com/office/drawing/2014/main" id="{826DD93E-5AAA-A24C-B57C-272D7B249E0E}"/>
              </a:ext>
            </a:extLst>
          </p:cNvPr>
          <p:cNvSpPr/>
          <p:nvPr/>
        </p:nvSpPr>
        <p:spPr>
          <a:xfrm>
            <a:off x="8040106" y="441833"/>
            <a:ext cx="2636248" cy="2629364"/>
          </a:xfrm>
          <a:prstGeom prst="ellipse">
            <a:avLst/>
          </a:prstGeom>
          <a:solidFill>
            <a:srgbClr val="8DFFCB">
              <a:alpha val="1067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5" name="Oval 4">
            <a:extLst>
              <a:ext uri="{FF2B5EF4-FFF2-40B4-BE49-F238E27FC236}">
                <a16:creationId xmlns:a16="http://schemas.microsoft.com/office/drawing/2014/main" id="{68AA9784-28DF-584C-AC06-E82E817EA67B}"/>
              </a:ext>
            </a:extLst>
          </p:cNvPr>
          <p:cNvSpPr/>
          <p:nvPr/>
        </p:nvSpPr>
        <p:spPr>
          <a:xfrm>
            <a:off x="1208731" y="311544"/>
            <a:ext cx="3715403" cy="3556120"/>
          </a:xfrm>
          <a:prstGeom prst="ellipse">
            <a:avLst/>
          </a:prstGeom>
          <a:solidFill>
            <a:srgbClr val="FFA8F0">
              <a:alpha val="3220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4" name="Rectangle 3">
            <a:extLst>
              <a:ext uri="{FF2B5EF4-FFF2-40B4-BE49-F238E27FC236}">
                <a16:creationId xmlns:a16="http://schemas.microsoft.com/office/drawing/2014/main" id="{0C09A12B-A9F6-DB4E-8173-A7B960BCC184}"/>
              </a:ext>
            </a:extLst>
          </p:cNvPr>
          <p:cNvSpPr/>
          <p:nvPr/>
        </p:nvSpPr>
        <p:spPr>
          <a:xfrm>
            <a:off x="838200" y="1315092"/>
            <a:ext cx="9990762" cy="4708981"/>
          </a:xfrm>
          <a:prstGeom prst="rect">
            <a:avLst/>
          </a:prstGeom>
        </p:spPr>
        <p:txBody>
          <a:bodyPr wrap="square">
            <a:spAutoFit/>
          </a:bodyPr>
          <a:lstStyle/>
          <a:p>
            <a:pPr fontAlgn="base"/>
            <a:r>
              <a:rPr lang="fi-FI" sz="1600" dirty="0">
                <a:solidFill>
                  <a:srgbClr val="000000"/>
                </a:solidFill>
                <a:latin typeface="Calibri" panose="020F0502020204030204" pitchFamily="34" charset="0"/>
              </a:rPr>
              <a:t>  </a:t>
            </a:r>
            <a:endParaRPr lang="fi-FI" sz="1600" b="0" i="0" dirty="0">
              <a:solidFill>
                <a:srgbClr val="000000"/>
              </a:solidFill>
              <a:effectLst/>
              <a:latin typeface="Segoe UI" panose="020B0502040204020203" pitchFamily="34" charset="0"/>
            </a:endParaRPr>
          </a:p>
          <a:p>
            <a:pPr fontAlgn="base"/>
            <a:r>
              <a:rPr lang="fi-FI" sz="1600" dirty="0">
                <a:solidFill>
                  <a:srgbClr val="000000"/>
                </a:solidFill>
                <a:latin typeface="Calibri" panose="020F0502020204030204" pitchFamily="34" charset="0"/>
              </a:rPr>
              <a:t>Projektissa tutkimme, minkälaista identiteettityötä äidit tekevät siirtyessään päivittäin vanhemman roolista työrooliin. Tarkastelemme erityisesti sitä, mikä on vaatetuksen ja ehostuksen rooli ammatillisen minän rakentajana. </a:t>
            </a:r>
          </a:p>
          <a:p>
            <a:pPr fontAlgn="base"/>
            <a:endParaRPr lang="fi-FI" sz="1600" dirty="0">
              <a:solidFill>
                <a:srgbClr val="000000"/>
              </a:solidFill>
              <a:latin typeface="Calibri" panose="020F0502020204030204" pitchFamily="34" charset="0"/>
            </a:endParaRPr>
          </a:p>
          <a:p>
            <a:pPr fontAlgn="base"/>
            <a:r>
              <a:rPr lang="fi-FI" sz="1600" dirty="0">
                <a:solidFill>
                  <a:srgbClr val="000000"/>
                </a:solidFill>
                <a:latin typeface="Calibri" panose="020F0502020204030204" pitchFamily="34" charset="0"/>
              </a:rPr>
              <a:t>Tutkimuksemme kohderyhmä on kahden vuoden aikana vanhempainvapaalta töihin palanneet äidit. Pyrkimyksemme on ymmärtää vanhemmuuden työn yhdistämiseen liittyviä haasteita ja ratkaisukeinoja.  </a:t>
            </a:r>
            <a:endParaRPr lang="fi-FI" sz="1600" b="0" i="0" dirty="0">
              <a:solidFill>
                <a:srgbClr val="000000"/>
              </a:solidFill>
              <a:effectLst/>
              <a:latin typeface="Segoe UI" panose="020B0502040204020203" pitchFamily="34" charset="0"/>
            </a:endParaRPr>
          </a:p>
          <a:p>
            <a:pPr fontAlgn="base"/>
            <a:r>
              <a:rPr lang="fi-FI" sz="1600" dirty="0">
                <a:solidFill>
                  <a:srgbClr val="000000"/>
                </a:solidFill>
                <a:latin typeface="Calibri" panose="020F0502020204030204" pitchFamily="34" charset="0"/>
              </a:rPr>
              <a:t>  </a:t>
            </a:r>
            <a:endParaRPr lang="fi-FI" sz="1600" b="0" i="0" dirty="0">
              <a:solidFill>
                <a:srgbClr val="000000"/>
              </a:solidFill>
              <a:effectLst/>
              <a:latin typeface="Segoe UI" panose="020B0502040204020203" pitchFamily="34" charset="0"/>
            </a:endParaRPr>
          </a:p>
          <a:p>
            <a:pPr fontAlgn="base"/>
            <a:r>
              <a:rPr lang="fi-FI" sz="1600" dirty="0">
                <a:solidFill>
                  <a:srgbClr val="000000"/>
                </a:solidFill>
                <a:latin typeface="Calibri" panose="020F0502020204030204" pitchFamily="34" charset="0"/>
              </a:rPr>
              <a:t>Tutkimus on haastattelututkimus. Haastattelut toteutetaan haastateltavalle sopivalla tavalla (kasvotusten/online) ja hänelle sopivassa paikassa. Haastatteluja on kerätty jo n. 20kpl ja etsimme jatkuvasti lisää haastateltavia. Keräämme myös aihepiiriin liittyvää kuvamateriaalia visuaalista analyysiä varten.</a:t>
            </a:r>
          </a:p>
          <a:p>
            <a:pPr fontAlgn="base"/>
            <a:endParaRPr lang="fi-FI" sz="1600" b="0" i="0" dirty="0">
              <a:solidFill>
                <a:srgbClr val="000000"/>
              </a:solidFill>
              <a:effectLst/>
              <a:latin typeface="Calibri" panose="020F0502020204030204" pitchFamily="34" charset="0"/>
            </a:endParaRPr>
          </a:p>
          <a:p>
            <a:pPr fontAlgn="base"/>
            <a:r>
              <a:rPr lang="fi-FI" sz="1600" dirty="0">
                <a:solidFill>
                  <a:srgbClr val="000000"/>
                </a:solidFill>
                <a:latin typeface="Calibri" panose="020F0502020204030204" pitchFamily="34" charset="0"/>
              </a:rPr>
              <a:t>Etsimme gradutyöntekijöitä, jotka ovat kiinnostuneita aihepiiristä. Tarjoamme analysoitavaksi jo olemassa olevaa dataa ja mahdollisuutta kerätä lisäaineistoa osana projektia. </a:t>
            </a:r>
            <a:endParaRPr lang="fi-FI" sz="1600" b="0" i="0" dirty="0">
              <a:solidFill>
                <a:srgbClr val="000000"/>
              </a:solidFill>
              <a:effectLst/>
              <a:latin typeface="Segoe UI" panose="020B0502040204020203" pitchFamily="34" charset="0"/>
            </a:endParaRPr>
          </a:p>
          <a:p>
            <a:pPr fontAlgn="base"/>
            <a:r>
              <a:rPr lang="fi-FI" sz="1600" dirty="0">
                <a:solidFill>
                  <a:srgbClr val="000000"/>
                </a:solidFill>
                <a:latin typeface="Calibri" panose="020F0502020204030204" pitchFamily="34" charset="0"/>
              </a:rPr>
              <a:t>  </a:t>
            </a:r>
            <a:endParaRPr lang="fi-FI" sz="1600" b="0" i="0" dirty="0">
              <a:solidFill>
                <a:srgbClr val="000000"/>
              </a:solidFill>
              <a:effectLst/>
              <a:latin typeface="Segoe UI" panose="020B0502040204020203" pitchFamily="34" charset="0"/>
            </a:endParaRPr>
          </a:p>
          <a:p>
            <a:pPr fontAlgn="base"/>
            <a:r>
              <a:rPr lang="fi-FI" sz="1600" dirty="0">
                <a:solidFill>
                  <a:srgbClr val="000000"/>
                </a:solidFill>
                <a:latin typeface="Calibri" panose="020F0502020204030204" pitchFamily="34" charset="0"/>
              </a:rPr>
              <a:t>Mikäli haluat osallistua, otathan yhteyttä! </a:t>
            </a:r>
            <a:endParaRPr lang="fi-FI" sz="1600" b="0" i="0" dirty="0">
              <a:solidFill>
                <a:srgbClr val="000000"/>
              </a:solidFill>
              <a:effectLst/>
              <a:latin typeface="Segoe UI" panose="020B0502040204020203" pitchFamily="34" charset="0"/>
            </a:endParaRPr>
          </a:p>
          <a:p>
            <a:pPr fontAlgn="base"/>
            <a:r>
              <a:rPr lang="fi-FI" b="0" i="0" dirty="0">
                <a:solidFill>
                  <a:srgbClr val="000000"/>
                </a:solidFill>
                <a:effectLst/>
                <a:latin typeface="Calibri" panose="020F0502020204030204" pitchFamily="34" charset="0"/>
              </a:rPr>
              <a:t> </a:t>
            </a:r>
            <a:endParaRPr lang="fi-FI" sz="1600" b="0" i="0" dirty="0">
              <a:solidFill>
                <a:srgbClr val="000000"/>
              </a:solidFill>
              <a:effectLst/>
              <a:latin typeface="Segoe UI" panose="020B0502040204020203" pitchFamily="34" charset="0"/>
            </a:endParaRPr>
          </a:p>
          <a:p>
            <a:pPr fontAlgn="base"/>
            <a:r>
              <a:rPr lang="fi-FI" sz="1400" b="0" i="0" dirty="0">
                <a:solidFill>
                  <a:srgbClr val="000000"/>
                </a:solidFill>
                <a:effectLst/>
                <a:latin typeface="Calibri" panose="020F0502020204030204" pitchFamily="34" charset="0"/>
              </a:rPr>
              <a:t>Taija Turunen </a:t>
            </a:r>
            <a:endParaRPr lang="fi-FI" sz="1200" b="0" i="0" dirty="0">
              <a:solidFill>
                <a:srgbClr val="000000"/>
              </a:solidFill>
              <a:effectLst/>
              <a:latin typeface="Segoe UI" panose="020B0502040204020203" pitchFamily="34" charset="0"/>
            </a:endParaRPr>
          </a:p>
          <a:p>
            <a:pPr fontAlgn="base"/>
            <a:r>
              <a:rPr lang="fi-FI" sz="1400" b="0" i="0" u="sng" strike="noStrike" dirty="0">
                <a:solidFill>
                  <a:srgbClr val="0563C1"/>
                </a:solidFill>
                <a:effectLst/>
                <a:latin typeface="Calibri" panose="020F0502020204030204" pitchFamily="34" charset="0"/>
                <a:hlinkClick r:id="rId2"/>
              </a:rPr>
              <a:t>taija.turunen@aalto.fi</a:t>
            </a:r>
            <a:r>
              <a:rPr lang="fi-FI" sz="1400" b="0" i="0" dirty="0">
                <a:solidFill>
                  <a:srgbClr val="000000"/>
                </a:solidFill>
                <a:effectLst/>
                <a:latin typeface="Calibri" panose="020F0502020204030204" pitchFamily="34" charset="0"/>
              </a:rPr>
              <a:t> </a:t>
            </a:r>
            <a:endParaRPr lang="fi-FI" sz="1200" b="0" i="0" dirty="0">
              <a:solidFill>
                <a:srgbClr val="000000"/>
              </a:solidFill>
              <a:effectLst/>
              <a:latin typeface="Segoe UI" panose="020B0502040204020203" pitchFamily="34" charset="0"/>
            </a:endParaRPr>
          </a:p>
          <a:p>
            <a:pPr fontAlgn="base"/>
            <a:r>
              <a:rPr lang="fi-FI" sz="1400" b="0" i="0" dirty="0">
                <a:solidFill>
                  <a:srgbClr val="000000"/>
                </a:solidFill>
                <a:effectLst/>
                <a:latin typeface="Calibri" panose="020F0502020204030204" pitchFamily="34" charset="0"/>
              </a:rPr>
              <a:t>+358503440132 </a:t>
            </a:r>
            <a:endParaRPr lang="fi-FI" sz="1200" b="0" i="0" dirty="0">
              <a:solidFill>
                <a:srgbClr val="000000"/>
              </a:solidFill>
              <a:effectLst/>
              <a:latin typeface="Segoe UI" panose="020B0502040204020203" pitchFamily="34" charset="0"/>
            </a:endParaRPr>
          </a:p>
        </p:txBody>
      </p:sp>
      <p:pic>
        <p:nvPicPr>
          <p:cNvPr id="8" name="Picture 7">
            <a:extLst>
              <a:ext uri="{FF2B5EF4-FFF2-40B4-BE49-F238E27FC236}">
                <a16:creationId xmlns:a16="http://schemas.microsoft.com/office/drawing/2014/main" id="{4392D943-1D86-D64F-A962-21DFE7E6E04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158869" y="6029134"/>
            <a:ext cx="880290" cy="624789"/>
          </a:xfrm>
          <a:prstGeom prst="rect">
            <a:avLst/>
          </a:prstGeom>
        </p:spPr>
      </p:pic>
      <p:sp>
        <p:nvSpPr>
          <p:cNvPr id="9" name="Title 1">
            <a:extLst>
              <a:ext uri="{FF2B5EF4-FFF2-40B4-BE49-F238E27FC236}">
                <a16:creationId xmlns:a16="http://schemas.microsoft.com/office/drawing/2014/main" id="{82DE9D12-3CC3-1F0C-6378-4D5842E93278}"/>
              </a:ext>
            </a:extLst>
          </p:cNvPr>
          <p:cNvSpPr txBox="1">
            <a:spLocks/>
          </p:cNvSpPr>
          <p:nvPr/>
        </p:nvSpPr>
        <p:spPr>
          <a:xfrm>
            <a:off x="838200" y="365125"/>
            <a:ext cx="10515600" cy="949967"/>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FI" dirty="0"/>
              <a:t>Puettu Äitiys (Enclothed Motherhood)</a:t>
            </a:r>
          </a:p>
        </p:txBody>
      </p:sp>
    </p:spTree>
    <p:extLst>
      <p:ext uri="{BB962C8B-B14F-4D97-AF65-F5344CB8AC3E}">
        <p14:creationId xmlns:p14="http://schemas.microsoft.com/office/powerpoint/2010/main" val="2751396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A0A1F42-E948-4964-B76A-6C2B692F3C12}"/>
              </a:ext>
            </a:extLst>
          </p:cNvPr>
          <p:cNvSpPr>
            <a:spLocks noGrp="1"/>
          </p:cNvSpPr>
          <p:nvPr>
            <p:ph type="subTitle" idx="1"/>
          </p:nvPr>
        </p:nvSpPr>
        <p:spPr>
          <a:xfrm>
            <a:off x="339891" y="276667"/>
            <a:ext cx="11512217" cy="6124576"/>
          </a:xfrm>
        </p:spPr>
        <p:txBody>
          <a:bodyPr>
            <a:noAutofit/>
          </a:bodyPr>
          <a:lstStyle/>
          <a:p>
            <a:pPr algn="l"/>
            <a:r>
              <a:rPr lang="en-US" sz="1800" dirty="0">
                <a:effectLst/>
                <a:latin typeface="Calibri" panose="020F0502020204030204" pitchFamily="34" charset="0"/>
                <a:ea typeface="DengXian" panose="02010600030101010101" pitchFamily="2" charset="-122"/>
                <a:cs typeface="Calibri" panose="020F0502020204030204" pitchFamily="34" charset="0"/>
              </a:rPr>
              <a:t>I don’t have a particular project in mind in which I could use the help of a student, but I do have some topics I’d find particularly interesting. The student would get better-than-average supervision, given that I’m an expert in these areas/topics.</a:t>
            </a:r>
            <a:endParaRPr lang="en-US" sz="1800" dirty="0">
              <a:effectLst/>
              <a:latin typeface="DengXian" panose="02010600030101010101" pitchFamily="2" charset="-122"/>
              <a:ea typeface="DengXian" panose="02010600030101010101" pitchFamily="2" charset="-122"/>
              <a:cs typeface="Calibri" panose="020F0502020204030204" pitchFamily="34" charset="0"/>
            </a:endParaRPr>
          </a:p>
          <a:p>
            <a:pPr algn="l"/>
            <a:r>
              <a:rPr lang="en-US" sz="1800" dirty="0">
                <a:effectLst/>
                <a:latin typeface="Calibri" panose="020F0502020204030204" pitchFamily="34" charset="0"/>
                <a:ea typeface="DengXian" panose="02010600030101010101" pitchFamily="2" charset="-122"/>
                <a:cs typeface="Calibri" panose="020F0502020204030204" pitchFamily="34" charset="0"/>
              </a:rPr>
              <a:t> </a:t>
            </a:r>
            <a:endParaRPr lang="en-US" sz="1800" dirty="0">
              <a:effectLst/>
              <a:latin typeface="DengXian" panose="02010600030101010101" pitchFamily="2" charset="-122"/>
              <a:ea typeface="DengXian" panose="02010600030101010101" pitchFamily="2" charset="-122"/>
              <a:cs typeface="Calibri" panose="020F0502020204030204" pitchFamily="34" charset="0"/>
            </a:endParaRPr>
          </a:p>
          <a:p>
            <a:pPr marL="342900" lvl="0" indent="-342900" algn="l">
              <a:buFont typeface="+mj-lt"/>
              <a:buAutoNum type="arabicParenR"/>
            </a:pPr>
            <a:r>
              <a:rPr lang="en-US" sz="1800" dirty="0">
                <a:effectLst/>
                <a:latin typeface="Calibri" panose="020F0502020204030204" pitchFamily="34" charset="0"/>
                <a:ea typeface="Times New Roman" panose="02020603050405020304" pitchFamily="18" charset="0"/>
              </a:rPr>
              <a:t>Corporate wrongdoing. Anything related to it: How instances of corporate wrongdoing are portrayed in the media, social evaluations of wrongdoing, legal processes regarding wrongdoing, how corporations react to (allegations of) wrongdoing, how employees relate to wrongdoing etc.</a:t>
            </a:r>
            <a:endParaRPr lang="en-US" sz="1800" dirty="0">
              <a:effectLst/>
              <a:latin typeface="Calibri" panose="020F0502020204030204" pitchFamily="34" charset="0"/>
              <a:ea typeface="DengXian" panose="02010600030101010101" pitchFamily="2" charset="-122"/>
            </a:endParaRPr>
          </a:p>
          <a:p>
            <a:pPr marL="342900" lvl="0" indent="-342900" algn="l">
              <a:buFont typeface="+mj-lt"/>
              <a:buAutoNum type="arabicParenR"/>
            </a:pPr>
            <a:r>
              <a:rPr lang="en-US" sz="1800" dirty="0">
                <a:effectLst/>
                <a:latin typeface="Calibri" panose="020F0502020204030204" pitchFamily="34" charset="0"/>
                <a:ea typeface="Times New Roman" panose="02020603050405020304" pitchFamily="18" charset="0"/>
              </a:rPr>
              <a:t>Sustainability and business. I’m especially interested in biodiversity considerations and corporate efforts in or responses to systems-level initiatives like science-based targets or new, upcoming EU-level regulations.</a:t>
            </a:r>
            <a:endParaRPr lang="en-US" sz="1800" dirty="0">
              <a:effectLst/>
              <a:latin typeface="Calibri" panose="020F0502020204030204" pitchFamily="34" charset="0"/>
              <a:ea typeface="DengXian" panose="02010600030101010101" pitchFamily="2" charset="-122"/>
            </a:endParaRPr>
          </a:p>
          <a:p>
            <a:pPr marL="742950" lvl="1" indent="-285750" algn="l">
              <a:buFont typeface="+mj-lt"/>
              <a:buAutoNum type="alphaLcPeriod"/>
            </a:pPr>
            <a:r>
              <a:rPr lang="en-US" sz="1800" dirty="0">
                <a:effectLst/>
                <a:latin typeface="Calibri" panose="020F0502020204030204" pitchFamily="34" charset="0"/>
                <a:ea typeface="Times New Roman" panose="02020603050405020304" pitchFamily="18" charset="0"/>
              </a:rPr>
              <a:t>Sub-topic: EU’s nature restoration plans, and how in the COP15 on biodiversity it was agreed 30% of Earth’s land and water should be restored and protected by 2030. What are corporate responses to this (could be a specific company or sector), and ESPECIALLY discourse/narrative analysis of how nature restoration has been discussed in Finland (media) over the last few years.</a:t>
            </a:r>
            <a:endParaRPr lang="en-US" sz="1800" dirty="0">
              <a:effectLst/>
              <a:latin typeface="Calibri" panose="020F0502020204030204" pitchFamily="34" charset="0"/>
              <a:ea typeface="DengXian" panose="02010600030101010101" pitchFamily="2" charset="-122"/>
            </a:endParaRPr>
          </a:p>
          <a:p>
            <a:pPr marL="342900" lvl="0" indent="-342900" algn="l">
              <a:buFont typeface="+mj-lt"/>
              <a:buAutoNum type="arabicParenR"/>
            </a:pPr>
            <a:r>
              <a:rPr lang="en-US" sz="1800" dirty="0">
                <a:effectLst/>
                <a:latin typeface="Calibri" panose="020F0502020204030204" pitchFamily="34" charset="0"/>
                <a:ea typeface="Times New Roman" panose="02020603050405020304" pitchFamily="18" charset="0"/>
              </a:rPr>
              <a:t>Anything related to history and memory. E.g. organizations leveraging their history in attempting to reach their aims, organizations grappling with difficult pasts (e.g. alleged wrongdoing) etc.</a:t>
            </a:r>
            <a:endParaRPr lang="en-US" sz="1800" dirty="0">
              <a:effectLst/>
              <a:latin typeface="Calibri" panose="020F0502020204030204" pitchFamily="34" charset="0"/>
              <a:ea typeface="DengXian" panose="02010600030101010101" pitchFamily="2" charset="-122"/>
            </a:endParaRPr>
          </a:p>
          <a:p>
            <a:pPr marL="342900" lvl="0" indent="-342900" algn="l">
              <a:buFont typeface="+mj-lt"/>
              <a:buAutoNum type="arabicParenR"/>
            </a:pPr>
            <a:r>
              <a:rPr lang="en-US" sz="1800" dirty="0">
                <a:effectLst/>
                <a:latin typeface="Calibri" panose="020F0502020204030204" pitchFamily="34" charset="0"/>
                <a:ea typeface="Times New Roman" panose="02020603050405020304" pitchFamily="18" charset="0"/>
              </a:rPr>
              <a:t>Bureaucratic processes. I’m especially interested in how various types of policies are rolled out over different levels (e.g. from government all the way grassroot-level, or from top management across the organization.</a:t>
            </a:r>
            <a:endParaRPr lang="en-US" sz="1800" dirty="0">
              <a:latin typeface="Calibri" panose="020F0502020204030204" pitchFamily="34" charset="0"/>
              <a:ea typeface="DengXian" panose="02010600030101010101" pitchFamily="2" charset="-122"/>
            </a:endParaRPr>
          </a:p>
          <a:p>
            <a:pPr lvl="0" algn="l"/>
            <a:endParaRPr lang="en-US" sz="1800" dirty="0">
              <a:latin typeface="Calibri" panose="020F0502020204030204" pitchFamily="34" charset="0"/>
              <a:ea typeface="DengXian" panose="02010600030101010101" pitchFamily="2" charset="-122"/>
            </a:endParaRPr>
          </a:p>
          <a:p>
            <a:pPr lvl="0" algn="l"/>
            <a:r>
              <a:rPr lang="en-US" sz="1800" dirty="0">
                <a:effectLst/>
                <a:latin typeface="Calibri" panose="020F0502020204030204" pitchFamily="34" charset="0"/>
                <a:ea typeface="DengXian" panose="02010600030101010101" pitchFamily="2" charset="-122"/>
              </a:rPr>
              <a:t>Jukka Rintamäki</a:t>
            </a:r>
          </a:p>
          <a:p>
            <a:pPr lvl="0" algn="l"/>
            <a:r>
              <a:rPr lang="en-US" sz="1800" dirty="0">
                <a:effectLst/>
                <a:latin typeface="Calibri" panose="020F0502020204030204" pitchFamily="34" charset="0"/>
                <a:ea typeface="DengXian" panose="02010600030101010101" pitchFamily="2" charset="-122"/>
                <a:hlinkClick r:id="rId2"/>
              </a:rPr>
              <a:t>jukka.rintamaki@aalto.fi</a:t>
            </a:r>
            <a:endParaRPr lang="en-US" sz="1800" dirty="0">
              <a:effectLst/>
              <a:latin typeface="Calibri" panose="020F0502020204030204" pitchFamily="34" charset="0"/>
              <a:ea typeface="DengXian" panose="02010600030101010101" pitchFamily="2" charset="-122"/>
            </a:endParaRPr>
          </a:p>
          <a:p>
            <a:pPr lvl="0" algn="l"/>
            <a:endParaRPr lang="en-US" sz="1800" dirty="0">
              <a:effectLst/>
              <a:latin typeface="Calibri" panose="020F0502020204030204" pitchFamily="34" charset="0"/>
              <a:ea typeface="DengXian" panose="02010600030101010101" pitchFamily="2" charset="-122"/>
            </a:endParaRPr>
          </a:p>
          <a:p>
            <a:endParaRPr lang="en-US" sz="1800" dirty="0"/>
          </a:p>
        </p:txBody>
      </p:sp>
    </p:spTree>
    <p:extLst>
      <p:ext uri="{BB962C8B-B14F-4D97-AF65-F5344CB8AC3E}">
        <p14:creationId xmlns:p14="http://schemas.microsoft.com/office/powerpoint/2010/main" val="1181602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1216</Words>
  <Application>Microsoft Office PowerPoint</Application>
  <PresentationFormat>Widescreen</PresentationFormat>
  <Paragraphs>65</Paragraphs>
  <Slides>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vt:i4>
      </vt:variant>
    </vt:vector>
  </HeadingPairs>
  <TitlesOfParts>
    <vt:vector size="15" baseType="lpstr">
      <vt:lpstr>DengXian</vt:lpstr>
      <vt:lpstr>Arial</vt:lpstr>
      <vt:lpstr>Calibri</vt:lpstr>
      <vt:lpstr>Calibri Light</vt:lpstr>
      <vt:lpstr>Roboto</vt:lpstr>
      <vt:lpstr>Roboto Bold</vt:lpstr>
      <vt:lpstr>Segoe UI</vt:lpstr>
      <vt:lpstr>Times New Roman</vt:lpstr>
      <vt:lpstr>Office Theme</vt:lpstr>
      <vt:lpstr>PowerPoint Presentation</vt:lpstr>
      <vt:lpstr>PowerPoint Presentation</vt:lpstr>
      <vt:lpstr>PowerPoint Presentation</vt:lpstr>
      <vt:lpstr>Business model innovation</vt:lpstr>
      <vt:lpstr>PowerPoint Presentation</vt:lpstr>
      <vt:lpstr>PowerPoint Presentation</vt:lpstr>
    </vt:vector>
  </TitlesOfParts>
  <Company>Aalto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Yang Baolin</dc:creator>
  <cp:lastModifiedBy>Yang Baolin</cp:lastModifiedBy>
  <cp:revision>1</cp:revision>
  <dcterms:created xsi:type="dcterms:W3CDTF">2023-01-10T08:47:12Z</dcterms:created>
  <dcterms:modified xsi:type="dcterms:W3CDTF">2023-01-17T09:29:38Z</dcterms:modified>
</cp:coreProperties>
</file>