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688" r:id="rId2"/>
    <p:sldMasterId id="2147483699" r:id="rId3"/>
  </p:sldMasterIdLst>
  <p:notesMasterIdLst>
    <p:notesMasterId r:id="rId27"/>
  </p:notesMasterIdLst>
  <p:sldIdLst>
    <p:sldId id="256" r:id="rId4"/>
    <p:sldId id="301" r:id="rId5"/>
    <p:sldId id="279" r:id="rId6"/>
    <p:sldId id="293" r:id="rId7"/>
    <p:sldId id="313" r:id="rId8"/>
    <p:sldId id="302" r:id="rId9"/>
    <p:sldId id="317" r:id="rId10"/>
    <p:sldId id="316" r:id="rId11"/>
    <p:sldId id="294" r:id="rId12"/>
    <p:sldId id="303" r:id="rId13"/>
    <p:sldId id="295" r:id="rId14"/>
    <p:sldId id="305" r:id="rId15"/>
    <p:sldId id="296" r:id="rId16"/>
    <p:sldId id="297" r:id="rId17"/>
    <p:sldId id="306" r:id="rId18"/>
    <p:sldId id="278" r:id="rId19"/>
    <p:sldId id="314" r:id="rId20"/>
    <p:sldId id="315" r:id="rId21"/>
    <p:sldId id="308" r:id="rId22"/>
    <p:sldId id="309" r:id="rId23"/>
    <p:sldId id="310" r:id="rId24"/>
    <p:sldId id="311" r:id="rId25"/>
    <p:sldId id="312" r:id="rId2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2" autoAdjust="0"/>
    <p:restoredTop sz="94660"/>
  </p:normalViewPr>
  <p:slideViewPr>
    <p:cSldViewPr snapToGrid="0">
      <p:cViewPr varScale="1">
        <p:scale>
          <a:sx n="112" d="100"/>
          <a:sy n="112" d="100"/>
        </p:scale>
        <p:origin x="264"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2.xml.rels><?xml version="1.0" encoding="UTF-8" standalone="yes"?>
<Relationships xmlns="http://schemas.openxmlformats.org/package/2006/relationships"><Relationship Id="rId1" Type="http://schemas.openxmlformats.org/officeDocument/2006/relationships/hyperlink" Target="https://www.edilex.fi/eu-lainsaadanto/32010R0583" TargetMode="External"/></Relationships>
</file>

<file path=ppt/diagrams/_rels/data3.xml.rels><?xml version="1.0" encoding="UTF-8" standalone="yes"?>
<Relationships xmlns="http://schemas.openxmlformats.org/package/2006/relationships"><Relationship Id="rId3" Type="http://schemas.openxmlformats.org/officeDocument/2006/relationships/hyperlink" Target="https://www.edilex.fi/he/20160228" TargetMode="External"/><Relationship Id="rId2" Type="http://schemas.openxmlformats.org/officeDocument/2006/relationships/hyperlink" Target="https://www.edilex.fi/lainsaadanto/20120747" TargetMode="External"/><Relationship Id="rId1" Type="http://schemas.openxmlformats.org/officeDocument/2006/relationships/hyperlink" Target="https://www.edilex.fi/smur/20170444" TargetMode="External"/></Relationships>
</file>

<file path=ppt/diagrams/_rels/drawing12.xml.rels><?xml version="1.0" encoding="UTF-8" standalone="yes"?>
<Relationships xmlns="http://schemas.openxmlformats.org/package/2006/relationships"><Relationship Id="rId1" Type="http://schemas.openxmlformats.org/officeDocument/2006/relationships/hyperlink" Target="https://www.edilex.fi/eu-lainsaadanto/32010R0583"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www.edilex.fi/he/20160228" TargetMode="External"/><Relationship Id="rId2" Type="http://schemas.openxmlformats.org/officeDocument/2006/relationships/hyperlink" Target="https://www.edilex.fi/lainsaadanto/20120747" TargetMode="External"/><Relationship Id="rId1" Type="http://schemas.openxmlformats.org/officeDocument/2006/relationships/hyperlink" Target="https://www.edilex.fi/smur/20170444"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08A3F5-FE7F-4199-BFCC-BF57B507FC2F}" type="doc">
      <dgm:prSet loTypeId="urn:microsoft.com/office/officeart/2005/8/layout/vList2" loCatId="list" qsTypeId="urn:microsoft.com/office/officeart/2005/8/quickstyle/3d5" qsCatId="3D" csTypeId="urn:microsoft.com/office/officeart/2005/8/colors/colorful5" csCatId="colorful"/>
      <dgm:spPr/>
      <dgm:t>
        <a:bodyPr/>
        <a:lstStyle/>
        <a:p>
          <a:endParaRPr lang="en-US"/>
        </a:p>
      </dgm:t>
    </dgm:pt>
    <dgm:pt modelId="{AC9DCAE3-F5F4-46C5-91B3-FD9E8050B8DC}">
      <dgm:prSet/>
      <dgm:spPr/>
      <dgm:t>
        <a:bodyPr/>
        <a:lstStyle/>
        <a:p>
          <a:r>
            <a:rPr lang="fi-FI" b="1" i="0" baseline="0"/>
            <a:t>Sijoituspalveluyrityksen on luokiteltava asiakkaansa ei-ammattimaiseksi asiakkaaksi, ammattimaiseksi asiakkaaksi tai hyväksyttäväksi vastapuoleksi. </a:t>
          </a:r>
          <a:endParaRPr lang="en-US"/>
        </a:p>
      </dgm:t>
    </dgm:pt>
    <dgm:pt modelId="{C0E5340A-10BF-4208-B31B-934B3EBFA0D8}" type="parTrans" cxnId="{CF07B9F8-EA6A-4913-8371-81257CBC94C7}">
      <dgm:prSet/>
      <dgm:spPr/>
      <dgm:t>
        <a:bodyPr/>
        <a:lstStyle/>
        <a:p>
          <a:endParaRPr lang="en-US"/>
        </a:p>
      </dgm:t>
    </dgm:pt>
    <dgm:pt modelId="{19A77262-4019-4337-9F87-EAA46A356646}" type="sibTrans" cxnId="{CF07B9F8-EA6A-4913-8371-81257CBC94C7}">
      <dgm:prSet/>
      <dgm:spPr/>
      <dgm:t>
        <a:bodyPr/>
        <a:lstStyle/>
        <a:p>
          <a:endParaRPr lang="en-US"/>
        </a:p>
      </dgm:t>
    </dgm:pt>
    <dgm:pt modelId="{9C8B8B4B-0D5E-4217-904A-06800C7E0547}">
      <dgm:prSet/>
      <dgm:spPr/>
      <dgm:t>
        <a:bodyPr/>
        <a:lstStyle/>
        <a:p>
          <a:r>
            <a:rPr lang="fi-FI" b="1" i="0" baseline="0"/>
            <a:t>Ammattimaisella asiakkaalla tarkoitetaan asiakasta, jolla on riittävästi kokemusta, tietämystä ja asiantuntemusta itsenäisten sijoituspäätösten tekemiseen ja niistä aiheutuvien riskien asianmukaiseen arviointiin</a:t>
          </a:r>
          <a:endParaRPr lang="en-US"/>
        </a:p>
      </dgm:t>
    </dgm:pt>
    <dgm:pt modelId="{08002A99-09D8-43F3-A065-54178459B93C}" type="parTrans" cxnId="{6B1664B1-995A-41E1-A321-1455987512E9}">
      <dgm:prSet/>
      <dgm:spPr/>
      <dgm:t>
        <a:bodyPr/>
        <a:lstStyle/>
        <a:p>
          <a:endParaRPr lang="en-US"/>
        </a:p>
      </dgm:t>
    </dgm:pt>
    <dgm:pt modelId="{E1BCA74B-616B-4120-8321-8699920C9883}" type="sibTrans" cxnId="{6B1664B1-995A-41E1-A321-1455987512E9}">
      <dgm:prSet/>
      <dgm:spPr/>
      <dgm:t>
        <a:bodyPr/>
        <a:lstStyle/>
        <a:p>
          <a:endParaRPr lang="en-US"/>
        </a:p>
      </dgm:t>
    </dgm:pt>
    <dgm:pt modelId="{BF4DBCD2-C89F-4B21-AD31-E65564978420}">
      <dgm:prSet/>
      <dgm:spPr/>
      <dgm:t>
        <a:bodyPr/>
        <a:lstStyle/>
        <a:p>
          <a:r>
            <a:rPr lang="fi-FI" b="1" i="0" baseline="0"/>
            <a:t>Asiakkaiden luokittelemisella ei-ammattimaisiin ja ammattimaisiin asiakkaisiin sekä hyväksyttäviin vastapuoliin määritellään asiakkaan oikeudet ja velvollisuudet suhteessa sijoituspalveluyritykseen.</a:t>
          </a:r>
          <a:endParaRPr lang="en-US"/>
        </a:p>
      </dgm:t>
    </dgm:pt>
    <dgm:pt modelId="{3BF89D30-22F5-41E0-A1BB-8D62BFCC6AF7}" type="parTrans" cxnId="{A87093FC-DFA0-4CC9-A18A-2A61272C7A74}">
      <dgm:prSet/>
      <dgm:spPr/>
      <dgm:t>
        <a:bodyPr/>
        <a:lstStyle/>
        <a:p>
          <a:endParaRPr lang="en-US"/>
        </a:p>
      </dgm:t>
    </dgm:pt>
    <dgm:pt modelId="{5CB0A941-8F0A-4ACB-A083-BFD5C3744AD9}" type="sibTrans" cxnId="{A87093FC-DFA0-4CC9-A18A-2A61272C7A74}">
      <dgm:prSet/>
      <dgm:spPr/>
      <dgm:t>
        <a:bodyPr/>
        <a:lstStyle/>
        <a:p>
          <a:endParaRPr lang="en-US"/>
        </a:p>
      </dgm:t>
    </dgm:pt>
    <dgm:pt modelId="{41F3DC99-2420-431A-9E0C-31EEFFABA564}">
      <dgm:prSet/>
      <dgm:spPr/>
      <dgm:t>
        <a:bodyPr/>
        <a:lstStyle/>
        <a:p>
          <a:r>
            <a:rPr lang="fi-FI" b="1" i="0" baseline="0"/>
            <a:t>Ei-ammattimaisiin asiakkaisiin sovelletaan asiakkaan suojaamiseksi asetettuja menettelytapasäännöksiä laajimmin</a:t>
          </a:r>
          <a:endParaRPr lang="en-US"/>
        </a:p>
      </dgm:t>
    </dgm:pt>
    <dgm:pt modelId="{969FB841-3DCD-4965-8948-7C414BC61182}" type="parTrans" cxnId="{9A196C8F-66DA-4360-B2D0-5A364CBA3DAF}">
      <dgm:prSet/>
      <dgm:spPr/>
      <dgm:t>
        <a:bodyPr/>
        <a:lstStyle/>
        <a:p>
          <a:endParaRPr lang="en-US"/>
        </a:p>
      </dgm:t>
    </dgm:pt>
    <dgm:pt modelId="{A09F45C2-79E7-4B34-A2FF-4441F489715A}" type="sibTrans" cxnId="{9A196C8F-66DA-4360-B2D0-5A364CBA3DAF}">
      <dgm:prSet/>
      <dgm:spPr/>
      <dgm:t>
        <a:bodyPr/>
        <a:lstStyle/>
        <a:p>
          <a:endParaRPr lang="en-US"/>
        </a:p>
      </dgm:t>
    </dgm:pt>
    <dgm:pt modelId="{509EE063-852A-4933-AC21-237028047E1D}">
      <dgm:prSet/>
      <dgm:spPr/>
      <dgm:t>
        <a:bodyPr/>
        <a:lstStyle/>
        <a:p>
          <a:r>
            <a:rPr lang="fi-FI" b="1" i="0" baseline="0"/>
            <a:t>Käytännössä suurin osa sijoituspalveluyrityksen asiakkaista on ei-ammattimaisia asiakkaita. </a:t>
          </a:r>
          <a:endParaRPr lang="en-US"/>
        </a:p>
      </dgm:t>
    </dgm:pt>
    <dgm:pt modelId="{394D7A2A-CE22-44A5-BA94-76B03D32C842}" type="parTrans" cxnId="{B32143B6-1F2E-4B85-A32B-24E6689E98CE}">
      <dgm:prSet/>
      <dgm:spPr/>
      <dgm:t>
        <a:bodyPr/>
        <a:lstStyle/>
        <a:p>
          <a:endParaRPr lang="en-US"/>
        </a:p>
      </dgm:t>
    </dgm:pt>
    <dgm:pt modelId="{EDE9369C-529E-438B-83F2-CC63218EA29F}" type="sibTrans" cxnId="{B32143B6-1F2E-4B85-A32B-24E6689E98CE}">
      <dgm:prSet/>
      <dgm:spPr/>
      <dgm:t>
        <a:bodyPr/>
        <a:lstStyle/>
        <a:p>
          <a:endParaRPr lang="en-US"/>
        </a:p>
      </dgm:t>
    </dgm:pt>
    <dgm:pt modelId="{0BFC3B3C-EDE2-45CD-A0CC-3D02C37097A1}" type="pres">
      <dgm:prSet presAssocID="{0F08A3F5-FE7F-4199-BFCC-BF57B507FC2F}" presName="linear" presStyleCnt="0">
        <dgm:presLayoutVars>
          <dgm:animLvl val="lvl"/>
          <dgm:resizeHandles val="exact"/>
        </dgm:presLayoutVars>
      </dgm:prSet>
      <dgm:spPr/>
    </dgm:pt>
    <dgm:pt modelId="{F393604A-0D5F-425E-A4F7-BD3623061E4E}" type="pres">
      <dgm:prSet presAssocID="{AC9DCAE3-F5F4-46C5-91B3-FD9E8050B8DC}" presName="parentText" presStyleLbl="node1" presStyleIdx="0" presStyleCnt="5">
        <dgm:presLayoutVars>
          <dgm:chMax val="0"/>
          <dgm:bulletEnabled val="1"/>
        </dgm:presLayoutVars>
      </dgm:prSet>
      <dgm:spPr/>
    </dgm:pt>
    <dgm:pt modelId="{E9BF7DD1-56BF-462D-B62C-3E4D52FD6056}" type="pres">
      <dgm:prSet presAssocID="{19A77262-4019-4337-9F87-EAA46A356646}" presName="spacer" presStyleCnt="0"/>
      <dgm:spPr/>
    </dgm:pt>
    <dgm:pt modelId="{2D83F17D-9C6C-4728-8CDE-0067915E94AB}" type="pres">
      <dgm:prSet presAssocID="{9C8B8B4B-0D5E-4217-904A-06800C7E0547}" presName="parentText" presStyleLbl="node1" presStyleIdx="1" presStyleCnt="5">
        <dgm:presLayoutVars>
          <dgm:chMax val="0"/>
          <dgm:bulletEnabled val="1"/>
        </dgm:presLayoutVars>
      </dgm:prSet>
      <dgm:spPr/>
    </dgm:pt>
    <dgm:pt modelId="{8CFFA769-7FAF-43AF-B3D4-41DF909F1ED8}" type="pres">
      <dgm:prSet presAssocID="{E1BCA74B-616B-4120-8321-8699920C9883}" presName="spacer" presStyleCnt="0"/>
      <dgm:spPr/>
    </dgm:pt>
    <dgm:pt modelId="{883A164F-D8CE-4BDA-82FD-606D2FAA2637}" type="pres">
      <dgm:prSet presAssocID="{BF4DBCD2-C89F-4B21-AD31-E65564978420}" presName="parentText" presStyleLbl="node1" presStyleIdx="2" presStyleCnt="5">
        <dgm:presLayoutVars>
          <dgm:chMax val="0"/>
          <dgm:bulletEnabled val="1"/>
        </dgm:presLayoutVars>
      </dgm:prSet>
      <dgm:spPr/>
    </dgm:pt>
    <dgm:pt modelId="{F88E38D6-E0ED-4E6C-A542-85795B31F4EB}" type="pres">
      <dgm:prSet presAssocID="{5CB0A941-8F0A-4ACB-A083-BFD5C3744AD9}" presName="spacer" presStyleCnt="0"/>
      <dgm:spPr/>
    </dgm:pt>
    <dgm:pt modelId="{02546923-8BE8-41B3-BA6A-745414B83F97}" type="pres">
      <dgm:prSet presAssocID="{41F3DC99-2420-431A-9E0C-31EEFFABA564}" presName="parentText" presStyleLbl="node1" presStyleIdx="3" presStyleCnt="5">
        <dgm:presLayoutVars>
          <dgm:chMax val="0"/>
          <dgm:bulletEnabled val="1"/>
        </dgm:presLayoutVars>
      </dgm:prSet>
      <dgm:spPr/>
    </dgm:pt>
    <dgm:pt modelId="{0305D7C1-7F96-4612-A0E3-8EBF7AD77F7C}" type="pres">
      <dgm:prSet presAssocID="{A09F45C2-79E7-4B34-A2FF-4441F489715A}" presName="spacer" presStyleCnt="0"/>
      <dgm:spPr/>
    </dgm:pt>
    <dgm:pt modelId="{872770EE-47D8-4F71-8D25-C2D0BB04D813}" type="pres">
      <dgm:prSet presAssocID="{509EE063-852A-4933-AC21-237028047E1D}" presName="parentText" presStyleLbl="node1" presStyleIdx="4" presStyleCnt="5">
        <dgm:presLayoutVars>
          <dgm:chMax val="0"/>
          <dgm:bulletEnabled val="1"/>
        </dgm:presLayoutVars>
      </dgm:prSet>
      <dgm:spPr/>
    </dgm:pt>
  </dgm:ptLst>
  <dgm:cxnLst>
    <dgm:cxn modelId="{EEBB4A6A-8C57-40BC-91B3-65A991B2A81C}" type="presOf" srcId="{41F3DC99-2420-431A-9E0C-31EEFFABA564}" destId="{02546923-8BE8-41B3-BA6A-745414B83F97}" srcOrd="0" destOrd="0" presId="urn:microsoft.com/office/officeart/2005/8/layout/vList2"/>
    <dgm:cxn modelId="{59CBB251-068A-401A-9C3C-36622E260462}" type="presOf" srcId="{9C8B8B4B-0D5E-4217-904A-06800C7E0547}" destId="{2D83F17D-9C6C-4728-8CDE-0067915E94AB}" srcOrd="0" destOrd="0" presId="urn:microsoft.com/office/officeart/2005/8/layout/vList2"/>
    <dgm:cxn modelId="{2BE7D982-D8E3-4749-BF1F-0D70A55B7B27}" type="presOf" srcId="{BF4DBCD2-C89F-4B21-AD31-E65564978420}" destId="{883A164F-D8CE-4BDA-82FD-606D2FAA2637}" srcOrd="0" destOrd="0" presId="urn:microsoft.com/office/officeart/2005/8/layout/vList2"/>
    <dgm:cxn modelId="{9A196C8F-66DA-4360-B2D0-5A364CBA3DAF}" srcId="{0F08A3F5-FE7F-4199-BFCC-BF57B507FC2F}" destId="{41F3DC99-2420-431A-9E0C-31EEFFABA564}" srcOrd="3" destOrd="0" parTransId="{969FB841-3DCD-4965-8948-7C414BC61182}" sibTransId="{A09F45C2-79E7-4B34-A2FF-4441F489715A}"/>
    <dgm:cxn modelId="{6B1664B1-995A-41E1-A321-1455987512E9}" srcId="{0F08A3F5-FE7F-4199-BFCC-BF57B507FC2F}" destId="{9C8B8B4B-0D5E-4217-904A-06800C7E0547}" srcOrd="1" destOrd="0" parTransId="{08002A99-09D8-43F3-A065-54178459B93C}" sibTransId="{E1BCA74B-616B-4120-8321-8699920C9883}"/>
    <dgm:cxn modelId="{B32143B6-1F2E-4B85-A32B-24E6689E98CE}" srcId="{0F08A3F5-FE7F-4199-BFCC-BF57B507FC2F}" destId="{509EE063-852A-4933-AC21-237028047E1D}" srcOrd="4" destOrd="0" parTransId="{394D7A2A-CE22-44A5-BA94-76B03D32C842}" sibTransId="{EDE9369C-529E-438B-83F2-CC63218EA29F}"/>
    <dgm:cxn modelId="{A19D8ECA-278C-4A6D-B8A5-FE9B4FC8771A}" type="presOf" srcId="{0F08A3F5-FE7F-4199-BFCC-BF57B507FC2F}" destId="{0BFC3B3C-EDE2-45CD-A0CC-3D02C37097A1}" srcOrd="0" destOrd="0" presId="urn:microsoft.com/office/officeart/2005/8/layout/vList2"/>
    <dgm:cxn modelId="{80D919D1-84D8-42AA-8110-FD9C6CF24C83}" type="presOf" srcId="{AC9DCAE3-F5F4-46C5-91B3-FD9E8050B8DC}" destId="{F393604A-0D5F-425E-A4F7-BD3623061E4E}" srcOrd="0" destOrd="0" presId="urn:microsoft.com/office/officeart/2005/8/layout/vList2"/>
    <dgm:cxn modelId="{DDE8EFED-416E-4840-B554-5928A39EE86D}" type="presOf" srcId="{509EE063-852A-4933-AC21-237028047E1D}" destId="{872770EE-47D8-4F71-8D25-C2D0BB04D813}" srcOrd="0" destOrd="0" presId="urn:microsoft.com/office/officeart/2005/8/layout/vList2"/>
    <dgm:cxn modelId="{CF07B9F8-EA6A-4913-8371-81257CBC94C7}" srcId="{0F08A3F5-FE7F-4199-BFCC-BF57B507FC2F}" destId="{AC9DCAE3-F5F4-46C5-91B3-FD9E8050B8DC}" srcOrd="0" destOrd="0" parTransId="{C0E5340A-10BF-4208-B31B-934B3EBFA0D8}" sibTransId="{19A77262-4019-4337-9F87-EAA46A356646}"/>
    <dgm:cxn modelId="{A87093FC-DFA0-4CC9-A18A-2A61272C7A74}" srcId="{0F08A3F5-FE7F-4199-BFCC-BF57B507FC2F}" destId="{BF4DBCD2-C89F-4B21-AD31-E65564978420}" srcOrd="2" destOrd="0" parTransId="{3BF89D30-22F5-41E0-A1BB-8D62BFCC6AF7}" sibTransId="{5CB0A941-8F0A-4ACB-A083-BFD5C3744AD9}"/>
    <dgm:cxn modelId="{A0A14B79-CEC7-4D7B-842B-2F910C9B990D}" type="presParOf" srcId="{0BFC3B3C-EDE2-45CD-A0CC-3D02C37097A1}" destId="{F393604A-0D5F-425E-A4F7-BD3623061E4E}" srcOrd="0" destOrd="0" presId="urn:microsoft.com/office/officeart/2005/8/layout/vList2"/>
    <dgm:cxn modelId="{6A015B80-A6C6-4E31-9EBD-4FF39BC96356}" type="presParOf" srcId="{0BFC3B3C-EDE2-45CD-A0CC-3D02C37097A1}" destId="{E9BF7DD1-56BF-462D-B62C-3E4D52FD6056}" srcOrd="1" destOrd="0" presId="urn:microsoft.com/office/officeart/2005/8/layout/vList2"/>
    <dgm:cxn modelId="{452D5CC7-15AB-40DF-85BB-175978A6DD88}" type="presParOf" srcId="{0BFC3B3C-EDE2-45CD-A0CC-3D02C37097A1}" destId="{2D83F17D-9C6C-4728-8CDE-0067915E94AB}" srcOrd="2" destOrd="0" presId="urn:microsoft.com/office/officeart/2005/8/layout/vList2"/>
    <dgm:cxn modelId="{9CC98CFB-DE64-43A0-9331-C9DEC5047031}" type="presParOf" srcId="{0BFC3B3C-EDE2-45CD-A0CC-3D02C37097A1}" destId="{8CFFA769-7FAF-43AF-B3D4-41DF909F1ED8}" srcOrd="3" destOrd="0" presId="urn:microsoft.com/office/officeart/2005/8/layout/vList2"/>
    <dgm:cxn modelId="{8C6CBC67-68B9-4205-BC4D-81C387EF865D}" type="presParOf" srcId="{0BFC3B3C-EDE2-45CD-A0CC-3D02C37097A1}" destId="{883A164F-D8CE-4BDA-82FD-606D2FAA2637}" srcOrd="4" destOrd="0" presId="urn:microsoft.com/office/officeart/2005/8/layout/vList2"/>
    <dgm:cxn modelId="{5343D117-C184-43C9-819F-4A38D0D3A22B}" type="presParOf" srcId="{0BFC3B3C-EDE2-45CD-A0CC-3D02C37097A1}" destId="{F88E38D6-E0ED-4E6C-A542-85795B31F4EB}" srcOrd="5" destOrd="0" presId="urn:microsoft.com/office/officeart/2005/8/layout/vList2"/>
    <dgm:cxn modelId="{1E0F9367-ECCA-438C-A60A-901A7EB44B80}" type="presParOf" srcId="{0BFC3B3C-EDE2-45CD-A0CC-3D02C37097A1}" destId="{02546923-8BE8-41B3-BA6A-745414B83F97}" srcOrd="6" destOrd="0" presId="urn:microsoft.com/office/officeart/2005/8/layout/vList2"/>
    <dgm:cxn modelId="{6F55F1E4-D35D-450C-860E-CE7343EB2FEF}" type="presParOf" srcId="{0BFC3B3C-EDE2-45CD-A0CC-3D02C37097A1}" destId="{0305D7C1-7F96-4612-A0E3-8EBF7AD77F7C}" srcOrd="7" destOrd="0" presId="urn:microsoft.com/office/officeart/2005/8/layout/vList2"/>
    <dgm:cxn modelId="{9C2EA45F-7ED2-4144-85DF-7DCD4E668606}" type="presParOf" srcId="{0BFC3B3C-EDE2-45CD-A0CC-3D02C37097A1}" destId="{872770EE-47D8-4F71-8D25-C2D0BB04D81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97DC789-AFB9-4956-B5B5-F5150144ED73}" type="doc">
      <dgm:prSet loTypeId="urn:microsoft.com/office/officeart/2005/8/layout/hierarchy4" loCatId="list" qsTypeId="urn:microsoft.com/office/officeart/2005/8/quickstyle/3d5" qsCatId="3D" csTypeId="urn:microsoft.com/office/officeart/2005/8/colors/accent3_1" csCatId="accent3"/>
      <dgm:spPr/>
      <dgm:t>
        <a:bodyPr/>
        <a:lstStyle/>
        <a:p>
          <a:endParaRPr lang="fi-FI"/>
        </a:p>
      </dgm:t>
    </dgm:pt>
    <dgm:pt modelId="{E485675D-9BAF-4C46-8029-CF1CEA2A6115}">
      <dgm:prSet/>
      <dgm:spPr/>
      <dgm:t>
        <a:bodyPr/>
        <a:lstStyle/>
        <a:p>
          <a:r>
            <a:rPr lang="fi-FI"/>
            <a:t>Sijoituspalveluyrityksen on annettava asiakkaille hyvissä ajoin ennen palvelun tarjoamista riittävät tiedot sijoituspalveluyrityksestä ja sen tarjoamista palveluista, rahoitusvälineistä ja ehdotetuista sijoitusstrategioista, toteuttamispaikoista sekä kaikista kuluista ja liitännäisistä veloituksista. Näihin tietoihin on sisällyttävä seuraavat seikat:</a:t>
          </a:r>
        </a:p>
      </dgm:t>
    </dgm:pt>
    <dgm:pt modelId="{8A22AA73-DC61-47F8-8101-5360F888AE5A}" type="parTrans" cxnId="{4C4A8A93-4F15-4259-8833-65385910B158}">
      <dgm:prSet/>
      <dgm:spPr/>
      <dgm:t>
        <a:bodyPr/>
        <a:lstStyle/>
        <a:p>
          <a:endParaRPr lang="fi-FI"/>
        </a:p>
      </dgm:t>
    </dgm:pt>
    <dgm:pt modelId="{D5859730-1680-4C93-916A-096550E1C162}" type="sibTrans" cxnId="{4C4A8A93-4F15-4259-8833-65385910B158}">
      <dgm:prSet/>
      <dgm:spPr/>
      <dgm:t>
        <a:bodyPr/>
        <a:lstStyle/>
        <a:p>
          <a:endParaRPr lang="fi-FI"/>
        </a:p>
      </dgm:t>
    </dgm:pt>
    <dgm:pt modelId="{79CDB7B2-5001-4ACD-87B9-8E27760E7271}">
      <dgm:prSet/>
      <dgm:spPr/>
      <dgm:t>
        <a:bodyPr/>
        <a:lstStyle/>
        <a:p>
          <a:r>
            <a:rPr lang="fi-FI"/>
            <a:t>a) onko neuvonta luonteeltaan riippumatonta vai ei;</a:t>
          </a:r>
        </a:p>
      </dgm:t>
    </dgm:pt>
    <dgm:pt modelId="{33B12901-1CCA-4F78-821B-452D56396C5E}" type="parTrans" cxnId="{D6845249-8B81-4714-8484-2C21A80F2A1F}">
      <dgm:prSet/>
      <dgm:spPr/>
      <dgm:t>
        <a:bodyPr/>
        <a:lstStyle/>
        <a:p>
          <a:endParaRPr lang="fi-FI"/>
        </a:p>
      </dgm:t>
    </dgm:pt>
    <dgm:pt modelId="{0F13BBED-8099-4BDF-9C9F-2762424C0BEC}" type="sibTrans" cxnId="{D6845249-8B81-4714-8484-2C21A80F2A1F}">
      <dgm:prSet/>
      <dgm:spPr/>
      <dgm:t>
        <a:bodyPr/>
        <a:lstStyle/>
        <a:p>
          <a:endParaRPr lang="fi-FI"/>
        </a:p>
      </dgm:t>
    </dgm:pt>
    <dgm:pt modelId="{C17E45D9-B9C5-4E25-80C7-4E765C066F30}">
      <dgm:prSet/>
      <dgm:spPr/>
      <dgm:t>
        <a:bodyPr/>
        <a:lstStyle/>
        <a:p>
          <a:r>
            <a:rPr lang="fi-FI"/>
            <a:t>b) perustuuko neuvonta laajaan vai rajoitetumpaan analyysiin eri rahoitusvälinelajeista ja erityisesti rajoittuuko valikoima sellaisten yhteisöjen liikkeeseen laskemiin tai tarjoamiin rahoitusvälineisiin, joilla on sijoituspalveluyritykseen läheinen sidos tai niin läheinen muu oikeudellinen tai taloudellinen suhde, kuten sopimussuhde, että se voi vaarantaa tarjotun neuvonnan riippumattomuuden;</a:t>
          </a:r>
        </a:p>
      </dgm:t>
    </dgm:pt>
    <dgm:pt modelId="{3D17D77B-D7A4-417B-B59D-5DE025E85F5A}" type="parTrans" cxnId="{B59015E1-1DE8-475D-9A0A-CF085A64B6DC}">
      <dgm:prSet/>
      <dgm:spPr/>
      <dgm:t>
        <a:bodyPr/>
        <a:lstStyle/>
        <a:p>
          <a:endParaRPr lang="fi-FI"/>
        </a:p>
      </dgm:t>
    </dgm:pt>
    <dgm:pt modelId="{D2C61424-8C64-4917-B6D5-5A9AFA6628F4}" type="sibTrans" cxnId="{B59015E1-1DE8-475D-9A0A-CF085A64B6DC}">
      <dgm:prSet/>
      <dgm:spPr/>
      <dgm:t>
        <a:bodyPr/>
        <a:lstStyle/>
        <a:p>
          <a:endParaRPr lang="fi-FI"/>
        </a:p>
      </dgm:t>
    </dgm:pt>
    <dgm:pt modelId="{5CC7A4DE-FEF6-4881-99DF-03527833C446}">
      <dgm:prSet/>
      <dgm:spPr/>
      <dgm:t>
        <a:bodyPr/>
        <a:lstStyle/>
        <a:p>
          <a:r>
            <a:rPr lang="fi-FI"/>
            <a:t>c) tarjoaako sijoituspalveluyritys asiakkaalle säännöllistä soveltuvuusarviointia suositelluista rahoitusvälineistä;</a:t>
          </a:r>
        </a:p>
      </dgm:t>
    </dgm:pt>
    <dgm:pt modelId="{70B621B5-A9F8-495C-8DAC-126A39956531}" type="parTrans" cxnId="{38E68AD5-3C87-405B-A753-89772C8BB3E4}">
      <dgm:prSet/>
      <dgm:spPr/>
      <dgm:t>
        <a:bodyPr/>
        <a:lstStyle/>
        <a:p>
          <a:endParaRPr lang="fi-FI"/>
        </a:p>
      </dgm:t>
    </dgm:pt>
    <dgm:pt modelId="{E56B5EE8-5280-475D-9C58-BE4746C6206D}" type="sibTrans" cxnId="{38E68AD5-3C87-405B-A753-89772C8BB3E4}">
      <dgm:prSet/>
      <dgm:spPr/>
      <dgm:t>
        <a:bodyPr/>
        <a:lstStyle/>
        <a:p>
          <a:endParaRPr lang="fi-FI"/>
        </a:p>
      </dgm:t>
    </dgm:pt>
    <dgm:pt modelId="{50778F74-B22A-4253-99B2-B9000F317EC8}" type="pres">
      <dgm:prSet presAssocID="{097DC789-AFB9-4956-B5B5-F5150144ED73}" presName="Name0" presStyleCnt="0">
        <dgm:presLayoutVars>
          <dgm:chPref val="1"/>
          <dgm:dir/>
          <dgm:animOne val="branch"/>
          <dgm:animLvl val="lvl"/>
          <dgm:resizeHandles/>
        </dgm:presLayoutVars>
      </dgm:prSet>
      <dgm:spPr/>
    </dgm:pt>
    <dgm:pt modelId="{0C5C74E3-6940-4E52-B34A-7FD2A55C02E9}" type="pres">
      <dgm:prSet presAssocID="{E485675D-9BAF-4C46-8029-CF1CEA2A6115}" presName="vertOne" presStyleCnt="0"/>
      <dgm:spPr/>
    </dgm:pt>
    <dgm:pt modelId="{BC9BE293-7EBB-4BF8-B4B4-046327CBC0BA}" type="pres">
      <dgm:prSet presAssocID="{E485675D-9BAF-4C46-8029-CF1CEA2A6115}" presName="txOne" presStyleLbl="node0" presStyleIdx="0" presStyleCnt="1">
        <dgm:presLayoutVars>
          <dgm:chPref val="3"/>
        </dgm:presLayoutVars>
      </dgm:prSet>
      <dgm:spPr/>
    </dgm:pt>
    <dgm:pt modelId="{504165AC-4AC2-4BE9-88C2-98DE114778DF}" type="pres">
      <dgm:prSet presAssocID="{E485675D-9BAF-4C46-8029-CF1CEA2A6115}" presName="parTransOne" presStyleCnt="0"/>
      <dgm:spPr/>
    </dgm:pt>
    <dgm:pt modelId="{B0CCEE45-E085-4BD7-8D94-DF32E96217A8}" type="pres">
      <dgm:prSet presAssocID="{E485675D-9BAF-4C46-8029-CF1CEA2A6115}" presName="horzOne" presStyleCnt="0"/>
      <dgm:spPr/>
    </dgm:pt>
    <dgm:pt modelId="{D8569EC7-0B60-41CA-B15D-2B2E81C4A0CD}" type="pres">
      <dgm:prSet presAssocID="{79CDB7B2-5001-4ACD-87B9-8E27760E7271}" presName="vertTwo" presStyleCnt="0"/>
      <dgm:spPr/>
    </dgm:pt>
    <dgm:pt modelId="{FAF23CF6-958E-4040-B6F1-C5FD08103EF0}" type="pres">
      <dgm:prSet presAssocID="{79CDB7B2-5001-4ACD-87B9-8E27760E7271}" presName="txTwo" presStyleLbl="node2" presStyleIdx="0" presStyleCnt="3">
        <dgm:presLayoutVars>
          <dgm:chPref val="3"/>
        </dgm:presLayoutVars>
      </dgm:prSet>
      <dgm:spPr/>
    </dgm:pt>
    <dgm:pt modelId="{C4035360-A5D5-41EA-AFD4-E3A5C93C0B59}" type="pres">
      <dgm:prSet presAssocID="{79CDB7B2-5001-4ACD-87B9-8E27760E7271}" presName="horzTwo" presStyleCnt="0"/>
      <dgm:spPr/>
    </dgm:pt>
    <dgm:pt modelId="{ACCFDD8F-1356-4CA5-8227-515D4D3C6CEB}" type="pres">
      <dgm:prSet presAssocID="{0F13BBED-8099-4BDF-9C9F-2762424C0BEC}" presName="sibSpaceTwo" presStyleCnt="0"/>
      <dgm:spPr/>
    </dgm:pt>
    <dgm:pt modelId="{39D30AD6-8A9F-4925-B532-A859CE887CF4}" type="pres">
      <dgm:prSet presAssocID="{C17E45D9-B9C5-4E25-80C7-4E765C066F30}" presName="vertTwo" presStyleCnt="0"/>
      <dgm:spPr/>
    </dgm:pt>
    <dgm:pt modelId="{4B3A305C-EBD0-45D6-AC51-13D6638AEBEB}" type="pres">
      <dgm:prSet presAssocID="{C17E45D9-B9C5-4E25-80C7-4E765C066F30}" presName="txTwo" presStyleLbl="node2" presStyleIdx="1" presStyleCnt="3">
        <dgm:presLayoutVars>
          <dgm:chPref val="3"/>
        </dgm:presLayoutVars>
      </dgm:prSet>
      <dgm:spPr/>
    </dgm:pt>
    <dgm:pt modelId="{6955C0FF-B9AD-4DE2-9EB3-8F253D42DC93}" type="pres">
      <dgm:prSet presAssocID="{C17E45D9-B9C5-4E25-80C7-4E765C066F30}" presName="horzTwo" presStyleCnt="0"/>
      <dgm:spPr/>
    </dgm:pt>
    <dgm:pt modelId="{171D2480-5CD6-44C5-9D22-C60692F33F71}" type="pres">
      <dgm:prSet presAssocID="{D2C61424-8C64-4917-B6D5-5A9AFA6628F4}" presName="sibSpaceTwo" presStyleCnt="0"/>
      <dgm:spPr/>
    </dgm:pt>
    <dgm:pt modelId="{1C3A5831-9E09-450E-8C7D-8089A007A191}" type="pres">
      <dgm:prSet presAssocID="{5CC7A4DE-FEF6-4881-99DF-03527833C446}" presName="vertTwo" presStyleCnt="0"/>
      <dgm:spPr/>
    </dgm:pt>
    <dgm:pt modelId="{684FFC0A-B856-424A-94ED-7DAD5C1B2894}" type="pres">
      <dgm:prSet presAssocID="{5CC7A4DE-FEF6-4881-99DF-03527833C446}" presName="txTwo" presStyleLbl="node2" presStyleIdx="2" presStyleCnt="3">
        <dgm:presLayoutVars>
          <dgm:chPref val="3"/>
        </dgm:presLayoutVars>
      </dgm:prSet>
      <dgm:spPr/>
    </dgm:pt>
    <dgm:pt modelId="{686BBCBF-05FF-4B6B-80DA-B1627AA89AD1}" type="pres">
      <dgm:prSet presAssocID="{5CC7A4DE-FEF6-4881-99DF-03527833C446}" presName="horzTwo" presStyleCnt="0"/>
      <dgm:spPr/>
    </dgm:pt>
  </dgm:ptLst>
  <dgm:cxnLst>
    <dgm:cxn modelId="{84670512-4200-468B-AB10-0C3357F283CA}" type="presOf" srcId="{79CDB7B2-5001-4ACD-87B9-8E27760E7271}" destId="{FAF23CF6-958E-4040-B6F1-C5FD08103EF0}" srcOrd="0" destOrd="0" presId="urn:microsoft.com/office/officeart/2005/8/layout/hierarchy4"/>
    <dgm:cxn modelId="{30902F15-2198-44AC-BF6C-4D090C5DAC3B}" type="presOf" srcId="{097DC789-AFB9-4956-B5B5-F5150144ED73}" destId="{50778F74-B22A-4253-99B2-B9000F317EC8}" srcOrd="0" destOrd="0" presId="urn:microsoft.com/office/officeart/2005/8/layout/hierarchy4"/>
    <dgm:cxn modelId="{C855A920-6E40-4A13-834A-38F84770BBA8}" type="presOf" srcId="{C17E45D9-B9C5-4E25-80C7-4E765C066F30}" destId="{4B3A305C-EBD0-45D6-AC51-13D6638AEBEB}" srcOrd="0" destOrd="0" presId="urn:microsoft.com/office/officeart/2005/8/layout/hierarchy4"/>
    <dgm:cxn modelId="{D6845249-8B81-4714-8484-2C21A80F2A1F}" srcId="{E485675D-9BAF-4C46-8029-CF1CEA2A6115}" destId="{79CDB7B2-5001-4ACD-87B9-8E27760E7271}" srcOrd="0" destOrd="0" parTransId="{33B12901-1CCA-4F78-821B-452D56396C5E}" sibTransId="{0F13BBED-8099-4BDF-9C9F-2762424C0BEC}"/>
    <dgm:cxn modelId="{BE99CA8E-6A4F-4F92-8EBE-32B9DD949153}" type="presOf" srcId="{E485675D-9BAF-4C46-8029-CF1CEA2A6115}" destId="{BC9BE293-7EBB-4BF8-B4B4-046327CBC0BA}" srcOrd="0" destOrd="0" presId="urn:microsoft.com/office/officeart/2005/8/layout/hierarchy4"/>
    <dgm:cxn modelId="{4C4A8A93-4F15-4259-8833-65385910B158}" srcId="{097DC789-AFB9-4956-B5B5-F5150144ED73}" destId="{E485675D-9BAF-4C46-8029-CF1CEA2A6115}" srcOrd="0" destOrd="0" parTransId="{8A22AA73-DC61-47F8-8101-5360F888AE5A}" sibTransId="{D5859730-1680-4C93-916A-096550E1C162}"/>
    <dgm:cxn modelId="{2CFB80B8-41B5-490E-A498-B45BF688636C}" type="presOf" srcId="{5CC7A4DE-FEF6-4881-99DF-03527833C446}" destId="{684FFC0A-B856-424A-94ED-7DAD5C1B2894}" srcOrd="0" destOrd="0" presId="urn:microsoft.com/office/officeart/2005/8/layout/hierarchy4"/>
    <dgm:cxn modelId="{38E68AD5-3C87-405B-A753-89772C8BB3E4}" srcId="{E485675D-9BAF-4C46-8029-CF1CEA2A6115}" destId="{5CC7A4DE-FEF6-4881-99DF-03527833C446}" srcOrd="2" destOrd="0" parTransId="{70B621B5-A9F8-495C-8DAC-126A39956531}" sibTransId="{E56B5EE8-5280-475D-9C58-BE4746C6206D}"/>
    <dgm:cxn modelId="{B59015E1-1DE8-475D-9A0A-CF085A64B6DC}" srcId="{E485675D-9BAF-4C46-8029-CF1CEA2A6115}" destId="{C17E45D9-B9C5-4E25-80C7-4E765C066F30}" srcOrd="1" destOrd="0" parTransId="{3D17D77B-D7A4-417B-B59D-5DE025E85F5A}" sibTransId="{D2C61424-8C64-4917-B6D5-5A9AFA6628F4}"/>
    <dgm:cxn modelId="{BA80FC31-AFA4-4E0C-8F3D-AAA3E9AB89D5}" type="presParOf" srcId="{50778F74-B22A-4253-99B2-B9000F317EC8}" destId="{0C5C74E3-6940-4E52-B34A-7FD2A55C02E9}" srcOrd="0" destOrd="0" presId="urn:microsoft.com/office/officeart/2005/8/layout/hierarchy4"/>
    <dgm:cxn modelId="{164BB2D5-EE68-483F-A5D5-AA6018BF43A2}" type="presParOf" srcId="{0C5C74E3-6940-4E52-B34A-7FD2A55C02E9}" destId="{BC9BE293-7EBB-4BF8-B4B4-046327CBC0BA}" srcOrd="0" destOrd="0" presId="urn:microsoft.com/office/officeart/2005/8/layout/hierarchy4"/>
    <dgm:cxn modelId="{AB4C18EE-7BAD-4F87-96E9-963DDF705FC8}" type="presParOf" srcId="{0C5C74E3-6940-4E52-B34A-7FD2A55C02E9}" destId="{504165AC-4AC2-4BE9-88C2-98DE114778DF}" srcOrd="1" destOrd="0" presId="urn:microsoft.com/office/officeart/2005/8/layout/hierarchy4"/>
    <dgm:cxn modelId="{F3C3F91B-854D-470C-B299-AEBB0C9F32CB}" type="presParOf" srcId="{0C5C74E3-6940-4E52-B34A-7FD2A55C02E9}" destId="{B0CCEE45-E085-4BD7-8D94-DF32E96217A8}" srcOrd="2" destOrd="0" presId="urn:microsoft.com/office/officeart/2005/8/layout/hierarchy4"/>
    <dgm:cxn modelId="{D9C8ECEE-6229-4A9A-BE97-4F2AEC36C019}" type="presParOf" srcId="{B0CCEE45-E085-4BD7-8D94-DF32E96217A8}" destId="{D8569EC7-0B60-41CA-B15D-2B2E81C4A0CD}" srcOrd="0" destOrd="0" presId="urn:microsoft.com/office/officeart/2005/8/layout/hierarchy4"/>
    <dgm:cxn modelId="{4F6D7529-FD81-4940-9D93-243B66001EAC}" type="presParOf" srcId="{D8569EC7-0B60-41CA-B15D-2B2E81C4A0CD}" destId="{FAF23CF6-958E-4040-B6F1-C5FD08103EF0}" srcOrd="0" destOrd="0" presId="urn:microsoft.com/office/officeart/2005/8/layout/hierarchy4"/>
    <dgm:cxn modelId="{3A5551E3-E565-4DA8-9948-DD8593910549}" type="presParOf" srcId="{D8569EC7-0B60-41CA-B15D-2B2E81C4A0CD}" destId="{C4035360-A5D5-41EA-AFD4-E3A5C93C0B59}" srcOrd="1" destOrd="0" presId="urn:microsoft.com/office/officeart/2005/8/layout/hierarchy4"/>
    <dgm:cxn modelId="{410F1AE1-3CF5-429D-9E28-60712C8385FC}" type="presParOf" srcId="{B0CCEE45-E085-4BD7-8D94-DF32E96217A8}" destId="{ACCFDD8F-1356-4CA5-8227-515D4D3C6CEB}" srcOrd="1" destOrd="0" presId="urn:microsoft.com/office/officeart/2005/8/layout/hierarchy4"/>
    <dgm:cxn modelId="{98004B5A-C02F-4B36-A936-B946039C25C0}" type="presParOf" srcId="{B0CCEE45-E085-4BD7-8D94-DF32E96217A8}" destId="{39D30AD6-8A9F-4925-B532-A859CE887CF4}" srcOrd="2" destOrd="0" presId="urn:microsoft.com/office/officeart/2005/8/layout/hierarchy4"/>
    <dgm:cxn modelId="{6EFE9F45-1861-4237-ADDE-54D074D005AA}" type="presParOf" srcId="{39D30AD6-8A9F-4925-B532-A859CE887CF4}" destId="{4B3A305C-EBD0-45D6-AC51-13D6638AEBEB}" srcOrd="0" destOrd="0" presId="urn:microsoft.com/office/officeart/2005/8/layout/hierarchy4"/>
    <dgm:cxn modelId="{3A4F51F4-7AF1-4EDE-94C4-DBF24ACA62A6}" type="presParOf" srcId="{39D30AD6-8A9F-4925-B532-A859CE887CF4}" destId="{6955C0FF-B9AD-4DE2-9EB3-8F253D42DC93}" srcOrd="1" destOrd="0" presId="urn:microsoft.com/office/officeart/2005/8/layout/hierarchy4"/>
    <dgm:cxn modelId="{40875FA0-5432-4F68-98B6-0FB75BB50F12}" type="presParOf" srcId="{B0CCEE45-E085-4BD7-8D94-DF32E96217A8}" destId="{171D2480-5CD6-44C5-9D22-C60692F33F71}" srcOrd="3" destOrd="0" presId="urn:microsoft.com/office/officeart/2005/8/layout/hierarchy4"/>
    <dgm:cxn modelId="{D79EFD72-00E0-4E3B-AC7E-C2444037E824}" type="presParOf" srcId="{B0CCEE45-E085-4BD7-8D94-DF32E96217A8}" destId="{1C3A5831-9E09-450E-8C7D-8089A007A191}" srcOrd="4" destOrd="0" presId="urn:microsoft.com/office/officeart/2005/8/layout/hierarchy4"/>
    <dgm:cxn modelId="{0A2879BE-03FF-450E-BCBB-DAE87A5676F5}" type="presParOf" srcId="{1C3A5831-9E09-450E-8C7D-8089A007A191}" destId="{684FFC0A-B856-424A-94ED-7DAD5C1B2894}" srcOrd="0" destOrd="0" presId="urn:microsoft.com/office/officeart/2005/8/layout/hierarchy4"/>
    <dgm:cxn modelId="{D05AE3D4-923D-4A51-88FC-855647336E63}" type="presParOf" srcId="{1C3A5831-9E09-450E-8C7D-8089A007A191}" destId="{686BBCBF-05FF-4B6B-80DA-B1627AA89AD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3F114E2-A93E-4357-97FF-251B446178B8}" type="doc">
      <dgm:prSet loTypeId="urn:microsoft.com/office/officeart/2005/8/layout/hierarchy1" loCatId="hierarchy" qsTypeId="urn:microsoft.com/office/officeart/2005/8/quickstyle/simple2" qsCatId="simple" csTypeId="urn:microsoft.com/office/officeart/2005/8/colors/accent3_2" csCatId="accent3"/>
      <dgm:spPr/>
      <dgm:t>
        <a:bodyPr/>
        <a:lstStyle/>
        <a:p>
          <a:endParaRPr lang="en-US"/>
        </a:p>
      </dgm:t>
    </dgm:pt>
    <dgm:pt modelId="{0ADA8F62-5816-429F-BBFF-13FF8E9D2D81}">
      <dgm:prSet/>
      <dgm:spPr/>
      <dgm:t>
        <a:bodyPr/>
        <a:lstStyle/>
        <a:p>
          <a:r>
            <a:rPr lang="fi-FI"/>
            <a:t>2) rahoitusvälineitä ja ehdotettuja sijoitusstrategioita koskevien tietojen on sisällettävä asianmukaisia ohjeita ja varoituksia kyseisiin rahoitusvälineisiin tehtäviin sijoituksiin ja erityisiin sijoitusstrategioihin sisältyvistä riskeistä sekä siitä, onko rahoitusväline tarkoitettu ei-ammattimaisille vai ammattimaisille asiakkaille, ottaen huomioon asiakaskohderyhmä; ja</a:t>
          </a:r>
          <a:endParaRPr lang="en-US"/>
        </a:p>
      </dgm:t>
    </dgm:pt>
    <dgm:pt modelId="{10BBE9E8-955B-4854-B1F3-732B93F6DF04}" type="parTrans" cxnId="{3495B294-8BFF-4BA0-9A79-62858FC55711}">
      <dgm:prSet/>
      <dgm:spPr/>
      <dgm:t>
        <a:bodyPr/>
        <a:lstStyle/>
        <a:p>
          <a:endParaRPr lang="en-US"/>
        </a:p>
      </dgm:t>
    </dgm:pt>
    <dgm:pt modelId="{86AA65DD-ED8B-41D7-9B38-F886651A230C}" type="sibTrans" cxnId="{3495B294-8BFF-4BA0-9A79-62858FC55711}">
      <dgm:prSet/>
      <dgm:spPr/>
      <dgm:t>
        <a:bodyPr/>
        <a:lstStyle/>
        <a:p>
          <a:endParaRPr lang="en-US"/>
        </a:p>
      </dgm:t>
    </dgm:pt>
    <dgm:pt modelId="{28338B96-B25C-4ED1-9FE2-E77FD180627F}">
      <dgm:prSet/>
      <dgm:spPr/>
      <dgm:t>
        <a:bodyPr/>
        <a:lstStyle/>
        <a:p>
          <a:r>
            <a:rPr lang="fi-FI"/>
            <a:t>3) kuluja ja liitännäisiä veloituksia koskevien tietojen on sisällettävä sekä sijoitus- että oheispalveluihin liittyvät tiedot, myös neuvonnan kulut, asiakkaalle suositellun tai markkinoidun rahoitusvälineen kulut ja se, miten asiakas voi maksaa ne, sekä myös tiedot mahdollisten kolmansien osapuolten maksujen osalta.</a:t>
          </a:r>
          <a:endParaRPr lang="en-US"/>
        </a:p>
      </dgm:t>
    </dgm:pt>
    <dgm:pt modelId="{B4222421-2DAE-491F-8B7E-0BA03481DA39}" type="parTrans" cxnId="{F2B7E97B-5229-4FE7-97E5-1D1D3FC55C69}">
      <dgm:prSet/>
      <dgm:spPr/>
      <dgm:t>
        <a:bodyPr/>
        <a:lstStyle/>
        <a:p>
          <a:endParaRPr lang="en-US"/>
        </a:p>
      </dgm:t>
    </dgm:pt>
    <dgm:pt modelId="{43C58A7F-D162-48B9-916B-CE3CEA77A06E}" type="sibTrans" cxnId="{F2B7E97B-5229-4FE7-97E5-1D1D3FC55C69}">
      <dgm:prSet/>
      <dgm:spPr/>
      <dgm:t>
        <a:bodyPr/>
        <a:lstStyle/>
        <a:p>
          <a:endParaRPr lang="en-US"/>
        </a:p>
      </dgm:t>
    </dgm:pt>
    <dgm:pt modelId="{7D73463D-80CA-4761-A0BB-C7E724C80C5E}">
      <dgm:prSet/>
      <dgm:spPr/>
      <dgm:t>
        <a:bodyPr/>
        <a:lstStyle/>
        <a:p>
          <a:r>
            <a:rPr lang="fi-FI"/>
            <a:t>Tiedot kaikista kuluista ja veloituksista, mukaan lukien sijoituspalvelun ja rahoitusvälineen yhteydessä syntyvät kulut ja veloitukset, jotka eivät aiheudu markkinariskin toteutumisesta, on koottava siten, että asiakas saa käsityksen kokonaiskuluista sekä kumulatiivisesta vaikutuksesta sijoituksen tuottoon, ja asiakkaan pyynnöstä tiedot on eriteltävä. Tiedot on annettava asiakkaalle sijoituksen voimassaoloaikana säännöllisesti, vähintään vuosittain.</a:t>
          </a:r>
          <a:endParaRPr lang="en-US"/>
        </a:p>
      </dgm:t>
    </dgm:pt>
    <dgm:pt modelId="{BFDE525B-3536-4190-813B-F70685C738B9}" type="parTrans" cxnId="{135C6551-749E-4FB2-A132-904E590BD806}">
      <dgm:prSet/>
      <dgm:spPr/>
      <dgm:t>
        <a:bodyPr/>
        <a:lstStyle/>
        <a:p>
          <a:endParaRPr lang="en-US"/>
        </a:p>
      </dgm:t>
    </dgm:pt>
    <dgm:pt modelId="{DA9349C4-82DA-4E6F-B304-478EC64C93A6}" type="sibTrans" cxnId="{135C6551-749E-4FB2-A132-904E590BD806}">
      <dgm:prSet/>
      <dgm:spPr/>
      <dgm:t>
        <a:bodyPr/>
        <a:lstStyle/>
        <a:p>
          <a:endParaRPr lang="en-US"/>
        </a:p>
      </dgm:t>
    </dgm:pt>
    <dgm:pt modelId="{986A66E7-32C5-4A9A-8FFD-22983B1F0AB9}" type="pres">
      <dgm:prSet presAssocID="{E3F114E2-A93E-4357-97FF-251B446178B8}" presName="hierChild1" presStyleCnt="0">
        <dgm:presLayoutVars>
          <dgm:chPref val="1"/>
          <dgm:dir/>
          <dgm:animOne val="branch"/>
          <dgm:animLvl val="lvl"/>
          <dgm:resizeHandles/>
        </dgm:presLayoutVars>
      </dgm:prSet>
      <dgm:spPr/>
    </dgm:pt>
    <dgm:pt modelId="{C8FA4307-76E4-441A-8F97-46F0FE25DF0F}" type="pres">
      <dgm:prSet presAssocID="{0ADA8F62-5816-429F-BBFF-13FF8E9D2D81}" presName="hierRoot1" presStyleCnt="0"/>
      <dgm:spPr/>
    </dgm:pt>
    <dgm:pt modelId="{14959175-42B1-487A-9997-25D4E3870AEC}" type="pres">
      <dgm:prSet presAssocID="{0ADA8F62-5816-429F-BBFF-13FF8E9D2D81}" presName="composite" presStyleCnt="0"/>
      <dgm:spPr/>
    </dgm:pt>
    <dgm:pt modelId="{9516279B-DE03-4606-9001-B8BAFC480387}" type="pres">
      <dgm:prSet presAssocID="{0ADA8F62-5816-429F-BBFF-13FF8E9D2D81}" presName="background" presStyleLbl="node0" presStyleIdx="0" presStyleCnt="3"/>
      <dgm:spPr/>
    </dgm:pt>
    <dgm:pt modelId="{3CD97B25-5AA0-4CD1-912E-0EF6F640D500}" type="pres">
      <dgm:prSet presAssocID="{0ADA8F62-5816-429F-BBFF-13FF8E9D2D81}" presName="text" presStyleLbl="fgAcc0" presStyleIdx="0" presStyleCnt="3">
        <dgm:presLayoutVars>
          <dgm:chPref val="3"/>
        </dgm:presLayoutVars>
      </dgm:prSet>
      <dgm:spPr/>
    </dgm:pt>
    <dgm:pt modelId="{75849C61-C823-4BD8-BF1B-858F6007C722}" type="pres">
      <dgm:prSet presAssocID="{0ADA8F62-5816-429F-BBFF-13FF8E9D2D81}" presName="hierChild2" presStyleCnt="0"/>
      <dgm:spPr/>
    </dgm:pt>
    <dgm:pt modelId="{6656B7E4-60E2-4DF7-86E0-60EE5518AE90}" type="pres">
      <dgm:prSet presAssocID="{28338B96-B25C-4ED1-9FE2-E77FD180627F}" presName="hierRoot1" presStyleCnt="0"/>
      <dgm:spPr/>
    </dgm:pt>
    <dgm:pt modelId="{E4F8569A-A63B-46B0-9BCB-CD10C6F24FD3}" type="pres">
      <dgm:prSet presAssocID="{28338B96-B25C-4ED1-9FE2-E77FD180627F}" presName="composite" presStyleCnt="0"/>
      <dgm:spPr/>
    </dgm:pt>
    <dgm:pt modelId="{53845131-B01F-4D4F-98F5-DAFB419E1589}" type="pres">
      <dgm:prSet presAssocID="{28338B96-B25C-4ED1-9FE2-E77FD180627F}" presName="background" presStyleLbl="node0" presStyleIdx="1" presStyleCnt="3"/>
      <dgm:spPr/>
    </dgm:pt>
    <dgm:pt modelId="{DD316080-9C2E-4327-933A-A99508DDF2B2}" type="pres">
      <dgm:prSet presAssocID="{28338B96-B25C-4ED1-9FE2-E77FD180627F}" presName="text" presStyleLbl="fgAcc0" presStyleIdx="1" presStyleCnt="3">
        <dgm:presLayoutVars>
          <dgm:chPref val="3"/>
        </dgm:presLayoutVars>
      </dgm:prSet>
      <dgm:spPr/>
    </dgm:pt>
    <dgm:pt modelId="{AA9E250D-E74B-4AF8-AF8C-6FB5186AD7DC}" type="pres">
      <dgm:prSet presAssocID="{28338B96-B25C-4ED1-9FE2-E77FD180627F}" presName="hierChild2" presStyleCnt="0"/>
      <dgm:spPr/>
    </dgm:pt>
    <dgm:pt modelId="{AE9B8789-3936-494F-98DB-E99D573F9902}" type="pres">
      <dgm:prSet presAssocID="{7D73463D-80CA-4761-A0BB-C7E724C80C5E}" presName="hierRoot1" presStyleCnt="0"/>
      <dgm:spPr/>
    </dgm:pt>
    <dgm:pt modelId="{66E2B0CD-A86A-4463-B8E9-C765241FAEF0}" type="pres">
      <dgm:prSet presAssocID="{7D73463D-80CA-4761-A0BB-C7E724C80C5E}" presName="composite" presStyleCnt="0"/>
      <dgm:spPr/>
    </dgm:pt>
    <dgm:pt modelId="{19688CFC-F936-40CB-8E33-FCB577B605D3}" type="pres">
      <dgm:prSet presAssocID="{7D73463D-80CA-4761-A0BB-C7E724C80C5E}" presName="background" presStyleLbl="node0" presStyleIdx="2" presStyleCnt="3"/>
      <dgm:spPr/>
    </dgm:pt>
    <dgm:pt modelId="{23FA4DF9-4E07-4EBF-BFA4-98234F36E855}" type="pres">
      <dgm:prSet presAssocID="{7D73463D-80CA-4761-A0BB-C7E724C80C5E}" presName="text" presStyleLbl="fgAcc0" presStyleIdx="2" presStyleCnt="3">
        <dgm:presLayoutVars>
          <dgm:chPref val="3"/>
        </dgm:presLayoutVars>
      </dgm:prSet>
      <dgm:spPr/>
    </dgm:pt>
    <dgm:pt modelId="{D045B92C-4E0F-43D7-B505-6EA3FB050165}" type="pres">
      <dgm:prSet presAssocID="{7D73463D-80CA-4761-A0BB-C7E724C80C5E}" presName="hierChild2" presStyleCnt="0"/>
      <dgm:spPr/>
    </dgm:pt>
  </dgm:ptLst>
  <dgm:cxnLst>
    <dgm:cxn modelId="{AC234235-4CE7-47F3-A4E7-A14C57F37FDB}" type="presOf" srcId="{0ADA8F62-5816-429F-BBFF-13FF8E9D2D81}" destId="{3CD97B25-5AA0-4CD1-912E-0EF6F640D500}" srcOrd="0" destOrd="0" presId="urn:microsoft.com/office/officeart/2005/8/layout/hierarchy1"/>
    <dgm:cxn modelId="{7DA8D049-E164-42A7-88A1-6A0E74588877}" type="presOf" srcId="{28338B96-B25C-4ED1-9FE2-E77FD180627F}" destId="{DD316080-9C2E-4327-933A-A99508DDF2B2}" srcOrd="0" destOrd="0" presId="urn:microsoft.com/office/officeart/2005/8/layout/hierarchy1"/>
    <dgm:cxn modelId="{135C6551-749E-4FB2-A132-904E590BD806}" srcId="{E3F114E2-A93E-4357-97FF-251B446178B8}" destId="{7D73463D-80CA-4761-A0BB-C7E724C80C5E}" srcOrd="2" destOrd="0" parTransId="{BFDE525B-3536-4190-813B-F70685C738B9}" sibTransId="{DA9349C4-82DA-4E6F-B304-478EC64C93A6}"/>
    <dgm:cxn modelId="{F2B7E97B-5229-4FE7-97E5-1D1D3FC55C69}" srcId="{E3F114E2-A93E-4357-97FF-251B446178B8}" destId="{28338B96-B25C-4ED1-9FE2-E77FD180627F}" srcOrd="1" destOrd="0" parTransId="{B4222421-2DAE-491F-8B7E-0BA03481DA39}" sibTransId="{43C58A7F-D162-48B9-916B-CE3CEA77A06E}"/>
    <dgm:cxn modelId="{3495B294-8BFF-4BA0-9A79-62858FC55711}" srcId="{E3F114E2-A93E-4357-97FF-251B446178B8}" destId="{0ADA8F62-5816-429F-BBFF-13FF8E9D2D81}" srcOrd="0" destOrd="0" parTransId="{10BBE9E8-955B-4854-B1F3-732B93F6DF04}" sibTransId="{86AA65DD-ED8B-41D7-9B38-F886651A230C}"/>
    <dgm:cxn modelId="{784F9BAB-1A7C-4C52-A528-20C6217F3978}" type="presOf" srcId="{E3F114E2-A93E-4357-97FF-251B446178B8}" destId="{986A66E7-32C5-4A9A-8FFD-22983B1F0AB9}" srcOrd="0" destOrd="0" presId="urn:microsoft.com/office/officeart/2005/8/layout/hierarchy1"/>
    <dgm:cxn modelId="{FF6F24EE-27C2-4C2A-8566-6E6397F369E6}" type="presOf" srcId="{7D73463D-80CA-4761-A0BB-C7E724C80C5E}" destId="{23FA4DF9-4E07-4EBF-BFA4-98234F36E855}" srcOrd="0" destOrd="0" presId="urn:microsoft.com/office/officeart/2005/8/layout/hierarchy1"/>
    <dgm:cxn modelId="{28BCC43F-E653-4591-B6FB-8461DA50322B}" type="presParOf" srcId="{986A66E7-32C5-4A9A-8FFD-22983B1F0AB9}" destId="{C8FA4307-76E4-441A-8F97-46F0FE25DF0F}" srcOrd="0" destOrd="0" presId="urn:microsoft.com/office/officeart/2005/8/layout/hierarchy1"/>
    <dgm:cxn modelId="{50ECD221-B738-4CAF-9275-EAEC2B5C6145}" type="presParOf" srcId="{C8FA4307-76E4-441A-8F97-46F0FE25DF0F}" destId="{14959175-42B1-487A-9997-25D4E3870AEC}" srcOrd="0" destOrd="0" presId="urn:microsoft.com/office/officeart/2005/8/layout/hierarchy1"/>
    <dgm:cxn modelId="{302E7540-E1E5-43A3-85EA-F16804999518}" type="presParOf" srcId="{14959175-42B1-487A-9997-25D4E3870AEC}" destId="{9516279B-DE03-4606-9001-B8BAFC480387}" srcOrd="0" destOrd="0" presId="urn:microsoft.com/office/officeart/2005/8/layout/hierarchy1"/>
    <dgm:cxn modelId="{0579E716-F48D-4A94-A52E-EA3AF7482067}" type="presParOf" srcId="{14959175-42B1-487A-9997-25D4E3870AEC}" destId="{3CD97B25-5AA0-4CD1-912E-0EF6F640D500}" srcOrd="1" destOrd="0" presId="urn:microsoft.com/office/officeart/2005/8/layout/hierarchy1"/>
    <dgm:cxn modelId="{BD13917E-D0C8-4DB9-9608-30A693EE3996}" type="presParOf" srcId="{C8FA4307-76E4-441A-8F97-46F0FE25DF0F}" destId="{75849C61-C823-4BD8-BF1B-858F6007C722}" srcOrd="1" destOrd="0" presId="urn:microsoft.com/office/officeart/2005/8/layout/hierarchy1"/>
    <dgm:cxn modelId="{731A0884-5A34-48F8-BB6D-7F0E99463C55}" type="presParOf" srcId="{986A66E7-32C5-4A9A-8FFD-22983B1F0AB9}" destId="{6656B7E4-60E2-4DF7-86E0-60EE5518AE90}" srcOrd="1" destOrd="0" presId="urn:microsoft.com/office/officeart/2005/8/layout/hierarchy1"/>
    <dgm:cxn modelId="{581D65A8-EA5D-4ED7-B794-E6F56A9E634A}" type="presParOf" srcId="{6656B7E4-60E2-4DF7-86E0-60EE5518AE90}" destId="{E4F8569A-A63B-46B0-9BCB-CD10C6F24FD3}" srcOrd="0" destOrd="0" presId="urn:microsoft.com/office/officeart/2005/8/layout/hierarchy1"/>
    <dgm:cxn modelId="{438E06EE-5514-4EA9-93DD-1B35DAAEA939}" type="presParOf" srcId="{E4F8569A-A63B-46B0-9BCB-CD10C6F24FD3}" destId="{53845131-B01F-4D4F-98F5-DAFB419E1589}" srcOrd="0" destOrd="0" presId="urn:microsoft.com/office/officeart/2005/8/layout/hierarchy1"/>
    <dgm:cxn modelId="{B8306F3D-6F54-4E42-87AD-80C4C2EE2F70}" type="presParOf" srcId="{E4F8569A-A63B-46B0-9BCB-CD10C6F24FD3}" destId="{DD316080-9C2E-4327-933A-A99508DDF2B2}" srcOrd="1" destOrd="0" presId="urn:microsoft.com/office/officeart/2005/8/layout/hierarchy1"/>
    <dgm:cxn modelId="{AD3F9888-4EAB-4B44-947A-610B982CC432}" type="presParOf" srcId="{6656B7E4-60E2-4DF7-86E0-60EE5518AE90}" destId="{AA9E250D-E74B-4AF8-AF8C-6FB5186AD7DC}" srcOrd="1" destOrd="0" presId="urn:microsoft.com/office/officeart/2005/8/layout/hierarchy1"/>
    <dgm:cxn modelId="{AA964B28-124F-4D60-A373-DD6752733E77}" type="presParOf" srcId="{986A66E7-32C5-4A9A-8FFD-22983B1F0AB9}" destId="{AE9B8789-3936-494F-98DB-E99D573F9902}" srcOrd="2" destOrd="0" presId="urn:microsoft.com/office/officeart/2005/8/layout/hierarchy1"/>
    <dgm:cxn modelId="{1325B9F8-B1C0-409A-A85D-E3D73A5D0150}" type="presParOf" srcId="{AE9B8789-3936-494F-98DB-E99D573F9902}" destId="{66E2B0CD-A86A-4463-B8E9-C765241FAEF0}" srcOrd="0" destOrd="0" presId="urn:microsoft.com/office/officeart/2005/8/layout/hierarchy1"/>
    <dgm:cxn modelId="{16D3075F-31ED-4838-835A-DAC1AD7337EE}" type="presParOf" srcId="{66E2B0CD-A86A-4463-B8E9-C765241FAEF0}" destId="{19688CFC-F936-40CB-8E33-FCB577B605D3}" srcOrd="0" destOrd="0" presId="urn:microsoft.com/office/officeart/2005/8/layout/hierarchy1"/>
    <dgm:cxn modelId="{CF0303D1-1DA0-413A-83F8-F7D98F98AF1A}" type="presParOf" srcId="{66E2B0CD-A86A-4463-B8E9-C765241FAEF0}" destId="{23FA4DF9-4E07-4EBF-BFA4-98234F36E855}" srcOrd="1" destOrd="0" presId="urn:microsoft.com/office/officeart/2005/8/layout/hierarchy1"/>
    <dgm:cxn modelId="{7A77822B-0833-4446-BF9C-961D7A5BE899}" type="presParOf" srcId="{AE9B8789-3936-494F-98DB-E99D573F9902}" destId="{D045B92C-4E0F-43D7-B505-6EA3FB05016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BCA563D-F86B-45C5-AA90-9BDA8D2C2ABA}" type="doc">
      <dgm:prSet loTypeId="urn:microsoft.com/office/officeart/2005/8/layout/vList5" loCatId="list" qsTypeId="urn:microsoft.com/office/officeart/2005/8/quickstyle/3d5" qsCatId="3D" csTypeId="urn:microsoft.com/office/officeart/2005/8/colors/accent0_2" csCatId="mainScheme" phldr="1"/>
      <dgm:spPr/>
      <dgm:t>
        <a:bodyPr/>
        <a:lstStyle/>
        <a:p>
          <a:endParaRPr lang="en-US"/>
        </a:p>
      </dgm:t>
    </dgm:pt>
    <dgm:pt modelId="{0C866C1A-B01C-4DD5-A196-E1DF6EDA25E2}">
      <dgm:prSet/>
      <dgm:spPr/>
      <dgm:t>
        <a:bodyPr/>
        <a:lstStyle/>
        <a:p>
          <a:r>
            <a:rPr lang="fi-FI" b="1" i="0" baseline="0"/>
            <a:t>PRIIP-tuotteilla tarjotaan erityisiä sijoitusratkaisuja, jotka on suunniteltu yksityissijoittajien tarpeiden mukaan. </a:t>
          </a:r>
          <a:endParaRPr lang="en-US"/>
        </a:p>
      </dgm:t>
    </dgm:pt>
    <dgm:pt modelId="{C1926F3A-B6BD-4A84-970F-79129481CA18}" type="parTrans" cxnId="{DBAFF64A-7CD1-4BB4-958E-77F87E6A9936}">
      <dgm:prSet/>
      <dgm:spPr/>
      <dgm:t>
        <a:bodyPr/>
        <a:lstStyle/>
        <a:p>
          <a:endParaRPr lang="en-US"/>
        </a:p>
      </dgm:t>
    </dgm:pt>
    <dgm:pt modelId="{C2CA848D-529B-43DA-BAD4-792E96505772}" type="sibTrans" cxnId="{DBAFF64A-7CD1-4BB4-958E-77F87E6A9936}">
      <dgm:prSet/>
      <dgm:spPr/>
      <dgm:t>
        <a:bodyPr/>
        <a:lstStyle/>
        <a:p>
          <a:endParaRPr lang="en-US"/>
        </a:p>
      </dgm:t>
    </dgm:pt>
    <dgm:pt modelId="{D7BFF79C-C7A1-498B-B44E-671E96F22903}">
      <dgm:prSet/>
      <dgm:spPr/>
      <dgm:t>
        <a:bodyPr/>
        <a:lstStyle/>
        <a:p>
          <a:r>
            <a:rPr lang="fi-FI" b="0" i="0" baseline="0"/>
            <a:t>Tuotteet on yhdistetty vakuutusturvaan, tai ne voivat olla monimutkaisia ja vaikeaselkoisia, jolloin sijoittajilla voi olla vaikeuksia ymmärtää niiden ominaisuuksia ja riskejä sekä vertailla niitä. </a:t>
          </a:r>
          <a:endParaRPr lang="en-US"/>
        </a:p>
      </dgm:t>
    </dgm:pt>
    <dgm:pt modelId="{9F61AD3C-6C57-4E3E-B897-CD2DA62B6745}" type="parTrans" cxnId="{D6DF42B8-9CA0-4B02-AF58-5A327F051E4B}">
      <dgm:prSet/>
      <dgm:spPr/>
      <dgm:t>
        <a:bodyPr/>
        <a:lstStyle/>
        <a:p>
          <a:endParaRPr lang="en-US"/>
        </a:p>
      </dgm:t>
    </dgm:pt>
    <dgm:pt modelId="{24EDFD48-0849-4C7C-8FBA-5722648BDC82}" type="sibTrans" cxnId="{D6DF42B8-9CA0-4B02-AF58-5A327F051E4B}">
      <dgm:prSet/>
      <dgm:spPr/>
      <dgm:t>
        <a:bodyPr/>
        <a:lstStyle/>
        <a:p>
          <a:endParaRPr lang="en-US"/>
        </a:p>
      </dgm:t>
    </dgm:pt>
    <dgm:pt modelId="{B97B69B8-B1AC-409F-A10B-9108467BCE7D}">
      <dgm:prSet/>
      <dgm:spPr/>
      <dgm:t>
        <a:bodyPr/>
        <a:lstStyle/>
        <a:p>
          <a:r>
            <a:rPr lang="fi-FI" b="0" i="0" baseline="0"/>
            <a:t>PRIIP-tuotteita ovat muun muassa sijoitusrahastot, sijoituspiirteitä sisältävät henkivakuutussopimukset, strukturoidut tuotteet ja strukturoidut talletukset. </a:t>
          </a:r>
          <a:endParaRPr lang="en-US"/>
        </a:p>
      </dgm:t>
    </dgm:pt>
    <dgm:pt modelId="{91212FA5-B649-4C75-953B-75E1BF283765}" type="parTrans" cxnId="{4CECD1DE-F5D0-4808-AE3C-79009C7486E0}">
      <dgm:prSet/>
      <dgm:spPr/>
      <dgm:t>
        <a:bodyPr/>
        <a:lstStyle/>
        <a:p>
          <a:endParaRPr lang="en-US"/>
        </a:p>
      </dgm:t>
    </dgm:pt>
    <dgm:pt modelId="{4213F580-6EA3-40EF-A1BB-22A1A8104B9A}" type="sibTrans" cxnId="{4CECD1DE-F5D0-4808-AE3C-79009C7486E0}">
      <dgm:prSet/>
      <dgm:spPr/>
      <dgm:t>
        <a:bodyPr/>
        <a:lstStyle/>
        <a:p>
          <a:endParaRPr lang="en-US"/>
        </a:p>
      </dgm:t>
    </dgm:pt>
    <dgm:pt modelId="{A8275611-8B42-492F-B221-934BBB51BF63}">
      <dgm:prSet/>
      <dgm:spPr/>
      <dgm:t>
        <a:bodyPr/>
        <a:lstStyle/>
        <a:p>
          <a:r>
            <a:rPr lang="fi-FI" b="0" i="0" baseline="0"/>
            <a:t>Suoraan omistetut omaisuuserät, kuten osakkeet ja valtion joukkovelkakirjalainat, eivät kuulu PRIIP-asetuksen soveltamisalaan</a:t>
          </a:r>
          <a:endParaRPr lang="en-US"/>
        </a:p>
      </dgm:t>
    </dgm:pt>
    <dgm:pt modelId="{F1B4A0AA-48BA-4548-ABFD-DEC0ACA9CA31}" type="parTrans" cxnId="{A87033CC-E129-4E59-B8C8-BCB03C0E47CF}">
      <dgm:prSet/>
      <dgm:spPr/>
      <dgm:t>
        <a:bodyPr/>
        <a:lstStyle/>
        <a:p>
          <a:endParaRPr lang="en-US"/>
        </a:p>
      </dgm:t>
    </dgm:pt>
    <dgm:pt modelId="{5E623177-BEC1-4E78-8940-A1E17348C2C8}" type="sibTrans" cxnId="{A87033CC-E129-4E59-B8C8-BCB03C0E47CF}">
      <dgm:prSet/>
      <dgm:spPr/>
      <dgm:t>
        <a:bodyPr/>
        <a:lstStyle/>
        <a:p>
          <a:endParaRPr lang="en-US"/>
        </a:p>
      </dgm:t>
    </dgm:pt>
    <dgm:pt modelId="{A8A224AF-4AD5-4E02-A065-1DB4592BCD38}">
      <dgm:prSet/>
      <dgm:spPr/>
      <dgm:t>
        <a:bodyPr/>
        <a:lstStyle/>
        <a:p>
          <a:r>
            <a:rPr lang="fi-FI" b="1" i="0" baseline="0" dirty="0"/>
            <a:t>Olennaista avaintietoasiakirjan laatiminen: Komission avaintietoasetus </a:t>
          </a:r>
          <a:r>
            <a:rPr lang="fi-FI" b="1" i="0" baseline="0" dirty="0" err="1"/>
            <a:t>KAs</a:t>
          </a:r>
          <a:r>
            <a:rPr lang="fi-FI" b="1" i="0" baseline="0" dirty="0"/>
            <a:t> 583/2010  </a:t>
          </a:r>
          <a:r>
            <a:rPr lang="fi-FI" b="1" i="0" baseline="0" dirty="0">
              <a:hlinkClick xmlns:r="http://schemas.openxmlformats.org/officeDocument/2006/relationships" r:id="rId1"/>
            </a:rPr>
            <a:t>https://www.edilex.fi/eu-lainsaadanto/32010R0583</a:t>
          </a:r>
          <a:r>
            <a:rPr lang="fi-FI" b="1" i="0" baseline="0" dirty="0"/>
            <a:t> </a:t>
          </a:r>
          <a:endParaRPr lang="en-US" dirty="0"/>
        </a:p>
      </dgm:t>
    </dgm:pt>
    <dgm:pt modelId="{C32E3481-2E44-457A-99C5-7E72B161AB30}" type="parTrans" cxnId="{72D52BD1-AE1E-44F3-9B00-E550849613D0}">
      <dgm:prSet/>
      <dgm:spPr/>
      <dgm:t>
        <a:bodyPr/>
        <a:lstStyle/>
        <a:p>
          <a:endParaRPr lang="en-US"/>
        </a:p>
      </dgm:t>
    </dgm:pt>
    <dgm:pt modelId="{767B3939-878D-4329-A211-6A2A9E7CCBE2}" type="sibTrans" cxnId="{72D52BD1-AE1E-44F3-9B00-E550849613D0}">
      <dgm:prSet/>
      <dgm:spPr/>
      <dgm:t>
        <a:bodyPr/>
        <a:lstStyle/>
        <a:p>
          <a:endParaRPr lang="en-US"/>
        </a:p>
      </dgm:t>
    </dgm:pt>
    <dgm:pt modelId="{4946A4A6-0304-4844-AB50-2C2B4FA84A60}">
      <dgm:prSet/>
      <dgm:spPr/>
      <dgm:t>
        <a:bodyPr/>
        <a:lstStyle/>
        <a:p>
          <a:r>
            <a:rPr lang="fi-FI" b="1" i="0" baseline="0"/>
            <a:t>Avaintietoasiakirja ei yksinään riitä korvaamaan muita tietojen antamista koskevia vaatimuksia</a:t>
          </a:r>
          <a:endParaRPr lang="en-US"/>
        </a:p>
      </dgm:t>
    </dgm:pt>
    <dgm:pt modelId="{F1A1BD53-23AD-4D5E-B27D-2BC36F551EAD}" type="parTrans" cxnId="{2B7385A1-6914-4AB6-B949-E1B36F48473D}">
      <dgm:prSet/>
      <dgm:spPr/>
      <dgm:t>
        <a:bodyPr/>
        <a:lstStyle/>
        <a:p>
          <a:endParaRPr lang="en-US"/>
        </a:p>
      </dgm:t>
    </dgm:pt>
    <dgm:pt modelId="{535E4EC7-AAAE-4053-8279-EE149CB6B96E}" type="sibTrans" cxnId="{2B7385A1-6914-4AB6-B949-E1B36F48473D}">
      <dgm:prSet/>
      <dgm:spPr/>
      <dgm:t>
        <a:bodyPr/>
        <a:lstStyle/>
        <a:p>
          <a:endParaRPr lang="en-US"/>
        </a:p>
      </dgm:t>
    </dgm:pt>
    <dgm:pt modelId="{D16B93AD-F2B8-48B7-AF2A-28E819E476CB}" type="pres">
      <dgm:prSet presAssocID="{CBCA563D-F86B-45C5-AA90-9BDA8D2C2ABA}" presName="Name0" presStyleCnt="0">
        <dgm:presLayoutVars>
          <dgm:dir/>
          <dgm:animLvl val="lvl"/>
          <dgm:resizeHandles val="exact"/>
        </dgm:presLayoutVars>
      </dgm:prSet>
      <dgm:spPr/>
    </dgm:pt>
    <dgm:pt modelId="{E8DF6041-81C8-40C9-B5C7-4E84FD127AAA}" type="pres">
      <dgm:prSet presAssocID="{0C866C1A-B01C-4DD5-A196-E1DF6EDA25E2}" presName="linNode" presStyleCnt="0"/>
      <dgm:spPr/>
    </dgm:pt>
    <dgm:pt modelId="{2793BBD7-88DA-4957-B71C-00E60BDEDED9}" type="pres">
      <dgm:prSet presAssocID="{0C866C1A-B01C-4DD5-A196-E1DF6EDA25E2}" presName="parentText" presStyleLbl="node1" presStyleIdx="0" presStyleCnt="4">
        <dgm:presLayoutVars>
          <dgm:chMax val="1"/>
          <dgm:bulletEnabled val="1"/>
        </dgm:presLayoutVars>
      </dgm:prSet>
      <dgm:spPr/>
    </dgm:pt>
    <dgm:pt modelId="{BBC726E6-B478-4D3C-BCEF-DC852DEC6177}" type="pres">
      <dgm:prSet presAssocID="{C2CA848D-529B-43DA-BAD4-792E96505772}" presName="sp" presStyleCnt="0"/>
      <dgm:spPr/>
    </dgm:pt>
    <dgm:pt modelId="{3AA104F7-5309-47AB-82D9-7F02785C24A7}" type="pres">
      <dgm:prSet presAssocID="{D7BFF79C-C7A1-498B-B44E-671E96F22903}" presName="linNode" presStyleCnt="0"/>
      <dgm:spPr/>
    </dgm:pt>
    <dgm:pt modelId="{AAD0562E-84B1-4AA0-A11B-51BA1785362C}" type="pres">
      <dgm:prSet presAssocID="{D7BFF79C-C7A1-498B-B44E-671E96F22903}" presName="parentText" presStyleLbl="node1" presStyleIdx="1" presStyleCnt="4">
        <dgm:presLayoutVars>
          <dgm:chMax val="1"/>
          <dgm:bulletEnabled val="1"/>
        </dgm:presLayoutVars>
      </dgm:prSet>
      <dgm:spPr/>
    </dgm:pt>
    <dgm:pt modelId="{AA796AE3-729B-4FD8-9CF5-114D3079DDA4}" type="pres">
      <dgm:prSet presAssocID="{D7BFF79C-C7A1-498B-B44E-671E96F22903}" presName="descendantText" presStyleLbl="alignAccFollowNode1" presStyleIdx="0" presStyleCnt="1">
        <dgm:presLayoutVars>
          <dgm:bulletEnabled val="1"/>
        </dgm:presLayoutVars>
      </dgm:prSet>
      <dgm:spPr/>
    </dgm:pt>
    <dgm:pt modelId="{D5DD8B6A-87B6-4EB0-86EC-17BEB839A7E6}" type="pres">
      <dgm:prSet presAssocID="{24EDFD48-0849-4C7C-8FBA-5722648BDC82}" presName="sp" presStyleCnt="0"/>
      <dgm:spPr/>
    </dgm:pt>
    <dgm:pt modelId="{5317B8ED-0183-40E2-9080-866B5C4202D6}" type="pres">
      <dgm:prSet presAssocID="{A8A224AF-4AD5-4E02-A065-1DB4592BCD38}" presName="linNode" presStyleCnt="0"/>
      <dgm:spPr/>
    </dgm:pt>
    <dgm:pt modelId="{C7762D89-E7C5-4B1F-9746-FED17C623E5B}" type="pres">
      <dgm:prSet presAssocID="{A8A224AF-4AD5-4E02-A065-1DB4592BCD38}" presName="parentText" presStyleLbl="node1" presStyleIdx="2" presStyleCnt="4">
        <dgm:presLayoutVars>
          <dgm:chMax val="1"/>
          <dgm:bulletEnabled val="1"/>
        </dgm:presLayoutVars>
      </dgm:prSet>
      <dgm:spPr/>
    </dgm:pt>
    <dgm:pt modelId="{22A0E66B-B594-4364-931D-196C4066304F}" type="pres">
      <dgm:prSet presAssocID="{767B3939-878D-4329-A211-6A2A9E7CCBE2}" presName="sp" presStyleCnt="0"/>
      <dgm:spPr/>
    </dgm:pt>
    <dgm:pt modelId="{8B4CF15C-CECC-4859-8B3C-6E5E2B3D82B2}" type="pres">
      <dgm:prSet presAssocID="{4946A4A6-0304-4844-AB50-2C2B4FA84A60}" presName="linNode" presStyleCnt="0"/>
      <dgm:spPr/>
    </dgm:pt>
    <dgm:pt modelId="{690013FC-AB4B-43F0-BC4E-84B65FD6A9FB}" type="pres">
      <dgm:prSet presAssocID="{4946A4A6-0304-4844-AB50-2C2B4FA84A60}" presName="parentText" presStyleLbl="node1" presStyleIdx="3" presStyleCnt="4">
        <dgm:presLayoutVars>
          <dgm:chMax val="1"/>
          <dgm:bulletEnabled val="1"/>
        </dgm:presLayoutVars>
      </dgm:prSet>
      <dgm:spPr/>
    </dgm:pt>
  </dgm:ptLst>
  <dgm:cxnLst>
    <dgm:cxn modelId="{CB912212-0F0C-4391-B004-1678764BDDAA}" type="presOf" srcId="{4946A4A6-0304-4844-AB50-2C2B4FA84A60}" destId="{690013FC-AB4B-43F0-BC4E-84B65FD6A9FB}" srcOrd="0" destOrd="0" presId="urn:microsoft.com/office/officeart/2005/8/layout/vList5"/>
    <dgm:cxn modelId="{4F80A139-02A7-4883-BFF3-DBBC0C181C0C}" type="presOf" srcId="{A8A224AF-4AD5-4E02-A065-1DB4592BCD38}" destId="{C7762D89-E7C5-4B1F-9746-FED17C623E5B}" srcOrd="0" destOrd="0" presId="urn:microsoft.com/office/officeart/2005/8/layout/vList5"/>
    <dgm:cxn modelId="{B1AB7249-A94C-468E-B325-AFFE1659104F}" type="presOf" srcId="{B97B69B8-B1AC-409F-A10B-9108467BCE7D}" destId="{AA796AE3-729B-4FD8-9CF5-114D3079DDA4}" srcOrd="0" destOrd="0" presId="urn:microsoft.com/office/officeart/2005/8/layout/vList5"/>
    <dgm:cxn modelId="{DBAFF64A-7CD1-4BB4-958E-77F87E6A9936}" srcId="{CBCA563D-F86B-45C5-AA90-9BDA8D2C2ABA}" destId="{0C866C1A-B01C-4DD5-A196-E1DF6EDA25E2}" srcOrd="0" destOrd="0" parTransId="{C1926F3A-B6BD-4A84-970F-79129481CA18}" sibTransId="{C2CA848D-529B-43DA-BAD4-792E96505772}"/>
    <dgm:cxn modelId="{9A9C976C-AEEB-48B2-BAB9-A8F2CD0F621A}" type="presOf" srcId="{D7BFF79C-C7A1-498B-B44E-671E96F22903}" destId="{AAD0562E-84B1-4AA0-A11B-51BA1785362C}" srcOrd="0" destOrd="0" presId="urn:microsoft.com/office/officeart/2005/8/layout/vList5"/>
    <dgm:cxn modelId="{5288EE4E-743C-4A16-A76D-8902DB755C9E}" type="presOf" srcId="{0C866C1A-B01C-4DD5-A196-E1DF6EDA25E2}" destId="{2793BBD7-88DA-4957-B71C-00E60BDEDED9}" srcOrd="0" destOrd="0" presId="urn:microsoft.com/office/officeart/2005/8/layout/vList5"/>
    <dgm:cxn modelId="{89E02B88-2B40-4F74-BF4D-39017D58B7FA}" type="presOf" srcId="{A8275611-8B42-492F-B221-934BBB51BF63}" destId="{AA796AE3-729B-4FD8-9CF5-114D3079DDA4}" srcOrd="0" destOrd="1" presId="urn:microsoft.com/office/officeart/2005/8/layout/vList5"/>
    <dgm:cxn modelId="{2B7385A1-6914-4AB6-B949-E1B36F48473D}" srcId="{CBCA563D-F86B-45C5-AA90-9BDA8D2C2ABA}" destId="{4946A4A6-0304-4844-AB50-2C2B4FA84A60}" srcOrd="3" destOrd="0" parTransId="{F1A1BD53-23AD-4D5E-B27D-2BC36F551EAD}" sibTransId="{535E4EC7-AAAE-4053-8279-EE149CB6B96E}"/>
    <dgm:cxn modelId="{D6DF42B8-9CA0-4B02-AF58-5A327F051E4B}" srcId="{CBCA563D-F86B-45C5-AA90-9BDA8D2C2ABA}" destId="{D7BFF79C-C7A1-498B-B44E-671E96F22903}" srcOrd="1" destOrd="0" parTransId="{9F61AD3C-6C57-4E3E-B897-CD2DA62B6745}" sibTransId="{24EDFD48-0849-4C7C-8FBA-5722648BDC82}"/>
    <dgm:cxn modelId="{A87033CC-E129-4E59-B8C8-BCB03C0E47CF}" srcId="{D7BFF79C-C7A1-498B-B44E-671E96F22903}" destId="{A8275611-8B42-492F-B221-934BBB51BF63}" srcOrd="1" destOrd="0" parTransId="{F1B4A0AA-48BA-4548-ABFD-DEC0ACA9CA31}" sibTransId="{5E623177-BEC1-4E78-8940-A1E17348C2C8}"/>
    <dgm:cxn modelId="{72D52BD1-AE1E-44F3-9B00-E550849613D0}" srcId="{CBCA563D-F86B-45C5-AA90-9BDA8D2C2ABA}" destId="{A8A224AF-4AD5-4E02-A065-1DB4592BCD38}" srcOrd="2" destOrd="0" parTransId="{C32E3481-2E44-457A-99C5-7E72B161AB30}" sibTransId="{767B3939-878D-4329-A211-6A2A9E7CCBE2}"/>
    <dgm:cxn modelId="{4CECD1DE-F5D0-4808-AE3C-79009C7486E0}" srcId="{D7BFF79C-C7A1-498B-B44E-671E96F22903}" destId="{B97B69B8-B1AC-409F-A10B-9108467BCE7D}" srcOrd="0" destOrd="0" parTransId="{91212FA5-B649-4C75-953B-75E1BF283765}" sibTransId="{4213F580-6EA3-40EF-A1BB-22A1A8104B9A}"/>
    <dgm:cxn modelId="{73D0DADF-668B-46A1-98D4-359F56585C78}" type="presOf" srcId="{CBCA563D-F86B-45C5-AA90-9BDA8D2C2ABA}" destId="{D16B93AD-F2B8-48B7-AF2A-28E819E476CB}" srcOrd="0" destOrd="0" presId="urn:microsoft.com/office/officeart/2005/8/layout/vList5"/>
    <dgm:cxn modelId="{534F0CB6-0396-49FF-8CDE-8402B2338364}" type="presParOf" srcId="{D16B93AD-F2B8-48B7-AF2A-28E819E476CB}" destId="{E8DF6041-81C8-40C9-B5C7-4E84FD127AAA}" srcOrd="0" destOrd="0" presId="urn:microsoft.com/office/officeart/2005/8/layout/vList5"/>
    <dgm:cxn modelId="{DA4B8B8A-34A4-4695-AB7D-62DD24EEDF39}" type="presParOf" srcId="{E8DF6041-81C8-40C9-B5C7-4E84FD127AAA}" destId="{2793BBD7-88DA-4957-B71C-00E60BDEDED9}" srcOrd="0" destOrd="0" presId="urn:microsoft.com/office/officeart/2005/8/layout/vList5"/>
    <dgm:cxn modelId="{4A73940F-87EB-4153-8B4E-3B22C319DBE4}" type="presParOf" srcId="{D16B93AD-F2B8-48B7-AF2A-28E819E476CB}" destId="{BBC726E6-B478-4D3C-BCEF-DC852DEC6177}" srcOrd="1" destOrd="0" presId="urn:microsoft.com/office/officeart/2005/8/layout/vList5"/>
    <dgm:cxn modelId="{17EFE02C-5538-4E66-8877-8791986500EE}" type="presParOf" srcId="{D16B93AD-F2B8-48B7-AF2A-28E819E476CB}" destId="{3AA104F7-5309-47AB-82D9-7F02785C24A7}" srcOrd="2" destOrd="0" presId="urn:microsoft.com/office/officeart/2005/8/layout/vList5"/>
    <dgm:cxn modelId="{2663F960-D134-4C1D-B724-38220D6E0910}" type="presParOf" srcId="{3AA104F7-5309-47AB-82D9-7F02785C24A7}" destId="{AAD0562E-84B1-4AA0-A11B-51BA1785362C}" srcOrd="0" destOrd="0" presId="urn:microsoft.com/office/officeart/2005/8/layout/vList5"/>
    <dgm:cxn modelId="{0E5E354B-D93F-411D-BD03-D48D46CB5694}" type="presParOf" srcId="{3AA104F7-5309-47AB-82D9-7F02785C24A7}" destId="{AA796AE3-729B-4FD8-9CF5-114D3079DDA4}" srcOrd="1" destOrd="0" presId="urn:microsoft.com/office/officeart/2005/8/layout/vList5"/>
    <dgm:cxn modelId="{2F82BFE8-E98C-47A2-8776-0FF341493FD2}" type="presParOf" srcId="{D16B93AD-F2B8-48B7-AF2A-28E819E476CB}" destId="{D5DD8B6A-87B6-4EB0-86EC-17BEB839A7E6}" srcOrd="3" destOrd="0" presId="urn:microsoft.com/office/officeart/2005/8/layout/vList5"/>
    <dgm:cxn modelId="{3183D34E-BC9B-479C-95D5-4A47029710B7}" type="presParOf" srcId="{D16B93AD-F2B8-48B7-AF2A-28E819E476CB}" destId="{5317B8ED-0183-40E2-9080-866B5C4202D6}" srcOrd="4" destOrd="0" presId="urn:microsoft.com/office/officeart/2005/8/layout/vList5"/>
    <dgm:cxn modelId="{DC6C6948-0F89-4C0C-AC85-9A76D5224661}" type="presParOf" srcId="{5317B8ED-0183-40E2-9080-866B5C4202D6}" destId="{C7762D89-E7C5-4B1F-9746-FED17C623E5B}" srcOrd="0" destOrd="0" presId="urn:microsoft.com/office/officeart/2005/8/layout/vList5"/>
    <dgm:cxn modelId="{191DF6B2-B369-48D7-A8BF-E9B4B7597F9B}" type="presParOf" srcId="{D16B93AD-F2B8-48B7-AF2A-28E819E476CB}" destId="{22A0E66B-B594-4364-931D-196C4066304F}" srcOrd="5" destOrd="0" presId="urn:microsoft.com/office/officeart/2005/8/layout/vList5"/>
    <dgm:cxn modelId="{2906307D-1FC2-451A-841B-E05946DACDA6}" type="presParOf" srcId="{D16B93AD-F2B8-48B7-AF2A-28E819E476CB}" destId="{8B4CF15C-CECC-4859-8B3C-6E5E2B3D82B2}" srcOrd="6" destOrd="0" presId="urn:microsoft.com/office/officeart/2005/8/layout/vList5"/>
    <dgm:cxn modelId="{62DF3591-A8CC-4A35-8D56-3C1D385F0298}" type="presParOf" srcId="{8B4CF15C-CECC-4859-8B3C-6E5E2B3D82B2}" destId="{690013FC-AB4B-43F0-BC4E-84B65FD6A9F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A1B0CF2-C110-4CE7-89EA-AA4F503F9F42}" type="doc">
      <dgm:prSet loTypeId="urn:microsoft.com/office/officeart/2005/8/layout/vList2" loCatId="list" qsTypeId="urn:microsoft.com/office/officeart/2005/8/quickstyle/3d5" qsCatId="3D" csTypeId="urn:microsoft.com/office/officeart/2005/8/colors/accent3_1" csCatId="accent3"/>
      <dgm:spPr/>
      <dgm:t>
        <a:bodyPr/>
        <a:lstStyle/>
        <a:p>
          <a:endParaRPr lang="fi-FI"/>
        </a:p>
      </dgm:t>
    </dgm:pt>
    <dgm:pt modelId="{66BAD869-0E1A-498F-AF17-5488867A5AD2}">
      <dgm:prSet/>
      <dgm:spPr/>
      <dgm:t>
        <a:bodyPr/>
        <a:lstStyle/>
        <a:p>
          <a:r>
            <a:rPr lang="fi-FI" b="1" i="1"/>
            <a:t>Säännelty markkina: </a:t>
          </a:r>
          <a:r>
            <a:rPr lang="fi-FI" b="1"/>
            <a:t>pörssin tai vastaavan markkinoiden ylläpitäjän ylläpitämä monenkeskistä järjestelmää, jossa markkinan ylläpitäjän laatimien sääntöjen mukaisesti saatetaan yhteen rahoitusvälineitä koskevia osto- ja myyntitarjouksia tai tarjouskehotuksia siten, että tuloksena on rahoitusvälinettä koskeva sitova kauppa;</a:t>
          </a:r>
          <a:endParaRPr lang="fi-FI"/>
        </a:p>
      </dgm:t>
    </dgm:pt>
    <dgm:pt modelId="{8D677F26-5C95-4606-9CD5-8D31B27C0A75}" type="parTrans" cxnId="{0F4CC515-76B7-45F8-A3F6-F0A02709AFFE}">
      <dgm:prSet/>
      <dgm:spPr/>
      <dgm:t>
        <a:bodyPr/>
        <a:lstStyle/>
        <a:p>
          <a:endParaRPr lang="fi-FI"/>
        </a:p>
      </dgm:t>
    </dgm:pt>
    <dgm:pt modelId="{5671B8BF-C985-4025-BDA9-A756D44D7C18}" type="sibTrans" cxnId="{0F4CC515-76B7-45F8-A3F6-F0A02709AFFE}">
      <dgm:prSet/>
      <dgm:spPr/>
      <dgm:t>
        <a:bodyPr/>
        <a:lstStyle/>
        <a:p>
          <a:endParaRPr lang="fi-FI"/>
        </a:p>
      </dgm:t>
    </dgm:pt>
    <dgm:pt modelId="{D851ED0F-771F-49FB-A858-6133DC2B7532}">
      <dgm:prSet/>
      <dgm:spPr/>
      <dgm:t>
        <a:bodyPr/>
        <a:lstStyle/>
        <a:p>
          <a:r>
            <a:rPr lang="fi-FI" b="1" i="1"/>
            <a:t>Pörssi:</a:t>
          </a:r>
          <a:r>
            <a:rPr lang="fi-FI" b="1"/>
            <a:t> suomalainen osakeyhtiö, joka ylläpitää säänneltyä markkinaa Suomessa;</a:t>
          </a:r>
          <a:endParaRPr lang="fi-FI"/>
        </a:p>
      </dgm:t>
    </dgm:pt>
    <dgm:pt modelId="{F8E67B7B-A4B3-4545-8907-4EC312E5D713}" type="parTrans" cxnId="{67D27B92-A48A-4F47-9261-BBF14B2E1972}">
      <dgm:prSet/>
      <dgm:spPr/>
      <dgm:t>
        <a:bodyPr/>
        <a:lstStyle/>
        <a:p>
          <a:endParaRPr lang="fi-FI"/>
        </a:p>
      </dgm:t>
    </dgm:pt>
    <dgm:pt modelId="{73AD9263-FBD3-415D-AAAA-09B8256009E7}" type="sibTrans" cxnId="{67D27B92-A48A-4F47-9261-BBF14B2E1972}">
      <dgm:prSet/>
      <dgm:spPr/>
      <dgm:t>
        <a:bodyPr/>
        <a:lstStyle/>
        <a:p>
          <a:endParaRPr lang="fi-FI"/>
        </a:p>
      </dgm:t>
    </dgm:pt>
    <dgm:pt modelId="{31874EA8-4BF6-477D-8194-C2C765136F22}">
      <dgm:prSet/>
      <dgm:spPr/>
      <dgm:t>
        <a:bodyPr/>
        <a:lstStyle/>
        <a:p>
          <a:r>
            <a:rPr lang="fi-FI" b="1" i="1"/>
            <a:t>Monenkeskinen  kaupankäyntijärjestelmä:</a:t>
          </a:r>
          <a:r>
            <a:rPr lang="fi-FI" b="1"/>
            <a:t> monenkeskisen kaupankäynnin järjestäjän ylläpitämä monenkeskinen järjestelmä, jossa kaupankäynnin järjestäjän laatimien sääntöjen mukaisesti saatetaan yhteen rahoitusvälineitä koskevia osto- ja myyntitarjouksia tai tarjouskehotuksia järjestelmässä siten, että tuloksena on rahoitusvälinettä koskeva sitova kauppa;</a:t>
          </a:r>
          <a:endParaRPr lang="fi-FI"/>
        </a:p>
      </dgm:t>
    </dgm:pt>
    <dgm:pt modelId="{46AEE8DF-C7EC-42EA-8D5E-71FE14F68265}" type="parTrans" cxnId="{2A558134-4256-46C6-A015-369119D9E84C}">
      <dgm:prSet/>
      <dgm:spPr/>
      <dgm:t>
        <a:bodyPr/>
        <a:lstStyle/>
        <a:p>
          <a:endParaRPr lang="fi-FI"/>
        </a:p>
      </dgm:t>
    </dgm:pt>
    <dgm:pt modelId="{08D34C87-4D2D-4D13-8DA7-DA3CC08F909B}" type="sibTrans" cxnId="{2A558134-4256-46C6-A015-369119D9E84C}">
      <dgm:prSet/>
      <dgm:spPr/>
      <dgm:t>
        <a:bodyPr/>
        <a:lstStyle/>
        <a:p>
          <a:endParaRPr lang="fi-FI"/>
        </a:p>
      </dgm:t>
    </dgm:pt>
    <dgm:pt modelId="{1413E7F6-DAE0-45C4-BE76-A0AF297E8991}">
      <dgm:prSet/>
      <dgm:spPr/>
      <dgm:t>
        <a:bodyPr/>
        <a:lstStyle/>
        <a:p>
          <a:r>
            <a:rPr lang="fi-FI" b="1" i="1"/>
            <a:t>Pk-yritysten (</a:t>
          </a:r>
          <a:r>
            <a:rPr lang="fi-FI" b="1" i="0" baseline="0"/>
            <a:t>keskimääräinen markkina-arvo alle 200 000 000 euroa kolmen edellisen kalenterivuoden lopun päätöskurssien perusteella) </a:t>
          </a:r>
          <a:r>
            <a:rPr lang="fi-FI" b="1" i="1"/>
            <a:t>kasvumarkkina:</a:t>
          </a:r>
          <a:r>
            <a:rPr lang="fi-FI" b="1"/>
            <a:t> erityinen rekisteröity monenkeskinen kaupankäyntijärjestelmä;  </a:t>
          </a:r>
          <a:endParaRPr lang="fi-FI"/>
        </a:p>
      </dgm:t>
    </dgm:pt>
    <dgm:pt modelId="{BD860E06-1A01-4037-80A3-49286D876310}" type="parTrans" cxnId="{F9C85604-3014-43B1-9F0D-73FA4B955328}">
      <dgm:prSet/>
      <dgm:spPr/>
      <dgm:t>
        <a:bodyPr/>
        <a:lstStyle/>
        <a:p>
          <a:endParaRPr lang="fi-FI"/>
        </a:p>
      </dgm:t>
    </dgm:pt>
    <dgm:pt modelId="{74EFD042-3C16-4C94-971A-81EA2FB793C1}" type="sibTrans" cxnId="{F9C85604-3014-43B1-9F0D-73FA4B955328}">
      <dgm:prSet/>
      <dgm:spPr/>
      <dgm:t>
        <a:bodyPr/>
        <a:lstStyle/>
        <a:p>
          <a:endParaRPr lang="fi-FI"/>
        </a:p>
      </dgm:t>
    </dgm:pt>
    <dgm:pt modelId="{54B7E41E-0829-491D-8CB1-0DAD0E911434}">
      <dgm:prSet/>
      <dgm:spPr/>
      <dgm:t>
        <a:bodyPr/>
        <a:lstStyle/>
        <a:p>
          <a:r>
            <a:rPr lang="fi-FI" b="1" i="1"/>
            <a:t>Organisoitu kaupankäyntijärjestelmä:</a:t>
          </a:r>
          <a:r>
            <a:rPr lang="fi-FI" b="1"/>
            <a:t> organisoidun kaupankäynnin järjestäjän ylläpitämä muu monenkeskinen järjestelmä, jossa kaupankäynnin kohteena saa olla vain joukkovelkakirjoja, strukturoituja rahoitustuotteita, päästöoikeuksia tai johdannaissopimuksia; </a:t>
          </a:r>
          <a:endParaRPr lang="fi-FI"/>
        </a:p>
      </dgm:t>
    </dgm:pt>
    <dgm:pt modelId="{CA6FEF39-A815-44C8-801C-D27190CF3EDE}" type="parTrans" cxnId="{0B4680DB-7AC4-4606-9184-CBF5EEE77276}">
      <dgm:prSet/>
      <dgm:spPr/>
      <dgm:t>
        <a:bodyPr/>
        <a:lstStyle/>
        <a:p>
          <a:endParaRPr lang="fi-FI"/>
        </a:p>
      </dgm:t>
    </dgm:pt>
    <dgm:pt modelId="{D7A9A2D0-40C1-45BA-901E-DF1A1128CBED}" type="sibTrans" cxnId="{0B4680DB-7AC4-4606-9184-CBF5EEE77276}">
      <dgm:prSet/>
      <dgm:spPr/>
      <dgm:t>
        <a:bodyPr/>
        <a:lstStyle/>
        <a:p>
          <a:endParaRPr lang="fi-FI"/>
        </a:p>
      </dgm:t>
    </dgm:pt>
    <dgm:pt modelId="{1E0C4699-6516-424E-ABA0-2F2EB215D382}">
      <dgm:prSet/>
      <dgm:spPr/>
      <dgm:t>
        <a:bodyPr/>
        <a:lstStyle/>
        <a:p>
          <a:r>
            <a:rPr lang="fi-FI" b="1" i="1"/>
            <a:t>K</a:t>
          </a:r>
          <a:r>
            <a:rPr lang="fi-FI" b="1" i="1" baseline="0"/>
            <a:t>auppojen sisäinen toteuttaja </a:t>
          </a:r>
          <a:r>
            <a:rPr lang="fi-FI" b="1" i="0" baseline="0"/>
            <a:t>(systematic internalizer; vrt. hyväksyttävä vastapuoli, eligible counterparty ja keskusvastapuoli, central counterparty):  sijoituspalvelun tarjoaja, joka suunnitelmallisesti, toistuvasti, säännöllisesti, järjestelmällisesti ja merkittävässä määrin käy kauppaa omaan lukuunsa toteuttaessaan asiakkaiden toimeksiantoja kauppapaikan ulkopuolella ylläpitämättä monenkeskistä järjestelmää. </a:t>
          </a:r>
          <a:endParaRPr lang="fi-FI"/>
        </a:p>
      </dgm:t>
    </dgm:pt>
    <dgm:pt modelId="{CB3306EC-9BAD-44FA-BBC9-79D0905DCE15}" type="parTrans" cxnId="{9EE829B4-3087-4931-AC9E-188B2DA7704F}">
      <dgm:prSet/>
      <dgm:spPr/>
      <dgm:t>
        <a:bodyPr/>
        <a:lstStyle/>
        <a:p>
          <a:endParaRPr lang="fi-FI"/>
        </a:p>
      </dgm:t>
    </dgm:pt>
    <dgm:pt modelId="{7FDBC8C9-D9B5-499B-862B-D38771B68FA2}" type="sibTrans" cxnId="{9EE829B4-3087-4931-AC9E-188B2DA7704F}">
      <dgm:prSet/>
      <dgm:spPr/>
      <dgm:t>
        <a:bodyPr/>
        <a:lstStyle/>
        <a:p>
          <a:endParaRPr lang="fi-FI"/>
        </a:p>
      </dgm:t>
    </dgm:pt>
    <dgm:pt modelId="{13F36827-8386-4FF5-B8B0-D96A95CCA4E1}" type="pres">
      <dgm:prSet presAssocID="{BA1B0CF2-C110-4CE7-89EA-AA4F503F9F42}" presName="linear" presStyleCnt="0">
        <dgm:presLayoutVars>
          <dgm:animLvl val="lvl"/>
          <dgm:resizeHandles val="exact"/>
        </dgm:presLayoutVars>
      </dgm:prSet>
      <dgm:spPr/>
    </dgm:pt>
    <dgm:pt modelId="{847E6D76-9A35-456F-962F-0B7D29452DFE}" type="pres">
      <dgm:prSet presAssocID="{66BAD869-0E1A-498F-AF17-5488867A5AD2}" presName="parentText" presStyleLbl="node1" presStyleIdx="0" presStyleCnt="6">
        <dgm:presLayoutVars>
          <dgm:chMax val="0"/>
          <dgm:bulletEnabled val="1"/>
        </dgm:presLayoutVars>
      </dgm:prSet>
      <dgm:spPr/>
    </dgm:pt>
    <dgm:pt modelId="{DEC3EB1F-15CB-45DF-B08F-D7949549FDE4}" type="pres">
      <dgm:prSet presAssocID="{5671B8BF-C985-4025-BDA9-A756D44D7C18}" presName="spacer" presStyleCnt="0"/>
      <dgm:spPr/>
    </dgm:pt>
    <dgm:pt modelId="{39853CE3-3459-49AD-859B-426AEF8B9844}" type="pres">
      <dgm:prSet presAssocID="{D851ED0F-771F-49FB-A858-6133DC2B7532}" presName="parentText" presStyleLbl="node1" presStyleIdx="1" presStyleCnt="6">
        <dgm:presLayoutVars>
          <dgm:chMax val="0"/>
          <dgm:bulletEnabled val="1"/>
        </dgm:presLayoutVars>
      </dgm:prSet>
      <dgm:spPr/>
    </dgm:pt>
    <dgm:pt modelId="{2DB3C739-0F14-4FA7-B865-4DD4FC9E82DA}" type="pres">
      <dgm:prSet presAssocID="{73AD9263-FBD3-415D-AAAA-09B8256009E7}" presName="spacer" presStyleCnt="0"/>
      <dgm:spPr/>
    </dgm:pt>
    <dgm:pt modelId="{4AF641B8-6B35-4041-87E1-7642B28F7603}" type="pres">
      <dgm:prSet presAssocID="{31874EA8-4BF6-477D-8194-C2C765136F22}" presName="parentText" presStyleLbl="node1" presStyleIdx="2" presStyleCnt="6">
        <dgm:presLayoutVars>
          <dgm:chMax val="0"/>
          <dgm:bulletEnabled val="1"/>
        </dgm:presLayoutVars>
      </dgm:prSet>
      <dgm:spPr/>
    </dgm:pt>
    <dgm:pt modelId="{1C172EFF-1561-478F-A384-3C049D27B480}" type="pres">
      <dgm:prSet presAssocID="{08D34C87-4D2D-4D13-8DA7-DA3CC08F909B}" presName="spacer" presStyleCnt="0"/>
      <dgm:spPr/>
    </dgm:pt>
    <dgm:pt modelId="{2FDDAAB0-C2C0-4944-81F4-BA54D537341A}" type="pres">
      <dgm:prSet presAssocID="{1413E7F6-DAE0-45C4-BE76-A0AF297E8991}" presName="parentText" presStyleLbl="node1" presStyleIdx="3" presStyleCnt="6">
        <dgm:presLayoutVars>
          <dgm:chMax val="0"/>
          <dgm:bulletEnabled val="1"/>
        </dgm:presLayoutVars>
      </dgm:prSet>
      <dgm:spPr/>
    </dgm:pt>
    <dgm:pt modelId="{67BD859C-7125-4980-85D7-8FF759862B2B}" type="pres">
      <dgm:prSet presAssocID="{74EFD042-3C16-4C94-971A-81EA2FB793C1}" presName="spacer" presStyleCnt="0"/>
      <dgm:spPr/>
    </dgm:pt>
    <dgm:pt modelId="{35461A33-F3DC-4B1C-864A-FEE2BEE2BAFB}" type="pres">
      <dgm:prSet presAssocID="{54B7E41E-0829-491D-8CB1-0DAD0E911434}" presName="parentText" presStyleLbl="node1" presStyleIdx="4" presStyleCnt="6">
        <dgm:presLayoutVars>
          <dgm:chMax val="0"/>
          <dgm:bulletEnabled val="1"/>
        </dgm:presLayoutVars>
      </dgm:prSet>
      <dgm:spPr/>
    </dgm:pt>
    <dgm:pt modelId="{09164C64-44DB-4C8B-B1D5-C9ED42BE187B}" type="pres">
      <dgm:prSet presAssocID="{D7A9A2D0-40C1-45BA-901E-DF1A1128CBED}" presName="spacer" presStyleCnt="0"/>
      <dgm:spPr/>
    </dgm:pt>
    <dgm:pt modelId="{1BDE6A3C-E58F-4F25-904B-6B46EECF8134}" type="pres">
      <dgm:prSet presAssocID="{1E0C4699-6516-424E-ABA0-2F2EB215D382}" presName="parentText" presStyleLbl="node1" presStyleIdx="5" presStyleCnt="6">
        <dgm:presLayoutVars>
          <dgm:chMax val="0"/>
          <dgm:bulletEnabled val="1"/>
        </dgm:presLayoutVars>
      </dgm:prSet>
      <dgm:spPr/>
    </dgm:pt>
  </dgm:ptLst>
  <dgm:cxnLst>
    <dgm:cxn modelId="{F9C85604-3014-43B1-9F0D-73FA4B955328}" srcId="{BA1B0CF2-C110-4CE7-89EA-AA4F503F9F42}" destId="{1413E7F6-DAE0-45C4-BE76-A0AF297E8991}" srcOrd="3" destOrd="0" parTransId="{BD860E06-1A01-4037-80A3-49286D876310}" sibTransId="{74EFD042-3C16-4C94-971A-81EA2FB793C1}"/>
    <dgm:cxn modelId="{0F4CC515-76B7-45F8-A3F6-F0A02709AFFE}" srcId="{BA1B0CF2-C110-4CE7-89EA-AA4F503F9F42}" destId="{66BAD869-0E1A-498F-AF17-5488867A5AD2}" srcOrd="0" destOrd="0" parTransId="{8D677F26-5C95-4606-9CD5-8D31B27C0A75}" sibTransId="{5671B8BF-C985-4025-BDA9-A756D44D7C18}"/>
    <dgm:cxn modelId="{2A558134-4256-46C6-A015-369119D9E84C}" srcId="{BA1B0CF2-C110-4CE7-89EA-AA4F503F9F42}" destId="{31874EA8-4BF6-477D-8194-C2C765136F22}" srcOrd="2" destOrd="0" parTransId="{46AEE8DF-C7EC-42EA-8D5E-71FE14F68265}" sibTransId="{08D34C87-4D2D-4D13-8DA7-DA3CC08F909B}"/>
    <dgm:cxn modelId="{0624134E-7749-472F-9E07-D8FE045890C7}" type="presOf" srcId="{D851ED0F-771F-49FB-A858-6133DC2B7532}" destId="{39853CE3-3459-49AD-859B-426AEF8B9844}" srcOrd="0" destOrd="0" presId="urn:microsoft.com/office/officeart/2005/8/layout/vList2"/>
    <dgm:cxn modelId="{794A9A81-8086-48F8-8BF3-D20D6998F826}" type="presOf" srcId="{54B7E41E-0829-491D-8CB1-0DAD0E911434}" destId="{35461A33-F3DC-4B1C-864A-FEE2BEE2BAFB}" srcOrd="0" destOrd="0" presId="urn:microsoft.com/office/officeart/2005/8/layout/vList2"/>
    <dgm:cxn modelId="{67D27B92-A48A-4F47-9261-BBF14B2E1972}" srcId="{BA1B0CF2-C110-4CE7-89EA-AA4F503F9F42}" destId="{D851ED0F-771F-49FB-A858-6133DC2B7532}" srcOrd="1" destOrd="0" parTransId="{F8E67B7B-A4B3-4545-8907-4EC312E5D713}" sibTransId="{73AD9263-FBD3-415D-AAAA-09B8256009E7}"/>
    <dgm:cxn modelId="{9EE829B4-3087-4931-AC9E-188B2DA7704F}" srcId="{BA1B0CF2-C110-4CE7-89EA-AA4F503F9F42}" destId="{1E0C4699-6516-424E-ABA0-2F2EB215D382}" srcOrd="5" destOrd="0" parTransId="{CB3306EC-9BAD-44FA-BBC9-79D0905DCE15}" sibTransId="{7FDBC8C9-D9B5-499B-862B-D38771B68FA2}"/>
    <dgm:cxn modelId="{BC27ADB9-90AD-4517-889A-4DEEBB11854D}" type="presOf" srcId="{31874EA8-4BF6-477D-8194-C2C765136F22}" destId="{4AF641B8-6B35-4041-87E1-7642B28F7603}" srcOrd="0" destOrd="0" presId="urn:microsoft.com/office/officeart/2005/8/layout/vList2"/>
    <dgm:cxn modelId="{00ACA3CF-D66B-4F26-A0C0-03BD7519D8AA}" type="presOf" srcId="{BA1B0CF2-C110-4CE7-89EA-AA4F503F9F42}" destId="{13F36827-8386-4FF5-B8B0-D96A95CCA4E1}" srcOrd="0" destOrd="0" presId="urn:microsoft.com/office/officeart/2005/8/layout/vList2"/>
    <dgm:cxn modelId="{D2D548D4-231C-4D13-87B8-C7D53DF44207}" type="presOf" srcId="{1413E7F6-DAE0-45C4-BE76-A0AF297E8991}" destId="{2FDDAAB0-C2C0-4944-81F4-BA54D537341A}" srcOrd="0" destOrd="0" presId="urn:microsoft.com/office/officeart/2005/8/layout/vList2"/>
    <dgm:cxn modelId="{0B4680DB-7AC4-4606-9184-CBF5EEE77276}" srcId="{BA1B0CF2-C110-4CE7-89EA-AA4F503F9F42}" destId="{54B7E41E-0829-491D-8CB1-0DAD0E911434}" srcOrd="4" destOrd="0" parTransId="{CA6FEF39-A815-44C8-801C-D27190CF3EDE}" sibTransId="{D7A9A2D0-40C1-45BA-901E-DF1A1128CBED}"/>
    <dgm:cxn modelId="{EFED28F6-4EB4-4AED-BD2D-4C02BF5E4A05}" type="presOf" srcId="{1E0C4699-6516-424E-ABA0-2F2EB215D382}" destId="{1BDE6A3C-E58F-4F25-904B-6B46EECF8134}" srcOrd="0" destOrd="0" presId="urn:microsoft.com/office/officeart/2005/8/layout/vList2"/>
    <dgm:cxn modelId="{3B7B39FC-3646-4C3D-9CC2-781714D50C7B}" type="presOf" srcId="{66BAD869-0E1A-498F-AF17-5488867A5AD2}" destId="{847E6D76-9A35-456F-962F-0B7D29452DFE}" srcOrd="0" destOrd="0" presId="urn:microsoft.com/office/officeart/2005/8/layout/vList2"/>
    <dgm:cxn modelId="{51E154FD-50C7-4BB9-9B9A-4978E3E7EEDC}" type="presParOf" srcId="{13F36827-8386-4FF5-B8B0-D96A95CCA4E1}" destId="{847E6D76-9A35-456F-962F-0B7D29452DFE}" srcOrd="0" destOrd="0" presId="urn:microsoft.com/office/officeart/2005/8/layout/vList2"/>
    <dgm:cxn modelId="{6FA1AC83-276F-470A-8B40-19CFE32B33CE}" type="presParOf" srcId="{13F36827-8386-4FF5-B8B0-D96A95CCA4E1}" destId="{DEC3EB1F-15CB-45DF-B08F-D7949549FDE4}" srcOrd="1" destOrd="0" presId="urn:microsoft.com/office/officeart/2005/8/layout/vList2"/>
    <dgm:cxn modelId="{9E7FF341-1BAD-4B58-AFE6-452A78B0890B}" type="presParOf" srcId="{13F36827-8386-4FF5-B8B0-D96A95CCA4E1}" destId="{39853CE3-3459-49AD-859B-426AEF8B9844}" srcOrd="2" destOrd="0" presId="urn:microsoft.com/office/officeart/2005/8/layout/vList2"/>
    <dgm:cxn modelId="{091FC97A-9F33-414F-9349-80774186ECEF}" type="presParOf" srcId="{13F36827-8386-4FF5-B8B0-D96A95CCA4E1}" destId="{2DB3C739-0F14-4FA7-B865-4DD4FC9E82DA}" srcOrd="3" destOrd="0" presId="urn:microsoft.com/office/officeart/2005/8/layout/vList2"/>
    <dgm:cxn modelId="{E408ABCE-7A06-4390-910D-990F71710F13}" type="presParOf" srcId="{13F36827-8386-4FF5-B8B0-D96A95CCA4E1}" destId="{4AF641B8-6B35-4041-87E1-7642B28F7603}" srcOrd="4" destOrd="0" presId="urn:microsoft.com/office/officeart/2005/8/layout/vList2"/>
    <dgm:cxn modelId="{9F4B8A36-7AE7-4A80-B6A2-748454F6A9DC}" type="presParOf" srcId="{13F36827-8386-4FF5-B8B0-D96A95CCA4E1}" destId="{1C172EFF-1561-478F-A384-3C049D27B480}" srcOrd="5" destOrd="0" presId="urn:microsoft.com/office/officeart/2005/8/layout/vList2"/>
    <dgm:cxn modelId="{905421D2-9C71-48BF-A533-8C23FEF8D403}" type="presParOf" srcId="{13F36827-8386-4FF5-B8B0-D96A95CCA4E1}" destId="{2FDDAAB0-C2C0-4944-81F4-BA54D537341A}" srcOrd="6" destOrd="0" presId="urn:microsoft.com/office/officeart/2005/8/layout/vList2"/>
    <dgm:cxn modelId="{2A4F48F3-D302-4EBD-92EF-596FB8F3272C}" type="presParOf" srcId="{13F36827-8386-4FF5-B8B0-D96A95CCA4E1}" destId="{67BD859C-7125-4980-85D7-8FF759862B2B}" srcOrd="7" destOrd="0" presId="urn:microsoft.com/office/officeart/2005/8/layout/vList2"/>
    <dgm:cxn modelId="{B28B761B-5B2C-4954-8651-C9BE65407102}" type="presParOf" srcId="{13F36827-8386-4FF5-B8B0-D96A95CCA4E1}" destId="{35461A33-F3DC-4B1C-864A-FEE2BEE2BAFB}" srcOrd="8" destOrd="0" presId="urn:microsoft.com/office/officeart/2005/8/layout/vList2"/>
    <dgm:cxn modelId="{9FC0FFFF-91BC-46F5-8A79-48531D69635B}" type="presParOf" srcId="{13F36827-8386-4FF5-B8B0-D96A95CCA4E1}" destId="{09164C64-44DB-4C8B-B1D5-C9ED42BE187B}" srcOrd="9" destOrd="0" presId="urn:microsoft.com/office/officeart/2005/8/layout/vList2"/>
    <dgm:cxn modelId="{EC8BC958-19B2-4B18-80CF-4D91CC796C6E}" type="presParOf" srcId="{13F36827-8386-4FF5-B8B0-D96A95CCA4E1}" destId="{1BDE6A3C-E58F-4F25-904B-6B46EECF813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48D3979-0345-4927-B6BA-FAA9146B3E10}" type="doc">
      <dgm:prSet loTypeId="urn:microsoft.com/office/officeart/2005/8/layout/vProcess5" loCatId="process" qsTypeId="urn:microsoft.com/office/officeart/2005/8/quickstyle/simple1" qsCatId="simple" csTypeId="urn:microsoft.com/office/officeart/2005/8/colors/accent0_2" csCatId="mainScheme"/>
      <dgm:spPr/>
      <dgm:t>
        <a:bodyPr/>
        <a:lstStyle/>
        <a:p>
          <a:endParaRPr lang="en-US"/>
        </a:p>
      </dgm:t>
    </dgm:pt>
    <dgm:pt modelId="{EBC2F2B1-5991-4010-A173-77C92D3C29E6}">
      <dgm:prSet/>
      <dgm:spPr/>
      <dgm:t>
        <a:bodyPr/>
        <a:lstStyle/>
        <a:p>
          <a:r>
            <a:rPr lang="fi-FI" b="1"/>
            <a:t>Sijoituspalveluyritys, joka käy kauppaa järjestäytyneesti, usein ja järjestelmällisesti omaan lukuunsa toteuttamalla asiakkaan toimeksiantoja säänneltyjen markkinoiden tai monenkeskisen kaupankäyntijärjestelmän ulkopuolella</a:t>
          </a:r>
          <a:endParaRPr lang="en-US"/>
        </a:p>
      </dgm:t>
    </dgm:pt>
    <dgm:pt modelId="{8D4843D1-1188-4F9A-AC42-A3D071558095}" type="parTrans" cxnId="{54CF5F6D-F205-4AF4-B118-E485B1A4CDF1}">
      <dgm:prSet/>
      <dgm:spPr/>
      <dgm:t>
        <a:bodyPr/>
        <a:lstStyle/>
        <a:p>
          <a:endParaRPr lang="en-US"/>
        </a:p>
      </dgm:t>
    </dgm:pt>
    <dgm:pt modelId="{9611D52A-97E2-43F5-9250-291CE4DBC4D7}" type="sibTrans" cxnId="{54CF5F6D-F205-4AF4-B118-E485B1A4CDF1}">
      <dgm:prSet/>
      <dgm:spPr/>
      <dgm:t>
        <a:bodyPr/>
        <a:lstStyle/>
        <a:p>
          <a:endParaRPr lang="en-US"/>
        </a:p>
      </dgm:t>
    </dgm:pt>
    <dgm:pt modelId="{951E22B3-E25C-4C02-99FD-0E9DADC6D2DF}">
      <dgm:prSet/>
      <dgm:spPr/>
      <dgm:t>
        <a:bodyPr/>
        <a:lstStyle/>
        <a:p>
          <a:r>
            <a:rPr lang="fi-FI" b="1"/>
            <a:t>Ennakkoilmoitus Fivalle</a:t>
          </a:r>
          <a:endParaRPr lang="en-US"/>
        </a:p>
      </dgm:t>
    </dgm:pt>
    <dgm:pt modelId="{4A1ED203-C76B-4AAD-AE66-7533D35DB1FE}" type="parTrans" cxnId="{BADD1112-5129-40F9-AA60-09C74794C279}">
      <dgm:prSet/>
      <dgm:spPr/>
      <dgm:t>
        <a:bodyPr/>
        <a:lstStyle/>
        <a:p>
          <a:endParaRPr lang="en-US"/>
        </a:p>
      </dgm:t>
    </dgm:pt>
    <dgm:pt modelId="{241E6B02-E004-4299-9FBE-8899EBC9A277}" type="sibTrans" cxnId="{BADD1112-5129-40F9-AA60-09C74794C279}">
      <dgm:prSet/>
      <dgm:spPr/>
      <dgm:t>
        <a:bodyPr/>
        <a:lstStyle/>
        <a:p>
          <a:endParaRPr lang="en-US"/>
        </a:p>
      </dgm:t>
    </dgm:pt>
    <dgm:pt modelId="{6F8067C0-6E70-4904-A4C1-C82608F0C61C}">
      <dgm:prSet/>
      <dgm:spPr/>
      <dgm:t>
        <a:bodyPr/>
        <a:lstStyle/>
        <a:p>
          <a:r>
            <a:rPr lang="fi-FI" b="1"/>
            <a:t>Sisäisten toteuttajien on julkaistava kiinteä noteeraus säännellyillä markkinoilla kaupankäynnin kohteeksi otetuista osakkeista, joiden sisäisiä toteuttajia he ovat ja joiden markkinat ovat likvidejä.</a:t>
          </a:r>
          <a:endParaRPr lang="en-US"/>
        </a:p>
      </dgm:t>
    </dgm:pt>
    <dgm:pt modelId="{F089D711-2D0B-4890-AE9A-12DCE9D2A286}" type="parTrans" cxnId="{53DF6AEC-27B8-4BEE-A499-7C1EA922298E}">
      <dgm:prSet/>
      <dgm:spPr/>
      <dgm:t>
        <a:bodyPr/>
        <a:lstStyle/>
        <a:p>
          <a:endParaRPr lang="en-US"/>
        </a:p>
      </dgm:t>
    </dgm:pt>
    <dgm:pt modelId="{5DCDEE7E-46B5-42CD-9A92-D358B61C84F3}" type="sibTrans" cxnId="{53DF6AEC-27B8-4BEE-A499-7C1EA922298E}">
      <dgm:prSet/>
      <dgm:spPr/>
      <dgm:t>
        <a:bodyPr/>
        <a:lstStyle/>
        <a:p>
          <a:endParaRPr lang="en-US"/>
        </a:p>
      </dgm:t>
    </dgm:pt>
    <dgm:pt modelId="{661F009B-59D5-4A6E-8F25-ED7EB8380874}">
      <dgm:prSet/>
      <dgm:spPr/>
      <dgm:t>
        <a:bodyPr/>
        <a:lstStyle/>
        <a:p>
          <a:r>
            <a:rPr lang="fi-FI" b="1"/>
            <a:t>Jos osakkeilla ei ole likvidejä markkinoita, niiden on ilmoitettava tarjouksensa asiakkailleen pyynnöstä.</a:t>
          </a:r>
          <a:endParaRPr lang="en-US"/>
        </a:p>
      </dgm:t>
    </dgm:pt>
    <dgm:pt modelId="{19503B5D-E7EA-40F4-A273-3205A854316A}" type="parTrans" cxnId="{9235C7E6-89CB-492D-AC95-3DD67F5D1C8C}">
      <dgm:prSet/>
      <dgm:spPr/>
      <dgm:t>
        <a:bodyPr/>
        <a:lstStyle/>
        <a:p>
          <a:endParaRPr lang="en-US"/>
        </a:p>
      </dgm:t>
    </dgm:pt>
    <dgm:pt modelId="{E2E78E22-0E2F-4C86-BDD0-883437F5AA3C}" type="sibTrans" cxnId="{9235C7E6-89CB-492D-AC95-3DD67F5D1C8C}">
      <dgm:prSet/>
      <dgm:spPr/>
      <dgm:t>
        <a:bodyPr/>
        <a:lstStyle/>
        <a:p>
          <a:endParaRPr lang="en-US"/>
        </a:p>
      </dgm:t>
    </dgm:pt>
    <dgm:pt modelId="{B835BFC7-E287-40AC-B428-AC03BCDCB474}" type="pres">
      <dgm:prSet presAssocID="{048D3979-0345-4927-B6BA-FAA9146B3E10}" presName="outerComposite" presStyleCnt="0">
        <dgm:presLayoutVars>
          <dgm:chMax val="5"/>
          <dgm:dir/>
          <dgm:resizeHandles val="exact"/>
        </dgm:presLayoutVars>
      </dgm:prSet>
      <dgm:spPr/>
    </dgm:pt>
    <dgm:pt modelId="{561E6747-B0C9-41CB-AC16-363903F280D0}" type="pres">
      <dgm:prSet presAssocID="{048D3979-0345-4927-B6BA-FAA9146B3E10}" presName="dummyMaxCanvas" presStyleCnt="0">
        <dgm:presLayoutVars/>
      </dgm:prSet>
      <dgm:spPr/>
    </dgm:pt>
    <dgm:pt modelId="{54E908A2-648E-4133-8E7A-55B4FB1ACAD8}" type="pres">
      <dgm:prSet presAssocID="{048D3979-0345-4927-B6BA-FAA9146B3E10}" presName="FourNodes_1" presStyleLbl="node1" presStyleIdx="0" presStyleCnt="4">
        <dgm:presLayoutVars>
          <dgm:bulletEnabled val="1"/>
        </dgm:presLayoutVars>
      </dgm:prSet>
      <dgm:spPr/>
    </dgm:pt>
    <dgm:pt modelId="{C5702812-A932-481D-80C8-7E20E3AB7D7A}" type="pres">
      <dgm:prSet presAssocID="{048D3979-0345-4927-B6BA-FAA9146B3E10}" presName="FourNodes_2" presStyleLbl="node1" presStyleIdx="1" presStyleCnt="4">
        <dgm:presLayoutVars>
          <dgm:bulletEnabled val="1"/>
        </dgm:presLayoutVars>
      </dgm:prSet>
      <dgm:spPr/>
    </dgm:pt>
    <dgm:pt modelId="{283BE39D-90B3-40F7-AD5E-9CC82770CC86}" type="pres">
      <dgm:prSet presAssocID="{048D3979-0345-4927-B6BA-FAA9146B3E10}" presName="FourNodes_3" presStyleLbl="node1" presStyleIdx="2" presStyleCnt="4">
        <dgm:presLayoutVars>
          <dgm:bulletEnabled val="1"/>
        </dgm:presLayoutVars>
      </dgm:prSet>
      <dgm:spPr/>
    </dgm:pt>
    <dgm:pt modelId="{AE9ADD77-077E-44FF-B66F-A877AD1E160C}" type="pres">
      <dgm:prSet presAssocID="{048D3979-0345-4927-B6BA-FAA9146B3E10}" presName="FourNodes_4" presStyleLbl="node1" presStyleIdx="3" presStyleCnt="4">
        <dgm:presLayoutVars>
          <dgm:bulletEnabled val="1"/>
        </dgm:presLayoutVars>
      </dgm:prSet>
      <dgm:spPr/>
    </dgm:pt>
    <dgm:pt modelId="{F9871633-E426-47F6-9B35-50005B4EE096}" type="pres">
      <dgm:prSet presAssocID="{048D3979-0345-4927-B6BA-FAA9146B3E10}" presName="FourConn_1-2" presStyleLbl="fgAccFollowNode1" presStyleIdx="0" presStyleCnt="3">
        <dgm:presLayoutVars>
          <dgm:bulletEnabled val="1"/>
        </dgm:presLayoutVars>
      </dgm:prSet>
      <dgm:spPr/>
    </dgm:pt>
    <dgm:pt modelId="{92DB1393-70AB-43EF-A8A9-3FB4DBDED22B}" type="pres">
      <dgm:prSet presAssocID="{048D3979-0345-4927-B6BA-FAA9146B3E10}" presName="FourConn_2-3" presStyleLbl="fgAccFollowNode1" presStyleIdx="1" presStyleCnt="3">
        <dgm:presLayoutVars>
          <dgm:bulletEnabled val="1"/>
        </dgm:presLayoutVars>
      </dgm:prSet>
      <dgm:spPr/>
    </dgm:pt>
    <dgm:pt modelId="{8FF20610-5804-41F0-B961-7BF932BD7DF8}" type="pres">
      <dgm:prSet presAssocID="{048D3979-0345-4927-B6BA-FAA9146B3E10}" presName="FourConn_3-4" presStyleLbl="fgAccFollowNode1" presStyleIdx="2" presStyleCnt="3">
        <dgm:presLayoutVars>
          <dgm:bulletEnabled val="1"/>
        </dgm:presLayoutVars>
      </dgm:prSet>
      <dgm:spPr/>
    </dgm:pt>
    <dgm:pt modelId="{879F6C8E-6D09-44D5-B004-9BBCF1F89476}" type="pres">
      <dgm:prSet presAssocID="{048D3979-0345-4927-B6BA-FAA9146B3E10}" presName="FourNodes_1_text" presStyleLbl="node1" presStyleIdx="3" presStyleCnt="4">
        <dgm:presLayoutVars>
          <dgm:bulletEnabled val="1"/>
        </dgm:presLayoutVars>
      </dgm:prSet>
      <dgm:spPr/>
    </dgm:pt>
    <dgm:pt modelId="{9817AB2F-49BB-4533-8078-86BC325A38B5}" type="pres">
      <dgm:prSet presAssocID="{048D3979-0345-4927-B6BA-FAA9146B3E10}" presName="FourNodes_2_text" presStyleLbl="node1" presStyleIdx="3" presStyleCnt="4">
        <dgm:presLayoutVars>
          <dgm:bulletEnabled val="1"/>
        </dgm:presLayoutVars>
      </dgm:prSet>
      <dgm:spPr/>
    </dgm:pt>
    <dgm:pt modelId="{4207E678-748B-40FE-B21E-27F07337A5CD}" type="pres">
      <dgm:prSet presAssocID="{048D3979-0345-4927-B6BA-FAA9146B3E10}" presName="FourNodes_3_text" presStyleLbl="node1" presStyleIdx="3" presStyleCnt="4">
        <dgm:presLayoutVars>
          <dgm:bulletEnabled val="1"/>
        </dgm:presLayoutVars>
      </dgm:prSet>
      <dgm:spPr/>
    </dgm:pt>
    <dgm:pt modelId="{B2E605EC-B930-425F-9D1D-474B5401A4DA}" type="pres">
      <dgm:prSet presAssocID="{048D3979-0345-4927-B6BA-FAA9146B3E10}" presName="FourNodes_4_text" presStyleLbl="node1" presStyleIdx="3" presStyleCnt="4">
        <dgm:presLayoutVars>
          <dgm:bulletEnabled val="1"/>
        </dgm:presLayoutVars>
      </dgm:prSet>
      <dgm:spPr/>
    </dgm:pt>
  </dgm:ptLst>
  <dgm:cxnLst>
    <dgm:cxn modelId="{BADD1112-5129-40F9-AA60-09C74794C279}" srcId="{048D3979-0345-4927-B6BA-FAA9146B3E10}" destId="{951E22B3-E25C-4C02-99FD-0E9DADC6D2DF}" srcOrd="1" destOrd="0" parTransId="{4A1ED203-C76B-4AAD-AE66-7533D35DB1FE}" sibTransId="{241E6B02-E004-4299-9FBE-8899EBC9A277}"/>
    <dgm:cxn modelId="{67B81C14-8065-4020-A9AA-FD3E9790FCFF}" type="presOf" srcId="{048D3979-0345-4927-B6BA-FAA9146B3E10}" destId="{B835BFC7-E287-40AC-B428-AC03BCDCB474}" srcOrd="0" destOrd="0" presId="urn:microsoft.com/office/officeart/2005/8/layout/vProcess5"/>
    <dgm:cxn modelId="{B0CCC116-B975-4A46-A97D-CBEA3A429C3C}" type="presOf" srcId="{6F8067C0-6E70-4904-A4C1-C82608F0C61C}" destId="{283BE39D-90B3-40F7-AD5E-9CC82770CC86}" srcOrd="0" destOrd="0" presId="urn:microsoft.com/office/officeart/2005/8/layout/vProcess5"/>
    <dgm:cxn modelId="{803C4F17-526D-4AA0-A2FF-DCE0F28185D3}" type="presOf" srcId="{9611D52A-97E2-43F5-9250-291CE4DBC4D7}" destId="{F9871633-E426-47F6-9B35-50005B4EE096}" srcOrd="0" destOrd="0" presId="urn:microsoft.com/office/officeart/2005/8/layout/vProcess5"/>
    <dgm:cxn modelId="{07BE0219-BC8E-4DB9-BBFB-22FAEC0973B6}" type="presOf" srcId="{EBC2F2B1-5991-4010-A173-77C92D3C29E6}" destId="{54E908A2-648E-4133-8E7A-55B4FB1ACAD8}" srcOrd="0" destOrd="0" presId="urn:microsoft.com/office/officeart/2005/8/layout/vProcess5"/>
    <dgm:cxn modelId="{9A2D7126-5384-4FD2-A1D3-975C101CC58F}" type="presOf" srcId="{951E22B3-E25C-4C02-99FD-0E9DADC6D2DF}" destId="{C5702812-A932-481D-80C8-7E20E3AB7D7A}" srcOrd="0" destOrd="0" presId="urn:microsoft.com/office/officeart/2005/8/layout/vProcess5"/>
    <dgm:cxn modelId="{54CF5F6D-F205-4AF4-B118-E485B1A4CDF1}" srcId="{048D3979-0345-4927-B6BA-FAA9146B3E10}" destId="{EBC2F2B1-5991-4010-A173-77C92D3C29E6}" srcOrd="0" destOrd="0" parTransId="{8D4843D1-1188-4F9A-AC42-A3D071558095}" sibTransId="{9611D52A-97E2-43F5-9250-291CE4DBC4D7}"/>
    <dgm:cxn modelId="{AAFBDA55-B1CE-4E78-9929-E5A1729C2FE8}" type="presOf" srcId="{EBC2F2B1-5991-4010-A173-77C92D3C29E6}" destId="{879F6C8E-6D09-44D5-B004-9BBCF1F89476}" srcOrd="1" destOrd="0" presId="urn:microsoft.com/office/officeart/2005/8/layout/vProcess5"/>
    <dgm:cxn modelId="{7F0B0457-3BD3-4746-B8CF-297EC7964E7B}" type="presOf" srcId="{5DCDEE7E-46B5-42CD-9A92-D358B61C84F3}" destId="{8FF20610-5804-41F0-B961-7BF932BD7DF8}" srcOrd="0" destOrd="0" presId="urn:microsoft.com/office/officeart/2005/8/layout/vProcess5"/>
    <dgm:cxn modelId="{E7B60B9C-08D2-46C0-B38F-47BFB928AA3A}" type="presOf" srcId="{6F8067C0-6E70-4904-A4C1-C82608F0C61C}" destId="{4207E678-748B-40FE-B21E-27F07337A5CD}" srcOrd="1" destOrd="0" presId="urn:microsoft.com/office/officeart/2005/8/layout/vProcess5"/>
    <dgm:cxn modelId="{69917E9C-C23F-4806-939F-B52439FD5DDA}" type="presOf" srcId="{951E22B3-E25C-4C02-99FD-0E9DADC6D2DF}" destId="{9817AB2F-49BB-4533-8078-86BC325A38B5}" srcOrd="1" destOrd="0" presId="urn:microsoft.com/office/officeart/2005/8/layout/vProcess5"/>
    <dgm:cxn modelId="{40C534B1-2431-415B-AC50-2FDBE01EC2D4}" type="presOf" srcId="{661F009B-59D5-4A6E-8F25-ED7EB8380874}" destId="{B2E605EC-B930-425F-9D1D-474B5401A4DA}" srcOrd="1" destOrd="0" presId="urn:microsoft.com/office/officeart/2005/8/layout/vProcess5"/>
    <dgm:cxn modelId="{D5CBE7B2-270A-4C21-A86D-E04569B65455}" type="presOf" srcId="{241E6B02-E004-4299-9FBE-8899EBC9A277}" destId="{92DB1393-70AB-43EF-A8A9-3FB4DBDED22B}" srcOrd="0" destOrd="0" presId="urn:microsoft.com/office/officeart/2005/8/layout/vProcess5"/>
    <dgm:cxn modelId="{4BE06FB4-DB20-4BC6-B751-B4AEDA29CF8F}" type="presOf" srcId="{661F009B-59D5-4A6E-8F25-ED7EB8380874}" destId="{AE9ADD77-077E-44FF-B66F-A877AD1E160C}" srcOrd="0" destOrd="0" presId="urn:microsoft.com/office/officeart/2005/8/layout/vProcess5"/>
    <dgm:cxn modelId="{9235C7E6-89CB-492D-AC95-3DD67F5D1C8C}" srcId="{048D3979-0345-4927-B6BA-FAA9146B3E10}" destId="{661F009B-59D5-4A6E-8F25-ED7EB8380874}" srcOrd="3" destOrd="0" parTransId="{19503B5D-E7EA-40F4-A273-3205A854316A}" sibTransId="{E2E78E22-0E2F-4C86-BDD0-883437F5AA3C}"/>
    <dgm:cxn modelId="{53DF6AEC-27B8-4BEE-A499-7C1EA922298E}" srcId="{048D3979-0345-4927-B6BA-FAA9146B3E10}" destId="{6F8067C0-6E70-4904-A4C1-C82608F0C61C}" srcOrd="2" destOrd="0" parTransId="{F089D711-2D0B-4890-AE9A-12DCE9D2A286}" sibTransId="{5DCDEE7E-46B5-42CD-9A92-D358B61C84F3}"/>
    <dgm:cxn modelId="{88966619-BE1B-48C7-AF21-C3D86EAD481E}" type="presParOf" srcId="{B835BFC7-E287-40AC-B428-AC03BCDCB474}" destId="{561E6747-B0C9-41CB-AC16-363903F280D0}" srcOrd="0" destOrd="0" presId="urn:microsoft.com/office/officeart/2005/8/layout/vProcess5"/>
    <dgm:cxn modelId="{59A6B8B7-428E-4218-A7C7-6475C9895C86}" type="presParOf" srcId="{B835BFC7-E287-40AC-B428-AC03BCDCB474}" destId="{54E908A2-648E-4133-8E7A-55B4FB1ACAD8}" srcOrd="1" destOrd="0" presId="urn:microsoft.com/office/officeart/2005/8/layout/vProcess5"/>
    <dgm:cxn modelId="{C89042B5-7499-4914-9F41-11790319A1B3}" type="presParOf" srcId="{B835BFC7-E287-40AC-B428-AC03BCDCB474}" destId="{C5702812-A932-481D-80C8-7E20E3AB7D7A}" srcOrd="2" destOrd="0" presId="urn:microsoft.com/office/officeart/2005/8/layout/vProcess5"/>
    <dgm:cxn modelId="{136C8FEC-DA2C-4B9E-84E3-8FEDFC48F320}" type="presParOf" srcId="{B835BFC7-E287-40AC-B428-AC03BCDCB474}" destId="{283BE39D-90B3-40F7-AD5E-9CC82770CC86}" srcOrd="3" destOrd="0" presId="urn:microsoft.com/office/officeart/2005/8/layout/vProcess5"/>
    <dgm:cxn modelId="{BA7B226D-DD0C-4618-AE46-6968A56B2406}" type="presParOf" srcId="{B835BFC7-E287-40AC-B428-AC03BCDCB474}" destId="{AE9ADD77-077E-44FF-B66F-A877AD1E160C}" srcOrd="4" destOrd="0" presId="urn:microsoft.com/office/officeart/2005/8/layout/vProcess5"/>
    <dgm:cxn modelId="{0DA1F645-3C2D-4539-BDE4-A7CB618FA1F6}" type="presParOf" srcId="{B835BFC7-E287-40AC-B428-AC03BCDCB474}" destId="{F9871633-E426-47F6-9B35-50005B4EE096}" srcOrd="5" destOrd="0" presId="urn:microsoft.com/office/officeart/2005/8/layout/vProcess5"/>
    <dgm:cxn modelId="{AD7C3397-95C3-4822-81EF-CC92507EF295}" type="presParOf" srcId="{B835BFC7-E287-40AC-B428-AC03BCDCB474}" destId="{92DB1393-70AB-43EF-A8A9-3FB4DBDED22B}" srcOrd="6" destOrd="0" presId="urn:microsoft.com/office/officeart/2005/8/layout/vProcess5"/>
    <dgm:cxn modelId="{9D402AF4-4AA9-4496-AC85-3327F3BB7617}" type="presParOf" srcId="{B835BFC7-E287-40AC-B428-AC03BCDCB474}" destId="{8FF20610-5804-41F0-B961-7BF932BD7DF8}" srcOrd="7" destOrd="0" presId="urn:microsoft.com/office/officeart/2005/8/layout/vProcess5"/>
    <dgm:cxn modelId="{EBC938B1-DF0D-41F8-B5D7-E8B6A2B58004}" type="presParOf" srcId="{B835BFC7-E287-40AC-B428-AC03BCDCB474}" destId="{879F6C8E-6D09-44D5-B004-9BBCF1F89476}" srcOrd="8" destOrd="0" presId="urn:microsoft.com/office/officeart/2005/8/layout/vProcess5"/>
    <dgm:cxn modelId="{5ED54A96-853F-4DA1-9434-F92D15FC34DE}" type="presParOf" srcId="{B835BFC7-E287-40AC-B428-AC03BCDCB474}" destId="{9817AB2F-49BB-4533-8078-86BC325A38B5}" srcOrd="9" destOrd="0" presId="urn:microsoft.com/office/officeart/2005/8/layout/vProcess5"/>
    <dgm:cxn modelId="{70A0F350-74F2-4E69-9AC1-5E6E0327B99E}" type="presParOf" srcId="{B835BFC7-E287-40AC-B428-AC03BCDCB474}" destId="{4207E678-748B-40FE-B21E-27F07337A5CD}" srcOrd="10" destOrd="0" presId="urn:microsoft.com/office/officeart/2005/8/layout/vProcess5"/>
    <dgm:cxn modelId="{B6329900-0A38-4B2E-8F58-D29B6214E2B0}" type="presParOf" srcId="{B835BFC7-E287-40AC-B428-AC03BCDCB474}" destId="{B2E605EC-B930-425F-9D1D-474B5401A4DA}"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FDED6C8-997D-4396-BBE4-3861161E71E3}"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3E1F7A6C-F212-49B0-B2D3-E9D6E59ED439}">
      <dgm:prSet/>
      <dgm:spPr/>
      <dgm:t>
        <a:bodyPr/>
        <a:lstStyle/>
        <a:p>
          <a:r>
            <a:rPr lang="fi-FI" b="1"/>
            <a:t>Kauppojen sisäisten toteuttajien on toteutettava asiakkailta saadut tilaukset osakkeista, joiden osalta ne ovat sisäisiä toteuttajia, noteerattuun hintaan toimeksiannon vastaanottohetkellä.</a:t>
          </a:r>
          <a:endParaRPr lang="en-US"/>
        </a:p>
      </dgm:t>
    </dgm:pt>
    <dgm:pt modelId="{0539C596-78D3-4987-BD1F-CBEB493E1BFD}" type="parTrans" cxnId="{15343F28-CCA6-4C9A-AAF5-7E54A78B15C4}">
      <dgm:prSet/>
      <dgm:spPr/>
      <dgm:t>
        <a:bodyPr/>
        <a:lstStyle/>
        <a:p>
          <a:endParaRPr lang="en-US"/>
        </a:p>
      </dgm:t>
    </dgm:pt>
    <dgm:pt modelId="{52BF195E-6465-42E9-99F0-1FB71F03CE00}" type="sibTrans" cxnId="{15343F28-CCA6-4C9A-AAF5-7E54A78B15C4}">
      <dgm:prSet/>
      <dgm:spPr/>
      <dgm:t>
        <a:bodyPr/>
        <a:lstStyle/>
        <a:p>
          <a:endParaRPr lang="en-US"/>
        </a:p>
      </dgm:t>
    </dgm:pt>
    <dgm:pt modelId="{D6EBF576-0A84-4BEB-8D9E-B6C81175604E}">
      <dgm:prSet/>
      <dgm:spPr/>
      <dgm:t>
        <a:bodyPr/>
        <a:lstStyle/>
        <a:p>
          <a:r>
            <a:rPr lang="fi-FI" b="1"/>
            <a:t>Systemaattisten toteuttajien on voitava valita kauppapolitiikkansa perusteella ja objektiivisella ja syrjimättömällä tavalla sijoittajat, joille he saavat pääsyn tarjouksiinsa. Tätä varten on oltava selkeät standardit, jotka koskevat niiden tarjousten saatavuutta.</a:t>
          </a:r>
          <a:endParaRPr lang="en-US"/>
        </a:p>
      </dgm:t>
    </dgm:pt>
    <dgm:pt modelId="{CA4D6818-ACD7-43E9-82C7-B3D348612F3D}" type="parTrans" cxnId="{5ADFA290-FE9B-456A-89A0-8A6AB9E8D1BA}">
      <dgm:prSet/>
      <dgm:spPr/>
      <dgm:t>
        <a:bodyPr/>
        <a:lstStyle/>
        <a:p>
          <a:endParaRPr lang="en-US"/>
        </a:p>
      </dgm:t>
    </dgm:pt>
    <dgm:pt modelId="{375C5199-4FDD-458E-9836-E4B7DBF71FD8}" type="sibTrans" cxnId="{5ADFA290-FE9B-456A-89A0-8A6AB9E8D1BA}">
      <dgm:prSet/>
      <dgm:spPr/>
      <dgm:t>
        <a:bodyPr/>
        <a:lstStyle/>
        <a:p>
          <a:endParaRPr lang="en-US"/>
        </a:p>
      </dgm:t>
    </dgm:pt>
    <dgm:pt modelId="{54C1B0B9-69DD-4854-B86C-7456E61A0F0C}">
      <dgm:prSet/>
      <dgm:spPr/>
      <dgm:t>
        <a:bodyPr/>
        <a:lstStyle/>
        <a:p>
          <a:r>
            <a:rPr lang="fi-FI" b="1"/>
            <a:t>Systemaattiset toteuttajat voivat kieltäytyä solmimasta tai lopettaa liikesuhteita sijoittajien kanssa kaupallisten näkökohtien perusteella, kuten sijoittajan luottotila, vastapuoliriski ja liiketoimen lopullinen selvittäminen.</a:t>
          </a:r>
          <a:endParaRPr lang="en-US"/>
        </a:p>
      </dgm:t>
    </dgm:pt>
    <dgm:pt modelId="{86C3F637-5700-42F7-9C60-6749D301CBAC}" type="parTrans" cxnId="{4C0F54B0-AB95-4A3C-BCEA-1274DCD8D0F0}">
      <dgm:prSet/>
      <dgm:spPr/>
      <dgm:t>
        <a:bodyPr/>
        <a:lstStyle/>
        <a:p>
          <a:endParaRPr lang="en-US"/>
        </a:p>
      </dgm:t>
    </dgm:pt>
    <dgm:pt modelId="{5D69A693-2976-448C-9CA7-360563B46041}" type="sibTrans" cxnId="{4C0F54B0-AB95-4A3C-BCEA-1274DCD8D0F0}">
      <dgm:prSet/>
      <dgm:spPr/>
      <dgm:t>
        <a:bodyPr/>
        <a:lstStyle/>
        <a:p>
          <a:endParaRPr lang="en-US"/>
        </a:p>
      </dgm:t>
    </dgm:pt>
    <dgm:pt modelId="{54D30870-C16A-40A7-B2DC-9D8B657FC0B9}" type="pres">
      <dgm:prSet presAssocID="{5FDED6C8-997D-4396-BBE4-3861161E71E3}" presName="hierChild1" presStyleCnt="0">
        <dgm:presLayoutVars>
          <dgm:chPref val="1"/>
          <dgm:dir/>
          <dgm:animOne val="branch"/>
          <dgm:animLvl val="lvl"/>
          <dgm:resizeHandles/>
        </dgm:presLayoutVars>
      </dgm:prSet>
      <dgm:spPr/>
    </dgm:pt>
    <dgm:pt modelId="{7A284D64-A08A-4540-B0A9-F9BB6F39B844}" type="pres">
      <dgm:prSet presAssocID="{3E1F7A6C-F212-49B0-B2D3-E9D6E59ED439}" presName="hierRoot1" presStyleCnt="0"/>
      <dgm:spPr/>
    </dgm:pt>
    <dgm:pt modelId="{FAFC8472-3ECF-4055-B20D-4BCB2AE342DC}" type="pres">
      <dgm:prSet presAssocID="{3E1F7A6C-F212-49B0-B2D3-E9D6E59ED439}" presName="composite" presStyleCnt="0"/>
      <dgm:spPr/>
    </dgm:pt>
    <dgm:pt modelId="{12D76850-B682-44D8-BDFB-32C2E6A96F81}" type="pres">
      <dgm:prSet presAssocID="{3E1F7A6C-F212-49B0-B2D3-E9D6E59ED439}" presName="background" presStyleLbl="node0" presStyleIdx="0" presStyleCnt="3"/>
      <dgm:spPr/>
    </dgm:pt>
    <dgm:pt modelId="{ED2E6C49-56B7-49F6-BF39-FD718960A371}" type="pres">
      <dgm:prSet presAssocID="{3E1F7A6C-F212-49B0-B2D3-E9D6E59ED439}" presName="text" presStyleLbl="fgAcc0" presStyleIdx="0" presStyleCnt="3">
        <dgm:presLayoutVars>
          <dgm:chPref val="3"/>
        </dgm:presLayoutVars>
      </dgm:prSet>
      <dgm:spPr/>
    </dgm:pt>
    <dgm:pt modelId="{42C493D5-47DA-4D34-854E-BEFCF1FCCDF6}" type="pres">
      <dgm:prSet presAssocID="{3E1F7A6C-F212-49B0-B2D3-E9D6E59ED439}" presName="hierChild2" presStyleCnt="0"/>
      <dgm:spPr/>
    </dgm:pt>
    <dgm:pt modelId="{098531BE-0EED-4F83-B39B-57EF8B3FBE0E}" type="pres">
      <dgm:prSet presAssocID="{D6EBF576-0A84-4BEB-8D9E-B6C81175604E}" presName="hierRoot1" presStyleCnt="0"/>
      <dgm:spPr/>
    </dgm:pt>
    <dgm:pt modelId="{4F7D40C2-D676-4EA6-8795-9286CEFFFB3A}" type="pres">
      <dgm:prSet presAssocID="{D6EBF576-0A84-4BEB-8D9E-B6C81175604E}" presName="composite" presStyleCnt="0"/>
      <dgm:spPr/>
    </dgm:pt>
    <dgm:pt modelId="{2E2E8BF5-8C65-4E22-A5A7-D1219194ADF4}" type="pres">
      <dgm:prSet presAssocID="{D6EBF576-0A84-4BEB-8D9E-B6C81175604E}" presName="background" presStyleLbl="node0" presStyleIdx="1" presStyleCnt="3"/>
      <dgm:spPr/>
    </dgm:pt>
    <dgm:pt modelId="{479F8070-4D1F-4C1B-AE62-823F704CE638}" type="pres">
      <dgm:prSet presAssocID="{D6EBF576-0A84-4BEB-8D9E-B6C81175604E}" presName="text" presStyleLbl="fgAcc0" presStyleIdx="1" presStyleCnt="3">
        <dgm:presLayoutVars>
          <dgm:chPref val="3"/>
        </dgm:presLayoutVars>
      </dgm:prSet>
      <dgm:spPr/>
    </dgm:pt>
    <dgm:pt modelId="{56AC194C-6C4D-49DC-AF31-B8181FFFDD03}" type="pres">
      <dgm:prSet presAssocID="{D6EBF576-0A84-4BEB-8D9E-B6C81175604E}" presName="hierChild2" presStyleCnt="0"/>
      <dgm:spPr/>
    </dgm:pt>
    <dgm:pt modelId="{8A14D5E1-BD28-4E5B-AC6C-508BFF68E2E0}" type="pres">
      <dgm:prSet presAssocID="{54C1B0B9-69DD-4854-B86C-7456E61A0F0C}" presName="hierRoot1" presStyleCnt="0"/>
      <dgm:spPr/>
    </dgm:pt>
    <dgm:pt modelId="{1A656209-C233-4F2F-9878-D88255DD2969}" type="pres">
      <dgm:prSet presAssocID="{54C1B0B9-69DD-4854-B86C-7456E61A0F0C}" presName="composite" presStyleCnt="0"/>
      <dgm:spPr/>
    </dgm:pt>
    <dgm:pt modelId="{099693A1-5F2B-4AF2-A8CE-48D86B5E4963}" type="pres">
      <dgm:prSet presAssocID="{54C1B0B9-69DD-4854-B86C-7456E61A0F0C}" presName="background" presStyleLbl="node0" presStyleIdx="2" presStyleCnt="3"/>
      <dgm:spPr/>
    </dgm:pt>
    <dgm:pt modelId="{ACC275FA-94A2-4F51-BC86-B9A6F746A798}" type="pres">
      <dgm:prSet presAssocID="{54C1B0B9-69DD-4854-B86C-7456E61A0F0C}" presName="text" presStyleLbl="fgAcc0" presStyleIdx="2" presStyleCnt="3">
        <dgm:presLayoutVars>
          <dgm:chPref val="3"/>
        </dgm:presLayoutVars>
      </dgm:prSet>
      <dgm:spPr/>
    </dgm:pt>
    <dgm:pt modelId="{9434ABD7-7567-4856-A9F8-BAFE72B81C15}" type="pres">
      <dgm:prSet presAssocID="{54C1B0B9-69DD-4854-B86C-7456E61A0F0C}" presName="hierChild2" presStyleCnt="0"/>
      <dgm:spPr/>
    </dgm:pt>
  </dgm:ptLst>
  <dgm:cxnLst>
    <dgm:cxn modelId="{15343F28-CCA6-4C9A-AAF5-7E54A78B15C4}" srcId="{5FDED6C8-997D-4396-BBE4-3861161E71E3}" destId="{3E1F7A6C-F212-49B0-B2D3-E9D6E59ED439}" srcOrd="0" destOrd="0" parTransId="{0539C596-78D3-4987-BD1F-CBEB493E1BFD}" sibTransId="{52BF195E-6465-42E9-99F0-1FB71F03CE00}"/>
    <dgm:cxn modelId="{F5051929-1D46-4BE7-B802-CBD64B979802}" type="presOf" srcId="{5FDED6C8-997D-4396-BBE4-3861161E71E3}" destId="{54D30870-C16A-40A7-B2DC-9D8B657FC0B9}" srcOrd="0" destOrd="0" presId="urn:microsoft.com/office/officeart/2005/8/layout/hierarchy1"/>
    <dgm:cxn modelId="{BF403272-0352-4A06-9E69-4C124080733F}" type="presOf" srcId="{54C1B0B9-69DD-4854-B86C-7456E61A0F0C}" destId="{ACC275FA-94A2-4F51-BC86-B9A6F746A798}" srcOrd="0" destOrd="0" presId="urn:microsoft.com/office/officeart/2005/8/layout/hierarchy1"/>
    <dgm:cxn modelId="{5ADFA290-FE9B-456A-89A0-8A6AB9E8D1BA}" srcId="{5FDED6C8-997D-4396-BBE4-3861161E71E3}" destId="{D6EBF576-0A84-4BEB-8D9E-B6C81175604E}" srcOrd="1" destOrd="0" parTransId="{CA4D6818-ACD7-43E9-82C7-B3D348612F3D}" sibTransId="{375C5199-4FDD-458E-9836-E4B7DBF71FD8}"/>
    <dgm:cxn modelId="{CF593F97-9ABD-431D-BFB8-B357EFDF7650}" type="presOf" srcId="{D6EBF576-0A84-4BEB-8D9E-B6C81175604E}" destId="{479F8070-4D1F-4C1B-AE62-823F704CE638}" srcOrd="0" destOrd="0" presId="urn:microsoft.com/office/officeart/2005/8/layout/hierarchy1"/>
    <dgm:cxn modelId="{E6E9CBAB-C15B-4915-80D4-E4F8BD1B81CD}" type="presOf" srcId="{3E1F7A6C-F212-49B0-B2D3-E9D6E59ED439}" destId="{ED2E6C49-56B7-49F6-BF39-FD718960A371}" srcOrd="0" destOrd="0" presId="urn:microsoft.com/office/officeart/2005/8/layout/hierarchy1"/>
    <dgm:cxn modelId="{4C0F54B0-AB95-4A3C-BCEA-1274DCD8D0F0}" srcId="{5FDED6C8-997D-4396-BBE4-3861161E71E3}" destId="{54C1B0B9-69DD-4854-B86C-7456E61A0F0C}" srcOrd="2" destOrd="0" parTransId="{86C3F637-5700-42F7-9C60-6749D301CBAC}" sibTransId="{5D69A693-2976-448C-9CA7-360563B46041}"/>
    <dgm:cxn modelId="{37730B82-2431-4CC0-8A7B-6C7409B4C863}" type="presParOf" srcId="{54D30870-C16A-40A7-B2DC-9D8B657FC0B9}" destId="{7A284D64-A08A-4540-B0A9-F9BB6F39B844}" srcOrd="0" destOrd="0" presId="urn:microsoft.com/office/officeart/2005/8/layout/hierarchy1"/>
    <dgm:cxn modelId="{1C7618C7-EAE5-4B35-866B-02D2CBD95F21}" type="presParOf" srcId="{7A284D64-A08A-4540-B0A9-F9BB6F39B844}" destId="{FAFC8472-3ECF-4055-B20D-4BCB2AE342DC}" srcOrd="0" destOrd="0" presId="urn:microsoft.com/office/officeart/2005/8/layout/hierarchy1"/>
    <dgm:cxn modelId="{CB397859-C9D7-4753-AD58-23C0BA87D8F3}" type="presParOf" srcId="{FAFC8472-3ECF-4055-B20D-4BCB2AE342DC}" destId="{12D76850-B682-44D8-BDFB-32C2E6A96F81}" srcOrd="0" destOrd="0" presId="urn:microsoft.com/office/officeart/2005/8/layout/hierarchy1"/>
    <dgm:cxn modelId="{FF58665E-DA8F-4987-8FF7-9B6C1036A49F}" type="presParOf" srcId="{FAFC8472-3ECF-4055-B20D-4BCB2AE342DC}" destId="{ED2E6C49-56B7-49F6-BF39-FD718960A371}" srcOrd="1" destOrd="0" presId="urn:microsoft.com/office/officeart/2005/8/layout/hierarchy1"/>
    <dgm:cxn modelId="{A5AEFCB0-DF79-4E93-B49E-C4F0B5E2A66B}" type="presParOf" srcId="{7A284D64-A08A-4540-B0A9-F9BB6F39B844}" destId="{42C493D5-47DA-4D34-854E-BEFCF1FCCDF6}" srcOrd="1" destOrd="0" presId="urn:microsoft.com/office/officeart/2005/8/layout/hierarchy1"/>
    <dgm:cxn modelId="{B17F5E56-858E-4249-83B2-4BF59F71CFB0}" type="presParOf" srcId="{54D30870-C16A-40A7-B2DC-9D8B657FC0B9}" destId="{098531BE-0EED-4F83-B39B-57EF8B3FBE0E}" srcOrd="1" destOrd="0" presId="urn:microsoft.com/office/officeart/2005/8/layout/hierarchy1"/>
    <dgm:cxn modelId="{7D5B46EC-3CAB-4C5D-89DB-49A4FCF8676C}" type="presParOf" srcId="{098531BE-0EED-4F83-B39B-57EF8B3FBE0E}" destId="{4F7D40C2-D676-4EA6-8795-9286CEFFFB3A}" srcOrd="0" destOrd="0" presId="urn:microsoft.com/office/officeart/2005/8/layout/hierarchy1"/>
    <dgm:cxn modelId="{17649823-A281-429B-96E6-F0CAA207E544}" type="presParOf" srcId="{4F7D40C2-D676-4EA6-8795-9286CEFFFB3A}" destId="{2E2E8BF5-8C65-4E22-A5A7-D1219194ADF4}" srcOrd="0" destOrd="0" presId="urn:microsoft.com/office/officeart/2005/8/layout/hierarchy1"/>
    <dgm:cxn modelId="{8CACB60E-A616-47A3-BAF6-A47079902199}" type="presParOf" srcId="{4F7D40C2-D676-4EA6-8795-9286CEFFFB3A}" destId="{479F8070-4D1F-4C1B-AE62-823F704CE638}" srcOrd="1" destOrd="0" presId="urn:microsoft.com/office/officeart/2005/8/layout/hierarchy1"/>
    <dgm:cxn modelId="{543C8625-AD47-45C0-8EDA-1F36E3C1440A}" type="presParOf" srcId="{098531BE-0EED-4F83-B39B-57EF8B3FBE0E}" destId="{56AC194C-6C4D-49DC-AF31-B8181FFFDD03}" srcOrd="1" destOrd="0" presId="urn:microsoft.com/office/officeart/2005/8/layout/hierarchy1"/>
    <dgm:cxn modelId="{B06DEEC5-1938-44CF-B5D5-320FC85C9DB2}" type="presParOf" srcId="{54D30870-C16A-40A7-B2DC-9D8B657FC0B9}" destId="{8A14D5E1-BD28-4E5B-AC6C-508BFF68E2E0}" srcOrd="2" destOrd="0" presId="urn:microsoft.com/office/officeart/2005/8/layout/hierarchy1"/>
    <dgm:cxn modelId="{230BE770-3848-4A11-8C08-EB023ED7CD8D}" type="presParOf" srcId="{8A14D5E1-BD28-4E5B-AC6C-508BFF68E2E0}" destId="{1A656209-C233-4F2F-9878-D88255DD2969}" srcOrd="0" destOrd="0" presId="urn:microsoft.com/office/officeart/2005/8/layout/hierarchy1"/>
    <dgm:cxn modelId="{564F183C-52D9-4825-B21D-BF5D559C1F7E}" type="presParOf" srcId="{1A656209-C233-4F2F-9878-D88255DD2969}" destId="{099693A1-5F2B-4AF2-A8CE-48D86B5E4963}" srcOrd="0" destOrd="0" presId="urn:microsoft.com/office/officeart/2005/8/layout/hierarchy1"/>
    <dgm:cxn modelId="{1E6EA973-EED8-4E32-8B47-3BA86D1507BF}" type="presParOf" srcId="{1A656209-C233-4F2F-9878-D88255DD2969}" destId="{ACC275FA-94A2-4F51-BC86-B9A6F746A798}" srcOrd="1" destOrd="0" presId="urn:microsoft.com/office/officeart/2005/8/layout/hierarchy1"/>
    <dgm:cxn modelId="{38CF2D5F-5C97-4246-9FEA-AC505927E6AC}" type="presParOf" srcId="{8A14D5E1-BD28-4E5B-AC6C-508BFF68E2E0}" destId="{9434ABD7-7567-4856-A9F8-BAFE72B81C1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1FBD73B-B26A-43ED-A25E-B9C40BE35AD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i-FI"/>
        </a:p>
      </dgm:t>
    </dgm:pt>
    <dgm:pt modelId="{CA1C470C-1600-4F76-B0EA-D833F00356EC}">
      <dgm:prSet/>
      <dgm:spPr/>
      <dgm:t>
        <a:bodyPr/>
        <a:lstStyle/>
        <a:p>
          <a:r>
            <a:rPr lang="fi-FI" b="1"/>
            <a:t>Markkinapaikkojen sääntely (intensiteetti vaihtelee markkinapaikkojen mukaan), mm.: </a:t>
          </a:r>
          <a:endParaRPr lang="fi-FI"/>
        </a:p>
      </dgm:t>
    </dgm:pt>
    <dgm:pt modelId="{0ED5A47D-38B0-40C9-960A-54A9EBDA2AF0}" type="parTrans" cxnId="{D0F54E4A-D8A8-4331-AB3C-7CD06BF5479F}">
      <dgm:prSet/>
      <dgm:spPr/>
      <dgm:t>
        <a:bodyPr/>
        <a:lstStyle/>
        <a:p>
          <a:endParaRPr lang="fi-FI"/>
        </a:p>
      </dgm:t>
    </dgm:pt>
    <dgm:pt modelId="{132BA3E8-8174-4702-9875-E8B928EC9AF4}" type="sibTrans" cxnId="{D0F54E4A-D8A8-4331-AB3C-7CD06BF5479F}">
      <dgm:prSet/>
      <dgm:spPr/>
      <dgm:t>
        <a:bodyPr/>
        <a:lstStyle/>
        <a:p>
          <a:endParaRPr lang="fi-FI"/>
        </a:p>
      </dgm:t>
    </dgm:pt>
    <dgm:pt modelId="{776BBE9D-DD3B-488B-BD24-817BC5050589}">
      <dgm:prSet/>
      <dgm:spPr/>
      <dgm:t>
        <a:bodyPr/>
        <a:lstStyle/>
        <a:p>
          <a:r>
            <a:rPr lang="fi-FI"/>
            <a:t>Toiminnan järjestäminen </a:t>
          </a:r>
        </a:p>
      </dgm:t>
    </dgm:pt>
    <dgm:pt modelId="{9DFFEC74-634B-46F8-BEB6-AAB59806DB3C}" type="parTrans" cxnId="{8A454260-9BC3-40DA-9068-DBF9DFDF2550}">
      <dgm:prSet/>
      <dgm:spPr/>
      <dgm:t>
        <a:bodyPr/>
        <a:lstStyle/>
        <a:p>
          <a:endParaRPr lang="fi-FI"/>
        </a:p>
      </dgm:t>
    </dgm:pt>
    <dgm:pt modelId="{3D3E9329-CB8B-4934-B199-7853C600CED1}" type="sibTrans" cxnId="{8A454260-9BC3-40DA-9068-DBF9DFDF2550}">
      <dgm:prSet/>
      <dgm:spPr/>
      <dgm:t>
        <a:bodyPr/>
        <a:lstStyle/>
        <a:p>
          <a:endParaRPr lang="fi-FI"/>
        </a:p>
      </dgm:t>
    </dgm:pt>
    <dgm:pt modelId="{2F79B98F-F2A2-455D-8A77-8652B68E4ABE}">
      <dgm:prSet/>
      <dgm:spPr/>
      <dgm:t>
        <a:bodyPr/>
        <a:lstStyle/>
        <a:p>
          <a:r>
            <a:rPr lang="fi-FI"/>
            <a:t>Valvontatehtävä </a:t>
          </a:r>
        </a:p>
      </dgm:t>
    </dgm:pt>
    <dgm:pt modelId="{F5F1E2AC-15C9-461C-9DD5-938F2397592C}" type="parTrans" cxnId="{9A99494D-C51E-413C-AED9-45E042B07A80}">
      <dgm:prSet/>
      <dgm:spPr/>
      <dgm:t>
        <a:bodyPr/>
        <a:lstStyle/>
        <a:p>
          <a:endParaRPr lang="fi-FI"/>
        </a:p>
      </dgm:t>
    </dgm:pt>
    <dgm:pt modelId="{48596543-14A3-4817-BDFF-E2D1D67F8E61}" type="sibTrans" cxnId="{9A99494D-C51E-413C-AED9-45E042B07A80}">
      <dgm:prSet/>
      <dgm:spPr/>
      <dgm:t>
        <a:bodyPr/>
        <a:lstStyle/>
        <a:p>
          <a:endParaRPr lang="fi-FI"/>
        </a:p>
      </dgm:t>
    </dgm:pt>
    <dgm:pt modelId="{8589507C-43C9-49A9-AB2D-9FAE0283D856}">
      <dgm:prSet/>
      <dgm:spPr/>
      <dgm:t>
        <a:bodyPr/>
        <a:lstStyle/>
        <a:p>
          <a:r>
            <a:rPr lang="fi-FI"/>
            <a:t>Sääntöjen sisältö ja vahvistaminen </a:t>
          </a:r>
        </a:p>
      </dgm:t>
    </dgm:pt>
    <dgm:pt modelId="{E5AAE74D-DF9B-4017-8A50-04EF6CFB13F1}" type="parTrans" cxnId="{10F4EB88-DAF6-42FC-9A70-074171C04D54}">
      <dgm:prSet/>
      <dgm:spPr/>
      <dgm:t>
        <a:bodyPr/>
        <a:lstStyle/>
        <a:p>
          <a:endParaRPr lang="fi-FI"/>
        </a:p>
      </dgm:t>
    </dgm:pt>
    <dgm:pt modelId="{EFF8075B-45F5-43E1-8260-DEC2FC79954A}" type="sibTrans" cxnId="{10F4EB88-DAF6-42FC-9A70-074171C04D54}">
      <dgm:prSet/>
      <dgm:spPr/>
      <dgm:t>
        <a:bodyPr/>
        <a:lstStyle/>
        <a:p>
          <a:endParaRPr lang="fi-FI"/>
        </a:p>
      </dgm:t>
    </dgm:pt>
    <dgm:pt modelId="{71ABFE7A-5756-4285-8307-D45DD678154D}">
      <dgm:prSet/>
      <dgm:spPr/>
      <dgm:t>
        <a:bodyPr/>
        <a:lstStyle/>
        <a:p>
          <a:r>
            <a:rPr lang="fi-FI"/>
            <a:t>Rahoitusvälineen ottaminen kaupankäynnin kohteeksi, esim. pörssilistalle </a:t>
          </a:r>
        </a:p>
      </dgm:t>
    </dgm:pt>
    <dgm:pt modelId="{4F4A8273-66A6-42F3-8885-9F42722CE8FE}" type="parTrans" cxnId="{CC44DC94-FE8A-42CC-A254-2E696A463125}">
      <dgm:prSet/>
      <dgm:spPr/>
      <dgm:t>
        <a:bodyPr/>
        <a:lstStyle/>
        <a:p>
          <a:endParaRPr lang="fi-FI"/>
        </a:p>
      </dgm:t>
    </dgm:pt>
    <dgm:pt modelId="{F78AC55B-252E-498B-A2C1-E26AB9B0E002}" type="sibTrans" cxnId="{CC44DC94-FE8A-42CC-A254-2E696A463125}">
      <dgm:prSet/>
      <dgm:spPr/>
      <dgm:t>
        <a:bodyPr/>
        <a:lstStyle/>
        <a:p>
          <a:endParaRPr lang="fi-FI"/>
        </a:p>
      </dgm:t>
    </dgm:pt>
    <dgm:pt modelId="{ACFD1153-B152-4C97-B1DB-3A567949B6D4}">
      <dgm:prSet/>
      <dgm:spPr/>
      <dgm:t>
        <a:bodyPr/>
        <a:lstStyle/>
        <a:p>
          <a:r>
            <a:rPr lang="fi-FI"/>
            <a:t>Kaupankäynnin keskeyttäminen ja lopettaminen </a:t>
          </a:r>
        </a:p>
      </dgm:t>
    </dgm:pt>
    <dgm:pt modelId="{1088471B-F238-4B4A-A488-D5879EA190C8}" type="parTrans" cxnId="{35ED3FAF-14B2-4D0D-93B7-513EB945105C}">
      <dgm:prSet/>
      <dgm:spPr/>
      <dgm:t>
        <a:bodyPr/>
        <a:lstStyle/>
        <a:p>
          <a:endParaRPr lang="fi-FI"/>
        </a:p>
      </dgm:t>
    </dgm:pt>
    <dgm:pt modelId="{3F97B23A-FDD1-445D-AA6A-EDE231BC3D1D}" type="sibTrans" cxnId="{35ED3FAF-14B2-4D0D-93B7-513EB945105C}">
      <dgm:prSet/>
      <dgm:spPr/>
      <dgm:t>
        <a:bodyPr/>
        <a:lstStyle/>
        <a:p>
          <a:endParaRPr lang="fi-FI"/>
        </a:p>
      </dgm:t>
    </dgm:pt>
    <dgm:pt modelId="{434E56F4-336F-4640-8171-2951014B854D}">
      <dgm:prSet/>
      <dgm:spPr/>
      <dgm:t>
        <a:bodyPr/>
        <a:lstStyle/>
        <a:p>
          <a:r>
            <a:rPr lang="fi-FI"/>
            <a:t>Arvpaperin poistaminen pörssilistalta </a:t>
          </a:r>
        </a:p>
      </dgm:t>
    </dgm:pt>
    <dgm:pt modelId="{6BEA544A-47C2-4486-9A96-E8247E136DF3}" type="parTrans" cxnId="{0BDBC69C-465B-4A95-AF9D-889EC764D9E6}">
      <dgm:prSet/>
      <dgm:spPr/>
      <dgm:t>
        <a:bodyPr/>
        <a:lstStyle/>
        <a:p>
          <a:endParaRPr lang="fi-FI"/>
        </a:p>
      </dgm:t>
    </dgm:pt>
    <dgm:pt modelId="{9704355D-68ED-4A3F-BC98-B983D696960A}" type="sibTrans" cxnId="{0BDBC69C-465B-4A95-AF9D-889EC764D9E6}">
      <dgm:prSet/>
      <dgm:spPr/>
      <dgm:t>
        <a:bodyPr/>
        <a:lstStyle/>
        <a:p>
          <a:endParaRPr lang="fi-FI"/>
        </a:p>
      </dgm:t>
    </dgm:pt>
    <dgm:pt modelId="{C6218DE2-A185-4C9A-97CF-24D4D41A0628}">
      <dgm:prSet/>
      <dgm:spPr/>
      <dgm:t>
        <a:bodyPr/>
        <a:lstStyle/>
        <a:p>
          <a:r>
            <a:rPr lang="fi-FI"/>
            <a:t>Kaupankäyntiosapuolten oikeudet </a:t>
          </a:r>
        </a:p>
      </dgm:t>
    </dgm:pt>
    <dgm:pt modelId="{77F9673C-8850-4E14-863B-E5F37E614704}" type="parTrans" cxnId="{D0A3B05A-9103-4538-9E25-06458F0EE6B8}">
      <dgm:prSet/>
      <dgm:spPr/>
      <dgm:t>
        <a:bodyPr/>
        <a:lstStyle/>
        <a:p>
          <a:endParaRPr lang="fi-FI"/>
        </a:p>
      </dgm:t>
    </dgm:pt>
    <dgm:pt modelId="{4598D628-3B7A-4B46-BC21-0D1644533C45}" type="sibTrans" cxnId="{D0A3B05A-9103-4538-9E25-06458F0EE6B8}">
      <dgm:prSet/>
      <dgm:spPr/>
      <dgm:t>
        <a:bodyPr/>
        <a:lstStyle/>
        <a:p>
          <a:endParaRPr lang="fi-FI"/>
        </a:p>
      </dgm:t>
    </dgm:pt>
    <dgm:pt modelId="{7FF74DFE-D685-413A-A511-E65C3D3ED3BB}">
      <dgm:prSet/>
      <dgm:spPr/>
      <dgm:t>
        <a:bodyPr/>
        <a:lstStyle/>
        <a:p>
          <a:r>
            <a:rPr lang="fi-FI"/>
            <a:t>Kaupankäynnin säännöt: itsesääntely </a:t>
          </a:r>
        </a:p>
      </dgm:t>
    </dgm:pt>
    <dgm:pt modelId="{D82D145E-3C3A-4EC1-BC9D-2EDDE13B1806}" type="parTrans" cxnId="{10D46AB9-0A2E-4DAF-B4DD-762279504811}">
      <dgm:prSet/>
      <dgm:spPr/>
      <dgm:t>
        <a:bodyPr/>
        <a:lstStyle/>
        <a:p>
          <a:endParaRPr lang="fi-FI"/>
        </a:p>
      </dgm:t>
    </dgm:pt>
    <dgm:pt modelId="{51F0CB05-19C3-47DB-854A-D040E0BBDF2B}" type="sibTrans" cxnId="{10D46AB9-0A2E-4DAF-B4DD-762279504811}">
      <dgm:prSet/>
      <dgm:spPr/>
      <dgm:t>
        <a:bodyPr/>
        <a:lstStyle/>
        <a:p>
          <a:endParaRPr lang="fi-FI"/>
        </a:p>
      </dgm:t>
    </dgm:pt>
    <dgm:pt modelId="{867804C3-2842-4E75-B8CE-53393FA24D2E}" type="pres">
      <dgm:prSet presAssocID="{51FBD73B-B26A-43ED-A25E-B9C40BE35AD6}" presName="vert0" presStyleCnt="0">
        <dgm:presLayoutVars>
          <dgm:dir/>
          <dgm:animOne val="branch"/>
          <dgm:animLvl val="lvl"/>
        </dgm:presLayoutVars>
      </dgm:prSet>
      <dgm:spPr/>
    </dgm:pt>
    <dgm:pt modelId="{05D5C16F-4CC5-44B9-BECC-B7B167F212D2}" type="pres">
      <dgm:prSet presAssocID="{CA1C470C-1600-4F76-B0EA-D833F00356EC}" presName="thickLine" presStyleLbl="alignNode1" presStyleIdx="0" presStyleCnt="1"/>
      <dgm:spPr/>
    </dgm:pt>
    <dgm:pt modelId="{FE27CBE5-E862-43F5-A73B-2B7E730CD1C2}" type="pres">
      <dgm:prSet presAssocID="{CA1C470C-1600-4F76-B0EA-D833F00356EC}" presName="horz1" presStyleCnt="0"/>
      <dgm:spPr/>
    </dgm:pt>
    <dgm:pt modelId="{36AB0D3A-3A35-4552-A5B5-E1482BA062D0}" type="pres">
      <dgm:prSet presAssocID="{CA1C470C-1600-4F76-B0EA-D833F00356EC}" presName="tx1" presStyleLbl="revTx" presStyleIdx="0" presStyleCnt="9"/>
      <dgm:spPr/>
    </dgm:pt>
    <dgm:pt modelId="{6BB495A0-EA7E-4B2A-B5BA-9776D217DEAE}" type="pres">
      <dgm:prSet presAssocID="{CA1C470C-1600-4F76-B0EA-D833F00356EC}" presName="vert1" presStyleCnt="0"/>
      <dgm:spPr/>
    </dgm:pt>
    <dgm:pt modelId="{0D26C86B-B709-4222-88C2-54E2C6BA0877}" type="pres">
      <dgm:prSet presAssocID="{776BBE9D-DD3B-488B-BD24-817BC5050589}" presName="vertSpace2a" presStyleCnt="0"/>
      <dgm:spPr/>
    </dgm:pt>
    <dgm:pt modelId="{E82E832A-B86D-4D44-8936-1438325C0D0B}" type="pres">
      <dgm:prSet presAssocID="{776BBE9D-DD3B-488B-BD24-817BC5050589}" presName="horz2" presStyleCnt="0"/>
      <dgm:spPr/>
    </dgm:pt>
    <dgm:pt modelId="{AF31879C-02BB-4CB3-94E5-C31B6FCB51E3}" type="pres">
      <dgm:prSet presAssocID="{776BBE9D-DD3B-488B-BD24-817BC5050589}" presName="horzSpace2" presStyleCnt="0"/>
      <dgm:spPr/>
    </dgm:pt>
    <dgm:pt modelId="{411442D4-9CE0-491B-B815-D5AF04619E55}" type="pres">
      <dgm:prSet presAssocID="{776BBE9D-DD3B-488B-BD24-817BC5050589}" presName="tx2" presStyleLbl="revTx" presStyleIdx="1" presStyleCnt="9"/>
      <dgm:spPr/>
    </dgm:pt>
    <dgm:pt modelId="{DC73E7D3-9E22-4BA6-9964-9966D5333F69}" type="pres">
      <dgm:prSet presAssocID="{776BBE9D-DD3B-488B-BD24-817BC5050589}" presName="vert2" presStyleCnt="0"/>
      <dgm:spPr/>
    </dgm:pt>
    <dgm:pt modelId="{5284D25A-8EEE-40B6-810A-401A907708CB}" type="pres">
      <dgm:prSet presAssocID="{776BBE9D-DD3B-488B-BD24-817BC5050589}" presName="thinLine2b" presStyleLbl="callout" presStyleIdx="0" presStyleCnt="8"/>
      <dgm:spPr/>
    </dgm:pt>
    <dgm:pt modelId="{BE747008-06F9-49FA-80F9-7CE593C0E351}" type="pres">
      <dgm:prSet presAssocID="{776BBE9D-DD3B-488B-BD24-817BC5050589}" presName="vertSpace2b" presStyleCnt="0"/>
      <dgm:spPr/>
    </dgm:pt>
    <dgm:pt modelId="{4FD7C69D-4B94-4BBF-BD46-0264FC56C256}" type="pres">
      <dgm:prSet presAssocID="{2F79B98F-F2A2-455D-8A77-8652B68E4ABE}" presName="horz2" presStyleCnt="0"/>
      <dgm:spPr/>
    </dgm:pt>
    <dgm:pt modelId="{CB307A77-743E-4945-A2F5-A8425ECFAC73}" type="pres">
      <dgm:prSet presAssocID="{2F79B98F-F2A2-455D-8A77-8652B68E4ABE}" presName="horzSpace2" presStyleCnt="0"/>
      <dgm:spPr/>
    </dgm:pt>
    <dgm:pt modelId="{1C046815-B122-4F06-99C4-E4E4BD64AC69}" type="pres">
      <dgm:prSet presAssocID="{2F79B98F-F2A2-455D-8A77-8652B68E4ABE}" presName="tx2" presStyleLbl="revTx" presStyleIdx="2" presStyleCnt="9"/>
      <dgm:spPr/>
    </dgm:pt>
    <dgm:pt modelId="{CC2BFC3F-DBAF-45DD-8AEE-76ACC9FCBAD4}" type="pres">
      <dgm:prSet presAssocID="{2F79B98F-F2A2-455D-8A77-8652B68E4ABE}" presName="vert2" presStyleCnt="0"/>
      <dgm:spPr/>
    </dgm:pt>
    <dgm:pt modelId="{A1024BE6-EFDE-479D-9A92-5011343FA4C9}" type="pres">
      <dgm:prSet presAssocID="{2F79B98F-F2A2-455D-8A77-8652B68E4ABE}" presName="thinLine2b" presStyleLbl="callout" presStyleIdx="1" presStyleCnt="8"/>
      <dgm:spPr/>
    </dgm:pt>
    <dgm:pt modelId="{BA3819F0-AAE0-448D-B4EF-F7ED9D39DE0C}" type="pres">
      <dgm:prSet presAssocID="{2F79B98F-F2A2-455D-8A77-8652B68E4ABE}" presName="vertSpace2b" presStyleCnt="0"/>
      <dgm:spPr/>
    </dgm:pt>
    <dgm:pt modelId="{988DACEC-B1D3-4BB7-920F-D00778E28DB4}" type="pres">
      <dgm:prSet presAssocID="{8589507C-43C9-49A9-AB2D-9FAE0283D856}" presName="horz2" presStyleCnt="0"/>
      <dgm:spPr/>
    </dgm:pt>
    <dgm:pt modelId="{1D1A4FE7-0CF9-4E1B-A1C0-7FD2BFD9BC88}" type="pres">
      <dgm:prSet presAssocID="{8589507C-43C9-49A9-AB2D-9FAE0283D856}" presName="horzSpace2" presStyleCnt="0"/>
      <dgm:spPr/>
    </dgm:pt>
    <dgm:pt modelId="{A5088840-9A6F-41E4-B6E0-4DF3872E860C}" type="pres">
      <dgm:prSet presAssocID="{8589507C-43C9-49A9-AB2D-9FAE0283D856}" presName="tx2" presStyleLbl="revTx" presStyleIdx="3" presStyleCnt="9"/>
      <dgm:spPr/>
    </dgm:pt>
    <dgm:pt modelId="{F6EFA160-D123-41E0-8B8E-7810AB459FF7}" type="pres">
      <dgm:prSet presAssocID="{8589507C-43C9-49A9-AB2D-9FAE0283D856}" presName="vert2" presStyleCnt="0"/>
      <dgm:spPr/>
    </dgm:pt>
    <dgm:pt modelId="{F9035A71-3991-44FD-9DF7-993CCD557262}" type="pres">
      <dgm:prSet presAssocID="{8589507C-43C9-49A9-AB2D-9FAE0283D856}" presName="thinLine2b" presStyleLbl="callout" presStyleIdx="2" presStyleCnt="8"/>
      <dgm:spPr/>
    </dgm:pt>
    <dgm:pt modelId="{FFFAEE43-DA08-4F22-B3FF-7265F02FB4D7}" type="pres">
      <dgm:prSet presAssocID="{8589507C-43C9-49A9-AB2D-9FAE0283D856}" presName="vertSpace2b" presStyleCnt="0"/>
      <dgm:spPr/>
    </dgm:pt>
    <dgm:pt modelId="{31CE83EB-54ED-4567-8263-4342D8F8AAE1}" type="pres">
      <dgm:prSet presAssocID="{71ABFE7A-5756-4285-8307-D45DD678154D}" presName="horz2" presStyleCnt="0"/>
      <dgm:spPr/>
    </dgm:pt>
    <dgm:pt modelId="{DE656B99-E0CB-4BF9-892D-308B0C20972B}" type="pres">
      <dgm:prSet presAssocID="{71ABFE7A-5756-4285-8307-D45DD678154D}" presName="horzSpace2" presStyleCnt="0"/>
      <dgm:spPr/>
    </dgm:pt>
    <dgm:pt modelId="{B20E92E6-19F6-4889-87F8-AC0F911ECA5B}" type="pres">
      <dgm:prSet presAssocID="{71ABFE7A-5756-4285-8307-D45DD678154D}" presName="tx2" presStyleLbl="revTx" presStyleIdx="4" presStyleCnt="9"/>
      <dgm:spPr/>
    </dgm:pt>
    <dgm:pt modelId="{C8699747-6FA6-428A-98E8-AA842744A5A6}" type="pres">
      <dgm:prSet presAssocID="{71ABFE7A-5756-4285-8307-D45DD678154D}" presName="vert2" presStyleCnt="0"/>
      <dgm:spPr/>
    </dgm:pt>
    <dgm:pt modelId="{306DB101-5AFC-49DD-BDFF-F5592BF3147A}" type="pres">
      <dgm:prSet presAssocID="{71ABFE7A-5756-4285-8307-D45DD678154D}" presName="thinLine2b" presStyleLbl="callout" presStyleIdx="3" presStyleCnt="8"/>
      <dgm:spPr/>
    </dgm:pt>
    <dgm:pt modelId="{CB541033-481B-41BA-9934-9BE5F325468D}" type="pres">
      <dgm:prSet presAssocID="{71ABFE7A-5756-4285-8307-D45DD678154D}" presName="vertSpace2b" presStyleCnt="0"/>
      <dgm:spPr/>
    </dgm:pt>
    <dgm:pt modelId="{5904C119-880C-4507-B3B3-A5B3AFCE1E99}" type="pres">
      <dgm:prSet presAssocID="{ACFD1153-B152-4C97-B1DB-3A567949B6D4}" presName="horz2" presStyleCnt="0"/>
      <dgm:spPr/>
    </dgm:pt>
    <dgm:pt modelId="{CFFDF7DA-5977-4CDC-B802-371ADE20465B}" type="pres">
      <dgm:prSet presAssocID="{ACFD1153-B152-4C97-B1DB-3A567949B6D4}" presName="horzSpace2" presStyleCnt="0"/>
      <dgm:spPr/>
    </dgm:pt>
    <dgm:pt modelId="{3F2CBCD2-5CDD-4F58-B28E-609301C43AD1}" type="pres">
      <dgm:prSet presAssocID="{ACFD1153-B152-4C97-B1DB-3A567949B6D4}" presName="tx2" presStyleLbl="revTx" presStyleIdx="5" presStyleCnt="9"/>
      <dgm:spPr/>
    </dgm:pt>
    <dgm:pt modelId="{24DE0E1B-FADF-4A21-BF87-68955655BE83}" type="pres">
      <dgm:prSet presAssocID="{ACFD1153-B152-4C97-B1DB-3A567949B6D4}" presName="vert2" presStyleCnt="0"/>
      <dgm:spPr/>
    </dgm:pt>
    <dgm:pt modelId="{3345F869-E555-4A40-ADE4-A3F5242F57C5}" type="pres">
      <dgm:prSet presAssocID="{ACFD1153-B152-4C97-B1DB-3A567949B6D4}" presName="thinLine2b" presStyleLbl="callout" presStyleIdx="4" presStyleCnt="8"/>
      <dgm:spPr/>
    </dgm:pt>
    <dgm:pt modelId="{56751E96-18DB-4622-9809-64ECFA31BBA7}" type="pres">
      <dgm:prSet presAssocID="{ACFD1153-B152-4C97-B1DB-3A567949B6D4}" presName="vertSpace2b" presStyleCnt="0"/>
      <dgm:spPr/>
    </dgm:pt>
    <dgm:pt modelId="{C2554319-12D6-437C-AC54-04118F5A7665}" type="pres">
      <dgm:prSet presAssocID="{434E56F4-336F-4640-8171-2951014B854D}" presName="horz2" presStyleCnt="0"/>
      <dgm:spPr/>
    </dgm:pt>
    <dgm:pt modelId="{D98B8556-C4AC-4FAC-B59F-7723FBCB94DD}" type="pres">
      <dgm:prSet presAssocID="{434E56F4-336F-4640-8171-2951014B854D}" presName="horzSpace2" presStyleCnt="0"/>
      <dgm:spPr/>
    </dgm:pt>
    <dgm:pt modelId="{6D347F01-A499-40E3-8A98-3681C44C64E0}" type="pres">
      <dgm:prSet presAssocID="{434E56F4-336F-4640-8171-2951014B854D}" presName="tx2" presStyleLbl="revTx" presStyleIdx="6" presStyleCnt="9"/>
      <dgm:spPr/>
    </dgm:pt>
    <dgm:pt modelId="{88CAA514-DCA3-4F36-99A4-176A9F758750}" type="pres">
      <dgm:prSet presAssocID="{434E56F4-336F-4640-8171-2951014B854D}" presName="vert2" presStyleCnt="0"/>
      <dgm:spPr/>
    </dgm:pt>
    <dgm:pt modelId="{8B3B5B1C-4A53-4911-BA2B-C5C9E676F802}" type="pres">
      <dgm:prSet presAssocID="{434E56F4-336F-4640-8171-2951014B854D}" presName="thinLine2b" presStyleLbl="callout" presStyleIdx="5" presStyleCnt="8"/>
      <dgm:spPr/>
    </dgm:pt>
    <dgm:pt modelId="{02CDE119-D4E9-41A0-B2C7-284F8DAEB0B2}" type="pres">
      <dgm:prSet presAssocID="{434E56F4-336F-4640-8171-2951014B854D}" presName="vertSpace2b" presStyleCnt="0"/>
      <dgm:spPr/>
    </dgm:pt>
    <dgm:pt modelId="{8A3BC60E-2B5A-475E-B7E7-233F50041059}" type="pres">
      <dgm:prSet presAssocID="{C6218DE2-A185-4C9A-97CF-24D4D41A0628}" presName="horz2" presStyleCnt="0"/>
      <dgm:spPr/>
    </dgm:pt>
    <dgm:pt modelId="{27D170DA-C97E-4491-A8B6-D793BACA578F}" type="pres">
      <dgm:prSet presAssocID="{C6218DE2-A185-4C9A-97CF-24D4D41A0628}" presName="horzSpace2" presStyleCnt="0"/>
      <dgm:spPr/>
    </dgm:pt>
    <dgm:pt modelId="{4FBB268F-B94F-408E-9953-73EF8A4E0A6B}" type="pres">
      <dgm:prSet presAssocID="{C6218DE2-A185-4C9A-97CF-24D4D41A0628}" presName="tx2" presStyleLbl="revTx" presStyleIdx="7" presStyleCnt="9"/>
      <dgm:spPr/>
    </dgm:pt>
    <dgm:pt modelId="{0D278119-EF32-4C00-BF94-8744DFC79BEF}" type="pres">
      <dgm:prSet presAssocID="{C6218DE2-A185-4C9A-97CF-24D4D41A0628}" presName="vert2" presStyleCnt="0"/>
      <dgm:spPr/>
    </dgm:pt>
    <dgm:pt modelId="{6C453201-24F3-431D-A918-B73FCF08FDD6}" type="pres">
      <dgm:prSet presAssocID="{C6218DE2-A185-4C9A-97CF-24D4D41A0628}" presName="thinLine2b" presStyleLbl="callout" presStyleIdx="6" presStyleCnt="8"/>
      <dgm:spPr/>
    </dgm:pt>
    <dgm:pt modelId="{C7525027-5636-4588-9793-43CE7E2E0713}" type="pres">
      <dgm:prSet presAssocID="{C6218DE2-A185-4C9A-97CF-24D4D41A0628}" presName="vertSpace2b" presStyleCnt="0"/>
      <dgm:spPr/>
    </dgm:pt>
    <dgm:pt modelId="{C0A1975A-BB61-4945-9FB0-D0E1DC9BC80E}" type="pres">
      <dgm:prSet presAssocID="{7FF74DFE-D685-413A-A511-E65C3D3ED3BB}" presName="horz2" presStyleCnt="0"/>
      <dgm:spPr/>
    </dgm:pt>
    <dgm:pt modelId="{0D0421A1-F91E-46C7-8018-86E5923332D5}" type="pres">
      <dgm:prSet presAssocID="{7FF74DFE-D685-413A-A511-E65C3D3ED3BB}" presName="horzSpace2" presStyleCnt="0"/>
      <dgm:spPr/>
    </dgm:pt>
    <dgm:pt modelId="{E1774066-CDDB-42B1-BAB6-C8DD607C8D2A}" type="pres">
      <dgm:prSet presAssocID="{7FF74DFE-D685-413A-A511-E65C3D3ED3BB}" presName="tx2" presStyleLbl="revTx" presStyleIdx="8" presStyleCnt="9"/>
      <dgm:spPr/>
    </dgm:pt>
    <dgm:pt modelId="{F5024F29-EACB-498F-87CC-415A0935C4D9}" type="pres">
      <dgm:prSet presAssocID="{7FF74DFE-D685-413A-A511-E65C3D3ED3BB}" presName="vert2" presStyleCnt="0"/>
      <dgm:spPr/>
    </dgm:pt>
    <dgm:pt modelId="{EDD4D79B-B534-4A81-B718-B0A8F213A0F7}" type="pres">
      <dgm:prSet presAssocID="{7FF74DFE-D685-413A-A511-E65C3D3ED3BB}" presName="thinLine2b" presStyleLbl="callout" presStyleIdx="7" presStyleCnt="8"/>
      <dgm:spPr/>
    </dgm:pt>
    <dgm:pt modelId="{E98882CE-C5EC-44E3-8ED6-E6AC3F0F0053}" type="pres">
      <dgm:prSet presAssocID="{7FF74DFE-D685-413A-A511-E65C3D3ED3BB}" presName="vertSpace2b" presStyleCnt="0"/>
      <dgm:spPr/>
    </dgm:pt>
  </dgm:ptLst>
  <dgm:cxnLst>
    <dgm:cxn modelId="{3770BC11-D1C9-4492-9912-D22E91C82905}" type="presOf" srcId="{434E56F4-336F-4640-8171-2951014B854D}" destId="{6D347F01-A499-40E3-8A98-3681C44C64E0}" srcOrd="0" destOrd="0" presId="urn:microsoft.com/office/officeart/2008/layout/LinedList"/>
    <dgm:cxn modelId="{BDCF1917-7625-4E98-9E7C-20C59A745288}" type="presOf" srcId="{ACFD1153-B152-4C97-B1DB-3A567949B6D4}" destId="{3F2CBCD2-5CDD-4F58-B28E-609301C43AD1}" srcOrd="0" destOrd="0" presId="urn:microsoft.com/office/officeart/2008/layout/LinedList"/>
    <dgm:cxn modelId="{8A454260-9BC3-40DA-9068-DBF9DFDF2550}" srcId="{CA1C470C-1600-4F76-B0EA-D833F00356EC}" destId="{776BBE9D-DD3B-488B-BD24-817BC5050589}" srcOrd="0" destOrd="0" parTransId="{9DFFEC74-634B-46F8-BEB6-AAB59806DB3C}" sibTransId="{3D3E9329-CB8B-4934-B199-7853C600CED1}"/>
    <dgm:cxn modelId="{D0F54E4A-D8A8-4331-AB3C-7CD06BF5479F}" srcId="{51FBD73B-B26A-43ED-A25E-B9C40BE35AD6}" destId="{CA1C470C-1600-4F76-B0EA-D833F00356EC}" srcOrd="0" destOrd="0" parTransId="{0ED5A47D-38B0-40C9-960A-54A9EBDA2AF0}" sibTransId="{132BA3E8-8174-4702-9875-E8B928EC9AF4}"/>
    <dgm:cxn modelId="{4C20C14A-A2C0-49E7-BC0D-3229F6BA1AC0}" type="presOf" srcId="{CA1C470C-1600-4F76-B0EA-D833F00356EC}" destId="{36AB0D3A-3A35-4552-A5B5-E1482BA062D0}" srcOrd="0" destOrd="0" presId="urn:microsoft.com/office/officeart/2008/layout/LinedList"/>
    <dgm:cxn modelId="{9A99494D-C51E-413C-AED9-45E042B07A80}" srcId="{CA1C470C-1600-4F76-B0EA-D833F00356EC}" destId="{2F79B98F-F2A2-455D-8A77-8652B68E4ABE}" srcOrd="1" destOrd="0" parTransId="{F5F1E2AC-15C9-461C-9DD5-938F2397592C}" sibTransId="{48596543-14A3-4817-BDFF-E2D1D67F8E61}"/>
    <dgm:cxn modelId="{D0A3B05A-9103-4538-9E25-06458F0EE6B8}" srcId="{CA1C470C-1600-4F76-B0EA-D833F00356EC}" destId="{C6218DE2-A185-4C9A-97CF-24D4D41A0628}" srcOrd="6" destOrd="0" parTransId="{77F9673C-8850-4E14-863B-E5F37E614704}" sibTransId="{4598D628-3B7A-4B46-BC21-0D1644533C45}"/>
    <dgm:cxn modelId="{10F4EB88-DAF6-42FC-9A70-074171C04D54}" srcId="{CA1C470C-1600-4F76-B0EA-D833F00356EC}" destId="{8589507C-43C9-49A9-AB2D-9FAE0283D856}" srcOrd="2" destOrd="0" parTransId="{E5AAE74D-DF9B-4017-8A50-04EF6CFB13F1}" sibTransId="{EFF8075B-45F5-43E1-8260-DEC2FC79954A}"/>
    <dgm:cxn modelId="{CC44DC94-FE8A-42CC-A254-2E696A463125}" srcId="{CA1C470C-1600-4F76-B0EA-D833F00356EC}" destId="{71ABFE7A-5756-4285-8307-D45DD678154D}" srcOrd="3" destOrd="0" parTransId="{4F4A8273-66A6-42F3-8885-9F42722CE8FE}" sibTransId="{F78AC55B-252E-498B-A2C1-E26AB9B0E002}"/>
    <dgm:cxn modelId="{0BDBC69C-465B-4A95-AF9D-889EC764D9E6}" srcId="{CA1C470C-1600-4F76-B0EA-D833F00356EC}" destId="{434E56F4-336F-4640-8171-2951014B854D}" srcOrd="5" destOrd="0" parTransId="{6BEA544A-47C2-4486-9A96-E8247E136DF3}" sibTransId="{9704355D-68ED-4A3F-BC98-B983D696960A}"/>
    <dgm:cxn modelId="{088C3C9E-36FA-4B91-AFE5-73A522CDD896}" type="presOf" srcId="{51FBD73B-B26A-43ED-A25E-B9C40BE35AD6}" destId="{867804C3-2842-4E75-B8CE-53393FA24D2E}" srcOrd="0" destOrd="0" presId="urn:microsoft.com/office/officeart/2008/layout/LinedList"/>
    <dgm:cxn modelId="{35ED3FAF-14B2-4D0D-93B7-513EB945105C}" srcId="{CA1C470C-1600-4F76-B0EA-D833F00356EC}" destId="{ACFD1153-B152-4C97-B1DB-3A567949B6D4}" srcOrd="4" destOrd="0" parTransId="{1088471B-F238-4B4A-A488-D5879EA190C8}" sibTransId="{3F97B23A-FDD1-445D-AA6A-EDE231BC3D1D}"/>
    <dgm:cxn modelId="{313C34B6-E384-4369-88AD-65DBFC964600}" type="presOf" srcId="{C6218DE2-A185-4C9A-97CF-24D4D41A0628}" destId="{4FBB268F-B94F-408E-9953-73EF8A4E0A6B}" srcOrd="0" destOrd="0" presId="urn:microsoft.com/office/officeart/2008/layout/LinedList"/>
    <dgm:cxn modelId="{10D46AB9-0A2E-4DAF-B4DD-762279504811}" srcId="{CA1C470C-1600-4F76-B0EA-D833F00356EC}" destId="{7FF74DFE-D685-413A-A511-E65C3D3ED3BB}" srcOrd="7" destOrd="0" parTransId="{D82D145E-3C3A-4EC1-BC9D-2EDDE13B1806}" sibTransId="{51F0CB05-19C3-47DB-854A-D040E0BBDF2B}"/>
    <dgm:cxn modelId="{CA2962DF-BB54-4829-A18A-20C848F61009}" type="presOf" srcId="{776BBE9D-DD3B-488B-BD24-817BC5050589}" destId="{411442D4-9CE0-491B-B815-D5AF04619E55}" srcOrd="0" destOrd="0" presId="urn:microsoft.com/office/officeart/2008/layout/LinedList"/>
    <dgm:cxn modelId="{5A1358E1-EAD3-414A-BF19-A56E2B92E7C6}" type="presOf" srcId="{71ABFE7A-5756-4285-8307-D45DD678154D}" destId="{B20E92E6-19F6-4889-87F8-AC0F911ECA5B}" srcOrd="0" destOrd="0" presId="urn:microsoft.com/office/officeart/2008/layout/LinedList"/>
    <dgm:cxn modelId="{9E4BA4E6-27C1-4907-9D88-CB61194E8DA0}" type="presOf" srcId="{7FF74DFE-D685-413A-A511-E65C3D3ED3BB}" destId="{E1774066-CDDB-42B1-BAB6-C8DD607C8D2A}" srcOrd="0" destOrd="0" presId="urn:microsoft.com/office/officeart/2008/layout/LinedList"/>
    <dgm:cxn modelId="{F9CAA4EA-7F96-4067-BAC0-A8C2A6BD2CB5}" type="presOf" srcId="{2F79B98F-F2A2-455D-8A77-8652B68E4ABE}" destId="{1C046815-B122-4F06-99C4-E4E4BD64AC69}" srcOrd="0" destOrd="0" presId="urn:microsoft.com/office/officeart/2008/layout/LinedList"/>
    <dgm:cxn modelId="{032C17EF-7CA9-4A15-8B69-B02368E26940}" type="presOf" srcId="{8589507C-43C9-49A9-AB2D-9FAE0283D856}" destId="{A5088840-9A6F-41E4-B6E0-4DF3872E860C}" srcOrd="0" destOrd="0" presId="urn:microsoft.com/office/officeart/2008/layout/LinedList"/>
    <dgm:cxn modelId="{72D74D51-002D-46DD-8AFB-7BD5B341A4B1}" type="presParOf" srcId="{867804C3-2842-4E75-B8CE-53393FA24D2E}" destId="{05D5C16F-4CC5-44B9-BECC-B7B167F212D2}" srcOrd="0" destOrd="0" presId="urn:microsoft.com/office/officeart/2008/layout/LinedList"/>
    <dgm:cxn modelId="{935D9B67-29F3-424B-B705-3D48016B82A2}" type="presParOf" srcId="{867804C3-2842-4E75-B8CE-53393FA24D2E}" destId="{FE27CBE5-E862-43F5-A73B-2B7E730CD1C2}" srcOrd="1" destOrd="0" presId="urn:microsoft.com/office/officeart/2008/layout/LinedList"/>
    <dgm:cxn modelId="{A94CF28A-DBBB-4C4F-B17B-491BC378A0FC}" type="presParOf" srcId="{FE27CBE5-E862-43F5-A73B-2B7E730CD1C2}" destId="{36AB0D3A-3A35-4552-A5B5-E1482BA062D0}" srcOrd="0" destOrd="0" presId="urn:microsoft.com/office/officeart/2008/layout/LinedList"/>
    <dgm:cxn modelId="{0EF9918F-5EF9-4136-9D2C-EFD2B99FFF26}" type="presParOf" srcId="{FE27CBE5-E862-43F5-A73B-2B7E730CD1C2}" destId="{6BB495A0-EA7E-4B2A-B5BA-9776D217DEAE}" srcOrd="1" destOrd="0" presId="urn:microsoft.com/office/officeart/2008/layout/LinedList"/>
    <dgm:cxn modelId="{CF76CD52-6B9D-41D8-BACA-35DA853CD154}" type="presParOf" srcId="{6BB495A0-EA7E-4B2A-B5BA-9776D217DEAE}" destId="{0D26C86B-B709-4222-88C2-54E2C6BA0877}" srcOrd="0" destOrd="0" presId="urn:microsoft.com/office/officeart/2008/layout/LinedList"/>
    <dgm:cxn modelId="{B5C43D84-69D6-4FEF-BB5F-0D77072C0FBD}" type="presParOf" srcId="{6BB495A0-EA7E-4B2A-B5BA-9776D217DEAE}" destId="{E82E832A-B86D-4D44-8936-1438325C0D0B}" srcOrd="1" destOrd="0" presId="urn:microsoft.com/office/officeart/2008/layout/LinedList"/>
    <dgm:cxn modelId="{6D735C18-D19F-40EF-B0FC-7EC821BADADD}" type="presParOf" srcId="{E82E832A-B86D-4D44-8936-1438325C0D0B}" destId="{AF31879C-02BB-4CB3-94E5-C31B6FCB51E3}" srcOrd="0" destOrd="0" presId="urn:microsoft.com/office/officeart/2008/layout/LinedList"/>
    <dgm:cxn modelId="{BAC48B8B-B009-485D-BB0A-AA151B6B9C5C}" type="presParOf" srcId="{E82E832A-B86D-4D44-8936-1438325C0D0B}" destId="{411442D4-9CE0-491B-B815-D5AF04619E55}" srcOrd="1" destOrd="0" presId="urn:microsoft.com/office/officeart/2008/layout/LinedList"/>
    <dgm:cxn modelId="{4134A6CB-4E05-41B1-B6EA-6F95C33722EF}" type="presParOf" srcId="{E82E832A-B86D-4D44-8936-1438325C0D0B}" destId="{DC73E7D3-9E22-4BA6-9964-9966D5333F69}" srcOrd="2" destOrd="0" presId="urn:microsoft.com/office/officeart/2008/layout/LinedList"/>
    <dgm:cxn modelId="{F93EBDE5-517C-403D-90E7-99CB97081500}" type="presParOf" srcId="{6BB495A0-EA7E-4B2A-B5BA-9776D217DEAE}" destId="{5284D25A-8EEE-40B6-810A-401A907708CB}" srcOrd="2" destOrd="0" presId="urn:microsoft.com/office/officeart/2008/layout/LinedList"/>
    <dgm:cxn modelId="{D0A75B56-E7A3-42E8-8C52-7E12197995E1}" type="presParOf" srcId="{6BB495A0-EA7E-4B2A-B5BA-9776D217DEAE}" destId="{BE747008-06F9-49FA-80F9-7CE593C0E351}" srcOrd="3" destOrd="0" presId="urn:microsoft.com/office/officeart/2008/layout/LinedList"/>
    <dgm:cxn modelId="{7AB39C8C-EE9A-4012-B4FF-609587D8D30B}" type="presParOf" srcId="{6BB495A0-EA7E-4B2A-B5BA-9776D217DEAE}" destId="{4FD7C69D-4B94-4BBF-BD46-0264FC56C256}" srcOrd="4" destOrd="0" presId="urn:microsoft.com/office/officeart/2008/layout/LinedList"/>
    <dgm:cxn modelId="{169D7D34-AD19-4DDC-940D-51DACADF35FB}" type="presParOf" srcId="{4FD7C69D-4B94-4BBF-BD46-0264FC56C256}" destId="{CB307A77-743E-4945-A2F5-A8425ECFAC73}" srcOrd="0" destOrd="0" presId="urn:microsoft.com/office/officeart/2008/layout/LinedList"/>
    <dgm:cxn modelId="{5DD99ACF-A765-41E5-999E-544857210561}" type="presParOf" srcId="{4FD7C69D-4B94-4BBF-BD46-0264FC56C256}" destId="{1C046815-B122-4F06-99C4-E4E4BD64AC69}" srcOrd="1" destOrd="0" presId="urn:microsoft.com/office/officeart/2008/layout/LinedList"/>
    <dgm:cxn modelId="{AB4DA5DC-C80A-4012-8853-D8BA1B239C3D}" type="presParOf" srcId="{4FD7C69D-4B94-4BBF-BD46-0264FC56C256}" destId="{CC2BFC3F-DBAF-45DD-8AEE-76ACC9FCBAD4}" srcOrd="2" destOrd="0" presId="urn:microsoft.com/office/officeart/2008/layout/LinedList"/>
    <dgm:cxn modelId="{662DE803-9C85-4978-8193-72DCD69352A5}" type="presParOf" srcId="{6BB495A0-EA7E-4B2A-B5BA-9776D217DEAE}" destId="{A1024BE6-EFDE-479D-9A92-5011343FA4C9}" srcOrd="5" destOrd="0" presId="urn:microsoft.com/office/officeart/2008/layout/LinedList"/>
    <dgm:cxn modelId="{5A6175C7-3BE6-4C37-A347-6AA92940D59E}" type="presParOf" srcId="{6BB495A0-EA7E-4B2A-B5BA-9776D217DEAE}" destId="{BA3819F0-AAE0-448D-B4EF-F7ED9D39DE0C}" srcOrd="6" destOrd="0" presId="urn:microsoft.com/office/officeart/2008/layout/LinedList"/>
    <dgm:cxn modelId="{0F3BB732-267B-411D-AFE5-BF661C485C79}" type="presParOf" srcId="{6BB495A0-EA7E-4B2A-B5BA-9776D217DEAE}" destId="{988DACEC-B1D3-4BB7-920F-D00778E28DB4}" srcOrd="7" destOrd="0" presId="urn:microsoft.com/office/officeart/2008/layout/LinedList"/>
    <dgm:cxn modelId="{F12505B6-338E-4D9D-99A6-783D3C0CA7C9}" type="presParOf" srcId="{988DACEC-B1D3-4BB7-920F-D00778E28DB4}" destId="{1D1A4FE7-0CF9-4E1B-A1C0-7FD2BFD9BC88}" srcOrd="0" destOrd="0" presId="urn:microsoft.com/office/officeart/2008/layout/LinedList"/>
    <dgm:cxn modelId="{5C26C859-348A-4203-A171-7E79D72CA645}" type="presParOf" srcId="{988DACEC-B1D3-4BB7-920F-D00778E28DB4}" destId="{A5088840-9A6F-41E4-B6E0-4DF3872E860C}" srcOrd="1" destOrd="0" presId="urn:microsoft.com/office/officeart/2008/layout/LinedList"/>
    <dgm:cxn modelId="{F47C1258-8D6D-432D-BA1D-3E2AAECEA5A1}" type="presParOf" srcId="{988DACEC-B1D3-4BB7-920F-D00778E28DB4}" destId="{F6EFA160-D123-41E0-8B8E-7810AB459FF7}" srcOrd="2" destOrd="0" presId="urn:microsoft.com/office/officeart/2008/layout/LinedList"/>
    <dgm:cxn modelId="{3DA3286C-2130-45E3-8C99-B259C5141A0E}" type="presParOf" srcId="{6BB495A0-EA7E-4B2A-B5BA-9776D217DEAE}" destId="{F9035A71-3991-44FD-9DF7-993CCD557262}" srcOrd="8" destOrd="0" presId="urn:microsoft.com/office/officeart/2008/layout/LinedList"/>
    <dgm:cxn modelId="{5A9C5506-0CB2-422C-BC76-7DB13A221812}" type="presParOf" srcId="{6BB495A0-EA7E-4B2A-B5BA-9776D217DEAE}" destId="{FFFAEE43-DA08-4F22-B3FF-7265F02FB4D7}" srcOrd="9" destOrd="0" presId="urn:microsoft.com/office/officeart/2008/layout/LinedList"/>
    <dgm:cxn modelId="{0A524B2A-6D47-4C0B-BAFD-DFE87B92DC28}" type="presParOf" srcId="{6BB495A0-EA7E-4B2A-B5BA-9776D217DEAE}" destId="{31CE83EB-54ED-4567-8263-4342D8F8AAE1}" srcOrd="10" destOrd="0" presId="urn:microsoft.com/office/officeart/2008/layout/LinedList"/>
    <dgm:cxn modelId="{EA726E51-C0CF-48C2-A204-CF3541AC432F}" type="presParOf" srcId="{31CE83EB-54ED-4567-8263-4342D8F8AAE1}" destId="{DE656B99-E0CB-4BF9-892D-308B0C20972B}" srcOrd="0" destOrd="0" presId="urn:microsoft.com/office/officeart/2008/layout/LinedList"/>
    <dgm:cxn modelId="{E2B6CE95-3459-4408-99E7-4B4B6BD23684}" type="presParOf" srcId="{31CE83EB-54ED-4567-8263-4342D8F8AAE1}" destId="{B20E92E6-19F6-4889-87F8-AC0F911ECA5B}" srcOrd="1" destOrd="0" presId="urn:microsoft.com/office/officeart/2008/layout/LinedList"/>
    <dgm:cxn modelId="{59EB7124-F203-4A22-B2A7-0E00D21A9017}" type="presParOf" srcId="{31CE83EB-54ED-4567-8263-4342D8F8AAE1}" destId="{C8699747-6FA6-428A-98E8-AA842744A5A6}" srcOrd="2" destOrd="0" presId="urn:microsoft.com/office/officeart/2008/layout/LinedList"/>
    <dgm:cxn modelId="{AA1ED7A1-63E2-4956-84BF-18E3BF8CF3E7}" type="presParOf" srcId="{6BB495A0-EA7E-4B2A-B5BA-9776D217DEAE}" destId="{306DB101-5AFC-49DD-BDFF-F5592BF3147A}" srcOrd="11" destOrd="0" presId="urn:microsoft.com/office/officeart/2008/layout/LinedList"/>
    <dgm:cxn modelId="{ABAD7558-6516-447A-8F6F-0A352ED584F7}" type="presParOf" srcId="{6BB495A0-EA7E-4B2A-B5BA-9776D217DEAE}" destId="{CB541033-481B-41BA-9934-9BE5F325468D}" srcOrd="12" destOrd="0" presId="urn:microsoft.com/office/officeart/2008/layout/LinedList"/>
    <dgm:cxn modelId="{34E52C09-8A44-434F-8592-9E28CA4A28A1}" type="presParOf" srcId="{6BB495A0-EA7E-4B2A-B5BA-9776D217DEAE}" destId="{5904C119-880C-4507-B3B3-A5B3AFCE1E99}" srcOrd="13" destOrd="0" presId="urn:microsoft.com/office/officeart/2008/layout/LinedList"/>
    <dgm:cxn modelId="{A7143FF2-5DF7-444F-B2C3-F2AF5D58DD85}" type="presParOf" srcId="{5904C119-880C-4507-B3B3-A5B3AFCE1E99}" destId="{CFFDF7DA-5977-4CDC-B802-371ADE20465B}" srcOrd="0" destOrd="0" presId="urn:microsoft.com/office/officeart/2008/layout/LinedList"/>
    <dgm:cxn modelId="{77C9F031-90E0-4375-BA98-E84BF6026343}" type="presParOf" srcId="{5904C119-880C-4507-B3B3-A5B3AFCE1E99}" destId="{3F2CBCD2-5CDD-4F58-B28E-609301C43AD1}" srcOrd="1" destOrd="0" presId="urn:microsoft.com/office/officeart/2008/layout/LinedList"/>
    <dgm:cxn modelId="{3443C103-0C79-4D3A-B9AD-10CBDE77139C}" type="presParOf" srcId="{5904C119-880C-4507-B3B3-A5B3AFCE1E99}" destId="{24DE0E1B-FADF-4A21-BF87-68955655BE83}" srcOrd="2" destOrd="0" presId="urn:microsoft.com/office/officeart/2008/layout/LinedList"/>
    <dgm:cxn modelId="{E50E1DE8-EEE6-43F9-94E2-D9A0BF73441E}" type="presParOf" srcId="{6BB495A0-EA7E-4B2A-B5BA-9776D217DEAE}" destId="{3345F869-E555-4A40-ADE4-A3F5242F57C5}" srcOrd="14" destOrd="0" presId="urn:microsoft.com/office/officeart/2008/layout/LinedList"/>
    <dgm:cxn modelId="{D9D5A1F4-F6E0-4B0D-B3B1-D5B6EA5A0028}" type="presParOf" srcId="{6BB495A0-EA7E-4B2A-B5BA-9776D217DEAE}" destId="{56751E96-18DB-4622-9809-64ECFA31BBA7}" srcOrd="15" destOrd="0" presId="urn:microsoft.com/office/officeart/2008/layout/LinedList"/>
    <dgm:cxn modelId="{D58BED3E-F276-4B7A-AEA4-5352FB2AC572}" type="presParOf" srcId="{6BB495A0-EA7E-4B2A-B5BA-9776D217DEAE}" destId="{C2554319-12D6-437C-AC54-04118F5A7665}" srcOrd="16" destOrd="0" presId="urn:microsoft.com/office/officeart/2008/layout/LinedList"/>
    <dgm:cxn modelId="{C96932BE-14EB-4B20-BA98-F3425B28D525}" type="presParOf" srcId="{C2554319-12D6-437C-AC54-04118F5A7665}" destId="{D98B8556-C4AC-4FAC-B59F-7723FBCB94DD}" srcOrd="0" destOrd="0" presId="urn:microsoft.com/office/officeart/2008/layout/LinedList"/>
    <dgm:cxn modelId="{01622063-244B-4D0F-A733-51A9B596B636}" type="presParOf" srcId="{C2554319-12D6-437C-AC54-04118F5A7665}" destId="{6D347F01-A499-40E3-8A98-3681C44C64E0}" srcOrd="1" destOrd="0" presId="urn:microsoft.com/office/officeart/2008/layout/LinedList"/>
    <dgm:cxn modelId="{B95793F8-4BEE-4CA0-8F61-CCAFA214FB7B}" type="presParOf" srcId="{C2554319-12D6-437C-AC54-04118F5A7665}" destId="{88CAA514-DCA3-4F36-99A4-176A9F758750}" srcOrd="2" destOrd="0" presId="urn:microsoft.com/office/officeart/2008/layout/LinedList"/>
    <dgm:cxn modelId="{B1DE3105-6510-4739-9722-73ED98487B39}" type="presParOf" srcId="{6BB495A0-EA7E-4B2A-B5BA-9776D217DEAE}" destId="{8B3B5B1C-4A53-4911-BA2B-C5C9E676F802}" srcOrd="17" destOrd="0" presId="urn:microsoft.com/office/officeart/2008/layout/LinedList"/>
    <dgm:cxn modelId="{7B9C2AE6-EA22-467C-955B-C21B7291832D}" type="presParOf" srcId="{6BB495A0-EA7E-4B2A-B5BA-9776D217DEAE}" destId="{02CDE119-D4E9-41A0-B2C7-284F8DAEB0B2}" srcOrd="18" destOrd="0" presId="urn:microsoft.com/office/officeart/2008/layout/LinedList"/>
    <dgm:cxn modelId="{2FD4603A-0335-433D-AACD-D7944E70F44F}" type="presParOf" srcId="{6BB495A0-EA7E-4B2A-B5BA-9776D217DEAE}" destId="{8A3BC60E-2B5A-475E-B7E7-233F50041059}" srcOrd="19" destOrd="0" presId="urn:microsoft.com/office/officeart/2008/layout/LinedList"/>
    <dgm:cxn modelId="{F86B0D3B-B489-4324-9F5B-6C784F8F97C5}" type="presParOf" srcId="{8A3BC60E-2B5A-475E-B7E7-233F50041059}" destId="{27D170DA-C97E-4491-A8B6-D793BACA578F}" srcOrd="0" destOrd="0" presId="urn:microsoft.com/office/officeart/2008/layout/LinedList"/>
    <dgm:cxn modelId="{03A25F2F-F464-4153-89A2-D0D115D20160}" type="presParOf" srcId="{8A3BC60E-2B5A-475E-B7E7-233F50041059}" destId="{4FBB268F-B94F-408E-9953-73EF8A4E0A6B}" srcOrd="1" destOrd="0" presId="urn:microsoft.com/office/officeart/2008/layout/LinedList"/>
    <dgm:cxn modelId="{B7031022-5F28-41CB-94F8-0D075A240D2A}" type="presParOf" srcId="{8A3BC60E-2B5A-475E-B7E7-233F50041059}" destId="{0D278119-EF32-4C00-BF94-8744DFC79BEF}" srcOrd="2" destOrd="0" presId="urn:microsoft.com/office/officeart/2008/layout/LinedList"/>
    <dgm:cxn modelId="{9574E934-6F6D-48B1-A15D-2EDD20E8166C}" type="presParOf" srcId="{6BB495A0-EA7E-4B2A-B5BA-9776D217DEAE}" destId="{6C453201-24F3-431D-A918-B73FCF08FDD6}" srcOrd="20" destOrd="0" presId="urn:microsoft.com/office/officeart/2008/layout/LinedList"/>
    <dgm:cxn modelId="{469206E5-73E7-46EE-AA96-9D453724D8CE}" type="presParOf" srcId="{6BB495A0-EA7E-4B2A-B5BA-9776D217DEAE}" destId="{C7525027-5636-4588-9793-43CE7E2E0713}" srcOrd="21" destOrd="0" presId="urn:microsoft.com/office/officeart/2008/layout/LinedList"/>
    <dgm:cxn modelId="{0E05AF0C-3926-415F-A7F7-6818F40E08AA}" type="presParOf" srcId="{6BB495A0-EA7E-4B2A-B5BA-9776D217DEAE}" destId="{C0A1975A-BB61-4945-9FB0-D0E1DC9BC80E}" srcOrd="22" destOrd="0" presId="urn:microsoft.com/office/officeart/2008/layout/LinedList"/>
    <dgm:cxn modelId="{C661BAC1-635F-4D58-A828-43842026C49F}" type="presParOf" srcId="{C0A1975A-BB61-4945-9FB0-D0E1DC9BC80E}" destId="{0D0421A1-F91E-46C7-8018-86E5923332D5}" srcOrd="0" destOrd="0" presId="urn:microsoft.com/office/officeart/2008/layout/LinedList"/>
    <dgm:cxn modelId="{B0C15C2F-C599-45BE-A05C-E655BD16EED4}" type="presParOf" srcId="{C0A1975A-BB61-4945-9FB0-D0E1DC9BC80E}" destId="{E1774066-CDDB-42B1-BAB6-C8DD607C8D2A}" srcOrd="1" destOrd="0" presId="urn:microsoft.com/office/officeart/2008/layout/LinedList"/>
    <dgm:cxn modelId="{C1CAE6D4-6799-44C5-A1D3-CB87ECFE803C}" type="presParOf" srcId="{C0A1975A-BB61-4945-9FB0-D0E1DC9BC80E}" destId="{F5024F29-EACB-498F-87CC-415A0935C4D9}" srcOrd="2" destOrd="0" presId="urn:microsoft.com/office/officeart/2008/layout/LinedList"/>
    <dgm:cxn modelId="{FAE4CB82-34BF-4CCE-8503-E2055111D95E}" type="presParOf" srcId="{6BB495A0-EA7E-4B2A-B5BA-9776D217DEAE}" destId="{EDD4D79B-B534-4A81-B718-B0A8F213A0F7}" srcOrd="23" destOrd="0" presId="urn:microsoft.com/office/officeart/2008/layout/LinedList"/>
    <dgm:cxn modelId="{C5243154-6AD2-445B-B5DD-93D91E9D55BA}" type="presParOf" srcId="{6BB495A0-EA7E-4B2A-B5BA-9776D217DEAE}" destId="{E98882CE-C5EC-44E3-8ED6-E6AC3F0F0053}" srcOrd="24"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1AD59D4-6295-48A0-A580-BF95C3374040}"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fi-FI"/>
        </a:p>
      </dgm:t>
    </dgm:pt>
    <dgm:pt modelId="{85A2579D-B9C3-4B16-BBF0-C10280876195}">
      <dgm:prSet/>
      <dgm:spPr/>
      <dgm:t>
        <a:bodyPr/>
        <a:lstStyle/>
        <a:p>
          <a:r>
            <a:rPr lang="fi-FI" b="1"/>
            <a:t>Pörssi voi päättää keskeyttää tai lopettaa kaupankäynnin rahoitusvälineellä, </a:t>
          </a:r>
          <a:endParaRPr lang="fi-FI"/>
        </a:p>
      </dgm:t>
    </dgm:pt>
    <dgm:pt modelId="{E68F6AB8-39F8-4E1D-BCB6-BB50EFC503C1}" type="parTrans" cxnId="{969C142E-BABA-4F50-A36B-9EFCA1EF2192}">
      <dgm:prSet/>
      <dgm:spPr/>
      <dgm:t>
        <a:bodyPr/>
        <a:lstStyle/>
        <a:p>
          <a:endParaRPr lang="fi-FI"/>
        </a:p>
      </dgm:t>
    </dgm:pt>
    <dgm:pt modelId="{44557950-FFD8-46FC-96CB-3B8EEA7C4739}" type="sibTrans" cxnId="{969C142E-BABA-4F50-A36B-9EFCA1EF2192}">
      <dgm:prSet/>
      <dgm:spPr/>
      <dgm:t>
        <a:bodyPr/>
        <a:lstStyle/>
        <a:p>
          <a:endParaRPr lang="fi-FI"/>
        </a:p>
      </dgm:t>
    </dgm:pt>
    <dgm:pt modelId="{214F2AB6-0C96-450B-A0C5-6D60DCC201C4}">
      <dgm:prSet/>
      <dgm:spPr/>
      <dgm:t>
        <a:bodyPr/>
        <a:lstStyle/>
        <a:p>
          <a:r>
            <a:rPr lang="fi-FI"/>
            <a:t>jos rahoitusväline tai rahoitusvälineen arvopaperin liikkeeseenlaskija ei enää täytä pörssin sääntöjen vaatimuksia tai </a:t>
          </a:r>
        </a:p>
      </dgm:t>
    </dgm:pt>
    <dgm:pt modelId="{AA06A5A0-981B-4FD0-A60C-31A5A4BFA9AF}" type="parTrans" cxnId="{8BF02522-A0A5-4A79-9707-7DF190B9E37C}">
      <dgm:prSet/>
      <dgm:spPr/>
      <dgm:t>
        <a:bodyPr/>
        <a:lstStyle/>
        <a:p>
          <a:endParaRPr lang="fi-FI"/>
        </a:p>
      </dgm:t>
    </dgm:pt>
    <dgm:pt modelId="{B17C7736-360D-46DF-8DE4-563A40EC3AD2}" type="sibTrans" cxnId="{8BF02522-A0A5-4A79-9707-7DF190B9E37C}">
      <dgm:prSet/>
      <dgm:spPr/>
      <dgm:t>
        <a:bodyPr/>
        <a:lstStyle/>
        <a:p>
          <a:endParaRPr lang="fi-FI"/>
        </a:p>
      </dgm:t>
    </dgm:pt>
    <dgm:pt modelId="{5CDAA917-884A-4B0E-B9FE-8CA22B21A82C}">
      <dgm:prSet/>
      <dgm:spPr/>
      <dgm:t>
        <a:bodyPr/>
        <a:lstStyle/>
        <a:p>
          <a:r>
            <a:rPr lang="fi-FI"/>
            <a:t>jos se on muutoin tarpeen pörssin toiminnasta annettujen säännösten ja määräysten, pörssin sääntöjen tai hyvän tavan vastaisen menettelyn vuoksi.</a:t>
          </a:r>
        </a:p>
      </dgm:t>
    </dgm:pt>
    <dgm:pt modelId="{764DBB9A-BE89-4242-9A5B-09B2B95C00CB}" type="parTrans" cxnId="{AB4D6BC6-6054-40D9-ABE9-0D3AD08B455C}">
      <dgm:prSet/>
      <dgm:spPr/>
      <dgm:t>
        <a:bodyPr/>
        <a:lstStyle/>
        <a:p>
          <a:endParaRPr lang="fi-FI"/>
        </a:p>
      </dgm:t>
    </dgm:pt>
    <dgm:pt modelId="{AB550D8F-C1D4-410A-999A-6563D25E4048}" type="sibTrans" cxnId="{AB4D6BC6-6054-40D9-ABE9-0D3AD08B455C}">
      <dgm:prSet/>
      <dgm:spPr/>
      <dgm:t>
        <a:bodyPr/>
        <a:lstStyle/>
        <a:p>
          <a:endParaRPr lang="fi-FI"/>
        </a:p>
      </dgm:t>
    </dgm:pt>
    <dgm:pt modelId="{4B7FD29E-AC07-465F-B789-921049A369B1}">
      <dgm:prSet/>
      <dgm:spPr/>
      <dgm:t>
        <a:bodyPr/>
        <a:lstStyle/>
        <a:p>
          <a:r>
            <a:rPr lang="fi-FI"/>
            <a:t>rahoitusvälineen liikkeeseenlaskijan hakemuksesta vastaavin edellytyksin. </a:t>
          </a:r>
        </a:p>
      </dgm:t>
    </dgm:pt>
    <dgm:pt modelId="{C7F96BB0-B057-4B70-A731-89C985CEE6B5}" type="parTrans" cxnId="{BE535F38-FE79-4EBC-993D-34A6988B6281}">
      <dgm:prSet/>
      <dgm:spPr/>
      <dgm:t>
        <a:bodyPr/>
        <a:lstStyle/>
        <a:p>
          <a:endParaRPr lang="fi-FI"/>
        </a:p>
      </dgm:t>
    </dgm:pt>
    <dgm:pt modelId="{D741F517-7C8B-44DA-9CAD-A518E92A8AA3}" type="sibTrans" cxnId="{BE535F38-FE79-4EBC-993D-34A6988B6281}">
      <dgm:prSet/>
      <dgm:spPr/>
      <dgm:t>
        <a:bodyPr/>
        <a:lstStyle/>
        <a:p>
          <a:endParaRPr lang="fi-FI"/>
        </a:p>
      </dgm:t>
    </dgm:pt>
    <dgm:pt modelId="{3FF45A64-01AD-4378-A1EB-FB983AEAF966}">
      <dgm:prSet/>
      <dgm:spPr/>
      <dgm:t>
        <a:bodyPr/>
        <a:lstStyle/>
        <a:p>
          <a:r>
            <a:rPr lang="fi-FI" b="1"/>
            <a:t>Pörssi ei saa kuitenkaan keskeyttää tai lopettaa kaupankäyntiä rahoitusvälineellä, jos se aiheuttaisi merkittävää haittaa sijoittajille tai rahoitusmarkkinoiden asianmukaiselle toiminnalle.</a:t>
          </a:r>
          <a:endParaRPr lang="fi-FI"/>
        </a:p>
      </dgm:t>
    </dgm:pt>
    <dgm:pt modelId="{101B4FB1-E9DE-467C-BE45-F9094A3242E6}" type="parTrans" cxnId="{9685969A-86E5-4042-9319-57FE7EAAF5B4}">
      <dgm:prSet/>
      <dgm:spPr/>
      <dgm:t>
        <a:bodyPr/>
        <a:lstStyle/>
        <a:p>
          <a:endParaRPr lang="fi-FI"/>
        </a:p>
      </dgm:t>
    </dgm:pt>
    <dgm:pt modelId="{DA6A6C73-09DF-4219-9DCD-357A6B69107C}" type="sibTrans" cxnId="{9685969A-86E5-4042-9319-57FE7EAAF5B4}">
      <dgm:prSet/>
      <dgm:spPr/>
      <dgm:t>
        <a:bodyPr/>
        <a:lstStyle/>
        <a:p>
          <a:endParaRPr lang="fi-FI"/>
        </a:p>
      </dgm:t>
    </dgm:pt>
    <dgm:pt modelId="{6F763413-C98C-42DB-A396-B1F4E5463746}">
      <dgm:prSet/>
      <dgm:spPr/>
      <dgm:t>
        <a:bodyPr/>
        <a:lstStyle/>
        <a:p>
          <a:r>
            <a:rPr lang="fi-FI" b="1"/>
            <a:t>Finanssivalvonnan on määrättävä kaupankäynti keskeytettäväksi tai lopetettavaksi muulla Suomessa toimivalla säännellyllä markkinalla, monenkeskisessä kaupankäyntijärjestelmässä ja organisoidussa kaupankäyntijärjestelmässä tai määrättävä kauppojen sisäinen toteuttaja keskeyttämään tai lopettamaan kaupankäynti samalla rahoitusvälineellä tai siihen liittyvällä johdannaissopimuksella, jos keskeyttämisen tai lopettamisen syynä on:</a:t>
          </a:r>
          <a:endParaRPr lang="fi-FI"/>
        </a:p>
      </dgm:t>
    </dgm:pt>
    <dgm:pt modelId="{E1C2EC0B-BED3-43A2-ADFA-E2880A8CAC45}" type="parTrans" cxnId="{BCDB622E-B10F-4C7A-9654-3766AF29116D}">
      <dgm:prSet/>
      <dgm:spPr/>
      <dgm:t>
        <a:bodyPr/>
        <a:lstStyle/>
        <a:p>
          <a:endParaRPr lang="fi-FI"/>
        </a:p>
      </dgm:t>
    </dgm:pt>
    <dgm:pt modelId="{9FD9A39C-3B2D-48DC-AD30-DAC4F3BDCFF0}" type="sibTrans" cxnId="{BCDB622E-B10F-4C7A-9654-3766AF29116D}">
      <dgm:prSet/>
      <dgm:spPr/>
      <dgm:t>
        <a:bodyPr/>
        <a:lstStyle/>
        <a:p>
          <a:endParaRPr lang="fi-FI"/>
        </a:p>
      </dgm:t>
    </dgm:pt>
    <dgm:pt modelId="{8CA3AD12-D83E-4BB0-BA69-5CE776B7E60C}">
      <dgm:prSet/>
      <dgm:spPr/>
      <dgm:t>
        <a:bodyPr/>
        <a:lstStyle/>
        <a:p>
          <a:r>
            <a:rPr lang="fi-FI"/>
            <a:t>1) epäily markkinoiden väärinkäytöstä;</a:t>
          </a:r>
        </a:p>
      </dgm:t>
    </dgm:pt>
    <dgm:pt modelId="{CC7A0502-406B-4D75-945F-8BDB9B44962F}" type="parTrans" cxnId="{91655589-2956-4700-AB8D-A99E22FAF298}">
      <dgm:prSet/>
      <dgm:spPr/>
      <dgm:t>
        <a:bodyPr/>
        <a:lstStyle/>
        <a:p>
          <a:endParaRPr lang="fi-FI"/>
        </a:p>
      </dgm:t>
    </dgm:pt>
    <dgm:pt modelId="{697A60B2-6936-4F32-B975-7D02B926095D}" type="sibTrans" cxnId="{91655589-2956-4700-AB8D-A99E22FAF298}">
      <dgm:prSet/>
      <dgm:spPr/>
      <dgm:t>
        <a:bodyPr/>
        <a:lstStyle/>
        <a:p>
          <a:endParaRPr lang="fi-FI"/>
        </a:p>
      </dgm:t>
    </dgm:pt>
    <dgm:pt modelId="{A26483A9-1E0C-45A4-AE0C-16DC17D1B43C}">
      <dgm:prSet/>
      <dgm:spPr/>
      <dgm:t>
        <a:bodyPr/>
        <a:lstStyle/>
        <a:p>
          <a:r>
            <a:rPr lang="fi-FI"/>
            <a:t>2) julkinen ostotarjous; tai</a:t>
          </a:r>
        </a:p>
      </dgm:t>
    </dgm:pt>
    <dgm:pt modelId="{AAA7DDD3-E446-4D66-87E6-13F51E22FD01}" type="parTrans" cxnId="{84F694F3-33D1-427A-9BDA-A5E9EA616F4A}">
      <dgm:prSet/>
      <dgm:spPr/>
      <dgm:t>
        <a:bodyPr/>
        <a:lstStyle/>
        <a:p>
          <a:endParaRPr lang="fi-FI"/>
        </a:p>
      </dgm:t>
    </dgm:pt>
    <dgm:pt modelId="{AC543369-A668-45B1-AF9F-83B091528779}" type="sibTrans" cxnId="{84F694F3-33D1-427A-9BDA-A5E9EA616F4A}">
      <dgm:prSet/>
      <dgm:spPr/>
      <dgm:t>
        <a:bodyPr/>
        <a:lstStyle/>
        <a:p>
          <a:endParaRPr lang="fi-FI"/>
        </a:p>
      </dgm:t>
    </dgm:pt>
    <dgm:pt modelId="{5D4D79F2-CCF6-49A0-B995-17A9FE5AF5E0}">
      <dgm:prSet/>
      <dgm:spPr/>
      <dgm:t>
        <a:bodyPr/>
        <a:lstStyle/>
        <a:p>
          <a:r>
            <a:rPr lang="fi-FI"/>
            <a:t>3) liikkeeseenlaskijasta tai rahoitusvälineestä ei ole julkistettu sisäpiirintietoa EU:n markkinoiden väärinkäyttöasetuksen 7 ja 17 artiklan mukaisesti.</a:t>
          </a:r>
        </a:p>
      </dgm:t>
    </dgm:pt>
    <dgm:pt modelId="{B2B137B7-1E4C-448D-8A4E-613975E03D47}" type="parTrans" cxnId="{6892162C-5967-4A76-B85D-33F3397C2930}">
      <dgm:prSet/>
      <dgm:spPr/>
      <dgm:t>
        <a:bodyPr/>
        <a:lstStyle/>
        <a:p>
          <a:endParaRPr lang="fi-FI"/>
        </a:p>
      </dgm:t>
    </dgm:pt>
    <dgm:pt modelId="{C8EDC3DB-6B19-48F2-873C-3843858278D2}" type="sibTrans" cxnId="{6892162C-5967-4A76-B85D-33F3397C2930}">
      <dgm:prSet/>
      <dgm:spPr/>
      <dgm:t>
        <a:bodyPr/>
        <a:lstStyle/>
        <a:p>
          <a:endParaRPr lang="fi-FI"/>
        </a:p>
      </dgm:t>
    </dgm:pt>
    <dgm:pt modelId="{F9B0F4DC-EB42-4837-8AF3-C87C75AEC812}" type="pres">
      <dgm:prSet presAssocID="{51AD59D4-6295-48A0-A580-BF95C3374040}" presName="Name0" presStyleCnt="0">
        <dgm:presLayoutVars>
          <dgm:chMax val="7"/>
          <dgm:dir/>
          <dgm:animLvl val="lvl"/>
          <dgm:resizeHandles val="exact"/>
        </dgm:presLayoutVars>
      </dgm:prSet>
      <dgm:spPr/>
    </dgm:pt>
    <dgm:pt modelId="{0250F696-19FB-4B63-9884-F628A3B8FFC2}" type="pres">
      <dgm:prSet presAssocID="{85A2579D-B9C3-4B16-BBF0-C10280876195}" presName="circle1" presStyleLbl="node1" presStyleIdx="0" presStyleCnt="3"/>
      <dgm:spPr/>
    </dgm:pt>
    <dgm:pt modelId="{8281CE4D-5476-47CD-A9EC-A816CA7056A8}" type="pres">
      <dgm:prSet presAssocID="{85A2579D-B9C3-4B16-BBF0-C10280876195}" presName="space" presStyleCnt="0"/>
      <dgm:spPr/>
    </dgm:pt>
    <dgm:pt modelId="{DBCF445A-F97C-4AC5-AF8C-2318FDE38AC8}" type="pres">
      <dgm:prSet presAssocID="{85A2579D-B9C3-4B16-BBF0-C10280876195}" presName="rect1" presStyleLbl="alignAcc1" presStyleIdx="0" presStyleCnt="3"/>
      <dgm:spPr/>
    </dgm:pt>
    <dgm:pt modelId="{FC009439-4577-40D5-9046-113514F4BB77}" type="pres">
      <dgm:prSet presAssocID="{3FF45A64-01AD-4378-A1EB-FB983AEAF966}" presName="vertSpace2" presStyleLbl="node1" presStyleIdx="0" presStyleCnt="3"/>
      <dgm:spPr/>
    </dgm:pt>
    <dgm:pt modelId="{6B7289BE-63BD-4333-B9E7-D7EB0CA8E334}" type="pres">
      <dgm:prSet presAssocID="{3FF45A64-01AD-4378-A1EB-FB983AEAF966}" presName="circle2" presStyleLbl="node1" presStyleIdx="1" presStyleCnt="3"/>
      <dgm:spPr/>
    </dgm:pt>
    <dgm:pt modelId="{C8FA658D-7DA3-4547-8BA7-07C22D98BAD5}" type="pres">
      <dgm:prSet presAssocID="{3FF45A64-01AD-4378-A1EB-FB983AEAF966}" presName="rect2" presStyleLbl="alignAcc1" presStyleIdx="1" presStyleCnt="3"/>
      <dgm:spPr/>
    </dgm:pt>
    <dgm:pt modelId="{3CAC03FF-1D2D-4F6D-BA32-D904083D8F04}" type="pres">
      <dgm:prSet presAssocID="{6F763413-C98C-42DB-A396-B1F4E5463746}" presName="vertSpace3" presStyleLbl="node1" presStyleIdx="1" presStyleCnt="3"/>
      <dgm:spPr/>
    </dgm:pt>
    <dgm:pt modelId="{B4002327-4E91-46A0-8D15-34B952D6B409}" type="pres">
      <dgm:prSet presAssocID="{6F763413-C98C-42DB-A396-B1F4E5463746}" presName="circle3" presStyleLbl="node1" presStyleIdx="2" presStyleCnt="3"/>
      <dgm:spPr/>
    </dgm:pt>
    <dgm:pt modelId="{49D5FAF6-E3DD-4F62-A863-C9E17B0796B8}" type="pres">
      <dgm:prSet presAssocID="{6F763413-C98C-42DB-A396-B1F4E5463746}" presName="rect3" presStyleLbl="alignAcc1" presStyleIdx="2" presStyleCnt="3"/>
      <dgm:spPr/>
    </dgm:pt>
    <dgm:pt modelId="{01DD3627-7394-4010-880F-9EE4A325185D}" type="pres">
      <dgm:prSet presAssocID="{85A2579D-B9C3-4B16-BBF0-C10280876195}" presName="rect1ParTx" presStyleLbl="alignAcc1" presStyleIdx="2" presStyleCnt="3">
        <dgm:presLayoutVars>
          <dgm:chMax val="1"/>
          <dgm:bulletEnabled val="1"/>
        </dgm:presLayoutVars>
      </dgm:prSet>
      <dgm:spPr/>
    </dgm:pt>
    <dgm:pt modelId="{BC6DC8B5-C20F-4A05-9EEC-F3D10976E794}" type="pres">
      <dgm:prSet presAssocID="{85A2579D-B9C3-4B16-BBF0-C10280876195}" presName="rect1ChTx" presStyleLbl="alignAcc1" presStyleIdx="2" presStyleCnt="3">
        <dgm:presLayoutVars>
          <dgm:bulletEnabled val="1"/>
        </dgm:presLayoutVars>
      </dgm:prSet>
      <dgm:spPr/>
    </dgm:pt>
    <dgm:pt modelId="{C999F4F7-B0A1-42D8-A786-9A6CFC6D51EC}" type="pres">
      <dgm:prSet presAssocID="{3FF45A64-01AD-4378-A1EB-FB983AEAF966}" presName="rect2ParTx" presStyleLbl="alignAcc1" presStyleIdx="2" presStyleCnt="3">
        <dgm:presLayoutVars>
          <dgm:chMax val="1"/>
          <dgm:bulletEnabled val="1"/>
        </dgm:presLayoutVars>
      </dgm:prSet>
      <dgm:spPr/>
    </dgm:pt>
    <dgm:pt modelId="{27FEEE3A-39CE-4790-987D-4743B306A2B3}" type="pres">
      <dgm:prSet presAssocID="{3FF45A64-01AD-4378-A1EB-FB983AEAF966}" presName="rect2ChTx" presStyleLbl="alignAcc1" presStyleIdx="2" presStyleCnt="3">
        <dgm:presLayoutVars>
          <dgm:bulletEnabled val="1"/>
        </dgm:presLayoutVars>
      </dgm:prSet>
      <dgm:spPr/>
    </dgm:pt>
    <dgm:pt modelId="{7A1A2234-E812-4CE1-B40A-E42E2842487A}" type="pres">
      <dgm:prSet presAssocID="{6F763413-C98C-42DB-A396-B1F4E5463746}" presName="rect3ParTx" presStyleLbl="alignAcc1" presStyleIdx="2" presStyleCnt="3">
        <dgm:presLayoutVars>
          <dgm:chMax val="1"/>
          <dgm:bulletEnabled val="1"/>
        </dgm:presLayoutVars>
      </dgm:prSet>
      <dgm:spPr/>
    </dgm:pt>
    <dgm:pt modelId="{846573CC-5069-4C63-BD4F-9CB8DA0AD6DA}" type="pres">
      <dgm:prSet presAssocID="{6F763413-C98C-42DB-A396-B1F4E5463746}" presName="rect3ChTx" presStyleLbl="alignAcc1" presStyleIdx="2" presStyleCnt="3">
        <dgm:presLayoutVars>
          <dgm:bulletEnabled val="1"/>
        </dgm:presLayoutVars>
      </dgm:prSet>
      <dgm:spPr/>
    </dgm:pt>
  </dgm:ptLst>
  <dgm:cxnLst>
    <dgm:cxn modelId="{F7C0AE21-6C46-4D44-BD39-C118E2452A5D}" type="presOf" srcId="{8CA3AD12-D83E-4BB0-BA69-5CE776B7E60C}" destId="{846573CC-5069-4C63-BD4F-9CB8DA0AD6DA}" srcOrd="0" destOrd="0" presId="urn:microsoft.com/office/officeart/2005/8/layout/target3"/>
    <dgm:cxn modelId="{8BF02522-A0A5-4A79-9707-7DF190B9E37C}" srcId="{85A2579D-B9C3-4B16-BBF0-C10280876195}" destId="{214F2AB6-0C96-450B-A0C5-6D60DCC201C4}" srcOrd="0" destOrd="0" parTransId="{AA06A5A0-981B-4FD0-A60C-31A5A4BFA9AF}" sibTransId="{B17C7736-360D-46DF-8DE4-563A40EC3AD2}"/>
    <dgm:cxn modelId="{6892162C-5967-4A76-B85D-33F3397C2930}" srcId="{6F763413-C98C-42DB-A396-B1F4E5463746}" destId="{5D4D79F2-CCF6-49A0-B995-17A9FE5AF5E0}" srcOrd="2" destOrd="0" parTransId="{B2B137B7-1E4C-448D-8A4E-613975E03D47}" sibTransId="{C8EDC3DB-6B19-48F2-873C-3843858278D2}"/>
    <dgm:cxn modelId="{969C142E-BABA-4F50-A36B-9EFCA1EF2192}" srcId="{51AD59D4-6295-48A0-A580-BF95C3374040}" destId="{85A2579D-B9C3-4B16-BBF0-C10280876195}" srcOrd="0" destOrd="0" parTransId="{E68F6AB8-39F8-4E1D-BCB6-BB50EFC503C1}" sibTransId="{44557950-FFD8-46FC-96CB-3B8EEA7C4739}"/>
    <dgm:cxn modelId="{BCDB622E-B10F-4C7A-9654-3766AF29116D}" srcId="{51AD59D4-6295-48A0-A580-BF95C3374040}" destId="{6F763413-C98C-42DB-A396-B1F4E5463746}" srcOrd="2" destOrd="0" parTransId="{E1C2EC0B-BED3-43A2-ADFA-E2880A8CAC45}" sibTransId="{9FD9A39C-3B2D-48DC-AD30-DAC4F3BDCFF0}"/>
    <dgm:cxn modelId="{BE535F38-FE79-4EBC-993D-34A6988B6281}" srcId="{85A2579D-B9C3-4B16-BBF0-C10280876195}" destId="{4B7FD29E-AC07-465F-B789-921049A369B1}" srcOrd="2" destOrd="0" parTransId="{C7F96BB0-B057-4B70-A731-89C985CEE6B5}" sibTransId="{D741F517-7C8B-44DA-9CAD-A518E92A8AA3}"/>
    <dgm:cxn modelId="{A3A50360-3CE9-481B-B043-B4AC31403616}" type="presOf" srcId="{A26483A9-1E0C-45A4-AE0C-16DC17D1B43C}" destId="{846573CC-5069-4C63-BD4F-9CB8DA0AD6DA}" srcOrd="0" destOrd="1" presId="urn:microsoft.com/office/officeart/2005/8/layout/target3"/>
    <dgm:cxn modelId="{95689469-C462-49B9-861F-3C092A405351}" type="presOf" srcId="{4B7FD29E-AC07-465F-B789-921049A369B1}" destId="{BC6DC8B5-C20F-4A05-9EEC-F3D10976E794}" srcOrd="0" destOrd="2" presId="urn:microsoft.com/office/officeart/2005/8/layout/target3"/>
    <dgm:cxn modelId="{E91FFB6C-998A-4410-8F03-27EED3543B1E}" type="presOf" srcId="{85A2579D-B9C3-4B16-BBF0-C10280876195}" destId="{01DD3627-7394-4010-880F-9EE4A325185D}" srcOrd="1" destOrd="0" presId="urn:microsoft.com/office/officeart/2005/8/layout/target3"/>
    <dgm:cxn modelId="{78045C4D-4091-4743-82ED-6E891A447308}" type="presOf" srcId="{3FF45A64-01AD-4378-A1EB-FB983AEAF966}" destId="{C8FA658D-7DA3-4547-8BA7-07C22D98BAD5}" srcOrd="0" destOrd="0" presId="urn:microsoft.com/office/officeart/2005/8/layout/target3"/>
    <dgm:cxn modelId="{2C8DF976-3C8A-44E0-BAB5-45065C507636}" type="presOf" srcId="{6F763413-C98C-42DB-A396-B1F4E5463746}" destId="{7A1A2234-E812-4CE1-B40A-E42E2842487A}" srcOrd="1" destOrd="0" presId="urn:microsoft.com/office/officeart/2005/8/layout/target3"/>
    <dgm:cxn modelId="{91655589-2956-4700-AB8D-A99E22FAF298}" srcId="{6F763413-C98C-42DB-A396-B1F4E5463746}" destId="{8CA3AD12-D83E-4BB0-BA69-5CE776B7E60C}" srcOrd="0" destOrd="0" parTransId="{CC7A0502-406B-4D75-945F-8BDB9B44962F}" sibTransId="{697A60B2-6936-4F32-B975-7D02B926095D}"/>
    <dgm:cxn modelId="{761D6395-956A-4ED6-ACDF-1FC8FDBD7F81}" type="presOf" srcId="{3FF45A64-01AD-4378-A1EB-FB983AEAF966}" destId="{C999F4F7-B0A1-42D8-A786-9A6CFC6D51EC}" srcOrd="1" destOrd="0" presId="urn:microsoft.com/office/officeart/2005/8/layout/target3"/>
    <dgm:cxn modelId="{9685969A-86E5-4042-9319-57FE7EAAF5B4}" srcId="{51AD59D4-6295-48A0-A580-BF95C3374040}" destId="{3FF45A64-01AD-4378-A1EB-FB983AEAF966}" srcOrd="1" destOrd="0" parTransId="{101B4FB1-E9DE-467C-BE45-F9094A3242E6}" sibTransId="{DA6A6C73-09DF-4219-9DCD-357A6B69107C}"/>
    <dgm:cxn modelId="{BCF6E2A6-63A5-4AF3-BB0F-2C1002CC931B}" type="presOf" srcId="{85A2579D-B9C3-4B16-BBF0-C10280876195}" destId="{DBCF445A-F97C-4AC5-AF8C-2318FDE38AC8}" srcOrd="0" destOrd="0" presId="urn:microsoft.com/office/officeart/2005/8/layout/target3"/>
    <dgm:cxn modelId="{CF4BD8C0-7BFE-489C-A86A-1C1194E2B1A9}" type="presOf" srcId="{214F2AB6-0C96-450B-A0C5-6D60DCC201C4}" destId="{BC6DC8B5-C20F-4A05-9EEC-F3D10976E794}" srcOrd="0" destOrd="0" presId="urn:microsoft.com/office/officeart/2005/8/layout/target3"/>
    <dgm:cxn modelId="{AB4D6BC6-6054-40D9-ABE9-0D3AD08B455C}" srcId="{85A2579D-B9C3-4B16-BBF0-C10280876195}" destId="{5CDAA917-884A-4B0E-B9FE-8CA22B21A82C}" srcOrd="1" destOrd="0" parTransId="{764DBB9A-BE89-4242-9A5B-09B2B95C00CB}" sibTransId="{AB550D8F-C1D4-410A-999A-6563D25E4048}"/>
    <dgm:cxn modelId="{6AB398D9-D1A0-4183-AC24-9C645276FA60}" type="presOf" srcId="{51AD59D4-6295-48A0-A580-BF95C3374040}" destId="{F9B0F4DC-EB42-4837-8AF3-C87C75AEC812}" srcOrd="0" destOrd="0" presId="urn:microsoft.com/office/officeart/2005/8/layout/target3"/>
    <dgm:cxn modelId="{9D2B82E3-0BEB-4735-A5FB-83F9B0038420}" type="presOf" srcId="{5D4D79F2-CCF6-49A0-B995-17A9FE5AF5E0}" destId="{846573CC-5069-4C63-BD4F-9CB8DA0AD6DA}" srcOrd="0" destOrd="2" presId="urn:microsoft.com/office/officeart/2005/8/layout/target3"/>
    <dgm:cxn modelId="{9C625DE9-728F-41C8-98D0-3A0CE0D7A7A9}" type="presOf" srcId="{6F763413-C98C-42DB-A396-B1F4E5463746}" destId="{49D5FAF6-E3DD-4F62-A863-C9E17B0796B8}" srcOrd="0" destOrd="0" presId="urn:microsoft.com/office/officeart/2005/8/layout/target3"/>
    <dgm:cxn modelId="{BDA785F1-4032-4916-9626-E501F1BF0CAE}" type="presOf" srcId="{5CDAA917-884A-4B0E-B9FE-8CA22B21A82C}" destId="{BC6DC8B5-C20F-4A05-9EEC-F3D10976E794}" srcOrd="0" destOrd="1" presId="urn:microsoft.com/office/officeart/2005/8/layout/target3"/>
    <dgm:cxn modelId="{84F694F3-33D1-427A-9BDA-A5E9EA616F4A}" srcId="{6F763413-C98C-42DB-A396-B1F4E5463746}" destId="{A26483A9-1E0C-45A4-AE0C-16DC17D1B43C}" srcOrd="1" destOrd="0" parTransId="{AAA7DDD3-E446-4D66-87E6-13F51E22FD01}" sibTransId="{AC543369-A668-45B1-AF9F-83B091528779}"/>
    <dgm:cxn modelId="{581C1C02-3DFB-4060-86AA-F7A406071C0B}" type="presParOf" srcId="{F9B0F4DC-EB42-4837-8AF3-C87C75AEC812}" destId="{0250F696-19FB-4B63-9884-F628A3B8FFC2}" srcOrd="0" destOrd="0" presId="urn:microsoft.com/office/officeart/2005/8/layout/target3"/>
    <dgm:cxn modelId="{F0560CE0-CE63-4107-BA14-E77AF98F24E2}" type="presParOf" srcId="{F9B0F4DC-EB42-4837-8AF3-C87C75AEC812}" destId="{8281CE4D-5476-47CD-A9EC-A816CA7056A8}" srcOrd="1" destOrd="0" presId="urn:microsoft.com/office/officeart/2005/8/layout/target3"/>
    <dgm:cxn modelId="{6CF81782-F626-45A9-B9C4-0FA97CD3A602}" type="presParOf" srcId="{F9B0F4DC-EB42-4837-8AF3-C87C75AEC812}" destId="{DBCF445A-F97C-4AC5-AF8C-2318FDE38AC8}" srcOrd="2" destOrd="0" presId="urn:microsoft.com/office/officeart/2005/8/layout/target3"/>
    <dgm:cxn modelId="{5E8A79FF-4695-4F0C-9161-BE7642ECBDE6}" type="presParOf" srcId="{F9B0F4DC-EB42-4837-8AF3-C87C75AEC812}" destId="{FC009439-4577-40D5-9046-113514F4BB77}" srcOrd="3" destOrd="0" presId="urn:microsoft.com/office/officeart/2005/8/layout/target3"/>
    <dgm:cxn modelId="{909A30DC-CE70-4EFA-ADB7-13D5C18FF92F}" type="presParOf" srcId="{F9B0F4DC-EB42-4837-8AF3-C87C75AEC812}" destId="{6B7289BE-63BD-4333-B9E7-D7EB0CA8E334}" srcOrd="4" destOrd="0" presId="urn:microsoft.com/office/officeart/2005/8/layout/target3"/>
    <dgm:cxn modelId="{D6392DBC-7F84-4A76-B751-357C6EE0E432}" type="presParOf" srcId="{F9B0F4DC-EB42-4837-8AF3-C87C75AEC812}" destId="{C8FA658D-7DA3-4547-8BA7-07C22D98BAD5}" srcOrd="5" destOrd="0" presId="urn:microsoft.com/office/officeart/2005/8/layout/target3"/>
    <dgm:cxn modelId="{702972BA-844B-4C10-96D1-4498D9271C19}" type="presParOf" srcId="{F9B0F4DC-EB42-4837-8AF3-C87C75AEC812}" destId="{3CAC03FF-1D2D-4F6D-BA32-D904083D8F04}" srcOrd="6" destOrd="0" presId="urn:microsoft.com/office/officeart/2005/8/layout/target3"/>
    <dgm:cxn modelId="{2E764932-C091-4F6D-8553-DD4E03B705D1}" type="presParOf" srcId="{F9B0F4DC-EB42-4837-8AF3-C87C75AEC812}" destId="{B4002327-4E91-46A0-8D15-34B952D6B409}" srcOrd="7" destOrd="0" presId="urn:microsoft.com/office/officeart/2005/8/layout/target3"/>
    <dgm:cxn modelId="{5B2B924D-F878-42BD-9AAC-DB8AA896841D}" type="presParOf" srcId="{F9B0F4DC-EB42-4837-8AF3-C87C75AEC812}" destId="{49D5FAF6-E3DD-4F62-A863-C9E17B0796B8}" srcOrd="8" destOrd="0" presId="urn:microsoft.com/office/officeart/2005/8/layout/target3"/>
    <dgm:cxn modelId="{58094FC3-5E0B-44BA-9A49-109046A0B829}" type="presParOf" srcId="{F9B0F4DC-EB42-4837-8AF3-C87C75AEC812}" destId="{01DD3627-7394-4010-880F-9EE4A325185D}" srcOrd="9" destOrd="0" presId="urn:microsoft.com/office/officeart/2005/8/layout/target3"/>
    <dgm:cxn modelId="{FFAC6BF4-34C5-4C6C-B177-88E1D0B7BA97}" type="presParOf" srcId="{F9B0F4DC-EB42-4837-8AF3-C87C75AEC812}" destId="{BC6DC8B5-C20F-4A05-9EEC-F3D10976E794}" srcOrd="10" destOrd="0" presId="urn:microsoft.com/office/officeart/2005/8/layout/target3"/>
    <dgm:cxn modelId="{BBFC73C0-7B32-4CA0-AA89-9D43A050BB0D}" type="presParOf" srcId="{F9B0F4DC-EB42-4837-8AF3-C87C75AEC812}" destId="{C999F4F7-B0A1-42D8-A786-9A6CFC6D51EC}" srcOrd="11" destOrd="0" presId="urn:microsoft.com/office/officeart/2005/8/layout/target3"/>
    <dgm:cxn modelId="{B4E2666A-A309-4852-9D42-1D35D0EB36E0}" type="presParOf" srcId="{F9B0F4DC-EB42-4837-8AF3-C87C75AEC812}" destId="{27FEEE3A-39CE-4790-987D-4743B306A2B3}" srcOrd="12" destOrd="0" presId="urn:microsoft.com/office/officeart/2005/8/layout/target3"/>
    <dgm:cxn modelId="{3DFCE5AE-8478-4D1B-9160-0E8F5C88FEF7}" type="presParOf" srcId="{F9B0F4DC-EB42-4837-8AF3-C87C75AEC812}" destId="{7A1A2234-E812-4CE1-B40A-E42E2842487A}" srcOrd="13" destOrd="0" presId="urn:microsoft.com/office/officeart/2005/8/layout/target3"/>
    <dgm:cxn modelId="{B9EE9D66-63A0-4565-BBF8-0358CE9F8E63}" type="presParOf" srcId="{F9B0F4DC-EB42-4837-8AF3-C87C75AEC812}" destId="{846573CC-5069-4C63-BD4F-9CB8DA0AD6DA}"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038A683-BB3D-4C21-8B64-7DF044D4E95C}"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fi-FI"/>
        </a:p>
      </dgm:t>
    </dgm:pt>
    <dgm:pt modelId="{67BD1110-E46E-4DD8-920D-F6CC84A1EF3D}">
      <dgm:prSet/>
      <dgm:spPr/>
      <dgm:t>
        <a:bodyPr/>
        <a:lstStyle/>
        <a:p>
          <a:r>
            <a:rPr lang="fi-FI"/>
            <a:t>Pörssi voi sallia, että kaupankäyntiosapuolena oleva sijoituspalvelun tarjoaja tarjoaa suoran sähköisen markkinoillepääsyn asiakkaalleen. Suoralla sähköisellä markkinoillepääsyllä tarkoitetaan järjestelyä, jossa kaupankäyntiosapuoli antaa asiakkaalle luvan käyttää sen kaupankäyntitunnusta siten, että asiakas voi välittää rahoitusvälineeseen liittyviä toimeksiantoja sähköisesti suoraan kauppapaikkaan.</a:t>
          </a:r>
        </a:p>
      </dgm:t>
    </dgm:pt>
    <dgm:pt modelId="{8BF57E2C-BA12-4049-BF6B-72E9CDD8E0C1}" type="parTrans" cxnId="{14FEAFE7-F87F-45B5-8966-DD3364220FB5}">
      <dgm:prSet/>
      <dgm:spPr/>
      <dgm:t>
        <a:bodyPr/>
        <a:lstStyle/>
        <a:p>
          <a:endParaRPr lang="fi-FI"/>
        </a:p>
      </dgm:t>
    </dgm:pt>
    <dgm:pt modelId="{9FCBDDC1-B533-42D5-9349-DBFADEFA1096}" type="sibTrans" cxnId="{14FEAFE7-F87F-45B5-8966-DD3364220FB5}">
      <dgm:prSet/>
      <dgm:spPr/>
      <dgm:t>
        <a:bodyPr/>
        <a:lstStyle/>
        <a:p>
          <a:endParaRPr lang="fi-FI"/>
        </a:p>
      </dgm:t>
    </dgm:pt>
    <dgm:pt modelId="{7DBFC6CC-E812-4319-B3D9-438DBA17DC1A}">
      <dgm:prSet/>
      <dgm:spPr/>
      <dgm:t>
        <a:bodyPr/>
        <a:lstStyle/>
        <a:p>
          <a:r>
            <a:rPr lang="fi-FI"/>
            <a:t>Pörssin on huolehdittava siitä, että kaupankäyntiosapuoli arvioi asiakkaidensa sopivuutta 1 momentissa tarkoitetun järjestelyn käyttämiseen.</a:t>
          </a:r>
        </a:p>
      </dgm:t>
    </dgm:pt>
    <dgm:pt modelId="{A3081D1F-45F5-4BA7-AA79-3B5BA529FF3C}" type="parTrans" cxnId="{00DDE5C2-DF05-45F4-BB83-13BA010CAFED}">
      <dgm:prSet/>
      <dgm:spPr/>
      <dgm:t>
        <a:bodyPr/>
        <a:lstStyle/>
        <a:p>
          <a:endParaRPr lang="fi-FI"/>
        </a:p>
      </dgm:t>
    </dgm:pt>
    <dgm:pt modelId="{4CFECC38-6A7A-4027-8347-3F83F8968929}" type="sibTrans" cxnId="{00DDE5C2-DF05-45F4-BB83-13BA010CAFED}">
      <dgm:prSet/>
      <dgm:spPr/>
      <dgm:t>
        <a:bodyPr/>
        <a:lstStyle/>
        <a:p>
          <a:endParaRPr lang="fi-FI"/>
        </a:p>
      </dgm:t>
    </dgm:pt>
    <dgm:pt modelId="{A6757FDD-60F6-4C7A-8321-0F5D245F57CE}">
      <dgm:prSet/>
      <dgm:spPr/>
      <dgm:t>
        <a:bodyPr/>
        <a:lstStyle/>
        <a:p>
          <a:r>
            <a:rPr lang="fi-FI"/>
            <a:t>Kaupankäyntiosapuoli vastaa suoraa sähköistä markkinoillepääsyä käyttäneen asiakkaansa toimeksiannoista ja kaupoista.</a:t>
          </a:r>
        </a:p>
      </dgm:t>
    </dgm:pt>
    <dgm:pt modelId="{B89DE2E0-A249-4FAC-8D71-A22E0FAFA89F}" type="parTrans" cxnId="{66231227-1A90-4319-8322-672F23E51360}">
      <dgm:prSet/>
      <dgm:spPr/>
      <dgm:t>
        <a:bodyPr/>
        <a:lstStyle/>
        <a:p>
          <a:endParaRPr lang="fi-FI"/>
        </a:p>
      </dgm:t>
    </dgm:pt>
    <dgm:pt modelId="{B1476463-F470-464A-BA30-77FFCE453617}" type="sibTrans" cxnId="{66231227-1A90-4319-8322-672F23E51360}">
      <dgm:prSet/>
      <dgm:spPr/>
      <dgm:t>
        <a:bodyPr/>
        <a:lstStyle/>
        <a:p>
          <a:endParaRPr lang="fi-FI"/>
        </a:p>
      </dgm:t>
    </dgm:pt>
    <dgm:pt modelId="{57B48583-BDAA-487E-927F-FC9C79EDF19A}">
      <dgm:prSet/>
      <dgm:spPr/>
      <dgm:t>
        <a:bodyPr/>
        <a:lstStyle/>
        <a:p>
          <a:r>
            <a:rPr lang="fi-FI"/>
            <a:t>Pörssin on asetettava asianmukaiset vaatimukset sähköisellä markkinoillepääsyllä toteutettavan kaupankäynnin riskinhallintamenetelmille ja raja-arvoille. Pörssillä on oltava järjestelmät ja menettelytavat, joilla se pystyy erottamaan ja tarvittaessa lopettamaan suoraa sähköistä markkinoillepääsyä käyttävän henkilön toimeksiannot tai kaupankäynnin ja joilla se voi keskeyttää tai lopettaa kaupankäyntiosapuolen tarjoaman suoran sähköisen markkinoillepääsyn, jos kaupankäyntiosapuoli tai sen asiakas ei noudata, mitä tässä pykälässä säädetään.</a:t>
          </a:r>
        </a:p>
      </dgm:t>
    </dgm:pt>
    <dgm:pt modelId="{40DF5331-524B-495F-B7F4-3D9E72D88C1A}" type="parTrans" cxnId="{416D637A-DD42-4922-8D35-69DBEBA9AC9F}">
      <dgm:prSet/>
      <dgm:spPr/>
      <dgm:t>
        <a:bodyPr/>
        <a:lstStyle/>
        <a:p>
          <a:endParaRPr lang="fi-FI"/>
        </a:p>
      </dgm:t>
    </dgm:pt>
    <dgm:pt modelId="{324375E1-232D-45EC-B189-2331A8F302B9}" type="sibTrans" cxnId="{416D637A-DD42-4922-8D35-69DBEBA9AC9F}">
      <dgm:prSet/>
      <dgm:spPr/>
      <dgm:t>
        <a:bodyPr/>
        <a:lstStyle/>
        <a:p>
          <a:endParaRPr lang="fi-FI"/>
        </a:p>
      </dgm:t>
    </dgm:pt>
    <dgm:pt modelId="{BEE62657-967F-47C6-95C6-9096D965196B}" type="pres">
      <dgm:prSet presAssocID="{1038A683-BB3D-4C21-8B64-7DF044D4E95C}" presName="linear" presStyleCnt="0">
        <dgm:presLayoutVars>
          <dgm:animLvl val="lvl"/>
          <dgm:resizeHandles val="exact"/>
        </dgm:presLayoutVars>
      </dgm:prSet>
      <dgm:spPr/>
    </dgm:pt>
    <dgm:pt modelId="{2DB5CDB2-48D4-4A29-828F-0CEE612ED2A3}" type="pres">
      <dgm:prSet presAssocID="{67BD1110-E46E-4DD8-920D-F6CC84A1EF3D}" presName="parentText" presStyleLbl="node1" presStyleIdx="0" presStyleCnt="4">
        <dgm:presLayoutVars>
          <dgm:chMax val="0"/>
          <dgm:bulletEnabled val="1"/>
        </dgm:presLayoutVars>
      </dgm:prSet>
      <dgm:spPr/>
    </dgm:pt>
    <dgm:pt modelId="{A44BFA79-3920-401C-BA35-751A761B0753}" type="pres">
      <dgm:prSet presAssocID="{9FCBDDC1-B533-42D5-9349-DBFADEFA1096}" presName="spacer" presStyleCnt="0"/>
      <dgm:spPr/>
    </dgm:pt>
    <dgm:pt modelId="{5D7BD193-4F33-4B21-9136-4983720D067E}" type="pres">
      <dgm:prSet presAssocID="{7DBFC6CC-E812-4319-B3D9-438DBA17DC1A}" presName="parentText" presStyleLbl="node1" presStyleIdx="1" presStyleCnt="4">
        <dgm:presLayoutVars>
          <dgm:chMax val="0"/>
          <dgm:bulletEnabled val="1"/>
        </dgm:presLayoutVars>
      </dgm:prSet>
      <dgm:spPr/>
    </dgm:pt>
    <dgm:pt modelId="{572557B4-82EA-44B4-ABF8-B0201E533E77}" type="pres">
      <dgm:prSet presAssocID="{4CFECC38-6A7A-4027-8347-3F83F8968929}" presName="spacer" presStyleCnt="0"/>
      <dgm:spPr/>
    </dgm:pt>
    <dgm:pt modelId="{94E1C824-3506-4F0E-8946-2A4922B07FEC}" type="pres">
      <dgm:prSet presAssocID="{A6757FDD-60F6-4C7A-8321-0F5D245F57CE}" presName="parentText" presStyleLbl="node1" presStyleIdx="2" presStyleCnt="4">
        <dgm:presLayoutVars>
          <dgm:chMax val="0"/>
          <dgm:bulletEnabled val="1"/>
        </dgm:presLayoutVars>
      </dgm:prSet>
      <dgm:spPr/>
    </dgm:pt>
    <dgm:pt modelId="{EB027ED5-A3DF-48B6-BFCC-98C78629564C}" type="pres">
      <dgm:prSet presAssocID="{B1476463-F470-464A-BA30-77FFCE453617}" presName="spacer" presStyleCnt="0"/>
      <dgm:spPr/>
    </dgm:pt>
    <dgm:pt modelId="{F7931C30-714B-4247-9979-3E5583762A02}" type="pres">
      <dgm:prSet presAssocID="{57B48583-BDAA-487E-927F-FC9C79EDF19A}" presName="parentText" presStyleLbl="node1" presStyleIdx="3" presStyleCnt="4">
        <dgm:presLayoutVars>
          <dgm:chMax val="0"/>
          <dgm:bulletEnabled val="1"/>
        </dgm:presLayoutVars>
      </dgm:prSet>
      <dgm:spPr/>
    </dgm:pt>
  </dgm:ptLst>
  <dgm:cxnLst>
    <dgm:cxn modelId="{66231227-1A90-4319-8322-672F23E51360}" srcId="{1038A683-BB3D-4C21-8B64-7DF044D4E95C}" destId="{A6757FDD-60F6-4C7A-8321-0F5D245F57CE}" srcOrd="2" destOrd="0" parTransId="{B89DE2E0-A249-4FAC-8D71-A22E0FAFA89F}" sibTransId="{B1476463-F470-464A-BA30-77FFCE453617}"/>
    <dgm:cxn modelId="{57C42151-8CC2-4047-9B35-FD74E27D9379}" type="presOf" srcId="{57B48583-BDAA-487E-927F-FC9C79EDF19A}" destId="{F7931C30-714B-4247-9979-3E5583762A02}" srcOrd="0" destOrd="0" presId="urn:microsoft.com/office/officeart/2005/8/layout/vList2"/>
    <dgm:cxn modelId="{416D637A-DD42-4922-8D35-69DBEBA9AC9F}" srcId="{1038A683-BB3D-4C21-8B64-7DF044D4E95C}" destId="{57B48583-BDAA-487E-927F-FC9C79EDF19A}" srcOrd="3" destOrd="0" parTransId="{40DF5331-524B-495F-B7F4-3D9E72D88C1A}" sibTransId="{324375E1-232D-45EC-B189-2331A8F302B9}"/>
    <dgm:cxn modelId="{9E4884BD-15DD-4D62-AD58-B2E3E19F3FF5}" type="presOf" srcId="{7DBFC6CC-E812-4319-B3D9-438DBA17DC1A}" destId="{5D7BD193-4F33-4B21-9136-4983720D067E}" srcOrd="0" destOrd="0" presId="urn:microsoft.com/office/officeart/2005/8/layout/vList2"/>
    <dgm:cxn modelId="{1EF5D4BF-5465-4A7E-99CF-83BEA4122BB7}" type="presOf" srcId="{67BD1110-E46E-4DD8-920D-F6CC84A1EF3D}" destId="{2DB5CDB2-48D4-4A29-828F-0CEE612ED2A3}" srcOrd="0" destOrd="0" presId="urn:microsoft.com/office/officeart/2005/8/layout/vList2"/>
    <dgm:cxn modelId="{00DDE5C2-DF05-45F4-BB83-13BA010CAFED}" srcId="{1038A683-BB3D-4C21-8B64-7DF044D4E95C}" destId="{7DBFC6CC-E812-4319-B3D9-438DBA17DC1A}" srcOrd="1" destOrd="0" parTransId="{A3081D1F-45F5-4BA7-AA79-3B5BA529FF3C}" sibTransId="{4CFECC38-6A7A-4027-8347-3F83F8968929}"/>
    <dgm:cxn modelId="{6AE75BC7-0FD5-4A46-AB4A-EFF2BD3044A2}" type="presOf" srcId="{A6757FDD-60F6-4C7A-8321-0F5D245F57CE}" destId="{94E1C824-3506-4F0E-8946-2A4922B07FEC}" srcOrd="0" destOrd="0" presId="urn:microsoft.com/office/officeart/2005/8/layout/vList2"/>
    <dgm:cxn modelId="{14FEAFE7-F87F-45B5-8966-DD3364220FB5}" srcId="{1038A683-BB3D-4C21-8B64-7DF044D4E95C}" destId="{67BD1110-E46E-4DD8-920D-F6CC84A1EF3D}" srcOrd="0" destOrd="0" parTransId="{8BF57E2C-BA12-4049-BF6B-72E9CDD8E0C1}" sibTransId="{9FCBDDC1-B533-42D5-9349-DBFADEFA1096}"/>
    <dgm:cxn modelId="{E42D65EB-C29E-4F0F-8DC7-0C073DB58CF3}" type="presOf" srcId="{1038A683-BB3D-4C21-8B64-7DF044D4E95C}" destId="{BEE62657-967F-47C6-95C6-9096D965196B}" srcOrd="0" destOrd="0" presId="urn:microsoft.com/office/officeart/2005/8/layout/vList2"/>
    <dgm:cxn modelId="{2A5300DC-6887-4B7F-8D6F-B2B5ABB96162}" type="presParOf" srcId="{BEE62657-967F-47C6-95C6-9096D965196B}" destId="{2DB5CDB2-48D4-4A29-828F-0CEE612ED2A3}" srcOrd="0" destOrd="0" presId="urn:microsoft.com/office/officeart/2005/8/layout/vList2"/>
    <dgm:cxn modelId="{34D75299-F125-46DE-BD6F-C6C1B485A21E}" type="presParOf" srcId="{BEE62657-967F-47C6-95C6-9096D965196B}" destId="{A44BFA79-3920-401C-BA35-751A761B0753}" srcOrd="1" destOrd="0" presId="urn:microsoft.com/office/officeart/2005/8/layout/vList2"/>
    <dgm:cxn modelId="{752AAE73-1B5F-40DB-9C68-EE3D64164FAB}" type="presParOf" srcId="{BEE62657-967F-47C6-95C6-9096D965196B}" destId="{5D7BD193-4F33-4B21-9136-4983720D067E}" srcOrd="2" destOrd="0" presId="urn:microsoft.com/office/officeart/2005/8/layout/vList2"/>
    <dgm:cxn modelId="{8FE6D0AA-8AC7-4A89-9B41-501FD509EAA4}" type="presParOf" srcId="{BEE62657-967F-47C6-95C6-9096D965196B}" destId="{572557B4-82EA-44B4-ABF8-B0201E533E77}" srcOrd="3" destOrd="0" presId="urn:microsoft.com/office/officeart/2005/8/layout/vList2"/>
    <dgm:cxn modelId="{6DA905D0-046C-4DC6-869C-B8381535FE02}" type="presParOf" srcId="{BEE62657-967F-47C6-95C6-9096D965196B}" destId="{94E1C824-3506-4F0E-8946-2A4922B07FEC}" srcOrd="4" destOrd="0" presId="urn:microsoft.com/office/officeart/2005/8/layout/vList2"/>
    <dgm:cxn modelId="{2F72A20E-5431-4796-84E8-D1FE322DA6CF}" type="presParOf" srcId="{BEE62657-967F-47C6-95C6-9096D965196B}" destId="{EB027ED5-A3DF-48B6-BFCC-98C78629564C}" srcOrd="5" destOrd="0" presId="urn:microsoft.com/office/officeart/2005/8/layout/vList2"/>
    <dgm:cxn modelId="{73585593-709C-4E2D-BFA4-58867A662ADB}" type="presParOf" srcId="{BEE62657-967F-47C6-95C6-9096D965196B}" destId="{F7931C30-714B-4247-9979-3E5583762A0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89D3A65-47BA-45AE-8711-C83B943E8820}" type="doc">
      <dgm:prSet loTypeId="urn:microsoft.com/office/officeart/2005/8/layout/hList6" loCatId="list" qsTypeId="urn:microsoft.com/office/officeart/2005/8/quickstyle/3d5" qsCatId="3D" csTypeId="urn:microsoft.com/office/officeart/2005/8/colors/accent0_2" csCatId="mainScheme"/>
      <dgm:spPr/>
      <dgm:t>
        <a:bodyPr/>
        <a:lstStyle/>
        <a:p>
          <a:endParaRPr lang="fi-FI"/>
        </a:p>
      </dgm:t>
    </dgm:pt>
    <dgm:pt modelId="{4E742C45-5E87-4672-87B3-5237A9C50F0F}">
      <dgm:prSet/>
      <dgm:spPr/>
      <dgm:t>
        <a:bodyPr/>
        <a:lstStyle/>
        <a:p>
          <a:r>
            <a:rPr lang="fi-FI" b="1"/>
            <a:t>Monenkeskistä kaupankäyntijärjestelmää ja organisoitua kaupankäyntijärjestelmää voivat ylläpitää vain pörssi, sijoituspalvelulaissa tarkoitettu sijoituspalveluyritys, luottolaitostoiminnasta annetussa laissa tarkoitettu luottolaitos ja kolmannen maan yrityksen sivuliike. </a:t>
          </a:r>
          <a:endParaRPr lang="fi-FI"/>
        </a:p>
      </dgm:t>
    </dgm:pt>
    <dgm:pt modelId="{0B20834D-15F0-472D-9AC1-B63FF8609CDB}" type="parTrans" cxnId="{E07EC495-0FB6-445F-85F2-DAC8DB984AA6}">
      <dgm:prSet/>
      <dgm:spPr/>
      <dgm:t>
        <a:bodyPr/>
        <a:lstStyle/>
        <a:p>
          <a:endParaRPr lang="fi-FI"/>
        </a:p>
      </dgm:t>
    </dgm:pt>
    <dgm:pt modelId="{4EA81B45-743A-41CD-AE57-53425D9E7D1D}" type="sibTrans" cxnId="{E07EC495-0FB6-445F-85F2-DAC8DB984AA6}">
      <dgm:prSet/>
      <dgm:spPr/>
      <dgm:t>
        <a:bodyPr/>
        <a:lstStyle/>
        <a:p>
          <a:endParaRPr lang="fi-FI"/>
        </a:p>
      </dgm:t>
    </dgm:pt>
    <dgm:pt modelId="{9ED28E47-2194-43CB-BF42-08891C6338A6}">
      <dgm:prSet/>
      <dgm:spPr/>
      <dgm:t>
        <a:bodyPr/>
        <a:lstStyle/>
        <a:p>
          <a:r>
            <a:rPr lang="fi-FI" b="1"/>
            <a:t>Monenkeskisen ja organisoidun kaupankäynnin järjestäjän on annettava kaupankäynnin kohteena olevasta rahoitusvälineestä riittävästi tietoa tai muutoin varmistettava tiedon julkinen saatavuus, jotta kaupankäyntiosapuolet voivat tehdä perustellun arvion rahoitusvälineestä. Tietojen antamisessa on otettava huomioon tiedon käyttäjät ja kaupankäynnin kohteena olevan rahoitusvälineen erityispiirteet.</a:t>
          </a:r>
          <a:endParaRPr lang="fi-FI"/>
        </a:p>
      </dgm:t>
    </dgm:pt>
    <dgm:pt modelId="{DD015168-CCC0-4664-AA83-EC3BBA4C5325}" type="parTrans" cxnId="{41CDA6AD-83C6-43D6-9A92-19F6186B88C7}">
      <dgm:prSet/>
      <dgm:spPr/>
      <dgm:t>
        <a:bodyPr/>
        <a:lstStyle/>
        <a:p>
          <a:endParaRPr lang="fi-FI"/>
        </a:p>
      </dgm:t>
    </dgm:pt>
    <dgm:pt modelId="{6855A95E-C25A-4DFE-A7FB-548B975908B6}" type="sibTrans" cxnId="{41CDA6AD-83C6-43D6-9A92-19F6186B88C7}">
      <dgm:prSet/>
      <dgm:spPr/>
      <dgm:t>
        <a:bodyPr/>
        <a:lstStyle/>
        <a:p>
          <a:endParaRPr lang="fi-FI"/>
        </a:p>
      </dgm:t>
    </dgm:pt>
    <dgm:pt modelId="{04E59CA3-7F60-4B0A-96E7-E2E11A5CA77D}">
      <dgm:prSet/>
      <dgm:spPr/>
      <dgm:t>
        <a:bodyPr/>
        <a:lstStyle/>
        <a:p>
          <a:r>
            <a:rPr lang="fi-FI" b="1"/>
            <a:t>Monenkeskisen ja organisoidun kaupankäynnin järjestäjällä on oltava riittävät järjestelmät ja menettelytavat, joilla se voi tunnistaa ja hallita eturistiriitoja, jotka voivat aiheuttaa vahinkoa kaupankäyntijärjestelmän, kaupankäyntiosapuolten ja käyttäjien asianmukaiselle toiminnalle ja vaarantaa järjestelmän jatkuvuuden.</a:t>
          </a:r>
          <a:endParaRPr lang="fi-FI"/>
        </a:p>
      </dgm:t>
    </dgm:pt>
    <dgm:pt modelId="{4716C8C4-20DD-4D5D-ACBE-5ED971E9E863}" type="parTrans" cxnId="{0F257195-A2C8-4FFA-AF42-67CF48D422B3}">
      <dgm:prSet/>
      <dgm:spPr/>
      <dgm:t>
        <a:bodyPr/>
        <a:lstStyle/>
        <a:p>
          <a:endParaRPr lang="fi-FI"/>
        </a:p>
      </dgm:t>
    </dgm:pt>
    <dgm:pt modelId="{56D12D8B-4E4D-4FA0-93DA-71DB11F644BC}" type="sibTrans" cxnId="{0F257195-A2C8-4FFA-AF42-67CF48D422B3}">
      <dgm:prSet/>
      <dgm:spPr/>
      <dgm:t>
        <a:bodyPr/>
        <a:lstStyle/>
        <a:p>
          <a:endParaRPr lang="fi-FI"/>
        </a:p>
      </dgm:t>
    </dgm:pt>
    <dgm:pt modelId="{D49A0781-5D32-4BCA-A332-4A4811D1A506}">
      <dgm:prSet/>
      <dgm:spPr/>
      <dgm:t>
        <a:bodyPr/>
        <a:lstStyle/>
        <a:p>
          <a:r>
            <a:rPr lang="fi-FI" b="1"/>
            <a:t>Monenkeskisen tai organisoidun kaupankäynnin järjestäjän on noudatettava mitä tämän lain 3 luvun 1 §:n 4 momentissa sekä 11, 17–20, 23 ja 28 §:ssä säädetään toiminnan järjestämisestä, järjestelmien häiriönsietokyvystä, kauppojen hintavaihtelurajoista ja sähköisestä kaupankäynnistä ja sillä on oltava sitä varten käytössään kaikki tarvittavat tehokkaat järjestelmät, menettelyt ja järjestelyt.</a:t>
          </a:r>
          <a:endParaRPr lang="fi-FI"/>
        </a:p>
      </dgm:t>
    </dgm:pt>
    <dgm:pt modelId="{D70E6B70-9D42-49D5-A41B-3EE3CBF78031}" type="parTrans" cxnId="{69479035-3A34-4F6F-B067-43B1FD621CE8}">
      <dgm:prSet/>
      <dgm:spPr/>
      <dgm:t>
        <a:bodyPr/>
        <a:lstStyle/>
        <a:p>
          <a:endParaRPr lang="fi-FI"/>
        </a:p>
      </dgm:t>
    </dgm:pt>
    <dgm:pt modelId="{32176FF3-3298-4DC8-BFCE-18EF8C9C39D2}" type="sibTrans" cxnId="{69479035-3A34-4F6F-B067-43B1FD621CE8}">
      <dgm:prSet/>
      <dgm:spPr/>
      <dgm:t>
        <a:bodyPr/>
        <a:lstStyle/>
        <a:p>
          <a:endParaRPr lang="fi-FI"/>
        </a:p>
      </dgm:t>
    </dgm:pt>
    <dgm:pt modelId="{354C842F-DF55-4ACA-AEF9-89171608ED31}" type="pres">
      <dgm:prSet presAssocID="{489D3A65-47BA-45AE-8711-C83B943E8820}" presName="Name0" presStyleCnt="0">
        <dgm:presLayoutVars>
          <dgm:dir/>
          <dgm:resizeHandles val="exact"/>
        </dgm:presLayoutVars>
      </dgm:prSet>
      <dgm:spPr/>
    </dgm:pt>
    <dgm:pt modelId="{9BED3865-9F20-41E5-93F6-65AF3CD88B4F}" type="pres">
      <dgm:prSet presAssocID="{4E742C45-5E87-4672-87B3-5237A9C50F0F}" presName="node" presStyleLbl="node1" presStyleIdx="0" presStyleCnt="4">
        <dgm:presLayoutVars>
          <dgm:bulletEnabled val="1"/>
        </dgm:presLayoutVars>
      </dgm:prSet>
      <dgm:spPr/>
    </dgm:pt>
    <dgm:pt modelId="{57E57535-B578-4749-B712-0A907B4114F5}" type="pres">
      <dgm:prSet presAssocID="{4EA81B45-743A-41CD-AE57-53425D9E7D1D}" presName="sibTrans" presStyleCnt="0"/>
      <dgm:spPr/>
    </dgm:pt>
    <dgm:pt modelId="{2F6960AA-07D6-4EC7-9B67-022A754EEEEF}" type="pres">
      <dgm:prSet presAssocID="{9ED28E47-2194-43CB-BF42-08891C6338A6}" presName="node" presStyleLbl="node1" presStyleIdx="1" presStyleCnt="4">
        <dgm:presLayoutVars>
          <dgm:bulletEnabled val="1"/>
        </dgm:presLayoutVars>
      </dgm:prSet>
      <dgm:spPr/>
    </dgm:pt>
    <dgm:pt modelId="{211D86F5-EEF2-4EA8-A367-46921C4DF8AE}" type="pres">
      <dgm:prSet presAssocID="{6855A95E-C25A-4DFE-A7FB-548B975908B6}" presName="sibTrans" presStyleCnt="0"/>
      <dgm:spPr/>
    </dgm:pt>
    <dgm:pt modelId="{DE5D59BD-1C65-4FC1-918A-9D591FB8DE53}" type="pres">
      <dgm:prSet presAssocID="{04E59CA3-7F60-4B0A-96E7-E2E11A5CA77D}" presName="node" presStyleLbl="node1" presStyleIdx="2" presStyleCnt="4">
        <dgm:presLayoutVars>
          <dgm:bulletEnabled val="1"/>
        </dgm:presLayoutVars>
      </dgm:prSet>
      <dgm:spPr/>
    </dgm:pt>
    <dgm:pt modelId="{4C43A97D-7765-4466-9E58-570106AE1313}" type="pres">
      <dgm:prSet presAssocID="{56D12D8B-4E4D-4FA0-93DA-71DB11F644BC}" presName="sibTrans" presStyleCnt="0"/>
      <dgm:spPr/>
    </dgm:pt>
    <dgm:pt modelId="{C8F7227E-6747-4874-9BA9-137BEEE369B3}" type="pres">
      <dgm:prSet presAssocID="{D49A0781-5D32-4BCA-A332-4A4811D1A506}" presName="node" presStyleLbl="node1" presStyleIdx="3" presStyleCnt="4">
        <dgm:presLayoutVars>
          <dgm:bulletEnabled val="1"/>
        </dgm:presLayoutVars>
      </dgm:prSet>
      <dgm:spPr/>
    </dgm:pt>
  </dgm:ptLst>
  <dgm:cxnLst>
    <dgm:cxn modelId="{4A79B51E-2625-4395-B57B-43C15DFA479E}" type="presOf" srcId="{4E742C45-5E87-4672-87B3-5237A9C50F0F}" destId="{9BED3865-9F20-41E5-93F6-65AF3CD88B4F}" srcOrd="0" destOrd="0" presId="urn:microsoft.com/office/officeart/2005/8/layout/hList6"/>
    <dgm:cxn modelId="{B7792725-9951-4F9A-A93F-1990209201E9}" type="presOf" srcId="{489D3A65-47BA-45AE-8711-C83B943E8820}" destId="{354C842F-DF55-4ACA-AEF9-89171608ED31}" srcOrd="0" destOrd="0" presId="urn:microsoft.com/office/officeart/2005/8/layout/hList6"/>
    <dgm:cxn modelId="{69479035-3A34-4F6F-B067-43B1FD621CE8}" srcId="{489D3A65-47BA-45AE-8711-C83B943E8820}" destId="{D49A0781-5D32-4BCA-A332-4A4811D1A506}" srcOrd="3" destOrd="0" parTransId="{D70E6B70-9D42-49D5-A41B-3EE3CBF78031}" sibTransId="{32176FF3-3298-4DC8-BFCE-18EF8C9C39D2}"/>
    <dgm:cxn modelId="{0F257195-A2C8-4FFA-AF42-67CF48D422B3}" srcId="{489D3A65-47BA-45AE-8711-C83B943E8820}" destId="{04E59CA3-7F60-4B0A-96E7-E2E11A5CA77D}" srcOrd="2" destOrd="0" parTransId="{4716C8C4-20DD-4D5D-ACBE-5ED971E9E863}" sibTransId="{56D12D8B-4E4D-4FA0-93DA-71DB11F644BC}"/>
    <dgm:cxn modelId="{E07EC495-0FB6-445F-85F2-DAC8DB984AA6}" srcId="{489D3A65-47BA-45AE-8711-C83B943E8820}" destId="{4E742C45-5E87-4672-87B3-5237A9C50F0F}" srcOrd="0" destOrd="0" parTransId="{0B20834D-15F0-472D-9AC1-B63FF8609CDB}" sibTransId="{4EA81B45-743A-41CD-AE57-53425D9E7D1D}"/>
    <dgm:cxn modelId="{41CDA6AD-83C6-43D6-9A92-19F6186B88C7}" srcId="{489D3A65-47BA-45AE-8711-C83B943E8820}" destId="{9ED28E47-2194-43CB-BF42-08891C6338A6}" srcOrd="1" destOrd="0" parTransId="{DD015168-CCC0-4664-AA83-EC3BBA4C5325}" sibTransId="{6855A95E-C25A-4DFE-A7FB-548B975908B6}"/>
    <dgm:cxn modelId="{D1898FD2-99B1-4E2B-AB1F-9F15818E7FA0}" type="presOf" srcId="{9ED28E47-2194-43CB-BF42-08891C6338A6}" destId="{2F6960AA-07D6-4EC7-9B67-022A754EEEEF}" srcOrd="0" destOrd="0" presId="urn:microsoft.com/office/officeart/2005/8/layout/hList6"/>
    <dgm:cxn modelId="{FB949CFA-2DF2-4C4F-8EAA-353A55771AEC}" type="presOf" srcId="{D49A0781-5D32-4BCA-A332-4A4811D1A506}" destId="{C8F7227E-6747-4874-9BA9-137BEEE369B3}" srcOrd="0" destOrd="0" presId="urn:microsoft.com/office/officeart/2005/8/layout/hList6"/>
    <dgm:cxn modelId="{DFE044FD-BFC8-4E5B-B3B2-EAF40D240E39}" type="presOf" srcId="{04E59CA3-7F60-4B0A-96E7-E2E11A5CA77D}" destId="{DE5D59BD-1C65-4FC1-918A-9D591FB8DE53}" srcOrd="0" destOrd="0" presId="urn:microsoft.com/office/officeart/2005/8/layout/hList6"/>
    <dgm:cxn modelId="{688C54E2-64BC-47C7-A72D-61481B355E74}" type="presParOf" srcId="{354C842F-DF55-4ACA-AEF9-89171608ED31}" destId="{9BED3865-9F20-41E5-93F6-65AF3CD88B4F}" srcOrd="0" destOrd="0" presId="urn:microsoft.com/office/officeart/2005/8/layout/hList6"/>
    <dgm:cxn modelId="{056D4880-02CE-4218-96F1-4D6A46705E9D}" type="presParOf" srcId="{354C842F-DF55-4ACA-AEF9-89171608ED31}" destId="{57E57535-B578-4749-B712-0A907B4114F5}" srcOrd="1" destOrd="0" presId="urn:microsoft.com/office/officeart/2005/8/layout/hList6"/>
    <dgm:cxn modelId="{92F46FEF-ED72-484F-9A5F-E328EEF66EBB}" type="presParOf" srcId="{354C842F-DF55-4ACA-AEF9-89171608ED31}" destId="{2F6960AA-07D6-4EC7-9B67-022A754EEEEF}" srcOrd="2" destOrd="0" presId="urn:microsoft.com/office/officeart/2005/8/layout/hList6"/>
    <dgm:cxn modelId="{055F5A8C-4DF3-49D0-8FF3-F39D1794BF27}" type="presParOf" srcId="{354C842F-DF55-4ACA-AEF9-89171608ED31}" destId="{211D86F5-EEF2-4EA8-A367-46921C4DF8AE}" srcOrd="3" destOrd="0" presId="urn:microsoft.com/office/officeart/2005/8/layout/hList6"/>
    <dgm:cxn modelId="{2A67F855-75A1-4C21-8EBB-CDFB67B45176}" type="presParOf" srcId="{354C842F-DF55-4ACA-AEF9-89171608ED31}" destId="{DE5D59BD-1C65-4FC1-918A-9D591FB8DE53}" srcOrd="4" destOrd="0" presId="urn:microsoft.com/office/officeart/2005/8/layout/hList6"/>
    <dgm:cxn modelId="{5EB73593-21F3-4F36-9397-F564E8E307E6}" type="presParOf" srcId="{354C842F-DF55-4ACA-AEF9-89171608ED31}" destId="{4C43A97D-7765-4466-9E58-570106AE1313}" srcOrd="5" destOrd="0" presId="urn:microsoft.com/office/officeart/2005/8/layout/hList6"/>
    <dgm:cxn modelId="{95D051C0-129A-486A-AA26-B47E3DA91093}" type="presParOf" srcId="{354C842F-DF55-4ACA-AEF9-89171608ED31}" destId="{C8F7227E-6747-4874-9BA9-137BEEE369B3}"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506B45-98AA-47A3-8ADA-C33BC3C78C9B}"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C5B4E1E0-6F98-406A-B5F6-4FD006FDC9DF}">
      <dgm:prSet/>
      <dgm:spPr/>
      <dgm:t>
        <a:bodyPr/>
        <a:lstStyle/>
        <a:p>
          <a:r>
            <a:rPr lang="fi-FI" dirty="0"/>
            <a:t>Sijoituspalveluyritys voi kohdella ammattimaista asiakasta joko omasta aloitteestaan tai asiakkaan pyynnöstä ei-ammattimaisena asiakkaana. </a:t>
          </a:r>
          <a:endParaRPr lang="en-US" dirty="0"/>
        </a:p>
      </dgm:t>
    </dgm:pt>
    <dgm:pt modelId="{175B8C06-78B3-446F-AFCC-4F99B3CE31FD}" type="parTrans" cxnId="{A04A4D7E-E451-4BEA-BA00-743461D00675}">
      <dgm:prSet/>
      <dgm:spPr/>
      <dgm:t>
        <a:bodyPr/>
        <a:lstStyle/>
        <a:p>
          <a:endParaRPr lang="en-US"/>
        </a:p>
      </dgm:t>
    </dgm:pt>
    <dgm:pt modelId="{0CB2412F-5F58-4996-BAA2-AE0F7C12E8D7}" type="sibTrans" cxnId="{A04A4D7E-E451-4BEA-BA00-743461D00675}">
      <dgm:prSet/>
      <dgm:spPr/>
      <dgm:t>
        <a:bodyPr/>
        <a:lstStyle/>
        <a:p>
          <a:endParaRPr lang="en-US"/>
        </a:p>
      </dgm:t>
    </dgm:pt>
    <dgm:pt modelId="{297F2CF8-E5FE-4C05-A9AF-63D3DBAA3743}">
      <dgm:prSet/>
      <dgm:spPr/>
      <dgm:t>
        <a:bodyPr/>
        <a:lstStyle/>
        <a:p>
          <a:r>
            <a:rPr lang="fi-FI"/>
            <a:t>Sijoituspalveluyrityksen on ilmoitettava ammattimaisena asiakkaana pidettävällä suuryritykselle ennen sijoituspalvelun tarjoamista, että tätä kohdellaan saatavilla olevien tietojen perusteella ammattimaisena asiakkaana, jos asiakkaan kanssa ei toisin sovita.</a:t>
          </a:r>
          <a:endParaRPr lang="en-US"/>
        </a:p>
      </dgm:t>
    </dgm:pt>
    <dgm:pt modelId="{CE98D575-8C94-4F9C-A049-BBE70E2B0A94}" type="parTrans" cxnId="{70B80126-5579-4A2E-9C0A-E3B1D0EF179F}">
      <dgm:prSet/>
      <dgm:spPr/>
      <dgm:t>
        <a:bodyPr/>
        <a:lstStyle/>
        <a:p>
          <a:endParaRPr lang="en-US"/>
        </a:p>
      </dgm:t>
    </dgm:pt>
    <dgm:pt modelId="{9AAA658D-FA72-4FE7-81BC-E804D2B29FD5}" type="sibTrans" cxnId="{70B80126-5579-4A2E-9C0A-E3B1D0EF179F}">
      <dgm:prSet/>
      <dgm:spPr/>
      <dgm:t>
        <a:bodyPr/>
        <a:lstStyle/>
        <a:p>
          <a:endParaRPr lang="en-US"/>
        </a:p>
      </dgm:t>
    </dgm:pt>
    <dgm:pt modelId="{FF720BCF-8B8F-4014-BFAE-77954CFCA416}">
      <dgm:prSet/>
      <dgm:spPr/>
      <dgm:t>
        <a:bodyPr/>
        <a:lstStyle/>
        <a:p>
          <a:r>
            <a:rPr lang="fi-FI"/>
            <a:t>Muun (vaaditut kriteerit täyttävän) asiakkaan, joka haluaa itseään kohdeltavan ammattimaisena asiakkaana yleisesti taikka tietyn sijoituspalvelun tai liiketoimen tai liiketoimi- tai rahoitusvälinetyypin osalta, on pyydettävä tätä sijoituspalveluyritykseltä kirjallisesti. </a:t>
          </a:r>
          <a:endParaRPr lang="en-US"/>
        </a:p>
      </dgm:t>
    </dgm:pt>
    <dgm:pt modelId="{E6E59735-D5B5-4A7F-8974-E9D6AD116176}" type="parTrans" cxnId="{536DC388-897F-4D36-8CB8-9CD373BDB72B}">
      <dgm:prSet/>
      <dgm:spPr/>
      <dgm:t>
        <a:bodyPr/>
        <a:lstStyle/>
        <a:p>
          <a:endParaRPr lang="en-US"/>
        </a:p>
      </dgm:t>
    </dgm:pt>
    <dgm:pt modelId="{9D6A3A93-7BF0-4FA3-9972-4621BB519134}" type="sibTrans" cxnId="{536DC388-897F-4D36-8CB8-9CD373BDB72B}">
      <dgm:prSet/>
      <dgm:spPr/>
      <dgm:t>
        <a:bodyPr/>
        <a:lstStyle/>
        <a:p>
          <a:endParaRPr lang="en-US"/>
        </a:p>
      </dgm:t>
    </dgm:pt>
    <dgm:pt modelId="{137743A5-3331-45FB-AEC4-166096630BD1}" type="pres">
      <dgm:prSet presAssocID="{50506B45-98AA-47A3-8ADA-C33BC3C78C9B}" presName="vert0" presStyleCnt="0">
        <dgm:presLayoutVars>
          <dgm:dir/>
          <dgm:animOne val="branch"/>
          <dgm:animLvl val="lvl"/>
        </dgm:presLayoutVars>
      </dgm:prSet>
      <dgm:spPr/>
    </dgm:pt>
    <dgm:pt modelId="{17CACDF2-7394-4010-8CBD-DB9823EBE772}" type="pres">
      <dgm:prSet presAssocID="{C5B4E1E0-6F98-406A-B5F6-4FD006FDC9DF}" presName="thickLine" presStyleLbl="alignNode1" presStyleIdx="0" presStyleCnt="3"/>
      <dgm:spPr/>
    </dgm:pt>
    <dgm:pt modelId="{3CAD9710-0A87-492A-B9B9-4FC91F999C94}" type="pres">
      <dgm:prSet presAssocID="{C5B4E1E0-6F98-406A-B5F6-4FD006FDC9DF}" presName="horz1" presStyleCnt="0"/>
      <dgm:spPr/>
    </dgm:pt>
    <dgm:pt modelId="{BE9B9DB3-3636-4EB6-8DAE-936AC28F39FE}" type="pres">
      <dgm:prSet presAssocID="{C5B4E1E0-6F98-406A-B5F6-4FD006FDC9DF}" presName="tx1" presStyleLbl="revTx" presStyleIdx="0" presStyleCnt="3"/>
      <dgm:spPr/>
    </dgm:pt>
    <dgm:pt modelId="{5905CDFE-94FE-4A36-9312-4695F8C943AE}" type="pres">
      <dgm:prSet presAssocID="{C5B4E1E0-6F98-406A-B5F6-4FD006FDC9DF}" presName="vert1" presStyleCnt="0"/>
      <dgm:spPr/>
    </dgm:pt>
    <dgm:pt modelId="{3F014F79-477F-4159-9DD4-C5513C013F4F}" type="pres">
      <dgm:prSet presAssocID="{297F2CF8-E5FE-4C05-A9AF-63D3DBAA3743}" presName="thickLine" presStyleLbl="alignNode1" presStyleIdx="1" presStyleCnt="3"/>
      <dgm:spPr/>
    </dgm:pt>
    <dgm:pt modelId="{20871F14-AB5A-4BAD-9344-A2C377832BBC}" type="pres">
      <dgm:prSet presAssocID="{297F2CF8-E5FE-4C05-A9AF-63D3DBAA3743}" presName="horz1" presStyleCnt="0"/>
      <dgm:spPr/>
    </dgm:pt>
    <dgm:pt modelId="{1413BE85-9287-4253-B74C-3259791425F6}" type="pres">
      <dgm:prSet presAssocID="{297F2CF8-E5FE-4C05-A9AF-63D3DBAA3743}" presName="tx1" presStyleLbl="revTx" presStyleIdx="1" presStyleCnt="3"/>
      <dgm:spPr/>
    </dgm:pt>
    <dgm:pt modelId="{98677B47-AB4C-4216-99A4-9AEEE77303ED}" type="pres">
      <dgm:prSet presAssocID="{297F2CF8-E5FE-4C05-A9AF-63D3DBAA3743}" presName="vert1" presStyleCnt="0"/>
      <dgm:spPr/>
    </dgm:pt>
    <dgm:pt modelId="{AE1E8380-A014-4CE5-813D-AE79A1C2E9AF}" type="pres">
      <dgm:prSet presAssocID="{FF720BCF-8B8F-4014-BFAE-77954CFCA416}" presName="thickLine" presStyleLbl="alignNode1" presStyleIdx="2" presStyleCnt="3"/>
      <dgm:spPr/>
    </dgm:pt>
    <dgm:pt modelId="{D937501E-40C0-4612-9CAE-1272A764C886}" type="pres">
      <dgm:prSet presAssocID="{FF720BCF-8B8F-4014-BFAE-77954CFCA416}" presName="horz1" presStyleCnt="0"/>
      <dgm:spPr/>
    </dgm:pt>
    <dgm:pt modelId="{D037C873-F861-4073-BCF6-0E0F8477E7DB}" type="pres">
      <dgm:prSet presAssocID="{FF720BCF-8B8F-4014-BFAE-77954CFCA416}" presName="tx1" presStyleLbl="revTx" presStyleIdx="2" presStyleCnt="3"/>
      <dgm:spPr/>
    </dgm:pt>
    <dgm:pt modelId="{9F4BAB24-54B9-4066-A623-6B3928EAFB13}" type="pres">
      <dgm:prSet presAssocID="{FF720BCF-8B8F-4014-BFAE-77954CFCA416}" presName="vert1" presStyleCnt="0"/>
      <dgm:spPr/>
    </dgm:pt>
  </dgm:ptLst>
  <dgm:cxnLst>
    <dgm:cxn modelId="{6F11770B-DF28-4D3F-B9E2-E79EA0C4208D}" type="presOf" srcId="{C5B4E1E0-6F98-406A-B5F6-4FD006FDC9DF}" destId="{BE9B9DB3-3636-4EB6-8DAE-936AC28F39FE}" srcOrd="0" destOrd="0" presId="urn:microsoft.com/office/officeart/2008/layout/LinedList"/>
    <dgm:cxn modelId="{70B80126-5579-4A2E-9C0A-E3B1D0EF179F}" srcId="{50506B45-98AA-47A3-8ADA-C33BC3C78C9B}" destId="{297F2CF8-E5FE-4C05-A9AF-63D3DBAA3743}" srcOrd="1" destOrd="0" parTransId="{CE98D575-8C94-4F9C-A049-BBE70E2B0A94}" sibTransId="{9AAA658D-FA72-4FE7-81BC-E804D2B29FD5}"/>
    <dgm:cxn modelId="{A6F13446-BA6C-455C-91D4-2C9AA09EB0FF}" type="presOf" srcId="{50506B45-98AA-47A3-8ADA-C33BC3C78C9B}" destId="{137743A5-3331-45FB-AEC4-166096630BD1}" srcOrd="0" destOrd="0" presId="urn:microsoft.com/office/officeart/2008/layout/LinedList"/>
    <dgm:cxn modelId="{A04A4D7E-E451-4BEA-BA00-743461D00675}" srcId="{50506B45-98AA-47A3-8ADA-C33BC3C78C9B}" destId="{C5B4E1E0-6F98-406A-B5F6-4FD006FDC9DF}" srcOrd="0" destOrd="0" parTransId="{175B8C06-78B3-446F-AFCC-4F99B3CE31FD}" sibTransId="{0CB2412F-5F58-4996-BAA2-AE0F7C12E8D7}"/>
    <dgm:cxn modelId="{51486D81-F453-4DB0-9AE5-A16F5CA31974}" type="presOf" srcId="{297F2CF8-E5FE-4C05-A9AF-63D3DBAA3743}" destId="{1413BE85-9287-4253-B74C-3259791425F6}" srcOrd="0" destOrd="0" presId="urn:microsoft.com/office/officeart/2008/layout/LinedList"/>
    <dgm:cxn modelId="{536DC388-897F-4D36-8CB8-9CD373BDB72B}" srcId="{50506B45-98AA-47A3-8ADA-C33BC3C78C9B}" destId="{FF720BCF-8B8F-4014-BFAE-77954CFCA416}" srcOrd="2" destOrd="0" parTransId="{E6E59735-D5B5-4A7F-8974-E9D6AD116176}" sibTransId="{9D6A3A93-7BF0-4FA3-9972-4621BB519134}"/>
    <dgm:cxn modelId="{F5EDE691-DAB1-4D6D-A324-974B4BB61360}" type="presOf" srcId="{FF720BCF-8B8F-4014-BFAE-77954CFCA416}" destId="{D037C873-F861-4073-BCF6-0E0F8477E7DB}" srcOrd="0" destOrd="0" presId="urn:microsoft.com/office/officeart/2008/layout/LinedList"/>
    <dgm:cxn modelId="{63DC24E2-1993-4C1B-8C2A-B7AF2850DE19}" type="presParOf" srcId="{137743A5-3331-45FB-AEC4-166096630BD1}" destId="{17CACDF2-7394-4010-8CBD-DB9823EBE772}" srcOrd="0" destOrd="0" presId="urn:microsoft.com/office/officeart/2008/layout/LinedList"/>
    <dgm:cxn modelId="{F1A3D9AB-7E89-470E-A6CC-ADD0E57649CC}" type="presParOf" srcId="{137743A5-3331-45FB-AEC4-166096630BD1}" destId="{3CAD9710-0A87-492A-B9B9-4FC91F999C94}" srcOrd="1" destOrd="0" presId="urn:microsoft.com/office/officeart/2008/layout/LinedList"/>
    <dgm:cxn modelId="{B4E1746E-CD1F-49DF-9A37-A38C5034557C}" type="presParOf" srcId="{3CAD9710-0A87-492A-B9B9-4FC91F999C94}" destId="{BE9B9DB3-3636-4EB6-8DAE-936AC28F39FE}" srcOrd="0" destOrd="0" presId="urn:microsoft.com/office/officeart/2008/layout/LinedList"/>
    <dgm:cxn modelId="{F4F0FEF0-29B3-49C4-BC31-8A93979437E5}" type="presParOf" srcId="{3CAD9710-0A87-492A-B9B9-4FC91F999C94}" destId="{5905CDFE-94FE-4A36-9312-4695F8C943AE}" srcOrd="1" destOrd="0" presId="urn:microsoft.com/office/officeart/2008/layout/LinedList"/>
    <dgm:cxn modelId="{D6524E2F-E745-46E3-B9D4-AA5253D9EA89}" type="presParOf" srcId="{137743A5-3331-45FB-AEC4-166096630BD1}" destId="{3F014F79-477F-4159-9DD4-C5513C013F4F}" srcOrd="2" destOrd="0" presId="urn:microsoft.com/office/officeart/2008/layout/LinedList"/>
    <dgm:cxn modelId="{40F9F11B-5328-4C41-B45A-550E546086E8}" type="presParOf" srcId="{137743A5-3331-45FB-AEC4-166096630BD1}" destId="{20871F14-AB5A-4BAD-9344-A2C377832BBC}" srcOrd="3" destOrd="0" presId="urn:microsoft.com/office/officeart/2008/layout/LinedList"/>
    <dgm:cxn modelId="{E28F5B1B-6D53-41FB-9DCC-A79E65C75D2D}" type="presParOf" srcId="{20871F14-AB5A-4BAD-9344-A2C377832BBC}" destId="{1413BE85-9287-4253-B74C-3259791425F6}" srcOrd="0" destOrd="0" presId="urn:microsoft.com/office/officeart/2008/layout/LinedList"/>
    <dgm:cxn modelId="{D9414121-8B18-4242-8519-4A75F88E6120}" type="presParOf" srcId="{20871F14-AB5A-4BAD-9344-A2C377832BBC}" destId="{98677B47-AB4C-4216-99A4-9AEEE77303ED}" srcOrd="1" destOrd="0" presId="urn:microsoft.com/office/officeart/2008/layout/LinedList"/>
    <dgm:cxn modelId="{C3095D13-B0D7-4A3A-98EE-C0B8AB9D3579}" type="presParOf" srcId="{137743A5-3331-45FB-AEC4-166096630BD1}" destId="{AE1E8380-A014-4CE5-813D-AE79A1C2E9AF}" srcOrd="4" destOrd="0" presId="urn:microsoft.com/office/officeart/2008/layout/LinedList"/>
    <dgm:cxn modelId="{DED27B32-E7D4-4769-960B-E599D1A14427}" type="presParOf" srcId="{137743A5-3331-45FB-AEC4-166096630BD1}" destId="{D937501E-40C0-4612-9CAE-1272A764C886}" srcOrd="5" destOrd="0" presId="urn:microsoft.com/office/officeart/2008/layout/LinedList"/>
    <dgm:cxn modelId="{CC7B0C97-256E-4C89-9511-02E14F0C2793}" type="presParOf" srcId="{D937501E-40C0-4612-9CAE-1272A764C886}" destId="{D037C873-F861-4073-BCF6-0E0F8477E7DB}" srcOrd="0" destOrd="0" presId="urn:microsoft.com/office/officeart/2008/layout/LinedList"/>
    <dgm:cxn modelId="{6F313CB7-90BB-4E22-886F-1952085A28A3}" type="presParOf" srcId="{D937501E-40C0-4612-9CAE-1272A764C886}" destId="{9F4BAB24-54B9-4066-A623-6B3928EAFB1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D47FD42-6292-4C46-91A0-38FDA34DEC16}" type="doc">
      <dgm:prSet loTypeId="urn:microsoft.com/office/officeart/2005/8/layout/target3" loCatId="relationship" qsTypeId="urn:microsoft.com/office/officeart/2005/8/quickstyle/3d5" qsCatId="3D" csTypeId="urn:microsoft.com/office/officeart/2005/8/colors/accent3_4" csCatId="accent3"/>
      <dgm:spPr/>
      <dgm:t>
        <a:bodyPr/>
        <a:lstStyle/>
        <a:p>
          <a:endParaRPr lang="fi-FI"/>
        </a:p>
      </dgm:t>
    </dgm:pt>
    <dgm:pt modelId="{9E070E80-2D04-4C82-A1C8-BAD68C983609}">
      <dgm:prSet/>
      <dgm:spPr/>
      <dgm:t>
        <a:bodyPr/>
        <a:lstStyle/>
        <a:p>
          <a:r>
            <a:rPr lang="fi-FI" b="1"/>
            <a:t>Organisoidun kaupankäynnin järjestäjän on estettävä asiakkaiden toimeksiantojen toteuttaminen organisoidussa kaupankäyntijärjestelmässä ylläpitäjän tai sen kanssa samaan konserniin kuuluvan yhteisön omaan lukuun tai sen omaa pääomaa vastaan.</a:t>
          </a:r>
          <a:endParaRPr lang="fi-FI"/>
        </a:p>
      </dgm:t>
    </dgm:pt>
    <dgm:pt modelId="{3A59E150-15DB-45B2-BDFC-1DB1A634663A}" type="parTrans" cxnId="{BEFEA4EC-3A4D-46E6-A501-3F0C4D3E1BCE}">
      <dgm:prSet/>
      <dgm:spPr/>
      <dgm:t>
        <a:bodyPr/>
        <a:lstStyle/>
        <a:p>
          <a:endParaRPr lang="fi-FI"/>
        </a:p>
      </dgm:t>
    </dgm:pt>
    <dgm:pt modelId="{777EF85D-E147-48B2-A7B2-F674543B4346}" type="sibTrans" cxnId="{BEFEA4EC-3A4D-46E6-A501-3F0C4D3E1BCE}">
      <dgm:prSet/>
      <dgm:spPr/>
      <dgm:t>
        <a:bodyPr/>
        <a:lstStyle/>
        <a:p>
          <a:endParaRPr lang="fi-FI"/>
        </a:p>
      </dgm:t>
    </dgm:pt>
    <dgm:pt modelId="{E13D92B3-1289-4280-AEF1-63495CFE26F9}">
      <dgm:prSet/>
      <dgm:spPr/>
      <dgm:t>
        <a:bodyPr/>
        <a:lstStyle/>
        <a:p>
          <a:r>
            <a:rPr lang="fi-FI" b="1"/>
            <a:t>Mitä 1 momentissa säädetään, ei koske kuitenkaan kauppaa omaan lukuun, päämiesten toimeksiantoja vastaan täsmäytettynä kauppana, jos siihen on päämiehen suostumus </a:t>
          </a:r>
          <a:endParaRPr lang="fi-FI"/>
        </a:p>
      </dgm:t>
    </dgm:pt>
    <dgm:pt modelId="{12C1EE0C-1D7A-4007-AB57-E3D93F4C0296}" type="parTrans" cxnId="{8572846F-762C-4396-AEDD-54AF56E63D01}">
      <dgm:prSet/>
      <dgm:spPr/>
      <dgm:t>
        <a:bodyPr/>
        <a:lstStyle/>
        <a:p>
          <a:endParaRPr lang="fi-FI"/>
        </a:p>
      </dgm:t>
    </dgm:pt>
    <dgm:pt modelId="{5AC1932C-C272-43FE-9A6A-BCAE161F537F}" type="sibTrans" cxnId="{8572846F-762C-4396-AEDD-54AF56E63D01}">
      <dgm:prSet/>
      <dgm:spPr/>
      <dgm:t>
        <a:bodyPr/>
        <a:lstStyle/>
        <a:p>
          <a:endParaRPr lang="fi-FI"/>
        </a:p>
      </dgm:t>
    </dgm:pt>
    <dgm:pt modelId="{E50101A5-5C3D-4E7A-9EC2-B2A8A4CE783F}">
      <dgm:prSet/>
      <dgm:spPr/>
      <dgm:t>
        <a:bodyPr/>
        <a:lstStyle/>
        <a:p>
          <a:r>
            <a:rPr lang="fi-FI" b="1"/>
            <a:t>Sama oikeushenkilö ei saa toimia sekä organisoidun kaupankäynnin järjestäjänä että kauppojen sisäisenä toteuttajana. Organisoidulla kaupankäyntijärjestelmällä ei saa olla kauppojen sisäiseen toteuttajaan yhteyttä, joka mahdollistaa organisoidun kaupankäyntijärjestelmän toimeksiantojen ja kauppojen sisäisen toteuttajan toimeksiantojen tai hintatarjousten vuorovaikutuksen.</a:t>
          </a:r>
          <a:endParaRPr lang="fi-FI"/>
        </a:p>
      </dgm:t>
    </dgm:pt>
    <dgm:pt modelId="{8EA260A2-59F2-4405-AC8A-86A431373639}" type="parTrans" cxnId="{48E5909F-E723-4EAA-BB34-03E465F7D2F7}">
      <dgm:prSet/>
      <dgm:spPr/>
      <dgm:t>
        <a:bodyPr/>
        <a:lstStyle/>
        <a:p>
          <a:endParaRPr lang="fi-FI"/>
        </a:p>
      </dgm:t>
    </dgm:pt>
    <dgm:pt modelId="{9AED34DF-D786-41F2-9E60-DE8CD147B0FE}" type="sibTrans" cxnId="{48E5909F-E723-4EAA-BB34-03E465F7D2F7}">
      <dgm:prSet/>
      <dgm:spPr/>
      <dgm:t>
        <a:bodyPr/>
        <a:lstStyle/>
        <a:p>
          <a:endParaRPr lang="fi-FI"/>
        </a:p>
      </dgm:t>
    </dgm:pt>
    <dgm:pt modelId="{B69E58A7-638A-424D-88D3-6904D9981022}">
      <dgm:prSet/>
      <dgm:spPr/>
      <dgm:t>
        <a:bodyPr/>
        <a:lstStyle/>
        <a:p>
          <a:r>
            <a:rPr lang="fi-FI" b="1"/>
            <a:t>Organisoidun kaupankäynnin järjestäjä saa käyttää muuta sijoituspalvelun tarjoajaa kaupankäyntijärjestelmässä kaupankäynnin kohteena olevan rahoitusvälineen itsenäisenä markkinatakaajana. Itsenäisenä ei pidetä sellaista sijoituspalvelun tarjoajaa, jolla on läheiset yhteydet kaupankäynnin järjestäjään.</a:t>
          </a:r>
          <a:endParaRPr lang="fi-FI"/>
        </a:p>
      </dgm:t>
    </dgm:pt>
    <dgm:pt modelId="{0C375745-AE22-4458-8183-AE09CB931A01}" type="parTrans" cxnId="{AC1B0608-A73A-4588-9489-62DE5C0291FD}">
      <dgm:prSet/>
      <dgm:spPr/>
      <dgm:t>
        <a:bodyPr/>
        <a:lstStyle/>
        <a:p>
          <a:endParaRPr lang="fi-FI"/>
        </a:p>
      </dgm:t>
    </dgm:pt>
    <dgm:pt modelId="{BCECA666-1B7E-4B7E-B9FD-DECE1418B20A}" type="sibTrans" cxnId="{AC1B0608-A73A-4588-9489-62DE5C0291FD}">
      <dgm:prSet/>
      <dgm:spPr/>
      <dgm:t>
        <a:bodyPr/>
        <a:lstStyle/>
        <a:p>
          <a:endParaRPr lang="fi-FI"/>
        </a:p>
      </dgm:t>
    </dgm:pt>
    <dgm:pt modelId="{9B84BFA6-C015-4860-87DD-88900A099F8E}" type="pres">
      <dgm:prSet presAssocID="{5D47FD42-6292-4C46-91A0-38FDA34DEC16}" presName="Name0" presStyleCnt="0">
        <dgm:presLayoutVars>
          <dgm:chMax val="7"/>
          <dgm:dir/>
          <dgm:animLvl val="lvl"/>
          <dgm:resizeHandles val="exact"/>
        </dgm:presLayoutVars>
      </dgm:prSet>
      <dgm:spPr/>
    </dgm:pt>
    <dgm:pt modelId="{4A4A2CB3-23B1-4D68-B26D-8454105B35F2}" type="pres">
      <dgm:prSet presAssocID="{9E070E80-2D04-4C82-A1C8-BAD68C983609}" presName="circle1" presStyleLbl="node1" presStyleIdx="0" presStyleCnt="4"/>
      <dgm:spPr/>
    </dgm:pt>
    <dgm:pt modelId="{8F93B679-E757-4D3F-A2FD-7ECA0091A47A}" type="pres">
      <dgm:prSet presAssocID="{9E070E80-2D04-4C82-A1C8-BAD68C983609}" presName="space" presStyleCnt="0"/>
      <dgm:spPr/>
    </dgm:pt>
    <dgm:pt modelId="{1D3AD005-012A-461C-91A2-54E312364931}" type="pres">
      <dgm:prSet presAssocID="{9E070E80-2D04-4C82-A1C8-BAD68C983609}" presName="rect1" presStyleLbl="alignAcc1" presStyleIdx="0" presStyleCnt="4"/>
      <dgm:spPr/>
    </dgm:pt>
    <dgm:pt modelId="{E562E5CC-9F45-4D01-81C4-61E15133CB6A}" type="pres">
      <dgm:prSet presAssocID="{E13D92B3-1289-4280-AEF1-63495CFE26F9}" presName="vertSpace2" presStyleLbl="node1" presStyleIdx="0" presStyleCnt="4"/>
      <dgm:spPr/>
    </dgm:pt>
    <dgm:pt modelId="{74C4D89D-6E96-4BBC-A905-C154C36E6239}" type="pres">
      <dgm:prSet presAssocID="{E13D92B3-1289-4280-AEF1-63495CFE26F9}" presName="circle2" presStyleLbl="node1" presStyleIdx="1" presStyleCnt="4"/>
      <dgm:spPr/>
    </dgm:pt>
    <dgm:pt modelId="{8DC823AA-19BE-4B12-8902-DDB7820A8CEA}" type="pres">
      <dgm:prSet presAssocID="{E13D92B3-1289-4280-AEF1-63495CFE26F9}" presName="rect2" presStyleLbl="alignAcc1" presStyleIdx="1" presStyleCnt="4"/>
      <dgm:spPr/>
    </dgm:pt>
    <dgm:pt modelId="{6BD5A9BC-E756-42AF-84E4-13B26ECDF23A}" type="pres">
      <dgm:prSet presAssocID="{E50101A5-5C3D-4E7A-9EC2-B2A8A4CE783F}" presName="vertSpace3" presStyleLbl="node1" presStyleIdx="1" presStyleCnt="4"/>
      <dgm:spPr/>
    </dgm:pt>
    <dgm:pt modelId="{08048D60-BA7F-4187-BC71-8B7D92E71796}" type="pres">
      <dgm:prSet presAssocID="{E50101A5-5C3D-4E7A-9EC2-B2A8A4CE783F}" presName="circle3" presStyleLbl="node1" presStyleIdx="2" presStyleCnt="4"/>
      <dgm:spPr/>
    </dgm:pt>
    <dgm:pt modelId="{9BFB462B-463C-4DA2-9D3D-16DA534C8323}" type="pres">
      <dgm:prSet presAssocID="{E50101A5-5C3D-4E7A-9EC2-B2A8A4CE783F}" presName="rect3" presStyleLbl="alignAcc1" presStyleIdx="2" presStyleCnt="4"/>
      <dgm:spPr/>
    </dgm:pt>
    <dgm:pt modelId="{0B525B6C-1475-4485-BDB5-B2B1EBC93857}" type="pres">
      <dgm:prSet presAssocID="{B69E58A7-638A-424D-88D3-6904D9981022}" presName="vertSpace4" presStyleLbl="node1" presStyleIdx="2" presStyleCnt="4"/>
      <dgm:spPr/>
    </dgm:pt>
    <dgm:pt modelId="{5FF8118D-4011-45CC-91BB-999B60768F55}" type="pres">
      <dgm:prSet presAssocID="{B69E58A7-638A-424D-88D3-6904D9981022}" presName="circle4" presStyleLbl="node1" presStyleIdx="3" presStyleCnt="4"/>
      <dgm:spPr/>
    </dgm:pt>
    <dgm:pt modelId="{FEB6422A-A9ED-4B8C-A5F8-024211756756}" type="pres">
      <dgm:prSet presAssocID="{B69E58A7-638A-424D-88D3-6904D9981022}" presName="rect4" presStyleLbl="alignAcc1" presStyleIdx="3" presStyleCnt="4"/>
      <dgm:spPr/>
    </dgm:pt>
    <dgm:pt modelId="{1957D4D8-E2BD-4E6A-81D4-D1B0CB288747}" type="pres">
      <dgm:prSet presAssocID="{9E070E80-2D04-4C82-A1C8-BAD68C983609}" presName="rect1ParTxNoCh" presStyleLbl="alignAcc1" presStyleIdx="3" presStyleCnt="4">
        <dgm:presLayoutVars>
          <dgm:chMax val="1"/>
          <dgm:bulletEnabled val="1"/>
        </dgm:presLayoutVars>
      </dgm:prSet>
      <dgm:spPr/>
    </dgm:pt>
    <dgm:pt modelId="{F584D4B6-1FDB-49E4-AEEC-4116AD50A559}" type="pres">
      <dgm:prSet presAssocID="{E13D92B3-1289-4280-AEF1-63495CFE26F9}" presName="rect2ParTxNoCh" presStyleLbl="alignAcc1" presStyleIdx="3" presStyleCnt="4">
        <dgm:presLayoutVars>
          <dgm:chMax val="1"/>
          <dgm:bulletEnabled val="1"/>
        </dgm:presLayoutVars>
      </dgm:prSet>
      <dgm:spPr/>
    </dgm:pt>
    <dgm:pt modelId="{30857EAF-AC3F-41E7-97AC-A8631926B19A}" type="pres">
      <dgm:prSet presAssocID="{E50101A5-5C3D-4E7A-9EC2-B2A8A4CE783F}" presName="rect3ParTxNoCh" presStyleLbl="alignAcc1" presStyleIdx="3" presStyleCnt="4">
        <dgm:presLayoutVars>
          <dgm:chMax val="1"/>
          <dgm:bulletEnabled val="1"/>
        </dgm:presLayoutVars>
      </dgm:prSet>
      <dgm:spPr/>
    </dgm:pt>
    <dgm:pt modelId="{32B2488D-1F87-4EF8-AC14-76F0EF13EB49}" type="pres">
      <dgm:prSet presAssocID="{B69E58A7-638A-424D-88D3-6904D9981022}" presName="rect4ParTxNoCh" presStyleLbl="alignAcc1" presStyleIdx="3" presStyleCnt="4">
        <dgm:presLayoutVars>
          <dgm:chMax val="1"/>
          <dgm:bulletEnabled val="1"/>
        </dgm:presLayoutVars>
      </dgm:prSet>
      <dgm:spPr/>
    </dgm:pt>
  </dgm:ptLst>
  <dgm:cxnLst>
    <dgm:cxn modelId="{5D4EB203-BB79-4E62-8F62-1A22A5274BC8}" type="presOf" srcId="{E50101A5-5C3D-4E7A-9EC2-B2A8A4CE783F}" destId="{9BFB462B-463C-4DA2-9D3D-16DA534C8323}" srcOrd="0" destOrd="0" presId="urn:microsoft.com/office/officeart/2005/8/layout/target3"/>
    <dgm:cxn modelId="{AC1B0608-A73A-4588-9489-62DE5C0291FD}" srcId="{5D47FD42-6292-4C46-91A0-38FDA34DEC16}" destId="{B69E58A7-638A-424D-88D3-6904D9981022}" srcOrd="3" destOrd="0" parTransId="{0C375745-AE22-4458-8183-AE09CB931A01}" sibTransId="{BCECA666-1B7E-4B7E-B9FD-DECE1418B20A}"/>
    <dgm:cxn modelId="{A4118641-7BDA-4447-ADB0-0B9263390A5F}" type="presOf" srcId="{E13D92B3-1289-4280-AEF1-63495CFE26F9}" destId="{8DC823AA-19BE-4B12-8902-DDB7820A8CEA}" srcOrd="0" destOrd="0" presId="urn:microsoft.com/office/officeart/2005/8/layout/target3"/>
    <dgm:cxn modelId="{A49E4864-A89C-4401-97AE-60420DCC3A1F}" type="presOf" srcId="{B69E58A7-638A-424D-88D3-6904D9981022}" destId="{FEB6422A-A9ED-4B8C-A5F8-024211756756}" srcOrd="0" destOrd="0" presId="urn:microsoft.com/office/officeart/2005/8/layout/target3"/>
    <dgm:cxn modelId="{2D2D0565-AF4F-48BC-A27D-9234F7B13496}" type="presOf" srcId="{B69E58A7-638A-424D-88D3-6904D9981022}" destId="{32B2488D-1F87-4EF8-AC14-76F0EF13EB49}" srcOrd="1" destOrd="0" presId="urn:microsoft.com/office/officeart/2005/8/layout/target3"/>
    <dgm:cxn modelId="{F84F4A69-B50C-4CD6-9E66-F653C6215B0A}" type="presOf" srcId="{5D47FD42-6292-4C46-91A0-38FDA34DEC16}" destId="{9B84BFA6-C015-4860-87DD-88900A099F8E}" srcOrd="0" destOrd="0" presId="urn:microsoft.com/office/officeart/2005/8/layout/target3"/>
    <dgm:cxn modelId="{8572846F-762C-4396-AEDD-54AF56E63D01}" srcId="{5D47FD42-6292-4C46-91A0-38FDA34DEC16}" destId="{E13D92B3-1289-4280-AEF1-63495CFE26F9}" srcOrd="1" destOrd="0" parTransId="{12C1EE0C-1D7A-4007-AB57-E3D93F4C0296}" sibTransId="{5AC1932C-C272-43FE-9A6A-BCAE161F537F}"/>
    <dgm:cxn modelId="{D5D18756-1F2F-4D43-BA7E-2F4749D91AF0}" type="presOf" srcId="{9E070E80-2D04-4C82-A1C8-BAD68C983609}" destId="{1957D4D8-E2BD-4E6A-81D4-D1B0CB288747}" srcOrd="1" destOrd="0" presId="urn:microsoft.com/office/officeart/2005/8/layout/target3"/>
    <dgm:cxn modelId="{48E5909F-E723-4EAA-BB34-03E465F7D2F7}" srcId="{5D47FD42-6292-4C46-91A0-38FDA34DEC16}" destId="{E50101A5-5C3D-4E7A-9EC2-B2A8A4CE783F}" srcOrd="2" destOrd="0" parTransId="{8EA260A2-59F2-4405-AC8A-86A431373639}" sibTransId="{9AED34DF-D786-41F2-9E60-DE8CD147B0FE}"/>
    <dgm:cxn modelId="{173B9AB3-F4B1-4D1E-83A5-77C9B8F059EC}" type="presOf" srcId="{E50101A5-5C3D-4E7A-9EC2-B2A8A4CE783F}" destId="{30857EAF-AC3F-41E7-97AC-A8631926B19A}" srcOrd="1" destOrd="0" presId="urn:microsoft.com/office/officeart/2005/8/layout/target3"/>
    <dgm:cxn modelId="{AB4973CA-FAF8-4333-BE1E-DA594598576D}" type="presOf" srcId="{E13D92B3-1289-4280-AEF1-63495CFE26F9}" destId="{F584D4B6-1FDB-49E4-AEEC-4116AD50A559}" srcOrd="1" destOrd="0" presId="urn:microsoft.com/office/officeart/2005/8/layout/target3"/>
    <dgm:cxn modelId="{BEFEA4EC-3A4D-46E6-A501-3F0C4D3E1BCE}" srcId="{5D47FD42-6292-4C46-91A0-38FDA34DEC16}" destId="{9E070E80-2D04-4C82-A1C8-BAD68C983609}" srcOrd="0" destOrd="0" parTransId="{3A59E150-15DB-45B2-BDFC-1DB1A634663A}" sibTransId="{777EF85D-E147-48B2-A7B2-F674543B4346}"/>
    <dgm:cxn modelId="{075A9EFC-7ADC-4AAC-94E8-25270939B4CA}" type="presOf" srcId="{9E070E80-2D04-4C82-A1C8-BAD68C983609}" destId="{1D3AD005-012A-461C-91A2-54E312364931}" srcOrd="0" destOrd="0" presId="urn:microsoft.com/office/officeart/2005/8/layout/target3"/>
    <dgm:cxn modelId="{1C540164-1A16-4A9D-9BAA-77DEB4A40D39}" type="presParOf" srcId="{9B84BFA6-C015-4860-87DD-88900A099F8E}" destId="{4A4A2CB3-23B1-4D68-B26D-8454105B35F2}" srcOrd="0" destOrd="0" presId="urn:microsoft.com/office/officeart/2005/8/layout/target3"/>
    <dgm:cxn modelId="{DD2F217D-8F86-4BF0-A220-FD938F981BC3}" type="presParOf" srcId="{9B84BFA6-C015-4860-87DD-88900A099F8E}" destId="{8F93B679-E757-4D3F-A2FD-7ECA0091A47A}" srcOrd="1" destOrd="0" presId="urn:microsoft.com/office/officeart/2005/8/layout/target3"/>
    <dgm:cxn modelId="{5CDA4707-5EB9-4401-B95A-9C2A4E2DB271}" type="presParOf" srcId="{9B84BFA6-C015-4860-87DD-88900A099F8E}" destId="{1D3AD005-012A-461C-91A2-54E312364931}" srcOrd="2" destOrd="0" presId="urn:microsoft.com/office/officeart/2005/8/layout/target3"/>
    <dgm:cxn modelId="{4FD3842C-7E14-4790-9649-7CE3646603F5}" type="presParOf" srcId="{9B84BFA6-C015-4860-87DD-88900A099F8E}" destId="{E562E5CC-9F45-4D01-81C4-61E15133CB6A}" srcOrd="3" destOrd="0" presId="urn:microsoft.com/office/officeart/2005/8/layout/target3"/>
    <dgm:cxn modelId="{2845B241-4CCD-41B8-9CBC-D1F994C88A80}" type="presParOf" srcId="{9B84BFA6-C015-4860-87DD-88900A099F8E}" destId="{74C4D89D-6E96-4BBC-A905-C154C36E6239}" srcOrd="4" destOrd="0" presId="urn:microsoft.com/office/officeart/2005/8/layout/target3"/>
    <dgm:cxn modelId="{79889C7C-D524-4032-A2AD-1323B480A576}" type="presParOf" srcId="{9B84BFA6-C015-4860-87DD-88900A099F8E}" destId="{8DC823AA-19BE-4B12-8902-DDB7820A8CEA}" srcOrd="5" destOrd="0" presId="urn:microsoft.com/office/officeart/2005/8/layout/target3"/>
    <dgm:cxn modelId="{0E295214-4CD7-4EE8-A179-E01BF29310A9}" type="presParOf" srcId="{9B84BFA6-C015-4860-87DD-88900A099F8E}" destId="{6BD5A9BC-E756-42AF-84E4-13B26ECDF23A}" srcOrd="6" destOrd="0" presId="urn:microsoft.com/office/officeart/2005/8/layout/target3"/>
    <dgm:cxn modelId="{877CB03D-D651-49CA-BBBF-DD3E04753792}" type="presParOf" srcId="{9B84BFA6-C015-4860-87DD-88900A099F8E}" destId="{08048D60-BA7F-4187-BC71-8B7D92E71796}" srcOrd="7" destOrd="0" presId="urn:microsoft.com/office/officeart/2005/8/layout/target3"/>
    <dgm:cxn modelId="{DEBD262D-13C0-4003-991F-122F8F5ABF0D}" type="presParOf" srcId="{9B84BFA6-C015-4860-87DD-88900A099F8E}" destId="{9BFB462B-463C-4DA2-9D3D-16DA534C8323}" srcOrd="8" destOrd="0" presId="urn:microsoft.com/office/officeart/2005/8/layout/target3"/>
    <dgm:cxn modelId="{C162D1FB-7564-4F75-9057-1D4EFA50AF79}" type="presParOf" srcId="{9B84BFA6-C015-4860-87DD-88900A099F8E}" destId="{0B525B6C-1475-4485-BDB5-B2B1EBC93857}" srcOrd="9" destOrd="0" presId="urn:microsoft.com/office/officeart/2005/8/layout/target3"/>
    <dgm:cxn modelId="{D047EABD-A9F0-45B5-8774-BD38A1D1C539}" type="presParOf" srcId="{9B84BFA6-C015-4860-87DD-88900A099F8E}" destId="{5FF8118D-4011-45CC-91BB-999B60768F55}" srcOrd="10" destOrd="0" presId="urn:microsoft.com/office/officeart/2005/8/layout/target3"/>
    <dgm:cxn modelId="{D9644EF1-1557-4C9A-9A90-19B96F40B230}" type="presParOf" srcId="{9B84BFA6-C015-4860-87DD-88900A099F8E}" destId="{FEB6422A-A9ED-4B8C-A5F8-024211756756}" srcOrd="11" destOrd="0" presId="urn:microsoft.com/office/officeart/2005/8/layout/target3"/>
    <dgm:cxn modelId="{E616B6C1-E572-4FEA-94E0-7A03AFD6BF26}" type="presParOf" srcId="{9B84BFA6-C015-4860-87DD-88900A099F8E}" destId="{1957D4D8-E2BD-4E6A-81D4-D1B0CB288747}" srcOrd="12" destOrd="0" presId="urn:microsoft.com/office/officeart/2005/8/layout/target3"/>
    <dgm:cxn modelId="{4D56B00B-211A-495B-A6BE-F331BEB161F7}" type="presParOf" srcId="{9B84BFA6-C015-4860-87DD-88900A099F8E}" destId="{F584D4B6-1FDB-49E4-AEEC-4116AD50A559}" srcOrd="13" destOrd="0" presId="urn:microsoft.com/office/officeart/2005/8/layout/target3"/>
    <dgm:cxn modelId="{CE14252A-49EC-4D55-A4B5-F54F7DB900E2}" type="presParOf" srcId="{9B84BFA6-C015-4860-87DD-88900A099F8E}" destId="{30857EAF-AC3F-41E7-97AC-A8631926B19A}" srcOrd="14" destOrd="0" presId="urn:microsoft.com/office/officeart/2005/8/layout/target3"/>
    <dgm:cxn modelId="{E17C9855-F40C-4844-B8B9-CDE62A8C064E}" type="presParOf" srcId="{9B84BFA6-C015-4860-87DD-88900A099F8E}" destId="{32B2488D-1F87-4EF8-AC14-76F0EF13EB49}"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D693A9-0F29-4375-B6F6-0E07149AAD59}" type="doc">
      <dgm:prSet loTypeId="urn:microsoft.com/office/officeart/2005/8/layout/vList2" loCatId="list" qsTypeId="urn:microsoft.com/office/officeart/2005/8/quickstyle/simple3" qsCatId="simple" csTypeId="urn:microsoft.com/office/officeart/2005/8/colors/colorful2" csCatId="colorful"/>
      <dgm:spPr/>
      <dgm:t>
        <a:bodyPr/>
        <a:lstStyle/>
        <a:p>
          <a:endParaRPr lang="fi-FI"/>
        </a:p>
      </dgm:t>
    </dgm:pt>
    <dgm:pt modelId="{0A5984C9-96B2-44F7-BE25-80A0EA32B4EC}">
      <dgm:prSet/>
      <dgm:spPr/>
      <dgm:t>
        <a:bodyPr/>
        <a:lstStyle/>
        <a:p>
          <a:r>
            <a:rPr lang="fi-FI"/>
            <a:t>Sijoituspalveluyrityksen ja sen konsolidointiryhmään kuuluvan rahoituslaitoksen on tunnettava asiakkaansa. Sijoituspalveluyrityksen ja sen konsolidointiryhmään kuuluvan rahoituslaitoksen on tunnistettava asiakkaan tosiasiallinen edunsaaja ja se, joka toimii asiakkaan lukuun, sekä lisäksi tarvittaessa todennettava näiden henkilöllisyys. Sijoituspalveluyrityksellä ja sen konsolidointiryhmään kuuluvalla rahoituslaitoksella on oltava riittävät riskienhallintajärjestelmät, joilla ne voivat arvioida asiakkaista toiminnalleen aiheutuvia riskejä.</a:t>
          </a:r>
        </a:p>
      </dgm:t>
    </dgm:pt>
    <dgm:pt modelId="{CCD78C43-E47F-4394-8C23-9192F2CC1698}" type="parTrans" cxnId="{E5FB545B-2778-4D86-81BB-457D67FC5CC8}">
      <dgm:prSet/>
      <dgm:spPr/>
      <dgm:t>
        <a:bodyPr/>
        <a:lstStyle/>
        <a:p>
          <a:endParaRPr lang="fi-FI"/>
        </a:p>
      </dgm:t>
    </dgm:pt>
    <dgm:pt modelId="{F98A564C-F1C4-430D-AA0D-2147C7D835AC}" type="sibTrans" cxnId="{E5FB545B-2778-4D86-81BB-457D67FC5CC8}">
      <dgm:prSet/>
      <dgm:spPr/>
      <dgm:t>
        <a:bodyPr/>
        <a:lstStyle/>
        <a:p>
          <a:endParaRPr lang="fi-FI"/>
        </a:p>
      </dgm:t>
    </dgm:pt>
    <dgm:pt modelId="{A9A813E8-7337-4906-B0D8-CCC58373D626}">
      <dgm:prSet/>
      <dgm:spPr/>
      <dgm:t>
        <a:bodyPr/>
        <a:lstStyle/>
        <a:p>
          <a:r>
            <a:rPr lang="fi-FI"/>
            <a:t>Asiakkaan tuntemisesta säädetään lisäksi rahanpesun ja terrorismin rahoittamisen estämisestä annetussa laissa </a:t>
          </a:r>
          <a:r>
            <a:rPr lang="fi-FI">
              <a:hlinkClick xmlns:r="http://schemas.openxmlformats.org/officeDocument/2006/relationships" r:id="rId1"/>
            </a:rPr>
            <a:t>(444/2017)</a:t>
          </a:r>
          <a:r>
            <a:rPr lang="fi-FI"/>
            <a:t>. </a:t>
          </a:r>
          <a:r>
            <a:rPr lang="fi-FI">
              <a:hlinkClick xmlns:r="http://schemas.openxmlformats.org/officeDocument/2006/relationships" r:id="rId2"/>
            </a:rPr>
            <a:t>(28.6.2017/449)</a:t>
          </a:r>
          <a:r>
            <a:rPr lang="fi-FI"/>
            <a:t> </a:t>
          </a:r>
          <a:r>
            <a:rPr lang="fi-FI">
              <a:hlinkClick xmlns:r="http://schemas.openxmlformats.org/officeDocument/2006/relationships" r:id="rId3"/>
            </a:rPr>
            <a:t>[HE 228/2016]</a:t>
          </a:r>
          <a:endParaRPr lang="fi-FI"/>
        </a:p>
      </dgm:t>
    </dgm:pt>
    <dgm:pt modelId="{31377E30-D1DB-4D8F-818C-89CB8EDCD5FD}" type="parTrans" cxnId="{1C5D71FC-1B82-4158-9230-369050A799F9}">
      <dgm:prSet/>
      <dgm:spPr/>
      <dgm:t>
        <a:bodyPr/>
        <a:lstStyle/>
        <a:p>
          <a:endParaRPr lang="fi-FI"/>
        </a:p>
      </dgm:t>
    </dgm:pt>
    <dgm:pt modelId="{98281424-2950-45C8-A962-9F819CF41C21}" type="sibTrans" cxnId="{1C5D71FC-1B82-4158-9230-369050A799F9}">
      <dgm:prSet/>
      <dgm:spPr/>
      <dgm:t>
        <a:bodyPr/>
        <a:lstStyle/>
        <a:p>
          <a:endParaRPr lang="fi-FI"/>
        </a:p>
      </dgm:t>
    </dgm:pt>
    <dgm:pt modelId="{781242E2-2FC9-420B-8CEF-09734185CB42}">
      <dgm:prSet/>
      <dgm:spPr/>
      <dgm:t>
        <a:bodyPr/>
        <a:lstStyle/>
        <a:p>
          <a:r>
            <a:rPr lang="fi-FI"/>
            <a:t>Finanssivalvonta antaa tarkempia määräyksiä 1 momentissa tarkoitetuista asiakkaan tuntemisessa noudatettavista menettelytavoista ja 2 momentissa tarkoitetusta riskienhallinnasta. </a:t>
          </a:r>
        </a:p>
      </dgm:t>
    </dgm:pt>
    <dgm:pt modelId="{1D851CAC-3931-487D-BE5E-46F0917279DF}" type="parTrans" cxnId="{ACE720E2-4CA1-4955-A8EC-32A428A825C5}">
      <dgm:prSet/>
      <dgm:spPr/>
      <dgm:t>
        <a:bodyPr/>
        <a:lstStyle/>
        <a:p>
          <a:endParaRPr lang="fi-FI"/>
        </a:p>
      </dgm:t>
    </dgm:pt>
    <dgm:pt modelId="{53FD747B-369B-417B-BEA0-3D49FEBF569B}" type="sibTrans" cxnId="{ACE720E2-4CA1-4955-A8EC-32A428A825C5}">
      <dgm:prSet/>
      <dgm:spPr/>
      <dgm:t>
        <a:bodyPr/>
        <a:lstStyle/>
        <a:p>
          <a:endParaRPr lang="fi-FI"/>
        </a:p>
      </dgm:t>
    </dgm:pt>
    <dgm:pt modelId="{251B6148-BEA4-467E-AAF1-8739247A83EE}" type="pres">
      <dgm:prSet presAssocID="{93D693A9-0F29-4375-B6F6-0E07149AAD59}" presName="linear" presStyleCnt="0">
        <dgm:presLayoutVars>
          <dgm:animLvl val="lvl"/>
          <dgm:resizeHandles val="exact"/>
        </dgm:presLayoutVars>
      </dgm:prSet>
      <dgm:spPr/>
    </dgm:pt>
    <dgm:pt modelId="{B35A83AC-BB1E-4001-9118-8B8285490623}" type="pres">
      <dgm:prSet presAssocID="{0A5984C9-96B2-44F7-BE25-80A0EA32B4EC}" presName="parentText" presStyleLbl="node1" presStyleIdx="0" presStyleCnt="3">
        <dgm:presLayoutVars>
          <dgm:chMax val="0"/>
          <dgm:bulletEnabled val="1"/>
        </dgm:presLayoutVars>
      </dgm:prSet>
      <dgm:spPr/>
    </dgm:pt>
    <dgm:pt modelId="{23A7233A-D571-47FE-B046-5DE25996F339}" type="pres">
      <dgm:prSet presAssocID="{F98A564C-F1C4-430D-AA0D-2147C7D835AC}" presName="spacer" presStyleCnt="0"/>
      <dgm:spPr/>
    </dgm:pt>
    <dgm:pt modelId="{5B9A2449-B9B3-472C-ACA2-84C0E6A5B373}" type="pres">
      <dgm:prSet presAssocID="{A9A813E8-7337-4906-B0D8-CCC58373D626}" presName="parentText" presStyleLbl="node1" presStyleIdx="1" presStyleCnt="3">
        <dgm:presLayoutVars>
          <dgm:chMax val="0"/>
          <dgm:bulletEnabled val="1"/>
        </dgm:presLayoutVars>
      </dgm:prSet>
      <dgm:spPr/>
    </dgm:pt>
    <dgm:pt modelId="{911D8614-D4C4-44F5-8AC2-E53366CA09F8}" type="pres">
      <dgm:prSet presAssocID="{98281424-2950-45C8-A962-9F819CF41C21}" presName="spacer" presStyleCnt="0"/>
      <dgm:spPr/>
    </dgm:pt>
    <dgm:pt modelId="{33302436-9F0A-4EC0-B171-8C65D78BF767}" type="pres">
      <dgm:prSet presAssocID="{781242E2-2FC9-420B-8CEF-09734185CB42}" presName="parentText" presStyleLbl="node1" presStyleIdx="2" presStyleCnt="3">
        <dgm:presLayoutVars>
          <dgm:chMax val="0"/>
          <dgm:bulletEnabled val="1"/>
        </dgm:presLayoutVars>
      </dgm:prSet>
      <dgm:spPr/>
    </dgm:pt>
  </dgm:ptLst>
  <dgm:cxnLst>
    <dgm:cxn modelId="{E5FB545B-2778-4D86-81BB-457D67FC5CC8}" srcId="{93D693A9-0F29-4375-B6F6-0E07149AAD59}" destId="{0A5984C9-96B2-44F7-BE25-80A0EA32B4EC}" srcOrd="0" destOrd="0" parTransId="{CCD78C43-E47F-4394-8C23-9192F2CC1698}" sibTransId="{F98A564C-F1C4-430D-AA0D-2147C7D835AC}"/>
    <dgm:cxn modelId="{8F66B874-9F2F-41FE-874D-631F8584E02D}" type="presOf" srcId="{93D693A9-0F29-4375-B6F6-0E07149AAD59}" destId="{251B6148-BEA4-467E-AAF1-8739247A83EE}" srcOrd="0" destOrd="0" presId="urn:microsoft.com/office/officeart/2005/8/layout/vList2"/>
    <dgm:cxn modelId="{D5184A8F-2A2F-42AD-BF36-0E45E8AE8C8A}" type="presOf" srcId="{0A5984C9-96B2-44F7-BE25-80A0EA32B4EC}" destId="{B35A83AC-BB1E-4001-9118-8B8285490623}" srcOrd="0" destOrd="0" presId="urn:microsoft.com/office/officeart/2005/8/layout/vList2"/>
    <dgm:cxn modelId="{5D765597-D574-429D-932A-8C772411AE74}" type="presOf" srcId="{A9A813E8-7337-4906-B0D8-CCC58373D626}" destId="{5B9A2449-B9B3-472C-ACA2-84C0E6A5B373}" srcOrd="0" destOrd="0" presId="urn:microsoft.com/office/officeart/2005/8/layout/vList2"/>
    <dgm:cxn modelId="{95F55AC5-E9AA-43EC-834A-C057CFEBC9FE}" type="presOf" srcId="{781242E2-2FC9-420B-8CEF-09734185CB42}" destId="{33302436-9F0A-4EC0-B171-8C65D78BF767}" srcOrd="0" destOrd="0" presId="urn:microsoft.com/office/officeart/2005/8/layout/vList2"/>
    <dgm:cxn modelId="{ACE720E2-4CA1-4955-A8EC-32A428A825C5}" srcId="{93D693A9-0F29-4375-B6F6-0E07149AAD59}" destId="{781242E2-2FC9-420B-8CEF-09734185CB42}" srcOrd="2" destOrd="0" parTransId="{1D851CAC-3931-487D-BE5E-46F0917279DF}" sibTransId="{53FD747B-369B-417B-BEA0-3D49FEBF569B}"/>
    <dgm:cxn modelId="{1C5D71FC-1B82-4158-9230-369050A799F9}" srcId="{93D693A9-0F29-4375-B6F6-0E07149AAD59}" destId="{A9A813E8-7337-4906-B0D8-CCC58373D626}" srcOrd="1" destOrd="0" parTransId="{31377E30-D1DB-4D8F-818C-89CB8EDCD5FD}" sibTransId="{98281424-2950-45C8-A962-9F819CF41C21}"/>
    <dgm:cxn modelId="{37D0B3C7-91C1-4B6D-B4DB-5E10C484491C}" type="presParOf" srcId="{251B6148-BEA4-467E-AAF1-8739247A83EE}" destId="{B35A83AC-BB1E-4001-9118-8B8285490623}" srcOrd="0" destOrd="0" presId="urn:microsoft.com/office/officeart/2005/8/layout/vList2"/>
    <dgm:cxn modelId="{837F3F43-E14A-4D13-88DD-85FC4E883D93}" type="presParOf" srcId="{251B6148-BEA4-467E-AAF1-8739247A83EE}" destId="{23A7233A-D571-47FE-B046-5DE25996F339}" srcOrd="1" destOrd="0" presId="urn:microsoft.com/office/officeart/2005/8/layout/vList2"/>
    <dgm:cxn modelId="{3A369EBB-4006-46CE-A281-EDE3F87AB7EB}" type="presParOf" srcId="{251B6148-BEA4-467E-AAF1-8739247A83EE}" destId="{5B9A2449-B9B3-472C-ACA2-84C0E6A5B373}" srcOrd="2" destOrd="0" presId="urn:microsoft.com/office/officeart/2005/8/layout/vList2"/>
    <dgm:cxn modelId="{46F1A248-D40F-4205-A770-6CEFD1C3EED5}" type="presParOf" srcId="{251B6148-BEA4-467E-AAF1-8739247A83EE}" destId="{911D8614-D4C4-44F5-8AC2-E53366CA09F8}" srcOrd="3" destOrd="0" presId="urn:microsoft.com/office/officeart/2005/8/layout/vList2"/>
    <dgm:cxn modelId="{AF7AEB47-3C4F-425E-AA03-18BC72017B5F}" type="presParOf" srcId="{251B6148-BEA4-467E-AAF1-8739247A83EE}" destId="{33302436-9F0A-4EC0-B171-8C65D78BF76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F61C19-0DB3-466B-B07E-1DC7D91DACDD}" type="doc">
      <dgm:prSet loTypeId="urn:microsoft.com/office/officeart/2005/8/layout/target3" loCatId="relationship" qsTypeId="urn:microsoft.com/office/officeart/2005/8/quickstyle/3d5" qsCatId="3D" csTypeId="urn:microsoft.com/office/officeart/2005/8/colors/colorful5" csCatId="colorful"/>
      <dgm:spPr/>
      <dgm:t>
        <a:bodyPr/>
        <a:lstStyle/>
        <a:p>
          <a:endParaRPr lang="fi-FI"/>
        </a:p>
      </dgm:t>
    </dgm:pt>
    <dgm:pt modelId="{53517BDE-41AD-425E-A06C-247170153E3A}">
      <dgm:prSet/>
      <dgm:spPr/>
      <dgm:t>
        <a:bodyPr/>
        <a:lstStyle/>
        <a:p>
          <a:r>
            <a:rPr lang="fi-FI" b="1" i="0" baseline="0"/>
            <a:t>Sijoitusneuvonnassa ja omaisuudenhoidossa sijoituspalveluyrityksen on arvioitava sijoituspalvelun tai rahoitusvälineen soveltuvuutta ei-ammattimaiselle asiakkaalle. </a:t>
          </a:r>
          <a:endParaRPr lang="fi-FI"/>
        </a:p>
      </dgm:t>
    </dgm:pt>
    <dgm:pt modelId="{062C91C6-4BA9-43A8-B364-975F39AB3D29}" type="parTrans" cxnId="{203F7076-9043-4C8E-A876-C19710B853CE}">
      <dgm:prSet/>
      <dgm:spPr/>
      <dgm:t>
        <a:bodyPr/>
        <a:lstStyle/>
        <a:p>
          <a:endParaRPr lang="fi-FI"/>
        </a:p>
      </dgm:t>
    </dgm:pt>
    <dgm:pt modelId="{28498240-E527-443F-BE5B-B6F6BA7F0622}" type="sibTrans" cxnId="{203F7076-9043-4C8E-A876-C19710B853CE}">
      <dgm:prSet/>
      <dgm:spPr/>
      <dgm:t>
        <a:bodyPr/>
        <a:lstStyle/>
        <a:p>
          <a:endParaRPr lang="fi-FI"/>
        </a:p>
      </dgm:t>
    </dgm:pt>
    <dgm:pt modelId="{3D5AA761-B77F-40C4-94FE-EF6ADB183C1E}">
      <dgm:prSet/>
      <dgm:spPr/>
      <dgm:t>
        <a:bodyPr/>
        <a:lstStyle/>
        <a:p>
          <a:r>
            <a:rPr lang="fi-FI" b="1" i="0" baseline="0"/>
            <a:t>muissa sijoituspalveluissa riittää asianmukaisuuden arviointi eli asiakkaan sijoituspalvelua tai rahoitusvälinettä koskevan tietämyksen ja kokemuksen selvittäminen. </a:t>
          </a:r>
          <a:endParaRPr lang="fi-FI"/>
        </a:p>
      </dgm:t>
    </dgm:pt>
    <dgm:pt modelId="{B0001B99-836F-45D7-B63E-41E5D6A9F10E}" type="parTrans" cxnId="{A9E48063-CF7E-48DD-91D1-D5B666420C78}">
      <dgm:prSet/>
      <dgm:spPr/>
      <dgm:t>
        <a:bodyPr/>
        <a:lstStyle/>
        <a:p>
          <a:endParaRPr lang="fi-FI"/>
        </a:p>
      </dgm:t>
    </dgm:pt>
    <dgm:pt modelId="{2676E711-6B5D-4971-A2BF-6E87A2CEBF63}" type="sibTrans" cxnId="{A9E48063-CF7E-48DD-91D1-D5B666420C78}">
      <dgm:prSet/>
      <dgm:spPr/>
      <dgm:t>
        <a:bodyPr/>
        <a:lstStyle/>
        <a:p>
          <a:endParaRPr lang="fi-FI"/>
        </a:p>
      </dgm:t>
    </dgm:pt>
    <dgm:pt modelId="{33EBD4EF-DABA-4167-966D-9CD597387B33}">
      <dgm:prSet/>
      <dgm:spPr/>
      <dgm:t>
        <a:bodyPr/>
        <a:lstStyle/>
        <a:p>
          <a:r>
            <a:rPr lang="fi-FI" b="1" i="0" baseline="0"/>
            <a:t>Soveltuvuusarvioinnilla tarkoitetaan prosessia, jossa kerätään tietoa asiakkaasta ja sen jälkeen arvioidaan tietyn sijoituspalvelun tai rahoitusvälineen soveltuvuutta asiakkaalle.</a:t>
          </a:r>
          <a:endParaRPr lang="fi-FI"/>
        </a:p>
      </dgm:t>
    </dgm:pt>
    <dgm:pt modelId="{839747F5-5A1B-4239-A137-830F7E75733A}" type="parTrans" cxnId="{74975DC7-9709-4718-9B94-A11BC5529222}">
      <dgm:prSet/>
      <dgm:spPr/>
      <dgm:t>
        <a:bodyPr/>
        <a:lstStyle/>
        <a:p>
          <a:endParaRPr lang="fi-FI"/>
        </a:p>
      </dgm:t>
    </dgm:pt>
    <dgm:pt modelId="{59732C38-7720-4783-875B-DBE0051EFFDC}" type="sibTrans" cxnId="{74975DC7-9709-4718-9B94-A11BC5529222}">
      <dgm:prSet/>
      <dgm:spPr/>
      <dgm:t>
        <a:bodyPr/>
        <a:lstStyle/>
        <a:p>
          <a:endParaRPr lang="fi-FI"/>
        </a:p>
      </dgm:t>
    </dgm:pt>
    <dgm:pt modelId="{08C8F041-E476-40AE-A9DD-CCA20B19F3AF}">
      <dgm:prSet/>
      <dgm:spPr/>
      <dgm:t>
        <a:bodyPr/>
        <a:lstStyle/>
        <a:p>
          <a:r>
            <a:rPr lang="fi-FI" b="1" i="0" baseline="0"/>
            <a:t>Sijoituspalveluyrityksen on tehtävä pyydettyjen tietojen perusteella soveltuvuusarviointi, jonka perusteella arvioidaan tietyn rahoitusvälineen tai -palvelun soveltuvuutta asiakkaalle.</a:t>
          </a:r>
          <a:endParaRPr lang="fi-FI"/>
        </a:p>
      </dgm:t>
    </dgm:pt>
    <dgm:pt modelId="{9D07C554-2B96-4FB7-8D60-205937C0C5D5}" type="parTrans" cxnId="{62ECC02F-643F-4235-9980-37BAF4B303FA}">
      <dgm:prSet/>
      <dgm:spPr/>
      <dgm:t>
        <a:bodyPr/>
        <a:lstStyle/>
        <a:p>
          <a:endParaRPr lang="fi-FI"/>
        </a:p>
      </dgm:t>
    </dgm:pt>
    <dgm:pt modelId="{2E43A2D2-B96D-4550-8CFD-13E58CE485AE}" type="sibTrans" cxnId="{62ECC02F-643F-4235-9980-37BAF4B303FA}">
      <dgm:prSet/>
      <dgm:spPr/>
      <dgm:t>
        <a:bodyPr/>
        <a:lstStyle/>
        <a:p>
          <a:endParaRPr lang="fi-FI"/>
        </a:p>
      </dgm:t>
    </dgm:pt>
    <dgm:pt modelId="{C42292F1-32CE-4088-87CC-F15055D90A04}" type="pres">
      <dgm:prSet presAssocID="{5FF61C19-0DB3-466B-B07E-1DC7D91DACDD}" presName="Name0" presStyleCnt="0">
        <dgm:presLayoutVars>
          <dgm:chMax val="7"/>
          <dgm:dir/>
          <dgm:animLvl val="lvl"/>
          <dgm:resizeHandles val="exact"/>
        </dgm:presLayoutVars>
      </dgm:prSet>
      <dgm:spPr/>
    </dgm:pt>
    <dgm:pt modelId="{4FD8EAFE-DBCA-4CDF-AFD2-A8A34D23949B}" type="pres">
      <dgm:prSet presAssocID="{53517BDE-41AD-425E-A06C-247170153E3A}" presName="circle1" presStyleLbl="node1" presStyleIdx="0" presStyleCnt="3"/>
      <dgm:spPr/>
    </dgm:pt>
    <dgm:pt modelId="{1564F77A-CC8B-4DB6-A2BC-00C5664B1083}" type="pres">
      <dgm:prSet presAssocID="{53517BDE-41AD-425E-A06C-247170153E3A}" presName="space" presStyleCnt="0"/>
      <dgm:spPr/>
    </dgm:pt>
    <dgm:pt modelId="{F25078D5-3A96-4931-A577-A87E8DE9DC3E}" type="pres">
      <dgm:prSet presAssocID="{53517BDE-41AD-425E-A06C-247170153E3A}" presName="rect1" presStyleLbl="alignAcc1" presStyleIdx="0" presStyleCnt="3"/>
      <dgm:spPr/>
    </dgm:pt>
    <dgm:pt modelId="{92E8B0E5-1C77-4C2A-BCB3-713A4C659A3F}" type="pres">
      <dgm:prSet presAssocID="{33EBD4EF-DABA-4167-966D-9CD597387B33}" presName="vertSpace2" presStyleLbl="node1" presStyleIdx="0" presStyleCnt="3"/>
      <dgm:spPr/>
    </dgm:pt>
    <dgm:pt modelId="{157A23F1-FAF1-4F0A-A1D5-4022156C8F8B}" type="pres">
      <dgm:prSet presAssocID="{33EBD4EF-DABA-4167-966D-9CD597387B33}" presName="circle2" presStyleLbl="node1" presStyleIdx="1" presStyleCnt="3"/>
      <dgm:spPr/>
    </dgm:pt>
    <dgm:pt modelId="{C86DE2BF-6F30-46C5-BCF1-A3A762198FB3}" type="pres">
      <dgm:prSet presAssocID="{33EBD4EF-DABA-4167-966D-9CD597387B33}" presName="rect2" presStyleLbl="alignAcc1" presStyleIdx="1" presStyleCnt="3"/>
      <dgm:spPr/>
    </dgm:pt>
    <dgm:pt modelId="{B6A149A4-4089-48AA-9298-D7D7A3AA7303}" type="pres">
      <dgm:prSet presAssocID="{08C8F041-E476-40AE-A9DD-CCA20B19F3AF}" presName="vertSpace3" presStyleLbl="node1" presStyleIdx="1" presStyleCnt="3"/>
      <dgm:spPr/>
    </dgm:pt>
    <dgm:pt modelId="{01859237-DB7D-4BA3-B577-7A158E740296}" type="pres">
      <dgm:prSet presAssocID="{08C8F041-E476-40AE-A9DD-CCA20B19F3AF}" presName="circle3" presStyleLbl="node1" presStyleIdx="2" presStyleCnt="3"/>
      <dgm:spPr/>
    </dgm:pt>
    <dgm:pt modelId="{11B8E12F-551C-450E-8EDB-FAEF05D988A8}" type="pres">
      <dgm:prSet presAssocID="{08C8F041-E476-40AE-A9DD-CCA20B19F3AF}" presName="rect3" presStyleLbl="alignAcc1" presStyleIdx="2" presStyleCnt="3"/>
      <dgm:spPr/>
    </dgm:pt>
    <dgm:pt modelId="{6801E781-FEC0-4D32-991C-217955DEDBD5}" type="pres">
      <dgm:prSet presAssocID="{53517BDE-41AD-425E-A06C-247170153E3A}" presName="rect1ParTx" presStyleLbl="alignAcc1" presStyleIdx="2" presStyleCnt="3">
        <dgm:presLayoutVars>
          <dgm:chMax val="1"/>
          <dgm:bulletEnabled val="1"/>
        </dgm:presLayoutVars>
      </dgm:prSet>
      <dgm:spPr/>
    </dgm:pt>
    <dgm:pt modelId="{FE68A45E-0221-4960-9A0B-7F7A929F3341}" type="pres">
      <dgm:prSet presAssocID="{53517BDE-41AD-425E-A06C-247170153E3A}" presName="rect1ChTx" presStyleLbl="alignAcc1" presStyleIdx="2" presStyleCnt="3">
        <dgm:presLayoutVars>
          <dgm:bulletEnabled val="1"/>
        </dgm:presLayoutVars>
      </dgm:prSet>
      <dgm:spPr/>
    </dgm:pt>
    <dgm:pt modelId="{AC3D1DA7-1C48-4008-871D-F9762DDF581C}" type="pres">
      <dgm:prSet presAssocID="{33EBD4EF-DABA-4167-966D-9CD597387B33}" presName="rect2ParTx" presStyleLbl="alignAcc1" presStyleIdx="2" presStyleCnt="3">
        <dgm:presLayoutVars>
          <dgm:chMax val="1"/>
          <dgm:bulletEnabled val="1"/>
        </dgm:presLayoutVars>
      </dgm:prSet>
      <dgm:spPr/>
    </dgm:pt>
    <dgm:pt modelId="{29F6C179-0AF4-4BFD-9388-A6850B7F9AC1}" type="pres">
      <dgm:prSet presAssocID="{33EBD4EF-DABA-4167-966D-9CD597387B33}" presName="rect2ChTx" presStyleLbl="alignAcc1" presStyleIdx="2" presStyleCnt="3">
        <dgm:presLayoutVars>
          <dgm:bulletEnabled val="1"/>
        </dgm:presLayoutVars>
      </dgm:prSet>
      <dgm:spPr/>
    </dgm:pt>
    <dgm:pt modelId="{2628BDFA-C8E4-48B6-9D88-4D9FB5A9EEE9}" type="pres">
      <dgm:prSet presAssocID="{08C8F041-E476-40AE-A9DD-CCA20B19F3AF}" presName="rect3ParTx" presStyleLbl="alignAcc1" presStyleIdx="2" presStyleCnt="3">
        <dgm:presLayoutVars>
          <dgm:chMax val="1"/>
          <dgm:bulletEnabled val="1"/>
        </dgm:presLayoutVars>
      </dgm:prSet>
      <dgm:spPr/>
    </dgm:pt>
    <dgm:pt modelId="{2DB94925-A647-4145-BD53-492B39D0C4EF}" type="pres">
      <dgm:prSet presAssocID="{08C8F041-E476-40AE-A9DD-CCA20B19F3AF}" presName="rect3ChTx" presStyleLbl="alignAcc1" presStyleIdx="2" presStyleCnt="3">
        <dgm:presLayoutVars>
          <dgm:bulletEnabled val="1"/>
        </dgm:presLayoutVars>
      </dgm:prSet>
      <dgm:spPr/>
    </dgm:pt>
  </dgm:ptLst>
  <dgm:cxnLst>
    <dgm:cxn modelId="{31450327-A514-4324-9846-AAA350249019}" type="presOf" srcId="{33EBD4EF-DABA-4167-966D-9CD597387B33}" destId="{C86DE2BF-6F30-46C5-BCF1-A3A762198FB3}" srcOrd="0" destOrd="0" presId="urn:microsoft.com/office/officeart/2005/8/layout/target3"/>
    <dgm:cxn modelId="{62ECC02F-643F-4235-9980-37BAF4B303FA}" srcId="{5FF61C19-0DB3-466B-B07E-1DC7D91DACDD}" destId="{08C8F041-E476-40AE-A9DD-CCA20B19F3AF}" srcOrd="2" destOrd="0" parTransId="{9D07C554-2B96-4FB7-8D60-205937C0C5D5}" sibTransId="{2E43A2D2-B96D-4550-8CFD-13E58CE485AE}"/>
    <dgm:cxn modelId="{CB127534-99B2-49C8-8895-FACFA4871E73}" type="presOf" srcId="{08C8F041-E476-40AE-A9DD-CCA20B19F3AF}" destId="{11B8E12F-551C-450E-8EDB-FAEF05D988A8}" srcOrd="0" destOrd="0" presId="urn:microsoft.com/office/officeart/2005/8/layout/target3"/>
    <dgm:cxn modelId="{EF6E2F35-F2B1-486F-88BC-4683AD7384BE}" type="presOf" srcId="{53517BDE-41AD-425E-A06C-247170153E3A}" destId="{F25078D5-3A96-4931-A577-A87E8DE9DC3E}" srcOrd="0" destOrd="0" presId="urn:microsoft.com/office/officeart/2005/8/layout/target3"/>
    <dgm:cxn modelId="{A9E48063-CF7E-48DD-91D1-D5B666420C78}" srcId="{53517BDE-41AD-425E-A06C-247170153E3A}" destId="{3D5AA761-B77F-40C4-94FE-EF6ADB183C1E}" srcOrd="0" destOrd="0" parTransId="{B0001B99-836F-45D7-B63E-41E5D6A9F10E}" sibTransId="{2676E711-6B5D-4971-A2BF-6E87A2CEBF63}"/>
    <dgm:cxn modelId="{6D35E346-9B9A-4AF8-9EB0-3AA7810BAE32}" type="presOf" srcId="{5FF61C19-0DB3-466B-B07E-1DC7D91DACDD}" destId="{C42292F1-32CE-4088-87CC-F15055D90A04}" srcOrd="0" destOrd="0" presId="urn:microsoft.com/office/officeart/2005/8/layout/target3"/>
    <dgm:cxn modelId="{59065174-3FB0-465E-85FB-8DD0694E445A}" type="presOf" srcId="{33EBD4EF-DABA-4167-966D-9CD597387B33}" destId="{AC3D1DA7-1C48-4008-871D-F9762DDF581C}" srcOrd="1" destOrd="0" presId="urn:microsoft.com/office/officeart/2005/8/layout/target3"/>
    <dgm:cxn modelId="{203F7076-9043-4C8E-A876-C19710B853CE}" srcId="{5FF61C19-0DB3-466B-B07E-1DC7D91DACDD}" destId="{53517BDE-41AD-425E-A06C-247170153E3A}" srcOrd="0" destOrd="0" parTransId="{062C91C6-4BA9-43A8-B364-975F39AB3D29}" sibTransId="{28498240-E527-443F-BE5B-B6F6BA7F0622}"/>
    <dgm:cxn modelId="{9A037057-D594-4D35-85F1-65C180C643B4}" type="presOf" srcId="{08C8F041-E476-40AE-A9DD-CCA20B19F3AF}" destId="{2628BDFA-C8E4-48B6-9D88-4D9FB5A9EEE9}" srcOrd="1" destOrd="0" presId="urn:microsoft.com/office/officeart/2005/8/layout/target3"/>
    <dgm:cxn modelId="{AD58C0A3-ECBA-46D8-856D-47D0C4C0B501}" type="presOf" srcId="{53517BDE-41AD-425E-A06C-247170153E3A}" destId="{6801E781-FEC0-4D32-991C-217955DEDBD5}" srcOrd="1" destOrd="0" presId="urn:microsoft.com/office/officeart/2005/8/layout/target3"/>
    <dgm:cxn modelId="{0747F8C1-2C5B-431F-99AD-44EF0C83A8F0}" type="presOf" srcId="{3D5AA761-B77F-40C4-94FE-EF6ADB183C1E}" destId="{FE68A45E-0221-4960-9A0B-7F7A929F3341}" srcOrd="0" destOrd="0" presId="urn:microsoft.com/office/officeart/2005/8/layout/target3"/>
    <dgm:cxn modelId="{74975DC7-9709-4718-9B94-A11BC5529222}" srcId="{5FF61C19-0DB3-466B-B07E-1DC7D91DACDD}" destId="{33EBD4EF-DABA-4167-966D-9CD597387B33}" srcOrd="1" destOrd="0" parTransId="{839747F5-5A1B-4239-A137-830F7E75733A}" sibTransId="{59732C38-7720-4783-875B-DBE0051EFFDC}"/>
    <dgm:cxn modelId="{20A969CA-1B69-441C-AB99-5A7A5E7616FC}" type="presParOf" srcId="{C42292F1-32CE-4088-87CC-F15055D90A04}" destId="{4FD8EAFE-DBCA-4CDF-AFD2-A8A34D23949B}" srcOrd="0" destOrd="0" presId="urn:microsoft.com/office/officeart/2005/8/layout/target3"/>
    <dgm:cxn modelId="{946B7BD3-F234-4A9B-AA7B-18C609D6F27E}" type="presParOf" srcId="{C42292F1-32CE-4088-87CC-F15055D90A04}" destId="{1564F77A-CC8B-4DB6-A2BC-00C5664B1083}" srcOrd="1" destOrd="0" presId="urn:microsoft.com/office/officeart/2005/8/layout/target3"/>
    <dgm:cxn modelId="{62922926-E55C-4A93-B4BF-B962D3F728BD}" type="presParOf" srcId="{C42292F1-32CE-4088-87CC-F15055D90A04}" destId="{F25078D5-3A96-4931-A577-A87E8DE9DC3E}" srcOrd="2" destOrd="0" presId="urn:microsoft.com/office/officeart/2005/8/layout/target3"/>
    <dgm:cxn modelId="{A87C17FD-5945-46FC-93E7-B030485C8ACE}" type="presParOf" srcId="{C42292F1-32CE-4088-87CC-F15055D90A04}" destId="{92E8B0E5-1C77-4C2A-BCB3-713A4C659A3F}" srcOrd="3" destOrd="0" presId="urn:microsoft.com/office/officeart/2005/8/layout/target3"/>
    <dgm:cxn modelId="{2A52C87B-CB56-4470-B356-8F8C23A1EE12}" type="presParOf" srcId="{C42292F1-32CE-4088-87CC-F15055D90A04}" destId="{157A23F1-FAF1-4F0A-A1D5-4022156C8F8B}" srcOrd="4" destOrd="0" presId="urn:microsoft.com/office/officeart/2005/8/layout/target3"/>
    <dgm:cxn modelId="{611848F0-FE11-4BB7-929E-E2648A030855}" type="presParOf" srcId="{C42292F1-32CE-4088-87CC-F15055D90A04}" destId="{C86DE2BF-6F30-46C5-BCF1-A3A762198FB3}" srcOrd="5" destOrd="0" presId="urn:microsoft.com/office/officeart/2005/8/layout/target3"/>
    <dgm:cxn modelId="{CC3F1F3C-E15C-4390-BF9E-B8B4BB099949}" type="presParOf" srcId="{C42292F1-32CE-4088-87CC-F15055D90A04}" destId="{B6A149A4-4089-48AA-9298-D7D7A3AA7303}" srcOrd="6" destOrd="0" presId="urn:microsoft.com/office/officeart/2005/8/layout/target3"/>
    <dgm:cxn modelId="{27527AC9-6CE3-40E8-8702-092A727BB2BF}" type="presParOf" srcId="{C42292F1-32CE-4088-87CC-F15055D90A04}" destId="{01859237-DB7D-4BA3-B577-7A158E740296}" srcOrd="7" destOrd="0" presId="urn:microsoft.com/office/officeart/2005/8/layout/target3"/>
    <dgm:cxn modelId="{51B9C2BC-0BAA-483A-BABE-4152A260859A}" type="presParOf" srcId="{C42292F1-32CE-4088-87CC-F15055D90A04}" destId="{11B8E12F-551C-450E-8EDB-FAEF05D988A8}" srcOrd="8" destOrd="0" presId="urn:microsoft.com/office/officeart/2005/8/layout/target3"/>
    <dgm:cxn modelId="{DFC1244C-4979-47C5-B4E4-0683A9B805F4}" type="presParOf" srcId="{C42292F1-32CE-4088-87CC-F15055D90A04}" destId="{6801E781-FEC0-4D32-991C-217955DEDBD5}" srcOrd="9" destOrd="0" presId="urn:microsoft.com/office/officeart/2005/8/layout/target3"/>
    <dgm:cxn modelId="{152940FC-CDA8-41EB-95F3-6CF5B1E7FE20}" type="presParOf" srcId="{C42292F1-32CE-4088-87CC-F15055D90A04}" destId="{FE68A45E-0221-4960-9A0B-7F7A929F3341}" srcOrd="10" destOrd="0" presId="urn:microsoft.com/office/officeart/2005/8/layout/target3"/>
    <dgm:cxn modelId="{175F932C-FE83-4A1D-BF47-8DC696DAF689}" type="presParOf" srcId="{C42292F1-32CE-4088-87CC-F15055D90A04}" destId="{AC3D1DA7-1C48-4008-871D-F9762DDF581C}" srcOrd="11" destOrd="0" presId="urn:microsoft.com/office/officeart/2005/8/layout/target3"/>
    <dgm:cxn modelId="{A728EAF8-9AF6-45BF-81EA-43D4681986F5}" type="presParOf" srcId="{C42292F1-32CE-4088-87CC-F15055D90A04}" destId="{29F6C179-0AF4-4BFD-9388-A6850B7F9AC1}" srcOrd="12" destOrd="0" presId="urn:microsoft.com/office/officeart/2005/8/layout/target3"/>
    <dgm:cxn modelId="{224ACF4A-C33C-43A4-9317-D9A3F0B742E9}" type="presParOf" srcId="{C42292F1-32CE-4088-87CC-F15055D90A04}" destId="{2628BDFA-C8E4-48B6-9D88-4D9FB5A9EEE9}" srcOrd="13" destOrd="0" presId="urn:microsoft.com/office/officeart/2005/8/layout/target3"/>
    <dgm:cxn modelId="{968DFAD0-8DC6-489C-B7EB-465E6166760E}" type="presParOf" srcId="{C42292F1-32CE-4088-87CC-F15055D90A04}" destId="{2DB94925-A647-4145-BD53-492B39D0C4EF}"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572C0D-0ACC-430A-B3E5-576D4108FFA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856A7735-2B56-4667-A6FB-50CF6557F6FD}">
      <dgm:prSet/>
      <dgm:spPr/>
      <dgm:t>
        <a:bodyPr/>
        <a:lstStyle/>
        <a:p>
          <a:r>
            <a:rPr lang="fi-FI" b="1" i="0" baseline="0"/>
            <a:t>Asiakkaan taloudellista asemaa koskevien tietojen on sisällettävä soveltuvin osin tiedot </a:t>
          </a:r>
          <a:endParaRPr lang="fi-FI"/>
        </a:p>
      </dgm:t>
    </dgm:pt>
    <dgm:pt modelId="{6B03A233-CE95-4A9D-9091-E4824BA533B6}" type="parTrans" cxnId="{84C31034-5F23-4DCF-A8A8-C61829E557E5}">
      <dgm:prSet/>
      <dgm:spPr/>
      <dgm:t>
        <a:bodyPr/>
        <a:lstStyle/>
        <a:p>
          <a:endParaRPr lang="fi-FI"/>
        </a:p>
      </dgm:t>
    </dgm:pt>
    <dgm:pt modelId="{5ED314CD-DA45-448F-8706-0BF491CFB24B}" type="sibTrans" cxnId="{84C31034-5F23-4DCF-A8A8-C61829E557E5}">
      <dgm:prSet/>
      <dgm:spPr/>
      <dgm:t>
        <a:bodyPr/>
        <a:lstStyle/>
        <a:p>
          <a:endParaRPr lang="fi-FI"/>
        </a:p>
      </dgm:t>
    </dgm:pt>
    <dgm:pt modelId="{A63ECDB2-9713-4795-8877-C511114F5B92}">
      <dgm:prSet/>
      <dgm:spPr/>
      <dgm:t>
        <a:bodyPr/>
        <a:lstStyle/>
        <a:p>
          <a:r>
            <a:rPr lang="fi-FI" b="0" i="0" baseline="0"/>
            <a:t>1) asiakkaan säännöllisen tulon lähteistä ja määrästä, 2)asiakkaan omaisuudesta, kuten likvideistä varoista, sijoituksista ja kiinteistöistä, ja </a:t>
          </a:r>
          <a:endParaRPr lang="fi-FI"/>
        </a:p>
      </dgm:t>
    </dgm:pt>
    <dgm:pt modelId="{F5BDBA0E-64B6-46AA-A54B-02BB457E1A0F}" type="parTrans" cxnId="{A233828F-B3AB-48C2-B457-9C9B2A55FDFA}">
      <dgm:prSet/>
      <dgm:spPr/>
      <dgm:t>
        <a:bodyPr/>
        <a:lstStyle/>
        <a:p>
          <a:endParaRPr lang="fi-FI"/>
        </a:p>
      </dgm:t>
    </dgm:pt>
    <dgm:pt modelId="{9D95D3A2-C5D6-42FE-A128-62BC7413E0A4}" type="sibTrans" cxnId="{A233828F-B3AB-48C2-B457-9C9B2A55FDFA}">
      <dgm:prSet/>
      <dgm:spPr/>
      <dgm:t>
        <a:bodyPr/>
        <a:lstStyle/>
        <a:p>
          <a:endParaRPr lang="fi-FI"/>
        </a:p>
      </dgm:t>
    </dgm:pt>
    <dgm:pt modelId="{C48EC7F9-EA2C-4419-8E5B-817DE86721D3}">
      <dgm:prSet/>
      <dgm:spPr/>
      <dgm:t>
        <a:bodyPr/>
        <a:lstStyle/>
        <a:p>
          <a:r>
            <a:rPr lang="fi-FI" b="0" i="0" baseline="0"/>
            <a:t>3) asiakkaan säännöllisistä taloudellisista sitoumuksista.</a:t>
          </a:r>
          <a:endParaRPr lang="fi-FI"/>
        </a:p>
      </dgm:t>
    </dgm:pt>
    <dgm:pt modelId="{8E38A30C-B9C1-4FCD-90D1-F6CE2D6D1B94}" type="parTrans" cxnId="{212A7C6F-1683-43B0-B8E3-3EF0594CC9D2}">
      <dgm:prSet/>
      <dgm:spPr/>
      <dgm:t>
        <a:bodyPr/>
        <a:lstStyle/>
        <a:p>
          <a:endParaRPr lang="fi-FI"/>
        </a:p>
      </dgm:t>
    </dgm:pt>
    <dgm:pt modelId="{4EBD04E5-0CB9-48D6-82E1-CD2C444D3FCA}" type="sibTrans" cxnId="{212A7C6F-1683-43B0-B8E3-3EF0594CC9D2}">
      <dgm:prSet/>
      <dgm:spPr/>
      <dgm:t>
        <a:bodyPr/>
        <a:lstStyle/>
        <a:p>
          <a:endParaRPr lang="fi-FI"/>
        </a:p>
      </dgm:t>
    </dgm:pt>
    <dgm:pt modelId="{F9CFCFCA-9C2E-4759-99C1-9C90D18D84B9}">
      <dgm:prSet/>
      <dgm:spPr/>
      <dgm:t>
        <a:bodyPr/>
        <a:lstStyle/>
        <a:p>
          <a:r>
            <a:rPr lang="fi-FI" b="1" i="0" baseline="0"/>
            <a:t>Asiakkaan sijoitustavoitteita koskevien tietojen on puolestaan sisällettävä soveltuvin osin tiedot </a:t>
          </a:r>
          <a:endParaRPr lang="fi-FI"/>
        </a:p>
      </dgm:t>
    </dgm:pt>
    <dgm:pt modelId="{5AE1385C-7E0D-48E6-9B0B-07EE82EDE0C4}" type="parTrans" cxnId="{B3AE2613-B5E9-4353-9220-955C954BACA7}">
      <dgm:prSet/>
      <dgm:spPr/>
      <dgm:t>
        <a:bodyPr/>
        <a:lstStyle/>
        <a:p>
          <a:endParaRPr lang="fi-FI"/>
        </a:p>
      </dgm:t>
    </dgm:pt>
    <dgm:pt modelId="{8304DDB3-3DD6-4734-A5A2-710CF5BA9B29}" type="sibTrans" cxnId="{B3AE2613-B5E9-4353-9220-955C954BACA7}">
      <dgm:prSet/>
      <dgm:spPr/>
      <dgm:t>
        <a:bodyPr/>
        <a:lstStyle/>
        <a:p>
          <a:endParaRPr lang="fi-FI"/>
        </a:p>
      </dgm:t>
    </dgm:pt>
    <dgm:pt modelId="{4FBD45A7-7DC1-4D05-8C57-907356C6664D}">
      <dgm:prSet/>
      <dgm:spPr/>
      <dgm:t>
        <a:bodyPr/>
        <a:lstStyle/>
        <a:p>
          <a:r>
            <a:rPr lang="fi-FI" b="0" i="0" baseline="0"/>
            <a:t>1) siitä, miten kauan asiakas haluaa pitää sijoituksia hallussaan (sijoitushorisontti), </a:t>
          </a:r>
          <a:endParaRPr lang="fi-FI"/>
        </a:p>
      </dgm:t>
    </dgm:pt>
    <dgm:pt modelId="{3D7BDF71-379B-45B6-A4AB-BB202C0A7799}" type="parTrans" cxnId="{719F4F47-F3B6-442E-9054-542C3C74B9FE}">
      <dgm:prSet/>
      <dgm:spPr/>
      <dgm:t>
        <a:bodyPr/>
        <a:lstStyle/>
        <a:p>
          <a:endParaRPr lang="fi-FI"/>
        </a:p>
      </dgm:t>
    </dgm:pt>
    <dgm:pt modelId="{5D9302F3-ACAA-402E-996C-00CABFE6FB0B}" type="sibTrans" cxnId="{719F4F47-F3B6-442E-9054-542C3C74B9FE}">
      <dgm:prSet/>
      <dgm:spPr/>
      <dgm:t>
        <a:bodyPr/>
        <a:lstStyle/>
        <a:p>
          <a:endParaRPr lang="fi-FI"/>
        </a:p>
      </dgm:t>
    </dgm:pt>
    <dgm:pt modelId="{4B94296A-4DAB-45C0-931E-83E4F04C0B8E}">
      <dgm:prSet/>
      <dgm:spPr/>
      <dgm:t>
        <a:bodyPr/>
        <a:lstStyle/>
        <a:p>
          <a:r>
            <a:rPr lang="fi-FI" b="0" i="0" baseline="0"/>
            <a:t>2) asiakkaan riskinottohalukkuudesta ja riskiprofiilista ja </a:t>
          </a:r>
          <a:endParaRPr lang="fi-FI"/>
        </a:p>
      </dgm:t>
    </dgm:pt>
    <dgm:pt modelId="{E9D5BC76-6508-4580-9B93-2EAFA1B33A26}" type="parTrans" cxnId="{8F26D2A7-9862-4450-B86E-4655839EC204}">
      <dgm:prSet/>
      <dgm:spPr/>
      <dgm:t>
        <a:bodyPr/>
        <a:lstStyle/>
        <a:p>
          <a:endParaRPr lang="fi-FI"/>
        </a:p>
      </dgm:t>
    </dgm:pt>
    <dgm:pt modelId="{6AF1A3AD-89AF-41A8-A5F4-334F59CFAEE1}" type="sibTrans" cxnId="{8F26D2A7-9862-4450-B86E-4655839EC204}">
      <dgm:prSet/>
      <dgm:spPr/>
      <dgm:t>
        <a:bodyPr/>
        <a:lstStyle/>
        <a:p>
          <a:endParaRPr lang="fi-FI"/>
        </a:p>
      </dgm:t>
    </dgm:pt>
    <dgm:pt modelId="{91E906B2-E262-47E1-9C5B-CA9F13003218}">
      <dgm:prSet/>
      <dgm:spPr/>
      <dgm:t>
        <a:bodyPr/>
        <a:lstStyle/>
        <a:p>
          <a:r>
            <a:rPr lang="fi-FI" b="0" i="0" baseline="0"/>
            <a:t>3) sijoituksen tarkoituksesta.</a:t>
          </a:r>
          <a:endParaRPr lang="fi-FI"/>
        </a:p>
      </dgm:t>
    </dgm:pt>
    <dgm:pt modelId="{CE3CF0E1-1CCD-4797-9150-518049774B74}" type="parTrans" cxnId="{D0FB4F30-9CBB-4FB3-B28D-FE9DFA0F23BA}">
      <dgm:prSet/>
      <dgm:spPr/>
      <dgm:t>
        <a:bodyPr/>
        <a:lstStyle/>
        <a:p>
          <a:endParaRPr lang="fi-FI"/>
        </a:p>
      </dgm:t>
    </dgm:pt>
    <dgm:pt modelId="{AFBE37AD-76AF-474E-918E-FF801B5BAF70}" type="sibTrans" cxnId="{D0FB4F30-9CBB-4FB3-B28D-FE9DFA0F23BA}">
      <dgm:prSet/>
      <dgm:spPr/>
      <dgm:t>
        <a:bodyPr/>
        <a:lstStyle/>
        <a:p>
          <a:endParaRPr lang="fi-FI"/>
        </a:p>
      </dgm:t>
    </dgm:pt>
    <dgm:pt modelId="{532CEF75-D12F-4627-90AB-C9B65744B48F}" type="pres">
      <dgm:prSet presAssocID="{8E572C0D-0ACC-430A-B3E5-576D4108FFA5}" presName="vert0" presStyleCnt="0">
        <dgm:presLayoutVars>
          <dgm:dir/>
          <dgm:animOne val="branch"/>
          <dgm:animLvl val="lvl"/>
        </dgm:presLayoutVars>
      </dgm:prSet>
      <dgm:spPr/>
    </dgm:pt>
    <dgm:pt modelId="{9EE5709E-EF15-43B8-B703-2F1671E223D8}" type="pres">
      <dgm:prSet presAssocID="{856A7735-2B56-4667-A6FB-50CF6557F6FD}" presName="thickLine" presStyleLbl="alignNode1" presStyleIdx="0" presStyleCnt="2"/>
      <dgm:spPr/>
    </dgm:pt>
    <dgm:pt modelId="{6C0928F2-BAAD-4609-A7A8-BBE275A98CC4}" type="pres">
      <dgm:prSet presAssocID="{856A7735-2B56-4667-A6FB-50CF6557F6FD}" presName="horz1" presStyleCnt="0"/>
      <dgm:spPr/>
    </dgm:pt>
    <dgm:pt modelId="{E1B15923-C1A6-4E80-8CAE-798A7C28A7A2}" type="pres">
      <dgm:prSet presAssocID="{856A7735-2B56-4667-A6FB-50CF6557F6FD}" presName="tx1" presStyleLbl="revTx" presStyleIdx="0" presStyleCnt="7"/>
      <dgm:spPr/>
    </dgm:pt>
    <dgm:pt modelId="{C178C63A-4A99-4B0A-9B7A-21ABA4A8B701}" type="pres">
      <dgm:prSet presAssocID="{856A7735-2B56-4667-A6FB-50CF6557F6FD}" presName="vert1" presStyleCnt="0"/>
      <dgm:spPr/>
    </dgm:pt>
    <dgm:pt modelId="{1AADDE63-B94A-4708-8D0E-F9222E1AE327}" type="pres">
      <dgm:prSet presAssocID="{A63ECDB2-9713-4795-8877-C511114F5B92}" presName="vertSpace2a" presStyleCnt="0"/>
      <dgm:spPr/>
    </dgm:pt>
    <dgm:pt modelId="{A9D63BE6-D1C8-4DD9-ADB0-C6E6FC8A244D}" type="pres">
      <dgm:prSet presAssocID="{A63ECDB2-9713-4795-8877-C511114F5B92}" presName="horz2" presStyleCnt="0"/>
      <dgm:spPr/>
    </dgm:pt>
    <dgm:pt modelId="{C4D92172-3374-428C-B9D2-A3F7BF3AB525}" type="pres">
      <dgm:prSet presAssocID="{A63ECDB2-9713-4795-8877-C511114F5B92}" presName="horzSpace2" presStyleCnt="0"/>
      <dgm:spPr/>
    </dgm:pt>
    <dgm:pt modelId="{57C69FBF-653E-4D58-A9AA-A06F569282DC}" type="pres">
      <dgm:prSet presAssocID="{A63ECDB2-9713-4795-8877-C511114F5B92}" presName="tx2" presStyleLbl="revTx" presStyleIdx="1" presStyleCnt="7"/>
      <dgm:spPr/>
    </dgm:pt>
    <dgm:pt modelId="{E241D664-30D6-4F97-B57A-D139C300E1CE}" type="pres">
      <dgm:prSet presAssocID="{A63ECDB2-9713-4795-8877-C511114F5B92}" presName="vert2" presStyleCnt="0"/>
      <dgm:spPr/>
    </dgm:pt>
    <dgm:pt modelId="{DF302013-D999-40BA-A50F-B547F7035EE2}" type="pres">
      <dgm:prSet presAssocID="{A63ECDB2-9713-4795-8877-C511114F5B92}" presName="thinLine2b" presStyleLbl="callout" presStyleIdx="0" presStyleCnt="5"/>
      <dgm:spPr/>
    </dgm:pt>
    <dgm:pt modelId="{CE77A85F-8127-4448-9852-5CAF4191FEB7}" type="pres">
      <dgm:prSet presAssocID="{A63ECDB2-9713-4795-8877-C511114F5B92}" presName="vertSpace2b" presStyleCnt="0"/>
      <dgm:spPr/>
    </dgm:pt>
    <dgm:pt modelId="{074D8258-166E-44E8-9F31-6E39D1797CEB}" type="pres">
      <dgm:prSet presAssocID="{C48EC7F9-EA2C-4419-8E5B-817DE86721D3}" presName="horz2" presStyleCnt="0"/>
      <dgm:spPr/>
    </dgm:pt>
    <dgm:pt modelId="{6F882B6A-64D0-4347-93C9-D3828FDE11FD}" type="pres">
      <dgm:prSet presAssocID="{C48EC7F9-EA2C-4419-8E5B-817DE86721D3}" presName="horzSpace2" presStyleCnt="0"/>
      <dgm:spPr/>
    </dgm:pt>
    <dgm:pt modelId="{EC99AA18-EA55-42F1-99ED-B1B8EE2C1627}" type="pres">
      <dgm:prSet presAssocID="{C48EC7F9-EA2C-4419-8E5B-817DE86721D3}" presName="tx2" presStyleLbl="revTx" presStyleIdx="2" presStyleCnt="7"/>
      <dgm:spPr/>
    </dgm:pt>
    <dgm:pt modelId="{CFD0E682-D39F-4FA4-81FD-8FEE7D792323}" type="pres">
      <dgm:prSet presAssocID="{C48EC7F9-EA2C-4419-8E5B-817DE86721D3}" presName="vert2" presStyleCnt="0"/>
      <dgm:spPr/>
    </dgm:pt>
    <dgm:pt modelId="{1BBEAB42-C96E-4860-BF16-B4632068681F}" type="pres">
      <dgm:prSet presAssocID="{C48EC7F9-EA2C-4419-8E5B-817DE86721D3}" presName="thinLine2b" presStyleLbl="callout" presStyleIdx="1" presStyleCnt="5"/>
      <dgm:spPr/>
    </dgm:pt>
    <dgm:pt modelId="{17EDAD20-9E76-4A27-9808-576C672F5228}" type="pres">
      <dgm:prSet presAssocID="{C48EC7F9-EA2C-4419-8E5B-817DE86721D3}" presName="vertSpace2b" presStyleCnt="0"/>
      <dgm:spPr/>
    </dgm:pt>
    <dgm:pt modelId="{993CE4B8-4D67-4F3C-9052-8DE834729E3E}" type="pres">
      <dgm:prSet presAssocID="{F9CFCFCA-9C2E-4759-99C1-9C90D18D84B9}" presName="thickLine" presStyleLbl="alignNode1" presStyleIdx="1" presStyleCnt="2"/>
      <dgm:spPr/>
    </dgm:pt>
    <dgm:pt modelId="{CCF9D1BC-4F45-408B-81E5-40FEB663411B}" type="pres">
      <dgm:prSet presAssocID="{F9CFCFCA-9C2E-4759-99C1-9C90D18D84B9}" presName="horz1" presStyleCnt="0"/>
      <dgm:spPr/>
    </dgm:pt>
    <dgm:pt modelId="{77A16FB6-456A-4635-8732-7791E7ECC7BA}" type="pres">
      <dgm:prSet presAssocID="{F9CFCFCA-9C2E-4759-99C1-9C90D18D84B9}" presName="tx1" presStyleLbl="revTx" presStyleIdx="3" presStyleCnt="7"/>
      <dgm:spPr/>
    </dgm:pt>
    <dgm:pt modelId="{E2694CB4-4260-48C6-B997-73D86968365B}" type="pres">
      <dgm:prSet presAssocID="{F9CFCFCA-9C2E-4759-99C1-9C90D18D84B9}" presName="vert1" presStyleCnt="0"/>
      <dgm:spPr/>
    </dgm:pt>
    <dgm:pt modelId="{C58AB741-6C84-48B0-B567-5406A5E6A05F}" type="pres">
      <dgm:prSet presAssocID="{4FBD45A7-7DC1-4D05-8C57-907356C6664D}" presName="vertSpace2a" presStyleCnt="0"/>
      <dgm:spPr/>
    </dgm:pt>
    <dgm:pt modelId="{434D487B-982E-4B97-A153-D13B245E7796}" type="pres">
      <dgm:prSet presAssocID="{4FBD45A7-7DC1-4D05-8C57-907356C6664D}" presName="horz2" presStyleCnt="0"/>
      <dgm:spPr/>
    </dgm:pt>
    <dgm:pt modelId="{472892CF-7D68-4E51-863A-1CFEBEBF53B0}" type="pres">
      <dgm:prSet presAssocID="{4FBD45A7-7DC1-4D05-8C57-907356C6664D}" presName="horzSpace2" presStyleCnt="0"/>
      <dgm:spPr/>
    </dgm:pt>
    <dgm:pt modelId="{CFE3C42C-CE84-4CAF-85B8-5524B1ECC057}" type="pres">
      <dgm:prSet presAssocID="{4FBD45A7-7DC1-4D05-8C57-907356C6664D}" presName="tx2" presStyleLbl="revTx" presStyleIdx="4" presStyleCnt="7"/>
      <dgm:spPr/>
    </dgm:pt>
    <dgm:pt modelId="{824B7943-0A22-44C0-BFF8-CC32404AEA56}" type="pres">
      <dgm:prSet presAssocID="{4FBD45A7-7DC1-4D05-8C57-907356C6664D}" presName="vert2" presStyleCnt="0"/>
      <dgm:spPr/>
    </dgm:pt>
    <dgm:pt modelId="{D752AC04-115A-44EA-B79D-7C8621632C92}" type="pres">
      <dgm:prSet presAssocID="{4FBD45A7-7DC1-4D05-8C57-907356C6664D}" presName="thinLine2b" presStyleLbl="callout" presStyleIdx="2" presStyleCnt="5"/>
      <dgm:spPr/>
    </dgm:pt>
    <dgm:pt modelId="{DD0A8B1F-5C43-4AA3-BEF6-8FD795275AAB}" type="pres">
      <dgm:prSet presAssocID="{4FBD45A7-7DC1-4D05-8C57-907356C6664D}" presName="vertSpace2b" presStyleCnt="0"/>
      <dgm:spPr/>
    </dgm:pt>
    <dgm:pt modelId="{188B0082-55FB-47F2-876C-67510E13BDC5}" type="pres">
      <dgm:prSet presAssocID="{4B94296A-4DAB-45C0-931E-83E4F04C0B8E}" presName="horz2" presStyleCnt="0"/>
      <dgm:spPr/>
    </dgm:pt>
    <dgm:pt modelId="{0B276187-93B2-4AD8-B690-66DAA0481B06}" type="pres">
      <dgm:prSet presAssocID="{4B94296A-4DAB-45C0-931E-83E4F04C0B8E}" presName="horzSpace2" presStyleCnt="0"/>
      <dgm:spPr/>
    </dgm:pt>
    <dgm:pt modelId="{9D7445D8-57D1-4387-9455-9F909A7B54EC}" type="pres">
      <dgm:prSet presAssocID="{4B94296A-4DAB-45C0-931E-83E4F04C0B8E}" presName="tx2" presStyleLbl="revTx" presStyleIdx="5" presStyleCnt="7"/>
      <dgm:spPr/>
    </dgm:pt>
    <dgm:pt modelId="{DC4F94CA-6C16-4DDF-8D51-B7EE1C9A588A}" type="pres">
      <dgm:prSet presAssocID="{4B94296A-4DAB-45C0-931E-83E4F04C0B8E}" presName="vert2" presStyleCnt="0"/>
      <dgm:spPr/>
    </dgm:pt>
    <dgm:pt modelId="{E1452AB0-0058-4BA3-A0DC-013A494061B7}" type="pres">
      <dgm:prSet presAssocID="{4B94296A-4DAB-45C0-931E-83E4F04C0B8E}" presName="thinLine2b" presStyleLbl="callout" presStyleIdx="3" presStyleCnt="5"/>
      <dgm:spPr/>
    </dgm:pt>
    <dgm:pt modelId="{DDA1F054-E2A3-422F-B15F-AD21D40ED2F2}" type="pres">
      <dgm:prSet presAssocID="{4B94296A-4DAB-45C0-931E-83E4F04C0B8E}" presName="vertSpace2b" presStyleCnt="0"/>
      <dgm:spPr/>
    </dgm:pt>
    <dgm:pt modelId="{15141E1F-842A-45DF-82F5-DB76FA684FFA}" type="pres">
      <dgm:prSet presAssocID="{91E906B2-E262-47E1-9C5B-CA9F13003218}" presName="horz2" presStyleCnt="0"/>
      <dgm:spPr/>
    </dgm:pt>
    <dgm:pt modelId="{6E5388A4-1370-46D7-A6BD-57F5025BB3F0}" type="pres">
      <dgm:prSet presAssocID="{91E906B2-E262-47E1-9C5B-CA9F13003218}" presName="horzSpace2" presStyleCnt="0"/>
      <dgm:spPr/>
    </dgm:pt>
    <dgm:pt modelId="{263AC0BC-655F-4542-9F10-F3E6B7B4AFB5}" type="pres">
      <dgm:prSet presAssocID="{91E906B2-E262-47E1-9C5B-CA9F13003218}" presName="tx2" presStyleLbl="revTx" presStyleIdx="6" presStyleCnt="7"/>
      <dgm:spPr/>
    </dgm:pt>
    <dgm:pt modelId="{E6596DF0-BD1E-401D-9C76-8708CEA953BE}" type="pres">
      <dgm:prSet presAssocID="{91E906B2-E262-47E1-9C5B-CA9F13003218}" presName="vert2" presStyleCnt="0"/>
      <dgm:spPr/>
    </dgm:pt>
    <dgm:pt modelId="{41507C3D-8154-45F9-92CE-02350448996E}" type="pres">
      <dgm:prSet presAssocID="{91E906B2-E262-47E1-9C5B-CA9F13003218}" presName="thinLine2b" presStyleLbl="callout" presStyleIdx="4" presStyleCnt="5"/>
      <dgm:spPr/>
    </dgm:pt>
    <dgm:pt modelId="{97E1EB01-F973-4561-B73F-D0A408EC58D7}" type="pres">
      <dgm:prSet presAssocID="{91E906B2-E262-47E1-9C5B-CA9F13003218}" presName="vertSpace2b" presStyleCnt="0"/>
      <dgm:spPr/>
    </dgm:pt>
  </dgm:ptLst>
  <dgm:cxnLst>
    <dgm:cxn modelId="{1E6D4308-C74F-4374-BCB2-6EB02ACF93AF}" type="presOf" srcId="{C48EC7F9-EA2C-4419-8E5B-817DE86721D3}" destId="{EC99AA18-EA55-42F1-99ED-B1B8EE2C1627}" srcOrd="0" destOrd="0" presId="urn:microsoft.com/office/officeart/2008/layout/LinedList"/>
    <dgm:cxn modelId="{B3AE2613-B5E9-4353-9220-955C954BACA7}" srcId="{8E572C0D-0ACC-430A-B3E5-576D4108FFA5}" destId="{F9CFCFCA-9C2E-4759-99C1-9C90D18D84B9}" srcOrd="1" destOrd="0" parTransId="{5AE1385C-7E0D-48E6-9B0B-07EE82EDE0C4}" sibTransId="{8304DDB3-3DD6-4734-A5A2-710CF5BA9B29}"/>
    <dgm:cxn modelId="{A305021D-91C8-4138-8D27-CE09E464D5FD}" type="presOf" srcId="{A63ECDB2-9713-4795-8877-C511114F5B92}" destId="{57C69FBF-653E-4D58-A9AA-A06F569282DC}" srcOrd="0" destOrd="0" presId="urn:microsoft.com/office/officeart/2008/layout/LinedList"/>
    <dgm:cxn modelId="{6D744725-9213-4542-BC8E-FA3150A8BE9D}" type="presOf" srcId="{856A7735-2B56-4667-A6FB-50CF6557F6FD}" destId="{E1B15923-C1A6-4E80-8CAE-798A7C28A7A2}" srcOrd="0" destOrd="0" presId="urn:microsoft.com/office/officeart/2008/layout/LinedList"/>
    <dgm:cxn modelId="{D0FB4F30-9CBB-4FB3-B28D-FE9DFA0F23BA}" srcId="{F9CFCFCA-9C2E-4759-99C1-9C90D18D84B9}" destId="{91E906B2-E262-47E1-9C5B-CA9F13003218}" srcOrd="2" destOrd="0" parTransId="{CE3CF0E1-1CCD-4797-9150-518049774B74}" sibTransId="{AFBE37AD-76AF-474E-918E-FF801B5BAF70}"/>
    <dgm:cxn modelId="{84C31034-5F23-4DCF-A8A8-C61829E557E5}" srcId="{8E572C0D-0ACC-430A-B3E5-576D4108FFA5}" destId="{856A7735-2B56-4667-A6FB-50CF6557F6FD}" srcOrd="0" destOrd="0" parTransId="{6B03A233-CE95-4A9D-9091-E4824BA533B6}" sibTransId="{5ED314CD-DA45-448F-8706-0BF491CFB24B}"/>
    <dgm:cxn modelId="{719F4F47-F3B6-442E-9054-542C3C74B9FE}" srcId="{F9CFCFCA-9C2E-4759-99C1-9C90D18D84B9}" destId="{4FBD45A7-7DC1-4D05-8C57-907356C6664D}" srcOrd="0" destOrd="0" parTransId="{3D7BDF71-379B-45B6-A4AB-BB202C0A7799}" sibTransId="{5D9302F3-ACAA-402E-996C-00CABFE6FB0B}"/>
    <dgm:cxn modelId="{BA73FA4C-0CC1-461D-994E-68EEA644217C}" type="presOf" srcId="{4B94296A-4DAB-45C0-931E-83E4F04C0B8E}" destId="{9D7445D8-57D1-4387-9455-9F909A7B54EC}" srcOrd="0" destOrd="0" presId="urn:microsoft.com/office/officeart/2008/layout/LinedList"/>
    <dgm:cxn modelId="{9B4F334D-6DC1-41B9-B42C-1BB710A0B617}" type="presOf" srcId="{8E572C0D-0ACC-430A-B3E5-576D4108FFA5}" destId="{532CEF75-D12F-4627-90AB-C9B65744B48F}" srcOrd="0" destOrd="0" presId="urn:microsoft.com/office/officeart/2008/layout/LinedList"/>
    <dgm:cxn modelId="{212A7C6F-1683-43B0-B8E3-3EF0594CC9D2}" srcId="{856A7735-2B56-4667-A6FB-50CF6557F6FD}" destId="{C48EC7F9-EA2C-4419-8E5B-817DE86721D3}" srcOrd="1" destOrd="0" parTransId="{8E38A30C-B9C1-4FCD-90D1-F6CE2D6D1B94}" sibTransId="{4EBD04E5-0CB9-48D6-82E1-CD2C444D3FCA}"/>
    <dgm:cxn modelId="{A233828F-B3AB-48C2-B457-9C9B2A55FDFA}" srcId="{856A7735-2B56-4667-A6FB-50CF6557F6FD}" destId="{A63ECDB2-9713-4795-8877-C511114F5B92}" srcOrd="0" destOrd="0" parTransId="{F5BDBA0E-64B6-46AA-A54B-02BB457E1A0F}" sibTransId="{9D95D3A2-C5D6-42FE-A128-62BC7413E0A4}"/>
    <dgm:cxn modelId="{62796093-08C8-48A1-871D-50A248B4F4C1}" type="presOf" srcId="{F9CFCFCA-9C2E-4759-99C1-9C90D18D84B9}" destId="{77A16FB6-456A-4635-8732-7791E7ECC7BA}" srcOrd="0" destOrd="0" presId="urn:microsoft.com/office/officeart/2008/layout/LinedList"/>
    <dgm:cxn modelId="{8F26D2A7-9862-4450-B86E-4655839EC204}" srcId="{F9CFCFCA-9C2E-4759-99C1-9C90D18D84B9}" destId="{4B94296A-4DAB-45C0-931E-83E4F04C0B8E}" srcOrd="1" destOrd="0" parTransId="{E9D5BC76-6508-4580-9B93-2EAFA1B33A26}" sibTransId="{6AF1A3AD-89AF-41A8-A5F4-334F59CFAEE1}"/>
    <dgm:cxn modelId="{99C78ACE-4BE3-40D4-9124-F44C3DB8ACB5}" type="presOf" srcId="{4FBD45A7-7DC1-4D05-8C57-907356C6664D}" destId="{CFE3C42C-CE84-4CAF-85B8-5524B1ECC057}" srcOrd="0" destOrd="0" presId="urn:microsoft.com/office/officeart/2008/layout/LinedList"/>
    <dgm:cxn modelId="{97E221F2-35D1-4FA4-A942-06EAB2D2A12F}" type="presOf" srcId="{91E906B2-E262-47E1-9C5B-CA9F13003218}" destId="{263AC0BC-655F-4542-9F10-F3E6B7B4AFB5}" srcOrd="0" destOrd="0" presId="urn:microsoft.com/office/officeart/2008/layout/LinedList"/>
    <dgm:cxn modelId="{B64E7233-8D47-4EF8-91EC-87FF1EC6A1E9}" type="presParOf" srcId="{532CEF75-D12F-4627-90AB-C9B65744B48F}" destId="{9EE5709E-EF15-43B8-B703-2F1671E223D8}" srcOrd="0" destOrd="0" presId="urn:microsoft.com/office/officeart/2008/layout/LinedList"/>
    <dgm:cxn modelId="{11BCB21E-8D49-4C98-93B9-5553657273B3}" type="presParOf" srcId="{532CEF75-D12F-4627-90AB-C9B65744B48F}" destId="{6C0928F2-BAAD-4609-A7A8-BBE275A98CC4}" srcOrd="1" destOrd="0" presId="urn:microsoft.com/office/officeart/2008/layout/LinedList"/>
    <dgm:cxn modelId="{1B9D09B3-1F2C-4C97-8AD2-6A4F253BAB32}" type="presParOf" srcId="{6C0928F2-BAAD-4609-A7A8-BBE275A98CC4}" destId="{E1B15923-C1A6-4E80-8CAE-798A7C28A7A2}" srcOrd="0" destOrd="0" presId="urn:microsoft.com/office/officeart/2008/layout/LinedList"/>
    <dgm:cxn modelId="{24DABBDA-4409-47AF-B800-BD176194C7FD}" type="presParOf" srcId="{6C0928F2-BAAD-4609-A7A8-BBE275A98CC4}" destId="{C178C63A-4A99-4B0A-9B7A-21ABA4A8B701}" srcOrd="1" destOrd="0" presId="urn:microsoft.com/office/officeart/2008/layout/LinedList"/>
    <dgm:cxn modelId="{62EB14D0-3C5A-4167-895A-DE5CE2CB74C5}" type="presParOf" srcId="{C178C63A-4A99-4B0A-9B7A-21ABA4A8B701}" destId="{1AADDE63-B94A-4708-8D0E-F9222E1AE327}" srcOrd="0" destOrd="0" presId="urn:microsoft.com/office/officeart/2008/layout/LinedList"/>
    <dgm:cxn modelId="{4955EE60-1DBD-49FF-A0C1-798D73765B51}" type="presParOf" srcId="{C178C63A-4A99-4B0A-9B7A-21ABA4A8B701}" destId="{A9D63BE6-D1C8-4DD9-ADB0-C6E6FC8A244D}" srcOrd="1" destOrd="0" presId="urn:microsoft.com/office/officeart/2008/layout/LinedList"/>
    <dgm:cxn modelId="{FF0A37E1-7C54-4D0A-87D7-DECBF7FA0A06}" type="presParOf" srcId="{A9D63BE6-D1C8-4DD9-ADB0-C6E6FC8A244D}" destId="{C4D92172-3374-428C-B9D2-A3F7BF3AB525}" srcOrd="0" destOrd="0" presId="urn:microsoft.com/office/officeart/2008/layout/LinedList"/>
    <dgm:cxn modelId="{E9E45DE4-1EE1-4049-ABA1-03FEEA8C7BDF}" type="presParOf" srcId="{A9D63BE6-D1C8-4DD9-ADB0-C6E6FC8A244D}" destId="{57C69FBF-653E-4D58-A9AA-A06F569282DC}" srcOrd="1" destOrd="0" presId="urn:microsoft.com/office/officeart/2008/layout/LinedList"/>
    <dgm:cxn modelId="{D93C427F-F6CE-47DD-A482-C28AF699AF60}" type="presParOf" srcId="{A9D63BE6-D1C8-4DD9-ADB0-C6E6FC8A244D}" destId="{E241D664-30D6-4F97-B57A-D139C300E1CE}" srcOrd="2" destOrd="0" presId="urn:microsoft.com/office/officeart/2008/layout/LinedList"/>
    <dgm:cxn modelId="{D9223DA1-2763-4440-83C9-086F77B2DF18}" type="presParOf" srcId="{C178C63A-4A99-4B0A-9B7A-21ABA4A8B701}" destId="{DF302013-D999-40BA-A50F-B547F7035EE2}" srcOrd="2" destOrd="0" presId="urn:microsoft.com/office/officeart/2008/layout/LinedList"/>
    <dgm:cxn modelId="{D4E78BDF-F13C-410F-8BAB-07D0C05DDD80}" type="presParOf" srcId="{C178C63A-4A99-4B0A-9B7A-21ABA4A8B701}" destId="{CE77A85F-8127-4448-9852-5CAF4191FEB7}" srcOrd="3" destOrd="0" presId="urn:microsoft.com/office/officeart/2008/layout/LinedList"/>
    <dgm:cxn modelId="{EEEE6657-53F8-4716-B026-9E73A12D8CEC}" type="presParOf" srcId="{C178C63A-4A99-4B0A-9B7A-21ABA4A8B701}" destId="{074D8258-166E-44E8-9F31-6E39D1797CEB}" srcOrd="4" destOrd="0" presId="urn:microsoft.com/office/officeart/2008/layout/LinedList"/>
    <dgm:cxn modelId="{9CAC7202-3034-44C7-8A25-17425FD35361}" type="presParOf" srcId="{074D8258-166E-44E8-9F31-6E39D1797CEB}" destId="{6F882B6A-64D0-4347-93C9-D3828FDE11FD}" srcOrd="0" destOrd="0" presId="urn:microsoft.com/office/officeart/2008/layout/LinedList"/>
    <dgm:cxn modelId="{A4A6DAA7-4EEB-4A60-B0DF-67F733505BC3}" type="presParOf" srcId="{074D8258-166E-44E8-9F31-6E39D1797CEB}" destId="{EC99AA18-EA55-42F1-99ED-B1B8EE2C1627}" srcOrd="1" destOrd="0" presId="urn:microsoft.com/office/officeart/2008/layout/LinedList"/>
    <dgm:cxn modelId="{68789830-4D27-43C8-92E7-6D61BF6B8D21}" type="presParOf" srcId="{074D8258-166E-44E8-9F31-6E39D1797CEB}" destId="{CFD0E682-D39F-4FA4-81FD-8FEE7D792323}" srcOrd="2" destOrd="0" presId="urn:microsoft.com/office/officeart/2008/layout/LinedList"/>
    <dgm:cxn modelId="{305B87FB-7D44-474C-90F0-43CE10E0C4B2}" type="presParOf" srcId="{C178C63A-4A99-4B0A-9B7A-21ABA4A8B701}" destId="{1BBEAB42-C96E-4860-BF16-B4632068681F}" srcOrd="5" destOrd="0" presId="urn:microsoft.com/office/officeart/2008/layout/LinedList"/>
    <dgm:cxn modelId="{3F45B113-4254-4998-8F2B-72AF7FBE7187}" type="presParOf" srcId="{C178C63A-4A99-4B0A-9B7A-21ABA4A8B701}" destId="{17EDAD20-9E76-4A27-9808-576C672F5228}" srcOrd="6" destOrd="0" presId="urn:microsoft.com/office/officeart/2008/layout/LinedList"/>
    <dgm:cxn modelId="{ABE49D86-1FCB-47CA-B9B3-B340C02FA79B}" type="presParOf" srcId="{532CEF75-D12F-4627-90AB-C9B65744B48F}" destId="{993CE4B8-4D67-4F3C-9052-8DE834729E3E}" srcOrd="2" destOrd="0" presId="urn:microsoft.com/office/officeart/2008/layout/LinedList"/>
    <dgm:cxn modelId="{4E937EAE-D3EB-42E8-8D0B-AAED098C9E12}" type="presParOf" srcId="{532CEF75-D12F-4627-90AB-C9B65744B48F}" destId="{CCF9D1BC-4F45-408B-81E5-40FEB663411B}" srcOrd="3" destOrd="0" presId="urn:microsoft.com/office/officeart/2008/layout/LinedList"/>
    <dgm:cxn modelId="{76D5E3BC-6E56-4677-8FB8-DD39859EC406}" type="presParOf" srcId="{CCF9D1BC-4F45-408B-81E5-40FEB663411B}" destId="{77A16FB6-456A-4635-8732-7791E7ECC7BA}" srcOrd="0" destOrd="0" presId="urn:microsoft.com/office/officeart/2008/layout/LinedList"/>
    <dgm:cxn modelId="{C58DE8F2-7AFC-4F47-A85E-4587CC4607EA}" type="presParOf" srcId="{CCF9D1BC-4F45-408B-81E5-40FEB663411B}" destId="{E2694CB4-4260-48C6-B997-73D86968365B}" srcOrd="1" destOrd="0" presId="urn:microsoft.com/office/officeart/2008/layout/LinedList"/>
    <dgm:cxn modelId="{933477C9-8753-4E31-BF50-5629B320824A}" type="presParOf" srcId="{E2694CB4-4260-48C6-B997-73D86968365B}" destId="{C58AB741-6C84-48B0-B567-5406A5E6A05F}" srcOrd="0" destOrd="0" presId="urn:microsoft.com/office/officeart/2008/layout/LinedList"/>
    <dgm:cxn modelId="{9721C0A2-3DC1-4A12-AC92-A479DFD4B277}" type="presParOf" srcId="{E2694CB4-4260-48C6-B997-73D86968365B}" destId="{434D487B-982E-4B97-A153-D13B245E7796}" srcOrd="1" destOrd="0" presId="urn:microsoft.com/office/officeart/2008/layout/LinedList"/>
    <dgm:cxn modelId="{75031B32-0F29-49D5-ACD4-85DCCF5AD92B}" type="presParOf" srcId="{434D487B-982E-4B97-A153-D13B245E7796}" destId="{472892CF-7D68-4E51-863A-1CFEBEBF53B0}" srcOrd="0" destOrd="0" presId="urn:microsoft.com/office/officeart/2008/layout/LinedList"/>
    <dgm:cxn modelId="{7C3FADEF-FA0D-4A69-BE77-AAC701D82810}" type="presParOf" srcId="{434D487B-982E-4B97-A153-D13B245E7796}" destId="{CFE3C42C-CE84-4CAF-85B8-5524B1ECC057}" srcOrd="1" destOrd="0" presId="urn:microsoft.com/office/officeart/2008/layout/LinedList"/>
    <dgm:cxn modelId="{0FE378EC-9C7E-4F47-B35A-F2EAA4B67B2E}" type="presParOf" srcId="{434D487B-982E-4B97-A153-D13B245E7796}" destId="{824B7943-0A22-44C0-BFF8-CC32404AEA56}" srcOrd="2" destOrd="0" presId="urn:microsoft.com/office/officeart/2008/layout/LinedList"/>
    <dgm:cxn modelId="{B80CAEA6-8BCF-4501-9DE1-EE7BD511023F}" type="presParOf" srcId="{E2694CB4-4260-48C6-B997-73D86968365B}" destId="{D752AC04-115A-44EA-B79D-7C8621632C92}" srcOrd="2" destOrd="0" presId="urn:microsoft.com/office/officeart/2008/layout/LinedList"/>
    <dgm:cxn modelId="{6EBD5EF0-32D5-4315-9978-06430EBAC2A6}" type="presParOf" srcId="{E2694CB4-4260-48C6-B997-73D86968365B}" destId="{DD0A8B1F-5C43-4AA3-BEF6-8FD795275AAB}" srcOrd="3" destOrd="0" presId="urn:microsoft.com/office/officeart/2008/layout/LinedList"/>
    <dgm:cxn modelId="{3B7764F3-3FEB-4191-9757-6169FE84F019}" type="presParOf" srcId="{E2694CB4-4260-48C6-B997-73D86968365B}" destId="{188B0082-55FB-47F2-876C-67510E13BDC5}" srcOrd="4" destOrd="0" presId="urn:microsoft.com/office/officeart/2008/layout/LinedList"/>
    <dgm:cxn modelId="{2F174B7C-B142-4B6C-94E4-3112D9760A32}" type="presParOf" srcId="{188B0082-55FB-47F2-876C-67510E13BDC5}" destId="{0B276187-93B2-4AD8-B690-66DAA0481B06}" srcOrd="0" destOrd="0" presId="urn:microsoft.com/office/officeart/2008/layout/LinedList"/>
    <dgm:cxn modelId="{62629586-8F3C-4EA1-A4B0-7657A53716DE}" type="presParOf" srcId="{188B0082-55FB-47F2-876C-67510E13BDC5}" destId="{9D7445D8-57D1-4387-9455-9F909A7B54EC}" srcOrd="1" destOrd="0" presId="urn:microsoft.com/office/officeart/2008/layout/LinedList"/>
    <dgm:cxn modelId="{E0A83441-344D-4577-B5D7-1FBF0751DF31}" type="presParOf" srcId="{188B0082-55FB-47F2-876C-67510E13BDC5}" destId="{DC4F94CA-6C16-4DDF-8D51-B7EE1C9A588A}" srcOrd="2" destOrd="0" presId="urn:microsoft.com/office/officeart/2008/layout/LinedList"/>
    <dgm:cxn modelId="{A0E1DC80-6E59-477E-A0F1-6729B3D54C34}" type="presParOf" srcId="{E2694CB4-4260-48C6-B997-73D86968365B}" destId="{E1452AB0-0058-4BA3-A0DC-013A494061B7}" srcOrd="5" destOrd="0" presId="urn:microsoft.com/office/officeart/2008/layout/LinedList"/>
    <dgm:cxn modelId="{9439A749-42B0-4586-9B93-DD9151F6ACEC}" type="presParOf" srcId="{E2694CB4-4260-48C6-B997-73D86968365B}" destId="{DDA1F054-E2A3-422F-B15F-AD21D40ED2F2}" srcOrd="6" destOrd="0" presId="urn:microsoft.com/office/officeart/2008/layout/LinedList"/>
    <dgm:cxn modelId="{6FE88639-464A-48ED-A91A-D5BF6325C868}" type="presParOf" srcId="{E2694CB4-4260-48C6-B997-73D86968365B}" destId="{15141E1F-842A-45DF-82F5-DB76FA684FFA}" srcOrd="7" destOrd="0" presId="urn:microsoft.com/office/officeart/2008/layout/LinedList"/>
    <dgm:cxn modelId="{D204745E-66D3-4097-A84B-0B80FD1D6C61}" type="presParOf" srcId="{15141E1F-842A-45DF-82F5-DB76FA684FFA}" destId="{6E5388A4-1370-46D7-A6BD-57F5025BB3F0}" srcOrd="0" destOrd="0" presId="urn:microsoft.com/office/officeart/2008/layout/LinedList"/>
    <dgm:cxn modelId="{35A44BC6-E368-4C6E-9AD9-F93C76FBD385}" type="presParOf" srcId="{15141E1F-842A-45DF-82F5-DB76FA684FFA}" destId="{263AC0BC-655F-4542-9F10-F3E6B7B4AFB5}" srcOrd="1" destOrd="0" presId="urn:microsoft.com/office/officeart/2008/layout/LinedList"/>
    <dgm:cxn modelId="{4883D146-DD31-4E72-A3EA-23215F316A3D}" type="presParOf" srcId="{15141E1F-842A-45DF-82F5-DB76FA684FFA}" destId="{E6596DF0-BD1E-401D-9C76-8708CEA953BE}" srcOrd="2" destOrd="0" presId="urn:microsoft.com/office/officeart/2008/layout/LinedList"/>
    <dgm:cxn modelId="{03BABCDB-3133-4195-B9F1-CFDF2358973E}" type="presParOf" srcId="{E2694CB4-4260-48C6-B997-73D86968365B}" destId="{41507C3D-8154-45F9-92CE-02350448996E}" srcOrd="8" destOrd="0" presId="urn:microsoft.com/office/officeart/2008/layout/LinedList"/>
    <dgm:cxn modelId="{CF141F3C-A202-41A0-B9BE-C3B858C07DB1}" type="presParOf" srcId="{E2694CB4-4260-48C6-B997-73D86968365B}" destId="{97E1EB01-F973-4561-B73F-D0A408EC58D7}"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AF92DC-E823-4DC5-A4B8-EA5B31D9CF51}" type="doc">
      <dgm:prSet loTypeId="urn:microsoft.com/office/officeart/2005/8/layout/process4" loCatId="process" qsTypeId="urn:microsoft.com/office/officeart/2005/8/quickstyle/3d5" qsCatId="3D" csTypeId="urn:microsoft.com/office/officeart/2005/8/colors/accent2_1" csCatId="accent2"/>
      <dgm:spPr/>
      <dgm:t>
        <a:bodyPr/>
        <a:lstStyle/>
        <a:p>
          <a:endParaRPr lang="en-US"/>
        </a:p>
      </dgm:t>
    </dgm:pt>
    <dgm:pt modelId="{44BE7847-B352-4E07-8939-A6E9CB08A5AB}">
      <dgm:prSet/>
      <dgm:spPr/>
      <dgm:t>
        <a:bodyPr/>
        <a:lstStyle/>
        <a:p>
          <a:r>
            <a:rPr lang="fi-FI"/>
            <a:t>Sijoituspalveluyrityksen, joka tarjoaa sijoituspalveluna sijoitusneuvontaa tai omaisuudenhoitoa, on hankittava ennen sijoituspalvelun tarjoamista riittävät tiedot </a:t>
          </a:r>
          <a:endParaRPr lang="en-US"/>
        </a:p>
      </dgm:t>
    </dgm:pt>
    <dgm:pt modelId="{7817CF9B-F312-4BFE-B938-5BFEC195E199}" type="parTrans" cxnId="{52F7FF32-D188-4401-8919-96C05197D2ED}">
      <dgm:prSet/>
      <dgm:spPr/>
      <dgm:t>
        <a:bodyPr/>
        <a:lstStyle/>
        <a:p>
          <a:endParaRPr lang="en-US"/>
        </a:p>
      </dgm:t>
    </dgm:pt>
    <dgm:pt modelId="{3EC3C519-906C-416D-A797-489BD4385C6F}" type="sibTrans" cxnId="{52F7FF32-D188-4401-8919-96C05197D2ED}">
      <dgm:prSet/>
      <dgm:spPr/>
      <dgm:t>
        <a:bodyPr/>
        <a:lstStyle/>
        <a:p>
          <a:endParaRPr lang="en-US"/>
        </a:p>
      </dgm:t>
    </dgm:pt>
    <dgm:pt modelId="{98280B9C-7598-4758-87BC-5FE7DC57376D}">
      <dgm:prSet/>
      <dgm:spPr/>
      <dgm:t>
        <a:bodyPr/>
        <a:lstStyle/>
        <a:p>
          <a:r>
            <a:rPr lang="fi-FI"/>
            <a:t>asiakkaan tietämyksestä ja kokemuksesta tarjotusta tuotteesta tai palvelusta </a:t>
          </a:r>
          <a:endParaRPr lang="en-US"/>
        </a:p>
      </dgm:t>
    </dgm:pt>
    <dgm:pt modelId="{9C8EB934-6E24-4445-AEF5-C2A3822AD9E6}" type="parTrans" cxnId="{7BDF509B-DDA8-4E77-B124-D17E67FD0332}">
      <dgm:prSet/>
      <dgm:spPr/>
      <dgm:t>
        <a:bodyPr/>
        <a:lstStyle/>
        <a:p>
          <a:endParaRPr lang="en-US"/>
        </a:p>
      </dgm:t>
    </dgm:pt>
    <dgm:pt modelId="{3B945D5B-4E4F-4A71-8885-7622AC938449}" type="sibTrans" cxnId="{7BDF509B-DDA8-4E77-B124-D17E67FD0332}">
      <dgm:prSet/>
      <dgm:spPr/>
      <dgm:t>
        <a:bodyPr/>
        <a:lstStyle/>
        <a:p>
          <a:endParaRPr lang="en-US"/>
        </a:p>
      </dgm:t>
    </dgm:pt>
    <dgm:pt modelId="{22DFD1B2-0853-486F-9E53-1D91EE17EAA4}">
      <dgm:prSet/>
      <dgm:spPr/>
      <dgm:t>
        <a:bodyPr/>
        <a:lstStyle/>
        <a:p>
          <a:r>
            <a:rPr lang="fi-FI"/>
            <a:t>sekä asiakkaan taloudellisesta tilanteesta, mukaan lukien tappionsietokyky, </a:t>
          </a:r>
          <a:endParaRPr lang="en-US"/>
        </a:p>
      </dgm:t>
    </dgm:pt>
    <dgm:pt modelId="{CDC78E53-EFC8-4E8F-8182-512E792E3464}" type="parTrans" cxnId="{DDA76921-9FA9-49AA-8345-1362A4D4AFE4}">
      <dgm:prSet/>
      <dgm:spPr/>
      <dgm:t>
        <a:bodyPr/>
        <a:lstStyle/>
        <a:p>
          <a:endParaRPr lang="en-US"/>
        </a:p>
      </dgm:t>
    </dgm:pt>
    <dgm:pt modelId="{E4A123A2-8C07-4C14-A140-A74D33342423}" type="sibTrans" cxnId="{DDA76921-9FA9-49AA-8345-1362A4D4AFE4}">
      <dgm:prSet/>
      <dgm:spPr/>
      <dgm:t>
        <a:bodyPr/>
        <a:lstStyle/>
        <a:p>
          <a:endParaRPr lang="en-US"/>
        </a:p>
      </dgm:t>
    </dgm:pt>
    <dgm:pt modelId="{950D0CB3-16E6-4214-9128-894FB3D9AE0E}">
      <dgm:prSet/>
      <dgm:spPr/>
      <dgm:t>
        <a:bodyPr/>
        <a:lstStyle/>
        <a:p>
          <a:r>
            <a:rPr lang="fi-FI"/>
            <a:t>ja sijoitustavoitteista, mukaan lukien riskiraja, </a:t>
          </a:r>
          <a:endParaRPr lang="en-US"/>
        </a:p>
      </dgm:t>
    </dgm:pt>
    <dgm:pt modelId="{C31A3549-3E22-4470-802A-95F4EBCCF753}" type="parTrans" cxnId="{2E7A9ECF-9B3C-4BE4-8FF5-1DA428CC345E}">
      <dgm:prSet/>
      <dgm:spPr/>
      <dgm:t>
        <a:bodyPr/>
        <a:lstStyle/>
        <a:p>
          <a:endParaRPr lang="en-US"/>
        </a:p>
      </dgm:t>
    </dgm:pt>
    <dgm:pt modelId="{2109F9B1-F0C2-4FA0-8867-11700FA04429}" type="sibTrans" cxnId="{2E7A9ECF-9B3C-4BE4-8FF5-1DA428CC345E}">
      <dgm:prSet/>
      <dgm:spPr/>
      <dgm:t>
        <a:bodyPr/>
        <a:lstStyle/>
        <a:p>
          <a:endParaRPr lang="en-US"/>
        </a:p>
      </dgm:t>
    </dgm:pt>
    <dgm:pt modelId="{2DD8258B-D91B-41A7-8FA5-F7AD1FCE2F07}">
      <dgm:prSet/>
      <dgm:spPr/>
      <dgm:t>
        <a:bodyPr/>
        <a:lstStyle/>
        <a:p>
          <a:r>
            <a:rPr lang="fi-FI"/>
            <a:t>jotta sijoituspalveluyritys voi suositella asiakkaalle soveltuvia, erityisesti tämän riskirajan ja tappionsietokyvyn mukaisia sijoituspalveluja ja rahoitusvälineitä. </a:t>
          </a:r>
          <a:endParaRPr lang="en-US"/>
        </a:p>
      </dgm:t>
    </dgm:pt>
    <dgm:pt modelId="{713A8D58-597C-48E7-AE01-9422D6F97281}" type="parTrans" cxnId="{5872B2EB-70B4-4A45-8F3B-6B51E1D51C21}">
      <dgm:prSet/>
      <dgm:spPr/>
      <dgm:t>
        <a:bodyPr/>
        <a:lstStyle/>
        <a:p>
          <a:endParaRPr lang="en-US"/>
        </a:p>
      </dgm:t>
    </dgm:pt>
    <dgm:pt modelId="{E4D9264C-1867-4715-83EF-E0AC9CFE39D5}" type="sibTrans" cxnId="{5872B2EB-70B4-4A45-8F3B-6B51E1D51C21}">
      <dgm:prSet/>
      <dgm:spPr/>
      <dgm:t>
        <a:bodyPr/>
        <a:lstStyle/>
        <a:p>
          <a:endParaRPr lang="en-US"/>
        </a:p>
      </dgm:t>
    </dgm:pt>
    <dgm:pt modelId="{1DE4F66B-A292-4DE2-A160-A63662793106}">
      <dgm:prSet/>
      <dgm:spPr/>
      <dgm:t>
        <a:bodyPr/>
        <a:lstStyle/>
        <a:p>
          <a:r>
            <a:rPr lang="fi-FI"/>
            <a:t>Kun sijoituspalveluyritys tarjoaa sijoitusneuvontaa, jossa suositellaan palvelujen tai tuotteiden yhdistelmää, on arvioitava koko tuote- tai palveluyhdistelmän soveltuvuutta asiakkaalle.</a:t>
          </a:r>
          <a:endParaRPr lang="en-US"/>
        </a:p>
      </dgm:t>
    </dgm:pt>
    <dgm:pt modelId="{06AB9417-8A30-4CA6-A171-E44C85A59738}" type="parTrans" cxnId="{C32B53C1-06D1-4E68-B234-F142EC55A191}">
      <dgm:prSet/>
      <dgm:spPr/>
      <dgm:t>
        <a:bodyPr/>
        <a:lstStyle/>
        <a:p>
          <a:endParaRPr lang="en-US"/>
        </a:p>
      </dgm:t>
    </dgm:pt>
    <dgm:pt modelId="{3D119439-1C78-467E-97E2-F6DC512AACB4}" type="sibTrans" cxnId="{C32B53C1-06D1-4E68-B234-F142EC55A191}">
      <dgm:prSet/>
      <dgm:spPr/>
      <dgm:t>
        <a:bodyPr/>
        <a:lstStyle/>
        <a:p>
          <a:endParaRPr lang="en-US"/>
        </a:p>
      </dgm:t>
    </dgm:pt>
    <dgm:pt modelId="{7E8F61BB-50D4-4A7F-BD42-8760FB29B7F7}" type="pres">
      <dgm:prSet presAssocID="{A4AF92DC-E823-4DC5-A4B8-EA5B31D9CF51}" presName="Name0" presStyleCnt="0">
        <dgm:presLayoutVars>
          <dgm:dir/>
          <dgm:animLvl val="lvl"/>
          <dgm:resizeHandles val="exact"/>
        </dgm:presLayoutVars>
      </dgm:prSet>
      <dgm:spPr/>
    </dgm:pt>
    <dgm:pt modelId="{BE69CDE4-49CF-4273-80B3-DCC30168AA14}" type="pres">
      <dgm:prSet presAssocID="{1DE4F66B-A292-4DE2-A160-A63662793106}" presName="boxAndChildren" presStyleCnt="0"/>
      <dgm:spPr/>
    </dgm:pt>
    <dgm:pt modelId="{BC7C9D3C-5EA2-4B3A-AD75-5CA3ED01AF9A}" type="pres">
      <dgm:prSet presAssocID="{1DE4F66B-A292-4DE2-A160-A63662793106}" presName="parentTextBox" presStyleLbl="node1" presStyleIdx="0" presStyleCnt="3"/>
      <dgm:spPr/>
    </dgm:pt>
    <dgm:pt modelId="{FC077322-3E75-43E9-8BE9-8E23CE46779E}" type="pres">
      <dgm:prSet presAssocID="{E4D9264C-1867-4715-83EF-E0AC9CFE39D5}" presName="sp" presStyleCnt="0"/>
      <dgm:spPr/>
    </dgm:pt>
    <dgm:pt modelId="{6345C4D1-E8C4-4180-BD81-D49D360B5F44}" type="pres">
      <dgm:prSet presAssocID="{2DD8258B-D91B-41A7-8FA5-F7AD1FCE2F07}" presName="arrowAndChildren" presStyleCnt="0"/>
      <dgm:spPr/>
    </dgm:pt>
    <dgm:pt modelId="{A76AC261-BD6C-4359-8DE2-28AE6035F785}" type="pres">
      <dgm:prSet presAssocID="{2DD8258B-D91B-41A7-8FA5-F7AD1FCE2F07}" presName="parentTextArrow" presStyleLbl="node1" presStyleIdx="1" presStyleCnt="3"/>
      <dgm:spPr/>
    </dgm:pt>
    <dgm:pt modelId="{5897521E-7C5B-47E5-AA4A-838414357257}" type="pres">
      <dgm:prSet presAssocID="{3EC3C519-906C-416D-A797-489BD4385C6F}" presName="sp" presStyleCnt="0"/>
      <dgm:spPr/>
    </dgm:pt>
    <dgm:pt modelId="{28704BB6-BA8A-4C9B-B9E4-C3E6588ACEC3}" type="pres">
      <dgm:prSet presAssocID="{44BE7847-B352-4E07-8939-A6E9CB08A5AB}" presName="arrowAndChildren" presStyleCnt="0"/>
      <dgm:spPr/>
    </dgm:pt>
    <dgm:pt modelId="{7ABEB5C9-9348-4954-930B-97E2A8F5C75F}" type="pres">
      <dgm:prSet presAssocID="{44BE7847-B352-4E07-8939-A6E9CB08A5AB}" presName="parentTextArrow" presStyleLbl="node1" presStyleIdx="1" presStyleCnt="3"/>
      <dgm:spPr/>
    </dgm:pt>
    <dgm:pt modelId="{5A799A57-1C24-4283-9237-707D0483EAA9}" type="pres">
      <dgm:prSet presAssocID="{44BE7847-B352-4E07-8939-A6E9CB08A5AB}" presName="arrow" presStyleLbl="node1" presStyleIdx="2" presStyleCnt="3"/>
      <dgm:spPr/>
    </dgm:pt>
    <dgm:pt modelId="{F6B2080C-1363-46A9-87A0-1FBFED89BF71}" type="pres">
      <dgm:prSet presAssocID="{44BE7847-B352-4E07-8939-A6E9CB08A5AB}" presName="descendantArrow" presStyleCnt="0"/>
      <dgm:spPr/>
    </dgm:pt>
    <dgm:pt modelId="{5B9E546B-DA13-44E5-A1EC-7D35031EF47B}" type="pres">
      <dgm:prSet presAssocID="{98280B9C-7598-4758-87BC-5FE7DC57376D}" presName="childTextArrow" presStyleLbl="fgAccFollowNode1" presStyleIdx="0" presStyleCnt="3">
        <dgm:presLayoutVars>
          <dgm:bulletEnabled val="1"/>
        </dgm:presLayoutVars>
      </dgm:prSet>
      <dgm:spPr/>
    </dgm:pt>
    <dgm:pt modelId="{A7C5A529-6B40-46C6-8610-D3DF51D06A53}" type="pres">
      <dgm:prSet presAssocID="{22DFD1B2-0853-486F-9E53-1D91EE17EAA4}" presName="childTextArrow" presStyleLbl="fgAccFollowNode1" presStyleIdx="1" presStyleCnt="3">
        <dgm:presLayoutVars>
          <dgm:bulletEnabled val="1"/>
        </dgm:presLayoutVars>
      </dgm:prSet>
      <dgm:spPr/>
    </dgm:pt>
    <dgm:pt modelId="{B67A808E-C422-49A9-AD3A-9D16E5B7835A}" type="pres">
      <dgm:prSet presAssocID="{950D0CB3-16E6-4214-9128-894FB3D9AE0E}" presName="childTextArrow" presStyleLbl="fgAccFollowNode1" presStyleIdx="2" presStyleCnt="3">
        <dgm:presLayoutVars>
          <dgm:bulletEnabled val="1"/>
        </dgm:presLayoutVars>
      </dgm:prSet>
      <dgm:spPr/>
    </dgm:pt>
  </dgm:ptLst>
  <dgm:cxnLst>
    <dgm:cxn modelId="{DDA76921-9FA9-49AA-8345-1362A4D4AFE4}" srcId="{44BE7847-B352-4E07-8939-A6E9CB08A5AB}" destId="{22DFD1B2-0853-486F-9E53-1D91EE17EAA4}" srcOrd="1" destOrd="0" parTransId="{CDC78E53-EFC8-4E8F-8182-512E792E3464}" sibTransId="{E4A123A2-8C07-4C14-A140-A74D33342423}"/>
    <dgm:cxn modelId="{52F7FF32-D188-4401-8919-96C05197D2ED}" srcId="{A4AF92DC-E823-4DC5-A4B8-EA5B31D9CF51}" destId="{44BE7847-B352-4E07-8939-A6E9CB08A5AB}" srcOrd="0" destOrd="0" parTransId="{7817CF9B-F312-4BFE-B938-5BFEC195E199}" sibTransId="{3EC3C519-906C-416D-A797-489BD4385C6F}"/>
    <dgm:cxn modelId="{A52F1680-9C74-4A2C-955F-ACB2F8A2A91C}" type="presOf" srcId="{44BE7847-B352-4E07-8939-A6E9CB08A5AB}" destId="{5A799A57-1C24-4283-9237-707D0483EAA9}" srcOrd="1" destOrd="0" presId="urn:microsoft.com/office/officeart/2005/8/layout/process4"/>
    <dgm:cxn modelId="{DAE78D91-F47C-4E5C-A944-C8C2B811C7DD}" type="presOf" srcId="{98280B9C-7598-4758-87BC-5FE7DC57376D}" destId="{5B9E546B-DA13-44E5-A1EC-7D35031EF47B}" srcOrd="0" destOrd="0" presId="urn:microsoft.com/office/officeart/2005/8/layout/process4"/>
    <dgm:cxn modelId="{1DA48B97-6705-49F7-A34D-C507EDCD592E}" type="presOf" srcId="{2DD8258B-D91B-41A7-8FA5-F7AD1FCE2F07}" destId="{A76AC261-BD6C-4359-8DE2-28AE6035F785}" srcOrd="0" destOrd="0" presId="urn:microsoft.com/office/officeart/2005/8/layout/process4"/>
    <dgm:cxn modelId="{7BDF509B-DDA8-4E77-B124-D17E67FD0332}" srcId="{44BE7847-B352-4E07-8939-A6E9CB08A5AB}" destId="{98280B9C-7598-4758-87BC-5FE7DC57376D}" srcOrd="0" destOrd="0" parTransId="{9C8EB934-6E24-4445-AEF5-C2A3822AD9E6}" sibTransId="{3B945D5B-4E4F-4A71-8885-7622AC938449}"/>
    <dgm:cxn modelId="{85B7B0B1-E0A1-49C7-9642-6DCD81417686}" type="presOf" srcId="{22DFD1B2-0853-486F-9E53-1D91EE17EAA4}" destId="{A7C5A529-6B40-46C6-8610-D3DF51D06A53}" srcOrd="0" destOrd="0" presId="urn:microsoft.com/office/officeart/2005/8/layout/process4"/>
    <dgm:cxn modelId="{613A3EB9-B9E2-4FC8-8AF6-2C57ED43421E}" type="presOf" srcId="{1DE4F66B-A292-4DE2-A160-A63662793106}" destId="{BC7C9D3C-5EA2-4B3A-AD75-5CA3ED01AF9A}" srcOrd="0" destOrd="0" presId="urn:microsoft.com/office/officeart/2005/8/layout/process4"/>
    <dgm:cxn modelId="{C32B53C1-06D1-4E68-B234-F142EC55A191}" srcId="{A4AF92DC-E823-4DC5-A4B8-EA5B31D9CF51}" destId="{1DE4F66B-A292-4DE2-A160-A63662793106}" srcOrd="2" destOrd="0" parTransId="{06AB9417-8A30-4CA6-A171-E44C85A59738}" sibTransId="{3D119439-1C78-467E-97E2-F6DC512AACB4}"/>
    <dgm:cxn modelId="{AF62EDC4-2F37-42AF-9EED-9D61FCB5F6D6}" type="presOf" srcId="{950D0CB3-16E6-4214-9128-894FB3D9AE0E}" destId="{B67A808E-C422-49A9-AD3A-9D16E5B7835A}" srcOrd="0" destOrd="0" presId="urn:microsoft.com/office/officeart/2005/8/layout/process4"/>
    <dgm:cxn modelId="{2E7A9ECF-9B3C-4BE4-8FF5-1DA428CC345E}" srcId="{44BE7847-B352-4E07-8939-A6E9CB08A5AB}" destId="{950D0CB3-16E6-4214-9128-894FB3D9AE0E}" srcOrd="2" destOrd="0" parTransId="{C31A3549-3E22-4470-802A-95F4EBCCF753}" sibTransId="{2109F9B1-F0C2-4FA0-8867-11700FA04429}"/>
    <dgm:cxn modelId="{F5F50AE1-511C-4CA4-B811-EE8AC1CD35C0}" type="presOf" srcId="{44BE7847-B352-4E07-8939-A6E9CB08A5AB}" destId="{7ABEB5C9-9348-4954-930B-97E2A8F5C75F}" srcOrd="0" destOrd="0" presId="urn:microsoft.com/office/officeart/2005/8/layout/process4"/>
    <dgm:cxn modelId="{CF302EE4-CBE2-4F1A-9367-274E8F592545}" type="presOf" srcId="{A4AF92DC-E823-4DC5-A4B8-EA5B31D9CF51}" destId="{7E8F61BB-50D4-4A7F-BD42-8760FB29B7F7}" srcOrd="0" destOrd="0" presId="urn:microsoft.com/office/officeart/2005/8/layout/process4"/>
    <dgm:cxn modelId="{5872B2EB-70B4-4A45-8F3B-6B51E1D51C21}" srcId="{A4AF92DC-E823-4DC5-A4B8-EA5B31D9CF51}" destId="{2DD8258B-D91B-41A7-8FA5-F7AD1FCE2F07}" srcOrd="1" destOrd="0" parTransId="{713A8D58-597C-48E7-AE01-9422D6F97281}" sibTransId="{E4D9264C-1867-4715-83EF-E0AC9CFE39D5}"/>
    <dgm:cxn modelId="{E3272357-E87C-49F0-88F3-209CE324B0AE}" type="presParOf" srcId="{7E8F61BB-50D4-4A7F-BD42-8760FB29B7F7}" destId="{BE69CDE4-49CF-4273-80B3-DCC30168AA14}" srcOrd="0" destOrd="0" presId="urn:microsoft.com/office/officeart/2005/8/layout/process4"/>
    <dgm:cxn modelId="{E14A920F-8468-4C36-98DB-F0A2B1068229}" type="presParOf" srcId="{BE69CDE4-49CF-4273-80B3-DCC30168AA14}" destId="{BC7C9D3C-5EA2-4B3A-AD75-5CA3ED01AF9A}" srcOrd="0" destOrd="0" presId="urn:microsoft.com/office/officeart/2005/8/layout/process4"/>
    <dgm:cxn modelId="{69BAE7E0-4CE8-4A1D-8F73-F34274B648AD}" type="presParOf" srcId="{7E8F61BB-50D4-4A7F-BD42-8760FB29B7F7}" destId="{FC077322-3E75-43E9-8BE9-8E23CE46779E}" srcOrd="1" destOrd="0" presId="urn:microsoft.com/office/officeart/2005/8/layout/process4"/>
    <dgm:cxn modelId="{BC661B4C-E099-4BF8-840E-01D63A4DEBE5}" type="presParOf" srcId="{7E8F61BB-50D4-4A7F-BD42-8760FB29B7F7}" destId="{6345C4D1-E8C4-4180-BD81-D49D360B5F44}" srcOrd="2" destOrd="0" presId="urn:microsoft.com/office/officeart/2005/8/layout/process4"/>
    <dgm:cxn modelId="{A7FB30F2-1C55-4B2A-B2EE-00AC1328C41D}" type="presParOf" srcId="{6345C4D1-E8C4-4180-BD81-D49D360B5F44}" destId="{A76AC261-BD6C-4359-8DE2-28AE6035F785}" srcOrd="0" destOrd="0" presId="urn:microsoft.com/office/officeart/2005/8/layout/process4"/>
    <dgm:cxn modelId="{A9BE9480-C9CB-42E8-9FC7-FAE12EBFC48E}" type="presParOf" srcId="{7E8F61BB-50D4-4A7F-BD42-8760FB29B7F7}" destId="{5897521E-7C5B-47E5-AA4A-838414357257}" srcOrd="3" destOrd="0" presId="urn:microsoft.com/office/officeart/2005/8/layout/process4"/>
    <dgm:cxn modelId="{6E95FBE6-C5AE-4D6D-B72E-B44BAF3A448F}" type="presParOf" srcId="{7E8F61BB-50D4-4A7F-BD42-8760FB29B7F7}" destId="{28704BB6-BA8A-4C9B-B9E4-C3E6588ACEC3}" srcOrd="4" destOrd="0" presId="urn:microsoft.com/office/officeart/2005/8/layout/process4"/>
    <dgm:cxn modelId="{C59B5821-BA41-4327-97A0-18B9F8BF6274}" type="presParOf" srcId="{28704BB6-BA8A-4C9B-B9E4-C3E6588ACEC3}" destId="{7ABEB5C9-9348-4954-930B-97E2A8F5C75F}" srcOrd="0" destOrd="0" presId="urn:microsoft.com/office/officeart/2005/8/layout/process4"/>
    <dgm:cxn modelId="{8C0A44D5-580A-4FA9-B11A-59BF2D1E753B}" type="presParOf" srcId="{28704BB6-BA8A-4C9B-B9E4-C3E6588ACEC3}" destId="{5A799A57-1C24-4283-9237-707D0483EAA9}" srcOrd="1" destOrd="0" presId="urn:microsoft.com/office/officeart/2005/8/layout/process4"/>
    <dgm:cxn modelId="{609CA802-F912-481D-9662-A56ED614D694}" type="presParOf" srcId="{28704BB6-BA8A-4C9B-B9E4-C3E6588ACEC3}" destId="{F6B2080C-1363-46A9-87A0-1FBFED89BF71}" srcOrd="2" destOrd="0" presId="urn:microsoft.com/office/officeart/2005/8/layout/process4"/>
    <dgm:cxn modelId="{4F87978A-31CF-4B20-AEB7-1A20EFE94E29}" type="presParOf" srcId="{F6B2080C-1363-46A9-87A0-1FBFED89BF71}" destId="{5B9E546B-DA13-44E5-A1EC-7D35031EF47B}" srcOrd="0" destOrd="0" presId="urn:microsoft.com/office/officeart/2005/8/layout/process4"/>
    <dgm:cxn modelId="{F56F7840-2D43-4B5F-9226-F1D3DACD141C}" type="presParOf" srcId="{F6B2080C-1363-46A9-87A0-1FBFED89BF71}" destId="{A7C5A529-6B40-46C6-8610-D3DF51D06A53}" srcOrd="1" destOrd="0" presId="urn:microsoft.com/office/officeart/2005/8/layout/process4"/>
    <dgm:cxn modelId="{7C7FA476-5CCD-4C69-AA12-4AD9A16BD101}" type="presParOf" srcId="{F6B2080C-1363-46A9-87A0-1FBFED89BF71}" destId="{B67A808E-C422-49A9-AD3A-9D16E5B7835A}"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51229B-8CAE-4E8F-962A-0D592FC6BB53}" type="doc">
      <dgm:prSet loTypeId="urn:microsoft.com/office/officeart/2005/8/layout/matrix3" loCatId="matrix" qsTypeId="urn:microsoft.com/office/officeart/2005/8/quickstyle/3d5" qsCatId="3D" csTypeId="urn:microsoft.com/office/officeart/2005/8/colors/colorful5" csCatId="colorful"/>
      <dgm:spPr/>
      <dgm:t>
        <a:bodyPr/>
        <a:lstStyle/>
        <a:p>
          <a:endParaRPr lang="fi-FI"/>
        </a:p>
      </dgm:t>
    </dgm:pt>
    <dgm:pt modelId="{30642090-5E13-4580-9627-90A144F3DDAF}">
      <dgm:prSet/>
      <dgm:spPr/>
      <dgm:t>
        <a:bodyPr/>
        <a:lstStyle/>
        <a:p>
          <a:r>
            <a:rPr lang="fi-FI" b="1" i="0" baseline="0"/>
            <a:t>Sijoituspalveluyrityksen ei tarvitse selvittää asiakkaan sijoituskokemusta ja tietämystä sellaisista sijoituspalveluista tai rahoitusvälineistä, joiden osalta asiakas on luokiteltu ammattimaiseksi asiakkaaksi. </a:t>
          </a:r>
          <a:endParaRPr lang="fi-FI"/>
        </a:p>
      </dgm:t>
    </dgm:pt>
    <dgm:pt modelId="{4819B876-644D-4A92-9564-0EBE0733807E}" type="parTrans" cxnId="{DE857B2B-D4D6-4CB7-BBEE-EAA8EFCB4541}">
      <dgm:prSet/>
      <dgm:spPr/>
      <dgm:t>
        <a:bodyPr/>
        <a:lstStyle/>
        <a:p>
          <a:endParaRPr lang="fi-FI"/>
        </a:p>
      </dgm:t>
    </dgm:pt>
    <dgm:pt modelId="{303CE136-57D8-4257-AFC7-9036D2DB1A77}" type="sibTrans" cxnId="{DE857B2B-D4D6-4CB7-BBEE-EAA8EFCB4541}">
      <dgm:prSet/>
      <dgm:spPr/>
      <dgm:t>
        <a:bodyPr/>
        <a:lstStyle/>
        <a:p>
          <a:endParaRPr lang="fi-FI"/>
        </a:p>
      </dgm:t>
    </dgm:pt>
    <dgm:pt modelId="{FF887C0C-61A7-4AD0-8055-741CD34A80D4}">
      <dgm:prSet/>
      <dgm:spPr/>
      <dgm:t>
        <a:bodyPr/>
        <a:lstStyle/>
        <a:p>
          <a:r>
            <a:rPr lang="fi-FI" b="1" i="0" baseline="0"/>
            <a:t>Sijoituspalveluyritys voi olettaa, että ammattimaisella asiakkaalla voidaan olettaa olevan riittävä sijoituskokemus ja -tietämys rahoitusvälineeseen tai sijoituspalveluun liittyvän riskin ymmärtämiseksi</a:t>
          </a:r>
          <a:endParaRPr lang="fi-FI"/>
        </a:p>
      </dgm:t>
    </dgm:pt>
    <dgm:pt modelId="{A2E7ED0B-B40A-4F0D-AFB9-62352420C641}" type="parTrans" cxnId="{A6B56C06-7AD3-406B-B504-A5DF2BED40D5}">
      <dgm:prSet/>
      <dgm:spPr/>
      <dgm:t>
        <a:bodyPr/>
        <a:lstStyle/>
        <a:p>
          <a:endParaRPr lang="fi-FI"/>
        </a:p>
      </dgm:t>
    </dgm:pt>
    <dgm:pt modelId="{898A06EE-4DDB-4424-82A4-A05208737B67}" type="sibTrans" cxnId="{A6B56C06-7AD3-406B-B504-A5DF2BED40D5}">
      <dgm:prSet/>
      <dgm:spPr/>
      <dgm:t>
        <a:bodyPr/>
        <a:lstStyle/>
        <a:p>
          <a:endParaRPr lang="fi-FI"/>
        </a:p>
      </dgm:t>
    </dgm:pt>
    <dgm:pt modelId="{1D901DB7-93B4-4416-8265-26953D4AB4C8}">
      <dgm:prSet/>
      <dgm:spPr/>
      <dgm:t>
        <a:bodyPr/>
        <a:lstStyle/>
        <a:p>
          <a:r>
            <a:rPr lang="fi-FI" b="1" i="0" baseline="0"/>
            <a:t>Sijoituspalveluyritys voi luottaa asiakkaansa antamiin tietoihin, paitsi jos se tietää tai sen pitäisi tietää, että asiakkaan antamat tiedot ovat selvästi vanhentuneita, virheellisiä tai puutteellisia</a:t>
          </a:r>
          <a:endParaRPr lang="fi-FI"/>
        </a:p>
      </dgm:t>
    </dgm:pt>
    <dgm:pt modelId="{E11BDC40-F720-48EC-93C4-3D782BFC13B6}" type="parTrans" cxnId="{F7449F8B-1F24-4982-AAB5-9DC92D8E7610}">
      <dgm:prSet/>
      <dgm:spPr/>
      <dgm:t>
        <a:bodyPr/>
        <a:lstStyle/>
        <a:p>
          <a:endParaRPr lang="fi-FI"/>
        </a:p>
      </dgm:t>
    </dgm:pt>
    <dgm:pt modelId="{4D518B0A-CF55-4B58-9C0A-B0838ACF5129}" type="sibTrans" cxnId="{F7449F8B-1F24-4982-AAB5-9DC92D8E7610}">
      <dgm:prSet/>
      <dgm:spPr/>
      <dgm:t>
        <a:bodyPr/>
        <a:lstStyle/>
        <a:p>
          <a:endParaRPr lang="fi-FI"/>
        </a:p>
      </dgm:t>
    </dgm:pt>
    <dgm:pt modelId="{C87B8F52-6F4A-406A-BE8B-FDFC20110FC2}">
      <dgm:prSet/>
      <dgm:spPr/>
      <dgm:t>
        <a:bodyPr/>
        <a:lstStyle/>
        <a:p>
          <a:r>
            <a:rPr lang="fi-FI" b="1" i="0" baseline="0"/>
            <a:t>Sijoitusneuvontaa tarjoavan sijoituspalveluyrityksen on toimitettava asiakkaalle soveltuvuutta koskeva lausunto ennen liiketoimen toteuttamista pysyvällä tavalla.</a:t>
          </a:r>
          <a:endParaRPr lang="fi-FI"/>
        </a:p>
      </dgm:t>
    </dgm:pt>
    <dgm:pt modelId="{46DECCC4-F5D5-4E8C-99B5-EF11AA04FACD}" type="parTrans" cxnId="{372337B0-DC8B-4E70-B8D2-5B102231D747}">
      <dgm:prSet/>
      <dgm:spPr/>
      <dgm:t>
        <a:bodyPr/>
        <a:lstStyle/>
        <a:p>
          <a:endParaRPr lang="fi-FI"/>
        </a:p>
      </dgm:t>
    </dgm:pt>
    <dgm:pt modelId="{7D875C26-EFC4-4EFB-A1FB-84FD439ED068}" type="sibTrans" cxnId="{372337B0-DC8B-4E70-B8D2-5B102231D747}">
      <dgm:prSet/>
      <dgm:spPr/>
      <dgm:t>
        <a:bodyPr/>
        <a:lstStyle/>
        <a:p>
          <a:endParaRPr lang="fi-FI"/>
        </a:p>
      </dgm:t>
    </dgm:pt>
    <dgm:pt modelId="{59127D09-1908-40B7-B690-F940641D5E0D}" type="pres">
      <dgm:prSet presAssocID="{CA51229B-8CAE-4E8F-962A-0D592FC6BB53}" presName="matrix" presStyleCnt="0">
        <dgm:presLayoutVars>
          <dgm:chMax val="1"/>
          <dgm:dir/>
          <dgm:resizeHandles val="exact"/>
        </dgm:presLayoutVars>
      </dgm:prSet>
      <dgm:spPr/>
    </dgm:pt>
    <dgm:pt modelId="{AFC3FD80-587B-4D5C-8940-FFDDE0DAC374}" type="pres">
      <dgm:prSet presAssocID="{CA51229B-8CAE-4E8F-962A-0D592FC6BB53}" presName="diamond" presStyleLbl="bgShp" presStyleIdx="0" presStyleCnt="1"/>
      <dgm:spPr/>
    </dgm:pt>
    <dgm:pt modelId="{553DD2E5-B585-482A-89BA-287AF4DA9DF3}" type="pres">
      <dgm:prSet presAssocID="{CA51229B-8CAE-4E8F-962A-0D592FC6BB53}" presName="quad1" presStyleLbl="node1" presStyleIdx="0" presStyleCnt="4">
        <dgm:presLayoutVars>
          <dgm:chMax val="0"/>
          <dgm:chPref val="0"/>
          <dgm:bulletEnabled val="1"/>
        </dgm:presLayoutVars>
      </dgm:prSet>
      <dgm:spPr/>
    </dgm:pt>
    <dgm:pt modelId="{AB931757-6C76-4123-B4CA-A54D29E317CB}" type="pres">
      <dgm:prSet presAssocID="{CA51229B-8CAE-4E8F-962A-0D592FC6BB53}" presName="quad2" presStyleLbl="node1" presStyleIdx="1" presStyleCnt="4">
        <dgm:presLayoutVars>
          <dgm:chMax val="0"/>
          <dgm:chPref val="0"/>
          <dgm:bulletEnabled val="1"/>
        </dgm:presLayoutVars>
      </dgm:prSet>
      <dgm:spPr/>
    </dgm:pt>
    <dgm:pt modelId="{6867B8AB-B78E-4611-AB51-0B0A55927D55}" type="pres">
      <dgm:prSet presAssocID="{CA51229B-8CAE-4E8F-962A-0D592FC6BB53}" presName="quad3" presStyleLbl="node1" presStyleIdx="2" presStyleCnt="4">
        <dgm:presLayoutVars>
          <dgm:chMax val="0"/>
          <dgm:chPref val="0"/>
          <dgm:bulletEnabled val="1"/>
        </dgm:presLayoutVars>
      </dgm:prSet>
      <dgm:spPr/>
    </dgm:pt>
    <dgm:pt modelId="{6220FB36-3523-4C9A-8A53-677A4C485149}" type="pres">
      <dgm:prSet presAssocID="{CA51229B-8CAE-4E8F-962A-0D592FC6BB53}" presName="quad4" presStyleLbl="node1" presStyleIdx="3" presStyleCnt="4">
        <dgm:presLayoutVars>
          <dgm:chMax val="0"/>
          <dgm:chPref val="0"/>
          <dgm:bulletEnabled val="1"/>
        </dgm:presLayoutVars>
      </dgm:prSet>
      <dgm:spPr/>
    </dgm:pt>
  </dgm:ptLst>
  <dgm:cxnLst>
    <dgm:cxn modelId="{A6B56C06-7AD3-406B-B504-A5DF2BED40D5}" srcId="{CA51229B-8CAE-4E8F-962A-0D592FC6BB53}" destId="{FF887C0C-61A7-4AD0-8055-741CD34A80D4}" srcOrd="1" destOrd="0" parTransId="{A2E7ED0B-B40A-4F0D-AFB9-62352420C641}" sibTransId="{898A06EE-4DDB-4424-82A4-A05208737B67}"/>
    <dgm:cxn modelId="{FB73211A-3082-4358-A70B-1D22F9E60647}" type="presOf" srcId="{1D901DB7-93B4-4416-8265-26953D4AB4C8}" destId="{6867B8AB-B78E-4611-AB51-0B0A55927D55}" srcOrd="0" destOrd="0" presId="urn:microsoft.com/office/officeart/2005/8/layout/matrix3"/>
    <dgm:cxn modelId="{DE857B2B-D4D6-4CB7-BBEE-EAA8EFCB4541}" srcId="{CA51229B-8CAE-4E8F-962A-0D592FC6BB53}" destId="{30642090-5E13-4580-9627-90A144F3DDAF}" srcOrd="0" destOrd="0" parTransId="{4819B876-644D-4A92-9564-0EBE0733807E}" sibTransId="{303CE136-57D8-4257-AFC7-9036D2DB1A77}"/>
    <dgm:cxn modelId="{1835BE3D-91BE-4909-9AFF-C98F88B45950}" type="presOf" srcId="{CA51229B-8CAE-4E8F-962A-0D592FC6BB53}" destId="{59127D09-1908-40B7-B690-F940641D5E0D}" srcOrd="0" destOrd="0" presId="urn:microsoft.com/office/officeart/2005/8/layout/matrix3"/>
    <dgm:cxn modelId="{B1169F7B-0FF6-40B5-AE81-FEA983FFF160}" type="presOf" srcId="{C87B8F52-6F4A-406A-BE8B-FDFC20110FC2}" destId="{6220FB36-3523-4C9A-8A53-677A4C485149}" srcOrd="0" destOrd="0" presId="urn:microsoft.com/office/officeart/2005/8/layout/matrix3"/>
    <dgm:cxn modelId="{F7449F8B-1F24-4982-AAB5-9DC92D8E7610}" srcId="{CA51229B-8CAE-4E8F-962A-0D592FC6BB53}" destId="{1D901DB7-93B4-4416-8265-26953D4AB4C8}" srcOrd="2" destOrd="0" parTransId="{E11BDC40-F720-48EC-93C4-3D782BFC13B6}" sibTransId="{4D518B0A-CF55-4B58-9C0A-B0838ACF5129}"/>
    <dgm:cxn modelId="{4D4BD8A7-1DB0-4CD9-A0AB-103E3877A8C4}" type="presOf" srcId="{FF887C0C-61A7-4AD0-8055-741CD34A80D4}" destId="{AB931757-6C76-4123-B4CA-A54D29E317CB}" srcOrd="0" destOrd="0" presId="urn:microsoft.com/office/officeart/2005/8/layout/matrix3"/>
    <dgm:cxn modelId="{567615B0-E79B-4D02-9EBE-2FDE9859AA4F}" type="presOf" srcId="{30642090-5E13-4580-9627-90A144F3DDAF}" destId="{553DD2E5-B585-482A-89BA-287AF4DA9DF3}" srcOrd="0" destOrd="0" presId="urn:microsoft.com/office/officeart/2005/8/layout/matrix3"/>
    <dgm:cxn modelId="{372337B0-DC8B-4E70-B8D2-5B102231D747}" srcId="{CA51229B-8CAE-4E8F-962A-0D592FC6BB53}" destId="{C87B8F52-6F4A-406A-BE8B-FDFC20110FC2}" srcOrd="3" destOrd="0" parTransId="{46DECCC4-F5D5-4E8C-99B5-EF11AA04FACD}" sibTransId="{7D875C26-EFC4-4EFB-A1FB-84FD439ED068}"/>
    <dgm:cxn modelId="{BFD41F86-D73E-4BF4-8C0E-FC5AC3C98050}" type="presParOf" srcId="{59127D09-1908-40B7-B690-F940641D5E0D}" destId="{AFC3FD80-587B-4D5C-8940-FFDDE0DAC374}" srcOrd="0" destOrd="0" presId="urn:microsoft.com/office/officeart/2005/8/layout/matrix3"/>
    <dgm:cxn modelId="{D9EAC349-D2EB-4636-9786-839B19C22971}" type="presParOf" srcId="{59127D09-1908-40B7-B690-F940641D5E0D}" destId="{553DD2E5-B585-482A-89BA-287AF4DA9DF3}" srcOrd="1" destOrd="0" presId="urn:microsoft.com/office/officeart/2005/8/layout/matrix3"/>
    <dgm:cxn modelId="{A9BE12E8-41FF-4B95-A17D-B50B95175AC8}" type="presParOf" srcId="{59127D09-1908-40B7-B690-F940641D5E0D}" destId="{AB931757-6C76-4123-B4CA-A54D29E317CB}" srcOrd="2" destOrd="0" presId="urn:microsoft.com/office/officeart/2005/8/layout/matrix3"/>
    <dgm:cxn modelId="{CE860DF9-93F6-4728-80ED-A3844FF0B7EF}" type="presParOf" srcId="{59127D09-1908-40B7-B690-F940641D5E0D}" destId="{6867B8AB-B78E-4611-AB51-0B0A55927D55}" srcOrd="3" destOrd="0" presId="urn:microsoft.com/office/officeart/2005/8/layout/matrix3"/>
    <dgm:cxn modelId="{5B1005C6-8D4D-4AB8-B82A-099D9E1C1307}" type="presParOf" srcId="{59127D09-1908-40B7-B690-F940641D5E0D}" destId="{6220FB36-3523-4C9A-8A53-677A4C48514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17068EA-A6BB-4211-AA82-482BEEA70FE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42889B33-C61C-4D66-92F5-4C4A8D2D34DC}">
      <dgm:prSet/>
      <dgm:spPr/>
      <dgm:t>
        <a:bodyPr/>
        <a:lstStyle/>
        <a:p>
          <a:r>
            <a:rPr lang="fi-FI" b="0" i="0" baseline="0"/>
            <a:t>Jos sijoituspalveluyritys tarjoaa muuta sijoituspalvelua kuin sijoitusneuvontaa ja omaisuudenhoitoa, sen on ennen sijoituspalvelun tarjoamista pyydettävä asiakkaalta tiedot </a:t>
          </a:r>
          <a:endParaRPr lang="fi-FI"/>
        </a:p>
      </dgm:t>
    </dgm:pt>
    <dgm:pt modelId="{0BEA7BF3-3424-4394-8B4A-34A79EA1007E}" type="parTrans" cxnId="{24013B95-72A2-4157-A817-1E184452CDCA}">
      <dgm:prSet/>
      <dgm:spPr/>
      <dgm:t>
        <a:bodyPr/>
        <a:lstStyle/>
        <a:p>
          <a:endParaRPr lang="fi-FI"/>
        </a:p>
      </dgm:t>
    </dgm:pt>
    <dgm:pt modelId="{65DC34FB-76AB-4D3B-A802-F2092B70A8FF}" type="sibTrans" cxnId="{24013B95-72A2-4157-A817-1E184452CDCA}">
      <dgm:prSet/>
      <dgm:spPr/>
      <dgm:t>
        <a:bodyPr/>
        <a:lstStyle/>
        <a:p>
          <a:endParaRPr lang="fi-FI"/>
        </a:p>
      </dgm:t>
    </dgm:pt>
    <dgm:pt modelId="{95C96161-0D3E-4297-9A4A-3D154F668539}">
      <dgm:prSet/>
      <dgm:spPr/>
      <dgm:t>
        <a:bodyPr/>
        <a:lstStyle/>
        <a:p>
          <a:r>
            <a:rPr lang="fi-FI" b="0" i="0" baseline="0"/>
            <a:t>tämän kyseistä rahoitusvälinettä tai sijoituspalvelua koskevasta sijoituskokemuksesta ja -tietämyksestä voidakseen arvioida, onko suunniteltu rahoitusväline tai sijoituspalvelu asiakkaan kannalta asianmukainen. Kun suunnitellaan palvelujen tai tuotteiden yhdistelmää, on arvioitava yhdistelmän asianmukaisuutta kokonaisuudessaan. </a:t>
          </a:r>
          <a:endParaRPr lang="fi-FI"/>
        </a:p>
      </dgm:t>
    </dgm:pt>
    <dgm:pt modelId="{E7E4E763-3052-4BC6-A632-456346179461}" type="parTrans" cxnId="{8459515C-0FC9-4FF8-8949-B5B0832781BF}">
      <dgm:prSet/>
      <dgm:spPr/>
      <dgm:t>
        <a:bodyPr/>
        <a:lstStyle/>
        <a:p>
          <a:endParaRPr lang="fi-FI"/>
        </a:p>
      </dgm:t>
    </dgm:pt>
    <dgm:pt modelId="{97E8C736-C46C-4C35-AC63-C43D9A1030F9}" type="sibTrans" cxnId="{8459515C-0FC9-4FF8-8949-B5B0832781BF}">
      <dgm:prSet/>
      <dgm:spPr/>
      <dgm:t>
        <a:bodyPr/>
        <a:lstStyle/>
        <a:p>
          <a:endParaRPr lang="fi-FI"/>
        </a:p>
      </dgm:t>
    </dgm:pt>
    <dgm:pt modelId="{68C04C95-C61F-4F07-BCCF-16C27A207532}">
      <dgm:prSet/>
      <dgm:spPr/>
      <dgm:t>
        <a:bodyPr/>
        <a:lstStyle/>
        <a:p>
          <a:r>
            <a:rPr lang="fi-FI" b="0" i="0" baseline="0"/>
            <a:t>Jos sijoituspalveluyritys katsoo asiakkaalta saamansa tiedon perusteella, ettei tuote tai palvelu ole asiakkaalle asianmukainen, sijoituspalveluyrityksen on varoitettava asiakasta. </a:t>
          </a:r>
          <a:endParaRPr lang="fi-FI"/>
        </a:p>
      </dgm:t>
    </dgm:pt>
    <dgm:pt modelId="{EF4A95FF-8596-40AB-B753-EAB667928DA2}" type="parTrans" cxnId="{1C97DFA5-F2A4-409D-85AD-493B67C0E35A}">
      <dgm:prSet/>
      <dgm:spPr/>
      <dgm:t>
        <a:bodyPr/>
        <a:lstStyle/>
        <a:p>
          <a:endParaRPr lang="fi-FI"/>
        </a:p>
      </dgm:t>
    </dgm:pt>
    <dgm:pt modelId="{4BAE0DFF-100F-407A-8616-7405B6C791DC}" type="sibTrans" cxnId="{1C97DFA5-F2A4-409D-85AD-493B67C0E35A}">
      <dgm:prSet/>
      <dgm:spPr/>
      <dgm:t>
        <a:bodyPr/>
        <a:lstStyle/>
        <a:p>
          <a:endParaRPr lang="fi-FI"/>
        </a:p>
      </dgm:t>
    </dgm:pt>
    <dgm:pt modelId="{0FC973AD-131F-4B6B-8C2F-77A3A9A0BFE5}">
      <dgm:prSet/>
      <dgm:spPr/>
      <dgm:t>
        <a:bodyPr/>
        <a:lstStyle/>
        <a:p>
          <a:r>
            <a:rPr lang="fi-FI" b="0" i="0" baseline="0"/>
            <a:t>Jos asiakas ei anna riittäviä tietoja tai kieltäytyy antamasta pyydettyjä tietoja, sijoituspalveluyrityksen on varoitettava asiakasta siitä, ettei se voi arvioida rahoitusvälineen tai palvelun asianmukaisuutta asiakkaalle. Varoitus voidaan antaa vakiomuodossa.</a:t>
          </a:r>
          <a:endParaRPr lang="fi-FI"/>
        </a:p>
      </dgm:t>
    </dgm:pt>
    <dgm:pt modelId="{864B80CF-369F-4FE4-A4D8-71C3540CEF4D}" type="parTrans" cxnId="{0B8A4979-53B5-49AD-AD4C-8642D16DB7A1}">
      <dgm:prSet/>
      <dgm:spPr/>
      <dgm:t>
        <a:bodyPr/>
        <a:lstStyle/>
        <a:p>
          <a:endParaRPr lang="fi-FI"/>
        </a:p>
      </dgm:t>
    </dgm:pt>
    <dgm:pt modelId="{0486785B-EA12-4883-8E92-6D762302A849}" type="sibTrans" cxnId="{0B8A4979-53B5-49AD-AD4C-8642D16DB7A1}">
      <dgm:prSet/>
      <dgm:spPr/>
      <dgm:t>
        <a:bodyPr/>
        <a:lstStyle/>
        <a:p>
          <a:endParaRPr lang="fi-FI"/>
        </a:p>
      </dgm:t>
    </dgm:pt>
    <dgm:pt modelId="{D97AE50F-351F-4F17-90FD-C6010CBF3932}">
      <dgm:prSet/>
      <dgm:spPr/>
      <dgm:t>
        <a:bodyPr/>
        <a:lstStyle/>
        <a:p>
          <a:r>
            <a:rPr lang="fi-FI" b="0" i="0" baseline="0"/>
            <a:t>Muissa sijoituspalveluissa kuin sijoitusneuvonnassa tai omaisuudenhoidossa sijoituspalveluyrityksen velvollisuus rajoittuu siten vain asiakkaan tietämyksen ja kokemuksen selvittämiseen eikä sijoituspalveluyrityksen tarvitse selvittää asiakkaan taloudellista tilannetta ja sijoitustavoitteita. </a:t>
          </a:r>
          <a:endParaRPr lang="fi-FI"/>
        </a:p>
      </dgm:t>
    </dgm:pt>
    <dgm:pt modelId="{4B3D9112-BF76-442B-9CC1-02C00D5424C3}" type="parTrans" cxnId="{1F996064-23F8-41F8-9F65-E40A6B229EFF}">
      <dgm:prSet/>
      <dgm:spPr/>
      <dgm:t>
        <a:bodyPr/>
        <a:lstStyle/>
        <a:p>
          <a:endParaRPr lang="fi-FI"/>
        </a:p>
      </dgm:t>
    </dgm:pt>
    <dgm:pt modelId="{78596468-9AC1-4FE9-8D7D-3784D511716A}" type="sibTrans" cxnId="{1F996064-23F8-41F8-9F65-E40A6B229EFF}">
      <dgm:prSet/>
      <dgm:spPr/>
      <dgm:t>
        <a:bodyPr/>
        <a:lstStyle/>
        <a:p>
          <a:endParaRPr lang="fi-FI"/>
        </a:p>
      </dgm:t>
    </dgm:pt>
    <dgm:pt modelId="{B95B6790-C499-4231-9B84-064383958FCF}" type="pres">
      <dgm:prSet presAssocID="{117068EA-A6BB-4211-AA82-482BEEA70FE0}" presName="vert0" presStyleCnt="0">
        <dgm:presLayoutVars>
          <dgm:dir/>
          <dgm:animOne val="branch"/>
          <dgm:animLvl val="lvl"/>
        </dgm:presLayoutVars>
      </dgm:prSet>
      <dgm:spPr/>
    </dgm:pt>
    <dgm:pt modelId="{212E76F6-114E-4668-AA7C-6F709A011480}" type="pres">
      <dgm:prSet presAssocID="{42889B33-C61C-4D66-92F5-4C4A8D2D34DC}" presName="thickLine" presStyleLbl="alignNode1" presStyleIdx="0" presStyleCnt="2"/>
      <dgm:spPr/>
    </dgm:pt>
    <dgm:pt modelId="{716BE93C-883D-4772-AB4A-085465B43E27}" type="pres">
      <dgm:prSet presAssocID="{42889B33-C61C-4D66-92F5-4C4A8D2D34DC}" presName="horz1" presStyleCnt="0"/>
      <dgm:spPr/>
    </dgm:pt>
    <dgm:pt modelId="{C17BFC82-2FFC-4BCE-B48F-BEFF5008AAAD}" type="pres">
      <dgm:prSet presAssocID="{42889B33-C61C-4D66-92F5-4C4A8D2D34DC}" presName="tx1" presStyleLbl="revTx" presStyleIdx="0" presStyleCnt="5"/>
      <dgm:spPr/>
    </dgm:pt>
    <dgm:pt modelId="{7123DA84-4A1E-4590-82C8-E881EE04E796}" type="pres">
      <dgm:prSet presAssocID="{42889B33-C61C-4D66-92F5-4C4A8D2D34DC}" presName="vert1" presStyleCnt="0"/>
      <dgm:spPr/>
    </dgm:pt>
    <dgm:pt modelId="{BBAD0CD5-EFF9-4005-8153-A7CEF82D9509}" type="pres">
      <dgm:prSet presAssocID="{95C96161-0D3E-4297-9A4A-3D154F668539}" presName="thickLine" presStyleLbl="alignNode1" presStyleIdx="1" presStyleCnt="2"/>
      <dgm:spPr/>
    </dgm:pt>
    <dgm:pt modelId="{B2EB7ECB-0778-4E92-B67D-3BFFC8F940F7}" type="pres">
      <dgm:prSet presAssocID="{95C96161-0D3E-4297-9A4A-3D154F668539}" presName="horz1" presStyleCnt="0"/>
      <dgm:spPr/>
    </dgm:pt>
    <dgm:pt modelId="{09998516-E4DE-4E3F-8C94-681CFB7E1DCA}" type="pres">
      <dgm:prSet presAssocID="{95C96161-0D3E-4297-9A4A-3D154F668539}" presName="tx1" presStyleLbl="revTx" presStyleIdx="1" presStyleCnt="5"/>
      <dgm:spPr/>
    </dgm:pt>
    <dgm:pt modelId="{EB5EB0A5-6D24-42EF-8B88-DBD7F95DD3EB}" type="pres">
      <dgm:prSet presAssocID="{95C96161-0D3E-4297-9A4A-3D154F668539}" presName="vert1" presStyleCnt="0"/>
      <dgm:spPr/>
    </dgm:pt>
    <dgm:pt modelId="{D9D9B638-4847-420F-9089-D948DCBE234C}" type="pres">
      <dgm:prSet presAssocID="{68C04C95-C61F-4F07-BCCF-16C27A207532}" presName="vertSpace2a" presStyleCnt="0"/>
      <dgm:spPr/>
    </dgm:pt>
    <dgm:pt modelId="{DB21347E-AD70-499C-A943-DA44DCC8804B}" type="pres">
      <dgm:prSet presAssocID="{68C04C95-C61F-4F07-BCCF-16C27A207532}" presName="horz2" presStyleCnt="0"/>
      <dgm:spPr/>
    </dgm:pt>
    <dgm:pt modelId="{365FEB60-2C36-4DF9-A939-DBCCAB659618}" type="pres">
      <dgm:prSet presAssocID="{68C04C95-C61F-4F07-BCCF-16C27A207532}" presName="horzSpace2" presStyleCnt="0"/>
      <dgm:spPr/>
    </dgm:pt>
    <dgm:pt modelId="{5D96AEFF-3264-43F7-9EF5-F7F07AA54E0F}" type="pres">
      <dgm:prSet presAssocID="{68C04C95-C61F-4F07-BCCF-16C27A207532}" presName="tx2" presStyleLbl="revTx" presStyleIdx="2" presStyleCnt="5"/>
      <dgm:spPr/>
    </dgm:pt>
    <dgm:pt modelId="{1BB010DB-D0F1-4FD4-9B0C-2A49968FF503}" type="pres">
      <dgm:prSet presAssocID="{68C04C95-C61F-4F07-BCCF-16C27A207532}" presName="vert2" presStyleCnt="0"/>
      <dgm:spPr/>
    </dgm:pt>
    <dgm:pt modelId="{226F5CEC-76BC-4483-B5EC-564E8B4D785B}" type="pres">
      <dgm:prSet presAssocID="{68C04C95-C61F-4F07-BCCF-16C27A207532}" presName="thinLine2b" presStyleLbl="callout" presStyleIdx="0" presStyleCnt="3"/>
      <dgm:spPr/>
    </dgm:pt>
    <dgm:pt modelId="{DBE75584-63B8-4ADD-B0B5-B16F9FA88801}" type="pres">
      <dgm:prSet presAssocID="{68C04C95-C61F-4F07-BCCF-16C27A207532}" presName="vertSpace2b" presStyleCnt="0"/>
      <dgm:spPr/>
    </dgm:pt>
    <dgm:pt modelId="{F5477DEB-6575-4841-93E1-8CD51223AB45}" type="pres">
      <dgm:prSet presAssocID="{0FC973AD-131F-4B6B-8C2F-77A3A9A0BFE5}" presName="horz2" presStyleCnt="0"/>
      <dgm:spPr/>
    </dgm:pt>
    <dgm:pt modelId="{4EE2D13D-8DE9-4027-8B92-3B5CB089FA15}" type="pres">
      <dgm:prSet presAssocID="{0FC973AD-131F-4B6B-8C2F-77A3A9A0BFE5}" presName="horzSpace2" presStyleCnt="0"/>
      <dgm:spPr/>
    </dgm:pt>
    <dgm:pt modelId="{D15EBBFC-B1F7-414D-9600-554D71C401C8}" type="pres">
      <dgm:prSet presAssocID="{0FC973AD-131F-4B6B-8C2F-77A3A9A0BFE5}" presName="tx2" presStyleLbl="revTx" presStyleIdx="3" presStyleCnt="5"/>
      <dgm:spPr/>
    </dgm:pt>
    <dgm:pt modelId="{1BF47C19-1661-4DEC-B123-436863B0C9AE}" type="pres">
      <dgm:prSet presAssocID="{0FC973AD-131F-4B6B-8C2F-77A3A9A0BFE5}" presName="vert2" presStyleCnt="0"/>
      <dgm:spPr/>
    </dgm:pt>
    <dgm:pt modelId="{23E14C4B-E531-4037-994B-3D1B6317C23A}" type="pres">
      <dgm:prSet presAssocID="{0FC973AD-131F-4B6B-8C2F-77A3A9A0BFE5}" presName="thinLine2b" presStyleLbl="callout" presStyleIdx="1" presStyleCnt="3"/>
      <dgm:spPr/>
    </dgm:pt>
    <dgm:pt modelId="{25B361C2-3783-4B9D-A0AA-9624AE0BDE34}" type="pres">
      <dgm:prSet presAssocID="{0FC973AD-131F-4B6B-8C2F-77A3A9A0BFE5}" presName="vertSpace2b" presStyleCnt="0"/>
      <dgm:spPr/>
    </dgm:pt>
    <dgm:pt modelId="{F93A4D0F-CF61-45E9-AA8A-F244B02B6BE3}" type="pres">
      <dgm:prSet presAssocID="{D97AE50F-351F-4F17-90FD-C6010CBF3932}" presName="horz2" presStyleCnt="0"/>
      <dgm:spPr/>
    </dgm:pt>
    <dgm:pt modelId="{EBAF440F-C508-4C97-9031-6761FD9117E5}" type="pres">
      <dgm:prSet presAssocID="{D97AE50F-351F-4F17-90FD-C6010CBF3932}" presName="horzSpace2" presStyleCnt="0"/>
      <dgm:spPr/>
    </dgm:pt>
    <dgm:pt modelId="{96535177-CD87-4112-931B-95213094F251}" type="pres">
      <dgm:prSet presAssocID="{D97AE50F-351F-4F17-90FD-C6010CBF3932}" presName="tx2" presStyleLbl="revTx" presStyleIdx="4" presStyleCnt="5"/>
      <dgm:spPr/>
    </dgm:pt>
    <dgm:pt modelId="{D2515FF2-9F1D-412C-B3BA-6D0F63F67964}" type="pres">
      <dgm:prSet presAssocID="{D97AE50F-351F-4F17-90FD-C6010CBF3932}" presName="vert2" presStyleCnt="0"/>
      <dgm:spPr/>
    </dgm:pt>
    <dgm:pt modelId="{93948A7D-0400-44A1-96D9-1E97738C1662}" type="pres">
      <dgm:prSet presAssocID="{D97AE50F-351F-4F17-90FD-C6010CBF3932}" presName="thinLine2b" presStyleLbl="callout" presStyleIdx="2" presStyleCnt="3"/>
      <dgm:spPr/>
    </dgm:pt>
    <dgm:pt modelId="{2967D92A-30BF-46B2-93DF-BFCCB20CB9E6}" type="pres">
      <dgm:prSet presAssocID="{D97AE50F-351F-4F17-90FD-C6010CBF3932}" presName="vertSpace2b" presStyleCnt="0"/>
      <dgm:spPr/>
    </dgm:pt>
  </dgm:ptLst>
  <dgm:cxnLst>
    <dgm:cxn modelId="{3E174B3B-E168-4D8A-A6E3-9559B3112DA1}" type="presOf" srcId="{0FC973AD-131F-4B6B-8C2F-77A3A9A0BFE5}" destId="{D15EBBFC-B1F7-414D-9600-554D71C401C8}" srcOrd="0" destOrd="0" presId="urn:microsoft.com/office/officeart/2008/layout/LinedList"/>
    <dgm:cxn modelId="{8459515C-0FC9-4FF8-8949-B5B0832781BF}" srcId="{117068EA-A6BB-4211-AA82-482BEEA70FE0}" destId="{95C96161-0D3E-4297-9A4A-3D154F668539}" srcOrd="1" destOrd="0" parTransId="{E7E4E763-3052-4BC6-A632-456346179461}" sibTransId="{97E8C736-C46C-4C35-AC63-C43D9A1030F9}"/>
    <dgm:cxn modelId="{7792565D-C7A5-4E23-A5A4-2C9900584306}" type="presOf" srcId="{95C96161-0D3E-4297-9A4A-3D154F668539}" destId="{09998516-E4DE-4E3F-8C94-681CFB7E1DCA}" srcOrd="0" destOrd="0" presId="urn:microsoft.com/office/officeart/2008/layout/LinedList"/>
    <dgm:cxn modelId="{1F996064-23F8-41F8-9F65-E40A6B229EFF}" srcId="{95C96161-0D3E-4297-9A4A-3D154F668539}" destId="{D97AE50F-351F-4F17-90FD-C6010CBF3932}" srcOrd="2" destOrd="0" parTransId="{4B3D9112-BF76-442B-9CC1-02C00D5424C3}" sibTransId="{78596468-9AC1-4FE9-8D7D-3784D511716A}"/>
    <dgm:cxn modelId="{F93A0D65-B74C-45A7-926B-1901E2AD6464}" type="presOf" srcId="{D97AE50F-351F-4F17-90FD-C6010CBF3932}" destId="{96535177-CD87-4112-931B-95213094F251}" srcOrd="0" destOrd="0" presId="urn:microsoft.com/office/officeart/2008/layout/LinedList"/>
    <dgm:cxn modelId="{5EA92A52-7898-424C-8DC2-365CFF8734EB}" type="presOf" srcId="{117068EA-A6BB-4211-AA82-482BEEA70FE0}" destId="{B95B6790-C499-4231-9B84-064383958FCF}" srcOrd="0" destOrd="0" presId="urn:microsoft.com/office/officeart/2008/layout/LinedList"/>
    <dgm:cxn modelId="{0B8A4979-53B5-49AD-AD4C-8642D16DB7A1}" srcId="{95C96161-0D3E-4297-9A4A-3D154F668539}" destId="{0FC973AD-131F-4B6B-8C2F-77A3A9A0BFE5}" srcOrd="1" destOrd="0" parTransId="{864B80CF-369F-4FE4-A4D8-71C3540CEF4D}" sibTransId="{0486785B-EA12-4883-8E92-6D762302A849}"/>
    <dgm:cxn modelId="{4204CC83-5A5D-47AB-9CB6-C7E09354039C}" type="presOf" srcId="{68C04C95-C61F-4F07-BCCF-16C27A207532}" destId="{5D96AEFF-3264-43F7-9EF5-F7F07AA54E0F}" srcOrd="0" destOrd="0" presId="urn:microsoft.com/office/officeart/2008/layout/LinedList"/>
    <dgm:cxn modelId="{24013B95-72A2-4157-A817-1E184452CDCA}" srcId="{117068EA-A6BB-4211-AA82-482BEEA70FE0}" destId="{42889B33-C61C-4D66-92F5-4C4A8D2D34DC}" srcOrd="0" destOrd="0" parTransId="{0BEA7BF3-3424-4394-8B4A-34A79EA1007E}" sibTransId="{65DC34FB-76AB-4D3B-A802-F2092B70A8FF}"/>
    <dgm:cxn modelId="{1C97DFA5-F2A4-409D-85AD-493B67C0E35A}" srcId="{95C96161-0D3E-4297-9A4A-3D154F668539}" destId="{68C04C95-C61F-4F07-BCCF-16C27A207532}" srcOrd="0" destOrd="0" parTransId="{EF4A95FF-8596-40AB-B753-EAB667928DA2}" sibTransId="{4BAE0DFF-100F-407A-8616-7405B6C791DC}"/>
    <dgm:cxn modelId="{E7E1C7C6-7022-48D0-9870-DD572976A4D1}" type="presOf" srcId="{42889B33-C61C-4D66-92F5-4C4A8D2D34DC}" destId="{C17BFC82-2FFC-4BCE-B48F-BEFF5008AAAD}" srcOrd="0" destOrd="0" presId="urn:microsoft.com/office/officeart/2008/layout/LinedList"/>
    <dgm:cxn modelId="{159EC3C3-4CB9-42FF-A756-65FB0A18BF31}" type="presParOf" srcId="{B95B6790-C499-4231-9B84-064383958FCF}" destId="{212E76F6-114E-4668-AA7C-6F709A011480}" srcOrd="0" destOrd="0" presId="urn:microsoft.com/office/officeart/2008/layout/LinedList"/>
    <dgm:cxn modelId="{B2F615B5-1EE8-4C9A-B4B0-A120804C347D}" type="presParOf" srcId="{B95B6790-C499-4231-9B84-064383958FCF}" destId="{716BE93C-883D-4772-AB4A-085465B43E27}" srcOrd="1" destOrd="0" presId="urn:microsoft.com/office/officeart/2008/layout/LinedList"/>
    <dgm:cxn modelId="{8946CEE9-56C3-41DA-9B08-700040783214}" type="presParOf" srcId="{716BE93C-883D-4772-AB4A-085465B43E27}" destId="{C17BFC82-2FFC-4BCE-B48F-BEFF5008AAAD}" srcOrd="0" destOrd="0" presId="urn:microsoft.com/office/officeart/2008/layout/LinedList"/>
    <dgm:cxn modelId="{ED3A9596-D335-4095-A6F5-428AF0F069E9}" type="presParOf" srcId="{716BE93C-883D-4772-AB4A-085465B43E27}" destId="{7123DA84-4A1E-4590-82C8-E881EE04E796}" srcOrd="1" destOrd="0" presId="urn:microsoft.com/office/officeart/2008/layout/LinedList"/>
    <dgm:cxn modelId="{0B16FB94-68ED-4B6A-BEFF-DE8BF1BE6FFB}" type="presParOf" srcId="{B95B6790-C499-4231-9B84-064383958FCF}" destId="{BBAD0CD5-EFF9-4005-8153-A7CEF82D9509}" srcOrd="2" destOrd="0" presId="urn:microsoft.com/office/officeart/2008/layout/LinedList"/>
    <dgm:cxn modelId="{BB31FFEB-2CB9-45AF-AD83-877B74A7F105}" type="presParOf" srcId="{B95B6790-C499-4231-9B84-064383958FCF}" destId="{B2EB7ECB-0778-4E92-B67D-3BFFC8F940F7}" srcOrd="3" destOrd="0" presId="urn:microsoft.com/office/officeart/2008/layout/LinedList"/>
    <dgm:cxn modelId="{6DE1C8EC-262D-45BF-9BA5-19E6E2508AE4}" type="presParOf" srcId="{B2EB7ECB-0778-4E92-B67D-3BFFC8F940F7}" destId="{09998516-E4DE-4E3F-8C94-681CFB7E1DCA}" srcOrd="0" destOrd="0" presId="urn:microsoft.com/office/officeart/2008/layout/LinedList"/>
    <dgm:cxn modelId="{0CEF7937-0E64-4981-9181-0CDFD288755B}" type="presParOf" srcId="{B2EB7ECB-0778-4E92-B67D-3BFFC8F940F7}" destId="{EB5EB0A5-6D24-42EF-8B88-DBD7F95DD3EB}" srcOrd="1" destOrd="0" presId="urn:microsoft.com/office/officeart/2008/layout/LinedList"/>
    <dgm:cxn modelId="{DADECB38-6929-42CE-AAFC-E3F298525096}" type="presParOf" srcId="{EB5EB0A5-6D24-42EF-8B88-DBD7F95DD3EB}" destId="{D9D9B638-4847-420F-9089-D948DCBE234C}" srcOrd="0" destOrd="0" presId="urn:microsoft.com/office/officeart/2008/layout/LinedList"/>
    <dgm:cxn modelId="{34499A95-7DEE-4621-AD03-2A8A70336799}" type="presParOf" srcId="{EB5EB0A5-6D24-42EF-8B88-DBD7F95DD3EB}" destId="{DB21347E-AD70-499C-A943-DA44DCC8804B}" srcOrd="1" destOrd="0" presId="urn:microsoft.com/office/officeart/2008/layout/LinedList"/>
    <dgm:cxn modelId="{848FFB7B-F994-4884-85DB-15B4507936DB}" type="presParOf" srcId="{DB21347E-AD70-499C-A943-DA44DCC8804B}" destId="{365FEB60-2C36-4DF9-A939-DBCCAB659618}" srcOrd="0" destOrd="0" presId="urn:microsoft.com/office/officeart/2008/layout/LinedList"/>
    <dgm:cxn modelId="{D3689FD9-ADBD-4D8E-9719-AA60CFAA96C2}" type="presParOf" srcId="{DB21347E-AD70-499C-A943-DA44DCC8804B}" destId="{5D96AEFF-3264-43F7-9EF5-F7F07AA54E0F}" srcOrd="1" destOrd="0" presId="urn:microsoft.com/office/officeart/2008/layout/LinedList"/>
    <dgm:cxn modelId="{81DCC853-419D-4B90-A310-D0D436F4BFF0}" type="presParOf" srcId="{DB21347E-AD70-499C-A943-DA44DCC8804B}" destId="{1BB010DB-D0F1-4FD4-9B0C-2A49968FF503}" srcOrd="2" destOrd="0" presId="urn:microsoft.com/office/officeart/2008/layout/LinedList"/>
    <dgm:cxn modelId="{8911460B-4691-4A65-B04D-9B12FCD6D826}" type="presParOf" srcId="{EB5EB0A5-6D24-42EF-8B88-DBD7F95DD3EB}" destId="{226F5CEC-76BC-4483-B5EC-564E8B4D785B}" srcOrd="2" destOrd="0" presId="urn:microsoft.com/office/officeart/2008/layout/LinedList"/>
    <dgm:cxn modelId="{B84BDF0A-B50B-4C70-A509-EB28B4A7DDFE}" type="presParOf" srcId="{EB5EB0A5-6D24-42EF-8B88-DBD7F95DD3EB}" destId="{DBE75584-63B8-4ADD-B0B5-B16F9FA88801}" srcOrd="3" destOrd="0" presId="urn:microsoft.com/office/officeart/2008/layout/LinedList"/>
    <dgm:cxn modelId="{AE49AF54-95EB-404C-B445-C6C073BC8C4F}" type="presParOf" srcId="{EB5EB0A5-6D24-42EF-8B88-DBD7F95DD3EB}" destId="{F5477DEB-6575-4841-93E1-8CD51223AB45}" srcOrd="4" destOrd="0" presId="urn:microsoft.com/office/officeart/2008/layout/LinedList"/>
    <dgm:cxn modelId="{835CB9F1-4F2B-4CB0-9570-A31D93939F54}" type="presParOf" srcId="{F5477DEB-6575-4841-93E1-8CD51223AB45}" destId="{4EE2D13D-8DE9-4027-8B92-3B5CB089FA15}" srcOrd="0" destOrd="0" presId="urn:microsoft.com/office/officeart/2008/layout/LinedList"/>
    <dgm:cxn modelId="{BBD75890-3470-45B8-8FE3-361249040594}" type="presParOf" srcId="{F5477DEB-6575-4841-93E1-8CD51223AB45}" destId="{D15EBBFC-B1F7-414D-9600-554D71C401C8}" srcOrd="1" destOrd="0" presId="urn:microsoft.com/office/officeart/2008/layout/LinedList"/>
    <dgm:cxn modelId="{59A75FB0-7800-44CE-A960-C42C2E1A73C9}" type="presParOf" srcId="{F5477DEB-6575-4841-93E1-8CD51223AB45}" destId="{1BF47C19-1661-4DEC-B123-436863B0C9AE}" srcOrd="2" destOrd="0" presId="urn:microsoft.com/office/officeart/2008/layout/LinedList"/>
    <dgm:cxn modelId="{C1C45311-6426-47BE-9E6E-EDEA4BEF3BDE}" type="presParOf" srcId="{EB5EB0A5-6D24-42EF-8B88-DBD7F95DD3EB}" destId="{23E14C4B-E531-4037-994B-3D1B6317C23A}" srcOrd="5" destOrd="0" presId="urn:microsoft.com/office/officeart/2008/layout/LinedList"/>
    <dgm:cxn modelId="{D76A9CDF-F549-4E11-B534-A7EBF81B70F2}" type="presParOf" srcId="{EB5EB0A5-6D24-42EF-8B88-DBD7F95DD3EB}" destId="{25B361C2-3783-4B9D-A0AA-9624AE0BDE34}" srcOrd="6" destOrd="0" presId="urn:microsoft.com/office/officeart/2008/layout/LinedList"/>
    <dgm:cxn modelId="{199DF7AC-E080-46BC-8D22-91EEC1E02AED}" type="presParOf" srcId="{EB5EB0A5-6D24-42EF-8B88-DBD7F95DD3EB}" destId="{F93A4D0F-CF61-45E9-AA8A-F244B02B6BE3}" srcOrd="7" destOrd="0" presId="urn:microsoft.com/office/officeart/2008/layout/LinedList"/>
    <dgm:cxn modelId="{3DD17020-61B4-440C-8C67-46FEE6BFB670}" type="presParOf" srcId="{F93A4D0F-CF61-45E9-AA8A-F244B02B6BE3}" destId="{EBAF440F-C508-4C97-9031-6761FD9117E5}" srcOrd="0" destOrd="0" presId="urn:microsoft.com/office/officeart/2008/layout/LinedList"/>
    <dgm:cxn modelId="{2BA5FE23-D0F3-4930-89C1-05349A1AF29D}" type="presParOf" srcId="{F93A4D0F-CF61-45E9-AA8A-F244B02B6BE3}" destId="{96535177-CD87-4112-931B-95213094F251}" srcOrd="1" destOrd="0" presId="urn:microsoft.com/office/officeart/2008/layout/LinedList"/>
    <dgm:cxn modelId="{6900BE4F-E990-4818-A379-1060E31E0802}" type="presParOf" srcId="{F93A4D0F-CF61-45E9-AA8A-F244B02B6BE3}" destId="{D2515FF2-9F1D-412C-B3BA-6D0F63F67964}" srcOrd="2" destOrd="0" presId="urn:microsoft.com/office/officeart/2008/layout/LinedList"/>
    <dgm:cxn modelId="{7A5A99FF-53AC-4D17-BF8B-98D8E75E0893}" type="presParOf" srcId="{EB5EB0A5-6D24-42EF-8B88-DBD7F95DD3EB}" destId="{93948A7D-0400-44A1-96D9-1E97738C1662}" srcOrd="8" destOrd="0" presId="urn:microsoft.com/office/officeart/2008/layout/LinedList"/>
    <dgm:cxn modelId="{1EB01AC7-F4F1-4AA7-A081-B38950761E32}" type="presParOf" srcId="{EB5EB0A5-6D24-42EF-8B88-DBD7F95DD3EB}" destId="{2967D92A-30BF-46B2-93DF-BFCCB20CB9E6}"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5B68BB-0E6E-4336-BA74-6DA6069432C8}" type="doc">
      <dgm:prSet loTypeId="urn:microsoft.com/office/officeart/2005/8/layout/hierarchy4" loCatId="list" qsTypeId="urn:microsoft.com/office/officeart/2005/8/quickstyle/3d3" qsCatId="3D" csTypeId="urn:microsoft.com/office/officeart/2005/8/colors/accent2_1" csCatId="accent2"/>
      <dgm:spPr/>
      <dgm:t>
        <a:bodyPr/>
        <a:lstStyle/>
        <a:p>
          <a:endParaRPr lang="fi-FI"/>
        </a:p>
      </dgm:t>
    </dgm:pt>
    <dgm:pt modelId="{1E5F29AB-361A-481D-A835-75AAB829DD82}">
      <dgm:prSet/>
      <dgm:spPr/>
      <dgm:t>
        <a:bodyPr/>
        <a:lstStyle/>
        <a:p>
          <a:r>
            <a:rPr lang="fi-FI" b="1" i="0" baseline="0"/>
            <a:t>Velvollisuutta rahoitusvälineen ja palvelun asianmukaisuuden selvittämiseen ei ole, jos sijoituspalveluyritys tarjoaa sijoituspalveluna toimeksiantojen toteuttamista tai niiden vastaanottamista ja välittämistä (mukaan lukien mahdolliset oheispalvelut) niin sanottujen yksinkertaisten rahoitusvälineiden osalta.</a:t>
          </a:r>
          <a:endParaRPr lang="fi-FI"/>
        </a:p>
      </dgm:t>
    </dgm:pt>
    <dgm:pt modelId="{AAFB1E6A-5E83-4A0F-B662-9985ED891612}" type="parTrans" cxnId="{11056A22-4267-407D-9D93-01CECB386C6A}">
      <dgm:prSet/>
      <dgm:spPr/>
      <dgm:t>
        <a:bodyPr/>
        <a:lstStyle/>
        <a:p>
          <a:endParaRPr lang="fi-FI"/>
        </a:p>
      </dgm:t>
    </dgm:pt>
    <dgm:pt modelId="{42236CC7-EB2C-415F-A50B-F6D21B04B335}" type="sibTrans" cxnId="{11056A22-4267-407D-9D93-01CECB386C6A}">
      <dgm:prSet/>
      <dgm:spPr/>
      <dgm:t>
        <a:bodyPr/>
        <a:lstStyle/>
        <a:p>
          <a:endParaRPr lang="fi-FI"/>
        </a:p>
      </dgm:t>
    </dgm:pt>
    <dgm:pt modelId="{83F1F1CF-108B-4BA9-9AEF-5498A4041006}">
      <dgm:prSet/>
      <dgm:spPr/>
      <dgm:t>
        <a:bodyPr/>
        <a:lstStyle/>
        <a:p>
          <a:r>
            <a:rPr lang="fi-FI" b="0" i="0" baseline="0"/>
            <a:t>Yksinkertaisia rahoitusvälineitä ovat lähtökohtaisesti esim.</a:t>
          </a:r>
          <a:endParaRPr lang="fi-FI"/>
        </a:p>
      </dgm:t>
    </dgm:pt>
    <dgm:pt modelId="{6B379B87-37E5-4192-B272-8A164E7EBA9E}" type="parTrans" cxnId="{3A266210-E210-44E4-A1D3-536111127B01}">
      <dgm:prSet/>
      <dgm:spPr/>
      <dgm:t>
        <a:bodyPr/>
        <a:lstStyle/>
        <a:p>
          <a:endParaRPr lang="fi-FI"/>
        </a:p>
      </dgm:t>
    </dgm:pt>
    <dgm:pt modelId="{889DFF69-2F9C-4AAD-9301-018F9B2EBC1F}" type="sibTrans" cxnId="{3A266210-E210-44E4-A1D3-536111127B01}">
      <dgm:prSet/>
      <dgm:spPr/>
      <dgm:t>
        <a:bodyPr/>
        <a:lstStyle/>
        <a:p>
          <a:endParaRPr lang="fi-FI"/>
        </a:p>
      </dgm:t>
    </dgm:pt>
    <dgm:pt modelId="{EC078230-0A18-4169-8AA3-F1FD6AA1B50C}">
      <dgm:prSet/>
      <dgm:spPr/>
      <dgm:t>
        <a:bodyPr/>
        <a:lstStyle/>
        <a:p>
          <a:r>
            <a:rPr lang="fi-FI" b="0" i="0" baseline="0"/>
            <a:t>osakkeet, jotka ovat kaupankäynnin kohteena säännellyllä markkinalla tai sitä vastaavan kaupankäynnin kohteena muussa valtiossa tai monenkeskisessä kaupankäyntijärjestelmässä</a:t>
          </a:r>
          <a:endParaRPr lang="fi-FI"/>
        </a:p>
      </dgm:t>
    </dgm:pt>
    <dgm:pt modelId="{E2FD6382-D304-498D-8A4C-D5CDB0CD735A}" type="parTrans" cxnId="{E0CD7C5F-E3F3-446E-B3D9-0BF1E913C721}">
      <dgm:prSet/>
      <dgm:spPr/>
      <dgm:t>
        <a:bodyPr/>
        <a:lstStyle/>
        <a:p>
          <a:endParaRPr lang="fi-FI"/>
        </a:p>
      </dgm:t>
    </dgm:pt>
    <dgm:pt modelId="{3561E8B5-C42D-4C2B-A0A2-337225733454}" type="sibTrans" cxnId="{E0CD7C5F-E3F3-446E-B3D9-0BF1E913C721}">
      <dgm:prSet/>
      <dgm:spPr/>
      <dgm:t>
        <a:bodyPr/>
        <a:lstStyle/>
        <a:p>
          <a:endParaRPr lang="fi-FI"/>
        </a:p>
      </dgm:t>
    </dgm:pt>
    <dgm:pt modelId="{8CCE3F6F-47A8-4BF8-AF54-EB2D1856111E}">
      <dgm:prSet/>
      <dgm:spPr/>
      <dgm:t>
        <a:bodyPr/>
        <a:lstStyle/>
        <a:p>
          <a:r>
            <a:rPr lang="fi-FI" b="0" i="0" baseline="0"/>
            <a:t>joukkovelkakirjat tai muut vastaavankaltaiset velkasitoumukset, joihin ei sisälly johdannaissopimuksen ominaisuutta</a:t>
          </a:r>
          <a:endParaRPr lang="fi-FI"/>
        </a:p>
      </dgm:t>
    </dgm:pt>
    <dgm:pt modelId="{C655FE90-F4DE-4CE8-86AD-6D88C1E0FFEC}" type="parTrans" cxnId="{6DC74FEA-63E3-4D0E-8651-D4297FDFC60A}">
      <dgm:prSet/>
      <dgm:spPr/>
      <dgm:t>
        <a:bodyPr/>
        <a:lstStyle/>
        <a:p>
          <a:endParaRPr lang="fi-FI"/>
        </a:p>
      </dgm:t>
    </dgm:pt>
    <dgm:pt modelId="{342C36DD-AF27-4D30-BABC-EEA3EDBBB499}" type="sibTrans" cxnId="{6DC74FEA-63E3-4D0E-8651-D4297FDFC60A}">
      <dgm:prSet/>
      <dgm:spPr/>
      <dgm:t>
        <a:bodyPr/>
        <a:lstStyle/>
        <a:p>
          <a:endParaRPr lang="fi-FI"/>
        </a:p>
      </dgm:t>
    </dgm:pt>
    <dgm:pt modelId="{D5631056-30EC-420E-AED2-6FBF2377C12B}">
      <dgm:prSet/>
      <dgm:spPr/>
      <dgm:t>
        <a:bodyPr/>
        <a:lstStyle/>
        <a:p>
          <a:r>
            <a:rPr lang="fi-FI" b="0" i="0" baseline="0"/>
            <a:t>sijoitusrahastodirektiivin mukaisten sijoitusrahastojen rahasto-osuudet tai yhteissijoitusyritysten osuudet</a:t>
          </a:r>
          <a:endParaRPr lang="fi-FI"/>
        </a:p>
      </dgm:t>
    </dgm:pt>
    <dgm:pt modelId="{2278CBB5-62C9-4290-B2C1-05747860FC89}" type="parTrans" cxnId="{1D60EC2B-7949-408B-9997-02635CCBD972}">
      <dgm:prSet/>
      <dgm:spPr/>
      <dgm:t>
        <a:bodyPr/>
        <a:lstStyle/>
        <a:p>
          <a:endParaRPr lang="fi-FI"/>
        </a:p>
      </dgm:t>
    </dgm:pt>
    <dgm:pt modelId="{8CF7E8B0-BF1F-4D56-BC4D-33A31A559CC8}" type="sibTrans" cxnId="{1D60EC2B-7949-408B-9997-02635CCBD972}">
      <dgm:prSet/>
      <dgm:spPr/>
      <dgm:t>
        <a:bodyPr/>
        <a:lstStyle/>
        <a:p>
          <a:endParaRPr lang="fi-FI"/>
        </a:p>
      </dgm:t>
    </dgm:pt>
    <dgm:pt modelId="{99D04F3F-490D-4EB2-B57C-03F75275ACB4}">
      <dgm:prSet/>
      <dgm:spPr/>
      <dgm:t>
        <a:bodyPr/>
        <a:lstStyle/>
        <a:p>
          <a:r>
            <a:rPr lang="fi-FI" b="1" i="0" baseline="0"/>
            <a:t>Edellytyksenä on, että palvelu tarjotaan asiakkaan aloitteesta ja että asiakkaalle on ilmoitettu, ettei sijoituspalveluyritys palvelua tarjotessaan ole velvollinen arvioimaan palvelun tai rahoitusvälineen asianmukaisuutta asiakkaalle</a:t>
          </a:r>
          <a:endParaRPr lang="fi-FI"/>
        </a:p>
      </dgm:t>
    </dgm:pt>
    <dgm:pt modelId="{490D793D-B78C-4452-A255-D7E046A1AADB}" type="parTrans" cxnId="{1D3884A1-F512-4AAC-A458-239BB7FE60EC}">
      <dgm:prSet/>
      <dgm:spPr/>
      <dgm:t>
        <a:bodyPr/>
        <a:lstStyle/>
        <a:p>
          <a:endParaRPr lang="fi-FI"/>
        </a:p>
      </dgm:t>
    </dgm:pt>
    <dgm:pt modelId="{8E27C1D4-FDAB-4BE2-B8E1-654B7F98818D}" type="sibTrans" cxnId="{1D3884A1-F512-4AAC-A458-239BB7FE60EC}">
      <dgm:prSet/>
      <dgm:spPr/>
      <dgm:t>
        <a:bodyPr/>
        <a:lstStyle/>
        <a:p>
          <a:endParaRPr lang="fi-FI"/>
        </a:p>
      </dgm:t>
    </dgm:pt>
    <dgm:pt modelId="{1D481732-948F-4E2A-BA44-57F7C081CC1B}" type="pres">
      <dgm:prSet presAssocID="{845B68BB-0E6E-4336-BA74-6DA6069432C8}" presName="Name0" presStyleCnt="0">
        <dgm:presLayoutVars>
          <dgm:chPref val="1"/>
          <dgm:dir/>
          <dgm:animOne val="branch"/>
          <dgm:animLvl val="lvl"/>
          <dgm:resizeHandles/>
        </dgm:presLayoutVars>
      </dgm:prSet>
      <dgm:spPr/>
    </dgm:pt>
    <dgm:pt modelId="{6999427D-C200-454F-A3E9-67DCB30FE524}" type="pres">
      <dgm:prSet presAssocID="{1E5F29AB-361A-481D-A835-75AAB829DD82}" presName="vertOne" presStyleCnt="0"/>
      <dgm:spPr/>
    </dgm:pt>
    <dgm:pt modelId="{A057EFD4-D89C-44E2-8BAA-A870429D43AC}" type="pres">
      <dgm:prSet presAssocID="{1E5F29AB-361A-481D-A835-75AAB829DD82}" presName="txOne" presStyleLbl="node0" presStyleIdx="0" presStyleCnt="2">
        <dgm:presLayoutVars>
          <dgm:chPref val="3"/>
        </dgm:presLayoutVars>
      </dgm:prSet>
      <dgm:spPr/>
    </dgm:pt>
    <dgm:pt modelId="{28D3F85A-169E-4AE0-8194-1045A193F55F}" type="pres">
      <dgm:prSet presAssocID="{1E5F29AB-361A-481D-A835-75AAB829DD82}" presName="parTransOne" presStyleCnt="0"/>
      <dgm:spPr/>
    </dgm:pt>
    <dgm:pt modelId="{19FC92FD-5209-43D1-A3B1-C0F4C77E75D6}" type="pres">
      <dgm:prSet presAssocID="{1E5F29AB-361A-481D-A835-75AAB829DD82}" presName="horzOne" presStyleCnt="0"/>
      <dgm:spPr/>
    </dgm:pt>
    <dgm:pt modelId="{62B66012-815F-44A1-9B2E-AC96A546495C}" type="pres">
      <dgm:prSet presAssocID="{83F1F1CF-108B-4BA9-9AEF-5498A4041006}" presName="vertTwo" presStyleCnt="0"/>
      <dgm:spPr/>
    </dgm:pt>
    <dgm:pt modelId="{65BA0C8D-3BB4-46C5-B6B2-B20B27385583}" type="pres">
      <dgm:prSet presAssocID="{83F1F1CF-108B-4BA9-9AEF-5498A4041006}" presName="txTwo" presStyleLbl="node2" presStyleIdx="0" presStyleCnt="1">
        <dgm:presLayoutVars>
          <dgm:chPref val="3"/>
        </dgm:presLayoutVars>
      </dgm:prSet>
      <dgm:spPr/>
    </dgm:pt>
    <dgm:pt modelId="{47C994BD-011B-4354-9168-95BB44D269F2}" type="pres">
      <dgm:prSet presAssocID="{83F1F1CF-108B-4BA9-9AEF-5498A4041006}" presName="parTransTwo" presStyleCnt="0"/>
      <dgm:spPr/>
    </dgm:pt>
    <dgm:pt modelId="{F6F39C14-2E5E-48E1-9BEB-158A97C8BBE0}" type="pres">
      <dgm:prSet presAssocID="{83F1F1CF-108B-4BA9-9AEF-5498A4041006}" presName="horzTwo" presStyleCnt="0"/>
      <dgm:spPr/>
    </dgm:pt>
    <dgm:pt modelId="{DECC5431-B71F-4CD7-86DC-6506DC938CA7}" type="pres">
      <dgm:prSet presAssocID="{EC078230-0A18-4169-8AA3-F1FD6AA1B50C}" presName="vertThree" presStyleCnt="0"/>
      <dgm:spPr/>
    </dgm:pt>
    <dgm:pt modelId="{6FAA90F9-C820-4FCC-A072-C1C18AE66826}" type="pres">
      <dgm:prSet presAssocID="{EC078230-0A18-4169-8AA3-F1FD6AA1B50C}" presName="txThree" presStyleLbl="node3" presStyleIdx="0" presStyleCnt="3">
        <dgm:presLayoutVars>
          <dgm:chPref val="3"/>
        </dgm:presLayoutVars>
      </dgm:prSet>
      <dgm:spPr/>
    </dgm:pt>
    <dgm:pt modelId="{1EFEB7B9-E8DB-4F13-8E38-F130C9BFF5A1}" type="pres">
      <dgm:prSet presAssocID="{EC078230-0A18-4169-8AA3-F1FD6AA1B50C}" presName="horzThree" presStyleCnt="0"/>
      <dgm:spPr/>
    </dgm:pt>
    <dgm:pt modelId="{C86DEF07-A429-479E-B746-8A981A215AB2}" type="pres">
      <dgm:prSet presAssocID="{3561E8B5-C42D-4C2B-A0A2-337225733454}" presName="sibSpaceThree" presStyleCnt="0"/>
      <dgm:spPr/>
    </dgm:pt>
    <dgm:pt modelId="{35071425-A3B0-4977-8C96-C0FB8260C5AA}" type="pres">
      <dgm:prSet presAssocID="{8CCE3F6F-47A8-4BF8-AF54-EB2D1856111E}" presName="vertThree" presStyleCnt="0"/>
      <dgm:spPr/>
    </dgm:pt>
    <dgm:pt modelId="{752A8E48-8B56-4951-AEFD-F4BC3E26C562}" type="pres">
      <dgm:prSet presAssocID="{8CCE3F6F-47A8-4BF8-AF54-EB2D1856111E}" presName="txThree" presStyleLbl="node3" presStyleIdx="1" presStyleCnt="3">
        <dgm:presLayoutVars>
          <dgm:chPref val="3"/>
        </dgm:presLayoutVars>
      </dgm:prSet>
      <dgm:spPr/>
    </dgm:pt>
    <dgm:pt modelId="{F80B602A-4B20-42E1-AF1C-33B9ED81CEBB}" type="pres">
      <dgm:prSet presAssocID="{8CCE3F6F-47A8-4BF8-AF54-EB2D1856111E}" presName="horzThree" presStyleCnt="0"/>
      <dgm:spPr/>
    </dgm:pt>
    <dgm:pt modelId="{F6ED2CF5-A2D0-4394-BBA1-DA7465A1C25D}" type="pres">
      <dgm:prSet presAssocID="{342C36DD-AF27-4D30-BABC-EEA3EDBBB499}" presName="sibSpaceThree" presStyleCnt="0"/>
      <dgm:spPr/>
    </dgm:pt>
    <dgm:pt modelId="{EA7B22C0-1857-4D1F-BB4D-EA5CE8B391E8}" type="pres">
      <dgm:prSet presAssocID="{D5631056-30EC-420E-AED2-6FBF2377C12B}" presName="vertThree" presStyleCnt="0"/>
      <dgm:spPr/>
    </dgm:pt>
    <dgm:pt modelId="{BFD619F6-41CB-4114-A000-B07A0AC5215B}" type="pres">
      <dgm:prSet presAssocID="{D5631056-30EC-420E-AED2-6FBF2377C12B}" presName="txThree" presStyleLbl="node3" presStyleIdx="2" presStyleCnt="3">
        <dgm:presLayoutVars>
          <dgm:chPref val="3"/>
        </dgm:presLayoutVars>
      </dgm:prSet>
      <dgm:spPr/>
    </dgm:pt>
    <dgm:pt modelId="{B4FD3A06-52AC-4197-8256-1C7794487AD6}" type="pres">
      <dgm:prSet presAssocID="{D5631056-30EC-420E-AED2-6FBF2377C12B}" presName="horzThree" presStyleCnt="0"/>
      <dgm:spPr/>
    </dgm:pt>
    <dgm:pt modelId="{37C7F919-60BF-4349-904A-FB9BD74C0463}" type="pres">
      <dgm:prSet presAssocID="{42236CC7-EB2C-415F-A50B-F6D21B04B335}" presName="sibSpaceOne" presStyleCnt="0"/>
      <dgm:spPr/>
    </dgm:pt>
    <dgm:pt modelId="{2262BDB5-1CE4-4664-8132-3E363D51B65C}" type="pres">
      <dgm:prSet presAssocID="{99D04F3F-490D-4EB2-B57C-03F75275ACB4}" presName="vertOne" presStyleCnt="0"/>
      <dgm:spPr/>
    </dgm:pt>
    <dgm:pt modelId="{9D4F8D38-447F-4362-99E4-82AE52D4736B}" type="pres">
      <dgm:prSet presAssocID="{99D04F3F-490D-4EB2-B57C-03F75275ACB4}" presName="txOne" presStyleLbl="node0" presStyleIdx="1" presStyleCnt="2">
        <dgm:presLayoutVars>
          <dgm:chPref val="3"/>
        </dgm:presLayoutVars>
      </dgm:prSet>
      <dgm:spPr/>
    </dgm:pt>
    <dgm:pt modelId="{71440B52-9921-492B-8285-F0E742104F30}" type="pres">
      <dgm:prSet presAssocID="{99D04F3F-490D-4EB2-B57C-03F75275ACB4}" presName="horzOne" presStyleCnt="0"/>
      <dgm:spPr/>
    </dgm:pt>
  </dgm:ptLst>
  <dgm:cxnLst>
    <dgm:cxn modelId="{3A266210-E210-44E4-A1D3-536111127B01}" srcId="{1E5F29AB-361A-481D-A835-75AAB829DD82}" destId="{83F1F1CF-108B-4BA9-9AEF-5498A4041006}" srcOrd="0" destOrd="0" parTransId="{6B379B87-37E5-4192-B272-8A164E7EBA9E}" sibTransId="{889DFF69-2F9C-4AAD-9301-018F9B2EBC1F}"/>
    <dgm:cxn modelId="{11056A22-4267-407D-9D93-01CECB386C6A}" srcId="{845B68BB-0E6E-4336-BA74-6DA6069432C8}" destId="{1E5F29AB-361A-481D-A835-75AAB829DD82}" srcOrd="0" destOrd="0" parTransId="{AAFB1E6A-5E83-4A0F-B662-9985ED891612}" sibTransId="{42236CC7-EB2C-415F-A50B-F6D21B04B335}"/>
    <dgm:cxn modelId="{1D60EC2B-7949-408B-9997-02635CCBD972}" srcId="{83F1F1CF-108B-4BA9-9AEF-5498A4041006}" destId="{D5631056-30EC-420E-AED2-6FBF2377C12B}" srcOrd="2" destOrd="0" parTransId="{2278CBB5-62C9-4290-B2C1-05747860FC89}" sibTransId="{8CF7E8B0-BF1F-4D56-BC4D-33A31A559CC8}"/>
    <dgm:cxn modelId="{E0CD7C5F-E3F3-446E-B3D9-0BF1E913C721}" srcId="{83F1F1CF-108B-4BA9-9AEF-5498A4041006}" destId="{EC078230-0A18-4169-8AA3-F1FD6AA1B50C}" srcOrd="0" destOrd="0" parTransId="{E2FD6382-D304-498D-8A4C-D5CDB0CD735A}" sibTransId="{3561E8B5-C42D-4C2B-A0A2-337225733454}"/>
    <dgm:cxn modelId="{019DC65F-734D-489A-BD42-D6F8F7A87E6D}" type="presOf" srcId="{D5631056-30EC-420E-AED2-6FBF2377C12B}" destId="{BFD619F6-41CB-4114-A000-B07A0AC5215B}" srcOrd="0" destOrd="0" presId="urn:microsoft.com/office/officeart/2005/8/layout/hierarchy4"/>
    <dgm:cxn modelId="{27029169-77F4-42D0-9F7F-FD4636062CB0}" type="presOf" srcId="{845B68BB-0E6E-4336-BA74-6DA6069432C8}" destId="{1D481732-948F-4E2A-BA44-57F7C081CC1B}" srcOrd="0" destOrd="0" presId="urn:microsoft.com/office/officeart/2005/8/layout/hierarchy4"/>
    <dgm:cxn modelId="{45F2F24D-E992-42CE-BC0A-50F6F0DE789B}" type="presOf" srcId="{1E5F29AB-361A-481D-A835-75AAB829DD82}" destId="{A057EFD4-D89C-44E2-8BAA-A870429D43AC}" srcOrd="0" destOrd="0" presId="urn:microsoft.com/office/officeart/2005/8/layout/hierarchy4"/>
    <dgm:cxn modelId="{27426D70-D841-40CD-85C5-7E8C7DBB4A55}" type="presOf" srcId="{8CCE3F6F-47A8-4BF8-AF54-EB2D1856111E}" destId="{752A8E48-8B56-4951-AEFD-F4BC3E26C562}" srcOrd="0" destOrd="0" presId="urn:microsoft.com/office/officeart/2005/8/layout/hierarchy4"/>
    <dgm:cxn modelId="{8BA1B270-F6D7-4F40-9818-68E3E41DCB10}" type="presOf" srcId="{EC078230-0A18-4169-8AA3-F1FD6AA1B50C}" destId="{6FAA90F9-C820-4FCC-A072-C1C18AE66826}" srcOrd="0" destOrd="0" presId="urn:microsoft.com/office/officeart/2005/8/layout/hierarchy4"/>
    <dgm:cxn modelId="{1D3884A1-F512-4AAC-A458-239BB7FE60EC}" srcId="{845B68BB-0E6E-4336-BA74-6DA6069432C8}" destId="{99D04F3F-490D-4EB2-B57C-03F75275ACB4}" srcOrd="1" destOrd="0" parTransId="{490D793D-B78C-4452-A255-D7E046A1AADB}" sibTransId="{8E27C1D4-FDAB-4BE2-B8E1-654B7F98818D}"/>
    <dgm:cxn modelId="{3FE026A8-E9A1-48AB-92B8-C59D7CAD5605}" type="presOf" srcId="{99D04F3F-490D-4EB2-B57C-03F75275ACB4}" destId="{9D4F8D38-447F-4362-99E4-82AE52D4736B}" srcOrd="0" destOrd="0" presId="urn:microsoft.com/office/officeart/2005/8/layout/hierarchy4"/>
    <dgm:cxn modelId="{6DC74FEA-63E3-4D0E-8651-D4297FDFC60A}" srcId="{83F1F1CF-108B-4BA9-9AEF-5498A4041006}" destId="{8CCE3F6F-47A8-4BF8-AF54-EB2D1856111E}" srcOrd="1" destOrd="0" parTransId="{C655FE90-F4DE-4CE8-86AD-6D88C1E0FFEC}" sibTransId="{342C36DD-AF27-4D30-BABC-EEA3EDBBB499}"/>
    <dgm:cxn modelId="{2473F6F0-0F11-40CD-8C6C-3563649AABD1}" type="presOf" srcId="{83F1F1CF-108B-4BA9-9AEF-5498A4041006}" destId="{65BA0C8D-3BB4-46C5-B6B2-B20B27385583}" srcOrd="0" destOrd="0" presId="urn:microsoft.com/office/officeart/2005/8/layout/hierarchy4"/>
    <dgm:cxn modelId="{DE174EFF-82D1-4243-AB3F-8CE18B4F5841}" type="presParOf" srcId="{1D481732-948F-4E2A-BA44-57F7C081CC1B}" destId="{6999427D-C200-454F-A3E9-67DCB30FE524}" srcOrd="0" destOrd="0" presId="urn:microsoft.com/office/officeart/2005/8/layout/hierarchy4"/>
    <dgm:cxn modelId="{2E5F7A18-921B-43C0-8B6D-6CC487761B7A}" type="presParOf" srcId="{6999427D-C200-454F-A3E9-67DCB30FE524}" destId="{A057EFD4-D89C-44E2-8BAA-A870429D43AC}" srcOrd="0" destOrd="0" presId="urn:microsoft.com/office/officeart/2005/8/layout/hierarchy4"/>
    <dgm:cxn modelId="{4D974EE8-3917-45A0-8AB3-2D59B6B0B295}" type="presParOf" srcId="{6999427D-C200-454F-A3E9-67DCB30FE524}" destId="{28D3F85A-169E-4AE0-8194-1045A193F55F}" srcOrd="1" destOrd="0" presId="urn:microsoft.com/office/officeart/2005/8/layout/hierarchy4"/>
    <dgm:cxn modelId="{27A2441D-53A1-4A39-8903-0E47A1247027}" type="presParOf" srcId="{6999427D-C200-454F-A3E9-67DCB30FE524}" destId="{19FC92FD-5209-43D1-A3B1-C0F4C77E75D6}" srcOrd="2" destOrd="0" presId="urn:microsoft.com/office/officeart/2005/8/layout/hierarchy4"/>
    <dgm:cxn modelId="{9FCEB104-4430-41D3-8627-C48F4066E905}" type="presParOf" srcId="{19FC92FD-5209-43D1-A3B1-C0F4C77E75D6}" destId="{62B66012-815F-44A1-9B2E-AC96A546495C}" srcOrd="0" destOrd="0" presId="urn:microsoft.com/office/officeart/2005/8/layout/hierarchy4"/>
    <dgm:cxn modelId="{024E1EC3-D074-4B44-943A-49BC109CA4C3}" type="presParOf" srcId="{62B66012-815F-44A1-9B2E-AC96A546495C}" destId="{65BA0C8D-3BB4-46C5-B6B2-B20B27385583}" srcOrd="0" destOrd="0" presId="urn:microsoft.com/office/officeart/2005/8/layout/hierarchy4"/>
    <dgm:cxn modelId="{BE4F8280-BE4A-4B9E-9A87-20742276AE8A}" type="presParOf" srcId="{62B66012-815F-44A1-9B2E-AC96A546495C}" destId="{47C994BD-011B-4354-9168-95BB44D269F2}" srcOrd="1" destOrd="0" presId="urn:microsoft.com/office/officeart/2005/8/layout/hierarchy4"/>
    <dgm:cxn modelId="{650EF83E-7D88-4D6E-8FB1-C4D598689908}" type="presParOf" srcId="{62B66012-815F-44A1-9B2E-AC96A546495C}" destId="{F6F39C14-2E5E-48E1-9BEB-158A97C8BBE0}" srcOrd="2" destOrd="0" presId="urn:microsoft.com/office/officeart/2005/8/layout/hierarchy4"/>
    <dgm:cxn modelId="{4DF2865D-5A45-44C2-AEB4-2493DC92570B}" type="presParOf" srcId="{F6F39C14-2E5E-48E1-9BEB-158A97C8BBE0}" destId="{DECC5431-B71F-4CD7-86DC-6506DC938CA7}" srcOrd="0" destOrd="0" presId="urn:microsoft.com/office/officeart/2005/8/layout/hierarchy4"/>
    <dgm:cxn modelId="{DFA10ECF-3BC3-45C3-A4E7-C9047E44D076}" type="presParOf" srcId="{DECC5431-B71F-4CD7-86DC-6506DC938CA7}" destId="{6FAA90F9-C820-4FCC-A072-C1C18AE66826}" srcOrd="0" destOrd="0" presId="urn:microsoft.com/office/officeart/2005/8/layout/hierarchy4"/>
    <dgm:cxn modelId="{117767C6-0BEA-46E1-AC4C-12D963DD6C48}" type="presParOf" srcId="{DECC5431-B71F-4CD7-86DC-6506DC938CA7}" destId="{1EFEB7B9-E8DB-4F13-8E38-F130C9BFF5A1}" srcOrd="1" destOrd="0" presId="urn:microsoft.com/office/officeart/2005/8/layout/hierarchy4"/>
    <dgm:cxn modelId="{AEAEEB37-3F24-4B39-93FC-BCBCFBCF381B}" type="presParOf" srcId="{F6F39C14-2E5E-48E1-9BEB-158A97C8BBE0}" destId="{C86DEF07-A429-479E-B746-8A981A215AB2}" srcOrd="1" destOrd="0" presId="urn:microsoft.com/office/officeart/2005/8/layout/hierarchy4"/>
    <dgm:cxn modelId="{F7008F8E-19C7-4FCB-B9D0-D74443F7F5AB}" type="presParOf" srcId="{F6F39C14-2E5E-48E1-9BEB-158A97C8BBE0}" destId="{35071425-A3B0-4977-8C96-C0FB8260C5AA}" srcOrd="2" destOrd="0" presId="urn:microsoft.com/office/officeart/2005/8/layout/hierarchy4"/>
    <dgm:cxn modelId="{9253A866-33E2-4784-884C-653E86E56124}" type="presParOf" srcId="{35071425-A3B0-4977-8C96-C0FB8260C5AA}" destId="{752A8E48-8B56-4951-AEFD-F4BC3E26C562}" srcOrd="0" destOrd="0" presId="urn:microsoft.com/office/officeart/2005/8/layout/hierarchy4"/>
    <dgm:cxn modelId="{289495DD-F7EF-4953-93BE-B9226F5396E6}" type="presParOf" srcId="{35071425-A3B0-4977-8C96-C0FB8260C5AA}" destId="{F80B602A-4B20-42E1-AF1C-33B9ED81CEBB}" srcOrd="1" destOrd="0" presId="urn:microsoft.com/office/officeart/2005/8/layout/hierarchy4"/>
    <dgm:cxn modelId="{8A538A83-2C16-4DB3-A07A-47117DC6EEC1}" type="presParOf" srcId="{F6F39C14-2E5E-48E1-9BEB-158A97C8BBE0}" destId="{F6ED2CF5-A2D0-4394-BBA1-DA7465A1C25D}" srcOrd="3" destOrd="0" presId="urn:microsoft.com/office/officeart/2005/8/layout/hierarchy4"/>
    <dgm:cxn modelId="{0D81ACE5-F4D7-4A5B-BC9B-074BE45F6A6C}" type="presParOf" srcId="{F6F39C14-2E5E-48E1-9BEB-158A97C8BBE0}" destId="{EA7B22C0-1857-4D1F-BB4D-EA5CE8B391E8}" srcOrd="4" destOrd="0" presId="urn:microsoft.com/office/officeart/2005/8/layout/hierarchy4"/>
    <dgm:cxn modelId="{24804915-524C-4B97-84EA-4861F7C4F43B}" type="presParOf" srcId="{EA7B22C0-1857-4D1F-BB4D-EA5CE8B391E8}" destId="{BFD619F6-41CB-4114-A000-B07A0AC5215B}" srcOrd="0" destOrd="0" presId="urn:microsoft.com/office/officeart/2005/8/layout/hierarchy4"/>
    <dgm:cxn modelId="{01E32688-DFAE-4E1A-A692-472A3BF11E1F}" type="presParOf" srcId="{EA7B22C0-1857-4D1F-BB4D-EA5CE8B391E8}" destId="{B4FD3A06-52AC-4197-8256-1C7794487AD6}" srcOrd="1" destOrd="0" presId="urn:microsoft.com/office/officeart/2005/8/layout/hierarchy4"/>
    <dgm:cxn modelId="{A586E5CD-29DD-4B63-87ED-55763544C0A4}" type="presParOf" srcId="{1D481732-948F-4E2A-BA44-57F7C081CC1B}" destId="{37C7F919-60BF-4349-904A-FB9BD74C0463}" srcOrd="1" destOrd="0" presId="urn:microsoft.com/office/officeart/2005/8/layout/hierarchy4"/>
    <dgm:cxn modelId="{D1C85F1A-A162-45B7-84CE-3D1BF7FB3AF0}" type="presParOf" srcId="{1D481732-948F-4E2A-BA44-57F7C081CC1B}" destId="{2262BDB5-1CE4-4664-8132-3E363D51B65C}" srcOrd="2" destOrd="0" presId="urn:microsoft.com/office/officeart/2005/8/layout/hierarchy4"/>
    <dgm:cxn modelId="{B5B2C069-49FA-476D-8140-734A467F7897}" type="presParOf" srcId="{2262BDB5-1CE4-4664-8132-3E363D51B65C}" destId="{9D4F8D38-447F-4362-99E4-82AE52D4736B}" srcOrd="0" destOrd="0" presId="urn:microsoft.com/office/officeart/2005/8/layout/hierarchy4"/>
    <dgm:cxn modelId="{ED6A8D8D-2F4B-44D4-B091-B3B1A5EC1961}" type="presParOf" srcId="{2262BDB5-1CE4-4664-8132-3E363D51B65C}" destId="{71440B52-9921-492B-8285-F0E742104F3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3604A-0D5F-425E-A4F7-BD3623061E4E}">
      <dsp:nvSpPr>
        <dsp:cNvPr id="0" name=""/>
        <dsp:cNvSpPr/>
      </dsp:nvSpPr>
      <dsp:spPr>
        <a:xfrm>
          <a:off x="0" y="556483"/>
          <a:ext cx="5221816" cy="579150"/>
        </a:xfrm>
        <a:prstGeom prst="round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i-FI" sz="1100" b="1" i="0" kern="1200" baseline="0"/>
            <a:t>Sijoituspalveluyrityksen on luokiteltava asiakkaansa ei-ammattimaiseksi asiakkaaksi, ammattimaiseksi asiakkaaksi tai hyväksyttäväksi vastapuoleksi. </a:t>
          </a:r>
          <a:endParaRPr lang="en-US" sz="1100" kern="1200"/>
        </a:p>
      </dsp:txBody>
      <dsp:txXfrm>
        <a:off x="28272" y="584755"/>
        <a:ext cx="5165272" cy="522606"/>
      </dsp:txXfrm>
    </dsp:sp>
    <dsp:sp modelId="{2D83F17D-9C6C-4728-8CDE-0067915E94AB}">
      <dsp:nvSpPr>
        <dsp:cNvPr id="0" name=""/>
        <dsp:cNvSpPr/>
      </dsp:nvSpPr>
      <dsp:spPr>
        <a:xfrm>
          <a:off x="0" y="1167313"/>
          <a:ext cx="5221816" cy="579150"/>
        </a:xfrm>
        <a:prstGeom prst="roundRect">
          <a:avLst/>
        </a:prstGeom>
        <a:solidFill>
          <a:schemeClr val="accent5">
            <a:hueOff val="-3340507"/>
            <a:satOff val="12390"/>
            <a:lumOff val="-142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i-FI" sz="1100" b="1" i="0" kern="1200" baseline="0"/>
            <a:t>Ammattimaisella asiakkaalla tarkoitetaan asiakasta, jolla on riittävästi kokemusta, tietämystä ja asiantuntemusta itsenäisten sijoituspäätösten tekemiseen ja niistä aiheutuvien riskien asianmukaiseen arviointiin</a:t>
          </a:r>
          <a:endParaRPr lang="en-US" sz="1100" kern="1200"/>
        </a:p>
      </dsp:txBody>
      <dsp:txXfrm>
        <a:off x="28272" y="1195585"/>
        <a:ext cx="5165272" cy="522606"/>
      </dsp:txXfrm>
    </dsp:sp>
    <dsp:sp modelId="{883A164F-D8CE-4BDA-82FD-606D2FAA2637}">
      <dsp:nvSpPr>
        <dsp:cNvPr id="0" name=""/>
        <dsp:cNvSpPr/>
      </dsp:nvSpPr>
      <dsp:spPr>
        <a:xfrm>
          <a:off x="0" y="1778143"/>
          <a:ext cx="5221816" cy="579150"/>
        </a:xfrm>
        <a:prstGeom prst="roundRect">
          <a:avLst/>
        </a:prstGeom>
        <a:solidFill>
          <a:schemeClr val="accent5">
            <a:hueOff val="-6681013"/>
            <a:satOff val="24779"/>
            <a:lumOff val="-284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i-FI" sz="1100" b="1" i="0" kern="1200" baseline="0"/>
            <a:t>Asiakkaiden luokittelemisella ei-ammattimaisiin ja ammattimaisiin asiakkaisiin sekä hyväksyttäviin vastapuoliin määritellään asiakkaan oikeudet ja velvollisuudet suhteessa sijoituspalveluyritykseen.</a:t>
          </a:r>
          <a:endParaRPr lang="en-US" sz="1100" kern="1200"/>
        </a:p>
      </dsp:txBody>
      <dsp:txXfrm>
        <a:off x="28272" y="1806415"/>
        <a:ext cx="5165272" cy="522606"/>
      </dsp:txXfrm>
    </dsp:sp>
    <dsp:sp modelId="{02546923-8BE8-41B3-BA6A-745414B83F97}">
      <dsp:nvSpPr>
        <dsp:cNvPr id="0" name=""/>
        <dsp:cNvSpPr/>
      </dsp:nvSpPr>
      <dsp:spPr>
        <a:xfrm>
          <a:off x="0" y="2388973"/>
          <a:ext cx="5221816" cy="579150"/>
        </a:xfrm>
        <a:prstGeom prst="roundRect">
          <a:avLst/>
        </a:prstGeom>
        <a:solidFill>
          <a:schemeClr val="accent5">
            <a:hueOff val="-10021520"/>
            <a:satOff val="37169"/>
            <a:lumOff val="-42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i-FI" sz="1100" b="1" i="0" kern="1200" baseline="0"/>
            <a:t>Ei-ammattimaisiin asiakkaisiin sovelletaan asiakkaan suojaamiseksi asetettuja menettelytapasäännöksiä laajimmin</a:t>
          </a:r>
          <a:endParaRPr lang="en-US" sz="1100" kern="1200"/>
        </a:p>
      </dsp:txBody>
      <dsp:txXfrm>
        <a:off x="28272" y="2417245"/>
        <a:ext cx="5165272" cy="522606"/>
      </dsp:txXfrm>
    </dsp:sp>
    <dsp:sp modelId="{872770EE-47D8-4F71-8D25-C2D0BB04D813}">
      <dsp:nvSpPr>
        <dsp:cNvPr id="0" name=""/>
        <dsp:cNvSpPr/>
      </dsp:nvSpPr>
      <dsp:spPr>
        <a:xfrm>
          <a:off x="0" y="2999803"/>
          <a:ext cx="5221816" cy="579150"/>
        </a:xfrm>
        <a:prstGeom prst="roundRect">
          <a:avLst/>
        </a:prstGeom>
        <a:solidFill>
          <a:schemeClr val="accent5">
            <a:hueOff val="-13362026"/>
            <a:satOff val="49558"/>
            <a:lumOff val="-568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i-FI" sz="1100" b="1" i="0" kern="1200" baseline="0"/>
            <a:t>Käytännössä suurin osa sijoituspalveluyrityksen asiakkaista on ei-ammattimaisia asiakkaita. </a:t>
          </a:r>
          <a:endParaRPr lang="en-US" sz="1100" kern="1200"/>
        </a:p>
      </dsp:txBody>
      <dsp:txXfrm>
        <a:off x="28272" y="3028075"/>
        <a:ext cx="5165272" cy="5226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BE293-7EBB-4BF8-B4B4-046327CBC0BA}">
      <dsp:nvSpPr>
        <dsp:cNvPr id="0" name=""/>
        <dsp:cNvSpPr/>
      </dsp:nvSpPr>
      <dsp:spPr>
        <a:xfrm>
          <a:off x="3826" y="316"/>
          <a:ext cx="10639180" cy="1928389"/>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i-FI" sz="2400" kern="1200"/>
            <a:t>Sijoituspalveluyrityksen on annettava asiakkaille hyvissä ajoin ennen palvelun tarjoamista riittävät tiedot sijoituspalveluyrityksestä ja sen tarjoamista palveluista, rahoitusvälineistä ja ehdotetuista sijoitusstrategioista, toteuttamispaikoista sekä kaikista kuluista ja liitännäisistä veloituksista. Näihin tietoihin on sisällyttävä seuraavat seikat:</a:t>
          </a:r>
        </a:p>
      </dsp:txBody>
      <dsp:txXfrm>
        <a:off x="60307" y="56797"/>
        <a:ext cx="10526218" cy="1815427"/>
      </dsp:txXfrm>
    </dsp:sp>
    <dsp:sp modelId="{FAF23CF6-958E-4040-B6F1-C5FD08103EF0}">
      <dsp:nvSpPr>
        <dsp:cNvPr id="0" name=""/>
        <dsp:cNvSpPr/>
      </dsp:nvSpPr>
      <dsp:spPr>
        <a:xfrm>
          <a:off x="3826" y="2206730"/>
          <a:ext cx="3358327" cy="1928389"/>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a) onko neuvonta luonteeltaan riippumatonta vai ei;</a:t>
          </a:r>
        </a:p>
      </dsp:txBody>
      <dsp:txXfrm>
        <a:off x="60307" y="2263211"/>
        <a:ext cx="3245365" cy="1815427"/>
      </dsp:txXfrm>
    </dsp:sp>
    <dsp:sp modelId="{4B3A305C-EBD0-45D6-AC51-13D6638AEBEB}">
      <dsp:nvSpPr>
        <dsp:cNvPr id="0" name=""/>
        <dsp:cNvSpPr/>
      </dsp:nvSpPr>
      <dsp:spPr>
        <a:xfrm>
          <a:off x="3644252" y="2206730"/>
          <a:ext cx="3358327" cy="1928389"/>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b) perustuuko neuvonta laajaan vai rajoitetumpaan analyysiin eri rahoitusvälinelajeista ja erityisesti rajoittuuko valikoima sellaisten yhteisöjen liikkeeseen laskemiin tai tarjoamiin rahoitusvälineisiin, joilla on sijoituspalveluyritykseen läheinen sidos tai niin läheinen muu oikeudellinen tai taloudellinen suhde, kuten sopimussuhde, että se voi vaarantaa tarjotun neuvonnan riippumattomuuden;</a:t>
          </a:r>
        </a:p>
      </dsp:txBody>
      <dsp:txXfrm>
        <a:off x="3700733" y="2263211"/>
        <a:ext cx="3245365" cy="1815427"/>
      </dsp:txXfrm>
    </dsp:sp>
    <dsp:sp modelId="{684FFC0A-B856-424A-94ED-7DAD5C1B2894}">
      <dsp:nvSpPr>
        <dsp:cNvPr id="0" name=""/>
        <dsp:cNvSpPr/>
      </dsp:nvSpPr>
      <dsp:spPr>
        <a:xfrm>
          <a:off x="7284679" y="2206730"/>
          <a:ext cx="3358327" cy="1928389"/>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c) tarjoaako sijoituspalveluyritys asiakkaalle säännöllistä soveltuvuusarviointia suositelluista rahoitusvälineistä;</a:t>
          </a:r>
        </a:p>
      </dsp:txBody>
      <dsp:txXfrm>
        <a:off x="7341160" y="2263211"/>
        <a:ext cx="3245365" cy="18154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6279B-DE03-4606-9001-B8BAFC480387}">
      <dsp:nvSpPr>
        <dsp:cNvPr id="0" name=""/>
        <dsp:cNvSpPr/>
      </dsp:nvSpPr>
      <dsp:spPr>
        <a:xfrm>
          <a:off x="0" y="862021"/>
          <a:ext cx="3077765" cy="1954380"/>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CD97B25-5AA0-4CD1-912E-0EF6F640D500}">
      <dsp:nvSpPr>
        <dsp:cNvPr id="0" name=""/>
        <dsp:cNvSpPr/>
      </dsp:nvSpPr>
      <dsp:spPr>
        <a:xfrm>
          <a:off x="341973" y="1186897"/>
          <a:ext cx="3077765" cy="195438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a:t>2) rahoitusvälineitä ja ehdotettuja sijoitusstrategioita koskevien tietojen on sisällettävä asianmukaisia ohjeita ja varoituksia kyseisiin rahoitusvälineisiin tehtäviin sijoituksiin ja erityisiin sijoitusstrategioihin sisältyvistä riskeistä sekä siitä, onko rahoitusväline tarkoitettu ei-ammattimaisille vai ammattimaisille asiakkaille, ottaen huomioon asiakaskohderyhmä; ja</a:t>
          </a:r>
          <a:endParaRPr lang="en-US" sz="1100" kern="1200"/>
        </a:p>
      </dsp:txBody>
      <dsp:txXfrm>
        <a:off x="399215" y="1244139"/>
        <a:ext cx="2963281" cy="1839896"/>
      </dsp:txXfrm>
    </dsp:sp>
    <dsp:sp modelId="{53845131-B01F-4D4F-98F5-DAFB419E1589}">
      <dsp:nvSpPr>
        <dsp:cNvPr id="0" name=""/>
        <dsp:cNvSpPr/>
      </dsp:nvSpPr>
      <dsp:spPr>
        <a:xfrm>
          <a:off x="3761712" y="862021"/>
          <a:ext cx="3077765" cy="1954380"/>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D316080-9C2E-4327-933A-A99508DDF2B2}">
      <dsp:nvSpPr>
        <dsp:cNvPr id="0" name=""/>
        <dsp:cNvSpPr/>
      </dsp:nvSpPr>
      <dsp:spPr>
        <a:xfrm>
          <a:off x="4103686" y="1186897"/>
          <a:ext cx="3077765" cy="195438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a:t>3) kuluja ja liitännäisiä veloituksia koskevien tietojen on sisällettävä sekä sijoitus- että oheispalveluihin liittyvät tiedot, myös neuvonnan kulut, asiakkaalle suositellun tai markkinoidun rahoitusvälineen kulut ja se, miten asiakas voi maksaa ne, sekä myös tiedot mahdollisten kolmansien osapuolten maksujen osalta.</a:t>
          </a:r>
          <a:endParaRPr lang="en-US" sz="1100" kern="1200"/>
        </a:p>
      </dsp:txBody>
      <dsp:txXfrm>
        <a:off x="4160928" y="1244139"/>
        <a:ext cx="2963281" cy="1839896"/>
      </dsp:txXfrm>
    </dsp:sp>
    <dsp:sp modelId="{19688CFC-F936-40CB-8E33-FCB577B605D3}">
      <dsp:nvSpPr>
        <dsp:cNvPr id="0" name=""/>
        <dsp:cNvSpPr/>
      </dsp:nvSpPr>
      <dsp:spPr>
        <a:xfrm>
          <a:off x="7523425" y="862021"/>
          <a:ext cx="3077765" cy="1954380"/>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3FA4DF9-4E07-4EBF-BFA4-98234F36E855}">
      <dsp:nvSpPr>
        <dsp:cNvPr id="0" name=""/>
        <dsp:cNvSpPr/>
      </dsp:nvSpPr>
      <dsp:spPr>
        <a:xfrm>
          <a:off x="7865399" y="1186897"/>
          <a:ext cx="3077765" cy="195438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a:t>Tiedot kaikista kuluista ja veloituksista, mukaan lukien sijoituspalvelun ja rahoitusvälineen yhteydessä syntyvät kulut ja veloitukset, jotka eivät aiheudu markkinariskin toteutumisesta, on koottava siten, että asiakas saa käsityksen kokonaiskuluista sekä kumulatiivisesta vaikutuksesta sijoituksen tuottoon, ja asiakkaan pyynnöstä tiedot on eriteltävä. Tiedot on annettava asiakkaalle sijoituksen voimassaoloaikana säännöllisesti, vähintään vuosittain.</a:t>
          </a:r>
          <a:endParaRPr lang="en-US" sz="1100" kern="1200"/>
        </a:p>
      </dsp:txBody>
      <dsp:txXfrm>
        <a:off x="7922641" y="1244139"/>
        <a:ext cx="2963281" cy="183989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3BBD7-88DA-4957-B71C-00E60BDEDED9}">
      <dsp:nvSpPr>
        <dsp:cNvPr id="0" name=""/>
        <dsp:cNvSpPr/>
      </dsp:nvSpPr>
      <dsp:spPr>
        <a:xfrm>
          <a:off x="0" y="2069"/>
          <a:ext cx="3832859" cy="995493"/>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fi-FI" sz="1300" b="1" i="0" kern="1200" baseline="0"/>
            <a:t>PRIIP-tuotteilla tarjotaan erityisiä sijoitusratkaisuja, jotka on suunniteltu yksityissijoittajien tarpeiden mukaan. </a:t>
          </a:r>
          <a:endParaRPr lang="en-US" sz="1300" kern="1200"/>
        </a:p>
      </dsp:txBody>
      <dsp:txXfrm>
        <a:off x="48596" y="50665"/>
        <a:ext cx="3735667" cy="898301"/>
      </dsp:txXfrm>
    </dsp:sp>
    <dsp:sp modelId="{AA796AE3-729B-4FD8-9CF5-114D3079DDA4}">
      <dsp:nvSpPr>
        <dsp:cNvPr id="0" name=""/>
        <dsp:cNvSpPr/>
      </dsp:nvSpPr>
      <dsp:spPr>
        <a:xfrm rot="5400000">
          <a:off x="6841649" y="-1861902"/>
          <a:ext cx="796394" cy="6813973"/>
        </a:xfrm>
        <a:prstGeom prst="round2SameRect">
          <a:avLst/>
        </a:prstGeom>
        <a:solidFill>
          <a:schemeClr val="lt1">
            <a:alpha val="90000"/>
            <a:tint val="4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fi-FI" sz="1200" b="0" i="0" kern="1200" baseline="0"/>
            <a:t>PRIIP-tuotteita ovat muun muassa sijoitusrahastot, sijoituspiirteitä sisältävät henkivakuutussopimukset, strukturoidut tuotteet ja strukturoidut talletukset. </a:t>
          </a:r>
          <a:endParaRPr lang="en-US" sz="1200" kern="1200"/>
        </a:p>
        <a:p>
          <a:pPr marL="114300" lvl="1" indent="-114300" algn="l" defTabSz="533400">
            <a:lnSpc>
              <a:spcPct val="90000"/>
            </a:lnSpc>
            <a:spcBef>
              <a:spcPct val="0"/>
            </a:spcBef>
            <a:spcAft>
              <a:spcPct val="15000"/>
            </a:spcAft>
            <a:buChar char="•"/>
          </a:pPr>
          <a:r>
            <a:rPr lang="fi-FI" sz="1200" b="0" i="0" kern="1200" baseline="0"/>
            <a:t>Suoraan omistetut omaisuuserät, kuten osakkeet ja valtion joukkovelkakirjalainat, eivät kuulu PRIIP-asetuksen soveltamisalaan</a:t>
          </a:r>
          <a:endParaRPr lang="en-US" sz="1200" kern="1200"/>
        </a:p>
      </dsp:txBody>
      <dsp:txXfrm rot="-5400000">
        <a:off x="3832860" y="1185764"/>
        <a:ext cx="6775096" cy="718640"/>
      </dsp:txXfrm>
    </dsp:sp>
    <dsp:sp modelId="{AAD0562E-84B1-4AA0-A11B-51BA1785362C}">
      <dsp:nvSpPr>
        <dsp:cNvPr id="0" name=""/>
        <dsp:cNvSpPr/>
      </dsp:nvSpPr>
      <dsp:spPr>
        <a:xfrm>
          <a:off x="0" y="1047337"/>
          <a:ext cx="3832859" cy="995493"/>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fi-FI" sz="1300" b="0" i="0" kern="1200" baseline="0"/>
            <a:t>Tuotteet on yhdistetty vakuutusturvaan, tai ne voivat olla monimutkaisia ja vaikeaselkoisia, jolloin sijoittajilla voi olla vaikeuksia ymmärtää niiden ominaisuuksia ja riskejä sekä vertailla niitä. </a:t>
          </a:r>
          <a:endParaRPr lang="en-US" sz="1300" kern="1200"/>
        </a:p>
      </dsp:txBody>
      <dsp:txXfrm>
        <a:off x="48596" y="1095933"/>
        <a:ext cx="3735667" cy="898301"/>
      </dsp:txXfrm>
    </dsp:sp>
    <dsp:sp modelId="{C7762D89-E7C5-4B1F-9746-FED17C623E5B}">
      <dsp:nvSpPr>
        <dsp:cNvPr id="0" name=""/>
        <dsp:cNvSpPr/>
      </dsp:nvSpPr>
      <dsp:spPr>
        <a:xfrm>
          <a:off x="0" y="2092605"/>
          <a:ext cx="3832859" cy="995493"/>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fi-FI" sz="1300" b="1" i="0" kern="1200" baseline="0" dirty="0"/>
            <a:t>Olennaista avaintietoasiakirjan laatiminen: Komission avaintietoasetus </a:t>
          </a:r>
          <a:r>
            <a:rPr lang="fi-FI" sz="1300" b="1" i="0" kern="1200" baseline="0" dirty="0" err="1"/>
            <a:t>KAs</a:t>
          </a:r>
          <a:r>
            <a:rPr lang="fi-FI" sz="1300" b="1" i="0" kern="1200" baseline="0" dirty="0"/>
            <a:t> 583/2010  </a:t>
          </a:r>
          <a:r>
            <a:rPr lang="fi-FI" sz="1300" b="1" i="0" kern="1200" baseline="0" dirty="0">
              <a:hlinkClick xmlns:r="http://schemas.openxmlformats.org/officeDocument/2006/relationships" r:id="rId1"/>
            </a:rPr>
            <a:t>https://www.edilex.fi/eu-lainsaadanto/32010R0583</a:t>
          </a:r>
          <a:r>
            <a:rPr lang="fi-FI" sz="1300" b="1" i="0" kern="1200" baseline="0" dirty="0"/>
            <a:t> </a:t>
          </a:r>
          <a:endParaRPr lang="en-US" sz="1300" kern="1200" dirty="0"/>
        </a:p>
      </dsp:txBody>
      <dsp:txXfrm>
        <a:off x="48596" y="2141201"/>
        <a:ext cx="3735667" cy="898301"/>
      </dsp:txXfrm>
    </dsp:sp>
    <dsp:sp modelId="{690013FC-AB4B-43F0-BC4E-84B65FD6A9FB}">
      <dsp:nvSpPr>
        <dsp:cNvPr id="0" name=""/>
        <dsp:cNvSpPr/>
      </dsp:nvSpPr>
      <dsp:spPr>
        <a:xfrm>
          <a:off x="0" y="3137873"/>
          <a:ext cx="3832859" cy="995493"/>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fi-FI" sz="1300" b="1" i="0" kern="1200" baseline="0"/>
            <a:t>Avaintietoasiakirja ei yksinään riitä korvaamaan muita tietojen antamista koskevia vaatimuksia</a:t>
          </a:r>
          <a:endParaRPr lang="en-US" sz="1300" kern="1200"/>
        </a:p>
      </dsp:txBody>
      <dsp:txXfrm>
        <a:off x="48596" y="3186469"/>
        <a:ext cx="3735667" cy="89830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E6D76-9A35-456F-962F-0B7D29452DFE}">
      <dsp:nvSpPr>
        <dsp:cNvPr id="0" name=""/>
        <dsp:cNvSpPr/>
      </dsp:nvSpPr>
      <dsp:spPr>
        <a:xfrm>
          <a:off x="0" y="257618"/>
          <a:ext cx="5317438" cy="533520"/>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fi-FI" sz="800" b="1" i="1" kern="1200"/>
            <a:t>Säännelty markkina: </a:t>
          </a:r>
          <a:r>
            <a:rPr lang="fi-FI" sz="800" b="1" kern="1200"/>
            <a:t>pörssin tai vastaavan markkinoiden ylläpitäjän ylläpitämä monenkeskistä järjestelmää, jossa markkinan ylläpitäjän laatimien sääntöjen mukaisesti saatetaan yhteen rahoitusvälineitä koskevia osto- ja myyntitarjouksia tai tarjouskehotuksia siten, että tuloksena on rahoitusvälinettä koskeva sitova kauppa;</a:t>
          </a:r>
          <a:endParaRPr lang="fi-FI" sz="800" kern="1200"/>
        </a:p>
      </dsp:txBody>
      <dsp:txXfrm>
        <a:off x="26044" y="283662"/>
        <a:ext cx="5265350" cy="481432"/>
      </dsp:txXfrm>
    </dsp:sp>
    <dsp:sp modelId="{39853CE3-3459-49AD-859B-426AEF8B9844}">
      <dsp:nvSpPr>
        <dsp:cNvPr id="0" name=""/>
        <dsp:cNvSpPr/>
      </dsp:nvSpPr>
      <dsp:spPr>
        <a:xfrm>
          <a:off x="0" y="814178"/>
          <a:ext cx="5317438" cy="533520"/>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fi-FI" sz="800" b="1" i="1" kern="1200"/>
            <a:t>Pörssi:</a:t>
          </a:r>
          <a:r>
            <a:rPr lang="fi-FI" sz="800" b="1" kern="1200"/>
            <a:t> suomalainen osakeyhtiö, joka ylläpitää säänneltyä markkinaa Suomessa;</a:t>
          </a:r>
          <a:endParaRPr lang="fi-FI" sz="800" kern="1200"/>
        </a:p>
      </dsp:txBody>
      <dsp:txXfrm>
        <a:off x="26044" y="840222"/>
        <a:ext cx="5265350" cy="481432"/>
      </dsp:txXfrm>
    </dsp:sp>
    <dsp:sp modelId="{4AF641B8-6B35-4041-87E1-7642B28F7603}">
      <dsp:nvSpPr>
        <dsp:cNvPr id="0" name=""/>
        <dsp:cNvSpPr/>
      </dsp:nvSpPr>
      <dsp:spPr>
        <a:xfrm>
          <a:off x="0" y="1370738"/>
          <a:ext cx="5317438" cy="533520"/>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fi-FI" sz="800" b="1" i="1" kern="1200"/>
            <a:t>Monenkeskinen  kaupankäyntijärjestelmä:</a:t>
          </a:r>
          <a:r>
            <a:rPr lang="fi-FI" sz="800" b="1" kern="1200"/>
            <a:t> monenkeskisen kaupankäynnin järjestäjän ylläpitämä monenkeskinen järjestelmä, jossa kaupankäynnin järjestäjän laatimien sääntöjen mukaisesti saatetaan yhteen rahoitusvälineitä koskevia osto- ja myyntitarjouksia tai tarjouskehotuksia järjestelmässä siten, että tuloksena on rahoitusvälinettä koskeva sitova kauppa;</a:t>
          </a:r>
          <a:endParaRPr lang="fi-FI" sz="800" kern="1200"/>
        </a:p>
      </dsp:txBody>
      <dsp:txXfrm>
        <a:off x="26044" y="1396782"/>
        <a:ext cx="5265350" cy="481432"/>
      </dsp:txXfrm>
    </dsp:sp>
    <dsp:sp modelId="{2FDDAAB0-C2C0-4944-81F4-BA54D537341A}">
      <dsp:nvSpPr>
        <dsp:cNvPr id="0" name=""/>
        <dsp:cNvSpPr/>
      </dsp:nvSpPr>
      <dsp:spPr>
        <a:xfrm>
          <a:off x="0" y="1927298"/>
          <a:ext cx="5317438" cy="533520"/>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fi-FI" sz="800" b="1" i="1" kern="1200"/>
            <a:t>Pk-yritysten (</a:t>
          </a:r>
          <a:r>
            <a:rPr lang="fi-FI" sz="800" b="1" i="0" kern="1200" baseline="0"/>
            <a:t>keskimääräinen markkina-arvo alle 200 000 000 euroa kolmen edellisen kalenterivuoden lopun päätöskurssien perusteella) </a:t>
          </a:r>
          <a:r>
            <a:rPr lang="fi-FI" sz="800" b="1" i="1" kern="1200"/>
            <a:t>kasvumarkkina:</a:t>
          </a:r>
          <a:r>
            <a:rPr lang="fi-FI" sz="800" b="1" kern="1200"/>
            <a:t> erityinen rekisteröity monenkeskinen kaupankäyntijärjestelmä;  </a:t>
          </a:r>
          <a:endParaRPr lang="fi-FI" sz="800" kern="1200"/>
        </a:p>
      </dsp:txBody>
      <dsp:txXfrm>
        <a:off x="26044" y="1953342"/>
        <a:ext cx="5265350" cy="481432"/>
      </dsp:txXfrm>
    </dsp:sp>
    <dsp:sp modelId="{35461A33-F3DC-4B1C-864A-FEE2BEE2BAFB}">
      <dsp:nvSpPr>
        <dsp:cNvPr id="0" name=""/>
        <dsp:cNvSpPr/>
      </dsp:nvSpPr>
      <dsp:spPr>
        <a:xfrm>
          <a:off x="0" y="2483858"/>
          <a:ext cx="5317438" cy="533520"/>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fi-FI" sz="800" b="1" i="1" kern="1200"/>
            <a:t>Organisoitu kaupankäyntijärjestelmä:</a:t>
          </a:r>
          <a:r>
            <a:rPr lang="fi-FI" sz="800" b="1" kern="1200"/>
            <a:t> organisoidun kaupankäynnin järjestäjän ylläpitämä muu monenkeskinen järjestelmä, jossa kaupankäynnin kohteena saa olla vain joukkovelkakirjoja, strukturoituja rahoitustuotteita, päästöoikeuksia tai johdannaissopimuksia; </a:t>
          </a:r>
          <a:endParaRPr lang="fi-FI" sz="800" kern="1200"/>
        </a:p>
      </dsp:txBody>
      <dsp:txXfrm>
        <a:off x="26044" y="2509902"/>
        <a:ext cx="5265350" cy="481432"/>
      </dsp:txXfrm>
    </dsp:sp>
    <dsp:sp modelId="{1BDE6A3C-E58F-4F25-904B-6B46EECF8134}">
      <dsp:nvSpPr>
        <dsp:cNvPr id="0" name=""/>
        <dsp:cNvSpPr/>
      </dsp:nvSpPr>
      <dsp:spPr>
        <a:xfrm>
          <a:off x="0" y="3040418"/>
          <a:ext cx="5317438" cy="533520"/>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fi-FI" sz="800" b="1" i="1" kern="1200"/>
            <a:t>K</a:t>
          </a:r>
          <a:r>
            <a:rPr lang="fi-FI" sz="800" b="1" i="1" kern="1200" baseline="0"/>
            <a:t>auppojen sisäinen toteuttaja </a:t>
          </a:r>
          <a:r>
            <a:rPr lang="fi-FI" sz="800" b="1" i="0" kern="1200" baseline="0"/>
            <a:t>(systematic internalizer; vrt. hyväksyttävä vastapuoli, eligible counterparty ja keskusvastapuoli, central counterparty):  sijoituspalvelun tarjoaja, joka suunnitelmallisesti, toistuvasti, säännöllisesti, järjestelmällisesti ja merkittävässä määrin käy kauppaa omaan lukuunsa toteuttaessaan asiakkaiden toimeksiantoja kauppapaikan ulkopuolella ylläpitämättä monenkeskistä järjestelmää. </a:t>
          </a:r>
          <a:endParaRPr lang="fi-FI" sz="800" kern="1200"/>
        </a:p>
      </dsp:txBody>
      <dsp:txXfrm>
        <a:off x="26044" y="3066462"/>
        <a:ext cx="5265350" cy="4814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908A2-648E-4133-8E7A-55B4FB1ACAD8}">
      <dsp:nvSpPr>
        <dsp:cNvPr id="0" name=""/>
        <dsp:cNvSpPr/>
      </dsp:nvSpPr>
      <dsp:spPr>
        <a:xfrm>
          <a:off x="0" y="0"/>
          <a:ext cx="8624639" cy="84294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Sijoituspalveluyritys, joka käy kauppaa järjestäytyneesti, usein ja järjestelmällisesti omaan lukuunsa toteuttamalla asiakkaan toimeksiantoja säänneltyjen markkinoiden tai monenkeskisen kaupankäyntijärjestelmän ulkopuolella</a:t>
          </a:r>
          <a:endParaRPr lang="en-US" sz="1400" kern="1200"/>
        </a:p>
      </dsp:txBody>
      <dsp:txXfrm>
        <a:off x="24689" y="24689"/>
        <a:ext cx="7643809" cy="793564"/>
      </dsp:txXfrm>
    </dsp:sp>
    <dsp:sp modelId="{C5702812-A932-481D-80C8-7E20E3AB7D7A}">
      <dsp:nvSpPr>
        <dsp:cNvPr id="0" name=""/>
        <dsp:cNvSpPr/>
      </dsp:nvSpPr>
      <dsp:spPr>
        <a:xfrm>
          <a:off x="722313" y="996204"/>
          <a:ext cx="8624639" cy="84294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Ennakkoilmoitus Fivalle</a:t>
          </a:r>
          <a:endParaRPr lang="en-US" sz="1400" kern="1200"/>
        </a:p>
      </dsp:txBody>
      <dsp:txXfrm>
        <a:off x="747002" y="1020893"/>
        <a:ext cx="7305035" cy="793564"/>
      </dsp:txXfrm>
    </dsp:sp>
    <dsp:sp modelId="{283BE39D-90B3-40F7-AD5E-9CC82770CC86}">
      <dsp:nvSpPr>
        <dsp:cNvPr id="0" name=""/>
        <dsp:cNvSpPr/>
      </dsp:nvSpPr>
      <dsp:spPr>
        <a:xfrm>
          <a:off x="1433846" y="1992409"/>
          <a:ext cx="8624639" cy="84294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Sisäisten toteuttajien on julkaistava kiinteä noteeraus säännellyillä markkinoilla kaupankäynnin kohteeksi otetuista osakkeista, joiden sisäisiä toteuttajia he ovat ja joiden markkinat ovat likvidejä.</a:t>
          </a:r>
          <a:endParaRPr lang="en-US" sz="1400" kern="1200"/>
        </a:p>
      </dsp:txBody>
      <dsp:txXfrm>
        <a:off x="1458535" y="2017098"/>
        <a:ext cx="7315815" cy="793564"/>
      </dsp:txXfrm>
    </dsp:sp>
    <dsp:sp modelId="{AE9ADD77-077E-44FF-B66F-A877AD1E160C}">
      <dsp:nvSpPr>
        <dsp:cNvPr id="0" name=""/>
        <dsp:cNvSpPr/>
      </dsp:nvSpPr>
      <dsp:spPr>
        <a:xfrm>
          <a:off x="2156159" y="2988614"/>
          <a:ext cx="8624639" cy="84294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Jos osakkeilla ei ole likvidejä markkinoita, niiden on ilmoitettava tarjouksensa asiakkailleen pyynnöstä.</a:t>
          </a:r>
          <a:endParaRPr lang="en-US" sz="1400" kern="1200"/>
        </a:p>
      </dsp:txBody>
      <dsp:txXfrm>
        <a:off x="2180848" y="3013303"/>
        <a:ext cx="7305035" cy="793564"/>
      </dsp:txXfrm>
    </dsp:sp>
    <dsp:sp modelId="{F9871633-E426-47F6-9B35-50005B4EE096}">
      <dsp:nvSpPr>
        <dsp:cNvPr id="0" name=""/>
        <dsp:cNvSpPr/>
      </dsp:nvSpPr>
      <dsp:spPr>
        <a:xfrm>
          <a:off x="8076726" y="645617"/>
          <a:ext cx="547912" cy="54791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200006" y="645617"/>
        <a:ext cx="301352" cy="412304"/>
      </dsp:txXfrm>
    </dsp:sp>
    <dsp:sp modelId="{92DB1393-70AB-43EF-A8A9-3FB4DBDED22B}">
      <dsp:nvSpPr>
        <dsp:cNvPr id="0" name=""/>
        <dsp:cNvSpPr/>
      </dsp:nvSpPr>
      <dsp:spPr>
        <a:xfrm>
          <a:off x="8799040" y="1641822"/>
          <a:ext cx="547912" cy="54791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922320" y="1641822"/>
        <a:ext cx="301352" cy="412304"/>
      </dsp:txXfrm>
    </dsp:sp>
    <dsp:sp modelId="{8FF20610-5804-41F0-B961-7BF932BD7DF8}">
      <dsp:nvSpPr>
        <dsp:cNvPr id="0" name=""/>
        <dsp:cNvSpPr/>
      </dsp:nvSpPr>
      <dsp:spPr>
        <a:xfrm>
          <a:off x="9510572" y="2638026"/>
          <a:ext cx="547912" cy="54791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9633852" y="2638026"/>
        <a:ext cx="301352" cy="41230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76850-B682-44D8-BDFB-32C2E6A96F81}">
      <dsp:nvSpPr>
        <dsp:cNvPr id="0" name=""/>
        <dsp:cNvSpPr/>
      </dsp:nvSpPr>
      <dsp:spPr>
        <a:xfrm>
          <a:off x="0" y="862021"/>
          <a:ext cx="3077765" cy="19543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2E6C49-56B7-49F6-BF39-FD718960A371}">
      <dsp:nvSpPr>
        <dsp:cNvPr id="0" name=""/>
        <dsp:cNvSpPr/>
      </dsp:nvSpPr>
      <dsp:spPr>
        <a:xfrm>
          <a:off x="341973" y="1186897"/>
          <a:ext cx="3077765" cy="19543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b="1" kern="1200"/>
            <a:t>Kauppojen sisäisten toteuttajien on toteutettava asiakkailta saadut tilaukset osakkeista, joiden osalta ne ovat sisäisiä toteuttajia, noteerattuun hintaan toimeksiannon vastaanottohetkellä.</a:t>
          </a:r>
          <a:endParaRPr lang="en-US" sz="1300" kern="1200"/>
        </a:p>
      </dsp:txBody>
      <dsp:txXfrm>
        <a:off x="399215" y="1244139"/>
        <a:ext cx="2963281" cy="1839896"/>
      </dsp:txXfrm>
    </dsp:sp>
    <dsp:sp modelId="{2E2E8BF5-8C65-4E22-A5A7-D1219194ADF4}">
      <dsp:nvSpPr>
        <dsp:cNvPr id="0" name=""/>
        <dsp:cNvSpPr/>
      </dsp:nvSpPr>
      <dsp:spPr>
        <a:xfrm>
          <a:off x="3761712" y="862021"/>
          <a:ext cx="3077765" cy="19543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9F8070-4D1F-4C1B-AE62-823F704CE638}">
      <dsp:nvSpPr>
        <dsp:cNvPr id="0" name=""/>
        <dsp:cNvSpPr/>
      </dsp:nvSpPr>
      <dsp:spPr>
        <a:xfrm>
          <a:off x="4103686" y="1186897"/>
          <a:ext cx="3077765" cy="19543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b="1" kern="1200"/>
            <a:t>Systemaattisten toteuttajien on voitava valita kauppapolitiikkansa perusteella ja objektiivisella ja syrjimättömällä tavalla sijoittajat, joille he saavat pääsyn tarjouksiinsa. Tätä varten on oltava selkeät standardit, jotka koskevat niiden tarjousten saatavuutta.</a:t>
          </a:r>
          <a:endParaRPr lang="en-US" sz="1300" kern="1200"/>
        </a:p>
      </dsp:txBody>
      <dsp:txXfrm>
        <a:off x="4160928" y="1244139"/>
        <a:ext cx="2963281" cy="1839896"/>
      </dsp:txXfrm>
    </dsp:sp>
    <dsp:sp modelId="{099693A1-5F2B-4AF2-A8CE-48D86B5E4963}">
      <dsp:nvSpPr>
        <dsp:cNvPr id="0" name=""/>
        <dsp:cNvSpPr/>
      </dsp:nvSpPr>
      <dsp:spPr>
        <a:xfrm>
          <a:off x="7523425" y="862021"/>
          <a:ext cx="3077765" cy="19543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C275FA-94A2-4F51-BC86-B9A6F746A798}">
      <dsp:nvSpPr>
        <dsp:cNvPr id="0" name=""/>
        <dsp:cNvSpPr/>
      </dsp:nvSpPr>
      <dsp:spPr>
        <a:xfrm>
          <a:off x="7865399" y="1186897"/>
          <a:ext cx="3077765" cy="19543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b="1" kern="1200"/>
            <a:t>Systemaattiset toteuttajat voivat kieltäytyä solmimasta tai lopettaa liikesuhteita sijoittajien kanssa kaupallisten näkökohtien perusteella, kuten sijoittajan luottotila, vastapuoliriski ja liiketoimen lopullinen selvittäminen.</a:t>
          </a:r>
          <a:endParaRPr lang="en-US" sz="1300" kern="1200"/>
        </a:p>
      </dsp:txBody>
      <dsp:txXfrm>
        <a:off x="7922641" y="1244139"/>
        <a:ext cx="2963281" cy="18398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5C16F-4CC5-44B9-BECC-B7B167F212D2}">
      <dsp:nvSpPr>
        <dsp:cNvPr id="0" name=""/>
        <dsp:cNvSpPr/>
      </dsp:nvSpPr>
      <dsp:spPr>
        <a:xfrm>
          <a:off x="0" y="0"/>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AB0D3A-3A35-4552-A5B5-E1482BA062D0}">
      <dsp:nvSpPr>
        <dsp:cNvPr id="0" name=""/>
        <dsp:cNvSpPr/>
      </dsp:nvSpPr>
      <dsp:spPr>
        <a:xfrm>
          <a:off x="0" y="0"/>
          <a:ext cx="2156159" cy="3831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i-FI" sz="1700" b="1" kern="1200"/>
            <a:t>Markkinapaikkojen sääntely (intensiteetti vaihtelee markkinapaikkojen mukaan), mm.: </a:t>
          </a:r>
          <a:endParaRPr lang="fi-FI" sz="1700" kern="1200"/>
        </a:p>
      </dsp:txBody>
      <dsp:txXfrm>
        <a:off x="0" y="0"/>
        <a:ext cx="2156159" cy="3831557"/>
      </dsp:txXfrm>
    </dsp:sp>
    <dsp:sp modelId="{411442D4-9CE0-491B-B815-D5AF04619E55}">
      <dsp:nvSpPr>
        <dsp:cNvPr id="0" name=""/>
        <dsp:cNvSpPr/>
      </dsp:nvSpPr>
      <dsp:spPr>
        <a:xfrm>
          <a:off x="2317871" y="22661"/>
          <a:ext cx="8462927" cy="45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i-FI" sz="2000" kern="1200"/>
            <a:t>Toiminnan järjestäminen </a:t>
          </a:r>
        </a:p>
      </dsp:txBody>
      <dsp:txXfrm>
        <a:off x="2317871" y="22661"/>
        <a:ext cx="8462927" cy="453220"/>
      </dsp:txXfrm>
    </dsp:sp>
    <dsp:sp modelId="{5284D25A-8EEE-40B6-810A-401A907708CB}">
      <dsp:nvSpPr>
        <dsp:cNvPr id="0" name=""/>
        <dsp:cNvSpPr/>
      </dsp:nvSpPr>
      <dsp:spPr>
        <a:xfrm>
          <a:off x="2156159" y="475881"/>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046815-B122-4F06-99C4-E4E4BD64AC69}">
      <dsp:nvSpPr>
        <dsp:cNvPr id="0" name=""/>
        <dsp:cNvSpPr/>
      </dsp:nvSpPr>
      <dsp:spPr>
        <a:xfrm>
          <a:off x="2317871" y="498542"/>
          <a:ext cx="8462927" cy="45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i-FI" sz="2000" kern="1200"/>
            <a:t>Valvontatehtävä </a:t>
          </a:r>
        </a:p>
      </dsp:txBody>
      <dsp:txXfrm>
        <a:off x="2317871" y="498542"/>
        <a:ext cx="8462927" cy="453220"/>
      </dsp:txXfrm>
    </dsp:sp>
    <dsp:sp modelId="{A1024BE6-EFDE-479D-9A92-5011343FA4C9}">
      <dsp:nvSpPr>
        <dsp:cNvPr id="0" name=""/>
        <dsp:cNvSpPr/>
      </dsp:nvSpPr>
      <dsp:spPr>
        <a:xfrm>
          <a:off x="2156159" y="951762"/>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088840-9A6F-41E4-B6E0-4DF3872E860C}">
      <dsp:nvSpPr>
        <dsp:cNvPr id="0" name=""/>
        <dsp:cNvSpPr/>
      </dsp:nvSpPr>
      <dsp:spPr>
        <a:xfrm>
          <a:off x="2317871" y="974423"/>
          <a:ext cx="8462927" cy="45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i-FI" sz="2000" kern="1200"/>
            <a:t>Sääntöjen sisältö ja vahvistaminen </a:t>
          </a:r>
        </a:p>
      </dsp:txBody>
      <dsp:txXfrm>
        <a:off x="2317871" y="974423"/>
        <a:ext cx="8462927" cy="453220"/>
      </dsp:txXfrm>
    </dsp:sp>
    <dsp:sp modelId="{F9035A71-3991-44FD-9DF7-993CCD557262}">
      <dsp:nvSpPr>
        <dsp:cNvPr id="0" name=""/>
        <dsp:cNvSpPr/>
      </dsp:nvSpPr>
      <dsp:spPr>
        <a:xfrm>
          <a:off x="2156159" y="1427643"/>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0E92E6-19F6-4889-87F8-AC0F911ECA5B}">
      <dsp:nvSpPr>
        <dsp:cNvPr id="0" name=""/>
        <dsp:cNvSpPr/>
      </dsp:nvSpPr>
      <dsp:spPr>
        <a:xfrm>
          <a:off x="2317871" y="1450304"/>
          <a:ext cx="8462927" cy="45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i-FI" sz="2000" kern="1200"/>
            <a:t>Rahoitusvälineen ottaminen kaupankäynnin kohteeksi, esim. pörssilistalle </a:t>
          </a:r>
        </a:p>
      </dsp:txBody>
      <dsp:txXfrm>
        <a:off x="2317871" y="1450304"/>
        <a:ext cx="8462927" cy="453220"/>
      </dsp:txXfrm>
    </dsp:sp>
    <dsp:sp modelId="{306DB101-5AFC-49DD-BDFF-F5592BF3147A}">
      <dsp:nvSpPr>
        <dsp:cNvPr id="0" name=""/>
        <dsp:cNvSpPr/>
      </dsp:nvSpPr>
      <dsp:spPr>
        <a:xfrm>
          <a:off x="2156159" y="1903524"/>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2CBCD2-5CDD-4F58-B28E-609301C43AD1}">
      <dsp:nvSpPr>
        <dsp:cNvPr id="0" name=""/>
        <dsp:cNvSpPr/>
      </dsp:nvSpPr>
      <dsp:spPr>
        <a:xfrm>
          <a:off x="2317871" y="1926185"/>
          <a:ext cx="8462927" cy="45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i-FI" sz="2000" kern="1200"/>
            <a:t>Kaupankäynnin keskeyttäminen ja lopettaminen </a:t>
          </a:r>
        </a:p>
      </dsp:txBody>
      <dsp:txXfrm>
        <a:off x="2317871" y="1926185"/>
        <a:ext cx="8462927" cy="453220"/>
      </dsp:txXfrm>
    </dsp:sp>
    <dsp:sp modelId="{3345F869-E555-4A40-ADE4-A3F5242F57C5}">
      <dsp:nvSpPr>
        <dsp:cNvPr id="0" name=""/>
        <dsp:cNvSpPr/>
      </dsp:nvSpPr>
      <dsp:spPr>
        <a:xfrm>
          <a:off x="2156159" y="2379405"/>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347F01-A499-40E3-8A98-3681C44C64E0}">
      <dsp:nvSpPr>
        <dsp:cNvPr id="0" name=""/>
        <dsp:cNvSpPr/>
      </dsp:nvSpPr>
      <dsp:spPr>
        <a:xfrm>
          <a:off x="2317871" y="2402066"/>
          <a:ext cx="8462927" cy="45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i-FI" sz="2000" kern="1200"/>
            <a:t>Arvpaperin poistaminen pörssilistalta </a:t>
          </a:r>
        </a:p>
      </dsp:txBody>
      <dsp:txXfrm>
        <a:off x="2317871" y="2402066"/>
        <a:ext cx="8462927" cy="453220"/>
      </dsp:txXfrm>
    </dsp:sp>
    <dsp:sp modelId="{8B3B5B1C-4A53-4911-BA2B-C5C9E676F802}">
      <dsp:nvSpPr>
        <dsp:cNvPr id="0" name=""/>
        <dsp:cNvSpPr/>
      </dsp:nvSpPr>
      <dsp:spPr>
        <a:xfrm>
          <a:off x="2156159" y="2855286"/>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BB268F-B94F-408E-9953-73EF8A4E0A6B}">
      <dsp:nvSpPr>
        <dsp:cNvPr id="0" name=""/>
        <dsp:cNvSpPr/>
      </dsp:nvSpPr>
      <dsp:spPr>
        <a:xfrm>
          <a:off x="2317871" y="2877947"/>
          <a:ext cx="8462927" cy="45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i-FI" sz="2000" kern="1200"/>
            <a:t>Kaupankäyntiosapuolten oikeudet </a:t>
          </a:r>
        </a:p>
      </dsp:txBody>
      <dsp:txXfrm>
        <a:off x="2317871" y="2877947"/>
        <a:ext cx="8462927" cy="453220"/>
      </dsp:txXfrm>
    </dsp:sp>
    <dsp:sp modelId="{6C453201-24F3-431D-A918-B73FCF08FDD6}">
      <dsp:nvSpPr>
        <dsp:cNvPr id="0" name=""/>
        <dsp:cNvSpPr/>
      </dsp:nvSpPr>
      <dsp:spPr>
        <a:xfrm>
          <a:off x="2156159" y="3331167"/>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774066-CDDB-42B1-BAB6-C8DD607C8D2A}">
      <dsp:nvSpPr>
        <dsp:cNvPr id="0" name=""/>
        <dsp:cNvSpPr/>
      </dsp:nvSpPr>
      <dsp:spPr>
        <a:xfrm>
          <a:off x="2317871" y="3353828"/>
          <a:ext cx="8462927" cy="45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i-FI" sz="2000" kern="1200"/>
            <a:t>Kaupankäynnin säännöt: itsesääntely </a:t>
          </a:r>
        </a:p>
      </dsp:txBody>
      <dsp:txXfrm>
        <a:off x="2317871" y="3353828"/>
        <a:ext cx="8462927" cy="453220"/>
      </dsp:txXfrm>
    </dsp:sp>
    <dsp:sp modelId="{EDD4D79B-B534-4A81-B718-B0A8F213A0F7}">
      <dsp:nvSpPr>
        <dsp:cNvPr id="0" name=""/>
        <dsp:cNvSpPr/>
      </dsp:nvSpPr>
      <dsp:spPr>
        <a:xfrm>
          <a:off x="2156159" y="3807048"/>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0F696-19FB-4B63-9884-F628A3B8FFC2}">
      <dsp:nvSpPr>
        <dsp:cNvPr id="0" name=""/>
        <dsp:cNvSpPr/>
      </dsp:nvSpPr>
      <dsp:spPr>
        <a:xfrm>
          <a:off x="0" y="0"/>
          <a:ext cx="3831557" cy="383155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CF445A-F97C-4AC5-AF8C-2318FDE38AC8}">
      <dsp:nvSpPr>
        <dsp:cNvPr id="0" name=""/>
        <dsp:cNvSpPr/>
      </dsp:nvSpPr>
      <dsp:spPr>
        <a:xfrm>
          <a:off x="1915778" y="0"/>
          <a:ext cx="8865020" cy="383155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1" kern="1200"/>
            <a:t>Pörssi voi päättää keskeyttää tai lopettaa kaupankäynnin rahoitusvälineellä, </a:t>
          </a:r>
          <a:endParaRPr lang="fi-FI" sz="1000" kern="1200"/>
        </a:p>
      </dsp:txBody>
      <dsp:txXfrm>
        <a:off x="1915778" y="0"/>
        <a:ext cx="4432510" cy="1149469"/>
      </dsp:txXfrm>
    </dsp:sp>
    <dsp:sp modelId="{6B7289BE-63BD-4333-B9E7-D7EB0CA8E334}">
      <dsp:nvSpPr>
        <dsp:cNvPr id="0" name=""/>
        <dsp:cNvSpPr/>
      </dsp:nvSpPr>
      <dsp:spPr>
        <a:xfrm>
          <a:off x="670523" y="1149469"/>
          <a:ext cx="2490509" cy="249050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FA658D-7DA3-4547-8BA7-07C22D98BAD5}">
      <dsp:nvSpPr>
        <dsp:cNvPr id="0" name=""/>
        <dsp:cNvSpPr/>
      </dsp:nvSpPr>
      <dsp:spPr>
        <a:xfrm>
          <a:off x="1915778" y="1149469"/>
          <a:ext cx="8865020" cy="249050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1" kern="1200"/>
            <a:t>Pörssi ei saa kuitenkaan keskeyttää tai lopettaa kaupankäyntiä rahoitusvälineellä, jos se aiheuttaisi merkittävää haittaa sijoittajille tai rahoitusmarkkinoiden asianmukaiselle toiminnalle.</a:t>
          </a:r>
          <a:endParaRPr lang="fi-FI" sz="1000" kern="1200"/>
        </a:p>
      </dsp:txBody>
      <dsp:txXfrm>
        <a:off x="1915778" y="1149469"/>
        <a:ext cx="4432510" cy="1149465"/>
      </dsp:txXfrm>
    </dsp:sp>
    <dsp:sp modelId="{B4002327-4E91-46A0-8D15-34B952D6B409}">
      <dsp:nvSpPr>
        <dsp:cNvPr id="0" name=""/>
        <dsp:cNvSpPr/>
      </dsp:nvSpPr>
      <dsp:spPr>
        <a:xfrm>
          <a:off x="1341045" y="2298935"/>
          <a:ext cx="1149465" cy="1149465"/>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D5FAF6-E3DD-4F62-A863-C9E17B0796B8}">
      <dsp:nvSpPr>
        <dsp:cNvPr id="0" name=""/>
        <dsp:cNvSpPr/>
      </dsp:nvSpPr>
      <dsp:spPr>
        <a:xfrm>
          <a:off x="1915778" y="2298935"/>
          <a:ext cx="8865020" cy="114946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1" kern="1200"/>
            <a:t>Finanssivalvonnan on määrättävä kaupankäynti keskeytettäväksi tai lopetettavaksi muulla Suomessa toimivalla säännellyllä markkinalla, monenkeskisessä kaupankäyntijärjestelmässä ja organisoidussa kaupankäyntijärjestelmässä tai määrättävä kauppojen sisäinen toteuttaja keskeyttämään tai lopettamaan kaupankäynti samalla rahoitusvälineellä tai siihen liittyvällä johdannaissopimuksella, jos keskeyttämisen tai lopettamisen syynä on:</a:t>
          </a:r>
          <a:endParaRPr lang="fi-FI" sz="1000" kern="1200"/>
        </a:p>
      </dsp:txBody>
      <dsp:txXfrm>
        <a:off x="1915778" y="2298935"/>
        <a:ext cx="4432510" cy="1149465"/>
      </dsp:txXfrm>
    </dsp:sp>
    <dsp:sp modelId="{BC6DC8B5-C20F-4A05-9EEC-F3D10976E794}">
      <dsp:nvSpPr>
        <dsp:cNvPr id="0" name=""/>
        <dsp:cNvSpPr/>
      </dsp:nvSpPr>
      <dsp:spPr>
        <a:xfrm>
          <a:off x="6348288" y="0"/>
          <a:ext cx="4432510" cy="114946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fi-FI" sz="1100" kern="1200"/>
            <a:t>jos rahoitusväline tai rahoitusvälineen arvopaperin liikkeeseenlaskija ei enää täytä pörssin sääntöjen vaatimuksia tai </a:t>
          </a:r>
        </a:p>
        <a:p>
          <a:pPr marL="57150" lvl="1" indent="-57150" algn="l" defTabSz="488950">
            <a:lnSpc>
              <a:spcPct val="90000"/>
            </a:lnSpc>
            <a:spcBef>
              <a:spcPct val="0"/>
            </a:spcBef>
            <a:spcAft>
              <a:spcPct val="15000"/>
            </a:spcAft>
            <a:buChar char="•"/>
          </a:pPr>
          <a:r>
            <a:rPr lang="fi-FI" sz="1100" kern="1200"/>
            <a:t>jos se on muutoin tarpeen pörssin toiminnasta annettujen säännösten ja määräysten, pörssin sääntöjen tai hyvän tavan vastaisen menettelyn vuoksi.</a:t>
          </a:r>
        </a:p>
        <a:p>
          <a:pPr marL="57150" lvl="1" indent="-57150" algn="l" defTabSz="488950">
            <a:lnSpc>
              <a:spcPct val="90000"/>
            </a:lnSpc>
            <a:spcBef>
              <a:spcPct val="0"/>
            </a:spcBef>
            <a:spcAft>
              <a:spcPct val="15000"/>
            </a:spcAft>
            <a:buChar char="•"/>
          </a:pPr>
          <a:r>
            <a:rPr lang="fi-FI" sz="1100" kern="1200"/>
            <a:t>rahoitusvälineen liikkeeseenlaskijan hakemuksesta vastaavin edellytyksin. </a:t>
          </a:r>
        </a:p>
      </dsp:txBody>
      <dsp:txXfrm>
        <a:off x="6348288" y="0"/>
        <a:ext cx="4432510" cy="1149469"/>
      </dsp:txXfrm>
    </dsp:sp>
    <dsp:sp modelId="{846573CC-5069-4C63-BD4F-9CB8DA0AD6DA}">
      <dsp:nvSpPr>
        <dsp:cNvPr id="0" name=""/>
        <dsp:cNvSpPr/>
      </dsp:nvSpPr>
      <dsp:spPr>
        <a:xfrm>
          <a:off x="6348288" y="2298935"/>
          <a:ext cx="4432510" cy="114946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fi-FI" sz="1100" kern="1200"/>
            <a:t>1) epäily markkinoiden väärinkäytöstä;</a:t>
          </a:r>
        </a:p>
        <a:p>
          <a:pPr marL="57150" lvl="1" indent="-57150" algn="l" defTabSz="488950">
            <a:lnSpc>
              <a:spcPct val="90000"/>
            </a:lnSpc>
            <a:spcBef>
              <a:spcPct val="0"/>
            </a:spcBef>
            <a:spcAft>
              <a:spcPct val="15000"/>
            </a:spcAft>
            <a:buChar char="•"/>
          </a:pPr>
          <a:r>
            <a:rPr lang="fi-FI" sz="1100" kern="1200"/>
            <a:t>2) julkinen ostotarjous; tai</a:t>
          </a:r>
        </a:p>
        <a:p>
          <a:pPr marL="57150" lvl="1" indent="-57150" algn="l" defTabSz="488950">
            <a:lnSpc>
              <a:spcPct val="90000"/>
            </a:lnSpc>
            <a:spcBef>
              <a:spcPct val="0"/>
            </a:spcBef>
            <a:spcAft>
              <a:spcPct val="15000"/>
            </a:spcAft>
            <a:buChar char="•"/>
          </a:pPr>
          <a:r>
            <a:rPr lang="fi-FI" sz="1100" kern="1200"/>
            <a:t>3) liikkeeseenlaskijasta tai rahoitusvälineestä ei ole julkistettu sisäpiirintietoa EU:n markkinoiden väärinkäyttöasetuksen 7 ja 17 artiklan mukaisesti.</a:t>
          </a:r>
        </a:p>
      </dsp:txBody>
      <dsp:txXfrm>
        <a:off x="6348288" y="2298935"/>
        <a:ext cx="4432510" cy="114946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5CDB2-48D4-4A29-828F-0CEE612ED2A3}">
      <dsp:nvSpPr>
        <dsp:cNvPr id="0" name=""/>
        <dsp:cNvSpPr/>
      </dsp:nvSpPr>
      <dsp:spPr>
        <a:xfrm>
          <a:off x="0" y="278225"/>
          <a:ext cx="5221817" cy="87530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fi-FI" sz="900" kern="1200"/>
            <a:t>Pörssi voi sallia, että kaupankäyntiosapuolena oleva sijoituspalvelun tarjoaja tarjoaa suoran sähköisen markkinoillepääsyn asiakkaalleen. Suoralla sähköisellä markkinoillepääsyllä tarkoitetaan järjestelyä, jossa kaupankäyntiosapuoli antaa asiakkaalle luvan käyttää sen kaupankäyntitunnusta siten, että asiakas voi välittää rahoitusvälineeseen liittyviä toimeksiantoja sähköisesti suoraan kauppapaikkaan.</a:t>
          </a:r>
        </a:p>
      </dsp:txBody>
      <dsp:txXfrm>
        <a:off x="42729" y="320954"/>
        <a:ext cx="5136359" cy="789848"/>
      </dsp:txXfrm>
    </dsp:sp>
    <dsp:sp modelId="{5D7BD193-4F33-4B21-9136-4983720D067E}">
      <dsp:nvSpPr>
        <dsp:cNvPr id="0" name=""/>
        <dsp:cNvSpPr/>
      </dsp:nvSpPr>
      <dsp:spPr>
        <a:xfrm>
          <a:off x="0" y="1179452"/>
          <a:ext cx="5221817" cy="87530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fi-FI" sz="900" kern="1200"/>
            <a:t>Pörssin on huolehdittava siitä, että kaupankäyntiosapuoli arvioi asiakkaidensa sopivuutta 1 momentissa tarkoitetun järjestelyn käyttämiseen.</a:t>
          </a:r>
        </a:p>
      </dsp:txBody>
      <dsp:txXfrm>
        <a:off x="42729" y="1222181"/>
        <a:ext cx="5136359" cy="789848"/>
      </dsp:txXfrm>
    </dsp:sp>
    <dsp:sp modelId="{94E1C824-3506-4F0E-8946-2A4922B07FEC}">
      <dsp:nvSpPr>
        <dsp:cNvPr id="0" name=""/>
        <dsp:cNvSpPr/>
      </dsp:nvSpPr>
      <dsp:spPr>
        <a:xfrm>
          <a:off x="0" y="2080678"/>
          <a:ext cx="5221817" cy="87530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fi-FI" sz="900" kern="1200"/>
            <a:t>Kaupankäyntiosapuoli vastaa suoraa sähköistä markkinoillepääsyä käyttäneen asiakkaansa toimeksiannoista ja kaupoista.</a:t>
          </a:r>
        </a:p>
      </dsp:txBody>
      <dsp:txXfrm>
        <a:off x="42729" y="2123407"/>
        <a:ext cx="5136359" cy="789848"/>
      </dsp:txXfrm>
    </dsp:sp>
    <dsp:sp modelId="{F7931C30-714B-4247-9979-3E5583762A02}">
      <dsp:nvSpPr>
        <dsp:cNvPr id="0" name=""/>
        <dsp:cNvSpPr/>
      </dsp:nvSpPr>
      <dsp:spPr>
        <a:xfrm>
          <a:off x="0" y="2981904"/>
          <a:ext cx="5221817" cy="87530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fi-FI" sz="900" kern="1200"/>
            <a:t>Pörssin on asetettava asianmukaiset vaatimukset sähköisellä markkinoillepääsyllä toteutettavan kaupankäynnin riskinhallintamenetelmille ja raja-arvoille. Pörssillä on oltava järjestelmät ja menettelytavat, joilla se pystyy erottamaan ja tarvittaessa lopettamaan suoraa sähköistä markkinoillepääsyä käyttävän henkilön toimeksiannot tai kaupankäynnin ja joilla se voi keskeyttää tai lopettaa kaupankäyntiosapuolen tarjoaman suoran sähköisen markkinoillepääsyn, jos kaupankäyntiosapuoli tai sen asiakas ei noudata, mitä tässä pykälässä säädetään.</a:t>
          </a:r>
        </a:p>
      </dsp:txBody>
      <dsp:txXfrm>
        <a:off x="42729" y="3024633"/>
        <a:ext cx="5136359" cy="78984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D3865-9F20-41E5-93F6-65AF3CD88B4F}">
      <dsp:nvSpPr>
        <dsp:cNvPr id="0" name=""/>
        <dsp:cNvSpPr/>
      </dsp:nvSpPr>
      <dsp:spPr>
        <a:xfrm rot="16200000">
          <a:off x="-637960" y="640559"/>
          <a:ext cx="3831557" cy="2550438"/>
        </a:xfrm>
        <a:prstGeom prst="flowChartManualOperation">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0" rIns="76957" bIns="0" numCol="1" spcCol="1270" anchor="ctr" anchorCtr="0">
          <a:noAutofit/>
        </a:bodyPr>
        <a:lstStyle/>
        <a:p>
          <a:pPr marL="0" lvl="0" indent="0" algn="ctr" defTabSz="533400">
            <a:lnSpc>
              <a:spcPct val="90000"/>
            </a:lnSpc>
            <a:spcBef>
              <a:spcPct val="0"/>
            </a:spcBef>
            <a:spcAft>
              <a:spcPct val="35000"/>
            </a:spcAft>
            <a:buNone/>
          </a:pPr>
          <a:r>
            <a:rPr lang="fi-FI" sz="1200" b="1" kern="1200"/>
            <a:t>Monenkeskistä kaupankäyntijärjestelmää ja organisoitua kaupankäyntijärjestelmää voivat ylläpitää vain pörssi, sijoituspalvelulaissa tarkoitettu sijoituspalveluyritys, luottolaitostoiminnasta annetussa laissa tarkoitettu luottolaitos ja kolmannen maan yrityksen sivuliike. </a:t>
          </a:r>
          <a:endParaRPr lang="fi-FI" sz="1200" kern="1200"/>
        </a:p>
      </dsp:txBody>
      <dsp:txXfrm rot="5400000">
        <a:off x="2600" y="766310"/>
        <a:ext cx="2550438" cy="2298935"/>
      </dsp:txXfrm>
    </dsp:sp>
    <dsp:sp modelId="{2F6960AA-07D6-4EC7-9B67-022A754EEEEF}">
      <dsp:nvSpPr>
        <dsp:cNvPr id="0" name=""/>
        <dsp:cNvSpPr/>
      </dsp:nvSpPr>
      <dsp:spPr>
        <a:xfrm rot="16200000">
          <a:off x="2103760" y="640559"/>
          <a:ext cx="3831557" cy="2550438"/>
        </a:xfrm>
        <a:prstGeom prst="flowChartManualOperation">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0" rIns="76957" bIns="0" numCol="1" spcCol="1270" anchor="ctr" anchorCtr="0">
          <a:noAutofit/>
        </a:bodyPr>
        <a:lstStyle/>
        <a:p>
          <a:pPr marL="0" lvl="0" indent="0" algn="ctr" defTabSz="533400">
            <a:lnSpc>
              <a:spcPct val="90000"/>
            </a:lnSpc>
            <a:spcBef>
              <a:spcPct val="0"/>
            </a:spcBef>
            <a:spcAft>
              <a:spcPct val="35000"/>
            </a:spcAft>
            <a:buNone/>
          </a:pPr>
          <a:r>
            <a:rPr lang="fi-FI" sz="1200" b="1" kern="1200"/>
            <a:t>Monenkeskisen ja organisoidun kaupankäynnin järjestäjän on annettava kaupankäynnin kohteena olevasta rahoitusvälineestä riittävästi tietoa tai muutoin varmistettava tiedon julkinen saatavuus, jotta kaupankäyntiosapuolet voivat tehdä perustellun arvion rahoitusvälineestä. Tietojen antamisessa on otettava huomioon tiedon käyttäjät ja kaupankäynnin kohteena olevan rahoitusvälineen erityispiirteet.</a:t>
          </a:r>
          <a:endParaRPr lang="fi-FI" sz="1200" kern="1200"/>
        </a:p>
      </dsp:txBody>
      <dsp:txXfrm rot="5400000">
        <a:off x="2744320" y="766310"/>
        <a:ext cx="2550438" cy="2298935"/>
      </dsp:txXfrm>
    </dsp:sp>
    <dsp:sp modelId="{DE5D59BD-1C65-4FC1-918A-9D591FB8DE53}">
      <dsp:nvSpPr>
        <dsp:cNvPr id="0" name=""/>
        <dsp:cNvSpPr/>
      </dsp:nvSpPr>
      <dsp:spPr>
        <a:xfrm rot="16200000">
          <a:off x="4845481" y="640559"/>
          <a:ext cx="3831557" cy="2550438"/>
        </a:xfrm>
        <a:prstGeom prst="flowChartManualOperation">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0" rIns="76957" bIns="0" numCol="1" spcCol="1270" anchor="ctr" anchorCtr="0">
          <a:noAutofit/>
        </a:bodyPr>
        <a:lstStyle/>
        <a:p>
          <a:pPr marL="0" lvl="0" indent="0" algn="ctr" defTabSz="533400">
            <a:lnSpc>
              <a:spcPct val="90000"/>
            </a:lnSpc>
            <a:spcBef>
              <a:spcPct val="0"/>
            </a:spcBef>
            <a:spcAft>
              <a:spcPct val="35000"/>
            </a:spcAft>
            <a:buNone/>
          </a:pPr>
          <a:r>
            <a:rPr lang="fi-FI" sz="1200" b="1" kern="1200"/>
            <a:t>Monenkeskisen ja organisoidun kaupankäynnin järjestäjällä on oltava riittävät järjestelmät ja menettelytavat, joilla se voi tunnistaa ja hallita eturistiriitoja, jotka voivat aiheuttaa vahinkoa kaupankäyntijärjestelmän, kaupankäyntiosapuolten ja käyttäjien asianmukaiselle toiminnalle ja vaarantaa järjestelmän jatkuvuuden.</a:t>
          </a:r>
          <a:endParaRPr lang="fi-FI" sz="1200" kern="1200"/>
        </a:p>
      </dsp:txBody>
      <dsp:txXfrm rot="5400000">
        <a:off x="5486041" y="766310"/>
        <a:ext cx="2550438" cy="2298935"/>
      </dsp:txXfrm>
    </dsp:sp>
    <dsp:sp modelId="{C8F7227E-6747-4874-9BA9-137BEEE369B3}">
      <dsp:nvSpPr>
        <dsp:cNvPr id="0" name=""/>
        <dsp:cNvSpPr/>
      </dsp:nvSpPr>
      <dsp:spPr>
        <a:xfrm rot="16200000">
          <a:off x="7587202" y="640559"/>
          <a:ext cx="3831557" cy="2550438"/>
        </a:xfrm>
        <a:prstGeom prst="flowChartManualOperation">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0" rIns="76957" bIns="0" numCol="1" spcCol="1270" anchor="ctr" anchorCtr="0">
          <a:noAutofit/>
        </a:bodyPr>
        <a:lstStyle/>
        <a:p>
          <a:pPr marL="0" lvl="0" indent="0" algn="ctr" defTabSz="533400">
            <a:lnSpc>
              <a:spcPct val="90000"/>
            </a:lnSpc>
            <a:spcBef>
              <a:spcPct val="0"/>
            </a:spcBef>
            <a:spcAft>
              <a:spcPct val="35000"/>
            </a:spcAft>
            <a:buNone/>
          </a:pPr>
          <a:r>
            <a:rPr lang="fi-FI" sz="1200" b="1" kern="1200"/>
            <a:t>Monenkeskisen tai organisoidun kaupankäynnin järjestäjän on noudatettava mitä tämän lain 3 luvun 1 §:n 4 momentissa sekä 11, 17–20, 23 ja 28 §:ssä säädetään toiminnan järjestämisestä, järjestelmien häiriönsietokyvystä, kauppojen hintavaihtelurajoista ja sähköisestä kaupankäynnistä ja sillä on oltava sitä varten käytössään kaikki tarvittavat tehokkaat järjestelmät, menettelyt ja järjestelyt.</a:t>
          </a:r>
          <a:endParaRPr lang="fi-FI" sz="1200" kern="1200"/>
        </a:p>
      </dsp:txBody>
      <dsp:txXfrm rot="5400000">
        <a:off x="8227762" y="766310"/>
        <a:ext cx="2550438" cy="2298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ACDF2-7394-4010-8CBD-DB9823EBE772}">
      <dsp:nvSpPr>
        <dsp:cNvPr id="0" name=""/>
        <dsp:cNvSpPr/>
      </dsp:nvSpPr>
      <dsp:spPr>
        <a:xfrm>
          <a:off x="0" y="2019"/>
          <a:ext cx="522181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E9B9DB3-3636-4EB6-8DAE-936AC28F39FE}">
      <dsp:nvSpPr>
        <dsp:cNvPr id="0" name=""/>
        <dsp:cNvSpPr/>
      </dsp:nvSpPr>
      <dsp:spPr>
        <a:xfrm>
          <a:off x="0" y="2019"/>
          <a:ext cx="5221816" cy="1377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i-FI" sz="1600" kern="1200" dirty="0"/>
            <a:t>Sijoituspalveluyritys voi kohdella ammattimaista asiakasta joko omasta aloitteestaan tai asiakkaan pyynnöstä ei-ammattimaisena asiakkaana. </a:t>
          </a:r>
          <a:endParaRPr lang="en-US" sz="1600" kern="1200" dirty="0"/>
        </a:p>
      </dsp:txBody>
      <dsp:txXfrm>
        <a:off x="0" y="2019"/>
        <a:ext cx="5221816" cy="1377132"/>
      </dsp:txXfrm>
    </dsp:sp>
    <dsp:sp modelId="{3F014F79-477F-4159-9DD4-C5513C013F4F}">
      <dsp:nvSpPr>
        <dsp:cNvPr id="0" name=""/>
        <dsp:cNvSpPr/>
      </dsp:nvSpPr>
      <dsp:spPr>
        <a:xfrm>
          <a:off x="0" y="1379152"/>
          <a:ext cx="522181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413BE85-9287-4253-B74C-3259791425F6}">
      <dsp:nvSpPr>
        <dsp:cNvPr id="0" name=""/>
        <dsp:cNvSpPr/>
      </dsp:nvSpPr>
      <dsp:spPr>
        <a:xfrm>
          <a:off x="0" y="1379152"/>
          <a:ext cx="5221816" cy="1377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i-FI" sz="1600" kern="1200"/>
            <a:t>Sijoituspalveluyrityksen on ilmoitettava ammattimaisena asiakkaana pidettävällä suuryritykselle ennen sijoituspalvelun tarjoamista, että tätä kohdellaan saatavilla olevien tietojen perusteella ammattimaisena asiakkaana, jos asiakkaan kanssa ei toisin sovita.</a:t>
          </a:r>
          <a:endParaRPr lang="en-US" sz="1600" kern="1200"/>
        </a:p>
      </dsp:txBody>
      <dsp:txXfrm>
        <a:off x="0" y="1379152"/>
        <a:ext cx="5221816" cy="1377132"/>
      </dsp:txXfrm>
    </dsp:sp>
    <dsp:sp modelId="{AE1E8380-A014-4CE5-813D-AE79A1C2E9AF}">
      <dsp:nvSpPr>
        <dsp:cNvPr id="0" name=""/>
        <dsp:cNvSpPr/>
      </dsp:nvSpPr>
      <dsp:spPr>
        <a:xfrm>
          <a:off x="0" y="2756284"/>
          <a:ext cx="522181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037C873-F861-4073-BCF6-0E0F8477E7DB}">
      <dsp:nvSpPr>
        <dsp:cNvPr id="0" name=""/>
        <dsp:cNvSpPr/>
      </dsp:nvSpPr>
      <dsp:spPr>
        <a:xfrm>
          <a:off x="0" y="2756284"/>
          <a:ext cx="5221816" cy="1377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i-FI" sz="1600" kern="1200"/>
            <a:t>Muun (vaaditut kriteerit täyttävän) asiakkaan, joka haluaa itseään kohdeltavan ammattimaisena asiakkaana yleisesti taikka tietyn sijoituspalvelun tai liiketoimen tai liiketoimi- tai rahoitusvälinetyypin osalta, on pyydettävä tätä sijoituspalveluyritykseltä kirjallisesti. </a:t>
          </a:r>
          <a:endParaRPr lang="en-US" sz="1600" kern="1200"/>
        </a:p>
      </dsp:txBody>
      <dsp:txXfrm>
        <a:off x="0" y="2756284"/>
        <a:ext cx="5221816" cy="137713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A2CB3-23B1-4D68-B26D-8454105B35F2}">
      <dsp:nvSpPr>
        <dsp:cNvPr id="0" name=""/>
        <dsp:cNvSpPr/>
      </dsp:nvSpPr>
      <dsp:spPr>
        <a:xfrm>
          <a:off x="0" y="0"/>
          <a:ext cx="3831557" cy="3831557"/>
        </a:xfrm>
        <a:prstGeom prst="pie">
          <a:avLst>
            <a:gd name="adj1" fmla="val 5400000"/>
            <a:gd name="adj2" fmla="val 16200000"/>
          </a:avLst>
        </a:prstGeom>
        <a:solidFill>
          <a:schemeClr val="accent3">
            <a:shade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D3AD005-012A-461C-91A2-54E312364931}">
      <dsp:nvSpPr>
        <dsp:cNvPr id="0" name=""/>
        <dsp:cNvSpPr/>
      </dsp:nvSpPr>
      <dsp:spPr>
        <a:xfrm>
          <a:off x="1915778" y="0"/>
          <a:ext cx="8865020" cy="3831557"/>
        </a:xfrm>
        <a:prstGeom prst="rect">
          <a:avLst/>
        </a:prstGeom>
        <a:solidFill>
          <a:schemeClr val="lt1">
            <a:alpha val="90000"/>
            <a:hueOff val="0"/>
            <a:satOff val="0"/>
            <a:lumOff val="0"/>
            <a:alphaOff val="0"/>
          </a:schemeClr>
        </a:solidFill>
        <a:ln w="9525" cap="flat" cmpd="sng" algn="ctr">
          <a:solidFill>
            <a:schemeClr val="accent3">
              <a:shade val="50000"/>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b="1" kern="1200"/>
            <a:t>Organisoidun kaupankäynnin järjestäjän on estettävä asiakkaiden toimeksiantojen toteuttaminen organisoidussa kaupankäyntijärjestelmässä ylläpitäjän tai sen kanssa samaan konserniin kuuluvan yhteisön omaan lukuun tai sen omaa pääomaa vastaan.</a:t>
          </a:r>
          <a:endParaRPr lang="fi-FI" sz="1300" kern="1200"/>
        </a:p>
      </dsp:txBody>
      <dsp:txXfrm>
        <a:off x="1915778" y="0"/>
        <a:ext cx="8865020" cy="814205"/>
      </dsp:txXfrm>
    </dsp:sp>
    <dsp:sp modelId="{74C4D89D-6E96-4BBC-A905-C154C36E6239}">
      <dsp:nvSpPr>
        <dsp:cNvPr id="0" name=""/>
        <dsp:cNvSpPr/>
      </dsp:nvSpPr>
      <dsp:spPr>
        <a:xfrm>
          <a:off x="502891" y="814205"/>
          <a:ext cx="2825773" cy="2825773"/>
        </a:xfrm>
        <a:prstGeom prst="pie">
          <a:avLst>
            <a:gd name="adj1" fmla="val 5400000"/>
            <a:gd name="adj2" fmla="val 16200000"/>
          </a:avLst>
        </a:prstGeom>
        <a:solidFill>
          <a:schemeClr val="accent3">
            <a:shade val="50000"/>
            <a:hueOff val="430150"/>
            <a:satOff val="-31665"/>
            <a:lumOff val="2590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DC823AA-19BE-4B12-8902-DDB7820A8CEA}">
      <dsp:nvSpPr>
        <dsp:cNvPr id="0" name=""/>
        <dsp:cNvSpPr/>
      </dsp:nvSpPr>
      <dsp:spPr>
        <a:xfrm>
          <a:off x="1915778" y="814205"/>
          <a:ext cx="8865020" cy="2825773"/>
        </a:xfrm>
        <a:prstGeom prst="rect">
          <a:avLst/>
        </a:prstGeom>
        <a:solidFill>
          <a:schemeClr val="lt1">
            <a:alpha val="90000"/>
            <a:hueOff val="0"/>
            <a:satOff val="0"/>
            <a:lumOff val="0"/>
            <a:alphaOff val="0"/>
          </a:schemeClr>
        </a:solidFill>
        <a:ln w="9525" cap="flat" cmpd="sng" algn="ctr">
          <a:solidFill>
            <a:schemeClr val="accent3">
              <a:shade val="50000"/>
              <a:hueOff val="430150"/>
              <a:satOff val="-31665"/>
              <a:lumOff val="25908"/>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b="1" kern="1200"/>
            <a:t>Mitä 1 momentissa säädetään, ei koske kuitenkaan kauppaa omaan lukuun, päämiesten toimeksiantoja vastaan täsmäytettynä kauppana, jos siihen on päämiehen suostumus </a:t>
          </a:r>
          <a:endParaRPr lang="fi-FI" sz="1300" kern="1200"/>
        </a:p>
      </dsp:txBody>
      <dsp:txXfrm>
        <a:off x="1915778" y="814205"/>
        <a:ext cx="8865020" cy="814205"/>
      </dsp:txXfrm>
    </dsp:sp>
    <dsp:sp modelId="{08048D60-BA7F-4187-BC71-8B7D92E71796}">
      <dsp:nvSpPr>
        <dsp:cNvPr id="0" name=""/>
        <dsp:cNvSpPr/>
      </dsp:nvSpPr>
      <dsp:spPr>
        <a:xfrm>
          <a:off x="1005783" y="1628411"/>
          <a:ext cx="1819989" cy="1819989"/>
        </a:xfrm>
        <a:prstGeom prst="pie">
          <a:avLst>
            <a:gd name="adj1" fmla="val 5400000"/>
            <a:gd name="adj2" fmla="val 16200000"/>
          </a:avLst>
        </a:prstGeom>
        <a:solidFill>
          <a:schemeClr val="accent3">
            <a:shade val="50000"/>
            <a:hueOff val="860299"/>
            <a:satOff val="-63330"/>
            <a:lumOff val="5181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BFB462B-463C-4DA2-9D3D-16DA534C8323}">
      <dsp:nvSpPr>
        <dsp:cNvPr id="0" name=""/>
        <dsp:cNvSpPr/>
      </dsp:nvSpPr>
      <dsp:spPr>
        <a:xfrm>
          <a:off x="1915778" y="1628411"/>
          <a:ext cx="8865020" cy="1819989"/>
        </a:xfrm>
        <a:prstGeom prst="rect">
          <a:avLst/>
        </a:prstGeom>
        <a:solidFill>
          <a:schemeClr val="lt1">
            <a:alpha val="90000"/>
            <a:hueOff val="0"/>
            <a:satOff val="0"/>
            <a:lumOff val="0"/>
            <a:alphaOff val="0"/>
          </a:schemeClr>
        </a:solidFill>
        <a:ln w="9525" cap="flat" cmpd="sng" algn="ctr">
          <a:solidFill>
            <a:schemeClr val="accent3">
              <a:shade val="50000"/>
              <a:hueOff val="860299"/>
              <a:satOff val="-63330"/>
              <a:lumOff val="51815"/>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b="1" kern="1200"/>
            <a:t>Sama oikeushenkilö ei saa toimia sekä organisoidun kaupankäynnin järjestäjänä että kauppojen sisäisenä toteuttajana. Organisoidulla kaupankäyntijärjestelmällä ei saa olla kauppojen sisäiseen toteuttajaan yhteyttä, joka mahdollistaa organisoidun kaupankäyntijärjestelmän toimeksiantojen ja kauppojen sisäisen toteuttajan toimeksiantojen tai hintatarjousten vuorovaikutuksen.</a:t>
          </a:r>
          <a:endParaRPr lang="fi-FI" sz="1300" kern="1200"/>
        </a:p>
      </dsp:txBody>
      <dsp:txXfrm>
        <a:off x="1915778" y="1628411"/>
        <a:ext cx="8865020" cy="814205"/>
      </dsp:txXfrm>
    </dsp:sp>
    <dsp:sp modelId="{5FF8118D-4011-45CC-91BB-999B60768F55}">
      <dsp:nvSpPr>
        <dsp:cNvPr id="0" name=""/>
        <dsp:cNvSpPr/>
      </dsp:nvSpPr>
      <dsp:spPr>
        <a:xfrm>
          <a:off x="1508675" y="2442617"/>
          <a:ext cx="814205" cy="814205"/>
        </a:xfrm>
        <a:prstGeom prst="pie">
          <a:avLst>
            <a:gd name="adj1" fmla="val 5400000"/>
            <a:gd name="adj2" fmla="val 16200000"/>
          </a:avLst>
        </a:prstGeom>
        <a:solidFill>
          <a:schemeClr val="accent3">
            <a:shade val="50000"/>
            <a:hueOff val="430150"/>
            <a:satOff val="-31665"/>
            <a:lumOff val="2590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EB6422A-A9ED-4B8C-A5F8-024211756756}">
      <dsp:nvSpPr>
        <dsp:cNvPr id="0" name=""/>
        <dsp:cNvSpPr/>
      </dsp:nvSpPr>
      <dsp:spPr>
        <a:xfrm>
          <a:off x="1915778" y="2442617"/>
          <a:ext cx="8865020" cy="814205"/>
        </a:xfrm>
        <a:prstGeom prst="rect">
          <a:avLst/>
        </a:prstGeom>
        <a:solidFill>
          <a:schemeClr val="lt1">
            <a:alpha val="90000"/>
            <a:hueOff val="0"/>
            <a:satOff val="0"/>
            <a:lumOff val="0"/>
            <a:alphaOff val="0"/>
          </a:schemeClr>
        </a:solidFill>
        <a:ln w="9525" cap="flat" cmpd="sng" algn="ctr">
          <a:solidFill>
            <a:schemeClr val="accent3">
              <a:shade val="50000"/>
              <a:hueOff val="430150"/>
              <a:satOff val="-31665"/>
              <a:lumOff val="25908"/>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b="1" kern="1200"/>
            <a:t>Organisoidun kaupankäynnin järjestäjä saa käyttää muuta sijoituspalvelun tarjoajaa kaupankäyntijärjestelmässä kaupankäynnin kohteena olevan rahoitusvälineen itsenäisenä markkinatakaajana. Itsenäisenä ei pidetä sellaista sijoituspalvelun tarjoajaa, jolla on läheiset yhteydet kaupankäynnin järjestäjään.</a:t>
          </a:r>
          <a:endParaRPr lang="fi-FI" sz="1300" kern="1200"/>
        </a:p>
      </dsp:txBody>
      <dsp:txXfrm>
        <a:off x="1915778" y="2442617"/>
        <a:ext cx="8865020" cy="8142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A83AC-BB1E-4001-9118-8B8285490623}">
      <dsp:nvSpPr>
        <dsp:cNvPr id="0" name=""/>
        <dsp:cNvSpPr/>
      </dsp:nvSpPr>
      <dsp:spPr>
        <a:xfrm>
          <a:off x="0" y="182758"/>
          <a:ext cx="5221817" cy="123552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i-FI" sz="1100" kern="1200"/>
            <a:t>Sijoituspalveluyrityksen ja sen konsolidointiryhmään kuuluvan rahoituslaitoksen on tunnettava asiakkaansa. Sijoituspalveluyrityksen ja sen konsolidointiryhmään kuuluvan rahoituslaitoksen on tunnistettava asiakkaan tosiasiallinen edunsaaja ja se, joka toimii asiakkaan lukuun, sekä lisäksi tarvittaessa todennettava näiden henkilöllisyys. Sijoituspalveluyrityksellä ja sen konsolidointiryhmään kuuluvalla rahoituslaitoksella on oltava riittävät riskienhallintajärjestelmät, joilla ne voivat arvioida asiakkaista toiminnalleen aiheutuvia riskejä.</a:t>
          </a:r>
        </a:p>
      </dsp:txBody>
      <dsp:txXfrm>
        <a:off x="60313" y="243071"/>
        <a:ext cx="5101191" cy="1114894"/>
      </dsp:txXfrm>
    </dsp:sp>
    <dsp:sp modelId="{5B9A2449-B9B3-472C-ACA2-84C0E6A5B373}">
      <dsp:nvSpPr>
        <dsp:cNvPr id="0" name=""/>
        <dsp:cNvSpPr/>
      </dsp:nvSpPr>
      <dsp:spPr>
        <a:xfrm>
          <a:off x="0" y="1449958"/>
          <a:ext cx="5221817" cy="1235520"/>
        </a:xfrm>
        <a:prstGeom prst="roundRect">
          <a:avLst/>
        </a:prstGeom>
        <a:gradFill rotWithShape="0">
          <a:gsLst>
            <a:gs pos="0">
              <a:schemeClr val="accent2">
                <a:hueOff val="-4395050"/>
                <a:satOff val="7272"/>
                <a:lumOff val="-10392"/>
                <a:alphaOff val="0"/>
                <a:tint val="50000"/>
                <a:satMod val="300000"/>
              </a:schemeClr>
            </a:gs>
            <a:gs pos="35000">
              <a:schemeClr val="accent2">
                <a:hueOff val="-4395050"/>
                <a:satOff val="7272"/>
                <a:lumOff val="-10392"/>
                <a:alphaOff val="0"/>
                <a:tint val="37000"/>
                <a:satMod val="300000"/>
              </a:schemeClr>
            </a:gs>
            <a:gs pos="100000">
              <a:schemeClr val="accent2">
                <a:hueOff val="-4395050"/>
                <a:satOff val="7272"/>
                <a:lumOff val="-1039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i-FI" sz="1100" kern="1200"/>
            <a:t>Asiakkaan tuntemisesta säädetään lisäksi rahanpesun ja terrorismin rahoittamisen estämisestä annetussa laissa </a:t>
          </a:r>
          <a:r>
            <a:rPr lang="fi-FI" sz="1100" kern="1200">
              <a:hlinkClick xmlns:r="http://schemas.openxmlformats.org/officeDocument/2006/relationships" r:id="rId1"/>
            </a:rPr>
            <a:t>(444/2017)</a:t>
          </a:r>
          <a:r>
            <a:rPr lang="fi-FI" sz="1100" kern="1200"/>
            <a:t>. </a:t>
          </a:r>
          <a:r>
            <a:rPr lang="fi-FI" sz="1100" kern="1200">
              <a:hlinkClick xmlns:r="http://schemas.openxmlformats.org/officeDocument/2006/relationships" r:id="rId2"/>
            </a:rPr>
            <a:t>(28.6.2017/449)</a:t>
          </a:r>
          <a:r>
            <a:rPr lang="fi-FI" sz="1100" kern="1200"/>
            <a:t> </a:t>
          </a:r>
          <a:r>
            <a:rPr lang="fi-FI" sz="1100" kern="1200">
              <a:hlinkClick xmlns:r="http://schemas.openxmlformats.org/officeDocument/2006/relationships" r:id="rId3"/>
            </a:rPr>
            <a:t>[HE 228/2016]</a:t>
          </a:r>
          <a:endParaRPr lang="fi-FI" sz="1100" kern="1200"/>
        </a:p>
      </dsp:txBody>
      <dsp:txXfrm>
        <a:off x="60313" y="1510271"/>
        <a:ext cx="5101191" cy="1114894"/>
      </dsp:txXfrm>
    </dsp:sp>
    <dsp:sp modelId="{33302436-9F0A-4EC0-B171-8C65D78BF767}">
      <dsp:nvSpPr>
        <dsp:cNvPr id="0" name=""/>
        <dsp:cNvSpPr/>
      </dsp:nvSpPr>
      <dsp:spPr>
        <a:xfrm>
          <a:off x="0" y="2717158"/>
          <a:ext cx="5221817" cy="1235520"/>
        </a:xfrm>
        <a:prstGeom prst="roundRect">
          <a:avLst/>
        </a:prstGeom>
        <a:gradFill rotWithShape="0">
          <a:gsLst>
            <a:gs pos="0">
              <a:schemeClr val="accent2">
                <a:hueOff val="-8790100"/>
                <a:satOff val="14545"/>
                <a:lumOff val="-20784"/>
                <a:alphaOff val="0"/>
                <a:tint val="50000"/>
                <a:satMod val="300000"/>
              </a:schemeClr>
            </a:gs>
            <a:gs pos="35000">
              <a:schemeClr val="accent2">
                <a:hueOff val="-8790100"/>
                <a:satOff val="14545"/>
                <a:lumOff val="-20784"/>
                <a:alphaOff val="0"/>
                <a:tint val="37000"/>
                <a:satMod val="300000"/>
              </a:schemeClr>
            </a:gs>
            <a:gs pos="100000">
              <a:schemeClr val="accent2">
                <a:hueOff val="-8790100"/>
                <a:satOff val="14545"/>
                <a:lumOff val="-2078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i-FI" sz="1100" kern="1200"/>
            <a:t>Finanssivalvonta antaa tarkempia määräyksiä 1 momentissa tarkoitetuista asiakkaan tuntemisessa noudatettavista menettelytavoista ja 2 momentissa tarkoitetusta riskienhallinnasta. </a:t>
          </a:r>
        </a:p>
      </dsp:txBody>
      <dsp:txXfrm>
        <a:off x="60313" y="2777471"/>
        <a:ext cx="5101191" cy="11148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8EAFE-DBCA-4CDF-AFD2-A8A34D23949B}">
      <dsp:nvSpPr>
        <dsp:cNvPr id="0" name=""/>
        <dsp:cNvSpPr/>
      </dsp:nvSpPr>
      <dsp:spPr>
        <a:xfrm>
          <a:off x="0" y="0"/>
          <a:ext cx="4135437" cy="4135437"/>
        </a:xfrm>
        <a:prstGeom prst="pie">
          <a:avLst>
            <a:gd name="adj1" fmla="val 5400000"/>
            <a:gd name="adj2" fmla="val 1620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25078D5-3A96-4931-A577-A87E8DE9DC3E}">
      <dsp:nvSpPr>
        <dsp:cNvPr id="0" name=""/>
        <dsp:cNvSpPr/>
      </dsp:nvSpPr>
      <dsp:spPr>
        <a:xfrm>
          <a:off x="2067718" y="0"/>
          <a:ext cx="8579114" cy="4135437"/>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1" i="0" kern="1200" baseline="0"/>
            <a:t>Sijoitusneuvonnassa ja omaisuudenhoidossa sijoituspalveluyrityksen on arvioitava sijoituspalvelun tai rahoitusvälineen soveltuvuutta ei-ammattimaiselle asiakkaalle. </a:t>
          </a:r>
          <a:endParaRPr lang="fi-FI" sz="1500" kern="1200"/>
        </a:p>
      </dsp:txBody>
      <dsp:txXfrm>
        <a:off x="2067718" y="0"/>
        <a:ext cx="4289557" cy="1240633"/>
      </dsp:txXfrm>
    </dsp:sp>
    <dsp:sp modelId="{157A23F1-FAF1-4F0A-A1D5-4022156C8F8B}">
      <dsp:nvSpPr>
        <dsp:cNvPr id="0" name=""/>
        <dsp:cNvSpPr/>
      </dsp:nvSpPr>
      <dsp:spPr>
        <a:xfrm>
          <a:off x="723702" y="1240633"/>
          <a:ext cx="2688031" cy="2688031"/>
        </a:xfrm>
        <a:prstGeom prst="pie">
          <a:avLst>
            <a:gd name="adj1" fmla="val 5400000"/>
            <a:gd name="adj2" fmla="val 16200000"/>
          </a:avLst>
        </a:prstGeom>
        <a:solidFill>
          <a:schemeClr val="accent5">
            <a:hueOff val="-6681013"/>
            <a:satOff val="24779"/>
            <a:lumOff val="-284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86DE2BF-6F30-46C5-BCF1-A3A762198FB3}">
      <dsp:nvSpPr>
        <dsp:cNvPr id="0" name=""/>
        <dsp:cNvSpPr/>
      </dsp:nvSpPr>
      <dsp:spPr>
        <a:xfrm>
          <a:off x="2067718" y="1240633"/>
          <a:ext cx="8579114" cy="2688031"/>
        </a:xfrm>
        <a:prstGeom prst="rect">
          <a:avLst/>
        </a:prstGeom>
        <a:solidFill>
          <a:schemeClr val="lt1">
            <a:alpha val="90000"/>
            <a:hueOff val="0"/>
            <a:satOff val="0"/>
            <a:lumOff val="0"/>
            <a:alphaOff val="0"/>
          </a:schemeClr>
        </a:solidFill>
        <a:ln w="9525" cap="flat" cmpd="sng" algn="ctr">
          <a:solidFill>
            <a:schemeClr val="accent5">
              <a:hueOff val="-6681013"/>
              <a:satOff val="24779"/>
              <a:lumOff val="-2843"/>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1" i="0" kern="1200" baseline="0"/>
            <a:t>Soveltuvuusarvioinnilla tarkoitetaan prosessia, jossa kerätään tietoa asiakkaasta ja sen jälkeen arvioidaan tietyn sijoituspalvelun tai rahoitusvälineen soveltuvuutta asiakkaalle.</a:t>
          </a:r>
          <a:endParaRPr lang="fi-FI" sz="1500" kern="1200"/>
        </a:p>
      </dsp:txBody>
      <dsp:txXfrm>
        <a:off x="2067718" y="1240633"/>
        <a:ext cx="4289557" cy="1240629"/>
      </dsp:txXfrm>
    </dsp:sp>
    <dsp:sp modelId="{01859237-DB7D-4BA3-B577-7A158E740296}">
      <dsp:nvSpPr>
        <dsp:cNvPr id="0" name=""/>
        <dsp:cNvSpPr/>
      </dsp:nvSpPr>
      <dsp:spPr>
        <a:xfrm>
          <a:off x="1447403" y="2481263"/>
          <a:ext cx="1240629" cy="1240629"/>
        </a:xfrm>
        <a:prstGeom prst="pie">
          <a:avLst>
            <a:gd name="adj1" fmla="val 5400000"/>
            <a:gd name="adj2" fmla="val 16200000"/>
          </a:avLst>
        </a:prstGeom>
        <a:solidFill>
          <a:schemeClr val="accent5">
            <a:hueOff val="-13362026"/>
            <a:satOff val="49558"/>
            <a:lumOff val="-568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1B8E12F-551C-450E-8EDB-FAEF05D988A8}">
      <dsp:nvSpPr>
        <dsp:cNvPr id="0" name=""/>
        <dsp:cNvSpPr/>
      </dsp:nvSpPr>
      <dsp:spPr>
        <a:xfrm>
          <a:off x="2067718" y="2481263"/>
          <a:ext cx="8579114" cy="1240629"/>
        </a:xfrm>
        <a:prstGeom prst="rect">
          <a:avLst/>
        </a:prstGeom>
        <a:solidFill>
          <a:schemeClr val="lt1">
            <a:alpha val="90000"/>
            <a:hueOff val="0"/>
            <a:satOff val="0"/>
            <a:lumOff val="0"/>
            <a:alphaOff val="0"/>
          </a:schemeClr>
        </a:solidFill>
        <a:ln w="9525" cap="flat" cmpd="sng" algn="ctr">
          <a:solidFill>
            <a:schemeClr val="accent5">
              <a:hueOff val="-13362026"/>
              <a:satOff val="49558"/>
              <a:lumOff val="-5686"/>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1" i="0" kern="1200" baseline="0"/>
            <a:t>Sijoituspalveluyrityksen on tehtävä pyydettyjen tietojen perusteella soveltuvuusarviointi, jonka perusteella arvioidaan tietyn rahoitusvälineen tai -palvelun soveltuvuutta asiakkaalle.</a:t>
          </a:r>
          <a:endParaRPr lang="fi-FI" sz="1500" kern="1200"/>
        </a:p>
      </dsp:txBody>
      <dsp:txXfrm>
        <a:off x="2067718" y="2481263"/>
        <a:ext cx="4289557" cy="1240629"/>
      </dsp:txXfrm>
    </dsp:sp>
    <dsp:sp modelId="{FE68A45E-0221-4960-9A0B-7F7A929F3341}">
      <dsp:nvSpPr>
        <dsp:cNvPr id="0" name=""/>
        <dsp:cNvSpPr/>
      </dsp:nvSpPr>
      <dsp:spPr>
        <a:xfrm>
          <a:off x="6357275" y="0"/>
          <a:ext cx="4289557" cy="124063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fi-FI" sz="1600" b="1" i="0" kern="1200" baseline="0"/>
            <a:t>muissa sijoituspalveluissa riittää asianmukaisuuden arviointi eli asiakkaan sijoituspalvelua tai rahoitusvälinettä koskevan tietämyksen ja kokemuksen selvittäminen. </a:t>
          </a:r>
          <a:endParaRPr lang="fi-FI" sz="1600" kern="1200"/>
        </a:p>
      </dsp:txBody>
      <dsp:txXfrm>
        <a:off x="6357275" y="0"/>
        <a:ext cx="4289557" cy="12406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5709E-EF15-43B8-B703-2F1671E223D8}">
      <dsp:nvSpPr>
        <dsp:cNvPr id="0" name=""/>
        <dsp:cNvSpPr/>
      </dsp:nvSpPr>
      <dsp:spPr>
        <a:xfrm>
          <a:off x="0" y="0"/>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B15923-C1A6-4E80-8CAE-798A7C28A7A2}">
      <dsp:nvSpPr>
        <dsp:cNvPr id="0" name=""/>
        <dsp:cNvSpPr/>
      </dsp:nvSpPr>
      <dsp:spPr>
        <a:xfrm>
          <a:off x="0" y="0"/>
          <a:ext cx="2129366" cy="2067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b="1" i="0" kern="1200" baseline="0"/>
            <a:t>Asiakkaan taloudellista asemaa koskevien tietojen on sisällettävä soveltuvin osin tiedot </a:t>
          </a:r>
          <a:endParaRPr lang="fi-FI" sz="1800" kern="1200"/>
        </a:p>
      </dsp:txBody>
      <dsp:txXfrm>
        <a:off x="0" y="0"/>
        <a:ext cx="2129366" cy="2067718"/>
      </dsp:txXfrm>
    </dsp:sp>
    <dsp:sp modelId="{57C69FBF-653E-4D58-A9AA-A06F569282DC}">
      <dsp:nvSpPr>
        <dsp:cNvPr id="0" name=""/>
        <dsp:cNvSpPr/>
      </dsp:nvSpPr>
      <dsp:spPr>
        <a:xfrm>
          <a:off x="2289069" y="48058"/>
          <a:ext cx="8357763" cy="961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i-FI" sz="1900" b="0" i="0" kern="1200" baseline="0"/>
            <a:t>1) asiakkaan säännöllisen tulon lähteistä ja määrästä, 2)asiakkaan omaisuudesta, kuten likvideistä varoista, sijoituksista ja kiinteistöistä, ja </a:t>
          </a:r>
          <a:endParaRPr lang="fi-FI" sz="1900" kern="1200"/>
        </a:p>
      </dsp:txBody>
      <dsp:txXfrm>
        <a:off x="2289069" y="48058"/>
        <a:ext cx="8357763" cy="961166"/>
      </dsp:txXfrm>
    </dsp:sp>
    <dsp:sp modelId="{DF302013-D999-40BA-A50F-B547F7035EE2}">
      <dsp:nvSpPr>
        <dsp:cNvPr id="0" name=""/>
        <dsp:cNvSpPr/>
      </dsp:nvSpPr>
      <dsp:spPr>
        <a:xfrm>
          <a:off x="2129366" y="1009224"/>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99AA18-EA55-42F1-99ED-B1B8EE2C1627}">
      <dsp:nvSpPr>
        <dsp:cNvPr id="0" name=""/>
        <dsp:cNvSpPr/>
      </dsp:nvSpPr>
      <dsp:spPr>
        <a:xfrm>
          <a:off x="2289069" y="1057282"/>
          <a:ext cx="8357763" cy="961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i-FI" sz="1900" b="0" i="0" kern="1200" baseline="0"/>
            <a:t>3) asiakkaan säännöllisistä taloudellisista sitoumuksista.</a:t>
          </a:r>
          <a:endParaRPr lang="fi-FI" sz="1900" kern="1200"/>
        </a:p>
      </dsp:txBody>
      <dsp:txXfrm>
        <a:off x="2289069" y="1057282"/>
        <a:ext cx="8357763" cy="961166"/>
      </dsp:txXfrm>
    </dsp:sp>
    <dsp:sp modelId="{1BBEAB42-C96E-4860-BF16-B4632068681F}">
      <dsp:nvSpPr>
        <dsp:cNvPr id="0" name=""/>
        <dsp:cNvSpPr/>
      </dsp:nvSpPr>
      <dsp:spPr>
        <a:xfrm>
          <a:off x="2129366" y="2018448"/>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3CE4B8-4D67-4F3C-9052-8DE834729E3E}">
      <dsp:nvSpPr>
        <dsp:cNvPr id="0" name=""/>
        <dsp:cNvSpPr/>
      </dsp:nvSpPr>
      <dsp:spPr>
        <a:xfrm>
          <a:off x="0" y="2067718"/>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A16FB6-456A-4635-8732-7791E7ECC7BA}">
      <dsp:nvSpPr>
        <dsp:cNvPr id="0" name=""/>
        <dsp:cNvSpPr/>
      </dsp:nvSpPr>
      <dsp:spPr>
        <a:xfrm>
          <a:off x="0" y="2067718"/>
          <a:ext cx="2129366" cy="2067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b="1" i="0" kern="1200" baseline="0"/>
            <a:t>Asiakkaan sijoitustavoitteita koskevien tietojen on puolestaan sisällettävä soveltuvin osin tiedot </a:t>
          </a:r>
          <a:endParaRPr lang="fi-FI" sz="1800" kern="1200"/>
        </a:p>
      </dsp:txBody>
      <dsp:txXfrm>
        <a:off x="0" y="2067718"/>
        <a:ext cx="2129366" cy="2067718"/>
      </dsp:txXfrm>
    </dsp:sp>
    <dsp:sp modelId="{CFE3C42C-CE84-4CAF-85B8-5524B1ECC057}">
      <dsp:nvSpPr>
        <dsp:cNvPr id="0" name=""/>
        <dsp:cNvSpPr/>
      </dsp:nvSpPr>
      <dsp:spPr>
        <a:xfrm>
          <a:off x="2289069" y="2100026"/>
          <a:ext cx="8357763" cy="646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i-FI" sz="1900" b="0" i="0" kern="1200" baseline="0"/>
            <a:t>1) siitä, miten kauan asiakas haluaa pitää sijoituksia hallussaan (sijoitushorisontti), </a:t>
          </a:r>
          <a:endParaRPr lang="fi-FI" sz="1900" kern="1200"/>
        </a:p>
      </dsp:txBody>
      <dsp:txXfrm>
        <a:off x="2289069" y="2100026"/>
        <a:ext cx="8357763" cy="646162"/>
      </dsp:txXfrm>
    </dsp:sp>
    <dsp:sp modelId="{D752AC04-115A-44EA-B79D-7C8621632C92}">
      <dsp:nvSpPr>
        <dsp:cNvPr id="0" name=""/>
        <dsp:cNvSpPr/>
      </dsp:nvSpPr>
      <dsp:spPr>
        <a:xfrm>
          <a:off x="2129366" y="2746188"/>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7445D8-57D1-4387-9455-9F909A7B54EC}">
      <dsp:nvSpPr>
        <dsp:cNvPr id="0" name=""/>
        <dsp:cNvSpPr/>
      </dsp:nvSpPr>
      <dsp:spPr>
        <a:xfrm>
          <a:off x="2289069" y="2778496"/>
          <a:ext cx="8357763" cy="646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i-FI" sz="1900" b="0" i="0" kern="1200" baseline="0"/>
            <a:t>2) asiakkaan riskinottohalukkuudesta ja riskiprofiilista ja </a:t>
          </a:r>
          <a:endParaRPr lang="fi-FI" sz="1900" kern="1200"/>
        </a:p>
      </dsp:txBody>
      <dsp:txXfrm>
        <a:off x="2289069" y="2778496"/>
        <a:ext cx="8357763" cy="646162"/>
      </dsp:txXfrm>
    </dsp:sp>
    <dsp:sp modelId="{E1452AB0-0058-4BA3-A0DC-013A494061B7}">
      <dsp:nvSpPr>
        <dsp:cNvPr id="0" name=""/>
        <dsp:cNvSpPr/>
      </dsp:nvSpPr>
      <dsp:spPr>
        <a:xfrm>
          <a:off x="2129366" y="3424658"/>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3AC0BC-655F-4542-9F10-F3E6B7B4AFB5}">
      <dsp:nvSpPr>
        <dsp:cNvPr id="0" name=""/>
        <dsp:cNvSpPr/>
      </dsp:nvSpPr>
      <dsp:spPr>
        <a:xfrm>
          <a:off x="2289069" y="3456966"/>
          <a:ext cx="8357763" cy="646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i-FI" sz="1900" b="0" i="0" kern="1200" baseline="0"/>
            <a:t>3) sijoituksen tarkoituksesta.</a:t>
          </a:r>
          <a:endParaRPr lang="fi-FI" sz="1900" kern="1200"/>
        </a:p>
      </dsp:txBody>
      <dsp:txXfrm>
        <a:off x="2289069" y="3456966"/>
        <a:ext cx="8357763" cy="646162"/>
      </dsp:txXfrm>
    </dsp:sp>
    <dsp:sp modelId="{41507C3D-8154-45F9-92CE-02350448996E}">
      <dsp:nvSpPr>
        <dsp:cNvPr id="0" name=""/>
        <dsp:cNvSpPr/>
      </dsp:nvSpPr>
      <dsp:spPr>
        <a:xfrm>
          <a:off x="2129366" y="4103128"/>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C9D3C-5EA2-4B3A-AD75-5CA3ED01AF9A}">
      <dsp:nvSpPr>
        <dsp:cNvPr id="0" name=""/>
        <dsp:cNvSpPr/>
      </dsp:nvSpPr>
      <dsp:spPr>
        <a:xfrm>
          <a:off x="0" y="3112962"/>
          <a:ext cx="10646833" cy="1021743"/>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i-FI" sz="1300" kern="1200"/>
            <a:t>Kun sijoituspalveluyritys tarjoaa sijoitusneuvontaa, jossa suositellaan palvelujen tai tuotteiden yhdistelmää, on arvioitava koko tuote- tai palveluyhdistelmän soveltuvuutta asiakkaalle.</a:t>
          </a:r>
          <a:endParaRPr lang="en-US" sz="1300" kern="1200"/>
        </a:p>
      </dsp:txBody>
      <dsp:txXfrm>
        <a:off x="0" y="3112962"/>
        <a:ext cx="10646833" cy="1021743"/>
      </dsp:txXfrm>
    </dsp:sp>
    <dsp:sp modelId="{A76AC261-BD6C-4359-8DE2-28AE6035F785}">
      <dsp:nvSpPr>
        <dsp:cNvPr id="0" name=""/>
        <dsp:cNvSpPr/>
      </dsp:nvSpPr>
      <dsp:spPr>
        <a:xfrm rot="10800000">
          <a:off x="0" y="1556846"/>
          <a:ext cx="10646833" cy="1571441"/>
        </a:xfrm>
        <a:prstGeom prst="upArrowCallou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i-FI" sz="1300" kern="1200"/>
            <a:t>jotta sijoituspalveluyritys voi suositella asiakkaalle soveltuvia, erityisesti tämän riskirajan ja tappionsietokyvyn mukaisia sijoituspalveluja ja rahoitusvälineitä. </a:t>
          </a:r>
          <a:endParaRPr lang="en-US" sz="1300" kern="1200"/>
        </a:p>
      </dsp:txBody>
      <dsp:txXfrm rot="10800000">
        <a:off x="0" y="1556846"/>
        <a:ext cx="10646833" cy="1021075"/>
      </dsp:txXfrm>
    </dsp:sp>
    <dsp:sp modelId="{5A799A57-1C24-4283-9237-707D0483EAA9}">
      <dsp:nvSpPr>
        <dsp:cNvPr id="0" name=""/>
        <dsp:cNvSpPr/>
      </dsp:nvSpPr>
      <dsp:spPr>
        <a:xfrm rot="10800000">
          <a:off x="0" y="730"/>
          <a:ext cx="10646833" cy="1571441"/>
        </a:xfrm>
        <a:prstGeom prst="upArrowCallou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i-FI" sz="1300" kern="1200"/>
            <a:t>Sijoituspalveluyrityksen, joka tarjoaa sijoituspalveluna sijoitusneuvontaa tai omaisuudenhoitoa, on hankittava ennen sijoituspalvelun tarjoamista riittävät tiedot </a:t>
          </a:r>
          <a:endParaRPr lang="en-US" sz="1300" kern="1200"/>
        </a:p>
      </dsp:txBody>
      <dsp:txXfrm rot="-10800000">
        <a:off x="0" y="730"/>
        <a:ext cx="10646833" cy="551576"/>
      </dsp:txXfrm>
    </dsp:sp>
    <dsp:sp modelId="{5B9E546B-DA13-44E5-A1EC-7D35031EF47B}">
      <dsp:nvSpPr>
        <dsp:cNvPr id="0" name=""/>
        <dsp:cNvSpPr/>
      </dsp:nvSpPr>
      <dsp:spPr>
        <a:xfrm>
          <a:off x="5198" y="552307"/>
          <a:ext cx="3545478" cy="469861"/>
        </a:xfrm>
        <a:prstGeom prst="rect">
          <a:avLst/>
        </a:prstGeom>
        <a:solidFill>
          <a:schemeClr val="l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fi-FI" sz="1400" kern="1200"/>
            <a:t>asiakkaan tietämyksestä ja kokemuksesta tarjotusta tuotteesta tai palvelusta </a:t>
          </a:r>
          <a:endParaRPr lang="en-US" sz="1400" kern="1200"/>
        </a:p>
      </dsp:txBody>
      <dsp:txXfrm>
        <a:off x="5198" y="552307"/>
        <a:ext cx="3545478" cy="469861"/>
      </dsp:txXfrm>
    </dsp:sp>
    <dsp:sp modelId="{A7C5A529-6B40-46C6-8610-D3DF51D06A53}">
      <dsp:nvSpPr>
        <dsp:cNvPr id="0" name=""/>
        <dsp:cNvSpPr/>
      </dsp:nvSpPr>
      <dsp:spPr>
        <a:xfrm>
          <a:off x="3550677" y="552307"/>
          <a:ext cx="3545478" cy="469861"/>
        </a:xfrm>
        <a:prstGeom prst="rect">
          <a:avLst/>
        </a:prstGeom>
        <a:solidFill>
          <a:schemeClr val="l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fi-FI" sz="1400" kern="1200"/>
            <a:t>sekä asiakkaan taloudellisesta tilanteesta, mukaan lukien tappionsietokyky, </a:t>
          </a:r>
          <a:endParaRPr lang="en-US" sz="1400" kern="1200"/>
        </a:p>
      </dsp:txBody>
      <dsp:txXfrm>
        <a:off x="3550677" y="552307"/>
        <a:ext cx="3545478" cy="469861"/>
      </dsp:txXfrm>
    </dsp:sp>
    <dsp:sp modelId="{B67A808E-C422-49A9-AD3A-9D16E5B7835A}">
      <dsp:nvSpPr>
        <dsp:cNvPr id="0" name=""/>
        <dsp:cNvSpPr/>
      </dsp:nvSpPr>
      <dsp:spPr>
        <a:xfrm>
          <a:off x="7096155" y="552307"/>
          <a:ext cx="3545478" cy="469861"/>
        </a:xfrm>
        <a:prstGeom prst="rect">
          <a:avLst/>
        </a:prstGeom>
        <a:solidFill>
          <a:schemeClr val="l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fi-FI" sz="1400" kern="1200"/>
            <a:t>ja sijoitustavoitteista, mukaan lukien riskiraja, </a:t>
          </a:r>
          <a:endParaRPr lang="en-US" sz="1400" kern="1200"/>
        </a:p>
      </dsp:txBody>
      <dsp:txXfrm>
        <a:off x="7096155" y="552307"/>
        <a:ext cx="3545478" cy="4698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3FD80-587B-4D5C-8940-FFDDE0DAC374}">
      <dsp:nvSpPr>
        <dsp:cNvPr id="0" name=""/>
        <dsp:cNvSpPr/>
      </dsp:nvSpPr>
      <dsp:spPr>
        <a:xfrm>
          <a:off x="3255698" y="0"/>
          <a:ext cx="4135437" cy="4135437"/>
        </a:xfrm>
        <a:prstGeom prst="diamond">
          <a:avLst/>
        </a:prstGeom>
        <a:solidFill>
          <a:schemeClr val="accent5">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553DD2E5-B585-482A-89BA-287AF4DA9DF3}">
      <dsp:nvSpPr>
        <dsp:cNvPr id="0" name=""/>
        <dsp:cNvSpPr/>
      </dsp:nvSpPr>
      <dsp:spPr>
        <a:xfrm>
          <a:off x="3648564" y="392866"/>
          <a:ext cx="1612820" cy="1612820"/>
        </a:xfrm>
        <a:prstGeom prst="round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b="1" i="0" kern="1200" baseline="0"/>
            <a:t>Sijoituspalveluyrityksen ei tarvitse selvittää asiakkaan sijoituskokemusta ja tietämystä sellaisista sijoituspalveluista tai rahoitusvälineistä, joiden osalta asiakas on luokiteltu ammattimaiseksi asiakkaaksi. </a:t>
          </a:r>
          <a:endParaRPr lang="fi-FI" sz="900" kern="1200"/>
        </a:p>
      </dsp:txBody>
      <dsp:txXfrm>
        <a:off x="3727295" y="471597"/>
        <a:ext cx="1455358" cy="1455358"/>
      </dsp:txXfrm>
    </dsp:sp>
    <dsp:sp modelId="{AB931757-6C76-4123-B4CA-A54D29E317CB}">
      <dsp:nvSpPr>
        <dsp:cNvPr id="0" name=""/>
        <dsp:cNvSpPr/>
      </dsp:nvSpPr>
      <dsp:spPr>
        <a:xfrm>
          <a:off x="5385448" y="392866"/>
          <a:ext cx="1612820" cy="1612820"/>
        </a:xfrm>
        <a:prstGeom prst="roundRect">
          <a:avLst/>
        </a:prstGeom>
        <a:solidFill>
          <a:schemeClr val="accent5">
            <a:hueOff val="-4454009"/>
            <a:satOff val="16519"/>
            <a:lumOff val="-189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b="1" i="0" kern="1200" baseline="0"/>
            <a:t>Sijoituspalveluyritys voi olettaa, että ammattimaisella asiakkaalla voidaan olettaa olevan riittävä sijoituskokemus ja -tietämys rahoitusvälineeseen tai sijoituspalveluun liittyvän riskin ymmärtämiseksi</a:t>
          </a:r>
          <a:endParaRPr lang="fi-FI" sz="900" kern="1200"/>
        </a:p>
      </dsp:txBody>
      <dsp:txXfrm>
        <a:off x="5464179" y="471597"/>
        <a:ext cx="1455358" cy="1455358"/>
      </dsp:txXfrm>
    </dsp:sp>
    <dsp:sp modelId="{6867B8AB-B78E-4611-AB51-0B0A55927D55}">
      <dsp:nvSpPr>
        <dsp:cNvPr id="0" name=""/>
        <dsp:cNvSpPr/>
      </dsp:nvSpPr>
      <dsp:spPr>
        <a:xfrm>
          <a:off x="3648564" y="2129750"/>
          <a:ext cx="1612820" cy="1612820"/>
        </a:xfrm>
        <a:prstGeom prst="roundRect">
          <a:avLst/>
        </a:prstGeom>
        <a:solidFill>
          <a:schemeClr val="accent5">
            <a:hueOff val="-8908018"/>
            <a:satOff val="33039"/>
            <a:lumOff val="-379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b="1" i="0" kern="1200" baseline="0"/>
            <a:t>Sijoituspalveluyritys voi luottaa asiakkaansa antamiin tietoihin, paitsi jos se tietää tai sen pitäisi tietää, että asiakkaan antamat tiedot ovat selvästi vanhentuneita, virheellisiä tai puutteellisia</a:t>
          </a:r>
          <a:endParaRPr lang="fi-FI" sz="900" kern="1200"/>
        </a:p>
      </dsp:txBody>
      <dsp:txXfrm>
        <a:off x="3727295" y="2208481"/>
        <a:ext cx="1455358" cy="1455358"/>
      </dsp:txXfrm>
    </dsp:sp>
    <dsp:sp modelId="{6220FB36-3523-4C9A-8A53-677A4C485149}">
      <dsp:nvSpPr>
        <dsp:cNvPr id="0" name=""/>
        <dsp:cNvSpPr/>
      </dsp:nvSpPr>
      <dsp:spPr>
        <a:xfrm>
          <a:off x="5385448" y="2129750"/>
          <a:ext cx="1612820" cy="1612820"/>
        </a:xfrm>
        <a:prstGeom prst="roundRect">
          <a:avLst/>
        </a:prstGeom>
        <a:solidFill>
          <a:schemeClr val="accent5">
            <a:hueOff val="-13362026"/>
            <a:satOff val="49558"/>
            <a:lumOff val="-568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b="1" i="0" kern="1200" baseline="0"/>
            <a:t>Sijoitusneuvontaa tarjoavan sijoituspalveluyrityksen on toimitettava asiakkaalle soveltuvuutta koskeva lausunto ennen liiketoimen toteuttamista pysyvällä tavalla.</a:t>
          </a:r>
          <a:endParaRPr lang="fi-FI" sz="900" kern="1200"/>
        </a:p>
      </dsp:txBody>
      <dsp:txXfrm>
        <a:off x="5464179" y="2208481"/>
        <a:ext cx="1455358" cy="14553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E76F6-114E-4668-AA7C-6F709A011480}">
      <dsp:nvSpPr>
        <dsp:cNvPr id="0" name=""/>
        <dsp:cNvSpPr/>
      </dsp:nvSpPr>
      <dsp:spPr>
        <a:xfrm>
          <a:off x="0" y="0"/>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7BFC82-2FFC-4BCE-B48F-BEFF5008AAAD}">
      <dsp:nvSpPr>
        <dsp:cNvPr id="0" name=""/>
        <dsp:cNvSpPr/>
      </dsp:nvSpPr>
      <dsp:spPr>
        <a:xfrm>
          <a:off x="0" y="0"/>
          <a:ext cx="2129366" cy="2067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b="0" i="0" kern="1200" baseline="0"/>
            <a:t>Jos sijoituspalveluyritys tarjoaa muuta sijoituspalvelua kuin sijoitusneuvontaa ja omaisuudenhoitoa, sen on ennen sijoituspalvelun tarjoamista pyydettävä asiakkaalta tiedot </a:t>
          </a:r>
          <a:endParaRPr lang="fi-FI" sz="1100" kern="1200"/>
        </a:p>
      </dsp:txBody>
      <dsp:txXfrm>
        <a:off x="0" y="0"/>
        <a:ext cx="2129366" cy="2067718"/>
      </dsp:txXfrm>
    </dsp:sp>
    <dsp:sp modelId="{BBAD0CD5-EFF9-4005-8153-A7CEF82D9509}">
      <dsp:nvSpPr>
        <dsp:cNvPr id="0" name=""/>
        <dsp:cNvSpPr/>
      </dsp:nvSpPr>
      <dsp:spPr>
        <a:xfrm>
          <a:off x="0" y="2067718"/>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998516-E4DE-4E3F-8C94-681CFB7E1DCA}">
      <dsp:nvSpPr>
        <dsp:cNvPr id="0" name=""/>
        <dsp:cNvSpPr/>
      </dsp:nvSpPr>
      <dsp:spPr>
        <a:xfrm>
          <a:off x="0" y="2067718"/>
          <a:ext cx="2129366" cy="2067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b="0" i="0" kern="1200" baseline="0"/>
            <a:t>tämän kyseistä rahoitusvälinettä tai sijoituspalvelua koskevasta sijoituskokemuksesta ja -tietämyksestä voidakseen arvioida, onko suunniteltu rahoitusväline tai sijoituspalvelu asiakkaan kannalta asianmukainen. Kun suunnitellaan palvelujen tai tuotteiden yhdistelmää, on arvioitava yhdistelmän asianmukaisuutta kokonaisuudessaan. </a:t>
          </a:r>
          <a:endParaRPr lang="fi-FI" sz="1100" kern="1200"/>
        </a:p>
      </dsp:txBody>
      <dsp:txXfrm>
        <a:off x="0" y="2067718"/>
        <a:ext cx="2129366" cy="2067718"/>
      </dsp:txXfrm>
    </dsp:sp>
    <dsp:sp modelId="{5D96AEFF-3264-43F7-9EF5-F7F07AA54E0F}">
      <dsp:nvSpPr>
        <dsp:cNvPr id="0" name=""/>
        <dsp:cNvSpPr/>
      </dsp:nvSpPr>
      <dsp:spPr>
        <a:xfrm>
          <a:off x="2289069" y="2100026"/>
          <a:ext cx="8357763" cy="646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b="0" i="0" kern="1200" baseline="0"/>
            <a:t>Jos sijoituspalveluyritys katsoo asiakkaalta saamansa tiedon perusteella, ettei tuote tai palvelu ole asiakkaalle asianmukainen, sijoituspalveluyrityksen on varoitettava asiakasta. </a:t>
          </a:r>
          <a:endParaRPr lang="fi-FI" sz="1300" kern="1200"/>
        </a:p>
      </dsp:txBody>
      <dsp:txXfrm>
        <a:off x="2289069" y="2100026"/>
        <a:ext cx="8357763" cy="646162"/>
      </dsp:txXfrm>
    </dsp:sp>
    <dsp:sp modelId="{226F5CEC-76BC-4483-B5EC-564E8B4D785B}">
      <dsp:nvSpPr>
        <dsp:cNvPr id="0" name=""/>
        <dsp:cNvSpPr/>
      </dsp:nvSpPr>
      <dsp:spPr>
        <a:xfrm>
          <a:off x="2129366" y="2746188"/>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5EBBFC-B1F7-414D-9600-554D71C401C8}">
      <dsp:nvSpPr>
        <dsp:cNvPr id="0" name=""/>
        <dsp:cNvSpPr/>
      </dsp:nvSpPr>
      <dsp:spPr>
        <a:xfrm>
          <a:off x="2289069" y="2778496"/>
          <a:ext cx="8357763" cy="646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b="0" i="0" kern="1200" baseline="0"/>
            <a:t>Jos asiakas ei anna riittäviä tietoja tai kieltäytyy antamasta pyydettyjä tietoja, sijoituspalveluyrityksen on varoitettava asiakasta siitä, ettei se voi arvioida rahoitusvälineen tai palvelun asianmukaisuutta asiakkaalle. Varoitus voidaan antaa vakiomuodossa.</a:t>
          </a:r>
          <a:endParaRPr lang="fi-FI" sz="1300" kern="1200"/>
        </a:p>
      </dsp:txBody>
      <dsp:txXfrm>
        <a:off x="2289069" y="2778496"/>
        <a:ext cx="8357763" cy="646162"/>
      </dsp:txXfrm>
    </dsp:sp>
    <dsp:sp modelId="{23E14C4B-E531-4037-994B-3D1B6317C23A}">
      <dsp:nvSpPr>
        <dsp:cNvPr id="0" name=""/>
        <dsp:cNvSpPr/>
      </dsp:nvSpPr>
      <dsp:spPr>
        <a:xfrm>
          <a:off x="2129366" y="3424658"/>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535177-CD87-4112-931B-95213094F251}">
      <dsp:nvSpPr>
        <dsp:cNvPr id="0" name=""/>
        <dsp:cNvSpPr/>
      </dsp:nvSpPr>
      <dsp:spPr>
        <a:xfrm>
          <a:off x="2289069" y="3456966"/>
          <a:ext cx="8357763" cy="646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b="0" i="0" kern="1200" baseline="0"/>
            <a:t>Muissa sijoituspalveluissa kuin sijoitusneuvonnassa tai omaisuudenhoidossa sijoituspalveluyrityksen velvollisuus rajoittuu siten vain asiakkaan tietämyksen ja kokemuksen selvittämiseen eikä sijoituspalveluyrityksen tarvitse selvittää asiakkaan taloudellista tilannetta ja sijoitustavoitteita. </a:t>
          </a:r>
          <a:endParaRPr lang="fi-FI" sz="1300" kern="1200"/>
        </a:p>
      </dsp:txBody>
      <dsp:txXfrm>
        <a:off x="2289069" y="3456966"/>
        <a:ext cx="8357763" cy="646162"/>
      </dsp:txXfrm>
    </dsp:sp>
    <dsp:sp modelId="{93948A7D-0400-44A1-96D9-1E97738C1662}">
      <dsp:nvSpPr>
        <dsp:cNvPr id="0" name=""/>
        <dsp:cNvSpPr/>
      </dsp:nvSpPr>
      <dsp:spPr>
        <a:xfrm>
          <a:off x="2129366" y="4103128"/>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7EFD4-D89C-44E2-8BAA-A870429D43AC}">
      <dsp:nvSpPr>
        <dsp:cNvPr id="0" name=""/>
        <dsp:cNvSpPr/>
      </dsp:nvSpPr>
      <dsp:spPr>
        <a:xfrm>
          <a:off x="1720" y="2672"/>
          <a:ext cx="7719712" cy="1255977"/>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1" i="0" kern="1200" baseline="0"/>
            <a:t>Velvollisuutta rahoitusvälineen ja palvelun asianmukaisuuden selvittämiseen ei ole, jos sijoituspalveluyritys tarjoaa sijoituspalveluna toimeksiantojen toteuttamista tai niiden vastaanottamista ja välittämistä (mukaan lukien mahdolliset oheispalvelut) niin sanottujen yksinkertaisten rahoitusvälineiden osalta.</a:t>
          </a:r>
          <a:endParaRPr lang="fi-FI" sz="1000" kern="1200"/>
        </a:p>
      </dsp:txBody>
      <dsp:txXfrm>
        <a:off x="38506" y="39458"/>
        <a:ext cx="7646140" cy="1182405"/>
      </dsp:txXfrm>
    </dsp:sp>
    <dsp:sp modelId="{65BA0C8D-3BB4-46C5-B6B2-B20B27385583}">
      <dsp:nvSpPr>
        <dsp:cNvPr id="0" name=""/>
        <dsp:cNvSpPr/>
      </dsp:nvSpPr>
      <dsp:spPr>
        <a:xfrm>
          <a:off x="1720" y="1439729"/>
          <a:ext cx="7719712" cy="1255977"/>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0" i="0" kern="1200" baseline="0"/>
            <a:t>Yksinkertaisia rahoitusvälineitä ovat lähtökohtaisesti esim.</a:t>
          </a:r>
          <a:endParaRPr lang="fi-FI" sz="1000" kern="1200"/>
        </a:p>
      </dsp:txBody>
      <dsp:txXfrm>
        <a:off x="38506" y="1476515"/>
        <a:ext cx="7646140" cy="1182405"/>
      </dsp:txXfrm>
    </dsp:sp>
    <dsp:sp modelId="{6FAA90F9-C820-4FCC-A072-C1C18AE66826}">
      <dsp:nvSpPr>
        <dsp:cNvPr id="0" name=""/>
        <dsp:cNvSpPr/>
      </dsp:nvSpPr>
      <dsp:spPr>
        <a:xfrm>
          <a:off x="1720" y="2876786"/>
          <a:ext cx="2503149" cy="1255977"/>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0" i="0" kern="1200" baseline="0"/>
            <a:t>osakkeet, jotka ovat kaupankäynnin kohteena säännellyllä markkinalla tai sitä vastaavan kaupankäynnin kohteena muussa valtiossa tai monenkeskisessä kaupankäyntijärjestelmässä</a:t>
          </a:r>
          <a:endParaRPr lang="fi-FI" sz="1000" kern="1200"/>
        </a:p>
      </dsp:txBody>
      <dsp:txXfrm>
        <a:off x="38506" y="2913572"/>
        <a:ext cx="2429577" cy="1182405"/>
      </dsp:txXfrm>
    </dsp:sp>
    <dsp:sp modelId="{752A8E48-8B56-4951-AEFD-F4BC3E26C562}">
      <dsp:nvSpPr>
        <dsp:cNvPr id="0" name=""/>
        <dsp:cNvSpPr/>
      </dsp:nvSpPr>
      <dsp:spPr>
        <a:xfrm>
          <a:off x="2610002" y="2876786"/>
          <a:ext cx="2503149" cy="1255977"/>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0" i="0" kern="1200" baseline="0"/>
            <a:t>joukkovelkakirjat tai muut vastaavankaltaiset velkasitoumukset, joihin ei sisälly johdannaissopimuksen ominaisuutta</a:t>
          </a:r>
          <a:endParaRPr lang="fi-FI" sz="1000" kern="1200"/>
        </a:p>
      </dsp:txBody>
      <dsp:txXfrm>
        <a:off x="2646788" y="2913572"/>
        <a:ext cx="2429577" cy="1182405"/>
      </dsp:txXfrm>
    </dsp:sp>
    <dsp:sp modelId="{BFD619F6-41CB-4114-A000-B07A0AC5215B}">
      <dsp:nvSpPr>
        <dsp:cNvPr id="0" name=""/>
        <dsp:cNvSpPr/>
      </dsp:nvSpPr>
      <dsp:spPr>
        <a:xfrm>
          <a:off x="5218284" y="2876786"/>
          <a:ext cx="2503149" cy="1255977"/>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0" i="0" kern="1200" baseline="0"/>
            <a:t>sijoitusrahastodirektiivin mukaisten sijoitusrahastojen rahasto-osuudet tai yhteissijoitusyritysten osuudet</a:t>
          </a:r>
          <a:endParaRPr lang="fi-FI" sz="1000" kern="1200"/>
        </a:p>
      </dsp:txBody>
      <dsp:txXfrm>
        <a:off x="5255070" y="2913572"/>
        <a:ext cx="2429577" cy="1182405"/>
      </dsp:txXfrm>
    </dsp:sp>
    <dsp:sp modelId="{9D4F8D38-447F-4362-99E4-82AE52D4736B}">
      <dsp:nvSpPr>
        <dsp:cNvPr id="0" name=""/>
        <dsp:cNvSpPr/>
      </dsp:nvSpPr>
      <dsp:spPr>
        <a:xfrm>
          <a:off x="8141962" y="2672"/>
          <a:ext cx="2503149" cy="1255977"/>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1" i="0" kern="1200" baseline="0"/>
            <a:t>Edellytyksenä on, että palvelu tarjotaan asiakkaan aloitteesta ja että asiakkaalle on ilmoitettu, ettei sijoituspalveluyritys palvelua tarjotessaan ole velvollinen arvioimaan palvelun tai rahoitusvälineen asianmukaisuutta asiakkaalle</a:t>
          </a:r>
          <a:endParaRPr lang="fi-FI" sz="1000" kern="1200"/>
        </a:p>
      </dsp:txBody>
      <dsp:txXfrm>
        <a:off x="8178748" y="39458"/>
        <a:ext cx="2429577" cy="11824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744BE6-386E-4E84-BF33-A6EE5608BE5D}" type="datetimeFigureOut">
              <a:rPr lang="fi-FI" smtClean="0"/>
              <a:t>24.10.2022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A3D02-81C8-4B86-B827-A5553EBD0A54}" type="slidenum">
              <a:rPr lang="fi-FI" smtClean="0"/>
              <a:t>‹#›</a:t>
            </a:fld>
            <a:endParaRPr lang="fi-FI"/>
          </a:p>
        </p:txBody>
      </p:sp>
    </p:spTree>
    <p:extLst>
      <p:ext uri="{BB962C8B-B14F-4D97-AF65-F5344CB8AC3E}">
        <p14:creationId xmlns:p14="http://schemas.microsoft.com/office/powerpoint/2010/main" val="2911373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39E99AFA-913B-4610-B049-82794665DBB5}" type="datetime1">
              <a:rPr lang="fi-FI" smtClean="0"/>
              <a:t>24.10.2022</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r>
              <a:rPr lang="en-US"/>
              <a:t>Rahoitusmarkkinaoikeus luento 9</a:t>
            </a:r>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83205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4FD99A31-6C26-46B7-917A-43C43035A305}" type="datetime1">
              <a:rPr lang="fi-FI" smtClean="0"/>
              <a:t>24.10.2022</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r>
              <a:rPr lang="en-US"/>
              <a:t>Rahoitusmarkkinaoikeus luento 9</a:t>
            </a:r>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834300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F44FF665-0173-4045-A397-932AA65E2A08}" type="datetime1">
              <a:rPr lang="fi-FI" smtClean="0"/>
              <a:t>24.10.2022</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r>
              <a:rPr lang="en-US"/>
              <a:t>Rahoitusmarkkinaoikeus luento 9</a:t>
            </a:r>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792673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rgbClr val="FFFFFF"/>
                </a:solidFill>
              </a:defRPr>
            </a:lvl1pPr>
          </a:lstStyle>
          <a:p>
            <a:r>
              <a:rPr lang="fi-FI"/>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1791561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397262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779079" y="5504997"/>
            <a:ext cx="7172564" cy="7920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3658150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5799017" y="180000"/>
            <a:ext cx="6172923"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779082" y="2435535"/>
            <a:ext cx="4425969" cy="3232900"/>
          </a:xfrm>
          <a:prstGeom prst="rect">
            <a:avLst/>
          </a:prstGeom>
        </p:spPr>
        <p:txBody>
          <a:bodyPr lIns="0" tIns="0" rIns="0" bIns="0" anchor="t">
            <a:noAutofit/>
          </a:bodyPr>
          <a:lstStyle>
            <a:lvl1pPr algn="l">
              <a:lnSpc>
                <a:spcPct val="80000"/>
              </a:lnSpc>
              <a:defRPr sz="4500" b="1" spc="-15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779082" y="5884335"/>
            <a:ext cx="4425969" cy="5832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739384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779079" y="1912266"/>
            <a:ext cx="10633847" cy="2636000"/>
          </a:xfrm>
          <a:prstGeom prst="rect">
            <a:avLst/>
          </a:prstGeom>
        </p:spPr>
        <p:txBody>
          <a:bodyPr lIns="0" tIns="0" rIns="0" bIns="0" anchor="t">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393" y="5599324"/>
            <a:ext cx="3771369" cy="1194266"/>
          </a:xfrm>
          <a:prstGeom prst="rect">
            <a:avLst/>
          </a:prstGeom>
        </p:spPr>
      </p:pic>
    </p:spTree>
    <p:extLst>
      <p:ext uri="{BB962C8B-B14F-4D97-AF65-F5344CB8AC3E}">
        <p14:creationId xmlns:p14="http://schemas.microsoft.com/office/powerpoint/2010/main" val="506929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46D1D625-BB16-4391-A256-BB7D8160D051}" type="datetime1">
              <a:rPr lang="fi-FI" smtClean="0">
                <a:solidFill>
                  <a:prstClr val="black">
                    <a:tint val="75000"/>
                  </a:prstClr>
                </a:solidFill>
              </a:rPr>
              <a:t>24.10.2022</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9</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3070361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618336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a:defRPr/>
            </a:pPr>
            <a:fld id="{C7369E40-6BDB-44A5-9CD4-156C95DC3AD1}" type="datetime1">
              <a:rPr lang="fi-FI" smtClean="0">
                <a:solidFill>
                  <a:prstClr val="black">
                    <a:tint val="75000"/>
                  </a:prstClr>
                </a:solidFill>
              </a:rPr>
              <a:t>24.10.2022</a:t>
            </a:fld>
            <a:endParaRPr lang="fi-FI">
              <a:solidFill>
                <a:prstClr val="black">
                  <a:tint val="75000"/>
                </a:prstClr>
              </a:solidFill>
            </a:endParaRPr>
          </a:p>
        </p:txBody>
      </p:sp>
      <p:sp>
        <p:nvSpPr>
          <p:cNvPr id="8" name="Footer Placeholder 3"/>
          <p:cNvSpPr>
            <a:spLocks noGrp="1"/>
          </p:cNvSpPr>
          <p:nvPr>
            <p:ph type="ftr" sz="quarter" idx="20"/>
          </p:nvPr>
        </p:nvSpPr>
        <p:spPr/>
        <p:txBody>
          <a:bodyPr/>
          <a:lstStyle>
            <a:lvl1pPr>
              <a:defRPr/>
            </a:lvl1pPr>
          </a:lstStyle>
          <a:p>
            <a:pPr>
              <a:defRPr/>
            </a:pPr>
            <a:r>
              <a:rPr lang="fi-FI">
                <a:solidFill>
                  <a:prstClr val="black">
                    <a:tint val="75000"/>
                  </a:prstClr>
                </a:solidFill>
              </a:rPr>
              <a:t>Rahoitusmarkkinaoikeus luento 9</a:t>
            </a:r>
          </a:p>
        </p:txBody>
      </p:sp>
      <p:sp>
        <p:nvSpPr>
          <p:cNvPr id="9" name="Slide Number Placeholder 13"/>
          <p:cNvSpPr>
            <a:spLocks noGrp="1"/>
          </p:cNvSpPr>
          <p:nvPr>
            <p:ph type="sldNum" sz="quarter" idx="21"/>
          </p:nvPr>
        </p:nvSpPr>
        <p:spPr/>
        <p:txBody>
          <a:bodyPr/>
          <a:lstStyle>
            <a:lvl1pPr>
              <a:defRPr/>
            </a:lvl1pPr>
          </a:lstStyle>
          <a:p>
            <a:pPr>
              <a:defRPr/>
            </a:pPr>
            <a:fld id="{BFB6B250-F217-B84A-8E10-659CA258BA50}" type="slidenum">
              <a:rPr lang="fi-FI">
                <a:solidFill>
                  <a:prstClr val="black">
                    <a:tint val="75000"/>
                  </a:prstClr>
                </a:solidFill>
              </a:rPr>
              <a:pPr>
                <a:defRPr/>
              </a:pPr>
              <a:t>‹#›</a:t>
            </a:fld>
            <a:endParaRPr lang="fi-FI">
              <a:solidFill>
                <a:prstClr val="black">
                  <a:tint val="75000"/>
                </a:prstClr>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3998244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541867" y="1712916"/>
            <a:ext cx="11099800" cy="3919537"/>
          </a:xfrm>
          <a:prstGeom prst="rect">
            <a:avLst/>
          </a:prstGeom>
          <a:solidFill>
            <a:srgbClr val="ED29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fi-FI" altLang="fi-FI" sz="1350">
              <a:solidFill>
                <a:srgbClr val="000000"/>
              </a:solidFill>
            </a:endParaRPr>
          </a:p>
        </p:txBody>
      </p:sp>
      <p:pic>
        <p:nvPicPr>
          <p:cNvPr id="5" name="Picture 10" descr="aalto_HSE_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
            <a:ext cx="282786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2002" y="1770063"/>
            <a:ext cx="10358967" cy="1331912"/>
          </a:xfrm>
          <a:prstGeom prst="rect">
            <a:avLst/>
          </a:prstGeom>
        </p:spPr>
        <p:txBody>
          <a:bodyPr/>
          <a:lstStyle>
            <a:lvl1pPr>
              <a:defRPr sz="3000">
                <a:solidFill>
                  <a:schemeClr val="bg1"/>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762002" y="3141666"/>
            <a:ext cx="8377767" cy="2339975"/>
          </a:xfrm>
          <a:prstGeom prst="rect">
            <a:avLst/>
          </a:prstGeom>
        </p:spPr>
        <p:txBody>
          <a:bodyPr/>
          <a:lstStyle>
            <a:lvl1pPr marL="0" indent="0">
              <a:buFontTx/>
              <a:buNone/>
              <a:defRPr>
                <a:solidFill>
                  <a:schemeClr val="bg1"/>
                </a:solidFill>
                <a:latin typeface="Georgia" pitchFamily="18" charset="0"/>
              </a:defRPr>
            </a:lvl1pPr>
          </a:lstStyle>
          <a:p>
            <a:pPr lvl="0"/>
            <a:r>
              <a:rPr lang="en-US" noProof="0"/>
              <a:t>Click to edit Master subtitle style</a:t>
            </a:r>
          </a:p>
        </p:txBody>
      </p:sp>
      <p:sp>
        <p:nvSpPr>
          <p:cNvPr id="6" name="Rectangle 4"/>
          <p:cNvSpPr>
            <a:spLocks noGrp="1" noChangeArrowheads="1"/>
          </p:cNvSpPr>
          <p:nvPr>
            <p:ph type="dt" sz="half" idx="10"/>
          </p:nvPr>
        </p:nvSpPr>
        <p:spPr>
          <a:xfrm>
            <a:off x="3814233" y="5959478"/>
            <a:ext cx="2700867" cy="176213"/>
          </a:xfrm>
        </p:spPr>
        <p:txBody>
          <a:bodyPr/>
          <a:lstStyle>
            <a:lvl1pPr fontAlgn="auto">
              <a:spcBef>
                <a:spcPts val="0"/>
              </a:spcBef>
              <a:spcAft>
                <a:spcPts val="0"/>
              </a:spcAft>
              <a:defRPr sz="900">
                <a:solidFill>
                  <a:srgbClr val="928B81"/>
                </a:solidFill>
              </a:defRPr>
            </a:lvl1pPr>
          </a:lstStyle>
          <a:p>
            <a:pPr>
              <a:defRPr/>
            </a:pPr>
            <a:fld id="{9C479263-585D-4C8D-9C60-A795BA7A265A}" type="datetime1">
              <a:rPr lang="fi-FI" smtClean="0"/>
              <a:t>24.10.2022</a:t>
            </a:fld>
            <a:endParaRPr lang="en-US"/>
          </a:p>
        </p:txBody>
      </p:sp>
    </p:spTree>
    <p:extLst>
      <p:ext uri="{BB962C8B-B14F-4D97-AF65-F5344CB8AC3E}">
        <p14:creationId xmlns:p14="http://schemas.microsoft.com/office/powerpoint/2010/main" val="2272274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BE9D940B-BD2B-4371-BE31-A64750FDFAD9}" type="datetime1">
              <a:rPr lang="fi-FI" smtClean="0"/>
              <a:t>24.10.2022</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r>
              <a:rPr lang="en-US"/>
              <a:t>Rahoitusmarkkinaoikeus luento 9</a:t>
            </a:r>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547900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sz="half" idx="1"/>
          </p:nvPr>
        </p:nvSpPr>
        <p:spPr>
          <a:xfrm>
            <a:off x="762002" y="1582740"/>
            <a:ext cx="5221817"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87017" y="1582740"/>
            <a:ext cx="5221816"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105E81AB-8DAE-4088-A450-F552E25A96B3}" type="datetime1">
              <a:rPr lang="fi-FI" smtClean="0">
                <a:solidFill>
                  <a:prstClr val="black">
                    <a:tint val="75000"/>
                  </a:prstClr>
                </a:solidFill>
              </a:rPr>
              <a:t>24.10.2022</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9</a:t>
            </a: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09C7AA-28C5-4F02-8F5F-D4D060D24B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94857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762002" y="1582740"/>
            <a:ext cx="10646833" cy="4135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77AFC060-1D3E-4E97-970D-4298AC761FC4}" type="datetime1">
              <a:rPr lang="fi-FI" smtClean="0">
                <a:solidFill>
                  <a:prstClr val="black">
                    <a:tint val="75000"/>
                  </a:prstClr>
                </a:solidFill>
              </a:rPr>
              <a:t>24.10.2022</a:t>
            </a:fld>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9</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C74067-3E18-49C5-A177-70BF794C5D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39942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624419" y="318135"/>
            <a:ext cx="10943167"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0" name="Content Placeholder 10"/>
          <p:cNvSpPr>
            <a:spLocks noGrp="1"/>
          </p:cNvSpPr>
          <p:nvPr>
            <p:ph sz="quarter" idx="14"/>
          </p:nvPr>
        </p:nvSpPr>
        <p:spPr>
          <a:xfrm>
            <a:off x="624419" y="1513934"/>
            <a:ext cx="10943165" cy="400330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6" name="Date Placeholder 12"/>
          <p:cNvSpPr>
            <a:spLocks noGrp="1"/>
          </p:cNvSpPr>
          <p:nvPr>
            <p:ph type="dt" sz="half" idx="15"/>
          </p:nvPr>
        </p:nvSpPr>
        <p:spPr/>
        <p:txBody>
          <a:bodyPr/>
          <a:lstStyle>
            <a:lvl1pPr>
              <a:defRPr/>
            </a:lvl1pPr>
          </a:lstStyle>
          <a:p>
            <a:pPr>
              <a:defRPr/>
            </a:pPr>
            <a:fld id="{ECF72626-C633-4BDE-9FDA-E0E2F6A165DE}" type="datetime1">
              <a:rPr lang="fi-FI" smtClean="0">
                <a:solidFill>
                  <a:prstClr val="black">
                    <a:tint val="75000"/>
                  </a:prstClr>
                </a:solidFill>
              </a:rPr>
              <a:t>24.10.2022</a:t>
            </a:fld>
            <a:endParaRPr lang="fi-FI">
              <a:solidFill>
                <a:prstClr val="black">
                  <a:tint val="75000"/>
                </a:prstClr>
              </a:solidFill>
            </a:endParaRPr>
          </a:p>
        </p:txBody>
      </p:sp>
      <p:sp>
        <p:nvSpPr>
          <p:cNvPr id="7" name="Footer Placeholder 13"/>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9</a:t>
            </a:r>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solidFill>
                  <a:prstClr val="black">
                    <a:tint val="75000"/>
                  </a:prstClr>
                </a:solidFill>
              </a:rPr>
              <a:pPr>
                <a:defRPr/>
              </a:pPr>
              <a:t>‹#›</a:t>
            </a:fld>
            <a:endParaRPr lang="fi-FI">
              <a:solidFill>
                <a:prstClr val="black">
                  <a:tint val="75000"/>
                </a:prstClr>
              </a:solidFill>
            </a:endParaRPr>
          </a:p>
        </p:txBody>
      </p:sp>
      <p:cxnSp>
        <p:nvCxnSpPr>
          <p:cNvPr id="12" name="Straight Connector 4"/>
          <p:cNvCxnSpPr/>
          <p:nvPr userDrawn="1"/>
        </p:nvCxnSpPr>
        <p:spPr>
          <a:xfrm>
            <a:off x="624419"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2" y="5654880"/>
            <a:ext cx="2969529" cy="1149120"/>
          </a:xfrm>
          <a:prstGeom prst="rect">
            <a:avLst/>
          </a:prstGeom>
        </p:spPr>
      </p:pic>
    </p:spTree>
    <p:extLst>
      <p:ext uri="{BB962C8B-B14F-4D97-AF65-F5344CB8AC3E}">
        <p14:creationId xmlns:p14="http://schemas.microsoft.com/office/powerpoint/2010/main" val="174729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rgbClr val="FFFFFF"/>
                </a:solidFill>
              </a:defRPr>
            </a:lvl1pPr>
          </a:lstStyle>
          <a:p>
            <a:r>
              <a:rPr lang="fi-FI"/>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1756647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1609034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779079" y="5504997"/>
            <a:ext cx="7172564" cy="7920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3795273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5799017" y="180000"/>
            <a:ext cx="6172923"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779082" y="2435535"/>
            <a:ext cx="4425969" cy="3232900"/>
          </a:xfrm>
          <a:prstGeom prst="rect">
            <a:avLst/>
          </a:prstGeom>
        </p:spPr>
        <p:txBody>
          <a:bodyPr lIns="0" tIns="0" rIns="0" bIns="0" anchor="t">
            <a:noAutofit/>
          </a:bodyPr>
          <a:lstStyle>
            <a:lvl1pPr algn="l">
              <a:lnSpc>
                <a:spcPct val="80000"/>
              </a:lnSpc>
              <a:defRPr sz="4500" b="1" spc="-15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779082" y="5884335"/>
            <a:ext cx="4425969" cy="5832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10495473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779079" y="1912266"/>
            <a:ext cx="10633847" cy="2636000"/>
          </a:xfrm>
          <a:prstGeom prst="rect">
            <a:avLst/>
          </a:prstGeom>
        </p:spPr>
        <p:txBody>
          <a:bodyPr lIns="0" tIns="0" rIns="0" bIns="0" anchor="t">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393" y="5599324"/>
            <a:ext cx="3771369" cy="1194266"/>
          </a:xfrm>
          <a:prstGeom prst="rect">
            <a:avLst/>
          </a:prstGeom>
        </p:spPr>
      </p:pic>
    </p:spTree>
    <p:extLst>
      <p:ext uri="{BB962C8B-B14F-4D97-AF65-F5344CB8AC3E}">
        <p14:creationId xmlns:p14="http://schemas.microsoft.com/office/powerpoint/2010/main" val="10487929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DB91E979-D8C7-4A4D-9262-8F82C5AE5A65}" type="datetime1">
              <a:rPr lang="fi-FI" smtClean="0">
                <a:solidFill>
                  <a:prstClr val="black">
                    <a:tint val="75000"/>
                  </a:prstClr>
                </a:solidFill>
              </a:rPr>
              <a:t>24.10.2022</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9</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39390945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618336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a:defRPr/>
            </a:pPr>
            <a:fld id="{80E543C4-0DF0-41D6-9E1B-57D43CDC2F30}" type="datetime1">
              <a:rPr lang="fi-FI" smtClean="0">
                <a:solidFill>
                  <a:prstClr val="black">
                    <a:tint val="75000"/>
                  </a:prstClr>
                </a:solidFill>
              </a:rPr>
              <a:t>24.10.2022</a:t>
            </a:fld>
            <a:endParaRPr lang="fi-FI">
              <a:solidFill>
                <a:prstClr val="black">
                  <a:tint val="75000"/>
                </a:prstClr>
              </a:solidFill>
            </a:endParaRPr>
          </a:p>
        </p:txBody>
      </p:sp>
      <p:sp>
        <p:nvSpPr>
          <p:cNvPr id="8" name="Footer Placeholder 3"/>
          <p:cNvSpPr>
            <a:spLocks noGrp="1"/>
          </p:cNvSpPr>
          <p:nvPr>
            <p:ph type="ftr" sz="quarter" idx="20"/>
          </p:nvPr>
        </p:nvSpPr>
        <p:spPr/>
        <p:txBody>
          <a:bodyPr/>
          <a:lstStyle>
            <a:lvl1pPr>
              <a:defRPr/>
            </a:lvl1pPr>
          </a:lstStyle>
          <a:p>
            <a:pPr>
              <a:defRPr/>
            </a:pPr>
            <a:r>
              <a:rPr lang="fi-FI">
                <a:solidFill>
                  <a:prstClr val="black">
                    <a:tint val="75000"/>
                  </a:prstClr>
                </a:solidFill>
              </a:rPr>
              <a:t>Rahoitusmarkkinaoikeus luento 9</a:t>
            </a:r>
          </a:p>
        </p:txBody>
      </p:sp>
      <p:sp>
        <p:nvSpPr>
          <p:cNvPr id="9" name="Slide Number Placeholder 13"/>
          <p:cNvSpPr>
            <a:spLocks noGrp="1"/>
          </p:cNvSpPr>
          <p:nvPr>
            <p:ph type="sldNum" sz="quarter" idx="21"/>
          </p:nvPr>
        </p:nvSpPr>
        <p:spPr/>
        <p:txBody>
          <a:bodyPr/>
          <a:lstStyle>
            <a:lvl1pPr>
              <a:defRPr/>
            </a:lvl1pPr>
          </a:lstStyle>
          <a:p>
            <a:pPr>
              <a:defRPr/>
            </a:pPr>
            <a:fld id="{BFB6B250-F217-B84A-8E10-659CA258BA50}" type="slidenum">
              <a:rPr lang="fi-FI">
                <a:solidFill>
                  <a:prstClr val="black">
                    <a:tint val="75000"/>
                  </a:prstClr>
                </a:solidFill>
              </a:rPr>
              <a:pPr>
                <a:defRPr/>
              </a:pPr>
              <a:t>‹#›</a:t>
            </a:fld>
            <a:endParaRPr lang="fi-FI">
              <a:solidFill>
                <a:prstClr val="black">
                  <a:tint val="75000"/>
                </a:prstClr>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1994432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E032104F-47CC-4A99-81C2-B248EC032838}" type="datetime1">
              <a:rPr lang="fi-FI" smtClean="0"/>
              <a:t>24.10.2022</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r>
              <a:rPr lang="en-US"/>
              <a:t>Rahoitusmarkkinaoikeus luento 9</a:t>
            </a:r>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109423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541867" y="1712916"/>
            <a:ext cx="11099800" cy="3919537"/>
          </a:xfrm>
          <a:prstGeom prst="rect">
            <a:avLst/>
          </a:prstGeom>
          <a:solidFill>
            <a:srgbClr val="ED29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fi-FI" altLang="fi-FI" sz="1350">
              <a:solidFill>
                <a:srgbClr val="000000"/>
              </a:solidFill>
            </a:endParaRPr>
          </a:p>
        </p:txBody>
      </p:sp>
      <p:pic>
        <p:nvPicPr>
          <p:cNvPr id="5" name="Picture 10" descr="aalto_HSE_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
            <a:ext cx="282786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2002" y="1770063"/>
            <a:ext cx="10358967" cy="1331912"/>
          </a:xfrm>
          <a:prstGeom prst="rect">
            <a:avLst/>
          </a:prstGeom>
        </p:spPr>
        <p:txBody>
          <a:bodyPr/>
          <a:lstStyle>
            <a:lvl1pPr>
              <a:defRPr sz="3000">
                <a:solidFill>
                  <a:schemeClr val="bg1"/>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762002" y="3141666"/>
            <a:ext cx="8377767" cy="2339975"/>
          </a:xfrm>
          <a:prstGeom prst="rect">
            <a:avLst/>
          </a:prstGeom>
        </p:spPr>
        <p:txBody>
          <a:bodyPr/>
          <a:lstStyle>
            <a:lvl1pPr marL="0" indent="0">
              <a:buFontTx/>
              <a:buNone/>
              <a:defRPr>
                <a:solidFill>
                  <a:schemeClr val="bg1"/>
                </a:solidFill>
                <a:latin typeface="Georgia" pitchFamily="18" charset="0"/>
              </a:defRPr>
            </a:lvl1pPr>
          </a:lstStyle>
          <a:p>
            <a:pPr lvl="0"/>
            <a:r>
              <a:rPr lang="en-US" noProof="0"/>
              <a:t>Click to edit Master subtitle style</a:t>
            </a:r>
          </a:p>
        </p:txBody>
      </p:sp>
      <p:sp>
        <p:nvSpPr>
          <p:cNvPr id="6" name="Rectangle 4"/>
          <p:cNvSpPr>
            <a:spLocks noGrp="1" noChangeArrowheads="1"/>
          </p:cNvSpPr>
          <p:nvPr>
            <p:ph type="dt" sz="half" idx="10"/>
          </p:nvPr>
        </p:nvSpPr>
        <p:spPr>
          <a:xfrm>
            <a:off x="3814233" y="5959478"/>
            <a:ext cx="2700867" cy="176213"/>
          </a:xfrm>
        </p:spPr>
        <p:txBody>
          <a:bodyPr/>
          <a:lstStyle>
            <a:lvl1pPr fontAlgn="auto">
              <a:spcBef>
                <a:spcPts val="0"/>
              </a:spcBef>
              <a:spcAft>
                <a:spcPts val="0"/>
              </a:spcAft>
              <a:defRPr sz="900">
                <a:solidFill>
                  <a:srgbClr val="928B81"/>
                </a:solidFill>
              </a:defRPr>
            </a:lvl1pPr>
          </a:lstStyle>
          <a:p>
            <a:pPr>
              <a:defRPr/>
            </a:pPr>
            <a:fld id="{DAFB514B-3F75-46F1-8FAC-581CE222D206}" type="datetime1">
              <a:rPr lang="fi-FI" smtClean="0"/>
              <a:t>24.10.2022</a:t>
            </a:fld>
            <a:endParaRPr lang="en-US"/>
          </a:p>
        </p:txBody>
      </p:sp>
    </p:spTree>
    <p:extLst>
      <p:ext uri="{BB962C8B-B14F-4D97-AF65-F5344CB8AC3E}">
        <p14:creationId xmlns:p14="http://schemas.microsoft.com/office/powerpoint/2010/main" val="3186977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sz="half" idx="1"/>
          </p:nvPr>
        </p:nvSpPr>
        <p:spPr>
          <a:xfrm>
            <a:off x="762002" y="1582740"/>
            <a:ext cx="5221817"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87017" y="1582740"/>
            <a:ext cx="5221816"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70010F34-7344-4270-BE42-8A6B42AD8C21}" type="datetime1">
              <a:rPr lang="fi-FI" smtClean="0">
                <a:solidFill>
                  <a:prstClr val="black">
                    <a:tint val="75000"/>
                  </a:prstClr>
                </a:solidFill>
              </a:rPr>
              <a:t>24.10.2022</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9</a:t>
            </a: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09C7AA-28C5-4F02-8F5F-D4D060D24B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6003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762002" y="1582740"/>
            <a:ext cx="10646833" cy="4135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411958AF-19F1-4BBD-9CE2-3154442EEA28}" type="datetime1">
              <a:rPr lang="fi-FI" smtClean="0">
                <a:solidFill>
                  <a:prstClr val="black">
                    <a:tint val="75000"/>
                  </a:prstClr>
                </a:solidFill>
              </a:rPr>
              <a:t>24.10.2022</a:t>
            </a:fld>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9</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C74067-3E18-49C5-A177-70BF794C5D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9105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BF68D980-92B2-4281-9996-76B85CC2056F}" type="datetime1">
              <a:rPr lang="fi-FI" smtClean="0"/>
              <a:t>24.10.2022</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r>
              <a:rPr lang="en-US"/>
              <a:t>Rahoitusmarkkinaoikeus luento 9</a:t>
            </a:r>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870479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674C8192-721C-4227-AB09-6FD702AE6EF1}" type="datetime1">
              <a:rPr lang="fi-FI" smtClean="0"/>
              <a:t>24.10.2022</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r>
              <a:rPr lang="en-US"/>
              <a:t>Rahoitusmarkkinaoikeus luento 9</a:t>
            </a:r>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908414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11A5F515-2288-4C15-BD4A-5590050D3D65}" type="datetime1">
              <a:rPr lang="fi-FI" smtClean="0"/>
              <a:t>24.10.2022</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r>
              <a:rPr lang="en-US"/>
              <a:t>Rahoitusmarkkinaoikeus luento 9</a:t>
            </a:r>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74247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2189C8F-9733-44A8-87EF-63E49FB1AD29}" type="datetime1">
              <a:rPr lang="fi-FI" smtClean="0"/>
              <a:t>24.10.2022</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r>
              <a:rPr lang="en-US"/>
              <a:t>Rahoitusmarkkinaoikeus luento 9</a:t>
            </a:r>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243739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1920B308-300E-40DC-AA97-D044BFDD037A}" type="datetime1">
              <a:rPr lang="fi-FI" smtClean="0"/>
              <a:t>24.10.2022</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r>
              <a:rPr lang="en-US"/>
              <a:t>Rahoitusmarkkinaoikeus luento 9</a:t>
            </a:r>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28598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084FFCE1-8905-480A-ADC3-3EBDC285FE0A}" type="datetime1">
              <a:rPr lang="fi-FI" smtClean="0"/>
              <a:t>24.10.2022</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r>
              <a:rPr lang="en-US"/>
              <a:t>Rahoitusmarkkinaoikeus luento 9</a:t>
            </a:r>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816632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3C6ECD56-A69F-4C6E-9464-01BC2113A8AB}" type="datetime1">
              <a:rPr lang="fi-FI" smtClean="0"/>
              <a:t>24.10.2022</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r>
              <a:rPr lang="en-US"/>
              <a:t>Rahoitusmarkkinaoikeus luento 9</a:t>
            </a:r>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1241657937"/>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0" r:id="rId6"/>
    <p:sldLayoutId id="2147483676" r:id="rId7"/>
    <p:sldLayoutId id="2147483677" r:id="rId8"/>
    <p:sldLayoutId id="2147483678" r:id="rId9"/>
    <p:sldLayoutId id="2147483679" r:id="rId10"/>
    <p:sldLayoutId id="214748368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587067" y="5953125"/>
            <a:ext cx="4826000" cy="158750"/>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r>
              <a:rPr lang="fi-FI">
                <a:solidFill>
                  <a:prstClr val="black">
                    <a:tint val="75000"/>
                  </a:prstClr>
                </a:solidFill>
                <a:ea typeface="ＭＳ Ｐゴシック" charset="0"/>
              </a:rPr>
              <a:t>Rahoitusmarkkinaoikeus luento 9</a:t>
            </a:r>
          </a:p>
        </p:txBody>
      </p:sp>
      <p:sp>
        <p:nvSpPr>
          <p:cNvPr id="8" name="Date Placeholder 7"/>
          <p:cNvSpPr>
            <a:spLocks noGrp="1"/>
          </p:cNvSpPr>
          <p:nvPr>
            <p:ph type="dt" sz="half" idx="2"/>
          </p:nvPr>
        </p:nvSpPr>
        <p:spPr>
          <a:xfrm>
            <a:off x="6587067" y="6111875"/>
            <a:ext cx="4826000" cy="185738"/>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94664326-EDC7-4DB2-900E-22D648DD22F4}" type="datetime1">
              <a:rPr lang="fi-FI" smtClean="0">
                <a:solidFill>
                  <a:prstClr val="black">
                    <a:tint val="75000"/>
                  </a:prstClr>
                </a:solidFill>
                <a:ea typeface="ＭＳ Ｐゴシック" charset="0"/>
              </a:rPr>
              <a:t>24.10.2022</a:t>
            </a:fld>
            <a:endParaRPr lang="fi-FI">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6587067" y="6297616"/>
            <a:ext cx="4826000" cy="161925"/>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865DB13D-24FD-0641-8100-A6CD964B88B6}" type="slidenum">
              <a:rPr lang="fi-FI" smtClean="0">
                <a:solidFill>
                  <a:prstClr val="black">
                    <a:tint val="75000"/>
                  </a:prstClr>
                </a:solidFill>
                <a:ea typeface="ＭＳ Ｐゴシック" charset="0"/>
              </a:rPr>
              <a:pPr defTabSz="342900" fontAlgn="base">
                <a:spcBef>
                  <a:spcPct val="0"/>
                </a:spcBef>
                <a:spcAft>
                  <a:spcPct val="0"/>
                </a:spcAft>
                <a:defRPr/>
              </a:pPr>
              <a:t>‹#›</a:t>
            </a:fld>
            <a:endParaRPr lang="fi-FI">
              <a:solidFill>
                <a:prstClr val="black">
                  <a:tint val="75000"/>
                </a:prstClr>
              </a:solidFill>
              <a:ea typeface="ＭＳ Ｐゴシック" charset="0"/>
            </a:endParaRPr>
          </a:p>
        </p:txBody>
      </p:sp>
    </p:spTree>
    <p:extLst>
      <p:ext uri="{BB962C8B-B14F-4D97-AF65-F5344CB8AC3E}">
        <p14:creationId xmlns:p14="http://schemas.microsoft.com/office/powerpoint/2010/main" val="373846908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711" r:id="rId11"/>
  </p:sldLayoutIdLst>
  <p:hf hdr="0" dt="0"/>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MS PGothic" pitchFamily="34" charset="-128"/>
        </a:defRPr>
      </a:lvl1pPr>
      <a:lvl2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2pPr>
      <a:lvl3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3pPr>
      <a:lvl4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4pPr>
      <a:lvl5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5pPr>
      <a:lvl6pPr marL="3429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6pPr>
      <a:lvl7pPr marL="6858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7pPr>
      <a:lvl8pPr marL="10287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8pPr>
      <a:lvl9pPr marL="13716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MS PGothic" pitchFamily="34" charset="-128"/>
          <a:cs typeface="MS PGothic" charset="0"/>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128"/>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0"/>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S PGothic" pitchFamily="34" charset="-128"/>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587067" y="5953125"/>
            <a:ext cx="4826000" cy="158750"/>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r>
              <a:rPr lang="fi-FI">
                <a:solidFill>
                  <a:prstClr val="black">
                    <a:tint val="75000"/>
                  </a:prstClr>
                </a:solidFill>
                <a:ea typeface="ＭＳ Ｐゴシック" charset="0"/>
              </a:rPr>
              <a:t>Rahoitusmarkkinaoikeus luento 9</a:t>
            </a:r>
          </a:p>
        </p:txBody>
      </p:sp>
      <p:sp>
        <p:nvSpPr>
          <p:cNvPr id="8" name="Date Placeholder 7"/>
          <p:cNvSpPr>
            <a:spLocks noGrp="1"/>
          </p:cNvSpPr>
          <p:nvPr>
            <p:ph type="dt" sz="half" idx="2"/>
          </p:nvPr>
        </p:nvSpPr>
        <p:spPr>
          <a:xfrm>
            <a:off x="6587067" y="6111875"/>
            <a:ext cx="4826000" cy="185738"/>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FEE52077-688D-41E7-B440-A397B7047D40}" type="datetime1">
              <a:rPr lang="fi-FI" smtClean="0">
                <a:solidFill>
                  <a:prstClr val="black">
                    <a:tint val="75000"/>
                  </a:prstClr>
                </a:solidFill>
                <a:ea typeface="ＭＳ Ｐゴシック" charset="0"/>
              </a:rPr>
              <a:t>24.10.2022</a:t>
            </a:fld>
            <a:endParaRPr lang="fi-FI">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6587067" y="6297616"/>
            <a:ext cx="4826000" cy="161925"/>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865DB13D-24FD-0641-8100-A6CD964B88B6}" type="slidenum">
              <a:rPr lang="fi-FI" smtClean="0">
                <a:solidFill>
                  <a:prstClr val="black">
                    <a:tint val="75000"/>
                  </a:prstClr>
                </a:solidFill>
                <a:ea typeface="ＭＳ Ｐゴシック" charset="0"/>
              </a:rPr>
              <a:pPr defTabSz="342900" fontAlgn="base">
                <a:spcBef>
                  <a:spcPct val="0"/>
                </a:spcBef>
                <a:spcAft>
                  <a:spcPct val="0"/>
                </a:spcAft>
                <a:defRPr/>
              </a:pPr>
              <a:t>‹#›</a:t>
            </a:fld>
            <a:endParaRPr lang="fi-FI">
              <a:solidFill>
                <a:prstClr val="black">
                  <a:tint val="75000"/>
                </a:prstClr>
              </a:solidFill>
              <a:ea typeface="ＭＳ Ｐゴシック" charset="0"/>
            </a:endParaRPr>
          </a:p>
        </p:txBody>
      </p:sp>
    </p:spTree>
    <p:extLst>
      <p:ext uri="{BB962C8B-B14F-4D97-AF65-F5344CB8AC3E}">
        <p14:creationId xmlns:p14="http://schemas.microsoft.com/office/powerpoint/2010/main" val="314534823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Lst>
  <p:hf hdr="0" dt="0"/>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MS PGothic" pitchFamily="34" charset="-128"/>
        </a:defRPr>
      </a:lvl1pPr>
      <a:lvl2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2pPr>
      <a:lvl3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3pPr>
      <a:lvl4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4pPr>
      <a:lvl5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5pPr>
      <a:lvl6pPr marL="3429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6pPr>
      <a:lvl7pPr marL="6858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7pPr>
      <a:lvl8pPr marL="10287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8pPr>
      <a:lvl9pPr marL="13716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MS PGothic" pitchFamily="34" charset="-128"/>
          <a:cs typeface="MS PGothic" charset="0"/>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128"/>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0"/>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S PGothic" pitchFamily="34" charset="-128"/>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2.jpg"/><Relationship Id="rId2" Type="http://schemas.openxmlformats.org/officeDocument/2006/relationships/diagramData" Target="../diagrams/data13.xml"/><Relationship Id="rId1" Type="http://schemas.openxmlformats.org/officeDocument/2006/relationships/slideLayout" Target="../slideLayouts/slideLayout1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13.jpg"/><Relationship Id="rId2" Type="http://schemas.openxmlformats.org/officeDocument/2006/relationships/diagramData" Target="../diagrams/data18.xml"/><Relationship Id="rId1" Type="http://schemas.openxmlformats.org/officeDocument/2006/relationships/slideLayout" Target="../slideLayouts/slideLayout20.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g"/><Relationship Id="rId1" Type="http://schemas.openxmlformats.org/officeDocument/2006/relationships/slideLayout" Target="../slideLayouts/slideLayout3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jpg"/><Relationship Id="rId2" Type="http://schemas.openxmlformats.org/officeDocument/2006/relationships/diagramData" Target="../diagrams/data3.xml"/><Relationship Id="rId1" Type="http://schemas.openxmlformats.org/officeDocument/2006/relationships/slideLayout" Target="../slideLayouts/slideLayout3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Picture 3" descr="Kuva, joka sisältää kohteen rakennus, vihreä, pöytä, talo&#10;&#10;Kuvaus luotu automaattisesti">
            <a:extLst>
              <a:ext uri="{FF2B5EF4-FFF2-40B4-BE49-F238E27FC236}">
                <a16:creationId xmlns:a16="http://schemas.microsoft.com/office/drawing/2014/main" id="{C6AED51A-BCC8-449D-9C0D-9F683544FD49}"/>
              </a:ext>
            </a:extLst>
          </p:cNvPr>
          <p:cNvPicPr>
            <a:picLocks noChangeAspect="1"/>
          </p:cNvPicPr>
          <p:nvPr/>
        </p:nvPicPr>
        <p:blipFill rotWithShape="1">
          <a:blip r:embed="rId2"/>
          <a:srcRect t="15730"/>
          <a:stretch/>
        </p:blipFill>
        <p:spPr>
          <a:xfrm>
            <a:off x="20" y="-1"/>
            <a:ext cx="12191979" cy="6858001"/>
          </a:xfrm>
          <a:custGeom>
            <a:avLst/>
            <a:gdLst/>
            <a:ahLst/>
            <a:cxnLst/>
            <a:rect l="l" t="t" r="r" b="b"/>
            <a:pathLst>
              <a:path w="12192000" h="6858000">
                <a:moveTo>
                  <a:pt x="0" y="0"/>
                </a:moveTo>
                <a:lnTo>
                  <a:pt x="12192000" y="0"/>
                </a:lnTo>
                <a:lnTo>
                  <a:pt x="12192000" y="529223"/>
                </a:lnTo>
                <a:lnTo>
                  <a:pt x="11953979" y="541759"/>
                </a:lnTo>
                <a:cubicBezTo>
                  <a:pt x="11205478" y="591203"/>
                  <a:pt x="10431054" y="699982"/>
                  <a:pt x="9651089" y="827627"/>
                </a:cubicBezTo>
                <a:cubicBezTo>
                  <a:pt x="7233991" y="1222984"/>
                  <a:pt x="6590499" y="2476708"/>
                  <a:pt x="6133345" y="3948664"/>
                </a:cubicBezTo>
                <a:cubicBezTo>
                  <a:pt x="5827390" y="4934281"/>
                  <a:pt x="5572190" y="5830059"/>
                  <a:pt x="6876220" y="6551721"/>
                </a:cubicBezTo>
                <a:cubicBezTo>
                  <a:pt x="7059065" y="6652933"/>
                  <a:pt x="7253882" y="6741181"/>
                  <a:pt x="7457481" y="6819371"/>
                </a:cubicBezTo>
                <a:lnTo>
                  <a:pt x="7563875" y="6858000"/>
                </a:lnTo>
                <a:lnTo>
                  <a:pt x="0" y="6858000"/>
                </a:lnTo>
                <a:close/>
              </a:path>
            </a:pathLst>
          </a:custGeom>
        </p:spPr>
      </p:pic>
      <p:sp>
        <p:nvSpPr>
          <p:cNvPr id="11" name="Freeform: Shape 10">
            <a:extLst>
              <a:ext uri="{FF2B5EF4-FFF2-40B4-BE49-F238E27FC236}">
                <a16:creationId xmlns:a16="http://schemas.microsoft.com/office/drawing/2014/main" id="{3B2B1500-BB55-471C-8A9E-67288297E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886451"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045E22C-A99D-41BB-AF14-EF1B1E745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1608" y="311727"/>
            <a:ext cx="6130391" cy="6546274"/>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3" name="Alaotsikko 2">
            <a:extLst>
              <a:ext uri="{FF2B5EF4-FFF2-40B4-BE49-F238E27FC236}">
                <a16:creationId xmlns:a16="http://schemas.microsoft.com/office/drawing/2014/main" id="{A2756074-0F07-4B4E-B217-77846A601B26}"/>
              </a:ext>
            </a:extLst>
          </p:cNvPr>
          <p:cNvSpPr>
            <a:spLocks noGrp="1"/>
          </p:cNvSpPr>
          <p:nvPr>
            <p:ph type="subTitle" idx="1"/>
          </p:nvPr>
        </p:nvSpPr>
        <p:spPr>
          <a:xfrm>
            <a:off x="7620000" y="4571999"/>
            <a:ext cx="3810000" cy="1524000"/>
          </a:xfrm>
        </p:spPr>
        <p:txBody>
          <a:bodyPr anchor="b">
            <a:normAutofit lnSpcReduction="10000"/>
          </a:bodyPr>
          <a:lstStyle/>
          <a:p>
            <a:pPr algn="l"/>
            <a:r>
              <a:rPr lang="fi-FI"/>
              <a:t>Sijoituspalveluyritysten asiakassuhteet</a:t>
            </a:r>
            <a:endParaRPr lang="fi-FI" dirty="0"/>
          </a:p>
          <a:p>
            <a:pPr algn="l"/>
            <a:r>
              <a:rPr lang="fi-FI" dirty="0"/>
              <a:t>Kauppapaikat</a:t>
            </a:r>
          </a:p>
        </p:txBody>
      </p:sp>
      <p:sp>
        <p:nvSpPr>
          <p:cNvPr id="2" name="Otsikko 1">
            <a:extLst>
              <a:ext uri="{FF2B5EF4-FFF2-40B4-BE49-F238E27FC236}">
                <a16:creationId xmlns:a16="http://schemas.microsoft.com/office/drawing/2014/main" id="{C9E321CE-F878-46C5-895E-28CF633E743B}"/>
              </a:ext>
            </a:extLst>
          </p:cNvPr>
          <p:cNvSpPr>
            <a:spLocks noGrp="1"/>
          </p:cNvSpPr>
          <p:nvPr>
            <p:ph type="ctrTitle"/>
          </p:nvPr>
        </p:nvSpPr>
        <p:spPr>
          <a:xfrm>
            <a:off x="7620000" y="2299787"/>
            <a:ext cx="3810000" cy="2286000"/>
          </a:xfrm>
        </p:spPr>
        <p:txBody>
          <a:bodyPr>
            <a:normAutofit fontScale="90000"/>
          </a:bodyPr>
          <a:lstStyle/>
          <a:p>
            <a:pPr algn="l"/>
            <a:r>
              <a:rPr lang="fi-FI" sz="4400" dirty="0">
                <a:solidFill>
                  <a:srgbClr val="FFFFFF"/>
                </a:solidFill>
              </a:rPr>
              <a:t>Rahoitus-markkinaoikeus</a:t>
            </a:r>
            <a:br>
              <a:rPr lang="fi-FI" sz="4400" dirty="0">
                <a:solidFill>
                  <a:srgbClr val="FFFFFF"/>
                </a:solidFill>
              </a:rPr>
            </a:br>
            <a:r>
              <a:rPr lang="fi-FI" sz="4400">
                <a:solidFill>
                  <a:srgbClr val="FFFFFF"/>
                </a:solidFill>
              </a:rPr>
              <a:t>Luento 9</a:t>
            </a:r>
            <a:endParaRPr lang="fi-FI" sz="4400" dirty="0"/>
          </a:p>
        </p:txBody>
      </p:sp>
    </p:spTree>
    <p:extLst>
      <p:ext uri="{BB962C8B-B14F-4D97-AF65-F5344CB8AC3E}">
        <p14:creationId xmlns:p14="http://schemas.microsoft.com/office/powerpoint/2010/main" val="421539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99CC44-BC6D-4B64-B0C9-1EF8FDFF5F51}"/>
              </a:ext>
            </a:extLst>
          </p:cNvPr>
          <p:cNvSpPr>
            <a:spLocks noGrp="1"/>
          </p:cNvSpPr>
          <p:nvPr>
            <p:ph type="title"/>
          </p:nvPr>
        </p:nvSpPr>
        <p:spPr/>
        <p:txBody>
          <a:bodyPr/>
          <a:lstStyle/>
          <a:p>
            <a:r>
              <a:rPr lang="fi-FI" sz="3600" b="1" i="0" u="none" strike="noStrike" baseline="0" dirty="0">
                <a:solidFill>
                  <a:srgbClr val="000000"/>
                </a:solidFill>
                <a:latin typeface="Arial" panose="020B0604020202020204" pitchFamily="34" charset="0"/>
              </a:rPr>
              <a:t>Soveltuvuuden arviointi 2</a:t>
            </a:r>
            <a:endParaRPr lang="fi-FI" dirty="0"/>
          </a:p>
        </p:txBody>
      </p:sp>
      <p:graphicFrame>
        <p:nvGraphicFramePr>
          <p:cNvPr id="6" name="Sisällön paikkamerkki 5">
            <a:extLst>
              <a:ext uri="{FF2B5EF4-FFF2-40B4-BE49-F238E27FC236}">
                <a16:creationId xmlns:a16="http://schemas.microsoft.com/office/drawing/2014/main" id="{1FC01376-11D0-44E4-8383-9F3047FC22C3}"/>
              </a:ext>
            </a:extLst>
          </p:cNvPr>
          <p:cNvGraphicFramePr>
            <a:graphicFrameLocks noGrp="1"/>
          </p:cNvGraphicFramePr>
          <p:nvPr>
            <p:ph idx="1"/>
            <p:extLst>
              <p:ext uri="{D42A27DB-BD31-4B8C-83A1-F6EECF244321}">
                <p14:modId xmlns:p14="http://schemas.microsoft.com/office/powerpoint/2010/main" val="3454446670"/>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8D6AFEBF-D6A8-4F85-B84F-CE9A223185E2}"/>
              </a:ext>
            </a:extLst>
          </p:cNvPr>
          <p:cNvSpPr>
            <a:spLocks noGrp="1"/>
          </p:cNvSpPr>
          <p:nvPr>
            <p:ph type="ftr" sz="quarter" idx="11"/>
          </p:nvPr>
        </p:nvSpPr>
        <p:spPr/>
        <p:txBody>
          <a:bodyPr/>
          <a:lstStyle/>
          <a:p>
            <a:pPr>
              <a:defRPr/>
            </a:pPr>
            <a:r>
              <a:rPr lang="en-US">
                <a:solidFill>
                  <a:prstClr val="black">
                    <a:tint val="75000"/>
                  </a:prstClr>
                </a:solidFill>
              </a:rPr>
              <a:t>Rahoitusmarkkinaoikeus luento 9</a:t>
            </a:r>
          </a:p>
        </p:txBody>
      </p:sp>
      <p:sp>
        <p:nvSpPr>
          <p:cNvPr id="5" name="Dian numeron paikkamerkki 4">
            <a:extLst>
              <a:ext uri="{FF2B5EF4-FFF2-40B4-BE49-F238E27FC236}">
                <a16:creationId xmlns:a16="http://schemas.microsoft.com/office/drawing/2014/main" id="{EEB579BA-62FD-4B37-91F8-835B95B9A998}"/>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10</a:t>
            </a:fld>
            <a:endParaRPr lang="en-US">
              <a:solidFill>
                <a:prstClr val="black">
                  <a:tint val="75000"/>
                </a:prstClr>
              </a:solidFill>
            </a:endParaRPr>
          </a:p>
        </p:txBody>
      </p:sp>
    </p:spTree>
    <p:extLst>
      <p:ext uri="{BB962C8B-B14F-4D97-AF65-F5344CB8AC3E}">
        <p14:creationId xmlns:p14="http://schemas.microsoft.com/office/powerpoint/2010/main" val="246486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FC3FD80-587B-4D5C-8940-FFDDE0DAC37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553DD2E5-B585-482A-89BA-287AF4DA9DF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AB931757-6C76-4123-B4CA-A54D29E317C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6867B8AB-B78E-4611-AB51-0B0A55927D5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6220FB36-3523-4C9A-8A53-677A4C48514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0ACA77-6455-4B64-BC2E-D4D0E5F00412}"/>
              </a:ext>
            </a:extLst>
          </p:cNvPr>
          <p:cNvSpPr>
            <a:spLocks noGrp="1"/>
          </p:cNvSpPr>
          <p:nvPr>
            <p:ph type="title"/>
          </p:nvPr>
        </p:nvSpPr>
        <p:spPr/>
        <p:txBody>
          <a:bodyPr/>
          <a:lstStyle/>
          <a:p>
            <a:r>
              <a:rPr kumimoji="0" lang="fi-FI" sz="3300" b="1" i="0" u="none" strike="noStrike" kern="1200" cap="none" spc="0" normalizeH="0" baseline="0" noProof="0" dirty="0">
                <a:ln>
                  <a:noFill/>
                </a:ln>
                <a:solidFill>
                  <a:prstClr val="black"/>
                </a:solidFill>
                <a:effectLst/>
                <a:uLnTx/>
                <a:uFillTx/>
                <a:latin typeface="Arial"/>
                <a:ea typeface="ＭＳ Ｐゴシック" charset="0"/>
              </a:rPr>
              <a:t>Asianmukaisuuden arviointi</a:t>
            </a:r>
            <a:br>
              <a:rPr kumimoji="0" lang="fi-FI" sz="3300" b="1" i="0" u="none" strike="noStrike" kern="1200" cap="none" spc="0" normalizeH="0" baseline="0" noProof="0" dirty="0">
                <a:ln>
                  <a:noFill/>
                </a:ln>
                <a:solidFill>
                  <a:prstClr val="black"/>
                </a:solidFill>
                <a:effectLst/>
                <a:uLnTx/>
                <a:uFillTx/>
                <a:latin typeface="Arial"/>
                <a:ea typeface="ＭＳ Ｐゴシック" charset="0"/>
              </a:rPr>
            </a:br>
            <a:r>
              <a:rPr kumimoji="0" lang="fi-FI" sz="3300" b="1" i="0" u="none" strike="noStrike" kern="1200" cap="none" spc="0" normalizeH="0" baseline="0" noProof="0" dirty="0" err="1">
                <a:ln>
                  <a:noFill/>
                </a:ln>
                <a:solidFill>
                  <a:prstClr val="black"/>
                </a:solidFill>
                <a:effectLst/>
                <a:uLnTx/>
                <a:uFillTx/>
                <a:latin typeface="Arial"/>
                <a:ea typeface="ＭＳ Ｐゴシック" charset="0"/>
              </a:rPr>
              <a:t>SipaL</a:t>
            </a:r>
            <a:r>
              <a:rPr kumimoji="0" lang="fi-FI" sz="3300" b="1" i="0" u="none" strike="noStrike" kern="1200" cap="none" spc="0" normalizeH="0" baseline="0" noProof="0" dirty="0">
                <a:ln>
                  <a:noFill/>
                </a:ln>
                <a:solidFill>
                  <a:prstClr val="black"/>
                </a:solidFill>
                <a:effectLst/>
                <a:uLnTx/>
                <a:uFillTx/>
                <a:latin typeface="Arial"/>
                <a:ea typeface="ＭＳ Ｐゴシック" charset="0"/>
              </a:rPr>
              <a:t> 10:4</a:t>
            </a:r>
            <a:endParaRPr lang="fi-FI" dirty="0"/>
          </a:p>
        </p:txBody>
      </p:sp>
      <p:sp>
        <p:nvSpPr>
          <p:cNvPr id="4" name="Alatunnisteen paikkamerkki 3">
            <a:extLst>
              <a:ext uri="{FF2B5EF4-FFF2-40B4-BE49-F238E27FC236}">
                <a16:creationId xmlns:a16="http://schemas.microsoft.com/office/drawing/2014/main" id="{4FEB6009-8D71-49B4-9980-0949D6469F77}"/>
              </a:ext>
            </a:extLst>
          </p:cNvPr>
          <p:cNvSpPr>
            <a:spLocks noGrp="1"/>
          </p:cNvSpPr>
          <p:nvPr>
            <p:ph type="ftr" sz="quarter" idx="11"/>
          </p:nvPr>
        </p:nvSpPr>
        <p:spPr/>
        <p:txBody>
          <a:bodyPr/>
          <a:lstStyle/>
          <a:p>
            <a:pPr>
              <a:defRPr/>
            </a:pPr>
            <a:r>
              <a:rPr lang="en-US">
                <a:solidFill>
                  <a:prstClr val="black">
                    <a:tint val="75000"/>
                  </a:prstClr>
                </a:solidFill>
              </a:rPr>
              <a:t>Rahoitusmarkkinaoikeus luento 9</a:t>
            </a:r>
          </a:p>
        </p:txBody>
      </p:sp>
      <p:sp>
        <p:nvSpPr>
          <p:cNvPr id="5" name="Dian numeron paikkamerkki 4">
            <a:extLst>
              <a:ext uri="{FF2B5EF4-FFF2-40B4-BE49-F238E27FC236}">
                <a16:creationId xmlns:a16="http://schemas.microsoft.com/office/drawing/2014/main" id="{E7C5D461-DD79-45A3-8DFC-F35F34A5A237}"/>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11</a:t>
            </a:fld>
            <a:endParaRPr lang="en-US">
              <a:solidFill>
                <a:prstClr val="black">
                  <a:tint val="75000"/>
                </a:prstClr>
              </a:solidFill>
            </a:endParaRPr>
          </a:p>
        </p:txBody>
      </p:sp>
      <p:graphicFrame>
        <p:nvGraphicFramePr>
          <p:cNvPr id="10" name="Sisällön paikkamerkki 9">
            <a:extLst>
              <a:ext uri="{FF2B5EF4-FFF2-40B4-BE49-F238E27FC236}">
                <a16:creationId xmlns:a16="http://schemas.microsoft.com/office/drawing/2014/main" id="{B027D1DC-1D4A-4135-8D62-0E295C9C829C}"/>
              </a:ext>
            </a:extLst>
          </p:cNvPr>
          <p:cNvGraphicFramePr>
            <a:graphicFrameLocks noGrp="1"/>
          </p:cNvGraphicFramePr>
          <p:nvPr>
            <p:ph idx="1"/>
            <p:extLst>
              <p:ext uri="{D42A27DB-BD31-4B8C-83A1-F6EECF244321}">
                <p14:modId xmlns:p14="http://schemas.microsoft.com/office/powerpoint/2010/main" val="981442032"/>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3133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166B34-7698-48B0-AD6A-2C01924B569A}"/>
              </a:ext>
            </a:extLst>
          </p:cNvPr>
          <p:cNvSpPr>
            <a:spLocks noGrp="1"/>
          </p:cNvSpPr>
          <p:nvPr>
            <p:ph type="title"/>
          </p:nvPr>
        </p:nvSpPr>
        <p:spPr/>
        <p:txBody>
          <a:bodyPr/>
          <a:lstStyle/>
          <a:p>
            <a:r>
              <a:rPr lang="fi-FI" sz="3600" b="1" i="0" u="none" strike="noStrike" baseline="0" dirty="0">
                <a:solidFill>
                  <a:srgbClr val="000000"/>
                </a:solidFill>
                <a:latin typeface="Arial" panose="020B0604020202020204" pitchFamily="34" charset="0"/>
              </a:rPr>
              <a:t>“</a:t>
            </a:r>
            <a:r>
              <a:rPr lang="fi-FI" sz="3600" b="1" i="0" u="none" strike="noStrike" baseline="0" dirty="0" err="1">
                <a:solidFill>
                  <a:srgbClr val="000000"/>
                </a:solidFill>
                <a:latin typeface="Arial" panose="020B0604020202020204" pitchFamily="34" charset="0"/>
              </a:rPr>
              <a:t>Execution</a:t>
            </a:r>
            <a:r>
              <a:rPr lang="fi-FI" sz="3600" b="1" i="0" u="none" strike="noStrike" baseline="0" dirty="0">
                <a:solidFill>
                  <a:srgbClr val="000000"/>
                </a:solidFill>
                <a:latin typeface="Arial" panose="020B0604020202020204" pitchFamily="34" charset="0"/>
              </a:rPr>
              <a:t> </a:t>
            </a:r>
            <a:r>
              <a:rPr lang="fi-FI" sz="3600" b="1" i="0" u="none" strike="noStrike" baseline="0" dirty="0" err="1">
                <a:solidFill>
                  <a:srgbClr val="000000"/>
                </a:solidFill>
                <a:latin typeface="Arial" panose="020B0604020202020204" pitchFamily="34" charset="0"/>
              </a:rPr>
              <a:t>only</a:t>
            </a:r>
            <a:r>
              <a:rPr lang="fi-FI" sz="3600" b="1" i="0" u="none" strike="noStrike" baseline="0" dirty="0">
                <a:solidFill>
                  <a:srgbClr val="000000"/>
                </a:solidFill>
                <a:latin typeface="Arial" panose="020B0604020202020204" pitchFamily="34" charset="0"/>
              </a:rPr>
              <a:t>”</a:t>
            </a:r>
            <a:endParaRPr lang="fi-FI" dirty="0"/>
          </a:p>
        </p:txBody>
      </p:sp>
      <p:graphicFrame>
        <p:nvGraphicFramePr>
          <p:cNvPr id="6" name="Sisällön paikkamerkki 5">
            <a:extLst>
              <a:ext uri="{FF2B5EF4-FFF2-40B4-BE49-F238E27FC236}">
                <a16:creationId xmlns:a16="http://schemas.microsoft.com/office/drawing/2014/main" id="{A0F1890E-96AE-484A-87E5-E4168556245F}"/>
              </a:ext>
            </a:extLst>
          </p:cNvPr>
          <p:cNvGraphicFramePr>
            <a:graphicFrameLocks noGrp="1"/>
          </p:cNvGraphicFramePr>
          <p:nvPr>
            <p:ph idx="1"/>
            <p:extLst>
              <p:ext uri="{D42A27DB-BD31-4B8C-83A1-F6EECF244321}">
                <p14:modId xmlns:p14="http://schemas.microsoft.com/office/powerpoint/2010/main" val="3363357112"/>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17F3585E-13CF-4A31-AEC0-D937CAC503BA}"/>
              </a:ext>
            </a:extLst>
          </p:cNvPr>
          <p:cNvSpPr>
            <a:spLocks noGrp="1"/>
          </p:cNvSpPr>
          <p:nvPr>
            <p:ph type="ftr" sz="quarter" idx="11"/>
          </p:nvPr>
        </p:nvSpPr>
        <p:spPr/>
        <p:txBody>
          <a:bodyPr/>
          <a:lstStyle/>
          <a:p>
            <a:pPr>
              <a:defRPr/>
            </a:pPr>
            <a:r>
              <a:rPr lang="en-US">
                <a:solidFill>
                  <a:prstClr val="black">
                    <a:tint val="75000"/>
                  </a:prstClr>
                </a:solidFill>
              </a:rPr>
              <a:t>Rahoitusmarkkinaoikeus luento 9</a:t>
            </a:r>
          </a:p>
        </p:txBody>
      </p:sp>
      <p:sp>
        <p:nvSpPr>
          <p:cNvPr id="5" name="Dian numeron paikkamerkki 4">
            <a:extLst>
              <a:ext uri="{FF2B5EF4-FFF2-40B4-BE49-F238E27FC236}">
                <a16:creationId xmlns:a16="http://schemas.microsoft.com/office/drawing/2014/main" id="{73ECE712-23A0-407B-B180-2FE038B0AF79}"/>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12</a:t>
            </a:fld>
            <a:endParaRPr lang="en-US" dirty="0">
              <a:solidFill>
                <a:prstClr val="black">
                  <a:tint val="75000"/>
                </a:prstClr>
              </a:solidFill>
            </a:endParaRPr>
          </a:p>
        </p:txBody>
      </p:sp>
    </p:spTree>
    <p:extLst>
      <p:ext uri="{BB962C8B-B14F-4D97-AF65-F5344CB8AC3E}">
        <p14:creationId xmlns:p14="http://schemas.microsoft.com/office/powerpoint/2010/main" val="246827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057EFD4-D89C-44E2-8BAA-A870429D43A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65BA0C8D-3BB4-46C5-B6B2-B20B2738558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6FAA90F9-C820-4FCC-A072-C1C18AE6682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752A8E48-8B56-4951-AEFD-F4BC3E26C56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BFD619F6-41CB-4114-A000-B07A0AC5215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9D4F8D38-447F-4362-99E4-82AE52D4736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12CB43-ABEA-474E-BE63-81C1C7B9FC34}"/>
              </a:ext>
            </a:extLst>
          </p:cNvPr>
          <p:cNvSpPr>
            <a:spLocks noGrp="1"/>
          </p:cNvSpPr>
          <p:nvPr>
            <p:ph type="title"/>
          </p:nvPr>
        </p:nvSpPr>
        <p:spPr/>
        <p:txBody>
          <a:bodyPr/>
          <a:lstStyle/>
          <a:p>
            <a:r>
              <a:rPr lang="fi-FI" b="1" dirty="0"/>
              <a:t>Sijoituspalveluyrityksen tiedonantovelvollisuus 1</a:t>
            </a:r>
            <a:br>
              <a:rPr lang="fi-FI" b="1" dirty="0"/>
            </a:br>
            <a:r>
              <a:rPr lang="fi-FI" b="1" dirty="0"/>
              <a:t>(</a:t>
            </a:r>
            <a:r>
              <a:rPr lang="fi-FI" b="1" dirty="0" err="1"/>
              <a:t>SipaL</a:t>
            </a:r>
            <a:r>
              <a:rPr lang="fi-FI" b="1" dirty="0"/>
              <a:t> 10:5) </a:t>
            </a:r>
            <a:endParaRPr lang="fi-FI" dirty="0"/>
          </a:p>
        </p:txBody>
      </p:sp>
      <p:graphicFrame>
        <p:nvGraphicFramePr>
          <p:cNvPr id="6" name="Sisällön paikkamerkki 5">
            <a:extLst>
              <a:ext uri="{FF2B5EF4-FFF2-40B4-BE49-F238E27FC236}">
                <a16:creationId xmlns:a16="http://schemas.microsoft.com/office/drawing/2014/main" id="{DD910F68-4B98-4DF7-8731-FFFD911165F7}"/>
              </a:ext>
            </a:extLst>
          </p:cNvPr>
          <p:cNvGraphicFramePr>
            <a:graphicFrameLocks noGrp="1"/>
          </p:cNvGraphicFramePr>
          <p:nvPr>
            <p:ph idx="1"/>
            <p:extLst>
              <p:ext uri="{D42A27DB-BD31-4B8C-83A1-F6EECF244321}">
                <p14:modId xmlns:p14="http://schemas.microsoft.com/office/powerpoint/2010/main" val="140044086"/>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C00758F4-20D6-4358-8E65-7C9FB192E1B4}"/>
              </a:ext>
            </a:extLst>
          </p:cNvPr>
          <p:cNvSpPr>
            <a:spLocks noGrp="1"/>
          </p:cNvSpPr>
          <p:nvPr>
            <p:ph type="ftr" sz="quarter" idx="11"/>
          </p:nvPr>
        </p:nvSpPr>
        <p:spPr/>
        <p:txBody>
          <a:bodyPr/>
          <a:lstStyle/>
          <a:p>
            <a:pPr>
              <a:defRPr/>
            </a:pPr>
            <a:r>
              <a:rPr lang="en-US">
                <a:solidFill>
                  <a:prstClr val="black">
                    <a:tint val="75000"/>
                  </a:prstClr>
                </a:solidFill>
              </a:rPr>
              <a:t>Rahoitusmarkkinaoikeus luento 9</a:t>
            </a:r>
          </a:p>
        </p:txBody>
      </p:sp>
      <p:sp>
        <p:nvSpPr>
          <p:cNvPr id="5" name="Dian numeron paikkamerkki 4">
            <a:extLst>
              <a:ext uri="{FF2B5EF4-FFF2-40B4-BE49-F238E27FC236}">
                <a16:creationId xmlns:a16="http://schemas.microsoft.com/office/drawing/2014/main" id="{AAF60763-7E29-4F59-891A-E8461A894E1E}"/>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13</a:t>
            </a:fld>
            <a:endParaRPr lang="en-US">
              <a:solidFill>
                <a:prstClr val="black">
                  <a:tint val="75000"/>
                </a:prstClr>
              </a:solidFill>
            </a:endParaRPr>
          </a:p>
        </p:txBody>
      </p:sp>
    </p:spTree>
    <p:extLst>
      <p:ext uri="{BB962C8B-B14F-4D97-AF65-F5344CB8AC3E}">
        <p14:creationId xmlns:p14="http://schemas.microsoft.com/office/powerpoint/2010/main" val="65323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BC9BE293-7EBB-4BF8-B4B4-046327CBC0B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AF23CF6-958E-4040-B6F1-C5FD08103EF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4B3A305C-EBD0-45D6-AC51-13D6638AEBE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684FFC0A-B856-424A-94ED-7DAD5C1B289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672035-6E36-4978-895D-93A5AA16973A}"/>
              </a:ext>
            </a:extLst>
          </p:cNvPr>
          <p:cNvSpPr>
            <a:spLocks noGrp="1"/>
          </p:cNvSpPr>
          <p:nvPr>
            <p:ph type="ctrTitle"/>
          </p:nvPr>
        </p:nvSpPr>
        <p:spPr>
          <a:xfrm>
            <a:off x="624419" y="318135"/>
            <a:ext cx="10943167" cy="1195798"/>
          </a:xfrm>
        </p:spPr>
        <p:txBody>
          <a:bodyPr anchor="t">
            <a:normAutofit/>
          </a:bodyPr>
          <a:lstStyle/>
          <a:p>
            <a:pPr algn="ctr"/>
            <a:r>
              <a:rPr lang="fi-FI" b="1" dirty="0"/>
              <a:t>Sijoituspalveluyrityksen tiedonantovelvollisuus 2</a:t>
            </a:r>
            <a:br>
              <a:rPr lang="fi-FI" b="1" dirty="0"/>
            </a:br>
            <a:r>
              <a:rPr lang="fi-FI" b="1" dirty="0" err="1"/>
              <a:t>SipaL</a:t>
            </a:r>
            <a:r>
              <a:rPr lang="fi-FI" b="1" dirty="0"/>
              <a:t> 10:5 </a:t>
            </a:r>
            <a:endParaRPr lang="fi-FI" dirty="0"/>
          </a:p>
        </p:txBody>
      </p:sp>
      <p:sp>
        <p:nvSpPr>
          <p:cNvPr id="4" name="Alatunnisteen paikkamerkki 3">
            <a:extLst>
              <a:ext uri="{FF2B5EF4-FFF2-40B4-BE49-F238E27FC236}">
                <a16:creationId xmlns:a16="http://schemas.microsoft.com/office/drawing/2014/main" id="{5670C983-C80E-4E4A-8140-040691BAC61E}"/>
              </a:ext>
            </a:extLst>
          </p:cNvPr>
          <p:cNvSpPr>
            <a:spLocks noGrp="1"/>
          </p:cNvSpPr>
          <p:nvPr>
            <p:ph type="ftr" sz="quarter" idx="16"/>
          </p:nvPr>
        </p:nvSpPr>
        <p:spPr>
          <a:xfrm>
            <a:off x="6587067" y="5953125"/>
            <a:ext cx="4826000" cy="158750"/>
          </a:xfrm>
        </p:spPr>
        <p:txBody>
          <a:bodyPr anchor="ctr">
            <a:normAutofit/>
          </a:bodyPr>
          <a:lstStyle/>
          <a:p>
            <a:pPr>
              <a:lnSpc>
                <a:spcPct val="90000"/>
              </a:lnSpc>
              <a:spcAft>
                <a:spcPts val="600"/>
              </a:spcAft>
              <a:defRPr/>
            </a:pPr>
            <a:r>
              <a:rPr lang="en-US" sz="400">
                <a:solidFill>
                  <a:prstClr val="black">
                    <a:tint val="75000"/>
                  </a:prstClr>
                </a:solidFill>
              </a:rPr>
              <a:t>Rahoitusmarkkinaoikeus luento 9</a:t>
            </a:r>
          </a:p>
        </p:txBody>
      </p:sp>
      <p:sp>
        <p:nvSpPr>
          <p:cNvPr id="5" name="Dian numeron paikkamerkki 4">
            <a:extLst>
              <a:ext uri="{FF2B5EF4-FFF2-40B4-BE49-F238E27FC236}">
                <a16:creationId xmlns:a16="http://schemas.microsoft.com/office/drawing/2014/main" id="{9A3F2116-B159-49FC-B90C-53B5037D7B02}"/>
              </a:ext>
            </a:extLst>
          </p:cNvPr>
          <p:cNvSpPr>
            <a:spLocks noGrp="1"/>
          </p:cNvSpPr>
          <p:nvPr>
            <p:ph type="sldNum" sz="quarter" idx="17"/>
          </p:nvPr>
        </p:nvSpPr>
        <p:spPr>
          <a:xfrm>
            <a:off x="6587067" y="6297616"/>
            <a:ext cx="4826000" cy="161925"/>
          </a:xfrm>
        </p:spPr>
        <p:txBody>
          <a:bodyPr anchor="ctr">
            <a:normAutofit/>
          </a:bodyPr>
          <a:lstStyle/>
          <a:p>
            <a:pPr>
              <a:lnSpc>
                <a:spcPct val="90000"/>
              </a:lnSpc>
              <a:spcAft>
                <a:spcPts val="600"/>
              </a:spcAft>
              <a:defRPr/>
            </a:pPr>
            <a:fld id="{4DC74067-3E18-49C5-A177-70BF794C5DB3}" type="slidenum">
              <a:rPr lang="en-US" sz="500" smtClean="0">
                <a:solidFill>
                  <a:prstClr val="black">
                    <a:tint val="75000"/>
                  </a:prstClr>
                </a:solidFill>
              </a:rPr>
              <a:pPr>
                <a:lnSpc>
                  <a:spcPct val="90000"/>
                </a:lnSpc>
                <a:spcAft>
                  <a:spcPts val="600"/>
                </a:spcAft>
                <a:defRPr/>
              </a:pPr>
              <a:t>14</a:t>
            </a:fld>
            <a:endParaRPr lang="en-US" sz="500">
              <a:solidFill>
                <a:prstClr val="black">
                  <a:tint val="75000"/>
                </a:prstClr>
              </a:solidFill>
            </a:endParaRPr>
          </a:p>
        </p:txBody>
      </p:sp>
      <p:graphicFrame>
        <p:nvGraphicFramePr>
          <p:cNvPr id="7" name="Sisällön paikkamerkki 2">
            <a:extLst>
              <a:ext uri="{FF2B5EF4-FFF2-40B4-BE49-F238E27FC236}">
                <a16:creationId xmlns:a16="http://schemas.microsoft.com/office/drawing/2014/main" id="{BA869083-A880-4D08-B8EC-06C0D399EE4E}"/>
              </a:ext>
            </a:extLst>
          </p:cNvPr>
          <p:cNvGraphicFramePr>
            <a:graphicFrameLocks noGrp="1"/>
          </p:cNvGraphicFramePr>
          <p:nvPr>
            <p:ph sz="quarter" idx="14"/>
            <p:extLst>
              <p:ext uri="{D42A27DB-BD31-4B8C-83A1-F6EECF244321}">
                <p14:modId xmlns:p14="http://schemas.microsoft.com/office/powerpoint/2010/main" val="1286010802"/>
              </p:ext>
            </p:extLst>
          </p:nvPr>
        </p:nvGraphicFramePr>
        <p:xfrm>
          <a:off x="624419" y="1513934"/>
          <a:ext cx="10943165" cy="4003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909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9516279B-DE03-4606-9001-B8BAFC48038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3CD97B25-5AA0-4CD1-912E-0EF6F640D500}"/>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53845131-B01F-4D4F-98F5-DAFB419E158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DD316080-9C2E-4327-933A-A99508DDF2B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19688CFC-F936-40CB-8E33-FCB577B605D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23FA4DF9-4E07-4EBF-BFA4-98234F36E85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F7F628-326C-4474-BAD2-83021A18FFFA}"/>
              </a:ext>
            </a:extLst>
          </p:cNvPr>
          <p:cNvSpPr>
            <a:spLocks noGrp="1"/>
          </p:cNvSpPr>
          <p:nvPr>
            <p:ph type="title"/>
          </p:nvPr>
        </p:nvSpPr>
        <p:spPr>
          <a:xfrm>
            <a:off x="762002" y="488950"/>
            <a:ext cx="10646833" cy="1079500"/>
          </a:xfrm>
        </p:spPr>
        <p:txBody>
          <a:bodyPr>
            <a:normAutofit/>
          </a:bodyPr>
          <a:lstStyle/>
          <a:p>
            <a:pPr>
              <a:lnSpc>
                <a:spcPct val="90000"/>
              </a:lnSpc>
            </a:pPr>
            <a:r>
              <a:rPr lang="fi-FI" sz="2300" b="1" i="0" u="none" strike="noStrike" baseline="0"/>
              <a:t>PRIIP-tuotteet</a:t>
            </a:r>
            <a:br>
              <a:rPr lang="fi-FI" sz="2300" b="0" i="0" u="none" strike="noStrike" baseline="0"/>
            </a:br>
            <a:r>
              <a:rPr lang="fi-FI" sz="2300" b="0" i="0" u="none" strike="noStrike" baseline="0"/>
              <a:t>(Marja Luukkonen, Luennot) </a:t>
            </a:r>
            <a:br>
              <a:rPr lang="fi-FI" sz="2300" b="0" i="0" u="none" strike="noStrike" baseline="0"/>
            </a:br>
            <a:endParaRPr lang="fi-FI" sz="2300"/>
          </a:p>
        </p:txBody>
      </p:sp>
      <p:sp>
        <p:nvSpPr>
          <p:cNvPr id="4" name="Alatunnisteen paikkamerkki 3">
            <a:extLst>
              <a:ext uri="{FF2B5EF4-FFF2-40B4-BE49-F238E27FC236}">
                <a16:creationId xmlns:a16="http://schemas.microsoft.com/office/drawing/2014/main" id="{515E86A7-A0A0-42F1-9866-1FAED218CB3F}"/>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en-US" sz="400">
                <a:solidFill>
                  <a:prstClr val="black">
                    <a:tint val="75000"/>
                  </a:prstClr>
                </a:solidFill>
              </a:rPr>
              <a:t>Rahoitusmarkkinaoikeus luento 9</a:t>
            </a:r>
          </a:p>
        </p:txBody>
      </p:sp>
      <p:sp>
        <p:nvSpPr>
          <p:cNvPr id="5" name="Dian numeron paikkamerkki 4">
            <a:extLst>
              <a:ext uri="{FF2B5EF4-FFF2-40B4-BE49-F238E27FC236}">
                <a16:creationId xmlns:a16="http://schemas.microsoft.com/office/drawing/2014/main" id="{27DB9A9B-F7EC-4D2E-AF42-F13B97A8D68C}"/>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4DC74067-3E18-49C5-A177-70BF794C5DB3}" type="slidenum">
              <a:rPr lang="en-US" sz="500" smtClean="0">
                <a:solidFill>
                  <a:prstClr val="black">
                    <a:tint val="75000"/>
                  </a:prstClr>
                </a:solidFill>
              </a:rPr>
              <a:pPr>
                <a:lnSpc>
                  <a:spcPct val="90000"/>
                </a:lnSpc>
                <a:spcAft>
                  <a:spcPts val="600"/>
                </a:spcAft>
                <a:defRPr/>
              </a:pPr>
              <a:t>15</a:t>
            </a:fld>
            <a:endParaRPr lang="en-US" sz="500">
              <a:solidFill>
                <a:prstClr val="black">
                  <a:tint val="75000"/>
                </a:prstClr>
              </a:solidFill>
            </a:endParaRPr>
          </a:p>
        </p:txBody>
      </p:sp>
      <p:graphicFrame>
        <p:nvGraphicFramePr>
          <p:cNvPr id="9" name="Sisällön paikkamerkki 2">
            <a:extLst>
              <a:ext uri="{FF2B5EF4-FFF2-40B4-BE49-F238E27FC236}">
                <a16:creationId xmlns:a16="http://schemas.microsoft.com/office/drawing/2014/main" id="{CB27AD0C-B521-48C2-9BEE-FEDFA70CDD83}"/>
              </a:ext>
            </a:extLst>
          </p:cNvPr>
          <p:cNvGraphicFramePr>
            <a:graphicFrameLocks noGrp="1"/>
          </p:cNvGraphicFramePr>
          <p:nvPr>
            <p:ph idx="1"/>
            <p:extLst>
              <p:ext uri="{D42A27DB-BD31-4B8C-83A1-F6EECF244321}">
                <p14:modId xmlns:p14="http://schemas.microsoft.com/office/powerpoint/2010/main" val="1575617405"/>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366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2793BBD7-88DA-4957-B71C-00E60BDEDED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AAD0562E-84B1-4AA0-A11B-51BA1785362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AA796AE3-729B-4FD8-9CF5-114D3079DDA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C7762D89-E7C5-4B1F-9746-FED17C623E5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690013FC-AB4B-43F0-BC4E-84B65FD6A9F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F5D046-6209-42C1-9771-7FB46C846E42}"/>
              </a:ext>
            </a:extLst>
          </p:cNvPr>
          <p:cNvSpPr>
            <a:spLocks noGrp="1"/>
          </p:cNvSpPr>
          <p:nvPr>
            <p:ph type="ctrTitle"/>
          </p:nvPr>
        </p:nvSpPr>
        <p:spPr/>
        <p:txBody>
          <a:bodyPr/>
          <a:lstStyle/>
          <a:p>
            <a:pPr algn="ctr"/>
            <a:r>
              <a:rPr lang="fi-FI" dirty="0"/>
              <a:t>Kauppapaikat ja markkinaosapuolet </a:t>
            </a:r>
            <a:br>
              <a:rPr lang="fi-FI" dirty="0"/>
            </a:br>
            <a:r>
              <a:rPr lang="fi-FI" dirty="0"/>
              <a:t>KRL 1:2 </a:t>
            </a:r>
          </a:p>
        </p:txBody>
      </p:sp>
      <p:graphicFrame>
        <p:nvGraphicFramePr>
          <p:cNvPr id="9" name="Sisällön paikkamerkki 8">
            <a:extLst>
              <a:ext uri="{FF2B5EF4-FFF2-40B4-BE49-F238E27FC236}">
                <a16:creationId xmlns:a16="http://schemas.microsoft.com/office/drawing/2014/main" id="{42F54279-E3F6-47DA-B48E-B437A0AC502A}"/>
              </a:ext>
            </a:extLst>
          </p:cNvPr>
          <p:cNvGraphicFramePr>
            <a:graphicFrameLocks noGrp="1"/>
          </p:cNvGraphicFramePr>
          <p:nvPr>
            <p:ph sz="quarter" idx="14"/>
            <p:extLst>
              <p:ext uri="{D42A27DB-BD31-4B8C-83A1-F6EECF244321}">
                <p14:modId xmlns:p14="http://schemas.microsoft.com/office/powerpoint/2010/main" val="3048537479"/>
              </p:ext>
            </p:extLst>
          </p:nvPr>
        </p:nvGraphicFramePr>
        <p:xfrm>
          <a:off x="720003" y="1685678"/>
          <a:ext cx="531743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Sisällön paikkamerkki 7" descr="Kuva, joka sisältää kohteen teksti, henkilö, sisä, pelikone&#10;&#10;Kuvaus luotu automaattisesti">
            <a:extLst>
              <a:ext uri="{FF2B5EF4-FFF2-40B4-BE49-F238E27FC236}">
                <a16:creationId xmlns:a16="http://schemas.microsoft.com/office/drawing/2014/main" id="{FC7C2BE5-53EE-41D5-A483-F49043B65F1F}"/>
              </a:ext>
            </a:extLst>
          </p:cNvPr>
          <p:cNvPicPr>
            <a:picLocks noGrp="1" noChangeAspect="1"/>
          </p:cNvPicPr>
          <p:nvPr>
            <p:ph sz="quarter" idx="18"/>
          </p:nvPr>
        </p:nvPicPr>
        <p:blipFill>
          <a:blip r:embed="rId7">
            <a:extLst>
              <a:ext uri="{28A0092B-C50C-407E-A947-70E740481C1C}">
                <a14:useLocalDpi xmlns:a14="http://schemas.microsoft.com/office/drawing/2010/main" val="0"/>
              </a:ext>
            </a:extLst>
          </a:blip>
          <a:stretch>
            <a:fillRect/>
          </a:stretch>
        </p:blipFill>
        <p:spPr>
          <a:xfrm>
            <a:off x="6183313" y="1837769"/>
            <a:ext cx="5318125" cy="3526950"/>
          </a:xfrm>
        </p:spPr>
      </p:pic>
      <p:sp>
        <p:nvSpPr>
          <p:cNvPr id="4" name="Alatunnisteen paikkamerkki 3">
            <a:extLst>
              <a:ext uri="{FF2B5EF4-FFF2-40B4-BE49-F238E27FC236}">
                <a16:creationId xmlns:a16="http://schemas.microsoft.com/office/drawing/2014/main" id="{6E19B188-4FC9-4E36-8EA3-5CFE8979EEC4}"/>
              </a:ext>
            </a:extLst>
          </p:cNvPr>
          <p:cNvSpPr>
            <a:spLocks noGrp="1"/>
          </p:cNvSpPr>
          <p:nvPr>
            <p:ph type="ftr"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675" b="0" i="0" u="none" strike="noStrike" kern="1200" cap="none" spc="0" normalizeH="0" baseline="0" noProof="0">
                <a:ln>
                  <a:noFill/>
                </a:ln>
                <a:solidFill>
                  <a:prstClr val="black">
                    <a:tint val="75000"/>
                  </a:prstClr>
                </a:solidFill>
                <a:effectLst/>
                <a:uLnTx/>
                <a:uFillTx/>
                <a:latin typeface="Arial"/>
                <a:ea typeface="+mn-ea"/>
                <a:cs typeface="+mn-cs"/>
              </a:rPr>
              <a:t>Rahoitusmarkkinaoikeus luento 9</a:t>
            </a:r>
          </a:p>
        </p:txBody>
      </p:sp>
      <p:sp>
        <p:nvSpPr>
          <p:cNvPr id="5" name="Dian numeron paikkamerkki 4">
            <a:extLst>
              <a:ext uri="{FF2B5EF4-FFF2-40B4-BE49-F238E27FC236}">
                <a16:creationId xmlns:a16="http://schemas.microsoft.com/office/drawing/2014/main" id="{0ADF09C9-895D-47C3-924F-2585C4D59DDC}"/>
              </a:ext>
            </a:extLst>
          </p:cNvPr>
          <p:cNvSpPr>
            <a:spLocks noGrp="1"/>
          </p:cNvSpPr>
          <p:nvPr>
            <p:ph type="sldNum"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7628F-9402-FB47-93B5-FC3C3BFEEBE0}" type="slidenum">
              <a:rPr kumimoji="0" lang="fi-FI"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sz="675"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3952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847E6D76-9A35-456F-962F-0B7D29452DF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39853CE3-3459-49AD-859B-426AEF8B984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4AF641B8-6B35-4041-87E1-7642B28F760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2FDDAAB0-C2C0-4944-81F4-BA54D537341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35461A33-F3DC-4B1C-864A-FEE2BEE2BAF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dgm id="{1BDE6A3C-E58F-4F25-904B-6B46EECF813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2EAEEE8E-FEA2-4AC2-B25F-39C6462A1930}"/>
              </a:ext>
            </a:extLst>
          </p:cNvPr>
          <p:cNvSpPr>
            <a:spLocks noGrp="1"/>
          </p:cNvSpPr>
          <p:nvPr>
            <p:ph type="ctrTitle"/>
          </p:nvPr>
        </p:nvSpPr>
        <p:spPr>
          <a:xfrm>
            <a:off x="720003" y="381000"/>
            <a:ext cx="10780799" cy="1195798"/>
          </a:xfrm>
        </p:spPr>
        <p:txBody>
          <a:bodyPr anchor="t">
            <a:normAutofit/>
          </a:bodyPr>
          <a:lstStyle/>
          <a:p>
            <a:pPr algn="ctr"/>
            <a:r>
              <a:rPr lang="fi-FI" dirty="0"/>
              <a:t>Kauppojen sisäinen toteuttaja 1</a:t>
            </a:r>
          </a:p>
        </p:txBody>
      </p:sp>
      <p:sp>
        <p:nvSpPr>
          <p:cNvPr id="5" name="Alatunnisteen paikkamerkki 4">
            <a:extLst>
              <a:ext uri="{FF2B5EF4-FFF2-40B4-BE49-F238E27FC236}">
                <a16:creationId xmlns:a16="http://schemas.microsoft.com/office/drawing/2014/main" id="{9FE73093-7BE4-4FD6-A834-CB62B3C8865C}"/>
              </a:ext>
            </a:extLst>
          </p:cNvPr>
          <p:cNvSpPr>
            <a:spLocks noGrp="1"/>
          </p:cNvSpPr>
          <p:nvPr>
            <p:ph type="ftr" sz="quarter" idx="16"/>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Rahoitusmarkkinaoikeus luento 9</a:t>
            </a:r>
          </a:p>
        </p:txBody>
      </p:sp>
      <p:sp>
        <p:nvSpPr>
          <p:cNvPr id="6" name="Dian numeron paikkamerkki 5">
            <a:extLst>
              <a:ext uri="{FF2B5EF4-FFF2-40B4-BE49-F238E27FC236}">
                <a16:creationId xmlns:a16="http://schemas.microsoft.com/office/drawing/2014/main" id="{9AA4B570-AC05-45D8-A3D5-5F60E488EA08}"/>
              </a:ext>
            </a:extLst>
          </p:cNvPr>
          <p:cNvSpPr>
            <a:spLocks noGrp="1"/>
          </p:cNvSpPr>
          <p:nvPr>
            <p:ph type="sldNum" sz="quarter" idx="17"/>
          </p:nvPr>
        </p:nvSpPr>
        <p:spPr>
          <a:xfrm>
            <a:off x="6587067" y="6297616"/>
            <a:ext cx="4826000" cy="161925"/>
          </a:xfrm>
        </p:spPr>
        <p:txBody>
          <a:bodyPr anchor="ctr">
            <a:normAutofit/>
          </a:bodyPr>
          <a:lstStyle/>
          <a:p>
            <a:pPr>
              <a:lnSpc>
                <a:spcPct val="90000"/>
              </a:lnSpc>
              <a:spcAft>
                <a:spcPts val="600"/>
              </a:spcAft>
              <a:defRPr/>
            </a:pPr>
            <a:fld id="{BFB6B250-F217-B84A-8E10-659CA258BA50}" type="slidenum">
              <a:rPr lang="fi-FI" sz="500" smtClean="0">
                <a:solidFill>
                  <a:prstClr val="black">
                    <a:tint val="75000"/>
                  </a:prstClr>
                </a:solidFill>
              </a:rPr>
              <a:pPr>
                <a:lnSpc>
                  <a:spcPct val="90000"/>
                </a:lnSpc>
                <a:spcAft>
                  <a:spcPts val="600"/>
                </a:spcAft>
                <a:defRPr/>
              </a:pPr>
              <a:t>17</a:t>
            </a:fld>
            <a:endParaRPr lang="fi-FI" sz="500">
              <a:solidFill>
                <a:prstClr val="black">
                  <a:tint val="75000"/>
                </a:prstClr>
              </a:solidFill>
            </a:endParaRPr>
          </a:p>
        </p:txBody>
      </p:sp>
      <p:graphicFrame>
        <p:nvGraphicFramePr>
          <p:cNvPr id="10" name="Sisällön paikkamerkki 7">
            <a:extLst>
              <a:ext uri="{FF2B5EF4-FFF2-40B4-BE49-F238E27FC236}">
                <a16:creationId xmlns:a16="http://schemas.microsoft.com/office/drawing/2014/main" id="{1D018456-41A7-4FAA-B374-7F3DE784229E}"/>
              </a:ext>
            </a:extLst>
          </p:cNvPr>
          <p:cNvGraphicFramePr>
            <a:graphicFrameLocks noGrp="1"/>
          </p:cNvGraphicFramePr>
          <p:nvPr>
            <p:ph sz="quarter" idx="14"/>
            <p:extLst>
              <p:ext uri="{D42A27DB-BD31-4B8C-83A1-F6EECF244321}">
                <p14:modId xmlns:p14="http://schemas.microsoft.com/office/powerpoint/2010/main" val="3007036896"/>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610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54E908A2-648E-4133-8E7A-55B4FB1ACAD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dgm id="{F9871633-E426-47F6-9B35-50005B4EE09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graphicEl>
                                              <a:dgm id="{C5702812-A932-481D-80C8-7E20E3AB7D7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graphicEl>
                                              <a:dgm id="{92DB1393-70AB-43EF-A8A9-3FB4DBDED22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graphicEl>
                                              <a:dgm id="{283BE39D-90B3-40F7-AD5E-9CC82770CC8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graphicEl>
                                              <a:dgm id="{8FF20610-5804-41F0-B961-7BF932BD7DF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graphicEl>
                                              <a:dgm id="{AE9ADD77-077E-44FF-B66F-A877AD1E160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16F60D-2EF1-4B83-B4BC-CFD6DE5BDF61}"/>
              </a:ext>
            </a:extLst>
          </p:cNvPr>
          <p:cNvSpPr>
            <a:spLocks noGrp="1"/>
          </p:cNvSpPr>
          <p:nvPr>
            <p:ph type="ctrTitle"/>
          </p:nvPr>
        </p:nvSpPr>
        <p:spPr>
          <a:xfrm>
            <a:off x="624419" y="318135"/>
            <a:ext cx="10943167" cy="1195798"/>
          </a:xfrm>
        </p:spPr>
        <p:txBody>
          <a:bodyPr anchor="t">
            <a:normAutofit/>
          </a:bodyPr>
          <a:lstStyle/>
          <a:p>
            <a:pPr algn="ctr"/>
            <a:r>
              <a:rPr kumimoji="0" lang="fi-FI" b="1" i="0" u="none" strike="noStrike" kern="1200" cap="none" spc="-75" normalizeH="0" baseline="0" noProof="0" dirty="0">
                <a:ln>
                  <a:noFill/>
                </a:ln>
                <a:effectLst/>
                <a:uLnTx/>
                <a:uFillTx/>
              </a:rPr>
              <a:t>Kauppojen sisäinen toteuttaja 2 </a:t>
            </a:r>
            <a:endParaRPr lang="fi-FI" dirty="0"/>
          </a:p>
        </p:txBody>
      </p:sp>
      <p:sp>
        <p:nvSpPr>
          <p:cNvPr id="4" name="Alatunnisteen paikkamerkki 3">
            <a:extLst>
              <a:ext uri="{FF2B5EF4-FFF2-40B4-BE49-F238E27FC236}">
                <a16:creationId xmlns:a16="http://schemas.microsoft.com/office/drawing/2014/main" id="{E8BA0C31-7EA1-43CF-BC2F-4B6D1D7727EC}"/>
              </a:ext>
            </a:extLst>
          </p:cNvPr>
          <p:cNvSpPr>
            <a:spLocks noGrp="1"/>
          </p:cNvSpPr>
          <p:nvPr>
            <p:ph type="ftr" sz="quarter" idx="16"/>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Rahoitusmarkkinaoikeus luento 9</a:t>
            </a:r>
          </a:p>
        </p:txBody>
      </p:sp>
      <p:sp>
        <p:nvSpPr>
          <p:cNvPr id="5" name="Dian numeron paikkamerkki 4">
            <a:extLst>
              <a:ext uri="{FF2B5EF4-FFF2-40B4-BE49-F238E27FC236}">
                <a16:creationId xmlns:a16="http://schemas.microsoft.com/office/drawing/2014/main" id="{7A3DD24A-47DE-4142-8A01-DB0155FE2ED4}"/>
              </a:ext>
            </a:extLst>
          </p:cNvPr>
          <p:cNvSpPr>
            <a:spLocks noGrp="1"/>
          </p:cNvSpPr>
          <p:nvPr>
            <p:ph type="sldNum" sz="quarter" idx="17"/>
          </p:nvPr>
        </p:nvSpPr>
        <p:spPr>
          <a:xfrm>
            <a:off x="6587067" y="6297616"/>
            <a:ext cx="4826000" cy="161925"/>
          </a:xfrm>
        </p:spPr>
        <p:txBody>
          <a:bodyPr anchor="ctr">
            <a:normAutofit/>
          </a:bodyPr>
          <a:lstStyle/>
          <a:p>
            <a:pPr>
              <a:lnSpc>
                <a:spcPct val="90000"/>
              </a:lnSpc>
              <a:spcAft>
                <a:spcPts val="600"/>
              </a:spcAft>
              <a:defRPr/>
            </a:pPr>
            <a:fld id="{1C07628F-9402-FB47-93B5-FC3C3BFEEBE0}" type="slidenum">
              <a:rPr lang="fi-FI" sz="500" smtClean="0">
                <a:solidFill>
                  <a:prstClr val="black">
                    <a:tint val="75000"/>
                  </a:prstClr>
                </a:solidFill>
              </a:rPr>
              <a:pPr>
                <a:lnSpc>
                  <a:spcPct val="90000"/>
                </a:lnSpc>
                <a:spcAft>
                  <a:spcPts val="600"/>
                </a:spcAft>
                <a:defRPr/>
              </a:pPr>
              <a:t>18</a:t>
            </a:fld>
            <a:endParaRPr lang="fi-FI" sz="500">
              <a:solidFill>
                <a:prstClr val="black">
                  <a:tint val="75000"/>
                </a:prstClr>
              </a:solidFill>
            </a:endParaRPr>
          </a:p>
        </p:txBody>
      </p:sp>
      <p:graphicFrame>
        <p:nvGraphicFramePr>
          <p:cNvPr id="7" name="Sisällön paikkamerkki 2">
            <a:extLst>
              <a:ext uri="{FF2B5EF4-FFF2-40B4-BE49-F238E27FC236}">
                <a16:creationId xmlns:a16="http://schemas.microsoft.com/office/drawing/2014/main" id="{25B467C0-E08D-4614-8A6E-44E2DA87EA09}"/>
              </a:ext>
            </a:extLst>
          </p:cNvPr>
          <p:cNvGraphicFramePr>
            <a:graphicFrameLocks noGrp="1"/>
          </p:cNvGraphicFramePr>
          <p:nvPr>
            <p:ph sz="quarter" idx="14"/>
            <p:extLst>
              <p:ext uri="{D42A27DB-BD31-4B8C-83A1-F6EECF244321}">
                <p14:modId xmlns:p14="http://schemas.microsoft.com/office/powerpoint/2010/main" val="3768456656"/>
              </p:ext>
            </p:extLst>
          </p:nvPr>
        </p:nvGraphicFramePr>
        <p:xfrm>
          <a:off x="624419" y="1513934"/>
          <a:ext cx="10943165" cy="4003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099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12D76850-B682-44D8-BDFB-32C2E6A96F81}"/>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ED2E6C49-56B7-49F6-BF39-FD718960A37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2E2E8BF5-8C65-4E22-A5A7-D1219194ADF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479F8070-4D1F-4C1B-AE62-823F704CE63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099693A1-5F2B-4AF2-A8CE-48D86B5E496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ACC275FA-94A2-4F51-BC86-B9A6F746A79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0655CA-182D-4648-8825-A8958779662B}"/>
              </a:ext>
            </a:extLst>
          </p:cNvPr>
          <p:cNvSpPr>
            <a:spLocks noGrp="1"/>
          </p:cNvSpPr>
          <p:nvPr>
            <p:ph type="ctrTitle"/>
          </p:nvPr>
        </p:nvSpPr>
        <p:spPr>
          <a:xfrm>
            <a:off x="632268" y="398459"/>
            <a:ext cx="10780799" cy="1195798"/>
          </a:xfrm>
        </p:spPr>
        <p:txBody>
          <a:bodyPr/>
          <a:lstStyle/>
          <a:p>
            <a:pPr algn="ctr"/>
            <a:r>
              <a:rPr lang="fi-FI" dirty="0"/>
              <a:t>Sääntelyn kohteet </a:t>
            </a:r>
            <a:br>
              <a:rPr lang="fi-FI" dirty="0"/>
            </a:br>
            <a:r>
              <a:rPr lang="fi-FI" dirty="0"/>
              <a:t>KRL 3 – 6 luvut </a:t>
            </a:r>
          </a:p>
        </p:txBody>
      </p:sp>
      <p:graphicFrame>
        <p:nvGraphicFramePr>
          <p:cNvPr id="6" name="Sisällön paikkamerkki 5">
            <a:extLst>
              <a:ext uri="{FF2B5EF4-FFF2-40B4-BE49-F238E27FC236}">
                <a16:creationId xmlns:a16="http://schemas.microsoft.com/office/drawing/2014/main" id="{A094480C-4E82-49AE-8745-668139EEF6DE}"/>
              </a:ext>
            </a:extLst>
          </p:cNvPr>
          <p:cNvGraphicFramePr>
            <a:graphicFrameLocks noGrp="1"/>
          </p:cNvGraphicFramePr>
          <p:nvPr>
            <p:ph sz="quarter" idx="14"/>
            <p:extLst>
              <p:ext uri="{D42A27DB-BD31-4B8C-83A1-F6EECF244321}">
                <p14:modId xmlns:p14="http://schemas.microsoft.com/office/powerpoint/2010/main" val="2489115380"/>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267E50FA-291B-4BDD-A94D-7080CD832EE5}"/>
              </a:ext>
            </a:extLst>
          </p:cNvPr>
          <p:cNvSpPr>
            <a:spLocks noGrp="1"/>
          </p:cNvSpPr>
          <p:nvPr>
            <p:ph type="ftr" sz="quarter" idx="16"/>
          </p:nvPr>
        </p:nvSpPr>
        <p:spPr/>
        <p:txBody>
          <a:bodyPr/>
          <a:lstStyle/>
          <a:p>
            <a:pPr>
              <a:defRPr/>
            </a:pPr>
            <a:r>
              <a:rPr lang="fi-FI">
                <a:solidFill>
                  <a:prstClr val="black">
                    <a:tint val="75000"/>
                  </a:prstClr>
                </a:solidFill>
              </a:rPr>
              <a:t>Rahoitusmarkkinaoikeus luento 9</a:t>
            </a:r>
          </a:p>
        </p:txBody>
      </p:sp>
      <p:sp>
        <p:nvSpPr>
          <p:cNvPr id="5" name="Dian numeron paikkamerkki 4">
            <a:extLst>
              <a:ext uri="{FF2B5EF4-FFF2-40B4-BE49-F238E27FC236}">
                <a16:creationId xmlns:a16="http://schemas.microsoft.com/office/drawing/2014/main" id="{69641F20-C7BF-40A4-851E-6F61908262EE}"/>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19</a:t>
            </a:fld>
            <a:endParaRPr lang="fi-FI">
              <a:solidFill>
                <a:prstClr val="black">
                  <a:tint val="75000"/>
                </a:prstClr>
              </a:solidFill>
            </a:endParaRPr>
          </a:p>
        </p:txBody>
      </p:sp>
    </p:spTree>
    <p:extLst>
      <p:ext uri="{BB962C8B-B14F-4D97-AF65-F5344CB8AC3E}">
        <p14:creationId xmlns:p14="http://schemas.microsoft.com/office/powerpoint/2010/main" val="49516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5D5C16F-4CC5-44B9-BECC-B7B167F212D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36AB0D3A-3A35-4552-A5B5-E1482BA062D0}"/>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5284D25A-8EEE-40B6-810A-401A907708C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411442D4-9CE0-491B-B815-D5AF04619E5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A1024BE6-EFDE-479D-9A92-5011343FA4C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1C046815-B122-4F06-99C4-E4E4BD64AC69}"/>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F9035A71-3991-44FD-9DF7-993CCD55726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A5088840-9A6F-41E4-B6E0-4DF3872E860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306DB101-5AFC-49DD-BDFF-F5592BF3147A}"/>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B20E92E6-19F6-4889-87F8-AC0F911ECA5B}"/>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3345F869-E555-4A40-ADE4-A3F5242F57C5}"/>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3F2CBCD2-5CDD-4F58-B28E-609301C43AD1}"/>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8B3B5B1C-4A53-4911-BA2B-C5C9E676F802}"/>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graphicEl>
                                              <a:dgm id="{6D347F01-A499-40E3-8A98-3681C44C64E0}"/>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graphicEl>
                                              <a:dgm id="{6C453201-24F3-431D-A918-B73FCF08FDD6}"/>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
                                            <p:graphicEl>
                                              <a:dgm id="{4FBB268F-B94F-408E-9953-73EF8A4E0A6B}"/>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graphicEl>
                                              <a:dgm id="{EDD4D79B-B534-4A81-B718-B0A8F213A0F7}"/>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graphicEl>
                                              <a:dgm id="{E1774066-CDDB-42B1-BAB6-C8DD607C8D2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B20A7A-3DD3-4AE9-9C4B-A88EA2157555}"/>
              </a:ext>
            </a:extLst>
          </p:cNvPr>
          <p:cNvSpPr>
            <a:spLocks noGrp="1"/>
          </p:cNvSpPr>
          <p:nvPr>
            <p:ph type="title"/>
          </p:nvPr>
        </p:nvSpPr>
        <p:spPr>
          <a:xfrm>
            <a:off x="762002" y="488950"/>
            <a:ext cx="10646833" cy="1079500"/>
          </a:xfrm>
        </p:spPr>
        <p:txBody>
          <a:bodyPr>
            <a:normAutofit/>
          </a:bodyPr>
          <a:lstStyle/>
          <a:p>
            <a:r>
              <a:rPr lang="fi-FI" b="1" i="0" u="none" strike="noStrike" baseline="0"/>
              <a:t>Asiakkaan luokitteleminen</a:t>
            </a:r>
            <a:endParaRPr lang="fi-FI" dirty="0"/>
          </a:p>
        </p:txBody>
      </p:sp>
      <p:pic>
        <p:nvPicPr>
          <p:cNvPr id="8" name="Sisällön paikkamerkki 7" descr="Nainen järjestämässä kuvia lattialla">
            <a:extLst>
              <a:ext uri="{FF2B5EF4-FFF2-40B4-BE49-F238E27FC236}">
                <a16:creationId xmlns:a16="http://schemas.microsoft.com/office/drawing/2014/main" id="{3C5F2729-9C46-45BE-AB9B-B0BDFB7E85C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0" y="1907903"/>
            <a:ext cx="5221288" cy="3485107"/>
          </a:xfrm>
        </p:spPr>
      </p:pic>
      <p:sp>
        <p:nvSpPr>
          <p:cNvPr id="4" name="Alatunnisteen paikkamerkki 3">
            <a:extLst>
              <a:ext uri="{FF2B5EF4-FFF2-40B4-BE49-F238E27FC236}">
                <a16:creationId xmlns:a16="http://schemas.microsoft.com/office/drawing/2014/main" id="{E2B4EC09-CC38-4D4F-98CD-CF55424B0C48}"/>
              </a:ext>
            </a:extLst>
          </p:cNvPr>
          <p:cNvSpPr>
            <a:spLocks noGrp="1"/>
          </p:cNvSpPr>
          <p:nvPr>
            <p:ph type="ftr" sz="quarter" idx="11"/>
          </p:nvPr>
        </p:nvSpPr>
        <p:spPr>
          <a:xfrm>
            <a:off x="6587067" y="5953125"/>
            <a:ext cx="4826000" cy="158750"/>
          </a:xfrm>
        </p:spPr>
        <p:txBody>
          <a:bodyPr anchor="ct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400" b="0" i="0" u="none" strike="noStrike" kern="1200" cap="none" spc="0" normalizeH="0" baseline="0" noProof="0">
                <a:ln>
                  <a:noFill/>
                </a:ln>
                <a:solidFill>
                  <a:prstClr val="black">
                    <a:tint val="75000"/>
                  </a:prstClr>
                </a:solidFill>
                <a:effectLst/>
                <a:uLnTx/>
                <a:uFillTx/>
              </a:rPr>
              <a:t>Rahoitusmarkkinaoikeus luento 9</a:t>
            </a:r>
          </a:p>
        </p:txBody>
      </p:sp>
      <p:sp>
        <p:nvSpPr>
          <p:cNvPr id="5" name="Dian numeron paikkamerkki 4">
            <a:extLst>
              <a:ext uri="{FF2B5EF4-FFF2-40B4-BE49-F238E27FC236}">
                <a16:creationId xmlns:a16="http://schemas.microsoft.com/office/drawing/2014/main" id="{B16C2946-2EDB-4F89-93CC-36769AA3A029}"/>
              </a:ext>
            </a:extLst>
          </p:cNvPr>
          <p:cNvSpPr>
            <a:spLocks noGrp="1"/>
          </p:cNvSpPr>
          <p:nvPr>
            <p:ph type="sldNum" sz="quarter" idx="12"/>
          </p:nvPr>
        </p:nvSpPr>
        <p:spPr>
          <a:xfrm>
            <a:off x="6587067" y="6297616"/>
            <a:ext cx="4826000" cy="161925"/>
          </a:xfrm>
        </p:spPr>
        <p:txBody>
          <a:bodyPr anchor="ct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fld id="{4DC74067-3E18-49C5-A177-70BF794C5DB3}" type="slidenum">
              <a:rPr kumimoji="0" lang="en-US" sz="500" b="0" i="0" u="none" strike="noStrike" kern="1200" cap="none" spc="0" normalizeH="0" baseline="0" noProof="0" smtClean="0">
                <a:ln>
                  <a:noFill/>
                </a:ln>
                <a:solidFill>
                  <a:prstClr val="black">
                    <a:tint val="75000"/>
                  </a:prstClr>
                </a:solidFill>
                <a:effectLst/>
                <a:uLnTx/>
                <a:uFillTx/>
              </a:rPr>
              <a:pPr marL="0" marR="0" lvl="0" indent="0" defTabSz="914400" rtl="0" eaLnBrk="1" fontAlgn="auto" latinLnBrk="0" hangingPunct="1">
                <a:lnSpc>
                  <a:spcPct val="90000"/>
                </a:lnSpc>
                <a:spcBef>
                  <a:spcPts val="0"/>
                </a:spcBef>
                <a:spcAft>
                  <a:spcPts val="600"/>
                </a:spcAft>
                <a:buClrTx/>
                <a:buSzTx/>
                <a:buFontTx/>
                <a:buNone/>
                <a:tabLst/>
                <a:defRPr/>
              </a:pPr>
              <a:t>2</a:t>
            </a:fld>
            <a:endParaRPr kumimoji="0" lang="en-US" sz="500" b="0" i="0" u="none" strike="noStrike" kern="1200" cap="none" spc="0" normalizeH="0" baseline="0" noProof="0">
              <a:ln>
                <a:noFill/>
              </a:ln>
              <a:solidFill>
                <a:prstClr val="black">
                  <a:tint val="75000"/>
                </a:prstClr>
              </a:solidFill>
              <a:effectLst/>
              <a:uLnTx/>
              <a:uFillTx/>
            </a:endParaRPr>
          </a:p>
        </p:txBody>
      </p:sp>
      <p:graphicFrame>
        <p:nvGraphicFramePr>
          <p:cNvPr id="7" name="Sisällön paikkamerkki 2">
            <a:extLst>
              <a:ext uri="{FF2B5EF4-FFF2-40B4-BE49-F238E27FC236}">
                <a16:creationId xmlns:a16="http://schemas.microsoft.com/office/drawing/2014/main" id="{71B12AA4-BB2D-4D7C-BFA3-705CD792097C}"/>
              </a:ext>
            </a:extLst>
          </p:cNvPr>
          <p:cNvGraphicFramePr>
            <a:graphicFrameLocks noGrp="1"/>
          </p:cNvGraphicFramePr>
          <p:nvPr>
            <p:ph sz="half" idx="2"/>
            <p:extLst>
              <p:ext uri="{D42A27DB-BD31-4B8C-83A1-F6EECF244321}">
                <p14:modId xmlns:p14="http://schemas.microsoft.com/office/powerpoint/2010/main" val="4219493690"/>
              </p:ext>
            </p:extLst>
          </p:nvPr>
        </p:nvGraphicFramePr>
        <p:xfrm>
          <a:off x="6187017" y="1582740"/>
          <a:ext cx="5221816" cy="4135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000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F393604A-0D5F-425E-A4F7-BD3623061E4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2D83F17D-9C6C-4728-8CDE-0067915E94A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83A164F-D8CE-4BDA-82FD-606D2FAA263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02546923-8BE8-41B3-BA6A-745414B83F9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872770EE-47D8-4F71-8D25-C2D0BB04D81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222398-5EFC-465D-B127-A52CDF9B8B7D}"/>
              </a:ext>
            </a:extLst>
          </p:cNvPr>
          <p:cNvSpPr>
            <a:spLocks noGrp="1"/>
          </p:cNvSpPr>
          <p:nvPr>
            <p:ph type="ctrTitle"/>
          </p:nvPr>
        </p:nvSpPr>
        <p:spPr/>
        <p:txBody>
          <a:bodyPr/>
          <a:lstStyle/>
          <a:p>
            <a:pPr algn="ctr"/>
            <a:r>
              <a:rPr lang="fi-FI" b="1" dirty="0"/>
              <a:t>Kaupankäynnin keskeyttäminen tai lopettaminen</a:t>
            </a:r>
            <a:br>
              <a:rPr lang="fi-FI" b="1" dirty="0"/>
            </a:br>
            <a:r>
              <a:rPr lang="fi-FI" b="1" dirty="0"/>
              <a:t>Arvopaperin poistaminen pörssilistalta</a:t>
            </a:r>
            <a:br>
              <a:rPr lang="fi-FI" b="1" dirty="0"/>
            </a:br>
            <a:endParaRPr lang="fi-FI" dirty="0"/>
          </a:p>
        </p:txBody>
      </p:sp>
      <p:sp>
        <p:nvSpPr>
          <p:cNvPr id="4" name="Alatunnisteen paikkamerkki 3">
            <a:extLst>
              <a:ext uri="{FF2B5EF4-FFF2-40B4-BE49-F238E27FC236}">
                <a16:creationId xmlns:a16="http://schemas.microsoft.com/office/drawing/2014/main" id="{2A7DE849-A336-4182-9928-511AB31AE4E8}"/>
              </a:ext>
            </a:extLst>
          </p:cNvPr>
          <p:cNvSpPr>
            <a:spLocks noGrp="1"/>
          </p:cNvSpPr>
          <p:nvPr>
            <p:ph type="ftr" sz="quarter" idx="16"/>
          </p:nvPr>
        </p:nvSpPr>
        <p:spPr/>
        <p:txBody>
          <a:bodyPr/>
          <a:lstStyle/>
          <a:p>
            <a:pPr>
              <a:defRPr/>
            </a:pPr>
            <a:r>
              <a:rPr lang="fi-FI">
                <a:solidFill>
                  <a:prstClr val="black">
                    <a:tint val="75000"/>
                  </a:prstClr>
                </a:solidFill>
              </a:rPr>
              <a:t>Rahoitusmarkkinaoikeus luento 9</a:t>
            </a:r>
          </a:p>
        </p:txBody>
      </p:sp>
      <p:sp>
        <p:nvSpPr>
          <p:cNvPr id="5" name="Dian numeron paikkamerkki 4">
            <a:extLst>
              <a:ext uri="{FF2B5EF4-FFF2-40B4-BE49-F238E27FC236}">
                <a16:creationId xmlns:a16="http://schemas.microsoft.com/office/drawing/2014/main" id="{A56B4D1F-AD4F-485B-A0B0-4EC437CDD984}"/>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20</a:t>
            </a:fld>
            <a:endParaRPr lang="fi-FI">
              <a:solidFill>
                <a:prstClr val="black">
                  <a:tint val="75000"/>
                </a:prstClr>
              </a:solidFill>
            </a:endParaRPr>
          </a:p>
        </p:txBody>
      </p:sp>
      <p:graphicFrame>
        <p:nvGraphicFramePr>
          <p:cNvPr id="8" name="Sisällön paikkamerkki 7">
            <a:extLst>
              <a:ext uri="{FF2B5EF4-FFF2-40B4-BE49-F238E27FC236}">
                <a16:creationId xmlns:a16="http://schemas.microsoft.com/office/drawing/2014/main" id="{735FF1BC-96E5-4273-AA0D-8E1CC2064809}"/>
              </a:ext>
            </a:extLst>
          </p:cNvPr>
          <p:cNvGraphicFramePr>
            <a:graphicFrameLocks noGrp="1"/>
          </p:cNvGraphicFramePr>
          <p:nvPr>
            <p:ph sz="quarter" idx="14"/>
            <p:extLst>
              <p:ext uri="{D42A27DB-BD31-4B8C-83A1-F6EECF244321}">
                <p14:modId xmlns:p14="http://schemas.microsoft.com/office/powerpoint/2010/main" val="2499803928"/>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24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0250F696-19FB-4B63-9884-F628A3B8FFC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DBCF445A-F97C-4AC5-AF8C-2318FDE38AC8}"/>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graphicEl>
                                              <a:dgm id="{BC6DC8B5-C20F-4A05-9EEC-F3D10976E79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6B7289BE-63BD-4333-B9E7-D7EB0CA8E33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C8FA658D-7DA3-4547-8BA7-07C22D98BAD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B4002327-4E91-46A0-8D15-34B952D6B40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49D5FAF6-E3DD-4F62-A863-C9E17B0796B8}"/>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graphicEl>
                                              <a:dgm id="{846573CC-5069-4C63-BD4F-9CB8DA0AD6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B33C33-16F5-41FF-9224-8D867EEA5E86}"/>
              </a:ext>
            </a:extLst>
          </p:cNvPr>
          <p:cNvSpPr>
            <a:spLocks noGrp="1"/>
          </p:cNvSpPr>
          <p:nvPr>
            <p:ph type="title"/>
          </p:nvPr>
        </p:nvSpPr>
        <p:spPr>
          <a:xfrm>
            <a:off x="762002" y="488950"/>
            <a:ext cx="10646833" cy="1079500"/>
          </a:xfrm>
        </p:spPr>
        <p:txBody>
          <a:bodyPr>
            <a:normAutofit/>
          </a:bodyPr>
          <a:lstStyle/>
          <a:p>
            <a:pPr>
              <a:lnSpc>
                <a:spcPct val="90000"/>
              </a:lnSpc>
            </a:pPr>
            <a:r>
              <a:rPr lang="fi-FI" b="1" dirty="0"/>
              <a:t>Suora sähköinen markkinoillepääsy</a:t>
            </a:r>
            <a:br>
              <a:rPr lang="fi-FI" b="1" dirty="0"/>
            </a:br>
            <a:r>
              <a:rPr lang="fi-FI" b="1" dirty="0"/>
              <a:t>KRL 3:19</a:t>
            </a:r>
            <a:endParaRPr lang="fi-FI" dirty="0"/>
          </a:p>
        </p:txBody>
      </p:sp>
      <p:graphicFrame>
        <p:nvGraphicFramePr>
          <p:cNvPr id="8" name="Sisällön paikkamerkki 7">
            <a:extLst>
              <a:ext uri="{FF2B5EF4-FFF2-40B4-BE49-F238E27FC236}">
                <a16:creationId xmlns:a16="http://schemas.microsoft.com/office/drawing/2014/main" id="{334EA151-7380-433E-AC16-DB3C8B069DA2}"/>
              </a:ext>
            </a:extLst>
          </p:cNvPr>
          <p:cNvGraphicFramePr>
            <a:graphicFrameLocks noGrp="1"/>
          </p:cNvGraphicFramePr>
          <p:nvPr>
            <p:ph sz="half" idx="1"/>
            <p:extLst>
              <p:ext uri="{D42A27DB-BD31-4B8C-83A1-F6EECF244321}">
                <p14:modId xmlns:p14="http://schemas.microsoft.com/office/powerpoint/2010/main" val="3643676692"/>
              </p:ext>
            </p:extLst>
          </p:nvPr>
        </p:nvGraphicFramePr>
        <p:xfrm>
          <a:off x="762002" y="1582740"/>
          <a:ext cx="5221817"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Sisällön paikkamerkki 6" descr="Liikemies käyttämässä digitaalista tablettia kokouksessa">
            <a:extLst>
              <a:ext uri="{FF2B5EF4-FFF2-40B4-BE49-F238E27FC236}">
                <a16:creationId xmlns:a16="http://schemas.microsoft.com/office/drawing/2014/main" id="{585B596C-3422-475E-A979-247977DFFD13}"/>
              </a:ext>
            </a:extLst>
          </p:cNvPr>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6186488" y="1909923"/>
            <a:ext cx="5222875" cy="3481066"/>
          </a:xfrm>
        </p:spPr>
      </p:pic>
      <p:sp>
        <p:nvSpPr>
          <p:cNvPr id="4" name="Alatunnisteen paikkamerkki 3">
            <a:extLst>
              <a:ext uri="{FF2B5EF4-FFF2-40B4-BE49-F238E27FC236}">
                <a16:creationId xmlns:a16="http://schemas.microsoft.com/office/drawing/2014/main" id="{883516BF-74E0-4576-A016-80FD284CAD2F}"/>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Rahoitusmarkkinaoikeus luento 9</a:t>
            </a:r>
          </a:p>
        </p:txBody>
      </p:sp>
      <p:sp>
        <p:nvSpPr>
          <p:cNvPr id="5" name="Dian numeron paikkamerkki 4">
            <a:extLst>
              <a:ext uri="{FF2B5EF4-FFF2-40B4-BE49-F238E27FC236}">
                <a16:creationId xmlns:a16="http://schemas.microsoft.com/office/drawing/2014/main" id="{5A90B2A4-4C51-479C-8676-96C9B23DE895}"/>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1C07628F-9402-FB47-93B5-FC3C3BFEEBE0}" type="slidenum">
              <a:rPr lang="fi-FI" sz="500" smtClean="0">
                <a:solidFill>
                  <a:prstClr val="black">
                    <a:tint val="75000"/>
                  </a:prstClr>
                </a:solidFill>
              </a:rPr>
              <a:pPr>
                <a:lnSpc>
                  <a:spcPct val="90000"/>
                </a:lnSpc>
                <a:spcAft>
                  <a:spcPts val="600"/>
                </a:spcAft>
                <a:defRPr/>
              </a:pPr>
              <a:t>21</a:t>
            </a:fld>
            <a:endParaRPr lang="fi-FI" sz="500">
              <a:solidFill>
                <a:prstClr val="black">
                  <a:tint val="75000"/>
                </a:prstClr>
              </a:solidFill>
            </a:endParaRPr>
          </a:p>
        </p:txBody>
      </p:sp>
    </p:spTree>
    <p:extLst>
      <p:ext uri="{BB962C8B-B14F-4D97-AF65-F5344CB8AC3E}">
        <p14:creationId xmlns:p14="http://schemas.microsoft.com/office/powerpoint/2010/main" val="42340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2DB5CDB2-48D4-4A29-828F-0CEE612ED2A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5D7BD193-4F33-4B21-9136-4983720D067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94E1C824-3506-4F0E-8946-2A4922B07FE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F7931C30-714B-4247-9979-3E5583762A0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7DE6F1-93CD-485F-A4B6-A97A6E8DF8B0}"/>
              </a:ext>
            </a:extLst>
          </p:cNvPr>
          <p:cNvSpPr>
            <a:spLocks noGrp="1"/>
          </p:cNvSpPr>
          <p:nvPr>
            <p:ph type="ctrTitle"/>
          </p:nvPr>
        </p:nvSpPr>
        <p:spPr/>
        <p:txBody>
          <a:bodyPr/>
          <a:lstStyle/>
          <a:p>
            <a:pPr algn="ctr"/>
            <a:r>
              <a:rPr lang="fi-FI" dirty="0"/>
              <a:t>Monenkeskinen ja organisoitu kaupankäynti </a:t>
            </a:r>
          </a:p>
        </p:txBody>
      </p:sp>
      <p:graphicFrame>
        <p:nvGraphicFramePr>
          <p:cNvPr id="7" name="Sisällön paikkamerkki 6">
            <a:extLst>
              <a:ext uri="{FF2B5EF4-FFF2-40B4-BE49-F238E27FC236}">
                <a16:creationId xmlns:a16="http://schemas.microsoft.com/office/drawing/2014/main" id="{8F700D6A-89B2-4918-914B-00339A8B60D5}"/>
              </a:ext>
            </a:extLst>
          </p:cNvPr>
          <p:cNvGraphicFramePr>
            <a:graphicFrameLocks noGrp="1"/>
          </p:cNvGraphicFramePr>
          <p:nvPr>
            <p:ph sz="quarter" idx="14"/>
            <p:extLst>
              <p:ext uri="{D42A27DB-BD31-4B8C-83A1-F6EECF244321}">
                <p14:modId xmlns:p14="http://schemas.microsoft.com/office/powerpoint/2010/main" val="3142704661"/>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9EE81890-5655-4D93-BF09-1C5D6B3C8231}"/>
              </a:ext>
            </a:extLst>
          </p:cNvPr>
          <p:cNvSpPr>
            <a:spLocks noGrp="1"/>
          </p:cNvSpPr>
          <p:nvPr>
            <p:ph type="ftr" sz="quarter" idx="16"/>
          </p:nvPr>
        </p:nvSpPr>
        <p:spPr/>
        <p:txBody>
          <a:bodyPr/>
          <a:lstStyle/>
          <a:p>
            <a:pPr>
              <a:defRPr/>
            </a:pPr>
            <a:r>
              <a:rPr lang="fi-FI">
                <a:solidFill>
                  <a:prstClr val="black">
                    <a:tint val="75000"/>
                  </a:prstClr>
                </a:solidFill>
              </a:rPr>
              <a:t>Rahoitusmarkkinaoikeus luento 9</a:t>
            </a:r>
          </a:p>
        </p:txBody>
      </p:sp>
      <p:sp>
        <p:nvSpPr>
          <p:cNvPr id="5" name="Dian numeron paikkamerkki 4">
            <a:extLst>
              <a:ext uri="{FF2B5EF4-FFF2-40B4-BE49-F238E27FC236}">
                <a16:creationId xmlns:a16="http://schemas.microsoft.com/office/drawing/2014/main" id="{433F60E0-6128-4703-83C5-51B5FF7733D4}"/>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22</a:t>
            </a:fld>
            <a:endParaRPr lang="fi-FI">
              <a:solidFill>
                <a:prstClr val="black">
                  <a:tint val="75000"/>
                </a:prstClr>
              </a:solidFill>
            </a:endParaRPr>
          </a:p>
        </p:txBody>
      </p:sp>
    </p:spTree>
    <p:extLst>
      <p:ext uri="{BB962C8B-B14F-4D97-AF65-F5344CB8AC3E}">
        <p14:creationId xmlns:p14="http://schemas.microsoft.com/office/powerpoint/2010/main" val="287046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9BED3865-9F20-41E5-93F6-65AF3CD88B4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2F6960AA-07D6-4EC7-9B67-022A754EEEE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DE5D59BD-1C65-4FC1-918A-9D591FB8DE5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C8F7227E-6747-4874-9BA9-137BEEE369B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F6C46D-7461-426D-8253-6C5D7520BC95}"/>
              </a:ext>
            </a:extLst>
          </p:cNvPr>
          <p:cNvSpPr>
            <a:spLocks noGrp="1"/>
          </p:cNvSpPr>
          <p:nvPr>
            <p:ph type="ctrTitle"/>
          </p:nvPr>
        </p:nvSpPr>
        <p:spPr/>
        <p:txBody>
          <a:bodyPr/>
          <a:lstStyle/>
          <a:p>
            <a:pPr algn="ctr"/>
            <a:r>
              <a:rPr lang="fi-FI" dirty="0"/>
              <a:t>Organisoitu kaupankäynti </a:t>
            </a:r>
          </a:p>
        </p:txBody>
      </p:sp>
      <p:graphicFrame>
        <p:nvGraphicFramePr>
          <p:cNvPr id="6" name="Sisällön paikkamerkki 5">
            <a:extLst>
              <a:ext uri="{FF2B5EF4-FFF2-40B4-BE49-F238E27FC236}">
                <a16:creationId xmlns:a16="http://schemas.microsoft.com/office/drawing/2014/main" id="{1026F495-B93D-4119-BBBE-99921E0D05AA}"/>
              </a:ext>
            </a:extLst>
          </p:cNvPr>
          <p:cNvGraphicFramePr>
            <a:graphicFrameLocks noGrp="1"/>
          </p:cNvGraphicFramePr>
          <p:nvPr>
            <p:ph sz="quarter" idx="14"/>
            <p:extLst>
              <p:ext uri="{D42A27DB-BD31-4B8C-83A1-F6EECF244321}">
                <p14:modId xmlns:p14="http://schemas.microsoft.com/office/powerpoint/2010/main" val="3047680572"/>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7AE5095D-B989-4B87-A716-C79EEA7EEE40}"/>
              </a:ext>
            </a:extLst>
          </p:cNvPr>
          <p:cNvSpPr>
            <a:spLocks noGrp="1"/>
          </p:cNvSpPr>
          <p:nvPr>
            <p:ph type="ftr" sz="quarter" idx="16"/>
          </p:nvPr>
        </p:nvSpPr>
        <p:spPr/>
        <p:txBody>
          <a:bodyPr/>
          <a:lstStyle/>
          <a:p>
            <a:pPr>
              <a:defRPr/>
            </a:pPr>
            <a:r>
              <a:rPr lang="fi-FI">
                <a:solidFill>
                  <a:prstClr val="black">
                    <a:tint val="75000"/>
                  </a:prstClr>
                </a:solidFill>
              </a:rPr>
              <a:t>Rahoitusmarkkinaoikeus luento 9</a:t>
            </a:r>
          </a:p>
        </p:txBody>
      </p:sp>
      <p:sp>
        <p:nvSpPr>
          <p:cNvPr id="5" name="Dian numeron paikkamerkki 4">
            <a:extLst>
              <a:ext uri="{FF2B5EF4-FFF2-40B4-BE49-F238E27FC236}">
                <a16:creationId xmlns:a16="http://schemas.microsoft.com/office/drawing/2014/main" id="{D28FCE09-A490-4D74-91B2-D17A5241B961}"/>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23</a:t>
            </a:fld>
            <a:endParaRPr lang="fi-FI">
              <a:solidFill>
                <a:prstClr val="black">
                  <a:tint val="75000"/>
                </a:prstClr>
              </a:solidFill>
            </a:endParaRPr>
          </a:p>
        </p:txBody>
      </p:sp>
    </p:spTree>
    <p:extLst>
      <p:ext uri="{BB962C8B-B14F-4D97-AF65-F5344CB8AC3E}">
        <p14:creationId xmlns:p14="http://schemas.microsoft.com/office/powerpoint/2010/main" val="194818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A4A2CB3-23B1-4D68-B26D-8454105B35F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1D3AD005-012A-461C-91A2-54E31236493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74C4D89D-6E96-4BBC-A905-C154C36E623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8DC823AA-19BE-4B12-8902-DDB7820A8CE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08048D60-BA7F-4187-BC71-8B7D92E7179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9BFB462B-463C-4DA2-9D3D-16DA534C8323}"/>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5FF8118D-4011-45CC-91BB-999B60768F55}"/>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FEB6422A-A9ED-4B8C-A5F8-02421175675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A5F80B-D40A-4635-8A82-0E6AE019F36F}"/>
              </a:ext>
            </a:extLst>
          </p:cNvPr>
          <p:cNvSpPr>
            <a:spLocks noGrp="1"/>
          </p:cNvSpPr>
          <p:nvPr>
            <p:ph type="title"/>
          </p:nvPr>
        </p:nvSpPr>
        <p:spPr>
          <a:xfrm>
            <a:off x="762002" y="488950"/>
            <a:ext cx="10646833" cy="1079500"/>
          </a:xfrm>
        </p:spPr>
        <p:txBody>
          <a:bodyPr>
            <a:normAutofit fontScale="90000"/>
          </a:bodyPr>
          <a:lstStyle/>
          <a:p>
            <a:pPr>
              <a:lnSpc>
                <a:spcPct val="90000"/>
              </a:lnSpc>
            </a:pPr>
            <a:r>
              <a:rPr lang="fi-FI" b="1" dirty="0"/>
              <a:t>Ammattimainen asiakas </a:t>
            </a:r>
            <a:br>
              <a:rPr lang="fi-FI" b="1" dirty="0"/>
            </a:br>
            <a:r>
              <a:rPr lang="fi-FI" b="1" dirty="0"/>
              <a:t>ja hyväksyttävä vastapuoli (</a:t>
            </a:r>
            <a:r>
              <a:rPr lang="fi-FI" b="1" dirty="0" err="1"/>
              <a:t>SipaL</a:t>
            </a:r>
            <a:r>
              <a:rPr lang="fi-FI" b="1" dirty="0"/>
              <a:t> 1:23) </a:t>
            </a:r>
            <a:br>
              <a:rPr lang="fi-FI" b="1" dirty="0"/>
            </a:br>
            <a:endParaRPr lang="fi-FI" dirty="0"/>
          </a:p>
        </p:txBody>
      </p:sp>
      <p:sp>
        <p:nvSpPr>
          <p:cNvPr id="3" name="Sisällön paikkamerkki 2">
            <a:extLst>
              <a:ext uri="{FF2B5EF4-FFF2-40B4-BE49-F238E27FC236}">
                <a16:creationId xmlns:a16="http://schemas.microsoft.com/office/drawing/2014/main" id="{A4565FBD-DF9E-46E0-87C1-313026B79743}"/>
              </a:ext>
            </a:extLst>
          </p:cNvPr>
          <p:cNvSpPr>
            <a:spLocks noGrp="1"/>
          </p:cNvSpPr>
          <p:nvPr>
            <p:ph sz="half" idx="1"/>
          </p:nvPr>
        </p:nvSpPr>
        <p:spPr>
          <a:xfrm>
            <a:off x="762002" y="1582740"/>
            <a:ext cx="5221817" cy="4135437"/>
          </a:xfrm>
        </p:spPr>
        <p:txBody>
          <a:bodyPr>
            <a:normAutofit lnSpcReduction="10000"/>
          </a:bodyPr>
          <a:lstStyle/>
          <a:p>
            <a:pPr>
              <a:lnSpc>
                <a:spcPct val="90000"/>
              </a:lnSpc>
            </a:pPr>
            <a:r>
              <a:rPr lang="fi-FI" sz="1300" dirty="0"/>
              <a:t>Sijoituspalveluyritys, luottolaitos ja sijoitusrahastolainsäädännössä tarkoitettu rahastoyhtiö, säilytysyhteisö sekä  vaihtoehtorahastojen hoitaja ja säilytysyhteisöt;</a:t>
            </a:r>
          </a:p>
          <a:p>
            <a:pPr>
              <a:lnSpc>
                <a:spcPct val="90000"/>
              </a:lnSpc>
            </a:pPr>
            <a:r>
              <a:rPr lang="fi-FI" sz="1300" dirty="0"/>
              <a:t>Pörssi, arvopaperikeskus ja keskusvastapuoli;</a:t>
            </a:r>
          </a:p>
          <a:p>
            <a:pPr>
              <a:lnSpc>
                <a:spcPct val="90000"/>
              </a:lnSpc>
            </a:pPr>
            <a:r>
              <a:rPr lang="fi-FI" sz="1300" dirty="0"/>
              <a:t>Vakuutusyhtiö, työeläkevakuutusyhtiö, eläkesäätiö ja eläkekassa;</a:t>
            </a:r>
          </a:p>
          <a:p>
            <a:pPr>
              <a:lnSpc>
                <a:spcPct val="90000"/>
              </a:lnSpc>
            </a:pPr>
            <a:r>
              <a:rPr lang="fi-FI" sz="1300" dirty="0"/>
              <a:t>Hyödykkeitä ja hyödykejohdannaisia omaan lukuunsa ostava ja myyvä yritys;</a:t>
            </a:r>
          </a:p>
          <a:p>
            <a:pPr>
              <a:lnSpc>
                <a:spcPct val="90000"/>
              </a:lnSpc>
            </a:pPr>
            <a:r>
              <a:rPr lang="fi-FI" sz="1300" dirty="0"/>
              <a:t>Yhteisösijoittaja;</a:t>
            </a:r>
          </a:p>
          <a:p>
            <a:pPr>
              <a:lnSpc>
                <a:spcPct val="90000"/>
              </a:lnSpc>
            </a:pPr>
            <a:r>
              <a:rPr lang="fi-FI" sz="1300" dirty="0"/>
              <a:t>Suuryritys, joka täyttää laissa asetetut vaatimukset;</a:t>
            </a:r>
          </a:p>
          <a:p>
            <a:pPr>
              <a:lnSpc>
                <a:spcPct val="90000"/>
              </a:lnSpc>
            </a:pPr>
            <a:r>
              <a:rPr lang="fi-FI" sz="1300" dirty="0"/>
              <a:t>Valtio, keskuspankki ja laissa mainitut muut julkisoikeudelliset yhteisöt. </a:t>
            </a:r>
          </a:p>
          <a:p>
            <a:pPr>
              <a:lnSpc>
                <a:spcPct val="90000"/>
              </a:lnSpc>
            </a:pPr>
            <a:r>
              <a:rPr lang="fi-FI" sz="1300" dirty="0"/>
              <a:t>Sijoituspalveluyritys voi kohdella muuta kuin 1 momentin 1–5 kohdassa tarkoitettua asiakasta tämän omasta pyynnöstä ammattimaisena asiakkaana, jos se arvioi, että </a:t>
            </a:r>
            <a:r>
              <a:rPr lang="fi-FI" sz="1300" dirty="0">
                <a:solidFill>
                  <a:srgbClr val="FF0000"/>
                </a:solidFill>
              </a:rPr>
              <a:t>asiakkaalla on valmiudet tehdä itsenäisiä sijoituspäätöksiä </a:t>
            </a:r>
            <a:r>
              <a:rPr lang="fi-FI" sz="1300" dirty="0"/>
              <a:t>ja ymmärtää niihin liittyvät riskit ja jos asiakas lisäksi täyttää vähintään kaksi laissa mainittua vaatimusta </a:t>
            </a:r>
          </a:p>
          <a:p>
            <a:pPr>
              <a:lnSpc>
                <a:spcPct val="90000"/>
              </a:lnSpc>
            </a:pPr>
            <a:r>
              <a:rPr lang="fi-FI" sz="1300" dirty="0">
                <a:solidFill>
                  <a:srgbClr val="FF0000"/>
                </a:solidFill>
              </a:rPr>
              <a:t>Hyväksyttävä vastapuoli</a:t>
            </a:r>
            <a:r>
              <a:rPr lang="fi-FI" sz="1300" dirty="0"/>
              <a:t>: sijoituspalveluyritys ym. edellä mainitut toimijat paitsi yhteisösijoittaja ja suuryritys </a:t>
            </a:r>
          </a:p>
          <a:p>
            <a:pPr lvl="1">
              <a:lnSpc>
                <a:spcPct val="90000"/>
              </a:lnSpc>
            </a:pPr>
            <a:r>
              <a:rPr lang="fi-FI" sz="1000" dirty="0"/>
              <a:t>Suuryritys saa omalla suostumuksellaan tämän statuksen </a:t>
            </a:r>
          </a:p>
          <a:p>
            <a:pPr>
              <a:lnSpc>
                <a:spcPct val="90000"/>
              </a:lnSpc>
            </a:pPr>
            <a:endParaRPr lang="fi-FI" sz="1300" dirty="0"/>
          </a:p>
        </p:txBody>
      </p:sp>
      <p:pic>
        <p:nvPicPr>
          <p:cNvPr id="7" name="Sisällön paikkamerkki 6" descr="Kuva, joka sisältää kohteen rakennus, ulko, lehmä, katu&#10;&#10;Kuvaus luotu automaattisesti">
            <a:extLst>
              <a:ext uri="{FF2B5EF4-FFF2-40B4-BE49-F238E27FC236}">
                <a16:creationId xmlns:a16="http://schemas.microsoft.com/office/drawing/2014/main" id="{817B81C9-FAEA-4621-8456-080EEB97494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6488" y="1909498"/>
            <a:ext cx="5222875" cy="3481916"/>
          </a:xfrm>
        </p:spPr>
      </p:pic>
      <p:sp>
        <p:nvSpPr>
          <p:cNvPr id="4" name="Alatunnisteen paikkamerkki 3">
            <a:extLst>
              <a:ext uri="{FF2B5EF4-FFF2-40B4-BE49-F238E27FC236}">
                <a16:creationId xmlns:a16="http://schemas.microsoft.com/office/drawing/2014/main" id="{216FEA7E-B41A-4080-8966-D85E0283F18E}"/>
              </a:ext>
            </a:extLst>
          </p:cNvPr>
          <p:cNvSpPr>
            <a:spLocks noGrp="1"/>
          </p:cNvSpPr>
          <p:nvPr>
            <p:ph type="ftr" sz="quarter" idx="11"/>
          </p:nvPr>
        </p:nvSpPr>
        <p:spPr>
          <a:xfrm>
            <a:off x="6587067" y="5953125"/>
            <a:ext cx="4826000" cy="158750"/>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fi-FI" sz="400" b="0" i="0" u="none" strike="noStrike" kern="1200" cap="none" spc="0" normalizeH="0" baseline="0" noProof="0">
                <a:ln>
                  <a:noFill/>
                </a:ln>
                <a:solidFill>
                  <a:prstClr val="black">
                    <a:tint val="75000"/>
                  </a:prstClr>
                </a:solidFill>
                <a:effectLst/>
                <a:uLnTx/>
                <a:uFillTx/>
                <a:latin typeface="Arial"/>
                <a:ea typeface="+mn-ea"/>
                <a:cs typeface="+mn-cs"/>
              </a:rPr>
              <a:t>Rahoitusmarkkinaoikeus luento 9</a:t>
            </a:r>
          </a:p>
        </p:txBody>
      </p:sp>
      <p:sp>
        <p:nvSpPr>
          <p:cNvPr id="5" name="Dian numeron paikkamerkki 4">
            <a:extLst>
              <a:ext uri="{FF2B5EF4-FFF2-40B4-BE49-F238E27FC236}">
                <a16:creationId xmlns:a16="http://schemas.microsoft.com/office/drawing/2014/main" id="{37E846DC-62A9-4FD0-BF22-6AF4162398F6}"/>
              </a:ext>
            </a:extLst>
          </p:cNvPr>
          <p:cNvSpPr>
            <a:spLocks noGrp="1"/>
          </p:cNvSpPr>
          <p:nvPr>
            <p:ph type="sldNum" sz="quarter" idx="12"/>
          </p:nvPr>
        </p:nvSpPr>
        <p:spPr>
          <a:xfrm>
            <a:off x="6587067" y="6297616"/>
            <a:ext cx="4826000" cy="161925"/>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1C07628F-9402-FB47-93B5-FC3C3BFEEBE0}" type="slidenum">
              <a:rPr kumimoji="0" lang="fi-FI" sz="5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3</a:t>
            </a:fld>
            <a:endParaRPr kumimoji="0" lang="fi-FI" sz="5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189661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20D7E3-A983-4D80-A488-FC6CECC3AEA4}"/>
              </a:ext>
            </a:extLst>
          </p:cNvPr>
          <p:cNvSpPr>
            <a:spLocks noGrp="1"/>
          </p:cNvSpPr>
          <p:nvPr>
            <p:ph type="title"/>
          </p:nvPr>
        </p:nvSpPr>
        <p:spPr>
          <a:xfrm>
            <a:off x="762002" y="488950"/>
            <a:ext cx="10646833" cy="1079500"/>
          </a:xfrm>
        </p:spPr>
        <p:txBody>
          <a:bodyPr>
            <a:normAutofit/>
          </a:bodyPr>
          <a:lstStyle/>
          <a:p>
            <a:pPr>
              <a:lnSpc>
                <a:spcPct val="90000"/>
              </a:lnSpc>
            </a:pPr>
            <a:r>
              <a:rPr lang="fi-FI" sz="2600" b="1"/>
              <a:t>Asiakkaan luokittelu ja asiakkaan asemasta sopiminen </a:t>
            </a:r>
            <a:r>
              <a:rPr lang="fi-FI" sz="2600" b="1" err="1"/>
              <a:t>SipaL</a:t>
            </a:r>
            <a:r>
              <a:rPr lang="fi-FI" sz="2600" b="1"/>
              <a:t> 10:1 </a:t>
            </a:r>
            <a:br>
              <a:rPr lang="fi-FI" sz="2600" b="1"/>
            </a:br>
            <a:endParaRPr lang="fi-FI" sz="2600"/>
          </a:p>
        </p:txBody>
      </p:sp>
      <p:pic>
        <p:nvPicPr>
          <p:cNvPr id="8" name="Sisällön paikkamerkki 7" descr="Hymyileviä yrityksen työntekijöitä kokouksessa">
            <a:extLst>
              <a:ext uri="{FF2B5EF4-FFF2-40B4-BE49-F238E27FC236}">
                <a16:creationId xmlns:a16="http://schemas.microsoft.com/office/drawing/2014/main" id="{A98DE871-61E2-460A-80A0-D42791298DA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0" y="1910452"/>
            <a:ext cx="5221288" cy="3480008"/>
          </a:xfrm>
        </p:spPr>
      </p:pic>
      <p:sp>
        <p:nvSpPr>
          <p:cNvPr id="4" name="Alatunnisteen paikkamerkki 3">
            <a:extLst>
              <a:ext uri="{FF2B5EF4-FFF2-40B4-BE49-F238E27FC236}">
                <a16:creationId xmlns:a16="http://schemas.microsoft.com/office/drawing/2014/main" id="{05C0C690-97C0-4AB7-A59B-C943D99BE7E0}"/>
              </a:ext>
            </a:extLst>
          </p:cNvPr>
          <p:cNvSpPr>
            <a:spLocks noGrp="1"/>
          </p:cNvSpPr>
          <p:nvPr>
            <p:ph type="ftr" sz="quarter" idx="11"/>
          </p:nvPr>
        </p:nvSpPr>
        <p:spPr>
          <a:xfrm>
            <a:off x="6587067" y="5953125"/>
            <a:ext cx="4826000" cy="158750"/>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400" b="0" i="0" u="none" strike="noStrike" kern="1200" cap="none" spc="0" normalizeH="0" baseline="0" noProof="0">
                <a:ln>
                  <a:noFill/>
                </a:ln>
                <a:solidFill>
                  <a:prstClr val="black">
                    <a:tint val="75000"/>
                  </a:prstClr>
                </a:solidFill>
                <a:effectLst/>
                <a:uLnTx/>
                <a:uFillTx/>
                <a:latin typeface="Arial"/>
                <a:ea typeface="+mn-ea"/>
                <a:cs typeface="+mn-cs"/>
              </a:rPr>
              <a:t>Rahoitusmarkkinaoikeus luento 9</a:t>
            </a:r>
          </a:p>
        </p:txBody>
      </p:sp>
      <p:sp>
        <p:nvSpPr>
          <p:cNvPr id="5" name="Dian numeron paikkamerkki 4">
            <a:extLst>
              <a:ext uri="{FF2B5EF4-FFF2-40B4-BE49-F238E27FC236}">
                <a16:creationId xmlns:a16="http://schemas.microsoft.com/office/drawing/2014/main" id="{238B7AE4-E3BF-4E23-8D8D-525C99158BAC}"/>
              </a:ext>
            </a:extLst>
          </p:cNvPr>
          <p:cNvSpPr>
            <a:spLocks noGrp="1"/>
          </p:cNvSpPr>
          <p:nvPr>
            <p:ph type="sldNum" sz="quarter" idx="12"/>
          </p:nvPr>
        </p:nvSpPr>
        <p:spPr>
          <a:xfrm>
            <a:off x="6587067" y="6297616"/>
            <a:ext cx="4826000" cy="161925"/>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4DC74067-3E18-49C5-A177-70BF794C5DB3}" type="slidenum">
              <a:rPr kumimoji="0" lang="en-US" sz="5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4</a:t>
            </a:fld>
            <a:endParaRPr kumimoji="0" lang="en-US" sz="500"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7" name="Sisällön paikkamerkki 2">
            <a:extLst>
              <a:ext uri="{FF2B5EF4-FFF2-40B4-BE49-F238E27FC236}">
                <a16:creationId xmlns:a16="http://schemas.microsoft.com/office/drawing/2014/main" id="{6D563A06-52C7-4B13-AA62-4BA31501770D}"/>
              </a:ext>
            </a:extLst>
          </p:cNvPr>
          <p:cNvGraphicFramePr>
            <a:graphicFrameLocks noGrp="1"/>
          </p:cNvGraphicFramePr>
          <p:nvPr>
            <p:ph sz="half" idx="2"/>
            <p:extLst>
              <p:ext uri="{D42A27DB-BD31-4B8C-83A1-F6EECF244321}">
                <p14:modId xmlns:p14="http://schemas.microsoft.com/office/powerpoint/2010/main" val="2620892391"/>
              </p:ext>
            </p:extLst>
          </p:nvPr>
        </p:nvGraphicFramePr>
        <p:xfrm>
          <a:off x="6187017" y="1582740"/>
          <a:ext cx="5221816" cy="4135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586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17CACDF2-7394-4010-8CBD-DB9823EBE77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BE9B9DB3-3636-4EB6-8DAE-936AC28F39FE}"/>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3F014F79-477F-4159-9DD4-C5513C013F4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1413BE85-9287-4253-B74C-3259791425F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AE1E8380-A014-4CE5-813D-AE79A1C2E9AF}"/>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D037C873-F861-4073-BCF6-0E0F8477E7D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3120BCA-920E-4FCE-ABD1-A59B1393E4E0}"/>
              </a:ext>
            </a:extLst>
          </p:cNvPr>
          <p:cNvSpPr>
            <a:spLocks noGrp="1"/>
          </p:cNvSpPr>
          <p:nvPr>
            <p:ph type="title"/>
          </p:nvPr>
        </p:nvSpPr>
        <p:spPr>
          <a:xfrm>
            <a:off x="762002" y="488950"/>
            <a:ext cx="10646833" cy="1079500"/>
          </a:xfrm>
        </p:spPr>
        <p:txBody>
          <a:bodyPr>
            <a:normAutofit/>
          </a:bodyPr>
          <a:lstStyle/>
          <a:p>
            <a:pPr>
              <a:lnSpc>
                <a:spcPct val="90000"/>
              </a:lnSpc>
            </a:pPr>
            <a:r>
              <a:rPr lang="fi-FI" b="1" dirty="0"/>
              <a:t>Asiakkaan tunteminen</a:t>
            </a:r>
            <a:br>
              <a:rPr lang="fi-FI" b="1" dirty="0"/>
            </a:br>
            <a:r>
              <a:rPr lang="fi-FI" b="1" dirty="0" err="1"/>
              <a:t>SipaL</a:t>
            </a:r>
            <a:r>
              <a:rPr lang="fi-FI" b="1" dirty="0"/>
              <a:t> 12:3</a:t>
            </a:r>
            <a:endParaRPr lang="fi-FI"/>
          </a:p>
        </p:txBody>
      </p:sp>
      <p:graphicFrame>
        <p:nvGraphicFramePr>
          <p:cNvPr id="11" name="Sisällön paikkamerkki 10">
            <a:extLst>
              <a:ext uri="{FF2B5EF4-FFF2-40B4-BE49-F238E27FC236}">
                <a16:creationId xmlns:a16="http://schemas.microsoft.com/office/drawing/2014/main" id="{09EB859F-2713-4CF9-8B8E-645499DAFB59}"/>
              </a:ext>
            </a:extLst>
          </p:cNvPr>
          <p:cNvGraphicFramePr>
            <a:graphicFrameLocks noGrp="1"/>
          </p:cNvGraphicFramePr>
          <p:nvPr>
            <p:ph sz="half" idx="1"/>
            <p:extLst>
              <p:ext uri="{D42A27DB-BD31-4B8C-83A1-F6EECF244321}">
                <p14:modId xmlns:p14="http://schemas.microsoft.com/office/powerpoint/2010/main" val="2798334449"/>
              </p:ext>
            </p:extLst>
          </p:nvPr>
        </p:nvGraphicFramePr>
        <p:xfrm>
          <a:off x="762002" y="1582740"/>
          <a:ext cx="5221817"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Sisällön paikkamerkki 9" descr="Tutkija käyttämässä pipettiä ja petrimaljaa">
            <a:extLst>
              <a:ext uri="{FF2B5EF4-FFF2-40B4-BE49-F238E27FC236}">
                <a16:creationId xmlns:a16="http://schemas.microsoft.com/office/drawing/2014/main" id="{A06D9C17-65F9-426B-94D2-33B86AB0A7A7}"/>
              </a:ext>
            </a:extLst>
          </p:cNvPr>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6186488" y="1909923"/>
            <a:ext cx="5222875" cy="3481066"/>
          </a:xfrm>
        </p:spPr>
      </p:pic>
      <p:sp>
        <p:nvSpPr>
          <p:cNvPr id="5" name="Alatunnisteen paikkamerkki 4">
            <a:extLst>
              <a:ext uri="{FF2B5EF4-FFF2-40B4-BE49-F238E27FC236}">
                <a16:creationId xmlns:a16="http://schemas.microsoft.com/office/drawing/2014/main" id="{90EDE81B-9AFC-44E2-B5F7-9A81AA89E59F}"/>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en-US" sz="400">
                <a:solidFill>
                  <a:prstClr val="black">
                    <a:tint val="75000"/>
                  </a:prstClr>
                </a:solidFill>
              </a:rPr>
              <a:t>Rahoitusmarkkinaoikeus luento 9</a:t>
            </a:r>
          </a:p>
        </p:txBody>
      </p:sp>
      <p:sp>
        <p:nvSpPr>
          <p:cNvPr id="6" name="Dian numeron paikkamerkki 5">
            <a:extLst>
              <a:ext uri="{FF2B5EF4-FFF2-40B4-BE49-F238E27FC236}">
                <a16:creationId xmlns:a16="http://schemas.microsoft.com/office/drawing/2014/main" id="{866FC40E-62F4-435E-A7E2-4A8EE840E385}"/>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B509C7AA-28C5-4F02-8F5F-D4D060D24B2C}" type="slidenum">
              <a:rPr lang="en-US" sz="500" smtClean="0">
                <a:solidFill>
                  <a:prstClr val="black">
                    <a:tint val="75000"/>
                  </a:prstClr>
                </a:solidFill>
              </a:rPr>
              <a:pPr>
                <a:lnSpc>
                  <a:spcPct val="90000"/>
                </a:lnSpc>
                <a:spcAft>
                  <a:spcPts val="600"/>
                </a:spcAft>
                <a:defRPr/>
              </a:pPr>
              <a:t>5</a:t>
            </a:fld>
            <a:endParaRPr lang="en-US" sz="500">
              <a:solidFill>
                <a:prstClr val="black">
                  <a:tint val="75000"/>
                </a:prstClr>
              </a:solidFill>
            </a:endParaRPr>
          </a:p>
        </p:txBody>
      </p:sp>
    </p:spTree>
    <p:extLst>
      <p:ext uri="{BB962C8B-B14F-4D97-AF65-F5344CB8AC3E}">
        <p14:creationId xmlns:p14="http://schemas.microsoft.com/office/powerpoint/2010/main" val="53933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B35A83AC-BB1E-4001-9118-8B828549062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5B9A2449-B9B3-472C-ACA2-84C0E6A5B37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33302436-9F0A-4EC0-B171-8C65D78BF76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5F8D03-8B82-4488-AB57-1432E00FCDBE}"/>
              </a:ext>
            </a:extLst>
          </p:cNvPr>
          <p:cNvSpPr>
            <a:spLocks noGrp="1"/>
          </p:cNvSpPr>
          <p:nvPr>
            <p:ph type="title"/>
          </p:nvPr>
        </p:nvSpPr>
        <p:spPr/>
        <p:txBody>
          <a:bodyPr/>
          <a:lstStyle/>
          <a:p>
            <a:r>
              <a:rPr lang="fi-FI" sz="3600" b="1" i="0" u="none" strike="noStrike" baseline="0" dirty="0">
                <a:solidFill>
                  <a:srgbClr val="000000"/>
                </a:solidFill>
                <a:latin typeface="Arial" panose="020B0604020202020204" pitchFamily="34" charset="0"/>
              </a:rPr>
              <a:t>Sijoituspalveluyrityksen selonottovelvollisuus</a:t>
            </a:r>
            <a:endParaRPr lang="fi-FI" dirty="0"/>
          </a:p>
        </p:txBody>
      </p:sp>
      <p:sp>
        <p:nvSpPr>
          <p:cNvPr id="5" name="Alatunnisteen paikkamerkki 4">
            <a:extLst>
              <a:ext uri="{FF2B5EF4-FFF2-40B4-BE49-F238E27FC236}">
                <a16:creationId xmlns:a16="http://schemas.microsoft.com/office/drawing/2014/main" id="{FF57F5F0-FFDC-4716-BF50-473E4B1B1A2D}"/>
              </a:ext>
            </a:extLst>
          </p:cNvPr>
          <p:cNvSpPr>
            <a:spLocks noGrp="1"/>
          </p:cNvSpPr>
          <p:nvPr>
            <p:ph type="ftr" sz="quarter" idx="11"/>
          </p:nvPr>
        </p:nvSpPr>
        <p:spPr/>
        <p:txBody>
          <a:bodyPr/>
          <a:lstStyle/>
          <a:p>
            <a:pPr>
              <a:defRPr/>
            </a:pPr>
            <a:r>
              <a:rPr lang="en-US">
                <a:solidFill>
                  <a:prstClr val="black">
                    <a:tint val="75000"/>
                  </a:prstClr>
                </a:solidFill>
              </a:rPr>
              <a:t>Rahoitusmarkkinaoikeus luento 9</a:t>
            </a:r>
          </a:p>
        </p:txBody>
      </p:sp>
      <p:sp>
        <p:nvSpPr>
          <p:cNvPr id="6" name="Dian numeron paikkamerkki 5">
            <a:extLst>
              <a:ext uri="{FF2B5EF4-FFF2-40B4-BE49-F238E27FC236}">
                <a16:creationId xmlns:a16="http://schemas.microsoft.com/office/drawing/2014/main" id="{E075B7EA-7F97-4A06-9201-1561C2CF5432}"/>
              </a:ext>
            </a:extLst>
          </p:cNvPr>
          <p:cNvSpPr>
            <a:spLocks noGrp="1"/>
          </p:cNvSpPr>
          <p:nvPr>
            <p:ph type="sldNum" sz="quarter" idx="12"/>
          </p:nvPr>
        </p:nvSpPr>
        <p:spPr/>
        <p:txBody>
          <a:bodyPr/>
          <a:lstStyle/>
          <a:p>
            <a:pPr>
              <a:defRPr/>
            </a:pPr>
            <a:fld id="{B509C7AA-28C5-4F02-8F5F-D4D060D24B2C}" type="slidenum">
              <a:rPr lang="en-US" smtClean="0">
                <a:solidFill>
                  <a:prstClr val="black">
                    <a:tint val="75000"/>
                  </a:prstClr>
                </a:solidFill>
              </a:rPr>
              <a:pPr>
                <a:defRPr/>
              </a:pPr>
              <a:t>6</a:t>
            </a:fld>
            <a:endParaRPr lang="en-US">
              <a:solidFill>
                <a:prstClr val="black">
                  <a:tint val="75000"/>
                </a:prstClr>
              </a:solidFill>
            </a:endParaRPr>
          </a:p>
        </p:txBody>
      </p:sp>
      <p:graphicFrame>
        <p:nvGraphicFramePr>
          <p:cNvPr id="8" name="Sisällön paikkamerkki 7">
            <a:extLst>
              <a:ext uri="{FF2B5EF4-FFF2-40B4-BE49-F238E27FC236}">
                <a16:creationId xmlns:a16="http://schemas.microsoft.com/office/drawing/2014/main" id="{02666893-07B2-4AAA-89EA-829A008725B0}"/>
              </a:ext>
            </a:extLst>
          </p:cNvPr>
          <p:cNvGraphicFramePr>
            <a:graphicFrameLocks noGrp="1"/>
          </p:cNvGraphicFramePr>
          <p:nvPr>
            <p:ph idx="1"/>
            <p:extLst>
              <p:ext uri="{D42A27DB-BD31-4B8C-83A1-F6EECF244321}">
                <p14:modId xmlns:p14="http://schemas.microsoft.com/office/powerpoint/2010/main" val="4023852282"/>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627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4FD8EAFE-DBCA-4CDF-AFD2-A8A34D23949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F25078D5-3A96-4931-A577-A87E8DE9DC3E}"/>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graphicEl>
                                              <a:dgm id="{FE68A45E-0221-4960-9A0B-7F7A929F334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157A23F1-FAF1-4F0A-A1D5-4022156C8F8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C86DE2BF-6F30-46C5-BCF1-A3A762198FB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01859237-DB7D-4BA3-B577-7A158E74029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11B8E12F-551C-450E-8EDB-FAEF05D988A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C195A9-D32A-4A47-A034-67BC901410CE}"/>
              </a:ext>
            </a:extLst>
          </p:cNvPr>
          <p:cNvSpPr>
            <a:spLocks noGrp="1"/>
          </p:cNvSpPr>
          <p:nvPr>
            <p:ph type="title"/>
          </p:nvPr>
        </p:nvSpPr>
        <p:spPr/>
        <p:txBody>
          <a:bodyPr/>
          <a:lstStyle/>
          <a:p>
            <a:r>
              <a:rPr lang="fi-FI" dirty="0"/>
              <a:t>Soveltuvuus- ja asianmukaisuusarviointi</a:t>
            </a:r>
          </a:p>
        </p:txBody>
      </p:sp>
      <p:graphicFrame>
        <p:nvGraphicFramePr>
          <p:cNvPr id="6" name="Taulukko 6">
            <a:extLst>
              <a:ext uri="{FF2B5EF4-FFF2-40B4-BE49-F238E27FC236}">
                <a16:creationId xmlns:a16="http://schemas.microsoft.com/office/drawing/2014/main" id="{766B2D0B-07F2-414D-981F-50ECD1C6DC11}"/>
              </a:ext>
            </a:extLst>
          </p:cNvPr>
          <p:cNvGraphicFramePr>
            <a:graphicFrameLocks noGrp="1"/>
          </p:cNvGraphicFramePr>
          <p:nvPr>
            <p:ph idx="1"/>
            <p:extLst>
              <p:ext uri="{D42A27DB-BD31-4B8C-83A1-F6EECF244321}">
                <p14:modId xmlns:p14="http://schemas.microsoft.com/office/powerpoint/2010/main" val="730313380"/>
              </p:ext>
            </p:extLst>
          </p:nvPr>
        </p:nvGraphicFramePr>
        <p:xfrm>
          <a:off x="762000" y="1582737"/>
          <a:ext cx="10647360" cy="4283592"/>
        </p:xfrm>
        <a:graphic>
          <a:graphicData uri="http://schemas.openxmlformats.org/drawingml/2006/table">
            <a:tbl>
              <a:tblPr firstRow="1" bandRow="1">
                <a:tableStyleId>{93296810-A885-4BE3-A3E7-6D5BEEA58F35}</a:tableStyleId>
              </a:tblPr>
              <a:tblGrid>
                <a:gridCol w="1774560">
                  <a:extLst>
                    <a:ext uri="{9D8B030D-6E8A-4147-A177-3AD203B41FA5}">
                      <a16:colId xmlns:a16="http://schemas.microsoft.com/office/drawing/2014/main" val="1621664753"/>
                    </a:ext>
                  </a:extLst>
                </a:gridCol>
                <a:gridCol w="1774560">
                  <a:extLst>
                    <a:ext uri="{9D8B030D-6E8A-4147-A177-3AD203B41FA5}">
                      <a16:colId xmlns:a16="http://schemas.microsoft.com/office/drawing/2014/main" val="2489552393"/>
                    </a:ext>
                  </a:extLst>
                </a:gridCol>
                <a:gridCol w="1774560">
                  <a:extLst>
                    <a:ext uri="{9D8B030D-6E8A-4147-A177-3AD203B41FA5}">
                      <a16:colId xmlns:a16="http://schemas.microsoft.com/office/drawing/2014/main" val="2955542433"/>
                    </a:ext>
                  </a:extLst>
                </a:gridCol>
                <a:gridCol w="1774560">
                  <a:extLst>
                    <a:ext uri="{9D8B030D-6E8A-4147-A177-3AD203B41FA5}">
                      <a16:colId xmlns:a16="http://schemas.microsoft.com/office/drawing/2014/main" val="689356037"/>
                    </a:ext>
                  </a:extLst>
                </a:gridCol>
                <a:gridCol w="1774560">
                  <a:extLst>
                    <a:ext uri="{9D8B030D-6E8A-4147-A177-3AD203B41FA5}">
                      <a16:colId xmlns:a16="http://schemas.microsoft.com/office/drawing/2014/main" val="3130465567"/>
                    </a:ext>
                  </a:extLst>
                </a:gridCol>
                <a:gridCol w="1774560">
                  <a:extLst>
                    <a:ext uri="{9D8B030D-6E8A-4147-A177-3AD203B41FA5}">
                      <a16:colId xmlns:a16="http://schemas.microsoft.com/office/drawing/2014/main" val="1910354252"/>
                    </a:ext>
                  </a:extLst>
                </a:gridCol>
              </a:tblGrid>
              <a:tr h="713932">
                <a:tc>
                  <a:txBody>
                    <a:bodyPr/>
                    <a:lstStyle/>
                    <a:p>
                      <a:endParaRPr lang="fi-FI"/>
                    </a:p>
                  </a:txBody>
                  <a:tcPr/>
                </a:tc>
                <a:tc>
                  <a:txBody>
                    <a:bodyPr/>
                    <a:lstStyle/>
                    <a:p>
                      <a:endParaRPr lang="fi-FI"/>
                    </a:p>
                  </a:txBody>
                  <a:tcPr/>
                </a:tc>
                <a:tc gridSpan="3">
                  <a:txBody>
                    <a:bodyPr/>
                    <a:lstStyle/>
                    <a:p>
                      <a:pPr algn="ctr"/>
                      <a:r>
                        <a:rPr lang="fi-FI" dirty="0"/>
                        <a:t>SOVELTUVUUSARVIOINTI</a:t>
                      </a:r>
                    </a:p>
                  </a:txBody>
                  <a:tcPr/>
                </a:tc>
                <a:tc hMerge="1">
                  <a:txBody>
                    <a:bodyPr/>
                    <a:lstStyle/>
                    <a:p>
                      <a:endParaRPr lang="fi-FI" dirty="0"/>
                    </a:p>
                  </a:txBody>
                  <a:tcPr/>
                </a:tc>
                <a:tc hMerge="1">
                  <a:txBody>
                    <a:bodyPr/>
                    <a:lstStyle/>
                    <a:p>
                      <a:endParaRPr lang="fi-FI" dirty="0"/>
                    </a:p>
                  </a:txBody>
                  <a:tcPr/>
                </a:tc>
                <a:tc>
                  <a:txBody>
                    <a:bodyPr/>
                    <a:lstStyle/>
                    <a:p>
                      <a:pPr algn="ctr"/>
                      <a:r>
                        <a:rPr lang="fi-FI" dirty="0"/>
                        <a:t>ASIANMUKAISUUS-ARVIOINTI</a:t>
                      </a:r>
                    </a:p>
                  </a:txBody>
                  <a:tcPr/>
                </a:tc>
                <a:extLst>
                  <a:ext uri="{0D108BD9-81ED-4DB2-BD59-A6C34878D82A}">
                    <a16:rowId xmlns:a16="http://schemas.microsoft.com/office/drawing/2014/main" val="250571233"/>
                  </a:ext>
                </a:extLst>
              </a:tr>
              <a:tr h="713932">
                <a:tc>
                  <a:txBody>
                    <a:bodyPr/>
                    <a:lstStyle/>
                    <a:p>
                      <a:endParaRPr lang="fi-FI"/>
                    </a:p>
                  </a:txBody>
                  <a:tcPr/>
                </a:tc>
                <a:tc>
                  <a:txBody>
                    <a:bodyPr/>
                    <a:lstStyle/>
                    <a:p>
                      <a:endParaRPr lang="fi-FI"/>
                    </a:p>
                  </a:txBody>
                  <a:tcPr/>
                </a:tc>
                <a:tc>
                  <a:txBody>
                    <a:bodyPr/>
                    <a:lstStyle/>
                    <a:p>
                      <a:pPr algn="ctr"/>
                      <a:r>
                        <a:rPr lang="fi-FI" dirty="0"/>
                        <a:t>Tietämys ja kokemus</a:t>
                      </a:r>
                    </a:p>
                  </a:txBody>
                  <a:tcPr/>
                </a:tc>
                <a:tc>
                  <a:txBody>
                    <a:bodyPr/>
                    <a:lstStyle/>
                    <a:p>
                      <a:pPr algn="ctr"/>
                      <a:r>
                        <a:rPr lang="fi-FI" dirty="0"/>
                        <a:t>Taloudellinen asema</a:t>
                      </a:r>
                    </a:p>
                  </a:txBody>
                  <a:tcPr/>
                </a:tc>
                <a:tc>
                  <a:txBody>
                    <a:bodyPr/>
                    <a:lstStyle/>
                    <a:p>
                      <a:pPr algn="ctr"/>
                      <a:r>
                        <a:rPr lang="fi-FI" dirty="0"/>
                        <a:t>Sijoitustavoitteet</a:t>
                      </a:r>
                    </a:p>
                  </a:txBody>
                  <a:tcPr/>
                </a:tc>
                <a:tc>
                  <a:txBody>
                    <a:bodyPr/>
                    <a:lstStyle/>
                    <a:p>
                      <a:pPr algn="ctr"/>
                      <a:r>
                        <a:rPr lang="fi-FI" dirty="0"/>
                        <a:t>Tietämys ja kokemus</a:t>
                      </a:r>
                    </a:p>
                  </a:txBody>
                  <a:tcPr/>
                </a:tc>
                <a:extLst>
                  <a:ext uri="{0D108BD9-81ED-4DB2-BD59-A6C34878D82A}">
                    <a16:rowId xmlns:a16="http://schemas.microsoft.com/office/drawing/2014/main" val="845111534"/>
                  </a:ext>
                </a:extLst>
              </a:tr>
              <a:tr h="713932">
                <a:tc rowSpan="2">
                  <a:txBody>
                    <a:bodyPr/>
                    <a:lstStyle/>
                    <a:p>
                      <a:pPr algn="ctr"/>
                      <a:r>
                        <a:rPr lang="fi-FI" dirty="0"/>
                        <a:t>OMAISUUDEN-HOITO JA SIJOITUS-NEUVONTA</a:t>
                      </a:r>
                    </a:p>
                  </a:txBody>
                  <a:tcPr/>
                </a:tc>
                <a:tc>
                  <a:txBody>
                    <a:bodyPr/>
                    <a:lstStyle/>
                    <a:p>
                      <a:pPr algn="ctr"/>
                      <a:r>
                        <a:rPr lang="fi-FI" dirty="0"/>
                        <a:t>AMMATTIMAISET ASIAKKAAT</a:t>
                      </a:r>
                    </a:p>
                  </a:txBody>
                  <a:tcPr/>
                </a:tc>
                <a:tc>
                  <a:txBody>
                    <a:bodyPr/>
                    <a:lstStyle/>
                    <a:p>
                      <a:pPr algn="ctr"/>
                      <a:r>
                        <a:rPr lang="fi-FI" dirty="0"/>
                        <a:t>Ei</a:t>
                      </a:r>
                    </a:p>
                  </a:txBody>
                  <a:tcPr/>
                </a:tc>
                <a:tc>
                  <a:txBody>
                    <a:bodyPr/>
                    <a:lstStyle/>
                    <a:p>
                      <a:pPr algn="ctr"/>
                      <a:r>
                        <a:rPr lang="fi-FI" dirty="0"/>
                        <a:t>Ei </a:t>
                      </a:r>
                    </a:p>
                  </a:txBody>
                  <a:tcPr/>
                </a:tc>
                <a:tc>
                  <a:txBody>
                    <a:bodyPr/>
                    <a:lstStyle/>
                    <a:p>
                      <a:pPr algn="ctr"/>
                      <a:r>
                        <a:rPr lang="fi-FI" dirty="0"/>
                        <a:t>Kyllä</a:t>
                      </a:r>
                    </a:p>
                  </a:txBody>
                  <a:tcPr/>
                </a:tc>
                <a:tc>
                  <a:txBody>
                    <a:bodyPr/>
                    <a:lstStyle/>
                    <a:p>
                      <a:pPr algn="ctr"/>
                      <a:r>
                        <a:rPr lang="fi-FI" dirty="0"/>
                        <a:t>Ei </a:t>
                      </a:r>
                    </a:p>
                  </a:txBody>
                  <a:tcPr/>
                </a:tc>
                <a:extLst>
                  <a:ext uri="{0D108BD9-81ED-4DB2-BD59-A6C34878D82A}">
                    <a16:rowId xmlns:a16="http://schemas.microsoft.com/office/drawing/2014/main" val="970676837"/>
                  </a:ext>
                </a:extLst>
              </a:tr>
              <a:tr h="713932">
                <a:tc vMerge="1">
                  <a:txBody>
                    <a:bodyPr/>
                    <a:lstStyle/>
                    <a:p>
                      <a:endParaRPr lang="fi-FI" dirty="0"/>
                    </a:p>
                  </a:txBody>
                  <a:tcPr/>
                </a:tc>
                <a:tc>
                  <a:txBody>
                    <a:bodyPr/>
                    <a:lstStyle/>
                    <a:p>
                      <a:pPr algn="ctr"/>
                      <a:r>
                        <a:rPr lang="fi-FI" dirty="0"/>
                        <a:t>EI-AMMATTIMAISET ASIAKKAAT</a:t>
                      </a:r>
                    </a:p>
                  </a:txBody>
                  <a:tcPr/>
                </a:tc>
                <a:tc>
                  <a:txBody>
                    <a:bodyPr/>
                    <a:lstStyle/>
                    <a:p>
                      <a:pPr algn="ctr"/>
                      <a:r>
                        <a:rPr lang="fi-FI" dirty="0">
                          <a:solidFill>
                            <a:srgbClr val="FF0000"/>
                          </a:solidFill>
                        </a:rPr>
                        <a:t>Kyllä</a:t>
                      </a:r>
                    </a:p>
                  </a:txBody>
                  <a:tcPr/>
                </a:tc>
                <a:tc>
                  <a:txBody>
                    <a:bodyPr/>
                    <a:lstStyle/>
                    <a:p>
                      <a:pPr algn="ctr"/>
                      <a:r>
                        <a:rPr lang="fi-FI" dirty="0">
                          <a:solidFill>
                            <a:srgbClr val="FF0000"/>
                          </a:solidFill>
                        </a:rPr>
                        <a:t>Kyllä</a:t>
                      </a:r>
                    </a:p>
                  </a:txBody>
                  <a:tcPr/>
                </a:tc>
                <a:tc>
                  <a:txBody>
                    <a:bodyPr/>
                    <a:lstStyle/>
                    <a:p>
                      <a:pPr algn="ctr"/>
                      <a:r>
                        <a:rPr lang="fi-FI" dirty="0">
                          <a:solidFill>
                            <a:srgbClr val="FF0000"/>
                          </a:solidFill>
                        </a:rPr>
                        <a:t>Kyllä</a:t>
                      </a:r>
                      <a:r>
                        <a:rPr lang="fi-FI" dirty="0"/>
                        <a:t> </a:t>
                      </a:r>
                    </a:p>
                  </a:txBody>
                  <a:tcPr/>
                </a:tc>
                <a:tc>
                  <a:txBody>
                    <a:bodyPr/>
                    <a:lstStyle/>
                    <a:p>
                      <a:pPr algn="ctr"/>
                      <a:r>
                        <a:rPr lang="fi-FI" dirty="0"/>
                        <a:t>Ei erikseen</a:t>
                      </a:r>
                    </a:p>
                  </a:txBody>
                  <a:tcPr/>
                </a:tc>
                <a:extLst>
                  <a:ext uri="{0D108BD9-81ED-4DB2-BD59-A6C34878D82A}">
                    <a16:rowId xmlns:a16="http://schemas.microsoft.com/office/drawing/2014/main" val="4213611916"/>
                  </a:ext>
                </a:extLst>
              </a:tr>
              <a:tr h="713932">
                <a:tc rowSpan="2">
                  <a:txBody>
                    <a:bodyPr/>
                    <a:lstStyle/>
                    <a:p>
                      <a:pPr algn="ctr"/>
                      <a:r>
                        <a:rPr lang="fi-FI" dirty="0"/>
                        <a:t>MUUT SIJOITUS-PALVELUT </a:t>
                      </a:r>
                    </a:p>
                  </a:txBody>
                  <a:tcPr/>
                </a:tc>
                <a:tc>
                  <a:txBody>
                    <a:bodyPr/>
                    <a:lstStyle/>
                    <a:p>
                      <a:pPr algn="ctr"/>
                      <a:r>
                        <a:rPr lang="fi-FI" dirty="0"/>
                        <a:t>AMMATTIMAISET ASIAKKAAT</a:t>
                      </a:r>
                    </a:p>
                  </a:txBody>
                  <a:tcPr/>
                </a:tc>
                <a:tc>
                  <a:txBody>
                    <a:bodyPr/>
                    <a:lstStyle/>
                    <a:p>
                      <a:pPr algn="ctr"/>
                      <a:r>
                        <a:rPr lang="fi-FI" dirty="0"/>
                        <a:t>Ei</a:t>
                      </a:r>
                    </a:p>
                  </a:txBody>
                  <a:tcPr/>
                </a:tc>
                <a:tc>
                  <a:txBody>
                    <a:bodyPr/>
                    <a:lstStyle/>
                    <a:p>
                      <a:pPr algn="ctr"/>
                      <a:r>
                        <a:rPr lang="fi-FI" dirty="0"/>
                        <a:t>Ei</a:t>
                      </a:r>
                    </a:p>
                  </a:txBody>
                  <a:tcPr/>
                </a:tc>
                <a:tc>
                  <a:txBody>
                    <a:bodyPr/>
                    <a:lstStyle/>
                    <a:p>
                      <a:pPr algn="ctr"/>
                      <a:r>
                        <a:rPr lang="fi-FI" dirty="0"/>
                        <a:t>Ei </a:t>
                      </a:r>
                    </a:p>
                  </a:txBody>
                  <a:tcPr/>
                </a:tc>
                <a:tc>
                  <a:txBody>
                    <a:bodyPr/>
                    <a:lstStyle/>
                    <a:p>
                      <a:pPr algn="ctr"/>
                      <a:r>
                        <a:rPr lang="fi-FI"/>
                        <a:t>Ei </a:t>
                      </a:r>
                      <a:endParaRPr lang="fi-FI" dirty="0"/>
                    </a:p>
                  </a:txBody>
                  <a:tcPr/>
                </a:tc>
                <a:extLst>
                  <a:ext uri="{0D108BD9-81ED-4DB2-BD59-A6C34878D82A}">
                    <a16:rowId xmlns:a16="http://schemas.microsoft.com/office/drawing/2014/main" val="703029091"/>
                  </a:ext>
                </a:extLst>
              </a:tr>
              <a:tr h="713932">
                <a:tc vMerge="1">
                  <a:txBody>
                    <a:bodyPr/>
                    <a:lstStyle/>
                    <a:p>
                      <a:pPr algn="ctr"/>
                      <a:endParaRPr lang="fi-FI" dirty="0"/>
                    </a:p>
                  </a:txBody>
                  <a:tcPr/>
                </a:tc>
                <a:tc>
                  <a:txBody>
                    <a:bodyPr/>
                    <a:lstStyle/>
                    <a:p>
                      <a:pPr algn="ctr"/>
                      <a:r>
                        <a:rPr lang="fi-FI" dirty="0"/>
                        <a:t>EI-AMMATTIMAISET ASIAKKAAT</a:t>
                      </a:r>
                    </a:p>
                  </a:txBody>
                  <a:tcPr/>
                </a:tc>
                <a:tc>
                  <a:txBody>
                    <a:bodyPr/>
                    <a:lstStyle/>
                    <a:p>
                      <a:pPr algn="ctr"/>
                      <a:r>
                        <a:rPr lang="fi-FI" dirty="0"/>
                        <a:t>Ei </a:t>
                      </a:r>
                    </a:p>
                  </a:txBody>
                  <a:tcPr/>
                </a:tc>
                <a:tc>
                  <a:txBody>
                    <a:bodyPr/>
                    <a:lstStyle/>
                    <a:p>
                      <a:pPr algn="ctr"/>
                      <a:r>
                        <a:rPr lang="fi-FI" dirty="0"/>
                        <a:t>Ei </a:t>
                      </a:r>
                    </a:p>
                  </a:txBody>
                  <a:tcPr/>
                </a:tc>
                <a:tc>
                  <a:txBody>
                    <a:bodyPr/>
                    <a:lstStyle/>
                    <a:p>
                      <a:pPr algn="ctr"/>
                      <a:r>
                        <a:rPr lang="fi-FI" dirty="0"/>
                        <a:t>Ei</a:t>
                      </a:r>
                    </a:p>
                  </a:txBody>
                  <a:tcPr/>
                </a:tc>
                <a:tc>
                  <a:txBody>
                    <a:bodyPr/>
                    <a:lstStyle/>
                    <a:p>
                      <a:pPr algn="ctr"/>
                      <a:r>
                        <a:rPr lang="fi-FI" dirty="0">
                          <a:solidFill>
                            <a:srgbClr val="FF0000"/>
                          </a:solidFill>
                        </a:rPr>
                        <a:t>Kyllä</a:t>
                      </a:r>
                    </a:p>
                  </a:txBody>
                  <a:tcPr/>
                </a:tc>
                <a:extLst>
                  <a:ext uri="{0D108BD9-81ED-4DB2-BD59-A6C34878D82A}">
                    <a16:rowId xmlns:a16="http://schemas.microsoft.com/office/drawing/2014/main" val="3930408191"/>
                  </a:ext>
                </a:extLst>
              </a:tr>
            </a:tbl>
          </a:graphicData>
        </a:graphic>
      </p:graphicFrame>
      <p:sp>
        <p:nvSpPr>
          <p:cNvPr id="4" name="Alatunnisteen paikkamerkki 3">
            <a:extLst>
              <a:ext uri="{FF2B5EF4-FFF2-40B4-BE49-F238E27FC236}">
                <a16:creationId xmlns:a16="http://schemas.microsoft.com/office/drawing/2014/main" id="{F2F24927-BD6D-476C-AFE1-4D54EDFD7DF9}"/>
              </a:ext>
            </a:extLst>
          </p:cNvPr>
          <p:cNvSpPr>
            <a:spLocks noGrp="1"/>
          </p:cNvSpPr>
          <p:nvPr>
            <p:ph type="ftr" sz="quarter" idx="11"/>
          </p:nvPr>
        </p:nvSpPr>
        <p:spPr/>
        <p:txBody>
          <a:bodyPr/>
          <a:lstStyle/>
          <a:p>
            <a:pPr>
              <a:defRPr/>
            </a:pPr>
            <a:r>
              <a:rPr lang="en-US">
                <a:solidFill>
                  <a:prstClr val="black">
                    <a:tint val="75000"/>
                  </a:prstClr>
                </a:solidFill>
              </a:rPr>
              <a:t>Rahoitusmarkkinaoikeus luento 9</a:t>
            </a:r>
          </a:p>
        </p:txBody>
      </p:sp>
      <p:sp>
        <p:nvSpPr>
          <p:cNvPr id="5" name="Dian numeron paikkamerkki 4">
            <a:extLst>
              <a:ext uri="{FF2B5EF4-FFF2-40B4-BE49-F238E27FC236}">
                <a16:creationId xmlns:a16="http://schemas.microsoft.com/office/drawing/2014/main" id="{978D3285-5857-4BDD-B561-F40BA1054AFE}"/>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7</a:t>
            </a:fld>
            <a:endParaRPr lang="en-US">
              <a:solidFill>
                <a:prstClr val="black">
                  <a:tint val="75000"/>
                </a:prstClr>
              </a:solidFill>
            </a:endParaRPr>
          </a:p>
        </p:txBody>
      </p:sp>
    </p:spTree>
    <p:extLst>
      <p:ext uri="{BB962C8B-B14F-4D97-AF65-F5344CB8AC3E}">
        <p14:creationId xmlns:p14="http://schemas.microsoft.com/office/powerpoint/2010/main" val="902550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0DF29A-17AE-4E1B-BE51-684ABE54B68E}"/>
              </a:ext>
            </a:extLst>
          </p:cNvPr>
          <p:cNvSpPr>
            <a:spLocks noGrp="1"/>
          </p:cNvSpPr>
          <p:nvPr>
            <p:ph type="title"/>
          </p:nvPr>
        </p:nvSpPr>
        <p:spPr/>
        <p:txBody>
          <a:bodyPr/>
          <a:lstStyle/>
          <a:p>
            <a:r>
              <a:rPr lang="fi-FI" sz="3200" b="1" i="0" u="none" strike="noStrike" baseline="0" dirty="0">
                <a:solidFill>
                  <a:srgbClr val="000000"/>
                </a:solidFill>
                <a:latin typeface="Arial" panose="020B0604020202020204" pitchFamily="34" charset="0"/>
              </a:rPr>
              <a:t>Selonottovelvollisuuden sisältö</a:t>
            </a:r>
            <a:br>
              <a:rPr lang="fi-FI" sz="3200" b="1" i="0" u="none" strike="noStrike" baseline="0" dirty="0">
                <a:solidFill>
                  <a:srgbClr val="000000"/>
                </a:solidFill>
                <a:latin typeface="Arial" panose="020B0604020202020204" pitchFamily="34" charset="0"/>
              </a:rPr>
            </a:br>
            <a:r>
              <a:rPr lang="fi-FI" sz="3200" b="1" i="0" u="none" strike="noStrike" baseline="0" dirty="0">
                <a:solidFill>
                  <a:srgbClr val="000000"/>
                </a:solidFill>
                <a:latin typeface="Arial" panose="020B0604020202020204" pitchFamily="34" charset="0"/>
              </a:rPr>
              <a:t>(</a:t>
            </a:r>
            <a:r>
              <a:rPr lang="fi-FI" sz="3200" b="1" i="0" u="none" strike="noStrike" baseline="0" dirty="0" err="1">
                <a:solidFill>
                  <a:srgbClr val="000000"/>
                </a:solidFill>
                <a:latin typeface="Arial" panose="020B0604020202020204" pitchFamily="34" charset="0"/>
              </a:rPr>
              <a:t>MiFID</a:t>
            </a:r>
            <a:r>
              <a:rPr lang="fi-FI" sz="3200" b="1" i="0" u="none" strike="noStrike" baseline="0" dirty="0">
                <a:solidFill>
                  <a:srgbClr val="000000"/>
                </a:solidFill>
                <a:latin typeface="Arial" panose="020B0604020202020204" pitchFamily="34" charset="0"/>
              </a:rPr>
              <a:t>-asetus)</a:t>
            </a:r>
            <a:endParaRPr lang="fi-FI" dirty="0"/>
          </a:p>
        </p:txBody>
      </p:sp>
      <p:graphicFrame>
        <p:nvGraphicFramePr>
          <p:cNvPr id="6" name="Sisällön paikkamerkki 5">
            <a:extLst>
              <a:ext uri="{FF2B5EF4-FFF2-40B4-BE49-F238E27FC236}">
                <a16:creationId xmlns:a16="http://schemas.microsoft.com/office/drawing/2014/main" id="{6B1C0132-1508-47CD-8A0D-22594E57F162}"/>
              </a:ext>
            </a:extLst>
          </p:cNvPr>
          <p:cNvGraphicFramePr>
            <a:graphicFrameLocks noGrp="1"/>
          </p:cNvGraphicFramePr>
          <p:nvPr>
            <p:ph idx="1"/>
            <p:extLst>
              <p:ext uri="{D42A27DB-BD31-4B8C-83A1-F6EECF244321}">
                <p14:modId xmlns:p14="http://schemas.microsoft.com/office/powerpoint/2010/main" val="105344230"/>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98AAA9C3-0CA5-44B3-9457-2907E0AC8849}"/>
              </a:ext>
            </a:extLst>
          </p:cNvPr>
          <p:cNvSpPr>
            <a:spLocks noGrp="1"/>
          </p:cNvSpPr>
          <p:nvPr>
            <p:ph type="ftr" sz="quarter" idx="11"/>
          </p:nvPr>
        </p:nvSpPr>
        <p:spPr/>
        <p:txBody>
          <a:bodyPr/>
          <a:lstStyle/>
          <a:p>
            <a:pPr>
              <a:defRPr/>
            </a:pPr>
            <a:r>
              <a:rPr lang="en-US">
                <a:solidFill>
                  <a:prstClr val="black">
                    <a:tint val="75000"/>
                  </a:prstClr>
                </a:solidFill>
              </a:rPr>
              <a:t>Rahoitusmarkkinaoikeus luento 9</a:t>
            </a:r>
          </a:p>
        </p:txBody>
      </p:sp>
      <p:sp>
        <p:nvSpPr>
          <p:cNvPr id="5" name="Dian numeron paikkamerkki 4">
            <a:extLst>
              <a:ext uri="{FF2B5EF4-FFF2-40B4-BE49-F238E27FC236}">
                <a16:creationId xmlns:a16="http://schemas.microsoft.com/office/drawing/2014/main" id="{09C39A09-E445-49C9-9969-05D1A32617F1}"/>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8</a:t>
            </a:fld>
            <a:endParaRPr lang="en-US">
              <a:solidFill>
                <a:prstClr val="black">
                  <a:tint val="75000"/>
                </a:prstClr>
              </a:solidFill>
            </a:endParaRPr>
          </a:p>
        </p:txBody>
      </p:sp>
    </p:spTree>
    <p:extLst>
      <p:ext uri="{BB962C8B-B14F-4D97-AF65-F5344CB8AC3E}">
        <p14:creationId xmlns:p14="http://schemas.microsoft.com/office/powerpoint/2010/main" val="264172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9EE5709E-EF15-43B8-B703-2F1671E223D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E1B15923-C1A6-4E80-8CAE-798A7C28A7A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DF302013-D999-40BA-A50F-B547F7035EE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57C69FBF-653E-4D58-A9AA-A06F569282D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1BBEAB42-C96E-4860-BF16-B4632068681F}"/>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EC99AA18-EA55-42F1-99ED-B1B8EE2C1627}"/>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993CE4B8-4D67-4F3C-9052-8DE834729E3E}"/>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77A16FB6-456A-4635-8732-7791E7ECC7B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D752AC04-115A-44EA-B79D-7C8621632C92}"/>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CFE3C42C-CE84-4CAF-85B8-5524B1ECC057}"/>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E1452AB0-0058-4BA3-A0DC-013A494061B7}"/>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9D7445D8-57D1-4387-9455-9F909A7B54EC}"/>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41507C3D-8154-45F9-92CE-02350448996E}"/>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graphicEl>
                                              <a:dgm id="{263AC0BC-655F-4542-9F10-F3E6B7B4AFB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0BBFCEE-0509-4B5A-9A1F-1B13AFA94F42}"/>
              </a:ext>
            </a:extLst>
          </p:cNvPr>
          <p:cNvSpPr>
            <a:spLocks noGrp="1"/>
          </p:cNvSpPr>
          <p:nvPr>
            <p:ph type="title"/>
          </p:nvPr>
        </p:nvSpPr>
        <p:spPr>
          <a:xfrm>
            <a:off x="762002" y="488950"/>
            <a:ext cx="10646833" cy="1079500"/>
          </a:xfrm>
        </p:spPr>
        <p:txBody>
          <a:bodyPr>
            <a:normAutofit/>
          </a:bodyPr>
          <a:lstStyle/>
          <a:p>
            <a:pPr>
              <a:lnSpc>
                <a:spcPct val="90000"/>
              </a:lnSpc>
            </a:pPr>
            <a:r>
              <a:rPr lang="fi-FI" b="1" dirty="0"/>
              <a:t>Soveltuvuuden arviointi 1</a:t>
            </a:r>
            <a:br>
              <a:rPr lang="fi-FI" b="1" dirty="0"/>
            </a:br>
            <a:r>
              <a:rPr lang="fi-FI" b="1" dirty="0" err="1"/>
              <a:t>SipaL</a:t>
            </a:r>
            <a:r>
              <a:rPr lang="fi-FI" b="1" dirty="0"/>
              <a:t> 10:4</a:t>
            </a:r>
            <a:endParaRPr lang="fi-FI" dirty="0"/>
          </a:p>
        </p:txBody>
      </p:sp>
      <p:sp>
        <p:nvSpPr>
          <p:cNvPr id="5" name="Alatunnisteen paikkamerkki 4">
            <a:extLst>
              <a:ext uri="{FF2B5EF4-FFF2-40B4-BE49-F238E27FC236}">
                <a16:creationId xmlns:a16="http://schemas.microsoft.com/office/drawing/2014/main" id="{B4922B17-B5BE-4988-9BFC-0BAFFAA8CE3C}"/>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en-US" sz="400">
                <a:solidFill>
                  <a:prstClr val="black">
                    <a:tint val="75000"/>
                  </a:prstClr>
                </a:solidFill>
              </a:rPr>
              <a:t>Rahoitusmarkkinaoikeus luento 9</a:t>
            </a:r>
          </a:p>
        </p:txBody>
      </p:sp>
      <p:sp>
        <p:nvSpPr>
          <p:cNvPr id="6" name="Dian numeron paikkamerkki 5">
            <a:extLst>
              <a:ext uri="{FF2B5EF4-FFF2-40B4-BE49-F238E27FC236}">
                <a16:creationId xmlns:a16="http://schemas.microsoft.com/office/drawing/2014/main" id="{FEFB2A64-C7C4-4600-9E9F-7D0FA74D8198}"/>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B509C7AA-28C5-4F02-8F5F-D4D060D24B2C}" type="slidenum">
              <a:rPr lang="en-US" sz="500" smtClean="0">
                <a:solidFill>
                  <a:prstClr val="black">
                    <a:tint val="75000"/>
                  </a:prstClr>
                </a:solidFill>
              </a:rPr>
              <a:pPr>
                <a:lnSpc>
                  <a:spcPct val="90000"/>
                </a:lnSpc>
                <a:spcAft>
                  <a:spcPts val="600"/>
                </a:spcAft>
                <a:defRPr/>
              </a:pPr>
              <a:t>9</a:t>
            </a:fld>
            <a:endParaRPr lang="en-US" sz="500">
              <a:solidFill>
                <a:prstClr val="black">
                  <a:tint val="75000"/>
                </a:prstClr>
              </a:solidFill>
            </a:endParaRPr>
          </a:p>
        </p:txBody>
      </p:sp>
      <p:graphicFrame>
        <p:nvGraphicFramePr>
          <p:cNvPr id="12" name="Sisällön paikkamerkki 7">
            <a:extLst>
              <a:ext uri="{FF2B5EF4-FFF2-40B4-BE49-F238E27FC236}">
                <a16:creationId xmlns:a16="http://schemas.microsoft.com/office/drawing/2014/main" id="{1A173BA4-78F2-4FD2-B27D-4B009D2D439E}"/>
              </a:ext>
            </a:extLst>
          </p:cNvPr>
          <p:cNvGraphicFramePr>
            <a:graphicFrameLocks noGrp="1"/>
          </p:cNvGraphicFramePr>
          <p:nvPr>
            <p:ph idx="1"/>
            <p:extLst>
              <p:ext uri="{D42A27DB-BD31-4B8C-83A1-F6EECF244321}">
                <p14:modId xmlns:p14="http://schemas.microsoft.com/office/powerpoint/2010/main" val="1234940268"/>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205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5A799A57-1C24-4283-9237-707D0483EAA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5B9E546B-DA13-44E5-A1EC-7D35031EF47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dgm id="{A7C5A529-6B40-46C6-8610-D3DF51D06A5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graphicEl>
                                              <a:dgm id="{B67A808E-C422-49A9-AD3A-9D16E5B7835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graphicEl>
                                              <a:dgm id="{A76AC261-BD6C-4359-8DE2-28AE6035F78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graphicEl>
                                              <a:dgm id="{BC7C9D3C-5EA2-4B3A-AD75-5CA3ED01AF9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theme/theme1.xml><?xml version="1.0" encoding="utf-8"?>
<a:theme xmlns:a="http://schemas.openxmlformats.org/drawingml/2006/main" name="PebbleVTI">
  <a:themeElements>
    <a:clrScheme name="AnalogousFromDarkSeedLeftStep">
      <a:dk1>
        <a:srgbClr val="000000"/>
      </a:dk1>
      <a:lt1>
        <a:srgbClr val="FFFFFF"/>
      </a:lt1>
      <a:dk2>
        <a:srgbClr val="213B38"/>
      </a:dk2>
      <a:lt2>
        <a:srgbClr val="E8E4E2"/>
      </a:lt2>
      <a:accent1>
        <a:srgbClr val="2BADE5"/>
      </a:accent1>
      <a:accent2>
        <a:srgbClr val="15B4A1"/>
      </a:accent2>
      <a:accent3>
        <a:srgbClr val="23B969"/>
      </a:accent3>
      <a:accent4>
        <a:srgbClr val="16BA1E"/>
      </a:accent4>
      <a:accent5>
        <a:srgbClr val="59B722"/>
      </a:accent5>
      <a:accent6>
        <a:srgbClr val="8CAD14"/>
      </a:accent6>
      <a:hlink>
        <a:srgbClr val="449130"/>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3.xml><?xml version="1.0" encoding="utf-8"?>
<a:theme xmlns:a="http://schemas.openxmlformats.org/drawingml/2006/main" name="1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TotalTime>
  <Words>2401</Words>
  <Application>Microsoft Office PowerPoint</Application>
  <PresentationFormat>Laajakuva</PresentationFormat>
  <Paragraphs>206</Paragraphs>
  <Slides>23</Slides>
  <Notes>0</Notes>
  <HiddenSlides>0</HiddenSlides>
  <MMClips>0</MMClips>
  <ScaleCrop>false</ScaleCrop>
  <HeadingPairs>
    <vt:vector size="6" baseType="variant">
      <vt:variant>
        <vt:lpstr>Käytetyt fontit</vt:lpstr>
      </vt:variant>
      <vt:variant>
        <vt:i4>8</vt:i4>
      </vt:variant>
      <vt:variant>
        <vt:lpstr>Teema</vt:lpstr>
      </vt:variant>
      <vt:variant>
        <vt:i4>3</vt:i4>
      </vt:variant>
      <vt:variant>
        <vt:lpstr>Dian otsikot</vt:lpstr>
      </vt:variant>
      <vt:variant>
        <vt:i4>23</vt:i4>
      </vt:variant>
    </vt:vector>
  </HeadingPairs>
  <TitlesOfParts>
    <vt:vector size="34" baseType="lpstr">
      <vt:lpstr>Arial</vt:lpstr>
      <vt:lpstr>Avenir Next LT Pro</vt:lpstr>
      <vt:lpstr>Avenir Next LT Pro Light</vt:lpstr>
      <vt:lpstr>Calibri</vt:lpstr>
      <vt:lpstr>Courier New</vt:lpstr>
      <vt:lpstr>Georgia</vt:lpstr>
      <vt:lpstr>Lucida Grande</vt:lpstr>
      <vt:lpstr>Sitka Subheading</vt:lpstr>
      <vt:lpstr>PebbleVTI</vt:lpstr>
      <vt:lpstr>Aalto_BIZ_121031</vt:lpstr>
      <vt:lpstr>1_Aalto_BIZ_121031</vt:lpstr>
      <vt:lpstr>Rahoitus-markkinaoikeus Luento 9</vt:lpstr>
      <vt:lpstr>Asiakkaan luokitteleminen</vt:lpstr>
      <vt:lpstr>Ammattimainen asiakas  ja hyväksyttävä vastapuoli (SipaL 1:23)  </vt:lpstr>
      <vt:lpstr>Asiakkaan luokittelu ja asiakkaan asemasta sopiminen SipaL 10:1  </vt:lpstr>
      <vt:lpstr>Asiakkaan tunteminen SipaL 12:3</vt:lpstr>
      <vt:lpstr>Sijoituspalveluyrityksen selonottovelvollisuus</vt:lpstr>
      <vt:lpstr>Soveltuvuus- ja asianmukaisuusarviointi</vt:lpstr>
      <vt:lpstr>Selonottovelvollisuuden sisältö (MiFID-asetus)</vt:lpstr>
      <vt:lpstr>Soveltuvuuden arviointi 1 SipaL 10:4</vt:lpstr>
      <vt:lpstr>Soveltuvuuden arviointi 2</vt:lpstr>
      <vt:lpstr>Asianmukaisuuden arviointi SipaL 10:4</vt:lpstr>
      <vt:lpstr>“Execution only”</vt:lpstr>
      <vt:lpstr>Sijoituspalveluyrityksen tiedonantovelvollisuus 1 (SipaL 10:5) </vt:lpstr>
      <vt:lpstr>Sijoituspalveluyrityksen tiedonantovelvollisuus 2 SipaL 10:5 </vt:lpstr>
      <vt:lpstr>PRIIP-tuotteet (Marja Luukkonen, Luennot)  </vt:lpstr>
      <vt:lpstr>Kauppapaikat ja markkinaosapuolet  KRL 1:2 </vt:lpstr>
      <vt:lpstr>Kauppojen sisäinen toteuttaja 1</vt:lpstr>
      <vt:lpstr>Kauppojen sisäinen toteuttaja 2 </vt:lpstr>
      <vt:lpstr>Sääntelyn kohteet  KRL 3 – 6 luvut </vt:lpstr>
      <vt:lpstr>Kaupankäynnin keskeyttäminen tai lopettaminen Arvopaperin poistaminen pörssilistalta </vt:lpstr>
      <vt:lpstr>Suora sähköinen markkinoillepääsy KRL 3:19</vt:lpstr>
      <vt:lpstr>Monenkeskinen ja organisoitu kaupankäynti </vt:lpstr>
      <vt:lpstr>Organisoitu kaupankäynti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Rahoitus-markkinaoikeus Luento 7</dc:title>
  <dc:creator>Matti Rudanko</dc:creator>
  <cp:lastModifiedBy>Matti Rudanko</cp:lastModifiedBy>
  <cp:revision>20</cp:revision>
  <dcterms:created xsi:type="dcterms:W3CDTF">2020-11-09T14:03:02Z</dcterms:created>
  <dcterms:modified xsi:type="dcterms:W3CDTF">2022-10-24T14:20:40Z</dcterms:modified>
</cp:coreProperties>
</file>