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notesSlides/notesSlide1.xml" ContentType="application/vnd.openxmlformats-officedocument.presentationml.notesSlide+xml"/>
  <Override PartName="/ppt/ink/ink54.xml" ContentType="application/inkml+xml"/>
  <Override PartName="/ppt/ink/ink55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5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1" r:id="rId9"/>
    <p:sldId id="265" r:id="rId10"/>
    <p:sldId id="266" r:id="rId11"/>
    <p:sldId id="267" r:id="rId12"/>
    <p:sldId id="268" r:id="rId13"/>
    <p:sldId id="271" r:id="rId14"/>
    <p:sldId id="270" r:id="rId15"/>
    <p:sldId id="272" r:id="rId16"/>
    <p:sldId id="273" r:id="rId17"/>
    <p:sldId id="274" r:id="rId18"/>
    <p:sldId id="275" r:id="rId19"/>
    <p:sldId id="276" r:id="rId20"/>
    <p:sldId id="354" r:id="rId21"/>
    <p:sldId id="278" r:id="rId22"/>
    <p:sldId id="279" r:id="rId23"/>
    <p:sldId id="361" r:id="rId24"/>
    <p:sldId id="280" r:id="rId25"/>
    <p:sldId id="281" r:id="rId26"/>
    <p:sldId id="331" r:id="rId27"/>
    <p:sldId id="332" r:id="rId28"/>
    <p:sldId id="297" r:id="rId29"/>
    <p:sldId id="333" r:id="rId30"/>
    <p:sldId id="341" r:id="rId31"/>
    <p:sldId id="342" r:id="rId32"/>
    <p:sldId id="343" r:id="rId33"/>
    <p:sldId id="344" r:id="rId34"/>
    <p:sldId id="346" r:id="rId35"/>
    <p:sldId id="347" r:id="rId36"/>
    <p:sldId id="363" r:id="rId37"/>
    <p:sldId id="351" r:id="rId38"/>
    <p:sldId id="355" r:id="rId39"/>
    <p:sldId id="356" r:id="rId40"/>
    <p:sldId id="357" r:id="rId41"/>
    <p:sldId id="358" r:id="rId42"/>
    <p:sldId id="359" r:id="rId43"/>
    <p:sldId id="360" r:id="rId44"/>
    <p:sldId id="362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9BAA"/>
    <a:srgbClr val="D14BED"/>
    <a:srgbClr val="00B7C2"/>
    <a:srgbClr val="E5044F"/>
    <a:srgbClr val="00D4AE"/>
    <a:srgbClr val="E795F8"/>
    <a:srgbClr val="FFA23D"/>
    <a:srgbClr val="7D20C9"/>
    <a:srgbClr val="FFB23C"/>
    <a:srgbClr val="FA00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130"/>
    <p:restoredTop sz="96154"/>
  </p:normalViewPr>
  <p:slideViewPr>
    <p:cSldViewPr snapToGrid="0">
      <p:cViewPr varScale="1">
        <p:scale>
          <a:sx n="96" d="100"/>
          <a:sy n="96" d="100"/>
        </p:scale>
        <p:origin x="17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2:16:42.267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1234 1450 24575,'14'0'0,"7"0"0,2 0 0,-2 0 0,-1 0 0,-8 0 0,3 0 0,-5 0 0,0 0 0,0 0 0,5 0 0,-4 0 0,5 0 0,-1 0 0,-4 0 0,10 0 0,-5 0 0,6 0 0,0 0 0,-5 0 0,3 0 0,-3 0 0,0 0 0,3 0 0,-9 0 0,5 0 0,-6 0 0,0 0 0,-1 0 0,1 0 0,-1 0 0,0 0 0,1 0 0,-1 0 0,1 0 0,-1 0 0,0 0 0,1 0 0,-1 0 0,1 0 0,-1 0 0,1 0 0,0 0 0,-1-5 0,0 4 0,1-3 0,-1 4 0,1-4 0,0 3 0,0-8 0,-1 7 0,1-2 0,0 0 0,0 3 0,-1-3 0,-4-1 0,3 4 0,-2-3 0,-1 0 0,3 3 0,-7-7 0,7 6 0,-7-6 0,8 7 0,-8-8 0,8 8 0,-8-8 0,8 8 0,-8-8 0,7 7 0,-7-7 0,7 4 0,-7-5 0,8 5 0,-8-3 0,7 7 0,-7-8 0,8 8 0,-8-8 0,3 4 0,1-1 0,-4-2 0,7 7 0,-7-7 0,8 2 0,-8-3 0,8-1 0,-8 0 0,8 4 0,-4-3 0,1 4 0,2-5 0,-6 0 0,6 0 0,-2 0 0,-1 0 0,3 5 0,-7-4 0,3 4 0,1-11 0,-4 5 0,9-5 0,-4 1 0,-1 4 0,0-5 0,-1 6 0,-2 0 0,2 0 0,0 5 0,-3-3 0,3-3 0,-4 0 0,0-10 0,0 10 0,0-5 0,0 6 0,0 0 0,0-5 0,0-6 0,0 3 0,0-2 0,5 15 0,-4-4 0,3 3 0,-4-7 0,0 2 0,0-2 0,0 4 0,0-1 0,0-5 0,0 4 0,0-10 0,0 5 0,0-6 0,0-1 0,0 1 0,0 0 0,0 0 0,0 0 0,0 5 0,0-3 0,-4 8 0,3-3 0,-4-1 0,5 5 0,-4-5 0,3 6 0,-8 0 0,7 0 0,-2 0 0,0 5 0,2-4 0,-2 3 0,-1 0 0,4-3 0,-3 4 0,-1-1 0,4-3 0,-7 4 0,7-5 0,-8 5 0,4-3 0,-5 2 0,0 1 0,5-3 0,-4 2 0,3-4 0,-4 0 0,0 0 0,0 0 0,5 0 0,-4 5 0,4-4 0,-5 3 0,0 1 0,1 1 0,-1-1 0,1 4 0,-1-3 0,1 4 0,-1 0 0,0 0 0,0 0 0,0-4 0,-1 2 0,1-2 0,0 0 0,0 2 0,-5-7 0,3 8 0,-3-4 0,5 0 0,-6 4 0,5-3 0,-4-1 0,5 4 0,0-3 0,-1 4 0,-4 0 0,4 0 0,-5 0 0,1-5 0,-2 3 0,0-2 0,-3 4 0,3 0 0,-5 0 0,5 0 0,-4 0 0,4 0 0,-5-5 0,6 3 0,-5-3 0,0 0 0,-3-1 0,-2 0 0,9-3 0,-4 3 0,10 0 0,-5-4 0,1 4 0,4 1 0,-5-5 0,6 9 0,0-8 0,0 4 0,0-1 0,0-3 0,0 8 0,0-8 0,0 8 0,0-8 0,4 3 0,-3 1 0,3 0 0,-3 1 0,-1 3 0,0-3 0,0 4 0,5-5 0,-4 4 0,4-3 0,-5 4 0,0 0 0,1 0 0,-1 0 0,0 0 0,0 0 0,0 0 0,0 0 0,0 0 0,0 0 0,0 0 0,0 0 0,0 0 0,-6 0 0,5 0 0,-5 0 0,1 0 0,4 0 0,-10 0 0,9 0 0,-8 0 0,8 0 0,-3 0 0,-1 0 0,5 0 0,-10 0 0,10 4 0,-5-3 0,6 4 0,-5 0 0,3-4 0,-8 4 0,8-5 0,-8 0 0,8 0 0,-13 0 0,7 0 0,-3 0 0,5 0 0,6 0 0,0 0 0,0 0 0,0 0 0,0 0 0,1 0 0,-1 0 0,1 0 0,-1 4 0,1-3 0,-1 7 0,0-2 0,0 4 0,-5 0 0,4-1 0,-10-3 0,10-2 0,-5 1 0,6-4 0,1 3 0,-2-4 0,2 0 0,-1 0 0,0 0 0,-1 0 0,1 0 0,0 0 0,0 5 0,0-4 0,0 3 0,0-4 0,1 0 0,3 5 0,-2-4 0,7 7 0,-8-7 0,4 8 0,-5-8 0,1 7 0,-1-7 0,0 8 0,5-4 0,1 4 0,4 0 0,0 0 0,0 0 0,-4-4 0,-2-1 0,-3-4 0,4 4 0,-4-3 0,3 4 0,-4-5 0,0 4 0,0-3 0,0 8 0,0-8 0,0 4 0,-5-1 0,3-2 0,-3 7 0,5-8 0,0 8 0,0-8 0,-1 3 0,6 1 0,-4-4 0,8 7 0,-4-2 0,5 3 0,0 0 0,0 0 0,0 1 0,0 0 0,-4-1 0,3 1 0,-4 0 0,5 0 0,0 0 0,0 0 0,0 0 0,0 0 0,0 0 0,0-1 0,0 7 0,0 0 0,0 6 0,0 0 0,0 6 0,0-4 0,0 4 0,0-6 0,0-5 0,0 3 0,0-8 0,0 3 0,0-5 0,0-1 0,0 1 0,0-1 0,0 0 0,0 0 0,0 1 0,0-1 0,0 1 0,0-1 0,0 1 0,0 0 0,0 0 0,0 0 0,0 0 0,0 0 0,0 0 0,0 0 0,0 0 0,0 0 0,0-1 0,0 1 0,0 0 0,0 0 0,0 0 0,0 0 0,0 0 0,0 0 0,0 0 0,0-1 0,0 1 0,0 0 0,0 0 0,0 0 0,0 0 0,0 0 0,5 0 0,1 5 0,-1-4 0,5 4 0,-4 1 0,-1-5 0,4 4 0,-7 0 0,6-3 0,-7 3 0,4-5 0,-1 0 0,-3 0 0,8 0 0,-8 0 0,4 0 0,-1-1 0,1 1 0,5 0 0,-5-1 0,4-4 0,-4 4 0,1-4 0,3 1 0,-4 3 0,5-4 0,0 1 0,0 2 0,0-2 0,0-1 0,0 4 0,-1-3 0,1 4 0,0-5 0,0 4 0,6-3 0,-5 4 0,4 0 0,-5-4 0,0 3 0,0-8 0,0 8 0,0-4 0,0 1 0,0 3 0,-1-8 0,1 3 0,0 0 0,0-2 0,0 2 0,-1-4 0,1 4 0,0-3 0,0 4 0,0-5 0,-1 4 0,1-3 0,0 4 0,0-1 0,0-3 0,0 4 0,0-1 0,0-3 0,0 4 0,-1-1 0,1-3 0,-1 3 0,0-4 0,0 0 0,1 4 0,-1-3 0,1 3 0,0-4 0,-1 0 0,1 0 0,0 0 0,0 0 0,0 0 0,0 0 0,-1 0 0,1 0 0,0 0 0,0 0 0,-1 0 0,1 0 0,-1 0 0,1 0 0,-1 0 0,1 0 0,0 0 0,0 0 0,0 0 0,0 0 0,0 0 0,0 0 0,0-4 0,-1 3 0,7-4 0,-5 1 0,4 3 0,-5-4 0,0 5 0,0 0 0,0 0 0,0 0 0,0 0 0,-1 0 0,1 0 0,-1 0 0,0 0 0,0 0 0,1 0 0,-1 0 0,0 0 0,0 0 0,1 0 0,-1 0 0,1 0 0,0 0 0,-1 0 0,1 0 0,0 0 0,-1 0 0,1 0 0,-1 0 0,1 0 0,-1 0 0,0 0 0,1 0 0,-1 0 0,1 0 0,-1 0 0,1 0 0,-1 0 0,1 0 0,0 0 0,0 0 0,-1 0 0,1 0 0,0 0 0,0 0 0,-1 0 0,1 0 0,-1 0 0,0 0 0,1 0 0,-8 0 0,-8 0 0,-4 0 0,-4 0 0,9 0 0,0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2:42:14.84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68 50 24575,'-14'9'0,"4"0"0,-4-4 0,9 3 0,0-3 0,5 4 0,0 1 0,0-1 0,0 1 0,0 0 0,0 4 0,5-8 0,-4 7 0,8-7 0,-4-1 0,5 4 0,0-4 0,-1 0 0,-4 4 0,4-8 0,-8 7 0,7-7 0,-7 7 0,7-7 0,-7 7 0,8-7 0,-4 8 0,5-8 0,-5 8 0,4-8 0,-3 3 0,3 1 0,1-4 0,0 3 0,-1-4 0,0 0 0,1 0 0,-1 0 0,0 0 0,0-4 0,-4-1 0,-1-5 0,-4 0 0,0-6 0,0 5 0,0-4 0,0-1 0,0 5 0,0-5 0,0 1 0,0 3 0,0-3 0,0 5 0,0 0 0,0 1 0,0-1 0,0 1 0,0-1 0,0 1 0,-4 0 0,-2 3 0,-4 2 0,5 0 0,-4 3 0,4-4 0,-5 5 0,0 0 0,1 0 0,0 0 0,-1 0 0,0 0 0,1 0 0,-1 0 0,-6 0 0,5 0 0,-5 0 0,6 5 0,0-4 0,0 3 0,0-4 0,0 4 0,0-2 0,0 2 0,5 0 0,1 1 0,4 4 0,0 1 0,0 4 0,0-3 0,0 8 0,0-8 0,0 3 0,0-5 0,4-4 0,-3 4 0,8-4 0,-8 5 0,8-5 0,-8 4 0,7-8 0,-6 8 0,6-4 0,-2 5 0,3-5 0,-3 4 0,3-8 0,-4 3 0,1 1 0,2-4 0,-2 3 0,3-4 0,1 0 0,-1 0 0,1 0 0,-1 0 0,0 0 0,0 0 0,-4-4 0,-1-1 0,-4-5 0,0 0 0,0 0 0,0 0 0,0 0 0,0 0 0,0 0 0,0 1 0,0-1 0,0 0 0,0 0 0,0 1 0,-4 4 0,-2 0 0,1 1 0,-4 3 0,8-8 0,-8 8 0,8 1 0,-3 5 0,8 4 0,1 1 0,5-5 0,0 4 0,0-8 0,0 8 0,0-8 0,0 8 0,-1-8 0,1 3 0,-1-4 0,0 0 0,0-4 0,-4-2 0,0-3 0,-1-6 0,-3 4 0,3-3 0,-4 4 0,0 0 0,0 0 0,0 0 0,0-1 0,-4 2 0,-1-1 0,-5 4 0,0 2 0,4-1 0,-3 4 0,4-3 0,-5 4 0,0 0 0,0 0 0,1 0 0,0 4 0,4 1 0,1 5 0,-1 0 0,0 0 0,-1 0 0,1 0 0,1-1 0,3 1 0,-8-4 0,8 3 0,-8-8 0,12 3 0,-2 1 0,9 0 0,0 1 0,-1 3 0,1-8 0,5 7 0,-4-6 0,3 2 0,-9-8 0,-9-6 0,-3-1 0,-18-13 0,7 15 0,-4-10 0,7 18 0,9-8 0,-3 8 0,4-4 0,0 9 0,0 2 0,5 3 0,0 1 0,0 5 0,0-5 0,0 4 0,5-9 0,0 4 0,5-4 0,0 0 0,-1 0 0,-4-9 0,-1-2 0,-4-3 0,-4 4 0,-1 1 0,0 8 0,1 6 0,4 1 0,0 5 0,0-6 0,0-1 0,0 1 0,0 0 0,0-8 0,0-7 0,0-6 0,0 5 0,0 7 0,0 8 0,0-4 0,0-1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2:41:30.2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32 0 24575,'-18'0'0,"5"0"0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3T14:28:58.089"/>
    </inkml:context>
    <inkml:brush xml:id="br0">
      <inkml:brushProperty name="width" value="0.05" units="cm"/>
      <inkml:brushProperty name="height" value="0.05" units="cm"/>
      <inkml:brushProperty name="color" value="#4B99FF"/>
    </inkml:brush>
  </inkml:definitions>
  <inkml:trace contextRef="#ctx0" brushRef="#br0">156 1 24575,'-7'0'0,"0"0"0,-1 0 0,4 3 0,-3-2 0,3 5 0,-3-5 0,3 5 0,1-2 0,0 0 0,2 3 0,-6-3 0,3 3 0,-3-3 0,3 2 0,-3-5 0,2 6 0,1-3 0,-3 0 0,6 3 0,-5-6 0,5 5 0,-3-1 0,4 2 0,0 1 0,0-1 0,0 1 0,0-1 0,0 1 0,0 0 0,0-1 0,0 0 0,0 1 0,0-1 0,0 0 0,3-3 0,-2 3 0,5-3 0,-2 0 0,0 2 0,2-2 0,-2 0 0,4 0 0,-4-1 0,2-2 0,-2 2 0,4-3 0,-1 0 0,1 4 0,-1-4 0,1 4 0,0-4 0,-1 0 0,1 0 0,-1 0 0,1 0 0,-1 0 0,1 0 0,-1 0 0,0 0 0,1 0 0,-1 0 0,0 0 0,0 0 0,-3-3 0,-1-1 0,-3-4 0,0 1 0,0 0 0,0 0 0,0-1 0,0 1 0,0 0 0,-3 3 0,-1 1 0,-3 3 0,3-4 0,-2 4 0,1-4 0,-2 4 0,3 3 0,1 1 0,3 4 0,0-1 0,0 1 0,0-1 0,0 0 0,0 0 0,0 1 0,0-1 0,3-3 0,1-1 0,3-3 0,0 0 0,-3-3 0,-1-1 0,-3-3 0,0-1 0,0 0 0,0 1 0,0-1 0,0 0 0,0 1 0,0-1 0,0 0 0,0 1 0,0 0 0,0-1 0,0 1 0,0 0 0,-3 3 0,-1 1 0,-3 6 0,-1 1 0,1 4 0,-1-1 0,4 0 0,-3-2 0,7 1 0,-7-1 0,3 2 0,-1 0 0,-1-3 0,8 0 0,-1-11 0,3-2 0,-1-4 0,1 1 0,-3-6 0,2 7 0,-3-7 0,0 10 0,0 1 0,0 0 0,0 0 0,0-1 0,0 1 0,0-3 0,0 2 0,3 1 0,1 4 0,3 3 0,0 0 0,0 0 0,1 0 0,-1 0 0,0 0 0,-3 4 0,3 0 0,-3 3 0,0 1 0,3-4 0,-6 3 0,2-3 0,0 0 0,-2 2 0,3-2 0,-4 3 0,0 0 0,-7 3 0,-2-1 0,-3 2 0,0-3 0,4-4 0,0 3 0,1-3 0,-5 4 0,3-4 0,-3 3 0,5-6 0,-1 6 0,0-6 0,0 2 0,1-3 0,-1 0 0,1 0 0,-1 0 0,1 0 0,0 0 0,0 0 0,0 0 0,-1 0 0,1 0 0,0 0 0,0 0 0,0 0 0,-1 0 0,1 0 0,-1 0 0,1 0 0,3-3 0,3 2 0,10-2 0,-1 3 0,11-7 0,-5 5 0,2-6 0,-4 8 0,-5 0 0,1 0 0,-1 0 0,1 0 0,0 0 0,-4 0 0,-1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2:41:30.2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32 0 24575,'-18'0'0,"5"0"0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2:54:09.191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53 1 24575,'0'9'0,"0"1"0,0 0 0,0-1 0,0 1 0,0-1 0,0 1 0,0 0 0,0 0 0,0 0 0,0-1 0,0 1 0,0 0 0,0 0 0,0 0 0,0 0 0,0 5 0,0-4 0,0 5 0,0-7 0,0 1 0,0 0 0,0 0 0,0 0 0,0 0 0,0 0 0,0 0 0,0 0 0,0 0 0,0 0 0,0-1 0,0 1 0,0 0 0,0 0 0,-5 0 0,4 0 0,-3 0 0,4 0 0,0 0 0,0 0 0,0 0 0,0 0 0,0 0 0,0-1 0,0 1 0,0 0 0,-5 0 0,4 0 0,-3 0 0,4 4 0,0-3 0,0 9 0,-5-9 0,4 5 0,-3-1 0,4-4 0,0 10 0,0-5 0,0 1 0,0 4 0,-5-5 0,3 1 0,-3 3 0,5-8 0,0 8 0,0-8 0,0 3 0,0 4 0,0-6 0,0 7 0,-5-5 0,4-4 0,-4 4 0,5-5 0,0 0 0,0 0 0,0 5 0,0-3 0,0 3 0,0 0 0,0-4 0,0 10 0,0-10 0,0 10 0,0-10 0,0 4 0,0-5 0,0 6 0,0-5 0,0 9 0,0-9 0,0 3 0,0-4 0,0 0 0,0 0 0,0 0 0,0-1 0,0 1 0,0 0 0,0 0 0,0 6 0,0-5 0,0 9 0,0-8 0,0 3 0,0-5 0,0 0 0,0 4 0,0-3 0,0 9 0,0-9 0,0 4 0,0 1 0,0-5 0,0 4 0,0 0 0,0-3 0,0 3 0,0-5 0,0 0 0,0 0 0,0 0 0,0 0 0,5-1 0,-4 1 0,3 0 0,-4 0 0,5 0 0,-4 0 0,3 0 0,-4 0 0,5 4 0,-4-3 0,3 4 0,-4-6 0,0 1 0,0 0 0,0 0 0,0 0 0,0-1 0,0 1 0,4 0 0,-2 0 0,2 0 0,-4 0 0,0-1 0,0 1 0,0 0 0,0 0 0,0-1 0,0 1 0,0 0 0,4-5 0,-3 4 0,4-3 0,-5 4 0,0-1 0,0 1 0,0 0 0,4 0 0,-3-1 0,4 1 0,-5-1 0,4-3 0,1-2 0,4-4 0,4 0 0,-2 0 0,3 0 0,-5 0 0,1 0 0,-1 0 0,0 0 0,1 0 0,-1 0 0,1 0 0,-1 0 0,0 0 0,0 0 0,0 0 0,1 0 0,-1 0 0,1 0 0,-1 0 0,1 0 0,-1 0 0,1 0 0,0 0 0,-1 0 0,1 0 0,0 0 0,-1 0 0,1 0 0,0 0 0,-1 0 0,1 0 0,-1 0 0,1 0 0,0 0 0,0 0 0,0 0 0,0 0 0,0 0 0,0 0 0,-1 0 0,1 0 0,0 0 0,0 0 0,0 4 0,0-3 0,0 4 0,0-5 0,0 0 0,0 0 0,0 0 0,0 0 0,0 0 0,-1 4 0,1-3 0,0 4 0,0-5 0,0 0 0,-1 0 0,0 0 0,0 0 0,1 0 0,-1 4 0,0-3 0,0 3 0,0-4 0,1 0 0,0 0 0,-1 0 0,-3-8 0,-2-4 0,-4 2 0,0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2:54:16.807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1 1 24575,'0'9'0,"0"5"0,0-3 0,0 3 0,0 4 0,0-6 0,0 7 0,0-9 0,0 0 0,0 0 0,0 0 0,0 0 0,0-1 0,0 1 0,0 0 0,0-1 0,0 0 0,0 0 0,0 1 0,0-1 0,0 1 0,0-1 0,0 0 0,0 1 0,0-1 0,0 0 0,0 0 0,0 1 0,0-1 0,0 1 0,0 0 0,0-1 0,0 1 0,0 0 0,0 0 0,0 0 0,0-1 0,0 1 0,0 0 0,0-1 0,0 1 0,0-1 0,0 1 0,0-1 0,0 1 0,4 0 0,-3 0 0,3-1 0,-4 1 0,0-1 0,0 1 0,0-1 0,0 0 0,0 1 0,0-1 0,0 1 0,0 0 0,0-1 0,0 1 0,0-1 0,0 1 0,4-5 0,-2 4 0,2-4 0,0 1 0,1-2 0,4-4 0,5 0 0,-3 0 0,3 0 0,-5 0 0,1 0 0,0 0 0,-1 0 0,1 0 0,0-5 0,0 4 0,0-3 0,-1 4 0,1 0 0,0 0 0,-1 0 0,1 0 0,0 0 0,-1 0 0,1 0 0,-1 0 0,1 0 0,0 0 0,0 0 0,0 0 0,-1 0 0,1 0 0,-1 0 0,1 0 0,-1 0 0,1 0 0,0 0 0,0 0 0,0 0 0,0-5 0,0 4 0,-1-3 0,7-1 0,-5 3 0,10-3 0,-10 5 0,9 0 0,-3 0 0,0 0 0,3 0 0,-3 0 0,-1 0 0,5 0 0,-10 0 0,5 0 0,-1 0 0,-4 0 0,4 0 0,-5 0 0,0 0 0,0 0 0,0 0 0,-1 0 0,1 0 0,-1 0 0,1 0 0,0 0 0,0 0 0,0 0 0,0 0 0,0 0 0,0 0 0,-1 0 0,1 0 0,0 0 0,6 0 0,-5 0 0,4 0 0,-5 5 0,0-4 0,0 3 0,0 1 0,0-4 0,0 8 0,0-8 0,-1 3 0,1-4 0,0 5 0,0-4 0,0 3 0,-1-4 0,1 0 0,-1 0 0,0 0 0,1 0 0,-1 0 0,1 0 0,0 0 0,0 0 0,0 0 0,0 0 0,-1 0 0,1 0 0,0 0 0,6 0 0,-5 0 0,4 0 0,-5 0 0,5 0 0,-3 0 0,3 0 0,-5 0 0,0 0 0,0 0 0,-1 0 0,1 0 0,0 0 0,0 0 0,0 0 0,-1 0 0,1 5 0,0-4 0,0 3 0,0-4 0,0 0 0,0 4 0,0-2 0,5 7 0,2-8 0,-1 4 0,5 0 0,-4-4 0,5 9 0,-6-9 0,-1 8 0,1-8 0,-5 8 0,4-8 0,-5 4 0,0-1 0,0-3 0,0 4 0,-1-1 0,1-3 0,-1 3 0,-3 0 0,2-2 0,-3 2 0,5-4 0,-1 0 0,0 0 0,1 0 0,-1 0 0,0 0 0,1 0 0,0 0 0,-1 0 0,1 0 0,0 0 0,0 0 0,-1 0 0,1 0 0,0 0 0,0 0 0,0 0 0,5 0 0,-3 0 0,3 0 0,-5 0 0,0 0 0,0 0 0,-1 0 0,1 0 0,0 0 0,-1 0 0,1 0 0,-1 0 0,1 0 0,-1 0 0,0 0 0,0 0 0,1 0 0,-1 0 0,0 0 0,1 0 0,0 0 0,0 0 0,-1 0 0,1 0 0,0 0 0,0 0 0,0 0 0,0 0 0,0 0 0,-1 0 0,1 0 0,0 0 0,-1 0 0,0 0 0,0 0 0,0 0 0,1 0 0,-1 0 0,1 0 0,0 0 0,-1 0 0,1 0 0,0 0 0,0 0 0,0 0 0,-1 0 0,1 0 0,0 0 0,0 0 0,0 0 0,-1 0 0,1 0 0,-1 0 0,-4 0 0,-1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2:58:20.72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218 31 24575,'-10'0'0,"-4"0"0,3 0 0,-4 0-8503,-9 0 8503,10 0 1719,-10 0-1719,14 0 0,1 0 0,-1 0 0,1 0 0,-1 0 6784,0 0-6784,1 0 0,-1 0 0,1 4 0,4 1 0,1 5 0,4-1 0,-5-3 0,4 3 0,-3-4 0,4 4 0,0 1 0,0-1 0,4-4 0,-3 4 0,8-8 0,-8 8 0,8-8 0,-8 7 0,7-3 0,-3 0 0,4-1 0,0-4 0,0 0 0,1 0 0,-1 0 0,1 0 0,0 0 0,-1 0 0,1 0 0,0 0 0,0 0 0,-1 0 0,0 0 0,0 0 0,0-4 0,-4-7 0,4 0 0,-4-13 0,5 11 0,0-10 0,-4 12 0,3 1 0,-8 1 0,7 3 0,-11 1 0,2 1 0,-8 4 0,-1 0 0,0 0 0,1-9 0,-1 7 0,0-7 0,1 9 0,0 0 0,-1 0 0,1 0 0,-1 0 0,1 0 0,-1 0 0,0 0 0,0 0 0,0 0 0,1 0 0,3 4 0,2 1 0,4 4 0,0 1 0,0 0 0,0 5 0,0-4 0,0 8 0,0-7 0,0 3 0,0 0 0,0-4 0,5 5 0,-4-6 0,3 0 0,1-1 0,-4 1 0,3 0 0,-4 0 0,0 0 0,4-4 0,-3 2 0,7-7 0,-3 3 0,4-4 0,1-4 0,-5-7 0,3 0 0,-7-10 0,8 10 0,-8-10 0,4 10 0,-5-5 0,4 6 0,-3 0 0,4 0 0,-5 0 0,0 1 0,0-1 0,0 0 0,0 0 0,0 1 0,0-1 0,0 0 0,0 1 0,0-1 0,-4 5 0,-2 1 0,-3 4 0,-1 0 0,0 0 0,0 0 0,0 0 0,5 4 0,1 6 0,4 1 0,-5 10 0,4-10 0,-4 10 0,5-10 0,0 9 0,0-9 0,0 3 0,0-4 0,0-5 0,0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2:58:26.9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100 27 24575,'-5'5'0,"-4"0"0,4 5 0,-4-1 0,-1 0 0,1 1 0,-1-5 0,0 3 0,1-7 0,3 7 0,2-3 0,4 5 0,0-1 0,0 0 0,0 1 0,0 0 0,0 0 0,0-1 0,0 1 0,0-1 0,0 0 0,4-4 0,-3 4 0,8-8 0,-4 3 0,5-4 0,-1 0 0,1 0 0,0 0 0,-1 0 0,1 5 0,0-4 0,0 3 0,0-4 0,0 0 0,0 0 0,0 4 0,0-3 0,-1 3 0,0-4 0,1 0 0,-1 0 0,0 0 0,0 0 0,1 0 0,-5-4 0,-1-1 0,0-4 0,-3-2 0,3 2 0,-4-1 0,0 1 0,0-1 0,0 0 0,0 0 0,0 1 0,0-7 0,-4 5 0,-2-5 0,-4 6 0,0 5 0,0-4 0,0 3 0,0 1 0,0-4 0,0 3 0,0 0 0,4-2 0,-2 6 0,7-6 0,-7 7 0,3-4 0,-5 5 0,1 0 0,-1 0 0,1 0 0,-1 0 0,0 0 0,0 0 0,0 0 0,1 5 0,3 0 0,-3 4 0,8 1 0,-3 0 0,4 0 0,0 0 0,0 0 0,0 0 0,0 0 0,0-1 0,0 1 0,0 0 0,0 0 0,0 0 0,0 0 0,4-1 0,1-4 0,5-1 0,0 1 0,4 0 0,-3 1 0,13 3 0,-12-8 0,8 7 0,-10-6 0,0 2 0,-1-4 0,-3-4 0,-2-2 0,-4-3 0,0-1 0,0 0 0,0 0 0,0-5 0,0 4 0,0-3 0,-5 9 0,0 0 0,-5 1 0,0 3 0,0-8 0,0 8 0,0-4 0,1 5 0,-1 0 0,1 0 0,4 4 0,1 1 0,4 5 0,0-1 0,0 0 0,0 1 0,0 0 0,0 0 0,0 0 0,4 0 0,2 0 0,-1-1 0,4-3 0,-8 2 0,8-7 0,-4 3 0,4-4 0,0 0 0,1 0 0,-5-10 0,4 4 0,-8-15 0,4 9 0,-1-8 0,-2 3 0,3 0 0,-5 2 0,0 5 0,0 0 0,0-1 0,-4 6 0,-2 0 0,-4 5 0,1 0 0,-1 0 0,0 0 0,1 0 0,4 4 0,1 1 0,4 5 0,0-1 0,4-4 0,6-1 0,6-4 0,1 0 0,-2 0 0,0 0 0,-4-5 0,-1 0 0,-6-4 0,-8-1 0,-7 0 0,-6-1 0,-5 0 0,0 5 0,0-4 0,-1 4 0,7-1 0,-5-2 0,10 7 0,-5-3 0,7 5 0,3 4 0,2 1 0,4 5 0,5-5 0,-4 4 0,7-8 0,-3 3 0,5 0 0,-1-3 0,-4 8 0,3-8 0,-7 7 0,3-3 0,-4 4 0,0 1 0,0-1 0,0-3 0,0-2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3T14:30:45.701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1 233 20017,'13'-4'0,"5"1"2136,6 3-2136,10 0 774,25 5-774,-13 0 0,36 10 0,-37-4 399,25 3-399,-26-8 0,3 2 1249,-14-7-1249,-5 3 0,-1-4 0,-4 0 0,-1 0 0,-5 0 0,0 0 0,-1 0 0,1 0 0,0 0 0,-4-3 0,3-2 0,-4-3 0,5 3 0,-4-2 0,10 2 0,-12 1 0,12-4 0,-10 7 0,4-2 0,-1-1 0,-3 3 0,3-3 0,-7 4 0,7 0 0,-8 0 0,4 0 0,-5 0 0,1 0 0,0-3 0,-1 2 0,1-3 0,0 4 0,-1-3 0,1-1 0,-1-4 0,1 4 0,0-3 0,-1 2 0,1-2 0,-1-1 0,5 0 0,1 3 0,4-2 0,0 2 0,-1 0 0,6-3 0,-4 7 0,4-3 0,-5 4 0,0 0 0,-1 0 0,-3 0 0,3 0 0,-7 0 0,2 0 0,-3 0 0,0 0 0,-1 0 0,4 0 0,-2 0 0,2 0 0,0 0 0,-2 0 0,7 0 0,-3 0 0,3 0 0,1 0 0,5 0 0,-4 4 0,4-3 0,-6 3 0,1-1 0,5-2 0,-4 3 0,0-4 0,-3 0 0,6 0 0,-7 0 0,9 0 0,-10 0 0,0 0 0,3 0 0,-8 0 0,8 0 0,-7 0 0,7 0 0,-4 0 0,5 0 0,0 0 0,0 0 0,5 0 0,1 0 0,-1 0 0,5 0 0,-4 0 0,0 0 0,3 0 0,-3 0 0,12 0 0,-10 0 0,4 0 0,-12 0 0,-4 0 0,2 0 0,-6 0 0,3 0 0,-5 3 0,5-2 0,-3 3 0,2-4 0,-3 0 0,0 0 0,-1 0 0,1 3 0,0-2 0,-1 2 0,1-3 0,4 0 0,-4 0 0,8 0 0,-3 0 0,4 0 0,-1 0 0,1 0 0,8 0 0,-7 0 0,11 0 0,-6 0 0,0 0 0,-1 0 0,-1 0 0,2 0 0,5 0 0,-5 0 0,3 0 0,-8 0 0,9 0 0,-9 0 0,8 0 0,-3 0 0,0 0 0,-1 4 0,-5-3 0,0 3 0,-1-1 0,1-2 0,-4 3 0,3-4 0,-3 0 0,-1 4 0,4-4 0,-3 4 0,0-4 0,2 0 0,-2 0 0,0 0 0,3 0 0,-4 0 0,5 0 0,0 0 0,0 0 0,5 0 0,8 0 0,-5 0 0,9 0 0,-11 0 0,4 0 0,1 0 0,-5 0 0,3 0 0,-3 0 0,5 0 0,-5 0 0,3 0 0,-3 0 0,0 0 0,-1 0 0,-1 0 0,-3 0 0,9 0 0,-9 0 0,4 0 0,7 4 0,-9-3 0,9 7 0,-12-7 0,-1 6 0,1-2 0,0 0 0,0 2 0,0-6 0,0 6 0,0-6 0,-5 6 0,4-6 0,-7 3 0,7-1 0,-8-2 0,8 3 0,-3-4 0,4 0 0,-1 0 0,9 0 0,-7 0 0,12 0 0,-8 0 0,6 0 0,0 0 0,0 0 0,-1 0 0,1 0 0,5 0 0,-4 0 0,10 0 0,-4 0 0,5 0 0,0 0 0,-5 0 0,4 0 0,-10 0 0,4 0 0,-5 0 0,0 0 0,-1 0 0,1 0 0,-5 0 0,11 0 0,-14 0 0,14 0 0,-11 0 0,4 0 0,1 0 0,0 0 0,-1 0 0,1 0 0,0 0 0,5-4 0,-4-6 0,4 0 0,-5-4 0,5 4 0,-4 5 0,5-4 0,-7 8 0,1-7 0,-5 7 0,16-3 0,-13 4 0,9 0 0,-9 0 0,-8 0 0,9 0 0,-9 0 0,4 0 0,-1 0 0,-3 0 0,4 4 0,-9-3 0,3 6 0,-4-2 0,1 3 0,-1-4 0,-1 3 0,-2-2 0,3-1 0,-5 3 0,5-6 0,1 6 0,4-6 0,0 7 0,-1-7 0,6 2 0,1-3 0,5 0 0,-1 0 0,1 0 0,5 0 0,2 0 0,5 0 0,1 0 0,-1 0 0,6 0 0,-4 0 0,11 0 0,-5 0 0,30 0 0,-30-4 0,34 3 0,-37-3 0,23 4 0,-12 0 0,6 0 0,-8 0 0,-6 0 0,-1 0 0,-12 0 0,-2 0 0,-10 4 0,-6 0 0,-1 1 0,-7 1 0,2-1 0,-3-1 0,0 3 0,-1-7 0,1 7 0,-1-3 0,0 0 0,1 0 0,-1-4 0,-3 3 0,3-2 0,-3 2 0,4-3 0,-1 3 0,1-2 0,-4 6 0,-1-3 0,-3 3 0,0 1 0,0-1 0,0 1 0,0 0 0,0-1 0,0 1 0,0-1 0,0 1 0,0-10 0,0-20 0,0-9 0,9 3 0,6 1 0,15 16 0,-1-3 0,4-5 0,20 1 0,-19 6 0,18-4 0,-24 15 0,-1-8 0,1 8 0,-5-3 0,3 4 0,-3 0 0,0 0 0,4 0 0,-5 0 0,1 0 0,4 0 0,-9 0 0,8 0 0,-8 0 0,9 0 0,-9 0 0,4 0 0,-1 0 0,-3 0 0,4 0 0,-5 0 0,0 0 0,-1 0 0,1 0 0,-4 0 0,3 0 0,-3 0 0,3 0 0,-3 0 0,3 0 0,-3 4 0,-1-3 0,4 6 0,-3-6 0,11 7 0,-5-7 0,10 7 0,-11-7 0,9 3 0,1-4 0,1 0 0,16 0 0,-8 0 0,30 0 0,-15 0 0,11 0 0,-3 0 0,-10 0 0,12 0 0,-1 0 0,-11 0 0,10 0 0,-18 0 0,11 0 0,-12 0 0,6 0 0,0 0 0,-6 0 0,30 0 0,-25 0 0,13 0 0,-20 0 0,-15 0 0,9 0 0,-15 0 0,8-4 0,-8 3 0,4-4 0,-5 2 0,-1 2 0,1-7 0,5 3 0,1-4 0,0 0 0,-2 0 0,-4 1 0,8-1 0,-11 4 0,5 2 0,-11-1 0,-4 0 0,0-3 0,-4-5 0,-9-6 0,10 8 0,-5-3 0,16 13 0,-4 0 0,4 0 0,0 0 0,-4 0 0,4 0 0,0 0 0,0 0 0,5 0 0,-4-3 0,8 2 0,-7-2 0,12-1 0,3-2 0,0-3 0,9-2 0,11 6 0,-6-4 0,17 8 0,-5-9 0,1 9 0,0-4 0,-4 5 0,-15 0 0,8 0 0,-16 0 0,-1 0 0,-6 0 0,-9 0 0,3 0 0,-8 0 0,4 0 0,-4 0 0,-1 0 0,1 0 0,-1 3 0,1-2 0,4 2 0,-4 1 0,8-3 0,-7 5 0,7-5 0,-4 6 0,13-2 0,-7 0 0,12 3 0,-12-7 0,8 3 0,-3-4 0,5 4 0,5-3 0,-4 3 0,4 0 0,1-3 0,-5 3 0,4-4 0,-5 0 0,-1 0 0,1 0 0,0 0 0,-1 0 0,1 0 0,0 4 0,0-3 0,5 3 0,-4 0 0,16-3 0,30 14 0,-24-9 0,33 5 0,-41-2 0,11-3 0,-6 0 0,5 4 0,-11-9 0,5 4 0,-13-5 0,5 0 0,-10 0 0,5 0 0,-7 0 0,1 0 0,0 0 0,-1 0 0,1 0 0,5 0 0,-4 0 0,28 0 0,-18 0 0,20 0 0,-13 0 0,-4 0 0,11 0 0,-5 0 0,6 0 0,1 0 0,-1 0 0,-6 0 0,5 0 0,-11 0 0,5 0 0,-7 0 0,-5 0 0,4 0 0,-15 4 0,8-3 0,-18 2 0,6-3 0,-11 0 0,6 0 0,-6 0 0,1 0 0,26 0 0,6 0 0,36 6 0,-24-1 0,3 2 0,-5 0 0,0 0-361,9 2 1,-1 0 360,-7-2 0,-1-1 0,47 1 0,-46-1 0,1 0 0,0-5 0,-2-1 0,32 6 0,-33-5 0,-1-2 0,25 1-192,14 5 192,-11-3 0,-8 3 0,-7 0 0,-1-4 0,-8 8 0,-6-7 0,-1 7 0,-7-4 0,-5 1 0,4 3 0,-10-4 0,10 5 713,-10-1-713,10-3 200,-10 2-200,4-3 0,-5 0 0,-1 4 0,13-8 0,-14 6 0,8-6 0,-12 3 0,-4-4 0,4 0 0,-9 0 0,2 0 0,-2 0 0,4 0 0,0 0 0,0 0 0,-1 0 0,6 0 0,1 0 0,5 0 0,5 0 0,8 0 0,14-5 0,8-2 0,8 1 0,7 1 0,2 5 0,16 0 0,-46 0 0,0 0 0,34 0 0,-5 0 0,-30 0 0,-13 0 0,-4 0 0,-18 0 0,2 0 0,-8 0 0,-1 0 0,1 0 0,-1 0 0,21 0 0,13 0 0,15 0 0,12-6 0,-5 5 0,-2-4 0,4-1 0,-15 5 0,0 0 0,19-2 0,0 0 0,-16 4 0,-1-2 0,46-4 0,1 3 0,-18-4 0,3 6 0,-19 0 0,21 0 0,-21 0 0,12 0 0,-21 0 0,-1 0 0,-2 0 0,-11 0 0,11 0 0,-17 0 0,9 0 0,-16 0 0,4 0 0,-5 4 0,0-3 0,-5 7 0,-2-7 0,-4 6 0,-4-6 0,3 3 0,-8 0 0,4-4 0,-4 7 0,-1-6 0,1 2 0,-1-3 0,1 4 0,-1-3 0,1 2 0,4-3 0,0 0 0,5 0 0,5 0 0,1 0 0,0 0 0,3 0 0,3 0 0,0 0 0,10 0 0,-5 0 0,7 0 0,5 0 0,9 0 0,16 0 0,-12 0 0,16 0 0,-18 0 0,6 0 0,6 0 0,-6 0 0,0 0 0,-8 0 0,-8 0 0,-7 4 0,-5-2 0,-2 6 0,-3-7 0,-6 7 0,0-7 0,-11 3 0,3-1 0,-8-2 0,4 3 0,-4-4 0,-1 0 0,1 0 0,0 0 0,-1 0 0,1 0 0,-1 0 0,1 0 0,4 0 0,1 0 0,3 0 0,1 0 0,0 0 0,12 0 0,-9 0 0,9 0 0,-12 0 0,-4 0 0,-1 4 0,-5 0 0,1 3 0,-1 1 0,-2 0 0,-2-1 0,-3 1 0,0-1 0,0 0 0,0 0 0,0 0 0,0 0 0,3-3 0,5-5 0,5 1 0,-1-8 0,4 7 0,-3-6 0,0 6 0,6-3 0,-10 1 0,11 2 0,-12-2 0,7 3 0,-6 0 0,2 0 0,-4 0 0,0 0 0,1 0 0,-1 0 0,1 0 0,0 0 0,-1 0 0,5 0 0,1 0 0,-1 0 0,4 0 0,-7 0 0,3 0 0,-5 0 0,1 0 0,-1 0 0,1 0 0,0 0 0,-1 0 0,0 0 0,1 0 0,-1-4 0,1 0 0,0-8 0,4 3 0,-3-7 0,7 7 0,-7-3 0,3 4 0,-5 0 0,1 4 0,-1 0 0,1 4 0,-4 0 0,-1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3T14:31:17.878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1 90 24575,'29'0'0,"-3"0"0,19-4 0,-19-1 0,13-5 0,-16 6 0,0-4 0,11 3 0,-9 0 0,5 1 0,4 0 0,-9 3 0,10-3 0,-12 0 0,3 3 0,-3-7 0,0 7 0,3-3 0,-3 0 0,0 3 0,-1-3 0,-1 4 0,-2-4 0,2 3 0,-4-3 0,0 4 0,-4 0 0,2 0 0,-6 0 0,7 0 0,-7 0 0,6 0 0,-6 0 0,3 0 0,-5 0 0,1 4 0,0 0 0,3 4 0,-2-4 0,3 3 0,-5-6 0,1 6 0,-1-6 0,-2 6 0,5-3 0,-5 0 0,6 3 0,-3-6 0,-1 5 0,1-1 0,-1-1 0,1 3 0,4-7 0,-4 4 0,8 0 0,-7-3 0,7 2 0,-4-3 0,5 0 0,5 0 0,-4 0 0,8 0 0,-3 0 0,0 0 0,16 0 0,-13 0 0,9 0 0,-8 0 0,-9 0 0,8 0 0,-8 0 0,9 0 0,-9 0 0,3 0 0,-4 0 0,0 0 0,5 0 0,-4 0 0,3 0 0,1 0 0,-4 0 0,9 0 0,-5 0 0,6 0 0,5 0 0,-3 0 0,8 0 0,-3 0 0,30 0 0,-13 0 0,14 0 0,-19 0 0,-1 0 0,-4 0 0,5 5 0,-7 0 0,-5 5 0,4 0 0,-10-1 0,4 1 0,-5-1 0,-1 0 0,1 1 0,5-1 0,-4 0 0,5 1 0,17 4 0,-18-3 0,24 3 0,-22-9 0,5 0 0,7-5 0,-6 0 0,12 0 0,-4 0 0,20 0 0,-4-6 0,0 1 0,18-8 0,-22 7 0,33 0 0,-35 6 0,16 0 0,-18 0 0,6 0 0,-1 0 0,-14 0 0,-7 0 0,4 4 0,-23-3 0,7 7 0,-21-7 0,-1 2 0,1 1 0,-1-4 0,1 4 0,-1-4 0,0 0 0,9 0 0,14 0 0,20-5 0,6-2 0,15 4 0,5 0 0,24-2-777,-16 5 0,1 0 777,-26 0 0,-2 0 0,2 0 0,1 0-223,3-1 0,1 2 223,0 4 0,0 3 0,1-1 0,-2 1 0,-12 3 0,0-1 0,6 0 0,-2 0 0,27 8 0,15-4 0,-10 4 0,-7-6 0,-2-5 0,-14-2 0,-3-5 0,-6 0 0,-1 0 1517,-6 0-1517,5 0 483,-11 0-483,4 0 0,-11 0 0,4-4 0,-4-2 0,5-4 0,0 4 0,1-3 0,-1 8 0,6-3 0,-4 4 0,11 0 0,-11 0 0,11 0 0,-11 0 0,-1 0 0,-3 0 0,-8 0 0,3 0 0,-5 0 0,-1 0 0,1 0 0,7 0 0,-5 0 0,5 0 0,-2 0 0,-4 0 0,4 0 0,1-5 0,0 0 0,7-10 0,20-3 0,-9 1 0,24-5 0,-13 9 0,1-4 0,4 5 0,-5 1 0,8 5 0,-1 0 0,-7 6 0,-1 0 0,-14 0 0,-2 0 0,13 0 0,-20 0 0,12 0 0,-23 0 0,-1 0 0,-4 4 0,4 1 0,-9 0 0,8 3 0,-3-3 0,5 0 0,-1 4 0,1-4 0,5 4 0,2 1 0,0 0 0,4-5 0,-5 4 0,19 0 0,-15-2 0,13 6 0,-22-8 0,4 1 0,-5-2 0,-5-1 0,3-2 0,-8 3 0,4-4 0,-9 0 0,-2 0 0,-3 0 0,0 0 0,-1 0 0,1 4 0,-4 0 0,18 0 0,14-12 0,29-5 0,15-12 0,16-1-480,-47 16 0,1 0 480,-1 0 0,9 1 0,10 4 0,15 1 0,3 1 0,-9 0 0,-9 0 0,-5 1 0,6-1-1022,18 1 0,9 0 0,1 0 1,-11 1 1021,19 1 0,-10 0 0,-5-1 0,-2 2-320,1 2 1,-6 1 319,-28-2 0,-2 2 0,13 2 0,-3 2 0,23 10 0,-32-10 0,0-1 0,35 12 0,-11-13 0,-8 0 0,-7-6 0,-1 0 727,-14 0-727,-2 0 4111,1 0-4111,-5 0 848,4-5-848,-11 0 0,4-10 0,2 4 0,1-4 0,42-11 0,-21 11 0,31-11 0,-16 13 0,-13 7 0,20-5 0,-20 9 0,13-3-6784,-15 5 6784,-1 0 0,-14 0 0,-7 0 0,-8 0 0,-5 0 0,-6 0 0,5 0 6784,-9 0-6784,4 0 0,12 0 0,-8 0 0,14 0 0,-13 0 0,1 0 0,0 0 0,-1 0 0,-4 0 0,-1 0 0,-5 0 0,0 0 0,-1 0 0,1 0 0,5 0 0,1 0 0,4 0 0,1 0 0,5 0 0,2 0 0,5 0 0,1 0 0,-1 0 0,12 0 0,-14 0 0,8 0 0,-23 0 0,-6 0 0,-5 0 0,-4 0 0,-1 0 0,1 0 0,-7 0 0,11 0 0,11 0 0,10 0 0,27 0 0,-10-5 0,44 4 0,12 1-1384,-36-3 0,2 1 1384,11 1 0,8 1 0,-6 1 0,5-1 0,-5 0 0,1 0 0,2 0 0,4-1 0,1 2 0,-4 2 0,-1 1 0,9 0 0,4 1 0,-21 2 0,3 1 0,-3-1 0,17 2 0,-2 0 0,-21-2 0,2 1 0,-9-1 0,-12-3 0,-4 0 0,5 0 0,-2-2-5867,30-2 5867,6 0 0,-3 0 0,-24 0 0,-8 0 0,-8 0 0,-13 0 1851,0 0-1851,-11 0 6784,-2 0-6784,-4 0 0,0 0 0,5 0 0,-4 0 0,8 0 0,-3 0 0,5 0 0,-1 0 0,7 5 0,0 0 0,7 5 0,17 0 0,-19 0 0,18 0 0,-28-5 0,10 4 0,-10-8 0,4 4 0,0-5 0,-4 0 0,10 0 0,-4 0 0,0 0 0,10 0 0,-9 0 0,17 0 0,10 0 0,34-6 0,-24 0 0,26-1 0,-42-2 0,13 7 0,0-3 0,0 5 0,-6 0 0,-3 0 0,-13 0 0,-1 0 0,-7 0 0,-5 0 0,-2 0 0,-5 0 0,-1 0 0,1 0 0,-5 0 0,-1 0 0,-6 0 0,5 0 0,-4 0 0,-1 0 0,-4 0 0,-4 0 0,11 0 0,20-5 0,15 4 0,33-17 0,-38 11 0,2-1-1155,7-6 1,2 0 1154,5 2 0,8 2-1505,-4 1 0,11-1 0,2 2 1,-7 0 1504,-6 1 0,-5 1 0,5 0 0,13 0 0,8 0 0,0 0 0,-10 2-384,12-1 1,-7 3 383,8 1 0,-1 2 0,-4-1 0,-1 0-536,-5 0 0,-1 0 536,0 0 0,-1 0 0,-3 0 0,-4 0 421,-18 0 1,-2 0-422,8 0 0,-2 0 0,16 0 5473,14 0-5473,-18 0 1121,-10 4-1121,-7-2 1845,-5 2-1845,-3-4 820,12 0-820,-18 0 65,16 0-65,-27 0 0,5 0 0,-1 0 0,-4 0 0,4-4 0,-5 3 0,5-8 0,-4 4 0,10-5 0,-10 5 0,10 0 0,-4 1 0,5 3 0,7-4 0,1 5 0,33 0 0,4 0 0,-4 0 0,2 0 0,-33 0 0,12 0 0,-8 5 0,1 1 0,-7 0 0,-7 3 0,-8-4 0,-5 4 0,-5 0 0,-2-4 0,-4 3 0,0-7 0,0 2 0,-4-3 0,2 4 0,-2-3 0,9 3 0,-4-4 0,26 0 0,-16 0 0,17 4 0,-12-3 0,2 3 0,5 1 0,1-4 0,-7 7 0,12-3 0,-20 0 0,8 0 0,-22-2 0,0-2 0,-4 2 0,-10-3 0,-9 0 0,-16 0 0,-14 0 0,-8-10 0,38 8 0,30-8 0,57 4 0,22-1 0,1-1 0,-33 4 0,9-1 0,-4 1-1118,1 3 0,0 1 1118,6-3 0,6 1 0,-7 0 0,-5 1 0,-4 2 0,2-1 0,-3 0 0,29 0 0,-40 0 0,-2 0 0,13 0 0,28 0 0,-30 4 0,11 3 0,-26 3 0,10 1 0,-18-5 0,-1 3 0,-8-4 0,-5 0 0,-1-1 0,1 1 2236,-5-4-2236,-1 3 0,-6-4 0,-3 0 0,3 0 0,-3 0 0,-1 0 0,4 0 0,-3 0 0,9 0 0,-4 0 0,8 0 0,-3-5 0,10 0 0,-4-4 0,5 3 0,-7-2 0,1 7 0,-5-4 0,3 5 0,-8 0 0,4 0 0,-5 0 0,0 0 0,0 0 0,-5 0 0,4 0 0,4 0 0,-1 0 0,6 0 0,-4 0 0,-3 4 0,9-3 0,1 7 0,1-2 0,5-1 0,-7-1 0,1 0 0,0-3 0,-1 3 0,-4-4 0,4 0 0,1 0 0,1 0 0,10 0 0,-4 0 0,5 0 0,24-9 0,-23 7 0,22-12 0,-28 8 0,0 0 0,-2-2 0,-10 7 0,3-8 0,-8 8 0,0-3 0,-2 4 0,-8 0 0,8 0 0,-7 0 0,7 0 0,-4 0 0,5 0 0,0 0 0,0 0 0,5 0 0,-4 0 0,3 0 0,-1 4 0,-6 0 0,1 4 0,-7-3 0,-1 1 0,1-5 0,-4 6 0,0-10 0,-8-1 0,-9-5 0,-12 1 0,9 4 0,-2 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2:16:50.285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120 0 24575,'-5'10'0,"4"-1"0,-7 0 0,3 0 0,-1 1 0,-2 0 0,-2 4 0,-2-3 0,-2 3 0,4-4 0,4 0 0,2-1 0,-1-3 0,4 2 0,-3-2 0,-1 4 0,4 0 0,-3-1 0,-1-3 0,4 2 0,-4-3 0,5 5 0,0-1 0,0 1 0,0 0 0,0 0 0,0 0 0,0 0 0,0 0 0,0-1 0,0 1 0,0 0 0,0-1 0,0 1 0,0 0 0,0 0 0,0 0 0,0 0 0,0 0 0,0 0 0,0 0 0,0-1 0,0 1 0,0 0 0,0 6 0,0-5 0,0 4 0,0-5 0,0 0 0,5 0 0,-4-1 0,8 1 0,-4 0 0,5 0 0,-4 0 0,3 0 0,-8 0 0,8-5 0,-8 4 0,7-8 0,-7 8 0,8-8 0,-8 8 0,8-4 0,-4 1 0,5 3 0,-4-4 0,2 5 0,-2 0 0,4 0 0,0 0 0,-5 0 0,4 0 0,-3 0 0,3-1 0,1 1 0,0-5 0,-5 4 0,4-8 0,-3 8 0,4-3 0,-1-1 0,1 4 0,0-8 0,0 8 0,0-8 0,0 8 0,0-8 0,0 3 0,-5 1 0,4-4 0,-3 3 0,4 1 0,0-4 0,0 3 0,4 1 0,-3 0 0,3 5 0,-4-4 0,-4 2 0,3-6 0,-4 2 0,1 0 0,2-3 0,-2 8 0,4-8 0,-5 8 0,4-8 0,-8 8 0,7-8 0,-2 4 0,3-5 0,1 0 0,-1 0 0,1 0 0,0 0 0,0 0 0,0 4 0,0-3 0,-1 3 0,1-4 0,0 0 0,0 0 0,0 0 0,-1 4 0,1-3 0,0 4 0,-1-5 0,1 0 0,0 0 0,0 0 0,0 0 0,0 0 0,0 4 0,5-3 0,-3 4 0,3-5 0,-5 0 0,0 0 0,0 4 0,-1-3 0,1 4 0,0-5 0,4 0 0,3 5 0,4 1 0,1 5 0,9-1 0,-12-4 0,5-1 0,-14-1 0,0-3 0,-9 3 0,-2-4 0,-9-4 0,1-2 0,-6-8 0,4 3 0,-4-4 0,6 5 0,-1 1 0,5-1 0,-4 1 0,4 0 0,0-1 0,-4 0 0,-6-10 0,2 3 0,-22-15 0,15 9 0,-7-4 0,6 5 0,9 5 0,-3 1 0,5 6 0,0 0 0,-4 5 0,4 0 0,5 5 0,6 5 0,8 0 0,1 1 0,-4 2 0,3-6 0,-4 6 0,5-2 0,0-1 0,-5 4 0,4-8 0,-4 8 0,5-8 0,-4 7 0,2-6 0,-2 2 0,-1 0 0,3-3 0,-7 7 0,8-2 0,-4-1 0,1 4 0,2-3 0,-7 3 0,8-4 0,-8 3 0,7-7 0,-7 8 0,8-8 0,-8 7 0,8-2 0,-8 3 0,7-4 0,-7 4 0,8-4 0,-8 4 0,7-3 0,-7 2 0,7-7 0,-7 7 0,8-7 0,-4 8 0,5-4 0,0 5 0,0 0 0,0-4 0,-5 3 0,4-8 0,-4 7 0,1-3 0,-2 5 0,-4 5 0,-5-4 0,-1 9 0,-4-4 0,0 0 0,4-1 0,2-5 0,-1-5 0,0 4 0,-5-4 0,1 4 0,-1-4 0,5 4 0,-4-8 0,4 8 0,0-4 0,-4 5 0,3-4 0,-4 3 0,0-4 0,0 5 0,5-1 0,-4 1 0,3 0 0,-4 0 0,1 0 0,3-1 0,-2-4 0,3-1 0,-4-4 0,-1 4 0,0 2 0,5 3 0,-4-4 0,8 4 0,-4-4 0,1 0 0,3 3 0,-8-3 0,8 5 0,-3-1 0,-1-4 0,0-1 0,0 1 0,1 0 0,4 1 0,0-2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2:41:30.2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32 0 24575,'-18'0'0,"5"0"0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3:57:49.939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2114 495 24575,'-19'-5'0,"-1"-1"0,-3-16 0,-6-4 0,-9-6 0,-3-6 0,-11-2 0,3-3 0,-7-5 0,9 14 0,2 2 0,10 8 0,5 6 0,2 1 0,7 7 0,-1 3 0,0-2 0,5 7 0,-3-2 0,4-1 0,-1 4 0,-3-4 0,3 5 0,-5-5 0,1 4 0,-1-9 0,0 4 0,0 0 0,0-4 0,6 9 0,-4-9 0,3 9 0,-5-4 0,0 0 0,6 4 0,-4-4 0,3 5 0,1 0 0,-5 0 0,10 0 0,-10 0 0,5 0 0,-6 0 0,0 0 0,1 0 0,-7 0 0,-2 0 0,-6 0 0,1 0 0,-1 0 0,0 0 0,1 0 0,-1 0 0,6 0 0,-4 0 0,11 0 0,-5 0 0,12 4 0,-5-3 0,10 8 0,-10-8 0,10 8 0,-4-8 0,0 8 0,4-3 0,-5 4 0,1 0 0,4 0 0,-4 0 0,4 5 0,-4-3 0,3 8 0,-3-8 0,4 8 0,-5-8 0,4 8 0,-3-3 0,-1 4 0,4 1 0,-9 0 0,4-1 0,0 7 0,-4-5 0,8 11 0,-3-11 0,-6 21 0,8-12 0,-8 13 0,10-10 0,5 8 0,-4-5 0,10 11 0,-10-4 0,10 7 0,-11 7 0,10-5 0,-10 6 0,5-8 0,-1-1 0,-3-6 0,10-3 0,-10-6 0,10 0 0,-9-7 0,9 5 0,-4-11 0,5 5 0,-5 3 0,4-7 0,-4 7 0,5-14 0,0 3 0,0-4 0,0 6 0,0-6 0,0 5 0,0-5 0,0 0 0,0 5 0,0-5 0,0 6 0,5-1 0,0-4 0,6 3 0,-1-4 0,1 6 0,5 0 0,-4-1 0,4 7 0,4 5 0,-1-3 0,2 1 0,-5-9 0,0-1 0,-5-4 0,9 3 0,-8-4 0,3 1 0,1 3 0,-5-9 0,9 5 0,-9-6 0,9 5 0,-3-3 0,-1 3 0,4-5 0,-3 1 0,11 0 0,-5 0 0,11 1 0,-5-1 0,22 6 0,-17-4 0,15 4 0,-19-6 0,5 1 0,-5-5 0,-2 3 0,-7-4 0,1 0 0,-1 3 0,1-3 0,0 0 0,-1 4 0,1-9 0,0 9 0,-1-4 0,1 5 0,-1-5 0,7 4 0,-5-4 0,21 6 0,-18-1 0,17 0 0,-14-5 0,1 4 0,4-3 0,-5-1 0,7 5 0,-1-10 0,-5 9 0,4-9 0,-5 9 0,0-8 0,5 3 0,-11-5 0,11 0 0,5 0 0,-1 0 0,8 0 0,-11 0 0,1-5 0,-1-2 0,1-10 0,-1 3 0,1-3 0,-7 5 0,5 1 0,-11 0 0,5-1 0,-6 1 0,-1 0 0,1 0 0,0 0 0,-1-4 0,1 2 0,-1-7 0,1 8 0,0-9 0,5 3 0,-8-4 0,7-1 0,-9 2 0,5-1 0,-5 0 0,3-4 0,-8 3 0,2 2 0,-3 1 0,-1 3 0,1-5 0,-5 1 0,4-1 0,-4-6 0,0 5 0,0-11 0,-1 4 0,-4-6 0,4 1 0,1-1 0,-5 0 0,4 1 0,-5-1 0,0 0 0,0 7 0,5 1 0,-4 6 0,4-4 0,-5 8 0,0-7 0,0 9 0,0-12 0,0-2 0,0 1 0,0-5 0,0 4 0,0-5 0,0-1 0,0 6 0,0 2 0,0 12 0,0-5 0,0 5 0,0-1 0,0-3 0,0 3 0,0-4 0,-10-7 0,-4-2 0,-20-21 0,7 11 0,-7-12 0,15 17 0,-3-1 0,4 7 0,0 1 0,2 6 0,6 0 0,-1 6 0,5 0 0,-3 6 0,4 1 0,-1-1 0,-2 4 0,7-2 0,-8 7 0,4-7 0,-5 7 0,1-7 0,-1 2 0,0-4 0,0 0 0,0 5 0,4-4 0,-2 3 0,2-3 0,1-1 0,-4 4 0,0 2 0,-6 4 0,-5 0 0,-1 0 0,-15 0 0,11 0 0,-6 0 0,16 0 0,5 0 0,5-4 0,-4 3 0,8-4 0,-4 5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3:58:11.852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1446 191 24575,'-28'0'0,"-5"-6"0,-26-8 0,-4-3 0,1-7 0,1 5 0,2-1 0,14-3 0,1 9 0,1-4 0,7 6 0,0 5 0,7-3 0,-5 9 0,10-4 0,-4 5 0,7 0 0,4 0 0,-3 0 0,3 0 0,1 0 0,-5 0 0,5 0 0,-1 0 0,-3 0 0,9 0 0,-10 0 0,5 0 0,-1 4 0,-3-3 0,-7 13 0,3-7 0,-2 4 0,6-1 0,8-5 0,-3 6 0,0-1 0,4 0 0,-10 5 0,10 2 0,-5 4 0,0 1 0,4-1 0,-9 1 0,9 6 0,-4-5 0,4 5 0,1-7 0,-4 1 0,2 6 0,-3-5 0,5 5 0,-5 3 0,4-7 0,-4 7 0,5-9 0,1-6 0,-1 5 0,5-10 0,-4 9 0,9-9 0,-8 4 0,3-5 0,1 5 0,0-4 0,1 9 0,-2-9 0,0 10 0,-3-10 0,8 9 0,-3-9 0,4 10 0,-5-10 0,4 4 0,-3 4 0,4-7 0,0 13 0,0-14 0,0 9 0,0-3 0,0 10 0,0-3 0,0 10 0,0-11 0,0 5 0,0-1 0,0-3 0,0-2 0,0-2 0,0-3 0,0-1 0,4 4 0,2-3 0,6 11 0,-1-5 0,6 11 0,10 5 0,-1-1 0,7 1 0,-10-5 0,5-10 0,-4 4 0,4-6 0,0 1 0,-5-1 0,5 0 0,0-5 0,-5 4 0,5-4 0,-7 0 0,-4-2 0,3-4 0,-9-1 0,4 0 0,-5 0 0,0 0 0,-1-5 0,1-1 0,10 1 0,-3-4 0,9 3 0,-4-4 0,-1 0 0,1 5 0,-1-4 0,1 4 0,0-5 0,5 5 0,-3-3 0,3 3 0,-5-5 0,6 0 0,-5 0 0,11 0 0,-11 0 0,11 0 0,-11 0 0,11 0 0,-4 0 0,5 0 0,-5 0 0,4-6 0,-5 5 0,0-9 0,5 3 0,-10-4 0,3 0 0,1-1 0,-5-3 0,5 2 0,-6-3 0,-1 5 0,1 0 0,0 0 0,-6 1 0,4-1 0,-9 5 0,10-3 0,-10 7 0,8-7 0,-8 8 0,3-8 0,-4 4 0,0-10 0,0-2 0,6-5 0,-4 0 0,4-5 0,-5 3 0,6-10 0,-4 5 0,3-1 0,-4-4 0,-1 11 0,1-12 0,-1 12 0,0-11 0,-4 4 0,-2-5 0,-5-1 0,0 0 0,0-15 0,0 17 0,0-16 0,0 27 0,0-5 0,0 6 0,0 6 0,0-5 0,0 10 0,0-4 0,0 5 0,0 0 0,0 0 0,0-5 0,0-6 0,0-2 0,0-3 0,0 4 0,0 1 0,0-1 0,-5 0 0,-1 0 0,-5 0 0,0 1 0,0 4 0,1 2 0,5 5 0,-4 0 0,3 0 0,-4 0 0,0 0 0,0-5 0,0 4 0,0-4 0,0 5 0,-1-5 0,1 3 0,0-3 0,4 5 0,-2 0 0,2 0 0,1 1 0,-4-1 0,3 0 0,-3 0 0,0 1 0,-1 4 0,0-4 0,0 8 0,-5-8 0,4 8 0,-4-9 0,5 9 0,-5-8 0,3 3 0,-8-4 0,9 4 0,-4-3 0,5 8 0,0-8 0,0 8 0,5-8 0,0 8 0,5-4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3:58:15.05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1638 62 24575,'-25'0'0,"-10"0"0,-3 0 0,-12 0 0,-12 0 0,6 0 0,-5 0 0,-5 0 0,-27 0-922,30 0 1,1 0 921,-36 7 0,25 1 595,-6 6-595,17 0 305,2-1-305,8 0 0,8-6 0,1 4 943,7-4-943,1-1 0,-1 5 0,6-5 0,-4 0 0,5 4 0,-1-3 0,-4 4 0,11 0 0,-11 1 0,10-1 0,-4 0 0,12 0 0,1-1 0,-1-5 0,5 8 0,-4-6 0,5 12 0,4 4 0,-4 6 0,3 7 0,1 6 0,-5-4 0,10 12 0,-11-6 0,11 8 0,-5-1 0,6 1 0,0 0 0,0-1 0,0 1 0,0-7 0,0 5 0,0 25 0,0-15 0,0 15 0,0-25 0,5-13 0,2 13 0,5-12 0,0-2 0,0-2 0,-1-11 0,1 11 0,-1-11 0,0 5 0,4-6 0,-3-1 0,4 1 0,1 6 0,-6-10 0,6 8 0,-2-9 0,7 14 0,-5-12 0,8 11 0,-8-14 0,4 6 0,1-6 0,0 5 0,-1-4 0,7 5 0,1-4 0,1-2 0,4 1 0,-5-4 0,14 5 0,1-6 0,8 1 0,0 0 0,-1 0 0,9-6 0,2-1 0,0-6 0,-3 0 0,-7 0 0,0 0 0,-1 0 0,1 0 0,0 0 0,0 0 0,30 0 0,-14 0 0,17 0 0,-26 0 0,-7-6 0,0-2 0,-8-4 0,-1 5 0,-14-3 0,-1 8 0,-12-7 0,5 8 0,-10-8 0,4 8 0,-5-8 0,-1 4 0,1-5 0,0 0 0,5-5 0,-4 3 0,5-14 0,-1 8 0,4-32 0,3 16 0,-3-24 0,-2 20 0,-4-5 0,-1 8 0,-1-1 0,2-7 0,-1 6 0,-5-6 0,3 7 0,-8 6 0,8-4 0,-9 5 0,5-1 0,-6-4 0,0-5 0,0 1 0,0-7 0,0 9 0,0 0 0,0 0 0,0 7 0,0-5 0,0 4 0,0 1 0,-11-5 0,3 4 0,-9 1 0,0-5 0,4 4 0,-8 0 0,8 3 0,-3 5 0,1 0 0,7 0 0,-6 0 0,8 1 0,-5 4 0,0-3 0,1 9 0,0-5 0,-5 1 0,3 4 0,-8-19 0,3 16 0,0-17 0,2 20 0,4-10 0,-4 10 0,3-10 0,-3 9 0,4-8 0,-5 8 0,5-3 0,-5-1 0,6 5 0,0-4 0,0 5 0,0 0 0,-5 0 0,3-1 0,-3 1 0,5 0 0,-5-9 0,4 11 0,-9-16 0,9 17 0,-4-8 0,5 5 0,0 0 0,4 0 0,-2 0 0,2 0 0,-4 5 0,0-4 0,1 4 0,-1-5 0,5 0 0,-4 5 0,8-4 0,-8 8 0,8-8 0,-8 8 0,8-8 0,-8 8 0,8-3 0,-3 4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3:58:20.85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1430 24575,'0'-31'0,"0"-10"0,5 9 0,7-12 0,16-11 0,-3 19 0,9-23 0,-17 29 0,6-5 0,-5-1 0,6 0 0,7-9 0,-6 14 0,7-13 0,-9 15 0,-1-1 0,2-4 0,-2 11 0,0-5 0,0 6 0,-6 6 0,5-5 0,-10 5 0,10-1 0,-9-4 0,3 4 0,1 0 0,-4-3 0,3 3 0,2-11 0,-5 4 0,5-3 0,-1-1 0,-4 4 0,5-10 0,-1 1 0,-4 8 0,4-5 0,-6 19 0,0 0 0,0 2 0,-1 4 0,1-5 0,0 0 0,-1 0 0,-3 0 0,2 5 0,-2-4 0,3 4 0,-3-5 0,3 0 0,-8 0 0,7 4 0,-7-2 0,8 6 0,-8-6 0,8 6 0,-8-6 0,7 3 0,-7-5 0,8 5 0,-8-3 0,3 2 0,0 1 0,-3-4 0,4 3 0,0-9 0,-4 4 0,8-4 0,-8 5 0,3 0 0,1 4 0,-4-2 0,7 6 0,-11-2 0,2 4 0,-20 0 0,3 5-6784,-40 1 6784,16 0 0,-18 0 0,9-6 0,7 0 0,-8 0 0,7 5 0,2-4 6784,14 5-6784,-9-6 0,19 4 0,-5-3 0,14 7 0,8-7 0,4 3 0,7-4 0,5 0 0,2 0 0,0 0 0,-1 0 0,0 0 0,-4 0 0,9 0 0,-9 0 0,9 0 0,-9 0 0,10 0 0,-1 0 0,-2 0 0,7 0 0,-14 0 0,4 0 0,-6 0 0,1 0 0,0 0 0,0 0 0,0 0 0,-1 0 0,1 0 0,0 0 0,0 0 0,-1 0 0,1 0 0,0 0 0,0 0 0,0 0 0,5 0 0,5 0 0,-2 0 0,1 0 0,-9 0 0,0 0 0,-1 0 0,1 0 0,0 0 0,-1 0 0,1 0 0,-1 0 0,0 0 0,0 0 0,0 0 0,1 0 0,-1 0 0,0 0 0,1 0 0,-5 4 0,-1 2 0,-4 8 0,0 3 0,0 33 0,5-7 0,2 24 0,6-15 0,-6 0 0,4-8 0,-4-1 0,0-14 0,2-6 0,-8-3 0,4-9 0,-5 4 0,4-5 0,-3-5 0,3-1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2:23.165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10 24575,'10'0'0,"-1"0"0,0 0 0,1 0 0,0 0 0,-1 0 0,1 0 0,-1 0 0,0 0 0,1 0 0,-1 0 0,-4-4 0,3 3 0,-2-3 0,3 4 0,1 0 0,-1 0 0,0 0 0,0 0 0,1 0 0,-1 0 0,0 0 0,1 0 0,-1 0 0,0 0 0,0 0 0,-3 0 0,-2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2:31.107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1 24575,'0'21'0,"0"-3"0,0 27 0,0-12 0,0 7 0,0-11 0,0-1 0,0 6 0,0 4 0,0-5 0,0-9 0,0-3 0,0-5 0,0 1 0,0-1 0,0-6 0,0 0 0,0 0 0,0 0 0,0 0 0,0 0 0,0 0 0,0 0 0,0 0 0,0 0 0,0-4 0,0-2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2:32.668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0 1 22685,'9'0'0,"0"0"922,1 0-922,0 0 317,0 0-317,4 0 161,-3 0-161,9 0 490,-9 0-490,5 0 0,-6 0 0,5 0 0,-3 0 0,9 0 0,-4 0 0,0 0 0,4 0 0,-5 0 0,7 0 0,-6 0 0,-2 0 0,1 0 0,-5 0 0,4 0 0,-4 0 0,-1 0 0,0 0 0,-1 0 0,-3 0 0,-2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2:35.632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1 180 24575,'0'-10'0,"0"0"0,5-5 0,5 3 0,2-3 0,2 4 0,-4 1 0,0 4 0,-4-3 0,3 8 0,-3-8 0,3 4 0,1-5 0,-5 0 0,4 0 0,-8 0 0,8 4 0,-8-3 0,4 4 0,-1-1 0,-3 6 0,3 5 0,-4 5 0,0 0 0,0 15 0,5-5 0,1 12 0,1-3 0,-3-6 0,1 6 0,-3-7 0,3 1 0,-5-1 0,0 0 0,0-5 0,0 4 0,0-10 0,0 5 0,0-1 0,0 2 0,0 0 0,0 4 0,0-4 0,0 0 0,0 4 0,0-10 0,0 10 0,0-9 0,0 3 0,0-5 0,0 0 0,0 0 0,0 0 0,0 0 0,0 0 0,0 0 0,0-1 0,0 1 0,0-1 0,0-4 0,0-1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2:37.45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1 1 24575,'9'0'0,"11"0"0,-8 0 0,14 0 0,-15 0 0,5 0 0,-6 0 0,0 0 0,0 0 0,0 0 0,0 0 0,0 0 0,0 0 0,0 0 0,0 0 0,0 0 0,0 0 0,0 0 0,-1 0 0,1 0 0,-1 0 0,1 0 0,-1 0 0,0 0 0,0 0 0,1 0 0,-5 0 0,-1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2:18:33.651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0 0 24575,'11'42'0,"2"-10"0,11 14 0,-2-18 0,0-11 0,-5 4 0,4-9 0,-9 3 0,3-9 0,-5-1 0,5-5 0,-3 0 0,3 0 0,-5 0 0,0 0 0,0 0 0,0 0 0,0 0 0,-1-5 0,1 0 0,0-5 0,0 0 0,-4 0 0,3-1 0,-4 2 0,4-1 0,1 1 0,-5-1 0,3 5 0,-7-4 0,8 8 0,-8-8 0,8 8 0,-8-8 0,8 8 0,-4-3 0,5 4 0,0 0 0,0 0 0,5 0 0,2 0 0,5 0 0,0 4 0,0 3 0,0 4 0,-6-1 0,0 0 0,-1 1 0,-4-1 0,4-4 0,-5-2 0,0-4 0,-1 0 0,0-4 0,1-2 0,0-9 0,-4 4 0,3-4 0,-8 4 0,8 6 0,-8-4 0,8 8 0,-4-3 0,4 4 0,1 0 0,0 0 0,-1 0 0,1 0 0,0 0 0,-1 4 0,1-3 0,-1 3 0,0-4 0,1 0 0,-1 0 0,1 0 0,0 0 0,0 0 0,0-4 0,-5-2 0,4 1 0,-3-4 0,3 8 0,1-4 0,-1 5 0,1 0 0,-1 0 0,1 0 0,0 5 0,0 0 0,5 10 0,2 2 0,0 0 0,3 3 0,-9-9 0,5 5 0,-1-6 0,-4 0 0,5 1 0,-7-2 0,1-3 0,0-2 0,-1-4 0,0-4 0,1-1 0,0-11 0,0 5 0,1-4 0,-1 5 0,0 4 0,-5-3 0,4 8 0,-4-4 0,5 5 0,0 0 0,0 0 0,0 0 0,0 0 0,0 5 0,0 0 0,0 5 0,0-4 0,0 3 0,0-8 0,0 3 0,-1-4 0,1 0 0,6 0 0,-5 0 0,19 0 0,-11-5 0,8-6 0,-6-1 0,-9-4 0,3 6 0,0-1 0,-4 1 0,5 4 0,-6 1 0,5 5 0,-4 0 0,10 0 0,-5 0 0,6 5 0,0 6 0,-5 6 0,4 0 0,-9-1 0,3-6 0,-5 0 0,0 0 0,0-4 0,-1-2 0,1-4 0,-5-5 0,5-5 0,-4-7 0,0 0 0,3 2 0,-8 5 0,8-1 0,-8 2 0,8 3 0,-4 2 0,5 4 0,0 0 0,-1 0 0,1 4 0,6 7 0,-5 0 0,4 5 0,0-6 0,-3 0 0,3 1 0,-5-2 0,0-3 0,0 3 0,0-8 0,0 3 0,0-4 0,-1 0 0,1 0 0,0 0 0,0 0 0,0 0 0,5 0 0,2 0 0,-1-4 0,5 3 0,-4-9 0,11 9 0,-5-4 0,6 5 0,-7 0 0,0 0 0,-1 0 0,1 0 0,-6 0 0,-2-4 0,-4-2 0,0 0 0,-4-3 0,2 8 0,-7-7 0,8 7 0,-8-8 0,8 8 0,-4-4 0,5 5 0,-1 0 0,1 0 0,0 0 0,0 0 0,0 0 0,0 0 0,0 0 0,5 0 0,-4-4 0,5 3 0,-6-8 0,0 8 0,-1-8 0,1 8 0,0-8 0,-5 8 0,0-3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3T14:40:01.766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38 1 24575,'0'6'0,"0"1"0,0 0 0,0 1 0,0-1 0,0 0 0,0 0 0,0 0 0,0 0 0,0 0 0,0 0 0,-4-3 0,4 2 0,-4-2 0,4 3 0,-3-3 0,2 2 0,-2-2 0,3 4 0,0-1 0,0 0 0,0 0 0,-4-3 0,4 3 0,-4-3 0,4 3 0,0 1 0,0-1 0,-3-3 0,2 3 0,-3-3 0,4 3 0,0 0 0,0 1 0,0-1 0,0 0 0,0 0 0,0 0 0,-3 0 0,3 0 0,-4 0 0,4 0 0,0 0 0,0 0 0,0 0 0,0 0 0,0 0 0,0 1 0,0-1 0,0 4 0,0-2 0,0 2 0,0-3 0,0-1 0,0 1 0,0-1 0,0 0 0,0 1 0,0-1 0,0 0 0,0 1 0,0-1 0,0 1 0,0-1 0,0 1 0,0-1 0,0 0 0,0 1 0,0-1 0,0 1 0,0-1 0,0 0 0,0 1 0,0-1 0,0 0 0,0 0 0,0 1 0,0-1 0,0 1 0,0-1 0,0 1 0,0-1 0,0 1 0,0-1 0,0 1 0,0-1 0,0 1 0,0-1 0,0 0 0,0 0 0,0 0 0,0 1 0,0-1 0,0 0 0,0 1 0,0-1 0,0 1 0,0-1 0,0 1 0,0-1 0,0 1 0,0-1 0,0 1 0,0-1 0,0 1 0,0-1 0,0 0 0,0 1 0,0 0 0,0-1 0,0 1 0,0-1 0,0 1 0,0-1 0,0 1 0,0-1 0,0 0 0,0 1 0,0-1 0,0 0 0,0 0 0,0 0 0,0 0 0,0 0 0,0 0 0,0 0 0,0 0 0,0 0 0,0 0 0,0 0 0,0 0 0,0 0 0,0 0 0,0 1 0,0-1 0,0 0 0,0 0 0,0 0 0,0 0 0,0 0 0,0 0 0,0 0 0,0 0 0,0 0 0,0 0 0,0 1 0,0-1 0,0 0 0,0 0 0,0 0 0,0 0 0,0 0 0,0 0 0,3-3 0,1-1 0,3-3 0,3 0 0,-2 0 0,2 0 0,-3 0 0,0 0 0,1 0 0,-1 0 0,0 0 0,0 0 0,0 0 0,0 0 0,0 0 0,-1 0 0,1 0 0,-3 3 0,3-2 0,-3 2 0,3-3 0,0 0 0,0 0 0,0 0 0,0 0 0,0 0 0,0 3 0,0-2 0,0 2 0,0-3 0,0 0 0,-3 4 0,3-3 0,-3 2 0,3-3 0,-3 3 0,2-2 0,-2 3 0,4-4 0,-4 3 0,2-2 0,-2 2 0,3-3 0,0 0 0,0 0 0,0 0 0,0 0 0,0 0 0,0 0 0,0 0 0,0 0 0,1 0 0,-1 0 0,0 0 0,1 0 0,-1 0 0,0 0 0,0 0 0,0 0 0,-3 3 0,2-2 0,-2 2 0,3-3 0,-3 4 0,3-4 0,-3 3 0,3-3 0,0 0 0,-3 4 0,3-3 0,-3 2 0,3-3 0,0 0 0,0 0 0,0 0 0,-1 0 0,1 0 0,0 0 0,0 0 0,0 0 0,0 0 0,0 0 0,0 0 0,1 0 0,-1 0 0,0 0 0,-4 0 0,0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3T14:40:06.713"/>
    </inkml:context>
    <inkml:brush xml:id="br0">
      <inkml:brushProperty name="width" value="0.05" units="cm"/>
      <inkml:brushProperty name="height" value="0.05" units="cm"/>
      <inkml:brushProperty name="color" value="#00A0D7"/>
    </inkml:brush>
  </inkml:definitions>
  <inkml:trace contextRef="#ctx0" brushRef="#br0">94 121 24575,'0'-7'0,"0"0"0,3-1 0,1 1 0,4-1 0,-1 4 0,1-3 0,-4 3 0,3-1 0,-3-1 0,0 1 0,3 1 0,-3-3 0,1 3 0,1 0 0,-5-3 0,6 6 0,-3-6 0,4 6 0,-1-6 0,0 7 0,0-7 0,1 6 0,-1-2 0,0 3 0,0 0 0,1 0 0,-1 0 0,0 0 0,1 0 0,-1 0 0,0 0 0,1 0 0,-1 0 0,0 0 0,0 3 0,1-2 0,-4 6 0,2-3 0,-5 3 0,6 1 0,-3 0 0,4-1 0,-4 1 0,3 0 0,-3-1 0,0 5 0,3-3 0,-3 2 0,1-3 0,2 4 0,-6-4 0,2 4 0,-3-4 0,0-1 0,0 1 0,0-1 0,0 1 0,0 4 0,0-4 0,0 4 0,0-4 0,0 3 0,0-2 0,0 3 0,0-1 0,0-2 0,0 7 0,0-3 0,0 4 0,0-5 0,0 12 0,0-14 0,-3 13 0,2-14 0,-3 7 0,0-8 0,3 4 0,-2-4 0,3-1 0,-3 1 0,2 0 0,-3-1 0,4 1 0,-3-1 0,2 0 0,-2 1 0,-1-1 0,4 1 0,-7-1 0,3 1 0,0-1 0,-3 1 0,3-1 0,-4 1 0,0-1 0,0 1 0,1 0 0,-1-4 0,0 3 0,0-3 0,1 0 0,-1 3 0,-4-6 0,3 2 0,-2 0 0,3-2 0,0 3 0,0-4 0,1 3 0,-1-2 0,0 6 0,1-6 0,-1 5 0,1-5 0,-1 5 0,1-5 0,-1 6 0,1-7 0,-1 7 0,0-6 0,0 6 0,1-6 0,-1 5 0,0-5 0,0 3 0,1-1 0,-1-2 0,0 2 0,0-3 0,1 0 0,-1 0 0,1 0 0,-1 0 0,1 0 0,3-3 0,1-1 0,3-3 0,0-1 0,0-6 0,0 5 0,0-6 0,0 8 0,3 0 0,-2-1 0,5 4 0,-1-3 0,2 3 0,-3-4 0,3 4 0,-3-2 0,0 1 0,3 1 0,-6-3 0,5 3 0,-1-4 0,2 0 0,-3 1 0,3-1 0,-3 1 0,3 0 0,0 3 0,-3-3 0,2 6 0,-2-5 0,3 5 0,0-2 0,1 3 0,-1 0 0,0 0 0,0 0 0,0 0 0,1 0 0,-1 0 0,0 0 0,1 0 0,-1 0 0,0 0 0,1 3 0,-1-2 0,-3 5 0,3-2 0,-3 1 0,4 1 0,-4-1 0,3-1 0,-3 3 0,0-3 0,3 0 0,-6 3 0,6-3 0,-6 3 0,5-2 0,-5 1 0,6-5 0,-6 5 0,2-1 0,0-1 0,-2 3 0,5-3 0,-5 3 0,5-3 0,-2-1 0,0 0 0,3-2 0,-3 2 0,3 1 0,1-3 0,-1 5 0,1-5 0,4 6 0,-4-6 0,8 7 0,-7-4 0,2 1 0,-3 1 0,0-5 0,-1 6 0,1-6 0,-1 6 0,1-6 0,-4 5 0,-1-5 0,-3 2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9:36.311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1 7 15668,'0'-6'0,"0"15"3822,0 9-3822,0 17 1536,0-11-1536,0 4-5057,0 4 5057,0-12 1822,0 11-1822,0-20 0,0 5 0,0-6 0,0 0 0,0 0 6784,0 0-6784,0 0 0,0 0 0,0 5 0,0-4 0,0 3 0,0-4 0,0 0 0,0 1 0,0-1 0,0 0 0,0 0 0,0 0 0,0 0 0,0 0 0,0 0 0,0-1 0,0 1 0,0-5 0,0-1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9:38.183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1 23 15416,'13'5'0,"3"-1"3906,4-4-3906,-3 0 1581,4-5-1581,-5 4 851,0-4-851,-1 5 2821,-5 0-2821,0 0 0,0 0 0,-4-5 0,3 4 0,-4-3 0,5 4 0,0 0 0,-5-5 0,4 4 0,-4-4 0,5 5 0,0 0 0,0 0 0,0 0 0,-1 0 0,1 0 0,0 0 0,0 0 0,-1 0 0,0 0 0,1 0 0,-1 0 0,1 0 0,-1 0 0,-4 4 0,-1-3 0,-4 3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9:40.518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0 1 24575,'0'21'0,"0"20"0,0 0 0,0 11 0,0-15 0,0 0 0,0-7 0,0-1 0,0-7 0,0-5 0,0-2 0,0-5 0,0 0 0,0 1 0,0-1 0,0-1 0,0 1 0,4-5 0,2-1 0,3-4 0,1 0 0,0 0 0,1-4 0,9 2 0,-2-2 0,8 4 0,-9 0 0,4 0 0,-4 0 0,5 0 0,0 0 0,1-5 0,-6 4 0,4-4 0,-10 5 0,4 0 0,1 0 0,-5 0 0,10 0 0,-9 0 0,3-5 0,1 4 0,-5-4 0,10 0 0,-9 4 0,9-4 0,-10 5 0,4 0 0,-4 0 0,-1 0 0,0 0 0,0 0 0,0 0 0,4 0 0,-2 0 0,2 0 0,-9 0 0,0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9:42.382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21 0 24575,'0'27'0,"0"-5"0,0 13 0,0-11 0,0 11 0,0-5 0,0 0 0,0 5 0,0-11 0,0 5 0,0-7 0,0 0 0,-5-5 0,4 4 0,-4-9 0,5 3 0,0-5 0,0 0 0,0 0 0,0 0 0,0 0 0,0 0 0,0 1 0,0-1 0,0 4 0,-4-3 0,3 3 0,-3-4 0,4 0 0,0 0 0,0-1 0,0 1 0,0 0 0,0 0 0,0-1 0,0 1 0,0-5 0,0-1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9:27.621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60 0 24575,'0'10'0,"0"-1"0,0 0 0,0 1 0,0-1 0,-4-4 0,-1-1 0,-4-4 0,-1 0 0,5 4 0,1 2 0,4 3 0,0 0 0,0 1 0,0-1 0,0 1 0,-10-5 0,8 4 0,-8-3 0,10 3 0,0 1 0,0 0 0,0 0 0,0 0 0,0 0 0,0 0 0,0 0 0,0-1 0,0 1 0,0-1 0,0 1 0,0 0 0,0-1 0,0 1 0,0 0 0,0-1 0,0 1 0,0-1 0,0 1 0,0 0 0,0-1 0,0 1 0,0-1 0,0 1 0,0 0 0,0 0 0,0-1 0,0 1 0,0 0 0,0 0 0,0 0 0,0 0 0,0 1 0,0-1 0,0 0 0,0 0 0,0 0 0,0 0 0,0-1 0,0 1 0,0-1 0,0 0 0,0 1 0,0-1 0,0 1 0,0-1 0,0 1 0,0 0 0,0-1 0,0 2 0,0-2 0,0 1 0,0 0 0,0-1 0,0 0 0,0 1 0,0-1 0,0 1 0,0-1 0,0 1 0,0-1 0,0 1 0,0 0 0,0-1 0,0 1 0,0-1 0,0 1 0,0-1 0,0 0 0,0 1 0,0-1 0,0 1 0,0-1 0,0 0 0,0 1 0,0-1 0,0 0 0,0 1 0,0-1 0,0 1 0,0-1 0,0 0 0,0 1 0,0-1 0,0 0 0,0 1 0,0-1 0,4-3 0,-3 2 0,4-2 0,-5 3 0,4-3 0,-3 2 0,4-2 0,-5 4 0,0-1 0,4-4 0,-3 4 0,7-8 0,-3 3 0,5-4 0,-1 0 0,1 0 0,0 0 0,4 0 0,-3 0 0,4 0 0,-5 0 0,-1 0 0,2 0 0,-2 0 0,1 0 0,0 0 0,0 0 0,-1 0 0,0 0 0,1 0 0,-1 0 0,1 0 0,-1 0 0,1 0 0,-1 0 0,1 0 0,0 0 0,0 0 0,0 0 0,-1 0 0,1 0 0,0 4 0,0-3 0,-1 3 0,1-4 0,0 5 0,-1-4 0,1 3 0,-1-4 0,1 0 0,-5 4 0,3-3 0,-3 4 0,5-5 0,0 0 0,-1 4 0,1-3 0,0 3 0,0 1 0,0-4 0,0 3 0,0 1 0,0-4 0,0 4 0,0-5 0,1 4 0,-1-3 0,-1 4 0,1-5 0,0 0 0,-1 0 0,1 0 0,0 0 0,-1 0 0,1 0 0,0 0 0,0 0 0,0 0 0,0 0 0,0 0 0,0 0 0,0 0 0,0 0 0,6 0 0,-5 0 0,10 0 0,-10 0 0,10 0 0,-9 0 0,9 0 0,-10 0 0,10 0 0,-9 0 0,8 0 0,-8 0 0,3 0 0,-5 0 0,6 0 0,-5 0 0,5 0 0,-6 0 0,5 0 0,-3-5 0,3 4 0,-5-4 0,6 5 0,-5-4 0,10 3 0,-9-4 0,9 5 0,-4 0 0,-1 0 0,5 0 0,-9 0 0,13 0 0,-12 0 0,7 0 0,-10 0 0,0 0 0,0 0 0,0 0 0,0 0 0,-1 0 0,1 0 0,-1 0 0,1 0 0,0 0 0,-1 0 0,1 0 0,0 0 0,0 0 0,0 0 0,-1 0 0,1 0 0,0 0 0,0 0 0,0-4 0,-1 3 0,1-3 0,0 4 0,0 0 0,0-5 0,0 4 0,0-4 0,0 1 0,-1 3 0,1-4 0,1 1 0,4 2 0,-4-2 0,5 4 0,-1 0 0,-3-5 0,9 4 0,-10-3 0,5 4 0,-6 0 0,0 0 0,0 0 0,0 0 0,0 0 0,0 0 0,0 0 0,0 0 0,0 0 0,1 0 0,-1 0 0,-1 0 0,1 0 0,0 0 0,-1 0 0,1 0 0,0 0 0,0 0 0,0 0 0,0 0 0,0 0 0,0 0 0,0 0 0,0 0 0,0 0 0,0 0 0,0 0 0,0 0 0,0 0 0,0 0 0,0 0 0,-1 0 0,1 0 0,-1 0 0,0 0 0,0 0 0,0 0 0,1 0 0,-5 0 0,-1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9:30.463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0 1 24575,'10'0'0,"4"0"0,-3 0 0,4 0 0,-5 0 0,0 0 0,0 0 0,5 0 0,-5 0 0,5 0 0,-6 0 0,1 0 0,-1 0 0,0 0 0,1 0 0,-1 0 0,0 0 0,1 0 0,-1 0 0,1 0 0,0 0 0,0 0 0,0 0 0,0 0 0,0 0 0,0 0 0,0 0 0,0 0 0,-1 0 0,1 0 0,-1 0 0,0 0 0,1 0 0,-1 0 0,0 0 0,1 0 0,-1 0 0,1 0 0,-5 0 0,-1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9:57.454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0 0 24575,'15'0'0,"-4"0"-9831,19 9 8341,-17-6 1753,12 10-263,-15-12 2019,0 8-2019,0-8 0,0 4 0,0-1 5666,0 1-5666,0 1 3373,0 2-3373,0-7 0,-1 8 0,1-8 0,0 8 0,0-8 0,-4 8 0,3-8 0,-4 8 0,5-4 0,0 1 0,-5 2 0,4-7 0,-8 8 0,8-8 0,-7 8 0,6-7 0,-6 6 0,7-7 0,-4 4 0,0-1 0,4-3 0,-4 3 0,5 0 0,-1-3 0,1 8 0,-1-8 0,-3 8 0,3-8 0,-8 8 0,8-3 0,-4-1 0,1 4 0,3-3 0,-4-1 0,1 4 0,2-3 0,-3 3 0,5-4 0,-1 4 0,0-8 0,0 3 0,-4 0 0,4-3 0,-8 8 0,-1-4 0,-6 5 0,-9 0 0,-2 5 0,-12-2 0,-5 13 0,3-12 0,-1 7 0,15-10 0,-5 0 0,11-1 0,-5 1 0,6-6 0,0 0 0,0-5 0,4 4 0,-3-3 0,3 3 0,1 0 0,1-3 0,4 3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30:00.449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1 21 24575,'0'9'0,"0"0"0,0 1 0,0-1 0,0 1 0,4-5 0,-2 4 0,2-4 0,1 5 0,-4-1 0,7 1 0,-7 0 0,8-1 0,-8 1 0,7-1 0,-2 1 0,-1 0 0,4-5 0,-8 4 0,8-8 0,-8 8 0,8-4 0,-8 5 0,7-1 0,-3 1 0,5-5 0,0 3 0,-5-2 0,4 0 0,-3 3 0,4-4 0,0 1 0,-4 3 0,3-8 0,-8 8 0,7-8 0,-7 8 0,4-13 0,-1 8 0,2-19 0,4 8 0,1-14 0,6-2 0,17-12 0,-7 3 0,12-1 0,-22 11 0,4 4 0,-9-3 0,4 9 0,-5-4 0,-1 6 0,0 0 0,0 0 0,0 4 0,-4-3 0,2 8 0,-7-4 0,3 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2:18:37.612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0 0 24575,'0'47'0,"0"-11"0,0 22 0,0-12 0,12 6 0,-4-13 0,15 3 0,-5-19 0,0 12 0,-2-17 0,0 9 0,-5-16 0,4 4 0,-5-5 0,0 0 0,0-4 0,0-2 0,0-4 0,0 0 0,0 0 0,0 0 0,0 0 0,-1 0 0,1 0 0,0 0 0,0 5 0,0-4 0,0 8 0,0-8 0,0 3 0,0-4 0,-5 4 0,4-2 0,-3 2 0,4-4 0,0 0 0,-1 0 0,1 4 0,0-3 0,0 4 0,5-5 0,-3 0 0,8 0 0,-8 0 0,3 0 0,0 5 0,-4-4 0,10 4 0,-10-5 0,20 0 0,-18 0 0,18 5 0,-15-4 0,1 4 0,-2-5 0,-5 0 0,0 0 0,0 0 0,0 0 0,0 0 0,-1 0 0,1 0 0,0 0 0,-1 0 0,1 0 0,0 0 0,-1 0 0,7 0 0,-5 0 0,4 0 0,-5 0 0,0 0 0,0 0 0,0 0 0,0 0 0,-9 0 0,-8-5 0,-9-1 0,-12-11 0,4 4 0,-21-19 0,13 16 0,-8-16 0,12 20 0,6-4 0,5 9 0,2-2 0,5 8 0,0-8 0,0 8 0,12-4 0,12 11 0,8 5 0,12 2 0,-10 8 0,10-3 0,-1 9 0,-2-8 0,-5 2 0,-10-11 0,-6 0 0,-1 0 0,1-5 0,-1 0 0,1-5 0,-5 4 0,3-3 0,-3 4 0,1-1 0,2-3 0,-7 8 0,-2-4 0,-5 10 0,-5 8 0,-11 23 0,2-13 0,-4 18 0,8-28 0,0 6 0,3-7 0,2-6 0,2-1 0,8-5 0,-8 0 0,8 0 0,-8 0 0,4-5 0,-5 4 0,0-4 0,0 0 0,5 4 0,1-8 0,4 3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33:16.389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32 135 24575,'0'-10'0,"0"1"0,0-1 0,0 0 0,0 0 0,0 0 0,0 1 0,0-1 0,0 1 0,4-1 0,-3 1 0,7 4 0,-7-3 0,8 6 0,-8-6 0,7 7 0,-2-4 0,3 5 0,0 0 0,0 0 0,0 0 0,0 0 0,1 0 0,-1 0 0,0 0 0,0 0 0,1 0 0,-1 0 0,0 4 0,-4 2 0,-1 3 0,1 1 0,-4-1 0,3 1 0,-4 0 0,4 0 0,-3 0 0,3 0 0,-4 0 0,5-4 0,-4 3 0,3-4 0,1 0 0,-4 4 0,3-4 0,-4 5 0,5 0 0,-4 0 0,3-1 0,-4 0 0,4-3 0,-3 2 0,4-2 0,-5 4 0,0-1 0,4-3 0,-3 2 0,4-3 0,-1 1 0,-2 2 0,2-3 0,0 0 0,-3 4 0,3-4 0,-4 5 0,0 0 0,0 0 0,0 0 0,0 0 0,0 0 0,0 0 0,0 0 0,0 0 0,0 0 0,0 0 0,0 0 0,0 6 0,0-5 0,0 5 0,0-1 0,0-3 0,0 3 0,0-5 0,0 0 0,0 0 0,0 0 0,0 1 0,0-1 0,0 0 0,-4 0 0,3 0 0,-8 0 0,8 0 0,-8-1 0,8 1 0,-3 0 0,0-1 0,3 1 0,-4 0 0,1-1 0,3 1 0,-8-4 0,8 2 0,-4-2 0,1 4 0,3 0 0,-8-5 0,3-1 0,-4 0 0,0-3 0,0 3 0,0 1 0,0-4 0,0 8 0,0-8 0,0 8 0,0-8 0,0 4 0,4-1 0,-3-3 0,4 8 0,-5-8 0,4 7 0,-2-7 0,3 3 0,-5-4 0,1 0 0,-1 0 0,0 0 0,5-4 0,1-1 0,4-5 0,0 1 0,8-6 0,-5 4 0,10 1 0,-12 1 0,8 4 0,-4-5 0,4 0 0,-3 1 0,-2-1 0,0 4 0,-3-2 0,8 7 0,-8-8 0,3 4 0,1 0 0,-4-4 0,8 8 0,-4-3 0,0 0 0,3 3 0,-2-4 0,3 5 0,-3-4 0,2 3 0,-2-4 0,3 5 0,1 0 0,-1 0 0,1 0 0,-1 0 0,0 0 0,0 0 0,-3 5 0,2-4 0,-2 3 0,-1 0 0,3 2 0,-7 3 0,8-4 0,-8 4 0,8-8 0,-8 7 0,3-2 0,0-1 0,-2 4 0,6-4 0,-2 5 0,-1 0 0,4-5 0,-8 4 0,8-8 0,-8 8 0,8-3 0,-8 4 0,8-5 0,-8 4 0,8-8 0,-8 8 0,7-8 0,-7 8 0,8-8 0,-8 7 0,7-7 0,-3 4 0,1-1 0,3-3 0,-8 8 0,8-8 0,-4 8 0,5-8 0,-5 8 0,3-8 0,-6 8 0,6-8 0,-7 7 0,7-7 0,-7 7 0,8-7 0,-4 8 0,4-8 0,-3 7 0,2-7 0,-7 3 0,3-4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9:36.311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1 7 15668,'0'-6'0,"0"15"3822,0 9-3822,0 17 1536,0-11-1536,0 4-5057,0 4 5057,0-12 1822,0 11-1822,0-20 0,0 5 0,0-6 0,0 0 0,0 0 6784,0 0-6784,0 0 0,0 0 0,0 5 0,0-4 0,0 3 0,0-4 0,0 0 0,0 1 0,0-1 0,0 0 0,0 0 0,0 0 0,0 0 0,0 0 0,0 0 0,0-1 0,0 1 0,0-5 0,0-1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9:38.183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1 23 15416,'13'5'0,"3"-1"3906,4-4-3906,-3 0 1581,4-5-1581,-5 4 851,0-4-851,-1 5 2821,-5 0-2821,0 0 0,0 0 0,-4-5 0,3 4 0,-4-3 0,5 4 0,0 0 0,-5-5 0,4 4 0,-4-4 0,5 5 0,0 0 0,0 0 0,0 0 0,-1 0 0,1 0 0,0 0 0,0 0 0,-1 0 0,0 0 0,1 0 0,-1 0 0,1 0 0,-1 0 0,-4 4 0,-1-3 0,-4 3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9:40.518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0 1 24575,'0'21'0,"0"20"0,0 0 0,0 11 0,0-15 0,0 0 0,0-7 0,0-1 0,0-7 0,0-5 0,0-2 0,0-5 0,0 0 0,0 1 0,0-1 0,0-1 0,0 1 0,4-5 0,2-1 0,3-4 0,1 0 0,0 0 0,1-4 0,9 2 0,-2-2 0,8 4 0,-9 0 0,4 0 0,-4 0 0,5 0 0,0 0 0,1-5 0,-6 4 0,4-4 0,-10 5 0,4 0 0,1 0 0,-5 0 0,10 0 0,-9 0 0,3-5 0,1 4 0,-5-4 0,10 0 0,-9 4 0,9-4 0,-10 5 0,4 0 0,-4 0 0,-1 0 0,0 0 0,0 0 0,0 0 0,4 0 0,-2 0 0,2 0 0,-9 0 0,0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9:42.382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21 0 24575,'0'27'0,"0"-5"0,0 13 0,0-11 0,0 11 0,0-5 0,0 0 0,0 5 0,0-11 0,0 5 0,0-7 0,0 0 0,-5-5 0,4 4 0,-4-9 0,5 3 0,0-5 0,0 0 0,0 0 0,0 0 0,0 0 0,0 0 0,0 1 0,0-1 0,0 4 0,-4-3 0,3 3 0,-3-4 0,4 0 0,0 0 0,0-1 0,0 1 0,0 0 0,0 0 0,0-1 0,0 1 0,0-5 0,0-1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9:27.621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60 0 24575,'0'10'0,"0"-1"0,0 0 0,0 1 0,0-1 0,-4-4 0,-1-1 0,-4-4 0,-1 0 0,5 4 0,1 2 0,4 3 0,0 0 0,0 1 0,0-1 0,0 1 0,-10-5 0,8 4 0,-8-3 0,10 3 0,0 1 0,0 0 0,0 0 0,0 0 0,0 0 0,0 0 0,0 0 0,0-1 0,0 1 0,0-1 0,0 1 0,0 0 0,0-1 0,0 1 0,0 0 0,0-1 0,0 1 0,0-1 0,0 1 0,0 0 0,0-1 0,0 1 0,0-1 0,0 1 0,0 0 0,0 0 0,0-1 0,0 1 0,0 0 0,0 0 0,0 0 0,0 0 0,0 1 0,0-1 0,0 0 0,0 0 0,0 0 0,0 0 0,0-1 0,0 1 0,0-1 0,0 0 0,0 1 0,0-1 0,0 1 0,0-1 0,0 1 0,0 0 0,0-1 0,0 2 0,0-2 0,0 1 0,0 0 0,0-1 0,0 0 0,0 1 0,0-1 0,0 1 0,0-1 0,0 1 0,0-1 0,0 1 0,0 0 0,0-1 0,0 1 0,0-1 0,0 1 0,0-1 0,0 0 0,0 1 0,0-1 0,0 1 0,0-1 0,0 0 0,0 1 0,0-1 0,0 0 0,0 1 0,0-1 0,0 1 0,0-1 0,0 0 0,0 1 0,0-1 0,0 0 0,0 1 0,0-1 0,4-3 0,-3 2 0,4-2 0,-5 3 0,4-3 0,-3 2 0,4-2 0,-5 4 0,0-1 0,4-4 0,-3 4 0,7-8 0,-3 3 0,5-4 0,-1 0 0,1 0 0,0 0 0,4 0 0,-3 0 0,4 0 0,-5 0 0,-1 0 0,2 0 0,-2 0 0,1 0 0,0 0 0,0 0 0,-1 0 0,0 0 0,1 0 0,-1 0 0,1 0 0,-1 0 0,1 0 0,-1 0 0,1 0 0,0 0 0,0 0 0,0 0 0,-1 0 0,1 0 0,0 4 0,0-3 0,-1 3 0,1-4 0,0 5 0,-1-4 0,1 3 0,-1-4 0,1 0 0,-5 4 0,3-3 0,-3 4 0,5-5 0,0 0 0,-1 4 0,1-3 0,0 3 0,0 1 0,0-4 0,0 3 0,0 1 0,0-4 0,0 4 0,0-5 0,1 4 0,-1-3 0,-1 4 0,1-5 0,0 0 0,-1 0 0,1 0 0,0 0 0,-1 0 0,1 0 0,0 0 0,0 0 0,0 0 0,0 0 0,0 0 0,0 0 0,0 0 0,0 0 0,6 0 0,-5 0 0,10 0 0,-10 0 0,10 0 0,-9 0 0,9 0 0,-10 0 0,10 0 0,-9 0 0,8 0 0,-8 0 0,3 0 0,-5 0 0,6 0 0,-5 0 0,5 0 0,-6 0 0,5 0 0,-3-5 0,3 4 0,-5-4 0,6 5 0,-5-4 0,10 3 0,-9-4 0,9 5 0,-4 0 0,-1 0 0,5 0 0,-9 0 0,13 0 0,-12 0 0,7 0 0,-10 0 0,0 0 0,0 0 0,0 0 0,0 0 0,-1 0 0,1 0 0,-1 0 0,1 0 0,0 0 0,-1 0 0,1 0 0,0 0 0,0 0 0,0 0 0,-1 0 0,1 0 0,0 0 0,0 0 0,0-4 0,-1 3 0,1-3 0,0 4 0,0 0 0,0-5 0,0 4 0,0-4 0,0 1 0,-1 3 0,1-4 0,1 1 0,4 2 0,-4-2 0,5 4 0,-1 0 0,-3-5 0,9 4 0,-10-3 0,5 4 0,-6 0 0,0 0 0,0 0 0,0 0 0,0 0 0,0 0 0,0 0 0,0 0 0,0 0 0,1 0 0,-1 0 0,-1 0 0,1 0 0,0 0 0,-1 0 0,1 0 0,0 0 0,0 0 0,0 0 0,0 0 0,0 0 0,0 0 0,0 0 0,0 0 0,0 0 0,0 0 0,0 0 0,0 0 0,0 0 0,0 0 0,0 0 0,-1 0 0,1 0 0,-1 0 0,0 0 0,0 0 0,0 0 0,1 0 0,-5 0 0,-1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9:30.463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0 1 24575,'10'0'0,"4"0"0,-3 0 0,4 0 0,-5 0 0,0 0 0,0 0 0,5 0 0,-5 0 0,5 0 0,-6 0 0,1 0 0,-1 0 0,0 0 0,1 0 0,-1 0 0,0 0 0,1 0 0,-1 0 0,1 0 0,0 0 0,0 0 0,0 0 0,0 0 0,0 0 0,0 0 0,0 0 0,0 0 0,-1 0 0,1 0 0,-1 0 0,0 0 0,1 0 0,-1 0 0,0 0 0,1 0 0,-1 0 0,1 0 0,-5 0 0,-1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29:57.454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0 0 24575,'15'0'0,"-4"0"-9831,19 9 8341,-17-6 1753,12 10-263,-15-12 2019,0 8-2019,0-8 0,0 4 0,0-1 5666,0 1-5666,0 1 3373,0 2-3373,0-7 0,-1 8 0,1-8 0,0 8 0,0-8 0,-4 8 0,3-8 0,-4 8 0,5-4 0,0 1 0,-5 2 0,4-7 0,-8 8 0,8-8 0,-7 8 0,6-7 0,-6 6 0,7-7 0,-4 4 0,0-1 0,4-3 0,-4 3 0,5 0 0,-1-3 0,1 8 0,-1-8 0,-3 8 0,3-8 0,-8 8 0,8-3 0,-4-1 0,1 4 0,3-3 0,-4-1 0,1 4 0,2-3 0,-3 3 0,5-4 0,-1 4 0,0-8 0,0 3 0,-4 0 0,4-3 0,-8 8 0,-1-4 0,-6 5 0,-9 0 0,-2 5 0,-12-2 0,-5 13 0,3-12 0,-1 7 0,15-10 0,-5 0 0,11-1 0,-5 1 0,6-6 0,0 0 0,0-5 0,4 4 0,-3-3 0,3 3 0,1 0 0,1-3 0,4 3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30:00.449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1 21 24575,'0'9'0,"0"0"0,0 1 0,0-1 0,0 1 0,4-5 0,-2 4 0,2-4 0,1 5 0,-4-1 0,7 1 0,-7 0 0,8-1 0,-8 1 0,7-1 0,-2 1 0,-1 0 0,4-5 0,-8 4 0,8-8 0,-8 8 0,8-4 0,-8 5 0,7-1 0,-3 1 0,5-5 0,0 3 0,-5-2 0,4 0 0,-3 3 0,4-4 0,0 1 0,-4 3 0,3-8 0,-8 8 0,7-8 0,-7 8 0,4-13 0,-1 8 0,2-19 0,4 8 0,1-14 0,6-2 0,17-12 0,-7 3 0,12-1 0,-22 11 0,4 4 0,-9-3 0,4 9 0,-5-4 0,-1 6 0,0 0 0,0 0 0,0 4 0,-4-3 0,2 8 0,-7-4 0,3 5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4:33:16.389"/>
    </inkml:context>
    <inkml:brush xml:id="br0">
      <inkml:brushProperty name="width" value="0.035" units="cm"/>
      <inkml:brushProperty name="height" value="0.035" units="cm"/>
      <inkml:brushProperty name="color" value="#F6630D"/>
    </inkml:brush>
  </inkml:definitions>
  <inkml:trace contextRef="#ctx0" brushRef="#br0">32 135 24575,'0'-10'0,"0"1"0,0-1 0,0 0 0,0 0 0,0 0 0,0 1 0,0-1 0,0 1 0,4-1 0,-3 1 0,7 4 0,-7-3 0,8 6 0,-8-6 0,7 7 0,-2-4 0,3 5 0,0 0 0,0 0 0,0 0 0,0 0 0,1 0 0,-1 0 0,0 0 0,0 0 0,1 0 0,-1 0 0,0 4 0,-4 2 0,-1 3 0,1 1 0,-4-1 0,3 1 0,-4 0 0,4 0 0,-3 0 0,3 0 0,-4 0 0,5-4 0,-4 3 0,3-4 0,1 0 0,-4 4 0,3-4 0,-4 5 0,5 0 0,-4 0 0,3-1 0,-4 0 0,4-3 0,-3 2 0,4-2 0,-5 4 0,0-1 0,4-3 0,-3 2 0,4-3 0,-1 1 0,-2 2 0,2-3 0,0 0 0,-3 4 0,3-4 0,-4 5 0,0 0 0,0 0 0,0 0 0,0 0 0,0 0 0,0 0 0,0 0 0,0 0 0,0 0 0,0 0 0,0 0 0,0 6 0,0-5 0,0 5 0,0-1 0,0-3 0,0 3 0,0-5 0,0 0 0,0 0 0,0 0 0,0 1 0,0-1 0,0 0 0,-4 0 0,3 0 0,-8 0 0,8 0 0,-8-1 0,8 1 0,-3 0 0,0-1 0,3 1 0,-4 0 0,1-1 0,3 1 0,-8-4 0,8 2 0,-4-2 0,1 4 0,3 0 0,-8-5 0,3-1 0,-4 0 0,0-3 0,0 3 0,0 1 0,0-4 0,0 8 0,0-8 0,0 8 0,0-8 0,0 4 0,4-1 0,-3-3 0,4 8 0,-5-8 0,4 7 0,-2-7 0,3 3 0,-5-4 0,1 0 0,-1 0 0,0 0 0,5-4 0,1-1 0,4-5 0,0 1 0,8-6 0,-5 4 0,10 1 0,-12 1 0,8 4 0,-4-5 0,4 0 0,-3 1 0,-2-1 0,0 4 0,-3-2 0,8 7 0,-8-8 0,3 4 0,1 0 0,-4-4 0,8 8 0,-4-3 0,0 0 0,3 3 0,-2-4 0,3 5 0,-3-4 0,2 3 0,-2-4 0,3 5 0,1 0 0,-1 0 0,1 0 0,-1 0 0,0 0 0,0 0 0,-3 5 0,2-4 0,-2 3 0,-1 0 0,3 2 0,-7 3 0,8-4 0,-8 4 0,8-8 0,-8 7 0,3-2 0,0-1 0,-2 4 0,6-4 0,-2 5 0,-1 0 0,4-5 0,-8 4 0,8-8 0,-8 8 0,8-3 0,-8 4 0,8-5 0,-8 4 0,8-8 0,-8 8 0,7-8 0,-7 8 0,8-8 0,-8 7 0,7-7 0,-3 4 0,1-1 0,3-3 0,-8 8 0,8-8 0,-4 8 0,5-8 0,-5 8 0,3-8 0,-6 8 0,6-8 0,-7 7 0,7-7 0,-7 7 0,8-7 0,-4 8 0,4-8 0,-3 7 0,2-7 0,-7 3 0,3-4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2:14:30.813"/>
    </inkml:context>
    <inkml:brush xml:id="br0">
      <inkml:brushProperty name="width" value="0.1" units="cm"/>
      <inkml:brushProperty name="height" value="0.1" units="cm"/>
      <inkml:brushProperty name="color" value="#D8AD4E"/>
    </inkml:brush>
  </inkml:definitions>
  <inkml:trace contextRef="#ctx0" brushRef="#br0">568 0 24575,'-22'0'0,"-2"0"0,12 0 0,-3 5 0,5 0 0,-5 5 0,4 0 0,-3-1 0,4 1 0,0 0 0,1-1 0,4 0 0,-4-3 0,8 3 0,-8-4 0,8 5 0,-4 0 0,1-5 0,3 4 0,-8-8 0,8 7 0,-3-3 0,0 4 0,3 1 0,-8 0 0,8 0 0,-8-1 0,8 7 0,-4-5 0,5 4 0,-4-5 0,3 0 0,-4 0 0,5 0 0,0-1 0,0 1 0,0 0 0,-4-1 0,3 1 0,-4 0 0,5 0 0,0 0 0,-4 0 0,2 0 0,-2-1 0,4 0 0,-4 1 0,2 0 0,-2 0 0,4 0 0,-5 4 0,4 1 0,-3 0 0,4 0 0,0-6 0,0 6 0,0 2 0,-5 5 0,4 0 0,-4-6 0,5 5 0,-5-4 0,4-1 0,-4 0 0,5-7 0,0 1 0,0 0 0,0-1 0,0 1 0,0 0 0,0 0 0,0 0 0,0-1 0,-5 1 0,4 0 0,-3-1 0,4 0 0,0 1 0,0 0 0,0 0 0,0-1 0,0 1 0,0-1 0,0 1 0,0 0 0,0-1 0,0-7 0,-10-3 0,8-9 0,-12 0 0,8 0 0,-4 0 0,-1-6 0,1 5 0,0-5 0,0 6 0,-1 0 0,1 0 0,0 0 0,5 0 0,-4 4 0,8-2 0,-8 2 0,8-4 0,-8 4 0,8-3 0,-4 4 0,1-1 0,2-3 0,-6 4 0,6-5 0,-7 0 0,8 0 0,-8 5 0,8-4 0,-3 4 0,-1-5 0,4 0 0,-8-6 0,8 5 0,-9-4 0,9 5 0,-8-1 0,8 1 0,-4 1 0,1 3 0,-1 2 0,-1 8 0,2 1 0,13 9 0,-2-3 0,7 3 0,0 1 0,-3-4 0,-1 3 0,-1-4 0,-8 0 0,8 0 0,-8 0 0,4 0 0,-1 0 0,-3 0 0,8-5 0,-8 4 0,3-4 0,1 1 0,-4 2 0,7-3 0,-7 4 0,3 1 0,-4 0 0,5 0 0,-4-1 0,7-4 0,-7 4 0,7-4 0,-7 5 0,7-1 0,-6 1 0,6 0 0,-6 0 0,6 0 0,-7 0 0,8 0 0,-8 0 0,4 0 0,-5 0 0,4 0 0,-3-1 0,4 1 0,-1-4 0,1-2 0,4-4 0,0 0 0,0 0 0,1 0 0,0 0 0,0-5 0,0 4 0,0-3 0,-1 4 0,1 0 0,-1-5 0,1 4 0,0-3 0,0-1 0,-1 4 0,-3-8 0,3 8 0,-4-4 0,1 1 0,2 3 0,-7-8 0,8 8 0,-4-3 0,5 0 0,0 3 0,-1-8 0,1 8 0,-4-8 0,3 8 0,-4-8 0,5 8 0,0-8 0,0 8 0,0-8 0,-1 8 0,0-7 0,1 3 0,-1-5 0,0 1 0,1 3 0,4-7 0,-3 11 0,4-12 0,-6 9 0,1-1 0,-1 2 0,1 4 0,-1 0 0,0-4 0,0-1 0,1-1 0,-5-3 0,3 8 0,-7-8 0,8 8 0,-8-7 0,8 6 0,-4-10 0,0 10 0,-1-6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1T06:35:50.384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1 1390 24575,'0'-22'0,"0"-14"0,0 7 0,0-6 0,4 10 0,6 1 0,-4 8 0,6-2 0,-11 9 0,7 0 0,-7 0 0,7 0 0,-3 0 0,4 0 0,0-4 0,-4 2 0,3-2 0,-3 4 0,5-5 0,-5 4 0,8-18 0,-7 16 0,3-15 0,0 12 0,-4-5 0,5 0 0,-1 5 0,1-3 0,-5 8 0,3-4 0,-3 5 0,0 0 0,3 4 0,-7-2 0,7 6 0,-7-7 0,7 7 0,-7-7 0,7 3 0,-4 0 0,1-3 0,4-2 0,-4 0 0,0-4 0,3 0 0,-3 4 0,1-8 0,2 7 0,-7-7 0,6 8 0,-6-9 0,7 9 0,-2-9 0,-1 9 0,3-8 0,-2 3 0,3-5 0,1 0 0,0 1 0,-4 4 0,2-4 0,-3 9 0,1-8 0,1 7 0,-2-2 0,0-1 0,-1 4 0,0-4 0,1 5 0,0 0 0,-2 1 0,1-1 0,-3 0 0,7 4 0,-7-3 0,7 3 0,-4-3 0,1-1 0,2 1 0,-6-1 0,7 4 0,-7-3 0,7 7 0,-7-7 0,3 3 0,0 0 0,-3-3 0,3 3 0,-1-4 0,-2-5 0,7 4 0,-7-4 0,3 5 0,1-4 0,-4 2 0,3-2 0,0-1 0,-3 4 0,4-4 0,-5 5 0,4-5 0,-3 4 0,4-4 0,-5 5 0,4-4 0,-3 2 0,7-2 0,-7 4 0,3 0 0,-1 1 0,-2-1 0,7 1 0,-7-1 0,2 1 0,-3 6 0,-4 7 0,-6 9 0,-24 10 0,-3-1 0,-12 3 0,4-2 0,5-7 0,-1-1 0,2-5 0,7 0 0,10-1 0,-2 0 0,14-5 0,-4 0 0,9-2 0,1 2 0,0-1 0,0 0 0,-4-4 0,7 0 0,6 0 0,4 0 0,4 0 0,-5 0 0,1 0 0,5 0 0,1-5 0,0 4 0,3-8 0,-3 4 0,4-1 0,1-2 0,-1 6 0,1-6 0,0 7 0,-1-8 0,1 3 0,-1 1 0,-4-4 0,3 8 0,-7-3 0,6 0 0,-7 3 0,3-7 0,-4 7 0,-5-6 0,4 6 0,-7-7 0,6 8 0,-6-8 0,6 7 0,-6-7 0,3 3 0,0 0 0,-3-3 0,7 7 0,-3-7 0,0 3 0,3 0 0,-7-3 0,2 3 0,1 0 0,1 2 0,0-5 0,2 6 0,-2-1 0,3 8 0,-3 4 0,3-1 0,-3 1 0,8 9 0,-3-7 0,3 11 0,-3-7 0,-1 0 0,-3-2 0,2 1 0,-3-4 0,4 4 0,-4-5 0,3-1 0,-3 1 0,0 0 0,3 0 0,-4 0 0,1 0 0,3-1 0,-7 1 0,7-4 0,-7 3 0,7-7 0,-7 7 0,7-7 0,-8 6 0,8-3 0,-7 5 0,6-1 0,-6 1 0,7-1 0,-3 5 0,-1-3 0,4 2 0,-7-3 0,7 0 0,-7-1 0,6-4 0,-6 4 0,6-4 0,-6 5 0,7 0 0,0 8 0,2-7 0,3 3 0,-8-5 0,-2-3 0,1-1 0,-3 0 0,3-4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1T06:35:56.499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0 1201 24575,'5'-39'0,"28"-38"0,-11 28 0,22-33 0,-18 39 0,-4 8 0,-2 1 0,-6 14 0,0 5 0,-3-4 0,7 0 0,-3 3 0,0-7 0,3 12 0,-7-8 0,4 4 0,-1 0 0,-3-4 0,3 4 0,-5-5 0,6 0 0,-5 1 0,5-7 0,-1 5 0,-2-4 0,7 0 0,-8 3 0,9-8 0,-9 8 0,4-3 0,4 1 0,-8 8 0,7-2 0,-9 9 0,0 4 0,-4-3 0,3 7 0,-7-7 0,6 7 0,-6-7 0,7 7 0,-7-7 0,6 3 0,-2-4 0,0 1 0,2 3 0,-6-3 0,7 3 0,-7-4 0,7 4 0,-7-2 0,7 2 0,-7-4 0,7 4 0,-7-3 0,7 3 0,-7-4 0,6 0 0,-2 0 0,0 0 0,3 0 0,-3 0 0,0 0 0,2 5 0,-6-4 0,7 3 0,-7-3 0,6 3 0,-9 1 0,-3 12 0,-14 6 0,4 1 0,-7 3 0,12-9 0,-9 1 0,9-1 0,-9 0 0,9 0 0,-3 1 0,-1-1 0,4 0 0,-4 0 0,0 0 0,4 0 0,-9 1 0,9-1 0,-8-4 0,8 3 0,-9-3 0,0 1 0,-2 2 0,2-7 0,6 8 0,4-8 0,0 2 0,4 1 0,-3-3 0,3 7 0,0-3 0,1 3 0,0-4 0,7-4 0,-2-4 0,7-5 0,1 0 0,5-5 0,1 4 0,8-13 0,-7 11 0,6-6 0,-12 9 0,4 4 0,-5-3 0,-1 3 0,1 0 0,5-4 0,-4 4 0,4-4 0,-1 0 0,-3-1 0,4 1 0,-5 0 0,4-5 0,-2-1 0,7-4 0,-7-1 0,3 5 0,-5 1 0,0 0 0,0 8 0,1-6 0,-5 7 0,2 0 0,-2 1 0,3 4 0,0 0 0,0 0 0,1 0 0,0 0 0,0 0 0,0 0 0,-1 0 0,1 0 0,0 0 0,0 0 0,5 0 0,-4 0 0,3 0 0,-4 0 0,0 0 0,0 0 0,-1 0 0,-3 3 0,-1 2 0,-4 8 0,0 2 0,0 10 0,0-4 0,0 10 0,0-5 0,0 1 0,0 4 0,4-10 0,-3 4 0,4-10 0,-5 3 0,0-8 0,0 4 0,0-5 0,0-1 0,0 1 0,0 0 0,0 0 0,0-1 0,0 1 0,0-1 0,4-3 0,-3 2 0,7-2 0,-7 4 0,6 0 0,-2 0 0,4 0 0,0-1 0,-4 1 0,3 0 0,-7 0 0,3 0 0,0-5 0,-3 4 0,3-4 0,-4 4 0,0-3 0,0-2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1T06:35:50.384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1 1390 24575,'0'-22'0,"0"-14"0,0 7 0,0-6 0,4 10 0,6 1 0,-4 8 0,6-2 0,-11 9 0,7 0 0,-7 0 0,7 0 0,-3 0 0,4 0 0,0-4 0,-4 2 0,3-2 0,-3 4 0,5-5 0,-5 4 0,8-18 0,-7 16 0,3-15 0,0 12 0,-4-5 0,5 0 0,-1 5 0,1-3 0,-5 8 0,3-4 0,-3 5 0,0 0 0,3 4 0,-7-2 0,7 6 0,-7-7 0,7 7 0,-7-7 0,7 3 0,-4 0 0,1-3 0,4-2 0,-4 0 0,0-4 0,3 0 0,-3 4 0,1-8 0,2 7 0,-7-7 0,6 8 0,-6-9 0,7 9 0,-2-9 0,-1 9 0,3-8 0,-2 3 0,3-5 0,1 0 0,0 1 0,-4 4 0,2-4 0,-3 9 0,1-8 0,1 7 0,-2-2 0,0-1 0,-1 4 0,0-4 0,1 5 0,0 0 0,-2 1 0,1-1 0,-3 0 0,7 4 0,-7-3 0,7 3 0,-4-3 0,1-1 0,2 1 0,-6-1 0,7 4 0,-7-3 0,7 7 0,-7-7 0,3 3 0,0 0 0,-3-3 0,3 3 0,-1-4 0,-2-5 0,7 4 0,-7-4 0,3 5 0,1-4 0,-4 2 0,3-2 0,0-1 0,-3 4 0,4-4 0,-5 5 0,4-5 0,-3 4 0,4-4 0,-5 5 0,4-4 0,-3 2 0,7-2 0,-7 4 0,3 0 0,-1 1 0,-2-1 0,7 1 0,-7-1 0,2 1 0,-3 6 0,-4 7 0,-6 9 0,-24 10 0,-3-1 0,-12 3 0,4-2 0,5-7 0,-1-1 0,2-5 0,7 0 0,10-1 0,-2 0 0,14-5 0,-4 0 0,9-2 0,1 2 0,0-1 0,0 0 0,-4-4 0,7 0 0,6 0 0,4 0 0,4 0 0,-5 0 0,1 0 0,5 0 0,1-5 0,0 4 0,3-8 0,-3 4 0,4-1 0,1-2 0,-1 6 0,1-6 0,0 7 0,-1-8 0,1 3 0,-1 1 0,-4-4 0,3 8 0,-7-3 0,6 0 0,-7 3 0,3-7 0,-4 7 0,-5-6 0,4 6 0,-7-7 0,6 8 0,-6-8 0,6 7 0,-6-7 0,3 3 0,0 0 0,-3-3 0,7 7 0,-3-7 0,0 3 0,3 0 0,-7-3 0,2 3 0,1 0 0,1 2 0,0-5 0,2 6 0,-2-1 0,3 8 0,-3 4 0,3-1 0,-3 1 0,8 9 0,-3-7 0,3 11 0,-3-7 0,-1 0 0,-3-2 0,2 1 0,-3-4 0,4 4 0,-4-5 0,3-1 0,-3 1 0,0 0 0,3 0 0,-4 0 0,1 0 0,3-1 0,-7 1 0,7-4 0,-7 3 0,7-7 0,-7 7 0,7-7 0,-8 6 0,8-3 0,-7 5 0,6-1 0,-6 1 0,7-1 0,-3 5 0,-1-3 0,4 2 0,-7-3 0,7 0 0,-7-1 0,6-4 0,-6 4 0,6-4 0,-6 5 0,7 0 0,0 8 0,2-7 0,3 3 0,-8-5 0,-2-3 0,1-1 0,-3 0 0,3-4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1T06:35:56.499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0 1201 24575,'5'-39'0,"28"-38"0,-11 28 0,22-33 0,-18 39 0,-4 8 0,-2 1 0,-6 14 0,0 5 0,-3-4 0,7 0 0,-3 3 0,0-7 0,3 12 0,-7-8 0,4 4 0,-1 0 0,-3-4 0,3 4 0,-5-5 0,6 0 0,-5 1 0,5-7 0,-1 5 0,-2-4 0,7 0 0,-8 3 0,9-8 0,-9 8 0,4-3 0,4 1 0,-8 8 0,7-2 0,-9 9 0,0 4 0,-4-3 0,3 7 0,-7-7 0,6 7 0,-6-7 0,7 7 0,-7-7 0,6 3 0,-2-4 0,0 1 0,2 3 0,-6-3 0,7 3 0,-7-4 0,7 4 0,-7-2 0,7 2 0,-7-4 0,7 4 0,-7-3 0,7 3 0,-7-4 0,6 0 0,-2 0 0,0 0 0,3 0 0,-3 0 0,0 0 0,2 5 0,-6-4 0,7 3 0,-7-3 0,6 3 0,-9 1 0,-3 12 0,-14 6 0,4 1 0,-7 3 0,12-9 0,-9 1 0,9-1 0,-9 0 0,9 0 0,-3 1 0,-1-1 0,4 0 0,-4 0 0,0 0 0,4 0 0,-9 1 0,9-1 0,-8-4 0,8 3 0,-9-3 0,0 1 0,-2 2 0,2-7 0,6 8 0,4-8 0,0 2 0,4 1 0,-3-3 0,3 7 0,0-3 0,1 3 0,0-4 0,7-4 0,-2-4 0,7-5 0,1 0 0,5-5 0,1 4 0,8-13 0,-7 11 0,6-6 0,-12 9 0,4 4 0,-5-3 0,-1 3 0,1 0 0,5-4 0,-4 4 0,4-4 0,-1 0 0,-3-1 0,4 1 0,-5 0 0,4-5 0,-2-1 0,7-4 0,-7-1 0,3 5 0,-5 1 0,0 0 0,0 8 0,1-6 0,-5 7 0,2 0 0,-2 1 0,3 4 0,0 0 0,0 0 0,1 0 0,0 0 0,0 0 0,0 0 0,-1 0 0,1 0 0,0 0 0,0 0 0,5 0 0,-4 0 0,3 0 0,-4 0 0,0 0 0,0 0 0,-1 0 0,-3 3 0,-1 2 0,-4 8 0,0 2 0,0 10 0,0-4 0,0 10 0,0-5 0,0 1 0,0 4 0,4-10 0,-3 4 0,4-10 0,-5 3 0,0-8 0,0 4 0,0-5 0,0-1 0,0 1 0,0 0 0,0 0 0,0-1 0,0 1 0,0-1 0,4-3 0,-3 2 0,7-2 0,-7 4 0,6 0 0,-2 0 0,4 0 0,0-1 0,-4 1 0,3 0 0,-7 0 0,3 0 0,0-5 0,-3 4 0,3-4 0,-4 4 0,0-3 0,0-2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1T06:58:58.119"/>
    </inkml:context>
    <inkml:brush xml:id="br0">
      <inkml:brushProperty name="width" value="0.05292" units="cm"/>
      <inkml:brushProperty name="height" value="0.05292" units="cm"/>
      <inkml:brushProperty name="color" value="#70AD47"/>
    </inkml:brush>
  </inkml:definitions>
  <inkml:trace contextRef="#ctx0" brushRef="#br0">490 3376 24575,'0'-13'0,"0"-22"0,0-2 0,0-17 0,0 7 0,0 6 0,0-4 0,0 4 0,0 1 0,0-5 0,0 4 0,0 1 0,-10-5 0,7 11 0,-12-5 0,8 0 0,-4 5 0,0-5 0,5 7 0,-4 0 0,4-1 0,0 1 0,1 0 0,5-1 0,0 1 0,0 5 0,0-4 0,0 10 0,0-4 0,0-9 0,0 5 0,0-12 0,0 14 0,0 2 0,0 5 0,0-5 0,0 9 0,0-14 0,0 13 0,0-13 0,0 8 0,0-15 0,0 9 0,0-18 0,-5 6 0,-1-7 0,-6 0 0,5 7 0,-3-6 0,9 12 0,-5-4 0,2 11 0,3 2 0,-4 5 0,5 5 0,0 1 0,0 5 0,0 0 0,0 1 0,0-1 0,0 0 0,0 1 0,0-6 0,0-1 0,0-5 0,0-5 0,0 4 0,0-10 0,0 4 0,0-5 0,0-7 0,0 5 0,0 1 0,0 2 0,-4 4 0,2-5 0,-2 5 0,4-4 0,0 5 0,0-7 0,-5 7 0,4-5 0,-3 4 0,4-5 0,0-1 0,0 1 0,0-7 0,0 11 0,0-10 0,0 17 0,0-4 0,0 5 0,0-3 0,0 2 0,0-3 0,0 9 0,0-3 0,0 3 0,0-5 0,0 0 0,0 1 0,4-7 0,-2 5 0,2-4 0,1 0 0,-4 3 0,4-3 0,-5 10 0,0-12 0,0 15 0,0-11 0,0 9 0,0 4 0,0-4 0,0 5 0,0 0 0,0 0 0,0 1 0,0-1 0,0 0 0,0 0 0,0 1 0,0-1 0,0 0 0,0 0 0,0 0 0,0 0 0,0 0 0,0 0 0,-4 7 0,-6 13 0,-6 11 0,-5 10 0,-24 24 0,11-10 0,-13 12 0,11-9 0,12-15 0,-4 7 0,7-15 0,5-1 0,2-10 0,4-1 0,1-5 0,4 0 0,1-1 0,4 1 0,0 0 0,0 0 0,0-1 0,0 1 0,0 0 0,4-15 0,1-2 0,9-14 0,2-3 0,4-2 0,8-7-6784,11-14 6784,5 2 0,4-12 0,3 0 0,-12 12 0,-1 3 0,-16 17 0,-3 6 6784,-9 5-6784,4 1 0,-5 5 0,-1 0 0,1 1 0,-5-1 0,4 0 0,-7 1 0,6 3 0,-6 4 0,3 6 0,-4 4 0,0 0 0,0 4 0,-4 11 0,-2-3 0,-13 16 0,8-20 0,-12 6 0,13-14 0,-4 0 0,5-4 0,0-1 0,0-4 0,0 0 0,8-3 0,2-7 0,8-5 0,1-4 0,0-1 0,-1 5 0,1-3 0,-1 7 0,-4-7 0,-1 8 0,-4-4 0,4 9 0,0 1 0,4 4 0,-4 4 0,4-3 0,-7 6 0,6-2 0,-6 3 0,3 1 0,0 5 0,-3 0 0,3 6 0,-4 0 0,0-1 0,4-4 0,-3 3 0,3-3 0,-4 0 0,0-1 0,5-1 0,-4-3 0,7 4 0,-3-5 0,4 0 0,0 4 0,0-3 0,0 4 0,1-1 0,-2-3 0,2 4 0,-1-5 0,-1 0 0,1 0 0,0-1 0,0 1 0,0 0 0,-4 0 0,3 0 0,-7 0 0,6 0 0,-6-1 0,3 1 0,0 0 0,-3 0 0,3 0 0,0 0 0,1-1 0,0 6 0,4 7 0,-4 3 0,5 3 0,-4-9 0,2-4 0,-7-5 0,3 0 0,-4-4 0,0-2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1T06:59:04.563"/>
    </inkml:context>
    <inkml:brush xml:id="br0">
      <inkml:brushProperty name="width" value="0.05292" units="cm"/>
      <inkml:brushProperty name="height" value="0.05292" units="cm"/>
      <inkml:brushProperty name="color" value="#70AD47"/>
    </inkml:brush>
  </inkml:definitions>
  <inkml:trace contextRef="#ctx0" brushRef="#br0">687 312 24575,'-8'0'0,"-5"0"0,-15 0 0,5 0 0,-27-4 0,26 2 0,-8-6 0,13 7 0,4-7 0,-5 7 0,5-4 0,2 5 0,4-4 0,0 3 0,-4-3 0,3 4 0,-3 0 0,5 0 0,-1 0 0,0 0 0,0 0 0,-4 0 0,2-4 0,-2-1 0,-1 0 0,-1-3 0,0 7 0,-3-8 0,7 4 0,-2-1 0,4 2 0,0 0 0,0 3 0,0-3 0,0 4 0,1 0 0,0 0 0,0 0 0,-1 0 0,1 0 0,-1 0 0,1 0 0,0 0 0,-1 0 0,1 0 0,-1 0 0,0 0 0,5 4 0,0 0 0,4 4 0,-4 0 0,0 1 0,-5-1 0,1-4 0,3 4 0,-2-7 0,6-1 0,-3-5 0,8-8 0,2-8 0,8 0 0,9-11 0,7 1 0,-2 3 0,1-1 0,-15 14 0,0 2 0,-5 4 0,0 4 0,0-3 0,-1 7 0,1-7 0,0 7 0,0-3 0,0 4 0,-5-4 0,4 3 0,-4-3 0,5 4 0,-1 0 0,1 0 0,0 0 0,0-4 0,-1 3 0,1-3 0,0 4 0,-1 0 0,1-4 0,0 3 0,-1-3 0,-6 4 0,-4 4 0,-6 0 0,-1 5 0,0-4 0,-5 4 0,0-4 0,-6 4 0,1-4 0,4 4 0,2-8 0,4 2 0,0 1 0,0-3 0,0 3 0,0-4 0,0 4 0,1-3 0,3 6 0,-2-6 0,6 7 0,-7-7 0,3 7 0,-4-3 0,0 4 0,0-4 0,0 3 0,0-3 0,0 3 0,0 1 0,0 0 0,-4 0 0,3 0 0,-4 1 0,5-2 0,0 1 0,0 0 0,0-4 0,4 3 0,-3-7 0,7 6 0,-3 3 0,9 4 0,1 12 0,8 9 0,-2-6 0,2 4 0,1-7 0,1-5 0,0 9 0,3-9 0,-4 5 0,6-1 0,-1-4 0,0 4 0,3-2 0,-6-2 0,0-2 0,-7-6 0,-2-4 0,1 0 0,0 0 0,-4-4 0,-1-1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1T08:06:01.110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619 258 24575,'-13'0'0,"-4"0"0,7 0 0,-2 0 0,3 0 0,-5 0 0,4 0 0,-8 0 0,3 0 0,0 0 0,-3 0 0,3 0 0,1 0 0,-5 0 0,9 0 0,-8 0 0,3 0 0,1 0 0,-5 0 0,5 0 0,-1 0 0,1 0 0,5 0 0,-4 0 0,3 0 0,-4 0 0,5 0 0,-8 0 0,6 0 0,-7 0 0,9 0 0,1 0 0,-1 0 0,0 0 0,1 0 0,-1 0 0,0 0 0,0 0 0,0 0 0,0 0 0,1 0 0,-1 0 0,0 0 0,1 0 0,0 0 0,0 0 0,0 0 0,0 0 0,-1 0 0,1 0 0,0 0 0,-1 0 0,1 0 0,7 0 0,-2-4 0,11 3 0,-4-3 0,4 0 0,1 3 0,-1-3 0,1 0 0,0 3 0,-1-2 0,1-1 0,0 3 0,0-3 0,-1 0 0,1-1 0,0 0 0,0-3 0,-1 3 0,1-4 0,0 0 0,-1 0 0,1-3 0,-4 2 0,3 1 0,-7 1 0,7 7 0,-8-7 0,8 7 0,-7-6 0,6 6 0,-2-7 0,4 3 0,-1 1 0,6-4 0,-5 3 0,10-5 0,-10 5 0,5-3 0,-5 3 0,-1 0 0,1-3 0,0 3 0,-1 0 0,1-2 0,-4 2 0,2 0 0,-6-3 0,7 7 0,-10-3 0,-8 8 0,-14 6 0,-1 1 0,-3 3 0,3-4 0,4 4 0,1-4 0,2 4 0,8-5 0,-4 0 0,5 0 0,0-4 0,5 2 0,-4-6 0,3 3 0,1-1 0,-4-2 0,3 3 0,-3-4 0,3 4 0,-2-3 0,2 6 0,-3-2 0,0 3 0,-1-4 0,4 4 0,-2-7 0,6 7 0,-7-7 0,7 6 0,-7-6 0,3 7 0,-3-7 0,3 6 0,1-3 0,0 1 0,3 2 0,-2-3 0,3 5 0,0-1 0,0 0 0,0 1 0,3-1 0,-2 1 0,7 0 0,-7-1 0,3 1 0,0 0 0,-3-1 0,6 1 0,-6 0 0,7-1 0,-8 0 0,4 0 0,0-3 0,-3 2 0,6-6 0,-6 6 0,3-2 0,0-1 0,-3 4 0,6 0 0,-6 2 0,7 2 0,-3-3 0,0 0 0,2-1 0,-2 1 0,0 0 0,3-1 0,-8 1 0,8-5 0,-3 0 0,-1 0 0,3-3 0,-6 6 0,3-2 0,0 0 0,-3 2 0,7-2 0,-4 0 0,1 2 0,3-2 0,-3 4 0,4 0 0,-5 0 0,4-1 0,-7 1 0,7 0 0,-7-1 0,7 1 0,-7 0 0,6-1 0,-6 1 0,6-5 0,-6 4 0,3-4 0,-4 5 0,0-5 0,0-1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09:27:04.525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88 1068 24575,'0'-28'0,"0"-23"0,0-14 0,13-24 0,-3 15 0,11 2 0,-8 19 0,6 2 0,-5 6 0,4-1 0,-6 9 0,-1 14 0,0 8 0,-6 5 0,4 4 0,-8-3 0,7 8 0,-7-7 0,8 6 0,-8-7 0,9-1 0,-5-2 0,1-3 0,4-1 0,-9 5 0,9-10 0,-4 4 0,5-5 0,-5 0 0,3 5 0,-3-3 0,4 3 0,1-5 0,0 0 0,0 5 0,-5 2 0,3 4 0,-8 1 0,8 0 0,-8 1 0,7 3 0,-7-3 0,3 4 0,-4-4 0,0-1 0,0 1 0,-4 4 0,-6 1 0,-7 8 0,-11 3 0,-9 5 0,-34 22 0,26-17 0,-21 16 0,47-22 0,-8 0 0,16-1 0,-4 0 0,5 0 0,0 0 0,0 0 0,4-1 0,-3-3 0,4 3 0,-1-4 0,-3 1 0,8 3 0,-8-8 0,8 7 0,5-7 0,7-2 0,9 0 0,9-9 0,17-8 0,-6-2 0,12-4 0,-22 7 0,4 5 0,-10 0 0,-2 1 0,-1 5 0,-10 2 0,5 4 0,-6-5 0,-1 4 0,1-3 0,0 4 0,-1 0 0,1 0 0,-1 0 0,0 0 0,0 0 0,0 0 0,-3-5 0,-2 8 0,-4-2 0,0 14 0,5 1 0,1 12 0,5-4 0,1 11 0,-1-12 0,7 12 0,0-6 0,7 15 0,-1-6 0,1 5 0,-1-7 0,0 0 0,0 0 0,-1-6 0,-5-2 0,-2-11 0,-6-2 0,0-5 0,0 0 0,-5 0 0,0-5 0,-5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09:27:08.302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190 932 24575,'0'-15'0,"0"-8"0,5-7 0,2-6 0,10 0 0,2-10 0,4 13 0,-6-5 0,-1 16 0,-5 5 0,-1-4 0,-4 10 0,4-10 0,-4 5 0,5-7 0,0 1 0,0-6 0,1-2 0,0-6 0,0-8 0,1 6 0,-1-13 0,1 13 0,-1 1 0,-1 9 0,0 6 0,0 0 0,0 5 0,-5 1 0,2 11 0,-7-4 0,7 8 0,-7-8 0,3 3 0,1-4 0,0 0 0,0 0 0,0 1 0,-1-2 0,-3 1 0,3 0 0,-4 0 0,0 9 0,-4-2 0,-7 11 0,-29 4 0,6 7 0,-35 0 0,-2 11 0,12-14 0,-8 8 0,31-12 0,6 0 0,1-1 0,12 0 0,2-1 0,4 5 0,1-3 0,0 3 0,-1 0 0,6-4 0,-5 10 0,8-10 0,-7 10 0,7-10 0,-3 4 0,5-5 0,4-4 0,2-6 0,3-1 0,1-8 0,0 3 0,5-5 0,2 1 0,5-1 0,0 0 0,0-1 0,6 1 0,-5 0 0,12-1 0,-5 0 0,6 0 0,0 0 0,0-1 0,0 7 0,-6-5 0,-2 10 0,-6-9 0,0 9 0,-5-9 0,-2 9 0,-5-8 0,0 8 0,-1-3 0,-3 0 0,2 7 0,3-2 0,5 9 0,6 6 0,5 11 0,-4-3 0,4 8 0,-11-15 0,5 3 0,-10-8 0,4 3 0,-5-5 0,0 0 0,0 0 0,0-1 0,-5 1 0,4 0 0,-8 0 0,3-1 0,1 0 0,0 0 0,1 1 0,2 0 0,-6 0 0,6 0 0,-7 0 0,8-5 0,-8-1 0,4-4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2:41:30.2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32 0 24575,'-18'0'0,"5"0"0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10T12:41:44.93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36 24575,'0'13'0,"0"-3"0,0 3 0,0-3 0,0-1 0,0 0 0,0 0 0,0 1 0,0 0 0,0 0 0,0 0 0,0-1 0,0 1 0,0 0 0,4-1 0,-3 1 0,8 0 0,-4-1 0,1 1 0,2-5 0,-6 3 0,6-6 0,-3 2 0,0 0 0,4-3 0,-4 3 0,4-4 0,0 0 0,1 0 0,-1 0 0,0 0 0,0 0 0,1 0 0,-1 0 0,1 0 0,-5-4 0,-1-1 0,-4-4 0,0-1 0,0 0 0,0-5 0,0 4 0,0-4 0,0 5 0,0 0 0,0 0 0,0 0 0,0 0 0,0 0 0,-4 0 0,3 0 0,-8 5 0,7-4 0,-6 8 0,3-4 0,-4 5 0,-1 0 0,1 0 0,-1 0 0,0 0 0,1 0 0,-1 0 0,0 0 0,1 0 0,3 4 0,2 1 0,4 4 0,0 1 0,0 0 0,0 0 0,0-1 0,0 1 0,0 0 0,0 0 0,0 0 0,5 0 0,-4 0 0,8 0 0,-8 0 0,7 0 0,-6 0 0,6 0 0,-7 0 0,4-1 0,-1 1 0,1-5 0,4 0 0,0-5 0,1 0 0,-1 0 0,1 0 0,-1 0 0,1 0 0,0 0 0,-1 0 0,1-5 0,-5 0 0,-1-4 0,-4-1 0,4 4 0,-3-3 0,4 4 0,-5-6 0,0-4 0,4 4 0,-3-5 0,4 6 0,-5 0 0,4 0 0,-3 0 0,4 0 0,-5 1 0,0-1 0,0 0 0,0 0 0,0 1 0,0-1 0,0-1 0,0 1 0,0 1 0,0-1 0,-5 4 0,4-3 0,-8 8 0,8-8 0,-8 8 0,4-3 0,-5 4 0,1 0 0,-1 0 0,1 0 0,0 0 0,-1 0 0,0 0 0,0 0 0,0 0 0,0 4 0,0-3 0,0 7 0,0-7 0,0 8 0,0-8 0,0 4 0,4-1 0,-3-3 0,4 8 0,0-4 0,0 4 0,5 0 0,0 1 0,0-1 0,5 1 0,0-5 0,5-1 0,0 1 0,-1-4 0,1 7 0,0-6 0,0 2 0,0-4 0,-1 4 0,1-3 0,0 4 0,-1-5 0,-4-4 0,-5 3 0,-2-7 0,-2 11 0,4-3 0,0 10 0,4 0 0,2 4 0,-1-3 0,4 3 0,-8-5 0,4 1 0,-1-1 0,2 1 0,4 0 0,-1 0 0,-3 0 0,2-5 0,-7 4 0,3-12 0,-4 2 0,-4-9 0,3 1 0,-8-6 0,3 4 0,-5-9 0,6 9 0,-5 0 0,9 2 0,-3 3 0,-1 1 0,4 0 0,-3 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335A5-9515-A241-B684-29B98E46548E}" type="datetimeFigureOut">
              <a:rPr lang="en-US" smtClean="0"/>
              <a:t>2/4/24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2C3C2-B6B0-3C4B-B13F-252CFBB02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7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43033BE3-FF5E-9176-AF36-B760884C1A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00A7994D-A15A-4ED2-1ABC-1DFC0D1B7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3E148253-6CC1-8900-CD73-D5D325BE63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F9A37A0D-C6F0-529E-AA0D-316BF60AD6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09D70111-06CB-63A1-E212-BED8282C2A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AF181CC3-1775-3C1C-F291-CF14153381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0E652AA7-4F98-A644-9651-07E124CB71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C62AC7F1-7D82-AE0F-9CC5-C95CDA958B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09D70111-06CB-63A1-E212-BED8282C2A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AF181CC3-1775-3C1C-F291-CF14153381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0D2CD-F0E7-8854-6CBA-DDBA3CCEF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0FA918-F56F-A8B5-C899-3EA80EE7F3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D6536-72A9-EF19-906E-7B17BE4D3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365B-8E00-DB4A-81E1-5FA77E764565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DFE19-B7CB-20E9-D596-0E9B848C5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EA502-54AC-FC68-91D6-C1467866C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C47-219A-704A-9398-BCC748A40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40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694CF-E176-E89D-C775-95123FC15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BFAC0B-754E-C5A2-6CC8-71DD8AC5F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33D92-78AE-F0EE-012B-C619D8502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365B-8E00-DB4A-81E1-5FA77E764565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EF541-32A7-6BA4-8A7F-2C8570F80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89472-68A2-F8B4-0A45-B5724AD38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C47-219A-704A-9398-BCC748A40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9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E11675-F096-7C3C-47DA-0FEE6CCED0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382429-F0B0-E9FE-842F-0EA4C39B0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48C5-AEAD-F5B0-755F-0AF479EDA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365B-8E00-DB4A-81E1-5FA77E764565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4874A-44CA-1B25-B2D8-ABA663F9A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1C03C-86F0-7DE2-526B-4BE19803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C47-219A-704A-9398-BCC748A40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92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EDFF4-EBB8-495D-8E52-887D8F559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5C99E-2472-71CF-D3A9-F26D8CA55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45721-BEE1-E618-408A-B4B78688A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365B-8E00-DB4A-81E1-5FA77E764565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658D6-14EE-EE66-4C78-A0CABD33E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B9D85-F216-7A24-1C79-A64ECAA7B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C47-219A-704A-9398-BCC748A40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0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47F19-67AE-62D0-2F77-6AEDD10DA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BCCE9E-1FFA-3AC5-4E6D-E824F75C4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EC526-7C81-781E-A539-A76721C69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365B-8E00-DB4A-81E1-5FA77E764565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91493-A1D7-4303-6540-4AC7EA6B0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559B0-166A-97E2-601E-A6DFE1229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C47-219A-704A-9398-BCC748A40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8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26696-47D8-F9CA-808B-6AB2FAC01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B3680-254F-73AB-510F-E222785DFE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1D8935-C8C6-EDDD-675A-B0C37F541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7A123-B741-D915-F583-397AF477A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365B-8E00-DB4A-81E1-5FA77E764565}" type="datetimeFigureOut">
              <a:rPr lang="en-US" smtClean="0"/>
              <a:t>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6A8494-8EFB-FCA2-D4F7-AEB4ED121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8CAAE-27BA-0DFC-481A-FE61FC8D0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C47-219A-704A-9398-BCC748A40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8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71BEC-B6F9-2BF7-BFB3-B5945121B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C9369-398F-6FFA-7DC7-372E733E3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DD638-3C9C-07BE-3FD9-3FEAF4665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B8E9C7-B69C-262D-6DD9-839DC9EDC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1A2BB9-48CC-0FAF-9657-E6324EB11A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CFFA6-648C-6229-12FD-0AF2C63C4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365B-8E00-DB4A-81E1-5FA77E764565}" type="datetimeFigureOut">
              <a:rPr lang="en-US" smtClean="0"/>
              <a:t>2/4/24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9C9AF0-FBE3-FEFC-295A-CE8A049E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32DFBE-96FE-6D05-4B0C-FEB218265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C47-219A-704A-9398-BCC748A40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32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7F075-5150-B8B4-6F66-4A6E335F1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95D3E-3F1B-6998-17A9-E7B2B8A47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365B-8E00-DB4A-81E1-5FA77E764565}" type="datetimeFigureOut">
              <a:rPr lang="en-US" smtClean="0"/>
              <a:t>2/4/24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244289-78DB-CF50-FABC-4C9C1C511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441C59-5664-58D0-43C6-DF9C3D6E1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C47-219A-704A-9398-BCC748A40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B4F2EF-153F-A5F3-9FFF-8851D25B4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365B-8E00-DB4A-81E1-5FA77E764565}" type="datetimeFigureOut">
              <a:rPr lang="en-US" smtClean="0"/>
              <a:t>2/4/24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0C2DAE-77CD-526B-4D74-AE74449D7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DAC62-95EA-CB0C-1D86-6ADF4DBF1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C47-219A-704A-9398-BCC748A40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7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34AB9-6B07-1316-906E-E970DB5BF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44D80-72AE-D339-A88C-813079A30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DD1B9-5862-7996-4CF5-C31215B53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7B7E3-5361-69DC-BD1B-E6D76BC92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365B-8E00-DB4A-81E1-5FA77E764565}" type="datetimeFigureOut">
              <a:rPr lang="en-US" smtClean="0"/>
              <a:t>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AF6C97-7593-DA5D-CBDE-90B3AD3E2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56A98-3D48-E174-3655-F58CE09D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C47-219A-704A-9398-BCC748A40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98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55131-46C5-295C-1362-E1A2F7549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DD1721-0450-3F37-0DA9-CFE9213174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CCBAF0-1931-5D32-2654-AEF7968F0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4C7B10-9E06-3A3B-7B68-0C46643C5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365B-8E00-DB4A-81E1-5FA77E764565}" type="datetimeFigureOut">
              <a:rPr lang="en-US" smtClean="0"/>
              <a:t>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160BC-A553-7DD7-1A3C-A5975511C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D4D7F-CE29-5276-9AE9-F974C74EF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7C47-219A-704A-9398-BCC748A40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83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809142-AF7B-D9A2-95FC-66E2F076F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35EE6-8ACD-73E7-32CD-4FF53B49F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706FB-A0D7-B539-15F1-60E882286A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7365B-8E00-DB4A-81E1-5FA77E764565}" type="datetimeFigureOut">
              <a:rPr lang="en-US" smtClean="0"/>
              <a:t>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F73FA-5A74-33BB-33F5-904D5B454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656FB-EFF5-945E-EB35-316B41B04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57C47-219A-704A-9398-BCC748A40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31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customXml" Target="../ink/ink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.xml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15.xml"/><Relationship Id="rId11" Type="http://schemas.openxmlformats.org/officeDocument/2006/relationships/image" Target="../media/image14.png"/><Relationship Id="rId5" Type="http://schemas.openxmlformats.org/officeDocument/2006/relationships/image" Target="../media/image110.png"/><Relationship Id="rId10" Type="http://schemas.openxmlformats.org/officeDocument/2006/relationships/customXml" Target="../ink/ink17.xml"/><Relationship Id="rId4" Type="http://schemas.openxmlformats.org/officeDocument/2006/relationships/customXml" Target="../ink/ink14.xml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customXml" Target="../ink/ink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4.xml"/><Relationship Id="rId3" Type="http://schemas.openxmlformats.org/officeDocument/2006/relationships/image" Target="../media/image150.png"/><Relationship Id="rId7" Type="http://schemas.openxmlformats.org/officeDocument/2006/relationships/image" Target="../media/image17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3.xml"/><Relationship Id="rId5" Type="http://schemas.openxmlformats.org/officeDocument/2006/relationships/image" Target="../media/image160.png"/><Relationship Id="rId4" Type="http://schemas.openxmlformats.org/officeDocument/2006/relationships/customXml" Target="../ink/ink22.xml"/><Relationship Id="rId9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6.xml"/><Relationship Id="rId13" Type="http://schemas.openxmlformats.org/officeDocument/2006/relationships/image" Target="../media/image24.png"/><Relationship Id="rId18" Type="http://schemas.openxmlformats.org/officeDocument/2006/relationships/customXml" Target="../ink/ink31.xml"/><Relationship Id="rId7" Type="http://schemas.openxmlformats.org/officeDocument/2006/relationships/image" Target="../media/image21.png"/><Relationship Id="rId12" Type="http://schemas.openxmlformats.org/officeDocument/2006/relationships/customXml" Target="../ink/ink28.xml"/><Relationship Id="rId17" Type="http://schemas.openxmlformats.org/officeDocument/2006/relationships/image" Target="../media/image19.png"/><Relationship Id="rId2" Type="http://schemas.openxmlformats.org/officeDocument/2006/relationships/customXml" Target="../ink/ink25.xml"/><Relationship Id="rId16" Type="http://schemas.openxmlformats.org/officeDocument/2006/relationships/customXml" Target="../ink/ink30.xml"/><Relationship Id="rId1" Type="http://schemas.openxmlformats.org/officeDocument/2006/relationships/slideLayout" Target="../slideLayouts/slideLayout6.xml"/><Relationship Id="rId11" Type="http://schemas.openxmlformats.org/officeDocument/2006/relationships/image" Target="../media/image23.png"/><Relationship Id="rId15" Type="http://schemas.openxmlformats.org/officeDocument/2006/relationships/image" Target="../media/image25.png"/><Relationship Id="rId10" Type="http://schemas.openxmlformats.org/officeDocument/2006/relationships/customXml" Target="../ink/ink27.xml"/><Relationship Id="rId19" Type="http://schemas.openxmlformats.org/officeDocument/2006/relationships/image" Target="../media/image20.png"/><Relationship Id="rId9" Type="http://schemas.openxmlformats.org/officeDocument/2006/relationships/image" Target="../media/image22.png"/><Relationship Id="rId14" Type="http://schemas.openxmlformats.org/officeDocument/2006/relationships/customXml" Target="../ink/ink2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5.xml"/><Relationship Id="rId13" Type="http://schemas.openxmlformats.org/officeDocument/2006/relationships/image" Target="../media/image31.png"/><Relationship Id="rId18" Type="http://schemas.openxmlformats.org/officeDocument/2006/relationships/customXml" Target="../ink/ink40.xml"/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12" Type="http://schemas.openxmlformats.org/officeDocument/2006/relationships/customXml" Target="../ink/ink37.xml"/><Relationship Id="rId17" Type="http://schemas.openxmlformats.org/officeDocument/2006/relationships/image" Target="../media/image33.png"/><Relationship Id="rId2" Type="http://schemas.openxmlformats.org/officeDocument/2006/relationships/customXml" Target="../ink/ink32.xml"/><Relationship Id="rId16" Type="http://schemas.openxmlformats.org/officeDocument/2006/relationships/customXml" Target="../ink/ink39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34.xml"/><Relationship Id="rId11" Type="http://schemas.openxmlformats.org/officeDocument/2006/relationships/image" Target="../media/image30.png"/><Relationship Id="rId5" Type="http://schemas.openxmlformats.org/officeDocument/2006/relationships/image" Target="../media/image27.png"/><Relationship Id="rId15" Type="http://schemas.openxmlformats.org/officeDocument/2006/relationships/image" Target="../media/image32.png"/><Relationship Id="rId10" Type="http://schemas.openxmlformats.org/officeDocument/2006/relationships/customXml" Target="../ink/ink36.xml"/><Relationship Id="rId19" Type="http://schemas.openxmlformats.org/officeDocument/2006/relationships/image" Target="../media/image34.png"/><Relationship Id="rId4" Type="http://schemas.openxmlformats.org/officeDocument/2006/relationships/customXml" Target="../ink/ink33.xml"/><Relationship Id="rId9" Type="http://schemas.openxmlformats.org/officeDocument/2006/relationships/image" Target="../media/image29.png"/><Relationship Id="rId14" Type="http://schemas.openxmlformats.org/officeDocument/2006/relationships/customXml" Target="../ink/ink38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4.xml"/><Relationship Id="rId13" Type="http://schemas.openxmlformats.org/officeDocument/2006/relationships/image" Target="../media/image40.png"/><Relationship Id="rId18" Type="http://schemas.openxmlformats.org/officeDocument/2006/relationships/customXml" Target="../ink/ink49.xml"/><Relationship Id="rId3" Type="http://schemas.openxmlformats.org/officeDocument/2006/relationships/image" Target="../media/image35.png"/><Relationship Id="rId7" Type="http://schemas.openxmlformats.org/officeDocument/2006/relationships/image" Target="../media/image37.png"/><Relationship Id="rId12" Type="http://schemas.openxmlformats.org/officeDocument/2006/relationships/customXml" Target="../ink/ink46.xml"/><Relationship Id="rId17" Type="http://schemas.openxmlformats.org/officeDocument/2006/relationships/image" Target="../media/image42.png"/><Relationship Id="rId2" Type="http://schemas.openxmlformats.org/officeDocument/2006/relationships/customXml" Target="../ink/ink41.xml"/><Relationship Id="rId16" Type="http://schemas.openxmlformats.org/officeDocument/2006/relationships/customXml" Target="../ink/ink48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43.xml"/><Relationship Id="rId11" Type="http://schemas.openxmlformats.org/officeDocument/2006/relationships/image" Target="../media/image39.png"/><Relationship Id="rId5" Type="http://schemas.openxmlformats.org/officeDocument/2006/relationships/image" Target="../media/image36.png"/><Relationship Id="rId15" Type="http://schemas.openxmlformats.org/officeDocument/2006/relationships/image" Target="../media/image41.png"/><Relationship Id="rId10" Type="http://schemas.openxmlformats.org/officeDocument/2006/relationships/customXml" Target="../ink/ink45.xml"/><Relationship Id="rId19" Type="http://schemas.openxmlformats.org/officeDocument/2006/relationships/image" Target="../media/image43.png"/><Relationship Id="rId4" Type="http://schemas.openxmlformats.org/officeDocument/2006/relationships/customXml" Target="../ink/ink42.xml"/><Relationship Id="rId9" Type="http://schemas.openxmlformats.org/officeDocument/2006/relationships/image" Target="../media/image38.png"/><Relationship Id="rId14" Type="http://schemas.openxmlformats.org/officeDocument/2006/relationships/customXml" Target="../ink/ink4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0.png"/><Relationship Id="rId2" Type="http://schemas.openxmlformats.org/officeDocument/2006/relationships/customXml" Target="../ink/ink5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60.png"/><Relationship Id="rId4" Type="http://schemas.openxmlformats.org/officeDocument/2006/relationships/customXml" Target="../ink/ink5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0.png"/><Relationship Id="rId2" Type="http://schemas.openxmlformats.org/officeDocument/2006/relationships/customXml" Target="../ink/ink5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80.png"/><Relationship Id="rId4" Type="http://schemas.openxmlformats.org/officeDocument/2006/relationships/customXml" Target="../ink/ink5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00.png"/><Relationship Id="rId5" Type="http://schemas.openxmlformats.org/officeDocument/2006/relationships/customXml" Target="../ink/ink55.xml"/><Relationship Id="rId4" Type="http://schemas.openxmlformats.org/officeDocument/2006/relationships/image" Target="../media/image39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3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customXml" Target="../ink/ink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10.xml"/><Relationship Id="rId5" Type="http://schemas.openxmlformats.org/officeDocument/2006/relationships/image" Target="../media/image9.png"/><Relationship Id="rId4" Type="http://schemas.openxmlformats.org/officeDocument/2006/relationships/customXml" Target="../ink/ink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C3251-DA69-332A-0C39-92B86B9AC7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sto MT" panose="02040603050505030304" pitchFamily="18" charset="77"/>
              </a:rPr>
              <a:t>Session 3</a:t>
            </a:r>
            <a:br>
              <a:rPr lang="en-US" dirty="0">
                <a:latin typeface="Calisto MT" panose="02040603050505030304" pitchFamily="18" charset="77"/>
              </a:rPr>
            </a:br>
            <a:r>
              <a:rPr lang="en-US" dirty="0">
                <a:latin typeface="Calisto MT" panose="02040603050505030304" pitchFamily="18" charset="77"/>
              </a:rPr>
              <a:t>Consumer Theory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455084-754C-D81B-A832-5C52800E36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31 January 2024</a:t>
            </a:r>
          </a:p>
        </p:txBody>
      </p:sp>
    </p:spTree>
    <p:extLst>
      <p:ext uri="{BB962C8B-B14F-4D97-AF65-F5344CB8AC3E}">
        <p14:creationId xmlns:p14="http://schemas.microsoft.com/office/powerpoint/2010/main" val="2941818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F5085-4629-74E8-4A19-EF2F255DC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Indifference curves</a:t>
            </a:r>
            <a:br>
              <a:rPr lang="en-US" dirty="0"/>
            </a:br>
            <a:r>
              <a:rPr lang="en-US" sz="3200" dirty="0"/>
              <a:t>A graphical tool to represent preferences without measuring pleasure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3AB16B9-7F2E-654C-8B53-2E148C0B240F}"/>
              </a:ext>
            </a:extLst>
          </p:cNvPr>
          <p:cNvCxnSpPr/>
          <p:nvPr/>
        </p:nvCxnSpPr>
        <p:spPr>
          <a:xfrm>
            <a:off x="2022764" y="1884218"/>
            <a:ext cx="0" cy="41009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9580010-7A64-1FB8-0953-1EA0A1B056C2}"/>
              </a:ext>
            </a:extLst>
          </p:cNvPr>
          <p:cNvCxnSpPr/>
          <p:nvPr/>
        </p:nvCxnSpPr>
        <p:spPr>
          <a:xfrm>
            <a:off x="2050473" y="5985164"/>
            <a:ext cx="50153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75F63B5-7FAA-D382-9A31-5FE289BFB94E}"/>
              </a:ext>
            </a:extLst>
          </p:cNvPr>
          <p:cNvSpPr txBox="1"/>
          <p:nvPr/>
        </p:nvSpPr>
        <p:spPr>
          <a:xfrm>
            <a:off x="1108365" y="1884218"/>
            <a:ext cx="817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Crime novels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CA53C9-59BF-06F9-C1CD-0286285615E0}"/>
              </a:ext>
            </a:extLst>
          </p:cNvPr>
          <p:cNvSpPr txBox="1"/>
          <p:nvPr/>
        </p:nvSpPr>
        <p:spPr>
          <a:xfrm>
            <a:off x="7412182" y="5985164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Films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F9F21D-72B5-80C6-657F-5F7E20E218C5}"/>
              </a:ext>
            </a:extLst>
          </p:cNvPr>
          <p:cNvSpPr txBox="1"/>
          <p:nvPr/>
        </p:nvSpPr>
        <p:spPr>
          <a:xfrm>
            <a:off x="8035029" y="2207383"/>
            <a:ext cx="41569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The indifference curve shows the complete set of bundles that provide equal utility to bundle A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Calisto MT" panose="02040603050505030304" pitchFamily="18" charset="77"/>
            </a:endParaRPr>
          </a:p>
          <a:p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Aada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 is “indifferent” among all the bundles (points) along the curve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Calisto MT" panose="02040603050505030304" pitchFamily="18" charset="77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4744C9D-E514-927B-CF20-F900E3870F49}"/>
                  </a:ext>
                </a:extLst>
              </p14:cNvPr>
              <p14:cNvContentPartPr/>
              <p14:nvPr/>
            </p14:nvContentPartPr>
            <p14:xfrm>
              <a:off x="8478327" y="-961080"/>
              <a:ext cx="1152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4744C9D-E514-927B-CF20-F900E3870F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69327" y="-970080"/>
                <a:ext cx="2916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Freeform 3">
            <a:extLst>
              <a:ext uri="{FF2B5EF4-FFF2-40B4-BE49-F238E27FC236}">
                <a16:creationId xmlns:a16="http://schemas.microsoft.com/office/drawing/2014/main" id="{A0F8FA30-F04D-5D48-51DC-DB4E7CFF1E37}"/>
              </a:ext>
            </a:extLst>
          </p:cNvPr>
          <p:cNvSpPr/>
          <p:nvPr/>
        </p:nvSpPr>
        <p:spPr>
          <a:xfrm>
            <a:off x="2729345" y="2424545"/>
            <a:ext cx="3796146" cy="2812473"/>
          </a:xfrm>
          <a:custGeom>
            <a:avLst/>
            <a:gdLst>
              <a:gd name="connsiteX0" fmla="*/ 0 w 3796146"/>
              <a:gd name="connsiteY0" fmla="*/ 0 h 2812473"/>
              <a:gd name="connsiteX1" fmla="*/ 96982 w 3796146"/>
              <a:gd name="connsiteY1" fmla="*/ 651164 h 2812473"/>
              <a:gd name="connsiteX2" fmla="*/ 443346 w 3796146"/>
              <a:gd name="connsiteY2" fmla="*/ 1246910 h 2812473"/>
              <a:gd name="connsiteX3" fmla="*/ 942110 w 3796146"/>
              <a:gd name="connsiteY3" fmla="*/ 1759528 h 2812473"/>
              <a:gd name="connsiteX4" fmla="*/ 1731819 w 3796146"/>
              <a:gd name="connsiteY4" fmla="*/ 2189019 h 2812473"/>
              <a:gd name="connsiteX5" fmla="*/ 2479964 w 3796146"/>
              <a:gd name="connsiteY5" fmla="*/ 2493819 h 2812473"/>
              <a:gd name="connsiteX6" fmla="*/ 3144982 w 3796146"/>
              <a:gd name="connsiteY6" fmla="*/ 2701637 h 2812473"/>
              <a:gd name="connsiteX7" fmla="*/ 3796146 w 3796146"/>
              <a:gd name="connsiteY7" fmla="*/ 2812473 h 2812473"/>
              <a:gd name="connsiteX8" fmla="*/ 3796146 w 3796146"/>
              <a:gd name="connsiteY8" fmla="*/ 2812473 h 281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96146" h="2812473">
                <a:moveTo>
                  <a:pt x="0" y="0"/>
                </a:moveTo>
                <a:cubicBezTo>
                  <a:pt x="11545" y="221673"/>
                  <a:pt x="23091" y="443346"/>
                  <a:pt x="96982" y="651164"/>
                </a:cubicBezTo>
                <a:cubicBezTo>
                  <a:pt x="170873" y="858982"/>
                  <a:pt x="302491" y="1062183"/>
                  <a:pt x="443346" y="1246910"/>
                </a:cubicBezTo>
                <a:cubicBezTo>
                  <a:pt x="584201" y="1431637"/>
                  <a:pt x="727365" y="1602510"/>
                  <a:pt x="942110" y="1759528"/>
                </a:cubicBezTo>
                <a:cubicBezTo>
                  <a:pt x="1156855" y="1916546"/>
                  <a:pt x="1475510" y="2066637"/>
                  <a:pt x="1731819" y="2189019"/>
                </a:cubicBezTo>
                <a:cubicBezTo>
                  <a:pt x="1988128" y="2311401"/>
                  <a:pt x="2244437" y="2408383"/>
                  <a:pt x="2479964" y="2493819"/>
                </a:cubicBezTo>
                <a:cubicBezTo>
                  <a:pt x="2715491" y="2579255"/>
                  <a:pt x="2925618" y="2648528"/>
                  <a:pt x="3144982" y="2701637"/>
                </a:cubicBezTo>
                <a:cubicBezTo>
                  <a:pt x="3364346" y="2754746"/>
                  <a:pt x="3796146" y="2812473"/>
                  <a:pt x="3796146" y="2812473"/>
                </a:cubicBezTo>
                <a:lnTo>
                  <a:pt x="3796146" y="2812473"/>
                </a:lnTo>
              </a:path>
            </a:pathLst>
          </a:cu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874219C-E413-A0FF-65E0-52D24D8CE1BB}"/>
                  </a:ext>
                </a:extLst>
              </p14:cNvPr>
              <p14:cNvContentPartPr/>
              <p14:nvPr/>
            </p14:nvContentPartPr>
            <p14:xfrm>
              <a:off x="4839815" y="4765019"/>
              <a:ext cx="92160" cy="831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874219C-E413-A0FF-65E0-52D24D8CE1B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30815" y="4756379"/>
                <a:ext cx="109800" cy="10080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5BCE745A-F2CC-D2EA-9FCA-0C8EA581810C}"/>
              </a:ext>
            </a:extLst>
          </p:cNvPr>
          <p:cNvSpPr txBox="1"/>
          <p:nvPr/>
        </p:nvSpPr>
        <p:spPr>
          <a:xfrm>
            <a:off x="4628860" y="4848179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sto MT" panose="02040603050505030304" pitchFamily="18" charset="77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138243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F5085-4629-74E8-4A19-EF2F255DC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Indifference curves</a:t>
            </a:r>
            <a:br>
              <a:rPr lang="en-US" dirty="0"/>
            </a:br>
            <a:r>
              <a:rPr lang="en-US" sz="3200" dirty="0"/>
              <a:t>A graphical tool to represent preferences without measuring pleasure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3AB16B9-7F2E-654C-8B53-2E148C0B240F}"/>
              </a:ext>
            </a:extLst>
          </p:cNvPr>
          <p:cNvCxnSpPr/>
          <p:nvPr/>
        </p:nvCxnSpPr>
        <p:spPr>
          <a:xfrm>
            <a:off x="2022764" y="1884218"/>
            <a:ext cx="0" cy="41009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9580010-7A64-1FB8-0953-1EA0A1B056C2}"/>
              </a:ext>
            </a:extLst>
          </p:cNvPr>
          <p:cNvCxnSpPr/>
          <p:nvPr/>
        </p:nvCxnSpPr>
        <p:spPr>
          <a:xfrm>
            <a:off x="2050473" y="5985164"/>
            <a:ext cx="50153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75F63B5-7FAA-D382-9A31-5FE289BFB94E}"/>
              </a:ext>
            </a:extLst>
          </p:cNvPr>
          <p:cNvSpPr txBox="1"/>
          <p:nvPr/>
        </p:nvSpPr>
        <p:spPr>
          <a:xfrm>
            <a:off x="1108365" y="1884218"/>
            <a:ext cx="817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Crime novels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CA53C9-59BF-06F9-C1CD-0286285615E0}"/>
              </a:ext>
            </a:extLst>
          </p:cNvPr>
          <p:cNvSpPr txBox="1"/>
          <p:nvPr/>
        </p:nvSpPr>
        <p:spPr>
          <a:xfrm>
            <a:off x="6774884" y="5985164"/>
            <a:ext cx="137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Films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F9F21D-72B5-80C6-657F-5F7E20E218C5}"/>
              </a:ext>
            </a:extLst>
          </p:cNvPr>
          <p:cNvSpPr txBox="1"/>
          <p:nvPr/>
        </p:nvSpPr>
        <p:spPr>
          <a:xfrm>
            <a:off x="7791622" y="2041865"/>
            <a:ext cx="41569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Negative slope: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tradeoff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. If you take away films, you have to give her more novels to keep her equally happy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Calisto MT" panose="02040603050505030304" pitchFamily="18" charset="77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The shape--the changing slope--means a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changing psychological tradeoff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for her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Calisto MT" panose="02040603050505030304" pitchFamily="18" charset="77"/>
            </a:endParaRP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Calisto MT" panose="02040603050505030304" pitchFamily="18" charset="77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4744C9D-E514-927B-CF20-F900E3870F49}"/>
                  </a:ext>
                </a:extLst>
              </p14:cNvPr>
              <p14:cNvContentPartPr/>
              <p14:nvPr/>
            </p14:nvContentPartPr>
            <p14:xfrm>
              <a:off x="8478327" y="-961080"/>
              <a:ext cx="1152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4744C9D-E514-927B-CF20-F900E3870F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69327" y="-970080"/>
                <a:ext cx="2916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Freeform 3">
            <a:extLst>
              <a:ext uri="{FF2B5EF4-FFF2-40B4-BE49-F238E27FC236}">
                <a16:creationId xmlns:a16="http://schemas.microsoft.com/office/drawing/2014/main" id="{A0F8FA30-F04D-5D48-51DC-DB4E7CFF1E37}"/>
              </a:ext>
            </a:extLst>
          </p:cNvPr>
          <p:cNvSpPr/>
          <p:nvPr/>
        </p:nvSpPr>
        <p:spPr>
          <a:xfrm>
            <a:off x="2729345" y="2424545"/>
            <a:ext cx="3796146" cy="2812473"/>
          </a:xfrm>
          <a:custGeom>
            <a:avLst/>
            <a:gdLst>
              <a:gd name="connsiteX0" fmla="*/ 0 w 3796146"/>
              <a:gd name="connsiteY0" fmla="*/ 0 h 2812473"/>
              <a:gd name="connsiteX1" fmla="*/ 96982 w 3796146"/>
              <a:gd name="connsiteY1" fmla="*/ 651164 h 2812473"/>
              <a:gd name="connsiteX2" fmla="*/ 443346 w 3796146"/>
              <a:gd name="connsiteY2" fmla="*/ 1246910 h 2812473"/>
              <a:gd name="connsiteX3" fmla="*/ 942110 w 3796146"/>
              <a:gd name="connsiteY3" fmla="*/ 1759528 h 2812473"/>
              <a:gd name="connsiteX4" fmla="*/ 1731819 w 3796146"/>
              <a:gd name="connsiteY4" fmla="*/ 2189019 h 2812473"/>
              <a:gd name="connsiteX5" fmla="*/ 2479964 w 3796146"/>
              <a:gd name="connsiteY5" fmla="*/ 2493819 h 2812473"/>
              <a:gd name="connsiteX6" fmla="*/ 3144982 w 3796146"/>
              <a:gd name="connsiteY6" fmla="*/ 2701637 h 2812473"/>
              <a:gd name="connsiteX7" fmla="*/ 3796146 w 3796146"/>
              <a:gd name="connsiteY7" fmla="*/ 2812473 h 2812473"/>
              <a:gd name="connsiteX8" fmla="*/ 3796146 w 3796146"/>
              <a:gd name="connsiteY8" fmla="*/ 2812473 h 281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96146" h="2812473">
                <a:moveTo>
                  <a:pt x="0" y="0"/>
                </a:moveTo>
                <a:cubicBezTo>
                  <a:pt x="11545" y="221673"/>
                  <a:pt x="23091" y="443346"/>
                  <a:pt x="96982" y="651164"/>
                </a:cubicBezTo>
                <a:cubicBezTo>
                  <a:pt x="170873" y="858982"/>
                  <a:pt x="302491" y="1062183"/>
                  <a:pt x="443346" y="1246910"/>
                </a:cubicBezTo>
                <a:cubicBezTo>
                  <a:pt x="584201" y="1431637"/>
                  <a:pt x="727365" y="1602510"/>
                  <a:pt x="942110" y="1759528"/>
                </a:cubicBezTo>
                <a:cubicBezTo>
                  <a:pt x="1156855" y="1916546"/>
                  <a:pt x="1475510" y="2066637"/>
                  <a:pt x="1731819" y="2189019"/>
                </a:cubicBezTo>
                <a:cubicBezTo>
                  <a:pt x="1988128" y="2311401"/>
                  <a:pt x="2244437" y="2408383"/>
                  <a:pt x="2479964" y="2493819"/>
                </a:cubicBezTo>
                <a:cubicBezTo>
                  <a:pt x="2715491" y="2579255"/>
                  <a:pt x="2925618" y="2648528"/>
                  <a:pt x="3144982" y="2701637"/>
                </a:cubicBezTo>
                <a:cubicBezTo>
                  <a:pt x="3364346" y="2754746"/>
                  <a:pt x="3796146" y="2812473"/>
                  <a:pt x="3796146" y="2812473"/>
                </a:cubicBezTo>
                <a:lnTo>
                  <a:pt x="3796146" y="2812473"/>
                </a:lnTo>
              </a:path>
            </a:pathLst>
          </a:cu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D6B0800-7E83-3C9C-3F3C-BB2200E7E644}"/>
                  </a:ext>
                </a:extLst>
              </p14:cNvPr>
              <p14:cNvContentPartPr/>
              <p14:nvPr/>
            </p14:nvContentPartPr>
            <p14:xfrm>
              <a:off x="2718687" y="2695800"/>
              <a:ext cx="266760" cy="6991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D6B0800-7E83-3C9C-3F3C-BB2200E7E64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09687" y="2687160"/>
                <a:ext cx="284400" cy="71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685128F-FD84-25DC-D897-C300C98B40FA}"/>
                  </a:ext>
                </a:extLst>
              </p14:cNvPr>
              <p14:cNvContentPartPr/>
              <p14:nvPr/>
            </p14:nvContentPartPr>
            <p14:xfrm>
              <a:off x="5034567" y="4875600"/>
              <a:ext cx="839160" cy="271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685128F-FD84-25DC-D897-C300C98B40F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025927" y="4866960"/>
                <a:ext cx="856800" cy="28908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F35CE5F1-085B-E7CC-C7F9-8BE848E5D028}"/>
              </a:ext>
            </a:extLst>
          </p:cNvPr>
          <p:cNvSpPr txBox="1"/>
          <p:nvPr/>
        </p:nvSpPr>
        <p:spPr>
          <a:xfrm>
            <a:off x="2985447" y="2695800"/>
            <a:ext cx="2888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B</a:t>
            </a:r>
            <a:r>
              <a:rPr lang="en-US" dirty="0">
                <a:solidFill>
                  <a:srgbClr val="E5044F"/>
                </a:solidFill>
              </a:rPr>
              <a:t>    </a:t>
            </a:r>
            <a:r>
              <a:rPr lang="en-US" sz="2000" dirty="0">
                <a:solidFill>
                  <a:srgbClr val="E5044F"/>
                </a:solidFill>
              </a:rPr>
              <a:t>Slope here is about -3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248BAAD-5E90-9DB8-2DFA-DF824B230D83}"/>
              </a:ext>
            </a:extLst>
          </p:cNvPr>
          <p:cNvSpPr txBox="1"/>
          <p:nvPr/>
        </p:nvSpPr>
        <p:spPr>
          <a:xfrm>
            <a:off x="4627418" y="4266883"/>
            <a:ext cx="268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E5044F"/>
                </a:solidFill>
              </a:rPr>
              <a:t>Slope here is about -1/4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88FC9B6B-45C6-08FA-20A5-07785405C6BE}"/>
                  </a:ext>
                </a:extLst>
              </p14:cNvPr>
              <p14:cNvContentPartPr/>
              <p14:nvPr/>
            </p14:nvContentPartPr>
            <p14:xfrm>
              <a:off x="2783487" y="3070036"/>
              <a:ext cx="87480" cy="8784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88FC9B6B-45C6-08FA-20A5-07785405C6B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74847" y="3061396"/>
                <a:ext cx="105120" cy="10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3EE0D4EF-A03A-407F-B300-9B0D39A7F634}"/>
                  </a:ext>
                </a:extLst>
              </p14:cNvPr>
              <p14:cNvContentPartPr/>
              <p14:nvPr/>
            </p14:nvContentPartPr>
            <p14:xfrm>
              <a:off x="5376207" y="4953196"/>
              <a:ext cx="88200" cy="849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3EE0D4EF-A03A-407F-B300-9B0D39A7F63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367207" y="4944196"/>
                <a:ext cx="105840" cy="102600"/>
              </a:xfrm>
              <a:prstGeom prst="rect">
                <a:avLst/>
              </a:prstGeom>
            </p:spPr>
          </p:pic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E953CBED-DF73-A2A4-D780-00B757E98C40}"/>
              </a:ext>
            </a:extLst>
          </p:cNvPr>
          <p:cNvSpPr txBox="1"/>
          <p:nvPr/>
        </p:nvSpPr>
        <p:spPr>
          <a:xfrm>
            <a:off x="5167747" y="5115752"/>
            <a:ext cx="464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327618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D7DFD81-97CD-90B2-6EAB-2349C528A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Psychological tradeoff???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767C33-54ED-2A94-7257-0C413B4C9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51709"/>
            <a:ext cx="10868891" cy="4625254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alisto MT" panose="02040603050505030304" pitchFamily="18" charset="77"/>
              </a:rPr>
              <a:t>At A, </a:t>
            </a:r>
            <a:r>
              <a:rPr lang="en-US" dirty="0" err="1">
                <a:latin typeface="Calisto MT" panose="02040603050505030304" pitchFamily="18" charset="77"/>
              </a:rPr>
              <a:t>Aada</a:t>
            </a:r>
            <a:r>
              <a:rPr lang="en-US" dirty="0">
                <a:latin typeface="Calisto MT" panose="02040603050505030304" pitchFamily="18" charset="77"/>
              </a:rPr>
              <a:t> consumes a lot of films and few crime novels</a:t>
            </a:r>
          </a:p>
          <a:p>
            <a:r>
              <a:rPr lang="en-US" dirty="0">
                <a:latin typeface="Calisto MT" panose="02040603050505030304" pitchFamily="18" charset="77"/>
              </a:rPr>
              <a:t>Crime novels are very pleasurable, since she has so few</a:t>
            </a:r>
          </a:p>
          <a:p>
            <a:r>
              <a:rPr lang="en-US" dirty="0">
                <a:latin typeface="Calisto MT" panose="02040603050505030304" pitchFamily="18" charset="77"/>
              </a:rPr>
              <a:t>She would give up 4 films this month, get 1 more novel, and be equally happy as she is at point A</a:t>
            </a:r>
          </a:p>
          <a:p>
            <a:endParaRPr lang="en-US" dirty="0">
              <a:latin typeface="Calisto MT" panose="02040603050505030304" pitchFamily="18" charset="77"/>
            </a:endParaRPr>
          </a:p>
          <a:p>
            <a:r>
              <a:rPr lang="en-US" dirty="0">
                <a:latin typeface="Calisto MT" panose="02040603050505030304" pitchFamily="18" charset="77"/>
              </a:rPr>
              <a:t>At B, it’s the opposite case. She has a lot of novels and sees few films</a:t>
            </a:r>
          </a:p>
          <a:p>
            <a:r>
              <a:rPr lang="en-US" dirty="0">
                <a:latin typeface="Calisto MT" panose="02040603050505030304" pitchFamily="18" charset="77"/>
              </a:rPr>
              <a:t>If you gave her 1 more film, she’d be willing to accept 3 fewer novels</a:t>
            </a:r>
          </a:p>
          <a:p>
            <a:endParaRPr lang="en-US" dirty="0">
              <a:latin typeface="Calisto MT" panose="02040603050505030304" pitchFamily="18" charset="77"/>
            </a:endParaRPr>
          </a:p>
          <a:p>
            <a:r>
              <a:rPr lang="en-US" dirty="0">
                <a:latin typeface="Calisto MT" panose="02040603050505030304" pitchFamily="18" charset="77"/>
              </a:rPr>
              <a:t>The tradeoff along her indifference curve is called The Marginal Rate of Substitution and it is the |slope of the I.C.|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0A4791C-90D1-D88B-B540-D973FFC41F2B}"/>
                  </a:ext>
                </a:extLst>
              </p14:cNvPr>
              <p14:cNvContentPartPr/>
              <p14:nvPr/>
            </p14:nvContentPartPr>
            <p14:xfrm>
              <a:off x="2098775" y="2792939"/>
              <a:ext cx="7322400" cy="174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0A4791C-90D1-D88B-B540-D973FFC41F2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90135" y="2784299"/>
                <a:ext cx="7340040" cy="19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1C2B52F-88B9-014A-4E23-E0C4906C4C8F}"/>
                  </a:ext>
                </a:extLst>
              </p14:cNvPr>
              <p14:cNvContentPartPr/>
              <p14:nvPr/>
            </p14:nvContentPartPr>
            <p14:xfrm>
              <a:off x="1576055" y="4618499"/>
              <a:ext cx="9941760" cy="1285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1C2B52F-88B9-014A-4E23-E0C4906C4C8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67415" y="4609499"/>
                <a:ext cx="9959400" cy="14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8019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A1665-B9C3-6923-DE5D-CC4F4460B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An aside on the usual shape of an I.C.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222CC-B802-84F9-58B0-49D699AD0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listo MT" panose="02040603050505030304" pitchFamily="18" charset="77"/>
              </a:rPr>
              <a:t>There’s nothing in micro theory that says they must have that bowed shape</a:t>
            </a:r>
          </a:p>
          <a:p>
            <a:r>
              <a:rPr lang="en-US" dirty="0">
                <a:latin typeface="Calisto MT" panose="02040603050505030304" pitchFamily="18" charset="77"/>
              </a:rPr>
              <a:t>It’s just thought to be likely for most goods</a:t>
            </a:r>
          </a:p>
          <a:p>
            <a:r>
              <a:rPr lang="en-US" dirty="0">
                <a:latin typeface="Calisto MT" panose="02040603050505030304" pitchFamily="18" charset="77"/>
              </a:rPr>
              <a:t>The shape means that as a person consumes more of something, </a:t>
            </a:r>
            <a:r>
              <a:rPr lang="en-US" b="1" dirty="0">
                <a:latin typeface="Calisto MT" panose="02040603050505030304" pitchFamily="18" charset="77"/>
              </a:rPr>
              <a:t>each unit </a:t>
            </a:r>
            <a:r>
              <a:rPr lang="en-US" dirty="0">
                <a:latin typeface="Calisto MT" panose="02040603050505030304" pitchFamily="18" charset="77"/>
              </a:rPr>
              <a:t>brings her less pleasure (“declining marginal utility”)</a:t>
            </a:r>
          </a:p>
          <a:p>
            <a:r>
              <a:rPr lang="en-US" dirty="0">
                <a:latin typeface="Calisto MT" panose="02040603050505030304" pitchFamily="18" charset="77"/>
              </a:rPr>
              <a:t>That shape implies that people prefer bundles with some of both goods, rather than very extreme bundles with lots of one and few of the other</a:t>
            </a:r>
          </a:p>
          <a:p>
            <a:r>
              <a:rPr lang="en-US" dirty="0">
                <a:latin typeface="Calisto MT" panose="02040603050505030304" pitchFamily="18" charset="77"/>
              </a:rPr>
              <a:t>In principle, we could survey people to learn the shape of their indifference curves</a:t>
            </a:r>
          </a:p>
        </p:txBody>
      </p:sp>
    </p:spTree>
    <p:extLst>
      <p:ext uri="{BB962C8B-B14F-4D97-AF65-F5344CB8AC3E}">
        <p14:creationId xmlns:p14="http://schemas.microsoft.com/office/powerpoint/2010/main" val="3730678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F5085-4629-74E8-4A19-EF2F255DC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An Indifference Map</a:t>
            </a:r>
            <a:br>
              <a:rPr lang="en-US" dirty="0"/>
            </a:br>
            <a:r>
              <a:rPr lang="en-US" sz="3200" dirty="0"/>
              <a:t>Maps ALL of </a:t>
            </a:r>
            <a:r>
              <a:rPr lang="en-US" sz="3200" dirty="0" err="1"/>
              <a:t>Aada’s</a:t>
            </a:r>
            <a:r>
              <a:rPr lang="en-US" sz="3200" dirty="0"/>
              <a:t> preferences (well, not all but a lot of them)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3AB16B9-7F2E-654C-8B53-2E148C0B240F}"/>
              </a:ext>
            </a:extLst>
          </p:cNvPr>
          <p:cNvCxnSpPr/>
          <p:nvPr/>
        </p:nvCxnSpPr>
        <p:spPr>
          <a:xfrm>
            <a:off x="2022764" y="1884218"/>
            <a:ext cx="0" cy="41009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9580010-7A64-1FB8-0953-1EA0A1B056C2}"/>
              </a:ext>
            </a:extLst>
          </p:cNvPr>
          <p:cNvCxnSpPr/>
          <p:nvPr/>
        </p:nvCxnSpPr>
        <p:spPr>
          <a:xfrm>
            <a:off x="2050473" y="5985164"/>
            <a:ext cx="50153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75F63B5-7FAA-D382-9A31-5FE289BFB94E}"/>
              </a:ext>
            </a:extLst>
          </p:cNvPr>
          <p:cNvSpPr txBox="1"/>
          <p:nvPr/>
        </p:nvSpPr>
        <p:spPr>
          <a:xfrm>
            <a:off x="1108365" y="1884218"/>
            <a:ext cx="817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Crime novels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CA53C9-59BF-06F9-C1CD-0286285615E0}"/>
              </a:ext>
            </a:extLst>
          </p:cNvPr>
          <p:cNvSpPr txBox="1"/>
          <p:nvPr/>
        </p:nvSpPr>
        <p:spPr>
          <a:xfrm>
            <a:off x="6871854" y="5985164"/>
            <a:ext cx="127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Films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F9F21D-72B5-80C6-657F-5F7E20E218C5}"/>
              </a:ext>
            </a:extLst>
          </p:cNvPr>
          <p:cNvSpPr txBox="1"/>
          <p:nvPr/>
        </p:nvSpPr>
        <p:spPr>
          <a:xfrm>
            <a:off x="7564581" y="1797730"/>
            <a:ext cx="41569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alisto MT" panose="02040603050505030304" pitchFamily="18" charset="77"/>
              </a:rPr>
              <a:t>Each I.C. corresponds to a different level of utility. Any bundle on III is better than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Calisto MT" panose="02040603050505030304" pitchFamily="18" charset="77"/>
              </a:rPr>
              <a:t>all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alisto MT" panose="02040603050505030304" pitchFamily="18" charset="77"/>
              </a:rPr>
              <a:t> bundles on I or II 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Calisto MT" panose="02040603050505030304" pitchFamily="18" charset="77"/>
            </a:endParaRPr>
          </a:p>
          <a:p>
            <a:r>
              <a:rPr lang="en-US" sz="2400" dirty="0">
                <a:solidFill>
                  <a:srgbClr val="FFA23D"/>
                </a:solidFill>
                <a:latin typeface="Calisto MT" panose="02040603050505030304" pitchFamily="18" charset="77"/>
              </a:rPr>
              <a:t>Utility increases to the NE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Calisto MT" panose="02040603050505030304" pitchFamily="18" charset="77"/>
            </a:endParaRPr>
          </a:p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alisto MT" panose="02040603050505030304" pitchFamily="18" charset="77"/>
              </a:rPr>
              <a:t>I.C. do not shift!</a:t>
            </a:r>
          </a:p>
          <a:p>
            <a:endParaRPr lang="en-US" sz="2400" dirty="0">
              <a:solidFill>
                <a:srgbClr val="C00000"/>
              </a:solidFill>
              <a:latin typeface="Calisto MT" panose="02040603050505030304" pitchFamily="18" charset="77"/>
            </a:endParaRPr>
          </a:p>
          <a:p>
            <a:r>
              <a:rPr lang="en-US" sz="2400" dirty="0">
                <a:solidFill>
                  <a:srgbClr val="C00000"/>
                </a:solidFill>
                <a:latin typeface="Calisto MT" panose="02040603050505030304" pitchFamily="18" charset="77"/>
              </a:rPr>
              <a:t>They </a:t>
            </a:r>
            <a:r>
              <a:rPr lang="en-US" sz="2400" b="1" dirty="0">
                <a:solidFill>
                  <a:srgbClr val="C00000"/>
                </a:solidFill>
                <a:latin typeface="Calisto MT" panose="02040603050505030304" pitchFamily="18" charset="77"/>
              </a:rPr>
              <a:t>can’t cross </a:t>
            </a:r>
            <a:r>
              <a:rPr lang="en-US" sz="2400" dirty="0">
                <a:solidFill>
                  <a:srgbClr val="C00000"/>
                </a:solidFill>
                <a:latin typeface="Calisto MT" panose="02040603050505030304" pitchFamily="18" charset="77"/>
              </a:rPr>
              <a:t>and would only slope up if one good were a “bad”.</a:t>
            </a:r>
            <a:endParaRPr lang="en-US" sz="2400" b="1" dirty="0">
              <a:solidFill>
                <a:srgbClr val="C00000"/>
              </a:solidFill>
              <a:latin typeface="Calisto MT" panose="02040603050505030304" pitchFamily="18" charset="77"/>
            </a:endParaRP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Calisto MT" panose="02040603050505030304" pitchFamily="18" charset="77"/>
            </a:endParaRP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Calisto MT" panose="02040603050505030304" pitchFamily="18" charset="77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4744C9D-E514-927B-CF20-F900E3870F49}"/>
                  </a:ext>
                </a:extLst>
              </p14:cNvPr>
              <p14:cNvContentPartPr/>
              <p14:nvPr/>
            </p14:nvContentPartPr>
            <p14:xfrm>
              <a:off x="8478327" y="-961080"/>
              <a:ext cx="1152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4744C9D-E514-927B-CF20-F900E3870F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69327" y="-970080"/>
                <a:ext cx="2916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Freeform 3">
            <a:extLst>
              <a:ext uri="{FF2B5EF4-FFF2-40B4-BE49-F238E27FC236}">
                <a16:creationId xmlns:a16="http://schemas.microsoft.com/office/drawing/2014/main" id="{A0F8FA30-F04D-5D48-51DC-DB4E7CFF1E37}"/>
              </a:ext>
            </a:extLst>
          </p:cNvPr>
          <p:cNvSpPr/>
          <p:nvPr/>
        </p:nvSpPr>
        <p:spPr>
          <a:xfrm>
            <a:off x="2729345" y="2424545"/>
            <a:ext cx="3796146" cy="2812473"/>
          </a:xfrm>
          <a:custGeom>
            <a:avLst/>
            <a:gdLst>
              <a:gd name="connsiteX0" fmla="*/ 0 w 3796146"/>
              <a:gd name="connsiteY0" fmla="*/ 0 h 2812473"/>
              <a:gd name="connsiteX1" fmla="*/ 96982 w 3796146"/>
              <a:gd name="connsiteY1" fmla="*/ 651164 h 2812473"/>
              <a:gd name="connsiteX2" fmla="*/ 443346 w 3796146"/>
              <a:gd name="connsiteY2" fmla="*/ 1246910 h 2812473"/>
              <a:gd name="connsiteX3" fmla="*/ 942110 w 3796146"/>
              <a:gd name="connsiteY3" fmla="*/ 1759528 h 2812473"/>
              <a:gd name="connsiteX4" fmla="*/ 1731819 w 3796146"/>
              <a:gd name="connsiteY4" fmla="*/ 2189019 h 2812473"/>
              <a:gd name="connsiteX5" fmla="*/ 2479964 w 3796146"/>
              <a:gd name="connsiteY5" fmla="*/ 2493819 h 2812473"/>
              <a:gd name="connsiteX6" fmla="*/ 3144982 w 3796146"/>
              <a:gd name="connsiteY6" fmla="*/ 2701637 h 2812473"/>
              <a:gd name="connsiteX7" fmla="*/ 3796146 w 3796146"/>
              <a:gd name="connsiteY7" fmla="*/ 2812473 h 2812473"/>
              <a:gd name="connsiteX8" fmla="*/ 3796146 w 3796146"/>
              <a:gd name="connsiteY8" fmla="*/ 2812473 h 281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96146" h="2812473">
                <a:moveTo>
                  <a:pt x="0" y="0"/>
                </a:moveTo>
                <a:cubicBezTo>
                  <a:pt x="11545" y="221673"/>
                  <a:pt x="23091" y="443346"/>
                  <a:pt x="96982" y="651164"/>
                </a:cubicBezTo>
                <a:cubicBezTo>
                  <a:pt x="170873" y="858982"/>
                  <a:pt x="302491" y="1062183"/>
                  <a:pt x="443346" y="1246910"/>
                </a:cubicBezTo>
                <a:cubicBezTo>
                  <a:pt x="584201" y="1431637"/>
                  <a:pt x="727365" y="1602510"/>
                  <a:pt x="942110" y="1759528"/>
                </a:cubicBezTo>
                <a:cubicBezTo>
                  <a:pt x="1156855" y="1916546"/>
                  <a:pt x="1475510" y="2066637"/>
                  <a:pt x="1731819" y="2189019"/>
                </a:cubicBezTo>
                <a:cubicBezTo>
                  <a:pt x="1988128" y="2311401"/>
                  <a:pt x="2244437" y="2408383"/>
                  <a:pt x="2479964" y="2493819"/>
                </a:cubicBezTo>
                <a:cubicBezTo>
                  <a:pt x="2715491" y="2579255"/>
                  <a:pt x="2925618" y="2648528"/>
                  <a:pt x="3144982" y="2701637"/>
                </a:cubicBezTo>
                <a:cubicBezTo>
                  <a:pt x="3364346" y="2754746"/>
                  <a:pt x="3796146" y="2812473"/>
                  <a:pt x="3796146" y="2812473"/>
                </a:cubicBezTo>
                <a:lnTo>
                  <a:pt x="3796146" y="2812473"/>
                </a:lnTo>
              </a:path>
            </a:pathLst>
          </a:cu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E4B11937-C497-99B7-6CB3-D054F5A996A2}"/>
              </a:ext>
            </a:extLst>
          </p:cNvPr>
          <p:cNvSpPr/>
          <p:nvPr/>
        </p:nvSpPr>
        <p:spPr>
          <a:xfrm>
            <a:off x="3061855" y="2272145"/>
            <a:ext cx="3768436" cy="2604655"/>
          </a:xfrm>
          <a:custGeom>
            <a:avLst/>
            <a:gdLst>
              <a:gd name="connsiteX0" fmla="*/ 0 w 3768436"/>
              <a:gd name="connsiteY0" fmla="*/ 0 h 2604655"/>
              <a:gd name="connsiteX1" fmla="*/ 138545 w 3768436"/>
              <a:gd name="connsiteY1" fmla="*/ 526473 h 2604655"/>
              <a:gd name="connsiteX2" fmla="*/ 595745 w 3768436"/>
              <a:gd name="connsiteY2" fmla="*/ 1080655 h 2604655"/>
              <a:gd name="connsiteX3" fmla="*/ 1011381 w 3768436"/>
              <a:gd name="connsiteY3" fmla="*/ 1454728 h 2604655"/>
              <a:gd name="connsiteX4" fmla="*/ 1870363 w 3768436"/>
              <a:gd name="connsiteY4" fmla="*/ 1967346 h 2604655"/>
              <a:gd name="connsiteX5" fmla="*/ 2632363 w 3768436"/>
              <a:gd name="connsiteY5" fmla="*/ 2355273 h 2604655"/>
              <a:gd name="connsiteX6" fmla="*/ 3394363 w 3768436"/>
              <a:gd name="connsiteY6" fmla="*/ 2563091 h 2604655"/>
              <a:gd name="connsiteX7" fmla="*/ 3768436 w 3768436"/>
              <a:gd name="connsiteY7" fmla="*/ 2604655 h 2604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68436" h="2604655">
                <a:moveTo>
                  <a:pt x="0" y="0"/>
                </a:moveTo>
                <a:cubicBezTo>
                  <a:pt x="19627" y="173182"/>
                  <a:pt x="39254" y="346364"/>
                  <a:pt x="138545" y="526473"/>
                </a:cubicBezTo>
                <a:cubicBezTo>
                  <a:pt x="237836" y="706582"/>
                  <a:pt x="450272" y="925946"/>
                  <a:pt x="595745" y="1080655"/>
                </a:cubicBezTo>
                <a:cubicBezTo>
                  <a:pt x="741218" y="1235364"/>
                  <a:pt x="798945" y="1306946"/>
                  <a:pt x="1011381" y="1454728"/>
                </a:cubicBezTo>
                <a:cubicBezTo>
                  <a:pt x="1223817" y="1602510"/>
                  <a:pt x="1600199" y="1817255"/>
                  <a:pt x="1870363" y="1967346"/>
                </a:cubicBezTo>
                <a:cubicBezTo>
                  <a:pt x="2140527" y="2117437"/>
                  <a:pt x="2378363" y="2255982"/>
                  <a:pt x="2632363" y="2355273"/>
                </a:cubicBezTo>
                <a:cubicBezTo>
                  <a:pt x="2886363" y="2454564"/>
                  <a:pt x="3205018" y="2521527"/>
                  <a:pt x="3394363" y="2563091"/>
                </a:cubicBezTo>
                <a:cubicBezTo>
                  <a:pt x="3583708" y="2604655"/>
                  <a:pt x="3676072" y="2604655"/>
                  <a:pt x="3768436" y="2604655"/>
                </a:cubicBez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485BA36B-2F0E-8130-3B08-F6EF862C264D}"/>
              </a:ext>
            </a:extLst>
          </p:cNvPr>
          <p:cNvSpPr/>
          <p:nvPr/>
        </p:nvSpPr>
        <p:spPr>
          <a:xfrm>
            <a:off x="2382982" y="2521527"/>
            <a:ext cx="3837709" cy="3061855"/>
          </a:xfrm>
          <a:custGeom>
            <a:avLst/>
            <a:gdLst>
              <a:gd name="connsiteX0" fmla="*/ 0 w 3837709"/>
              <a:gd name="connsiteY0" fmla="*/ 0 h 3061855"/>
              <a:gd name="connsiteX1" fmla="*/ 69273 w 3837709"/>
              <a:gd name="connsiteY1" fmla="*/ 457200 h 3061855"/>
              <a:gd name="connsiteX2" fmla="*/ 235527 w 3837709"/>
              <a:gd name="connsiteY2" fmla="*/ 1122218 h 3061855"/>
              <a:gd name="connsiteX3" fmla="*/ 498763 w 3837709"/>
              <a:gd name="connsiteY3" fmla="*/ 1787237 h 3061855"/>
              <a:gd name="connsiteX4" fmla="*/ 1094509 w 3837709"/>
              <a:gd name="connsiteY4" fmla="*/ 2452255 h 3061855"/>
              <a:gd name="connsiteX5" fmla="*/ 1856509 w 3837709"/>
              <a:gd name="connsiteY5" fmla="*/ 2743200 h 3061855"/>
              <a:gd name="connsiteX6" fmla="*/ 2660073 w 3837709"/>
              <a:gd name="connsiteY6" fmla="*/ 2909455 h 3061855"/>
              <a:gd name="connsiteX7" fmla="*/ 3352800 w 3837709"/>
              <a:gd name="connsiteY7" fmla="*/ 3006437 h 3061855"/>
              <a:gd name="connsiteX8" fmla="*/ 3837709 w 3837709"/>
              <a:gd name="connsiteY8" fmla="*/ 3061855 h 3061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37709" h="3061855">
                <a:moveTo>
                  <a:pt x="0" y="0"/>
                </a:moveTo>
                <a:cubicBezTo>
                  <a:pt x="15009" y="135082"/>
                  <a:pt x="30019" y="270164"/>
                  <a:pt x="69273" y="457200"/>
                </a:cubicBezTo>
                <a:cubicBezTo>
                  <a:pt x="108528" y="644236"/>
                  <a:pt x="163945" y="900545"/>
                  <a:pt x="235527" y="1122218"/>
                </a:cubicBezTo>
                <a:cubicBezTo>
                  <a:pt x="307109" y="1343891"/>
                  <a:pt x="355599" y="1565564"/>
                  <a:pt x="498763" y="1787237"/>
                </a:cubicBezTo>
                <a:cubicBezTo>
                  <a:pt x="641927" y="2008910"/>
                  <a:pt x="868218" y="2292928"/>
                  <a:pt x="1094509" y="2452255"/>
                </a:cubicBezTo>
                <a:cubicBezTo>
                  <a:pt x="1320800" y="2611582"/>
                  <a:pt x="1595582" y="2667000"/>
                  <a:pt x="1856509" y="2743200"/>
                </a:cubicBezTo>
                <a:cubicBezTo>
                  <a:pt x="2117436" y="2819400"/>
                  <a:pt x="2410691" y="2865582"/>
                  <a:pt x="2660073" y="2909455"/>
                </a:cubicBezTo>
                <a:cubicBezTo>
                  <a:pt x="2909455" y="2953328"/>
                  <a:pt x="3156527" y="2981037"/>
                  <a:pt x="3352800" y="3006437"/>
                </a:cubicBezTo>
                <a:cubicBezTo>
                  <a:pt x="3549073" y="3031837"/>
                  <a:pt x="3693391" y="3046846"/>
                  <a:pt x="3837709" y="3061855"/>
                </a:cubicBez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3BF6E66-5645-86FE-B24E-E0379F8B26A0}"/>
              </a:ext>
            </a:extLst>
          </p:cNvPr>
          <p:cNvCxnSpPr/>
          <p:nvPr/>
        </p:nvCxnSpPr>
        <p:spPr>
          <a:xfrm flipV="1">
            <a:off x="4641273" y="2572205"/>
            <a:ext cx="609600" cy="734660"/>
          </a:xfrm>
          <a:prstGeom prst="straightConnector1">
            <a:avLst/>
          </a:prstGeom>
          <a:ln w="25400">
            <a:solidFill>
              <a:srgbClr val="FFA23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6C32E1E-EE16-F62D-032D-7D29031122CF}"/>
              </a:ext>
            </a:extLst>
          </p:cNvPr>
          <p:cNvSpPr txBox="1"/>
          <p:nvPr/>
        </p:nvSpPr>
        <p:spPr>
          <a:xfrm>
            <a:off x="5084618" y="2050473"/>
            <a:ext cx="2108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A23D"/>
                </a:solidFill>
              </a:rPr>
              <a:t>More utility this way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59DE813-8D01-5141-8E9A-F2AEA60DC552}"/>
              </a:ext>
            </a:extLst>
          </p:cNvPr>
          <p:cNvSpPr txBox="1"/>
          <p:nvPr/>
        </p:nvSpPr>
        <p:spPr>
          <a:xfrm>
            <a:off x="6317673" y="5523274"/>
            <a:ext cx="296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746C7A-C2A9-0C68-A431-BB82BDD6A8B9}"/>
              </a:ext>
            </a:extLst>
          </p:cNvPr>
          <p:cNvSpPr txBox="1"/>
          <p:nvPr/>
        </p:nvSpPr>
        <p:spPr>
          <a:xfrm>
            <a:off x="6591799" y="5179368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II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EE5E2D-B040-14FF-2824-5070CACE6AE6}"/>
              </a:ext>
            </a:extLst>
          </p:cNvPr>
          <p:cNvSpPr txBox="1"/>
          <p:nvPr/>
        </p:nvSpPr>
        <p:spPr>
          <a:xfrm>
            <a:off x="6871854" y="4646080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III</a:t>
            </a:r>
          </a:p>
        </p:txBody>
      </p:sp>
    </p:spTree>
    <p:extLst>
      <p:ext uri="{BB962C8B-B14F-4D97-AF65-F5344CB8AC3E}">
        <p14:creationId xmlns:p14="http://schemas.microsoft.com/office/powerpoint/2010/main" val="3561294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044ECE8-EADC-457F-A72C-63818B893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gallery of misguided indifference curves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EC537BBE-6D59-B831-40FE-FC3A6D6D9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15" y="1866569"/>
            <a:ext cx="11031927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They cross 		           They curl around and	      These WOULD cross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				slope up at the ends	     if you extended them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1BEC71D-3EB4-06C9-FF11-D6F6C9AA74C2}"/>
              </a:ext>
            </a:extLst>
          </p:cNvPr>
          <p:cNvCxnSpPr/>
          <p:nvPr/>
        </p:nvCxnSpPr>
        <p:spPr>
          <a:xfrm>
            <a:off x="641445" y="2129051"/>
            <a:ext cx="0" cy="24975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9E2D0F9-F18F-2969-3C1E-0A4F1E0D6E95}"/>
              </a:ext>
            </a:extLst>
          </p:cNvPr>
          <p:cNvCxnSpPr/>
          <p:nvPr/>
        </p:nvCxnSpPr>
        <p:spPr>
          <a:xfrm>
            <a:off x="655093" y="4640239"/>
            <a:ext cx="256577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4956570-A198-1242-977C-EEBBC0CE389C}"/>
              </a:ext>
            </a:extLst>
          </p:cNvPr>
          <p:cNvCxnSpPr/>
          <p:nvPr/>
        </p:nvCxnSpPr>
        <p:spPr>
          <a:xfrm>
            <a:off x="4585648" y="2129051"/>
            <a:ext cx="0" cy="24975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1EBAA3E-CCF8-A854-CF90-DE74FE71052C}"/>
              </a:ext>
            </a:extLst>
          </p:cNvPr>
          <p:cNvCxnSpPr/>
          <p:nvPr/>
        </p:nvCxnSpPr>
        <p:spPr>
          <a:xfrm>
            <a:off x="4599296" y="4640239"/>
            <a:ext cx="278414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EB3B6A4-692D-738C-76EF-43C7DE083678}"/>
              </a:ext>
            </a:extLst>
          </p:cNvPr>
          <p:cNvCxnSpPr/>
          <p:nvPr/>
        </p:nvCxnSpPr>
        <p:spPr>
          <a:xfrm>
            <a:off x="8407021" y="2129051"/>
            <a:ext cx="0" cy="25111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98D99D5-9966-4DFC-3E2A-67552F6FA828}"/>
              </a:ext>
            </a:extLst>
          </p:cNvPr>
          <p:cNvCxnSpPr/>
          <p:nvPr/>
        </p:nvCxnSpPr>
        <p:spPr>
          <a:xfrm>
            <a:off x="8420669" y="4640239"/>
            <a:ext cx="277049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>
            <a:extLst>
              <a:ext uri="{FF2B5EF4-FFF2-40B4-BE49-F238E27FC236}">
                <a16:creationId xmlns:a16="http://schemas.microsoft.com/office/drawing/2014/main" id="{0E002912-9E00-6D8A-0E55-9E841619C399}"/>
              </a:ext>
            </a:extLst>
          </p:cNvPr>
          <p:cNvSpPr/>
          <p:nvPr/>
        </p:nvSpPr>
        <p:spPr>
          <a:xfrm>
            <a:off x="1009934" y="2415654"/>
            <a:ext cx="2006221" cy="1883391"/>
          </a:xfrm>
          <a:custGeom>
            <a:avLst/>
            <a:gdLst>
              <a:gd name="connsiteX0" fmla="*/ 0 w 2006221"/>
              <a:gd name="connsiteY0" fmla="*/ 0 h 1883391"/>
              <a:gd name="connsiteX1" fmla="*/ 150126 w 2006221"/>
              <a:gd name="connsiteY1" fmla="*/ 682388 h 1883391"/>
              <a:gd name="connsiteX2" fmla="*/ 491320 w 2006221"/>
              <a:gd name="connsiteY2" fmla="*/ 1160059 h 1883391"/>
              <a:gd name="connsiteX3" fmla="*/ 928048 w 2006221"/>
              <a:gd name="connsiteY3" fmla="*/ 1555845 h 1883391"/>
              <a:gd name="connsiteX4" fmla="*/ 1433015 w 2006221"/>
              <a:gd name="connsiteY4" fmla="*/ 1733265 h 1883391"/>
              <a:gd name="connsiteX5" fmla="*/ 2006221 w 2006221"/>
              <a:gd name="connsiteY5" fmla="*/ 1883391 h 1883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06221" h="1883391">
                <a:moveTo>
                  <a:pt x="0" y="0"/>
                </a:moveTo>
                <a:cubicBezTo>
                  <a:pt x="34119" y="244522"/>
                  <a:pt x="68239" y="489045"/>
                  <a:pt x="150126" y="682388"/>
                </a:cubicBezTo>
                <a:cubicBezTo>
                  <a:pt x="232013" y="875731"/>
                  <a:pt x="361666" y="1014483"/>
                  <a:pt x="491320" y="1160059"/>
                </a:cubicBezTo>
                <a:cubicBezTo>
                  <a:pt x="620974" y="1305635"/>
                  <a:pt x="771099" y="1460311"/>
                  <a:pt x="928048" y="1555845"/>
                </a:cubicBezTo>
                <a:cubicBezTo>
                  <a:pt x="1084997" y="1651379"/>
                  <a:pt x="1253320" y="1678674"/>
                  <a:pt x="1433015" y="1733265"/>
                </a:cubicBezTo>
                <a:cubicBezTo>
                  <a:pt x="1612711" y="1787856"/>
                  <a:pt x="1809466" y="1835623"/>
                  <a:pt x="2006221" y="1883391"/>
                </a:cubicBez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616A6ECD-BA5D-86B2-C608-5EB356CE70D5}"/>
              </a:ext>
            </a:extLst>
          </p:cNvPr>
          <p:cNvSpPr/>
          <p:nvPr/>
        </p:nvSpPr>
        <p:spPr>
          <a:xfrm>
            <a:off x="818866" y="2688609"/>
            <a:ext cx="2129050" cy="1282890"/>
          </a:xfrm>
          <a:custGeom>
            <a:avLst/>
            <a:gdLst>
              <a:gd name="connsiteX0" fmla="*/ 0 w 2129050"/>
              <a:gd name="connsiteY0" fmla="*/ 0 h 1282890"/>
              <a:gd name="connsiteX1" fmla="*/ 245659 w 2129050"/>
              <a:gd name="connsiteY1" fmla="*/ 614149 h 1282890"/>
              <a:gd name="connsiteX2" fmla="*/ 791570 w 2129050"/>
              <a:gd name="connsiteY2" fmla="*/ 996287 h 1282890"/>
              <a:gd name="connsiteX3" fmla="*/ 1419367 w 2129050"/>
              <a:gd name="connsiteY3" fmla="*/ 1173707 h 1282890"/>
              <a:gd name="connsiteX4" fmla="*/ 2129050 w 2129050"/>
              <a:gd name="connsiteY4" fmla="*/ 1282890 h 1282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9050" h="1282890">
                <a:moveTo>
                  <a:pt x="0" y="0"/>
                </a:moveTo>
                <a:cubicBezTo>
                  <a:pt x="56865" y="224050"/>
                  <a:pt x="113731" y="448101"/>
                  <a:pt x="245659" y="614149"/>
                </a:cubicBezTo>
                <a:cubicBezTo>
                  <a:pt x="377587" y="780197"/>
                  <a:pt x="595952" y="903027"/>
                  <a:pt x="791570" y="996287"/>
                </a:cubicBezTo>
                <a:cubicBezTo>
                  <a:pt x="987188" y="1089547"/>
                  <a:pt x="1196454" y="1125940"/>
                  <a:pt x="1419367" y="1173707"/>
                </a:cubicBezTo>
                <a:cubicBezTo>
                  <a:pt x="1642280" y="1221474"/>
                  <a:pt x="1885665" y="1252182"/>
                  <a:pt x="2129050" y="1282890"/>
                </a:cubicBezTo>
              </a:path>
            </a:pathLst>
          </a:custGeom>
          <a:noFill/>
          <a:ln w="25400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F09B6B8E-059A-B081-C3D6-C3B8812F403E}"/>
              </a:ext>
            </a:extLst>
          </p:cNvPr>
          <p:cNvSpPr/>
          <p:nvPr/>
        </p:nvSpPr>
        <p:spPr>
          <a:xfrm>
            <a:off x="4885825" y="2360808"/>
            <a:ext cx="1777819" cy="1843199"/>
          </a:xfrm>
          <a:custGeom>
            <a:avLst/>
            <a:gdLst>
              <a:gd name="connsiteX0" fmla="*/ 505041 w 1777819"/>
              <a:gd name="connsiteY0" fmla="*/ 109437 h 1843199"/>
              <a:gd name="connsiteX1" fmla="*/ 368563 w 1777819"/>
              <a:gd name="connsiteY1" fmla="*/ 255 h 1843199"/>
              <a:gd name="connsiteX2" fmla="*/ 109256 w 1777819"/>
              <a:gd name="connsiteY2" fmla="*/ 136732 h 1843199"/>
              <a:gd name="connsiteX3" fmla="*/ 74 w 1777819"/>
              <a:gd name="connsiteY3" fmla="*/ 559813 h 1843199"/>
              <a:gd name="connsiteX4" fmla="*/ 122903 w 1777819"/>
              <a:gd name="connsiteY4" fmla="*/ 1160314 h 1843199"/>
              <a:gd name="connsiteX5" fmla="*/ 450450 w 1777819"/>
              <a:gd name="connsiteY5" fmla="*/ 1556099 h 1843199"/>
              <a:gd name="connsiteX6" fmla="*/ 832587 w 1777819"/>
              <a:gd name="connsiteY6" fmla="*/ 1760816 h 1843199"/>
              <a:gd name="connsiteX7" fmla="*/ 1201076 w 1777819"/>
              <a:gd name="connsiteY7" fmla="*/ 1842702 h 1843199"/>
              <a:gd name="connsiteX8" fmla="*/ 1596862 w 1777819"/>
              <a:gd name="connsiteY8" fmla="*/ 1788111 h 1843199"/>
              <a:gd name="connsiteX9" fmla="*/ 1774282 w 1777819"/>
              <a:gd name="connsiteY9" fmla="*/ 1651634 h 1843199"/>
              <a:gd name="connsiteX10" fmla="*/ 1719691 w 1777819"/>
              <a:gd name="connsiteY10" fmla="*/ 1487861 h 1843199"/>
              <a:gd name="connsiteX11" fmla="*/ 1719691 w 1777819"/>
              <a:gd name="connsiteY11" fmla="*/ 1487861 h 1843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77819" h="1843199">
                <a:moveTo>
                  <a:pt x="505041" y="109437"/>
                </a:moveTo>
                <a:cubicBezTo>
                  <a:pt x="469784" y="52571"/>
                  <a:pt x="434527" y="-4294"/>
                  <a:pt x="368563" y="255"/>
                </a:cubicBezTo>
                <a:cubicBezTo>
                  <a:pt x="302599" y="4804"/>
                  <a:pt x="170671" y="43472"/>
                  <a:pt x="109256" y="136732"/>
                </a:cubicBezTo>
                <a:cubicBezTo>
                  <a:pt x="47841" y="229992"/>
                  <a:pt x="-2200" y="389216"/>
                  <a:pt x="74" y="559813"/>
                </a:cubicBezTo>
                <a:cubicBezTo>
                  <a:pt x="2348" y="730410"/>
                  <a:pt x="47840" y="994266"/>
                  <a:pt x="122903" y="1160314"/>
                </a:cubicBezTo>
                <a:cubicBezTo>
                  <a:pt x="197966" y="1326362"/>
                  <a:pt x="332169" y="1456015"/>
                  <a:pt x="450450" y="1556099"/>
                </a:cubicBezTo>
                <a:cubicBezTo>
                  <a:pt x="568731" y="1656183"/>
                  <a:pt x="707483" y="1713049"/>
                  <a:pt x="832587" y="1760816"/>
                </a:cubicBezTo>
                <a:cubicBezTo>
                  <a:pt x="957691" y="1808583"/>
                  <a:pt x="1073697" y="1838153"/>
                  <a:pt x="1201076" y="1842702"/>
                </a:cubicBezTo>
                <a:cubicBezTo>
                  <a:pt x="1328455" y="1847251"/>
                  <a:pt x="1501328" y="1819956"/>
                  <a:pt x="1596862" y="1788111"/>
                </a:cubicBezTo>
                <a:cubicBezTo>
                  <a:pt x="1692396" y="1756266"/>
                  <a:pt x="1753811" y="1701676"/>
                  <a:pt x="1774282" y="1651634"/>
                </a:cubicBezTo>
                <a:cubicBezTo>
                  <a:pt x="1794754" y="1601592"/>
                  <a:pt x="1719691" y="1487861"/>
                  <a:pt x="1719691" y="1487861"/>
                </a:cubicBezTo>
                <a:lnTo>
                  <a:pt x="1719691" y="1487861"/>
                </a:ln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5B4981C5-7FA8-1EE4-3546-18982B7C5E8F}"/>
              </a:ext>
            </a:extLst>
          </p:cNvPr>
          <p:cNvSpPr/>
          <p:nvPr/>
        </p:nvSpPr>
        <p:spPr>
          <a:xfrm>
            <a:off x="8819928" y="2429301"/>
            <a:ext cx="2117062" cy="1798051"/>
          </a:xfrm>
          <a:custGeom>
            <a:avLst/>
            <a:gdLst>
              <a:gd name="connsiteX0" fmla="*/ 78412 w 2117062"/>
              <a:gd name="connsiteY0" fmla="*/ 0 h 1798051"/>
              <a:gd name="connsiteX1" fmla="*/ 23821 w 2117062"/>
              <a:gd name="connsiteY1" fmla="*/ 600502 h 1798051"/>
              <a:gd name="connsiteX2" fmla="*/ 419606 w 2117062"/>
              <a:gd name="connsiteY2" fmla="*/ 1228299 h 1798051"/>
              <a:gd name="connsiteX3" fmla="*/ 924573 w 2117062"/>
              <a:gd name="connsiteY3" fmla="*/ 1569493 h 1798051"/>
              <a:gd name="connsiteX4" fmla="*/ 1538723 w 2117062"/>
              <a:gd name="connsiteY4" fmla="*/ 1787857 h 1798051"/>
              <a:gd name="connsiteX5" fmla="*/ 2057338 w 2117062"/>
              <a:gd name="connsiteY5" fmla="*/ 1760562 h 1798051"/>
              <a:gd name="connsiteX6" fmla="*/ 2084633 w 2117062"/>
              <a:gd name="connsiteY6" fmla="*/ 1746914 h 1798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17062" h="1798051">
                <a:moveTo>
                  <a:pt x="78412" y="0"/>
                </a:moveTo>
                <a:cubicBezTo>
                  <a:pt x="22683" y="197893"/>
                  <a:pt x="-33045" y="395786"/>
                  <a:pt x="23821" y="600502"/>
                </a:cubicBezTo>
                <a:cubicBezTo>
                  <a:pt x="80687" y="805218"/>
                  <a:pt x="269481" y="1066801"/>
                  <a:pt x="419606" y="1228299"/>
                </a:cubicBezTo>
                <a:cubicBezTo>
                  <a:pt x="569731" y="1389797"/>
                  <a:pt x="738054" y="1476233"/>
                  <a:pt x="924573" y="1569493"/>
                </a:cubicBezTo>
                <a:cubicBezTo>
                  <a:pt x="1111092" y="1662753"/>
                  <a:pt x="1349929" y="1756012"/>
                  <a:pt x="1538723" y="1787857"/>
                </a:cubicBezTo>
                <a:cubicBezTo>
                  <a:pt x="1727517" y="1819702"/>
                  <a:pt x="1966353" y="1767386"/>
                  <a:pt x="2057338" y="1760562"/>
                </a:cubicBezTo>
                <a:cubicBezTo>
                  <a:pt x="2148323" y="1753738"/>
                  <a:pt x="2116478" y="1750326"/>
                  <a:pt x="2084633" y="1746914"/>
                </a:cubicBez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EEAF181A-B8B2-24D3-CE36-E5C86034B35F}"/>
              </a:ext>
            </a:extLst>
          </p:cNvPr>
          <p:cNvSpPr/>
          <p:nvPr/>
        </p:nvSpPr>
        <p:spPr>
          <a:xfrm>
            <a:off x="9043517" y="2688609"/>
            <a:ext cx="1897038" cy="1105469"/>
          </a:xfrm>
          <a:custGeom>
            <a:avLst/>
            <a:gdLst>
              <a:gd name="connsiteX0" fmla="*/ 0 w 1897038"/>
              <a:gd name="connsiteY0" fmla="*/ 0 h 1105469"/>
              <a:gd name="connsiteX1" fmla="*/ 272955 w 1897038"/>
              <a:gd name="connsiteY1" fmla="*/ 368490 h 1105469"/>
              <a:gd name="connsiteX2" fmla="*/ 764274 w 1897038"/>
              <a:gd name="connsiteY2" fmla="*/ 736979 h 1105469"/>
              <a:gd name="connsiteX3" fmla="*/ 1405719 w 1897038"/>
              <a:gd name="connsiteY3" fmla="*/ 968991 h 1105469"/>
              <a:gd name="connsiteX4" fmla="*/ 1897038 w 1897038"/>
              <a:gd name="connsiteY4" fmla="*/ 1105469 h 1105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7038" h="1105469">
                <a:moveTo>
                  <a:pt x="0" y="0"/>
                </a:moveTo>
                <a:cubicBezTo>
                  <a:pt x="72788" y="122830"/>
                  <a:pt x="145576" y="245660"/>
                  <a:pt x="272955" y="368490"/>
                </a:cubicBezTo>
                <a:cubicBezTo>
                  <a:pt x="400334" y="491320"/>
                  <a:pt x="575480" y="636896"/>
                  <a:pt x="764274" y="736979"/>
                </a:cubicBezTo>
                <a:cubicBezTo>
                  <a:pt x="953068" y="837062"/>
                  <a:pt x="1216925" y="907576"/>
                  <a:pt x="1405719" y="968991"/>
                </a:cubicBezTo>
                <a:cubicBezTo>
                  <a:pt x="1594513" y="1030406"/>
                  <a:pt x="1745775" y="1067937"/>
                  <a:pt x="1897038" y="1105469"/>
                </a:cubicBez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E0FF2919-78C9-30FB-246E-F4D0E987F9FA}"/>
                  </a:ext>
                </a:extLst>
              </p14:cNvPr>
              <p14:cNvContentPartPr/>
              <p14:nvPr/>
            </p14:nvContentPartPr>
            <p14:xfrm>
              <a:off x="8596757" y="2137148"/>
              <a:ext cx="893520" cy="8805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E0FF2919-78C9-30FB-246E-F4D0E987F9F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92437" y="2132828"/>
                <a:ext cx="902160" cy="88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3683F264-50F7-F2DD-134B-6193602BF0D5}"/>
                  </a:ext>
                </a:extLst>
              </p14:cNvPr>
              <p14:cNvContentPartPr/>
              <p14:nvPr/>
            </p14:nvContentPartPr>
            <p14:xfrm>
              <a:off x="4888757" y="2196908"/>
              <a:ext cx="638640" cy="62676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3683F264-50F7-F2DD-134B-6193602BF0D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84437" y="2192588"/>
                <a:ext cx="647280" cy="63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DCF0E282-52EE-2F41-904E-2B883FAAA5F8}"/>
                  </a:ext>
                </a:extLst>
              </p14:cNvPr>
              <p14:cNvContentPartPr/>
              <p14:nvPr/>
            </p14:nvContentPartPr>
            <p14:xfrm>
              <a:off x="6069197" y="3676868"/>
              <a:ext cx="786600" cy="73692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DCF0E282-52EE-2F41-904E-2B883FAAA5F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64877" y="3672548"/>
                <a:ext cx="795240" cy="74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21FB9F5A-3F14-6970-8EE8-338EE26B599F}"/>
                  </a:ext>
                </a:extLst>
              </p14:cNvPr>
              <p14:cNvContentPartPr/>
              <p14:nvPr/>
            </p14:nvContentPartPr>
            <p14:xfrm>
              <a:off x="1144757" y="3760748"/>
              <a:ext cx="375840" cy="5151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21FB9F5A-3F14-6970-8EE8-338EE26B599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40437" y="3756428"/>
                <a:ext cx="384480" cy="52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63248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96B52-A082-8BCF-F3E6-DB0DF78D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2857"/>
          </a:xfrm>
        </p:spPr>
        <p:txBody>
          <a:bodyPr>
            <a:normAutofit/>
          </a:bodyPr>
          <a:lstStyle/>
          <a:p>
            <a:r>
              <a:rPr lang="en-US" dirty="0"/>
              <a:t>Now, we solve a maximization problem (find max utility) by bringing together BC &amp; ICs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3EAD74A-1B12-3FFA-76B9-D1A08E2F4103}"/>
              </a:ext>
            </a:extLst>
          </p:cNvPr>
          <p:cNvCxnSpPr/>
          <p:nvPr/>
        </p:nvCxnSpPr>
        <p:spPr>
          <a:xfrm>
            <a:off x="4080681" y="2347415"/>
            <a:ext cx="0" cy="37940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A534C95-73D2-ACDB-9D88-D37FCBB2C3DA}"/>
              </a:ext>
            </a:extLst>
          </p:cNvPr>
          <p:cNvCxnSpPr/>
          <p:nvPr/>
        </p:nvCxnSpPr>
        <p:spPr>
          <a:xfrm>
            <a:off x="4094328" y="6127845"/>
            <a:ext cx="44218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67A51A6-E030-C1C7-FA15-E96330C3043E}"/>
              </a:ext>
            </a:extLst>
          </p:cNvPr>
          <p:cNvCxnSpPr/>
          <p:nvPr/>
        </p:nvCxnSpPr>
        <p:spPr>
          <a:xfrm>
            <a:off x="4080681" y="4039737"/>
            <a:ext cx="3998794" cy="2101756"/>
          </a:xfrm>
          <a:prstGeom prst="line">
            <a:avLst/>
          </a:prstGeom>
          <a:ln w="25400">
            <a:solidFill>
              <a:srgbClr val="E504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2E606C0-4DC0-8BFD-8907-D12334093F4B}"/>
              </a:ext>
            </a:extLst>
          </p:cNvPr>
          <p:cNvSpPr txBox="1"/>
          <p:nvPr/>
        </p:nvSpPr>
        <p:spPr>
          <a:xfrm>
            <a:off x="1228299" y="2818263"/>
            <a:ext cx="19243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E5044F"/>
                </a:solidFill>
                <a:latin typeface="Calisto MT" panose="02040603050505030304" pitchFamily="18" charset="77"/>
              </a:rPr>
              <a:t>Hard limit:</a:t>
            </a:r>
          </a:p>
          <a:p>
            <a:r>
              <a:rPr lang="en-US" sz="2800" dirty="0">
                <a:solidFill>
                  <a:srgbClr val="E5044F"/>
                </a:solidFill>
                <a:latin typeface="Calisto MT" panose="02040603050505030304" pitchFamily="18" charset="77"/>
              </a:rPr>
              <a:t>She can’t go above her budget constraint!!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31D5EB7-8679-5D51-9879-5C24A2D6E11D}"/>
              </a:ext>
            </a:extLst>
          </p:cNvPr>
          <p:cNvSpPr/>
          <p:nvPr/>
        </p:nvSpPr>
        <p:spPr>
          <a:xfrm>
            <a:off x="4339987" y="3029803"/>
            <a:ext cx="3930555" cy="2938728"/>
          </a:xfrm>
          <a:custGeom>
            <a:avLst/>
            <a:gdLst>
              <a:gd name="connsiteX0" fmla="*/ 0 w 3930555"/>
              <a:gd name="connsiteY0" fmla="*/ 0 h 2938728"/>
              <a:gd name="connsiteX1" fmla="*/ 68239 w 3930555"/>
              <a:gd name="connsiteY1" fmla="*/ 641444 h 2938728"/>
              <a:gd name="connsiteX2" fmla="*/ 313899 w 3930555"/>
              <a:gd name="connsiteY2" fmla="*/ 1501253 h 2938728"/>
              <a:gd name="connsiteX3" fmla="*/ 736979 w 3930555"/>
              <a:gd name="connsiteY3" fmla="*/ 2156346 h 2938728"/>
              <a:gd name="connsiteX4" fmla="*/ 1419367 w 3930555"/>
              <a:gd name="connsiteY4" fmla="*/ 2538483 h 2938728"/>
              <a:gd name="connsiteX5" fmla="*/ 2156346 w 3930555"/>
              <a:gd name="connsiteY5" fmla="*/ 2729552 h 2938728"/>
              <a:gd name="connsiteX6" fmla="*/ 2975212 w 3930555"/>
              <a:gd name="connsiteY6" fmla="*/ 2852382 h 2938728"/>
              <a:gd name="connsiteX7" fmla="*/ 3548418 w 3930555"/>
              <a:gd name="connsiteY7" fmla="*/ 2934268 h 2938728"/>
              <a:gd name="connsiteX8" fmla="*/ 3930555 w 3930555"/>
              <a:gd name="connsiteY8" fmla="*/ 2920620 h 2938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30555" h="2938728">
                <a:moveTo>
                  <a:pt x="0" y="0"/>
                </a:moveTo>
                <a:cubicBezTo>
                  <a:pt x="7961" y="195617"/>
                  <a:pt x="15923" y="391235"/>
                  <a:pt x="68239" y="641444"/>
                </a:cubicBezTo>
                <a:cubicBezTo>
                  <a:pt x="120556" y="891653"/>
                  <a:pt x="202442" y="1248769"/>
                  <a:pt x="313899" y="1501253"/>
                </a:cubicBezTo>
                <a:cubicBezTo>
                  <a:pt x="425356" y="1753737"/>
                  <a:pt x="552734" y="1983474"/>
                  <a:pt x="736979" y="2156346"/>
                </a:cubicBezTo>
                <a:cubicBezTo>
                  <a:pt x="921224" y="2329218"/>
                  <a:pt x="1182806" y="2442949"/>
                  <a:pt x="1419367" y="2538483"/>
                </a:cubicBezTo>
                <a:cubicBezTo>
                  <a:pt x="1655928" y="2634017"/>
                  <a:pt x="1897039" y="2677236"/>
                  <a:pt x="2156346" y="2729552"/>
                </a:cubicBezTo>
                <a:cubicBezTo>
                  <a:pt x="2415653" y="2781868"/>
                  <a:pt x="2975212" y="2852382"/>
                  <a:pt x="2975212" y="2852382"/>
                </a:cubicBezTo>
                <a:cubicBezTo>
                  <a:pt x="3207224" y="2886501"/>
                  <a:pt x="3389194" y="2922895"/>
                  <a:pt x="3548418" y="2934268"/>
                </a:cubicBezTo>
                <a:cubicBezTo>
                  <a:pt x="3707642" y="2945641"/>
                  <a:pt x="3819098" y="2933130"/>
                  <a:pt x="3930555" y="2920620"/>
                </a:cubicBez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D06CA2-74B3-DABF-C16E-238EBD517853}"/>
              </a:ext>
            </a:extLst>
          </p:cNvPr>
          <p:cNvSpPr txBox="1"/>
          <p:nvPr/>
        </p:nvSpPr>
        <p:spPr>
          <a:xfrm>
            <a:off x="6762470" y="2239469"/>
            <a:ext cx="48290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Q: Where is the BEST indifference curve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Aada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 can reach???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E7EF65-3B43-F14A-E80E-0E764933B2F5}"/>
              </a:ext>
            </a:extLst>
          </p:cNvPr>
          <p:cNvSpPr txBox="1"/>
          <p:nvPr/>
        </p:nvSpPr>
        <p:spPr>
          <a:xfrm>
            <a:off x="3152624" y="2239469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novels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B88FEB-9030-3E2A-22C3-FC9F236FB65D}"/>
              </a:ext>
            </a:extLst>
          </p:cNvPr>
          <p:cNvSpPr txBox="1"/>
          <p:nvPr/>
        </p:nvSpPr>
        <p:spPr>
          <a:xfrm>
            <a:off x="8516203" y="626432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films</a:t>
            </a:r>
          </a:p>
        </p:txBody>
      </p:sp>
    </p:spTree>
    <p:extLst>
      <p:ext uri="{BB962C8B-B14F-4D97-AF65-F5344CB8AC3E}">
        <p14:creationId xmlns:p14="http://schemas.microsoft.com/office/powerpoint/2010/main" val="13468155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96B52-A082-8BCF-F3E6-DB0DF78D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2857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Q: Where is the BEST indifference curve </a:t>
            </a:r>
            <a:br>
              <a:rPr lang="en-US" sz="36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</a:b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Aada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 can reach???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3EAD74A-1B12-3FFA-76B9-D1A08E2F4103}"/>
              </a:ext>
            </a:extLst>
          </p:cNvPr>
          <p:cNvCxnSpPr/>
          <p:nvPr/>
        </p:nvCxnSpPr>
        <p:spPr>
          <a:xfrm>
            <a:off x="4080681" y="2347415"/>
            <a:ext cx="0" cy="37940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A534C95-73D2-ACDB-9D88-D37FCBB2C3DA}"/>
              </a:ext>
            </a:extLst>
          </p:cNvPr>
          <p:cNvCxnSpPr/>
          <p:nvPr/>
        </p:nvCxnSpPr>
        <p:spPr>
          <a:xfrm>
            <a:off x="4094328" y="6127845"/>
            <a:ext cx="44218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67A51A6-E030-C1C7-FA15-E96330C3043E}"/>
              </a:ext>
            </a:extLst>
          </p:cNvPr>
          <p:cNvCxnSpPr/>
          <p:nvPr/>
        </p:nvCxnSpPr>
        <p:spPr>
          <a:xfrm>
            <a:off x="4080681" y="4039737"/>
            <a:ext cx="3998794" cy="2101756"/>
          </a:xfrm>
          <a:prstGeom prst="line">
            <a:avLst/>
          </a:prstGeom>
          <a:ln w="25400">
            <a:solidFill>
              <a:srgbClr val="E504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2E606C0-4DC0-8BFD-8907-D12334093F4B}"/>
              </a:ext>
            </a:extLst>
          </p:cNvPr>
          <p:cNvSpPr txBox="1"/>
          <p:nvPr/>
        </p:nvSpPr>
        <p:spPr>
          <a:xfrm>
            <a:off x="1228299" y="2818263"/>
            <a:ext cx="19243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E5044F">
                    <a:alpha val="43000"/>
                  </a:srgbClr>
                </a:solidFill>
                <a:latin typeface="Calisto MT" panose="02040603050505030304" pitchFamily="18" charset="77"/>
              </a:rPr>
              <a:t>Hard limit:</a:t>
            </a:r>
          </a:p>
          <a:p>
            <a:r>
              <a:rPr lang="en-US" sz="2800" dirty="0">
                <a:solidFill>
                  <a:srgbClr val="E5044F">
                    <a:alpha val="43000"/>
                  </a:srgbClr>
                </a:solidFill>
                <a:latin typeface="Calisto MT" panose="02040603050505030304" pitchFamily="18" charset="77"/>
              </a:rPr>
              <a:t>She can’t go above her budget constraint!!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31D5EB7-8679-5D51-9879-5C24A2D6E11D}"/>
              </a:ext>
            </a:extLst>
          </p:cNvPr>
          <p:cNvSpPr/>
          <p:nvPr/>
        </p:nvSpPr>
        <p:spPr>
          <a:xfrm>
            <a:off x="4339987" y="3029803"/>
            <a:ext cx="3930555" cy="2938728"/>
          </a:xfrm>
          <a:custGeom>
            <a:avLst/>
            <a:gdLst>
              <a:gd name="connsiteX0" fmla="*/ 0 w 3930555"/>
              <a:gd name="connsiteY0" fmla="*/ 0 h 2938728"/>
              <a:gd name="connsiteX1" fmla="*/ 68239 w 3930555"/>
              <a:gd name="connsiteY1" fmla="*/ 641444 h 2938728"/>
              <a:gd name="connsiteX2" fmla="*/ 313899 w 3930555"/>
              <a:gd name="connsiteY2" fmla="*/ 1501253 h 2938728"/>
              <a:gd name="connsiteX3" fmla="*/ 736979 w 3930555"/>
              <a:gd name="connsiteY3" fmla="*/ 2156346 h 2938728"/>
              <a:gd name="connsiteX4" fmla="*/ 1419367 w 3930555"/>
              <a:gd name="connsiteY4" fmla="*/ 2538483 h 2938728"/>
              <a:gd name="connsiteX5" fmla="*/ 2156346 w 3930555"/>
              <a:gd name="connsiteY5" fmla="*/ 2729552 h 2938728"/>
              <a:gd name="connsiteX6" fmla="*/ 2975212 w 3930555"/>
              <a:gd name="connsiteY6" fmla="*/ 2852382 h 2938728"/>
              <a:gd name="connsiteX7" fmla="*/ 3548418 w 3930555"/>
              <a:gd name="connsiteY7" fmla="*/ 2934268 h 2938728"/>
              <a:gd name="connsiteX8" fmla="*/ 3930555 w 3930555"/>
              <a:gd name="connsiteY8" fmla="*/ 2920620 h 2938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30555" h="2938728">
                <a:moveTo>
                  <a:pt x="0" y="0"/>
                </a:moveTo>
                <a:cubicBezTo>
                  <a:pt x="7961" y="195617"/>
                  <a:pt x="15923" y="391235"/>
                  <a:pt x="68239" y="641444"/>
                </a:cubicBezTo>
                <a:cubicBezTo>
                  <a:pt x="120556" y="891653"/>
                  <a:pt x="202442" y="1248769"/>
                  <a:pt x="313899" y="1501253"/>
                </a:cubicBezTo>
                <a:cubicBezTo>
                  <a:pt x="425356" y="1753737"/>
                  <a:pt x="552734" y="1983474"/>
                  <a:pt x="736979" y="2156346"/>
                </a:cubicBezTo>
                <a:cubicBezTo>
                  <a:pt x="921224" y="2329218"/>
                  <a:pt x="1182806" y="2442949"/>
                  <a:pt x="1419367" y="2538483"/>
                </a:cubicBezTo>
                <a:cubicBezTo>
                  <a:pt x="1655928" y="2634017"/>
                  <a:pt x="1897039" y="2677236"/>
                  <a:pt x="2156346" y="2729552"/>
                </a:cubicBezTo>
                <a:cubicBezTo>
                  <a:pt x="2415653" y="2781868"/>
                  <a:pt x="2975212" y="2852382"/>
                  <a:pt x="2975212" y="2852382"/>
                </a:cubicBezTo>
                <a:cubicBezTo>
                  <a:pt x="3207224" y="2886501"/>
                  <a:pt x="3389194" y="2922895"/>
                  <a:pt x="3548418" y="2934268"/>
                </a:cubicBezTo>
                <a:cubicBezTo>
                  <a:pt x="3707642" y="2945641"/>
                  <a:pt x="3819098" y="2933130"/>
                  <a:pt x="3930555" y="2920620"/>
                </a:cubicBez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D06CA2-74B3-DABF-C16E-238EBD517853}"/>
              </a:ext>
            </a:extLst>
          </p:cNvPr>
          <p:cNvSpPr txBox="1"/>
          <p:nvPr/>
        </p:nvSpPr>
        <p:spPr>
          <a:xfrm>
            <a:off x="6342485" y="2229636"/>
            <a:ext cx="55209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50"/>
                </a:solidFill>
                <a:latin typeface="Calisto MT" panose="02040603050505030304" pitchFamily="18" charset="77"/>
              </a:rPr>
              <a:t>A: The one that just barely touches the budget constraint… </a:t>
            </a:r>
            <a:r>
              <a:rPr lang="en-US" sz="3200" b="1" dirty="0">
                <a:solidFill>
                  <a:srgbClr val="00B050"/>
                </a:solidFill>
                <a:latin typeface="Calisto MT" panose="02040603050505030304" pitchFamily="18" charset="77"/>
              </a:rPr>
              <a:t>is tangent to it</a:t>
            </a:r>
            <a:r>
              <a:rPr lang="en-US" sz="3200" dirty="0">
                <a:solidFill>
                  <a:srgbClr val="00B050"/>
                </a:solidFill>
                <a:latin typeface="Calisto MT" panose="02040603050505030304" pitchFamily="18" charset="77"/>
              </a:rPr>
              <a:t>.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F25D920D-FA9D-B3ED-8448-EFFA0E5AC584}"/>
              </a:ext>
            </a:extLst>
          </p:cNvPr>
          <p:cNvSpPr/>
          <p:nvPr/>
        </p:nvSpPr>
        <p:spPr>
          <a:xfrm>
            <a:off x="4804012" y="3070746"/>
            <a:ext cx="3275463" cy="2484005"/>
          </a:xfrm>
          <a:custGeom>
            <a:avLst/>
            <a:gdLst>
              <a:gd name="connsiteX0" fmla="*/ 0 w 3275463"/>
              <a:gd name="connsiteY0" fmla="*/ 0 h 2484005"/>
              <a:gd name="connsiteX1" fmla="*/ 109182 w 3275463"/>
              <a:gd name="connsiteY1" fmla="*/ 477672 h 2484005"/>
              <a:gd name="connsiteX2" fmla="*/ 327546 w 3275463"/>
              <a:gd name="connsiteY2" fmla="*/ 982639 h 2484005"/>
              <a:gd name="connsiteX3" fmla="*/ 532263 w 3275463"/>
              <a:gd name="connsiteY3" fmla="*/ 1323833 h 2484005"/>
              <a:gd name="connsiteX4" fmla="*/ 764275 w 3275463"/>
              <a:gd name="connsiteY4" fmla="*/ 1596788 h 2484005"/>
              <a:gd name="connsiteX5" fmla="*/ 968991 w 3275463"/>
              <a:gd name="connsiteY5" fmla="*/ 1774209 h 2484005"/>
              <a:gd name="connsiteX6" fmla="*/ 1173707 w 3275463"/>
              <a:gd name="connsiteY6" fmla="*/ 1937982 h 2484005"/>
              <a:gd name="connsiteX7" fmla="*/ 1610436 w 3275463"/>
              <a:gd name="connsiteY7" fmla="*/ 2129051 h 2484005"/>
              <a:gd name="connsiteX8" fmla="*/ 2047164 w 3275463"/>
              <a:gd name="connsiteY8" fmla="*/ 2265529 h 2484005"/>
              <a:gd name="connsiteX9" fmla="*/ 2565779 w 3275463"/>
              <a:gd name="connsiteY9" fmla="*/ 2388358 h 2484005"/>
              <a:gd name="connsiteX10" fmla="*/ 3029803 w 3275463"/>
              <a:gd name="connsiteY10" fmla="*/ 2470245 h 2484005"/>
              <a:gd name="connsiteX11" fmla="*/ 3275463 w 3275463"/>
              <a:gd name="connsiteY11" fmla="*/ 2483893 h 2484005"/>
              <a:gd name="connsiteX12" fmla="*/ 3275463 w 3275463"/>
              <a:gd name="connsiteY12" fmla="*/ 2483893 h 2484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75463" h="2484005">
                <a:moveTo>
                  <a:pt x="0" y="0"/>
                </a:moveTo>
                <a:cubicBezTo>
                  <a:pt x="27295" y="156949"/>
                  <a:pt x="54591" y="313899"/>
                  <a:pt x="109182" y="477672"/>
                </a:cubicBezTo>
                <a:cubicBezTo>
                  <a:pt x="163773" y="641445"/>
                  <a:pt x="257033" y="841612"/>
                  <a:pt x="327546" y="982639"/>
                </a:cubicBezTo>
                <a:cubicBezTo>
                  <a:pt x="398060" y="1123666"/>
                  <a:pt x="459475" y="1221475"/>
                  <a:pt x="532263" y="1323833"/>
                </a:cubicBezTo>
                <a:cubicBezTo>
                  <a:pt x="605051" y="1426191"/>
                  <a:pt x="691487" y="1521725"/>
                  <a:pt x="764275" y="1596788"/>
                </a:cubicBezTo>
                <a:cubicBezTo>
                  <a:pt x="837063" y="1671851"/>
                  <a:pt x="900752" y="1717343"/>
                  <a:pt x="968991" y="1774209"/>
                </a:cubicBezTo>
                <a:cubicBezTo>
                  <a:pt x="1037230" y="1831075"/>
                  <a:pt x="1066800" y="1878842"/>
                  <a:pt x="1173707" y="1937982"/>
                </a:cubicBezTo>
                <a:cubicBezTo>
                  <a:pt x="1280615" y="1997122"/>
                  <a:pt x="1464860" y="2074460"/>
                  <a:pt x="1610436" y="2129051"/>
                </a:cubicBezTo>
                <a:cubicBezTo>
                  <a:pt x="1756012" y="2183642"/>
                  <a:pt x="1887940" y="2222311"/>
                  <a:pt x="2047164" y="2265529"/>
                </a:cubicBezTo>
                <a:cubicBezTo>
                  <a:pt x="2206388" y="2308747"/>
                  <a:pt x="2402006" y="2354239"/>
                  <a:pt x="2565779" y="2388358"/>
                </a:cubicBezTo>
                <a:cubicBezTo>
                  <a:pt x="2729552" y="2422477"/>
                  <a:pt x="2911522" y="2454323"/>
                  <a:pt x="3029803" y="2470245"/>
                </a:cubicBezTo>
                <a:cubicBezTo>
                  <a:pt x="3148084" y="2486168"/>
                  <a:pt x="3275463" y="2483893"/>
                  <a:pt x="3275463" y="2483893"/>
                </a:cubicBezTo>
                <a:lnTo>
                  <a:pt x="3275463" y="2483893"/>
                </a:ln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5999D1-ACBD-ADA7-A3B2-6EA58BC3720B}"/>
              </a:ext>
            </a:extLst>
          </p:cNvPr>
          <p:cNvSpPr txBox="1"/>
          <p:nvPr/>
        </p:nvSpPr>
        <p:spPr>
          <a:xfrm>
            <a:off x="3389376" y="2239469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novels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A954DB-169A-3A78-286D-B6B21CE4DF05}"/>
              </a:ext>
            </a:extLst>
          </p:cNvPr>
          <p:cNvSpPr txBox="1"/>
          <p:nvPr/>
        </p:nvSpPr>
        <p:spPr>
          <a:xfrm>
            <a:off x="8516203" y="629107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films</a:t>
            </a:r>
          </a:p>
        </p:txBody>
      </p:sp>
    </p:spTree>
    <p:extLst>
      <p:ext uri="{BB962C8B-B14F-4D97-AF65-F5344CB8AC3E}">
        <p14:creationId xmlns:p14="http://schemas.microsoft.com/office/powerpoint/2010/main" val="3975700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96B52-A082-8BCF-F3E6-DB0DF78D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285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Consumer equilibrium: maximum utility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3EAD74A-1B12-3FFA-76B9-D1A08E2F4103}"/>
              </a:ext>
            </a:extLst>
          </p:cNvPr>
          <p:cNvCxnSpPr/>
          <p:nvPr/>
        </p:nvCxnSpPr>
        <p:spPr>
          <a:xfrm>
            <a:off x="4080681" y="2347415"/>
            <a:ext cx="0" cy="37940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A534C95-73D2-ACDB-9D88-D37FCBB2C3DA}"/>
              </a:ext>
            </a:extLst>
          </p:cNvPr>
          <p:cNvCxnSpPr/>
          <p:nvPr/>
        </p:nvCxnSpPr>
        <p:spPr>
          <a:xfrm>
            <a:off x="4094328" y="6127845"/>
            <a:ext cx="44218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67A51A6-E030-C1C7-FA15-E96330C3043E}"/>
              </a:ext>
            </a:extLst>
          </p:cNvPr>
          <p:cNvCxnSpPr/>
          <p:nvPr/>
        </p:nvCxnSpPr>
        <p:spPr>
          <a:xfrm>
            <a:off x="4080681" y="4039737"/>
            <a:ext cx="3998794" cy="2101756"/>
          </a:xfrm>
          <a:prstGeom prst="line">
            <a:avLst/>
          </a:prstGeom>
          <a:ln w="25400">
            <a:solidFill>
              <a:srgbClr val="E504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1D06CA2-74B3-DABF-C16E-238EBD517853}"/>
              </a:ext>
            </a:extLst>
          </p:cNvPr>
          <p:cNvSpPr txBox="1"/>
          <p:nvPr/>
        </p:nvSpPr>
        <p:spPr>
          <a:xfrm>
            <a:off x="6412998" y="2239469"/>
            <a:ext cx="56205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  <a:latin typeface="Calisto MT" panose="02040603050505030304" pitchFamily="18" charset="77"/>
              </a:rPr>
              <a:t>Slopes are equal at the tangency</a:t>
            </a:r>
          </a:p>
          <a:p>
            <a:endParaRPr lang="en-US" sz="2800" dirty="0">
              <a:solidFill>
                <a:srgbClr val="00B050"/>
              </a:solidFill>
              <a:latin typeface="Calisto MT" panose="02040603050505030304" pitchFamily="18" charset="77"/>
            </a:endParaRPr>
          </a:p>
          <a:p>
            <a:r>
              <a:rPr lang="en-US" sz="2800" dirty="0" err="1">
                <a:solidFill>
                  <a:srgbClr val="00B050"/>
                </a:solidFill>
                <a:latin typeface="Calisto MT" panose="02040603050505030304" pitchFamily="18" charset="77"/>
              </a:rPr>
              <a:t>Aada’s</a:t>
            </a:r>
            <a:r>
              <a:rPr lang="en-US" sz="2800" dirty="0">
                <a:solidFill>
                  <a:srgbClr val="00B050"/>
                </a:solidFill>
                <a:latin typeface="Calisto MT" panose="02040603050505030304" pitchFamily="18" charset="77"/>
              </a:rPr>
              <a:t> marginal rate of substitution of novels for films = marginal cost of films =1/2 novel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F25D920D-FA9D-B3ED-8448-EFFA0E5AC584}"/>
              </a:ext>
            </a:extLst>
          </p:cNvPr>
          <p:cNvSpPr/>
          <p:nvPr/>
        </p:nvSpPr>
        <p:spPr>
          <a:xfrm>
            <a:off x="4835857" y="3119231"/>
            <a:ext cx="3275463" cy="2484005"/>
          </a:xfrm>
          <a:custGeom>
            <a:avLst/>
            <a:gdLst>
              <a:gd name="connsiteX0" fmla="*/ 0 w 3275463"/>
              <a:gd name="connsiteY0" fmla="*/ 0 h 2484005"/>
              <a:gd name="connsiteX1" fmla="*/ 109182 w 3275463"/>
              <a:gd name="connsiteY1" fmla="*/ 477672 h 2484005"/>
              <a:gd name="connsiteX2" fmla="*/ 327546 w 3275463"/>
              <a:gd name="connsiteY2" fmla="*/ 982639 h 2484005"/>
              <a:gd name="connsiteX3" fmla="*/ 532263 w 3275463"/>
              <a:gd name="connsiteY3" fmla="*/ 1323833 h 2484005"/>
              <a:gd name="connsiteX4" fmla="*/ 764275 w 3275463"/>
              <a:gd name="connsiteY4" fmla="*/ 1596788 h 2484005"/>
              <a:gd name="connsiteX5" fmla="*/ 968991 w 3275463"/>
              <a:gd name="connsiteY5" fmla="*/ 1774209 h 2484005"/>
              <a:gd name="connsiteX6" fmla="*/ 1173707 w 3275463"/>
              <a:gd name="connsiteY6" fmla="*/ 1937982 h 2484005"/>
              <a:gd name="connsiteX7" fmla="*/ 1610436 w 3275463"/>
              <a:gd name="connsiteY7" fmla="*/ 2129051 h 2484005"/>
              <a:gd name="connsiteX8" fmla="*/ 2047164 w 3275463"/>
              <a:gd name="connsiteY8" fmla="*/ 2265529 h 2484005"/>
              <a:gd name="connsiteX9" fmla="*/ 2565779 w 3275463"/>
              <a:gd name="connsiteY9" fmla="*/ 2388358 h 2484005"/>
              <a:gd name="connsiteX10" fmla="*/ 3029803 w 3275463"/>
              <a:gd name="connsiteY10" fmla="*/ 2470245 h 2484005"/>
              <a:gd name="connsiteX11" fmla="*/ 3275463 w 3275463"/>
              <a:gd name="connsiteY11" fmla="*/ 2483893 h 2484005"/>
              <a:gd name="connsiteX12" fmla="*/ 3275463 w 3275463"/>
              <a:gd name="connsiteY12" fmla="*/ 2483893 h 2484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75463" h="2484005">
                <a:moveTo>
                  <a:pt x="0" y="0"/>
                </a:moveTo>
                <a:cubicBezTo>
                  <a:pt x="27295" y="156949"/>
                  <a:pt x="54591" y="313899"/>
                  <a:pt x="109182" y="477672"/>
                </a:cubicBezTo>
                <a:cubicBezTo>
                  <a:pt x="163773" y="641445"/>
                  <a:pt x="257033" y="841612"/>
                  <a:pt x="327546" y="982639"/>
                </a:cubicBezTo>
                <a:cubicBezTo>
                  <a:pt x="398060" y="1123666"/>
                  <a:pt x="459475" y="1221475"/>
                  <a:pt x="532263" y="1323833"/>
                </a:cubicBezTo>
                <a:cubicBezTo>
                  <a:pt x="605051" y="1426191"/>
                  <a:pt x="691487" y="1521725"/>
                  <a:pt x="764275" y="1596788"/>
                </a:cubicBezTo>
                <a:cubicBezTo>
                  <a:pt x="837063" y="1671851"/>
                  <a:pt x="900752" y="1717343"/>
                  <a:pt x="968991" y="1774209"/>
                </a:cubicBezTo>
                <a:cubicBezTo>
                  <a:pt x="1037230" y="1831075"/>
                  <a:pt x="1066800" y="1878842"/>
                  <a:pt x="1173707" y="1937982"/>
                </a:cubicBezTo>
                <a:cubicBezTo>
                  <a:pt x="1280615" y="1997122"/>
                  <a:pt x="1464860" y="2074460"/>
                  <a:pt x="1610436" y="2129051"/>
                </a:cubicBezTo>
                <a:cubicBezTo>
                  <a:pt x="1756012" y="2183642"/>
                  <a:pt x="1887940" y="2222311"/>
                  <a:pt x="2047164" y="2265529"/>
                </a:cubicBezTo>
                <a:cubicBezTo>
                  <a:pt x="2206388" y="2308747"/>
                  <a:pt x="2402006" y="2354239"/>
                  <a:pt x="2565779" y="2388358"/>
                </a:cubicBezTo>
                <a:cubicBezTo>
                  <a:pt x="2729552" y="2422477"/>
                  <a:pt x="2911522" y="2454323"/>
                  <a:pt x="3029803" y="2470245"/>
                </a:cubicBezTo>
                <a:cubicBezTo>
                  <a:pt x="3148084" y="2486168"/>
                  <a:pt x="3275463" y="2483893"/>
                  <a:pt x="3275463" y="2483893"/>
                </a:cubicBezTo>
                <a:lnTo>
                  <a:pt x="3275463" y="2483893"/>
                </a:ln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61A957-5C12-4C4D-359F-88840AF9659D}"/>
              </a:ext>
            </a:extLst>
          </p:cNvPr>
          <p:cNvSpPr txBox="1"/>
          <p:nvPr/>
        </p:nvSpPr>
        <p:spPr>
          <a:xfrm>
            <a:off x="3291840" y="2239469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novels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F2024B-28E5-068D-FAFE-148F01757ED6}"/>
              </a:ext>
            </a:extLst>
          </p:cNvPr>
          <p:cNvSpPr txBox="1"/>
          <p:nvPr/>
        </p:nvSpPr>
        <p:spPr>
          <a:xfrm>
            <a:off x="8516203" y="623011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films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6ADBC64-97D0-56E9-84DB-70F6FAF3E33E}"/>
              </a:ext>
            </a:extLst>
          </p:cNvPr>
          <p:cNvCxnSpPr/>
          <p:nvPr/>
        </p:nvCxnSpPr>
        <p:spPr>
          <a:xfrm>
            <a:off x="6096000" y="5078627"/>
            <a:ext cx="0" cy="104921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FFBBF28-8D5F-8533-5376-129ACED158A5}"/>
              </a:ext>
            </a:extLst>
          </p:cNvPr>
          <p:cNvCxnSpPr/>
          <p:nvPr/>
        </p:nvCxnSpPr>
        <p:spPr>
          <a:xfrm flipH="1" flipV="1">
            <a:off x="4094328" y="5029200"/>
            <a:ext cx="2001672" cy="86497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63007BB-BC93-6649-23E8-80C02A9A0B47}"/>
              </a:ext>
            </a:extLst>
          </p:cNvPr>
          <p:cNvSpPr txBox="1"/>
          <p:nvPr/>
        </p:nvSpPr>
        <p:spPr>
          <a:xfrm>
            <a:off x="5993027" y="623011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Qf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EBE978-44BF-8444-D46A-D88BBCA8F1CC}"/>
              </a:ext>
            </a:extLst>
          </p:cNvPr>
          <p:cNvSpPr txBox="1"/>
          <p:nvPr/>
        </p:nvSpPr>
        <p:spPr>
          <a:xfrm>
            <a:off x="3496962" y="4782065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846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0385C45-52F7-6B20-13FE-53B36F100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What’s significant about the tangency?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37B9A3-A7E1-738C-30DE-6C096B804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Calisto MT" panose="02040603050505030304" pitchFamily="18" charset="77"/>
              </a:rPr>
              <a:t>Maximization/minimization problems in economics (max utility, max profits, minimum cost) are solved when two marginal values are set equal as in our indifference curve/budget constraint tangency</a:t>
            </a:r>
          </a:p>
          <a:p>
            <a:r>
              <a:rPr lang="en-US" dirty="0">
                <a:latin typeface="Calisto MT" panose="02040603050505030304" pitchFamily="18" charset="77"/>
              </a:rPr>
              <a:t>The BC slope tells us what </a:t>
            </a:r>
            <a:r>
              <a:rPr lang="en-US" dirty="0" err="1">
                <a:latin typeface="Calisto MT" panose="02040603050505030304" pitchFamily="18" charset="77"/>
              </a:rPr>
              <a:t>Aada</a:t>
            </a:r>
            <a:r>
              <a:rPr lang="en-US" dirty="0">
                <a:latin typeface="Calisto MT" panose="02040603050505030304" pitchFamily="18" charset="77"/>
              </a:rPr>
              <a:t> gets “in the market” if she gives up a film: she gets €10, or ½ novel</a:t>
            </a:r>
          </a:p>
          <a:p>
            <a:r>
              <a:rPr lang="en-US" dirty="0">
                <a:latin typeface="Calisto MT" panose="02040603050505030304" pitchFamily="18" charset="77"/>
              </a:rPr>
              <a:t>When her psychological tradeoff is ALSO exactly ½, she can’t do any better by shifting around her spending. A film is worth ½ novel to her, and that’s just what she could get if she didn’t buy that movie ticket </a:t>
            </a:r>
          </a:p>
          <a:p>
            <a:r>
              <a:rPr lang="en-US" dirty="0">
                <a:latin typeface="Calisto MT" panose="02040603050505030304" pitchFamily="18" charset="77"/>
              </a:rPr>
              <a:t>When the slopes are DIFFERENT, she can gain utility by shifting her spending</a:t>
            </a:r>
          </a:p>
        </p:txBody>
      </p:sp>
    </p:spTree>
    <p:extLst>
      <p:ext uri="{BB962C8B-B14F-4D97-AF65-F5344CB8AC3E}">
        <p14:creationId xmlns:p14="http://schemas.microsoft.com/office/powerpoint/2010/main" val="3425928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158CE-9A71-A731-C609-82CD8939E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6028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 theoretical apparatus to analyze </a:t>
            </a:r>
            <a:br>
              <a:rPr lang="en-US" dirty="0"/>
            </a:br>
            <a:r>
              <a:rPr lang="en-US" dirty="0">
                <a:solidFill>
                  <a:srgbClr val="00B7C2"/>
                </a:solidFill>
              </a:rPr>
              <a:t>choices by individuals facing 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FD6F3-D097-ED6A-0C2D-6601B07F8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5407"/>
            <a:ext cx="10515600" cy="4267468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Calisto MT" panose="02040603050505030304" pitchFamily="18" charset="77"/>
              </a:rPr>
              <a:t>Individuals buy goods and services but also…</a:t>
            </a:r>
          </a:p>
          <a:p>
            <a:r>
              <a:rPr lang="en-US" dirty="0">
                <a:latin typeface="Calisto MT" panose="02040603050505030304" pitchFamily="18" charset="77"/>
              </a:rPr>
              <a:t>They rent/sell/lend their labor services (most common) or other resources they own (like land or €€€) to get income</a:t>
            </a:r>
          </a:p>
          <a:p>
            <a:r>
              <a:rPr lang="en-US" dirty="0">
                <a:latin typeface="Calisto MT" panose="02040603050505030304" pitchFamily="18" charset="77"/>
              </a:rPr>
              <a:t>Deciding how much to work can be framed as a consumption choice: how much leisure to consume vs how much income to acquire</a:t>
            </a:r>
          </a:p>
          <a:p>
            <a:r>
              <a:rPr lang="en-US" dirty="0">
                <a:latin typeface="Calisto MT" panose="02040603050505030304" pitchFamily="18" charset="77"/>
              </a:rPr>
              <a:t>This apparatus also works for non-monetary decisions: </a:t>
            </a:r>
            <a:r>
              <a:rPr lang="en-US" dirty="0" err="1">
                <a:latin typeface="Calisto MT" panose="02040603050505030304" pitchFamily="18" charset="77"/>
              </a:rPr>
              <a:t>eg</a:t>
            </a:r>
            <a:r>
              <a:rPr lang="en-US" dirty="0">
                <a:latin typeface="Calisto MT" panose="02040603050505030304" pitchFamily="18" charset="77"/>
              </a:rPr>
              <a:t> how to use time</a:t>
            </a:r>
          </a:p>
          <a:p>
            <a:r>
              <a:rPr lang="en-US" dirty="0">
                <a:latin typeface="Calisto MT" panose="02040603050505030304" pitchFamily="18" charset="77"/>
              </a:rPr>
              <a:t>The theory assumes that individuals are rational and self-interested*</a:t>
            </a:r>
          </a:p>
          <a:p>
            <a:r>
              <a:rPr lang="en-US" dirty="0">
                <a:latin typeface="Calisto MT" panose="02040603050505030304" pitchFamily="18" charset="77"/>
              </a:rPr>
              <a:t>Meaning they seek maximum satisfaction given their constraints</a:t>
            </a:r>
          </a:p>
          <a:p>
            <a:r>
              <a:rPr lang="en-US" dirty="0">
                <a:latin typeface="Calisto MT" panose="02040603050505030304" pitchFamily="18" charset="77"/>
              </a:rPr>
              <a:t>They are assumed to have consistent, stable preferences </a:t>
            </a:r>
          </a:p>
          <a:p>
            <a:r>
              <a:rPr lang="en-US" dirty="0">
                <a:latin typeface="Calisto MT" panose="02040603050505030304" pitchFamily="18" charset="77"/>
              </a:rPr>
              <a:t>Consumer theory was the first shot fired in the “Marginal Revolution” (1870s)</a:t>
            </a:r>
          </a:p>
          <a:p>
            <a:pPr marL="0" indent="0">
              <a:buNone/>
            </a:pPr>
            <a:r>
              <a:rPr lang="en-US" dirty="0"/>
              <a:t>	*more on this later</a:t>
            </a:r>
          </a:p>
        </p:txBody>
      </p:sp>
    </p:spTree>
    <p:extLst>
      <p:ext uri="{BB962C8B-B14F-4D97-AF65-F5344CB8AC3E}">
        <p14:creationId xmlns:p14="http://schemas.microsoft.com/office/powerpoint/2010/main" val="2582889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EF9AA-E5FA-2B5F-A084-41E8CFC89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Pause now for some unrelated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367FD-5761-43D5-574F-9E2B98169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2312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96B52-A082-8BCF-F3E6-DB0DF78D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2857"/>
          </a:xfrm>
        </p:spPr>
        <p:txBody>
          <a:bodyPr>
            <a:normAutofit fontScale="90000"/>
          </a:bodyPr>
          <a:lstStyle/>
          <a:p>
            <a:r>
              <a:rPr lang="en-US" dirty="0"/>
              <a:t>Let’s look at point C where the slopes are different. The budget constraint is flatter than the indifference curve.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3EAD74A-1B12-3FFA-76B9-D1A08E2F4103}"/>
              </a:ext>
            </a:extLst>
          </p:cNvPr>
          <p:cNvCxnSpPr/>
          <p:nvPr/>
        </p:nvCxnSpPr>
        <p:spPr>
          <a:xfrm>
            <a:off x="4080681" y="2347415"/>
            <a:ext cx="0" cy="37940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A534C95-73D2-ACDB-9D88-D37FCBB2C3DA}"/>
              </a:ext>
            </a:extLst>
          </p:cNvPr>
          <p:cNvCxnSpPr/>
          <p:nvPr/>
        </p:nvCxnSpPr>
        <p:spPr>
          <a:xfrm>
            <a:off x="4094328" y="6127845"/>
            <a:ext cx="44218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67A51A6-E030-C1C7-FA15-E96330C3043E}"/>
              </a:ext>
            </a:extLst>
          </p:cNvPr>
          <p:cNvCxnSpPr/>
          <p:nvPr/>
        </p:nvCxnSpPr>
        <p:spPr>
          <a:xfrm>
            <a:off x="4080681" y="4039737"/>
            <a:ext cx="3998794" cy="2101756"/>
          </a:xfrm>
          <a:prstGeom prst="line">
            <a:avLst/>
          </a:prstGeom>
          <a:ln w="25400">
            <a:solidFill>
              <a:srgbClr val="E504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>
            <a:extLst>
              <a:ext uri="{FF2B5EF4-FFF2-40B4-BE49-F238E27FC236}">
                <a16:creationId xmlns:a16="http://schemas.microsoft.com/office/drawing/2014/main" id="{831D5EB7-8679-5D51-9879-5C24A2D6E11D}"/>
              </a:ext>
            </a:extLst>
          </p:cNvPr>
          <p:cNvSpPr/>
          <p:nvPr/>
        </p:nvSpPr>
        <p:spPr>
          <a:xfrm>
            <a:off x="4339987" y="3029803"/>
            <a:ext cx="3930555" cy="2938728"/>
          </a:xfrm>
          <a:custGeom>
            <a:avLst/>
            <a:gdLst>
              <a:gd name="connsiteX0" fmla="*/ 0 w 3930555"/>
              <a:gd name="connsiteY0" fmla="*/ 0 h 2938728"/>
              <a:gd name="connsiteX1" fmla="*/ 68239 w 3930555"/>
              <a:gd name="connsiteY1" fmla="*/ 641444 h 2938728"/>
              <a:gd name="connsiteX2" fmla="*/ 313899 w 3930555"/>
              <a:gd name="connsiteY2" fmla="*/ 1501253 h 2938728"/>
              <a:gd name="connsiteX3" fmla="*/ 736979 w 3930555"/>
              <a:gd name="connsiteY3" fmla="*/ 2156346 h 2938728"/>
              <a:gd name="connsiteX4" fmla="*/ 1419367 w 3930555"/>
              <a:gd name="connsiteY4" fmla="*/ 2538483 h 2938728"/>
              <a:gd name="connsiteX5" fmla="*/ 2156346 w 3930555"/>
              <a:gd name="connsiteY5" fmla="*/ 2729552 h 2938728"/>
              <a:gd name="connsiteX6" fmla="*/ 2975212 w 3930555"/>
              <a:gd name="connsiteY6" fmla="*/ 2852382 h 2938728"/>
              <a:gd name="connsiteX7" fmla="*/ 3548418 w 3930555"/>
              <a:gd name="connsiteY7" fmla="*/ 2934268 h 2938728"/>
              <a:gd name="connsiteX8" fmla="*/ 3930555 w 3930555"/>
              <a:gd name="connsiteY8" fmla="*/ 2920620 h 2938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30555" h="2938728">
                <a:moveTo>
                  <a:pt x="0" y="0"/>
                </a:moveTo>
                <a:cubicBezTo>
                  <a:pt x="7961" y="195617"/>
                  <a:pt x="15923" y="391235"/>
                  <a:pt x="68239" y="641444"/>
                </a:cubicBezTo>
                <a:cubicBezTo>
                  <a:pt x="120556" y="891653"/>
                  <a:pt x="202442" y="1248769"/>
                  <a:pt x="313899" y="1501253"/>
                </a:cubicBezTo>
                <a:cubicBezTo>
                  <a:pt x="425356" y="1753737"/>
                  <a:pt x="552734" y="1983474"/>
                  <a:pt x="736979" y="2156346"/>
                </a:cubicBezTo>
                <a:cubicBezTo>
                  <a:pt x="921224" y="2329218"/>
                  <a:pt x="1182806" y="2442949"/>
                  <a:pt x="1419367" y="2538483"/>
                </a:cubicBezTo>
                <a:cubicBezTo>
                  <a:pt x="1655928" y="2634017"/>
                  <a:pt x="1897039" y="2677236"/>
                  <a:pt x="2156346" y="2729552"/>
                </a:cubicBezTo>
                <a:cubicBezTo>
                  <a:pt x="2415653" y="2781868"/>
                  <a:pt x="2975212" y="2852382"/>
                  <a:pt x="2975212" y="2852382"/>
                </a:cubicBezTo>
                <a:cubicBezTo>
                  <a:pt x="3207224" y="2886501"/>
                  <a:pt x="3389194" y="2922895"/>
                  <a:pt x="3548418" y="2934268"/>
                </a:cubicBezTo>
                <a:cubicBezTo>
                  <a:pt x="3707642" y="2945641"/>
                  <a:pt x="3819098" y="2933130"/>
                  <a:pt x="3930555" y="2920620"/>
                </a:cubicBez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E7EF65-3B43-F14A-E80E-0E764933B2F5}"/>
              </a:ext>
            </a:extLst>
          </p:cNvPr>
          <p:cNvSpPr txBox="1"/>
          <p:nvPr/>
        </p:nvSpPr>
        <p:spPr>
          <a:xfrm>
            <a:off x="3152624" y="2239469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novels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B88FEB-9030-3E2A-22C3-FC9F236FB65D}"/>
              </a:ext>
            </a:extLst>
          </p:cNvPr>
          <p:cNvSpPr txBox="1"/>
          <p:nvPr/>
        </p:nvSpPr>
        <p:spPr>
          <a:xfrm>
            <a:off x="8516203" y="626432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5696A0-DB71-647D-75B3-8CE540E53A0F}"/>
              </a:ext>
            </a:extLst>
          </p:cNvPr>
          <p:cNvSpPr txBox="1"/>
          <p:nvPr/>
        </p:nvSpPr>
        <p:spPr>
          <a:xfrm>
            <a:off x="4550538" y="3828436"/>
            <a:ext cx="588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sto MT" panose="02040603050505030304" pitchFamily="18" charset="77"/>
              </a:rPr>
              <a:t>C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6BB6EC0F-8AB5-3B37-5A23-C8045497FFFE}"/>
                  </a:ext>
                </a:extLst>
              </p14:cNvPr>
              <p14:cNvContentPartPr/>
              <p14:nvPr/>
            </p14:nvContentPartPr>
            <p14:xfrm>
              <a:off x="4121058" y="4407120"/>
              <a:ext cx="87840" cy="360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6BB6EC0F-8AB5-3B37-5A23-C8045497FFF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112058" y="4398480"/>
                <a:ext cx="105480" cy="2124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A408D99A-CB1A-AC42-2EC2-351B3A98710B}"/>
              </a:ext>
            </a:extLst>
          </p:cNvPr>
          <p:cNvGrpSpPr/>
          <p:nvPr/>
        </p:nvGrpSpPr>
        <p:grpSpPr>
          <a:xfrm>
            <a:off x="4397044" y="4789120"/>
            <a:ext cx="321840" cy="232560"/>
            <a:chOff x="4409418" y="4787640"/>
            <a:chExt cx="321840" cy="232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66E897DA-749D-30D6-135B-ADAFC74E006C}"/>
                    </a:ext>
                  </a:extLst>
                </p14:cNvPr>
                <p14:cNvContentPartPr/>
                <p14:nvPr/>
              </p14:nvContentPartPr>
              <p14:xfrm>
                <a:off x="4456938" y="4831560"/>
                <a:ext cx="360" cy="1886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66E897DA-749D-30D6-135B-ADAFC74E006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448298" y="4822920"/>
                  <a:ext cx="1800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9A77AF8-512E-D3E6-099D-AFB5E35D5EC3}"/>
                    </a:ext>
                  </a:extLst>
                </p14:cNvPr>
                <p14:cNvContentPartPr/>
                <p14:nvPr/>
              </p14:nvContentPartPr>
              <p14:xfrm>
                <a:off x="4409418" y="4937760"/>
                <a:ext cx="142920" cy="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9A77AF8-512E-D3E6-099D-AFB5E35D5EC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400418" y="4929120"/>
                  <a:ext cx="1605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03F854A5-0C87-B193-A7F6-3A00AD6B04A3}"/>
                    </a:ext>
                  </a:extLst>
                </p14:cNvPr>
                <p14:cNvContentPartPr/>
                <p14:nvPr/>
              </p14:nvContentPartPr>
              <p14:xfrm>
                <a:off x="4603818" y="4787640"/>
                <a:ext cx="63000" cy="2264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03F854A5-0C87-B193-A7F6-3A00AD6B04A3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595178" y="4779000"/>
                  <a:ext cx="8064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C4106961-B9E8-27B4-FAC7-8196FC631946}"/>
                    </a:ext>
                  </a:extLst>
                </p14:cNvPr>
                <p14:cNvContentPartPr/>
                <p14:nvPr/>
              </p14:nvContentPartPr>
              <p14:xfrm>
                <a:off x="4623618" y="5013720"/>
                <a:ext cx="107640" cy="3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C4106961-B9E8-27B4-FAC7-8196FC63194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614978" y="5005080"/>
                  <a:ext cx="125280" cy="18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7A5A9DFA-1818-19D1-CE96-5B4A9AA9AF65}"/>
              </a:ext>
            </a:extLst>
          </p:cNvPr>
          <p:cNvSpPr txBox="1"/>
          <p:nvPr/>
        </p:nvSpPr>
        <p:spPr>
          <a:xfrm>
            <a:off x="7610622" y="2096086"/>
            <a:ext cx="45813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Calisto MT" panose="02040603050505030304" pitchFamily="18" charset="77"/>
              </a:rPr>
              <a:t>Moving down the IC from C, you can see that </a:t>
            </a:r>
            <a:r>
              <a:rPr lang="en-US" sz="2400" dirty="0" err="1">
                <a:solidFill>
                  <a:srgbClr val="00B0F0"/>
                </a:solidFill>
                <a:latin typeface="Calisto MT" panose="02040603050505030304" pitchFamily="18" charset="77"/>
              </a:rPr>
              <a:t>Aada</a:t>
            </a:r>
            <a:r>
              <a:rPr lang="en-US" sz="2400" dirty="0">
                <a:solidFill>
                  <a:srgbClr val="00B0F0"/>
                </a:solidFill>
                <a:latin typeface="Calisto MT" panose="02040603050505030304" pitchFamily="18" charset="77"/>
              </a:rPr>
              <a:t> is </a:t>
            </a:r>
            <a:r>
              <a:rPr lang="en-US" sz="2400" b="1" dirty="0">
                <a:solidFill>
                  <a:srgbClr val="00B0F0"/>
                </a:solidFill>
                <a:latin typeface="Calisto MT" panose="02040603050505030304" pitchFamily="18" charset="77"/>
              </a:rPr>
              <a:t>equally happy</a:t>
            </a:r>
            <a:r>
              <a:rPr lang="en-US" sz="2400" dirty="0">
                <a:solidFill>
                  <a:srgbClr val="00B0F0"/>
                </a:solidFill>
                <a:latin typeface="Calisto MT" panose="02040603050505030304" pitchFamily="18" charset="77"/>
              </a:rPr>
              <a:t> if she gives up 2 novels and gets 1 film. (Same IC)</a:t>
            </a:r>
          </a:p>
          <a:p>
            <a:endParaRPr lang="en-US" sz="2400" dirty="0">
              <a:solidFill>
                <a:srgbClr val="00B0F0"/>
              </a:solidFill>
              <a:latin typeface="Calisto MT" panose="02040603050505030304" pitchFamily="18" charset="77"/>
            </a:endParaRPr>
          </a:p>
          <a:p>
            <a:r>
              <a:rPr lang="en-US" sz="2400" dirty="0">
                <a:solidFill>
                  <a:srgbClr val="00B0F0"/>
                </a:solidFill>
                <a:latin typeface="Calisto MT" panose="02040603050505030304" pitchFamily="18" charset="77"/>
              </a:rPr>
              <a:t>But market prices are such that if she gives up 2 novels, she’ll have €40! With that, she can go to 4 films! And be WAY happier.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D25195C7-9147-2068-DD77-B844C8DB7909}"/>
                  </a:ext>
                </a:extLst>
              </p14:cNvPr>
              <p14:cNvContentPartPr/>
              <p14:nvPr/>
            </p14:nvContentPartPr>
            <p14:xfrm>
              <a:off x="4536335" y="4277579"/>
              <a:ext cx="204120" cy="41652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D25195C7-9147-2068-DD77-B844C8DB790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527335" y="4268939"/>
                <a:ext cx="221760" cy="43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94989F11-FDA7-F6B5-8150-7B7D428A3BDF}"/>
                  </a:ext>
                </a:extLst>
              </p14:cNvPr>
              <p14:cNvContentPartPr/>
              <p14:nvPr/>
            </p14:nvContentPartPr>
            <p14:xfrm>
              <a:off x="4267415" y="4297019"/>
              <a:ext cx="169560" cy="24732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94989F11-FDA7-F6B5-8150-7B7D428A3BDF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258415" y="4288019"/>
                <a:ext cx="187200" cy="26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69010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96B52-A082-8BCF-F3E6-DB0DF78D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285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Let’s look at point C where the slopes are different. The budget constraint is flatter than the indifference curve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3EAD74A-1B12-3FFA-76B9-D1A08E2F4103}"/>
              </a:ext>
            </a:extLst>
          </p:cNvPr>
          <p:cNvCxnSpPr/>
          <p:nvPr/>
        </p:nvCxnSpPr>
        <p:spPr>
          <a:xfrm>
            <a:off x="4080681" y="2347415"/>
            <a:ext cx="0" cy="37940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A534C95-73D2-ACDB-9D88-D37FCBB2C3DA}"/>
              </a:ext>
            </a:extLst>
          </p:cNvPr>
          <p:cNvCxnSpPr/>
          <p:nvPr/>
        </p:nvCxnSpPr>
        <p:spPr>
          <a:xfrm>
            <a:off x="4094328" y="6127845"/>
            <a:ext cx="44218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67A51A6-E030-C1C7-FA15-E96330C3043E}"/>
              </a:ext>
            </a:extLst>
          </p:cNvPr>
          <p:cNvCxnSpPr/>
          <p:nvPr/>
        </p:nvCxnSpPr>
        <p:spPr>
          <a:xfrm>
            <a:off x="4080681" y="4039737"/>
            <a:ext cx="3998794" cy="2101756"/>
          </a:xfrm>
          <a:prstGeom prst="line">
            <a:avLst/>
          </a:prstGeom>
          <a:ln w="25400">
            <a:solidFill>
              <a:srgbClr val="E504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>
            <a:extLst>
              <a:ext uri="{FF2B5EF4-FFF2-40B4-BE49-F238E27FC236}">
                <a16:creationId xmlns:a16="http://schemas.microsoft.com/office/drawing/2014/main" id="{831D5EB7-8679-5D51-9879-5C24A2D6E11D}"/>
              </a:ext>
            </a:extLst>
          </p:cNvPr>
          <p:cNvSpPr/>
          <p:nvPr/>
        </p:nvSpPr>
        <p:spPr>
          <a:xfrm>
            <a:off x="4339987" y="3029803"/>
            <a:ext cx="3930555" cy="2938728"/>
          </a:xfrm>
          <a:custGeom>
            <a:avLst/>
            <a:gdLst>
              <a:gd name="connsiteX0" fmla="*/ 0 w 3930555"/>
              <a:gd name="connsiteY0" fmla="*/ 0 h 2938728"/>
              <a:gd name="connsiteX1" fmla="*/ 68239 w 3930555"/>
              <a:gd name="connsiteY1" fmla="*/ 641444 h 2938728"/>
              <a:gd name="connsiteX2" fmla="*/ 313899 w 3930555"/>
              <a:gd name="connsiteY2" fmla="*/ 1501253 h 2938728"/>
              <a:gd name="connsiteX3" fmla="*/ 736979 w 3930555"/>
              <a:gd name="connsiteY3" fmla="*/ 2156346 h 2938728"/>
              <a:gd name="connsiteX4" fmla="*/ 1419367 w 3930555"/>
              <a:gd name="connsiteY4" fmla="*/ 2538483 h 2938728"/>
              <a:gd name="connsiteX5" fmla="*/ 2156346 w 3930555"/>
              <a:gd name="connsiteY5" fmla="*/ 2729552 h 2938728"/>
              <a:gd name="connsiteX6" fmla="*/ 2975212 w 3930555"/>
              <a:gd name="connsiteY6" fmla="*/ 2852382 h 2938728"/>
              <a:gd name="connsiteX7" fmla="*/ 3548418 w 3930555"/>
              <a:gd name="connsiteY7" fmla="*/ 2934268 h 2938728"/>
              <a:gd name="connsiteX8" fmla="*/ 3930555 w 3930555"/>
              <a:gd name="connsiteY8" fmla="*/ 2920620 h 2938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30555" h="2938728">
                <a:moveTo>
                  <a:pt x="0" y="0"/>
                </a:moveTo>
                <a:cubicBezTo>
                  <a:pt x="7961" y="195617"/>
                  <a:pt x="15923" y="391235"/>
                  <a:pt x="68239" y="641444"/>
                </a:cubicBezTo>
                <a:cubicBezTo>
                  <a:pt x="120556" y="891653"/>
                  <a:pt x="202442" y="1248769"/>
                  <a:pt x="313899" y="1501253"/>
                </a:cubicBezTo>
                <a:cubicBezTo>
                  <a:pt x="425356" y="1753737"/>
                  <a:pt x="552734" y="1983474"/>
                  <a:pt x="736979" y="2156346"/>
                </a:cubicBezTo>
                <a:cubicBezTo>
                  <a:pt x="921224" y="2329218"/>
                  <a:pt x="1182806" y="2442949"/>
                  <a:pt x="1419367" y="2538483"/>
                </a:cubicBezTo>
                <a:cubicBezTo>
                  <a:pt x="1655928" y="2634017"/>
                  <a:pt x="1897039" y="2677236"/>
                  <a:pt x="2156346" y="2729552"/>
                </a:cubicBezTo>
                <a:cubicBezTo>
                  <a:pt x="2415653" y="2781868"/>
                  <a:pt x="2975212" y="2852382"/>
                  <a:pt x="2975212" y="2852382"/>
                </a:cubicBezTo>
                <a:cubicBezTo>
                  <a:pt x="3207224" y="2886501"/>
                  <a:pt x="3389194" y="2922895"/>
                  <a:pt x="3548418" y="2934268"/>
                </a:cubicBezTo>
                <a:cubicBezTo>
                  <a:pt x="3707642" y="2945641"/>
                  <a:pt x="3819098" y="2933130"/>
                  <a:pt x="3930555" y="2920620"/>
                </a:cubicBez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E7EF65-3B43-F14A-E80E-0E764933B2F5}"/>
              </a:ext>
            </a:extLst>
          </p:cNvPr>
          <p:cNvSpPr txBox="1"/>
          <p:nvPr/>
        </p:nvSpPr>
        <p:spPr>
          <a:xfrm>
            <a:off x="3152624" y="2239469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novels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B88FEB-9030-3E2A-22C3-FC9F236FB65D}"/>
              </a:ext>
            </a:extLst>
          </p:cNvPr>
          <p:cNvSpPr txBox="1"/>
          <p:nvPr/>
        </p:nvSpPr>
        <p:spPr>
          <a:xfrm>
            <a:off x="8516203" y="626432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5696A0-DB71-647D-75B3-8CE540E53A0F}"/>
              </a:ext>
            </a:extLst>
          </p:cNvPr>
          <p:cNvSpPr txBox="1"/>
          <p:nvPr/>
        </p:nvSpPr>
        <p:spPr>
          <a:xfrm>
            <a:off x="4488347" y="3881303"/>
            <a:ext cx="667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sto MT" panose="02040603050505030304" pitchFamily="18" charset="77"/>
              </a:rPr>
              <a:t>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5A9DFA-1818-19D1-CE96-5B4A9AA9AF65}"/>
              </a:ext>
            </a:extLst>
          </p:cNvPr>
          <p:cNvSpPr txBox="1"/>
          <p:nvPr/>
        </p:nvSpPr>
        <p:spPr>
          <a:xfrm>
            <a:off x="7610623" y="2096086"/>
            <a:ext cx="36294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Calisto MT" panose="02040603050505030304" pitchFamily="18" charset="77"/>
              </a:rPr>
              <a:t>The orange reallocation of her money, cutting back on novels by 2, and getting 4 films at D, gets her to a </a:t>
            </a:r>
            <a:r>
              <a:rPr lang="en-US" sz="2400" b="1" dirty="0">
                <a:solidFill>
                  <a:schemeClr val="accent2"/>
                </a:solidFill>
                <a:latin typeface="Calisto MT" panose="02040603050505030304" pitchFamily="18" charset="77"/>
              </a:rPr>
              <a:t>higher indifference curve</a:t>
            </a:r>
          </a:p>
          <a:p>
            <a:endParaRPr lang="en-US" sz="2400" dirty="0">
              <a:solidFill>
                <a:schemeClr val="accent2"/>
              </a:solidFill>
              <a:latin typeface="Calisto MT" panose="02040603050505030304" pitchFamily="18" charset="77"/>
            </a:endParaRPr>
          </a:p>
          <a:p>
            <a:r>
              <a:rPr lang="en-US" sz="2400" dirty="0">
                <a:solidFill>
                  <a:schemeClr val="accent2"/>
                </a:solidFill>
                <a:latin typeface="Calisto MT" panose="02040603050505030304" pitchFamily="18" charset="77"/>
              </a:rPr>
              <a:t>She should keep shifting € toward films until the tradeoffs/slopes are =.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58A1C5E1-B936-CB96-68DB-AD6E93C16FE2}"/>
              </a:ext>
            </a:extLst>
          </p:cNvPr>
          <p:cNvSpPr/>
          <p:nvPr/>
        </p:nvSpPr>
        <p:spPr>
          <a:xfrm>
            <a:off x="4754880" y="3165231"/>
            <a:ext cx="3151163" cy="2644726"/>
          </a:xfrm>
          <a:custGeom>
            <a:avLst/>
            <a:gdLst>
              <a:gd name="connsiteX0" fmla="*/ 0 w 3151163"/>
              <a:gd name="connsiteY0" fmla="*/ 0 h 2644726"/>
              <a:gd name="connsiteX1" fmla="*/ 98474 w 3151163"/>
              <a:gd name="connsiteY1" fmla="*/ 464234 h 2644726"/>
              <a:gd name="connsiteX2" fmla="*/ 295422 w 3151163"/>
              <a:gd name="connsiteY2" fmla="*/ 1097280 h 2644726"/>
              <a:gd name="connsiteX3" fmla="*/ 506437 w 3151163"/>
              <a:gd name="connsiteY3" fmla="*/ 1505243 h 2644726"/>
              <a:gd name="connsiteX4" fmla="*/ 1026942 w 3151163"/>
              <a:gd name="connsiteY4" fmla="*/ 1913206 h 2644726"/>
              <a:gd name="connsiteX5" fmla="*/ 1702191 w 3151163"/>
              <a:gd name="connsiteY5" fmla="*/ 2264898 h 2644726"/>
              <a:gd name="connsiteX6" fmla="*/ 2489982 w 3151163"/>
              <a:gd name="connsiteY6" fmla="*/ 2504049 h 2644726"/>
              <a:gd name="connsiteX7" fmla="*/ 3151163 w 3151163"/>
              <a:gd name="connsiteY7" fmla="*/ 2644726 h 264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51163" h="2644726">
                <a:moveTo>
                  <a:pt x="0" y="0"/>
                </a:moveTo>
                <a:cubicBezTo>
                  <a:pt x="24618" y="140677"/>
                  <a:pt x="49237" y="281354"/>
                  <a:pt x="98474" y="464234"/>
                </a:cubicBezTo>
                <a:cubicBezTo>
                  <a:pt x="147711" y="647114"/>
                  <a:pt x="227428" y="923779"/>
                  <a:pt x="295422" y="1097280"/>
                </a:cubicBezTo>
                <a:cubicBezTo>
                  <a:pt x="363416" y="1270782"/>
                  <a:pt x="384517" y="1369255"/>
                  <a:pt x="506437" y="1505243"/>
                </a:cubicBezTo>
                <a:cubicBezTo>
                  <a:pt x="628357" y="1641231"/>
                  <a:pt x="827650" y="1786597"/>
                  <a:pt x="1026942" y="1913206"/>
                </a:cubicBezTo>
                <a:cubicBezTo>
                  <a:pt x="1226234" y="2039815"/>
                  <a:pt x="1458351" y="2166424"/>
                  <a:pt x="1702191" y="2264898"/>
                </a:cubicBezTo>
                <a:cubicBezTo>
                  <a:pt x="1946031" y="2363372"/>
                  <a:pt x="2248487" y="2440744"/>
                  <a:pt x="2489982" y="2504049"/>
                </a:cubicBezTo>
                <a:cubicBezTo>
                  <a:pt x="2731477" y="2567354"/>
                  <a:pt x="2941320" y="2606040"/>
                  <a:pt x="3151163" y="2644726"/>
                </a:cubicBez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FC29C6FA-CE73-9703-3C02-A86BB391CE22}"/>
                  </a:ext>
                </a:extLst>
              </p14:cNvPr>
              <p14:cNvContentPartPr/>
              <p14:nvPr/>
            </p14:nvContentPartPr>
            <p14:xfrm>
              <a:off x="4700298" y="4851360"/>
              <a:ext cx="360" cy="16380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FC29C6FA-CE73-9703-3C02-A86BB391CE2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94178" y="4845240"/>
                <a:ext cx="12600" cy="17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7F885C9-EAF2-3ABC-CF85-B13CAC93D116}"/>
                  </a:ext>
                </a:extLst>
              </p14:cNvPr>
              <p14:cNvContentPartPr/>
              <p14:nvPr/>
            </p14:nvContentPartPr>
            <p14:xfrm>
              <a:off x="4649178" y="4926600"/>
              <a:ext cx="132480" cy="1188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7F885C9-EAF2-3ABC-CF85-B13CAC93D11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43058" y="4920480"/>
                <a:ext cx="1447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4426CBCD-C566-6E54-7D64-D6503172D5E4}"/>
                  </a:ext>
                </a:extLst>
              </p14:cNvPr>
              <p14:cNvContentPartPr/>
              <p14:nvPr/>
            </p14:nvContentPartPr>
            <p14:xfrm>
              <a:off x="4944378" y="4847040"/>
              <a:ext cx="209880" cy="14832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4426CBCD-C566-6E54-7D64-D6503172D5E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38258" y="4840920"/>
                <a:ext cx="222120" cy="16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C1AE54FC-08F5-DBAA-052D-F78C5813EEF3}"/>
                  </a:ext>
                </a:extLst>
              </p14:cNvPr>
              <p14:cNvContentPartPr/>
              <p14:nvPr/>
            </p14:nvContentPartPr>
            <p14:xfrm>
              <a:off x="5064618" y="4870800"/>
              <a:ext cx="7560" cy="22248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C1AE54FC-08F5-DBAA-052D-F78C5813EEF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058498" y="4864680"/>
                <a:ext cx="19800" cy="234720"/>
              </a:xfrm>
              <a:prstGeom prst="rect">
                <a:avLst/>
              </a:prstGeom>
            </p:spPr>
          </p:pic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497714E1-C3C7-0C5B-CE73-79A31B80E3D2}"/>
              </a:ext>
            </a:extLst>
          </p:cNvPr>
          <p:cNvSpPr txBox="1"/>
          <p:nvPr/>
        </p:nvSpPr>
        <p:spPr>
          <a:xfrm>
            <a:off x="5169660" y="416146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sto MT" panose="02040603050505030304" pitchFamily="18" charset="77"/>
              </a:rPr>
              <a:t>D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B5B75C7-21DD-8AEA-3DB6-FB787F9ACD1C}"/>
              </a:ext>
            </a:extLst>
          </p:cNvPr>
          <p:cNvGrpSpPr/>
          <p:nvPr/>
        </p:nvGrpSpPr>
        <p:grpSpPr>
          <a:xfrm>
            <a:off x="4163538" y="4278600"/>
            <a:ext cx="1137600" cy="486720"/>
            <a:chOff x="4163538" y="4278600"/>
            <a:chExt cx="1137600" cy="486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C23EB538-D75A-921F-A661-A60895AB37DC}"/>
                    </a:ext>
                  </a:extLst>
                </p14:cNvPr>
                <p14:cNvContentPartPr/>
                <p14:nvPr/>
              </p14:nvContentPartPr>
              <p14:xfrm>
                <a:off x="4562418" y="4278600"/>
                <a:ext cx="738720" cy="4086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C23EB538-D75A-921F-A661-A60895AB37DC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556298" y="4272480"/>
                  <a:ext cx="750960" cy="42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E55F1F9B-A41F-8C24-7FCD-8A42267E77C9}"/>
                    </a:ext>
                  </a:extLst>
                </p14:cNvPr>
                <p14:cNvContentPartPr/>
                <p14:nvPr/>
              </p14:nvContentPartPr>
              <p14:xfrm>
                <a:off x="4163538" y="4468680"/>
                <a:ext cx="143280" cy="3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E55F1F9B-A41F-8C24-7FCD-8A42267E77C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157418" y="4462560"/>
                  <a:ext cx="15552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B28B7C1D-C9B7-F9A4-ED8B-6F5D0D9D1D6C}"/>
                    </a:ext>
                  </a:extLst>
                </p14:cNvPr>
                <p14:cNvContentPartPr/>
                <p14:nvPr/>
              </p14:nvContentPartPr>
              <p14:xfrm>
                <a:off x="4803978" y="4593960"/>
                <a:ext cx="177120" cy="1713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B28B7C1D-C9B7-F9A4-ED8B-6F5D0D9D1D6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797858" y="4587840"/>
                  <a:ext cx="18936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1A90E0CA-8B70-194C-9045-90A1314F84A0}"/>
                    </a:ext>
                  </a:extLst>
                </p14:cNvPr>
                <p14:cNvContentPartPr/>
                <p14:nvPr/>
              </p14:nvContentPartPr>
              <p14:xfrm>
                <a:off x="4502298" y="4414680"/>
                <a:ext cx="170280" cy="1101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1A90E0CA-8B70-194C-9045-90A1314F84A0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496178" y="4408560"/>
                  <a:ext cx="182520" cy="12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E24AF236-539E-DBF9-D689-F34FAF0B8F7D}"/>
                    </a:ext>
                  </a:extLst>
                </p14:cNvPr>
                <p14:cNvContentPartPr/>
                <p14:nvPr/>
              </p14:nvContentPartPr>
              <p14:xfrm>
                <a:off x="4330218" y="4314600"/>
                <a:ext cx="177120" cy="3164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E24AF236-539E-DBF9-D689-F34FAF0B8F7D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324098" y="4308480"/>
                  <a:ext cx="189360" cy="3286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4474995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379F0A-8C3D-B74A-0753-11F4469B3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68DCB-67C1-1941-6205-F4E6EF59A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285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Let’s look at point C where the slopes are different. The budget constraint is flatter than the indifference curve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A3289B8-8552-257B-6C27-99B008DBE165}"/>
              </a:ext>
            </a:extLst>
          </p:cNvPr>
          <p:cNvCxnSpPr/>
          <p:nvPr/>
        </p:nvCxnSpPr>
        <p:spPr>
          <a:xfrm>
            <a:off x="4080681" y="2347415"/>
            <a:ext cx="0" cy="37940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03D2AF5-4919-6AB0-6A75-5CB249711AA9}"/>
              </a:ext>
            </a:extLst>
          </p:cNvPr>
          <p:cNvCxnSpPr/>
          <p:nvPr/>
        </p:nvCxnSpPr>
        <p:spPr>
          <a:xfrm>
            <a:off x="4094328" y="6127845"/>
            <a:ext cx="44218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00D2683-C18A-7E0C-FCDE-5F4461329B32}"/>
              </a:ext>
            </a:extLst>
          </p:cNvPr>
          <p:cNvCxnSpPr/>
          <p:nvPr/>
        </p:nvCxnSpPr>
        <p:spPr>
          <a:xfrm>
            <a:off x="4080681" y="4039737"/>
            <a:ext cx="3998794" cy="2101756"/>
          </a:xfrm>
          <a:prstGeom prst="line">
            <a:avLst/>
          </a:prstGeom>
          <a:ln w="25400">
            <a:solidFill>
              <a:srgbClr val="E504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>
            <a:extLst>
              <a:ext uri="{FF2B5EF4-FFF2-40B4-BE49-F238E27FC236}">
                <a16:creationId xmlns:a16="http://schemas.microsoft.com/office/drawing/2014/main" id="{6BF91B89-105C-898D-4600-794159E37119}"/>
              </a:ext>
            </a:extLst>
          </p:cNvPr>
          <p:cNvSpPr/>
          <p:nvPr/>
        </p:nvSpPr>
        <p:spPr>
          <a:xfrm>
            <a:off x="4339987" y="3029803"/>
            <a:ext cx="3930555" cy="2938728"/>
          </a:xfrm>
          <a:custGeom>
            <a:avLst/>
            <a:gdLst>
              <a:gd name="connsiteX0" fmla="*/ 0 w 3930555"/>
              <a:gd name="connsiteY0" fmla="*/ 0 h 2938728"/>
              <a:gd name="connsiteX1" fmla="*/ 68239 w 3930555"/>
              <a:gd name="connsiteY1" fmla="*/ 641444 h 2938728"/>
              <a:gd name="connsiteX2" fmla="*/ 313899 w 3930555"/>
              <a:gd name="connsiteY2" fmla="*/ 1501253 h 2938728"/>
              <a:gd name="connsiteX3" fmla="*/ 736979 w 3930555"/>
              <a:gd name="connsiteY3" fmla="*/ 2156346 h 2938728"/>
              <a:gd name="connsiteX4" fmla="*/ 1419367 w 3930555"/>
              <a:gd name="connsiteY4" fmla="*/ 2538483 h 2938728"/>
              <a:gd name="connsiteX5" fmla="*/ 2156346 w 3930555"/>
              <a:gd name="connsiteY5" fmla="*/ 2729552 h 2938728"/>
              <a:gd name="connsiteX6" fmla="*/ 2975212 w 3930555"/>
              <a:gd name="connsiteY6" fmla="*/ 2852382 h 2938728"/>
              <a:gd name="connsiteX7" fmla="*/ 3548418 w 3930555"/>
              <a:gd name="connsiteY7" fmla="*/ 2934268 h 2938728"/>
              <a:gd name="connsiteX8" fmla="*/ 3930555 w 3930555"/>
              <a:gd name="connsiteY8" fmla="*/ 2920620 h 2938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30555" h="2938728">
                <a:moveTo>
                  <a:pt x="0" y="0"/>
                </a:moveTo>
                <a:cubicBezTo>
                  <a:pt x="7961" y="195617"/>
                  <a:pt x="15923" y="391235"/>
                  <a:pt x="68239" y="641444"/>
                </a:cubicBezTo>
                <a:cubicBezTo>
                  <a:pt x="120556" y="891653"/>
                  <a:pt x="202442" y="1248769"/>
                  <a:pt x="313899" y="1501253"/>
                </a:cubicBezTo>
                <a:cubicBezTo>
                  <a:pt x="425356" y="1753737"/>
                  <a:pt x="552734" y="1983474"/>
                  <a:pt x="736979" y="2156346"/>
                </a:cubicBezTo>
                <a:cubicBezTo>
                  <a:pt x="921224" y="2329218"/>
                  <a:pt x="1182806" y="2442949"/>
                  <a:pt x="1419367" y="2538483"/>
                </a:cubicBezTo>
                <a:cubicBezTo>
                  <a:pt x="1655928" y="2634017"/>
                  <a:pt x="1897039" y="2677236"/>
                  <a:pt x="2156346" y="2729552"/>
                </a:cubicBezTo>
                <a:cubicBezTo>
                  <a:pt x="2415653" y="2781868"/>
                  <a:pt x="2975212" y="2852382"/>
                  <a:pt x="2975212" y="2852382"/>
                </a:cubicBezTo>
                <a:cubicBezTo>
                  <a:pt x="3207224" y="2886501"/>
                  <a:pt x="3389194" y="2922895"/>
                  <a:pt x="3548418" y="2934268"/>
                </a:cubicBezTo>
                <a:cubicBezTo>
                  <a:pt x="3707642" y="2945641"/>
                  <a:pt x="3819098" y="2933130"/>
                  <a:pt x="3930555" y="2920620"/>
                </a:cubicBez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FDAAF3-0B85-B1FE-7E80-E513FED9786E}"/>
              </a:ext>
            </a:extLst>
          </p:cNvPr>
          <p:cNvSpPr txBox="1"/>
          <p:nvPr/>
        </p:nvSpPr>
        <p:spPr>
          <a:xfrm>
            <a:off x="3152624" y="2239469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novels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346DC3-5D88-F30E-864C-316B2E9A4411}"/>
              </a:ext>
            </a:extLst>
          </p:cNvPr>
          <p:cNvSpPr txBox="1"/>
          <p:nvPr/>
        </p:nvSpPr>
        <p:spPr>
          <a:xfrm>
            <a:off x="8516203" y="626432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4302D7-947F-A527-EBB6-4738C0A47DD3}"/>
              </a:ext>
            </a:extLst>
          </p:cNvPr>
          <p:cNvSpPr txBox="1"/>
          <p:nvPr/>
        </p:nvSpPr>
        <p:spPr>
          <a:xfrm>
            <a:off x="4488347" y="3881303"/>
            <a:ext cx="667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sto MT" panose="02040603050505030304" pitchFamily="18" charset="77"/>
              </a:rPr>
              <a:t>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2DEF4A9-7F03-87BD-C0C6-792A02DFF320}"/>
              </a:ext>
            </a:extLst>
          </p:cNvPr>
          <p:cNvSpPr txBox="1"/>
          <p:nvPr/>
        </p:nvSpPr>
        <p:spPr>
          <a:xfrm>
            <a:off x="7610623" y="2096086"/>
            <a:ext cx="3629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accent2"/>
              </a:solidFill>
              <a:latin typeface="Calisto MT" panose="02040603050505030304" pitchFamily="18" charset="77"/>
            </a:endParaRPr>
          </a:p>
          <a:p>
            <a:r>
              <a:rPr lang="en-US" sz="2400" dirty="0">
                <a:solidFill>
                  <a:schemeClr val="accent2"/>
                </a:solidFill>
                <a:latin typeface="Calisto MT" panose="02040603050505030304" pitchFamily="18" charset="77"/>
              </a:rPr>
              <a:t>She should keep shifting € toward films until the tradeoffs/slopes are =.</a:t>
            </a:r>
          </a:p>
          <a:p>
            <a:endParaRPr lang="en-US" sz="2400" dirty="0">
              <a:solidFill>
                <a:schemeClr val="accent2"/>
              </a:solidFill>
              <a:latin typeface="Calisto MT" panose="02040603050505030304" pitchFamily="18" charset="77"/>
            </a:endParaRPr>
          </a:p>
          <a:p>
            <a:r>
              <a:rPr lang="en-US" sz="2400" dirty="0">
                <a:solidFill>
                  <a:srgbClr val="D14BED"/>
                </a:solidFill>
                <a:latin typeface="Calisto MT" panose="02040603050505030304" pitchFamily="18" charset="77"/>
              </a:rPr>
              <a:t>That’s at point E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87AC8F58-C376-9E00-B53A-1CC454A8A78A}"/>
              </a:ext>
            </a:extLst>
          </p:cNvPr>
          <p:cNvSpPr/>
          <p:nvPr/>
        </p:nvSpPr>
        <p:spPr>
          <a:xfrm>
            <a:off x="4754880" y="3165231"/>
            <a:ext cx="3151163" cy="2644726"/>
          </a:xfrm>
          <a:custGeom>
            <a:avLst/>
            <a:gdLst>
              <a:gd name="connsiteX0" fmla="*/ 0 w 3151163"/>
              <a:gd name="connsiteY0" fmla="*/ 0 h 2644726"/>
              <a:gd name="connsiteX1" fmla="*/ 98474 w 3151163"/>
              <a:gd name="connsiteY1" fmla="*/ 464234 h 2644726"/>
              <a:gd name="connsiteX2" fmla="*/ 295422 w 3151163"/>
              <a:gd name="connsiteY2" fmla="*/ 1097280 h 2644726"/>
              <a:gd name="connsiteX3" fmla="*/ 506437 w 3151163"/>
              <a:gd name="connsiteY3" fmla="*/ 1505243 h 2644726"/>
              <a:gd name="connsiteX4" fmla="*/ 1026942 w 3151163"/>
              <a:gd name="connsiteY4" fmla="*/ 1913206 h 2644726"/>
              <a:gd name="connsiteX5" fmla="*/ 1702191 w 3151163"/>
              <a:gd name="connsiteY5" fmla="*/ 2264898 h 2644726"/>
              <a:gd name="connsiteX6" fmla="*/ 2489982 w 3151163"/>
              <a:gd name="connsiteY6" fmla="*/ 2504049 h 2644726"/>
              <a:gd name="connsiteX7" fmla="*/ 3151163 w 3151163"/>
              <a:gd name="connsiteY7" fmla="*/ 2644726 h 264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51163" h="2644726">
                <a:moveTo>
                  <a:pt x="0" y="0"/>
                </a:moveTo>
                <a:cubicBezTo>
                  <a:pt x="24618" y="140677"/>
                  <a:pt x="49237" y="281354"/>
                  <a:pt x="98474" y="464234"/>
                </a:cubicBezTo>
                <a:cubicBezTo>
                  <a:pt x="147711" y="647114"/>
                  <a:pt x="227428" y="923779"/>
                  <a:pt x="295422" y="1097280"/>
                </a:cubicBezTo>
                <a:cubicBezTo>
                  <a:pt x="363416" y="1270782"/>
                  <a:pt x="384517" y="1369255"/>
                  <a:pt x="506437" y="1505243"/>
                </a:cubicBezTo>
                <a:cubicBezTo>
                  <a:pt x="628357" y="1641231"/>
                  <a:pt x="827650" y="1786597"/>
                  <a:pt x="1026942" y="1913206"/>
                </a:cubicBezTo>
                <a:cubicBezTo>
                  <a:pt x="1226234" y="2039815"/>
                  <a:pt x="1458351" y="2166424"/>
                  <a:pt x="1702191" y="2264898"/>
                </a:cubicBezTo>
                <a:cubicBezTo>
                  <a:pt x="1946031" y="2363372"/>
                  <a:pt x="2248487" y="2440744"/>
                  <a:pt x="2489982" y="2504049"/>
                </a:cubicBezTo>
                <a:cubicBezTo>
                  <a:pt x="2731477" y="2567354"/>
                  <a:pt x="2941320" y="2606040"/>
                  <a:pt x="3151163" y="2644726"/>
                </a:cubicBez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05DC233-F016-BB5D-A996-F74DFAED9B7C}"/>
                  </a:ext>
                </a:extLst>
              </p14:cNvPr>
              <p14:cNvContentPartPr/>
              <p14:nvPr/>
            </p14:nvContentPartPr>
            <p14:xfrm>
              <a:off x="4700298" y="4851360"/>
              <a:ext cx="360" cy="16380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05DC233-F016-BB5D-A996-F74DFAED9B7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94178" y="4845227"/>
                <a:ext cx="12600" cy="1760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73576CBD-E4E8-BE95-A7CF-110D502E066A}"/>
                  </a:ext>
                </a:extLst>
              </p14:cNvPr>
              <p14:cNvContentPartPr/>
              <p14:nvPr/>
            </p14:nvContentPartPr>
            <p14:xfrm>
              <a:off x="4649178" y="4926600"/>
              <a:ext cx="132480" cy="1188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73576CBD-E4E8-BE95-A7CF-110D502E066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43058" y="4920480"/>
                <a:ext cx="1447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3CAEA2C6-893A-006B-CBFE-7A077AC6C8BF}"/>
                  </a:ext>
                </a:extLst>
              </p14:cNvPr>
              <p14:cNvContentPartPr/>
              <p14:nvPr/>
            </p14:nvContentPartPr>
            <p14:xfrm>
              <a:off x="4944378" y="4847040"/>
              <a:ext cx="209880" cy="14832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3CAEA2C6-893A-006B-CBFE-7A077AC6C8B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38268" y="4840920"/>
                <a:ext cx="222099" cy="16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18040B60-7D29-8530-99A9-8297EB034322}"/>
                  </a:ext>
                </a:extLst>
              </p14:cNvPr>
              <p14:cNvContentPartPr/>
              <p14:nvPr/>
            </p14:nvContentPartPr>
            <p14:xfrm>
              <a:off x="5064618" y="4870800"/>
              <a:ext cx="7560" cy="22248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18040B60-7D29-8530-99A9-8297EB03432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058498" y="4864680"/>
                <a:ext cx="19800" cy="234720"/>
              </a:xfrm>
              <a:prstGeom prst="rect">
                <a:avLst/>
              </a:prstGeom>
            </p:spPr>
          </p:pic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0D61BCC0-6619-0ED4-2063-F6E0B16E3F9E}"/>
              </a:ext>
            </a:extLst>
          </p:cNvPr>
          <p:cNvSpPr txBox="1"/>
          <p:nvPr/>
        </p:nvSpPr>
        <p:spPr>
          <a:xfrm>
            <a:off x="5049318" y="4110589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sto MT" panose="02040603050505030304" pitchFamily="18" charset="77"/>
              </a:rPr>
              <a:t>D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5F6C5CB-2A08-189C-0858-EF70F20845A4}"/>
              </a:ext>
            </a:extLst>
          </p:cNvPr>
          <p:cNvGrpSpPr/>
          <p:nvPr/>
        </p:nvGrpSpPr>
        <p:grpSpPr>
          <a:xfrm>
            <a:off x="4163538" y="4278600"/>
            <a:ext cx="1137600" cy="486720"/>
            <a:chOff x="4163538" y="4278600"/>
            <a:chExt cx="1137600" cy="486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35188567-8D37-0425-DAFD-D97BA8F5DA65}"/>
                    </a:ext>
                  </a:extLst>
                </p14:cNvPr>
                <p14:cNvContentPartPr/>
                <p14:nvPr/>
              </p14:nvContentPartPr>
              <p14:xfrm>
                <a:off x="4562418" y="4278600"/>
                <a:ext cx="738720" cy="4086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35188567-8D37-0425-DAFD-D97BA8F5DA6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556298" y="4272485"/>
                  <a:ext cx="750960" cy="42082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472039C7-4541-3C36-2502-2073DCBDAF88}"/>
                    </a:ext>
                  </a:extLst>
                </p14:cNvPr>
                <p14:cNvContentPartPr/>
                <p14:nvPr/>
              </p14:nvContentPartPr>
              <p14:xfrm>
                <a:off x="4163538" y="4468680"/>
                <a:ext cx="143280" cy="3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472039C7-4541-3C36-2502-2073DCBDAF8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157418" y="4462560"/>
                  <a:ext cx="15552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1A68B216-AF2E-E2A4-2FAB-422FBD82DBF5}"/>
                    </a:ext>
                  </a:extLst>
                </p14:cNvPr>
                <p14:cNvContentPartPr/>
                <p14:nvPr/>
              </p14:nvContentPartPr>
              <p14:xfrm>
                <a:off x="4803978" y="4593960"/>
                <a:ext cx="177120" cy="1713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1A68B216-AF2E-E2A4-2FAB-422FBD82DBF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797858" y="4587840"/>
                  <a:ext cx="18936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F87F4A67-3D26-77C3-8866-3C910F31EB94}"/>
                    </a:ext>
                  </a:extLst>
                </p14:cNvPr>
                <p14:cNvContentPartPr/>
                <p14:nvPr/>
              </p14:nvContentPartPr>
              <p14:xfrm>
                <a:off x="4502298" y="4414680"/>
                <a:ext cx="170280" cy="1101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F87F4A67-3D26-77C3-8866-3C910F31EB94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496165" y="4408580"/>
                  <a:ext cx="182546" cy="12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E58C6ED2-2A70-8761-E07E-1C723ACB308D}"/>
                    </a:ext>
                  </a:extLst>
                </p14:cNvPr>
                <p14:cNvContentPartPr/>
                <p14:nvPr/>
              </p14:nvContentPartPr>
              <p14:xfrm>
                <a:off x="4330218" y="4314600"/>
                <a:ext cx="177120" cy="3164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E58C6ED2-2A70-8761-E07E-1C723ACB308D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324086" y="4308480"/>
                  <a:ext cx="189385" cy="32868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F0B4BF77-31FA-5D9C-19BB-2AFC78D691E8}"/>
              </a:ext>
            </a:extLst>
          </p:cNvPr>
          <p:cNvSpPr txBox="1"/>
          <p:nvPr/>
        </p:nvSpPr>
        <p:spPr>
          <a:xfrm>
            <a:off x="5950226" y="452484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sto MT" panose="02040603050505030304" pitchFamily="18" charset="77"/>
              </a:rPr>
              <a:t>E</a:t>
            </a: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842CFB36-7266-3243-802A-3696E1DD3A87}"/>
              </a:ext>
            </a:extLst>
          </p:cNvPr>
          <p:cNvSpPr/>
          <p:nvPr/>
        </p:nvSpPr>
        <p:spPr>
          <a:xfrm>
            <a:off x="5035826" y="3207026"/>
            <a:ext cx="2650435" cy="2292626"/>
          </a:xfrm>
          <a:custGeom>
            <a:avLst/>
            <a:gdLst>
              <a:gd name="connsiteX0" fmla="*/ 0 w 2650435"/>
              <a:gd name="connsiteY0" fmla="*/ 0 h 2292626"/>
              <a:gd name="connsiteX1" fmla="*/ 92765 w 2650435"/>
              <a:gd name="connsiteY1" fmla="*/ 569844 h 2292626"/>
              <a:gd name="connsiteX2" fmla="*/ 278296 w 2650435"/>
              <a:gd name="connsiteY2" fmla="*/ 1113183 h 2292626"/>
              <a:gd name="connsiteX3" fmla="*/ 596348 w 2650435"/>
              <a:gd name="connsiteY3" fmla="*/ 1537252 h 2292626"/>
              <a:gd name="connsiteX4" fmla="*/ 887896 w 2650435"/>
              <a:gd name="connsiteY4" fmla="*/ 1789044 h 2292626"/>
              <a:gd name="connsiteX5" fmla="*/ 1404731 w 2650435"/>
              <a:gd name="connsiteY5" fmla="*/ 1974574 h 2292626"/>
              <a:gd name="connsiteX6" fmla="*/ 2067339 w 2650435"/>
              <a:gd name="connsiteY6" fmla="*/ 2160104 h 2292626"/>
              <a:gd name="connsiteX7" fmla="*/ 2650435 w 2650435"/>
              <a:gd name="connsiteY7" fmla="*/ 2292626 h 2292626"/>
              <a:gd name="connsiteX8" fmla="*/ 2650435 w 2650435"/>
              <a:gd name="connsiteY8" fmla="*/ 2292626 h 229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50435" h="2292626">
                <a:moveTo>
                  <a:pt x="0" y="0"/>
                </a:moveTo>
                <a:cubicBezTo>
                  <a:pt x="23191" y="192157"/>
                  <a:pt x="46382" y="384314"/>
                  <a:pt x="92765" y="569844"/>
                </a:cubicBezTo>
                <a:cubicBezTo>
                  <a:pt x="139148" y="755374"/>
                  <a:pt x="194366" y="951948"/>
                  <a:pt x="278296" y="1113183"/>
                </a:cubicBezTo>
                <a:cubicBezTo>
                  <a:pt x="362226" y="1274418"/>
                  <a:pt x="494748" y="1424609"/>
                  <a:pt x="596348" y="1537252"/>
                </a:cubicBezTo>
                <a:cubicBezTo>
                  <a:pt x="697948" y="1649895"/>
                  <a:pt x="753165" y="1716157"/>
                  <a:pt x="887896" y="1789044"/>
                </a:cubicBezTo>
                <a:cubicBezTo>
                  <a:pt x="1022627" y="1861931"/>
                  <a:pt x="1208157" y="1912731"/>
                  <a:pt x="1404731" y="1974574"/>
                </a:cubicBezTo>
                <a:cubicBezTo>
                  <a:pt x="1601305" y="2036417"/>
                  <a:pt x="1859722" y="2107095"/>
                  <a:pt x="2067339" y="2160104"/>
                </a:cubicBezTo>
                <a:cubicBezTo>
                  <a:pt x="2274956" y="2213113"/>
                  <a:pt x="2650435" y="2292626"/>
                  <a:pt x="2650435" y="2292626"/>
                </a:cubicBezTo>
                <a:lnTo>
                  <a:pt x="2650435" y="2292626"/>
                </a:ln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88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96B52-A082-8BCF-F3E6-DB0DF78D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285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Now that we have set up the structure, how do shocks play out?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3EAD74A-1B12-3FFA-76B9-D1A08E2F4103}"/>
              </a:ext>
            </a:extLst>
          </p:cNvPr>
          <p:cNvCxnSpPr/>
          <p:nvPr/>
        </p:nvCxnSpPr>
        <p:spPr>
          <a:xfrm>
            <a:off x="4080681" y="2347415"/>
            <a:ext cx="0" cy="37940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A534C95-73D2-ACDB-9D88-D37FCBB2C3DA}"/>
              </a:ext>
            </a:extLst>
          </p:cNvPr>
          <p:cNvCxnSpPr>
            <a:cxnSpLocks/>
          </p:cNvCxnSpPr>
          <p:nvPr/>
        </p:nvCxnSpPr>
        <p:spPr>
          <a:xfrm>
            <a:off x="4094328" y="6127845"/>
            <a:ext cx="5642796" cy="13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67A51A6-E030-C1C7-FA15-E96330C3043E}"/>
              </a:ext>
            </a:extLst>
          </p:cNvPr>
          <p:cNvCxnSpPr/>
          <p:nvPr/>
        </p:nvCxnSpPr>
        <p:spPr>
          <a:xfrm>
            <a:off x="4080681" y="4039737"/>
            <a:ext cx="3998794" cy="2101756"/>
          </a:xfrm>
          <a:prstGeom prst="line">
            <a:avLst/>
          </a:prstGeom>
          <a:ln w="25400">
            <a:solidFill>
              <a:srgbClr val="E504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1D06CA2-74B3-DABF-C16E-238EBD517853}"/>
              </a:ext>
            </a:extLst>
          </p:cNvPr>
          <p:cNvSpPr txBox="1"/>
          <p:nvPr/>
        </p:nvSpPr>
        <p:spPr>
          <a:xfrm>
            <a:off x="6412998" y="2239469"/>
            <a:ext cx="56205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  <a:latin typeface="Calisto MT" panose="02040603050505030304" pitchFamily="18" charset="77"/>
              </a:rPr>
              <a:t>What if </a:t>
            </a:r>
            <a:r>
              <a:rPr lang="en-US" sz="2800" dirty="0" err="1">
                <a:solidFill>
                  <a:srgbClr val="00B050"/>
                </a:solidFill>
                <a:latin typeface="Calisto MT" panose="02040603050505030304" pitchFamily="18" charset="77"/>
              </a:rPr>
              <a:t>Aada’s</a:t>
            </a:r>
            <a:r>
              <a:rPr lang="en-US" sz="2800" dirty="0">
                <a:solidFill>
                  <a:srgbClr val="00B050"/>
                </a:solidFill>
                <a:latin typeface="Calisto MT" panose="02040603050505030304" pitchFamily="18" charset="77"/>
              </a:rPr>
              <a:t> income rises?</a:t>
            </a:r>
          </a:p>
          <a:p>
            <a:endParaRPr lang="en-US" sz="2400" dirty="0">
              <a:solidFill>
                <a:srgbClr val="00B050"/>
              </a:solidFill>
              <a:latin typeface="Calisto MT" panose="02040603050505030304" pitchFamily="18" charset="77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F25D920D-FA9D-B3ED-8448-EFFA0E5AC584}"/>
              </a:ext>
            </a:extLst>
          </p:cNvPr>
          <p:cNvSpPr/>
          <p:nvPr/>
        </p:nvSpPr>
        <p:spPr>
          <a:xfrm>
            <a:off x="4804012" y="3070746"/>
            <a:ext cx="3275463" cy="2484005"/>
          </a:xfrm>
          <a:custGeom>
            <a:avLst/>
            <a:gdLst>
              <a:gd name="connsiteX0" fmla="*/ 0 w 3275463"/>
              <a:gd name="connsiteY0" fmla="*/ 0 h 2484005"/>
              <a:gd name="connsiteX1" fmla="*/ 109182 w 3275463"/>
              <a:gd name="connsiteY1" fmla="*/ 477672 h 2484005"/>
              <a:gd name="connsiteX2" fmla="*/ 327546 w 3275463"/>
              <a:gd name="connsiteY2" fmla="*/ 982639 h 2484005"/>
              <a:gd name="connsiteX3" fmla="*/ 532263 w 3275463"/>
              <a:gd name="connsiteY3" fmla="*/ 1323833 h 2484005"/>
              <a:gd name="connsiteX4" fmla="*/ 764275 w 3275463"/>
              <a:gd name="connsiteY4" fmla="*/ 1596788 h 2484005"/>
              <a:gd name="connsiteX5" fmla="*/ 968991 w 3275463"/>
              <a:gd name="connsiteY5" fmla="*/ 1774209 h 2484005"/>
              <a:gd name="connsiteX6" fmla="*/ 1173707 w 3275463"/>
              <a:gd name="connsiteY6" fmla="*/ 1937982 h 2484005"/>
              <a:gd name="connsiteX7" fmla="*/ 1610436 w 3275463"/>
              <a:gd name="connsiteY7" fmla="*/ 2129051 h 2484005"/>
              <a:gd name="connsiteX8" fmla="*/ 2047164 w 3275463"/>
              <a:gd name="connsiteY8" fmla="*/ 2265529 h 2484005"/>
              <a:gd name="connsiteX9" fmla="*/ 2565779 w 3275463"/>
              <a:gd name="connsiteY9" fmla="*/ 2388358 h 2484005"/>
              <a:gd name="connsiteX10" fmla="*/ 3029803 w 3275463"/>
              <a:gd name="connsiteY10" fmla="*/ 2470245 h 2484005"/>
              <a:gd name="connsiteX11" fmla="*/ 3275463 w 3275463"/>
              <a:gd name="connsiteY11" fmla="*/ 2483893 h 2484005"/>
              <a:gd name="connsiteX12" fmla="*/ 3275463 w 3275463"/>
              <a:gd name="connsiteY12" fmla="*/ 2483893 h 2484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75463" h="2484005">
                <a:moveTo>
                  <a:pt x="0" y="0"/>
                </a:moveTo>
                <a:cubicBezTo>
                  <a:pt x="27295" y="156949"/>
                  <a:pt x="54591" y="313899"/>
                  <a:pt x="109182" y="477672"/>
                </a:cubicBezTo>
                <a:cubicBezTo>
                  <a:pt x="163773" y="641445"/>
                  <a:pt x="257033" y="841612"/>
                  <a:pt x="327546" y="982639"/>
                </a:cubicBezTo>
                <a:cubicBezTo>
                  <a:pt x="398060" y="1123666"/>
                  <a:pt x="459475" y="1221475"/>
                  <a:pt x="532263" y="1323833"/>
                </a:cubicBezTo>
                <a:cubicBezTo>
                  <a:pt x="605051" y="1426191"/>
                  <a:pt x="691487" y="1521725"/>
                  <a:pt x="764275" y="1596788"/>
                </a:cubicBezTo>
                <a:cubicBezTo>
                  <a:pt x="837063" y="1671851"/>
                  <a:pt x="900752" y="1717343"/>
                  <a:pt x="968991" y="1774209"/>
                </a:cubicBezTo>
                <a:cubicBezTo>
                  <a:pt x="1037230" y="1831075"/>
                  <a:pt x="1066800" y="1878842"/>
                  <a:pt x="1173707" y="1937982"/>
                </a:cubicBezTo>
                <a:cubicBezTo>
                  <a:pt x="1280615" y="1997122"/>
                  <a:pt x="1464860" y="2074460"/>
                  <a:pt x="1610436" y="2129051"/>
                </a:cubicBezTo>
                <a:cubicBezTo>
                  <a:pt x="1756012" y="2183642"/>
                  <a:pt x="1887940" y="2222311"/>
                  <a:pt x="2047164" y="2265529"/>
                </a:cubicBezTo>
                <a:cubicBezTo>
                  <a:pt x="2206388" y="2308747"/>
                  <a:pt x="2402006" y="2354239"/>
                  <a:pt x="2565779" y="2388358"/>
                </a:cubicBezTo>
                <a:cubicBezTo>
                  <a:pt x="2729552" y="2422477"/>
                  <a:pt x="2911522" y="2454323"/>
                  <a:pt x="3029803" y="2470245"/>
                </a:cubicBezTo>
                <a:cubicBezTo>
                  <a:pt x="3148084" y="2486168"/>
                  <a:pt x="3275463" y="2483893"/>
                  <a:pt x="3275463" y="2483893"/>
                </a:cubicBezTo>
                <a:lnTo>
                  <a:pt x="3275463" y="2483893"/>
                </a:ln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61A957-5C12-4C4D-359F-88840AF9659D}"/>
              </a:ext>
            </a:extLst>
          </p:cNvPr>
          <p:cNvSpPr txBox="1"/>
          <p:nvPr/>
        </p:nvSpPr>
        <p:spPr>
          <a:xfrm>
            <a:off x="3291840" y="2239469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novels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F2024B-28E5-068D-FAFE-148F01757ED6}"/>
              </a:ext>
            </a:extLst>
          </p:cNvPr>
          <p:cNvSpPr txBox="1"/>
          <p:nvPr/>
        </p:nvSpPr>
        <p:spPr>
          <a:xfrm>
            <a:off x="8516203" y="623011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films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1173B8E-F616-0DC1-F3E7-4AF2297A313E}"/>
              </a:ext>
            </a:extLst>
          </p:cNvPr>
          <p:cNvCxnSpPr/>
          <p:nvPr/>
        </p:nvCxnSpPr>
        <p:spPr>
          <a:xfrm>
            <a:off x="4079171" y="3429000"/>
            <a:ext cx="5072142" cy="2712493"/>
          </a:xfrm>
          <a:prstGeom prst="line">
            <a:avLst/>
          </a:prstGeom>
          <a:ln w="25400">
            <a:solidFill>
              <a:srgbClr val="E504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F2025827-E12C-7DCF-68D1-1CC73986F23D}"/>
                  </a:ext>
                </a:extLst>
              </p14:cNvPr>
              <p14:cNvContentPartPr/>
              <p14:nvPr/>
            </p14:nvContentPartPr>
            <p14:xfrm>
              <a:off x="4439578" y="3747308"/>
              <a:ext cx="331560" cy="5007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F2025827-E12C-7DCF-68D1-1CC73986F23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30938" y="3738308"/>
                <a:ext cx="349200" cy="5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165D84DC-985A-0BF3-1832-71A85C03871A}"/>
                  </a:ext>
                </a:extLst>
              </p14:cNvPr>
              <p14:cNvContentPartPr/>
              <p14:nvPr/>
            </p14:nvContentPartPr>
            <p14:xfrm>
              <a:off x="7835818" y="5575388"/>
              <a:ext cx="338400" cy="432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165D84DC-985A-0BF3-1832-71A85C03871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826818" y="5566748"/>
                <a:ext cx="356040" cy="45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314192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96B52-A082-8BCF-F3E6-DB0DF78D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285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Now that we have set up the structure, how do shocks play out?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3EAD74A-1B12-3FFA-76B9-D1A08E2F4103}"/>
              </a:ext>
            </a:extLst>
          </p:cNvPr>
          <p:cNvCxnSpPr/>
          <p:nvPr/>
        </p:nvCxnSpPr>
        <p:spPr>
          <a:xfrm>
            <a:off x="2426317" y="2213670"/>
            <a:ext cx="0" cy="37940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A534C95-73D2-ACDB-9D88-D37FCBB2C3DA}"/>
              </a:ext>
            </a:extLst>
          </p:cNvPr>
          <p:cNvCxnSpPr>
            <a:cxnSpLocks/>
          </p:cNvCxnSpPr>
          <p:nvPr/>
        </p:nvCxnSpPr>
        <p:spPr>
          <a:xfrm>
            <a:off x="2453983" y="5966064"/>
            <a:ext cx="5642796" cy="13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67A51A6-E030-C1C7-FA15-E96330C3043E}"/>
              </a:ext>
            </a:extLst>
          </p:cNvPr>
          <p:cNvCxnSpPr/>
          <p:nvPr/>
        </p:nvCxnSpPr>
        <p:spPr>
          <a:xfrm>
            <a:off x="2453983" y="3877956"/>
            <a:ext cx="3998794" cy="2101756"/>
          </a:xfrm>
          <a:prstGeom prst="line">
            <a:avLst/>
          </a:prstGeom>
          <a:ln w="25400">
            <a:solidFill>
              <a:srgbClr val="E504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1D06CA2-74B3-DABF-C16E-238EBD517853}"/>
              </a:ext>
            </a:extLst>
          </p:cNvPr>
          <p:cNvSpPr txBox="1"/>
          <p:nvPr/>
        </p:nvSpPr>
        <p:spPr>
          <a:xfrm>
            <a:off x="6441743" y="1833965"/>
            <a:ext cx="56205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  <a:latin typeface="Calisto MT" panose="02040603050505030304" pitchFamily="18" charset="77"/>
              </a:rPr>
              <a:t>What if </a:t>
            </a:r>
            <a:r>
              <a:rPr lang="en-US" sz="2800" dirty="0" err="1">
                <a:solidFill>
                  <a:srgbClr val="00B050"/>
                </a:solidFill>
                <a:latin typeface="Calisto MT" panose="02040603050505030304" pitchFamily="18" charset="77"/>
              </a:rPr>
              <a:t>Aada’s</a:t>
            </a:r>
            <a:r>
              <a:rPr lang="en-US" sz="2800" dirty="0">
                <a:solidFill>
                  <a:srgbClr val="00B050"/>
                </a:solidFill>
                <a:latin typeface="Calisto MT" panose="02040603050505030304" pitchFamily="18" charset="77"/>
              </a:rPr>
              <a:t> income rises?</a:t>
            </a:r>
          </a:p>
          <a:p>
            <a:endParaRPr lang="en-US" sz="2800" dirty="0">
              <a:solidFill>
                <a:srgbClr val="00B050"/>
              </a:solidFill>
              <a:latin typeface="Calisto MT" panose="02040603050505030304" pitchFamily="18" charset="77"/>
            </a:endParaRPr>
          </a:p>
          <a:p>
            <a:r>
              <a:rPr lang="en-US" sz="2400" dirty="0">
                <a:solidFill>
                  <a:srgbClr val="00B050"/>
                </a:solidFill>
                <a:latin typeface="Calisto MT" panose="02040603050505030304" pitchFamily="18" charset="77"/>
              </a:rPr>
              <a:t>Her new equilibrium will be on</a:t>
            </a:r>
          </a:p>
          <a:p>
            <a:r>
              <a:rPr lang="en-US" sz="2400" dirty="0">
                <a:solidFill>
                  <a:srgbClr val="00B050"/>
                </a:solidFill>
                <a:latin typeface="Calisto MT" panose="02040603050505030304" pitchFamily="18" charset="77"/>
              </a:rPr>
              <a:t>a higher indifference curve, probably consuming more films and more novels.</a:t>
            </a:r>
          </a:p>
          <a:p>
            <a:endParaRPr lang="en-US" sz="2400" dirty="0">
              <a:solidFill>
                <a:srgbClr val="00B050"/>
              </a:solidFill>
              <a:latin typeface="Calisto MT" panose="02040603050505030304" pitchFamily="18" charset="77"/>
            </a:endParaRPr>
          </a:p>
          <a:p>
            <a:r>
              <a:rPr lang="en-US" sz="2400" dirty="0">
                <a:solidFill>
                  <a:srgbClr val="00B050"/>
                </a:solidFill>
                <a:latin typeface="Calisto MT" panose="02040603050505030304" pitchFamily="18" charset="77"/>
              </a:rPr>
              <a:t>What’s her marginal rate of substitution now?</a:t>
            </a:r>
          </a:p>
          <a:p>
            <a:endParaRPr lang="en-US" sz="2800" dirty="0">
              <a:solidFill>
                <a:srgbClr val="00B050"/>
              </a:solidFill>
              <a:latin typeface="Calisto MT" panose="02040603050505030304" pitchFamily="18" charset="77"/>
            </a:endParaRPr>
          </a:p>
          <a:p>
            <a:endParaRPr lang="en-US" sz="2400" dirty="0">
              <a:solidFill>
                <a:srgbClr val="00B050"/>
              </a:solidFill>
              <a:latin typeface="Calisto MT" panose="02040603050505030304" pitchFamily="18" charset="77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F25D920D-FA9D-B3ED-8448-EFFA0E5AC584}"/>
              </a:ext>
            </a:extLst>
          </p:cNvPr>
          <p:cNvSpPr/>
          <p:nvPr/>
        </p:nvSpPr>
        <p:spPr>
          <a:xfrm>
            <a:off x="3166280" y="2918966"/>
            <a:ext cx="3275463" cy="2484005"/>
          </a:xfrm>
          <a:custGeom>
            <a:avLst/>
            <a:gdLst>
              <a:gd name="connsiteX0" fmla="*/ 0 w 3275463"/>
              <a:gd name="connsiteY0" fmla="*/ 0 h 2484005"/>
              <a:gd name="connsiteX1" fmla="*/ 109182 w 3275463"/>
              <a:gd name="connsiteY1" fmla="*/ 477672 h 2484005"/>
              <a:gd name="connsiteX2" fmla="*/ 327546 w 3275463"/>
              <a:gd name="connsiteY2" fmla="*/ 982639 h 2484005"/>
              <a:gd name="connsiteX3" fmla="*/ 532263 w 3275463"/>
              <a:gd name="connsiteY3" fmla="*/ 1323833 h 2484005"/>
              <a:gd name="connsiteX4" fmla="*/ 764275 w 3275463"/>
              <a:gd name="connsiteY4" fmla="*/ 1596788 h 2484005"/>
              <a:gd name="connsiteX5" fmla="*/ 968991 w 3275463"/>
              <a:gd name="connsiteY5" fmla="*/ 1774209 h 2484005"/>
              <a:gd name="connsiteX6" fmla="*/ 1173707 w 3275463"/>
              <a:gd name="connsiteY6" fmla="*/ 1937982 h 2484005"/>
              <a:gd name="connsiteX7" fmla="*/ 1610436 w 3275463"/>
              <a:gd name="connsiteY7" fmla="*/ 2129051 h 2484005"/>
              <a:gd name="connsiteX8" fmla="*/ 2047164 w 3275463"/>
              <a:gd name="connsiteY8" fmla="*/ 2265529 h 2484005"/>
              <a:gd name="connsiteX9" fmla="*/ 2565779 w 3275463"/>
              <a:gd name="connsiteY9" fmla="*/ 2388358 h 2484005"/>
              <a:gd name="connsiteX10" fmla="*/ 3029803 w 3275463"/>
              <a:gd name="connsiteY10" fmla="*/ 2470245 h 2484005"/>
              <a:gd name="connsiteX11" fmla="*/ 3275463 w 3275463"/>
              <a:gd name="connsiteY11" fmla="*/ 2483893 h 2484005"/>
              <a:gd name="connsiteX12" fmla="*/ 3275463 w 3275463"/>
              <a:gd name="connsiteY12" fmla="*/ 2483893 h 2484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75463" h="2484005">
                <a:moveTo>
                  <a:pt x="0" y="0"/>
                </a:moveTo>
                <a:cubicBezTo>
                  <a:pt x="27295" y="156949"/>
                  <a:pt x="54591" y="313899"/>
                  <a:pt x="109182" y="477672"/>
                </a:cubicBezTo>
                <a:cubicBezTo>
                  <a:pt x="163773" y="641445"/>
                  <a:pt x="257033" y="841612"/>
                  <a:pt x="327546" y="982639"/>
                </a:cubicBezTo>
                <a:cubicBezTo>
                  <a:pt x="398060" y="1123666"/>
                  <a:pt x="459475" y="1221475"/>
                  <a:pt x="532263" y="1323833"/>
                </a:cubicBezTo>
                <a:cubicBezTo>
                  <a:pt x="605051" y="1426191"/>
                  <a:pt x="691487" y="1521725"/>
                  <a:pt x="764275" y="1596788"/>
                </a:cubicBezTo>
                <a:cubicBezTo>
                  <a:pt x="837063" y="1671851"/>
                  <a:pt x="900752" y="1717343"/>
                  <a:pt x="968991" y="1774209"/>
                </a:cubicBezTo>
                <a:cubicBezTo>
                  <a:pt x="1037230" y="1831075"/>
                  <a:pt x="1066800" y="1878842"/>
                  <a:pt x="1173707" y="1937982"/>
                </a:cubicBezTo>
                <a:cubicBezTo>
                  <a:pt x="1280615" y="1997122"/>
                  <a:pt x="1464860" y="2074460"/>
                  <a:pt x="1610436" y="2129051"/>
                </a:cubicBezTo>
                <a:cubicBezTo>
                  <a:pt x="1756012" y="2183642"/>
                  <a:pt x="1887940" y="2222311"/>
                  <a:pt x="2047164" y="2265529"/>
                </a:cubicBezTo>
                <a:cubicBezTo>
                  <a:pt x="2206388" y="2308747"/>
                  <a:pt x="2402006" y="2354239"/>
                  <a:pt x="2565779" y="2388358"/>
                </a:cubicBezTo>
                <a:cubicBezTo>
                  <a:pt x="2729552" y="2422477"/>
                  <a:pt x="2911522" y="2454323"/>
                  <a:pt x="3029803" y="2470245"/>
                </a:cubicBezTo>
                <a:cubicBezTo>
                  <a:pt x="3148084" y="2486168"/>
                  <a:pt x="3275463" y="2483893"/>
                  <a:pt x="3275463" y="2483893"/>
                </a:cubicBezTo>
                <a:lnTo>
                  <a:pt x="3275463" y="2483893"/>
                </a:lnTo>
              </a:path>
            </a:pathLst>
          </a:custGeom>
          <a:noFill/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61A957-5C12-4C4D-359F-88840AF9659D}"/>
              </a:ext>
            </a:extLst>
          </p:cNvPr>
          <p:cNvSpPr txBox="1"/>
          <p:nvPr/>
        </p:nvSpPr>
        <p:spPr>
          <a:xfrm>
            <a:off x="1611321" y="2162749"/>
            <a:ext cx="78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novels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F2024B-28E5-068D-FAFE-148F01757ED6}"/>
              </a:ext>
            </a:extLst>
          </p:cNvPr>
          <p:cNvSpPr txBox="1"/>
          <p:nvPr/>
        </p:nvSpPr>
        <p:spPr>
          <a:xfrm>
            <a:off x="8516203" y="623011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films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1173B8E-F616-0DC1-F3E7-4AF2297A313E}"/>
              </a:ext>
            </a:extLst>
          </p:cNvPr>
          <p:cNvCxnSpPr>
            <a:cxnSpLocks/>
          </p:cNvCxnSpPr>
          <p:nvPr/>
        </p:nvCxnSpPr>
        <p:spPr>
          <a:xfrm>
            <a:off x="2398652" y="3188043"/>
            <a:ext cx="5151648" cy="2761482"/>
          </a:xfrm>
          <a:prstGeom prst="line">
            <a:avLst/>
          </a:prstGeom>
          <a:ln w="25400">
            <a:solidFill>
              <a:srgbClr val="E504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F2025827-E12C-7DCF-68D1-1CC73986F23D}"/>
                  </a:ext>
                </a:extLst>
              </p14:cNvPr>
              <p14:cNvContentPartPr/>
              <p14:nvPr/>
            </p14:nvContentPartPr>
            <p14:xfrm>
              <a:off x="2952058" y="3627576"/>
              <a:ext cx="331560" cy="5007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F2025827-E12C-7DCF-68D1-1CC73986F23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43058" y="3618576"/>
                <a:ext cx="349200" cy="51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165D84DC-985A-0BF3-1832-71A85C03871A}"/>
                  </a:ext>
                </a:extLst>
              </p14:cNvPr>
              <p14:cNvContentPartPr/>
              <p14:nvPr/>
            </p14:nvContentPartPr>
            <p14:xfrm>
              <a:off x="6414078" y="5500626"/>
              <a:ext cx="338400" cy="432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165D84DC-985A-0BF3-1832-71A85C03871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05078" y="5491626"/>
                <a:ext cx="356040" cy="450000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Freeform 14">
            <a:extLst>
              <a:ext uri="{FF2B5EF4-FFF2-40B4-BE49-F238E27FC236}">
                <a16:creationId xmlns:a16="http://schemas.microsoft.com/office/drawing/2014/main" id="{22FD842E-8169-3593-58FD-619A08CC45FE}"/>
              </a:ext>
            </a:extLst>
          </p:cNvPr>
          <p:cNvSpPr/>
          <p:nvPr/>
        </p:nvSpPr>
        <p:spPr>
          <a:xfrm>
            <a:off x="3390806" y="2756848"/>
            <a:ext cx="3373395" cy="2360140"/>
          </a:xfrm>
          <a:custGeom>
            <a:avLst/>
            <a:gdLst>
              <a:gd name="connsiteX0" fmla="*/ 0 w 3373395"/>
              <a:gd name="connsiteY0" fmla="*/ 0 h 2360140"/>
              <a:gd name="connsiteX1" fmla="*/ 185352 w 3373395"/>
              <a:gd name="connsiteY1" fmla="*/ 556054 h 2360140"/>
              <a:gd name="connsiteX2" fmla="*/ 580768 w 3373395"/>
              <a:gd name="connsiteY2" fmla="*/ 1037967 h 2360140"/>
              <a:gd name="connsiteX3" fmla="*/ 976184 w 3373395"/>
              <a:gd name="connsiteY3" fmla="*/ 1371600 h 2360140"/>
              <a:gd name="connsiteX4" fmla="*/ 1408671 w 3373395"/>
              <a:gd name="connsiteY4" fmla="*/ 1680518 h 2360140"/>
              <a:gd name="connsiteX5" fmla="*/ 1729946 w 3373395"/>
              <a:gd name="connsiteY5" fmla="*/ 1865870 h 2360140"/>
              <a:gd name="connsiteX6" fmla="*/ 2286000 w 3373395"/>
              <a:gd name="connsiteY6" fmla="*/ 2088291 h 2360140"/>
              <a:gd name="connsiteX7" fmla="*/ 2854411 w 3373395"/>
              <a:gd name="connsiteY7" fmla="*/ 2236573 h 2360140"/>
              <a:gd name="connsiteX8" fmla="*/ 3373395 w 3373395"/>
              <a:gd name="connsiteY8" fmla="*/ 2360140 h 2360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73395" h="2360140">
                <a:moveTo>
                  <a:pt x="0" y="0"/>
                </a:moveTo>
                <a:cubicBezTo>
                  <a:pt x="44278" y="191530"/>
                  <a:pt x="88557" y="383060"/>
                  <a:pt x="185352" y="556054"/>
                </a:cubicBezTo>
                <a:cubicBezTo>
                  <a:pt x="282147" y="729048"/>
                  <a:pt x="448963" y="902043"/>
                  <a:pt x="580768" y="1037967"/>
                </a:cubicBezTo>
                <a:cubicBezTo>
                  <a:pt x="712573" y="1173891"/>
                  <a:pt x="838200" y="1264508"/>
                  <a:pt x="976184" y="1371600"/>
                </a:cubicBezTo>
                <a:cubicBezTo>
                  <a:pt x="1114168" y="1478692"/>
                  <a:pt x="1283044" y="1598140"/>
                  <a:pt x="1408671" y="1680518"/>
                </a:cubicBezTo>
                <a:cubicBezTo>
                  <a:pt x="1534298" y="1762896"/>
                  <a:pt x="1583725" y="1797908"/>
                  <a:pt x="1729946" y="1865870"/>
                </a:cubicBezTo>
                <a:cubicBezTo>
                  <a:pt x="1876168" y="1933832"/>
                  <a:pt x="2098589" y="2026507"/>
                  <a:pt x="2286000" y="2088291"/>
                </a:cubicBezTo>
                <a:cubicBezTo>
                  <a:pt x="2473411" y="2150075"/>
                  <a:pt x="2673179" y="2191265"/>
                  <a:pt x="2854411" y="2236573"/>
                </a:cubicBezTo>
                <a:cubicBezTo>
                  <a:pt x="3035643" y="2281881"/>
                  <a:pt x="3204519" y="2321010"/>
                  <a:pt x="3373395" y="2360140"/>
                </a:cubicBezTo>
              </a:path>
            </a:pathLst>
          </a:cu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B681219-25E5-C030-7436-168FDBB97018}"/>
              </a:ext>
            </a:extLst>
          </p:cNvPr>
          <p:cNvCxnSpPr>
            <a:cxnSpLocks/>
          </p:cNvCxnSpPr>
          <p:nvPr/>
        </p:nvCxnSpPr>
        <p:spPr>
          <a:xfrm flipH="1">
            <a:off x="2453982" y="4889820"/>
            <a:ext cx="1999398" cy="18881"/>
          </a:xfrm>
          <a:prstGeom prst="line">
            <a:avLst/>
          </a:prstGeom>
          <a:ln w="222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EE99DAE-AC58-5311-F023-1B96A10A91BB}"/>
              </a:ext>
            </a:extLst>
          </p:cNvPr>
          <p:cNvCxnSpPr/>
          <p:nvPr/>
        </p:nvCxnSpPr>
        <p:spPr>
          <a:xfrm>
            <a:off x="4453380" y="4928834"/>
            <a:ext cx="0" cy="1037230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7F4AE6A-B21F-C43F-5864-74FC660D38E9}"/>
              </a:ext>
            </a:extLst>
          </p:cNvPr>
          <p:cNvCxnSpPr>
            <a:cxnSpLocks/>
            <a:stCxn id="15" idx="5"/>
          </p:cNvCxnSpPr>
          <p:nvPr/>
        </p:nvCxnSpPr>
        <p:spPr>
          <a:xfrm flipH="1" flipV="1">
            <a:off x="2453983" y="4532266"/>
            <a:ext cx="2666769" cy="90452"/>
          </a:xfrm>
          <a:prstGeom prst="line">
            <a:avLst/>
          </a:prstGeom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575D151-BEE2-5014-76BA-081B285A3745}"/>
              </a:ext>
            </a:extLst>
          </p:cNvPr>
          <p:cNvCxnSpPr>
            <a:cxnSpLocks/>
            <a:stCxn id="15" idx="5"/>
          </p:cNvCxnSpPr>
          <p:nvPr/>
        </p:nvCxnSpPr>
        <p:spPr>
          <a:xfrm>
            <a:off x="5120752" y="4622718"/>
            <a:ext cx="27665" cy="1385030"/>
          </a:xfrm>
          <a:prstGeom prst="line">
            <a:avLst/>
          </a:prstGeom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AF3CEB8-5834-DAFB-B537-2E2B81D229E5}"/>
              </a:ext>
            </a:extLst>
          </p:cNvPr>
          <p:cNvSpPr txBox="1"/>
          <p:nvPr/>
        </p:nvSpPr>
        <p:spPr>
          <a:xfrm>
            <a:off x="1900619" y="4160968"/>
            <a:ext cx="6240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Qn</a:t>
            </a:r>
            <a:r>
              <a:rPr lang="en-US" dirty="0"/>
              <a:t>’</a:t>
            </a:r>
          </a:p>
          <a:p>
            <a:endParaRPr lang="en-US" dirty="0"/>
          </a:p>
          <a:p>
            <a:r>
              <a:rPr lang="en-US" dirty="0" err="1"/>
              <a:t>Qn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CCBDF4A-0631-7AFD-EDDF-E731B5B89DE0}"/>
              </a:ext>
            </a:extLst>
          </p:cNvPr>
          <p:cNvSpPr txBox="1"/>
          <p:nvPr/>
        </p:nvSpPr>
        <p:spPr>
          <a:xfrm>
            <a:off x="4341108" y="6111306"/>
            <a:ext cx="1172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Qf</a:t>
            </a:r>
            <a:r>
              <a:rPr lang="en-US" dirty="0"/>
              <a:t>        </a:t>
            </a:r>
            <a:r>
              <a:rPr lang="en-US" dirty="0" err="1"/>
              <a:t>Qf</a:t>
            </a:r>
            <a:r>
              <a:rPr lang="en-US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1019152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6B6E998-281F-5DEB-F586-6F16837A73C0}"/>
              </a:ext>
            </a:extLst>
          </p:cNvPr>
          <p:cNvSpPr/>
          <p:nvPr/>
        </p:nvSpPr>
        <p:spPr>
          <a:xfrm>
            <a:off x="1524000" y="6400800"/>
            <a:ext cx="9144000" cy="457200"/>
          </a:xfrm>
          <a:prstGeom prst="rect">
            <a:avLst/>
          </a:prstGeom>
          <a:solidFill>
            <a:srgbClr val="5559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3918148-9155-3586-FE7D-26ADA0C2E0AF}"/>
              </a:ext>
            </a:extLst>
          </p:cNvPr>
          <p:cNvSpPr/>
          <p:nvPr/>
        </p:nvSpPr>
        <p:spPr>
          <a:xfrm>
            <a:off x="1524000" y="6334126"/>
            <a:ext cx="9144000" cy="66675"/>
          </a:xfrm>
          <a:prstGeom prst="rect">
            <a:avLst/>
          </a:prstGeom>
          <a:solidFill>
            <a:srgbClr val="2C2E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8B620DA6-E401-D4EC-2BD2-037AEF6E9D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24820" y="0"/>
            <a:ext cx="8229600" cy="955804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altLang="en-US" sz="4000" dirty="0">
                <a:ea typeface="ＭＳ Ｐゴシック" panose="020B0600070205080204" pitchFamily="34" charset="-128"/>
              </a:rPr>
              <a:t>Another shock: a change in price</a:t>
            </a:r>
          </a:p>
        </p:txBody>
      </p:sp>
      <p:sp>
        <p:nvSpPr>
          <p:cNvPr id="67589" name="Rectangle 16">
            <a:extLst>
              <a:ext uri="{FF2B5EF4-FFF2-40B4-BE49-F238E27FC236}">
                <a16:creationId xmlns:a16="http://schemas.microsoft.com/office/drawing/2014/main" id="{98C51014-8D9E-C9AA-66E8-2B83668B7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6989" y="1208088"/>
            <a:ext cx="5786437" cy="44942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7590" name="Freeform 17">
            <a:extLst>
              <a:ext uri="{FF2B5EF4-FFF2-40B4-BE49-F238E27FC236}">
                <a16:creationId xmlns:a16="http://schemas.microsoft.com/office/drawing/2014/main" id="{0F5E286C-6205-08CA-C13A-C85A61628512}"/>
              </a:ext>
            </a:extLst>
          </p:cNvPr>
          <p:cNvSpPr>
            <a:spLocks/>
          </p:cNvSpPr>
          <p:nvPr/>
        </p:nvSpPr>
        <p:spPr bwMode="auto">
          <a:xfrm>
            <a:off x="3836989" y="1208088"/>
            <a:ext cx="5786437" cy="4494212"/>
          </a:xfrm>
          <a:custGeom>
            <a:avLst/>
            <a:gdLst>
              <a:gd name="T0" fmla="*/ 0 w 3645"/>
              <a:gd name="T1" fmla="*/ 0 h 2831"/>
              <a:gd name="T2" fmla="*/ 0 w 3645"/>
              <a:gd name="T3" fmla="*/ 2147483646 h 2831"/>
              <a:gd name="T4" fmla="*/ 2147483646 w 3645"/>
              <a:gd name="T5" fmla="*/ 2147483646 h 2831"/>
              <a:gd name="T6" fmla="*/ 0 60000 65536"/>
              <a:gd name="T7" fmla="*/ 0 60000 65536"/>
              <a:gd name="T8" fmla="*/ 0 60000 65536"/>
              <a:gd name="T9" fmla="*/ 0 w 3645"/>
              <a:gd name="T10" fmla="*/ 0 h 2831"/>
              <a:gd name="T11" fmla="*/ 3645 w 3645"/>
              <a:gd name="T12" fmla="*/ 2831 h 28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45" h="2831">
                <a:moveTo>
                  <a:pt x="0" y="0"/>
                </a:moveTo>
                <a:lnTo>
                  <a:pt x="0" y="2831"/>
                </a:lnTo>
                <a:lnTo>
                  <a:pt x="3645" y="2831"/>
                </a:lnTo>
              </a:path>
            </a:pathLst>
          </a:custGeom>
          <a:noFill/>
          <a:ln w="174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850" name="Line 18">
            <a:extLst>
              <a:ext uri="{FF2B5EF4-FFF2-40B4-BE49-F238E27FC236}">
                <a16:creationId xmlns:a16="http://schemas.microsoft.com/office/drawing/2014/main" id="{FE6A6468-5ACC-A191-3734-2BF682C227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0476" y="2068513"/>
            <a:ext cx="2386013" cy="3668712"/>
          </a:xfrm>
          <a:prstGeom prst="line">
            <a:avLst/>
          </a:prstGeom>
          <a:noFill/>
          <a:ln w="52388">
            <a:solidFill>
              <a:srgbClr val="AD0D1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851" name="Line 19">
            <a:extLst>
              <a:ext uri="{FF2B5EF4-FFF2-40B4-BE49-F238E27FC236}">
                <a16:creationId xmlns:a16="http://schemas.microsoft.com/office/drawing/2014/main" id="{F22B0108-656A-6B70-8308-9493A3ABD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9525" y="3894139"/>
            <a:ext cx="2401888" cy="1843087"/>
          </a:xfrm>
          <a:prstGeom prst="line">
            <a:avLst/>
          </a:prstGeom>
          <a:noFill/>
          <a:ln w="52388">
            <a:solidFill>
              <a:srgbClr val="003F9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7596" name="Rectangle 23">
            <a:extLst>
              <a:ext uri="{FF2B5EF4-FFF2-40B4-BE49-F238E27FC236}">
                <a16:creationId xmlns:a16="http://schemas.microsoft.com/office/drawing/2014/main" id="{20952190-8CF9-BFB9-6507-BFDED7021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5551" y="5767388"/>
            <a:ext cx="7715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5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Quantity</a:t>
            </a:r>
            <a:endParaRPr lang="en-US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7597" name="Rectangle 24">
            <a:extLst>
              <a:ext uri="{FF2B5EF4-FFF2-40B4-BE49-F238E27FC236}">
                <a16:creationId xmlns:a16="http://schemas.microsoft.com/office/drawing/2014/main" id="{3E3B802F-DAE7-CB87-6E2F-F8299ADA5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0639" y="6002338"/>
            <a:ext cx="6828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of films</a:t>
            </a: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7598" name="Rectangle 25">
            <a:extLst>
              <a:ext uri="{FF2B5EF4-FFF2-40B4-BE49-F238E27FC236}">
                <a16:creationId xmlns:a16="http://schemas.microsoft.com/office/drawing/2014/main" id="{DBFB9B1F-2671-305C-0B3A-87760A0B7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3226" y="1184275"/>
            <a:ext cx="7715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5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Quantity</a:t>
            </a:r>
            <a:endParaRPr lang="en-US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7599" name="Rectangle 26">
            <a:extLst>
              <a:ext uri="{FF2B5EF4-FFF2-40B4-BE49-F238E27FC236}">
                <a16:creationId xmlns:a16="http://schemas.microsoft.com/office/drawing/2014/main" id="{D80199D9-0B13-4E6F-2A57-C18DB41C9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9739" y="1417639"/>
            <a:ext cx="84318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of novels</a:t>
            </a: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67600" name="Rectangle 27">
            <a:extLst>
              <a:ext uri="{FF2B5EF4-FFF2-40B4-BE49-F238E27FC236}">
                <a16:creationId xmlns:a16="http://schemas.microsoft.com/office/drawing/2014/main" id="{6470BF76-EDD1-38C2-58A4-6CE846EDC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1" y="579120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5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0</a:t>
            </a:r>
            <a:endParaRPr lang="en-US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grpSp>
        <p:nvGrpSpPr>
          <p:cNvPr id="2" name="Group 28">
            <a:extLst>
              <a:ext uri="{FF2B5EF4-FFF2-40B4-BE49-F238E27FC236}">
                <a16:creationId xmlns:a16="http://schemas.microsoft.com/office/drawing/2014/main" id="{7F0CA4E0-491E-7DC3-5AF3-F08FE73BEDA7}"/>
              </a:ext>
            </a:extLst>
          </p:cNvPr>
          <p:cNvGrpSpPr>
            <a:grpSpLocks/>
          </p:cNvGrpSpPr>
          <p:nvPr/>
        </p:nvGrpSpPr>
        <p:grpSpPr bwMode="auto">
          <a:xfrm>
            <a:off x="3236913" y="1946277"/>
            <a:ext cx="806449" cy="427038"/>
            <a:chOff x="1079" y="1226"/>
            <a:chExt cx="508" cy="269"/>
          </a:xfrm>
        </p:grpSpPr>
        <p:sp>
          <p:nvSpPr>
            <p:cNvPr id="67651" name="Oval 29">
              <a:extLst>
                <a:ext uri="{FF2B5EF4-FFF2-40B4-BE49-F238E27FC236}">
                  <a16:creationId xmlns:a16="http://schemas.microsoft.com/office/drawing/2014/main" id="{0A17FF8A-7942-F92B-037E-90B1997577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2" y="1292"/>
              <a:ext cx="81" cy="8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7652" name="Rectangle 30">
              <a:extLst>
                <a:ext uri="{FF2B5EF4-FFF2-40B4-BE49-F238E27FC236}">
                  <a16:creationId xmlns:a16="http://schemas.microsoft.com/office/drawing/2014/main" id="{C29F9D57-F845-9653-57D5-07A2AB945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1262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7653" name="Rectangle 31">
              <a:extLst>
                <a:ext uri="{FF2B5EF4-FFF2-40B4-BE49-F238E27FC236}">
                  <a16:creationId xmlns:a16="http://schemas.microsoft.com/office/drawing/2014/main" id="{C9E81485-90B0-AE47-91E3-40A06D8C26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9" y="1226"/>
              <a:ext cx="8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D</a:t>
              </a:r>
              <a:endPara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3" name="Group 32">
            <a:extLst>
              <a:ext uri="{FF2B5EF4-FFF2-40B4-BE49-F238E27FC236}">
                <a16:creationId xmlns:a16="http://schemas.microsoft.com/office/drawing/2014/main" id="{D99953E1-3A7E-4C83-4EAC-AFC4C3213E5D}"/>
              </a:ext>
            </a:extLst>
          </p:cNvPr>
          <p:cNvGrpSpPr>
            <a:grpSpLocks/>
          </p:cNvGrpSpPr>
          <p:nvPr/>
        </p:nvGrpSpPr>
        <p:grpSpPr bwMode="auto">
          <a:xfrm>
            <a:off x="3343275" y="3736976"/>
            <a:ext cx="3054350" cy="2041525"/>
            <a:chOff x="1146" y="2354"/>
            <a:chExt cx="1924" cy="1286"/>
          </a:xfrm>
        </p:grpSpPr>
        <p:grpSp>
          <p:nvGrpSpPr>
            <p:cNvPr id="67643" name="Group 33">
              <a:extLst>
                <a:ext uri="{FF2B5EF4-FFF2-40B4-BE49-F238E27FC236}">
                  <a16:creationId xmlns:a16="http://schemas.microsoft.com/office/drawing/2014/main" id="{AA30F99F-E15B-B572-126F-57491882C1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6" y="2354"/>
              <a:ext cx="433" cy="260"/>
              <a:chOff x="1146" y="2354"/>
              <a:chExt cx="433" cy="260"/>
            </a:xfrm>
          </p:grpSpPr>
          <p:sp>
            <p:nvSpPr>
              <p:cNvPr id="67648" name="Oval 34">
                <a:extLst>
                  <a:ext uri="{FF2B5EF4-FFF2-40B4-BE49-F238E27FC236}">
                    <a16:creationId xmlns:a16="http://schemas.microsoft.com/office/drawing/2014/main" id="{3CD26004-43E3-75B7-43CE-B5BD94476A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2" y="2420"/>
                <a:ext cx="81" cy="81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GB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7649" name="Rectangle 35">
                <a:extLst>
                  <a:ext uri="{FF2B5EF4-FFF2-40B4-BE49-F238E27FC236}">
                    <a16:creationId xmlns:a16="http://schemas.microsoft.com/office/drawing/2014/main" id="{DA527F57-AC42-33D5-2210-B86277D76B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46" y="2381"/>
                <a:ext cx="0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US" altLang="en-US" sz="2400" dirty="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7650" name="Rectangle 36">
                <a:extLst>
                  <a:ext uri="{FF2B5EF4-FFF2-40B4-BE49-F238E27FC236}">
                    <a16:creationId xmlns:a16="http://schemas.microsoft.com/office/drawing/2014/main" id="{FE4817F6-63A7-B28F-BD4D-1C2FFD7F9A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9" y="2354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US" altLang="en-US" sz="150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B</a:t>
                </a:r>
                <a:endParaRPr lang="en-US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67644" name="Group 37">
              <a:extLst>
                <a:ext uri="{FF2B5EF4-FFF2-40B4-BE49-F238E27FC236}">
                  <a16:creationId xmlns:a16="http://schemas.microsoft.com/office/drawing/2014/main" id="{9B4861A2-777F-FE5D-7AA4-D7827707C5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15" y="3460"/>
              <a:ext cx="155" cy="180"/>
              <a:chOff x="2915" y="3460"/>
              <a:chExt cx="155" cy="180"/>
            </a:xfrm>
          </p:grpSpPr>
          <p:sp>
            <p:nvSpPr>
              <p:cNvPr id="67645" name="Oval 38">
                <a:extLst>
                  <a:ext uri="{FF2B5EF4-FFF2-40B4-BE49-F238E27FC236}">
                    <a16:creationId xmlns:a16="http://schemas.microsoft.com/office/drawing/2014/main" id="{B58769EA-7B33-9392-368B-23DABEAA7D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5" y="3559"/>
                <a:ext cx="81" cy="81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GB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7647" name="Rectangle 40">
                <a:extLst>
                  <a:ext uri="{FF2B5EF4-FFF2-40B4-BE49-F238E27FC236}">
                    <a16:creationId xmlns:a16="http://schemas.microsoft.com/office/drawing/2014/main" id="{A21EFBD4-6E78-6066-59F5-D9A36AD7FB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0" y="3460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US" altLang="en-US" sz="150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A</a:t>
                </a:r>
                <a:endParaRPr lang="en-US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6" name="Group 41">
            <a:extLst>
              <a:ext uri="{FF2B5EF4-FFF2-40B4-BE49-F238E27FC236}">
                <a16:creationId xmlns:a16="http://schemas.microsoft.com/office/drawing/2014/main" id="{3E2E0986-AD80-1387-D985-6F4D4E4806C7}"/>
              </a:ext>
            </a:extLst>
          </p:cNvPr>
          <p:cNvGrpSpPr>
            <a:grpSpLocks/>
          </p:cNvGrpSpPr>
          <p:nvPr/>
        </p:nvGrpSpPr>
        <p:grpSpPr bwMode="auto">
          <a:xfrm>
            <a:off x="4081463" y="2279650"/>
            <a:ext cx="2457450" cy="3125788"/>
            <a:chOff x="1611" y="1436"/>
            <a:chExt cx="1548" cy="1969"/>
          </a:xfrm>
        </p:grpSpPr>
        <p:sp>
          <p:nvSpPr>
            <p:cNvPr id="67641" name="Freeform 42">
              <a:extLst>
                <a:ext uri="{FF2B5EF4-FFF2-40B4-BE49-F238E27FC236}">
                  <a16:creationId xmlns:a16="http://schemas.microsoft.com/office/drawing/2014/main" id="{4368B691-4A17-911E-A629-4567129D6C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1" y="1436"/>
              <a:ext cx="1458" cy="1891"/>
            </a:xfrm>
            <a:custGeom>
              <a:avLst/>
              <a:gdLst>
                <a:gd name="T0" fmla="*/ 0 w 132"/>
                <a:gd name="T1" fmla="*/ 0 h 171"/>
                <a:gd name="T2" fmla="*/ 2147483646 w 132"/>
                <a:gd name="T3" fmla="*/ 2147483646 h 171"/>
                <a:gd name="T4" fmla="*/ 0 60000 65536"/>
                <a:gd name="T5" fmla="*/ 0 60000 65536"/>
                <a:gd name="T6" fmla="*/ 0 w 132"/>
                <a:gd name="T7" fmla="*/ 0 h 171"/>
                <a:gd name="T8" fmla="*/ 132 w 132"/>
                <a:gd name="T9" fmla="*/ 171 h 17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2" h="171">
                  <a:moveTo>
                    <a:pt x="0" y="0"/>
                  </a:moveTo>
                  <a:cubicBezTo>
                    <a:pt x="0" y="153"/>
                    <a:pt x="98" y="167"/>
                    <a:pt x="132" y="171"/>
                  </a:cubicBezTo>
                </a:path>
              </a:pathLst>
            </a:custGeom>
            <a:noFill/>
            <a:ln w="52388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642" name="Rectangle 43">
              <a:extLst>
                <a:ext uri="{FF2B5EF4-FFF2-40B4-BE49-F238E27FC236}">
                  <a16:creationId xmlns:a16="http://schemas.microsoft.com/office/drawing/2014/main" id="{BAE95FF1-B769-4608-14F2-DC93725BDF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2" y="3261"/>
              <a:ext cx="7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500" i="1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I</a:t>
              </a:r>
              <a:r>
                <a:rPr lang="en-US" altLang="en-US" sz="1500" baseline="-25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1</a:t>
              </a:r>
              <a:endPara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7" name="Group 44">
            <a:extLst>
              <a:ext uri="{FF2B5EF4-FFF2-40B4-BE49-F238E27FC236}">
                <a16:creationId xmlns:a16="http://schemas.microsoft.com/office/drawing/2014/main" id="{41784BE6-A57D-05CA-B722-4099A4AE3DD7}"/>
              </a:ext>
            </a:extLst>
          </p:cNvPr>
          <p:cNvGrpSpPr>
            <a:grpSpLocks/>
          </p:cNvGrpSpPr>
          <p:nvPr/>
        </p:nvGrpSpPr>
        <p:grpSpPr bwMode="auto">
          <a:xfrm>
            <a:off x="4471989" y="2455864"/>
            <a:ext cx="2898775" cy="2751137"/>
            <a:chOff x="1857" y="1547"/>
            <a:chExt cx="1826" cy="1733"/>
          </a:xfrm>
        </p:grpSpPr>
        <p:sp>
          <p:nvSpPr>
            <p:cNvPr id="67639" name="Freeform 45">
              <a:extLst>
                <a:ext uri="{FF2B5EF4-FFF2-40B4-BE49-F238E27FC236}">
                  <a16:creationId xmlns:a16="http://schemas.microsoft.com/office/drawing/2014/main" id="{054098B5-C6D6-C587-6CD3-0EE8B82339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7" y="1547"/>
              <a:ext cx="1723" cy="1647"/>
            </a:xfrm>
            <a:custGeom>
              <a:avLst/>
              <a:gdLst>
                <a:gd name="T0" fmla="*/ 0 w 156"/>
                <a:gd name="T1" fmla="*/ 0 h 149"/>
                <a:gd name="T2" fmla="*/ 2147483646 w 156"/>
                <a:gd name="T3" fmla="*/ 2147483646 h 149"/>
                <a:gd name="T4" fmla="*/ 0 60000 65536"/>
                <a:gd name="T5" fmla="*/ 0 60000 65536"/>
                <a:gd name="T6" fmla="*/ 0 w 156"/>
                <a:gd name="T7" fmla="*/ 0 h 149"/>
                <a:gd name="T8" fmla="*/ 156 w 156"/>
                <a:gd name="T9" fmla="*/ 149 h 14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6" h="149">
                  <a:moveTo>
                    <a:pt x="0" y="0"/>
                  </a:moveTo>
                  <a:cubicBezTo>
                    <a:pt x="8" y="68"/>
                    <a:pt x="42" y="112"/>
                    <a:pt x="156" y="149"/>
                  </a:cubicBezTo>
                </a:path>
              </a:pathLst>
            </a:custGeom>
            <a:noFill/>
            <a:ln w="52388">
              <a:solidFill>
                <a:srgbClr val="AD0D1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640" name="Rectangle 46">
              <a:extLst>
                <a:ext uri="{FF2B5EF4-FFF2-40B4-BE49-F238E27FC236}">
                  <a16:creationId xmlns:a16="http://schemas.microsoft.com/office/drawing/2014/main" id="{AB44113D-F1C8-8BD2-37A3-5900363B0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" y="3136"/>
              <a:ext cx="7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500" i="1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I</a:t>
              </a:r>
              <a:r>
                <a:rPr lang="en-US" altLang="en-US" sz="1500" baseline="-25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2</a:t>
              </a:r>
              <a:endPara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9" name="Group 52">
            <a:extLst>
              <a:ext uri="{FF2B5EF4-FFF2-40B4-BE49-F238E27FC236}">
                <a16:creationId xmlns:a16="http://schemas.microsoft.com/office/drawing/2014/main" id="{54FCF050-99D2-78B8-C769-483B51F3F532}"/>
              </a:ext>
            </a:extLst>
          </p:cNvPr>
          <p:cNvGrpSpPr>
            <a:grpSpLocks/>
          </p:cNvGrpSpPr>
          <p:nvPr/>
        </p:nvGrpSpPr>
        <p:grpSpPr bwMode="auto">
          <a:xfrm>
            <a:off x="4186238" y="1870075"/>
            <a:ext cx="2330450" cy="673100"/>
            <a:chOff x="1677" y="1178"/>
            <a:chExt cx="1468" cy="424"/>
          </a:xfrm>
        </p:grpSpPr>
        <p:sp>
          <p:nvSpPr>
            <p:cNvPr id="67633" name="Line 53">
              <a:extLst>
                <a:ext uri="{FF2B5EF4-FFF2-40B4-BE49-F238E27FC236}">
                  <a16:creationId xmlns:a16="http://schemas.microsoft.com/office/drawing/2014/main" id="{F95016C2-97D6-0183-3BA3-C672B507D0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77" y="1248"/>
              <a:ext cx="266" cy="35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634" name="Rectangle 54">
              <a:extLst>
                <a:ext uri="{FF2B5EF4-FFF2-40B4-BE49-F238E27FC236}">
                  <a16:creationId xmlns:a16="http://schemas.microsoft.com/office/drawing/2014/main" id="{C23C118C-4BD1-E68A-1F39-B16B06011C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9" y="1178"/>
              <a:ext cx="119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New budget constraint</a:t>
              </a:r>
              <a:endPara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4" name="Group 75">
            <a:extLst>
              <a:ext uri="{FF2B5EF4-FFF2-40B4-BE49-F238E27FC236}">
                <a16:creationId xmlns:a16="http://schemas.microsoft.com/office/drawing/2014/main" id="{6B72A83A-451D-6845-2182-4F975CB035B1}"/>
              </a:ext>
            </a:extLst>
          </p:cNvPr>
          <p:cNvGrpSpPr>
            <a:grpSpLocks/>
          </p:cNvGrpSpPr>
          <p:nvPr/>
        </p:nvGrpSpPr>
        <p:grpSpPr bwMode="auto">
          <a:xfrm>
            <a:off x="3836989" y="3379788"/>
            <a:ext cx="2200275" cy="2322512"/>
            <a:chOff x="1457" y="2129"/>
            <a:chExt cx="1386" cy="1463"/>
          </a:xfrm>
        </p:grpSpPr>
        <p:sp>
          <p:nvSpPr>
            <p:cNvPr id="67614" name="Freeform 76">
              <a:extLst>
                <a:ext uri="{FF2B5EF4-FFF2-40B4-BE49-F238E27FC236}">
                  <a16:creationId xmlns:a16="http://schemas.microsoft.com/office/drawing/2014/main" id="{2241AF83-71F1-0AB2-C1C3-877A741960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7" y="2287"/>
              <a:ext cx="640" cy="1305"/>
            </a:xfrm>
            <a:custGeom>
              <a:avLst/>
              <a:gdLst>
                <a:gd name="T0" fmla="*/ 0 w 640"/>
                <a:gd name="T1" fmla="*/ 0 h 1305"/>
                <a:gd name="T2" fmla="*/ 640 w 640"/>
                <a:gd name="T3" fmla="*/ 0 h 1305"/>
                <a:gd name="T4" fmla="*/ 640 w 640"/>
                <a:gd name="T5" fmla="*/ 1305 h 1305"/>
                <a:gd name="T6" fmla="*/ 0 60000 65536"/>
                <a:gd name="T7" fmla="*/ 0 60000 65536"/>
                <a:gd name="T8" fmla="*/ 0 60000 65536"/>
                <a:gd name="T9" fmla="*/ 0 w 640"/>
                <a:gd name="T10" fmla="*/ 0 h 1305"/>
                <a:gd name="T11" fmla="*/ 640 w 640"/>
                <a:gd name="T12" fmla="*/ 1305 h 13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40" h="1305">
                  <a:moveTo>
                    <a:pt x="0" y="0"/>
                  </a:moveTo>
                  <a:lnTo>
                    <a:pt x="640" y="0"/>
                  </a:lnTo>
                  <a:lnTo>
                    <a:pt x="640" y="1305"/>
                  </a:lnTo>
                </a:path>
              </a:pathLst>
            </a:custGeom>
            <a:noFill/>
            <a:ln w="17463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615" name="Oval 77">
              <a:extLst>
                <a:ext uri="{FF2B5EF4-FFF2-40B4-BE49-F238E27FC236}">
                  <a16:creationId xmlns:a16="http://schemas.microsoft.com/office/drawing/2014/main" id="{FAD78C7C-9724-8BB1-E89B-8665F719C5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254"/>
              <a:ext cx="81" cy="8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7616" name="Rectangle 78">
              <a:extLst>
                <a:ext uri="{FF2B5EF4-FFF2-40B4-BE49-F238E27FC236}">
                  <a16:creationId xmlns:a16="http://schemas.microsoft.com/office/drawing/2014/main" id="{4D423833-9ABA-FFC1-B134-750CC2DAF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2129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5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New optimum</a:t>
              </a:r>
              <a:endPara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67612" name="TextBox 3">
            <a:extLst>
              <a:ext uri="{FF2B5EF4-FFF2-40B4-BE49-F238E27FC236}">
                <a16:creationId xmlns:a16="http://schemas.microsoft.com/office/drawing/2014/main" id="{365B14E0-197D-791E-5C97-9A6F1B1B9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3314" y="1239838"/>
            <a:ext cx="2165350" cy="1477328"/>
          </a:xfrm>
          <a:prstGeom prst="rect">
            <a:avLst/>
          </a:prstGeom>
          <a:solidFill>
            <a:srgbClr val="CCCE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A fall in the price of any good rotates the budget constraint, changing its slope</a:t>
            </a:r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D29E81DB-1E64-F557-06B1-EFFC3C962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91014" y="6515101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For use with Mankiw and Taylor, Economics 6</a:t>
            </a:r>
            <a:r>
              <a:rPr lang="en-GB" baseline="30000" dirty="0"/>
              <a:t>th</a:t>
            </a:r>
            <a:r>
              <a:rPr lang="en-GB" dirty="0"/>
              <a:t> edition 9781473786981 © Cengage EMEA 2023</a:t>
            </a:r>
          </a:p>
          <a:p>
            <a:pPr>
              <a:defRPr/>
            </a:pPr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E2B77BE-653D-6156-8A5A-BA49AAEDC463}"/>
              </a:ext>
            </a:extLst>
          </p:cNvPr>
          <p:cNvCxnSpPr>
            <a:cxnSpLocks/>
          </p:cNvCxnSpPr>
          <p:nvPr/>
        </p:nvCxnSpPr>
        <p:spPr>
          <a:xfrm>
            <a:off x="3836989" y="4831491"/>
            <a:ext cx="1192211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700EA3A-EFC7-2009-6429-E71CDE5AA663}"/>
              </a:ext>
            </a:extLst>
          </p:cNvPr>
          <p:cNvCxnSpPr>
            <a:cxnSpLocks/>
          </p:cNvCxnSpPr>
          <p:nvPr/>
        </p:nvCxnSpPr>
        <p:spPr>
          <a:xfrm>
            <a:off x="5078627" y="4843849"/>
            <a:ext cx="0" cy="89337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AE42933A-7C2F-62BE-9500-CDCC3814B87E}"/>
                  </a:ext>
                </a:extLst>
              </p14:cNvPr>
              <p14:cNvContentPartPr/>
              <p14:nvPr/>
            </p14:nvContentPartPr>
            <p14:xfrm>
              <a:off x="3396133" y="3616628"/>
              <a:ext cx="249480" cy="1215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AE42933A-7C2F-62BE-9500-CDCC3814B87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86773" y="3607268"/>
                <a:ext cx="268200" cy="123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A6D7614E-AD10-6A91-B559-D6F0D1989B3B}"/>
                  </a:ext>
                </a:extLst>
              </p14:cNvPr>
              <p14:cNvContentPartPr/>
              <p14:nvPr/>
            </p14:nvContentPartPr>
            <p14:xfrm>
              <a:off x="4837573" y="5771588"/>
              <a:ext cx="247680" cy="24840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A6D7614E-AD10-6A91-B559-D6F0D1989B3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28213" y="5762228"/>
                <a:ext cx="266400" cy="267120"/>
              </a:xfrm>
              <a:prstGeom prst="rect">
                <a:avLst/>
              </a:prstGeom>
            </p:spPr>
          </p:pic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A562E69A-F5F3-632F-AD82-87DA21F84F29}"/>
              </a:ext>
            </a:extLst>
          </p:cNvPr>
          <p:cNvSpPr txBox="1"/>
          <p:nvPr/>
        </p:nvSpPr>
        <p:spPr>
          <a:xfrm>
            <a:off x="8723312" y="3076617"/>
            <a:ext cx="25707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</a:rPr>
              <a:t>We can see on the diagram that </a:t>
            </a:r>
            <a:r>
              <a:rPr lang="en-US" sz="2400" dirty="0" err="1">
                <a:solidFill>
                  <a:schemeClr val="accent6"/>
                </a:solidFill>
              </a:rPr>
              <a:t>Aada</a:t>
            </a:r>
            <a:r>
              <a:rPr lang="en-US" sz="2400" dirty="0">
                <a:solidFill>
                  <a:schemeClr val="accent6"/>
                </a:solidFill>
              </a:rPr>
              <a:t> ends up buying more novels and going to fewer films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20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20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21379B-FCC2-583A-8F5F-2BBEA40F9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8609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D14BED"/>
                </a:solidFill>
              </a:rPr>
              <a:t>But it could have worked out differently, if she’d had slightly different preferences (a slightly different shape to her indifference curves)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D6863E-A591-316A-EF47-C033724EC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5491"/>
            <a:ext cx="10515600" cy="3631471"/>
          </a:xfrm>
        </p:spPr>
        <p:txBody>
          <a:bodyPr>
            <a:normAutofit/>
          </a:bodyPr>
          <a:lstStyle/>
          <a:p>
            <a:r>
              <a:rPr lang="en-US" sz="3200" dirty="0"/>
              <a:t>It would be completely reasonable for </a:t>
            </a:r>
            <a:r>
              <a:rPr lang="en-US" sz="3200" dirty="0" err="1"/>
              <a:t>Aada</a:t>
            </a:r>
            <a:r>
              <a:rPr lang="en-US" sz="3200" dirty="0"/>
              <a:t> to buy more crime novels and ALSO go to more films—although she wouldn’t end up with as many crime novels as in the last slide’s equilibrium</a:t>
            </a:r>
          </a:p>
          <a:p>
            <a:r>
              <a:rPr lang="en-US" sz="3200" dirty="0"/>
              <a:t>We’re going to look at what is driving those two outcomes:</a:t>
            </a:r>
          </a:p>
          <a:p>
            <a:pPr lvl="1"/>
            <a:r>
              <a:rPr lang="en-US" sz="2800" dirty="0"/>
              <a:t>more novels + fewer films</a:t>
            </a:r>
          </a:p>
          <a:p>
            <a:pPr lvl="1"/>
            <a:r>
              <a:rPr lang="en-US" sz="2800" dirty="0"/>
              <a:t>more novels + more films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018499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E456711E-61F9-457F-42C4-1BC5D1855F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Income and Substitution Effects</a:t>
            </a:r>
            <a:endParaRPr lang="en-US" altLang="en-US" dirty="0"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436096E3-8518-B911-0EE2-FB5A7FCCCD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 price change has two effects on consumption.</a:t>
            </a:r>
          </a:p>
          <a:p>
            <a:pPr marL="91440" indent="-91440">
              <a:spcBef>
                <a:spcPts val="0"/>
              </a:spcBef>
              <a:spcAft>
                <a:spcPts val="1200"/>
              </a:spcAft>
              <a:defRPr/>
            </a:pPr>
            <a:endParaRPr lang="en-US" altLang="en-US" sz="2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91440" indent="-91440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</a:t>
            </a:r>
            <a:r>
              <a:rPr lang="en-US" altLang="en-US" sz="2800" i="1" dirty="0">
                <a:solidFill>
                  <a:srgbClr val="555997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substitution effect </a:t>
            </a:r>
            <a:r>
              <a:rPr lang="en-US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is the change in consumption that results from a price change: the consumer tends to buy more of the cheaper good</a:t>
            </a:r>
          </a:p>
          <a:p>
            <a:pPr marL="91440" indent="-91440">
              <a:spcBef>
                <a:spcPts val="0"/>
              </a:spcBef>
              <a:spcAft>
                <a:spcPts val="1200"/>
              </a:spcAft>
              <a:defRPr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91440" indent="-91440">
              <a:spcBef>
                <a:spcPts val="0"/>
              </a:spcBef>
              <a:spcAft>
                <a:spcPts val="1200"/>
              </a:spcAft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</a:t>
            </a:r>
            <a:r>
              <a:rPr lang="en-US" altLang="en-US" i="1" dirty="0">
                <a:solidFill>
                  <a:srgbClr val="555997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income effect 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is the change in real income CAUSED BY A CHANGE IN PRICE. If it’s a fall in a price, the consumer can buy more of both goods (but may choose not to)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702C95-765A-88DD-E70C-7FE638E8C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For use with Mankiw and Taylor, Economics 6</a:t>
            </a:r>
            <a:r>
              <a:rPr lang="en-GB" baseline="30000"/>
              <a:t>th</a:t>
            </a:r>
            <a:r>
              <a:rPr lang="en-GB"/>
              <a:t> edition 9781473786981 © Cengage EMEA 2023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>
            <a:extLst>
              <a:ext uri="{FF2B5EF4-FFF2-40B4-BE49-F238E27FC236}">
                <a16:creationId xmlns:a16="http://schemas.microsoft.com/office/drawing/2014/main" id="{426E8427-B6FE-1731-4860-37156217A7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31392" y="50800"/>
            <a:ext cx="9887712" cy="6858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 sz="3600" dirty="0">
                <a:ea typeface="ＭＳ Ｐゴシック" panose="020B0600070205080204" pitchFamily="34" charset="-128"/>
              </a:rPr>
              <a:t>Income and Substitution Effects. Difficult diagram!</a:t>
            </a:r>
          </a:p>
        </p:txBody>
      </p:sp>
      <p:sp>
        <p:nvSpPr>
          <p:cNvPr id="71683" name="Rectangle 16">
            <a:extLst>
              <a:ext uri="{FF2B5EF4-FFF2-40B4-BE49-F238E27FC236}">
                <a16:creationId xmlns:a16="http://schemas.microsoft.com/office/drawing/2014/main" id="{6B3B7D43-1DD5-F667-4FEE-FCE7D98A9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7401" y="1092200"/>
            <a:ext cx="6035675" cy="47450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GB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1873" name="Line 17">
            <a:extLst>
              <a:ext uri="{FF2B5EF4-FFF2-40B4-BE49-F238E27FC236}">
                <a16:creationId xmlns:a16="http://schemas.microsoft.com/office/drawing/2014/main" id="{E6CB5D36-F557-32D0-7B85-9F019AC7DC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7576" y="3074988"/>
            <a:ext cx="1338263" cy="2132012"/>
          </a:xfrm>
          <a:prstGeom prst="line">
            <a:avLst/>
          </a:prstGeom>
          <a:noFill/>
          <a:ln w="55563">
            <a:solidFill>
              <a:srgbClr val="60220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" name="Group 18">
            <a:extLst>
              <a:ext uri="{FF2B5EF4-FFF2-40B4-BE49-F238E27FC236}">
                <a16:creationId xmlns:a16="http://schemas.microsoft.com/office/drawing/2014/main" id="{42F9567A-D4AA-97DB-4CBA-EB117EEF3B43}"/>
              </a:ext>
            </a:extLst>
          </p:cNvPr>
          <p:cNvGrpSpPr>
            <a:grpSpLocks/>
          </p:cNvGrpSpPr>
          <p:nvPr/>
        </p:nvGrpSpPr>
        <p:grpSpPr bwMode="auto">
          <a:xfrm>
            <a:off x="3160714" y="4186239"/>
            <a:ext cx="1616075" cy="1874837"/>
            <a:chOff x="1031" y="2637"/>
            <a:chExt cx="1018" cy="1181"/>
          </a:xfrm>
        </p:grpSpPr>
        <p:sp>
          <p:nvSpPr>
            <p:cNvPr id="71742" name="Line 19">
              <a:extLst>
                <a:ext uri="{FF2B5EF4-FFF2-40B4-BE49-F238E27FC236}">
                  <a16:creationId xmlns:a16="http://schemas.microsoft.com/office/drawing/2014/main" id="{A9A05225-E463-96F1-02B3-F42049AEE8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1" y="2637"/>
              <a:ext cx="1" cy="538"/>
            </a:xfrm>
            <a:prstGeom prst="line">
              <a:avLst/>
            </a:prstGeom>
            <a:noFill/>
            <a:ln w="55626">
              <a:solidFill>
                <a:srgbClr val="C74149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43" name="Line 20">
              <a:extLst>
                <a:ext uri="{FF2B5EF4-FFF2-40B4-BE49-F238E27FC236}">
                  <a16:creationId xmlns:a16="http://schemas.microsoft.com/office/drawing/2014/main" id="{AE5DD12B-11AB-87E6-415B-6DCD7408ED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5" y="3817"/>
              <a:ext cx="374" cy="1"/>
            </a:xfrm>
            <a:prstGeom prst="line">
              <a:avLst/>
            </a:prstGeom>
            <a:noFill/>
            <a:ln w="55626">
              <a:solidFill>
                <a:srgbClr val="C74149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1877" name="Line 21">
            <a:extLst>
              <a:ext uri="{FF2B5EF4-FFF2-40B4-BE49-F238E27FC236}">
                <a16:creationId xmlns:a16="http://schemas.microsoft.com/office/drawing/2014/main" id="{9839619F-A4FF-E726-571A-F03D873979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9938" y="1795464"/>
            <a:ext cx="2525712" cy="4041775"/>
          </a:xfrm>
          <a:prstGeom prst="line">
            <a:avLst/>
          </a:prstGeom>
          <a:noFill/>
          <a:ln w="55563">
            <a:solidFill>
              <a:srgbClr val="AD0D1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878" name="Line 22">
            <a:extLst>
              <a:ext uri="{FF2B5EF4-FFF2-40B4-BE49-F238E27FC236}">
                <a16:creationId xmlns:a16="http://schemas.microsoft.com/office/drawing/2014/main" id="{81069732-F479-373F-0BE8-EFB305B481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9938" y="3705226"/>
            <a:ext cx="2506662" cy="2125663"/>
          </a:xfrm>
          <a:prstGeom prst="line">
            <a:avLst/>
          </a:prstGeom>
          <a:noFill/>
          <a:ln w="55563">
            <a:solidFill>
              <a:srgbClr val="003F9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688" name="Rectangle 23">
            <a:extLst>
              <a:ext uri="{FF2B5EF4-FFF2-40B4-BE49-F238E27FC236}">
                <a16:creationId xmlns:a16="http://schemas.microsoft.com/office/drawing/2014/main" id="{5BFE3E84-56A7-B67C-2E14-67CE5E0FC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8213" y="5857876"/>
            <a:ext cx="825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Quantity</a:t>
            </a:r>
            <a:endParaRPr lang="en-US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1689" name="Rectangle 24">
            <a:extLst>
              <a:ext uri="{FF2B5EF4-FFF2-40B4-BE49-F238E27FC236}">
                <a16:creationId xmlns:a16="http://schemas.microsoft.com/office/drawing/2014/main" id="{4EB54A7C-A7B7-1848-2802-B29055478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4889" y="6103939"/>
            <a:ext cx="7325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of films</a:t>
            </a: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1690" name="Rectangle 25">
            <a:extLst>
              <a:ext uri="{FF2B5EF4-FFF2-40B4-BE49-F238E27FC236}">
                <a16:creationId xmlns:a16="http://schemas.microsoft.com/office/drawing/2014/main" id="{7283AFF3-8DB0-F447-D0DA-3A6C3FE87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9038" y="1052514"/>
            <a:ext cx="825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Quantity</a:t>
            </a:r>
            <a:endParaRPr lang="en-US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1691" name="Rectangle 26">
            <a:extLst>
              <a:ext uri="{FF2B5EF4-FFF2-40B4-BE49-F238E27FC236}">
                <a16:creationId xmlns:a16="http://schemas.microsoft.com/office/drawing/2014/main" id="{A92C81FB-12FB-A14B-9F9C-458431FB6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1298576"/>
            <a:ext cx="9008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of novels</a:t>
            </a: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1692" name="Rectangle 27">
            <a:extLst>
              <a:ext uri="{FF2B5EF4-FFF2-40B4-BE49-F238E27FC236}">
                <a16:creationId xmlns:a16="http://schemas.microsoft.com/office/drawing/2014/main" id="{2C81EFEC-6489-7F67-4E54-20649EB58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8013" y="5864226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0</a:t>
            </a:r>
            <a:endParaRPr lang="en-US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grpSp>
        <p:nvGrpSpPr>
          <p:cNvPr id="3" name="Group 28">
            <a:extLst>
              <a:ext uri="{FF2B5EF4-FFF2-40B4-BE49-F238E27FC236}">
                <a16:creationId xmlns:a16="http://schemas.microsoft.com/office/drawing/2014/main" id="{DB84E9EF-CB59-8339-3CFA-A1D807106D49}"/>
              </a:ext>
            </a:extLst>
          </p:cNvPr>
          <p:cNvGrpSpPr>
            <a:grpSpLocks/>
          </p:cNvGrpSpPr>
          <p:nvPr/>
        </p:nvGrpSpPr>
        <p:grpSpPr bwMode="auto">
          <a:xfrm>
            <a:off x="3384550" y="1611314"/>
            <a:ext cx="2935288" cy="4122737"/>
            <a:chOff x="1172" y="1015"/>
            <a:chExt cx="1849" cy="2597"/>
          </a:xfrm>
        </p:grpSpPr>
        <p:sp>
          <p:nvSpPr>
            <p:cNvPr id="71740" name="Freeform 29">
              <a:extLst>
                <a:ext uri="{FF2B5EF4-FFF2-40B4-BE49-F238E27FC236}">
                  <a16:creationId xmlns:a16="http://schemas.microsoft.com/office/drawing/2014/main" id="{5C0EEB17-D7F8-8780-BC2B-C3339D871C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" y="1015"/>
              <a:ext cx="1731" cy="2521"/>
            </a:xfrm>
            <a:custGeom>
              <a:avLst/>
              <a:gdLst>
                <a:gd name="T0" fmla="*/ 2147483646 w 148"/>
                <a:gd name="T1" fmla="*/ 0 h 216"/>
                <a:gd name="T2" fmla="*/ 2147483646 w 148"/>
                <a:gd name="T3" fmla="*/ 2147483646 h 216"/>
                <a:gd name="T4" fmla="*/ 2147483646 w 148"/>
                <a:gd name="T5" fmla="*/ 2147483646 h 216"/>
                <a:gd name="T6" fmla="*/ 0 60000 65536"/>
                <a:gd name="T7" fmla="*/ 0 60000 65536"/>
                <a:gd name="T8" fmla="*/ 0 60000 65536"/>
                <a:gd name="T9" fmla="*/ 0 w 148"/>
                <a:gd name="T10" fmla="*/ 0 h 216"/>
                <a:gd name="T11" fmla="*/ 148 w 148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8" h="216">
                  <a:moveTo>
                    <a:pt x="6" y="0"/>
                  </a:moveTo>
                  <a:cubicBezTo>
                    <a:pt x="0" y="116"/>
                    <a:pt x="61" y="158"/>
                    <a:pt x="76" y="180"/>
                  </a:cubicBezTo>
                  <a:cubicBezTo>
                    <a:pt x="77" y="182"/>
                    <a:pt x="107" y="202"/>
                    <a:pt x="148" y="216"/>
                  </a:cubicBezTo>
                </a:path>
              </a:pathLst>
            </a:custGeom>
            <a:noFill/>
            <a:ln w="55563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41" name="Rectangle 30">
              <a:extLst>
                <a:ext uri="{FF2B5EF4-FFF2-40B4-BE49-F238E27FC236}">
                  <a16:creationId xmlns:a16="http://schemas.microsoft.com/office/drawing/2014/main" id="{B986B15B-568D-AE64-F24C-5E5C7AEB2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6" y="3458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 i="1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I</a:t>
              </a:r>
              <a:r>
                <a:rPr lang="en-US" altLang="en-US" sz="1600" baseline="-25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1</a:t>
              </a:r>
              <a:endPara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" name="Group 31">
            <a:extLst>
              <a:ext uri="{FF2B5EF4-FFF2-40B4-BE49-F238E27FC236}">
                <a16:creationId xmlns:a16="http://schemas.microsoft.com/office/drawing/2014/main" id="{BBDF7238-2BF4-2B8F-5B0A-38D79039E548}"/>
              </a:ext>
            </a:extLst>
          </p:cNvPr>
          <p:cNvGrpSpPr>
            <a:grpSpLocks/>
          </p:cNvGrpSpPr>
          <p:nvPr/>
        </p:nvGrpSpPr>
        <p:grpSpPr bwMode="auto">
          <a:xfrm>
            <a:off x="3997326" y="1276351"/>
            <a:ext cx="3078163" cy="3929063"/>
            <a:chOff x="1558" y="804"/>
            <a:chExt cx="1939" cy="2475"/>
          </a:xfrm>
        </p:grpSpPr>
        <p:sp>
          <p:nvSpPr>
            <p:cNvPr id="71738" name="Freeform 32">
              <a:extLst>
                <a:ext uri="{FF2B5EF4-FFF2-40B4-BE49-F238E27FC236}">
                  <a16:creationId xmlns:a16="http://schemas.microsoft.com/office/drawing/2014/main" id="{9B183E17-7A4A-3307-F0BB-7C1D56CB4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8" y="804"/>
              <a:ext cx="1824" cy="2406"/>
            </a:xfrm>
            <a:custGeom>
              <a:avLst/>
              <a:gdLst>
                <a:gd name="T0" fmla="*/ 0 w 156"/>
                <a:gd name="T1" fmla="*/ 0 h 206"/>
                <a:gd name="T2" fmla="*/ 2147483646 w 156"/>
                <a:gd name="T3" fmla="*/ 2147483646 h 206"/>
                <a:gd name="T4" fmla="*/ 0 60000 65536"/>
                <a:gd name="T5" fmla="*/ 0 60000 65536"/>
                <a:gd name="T6" fmla="*/ 0 w 156"/>
                <a:gd name="T7" fmla="*/ 0 h 206"/>
                <a:gd name="T8" fmla="*/ 156 w 156"/>
                <a:gd name="T9" fmla="*/ 206 h 20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6" h="206">
                  <a:moveTo>
                    <a:pt x="0" y="0"/>
                  </a:moveTo>
                  <a:cubicBezTo>
                    <a:pt x="9" y="129"/>
                    <a:pt x="6" y="135"/>
                    <a:pt x="156" y="206"/>
                  </a:cubicBezTo>
                </a:path>
              </a:pathLst>
            </a:custGeom>
            <a:noFill/>
            <a:ln w="55563">
              <a:solidFill>
                <a:srgbClr val="AD0D1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39" name="Rectangle 33">
              <a:extLst>
                <a:ext uri="{FF2B5EF4-FFF2-40B4-BE49-F238E27FC236}">
                  <a16:creationId xmlns:a16="http://schemas.microsoft.com/office/drawing/2014/main" id="{38885C3F-8AD7-4D7B-2891-10BE97208C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2" y="3125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 i="1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I</a:t>
              </a:r>
              <a:r>
                <a:rPr lang="en-US" altLang="en-US" sz="1600" baseline="-25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2</a:t>
              </a:r>
              <a:endPara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" name="Group 34">
            <a:extLst>
              <a:ext uri="{FF2B5EF4-FFF2-40B4-BE49-F238E27FC236}">
                <a16:creationId xmlns:a16="http://schemas.microsoft.com/office/drawing/2014/main" id="{D2903378-8C50-9BF6-0FF1-26B1644F6657}"/>
              </a:ext>
            </a:extLst>
          </p:cNvPr>
          <p:cNvGrpSpPr>
            <a:grpSpLocks/>
          </p:cNvGrpSpPr>
          <p:nvPr/>
        </p:nvGrpSpPr>
        <p:grpSpPr bwMode="auto">
          <a:xfrm>
            <a:off x="3346451" y="3965576"/>
            <a:ext cx="3636963" cy="1871663"/>
            <a:chOff x="1148" y="2498"/>
            <a:chExt cx="2291" cy="1179"/>
          </a:xfrm>
        </p:grpSpPr>
        <p:sp>
          <p:nvSpPr>
            <p:cNvPr id="71732" name="Freeform 35">
              <a:extLst>
                <a:ext uri="{FF2B5EF4-FFF2-40B4-BE49-F238E27FC236}">
                  <a16:creationId xmlns:a16="http://schemas.microsoft.com/office/drawing/2014/main" id="{7C1D0673-AF42-85D6-89A1-E59F686F98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8" y="3116"/>
              <a:ext cx="913" cy="561"/>
            </a:xfrm>
            <a:custGeom>
              <a:avLst/>
              <a:gdLst>
                <a:gd name="T0" fmla="*/ 0 w 913"/>
                <a:gd name="T1" fmla="*/ 0 h 561"/>
                <a:gd name="T2" fmla="*/ 913 w 913"/>
                <a:gd name="T3" fmla="*/ 0 h 561"/>
                <a:gd name="T4" fmla="*/ 913 w 913"/>
                <a:gd name="T5" fmla="*/ 561 h 561"/>
                <a:gd name="T6" fmla="*/ 0 60000 65536"/>
                <a:gd name="T7" fmla="*/ 0 60000 65536"/>
                <a:gd name="T8" fmla="*/ 0 60000 65536"/>
                <a:gd name="T9" fmla="*/ 0 w 913"/>
                <a:gd name="T10" fmla="*/ 0 h 561"/>
                <a:gd name="T11" fmla="*/ 913 w 913"/>
                <a:gd name="T12" fmla="*/ 561 h 5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3" h="561">
                  <a:moveTo>
                    <a:pt x="0" y="0"/>
                  </a:moveTo>
                  <a:lnTo>
                    <a:pt x="913" y="0"/>
                  </a:lnTo>
                  <a:lnTo>
                    <a:pt x="913" y="561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71733" name="Group 36">
              <a:extLst>
                <a:ext uri="{FF2B5EF4-FFF2-40B4-BE49-F238E27FC236}">
                  <a16:creationId xmlns:a16="http://schemas.microsoft.com/office/drawing/2014/main" id="{844982E0-5104-7642-5724-5C66351F1B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4" y="2498"/>
              <a:ext cx="1425" cy="665"/>
              <a:chOff x="2014" y="2498"/>
              <a:chExt cx="1425" cy="665"/>
            </a:xfrm>
          </p:grpSpPr>
          <p:sp>
            <p:nvSpPr>
              <p:cNvPr id="71734" name="Line 37">
                <a:extLst>
                  <a:ext uri="{FF2B5EF4-FFF2-40B4-BE49-F238E27FC236}">
                    <a16:creationId xmlns:a16="http://schemas.microsoft.com/office/drawing/2014/main" id="{550C9D12-7688-A3CD-4400-6B768AD16C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42" y="2591"/>
                <a:ext cx="433" cy="4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735" name="Oval 38">
                <a:extLst>
                  <a:ext uri="{FF2B5EF4-FFF2-40B4-BE49-F238E27FC236}">
                    <a16:creationId xmlns:a16="http://schemas.microsoft.com/office/drawing/2014/main" id="{2EE7C720-FBBD-44FF-A8A1-113766629A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4" y="3081"/>
                <a:ext cx="82" cy="8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GB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71736" name="Rectangle 39">
                <a:extLst>
                  <a:ext uri="{FF2B5EF4-FFF2-40B4-BE49-F238E27FC236}">
                    <a16:creationId xmlns:a16="http://schemas.microsoft.com/office/drawing/2014/main" id="{FB82129B-D089-20A1-E731-D001BAC644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2984"/>
                <a:ext cx="8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A</a:t>
                </a:r>
                <a:endParaRPr lang="en-US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71737" name="Rectangle 40">
                <a:extLst>
                  <a:ext uri="{FF2B5EF4-FFF2-40B4-BE49-F238E27FC236}">
                    <a16:creationId xmlns:a16="http://schemas.microsoft.com/office/drawing/2014/main" id="{279DFD5E-9ABD-5E6C-B9D0-FFF82FFDBA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4" y="2498"/>
                <a:ext cx="82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Initial optimum</a:t>
                </a:r>
                <a:endParaRPr lang="en-US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7" name="Group 41">
            <a:extLst>
              <a:ext uri="{FF2B5EF4-FFF2-40B4-BE49-F238E27FC236}">
                <a16:creationId xmlns:a16="http://schemas.microsoft.com/office/drawing/2014/main" id="{13D7B0FD-75B4-AE5D-3142-5F05483D463A}"/>
              </a:ext>
            </a:extLst>
          </p:cNvPr>
          <p:cNvGrpSpPr>
            <a:grpSpLocks/>
          </p:cNvGrpSpPr>
          <p:nvPr/>
        </p:nvGrpSpPr>
        <p:grpSpPr bwMode="auto">
          <a:xfrm>
            <a:off x="3867150" y="1912939"/>
            <a:ext cx="2641600" cy="661987"/>
            <a:chOff x="1476" y="1205"/>
            <a:chExt cx="1664" cy="417"/>
          </a:xfrm>
        </p:grpSpPr>
        <p:sp>
          <p:nvSpPr>
            <p:cNvPr id="71730" name="Line 42">
              <a:extLst>
                <a:ext uri="{FF2B5EF4-FFF2-40B4-BE49-F238E27FC236}">
                  <a16:creationId xmlns:a16="http://schemas.microsoft.com/office/drawing/2014/main" id="{39ED9FAA-FB00-7A18-937A-99BE29389E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6" y="1295"/>
              <a:ext cx="351" cy="32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31" name="Rectangle 43">
              <a:extLst>
                <a:ext uri="{FF2B5EF4-FFF2-40B4-BE49-F238E27FC236}">
                  <a16:creationId xmlns:a16="http://schemas.microsoft.com/office/drawing/2014/main" id="{600D764D-D945-1603-0B34-F740C296BB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7" y="1205"/>
              <a:ext cx="127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New budget constraint</a:t>
              </a:r>
              <a:endPara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8" name="Group 44">
            <a:extLst>
              <a:ext uri="{FF2B5EF4-FFF2-40B4-BE49-F238E27FC236}">
                <a16:creationId xmlns:a16="http://schemas.microsoft.com/office/drawing/2014/main" id="{A3C003A1-F537-3E5D-10D2-BD676126E5BE}"/>
              </a:ext>
            </a:extLst>
          </p:cNvPr>
          <p:cNvGrpSpPr>
            <a:grpSpLocks/>
          </p:cNvGrpSpPr>
          <p:nvPr/>
        </p:nvGrpSpPr>
        <p:grpSpPr bwMode="auto">
          <a:xfrm>
            <a:off x="3186113" y="3605213"/>
            <a:ext cx="1206500" cy="2844800"/>
            <a:chOff x="1047" y="2271"/>
            <a:chExt cx="760" cy="1792"/>
          </a:xfrm>
        </p:grpSpPr>
        <p:sp>
          <p:nvSpPr>
            <p:cNvPr id="71728" name="Line 45">
              <a:extLst>
                <a:ext uri="{FF2B5EF4-FFF2-40B4-BE49-F238E27FC236}">
                  <a16:creationId xmlns:a16="http://schemas.microsoft.com/office/drawing/2014/main" id="{C69765F5-E394-6C2A-4CB8-C5AC5FCEA3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7" y="2271"/>
              <a:ext cx="1" cy="245"/>
            </a:xfrm>
            <a:prstGeom prst="line">
              <a:avLst/>
            </a:prstGeom>
            <a:noFill/>
            <a:ln w="55626">
              <a:solidFill>
                <a:srgbClr val="0097CC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29" name="Line 46">
              <a:extLst>
                <a:ext uri="{FF2B5EF4-FFF2-40B4-BE49-F238E27FC236}">
                  <a16:creationId xmlns:a16="http://schemas.microsoft.com/office/drawing/2014/main" id="{D543F37A-5927-8E43-B62C-32AE4D1388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04" y="4062"/>
              <a:ext cx="203" cy="1"/>
            </a:xfrm>
            <a:prstGeom prst="line">
              <a:avLst/>
            </a:prstGeom>
            <a:noFill/>
            <a:ln w="55626">
              <a:solidFill>
                <a:srgbClr val="0097CC"/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" name="Group 47">
            <a:extLst>
              <a:ext uri="{FF2B5EF4-FFF2-40B4-BE49-F238E27FC236}">
                <a16:creationId xmlns:a16="http://schemas.microsoft.com/office/drawing/2014/main" id="{ABB83730-B0E4-BA3C-1D15-FFB18DC7D1CD}"/>
              </a:ext>
            </a:extLst>
          </p:cNvPr>
          <p:cNvGrpSpPr>
            <a:grpSpLocks/>
          </p:cNvGrpSpPr>
          <p:nvPr/>
        </p:nvGrpSpPr>
        <p:grpSpPr bwMode="auto">
          <a:xfrm>
            <a:off x="3430588" y="4130679"/>
            <a:ext cx="888999" cy="800101"/>
            <a:chOff x="1201" y="2602"/>
            <a:chExt cx="560" cy="504"/>
          </a:xfrm>
        </p:grpSpPr>
        <p:sp>
          <p:nvSpPr>
            <p:cNvPr id="71723" name="Rectangle 48">
              <a:extLst>
                <a:ext uri="{FF2B5EF4-FFF2-40B4-BE49-F238E27FC236}">
                  <a16:creationId xmlns:a16="http://schemas.microsoft.com/office/drawing/2014/main" id="{C37448D3-1B1D-3997-FA1E-E3A5715FC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6" y="2964"/>
              <a:ext cx="164" cy="1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GB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1724" name="Line 49">
              <a:extLst>
                <a:ext uri="{FF2B5EF4-FFF2-40B4-BE49-F238E27FC236}">
                  <a16:creationId xmlns:a16="http://schemas.microsoft.com/office/drawing/2014/main" id="{ED9C6D86-E5A6-4182-23B0-8805AFF973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4" y="2602"/>
              <a:ext cx="70" cy="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25" name="Rectangle 50">
              <a:extLst>
                <a:ext uri="{FF2B5EF4-FFF2-40B4-BE49-F238E27FC236}">
                  <a16:creationId xmlns:a16="http://schemas.microsoft.com/office/drawing/2014/main" id="{68E320CA-F403-FFC8-DE16-C85534EBAA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" y="2641"/>
              <a:ext cx="30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Initial</a:t>
              </a:r>
              <a:endPara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1726" name="Rectangle 51">
              <a:extLst>
                <a:ext uri="{FF2B5EF4-FFF2-40B4-BE49-F238E27FC236}">
                  <a16:creationId xmlns:a16="http://schemas.microsoft.com/office/drawing/2014/main" id="{7240155B-CDFD-D621-F266-88FF665D53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" y="2796"/>
              <a:ext cx="39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budget</a:t>
              </a:r>
              <a:endPara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1727" name="Rectangle 52">
              <a:extLst>
                <a:ext uri="{FF2B5EF4-FFF2-40B4-BE49-F238E27FC236}">
                  <a16:creationId xmlns:a16="http://schemas.microsoft.com/office/drawing/2014/main" id="{E6BDFDA2-267A-AD0E-CCBB-483E38D26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1" y="2951"/>
              <a:ext cx="56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constraint</a:t>
              </a:r>
              <a:endPara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0" name="Group 53">
            <a:extLst>
              <a:ext uri="{FF2B5EF4-FFF2-40B4-BE49-F238E27FC236}">
                <a16:creationId xmlns:a16="http://schemas.microsoft.com/office/drawing/2014/main" id="{D0E9C543-325F-8A3E-05A2-EF24406730FC}"/>
              </a:ext>
            </a:extLst>
          </p:cNvPr>
          <p:cNvGrpSpPr>
            <a:grpSpLocks/>
          </p:cNvGrpSpPr>
          <p:nvPr/>
        </p:nvGrpSpPr>
        <p:grpSpPr bwMode="auto">
          <a:xfrm>
            <a:off x="2028826" y="4279901"/>
            <a:ext cx="3887789" cy="2052638"/>
            <a:chOff x="318" y="2696"/>
            <a:chExt cx="2449" cy="1293"/>
          </a:xfrm>
        </p:grpSpPr>
        <p:grpSp>
          <p:nvGrpSpPr>
            <p:cNvPr id="71719" name="Group 54">
              <a:extLst>
                <a:ext uri="{FF2B5EF4-FFF2-40B4-BE49-F238E27FC236}">
                  <a16:creationId xmlns:a16="http://schemas.microsoft.com/office/drawing/2014/main" id="{983857B1-1777-91C4-2C9F-413549F819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8" y="2696"/>
              <a:ext cx="668" cy="308"/>
              <a:chOff x="318" y="2696"/>
              <a:chExt cx="668" cy="308"/>
            </a:xfrm>
          </p:grpSpPr>
          <p:sp>
            <p:nvSpPr>
              <p:cNvPr id="71721" name="Rectangle 55">
                <a:extLst>
                  <a:ext uri="{FF2B5EF4-FFF2-40B4-BE49-F238E27FC236}">
                    <a16:creationId xmlns:a16="http://schemas.microsoft.com/office/drawing/2014/main" id="{FCB2C6E5-426F-E5BF-CA47-5CABF82F14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" y="2696"/>
                <a:ext cx="668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Substitution</a:t>
                </a:r>
                <a:endParaRPr lang="en-US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71722" name="Rectangle 56">
                <a:extLst>
                  <a:ext uri="{FF2B5EF4-FFF2-40B4-BE49-F238E27FC236}">
                    <a16:creationId xmlns:a16="http://schemas.microsoft.com/office/drawing/2014/main" id="{E326D99A-D698-5A1B-B412-F8AC9B3891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3" y="2850"/>
                <a:ext cx="31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effect</a:t>
                </a:r>
                <a:endParaRPr lang="en-US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</p:grpSp>
        <p:sp>
          <p:nvSpPr>
            <p:cNvPr id="71720" name="Rectangle 57">
              <a:extLst>
                <a:ext uri="{FF2B5EF4-FFF2-40B4-BE49-F238E27FC236}">
                  <a16:creationId xmlns:a16="http://schemas.microsoft.com/office/drawing/2014/main" id="{BBAC1ED5-4CAE-24CE-0B9C-B6F57EF4C5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7" y="3834"/>
              <a:ext cx="140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Substitution effect A to B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2" name="Group 58">
            <a:extLst>
              <a:ext uri="{FF2B5EF4-FFF2-40B4-BE49-F238E27FC236}">
                <a16:creationId xmlns:a16="http://schemas.microsoft.com/office/drawing/2014/main" id="{35CEA090-89FA-1F5E-5237-282C6365CD81}"/>
              </a:ext>
            </a:extLst>
          </p:cNvPr>
          <p:cNvGrpSpPr>
            <a:grpSpLocks/>
          </p:cNvGrpSpPr>
          <p:nvPr/>
        </p:nvGrpSpPr>
        <p:grpSpPr bwMode="auto">
          <a:xfrm>
            <a:off x="2416175" y="3535364"/>
            <a:ext cx="3125788" cy="3214688"/>
            <a:chOff x="562" y="2227"/>
            <a:chExt cx="1969" cy="2025"/>
          </a:xfrm>
        </p:grpSpPr>
        <p:sp>
          <p:nvSpPr>
            <p:cNvPr id="71716" name="Rectangle 59">
              <a:extLst>
                <a:ext uri="{FF2B5EF4-FFF2-40B4-BE49-F238E27FC236}">
                  <a16:creationId xmlns:a16="http://schemas.microsoft.com/office/drawing/2014/main" id="{E20E066E-8CD3-5734-1FB0-73EEFA7B7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2" y="2227"/>
              <a:ext cx="42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Income</a:t>
              </a:r>
              <a:endPara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1717" name="Rectangle 60">
              <a:extLst>
                <a:ext uri="{FF2B5EF4-FFF2-40B4-BE49-F238E27FC236}">
                  <a16:creationId xmlns:a16="http://schemas.microsoft.com/office/drawing/2014/main" id="{783C57CE-ADD7-8EC7-FA2E-114FD9FCC1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" y="2382"/>
              <a:ext cx="31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effect</a:t>
              </a:r>
              <a:endPara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71718" name="Rectangle 61">
              <a:extLst>
                <a:ext uri="{FF2B5EF4-FFF2-40B4-BE49-F238E27FC236}">
                  <a16:creationId xmlns:a16="http://schemas.microsoft.com/office/drawing/2014/main" id="{865D7E78-41F7-E360-E301-9FCFBA33FF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4097"/>
              <a:ext cx="117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 dirty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Income effect B to C</a:t>
              </a:r>
              <a:endParaRPr lang="en-US" altLang="en-US" sz="2400" dirty="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3" name="Group 62">
            <a:extLst>
              <a:ext uri="{FF2B5EF4-FFF2-40B4-BE49-F238E27FC236}">
                <a16:creationId xmlns:a16="http://schemas.microsoft.com/office/drawing/2014/main" id="{C61658CF-0356-55CC-25EA-5EE17E790957}"/>
              </a:ext>
            </a:extLst>
          </p:cNvPr>
          <p:cNvGrpSpPr>
            <a:grpSpLocks/>
          </p:cNvGrpSpPr>
          <p:nvPr/>
        </p:nvGrpSpPr>
        <p:grpSpPr bwMode="auto">
          <a:xfrm>
            <a:off x="3346451" y="3757614"/>
            <a:ext cx="938213" cy="2079625"/>
            <a:chOff x="1148" y="2367"/>
            <a:chExt cx="591" cy="1310"/>
          </a:xfrm>
        </p:grpSpPr>
        <p:sp>
          <p:nvSpPr>
            <p:cNvPr id="71712" name="Freeform 63">
              <a:extLst>
                <a:ext uri="{FF2B5EF4-FFF2-40B4-BE49-F238E27FC236}">
                  <a16:creationId xmlns:a16="http://schemas.microsoft.com/office/drawing/2014/main" id="{5FB1683C-E94C-A85C-C37D-EC7D10C26C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8" y="2556"/>
              <a:ext cx="456" cy="1121"/>
            </a:xfrm>
            <a:custGeom>
              <a:avLst/>
              <a:gdLst>
                <a:gd name="T0" fmla="*/ 0 w 456"/>
                <a:gd name="T1" fmla="*/ 0 h 1121"/>
                <a:gd name="T2" fmla="*/ 456 w 456"/>
                <a:gd name="T3" fmla="*/ 0 h 1121"/>
                <a:gd name="T4" fmla="*/ 456 w 456"/>
                <a:gd name="T5" fmla="*/ 1121 h 1121"/>
                <a:gd name="T6" fmla="*/ 0 60000 65536"/>
                <a:gd name="T7" fmla="*/ 0 60000 65536"/>
                <a:gd name="T8" fmla="*/ 0 60000 65536"/>
                <a:gd name="T9" fmla="*/ 0 w 456"/>
                <a:gd name="T10" fmla="*/ 0 h 1121"/>
                <a:gd name="T11" fmla="*/ 456 w 456"/>
                <a:gd name="T12" fmla="*/ 1121 h 11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6" h="1121">
                  <a:moveTo>
                    <a:pt x="0" y="0"/>
                  </a:moveTo>
                  <a:lnTo>
                    <a:pt x="456" y="0"/>
                  </a:lnTo>
                  <a:lnTo>
                    <a:pt x="456" y="1121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71713" name="Group 64">
              <a:extLst>
                <a:ext uri="{FF2B5EF4-FFF2-40B4-BE49-F238E27FC236}">
                  <a16:creationId xmlns:a16="http://schemas.microsoft.com/office/drawing/2014/main" id="{3158635B-F80F-61C0-2688-E132DFF929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69" y="2367"/>
              <a:ext cx="170" cy="224"/>
              <a:chOff x="1569" y="2367"/>
              <a:chExt cx="170" cy="224"/>
            </a:xfrm>
          </p:grpSpPr>
          <p:sp>
            <p:nvSpPr>
              <p:cNvPr id="71714" name="Oval 65">
                <a:extLst>
                  <a:ext uri="{FF2B5EF4-FFF2-40B4-BE49-F238E27FC236}">
                    <a16:creationId xmlns:a16="http://schemas.microsoft.com/office/drawing/2014/main" id="{9750ED41-D560-D439-5B30-99E126FF43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9" y="2509"/>
                <a:ext cx="81" cy="8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GB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71715" name="Rectangle 66">
                <a:extLst>
                  <a:ext uri="{FF2B5EF4-FFF2-40B4-BE49-F238E27FC236}">
                    <a16:creationId xmlns:a16="http://schemas.microsoft.com/office/drawing/2014/main" id="{B98A54B8-516C-0FC0-0DC4-F08C1AC38B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4" y="2367"/>
                <a:ext cx="8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B</a:t>
                </a:r>
                <a:endParaRPr lang="en-US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15" name="Group 67">
            <a:extLst>
              <a:ext uri="{FF2B5EF4-FFF2-40B4-BE49-F238E27FC236}">
                <a16:creationId xmlns:a16="http://schemas.microsoft.com/office/drawing/2014/main" id="{54CFA517-F06E-BBF7-77C5-DD0E2ED7A9F3}"/>
              </a:ext>
            </a:extLst>
          </p:cNvPr>
          <p:cNvGrpSpPr>
            <a:grpSpLocks/>
          </p:cNvGrpSpPr>
          <p:nvPr/>
        </p:nvGrpSpPr>
        <p:grpSpPr bwMode="auto">
          <a:xfrm>
            <a:off x="3346451" y="3295650"/>
            <a:ext cx="2627313" cy="2541588"/>
            <a:chOff x="1148" y="2076"/>
            <a:chExt cx="1655" cy="1601"/>
          </a:xfrm>
        </p:grpSpPr>
        <p:sp>
          <p:nvSpPr>
            <p:cNvPr id="71707" name="Freeform 68">
              <a:extLst>
                <a:ext uri="{FF2B5EF4-FFF2-40B4-BE49-F238E27FC236}">
                  <a16:creationId xmlns:a16="http://schemas.microsoft.com/office/drawing/2014/main" id="{06CD570D-3FF8-10E0-B3B7-EE480AF3BE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8" y="2229"/>
              <a:ext cx="655" cy="1448"/>
            </a:xfrm>
            <a:custGeom>
              <a:avLst/>
              <a:gdLst>
                <a:gd name="T0" fmla="*/ 0 w 655"/>
                <a:gd name="T1" fmla="*/ 0 h 1448"/>
                <a:gd name="T2" fmla="*/ 655 w 655"/>
                <a:gd name="T3" fmla="*/ 0 h 1448"/>
                <a:gd name="T4" fmla="*/ 655 w 655"/>
                <a:gd name="T5" fmla="*/ 1448 h 1448"/>
                <a:gd name="T6" fmla="*/ 0 60000 65536"/>
                <a:gd name="T7" fmla="*/ 0 60000 65536"/>
                <a:gd name="T8" fmla="*/ 0 60000 65536"/>
                <a:gd name="T9" fmla="*/ 0 w 655"/>
                <a:gd name="T10" fmla="*/ 0 h 1448"/>
                <a:gd name="T11" fmla="*/ 655 w 655"/>
                <a:gd name="T12" fmla="*/ 1448 h 1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5" h="1448">
                  <a:moveTo>
                    <a:pt x="0" y="0"/>
                  </a:moveTo>
                  <a:lnTo>
                    <a:pt x="655" y="0"/>
                  </a:lnTo>
                  <a:lnTo>
                    <a:pt x="655" y="1448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71708" name="Group 69">
              <a:extLst>
                <a:ext uri="{FF2B5EF4-FFF2-40B4-BE49-F238E27FC236}">
                  <a16:creationId xmlns:a16="http://schemas.microsoft.com/office/drawing/2014/main" id="{AC7955BD-B53A-2198-8D5A-7588614F69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68" y="2076"/>
              <a:ext cx="1035" cy="188"/>
              <a:chOff x="1768" y="2076"/>
              <a:chExt cx="1035" cy="188"/>
            </a:xfrm>
          </p:grpSpPr>
          <p:sp>
            <p:nvSpPr>
              <p:cNvPr id="71709" name="Oval 70">
                <a:extLst>
                  <a:ext uri="{FF2B5EF4-FFF2-40B4-BE49-F238E27FC236}">
                    <a16:creationId xmlns:a16="http://schemas.microsoft.com/office/drawing/2014/main" id="{A7D24090-4131-9360-E3F9-7B90181DDF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8" y="2182"/>
                <a:ext cx="82" cy="8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GB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71710" name="Rectangle 71">
                <a:extLst>
                  <a:ext uri="{FF2B5EF4-FFF2-40B4-BE49-F238E27FC236}">
                    <a16:creationId xmlns:a16="http://schemas.microsoft.com/office/drawing/2014/main" id="{C92CF26B-EE62-3B4B-C191-A9AE7DEA29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5" y="2076"/>
                <a:ext cx="9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C</a:t>
                </a:r>
                <a:endParaRPr lang="en-US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71711" name="Rectangle 72">
                <a:extLst>
                  <a:ext uri="{FF2B5EF4-FFF2-40B4-BE49-F238E27FC236}">
                    <a16:creationId xmlns:a16="http://schemas.microsoft.com/office/drawing/2014/main" id="{27CE8D47-C96D-DD9B-7104-8BBFF9317C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1" y="2076"/>
                <a:ext cx="78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New optimum</a:t>
                </a:r>
                <a:endParaRPr lang="en-US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71703" name="Freeform 73">
            <a:extLst>
              <a:ext uri="{FF2B5EF4-FFF2-40B4-BE49-F238E27FC236}">
                <a16:creationId xmlns:a16="http://schemas.microsoft.com/office/drawing/2014/main" id="{F12084A2-D74F-5ED5-FE3D-87850C4DF4F5}"/>
              </a:ext>
            </a:extLst>
          </p:cNvPr>
          <p:cNvSpPr>
            <a:spLocks/>
          </p:cNvSpPr>
          <p:nvPr/>
        </p:nvSpPr>
        <p:spPr bwMode="auto">
          <a:xfrm>
            <a:off x="3327401" y="1092200"/>
            <a:ext cx="6035675" cy="4745038"/>
          </a:xfrm>
          <a:custGeom>
            <a:avLst/>
            <a:gdLst>
              <a:gd name="T0" fmla="*/ 0 w 3802"/>
              <a:gd name="T1" fmla="*/ 0 h 2989"/>
              <a:gd name="T2" fmla="*/ 0 w 3802"/>
              <a:gd name="T3" fmla="*/ 2147483646 h 2989"/>
              <a:gd name="T4" fmla="*/ 2147483646 w 3802"/>
              <a:gd name="T5" fmla="*/ 2147483646 h 2989"/>
              <a:gd name="T6" fmla="*/ 0 60000 65536"/>
              <a:gd name="T7" fmla="*/ 0 60000 65536"/>
              <a:gd name="T8" fmla="*/ 0 60000 65536"/>
              <a:gd name="T9" fmla="*/ 0 w 3802"/>
              <a:gd name="T10" fmla="*/ 0 h 2989"/>
              <a:gd name="T11" fmla="*/ 3802 w 3802"/>
              <a:gd name="T12" fmla="*/ 2989 h 29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02" h="2989">
                <a:moveTo>
                  <a:pt x="0" y="0"/>
                </a:moveTo>
                <a:lnTo>
                  <a:pt x="0" y="2989"/>
                </a:lnTo>
                <a:lnTo>
                  <a:pt x="3802" y="2989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04" name="TextBox 5">
            <a:extLst>
              <a:ext uri="{FF2B5EF4-FFF2-40B4-BE49-F238E27FC236}">
                <a16:creationId xmlns:a16="http://schemas.microsoft.com/office/drawing/2014/main" id="{3B6F13C5-00AC-31B4-877E-C1CF00982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3613" y="1017589"/>
            <a:ext cx="29718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dirty="0">
                <a:solidFill>
                  <a:srgbClr val="555997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Substitution Effect</a:t>
            </a:r>
            <a:endParaRPr lang="en-US" altLang="en-US" dirty="0">
              <a:solidFill>
                <a:srgbClr val="555997"/>
              </a:solidFill>
              <a:latin typeface="Tahoma" panose="020B0604030504040204" pitchFamily="34" charset="0"/>
              <a:ea typeface="ＭＳ Ｐゴシック" panose="020B0600070205080204" pitchFamily="34" charset="-128"/>
            </a:endParaRPr>
          </a:p>
          <a:p>
            <a:pPr marL="0" lvl="1"/>
            <a:r>
              <a:rPr lang="en-US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Here we </a:t>
            </a:r>
            <a:r>
              <a:rPr lang="en-US" altLang="en-US" sz="1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imagine</a:t>
            </a:r>
            <a:r>
              <a:rPr lang="en-US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what it would look like if the consumer faces a price change but is restricted to stay on her original indifference curve I</a:t>
            </a:r>
            <a:r>
              <a:rPr lang="en-US" altLang="en-US" sz="1600" baseline="-25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1</a:t>
            </a:r>
            <a:r>
              <a:rPr lang="en-US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. </a:t>
            </a:r>
          </a:p>
          <a:p>
            <a:pPr marL="0" lvl="2"/>
            <a:r>
              <a:rPr lang="en-US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Illustrated by movement from point A to point B. Slope changes but IC doesn’t.</a:t>
            </a:r>
          </a:p>
          <a:p>
            <a:endParaRPr lang="en-US" altLang="en-US" dirty="0"/>
          </a:p>
        </p:txBody>
      </p:sp>
      <p:sp>
        <p:nvSpPr>
          <p:cNvPr id="71705" name="TextBox 10">
            <a:extLst>
              <a:ext uri="{FF2B5EF4-FFF2-40B4-BE49-F238E27FC236}">
                <a16:creationId xmlns:a16="http://schemas.microsoft.com/office/drawing/2014/main" id="{7511F144-DA98-939B-D860-6C7ABFD23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3332163"/>
            <a:ext cx="2840038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dirty="0">
                <a:solidFill>
                  <a:srgbClr val="555997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Income Effect</a:t>
            </a:r>
            <a:r>
              <a:rPr lang="en-US" altLang="en-US" dirty="0">
                <a:solidFill>
                  <a:srgbClr val="555997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 </a:t>
            </a:r>
          </a:p>
          <a:p>
            <a:r>
              <a:rPr lang="en-US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The price decline has given her </a:t>
            </a:r>
            <a:r>
              <a:rPr lang="en-US" altLang="en-US" sz="1600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more real income</a:t>
            </a:r>
            <a:r>
              <a:rPr lang="en-US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, so we show that with a parallel shift up to the red budget constraint. The consumer will move to a higher indifference curve, B to C.</a:t>
            </a:r>
          </a:p>
          <a:p>
            <a:endParaRPr lang="en-US" altLang="en-US" sz="16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endParaRPr lang="en-US" altLang="en-US" dirty="0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7F8B6B9C-B568-BDD5-5BA4-C217B58B5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83414" y="6469064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GB" dirty="0">
                <a:solidFill>
                  <a:schemeClr val="tx1"/>
                </a:solidFill>
              </a:rPr>
              <a:t>For use with Mankiw and Taylor, Economics 6</a:t>
            </a:r>
            <a:r>
              <a:rPr lang="en-GB" baseline="30000" dirty="0">
                <a:solidFill>
                  <a:schemeClr val="tx1"/>
                </a:solidFill>
              </a:rPr>
              <a:t>th</a:t>
            </a:r>
            <a:r>
              <a:rPr lang="en-GB" dirty="0">
                <a:solidFill>
                  <a:schemeClr val="tx1"/>
                </a:solidFill>
              </a:rPr>
              <a:t> edition 9781473786981 © Cengage EMEA 2023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593291-43F8-4744-1141-C3C79375A275}"/>
              </a:ext>
            </a:extLst>
          </p:cNvPr>
          <p:cNvSpPr txBox="1"/>
          <p:nvPr/>
        </p:nvSpPr>
        <p:spPr>
          <a:xfrm>
            <a:off x="87522" y="1774686"/>
            <a:ext cx="2298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In real life, we only observe point A and C.</a:t>
            </a:r>
          </a:p>
          <a:p>
            <a:r>
              <a:rPr lang="en-US" dirty="0">
                <a:solidFill>
                  <a:srgbClr val="00B050"/>
                </a:solidFill>
              </a:rPr>
              <a:t>Point B </a:t>
            </a:r>
            <a:r>
              <a:rPr lang="en-US">
                <a:solidFill>
                  <a:srgbClr val="00B050"/>
                </a:solidFill>
              </a:rPr>
              <a:t>is akin to a thought experiment.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1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2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121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109B2-8092-A10A-9265-48D79CBEE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Let’s start with the constraint side of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7F1F4-DA13-0D85-5168-23EB73BCA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listo MT" panose="02040603050505030304" pitchFamily="18" charset="77"/>
              </a:rPr>
              <a:t>At this stage, we assume an individual </a:t>
            </a:r>
            <a:r>
              <a:rPr lang="en-US" dirty="0" err="1">
                <a:latin typeface="Calisto MT" panose="02040603050505030304" pitchFamily="18" charset="77"/>
              </a:rPr>
              <a:t>Aada</a:t>
            </a:r>
            <a:r>
              <a:rPr lang="en-US" dirty="0">
                <a:latin typeface="Calisto MT" panose="02040603050505030304" pitchFamily="18" charset="77"/>
              </a:rPr>
              <a:t> has a fixed budget or income to spend on the things she likes. Call her income I. She spends it all.</a:t>
            </a:r>
          </a:p>
          <a:p>
            <a:r>
              <a:rPr lang="en-US" dirty="0">
                <a:latin typeface="Calisto MT" panose="02040603050505030304" pitchFamily="18" charset="77"/>
              </a:rPr>
              <a:t>We sensibly limit our diagrams to two dimensions, so we’ll strip away all but two goods from her decision process: good X and good Y.</a:t>
            </a:r>
          </a:p>
          <a:p>
            <a:r>
              <a:rPr lang="en-US" dirty="0">
                <a:latin typeface="Calisto MT" panose="02040603050505030304" pitchFamily="18" charset="77"/>
              </a:rPr>
              <a:t>She also faces market prices she can’t control (she’s a price taker). Those prices are </a:t>
            </a:r>
            <a:r>
              <a:rPr lang="en-US" dirty="0" err="1">
                <a:latin typeface="Calisto MT" panose="02040603050505030304" pitchFamily="18" charset="77"/>
              </a:rPr>
              <a:t>Px</a:t>
            </a:r>
            <a:r>
              <a:rPr lang="en-US" dirty="0">
                <a:latin typeface="Calisto MT" panose="02040603050505030304" pitchFamily="18" charset="77"/>
              </a:rPr>
              <a:t> and </a:t>
            </a:r>
            <a:r>
              <a:rPr lang="en-US" dirty="0" err="1">
                <a:latin typeface="Calisto MT" panose="02040603050505030304" pitchFamily="18" charset="77"/>
              </a:rPr>
              <a:t>Py</a:t>
            </a:r>
            <a:r>
              <a:rPr lang="en-US" dirty="0">
                <a:latin typeface="Calisto MT" panose="02040603050505030304" pitchFamily="18" charset="77"/>
              </a:rPr>
              <a:t>.</a:t>
            </a:r>
          </a:p>
          <a:p>
            <a:r>
              <a:rPr lang="en-US" dirty="0" err="1">
                <a:latin typeface="Calisto MT" panose="02040603050505030304" pitchFamily="18" charset="77"/>
              </a:rPr>
              <a:t>Aada’s</a:t>
            </a:r>
            <a:r>
              <a:rPr lang="en-US" dirty="0">
                <a:latin typeface="Calisto MT" panose="02040603050505030304" pitchFamily="18" charset="77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alisto MT" panose="02040603050505030304" pitchFamily="18" charset="77"/>
              </a:rPr>
              <a:t>budget constraint</a:t>
            </a:r>
            <a:r>
              <a:rPr lang="en-US" dirty="0">
                <a:latin typeface="Calisto MT" panose="02040603050505030304" pitchFamily="18" charset="77"/>
              </a:rPr>
              <a:t>: </a:t>
            </a:r>
            <a:r>
              <a:rPr lang="en-US" dirty="0" err="1">
                <a:latin typeface="Calisto MT" panose="02040603050505030304" pitchFamily="18" charset="77"/>
              </a:rPr>
              <a:t>Px</a:t>
            </a:r>
            <a:r>
              <a:rPr lang="en-US" dirty="0">
                <a:latin typeface="Calisto MT" panose="02040603050505030304" pitchFamily="18" charset="77"/>
              </a:rPr>
              <a:t> X + </a:t>
            </a:r>
            <a:r>
              <a:rPr lang="en-US" dirty="0" err="1">
                <a:latin typeface="Calisto MT" panose="02040603050505030304" pitchFamily="18" charset="77"/>
              </a:rPr>
              <a:t>PyY</a:t>
            </a:r>
            <a:r>
              <a:rPr lang="en-US" dirty="0">
                <a:latin typeface="Calisto MT" panose="02040603050505030304" pitchFamily="18" charset="77"/>
              </a:rPr>
              <a:t> = I</a:t>
            </a:r>
          </a:p>
          <a:p>
            <a:r>
              <a:rPr lang="en-US" dirty="0">
                <a:latin typeface="Calisto MT" panose="02040603050505030304" pitchFamily="18" charset="77"/>
              </a:rPr>
              <a:t>It has the same form and look of the PPF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8572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9D48C60-D631-8A73-3469-1D79ABDC4937}"/>
              </a:ext>
            </a:extLst>
          </p:cNvPr>
          <p:cNvSpPr/>
          <p:nvPr/>
        </p:nvSpPr>
        <p:spPr>
          <a:xfrm>
            <a:off x="1524000" y="6400800"/>
            <a:ext cx="9144000" cy="457200"/>
          </a:xfrm>
          <a:prstGeom prst="rect">
            <a:avLst/>
          </a:prstGeom>
          <a:solidFill>
            <a:srgbClr val="5559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0BBB30-E770-6912-D6E1-8B02A54814DE}"/>
              </a:ext>
            </a:extLst>
          </p:cNvPr>
          <p:cNvSpPr/>
          <p:nvPr/>
        </p:nvSpPr>
        <p:spPr>
          <a:xfrm>
            <a:off x="1524000" y="6334126"/>
            <a:ext cx="9144000" cy="66675"/>
          </a:xfrm>
          <a:prstGeom prst="rect">
            <a:avLst/>
          </a:prstGeom>
          <a:solidFill>
            <a:srgbClr val="2C2E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1ECD2409-2128-0B26-67CC-E4960A2CFB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1049" y="457199"/>
            <a:ext cx="8382000" cy="8382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altLang="en-US" sz="3600" dirty="0">
                <a:ea typeface="ＭＳ Ｐゴシック" panose="020B0600070205080204" pitchFamily="34" charset="-128"/>
              </a:rPr>
              <a:t>Showing the income and substitution effects </a:t>
            </a:r>
            <a:r>
              <a:rPr lang="en-US" altLang="en-US" sz="2800" dirty="0">
                <a:ea typeface="ＭＳ Ｐゴシック" panose="020B0600070205080204" pitchFamily="34" charset="-128"/>
              </a:rPr>
              <a:t>When the price of novels falls (both goods normal)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781C2DF-B57E-B4A5-89E7-C28E486CF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87839" y="6492876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For use with Mankiw and Taylor, Economics 6</a:t>
            </a:r>
            <a:r>
              <a:rPr lang="en-GB" baseline="30000" dirty="0"/>
              <a:t>th</a:t>
            </a:r>
            <a:r>
              <a:rPr lang="en-GB" dirty="0"/>
              <a:t> edition 9781473786981 © Cengage EMEA 2023</a:t>
            </a: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9354EA2-A993-759E-DF0E-33B108500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53823"/>
              </p:ext>
            </p:extLst>
          </p:nvPr>
        </p:nvGraphicFramePr>
        <p:xfrm>
          <a:off x="1840200" y="2145792"/>
          <a:ext cx="8128000" cy="3291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85297065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5881558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3393787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91545832"/>
                    </a:ext>
                  </a:extLst>
                </a:gridCol>
              </a:tblGrid>
              <a:tr h="20974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Substitution effect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Income effect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Total effect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701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Crime novels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Novels are relatively cheaper, so </a:t>
                      </a:r>
                      <a:r>
                        <a:rPr lang="en-US" sz="1600" dirty="0" err="1"/>
                        <a:t>Aada</a:t>
                      </a:r>
                      <a:r>
                        <a:rPr lang="en-US" sz="1600" dirty="0"/>
                        <a:t> buys more.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Aada</a:t>
                      </a:r>
                      <a:r>
                        <a:rPr lang="en-US" dirty="0"/>
                        <a:t> is richer in real terms (more purchasing power)</a:t>
                      </a:r>
                    </a:p>
                    <a:p>
                      <a:r>
                        <a:rPr lang="en-US" dirty="0"/>
                        <a:t>So she buys more crime novels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 &amp; Income effect are in the same direction.</a:t>
                      </a:r>
                    </a:p>
                    <a:p>
                      <a:r>
                        <a:rPr lang="en-US" dirty="0"/>
                        <a:t>She buys more novels for sure!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557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Films are relatively more expensive, so she buys fewer of them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Aada</a:t>
                      </a:r>
                      <a:r>
                        <a:rPr lang="en-US" dirty="0"/>
                        <a:t> is richer, so she tends to also consume more films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 &amp; Income effect are opposite, so she could go to more films OR fewer films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54784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4386614-697E-5BAA-2921-3EFE5F4CC31D}"/>
              </a:ext>
            </a:extLst>
          </p:cNvPr>
          <p:cNvSpPr txBox="1"/>
          <p:nvPr/>
        </p:nvSpPr>
        <p:spPr>
          <a:xfrm>
            <a:off x="1434836" y="5780386"/>
            <a:ext cx="9614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Try drawing the same diagram but have her going to MORE films in the end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804AD-A334-AAB5-5E63-F608AF10E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343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Finally, we can use the BC/IC set-up to construct a demand curve.</a:t>
            </a:r>
            <a:br>
              <a:rPr lang="en-US" dirty="0"/>
            </a:br>
            <a:r>
              <a:rPr lang="en-US" dirty="0"/>
              <a:t>This time, </a:t>
            </a:r>
            <a:r>
              <a:rPr lang="en-US" b="1" dirty="0"/>
              <a:t>we’re changing the price of films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AD39E6-19FD-A8CC-232A-4917C7A4B6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2148954"/>
            <a:ext cx="5388864" cy="43657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C71CC3-F622-66E1-A931-8D1C66AE564C}"/>
              </a:ext>
            </a:extLst>
          </p:cNvPr>
          <p:cNvSpPr txBox="1"/>
          <p:nvPr/>
        </p:nvSpPr>
        <p:spPr>
          <a:xfrm>
            <a:off x="8900160" y="5376672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1B64BB-43FA-FF68-1020-F3F4D8CDC158}"/>
              </a:ext>
            </a:extLst>
          </p:cNvPr>
          <p:cNvSpPr txBox="1"/>
          <p:nvPr/>
        </p:nvSpPr>
        <p:spPr>
          <a:xfrm>
            <a:off x="2511553" y="2148954"/>
            <a:ext cx="841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crime novels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716FAC-6094-7F4B-1D6F-58AC6299B5B3}"/>
              </a:ext>
            </a:extLst>
          </p:cNvPr>
          <p:cNvSpPr txBox="1"/>
          <p:nvPr/>
        </p:nvSpPr>
        <p:spPr>
          <a:xfrm>
            <a:off x="417578" y="2944751"/>
            <a:ext cx="25145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Budget constraint rotates out as the price of films drops</a:t>
            </a:r>
          </a:p>
          <a:p>
            <a:endParaRPr lang="en-US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dirty="0" err="1">
                <a:solidFill>
                  <a:schemeClr val="accent4">
                    <a:lumMod val="50000"/>
                  </a:schemeClr>
                </a:solidFill>
              </a:rPr>
              <a:t>Aada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buys more movie tickets each time the price falls </a:t>
            </a:r>
          </a:p>
          <a:p>
            <a:endParaRPr lang="en-US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(Sub effect and income effect both contribute!)</a:t>
            </a:r>
          </a:p>
        </p:txBody>
      </p:sp>
    </p:spTree>
    <p:extLst>
      <p:ext uri="{BB962C8B-B14F-4D97-AF65-F5344CB8AC3E}">
        <p14:creationId xmlns:p14="http://schemas.microsoft.com/office/powerpoint/2010/main" val="23470500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A45FA-1688-5E31-EABB-4F6AD2E05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chemeClr val="accent4">
                    <a:lumMod val="75000"/>
                  </a:schemeClr>
                </a:solidFill>
              </a:rPr>
              <a:t>Aada’s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 demand curve for films, derived from her indifference map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9ADEFB-7C46-DA8B-646D-46A6245E8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494" y="1943100"/>
            <a:ext cx="5524500" cy="49149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430057C-0218-7600-936F-8FFD25C50DD8}"/>
              </a:ext>
            </a:extLst>
          </p:cNvPr>
          <p:cNvSpPr txBox="1"/>
          <p:nvPr/>
        </p:nvSpPr>
        <p:spPr>
          <a:xfrm>
            <a:off x="1743456" y="1889760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Price of films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30B03C-55D6-79EF-8FD9-2A2B3A77F8F2}"/>
              </a:ext>
            </a:extLst>
          </p:cNvPr>
          <p:cNvSpPr txBox="1"/>
          <p:nvPr/>
        </p:nvSpPr>
        <p:spPr>
          <a:xfrm>
            <a:off x="8802624" y="6193536"/>
            <a:ext cx="1751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Quantity of films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F926F1-8F27-6611-D035-913F45B4F9F0}"/>
              </a:ext>
            </a:extLst>
          </p:cNvPr>
          <p:cNvSpPr txBox="1"/>
          <p:nvPr/>
        </p:nvSpPr>
        <p:spPr>
          <a:xfrm>
            <a:off x="7584931" y="3105834"/>
            <a:ext cx="40560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(Sub effect and income effect both contribute!)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5916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22D48-79D6-6586-ADC2-18648E554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D14BED"/>
                </a:solidFill>
              </a:rPr>
              <a:t>To reiterate, in these pictures both novels and films are normal goods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F0C02-5A20-0CC9-2A02-AED6A183F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Reminder: normal goods have positive income elasticity of demand. When income (or real income) rises, consumption increases</a:t>
            </a:r>
          </a:p>
          <a:p>
            <a:r>
              <a:rPr lang="en-US" dirty="0"/>
              <a:t>An inferior good has negative income elasticity. When income rises, consumption falls. </a:t>
            </a:r>
          </a:p>
          <a:p>
            <a:r>
              <a:rPr lang="en-US" dirty="0"/>
              <a:t>If we included an inferior good in the picture (either films or novels), the income effect would be NEGATIVE for that good.</a:t>
            </a:r>
          </a:p>
          <a:p>
            <a:r>
              <a:rPr lang="en-US" dirty="0"/>
              <a:t>The substitution effect would not change</a:t>
            </a:r>
          </a:p>
        </p:txBody>
      </p:sp>
    </p:spTree>
    <p:extLst>
      <p:ext uri="{BB962C8B-B14F-4D97-AF65-F5344CB8AC3E}">
        <p14:creationId xmlns:p14="http://schemas.microsoft.com/office/powerpoint/2010/main" val="9239594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>
            <a:extLst>
              <a:ext uri="{FF2B5EF4-FFF2-40B4-BE49-F238E27FC236}">
                <a16:creationId xmlns:a16="http://schemas.microsoft.com/office/drawing/2014/main" id="{426E8427-B6FE-1731-4860-37156217A7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50800"/>
            <a:ext cx="8229600" cy="6858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 sz="3600" dirty="0">
                <a:ea typeface="ＭＳ Ｐゴシック" panose="020B0600070205080204" pitchFamily="34" charset="-128"/>
              </a:rPr>
              <a:t>This time, films are an inferior good</a:t>
            </a:r>
          </a:p>
        </p:txBody>
      </p:sp>
      <p:sp>
        <p:nvSpPr>
          <p:cNvPr id="121873" name="Line 17">
            <a:extLst>
              <a:ext uri="{FF2B5EF4-FFF2-40B4-BE49-F238E27FC236}">
                <a16:creationId xmlns:a16="http://schemas.microsoft.com/office/drawing/2014/main" id="{E6CB5D36-F557-32D0-7B85-9F019AC7DC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7576" y="3074988"/>
            <a:ext cx="1338263" cy="2132012"/>
          </a:xfrm>
          <a:prstGeom prst="line">
            <a:avLst/>
          </a:prstGeom>
          <a:noFill/>
          <a:ln w="55563">
            <a:solidFill>
              <a:srgbClr val="60220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877" name="Line 21">
            <a:extLst>
              <a:ext uri="{FF2B5EF4-FFF2-40B4-BE49-F238E27FC236}">
                <a16:creationId xmlns:a16="http://schemas.microsoft.com/office/drawing/2014/main" id="{9839619F-A4FF-E726-571A-F03D873979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9938" y="1795464"/>
            <a:ext cx="2525712" cy="4041775"/>
          </a:xfrm>
          <a:prstGeom prst="line">
            <a:avLst/>
          </a:prstGeom>
          <a:noFill/>
          <a:ln w="55563">
            <a:solidFill>
              <a:srgbClr val="AD0D1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878" name="Line 22">
            <a:extLst>
              <a:ext uri="{FF2B5EF4-FFF2-40B4-BE49-F238E27FC236}">
                <a16:creationId xmlns:a16="http://schemas.microsoft.com/office/drawing/2014/main" id="{81069732-F479-373F-0BE8-EFB305B481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09938" y="3705226"/>
            <a:ext cx="2506662" cy="2125663"/>
          </a:xfrm>
          <a:prstGeom prst="line">
            <a:avLst/>
          </a:prstGeom>
          <a:noFill/>
          <a:ln w="55563">
            <a:solidFill>
              <a:srgbClr val="003F9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688" name="Rectangle 23">
            <a:extLst>
              <a:ext uri="{FF2B5EF4-FFF2-40B4-BE49-F238E27FC236}">
                <a16:creationId xmlns:a16="http://schemas.microsoft.com/office/drawing/2014/main" id="{5BFE3E84-56A7-B67C-2E14-67CE5E0FC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8213" y="5857876"/>
            <a:ext cx="825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Quantity</a:t>
            </a:r>
            <a:endParaRPr lang="en-US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1689" name="Rectangle 24">
            <a:extLst>
              <a:ext uri="{FF2B5EF4-FFF2-40B4-BE49-F238E27FC236}">
                <a16:creationId xmlns:a16="http://schemas.microsoft.com/office/drawing/2014/main" id="{4EB54A7C-A7B7-1848-2802-B29055478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4889" y="6103939"/>
            <a:ext cx="7325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of films</a:t>
            </a: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1690" name="Rectangle 25">
            <a:extLst>
              <a:ext uri="{FF2B5EF4-FFF2-40B4-BE49-F238E27FC236}">
                <a16:creationId xmlns:a16="http://schemas.microsoft.com/office/drawing/2014/main" id="{7283AFF3-8DB0-F447-D0DA-3A6C3FE87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9038" y="1052514"/>
            <a:ext cx="825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Quantity</a:t>
            </a:r>
            <a:endParaRPr lang="en-US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1691" name="Rectangle 26">
            <a:extLst>
              <a:ext uri="{FF2B5EF4-FFF2-40B4-BE49-F238E27FC236}">
                <a16:creationId xmlns:a16="http://schemas.microsoft.com/office/drawing/2014/main" id="{A92C81FB-12FB-A14B-9F9C-458431FB6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0939" y="1300798"/>
            <a:ext cx="9008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of novels</a:t>
            </a:r>
            <a:endParaRPr lang="en-US" altLang="en-US" sz="24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1692" name="Rectangle 27">
            <a:extLst>
              <a:ext uri="{FF2B5EF4-FFF2-40B4-BE49-F238E27FC236}">
                <a16:creationId xmlns:a16="http://schemas.microsoft.com/office/drawing/2014/main" id="{2C81EFEC-6489-7F67-4E54-20649EB58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8013" y="5864226"/>
            <a:ext cx="1138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0</a:t>
            </a:r>
            <a:endParaRPr lang="en-US" altLang="en-US" sz="24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grpSp>
        <p:nvGrpSpPr>
          <p:cNvPr id="3" name="Group 28">
            <a:extLst>
              <a:ext uri="{FF2B5EF4-FFF2-40B4-BE49-F238E27FC236}">
                <a16:creationId xmlns:a16="http://schemas.microsoft.com/office/drawing/2014/main" id="{DB84E9EF-CB59-8339-3CFA-A1D807106D49}"/>
              </a:ext>
            </a:extLst>
          </p:cNvPr>
          <p:cNvGrpSpPr>
            <a:grpSpLocks/>
          </p:cNvGrpSpPr>
          <p:nvPr/>
        </p:nvGrpSpPr>
        <p:grpSpPr bwMode="auto">
          <a:xfrm>
            <a:off x="3384550" y="1611314"/>
            <a:ext cx="2935288" cy="4122737"/>
            <a:chOff x="1172" y="1015"/>
            <a:chExt cx="1849" cy="2597"/>
          </a:xfrm>
        </p:grpSpPr>
        <p:sp>
          <p:nvSpPr>
            <p:cNvPr id="71740" name="Freeform 29">
              <a:extLst>
                <a:ext uri="{FF2B5EF4-FFF2-40B4-BE49-F238E27FC236}">
                  <a16:creationId xmlns:a16="http://schemas.microsoft.com/office/drawing/2014/main" id="{5C0EEB17-D7F8-8780-BC2B-C3339D871C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" y="1015"/>
              <a:ext cx="1731" cy="2521"/>
            </a:xfrm>
            <a:custGeom>
              <a:avLst/>
              <a:gdLst>
                <a:gd name="T0" fmla="*/ 2147483646 w 148"/>
                <a:gd name="T1" fmla="*/ 0 h 216"/>
                <a:gd name="T2" fmla="*/ 2147483646 w 148"/>
                <a:gd name="T3" fmla="*/ 2147483646 h 216"/>
                <a:gd name="T4" fmla="*/ 2147483646 w 148"/>
                <a:gd name="T5" fmla="*/ 2147483646 h 216"/>
                <a:gd name="T6" fmla="*/ 0 60000 65536"/>
                <a:gd name="T7" fmla="*/ 0 60000 65536"/>
                <a:gd name="T8" fmla="*/ 0 60000 65536"/>
                <a:gd name="T9" fmla="*/ 0 w 148"/>
                <a:gd name="T10" fmla="*/ 0 h 216"/>
                <a:gd name="T11" fmla="*/ 148 w 148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8" h="216">
                  <a:moveTo>
                    <a:pt x="6" y="0"/>
                  </a:moveTo>
                  <a:cubicBezTo>
                    <a:pt x="0" y="116"/>
                    <a:pt x="61" y="158"/>
                    <a:pt x="76" y="180"/>
                  </a:cubicBezTo>
                  <a:cubicBezTo>
                    <a:pt x="77" y="182"/>
                    <a:pt x="107" y="202"/>
                    <a:pt x="148" y="216"/>
                  </a:cubicBezTo>
                </a:path>
              </a:pathLst>
            </a:custGeom>
            <a:noFill/>
            <a:ln w="55563">
              <a:solidFill>
                <a:srgbClr val="003F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41" name="Rectangle 30">
              <a:extLst>
                <a:ext uri="{FF2B5EF4-FFF2-40B4-BE49-F238E27FC236}">
                  <a16:creationId xmlns:a16="http://schemas.microsoft.com/office/drawing/2014/main" id="{B986B15B-568D-AE64-F24C-5E5C7AEB2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6" y="3458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 i="1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I</a:t>
              </a:r>
              <a:r>
                <a:rPr lang="en-US" altLang="en-US" sz="1600" baseline="-25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1</a:t>
              </a:r>
              <a:endPara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" name="Group 31">
            <a:extLst>
              <a:ext uri="{FF2B5EF4-FFF2-40B4-BE49-F238E27FC236}">
                <a16:creationId xmlns:a16="http://schemas.microsoft.com/office/drawing/2014/main" id="{BBDF7238-2BF4-2B8F-5B0A-38D79039E548}"/>
              </a:ext>
            </a:extLst>
          </p:cNvPr>
          <p:cNvGrpSpPr>
            <a:grpSpLocks/>
          </p:cNvGrpSpPr>
          <p:nvPr/>
        </p:nvGrpSpPr>
        <p:grpSpPr bwMode="auto">
          <a:xfrm>
            <a:off x="3545946" y="665167"/>
            <a:ext cx="3493780" cy="3929063"/>
            <a:chOff x="1558" y="804"/>
            <a:chExt cx="1939" cy="2475"/>
          </a:xfrm>
        </p:grpSpPr>
        <p:sp>
          <p:nvSpPr>
            <p:cNvPr id="71738" name="Freeform 32">
              <a:extLst>
                <a:ext uri="{FF2B5EF4-FFF2-40B4-BE49-F238E27FC236}">
                  <a16:creationId xmlns:a16="http://schemas.microsoft.com/office/drawing/2014/main" id="{9B183E17-7A4A-3307-F0BB-7C1D56CB4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8" y="804"/>
              <a:ext cx="1824" cy="2406"/>
            </a:xfrm>
            <a:custGeom>
              <a:avLst/>
              <a:gdLst>
                <a:gd name="T0" fmla="*/ 0 w 156"/>
                <a:gd name="T1" fmla="*/ 0 h 206"/>
                <a:gd name="T2" fmla="*/ 2147483646 w 156"/>
                <a:gd name="T3" fmla="*/ 2147483646 h 206"/>
                <a:gd name="T4" fmla="*/ 0 60000 65536"/>
                <a:gd name="T5" fmla="*/ 0 60000 65536"/>
                <a:gd name="T6" fmla="*/ 0 w 156"/>
                <a:gd name="T7" fmla="*/ 0 h 206"/>
                <a:gd name="T8" fmla="*/ 156 w 156"/>
                <a:gd name="T9" fmla="*/ 206 h 20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6" h="206">
                  <a:moveTo>
                    <a:pt x="0" y="0"/>
                  </a:moveTo>
                  <a:cubicBezTo>
                    <a:pt x="9" y="129"/>
                    <a:pt x="6" y="135"/>
                    <a:pt x="156" y="206"/>
                  </a:cubicBezTo>
                </a:path>
              </a:pathLst>
            </a:custGeom>
            <a:noFill/>
            <a:ln w="55563">
              <a:solidFill>
                <a:srgbClr val="AD0D1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39" name="Rectangle 33">
              <a:extLst>
                <a:ext uri="{FF2B5EF4-FFF2-40B4-BE49-F238E27FC236}">
                  <a16:creationId xmlns:a16="http://schemas.microsoft.com/office/drawing/2014/main" id="{38885C3F-8AD7-4D7B-2891-10BE97208C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2" y="3125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1600" i="1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I</a:t>
              </a:r>
              <a:r>
                <a:rPr lang="en-US" altLang="en-US" sz="1600" baseline="-250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2</a:t>
              </a:r>
              <a:endParaRPr lang="en-US" altLang="en-US" sz="2400"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" name="Group 34">
            <a:extLst>
              <a:ext uri="{FF2B5EF4-FFF2-40B4-BE49-F238E27FC236}">
                <a16:creationId xmlns:a16="http://schemas.microsoft.com/office/drawing/2014/main" id="{D2903378-8C50-9BF6-0FF1-26B1644F6657}"/>
              </a:ext>
            </a:extLst>
          </p:cNvPr>
          <p:cNvGrpSpPr>
            <a:grpSpLocks/>
          </p:cNvGrpSpPr>
          <p:nvPr/>
        </p:nvGrpSpPr>
        <p:grpSpPr bwMode="auto">
          <a:xfrm>
            <a:off x="3346451" y="3965576"/>
            <a:ext cx="3636963" cy="1871663"/>
            <a:chOff x="1148" y="2498"/>
            <a:chExt cx="2291" cy="1179"/>
          </a:xfrm>
        </p:grpSpPr>
        <p:sp>
          <p:nvSpPr>
            <p:cNvPr id="71732" name="Freeform 35">
              <a:extLst>
                <a:ext uri="{FF2B5EF4-FFF2-40B4-BE49-F238E27FC236}">
                  <a16:creationId xmlns:a16="http://schemas.microsoft.com/office/drawing/2014/main" id="{7C1D0673-AF42-85D6-89A1-E59F686F98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8" y="3116"/>
              <a:ext cx="913" cy="561"/>
            </a:xfrm>
            <a:custGeom>
              <a:avLst/>
              <a:gdLst>
                <a:gd name="T0" fmla="*/ 0 w 913"/>
                <a:gd name="T1" fmla="*/ 0 h 561"/>
                <a:gd name="T2" fmla="*/ 913 w 913"/>
                <a:gd name="T3" fmla="*/ 0 h 561"/>
                <a:gd name="T4" fmla="*/ 913 w 913"/>
                <a:gd name="T5" fmla="*/ 561 h 561"/>
                <a:gd name="T6" fmla="*/ 0 60000 65536"/>
                <a:gd name="T7" fmla="*/ 0 60000 65536"/>
                <a:gd name="T8" fmla="*/ 0 60000 65536"/>
                <a:gd name="T9" fmla="*/ 0 w 913"/>
                <a:gd name="T10" fmla="*/ 0 h 561"/>
                <a:gd name="T11" fmla="*/ 913 w 913"/>
                <a:gd name="T12" fmla="*/ 561 h 5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3" h="561">
                  <a:moveTo>
                    <a:pt x="0" y="0"/>
                  </a:moveTo>
                  <a:lnTo>
                    <a:pt x="913" y="0"/>
                  </a:lnTo>
                  <a:lnTo>
                    <a:pt x="913" y="561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71733" name="Group 36">
              <a:extLst>
                <a:ext uri="{FF2B5EF4-FFF2-40B4-BE49-F238E27FC236}">
                  <a16:creationId xmlns:a16="http://schemas.microsoft.com/office/drawing/2014/main" id="{844982E0-5104-7642-5724-5C66351F1B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4" y="2498"/>
              <a:ext cx="1425" cy="665"/>
              <a:chOff x="2014" y="2498"/>
              <a:chExt cx="1425" cy="665"/>
            </a:xfrm>
          </p:grpSpPr>
          <p:sp>
            <p:nvSpPr>
              <p:cNvPr id="71734" name="Line 37">
                <a:extLst>
                  <a:ext uri="{FF2B5EF4-FFF2-40B4-BE49-F238E27FC236}">
                    <a16:creationId xmlns:a16="http://schemas.microsoft.com/office/drawing/2014/main" id="{550C9D12-7688-A3CD-4400-6B768AD16C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42" y="2591"/>
                <a:ext cx="433" cy="40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735" name="Oval 38">
                <a:extLst>
                  <a:ext uri="{FF2B5EF4-FFF2-40B4-BE49-F238E27FC236}">
                    <a16:creationId xmlns:a16="http://schemas.microsoft.com/office/drawing/2014/main" id="{2EE7C720-FBBD-44FF-A8A1-113766629A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4" y="3081"/>
                <a:ext cx="82" cy="8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GB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71736" name="Rectangle 39">
                <a:extLst>
                  <a:ext uri="{FF2B5EF4-FFF2-40B4-BE49-F238E27FC236}">
                    <a16:creationId xmlns:a16="http://schemas.microsoft.com/office/drawing/2014/main" id="{FB82129B-D089-20A1-E731-D001BAC644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2984"/>
                <a:ext cx="8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A</a:t>
                </a:r>
                <a:endParaRPr lang="en-US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71737" name="Rectangle 40">
                <a:extLst>
                  <a:ext uri="{FF2B5EF4-FFF2-40B4-BE49-F238E27FC236}">
                    <a16:creationId xmlns:a16="http://schemas.microsoft.com/office/drawing/2014/main" id="{279DFD5E-9ABD-5E6C-B9D0-FFF82FFDBA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4" y="2498"/>
                <a:ext cx="82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Initial optimum</a:t>
                </a:r>
                <a:endParaRPr lang="en-US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13" name="Group 62">
            <a:extLst>
              <a:ext uri="{FF2B5EF4-FFF2-40B4-BE49-F238E27FC236}">
                <a16:creationId xmlns:a16="http://schemas.microsoft.com/office/drawing/2014/main" id="{C61658CF-0356-55CC-25EA-5EE17E790957}"/>
              </a:ext>
            </a:extLst>
          </p:cNvPr>
          <p:cNvGrpSpPr>
            <a:grpSpLocks/>
          </p:cNvGrpSpPr>
          <p:nvPr/>
        </p:nvGrpSpPr>
        <p:grpSpPr bwMode="auto">
          <a:xfrm>
            <a:off x="3419476" y="3882231"/>
            <a:ext cx="938213" cy="2079625"/>
            <a:chOff x="1148" y="2367"/>
            <a:chExt cx="591" cy="1310"/>
          </a:xfrm>
        </p:grpSpPr>
        <p:sp>
          <p:nvSpPr>
            <p:cNvPr id="71712" name="Freeform 63">
              <a:extLst>
                <a:ext uri="{FF2B5EF4-FFF2-40B4-BE49-F238E27FC236}">
                  <a16:creationId xmlns:a16="http://schemas.microsoft.com/office/drawing/2014/main" id="{5FB1683C-E94C-A85C-C37D-EC7D10C26C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8" y="2556"/>
              <a:ext cx="456" cy="1121"/>
            </a:xfrm>
            <a:custGeom>
              <a:avLst/>
              <a:gdLst>
                <a:gd name="T0" fmla="*/ 0 w 456"/>
                <a:gd name="T1" fmla="*/ 0 h 1121"/>
                <a:gd name="T2" fmla="*/ 456 w 456"/>
                <a:gd name="T3" fmla="*/ 0 h 1121"/>
                <a:gd name="T4" fmla="*/ 456 w 456"/>
                <a:gd name="T5" fmla="*/ 1121 h 1121"/>
                <a:gd name="T6" fmla="*/ 0 60000 65536"/>
                <a:gd name="T7" fmla="*/ 0 60000 65536"/>
                <a:gd name="T8" fmla="*/ 0 60000 65536"/>
                <a:gd name="T9" fmla="*/ 0 w 456"/>
                <a:gd name="T10" fmla="*/ 0 h 1121"/>
                <a:gd name="T11" fmla="*/ 456 w 456"/>
                <a:gd name="T12" fmla="*/ 1121 h 11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6" h="1121">
                  <a:moveTo>
                    <a:pt x="0" y="0"/>
                  </a:moveTo>
                  <a:lnTo>
                    <a:pt x="456" y="0"/>
                  </a:lnTo>
                  <a:lnTo>
                    <a:pt x="456" y="1121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71713" name="Group 64">
              <a:extLst>
                <a:ext uri="{FF2B5EF4-FFF2-40B4-BE49-F238E27FC236}">
                  <a16:creationId xmlns:a16="http://schemas.microsoft.com/office/drawing/2014/main" id="{3158635B-F80F-61C0-2688-E132DFF929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69" y="2367"/>
              <a:ext cx="170" cy="224"/>
              <a:chOff x="1569" y="2367"/>
              <a:chExt cx="170" cy="224"/>
            </a:xfrm>
          </p:grpSpPr>
          <p:sp>
            <p:nvSpPr>
              <p:cNvPr id="71714" name="Oval 65">
                <a:extLst>
                  <a:ext uri="{FF2B5EF4-FFF2-40B4-BE49-F238E27FC236}">
                    <a16:creationId xmlns:a16="http://schemas.microsoft.com/office/drawing/2014/main" id="{9750ED41-D560-D439-5B30-99E126FF43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9" y="2509"/>
                <a:ext cx="81" cy="82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endParaRPr lang="en-GB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71715" name="Rectangle 66">
                <a:extLst>
                  <a:ext uri="{FF2B5EF4-FFF2-40B4-BE49-F238E27FC236}">
                    <a16:creationId xmlns:a16="http://schemas.microsoft.com/office/drawing/2014/main" id="{B98A54B8-516C-0FC0-0DC4-F08C1AC38B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54" y="2367"/>
                <a:ext cx="8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/>
                <a:r>
                  <a:rPr lang="en-US" altLang="en-US" sz="160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rPr>
                  <a:t>B</a:t>
                </a:r>
                <a:endParaRPr lang="en-US" altLang="en-US" sz="2400">
                  <a:latin typeface="Times New Roman" panose="02020603050405020304" pitchFamily="18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71703" name="Freeform 73">
            <a:extLst>
              <a:ext uri="{FF2B5EF4-FFF2-40B4-BE49-F238E27FC236}">
                <a16:creationId xmlns:a16="http://schemas.microsoft.com/office/drawing/2014/main" id="{F12084A2-D74F-5ED5-FE3D-87850C4DF4F5}"/>
              </a:ext>
            </a:extLst>
          </p:cNvPr>
          <p:cNvSpPr>
            <a:spLocks/>
          </p:cNvSpPr>
          <p:nvPr/>
        </p:nvSpPr>
        <p:spPr bwMode="auto">
          <a:xfrm>
            <a:off x="3327401" y="1092200"/>
            <a:ext cx="6035675" cy="4745038"/>
          </a:xfrm>
          <a:custGeom>
            <a:avLst/>
            <a:gdLst>
              <a:gd name="T0" fmla="*/ 0 w 3802"/>
              <a:gd name="T1" fmla="*/ 0 h 2989"/>
              <a:gd name="T2" fmla="*/ 0 w 3802"/>
              <a:gd name="T3" fmla="*/ 2147483646 h 2989"/>
              <a:gd name="T4" fmla="*/ 2147483646 w 3802"/>
              <a:gd name="T5" fmla="*/ 2147483646 h 2989"/>
              <a:gd name="T6" fmla="*/ 0 60000 65536"/>
              <a:gd name="T7" fmla="*/ 0 60000 65536"/>
              <a:gd name="T8" fmla="*/ 0 60000 65536"/>
              <a:gd name="T9" fmla="*/ 0 w 3802"/>
              <a:gd name="T10" fmla="*/ 0 h 2989"/>
              <a:gd name="T11" fmla="*/ 3802 w 3802"/>
              <a:gd name="T12" fmla="*/ 2989 h 29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02" h="2989">
                <a:moveTo>
                  <a:pt x="0" y="0"/>
                </a:moveTo>
                <a:lnTo>
                  <a:pt x="0" y="2989"/>
                </a:lnTo>
                <a:lnTo>
                  <a:pt x="3802" y="2989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04" name="TextBox 5">
            <a:extLst>
              <a:ext uri="{FF2B5EF4-FFF2-40B4-BE49-F238E27FC236}">
                <a16:creationId xmlns:a16="http://schemas.microsoft.com/office/drawing/2014/main" id="{3B6F13C5-00AC-31B4-877E-C1CF00982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3613" y="1017589"/>
            <a:ext cx="2971800" cy="237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dirty="0">
                <a:solidFill>
                  <a:srgbClr val="555997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Substitution Effect</a:t>
            </a:r>
            <a:endParaRPr lang="en-US" altLang="en-US" dirty="0">
              <a:solidFill>
                <a:srgbClr val="555997"/>
              </a:solidFill>
              <a:latin typeface="Tahoma" panose="020B0604030504040204" pitchFamily="34" charset="0"/>
              <a:ea typeface="ＭＳ Ｐゴシック" panose="020B0600070205080204" pitchFamily="34" charset="-128"/>
            </a:endParaRPr>
          </a:p>
          <a:p>
            <a:pPr marL="0" lvl="1"/>
            <a:r>
              <a:rPr lang="en-US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A price change first causes the consumer to move from one point on an indifference curve to another on the same curve.</a:t>
            </a:r>
          </a:p>
          <a:p>
            <a:pPr marL="0" lvl="2"/>
            <a:endParaRPr lang="en-US" altLang="en-US" sz="16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lvl="2"/>
            <a:r>
              <a:rPr lang="en-US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Illustrated by movement from point A to point B.</a:t>
            </a:r>
          </a:p>
          <a:p>
            <a:endParaRPr lang="en-US" altLang="en-US" dirty="0"/>
          </a:p>
        </p:txBody>
      </p:sp>
      <p:sp>
        <p:nvSpPr>
          <p:cNvPr id="71705" name="TextBox 10">
            <a:extLst>
              <a:ext uri="{FF2B5EF4-FFF2-40B4-BE49-F238E27FC236}">
                <a16:creationId xmlns:a16="http://schemas.microsoft.com/office/drawing/2014/main" id="{7511F144-DA98-939B-D860-6C7ABFD23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3332163"/>
            <a:ext cx="2840038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dirty="0">
                <a:solidFill>
                  <a:srgbClr val="555997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Income Effect</a:t>
            </a:r>
            <a:r>
              <a:rPr lang="en-US" altLang="en-US" dirty="0">
                <a:solidFill>
                  <a:srgbClr val="555997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 </a:t>
            </a:r>
          </a:p>
          <a:p>
            <a:r>
              <a:rPr lang="en-US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The consumer moves to another indifference curve.</a:t>
            </a:r>
          </a:p>
          <a:p>
            <a:endParaRPr lang="en-US" altLang="en-US" sz="16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16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Illustrated by movement from point B to point C.</a:t>
            </a:r>
          </a:p>
          <a:p>
            <a:endParaRPr lang="en-US" altLang="en-US" dirty="0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7F8B6B9C-B568-BDD5-5BA4-C217B58B5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83414" y="6469064"/>
            <a:ext cx="3616325" cy="365125"/>
          </a:xfrm>
        </p:spPr>
        <p:txBody>
          <a:bodyPr/>
          <a:lstStyle/>
          <a:p>
            <a:pPr>
              <a:defRPr/>
            </a:pPr>
            <a:r>
              <a:rPr lang="en-GB" dirty="0">
                <a:solidFill>
                  <a:schemeClr val="tx1"/>
                </a:solidFill>
              </a:rPr>
              <a:t>For use with Mankiw and Taylor, Economics 6</a:t>
            </a:r>
            <a:r>
              <a:rPr lang="en-GB" baseline="30000" dirty="0">
                <a:solidFill>
                  <a:schemeClr val="tx1"/>
                </a:solidFill>
              </a:rPr>
              <a:t>th</a:t>
            </a:r>
            <a:r>
              <a:rPr lang="en-GB" dirty="0">
                <a:solidFill>
                  <a:schemeClr val="tx1"/>
                </a:solidFill>
              </a:rPr>
              <a:t> edition 9781473786981 © Cengage EMEA 2023</a:t>
            </a: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C8B9375-21A3-0360-8CBF-6E703D4493B9}"/>
              </a:ext>
            </a:extLst>
          </p:cNvPr>
          <p:cNvSpPr/>
          <p:nvPr/>
        </p:nvSpPr>
        <p:spPr>
          <a:xfrm flipH="1">
            <a:off x="3908425" y="2668588"/>
            <a:ext cx="69850" cy="15399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4BF1C7-1338-805A-CEB9-676A905FAFC4}"/>
              </a:ext>
            </a:extLst>
          </p:cNvPr>
          <p:cNvSpPr txBox="1"/>
          <p:nvPr/>
        </p:nvSpPr>
        <p:spPr>
          <a:xfrm>
            <a:off x="4070351" y="24871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AEEE1DD-E38B-EBA9-AE88-18AAF46E0A29}"/>
              </a:ext>
            </a:extLst>
          </p:cNvPr>
          <p:cNvCxnSpPr>
            <a:stCxn id="11" idx="6"/>
          </p:cNvCxnSpPr>
          <p:nvPr/>
        </p:nvCxnSpPr>
        <p:spPr>
          <a:xfrm>
            <a:off x="3908425" y="2745584"/>
            <a:ext cx="0" cy="2988467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8567D5C-E05E-D8D7-C268-65EC9CB3A5FC}"/>
              </a:ext>
            </a:extLst>
          </p:cNvPr>
          <p:cNvSpPr txBox="1"/>
          <p:nvPr/>
        </p:nvSpPr>
        <p:spPr>
          <a:xfrm>
            <a:off x="3545946" y="5987336"/>
            <a:ext cx="1794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Qf</a:t>
            </a:r>
            <a:r>
              <a:rPr lang="en-US" baseline="-25000" dirty="0" err="1"/>
              <a:t>C</a:t>
            </a:r>
            <a:r>
              <a:rPr lang="en-US" dirty="0"/>
              <a:t>   </a:t>
            </a:r>
            <a:r>
              <a:rPr lang="en-US" dirty="0" err="1"/>
              <a:t>Qf</a:t>
            </a:r>
            <a:r>
              <a:rPr lang="en-US" baseline="-25000" dirty="0" err="1"/>
              <a:t>b</a:t>
            </a:r>
            <a:r>
              <a:rPr lang="en-US" dirty="0"/>
              <a:t>      </a:t>
            </a:r>
            <a:r>
              <a:rPr lang="en-US" dirty="0" err="1"/>
              <a:t>Qf</a:t>
            </a:r>
            <a:r>
              <a:rPr lang="en-US" baseline="-25000" dirty="0" err="1"/>
              <a:t>a</a:t>
            </a:r>
            <a:endParaRPr lang="en-US" dirty="0"/>
          </a:p>
          <a:p>
            <a:r>
              <a:rPr lang="en-US" dirty="0"/>
              <a:t>  </a:t>
            </a:r>
            <a:r>
              <a:rPr lang="en-US" sz="1200" dirty="0" err="1"/>
              <a:t>inc</a:t>
            </a:r>
            <a:r>
              <a:rPr lang="en-US" sz="1200" dirty="0"/>
              <a:t> eff.       sub eff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BCC5F8-2B47-3711-0014-052496E0498C}"/>
              </a:ext>
            </a:extLst>
          </p:cNvPr>
          <p:cNvSpPr txBox="1"/>
          <p:nvPr/>
        </p:nvSpPr>
        <p:spPr>
          <a:xfrm>
            <a:off x="617451" y="1929607"/>
            <a:ext cx="22780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Look at the change in films from B to C.</a:t>
            </a:r>
          </a:p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Real income ↑ but Q of films falls from B to C</a:t>
            </a:r>
          </a:p>
          <a:p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Income &amp; sub effects BOTH</a:t>
            </a:r>
          </a:p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reduce film consumption</a:t>
            </a:r>
          </a:p>
          <a:p>
            <a:r>
              <a:rPr lang="en-US" sz="2400" dirty="0">
                <a:solidFill>
                  <a:srgbClr val="FFA23D"/>
                </a:solidFill>
              </a:rPr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11C9A4A7-B7AC-02A9-B4CF-7F8A34291F24}"/>
                  </a:ext>
                </a:extLst>
              </p14:cNvPr>
              <p14:cNvContentPartPr/>
              <p14:nvPr/>
            </p14:nvContentPartPr>
            <p14:xfrm>
              <a:off x="3921624" y="5510592"/>
              <a:ext cx="223200" cy="24588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11C9A4A7-B7AC-02A9-B4CF-7F8A34291F2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03624" y="5492952"/>
                <a:ext cx="258840" cy="281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1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2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21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72CF84-3F0F-621B-78D9-6B3D9B4A2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When goods are inferior, some odd things can happen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4B9A4A-8248-E847-FDBF-E7FBE71C2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5519"/>
            <a:ext cx="9841992" cy="3921443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Giffen</a:t>
            </a:r>
            <a:r>
              <a:rPr lang="en-US" dirty="0"/>
              <a:t> good is a good that is </a:t>
            </a:r>
            <a:r>
              <a:rPr lang="en-US" sz="3600" dirty="0"/>
              <a:t>so</a:t>
            </a:r>
            <a:r>
              <a:rPr lang="en-US" dirty="0"/>
              <a:t> inferior…</a:t>
            </a:r>
          </a:p>
          <a:p>
            <a:r>
              <a:rPr lang="en-US" dirty="0"/>
              <a:t>when its price goes up, the consumer buys </a:t>
            </a:r>
            <a:r>
              <a:rPr lang="en-US" sz="3600" dirty="0"/>
              <a:t>more</a:t>
            </a:r>
            <a:r>
              <a:rPr lang="en-US" dirty="0"/>
              <a:t> of it</a:t>
            </a:r>
          </a:p>
          <a:p>
            <a:r>
              <a:rPr lang="en-US" dirty="0"/>
              <a:t>Why? The price increase made her so much poorer that she cut way back on the normal good, and had to buy more of the inferior good just to stay alive</a:t>
            </a:r>
          </a:p>
          <a:p>
            <a:r>
              <a:rPr lang="en-US" dirty="0"/>
              <a:t>I will spare you the diagram</a:t>
            </a:r>
          </a:p>
        </p:txBody>
      </p:sp>
    </p:spTree>
    <p:extLst>
      <p:ext uri="{BB962C8B-B14F-4D97-AF65-F5344CB8AC3E}">
        <p14:creationId xmlns:p14="http://schemas.microsoft.com/office/powerpoint/2010/main" val="18597647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78037-B230-C482-5326-B1538080B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pause before we go 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DDE4E-0BF5-CCE8-260D-62AAFF2AE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75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8C909-32BD-1F2D-CE1D-A6E2618E1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Behavioral economics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48C97-E495-2610-D560-B4255D142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field challenges some important assumptions in neoclassical choice theory such as</a:t>
            </a:r>
          </a:p>
          <a:p>
            <a:pPr lvl="1"/>
            <a:r>
              <a:rPr lang="en-US" dirty="0"/>
              <a:t>Rational, self-interested actors</a:t>
            </a:r>
          </a:p>
          <a:p>
            <a:pPr lvl="1"/>
            <a:r>
              <a:rPr lang="en-US" dirty="0"/>
              <a:t>Known, stable, internally consistent preferences</a:t>
            </a:r>
          </a:p>
          <a:p>
            <a:r>
              <a:rPr lang="en-US" dirty="0"/>
              <a:t>It’s quite friendly with psychology</a:t>
            </a:r>
          </a:p>
          <a:p>
            <a:r>
              <a:rPr lang="en-US" dirty="0"/>
              <a:t>Relies on experiments (in labs or ‘natural experiments’)</a:t>
            </a:r>
          </a:p>
          <a:p>
            <a:r>
              <a:rPr lang="en-US" dirty="0"/>
              <a:t>It’s popular (and somewhat controversial) and has stimulated a lot of policy ideas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2517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E5044F"/>
                </a:solidFill>
              </a:rPr>
              <a:t>Key concept: </a:t>
            </a:r>
            <a:br>
              <a:rPr lang="en-US" dirty="0">
                <a:solidFill>
                  <a:srgbClr val="E5044F"/>
                </a:solidFill>
              </a:rPr>
            </a:br>
            <a:r>
              <a:rPr lang="en-US" dirty="0">
                <a:solidFill>
                  <a:srgbClr val="E5044F"/>
                </a:solidFill>
              </a:rPr>
              <a:t>Thaler &amp; Kahneman’s theory of mind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System 1	</a:t>
            </a:r>
          </a:p>
          <a:p>
            <a:r>
              <a:rPr lang="en-US" dirty="0"/>
              <a:t>“Humans”</a:t>
            </a:r>
          </a:p>
          <a:p>
            <a:r>
              <a:rPr lang="en-US" dirty="0"/>
              <a:t>Automatic process</a:t>
            </a:r>
          </a:p>
          <a:p>
            <a:pPr lvl="1"/>
            <a:r>
              <a:rPr lang="en-US" dirty="0"/>
              <a:t>Uncontrolled</a:t>
            </a:r>
          </a:p>
          <a:p>
            <a:pPr lvl="1"/>
            <a:r>
              <a:rPr lang="en-US" dirty="0"/>
              <a:t>Effortless</a:t>
            </a:r>
          </a:p>
          <a:p>
            <a:pPr lvl="1"/>
            <a:r>
              <a:rPr lang="en-US" dirty="0"/>
              <a:t>Associative</a:t>
            </a:r>
          </a:p>
          <a:p>
            <a:pPr lvl="1"/>
            <a:r>
              <a:rPr lang="en-US" dirty="0"/>
              <a:t>Fast</a:t>
            </a:r>
          </a:p>
          <a:p>
            <a:pPr lvl="1"/>
            <a:r>
              <a:rPr lang="en-US" dirty="0"/>
              <a:t>Unconscious</a:t>
            </a:r>
          </a:p>
          <a:p>
            <a:pPr lvl="1"/>
            <a:r>
              <a:rPr lang="en-US" dirty="0"/>
              <a:t>Skilled</a:t>
            </a:r>
          </a:p>
          <a:p>
            <a:pPr lvl="1"/>
            <a:r>
              <a:rPr lang="en-US" dirty="0"/>
              <a:t>Instinctive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System 2</a:t>
            </a:r>
          </a:p>
          <a:p>
            <a:r>
              <a:rPr lang="en-US" dirty="0"/>
              <a:t>“</a:t>
            </a:r>
            <a:r>
              <a:rPr lang="en-US" dirty="0" err="1"/>
              <a:t>Econs</a:t>
            </a:r>
            <a:r>
              <a:rPr lang="en-US" dirty="0"/>
              <a:t>” or “Homo </a:t>
            </a:r>
            <a:r>
              <a:rPr lang="en-US" dirty="0" err="1"/>
              <a:t>economicus</a:t>
            </a:r>
            <a:r>
              <a:rPr lang="en-US" dirty="0"/>
              <a:t>”</a:t>
            </a:r>
          </a:p>
          <a:p>
            <a:r>
              <a:rPr lang="en-US" dirty="0"/>
              <a:t>Reflective process</a:t>
            </a:r>
          </a:p>
          <a:p>
            <a:pPr lvl="1"/>
            <a:r>
              <a:rPr lang="en-US" dirty="0"/>
              <a:t>Controlled</a:t>
            </a:r>
          </a:p>
          <a:p>
            <a:pPr lvl="1"/>
            <a:r>
              <a:rPr lang="en-US" dirty="0"/>
              <a:t>Effortful</a:t>
            </a:r>
          </a:p>
          <a:p>
            <a:pPr lvl="1"/>
            <a:r>
              <a:rPr lang="en-US" dirty="0"/>
              <a:t>Deductive</a:t>
            </a:r>
          </a:p>
          <a:p>
            <a:pPr lvl="1"/>
            <a:r>
              <a:rPr lang="en-US" dirty="0"/>
              <a:t>Slow</a:t>
            </a:r>
          </a:p>
          <a:p>
            <a:pPr lvl="1"/>
            <a:r>
              <a:rPr lang="en-US" dirty="0"/>
              <a:t>Self-aware</a:t>
            </a:r>
          </a:p>
          <a:p>
            <a:pPr lvl="1"/>
            <a:r>
              <a:rPr lang="en-US" dirty="0"/>
              <a:t>Rule-following</a:t>
            </a:r>
          </a:p>
          <a:p>
            <a:pPr lvl="1"/>
            <a:r>
              <a:rPr lang="en-US" dirty="0"/>
              <a:t>Cognitive</a:t>
            </a:r>
          </a:p>
        </p:txBody>
      </p:sp>
    </p:spTree>
    <p:extLst>
      <p:ext uri="{BB962C8B-B14F-4D97-AF65-F5344CB8AC3E}">
        <p14:creationId xmlns:p14="http://schemas.microsoft.com/office/powerpoint/2010/main" val="18216892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Kahneman</a:t>
            </a:r>
            <a:r>
              <a:rPr lang="en-US" dirty="0"/>
              <a:t>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</a:t>
            </a:r>
            <a:r>
              <a:rPr lang="en-US" dirty="0">
                <a:solidFill>
                  <a:srgbClr val="000090"/>
                </a:solidFill>
              </a:rPr>
              <a:t>The rational agent of economic theory </a:t>
            </a:r>
            <a:r>
              <a:rPr lang="en-US" dirty="0"/>
              <a:t>would be described, in the language of the present treatment, as endowed with a single cognitive system that has the logical ability of a flawless System 2 and the low computing costs of System 1.” 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Kahneman and Thaler argue that in fact people often rely on </a:t>
            </a:r>
            <a:r>
              <a:rPr lang="en-US" b="1" dirty="0"/>
              <a:t>System 1</a:t>
            </a:r>
            <a:r>
              <a:rPr lang="en-US" dirty="0"/>
              <a:t> to make decisions. As a result, they might misinterpret information, make logical mistakes, and choose consumption that doesn’t make them happy. System 2 is fairly weak and easily overloaded.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000" dirty="0"/>
              <a:t>*From “Maps of Bounded Rationality” in </a:t>
            </a:r>
            <a:r>
              <a:rPr lang="en-US" sz="2000" i="1" dirty="0"/>
              <a:t>The</a:t>
            </a:r>
            <a:r>
              <a:rPr lang="en-US" sz="2000" dirty="0"/>
              <a:t> </a:t>
            </a:r>
            <a:r>
              <a:rPr lang="en-US" sz="2000" i="1" dirty="0"/>
              <a:t>American Economic Review</a:t>
            </a:r>
            <a:r>
              <a:rPr lang="en-US" sz="2000" dirty="0"/>
              <a:t>, 93:5, December 2003</a:t>
            </a:r>
          </a:p>
        </p:txBody>
      </p:sp>
    </p:spTree>
    <p:extLst>
      <p:ext uri="{BB962C8B-B14F-4D97-AF65-F5344CB8AC3E}">
        <p14:creationId xmlns:p14="http://schemas.microsoft.com/office/powerpoint/2010/main" val="1756404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062BEC7-E28B-BFD1-B1BA-4AF1A162B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budget constraint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29CD38-B323-89FE-50BC-77E463A654B2}"/>
              </a:ext>
            </a:extLst>
          </p:cNvPr>
          <p:cNvCxnSpPr/>
          <p:nvPr/>
        </p:nvCxnSpPr>
        <p:spPr>
          <a:xfrm>
            <a:off x="2324559" y="2082188"/>
            <a:ext cx="0" cy="37567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2D3416-60EA-C25D-3C65-231BFADA95DF}"/>
              </a:ext>
            </a:extLst>
          </p:cNvPr>
          <p:cNvCxnSpPr>
            <a:cxnSpLocks/>
          </p:cNvCxnSpPr>
          <p:nvPr/>
        </p:nvCxnSpPr>
        <p:spPr>
          <a:xfrm>
            <a:off x="2335576" y="5838940"/>
            <a:ext cx="60152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646BCE3-CF4C-475D-4805-24647277A797}"/>
              </a:ext>
            </a:extLst>
          </p:cNvPr>
          <p:cNvSpPr txBox="1"/>
          <p:nvPr/>
        </p:nvSpPr>
        <p:spPr>
          <a:xfrm>
            <a:off x="2104222" y="1690688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Good 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587334-B779-B1B8-CB99-5431AFF64D9E}"/>
              </a:ext>
            </a:extLst>
          </p:cNvPr>
          <p:cNvSpPr txBox="1"/>
          <p:nvPr/>
        </p:nvSpPr>
        <p:spPr>
          <a:xfrm>
            <a:off x="8025795" y="5654274"/>
            <a:ext cx="1360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</a:t>
            </a:r>
            <a:r>
              <a:rPr lang="en-US" dirty="0">
                <a:latin typeface="Calisto MT" panose="02040603050505030304" pitchFamily="18" charset="77"/>
              </a:rPr>
              <a:t>Good 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55B43A-3C02-6F52-9615-35306D54B13E}"/>
              </a:ext>
            </a:extLst>
          </p:cNvPr>
          <p:cNvSpPr txBox="1"/>
          <p:nvPr/>
        </p:nvSpPr>
        <p:spPr>
          <a:xfrm>
            <a:off x="7921127" y="1690688"/>
            <a:ext cx="352539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Calisto MT" panose="02040603050505030304" pitchFamily="18" charset="77"/>
              </a:rPr>
              <a:t>PxX</a:t>
            </a:r>
            <a:r>
              <a:rPr lang="en-US" sz="2400" dirty="0">
                <a:latin typeface="Calisto MT" panose="02040603050505030304" pitchFamily="18" charset="77"/>
              </a:rPr>
              <a:t> + </a:t>
            </a:r>
            <a:r>
              <a:rPr lang="en-US" sz="2400" dirty="0" err="1">
                <a:latin typeface="Calisto MT" panose="02040603050505030304" pitchFamily="18" charset="77"/>
              </a:rPr>
              <a:t>PyY</a:t>
            </a:r>
            <a:r>
              <a:rPr lang="en-US" sz="2400" dirty="0">
                <a:latin typeface="Calisto MT" panose="02040603050505030304" pitchFamily="18" charset="77"/>
              </a:rPr>
              <a:t> = I</a:t>
            </a:r>
          </a:p>
          <a:p>
            <a:endParaRPr lang="en-US" sz="2400" dirty="0">
              <a:latin typeface="Calisto MT" panose="02040603050505030304" pitchFamily="18" charset="77"/>
            </a:endParaRPr>
          </a:p>
          <a:p>
            <a:r>
              <a:rPr lang="en-US" dirty="0">
                <a:latin typeface="Calisto MT" panose="02040603050505030304" pitchFamily="18" charset="77"/>
              </a:rPr>
              <a:t>X intercept</a:t>
            </a:r>
            <a:r>
              <a:rPr lang="en-US" dirty="0">
                <a:latin typeface="Calisto MT" panose="02040603050505030304" pitchFamily="18" charset="77"/>
                <a:sym typeface="Wingdings" pitchFamily="2" charset="2"/>
              </a:rPr>
              <a:t> (all income spent on good X, Y = 0): </a:t>
            </a:r>
            <a:r>
              <a:rPr lang="en-US" b="1" dirty="0">
                <a:latin typeface="Calisto MT" panose="02040603050505030304" pitchFamily="18" charset="77"/>
                <a:sym typeface="Wingdings" pitchFamily="2" charset="2"/>
              </a:rPr>
              <a:t>X = I/</a:t>
            </a:r>
            <a:r>
              <a:rPr lang="en-US" b="1" dirty="0" err="1">
                <a:latin typeface="Calisto MT" panose="02040603050505030304" pitchFamily="18" charset="77"/>
                <a:sym typeface="Wingdings" pitchFamily="2" charset="2"/>
              </a:rPr>
              <a:t>Px</a:t>
            </a:r>
            <a:endParaRPr lang="en-US" b="1" dirty="0">
              <a:latin typeface="Calisto MT" panose="02040603050505030304" pitchFamily="18" charset="77"/>
              <a:sym typeface="Wingdings" pitchFamily="2" charset="2"/>
            </a:endParaRPr>
          </a:p>
          <a:p>
            <a:endParaRPr lang="en-US" dirty="0">
              <a:latin typeface="Calisto MT" panose="02040603050505030304" pitchFamily="18" charset="77"/>
              <a:sym typeface="Wingdings" pitchFamily="2" charset="2"/>
            </a:endParaRPr>
          </a:p>
          <a:p>
            <a:r>
              <a:rPr lang="en-US" dirty="0">
                <a:latin typeface="Calisto MT" panose="02040603050505030304" pitchFamily="18" charset="77"/>
                <a:sym typeface="Wingdings" pitchFamily="2" charset="2"/>
              </a:rPr>
              <a:t>Y intercept (all income to Y):</a:t>
            </a:r>
          </a:p>
          <a:p>
            <a:r>
              <a:rPr lang="en-US" b="1" dirty="0">
                <a:latin typeface="Calisto MT" panose="02040603050505030304" pitchFamily="18" charset="77"/>
                <a:sym typeface="Wingdings" pitchFamily="2" charset="2"/>
              </a:rPr>
              <a:t>Y = I/</a:t>
            </a:r>
            <a:r>
              <a:rPr lang="en-US" b="1" dirty="0" err="1">
                <a:latin typeface="Calisto MT" panose="02040603050505030304" pitchFamily="18" charset="77"/>
                <a:sym typeface="Wingdings" pitchFamily="2" charset="2"/>
              </a:rPr>
              <a:t>Py</a:t>
            </a:r>
            <a:endParaRPr lang="en-US" b="1" dirty="0">
              <a:latin typeface="Calisto MT" panose="02040603050505030304" pitchFamily="18" charset="77"/>
              <a:sym typeface="Wingdings" pitchFamily="2" charset="2"/>
            </a:endParaRPr>
          </a:p>
          <a:p>
            <a:endParaRPr lang="en-US" dirty="0">
              <a:latin typeface="Calisto MT" panose="02040603050505030304" pitchFamily="18" charset="77"/>
              <a:sym typeface="Wingdings" pitchFamily="2" charset="2"/>
            </a:endParaRPr>
          </a:p>
          <a:p>
            <a:r>
              <a:rPr lang="en-US" dirty="0">
                <a:latin typeface="Calisto MT" panose="02040603050505030304" pitchFamily="18" charset="77"/>
                <a:sym typeface="Wingdings" pitchFamily="2" charset="2"/>
              </a:rPr>
              <a:t>Slope: 	Y = (I – </a:t>
            </a:r>
            <a:r>
              <a:rPr lang="en-US" dirty="0" err="1">
                <a:latin typeface="Calisto MT" panose="02040603050505030304" pitchFamily="18" charset="77"/>
                <a:sym typeface="Wingdings" pitchFamily="2" charset="2"/>
              </a:rPr>
              <a:t>PxX</a:t>
            </a:r>
            <a:r>
              <a:rPr lang="en-US" dirty="0">
                <a:latin typeface="Calisto MT" panose="02040603050505030304" pitchFamily="18" charset="77"/>
                <a:sym typeface="Wingdings" pitchFamily="2" charset="2"/>
              </a:rPr>
              <a:t>)/</a:t>
            </a:r>
            <a:r>
              <a:rPr lang="en-US" dirty="0" err="1">
                <a:latin typeface="Calisto MT" panose="02040603050505030304" pitchFamily="18" charset="77"/>
                <a:sym typeface="Wingdings" pitchFamily="2" charset="2"/>
              </a:rPr>
              <a:t>Py</a:t>
            </a:r>
            <a:endParaRPr lang="en-US" dirty="0">
              <a:latin typeface="Calisto MT" panose="02040603050505030304" pitchFamily="18" charset="77"/>
              <a:sym typeface="Wingdings" pitchFamily="2" charset="2"/>
            </a:endParaRPr>
          </a:p>
          <a:p>
            <a:r>
              <a:rPr lang="en-US" dirty="0">
                <a:latin typeface="Calisto MT" panose="02040603050505030304" pitchFamily="18" charset="77"/>
              </a:rPr>
              <a:t>	Y =  (-</a:t>
            </a:r>
            <a:r>
              <a:rPr lang="en-US" b="1" dirty="0" err="1">
                <a:latin typeface="Calisto MT" panose="02040603050505030304" pitchFamily="18" charset="77"/>
              </a:rPr>
              <a:t>Px</a:t>
            </a:r>
            <a:r>
              <a:rPr lang="en-US" b="1" dirty="0">
                <a:latin typeface="Calisto MT" panose="02040603050505030304" pitchFamily="18" charset="77"/>
              </a:rPr>
              <a:t>/</a:t>
            </a:r>
            <a:r>
              <a:rPr lang="en-US" b="1" dirty="0" err="1">
                <a:latin typeface="Calisto MT" panose="02040603050505030304" pitchFamily="18" charset="77"/>
              </a:rPr>
              <a:t>Py</a:t>
            </a:r>
            <a:r>
              <a:rPr lang="en-US" dirty="0">
                <a:latin typeface="Calisto MT" panose="02040603050505030304" pitchFamily="18" charset="77"/>
              </a:rPr>
              <a:t>)X + I/</a:t>
            </a:r>
            <a:r>
              <a:rPr lang="en-US" dirty="0" err="1">
                <a:latin typeface="Calisto MT" panose="02040603050505030304" pitchFamily="18" charset="77"/>
              </a:rPr>
              <a:t>Py</a:t>
            </a:r>
            <a:endParaRPr lang="en-US" dirty="0">
              <a:latin typeface="Calisto MT" panose="02040603050505030304" pitchFamily="18" charset="77"/>
            </a:endParaRPr>
          </a:p>
          <a:p>
            <a:endParaRPr lang="en-US" dirty="0">
              <a:latin typeface="Calisto MT" panose="02040603050505030304" pitchFamily="18" charset="77"/>
            </a:endParaRPr>
          </a:p>
          <a:p>
            <a:r>
              <a:rPr lang="en-US" dirty="0">
                <a:latin typeface="Calisto MT" panose="02040603050505030304" pitchFamily="18" charset="77"/>
              </a:rPr>
              <a:t>	  	slope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D909ED-C044-DC73-C5F5-007AC9256093}"/>
              </a:ext>
            </a:extLst>
          </p:cNvPr>
          <p:cNvCxnSpPr>
            <a:cxnSpLocks/>
          </p:cNvCxnSpPr>
          <p:nvPr/>
        </p:nvCxnSpPr>
        <p:spPr>
          <a:xfrm>
            <a:off x="2313543" y="3514381"/>
            <a:ext cx="4957589" cy="2324559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FEF245D-ABD0-AB25-BE2E-001CE797660D}"/>
              </a:ext>
            </a:extLst>
          </p:cNvPr>
          <p:cNvSpPr txBox="1"/>
          <p:nvPr/>
        </p:nvSpPr>
        <p:spPr>
          <a:xfrm>
            <a:off x="7023256" y="5938092"/>
            <a:ext cx="7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latin typeface="Calisto MT" panose="02040603050505030304" pitchFamily="18" charset="77"/>
              </a:rPr>
              <a:t>I/</a:t>
            </a:r>
            <a:r>
              <a:rPr lang="en-US" dirty="0" err="1">
                <a:latin typeface="Calisto MT" panose="02040603050505030304" pitchFamily="18" charset="77"/>
              </a:rPr>
              <a:t>Px</a:t>
            </a:r>
            <a:endParaRPr lang="en-US" dirty="0">
              <a:latin typeface="Calisto MT" panose="02040603050505030304" pitchFamily="18" charset="7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26F177-8AD0-D085-B075-A0631AC90847}"/>
              </a:ext>
            </a:extLst>
          </p:cNvPr>
          <p:cNvSpPr txBox="1"/>
          <p:nvPr/>
        </p:nvSpPr>
        <p:spPr>
          <a:xfrm>
            <a:off x="1779270" y="3307547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I/</a:t>
            </a:r>
            <a:r>
              <a:rPr lang="en-US" dirty="0" err="1">
                <a:latin typeface="Calisto MT" panose="02040603050505030304" pitchFamily="18" charset="77"/>
              </a:rPr>
              <a:t>Py</a:t>
            </a:r>
            <a:endParaRPr lang="en-US" dirty="0">
              <a:latin typeface="Calisto MT" panose="02040603050505030304" pitchFamily="18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CA6AD4-5155-294B-6F46-1EAD64678303}"/>
              </a:ext>
            </a:extLst>
          </p:cNvPr>
          <p:cNvSpPr txBox="1"/>
          <p:nvPr/>
        </p:nvSpPr>
        <p:spPr>
          <a:xfrm>
            <a:off x="4260482" y="2683384"/>
            <a:ext cx="27627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the slope, - </a:t>
            </a:r>
            <a:r>
              <a:rPr lang="en-US" dirty="0" err="1">
                <a:latin typeface="Calisto MT" panose="02040603050505030304" pitchFamily="18" charset="77"/>
              </a:rPr>
              <a:t>Px</a:t>
            </a:r>
            <a:r>
              <a:rPr lang="en-US" dirty="0">
                <a:latin typeface="Calisto MT" panose="02040603050505030304" pitchFamily="18" charset="77"/>
              </a:rPr>
              <a:t>/</a:t>
            </a:r>
            <a:r>
              <a:rPr lang="en-US" dirty="0" err="1">
                <a:latin typeface="Calisto MT" panose="02040603050505030304" pitchFamily="18" charset="77"/>
              </a:rPr>
              <a:t>Py</a:t>
            </a:r>
            <a:r>
              <a:rPr lang="en-US" dirty="0">
                <a:latin typeface="Calisto MT" panose="02040603050505030304" pitchFamily="18" charset="77"/>
              </a:rPr>
              <a:t>, is the </a:t>
            </a:r>
            <a:r>
              <a:rPr lang="en-US" b="1" dirty="0">
                <a:latin typeface="Calisto MT" panose="02040603050505030304" pitchFamily="18" charset="77"/>
              </a:rPr>
              <a:t>relative price </a:t>
            </a:r>
            <a:r>
              <a:rPr lang="en-US" dirty="0">
                <a:latin typeface="Calisto MT" panose="02040603050505030304" pitchFamily="18" charset="77"/>
              </a:rPr>
              <a:t>of good X. The negative sign indicates tradeoff. Getting more X means less of Y.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2E6376C1-7BF9-55BA-2DFA-5F7CA655BFEC}"/>
                  </a:ext>
                </a:extLst>
              </p14:cNvPr>
              <p14:cNvContentPartPr/>
              <p14:nvPr/>
            </p14:nvContentPartPr>
            <p14:xfrm>
              <a:off x="9452323" y="4287806"/>
              <a:ext cx="797760" cy="53748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2E6376C1-7BF9-55BA-2DFA-5F7CA655BFE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43323" y="4279166"/>
                <a:ext cx="815400" cy="55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579CEA9B-62D1-EB82-4795-86E131CE159C}"/>
                  </a:ext>
                </a:extLst>
              </p14:cNvPr>
              <p14:cNvContentPartPr/>
              <p14:nvPr/>
            </p14:nvContentPartPr>
            <p14:xfrm>
              <a:off x="9452323" y="4692992"/>
              <a:ext cx="349560" cy="47448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579CEA9B-62D1-EB82-4795-86E131CE159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443323" y="4683992"/>
                <a:ext cx="367200" cy="492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464823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817" y="731835"/>
            <a:ext cx="9621079" cy="163367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+mn-lt"/>
              </a:rPr>
              <a:t>Biased or faulty use of information</a:t>
            </a:r>
            <a:br>
              <a:rPr lang="en-US" dirty="0">
                <a:latin typeface="+mn-lt"/>
              </a:rPr>
            </a:br>
            <a:r>
              <a:rPr lang="en-US" sz="4000" dirty="0">
                <a:solidFill>
                  <a:srgbClr val="0000FF"/>
                </a:solidFill>
                <a:latin typeface="+mn-lt"/>
              </a:rPr>
              <a:t>It throws doubt on the assumption of rationality</a:t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523" y="1948071"/>
            <a:ext cx="10495720" cy="417809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dirty="0"/>
              <a:t>		</a:t>
            </a:r>
            <a:endParaRPr lang="en-US" dirty="0">
              <a:solidFill>
                <a:srgbClr val="1C55F1"/>
              </a:solidFill>
            </a:endParaRPr>
          </a:p>
          <a:p>
            <a:r>
              <a:rPr lang="en-US" sz="3200" dirty="0"/>
              <a:t>Framing and anchoring: They are powerful influencers.</a:t>
            </a:r>
          </a:p>
          <a:p>
            <a:pPr lvl="1"/>
            <a:r>
              <a:rPr lang="en-US" sz="2800" dirty="0">
                <a:solidFill>
                  <a:srgbClr val="2B9BAA"/>
                </a:solidFill>
              </a:rPr>
              <a:t>Our survey: treatment framed as 400 deaths (bad) or 200 people saved (ok).</a:t>
            </a:r>
          </a:p>
          <a:p>
            <a:pPr lvl="1"/>
            <a:r>
              <a:rPr lang="en-US" sz="2800" dirty="0">
                <a:solidFill>
                  <a:srgbClr val="2B9BAA"/>
                </a:solidFill>
              </a:rPr>
              <a:t>Anchor: the number you were asked to write at the top. Affects your guess?</a:t>
            </a:r>
          </a:p>
          <a:p>
            <a:r>
              <a:rPr lang="en-US" sz="3200" dirty="0"/>
              <a:t>Memory: people mostly remember the peak and the end, not the whole experience</a:t>
            </a:r>
          </a:p>
          <a:p>
            <a:r>
              <a:rPr lang="en-US" sz="3200" dirty="0"/>
              <a:t>Misprediction: people think material things will make them happy, but often it’s intrinsically-oriented experiences</a:t>
            </a:r>
          </a:p>
          <a:p>
            <a:r>
              <a:rPr lang="en-US" sz="3200" dirty="0"/>
              <a:t>Overconfidence in decision-making</a:t>
            </a:r>
          </a:p>
          <a:p>
            <a:r>
              <a:rPr lang="en-US" sz="3200" dirty="0"/>
              <a:t>Status quo bias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3468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09526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+mn-lt"/>
              </a:rPr>
              <a:t>Unstable preferences</a:t>
            </a:r>
            <a:br>
              <a:rPr lang="en-US" dirty="0">
                <a:latin typeface="+mn-lt"/>
              </a:rPr>
            </a:br>
            <a:r>
              <a:rPr lang="en-US" sz="3600" dirty="0">
                <a:solidFill>
                  <a:srgbClr val="D55DFF"/>
                </a:solidFill>
                <a:latin typeface="+mn-lt"/>
              </a:rPr>
              <a:t>These contradict the assumption of intrinsic, stable preferences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670" y="2054087"/>
            <a:ext cx="10197547" cy="4625009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Framing can shift preferences.</a:t>
            </a:r>
          </a:p>
          <a:p>
            <a:pPr lvl="1"/>
            <a:r>
              <a:rPr lang="en-US" sz="2800" dirty="0">
                <a:solidFill>
                  <a:srgbClr val="2B9BAA"/>
                </a:solidFill>
              </a:rPr>
              <a:t>See drug treatment question. 400 deaths vs. 200 lives saved.</a:t>
            </a:r>
          </a:p>
          <a:p>
            <a:r>
              <a:rPr lang="en-US" sz="3200" dirty="0"/>
              <a:t>Visceral emotions: ‘hot’ and ‘cold’ states lead to different choices</a:t>
            </a:r>
          </a:p>
          <a:p>
            <a:r>
              <a:rPr lang="en-US" sz="3200" dirty="0"/>
              <a:t>Intra-personal conflict: prefer one thing, choose another.</a:t>
            </a:r>
          </a:p>
          <a:p>
            <a:pPr lvl="1"/>
            <a:r>
              <a:rPr lang="en-US" sz="2800" dirty="0"/>
              <a:t>Saving money; eating; drinking; exercising, </a:t>
            </a:r>
            <a:r>
              <a:rPr lang="en-US" sz="2800" dirty="0" err="1"/>
              <a:t>etc</a:t>
            </a:r>
            <a:r>
              <a:rPr lang="en-US" sz="2800" dirty="0"/>
              <a:t> </a:t>
            </a:r>
          </a:p>
          <a:p>
            <a:pPr lvl="1"/>
            <a:r>
              <a:rPr lang="en-US" sz="2800" dirty="0"/>
              <a:t>”Present bias” is one aspect: intertemporal inconsistency</a:t>
            </a:r>
          </a:p>
          <a:p>
            <a:r>
              <a:rPr lang="en-US" sz="3200" dirty="0"/>
              <a:t>Herd behavior: we follow what others do.</a:t>
            </a:r>
          </a:p>
          <a:p>
            <a:pPr lvl="1"/>
            <a:r>
              <a:rPr lang="en-US" sz="2800" dirty="0">
                <a:solidFill>
                  <a:srgbClr val="2B9BAA"/>
                </a:solidFill>
              </a:rPr>
              <a:t>On our survey, the question about the tallest peak. If you’re not sure, tendency to follow the crowd.</a:t>
            </a:r>
          </a:p>
          <a:p>
            <a:r>
              <a:rPr lang="en-US" sz="3200" dirty="0"/>
              <a:t>Concern for rank: your position compared to others matters.</a:t>
            </a:r>
          </a:p>
          <a:p>
            <a:pPr lvl="1"/>
            <a:r>
              <a:rPr lang="en-US" sz="2800" dirty="0">
                <a:solidFill>
                  <a:srgbClr val="2B9BAA"/>
                </a:solidFill>
              </a:rPr>
              <a:t>On our survey, the question about which house is better</a:t>
            </a:r>
          </a:p>
        </p:txBody>
      </p:sp>
    </p:spTree>
    <p:extLst>
      <p:ext uri="{BB962C8B-B14F-4D97-AF65-F5344CB8AC3E}">
        <p14:creationId xmlns:p14="http://schemas.microsoft.com/office/powerpoint/2010/main" val="25041680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643" y="274638"/>
            <a:ext cx="10078279" cy="177945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+mn-lt"/>
              </a:rPr>
              <a:t>Widely-shared preferences</a:t>
            </a:r>
            <a:br>
              <a:rPr lang="en-US" dirty="0">
                <a:latin typeface="+mn-lt"/>
              </a:rPr>
            </a:br>
            <a:r>
              <a:rPr lang="en-US" sz="3600" dirty="0">
                <a:solidFill>
                  <a:srgbClr val="FF6600"/>
                </a:solidFill>
                <a:latin typeface="+mn-lt"/>
              </a:rPr>
              <a:t>These are neglected by core theory but have been repeatedly shown in experimental settings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9936" y="2054088"/>
            <a:ext cx="8229600" cy="4803912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Loss aversion: the pain of loss matters more than the pleasure of a gain</a:t>
            </a:r>
          </a:p>
          <a:p>
            <a:pPr lvl="1"/>
            <a:r>
              <a:rPr lang="en-US" sz="2800" dirty="0">
                <a:solidFill>
                  <a:srgbClr val="2B9BAA"/>
                </a:solidFill>
              </a:rPr>
              <a:t>On our survey, the drug treatment leading to deaths (loss, rejected) or to people saved (accepted though same)</a:t>
            </a:r>
          </a:p>
          <a:p>
            <a:r>
              <a:rPr lang="en-US" sz="3000" dirty="0"/>
              <a:t>Contributes to “status quo bias”</a:t>
            </a:r>
          </a:p>
          <a:p>
            <a:r>
              <a:rPr lang="en-US" sz="3000" dirty="0"/>
              <a:t>It makes policy difficult</a:t>
            </a:r>
          </a:p>
          <a:p>
            <a:r>
              <a:rPr lang="en-US" sz="3200" dirty="0"/>
              <a:t>Willingness to sacrifice money for fairness/altruism/justice</a:t>
            </a:r>
          </a:p>
          <a:p>
            <a:pPr lvl="1"/>
            <a:r>
              <a:rPr lang="en-US" sz="2800" dirty="0">
                <a:solidFill>
                  <a:srgbClr val="2B9BAA"/>
                </a:solidFill>
              </a:rPr>
              <a:t>On our survey, sending money to the partner; receiver sending money back. Altruism </a:t>
            </a:r>
            <a:r>
              <a:rPr lang="en-US" sz="2800">
                <a:solidFill>
                  <a:srgbClr val="2B9BAA"/>
                </a:solidFill>
              </a:rPr>
              <a:t>and trust.</a:t>
            </a:r>
            <a:endParaRPr lang="en-US" sz="2800" dirty="0">
              <a:solidFill>
                <a:srgbClr val="2B9BAA"/>
              </a:solidFill>
            </a:endParaRPr>
          </a:p>
          <a:p>
            <a:r>
              <a:rPr lang="en-US" sz="3200" dirty="0"/>
              <a:t>Caring about </a:t>
            </a:r>
            <a:r>
              <a:rPr lang="en-US" sz="3200" b="1" dirty="0"/>
              <a:t>process</a:t>
            </a:r>
            <a:r>
              <a:rPr lang="en-US" sz="3200" dirty="0"/>
              <a:t>, not just </a:t>
            </a:r>
            <a:r>
              <a:rPr lang="en-US" sz="3200" b="1" dirty="0"/>
              <a:t>outcomes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39678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6"/>
                </a:solidFill>
                <a:latin typeface="+mn-lt"/>
              </a:rPr>
              <a:t>Why does all this matter?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lvl="1"/>
            <a:r>
              <a:rPr lang="en-US" sz="3200" dirty="0">
                <a:solidFill>
                  <a:srgbClr val="00B7C2"/>
                </a:solidFill>
              </a:rPr>
              <a:t>For the real world: </a:t>
            </a:r>
            <a:r>
              <a:rPr lang="en-US" sz="3200" dirty="0"/>
              <a:t>If people are making choices that misuse info or consistently make “wrong” choices (from </a:t>
            </a:r>
            <a:r>
              <a:rPr lang="en-US" sz="3200"/>
              <a:t>their point of view), </a:t>
            </a:r>
            <a:r>
              <a:rPr lang="en-US" sz="3200" dirty="0"/>
              <a:t>how efficient is our economy? </a:t>
            </a:r>
          </a:p>
          <a:p>
            <a:pPr lvl="1"/>
            <a:endParaRPr lang="en-US" sz="3200" dirty="0">
              <a:solidFill>
                <a:srgbClr val="D14BED"/>
              </a:solidFill>
            </a:endParaRPr>
          </a:p>
          <a:p>
            <a:pPr lvl="1"/>
            <a:r>
              <a:rPr lang="en-US" sz="3200" dirty="0">
                <a:solidFill>
                  <a:srgbClr val="D14BED"/>
                </a:solidFill>
              </a:rPr>
              <a:t>For economic theory: </a:t>
            </a:r>
            <a:r>
              <a:rPr lang="en-US" sz="3200" dirty="0"/>
              <a:t>If theory overstates rationality, self-interest and $ incentives, economists won’t be successful in predicting behavior (which reduces the value of economics)</a:t>
            </a:r>
          </a:p>
        </p:txBody>
      </p:sp>
    </p:spTree>
    <p:extLst>
      <p:ext uri="{BB962C8B-B14F-4D97-AF65-F5344CB8AC3E}">
        <p14:creationId xmlns:p14="http://schemas.microsoft.com/office/powerpoint/2010/main" val="10473350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6C720-2BB8-7464-505D-B3AFD9801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problem is on PS 2 (multi-part)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32B99-39D0-1D23-60D4-0C3C29E6D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1690688"/>
            <a:ext cx="11211339" cy="4486275"/>
          </a:xfrm>
        </p:spPr>
        <p:txBody>
          <a:bodyPr/>
          <a:lstStyle/>
          <a:p>
            <a:r>
              <a:rPr lang="en-US" dirty="0"/>
              <a:t>Topi likes to swim and golf. His sports budget is €180/month. A visit to the pool costs €10, and a round of golf costs €15.</a:t>
            </a:r>
          </a:p>
          <a:p>
            <a:r>
              <a:rPr lang="en-US" dirty="0"/>
              <a:t>Draw his budget constraint, exact intercepts, golf on </a:t>
            </a:r>
            <a:r>
              <a:rPr lang="en-US" dirty="0" err="1"/>
              <a:t>horiz</a:t>
            </a:r>
            <a:r>
              <a:rPr lang="en-US" dirty="0"/>
              <a:t>. axis.</a:t>
            </a:r>
          </a:p>
          <a:p>
            <a:r>
              <a:rPr lang="en-US" dirty="0"/>
              <a:t>He swims 6 times a month. Find golf rounds; draw in indifference curve</a:t>
            </a:r>
          </a:p>
          <a:p>
            <a:endParaRPr lang="en-US" dirty="0"/>
          </a:p>
          <a:p>
            <a:r>
              <a:rPr lang="en-US" dirty="0"/>
              <a:t>Sale on swims: price at the pool falls to €7.50. Draw new budget constraint</a:t>
            </a:r>
          </a:p>
          <a:p>
            <a:r>
              <a:rPr lang="en-US" dirty="0"/>
              <a:t>He still swims 6 times. How many rounds of golf does he play? Draw I.C.</a:t>
            </a:r>
          </a:p>
          <a:p>
            <a:r>
              <a:rPr lang="en-US" dirty="0"/>
              <a:t>There’s more in the PS.</a:t>
            </a:r>
          </a:p>
        </p:txBody>
      </p:sp>
    </p:spTree>
    <p:extLst>
      <p:ext uri="{BB962C8B-B14F-4D97-AF65-F5344CB8AC3E}">
        <p14:creationId xmlns:p14="http://schemas.microsoft.com/office/powerpoint/2010/main" val="834628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062BEC7-E28B-BFD1-B1BA-4AF1A162B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800" dirty="0"/>
              <a:t>Easier with numbers</a:t>
            </a:r>
            <a:br>
              <a:rPr lang="en-US" dirty="0"/>
            </a:br>
            <a:r>
              <a:rPr lang="en-US" sz="3200" dirty="0" err="1">
                <a:latin typeface="Calisto MT" panose="02040603050505030304" pitchFamily="18" charset="77"/>
              </a:rPr>
              <a:t>Aada’s</a:t>
            </a:r>
            <a:r>
              <a:rPr lang="en-US" sz="3200" dirty="0">
                <a:latin typeface="Calisto MT" panose="02040603050505030304" pitchFamily="18" charset="77"/>
              </a:rPr>
              <a:t> entertainment budget (I) is €120/month</a:t>
            </a:r>
            <a:br>
              <a:rPr lang="en-US" sz="3200" dirty="0">
                <a:latin typeface="Calisto MT" panose="02040603050505030304" pitchFamily="18" charset="77"/>
              </a:rPr>
            </a:br>
            <a:r>
              <a:rPr lang="en-US" sz="3200" dirty="0">
                <a:latin typeface="Calisto MT" panose="02040603050505030304" pitchFamily="18" charset="77"/>
              </a:rPr>
              <a:t>Films cost €10 and crime novels cost €20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29CD38-B323-89FE-50BC-77E463A654B2}"/>
              </a:ext>
            </a:extLst>
          </p:cNvPr>
          <p:cNvCxnSpPr/>
          <p:nvPr/>
        </p:nvCxnSpPr>
        <p:spPr>
          <a:xfrm>
            <a:off x="2324559" y="2082188"/>
            <a:ext cx="0" cy="37567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2D3416-60EA-C25D-3C65-231BFADA95DF}"/>
              </a:ext>
            </a:extLst>
          </p:cNvPr>
          <p:cNvCxnSpPr>
            <a:cxnSpLocks/>
          </p:cNvCxnSpPr>
          <p:nvPr/>
        </p:nvCxnSpPr>
        <p:spPr>
          <a:xfrm>
            <a:off x="2335576" y="5838940"/>
            <a:ext cx="60152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646BCE3-CF4C-475D-4805-24647277A797}"/>
              </a:ext>
            </a:extLst>
          </p:cNvPr>
          <p:cNvSpPr txBox="1"/>
          <p:nvPr/>
        </p:nvSpPr>
        <p:spPr>
          <a:xfrm>
            <a:off x="2104222" y="1690688"/>
            <a:ext cx="1469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Crime novels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587334-B779-B1B8-CB99-5431AFF64D9E}"/>
              </a:ext>
            </a:extLst>
          </p:cNvPr>
          <p:cNvSpPr txBox="1"/>
          <p:nvPr/>
        </p:nvSpPr>
        <p:spPr>
          <a:xfrm>
            <a:off x="8025795" y="5654274"/>
            <a:ext cx="1360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</a:t>
            </a:r>
            <a:r>
              <a:rPr lang="en-US" dirty="0">
                <a:latin typeface="Calisto MT" panose="02040603050505030304" pitchFamily="18" charset="77"/>
              </a:rPr>
              <a:t>Films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55B43A-3C02-6F52-9615-35306D54B13E}"/>
              </a:ext>
            </a:extLst>
          </p:cNvPr>
          <p:cNvSpPr txBox="1"/>
          <p:nvPr/>
        </p:nvSpPr>
        <p:spPr>
          <a:xfrm>
            <a:off x="7921127" y="1690688"/>
            <a:ext cx="35253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listo MT" panose="02040603050505030304" pitchFamily="18" charset="77"/>
              </a:rPr>
              <a:t>PxX</a:t>
            </a:r>
            <a:r>
              <a:rPr lang="en-US" dirty="0">
                <a:latin typeface="Calisto MT" panose="02040603050505030304" pitchFamily="18" charset="77"/>
              </a:rPr>
              <a:t> + </a:t>
            </a:r>
            <a:r>
              <a:rPr lang="en-US" dirty="0" err="1">
                <a:latin typeface="Calisto MT" panose="02040603050505030304" pitchFamily="18" charset="77"/>
              </a:rPr>
              <a:t>PyY</a:t>
            </a:r>
            <a:r>
              <a:rPr lang="en-US" dirty="0">
                <a:latin typeface="Calisto MT" panose="02040603050505030304" pitchFamily="18" charset="77"/>
              </a:rPr>
              <a:t> = I</a:t>
            </a:r>
          </a:p>
          <a:p>
            <a:endParaRPr lang="en-US" dirty="0">
              <a:latin typeface="Calisto MT" panose="02040603050505030304" pitchFamily="18" charset="77"/>
            </a:endParaRPr>
          </a:p>
          <a:p>
            <a:r>
              <a:rPr lang="en-US" dirty="0">
                <a:latin typeface="Calisto MT" panose="02040603050505030304" pitchFamily="18" charset="77"/>
              </a:rPr>
              <a:t>X intercept</a:t>
            </a:r>
            <a:r>
              <a:rPr lang="en-US" dirty="0">
                <a:latin typeface="Calisto MT" panose="02040603050505030304" pitchFamily="18" charset="77"/>
                <a:sym typeface="Wingdings" pitchFamily="2" charset="2"/>
              </a:rPr>
              <a:t> (all income spent on good X, Y = 0): </a:t>
            </a:r>
            <a:r>
              <a:rPr lang="en-US" b="1" dirty="0">
                <a:latin typeface="Calisto MT" panose="02040603050505030304" pitchFamily="18" charset="77"/>
                <a:sym typeface="Wingdings" pitchFamily="2" charset="2"/>
              </a:rPr>
              <a:t>X = I/</a:t>
            </a:r>
            <a:r>
              <a:rPr lang="en-US" b="1" dirty="0" err="1">
                <a:latin typeface="Calisto MT" panose="02040603050505030304" pitchFamily="18" charset="77"/>
                <a:sym typeface="Wingdings" pitchFamily="2" charset="2"/>
              </a:rPr>
              <a:t>Px</a:t>
            </a:r>
            <a:endParaRPr lang="en-US" b="1" dirty="0">
              <a:latin typeface="Calisto MT" panose="02040603050505030304" pitchFamily="18" charset="77"/>
              <a:sym typeface="Wingdings" pitchFamily="2" charset="2"/>
            </a:endParaRPr>
          </a:p>
          <a:p>
            <a:endParaRPr lang="en-US" dirty="0">
              <a:latin typeface="Calisto MT" panose="02040603050505030304" pitchFamily="18" charset="77"/>
              <a:sym typeface="Wingdings" pitchFamily="2" charset="2"/>
            </a:endParaRPr>
          </a:p>
          <a:p>
            <a:r>
              <a:rPr lang="en-US" dirty="0">
                <a:latin typeface="Calisto MT" panose="02040603050505030304" pitchFamily="18" charset="77"/>
                <a:sym typeface="Wingdings" pitchFamily="2" charset="2"/>
              </a:rPr>
              <a:t>Y intercept (all income to Y):</a:t>
            </a:r>
          </a:p>
          <a:p>
            <a:r>
              <a:rPr lang="en-US" b="1" dirty="0">
                <a:latin typeface="Calisto MT" panose="02040603050505030304" pitchFamily="18" charset="77"/>
                <a:sym typeface="Wingdings" pitchFamily="2" charset="2"/>
              </a:rPr>
              <a:t>Y = I/</a:t>
            </a:r>
            <a:r>
              <a:rPr lang="en-US" b="1" dirty="0" err="1">
                <a:latin typeface="Calisto MT" panose="02040603050505030304" pitchFamily="18" charset="77"/>
                <a:sym typeface="Wingdings" pitchFamily="2" charset="2"/>
              </a:rPr>
              <a:t>Py</a:t>
            </a:r>
            <a:endParaRPr lang="en-US" b="1" dirty="0">
              <a:latin typeface="Calisto MT" panose="02040603050505030304" pitchFamily="18" charset="77"/>
              <a:sym typeface="Wingdings" pitchFamily="2" charset="2"/>
            </a:endParaRPr>
          </a:p>
          <a:p>
            <a:endParaRPr lang="en-US" dirty="0">
              <a:latin typeface="Calisto MT" panose="02040603050505030304" pitchFamily="18" charset="77"/>
              <a:sym typeface="Wingdings" pitchFamily="2" charset="2"/>
            </a:endParaRPr>
          </a:p>
          <a:p>
            <a:r>
              <a:rPr lang="en-US" dirty="0">
                <a:latin typeface="Calisto MT" panose="02040603050505030304" pitchFamily="18" charset="77"/>
                <a:sym typeface="Wingdings" pitchFamily="2" charset="2"/>
              </a:rPr>
              <a:t>Slope: 	Y = (I – </a:t>
            </a:r>
            <a:r>
              <a:rPr lang="en-US" dirty="0" err="1">
                <a:latin typeface="Calisto MT" panose="02040603050505030304" pitchFamily="18" charset="77"/>
                <a:sym typeface="Wingdings" pitchFamily="2" charset="2"/>
              </a:rPr>
              <a:t>PxX</a:t>
            </a:r>
            <a:r>
              <a:rPr lang="en-US" dirty="0">
                <a:latin typeface="Calisto MT" panose="02040603050505030304" pitchFamily="18" charset="77"/>
                <a:sym typeface="Wingdings" pitchFamily="2" charset="2"/>
              </a:rPr>
              <a:t>)/</a:t>
            </a:r>
            <a:r>
              <a:rPr lang="en-US" dirty="0" err="1">
                <a:latin typeface="Calisto MT" panose="02040603050505030304" pitchFamily="18" charset="77"/>
                <a:sym typeface="Wingdings" pitchFamily="2" charset="2"/>
              </a:rPr>
              <a:t>Py</a:t>
            </a:r>
            <a:endParaRPr lang="en-US" dirty="0">
              <a:latin typeface="Calisto MT" panose="02040603050505030304" pitchFamily="18" charset="77"/>
              <a:sym typeface="Wingdings" pitchFamily="2" charset="2"/>
            </a:endParaRPr>
          </a:p>
          <a:p>
            <a:r>
              <a:rPr lang="en-US" dirty="0">
                <a:latin typeface="Calisto MT" panose="02040603050505030304" pitchFamily="18" charset="77"/>
              </a:rPr>
              <a:t>	Y = (</a:t>
            </a:r>
            <a:r>
              <a:rPr lang="en-US" b="1" dirty="0">
                <a:latin typeface="Calisto MT" panose="02040603050505030304" pitchFamily="18" charset="77"/>
              </a:rPr>
              <a:t>- </a:t>
            </a:r>
            <a:r>
              <a:rPr lang="en-US" b="1" dirty="0" err="1">
                <a:latin typeface="Calisto MT" panose="02040603050505030304" pitchFamily="18" charset="77"/>
              </a:rPr>
              <a:t>Px</a:t>
            </a:r>
            <a:r>
              <a:rPr lang="en-US" b="1" dirty="0">
                <a:latin typeface="Calisto MT" panose="02040603050505030304" pitchFamily="18" charset="77"/>
              </a:rPr>
              <a:t>/</a:t>
            </a:r>
            <a:r>
              <a:rPr lang="en-US" b="1" dirty="0" err="1">
                <a:latin typeface="Calisto MT" panose="02040603050505030304" pitchFamily="18" charset="77"/>
              </a:rPr>
              <a:t>Py</a:t>
            </a:r>
            <a:r>
              <a:rPr lang="en-US" dirty="0">
                <a:latin typeface="Calisto MT" panose="02040603050505030304" pitchFamily="18" charset="77"/>
              </a:rPr>
              <a:t>)X + I/</a:t>
            </a:r>
            <a:r>
              <a:rPr lang="en-US" dirty="0" err="1">
                <a:latin typeface="Calisto MT" panose="02040603050505030304" pitchFamily="18" charset="77"/>
              </a:rPr>
              <a:t>Py</a:t>
            </a:r>
            <a:endParaRPr lang="en-US" dirty="0">
              <a:latin typeface="Calisto MT" panose="02040603050505030304" pitchFamily="18" charset="77"/>
            </a:endParaRPr>
          </a:p>
          <a:p>
            <a:endParaRPr lang="en-US" dirty="0">
              <a:latin typeface="Calisto MT" panose="02040603050505030304" pitchFamily="18" charset="77"/>
            </a:endParaRPr>
          </a:p>
          <a:p>
            <a:r>
              <a:rPr lang="en-US" dirty="0">
                <a:latin typeface="Calisto MT" panose="02040603050505030304" pitchFamily="18" charset="77"/>
              </a:rPr>
              <a:t>	  	slope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D909ED-C044-DC73-C5F5-007AC9256093}"/>
              </a:ext>
            </a:extLst>
          </p:cNvPr>
          <p:cNvCxnSpPr>
            <a:cxnSpLocks/>
          </p:cNvCxnSpPr>
          <p:nvPr/>
        </p:nvCxnSpPr>
        <p:spPr>
          <a:xfrm>
            <a:off x="2313543" y="3514381"/>
            <a:ext cx="4957589" cy="232455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FEF245D-ABD0-AB25-BE2E-001CE797660D}"/>
              </a:ext>
            </a:extLst>
          </p:cNvPr>
          <p:cNvSpPr txBox="1"/>
          <p:nvPr/>
        </p:nvSpPr>
        <p:spPr>
          <a:xfrm>
            <a:off x="7023256" y="5938092"/>
            <a:ext cx="1360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latin typeface="Calisto MT" panose="02040603050505030304" pitchFamily="18" charset="77"/>
              </a:rPr>
              <a:t>I/</a:t>
            </a:r>
            <a:r>
              <a:rPr lang="en-US" dirty="0" err="1">
                <a:latin typeface="Calisto MT" panose="02040603050505030304" pitchFamily="18" charset="77"/>
              </a:rPr>
              <a:t>Px</a:t>
            </a:r>
            <a:r>
              <a:rPr lang="en-US" dirty="0">
                <a:latin typeface="Calisto MT" panose="02040603050505030304" pitchFamily="18" charset="77"/>
              </a:rPr>
              <a:t> = 120/10 =12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26F177-8AD0-D085-B075-A0631AC90847}"/>
              </a:ext>
            </a:extLst>
          </p:cNvPr>
          <p:cNvSpPr txBox="1"/>
          <p:nvPr/>
        </p:nvSpPr>
        <p:spPr>
          <a:xfrm>
            <a:off x="1091734" y="3098882"/>
            <a:ext cx="1281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I/</a:t>
            </a:r>
            <a:r>
              <a:rPr lang="en-US" dirty="0" err="1">
                <a:latin typeface="Calisto MT" panose="02040603050505030304" pitchFamily="18" charset="77"/>
              </a:rPr>
              <a:t>Py</a:t>
            </a:r>
            <a:r>
              <a:rPr lang="en-US" dirty="0">
                <a:latin typeface="Calisto MT" panose="02040603050505030304" pitchFamily="18" charset="77"/>
              </a:rPr>
              <a:t> =</a:t>
            </a:r>
          </a:p>
          <a:p>
            <a:r>
              <a:rPr lang="en-US" dirty="0">
                <a:latin typeface="Calisto MT" panose="02040603050505030304" pitchFamily="18" charset="77"/>
              </a:rPr>
              <a:t>120/20 = 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CA6AD4-5155-294B-6F46-1EAD64678303}"/>
              </a:ext>
            </a:extLst>
          </p:cNvPr>
          <p:cNvSpPr txBox="1"/>
          <p:nvPr/>
        </p:nvSpPr>
        <p:spPr>
          <a:xfrm>
            <a:off x="4236724" y="2495309"/>
            <a:ext cx="30216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E5044F"/>
                </a:solidFill>
                <a:latin typeface="Calisto MT" panose="02040603050505030304" pitchFamily="18" charset="77"/>
              </a:rPr>
              <a:t>the slope, - </a:t>
            </a:r>
            <a:r>
              <a:rPr lang="en-US" dirty="0" err="1">
                <a:solidFill>
                  <a:srgbClr val="E5044F"/>
                </a:solidFill>
                <a:latin typeface="Calisto MT" panose="02040603050505030304" pitchFamily="18" charset="77"/>
              </a:rPr>
              <a:t>Px</a:t>
            </a:r>
            <a:r>
              <a:rPr lang="en-US" dirty="0">
                <a:solidFill>
                  <a:srgbClr val="E5044F"/>
                </a:solidFill>
                <a:latin typeface="Calisto MT" panose="02040603050505030304" pitchFamily="18" charset="77"/>
              </a:rPr>
              <a:t>/</a:t>
            </a:r>
            <a:r>
              <a:rPr lang="en-US" dirty="0" err="1">
                <a:solidFill>
                  <a:srgbClr val="E5044F"/>
                </a:solidFill>
                <a:latin typeface="Calisto MT" panose="02040603050505030304" pitchFamily="18" charset="77"/>
              </a:rPr>
              <a:t>Py</a:t>
            </a:r>
            <a:r>
              <a:rPr lang="en-US" dirty="0">
                <a:solidFill>
                  <a:srgbClr val="E5044F"/>
                </a:solidFill>
                <a:latin typeface="Calisto MT" panose="02040603050505030304" pitchFamily="18" charset="77"/>
              </a:rPr>
              <a:t>, is  -10/20 = -1/2</a:t>
            </a:r>
          </a:p>
          <a:p>
            <a:endParaRPr lang="en-US" dirty="0">
              <a:latin typeface="Calisto MT" panose="02040603050505030304" pitchFamily="18" charset="77"/>
            </a:endParaRPr>
          </a:p>
          <a:p>
            <a:r>
              <a:rPr lang="en-US" dirty="0">
                <a:latin typeface="Calisto MT" panose="02040603050505030304" pitchFamily="18" charset="77"/>
              </a:rPr>
              <a:t>That tells us a film costs her ½ of a crime novel. </a:t>
            </a:r>
            <a:r>
              <a:rPr lang="en-US" dirty="0">
                <a:solidFill>
                  <a:srgbClr val="FA0054"/>
                </a:solidFill>
                <a:latin typeface="Calisto MT" panose="02040603050505030304" pitchFamily="18" charset="77"/>
              </a:rPr>
              <a:t>A </a:t>
            </a:r>
            <a:r>
              <a:rPr lang="en-US" i="1" dirty="0">
                <a:solidFill>
                  <a:srgbClr val="FA0054"/>
                </a:solidFill>
                <a:latin typeface="Calisto MT" panose="02040603050505030304" pitchFamily="18" charset="77"/>
              </a:rPr>
              <a:t>relative price </a:t>
            </a:r>
            <a:r>
              <a:rPr lang="en-US" dirty="0">
                <a:solidFill>
                  <a:srgbClr val="FA0054"/>
                </a:solidFill>
                <a:latin typeface="Calisto MT" panose="02040603050505030304" pitchFamily="18" charset="77"/>
              </a:rPr>
              <a:t>or </a:t>
            </a:r>
            <a:r>
              <a:rPr lang="en-US" i="1" dirty="0">
                <a:solidFill>
                  <a:srgbClr val="FA0054"/>
                </a:solidFill>
                <a:latin typeface="Calisto MT" panose="02040603050505030304" pitchFamily="18" charset="77"/>
              </a:rPr>
              <a:t>opportunity cost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90EFFB2-CB65-D3C8-41C6-6B79D2D458D2}"/>
                  </a:ext>
                </a:extLst>
              </p14:cNvPr>
              <p14:cNvContentPartPr/>
              <p14:nvPr/>
            </p14:nvContentPartPr>
            <p14:xfrm>
              <a:off x="9431607" y="4561680"/>
              <a:ext cx="936000" cy="81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90EFFB2-CB65-D3C8-41C6-6B79D2D458D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22607" y="4552680"/>
                <a:ext cx="953640" cy="9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40DA7ED-A571-6540-674D-31DA4BFBBA39}"/>
                  </a:ext>
                </a:extLst>
              </p14:cNvPr>
              <p14:cNvContentPartPr/>
              <p14:nvPr/>
            </p14:nvContentPartPr>
            <p14:xfrm>
              <a:off x="9460767" y="4739520"/>
              <a:ext cx="314640" cy="3297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40DA7ED-A571-6540-674D-31DA4BFBBA3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451767" y="4730520"/>
                <a:ext cx="332280" cy="34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78714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062BEC7-E28B-BFD1-B1BA-4AF1A162B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sz="3200" dirty="0">
                <a:latin typeface="Calisto MT" panose="02040603050505030304" pitchFamily="18" charset="77"/>
              </a:rPr>
              <a:t>Altering her budget constraint</a:t>
            </a:r>
            <a:br>
              <a:rPr lang="en-US" sz="3200" dirty="0">
                <a:latin typeface="Calisto MT" panose="02040603050505030304" pitchFamily="18" charset="77"/>
              </a:rPr>
            </a:b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Calisto MT" panose="02040603050505030304" pitchFamily="18" charset="77"/>
              </a:rPr>
              <a:t>What if a price changes?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29CD38-B323-89FE-50BC-77E463A654B2}"/>
              </a:ext>
            </a:extLst>
          </p:cNvPr>
          <p:cNvCxnSpPr/>
          <p:nvPr/>
        </p:nvCxnSpPr>
        <p:spPr>
          <a:xfrm>
            <a:off x="2324559" y="2082188"/>
            <a:ext cx="0" cy="37567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2D3416-60EA-C25D-3C65-231BFADA95DF}"/>
              </a:ext>
            </a:extLst>
          </p:cNvPr>
          <p:cNvCxnSpPr>
            <a:cxnSpLocks/>
          </p:cNvCxnSpPr>
          <p:nvPr/>
        </p:nvCxnSpPr>
        <p:spPr>
          <a:xfrm>
            <a:off x="2335576" y="5838940"/>
            <a:ext cx="60152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646BCE3-CF4C-475D-4805-24647277A797}"/>
              </a:ext>
            </a:extLst>
          </p:cNvPr>
          <p:cNvSpPr txBox="1"/>
          <p:nvPr/>
        </p:nvSpPr>
        <p:spPr>
          <a:xfrm>
            <a:off x="2104222" y="1690688"/>
            <a:ext cx="1469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Crime novels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587334-B779-B1B8-CB99-5431AFF64D9E}"/>
              </a:ext>
            </a:extLst>
          </p:cNvPr>
          <p:cNvSpPr txBox="1"/>
          <p:nvPr/>
        </p:nvSpPr>
        <p:spPr>
          <a:xfrm>
            <a:off x="8025795" y="5654274"/>
            <a:ext cx="1360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</a:t>
            </a:r>
            <a:r>
              <a:rPr lang="en-US" dirty="0">
                <a:latin typeface="Calisto MT" panose="02040603050505030304" pitchFamily="18" charset="77"/>
              </a:rPr>
              <a:t>Films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55B43A-3C02-6F52-9615-35306D54B13E}"/>
              </a:ext>
            </a:extLst>
          </p:cNvPr>
          <p:cNvSpPr txBox="1"/>
          <p:nvPr/>
        </p:nvSpPr>
        <p:spPr>
          <a:xfrm>
            <a:off x="8093725" y="1812791"/>
            <a:ext cx="35253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alisto MT" panose="02040603050505030304" pitchFamily="18" charset="77"/>
              </a:rPr>
              <a:t>A change in one price rotates the BC.</a:t>
            </a:r>
          </a:p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alisto MT" panose="02040603050505030304" pitchFamily="18" charset="77"/>
              </a:rPr>
              <a:t>Example: novels now cost €24</a:t>
            </a:r>
          </a:p>
          <a:p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alisto MT" panose="02040603050505030304" pitchFamily="18" charset="77"/>
              </a:rPr>
              <a:t>The new Y intercept is 120/24 = 5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sto MT" panose="02040603050505030304" pitchFamily="18" charset="77"/>
              </a:rPr>
              <a:t> 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D909ED-C044-DC73-C5F5-007AC9256093}"/>
              </a:ext>
            </a:extLst>
          </p:cNvPr>
          <p:cNvCxnSpPr>
            <a:cxnSpLocks/>
          </p:cNvCxnSpPr>
          <p:nvPr/>
        </p:nvCxnSpPr>
        <p:spPr>
          <a:xfrm>
            <a:off x="2313543" y="3514381"/>
            <a:ext cx="4957589" cy="2324559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FEF245D-ABD0-AB25-BE2E-001CE797660D}"/>
              </a:ext>
            </a:extLst>
          </p:cNvPr>
          <p:cNvSpPr txBox="1"/>
          <p:nvPr/>
        </p:nvSpPr>
        <p:spPr>
          <a:xfrm>
            <a:off x="7023256" y="5938092"/>
            <a:ext cx="1360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latin typeface="Calisto MT" panose="02040603050505030304" pitchFamily="18" charset="77"/>
              </a:rPr>
              <a:t>I/</a:t>
            </a:r>
            <a:r>
              <a:rPr lang="en-US" dirty="0" err="1">
                <a:latin typeface="Calisto MT" panose="02040603050505030304" pitchFamily="18" charset="77"/>
              </a:rPr>
              <a:t>Px</a:t>
            </a:r>
            <a:r>
              <a:rPr lang="en-US" dirty="0">
                <a:latin typeface="Calisto MT" panose="02040603050505030304" pitchFamily="18" charset="77"/>
              </a:rPr>
              <a:t> = 120/10 =12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26F177-8AD0-D085-B075-A0631AC90847}"/>
              </a:ext>
            </a:extLst>
          </p:cNvPr>
          <p:cNvSpPr txBox="1"/>
          <p:nvPr/>
        </p:nvSpPr>
        <p:spPr>
          <a:xfrm>
            <a:off x="969487" y="3016251"/>
            <a:ext cx="13330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I/</a:t>
            </a:r>
            <a:r>
              <a:rPr lang="en-US" dirty="0" err="1">
                <a:latin typeface="Calisto MT" panose="02040603050505030304" pitchFamily="18" charset="77"/>
              </a:rPr>
              <a:t>Py</a:t>
            </a:r>
            <a:r>
              <a:rPr lang="en-US" dirty="0">
                <a:latin typeface="Calisto MT" panose="02040603050505030304" pitchFamily="18" charset="77"/>
              </a:rPr>
              <a:t> =</a:t>
            </a:r>
          </a:p>
          <a:p>
            <a:r>
              <a:rPr lang="en-US" dirty="0">
                <a:latin typeface="Calisto MT" panose="02040603050505030304" pitchFamily="18" charset="77"/>
              </a:rPr>
              <a:t>120/20 = 6</a:t>
            </a:r>
          </a:p>
          <a:p>
            <a:endParaRPr lang="en-US" dirty="0">
              <a:latin typeface="Calisto MT" panose="02040603050505030304" pitchFamily="18" charset="77"/>
            </a:endParaRPr>
          </a:p>
          <a:p>
            <a:r>
              <a:rPr lang="en-US" dirty="0">
                <a:latin typeface="Calisto MT" panose="02040603050505030304" pitchFamily="18" charset="77"/>
              </a:rPr>
              <a:t>                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CA6AD4-5155-294B-6F46-1EAD64678303}"/>
              </a:ext>
            </a:extLst>
          </p:cNvPr>
          <p:cNvSpPr txBox="1"/>
          <p:nvPr/>
        </p:nvSpPr>
        <p:spPr>
          <a:xfrm>
            <a:off x="4260481" y="2683384"/>
            <a:ext cx="30216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the new slope, - </a:t>
            </a:r>
            <a:r>
              <a:rPr lang="en-US" dirty="0" err="1">
                <a:latin typeface="Calisto MT" panose="02040603050505030304" pitchFamily="18" charset="77"/>
              </a:rPr>
              <a:t>Px</a:t>
            </a:r>
            <a:r>
              <a:rPr lang="en-US" dirty="0">
                <a:latin typeface="Calisto MT" panose="02040603050505030304" pitchFamily="18" charset="77"/>
              </a:rPr>
              <a:t>/</a:t>
            </a:r>
            <a:r>
              <a:rPr lang="en-US" dirty="0" err="1">
                <a:latin typeface="Calisto MT" panose="02040603050505030304" pitchFamily="18" charset="77"/>
              </a:rPr>
              <a:t>Py</a:t>
            </a:r>
            <a:r>
              <a:rPr lang="en-US" dirty="0">
                <a:latin typeface="Calisto MT" panose="02040603050505030304" pitchFamily="18" charset="77"/>
              </a:rPr>
              <a:t>’, is  -10/24 = -.42</a:t>
            </a:r>
          </a:p>
          <a:p>
            <a:endParaRPr lang="en-US" dirty="0">
              <a:latin typeface="Calisto MT" panose="02040603050505030304" pitchFamily="18" charset="77"/>
            </a:endParaRPr>
          </a:p>
          <a:p>
            <a:r>
              <a:rPr lang="en-US" dirty="0">
                <a:latin typeface="Calisto MT" panose="02040603050505030304" pitchFamily="18" charset="77"/>
              </a:rPr>
              <a:t>The relative price of </a:t>
            </a:r>
            <a:r>
              <a:rPr lang="en-US" b="1" dirty="0">
                <a:latin typeface="Calisto MT" panose="02040603050505030304" pitchFamily="18" charset="77"/>
              </a:rPr>
              <a:t>films</a:t>
            </a:r>
            <a:r>
              <a:rPr lang="en-US" dirty="0">
                <a:latin typeface="Calisto MT" panose="02040603050505030304" pitchFamily="18" charset="77"/>
              </a:rPr>
              <a:t> has fallen.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8CAAFD8-AAC5-70EF-815A-BBA3E22146D1}"/>
              </a:ext>
            </a:extLst>
          </p:cNvPr>
          <p:cNvCxnSpPr/>
          <p:nvPr/>
        </p:nvCxnSpPr>
        <p:spPr>
          <a:xfrm flipH="1" flipV="1">
            <a:off x="2335576" y="3966072"/>
            <a:ext cx="4935556" cy="1872868"/>
          </a:xfrm>
          <a:prstGeom prst="line">
            <a:avLst/>
          </a:prstGeom>
          <a:ln w="28575">
            <a:solidFill>
              <a:srgbClr val="FFB23C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0CDADF9-2287-C98B-C717-0385B1E8CCBE}"/>
              </a:ext>
            </a:extLst>
          </p:cNvPr>
          <p:cNvSpPr txBox="1"/>
          <p:nvPr/>
        </p:nvSpPr>
        <p:spPr>
          <a:xfrm>
            <a:off x="8025795" y="4483889"/>
            <a:ext cx="30216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B23C"/>
                </a:solidFill>
              </a:rPr>
              <a:t>Remember, the slope is the</a:t>
            </a:r>
          </a:p>
          <a:p>
            <a:r>
              <a:rPr lang="en-US" dirty="0">
                <a:solidFill>
                  <a:srgbClr val="FFB23C"/>
                </a:solidFill>
              </a:rPr>
              <a:t>relative price of the HORIZ axis good (X or Films).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70EE1FFC-C669-4892-0A66-CE3A0A17BCBD}"/>
                  </a:ext>
                </a:extLst>
              </p14:cNvPr>
              <p14:cNvContentPartPr/>
              <p14:nvPr/>
            </p14:nvContentPartPr>
            <p14:xfrm>
              <a:off x="2652807" y="3785880"/>
              <a:ext cx="261360" cy="3315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70EE1FFC-C669-4892-0A66-CE3A0A17BC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34807" y="3767880"/>
                <a:ext cx="297000" cy="36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8944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062BEC7-E28B-BFD1-B1BA-4AF1A162B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Calisto MT" panose="02040603050505030304" pitchFamily="18" charset="77"/>
              </a:rPr>
              <a:t>Altering her budget constraint</a:t>
            </a:r>
            <a:br>
              <a:rPr lang="en-US" sz="3200" dirty="0">
                <a:latin typeface="Calisto MT" panose="02040603050505030304" pitchFamily="18" charset="77"/>
              </a:rPr>
            </a:br>
            <a:r>
              <a:rPr lang="en-US" sz="3200" dirty="0">
                <a:solidFill>
                  <a:srgbClr val="7030A0"/>
                </a:solidFill>
                <a:latin typeface="Calisto MT" panose="02040603050505030304" pitchFamily="18" charset="77"/>
              </a:rPr>
              <a:t>What if income changes?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29CD38-B323-89FE-50BC-77E463A654B2}"/>
              </a:ext>
            </a:extLst>
          </p:cNvPr>
          <p:cNvCxnSpPr/>
          <p:nvPr/>
        </p:nvCxnSpPr>
        <p:spPr>
          <a:xfrm>
            <a:off x="2324559" y="2082188"/>
            <a:ext cx="0" cy="37567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2D3416-60EA-C25D-3C65-231BFADA95DF}"/>
              </a:ext>
            </a:extLst>
          </p:cNvPr>
          <p:cNvCxnSpPr>
            <a:cxnSpLocks/>
          </p:cNvCxnSpPr>
          <p:nvPr/>
        </p:nvCxnSpPr>
        <p:spPr>
          <a:xfrm>
            <a:off x="2335576" y="5838940"/>
            <a:ext cx="650362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646BCE3-CF4C-475D-4805-24647277A797}"/>
              </a:ext>
            </a:extLst>
          </p:cNvPr>
          <p:cNvSpPr txBox="1"/>
          <p:nvPr/>
        </p:nvSpPr>
        <p:spPr>
          <a:xfrm>
            <a:off x="2104222" y="1690688"/>
            <a:ext cx="1469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Crime novels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587334-B779-B1B8-CB99-5431AFF64D9E}"/>
              </a:ext>
            </a:extLst>
          </p:cNvPr>
          <p:cNvSpPr txBox="1"/>
          <p:nvPr/>
        </p:nvSpPr>
        <p:spPr>
          <a:xfrm>
            <a:off x="8454756" y="5654274"/>
            <a:ext cx="1360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</a:t>
            </a:r>
            <a:r>
              <a:rPr lang="en-US" dirty="0">
                <a:latin typeface="Calisto MT" panose="02040603050505030304" pitchFamily="18" charset="77"/>
              </a:rPr>
              <a:t>Films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55B43A-3C02-6F52-9615-35306D54B13E}"/>
              </a:ext>
            </a:extLst>
          </p:cNvPr>
          <p:cNvSpPr txBox="1"/>
          <p:nvPr/>
        </p:nvSpPr>
        <p:spPr>
          <a:xfrm>
            <a:off x="7828404" y="2137639"/>
            <a:ext cx="28257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sto MT" panose="02040603050505030304" pitchFamily="18" charset="77"/>
              </a:rPr>
              <a:t>A change in income shifts the BC parallel.</a:t>
            </a:r>
          </a:p>
          <a:p>
            <a:endParaRPr lang="en-US" sz="2400" dirty="0">
              <a:latin typeface="Calisto MT" panose="02040603050505030304" pitchFamily="18" charset="77"/>
            </a:endParaRPr>
          </a:p>
          <a:p>
            <a:r>
              <a:rPr lang="en-US" sz="2400" dirty="0">
                <a:latin typeface="Calisto MT" panose="02040603050505030304" pitchFamily="18" charset="77"/>
              </a:rPr>
              <a:t>Example: her budget rises to €140.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6D909ED-C044-DC73-C5F5-007AC9256093}"/>
              </a:ext>
            </a:extLst>
          </p:cNvPr>
          <p:cNvCxnSpPr>
            <a:cxnSpLocks/>
          </p:cNvCxnSpPr>
          <p:nvPr/>
        </p:nvCxnSpPr>
        <p:spPr>
          <a:xfrm>
            <a:off x="2302524" y="3507920"/>
            <a:ext cx="5954785" cy="233101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FEF245D-ABD0-AB25-BE2E-001CE797660D}"/>
              </a:ext>
            </a:extLst>
          </p:cNvPr>
          <p:cNvSpPr txBox="1"/>
          <p:nvPr/>
        </p:nvSpPr>
        <p:spPr>
          <a:xfrm>
            <a:off x="7774469" y="5933782"/>
            <a:ext cx="1360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latin typeface="Calisto MT" panose="02040603050505030304" pitchFamily="18" charset="77"/>
              </a:rPr>
              <a:t>I’/</a:t>
            </a:r>
            <a:r>
              <a:rPr lang="en-US" dirty="0" err="1">
                <a:latin typeface="Calisto MT" panose="02040603050505030304" pitchFamily="18" charset="77"/>
              </a:rPr>
              <a:t>Px</a:t>
            </a:r>
            <a:r>
              <a:rPr lang="en-US" dirty="0">
                <a:latin typeface="Calisto MT" panose="02040603050505030304" pitchFamily="18" charset="77"/>
              </a:rPr>
              <a:t> = 140/10 =14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26F177-8AD0-D085-B075-A0631AC90847}"/>
              </a:ext>
            </a:extLst>
          </p:cNvPr>
          <p:cNvSpPr txBox="1"/>
          <p:nvPr/>
        </p:nvSpPr>
        <p:spPr>
          <a:xfrm>
            <a:off x="969487" y="3016251"/>
            <a:ext cx="13330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I’/</a:t>
            </a:r>
            <a:r>
              <a:rPr lang="en-US" dirty="0" err="1">
                <a:latin typeface="Calisto MT" panose="02040603050505030304" pitchFamily="18" charset="77"/>
              </a:rPr>
              <a:t>Py</a:t>
            </a:r>
            <a:r>
              <a:rPr lang="en-US" dirty="0">
                <a:latin typeface="Calisto MT" panose="02040603050505030304" pitchFamily="18" charset="77"/>
              </a:rPr>
              <a:t> =</a:t>
            </a:r>
          </a:p>
          <a:p>
            <a:r>
              <a:rPr lang="en-US" dirty="0">
                <a:latin typeface="Calisto MT" panose="02040603050505030304" pitchFamily="18" charset="77"/>
              </a:rPr>
              <a:t>140/20 = 7</a:t>
            </a:r>
          </a:p>
          <a:p>
            <a:endParaRPr lang="en-US" dirty="0">
              <a:latin typeface="Calisto MT" panose="02040603050505030304" pitchFamily="18" charset="77"/>
            </a:endParaRPr>
          </a:p>
          <a:p>
            <a:r>
              <a:rPr lang="en-US" dirty="0">
                <a:latin typeface="Calisto MT" panose="02040603050505030304" pitchFamily="18" charset="77"/>
              </a:rPr>
              <a:t>                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CA6AD4-5155-294B-6F46-1EAD64678303}"/>
              </a:ext>
            </a:extLst>
          </p:cNvPr>
          <p:cNvSpPr txBox="1"/>
          <p:nvPr/>
        </p:nvSpPr>
        <p:spPr>
          <a:xfrm>
            <a:off x="4076556" y="2793254"/>
            <a:ext cx="3021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00B050"/>
              </a:solidFill>
              <a:latin typeface="Calisto MT" panose="02040603050505030304" pitchFamily="18" charset="77"/>
            </a:endParaRPr>
          </a:p>
          <a:p>
            <a:r>
              <a:rPr lang="en-US" dirty="0">
                <a:solidFill>
                  <a:srgbClr val="00B050"/>
                </a:solidFill>
                <a:latin typeface="Calisto MT" panose="02040603050505030304" pitchFamily="18" charset="77"/>
              </a:rPr>
              <a:t>Relative prices stay the same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8CAAFD8-AAC5-70EF-815A-BBA3E22146D1}"/>
              </a:ext>
            </a:extLst>
          </p:cNvPr>
          <p:cNvCxnSpPr/>
          <p:nvPr/>
        </p:nvCxnSpPr>
        <p:spPr>
          <a:xfrm flipH="1" flipV="1">
            <a:off x="2335576" y="3966072"/>
            <a:ext cx="4935556" cy="187286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E46321B-283F-168E-FE0A-6B9F1B346402}"/>
              </a:ext>
            </a:extLst>
          </p:cNvPr>
          <p:cNvSpPr txBox="1"/>
          <p:nvPr/>
        </p:nvSpPr>
        <p:spPr>
          <a:xfrm>
            <a:off x="7105874" y="59337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5174CFF9-70C9-D681-F101-E2E303189D00}"/>
                  </a:ext>
                </a:extLst>
              </p14:cNvPr>
              <p14:cNvContentPartPr/>
              <p14:nvPr/>
            </p14:nvContentPartPr>
            <p14:xfrm>
              <a:off x="3363087" y="4006200"/>
              <a:ext cx="284040" cy="38484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5174CFF9-70C9-D681-F101-E2E303189D0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58767" y="4001880"/>
                <a:ext cx="292680" cy="39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61E2C6A0-AF70-CCF2-D6E1-263B494FCAEA}"/>
                  </a:ext>
                </a:extLst>
              </p14:cNvPr>
              <p14:cNvContentPartPr/>
              <p14:nvPr/>
            </p14:nvContentPartPr>
            <p14:xfrm>
              <a:off x="6283407" y="5157480"/>
              <a:ext cx="313920" cy="3355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61E2C6A0-AF70-CCF2-D6E1-263B494FCAE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79087" y="5153160"/>
                <a:ext cx="322560" cy="34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12596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D7296-0B74-3E3D-90B6-ADBA04017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E795F8"/>
                </a:solidFill>
              </a:rPr>
              <a:t>Next step: model </a:t>
            </a:r>
            <a:r>
              <a:rPr lang="en-US" dirty="0" err="1">
                <a:solidFill>
                  <a:srgbClr val="E795F8"/>
                </a:solidFill>
              </a:rPr>
              <a:t>Aada’s</a:t>
            </a:r>
            <a:r>
              <a:rPr lang="en-US" dirty="0">
                <a:solidFill>
                  <a:srgbClr val="E795F8"/>
                </a:solidFill>
              </a:rPr>
              <a:t> preferences</a:t>
            </a:r>
            <a:br>
              <a:rPr lang="en-US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05F07-19C0-3699-FD2B-939B3416C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4763799"/>
          </a:xfrm>
        </p:spPr>
        <p:txBody>
          <a:bodyPr>
            <a:norm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Neoclassical theory makes no judgments about the individual’s preferences. There are no good or bad preferences.</a:t>
            </a:r>
          </a:p>
          <a:p>
            <a:r>
              <a:rPr lang="en-US" dirty="0">
                <a:latin typeface="Calisto MT" panose="02040603050505030304" pitchFamily="18" charset="77"/>
              </a:rPr>
              <a:t>Economists sometimes use the term “utility” to mean pleasure, satisfaction, or happiness</a:t>
            </a:r>
          </a:p>
          <a:p>
            <a:r>
              <a:rPr lang="en-US" dirty="0">
                <a:latin typeface="Calisto MT" panose="02040603050505030304" pitchFamily="18" charset="77"/>
              </a:rPr>
              <a:t>Starting early 20</a:t>
            </a:r>
            <a:r>
              <a:rPr lang="en-US" baseline="30000" dirty="0">
                <a:latin typeface="Calisto MT" panose="02040603050505030304" pitchFamily="18" charset="77"/>
              </a:rPr>
              <a:t>th</a:t>
            </a:r>
            <a:r>
              <a:rPr lang="en-US" dirty="0">
                <a:latin typeface="Calisto MT" panose="02040603050505030304" pitchFamily="18" charset="77"/>
              </a:rPr>
              <a:t> C, economists avoided trying to measure utility, seeing that as impossible. In particular, they rejected the idea of comparing pleasure across different individuals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*</a:t>
            </a:r>
          </a:p>
          <a:p>
            <a:r>
              <a:rPr lang="en-US" dirty="0">
                <a:latin typeface="Calisto MT" panose="02040603050505030304" pitchFamily="18" charset="77"/>
              </a:rPr>
              <a:t>As a result, this model relies on </a:t>
            </a:r>
            <a:r>
              <a:rPr lang="en-US" b="1" dirty="0">
                <a:latin typeface="Calisto MT" panose="02040603050505030304" pitchFamily="18" charset="77"/>
              </a:rPr>
              <a:t>ordinal</a:t>
            </a:r>
            <a:r>
              <a:rPr lang="en-US" dirty="0">
                <a:latin typeface="Calisto MT" panose="02040603050505030304" pitchFamily="18" charset="77"/>
              </a:rPr>
              <a:t> utility—one bundle of goods is better or worse than another to </a:t>
            </a:r>
            <a:r>
              <a:rPr lang="en-US" dirty="0" err="1">
                <a:latin typeface="Calisto MT" panose="02040603050505030304" pitchFamily="18" charset="77"/>
              </a:rPr>
              <a:t>Aada</a:t>
            </a:r>
            <a:r>
              <a:rPr lang="en-US" dirty="0">
                <a:latin typeface="Calisto MT" panose="02040603050505030304" pitchFamily="18" charset="77"/>
              </a:rPr>
              <a:t>, but we don’t have info about the absolute level of pleasure attained (</a:t>
            </a:r>
            <a:r>
              <a:rPr lang="en-US" b="1" dirty="0">
                <a:latin typeface="Calisto MT" panose="02040603050505030304" pitchFamily="18" charset="77"/>
              </a:rPr>
              <a:t>cardinal</a:t>
            </a:r>
            <a:r>
              <a:rPr lang="en-US" dirty="0">
                <a:latin typeface="Calisto MT" panose="02040603050505030304" pitchFamily="18" charset="77"/>
              </a:rPr>
              <a:t> utility)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*</a:t>
            </a:r>
            <a:r>
              <a:rPr lang="en-US" dirty="0">
                <a:latin typeface="Calisto MT" panose="02040603050505030304" pitchFamily="18" charset="77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Behavioral economics has opened that door back up</a:t>
            </a:r>
          </a:p>
        </p:txBody>
      </p:sp>
    </p:spTree>
    <p:extLst>
      <p:ext uri="{BB962C8B-B14F-4D97-AF65-F5344CB8AC3E}">
        <p14:creationId xmlns:p14="http://schemas.microsoft.com/office/powerpoint/2010/main" val="3234472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F5085-4629-74E8-4A19-EF2F255DC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Indifference curves</a:t>
            </a:r>
            <a:br>
              <a:rPr lang="en-US" dirty="0"/>
            </a:br>
            <a:r>
              <a:rPr lang="en-US" sz="3200" dirty="0"/>
              <a:t>A graphical tool to represent preferences without </a:t>
            </a:r>
            <a:r>
              <a:rPr lang="en-US" sz="3200" b="1" dirty="0"/>
              <a:t>measuring</a:t>
            </a:r>
            <a:r>
              <a:rPr lang="en-US" sz="3200" dirty="0"/>
              <a:t> pleasure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3AB16B9-7F2E-654C-8B53-2E148C0B240F}"/>
              </a:ext>
            </a:extLst>
          </p:cNvPr>
          <p:cNvCxnSpPr/>
          <p:nvPr/>
        </p:nvCxnSpPr>
        <p:spPr>
          <a:xfrm>
            <a:off x="2022764" y="1884218"/>
            <a:ext cx="0" cy="41009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9580010-7A64-1FB8-0953-1EA0A1B056C2}"/>
              </a:ext>
            </a:extLst>
          </p:cNvPr>
          <p:cNvCxnSpPr/>
          <p:nvPr/>
        </p:nvCxnSpPr>
        <p:spPr>
          <a:xfrm>
            <a:off x="2050473" y="5985164"/>
            <a:ext cx="50153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75F63B5-7FAA-D382-9A31-5FE289BFB94E}"/>
              </a:ext>
            </a:extLst>
          </p:cNvPr>
          <p:cNvSpPr txBox="1"/>
          <p:nvPr/>
        </p:nvSpPr>
        <p:spPr>
          <a:xfrm>
            <a:off x="1108365" y="1884218"/>
            <a:ext cx="817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Crime novels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CA53C9-59BF-06F9-C1CD-0286285615E0}"/>
              </a:ext>
            </a:extLst>
          </p:cNvPr>
          <p:cNvSpPr txBox="1"/>
          <p:nvPr/>
        </p:nvSpPr>
        <p:spPr>
          <a:xfrm>
            <a:off x="7412182" y="5985164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sto MT" panose="02040603050505030304" pitchFamily="18" charset="77"/>
              </a:rPr>
              <a:t>Films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F9F21D-72B5-80C6-657F-5F7E20E218C5}"/>
              </a:ext>
            </a:extLst>
          </p:cNvPr>
          <p:cNvSpPr txBox="1"/>
          <p:nvPr/>
        </p:nvSpPr>
        <p:spPr>
          <a:xfrm>
            <a:off x="8035029" y="2207383"/>
            <a:ext cx="41569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Building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Aada’s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 I.C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.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Start with any bundle (combo) of films and novels (point A)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sto MT" panose="02040603050505030304" pitchFamily="18" charset="77"/>
              </a:rPr>
              <a:t>Then find a second bundle that keeps her equally happy…with either more films and fewer novels, or the opposite (point B has fewer films and more novels)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4744C9D-E514-927B-CF20-F900E3870F49}"/>
                  </a:ext>
                </a:extLst>
              </p14:cNvPr>
              <p14:cNvContentPartPr/>
              <p14:nvPr/>
            </p14:nvContentPartPr>
            <p14:xfrm>
              <a:off x="8478327" y="-961080"/>
              <a:ext cx="1152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4744C9D-E514-927B-CF20-F900E3870F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69687" y="-970080"/>
                <a:ext cx="2916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036453FF-1EBE-98B5-0D06-3B38F7719C53}"/>
                  </a:ext>
                </a:extLst>
              </p14:cNvPr>
              <p14:cNvContentPartPr/>
              <p14:nvPr/>
            </p14:nvContentPartPr>
            <p14:xfrm>
              <a:off x="5092527" y="4602720"/>
              <a:ext cx="78840" cy="1011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036453FF-1EBE-98B5-0D06-3B38F7719C5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83887" y="4594080"/>
                <a:ext cx="96480" cy="11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3A9A34F-7F5F-35F7-3FDF-D65A3C93A03D}"/>
                  </a:ext>
                </a:extLst>
              </p14:cNvPr>
              <p14:cNvContentPartPr/>
              <p14:nvPr/>
            </p14:nvContentPartPr>
            <p14:xfrm>
              <a:off x="3395127" y="3169920"/>
              <a:ext cx="96840" cy="964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3A9A34F-7F5F-35F7-3FDF-D65A3C93A03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86487" y="3161280"/>
                <a:ext cx="114480" cy="114120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9E7789C7-A7C7-02C3-2463-727854B4DE51}"/>
              </a:ext>
            </a:extLst>
          </p:cNvPr>
          <p:cNvSpPr txBox="1"/>
          <p:nvPr/>
        </p:nvSpPr>
        <p:spPr>
          <a:xfrm>
            <a:off x="4995545" y="5029200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sto MT" panose="02040603050505030304" pitchFamily="18" charset="77"/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460071E-DB53-7634-F682-8DC321D67A90}"/>
              </a:ext>
            </a:extLst>
          </p:cNvPr>
          <p:cNvSpPr txBox="1"/>
          <p:nvPr/>
        </p:nvSpPr>
        <p:spPr>
          <a:xfrm>
            <a:off x="3395127" y="2530549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sto MT" panose="02040603050505030304" pitchFamily="18" charset="77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291654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4165</TotalTime>
  <Words>3472</Words>
  <Application>Microsoft Macintosh PowerPoint</Application>
  <PresentationFormat>Widescreen</PresentationFormat>
  <Paragraphs>425</Paragraphs>
  <Slides>44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ＭＳ Ｐゴシック</vt:lpstr>
      <vt:lpstr>Arial</vt:lpstr>
      <vt:lpstr>Calibri</vt:lpstr>
      <vt:lpstr>Calibri Light</vt:lpstr>
      <vt:lpstr>Calisto MT</vt:lpstr>
      <vt:lpstr>Tahoma</vt:lpstr>
      <vt:lpstr>Times New Roman</vt:lpstr>
      <vt:lpstr>Office Theme</vt:lpstr>
      <vt:lpstr>Session 3 Consumer Theory</vt:lpstr>
      <vt:lpstr>A theoretical apparatus to analyze  choices by individuals facing constraints</vt:lpstr>
      <vt:lpstr>Let’s start with the constraint side of things</vt:lpstr>
      <vt:lpstr>The budget constraint</vt:lpstr>
      <vt:lpstr>Easier with numbers Aada’s entertainment budget (I) is €120/month Films cost €10 and crime novels cost €20</vt:lpstr>
      <vt:lpstr> Altering her budget constraint What if a price changes?</vt:lpstr>
      <vt:lpstr>Altering her budget constraint What if income changes?</vt:lpstr>
      <vt:lpstr>Next step: model Aada’s preferences </vt:lpstr>
      <vt:lpstr>Indifference curves A graphical tool to represent preferences without measuring pleasure</vt:lpstr>
      <vt:lpstr>Indifference curves A graphical tool to represent preferences without measuring pleasure</vt:lpstr>
      <vt:lpstr>Indifference curves A graphical tool to represent preferences without measuring pleasure</vt:lpstr>
      <vt:lpstr>Psychological tradeoff???</vt:lpstr>
      <vt:lpstr>An aside on the usual shape of an I.C.</vt:lpstr>
      <vt:lpstr>An Indifference Map Maps ALL of Aada’s preferences (well, not all but a lot of them)</vt:lpstr>
      <vt:lpstr>A gallery of misguided indifference curves</vt:lpstr>
      <vt:lpstr>Now, we solve a maximization problem (find max utility) by bringing together BC &amp; ICs</vt:lpstr>
      <vt:lpstr>Q: Where is the BEST indifference curve  Aada can reach??? </vt:lpstr>
      <vt:lpstr>Consumer equilibrium: maximum utility</vt:lpstr>
      <vt:lpstr>What’s significant about the tangency?</vt:lpstr>
      <vt:lpstr>Pause now for some unrelated activities</vt:lpstr>
      <vt:lpstr>Let’s look at point C where the slopes are different. The budget constraint is flatter than the indifference curve.</vt:lpstr>
      <vt:lpstr>Let’s look at point C where the slopes are different. The budget constraint is flatter than the indifference curve</vt:lpstr>
      <vt:lpstr>Let’s look at point C where the slopes are different. The budget constraint is flatter than the indifference curve</vt:lpstr>
      <vt:lpstr>Now that we have set up the structure, how do shocks play out?</vt:lpstr>
      <vt:lpstr>Now that we have set up the structure, how do shocks play out?</vt:lpstr>
      <vt:lpstr>Another shock: a change in price</vt:lpstr>
      <vt:lpstr>But it could have worked out differently, if she’d had slightly different preferences (a slightly different shape to her indifference curves)</vt:lpstr>
      <vt:lpstr>Income and Substitution Effects</vt:lpstr>
      <vt:lpstr>Income and Substitution Effects. Difficult diagram!</vt:lpstr>
      <vt:lpstr>Showing the income and substitution effects When the price of novels falls (both goods normal)</vt:lpstr>
      <vt:lpstr>Finally, we can use the BC/IC set-up to construct a demand curve. This time, we’re changing the price of films</vt:lpstr>
      <vt:lpstr>Aada’s demand curve for films, derived from her indifference map</vt:lpstr>
      <vt:lpstr>To reiterate, in these pictures both novels and films are normal goods</vt:lpstr>
      <vt:lpstr>This time, films are an inferior good</vt:lpstr>
      <vt:lpstr>When goods are inferior, some odd things can happen</vt:lpstr>
      <vt:lpstr>Another pause before we go on…</vt:lpstr>
      <vt:lpstr>Behavioral economics</vt:lpstr>
      <vt:lpstr>Key concept:  Thaler &amp; Kahneman’s theory of mind</vt:lpstr>
      <vt:lpstr>Kahneman:</vt:lpstr>
      <vt:lpstr>Biased or faulty use of information It throws doubt on the assumption of rationality </vt:lpstr>
      <vt:lpstr>Unstable preferences These contradict the assumption of intrinsic, stable preferences</vt:lpstr>
      <vt:lpstr>Widely-shared preferences These are neglected by core theory but have been repeatedly shown in experimental settings</vt:lpstr>
      <vt:lpstr>Why does all this matter?</vt:lpstr>
      <vt:lpstr>This problem is on PS 2 (multi-part)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3 Consumer Theory</dc:title>
  <dc:creator>Craven, Carolyn</dc:creator>
  <cp:lastModifiedBy>Craven, Carolyn</cp:lastModifiedBy>
  <cp:revision>152</cp:revision>
  <dcterms:created xsi:type="dcterms:W3CDTF">2024-01-10T07:57:34Z</dcterms:created>
  <dcterms:modified xsi:type="dcterms:W3CDTF">2024-02-04T18:12:39Z</dcterms:modified>
</cp:coreProperties>
</file>