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8"/>
  </p:notesMasterIdLst>
  <p:sldIdLst>
    <p:sldId id="256" r:id="rId2"/>
    <p:sldId id="259" r:id="rId3"/>
    <p:sldId id="284" r:id="rId4"/>
    <p:sldId id="262" r:id="rId5"/>
    <p:sldId id="263" r:id="rId6"/>
    <p:sldId id="264" r:id="rId7"/>
    <p:sldId id="315" r:id="rId8"/>
    <p:sldId id="300" r:id="rId9"/>
    <p:sldId id="285" r:id="rId10"/>
    <p:sldId id="276" r:id="rId11"/>
    <p:sldId id="302" r:id="rId12"/>
    <p:sldId id="275" r:id="rId13"/>
    <p:sldId id="277" r:id="rId14"/>
    <p:sldId id="278" r:id="rId15"/>
    <p:sldId id="279" r:id="rId16"/>
    <p:sldId id="280" r:id="rId17"/>
    <p:sldId id="281" r:id="rId18"/>
    <p:sldId id="286" r:id="rId19"/>
    <p:sldId id="307" r:id="rId20"/>
    <p:sldId id="282" r:id="rId21"/>
    <p:sldId id="283" r:id="rId22"/>
    <p:sldId id="287" r:id="rId23"/>
    <p:sldId id="268" r:id="rId24"/>
    <p:sldId id="288" r:id="rId25"/>
    <p:sldId id="289" r:id="rId26"/>
    <p:sldId id="290" r:id="rId27"/>
    <p:sldId id="291" r:id="rId28"/>
    <p:sldId id="270" r:id="rId29"/>
    <p:sldId id="294" r:id="rId30"/>
    <p:sldId id="295" r:id="rId31"/>
    <p:sldId id="293" r:id="rId32"/>
    <p:sldId id="296" r:id="rId33"/>
    <p:sldId id="272" r:id="rId34"/>
    <p:sldId id="274" r:id="rId35"/>
    <p:sldId id="308" r:id="rId36"/>
    <p:sldId id="313" r:id="rId3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939"/>
    <a:srgbClr val="006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779" autoAdjust="0"/>
  </p:normalViewPr>
  <p:slideViewPr>
    <p:cSldViewPr>
      <p:cViewPr varScale="1">
        <p:scale>
          <a:sx n="102" d="100"/>
          <a:sy n="102" d="100"/>
        </p:scale>
        <p:origin x="-89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37303B11-5EFE-4A3B-B7C0-4ADE873E5104}" type="datetimeFigureOut">
              <a:rPr lang="fi-FI" smtClean="0"/>
              <a:pPr/>
              <a:t>29.1.2014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605DA8A-5216-4F63-A012-E5BD46E625C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8958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6800" y="1713600"/>
            <a:ext cx="8326800" cy="3920400"/>
          </a:xfrm>
          <a:prstGeom prst="rect">
            <a:avLst/>
          </a:prstGeom>
          <a:solidFill>
            <a:srgbClr val="ED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622CD5A-A9CA-4187-8D1C-14CBA696F3D0}" type="datetime1">
              <a:rPr lang="en-US" noProof="0" smtClean="0"/>
              <a:pPr/>
              <a:t>1/29/2014</a:t>
            </a:fld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2" name="Picture 11" descr="aalto_HSE_en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21408" cy="1630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9/4/2011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5BBD5-A3CA-4EC3-AA77-9D36EC312FA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502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BA70-3711-4040-B033-8C7B0100C4FF}" type="datetime1">
              <a:rPr lang="en-US" noProof="0" smtClean="0"/>
              <a:pPr/>
              <a:t>1/29/2014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AE3A-323C-4559-B1BA-656B962F825F}" type="datetime1">
              <a:rPr lang="en-US" noProof="0" smtClean="0"/>
              <a:pPr/>
              <a:t>1/29/2014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9B31-C8A9-4E24-941C-E3996421D5FD}" type="datetime1">
              <a:rPr lang="en-US" noProof="0" smtClean="0"/>
              <a:pPr/>
              <a:t>1/29/2014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F0E-CBD3-4E99-91AB-A949DAD71055}" type="datetime1">
              <a:rPr lang="en-US" noProof="0" smtClean="0"/>
              <a:pPr/>
              <a:t>1/29/2014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6285600" cy="4136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BA70-3711-4040-B033-8C7B0100C4FF}" type="datetime1">
              <a:rPr lang="en-US" noProof="0" smtClean="0"/>
              <a:pPr/>
              <a:t>1/29/2014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rgbClr val="ED293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rgbClr val="ED2939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622CD5A-A9CA-4187-8D1C-14CBA696F3D0}" type="datetime1">
              <a:rPr lang="en-US" noProof="0" smtClean="0"/>
              <a:pPr/>
              <a:t>1/29/2014</a:t>
            </a:fld>
            <a:endParaRPr lang="en-US" noProof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3" name="Picture 12" descr="aalto_HSE_en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21408" cy="1630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06800" y="406800"/>
            <a:ext cx="8326800" cy="5472000"/>
          </a:xfrm>
          <a:prstGeom prst="rect">
            <a:avLst/>
          </a:prstGeom>
          <a:solidFill>
            <a:srgbClr val="ED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547200"/>
            <a:ext cx="7772400" cy="220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BA70-3711-4040-B033-8C7B0100C4FF}" type="datetime1">
              <a:rPr lang="en-US" noProof="0" smtClean="0"/>
              <a:pPr/>
              <a:t>1/29/2014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3" name="Picture 12" descr="aalto_HSE_eng_alakulm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58840"/>
            <a:ext cx="2880360" cy="8991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E5B14-0EB9-4DE1-B225-B9CF48BE98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68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400" y="1584000"/>
            <a:ext cx="7988400" cy="4136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0800" y="62748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E6C06D-47AC-41E9-B6F8-74CFCE12D955}" type="datetime1">
              <a:rPr lang="en-US" noProof="0" smtClean="0"/>
              <a:pPr/>
              <a:t>1/29/2014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0800" y="61452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0800" y="64008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tangle 9"/>
          <p:cNvSpPr/>
          <p:nvPr/>
        </p:nvSpPr>
        <p:spPr>
          <a:xfrm>
            <a:off x="571472" y="5814000"/>
            <a:ext cx="7988400" cy="64800"/>
          </a:xfrm>
          <a:prstGeom prst="rect">
            <a:avLst/>
          </a:prstGeom>
          <a:solidFill>
            <a:srgbClr val="ED293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11" name="Picture 10" descr="aalto_HSE_eng_alakulm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958840"/>
            <a:ext cx="2880360" cy="899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50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D293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I7_pwxcC6M&amp;feature=relmfu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Political Corporate Responsibility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356992"/>
            <a:ext cx="8176064" cy="212625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 smtClean="0"/>
              <a:t>32E28000 Legal Environment of Business</a:t>
            </a:r>
            <a:endParaRPr lang="en-US" sz="2800" dirty="0"/>
          </a:p>
          <a:p>
            <a:endParaRPr lang="en-US" dirty="0" smtClean="0"/>
          </a:p>
          <a:p>
            <a:r>
              <a:rPr lang="en-US" dirty="0" smtClean="0"/>
              <a:t>PhD, Jukka Mäkinen,</a:t>
            </a:r>
          </a:p>
          <a:p>
            <a:r>
              <a:rPr lang="en-US" dirty="0" smtClean="0"/>
              <a:t>Senior University Lecturer</a:t>
            </a:r>
            <a:endParaRPr lang="en-US" dirty="0"/>
          </a:p>
          <a:p>
            <a:r>
              <a:rPr lang="en-US" dirty="0" smtClean="0"/>
              <a:t>Aalto University School of Business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Notion of </a:t>
            </a:r>
            <a:r>
              <a:rPr lang="en-US" dirty="0"/>
              <a:t>D</a:t>
            </a:r>
            <a:r>
              <a:rPr lang="en-US" dirty="0" smtClean="0"/>
              <a:t>ivision of Moral </a:t>
            </a:r>
            <a:r>
              <a:rPr lang="en-US" dirty="0"/>
              <a:t>L</a:t>
            </a:r>
            <a:r>
              <a:rPr lang="en-US" dirty="0" smtClean="0"/>
              <a:t>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916832"/>
            <a:ext cx="7988400" cy="3803568"/>
          </a:xfrm>
        </p:spPr>
        <p:txBody>
          <a:bodyPr/>
          <a:lstStyle/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r>
              <a:rPr lang="en-US" dirty="0" smtClean="0"/>
              <a:t>Refers to the ways in which responsibilities for the political, social and economic dimensions of society are divided among different political and socio-economic institutions and various actors operating within the structure</a:t>
            </a:r>
            <a:r>
              <a:rPr lang="fi-FI" dirty="0" smtClean="0"/>
              <a:t>s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61048"/>
            <a:ext cx="1506091" cy="183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16816"/>
            <a:ext cx="2520280" cy="178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0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563136"/>
          </a:xfrm>
        </p:spPr>
        <p:txBody>
          <a:bodyPr/>
          <a:lstStyle/>
          <a:p>
            <a:pPr algn="ctr"/>
            <a:r>
              <a:rPr lang="en-US" dirty="0" smtClean="0"/>
              <a:t>Political Doctrines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875180"/>
              </p:ext>
            </p:extLst>
          </p:nvPr>
        </p:nvGraphicFramePr>
        <p:xfrm>
          <a:off x="421069" y="1124744"/>
          <a:ext cx="8568952" cy="49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563"/>
                <a:gridCol w="1368152"/>
                <a:gridCol w="1375925"/>
                <a:gridCol w="1296144"/>
                <a:gridCol w="1296144"/>
                <a:gridCol w="1152128"/>
                <a:gridCol w="1241896"/>
              </a:tblGrid>
              <a:tr h="1656184">
                <a:tc>
                  <a:txBody>
                    <a:bodyPr/>
                    <a:lstStyle/>
                    <a:p>
                      <a:pPr marL="179705" algn="l">
                        <a:spcAft>
                          <a:spcPts val="0"/>
                        </a:spcAft>
                      </a:pPr>
                      <a:endParaRPr lang="fi-FI" sz="1050" noProof="0" dirty="0" smtClean="0">
                        <a:effectLst/>
                      </a:endParaRPr>
                    </a:p>
                    <a:p>
                      <a:pPr marL="179705" algn="l">
                        <a:spcAft>
                          <a:spcPts val="0"/>
                        </a:spcAft>
                      </a:pPr>
                      <a:r>
                        <a:rPr lang="fi-FI" sz="1050" noProof="0" dirty="0" smtClean="0">
                          <a:effectLst/>
                        </a:rPr>
                        <a:t> </a:t>
                      </a: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fi-FI" sz="1200" noProof="0" dirty="0" smtClean="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noProof="0" smtClean="0">
                          <a:effectLst/>
                        </a:rPr>
                        <a:t>Market</a:t>
                      </a:r>
                      <a:r>
                        <a:rPr lang="en-US" sz="1100" baseline="0" noProof="0" smtClean="0">
                          <a:effectLst/>
                        </a:rPr>
                        <a:t> socialism</a:t>
                      </a:r>
                      <a:endParaRPr lang="en-US" sz="1100" noProof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en-US" sz="1100" noProof="0" smtClean="0">
                          <a:effectLst/>
                        </a:rPr>
                        <a:t>Property-owning</a:t>
                      </a:r>
                      <a:r>
                        <a:rPr lang="en-US" sz="1100" baseline="0" noProof="0" smtClean="0">
                          <a:effectLst/>
                        </a:rPr>
                        <a:t> democracy</a:t>
                      </a:r>
                      <a:endParaRPr lang="en-US" sz="1100" noProof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baseline="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Welfare-state capitalism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noProof="0" smtClean="0">
                          <a:effectLst/>
                        </a:rPr>
                        <a:t>Liberal</a:t>
                      </a:r>
                      <a:r>
                        <a:rPr lang="en-US" sz="1100" baseline="0" noProof="0" smtClean="0">
                          <a:effectLst/>
                        </a:rPr>
                        <a:t> equality</a:t>
                      </a:r>
                      <a:endParaRPr lang="en-US" sz="1100" noProof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Classical</a:t>
                      </a:r>
                      <a:r>
                        <a:rPr lang="en-US" sz="1100" baseline="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liberalism</a:t>
                      </a:r>
                      <a:endParaRPr lang="en-US" sz="1100" noProof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050" noProof="0" dirty="0" smtClean="0">
                          <a:effectLst/>
                        </a:rPr>
                        <a:t>Libertarianism</a:t>
                      </a:r>
                      <a:endParaRPr lang="en-US" sz="105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344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en-US" sz="105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Division</a:t>
                      </a:r>
                      <a:r>
                        <a:rPr lang="en-US" sz="1050" baseline="0" noProof="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of labor</a:t>
                      </a:r>
                      <a:endParaRPr lang="en-US" sz="105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Real equality demands the public ownership of productive assets and democratic economy. Limited role for markets; addressing </a:t>
                      </a:r>
                      <a:r>
                        <a:rPr lang="en-US" sz="120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allocative</a:t>
                      </a:r>
                      <a:r>
                        <a:rPr lang="en-US" sz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efficiency </a:t>
                      </a:r>
                      <a:endParaRPr lang="en-US" sz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fi-FI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 </a:t>
                      </a:r>
                      <a:r>
                        <a:rPr lang="en-US" sz="1200" noProof="0" dirty="0" smtClean="0">
                          <a:effectLst/>
                        </a:rPr>
                        <a:t>The democratic control of social life requires the robust public structures of society stopping the concentration</a:t>
                      </a:r>
                      <a:r>
                        <a:rPr lang="en-US" sz="1200" baseline="0" noProof="0" dirty="0" smtClean="0">
                          <a:effectLst/>
                        </a:rPr>
                        <a:t> of socio-economic power over time and its transformation into political power 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 </a:t>
                      </a:r>
                      <a:r>
                        <a:rPr lang="en-US" sz="1200" noProof="0" dirty="0" smtClean="0">
                          <a:effectLst/>
                        </a:rPr>
                        <a:t>The overall welfare of society demands the relatively robust public structures</a:t>
                      </a:r>
                      <a:r>
                        <a:rPr lang="en-US" sz="1200" baseline="0" noProof="0" dirty="0" smtClean="0">
                          <a:effectLst/>
                        </a:rPr>
                        <a:t> of society taking care of the redistribution of socio-economic power in a society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Free market economy set within the framework of social structures aiming</a:t>
                      </a:r>
                      <a:r>
                        <a:rPr lang="en-US" sz="1200" baseline="0" noProof="0" dirty="0" smtClean="0">
                          <a:effectLst/>
                        </a:rPr>
                        <a:t> towards</a:t>
                      </a:r>
                      <a:r>
                        <a:rPr lang="en-US" sz="1200" noProof="0" dirty="0" smtClean="0">
                          <a:effectLst/>
                        </a:rPr>
                        <a:t> equal opportunities 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100" noProof="0" dirty="0" smtClean="0">
                          <a:effectLst/>
                        </a:rPr>
                        <a:t> </a:t>
                      </a:r>
                      <a:r>
                        <a:rPr lang="en-US" sz="1200" noProof="0" dirty="0" smtClean="0">
                          <a:effectLst/>
                        </a:rPr>
                        <a:t>Extensive private sector and markets having</a:t>
                      </a:r>
                      <a:r>
                        <a:rPr lang="en-US" sz="1200" baseline="0" noProof="0" dirty="0" smtClean="0">
                          <a:effectLst/>
                        </a:rPr>
                        <a:t> a</a:t>
                      </a:r>
                      <a:r>
                        <a:rPr lang="en-US" sz="1200" noProof="0" dirty="0" smtClean="0">
                          <a:effectLst/>
                        </a:rPr>
                        <a:t>  major role</a:t>
                      </a:r>
                      <a:r>
                        <a:rPr lang="en-US" sz="1200" baseline="0" noProof="0" dirty="0" smtClean="0">
                          <a:effectLst/>
                        </a:rPr>
                        <a:t> in a society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aseline="0" noProof="0" dirty="0" smtClean="0">
                          <a:effectLst/>
                        </a:rPr>
                        <a:t> Limited state needed for the economic efficiency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aseline="0" noProof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Society as the network of private agreements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noProof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Minimal state or private firms as protectors of private property rights and freedoms of contracts</a:t>
                      </a:r>
                      <a:endParaRPr lang="en-US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46200" y="2463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125" y="1449154"/>
            <a:ext cx="1080120" cy="114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70" y="1488380"/>
            <a:ext cx="936104" cy="112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73" y="1488380"/>
            <a:ext cx="1008112" cy="11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3" y="1449154"/>
            <a:ext cx="1098364" cy="112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79563"/>
            <a:ext cx="1008112" cy="11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79563"/>
            <a:ext cx="993553" cy="112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2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Libertarian Laissez-faire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relation of citizens to the state is </a:t>
            </a:r>
            <a:r>
              <a:rPr lang="en-US" b="1" dirty="0" smtClean="0"/>
              <a:t>like their relation with any private corporation</a:t>
            </a:r>
            <a:r>
              <a:rPr lang="en-US" dirty="0" smtClean="0"/>
              <a:t> with which they have made an agreement.</a:t>
            </a:r>
          </a:p>
          <a:p>
            <a:r>
              <a:rPr lang="en-US" dirty="0" smtClean="0"/>
              <a:t>Terms of citizenship depend on the bargaining powers of contractors.</a:t>
            </a:r>
          </a:p>
          <a:p>
            <a:r>
              <a:rPr lang="en-US" dirty="0" smtClean="0"/>
              <a:t>Only </a:t>
            </a:r>
            <a:r>
              <a:rPr lang="en-US" b="1" dirty="0" smtClean="0"/>
              <a:t>minimal state or private firms </a:t>
            </a:r>
            <a:r>
              <a:rPr lang="en-US" dirty="0" smtClean="0"/>
              <a:t>needed to protect the private property rights and freedom of contracts.</a:t>
            </a:r>
          </a:p>
          <a:p>
            <a:r>
              <a:rPr lang="en-US" dirty="0" smtClean="0"/>
              <a:t>Society as the network of private agreements.</a:t>
            </a:r>
          </a:p>
          <a:p>
            <a:r>
              <a:rPr lang="en-US" b="1" dirty="0" smtClean="0"/>
              <a:t>Entirely blurred boundaries </a:t>
            </a:r>
            <a:r>
              <a:rPr lang="en-US" dirty="0" smtClean="0"/>
              <a:t>between business and politics.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3076"/>
            <a:ext cx="1224136" cy="148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8152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7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635144"/>
          </a:xfrm>
        </p:spPr>
        <p:txBody>
          <a:bodyPr/>
          <a:lstStyle/>
          <a:p>
            <a:pPr algn="ctr"/>
            <a:r>
              <a:rPr lang="en-US" dirty="0" smtClean="0"/>
              <a:t>Classical Liberalism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686844"/>
            <a:ext cx="8352928" cy="411841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“</a:t>
            </a:r>
            <a:r>
              <a:rPr lang="en-US" sz="2200" dirty="0"/>
              <a:t>First the </a:t>
            </a:r>
            <a:r>
              <a:rPr lang="en-US" sz="2200" b="1" dirty="0"/>
              <a:t>scope of government must be limited</a:t>
            </a:r>
            <a:r>
              <a:rPr lang="en-US" sz="2200" dirty="0"/>
              <a:t>. Its major function must be to protect our freedom both from the enemies outside our gates and from our fellow-citizens: to preserve law and order, to enforce private contracts, to foster competitive markets. </a:t>
            </a:r>
            <a:r>
              <a:rPr lang="en-US" sz="2200" b="1" dirty="0"/>
              <a:t>Beyond this major function, government may enable us at times to accomplish jointly what we would find it more difficult or expensive to accomplish severally</a:t>
            </a:r>
            <a:r>
              <a:rPr lang="en-US" sz="2200" dirty="0"/>
              <a:t>. However, any such </a:t>
            </a:r>
            <a:r>
              <a:rPr lang="en-US" sz="2200" b="1" dirty="0"/>
              <a:t>use of government is fraught with danger</a:t>
            </a:r>
            <a:r>
              <a:rPr lang="en-US" sz="2200" dirty="0"/>
              <a:t>. We should not and cannot avoid using government in this way. But there should be a </a:t>
            </a:r>
            <a:r>
              <a:rPr lang="en-US" sz="2200" b="1" dirty="0"/>
              <a:t>clear and large balance of advantages </a:t>
            </a:r>
            <a:r>
              <a:rPr lang="en-US" sz="2200" dirty="0"/>
              <a:t>before we do. By relying </a:t>
            </a:r>
            <a:r>
              <a:rPr lang="en-US" sz="2200" b="1" dirty="0"/>
              <a:t>primarily on voluntary co-operation and private enterprise</a:t>
            </a:r>
            <a:r>
              <a:rPr lang="en-US" sz="2200" dirty="0"/>
              <a:t>, in both economic and other activities, we can insure that the </a:t>
            </a:r>
            <a:r>
              <a:rPr lang="en-US" sz="2200" b="1" dirty="0"/>
              <a:t>private sector is a check on the powers of the governmental sector </a:t>
            </a:r>
            <a:r>
              <a:rPr lang="en-US" sz="2200" dirty="0"/>
              <a:t>and an effective protection of freedom of speech, of religion, and of thought</a:t>
            </a:r>
            <a:r>
              <a:rPr lang="en-US" sz="2200" dirty="0" smtClean="0"/>
              <a:t>.” (Milton Friedman 1961)</a:t>
            </a:r>
            <a:endParaRPr lang="fi-FI" sz="2200" dirty="0"/>
          </a:p>
          <a:p>
            <a:pPr marL="0" indent="0" algn="just">
              <a:buNone/>
            </a:pPr>
            <a:endParaRPr lang="fi-FI" sz="2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187" y="0"/>
            <a:ext cx="1440160" cy="168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Liberal 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988840"/>
            <a:ext cx="7988400" cy="3731560"/>
          </a:xfrm>
        </p:spPr>
        <p:txBody>
          <a:bodyPr/>
          <a:lstStyle/>
          <a:p>
            <a:r>
              <a:rPr lang="en-US" dirty="0" smtClean="0"/>
              <a:t>Worried about the cumulative effects of free market transactions over time on </a:t>
            </a:r>
            <a:r>
              <a:rPr lang="en-US" b="1" dirty="0" smtClean="0"/>
              <a:t>peoples’ equal changes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Sets markets within the framework of </a:t>
            </a:r>
            <a:r>
              <a:rPr lang="en-US" b="1" dirty="0" smtClean="0"/>
              <a:t>social structures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task of these structures is to preserve </a:t>
            </a:r>
            <a:r>
              <a:rPr lang="en-US" b="1" dirty="0" smtClean="0"/>
              <a:t>equality of opportunity.</a:t>
            </a:r>
          </a:p>
          <a:p>
            <a:r>
              <a:rPr lang="en-US" dirty="0" smtClean="0"/>
              <a:t>The life prospects of those with the same abilities and aspirations </a:t>
            </a:r>
            <a:r>
              <a:rPr lang="en-US" b="1" dirty="0" smtClean="0"/>
              <a:t>should not be affected by their social starting positions. </a:t>
            </a:r>
          </a:p>
          <a:p>
            <a:endParaRPr lang="en-US" dirty="0" smtClean="0"/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199" y="0"/>
            <a:ext cx="165618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6184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Welfare-state 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772816"/>
            <a:ext cx="7988400" cy="3947584"/>
          </a:xfrm>
        </p:spPr>
        <p:txBody>
          <a:bodyPr/>
          <a:lstStyle/>
          <a:p>
            <a:r>
              <a:rPr lang="en-US" dirty="0" smtClean="0"/>
              <a:t>Markets left alone, produce socio-economic inequalities that do not </a:t>
            </a:r>
            <a:r>
              <a:rPr lang="en-US" b="1" dirty="0" smtClean="0"/>
              <a:t>maximize overall welfare in a society</a:t>
            </a:r>
          </a:p>
          <a:p>
            <a:r>
              <a:rPr lang="en-US" dirty="0" smtClean="0"/>
              <a:t>Aims at increasing the overall level of welfare in a society </a:t>
            </a:r>
            <a:r>
              <a:rPr lang="en-US" b="1" dirty="0" smtClean="0"/>
              <a:t>via redistributive socio-economic programs</a:t>
            </a:r>
          </a:p>
          <a:p>
            <a:r>
              <a:rPr lang="en-US" dirty="0" smtClean="0"/>
              <a:t>Allows significant </a:t>
            </a:r>
            <a:r>
              <a:rPr lang="en-US" b="1" dirty="0" smtClean="0"/>
              <a:t>public sector interventions </a:t>
            </a:r>
            <a:r>
              <a:rPr lang="en-US" dirty="0" smtClean="0"/>
              <a:t>to the market allocations.</a:t>
            </a:r>
          </a:p>
          <a:p>
            <a:r>
              <a:rPr lang="en-US" dirty="0" smtClean="0"/>
              <a:t>Egalitarian social sector and </a:t>
            </a:r>
            <a:r>
              <a:rPr lang="en-US" b="1" dirty="0" smtClean="0"/>
              <a:t>ex post progressive tax structures and transfer programs </a:t>
            </a:r>
            <a:r>
              <a:rPr lang="en-US" dirty="0" smtClean="0"/>
              <a:t>to scale up welfare levels in a society.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17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1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Property-owning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584000"/>
            <a:ext cx="9108504" cy="4136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The democratic control of social life and economy </a:t>
            </a:r>
            <a:r>
              <a:rPr lang="en-US" dirty="0" smtClean="0"/>
              <a:t>as a major political goal.</a:t>
            </a:r>
          </a:p>
          <a:p>
            <a:r>
              <a:rPr lang="en-US" dirty="0" smtClean="0"/>
              <a:t>Focus on the institutional means of </a:t>
            </a:r>
            <a:r>
              <a:rPr lang="en-US" b="1" dirty="0" smtClean="0"/>
              <a:t>preserving widespread property ownership in a society </a:t>
            </a:r>
            <a:r>
              <a:rPr lang="en-US" dirty="0" smtClean="0"/>
              <a:t>and </a:t>
            </a:r>
            <a:r>
              <a:rPr lang="en-US" b="1" dirty="0" smtClean="0"/>
              <a:t>stopping the concentration of economic power </a:t>
            </a:r>
            <a:r>
              <a:rPr lang="en-US" dirty="0" smtClean="0"/>
              <a:t>over time.</a:t>
            </a:r>
          </a:p>
          <a:p>
            <a:r>
              <a:rPr lang="en-US" dirty="0" smtClean="0"/>
              <a:t>Inequalities of wealth/power offer </a:t>
            </a:r>
            <a:r>
              <a:rPr lang="en-US" b="1" dirty="0" smtClean="0"/>
              <a:t>corporations too much room to use the political system</a:t>
            </a:r>
            <a:r>
              <a:rPr lang="en-US" dirty="0" smtClean="0"/>
              <a:t> to further their private interests.</a:t>
            </a:r>
          </a:p>
          <a:p>
            <a:r>
              <a:rPr lang="en-US" dirty="0" smtClean="0"/>
              <a:t>Robust </a:t>
            </a:r>
            <a:r>
              <a:rPr lang="en-US" b="1" dirty="0" smtClean="0"/>
              <a:t>egalitarian inheritance and gift taxes </a:t>
            </a:r>
            <a:r>
              <a:rPr lang="en-US" dirty="0" smtClean="0"/>
              <a:t>needed</a:t>
            </a:r>
          </a:p>
          <a:p>
            <a:r>
              <a:rPr lang="en-US" dirty="0" smtClean="0"/>
              <a:t>Government policies to promote </a:t>
            </a:r>
            <a:r>
              <a:rPr lang="en-US" b="1" dirty="0" smtClean="0"/>
              <a:t>equal opportunity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public financing of political parties </a:t>
            </a:r>
            <a:r>
              <a:rPr lang="en-US" dirty="0" smtClean="0"/>
              <a:t>and promotion 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smtClean="0"/>
              <a:t>free public discussion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547664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128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Market Socialism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8536104" cy="4136400"/>
          </a:xfrm>
        </p:spPr>
        <p:txBody>
          <a:bodyPr/>
          <a:lstStyle/>
          <a:p>
            <a:r>
              <a:rPr lang="en-US" b="1" dirty="0" smtClean="0"/>
              <a:t>Combines</a:t>
            </a:r>
            <a:r>
              <a:rPr lang="en-US" dirty="0" smtClean="0"/>
              <a:t> the socialist conception of </a:t>
            </a:r>
            <a:r>
              <a:rPr lang="en-US" b="1" dirty="0" smtClean="0"/>
              <a:t>distributive equity </a:t>
            </a:r>
            <a:r>
              <a:rPr lang="en-US" dirty="0" smtClean="0"/>
              <a:t>and </a:t>
            </a:r>
            <a:r>
              <a:rPr lang="en-US" b="1" dirty="0" smtClean="0"/>
              <a:t>efficiency of markets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Markets</a:t>
            </a:r>
            <a:r>
              <a:rPr lang="en-US" dirty="0" smtClean="0"/>
              <a:t> used to allocate the factors of production but </a:t>
            </a:r>
            <a:r>
              <a:rPr lang="en-US" b="1" dirty="0" smtClean="0"/>
              <a:t>not to distribute incomes and wealth.</a:t>
            </a:r>
          </a:p>
          <a:p>
            <a:r>
              <a:rPr lang="en-US" b="1" dirty="0" smtClean="0"/>
              <a:t>Means of production are publicly owned </a:t>
            </a:r>
            <a:r>
              <a:rPr lang="en-US" dirty="0" smtClean="0"/>
              <a:t>and leased to competing firms owned by workers.</a:t>
            </a:r>
          </a:p>
          <a:p>
            <a:r>
              <a:rPr lang="en-US" b="1" dirty="0" smtClean="0"/>
              <a:t>Distribution of goods by the democratic processes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democratic control of firms.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-34376"/>
            <a:ext cx="1224136" cy="155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1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/>
            <a:r>
              <a:rPr lang="en-US" dirty="0"/>
              <a:t>Part 3: </a:t>
            </a:r>
            <a:r>
              <a:rPr lang="en-US" dirty="0" smtClean="0"/>
              <a:t>The political </a:t>
            </a:r>
            <a:r>
              <a:rPr lang="en-US" dirty="0"/>
              <a:t>interpretations of the major CSR discussions (1950-2011</a:t>
            </a:r>
            <a:r>
              <a:rPr lang="en-US" dirty="0" smtClean="0"/>
              <a:t>).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-Classic CSR</a:t>
            </a:r>
            <a:br>
              <a:rPr lang="en-US" dirty="0" smtClean="0"/>
            </a:br>
            <a:r>
              <a:rPr lang="en-US" dirty="0" smtClean="0"/>
              <a:t>-Economic CSR</a:t>
            </a:r>
            <a:br>
              <a:rPr lang="en-US" dirty="0" smtClean="0"/>
            </a:br>
            <a:r>
              <a:rPr lang="en-US" dirty="0" smtClean="0"/>
              <a:t>- New Political CSR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0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707152"/>
          </a:xfrm>
        </p:spPr>
        <p:txBody>
          <a:bodyPr/>
          <a:lstStyle/>
          <a:p>
            <a:pPr algn="ctr"/>
            <a:r>
              <a:rPr lang="en-US" dirty="0" smtClean="0"/>
              <a:t>A Framework for Political Interpretation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456681"/>
              </p:ext>
            </p:extLst>
          </p:nvPr>
        </p:nvGraphicFramePr>
        <p:xfrm>
          <a:off x="395536" y="1383710"/>
          <a:ext cx="8496944" cy="4588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2155"/>
                <a:gridCol w="1172341"/>
                <a:gridCol w="1245612"/>
                <a:gridCol w="1172341"/>
                <a:gridCol w="1099069"/>
                <a:gridCol w="1172341"/>
                <a:gridCol w="1243085"/>
              </a:tblGrid>
              <a:tr h="1743981">
                <a:tc>
                  <a:txBody>
                    <a:bodyPr/>
                    <a:lstStyle/>
                    <a:p>
                      <a:pPr marL="179705" algn="r"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Political</a:t>
                      </a:r>
                      <a:r>
                        <a:rPr lang="en-US" sz="1200" baseline="0" noProof="0" dirty="0" smtClean="0">
                          <a:effectLst/>
                        </a:rPr>
                        <a:t> doctrines</a:t>
                      </a:r>
                      <a:endParaRPr lang="en-US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 </a:t>
                      </a: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en-US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en-US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en-US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en-US" sz="1200" noProof="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Phases</a:t>
                      </a:r>
                      <a:r>
                        <a:rPr lang="en-US" sz="1200" baseline="0" noProof="0" dirty="0" smtClean="0">
                          <a:effectLst/>
                        </a:rPr>
                        <a:t> of CSR</a:t>
                      </a:r>
                      <a:endParaRPr lang="en-US" sz="1200" noProof="0" dirty="0" smtClean="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en-US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050" noProof="0" smtClean="0">
                          <a:effectLst/>
                        </a:rPr>
                        <a:t>Market</a:t>
                      </a:r>
                      <a:r>
                        <a:rPr lang="en-US" sz="1050" baseline="0" noProof="0" smtClean="0">
                          <a:effectLst/>
                        </a:rPr>
                        <a:t> socialism</a:t>
                      </a:r>
                      <a:endParaRPr lang="en-US" sz="1050" noProof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en-US" sz="1000" noProof="0" dirty="0" smtClean="0">
                          <a:effectLst/>
                        </a:rPr>
                        <a:t>Property-owning</a:t>
                      </a:r>
                      <a:r>
                        <a:rPr lang="en-US" sz="1000" baseline="0" noProof="0" dirty="0" smtClean="0">
                          <a:effectLst/>
                        </a:rPr>
                        <a:t> democracy</a:t>
                      </a:r>
                      <a:endParaRPr lang="en-US" sz="1000" noProof="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050" baseline="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Welfare-state capitali</a:t>
                      </a:r>
                      <a:r>
                        <a:rPr lang="en-US" sz="1200" baseline="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sm</a:t>
                      </a:r>
                      <a:endParaRPr lang="en-US" sz="1200" noProof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050" noProof="0" smtClean="0">
                          <a:effectLst/>
                        </a:rPr>
                        <a:t>Liberal</a:t>
                      </a:r>
                      <a:r>
                        <a:rPr lang="en-US" sz="1050" baseline="0" noProof="0" smtClean="0">
                          <a:effectLst/>
                        </a:rPr>
                        <a:t> equality</a:t>
                      </a:r>
                      <a:endParaRPr lang="en-US" sz="1050" noProof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05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Classical</a:t>
                      </a:r>
                      <a:r>
                        <a:rPr lang="en-US" sz="1050" baseline="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liberalism</a:t>
                      </a:r>
                      <a:endParaRPr lang="en-US" sz="1050" noProof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fi-FI" sz="1050" noProof="0" dirty="0" err="1" smtClean="0">
                          <a:effectLst/>
                        </a:rPr>
                        <a:t>Libertarianism</a:t>
                      </a:r>
                      <a:endParaRPr lang="fi-FI" sz="1050" noProof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2803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Classical</a:t>
                      </a:r>
                      <a:endParaRPr lang="en-US" sz="1200" noProof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600" noProof="0" dirty="0" smtClean="0">
                          <a:solidFill>
                            <a:srgbClr val="FF0000"/>
                          </a:solidFill>
                          <a:effectLst/>
                        </a:rPr>
                        <a:t> Classical CSR</a:t>
                      </a:r>
                      <a:r>
                        <a:rPr lang="en-US" sz="1600" baseline="0" noProof="0" dirty="0" smtClean="0">
                          <a:solidFill>
                            <a:srgbClr val="FF0000"/>
                          </a:solidFill>
                          <a:effectLst/>
                        </a:rPr>
                        <a:t> discussion from the</a:t>
                      </a:r>
                      <a:r>
                        <a:rPr lang="en-US" sz="1600" baseline="0" noProof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600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+mn-cs"/>
                        </a:rPr>
                        <a:t>1950s and 1970s</a:t>
                      </a:r>
                      <a:endParaRPr lang="en-US" sz="1600" noProof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778417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Economic</a:t>
                      </a:r>
                      <a:endParaRPr lang="en-US" sz="1200" noProof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600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Dominant contemporary CSR discussion</a:t>
                      </a:r>
                      <a:endParaRPr lang="en-US" sz="1600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1045279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  <a:r>
                        <a:rPr lang="en-US" sz="1200" baseline="0" noProof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political</a:t>
                      </a:r>
                      <a:endParaRPr lang="en-US" sz="1200" noProof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600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Challenger of the dominant CSR discussion</a:t>
                      </a:r>
                      <a:endParaRPr lang="en-US" sz="1600" noProof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en-US" sz="1200" noProof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46200" y="2463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360" y="1880158"/>
            <a:ext cx="1080120" cy="124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96" y="1885145"/>
            <a:ext cx="1008112" cy="126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44" y="1885145"/>
            <a:ext cx="1008112" cy="12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280" y="1849141"/>
            <a:ext cx="1152128" cy="12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794" y="1849141"/>
            <a:ext cx="115212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203" y="1867142"/>
            <a:ext cx="1080120" cy="126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913323" y="3356992"/>
            <a:ext cx="0" cy="252028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98719" y="3337168"/>
            <a:ext cx="0" cy="25922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88858" y="3320988"/>
            <a:ext cx="0" cy="25922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51624" y="3322764"/>
            <a:ext cx="0" cy="25922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36286" y="3344368"/>
            <a:ext cx="18002" cy="25689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1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88400" cy="413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Part 1: Introducing the idea of business firms as a political actor in global economy (The new political CSR discussion).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Part 2: A </a:t>
            </a:r>
            <a:r>
              <a:rPr lang="en-US" dirty="0"/>
              <a:t>framework </a:t>
            </a:r>
            <a:r>
              <a:rPr lang="en-US" dirty="0" smtClean="0"/>
              <a:t>to </a:t>
            </a:r>
            <a:r>
              <a:rPr lang="en-US" dirty="0"/>
              <a:t>contextualize </a:t>
            </a:r>
            <a:r>
              <a:rPr lang="en-US" dirty="0" smtClean="0"/>
              <a:t>the new political CSR.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Part 3: The political interpretations of the major </a:t>
            </a:r>
            <a:r>
              <a:rPr lang="en-US" dirty="0"/>
              <a:t>CSR </a:t>
            </a:r>
            <a:r>
              <a:rPr lang="en-US" dirty="0" smtClean="0"/>
              <a:t>discussions.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0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1283216"/>
          </a:xfrm>
        </p:spPr>
        <p:txBody>
          <a:bodyPr/>
          <a:lstStyle/>
          <a:p>
            <a:pPr algn="ctr"/>
            <a:r>
              <a:rPr lang="en-US" dirty="0" smtClean="0"/>
              <a:t>Classic CSR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700808"/>
            <a:ext cx="7988400" cy="4019592"/>
          </a:xfrm>
        </p:spPr>
        <p:txBody>
          <a:bodyPr/>
          <a:lstStyle/>
          <a:p>
            <a:r>
              <a:rPr lang="en-US" dirty="0" smtClean="0"/>
              <a:t>Howard Bowen (1953): </a:t>
            </a:r>
            <a:r>
              <a:rPr lang="en-US" i="1" dirty="0" smtClean="0"/>
              <a:t>Social Responsibilities of the Businessman</a:t>
            </a:r>
          </a:p>
          <a:p>
            <a:r>
              <a:rPr lang="en-US" dirty="0" smtClean="0"/>
              <a:t>Keynesian economist and Business </a:t>
            </a:r>
            <a:r>
              <a:rPr lang="en-US" dirty="0"/>
              <a:t>S</a:t>
            </a:r>
            <a:r>
              <a:rPr lang="en-US" dirty="0" smtClean="0"/>
              <a:t>chool </a:t>
            </a:r>
            <a:r>
              <a:rPr lang="en-US" dirty="0"/>
              <a:t>D</a:t>
            </a:r>
            <a:r>
              <a:rPr lang="en-US" dirty="0" smtClean="0"/>
              <a:t>ean.</a:t>
            </a:r>
          </a:p>
          <a:p>
            <a:r>
              <a:rPr lang="en-US" dirty="0" smtClean="0"/>
              <a:t>Focus more on </a:t>
            </a:r>
            <a:r>
              <a:rPr lang="en-US" b="1" dirty="0" smtClean="0"/>
              <a:t>overall social welfare </a:t>
            </a:r>
            <a:r>
              <a:rPr lang="en-US" dirty="0" smtClean="0"/>
              <a:t>than firms’ profits</a:t>
            </a:r>
          </a:p>
          <a:p>
            <a:r>
              <a:rPr lang="en-US" b="1" dirty="0" smtClean="0"/>
              <a:t>Evaluating the responsibilities of the businesses in different political systems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Adopting </a:t>
            </a:r>
            <a:r>
              <a:rPr lang="en-US" b="1" dirty="0" smtClean="0"/>
              <a:t>pluralist position </a:t>
            </a:r>
            <a:r>
              <a:rPr lang="en-US" dirty="0" smtClean="0"/>
              <a:t>politically</a:t>
            </a:r>
          </a:p>
          <a:p>
            <a:r>
              <a:rPr lang="en-US" dirty="0" smtClean="0"/>
              <a:t>Foundation for the later research on CSR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2"/>
            <a:ext cx="144016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4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Classic CSR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Theodore Levitt (1958): </a:t>
            </a:r>
            <a:r>
              <a:rPr lang="en-US" i="1" dirty="0" smtClean="0"/>
              <a:t>The Dangers of Social Responsibility</a:t>
            </a:r>
          </a:p>
          <a:p>
            <a:r>
              <a:rPr lang="en-US" dirty="0" smtClean="0"/>
              <a:t>American economist and Professor at Harvard Business School, Editor of the Harvard Business Review</a:t>
            </a:r>
          </a:p>
          <a:p>
            <a:r>
              <a:rPr lang="en-US" dirty="0" smtClean="0"/>
              <a:t>Idea is to present a </a:t>
            </a:r>
            <a:r>
              <a:rPr lang="en-US" b="1" dirty="0" smtClean="0"/>
              <a:t>strong rejection of the idea of CSR </a:t>
            </a:r>
            <a:r>
              <a:rPr lang="en-US" dirty="0" smtClean="0"/>
              <a:t>based on the </a:t>
            </a:r>
            <a:r>
              <a:rPr lang="en-US" b="1" dirty="0" smtClean="0"/>
              <a:t>welfare-state capitalist premises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Strict division of moral labor: </a:t>
            </a:r>
            <a:r>
              <a:rPr lang="en-US" dirty="0" smtClean="0"/>
              <a:t>Task of managers is economic and governments should take care of general welfare.</a:t>
            </a:r>
          </a:p>
          <a:p>
            <a:r>
              <a:rPr lang="en-US" dirty="0" smtClean="0"/>
              <a:t>Need for the </a:t>
            </a:r>
            <a:r>
              <a:rPr lang="en-US" b="1" dirty="0" smtClean="0"/>
              <a:t>strong and extensive democratic state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15" y="0"/>
            <a:ext cx="14287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7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Classic CSR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K. D. Walters (1977): CSR and Political Ideology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Arguing for and against CSR from </a:t>
            </a:r>
            <a:r>
              <a:rPr lang="en-US" b="1" dirty="0" smtClean="0"/>
              <a:t>conservative and liberal perspectives.</a:t>
            </a:r>
          </a:p>
          <a:p>
            <a:endParaRPr lang="en-US" dirty="0" smtClean="0"/>
          </a:p>
          <a:p>
            <a:r>
              <a:rPr lang="en-US" dirty="0" smtClean="0"/>
              <a:t>L. E. Preston &amp; J. E. Post (1975): </a:t>
            </a:r>
            <a:r>
              <a:rPr lang="en-US" i="1" dirty="0" smtClean="0"/>
              <a:t>Private Management and Public Policy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- Examination of the </a:t>
            </a:r>
            <a:r>
              <a:rPr lang="en-US" b="1" dirty="0" smtClean="0"/>
              <a:t>division of responsibilities between public policy and firms.</a:t>
            </a:r>
          </a:p>
          <a:p>
            <a:endParaRPr lang="fi-FI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98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707152"/>
          </a:xfrm>
        </p:spPr>
        <p:txBody>
          <a:bodyPr/>
          <a:lstStyle/>
          <a:p>
            <a:pPr algn="ctr"/>
            <a:r>
              <a:rPr lang="en-US" dirty="0" smtClean="0"/>
              <a:t>Political Pluralism of Classic CSR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709795"/>
              </p:ext>
            </p:extLst>
          </p:nvPr>
        </p:nvGraphicFramePr>
        <p:xfrm>
          <a:off x="683568" y="1397113"/>
          <a:ext cx="7992886" cy="4221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7789"/>
                <a:gridCol w="1137789"/>
                <a:gridCol w="1137789"/>
                <a:gridCol w="1138576"/>
                <a:gridCol w="1138576"/>
                <a:gridCol w="1138576"/>
                <a:gridCol w="1163791"/>
              </a:tblGrid>
              <a:tr h="1539172">
                <a:tc>
                  <a:txBody>
                    <a:bodyPr/>
                    <a:lstStyle/>
                    <a:p>
                      <a:pPr marL="179705"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Political systems</a:t>
                      </a:r>
                      <a:endParaRPr lang="fi-FI" sz="1200" dirty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CSR</a:t>
                      </a:r>
                      <a:endParaRPr lang="fi-FI" sz="1200" dirty="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periods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Market </a:t>
                      </a:r>
                      <a:endParaRPr lang="fi-FI" sz="1200" dirty="0">
                        <a:effectLst/>
                      </a:endParaRP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socialism</a:t>
                      </a:r>
                      <a:endParaRPr lang="fi-FI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Property</a:t>
                      </a:r>
                      <a:endParaRPr lang="fi-FI" sz="1200" dirty="0">
                        <a:effectLst/>
                      </a:endParaRPr>
                    </a:p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-owning democracy</a:t>
                      </a:r>
                      <a:endParaRPr lang="fi-FI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Welfare-state capitalism</a:t>
                      </a:r>
                      <a:endParaRPr lang="fi-FI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Liberal </a:t>
                      </a:r>
                      <a:endParaRPr lang="fi-FI" sz="1200" dirty="0">
                        <a:effectLst/>
                      </a:endParaRP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equality</a:t>
                      </a:r>
                      <a:endParaRPr lang="fi-FI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Classical liberalism</a:t>
                      </a:r>
                      <a:endParaRPr lang="fi-FI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Libertarian laissez-faire</a:t>
                      </a:r>
                      <a:endParaRPr lang="fi-FI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285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Classic CSR</a:t>
                      </a:r>
                      <a:endParaRPr lang="fi-FI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Narrow CSR: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Levitt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Wider CSR: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Bowen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Evaluation of CSR within different political systems: 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Bowen, Walters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Examination of the division of responsibilities between public policy and firms: Preston &amp; Post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AutoShape 2"/>
          <p:cNvSpPr>
            <a:spLocks noChangeShapeType="1"/>
          </p:cNvSpPr>
          <p:nvPr/>
        </p:nvSpPr>
        <p:spPr bwMode="auto">
          <a:xfrm>
            <a:off x="4139951" y="3645024"/>
            <a:ext cx="8667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AutoShape 1"/>
          <p:cNvSpPr>
            <a:spLocks noChangeShapeType="1"/>
          </p:cNvSpPr>
          <p:nvPr/>
        </p:nvSpPr>
        <p:spPr bwMode="auto">
          <a:xfrm flipV="1">
            <a:off x="4139952" y="3429000"/>
            <a:ext cx="866775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683568" y="1412776"/>
            <a:ext cx="1152128" cy="1512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1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Economic CSR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err="1" smtClean="0"/>
              <a:t>Milton</a:t>
            </a:r>
            <a:r>
              <a:rPr lang="fi-FI" b="1" dirty="0" smtClean="0"/>
              <a:t> Friedman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Limited public structures </a:t>
            </a:r>
            <a:r>
              <a:rPr lang="en-US" dirty="0" smtClean="0"/>
              <a:t>and </a:t>
            </a:r>
            <a:r>
              <a:rPr lang="en-US" b="1" dirty="0" smtClean="0"/>
              <a:t>narrow CSR </a:t>
            </a:r>
            <a:r>
              <a:rPr lang="en-US" dirty="0" smtClean="0"/>
              <a:t>in the same package.</a:t>
            </a:r>
          </a:p>
          <a:p>
            <a:pPr>
              <a:buFont typeface="Wingdings" pitchFamily="2" charset="2"/>
              <a:buChar char="§"/>
            </a:pPr>
            <a:r>
              <a:rPr lang="en-US" i="1" dirty="0" smtClean="0"/>
              <a:t>“Business of business is business”.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 role of the state is to enforce law and order, define ownership rights…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“Such a </a:t>
            </a:r>
            <a:r>
              <a:rPr lang="en-US" b="1" dirty="0" smtClean="0"/>
              <a:t>government would have clearly limited functions </a:t>
            </a:r>
            <a:r>
              <a:rPr lang="en-US" dirty="0" smtClean="0"/>
              <a:t>and would refrain from a host of activities that are now undertaken by federal and state governments in the USA and other Western countries” (Friedman 1962)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86" y="-39664"/>
            <a:ext cx="1661170" cy="159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0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Economic CSR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Michael C. Jensen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Political Goal: State of affairs where </a:t>
            </a:r>
            <a:r>
              <a:rPr lang="en-US" b="1" dirty="0" smtClean="0"/>
              <a:t>society uses its resources most efficiently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Government and state power should be separated from the particular interests and private advantages.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 state has limited functions of protection of people and enforcing voluntary contracts and minimizing externalities.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 role of corporations is to </a:t>
            </a:r>
            <a:r>
              <a:rPr lang="en-US" b="1" dirty="0" smtClean="0"/>
              <a:t>extend the narrow focus of shareholder value </a:t>
            </a:r>
            <a:r>
              <a:rPr lang="en-US" dirty="0" smtClean="0"/>
              <a:t>maximization and </a:t>
            </a:r>
            <a:r>
              <a:rPr lang="en-US" b="1" dirty="0" smtClean="0"/>
              <a:t>concentrate on the maximization of the long-run total value of firms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48" y="7030"/>
            <a:ext cx="136815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8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Economic CSR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Mainstream CSR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A</a:t>
            </a:r>
            <a:r>
              <a:rPr lang="en-US" dirty="0" smtClean="0"/>
              <a:t> firm can </a:t>
            </a:r>
            <a:r>
              <a:rPr lang="en-US" b="1" dirty="0" smtClean="0"/>
              <a:t>do well by doing good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Focus on the ”business case of CSR”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Normally </a:t>
            </a:r>
            <a:r>
              <a:rPr lang="en-US" b="1" dirty="0" smtClean="0"/>
              <a:t>not much political discussion</a:t>
            </a:r>
            <a:r>
              <a:rPr lang="en-US" dirty="0" smtClean="0"/>
              <a:t> on the roles of businesses in a society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Central aim is to </a:t>
            </a:r>
            <a:r>
              <a:rPr lang="en-US" b="1" dirty="0" smtClean="0"/>
              <a:t>develop a wider conception of CSR </a:t>
            </a:r>
            <a:r>
              <a:rPr lang="en-US" dirty="0" smtClean="0"/>
              <a:t>than Friedman’s narrow view, without losing his (classical liberal) </a:t>
            </a:r>
            <a:r>
              <a:rPr lang="en-US" b="1" dirty="0" smtClean="0"/>
              <a:t>voluntarism </a:t>
            </a:r>
            <a:r>
              <a:rPr lang="en-US" dirty="0" smtClean="0"/>
              <a:t>and </a:t>
            </a:r>
            <a:r>
              <a:rPr lang="en-US" b="1" dirty="0" smtClean="0"/>
              <a:t>economic efficiency </a:t>
            </a:r>
            <a:r>
              <a:rPr lang="en-US" dirty="0" smtClean="0"/>
              <a:t>emphasis.</a:t>
            </a:r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13433"/>
            <a:ext cx="1388197" cy="161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7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Economic CSR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b="1" dirty="0" smtClean="0"/>
              <a:t>R. Edward </a:t>
            </a:r>
            <a:r>
              <a:rPr lang="fi-FI" b="1" dirty="0" err="1" smtClean="0"/>
              <a:t>Freeman</a:t>
            </a:r>
            <a:endParaRPr lang="fi-FI" b="1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 proper political context of the </a:t>
            </a:r>
            <a:r>
              <a:rPr lang="en-US" b="1" dirty="0" smtClean="0"/>
              <a:t>wider stakeholder responsibilities </a:t>
            </a:r>
            <a:r>
              <a:rPr lang="en-US" dirty="0" smtClean="0"/>
              <a:t>is </a:t>
            </a:r>
            <a:r>
              <a:rPr lang="en-US" b="1" dirty="0" smtClean="0"/>
              <a:t>libertarian political doctrine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It involves </a:t>
            </a:r>
            <a:r>
              <a:rPr lang="en-US" b="1" dirty="0" smtClean="0"/>
              <a:t>deep skepticism toward the state </a:t>
            </a:r>
            <a:r>
              <a:rPr lang="en-US" dirty="0" smtClean="0"/>
              <a:t>and its abilities to take care of the social background of businesses.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 libertarian political setting </a:t>
            </a:r>
            <a:r>
              <a:rPr lang="en-US" b="1" dirty="0" smtClean="0"/>
              <a:t>emphasizes the role of managers and firms</a:t>
            </a:r>
            <a:r>
              <a:rPr lang="en-US" dirty="0" smtClean="0"/>
              <a:t> as bearers of social responsibilities.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Libertarianism </a:t>
            </a:r>
            <a:r>
              <a:rPr lang="en-US" b="1" dirty="0" smtClean="0"/>
              <a:t>distributes moral labor strongly to private firms </a:t>
            </a:r>
            <a:r>
              <a:rPr lang="en-US" dirty="0" smtClean="0"/>
              <a:t>and suits well with the political aim of extending the influence of managers over their political and social environment.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016" y="0"/>
            <a:ext cx="1379984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1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851168"/>
          </a:xfrm>
        </p:spPr>
        <p:txBody>
          <a:bodyPr/>
          <a:lstStyle/>
          <a:p>
            <a:pPr algn="ctr"/>
            <a:r>
              <a:rPr lang="en-US" dirty="0" smtClean="0"/>
              <a:t>Right wing instrumental CSR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296405"/>
              </p:ext>
            </p:extLst>
          </p:nvPr>
        </p:nvGraphicFramePr>
        <p:xfrm>
          <a:off x="323528" y="1340768"/>
          <a:ext cx="8496944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1119515"/>
                <a:gridCol w="1204909"/>
                <a:gridCol w="1205743"/>
                <a:gridCol w="1205743"/>
                <a:gridCol w="1232445"/>
                <a:gridCol w="1232445"/>
              </a:tblGrid>
              <a:tr h="1493564">
                <a:tc>
                  <a:txBody>
                    <a:bodyPr/>
                    <a:lstStyle/>
                    <a:p>
                      <a:pPr marL="179705"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Political systems</a:t>
                      </a:r>
                      <a:endParaRPr lang="fi-FI" sz="1200" dirty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CSR</a:t>
                      </a:r>
                      <a:endParaRPr lang="fi-FI" sz="1200" dirty="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periods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Market </a:t>
                      </a:r>
                      <a:endParaRPr lang="fi-FI" sz="1200">
                        <a:effectLst/>
                      </a:endParaRP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socialism</a:t>
                      </a:r>
                      <a:endParaRPr lang="fi-FI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Property</a:t>
                      </a:r>
                      <a:endParaRPr lang="fi-FI" sz="1200">
                        <a:effectLst/>
                      </a:endParaRPr>
                    </a:p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-owning democracy</a:t>
                      </a:r>
                      <a:endParaRPr lang="fi-FI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Welfare-state capitalism</a:t>
                      </a:r>
                      <a:endParaRPr lang="fi-FI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Liberal </a:t>
                      </a:r>
                      <a:endParaRPr lang="fi-FI" sz="1200">
                        <a:effectLst/>
                      </a:endParaRP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equality</a:t>
                      </a:r>
                      <a:endParaRPr lang="fi-FI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Classical liberalism</a:t>
                      </a:r>
                      <a:endParaRPr lang="fi-FI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Libertarian laissez-faire</a:t>
                      </a:r>
                      <a:endParaRPr lang="fi-FI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0409">
                <a:tc rowSpan="3"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Instrumental CSR</a:t>
                      </a:r>
                      <a:endParaRPr lang="fi-FI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Narrow CSR: Friedman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89246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Middle ground CSR: Jensen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1296049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Wide CSR: Mainstream instrumental CSR research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Wide CSR: Freeman et al.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323528" y="1412776"/>
            <a:ext cx="1296144" cy="144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5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Political CSR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97036"/>
            <a:ext cx="7988400" cy="4136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Globalization blurs the traditional boundaries between </a:t>
            </a:r>
            <a:r>
              <a:rPr lang="en-US" dirty="0" smtClean="0"/>
              <a:t>the political </a:t>
            </a:r>
            <a:r>
              <a:rPr lang="en-US" dirty="0"/>
              <a:t>and economic spheres of society leading to the </a:t>
            </a:r>
            <a:r>
              <a:rPr lang="en-US" b="1" dirty="0"/>
              <a:t>politicization of the business </a:t>
            </a:r>
            <a:r>
              <a:rPr lang="en-US" b="1" dirty="0" smtClean="0"/>
              <a:t>firms </a:t>
            </a:r>
            <a:r>
              <a:rPr lang="en-US" dirty="0" smtClean="0"/>
              <a:t>(Scherer &amp; Palazzo).</a:t>
            </a:r>
          </a:p>
          <a:p>
            <a:r>
              <a:rPr lang="en-US" dirty="0"/>
              <a:t>Private </a:t>
            </a:r>
            <a:r>
              <a:rPr lang="en-US" b="1" dirty="0"/>
              <a:t>firms take over </a:t>
            </a:r>
            <a:r>
              <a:rPr lang="en-US" dirty="0"/>
              <a:t>the traditional </a:t>
            </a:r>
            <a:r>
              <a:rPr lang="en-US" b="1" dirty="0"/>
              <a:t>governmental tasks </a:t>
            </a:r>
            <a:r>
              <a:rPr lang="en-US" dirty="0"/>
              <a:t>of social regulation and operate as new providers of </a:t>
            </a:r>
            <a:r>
              <a:rPr lang="en-US" b="1" dirty="0"/>
              <a:t>citizenship rights and public </a:t>
            </a:r>
            <a:r>
              <a:rPr lang="en-US" b="1" dirty="0" smtClean="0"/>
              <a:t>goods </a:t>
            </a:r>
            <a:r>
              <a:rPr lang="en-US" dirty="0" smtClean="0"/>
              <a:t>(Crane, </a:t>
            </a:r>
            <a:r>
              <a:rPr lang="en-US" dirty="0" err="1" smtClean="0"/>
              <a:t>Matten</a:t>
            </a:r>
            <a:r>
              <a:rPr lang="en-US" dirty="0" smtClean="0"/>
              <a:t> &amp; Moon).</a:t>
            </a:r>
          </a:p>
          <a:p>
            <a:r>
              <a:rPr lang="en-US" dirty="0"/>
              <a:t>The traditional picture of firms </a:t>
            </a:r>
            <a:r>
              <a:rPr lang="en-US" dirty="0" smtClean="0"/>
              <a:t>as </a:t>
            </a:r>
            <a:r>
              <a:rPr lang="en-US" dirty="0"/>
              <a:t>apolitical actors focusing on economic roles in society does not hold </a:t>
            </a:r>
            <a:r>
              <a:rPr lang="en-US" dirty="0" smtClean="0"/>
              <a:t>anymore (Scherer &amp; Palazzo). </a:t>
            </a:r>
          </a:p>
          <a:p>
            <a:r>
              <a:rPr lang="en-US" dirty="0" smtClean="0"/>
              <a:t>The politicization of firms in global economy </a:t>
            </a:r>
            <a:r>
              <a:rPr lang="en-US" b="1" dirty="0" smtClean="0"/>
              <a:t>goes </a:t>
            </a:r>
            <a:r>
              <a:rPr lang="en-US" b="1" dirty="0"/>
              <a:t>beyond </a:t>
            </a:r>
            <a:r>
              <a:rPr lang="en-US" b="1" dirty="0" smtClean="0"/>
              <a:t>the reach of </a:t>
            </a:r>
            <a:r>
              <a:rPr lang="en-US" b="1" dirty="0"/>
              <a:t>mainstream </a:t>
            </a:r>
            <a:r>
              <a:rPr lang="en-US" b="1" dirty="0" smtClean="0"/>
              <a:t>economic CSR </a:t>
            </a:r>
            <a:r>
              <a:rPr lang="en-US" dirty="0" smtClean="0"/>
              <a:t>(Scherer &amp; Palazzo).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99592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24661"/>
            <a:ext cx="936104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4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2400" y="547200"/>
            <a:ext cx="7772400" cy="16576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Part 1 : New Political CSR</a:t>
            </a:r>
            <a:br>
              <a:rPr lang="en-US" sz="36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“We suggest that, under the conditions of globalization, the strict division of labor between private business and nation-state governance does not hold any more” (Scherer </a:t>
            </a:r>
            <a:r>
              <a:rPr lang="en-US" dirty="0"/>
              <a:t>&amp;</a:t>
            </a:r>
            <a:r>
              <a:rPr lang="en-US" dirty="0" smtClean="0"/>
              <a:t> Palazzo)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84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Corporations as Governments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2060848"/>
            <a:ext cx="7988400" cy="36595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Instead of governments, corporations become the main providers of the social rights, political rights and civil rights of citizens (= extended corporate citizenship ECC).</a:t>
            </a:r>
          </a:p>
          <a:p>
            <a:r>
              <a:rPr lang="en-US" dirty="0" smtClean="0"/>
              <a:t>For new political CSR, the process of ECC is relevant in the global economy where states lose their power to corporations.</a:t>
            </a:r>
          </a:p>
          <a:p>
            <a:r>
              <a:rPr lang="en-US" b="1" dirty="0" smtClean="0"/>
              <a:t>ECC challenges the traditional economic CSR </a:t>
            </a:r>
            <a:r>
              <a:rPr lang="en-US" dirty="0" smtClean="0"/>
              <a:t>and its classical liberal conception of division of moral labor in a society </a:t>
            </a:r>
            <a:r>
              <a:rPr lang="en-US" b="1" dirty="0" smtClean="0"/>
              <a:t>with strict separation between business and politics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793"/>
            <a:ext cx="920698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86409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23575"/>
            <a:ext cx="899592" cy="132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0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17"/>
          <p:cNvSpPr txBox="1">
            <a:spLocks noChangeArrowheads="1"/>
          </p:cNvSpPr>
          <p:nvPr/>
        </p:nvSpPr>
        <p:spPr bwMode="auto">
          <a:xfrm>
            <a:off x="8031163" y="5756275"/>
            <a:ext cx="862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CH" sz="1600" b="1" dirty="0" err="1">
                <a:solidFill>
                  <a:srgbClr val="FF0000"/>
                </a:solidFill>
              </a:rPr>
              <a:t>Private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32772" name="Text Box 18"/>
          <p:cNvSpPr txBox="1">
            <a:spLocks noChangeArrowheads="1"/>
          </p:cNvSpPr>
          <p:nvPr/>
        </p:nvSpPr>
        <p:spPr bwMode="auto">
          <a:xfrm>
            <a:off x="8061325" y="5037138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CH" sz="1600" b="1" dirty="0">
                <a:solidFill>
                  <a:srgbClr val="FF0000"/>
                </a:solidFill>
              </a:rPr>
              <a:t>Public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240974" y="44625"/>
            <a:ext cx="8229600" cy="43204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New political CSR </a:t>
            </a:r>
            <a:r>
              <a:rPr lang="en-US" sz="1100" dirty="0" smtClean="0">
                <a:solidFill>
                  <a:schemeClr val="tx1"/>
                </a:solidFill>
              </a:rPr>
              <a:t>adapted from Guido Palazzo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2774" name="Rectangle 39"/>
          <p:cNvSpPr>
            <a:spLocks noChangeArrowheads="1"/>
          </p:cNvSpPr>
          <p:nvPr/>
        </p:nvSpPr>
        <p:spPr bwMode="auto">
          <a:xfrm>
            <a:off x="395288" y="1196975"/>
            <a:ext cx="2808287" cy="30956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5" name="Oval 42"/>
          <p:cNvSpPr>
            <a:spLocks noChangeArrowheads="1"/>
          </p:cNvSpPr>
          <p:nvPr/>
        </p:nvSpPr>
        <p:spPr bwMode="auto">
          <a:xfrm>
            <a:off x="466725" y="5914287"/>
            <a:ext cx="2736850" cy="1052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CH" sz="2400" b="1"/>
          </a:p>
        </p:txBody>
      </p:sp>
      <p:sp>
        <p:nvSpPr>
          <p:cNvPr id="32776" name="Rectangle 3"/>
          <p:cNvSpPr>
            <a:spLocks noChangeArrowheads="1"/>
          </p:cNvSpPr>
          <p:nvPr/>
        </p:nvSpPr>
        <p:spPr bwMode="auto">
          <a:xfrm>
            <a:off x="781050" y="1457325"/>
            <a:ext cx="2016125" cy="1439863"/>
          </a:xfrm>
          <a:prstGeom prst="rect">
            <a:avLst/>
          </a:prstGeom>
          <a:solidFill>
            <a:schemeClr val="hlink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7" name="Rectangle 5"/>
          <p:cNvSpPr>
            <a:spLocks noChangeArrowheads="1"/>
          </p:cNvSpPr>
          <p:nvPr/>
        </p:nvSpPr>
        <p:spPr bwMode="auto">
          <a:xfrm>
            <a:off x="781050" y="2251075"/>
            <a:ext cx="2016125" cy="574675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CH" sz="2000" b="1"/>
              <a:t>Parliament</a:t>
            </a:r>
            <a:endParaRPr lang="fr-FR" sz="2000" b="1"/>
          </a:p>
        </p:txBody>
      </p:sp>
      <p:sp>
        <p:nvSpPr>
          <p:cNvPr id="32778" name="Rectangle 6"/>
          <p:cNvSpPr>
            <a:spLocks noChangeArrowheads="1"/>
          </p:cNvSpPr>
          <p:nvPr/>
        </p:nvSpPr>
        <p:spPr bwMode="auto">
          <a:xfrm>
            <a:off x="781050" y="3302000"/>
            <a:ext cx="2016125" cy="574675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CH" sz="2000" b="1"/>
              <a:t>Political Parties</a:t>
            </a:r>
            <a:endParaRPr lang="fr-FR" sz="2000" b="1"/>
          </a:p>
        </p:txBody>
      </p:sp>
      <p:sp>
        <p:nvSpPr>
          <p:cNvPr id="32779" name="Rectangle 7"/>
          <p:cNvSpPr>
            <a:spLocks noChangeArrowheads="1"/>
          </p:cNvSpPr>
          <p:nvPr/>
        </p:nvSpPr>
        <p:spPr bwMode="auto">
          <a:xfrm>
            <a:off x="781050" y="1528763"/>
            <a:ext cx="2016125" cy="574675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CH" sz="2000" b="1"/>
              <a:t>Government</a:t>
            </a:r>
            <a:endParaRPr lang="fr-FR" sz="2000" b="1"/>
          </a:p>
        </p:txBody>
      </p:sp>
      <p:sp>
        <p:nvSpPr>
          <p:cNvPr id="32780" name="AutoShape 8"/>
          <p:cNvSpPr>
            <a:spLocks noChangeArrowheads="1"/>
          </p:cNvSpPr>
          <p:nvPr/>
        </p:nvSpPr>
        <p:spPr bwMode="auto">
          <a:xfrm>
            <a:off x="1619250" y="4167188"/>
            <a:ext cx="431800" cy="1439862"/>
          </a:xfrm>
          <a:prstGeom prst="upArrow">
            <a:avLst>
              <a:gd name="adj1" fmla="val 50000"/>
              <a:gd name="adj2" fmla="val 83364"/>
            </a:avLst>
          </a:prstGeom>
          <a:solidFill>
            <a:srgbClr val="000000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1" name="AutoShape 9"/>
          <p:cNvSpPr>
            <a:spLocks noChangeArrowheads="1"/>
          </p:cNvSpPr>
          <p:nvPr/>
        </p:nvSpPr>
        <p:spPr bwMode="auto">
          <a:xfrm>
            <a:off x="1547813" y="2943225"/>
            <a:ext cx="431800" cy="3333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2" name="Rectangle 28"/>
          <p:cNvSpPr>
            <a:spLocks noChangeArrowheads="1"/>
          </p:cNvSpPr>
          <p:nvPr/>
        </p:nvSpPr>
        <p:spPr bwMode="auto">
          <a:xfrm>
            <a:off x="611188" y="1358900"/>
            <a:ext cx="2305050" cy="2592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3" name="Text Box 43"/>
          <p:cNvSpPr txBox="1">
            <a:spLocks noChangeArrowheads="1"/>
          </p:cNvSpPr>
          <p:nvPr/>
        </p:nvSpPr>
        <p:spPr bwMode="auto">
          <a:xfrm>
            <a:off x="755650" y="6165850"/>
            <a:ext cx="196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H" b="1"/>
              <a:t>      corporations</a:t>
            </a:r>
            <a:endParaRPr lang="fr-FR" b="1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4049710" y="1310004"/>
            <a:ext cx="2881312" cy="4733236"/>
            <a:chOff x="2517" y="618"/>
            <a:chExt cx="1815" cy="3220"/>
          </a:xfrm>
        </p:grpSpPr>
        <p:sp>
          <p:nvSpPr>
            <p:cNvPr id="32785" name="Oval 26"/>
            <p:cNvSpPr>
              <a:spLocks noChangeArrowheads="1"/>
            </p:cNvSpPr>
            <p:nvPr/>
          </p:nvSpPr>
          <p:spPr bwMode="auto">
            <a:xfrm>
              <a:off x="2654" y="2295"/>
              <a:ext cx="1542" cy="5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H" sz="2400" b="1"/>
                <a:t>Civil Society</a:t>
              </a:r>
              <a:endParaRPr lang="fr-FR" sz="2400" b="1"/>
            </a:p>
          </p:txBody>
        </p:sp>
        <p:sp>
          <p:nvSpPr>
            <p:cNvPr id="32786" name="Rectangle 32"/>
            <p:cNvSpPr>
              <a:spLocks noChangeArrowheads="1"/>
            </p:cNvSpPr>
            <p:nvPr/>
          </p:nvSpPr>
          <p:spPr bwMode="auto">
            <a:xfrm>
              <a:off x="2851" y="742"/>
              <a:ext cx="1071" cy="755"/>
            </a:xfrm>
            <a:prstGeom prst="rect">
              <a:avLst/>
            </a:prstGeom>
            <a:solidFill>
              <a:schemeClr val="hlink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87" name="Rectangle 33"/>
            <p:cNvSpPr>
              <a:spLocks noChangeArrowheads="1"/>
            </p:cNvSpPr>
            <p:nvPr/>
          </p:nvSpPr>
          <p:spPr bwMode="auto">
            <a:xfrm>
              <a:off x="2851" y="1242"/>
              <a:ext cx="1071" cy="301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fr-CH" b="1"/>
                <a:t>Parliament</a:t>
              </a:r>
              <a:endParaRPr lang="fr-FR" b="1"/>
            </a:p>
          </p:txBody>
        </p:sp>
        <p:sp>
          <p:nvSpPr>
            <p:cNvPr id="32788" name="Rectangle 34"/>
            <p:cNvSpPr>
              <a:spLocks noChangeArrowheads="1"/>
            </p:cNvSpPr>
            <p:nvPr/>
          </p:nvSpPr>
          <p:spPr bwMode="auto">
            <a:xfrm>
              <a:off x="2851" y="1723"/>
              <a:ext cx="1071" cy="301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fr-CH" b="1"/>
                <a:t>Political Parties</a:t>
              </a:r>
              <a:endParaRPr lang="fr-FR" b="1"/>
            </a:p>
          </p:txBody>
        </p:sp>
        <p:sp>
          <p:nvSpPr>
            <p:cNvPr id="32789" name="Rectangle 35"/>
            <p:cNvSpPr>
              <a:spLocks noChangeArrowheads="1"/>
            </p:cNvSpPr>
            <p:nvPr/>
          </p:nvSpPr>
          <p:spPr bwMode="auto">
            <a:xfrm>
              <a:off x="2851" y="787"/>
              <a:ext cx="1071" cy="301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fr-CH" b="1"/>
                <a:t>Government</a:t>
              </a:r>
              <a:endParaRPr lang="fr-FR" b="1"/>
            </a:p>
          </p:txBody>
        </p:sp>
        <p:sp>
          <p:nvSpPr>
            <p:cNvPr id="32790" name="AutoShape 36"/>
            <p:cNvSpPr>
              <a:spLocks noChangeArrowheads="1"/>
            </p:cNvSpPr>
            <p:nvPr/>
          </p:nvSpPr>
          <p:spPr bwMode="auto">
            <a:xfrm>
              <a:off x="3288" y="1541"/>
              <a:ext cx="229" cy="175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0000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91" name="Rectangle 37"/>
            <p:cNvSpPr>
              <a:spLocks noChangeArrowheads="1"/>
            </p:cNvSpPr>
            <p:nvPr/>
          </p:nvSpPr>
          <p:spPr bwMode="auto">
            <a:xfrm>
              <a:off x="2789" y="708"/>
              <a:ext cx="1225" cy="13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92" name="Rectangle 40"/>
            <p:cNvSpPr>
              <a:spLocks noChangeArrowheads="1"/>
            </p:cNvSpPr>
            <p:nvPr/>
          </p:nvSpPr>
          <p:spPr bwMode="auto">
            <a:xfrm>
              <a:off x="2517" y="2205"/>
              <a:ext cx="1815" cy="1633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93" name="Oval 48"/>
            <p:cNvSpPr>
              <a:spLocks noChangeArrowheads="1"/>
            </p:cNvSpPr>
            <p:nvPr/>
          </p:nvSpPr>
          <p:spPr bwMode="auto">
            <a:xfrm>
              <a:off x="2562" y="3158"/>
              <a:ext cx="1724" cy="6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CH" sz="2400" b="1"/>
            </a:p>
          </p:txBody>
        </p:sp>
        <p:sp>
          <p:nvSpPr>
            <p:cNvPr id="32794" name="AutoShape 49"/>
            <p:cNvSpPr>
              <a:spLocks noChangeArrowheads="1"/>
            </p:cNvSpPr>
            <p:nvPr/>
          </p:nvSpPr>
          <p:spPr bwMode="auto">
            <a:xfrm>
              <a:off x="3300" y="2857"/>
              <a:ext cx="306" cy="346"/>
            </a:xfrm>
            <a:prstGeom prst="upDownArrow">
              <a:avLst>
                <a:gd name="adj1" fmla="val 50000"/>
                <a:gd name="adj2" fmla="val 22614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95" name="Text Box 50"/>
            <p:cNvSpPr txBox="1">
              <a:spLocks noChangeArrowheads="1"/>
            </p:cNvSpPr>
            <p:nvPr/>
          </p:nvSpPr>
          <p:spPr bwMode="auto">
            <a:xfrm>
              <a:off x="2973" y="3339"/>
              <a:ext cx="9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CH" b="1" dirty="0"/>
                <a:t>corporations</a:t>
              </a:r>
              <a:endParaRPr lang="fr-FR" b="1" dirty="0"/>
            </a:p>
          </p:txBody>
        </p:sp>
        <p:sp>
          <p:nvSpPr>
            <p:cNvPr id="32796" name="Rectangle 52"/>
            <p:cNvSpPr>
              <a:spLocks noChangeArrowheads="1"/>
            </p:cNvSpPr>
            <p:nvPr/>
          </p:nvSpPr>
          <p:spPr bwMode="auto">
            <a:xfrm>
              <a:off x="2517" y="618"/>
              <a:ext cx="1815" cy="1588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6195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ignificance of new political CSR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7988400" cy="4136400"/>
          </a:xfrm>
        </p:spPr>
        <p:txBody>
          <a:bodyPr/>
          <a:lstStyle/>
          <a:p>
            <a:r>
              <a:rPr lang="en-US" b="1" dirty="0" smtClean="0"/>
              <a:t>ECC may </a:t>
            </a:r>
            <a:r>
              <a:rPr lang="en-US" dirty="0" smtClean="0"/>
              <a:t>(or may not) </a:t>
            </a:r>
            <a:r>
              <a:rPr lang="en-US" b="1" dirty="0" smtClean="0"/>
              <a:t>challenge the classical liberal </a:t>
            </a:r>
            <a:r>
              <a:rPr lang="en-US" dirty="0" smtClean="0"/>
              <a:t>conception of proper </a:t>
            </a:r>
            <a:r>
              <a:rPr lang="en-US" b="1" dirty="0" smtClean="0"/>
              <a:t>business-society relations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However, </a:t>
            </a:r>
            <a:r>
              <a:rPr lang="en-US" b="1" dirty="0" smtClean="0"/>
              <a:t>ECC is fully in line with the libertarian </a:t>
            </a:r>
            <a:r>
              <a:rPr lang="en-US" dirty="0" smtClean="0"/>
              <a:t>conception of </a:t>
            </a:r>
            <a:r>
              <a:rPr lang="en-US" b="1" dirty="0" smtClean="0"/>
              <a:t>business-society relations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Thus, </a:t>
            </a:r>
            <a:r>
              <a:rPr lang="en-US" b="1" dirty="0" smtClean="0"/>
              <a:t>new political CSR does not fundamentally challenge</a:t>
            </a:r>
            <a:r>
              <a:rPr lang="en-US" dirty="0" smtClean="0"/>
              <a:t> or go beyond </a:t>
            </a:r>
            <a:r>
              <a:rPr lang="en-US" b="1" dirty="0" smtClean="0"/>
              <a:t>the instrumental CSR paradigm. </a:t>
            </a:r>
            <a:r>
              <a:rPr lang="en-US" dirty="0" smtClean="0"/>
              <a:t>(Mäkinen &amp; Kourula, 2012)</a:t>
            </a:r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81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923176"/>
          </a:xfrm>
        </p:spPr>
        <p:txBody>
          <a:bodyPr/>
          <a:lstStyle/>
          <a:p>
            <a:pPr algn="ctr"/>
            <a:r>
              <a:rPr lang="en-US" dirty="0" smtClean="0"/>
              <a:t>New political CSR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361300"/>
              </p:ext>
            </p:extLst>
          </p:nvPr>
        </p:nvGraphicFramePr>
        <p:xfrm>
          <a:off x="683569" y="1484784"/>
          <a:ext cx="8208912" cy="3900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540"/>
                <a:gridCol w="1168540"/>
                <a:gridCol w="1168540"/>
                <a:gridCol w="1169349"/>
                <a:gridCol w="1169349"/>
                <a:gridCol w="1169349"/>
                <a:gridCol w="1195245"/>
              </a:tblGrid>
              <a:tr h="2255051">
                <a:tc>
                  <a:txBody>
                    <a:bodyPr/>
                    <a:lstStyle/>
                    <a:p>
                      <a:pPr marL="179705"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Political systems</a:t>
                      </a:r>
                      <a:endParaRPr lang="fi-FI" sz="1200" dirty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CSR</a:t>
                      </a:r>
                      <a:endParaRPr lang="fi-FI" sz="1200" dirty="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periods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Market </a:t>
                      </a:r>
                      <a:endParaRPr lang="fi-FI" sz="1200" dirty="0">
                        <a:effectLst/>
                      </a:endParaRP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socialism</a:t>
                      </a:r>
                      <a:endParaRPr lang="fi-FI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Property</a:t>
                      </a:r>
                      <a:endParaRPr lang="fi-FI" sz="1200">
                        <a:effectLst/>
                      </a:endParaRPr>
                    </a:p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-owning democracy</a:t>
                      </a:r>
                      <a:endParaRPr lang="fi-FI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Welfare-state capitalism</a:t>
                      </a:r>
                      <a:endParaRPr lang="fi-FI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Liberal </a:t>
                      </a:r>
                      <a:endParaRPr lang="fi-FI" sz="1200" dirty="0">
                        <a:effectLst/>
                      </a:endParaRP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equality</a:t>
                      </a:r>
                      <a:endParaRPr lang="fi-FI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Classical liberalism</a:t>
                      </a:r>
                      <a:endParaRPr lang="fi-FI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Libertarian laissez-faire</a:t>
                      </a:r>
                      <a:endParaRPr lang="fi-FI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33381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New political CSR</a:t>
                      </a:r>
                      <a:endParaRPr lang="fi-FI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Gap</a:t>
                      </a:r>
                      <a:r>
                        <a:rPr lang="en-US" sz="1400" dirty="0">
                          <a:effectLst/>
                        </a:rPr>
                        <a:t>: </a:t>
                      </a:r>
                      <a:r>
                        <a:rPr lang="en-US" sz="1400" dirty="0" smtClean="0">
                          <a:effectLst/>
                        </a:rPr>
                        <a:t>The alternative </a:t>
                      </a:r>
                      <a:r>
                        <a:rPr lang="en-US" sz="1400" dirty="0">
                          <a:effectLst/>
                        </a:rPr>
                        <a:t>conceptions of background justice are needed in new political CSR to challenge instrumental CSR and aim </a:t>
                      </a:r>
                      <a:r>
                        <a:rPr lang="en-US" sz="1400" dirty="0" smtClean="0">
                          <a:effectLst/>
                        </a:rPr>
                        <a:t>towards the deliberative </a:t>
                      </a:r>
                      <a:r>
                        <a:rPr lang="en-US" sz="1400" dirty="0">
                          <a:effectLst/>
                        </a:rPr>
                        <a:t>democratic conception of CSR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Benchmark </a:t>
                      </a:r>
                      <a:r>
                        <a:rPr lang="en-US" sz="1200" dirty="0">
                          <a:effectLst/>
                        </a:rPr>
                        <a:t>for Scherer &amp; Palazzo: New political CSR attempts to go beyond this view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Political </a:t>
                      </a:r>
                      <a:r>
                        <a:rPr lang="en-US" sz="1200" dirty="0">
                          <a:effectLst/>
                        </a:rPr>
                        <a:t>CSR without background justice: Extended corporate citizenship</a:t>
                      </a:r>
                      <a:endParaRPr lang="fi-FI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3568" y="1484784"/>
            <a:ext cx="1152128" cy="2232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8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0"/>
            <a:ext cx="79884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Political Map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663563"/>
              </p:ext>
            </p:extLst>
          </p:nvPr>
        </p:nvGraphicFramePr>
        <p:xfrm>
          <a:off x="107505" y="548680"/>
          <a:ext cx="9036496" cy="6192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0310"/>
                <a:gridCol w="1170787"/>
                <a:gridCol w="1170787"/>
                <a:gridCol w="1170787"/>
                <a:gridCol w="1097613"/>
                <a:gridCol w="1560555"/>
                <a:gridCol w="122451"/>
                <a:gridCol w="1353206"/>
              </a:tblGrid>
              <a:tr h="936104">
                <a:tc>
                  <a:txBody>
                    <a:bodyPr/>
                    <a:lstStyle/>
                    <a:p>
                      <a:pPr marL="179705"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Political </a:t>
                      </a:r>
                      <a:r>
                        <a:rPr lang="en-US" sz="1100" dirty="0" smtClean="0">
                          <a:effectLst/>
                        </a:rPr>
                        <a:t>systems</a:t>
                      </a:r>
                    </a:p>
                    <a:p>
                      <a:pPr marL="179705"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CSR</a:t>
                      </a:r>
                      <a:endParaRPr lang="fi-FI" sz="1100" dirty="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periods</a:t>
                      </a:r>
                      <a:endParaRPr lang="fi-FI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Market </a:t>
                      </a:r>
                      <a:endParaRPr lang="fi-FI" sz="1100" dirty="0">
                        <a:effectLst/>
                      </a:endParaRP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socialism</a:t>
                      </a:r>
                      <a:endParaRPr lang="fi-FI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2710" marR="32710" marT="0" marB="0"/>
                </a:tc>
                <a:tc>
                  <a:txBody>
                    <a:bodyPr/>
                    <a:lstStyle/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Property</a:t>
                      </a:r>
                      <a:endParaRPr lang="fi-FI" sz="1100" dirty="0">
                        <a:effectLst/>
                      </a:endParaRPr>
                    </a:p>
                    <a:p>
                      <a:pPr marL="179705" indent="9525"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-owning democracy</a:t>
                      </a:r>
                      <a:endParaRPr lang="fi-FI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2710" marR="3271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Welfare-state capitalism</a:t>
                      </a:r>
                      <a:endParaRPr lang="fi-FI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2710" marR="3271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Liberal </a:t>
                      </a:r>
                      <a:endParaRPr lang="fi-FI" sz="1100" dirty="0">
                        <a:effectLst/>
                      </a:endParaRP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equality</a:t>
                      </a:r>
                      <a:endParaRPr lang="fi-FI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2710" marR="3271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Classical liberalism</a:t>
                      </a:r>
                      <a:endParaRPr lang="fi-FI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2710" marR="32710" marT="0" marB="0"/>
                </a:tc>
                <a:tc gridSpan="2"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Libertarian laissez-faire</a:t>
                      </a:r>
                      <a:endParaRPr lang="fi-FI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2710" marR="32710" marT="0" marB="0"/>
                </a:tc>
                <a:tc hMerge="1"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2710" marR="32710" marT="0" marB="0"/>
                </a:tc>
              </a:tr>
              <a:tr h="1796781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Classic CSR</a:t>
                      </a:r>
                      <a:endParaRPr lang="fi-FI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2710" marR="3271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Narrow CSR: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Levitt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Wider CSR: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Bowen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Evaluation of CSR within different political systems: 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Bowen, Walters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Examination of the division of responsibilities between public policy and firms: Preston &amp; Post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420101">
                <a:tc rowSpan="3"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Instrumental CSR</a:t>
                      </a:r>
                      <a:endParaRPr lang="fi-FI" sz="11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2710" marR="32710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C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fi-FI" sz="11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fi-FI" sz="11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itchFamily="34" charset="0"/>
                        </a:rPr>
                        <a:t>Narrow CSR: Friedman</a:t>
                      </a:r>
                      <a:endParaRPr lang="fi-FI" sz="11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fi-FI" sz="1100" dirty="0">
                        <a:effectLst/>
                        <a:latin typeface="Arial Black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fi-FI" sz="11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0070C0"/>
                    </a:solidFill>
                  </a:tcPr>
                </a:tc>
              </a:tr>
              <a:tr h="458584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itchFamily="34" charset="0"/>
                        </a:rPr>
                        <a:t>Middle ground CSR: Jensen</a:t>
                      </a:r>
                      <a:endParaRPr lang="fi-FI" sz="11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fi-FI" sz="11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0070C0"/>
                    </a:solidFill>
                  </a:tcPr>
                </a:tc>
              </a:tr>
              <a:tr h="78091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itchFamily="34" charset="0"/>
                        </a:rPr>
                        <a:t>Wide CSR: Mainstream instrumental CSR research</a:t>
                      </a:r>
                      <a:endParaRPr lang="fi-FI" sz="11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itchFamily="34" charset="0"/>
                        </a:rPr>
                        <a:t>Wide CSR: Freeman et al.</a:t>
                      </a:r>
                      <a:endParaRPr lang="fi-FI" sz="11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0070C0"/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New political CSR</a:t>
                      </a:r>
                      <a:endParaRPr lang="fi-FI" sz="11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2710" marR="32710" marT="0" marB="0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Gap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: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The alternative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conceptions of background justice are needed in new political CSR to challenge instrumental CSR and aim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towards the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deliberative democratic conception of CSR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itchFamily="34" charset="0"/>
                        </a:rPr>
                        <a:t>Benchmark for Scherer &amp; Palazzo: New political CSR attempts to go beyond this view</a:t>
                      </a:r>
                      <a:endParaRPr lang="fi-FI" sz="11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itchFamily="34" charset="0"/>
                        </a:rPr>
                        <a:t>Political CSR without background justice: Extended corporate citizenship </a:t>
                      </a:r>
                      <a:endParaRPr lang="fi-FI" sz="1100" dirty="0">
                        <a:effectLst/>
                        <a:latin typeface="Arial Black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fi-FI" sz="11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710" marR="32710" marT="0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 flipV="1">
            <a:off x="5144400" y="6813374"/>
            <a:ext cx="1537200" cy="45719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 flipV="1">
            <a:off x="6858000" y="6813375"/>
            <a:ext cx="1702800" cy="45719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AutoShape 1"/>
          <p:cNvSpPr>
            <a:spLocks noChangeShapeType="1"/>
          </p:cNvSpPr>
          <p:nvPr/>
        </p:nvSpPr>
        <p:spPr bwMode="auto">
          <a:xfrm flipV="1">
            <a:off x="3851920" y="1772816"/>
            <a:ext cx="866775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3851920" y="2132856"/>
            <a:ext cx="866775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4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Session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Discussion over </a:t>
            </a:r>
            <a:r>
              <a:rPr lang="en-US" b="1" dirty="0" smtClean="0"/>
              <a:t>CSR is always political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dominant framing of new political CSR faces </a:t>
            </a:r>
            <a:r>
              <a:rPr lang="en-US" dirty="0" smtClean="0"/>
              <a:t>real </a:t>
            </a:r>
            <a:r>
              <a:rPr lang="en-US" b="1" dirty="0" smtClean="0"/>
              <a:t>political challenges </a:t>
            </a:r>
            <a:r>
              <a:rPr lang="en-US" dirty="0" smtClean="0"/>
              <a:t>in its attempt to go beyond mainstream economic CSR discussion.</a:t>
            </a:r>
          </a:p>
          <a:p>
            <a:r>
              <a:rPr lang="en-US" dirty="0" smtClean="0"/>
              <a:t>There is risk that new political CSR promotes </a:t>
            </a:r>
            <a:r>
              <a:rPr lang="en-US" b="1" dirty="0" smtClean="0"/>
              <a:t>one particular political</a:t>
            </a:r>
            <a:r>
              <a:rPr lang="en-US" dirty="0" smtClean="0"/>
              <a:t> (libertarian) conception of society.</a:t>
            </a:r>
          </a:p>
          <a:p>
            <a:r>
              <a:rPr lang="en-US" dirty="0" smtClean="0"/>
              <a:t>To answer the challenges of political pluralism there is a need to </a:t>
            </a:r>
            <a:r>
              <a:rPr lang="en-US" b="1" dirty="0" smtClean="0"/>
              <a:t>take a fresh look at the history of CSR </a:t>
            </a:r>
            <a:r>
              <a:rPr lang="en-US" dirty="0" smtClean="0"/>
              <a:t>studies and to the contemporary </a:t>
            </a:r>
            <a:r>
              <a:rPr lang="en-US" b="1" dirty="0" smtClean="0"/>
              <a:t>political theory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Without the </a:t>
            </a:r>
            <a:r>
              <a:rPr lang="en-US" b="1" dirty="0" smtClean="0"/>
              <a:t>background justice </a:t>
            </a:r>
            <a:r>
              <a:rPr lang="en-US" dirty="0" smtClean="0"/>
              <a:t>CSR is easily done solely for the neo-liberals.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6652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Additional 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Mäkinen, J. &amp; Kourula, A. (2012) Pluralism in Political Corporate Responsibility, </a:t>
            </a:r>
            <a:r>
              <a:rPr lang="en-US" i="1" dirty="0" smtClean="0"/>
              <a:t>Business Ethics Quarterly</a:t>
            </a:r>
            <a:r>
              <a:rPr lang="en-US" dirty="0" smtClean="0"/>
              <a:t> 22:4, </a:t>
            </a:r>
            <a:r>
              <a:rPr lang="en-US" dirty="0" err="1" smtClean="0"/>
              <a:t>pp</a:t>
            </a:r>
            <a:r>
              <a:rPr lang="en-US" dirty="0" smtClean="0"/>
              <a:t> 646-678.</a:t>
            </a:r>
          </a:p>
          <a:p>
            <a:r>
              <a:rPr lang="en-US" dirty="0" smtClean="0"/>
              <a:t>Crouch, C. (2011) </a:t>
            </a:r>
            <a:r>
              <a:rPr lang="en-US" i="1" dirty="0" smtClean="0"/>
              <a:t>The Strange Non-Death of Neoliberalism.</a:t>
            </a:r>
            <a:r>
              <a:rPr lang="en-US" dirty="0" smtClean="0"/>
              <a:t> Polity Press.</a:t>
            </a:r>
          </a:p>
          <a:p>
            <a:r>
              <a:rPr lang="en-US" dirty="0" smtClean="0"/>
              <a:t>Reich, R. B. (2007) </a:t>
            </a:r>
            <a:r>
              <a:rPr lang="en-US" i="1" dirty="0" err="1" smtClean="0"/>
              <a:t>Supercapitalism</a:t>
            </a:r>
            <a:r>
              <a:rPr lang="en-US" dirty="0" err="1" smtClean="0"/>
              <a:t>.Vintage</a:t>
            </a:r>
            <a:r>
              <a:rPr lang="en-US" dirty="0" smtClean="0"/>
              <a:t> Books.</a:t>
            </a:r>
          </a:p>
          <a:p>
            <a:r>
              <a:rPr lang="en-US" dirty="0" err="1" smtClean="0"/>
              <a:t>Marens</a:t>
            </a:r>
            <a:r>
              <a:rPr lang="en-US" dirty="0" smtClean="0"/>
              <a:t>, R. (2008) Getting Past the ”Government Sucks” Story: How Government Really Matters. </a:t>
            </a:r>
            <a:r>
              <a:rPr lang="en-US" i="1" dirty="0" smtClean="0"/>
              <a:t>Journal of Management Inquiry </a:t>
            </a:r>
            <a:r>
              <a:rPr lang="en-US" dirty="0" smtClean="0"/>
              <a:t>17/84.</a:t>
            </a:r>
          </a:p>
          <a:p>
            <a:r>
              <a:rPr lang="en-US" dirty="0" smtClean="0"/>
              <a:t>Heath, J., Moriarty, J., &amp; Norman, W. (2010) Business Ethics and (or as) Political Philosophy. </a:t>
            </a:r>
            <a:r>
              <a:rPr lang="en-US" i="1" dirty="0" smtClean="0"/>
              <a:t>Business Ethics Quarterly</a:t>
            </a:r>
            <a:r>
              <a:rPr lang="en-US" dirty="0" smtClean="0"/>
              <a:t>, 20/3.</a:t>
            </a:r>
          </a:p>
          <a:p>
            <a:r>
              <a:rPr lang="en-US" dirty="0" smtClean="0"/>
              <a:t>Scherer, A. &amp; Palazzo, G. </a:t>
            </a:r>
            <a:r>
              <a:rPr lang="en-US" i="1" dirty="0" smtClean="0"/>
              <a:t>Handbook of Research on Global Corporate Citizenship.</a:t>
            </a:r>
            <a:r>
              <a:rPr lang="en-US" dirty="0" smtClean="0"/>
              <a:t> Edward Elgar</a:t>
            </a:r>
          </a:p>
          <a:p>
            <a:r>
              <a:rPr lang="en-US" dirty="0" err="1" smtClean="0"/>
              <a:t>Fougère</a:t>
            </a:r>
            <a:r>
              <a:rPr lang="en-US" dirty="0" smtClean="0"/>
              <a:t>, M., Gyöngyi, K., Mäkinen, J., </a:t>
            </a:r>
            <a:r>
              <a:rPr lang="en-US" dirty="0" err="1" smtClean="0"/>
              <a:t>Siltaoja</a:t>
            </a:r>
            <a:r>
              <a:rPr lang="en-US" dirty="0" smtClean="0"/>
              <a:t>, M., &amp; </a:t>
            </a:r>
            <a:r>
              <a:rPr lang="en-US" dirty="0" err="1" smtClean="0"/>
              <a:t>Sobczak</a:t>
            </a:r>
            <a:r>
              <a:rPr lang="en-US" dirty="0" smtClean="0"/>
              <a:t>, A. (eds.) </a:t>
            </a:r>
            <a:r>
              <a:rPr lang="en-US" i="1" dirty="0" smtClean="0"/>
              <a:t>EJBO Electronic Journal of Business Ethics and Organization Studies,</a:t>
            </a:r>
            <a:r>
              <a:rPr lang="en-US" dirty="0" smtClean="0"/>
              <a:t> Vol. 16, No. 2 (2011)</a:t>
            </a:r>
          </a:p>
          <a:p>
            <a:endParaRPr lang="en-US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861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Political CSR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Globalization </a:t>
            </a:r>
            <a:r>
              <a:rPr lang="en-US" dirty="0"/>
              <a:t>blurs the traditional boundaries between </a:t>
            </a:r>
            <a:r>
              <a:rPr lang="en-US" dirty="0" smtClean="0"/>
              <a:t>the political </a:t>
            </a:r>
            <a:r>
              <a:rPr lang="en-US" dirty="0"/>
              <a:t>and economic spheres of society leading to the </a:t>
            </a:r>
            <a:r>
              <a:rPr lang="en-US" b="1" dirty="0"/>
              <a:t>politicization</a:t>
            </a:r>
            <a:r>
              <a:rPr lang="en-US" dirty="0"/>
              <a:t> of </a:t>
            </a:r>
            <a:r>
              <a:rPr lang="en-US" dirty="0" smtClean="0"/>
              <a:t>the business firms.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36815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1"/>
            <a:ext cx="1296144" cy="15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338437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Corporate Citizenship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2492896"/>
            <a:ext cx="7988400" cy="322750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Private </a:t>
            </a:r>
            <a:r>
              <a:rPr lang="en-US" dirty="0"/>
              <a:t>firms take over the traditional governmental tasks of </a:t>
            </a:r>
            <a:r>
              <a:rPr lang="en-US" b="1" dirty="0"/>
              <a:t>social regulation </a:t>
            </a:r>
            <a:r>
              <a:rPr lang="en-US" dirty="0"/>
              <a:t>and operate as new providers of </a:t>
            </a:r>
            <a:r>
              <a:rPr lang="en-US" b="1" dirty="0"/>
              <a:t>citizenship rights </a:t>
            </a:r>
            <a:r>
              <a:rPr lang="en-US" dirty="0"/>
              <a:t>and </a:t>
            </a:r>
            <a:r>
              <a:rPr lang="en-US" b="1" dirty="0"/>
              <a:t>public goods</a:t>
            </a:r>
            <a:r>
              <a:rPr lang="en-US" dirty="0"/>
              <a:t>.</a:t>
            </a:r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45023"/>
            <a:ext cx="1512168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143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143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52737"/>
            <a:ext cx="127881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2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707152"/>
          </a:xfrm>
        </p:spPr>
        <p:txBody>
          <a:bodyPr/>
          <a:lstStyle/>
          <a:p>
            <a:pPr algn="ctr"/>
            <a:r>
              <a:rPr lang="en-US" dirty="0" smtClean="0"/>
              <a:t>New CSR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048" y="1124744"/>
            <a:ext cx="7988400" cy="460402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traditional picture of firms </a:t>
            </a:r>
            <a:r>
              <a:rPr lang="en-US" dirty="0" smtClean="0"/>
              <a:t>as </a:t>
            </a:r>
            <a:r>
              <a:rPr lang="en-US" b="1" dirty="0"/>
              <a:t>apolitical actors focusing on economic roles</a:t>
            </a:r>
            <a:r>
              <a:rPr lang="en-US" dirty="0"/>
              <a:t> in society does not hold anymore. </a:t>
            </a:r>
            <a:r>
              <a:rPr lang="en-US" dirty="0" smtClean="0"/>
              <a:t>The new </a:t>
            </a:r>
            <a:r>
              <a:rPr lang="en-US" dirty="0"/>
              <a:t>political </a:t>
            </a:r>
            <a:r>
              <a:rPr lang="en-US" dirty="0" smtClean="0"/>
              <a:t>CSR </a:t>
            </a:r>
            <a:r>
              <a:rPr lang="en-US" dirty="0"/>
              <a:t>goes </a:t>
            </a:r>
            <a:r>
              <a:rPr lang="en-US" dirty="0" smtClean="0"/>
              <a:t>beyond and </a:t>
            </a:r>
            <a:r>
              <a:rPr lang="en-US" b="1" dirty="0" smtClean="0"/>
              <a:t>replaces</a:t>
            </a:r>
            <a:r>
              <a:rPr lang="en-US" dirty="0" smtClean="0"/>
              <a:t> </a:t>
            </a:r>
            <a:r>
              <a:rPr lang="en-US" dirty="0"/>
              <a:t>the mainstream </a:t>
            </a:r>
            <a:r>
              <a:rPr lang="en-US" dirty="0" smtClean="0"/>
              <a:t>instrumental CSR. 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06023"/>
            <a:ext cx="43204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015138" y="2542805"/>
            <a:ext cx="5192940" cy="3384376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844697" y="2708920"/>
            <a:ext cx="5175575" cy="330126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88950"/>
            <a:ext cx="7985125" cy="6064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Implications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095376"/>
            <a:ext cx="7985125" cy="4622800"/>
          </a:xfrm>
        </p:spPr>
        <p:txBody>
          <a:bodyPr/>
          <a:lstStyle/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Laws are replaced with voluntary guidelines; the self-regulation </a:t>
            </a:r>
            <a:r>
              <a:rPr lang="en-US" sz="2400" dirty="0">
                <a:solidFill>
                  <a:srgbClr val="FF0000"/>
                </a:solidFill>
              </a:rPr>
              <a:t>of businesses via CSR </a:t>
            </a:r>
            <a:r>
              <a:rPr lang="en-US" sz="2400" dirty="0" smtClean="0">
                <a:solidFill>
                  <a:srgbClr val="FF0000"/>
                </a:solidFill>
              </a:rPr>
              <a:t>techniques.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ormative prescriptions as commodities; produced, distributed and consumed in the markets for morals.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Commercial enterprises perform civic and political tasks.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CSR b</a:t>
            </a:r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en-US" sz="2400" dirty="0">
                <a:solidFill>
                  <a:srgbClr val="FF0000"/>
                </a:solidFill>
              </a:rPr>
              <a:t>comes </a:t>
            </a:r>
            <a:r>
              <a:rPr lang="en-US" sz="2400" dirty="0" smtClean="0">
                <a:solidFill>
                  <a:srgbClr val="FF0000"/>
                </a:solidFill>
              </a:rPr>
              <a:t>a major political issue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Different spheres of society in transition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US" sz="2400" dirty="0" smtClean="0">
                <a:solidFill>
                  <a:srgbClr val="FF0000"/>
                </a:solidFill>
                <a:hlinkClick r:id="rId2"/>
              </a:rPr>
              <a:t>www.youtube.com/watch?v=yI7_pwxcC6M&amp;feature=relmfu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8143EC-7204-42DA-A85E-9725A196049A}" type="datetime1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E4880-861C-4CC4-9838-C0ADD0FF0E9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44" y="476672"/>
            <a:ext cx="7988400" cy="1080000"/>
          </a:xfrm>
        </p:spPr>
        <p:txBody>
          <a:bodyPr/>
          <a:lstStyle/>
          <a:p>
            <a:pPr algn="ctr"/>
            <a:r>
              <a:rPr lang="en-US" dirty="0" smtClean="0"/>
              <a:t>Topics for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How seriously does the new political CSR challenge the traditional economic understanding of business firm?</a:t>
            </a:r>
          </a:p>
          <a:p>
            <a:r>
              <a:rPr lang="en-US" sz="2800" dirty="0" smtClean="0"/>
              <a:t>What are the </a:t>
            </a:r>
            <a:r>
              <a:rPr lang="en-US" sz="2800" b="1" dirty="0" smtClean="0"/>
              <a:t>political implications </a:t>
            </a:r>
            <a:r>
              <a:rPr lang="en-US" sz="2800" dirty="0" smtClean="0"/>
              <a:t>of the possible paradigm shift?</a:t>
            </a:r>
          </a:p>
          <a:p>
            <a:endParaRPr lang="fi-FI" sz="2800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509120"/>
            <a:ext cx="108012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0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Part </a:t>
            </a:r>
            <a:r>
              <a:rPr lang="en-US" dirty="0"/>
              <a:t>2: A framework to contextualize the new political CSR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Notion of Division of </a:t>
            </a:r>
            <a:r>
              <a:rPr lang="en-US" sz="3100" dirty="0"/>
              <a:t>M</a:t>
            </a:r>
            <a:r>
              <a:rPr lang="en-US" sz="3100" dirty="0" smtClean="0"/>
              <a:t>oral Labor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700" dirty="0" smtClean="0"/>
              <a:t>-Libertarianism</a:t>
            </a:r>
            <a:br>
              <a:rPr lang="en-US" sz="2700" dirty="0" smtClean="0"/>
            </a:br>
            <a:r>
              <a:rPr lang="en-US" sz="2700" dirty="0" smtClean="0"/>
              <a:t>-Classical liberalism</a:t>
            </a:r>
            <a:br>
              <a:rPr lang="en-US" sz="2700" dirty="0" smtClean="0"/>
            </a:br>
            <a:r>
              <a:rPr lang="en-US" sz="2700" dirty="0" smtClean="0"/>
              <a:t>-Liberal Equality</a:t>
            </a:r>
            <a:br>
              <a:rPr lang="en-US" sz="2700" dirty="0" smtClean="0"/>
            </a:br>
            <a:r>
              <a:rPr lang="en-US" sz="2700" dirty="0" smtClean="0"/>
              <a:t>-Welfare-state Capitalism</a:t>
            </a:r>
            <a:br>
              <a:rPr lang="en-US" sz="2700" dirty="0" smtClean="0"/>
            </a:br>
            <a:r>
              <a:rPr lang="en-US" sz="2700" dirty="0" smtClean="0"/>
              <a:t>Property-owning Democracy</a:t>
            </a:r>
            <a:br>
              <a:rPr lang="en-US" sz="2700" dirty="0" smtClean="0"/>
            </a:br>
            <a:r>
              <a:rPr lang="en-US" sz="2700" dirty="0" smtClean="0"/>
              <a:t>-Market Socialism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35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lto_economic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009B3A"/>
      </a:accent1>
      <a:accent2>
        <a:srgbClr val="FF7900"/>
      </a:accent2>
      <a:accent3>
        <a:srgbClr val="0065BD"/>
      </a:accent3>
      <a:accent4>
        <a:srgbClr val="ED2939"/>
      </a:accent4>
      <a:accent5>
        <a:srgbClr val="FECB00"/>
      </a:accent5>
      <a:accent6>
        <a:srgbClr val="6639B7"/>
      </a:accent6>
      <a:hlink>
        <a:srgbClr val="0065BD"/>
      </a:hlink>
      <a:folHlink>
        <a:srgbClr val="ED2939"/>
      </a:folHlink>
    </a:clrScheme>
    <a:fontScheme name="Aalto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aalto_economics</Template>
  <TotalTime>1301</TotalTime>
  <Words>2218</Words>
  <Application>Microsoft Office PowerPoint</Application>
  <PresentationFormat>On-screen Show (4:3)</PresentationFormat>
  <Paragraphs>338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aalto_economics</vt:lpstr>
      <vt:lpstr>Political Corporate Responsibility</vt:lpstr>
      <vt:lpstr>Today’s Agenda</vt:lpstr>
      <vt:lpstr>Part 1 : New Political CSR    “We suggest that, under the conditions of globalization, the strict division of labor between private business and nation-state governance does not hold any more” (Scherer &amp; Palazzo)</vt:lpstr>
      <vt:lpstr>New Political CSR</vt:lpstr>
      <vt:lpstr>Corporate Citizenship</vt:lpstr>
      <vt:lpstr>New CSR Paradigm</vt:lpstr>
      <vt:lpstr>Implications</vt:lpstr>
      <vt:lpstr>Topics for Consideration</vt:lpstr>
      <vt:lpstr>Part 2: A framework to contextualize the new political CSR.  Notion of Division of Moral Labor  -Libertarianism -Classical liberalism -Liberal Equality -Welfare-state Capitalism Property-owning Democracy -Market Socialism   </vt:lpstr>
      <vt:lpstr>Notion of Division of Moral Labor</vt:lpstr>
      <vt:lpstr>Political Doctrines</vt:lpstr>
      <vt:lpstr>Libertarian Laissez-faire</vt:lpstr>
      <vt:lpstr>Classical Liberalism</vt:lpstr>
      <vt:lpstr>Liberal Equality</vt:lpstr>
      <vt:lpstr>Welfare-state Capitalism</vt:lpstr>
      <vt:lpstr>Property-owning Democracy</vt:lpstr>
      <vt:lpstr>Market Socialism</vt:lpstr>
      <vt:lpstr>Part 3: The political interpretations of the major CSR discussions (1950-2011).    -Classic CSR -Economic CSR - New Political CSR  </vt:lpstr>
      <vt:lpstr>A Framework for Political Interpretation</vt:lpstr>
      <vt:lpstr>Classic CSR</vt:lpstr>
      <vt:lpstr>Classic CSR</vt:lpstr>
      <vt:lpstr>Classic CSR</vt:lpstr>
      <vt:lpstr>Political Pluralism of Classic CSR</vt:lpstr>
      <vt:lpstr>Economic CSR</vt:lpstr>
      <vt:lpstr>Economic CSR</vt:lpstr>
      <vt:lpstr>Economic CSR</vt:lpstr>
      <vt:lpstr>Economic CSR</vt:lpstr>
      <vt:lpstr>Right wing instrumental CSR</vt:lpstr>
      <vt:lpstr>New Political CSR</vt:lpstr>
      <vt:lpstr>Corporations as Governments </vt:lpstr>
      <vt:lpstr>New political CSR adapted from Guido Palazzo</vt:lpstr>
      <vt:lpstr>Significance of new political CSR</vt:lpstr>
      <vt:lpstr>New political CSR</vt:lpstr>
      <vt:lpstr>Political Map</vt:lpstr>
      <vt:lpstr>Session Message</vt:lpstr>
      <vt:lpstr>Additional Readings</vt:lpstr>
    </vt:vector>
  </TitlesOfParts>
  <Company>Aalto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jmakinen</dc:creator>
  <cp:lastModifiedBy>rudanko</cp:lastModifiedBy>
  <cp:revision>148</cp:revision>
  <dcterms:created xsi:type="dcterms:W3CDTF">2011-10-12T09:23:21Z</dcterms:created>
  <dcterms:modified xsi:type="dcterms:W3CDTF">2014-01-29T10:44:53Z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002</vt:lpwstr>
  </property>
</Properties>
</file>