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90" r:id="rId4"/>
    <p:sldId id="264" r:id="rId5"/>
    <p:sldId id="291" r:id="rId6"/>
    <p:sldId id="269" r:id="rId7"/>
    <p:sldId id="277" r:id="rId8"/>
    <p:sldId id="272" r:id="rId9"/>
    <p:sldId id="292" r:id="rId10"/>
    <p:sldId id="280" r:id="rId11"/>
    <p:sldId id="279" r:id="rId12"/>
    <p:sldId id="293" r:id="rId13"/>
  </p:sldIdLst>
  <p:sldSz cx="9144000" cy="6858000" type="screen4x3"/>
  <p:notesSz cx="7104063" cy="102346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9"/>
    <p:restoredTop sz="94674"/>
  </p:normalViewPr>
  <p:slideViewPr>
    <p:cSldViewPr>
      <p:cViewPr varScale="1">
        <p:scale>
          <a:sx n="119" d="100"/>
          <a:sy n="119" d="100"/>
        </p:scale>
        <p:origin x="1888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ina Ojala" userId="9d8aad8dbdc54091" providerId="LiveId" clId="{9D23E36B-66C9-EC4C-BF1F-415AEBD20F7E}"/>
    <pc:docChg chg="undo custSel addSld delSld modSld">
      <pc:chgData name="Tiina Ojala" userId="9d8aad8dbdc54091" providerId="LiveId" clId="{9D23E36B-66C9-EC4C-BF1F-415AEBD20F7E}" dt="2018-01-23T11:46:53.499" v="1010" actId="20577"/>
      <pc:docMkLst>
        <pc:docMk/>
      </pc:docMkLst>
      <pc:sldChg chg="addSp modSp">
        <pc:chgData name="Tiina Ojala" userId="9d8aad8dbdc54091" providerId="LiveId" clId="{9D23E36B-66C9-EC4C-BF1F-415AEBD20F7E}" dt="2018-01-23T11:32:10.442" v="757" actId="27636"/>
        <pc:sldMkLst>
          <pc:docMk/>
          <pc:sldMk cId="806283321" sldId="261"/>
        </pc:sldMkLst>
        <pc:spChg chg="mod">
          <ac:chgData name="Tiina Ojala" userId="9d8aad8dbdc54091" providerId="LiveId" clId="{9D23E36B-66C9-EC4C-BF1F-415AEBD20F7E}" dt="2018-01-23T09:02:02.306" v="465" actId="20577"/>
          <ac:spMkLst>
            <pc:docMk/>
            <pc:sldMk cId="806283321" sldId="261"/>
            <ac:spMk id="2" creationId="{00000000-0000-0000-0000-000000000000}"/>
          </ac:spMkLst>
        </pc:spChg>
        <pc:spChg chg="add mod">
          <ac:chgData name="Tiina Ojala" userId="9d8aad8dbdc54091" providerId="LiveId" clId="{9D23E36B-66C9-EC4C-BF1F-415AEBD20F7E}" dt="2018-01-23T11:32:10.442" v="757" actId="27636"/>
          <ac:spMkLst>
            <pc:docMk/>
            <pc:sldMk cId="806283321" sldId="261"/>
            <ac:spMk id="4" creationId="{134FFECE-4B2D-AB45-88D8-3B3E54A8799D}"/>
          </ac:spMkLst>
        </pc:spChg>
      </pc:sldChg>
      <pc:sldChg chg="modSp">
        <pc:chgData name="Tiina Ojala" userId="9d8aad8dbdc54091" providerId="LiveId" clId="{9D23E36B-66C9-EC4C-BF1F-415AEBD20F7E}" dt="2018-01-23T11:37:37.154" v="985" actId="20577"/>
        <pc:sldMkLst>
          <pc:docMk/>
          <pc:sldMk cId="1661187533" sldId="263"/>
        </pc:sldMkLst>
        <pc:spChg chg="mod">
          <ac:chgData name="Tiina Ojala" userId="9d8aad8dbdc54091" providerId="LiveId" clId="{9D23E36B-66C9-EC4C-BF1F-415AEBD20F7E}" dt="2018-01-23T11:37:37.154" v="985" actId="20577"/>
          <ac:spMkLst>
            <pc:docMk/>
            <pc:sldMk cId="1661187533" sldId="263"/>
            <ac:spMk id="2" creationId="{00000000-0000-0000-0000-000000000000}"/>
          </ac:spMkLst>
        </pc:spChg>
        <pc:spChg chg="mod">
          <ac:chgData name="Tiina Ojala" userId="9d8aad8dbdc54091" providerId="LiveId" clId="{9D23E36B-66C9-EC4C-BF1F-415AEBD20F7E}" dt="2018-01-23T11:34:04.677" v="874" actId="20577"/>
          <ac:spMkLst>
            <pc:docMk/>
            <pc:sldMk cId="1661187533" sldId="263"/>
            <ac:spMk id="3" creationId="{00000000-0000-0000-0000-000000000000}"/>
          </ac:spMkLst>
        </pc:spChg>
      </pc:sldChg>
      <pc:sldChg chg="addSp delSp modSp add del">
        <pc:chgData name="Tiina Ojala" userId="9d8aad8dbdc54091" providerId="LiveId" clId="{9D23E36B-66C9-EC4C-BF1F-415AEBD20F7E}" dt="2018-01-23T08:55:53.671" v="266" actId="1076"/>
        <pc:sldMkLst>
          <pc:docMk/>
          <pc:sldMk cId="4187112507" sldId="264"/>
        </pc:sldMkLst>
        <pc:spChg chg="mod">
          <ac:chgData name="Tiina Ojala" userId="9d8aad8dbdc54091" providerId="LiveId" clId="{9D23E36B-66C9-EC4C-BF1F-415AEBD20F7E}" dt="2018-01-23T08:55:53.671" v="266" actId="1076"/>
          <ac:spMkLst>
            <pc:docMk/>
            <pc:sldMk cId="4187112507" sldId="264"/>
            <ac:spMk id="2" creationId="{00000000-0000-0000-0000-000000000000}"/>
          </ac:spMkLst>
        </pc:spChg>
        <pc:spChg chg="mod">
          <ac:chgData name="Tiina Ojala" userId="9d8aad8dbdc54091" providerId="LiveId" clId="{9D23E36B-66C9-EC4C-BF1F-415AEBD20F7E}" dt="2018-01-23T08:55:48.305" v="265" actId="20577"/>
          <ac:spMkLst>
            <pc:docMk/>
            <pc:sldMk cId="4187112507" sldId="264"/>
            <ac:spMk id="7" creationId="{00000000-0000-0000-0000-000000000000}"/>
          </ac:spMkLst>
        </pc:spChg>
        <pc:picChg chg="add del">
          <ac:chgData name="Tiina Ojala" userId="9d8aad8dbdc54091" providerId="LiveId" clId="{9D23E36B-66C9-EC4C-BF1F-415AEBD20F7E}" dt="2018-01-23T08:54:26.776" v="120" actId="1076"/>
          <ac:picMkLst>
            <pc:docMk/>
            <pc:sldMk cId="4187112507" sldId="264"/>
            <ac:picMk id="8" creationId="{00000000-0000-0000-0000-000000000000}"/>
          </ac:picMkLst>
        </pc:picChg>
      </pc:sldChg>
      <pc:sldChg chg="addSp delSp modSp del">
        <pc:chgData name="Tiina Ojala" userId="9d8aad8dbdc54091" providerId="LiveId" clId="{9D23E36B-66C9-EC4C-BF1F-415AEBD20F7E}" dt="2018-01-23T11:32:34.908" v="758" actId="2696"/>
        <pc:sldMkLst>
          <pc:docMk/>
          <pc:sldMk cId="2916787095" sldId="268"/>
        </pc:sldMkLst>
        <pc:spChg chg="del">
          <ac:chgData name="Tiina Ojala" userId="9d8aad8dbdc54091" providerId="LiveId" clId="{9D23E36B-66C9-EC4C-BF1F-415AEBD20F7E}" dt="2018-01-23T11:31:39.172" v="749" actId="2696"/>
          <ac:spMkLst>
            <pc:docMk/>
            <pc:sldMk cId="2916787095" sldId="268"/>
            <ac:spMk id="3" creationId="{00000000-0000-0000-0000-000000000000}"/>
          </ac:spMkLst>
        </pc:spChg>
        <pc:spChg chg="add mod">
          <ac:chgData name="Tiina Ojala" userId="9d8aad8dbdc54091" providerId="LiveId" clId="{9D23E36B-66C9-EC4C-BF1F-415AEBD20F7E}" dt="2018-01-23T11:31:39.172" v="749" actId="2696"/>
          <ac:spMkLst>
            <pc:docMk/>
            <pc:sldMk cId="2916787095" sldId="268"/>
            <ac:spMk id="4" creationId="{81A7E790-1796-F24E-AA27-BB942F3C82E5}"/>
          </ac:spMkLst>
        </pc:spChg>
      </pc:sldChg>
      <pc:sldChg chg="modSp">
        <pc:chgData name="Tiina Ojala" userId="9d8aad8dbdc54091" providerId="LiveId" clId="{9D23E36B-66C9-EC4C-BF1F-415AEBD20F7E}" dt="2018-01-23T11:46:53.499" v="1010" actId="20577"/>
        <pc:sldMkLst>
          <pc:docMk/>
          <pc:sldMk cId="2484109524" sldId="272"/>
        </pc:sldMkLst>
        <pc:spChg chg="mod">
          <ac:chgData name="Tiina Ojala" userId="9d8aad8dbdc54091" providerId="LiveId" clId="{9D23E36B-66C9-EC4C-BF1F-415AEBD20F7E}" dt="2018-01-23T11:33:43.545" v="813" actId="20577"/>
          <ac:spMkLst>
            <pc:docMk/>
            <pc:sldMk cId="2484109524" sldId="272"/>
            <ac:spMk id="2" creationId="{00000000-0000-0000-0000-000000000000}"/>
          </ac:spMkLst>
        </pc:spChg>
        <pc:spChg chg="mod">
          <ac:chgData name="Tiina Ojala" userId="9d8aad8dbdc54091" providerId="LiveId" clId="{9D23E36B-66C9-EC4C-BF1F-415AEBD20F7E}" dt="2018-01-23T11:46:53.499" v="1010" actId="20577"/>
          <ac:spMkLst>
            <pc:docMk/>
            <pc:sldMk cId="2484109524" sldId="272"/>
            <ac:spMk id="3" creationId="{00000000-0000-0000-0000-000000000000}"/>
          </ac:spMkLst>
        </pc:spChg>
      </pc:sldChg>
      <pc:sldChg chg="modSp">
        <pc:chgData name="Tiina Ojala" userId="9d8aad8dbdc54091" providerId="LiveId" clId="{9D23E36B-66C9-EC4C-BF1F-415AEBD20F7E}" dt="2018-01-23T11:36:56.361" v="977" actId="20577"/>
        <pc:sldMkLst>
          <pc:docMk/>
          <pc:sldMk cId="1886714783" sldId="279"/>
        </pc:sldMkLst>
        <pc:spChg chg="mod">
          <ac:chgData name="Tiina Ojala" userId="9d8aad8dbdc54091" providerId="LiveId" clId="{9D23E36B-66C9-EC4C-BF1F-415AEBD20F7E}" dt="2018-01-23T11:36:56.361" v="977" actId="20577"/>
          <ac:spMkLst>
            <pc:docMk/>
            <pc:sldMk cId="1886714783" sldId="279"/>
            <ac:spMk id="2" creationId="{00000000-0000-0000-0000-000000000000}"/>
          </ac:spMkLst>
        </pc:spChg>
        <pc:spChg chg="mod">
          <ac:chgData name="Tiina Ojala" userId="9d8aad8dbdc54091" providerId="LiveId" clId="{9D23E36B-66C9-EC4C-BF1F-415AEBD20F7E}" dt="2018-01-23T11:30:09.905" v="748" actId="20577"/>
          <ac:spMkLst>
            <pc:docMk/>
            <pc:sldMk cId="1886714783" sldId="279"/>
            <ac:spMk id="3" creationId="{00000000-0000-0000-0000-000000000000}"/>
          </ac:spMkLst>
        </pc:spChg>
      </pc:sldChg>
      <pc:sldChg chg="modSp">
        <pc:chgData name="Tiina Ojala" userId="9d8aad8dbdc54091" providerId="LiveId" clId="{9D23E36B-66C9-EC4C-BF1F-415AEBD20F7E}" dt="2018-01-23T11:36:42.253" v="929" actId="20577"/>
        <pc:sldMkLst>
          <pc:docMk/>
          <pc:sldMk cId="1696145105" sldId="280"/>
        </pc:sldMkLst>
        <pc:spChg chg="mod">
          <ac:chgData name="Tiina Ojala" userId="9d8aad8dbdc54091" providerId="LiveId" clId="{9D23E36B-66C9-EC4C-BF1F-415AEBD20F7E}" dt="2018-01-23T11:36:42.253" v="929" actId="20577"/>
          <ac:spMkLst>
            <pc:docMk/>
            <pc:sldMk cId="1696145105" sldId="280"/>
            <ac:spMk id="2" creationId="{00000000-0000-0000-0000-000000000000}"/>
          </ac:spMkLst>
        </pc:spChg>
        <pc:spChg chg="mod">
          <ac:chgData name="Tiina Ojala" userId="9d8aad8dbdc54091" providerId="LiveId" clId="{9D23E36B-66C9-EC4C-BF1F-415AEBD20F7E}" dt="2018-01-23T11:29:27.312" v="702" actId="20577"/>
          <ac:spMkLst>
            <pc:docMk/>
            <pc:sldMk cId="1696145105" sldId="280"/>
            <ac:spMk id="3" creationId="{00000000-0000-0000-0000-000000000000}"/>
          </ac:spMkLst>
        </pc:spChg>
      </pc:sldChg>
      <pc:sldChg chg="modSp">
        <pc:chgData name="Tiina Ojala" userId="9d8aad8dbdc54091" providerId="LiveId" clId="{9D23E36B-66C9-EC4C-BF1F-415AEBD20F7E}" dt="2018-01-23T11:38:00.161" v="998" actId="20577"/>
        <pc:sldMkLst>
          <pc:docMk/>
          <pc:sldMk cId="373132549" sldId="290"/>
        </pc:sldMkLst>
        <pc:spChg chg="mod">
          <ac:chgData name="Tiina Ojala" userId="9d8aad8dbdc54091" providerId="LiveId" clId="{9D23E36B-66C9-EC4C-BF1F-415AEBD20F7E}" dt="2018-01-23T11:38:00.161" v="998" actId="20577"/>
          <ac:spMkLst>
            <pc:docMk/>
            <pc:sldMk cId="373132549" sldId="290"/>
            <ac:spMk id="3" creationId="{00000000-0000-0000-0000-000000000000}"/>
          </ac:spMkLst>
        </pc:spChg>
      </pc:sldChg>
      <pc:sldChg chg="modSp">
        <pc:chgData name="Tiina Ojala" userId="9d8aad8dbdc54091" providerId="LiveId" clId="{9D23E36B-66C9-EC4C-BF1F-415AEBD20F7E}" dt="2018-01-23T11:33:07.274" v="791" actId="20577"/>
        <pc:sldMkLst>
          <pc:docMk/>
          <pc:sldMk cId="290967063" sldId="291"/>
        </pc:sldMkLst>
        <pc:spChg chg="mod">
          <ac:chgData name="Tiina Ojala" userId="9d8aad8dbdc54091" providerId="LiveId" clId="{9D23E36B-66C9-EC4C-BF1F-415AEBD20F7E}" dt="2018-01-23T11:33:07.274" v="791" actId="20577"/>
          <ac:spMkLst>
            <pc:docMk/>
            <pc:sldMk cId="290967063" sldId="291"/>
            <ac:spMk id="2" creationId="{00000000-0000-0000-0000-000000000000}"/>
          </ac:spMkLst>
        </pc:spChg>
        <pc:spChg chg="mod">
          <ac:chgData name="Tiina Ojala" userId="9d8aad8dbdc54091" providerId="LiveId" clId="{9D23E36B-66C9-EC4C-BF1F-415AEBD20F7E}" dt="2018-01-23T08:56:20.413" v="286" actId="20577"/>
          <ac:spMkLst>
            <pc:docMk/>
            <pc:sldMk cId="290967063" sldId="291"/>
            <ac:spMk id="3" creationId="{00000000-0000-0000-0000-000000000000}"/>
          </ac:spMkLst>
        </pc:spChg>
      </pc:sldChg>
      <pc:sldChg chg="addSp delSp modSp add">
        <pc:chgData name="Tiina Ojala" userId="9d8aad8dbdc54091" providerId="LiveId" clId="{9D23E36B-66C9-EC4C-BF1F-415AEBD20F7E}" dt="2018-01-23T11:35:17.935" v="877" actId="20577"/>
        <pc:sldMkLst>
          <pc:docMk/>
          <pc:sldMk cId="165332761" sldId="292"/>
        </pc:sldMkLst>
        <pc:spChg chg="mod">
          <ac:chgData name="Tiina Ojala" userId="9d8aad8dbdc54091" providerId="LiveId" clId="{9D23E36B-66C9-EC4C-BF1F-415AEBD20F7E}" dt="2018-01-23T11:35:17.935" v="877" actId="20577"/>
          <ac:spMkLst>
            <pc:docMk/>
            <pc:sldMk cId="165332761" sldId="292"/>
            <ac:spMk id="2" creationId="{00000000-0000-0000-0000-000000000000}"/>
          </ac:spMkLst>
        </pc:spChg>
        <pc:spChg chg="del">
          <ac:chgData name="Tiina Ojala" userId="9d8aad8dbdc54091" providerId="LiveId" clId="{9D23E36B-66C9-EC4C-BF1F-415AEBD20F7E}" dt="2018-01-23T08:58:34.335" v="288" actId="478"/>
          <ac:spMkLst>
            <pc:docMk/>
            <pc:sldMk cId="165332761" sldId="292"/>
            <ac:spMk id="3" creationId="{00000000-0000-0000-0000-000000000000}"/>
          </ac:spMkLst>
        </pc:spChg>
        <pc:spChg chg="add del mod">
          <ac:chgData name="Tiina Ojala" userId="9d8aad8dbdc54091" providerId="LiveId" clId="{9D23E36B-66C9-EC4C-BF1F-415AEBD20F7E}" dt="2018-01-23T08:59:01.165" v="292" actId="478"/>
          <ac:spMkLst>
            <pc:docMk/>
            <pc:sldMk cId="165332761" sldId="292"/>
            <ac:spMk id="5" creationId="{FFD15C03-1FC9-2A47-BB48-F499F5ABF16C}"/>
          </ac:spMkLst>
        </pc:spChg>
      </pc:sldChg>
      <pc:sldChg chg="modSp add">
        <pc:chgData name="Tiina Ojala" userId="9d8aad8dbdc54091" providerId="LiveId" clId="{9D23E36B-66C9-EC4C-BF1F-415AEBD20F7E}" dt="2018-01-23T11:35:52.911" v="885" actId="20577"/>
        <pc:sldMkLst>
          <pc:docMk/>
          <pc:sldMk cId="4058657333" sldId="293"/>
        </pc:sldMkLst>
        <pc:spChg chg="mod">
          <ac:chgData name="Tiina Ojala" userId="9d8aad8dbdc54091" providerId="LiveId" clId="{9D23E36B-66C9-EC4C-BF1F-415AEBD20F7E}" dt="2018-01-23T11:35:52.911" v="885" actId="20577"/>
          <ac:spMkLst>
            <pc:docMk/>
            <pc:sldMk cId="4058657333" sldId="293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4B46A-3016-4AEE-A2DC-00C6536B4F24}" type="datetimeFigureOut">
              <a:rPr lang="fi-FI" smtClean="0"/>
              <a:t>23.1.2018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F4ACF-DC77-4E65-A7C0-FAFB85F9F2E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61197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4B46A-3016-4AEE-A2DC-00C6536B4F24}" type="datetimeFigureOut">
              <a:rPr lang="fi-FI" smtClean="0"/>
              <a:t>23.1.2018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F4ACF-DC77-4E65-A7C0-FAFB85F9F2E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14193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4B46A-3016-4AEE-A2DC-00C6536B4F24}" type="datetimeFigureOut">
              <a:rPr lang="fi-FI" smtClean="0"/>
              <a:t>23.1.2018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F4ACF-DC77-4E65-A7C0-FAFB85F9F2E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869507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80855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772FF-DC7D-B64A-BEB0-188ECB96F750}" type="datetime1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23.1.2018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Laitoksen nimi</a:t>
            </a:r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009" y="5598246"/>
            <a:ext cx="2825594" cy="119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391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4B46A-3016-4AEE-A2DC-00C6536B4F24}" type="datetimeFigureOut">
              <a:rPr lang="fi-FI" smtClean="0"/>
              <a:t>23.1.2018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F4ACF-DC77-4E65-A7C0-FAFB85F9F2E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65105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4B46A-3016-4AEE-A2DC-00C6536B4F24}" type="datetimeFigureOut">
              <a:rPr lang="fi-FI" smtClean="0"/>
              <a:t>23.1.2018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F4ACF-DC77-4E65-A7C0-FAFB85F9F2E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7373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4B46A-3016-4AEE-A2DC-00C6536B4F24}" type="datetimeFigureOut">
              <a:rPr lang="fi-FI" smtClean="0"/>
              <a:t>23.1.2018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F4ACF-DC77-4E65-A7C0-FAFB85F9F2E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2668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4B46A-3016-4AEE-A2DC-00C6536B4F24}" type="datetimeFigureOut">
              <a:rPr lang="fi-FI" smtClean="0"/>
              <a:t>23.1.2018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F4ACF-DC77-4E65-A7C0-FAFB85F9F2E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04507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4B46A-3016-4AEE-A2DC-00C6536B4F24}" type="datetimeFigureOut">
              <a:rPr lang="fi-FI" smtClean="0"/>
              <a:t>23.1.2018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F4ACF-DC77-4E65-A7C0-FAFB85F9F2E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14620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4B46A-3016-4AEE-A2DC-00C6536B4F24}" type="datetimeFigureOut">
              <a:rPr lang="fi-FI" smtClean="0"/>
              <a:t>23.1.2018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F4ACF-DC77-4E65-A7C0-FAFB85F9F2E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62452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4B46A-3016-4AEE-A2DC-00C6536B4F24}" type="datetimeFigureOut">
              <a:rPr lang="fi-FI" smtClean="0"/>
              <a:t>23.1.2018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F4ACF-DC77-4E65-A7C0-FAFB85F9F2E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49078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4B46A-3016-4AEE-A2DC-00C6536B4F24}" type="datetimeFigureOut">
              <a:rPr lang="fi-FI" smtClean="0"/>
              <a:t>23.1.2018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F4ACF-DC77-4E65-A7C0-FAFB85F9F2E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92781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4B46A-3016-4AEE-A2DC-00C6536B4F24}" type="datetimeFigureOut">
              <a:rPr lang="fi-FI" smtClean="0"/>
              <a:t>23.1.2018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F4ACF-DC77-4E65-A7C0-FAFB85F9F2E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91032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251520" y="2204864"/>
            <a:ext cx="8712967" cy="1584176"/>
          </a:xfrm>
        </p:spPr>
        <p:txBody>
          <a:bodyPr/>
          <a:lstStyle/>
          <a:p>
            <a:pPr algn="ctr"/>
            <a:r>
              <a:rPr lang="fi-FI" sz="3200" dirty="0"/>
              <a:t>Osakeyhtiön oikeudellinen riskienhallinta</a:t>
            </a:r>
            <a:br>
              <a:rPr lang="fi-FI" sz="3200" dirty="0"/>
            </a:br>
            <a:r>
              <a:rPr lang="fi-FI" sz="3200" dirty="0"/>
              <a:t> </a:t>
            </a:r>
            <a:r>
              <a:rPr lang="fi-FI" sz="2400" dirty="0" err="1"/>
              <a:t>corporate</a:t>
            </a:r>
            <a:r>
              <a:rPr lang="fi-FI" sz="2400" dirty="0"/>
              <a:t> </a:t>
            </a:r>
            <a:r>
              <a:rPr lang="fi-FI" sz="2400" dirty="0" err="1"/>
              <a:t>governance</a:t>
            </a:r>
            <a:r>
              <a:rPr lang="fi-FI" sz="2400" dirty="0"/>
              <a:t>, yritysetiikka, juristi</a:t>
            </a:r>
            <a:br>
              <a:rPr lang="fi-FI" sz="3200" dirty="0"/>
            </a:br>
            <a:br>
              <a:rPr lang="fi-FI" sz="3200" dirty="0"/>
            </a:br>
            <a:r>
              <a:rPr lang="fi-FI" sz="3200" dirty="0"/>
              <a:t> </a:t>
            </a:r>
            <a:br>
              <a:rPr lang="fi-FI" dirty="0"/>
            </a:br>
            <a:br>
              <a:rPr lang="fi-FI" dirty="0"/>
            </a:br>
            <a:endParaRPr lang="fi-FI" dirty="0"/>
          </a:p>
        </p:txBody>
      </p:sp>
      <p:sp>
        <p:nvSpPr>
          <p:cNvPr id="5" name="Tekstiruutu 4"/>
          <p:cNvSpPr txBox="1"/>
          <p:nvPr/>
        </p:nvSpPr>
        <p:spPr>
          <a:xfrm>
            <a:off x="4283968" y="4653136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dirty="0"/>
              <a:t>Markkinoiden juridinen toimintaympäristö</a:t>
            </a:r>
          </a:p>
          <a:p>
            <a:pPr algn="r"/>
            <a:r>
              <a:rPr lang="fi-FI" dirty="0"/>
              <a:t>Tiina Ojala</a:t>
            </a:r>
          </a:p>
          <a:p>
            <a:pPr algn="r"/>
            <a:r>
              <a:rPr lang="fi-FI" dirty="0"/>
              <a:t>24.1.2018</a:t>
            </a:r>
          </a:p>
        </p:txBody>
      </p:sp>
      <p:sp>
        <p:nvSpPr>
          <p:cNvPr id="4" name="Sisällön paikkamerkki 2">
            <a:extLst>
              <a:ext uri="{FF2B5EF4-FFF2-40B4-BE49-F238E27FC236}">
                <a16:creationId xmlns:a16="http://schemas.microsoft.com/office/drawing/2014/main" id="{134FFECE-4B2D-AB45-88D8-3B3E54A8799D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47563" y="3429000"/>
            <a:ext cx="7920880" cy="792088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dirty="0"/>
              <a:t> </a:t>
            </a:r>
            <a:r>
              <a:rPr lang="en-US" sz="1500" i="1" dirty="0"/>
              <a:t>“When written in Chinese, the word crisis is composed of two characters.</a:t>
            </a:r>
            <a:r>
              <a:rPr lang="fi-FI" sz="1500" i="1" dirty="0"/>
              <a:t> </a:t>
            </a:r>
          </a:p>
          <a:p>
            <a:pPr algn="ctr"/>
            <a:r>
              <a:rPr lang="en-US" sz="1500" i="1" dirty="0"/>
              <a:t>One represents danger and the other represents opportunity.”  - John F. Kennedy</a:t>
            </a:r>
            <a:endParaRPr lang="fi-FI" sz="1500" i="1" dirty="0"/>
          </a:p>
          <a:p>
            <a:pPr algn="ctr"/>
            <a:r>
              <a:rPr lang="en-US" dirty="0"/>
              <a:t> 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062833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67544" y="491912"/>
            <a:ext cx="8568952" cy="671736"/>
          </a:xfrm>
        </p:spPr>
        <p:txBody>
          <a:bodyPr/>
          <a:lstStyle/>
          <a:p>
            <a:r>
              <a:rPr lang="fi-FI" dirty="0"/>
              <a:t>Operatiiviset työkalut                                       (1/2)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>
          <a:xfrm>
            <a:off x="467544" y="1196752"/>
            <a:ext cx="8064897" cy="4320481"/>
          </a:xfrm>
        </p:spPr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fi-FI" sz="2000" dirty="0">
                <a:latin typeface="+mn-lt"/>
              </a:rPr>
              <a:t>Lakiohjeet osaksi yritystason ohjeita ja johtamisjärjestelmää</a:t>
            </a:r>
          </a:p>
          <a:p>
            <a:pPr marL="342900" indent="-342900">
              <a:buFont typeface="Arial" charset="0"/>
              <a:buChar char="•"/>
            </a:pPr>
            <a:r>
              <a:rPr lang="fi-FI" sz="2000" dirty="0">
                <a:latin typeface="+mn-lt"/>
              </a:rPr>
              <a:t>Johdon tuki ja sitoutuminen, riittävä valta</a:t>
            </a:r>
          </a:p>
          <a:p>
            <a:pPr marL="342900" indent="-342900">
              <a:buFont typeface="Arial" charset="0"/>
              <a:buChar char="•"/>
            </a:pPr>
            <a:r>
              <a:rPr lang="fi-FI" sz="2000" dirty="0">
                <a:latin typeface="+mn-lt"/>
              </a:rPr>
              <a:t>Lakikoulutukset</a:t>
            </a:r>
          </a:p>
          <a:p>
            <a:pPr marL="342900" indent="-342900">
              <a:buFont typeface="Arial" charset="0"/>
              <a:buChar char="•"/>
            </a:pPr>
            <a:r>
              <a:rPr lang="fi-FI" sz="2000" dirty="0">
                <a:latin typeface="+mn-lt"/>
              </a:rPr>
              <a:t>Sopimuspohjat</a:t>
            </a:r>
          </a:p>
          <a:p>
            <a:pPr marL="342900" indent="-342900">
              <a:buFont typeface="Arial" charset="0"/>
              <a:buChar char="•"/>
            </a:pPr>
            <a:r>
              <a:rPr lang="fi-FI" sz="2000" dirty="0">
                <a:latin typeface="+mn-lt"/>
              </a:rPr>
              <a:t>Oman toiminnan laillisuusvalvonta (</a:t>
            </a:r>
            <a:r>
              <a:rPr lang="fi-FI" sz="2000" dirty="0" err="1">
                <a:latin typeface="+mn-lt"/>
              </a:rPr>
              <a:t>compliance</a:t>
            </a:r>
            <a:r>
              <a:rPr lang="fi-FI" sz="2000" dirty="0">
                <a:latin typeface="+mn-lt"/>
              </a:rPr>
              <a:t>)</a:t>
            </a:r>
          </a:p>
          <a:p>
            <a:pPr marL="342900" indent="-342900">
              <a:buFont typeface="Arial" charset="0"/>
              <a:buChar char="•"/>
            </a:pPr>
            <a:r>
              <a:rPr lang="fi-FI" sz="2000" dirty="0">
                <a:latin typeface="+mn-lt"/>
              </a:rPr>
              <a:t>Väärinkäytöksiin puuttuminen</a:t>
            </a:r>
          </a:p>
          <a:p>
            <a:pPr marL="342900" indent="-342900">
              <a:buFont typeface="Arial" charset="0"/>
              <a:buChar char="•"/>
            </a:pPr>
            <a:r>
              <a:rPr lang="fi-FI" sz="2000" dirty="0">
                <a:latin typeface="+mn-lt"/>
              </a:rPr>
              <a:t>Riskin mittaaminen (euroissa/ajassa ym.)</a:t>
            </a:r>
          </a:p>
          <a:p>
            <a:pPr marL="342900" indent="-342900">
              <a:buFont typeface="Arial" charset="0"/>
              <a:buChar char="•"/>
            </a:pPr>
            <a:endParaRPr lang="fi-FI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961451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20964" y="476672"/>
            <a:ext cx="8399508" cy="864096"/>
          </a:xfrm>
        </p:spPr>
        <p:txBody>
          <a:bodyPr/>
          <a:lstStyle/>
          <a:p>
            <a:r>
              <a:rPr lang="fi-FI" dirty="0"/>
              <a:t>Yritysetiikka ja juristi                                       (2/2)	     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>
          <a:xfrm>
            <a:off x="323528" y="1196752"/>
            <a:ext cx="8496944" cy="4464496"/>
          </a:xfrm>
        </p:spPr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fi-FI" sz="2200" dirty="0">
                <a:latin typeface="+mn-lt"/>
              </a:rPr>
              <a:t>Yritysetiikka</a:t>
            </a:r>
          </a:p>
          <a:p>
            <a:pPr marL="580500" lvl="1" indent="-342900">
              <a:buFont typeface="Arial" charset="0"/>
              <a:buChar char="•"/>
            </a:pPr>
            <a:r>
              <a:rPr lang="fi-FI" dirty="0">
                <a:latin typeface="+mn-lt"/>
              </a:rPr>
              <a:t>Yhtiön moraalinen arvoperusta</a:t>
            </a:r>
          </a:p>
          <a:p>
            <a:pPr marL="580500" lvl="1" indent="-342900">
              <a:buFont typeface="Arial" charset="0"/>
              <a:buChar char="•"/>
            </a:pPr>
            <a:r>
              <a:rPr lang="fi-FI" dirty="0">
                <a:latin typeface="+mn-lt"/>
              </a:rPr>
              <a:t>Työntekijöiden henkilötason vastuunkantokyky ja </a:t>
            </a:r>
            <a:r>
              <a:rPr lang="mr-IN" dirty="0">
                <a:latin typeface="+mn-lt"/>
              </a:rPr>
              <a:t>–</a:t>
            </a:r>
            <a:r>
              <a:rPr lang="fi-FI" dirty="0">
                <a:latin typeface="+mn-lt"/>
              </a:rPr>
              <a:t>halu </a:t>
            </a:r>
          </a:p>
          <a:p>
            <a:pPr marL="342900" indent="-342900">
              <a:buFont typeface="Arial" charset="0"/>
              <a:buChar char="•"/>
            </a:pPr>
            <a:r>
              <a:rPr lang="fi-FI" sz="2200" i="0" dirty="0">
                <a:latin typeface="+mn-lt"/>
              </a:rPr>
              <a:t>Juristi</a:t>
            </a:r>
          </a:p>
          <a:p>
            <a:pPr marL="580500" lvl="1" indent="-342900">
              <a:buFont typeface="Arial" charset="0"/>
              <a:buChar char="•"/>
            </a:pPr>
            <a:r>
              <a:rPr lang="fi-FI" i="0" dirty="0">
                <a:latin typeface="+mn-lt"/>
              </a:rPr>
              <a:t>Ymmärtää liiketoimintaympäristön ja juridiikan aseman tässä ympäristössä</a:t>
            </a:r>
          </a:p>
          <a:p>
            <a:pPr marL="580500" lvl="1" indent="-342900">
              <a:buFont typeface="Arial" charset="0"/>
              <a:buChar char="•"/>
            </a:pPr>
            <a:r>
              <a:rPr lang="fi-FI" dirty="0">
                <a:latin typeface="+mn-lt"/>
              </a:rPr>
              <a:t>Y</a:t>
            </a:r>
            <a:r>
              <a:rPr lang="fi-FI" i="0" dirty="0">
                <a:latin typeface="+mn-lt"/>
              </a:rPr>
              <a:t>mmärtää liiketoiminnan ja on kiinnostunut siitä &gt; arvostus</a:t>
            </a:r>
          </a:p>
          <a:p>
            <a:pPr marL="580500" lvl="1" indent="-342900">
              <a:buFont typeface="Arial" charset="0"/>
              <a:buChar char="•"/>
            </a:pPr>
            <a:r>
              <a:rPr lang="fi-FI" dirty="0">
                <a:latin typeface="+mn-lt"/>
              </a:rPr>
              <a:t>On sosiaalinen ja helposti lähestyttävä</a:t>
            </a:r>
            <a:endParaRPr lang="fi-FI" i="0" dirty="0">
              <a:latin typeface="+mn-lt"/>
            </a:endParaRPr>
          </a:p>
          <a:p>
            <a:pPr marL="342900" indent="-342900">
              <a:buFont typeface="Arial" charset="0"/>
              <a:buChar char="•"/>
            </a:pPr>
            <a:r>
              <a:rPr lang="fi-FI" sz="2200" dirty="0">
                <a:latin typeface="+mn-lt"/>
              </a:rPr>
              <a:t>Kieli</a:t>
            </a:r>
          </a:p>
          <a:p>
            <a:pPr marL="580500" lvl="1" indent="-342900">
              <a:buFont typeface="Arial" charset="0"/>
              <a:buChar char="•"/>
            </a:pPr>
            <a:r>
              <a:rPr lang="fi-FI" dirty="0">
                <a:latin typeface="+mn-lt"/>
              </a:rPr>
              <a:t>Sano se yksinkertaisesti!</a:t>
            </a:r>
          </a:p>
          <a:p>
            <a:pPr marL="580500" lvl="1" indent="-342900">
              <a:buFont typeface="Arial" charset="0"/>
              <a:buChar char="•"/>
            </a:pPr>
            <a:r>
              <a:rPr lang="fi-FI" dirty="0">
                <a:latin typeface="+mn-lt"/>
              </a:rPr>
              <a:t>Sano se euroissa!</a:t>
            </a:r>
          </a:p>
        </p:txBody>
      </p:sp>
    </p:spTree>
    <p:extLst>
      <p:ext uri="{BB962C8B-B14F-4D97-AF65-F5344CB8AC3E}">
        <p14:creationId xmlns:p14="http://schemas.microsoft.com/office/powerpoint/2010/main" val="18867147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3568" y="2348880"/>
            <a:ext cx="8085599" cy="1195798"/>
          </a:xfrm>
        </p:spPr>
        <p:txBody>
          <a:bodyPr/>
          <a:lstStyle/>
          <a:p>
            <a:pPr algn="ctr"/>
            <a:br>
              <a:rPr lang="fi-FI" dirty="0"/>
            </a:br>
            <a:r>
              <a:rPr lang="fi-FI" dirty="0"/>
              <a:t>Kiitos!</a:t>
            </a:r>
          </a:p>
        </p:txBody>
      </p:sp>
    </p:spTree>
    <p:extLst>
      <p:ext uri="{BB962C8B-B14F-4D97-AF65-F5344CB8AC3E}">
        <p14:creationId xmlns:p14="http://schemas.microsoft.com/office/powerpoint/2010/main" val="4058657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395536" y="692696"/>
            <a:ext cx="8424936" cy="864096"/>
          </a:xfrm>
        </p:spPr>
        <p:txBody>
          <a:bodyPr/>
          <a:lstStyle/>
          <a:p>
            <a:r>
              <a:rPr lang="fi-FI" sz="2800" dirty="0"/>
              <a:t>Luento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>
          <a:xfrm>
            <a:off x="395536" y="1484784"/>
            <a:ext cx="8280920" cy="3528392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fi-FI" dirty="0"/>
              <a:t>Mikä riskienhallintaan velvoittaa?</a:t>
            </a:r>
          </a:p>
          <a:p>
            <a:pPr marL="457200" indent="-457200">
              <a:buFont typeface="+mj-lt"/>
              <a:buAutoNum type="arabicPeriod"/>
            </a:pPr>
            <a:r>
              <a:rPr lang="fi-FI" dirty="0"/>
              <a:t>Riskienhallinta yhtiölainsäädännössä</a:t>
            </a:r>
          </a:p>
          <a:p>
            <a:pPr marL="457200" indent="-457200">
              <a:buFont typeface="+mj-lt"/>
              <a:buAutoNum type="arabicPeriod"/>
            </a:pPr>
            <a:r>
              <a:rPr lang="fi-FI" dirty="0"/>
              <a:t>Oikeudellinen riski</a:t>
            </a:r>
          </a:p>
          <a:p>
            <a:pPr marL="457200" indent="-457200">
              <a:buFont typeface="+mj-lt"/>
              <a:buAutoNum type="arabicPeriod"/>
            </a:pPr>
            <a:r>
              <a:rPr lang="fi-FI" dirty="0"/>
              <a:t>Oikeudellisen riskienhallinnan työkalut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61187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395536" y="764704"/>
            <a:ext cx="8085599" cy="1195798"/>
          </a:xfrm>
        </p:spPr>
        <p:txBody>
          <a:bodyPr/>
          <a:lstStyle/>
          <a:p>
            <a:r>
              <a:rPr lang="fi-FI" dirty="0"/>
              <a:t>Alkulämmittely!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algn="ctr"/>
            <a:endParaRPr lang="fi-FI" dirty="0"/>
          </a:p>
          <a:p>
            <a:pPr algn="ctr"/>
            <a:endParaRPr lang="fi-FI" dirty="0"/>
          </a:p>
          <a:p>
            <a:pPr algn="ctr"/>
            <a:endParaRPr lang="fi-FI" dirty="0"/>
          </a:p>
          <a:p>
            <a:pPr algn="ctr"/>
            <a:r>
              <a:rPr lang="fi-FI" dirty="0"/>
              <a:t>Mitä lisäarvoa yritysjuridiikka (ja juristi) tuo yritykselle?</a:t>
            </a:r>
          </a:p>
        </p:txBody>
      </p:sp>
    </p:spTree>
    <p:extLst>
      <p:ext uri="{BB962C8B-B14F-4D97-AF65-F5344CB8AC3E}">
        <p14:creationId xmlns:p14="http://schemas.microsoft.com/office/powerpoint/2010/main" val="373132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347278" y="440800"/>
            <a:ext cx="8085599" cy="1195798"/>
          </a:xfrm>
        </p:spPr>
        <p:txBody>
          <a:bodyPr/>
          <a:lstStyle/>
          <a:p>
            <a:r>
              <a:rPr lang="fi-FI" dirty="0"/>
              <a:t>Yksi ehdotus</a:t>
            </a:r>
          </a:p>
        </p:txBody>
      </p:sp>
      <p:sp>
        <p:nvSpPr>
          <p:cNvPr id="4" name="AutoShape 2" descr="data:image/jpeg;base64,/9j/4AAQSkZJRgABAQAAAQABAAD/2wCEAAkGBg8QDxEPBxMVFBARExYQEBAUFBQQFBQWFBIYFRUUFBgXGyYhGBkjHRQSIC8gJCcpLS0tGB8xNTwqNSYrLSoBCQoKBQUFDQUFDSkYEhgpKSkpKSkpKSkpKSkpKSkpKSkpKSkpKSkpKSkpKSkpKSkpKSkpKSkpKSkpKSkpKSkpKf/AABEIAOEA4QMBIgACEQEDEQH/xAAcAAEAAgMBAQEAAAAAAAAAAAAABgcEBQgDAgH/xABJEAABAwMABwMFDAgEBwEAAAABAAIDBAURBgcSITFBURNhgQgUInGRFSMyM0NSU2JykqGxF0JUgpOistE1Y7TBJERks9LT8Bb/xAAUAQEAAAAAAAAAAAAAAAAAAAAA/8QAFBEBAAAAAAAAAAAAAAAAAAAAAP/aAAwDAQACEQMRAD8Ao1ERAREQEREBERAREQEREBERARfTGEnDASeg3r6mp3sOJmuaejgW/mg80Vl6A6kqq4xtqbi/zamdvYS3alkHVrSRst7z7Cp/N5ONtLMQ1FSH/PJicPFuwPzQc6or4svk3xsqC681Jlpx8BkbTE9/2ySdkerOe5WXbNAbVTACio4Bj9Z0bZHbue0/JQceIuu77q0tNY0trKWNrjwkiaIXg9csxnxyqC1kapqi0ntqcmajccCXGHRknc2UDh3OG493BBAUWeyw1Zbtsp5i3GdoRSEY65wsFzSDh24jcQg/EREBERAREQEREBERAREQEREBERAREQFudEtGJrlWRUdDuc85c88GMG9zz6h7TgLTtaSQGDJJwAN5JPILoDUJoPVUZqau8wOiMrGRwbeA8tyXPy3i0bo+OOCCwtEtBqK2RCO1xjbxh87gDLIeZc7/AGG5beutkE7NivjZKz5sjWyD2OCyUQfjWgDDdwG4BfqLEut0hpYJKm4ODIoml73HkB06k7gBzJCDLRUFefKNqnSkWCmiEQzgziSR7h84iN7Q31b/AFrfaB6/GVUzKXSKJkL5CGRzxl3ZFxOA17XElmdwzkjfvwgt9fL2AjDwCOh3hfSIGFCNYmq+kucL3xMbHWhpMU7QGlzhvDJfnNPDJ3hTdEHD80LmOcyYEOaS1zTxBBwQfFfC3mnMjXXSvdD8E1UxHLd2rlo0BERAREQEREBERAREQEREBERARF9ws2nNb1IHtOEHQOo3VxHDAy53RgdPMNqma4Z7KPk8A/rO455DHUq314UVO2OKOOEYaxjWNHQNaAB7AvdAREQFXWvO1VtTbGx2WN8vv7HTRxtL3lga7GGje4bWxwViogrjUpoMaChM1yi2KuocXPD24kZGNzIzne3m4j62/gqP1m+bOvNULAG9kZGtaIx6Jk2WiTYxyL9rgrg19abTUdPFRWxxZJVB5lkG5zYm4Gy08i4kjPRp6rWaltVLWtiut7G09wElJCeDB+rK/q7m0cuPHGAt+1NkFPCKv40RMEn2wwbX45WWiICIiCH6dasKG6RuMzBFU49CpY0B2ejwPht7jv6YXLukFhnoamWkuTdmWJ2D0cOLXNPNpGCF2kqV8pCwNMNLXxj02v8ANpD1a5pezPqLX/eQUMiIgIiICIiAiIgIiICIiAiIgL9a7ByOI4L8RB2XojfGVtBTVUJz2sTS7ueBh7fBwcFuFzJql1q+5TnU10DnUcjtrLd7oXHcXNHNp3ZHdkd/Q1s0qoalgkt9TC9p35Ejcj1g7we4hBtUWNHc4HPEcUsZkI2gwPaXEDicA5wslAREQVJrvisrpaT/APSSzsnAOy2na17jEXb9sP3NG0Dg8fhbjys2xSwOpYHWo7VOYmdiRnewNAbx38AOKiesLVPT3iWKeaV8MsbeyLmgPDmbRcAQcYILnb+8qW2W0x0lNDS0eezhY2NmTk4aMZJ6nigzUREBERAVR+UbdmNoKelJ98lnEoGd4bGxwJ9r2j2qxdJtKqS3QOqLvIGNHwW8XyO5NY3mf/iuVNOtMZrrWvqqobLcbEMWciOMcG953kk9SgjyIiAiIgIiICIiAiIgIiIClWiOrW5XPDrdFsw5waiT3uLvweLj3NBUv1PapW12K+/NPmrXe8w8O3I4l3+WDu7znkN/Q8MLWNDIWhrWjDWtAaABwAA4BBTVr8myAAG7Vb3O5iJjYx7XZJ9i2E/k5WwtxBPUtdjiXRvGeuNgfmrYRBzxpH5O9bC0vsczagD5Nw7GTHdklpPiFVdfQTQSOhr2OjkYcOY9pa4HvBXbaiunmryku0OxVjYnaPeaho9Nh6H5zOrT4YKDmPQjSQ2+4U9WM7Mb/fAOJjcNl49hPsXYNLUslY2SmcHMe0PY4HIc1wyCO7C4yv8AYp6Gpkpbk3Zlidg9COTmnm0jBBUy1fa5Kq1sFNUs7elBy1hdsvjzxEbt+7nskexB1AihOgetajuz5IqcOhmZgtikLdqRp4lmOOOY7wpsgIiICKJ6Z6zKC1OjZcy90kmfe4g172tA+E8FwwDwHVRs+UPZ+TKn+Ez/ANiC0FUmt3W9JQSCi0dczzjGZ5C0P7LI9FrQd23zOc43dVE9LfKEqqhr4tH4/N2O3ds47c2Pq43MPfvKqWSRznF0pJc45c4nJJPEkniUGXdr1U1chmusr5ZD+s9xdjuHQdwWEiICIiAiIgIiICIiAiIgLbaKWF1dXU9HFuM0gaT0bxe7waHHwWpVn+T1RB93c9/yNNI9vrc5rPyc72oOjaKjZDFHDStDY42hjGjgGtGAPwXuijmsCy1lZQSwWCbsZ3FpDtpzNpoOXM227256j1cCgkaLSaF2uqpaCngvUvbVEbSJJNpz85cSBtO3uwCBk9FuJ2FzXNYS0kEBw4tJGAR6kH2igmrHQSttnnXuvVduJntLGgvcBjOXu2+DnZGQOnEqdoKh8oXRRstJHcYG++07hHKRzied2fsuI+8Vz0uxdPaUS2qvZJwNLKfFsZcPxAXHSDa2uw18gE9pgncGHIlijkOCOYc0cR3KU23XVfKb3uWYSbO4tnjD3Ajdgu3Oz6yrU0Q1zWVtDBHUv82fDE2N0HZvcAWtwdgsBBBwe/fvVK6ydJKe4XKaqtkexE7ZaCRsukLRgyOHIn/Yc0EsHlFXXHxVNnrsSf8AmtVdNeN7nbstmbCDx7GNrD952SPAqAIg9aipfI90lS5z3uOXPcS5zj1JO8ryREBERAREQEREBERAREQEREBERAVj6hLmIbyxjzgVEMkI6bWBI3/tkeKrhZdquUlNPFUUhxJC9sjD3tOR4IO2EWr0Z0ghr6SKroCCyRoJHNrv1mO6EHIW0QERQp2lVbcJHR6HRtZTsJbJcqhruzJBwW08W4ykfOJAQTVForBabhC9zrxXCpYW4DPNmQbLsg7QLXHIxkY71vUEZ1lXJtPZ66SQ4zA+Md7pR2YHtcqL1ZV2jkdPMNMWbVQXEsL2SSNMeyMBmxwdna47+CkflC6aNeY7XROz2bhNUkHg7HvcZ7wCXH1tVJoMq6OhM8ptoc2AyPMLXHLgzaOwHd+MLFREBERAREQEREBERAREQEREBERAREQEREBERBNdWmsua0TEOBkpJSO2hzgg8O0jzuDh+I3dCOmNHNKqO4RCazytkb+s3g9h6PbxafWuMllW65z00glt0j4pG8HscWO9o5dyDtlfgAHBcyWzX3eYQGzuimA5yx+l4lhblbCfyjLm4YigpmnrsyO/AvQdGE9VVmsjXXT0bX02jzmzVZBaZBh0UJ6k8HvHQbuvQ0xpFrNute0suNQ7sjxijAiYe4hvwh6yVFkHpUVD5HukqHFz3kue5xyXEnJJPMkrzREBERAREQEREBERAREQEREBERAREQEREBERAVv6hdCKatFVU3mFksbCyGJrxtDb3ucfWBs+1VAusdUVi8zs9Kx4w+VpqZPXL6Qz6m7A8EGZ+jOzfsNP/DCfozs37DT/AMMKTL8B6II1+jOzfsNP/DCfozs37DT/AMMKTIgjP6M7N+w0/wDDCfozs37DT/wwpMiCs9Ymqu2m21UtppY46iKMyxujBb8D0nDAODlocOC5oXcMjA4FrxkEYIPAg8QuNdLLKaKvqaR3yMrmN725yw+LS0oNQiIgIiICIiAiIgIiICIiAiIgIiICIiAiIg2mi9mNZXU1Kz5aVjD3NJ9I+DQ4+C7MijDWhsYw1oDWjoAMALnXyeLF2txlqpB6NLEdk/Xl9EfyiT2ro1BqtKryKOhqap3yUTnNHV+MMb4uLR4rH0Hs7qS3UsE+TIIw+Uk598kJkk/mc5afT0GpqrbbGfBnqPOqgf5NKO0we5z9geCmqAiIgKI6E1L46q5W+rc5zoKjziEvJcTBVDbYMniGuD2+ClyhWkYNLebfWt3R1TX2yc8su99pyf3mvCCarnTyibF2Vwhq2D0amLZcfrxENP8AK6NdFqudfFj84tD5WDL6WRs4+yfQf+Dgf3UHMSIiAiIgIiICIiAiIgIiICIiAiIgIiICIt/oRojNdK2OlpdzT6U0nKOMH0nevkBzJCC+9Qlh83tImeMPq5HTd+w30GD+Vx/eVkrGttvjp4YqekGI4mNjYOjWjA/JY2kl4bR0dRVS8IYnSAdSB6I8TgeKCOaMHzu8XKudvZTbNspzy9D3yoI/fc0eAU1Ub1eWZ1LbKdlR8c9pqJzzMsxMj894LseCkiAiIgKNaxbU6otlQKb46ICpgI4iSA9o3Hf6JHipKvwjqg1+j13bWUlPVQ/BniZLjoXNyW+ByPBe91t7KiCWnqPgTRuid6ntLT+aimrg+bur7W//AJKpc6Ef9PUZlix6svHgpqg4kuFE+CaSCoGHxPdG8fWY4tP4hY6tjXxoI+mqjcqQEwVTvfd3xcuOfc7GR357lU6AiIgIiICIiAiIgIiICIiAiIgLY27R2sqDi3U80p+pE9/4gLwtdeaeeKeNrXGKRsoa8bTXFjg4Bw5jcrt0E1mXq7XGGOmjjjo43bVSI4/RbHg4DnvJ3k4wBgn2oIJbNSN7nwXU4iB5zSMZ/KCXfgr11Y6vWWilLJC19VKdqolbw3fBY3O/ZH4kkqZIgKu9PbvHWV9HYIXb5pG1FYeOzFCDMIj9Z+wPUMdVIdPdMorVRSVM+DJ8CCP58hHoj1DiT0CoPVFcZajSSCetcXyymd73HiSYJEHTwHRfqIgIiICIiCu9LrvFa73RVtU7ZhroX0VQeTTG9r4pT3AyYJ5DKsMHoqU8pf4u3fbn/piWz1F6w/OoPc25u/4inb7y4nfJEN2O9zNw9WOhQWXerPDWU8tLcG7UUrSxw/IjoQcEHqFzVftSN4p5Hikg7eIOOxJG5hLm53EsJ2gcY3YK6jRBxXcLBV05xcaeaIj6SN7PzCwF1RrW0urbZDBUWyBk0Bc5tUHtc5rRhuwctPo5O0MkEcFQGnmmkdzkilhpIqZzGFr+z+UJOcu3Dhy57ygiyIiAiIgIiICIiAiIgIiIJVq/0Bnu9QY6c7EMeHVE54Mac4AHNxw7A7t6vLQi/UsdW206GU3aUdO13nlcD6Pa43Ha+UcSME+zcFRWr2jlqazzOGrNJFUNLKh+3sB8bRtFmMgOJ34B6lWqK0VWbDq2LYKKEZr7iDv2Tufsu4uccH0ueMDDRlBckczXNDoiHNPBwIIPqIWPcbrDTwSVNY8NhjaXveTuAH5nu5qj63Sqkw2waK1TaW3wteay4SPy6UDfI2HqXEnhjPLdxg2mGmjZomW7R9rorbA7LGOOZJ3/AE055k8Q3gPyDy1iadS3asdNLlsDMspovmMzxP13biT4clsdSH+PUnqm/wBPIoIp3qQ/x6k9U3+nkQdUIiICIiAiIgpPyl/i7d9uf+mJUlbLnLTTR1FA4slicHseOII/MciOau3yl/i7d9uf+mJUQg661eadRXajbNHhs7MMqIfmPxxH1XcQfDkpSuONENL6m2VIqbaeWzJG74EjDxa4fkeRVoWvToUBF0s0z57ZUSBtbQSybdRSSuHyZecubu3HgQMHqAtHT3SdlBTNlrKd1RTPkEVTsgOEcTgQ57weI4DHfyVG6xNWccUQuuiLu2t0o2yG5cYAfXvLM7t+9vA9VNm3SS2A3C2PdX2CtJfURuPayUzpD6Z9LeRk4IPqODvMY1g2s0NC6o0Mq82e4uDX0wcDsvILiGbW8NOyQQMEcDkIKlREQEREBERAREQEREBERAWTS3GaJsjaSR7Gyt7OVrXOaHtznZeAfSHcVjIgIiICnepD/HqT1Tf6eRQRfcUrmnaiJaRwIJB9oQdv5TK4n91J/pZPvu/unupP9LJ99390HbGUyuJ/dSf6WT77v7p7qT/Syffd/dB2xlMrif3Un+lk++7+6e6k/wBLJ99390F2eUv8Xb/tz/0xKiV6zVUj8du9zscNpxdj1ZXkgIiINhSX+qhgmpaWV7YKjHbRA+i/ZORkcvDisEyOwGknZByBncCeJx7F8ogIiICIiAiIgIiICIiAiIgIiICIiAiIgIiICIiAiIgIiICIiAiIgIiICIiAiIgIiICIiD//2Q=="/>
          <p:cNvSpPr>
            <a:spLocks noChangeAspect="1" noChangeArrowheads="1"/>
          </p:cNvSpPr>
          <p:nvPr/>
        </p:nvSpPr>
        <p:spPr bwMode="auto">
          <a:xfrm>
            <a:off x="63500" y="-3841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7" name="Sisällön paikkamerkki 2"/>
          <p:cNvSpPr txBox="1">
            <a:spLocks/>
          </p:cNvSpPr>
          <p:nvPr/>
        </p:nvSpPr>
        <p:spPr>
          <a:xfrm>
            <a:off x="323528" y="1772816"/>
            <a:ext cx="6912768" cy="122413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1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237600" indent="-212400" algn="l" defTabSz="9144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Georgia"/>
                <a:ea typeface="+mn-ea"/>
                <a:cs typeface="+mn-cs"/>
              </a:defRPr>
            </a:lvl2pPr>
            <a:lvl3pPr marL="460800" indent="-230400" algn="l" defTabSz="914400" rtl="0" eaLnBrk="1" latinLnBrk="0" hangingPunct="1">
              <a:spcBef>
                <a:spcPct val="20000"/>
              </a:spcBef>
              <a:buFont typeface="Lucida Grande"/>
              <a:buChar char="-"/>
              <a:defRPr sz="1600" i="1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3pPr>
            <a:lvl4pPr marL="792000" indent="-194400" algn="l" defTabSz="914400" rtl="0" eaLnBrk="1" latinLnBrk="0" hangingPunct="1">
              <a:spcBef>
                <a:spcPct val="20000"/>
              </a:spcBef>
              <a:buFont typeface="Arial"/>
              <a:buChar char="•"/>
              <a:defRPr sz="1400" kern="1200" baseline="0">
                <a:solidFill>
                  <a:schemeClr val="tx1"/>
                </a:solidFill>
                <a:latin typeface="Georgia"/>
                <a:ea typeface="+mn-ea"/>
                <a:cs typeface="+mn-cs"/>
              </a:defRPr>
            </a:lvl4pPr>
            <a:lvl5pPr marL="1087200" indent="-228600" algn="l" defTabSz="914400" rtl="0" eaLnBrk="1" latinLnBrk="0" hangingPunct="1">
              <a:spcBef>
                <a:spcPct val="20000"/>
              </a:spcBef>
              <a:buFont typeface="Courier New"/>
              <a:buChar char="o"/>
              <a:defRPr sz="13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/>
              <a:buChar char="•"/>
            </a:pPr>
            <a:r>
              <a:rPr lang="fi-FI" sz="2800" dirty="0"/>
              <a:t>Auttaa yritystä pysymään pois oikeudellisista ongelmista</a:t>
            </a:r>
          </a:p>
          <a:p>
            <a:pPr marL="457200" indent="-457200">
              <a:buFont typeface="Arial"/>
              <a:buChar char="•"/>
            </a:pPr>
            <a:r>
              <a:rPr lang="fi-FI" sz="2800" dirty="0"/>
              <a:t>Löytää liiketoimintamahdollisuuksia juridiikasta</a:t>
            </a:r>
          </a:p>
          <a:p>
            <a:pPr marL="457200" indent="-457200">
              <a:buFont typeface="Arial"/>
              <a:buChar char="•"/>
            </a:pPr>
            <a:endParaRPr lang="fi-FI" sz="2800" dirty="0"/>
          </a:p>
          <a:p>
            <a:pPr marL="457200" indent="-457200">
              <a:buFont typeface="Wingdings" pitchFamily="2" charset="2"/>
              <a:buChar char="Ø"/>
            </a:pPr>
            <a:r>
              <a:rPr lang="fi-FI" sz="2800" dirty="0"/>
              <a:t> Oikeudellinen riskienhallinta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99937">
            <a:off x="6948264" y="2996952"/>
            <a:ext cx="1613665" cy="206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7112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67544" y="476672"/>
            <a:ext cx="8496944" cy="720080"/>
          </a:xfrm>
        </p:spPr>
        <p:txBody>
          <a:bodyPr/>
          <a:lstStyle/>
          <a:p>
            <a:r>
              <a:rPr lang="fi-FI" dirty="0"/>
              <a:t>1. Mikä riskienhallintaan velvoittaa?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>
          <a:xfrm>
            <a:off x="611560" y="1412776"/>
            <a:ext cx="7898370" cy="4104456"/>
          </a:xfrm>
        </p:spPr>
        <p:txBody>
          <a:bodyPr>
            <a:no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fi-FI" sz="1800" b="0" dirty="0"/>
              <a:t>Johdon osakeyhtiöoikeudellinen vastuu</a:t>
            </a:r>
          </a:p>
          <a:p>
            <a:pPr marL="285750" indent="-285750">
              <a:buFont typeface="Arial" charset="0"/>
              <a:buChar char="•"/>
            </a:pPr>
            <a:r>
              <a:rPr lang="fi-FI" sz="1800" b="0" dirty="0"/>
              <a:t>Johdon ja muiden vastuuhenkilöiden rikosoikeudellinen vastuu</a:t>
            </a:r>
          </a:p>
          <a:p>
            <a:pPr marL="285750" indent="-285750">
              <a:buFont typeface="Arial" charset="0"/>
              <a:buChar char="•"/>
            </a:pPr>
            <a:r>
              <a:rPr lang="fi-FI" sz="1800" b="0" dirty="0"/>
              <a:t>Yhtiön ja johdon moraalinen vastuu (yhteiskuntavastuu)</a:t>
            </a:r>
          </a:p>
          <a:p>
            <a:pPr marL="285750" indent="-285750">
              <a:buFont typeface="Arial" charset="0"/>
              <a:buChar char="•"/>
            </a:pPr>
            <a:endParaRPr lang="fi-FI" sz="1800" b="0" dirty="0"/>
          </a:p>
          <a:p>
            <a:endParaRPr lang="fi-FI" sz="1800" dirty="0"/>
          </a:p>
          <a:p>
            <a:endParaRPr lang="fi-FI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67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67545" y="404664"/>
            <a:ext cx="8496944" cy="720080"/>
          </a:xfrm>
        </p:spPr>
        <p:txBody>
          <a:bodyPr/>
          <a:lstStyle/>
          <a:p>
            <a:r>
              <a:rPr lang="fi-FI" dirty="0"/>
              <a:t>2. Riskienhallinta yhtiölainsäädännössä	(1/2)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>
          <a:xfrm>
            <a:off x="593414" y="1225189"/>
            <a:ext cx="7434970" cy="3715979"/>
          </a:xfrm>
        </p:spPr>
        <p:txBody>
          <a:bodyPr>
            <a:noAutofit/>
          </a:bodyPr>
          <a:lstStyle/>
          <a:p>
            <a:r>
              <a:rPr lang="fi-FI" sz="1800" dirty="0"/>
              <a:t>OYL 1:5 §: Toiminnan tarkoitus</a:t>
            </a:r>
          </a:p>
          <a:p>
            <a:r>
              <a:rPr lang="fi-FI" sz="1800" dirty="0"/>
              <a:t>Yhtiön toiminnan tarkoituksena on tuottaa voittoa osakkeenomistajille, jollei yhtiöjärjestyksessä määrätä toisin. (</a:t>
            </a:r>
            <a:r>
              <a:rPr lang="fi-FI" sz="1800" i="1" dirty="0"/>
              <a:t>”The business of business is business.”</a:t>
            </a:r>
            <a:r>
              <a:rPr lang="fi-FI" sz="1800" dirty="0"/>
              <a:t>)</a:t>
            </a:r>
          </a:p>
          <a:p>
            <a:endParaRPr lang="fi-FI" sz="1800" b="0" dirty="0"/>
          </a:p>
          <a:p>
            <a:r>
              <a:rPr lang="fi-FI" sz="1800" b="0" dirty="0"/>
              <a:t>… Toisaalta</a:t>
            </a:r>
            <a:endParaRPr lang="fi-FI" sz="1800" dirty="0"/>
          </a:p>
          <a:p>
            <a:endParaRPr lang="fi-FI" sz="1800" dirty="0"/>
          </a:p>
          <a:p>
            <a:r>
              <a:rPr lang="fi-FI" sz="1800" dirty="0"/>
              <a:t>OYL 1:8 §: Johdon tehtävä</a:t>
            </a:r>
          </a:p>
          <a:p>
            <a:r>
              <a:rPr lang="fi-FI" sz="1800" dirty="0"/>
              <a:t>Yhtiön johdon on huolellisesti toimien edistettävä yhtiön etua.</a:t>
            </a:r>
          </a:p>
          <a:p>
            <a:endParaRPr lang="fi-FI" sz="1800" dirty="0"/>
          </a:p>
          <a:p>
            <a:pPr marL="342900" indent="-342900">
              <a:buFont typeface="Wingdings" charset="2"/>
              <a:buChar char="Ø"/>
            </a:pPr>
            <a:r>
              <a:rPr lang="fi-FI" sz="1800" dirty="0">
                <a:solidFill>
                  <a:srgbClr val="FF0000"/>
                </a:solidFill>
              </a:rPr>
              <a:t>Käytännössä voiton tuottaminen on jatkuvaa tasapainottelua riskien ottamisen ja riskienhallinnan välillä</a:t>
            </a:r>
          </a:p>
          <a:p>
            <a:pPr marL="342900" indent="-342900">
              <a:buFont typeface="Wingdings" charset="2"/>
              <a:buChar char="Ø"/>
            </a:pPr>
            <a:r>
              <a:rPr lang="fi-FI" sz="1800" dirty="0">
                <a:solidFill>
                  <a:srgbClr val="FF0000"/>
                </a:solidFill>
              </a:rPr>
              <a:t>Riskienhallinta on osa hallituksen velvollisuutta valvoa yhtiön sisäistä toimintaa (yleistoimivalta, OYL 6:6.2 §).</a:t>
            </a:r>
          </a:p>
          <a:p>
            <a:endParaRPr lang="fi-FI" sz="1800" dirty="0">
              <a:solidFill>
                <a:srgbClr val="FF0000"/>
              </a:solidFill>
            </a:endParaRPr>
          </a:p>
        </p:txBody>
      </p:sp>
      <p:pic>
        <p:nvPicPr>
          <p:cNvPr id="3074" name="Picture 2" descr="https://encrypted-tbn0.gstatic.com/images?q=tbn:ANd9GcQqlZvPqdIbF_FTQB4eIn74N4sJlHHv4pgi9AdULPGt1HCx84KlpQ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40242"/>
            <a:ext cx="562062" cy="63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encrypted-tbn0.gstatic.com/images?q=tbn:ANd9GcQ4GVbduNtSjFuaIe10-v6ref4XgFqVoPmacL1lDSxw36UrHleM">
            <a:extLst>
              <a:ext uri="{FF2B5EF4-FFF2-40B4-BE49-F238E27FC236}">
                <a16:creationId xmlns:a16="http://schemas.microsoft.com/office/drawing/2014/main" id="{0B99B0DE-9A5C-0E49-B276-CFFB3B10EC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2341051"/>
            <a:ext cx="1951633" cy="182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4096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>
          <a:xfrm>
            <a:off x="611560" y="1628800"/>
            <a:ext cx="8359629" cy="3817519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b="0" dirty="0"/>
              <a:t>Hallituksen toiminta arvioidaan hallituksen </a:t>
            </a:r>
            <a:r>
              <a:rPr lang="fi-FI" b="0" u="sng" dirty="0"/>
              <a:t>huolellisuusvelvoitteen</a:t>
            </a:r>
            <a:r>
              <a:rPr lang="fi-FI" b="0" dirty="0"/>
              <a:t> perusteella (OYL 1:8 §).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b="0" dirty="0"/>
              <a:t>Riskienhallintaa koskevat lakia alempitasoiset säännökset tarkentavat sitä, millaista huolellisuutta hallitukselta edellytetään. </a:t>
            </a:r>
          </a:p>
          <a:p>
            <a:endParaRPr lang="fi-FI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b="0" dirty="0"/>
              <a:t>Mikäli liiketoiminnassa otettu riski realisoituu, johto ei automaattisesti ole korvausvastuussa eikä johdon oleteta suoraan toimineen huolellisuusvelvoitteen vastaisesti.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b="0" dirty="0"/>
              <a:t>Vahingonkorvausvelvollisuutta ei ole, mikäli johto on tehnyt päätökset olosuhteisiin nähden asianmukaisen harkinnan ja selvityksen pohjalta (nk. ”</a:t>
            </a:r>
            <a:r>
              <a:rPr lang="fi-FI" b="0" i="1" dirty="0"/>
              <a:t>Business </a:t>
            </a:r>
            <a:r>
              <a:rPr lang="fi-FI" b="0" i="1" dirty="0" err="1"/>
              <a:t>judgment</a:t>
            </a:r>
            <a:r>
              <a:rPr lang="fi-FI" b="0" i="1" dirty="0"/>
              <a:t> </a:t>
            </a:r>
            <a:r>
              <a:rPr lang="fi-FI" b="0" i="1" dirty="0" err="1"/>
              <a:t>rule</a:t>
            </a:r>
            <a:r>
              <a:rPr lang="fi-FI" b="0" dirty="0"/>
              <a:t>”)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b="0" dirty="0"/>
          </a:p>
          <a:p>
            <a:endParaRPr lang="fi-FI" sz="800" dirty="0"/>
          </a:p>
          <a:p>
            <a:endParaRPr lang="fi-FI" dirty="0"/>
          </a:p>
        </p:txBody>
      </p:sp>
      <p:pic>
        <p:nvPicPr>
          <p:cNvPr id="3074" name="Picture 2" descr="https://encrypted-tbn0.gstatic.com/images?q=tbn:ANd9GcQqlZvPqdIbF_FTQB4eIn74N4sJlHHv4pgi9AdULPGt1HCx84KlpQ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01008"/>
            <a:ext cx="562062" cy="63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tsikko 1"/>
          <p:cNvSpPr>
            <a:spLocks noGrp="1"/>
          </p:cNvSpPr>
          <p:nvPr>
            <p:ph type="ctrTitle"/>
          </p:nvPr>
        </p:nvSpPr>
        <p:spPr>
          <a:xfrm>
            <a:off x="323529" y="404664"/>
            <a:ext cx="8640960" cy="1172134"/>
          </a:xfrm>
        </p:spPr>
        <p:txBody>
          <a:bodyPr/>
          <a:lstStyle/>
          <a:p>
            <a:r>
              <a:rPr lang="fi-FI" dirty="0"/>
              <a:t>2. Riskienhallinta yhtiölainsäädännössä (2/2):</a:t>
            </a:r>
            <a:br>
              <a:rPr lang="fi-FI" dirty="0"/>
            </a:br>
            <a:r>
              <a:rPr lang="fi-FI" dirty="0"/>
              <a:t>Hallituksen vastuu</a:t>
            </a:r>
          </a:p>
        </p:txBody>
      </p:sp>
    </p:spTree>
    <p:extLst>
      <p:ext uri="{BB962C8B-B14F-4D97-AF65-F5344CB8AC3E}">
        <p14:creationId xmlns:p14="http://schemas.microsoft.com/office/powerpoint/2010/main" val="1267598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136455" cy="815752"/>
          </a:xfrm>
        </p:spPr>
        <p:txBody>
          <a:bodyPr/>
          <a:lstStyle/>
          <a:p>
            <a:r>
              <a:rPr lang="fi-FI" dirty="0"/>
              <a:t>3. Oikeudellinen riski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>
          <a:xfrm>
            <a:off x="467544" y="1196752"/>
            <a:ext cx="8301623" cy="4248472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Rahoitus- ja vakuutusalan sääntelyssä (EBA, </a:t>
            </a:r>
            <a:r>
              <a:rPr lang="fi-FI" dirty="0" err="1"/>
              <a:t>FiVa</a:t>
            </a:r>
            <a:r>
              <a:rPr lang="fi-FI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Operatiivinen riski 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fi-FI" dirty="0">
                <a:latin typeface="+mn-lt"/>
              </a:rPr>
              <a:t>Liittyy kaikkeen yrityksen toimintaan ja kaikkiin toimintoihin: järjestelmät, henkilöstö, prosessit, taloushallinto, tuotantolinja jne.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Riski tappiosta: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fi-FI" dirty="0">
                <a:latin typeface="+mn-lt"/>
              </a:rPr>
              <a:t>Sääntöjen rikkomisesta aiheutuva vastuu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fi-FI" dirty="0">
                <a:latin typeface="+mn-lt"/>
              </a:rPr>
              <a:t>Yksityisoikeudellinen vastuu: vahingonkorvausvastuu, sopimussakot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fi-FI" dirty="0">
                <a:latin typeface="+mn-lt"/>
              </a:rPr>
              <a:t>Oikeudellinen vastuu</a:t>
            </a:r>
            <a:r>
              <a:rPr lang="fi-FI">
                <a:latin typeface="+mn-lt"/>
              </a:rPr>
              <a:t>: rikostuomiot, </a:t>
            </a:r>
            <a:r>
              <a:rPr lang="fi-FI" dirty="0">
                <a:latin typeface="+mn-lt"/>
              </a:rPr>
              <a:t>oikeudenkäynnit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fi-FI" dirty="0">
                <a:latin typeface="+mn-lt"/>
              </a:rPr>
              <a:t>Mainetappiot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Positiivinen oikeudellinen riski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fi-FI" dirty="0">
                <a:latin typeface="+mn-lt"/>
              </a:rPr>
              <a:t>Esim. sääntelyn muuttuminen tuo uusia liiketoimintamahdollisuuksia</a:t>
            </a:r>
          </a:p>
        </p:txBody>
      </p:sp>
    </p:spTree>
    <p:extLst>
      <p:ext uri="{BB962C8B-B14F-4D97-AF65-F5344CB8AC3E}">
        <p14:creationId xmlns:p14="http://schemas.microsoft.com/office/powerpoint/2010/main" val="24841095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3568" y="2348880"/>
            <a:ext cx="8085599" cy="1195798"/>
          </a:xfrm>
        </p:spPr>
        <p:txBody>
          <a:bodyPr/>
          <a:lstStyle/>
          <a:p>
            <a:pPr algn="ctr"/>
            <a:br>
              <a:rPr lang="fi-FI" dirty="0"/>
            </a:br>
            <a:r>
              <a:rPr lang="fi-FI" dirty="0"/>
              <a:t>4. Oikeudelliset riskienhallintatyökalut</a:t>
            </a:r>
          </a:p>
        </p:txBody>
      </p:sp>
    </p:spTree>
    <p:extLst>
      <p:ext uri="{BB962C8B-B14F-4D97-AF65-F5344CB8AC3E}">
        <p14:creationId xmlns:p14="http://schemas.microsoft.com/office/powerpoint/2010/main" val="1653327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2214</TotalTime>
  <Words>361</Words>
  <Application>Microsoft Macintosh PowerPoint</Application>
  <PresentationFormat>Näytössä katseltava diaesitys (4:3)</PresentationFormat>
  <Paragraphs>78</Paragraphs>
  <Slides>12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7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12</vt:i4>
      </vt:variant>
    </vt:vector>
  </HeadingPairs>
  <TitlesOfParts>
    <vt:vector size="20" baseType="lpstr">
      <vt:lpstr>Arial</vt:lpstr>
      <vt:lpstr>Calibri</vt:lpstr>
      <vt:lpstr>Courier New</vt:lpstr>
      <vt:lpstr>Georgia</vt:lpstr>
      <vt:lpstr>Lucida Grande</vt:lpstr>
      <vt:lpstr>Mangal</vt:lpstr>
      <vt:lpstr>Wingdings</vt:lpstr>
      <vt:lpstr>Office Theme</vt:lpstr>
      <vt:lpstr>Osakeyhtiön oikeudellinen riskienhallinta  corporate governance, yritysetiikka, juristi     </vt:lpstr>
      <vt:lpstr>Luento</vt:lpstr>
      <vt:lpstr>Alkulämmittely!</vt:lpstr>
      <vt:lpstr>Yksi ehdotus</vt:lpstr>
      <vt:lpstr>1. Mikä riskienhallintaan velvoittaa?</vt:lpstr>
      <vt:lpstr>2. Riskienhallinta yhtiölainsäädännössä (1/2)</vt:lpstr>
      <vt:lpstr>2. Riskienhallinta yhtiölainsäädännössä (2/2): Hallituksen vastuu</vt:lpstr>
      <vt:lpstr>3. Oikeudellinen riski</vt:lpstr>
      <vt:lpstr> 4. Oikeudelliset riskienhallintatyökalut</vt:lpstr>
      <vt:lpstr>Operatiiviset työkalut                                       (1/2)</vt:lpstr>
      <vt:lpstr>Yritysetiikka ja juristi                                       (2/2)       </vt:lpstr>
      <vt:lpstr> Kiitos!</vt:lpstr>
    </vt:vector>
  </TitlesOfParts>
  <Manager/>
  <Company/>
  <LinksUpToDate>false</LinksUpToDate>
  <SharedDoc>false</SharedDoc>
  <HyperlinkBase/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Riskienhallinta ja yhtiöoikeudellinen sääntely, yhteiskuntavastuu ja  corporate governance (seminaari case 6)    </dc:title>
  <dc:subject/>
  <dc:creator/>
  <cp:keywords/>
  <dc:description/>
  <cp:lastModifiedBy>Tiina Ojala</cp:lastModifiedBy>
  <cp:revision>90</cp:revision>
  <dcterms:created xsi:type="dcterms:W3CDTF">2013-09-12T12:21:36Z</dcterms:created>
  <dcterms:modified xsi:type="dcterms:W3CDTF">2018-01-23T11:51:59Z</dcterms:modified>
  <cp:category/>
</cp:coreProperties>
</file>