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5"/>
  </p:notesMasterIdLst>
  <p:sldIdLst>
    <p:sldId id="256" r:id="rId2"/>
    <p:sldId id="258" r:id="rId3"/>
    <p:sldId id="259" r:id="rId4"/>
    <p:sldId id="273" r:id="rId5"/>
    <p:sldId id="265" r:id="rId6"/>
    <p:sldId id="267" r:id="rId7"/>
    <p:sldId id="274" r:id="rId8"/>
    <p:sldId id="260" r:id="rId9"/>
    <p:sldId id="261" r:id="rId10"/>
    <p:sldId id="269" r:id="rId11"/>
    <p:sldId id="270" r:id="rId12"/>
    <p:sldId id="272" r:id="rId13"/>
    <p:sldId id="266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18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4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ECDD1-EA86-4CA9-88E8-5701EC152A52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6B643-8ECF-4543-A66B-A2F6A96F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42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06800" y="1713600"/>
            <a:ext cx="8326800" cy="4523712"/>
          </a:xfrm>
          <a:prstGeom prst="rect">
            <a:avLst/>
          </a:prstGeom>
          <a:solidFill>
            <a:srgbClr val="FF7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1" y="1771200"/>
            <a:ext cx="7960040" cy="1332000"/>
          </a:xfrm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807912" cy="295004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3" t="18445" r="18552" b="20548"/>
          <a:stretch/>
        </p:blipFill>
        <p:spPr>
          <a:xfrm>
            <a:off x="251521" y="191525"/>
            <a:ext cx="1584177" cy="143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632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4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240" b="1" spc="-9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5" y="1513934"/>
            <a:ext cx="8207374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890" b="1">
                <a:latin typeface="+mj-lt"/>
              </a:defRPr>
            </a:lvl1pPr>
            <a:lvl2pPr marL="213840" indent="-191160">
              <a:buFont typeface="Arial"/>
              <a:buChar char="•"/>
              <a:defRPr sz="1800">
                <a:latin typeface="Georgia"/>
              </a:defRPr>
            </a:lvl2pPr>
            <a:lvl3pPr marL="414720" indent="-207360">
              <a:buFont typeface="Lucida Grande"/>
              <a:buChar char="-"/>
              <a:defRPr sz="1440" i="1">
                <a:latin typeface="Georgia"/>
                <a:cs typeface="Georgia"/>
              </a:defRPr>
            </a:lvl3pPr>
            <a:lvl4pPr marL="712800" indent="-174960">
              <a:buFont typeface="Arial"/>
              <a:buChar char="•"/>
              <a:defRPr sz="1260" baseline="0">
                <a:latin typeface="Georgia"/>
              </a:defRPr>
            </a:lvl4pPr>
            <a:lvl5pPr marL="978480" indent="-205740">
              <a:buFont typeface="Courier New"/>
              <a:buChar char="o"/>
              <a:defRPr sz="117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F8FBC040-E798-480C-A2BB-43BA4A257050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FE0EE9A6-9764-4DDF-B11D-C83E3C79B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1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1141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584000"/>
            <a:ext cx="3924000" cy="47253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24000" cy="472532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  <a:lvl6pPr>
              <a:buNone/>
              <a:defRPr sz="1050"/>
            </a:lvl6pPr>
            <a:lvl7pPr>
              <a:buNone/>
              <a:defRPr sz="1050"/>
            </a:lvl7pPr>
            <a:lvl8pPr>
              <a:buNone/>
              <a:defRPr sz="1050"/>
            </a:lvl8pPr>
            <a:lvl9pPr>
              <a:buNone/>
              <a:defRPr sz="105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5953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991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612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with mar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6285600" cy="4653312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5773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3000">
                <a:solidFill>
                  <a:srgbClr val="FF7900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519880" cy="3310088"/>
          </a:xfrm>
        </p:spPr>
        <p:txBody>
          <a:bodyPr/>
          <a:lstStyle>
            <a:lvl1pPr marL="0" indent="0" algn="l">
              <a:buNone/>
              <a:defRPr>
                <a:solidFill>
                  <a:srgbClr val="FF7900"/>
                </a:solidFill>
                <a:latin typeface="Georgia" pitchFamily="18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3" t="18445" r="18552" b="20548"/>
          <a:stretch/>
        </p:blipFill>
        <p:spPr>
          <a:xfrm>
            <a:off x="395537" y="188642"/>
            <a:ext cx="1584177" cy="143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32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ubtitl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06800" y="406800"/>
            <a:ext cx="8326800" cy="5472000"/>
          </a:xfrm>
          <a:prstGeom prst="rect">
            <a:avLst/>
          </a:prstGeom>
          <a:solidFill>
            <a:srgbClr val="FF7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01" y="547200"/>
            <a:ext cx="7960040" cy="22337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0" t="28279" r="8656" b="28999"/>
          <a:stretch/>
        </p:blipFill>
        <p:spPr>
          <a:xfrm>
            <a:off x="323529" y="6165306"/>
            <a:ext cx="2221940" cy="48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53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4" y="1700810"/>
            <a:ext cx="8207375" cy="3542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6480" b="1" spc="-18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44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11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2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67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2400" y="489600"/>
            <a:ext cx="79884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2400" y="1584000"/>
            <a:ext cx="7988400" cy="47253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0" t="28279" r="8656" b="28999"/>
          <a:stretch/>
        </p:blipFill>
        <p:spPr>
          <a:xfrm>
            <a:off x="6876256" y="6341014"/>
            <a:ext cx="2221940" cy="48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38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</p:sldLayoutIdLst>
  <p:txStyles>
    <p:titleStyle>
      <a:lvl1pPr algn="l" defTabSz="685800" rtl="0" eaLnBrk="1" latinLnBrk="0" hangingPunct="1">
        <a:spcBef>
          <a:spcPct val="0"/>
        </a:spcBef>
        <a:buNone/>
        <a:defRPr sz="3600" b="1" kern="1200">
          <a:solidFill>
            <a:srgbClr val="FF7900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ts val="45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ts val="3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ts val="3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ts val="3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ts val="225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Shahriar.haeri@aalto.fi" TargetMode="External"/><Relationship Id="rId3" Type="http://schemas.openxmlformats.org/officeDocument/2006/relationships/hyperlink" Target="mailto:jifei.deng@aalto.fi" TargetMode="External"/><Relationship Id="rId7" Type="http://schemas.openxmlformats.org/officeDocument/2006/relationships/hyperlink" Target="mailto:francesco.verdoja@aalto.fi" TargetMode="External"/><Relationship Id="rId2" Type="http://schemas.openxmlformats.org/officeDocument/2006/relationships/hyperlink" Target="mailto:mohammad.azangoo@aalto.f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ssouf.ouattara@aalto.fi" TargetMode="External"/><Relationship Id="rId5" Type="http://schemas.openxmlformats.org/officeDocument/2006/relationships/hyperlink" Target="mailto:hoang.kh.nguyen@aalto.fi" TargetMode="External"/><Relationship Id="rId4" Type="http://schemas.openxmlformats.org/officeDocument/2006/relationships/hyperlink" Target="mailto:ilkka.seilonen@aalto.fi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2401" y="1771199"/>
            <a:ext cx="7960040" cy="2707613"/>
          </a:xfrm>
        </p:spPr>
        <p:txBody>
          <a:bodyPr>
            <a:normAutofit/>
          </a:bodyPr>
          <a:lstStyle/>
          <a:p>
            <a:r>
              <a:rPr lang="fi-FI" sz="3200" dirty="0"/>
              <a:t>ELEC-C1310 </a:t>
            </a:r>
            <a:br>
              <a:rPr lang="fi-FI" sz="3200" dirty="0"/>
            </a:br>
            <a:r>
              <a:rPr lang="fi-FI" sz="3200" dirty="0"/>
              <a:t>Automaatio- ja systeemitekniikan laboratoriotyöt </a:t>
            </a:r>
            <a:br>
              <a:rPr lang="fi-FI" sz="3200" dirty="0"/>
            </a:br>
            <a:r>
              <a:rPr lang="en-US" sz="3200" dirty="0"/>
              <a:t>Laboratory Course in Automation and Systems Technology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72400" y="4433776"/>
            <a:ext cx="6807912" cy="1659519"/>
          </a:xfrm>
        </p:spPr>
        <p:txBody>
          <a:bodyPr/>
          <a:lstStyle/>
          <a:p>
            <a:endParaRPr lang="en-FI" dirty="0"/>
          </a:p>
          <a:p>
            <a:endParaRPr lang="en-FI" dirty="0"/>
          </a:p>
          <a:p>
            <a:r>
              <a:rPr lang="en-US" dirty="0"/>
              <a:t>Spring 20</a:t>
            </a:r>
            <a:r>
              <a:rPr lang="en-FI" dirty="0"/>
              <a:t>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796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1FC85-E7DF-E646-AF18-D65CB75BC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MyCourses</a:t>
            </a:r>
            <a:r>
              <a:rPr lang="fi-FI" dirty="0"/>
              <a:t> </a:t>
            </a:r>
            <a:r>
              <a:rPr lang="fi-FI" dirty="0" err="1"/>
              <a:t>course</a:t>
            </a:r>
            <a:r>
              <a:rPr lang="fi-FI" dirty="0"/>
              <a:t> </a:t>
            </a:r>
            <a:r>
              <a:rPr lang="fi-FI" dirty="0" err="1"/>
              <a:t>page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D7C4F-C2EB-1741-92FD-5D5EC14C9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00" y="1584000"/>
            <a:ext cx="7988400" cy="523474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Group </a:t>
            </a:r>
            <a:r>
              <a:rPr lang="fi-FI" dirty="0" err="1"/>
              <a:t>selection</a:t>
            </a:r>
            <a:endParaRPr lang="fi-F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00" y="2209922"/>
            <a:ext cx="7650325" cy="3780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23816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1FC85-E7DF-E646-AF18-D65CB75BC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MyCourses</a:t>
            </a:r>
            <a:r>
              <a:rPr lang="fi-FI" dirty="0"/>
              <a:t> </a:t>
            </a:r>
            <a:r>
              <a:rPr lang="fi-FI" dirty="0" err="1"/>
              <a:t>course</a:t>
            </a:r>
            <a:r>
              <a:rPr lang="fi-FI" dirty="0"/>
              <a:t> </a:t>
            </a:r>
            <a:r>
              <a:rPr lang="fi-FI" dirty="0" err="1"/>
              <a:t>page</a:t>
            </a:r>
            <a:endParaRPr lang="fi-FI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ADD7C4F-C2EB-1741-92FD-5D5EC14C9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00" y="1584000"/>
            <a:ext cx="7988400" cy="5234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FI" dirty="0"/>
              <a:t>First lab</a:t>
            </a:r>
            <a:endParaRPr lang="fi-FI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00" y="2121874"/>
            <a:ext cx="8287257" cy="378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Left Arrow 7"/>
          <p:cNvSpPr/>
          <p:nvPr/>
        </p:nvSpPr>
        <p:spPr>
          <a:xfrm>
            <a:off x="4310743" y="3178628"/>
            <a:ext cx="1419497" cy="46155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4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1FC85-E7DF-E646-AF18-D65CB75BC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MyCourses</a:t>
            </a:r>
            <a:r>
              <a:rPr lang="fi-FI" dirty="0"/>
              <a:t> </a:t>
            </a:r>
            <a:r>
              <a:rPr lang="fi-FI" dirty="0" err="1"/>
              <a:t>course</a:t>
            </a:r>
            <a:r>
              <a:rPr lang="fi-FI" dirty="0"/>
              <a:t> </a:t>
            </a:r>
            <a:r>
              <a:rPr lang="fi-FI" dirty="0" err="1"/>
              <a:t>page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D7C4F-C2EB-1741-92FD-5D5EC14C9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First lab</a:t>
            </a:r>
            <a:r>
              <a:rPr lang="en-FI" dirty="0"/>
              <a:t> session bookings </a:t>
            </a:r>
            <a:endParaRPr lang="fi-FI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00" y="2212276"/>
            <a:ext cx="8212062" cy="277773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62088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40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2399" y="1403498"/>
            <a:ext cx="8178061" cy="5103628"/>
          </a:xfrm>
        </p:spPr>
        <p:txBody>
          <a:bodyPr>
            <a:normAutofit fontScale="92500" lnSpcReduction="20000"/>
          </a:bodyPr>
          <a:lstStyle/>
          <a:p>
            <a:r>
              <a:rPr lang="fi-FI" sz="2400" dirty="0"/>
              <a:t>ELEC-C1310 </a:t>
            </a:r>
          </a:p>
          <a:p>
            <a:pPr lvl="1"/>
            <a:r>
              <a:rPr lang="fi-FI" sz="2000" dirty="0"/>
              <a:t>Automaatio- ja systeemitekniikan laboratoriotyöt </a:t>
            </a:r>
          </a:p>
          <a:p>
            <a:pPr lvl="1"/>
            <a:r>
              <a:rPr lang="en-US" sz="2000" dirty="0"/>
              <a:t>Laboratory Course in Automation and Systems Technology</a:t>
            </a:r>
            <a:endParaRPr lang="fi-FI" sz="2000" dirty="0"/>
          </a:p>
          <a:p>
            <a:pPr lvl="1"/>
            <a:r>
              <a:rPr lang="en-US" sz="2000" dirty="0"/>
              <a:t>A core course of Automation B.Sc. Major </a:t>
            </a:r>
          </a:p>
          <a:p>
            <a:pPr lvl="1"/>
            <a:r>
              <a:rPr lang="en-US" sz="2000" dirty="0"/>
              <a:t>5 ECTs</a:t>
            </a:r>
          </a:p>
          <a:p>
            <a:endParaRPr lang="en-US" sz="2300" dirty="0"/>
          </a:p>
          <a:p>
            <a:r>
              <a:rPr lang="en-US" sz="2300" dirty="0"/>
              <a:t>Responsible lecturer: Prof. Quan Zhou</a:t>
            </a:r>
          </a:p>
          <a:p>
            <a:r>
              <a:rPr lang="en-US" sz="2300" dirty="0"/>
              <a:t>Course manager:</a:t>
            </a:r>
            <a:r>
              <a:rPr lang="en-FI" sz="2300" dirty="0"/>
              <a:t> Shahriar Haeri</a:t>
            </a:r>
            <a:endParaRPr lang="en-US" sz="2300" dirty="0"/>
          </a:p>
          <a:p>
            <a:r>
              <a:rPr lang="en-US" sz="2300" dirty="0"/>
              <a:t>Other teachers/assistants responsible for individual labs (</a:t>
            </a:r>
            <a:r>
              <a:rPr lang="en-US" sz="2300" u="sng" dirty="0"/>
              <a:t>lab teacher</a:t>
            </a:r>
            <a:r>
              <a:rPr lang="en-US" sz="2300" dirty="0"/>
              <a:t>):</a:t>
            </a:r>
          </a:p>
          <a:p>
            <a:pPr lvl="1"/>
            <a:endParaRPr lang="en-FI" dirty="0"/>
          </a:p>
          <a:p>
            <a:pPr lvl="1"/>
            <a:r>
              <a:rPr lang="en-US" dirty="0" err="1"/>
              <a:t>Arash</a:t>
            </a:r>
            <a:r>
              <a:rPr lang="en-US" dirty="0"/>
              <a:t> Azangoo</a:t>
            </a:r>
            <a:endParaRPr lang="en-FI" dirty="0"/>
          </a:p>
          <a:p>
            <a:pPr lvl="1"/>
            <a:r>
              <a:rPr lang="en-FI" dirty="0"/>
              <a:t>Jifei Deng</a:t>
            </a:r>
          </a:p>
          <a:p>
            <a:pPr lvl="1"/>
            <a:r>
              <a:rPr lang="en-FI" dirty="0"/>
              <a:t>Ilka Seilonen</a:t>
            </a:r>
          </a:p>
          <a:p>
            <a:pPr lvl="1"/>
            <a:r>
              <a:rPr lang="en-FI" dirty="0"/>
              <a:t>H</a:t>
            </a:r>
            <a:r>
              <a:rPr lang="en-US" dirty="0" err="1"/>
              <a:t>oang</a:t>
            </a:r>
            <a:r>
              <a:rPr lang="en-US" dirty="0"/>
              <a:t> Nguyen Khac </a:t>
            </a:r>
            <a:endParaRPr lang="en-FI" dirty="0"/>
          </a:p>
          <a:p>
            <a:pPr lvl="1"/>
            <a:r>
              <a:rPr lang="en-US" dirty="0"/>
              <a:t>Issouf Ouattara</a:t>
            </a:r>
            <a:endParaRPr lang="en-FI" dirty="0"/>
          </a:p>
          <a:p>
            <a:pPr lvl="1"/>
            <a:r>
              <a:rPr lang="en-US" dirty="0">
                <a:solidFill>
                  <a:schemeClr val="dk1"/>
                </a:solidFill>
              </a:rPr>
              <a:t>Francesco Verdoja </a:t>
            </a:r>
            <a:endParaRPr lang="en-FI" dirty="0"/>
          </a:p>
          <a:p>
            <a:pPr lvl="1"/>
            <a:r>
              <a:rPr lang="en-US" dirty="0"/>
              <a:t>Shahriar Haeri</a:t>
            </a:r>
          </a:p>
        </p:txBody>
      </p:sp>
    </p:spTree>
    <p:extLst>
      <p:ext uri="{BB962C8B-B14F-4D97-AF65-F5344CB8AC3E}">
        <p14:creationId xmlns:p14="http://schemas.microsoft.com/office/powerpoint/2010/main" val="227097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300767"/>
            <a:ext cx="7988400" cy="5293216"/>
          </a:xfrm>
        </p:spPr>
        <p:txBody>
          <a:bodyPr>
            <a:normAutofit/>
          </a:bodyPr>
          <a:lstStyle/>
          <a:p>
            <a:r>
              <a:rPr lang="en-US" sz="2400" dirty="0"/>
              <a:t>Content</a:t>
            </a:r>
          </a:p>
          <a:p>
            <a:pPr lvl="1"/>
            <a:r>
              <a:rPr lang="en-US" sz="2000" dirty="0"/>
              <a:t>6 labs</a:t>
            </a:r>
          </a:p>
          <a:p>
            <a:pPr lvl="1"/>
            <a:r>
              <a:rPr lang="en-US" sz="2000" dirty="0"/>
              <a:t>1-</a:t>
            </a:r>
            <a:r>
              <a:rPr lang="ru-RU" sz="2000" dirty="0"/>
              <a:t>3</a:t>
            </a:r>
            <a:r>
              <a:rPr lang="en-US" sz="2000" dirty="0"/>
              <a:t> lab teachers for each lab</a:t>
            </a:r>
          </a:p>
          <a:p>
            <a:r>
              <a:rPr lang="en-US" sz="2400" dirty="0"/>
              <a:t>Rules</a:t>
            </a:r>
          </a:p>
          <a:p>
            <a:pPr lvl="1"/>
            <a:r>
              <a:rPr lang="en-US" sz="2000" dirty="0"/>
              <a:t>Teaching group size: 4 students / group</a:t>
            </a:r>
          </a:p>
          <a:p>
            <a:pPr lvl="1"/>
            <a:r>
              <a:rPr lang="en-US" sz="2000" dirty="0"/>
              <a:t>Grading: Pass/Fail</a:t>
            </a:r>
          </a:p>
          <a:p>
            <a:pPr lvl="1"/>
            <a:r>
              <a:rPr lang="en-US" sz="2000" dirty="0"/>
              <a:t>Language: </a:t>
            </a:r>
          </a:p>
          <a:p>
            <a:pPr lvl="2"/>
            <a:r>
              <a:rPr lang="en-US" sz="1800" dirty="0"/>
              <a:t>Labs</a:t>
            </a:r>
            <a:r>
              <a:rPr lang="fi-FI" sz="1800" dirty="0"/>
              <a:t>: </a:t>
            </a:r>
            <a:r>
              <a:rPr lang="en-US" sz="1800" dirty="0"/>
              <a:t>Finnish or English </a:t>
            </a:r>
          </a:p>
          <a:p>
            <a:pPr lvl="2"/>
            <a:r>
              <a:rPr lang="en-US" sz="1800" dirty="0"/>
              <a:t>Introduction and course information: English</a:t>
            </a:r>
          </a:p>
          <a:p>
            <a:pPr lvl="1"/>
            <a:r>
              <a:rPr lang="en-US" sz="2000" dirty="0"/>
              <a:t>Schedule for each lab:</a:t>
            </a:r>
          </a:p>
          <a:p>
            <a:pPr lvl="2"/>
            <a:r>
              <a:rPr lang="en-US" sz="1800" dirty="0"/>
              <a:t>Scheduled time is fixed, please respect the schedule and do your best to come</a:t>
            </a:r>
          </a:p>
          <a:p>
            <a:pPr lvl="2"/>
            <a:r>
              <a:rPr lang="en-US" sz="1800" dirty="0"/>
              <a:t>No exception case for students without compelling reasons</a:t>
            </a:r>
          </a:p>
          <a:p>
            <a:pPr lvl="2"/>
            <a:r>
              <a:rPr lang="en-US" sz="1800" dirty="0"/>
              <a:t>Only one extra timeslot reserved in each lab for exceptional cases</a:t>
            </a:r>
          </a:p>
          <a:p>
            <a:pPr lvl="2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6840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300767"/>
            <a:ext cx="7988400" cy="5293216"/>
          </a:xfrm>
        </p:spPr>
        <p:txBody>
          <a:bodyPr>
            <a:normAutofit/>
          </a:bodyPr>
          <a:lstStyle/>
          <a:p>
            <a:r>
              <a:rPr lang="en-GB" sz="2400" b="1" dirty="0"/>
              <a:t>Special arrangements due to Covid-19</a:t>
            </a:r>
          </a:p>
          <a:p>
            <a:pPr lvl="1"/>
            <a:r>
              <a:rPr lang="en-GB" sz="2000" dirty="0"/>
              <a:t>Lab teachers will </a:t>
            </a:r>
            <a:r>
              <a:rPr lang="en-GB" sz="2000" b="1" dirty="0"/>
              <a:t>arrange labs offline</a:t>
            </a:r>
            <a:endParaRPr lang="en-GB" sz="2000" dirty="0"/>
          </a:p>
          <a:p>
            <a:pPr lvl="2"/>
            <a:r>
              <a:rPr lang="en-FI" sz="1800" dirty="0"/>
              <a:t>Prehearing session will be online or offline depending lab teacher’s opinion </a:t>
            </a:r>
          </a:p>
          <a:p>
            <a:pPr lvl="2"/>
            <a:r>
              <a:rPr lang="en-GB" sz="1800" dirty="0"/>
              <a:t>Replacement assignment for students unable to attend due to </a:t>
            </a:r>
            <a:r>
              <a:rPr lang="en-GB" sz="1800" dirty="0" err="1"/>
              <a:t>Covid</a:t>
            </a:r>
            <a:r>
              <a:rPr lang="en-GB" sz="1800"/>
              <a:t>-related </a:t>
            </a:r>
            <a:r>
              <a:rPr lang="en-GB" sz="1800" smtClean="0"/>
              <a:t>reasons</a:t>
            </a:r>
            <a:endParaRPr lang="en-FI" sz="1800" dirty="0"/>
          </a:p>
          <a:p>
            <a:pPr lvl="1"/>
            <a:r>
              <a:rPr lang="en-GB" sz="2000" dirty="0"/>
              <a:t>Follow lab arrangement details from lab folders and announcements in </a:t>
            </a:r>
            <a:r>
              <a:rPr lang="en-GB" sz="2000" dirty="0" err="1"/>
              <a:t>Mycourses</a:t>
            </a:r>
            <a:endParaRPr lang="en-GB" sz="2000" dirty="0"/>
          </a:p>
          <a:p>
            <a:pPr lvl="2"/>
            <a:r>
              <a:rPr lang="en-FI" sz="1800" dirty="0"/>
              <a:t>We are following university teaching guidlines, and the course  a</a:t>
            </a:r>
            <a:r>
              <a:rPr lang="en-GB" sz="1800" dirty="0" err="1"/>
              <a:t>rrangements</a:t>
            </a:r>
            <a:r>
              <a:rPr lang="en-GB" sz="1800" dirty="0"/>
              <a:t> might change</a:t>
            </a:r>
            <a:r>
              <a:rPr lang="en-FI" sz="1800" dirty="0"/>
              <a:t> depending on </a:t>
            </a:r>
            <a:r>
              <a:rPr lang="en-GB" sz="1800" dirty="0" err="1"/>
              <a:t>Covid</a:t>
            </a:r>
            <a:r>
              <a:rPr lang="en-FI" sz="1800" dirty="0"/>
              <a:t>-19</a:t>
            </a:r>
            <a:r>
              <a:rPr lang="en-GB" sz="1800" dirty="0"/>
              <a:t> situation</a:t>
            </a:r>
          </a:p>
          <a:p>
            <a:pPr lvl="2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11339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form groups in MyCourses using the group choice functionality </a:t>
            </a:r>
          </a:p>
          <a:p>
            <a:pPr lvl="1"/>
            <a:r>
              <a:rPr lang="en-US" dirty="0"/>
              <a:t>Group choice open until</a:t>
            </a:r>
            <a:r>
              <a:rPr lang="en-FI" dirty="0"/>
              <a:t> Friday, January 21</a:t>
            </a:r>
            <a:endParaRPr lang="en-US" dirty="0"/>
          </a:p>
          <a:p>
            <a:r>
              <a:rPr lang="en-US" dirty="0"/>
              <a:t>Lab teacher prepares a scheduler in MyCourses</a:t>
            </a:r>
          </a:p>
          <a:p>
            <a:pPr lvl="1"/>
            <a:r>
              <a:rPr lang="en-US" dirty="0"/>
              <a:t>Announcement in the “News” –section when the lab is open for booking</a:t>
            </a:r>
          </a:p>
          <a:p>
            <a:r>
              <a:rPr lang="en-US" dirty="0"/>
              <a:t>Each student group selects a suitable timeslot for each lab </a:t>
            </a:r>
          </a:p>
          <a:p>
            <a:pPr lvl="1"/>
            <a:r>
              <a:rPr lang="en-US" dirty="0"/>
              <a:t>Prehearing and lab time agreed with the lab teacher via MyCourses scheduler</a:t>
            </a:r>
          </a:p>
          <a:p>
            <a:pPr lvl="1"/>
            <a:r>
              <a:rPr lang="en-US" dirty="0"/>
              <a:t>Lab teacher specifies the location</a:t>
            </a:r>
          </a:p>
          <a:p>
            <a:r>
              <a:rPr lang="en-US" dirty="0"/>
              <a:t>Lab teacher uploads the pre-assignment to MyCourses </a:t>
            </a:r>
          </a:p>
          <a:p>
            <a:r>
              <a:rPr lang="en-US" dirty="0"/>
              <a:t>Student group completes the pre-assignment of each lab and submits it as instructed by lab teacher</a:t>
            </a:r>
          </a:p>
        </p:txBody>
      </p:sp>
    </p:spTree>
    <p:extLst>
      <p:ext uri="{BB962C8B-B14F-4D97-AF65-F5344CB8AC3E}">
        <p14:creationId xmlns:p14="http://schemas.microsoft.com/office/powerpoint/2010/main" val="410503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 group attends the prehearing of each lab</a:t>
            </a:r>
          </a:p>
          <a:p>
            <a:pPr lvl="1"/>
            <a:r>
              <a:rPr lang="en-US" dirty="0"/>
              <a:t>~15 min, </a:t>
            </a:r>
          </a:p>
          <a:p>
            <a:pPr lvl="1"/>
            <a:r>
              <a:rPr lang="en-US" dirty="0"/>
              <a:t>Condition to proceed to the real lab, </a:t>
            </a:r>
          </a:p>
          <a:p>
            <a:pPr lvl="1"/>
            <a:r>
              <a:rPr lang="en-US" dirty="0"/>
              <a:t>The whole group needs to redo the prehearing if fails; 3 times failure – fail the course; </a:t>
            </a:r>
          </a:p>
          <a:p>
            <a:pPr lvl="1"/>
            <a:r>
              <a:rPr lang="en-US" dirty="0"/>
              <a:t>If a student in a group is not coming, it is considered the student is dropped from the group, </a:t>
            </a:r>
          </a:p>
          <a:p>
            <a:pPr lvl="2"/>
            <a:r>
              <a:rPr lang="en-US" dirty="0"/>
              <a:t>the student can join other group if there is compelling reasons</a:t>
            </a:r>
          </a:p>
          <a:p>
            <a:r>
              <a:rPr lang="en-US" dirty="0"/>
              <a:t>Student group attends the lab session according to the schedule</a:t>
            </a:r>
          </a:p>
          <a:p>
            <a:pPr lvl="1"/>
            <a:r>
              <a:rPr lang="en-US" dirty="0"/>
              <a:t>~90-120 min</a:t>
            </a:r>
          </a:p>
          <a:p>
            <a:pPr lvl="1"/>
            <a:r>
              <a:rPr lang="en-US" dirty="0"/>
              <a:t>If a student in a group is not coming, it is considered the student is dropped from the group, </a:t>
            </a:r>
          </a:p>
          <a:p>
            <a:pPr lvl="2"/>
            <a:r>
              <a:rPr lang="en-US" dirty="0"/>
              <a:t>The student can join other group if there is compelling reasons, otherwise fail the course</a:t>
            </a:r>
          </a:p>
          <a:p>
            <a:r>
              <a:rPr lang="en-US" dirty="0"/>
              <a:t>Student group submits a lab report when required </a:t>
            </a:r>
          </a:p>
          <a:p>
            <a:pPr lvl="1"/>
            <a:r>
              <a:rPr lang="en-US" dirty="0"/>
              <a:t>Instructions and deadlines are provided by lab teacher</a:t>
            </a:r>
          </a:p>
          <a:p>
            <a:pPr lvl="1"/>
            <a:r>
              <a:rPr lang="en-US" dirty="0"/>
              <a:t>Submitted to the relevant assignment corresponding folder in MyCourses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76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399" y="489600"/>
            <a:ext cx="8188423" cy="1080000"/>
          </a:xfrm>
        </p:spPr>
        <p:txBody>
          <a:bodyPr/>
          <a:lstStyle/>
          <a:p>
            <a:r>
              <a:rPr lang="en-FI" dirty="0"/>
              <a:t>Time table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627141"/>
              </p:ext>
            </p:extLst>
          </p:nvPr>
        </p:nvGraphicFramePr>
        <p:xfrm>
          <a:off x="572400" y="1195131"/>
          <a:ext cx="8188423" cy="508375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2980697">
                  <a:extLst>
                    <a:ext uri="{9D8B030D-6E8A-4147-A177-3AD203B41FA5}">
                      <a16:colId xmlns:a16="http://schemas.microsoft.com/office/drawing/2014/main" val="1868764194"/>
                    </a:ext>
                  </a:extLst>
                </a:gridCol>
                <a:gridCol w="2297104">
                  <a:extLst>
                    <a:ext uri="{9D8B030D-6E8A-4147-A177-3AD203B41FA5}">
                      <a16:colId xmlns:a16="http://schemas.microsoft.com/office/drawing/2014/main" val="170872448"/>
                    </a:ext>
                  </a:extLst>
                </a:gridCol>
                <a:gridCol w="2910622">
                  <a:extLst>
                    <a:ext uri="{9D8B030D-6E8A-4147-A177-3AD203B41FA5}">
                      <a16:colId xmlns:a16="http://schemas.microsoft.com/office/drawing/2014/main" val="3520003476"/>
                    </a:ext>
                  </a:extLst>
                </a:gridCol>
              </a:tblGrid>
              <a:tr h="8592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FI" sz="2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Lab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FI" sz="2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Period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FI" sz="2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Responsible teacher/s</a:t>
                      </a:r>
                      <a:endParaRPr lang="en-US" sz="2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7087904"/>
                  </a:ext>
                </a:extLst>
              </a:tr>
              <a:tr h="1288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FI" sz="1200" dirty="0">
                          <a:effectLst/>
                        </a:rPr>
                        <a:t>Process Plant Automation Systems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FI" sz="1200" dirty="0">
                          <a:effectLst/>
                        </a:rPr>
                        <a:t>24.1 - 11.2.2022 (week 4-6)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Azangoo Mohammad </a:t>
                      </a:r>
                      <a:r>
                        <a:rPr lang="en-US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mohammad.azangoo@aalto.fi</a:t>
                      </a:r>
                      <a:endParaRPr lang="en-FI" sz="12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Jifei Deng </a:t>
                      </a:r>
                      <a:endParaRPr lang="en-FI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jifei.deng@aalto.fi</a:t>
                      </a:r>
                      <a:endParaRPr lang="en-FI" sz="12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Ilkka Seilonen </a:t>
                      </a:r>
                      <a:endParaRPr lang="en-FI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ilkka.seilonen@aalto.fi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8652791"/>
                  </a:ext>
                </a:extLst>
              </a:tr>
              <a:tr h="1098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FI" sz="1200" dirty="0">
                          <a:effectLst/>
                        </a:rPr>
                        <a:t>Control Engineering Lab 1 &amp; 2</a:t>
                      </a:r>
                      <a:endParaRPr lang="en-US" sz="1200" dirty="0">
                        <a:effectLst/>
                      </a:endParaRPr>
                    </a:p>
                    <a:p>
                      <a:pPr marL="457200" indent="-2286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FI" sz="1200" dirty="0">
                          <a:effectLst/>
                        </a:rPr>
                        <a:t>o   Optimal Control of an Inverted Pendulum</a:t>
                      </a:r>
                      <a:endParaRPr lang="en-US" sz="1200" dirty="0">
                        <a:effectLst/>
                      </a:endParaRPr>
                    </a:p>
                    <a:p>
                      <a:pPr marL="457200" indent="-2286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FI" sz="1200" dirty="0">
                          <a:effectLst/>
                        </a:rPr>
                        <a:t>o   PID Control of a DC Motor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FI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FI" sz="1200" dirty="0">
                          <a:effectLst/>
                        </a:rPr>
                        <a:t>14.2 – 11.3.2022 (week 7-10)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Nguyen Khac Hoang </a:t>
                      </a:r>
                      <a:r>
                        <a:rPr lang="en-US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hoang.kh.nguyen@aalto.fi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2366596"/>
                  </a:ext>
                </a:extLst>
              </a:tr>
              <a:tr h="6274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FI" sz="1200" dirty="0">
                          <a:effectLst/>
                        </a:rPr>
                        <a:t>Sensor Fusion with Kalman Filter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FI" sz="1200" dirty="0">
                          <a:effectLst/>
                        </a:rPr>
                        <a:t>14.3 – 1.4.2022 (week 11-13 )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Issouf Ouattara </a:t>
                      </a:r>
                      <a:endParaRPr lang="en-FI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issouf.ouattara@aalto.fi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0990814"/>
                  </a:ext>
                </a:extLst>
              </a:tr>
              <a:tr h="600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FI" sz="1200" dirty="0">
                          <a:effectLst/>
                        </a:rPr>
                        <a:t>Fixing Bugs in Industrial Robot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FI" sz="1200" dirty="0">
                          <a:effectLst/>
                        </a:rPr>
                        <a:t>4.4 – 22.4.2022 (week 14-16)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Francesco Verdoja </a:t>
                      </a:r>
                      <a:r>
                        <a:rPr lang="en-US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francesco.verdoja@aalto.fi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464672"/>
                  </a:ext>
                </a:extLst>
              </a:tr>
              <a:tr h="609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FI" sz="1200" dirty="0">
                          <a:effectLst/>
                        </a:rPr>
                        <a:t>Microforce Measurement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FI" sz="1200" dirty="0">
                          <a:effectLst/>
                        </a:rPr>
                        <a:t>25.4 – 13.5.2022 (week 17-19)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FI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Shahriar Haeri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S</a:t>
                      </a:r>
                      <a:r>
                        <a:rPr lang="en-FI" sz="12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hahriar.haeri@aalto.fi</a:t>
                      </a:r>
                      <a:endParaRPr lang="en-FI" sz="12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5367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526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6956"/>
              </p:ext>
            </p:extLst>
          </p:nvPr>
        </p:nvGraphicFramePr>
        <p:xfrm>
          <a:off x="99297" y="308384"/>
          <a:ext cx="8868068" cy="593233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182381">
                  <a:extLst>
                    <a:ext uri="{9D8B030D-6E8A-4147-A177-3AD203B41FA5}">
                      <a16:colId xmlns:a16="http://schemas.microsoft.com/office/drawing/2014/main" val="3889161150"/>
                    </a:ext>
                  </a:extLst>
                </a:gridCol>
                <a:gridCol w="1182769">
                  <a:extLst>
                    <a:ext uri="{9D8B030D-6E8A-4147-A177-3AD203B41FA5}">
                      <a16:colId xmlns:a16="http://schemas.microsoft.com/office/drawing/2014/main" val="3004386696"/>
                    </a:ext>
                  </a:extLst>
                </a:gridCol>
                <a:gridCol w="1153192">
                  <a:extLst>
                    <a:ext uri="{9D8B030D-6E8A-4147-A177-3AD203B41FA5}">
                      <a16:colId xmlns:a16="http://schemas.microsoft.com/office/drawing/2014/main" val="2757672207"/>
                    </a:ext>
                  </a:extLst>
                </a:gridCol>
                <a:gridCol w="1019235">
                  <a:extLst>
                    <a:ext uri="{9D8B030D-6E8A-4147-A177-3AD203B41FA5}">
                      <a16:colId xmlns:a16="http://schemas.microsoft.com/office/drawing/2014/main" val="1728106249"/>
                    </a:ext>
                  </a:extLst>
                </a:gridCol>
                <a:gridCol w="972643">
                  <a:extLst>
                    <a:ext uri="{9D8B030D-6E8A-4147-A177-3AD203B41FA5}">
                      <a16:colId xmlns:a16="http://schemas.microsoft.com/office/drawing/2014/main" val="657751317"/>
                    </a:ext>
                  </a:extLst>
                </a:gridCol>
                <a:gridCol w="1357848">
                  <a:extLst>
                    <a:ext uri="{9D8B030D-6E8A-4147-A177-3AD203B41FA5}">
                      <a16:colId xmlns:a16="http://schemas.microsoft.com/office/drawing/2014/main" val="3041588433"/>
                    </a:ext>
                  </a:extLst>
                </a:gridCol>
              </a:tblGrid>
              <a:tr h="2511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Skills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Control lab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Process lab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Micro lab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Robot</a:t>
                      </a:r>
                      <a:r>
                        <a:rPr lang="en-US" sz="1600" baseline="0" dirty="0">
                          <a:effectLst/>
                        </a:rPr>
                        <a:t> lab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Automation lab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extLst>
                  <a:ext uri="{0D108BD9-81ED-4DB2-BD59-A6C34878D82A}">
                    <a16:rowId xmlns:a16="http://schemas.microsoft.com/office/drawing/2014/main" val="3452327842"/>
                  </a:ext>
                </a:extLst>
              </a:tr>
              <a:tr h="535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Understanding the physics and models of systems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extLst>
                  <a:ext uri="{0D108BD9-81ED-4DB2-BD59-A6C34878D82A}">
                    <a16:rowId xmlns:a16="http://schemas.microsoft.com/office/drawing/2014/main" val="3037902797"/>
                  </a:ext>
                </a:extLst>
              </a:tr>
              <a:tr h="502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Understanding the control concept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extLst>
                  <a:ext uri="{0D108BD9-81ED-4DB2-BD59-A6C34878D82A}">
                    <a16:rowId xmlns:a16="http://schemas.microsoft.com/office/drawing/2014/main" val="598631352"/>
                  </a:ext>
                </a:extLst>
              </a:tr>
              <a:tr h="753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implement, use and program automation systems,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extLst>
                  <a:ext uri="{0D108BD9-81ED-4DB2-BD59-A6C34878D82A}">
                    <a16:rowId xmlns:a16="http://schemas.microsoft.com/office/drawing/2014/main" val="1579513123"/>
                  </a:ext>
                </a:extLst>
              </a:tr>
              <a:tr h="6057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implement, use and program microcontrollers, PLC, </a:t>
                      </a:r>
                      <a:r>
                        <a:rPr lang="en-US" sz="1600" dirty="0" err="1">
                          <a:effectLst/>
                        </a:rPr>
                        <a:t>etc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extLst>
                  <a:ext uri="{0D108BD9-81ED-4DB2-BD59-A6C34878D82A}">
                    <a16:rowId xmlns:a16="http://schemas.microsoft.com/office/drawing/2014/main" val="2590938144"/>
                  </a:ext>
                </a:extLst>
              </a:tr>
              <a:tr h="502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implement, use and program sensors,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extLst>
                  <a:ext uri="{0D108BD9-81ED-4DB2-BD59-A6C34878D82A}">
                    <a16:rowId xmlns:a16="http://schemas.microsoft.com/office/drawing/2014/main" val="3167804576"/>
                  </a:ext>
                </a:extLst>
              </a:tr>
              <a:tr h="5827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implement, use and program automation networks,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extLst>
                  <a:ext uri="{0D108BD9-81ED-4DB2-BD59-A6C34878D82A}">
                    <a16:rowId xmlns:a16="http://schemas.microsoft.com/office/drawing/2014/main" val="2461821229"/>
                  </a:ext>
                </a:extLst>
              </a:tr>
              <a:tr h="502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implement, use and program robots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extLst>
                  <a:ext uri="{0D108BD9-81ED-4DB2-BD59-A6C34878D82A}">
                    <a16:rowId xmlns:a16="http://schemas.microsoft.com/office/drawing/2014/main" val="4017585719"/>
                  </a:ext>
                </a:extLst>
              </a:tr>
              <a:tr h="327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Perform data measurements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extLst>
                  <a:ext uri="{0D108BD9-81ED-4DB2-BD59-A6C34878D82A}">
                    <a16:rowId xmlns:a16="http://schemas.microsoft.com/office/drawing/2014/main" val="2489610054"/>
                  </a:ext>
                </a:extLst>
              </a:tr>
              <a:tr h="3384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Interpret measurement results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extLst>
                  <a:ext uri="{0D108BD9-81ED-4DB2-BD59-A6C34878D82A}">
                    <a16:rowId xmlns:a16="http://schemas.microsoft.com/office/drawing/2014/main" val="1129894700"/>
                  </a:ext>
                </a:extLst>
              </a:tr>
              <a:tr h="753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Basic software engineering and IT technology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extLst>
                  <a:ext uri="{0D108BD9-81ED-4DB2-BD59-A6C34878D82A}">
                    <a16:rowId xmlns:a16="http://schemas.microsoft.com/office/drawing/2014/main" val="1701260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327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046314"/>
              </p:ext>
            </p:extLst>
          </p:nvPr>
        </p:nvGraphicFramePr>
        <p:xfrm>
          <a:off x="86826" y="290699"/>
          <a:ext cx="8811769" cy="574073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483239">
                  <a:extLst>
                    <a:ext uri="{9D8B030D-6E8A-4147-A177-3AD203B41FA5}">
                      <a16:colId xmlns:a16="http://schemas.microsoft.com/office/drawing/2014/main" val="3417512586"/>
                    </a:ext>
                  </a:extLst>
                </a:gridCol>
                <a:gridCol w="1064594">
                  <a:extLst>
                    <a:ext uri="{9D8B030D-6E8A-4147-A177-3AD203B41FA5}">
                      <a16:colId xmlns:a16="http://schemas.microsoft.com/office/drawing/2014/main" val="1366826014"/>
                    </a:ext>
                  </a:extLst>
                </a:gridCol>
                <a:gridCol w="1065984">
                  <a:extLst>
                    <a:ext uri="{9D8B030D-6E8A-4147-A177-3AD203B41FA5}">
                      <a16:colId xmlns:a16="http://schemas.microsoft.com/office/drawing/2014/main" val="3435961496"/>
                    </a:ext>
                  </a:extLst>
                </a:gridCol>
                <a:gridCol w="1065984">
                  <a:extLst>
                    <a:ext uri="{9D8B030D-6E8A-4147-A177-3AD203B41FA5}">
                      <a16:colId xmlns:a16="http://schemas.microsoft.com/office/drawing/2014/main" val="3908272607"/>
                    </a:ext>
                  </a:extLst>
                </a:gridCol>
                <a:gridCol w="869182">
                  <a:extLst>
                    <a:ext uri="{9D8B030D-6E8A-4147-A177-3AD203B41FA5}">
                      <a16:colId xmlns:a16="http://schemas.microsoft.com/office/drawing/2014/main" val="2695810481"/>
                    </a:ext>
                  </a:extLst>
                </a:gridCol>
                <a:gridCol w="1262786">
                  <a:extLst>
                    <a:ext uri="{9D8B030D-6E8A-4147-A177-3AD203B41FA5}">
                      <a16:colId xmlns:a16="http://schemas.microsoft.com/office/drawing/2014/main" val="4282361684"/>
                    </a:ext>
                  </a:extLst>
                </a:gridCol>
              </a:tblGrid>
              <a:tr h="607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General skill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Control lab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Process lab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Micro lab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Robot</a:t>
                      </a:r>
                      <a:r>
                        <a:rPr lang="en-US" sz="1600" baseline="0" dirty="0">
                          <a:effectLst/>
                        </a:rPr>
                        <a:t> lab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Automation lab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6894" marR="66894" marT="0" marB="0"/>
                </a:tc>
                <a:extLst>
                  <a:ext uri="{0D108BD9-81ED-4DB2-BD59-A6C34878D82A}">
                    <a16:rowId xmlns:a16="http://schemas.microsoft.com/office/drawing/2014/main" val="3467103894"/>
                  </a:ext>
                </a:extLst>
              </a:tr>
              <a:tr h="831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Group</a:t>
                      </a:r>
                      <a:r>
                        <a:rPr lang="en-US" sz="1600" baseline="0" dirty="0">
                          <a:effectLst/>
                        </a:rPr>
                        <a:t> work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787905"/>
                  </a:ext>
                </a:extLst>
              </a:tr>
              <a:tr h="8314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Applying theoretical concepts/knowledge in practice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0803011"/>
                  </a:ext>
                </a:extLst>
              </a:tr>
              <a:tr h="8839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Practicing scientific method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6567602"/>
                  </a:ext>
                </a:extLst>
              </a:tr>
              <a:tr h="549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Solving engineering problems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9235682"/>
                  </a:ext>
                </a:extLst>
              </a:tr>
              <a:tr h="549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Design engineering solutions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6459644"/>
                  </a:ext>
                </a:extLst>
              </a:tr>
              <a:tr h="4868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Critical thinking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6184324"/>
                  </a:ext>
                </a:extLst>
              </a:tr>
              <a:tr h="549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Perform data analysis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5783054"/>
                  </a:ext>
                </a:extLst>
              </a:tr>
              <a:tr h="549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Presentation skills (oral and writing).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9344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854398"/>
      </p:ext>
    </p:extLst>
  </p:cSld>
  <p:clrMapOvr>
    <a:masterClrMapping/>
  </p:clrMapOvr>
</p:sld>
</file>

<file path=ppt/theme/theme1.xml><?xml version="1.0" encoding="utf-8"?>
<a:theme xmlns:a="http://schemas.openxmlformats.org/drawingml/2006/main" name="aalto_lectr-Eng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009B3A"/>
      </a:accent1>
      <a:accent2>
        <a:srgbClr val="FF7900"/>
      </a:accent2>
      <a:accent3>
        <a:srgbClr val="0065BD"/>
      </a:accent3>
      <a:accent4>
        <a:srgbClr val="ED2939"/>
      </a:accent4>
      <a:accent5>
        <a:srgbClr val="FECB00"/>
      </a:accent5>
      <a:accent6>
        <a:srgbClr val="6639B7"/>
      </a:accent6>
      <a:hlink>
        <a:srgbClr val="0065BD"/>
      </a:hlink>
      <a:folHlink>
        <a:srgbClr val="ED2939"/>
      </a:folHlink>
    </a:clrScheme>
    <a:fontScheme name="Aalto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mokey Glass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roup Template.2013.potx" id="{2E1B50A8-A17C-49FE-A162-43B5BBDE8215}" vid="{1A9ECD2F-02F4-45CF-93B8-65A6DA3C92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Aalto_ELEC_EN_MASTER_080114_empty</Template>
  <TotalTime>610</TotalTime>
  <Words>669</Words>
  <Application>Microsoft Office PowerPoint</Application>
  <PresentationFormat>On-screen Show (4:3)</PresentationFormat>
  <Paragraphs>222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Courier New</vt:lpstr>
      <vt:lpstr>DengXian</vt:lpstr>
      <vt:lpstr>Georgia</vt:lpstr>
      <vt:lpstr>Lucida Grande</vt:lpstr>
      <vt:lpstr>Times New Roman</vt:lpstr>
      <vt:lpstr>aalto_lectr-Eng</vt:lpstr>
      <vt:lpstr>ELEC-C1310  Automaatio- ja systeemitekniikan laboratoriotyöt  Laboratory Course in Automation and Systems Technology</vt:lpstr>
      <vt:lpstr>Background</vt:lpstr>
      <vt:lpstr>Course Organization</vt:lpstr>
      <vt:lpstr>Course Organization</vt:lpstr>
      <vt:lpstr>Procedure</vt:lpstr>
      <vt:lpstr>Procedure…</vt:lpstr>
      <vt:lpstr>Time table </vt:lpstr>
      <vt:lpstr>PowerPoint Presentation</vt:lpstr>
      <vt:lpstr>PowerPoint Presentation</vt:lpstr>
      <vt:lpstr>MyCourses course page</vt:lpstr>
      <vt:lpstr>MyCourses course page</vt:lpstr>
      <vt:lpstr>MyCourses course page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Quan Zhou</dc:creator>
  <cp:lastModifiedBy>Haeri Shahriar</cp:lastModifiedBy>
  <cp:revision>215</cp:revision>
  <dcterms:created xsi:type="dcterms:W3CDTF">2016-08-31T07:16:30Z</dcterms:created>
  <dcterms:modified xsi:type="dcterms:W3CDTF">2022-01-14T13:44:29Z</dcterms:modified>
</cp:coreProperties>
</file>