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2.jpg" ContentType="image/png"/>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8" r:id="rId3"/>
    <p:sldId id="271" r:id="rId4"/>
    <p:sldId id="273" r:id="rId5"/>
    <p:sldId id="272" r:id="rId6"/>
    <p:sldId id="274" r:id="rId7"/>
    <p:sldId id="267" r:id="rId8"/>
    <p:sldId id="263" r:id="rId9"/>
    <p:sldId id="279" r:id="rId10"/>
    <p:sldId id="265" r:id="rId11"/>
    <p:sldId id="280" r:id="rId12"/>
    <p:sldId id="275" r:id="rId13"/>
    <p:sldId id="276" r:id="rId14"/>
    <p:sldId id="281" r:id="rId15"/>
    <p:sldId id="259" r:id="rId16"/>
    <p:sldId id="277" r:id="rId17"/>
    <p:sldId id="258" r:id="rId18"/>
    <p:sldId id="262" r:id="rId19"/>
    <p:sldId id="282"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56" autoAdjust="0"/>
  </p:normalViewPr>
  <p:slideViewPr>
    <p:cSldViewPr snapToGrid="0">
      <p:cViewPr varScale="1">
        <p:scale>
          <a:sx n="107" d="100"/>
          <a:sy n="107" d="100"/>
        </p:scale>
        <p:origin x="7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476B3-765A-4FD5-8734-57FABDA70C0C}" type="datetimeFigureOut">
              <a:rPr lang="en-IN" smtClean="0"/>
              <a:t>07/11/23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4F4A1-0136-4281-B910-D9F283342F2F}" type="slidenum">
              <a:rPr lang="en-IN" smtClean="0"/>
              <a:t>‹#›</a:t>
            </a:fld>
            <a:endParaRPr lang="en-IN"/>
          </a:p>
        </p:txBody>
      </p:sp>
    </p:spTree>
    <p:extLst>
      <p:ext uri="{BB962C8B-B14F-4D97-AF65-F5344CB8AC3E}">
        <p14:creationId xmlns:p14="http://schemas.microsoft.com/office/powerpoint/2010/main" val="3403490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a:t>
            </a:fld>
            <a:endParaRPr lang="en-IN"/>
          </a:p>
        </p:txBody>
      </p:sp>
    </p:spTree>
    <p:extLst>
      <p:ext uri="{BB962C8B-B14F-4D97-AF65-F5344CB8AC3E}">
        <p14:creationId xmlns:p14="http://schemas.microsoft.com/office/powerpoint/2010/main" val="259584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0" i="0" dirty="0">
                <a:solidFill>
                  <a:srgbClr val="404040"/>
                </a:solidFill>
                <a:effectLst/>
                <a:latin typeface="knowledge-regular"/>
              </a:rPr>
              <a:t>These coffee startups are direct competitors to Starbucks, and there are many more. Indian consumers are value-conscious, and these homegrown brands provide great value in terms of quality and pricing of the product. </a:t>
            </a:r>
            <a:endParaRPr lang="en-IN" dirty="0"/>
          </a:p>
          <a:p>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10</a:t>
            </a:fld>
            <a:endParaRPr lang="en-IN"/>
          </a:p>
        </p:txBody>
      </p:sp>
    </p:spTree>
    <p:extLst>
      <p:ext uri="{BB962C8B-B14F-4D97-AF65-F5344CB8AC3E}">
        <p14:creationId xmlns:p14="http://schemas.microsoft.com/office/powerpoint/2010/main" val="214048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1010F"/>
                </a:solidFill>
                <a:effectLst/>
                <a:latin typeface="Proxima-Nova"/>
              </a:rPr>
              <a:t>India has an unprecedented increase in the number of coffee lovers. Increase in disposable income, global exposure, digital and media, urbanization, lifestyle changes, are responsible for India </a:t>
            </a:r>
            <a:r>
              <a:rPr lang="en-US" b="0" i="0" u="none" strike="noStrike" dirty="0">
                <a:solidFill>
                  <a:srgbClr val="0782C1"/>
                </a:solidFill>
                <a:effectLst/>
                <a:latin typeface="Proxima-Nova"/>
              </a:rPr>
              <a:t>Coffee market </a:t>
            </a:r>
            <a:r>
              <a:rPr lang="en-US" b="0" i="0" dirty="0">
                <a:solidFill>
                  <a:srgbClr val="01010F"/>
                </a:solidFill>
                <a:effectLst/>
                <a:latin typeface="Proxima-Nova"/>
              </a:rPr>
              <a:t>growth. </a:t>
            </a:r>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11</a:t>
            </a:fld>
            <a:endParaRPr lang="en-IN"/>
          </a:p>
        </p:txBody>
      </p:sp>
    </p:spTree>
    <p:extLst>
      <p:ext uri="{BB962C8B-B14F-4D97-AF65-F5344CB8AC3E}">
        <p14:creationId xmlns:p14="http://schemas.microsoft.com/office/powerpoint/2010/main" val="1040125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Usually, young people order groceries from quick commerce apps. Quick commerce is rapidly growing in India, an there are many business competing in this space.  </a:t>
            </a:r>
          </a:p>
        </p:txBody>
      </p:sp>
      <p:sp>
        <p:nvSpPr>
          <p:cNvPr id="4" name="Slide Number Placeholder 3"/>
          <p:cNvSpPr>
            <a:spLocks noGrp="1"/>
          </p:cNvSpPr>
          <p:nvPr>
            <p:ph type="sldNum" sz="quarter" idx="5"/>
          </p:nvPr>
        </p:nvSpPr>
        <p:spPr/>
        <p:txBody>
          <a:bodyPr/>
          <a:lstStyle/>
          <a:p>
            <a:fld id="{F664F4A1-0136-4281-B910-D9F283342F2F}" type="slidenum">
              <a:rPr lang="en-IN" smtClean="0"/>
              <a:t>12</a:t>
            </a:fld>
            <a:endParaRPr lang="en-IN"/>
          </a:p>
        </p:txBody>
      </p:sp>
    </p:spTree>
    <p:extLst>
      <p:ext uri="{BB962C8B-B14F-4D97-AF65-F5344CB8AC3E}">
        <p14:creationId xmlns:p14="http://schemas.microsoft.com/office/powerpoint/2010/main" val="123179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When I was back in India, this is where I used to get my groceries from.</a:t>
            </a:r>
          </a:p>
        </p:txBody>
      </p:sp>
      <p:sp>
        <p:nvSpPr>
          <p:cNvPr id="4" name="Slide Number Placeholder 3"/>
          <p:cNvSpPr>
            <a:spLocks noGrp="1"/>
          </p:cNvSpPr>
          <p:nvPr>
            <p:ph type="sldNum" sz="quarter" idx="5"/>
          </p:nvPr>
        </p:nvSpPr>
        <p:spPr/>
        <p:txBody>
          <a:bodyPr/>
          <a:lstStyle/>
          <a:p>
            <a:fld id="{F664F4A1-0136-4281-B910-D9F283342F2F}" type="slidenum">
              <a:rPr lang="en-IN" smtClean="0"/>
              <a:t>13</a:t>
            </a:fld>
            <a:endParaRPr lang="en-IN"/>
          </a:p>
        </p:txBody>
      </p:sp>
    </p:spTree>
    <p:extLst>
      <p:ext uri="{BB962C8B-B14F-4D97-AF65-F5344CB8AC3E}">
        <p14:creationId xmlns:p14="http://schemas.microsoft.com/office/powerpoint/2010/main" val="495518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the Starbucks website. They already have a product range for coffee at home. But they are not sold in the platforms where most people buy coffee from. It is available on Amazon India, where it’s expensive, but not on the quick commerce apps. </a:t>
            </a:r>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16</a:t>
            </a:fld>
            <a:endParaRPr lang="en-IN"/>
          </a:p>
        </p:txBody>
      </p:sp>
    </p:spTree>
    <p:extLst>
      <p:ext uri="{BB962C8B-B14F-4D97-AF65-F5344CB8AC3E}">
        <p14:creationId xmlns:p14="http://schemas.microsoft.com/office/powerpoint/2010/main" val="3875902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Homegrown coffee brands competing in the online space as well. Some offer great quality, and some offer better pricing. </a:t>
            </a:r>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17</a:t>
            </a:fld>
            <a:endParaRPr lang="en-IN"/>
          </a:p>
        </p:txBody>
      </p:sp>
    </p:spTree>
    <p:extLst>
      <p:ext uri="{BB962C8B-B14F-4D97-AF65-F5344CB8AC3E}">
        <p14:creationId xmlns:p14="http://schemas.microsoft.com/office/powerpoint/2010/main" val="200519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Starbucks has the competitive advantage because of it’s instant brand recognition mostly because of American pop culture. With competitive pricing in the online coffee market, Starbucks can easily have a large online business. </a:t>
            </a:r>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18</a:t>
            </a:fld>
            <a:endParaRPr lang="en-IN"/>
          </a:p>
        </p:txBody>
      </p:sp>
    </p:spTree>
    <p:extLst>
      <p:ext uri="{BB962C8B-B14F-4D97-AF65-F5344CB8AC3E}">
        <p14:creationId xmlns:p14="http://schemas.microsoft.com/office/powerpoint/2010/main" val="367086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Coffee market is set to grow to 2.33Bn USD by 2029, and CAGR (2023-2029) of 4.3%, and a lot of the business is shifting online. </a:t>
            </a:r>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19</a:t>
            </a:fld>
            <a:endParaRPr lang="en-IN"/>
          </a:p>
        </p:txBody>
      </p:sp>
    </p:spTree>
    <p:extLst>
      <p:ext uri="{BB962C8B-B14F-4D97-AF65-F5344CB8AC3E}">
        <p14:creationId xmlns:p14="http://schemas.microsoft.com/office/powerpoint/2010/main" val="313483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India most people drink Chai or Filter Coffee, or just Instant coffee which is more convenient. These are the local drinks that are readily available in everyone’s homes </a:t>
            </a:r>
          </a:p>
        </p:txBody>
      </p:sp>
      <p:sp>
        <p:nvSpPr>
          <p:cNvPr id="4" name="Slide Number Placeholder 3"/>
          <p:cNvSpPr>
            <a:spLocks noGrp="1"/>
          </p:cNvSpPr>
          <p:nvPr>
            <p:ph type="sldNum" sz="quarter" idx="5"/>
          </p:nvPr>
        </p:nvSpPr>
        <p:spPr/>
        <p:txBody>
          <a:bodyPr/>
          <a:lstStyle/>
          <a:p>
            <a:fld id="{F664F4A1-0136-4281-B910-D9F283342F2F}" type="slidenum">
              <a:rPr lang="en-IN" smtClean="0"/>
              <a:t>2</a:t>
            </a:fld>
            <a:endParaRPr lang="en-IN"/>
          </a:p>
        </p:txBody>
      </p:sp>
    </p:spTree>
    <p:extLst>
      <p:ext uri="{BB962C8B-B14F-4D97-AF65-F5344CB8AC3E}">
        <p14:creationId xmlns:p14="http://schemas.microsoft.com/office/powerpoint/2010/main" val="3556365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is not a fair comparison, because Chai is an everyday drink, and Starbucks is occasional, it’s for the experience. Starbucks is expensive compared to local alternatives. </a:t>
            </a:r>
          </a:p>
        </p:txBody>
      </p:sp>
      <p:sp>
        <p:nvSpPr>
          <p:cNvPr id="4" name="Slide Number Placeholder 3"/>
          <p:cNvSpPr>
            <a:spLocks noGrp="1"/>
          </p:cNvSpPr>
          <p:nvPr>
            <p:ph type="sldNum" sz="quarter" idx="5"/>
          </p:nvPr>
        </p:nvSpPr>
        <p:spPr/>
        <p:txBody>
          <a:bodyPr/>
          <a:lstStyle/>
          <a:p>
            <a:fld id="{F664F4A1-0136-4281-B910-D9F283342F2F}" type="slidenum">
              <a:rPr lang="en-IN" smtClean="0"/>
              <a:t>3</a:t>
            </a:fld>
            <a:endParaRPr lang="en-IN"/>
          </a:p>
        </p:txBody>
      </p:sp>
    </p:spTree>
    <p:extLst>
      <p:ext uri="{BB962C8B-B14F-4D97-AF65-F5344CB8AC3E}">
        <p14:creationId xmlns:p14="http://schemas.microsoft.com/office/powerpoint/2010/main" val="57815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is an Indian Family, and they buy coffee from a grocery store. Usual choices are instant coffee, and tea which is quite cheap. And it’s very rare for a family like this to go to Starbucks. </a:t>
            </a:r>
          </a:p>
        </p:txBody>
      </p:sp>
      <p:sp>
        <p:nvSpPr>
          <p:cNvPr id="4" name="Slide Number Placeholder 3"/>
          <p:cNvSpPr>
            <a:spLocks noGrp="1"/>
          </p:cNvSpPr>
          <p:nvPr>
            <p:ph type="sldNum" sz="quarter" idx="5"/>
          </p:nvPr>
        </p:nvSpPr>
        <p:spPr/>
        <p:txBody>
          <a:bodyPr/>
          <a:lstStyle/>
          <a:p>
            <a:fld id="{F664F4A1-0136-4281-B910-D9F283342F2F}" type="slidenum">
              <a:rPr lang="en-IN" smtClean="0"/>
              <a:t>4</a:t>
            </a:fld>
            <a:endParaRPr lang="en-IN"/>
          </a:p>
        </p:txBody>
      </p:sp>
    </p:spTree>
    <p:extLst>
      <p:ext uri="{BB962C8B-B14F-4D97-AF65-F5344CB8AC3E}">
        <p14:creationId xmlns:p14="http://schemas.microsoft.com/office/powerpoint/2010/main" val="1168092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younger generation, who around the age group 20-40, so Millennial's, and grew in big metropolitan cities in India like Delhi, Bangalore, Mumbai, Chennai, etc</a:t>
            </a:r>
          </a:p>
        </p:txBody>
      </p:sp>
      <p:sp>
        <p:nvSpPr>
          <p:cNvPr id="4" name="Slide Number Placeholder 3"/>
          <p:cNvSpPr>
            <a:spLocks noGrp="1"/>
          </p:cNvSpPr>
          <p:nvPr>
            <p:ph type="sldNum" sz="quarter" idx="5"/>
          </p:nvPr>
        </p:nvSpPr>
        <p:spPr/>
        <p:txBody>
          <a:bodyPr/>
          <a:lstStyle/>
          <a:p>
            <a:fld id="{F664F4A1-0136-4281-B910-D9F283342F2F}" type="slidenum">
              <a:rPr lang="en-IN" smtClean="0"/>
              <a:t>5</a:t>
            </a:fld>
            <a:endParaRPr lang="en-IN"/>
          </a:p>
        </p:txBody>
      </p:sp>
    </p:spTree>
    <p:extLst>
      <p:ext uri="{BB962C8B-B14F-4D97-AF65-F5344CB8AC3E}">
        <p14:creationId xmlns:p14="http://schemas.microsoft.com/office/powerpoint/2010/main" val="307237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They are more aware of what good coffee is and they wouldn’t mind spending money on it.</a:t>
            </a:r>
          </a:p>
        </p:txBody>
      </p:sp>
      <p:sp>
        <p:nvSpPr>
          <p:cNvPr id="4" name="Slide Number Placeholder 3"/>
          <p:cNvSpPr>
            <a:spLocks noGrp="1"/>
          </p:cNvSpPr>
          <p:nvPr>
            <p:ph type="sldNum" sz="quarter" idx="5"/>
          </p:nvPr>
        </p:nvSpPr>
        <p:spPr/>
        <p:txBody>
          <a:bodyPr/>
          <a:lstStyle/>
          <a:p>
            <a:fld id="{F664F4A1-0136-4281-B910-D9F283342F2F}" type="slidenum">
              <a:rPr lang="en-IN" smtClean="0"/>
              <a:t>6</a:t>
            </a:fld>
            <a:endParaRPr lang="en-IN"/>
          </a:p>
        </p:txBody>
      </p:sp>
    </p:spTree>
    <p:extLst>
      <p:ext uri="{BB962C8B-B14F-4D97-AF65-F5344CB8AC3E}">
        <p14:creationId xmlns:p14="http://schemas.microsoft.com/office/powerpoint/2010/main" val="282786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 lot of the young people go to the Cafes to hangout or to work. But not regularly. And certainly not every day. Most of the young people make coffee at home. Since they are aware of what good coffee is, but it’s not possible to go to a café every day, they would buy good coffee, and then make it at home.  Some buy coffee from grocery stores. But a lot of them, just order it online. </a:t>
            </a:r>
          </a:p>
        </p:txBody>
      </p:sp>
      <p:sp>
        <p:nvSpPr>
          <p:cNvPr id="4" name="Slide Number Placeholder 3"/>
          <p:cNvSpPr>
            <a:spLocks noGrp="1"/>
          </p:cNvSpPr>
          <p:nvPr>
            <p:ph type="sldNum" sz="quarter" idx="5"/>
          </p:nvPr>
        </p:nvSpPr>
        <p:spPr/>
        <p:txBody>
          <a:bodyPr/>
          <a:lstStyle/>
          <a:p>
            <a:fld id="{F664F4A1-0136-4281-B910-D9F283342F2F}" type="slidenum">
              <a:rPr lang="en-IN" smtClean="0"/>
              <a:t>7</a:t>
            </a:fld>
            <a:endParaRPr lang="en-IN"/>
          </a:p>
        </p:txBody>
      </p:sp>
    </p:spTree>
    <p:extLst>
      <p:ext uri="{BB962C8B-B14F-4D97-AF65-F5344CB8AC3E}">
        <p14:creationId xmlns:p14="http://schemas.microsoft.com/office/powerpoint/2010/main" val="1938752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Coming back to Cafes. India has a rapidly growing Specialty coffee market.  Starbucks has seen high growth after Covid. </a:t>
            </a:r>
            <a:endParaRPr lang="en-IN" dirty="0"/>
          </a:p>
          <a:p>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8</a:t>
            </a:fld>
            <a:endParaRPr lang="en-IN"/>
          </a:p>
        </p:txBody>
      </p:sp>
    </p:spTree>
    <p:extLst>
      <p:ext uri="{BB962C8B-B14F-4D97-AF65-F5344CB8AC3E}">
        <p14:creationId xmlns:p14="http://schemas.microsoft.com/office/powerpoint/2010/main" val="59431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Café Coffee day is the biggest café brand in India. And Starbucks has a relatively small market share.  </a:t>
            </a:r>
            <a:endParaRPr lang="en-IN" dirty="0"/>
          </a:p>
        </p:txBody>
      </p:sp>
      <p:sp>
        <p:nvSpPr>
          <p:cNvPr id="4" name="Slide Number Placeholder 3"/>
          <p:cNvSpPr>
            <a:spLocks noGrp="1"/>
          </p:cNvSpPr>
          <p:nvPr>
            <p:ph type="sldNum" sz="quarter" idx="5"/>
          </p:nvPr>
        </p:nvSpPr>
        <p:spPr/>
        <p:txBody>
          <a:bodyPr/>
          <a:lstStyle/>
          <a:p>
            <a:fld id="{F664F4A1-0136-4281-B910-D9F283342F2F}" type="slidenum">
              <a:rPr lang="en-IN" smtClean="0"/>
              <a:t>9</a:t>
            </a:fld>
            <a:endParaRPr lang="en-IN"/>
          </a:p>
        </p:txBody>
      </p:sp>
    </p:spTree>
    <p:extLst>
      <p:ext uri="{BB962C8B-B14F-4D97-AF65-F5344CB8AC3E}">
        <p14:creationId xmlns:p14="http://schemas.microsoft.com/office/powerpoint/2010/main" val="262033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1DA-6D36-1EC7-C5A6-997F65F470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AE5070-B3D6-6C07-A3CE-FCB82EEC22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BC9D4EF-5796-CCDC-4B0D-FAAA861F7B5F}"/>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5" name="Footer Placeholder 4">
            <a:extLst>
              <a:ext uri="{FF2B5EF4-FFF2-40B4-BE49-F238E27FC236}">
                <a16:creationId xmlns:a16="http://schemas.microsoft.com/office/drawing/2014/main" id="{884051C4-92AA-8273-E595-C81AFEC9D38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6D2712E-77A4-B0E9-C79A-9830A644DE13}"/>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190748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5401-1DBD-9053-84B7-10EF7BDA0CE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4C85218-1F89-E778-C712-503D96EB5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AD22A3-0E37-29DE-F0A9-0435235AFB20}"/>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5" name="Footer Placeholder 4">
            <a:extLst>
              <a:ext uri="{FF2B5EF4-FFF2-40B4-BE49-F238E27FC236}">
                <a16:creationId xmlns:a16="http://schemas.microsoft.com/office/drawing/2014/main" id="{4344D14B-BD8F-407F-5D49-91BBF612FCA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37D4E7-808C-3D0D-76DE-589CB7F36C7C}"/>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189971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8B203F-7341-221E-10B7-95F574D44F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0ED270-3909-69C4-8B45-2D21BA3FA4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66B24D-F909-5792-9EB5-8E7A9C433832}"/>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5" name="Footer Placeholder 4">
            <a:extLst>
              <a:ext uri="{FF2B5EF4-FFF2-40B4-BE49-F238E27FC236}">
                <a16:creationId xmlns:a16="http://schemas.microsoft.com/office/drawing/2014/main" id="{9EDD6104-043C-5B90-B680-CE87B66196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046E085-DC68-FA7D-DB7F-EE49D995BC46}"/>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232689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96742-24FF-11D7-785D-2C1D60B55B9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FA09DDB-B769-2848-4FE9-0691DC09E1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6041405-B97C-8449-0D25-4F8A6C05F0EB}"/>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5" name="Footer Placeholder 4">
            <a:extLst>
              <a:ext uri="{FF2B5EF4-FFF2-40B4-BE49-F238E27FC236}">
                <a16:creationId xmlns:a16="http://schemas.microsoft.com/office/drawing/2014/main" id="{B83F17C1-3C2A-B770-80B7-A464316F583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55B78A-00DA-C6CE-24C1-142E775401C8}"/>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110507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D714-3911-60CE-4E0C-47BE6B904C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4B1C94-6982-DF44-D050-1E3FB99390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92F154-16E2-A0F1-6360-BAFD6ED76809}"/>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5" name="Footer Placeholder 4">
            <a:extLst>
              <a:ext uri="{FF2B5EF4-FFF2-40B4-BE49-F238E27FC236}">
                <a16:creationId xmlns:a16="http://schemas.microsoft.com/office/drawing/2014/main" id="{EC2E6D83-7206-DF89-BC6B-4C9BBC9A332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6ED5939-5CAF-ED81-1DF3-E597B0F1E10A}"/>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59019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8956-1F63-5E95-3401-EE5A49D082F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BA903A-DC53-56FA-3EA1-0FC71C85C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C022EBE-4069-B2A9-2D7B-CBF36D0EE0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7D223B4-D615-AD17-ADFE-B004D55BF1ED}"/>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6" name="Footer Placeholder 5">
            <a:extLst>
              <a:ext uri="{FF2B5EF4-FFF2-40B4-BE49-F238E27FC236}">
                <a16:creationId xmlns:a16="http://schemas.microsoft.com/office/drawing/2014/main" id="{C6964A68-1DEB-330E-E63D-0892B3FE705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31D8DCF-A1DF-4B0E-DA97-86D48029EBE3}"/>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2513824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ED77-8FC1-D6F1-D46C-E200D960474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7D5D785-3ECE-AE48-DC11-76FE2D9832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65737-B6D0-8C96-0BAE-D72E36233C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76C078D-5375-CF6F-47FE-9ACA6288D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7FBEE3-C71A-DCDF-053A-8F9B0D8B8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598ABBB-DE79-552A-507A-976700EBC781}"/>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8" name="Footer Placeholder 7">
            <a:extLst>
              <a:ext uri="{FF2B5EF4-FFF2-40B4-BE49-F238E27FC236}">
                <a16:creationId xmlns:a16="http://schemas.microsoft.com/office/drawing/2014/main" id="{485A7422-3478-8DF1-139F-D5654782279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0C2622F-3CFA-4EC1-40AC-90C6513C9BD5}"/>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177565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61EA-0445-7302-1A9F-E43D1922241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5D6C559-29A4-8EB8-D6C9-4935367FE6E2}"/>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4" name="Footer Placeholder 3">
            <a:extLst>
              <a:ext uri="{FF2B5EF4-FFF2-40B4-BE49-F238E27FC236}">
                <a16:creationId xmlns:a16="http://schemas.microsoft.com/office/drawing/2014/main" id="{67642CE9-3151-E75A-9B95-26FD1782E1B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A9BA24D-6801-FCCB-FCAA-BDE2670FAEED}"/>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32677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3E9BC-D0D5-7580-DF35-E0E0EF5CCC7F}"/>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3" name="Footer Placeholder 2">
            <a:extLst>
              <a:ext uri="{FF2B5EF4-FFF2-40B4-BE49-F238E27FC236}">
                <a16:creationId xmlns:a16="http://schemas.microsoft.com/office/drawing/2014/main" id="{0B6FAC34-1BDE-AD67-4237-439CEA1ED24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9A6A54C-1987-E379-14D3-F38971DC40DC}"/>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3334456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A467-A5CE-B88B-59D2-07B250C1A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FDA38BA-10AC-87C9-CCEC-78CB78235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F2463C-445C-BA17-C727-B9A9D880E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8E3543-8D8A-948B-ADB0-2B8B229C2FF7}"/>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6" name="Footer Placeholder 5">
            <a:extLst>
              <a:ext uri="{FF2B5EF4-FFF2-40B4-BE49-F238E27FC236}">
                <a16:creationId xmlns:a16="http://schemas.microsoft.com/office/drawing/2014/main" id="{F88DB0E1-1CF8-D308-B7EF-B39A3D0221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0F444B3-A7AB-1BBD-914B-5D5264DF73DC}"/>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60773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563E-F8BC-5264-C5B5-BEE4E612F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F6C573C2-BFF0-14A9-8B5F-A99573752D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C74E6CE-9F59-1984-9ADD-5F9EDA793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1026FE-81D2-7AE2-1B11-F74475CD0958}"/>
              </a:ext>
            </a:extLst>
          </p:cNvPr>
          <p:cNvSpPr>
            <a:spLocks noGrp="1"/>
          </p:cNvSpPr>
          <p:nvPr>
            <p:ph type="dt" sz="half" idx="10"/>
          </p:nvPr>
        </p:nvSpPr>
        <p:spPr/>
        <p:txBody>
          <a:bodyPr/>
          <a:lstStyle/>
          <a:p>
            <a:fld id="{68742173-C15F-4F64-A2F6-25C15CBA63F1}" type="datetimeFigureOut">
              <a:rPr lang="en-IN" smtClean="0"/>
              <a:t>07/11/23</a:t>
            </a:fld>
            <a:endParaRPr lang="en-IN"/>
          </a:p>
        </p:txBody>
      </p:sp>
      <p:sp>
        <p:nvSpPr>
          <p:cNvPr id="6" name="Footer Placeholder 5">
            <a:extLst>
              <a:ext uri="{FF2B5EF4-FFF2-40B4-BE49-F238E27FC236}">
                <a16:creationId xmlns:a16="http://schemas.microsoft.com/office/drawing/2014/main" id="{1E2D4855-AA9D-3D64-DCD0-CDCF242A63C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9712CC4-A4CF-3DDF-B990-B363962D7E78}"/>
              </a:ext>
            </a:extLst>
          </p:cNvPr>
          <p:cNvSpPr>
            <a:spLocks noGrp="1"/>
          </p:cNvSpPr>
          <p:nvPr>
            <p:ph type="sldNum" sz="quarter" idx="12"/>
          </p:nvPr>
        </p:nvSpPr>
        <p:spPr/>
        <p:txBody>
          <a:bodyPr/>
          <a:lstStyle/>
          <a:p>
            <a:fld id="{FE9BA37F-58C3-4664-AEE6-F31FB90C2A90}" type="slidenum">
              <a:rPr lang="en-IN" smtClean="0"/>
              <a:t>‹#›</a:t>
            </a:fld>
            <a:endParaRPr lang="en-IN"/>
          </a:p>
        </p:txBody>
      </p:sp>
    </p:spTree>
    <p:extLst>
      <p:ext uri="{BB962C8B-B14F-4D97-AF65-F5344CB8AC3E}">
        <p14:creationId xmlns:p14="http://schemas.microsoft.com/office/powerpoint/2010/main" val="102252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9BAE01-DE61-F912-3B43-6570A1421B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D6C058-455E-E2AE-175E-690E1E03EC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C81B376-AA95-18BD-5D2A-353C1FB6E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42173-C15F-4F64-A2F6-25C15CBA63F1}" type="datetimeFigureOut">
              <a:rPr lang="en-IN" smtClean="0"/>
              <a:t>07/11/23</a:t>
            </a:fld>
            <a:endParaRPr lang="en-IN"/>
          </a:p>
        </p:txBody>
      </p:sp>
      <p:sp>
        <p:nvSpPr>
          <p:cNvPr id="5" name="Footer Placeholder 4">
            <a:extLst>
              <a:ext uri="{FF2B5EF4-FFF2-40B4-BE49-F238E27FC236}">
                <a16:creationId xmlns:a16="http://schemas.microsoft.com/office/drawing/2014/main" id="{0347990C-6B79-95B8-95F9-4AD6F035C0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CABD5DD-E2F1-02FA-22C8-45D6AC037D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BA37F-58C3-4664-AEE6-F31FB90C2A90}" type="slidenum">
              <a:rPr lang="en-IN" smtClean="0"/>
              <a:t>‹#›</a:t>
            </a:fld>
            <a:endParaRPr lang="en-IN"/>
          </a:p>
        </p:txBody>
      </p:sp>
    </p:spTree>
    <p:extLst>
      <p:ext uri="{BB962C8B-B14F-4D97-AF65-F5344CB8AC3E}">
        <p14:creationId xmlns:p14="http://schemas.microsoft.com/office/powerpoint/2010/main" val="252644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EA11-0FC1-6D55-5C7E-B040D92DEC6F}"/>
              </a:ext>
            </a:extLst>
          </p:cNvPr>
          <p:cNvSpPr>
            <a:spLocks noGrp="1"/>
          </p:cNvSpPr>
          <p:nvPr>
            <p:ph type="ctrTitle"/>
          </p:nvPr>
        </p:nvSpPr>
        <p:spPr>
          <a:xfrm>
            <a:off x="1523999" y="2736900"/>
            <a:ext cx="9144000" cy="2387600"/>
          </a:xfrm>
        </p:spPr>
        <p:txBody>
          <a:bodyPr/>
          <a:lstStyle/>
          <a:p>
            <a:r>
              <a:rPr lang="en-US">
                <a:latin typeface="Aharoni" panose="02010803020104030203" pitchFamily="2" charset="-79"/>
                <a:cs typeface="Aharoni" panose="02010803020104030203" pitchFamily="2" charset="-79"/>
              </a:rPr>
              <a:t>Starbucks in India </a:t>
            </a:r>
            <a:endParaRPr lang="en-IN" dirty="0">
              <a:latin typeface="Aharoni" panose="02010803020104030203" pitchFamily="2" charset="-79"/>
              <a:cs typeface="Aharoni" panose="02010803020104030203" pitchFamily="2" charset="-79"/>
            </a:endParaRPr>
          </a:p>
        </p:txBody>
      </p:sp>
      <p:pic>
        <p:nvPicPr>
          <p:cNvPr id="5" name="Picture 4" descr="A green and white logo&#10;&#10;Description automatically generated">
            <a:extLst>
              <a:ext uri="{FF2B5EF4-FFF2-40B4-BE49-F238E27FC236}">
                <a16:creationId xmlns:a16="http://schemas.microsoft.com/office/drawing/2014/main" id="{DA75748F-8456-51D6-B773-A0EF66B3A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961" y="1447800"/>
            <a:ext cx="2124075" cy="2152650"/>
          </a:xfrm>
          <a:prstGeom prst="rect">
            <a:avLst/>
          </a:prstGeom>
        </p:spPr>
      </p:pic>
    </p:spTree>
    <p:extLst>
      <p:ext uri="{BB962C8B-B14F-4D97-AF65-F5344CB8AC3E}">
        <p14:creationId xmlns:p14="http://schemas.microsoft.com/office/powerpoint/2010/main" val="215615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descr="A coffee shop with a sign&#10;&#10;Description automatically generated">
            <a:extLst>
              <a:ext uri="{FF2B5EF4-FFF2-40B4-BE49-F238E27FC236}">
                <a16:creationId xmlns:a16="http://schemas.microsoft.com/office/drawing/2014/main" id="{C3014912-076D-A649-BEA4-FD8BCD20B2F2}"/>
              </a:ext>
            </a:extLst>
          </p:cNvPr>
          <p:cNvPicPr>
            <a:picLocks noChangeAspect="1"/>
          </p:cNvPicPr>
          <p:nvPr/>
        </p:nvPicPr>
        <p:blipFill rotWithShape="1">
          <a:blip r:embed="rId3">
            <a:extLst>
              <a:ext uri="{28A0092B-C50C-407E-A947-70E740481C1C}">
                <a14:useLocalDpi xmlns:a14="http://schemas.microsoft.com/office/drawing/2010/main" val="0"/>
              </a:ext>
            </a:extLst>
          </a:blip>
          <a:srcRect l="7096" r="5267" b="2"/>
          <a:stretch/>
        </p:blipFill>
        <p:spPr>
          <a:xfrm>
            <a:off x="198741" y="1157469"/>
            <a:ext cx="5803323" cy="3890357"/>
          </a:xfrm>
          <a:prstGeom prst="rect">
            <a:avLst/>
          </a:prstGeom>
        </p:spPr>
      </p:pic>
      <p:pic>
        <p:nvPicPr>
          <p:cNvPr id="10" name="Picture 9" descr="A couple of women working at a coffee shop&#10;&#10;Description automatically generated">
            <a:extLst>
              <a:ext uri="{FF2B5EF4-FFF2-40B4-BE49-F238E27FC236}">
                <a16:creationId xmlns:a16="http://schemas.microsoft.com/office/drawing/2014/main" id="{BF20D38B-03FE-F87A-9B9A-67250662100E}"/>
              </a:ext>
            </a:extLst>
          </p:cNvPr>
          <p:cNvPicPr>
            <a:picLocks noChangeAspect="1"/>
          </p:cNvPicPr>
          <p:nvPr/>
        </p:nvPicPr>
        <p:blipFill rotWithShape="1">
          <a:blip r:embed="rId4">
            <a:extLst>
              <a:ext uri="{28A0092B-C50C-407E-A947-70E740481C1C}">
                <a14:useLocalDpi xmlns:a14="http://schemas.microsoft.com/office/drawing/2010/main" val="0"/>
              </a:ext>
            </a:extLst>
          </a:blip>
          <a:srcRect l="9683" r="6406" b="-3"/>
          <a:stretch/>
        </p:blipFill>
        <p:spPr>
          <a:xfrm>
            <a:off x="6189934" y="1157469"/>
            <a:ext cx="5803323" cy="3890357"/>
          </a:xfrm>
          <a:prstGeom prst="rect">
            <a:avLst/>
          </a:prstGeom>
        </p:spPr>
      </p:pic>
      <p:sp>
        <p:nvSpPr>
          <p:cNvPr id="13" name="TextBox 12">
            <a:extLst>
              <a:ext uri="{FF2B5EF4-FFF2-40B4-BE49-F238E27FC236}">
                <a16:creationId xmlns:a16="http://schemas.microsoft.com/office/drawing/2014/main" id="{E0910796-1F3F-3AF5-ADB7-44E8CBFD691F}"/>
              </a:ext>
            </a:extLst>
          </p:cNvPr>
          <p:cNvSpPr txBox="1"/>
          <p:nvPr/>
        </p:nvSpPr>
        <p:spPr>
          <a:xfrm>
            <a:off x="7005244" y="5187104"/>
            <a:ext cx="4172712" cy="369332"/>
          </a:xfrm>
          <a:prstGeom prst="rect">
            <a:avLst/>
          </a:prstGeom>
          <a:noFill/>
        </p:spPr>
        <p:txBody>
          <a:bodyPr wrap="square">
            <a:spAutoFit/>
          </a:bodyPr>
          <a:lstStyle/>
          <a:p>
            <a:pPr algn="ctr"/>
            <a:r>
              <a:rPr lang="en-US" dirty="0"/>
              <a:t>Blue Tokai- Started in 2013</a:t>
            </a:r>
            <a:endParaRPr lang="en-IN" dirty="0"/>
          </a:p>
        </p:txBody>
      </p:sp>
      <p:sp>
        <p:nvSpPr>
          <p:cNvPr id="17" name="TextBox 16">
            <a:extLst>
              <a:ext uri="{FF2B5EF4-FFF2-40B4-BE49-F238E27FC236}">
                <a16:creationId xmlns:a16="http://schemas.microsoft.com/office/drawing/2014/main" id="{09947765-54EE-EDB8-3AAE-11DE1246B1F0}"/>
              </a:ext>
            </a:extLst>
          </p:cNvPr>
          <p:cNvSpPr txBox="1"/>
          <p:nvPr/>
        </p:nvSpPr>
        <p:spPr>
          <a:xfrm>
            <a:off x="7005244" y="5511048"/>
            <a:ext cx="4172712" cy="369332"/>
          </a:xfrm>
          <a:prstGeom prst="rect">
            <a:avLst/>
          </a:prstGeom>
          <a:noFill/>
        </p:spPr>
        <p:txBody>
          <a:bodyPr wrap="square">
            <a:spAutoFit/>
          </a:bodyPr>
          <a:lstStyle/>
          <a:p>
            <a:pPr algn="ctr"/>
            <a:r>
              <a:rPr lang="en-US" dirty="0"/>
              <a:t>80+ stores </a:t>
            </a:r>
            <a:endParaRPr lang="en-IN" dirty="0"/>
          </a:p>
        </p:txBody>
      </p:sp>
      <p:sp>
        <p:nvSpPr>
          <p:cNvPr id="18" name="TextBox 17">
            <a:extLst>
              <a:ext uri="{FF2B5EF4-FFF2-40B4-BE49-F238E27FC236}">
                <a16:creationId xmlns:a16="http://schemas.microsoft.com/office/drawing/2014/main" id="{3D4C8A5A-3555-FF7B-C0AF-B6D37900CC31}"/>
              </a:ext>
            </a:extLst>
          </p:cNvPr>
          <p:cNvSpPr txBox="1"/>
          <p:nvPr/>
        </p:nvSpPr>
        <p:spPr>
          <a:xfrm>
            <a:off x="1014044" y="5187104"/>
            <a:ext cx="4172712" cy="369332"/>
          </a:xfrm>
          <a:prstGeom prst="rect">
            <a:avLst/>
          </a:prstGeom>
          <a:noFill/>
        </p:spPr>
        <p:txBody>
          <a:bodyPr wrap="square">
            <a:spAutoFit/>
          </a:bodyPr>
          <a:lstStyle/>
          <a:p>
            <a:pPr algn="ctr"/>
            <a:r>
              <a:rPr lang="en-US" dirty="0"/>
              <a:t>Third Wave Coffee- Started in 2016</a:t>
            </a:r>
            <a:endParaRPr lang="en-IN" dirty="0"/>
          </a:p>
        </p:txBody>
      </p:sp>
      <p:sp>
        <p:nvSpPr>
          <p:cNvPr id="19" name="TextBox 18">
            <a:extLst>
              <a:ext uri="{FF2B5EF4-FFF2-40B4-BE49-F238E27FC236}">
                <a16:creationId xmlns:a16="http://schemas.microsoft.com/office/drawing/2014/main" id="{4A6724DA-FA94-AE75-24F2-B2A7094EB67F}"/>
              </a:ext>
            </a:extLst>
          </p:cNvPr>
          <p:cNvSpPr txBox="1"/>
          <p:nvPr/>
        </p:nvSpPr>
        <p:spPr>
          <a:xfrm>
            <a:off x="1014044" y="5511048"/>
            <a:ext cx="4172712" cy="369332"/>
          </a:xfrm>
          <a:prstGeom prst="rect">
            <a:avLst/>
          </a:prstGeom>
          <a:noFill/>
        </p:spPr>
        <p:txBody>
          <a:bodyPr wrap="square">
            <a:spAutoFit/>
          </a:bodyPr>
          <a:lstStyle/>
          <a:p>
            <a:pPr algn="ctr"/>
            <a:r>
              <a:rPr lang="en-US" dirty="0"/>
              <a:t>300+ stores by the end of 2023 </a:t>
            </a:r>
            <a:endParaRPr lang="en-IN" dirty="0"/>
          </a:p>
        </p:txBody>
      </p:sp>
    </p:spTree>
    <p:extLst>
      <p:ext uri="{BB962C8B-B14F-4D97-AF65-F5344CB8AC3E}">
        <p14:creationId xmlns:p14="http://schemas.microsoft.com/office/powerpoint/2010/main" val="264259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A person riding a motorcycle with a backpack&#10;&#10;Description automatically generated">
            <a:extLst>
              <a:ext uri="{FF2B5EF4-FFF2-40B4-BE49-F238E27FC236}">
                <a16:creationId xmlns:a16="http://schemas.microsoft.com/office/drawing/2014/main" id="{7431FAF8-90DB-FB12-1CCF-12C21AA17E8F}"/>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r="22518" b="2"/>
          <a:stretch/>
        </p:blipFill>
        <p:spPr>
          <a:xfrm>
            <a:off x="6231828" y="566918"/>
            <a:ext cx="5346948" cy="5743612"/>
          </a:xfrm>
          <a:prstGeom prst="rect">
            <a:avLst/>
          </a:prstGeom>
        </p:spPr>
      </p:pic>
      <p:pic>
        <p:nvPicPr>
          <p:cNvPr id="14" name="Picture 13" descr="A group of people sitting at tables in a restaurant&#10;&#10;Description automatically generated">
            <a:extLst>
              <a:ext uri="{FF2B5EF4-FFF2-40B4-BE49-F238E27FC236}">
                <a16:creationId xmlns:a16="http://schemas.microsoft.com/office/drawing/2014/main" id="{5123F6EA-6BE5-5CAB-AABA-312CE872B8D2}"/>
              </a:ext>
            </a:extLst>
          </p:cNvPr>
          <p:cNvPicPr>
            <a:picLocks noChangeAspect="1"/>
          </p:cNvPicPr>
          <p:nvPr/>
        </p:nvPicPr>
        <p:blipFill rotWithShape="1">
          <a:blip r:embed="rId4">
            <a:extLst>
              <a:ext uri="{28A0092B-C50C-407E-A947-70E740481C1C}">
                <a14:useLocalDpi xmlns:a14="http://schemas.microsoft.com/office/drawing/2010/main" val="0"/>
              </a:ext>
            </a:extLst>
          </a:blip>
          <a:srcRect l="13450" r="16485" b="-2"/>
          <a:stretch/>
        </p:blipFill>
        <p:spPr>
          <a:xfrm>
            <a:off x="730410" y="557190"/>
            <a:ext cx="5365590" cy="5743612"/>
          </a:xfrm>
          <a:prstGeom prst="rect">
            <a:avLst/>
          </a:prstGeom>
        </p:spPr>
      </p:pic>
    </p:spTree>
    <p:extLst>
      <p:ext uri="{BB962C8B-B14F-4D97-AF65-F5344CB8AC3E}">
        <p14:creationId xmlns:p14="http://schemas.microsoft.com/office/powerpoint/2010/main" val="1335594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shopping chart&#10;&#10;Description automatically generated with medium confidence">
            <a:extLst>
              <a:ext uri="{FF2B5EF4-FFF2-40B4-BE49-F238E27FC236}">
                <a16:creationId xmlns:a16="http://schemas.microsoft.com/office/drawing/2014/main" id="{9A91AB56-BA0C-F8CC-886A-EBE496E12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56" y="1032327"/>
            <a:ext cx="5585944" cy="4221846"/>
          </a:xfrm>
          <a:prstGeom prst="rect">
            <a:avLst/>
          </a:prstGeom>
        </p:spPr>
      </p:pic>
      <p:sp>
        <p:nvSpPr>
          <p:cNvPr id="7" name="TextBox 6">
            <a:extLst>
              <a:ext uri="{FF2B5EF4-FFF2-40B4-BE49-F238E27FC236}">
                <a16:creationId xmlns:a16="http://schemas.microsoft.com/office/drawing/2014/main" id="{7D5C7591-E09D-1FD0-A07D-1231BA272512}"/>
              </a:ext>
            </a:extLst>
          </p:cNvPr>
          <p:cNvSpPr txBox="1"/>
          <p:nvPr/>
        </p:nvSpPr>
        <p:spPr>
          <a:xfrm>
            <a:off x="510056" y="5625618"/>
            <a:ext cx="5585944" cy="400110"/>
          </a:xfrm>
          <a:prstGeom prst="rect">
            <a:avLst/>
          </a:prstGeom>
          <a:noFill/>
        </p:spPr>
        <p:txBody>
          <a:bodyPr wrap="square">
            <a:spAutoFit/>
          </a:bodyPr>
          <a:lstStyle/>
          <a:p>
            <a:r>
              <a:rPr lang="en-IN" sz="1000" dirty="0"/>
              <a:t>Source: https://economictimes.indiatimes.com/tech/technology/flipkart-launches-45-minute-grocery-delivery-to-scale-up-operations-next-month/articleshow/89643564.cms</a:t>
            </a:r>
          </a:p>
        </p:txBody>
      </p:sp>
      <p:pic>
        <p:nvPicPr>
          <p:cNvPr id="12" name="Picture 11" descr="A group of logos on a white background&#10;&#10;Description automatically generated">
            <a:extLst>
              <a:ext uri="{FF2B5EF4-FFF2-40B4-BE49-F238E27FC236}">
                <a16:creationId xmlns:a16="http://schemas.microsoft.com/office/drawing/2014/main" id="{BC9B986E-E29C-E468-3EB5-108D7DCE3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538" y="1032327"/>
            <a:ext cx="5247406" cy="5077637"/>
          </a:xfrm>
          <a:prstGeom prst="rect">
            <a:avLst/>
          </a:prstGeom>
        </p:spPr>
      </p:pic>
    </p:spTree>
    <p:extLst>
      <p:ext uri="{BB962C8B-B14F-4D97-AF65-F5344CB8AC3E}">
        <p14:creationId xmlns:p14="http://schemas.microsoft.com/office/powerpoint/2010/main" val="397121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red and white text&#10;&#10;Description automatically generated">
            <a:extLst>
              <a:ext uri="{FF2B5EF4-FFF2-40B4-BE49-F238E27FC236}">
                <a16:creationId xmlns:a16="http://schemas.microsoft.com/office/drawing/2014/main" id="{CAB9455E-39F7-03F1-7E7D-29D706144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685" y="849836"/>
            <a:ext cx="8560629" cy="5158328"/>
          </a:xfrm>
          <a:prstGeom prst="rect">
            <a:avLst/>
          </a:prstGeom>
        </p:spPr>
      </p:pic>
    </p:spTree>
    <p:extLst>
      <p:ext uri="{BB962C8B-B14F-4D97-AF65-F5344CB8AC3E}">
        <p14:creationId xmlns:p14="http://schemas.microsoft.com/office/powerpoint/2010/main" val="35973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FC032B-A007-60EA-2895-33F290DAA756}"/>
              </a:ext>
            </a:extLst>
          </p:cNvPr>
          <p:cNvSpPr>
            <a:spLocks noGrp="1"/>
          </p:cNvSpPr>
          <p:nvPr>
            <p:ph idx="1"/>
          </p:nvPr>
        </p:nvSpPr>
        <p:spPr>
          <a:xfrm>
            <a:off x="838200" y="2875961"/>
            <a:ext cx="10515600" cy="3377201"/>
          </a:xfrm>
        </p:spPr>
        <p:txBody>
          <a:bodyPr>
            <a:normAutofit/>
          </a:bodyPr>
          <a:lstStyle/>
          <a:p>
            <a:pPr marL="0" indent="0" algn="ctr">
              <a:buNone/>
            </a:pPr>
            <a:r>
              <a:rPr lang="en-US" sz="4000" dirty="0">
                <a:latin typeface="Aharoni" panose="02010803020104030203" pitchFamily="2" charset="-79"/>
                <a:cs typeface="Aharoni" panose="02010803020104030203" pitchFamily="2" charset="-79"/>
              </a:rPr>
              <a:t>What can Starbucks do? </a:t>
            </a:r>
            <a:endParaRPr lang="en-IN" sz="4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3366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21B1B7D-7EEC-77D6-E5E0-E8C3B659C8E6}"/>
              </a:ext>
            </a:extLst>
          </p:cNvPr>
          <p:cNvSpPr txBox="1">
            <a:spLocks/>
          </p:cNvSpPr>
          <p:nvPr/>
        </p:nvSpPr>
        <p:spPr>
          <a:xfrm>
            <a:off x="2603762" y="2166856"/>
            <a:ext cx="698447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latin typeface="Aharoni" panose="02010803020104030203" pitchFamily="2" charset="-79"/>
                <a:cs typeface="Aharoni" panose="02010803020104030203" pitchFamily="2" charset="-79"/>
              </a:rPr>
              <a:t>Make good coffee more accessible by bringing convenience to people who are looking for quality </a:t>
            </a:r>
          </a:p>
        </p:txBody>
      </p:sp>
    </p:spTree>
    <p:extLst>
      <p:ext uri="{BB962C8B-B14F-4D97-AF65-F5344CB8AC3E}">
        <p14:creationId xmlns:p14="http://schemas.microsoft.com/office/powerpoint/2010/main" val="124330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ffee mug and bags of coffee on a table&#10;&#10;Description automatically generated">
            <a:extLst>
              <a:ext uri="{FF2B5EF4-FFF2-40B4-BE49-F238E27FC236}">
                <a16:creationId xmlns:a16="http://schemas.microsoft.com/office/drawing/2014/main" id="{8C7F0F39-782C-79E4-5D98-A8772AD38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0570"/>
            <a:ext cx="12192000" cy="5446665"/>
          </a:xfrm>
          <a:prstGeom prst="rect">
            <a:avLst/>
          </a:prstGeom>
        </p:spPr>
      </p:pic>
    </p:spTree>
    <p:extLst>
      <p:ext uri="{BB962C8B-B14F-4D97-AF65-F5344CB8AC3E}">
        <p14:creationId xmlns:p14="http://schemas.microsoft.com/office/powerpoint/2010/main" val="230560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ogo with purple letters&#10;&#10;Description automatically generated">
            <a:extLst>
              <a:ext uri="{FF2B5EF4-FFF2-40B4-BE49-F238E27FC236}">
                <a16:creationId xmlns:a16="http://schemas.microsoft.com/office/drawing/2014/main" id="{0AFED1DC-A760-7677-DC56-14673636D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426" y="3323927"/>
            <a:ext cx="2620148" cy="1528420"/>
          </a:xfrm>
          <a:prstGeom prst="rect">
            <a:avLst/>
          </a:prstGeom>
        </p:spPr>
      </p:pic>
      <p:pic>
        <p:nvPicPr>
          <p:cNvPr id="17" name="Picture 16" descr="A logo for a coffee shop&#10;&#10;Description automatically generated">
            <a:extLst>
              <a:ext uri="{FF2B5EF4-FFF2-40B4-BE49-F238E27FC236}">
                <a16:creationId xmlns:a16="http://schemas.microsoft.com/office/drawing/2014/main" id="{35A61E50-6663-0E21-3D9E-78B5B659F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437" y="741507"/>
            <a:ext cx="3600220" cy="2850175"/>
          </a:xfrm>
          <a:prstGeom prst="rect">
            <a:avLst/>
          </a:prstGeom>
        </p:spPr>
      </p:pic>
      <p:pic>
        <p:nvPicPr>
          <p:cNvPr id="19" name="Picture 18" descr="A close-up of a sign&#10;&#10;Description automatically generated">
            <a:extLst>
              <a:ext uri="{FF2B5EF4-FFF2-40B4-BE49-F238E27FC236}">
                <a16:creationId xmlns:a16="http://schemas.microsoft.com/office/drawing/2014/main" id="{16F66E70-93B2-0992-8F53-DED14439DE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5396" y="1552575"/>
            <a:ext cx="3897069" cy="1205279"/>
          </a:xfrm>
          <a:prstGeom prst="rect">
            <a:avLst/>
          </a:prstGeom>
        </p:spPr>
      </p:pic>
      <p:pic>
        <p:nvPicPr>
          <p:cNvPr id="21" name="Picture 20" descr="A logo on an orange background&#10;&#10;Description automatically generated">
            <a:extLst>
              <a:ext uri="{FF2B5EF4-FFF2-40B4-BE49-F238E27FC236}">
                <a16:creationId xmlns:a16="http://schemas.microsoft.com/office/drawing/2014/main" id="{38B8F649-882F-4406-A619-BEA608303D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1575" y="3314060"/>
            <a:ext cx="2666273" cy="2666273"/>
          </a:xfrm>
          <a:prstGeom prst="rect">
            <a:avLst/>
          </a:prstGeom>
        </p:spPr>
      </p:pic>
      <p:pic>
        <p:nvPicPr>
          <p:cNvPr id="26" name="Picture 25" descr="A logo for a coffee company&#10;&#10;Description automatically generated">
            <a:extLst>
              <a:ext uri="{FF2B5EF4-FFF2-40B4-BE49-F238E27FC236}">
                <a16:creationId xmlns:a16="http://schemas.microsoft.com/office/drawing/2014/main" id="{02B7C1F0-BCD2-E967-7E01-68C9627433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9174" y="3314060"/>
            <a:ext cx="2666273" cy="2666273"/>
          </a:xfrm>
          <a:prstGeom prst="rect">
            <a:avLst/>
          </a:prstGeom>
        </p:spPr>
      </p:pic>
      <p:pic>
        <p:nvPicPr>
          <p:cNvPr id="28" name="Picture 27" descr="A logo with a peacock design&#10;&#10;Description automatically generated">
            <a:extLst>
              <a:ext uri="{FF2B5EF4-FFF2-40B4-BE49-F238E27FC236}">
                <a16:creationId xmlns:a16="http://schemas.microsoft.com/office/drawing/2014/main" id="{5AF41F3E-6BD5-A24A-D8FA-C79C4F7FF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89174" y="1347073"/>
            <a:ext cx="1802071" cy="1802071"/>
          </a:xfrm>
          <a:prstGeom prst="rect">
            <a:avLst/>
          </a:prstGeom>
        </p:spPr>
      </p:pic>
    </p:spTree>
    <p:extLst>
      <p:ext uri="{BB962C8B-B14F-4D97-AF65-F5344CB8AC3E}">
        <p14:creationId xmlns:p14="http://schemas.microsoft.com/office/powerpoint/2010/main" val="2270413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48A20-5E5C-0D99-226F-F2C1D3169A4E}"/>
              </a:ext>
            </a:extLst>
          </p:cNvPr>
          <p:cNvSpPr>
            <a:spLocks noGrp="1"/>
          </p:cNvSpPr>
          <p:nvPr>
            <p:ph type="title"/>
          </p:nvPr>
        </p:nvSpPr>
        <p:spPr>
          <a:xfrm>
            <a:off x="838200" y="810560"/>
            <a:ext cx="10515600" cy="1325563"/>
          </a:xfrm>
        </p:spPr>
        <p:txBody>
          <a:bodyPr>
            <a:normAutofit/>
          </a:bodyPr>
          <a:lstStyle/>
          <a:p>
            <a:pPr algn="ctr"/>
            <a:r>
              <a:rPr lang="en-US" sz="4000" dirty="0">
                <a:latin typeface="Aharoni" panose="02010803020104030203" pitchFamily="2" charset="-79"/>
                <a:cs typeface="Aharoni" panose="02010803020104030203" pitchFamily="2" charset="-79"/>
              </a:rPr>
              <a:t>Competitive Advantage </a:t>
            </a:r>
            <a:endParaRPr lang="en-IN" sz="4000" dirty="0">
              <a:latin typeface="Aharoni" panose="02010803020104030203" pitchFamily="2" charset="-79"/>
              <a:cs typeface="Aharoni" panose="02010803020104030203" pitchFamily="2" charset="-79"/>
            </a:endParaRPr>
          </a:p>
        </p:txBody>
      </p:sp>
      <p:sp>
        <p:nvSpPr>
          <p:cNvPr id="5" name="TextBox 4">
            <a:extLst>
              <a:ext uri="{FF2B5EF4-FFF2-40B4-BE49-F238E27FC236}">
                <a16:creationId xmlns:a16="http://schemas.microsoft.com/office/drawing/2014/main" id="{6512DB67-4031-363D-DDA3-753FE12BB6D5}"/>
              </a:ext>
            </a:extLst>
          </p:cNvPr>
          <p:cNvSpPr txBox="1"/>
          <p:nvPr/>
        </p:nvSpPr>
        <p:spPr>
          <a:xfrm>
            <a:off x="3921149" y="3287551"/>
            <a:ext cx="8194089" cy="1200329"/>
          </a:xfrm>
          <a:prstGeom prst="rect">
            <a:avLst/>
          </a:prstGeom>
          <a:noFill/>
        </p:spPr>
        <p:txBody>
          <a:bodyPr wrap="square" rtlCol="0">
            <a:spAutoFit/>
          </a:bodyPr>
          <a:lstStyle/>
          <a:p>
            <a:r>
              <a:rPr lang="en-US" sz="3600" b="1" dirty="0">
                <a:latin typeface="Aharoni" panose="02010803020104030203" pitchFamily="2" charset="-79"/>
                <a:cs typeface="Aharoni" panose="02010803020104030203" pitchFamily="2" charset="-79"/>
              </a:rPr>
              <a:t>Everybody knows the brand</a:t>
            </a:r>
          </a:p>
          <a:p>
            <a:r>
              <a:rPr lang="en-US" sz="3600" b="1" dirty="0">
                <a:latin typeface="Aharoni" panose="02010803020104030203" pitchFamily="2" charset="-79"/>
                <a:cs typeface="Aharoni" panose="02010803020104030203" pitchFamily="2" charset="-79"/>
              </a:rPr>
              <a:t>Everybody thinks it’s good </a:t>
            </a:r>
            <a:endParaRPr lang="en-IN" sz="3600" b="1" dirty="0">
              <a:latin typeface="Aharoni" panose="02010803020104030203" pitchFamily="2" charset="-79"/>
              <a:cs typeface="Aharoni" panose="02010803020104030203" pitchFamily="2" charset="-79"/>
            </a:endParaRPr>
          </a:p>
        </p:txBody>
      </p:sp>
      <p:pic>
        <p:nvPicPr>
          <p:cNvPr id="6" name="Content Placeholder 8" descr="A green and white logo&#10;&#10;Description automatically generated">
            <a:extLst>
              <a:ext uri="{FF2B5EF4-FFF2-40B4-BE49-F238E27FC236}">
                <a16:creationId xmlns:a16="http://schemas.microsoft.com/office/drawing/2014/main" id="{D0B50270-47F8-9887-DFF5-6EA452D28D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390774"/>
            <a:ext cx="2993884" cy="2993884"/>
          </a:xfrm>
        </p:spPr>
      </p:pic>
    </p:spTree>
    <p:extLst>
      <p:ext uri="{BB962C8B-B14F-4D97-AF65-F5344CB8AC3E}">
        <p14:creationId xmlns:p14="http://schemas.microsoft.com/office/powerpoint/2010/main" val="111604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graph&#10;&#10;Description automatically generated">
            <a:extLst>
              <a:ext uri="{FF2B5EF4-FFF2-40B4-BE49-F238E27FC236}">
                <a16:creationId xmlns:a16="http://schemas.microsoft.com/office/drawing/2014/main" id="{1EE66C86-4D62-B356-BA99-C275BA2FDF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217" y="1492280"/>
            <a:ext cx="6551608" cy="2700686"/>
          </a:xfrm>
        </p:spPr>
      </p:pic>
      <p:sp>
        <p:nvSpPr>
          <p:cNvPr id="7" name="TextBox 6">
            <a:extLst>
              <a:ext uri="{FF2B5EF4-FFF2-40B4-BE49-F238E27FC236}">
                <a16:creationId xmlns:a16="http://schemas.microsoft.com/office/drawing/2014/main" id="{D5C406CC-84E7-2B02-4866-B2E730DC734B}"/>
              </a:ext>
            </a:extLst>
          </p:cNvPr>
          <p:cNvSpPr txBox="1"/>
          <p:nvPr/>
        </p:nvSpPr>
        <p:spPr>
          <a:xfrm>
            <a:off x="811217" y="4192966"/>
            <a:ext cx="6096000" cy="261610"/>
          </a:xfrm>
          <a:prstGeom prst="rect">
            <a:avLst/>
          </a:prstGeom>
          <a:noFill/>
        </p:spPr>
        <p:txBody>
          <a:bodyPr wrap="square">
            <a:spAutoFit/>
          </a:bodyPr>
          <a:lstStyle/>
          <a:p>
            <a:r>
              <a:rPr lang="en-IN" sz="1100" dirty="0"/>
              <a:t>Source: https://www.stellarmr.com/report/India-Coffee-Market/65</a:t>
            </a:r>
          </a:p>
        </p:txBody>
      </p:sp>
      <p:pic>
        <p:nvPicPr>
          <p:cNvPr id="9" name="Picture 8" descr="A screenshot of a computer&#10;&#10;Description automatically generated">
            <a:extLst>
              <a:ext uri="{FF2B5EF4-FFF2-40B4-BE49-F238E27FC236}">
                <a16:creationId xmlns:a16="http://schemas.microsoft.com/office/drawing/2014/main" id="{AF4AD0E6-8926-6A0C-0566-F3AB35808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9701" y="1492280"/>
            <a:ext cx="3966499" cy="3540870"/>
          </a:xfrm>
          <a:prstGeom prst="rect">
            <a:avLst/>
          </a:prstGeom>
        </p:spPr>
      </p:pic>
    </p:spTree>
    <p:extLst>
      <p:ext uri="{BB962C8B-B14F-4D97-AF65-F5344CB8AC3E}">
        <p14:creationId xmlns:p14="http://schemas.microsoft.com/office/powerpoint/2010/main" val="136076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rown liquid being poured into a cup&#10;&#10;Description automatically generated">
            <a:extLst>
              <a:ext uri="{FF2B5EF4-FFF2-40B4-BE49-F238E27FC236}">
                <a16:creationId xmlns:a16="http://schemas.microsoft.com/office/drawing/2014/main" id="{862AB4CB-5D6F-C5B7-7CFE-EFDA0F6BB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88" y="1690688"/>
            <a:ext cx="4449763" cy="4449763"/>
          </a:xfrm>
          <a:prstGeom prst="rect">
            <a:avLst/>
          </a:prstGeom>
        </p:spPr>
      </p:pic>
      <p:pic>
        <p:nvPicPr>
          <p:cNvPr id="24" name="Picture 23" descr="A cup of coffee with foam&#10;&#10;Description automatically generated">
            <a:extLst>
              <a:ext uri="{FF2B5EF4-FFF2-40B4-BE49-F238E27FC236}">
                <a16:creationId xmlns:a16="http://schemas.microsoft.com/office/drawing/2014/main" id="{3693F431-4621-CA6C-A23B-483AE1B16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163" y="1690688"/>
            <a:ext cx="4449763" cy="4449763"/>
          </a:xfrm>
          <a:prstGeom prst="rect">
            <a:avLst/>
          </a:prstGeom>
        </p:spPr>
      </p:pic>
      <p:sp>
        <p:nvSpPr>
          <p:cNvPr id="2" name="Title 1">
            <a:extLst>
              <a:ext uri="{FF2B5EF4-FFF2-40B4-BE49-F238E27FC236}">
                <a16:creationId xmlns:a16="http://schemas.microsoft.com/office/drawing/2014/main" id="{2FA39285-C028-5464-FF5B-B1068559FEA7}"/>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lgn="ctr"/>
            <a:r>
              <a:rPr lang="en-US" sz="3600" kern="1200" dirty="0">
                <a:solidFill>
                  <a:schemeClr val="tx1"/>
                </a:solidFill>
                <a:latin typeface="Aharoni" panose="02010803020104030203" pitchFamily="2" charset="-79"/>
                <a:cs typeface="Aharoni" panose="02010803020104030203" pitchFamily="2" charset="-79"/>
              </a:rPr>
              <a:t>What do most people drink in the morning? </a:t>
            </a:r>
          </a:p>
        </p:txBody>
      </p:sp>
      <p:sp>
        <p:nvSpPr>
          <p:cNvPr id="26" name="TextBox 25">
            <a:extLst>
              <a:ext uri="{FF2B5EF4-FFF2-40B4-BE49-F238E27FC236}">
                <a16:creationId xmlns:a16="http://schemas.microsoft.com/office/drawing/2014/main" id="{A0D3E282-9CD1-D834-079B-01C65E1FB535}"/>
              </a:ext>
            </a:extLst>
          </p:cNvPr>
          <p:cNvSpPr txBox="1"/>
          <p:nvPr/>
        </p:nvSpPr>
        <p:spPr>
          <a:xfrm>
            <a:off x="6786194" y="6311180"/>
            <a:ext cx="3129699" cy="376090"/>
          </a:xfrm>
          <a:prstGeom prst="rect">
            <a:avLst/>
          </a:prstGeom>
          <a:noFill/>
        </p:spPr>
        <p:txBody>
          <a:bodyPr wrap="square" rtlCol="0">
            <a:spAutoFit/>
          </a:bodyPr>
          <a:lstStyle/>
          <a:p>
            <a:pPr algn="ctr"/>
            <a:r>
              <a:rPr lang="en-US" dirty="0"/>
              <a:t>Filter Coffee</a:t>
            </a:r>
            <a:endParaRPr lang="en-IN" dirty="0"/>
          </a:p>
        </p:txBody>
      </p:sp>
      <p:sp>
        <p:nvSpPr>
          <p:cNvPr id="27" name="TextBox 26">
            <a:extLst>
              <a:ext uri="{FF2B5EF4-FFF2-40B4-BE49-F238E27FC236}">
                <a16:creationId xmlns:a16="http://schemas.microsoft.com/office/drawing/2014/main" id="{6933B8BF-225C-4515-CEFC-96DD70CE1E49}"/>
              </a:ext>
            </a:extLst>
          </p:cNvPr>
          <p:cNvSpPr txBox="1"/>
          <p:nvPr/>
        </p:nvSpPr>
        <p:spPr>
          <a:xfrm>
            <a:off x="2276108" y="6311180"/>
            <a:ext cx="3129699" cy="376090"/>
          </a:xfrm>
          <a:prstGeom prst="rect">
            <a:avLst/>
          </a:prstGeom>
          <a:noFill/>
        </p:spPr>
        <p:txBody>
          <a:bodyPr wrap="square" rtlCol="0">
            <a:spAutoFit/>
          </a:bodyPr>
          <a:lstStyle/>
          <a:p>
            <a:pPr algn="ctr"/>
            <a:r>
              <a:rPr lang="en-US" dirty="0"/>
              <a:t>Chai (Tea)</a:t>
            </a:r>
            <a:endParaRPr lang="en-IN" dirty="0"/>
          </a:p>
        </p:txBody>
      </p:sp>
    </p:spTree>
    <p:extLst>
      <p:ext uri="{BB962C8B-B14F-4D97-AF65-F5344CB8AC3E}">
        <p14:creationId xmlns:p14="http://schemas.microsoft.com/office/powerpoint/2010/main" val="40084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CD7A-428D-272C-A606-0682D7AC8C31}"/>
              </a:ext>
            </a:extLst>
          </p:cNvPr>
          <p:cNvSpPr>
            <a:spLocks noGrp="1"/>
          </p:cNvSpPr>
          <p:nvPr>
            <p:ph type="title"/>
          </p:nvPr>
        </p:nvSpPr>
        <p:spPr>
          <a:xfrm>
            <a:off x="657225" y="2766218"/>
            <a:ext cx="10515600" cy="1325563"/>
          </a:xfrm>
        </p:spPr>
        <p:txBody>
          <a:bodyPr/>
          <a:lstStyle/>
          <a:p>
            <a:r>
              <a:rPr lang="en-US" dirty="0">
                <a:latin typeface="Aharoni" panose="02010803020104030203" pitchFamily="2" charset="-79"/>
                <a:cs typeface="Aharoni" panose="02010803020104030203" pitchFamily="2" charset="-79"/>
              </a:rPr>
              <a:t>Thanks.</a:t>
            </a:r>
            <a:endParaRPr lang="en-IN"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825994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hand holding a cup of coffee&#10;&#10;Description automatically generated">
            <a:extLst>
              <a:ext uri="{FF2B5EF4-FFF2-40B4-BE49-F238E27FC236}">
                <a16:creationId xmlns:a16="http://schemas.microsoft.com/office/drawing/2014/main" id="{7609D9B0-E653-A343-D623-3568BF8A1AA0}"/>
              </a:ext>
            </a:extLst>
          </p:cNvPr>
          <p:cNvPicPr>
            <a:picLocks noChangeAspect="1"/>
          </p:cNvPicPr>
          <p:nvPr/>
        </p:nvPicPr>
        <p:blipFill rotWithShape="1">
          <a:blip r:embed="rId3">
            <a:extLst>
              <a:ext uri="{28A0092B-C50C-407E-A947-70E740481C1C}">
                <a14:useLocalDpi xmlns:a14="http://schemas.microsoft.com/office/drawing/2010/main" val="0"/>
              </a:ext>
            </a:extLst>
          </a:blip>
          <a:srcRect l="10928" t="5507" r="857" b="5507"/>
          <a:stretch/>
        </p:blipFill>
        <p:spPr>
          <a:xfrm>
            <a:off x="5364967" y="534123"/>
            <a:ext cx="5886451" cy="5240053"/>
          </a:xfrm>
          <a:prstGeom prst="rect">
            <a:avLst/>
          </a:prstGeom>
        </p:spPr>
      </p:pic>
      <p:pic>
        <p:nvPicPr>
          <p:cNvPr id="7" name="Picture 6" descr="A cup of coffee with a brown liquid&#10;&#10;Description automatically generated">
            <a:extLst>
              <a:ext uri="{FF2B5EF4-FFF2-40B4-BE49-F238E27FC236}">
                <a16:creationId xmlns:a16="http://schemas.microsoft.com/office/drawing/2014/main" id="{7264C799-D578-8DA3-1DEA-7CA2996B4D50}"/>
              </a:ext>
            </a:extLst>
          </p:cNvPr>
          <p:cNvPicPr>
            <a:picLocks noChangeAspect="1"/>
          </p:cNvPicPr>
          <p:nvPr/>
        </p:nvPicPr>
        <p:blipFill rotWithShape="1">
          <a:blip r:embed="rId4">
            <a:extLst>
              <a:ext uri="{28A0092B-C50C-407E-A947-70E740481C1C}">
                <a14:useLocalDpi xmlns:a14="http://schemas.microsoft.com/office/drawing/2010/main" val="0"/>
              </a:ext>
            </a:extLst>
          </a:blip>
          <a:srcRect t="8088" b="8088"/>
          <a:stretch/>
        </p:blipFill>
        <p:spPr>
          <a:xfrm>
            <a:off x="990035" y="534124"/>
            <a:ext cx="4172712" cy="5240052"/>
          </a:xfrm>
          <a:prstGeom prst="rect">
            <a:avLst/>
          </a:prstGeom>
        </p:spPr>
      </p:pic>
      <p:sp>
        <p:nvSpPr>
          <p:cNvPr id="9" name="TextBox 8">
            <a:extLst>
              <a:ext uri="{FF2B5EF4-FFF2-40B4-BE49-F238E27FC236}">
                <a16:creationId xmlns:a16="http://schemas.microsoft.com/office/drawing/2014/main" id="{F09DF40C-B299-A661-DFDA-73566A9B47C4}"/>
              </a:ext>
            </a:extLst>
          </p:cNvPr>
          <p:cNvSpPr txBox="1"/>
          <p:nvPr/>
        </p:nvSpPr>
        <p:spPr>
          <a:xfrm>
            <a:off x="990035" y="5875260"/>
            <a:ext cx="4172712" cy="369332"/>
          </a:xfrm>
          <a:prstGeom prst="rect">
            <a:avLst/>
          </a:prstGeom>
          <a:noFill/>
        </p:spPr>
        <p:txBody>
          <a:bodyPr wrap="square">
            <a:spAutoFit/>
          </a:bodyPr>
          <a:lstStyle/>
          <a:p>
            <a:pPr algn="ctr"/>
            <a:r>
              <a:rPr lang="en-US" dirty="0"/>
              <a:t>Chai – 30 Rupees</a:t>
            </a:r>
            <a:endParaRPr lang="en-IN" dirty="0"/>
          </a:p>
        </p:txBody>
      </p:sp>
      <p:sp>
        <p:nvSpPr>
          <p:cNvPr id="10" name="TextBox 9">
            <a:extLst>
              <a:ext uri="{FF2B5EF4-FFF2-40B4-BE49-F238E27FC236}">
                <a16:creationId xmlns:a16="http://schemas.microsoft.com/office/drawing/2014/main" id="{520501A6-1407-3434-2CB4-86CD5C5923F7}"/>
              </a:ext>
            </a:extLst>
          </p:cNvPr>
          <p:cNvSpPr txBox="1"/>
          <p:nvPr/>
        </p:nvSpPr>
        <p:spPr>
          <a:xfrm>
            <a:off x="6100933" y="5875260"/>
            <a:ext cx="4172712" cy="369332"/>
          </a:xfrm>
          <a:prstGeom prst="rect">
            <a:avLst/>
          </a:prstGeom>
          <a:noFill/>
        </p:spPr>
        <p:txBody>
          <a:bodyPr wrap="square">
            <a:spAutoFit/>
          </a:bodyPr>
          <a:lstStyle/>
          <a:p>
            <a:pPr algn="ctr"/>
            <a:r>
              <a:rPr lang="en-US" dirty="0"/>
              <a:t>Starbucks Coffee – 250 Rupees</a:t>
            </a:r>
            <a:endParaRPr lang="en-IN" dirty="0"/>
          </a:p>
        </p:txBody>
      </p:sp>
    </p:spTree>
    <p:extLst>
      <p:ext uri="{BB962C8B-B14F-4D97-AF65-F5344CB8AC3E}">
        <p14:creationId xmlns:p14="http://schemas.microsoft.com/office/powerpoint/2010/main" val="389823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9" descr="Shelves of food on shelves&#10;&#10;Description automatically generated">
            <a:extLst>
              <a:ext uri="{FF2B5EF4-FFF2-40B4-BE49-F238E27FC236}">
                <a16:creationId xmlns:a16="http://schemas.microsoft.com/office/drawing/2014/main" id="{CFFBAB4C-9562-1E7F-EB24-CBD541D6F0E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5141" b="12263"/>
          <a:stretch/>
        </p:blipFill>
        <p:spPr>
          <a:xfrm>
            <a:off x="4194895" y="173518"/>
            <a:ext cx="7803277" cy="6512761"/>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8329898D-6A19-ED67-EF06-373CCBD88757}"/>
              </a:ext>
            </a:extLst>
          </p:cNvPr>
          <p:cNvPicPr>
            <a:picLocks noChangeAspect="1"/>
          </p:cNvPicPr>
          <p:nvPr/>
        </p:nvPicPr>
        <p:blipFill rotWithShape="1">
          <a:blip r:embed="rId4">
            <a:extLst>
              <a:ext uri="{28A0092B-C50C-407E-A947-70E740481C1C}">
                <a14:useLocalDpi xmlns:a14="http://schemas.microsoft.com/office/drawing/2010/main" val="0"/>
              </a:ext>
            </a:extLst>
          </a:blip>
          <a:srcRect l="11284" r="1177" b="1"/>
          <a:stretch/>
        </p:blipFill>
        <p:spPr>
          <a:xfrm>
            <a:off x="194948" y="169917"/>
            <a:ext cx="3807644" cy="6516362"/>
          </a:xfrm>
          <a:prstGeom prst="rect">
            <a:avLst/>
          </a:prstGeom>
        </p:spPr>
      </p:pic>
    </p:spTree>
    <p:extLst>
      <p:ext uri="{BB962C8B-B14F-4D97-AF65-F5344CB8AC3E}">
        <p14:creationId xmlns:p14="http://schemas.microsoft.com/office/powerpoint/2010/main" val="2528535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in a room&#10;&#10;Description automatically generated">
            <a:extLst>
              <a:ext uri="{FF2B5EF4-FFF2-40B4-BE49-F238E27FC236}">
                <a16:creationId xmlns:a16="http://schemas.microsoft.com/office/drawing/2014/main" id="{80483DCD-EBBB-3B53-7667-E09DD9681579}"/>
              </a:ext>
            </a:extLst>
          </p:cNvPr>
          <p:cNvPicPr>
            <a:picLocks noChangeAspect="1"/>
          </p:cNvPicPr>
          <p:nvPr/>
        </p:nvPicPr>
        <p:blipFill rotWithShape="1">
          <a:blip r:embed="rId3">
            <a:extLst>
              <a:ext uri="{28A0092B-C50C-407E-A947-70E740481C1C}">
                <a14:useLocalDpi xmlns:a14="http://schemas.microsoft.com/office/drawing/2010/main" val="0"/>
              </a:ext>
            </a:extLst>
          </a:blip>
          <a:srcRect l="6573" r="14538"/>
          <a:stretch/>
        </p:blipFill>
        <p:spPr>
          <a:xfrm>
            <a:off x="254286" y="214789"/>
            <a:ext cx="5071307" cy="6428422"/>
          </a:xfrm>
          <a:prstGeom prst="rect">
            <a:avLst/>
          </a:prstGeom>
        </p:spPr>
      </p:pic>
      <p:sp useBgFill="1">
        <p:nvSpPr>
          <p:cNvPr id="1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9FDFC-7BB1-FC42-0B82-8A43E07234DC}"/>
              </a:ext>
            </a:extLst>
          </p:cNvPr>
          <p:cNvSpPr>
            <a:spLocks noGrp="1"/>
          </p:cNvSpPr>
          <p:nvPr>
            <p:ph type="title"/>
          </p:nvPr>
        </p:nvSpPr>
        <p:spPr>
          <a:xfrm>
            <a:off x="6115317" y="2743200"/>
            <a:ext cx="5464968" cy="1559301"/>
          </a:xfrm>
        </p:spPr>
        <p:txBody>
          <a:bodyPr>
            <a:normAutofit/>
          </a:bodyPr>
          <a:lstStyle/>
          <a:p>
            <a:r>
              <a:rPr lang="en-US" sz="4000" dirty="0">
                <a:latin typeface="Aharoni" panose="02010803020104030203" pitchFamily="2" charset="-79"/>
                <a:cs typeface="Aharoni" panose="02010803020104030203" pitchFamily="2" charset="-79"/>
              </a:rPr>
              <a:t>But where do these Indians buy Coffee? </a:t>
            </a:r>
            <a:endParaRPr lang="en-IN" sz="4000" dirty="0"/>
          </a:p>
        </p:txBody>
      </p:sp>
    </p:spTree>
    <p:extLst>
      <p:ext uri="{BB962C8B-B14F-4D97-AF65-F5344CB8AC3E}">
        <p14:creationId xmlns:p14="http://schemas.microsoft.com/office/powerpoint/2010/main" val="214976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in a room&#10;&#10;Description automatically generated">
            <a:extLst>
              <a:ext uri="{FF2B5EF4-FFF2-40B4-BE49-F238E27FC236}">
                <a16:creationId xmlns:a16="http://schemas.microsoft.com/office/drawing/2014/main" id="{80483DCD-EBBB-3B53-7667-E09DD9681579}"/>
              </a:ext>
            </a:extLst>
          </p:cNvPr>
          <p:cNvPicPr>
            <a:picLocks noChangeAspect="1"/>
          </p:cNvPicPr>
          <p:nvPr/>
        </p:nvPicPr>
        <p:blipFill rotWithShape="1">
          <a:blip r:embed="rId3">
            <a:extLst>
              <a:ext uri="{28A0092B-C50C-407E-A947-70E740481C1C}">
                <a14:useLocalDpi xmlns:a14="http://schemas.microsoft.com/office/drawing/2010/main" val="0"/>
              </a:ext>
            </a:extLst>
          </a:blip>
          <a:srcRect l="6573" r="14538"/>
          <a:stretch/>
        </p:blipFill>
        <p:spPr>
          <a:xfrm>
            <a:off x="254286" y="214789"/>
            <a:ext cx="5071307" cy="6428422"/>
          </a:xfrm>
          <a:prstGeom prst="rect">
            <a:avLst/>
          </a:prstGeom>
        </p:spPr>
      </p:pic>
      <p:sp useBgFill="1">
        <p:nvSpPr>
          <p:cNvPr id="1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0831C7-B0F4-A667-D0C4-B348B70A6FA3}"/>
              </a:ext>
            </a:extLst>
          </p:cNvPr>
          <p:cNvSpPr txBox="1"/>
          <p:nvPr/>
        </p:nvSpPr>
        <p:spPr>
          <a:xfrm>
            <a:off x="5843286" y="1536174"/>
            <a:ext cx="6094428" cy="3785652"/>
          </a:xfrm>
          <a:prstGeom prst="rect">
            <a:avLst/>
          </a:prstGeom>
          <a:noFill/>
        </p:spPr>
        <p:txBody>
          <a:bodyPr wrap="square">
            <a:spAutoFit/>
          </a:bodyPr>
          <a:lstStyle/>
          <a:p>
            <a:pPr marL="0" indent="0">
              <a:buNone/>
            </a:pPr>
            <a:r>
              <a:rPr lang="en-US" sz="4000" dirty="0">
                <a:latin typeface="Aharoni" panose="02010803020104030203" pitchFamily="2" charset="-79"/>
                <a:cs typeface="Aharoni" panose="02010803020104030203" pitchFamily="2" charset="-79"/>
              </a:rPr>
              <a:t>They are heavily influenced by worldwide trends.</a:t>
            </a:r>
          </a:p>
          <a:p>
            <a:pPr marL="0" indent="0">
              <a:buNone/>
            </a:pPr>
            <a:endParaRPr lang="en-US" sz="4000" dirty="0">
              <a:latin typeface="Aharoni" panose="02010803020104030203" pitchFamily="2" charset="-79"/>
              <a:cs typeface="Aharoni" panose="02010803020104030203" pitchFamily="2" charset="-79"/>
            </a:endParaRPr>
          </a:p>
          <a:p>
            <a:pPr marL="0" indent="0">
              <a:buNone/>
            </a:pPr>
            <a:r>
              <a:rPr lang="en-US" sz="4000" dirty="0">
                <a:latin typeface="Aharoni" panose="02010803020104030203" pitchFamily="2" charset="-79"/>
                <a:cs typeface="Aharoni" panose="02010803020104030203" pitchFamily="2" charset="-79"/>
              </a:rPr>
              <a:t>And they have more money to spend</a:t>
            </a:r>
          </a:p>
        </p:txBody>
      </p:sp>
    </p:spTree>
    <p:extLst>
      <p:ext uri="{BB962C8B-B14F-4D97-AF65-F5344CB8AC3E}">
        <p14:creationId xmlns:p14="http://schemas.microsoft.com/office/powerpoint/2010/main" val="188642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B7C0E06-6EE7-4DC1-8358-E6A2581DF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A person riding a motorcycle with a backpack&#10;&#10;Description automatically generated">
            <a:extLst>
              <a:ext uri="{FF2B5EF4-FFF2-40B4-BE49-F238E27FC236}">
                <a16:creationId xmlns:a16="http://schemas.microsoft.com/office/drawing/2014/main" id="{7431FAF8-90DB-FB12-1CCF-12C21AA17E8F}"/>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r="22518" b="2"/>
          <a:stretch/>
        </p:blipFill>
        <p:spPr>
          <a:xfrm>
            <a:off x="6231828" y="566918"/>
            <a:ext cx="5346948" cy="5743612"/>
          </a:xfrm>
          <a:prstGeom prst="rect">
            <a:avLst/>
          </a:prstGeom>
        </p:spPr>
      </p:pic>
      <p:pic>
        <p:nvPicPr>
          <p:cNvPr id="14" name="Picture 13" descr="A group of people sitting at tables in a restaurant&#10;&#10;Description automatically generated">
            <a:extLst>
              <a:ext uri="{FF2B5EF4-FFF2-40B4-BE49-F238E27FC236}">
                <a16:creationId xmlns:a16="http://schemas.microsoft.com/office/drawing/2014/main" id="{5123F6EA-6BE5-5CAB-AABA-312CE872B8D2}"/>
              </a:ext>
            </a:extLst>
          </p:cNvPr>
          <p:cNvPicPr>
            <a:picLocks noChangeAspect="1"/>
          </p:cNvPicPr>
          <p:nvPr/>
        </p:nvPicPr>
        <p:blipFill rotWithShape="1">
          <a:blip r:embed="rId4">
            <a:extLst>
              <a:ext uri="{28A0092B-C50C-407E-A947-70E740481C1C}">
                <a14:useLocalDpi xmlns:a14="http://schemas.microsoft.com/office/drawing/2010/main" val="0"/>
              </a:ext>
            </a:extLst>
          </a:blip>
          <a:srcRect l="13450" r="16485" b="-2"/>
          <a:stretch/>
        </p:blipFill>
        <p:spPr>
          <a:xfrm>
            <a:off x="730410" y="557190"/>
            <a:ext cx="5365590" cy="5743612"/>
          </a:xfrm>
          <a:prstGeom prst="rect">
            <a:avLst/>
          </a:prstGeom>
        </p:spPr>
      </p:pic>
    </p:spTree>
    <p:extLst>
      <p:ext uri="{BB962C8B-B14F-4D97-AF65-F5344CB8AC3E}">
        <p14:creationId xmlns:p14="http://schemas.microsoft.com/office/powerpoint/2010/main" val="213824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uilding with arches and a car parked in front of it&#10;&#10;Description automatically generated">
            <a:extLst>
              <a:ext uri="{FF2B5EF4-FFF2-40B4-BE49-F238E27FC236}">
                <a16:creationId xmlns:a16="http://schemas.microsoft.com/office/drawing/2014/main" id="{03DF7D37-97F1-5DB9-B2F2-7F8D2515E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651" y="277857"/>
            <a:ext cx="6896698" cy="6302286"/>
          </a:xfrm>
          <a:prstGeom prst="rect">
            <a:avLst/>
          </a:prstGeom>
        </p:spPr>
      </p:pic>
    </p:spTree>
    <p:extLst>
      <p:ext uri="{BB962C8B-B14F-4D97-AF65-F5344CB8AC3E}">
        <p14:creationId xmlns:p14="http://schemas.microsoft.com/office/powerpoint/2010/main" val="153870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with a sign on it&#10;&#10;Description automatically generated">
            <a:extLst>
              <a:ext uri="{FF2B5EF4-FFF2-40B4-BE49-F238E27FC236}">
                <a16:creationId xmlns:a16="http://schemas.microsoft.com/office/drawing/2014/main" id="{D66ED253-E95E-9BED-44C2-F1688829E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99" y="970960"/>
            <a:ext cx="5271204" cy="3953404"/>
          </a:xfrm>
          <a:prstGeom prst="rect">
            <a:avLst/>
          </a:prstGeom>
        </p:spPr>
      </p:pic>
      <p:pic>
        <p:nvPicPr>
          <p:cNvPr id="9" name="Picture 8" descr="A building with a sign on the front&#10;&#10;Description automatically generated">
            <a:extLst>
              <a:ext uri="{FF2B5EF4-FFF2-40B4-BE49-F238E27FC236}">
                <a16:creationId xmlns:a16="http://schemas.microsoft.com/office/drawing/2014/main" id="{DB8B8CCE-916C-806E-AF20-121676E169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585" y="970960"/>
            <a:ext cx="5951360" cy="3953404"/>
          </a:xfrm>
          <a:prstGeom prst="rect">
            <a:avLst/>
          </a:prstGeom>
        </p:spPr>
      </p:pic>
      <p:sp>
        <p:nvSpPr>
          <p:cNvPr id="10" name="TextBox 9">
            <a:extLst>
              <a:ext uri="{FF2B5EF4-FFF2-40B4-BE49-F238E27FC236}">
                <a16:creationId xmlns:a16="http://schemas.microsoft.com/office/drawing/2014/main" id="{410CD3B3-D219-1759-7050-5E8591D563B9}"/>
              </a:ext>
            </a:extLst>
          </p:cNvPr>
          <p:cNvSpPr txBox="1"/>
          <p:nvPr/>
        </p:nvSpPr>
        <p:spPr>
          <a:xfrm>
            <a:off x="1070607" y="5148376"/>
            <a:ext cx="4172712" cy="369332"/>
          </a:xfrm>
          <a:prstGeom prst="rect">
            <a:avLst/>
          </a:prstGeom>
          <a:noFill/>
        </p:spPr>
        <p:txBody>
          <a:bodyPr wrap="square">
            <a:spAutoFit/>
          </a:bodyPr>
          <a:lstStyle/>
          <a:p>
            <a:pPr algn="ctr"/>
            <a:r>
              <a:rPr lang="en-US" dirty="0"/>
              <a:t> Café Coffee Day - Started in 1996</a:t>
            </a:r>
            <a:endParaRPr lang="en-IN" dirty="0"/>
          </a:p>
        </p:txBody>
      </p:sp>
      <p:sp>
        <p:nvSpPr>
          <p:cNvPr id="11" name="TextBox 10">
            <a:extLst>
              <a:ext uri="{FF2B5EF4-FFF2-40B4-BE49-F238E27FC236}">
                <a16:creationId xmlns:a16="http://schemas.microsoft.com/office/drawing/2014/main" id="{AA8E8910-E267-342E-D90A-D63656B7A13D}"/>
              </a:ext>
            </a:extLst>
          </p:cNvPr>
          <p:cNvSpPr txBox="1"/>
          <p:nvPr/>
        </p:nvSpPr>
        <p:spPr>
          <a:xfrm>
            <a:off x="1070607" y="5517708"/>
            <a:ext cx="4172712" cy="369332"/>
          </a:xfrm>
          <a:prstGeom prst="rect">
            <a:avLst/>
          </a:prstGeom>
          <a:noFill/>
        </p:spPr>
        <p:txBody>
          <a:bodyPr wrap="square">
            <a:spAutoFit/>
          </a:bodyPr>
          <a:lstStyle/>
          <a:p>
            <a:pPr algn="ctr"/>
            <a:r>
              <a:rPr lang="en-US" dirty="0"/>
              <a:t>1384 stores </a:t>
            </a:r>
            <a:endParaRPr lang="en-IN" dirty="0"/>
          </a:p>
        </p:txBody>
      </p:sp>
      <p:sp>
        <p:nvSpPr>
          <p:cNvPr id="12" name="TextBox 11">
            <a:extLst>
              <a:ext uri="{FF2B5EF4-FFF2-40B4-BE49-F238E27FC236}">
                <a16:creationId xmlns:a16="http://schemas.microsoft.com/office/drawing/2014/main" id="{A6C2BEED-0B74-84BA-77F9-577FE4B1F3AF}"/>
              </a:ext>
            </a:extLst>
          </p:cNvPr>
          <p:cNvSpPr txBox="1"/>
          <p:nvPr/>
        </p:nvSpPr>
        <p:spPr>
          <a:xfrm>
            <a:off x="6756542" y="5148376"/>
            <a:ext cx="4172712" cy="369332"/>
          </a:xfrm>
          <a:prstGeom prst="rect">
            <a:avLst/>
          </a:prstGeom>
          <a:noFill/>
        </p:spPr>
        <p:txBody>
          <a:bodyPr wrap="square">
            <a:spAutoFit/>
          </a:bodyPr>
          <a:lstStyle/>
          <a:p>
            <a:pPr algn="ctr"/>
            <a:r>
              <a:rPr lang="en-US" dirty="0"/>
              <a:t>Starbucks Coffee- Started in 2012 in India</a:t>
            </a:r>
            <a:endParaRPr lang="en-IN" dirty="0"/>
          </a:p>
        </p:txBody>
      </p:sp>
      <p:sp>
        <p:nvSpPr>
          <p:cNvPr id="13" name="TextBox 12">
            <a:extLst>
              <a:ext uri="{FF2B5EF4-FFF2-40B4-BE49-F238E27FC236}">
                <a16:creationId xmlns:a16="http://schemas.microsoft.com/office/drawing/2014/main" id="{D533B58D-40BE-3A96-1FFE-8648BE8BEC5C}"/>
              </a:ext>
            </a:extLst>
          </p:cNvPr>
          <p:cNvSpPr txBox="1"/>
          <p:nvPr/>
        </p:nvSpPr>
        <p:spPr>
          <a:xfrm>
            <a:off x="6756542" y="5517708"/>
            <a:ext cx="4172712" cy="369332"/>
          </a:xfrm>
          <a:prstGeom prst="rect">
            <a:avLst/>
          </a:prstGeom>
          <a:noFill/>
        </p:spPr>
        <p:txBody>
          <a:bodyPr wrap="square">
            <a:spAutoFit/>
          </a:bodyPr>
          <a:lstStyle/>
          <a:p>
            <a:pPr algn="ctr"/>
            <a:r>
              <a:rPr lang="en-US" dirty="0"/>
              <a:t>337 stores</a:t>
            </a:r>
            <a:endParaRPr lang="en-IN" dirty="0"/>
          </a:p>
        </p:txBody>
      </p:sp>
    </p:spTree>
    <p:extLst>
      <p:ext uri="{BB962C8B-B14F-4D97-AF65-F5344CB8AC3E}">
        <p14:creationId xmlns:p14="http://schemas.microsoft.com/office/powerpoint/2010/main" val="1058228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TotalTime>
  <Words>729</Words>
  <Application>Microsoft Macintosh PowerPoint</Application>
  <PresentationFormat>Widescreen</PresentationFormat>
  <Paragraphs>59</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Calibri</vt:lpstr>
      <vt:lpstr>Calibri Light</vt:lpstr>
      <vt:lpstr>knowledge-regular</vt:lpstr>
      <vt:lpstr>Proxima-Nova</vt:lpstr>
      <vt:lpstr>Office Theme</vt:lpstr>
      <vt:lpstr>Starbucks in India </vt:lpstr>
      <vt:lpstr>What do most people drink in the morning? </vt:lpstr>
      <vt:lpstr>PowerPoint Presentation</vt:lpstr>
      <vt:lpstr>PowerPoint Presentation</vt:lpstr>
      <vt:lpstr>But where do these Indians buy Coffee?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Competitive Advantage </vt:lpstr>
      <vt:lpstr>PowerPoint Presentation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Starbucks in India </dc:title>
  <dc:creator>devayani m</dc:creator>
  <cp:lastModifiedBy>Peter Kelly</cp:lastModifiedBy>
  <cp:revision>2</cp:revision>
  <dcterms:created xsi:type="dcterms:W3CDTF">2023-11-06T17:34:14Z</dcterms:created>
  <dcterms:modified xsi:type="dcterms:W3CDTF">2023-11-07T10:54:06Z</dcterms:modified>
</cp:coreProperties>
</file>