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334" r:id="rId4"/>
    <p:sldId id="326" r:id="rId5"/>
    <p:sldId id="330" r:id="rId6"/>
    <p:sldId id="335" r:id="rId7"/>
    <p:sldId id="331" r:id="rId8"/>
    <p:sldId id="324" r:id="rId9"/>
    <p:sldId id="332" r:id="rId10"/>
    <p:sldId id="333" r:id="rId11"/>
    <p:sldId id="328" r:id="rId12"/>
    <p:sldId id="336" r:id="rId13"/>
    <p:sldId id="327" r:id="rId14"/>
    <p:sldId id="257" r:id="rId15"/>
    <p:sldId id="309" r:id="rId16"/>
    <p:sldId id="306" r:id="rId17"/>
    <p:sldId id="305" r:id="rId18"/>
    <p:sldId id="307" r:id="rId19"/>
    <p:sldId id="308" r:id="rId20"/>
    <p:sldId id="310" r:id="rId21"/>
    <p:sldId id="262" r:id="rId22"/>
    <p:sldId id="263" r:id="rId23"/>
    <p:sldId id="320" r:id="rId24"/>
    <p:sldId id="290" r:id="rId25"/>
    <p:sldId id="291" r:id="rId26"/>
    <p:sldId id="292" r:id="rId27"/>
    <p:sldId id="293" r:id="rId28"/>
    <p:sldId id="318" r:id="rId29"/>
    <p:sldId id="311" r:id="rId30"/>
    <p:sldId id="312" r:id="rId31"/>
    <p:sldId id="294" r:id="rId32"/>
    <p:sldId id="264" r:id="rId33"/>
    <p:sldId id="265" r:id="rId34"/>
    <p:sldId id="266" r:id="rId35"/>
    <p:sldId id="267" r:id="rId36"/>
    <p:sldId id="268" r:id="rId37"/>
    <p:sldId id="269" r:id="rId38"/>
    <p:sldId id="270" r:id="rId39"/>
    <p:sldId id="271" r:id="rId40"/>
    <p:sldId id="272" r:id="rId41"/>
    <p:sldId id="273" r:id="rId42"/>
    <p:sldId id="274" r:id="rId43"/>
    <p:sldId id="275" r:id="rId44"/>
    <p:sldId id="276" r:id="rId45"/>
    <p:sldId id="277" r:id="rId46"/>
    <p:sldId id="337" r:id="rId47"/>
    <p:sldId id="279" r:id="rId48"/>
    <p:sldId id="280" r:id="rId49"/>
    <p:sldId id="281" r:id="rId50"/>
    <p:sldId id="319" r:id="rId51"/>
    <p:sldId id="28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edyaes1\Google%20Drive\em.markets2019\lecture%203\inflation.xls"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dyaes1\Google%20Drive\em.markets2019\lecture%203\inflation.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dyaes1\Google%20Drive\em.markets2019\lecture%203\exrate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Inflation rate, average consumer prices (Annual percent change)</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PCPIPCH!$A$2</c:f>
              <c:strCache>
                <c:ptCount val="1"/>
                <c:pt idx="0">
                  <c:v>Advanced economies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PCPIPCH!$B$2:$T$2</c:f>
              <c:numCache>
                <c:formatCode>General</c:formatCode>
                <c:ptCount val="19"/>
                <c:pt idx="0">
                  <c:v>2.2000000000000002</c:v>
                </c:pt>
                <c:pt idx="1">
                  <c:v>2.2000000000000002</c:v>
                </c:pt>
                <c:pt idx="2">
                  <c:v>1.5</c:v>
                </c:pt>
                <c:pt idx="3">
                  <c:v>1.8</c:v>
                </c:pt>
                <c:pt idx="4">
                  <c:v>2</c:v>
                </c:pt>
                <c:pt idx="5">
                  <c:v>2.2999999999999998</c:v>
                </c:pt>
                <c:pt idx="6">
                  <c:v>2.4</c:v>
                </c:pt>
                <c:pt idx="7">
                  <c:v>2.2000000000000002</c:v>
                </c:pt>
                <c:pt idx="8">
                  <c:v>3.4</c:v>
                </c:pt>
                <c:pt idx="9">
                  <c:v>0.2</c:v>
                </c:pt>
                <c:pt idx="10">
                  <c:v>1.5</c:v>
                </c:pt>
                <c:pt idx="11">
                  <c:v>2.7</c:v>
                </c:pt>
                <c:pt idx="12">
                  <c:v>2</c:v>
                </c:pt>
                <c:pt idx="13">
                  <c:v>1.4</c:v>
                </c:pt>
                <c:pt idx="14">
                  <c:v>1.4</c:v>
                </c:pt>
                <c:pt idx="15">
                  <c:v>0.3</c:v>
                </c:pt>
                <c:pt idx="16">
                  <c:v>0.8</c:v>
                </c:pt>
                <c:pt idx="17">
                  <c:v>1.7</c:v>
                </c:pt>
                <c:pt idx="18">
                  <c:v>2</c:v>
                </c:pt>
              </c:numCache>
            </c:numRef>
          </c:val>
          <c:smooth val="0"/>
          <c:extLst>
            <c:ext xmlns:c16="http://schemas.microsoft.com/office/drawing/2014/chart" uri="{C3380CC4-5D6E-409C-BE32-E72D297353CC}">
              <c16:uniqueId val="{00000000-81DA-41D2-8185-233162C74914}"/>
            </c:ext>
          </c:extLst>
        </c:ser>
        <c:ser>
          <c:idx val="1"/>
          <c:order val="1"/>
          <c:tx>
            <c:strRef>
              <c:f>PCPIPCH!$A$3</c:f>
              <c:strCache>
                <c:ptCount val="1"/>
                <c:pt idx="0">
                  <c:v>Commonwealth of Independent States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PCPIPCH!$B$3:$T$3</c:f>
              <c:numCache>
                <c:formatCode>General</c:formatCode>
                <c:ptCount val="19"/>
                <c:pt idx="0">
                  <c:v>23.4</c:v>
                </c:pt>
                <c:pt idx="1">
                  <c:v>20.2</c:v>
                </c:pt>
                <c:pt idx="2">
                  <c:v>14.1</c:v>
                </c:pt>
                <c:pt idx="3">
                  <c:v>12.4</c:v>
                </c:pt>
                <c:pt idx="4">
                  <c:v>10.4</c:v>
                </c:pt>
                <c:pt idx="5">
                  <c:v>12.1</c:v>
                </c:pt>
                <c:pt idx="6">
                  <c:v>9.5</c:v>
                </c:pt>
                <c:pt idx="7">
                  <c:v>9.6999999999999993</c:v>
                </c:pt>
                <c:pt idx="8">
                  <c:v>15.4</c:v>
                </c:pt>
                <c:pt idx="9">
                  <c:v>11.1</c:v>
                </c:pt>
                <c:pt idx="10">
                  <c:v>7.2</c:v>
                </c:pt>
                <c:pt idx="11">
                  <c:v>9.8000000000000007</c:v>
                </c:pt>
                <c:pt idx="12">
                  <c:v>6.2</c:v>
                </c:pt>
                <c:pt idx="13">
                  <c:v>6.5</c:v>
                </c:pt>
                <c:pt idx="14">
                  <c:v>8.1</c:v>
                </c:pt>
                <c:pt idx="15">
                  <c:v>15.5</c:v>
                </c:pt>
                <c:pt idx="16">
                  <c:v>8.3000000000000007</c:v>
                </c:pt>
                <c:pt idx="17">
                  <c:v>5.5</c:v>
                </c:pt>
                <c:pt idx="18">
                  <c:v>4.5</c:v>
                </c:pt>
              </c:numCache>
            </c:numRef>
          </c:val>
          <c:smooth val="0"/>
          <c:extLst>
            <c:ext xmlns:c16="http://schemas.microsoft.com/office/drawing/2014/chart" uri="{C3380CC4-5D6E-409C-BE32-E72D297353CC}">
              <c16:uniqueId val="{00000001-81DA-41D2-8185-233162C74914}"/>
            </c:ext>
          </c:extLst>
        </c:ser>
        <c:ser>
          <c:idx val="2"/>
          <c:order val="2"/>
          <c:tx>
            <c:strRef>
              <c:f>PCPIPCH!$A$4</c:f>
              <c:strCache>
                <c:ptCount val="1"/>
                <c:pt idx="0">
                  <c:v>Emerging and Developing Asia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PCPIPCH!$B$4:$T$4</c:f>
              <c:numCache>
                <c:formatCode>General</c:formatCode>
                <c:ptCount val="19"/>
                <c:pt idx="0">
                  <c:v>1.9</c:v>
                </c:pt>
                <c:pt idx="1">
                  <c:v>3.4</c:v>
                </c:pt>
                <c:pt idx="2">
                  <c:v>2.6</c:v>
                </c:pt>
                <c:pt idx="3">
                  <c:v>2.9</c:v>
                </c:pt>
                <c:pt idx="4">
                  <c:v>4.2</c:v>
                </c:pt>
                <c:pt idx="5">
                  <c:v>4</c:v>
                </c:pt>
                <c:pt idx="6">
                  <c:v>4.5999999999999996</c:v>
                </c:pt>
                <c:pt idx="7">
                  <c:v>5.5</c:v>
                </c:pt>
                <c:pt idx="8">
                  <c:v>7.5</c:v>
                </c:pt>
                <c:pt idx="9">
                  <c:v>3.1</c:v>
                </c:pt>
                <c:pt idx="10">
                  <c:v>5.0999999999999996</c:v>
                </c:pt>
                <c:pt idx="11">
                  <c:v>6.5</c:v>
                </c:pt>
                <c:pt idx="12">
                  <c:v>4.5999999999999996</c:v>
                </c:pt>
                <c:pt idx="13">
                  <c:v>4.5999999999999996</c:v>
                </c:pt>
                <c:pt idx="14">
                  <c:v>3.4</c:v>
                </c:pt>
                <c:pt idx="15">
                  <c:v>2.7</c:v>
                </c:pt>
                <c:pt idx="16">
                  <c:v>2.8</c:v>
                </c:pt>
                <c:pt idx="17">
                  <c:v>2.4</c:v>
                </c:pt>
                <c:pt idx="18">
                  <c:v>3</c:v>
                </c:pt>
              </c:numCache>
            </c:numRef>
          </c:val>
          <c:smooth val="0"/>
          <c:extLst>
            <c:ext xmlns:c16="http://schemas.microsoft.com/office/drawing/2014/chart" uri="{C3380CC4-5D6E-409C-BE32-E72D297353CC}">
              <c16:uniqueId val="{00000002-81DA-41D2-8185-233162C74914}"/>
            </c:ext>
          </c:extLst>
        </c:ser>
        <c:ser>
          <c:idx val="3"/>
          <c:order val="3"/>
          <c:tx>
            <c:strRef>
              <c:f>PCPIPCH!$A$5</c:f>
              <c:strCache>
                <c:ptCount val="1"/>
                <c:pt idx="0">
                  <c:v>Emerging and Developing Europe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PCPIPCH!$B$5:$T$5</c:f>
              <c:numCache>
                <c:formatCode>General</c:formatCode>
                <c:ptCount val="19"/>
                <c:pt idx="0">
                  <c:v>31.7</c:v>
                </c:pt>
                <c:pt idx="1">
                  <c:v>28</c:v>
                </c:pt>
                <c:pt idx="2">
                  <c:v>20.399999999999999</c:v>
                </c:pt>
                <c:pt idx="3">
                  <c:v>12.2</c:v>
                </c:pt>
                <c:pt idx="4">
                  <c:v>6.9</c:v>
                </c:pt>
                <c:pt idx="5">
                  <c:v>6.1</c:v>
                </c:pt>
                <c:pt idx="6">
                  <c:v>6.1</c:v>
                </c:pt>
                <c:pt idx="7">
                  <c:v>6.1</c:v>
                </c:pt>
                <c:pt idx="8">
                  <c:v>8</c:v>
                </c:pt>
                <c:pt idx="9">
                  <c:v>4.8</c:v>
                </c:pt>
                <c:pt idx="10">
                  <c:v>5.7</c:v>
                </c:pt>
                <c:pt idx="11">
                  <c:v>5.4</c:v>
                </c:pt>
                <c:pt idx="12">
                  <c:v>6.1</c:v>
                </c:pt>
                <c:pt idx="13">
                  <c:v>4.5</c:v>
                </c:pt>
                <c:pt idx="14">
                  <c:v>4.0999999999999996</c:v>
                </c:pt>
                <c:pt idx="15">
                  <c:v>3.2</c:v>
                </c:pt>
                <c:pt idx="16">
                  <c:v>3.2</c:v>
                </c:pt>
                <c:pt idx="17">
                  <c:v>6.2</c:v>
                </c:pt>
                <c:pt idx="18">
                  <c:v>8.3000000000000007</c:v>
                </c:pt>
              </c:numCache>
            </c:numRef>
          </c:val>
          <c:smooth val="0"/>
          <c:extLst>
            <c:ext xmlns:c16="http://schemas.microsoft.com/office/drawing/2014/chart" uri="{C3380CC4-5D6E-409C-BE32-E72D297353CC}">
              <c16:uniqueId val="{00000003-81DA-41D2-8185-233162C74914}"/>
            </c:ext>
          </c:extLst>
        </c:ser>
        <c:ser>
          <c:idx val="4"/>
          <c:order val="4"/>
          <c:tx>
            <c:strRef>
              <c:f>PCPIPCH!$A$6</c:f>
              <c:strCache>
                <c:ptCount val="1"/>
                <c:pt idx="0">
                  <c:v>Emerging market and developing economies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PCPIPCH!$B$6:$T$6</c:f>
              <c:numCache>
                <c:formatCode>General</c:formatCode>
                <c:ptCount val="19"/>
                <c:pt idx="0">
                  <c:v>8.5</c:v>
                </c:pt>
                <c:pt idx="1">
                  <c:v>8.1</c:v>
                </c:pt>
                <c:pt idx="2">
                  <c:v>6.6</c:v>
                </c:pt>
                <c:pt idx="3">
                  <c:v>6.5</c:v>
                </c:pt>
                <c:pt idx="4">
                  <c:v>6</c:v>
                </c:pt>
                <c:pt idx="5">
                  <c:v>6.1</c:v>
                </c:pt>
                <c:pt idx="6">
                  <c:v>5.9</c:v>
                </c:pt>
                <c:pt idx="7">
                  <c:v>6.5</c:v>
                </c:pt>
                <c:pt idx="8">
                  <c:v>9.1999999999999993</c:v>
                </c:pt>
                <c:pt idx="9">
                  <c:v>5.2</c:v>
                </c:pt>
                <c:pt idx="10">
                  <c:v>5.6</c:v>
                </c:pt>
                <c:pt idx="11">
                  <c:v>7.1</c:v>
                </c:pt>
                <c:pt idx="12">
                  <c:v>5.8</c:v>
                </c:pt>
                <c:pt idx="13">
                  <c:v>5.5</c:v>
                </c:pt>
                <c:pt idx="14">
                  <c:v>4.7</c:v>
                </c:pt>
                <c:pt idx="15">
                  <c:v>4.7</c:v>
                </c:pt>
                <c:pt idx="16">
                  <c:v>4.2</c:v>
                </c:pt>
                <c:pt idx="17">
                  <c:v>4.3</c:v>
                </c:pt>
                <c:pt idx="18">
                  <c:v>5</c:v>
                </c:pt>
              </c:numCache>
            </c:numRef>
          </c:val>
          <c:smooth val="0"/>
          <c:extLst>
            <c:ext xmlns:c16="http://schemas.microsoft.com/office/drawing/2014/chart" uri="{C3380CC4-5D6E-409C-BE32-E72D297353CC}">
              <c16:uniqueId val="{00000004-81DA-41D2-8185-233162C74914}"/>
            </c:ext>
          </c:extLst>
        </c:ser>
        <c:ser>
          <c:idx val="5"/>
          <c:order val="5"/>
          <c:tx>
            <c:strRef>
              <c:f>PCPIPCH!$A$7</c:f>
              <c:strCache>
                <c:ptCount val="1"/>
                <c:pt idx="0">
                  <c:v>Latin America and the Caribbean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PCPIPCH!$B$7:$T$7</c:f>
              <c:numCache>
                <c:formatCode>General</c:formatCode>
                <c:ptCount val="19"/>
                <c:pt idx="0">
                  <c:v>8.9</c:v>
                </c:pt>
                <c:pt idx="1">
                  <c:v>7</c:v>
                </c:pt>
                <c:pt idx="2">
                  <c:v>6.5</c:v>
                </c:pt>
                <c:pt idx="3">
                  <c:v>9.3000000000000007</c:v>
                </c:pt>
                <c:pt idx="4">
                  <c:v>6.1</c:v>
                </c:pt>
                <c:pt idx="5">
                  <c:v>5.4</c:v>
                </c:pt>
                <c:pt idx="6">
                  <c:v>4.2</c:v>
                </c:pt>
                <c:pt idx="7">
                  <c:v>4.2</c:v>
                </c:pt>
                <c:pt idx="8">
                  <c:v>6.4</c:v>
                </c:pt>
                <c:pt idx="9">
                  <c:v>4.5999999999999996</c:v>
                </c:pt>
                <c:pt idx="10">
                  <c:v>4.2</c:v>
                </c:pt>
                <c:pt idx="11">
                  <c:v>5.2</c:v>
                </c:pt>
                <c:pt idx="12">
                  <c:v>4.5999999999999996</c:v>
                </c:pt>
                <c:pt idx="13">
                  <c:v>4.5999999999999996</c:v>
                </c:pt>
                <c:pt idx="14">
                  <c:v>4.9000000000000004</c:v>
                </c:pt>
                <c:pt idx="15">
                  <c:v>5.5</c:v>
                </c:pt>
                <c:pt idx="16">
                  <c:v>5.6</c:v>
                </c:pt>
                <c:pt idx="17">
                  <c:v>6</c:v>
                </c:pt>
                <c:pt idx="18">
                  <c:v>6.1</c:v>
                </c:pt>
              </c:numCache>
            </c:numRef>
          </c:val>
          <c:smooth val="0"/>
          <c:extLst>
            <c:ext xmlns:c16="http://schemas.microsoft.com/office/drawing/2014/chart" uri="{C3380CC4-5D6E-409C-BE32-E72D297353CC}">
              <c16:uniqueId val="{00000005-81DA-41D2-8185-233162C74914}"/>
            </c:ext>
          </c:extLst>
        </c:ser>
        <c:ser>
          <c:idx val="6"/>
          <c:order val="6"/>
          <c:tx>
            <c:strRef>
              <c:f>PCPIPCH!$A$8</c:f>
              <c:strCache>
                <c:ptCount val="1"/>
                <c:pt idx="0">
                  <c:v>Middle East and North Africa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PCPIPCH!$B$8:$T$8</c:f>
              <c:numCache>
                <c:formatCode>General</c:formatCode>
                <c:ptCount val="19"/>
                <c:pt idx="0">
                  <c:v>3.2</c:v>
                </c:pt>
                <c:pt idx="1">
                  <c:v>3.2</c:v>
                </c:pt>
                <c:pt idx="2">
                  <c:v>4.8</c:v>
                </c:pt>
                <c:pt idx="3">
                  <c:v>5.2</c:v>
                </c:pt>
                <c:pt idx="4">
                  <c:v>6.2</c:v>
                </c:pt>
                <c:pt idx="5">
                  <c:v>6.9</c:v>
                </c:pt>
                <c:pt idx="6">
                  <c:v>8.3000000000000007</c:v>
                </c:pt>
                <c:pt idx="7">
                  <c:v>10.7</c:v>
                </c:pt>
                <c:pt idx="8">
                  <c:v>11.8</c:v>
                </c:pt>
                <c:pt idx="9">
                  <c:v>6.1</c:v>
                </c:pt>
                <c:pt idx="10">
                  <c:v>6.3</c:v>
                </c:pt>
                <c:pt idx="11">
                  <c:v>8.8000000000000007</c:v>
                </c:pt>
                <c:pt idx="12">
                  <c:v>9.6999999999999993</c:v>
                </c:pt>
                <c:pt idx="13">
                  <c:v>9.4</c:v>
                </c:pt>
                <c:pt idx="14">
                  <c:v>6.5</c:v>
                </c:pt>
                <c:pt idx="15">
                  <c:v>5.5</c:v>
                </c:pt>
                <c:pt idx="16">
                  <c:v>4.9000000000000004</c:v>
                </c:pt>
                <c:pt idx="17">
                  <c:v>6.7</c:v>
                </c:pt>
                <c:pt idx="18">
                  <c:v>11.8</c:v>
                </c:pt>
              </c:numCache>
            </c:numRef>
          </c:val>
          <c:smooth val="0"/>
          <c:extLst>
            <c:ext xmlns:c16="http://schemas.microsoft.com/office/drawing/2014/chart" uri="{C3380CC4-5D6E-409C-BE32-E72D297353CC}">
              <c16:uniqueId val="{00000006-81DA-41D2-8185-233162C74914}"/>
            </c:ext>
          </c:extLst>
        </c:ser>
        <c:ser>
          <c:idx val="7"/>
          <c:order val="7"/>
          <c:tx>
            <c:strRef>
              <c:f>PCPIPCH!$A$9</c:f>
              <c:strCache>
                <c:ptCount val="1"/>
                <c:pt idx="0">
                  <c:v>Middle East, North Africa, Afghanistan, and 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PCPIPCH!$B$9:$T$9</c:f>
              <c:numCache>
                <c:formatCode>General</c:formatCode>
                <c:ptCount val="19"/>
                <c:pt idx="0">
                  <c:v>3.2</c:v>
                </c:pt>
                <c:pt idx="1">
                  <c:v>3.3</c:v>
                </c:pt>
                <c:pt idx="2">
                  <c:v>4.7</c:v>
                </c:pt>
                <c:pt idx="3">
                  <c:v>5.0999999999999996</c:v>
                </c:pt>
                <c:pt idx="4">
                  <c:v>6.1</c:v>
                </c:pt>
                <c:pt idx="5">
                  <c:v>7.2</c:v>
                </c:pt>
                <c:pt idx="6">
                  <c:v>8.1999999999999993</c:v>
                </c:pt>
                <c:pt idx="7">
                  <c:v>10.4</c:v>
                </c:pt>
                <c:pt idx="8">
                  <c:v>11.9</c:v>
                </c:pt>
                <c:pt idx="9">
                  <c:v>7.4</c:v>
                </c:pt>
                <c:pt idx="10">
                  <c:v>6.6</c:v>
                </c:pt>
                <c:pt idx="11">
                  <c:v>9.3000000000000007</c:v>
                </c:pt>
                <c:pt idx="12">
                  <c:v>9.8000000000000007</c:v>
                </c:pt>
                <c:pt idx="13">
                  <c:v>9.1999999999999993</c:v>
                </c:pt>
                <c:pt idx="14">
                  <c:v>6.7</c:v>
                </c:pt>
                <c:pt idx="15">
                  <c:v>5.4</c:v>
                </c:pt>
                <c:pt idx="16">
                  <c:v>4.7</c:v>
                </c:pt>
                <c:pt idx="17">
                  <c:v>6.4</c:v>
                </c:pt>
                <c:pt idx="18">
                  <c:v>10.8</c:v>
                </c:pt>
              </c:numCache>
            </c:numRef>
          </c:val>
          <c:smooth val="0"/>
          <c:extLst>
            <c:ext xmlns:c16="http://schemas.microsoft.com/office/drawing/2014/chart" uri="{C3380CC4-5D6E-409C-BE32-E72D297353CC}">
              <c16:uniqueId val="{00000007-81DA-41D2-8185-233162C74914}"/>
            </c:ext>
          </c:extLst>
        </c:ser>
        <c:ser>
          <c:idx val="8"/>
          <c:order val="8"/>
          <c:tx>
            <c:strRef>
              <c:f>PCPIPCH!$A$10</c:f>
              <c:strCache>
                <c:ptCount val="1"/>
                <c:pt idx="0">
                  <c:v>Sub-Saharan Africa</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numRef>
              <c:f>PCPIPCH!$B$1:$T$1</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PCPIPCH!$B$10:$T$10</c:f>
              <c:numCache>
                <c:formatCode>General</c:formatCode>
                <c:ptCount val="19"/>
                <c:pt idx="0">
                  <c:v>16.2</c:v>
                </c:pt>
                <c:pt idx="1">
                  <c:v>14.4</c:v>
                </c:pt>
                <c:pt idx="2">
                  <c:v>11.1</c:v>
                </c:pt>
                <c:pt idx="3">
                  <c:v>11.4</c:v>
                </c:pt>
                <c:pt idx="4">
                  <c:v>9.1999999999999993</c:v>
                </c:pt>
                <c:pt idx="5">
                  <c:v>9.6</c:v>
                </c:pt>
                <c:pt idx="6">
                  <c:v>7.4</c:v>
                </c:pt>
                <c:pt idx="7">
                  <c:v>5.5</c:v>
                </c:pt>
                <c:pt idx="8">
                  <c:v>12.8</c:v>
                </c:pt>
                <c:pt idx="9">
                  <c:v>9.6999999999999993</c:v>
                </c:pt>
                <c:pt idx="10">
                  <c:v>8.1</c:v>
                </c:pt>
                <c:pt idx="11">
                  <c:v>9.3000000000000007</c:v>
                </c:pt>
                <c:pt idx="12">
                  <c:v>9.1999999999999993</c:v>
                </c:pt>
                <c:pt idx="13">
                  <c:v>6.5</c:v>
                </c:pt>
                <c:pt idx="14">
                  <c:v>6.3</c:v>
                </c:pt>
                <c:pt idx="15">
                  <c:v>6.9</c:v>
                </c:pt>
                <c:pt idx="16">
                  <c:v>11.2</c:v>
                </c:pt>
                <c:pt idx="17">
                  <c:v>11</c:v>
                </c:pt>
                <c:pt idx="18">
                  <c:v>8.6</c:v>
                </c:pt>
              </c:numCache>
            </c:numRef>
          </c:val>
          <c:smooth val="0"/>
          <c:extLst>
            <c:ext xmlns:c16="http://schemas.microsoft.com/office/drawing/2014/chart" uri="{C3380CC4-5D6E-409C-BE32-E72D297353CC}">
              <c16:uniqueId val="{00000008-81DA-41D2-8185-233162C74914}"/>
            </c:ext>
          </c:extLst>
        </c:ser>
        <c:dLbls>
          <c:showLegendKey val="0"/>
          <c:showVal val="0"/>
          <c:showCatName val="0"/>
          <c:showSerName val="0"/>
          <c:showPercent val="0"/>
          <c:showBubbleSize val="0"/>
        </c:dLbls>
        <c:marker val="1"/>
        <c:smooth val="0"/>
        <c:axId val="286504064"/>
        <c:axId val="286504896"/>
      </c:lineChart>
      <c:catAx>
        <c:axId val="286504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86504896"/>
        <c:crosses val="autoZero"/>
        <c:auto val="1"/>
        <c:lblAlgn val="ctr"/>
        <c:lblOffset val="100"/>
        <c:noMultiLvlLbl val="0"/>
      </c:catAx>
      <c:valAx>
        <c:axId val="28650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286504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A0B1-40AF-BDA9-E026F888D181}"/>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A0B1-40AF-BDA9-E026F888D181}"/>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A0B1-40AF-BDA9-E026F888D181}"/>
            </c:ext>
          </c:extLst>
        </c:ser>
        <c:ser>
          <c:idx val="3"/>
          <c:order val="3"/>
          <c:tx>
            <c:strRef>
              <c:f>fem!$A$5</c:f>
              <c:strCache>
                <c:ptCount val="1"/>
                <c:pt idx="0">
                  <c:v>Cote d'Ivoire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fem!$B$5:$BG$5</c:f>
              <c:numCache>
                <c:formatCode>General</c:formatCode>
                <c:ptCount val="58"/>
                <c:pt idx="0">
                  <c:v>245.19510139835899</c:v>
                </c:pt>
                <c:pt idx="1">
                  <c:v>245.26010162116</c:v>
                </c:pt>
                <c:pt idx="2">
                  <c:v>245.013850686544</c:v>
                </c:pt>
                <c:pt idx="3">
                  <c:v>245.01635069607499</c:v>
                </c:pt>
                <c:pt idx="4">
                  <c:v>245.027184079042</c:v>
                </c:pt>
                <c:pt idx="5">
                  <c:v>245.06093420770799</c:v>
                </c:pt>
                <c:pt idx="6">
                  <c:v>245.67843655764401</c:v>
                </c:pt>
                <c:pt idx="7">
                  <c:v>246.00093779128099</c:v>
                </c:pt>
                <c:pt idx="8">
                  <c:v>247.56469375695099</c:v>
                </c:pt>
                <c:pt idx="9">
                  <c:v>259.960574351236</c:v>
                </c:pt>
                <c:pt idx="10">
                  <c:v>276.403137026845</c:v>
                </c:pt>
                <c:pt idx="11">
                  <c:v>275.35645668533198</c:v>
                </c:pt>
                <c:pt idx="12">
                  <c:v>252.02762746264901</c:v>
                </c:pt>
                <c:pt idx="13">
                  <c:v>222.88918305322699</c:v>
                </c:pt>
                <c:pt idx="14">
                  <c:v>240.70466763782301</c:v>
                </c:pt>
                <c:pt idx="15">
                  <c:v>214.31290034121901</c:v>
                </c:pt>
                <c:pt idx="16">
                  <c:v>238.95049426705901</c:v>
                </c:pt>
                <c:pt idx="17">
                  <c:v>245.67968656657601</c:v>
                </c:pt>
                <c:pt idx="18">
                  <c:v>225.65586023395699</c:v>
                </c:pt>
                <c:pt idx="19">
                  <c:v>212.721644262377</c:v>
                </c:pt>
                <c:pt idx="20">
                  <c:v>211.27955541470499</c:v>
                </c:pt>
                <c:pt idx="21">
                  <c:v>271.73145255032699</c:v>
                </c:pt>
                <c:pt idx="22">
                  <c:v>328.60625269898998</c:v>
                </c:pt>
                <c:pt idx="23">
                  <c:v>381.06603602462798</c:v>
                </c:pt>
                <c:pt idx="24">
                  <c:v>436.95666578800802</c:v>
                </c:pt>
                <c:pt idx="25">
                  <c:v>449.26296271160697</c:v>
                </c:pt>
                <c:pt idx="26">
                  <c:v>346.305903554493</c:v>
                </c:pt>
                <c:pt idx="27">
                  <c:v>300.53656240147802</c:v>
                </c:pt>
                <c:pt idx="28">
                  <c:v>297.84821881937802</c:v>
                </c:pt>
                <c:pt idx="29">
                  <c:v>319.008299487903</c:v>
                </c:pt>
                <c:pt idx="30">
                  <c:v>272.264787954393</c:v>
                </c:pt>
                <c:pt idx="31">
                  <c:v>282.10690880881998</c:v>
                </c:pt>
                <c:pt idx="32">
                  <c:v>264.69180075057898</c:v>
                </c:pt>
                <c:pt idx="33">
                  <c:v>283.16257950001801</c:v>
                </c:pt>
                <c:pt idx="34">
                  <c:v>555.20469565569704</c:v>
                </c:pt>
                <c:pt idx="35">
                  <c:v>499.14842590131002</c:v>
                </c:pt>
                <c:pt idx="36">
                  <c:v>511.55243027251601</c:v>
                </c:pt>
                <c:pt idx="37">
                  <c:v>583.66937235339503</c:v>
                </c:pt>
                <c:pt idx="38">
                  <c:v>589.951774567332</c:v>
                </c:pt>
                <c:pt idx="39">
                  <c:v>615.69913197380595</c:v>
                </c:pt>
                <c:pt idx="40">
                  <c:v>711.97627443083297</c:v>
                </c:pt>
                <c:pt idx="41">
                  <c:v>733.03850707000004</c:v>
                </c:pt>
                <c:pt idx="42">
                  <c:v>696.98820361166702</c:v>
                </c:pt>
                <c:pt idx="43">
                  <c:v>581.20031386416701</c:v>
                </c:pt>
                <c:pt idx="44">
                  <c:v>528.28480930499995</c:v>
                </c:pt>
                <c:pt idx="45">
                  <c:v>527.46814284000004</c:v>
                </c:pt>
                <c:pt idx="46">
                  <c:v>522.89010961083295</c:v>
                </c:pt>
                <c:pt idx="47">
                  <c:v>479.26678258750002</c:v>
                </c:pt>
                <c:pt idx="48">
                  <c:v>447.80525556077299</c:v>
                </c:pt>
                <c:pt idx="49">
                  <c:v>472.18629075489298</c:v>
                </c:pt>
                <c:pt idx="50">
                  <c:v>495.277021572396</c:v>
                </c:pt>
                <c:pt idx="51">
                  <c:v>471.86611409170001</c:v>
                </c:pt>
                <c:pt idx="52">
                  <c:v>510.52713590196998</c:v>
                </c:pt>
                <c:pt idx="53">
                  <c:v>494.04003744699003</c:v>
                </c:pt>
                <c:pt idx="54">
                  <c:v>494.41495286493699</c:v>
                </c:pt>
                <c:pt idx="55">
                  <c:v>591.44950750132796</c:v>
                </c:pt>
                <c:pt idx="56">
                  <c:v>593.00817042493395</c:v>
                </c:pt>
                <c:pt idx="57">
                  <c:v>582.09455014964101</c:v>
                </c:pt>
              </c:numCache>
            </c:numRef>
          </c:val>
          <c:smooth val="0"/>
          <c:extLst>
            <c:ext xmlns:c16="http://schemas.microsoft.com/office/drawing/2014/chart" uri="{C3380CC4-5D6E-409C-BE32-E72D297353CC}">
              <c16:uniqueId val="{00000003-A0B1-40AF-BDA9-E026F888D181}"/>
            </c:ext>
          </c:extLst>
        </c:ser>
        <c:ser>
          <c:idx val="4"/>
          <c:order val="4"/>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4-A0B1-40AF-BDA9-E026F888D181}"/>
            </c:ext>
          </c:extLst>
        </c:ser>
        <c:ser>
          <c:idx val="5"/>
          <c:order val="5"/>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5-A0B1-40AF-BDA9-E026F888D181}"/>
            </c:ext>
          </c:extLst>
        </c:ser>
        <c:ser>
          <c:idx val="6"/>
          <c:order val="6"/>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6-A0B1-40AF-BDA9-E026F888D181}"/>
            </c:ext>
          </c:extLst>
        </c:ser>
        <c:ser>
          <c:idx val="7"/>
          <c:order val="7"/>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7-A0B1-40AF-BDA9-E026F888D181}"/>
            </c:ext>
          </c:extLst>
        </c:ser>
        <c:ser>
          <c:idx val="8"/>
          <c:order val="8"/>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8-A0B1-40AF-BDA9-E026F888D181}"/>
            </c:ext>
          </c:extLst>
        </c:ser>
        <c:ser>
          <c:idx val="9"/>
          <c:order val="9"/>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9-A0B1-40AF-BDA9-E026F888D181}"/>
            </c:ext>
          </c:extLst>
        </c:ser>
        <c:ser>
          <c:idx val="10"/>
          <c:order val="10"/>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A-A0B1-40AF-BDA9-E026F888D181}"/>
            </c:ext>
          </c:extLst>
        </c:ser>
        <c:ser>
          <c:idx val="11"/>
          <c:order val="11"/>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B-A0B1-40AF-BDA9-E026F888D181}"/>
            </c:ext>
          </c:extLst>
        </c:ser>
        <c:ser>
          <c:idx val="12"/>
          <c:order val="12"/>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C-A0B1-40AF-BDA9-E026F888D181}"/>
            </c:ext>
          </c:extLst>
        </c:ser>
        <c:ser>
          <c:idx val="13"/>
          <c:order val="13"/>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D-A0B1-40AF-BDA9-E026F888D181}"/>
            </c:ext>
          </c:extLst>
        </c:ser>
        <c:ser>
          <c:idx val="14"/>
          <c:order val="14"/>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E-A0B1-40AF-BDA9-E026F888D181}"/>
            </c:ext>
          </c:extLst>
        </c:ser>
        <c:ser>
          <c:idx val="15"/>
          <c:order val="15"/>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F-A0B1-40AF-BDA9-E026F888D181}"/>
            </c:ext>
          </c:extLst>
        </c:ser>
        <c:ser>
          <c:idx val="16"/>
          <c:order val="16"/>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10-A0B1-40AF-BDA9-E026F888D181}"/>
            </c:ext>
          </c:extLst>
        </c:ser>
        <c:ser>
          <c:idx val="17"/>
          <c:order val="17"/>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1-A0B1-40AF-BDA9-E026F888D181}"/>
            </c:ext>
          </c:extLst>
        </c:ser>
        <c:ser>
          <c:idx val="18"/>
          <c:order val="18"/>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2-A0B1-40AF-BDA9-E026F888D181}"/>
            </c:ext>
          </c:extLst>
        </c:ser>
        <c:ser>
          <c:idx val="19"/>
          <c:order val="19"/>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3-A0B1-40AF-BDA9-E026F888D181}"/>
            </c:ext>
          </c:extLst>
        </c:ser>
        <c:ser>
          <c:idx val="20"/>
          <c:order val="20"/>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4-A0B1-40AF-BDA9-E026F888D181}"/>
            </c:ext>
          </c:extLst>
        </c:ser>
        <c:ser>
          <c:idx val="21"/>
          <c:order val="21"/>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5-A0B1-40AF-BDA9-E026F888D181}"/>
            </c:ext>
          </c:extLst>
        </c:ser>
        <c:ser>
          <c:idx val="22"/>
          <c:order val="22"/>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6-A0B1-40AF-BDA9-E026F888D181}"/>
            </c:ext>
          </c:extLst>
        </c:ser>
        <c:ser>
          <c:idx val="23"/>
          <c:order val="2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7-A0B1-40AF-BDA9-E026F888D181}"/>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A825-453E-AF4E-1382A8D2E88F}"/>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A825-453E-AF4E-1382A8D2E88F}"/>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A825-453E-AF4E-1382A8D2E88F}"/>
            </c:ext>
          </c:extLst>
        </c:ser>
        <c:ser>
          <c:idx val="4"/>
          <c:order val="3"/>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3-A825-453E-AF4E-1382A8D2E88F}"/>
            </c:ext>
          </c:extLst>
        </c:ser>
        <c:ser>
          <c:idx val="5"/>
          <c:order val="4"/>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4-A825-453E-AF4E-1382A8D2E88F}"/>
            </c:ext>
          </c:extLst>
        </c:ser>
        <c:ser>
          <c:idx val="6"/>
          <c:order val="5"/>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5-A825-453E-AF4E-1382A8D2E88F}"/>
            </c:ext>
          </c:extLst>
        </c:ser>
        <c:ser>
          <c:idx val="7"/>
          <c:order val="6"/>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6-A825-453E-AF4E-1382A8D2E88F}"/>
            </c:ext>
          </c:extLst>
        </c:ser>
        <c:ser>
          <c:idx val="8"/>
          <c:order val="7"/>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7-A825-453E-AF4E-1382A8D2E88F}"/>
            </c:ext>
          </c:extLst>
        </c:ser>
        <c:ser>
          <c:idx val="9"/>
          <c:order val="8"/>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8-A825-453E-AF4E-1382A8D2E88F}"/>
            </c:ext>
          </c:extLst>
        </c:ser>
        <c:ser>
          <c:idx val="10"/>
          <c:order val="9"/>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9-A825-453E-AF4E-1382A8D2E88F}"/>
            </c:ext>
          </c:extLst>
        </c:ser>
        <c:ser>
          <c:idx val="11"/>
          <c:order val="10"/>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A-A825-453E-AF4E-1382A8D2E88F}"/>
            </c:ext>
          </c:extLst>
        </c:ser>
        <c:ser>
          <c:idx val="12"/>
          <c:order val="11"/>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B-A825-453E-AF4E-1382A8D2E88F}"/>
            </c:ext>
          </c:extLst>
        </c:ser>
        <c:ser>
          <c:idx val="13"/>
          <c:order val="12"/>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C-A825-453E-AF4E-1382A8D2E88F}"/>
            </c:ext>
          </c:extLst>
        </c:ser>
        <c:ser>
          <c:idx val="14"/>
          <c:order val="13"/>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D-A825-453E-AF4E-1382A8D2E88F}"/>
            </c:ext>
          </c:extLst>
        </c:ser>
        <c:ser>
          <c:idx val="15"/>
          <c:order val="14"/>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E-A825-453E-AF4E-1382A8D2E88F}"/>
            </c:ext>
          </c:extLst>
        </c:ser>
        <c:ser>
          <c:idx val="16"/>
          <c:order val="15"/>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0F-A825-453E-AF4E-1382A8D2E88F}"/>
            </c:ext>
          </c:extLst>
        </c:ser>
        <c:ser>
          <c:idx val="17"/>
          <c:order val="16"/>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0-A825-453E-AF4E-1382A8D2E88F}"/>
            </c:ext>
          </c:extLst>
        </c:ser>
        <c:ser>
          <c:idx val="18"/>
          <c:order val="17"/>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1-A825-453E-AF4E-1382A8D2E88F}"/>
            </c:ext>
          </c:extLst>
        </c:ser>
        <c:ser>
          <c:idx val="19"/>
          <c:order val="18"/>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2-A825-453E-AF4E-1382A8D2E88F}"/>
            </c:ext>
          </c:extLst>
        </c:ser>
        <c:ser>
          <c:idx val="20"/>
          <c:order val="19"/>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3-A825-453E-AF4E-1382A8D2E88F}"/>
            </c:ext>
          </c:extLst>
        </c:ser>
        <c:ser>
          <c:idx val="21"/>
          <c:order val="20"/>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4-A825-453E-AF4E-1382A8D2E88F}"/>
            </c:ext>
          </c:extLst>
        </c:ser>
        <c:ser>
          <c:idx val="22"/>
          <c:order val="21"/>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5-A825-453E-AF4E-1382A8D2E88F}"/>
            </c:ext>
          </c:extLst>
        </c:ser>
        <c:ser>
          <c:idx val="23"/>
          <c:order val="22"/>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6-A825-453E-AF4E-1382A8D2E88F}"/>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D0A8-42B4-95B3-A9477164D36C}"/>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D0A8-42B4-95B3-A9477164D36C}"/>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D0A8-42B4-95B3-A9477164D36C}"/>
            </c:ext>
          </c:extLst>
        </c:ser>
        <c:ser>
          <c:idx val="4"/>
          <c:order val="3"/>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3-D0A8-42B4-95B3-A9477164D36C}"/>
            </c:ext>
          </c:extLst>
        </c:ser>
        <c:ser>
          <c:idx val="5"/>
          <c:order val="4"/>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4-D0A8-42B4-95B3-A9477164D36C}"/>
            </c:ext>
          </c:extLst>
        </c:ser>
        <c:ser>
          <c:idx val="6"/>
          <c:order val="5"/>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5-D0A8-42B4-95B3-A9477164D36C}"/>
            </c:ext>
          </c:extLst>
        </c:ser>
        <c:ser>
          <c:idx val="7"/>
          <c:order val="6"/>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6-D0A8-42B4-95B3-A9477164D36C}"/>
            </c:ext>
          </c:extLst>
        </c:ser>
        <c:ser>
          <c:idx val="8"/>
          <c:order val="7"/>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7-D0A8-42B4-95B3-A9477164D36C}"/>
            </c:ext>
          </c:extLst>
        </c:ser>
        <c:ser>
          <c:idx val="9"/>
          <c:order val="8"/>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8-D0A8-42B4-95B3-A9477164D36C}"/>
            </c:ext>
          </c:extLst>
        </c:ser>
        <c:ser>
          <c:idx val="11"/>
          <c:order val="9"/>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9-D0A8-42B4-95B3-A9477164D36C}"/>
            </c:ext>
          </c:extLst>
        </c:ser>
        <c:ser>
          <c:idx val="12"/>
          <c:order val="10"/>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A-D0A8-42B4-95B3-A9477164D36C}"/>
            </c:ext>
          </c:extLst>
        </c:ser>
        <c:ser>
          <c:idx val="13"/>
          <c:order val="11"/>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B-D0A8-42B4-95B3-A9477164D36C}"/>
            </c:ext>
          </c:extLst>
        </c:ser>
        <c:ser>
          <c:idx val="14"/>
          <c:order val="12"/>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C-D0A8-42B4-95B3-A9477164D36C}"/>
            </c:ext>
          </c:extLst>
        </c:ser>
        <c:ser>
          <c:idx val="15"/>
          <c:order val="13"/>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D-D0A8-42B4-95B3-A9477164D36C}"/>
            </c:ext>
          </c:extLst>
        </c:ser>
        <c:ser>
          <c:idx val="16"/>
          <c:order val="14"/>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0E-D0A8-42B4-95B3-A9477164D36C}"/>
            </c:ext>
          </c:extLst>
        </c:ser>
        <c:ser>
          <c:idx val="18"/>
          <c:order val="15"/>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0F-D0A8-42B4-95B3-A9477164D36C}"/>
            </c:ext>
          </c:extLst>
        </c:ser>
        <c:ser>
          <c:idx val="19"/>
          <c:order val="16"/>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0-D0A8-42B4-95B3-A9477164D36C}"/>
            </c:ext>
          </c:extLst>
        </c:ser>
        <c:ser>
          <c:idx val="20"/>
          <c:order val="17"/>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1-D0A8-42B4-95B3-A9477164D36C}"/>
            </c:ext>
          </c:extLst>
        </c:ser>
        <c:ser>
          <c:idx val="21"/>
          <c:order val="18"/>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2-D0A8-42B4-95B3-A9477164D36C}"/>
            </c:ext>
          </c:extLst>
        </c:ser>
        <c:ser>
          <c:idx val="23"/>
          <c:order val="19"/>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3-D0A8-42B4-95B3-A9477164D36C}"/>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0-FA6B-4909-B507-34E972B01C3D}"/>
            </c:ext>
          </c:extLst>
        </c:ser>
        <c:ser>
          <c:idx val="2"/>
          <c:order val="1"/>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1-FA6B-4909-B507-34E972B01C3D}"/>
            </c:ext>
          </c:extLst>
        </c:ser>
        <c:ser>
          <c:idx val="4"/>
          <c:order val="2"/>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2-FA6B-4909-B507-34E972B01C3D}"/>
            </c:ext>
          </c:extLst>
        </c:ser>
        <c:ser>
          <c:idx val="5"/>
          <c:order val="3"/>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3-FA6B-4909-B507-34E972B01C3D}"/>
            </c:ext>
          </c:extLst>
        </c:ser>
        <c:ser>
          <c:idx val="6"/>
          <c:order val="4"/>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4-FA6B-4909-B507-34E972B01C3D}"/>
            </c:ext>
          </c:extLst>
        </c:ser>
        <c:ser>
          <c:idx val="7"/>
          <c:order val="5"/>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5-FA6B-4909-B507-34E972B01C3D}"/>
            </c:ext>
          </c:extLst>
        </c:ser>
        <c:ser>
          <c:idx val="8"/>
          <c:order val="6"/>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6-FA6B-4909-B507-34E972B01C3D}"/>
            </c:ext>
          </c:extLst>
        </c:ser>
        <c:ser>
          <c:idx val="11"/>
          <c:order val="7"/>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7-FA6B-4909-B507-34E972B01C3D}"/>
            </c:ext>
          </c:extLst>
        </c:ser>
        <c:ser>
          <c:idx val="12"/>
          <c:order val="8"/>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8-FA6B-4909-B507-34E972B01C3D}"/>
            </c:ext>
          </c:extLst>
        </c:ser>
        <c:ser>
          <c:idx val="13"/>
          <c:order val="9"/>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9-FA6B-4909-B507-34E972B01C3D}"/>
            </c:ext>
          </c:extLst>
        </c:ser>
        <c:ser>
          <c:idx val="15"/>
          <c:order val="10"/>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A-FA6B-4909-B507-34E972B01C3D}"/>
            </c:ext>
          </c:extLst>
        </c:ser>
        <c:ser>
          <c:idx val="18"/>
          <c:order val="11"/>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0B-FA6B-4909-B507-34E972B01C3D}"/>
            </c:ext>
          </c:extLst>
        </c:ser>
        <c:ser>
          <c:idx val="19"/>
          <c:order val="12"/>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0C-FA6B-4909-B507-34E972B01C3D}"/>
            </c:ext>
          </c:extLst>
        </c:ser>
        <c:ser>
          <c:idx val="23"/>
          <c:order val="1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0D-FA6B-4909-B507-34E972B01C3D}"/>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36C3-47DB-A167-861813F7FBCB}"/>
            </c:ext>
          </c:extLst>
        </c:ser>
        <c:ser>
          <c:idx val="1"/>
          <c:order val="1"/>
          <c:tx>
            <c:strRef>
              <c:f>adv!$A$3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adv!$B$3:$BG$3</c:f>
              <c:numCache>
                <c:formatCode>General</c:formatCode>
                <c:ptCount val="58"/>
                <c:pt idx="0">
                  <c:v>26.000000024999999</c:v>
                </c:pt>
                <c:pt idx="1">
                  <c:v>26.000000024999999</c:v>
                </c:pt>
                <c:pt idx="2">
                  <c:v>26.000000024999999</c:v>
                </c:pt>
                <c:pt idx="3">
                  <c:v>26.000000024999999</c:v>
                </c:pt>
                <c:pt idx="4">
                  <c:v>26.000000024999999</c:v>
                </c:pt>
                <c:pt idx="5">
                  <c:v>26.000000024999999</c:v>
                </c:pt>
                <c:pt idx="6">
                  <c:v>26.000000024999999</c:v>
                </c:pt>
                <c:pt idx="7">
                  <c:v>26.000000024999999</c:v>
                </c:pt>
                <c:pt idx="8">
                  <c:v>26.000000024999999</c:v>
                </c:pt>
                <c:pt idx="9">
                  <c:v>26.000000024999999</c:v>
                </c:pt>
                <c:pt idx="10">
                  <c:v>26.000000024999999</c:v>
                </c:pt>
                <c:pt idx="11">
                  <c:v>24.985583896139701</c:v>
                </c:pt>
                <c:pt idx="12">
                  <c:v>23.1153333323333</c:v>
                </c:pt>
                <c:pt idx="13">
                  <c:v>19.579999999083299</c:v>
                </c:pt>
                <c:pt idx="14">
                  <c:v>18.692499998999999</c:v>
                </c:pt>
                <c:pt idx="15">
                  <c:v>17.416749999166701</c:v>
                </c:pt>
                <c:pt idx="16">
                  <c:v>17.9396666658333</c:v>
                </c:pt>
                <c:pt idx="17">
                  <c:v>16.526916666000002</c:v>
                </c:pt>
                <c:pt idx="18">
                  <c:v>14.521666665750001</c:v>
                </c:pt>
                <c:pt idx="19">
                  <c:v>13.367499999416699</c:v>
                </c:pt>
                <c:pt idx="20">
                  <c:v>12.937999999083299</c:v>
                </c:pt>
                <c:pt idx="21">
                  <c:v>15.926833332333301</c:v>
                </c:pt>
                <c:pt idx="22">
                  <c:v>17.059249999166699</c:v>
                </c:pt>
                <c:pt idx="23">
                  <c:v>17.9633333325</c:v>
                </c:pt>
                <c:pt idx="24">
                  <c:v>20.009083332666702</c:v>
                </c:pt>
                <c:pt idx="25">
                  <c:v>20.689499999833298</c:v>
                </c:pt>
                <c:pt idx="26">
                  <c:v>15.2671333333333</c:v>
                </c:pt>
                <c:pt idx="27">
                  <c:v>12.6425</c:v>
                </c:pt>
                <c:pt idx="28">
                  <c:v>12.347666666666701</c:v>
                </c:pt>
                <c:pt idx="29">
                  <c:v>13.2306666666667</c:v>
                </c:pt>
                <c:pt idx="30">
                  <c:v>11.3698333333333</c:v>
                </c:pt>
                <c:pt idx="31">
                  <c:v>11.6759166666667</c:v>
                </c:pt>
                <c:pt idx="32">
                  <c:v>10.989333333333301</c:v>
                </c:pt>
                <c:pt idx="33">
                  <c:v>11.632182500000001</c:v>
                </c:pt>
                <c:pt idx="34">
                  <c:v>11.421824916666701</c:v>
                </c:pt>
                <c:pt idx="35">
                  <c:v>10.0814958333333</c:v>
                </c:pt>
                <c:pt idx="36">
                  <c:v>10.5865575</c:v>
                </c:pt>
                <c:pt idx="37">
                  <c:v>12.204244166666699</c:v>
                </c:pt>
                <c:pt idx="38">
                  <c:v>12.379065000000001</c:v>
                </c:pt>
              </c:numCache>
            </c:numRef>
          </c:val>
          <c:smooth val="0"/>
          <c:extLst>
            <c:ext xmlns:c16="http://schemas.microsoft.com/office/drawing/2014/chart" uri="{C3380CC4-5D6E-409C-BE32-E72D297353CC}">
              <c16:uniqueId val="{00000001-36C3-47DB-A167-861813F7FBCB}"/>
            </c:ext>
          </c:extLst>
        </c:ser>
        <c:ser>
          <c:idx val="2"/>
          <c:order val="2"/>
          <c:tx>
            <c:strRef>
              <c:f>adv!$A$4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adv!$B$4:$BG$4</c:f>
              <c:numCache>
                <c:formatCode>General</c:formatCode>
                <c:ptCount val="58"/>
                <c:pt idx="0">
                  <c:v>50.000000049000001</c:v>
                </c:pt>
                <c:pt idx="1">
                  <c:v>50.000000049000001</c:v>
                </c:pt>
                <c:pt idx="2">
                  <c:v>50.000000049000001</c:v>
                </c:pt>
                <c:pt idx="3">
                  <c:v>50.000000049000001</c:v>
                </c:pt>
                <c:pt idx="4">
                  <c:v>50.000000049000001</c:v>
                </c:pt>
                <c:pt idx="5">
                  <c:v>50.000000049000001</c:v>
                </c:pt>
                <c:pt idx="6">
                  <c:v>50.000000049000001</c:v>
                </c:pt>
                <c:pt idx="7">
                  <c:v>50.000000049000001</c:v>
                </c:pt>
                <c:pt idx="8">
                  <c:v>50.000000049000001</c:v>
                </c:pt>
                <c:pt idx="9">
                  <c:v>50.000000049000001</c:v>
                </c:pt>
                <c:pt idx="10">
                  <c:v>50.000000049000001</c:v>
                </c:pt>
                <c:pt idx="11">
                  <c:v>49.056977421689901</c:v>
                </c:pt>
                <c:pt idx="12">
                  <c:v>44.014583332333302</c:v>
                </c:pt>
                <c:pt idx="13">
                  <c:v>38.976499998999998</c:v>
                </c:pt>
                <c:pt idx="14">
                  <c:v>38.951499998999999</c:v>
                </c:pt>
                <c:pt idx="15">
                  <c:v>36.778916665666699</c:v>
                </c:pt>
                <c:pt idx="16">
                  <c:v>38.605166665666701</c:v>
                </c:pt>
                <c:pt idx="17">
                  <c:v>35.842749998999999</c:v>
                </c:pt>
                <c:pt idx="18">
                  <c:v>31.492083332333301</c:v>
                </c:pt>
                <c:pt idx="19">
                  <c:v>29.318666665666701</c:v>
                </c:pt>
                <c:pt idx="20">
                  <c:v>29.24166666575</c:v>
                </c:pt>
                <c:pt idx="21">
                  <c:v>37.129249999166703</c:v>
                </c:pt>
                <c:pt idx="22">
                  <c:v>45.690583332333297</c:v>
                </c:pt>
                <c:pt idx="23">
                  <c:v>51.131666665833301</c:v>
                </c:pt>
                <c:pt idx="24">
                  <c:v>57.783916666416701</c:v>
                </c:pt>
                <c:pt idx="25">
                  <c:v>59.378</c:v>
                </c:pt>
                <c:pt idx="26">
                  <c:v>44.671916666666696</c:v>
                </c:pt>
                <c:pt idx="27">
                  <c:v>37.334083333333297</c:v>
                </c:pt>
                <c:pt idx="28">
                  <c:v>36.768333333333302</c:v>
                </c:pt>
                <c:pt idx="29">
                  <c:v>39.404000000000003</c:v>
                </c:pt>
                <c:pt idx="30">
                  <c:v>33.417916666666699</c:v>
                </c:pt>
                <c:pt idx="31">
                  <c:v>34.148249999999997</c:v>
                </c:pt>
                <c:pt idx="32">
                  <c:v>32.149500000000003</c:v>
                </c:pt>
                <c:pt idx="33">
                  <c:v>34.596520833333301</c:v>
                </c:pt>
                <c:pt idx="34">
                  <c:v>33.456497499999998</c:v>
                </c:pt>
                <c:pt idx="35">
                  <c:v>29.4800166666667</c:v>
                </c:pt>
                <c:pt idx="36">
                  <c:v>30.961513333333301</c:v>
                </c:pt>
                <c:pt idx="37">
                  <c:v>35.773890833333297</c:v>
                </c:pt>
                <c:pt idx="38">
                  <c:v>36.298640833333302</c:v>
                </c:pt>
              </c:numCache>
            </c:numRef>
          </c:val>
          <c:smooth val="0"/>
          <c:extLst>
            <c:ext xmlns:c16="http://schemas.microsoft.com/office/drawing/2014/chart" uri="{C3380CC4-5D6E-409C-BE32-E72D297353CC}">
              <c16:uniqueId val="{00000002-36C3-47DB-A167-861813F7FBCB}"/>
            </c:ext>
          </c:extLst>
        </c:ser>
        <c:ser>
          <c:idx val="3"/>
          <c:order val="3"/>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3-36C3-47DB-A167-861813F7FBCB}"/>
            </c:ext>
          </c:extLst>
        </c:ser>
        <c:ser>
          <c:idx val="4"/>
          <c:order val="4"/>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4-36C3-47DB-A167-861813F7FBCB}"/>
            </c:ext>
          </c:extLst>
        </c:ser>
        <c:ser>
          <c:idx val="5"/>
          <c:order val="5"/>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5-36C3-47DB-A167-861813F7FBCB}"/>
            </c:ext>
          </c:extLst>
        </c:ser>
        <c:ser>
          <c:idx val="6"/>
          <c:order val="6"/>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6-36C3-47DB-A167-861813F7FBCB}"/>
            </c:ext>
          </c:extLst>
        </c:ser>
        <c:ser>
          <c:idx val="7"/>
          <c:order val="7"/>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7-36C3-47DB-A167-861813F7FBCB}"/>
            </c:ext>
          </c:extLst>
        </c:ser>
        <c:ser>
          <c:idx val="8"/>
          <c:order val="8"/>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8-36C3-47DB-A167-861813F7FBCB}"/>
            </c:ext>
          </c:extLst>
        </c:ser>
        <c:ser>
          <c:idx val="9"/>
          <c:order val="9"/>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9-36C3-47DB-A167-861813F7FBCB}"/>
            </c:ext>
          </c:extLst>
        </c:ser>
        <c:ser>
          <c:idx val="10"/>
          <c:order val="10"/>
          <c:tx>
            <c:strRef>
              <c:f>adv!$A$12</c:f>
              <c:strCache>
                <c:ptCount val="1"/>
                <c:pt idx="0">
                  <c:v>Italy</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adv!$B$12:$BG$12</c:f>
              <c:numCache>
                <c:formatCode>General</c:formatCode>
                <c:ptCount val="58"/>
                <c:pt idx="0">
                  <c:v>623.98633587255995</c:v>
                </c:pt>
                <c:pt idx="1">
                  <c:v>625.00000062499998</c:v>
                </c:pt>
                <c:pt idx="2">
                  <c:v>625.00000062499998</c:v>
                </c:pt>
                <c:pt idx="3">
                  <c:v>625.00000062499998</c:v>
                </c:pt>
                <c:pt idx="4">
                  <c:v>625.00000062499998</c:v>
                </c:pt>
                <c:pt idx="5">
                  <c:v>625.00000062499998</c:v>
                </c:pt>
                <c:pt idx="6">
                  <c:v>625.00000062499998</c:v>
                </c:pt>
                <c:pt idx="7">
                  <c:v>625.00000062499998</c:v>
                </c:pt>
                <c:pt idx="8">
                  <c:v>625.00000062499998</c:v>
                </c:pt>
                <c:pt idx="9">
                  <c:v>625.00000062499998</c:v>
                </c:pt>
                <c:pt idx="10">
                  <c:v>625.00000062499998</c:v>
                </c:pt>
                <c:pt idx="11">
                  <c:v>620.35928929756199</c:v>
                </c:pt>
                <c:pt idx="12">
                  <c:v>583.21749999941699</c:v>
                </c:pt>
                <c:pt idx="13">
                  <c:v>582.99583333191697</c:v>
                </c:pt>
                <c:pt idx="14">
                  <c:v>650.34333333183304</c:v>
                </c:pt>
                <c:pt idx="15">
                  <c:v>652.84916666599997</c:v>
                </c:pt>
                <c:pt idx="16">
                  <c:v>832.33499999966705</c:v>
                </c:pt>
                <c:pt idx="17">
                  <c:v>882.38833333125001</c:v>
                </c:pt>
                <c:pt idx="18">
                  <c:v>848.663333330917</c:v>
                </c:pt>
                <c:pt idx="19">
                  <c:v>830.86166666591703</c:v>
                </c:pt>
                <c:pt idx="20">
                  <c:v>856.44749999741703</c:v>
                </c:pt>
                <c:pt idx="21">
                  <c:v>1136.7649999995799</c:v>
                </c:pt>
                <c:pt idx="22">
                  <c:v>1352.50999999808</c:v>
                </c:pt>
                <c:pt idx="23">
                  <c:v>1518.84833333283</c:v>
                </c:pt>
                <c:pt idx="24">
                  <c:v>1756.9608333318299</c:v>
                </c:pt>
                <c:pt idx="25">
                  <c:v>1909.4391666639999</c:v>
                </c:pt>
                <c:pt idx="26">
                  <c:v>1490.8099999987501</c:v>
                </c:pt>
                <c:pt idx="27">
                  <c:v>1296.07</c:v>
                </c:pt>
                <c:pt idx="28">
                  <c:v>1301.6275000000001</c:v>
                </c:pt>
                <c:pt idx="29">
                  <c:v>1372.0933333333301</c:v>
                </c:pt>
                <c:pt idx="30">
                  <c:v>1198.1016666666701</c:v>
                </c:pt>
                <c:pt idx="31">
                  <c:v>1240.61333333333</c:v>
                </c:pt>
                <c:pt idx="32">
                  <c:v>1232.4058333333301</c:v>
                </c:pt>
                <c:pt idx="33">
                  <c:v>1573.6658666666699</c:v>
                </c:pt>
                <c:pt idx="34">
                  <c:v>1612.4449833333299</c:v>
                </c:pt>
                <c:pt idx="35">
                  <c:v>1628.9331583333301</c:v>
                </c:pt>
                <c:pt idx="36">
                  <c:v>1542.9469666666701</c:v>
                </c:pt>
                <c:pt idx="37">
                  <c:v>1703.09690833333</c:v>
                </c:pt>
                <c:pt idx="38">
                  <c:v>1736.20738333333</c:v>
                </c:pt>
              </c:numCache>
            </c:numRef>
          </c:val>
          <c:smooth val="0"/>
          <c:extLst>
            <c:ext xmlns:c16="http://schemas.microsoft.com/office/drawing/2014/chart" uri="{C3380CC4-5D6E-409C-BE32-E72D297353CC}">
              <c16:uniqueId val="{0000000A-36C3-47DB-A167-861813F7FBCB}"/>
            </c:ext>
          </c:extLst>
        </c:ser>
        <c:ser>
          <c:idx val="11"/>
          <c:order val="11"/>
          <c:tx>
            <c:strRef>
              <c:f>adv!$A$13</c:f>
              <c:strCache>
                <c:ptCount val="1"/>
                <c:pt idx="0">
                  <c:v>Japan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adv!$B$13:$BG$13</c:f>
              <c:numCache>
                <c:formatCode>General</c:formatCode>
                <c:ptCount val="58"/>
                <c:pt idx="0">
                  <c:v>360.00000035900001</c:v>
                </c:pt>
                <c:pt idx="1">
                  <c:v>360.00000035900001</c:v>
                </c:pt>
                <c:pt idx="2">
                  <c:v>360.00000035900001</c:v>
                </c:pt>
                <c:pt idx="3">
                  <c:v>360.00000035900001</c:v>
                </c:pt>
                <c:pt idx="4">
                  <c:v>360.00000035900001</c:v>
                </c:pt>
                <c:pt idx="5">
                  <c:v>360.00000035900001</c:v>
                </c:pt>
                <c:pt idx="6">
                  <c:v>360.00000035900001</c:v>
                </c:pt>
                <c:pt idx="7">
                  <c:v>360.00000035900001</c:v>
                </c:pt>
                <c:pt idx="8">
                  <c:v>360.00000035900001</c:v>
                </c:pt>
                <c:pt idx="9">
                  <c:v>360.00000035900001</c:v>
                </c:pt>
                <c:pt idx="10">
                  <c:v>360.00000035900001</c:v>
                </c:pt>
                <c:pt idx="11">
                  <c:v>350.677693533362</c:v>
                </c:pt>
                <c:pt idx="12">
                  <c:v>303.17249999900002</c:v>
                </c:pt>
                <c:pt idx="13">
                  <c:v>271.70166666608299</c:v>
                </c:pt>
                <c:pt idx="14">
                  <c:v>292.08249999924999</c:v>
                </c:pt>
                <c:pt idx="15">
                  <c:v>296.78749999916698</c:v>
                </c:pt>
                <c:pt idx="16">
                  <c:v>296.55249999916703</c:v>
                </c:pt>
                <c:pt idx="17">
                  <c:v>268.50999999933299</c:v>
                </c:pt>
                <c:pt idx="18">
                  <c:v>210.441666666</c:v>
                </c:pt>
                <c:pt idx="19">
                  <c:v>219.13999999933301</c:v>
                </c:pt>
                <c:pt idx="20">
                  <c:v>226.74083333283301</c:v>
                </c:pt>
                <c:pt idx="21">
                  <c:v>220.53583333275</c:v>
                </c:pt>
                <c:pt idx="22">
                  <c:v>249.07666666583299</c:v>
                </c:pt>
                <c:pt idx="23">
                  <c:v>237.51166666608299</c:v>
                </c:pt>
                <c:pt idx="24">
                  <c:v>237.52249999933301</c:v>
                </c:pt>
                <c:pt idx="25">
                  <c:v>238.53583333275</c:v>
                </c:pt>
                <c:pt idx="26">
                  <c:v>168.519833333083</c:v>
                </c:pt>
                <c:pt idx="27">
                  <c:v>144.63749999999999</c:v>
                </c:pt>
                <c:pt idx="28">
                  <c:v>128.15166666666701</c:v>
                </c:pt>
                <c:pt idx="29">
                  <c:v>137.96441666666701</c:v>
                </c:pt>
                <c:pt idx="30">
                  <c:v>144.79249999999999</c:v>
                </c:pt>
                <c:pt idx="31">
                  <c:v>134.70666666666699</c:v>
                </c:pt>
                <c:pt idx="32">
                  <c:v>126.651333333333</c:v>
                </c:pt>
                <c:pt idx="33">
                  <c:v>111.197785833333</c:v>
                </c:pt>
                <c:pt idx="34">
                  <c:v>102.207805833333</c:v>
                </c:pt>
                <c:pt idx="35">
                  <c:v>94.059579166666694</c:v>
                </c:pt>
                <c:pt idx="36">
                  <c:v>108.779056666667</c:v>
                </c:pt>
                <c:pt idx="37">
                  <c:v>120.99086250000001</c:v>
                </c:pt>
                <c:pt idx="38">
                  <c:v>130.90530066666699</c:v>
                </c:pt>
                <c:pt idx="39">
                  <c:v>113.90680500000001</c:v>
                </c:pt>
                <c:pt idx="40">
                  <c:v>107.765498333333</c:v>
                </c:pt>
                <c:pt idx="41">
                  <c:v>121.5289475</c:v>
                </c:pt>
                <c:pt idx="42">
                  <c:v>125.38801916666699</c:v>
                </c:pt>
                <c:pt idx="43">
                  <c:v>115.93346416666699</c:v>
                </c:pt>
                <c:pt idx="44">
                  <c:v>108.192569166667</c:v>
                </c:pt>
                <c:pt idx="45">
                  <c:v>110.218211666667</c:v>
                </c:pt>
                <c:pt idx="46">
                  <c:v>116.29931166666699</c:v>
                </c:pt>
                <c:pt idx="47">
                  <c:v>117.75352916666699</c:v>
                </c:pt>
                <c:pt idx="48">
                  <c:v>103.359493968254</c:v>
                </c:pt>
                <c:pt idx="49">
                  <c:v>93.570089087045602</c:v>
                </c:pt>
                <c:pt idx="50">
                  <c:v>87.779875000000004</c:v>
                </c:pt>
                <c:pt idx="51">
                  <c:v>79.807019832189198</c:v>
                </c:pt>
                <c:pt idx="52">
                  <c:v>79.790455417006498</c:v>
                </c:pt>
                <c:pt idx="53">
                  <c:v>97.595658277638506</c:v>
                </c:pt>
                <c:pt idx="54">
                  <c:v>105.944781034025</c:v>
                </c:pt>
                <c:pt idx="55">
                  <c:v>121.044025684011</c:v>
                </c:pt>
                <c:pt idx="56">
                  <c:v>108.79290004683401</c:v>
                </c:pt>
                <c:pt idx="57">
                  <c:v>112.166141081871</c:v>
                </c:pt>
              </c:numCache>
            </c:numRef>
          </c:val>
          <c:smooth val="0"/>
          <c:extLst>
            <c:ext xmlns:c16="http://schemas.microsoft.com/office/drawing/2014/chart" uri="{C3380CC4-5D6E-409C-BE32-E72D297353CC}">
              <c16:uniqueId val="{0000000B-36C3-47DB-A167-861813F7FBCB}"/>
            </c:ext>
          </c:extLst>
        </c:ser>
        <c:ser>
          <c:idx val="12"/>
          <c:order val="12"/>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C-36C3-47DB-A167-861813F7FBCB}"/>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7874-4981-B4EA-43703563FB0B}"/>
            </c:ext>
          </c:extLst>
        </c:ser>
        <c:ser>
          <c:idx val="1"/>
          <c:order val="1"/>
          <c:tx>
            <c:strRef>
              <c:f>adv!$A$3</c:f>
              <c:strCache>
                <c:ptCount val="1"/>
                <c:pt idx="0">
                  <c:v>Austria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adv!$B$3:$BG$3</c:f>
              <c:numCache>
                <c:formatCode>General</c:formatCode>
                <c:ptCount val="58"/>
                <c:pt idx="0">
                  <c:v>26.000000024999999</c:v>
                </c:pt>
                <c:pt idx="1">
                  <c:v>26.000000024999999</c:v>
                </c:pt>
                <c:pt idx="2">
                  <c:v>26.000000024999999</c:v>
                </c:pt>
                <c:pt idx="3">
                  <c:v>26.000000024999999</c:v>
                </c:pt>
                <c:pt idx="4">
                  <c:v>26.000000024999999</c:v>
                </c:pt>
                <c:pt idx="5">
                  <c:v>26.000000024999999</c:v>
                </c:pt>
                <c:pt idx="6">
                  <c:v>26.000000024999999</c:v>
                </c:pt>
                <c:pt idx="7">
                  <c:v>26.000000024999999</c:v>
                </c:pt>
                <c:pt idx="8">
                  <c:v>26.000000024999999</c:v>
                </c:pt>
                <c:pt idx="9">
                  <c:v>26.000000024999999</c:v>
                </c:pt>
                <c:pt idx="10">
                  <c:v>26.000000024999999</c:v>
                </c:pt>
                <c:pt idx="11">
                  <c:v>24.985583896139701</c:v>
                </c:pt>
                <c:pt idx="12">
                  <c:v>23.1153333323333</c:v>
                </c:pt>
                <c:pt idx="13">
                  <c:v>19.579999999083299</c:v>
                </c:pt>
                <c:pt idx="14">
                  <c:v>18.692499998999999</c:v>
                </c:pt>
                <c:pt idx="15">
                  <c:v>17.416749999166701</c:v>
                </c:pt>
                <c:pt idx="16">
                  <c:v>17.9396666658333</c:v>
                </c:pt>
                <c:pt idx="17">
                  <c:v>16.526916666000002</c:v>
                </c:pt>
                <c:pt idx="18">
                  <c:v>14.521666665750001</c:v>
                </c:pt>
                <c:pt idx="19">
                  <c:v>13.367499999416699</c:v>
                </c:pt>
                <c:pt idx="20">
                  <c:v>12.937999999083299</c:v>
                </c:pt>
                <c:pt idx="21">
                  <c:v>15.926833332333301</c:v>
                </c:pt>
                <c:pt idx="22">
                  <c:v>17.059249999166699</c:v>
                </c:pt>
                <c:pt idx="23">
                  <c:v>17.9633333325</c:v>
                </c:pt>
                <c:pt idx="24">
                  <c:v>20.009083332666702</c:v>
                </c:pt>
                <c:pt idx="25">
                  <c:v>20.689499999833298</c:v>
                </c:pt>
                <c:pt idx="26">
                  <c:v>15.2671333333333</c:v>
                </c:pt>
                <c:pt idx="27">
                  <c:v>12.6425</c:v>
                </c:pt>
                <c:pt idx="28">
                  <c:v>12.347666666666701</c:v>
                </c:pt>
                <c:pt idx="29">
                  <c:v>13.2306666666667</c:v>
                </c:pt>
                <c:pt idx="30">
                  <c:v>11.3698333333333</c:v>
                </c:pt>
                <c:pt idx="31">
                  <c:v>11.6759166666667</c:v>
                </c:pt>
                <c:pt idx="32">
                  <c:v>10.989333333333301</c:v>
                </c:pt>
                <c:pt idx="33">
                  <c:v>11.632182500000001</c:v>
                </c:pt>
                <c:pt idx="34">
                  <c:v>11.421824916666701</c:v>
                </c:pt>
                <c:pt idx="35">
                  <c:v>10.0814958333333</c:v>
                </c:pt>
                <c:pt idx="36">
                  <c:v>10.5865575</c:v>
                </c:pt>
                <c:pt idx="37">
                  <c:v>12.204244166666699</c:v>
                </c:pt>
                <c:pt idx="38">
                  <c:v>12.379065000000001</c:v>
                </c:pt>
              </c:numCache>
            </c:numRef>
          </c:val>
          <c:smooth val="0"/>
          <c:extLst>
            <c:ext xmlns:c16="http://schemas.microsoft.com/office/drawing/2014/chart" uri="{C3380CC4-5D6E-409C-BE32-E72D297353CC}">
              <c16:uniqueId val="{00000001-7874-4981-B4EA-43703563FB0B}"/>
            </c:ext>
          </c:extLst>
        </c:ser>
        <c:ser>
          <c:idx val="2"/>
          <c:order val="2"/>
          <c:tx>
            <c:strRef>
              <c:f>adv!$A$4</c:f>
              <c:strCache>
                <c:ptCount val="1"/>
                <c:pt idx="0">
                  <c:v>Belgium</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adv!$B$4:$BG$4</c:f>
              <c:numCache>
                <c:formatCode>General</c:formatCode>
                <c:ptCount val="58"/>
                <c:pt idx="0">
                  <c:v>50.000000049000001</c:v>
                </c:pt>
                <c:pt idx="1">
                  <c:v>50.000000049000001</c:v>
                </c:pt>
                <c:pt idx="2">
                  <c:v>50.000000049000001</c:v>
                </c:pt>
                <c:pt idx="3">
                  <c:v>50.000000049000001</c:v>
                </c:pt>
                <c:pt idx="4">
                  <c:v>50.000000049000001</c:v>
                </c:pt>
                <c:pt idx="5">
                  <c:v>50.000000049000001</c:v>
                </c:pt>
                <c:pt idx="6">
                  <c:v>50.000000049000001</c:v>
                </c:pt>
                <c:pt idx="7">
                  <c:v>50.000000049000001</c:v>
                </c:pt>
                <c:pt idx="8">
                  <c:v>50.000000049000001</c:v>
                </c:pt>
                <c:pt idx="9">
                  <c:v>50.000000049000001</c:v>
                </c:pt>
                <c:pt idx="10">
                  <c:v>50.000000049000001</c:v>
                </c:pt>
                <c:pt idx="11">
                  <c:v>49.056977421689901</c:v>
                </c:pt>
                <c:pt idx="12">
                  <c:v>44.014583332333302</c:v>
                </c:pt>
                <c:pt idx="13">
                  <c:v>38.976499998999998</c:v>
                </c:pt>
                <c:pt idx="14">
                  <c:v>38.951499998999999</c:v>
                </c:pt>
                <c:pt idx="15">
                  <c:v>36.778916665666699</c:v>
                </c:pt>
                <c:pt idx="16">
                  <c:v>38.605166665666701</c:v>
                </c:pt>
                <c:pt idx="17">
                  <c:v>35.842749998999999</c:v>
                </c:pt>
                <c:pt idx="18">
                  <c:v>31.492083332333301</c:v>
                </c:pt>
                <c:pt idx="19">
                  <c:v>29.318666665666701</c:v>
                </c:pt>
                <c:pt idx="20">
                  <c:v>29.24166666575</c:v>
                </c:pt>
                <c:pt idx="21">
                  <c:v>37.129249999166703</c:v>
                </c:pt>
                <c:pt idx="22">
                  <c:v>45.690583332333297</c:v>
                </c:pt>
                <c:pt idx="23">
                  <c:v>51.131666665833301</c:v>
                </c:pt>
                <c:pt idx="24">
                  <c:v>57.783916666416701</c:v>
                </c:pt>
                <c:pt idx="25">
                  <c:v>59.378</c:v>
                </c:pt>
                <c:pt idx="26">
                  <c:v>44.671916666666696</c:v>
                </c:pt>
                <c:pt idx="27">
                  <c:v>37.334083333333297</c:v>
                </c:pt>
                <c:pt idx="28">
                  <c:v>36.768333333333302</c:v>
                </c:pt>
                <c:pt idx="29">
                  <c:v>39.404000000000003</c:v>
                </c:pt>
                <c:pt idx="30">
                  <c:v>33.417916666666699</c:v>
                </c:pt>
                <c:pt idx="31">
                  <c:v>34.148249999999997</c:v>
                </c:pt>
                <c:pt idx="32">
                  <c:v>32.149500000000003</c:v>
                </c:pt>
                <c:pt idx="33">
                  <c:v>34.596520833333301</c:v>
                </c:pt>
                <c:pt idx="34">
                  <c:v>33.456497499999998</c:v>
                </c:pt>
                <c:pt idx="35">
                  <c:v>29.4800166666667</c:v>
                </c:pt>
                <c:pt idx="36">
                  <c:v>30.961513333333301</c:v>
                </c:pt>
                <c:pt idx="37">
                  <c:v>35.773890833333297</c:v>
                </c:pt>
                <c:pt idx="38">
                  <c:v>36.298640833333302</c:v>
                </c:pt>
              </c:numCache>
            </c:numRef>
          </c:val>
          <c:smooth val="0"/>
          <c:extLst>
            <c:ext xmlns:c16="http://schemas.microsoft.com/office/drawing/2014/chart" uri="{C3380CC4-5D6E-409C-BE32-E72D297353CC}">
              <c16:uniqueId val="{00000002-7874-4981-B4EA-43703563FB0B}"/>
            </c:ext>
          </c:extLst>
        </c:ser>
        <c:ser>
          <c:idx val="3"/>
          <c:order val="3"/>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3-7874-4981-B4EA-43703563FB0B}"/>
            </c:ext>
          </c:extLst>
        </c:ser>
        <c:ser>
          <c:idx val="4"/>
          <c:order val="4"/>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4-7874-4981-B4EA-43703563FB0B}"/>
            </c:ext>
          </c:extLst>
        </c:ser>
        <c:ser>
          <c:idx val="5"/>
          <c:order val="5"/>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5-7874-4981-B4EA-43703563FB0B}"/>
            </c:ext>
          </c:extLst>
        </c:ser>
        <c:ser>
          <c:idx val="6"/>
          <c:order val="6"/>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6-7874-4981-B4EA-43703563FB0B}"/>
            </c:ext>
          </c:extLst>
        </c:ser>
        <c:ser>
          <c:idx val="7"/>
          <c:order val="7"/>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7-7874-4981-B4EA-43703563FB0B}"/>
            </c:ext>
          </c:extLst>
        </c:ser>
        <c:ser>
          <c:idx val="8"/>
          <c:order val="8"/>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8-7874-4981-B4EA-43703563FB0B}"/>
            </c:ext>
          </c:extLst>
        </c:ser>
        <c:ser>
          <c:idx val="9"/>
          <c:order val="9"/>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9-7874-4981-B4EA-43703563FB0B}"/>
            </c:ext>
          </c:extLst>
        </c:ser>
        <c:ser>
          <c:idx val="12"/>
          <c:order val="10"/>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A-7874-4981-B4EA-43703563FB0B}"/>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adv!$A$2</c:f>
              <c:strCache>
                <c:ptCount val="1"/>
                <c:pt idx="0">
                  <c:v>Australia</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adv!$B$2:$BG$2</c:f>
              <c:numCache>
                <c:formatCode>General</c:formatCode>
                <c:ptCount val="58"/>
                <c:pt idx="0">
                  <c:v>0.89285699989285705</c:v>
                </c:pt>
                <c:pt idx="1">
                  <c:v>0.89285699989285705</c:v>
                </c:pt>
                <c:pt idx="2">
                  <c:v>0.89285699989285705</c:v>
                </c:pt>
                <c:pt idx="3">
                  <c:v>0.89285699989285705</c:v>
                </c:pt>
                <c:pt idx="4">
                  <c:v>0.89285699989285705</c:v>
                </c:pt>
                <c:pt idx="5">
                  <c:v>0.89285699989285705</c:v>
                </c:pt>
                <c:pt idx="6">
                  <c:v>0.89285699989285705</c:v>
                </c:pt>
                <c:pt idx="7">
                  <c:v>0.89285699989285705</c:v>
                </c:pt>
                <c:pt idx="8">
                  <c:v>0.89285699989285705</c:v>
                </c:pt>
                <c:pt idx="9">
                  <c:v>0.89285699989285705</c:v>
                </c:pt>
                <c:pt idx="10">
                  <c:v>0.89285699989285705</c:v>
                </c:pt>
                <c:pt idx="11">
                  <c:v>0.88267025929554799</c:v>
                </c:pt>
                <c:pt idx="12">
                  <c:v>0.838697807262207</c:v>
                </c:pt>
                <c:pt idx="13">
                  <c:v>0.70411390796665796</c:v>
                </c:pt>
                <c:pt idx="14">
                  <c:v>0.69666586863809599</c:v>
                </c:pt>
                <c:pt idx="15">
                  <c:v>0.76387124900000003</c:v>
                </c:pt>
                <c:pt idx="16">
                  <c:v>0.81828408233333305</c:v>
                </c:pt>
                <c:pt idx="17">
                  <c:v>0.90182499900000002</c:v>
                </c:pt>
                <c:pt idx="18">
                  <c:v>0.87365924900000003</c:v>
                </c:pt>
                <c:pt idx="19">
                  <c:v>0.89464091566666704</c:v>
                </c:pt>
                <c:pt idx="20">
                  <c:v>0.87824433233333299</c:v>
                </c:pt>
                <c:pt idx="21">
                  <c:v>0.87021458233333304</c:v>
                </c:pt>
                <c:pt idx="22">
                  <c:v>0.98586283233333305</c:v>
                </c:pt>
                <c:pt idx="23">
                  <c:v>1.1100149991666699</c:v>
                </c:pt>
                <c:pt idx="24">
                  <c:v>1.1395191659166699</c:v>
                </c:pt>
                <c:pt idx="25">
                  <c:v>1.4318949995000001</c:v>
                </c:pt>
                <c:pt idx="26">
                  <c:v>1.4959741664166699</c:v>
                </c:pt>
                <c:pt idx="27">
                  <c:v>1.42818</c:v>
                </c:pt>
                <c:pt idx="28">
                  <c:v>1.2799083333333301</c:v>
                </c:pt>
                <c:pt idx="29">
                  <c:v>1.2645966666666699</c:v>
                </c:pt>
                <c:pt idx="30">
                  <c:v>1.2810566666666701</c:v>
                </c:pt>
                <c:pt idx="31">
                  <c:v>1.2837558333333301</c:v>
                </c:pt>
                <c:pt idx="32">
                  <c:v>1.36164833333333</c:v>
                </c:pt>
                <c:pt idx="33">
                  <c:v>1.4705600000000001</c:v>
                </c:pt>
                <c:pt idx="34">
                  <c:v>1.3677508333333299</c:v>
                </c:pt>
                <c:pt idx="35">
                  <c:v>1.3490325000000001</c:v>
                </c:pt>
                <c:pt idx="36">
                  <c:v>1.27786333333333</c:v>
                </c:pt>
                <c:pt idx="37">
                  <c:v>1.34738</c:v>
                </c:pt>
                <c:pt idx="38">
                  <c:v>1.5918283333333301</c:v>
                </c:pt>
                <c:pt idx="39">
                  <c:v>1.5499499999999999</c:v>
                </c:pt>
                <c:pt idx="40">
                  <c:v>1.7248266666666701</c:v>
                </c:pt>
                <c:pt idx="41">
                  <c:v>1.9334425</c:v>
                </c:pt>
                <c:pt idx="42">
                  <c:v>1.8405625000000001</c:v>
                </c:pt>
                <c:pt idx="43">
                  <c:v>1.54191416666667</c:v>
                </c:pt>
                <c:pt idx="44">
                  <c:v>1.3597524999999999</c:v>
                </c:pt>
                <c:pt idx="45">
                  <c:v>1.3094733333333299</c:v>
                </c:pt>
                <c:pt idx="46">
                  <c:v>1.3279734405000001</c:v>
                </c:pt>
                <c:pt idx="47">
                  <c:v>1.1950725</c:v>
                </c:pt>
                <c:pt idx="48">
                  <c:v>1.19217833333333</c:v>
                </c:pt>
                <c:pt idx="49">
                  <c:v>1.28218881008452</c:v>
                </c:pt>
                <c:pt idx="50">
                  <c:v>1.0901594863867701</c:v>
                </c:pt>
                <c:pt idx="51">
                  <c:v>0.96946320149673504</c:v>
                </c:pt>
                <c:pt idx="52">
                  <c:v>0.96580103065870804</c:v>
                </c:pt>
                <c:pt idx="53">
                  <c:v>1.0358430965205401</c:v>
                </c:pt>
                <c:pt idx="54">
                  <c:v>1.1093632928169199</c:v>
                </c:pt>
                <c:pt idx="55">
                  <c:v>1.33109026245502</c:v>
                </c:pt>
                <c:pt idx="56">
                  <c:v>1.3452139760194699</c:v>
                </c:pt>
                <c:pt idx="57">
                  <c:v>1.3047580767159199</c:v>
                </c:pt>
              </c:numCache>
            </c:numRef>
          </c:val>
          <c:smooth val="0"/>
          <c:extLst>
            <c:ext xmlns:c16="http://schemas.microsoft.com/office/drawing/2014/chart" uri="{C3380CC4-5D6E-409C-BE32-E72D297353CC}">
              <c16:uniqueId val="{00000000-E215-403A-9906-5D12BAAF3096}"/>
            </c:ext>
          </c:extLst>
        </c:ser>
        <c:ser>
          <c:idx val="3"/>
          <c:order val="1"/>
          <c:tx>
            <c:strRef>
              <c:f>adv!$A$5</c:f>
              <c:strCache>
                <c:ptCount val="1"/>
                <c:pt idx="0">
                  <c:v>Canada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adv!$B$5:$BG$5</c:f>
              <c:numCache>
                <c:formatCode>General</c:formatCode>
                <c:ptCount val="58"/>
                <c:pt idx="0">
                  <c:v>0.96978333241666703</c:v>
                </c:pt>
                <c:pt idx="1">
                  <c:v>1.01306666575</c:v>
                </c:pt>
                <c:pt idx="2">
                  <c:v>1.0687666661666699</c:v>
                </c:pt>
                <c:pt idx="3">
                  <c:v>1.07850833275</c:v>
                </c:pt>
                <c:pt idx="4">
                  <c:v>1.07860833275</c:v>
                </c:pt>
                <c:pt idx="5">
                  <c:v>1.0779833324166701</c:v>
                </c:pt>
                <c:pt idx="6">
                  <c:v>1.077316666</c:v>
                </c:pt>
                <c:pt idx="7">
                  <c:v>1.07870833258333</c:v>
                </c:pt>
                <c:pt idx="8">
                  <c:v>1.0774749994999999</c:v>
                </c:pt>
                <c:pt idx="9">
                  <c:v>1.07677499941667</c:v>
                </c:pt>
                <c:pt idx="10">
                  <c:v>1.04491499916667</c:v>
                </c:pt>
                <c:pt idx="11">
                  <c:v>1.0097916659166699</c:v>
                </c:pt>
                <c:pt idx="12">
                  <c:v>0.98993333250000004</c:v>
                </c:pt>
                <c:pt idx="13">
                  <c:v>1.00008333233333</c:v>
                </c:pt>
                <c:pt idx="14">
                  <c:v>0.97803333233333301</c:v>
                </c:pt>
                <c:pt idx="15">
                  <c:v>1.01715833283333</c:v>
                </c:pt>
                <c:pt idx="16">
                  <c:v>0.98602499908333296</c:v>
                </c:pt>
                <c:pt idx="17">
                  <c:v>1.06344999941667</c:v>
                </c:pt>
                <c:pt idx="18">
                  <c:v>1.1406749993333301</c:v>
                </c:pt>
                <c:pt idx="19">
                  <c:v>1.1714249994999999</c:v>
                </c:pt>
                <c:pt idx="20">
                  <c:v>1.1692166660000001</c:v>
                </c:pt>
                <c:pt idx="21">
                  <c:v>1.1989083325833301</c:v>
                </c:pt>
                <c:pt idx="22">
                  <c:v>1.23373333266667</c:v>
                </c:pt>
                <c:pt idx="23">
                  <c:v>1.23241666566667</c:v>
                </c:pt>
                <c:pt idx="24">
                  <c:v>1.2950666663333299</c:v>
                </c:pt>
                <c:pt idx="25">
                  <c:v>1.36548333291667</c:v>
                </c:pt>
                <c:pt idx="26">
                  <c:v>1.3894999997499999</c:v>
                </c:pt>
                <c:pt idx="27">
                  <c:v>1.32599166666667</c:v>
                </c:pt>
                <c:pt idx="28">
                  <c:v>1.23070833333333</c:v>
                </c:pt>
                <c:pt idx="29">
                  <c:v>1.1839916666666701</c:v>
                </c:pt>
                <c:pt idx="30">
                  <c:v>1.1667749999999999</c:v>
                </c:pt>
                <c:pt idx="31">
                  <c:v>1.14571666666667</c:v>
                </c:pt>
                <c:pt idx="32">
                  <c:v>1.208725</c:v>
                </c:pt>
                <c:pt idx="33">
                  <c:v>1.29007416666667</c:v>
                </c:pt>
                <c:pt idx="34">
                  <c:v>1.36563833333333</c:v>
                </c:pt>
                <c:pt idx="35">
                  <c:v>1.37244083333333</c:v>
                </c:pt>
                <c:pt idx="36">
                  <c:v>1.36346833333333</c:v>
                </c:pt>
                <c:pt idx="37">
                  <c:v>1.3846166666666699</c:v>
                </c:pt>
                <c:pt idx="38">
                  <c:v>1.48346308333333</c:v>
                </c:pt>
                <c:pt idx="39">
                  <c:v>1.48573166666667</c:v>
                </c:pt>
                <c:pt idx="40">
                  <c:v>1.4851099999999999</c:v>
                </c:pt>
                <c:pt idx="41">
                  <c:v>1.54876083333333</c:v>
                </c:pt>
                <c:pt idx="42">
                  <c:v>1.56931833333333</c:v>
                </c:pt>
                <c:pt idx="43">
                  <c:v>1.4010516666666699</c:v>
                </c:pt>
                <c:pt idx="44">
                  <c:v>1.3010191666666699</c:v>
                </c:pt>
                <c:pt idx="45">
                  <c:v>1.21176333333333</c:v>
                </c:pt>
                <c:pt idx="46">
                  <c:v>1.1343633333333301</c:v>
                </c:pt>
                <c:pt idx="47">
                  <c:v>1.0740991666666699</c:v>
                </c:pt>
                <c:pt idx="48">
                  <c:v>1.06704</c:v>
                </c:pt>
                <c:pt idx="49">
                  <c:v>1.14310055659983</c:v>
                </c:pt>
                <c:pt idx="50">
                  <c:v>1.0301627829537601</c:v>
                </c:pt>
                <c:pt idx="51">
                  <c:v>0.98953069187935705</c:v>
                </c:pt>
                <c:pt idx="52">
                  <c:v>0.99918830972261297</c:v>
                </c:pt>
                <c:pt idx="53">
                  <c:v>1.02979656989696</c:v>
                </c:pt>
                <c:pt idx="54">
                  <c:v>1.10610494395712</c:v>
                </c:pt>
                <c:pt idx="55">
                  <c:v>1.2790978956229</c:v>
                </c:pt>
                <c:pt idx="56">
                  <c:v>1.32539963630667</c:v>
                </c:pt>
                <c:pt idx="57">
                  <c:v>1.29773651726241</c:v>
                </c:pt>
              </c:numCache>
            </c:numRef>
          </c:val>
          <c:smooth val="0"/>
          <c:extLst>
            <c:ext xmlns:c16="http://schemas.microsoft.com/office/drawing/2014/chart" uri="{C3380CC4-5D6E-409C-BE32-E72D297353CC}">
              <c16:uniqueId val="{00000001-E215-403A-9906-5D12BAAF3096}"/>
            </c:ext>
          </c:extLst>
        </c:ser>
        <c:ser>
          <c:idx val="4"/>
          <c:order val="2"/>
          <c:tx>
            <c:strRef>
              <c:f>adv!$A$6</c:f>
              <c:strCache>
                <c:ptCount val="1"/>
                <c:pt idx="0">
                  <c:v>Switzerland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adv!$B$6:$BG$6</c:f>
              <c:numCache>
                <c:formatCode>General</c:formatCode>
                <c:ptCount val="58"/>
                <c:pt idx="0">
                  <c:v>4.3729500033729503</c:v>
                </c:pt>
                <c:pt idx="1">
                  <c:v>4.3729500033729503</c:v>
                </c:pt>
                <c:pt idx="2">
                  <c:v>4.3729500033729503</c:v>
                </c:pt>
                <c:pt idx="3">
                  <c:v>4.3729500033729503</c:v>
                </c:pt>
                <c:pt idx="4">
                  <c:v>4.3729500033729503</c:v>
                </c:pt>
                <c:pt idx="5">
                  <c:v>4.3729500033729503</c:v>
                </c:pt>
                <c:pt idx="6">
                  <c:v>4.3729500033729503</c:v>
                </c:pt>
                <c:pt idx="7">
                  <c:v>4.3729500033729503</c:v>
                </c:pt>
                <c:pt idx="8">
                  <c:v>4.3729500033729503</c:v>
                </c:pt>
                <c:pt idx="9">
                  <c:v>4.3729500033729503</c:v>
                </c:pt>
                <c:pt idx="10">
                  <c:v>4.3729500033729503</c:v>
                </c:pt>
                <c:pt idx="11">
                  <c:v>4.1338541683120198</c:v>
                </c:pt>
                <c:pt idx="12">
                  <c:v>3.8192499990000002</c:v>
                </c:pt>
                <c:pt idx="13">
                  <c:v>3.16483333241667</c:v>
                </c:pt>
                <c:pt idx="14">
                  <c:v>2.9792499989999999</c:v>
                </c:pt>
                <c:pt idx="15">
                  <c:v>2.5812833324166702</c:v>
                </c:pt>
                <c:pt idx="16">
                  <c:v>2.49964166575</c:v>
                </c:pt>
                <c:pt idx="17">
                  <c:v>2.4035249993333299</c:v>
                </c:pt>
                <c:pt idx="18">
                  <c:v>1.7880249992499999</c:v>
                </c:pt>
                <c:pt idx="19">
                  <c:v>1.6627249990833299</c:v>
                </c:pt>
                <c:pt idx="20">
                  <c:v>1.67570833258333</c:v>
                </c:pt>
                <c:pt idx="21">
                  <c:v>1.9642416659166699</c:v>
                </c:pt>
                <c:pt idx="22">
                  <c:v>2.0302749990833302</c:v>
                </c:pt>
                <c:pt idx="23">
                  <c:v>2.0991416657499999</c:v>
                </c:pt>
                <c:pt idx="24">
                  <c:v>2.34968333283333</c:v>
                </c:pt>
                <c:pt idx="25">
                  <c:v>2.457125</c:v>
                </c:pt>
                <c:pt idx="26">
                  <c:v>1.7989166665</c:v>
                </c:pt>
                <c:pt idx="27">
                  <c:v>1.49119166666667</c:v>
                </c:pt>
                <c:pt idx="28">
                  <c:v>1.4633</c:v>
                </c:pt>
                <c:pt idx="29">
                  <c:v>1.6359250000000001</c:v>
                </c:pt>
                <c:pt idx="30">
                  <c:v>1.3891583333333299</c:v>
                </c:pt>
                <c:pt idx="31">
                  <c:v>1.4339916666666701</c:v>
                </c:pt>
                <c:pt idx="32">
                  <c:v>1.40621833333333</c:v>
                </c:pt>
                <c:pt idx="33">
                  <c:v>1.4776166666666699</c:v>
                </c:pt>
                <c:pt idx="34">
                  <c:v>1.3676925</c:v>
                </c:pt>
                <c:pt idx="35">
                  <c:v>1.18246916666667</c:v>
                </c:pt>
                <c:pt idx="36">
                  <c:v>1.2360100000000001</c:v>
                </c:pt>
                <c:pt idx="37">
                  <c:v>1.4513125</c:v>
                </c:pt>
                <c:pt idx="38">
                  <c:v>1.44981330833333</c:v>
                </c:pt>
                <c:pt idx="39">
                  <c:v>1.5021549999999999</c:v>
                </c:pt>
                <c:pt idx="40">
                  <c:v>1.6888425</c:v>
                </c:pt>
                <c:pt idx="41">
                  <c:v>1.6876150000000001</c:v>
                </c:pt>
                <c:pt idx="42">
                  <c:v>1.5586074999999999</c:v>
                </c:pt>
                <c:pt idx="43">
                  <c:v>1.34665083333333</c:v>
                </c:pt>
                <c:pt idx="44">
                  <c:v>1.2434958333333299</c:v>
                </c:pt>
                <c:pt idx="45">
                  <c:v>1.2451766666666699</c:v>
                </c:pt>
                <c:pt idx="46">
                  <c:v>1.2538433333333301</c:v>
                </c:pt>
                <c:pt idx="47">
                  <c:v>1.20036583333333</c:v>
                </c:pt>
                <c:pt idx="48">
                  <c:v>1.0830900000000001</c:v>
                </c:pt>
                <c:pt idx="49">
                  <c:v>1.08814169630268</c:v>
                </c:pt>
                <c:pt idx="50">
                  <c:v>1.04290564573352</c:v>
                </c:pt>
                <c:pt idx="51">
                  <c:v>0.88804202822328104</c:v>
                </c:pt>
                <c:pt idx="52">
                  <c:v>0.93768448070934896</c:v>
                </c:pt>
                <c:pt idx="53">
                  <c:v>0.92690354775828498</c:v>
                </c:pt>
                <c:pt idx="54">
                  <c:v>0.91615104728361296</c:v>
                </c:pt>
                <c:pt idx="55">
                  <c:v>0.96238132800435405</c:v>
                </c:pt>
                <c:pt idx="56">
                  <c:v>0.98539439424483399</c:v>
                </c:pt>
                <c:pt idx="57">
                  <c:v>0.98469166666666696</c:v>
                </c:pt>
              </c:numCache>
            </c:numRef>
          </c:val>
          <c:smooth val="0"/>
          <c:extLst>
            <c:ext xmlns:c16="http://schemas.microsoft.com/office/drawing/2014/chart" uri="{C3380CC4-5D6E-409C-BE32-E72D297353CC}">
              <c16:uniqueId val="{00000002-E215-403A-9906-5D12BAAF3096}"/>
            </c:ext>
          </c:extLst>
        </c:ser>
        <c:ser>
          <c:idx val="5"/>
          <c:order val="3"/>
          <c:tx>
            <c:strRef>
              <c:f>adv!$A$7</c:f>
              <c:strCache>
                <c:ptCount val="1"/>
                <c:pt idx="0">
                  <c:v>Germany</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adv!$B$7:$BG$7</c:f>
              <c:numCache>
                <c:formatCode>General</c:formatCode>
                <c:ptCount val="58"/>
                <c:pt idx="0">
                  <c:v>4.2000000032000004</c:v>
                </c:pt>
                <c:pt idx="1">
                  <c:v>4.0333333363666704</c:v>
                </c:pt>
                <c:pt idx="2">
                  <c:v>4.0000000030000002</c:v>
                </c:pt>
                <c:pt idx="3">
                  <c:v>4.0000000030000002</c:v>
                </c:pt>
                <c:pt idx="4">
                  <c:v>4.0000000030000002</c:v>
                </c:pt>
                <c:pt idx="5">
                  <c:v>4.0000000030000002</c:v>
                </c:pt>
                <c:pt idx="6">
                  <c:v>4.0000000030000002</c:v>
                </c:pt>
                <c:pt idx="7">
                  <c:v>4.0000000030000002</c:v>
                </c:pt>
                <c:pt idx="8">
                  <c:v>4.0000000030000002</c:v>
                </c:pt>
                <c:pt idx="9">
                  <c:v>3.94333333594333</c:v>
                </c:pt>
                <c:pt idx="10">
                  <c:v>3.6600000026599999</c:v>
                </c:pt>
                <c:pt idx="11">
                  <c:v>3.50739351008637</c:v>
                </c:pt>
                <c:pt idx="12">
                  <c:v>3.1886416656666698</c:v>
                </c:pt>
                <c:pt idx="13">
                  <c:v>2.6725999990833298</c:v>
                </c:pt>
                <c:pt idx="14">
                  <c:v>2.5877499990000001</c:v>
                </c:pt>
                <c:pt idx="15">
                  <c:v>2.4602916660833301</c:v>
                </c:pt>
                <c:pt idx="16">
                  <c:v>2.5179999990833299</c:v>
                </c:pt>
                <c:pt idx="17">
                  <c:v>2.3221833324166701</c:v>
                </c:pt>
                <c:pt idx="18">
                  <c:v>2.00862499916667</c:v>
                </c:pt>
                <c:pt idx="19">
                  <c:v>1.8328833325</c:v>
                </c:pt>
                <c:pt idx="20">
                  <c:v>1.81766666583333</c:v>
                </c:pt>
                <c:pt idx="21">
                  <c:v>2.2599999990833299</c:v>
                </c:pt>
                <c:pt idx="22">
                  <c:v>2.4265916657500002</c:v>
                </c:pt>
                <c:pt idx="23">
                  <c:v>2.5532583324166702</c:v>
                </c:pt>
                <c:pt idx="24">
                  <c:v>2.8459416661666701</c:v>
                </c:pt>
                <c:pt idx="25">
                  <c:v>2.9439666665000002</c:v>
                </c:pt>
                <c:pt idx="26">
                  <c:v>2.1714833330833301</c:v>
                </c:pt>
                <c:pt idx="27">
                  <c:v>1.7973916666666701</c:v>
                </c:pt>
                <c:pt idx="28">
                  <c:v>1.7562249999999999</c:v>
                </c:pt>
                <c:pt idx="29">
                  <c:v>1.8800416666666699</c:v>
                </c:pt>
                <c:pt idx="30">
                  <c:v>1.6157333333333299</c:v>
                </c:pt>
                <c:pt idx="31">
                  <c:v>1.65954166666667</c:v>
                </c:pt>
                <c:pt idx="32">
                  <c:v>1.56165</c:v>
                </c:pt>
                <c:pt idx="33">
                  <c:v>1.65332083333333</c:v>
                </c:pt>
                <c:pt idx="34">
                  <c:v>1.6227941666666701</c:v>
                </c:pt>
                <c:pt idx="35">
                  <c:v>1.4331324999999999</c:v>
                </c:pt>
                <c:pt idx="36">
                  <c:v>1.5047741666666701</c:v>
                </c:pt>
                <c:pt idx="37">
                  <c:v>1.73405583333333</c:v>
                </c:pt>
                <c:pt idx="38">
                  <c:v>1.7596676</c:v>
                </c:pt>
              </c:numCache>
            </c:numRef>
          </c:val>
          <c:smooth val="0"/>
          <c:extLst>
            <c:ext xmlns:c16="http://schemas.microsoft.com/office/drawing/2014/chart" uri="{C3380CC4-5D6E-409C-BE32-E72D297353CC}">
              <c16:uniqueId val="{00000003-E215-403A-9906-5D12BAAF3096}"/>
            </c:ext>
          </c:extLst>
        </c:ser>
        <c:ser>
          <c:idx val="6"/>
          <c:order val="4"/>
          <c:tx>
            <c:strRef>
              <c:f>adv!$A$8</c:f>
              <c:strCache>
                <c:ptCount val="1"/>
                <c:pt idx="0">
                  <c:v>Denmark</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adv!$B$8:$BG$8</c:f>
              <c:numCache>
                <c:formatCode>General</c:formatCode>
                <c:ptCount val="58"/>
                <c:pt idx="0">
                  <c:v>6.9071400059071397</c:v>
                </c:pt>
                <c:pt idx="1">
                  <c:v>6.9071400059071397</c:v>
                </c:pt>
                <c:pt idx="2">
                  <c:v>6.9071400059071397</c:v>
                </c:pt>
                <c:pt idx="3">
                  <c:v>6.9071400059071397</c:v>
                </c:pt>
                <c:pt idx="4">
                  <c:v>6.9071400059071397</c:v>
                </c:pt>
                <c:pt idx="5">
                  <c:v>6.9071400059071397</c:v>
                </c:pt>
                <c:pt idx="6">
                  <c:v>6.9071400059071397</c:v>
                </c:pt>
                <c:pt idx="7">
                  <c:v>6.9565416720476199</c:v>
                </c:pt>
                <c:pt idx="8">
                  <c:v>7.5000000064999996</c:v>
                </c:pt>
                <c:pt idx="9">
                  <c:v>7.5000000064999996</c:v>
                </c:pt>
                <c:pt idx="10">
                  <c:v>7.5000000064999996</c:v>
                </c:pt>
                <c:pt idx="11">
                  <c:v>7.4263379687119402</c:v>
                </c:pt>
                <c:pt idx="12">
                  <c:v>6.9492916656666699</c:v>
                </c:pt>
                <c:pt idx="13">
                  <c:v>6.049499999</c:v>
                </c:pt>
                <c:pt idx="14">
                  <c:v>6.0948999989999999</c:v>
                </c:pt>
                <c:pt idx="15">
                  <c:v>5.746149999</c:v>
                </c:pt>
                <c:pt idx="16">
                  <c:v>6.0450249989999998</c:v>
                </c:pt>
                <c:pt idx="17">
                  <c:v>6.0031916656666704</c:v>
                </c:pt>
                <c:pt idx="18">
                  <c:v>5.5146249989999996</c:v>
                </c:pt>
                <c:pt idx="19">
                  <c:v>5.2609583323333302</c:v>
                </c:pt>
                <c:pt idx="20">
                  <c:v>5.6359416656666701</c:v>
                </c:pt>
                <c:pt idx="21">
                  <c:v>7.1233666656666701</c:v>
                </c:pt>
                <c:pt idx="22">
                  <c:v>8.3324416661666696</c:v>
                </c:pt>
                <c:pt idx="23">
                  <c:v>9.1449916657500001</c:v>
                </c:pt>
                <c:pt idx="24">
                  <c:v>10.356591666250001</c:v>
                </c:pt>
                <c:pt idx="25">
                  <c:v>10.5963916664167</c:v>
                </c:pt>
                <c:pt idx="26">
                  <c:v>8.0909916665833297</c:v>
                </c:pt>
                <c:pt idx="27">
                  <c:v>6.8403166666666699</c:v>
                </c:pt>
                <c:pt idx="28">
                  <c:v>6.7315250000000004</c:v>
                </c:pt>
                <c:pt idx="29">
                  <c:v>7.3101750000000001</c:v>
                </c:pt>
                <c:pt idx="30">
                  <c:v>6.1885583333333303</c:v>
                </c:pt>
                <c:pt idx="31">
                  <c:v>6.3964583333333298</c:v>
                </c:pt>
                <c:pt idx="32">
                  <c:v>6.0361333333333302</c:v>
                </c:pt>
                <c:pt idx="33">
                  <c:v>6.4839391666666701</c:v>
                </c:pt>
                <c:pt idx="34">
                  <c:v>6.3605516666666704</c:v>
                </c:pt>
                <c:pt idx="35">
                  <c:v>5.6023666666666703</c:v>
                </c:pt>
                <c:pt idx="36">
                  <c:v>5.79867166666667</c:v>
                </c:pt>
                <c:pt idx="37">
                  <c:v>6.6044591666666701</c:v>
                </c:pt>
                <c:pt idx="38">
                  <c:v>6.7008266666666696</c:v>
                </c:pt>
                <c:pt idx="39">
                  <c:v>6.9762399999999998</c:v>
                </c:pt>
                <c:pt idx="40">
                  <c:v>8.0831441666666706</c:v>
                </c:pt>
                <c:pt idx="41">
                  <c:v>8.3228174999999993</c:v>
                </c:pt>
                <c:pt idx="42">
                  <c:v>7.8947141666666703</c:v>
                </c:pt>
                <c:pt idx="43">
                  <c:v>6.5876733333333304</c:v>
                </c:pt>
                <c:pt idx="44">
                  <c:v>5.9910566666666698</c:v>
                </c:pt>
                <c:pt idx="45">
                  <c:v>5.9969099999999997</c:v>
                </c:pt>
                <c:pt idx="46">
                  <c:v>5.9467783333333299</c:v>
                </c:pt>
                <c:pt idx="47">
                  <c:v>5.4437008333333301</c:v>
                </c:pt>
                <c:pt idx="48">
                  <c:v>5.0981308333333297</c:v>
                </c:pt>
                <c:pt idx="49">
                  <c:v>5.36086666666667</c:v>
                </c:pt>
                <c:pt idx="50">
                  <c:v>5.6240750000000004</c:v>
                </c:pt>
                <c:pt idx="51">
                  <c:v>5.3687115350877201</c:v>
                </c:pt>
                <c:pt idx="52">
                  <c:v>5.7924755370391603</c:v>
                </c:pt>
                <c:pt idx="53">
                  <c:v>5.6163116861762203</c:v>
                </c:pt>
                <c:pt idx="54">
                  <c:v>5.6124666666666698</c:v>
                </c:pt>
                <c:pt idx="55">
                  <c:v>6.7279068312963002</c:v>
                </c:pt>
                <c:pt idx="56">
                  <c:v>6.7317182572463796</c:v>
                </c:pt>
                <c:pt idx="57">
                  <c:v>6.6028934656140299</c:v>
                </c:pt>
              </c:numCache>
            </c:numRef>
          </c:val>
          <c:smooth val="0"/>
          <c:extLst>
            <c:ext xmlns:c16="http://schemas.microsoft.com/office/drawing/2014/chart" uri="{C3380CC4-5D6E-409C-BE32-E72D297353CC}">
              <c16:uniqueId val="{00000004-E215-403A-9906-5D12BAAF3096}"/>
            </c:ext>
          </c:extLst>
        </c:ser>
        <c:ser>
          <c:idx val="7"/>
          <c:order val="5"/>
          <c:tx>
            <c:strRef>
              <c:f>adv!$A$9</c:f>
              <c:strCache>
                <c:ptCount val="1"/>
                <c:pt idx="0">
                  <c:v>Finland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adv!$B$9:$BG$9</c:f>
              <c:numCache>
                <c:formatCode>General</c:formatCode>
                <c:ptCount val="58"/>
                <c:pt idx="0">
                  <c:v>3.2000000021999999</c:v>
                </c:pt>
                <c:pt idx="1">
                  <c:v>3.2000000021999999</c:v>
                </c:pt>
                <c:pt idx="2">
                  <c:v>3.2000000021999999</c:v>
                </c:pt>
                <c:pt idx="3">
                  <c:v>3.2000000021999999</c:v>
                </c:pt>
                <c:pt idx="4">
                  <c:v>3.2000000021999999</c:v>
                </c:pt>
                <c:pt idx="5">
                  <c:v>3.2000000021999999</c:v>
                </c:pt>
                <c:pt idx="6">
                  <c:v>3.2000000021999999</c:v>
                </c:pt>
                <c:pt idx="7">
                  <c:v>3.44999250244999</c:v>
                </c:pt>
                <c:pt idx="8">
                  <c:v>4.1999700031999696</c:v>
                </c:pt>
                <c:pt idx="9">
                  <c:v>4.1999700031999696</c:v>
                </c:pt>
                <c:pt idx="10">
                  <c:v>4.1999700031999696</c:v>
                </c:pt>
                <c:pt idx="11">
                  <c:v>4.1844177906868598</c:v>
                </c:pt>
                <c:pt idx="12">
                  <c:v>4.1463333325707703</c:v>
                </c:pt>
                <c:pt idx="13">
                  <c:v>3.8211666658854799</c:v>
                </c:pt>
                <c:pt idx="14">
                  <c:v>3.7737499992161001</c:v>
                </c:pt>
                <c:pt idx="15">
                  <c:v>3.6786666658773202</c:v>
                </c:pt>
                <c:pt idx="16">
                  <c:v>3.8644166658879602</c:v>
                </c:pt>
                <c:pt idx="17">
                  <c:v>4.0294166658974104</c:v>
                </c:pt>
                <c:pt idx="18">
                  <c:v>4.1173333325691104</c:v>
                </c:pt>
                <c:pt idx="19">
                  <c:v>3.8953333325564001</c:v>
                </c:pt>
                <c:pt idx="20">
                  <c:v>3.73008333254693</c:v>
                </c:pt>
                <c:pt idx="21">
                  <c:v>4.3152499992471096</c:v>
                </c:pt>
                <c:pt idx="22">
                  <c:v>4.8204166659426999</c:v>
                </c:pt>
                <c:pt idx="23">
                  <c:v>5.5700833326522998</c:v>
                </c:pt>
                <c:pt idx="24">
                  <c:v>6.0099999997764799</c:v>
                </c:pt>
                <c:pt idx="25">
                  <c:v>6.1978958331666698</c:v>
                </c:pt>
                <c:pt idx="26">
                  <c:v>5.0695199999999998</c:v>
                </c:pt>
                <c:pt idx="27">
                  <c:v>4.3955650000000004</c:v>
                </c:pt>
                <c:pt idx="28">
                  <c:v>4.1828333333333303</c:v>
                </c:pt>
                <c:pt idx="29">
                  <c:v>4.2912158333333297</c:v>
                </c:pt>
                <c:pt idx="30">
                  <c:v>3.8235049999999999</c:v>
                </c:pt>
                <c:pt idx="31">
                  <c:v>4.04397916666667</c:v>
                </c:pt>
                <c:pt idx="32">
                  <c:v>4.4794400000000003</c:v>
                </c:pt>
                <c:pt idx="33">
                  <c:v>5.7122916666666699</c:v>
                </c:pt>
                <c:pt idx="34">
                  <c:v>5.2235125</c:v>
                </c:pt>
                <c:pt idx="35">
                  <c:v>4.3666666666666698</c:v>
                </c:pt>
                <c:pt idx="36">
                  <c:v>4.5935499999999996</c:v>
                </c:pt>
                <c:pt idx="37">
                  <c:v>5.1914350000000002</c:v>
                </c:pt>
                <c:pt idx="38">
                  <c:v>5.34406583333333</c:v>
                </c:pt>
              </c:numCache>
            </c:numRef>
          </c:val>
          <c:smooth val="0"/>
          <c:extLst>
            <c:ext xmlns:c16="http://schemas.microsoft.com/office/drawing/2014/chart" uri="{C3380CC4-5D6E-409C-BE32-E72D297353CC}">
              <c16:uniqueId val="{00000005-E215-403A-9906-5D12BAAF3096}"/>
            </c:ext>
          </c:extLst>
        </c:ser>
        <c:ser>
          <c:idx val="8"/>
          <c:order val="6"/>
          <c:tx>
            <c:strRef>
              <c:f>adv!$A$10</c:f>
              <c:strCache>
                <c:ptCount val="1"/>
                <c:pt idx="0">
                  <c:v>France</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adv!$B$10:$BG$10</c:f>
              <c:numCache>
                <c:formatCode>General</c:formatCode>
                <c:ptCount val="58"/>
                <c:pt idx="0">
                  <c:v>4.9370600039370602</c:v>
                </c:pt>
                <c:pt idx="1">
                  <c:v>4.9370600039370602</c:v>
                </c:pt>
                <c:pt idx="2">
                  <c:v>4.9370600039370602</c:v>
                </c:pt>
                <c:pt idx="3">
                  <c:v>4.9370600039370602</c:v>
                </c:pt>
                <c:pt idx="4">
                  <c:v>4.9370600039370602</c:v>
                </c:pt>
                <c:pt idx="5">
                  <c:v>4.9370600039370602</c:v>
                </c:pt>
                <c:pt idx="6">
                  <c:v>4.9370600039370602</c:v>
                </c:pt>
                <c:pt idx="7">
                  <c:v>4.9370600039370602</c:v>
                </c:pt>
                <c:pt idx="8">
                  <c:v>4.9370600039370602</c:v>
                </c:pt>
                <c:pt idx="9">
                  <c:v>5.1941975041942001</c:v>
                </c:pt>
                <c:pt idx="10">
                  <c:v>5.5541900045541901</c:v>
                </c:pt>
                <c:pt idx="11">
                  <c:v>5.5406013547209296</c:v>
                </c:pt>
                <c:pt idx="12">
                  <c:v>5.0445445156406201</c:v>
                </c:pt>
                <c:pt idx="13">
                  <c:v>4.4527796739908299</c:v>
                </c:pt>
                <c:pt idx="14">
                  <c:v>4.8096184728558304</c:v>
                </c:pt>
                <c:pt idx="15">
                  <c:v>4.2877995153765696</c:v>
                </c:pt>
                <c:pt idx="16">
                  <c:v>4.8028783632131002</c:v>
                </c:pt>
                <c:pt idx="17">
                  <c:v>4.9051733225321703</c:v>
                </c:pt>
                <c:pt idx="18">
                  <c:v>4.5130999993333303</c:v>
                </c:pt>
                <c:pt idx="19">
                  <c:v>4.2544166660833298</c:v>
                </c:pt>
                <c:pt idx="20">
                  <c:v>4.2255749990833298</c:v>
                </c:pt>
                <c:pt idx="21">
                  <c:v>5.4346083325833296</c:v>
                </c:pt>
                <c:pt idx="22">
                  <c:v>6.5720999990833304</c:v>
                </c:pt>
                <c:pt idx="23">
                  <c:v>7.6212916657500003</c:v>
                </c:pt>
                <c:pt idx="24">
                  <c:v>8.7390999995833294</c:v>
                </c:pt>
                <c:pt idx="25">
                  <c:v>8.9852249997500007</c:v>
                </c:pt>
                <c:pt idx="26">
                  <c:v>6.9260916666666699</c:v>
                </c:pt>
                <c:pt idx="27">
                  <c:v>6.01070833333333</c:v>
                </c:pt>
                <c:pt idx="28">
                  <c:v>5.9569416666666699</c:v>
                </c:pt>
                <c:pt idx="29">
                  <c:v>6.3801416666666704</c:v>
                </c:pt>
                <c:pt idx="30">
                  <c:v>5.4452749999999996</c:v>
                </c:pt>
                <c:pt idx="31">
                  <c:v>5.64211666666667</c:v>
                </c:pt>
                <c:pt idx="32">
                  <c:v>5.2938158333333298</c:v>
                </c:pt>
                <c:pt idx="33">
                  <c:v>5.6632300000000004</c:v>
                </c:pt>
                <c:pt idx="34">
                  <c:v>5.5520449999999997</c:v>
                </c:pt>
                <c:pt idx="35">
                  <c:v>4.9914825</c:v>
                </c:pt>
                <c:pt idx="36">
                  <c:v>5.1155225</c:v>
                </c:pt>
                <c:pt idx="37">
                  <c:v>5.8366916666666704</c:v>
                </c:pt>
                <c:pt idx="38">
                  <c:v>5.8995156666666704</c:v>
                </c:pt>
              </c:numCache>
            </c:numRef>
          </c:val>
          <c:smooth val="0"/>
          <c:extLst>
            <c:ext xmlns:c16="http://schemas.microsoft.com/office/drawing/2014/chart" uri="{C3380CC4-5D6E-409C-BE32-E72D297353CC}">
              <c16:uniqueId val="{00000006-E215-403A-9906-5D12BAAF3096}"/>
            </c:ext>
          </c:extLst>
        </c:ser>
        <c:ser>
          <c:idx val="9"/>
          <c:order val="7"/>
          <c:tx>
            <c:strRef>
              <c:f>adv!$A$11</c:f>
              <c:strCache>
                <c:ptCount val="1"/>
                <c:pt idx="0">
                  <c:v>United Kingdom</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adv!$B$11:$BG$11</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0.41092023742942502</c:v>
                </c:pt>
                <c:pt idx="12">
                  <c:v>0.40039046153000801</c:v>
                </c:pt>
                <c:pt idx="13">
                  <c:v>0.40817094529930698</c:v>
                </c:pt>
                <c:pt idx="14">
                  <c:v>0.42775643974766298</c:v>
                </c:pt>
                <c:pt idx="15">
                  <c:v>0.45204116566666702</c:v>
                </c:pt>
                <c:pt idx="16">
                  <c:v>0.55650983233333295</c:v>
                </c:pt>
                <c:pt idx="17">
                  <c:v>0.57327199900000003</c:v>
                </c:pt>
                <c:pt idx="18">
                  <c:v>0.52150458233333297</c:v>
                </c:pt>
                <c:pt idx="19">
                  <c:v>0.47218116566666701</c:v>
                </c:pt>
                <c:pt idx="20">
                  <c:v>0.43029499900000001</c:v>
                </c:pt>
                <c:pt idx="21">
                  <c:v>0.49764133233333302</c:v>
                </c:pt>
                <c:pt idx="22">
                  <c:v>0.57244683233333304</c:v>
                </c:pt>
                <c:pt idx="23">
                  <c:v>0.65972458233333298</c:v>
                </c:pt>
                <c:pt idx="24">
                  <c:v>0.75180666625000003</c:v>
                </c:pt>
                <c:pt idx="25">
                  <c:v>0.77924599974999997</c:v>
                </c:pt>
                <c:pt idx="26">
                  <c:v>0.68219733333333299</c:v>
                </c:pt>
                <c:pt idx="27">
                  <c:v>0.61192650000000004</c:v>
                </c:pt>
                <c:pt idx="28">
                  <c:v>0.56217016666666697</c:v>
                </c:pt>
                <c:pt idx="29">
                  <c:v>0.61117275000000004</c:v>
                </c:pt>
                <c:pt idx="30">
                  <c:v>0.56317716666666695</c:v>
                </c:pt>
                <c:pt idx="31">
                  <c:v>0.56701533333333298</c:v>
                </c:pt>
                <c:pt idx="32">
                  <c:v>0.56977416666666703</c:v>
                </c:pt>
                <c:pt idx="33">
                  <c:v>0.66675655333333295</c:v>
                </c:pt>
                <c:pt idx="34">
                  <c:v>0.65342660416666698</c:v>
                </c:pt>
                <c:pt idx="35">
                  <c:v>0.63366811999999995</c:v>
                </c:pt>
                <c:pt idx="36">
                  <c:v>0.64095825500000003</c:v>
                </c:pt>
                <c:pt idx="37">
                  <c:v>0.61083611416666705</c:v>
                </c:pt>
                <c:pt idx="38">
                  <c:v>0.60382359416666698</c:v>
                </c:pt>
                <c:pt idx="39">
                  <c:v>0.61805684500000002</c:v>
                </c:pt>
                <c:pt idx="40">
                  <c:v>0.66093083333333302</c:v>
                </c:pt>
                <c:pt idx="41">
                  <c:v>0.69465500000000002</c:v>
                </c:pt>
                <c:pt idx="42">
                  <c:v>0.66722333333333295</c:v>
                </c:pt>
                <c:pt idx="43">
                  <c:v>0.61247249999999998</c:v>
                </c:pt>
                <c:pt idx="44">
                  <c:v>0.54618</c:v>
                </c:pt>
                <c:pt idx="45">
                  <c:v>0.54999833333333303</c:v>
                </c:pt>
                <c:pt idx="46">
                  <c:v>0.54348666666666701</c:v>
                </c:pt>
                <c:pt idx="47">
                  <c:v>0.499771666666667</c:v>
                </c:pt>
                <c:pt idx="48">
                  <c:v>0.54396624999999998</c:v>
                </c:pt>
                <c:pt idx="49">
                  <c:v>0.64191926349599604</c:v>
                </c:pt>
                <c:pt idx="50">
                  <c:v>0.64717934556016499</c:v>
                </c:pt>
                <c:pt idx="51">
                  <c:v>0.62414083574049495</c:v>
                </c:pt>
                <c:pt idx="52">
                  <c:v>0.63304698885732702</c:v>
                </c:pt>
                <c:pt idx="53">
                  <c:v>0.63966057761347705</c:v>
                </c:pt>
                <c:pt idx="54">
                  <c:v>0.60772962687825505</c:v>
                </c:pt>
                <c:pt idx="55">
                  <c:v>0.65454547893142601</c:v>
                </c:pt>
                <c:pt idx="56">
                  <c:v>0.74063446369708397</c:v>
                </c:pt>
                <c:pt idx="57">
                  <c:v>0.77700259811597605</c:v>
                </c:pt>
              </c:numCache>
            </c:numRef>
          </c:val>
          <c:smooth val="0"/>
          <c:extLst>
            <c:ext xmlns:c16="http://schemas.microsoft.com/office/drawing/2014/chart" uri="{C3380CC4-5D6E-409C-BE32-E72D297353CC}">
              <c16:uniqueId val="{00000007-E215-403A-9906-5D12BAAF3096}"/>
            </c:ext>
          </c:extLst>
        </c:ser>
        <c:ser>
          <c:idx val="12"/>
          <c:order val="8"/>
          <c:tx>
            <c:strRef>
              <c:f>adv!$A$14</c:f>
              <c:strCache>
                <c:ptCount val="1"/>
                <c:pt idx="0">
                  <c:v>Sweden</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adv!$B$1:$BG$1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adv!$B$14:$BG$14</c:f>
              <c:numCache>
                <c:formatCode>General</c:formatCode>
                <c:ptCount val="58"/>
                <c:pt idx="0">
                  <c:v>5.1732100041732103</c:v>
                </c:pt>
                <c:pt idx="1">
                  <c:v>5.1732100041732103</c:v>
                </c:pt>
                <c:pt idx="2">
                  <c:v>5.1732100041732103</c:v>
                </c:pt>
                <c:pt idx="3">
                  <c:v>5.1732100041732103</c:v>
                </c:pt>
                <c:pt idx="4">
                  <c:v>5.1732100041732103</c:v>
                </c:pt>
                <c:pt idx="5">
                  <c:v>5.1732100041732103</c:v>
                </c:pt>
                <c:pt idx="6">
                  <c:v>5.1732100041732103</c:v>
                </c:pt>
                <c:pt idx="7">
                  <c:v>5.1732100041732103</c:v>
                </c:pt>
                <c:pt idx="8">
                  <c:v>5.1732100041732103</c:v>
                </c:pt>
                <c:pt idx="9">
                  <c:v>5.1732100041732103</c:v>
                </c:pt>
                <c:pt idx="10">
                  <c:v>5.1732100041732103</c:v>
                </c:pt>
                <c:pt idx="11">
                  <c:v>5.1259052475026801</c:v>
                </c:pt>
                <c:pt idx="12">
                  <c:v>4.7624166656666702</c:v>
                </c:pt>
                <c:pt idx="13">
                  <c:v>4.3672499990000002</c:v>
                </c:pt>
                <c:pt idx="14">
                  <c:v>4.4394249989999999</c:v>
                </c:pt>
                <c:pt idx="15">
                  <c:v>4.1521916656666704</c:v>
                </c:pt>
                <c:pt idx="16">
                  <c:v>4.35589166566667</c:v>
                </c:pt>
                <c:pt idx="17">
                  <c:v>4.48164166566667</c:v>
                </c:pt>
                <c:pt idx="18">
                  <c:v>4.5184749990000004</c:v>
                </c:pt>
                <c:pt idx="19">
                  <c:v>4.2870833323333297</c:v>
                </c:pt>
                <c:pt idx="20">
                  <c:v>4.2295749989999996</c:v>
                </c:pt>
                <c:pt idx="21">
                  <c:v>5.0634416656666703</c:v>
                </c:pt>
                <c:pt idx="22">
                  <c:v>6.2826083323333304</c:v>
                </c:pt>
                <c:pt idx="23">
                  <c:v>7.6671083323333304</c:v>
                </c:pt>
                <c:pt idx="24">
                  <c:v>8.27179999941667</c:v>
                </c:pt>
                <c:pt idx="25">
                  <c:v>8.6039249996666705</c:v>
                </c:pt>
                <c:pt idx="26">
                  <c:v>7.1235833333333396</c:v>
                </c:pt>
                <c:pt idx="27">
                  <c:v>6.3404416666666696</c:v>
                </c:pt>
                <c:pt idx="28">
                  <c:v>6.1271500000000003</c:v>
                </c:pt>
                <c:pt idx="29">
                  <c:v>6.4468758333333298</c:v>
                </c:pt>
                <c:pt idx="30">
                  <c:v>5.9187900000000004</c:v>
                </c:pt>
                <c:pt idx="31">
                  <c:v>6.0474666666666703</c:v>
                </c:pt>
                <c:pt idx="32">
                  <c:v>5.8238333333333303</c:v>
                </c:pt>
                <c:pt idx="33">
                  <c:v>7.7834266666666698</c:v>
                </c:pt>
                <c:pt idx="34">
                  <c:v>7.7159700000000004</c:v>
                </c:pt>
                <c:pt idx="35">
                  <c:v>7.13326833333333</c:v>
                </c:pt>
                <c:pt idx="36">
                  <c:v>6.7059558333333298</c:v>
                </c:pt>
                <c:pt idx="37">
                  <c:v>7.6348941666666699</c:v>
                </c:pt>
                <c:pt idx="38">
                  <c:v>7.9498681666666702</c:v>
                </c:pt>
                <c:pt idx="39">
                  <c:v>8.2624283333333306</c:v>
                </c:pt>
                <c:pt idx="40">
                  <c:v>9.1622441666666692</c:v>
                </c:pt>
                <c:pt idx="41">
                  <c:v>10.3291358333333</c:v>
                </c:pt>
                <c:pt idx="42">
                  <c:v>9.7371233333333294</c:v>
                </c:pt>
                <c:pt idx="43">
                  <c:v>8.08630416666667</c:v>
                </c:pt>
                <c:pt idx="44">
                  <c:v>7.3488866666666697</c:v>
                </c:pt>
                <c:pt idx="45">
                  <c:v>7.4730883333333296</c:v>
                </c:pt>
                <c:pt idx="46">
                  <c:v>7.3782491666666701</c:v>
                </c:pt>
                <c:pt idx="47">
                  <c:v>6.7587700000000002</c:v>
                </c:pt>
                <c:pt idx="48">
                  <c:v>6.5910991666666696</c:v>
                </c:pt>
                <c:pt idx="49">
                  <c:v>7.6538191666666702</c:v>
                </c:pt>
                <c:pt idx="50">
                  <c:v>7.2075241666666701</c:v>
                </c:pt>
                <c:pt idx="51">
                  <c:v>6.4935433333333297</c:v>
                </c:pt>
                <c:pt idx="52">
                  <c:v>6.7750158333333301</c:v>
                </c:pt>
                <c:pt idx="53">
                  <c:v>6.51397166666667</c:v>
                </c:pt>
                <c:pt idx="54">
                  <c:v>6.8607849999999999</c:v>
                </c:pt>
                <c:pt idx="55">
                  <c:v>8.4348408333333307</c:v>
                </c:pt>
                <c:pt idx="56">
                  <c:v>8.5619916666666693</c:v>
                </c:pt>
                <c:pt idx="57">
                  <c:v>8.5488608333333307</c:v>
                </c:pt>
              </c:numCache>
            </c:numRef>
          </c:val>
          <c:smooth val="0"/>
          <c:extLst>
            <c:ext xmlns:c16="http://schemas.microsoft.com/office/drawing/2014/chart" uri="{C3380CC4-5D6E-409C-BE32-E72D297353CC}">
              <c16:uniqueId val="{00000008-E215-403A-9906-5D12BAAF3096}"/>
            </c:ext>
          </c:extLst>
        </c:ser>
        <c:dLbls>
          <c:showLegendKey val="0"/>
          <c:showVal val="0"/>
          <c:showCatName val="0"/>
          <c:showSerName val="0"/>
          <c:showPercent val="0"/>
          <c:showBubbleSize val="0"/>
        </c:dLbls>
        <c:marker val="1"/>
        <c:smooth val="0"/>
        <c:axId val="985140816"/>
        <c:axId val="985141232"/>
      </c:lineChart>
      <c:catAx>
        <c:axId val="98514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5141232"/>
        <c:crosses val="autoZero"/>
        <c:auto val="1"/>
        <c:lblAlgn val="ctr"/>
        <c:lblOffset val="100"/>
        <c:noMultiLvlLbl val="0"/>
      </c:catAx>
      <c:valAx>
        <c:axId val="985141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8514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Inflation rate, average consumer prices (Annual percent change)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Sheet1!$S$13</c:f>
              <c:strCache>
                <c:ptCount val="1"/>
                <c:pt idx="0">
                  <c:v>2001-2010</c:v>
                </c:pt>
              </c:strCache>
            </c:strRef>
          </c:tx>
          <c:spPr>
            <a:solidFill>
              <a:schemeClr val="accent1"/>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Sheet1!$S$14:$S$22</c:f>
              <c:numCache>
                <c:formatCode>General</c:formatCode>
                <c:ptCount val="9"/>
                <c:pt idx="0">
                  <c:v>1.95</c:v>
                </c:pt>
                <c:pt idx="1">
                  <c:v>12.209999999999999</c:v>
                </c:pt>
                <c:pt idx="2">
                  <c:v>4.2900000000000009</c:v>
                </c:pt>
                <c:pt idx="3">
                  <c:v>10.429999999999998</c:v>
                </c:pt>
                <c:pt idx="4">
                  <c:v>6.5699999999999985</c:v>
                </c:pt>
                <c:pt idx="5">
                  <c:v>5.7900000000000009</c:v>
                </c:pt>
                <c:pt idx="6">
                  <c:v>6.95</c:v>
                </c:pt>
                <c:pt idx="7">
                  <c:v>7.089999999999999</c:v>
                </c:pt>
                <c:pt idx="8">
                  <c:v>9.9199999999999982</c:v>
                </c:pt>
              </c:numCache>
            </c:numRef>
          </c:val>
          <c:extLst>
            <c:ext xmlns:c16="http://schemas.microsoft.com/office/drawing/2014/chart" uri="{C3380CC4-5D6E-409C-BE32-E72D297353CC}">
              <c16:uniqueId val="{00000000-92E6-49AA-B56A-FDC214ACB041}"/>
            </c:ext>
          </c:extLst>
        </c:ser>
        <c:ser>
          <c:idx val="1"/>
          <c:order val="1"/>
          <c:tx>
            <c:strRef>
              <c:f>Sheet1!$T$13</c:f>
              <c:strCache>
                <c:ptCount val="1"/>
                <c:pt idx="0">
                  <c:v>2011-2018</c:v>
                </c:pt>
              </c:strCache>
            </c:strRef>
          </c:tx>
          <c:spPr>
            <a:solidFill>
              <a:schemeClr val="accent2"/>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Sheet1!$T$14:$T$22</c:f>
              <c:numCache>
                <c:formatCode>General</c:formatCode>
                <c:ptCount val="9"/>
                <c:pt idx="0">
                  <c:v>1.5374999999999999</c:v>
                </c:pt>
                <c:pt idx="1">
                  <c:v>8.0500000000000007</c:v>
                </c:pt>
                <c:pt idx="2">
                  <c:v>3.7499999999999996</c:v>
                </c:pt>
                <c:pt idx="3">
                  <c:v>5.125</c:v>
                </c:pt>
                <c:pt idx="4">
                  <c:v>5.1624999999999996</c:v>
                </c:pt>
                <c:pt idx="5">
                  <c:v>5.3125</c:v>
                </c:pt>
                <c:pt idx="6">
                  <c:v>7.9124999999999996</c:v>
                </c:pt>
                <c:pt idx="7">
                  <c:v>7.7874999999999996</c:v>
                </c:pt>
                <c:pt idx="8">
                  <c:v>8.625</c:v>
                </c:pt>
              </c:numCache>
            </c:numRef>
          </c:val>
          <c:extLst>
            <c:ext xmlns:c16="http://schemas.microsoft.com/office/drawing/2014/chart" uri="{C3380CC4-5D6E-409C-BE32-E72D297353CC}">
              <c16:uniqueId val="{00000001-92E6-49AA-B56A-FDC214ACB041}"/>
            </c:ext>
          </c:extLst>
        </c:ser>
        <c:ser>
          <c:idx val="2"/>
          <c:order val="2"/>
          <c:tx>
            <c:strRef>
              <c:f>Sheet1!$U$13</c:f>
              <c:strCache>
                <c:ptCount val="1"/>
                <c:pt idx="0">
                  <c:v>2019-2023(f)</c:v>
                </c:pt>
              </c:strCache>
            </c:strRef>
          </c:tx>
          <c:spPr>
            <a:solidFill>
              <a:schemeClr val="accent3"/>
            </a:solidFill>
            <a:ln>
              <a:noFill/>
            </a:ln>
            <a:effectLst/>
          </c:spPr>
          <c:invertIfNegative val="0"/>
          <c:cat>
            <c:strRef>
              <c:f>Sheet1!$R$14:$R$22</c:f>
              <c:strCache>
                <c:ptCount val="9"/>
                <c:pt idx="0">
                  <c:v>Advanced economies</c:v>
                </c:pt>
                <c:pt idx="1">
                  <c:v>Commonwealth of Independent States</c:v>
                </c:pt>
                <c:pt idx="2">
                  <c:v>Emerging and Developing Asia</c:v>
                </c:pt>
                <c:pt idx="3">
                  <c:v>Emerging and Developing Europe</c:v>
                </c:pt>
                <c:pt idx="4">
                  <c:v>Emerging market and developing economies</c:v>
                </c:pt>
                <c:pt idx="5">
                  <c:v>Latin America and the Caribbean</c:v>
                </c:pt>
                <c:pt idx="6">
                  <c:v>Middle East and North Africa</c:v>
                </c:pt>
                <c:pt idx="7">
                  <c:v>Middle East, North Africa, Afghanistan, and Pakistan</c:v>
                </c:pt>
                <c:pt idx="8">
                  <c:v>Sub-Saharan Africa</c:v>
                </c:pt>
              </c:strCache>
            </c:strRef>
          </c:cat>
          <c:val>
            <c:numRef>
              <c:f>Sheet1!$U$14:$U$22</c:f>
              <c:numCache>
                <c:formatCode>General</c:formatCode>
                <c:ptCount val="9"/>
                <c:pt idx="0">
                  <c:v>1.98</c:v>
                </c:pt>
                <c:pt idx="1">
                  <c:v>5.0600000000000005</c:v>
                </c:pt>
                <c:pt idx="2">
                  <c:v>3.2800000000000002</c:v>
                </c:pt>
                <c:pt idx="3">
                  <c:v>7.74</c:v>
                </c:pt>
                <c:pt idx="4">
                  <c:v>4.4799999999999995</c:v>
                </c:pt>
                <c:pt idx="5">
                  <c:v>4.3</c:v>
                </c:pt>
                <c:pt idx="6">
                  <c:v>7.7200000000000006</c:v>
                </c:pt>
                <c:pt idx="7">
                  <c:v>7.5</c:v>
                </c:pt>
                <c:pt idx="8">
                  <c:v>7.92</c:v>
                </c:pt>
              </c:numCache>
            </c:numRef>
          </c:val>
          <c:extLst>
            <c:ext xmlns:c16="http://schemas.microsoft.com/office/drawing/2014/chart" uri="{C3380CC4-5D6E-409C-BE32-E72D297353CC}">
              <c16:uniqueId val="{00000002-92E6-49AA-B56A-FDC214ACB041}"/>
            </c:ext>
          </c:extLst>
        </c:ser>
        <c:dLbls>
          <c:showLegendKey val="0"/>
          <c:showVal val="0"/>
          <c:showCatName val="0"/>
          <c:showSerName val="0"/>
          <c:showPercent val="0"/>
          <c:showBubbleSize val="0"/>
        </c:dLbls>
        <c:gapWidth val="219"/>
        <c:overlap val="-27"/>
        <c:axId val="462096192"/>
        <c:axId val="462096608"/>
      </c:barChart>
      <c:catAx>
        <c:axId val="462096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2096608"/>
        <c:crosses val="autoZero"/>
        <c:auto val="1"/>
        <c:lblAlgn val="ctr"/>
        <c:lblOffset val="100"/>
        <c:noMultiLvlLbl val="0"/>
      </c:catAx>
      <c:valAx>
        <c:axId val="462096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2096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1956-4419-AA3E-E047FFA5A7C3}"/>
            </c:ext>
          </c:extLst>
        </c:ser>
        <c:ser>
          <c:idx val="1"/>
          <c:order val="1"/>
          <c:tx>
            <c:strRef>
              <c:f>aem!$A$3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aem!$B$3:$BG$3</c:f>
              <c:numCache>
                <c:formatCode>General</c:formatCode>
                <c:ptCount val="58"/>
                <c:pt idx="33">
                  <c:v>29.152833333333302</c:v>
                </c:pt>
                <c:pt idx="34">
                  <c:v>28.785083333333301</c:v>
                </c:pt>
                <c:pt idx="35">
                  <c:v>26.540666666666699</c:v>
                </c:pt>
                <c:pt idx="36">
                  <c:v>27.144916666666699</c:v>
                </c:pt>
                <c:pt idx="37">
                  <c:v>31.698416666666699</c:v>
                </c:pt>
                <c:pt idx="38">
                  <c:v>32.281166666666699</c:v>
                </c:pt>
                <c:pt idx="39">
                  <c:v>34.569249999999997</c:v>
                </c:pt>
                <c:pt idx="40">
                  <c:v>38.598416666666701</c:v>
                </c:pt>
                <c:pt idx="41">
                  <c:v>38.035328333333297</c:v>
                </c:pt>
                <c:pt idx="42">
                  <c:v>32.738518333333303</c:v>
                </c:pt>
                <c:pt idx="43">
                  <c:v>28.209</c:v>
                </c:pt>
                <c:pt idx="44">
                  <c:v>25.699750000000002</c:v>
                </c:pt>
                <c:pt idx="45">
                  <c:v>23.957416666666699</c:v>
                </c:pt>
                <c:pt idx="46">
                  <c:v>22.595583333333298</c:v>
                </c:pt>
                <c:pt idx="47">
                  <c:v>20.293666666666699</c:v>
                </c:pt>
                <c:pt idx="48">
                  <c:v>17.071666666666701</c:v>
                </c:pt>
                <c:pt idx="49">
                  <c:v>19.062999999999999</c:v>
                </c:pt>
                <c:pt idx="50">
                  <c:v>19.09825</c:v>
                </c:pt>
                <c:pt idx="51">
                  <c:v>17.695916666666701</c:v>
                </c:pt>
                <c:pt idx="52">
                  <c:v>19.577500000000001</c:v>
                </c:pt>
                <c:pt idx="53">
                  <c:v>19.5705833333333</c:v>
                </c:pt>
                <c:pt idx="54">
                  <c:v>20.7575</c:v>
                </c:pt>
                <c:pt idx="55">
                  <c:v>24.598749999999999</c:v>
                </c:pt>
                <c:pt idx="56">
                  <c:v>24.439916666666701</c:v>
                </c:pt>
                <c:pt idx="57">
                  <c:v>23.376333333333299</c:v>
                </c:pt>
              </c:numCache>
            </c:numRef>
          </c:val>
          <c:smooth val="0"/>
          <c:extLst>
            <c:ext xmlns:c16="http://schemas.microsoft.com/office/drawing/2014/chart" uri="{C3380CC4-5D6E-409C-BE32-E72D297353CC}">
              <c16:uniqueId val="{00000001-1956-4419-AA3E-E047FFA5A7C3}"/>
            </c:ext>
          </c:extLst>
        </c:ser>
        <c:ser>
          <c:idx val="2"/>
          <c:order val="2"/>
          <c:tx>
            <c:strRef>
              <c:f>aem!$A$4</c:f>
              <c:strCache>
                <c:ptCount val="1"/>
                <c:pt idx="0">
                  <c:v>Greece</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aem!$B$4:$BG$4</c:f>
              <c:numCache>
                <c:formatCode>General</c:formatCode>
                <c:ptCount val="58"/>
                <c:pt idx="0">
                  <c:v>30.000300003</c:v>
                </c:pt>
                <c:pt idx="1">
                  <c:v>30.000050024666699</c:v>
                </c:pt>
                <c:pt idx="2">
                  <c:v>30.000000028999999</c:v>
                </c:pt>
                <c:pt idx="3">
                  <c:v>30.000000028999999</c:v>
                </c:pt>
                <c:pt idx="4">
                  <c:v>30.000000028999999</c:v>
                </c:pt>
                <c:pt idx="5">
                  <c:v>30.000000028999999</c:v>
                </c:pt>
                <c:pt idx="6">
                  <c:v>30.000000028999999</c:v>
                </c:pt>
                <c:pt idx="7">
                  <c:v>30.000000028999999</c:v>
                </c:pt>
                <c:pt idx="8">
                  <c:v>30.000000028999999</c:v>
                </c:pt>
                <c:pt idx="9">
                  <c:v>30.000000028999999</c:v>
                </c:pt>
                <c:pt idx="10">
                  <c:v>30.000000028999999</c:v>
                </c:pt>
                <c:pt idx="11">
                  <c:v>30.0000000289151</c:v>
                </c:pt>
                <c:pt idx="12">
                  <c:v>30.000300003</c:v>
                </c:pt>
                <c:pt idx="13">
                  <c:v>29.625225002000001</c:v>
                </c:pt>
                <c:pt idx="14">
                  <c:v>30.000300003</c:v>
                </c:pt>
                <c:pt idx="15">
                  <c:v>32.051324999999999</c:v>
                </c:pt>
                <c:pt idx="16">
                  <c:v>36.517583332333302</c:v>
                </c:pt>
                <c:pt idx="17">
                  <c:v>36.838416665666699</c:v>
                </c:pt>
                <c:pt idx="18">
                  <c:v>36.745416665666703</c:v>
                </c:pt>
                <c:pt idx="19">
                  <c:v>37.038416665666702</c:v>
                </c:pt>
                <c:pt idx="20">
                  <c:v>42.616583332333299</c:v>
                </c:pt>
                <c:pt idx="21">
                  <c:v>55.408416665666699</c:v>
                </c:pt>
                <c:pt idx="22">
                  <c:v>66.803166665749998</c:v>
                </c:pt>
                <c:pt idx="23">
                  <c:v>88.064249999500007</c:v>
                </c:pt>
                <c:pt idx="24">
                  <c:v>112.716583333</c:v>
                </c:pt>
                <c:pt idx="25">
                  <c:v>138.11908333299999</c:v>
                </c:pt>
                <c:pt idx="26">
                  <c:v>139.98116666658299</c:v>
                </c:pt>
                <c:pt idx="27">
                  <c:v>135.42949999999999</c:v>
                </c:pt>
                <c:pt idx="28">
                  <c:v>141.8605</c:v>
                </c:pt>
                <c:pt idx="29">
                  <c:v>162.41658333333299</c:v>
                </c:pt>
                <c:pt idx="30">
                  <c:v>158.513916666667</c:v>
                </c:pt>
                <c:pt idx="31">
                  <c:v>182.266416666667</c:v>
                </c:pt>
                <c:pt idx="32">
                  <c:v>190.62424999999999</c:v>
                </c:pt>
                <c:pt idx="33">
                  <c:v>229.24984333333299</c:v>
                </c:pt>
                <c:pt idx="34">
                  <c:v>242.60281749999999</c:v>
                </c:pt>
                <c:pt idx="35">
                  <c:v>231.66273583333299</c:v>
                </c:pt>
                <c:pt idx="36">
                  <c:v>240.71154250000001</c:v>
                </c:pt>
                <c:pt idx="37">
                  <c:v>273.05785333333301</c:v>
                </c:pt>
                <c:pt idx="38">
                  <c:v>295.52910500000002</c:v>
                </c:pt>
                <c:pt idx="39">
                  <c:v>305.64660416666698</c:v>
                </c:pt>
                <c:pt idx="40">
                  <c:v>365.39856083333302</c:v>
                </c:pt>
              </c:numCache>
            </c:numRef>
          </c:val>
          <c:smooth val="0"/>
          <c:extLst>
            <c:ext xmlns:c16="http://schemas.microsoft.com/office/drawing/2014/chart" uri="{C3380CC4-5D6E-409C-BE32-E72D297353CC}">
              <c16:uniqueId val="{00000002-1956-4419-AA3E-E047FFA5A7C3}"/>
            </c:ext>
          </c:extLst>
        </c:ser>
        <c:ser>
          <c:idx val="3"/>
          <c:order val="3"/>
          <c:tx>
            <c:strRef>
              <c:f>aem!$A$5</c:f>
              <c:strCache>
                <c:ptCount val="1"/>
                <c:pt idx="0">
                  <c:v>Hungary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aem!$B$5:$BG$5</c:f>
              <c:numCache>
                <c:formatCode>General</c:formatCode>
                <c:ptCount val="58"/>
                <c:pt idx="8">
                  <c:v>59.999999999000003</c:v>
                </c:pt>
                <c:pt idx="9">
                  <c:v>59.999999999000003</c:v>
                </c:pt>
                <c:pt idx="10">
                  <c:v>59.999999999000003</c:v>
                </c:pt>
                <c:pt idx="11">
                  <c:v>59.821616665666703</c:v>
                </c:pt>
                <c:pt idx="12">
                  <c:v>55.259999999000001</c:v>
                </c:pt>
                <c:pt idx="13">
                  <c:v>48.966224998999998</c:v>
                </c:pt>
                <c:pt idx="14">
                  <c:v>46.752399998999998</c:v>
                </c:pt>
                <c:pt idx="15">
                  <c:v>43.971383332333303</c:v>
                </c:pt>
                <c:pt idx="16">
                  <c:v>41.575266665666703</c:v>
                </c:pt>
                <c:pt idx="17">
                  <c:v>40.960749999000001</c:v>
                </c:pt>
                <c:pt idx="18">
                  <c:v>37.911349999000002</c:v>
                </c:pt>
                <c:pt idx="19">
                  <c:v>35.577999998999999</c:v>
                </c:pt>
                <c:pt idx="20">
                  <c:v>32.5322833323333</c:v>
                </c:pt>
                <c:pt idx="21">
                  <c:v>34.314291665666701</c:v>
                </c:pt>
                <c:pt idx="22">
                  <c:v>36.630549999000003</c:v>
                </c:pt>
                <c:pt idx="23">
                  <c:v>42.671149999000001</c:v>
                </c:pt>
                <c:pt idx="24">
                  <c:v>48.042208332916701</c:v>
                </c:pt>
                <c:pt idx="25">
                  <c:v>50.119399999999999</c:v>
                </c:pt>
                <c:pt idx="26">
                  <c:v>45.832149999999999</c:v>
                </c:pt>
                <c:pt idx="27">
                  <c:v>46.970541666666698</c:v>
                </c:pt>
                <c:pt idx="28">
                  <c:v>50.413208333333301</c:v>
                </c:pt>
                <c:pt idx="29">
                  <c:v>59.066341666666702</c:v>
                </c:pt>
                <c:pt idx="30">
                  <c:v>63.205866666666701</c:v>
                </c:pt>
                <c:pt idx="31">
                  <c:v>74.735383333333303</c:v>
                </c:pt>
                <c:pt idx="32">
                  <c:v>78.988391666666701</c:v>
                </c:pt>
                <c:pt idx="33">
                  <c:v>91.933183333333304</c:v>
                </c:pt>
                <c:pt idx="34">
                  <c:v>105.160458333333</c:v>
                </c:pt>
                <c:pt idx="35">
                  <c:v>125.681425</c:v>
                </c:pt>
                <c:pt idx="36">
                  <c:v>152.64666666666699</c:v>
                </c:pt>
                <c:pt idx="37">
                  <c:v>186.789166666667</c:v>
                </c:pt>
                <c:pt idx="38">
                  <c:v>214.40166666666701</c:v>
                </c:pt>
                <c:pt idx="39">
                  <c:v>237.145833333333</c:v>
                </c:pt>
                <c:pt idx="40">
                  <c:v>282.17916666666702</c:v>
                </c:pt>
                <c:pt idx="41">
                  <c:v>286.49</c:v>
                </c:pt>
                <c:pt idx="42">
                  <c:v>257.886666666667</c:v>
                </c:pt>
                <c:pt idx="43">
                  <c:v>224.30666666666701</c:v>
                </c:pt>
                <c:pt idx="44">
                  <c:v>202.745833333333</c:v>
                </c:pt>
                <c:pt idx="45">
                  <c:v>199.58250000000001</c:v>
                </c:pt>
                <c:pt idx="46">
                  <c:v>210.39</c:v>
                </c:pt>
                <c:pt idx="47">
                  <c:v>183.62583333333299</c:v>
                </c:pt>
                <c:pt idx="48">
                  <c:v>172.113333333333</c:v>
                </c:pt>
                <c:pt idx="49">
                  <c:v>202.34166666666701</c:v>
                </c:pt>
                <c:pt idx="50">
                  <c:v>207.944166666667</c:v>
                </c:pt>
                <c:pt idx="51">
                  <c:v>201.05500000000001</c:v>
                </c:pt>
                <c:pt idx="52">
                  <c:v>225.104166666667</c:v>
                </c:pt>
                <c:pt idx="53">
                  <c:v>223.69499999999999</c:v>
                </c:pt>
                <c:pt idx="54">
                  <c:v>232.601666666667</c:v>
                </c:pt>
                <c:pt idx="55">
                  <c:v>279.33249999999998</c:v>
                </c:pt>
                <c:pt idx="56">
                  <c:v>281.52333333333303</c:v>
                </c:pt>
                <c:pt idx="57">
                  <c:v>274.433333333333</c:v>
                </c:pt>
              </c:numCache>
            </c:numRef>
          </c:val>
          <c:smooth val="0"/>
          <c:extLst>
            <c:ext xmlns:c16="http://schemas.microsoft.com/office/drawing/2014/chart" uri="{C3380CC4-5D6E-409C-BE32-E72D297353CC}">
              <c16:uniqueId val="{00000003-1956-4419-AA3E-E047FFA5A7C3}"/>
            </c:ext>
          </c:extLst>
        </c:ser>
        <c:ser>
          <c:idx val="4"/>
          <c:order val="4"/>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4-1956-4419-AA3E-E047FFA5A7C3}"/>
            </c:ext>
          </c:extLst>
        </c:ser>
        <c:ser>
          <c:idx val="5"/>
          <c:order val="5"/>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5-1956-4419-AA3E-E047FFA5A7C3}"/>
            </c:ext>
          </c:extLst>
        </c:ser>
        <c:ser>
          <c:idx val="6"/>
          <c:order val="6"/>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6-1956-4419-AA3E-E047FFA5A7C3}"/>
            </c:ext>
          </c:extLst>
        </c:ser>
        <c:ser>
          <c:idx val="7"/>
          <c:order val="7"/>
          <c:tx>
            <c:strRef>
              <c:f>aem!$A$9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aem!$B$9:$BG$9</c:f>
              <c:numCache>
                <c:formatCode>General</c:formatCode>
                <c:ptCount val="58"/>
                <c:pt idx="0">
                  <c:v>21.181773533674701</c:v>
                </c:pt>
                <c:pt idx="1">
                  <c:v>21.058439578086801</c:v>
                </c:pt>
                <c:pt idx="2">
                  <c:v>20.880105345007198</c:v>
                </c:pt>
                <c:pt idx="3">
                  <c:v>20.830078862346198</c:v>
                </c:pt>
                <c:pt idx="4">
                  <c:v>20.800000019799999</c:v>
                </c:pt>
                <c:pt idx="5">
                  <c:v>20.800000019799999</c:v>
                </c:pt>
                <c:pt idx="6">
                  <c:v>20.800000019799999</c:v>
                </c:pt>
                <c:pt idx="7">
                  <c:v>20.800000019799999</c:v>
                </c:pt>
                <c:pt idx="8">
                  <c:v>20.800000019799999</c:v>
                </c:pt>
                <c:pt idx="9">
                  <c:v>20.800000019799999</c:v>
                </c:pt>
                <c:pt idx="10">
                  <c:v>20.800000019799999</c:v>
                </c:pt>
                <c:pt idx="11">
                  <c:v>20.800000018066701</c:v>
                </c:pt>
                <c:pt idx="12">
                  <c:v>20.800029492037499</c:v>
                </c:pt>
                <c:pt idx="13">
                  <c:v>20.619581636391299</c:v>
                </c:pt>
                <c:pt idx="14">
                  <c:v>20.375102798127202</c:v>
                </c:pt>
                <c:pt idx="15">
                  <c:v>20.379269485649299</c:v>
                </c:pt>
                <c:pt idx="16">
                  <c:v>20.400102923259801</c:v>
                </c:pt>
                <c:pt idx="17">
                  <c:v>20.400102923259801</c:v>
                </c:pt>
                <c:pt idx="18">
                  <c:v>20.336102600360199</c:v>
                </c:pt>
                <c:pt idx="19">
                  <c:v>20.418936351696502</c:v>
                </c:pt>
                <c:pt idx="20">
                  <c:v>20.476353308047798</c:v>
                </c:pt>
                <c:pt idx="21">
                  <c:v>21.820443423110699</c:v>
                </c:pt>
                <c:pt idx="22">
                  <c:v>23.000116042057702</c:v>
                </c:pt>
                <c:pt idx="23">
                  <c:v>23.000116042057702</c:v>
                </c:pt>
                <c:pt idx="24">
                  <c:v>23.639369267103401</c:v>
                </c:pt>
                <c:pt idx="25">
                  <c:v>27.158887023977599</c:v>
                </c:pt>
                <c:pt idx="26">
                  <c:v>26.2988826852636</c:v>
                </c:pt>
                <c:pt idx="27">
                  <c:v>25.722796445413099</c:v>
                </c:pt>
                <c:pt idx="28">
                  <c:v>25.293877614730299</c:v>
                </c:pt>
                <c:pt idx="29">
                  <c:v>25.702046340723001</c:v>
                </c:pt>
                <c:pt idx="30">
                  <c:v>25.585462419191</c:v>
                </c:pt>
                <c:pt idx="31">
                  <c:v>25.5167954060799</c:v>
                </c:pt>
                <c:pt idx="32">
                  <c:v>25.400128150794099</c:v>
                </c:pt>
                <c:pt idx="33">
                  <c:v>25.319611077896202</c:v>
                </c:pt>
                <c:pt idx="34">
                  <c:v>25.1499518885845</c:v>
                </c:pt>
                <c:pt idx="35">
                  <c:v>24.915175704072599</c:v>
                </c:pt>
                <c:pt idx="36">
                  <c:v>25.342682860966502</c:v>
                </c:pt>
                <c:pt idx="37">
                  <c:v>31.364334454295399</c:v>
                </c:pt>
                <c:pt idx="38">
                  <c:v>41.359387499999997</c:v>
                </c:pt>
                <c:pt idx="39">
                  <c:v>37.8136558333333</c:v>
                </c:pt>
                <c:pt idx="40">
                  <c:v>40.111803333333299</c:v>
                </c:pt>
                <c:pt idx="41">
                  <c:v>44.431899999999999</c:v>
                </c:pt>
                <c:pt idx="42">
                  <c:v>42.960083333333301</c:v>
                </c:pt>
                <c:pt idx="43">
                  <c:v>41.484616666666703</c:v>
                </c:pt>
                <c:pt idx="44">
                  <c:v>40.2224149175021</c:v>
                </c:pt>
                <c:pt idx="45">
                  <c:v>40.220130208333302</c:v>
                </c:pt>
                <c:pt idx="46">
                  <c:v>37.881983221536302</c:v>
                </c:pt>
                <c:pt idx="47">
                  <c:v>34.518180591701302</c:v>
                </c:pt>
                <c:pt idx="48">
                  <c:v>33.313300641233802</c:v>
                </c:pt>
                <c:pt idx="49">
                  <c:v>34.285774123424098</c:v>
                </c:pt>
                <c:pt idx="50">
                  <c:v>31.685704999999999</c:v>
                </c:pt>
                <c:pt idx="51">
                  <c:v>30.4917333333333</c:v>
                </c:pt>
                <c:pt idx="52">
                  <c:v>31.0830916666667</c:v>
                </c:pt>
                <c:pt idx="53">
                  <c:v>30.7259666666667</c:v>
                </c:pt>
                <c:pt idx="54">
                  <c:v>32.479833333333303</c:v>
                </c:pt>
                <c:pt idx="55">
                  <c:v>34.247716666666697</c:v>
                </c:pt>
                <c:pt idx="56">
                  <c:v>35.296383333333303</c:v>
                </c:pt>
                <c:pt idx="57">
                  <c:v>33.939811056685798</c:v>
                </c:pt>
              </c:numCache>
            </c:numRef>
          </c:val>
          <c:smooth val="0"/>
          <c:extLst>
            <c:ext xmlns:c16="http://schemas.microsoft.com/office/drawing/2014/chart" uri="{C3380CC4-5D6E-409C-BE32-E72D297353CC}">
              <c16:uniqueId val="{00000007-1956-4419-AA3E-E047FFA5A7C3}"/>
            </c:ext>
          </c:extLst>
        </c:ser>
        <c:ser>
          <c:idx val="8"/>
          <c:order val="8"/>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8-1956-4419-AA3E-E047FFA5A7C3}"/>
            </c:ext>
          </c:extLst>
        </c:ser>
        <c:ser>
          <c:idx val="9"/>
          <c:order val="9"/>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9-1956-4419-AA3E-E047FFA5A7C3}"/>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018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80B6-4AF0-B2F9-5F374E410248}"/>
            </c:ext>
          </c:extLst>
        </c:ser>
        <c:ser>
          <c:idx val="1"/>
          <c:order val="1"/>
          <c:tx>
            <c:strRef>
              <c:f>aem!$A$3</c:f>
              <c:strCache>
                <c:ptCount val="1"/>
                <c:pt idx="0">
                  <c:v>Czech Republic</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aem!$B$3:$BG$3</c:f>
              <c:numCache>
                <c:formatCode>General</c:formatCode>
                <c:ptCount val="58"/>
                <c:pt idx="33">
                  <c:v>29.152833333333302</c:v>
                </c:pt>
                <c:pt idx="34">
                  <c:v>28.785083333333301</c:v>
                </c:pt>
                <c:pt idx="35">
                  <c:v>26.540666666666699</c:v>
                </c:pt>
                <c:pt idx="36">
                  <c:v>27.144916666666699</c:v>
                </c:pt>
                <c:pt idx="37">
                  <c:v>31.698416666666699</c:v>
                </c:pt>
                <c:pt idx="38">
                  <c:v>32.281166666666699</c:v>
                </c:pt>
                <c:pt idx="39">
                  <c:v>34.569249999999997</c:v>
                </c:pt>
                <c:pt idx="40">
                  <c:v>38.598416666666701</c:v>
                </c:pt>
                <c:pt idx="41">
                  <c:v>38.035328333333297</c:v>
                </c:pt>
                <c:pt idx="42">
                  <c:v>32.738518333333303</c:v>
                </c:pt>
                <c:pt idx="43">
                  <c:v>28.209</c:v>
                </c:pt>
                <c:pt idx="44">
                  <c:v>25.699750000000002</c:v>
                </c:pt>
                <c:pt idx="45">
                  <c:v>23.957416666666699</c:v>
                </c:pt>
                <c:pt idx="46">
                  <c:v>22.595583333333298</c:v>
                </c:pt>
                <c:pt idx="47">
                  <c:v>20.293666666666699</c:v>
                </c:pt>
                <c:pt idx="48">
                  <c:v>17.071666666666701</c:v>
                </c:pt>
                <c:pt idx="49">
                  <c:v>19.062999999999999</c:v>
                </c:pt>
                <c:pt idx="50">
                  <c:v>19.09825</c:v>
                </c:pt>
                <c:pt idx="51">
                  <c:v>17.695916666666701</c:v>
                </c:pt>
                <c:pt idx="52">
                  <c:v>19.577500000000001</c:v>
                </c:pt>
                <c:pt idx="53">
                  <c:v>19.5705833333333</c:v>
                </c:pt>
                <c:pt idx="54">
                  <c:v>20.7575</c:v>
                </c:pt>
                <c:pt idx="55">
                  <c:v>24.598749999999999</c:v>
                </c:pt>
                <c:pt idx="56">
                  <c:v>24.439916666666701</c:v>
                </c:pt>
                <c:pt idx="57">
                  <c:v>23.376333333333299</c:v>
                </c:pt>
              </c:numCache>
            </c:numRef>
          </c:val>
          <c:smooth val="0"/>
          <c:extLst>
            <c:ext xmlns:c16="http://schemas.microsoft.com/office/drawing/2014/chart" uri="{C3380CC4-5D6E-409C-BE32-E72D297353CC}">
              <c16:uniqueId val="{00000001-80B6-4AF0-B2F9-5F374E410248}"/>
            </c:ext>
          </c:extLst>
        </c:ser>
        <c:ser>
          <c:idx val="4"/>
          <c:order val="2"/>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2-80B6-4AF0-B2F9-5F374E410248}"/>
            </c:ext>
          </c:extLst>
        </c:ser>
        <c:ser>
          <c:idx val="5"/>
          <c:order val="3"/>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3-80B6-4AF0-B2F9-5F374E410248}"/>
            </c:ext>
          </c:extLst>
        </c:ser>
        <c:ser>
          <c:idx val="6"/>
          <c:order val="4"/>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4-80B6-4AF0-B2F9-5F374E410248}"/>
            </c:ext>
          </c:extLst>
        </c:ser>
        <c:ser>
          <c:idx val="7"/>
          <c:order val="5"/>
          <c:tx>
            <c:strRef>
              <c:f>aem!$A$9</c:f>
              <c:strCache>
                <c:ptCount val="1"/>
                <c:pt idx="0">
                  <c:v>Thailand</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aem!$B$9:$BG$9</c:f>
              <c:numCache>
                <c:formatCode>General</c:formatCode>
                <c:ptCount val="58"/>
                <c:pt idx="0">
                  <c:v>21.181773533674701</c:v>
                </c:pt>
                <c:pt idx="1">
                  <c:v>21.058439578086801</c:v>
                </c:pt>
                <c:pt idx="2">
                  <c:v>20.880105345007198</c:v>
                </c:pt>
                <c:pt idx="3">
                  <c:v>20.830078862346198</c:v>
                </c:pt>
                <c:pt idx="4">
                  <c:v>20.800000019799999</c:v>
                </c:pt>
                <c:pt idx="5">
                  <c:v>20.800000019799999</c:v>
                </c:pt>
                <c:pt idx="6">
                  <c:v>20.800000019799999</c:v>
                </c:pt>
                <c:pt idx="7">
                  <c:v>20.800000019799999</c:v>
                </c:pt>
                <c:pt idx="8">
                  <c:v>20.800000019799999</c:v>
                </c:pt>
                <c:pt idx="9">
                  <c:v>20.800000019799999</c:v>
                </c:pt>
                <c:pt idx="10">
                  <c:v>20.800000019799999</c:v>
                </c:pt>
                <c:pt idx="11">
                  <c:v>20.800000018066701</c:v>
                </c:pt>
                <c:pt idx="12">
                  <c:v>20.800029492037499</c:v>
                </c:pt>
                <c:pt idx="13">
                  <c:v>20.619581636391299</c:v>
                </c:pt>
                <c:pt idx="14">
                  <c:v>20.375102798127202</c:v>
                </c:pt>
                <c:pt idx="15">
                  <c:v>20.379269485649299</c:v>
                </c:pt>
                <c:pt idx="16">
                  <c:v>20.400102923259801</c:v>
                </c:pt>
                <c:pt idx="17">
                  <c:v>20.400102923259801</c:v>
                </c:pt>
                <c:pt idx="18">
                  <c:v>20.336102600360199</c:v>
                </c:pt>
                <c:pt idx="19">
                  <c:v>20.418936351696502</c:v>
                </c:pt>
                <c:pt idx="20">
                  <c:v>20.476353308047798</c:v>
                </c:pt>
                <c:pt idx="21">
                  <c:v>21.820443423110699</c:v>
                </c:pt>
                <c:pt idx="22">
                  <c:v>23.000116042057702</c:v>
                </c:pt>
                <c:pt idx="23">
                  <c:v>23.000116042057702</c:v>
                </c:pt>
                <c:pt idx="24">
                  <c:v>23.639369267103401</c:v>
                </c:pt>
                <c:pt idx="25">
                  <c:v>27.158887023977599</c:v>
                </c:pt>
                <c:pt idx="26">
                  <c:v>26.2988826852636</c:v>
                </c:pt>
                <c:pt idx="27">
                  <c:v>25.722796445413099</c:v>
                </c:pt>
                <c:pt idx="28">
                  <c:v>25.293877614730299</c:v>
                </c:pt>
                <c:pt idx="29">
                  <c:v>25.702046340723001</c:v>
                </c:pt>
                <c:pt idx="30">
                  <c:v>25.585462419191</c:v>
                </c:pt>
                <c:pt idx="31">
                  <c:v>25.5167954060799</c:v>
                </c:pt>
                <c:pt idx="32">
                  <c:v>25.400128150794099</c:v>
                </c:pt>
                <c:pt idx="33">
                  <c:v>25.319611077896202</c:v>
                </c:pt>
                <c:pt idx="34">
                  <c:v>25.1499518885845</c:v>
                </c:pt>
                <c:pt idx="35">
                  <c:v>24.915175704072599</c:v>
                </c:pt>
                <c:pt idx="36">
                  <c:v>25.342682860966502</c:v>
                </c:pt>
                <c:pt idx="37">
                  <c:v>31.364334454295399</c:v>
                </c:pt>
                <c:pt idx="38">
                  <c:v>41.359387499999997</c:v>
                </c:pt>
                <c:pt idx="39">
                  <c:v>37.8136558333333</c:v>
                </c:pt>
                <c:pt idx="40">
                  <c:v>40.111803333333299</c:v>
                </c:pt>
                <c:pt idx="41">
                  <c:v>44.431899999999999</c:v>
                </c:pt>
                <c:pt idx="42">
                  <c:v>42.960083333333301</c:v>
                </c:pt>
                <c:pt idx="43">
                  <c:v>41.484616666666703</c:v>
                </c:pt>
                <c:pt idx="44">
                  <c:v>40.2224149175021</c:v>
                </c:pt>
                <c:pt idx="45">
                  <c:v>40.220130208333302</c:v>
                </c:pt>
                <c:pt idx="46">
                  <c:v>37.881983221536302</c:v>
                </c:pt>
                <c:pt idx="47">
                  <c:v>34.518180591701302</c:v>
                </c:pt>
                <c:pt idx="48">
                  <c:v>33.313300641233802</c:v>
                </c:pt>
                <c:pt idx="49">
                  <c:v>34.285774123424098</c:v>
                </c:pt>
                <c:pt idx="50">
                  <c:v>31.685704999999999</c:v>
                </c:pt>
                <c:pt idx="51">
                  <c:v>30.4917333333333</c:v>
                </c:pt>
                <c:pt idx="52">
                  <c:v>31.0830916666667</c:v>
                </c:pt>
                <c:pt idx="53">
                  <c:v>30.7259666666667</c:v>
                </c:pt>
                <c:pt idx="54">
                  <c:v>32.479833333333303</c:v>
                </c:pt>
                <c:pt idx="55">
                  <c:v>34.247716666666697</c:v>
                </c:pt>
                <c:pt idx="56">
                  <c:v>35.296383333333303</c:v>
                </c:pt>
                <c:pt idx="57">
                  <c:v>33.939811056685798</c:v>
                </c:pt>
              </c:numCache>
            </c:numRef>
          </c:val>
          <c:smooth val="0"/>
          <c:extLst>
            <c:ext xmlns:c16="http://schemas.microsoft.com/office/drawing/2014/chart" uri="{C3380CC4-5D6E-409C-BE32-E72D297353CC}">
              <c16:uniqueId val="{00000005-80B6-4AF0-B2F9-5F374E410248}"/>
            </c:ext>
          </c:extLst>
        </c:ser>
        <c:ser>
          <c:idx val="8"/>
          <c:order val="6"/>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6-80B6-4AF0-B2F9-5F374E410248}"/>
            </c:ext>
          </c:extLst>
        </c:ser>
        <c:ser>
          <c:idx val="9"/>
          <c:order val="7"/>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7-80B6-4AF0-B2F9-5F374E410248}"/>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018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aem!$A$2</c:f>
              <c:strCache>
                <c:ptCount val="1"/>
                <c:pt idx="0">
                  <c:v>Brazil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aem!$B$2:$BG$2</c:f>
              <c:numCache>
                <c:formatCode>General</c:formatCode>
                <c:ptCount val="58"/>
                <c:pt idx="0">
                  <c:v>8.0997053349699505E-14</c:v>
                </c:pt>
                <c:pt idx="1">
                  <c:v>1.1684347882688201E-13</c:v>
                </c:pt>
                <c:pt idx="2">
                  <c:v>1.6776415548709099E-13</c:v>
                </c:pt>
                <c:pt idx="3">
                  <c:v>2.4886939767619999E-13</c:v>
                </c:pt>
                <c:pt idx="4">
                  <c:v>5.4202391705355898E-13</c:v>
                </c:pt>
                <c:pt idx="5">
                  <c:v>8.2165488534659202E-13</c:v>
                </c:pt>
                <c:pt idx="6">
                  <c:v>9.6071305109730698E-13</c:v>
                </c:pt>
                <c:pt idx="7">
                  <c:v>1.15260322134062E-12</c:v>
                </c:pt>
                <c:pt idx="8">
                  <c:v>1.4695952527679299E-12</c:v>
                </c:pt>
                <c:pt idx="9">
                  <c:v>1.7633628396387501E-12</c:v>
                </c:pt>
                <c:pt idx="10">
                  <c:v>1.9878537834480901E-12</c:v>
                </c:pt>
                <c:pt idx="11">
                  <c:v>2.2882208631248701E-12</c:v>
                </c:pt>
                <c:pt idx="12">
                  <c:v>2.56796001993275E-12</c:v>
                </c:pt>
                <c:pt idx="13">
                  <c:v>2.65094052783721E-12</c:v>
                </c:pt>
                <c:pt idx="14">
                  <c:v>2.9383610615176001E-12</c:v>
                </c:pt>
                <c:pt idx="15">
                  <c:v>3.5168444719384999E-12</c:v>
                </c:pt>
                <c:pt idx="16">
                  <c:v>4.61870733099062E-12</c:v>
                </c:pt>
                <c:pt idx="17">
                  <c:v>6.1208672945584299E-12</c:v>
                </c:pt>
                <c:pt idx="18">
                  <c:v>7.8197498441913693E-12</c:v>
                </c:pt>
                <c:pt idx="19">
                  <c:v>1.1660690720063E-11</c:v>
                </c:pt>
                <c:pt idx="20">
                  <c:v>2.2812318924444299E-11</c:v>
                </c:pt>
                <c:pt idx="21">
                  <c:v>4.0300109353132597E-11</c:v>
                </c:pt>
                <c:pt idx="22">
                  <c:v>7.7685442717109896E-11</c:v>
                </c:pt>
                <c:pt idx="23">
                  <c:v>2.49718172221135E-10</c:v>
                </c:pt>
                <c:pt idx="24">
                  <c:v>7.9974132397413803E-10</c:v>
                </c:pt>
                <c:pt idx="25">
                  <c:v>2.68324234084592E-9</c:v>
                </c:pt>
                <c:pt idx="26">
                  <c:v>5.9096822674925002E-9</c:v>
                </c:pt>
                <c:pt idx="27">
                  <c:v>1.6976307824584001E-8</c:v>
                </c:pt>
                <c:pt idx="28">
                  <c:v>1.1354767374037E-7</c:v>
                </c:pt>
                <c:pt idx="29">
                  <c:v>1.22638743473744E-6</c:v>
                </c:pt>
                <c:pt idx="30">
                  <c:v>2.95572678942699E-5</c:v>
                </c:pt>
                <c:pt idx="31">
                  <c:v>1.7596144308602401E-4</c:v>
                </c:pt>
                <c:pt idx="32">
                  <c:v>1.95302352248811E-3</c:v>
                </c:pt>
                <c:pt idx="33">
                  <c:v>3.8276610926672998E-2</c:v>
                </c:pt>
                <c:pt idx="34">
                  <c:v>0.66468351407057702</c:v>
                </c:pt>
                <c:pt idx="35">
                  <c:v>0.91766666666666696</c:v>
                </c:pt>
                <c:pt idx="36">
                  <c:v>1.0051000000000001</c:v>
                </c:pt>
                <c:pt idx="37">
                  <c:v>1.07799166666667</c:v>
                </c:pt>
                <c:pt idx="38">
                  <c:v>1.16051666666667</c:v>
                </c:pt>
                <c:pt idx="39">
                  <c:v>1.8139328465721301</c:v>
                </c:pt>
                <c:pt idx="40">
                  <c:v>1.8294231220756101</c:v>
                </c:pt>
                <c:pt idx="41">
                  <c:v>2.3496317093224399</c:v>
                </c:pt>
                <c:pt idx="42">
                  <c:v>2.9203630177551898</c:v>
                </c:pt>
                <c:pt idx="43">
                  <c:v>3.0774751184780098</c:v>
                </c:pt>
                <c:pt idx="44">
                  <c:v>2.9251194495158601</c:v>
                </c:pt>
                <c:pt idx="45">
                  <c:v>2.4343900362318802</c:v>
                </c:pt>
                <c:pt idx="46">
                  <c:v>2.17532666666667</c:v>
                </c:pt>
                <c:pt idx="47">
                  <c:v>1.94705833333333</c:v>
                </c:pt>
                <c:pt idx="48">
                  <c:v>1.8337666666666701</c:v>
                </c:pt>
                <c:pt idx="49">
                  <c:v>1.99942817314426</c:v>
                </c:pt>
                <c:pt idx="50">
                  <c:v>1.7592267105871799</c:v>
                </c:pt>
                <c:pt idx="51">
                  <c:v>1.6728287552565899</c:v>
                </c:pt>
                <c:pt idx="52">
                  <c:v>1.9530686111248701</c:v>
                </c:pt>
                <c:pt idx="53">
                  <c:v>2.1560891512631102</c:v>
                </c:pt>
                <c:pt idx="54">
                  <c:v>2.3529519627666899</c:v>
                </c:pt>
                <c:pt idx="55">
                  <c:v>3.3269043827687899</c:v>
                </c:pt>
                <c:pt idx="56">
                  <c:v>3.49131342157271</c:v>
                </c:pt>
                <c:pt idx="57">
                  <c:v>3.1913894463004802</c:v>
                </c:pt>
              </c:numCache>
            </c:numRef>
          </c:val>
          <c:smooth val="0"/>
          <c:extLst>
            <c:ext xmlns:c16="http://schemas.microsoft.com/office/drawing/2014/chart" uri="{C3380CC4-5D6E-409C-BE32-E72D297353CC}">
              <c16:uniqueId val="{00000000-2597-4FB6-B632-7DF8C0F1BAEA}"/>
            </c:ext>
          </c:extLst>
        </c:ser>
        <c:ser>
          <c:idx val="4"/>
          <c:order val="1"/>
          <c:tx>
            <c:strRef>
              <c:f>aem!$A$6</c:f>
              <c:strCache>
                <c:ptCount val="1"/>
                <c:pt idx="0">
                  <c:v>Mexico</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aem!$B$6:$BG$6</c:f>
              <c:numCache>
                <c:formatCode>General</c:formatCode>
                <c:ptCount val="58"/>
                <c:pt idx="0">
                  <c:v>1.25000000125E-2</c:v>
                </c:pt>
                <c:pt idx="1">
                  <c:v>1.25000000125E-2</c:v>
                </c:pt>
                <c:pt idx="2">
                  <c:v>1.25000000125E-2</c:v>
                </c:pt>
                <c:pt idx="3">
                  <c:v>1.25000000125E-2</c:v>
                </c:pt>
                <c:pt idx="4">
                  <c:v>1.25000000125E-2</c:v>
                </c:pt>
                <c:pt idx="5">
                  <c:v>1.25000000125E-2</c:v>
                </c:pt>
                <c:pt idx="6">
                  <c:v>1.25000000125E-2</c:v>
                </c:pt>
                <c:pt idx="7">
                  <c:v>1.25000000125E-2</c:v>
                </c:pt>
                <c:pt idx="8">
                  <c:v>1.25000000125E-2</c:v>
                </c:pt>
                <c:pt idx="9">
                  <c:v>1.25000000125E-2</c:v>
                </c:pt>
                <c:pt idx="10">
                  <c:v>1.25000000125E-2</c:v>
                </c:pt>
                <c:pt idx="11">
                  <c:v>1.25000000114583E-2</c:v>
                </c:pt>
                <c:pt idx="12">
                  <c:v>1.2500023037919901E-2</c:v>
                </c:pt>
                <c:pt idx="13">
                  <c:v>1.24999519112712E-2</c:v>
                </c:pt>
                <c:pt idx="14">
                  <c:v>1.24999689192606E-2</c:v>
                </c:pt>
                <c:pt idx="15">
                  <c:v>1.2500000000000001E-2</c:v>
                </c:pt>
                <c:pt idx="16">
                  <c:v>1.54258499996667E-2</c:v>
                </c:pt>
                <c:pt idx="17">
                  <c:v>2.2572866665750001E-2</c:v>
                </c:pt>
                <c:pt idx="18">
                  <c:v>2.2767283332333299E-2</c:v>
                </c:pt>
                <c:pt idx="19">
                  <c:v>2.2805383332333298E-2</c:v>
                </c:pt>
                <c:pt idx="20">
                  <c:v>2.2951008332333302E-2</c:v>
                </c:pt>
                <c:pt idx="21">
                  <c:v>2.45145999990833E-2</c:v>
                </c:pt>
                <c:pt idx="22">
                  <c:v>5.6401699999250002E-2</c:v>
                </c:pt>
                <c:pt idx="23">
                  <c:v>0.1200935833325</c:v>
                </c:pt>
                <c:pt idx="24">
                  <c:v>0.16782758333266701</c:v>
                </c:pt>
                <c:pt idx="25">
                  <c:v>0.25687158333316701</c:v>
                </c:pt>
                <c:pt idx="26">
                  <c:v>0.611772583333</c:v>
                </c:pt>
                <c:pt idx="27">
                  <c:v>1.3781825000000001</c:v>
                </c:pt>
                <c:pt idx="28">
                  <c:v>2.2731050000000002</c:v>
                </c:pt>
                <c:pt idx="29">
                  <c:v>2.4614725000000002</c:v>
                </c:pt>
                <c:pt idx="30">
                  <c:v>2.8125991666666699</c:v>
                </c:pt>
                <c:pt idx="31">
                  <c:v>3.0184299999999999</c:v>
                </c:pt>
                <c:pt idx="32">
                  <c:v>3.09489833333333</c:v>
                </c:pt>
                <c:pt idx="33">
                  <c:v>3.11561666666667</c:v>
                </c:pt>
                <c:pt idx="34">
                  <c:v>3.3751166666666701</c:v>
                </c:pt>
                <c:pt idx="35">
                  <c:v>6.4194250000000004</c:v>
                </c:pt>
                <c:pt idx="36">
                  <c:v>7.5994484166666698</c:v>
                </c:pt>
                <c:pt idx="37">
                  <c:v>7.9184599999999996</c:v>
                </c:pt>
                <c:pt idx="38">
                  <c:v>9.1360417500000004</c:v>
                </c:pt>
                <c:pt idx="39">
                  <c:v>9.5603975000000005</c:v>
                </c:pt>
                <c:pt idx="40">
                  <c:v>9.4555583333333306</c:v>
                </c:pt>
                <c:pt idx="41">
                  <c:v>9.3423416666666697</c:v>
                </c:pt>
                <c:pt idx="42">
                  <c:v>9.6559583333333308</c:v>
                </c:pt>
                <c:pt idx="43">
                  <c:v>10.7890191666667</c:v>
                </c:pt>
                <c:pt idx="44">
                  <c:v>11.285966666666701</c:v>
                </c:pt>
                <c:pt idx="45">
                  <c:v>10.8978916666667</c:v>
                </c:pt>
                <c:pt idx="46">
                  <c:v>10.8992416666667</c:v>
                </c:pt>
                <c:pt idx="47">
                  <c:v>10.9281916666667</c:v>
                </c:pt>
                <c:pt idx="48">
                  <c:v>11.129716666666701</c:v>
                </c:pt>
                <c:pt idx="49">
                  <c:v>13.513475</c:v>
                </c:pt>
                <c:pt idx="50">
                  <c:v>12.636008333333301</c:v>
                </c:pt>
                <c:pt idx="51">
                  <c:v>12.423325</c:v>
                </c:pt>
                <c:pt idx="52">
                  <c:v>13.169458333333299</c:v>
                </c:pt>
                <c:pt idx="53">
                  <c:v>12.7719916666667</c:v>
                </c:pt>
                <c:pt idx="54">
                  <c:v>13.292450000000001</c:v>
                </c:pt>
                <c:pt idx="55">
                  <c:v>15.848266666666699</c:v>
                </c:pt>
                <c:pt idx="56">
                  <c:v>18.664058333333301</c:v>
                </c:pt>
                <c:pt idx="57">
                  <c:v>18.9265166666667</c:v>
                </c:pt>
              </c:numCache>
            </c:numRef>
          </c:val>
          <c:smooth val="0"/>
          <c:extLst>
            <c:ext xmlns:c16="http://schemas.microsoft.com/office/drawing/2014/chart" uri="{C3380CC4-5D6E-409C-BE32-E72D297353CC}">
              <c16:uniqueId val="{00000001-2597-4FB6-B632-7DF8C0F1BAEA}"/>
            </c:ext>
          </c:extLst>
        </c:ser>
        <c:ser>
          <c:idx val="5"/>
          <c:order val="2"/>
          <c:tx>
            <c:strRef>
              <c:f>aem!$A$7</c:f>
              <c:strCache>
                <c:ptCount val="1"/>
                <c:pt idx="0">
                  <c:v>Malaysia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aem!$B$7:$BG$7</c:f>
              <c:numCache>
                <c:formatCode>General</c:formatCode>
                <c:ptCount val="58"/>
                <c:pt idx="0">
                  <c:v>3.0612200020612201</c:v>
                </c:pt>
                <c:pt idx="1">
                  <c:v>3.0612200020612201</c:v>
                </c:pt>
                <c:pt idx="2">
                  <c:v>3.0612200020612201</c:v>
                </c:pt>
                <c:pt idx="3">
                  <c:v>3.0612200020612201</c:v>
                </c:pt>
                <c:pt idx="4">
                  <c:v>3.0612200020612201</c:v>
                </c:pt>
                <c:pt idx="5">
                  <c:v>3.0612200020612201</c:v>
                </c:pt>
                <c:pt idx="6">
                  <c:v>3.0612200020612201</c:v>
                </c:pt>
                <c:pt idx="7">
                  <c:v>3.0612200020612201</c:v>
                </c:pt>
                <c:pt idx="8">
                  <c:v>3.0612200020612201</c:v>
                </c:pt>
                <c:pt idx="9">
                  <c:v>3.0612200020612201</c:v>
                </c:pt>
                <c:pt idx="10">
                  <c:v>3.0612200020612201</c:v>
                </c:pt>
                <c:pt idx="11">
                  <c:v>3.0522604298093099</c:v>
                </c:pt>
                <c:pt idx="12">
                  <c:v>2.81955586834381</c:v>
                </c:pt>
                <c:pt idx="13">
                  <c:v>2.4433296548619801</c:v>
                </c:pt>
                <c:pt idx="14">
                  <c:v>2.4070666659166702</c:v>
                </c:pt>
                <c:pt idx="15">
                  <c:v>2.3937833331666698</c:v>
                </c:pt>
                <c:pt idx="16">
                  <c:v>2.5415749991666701</c:v>
                </c:pt>
                <c:pt idx="17">
                  <c:v>2.4612833324166701</c:v>
                </c:pt>
                <c:pt idx="18">
                  <c:v>2.3160416657499998</c:v>
                </c:pt>
                <c:pt idx="19">
                  <c:v>2.1884416659166699</c:v>
                </c:pt>
                <c:pt idx="20">
                  <c:v>2.1768833324166699</c:v>
                </c:pt>
                <c:pt idx="21">
                  <c:v>2.3041249991666701</c:v>
                </c:pt>
                <c:pt idx="22">
                  <c:v>2.3353916658333298</c:v>
                </c:pt>
                <c:pt idx="23">
                  <c:v>2.3212499991666702</c:v>
                </c:pt>
                <c:pt idx="24">
                  <c:v>2.3436416661666701</c:v>
                </c:pt>
                <c:pt idx="25">
                  <c:v>2.4830416666666699</c:v>
                </c:pt>
                <c:pt idx="26">
                  <c:v>2.5814416666666702</c:v>
                </c:pt>
                <c:pt idx="27">
                  <c:v>2.5196383333333299</c:v>
                </c:pt>
                <c:pt idx="28">
                  <c:v>2.6187833333333299</c:v>
                </c:pt>
                <c:pt idx="29">
                  <c:v>2.7088416666666699</c:v>
                </c:pt>
                <c:pt idx="30">
                  <c:v>2.7048749999999999</c:v>
                </c:pt>
                <c:pt idx="31">
                  <c:v>2.7500666666666702</c:v>
                </c:pt>
                <c:pt idx="32">
                  <c:v>2.5473833333333298</c:v>
                </c:pt>
                <c:pt idx="33">
                  <c:v>2.5740949999999998</c:v>
                </c:pt>
                <c:pt idx="34">
                  <c:v>2.6242566666666698</c:v>
                </c:pt>
                <c:pt idx="35">
                  <c:v>2.5044041666666699</c:v>
                </c:pt>
                <c:pt idx="36">
                  <c:v>2.5159425</c:v>
                </c:pt>
                <c:pt idx="37">
                  <c:v>2.8131916666666701</c:v>
                </c:pt>
                <c:pt idx="38">
                  <c:v>3.9243749999999999</c:v>
                </c:pt>
                <c:pt idx="39">
                  <c:v>3.8</c:v>
                </c:pt>
                <c:pt idx="40">
                  <c:v>3.8</c:v>
                </c:pt>
                <c:pt idx="41">
                  <c:v>3.8</c:v>
                </c:pt>
                <c:pt idx="42">
                  <c:v>3.8</c:v>
                </c:pt>
                <c:pt idx="43">
                  <c:v>3.8</c:v>
                </c:pt>
                <c:pt idx="44">
                  <c:v>3.8</c:v>
                </c:pt>
                <c:pt idx="45">
                  <c:v>3.7870916666666701</c:v>
                </c:pt>
                <c:pt idx="46">
                  <c:v>3.6681769583333299</c:v>
                </c:pt>
                <c:pt idx="47">
                  <c:v>3.4375693822624802</c:v>
                </c:pt>
                <c:pt idx="48">
                  <c:v>3.3358333333333299</c:v>
                </c:pt>
                <c:pt idx="49">
                  <c:v>3.5245029107064401</c:v>
                </c:pt>
                <c:pt idx="50">
                  <c:v>3.22108691472175</c:v>
                </c:pt>
                <c:pt idx="51">
                  <c:v>3.06000301052058</c:v>
                </c:pt>
                <c:pt idx="52">
                  <c:v>3.08880086662188</c:v>
                </c:pt>
                <c:pt idx="53">
                  <c:v>3.1509085500972498</c:v>
                </c:pt>
                <c:pt idx="54">
                  <c:v>3.2728597464304698</c:v>
                </c:pt>
                <c:pt idx="55">
                  <c:v>3.9055002630276801</c:v>
                </c:pt>
                <c:pt idx="56">
                  <c:v>4.14830066287879</c:v>
                </c:pt>
                <c:pt idx="57">
                  <c:v>4.3004408776112397</c:v>
                </c:pt>
              </c:numCache>
            </c:numRef>
          </c:val>
          <c:smooth val="0"/>
          <c:extLst>
            <c:ext xmlns:c16="http://schemas.microsoft.com/office/drawing/2014/chart" uri="{C3380CC4-5D6E-409C-BE32-E72D297353CC}">
              <c16:uniqueId val="{00000002-2597-4FB6-B632-7DF8C0F1BAEA}"/>
            </c:ext>
          </c:extLst>
        </c:ser>
        <c:ser>
          <c:idx val="6"/>
          <c:order val="3"/>
          <c:tx>
            <c:strRef>
              <c:f>aem!$A$8</c:f>
              <c:strCache>
                <c:ptCount val="1"/>
                <c:pt idx="0">
                  <c:v>Poland</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aem!$B$8:$BG$8</c:f>
              <c:numCache>
                <c:formatCode>General</c:formatCode>
                <c:ptCount val="58"/>
                <c:pt idx="0">
                  <c:v>3.9999999989999999E-4</c:v>
                </c:pt>
                <c:pt idx="1">
                  <c:v>3.9999999989999999E-4</c:v>
                </c:pt>
                <c:pt idx="2">
                  <c:v>3.9999999989999999E-4</c:v>
                </c:pt>
                <c:pt idx="3">
                  <c:v>3.9999999989999999E-4</c:v>
                </c:pt>
                <c:pt idx="4">
                  <c:v>3.9999999989999999E-4</c:v>
                </c:pt>
                <c:pt idx="5">
                  <c:v>3.9999999989999999E-4</c:v>
                </c:pt>
                <c:pt idx="6">
                  <c:v>3.9999999989999999E-4</c:v>
                </c:pt>
                <c:pt idx="7">
                  <c:v>3.9999999989999999E-4</c:v>
                </c:pt>
                <c:pt idx="8">
                  <c:v>3.9999999989999999E-4</c:v>
                </c:pt>
                <c:pt idx="9">
                  <c:v>3.9999999989999999E-4</c:v>
                </c:pt>
                <c:pt idx="10">
                  <c:v>4.0000000000000002E-4</c:v>
                </c:pt>
                <c:pt idx="11">
                  <c:v>3.8933333323333302E-4</c:v>
                </c:pt>
                <c:pt idx="12">
                  <c:v>3.6799999990000002E-4</c:v>
                </c:pt>
                <c:pt idx="13">
                  <c:v>3.3499999989999998E-4</c:v>
                </c:pt>
                <c:pt idx="14">
                  <c:v>3.3199999990000001E-4</c:v>
                </c:pt>
                <c:pt idx="15">
                  <c:v>3.3199999999999999E-4</c:v>
                </c:pt>
                <c:pt idx="16">
                  <c:v>3.3199999999999999E-4</c:v>
                </c:pt>
                <c:pt idx="17">
                  <c:v>3.3199999999999999E-4</c:v>
                </c:pt>
                <c:pt idx="18">
                  <c:v>5.8100000000000003E-4</c:v>
                </c:pt>
                <c:pt idx="19">
                  <c:v>3.32E-3</c:v>
                </c:pt>
                <c:pt idx="20">
                  <c:v>4.4216666666666701E-3</c:v>
                </c:pt>
                <c:pt idx="21">
                  <c:v>5.11525E-3</c:v>
                </c:pt>
                <c:pt idx="22">
                  <c:v>8.4824166666416703E-3</c:v>
                </c:pt>
                <c:pt idx="23">
                  <c:v>9.1549999999666707E-3</c:v>
                </c:pt>
                <c:pt idx="24">
                  <c:v>1.1323999999950001E-2</c:v>
                </c:pt>
                <c:pt idx="25">
                  <c:v>1.47141666666333E-2</c:v>
                </c:pt>
                <c:pt idx="26">
                  <c:v>1.7528666666666699E-2</c:v>
                </c:pt>
                <c:pt idx="27">
                  <c:v>2.6508250000000001E-2</c:v>
                </c:pt>
                <c:pt idx="28">
                  <c:v>4.3054583333333299E-2</c:v>
                </c:pt>
                <c:pt idx="29">
                  <c:v>0.14391841666666699</c:v>
                </c:pt>
                <c:pt idx="30">
                  <c:v>0.95</c:v>
                </c:pt>
                <c:pt idx="31">
                  <c:v>1.05760583333333</c:v>
                </c:pt>
                <c:pt idx="32">
                  <c:v>1.3626433333333301</c:v>
                </c:pt>
                <c:pt idx="33">
                  <c:v>1.8114966666666701</c:v>
                </c:pt>
                <c:pt idx="34">
                  <c:v>2.2722766666666701</c:v>
                </c:pt>
                <c:pt idx="35">
                  <c:v>2.4249833333333299</c:v>
                </c:pt>
                <c:pt idx="36">
                  <c:v>2.6960999999999999</c:v>
                </c:pt>
                <c:pt idx="37">
                  <c:v>3.27929166666667</c:v>
                </c:pt>
                <c:pt idx="38">
                  <c:v>3.4754</c:v>
                </c:pt>
                <c:pt idx="39">
                  <c:v>3.9671083333333299</c:v>
                </c:pt>
                <c:pt idx="40">
                  <c:v>4.3460749999999999</c:v>
                </c:pt>
                <c:pt idx="41">
                  <c:v>4.0938999999999997</c:v>
                </c:pt>
                <c:pt idx="42">
                  <c:v>4.0800333333333301</c:v>
                </c:pt>
                <c:pt idx="43">
                  <c:v>3.8890750000000001</c:v>
                </c:pt>
                <c:pt idx="44">
                  <c:v>3.6576416666666698</c:v>
                </c:pt>
                <c:pt idx="45">
                  <c:v>3.2354833333333302</c:v>
                </c:pt>
                <c:pt idx="46">
                  <c:v>3.1031583333333299</c:v>
                </c:pt>
                <c:pt idx="47">
                  <c:v>2.7679499999999999</c:v>
                </c:pt>
                <c:pt idx="48">
                  <c:v>2.4092416666666701</c:v>
                </c:pt>
                <c:pt idx="49">
                  <c:v>3.1201416666666701</c:v>
                </c:pt>
                <c:pt idx="50">
                  <c:v>3.0152999999999999</c:v>
                </c:pt>
                <c:pt idx="51">
                  <c:v>2.96284777777778</c:v>
                </c:pt>
                <c:pt idx="52">
                  <c:v>3.2565416666666702</c:v>
                </c:pt>
                <c:pt idx="53">
                  <c:v>3.16061666666667</c:v>
                </c:pt>
                <c:pt idx="54">
                  <c:v>3.1545416666666699</c:v>
                </c:pt>
                <c:pt idx="55">
                  <c:v>3.7694999999999999</c:v>
                </c:pt>
                <c:pt idx="56">
                  <c:v>3.9427833333333302</c:v>
                </c:pt>
                <c:pt idx="57">
                  <c:v>3.7793333333333301</c:v>
                </c:pt>
              </c:numCache>
            </c:numRef>
          </c:val>
          <c:smooth val="0"/>
          <c:extLst>
            <c:ext xmlns:c16="http://schemas.microsoft.com/office/drawing/2014/chart" uri="{C3380CC4-5D6E-409C-BE32-E72D297353CC}">
              <c16:uniqueId val="{00000003-2597-4FB6-B632-7DF8C0F1BAEA}"/>
            </c:ext>
          </c:extLst>
        </c:ser>
        <c:ser>
          <c:idx val="8"/>
          <c:order val="4"/>
          <c:tx>
            <c:strRef>
              <c:f>aem!$A$10</c:f>
              <c:strCache>
                <c:ptCount val="1"/>
                <c:pt idx="0">
                  <c:v>Turkey</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aem!$B$10:$BG$10</c:f>
              <c:numCache>
                <c:formatCode>General</c:formatCode>
                <c:ptCount val="58"/>
                <c:pt idx="0">
                  <c:v>9.0169166665833407E-6</c:v>
                </c:pt>
                <c:pt idx="1">
                  <c:v>9.02E-6</c:v>
                </c:pt>
                <c:pt idx="2">
                  <c:v>9.02E-6</c:v>
                </c:pt>
                <c:pt idx="3">
                  <c:v>9.02E-6</c:v>
                </c:pt>
                <c:pt idx="4">
                  <c:v>9.0391666657500005E-6</c:v>
                </c:pt>
                <c:pt idx="5">
                  <c:v>9.0399999989999995E-6</c:v>
                </c:pt>
                <c:pt idx="6">
                  <c:v>9.0399999989999995E-6</c:v>
                </c:pt>
                <c:pt idx="7">
                  <c:v>9.0399999989999995E-6</c:v>
                </c:pt>
                <c:pt idx="8">
                  <c:v>9.0399999989999995E-6</c:v>
                </c:pt>
                <c:pt idx="9">
                  <c:v>9.0399999989999995E-6</c:v>
                </c:pt>
                <c:pt idx="10">
                  <c:v>1.1328499999E-5</c:v>
                </c:pt>
                <c:pt idx="11">
                  <c:v>1.48666666670833E-5</c:v>
                </c:pt>
                <c:pt idx="12">
                  <c:v>1.415E-5</c:v>
                </c:pt>
                <c:pt idx="13">
                  <c:v>1.415E-5</c:v>
                </c:pt>
                <c:pt idx="14">
                  <c:v>1.39270833330833E-5</c:v>
                </c:pt>
                <c:pt idx="15">
                  <c:v>1.44420833326667E-5</c:v>
                </c:pt>
                <c:pt idx="16">
                  <c:v>1.60530833323333E-5</c:v>
                </c:pt>
                <c:pt idx="17">
                  <c:v>1.8002249999000002E-5</c:v>
                </c:pt>
                <c:pt idx="18">
                  <c:v>2.42821666656667E-5</c:v>
                </c:pt>
                <c:pt idx="19">
                  <c:v>3.1077499999000002E-5</c:v>
                </c:pt>
                <c:pt idx="20">
                  <c:v>7.6038083332833302E-5</c:v>
                </c:pt>
                <c:pt idx="21">
                  <c:v>1.1121858333266701E-4</c:v>
                </c:pt>
                <c:pt idx="22">
                  <c:v>1.6255341666566699E-4</c:v>
                </c:pt>
                <c:pt idx="23">
                  <c:v>2.2545708333224999E-4</c:v>
                </c:pt>
                <c:pt idx="24">
                  <c:v>3.66677833333167E-4</c:v>
                </c:pt>
                <c:pt idx="25">
                  <c:v>5.2198308333316703E-4</c:v>
                </c:pt>
                <c:pt idx="26">
                  <c:v>6.7451175000024998E-4</c:v>
                </c:pt>
                <c:pt idx="27">
                  <c:v>8.5721416666666704E-4</c:v>
                </c:pt>
                <c:pt idx="28">
                  <c:v>1.4223458333333301E-3</c:v>
                </c:pt>
                <c:pt idx="29">
                  <c:v>2.1216791666666701E-3</c:v>
                </c:pt>
                <c:pt idx="30">
                  <c:v>2.6086416666666699E-3</c:v>
                </c:pt>
                <c:pt idx="31">
                  <c:v>4.17181583333333E-3</c:v>
                </c:pt>
                <c:pt idx="32">
                  <c:v>6.8724233333333296E-3</c:v>
                </c:pt>
                <c:pt idx="33">
                  <c:v>1.09846283333333E-2</c:v>
                </c:pt>
                <c:pt idx="34">
                  <c:v>2.9608675833333299E-2</c:v>
                </c:pt>
                <c:pt idx="35">
                  <c:v>4.5845060833333298E-2</c:v>
                </c:pt>
                <c:pt idx="36">
                  <c:v>8.1404891666666701E-2</c:v>
                </c:pt>
                <c:pt idx="37">
                  <c:v>0.151865</c:v>
                </c:pt>
                <c:pt idx="38">
                  <c:v>0.26072424999999999</c:v>
                </c:pt>
                <c:pt idx="39">
                  <c:v>0.418782916666667</c:v>
                </c:pt>
                <c:pt idx="40">
                  <c:v>0.62521850000000001</c:v>
                </c:pt>
                <c:pt idx="41">
                  <c:v>1.2255880833333299</c:v>
                </c:pt>
                <c:pt idx="42">
                  <c:v>1.50722641666667</c:v>
                </c:pt>
                <c:pt idx="43">
                  <c:v>1.50088520858333</c:v>
                </c:pt>
                <c:pt idx="44">
                  <c:v>1.4255372500000001</c:v>
                </c:pt>
                <c:pt idx="45">
                  <c:v>1.3435831083333301</c:v>
                </c:pt>
                <c:pt idx="46">
                  <c:v>1.4284534133384501</c:v>
                </c:pt>
                <c:pt idx="47">
                  <c:v>1.3029309053379401</c:v>
                </c:pt>
                <c:pt idx="48">
                  <c:v>1.30152170281795</c:v>
                </c:pt>
                <c:pt idx="49">
                  <c:v>1.54995977566564</c:v>
                </c:pt>
                <c:pt idx="50">
                  <c:v>1.5028486296723</c:v>
                </c:pt>
                <c:pt idx="51">
                  <c:v>1.67495455197133</c:v>
                </c:pt>
                <c:pt idx="52">
                  <c:v>1.7960009444135501</c:v>
                </c:pt>
                <c:pt idx="53">
                  <c:v>1.90376824244752</c:v>
                </c:pt>
                <c:pt idx="54">
                  <c:v>2.1885424177547401</c:v>
                </c:pt>
                <c:pt idx="55">
                  <c:v>2.7200085279057902</c:v>
                </c:pt>
                <c:pt idx="56">
                  <c:v>3.0201347480804301</c:v>
                </c:pt>
                <c:pt idx="57">
                  <c:v>3.6481326353686598</c:v>
                </c:pt>
              </c:numCache>
            </c:numRef>
          </c:val>
          <c:smooth val="0"/>
          <c:extLst>
            <c:ext xmlns:c16="http://schemas.microsoft.com/office/drawing/2014/chart" uri="{C3380CC4-5D6E-409C-BE32-E72D297353CC}">
              <c16:uniqueId val="{00000004-2597-4FB6-B632-7DF8C0F1BAEA}"/>
            </c:ext>
          </c:extLst>
        </c:ser>
        <c:ser>
          <c:idx val="9"/>
          <c:order val="5"/>
          <c:tx>
            <c:strRef>
              <c:f>aem!$A$11</c:f>
              <c:strCache>
                <c:ptCount val="1"/>
                <c:pt idx="0">
                  <c:v>South Africa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aem!$B$1:$BG$1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aem!$B$11:$BG$11</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0.71521691632142903</c:v>
                </c:pt>
                <c:pt idx="12">
                  <c:v>0.76872523719602703</c:v>
                </c:pt>
                <c:pt idx="13">
                  <c:v>0.69395909802109201</c:v>
                </c:pt>
                <c:pt idx="14">
                  <c:v>0.67947700357025098</c:v>
                </c:pt>
                <c:pt idx="15">
                  <c:v>0.73950775529633594</c:v>
                </c:pt>
                <c:pt idx="16">
                  <c:v>0.86956521814744803</c:v>
                </c:pt>
                <c:pt idx="17">
                  <c:v>0.86956521814744803</c:v>
                </c:pt>
                <c:pt idx="18">
                  <c:v>0.86956521814744803</c:v>
                </c:pt>
                <c:pt idx="19">
                  <c:v>0.84202260193494305</c:v>
                </c:pt>
                <c:pt idx="20">
                  <c:v>0.77883373727604099</c:v>
                </c:pt>
                <c:pt idx="21">
                  <c:v>0.87757894275815396</c:v>
                </c:pt>
                <c:pt idx="22">
                  <c:v>1.0858158330833301</c:v>
                </c:pt>
                <c:pt idx="23">
                  <c:v>1.1140999997500001</c:v>
                </c:pt>
                <c:pt idx="24">
                  <c:v>1.47527749975</c:v>
                </c:pt>
                <c:pt idx="25">
                  <c:v>2.2286749994166701</c:v>
                </c:pt>
                <c:pt idx="26">
                  <c:v>2.2850316664166699</c:v>
                </c:pt>
                <c:pt idx="27">
                  <c:v>2.03603333333333</c:v>
                </c:pt>
                <c:pt idx="28">
                  <c:v>2.2734675000000002</c:v>
                </c:pt>
                <c:pt idx="29">
                  <c:v>2.6226775</c:v>
                </c:pt>
                <c:pt idx="30">
                  <c:v>2.58732083333333</c:v>
                </c:pt>
                <c:pt idx="31">
                  <c:v>2.7613150000000002</c:v>
                </c:pt>
                <c:pt idx="32">
                  <c:v>2.8520141666666698</c:v>
                </c:pt>
                <c:pt idx="33">
                  <c:v>3.2677415833333301</c:v>
                </c:pt>
                <c:pt idx="34">
                  <c:v>3.5507983333333302</c:v>
                </c:pt>
                <c:pt idx="35">
                  <c:v>3.6270850000000001</c:v>
                </c:pt>
                <c:pt idx="36">
                  <c:v>4.2993491666666701</c:v>
                </c:pt>
                <c:pt idx="37">
                  <c:v>4.6079616666666698</c:v>
                </c:pt>
                <c:pt idx="38">
                  <c:v>5.52828416666667</c:v>
                </c:pt>
                <c:pt idx="39">
                  <c:v>6.1094841666666699</c:v>
                </c:pt>
                <c:pt idx="40">
                  <c:v>6.9398283333333302</c:v>
                </c:pt>
                <c:pt idx="41">
                  <c:v>8.6091808333333297</c:v>
                </c:pt>
                <c:pt idx="42">
                  <c:v>10.540746666666699</c:v>
                </c:pt>
                <c:pt idx="43">
                  <c:v>7.5647491666666697</c:v>
                </c:pt>
                <c:pt idx="44">
                  <c:v>6.4596925000000001</c:v>
                </c:pt>
                <c:pt idx="45">
                  <c:v>6.3593283333333304</c:v>
                </c:pt>
                <c:pt idx="46">
                  <c:v>6.7715491666666701</c:v>
                </c:pt>
                <c:pt idx="47">
                  <c:v>7.0453650000000003</c:v>
                </c:pt>
                <c:pt idx="48">
                  <c:v>8.26122333333333</c:v>
                </c:pt>
                <c:pt idx="49">
                  <c:v>8.4736741582488797</c:v>
                </c:pt>
                <c:pt idx="50">
                  <c:v>7.3212219611528804</c:v>
                </c:pt>
                <c:pt idx="51">
                  <c:v>7.2611321323273499</c:v>
                </c:pt>
                <c:pt idx="52">
                  <c:v>8.2099686265933105</c:v>
                </c:pt>
                <c:pt idx="53">
                  <c:v>9.6550560691352594</c:v>
                </c:pt>
                <c:pt idx="54">
                  <c:v>10.852655568783099</c:v>
                </c:pt>
                <c:pt idx="55">
                  <c:v>12.7589308811644</c:v>
                </c:pt>
                <c:pt idx="56">
                  <c:v>14.7096108855267</c:v>
                </c:pt>
                <c:pt idx="57">
                  <c:v>13.333781460636899</c:v>
                </c:pt>
              </c:numCache>
            </c:numRef>
          </c:val>
          <c:smooth val="0"/>
          <c:extLst>
            <c:ext xmlns:c16="http://schemas.microsoft.com/office/drawing/2014/chart" uri="{C3380CC4-5D6E-409C-BE32-E72D297353CC}">
              <c16:uniqueId val="{00000005-2597-4FB6-B632-7DF8C0F1BAEA}"/>
            </c:ext>
          </c:extLst>
        </c:ser>
        <c:dLbls>
          <c:showLegendKey val="0"/>
          <c:showVal val="0"/>
          <c:showCatName val="0"/>
          <c:showSerName val="0"/>
          <c:showPercent val="0"/>
          <c:showBubbleSize val="0"/>
        </c:dLbls>
        <c:marker val="1"/>
        <c:smooth val="0"/>
        <c:axId val="470180496"/>
        <c:axId val="470181744"/>
      </c:lineChart>
      <c:catAx>
        <c:axId val="47018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0181744"/>
        <c:crosses val="autoZero"/>
        <c:auto val="1"/>
        <c:lblAlgn val="ctr"/>
        <c:lblOffset val="100"/>
        <c:noMultiLvlLbl val="0"/>
      </c:catAx>
      <c:valAx>
        <c:axId val="470181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70180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579C-428B-9AC8-D4191CFD7DE0}"/>
            </c:ext>
          </c:extLst>
        </c:ser>
        <c:ser>
          <c:idx val="1"/>
          <c:order val="1"/>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sem!$B$3:$BG$3</c:f>
              <c:numCache>
                <c:formatCode>General</c:formatCode>
                <c:ptCount val="58"/>
                <c:pt idx="0">
                  <c:v>1.0489693750843499E-3</c:v>
                </c:pt>
                <c:pt idx="1">
                  <c:v>1.05013600777515E-3</c:v>
                </c:pt>
                <c:pt idx="2">
                  <c:v>1.05763578898984E-3</c:v>
                </c:pt>
                <c:pt idx="3">
                  <c:v>1.6217859852693699E-3</c:v>
                </c:pt>
                <c:pt idx="4">
                  <c:v>2.3074326347769501E-3</c:v>
                </c:pt>
                <c:pt idx="5">
                  <c:v>3.1566578421154401E-3</c:v>
                </c:pt>
                <c:pt idx="6">
                  <c:v>3.8511375671629201E-3</c:v>
                </c:pt>
                <c:pt idx="7">
                  <c:v>5.0682687003574898E-3</c:v>
                </c:pt>
                <c:pt idx="8">
                  <c:v>6.8764659110372899E-3</c:v>
                </c:pt>
                <c:pt idx="9">
                  <c:v>8.6175817471208106E-3</c:v>
                </c:pt>
                <c:pt idx="10">
                  <c:v>1.12775040919884E-2</c:v>
                </c:pt>
                <c:pt idx="11">
                  <c:v>1.22086435743848E-2</c:v>
                </c:pt>
                <c:pt idx="12">
                  <c:v>2.0835225059596601E-2</c:v>
                </c:pt>
                <c:pt idx="13">
                  <c:v>7.1641908452915404E-2</c:v>
                </c:pt>
                <c:pt idx="14">
                  <c:v>0.59282626128923499</c:v>
                </c:pt>
                <c:pt idx="15">
                  <c:v>4.91041666666667</c:v>
                </c:pt>
                <c:pt idx="16">
                  <c:v>13.054166666666699</c:v>
                </c:pt>
                <c:pt idx="17">
                  <c:v>21.535833333333301</c:v>
                </c:pt>
                <c:pt idx="18">
                  <c:v>31.655833333333302</c:v>
                </c:pt>
                <c:pt idx="19">
                  <c:v>37.245833333333302</c:v>
                </c:pt>
                <c:pt idx="20">
                  <c:v>39</c:v>
                </c:pt>
                <c:pt idx="21">
                  <c:v>39</c:v>
                </c:pt>
                <c:pt idx="22">
                  <c:v>50.908333333333303</c:v>
                </c:pt>
                <c:pt idx="23">
                  <c:v>78.788333333333298</c:v>
                </c:pt>
                <c:pt idx="24">
                  <c:v>98.477500000000006</c:v>
                </c:pt>
                <c:pt idx="25">
                  <c:v>160.85999999991699</c:v>
                </c:pt>
                <c:pt idx="26">
                  <c:v>192.92999999966699</c:v>
                </c:pt>
                <c:pt idx="27">
                  <c:v>219.40666666666701</c:v>
                </c:pt>
                <c:pt idx="28">
                  <c:v>245.011666666667</c:v>
                </c:pt>
                <c:pt idx="29">
                  <c:v>266.95416666666699</c:v>
                </c:pt>
                <c:pt idx="30">
                  <c:v>304.90333333333302</c:v>
                </c:pt>
                <c:pt idx="31">
                  <c:v>349.21583333333302</c:v>
                </c:pt>
                <c:pt idx="32">
                  <c:v>362.57583333333298</c:v>
                </c:pt>
                <c:pt idx="33">
                  <c:v>404.16583333333301</c:v>
                </c:pt>
                <c:pt idx="34">
                  <c:v>420.17666666666702</c:v>
                </c:pt>
                <c:pt idx="35">
                  <c:v>396.77333333333303</c:v>
                </c:pt>
                <c:pt idx="36">
                  <c:v>412.26666666666699</c:v>
                </c:pt>
                <c:pt idx="37">
                  <c:v>419.29500000000002</c:v>
                </c:pt>
                <c:pt idx="38">
                  <c:v>460.28750000000002</c:v>
                </c:pt>
                <c:pt idx="39">
                  <c:v>508.77666666666698</c:v>
                </c:pt>
                <c:pt idx="40">
                  <c:v>539.58749999999998</c:v>
                </c:pt>
                <c:pt idx="41">
                  <c:v>634.93833333333305</c:v>
                </c:pt>
                <c:pt idx="42">
                  <c:v>688.93666666666695</c:v>
                </c:pt>
                <c:pt idx="43">
                  <c:v>691.39750000000004</c:v>
                </c:pt>
                <c:pt idx="44">
                  <c:v>609.52916666666704</c:v>
                </c:pt>
                <c:pt idx="45">
                  <c:v>559.76750000000004</c:v>
                </c:pt>
                <c:pt idx="46">
                  <c:v>530.27499999999998</c:v>
                </c:pt>
                <c:pt idx="47">
                  <c:v>522.46416666666698</c:v>
                </c:pt>
                <c:pt idx="48">
                  <c:v>522.46103583333297</c:v>
                </c:pt>
                <c:pt idx="49">
                  <c:v>560.85989484127003</c:v>
                </c:pt>
                <c:pt idx="50">
                  <c:v>510.24916666666701</c:v>
                </c:pt>
                <c:pt idx="51">
                  <c:v>483.66750000000002</c:v>
                </c:pt>
                <c:pt idx="52">
                  <c:v>486.47130339105303</c:v>
                </c:pt>
                <c:pt idx="53">
                  <c:v>495.272877645503</c:v>
                </c:pt>
                <c:pt idx="54">
                  <c:v>570.34821612743997</c:v>
                </c:pt>
                <c:pt idx="55">
                  <c:v>654.12408425419596</c:v>
                </c:pt>
                <c:pt idx="56">
                  <c:v>676.95773604465705</c:v>
                </c:pt>
                <c:pt idx="57">
                  <c:v>648.83379259826097</c:v>
                </c:pt>
              </c:numCache>
            </c:numRef>
          </c:val>
          <c:smooth val="0"/>
          <c:extLst>
            <c:ext xmlns:c16="http://schemas.microsoft.com/office/drawing/2014/chart" uri="{C3380CC4-5D6E-409C-BE32-E72D297353CC}">
              <c16:uniqueId val="{00000001-579C-428B-9AC8-D4191CFD7DE0}"/>
            </c:ext>
          </c:extLst>
        </c:ser>
        <c:ser>
          <c:idx val="2"/>
          <c:order val="2"/>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2-579C-428B-9AC8-D4191CFD7DE0}"/>
            </c:ext>
          </c:extLst>
        </c:ser>
        <c:ser>
          <c:idx val="3"/>
          <c:order val="3"/>
          <c:tx>
            <c:strRef>
              <c:f>sem!$A$5</c:f>
              <c:strCache>
                <c:ptCount val="1"/>
                <c:pt idx="0">
                  <c:v>Colombia</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sem!$B$5:$BG$5</c:f>
              <c:numCache>
                <c:formatCode>General</c:formatCode>
                <c:ptCount val="58"/>
                <c:pt idx="0">
                  <c:v>6.6349999989999997</c:v>
                </c:pt>
                <c:pt idx="1">
                  <c:v>6.6999999990000001</c:v>
                </c:pt>
                <c:pt idx="2">
                  <c:v>6.9012083325000004</c:v>
                </c:pt>
                <c:pt idx="3">
                  <c:v>9</c:v>
                </c:pt>
                <c:pt idx="4">
                  <c:v>9</c:v>
                </c:pt>
                <c:pt idx="5">
                  <c:v>10.474999999916699</c:v>
                </c:pt>
                <c:pt idx="6">
                  <c:v>13.5</c:v>
                </c:pt>
                <c:pt idx="7">
                  <c:v>14.5063916664167</c:v>
                </c:pt>
                <c:pt idx="8">
                  <c:v>16.290666665833299</c:v>
                </c:pt>
                <c:pt idx="9">
                  <c:v>17.320141665833301</c:v>
                </c:pt>
                <c:pt idx="10">
                  <c:v>18.443099999083302</c:v>
                </c:pt>
                <c:pt idx="11">
                  <c:v>19.931933332583299</c:v>
                </c:pt>
                <c:pt idx="12">
                  <c:v>21.865641665666701</c:v>
                </c:pt>
                <c:pt idx="13">
                  <c:v>23.636983332333301</c:v>
                </c:pt>
                <c:pt idx="14">
                  <c:v>26.064124999000001</c:v>
                </c:pt>
                <c:pt idx="15">
                  <c:v>30.928941665666699</c:v>
                </c:pt>
                <c:pt idx="16">
                  <c:v>34.693924998999996</c:v>
                </c:pt>
                <c:pt idx="17">
                  <c:v>36.7748666656667</c:v>
                </c:pt>
                <c:pt idx="18">
                  <c:v>39.0946416656667</c:v>
                </c:pt>
                <c:pt idx="19">
                  <c:v>42.549774999</c:v>
                </c:pt>
                <c:pt idx="20">
                  <c:v>47.280308332416702</c:v>
                </c:pt>
                <c:pt idx="21">
                  <c:v>54.490549999000002</c:v>
                </c:pt>
                <c:pt idx="22">
                  <c:v>64.084716665749994</c:v>
                </c:pt>
                <c:pt idx="23">
                  <c:v>78.854299999583304</c:v>
                </c:pt>
                <c:pt idx="24">
                  <c:v>100.81724166625</c:v>
                </c:pt>
                <c:pt idx="25">
                  <c:v>142.31166666641701</c:v>
                </c:pt>
                <c:pt idx="26">
                  <c:v>194.261416666667</c:v>
                </c:pt>
                <c:pt idx="27">
                  <c:v>242.60749999999999</c:v>
                </c:pt>
                <c:pt idx="28">
                  <c:v>299.17383333333299</c:v>
                </c:pt>
                <c:pt idx="29">
                  <c:v>382.56808333333299</c:v>
                </c:pt>
                <c:pt idx="30">
                  <c:v>502.25925000000001</c:v>
                </c:pt>
                <c:pt idx="31">
                  <c:v>633.045166666667</c:v>
                </c:pt>
                <c:pt idx="32">
                  <c:v>759.28200000000004</c:v>
                </c:pt>
                <c:pt idx="33">
                  <c:v>863.06468333333305</c:v>
                </c:pt>
                <c:pt idx="34">
                  <c:v>844.83588999999995</c:v>
                </c:pt>
                <c:pt idx="35">
                  <c:v>912.826415</c:v>
                </c:pt>
                <c:pt idx="36">
                  <c:v>1036.6864166666701</c:v>
                </c:pt>
                <c:pt idx="37">
                  <c:v>1140.9629416666701</c:v>
                </c:pt>
                <c:pt idx="38">
                  <c:v>1426.0374583333301</c:v>
                </c:pt>
                <c:pt idx="39">
                  <c:v>1756.23084833333</c:v>
                </c:pt>
                <c:pt idx="40">
                  <c:v>2087.9038416666699</c:v>
                </c:pt>
                <c:pt idx="41">
                  <c:v>2299.63315583333</c:v>
                </c:pt>
                <c:pt idx="42">
                  <c:v>2504.2413308333298</c:v>
                </c:pt>
                <c:pt idx="43">
                  <c:v>2877.6524583333298</c:v>
                </c:pt>
                <c:pt idx="44">
                  <c:v>2628.6129025</c:v>
                </c:pt>
                <c:pt idx="45">
                  <c:v>2320.8341766666699</c:v>
                </c:pt>
                <c:pt idx="46">
                  <c:v>2361.1394074999998</c:v>
                </c:pt>
                <c:pt idx="47">
                  <c:v>2078.29183666667</c:v>
                </c:pt>
                <c:pt idx="48">
                  <c:v>1967.7113091666699</c:v>
                </c:pt>
                <c:pt idx="49">
                  <c:v>2158.25590299025</c:v>
                </c:pt>
                <c:pt idx="50">
                  <c:v>1898.56963600842</c:v>
                </c:pt>
                <c:pt idx="51">
                  <c:v>1848.1394699518301</c:v>
                </c:pt>
                <c:pt idx="52">
                  <c:v>1796.8959123110001</c:v>
                </c:pt>
                <c:pt idx="53">
                  <c:v>1868.7853270907999</c:v>
                </c:pt>
                <c:pt idx="54">
                  <c:v>2001.781048176</c:v>
                </c:pt>
                <c:pt idx="55">
                  <c:v>2741.88085479965</c:v>
                </c:pt>
                <c:pt idx="56">
                  <c:v>3054.1216732108101</c:v>
                </c:pt>
                <c:pt idx="57">
                  <c:v>2951.3274023476001</c:v>
                </c:pt>
              </c:numCache>
            </c:numRef>
          </c:val>
          <c:smooth val="0"/>
          <c:extLst>
            <c:ext xmlns:c16="http://schemas.microsoft.com/office/drawing/2014/chart" uri="{C3380CC4-5D6E-409C-BE32-E72D297353CC}">
              <c16:uniqueId val="{00000003-579C-428B-9AC8-D4191CFD7DE0}"/>
            </c:ext>
          </c:extLst>
        </c:ser>
        <c:ser>
          <c:idx val="4"/>
          <c:order val="4"/>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4-579C-428B-9AC8-D4191CFD7DE0}"/>
            </c:ext>
          </c:extLst>
        </c:ser>
        <c:ser>
          <c:idx val="5"/>
          <c:order val="5"/>
          <c:tx>
            <c:strRef>
              <c:f>sem!$A$7</c:f>
              <c:strCache>
                <c:ptCount val="1"/>
                <c:pt idx="0">
                  <c:v>Indonesia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sem!$B$7:$BG$7</c:f>
              <c:numCache>
                <c:formatCode>General</c:formatCode>
                <c:ptCount val="58"/>
                <c:pt idx="7">
                  <c:v>149.583333333333</c:v>
                </c:pt>
                <c:pt idx="8">
                  <c:v>296.29166666666703</c:v>
                </c:pt>
                <c:pt idx="9">
                  <c:v>326</c:v>
                </c:pt>
                <c:pt idx="10">
                  <c:v>362.83333333333297</c:v>
                </c:pt>
                <c:pt idx="11">
                  <c:v>391.875</c:v>
                </c:pt>
                <c:pt idx="12">
                  <c:v>415</c:v>
                </c:pt>
                <c:pt idx="13">
                  <c:v>415</c:v>
                </c:pt>
                <c:pt idx="14">
                  <c:v>415</c:v>
                </c:pt>
                <c:pt idx="15">
                  <c:v>414.99999999900001</c:v>
                </c:pt>
                <c:pt idx="16">
                  <c:v>414.99999999900001</c:v>
                </c:pt>
                <c:pt idx="17">
                  <c:v>414.99999999900001</c:v>
                </c:pt>
                <c:pt idx="18">
                  <c:v>442.045416665917</c:v>
                </c:pt>
                <c:pt idx="19">
                  <c:v>623.05549999908305</c:v>
                </c:pt>
                <c:pt idx="20">
                  <c:v>626.99399999858304</c:v>
                </c:pt>
                <c:pt idx="21">
                  <c:v>631.75666666416703</c:v>
                </c:pt>
                <c:pt idx="22">
                  <c:v>661.42074999925001</c:v>
                </c:pt>
                <c:pt idx="23">
                  <c:v>909.26483333199997</c:v>
                </c:pt>
                <c:pt idx="24">
                  <c:v>1025.9448333314999</c:v>
                </c:pt>
                <c:pt idx="25">
                  <c:v>1110.57999999967</c:v>
                </c:pt>
                <c:pt idx="26">
                  <c:v>1282.5599999997501</c:v>
                </c:pt>
                <c:pt idx="27">
                  <c:v>1643.8483333333299</c:v>
                </c:pt>
                <c:pt idx="28">
                  <c:v>1685.7041666666701</c:v>
                </c:pt>
                <c:pt idx="29">
                  <c:v>1770.0591666666701</c:v>
                </c:pt>
                <c:pt idx="30">
                  <c:v>1842.8133333333301</c:v>
                </c:pt>
                <c:pt idx="31">
                  <c:v>1950.3175000000001</c:v>
                </c:pt>
                <c:pt idx="32">
                  <c:v>2029.9208333333299</c:v>
                </c:pt>
                <c:pt idx="33">
                  <c:v>2087.10386666667</c:v>
                </c:pt>
                <c:pt idx="34">
                  <c:v>2160.7536749999999</c:v>
                </c:pt>
                <c:pt idx="35">
                  <c:v>2248.6079749999999</c:v>
                </c:pt>
                <c:pt idx="36">
                  <c:v>2342.2962916666702</c:v>
                </c:pt>
                <c:pt idx="37">
                  <c:v>2909.38</c:v>
                </c:pt>
                <c:pt idx="38">
                  <c:v>10013.622499999999</c:v>
                </c:pt>
                <c:pt idx="39">
                  <c:v>7855.15</c:v>
                </c:pt>
                <c:pt idx="40">
                  <c:v>8421.7749999999996</c:v>
                </c:pt>
                <c:pt idx="41">
                  <c:v>10260.85</c:v>
                </c:pt>
                <c:pt idx="42">
                  <c:v>9311.1916666666693</c:v>
                </c:pt>
                <c:pt idx="43">
                  <c:v>8577.1333333333405</c:v>
                </c:pt>
                <c:pt idx="44">
                  <c:v>8938.85</c:v>
                </c:pt>
                <c:pt idx="45">
                  <c:v>9704.7416666666704</c:v>
                </c:pt>
                <c:pt idx="46">
                  <c:v>9159.3166666666693</c:v>
                </c:pt>
                <c:pt idx="47">
                  <c:v>9141</c:v>
                </c:pt>
                <c:pt idx="48">
                  <c:v>9698.9624999999996</c:v>
                </c:pt>
                <c:pt idx="49">
                  <c:v>10389.9375</c:v>
                </c:pt>
                <c:pt idx="50">
                  <c:v>9090.4333333333307</c:v>
                </c:pt>
                <c:pt idx="51">
                  <c:v>8770.4333333333307</c:v>
                </c:pt>
                <c:pt idx="52">
                  <c:v>9386.6291666666693</c:v>
                </c:pt>
                <c:pt idx="53">
                  <c:v>10461.24</c:v>
                </c:pt>
                <c:pt idx="54">
                  <c:v>11865.2112962963</c:v>
                </c:pt>
                <c:pt idx="55">
                  <c:v>13389.412936507901</c:v>
                </c:pt>
                <c:pt idx="56">
                  <c:v>13308.3268020542</c:v>
                </c:pt>
                <c:pt idx="57">
                  <c:v>13380.871666666701</c:v>
                </c:pt>
              </c:numCache>
            </c:numRef>
          </c:val>
          <c:smooth val="0"/>
          <c:extLst>
            <c:ext xmlns:c16="http://schemas.microsoft.com/office/drawing/2014/chart" uri="{C3380CC4-5D6E-409C-BE32-E72D297353CC}">
              <c16:uniqueId val="{00000005-579C-428B-9AC8-D4191CFD7DE0}"/>
            </c:ext>
          </c:extLst>
        </c:ser>
        <c:ser>
          <c:idx val="6"/>
          <c:order val="6"/>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6-579C-428B-9AC8-D4191CFD7DE0}"/>
            </c:ext>
          </c:extLst>
        </c:ser>
        <c:ser>
          <c:idx val="7"/>
          <c:order val="7"/>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7-579C-428B-9AC8-D4191CFD7DE0}"/>
            </c:ext>
          </c:extLst>
        </c:ser>
        <c:ser>
          <c:idx val="8"/>
          <c:order val="8"/>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8-579C-428B-9AC8-D4191CFD7DE0}"/>
            </c:ext>
          </c:extLst>
        </c:ser>
        <c:ser>
          <c:idx val="9"/>
          <c:order val="9"/>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9-579C-428B-9AC8-D4191CFD7DE0}"/>
            </c:ext>
          </c:extLst>
        </c:ser>
        <c:ser>
          <c:idx val="10"/>
          <c:order val="10"/>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A-579C-428B-9AC8-D4191CFD7DE0}"/>
            </c:ext>
          </c:extLst>
        </c:ser>
        <c:ser>
          <c:idx val="11"/>
          <c:order val="11"/>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B-579C-428B-9AC8-D4191CFD7DE0}"/>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30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4ADF-4930-B02F-B983E428A9E4}"/>
            </c:ext>
          </c:extLst>
        </c:ser>
        <c:ser>
          <c:idx val="1"/>
          <c:order val="1"/>
          <c:tx>
            <c:strRef>
              <c:f>sem!$A$3</c:f>
              <c:strCache>
                <c:ptCount val="1"/>
                <c:pt idx="0">
                  <c:v>Chile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sem!$B$3:$BG$3</c:f>
              <c:numCache>
                <c:formatCode>General</c:formatCode>
                <c:ptCount val="58"/>
                <c:pt idx="0">
                  <c:v>1.0489693750843499E-3</c:v>
                </c:pt>
                <c:pt idx="1">
                  <c:v>1.05013600777515E-3</c:v>
                </c:pt>
                <c:pt idx="2">
                  <c:v>1.05763578898984E-3</c:v>
                </c:pt>
                <c:pt idx="3">
                  <c:v>1.6217859852693699E-3</c:v>
                </c:pt>
                <c:pt idx="4">
                  <c:v>2.3074326347769501E-3</c:v>
                </c:pt>
                <c:pt idx="5">
                  <c:v>3.1566578421154401E-3</c:v>
                </c:pt>
                <c:pt idx="6">
                  <c:v>3.8511375671629201E-3</c:v>
                </c:pt>
                <c:pt idx="7">
                  <c:v>5.0682687003574898E-3</c:v>
                </c:pt>
                <c:pt idx="8">
                  <c:v>6.8764659110372899E-3</c:v>
                </c:pt>
                <c:pt idx="9">
                  <c:v>8.6175817471208106E-3</c:v>
                </c:pt>
                <c:pt idx="10">
                  <c:v>1.12775040919884E-2</c:v>
                </c:pt>
                <c:pt idx="11">
                  <c:v>1.22086435743848E-2</c:v>
                </c:pt>
                <c:pt idx="12">
                  <c:v>2.0835225059596601E-2</c:v>
                </c:pt>
                <c:pt idx="13">
                  <c:v>7.1641908452915404E-2</c:v>
                </c:pt>
                <c:pt idx="14">
                  <c:v>0.59282626128923499</c:v>
                </c:pt>
                <c:pt idx="15">
                  <c:v>4.91041666666667</c:v>
                </c:pt>
                <c:pt idx="16">
                  <c:v>13.054166666666699</c:v>
                </c:pt>
                <c:pt idx="17">
                  <c:v>21.535833333333301</c:v>
                </c:pt>
                <c:pt idx="18">
                  <c:v>31.655833333333302</c:v>
                </c:pt>
                <c:pt idx="19">
                  <c:v>37.245833333333302</c:v>
                </c:pt>
                <c:pt idx="20">
                  <c:v>39</c:v>
                </c:pt>
                <c:pt idx="21">
                  <c:v>39</c:v>
                </c:pt>
                <c:pt idx="22">
                  <c:v>50.908333333333303</c:v>
                </c:pt>
                <c:pt idx="23">
                  <c:v>78.788333333333298</c:v>
                </c:pt>
                <c:pt idx="24">
                  <c:v>98.477500000000006</c:v>
                </c:pt>
                <c:pt idx="25">
                  <c:v>160.85999999991699</c:v>
                </c:pt>
                <c:pt idx="26">
                  <c:v>192.92999999966699</c:v>
                </c:pt>
                <c:pt idx="27">
                  <c:v>219.40666666666701</c:v>
                </c:pt>
                <c:pt idx="28">
                  <c:v>245.011666666667</c:v>
                </c:pt>
                <c:pt idx="29">
                  <c:v>266.95416666666699</c:v>
                </c:pt>
                <c:pt idx="30">
                  <c:v>304.90333333333302</c:v>
                </c:pt>
                <c:pt idx="31">
                  <c:v>349.21583333333302</c:v>
                </c:pt>
                <c:pt idx="32">
                  <c:v>362.57583333333298</c:v>
                </c:pt>
                <c:pt idx="33">
                  <c:v>404.16583333333301</c:v>
                </c:pt>
                <c:pt idx="34">
                  <c:v>420.17666666666702</c:v>
                </c:pt>
                <c:pt idx="35">
                  <c:v>396.77333333333303</c:v>
                </c:pt>
                <c:pt idx="36">
                  <c:v>412.26666666666699</c:v>
                </c:pt>
                <c:pt idx="37">
                  <c:v>419.29500000000002</c:v>
                </c:pt>
                <c:pt idx="38">
                  <c:v>460.28750000000002</c:v>
                </c:pt>
                <c:pt idx="39">
                  <c:v>508.77666666666698</c:v>
                </c:pt>
                <c:pt idx="40">
                  <c:v>539.58749999999998</c:v>
                </c:pt>
                <c:pt idx="41">
                  <c:v>634.93833333333305</c:v>
                </c:pt>
                <c:pt idx="42">
                  <c:v>688.93666666666695</c:v>
                </c:pt>
                <c:pt idx="43">
                  <c:v>691.39750000000004</c:v>
                </c:pt>
                <c:pt idx="44">
                  <c:v>609.52916666666704</c:v>
                </c:pt>
                <c:pt idx="45">
                  <c:v>559.76750000000004</c:v>
                </c:pt>
                <c:pt idx="46">
                  <c:v>530.27499999999998</c:v>
                </c:pt>
                <c:pt idx="47">
                  <c:v>522.46416666666698</c:v>
                </c:pt>
                <c:pt idx="48">
                  <c:v>522.46103583333297</c:v>
                </c:pt>
                <c:pt idx="49">
                  <c:v>560.85989484127003</c:v>
                </c:pt>
                <c:pt idx="50">
                  <c:v>510.24916666666701</c:v>
                </c:pt>
                <c:pt idx="51">
                  <c:v>483.66750000000002</c:v>
                </c:pt>
                <c:pt idx="52">
                  <c:v>486.47130339105303</c:v>
                </c:pt>
                <c:pt idx="53">
                  <c:v>495.272877645503</c:v>
                </c:pt>
                <c:pt idx="54">
                  <c:v>570.34821612743997</c:v>
                </c:pt>
                <c:pt idx="55">
                  <c:v>654.12408425419596</c:v>
                </c:pt>
                <c:pt idx="56">
                  <c:v>676.95773604465705</c:v>
                </c:pt>
                <c:pt idx="57">
                  <c:v>648.83379259826097</c:v>
                </c:pt>
              </c:numCache>
            </c:numRef>
          </c:val>
          <c:smooth val="0"/>
          <c:extLst>
            <c:ext xmlns:c16="http://schemas.microsoft.com/office/drawing/2014/chart" uri="{C3380CC4-5D6E-409C-BE32-E72D297353CC}">
              <c16:uniqueId val="{00000001-4ADF-4930-B02F-B983E428A9E4}"/>
            </c:ext>
          </c:extLst>
        </c:ser>
        <c:ser>
          <c:idx val="2"/>
          <c:order val="2"/>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2-4ADF-4930-B02F-B983E428A9E4}"/>
            </c:ext>
          </c:extLst>
        </c:ser>
        <c:ser>
          <c:idx val="4"/>
          <c:order val="3"/>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3-4ADF-4930-B02F-B983E428A9E4}"/>
            </c:ext>
          </c:extLst>
        </c:ser>
        <c:ser>
          <c:idx val="6"/>
          <c:order val="4"/>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4-4ADF-4930-B02F-B983E428A9E4}"/>
            </c:ext>
          </c:extLst>
        </c:ser>
        <c:ser>
          <c:idx val="7"/>
          <c:order val="5"/>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5-4ADF-4930-B02F-B983E428A9E4}"/>
            </c:ext>
          </c:extLst>
        </c:ser>
        <c:ser>
          <c:idx val="8"/>
          <c:order val="6"/>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6-4ADF-4930-B02F-B983E428A9E4}"/>
            </c:ext>
          </c:extLst>
        </c:ser>
        <c:ser>
          <c:idx val="9"/>
          <c:order val="7"/>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7-4ADF-4930-B02F-B983E428A9E4}"/>
            </c:ext>
          </c:extLst>
        </c:ser>
        <c:ser>
          <c:idx val="10"/>
          <c:order val="8"/>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8-4ADF-4930-B02F-B983E428A9E4}"/>
            </c:ext>
          </c:extLst>
        </c:ser>
        <c:ser>
          <c:idx val="11"/>
          <c:order val="9"/>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9-4ADF-4930-B02F-B983E428A9E4}"/>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30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sem!$A$2</c:f>
              <c:strCache>
                <c:ptCount val="1"/>
                <c:pt idx="0">
                  <c:v>United Arab Emirates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sem!$B$2:$BG$2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3.9962713138644301</c:v>
                </c:pt>
                <c:pt idx="14">
                  <c:v>3.95904515568157</c:v>
                </c:pt>
                <c:pt idx="15">
                  <c:v>3.9612849990000001</c:v>
                </c:pt>
                <c:pt idx="16">
                  <c:v>3.9530724990000001</c:v>
                </c:pt>
                <c:pt idx="17">
                  <c:v>3.9032474989999999</c:v>
                </c:pt>
                <c:pt idx="18">
                  <c:v>3.8712108323333299</c:v>
                </c:pt>
                <c:pt idx="19">
                  <c:v>3.81567583233333</c:v>
                </c:pt>
                <c:pt idx="20">
                  <c:v>3.7073649990000002</c:v>
                </c:pt>
                <c:pt idx="21">
                  <c:v>3.6709999990000002</c:v>
                </c:pt>
                <c:pt idx="22">
                  <c:v>3.6709999990000002</c:v>
                </c:pt>
                <c:pt idx="23">
                  <c:v>3.6709999990000002</c:v>
                </c:pt>
                <c:pt idx="24">
                  <c:v>3.67099999958333</c:v>
                </c:pt>
                <c:pt idx="25">
                  <c:v>3.6709999999999998</c:v>
                </c:pt>
                <c:pt idx="26">
                  <c:v>3.6709999999999998</c:v>
                </c:pt>
                <c:pt idx="27">
                  <c:v>3.6709999999999998</c:v>
                </c:pt>
                <c:pt idx="28">
                  <c:v>3.6709999999999998</c:v>
                </c:pt>
                <c:pt idx="29">
                  <c:v>3.6709999999999998</c:v>
                </c:pt>
                <c:pt idx="30">
                  <c:v>3.6709999999999998</c:v>
                </c:pt>
                <c:pt idx="31">
                  <c:v>3.6709999999999998</c:v>
                </c:pt>
                <c:pt idx="32">
                  <c:v>3.6709999999999998</c:v>
                </c:pt>
                <c:pt idx="33">
                  <c:v>3.6709999999999998</c:v>
                </c:pt>
                <c:pt idx="34">
                  <c:v>3.6709999999999998</c:v>
                </c:pt>
                <c:pt idx="35">
                  <c:v>3.6709999999999998</c:v>
                </c:pt>
                <c:pt idx="36">
                  <c:v>3.6709999999999998</c:v>
                </c:pt>
                <c:pt idx="37">
                  <c:v>3.671125</c:v>
                </c:pt>
                <c:pt idx="38">
                  <c:v>3.6724999999999999</c:v>
                </c:pt>
                <c:pt idx="39">
                  <c:v>3.6724999999999999</c:v>
                </c:pt>
                <c:pt idx="40">
                  <c:v>3.6724999999999999</c:v>
                </c:pt>
                <c:pt idx="41">
                  <c:v>3.6724999999999999</c:v>
                </c:pt>
                <c:pt idx="42">
                  <c:v>3.6724999999999999</c:v>
                </c:pt>
                <c:pt idx="43">
                  <c:v>3.6724999999999999</c:v>
                </c:pt>
                <c:pt idx="44">
                  <c:v>3.6724999999999999</c:v>
                </c:pt>
                <c:pt idx="45">
                  <c:v>3.6724999999999999</c:v>
                </c:pt>
                <c:pt idx="46">
                  <c:v>3.6724999999999999</c:v>
                </c:pt>
                <c:pt idx="47">
                  <c:v>3.6724999999999999</c:v>
                </c:pt>
                <c:pt idx="48">
                  <c:v>3.6724999999999999</c:v>
                </c:pt>
                <c:pt idx="49">
                  <c:v>3.6724999999999999</c:v>
                </c:pt>
                <c:pt idx="50">
                  <c:v>3.6724999999999999</c:v>
                </c:pt>
                <c:pt idx="51">
                  <c:v>3.6724999999999999</c:v>
                </c:pt>
                <c:pt idx="52">
                  <c:v>3.6724999999999999</c:v>
                </c:pt>
                <c:pt idx="53">
                  <c:v>3.6724999999999999</c:v>
                </c:pt>
                <c:pt idx="54">
                  <c:v>3.6724999999999999</c:v>
                </c:pt>
                <c:pt idx="55">
                  <c:v>3.6724999999999999</c:v>
                </c:pt>
                <c:pt idx="56">
                  <c:v>3.6724999999999999</c:v>
                </c:pt>
                <c:pt idx="57">
                  <c:v>3.6724999999999999</c:v>
                </c:pt>
              </c:numCache>
            </c:numRef>
          </c:val>
          <c:smooth val="0"/>
          <c:extLst>
            <c:ext xmlns:c16="http://schemas.microsoft.com/office/drawing/2014/chart" uri="{C3380CC4-5D6E-409C-BE32-E72D297353CC}">
              <c16:uniqueId val="{00000000-84F9-42EF-B232-B6B6B78FD1DA}"/>
            </c:ext>
          </c:extLst>
        </c:ser>
        <c:ser>
          <c:idx val="2"/>
          <c:order val="1"/>
          <c:tx>
            <c:strRef>
              <c:f>sem!$A$4</c:f>
              <c:strCache>
                <c:ptCount val="1"/>
                <c:pt idx="0">
                  <c:v>China</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sem!$B$4:$BG$4</c:f>
              <c:numCache>
                <c:formatCode>General</c:formatCode>
                <c:ptCount val="58"/>
                <c:pt idx="0">
                  <c:v>2.46180889882528</c:v>
                </c:pt>
                <c:pt idx="1">
                  <c:v>2.46180889882528</c:v>
                </c:pt>
                <c:pt idx="2">
                  <c:v>2.46180889882528</c:v>
                </c:pt>
                <c:pt idx="3">
                  <c:v>2.46180889882528</c:v>
                </c:pt>
                <c:pt idx="4">
                  <c:v>2.46180889882528</c:v>
                </c:pt>
                <c:pt idx="5">
                  <c:v>2.46180889882528</c:v>
                </c:pt>
                <c:pt idx="6">
                  <c:v>2.46180889882528</c:v>
                </c:pt>
                <c:pt idx="7">
                  <c:v>2.46180889882528</c:v>
                </c:pt>
                <c:pt idx="8">
                  <c:v>2.46180889882528</c:v>
                </c:pt>
                <c:pt idx="9">
                  <c:v>2.46180889882528</c:v>
                </c:pt>
                <c:pt idx="10">
                  <c:v>2.46180889882528</c:v>
                </c:pt>
                <c:pt idx="11">
                  <c:v>2.46180889882528</c:v>
                </c:pt>
                <c:pt idx="12">
                  <c:v>2.2450664486006602</c:v>
                </c:pt>
                <c:pt idx="13">
                  <c:v>1.9894155246324701</c:v>
                </c:pt>
                <c:pt idx="14">
                  <c:v>1.96110708887637</c:v>
                </c:pt>
                <c:pt idx="15">
                  <c:v>1.8598233893865801</c:v>
                </c:pt>
                <c:pt idx="16">
                  <c:v>1.94141535102098</c:v>
                </c:pt>
                <c:pt idx="17">
                  <c:v>1.85782338223957</c:v>
                </c:pt>
                <c:pt idx="18">
                  <c:v>1.68358941885647</c:v>
                </c:pt>
                <c:pt idx="19">
                  <c:v>1.5549389540148599</c:v>
                </c:pt>
                <c:pt idx="20">
                  <c:v>1.49838605814132</c:v>
                </c:pt>
                <c:pt idx="21">
                  <c:v>1.7045416658333301</c:v>
                </c:pt>
                <c:pt idx="22">
                  <c:v>1.8925416658333301</c:v>
                </c:pt>
                <c:pt idx="23">
                  <c:v>1.97567499916667</c:v>
                </c:pt>
                <c:pt idx="24">
                  <c:v>2.3200416662499999</c:v>
                </c:pt>
                <c:pt idx="25">
                  <c:v>2.93665833325</c:v>
                </c:pt>
                <c:pt idx="26">
                  <c:v>3.4527916665833298</c:v>
                </c:pt>
                <c:pt idx="27">
                  <c:v>3.7221000000000002</c:v>
                </c:pt>
                <c:pt idx="28">
                  <c:v>3.7221000000000002</c:v>
                </c:pt>
                <c:pt idx="29">
                  <c:v>3.7651083333333299</c:v>
                </c:pt>
                <c:pt idx="30">
                  <c:v>4.78320833333333</c:v>
                </c:pt>
                <c:pt idx="31">
                  <c:v>5.3233916666666703</c:v>
                </c:pt>
                <c:pt idx="32">
                  <c:v>5.5145916666666697</c:v>
                </c:pt>
                <c:pt idx="33">
                  <c:v>5.7619583333333297</c:v>
                </c:pt>
                <c:pt idx="34">
                  <c:v>8.6187426666666695</c:v>
                </c:pt>
                <c:pt idx="35">
                  <c:v>8.3514166666666707</c:v>
                </c:pt>
                <c:pt idx="36">
                  <c:v>8.3141750000000005</c:v>
                </c:pt>
                <c:pt idx="37">
                  <c:v>8.2898166666666704</c:v>
                </c:pt>
                <c:pt idx="38">
                  <c:v>8.2789583333333301</c:v>
                </c:pt>
                <c:pt idx="39">
                  <c:v>8.2782499999999999</c:v>
                </c:pt>
                <c:pt idx="40">
                  <c:v>8.2785041666666697</c:v>
                </c:pt>
                <c:pt idx="41">
                  <c:v>8.2770683333333306</c:v>
                </c:pt>
                <c:pt idx="42">
                  <c:v>8.2769575</c:v>
                </c:pt>
                <c:pt idx="43">
                  <c:v>8.2770366666666693</c:v>
                </c:pt>
                <c:pt idx="44">
                  <c:v>8.2768008333333292</c:v>
                </c:pt>
                <c:pt idx="45">
                  <c:v>8.1943166666666691</c:v>
                </c:pt>
                <c:pt idx="46">
                  <c:v>7.9734383333333296</c:v>
                </c:pt>
                <c:pt idx="47">
                  <c:v>7.6075324999999996</c:v>
                </c:pt>
                <c:pt idx="48">
                  <c:v>6.9486549999999996</c:v>
                </c:pt>
                <c:pt idx="49">
                  <c:v>6.8314160517666602</c:v>
                </c:pt>
                <c:pt idx="50">
                  <c:v>6.7702690287093903</c:v>
                </c:pt>
                <c:pt idx="51">
                  <c:v>6.4614613265500704</c:v>
                </c:pt>
                <c:pt idx="52">
                  <c:v>6.3123328268318604</c:v>
                </c:pt>
                <c:pt idx="53">
                  <c:v>6.19575834608231</c:v>
                </c:pt>
                <c:pt idx="54">
                  <c:v>6.1434340944886703</c:v>
                </c:pt>
                <c:pt idx="55">
                  <c:v>6.22748867298455</c:v>
                </c:pt>
                <c:pt idx="56">
                  <c:v>6.6444778294468101</c:v>
                </c:pt>
                <c:pt idx="57">
                  <c:v>6.7587550863359702</c:v>
                </c:pt>
              </c:numCache>
            </c:numRef>
          </c:val>
          <c:smooth val="0"/>
          <c:extLst>
            <c:ext xmlns:c16="http://schemas.microsoft.com/office/drawing/2014/chart" uri="{C3380CC4-5D6E-409C-BE32-E72D297353CC}">
              <c16:uniqueId val="{00000001-84F9-42EF-B232-B6B6B78FD1DA}"/>
            </c:ext>
          </c:extLst>
        </c:ser>
        <c:ser>
          <c:idx val="4"/>
          <c:order val="2"/>
          <c:tx>
            <c:strRef>
              <c:f>sem!$A$6</c:f>
              <c:strCache>
                <c:ptCount val="1"/>
                <c:pt idx="0">
                  <c:v>Egypt, Arab Rep.</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sem!$B$6:$BG$6</c:f>
              <c:numCache>
                <c:formatCode>General</c:formatCode>
                <c:ptCount val="58"/>
                <c:pt idx="0">
                  <c:v>0.34824199934824202</c:v>
                </c:pt>
                <c:pt idx="1">
                  <c:v>0.34824199934824202</c:v>
                </c:pt>
                <c:pt idx="2">
                  <c:v>0.40448912538026</c:v>
                </c:pt>
                <c:pt idx="3">
                  <c:v>0.434782608884688</c:v>
                </c:pt>
                <c:pt idx="4">
                  <c:v>0.434782608884688</c:v>
                </c:pt>
                <c:pt idx="5">
                  <c:v>0.434782608884688</c:v>
                </c:pt>
                <c:pt idx="6">
                  <c:v>0.434782608884688</c:v>
                </c:pt>
                <c:pt idx="7">
                  <c:v>0.434782608884688</c:v>
                </c:pt>
                <c:pt idx="8">
                  <c:v>0.434782608884688</c:v>
                </c:pt>
                <c:pt idx="9">
                  <c:v>0.434782608884688</c:v>
                </c:pt>
                <c:pt idx="10">
                  <c:v>0.434782608884688</c:v>
                </c:pt>
                <c:pt idx="11">
                  <c:v>0.43478264139429701</c:v>
                </c:pt>
                <c:pt idx="12">
                  <c:v>0.434782608884688</c:v>
                </c:pt>
                <c:pt idx="13">
                  <c:v>0.39795624317960598</c:v>
                </c:pt>
                <c:pt idx="14">
                  <c:v>0.39130366745108802</c:v>
                </c:pt>
                <c:pt idx="15">
                  <c:v>0.39130366745108802</c:v>
                </c:pt>
                <c:pt idx="16">
                  <c:v>0.39130366745108802</c:v>
                </c:pt>
                <c:pt idx="17">
                  <c:v>0.39130366745108802</c:v>
                </c:pt>
                <c:pt idx="18">
                  <c:v>0.39130366745108802</c:v>
                </c:pt>
                <c:pt idx="19">
                  <c:v>0.70000070049070096</c:v>
                </c:pt>
                <c:pt idx="20">
                  <c:v>0.70000070049070096</c:v>
                </c:pt>
                <c:pt idx="21">
                  <c:v>0.70000070049070096</c:v>
                </c:pt>
                <c:pt idx="22">
                  <c:v>0.70000070049070096</c:v>
                </c:pt>
                <c:pt idx="23">
                  <c:v>0.70000070049070096</c:v>
                </c:pt>
                <c:pt idx="24">
                  <c:v>0.70000070020486704</c:v>
                </c:pt>
                <c:pt idx="25">
                  <c:v>0.70000070000070003</c:v>
                </c:pt>
                <c:pt idx="26">
                  <c:v>0.70000070000070003</c:v>
                </c:pt>
                <c:pt idx="27">
                  <c:v>0.70000070000070003</c:v>
                </c:pt>
                <c:pt idx="28">
                  <c:v>0.70000070000070003</c:v>
                </c:pt>
                <c:pt idx="29">
                  <c:v>0.86666666666666703</c:v>
                </c:pt>
                <c:pt idx="30">
                  <c:v>1.55</c:v>
                </c:pt>
                <c:pt idx="31">
                  <c:v>3.13800833333333</c:v>
                </c:pt>
                <c:pt idx="32">
                  <c:v>3.3217483333333302</c:v>
                </c:pt>
                <c:pt idx="33">
                  <c:v>3.3525174999999998</c:v>
                </c:pt>
                <c:pt idx="34">
                  <c:v>3.38513333333333</c:v>
                </c:pt>
                <c:pt idx="35">
                  <c:v>3.3922083333333299</c:v>
                </c:pt>
                <c:pt idx="36">
                  <c:v>3.3914833333333299</c:v>
                </c:pt>
                <c:pt idx="37">
                  <c:v>3.3887499999999999</c:v>
                </c:pt>
                <c:pt idx="38">
                  <c:v>3.3879999999999999</c:v>
                </c:pt>
                <c:pt idx="39">
                  <c:v>3.3952499999999999</c:v>
                </c:pt>
                <c:pt idx="40">
                  <c:v>3.4720499999999999</c:v>
                </c:pt>
                <c:pt idx="41">
                  <c:v>3.9729999999999999</c:v>
                </c:pt>
                <c:pt idx="42">
                  <c:v>4.4996666666666698</c:v>
                </c:pt>
                <c:pt idx="43">
                  <c:v>5.8508750000000003</c:v>
                </c:pt>
                <c:pt idx="44">
                  <c:v>6.19624166666667</c:v>
                </c:pt>
                <c:pt idx="45">
                  <c:v>5.7788333333333304</c:v>
                </c:pt>
                <c:pt idx="46">
                  <c:v>5.7331666666666701</c:v>
                </c:pt>
                <c:pt idx="47">
                  <c:v>5.6354333333333297</c:v>
                </c:pt>
                <c:pt idx="48">
                  <c:v>5.4325000000000001</c:v>
                </c:pt>
                <c:pt idx="49">
                  <c:v>5.54455330862978</c:v>
                </c:pt>
                <c:pt idx="50">
                  <c:v>5.6219429176105002</c:v>
                </c:pt>
                <c:pt idx="51">
                  <c:v>5.9328276515151499</c:v>
                </c:pt>
                <c:pt idx="52">
                  <c:v>6.05605833333333</c:v>
                </c:pt>
                <c:pt idx="53">
                  <c:v>6.8703250000000002</c:v>
                </c:pt>
                <c:pt idx="54">
                  <c:v>7.0776085606060599</c:v>
                </c:pt>
                <c:pt idx="55">
                  <c:v>7.6912583333333302</c:v>
                </c:pt>
                <c:pt idx="56">
                  <c:v>10.0254007885465</c:v>
                </c:pt>
                <c:pt idx="57">
                  <c:v>17.782533515063601</c:v>
                </c:pt>
              </c:numCache>
            </c:numRef>
          </c:val>
          <c:smooth val="0"/>
          <c:extLst>
            <c:ext xmlns:c16="http://schemas.microsoft.com/office/drawing/2014/chart" uri="{C3380CC4-5D6E-409C-BE32-E72D297353CC}">
              <c16:uniqueId val="{00000002-84F9-42EF-B232-B6B6B78FD1DA}"/>
            </c:ext>
          </c:extLst>
        </c:ser>
        <c:ser>
          <c:idx val="6"/>
          <c:order val="3"/>
          <c:tx>
            <c:strRef>
              <c:f>sem!$A$8</c:f>
              <c:strCache>
                <c:ptCount val="1"/>
                <c:pt idx="0">
                  <c:v>India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sem!$B$8:$BG$8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6.3591250053591297</c:v>
                </c:pt>
                <c:pt idx="7">
                  <c:v>7.5000000064999996</c:v>
                </c:pt>
                <c:pt idx="8">
                  <c:v>7.5000000064999996</c:v>
                </c:pt>
                <c:pt idx="9">
                  <c:v>7.5000000064999996</c:v>
                </c:pt>
                <c:pt idx="10">
                  <c:v>7.5000000064999996</c:v>
                </c:pt>
                <c:pt idx="11">
                  <c:v>7.4919352309682399</c:v>
                </c:pt>
                <c:pt idx="12">
                  <c:v>7.5944683739493604</c:v>
                </c:pt>
                <c:pt idx="13">
                  <c:v>7.7420385621496797</c:v>
                </c:pt>
                <c:pt idx="14">
                  <c:v>8.1016032272182894</c:v>
                </c:pt>
                <c:pt idx="15">
                  <c:v>8.3758919456538603</c:v>
                </c:pt>
                <c:pt idx="16">
                  <c:v>8.9604127281239201</c:v>
                </c:pt>
                <c:pt idx="17">
                  <c:v>8.7385761713145698</c:v>
                </c:pt>
                <c:pt idx="18">
                  <c:v>8.1928403484039301</c:v>
                </c:pt>
                <c:pt idx="19">
                  <c:v>8.12579094635689</c:v>
                </c:pt>
                <c:pt idx="20">
                  <c:v>7.8629447011379803</c:v>
                </c:pt>
                <c:pt idx="21">
                  <c:v>8.6585228170931696</c:v>
                </c:pt>
                <c:pt idx="22">
                  <c:v>9.4551319334863901</c:v>
                </c:pt>
                <c:pt idx="23">
                  <c:v>10.098898244046101</c:v>
                </c:pt>
                <c:pt idx="24">
                  <c:v>11.3625833326667</c:v>
                </c:pt>
                <c:pt idx="25">
                  <c:v>12.368749999583301</c:v>
                </c:pt>
                <c:pt idx="26">
                  <c:v>12.61083333325</c:v>
                </c:pt>
                <c:pt idx="27">
                  <c:v>12.961499999999999</c:v>
                </c:pt>
                <c:pt idx="28">
                  <c:v>13.9170833333333</c:v>
                </c:pt>
                <c:pt idx="29">
                  <c:v>16.2255</c:v>
                </c:pt>
                <c:pt idx="30">
                  <c:v>17.503499999999999</c:v>
                </c:pt>
                <c:pt idx="31">
                  <c:v>22.742433333333299</c:v>
                </c:pt>
                <c:pt idx="32">
                  <c:v>25.9180833333333</c:v>
                </c:pt>
                <c:pt idx="33">
                  <c:v>30.4932916666667</c:v>
                </c:pt>
                <c:pt idx="34">
                  <c:v>31.373742499999999</c:v>
                </c:pt>
                <c:pt idx="35">
                  <c:v>32.4270766666667</c:v>
                </c:pt>
                <c:pt idx="36">
                  <c:v>35.433173333333301</c:v>
                </c:pt>
                <c:pt idx="37">
                  <c:v>36.313285833333303</c:v>
                </c:pt>
                <c:pt idx="38">
                  <c:v>41.259365000000003</c:v>
                </c:pt>
                <c:pt idx="39">
                  <c:v>43.055428333333303</c:v>
                </c:pt>
                <c:pt idx="40">
                  <c:v>44.941605000000003</c:v>
                </c:pt>
                <c:pt idx="41">
                  <c:v>47.186414166666701</c:v>
                </c:pt>
                <c:pt idx="42">
                  <c:v>48.610319166666699</c:v>
                </c:pt>
                <c:pt idx="43">
                  <c:v>46.583284166666701</c:v>
                </c:pt>
                <c:pt idx="44">
                  <c:v>45.316466666666699</c:v>
                </c:pt>
                <c:pt idx="45">
                  <c:v>44.099975000000001</c:v>
                </c:pt>
                <c:pt idx="46">
                  <c:v>45.3070083333333</c:v>
                </c:pt>
                <c:pt idx="47">
                  <c:v>41.3485333333333</c:v>
                </c:pt>
                <c:pt idx="48">
                  <c:v>43.505183333333299</c:v>
                </c:pt>
                <c:pt idx="49">
                  <c:v>48.405266666666698</c:v>
                </c:pt>
                <c:pt idx="50">
                  <c:v>45.725812121212101</c:v>
                </c:pt>
                <c:pt idx="51">
                  <c:v>46.670466666666698</c:v>
                </c:pt>
                <c:pt idx="52">
                  <c:v>53.437233333333303</c:v>
                </c:pt>
                <c:pt idx="53">
                  <c:v>58.597845416666701</c:v>
                </c:pt>
                <c:pt idx="54">
                  <c:v>61.029514460784299</c:v>
                </c:pt>
                <c:pt idx="55">
                  <c:v>64.151944463278596</c:v>
                </c:pt>
                <c:pt idx="56">
                  <c:v>67.195312807389399</c:v>
                </c:pt>
                <c:pt idx="57">
                  <c:v>65.121568645065906</c:v>
                </c:pt>
              </c:numCache>
            </c:numRef>
          </c:val>
          <c:smooth val="0"/>
          <c:extLst>
            <c:ext xmlns:c16="http://schemas.microsoft.com/office/drawing/2014/chart" uri="{C3380CC4-5D6E-409C-BE32-E72D297353CC}">
              <c16:uniqueId val="{00000003-84F9-42EF-B232-B6B6B78FD1DA}"/>
            </c:ext>
          </c:extLst>
        </c:ser>
        <c:ser>
          <c:idx val="7"/>
          <c:order val="4"/>
          <c:tx>
            <c:strRef>
              <c:f>sem!$A$9</c:f>
              <c:strCache>
                <c:ptCount val="1"/>
                <c:pt idx="0">
                  <c:v>Pakistan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sem!$B$9:$BG$9</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4.7619000037618999</c:v>
                </c:pt>
                <c:pt idx="8">
                  <c:v>4.7619000037618999</c:v>
                </c:pt>
                <c:pt idx="9">
                  <c:v>4.7619000037618999</c:v>
                </c:pt>
                <c:pt idx="10">
                  <c:v>4.7619000037618999</c:v>
                </c:pt>
                <c:pt idx="11">
                  <c:v>4.7619000033650796</c:v>
                </c:pt>
                <c:pt idx="12">
                  <c:v>8.6813825825993707</c:v>
                </c:pt>
                <c:pt idx="13">
                  <c:v>9.9942499999166703</c:v>
                </c:pt>
                <c:pt idx="14">
                  <c:v>9.9</c:v>
                </c:pt>
                <c:pt idx="15">
                  <c:v>9.9</c:v>
                </c:pt>
                <c:pt idx="16">
                  <c:v>9.9</c:v>
                </c:pt>
                <c:pt idx="17">
                  <c:v>9.9</c:v>
                </c:pt>
                <c:pt idx="18">
                  <c:v>9.9</c:v>
                </c:pt>
                <c:pt idx="19">
                  <c:v>9.9</c:v>
                </c:pt>
                <c:pt idx="20">
                  <c:v>9.9</c:v>
                </c:pt>
                <c:pt idx="21">
                  <c:v>9.9</c:v>
                </c:pt>
                <c:pt idx="22">
                  <c:v>11.8474666658333</c:v>
                </c:pt>
                <c:pt idx="23">
                  <c:v>13.1169749993333</c:v>
                </c:pt>
                <c:pt idx="24">
                  <c:v>14.0463333330833</c:v>
                </c:pt>
                <c:pt idx="25">
                  <c:v>15.92839166625</c:v>
                </c:pt>
                <c:pt idx="26">
                  <c:v>16.647508333083302</c:v>
                </c:pt>
                <c:pt idx="27">
                  <c:v>17.398800000000001</c:v>
                </c:pt>
                <c:pt idx="28">
                  <c:v>18.003291666666701</c:v>
                </c:pt>
                <c:pt idx="29">
                  <c:v>20.541491666666701</c:v>
                </c:pt>
                <c:pt idx="30">
                  <c:v>21.707374999999999</c:v>
                </c:pt>
                <c:pt idx="31">
                  <c:v>23.8007666666667</c:v>
                </c:pt>
                <c:pt idx="32">
                  <c:v>25.082791666666701</c:v>
                </c:pt>
                <c:pt idx="33">
                  <c:v>28.1071833333333</c:v>
                </c:pt>
                <c:pt idx="34">
                  <c:v>30.566591666666699</c:v>
                </c:pt>
                <c:pt idx="35">
                  <c:v>31.642683333333299</c:v>
                </c:pt>
                <c:pt idx="36">
                  <c:v>36.078683333333302</c:v>
                </c:pt>
                <c:pt idx="37">
                  <c:v>41.111525</c:v>
                </c:pt>
                <c:pt idx="38">
                  <c:v>45.046666666666702</c:v>
                </c:pt>
                <c:pt idx="39">
                  <c:v>49.5006915833333</c:v>
                </c:pt>
                <c:pt idx="40">
                  <c:v>53.648186500000001</c:v>
                </c:pt>
                <c:pt idx="41">
                  <c:v>61.927161666666699</c:v>
                </c:pt>
                <c:pt idx="42">
                  <c:v>59.723781666666703</c:v>
                </c:pt>
                <c:pt idx="43">
                  <c:v>57.751996666666699</c:v>
                </c:pt>
                <c:pt idx="44">
                  <c:v>58.257863333333297</c:v>
                </c:pt>
                <c:pt idx="45">
                  <c:v>59.514474999999997</c:v>
                </c:pt>
                <c:pt idx="46">
                  <c:v>60.271335000000001</c:v>
                </c:pt>
                <c:pt idx="47">
                  <c:v>60.738515833333302</c:v>
                </c:pt>
                <c:pt idx="48">
                  <c:v>70.408033333333293</c:v>
                </c:pt>
                <c:pt idx="49">
                  <c:v>81.712891666666707</c:v>
                </c:pt>
                <c:pt idx="50">
                  <c:v>85.193816325757595</c:v>
                </c:pt>
                <c:pt idx="51">
                  <c:v>86.343383333333307</c:v>
                </c:pt>
                <c:pt idx="52">
                  <c:v>93.395197222222194</c:v>
                </c:pt>
                <c:pt idx="53">
                  <c:v>101.628899206349</c:v>
                </c:pt>
                <c:pt idx="54">
                  <c:v>101.100088423521</c:v>
                </c:pt>
                <c:pt idx="55">
                  <c:v>102.769271604675</c:v>
                </c:pt>
                <c:pt idx="56">
                  <c:v>104.769117033301</c:v>
                </c:pt>
                <c:pt idx="57">
                  <c:v>105.45516208793801</c:v>
                </c:pt>
              </c:numCache>
            </c:numRef>
          </c:val>
          <c:smooth val="0"/>
          <c:extLst>
            <c:ext xmlns:c16="http://schemas.microsoft.com/office/drawing/2014/chart" uri="{C3380CC4-5D6E-409C-BE32-E72D297353CC}">
              <c16:uniqueId val="{00000004-84F9-42EF-B232-B6B6B78FD1DA}"/>
            </c:ext>
          </c:extLst>
        </c:ser>
        <c:ser>
          <c:idx val="8"/>
          <c:order val="5"/>
          <c:tx>
            <c:strRef>
              <c:f>sem!$A$10</c:f>
              <c:strCache>
                <c:ptCount val="1"/>
                <c:pt idx="0">
                  <c:v>Peru</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sem!$B$10:$BG$10</c:f>
              <c:numCache>
                <c:formatCode>General</c:formatCode>
                <c:ptCount val="58"/>
                <c:pt idx="0">
                  <c:v>2.7299166665916701E-8</c:v>
                </c:pt>
                <c:pt idx="1">
                  <c:v>2.681666666575E-8</c:v>
                </c:pt>
                <c:pt idx="2">
                  <c:v>2.6819999998999999E-8</c:v>
                </c:pt>
                <c:pt idx="3">
                  <c:v>2.6819999998999999E-8</c:v>
                </c:pt>
                <c:pt idx="4">
                  <c:v>2.6819999998999999E-8</c:v>
                </c:pt>
                <c:pt idx="5">
                  <c:v>2.6819999998999999E-8</c:v>
                </c:pt>
                <c:pt idx="6">
                  <c:v>2.6819999998999999E-8</c:v>
                </c:pt>
                <c:pt idx="7">
                  <c:v>3.0248333332333302E-8</c:v>
                </c:pt>
                <c:pt idx="8">
                  <c:v>3.8699999999000001E-8</c:v>
                </c:pt>
                <c:pt idx="9">
                  <c:v>3.8699999999000001E-8</c:v>
                </c:pt>
                <c:pt idx="10">
                  <c:v>3.8699999999000001E-8</c:v>
                </c:pt>
                <c:pt idx="11">
                  <c:v>3.8699999999000001E-8</c:v>
                </c:pt>
                <c:pt idx="12">
                  <c:v>3.8699999999000001E-8</c:v>
                </c:pt>
                <c:pt idx="13">
                  <c:v>3.8699999999000001E-8</c:v>
                </c:pt>
                <c:pt idx="14">
                  <c:v>3.8699999999000001E-8</c:v>
                </c:pt>
                <c:pt idx="15">
                  <c:v>4.0370833332583299E-8</c:v>
                </c:pt>
                <c:pt idx="16">
                  <c:v>5.5755833332916701E-8</c:v>
                </c:pt>
                <c:pt idx="17">
                  <c:v>8.4234833332583294E-8</c:v>
                </c:pt>
                <c:pt idx="18">
                  <c:v>1.5634883333275001E-7</c:v>
                </c:pt>
                <c:pt idx="19">
                  <c:v>2.24718916665667E-7</c:v>
                </c:pt>
                <c:pt idx="20">
                  <c:v>2.8885524999866702E-7</c:v>
                </c:pt>
                <c:pt idx="21">
                  <c:v>4.2231799999849999E-7</c:v>
                </c:pt>
                <c:pt idx="22">
                  <c:v>6.9756674999766704E-7</c:v>
                </c:pt>
                <c:pt idx="23">
                  <c:v>1.62863416666367E-6</c:v>
                </c:pt>
                <c:pt idx="24">
                  <c:v>3.4668541666649202E-6</c:v>
                </c:pt>
                <c:pt idx="25">
                  <c:v>1.09749424999999E-5</c:v>
                </c:pt>
                <c:pt idx="26">
                  <c:v>1.39475E-5</c:v>
                </c:pt>
                <c:pt idx="27">
                  <c:v>1.6835833333333298E-5</c:v>
                </c:pt>
                <c:pt idx="28">
                  <c:v>1.2883166666666701E-4</c:v>
                </c:pt>
                <c:pt idx="29">
                  <c:v>2.6661875000000002E-3</c:v>
                </c:pt>
                <c:pt idx="30">
                  <c:v>0.18788557916666701</c:v>
                </c:pt>
                <c:pt idx="31">
                  <c:v>0.77249999999999996</c:v>
                </c:pt>
                <c:pt idx="32">
                  <c:v>1.24583333333333</c:v>
                </c:pt>
                <c:pt idx="33">
                  <c:v>1.9883189166666699</c:v>
                </c:pt>
                <c:pt idx="34">
                  <c:v>2.1949999999999998</c:v>
                </c:pt>
                <c:pt idx="35">
                  <c:v>2.2533333333333299</c:v>
                </c:pt>
                <c:pt idx="36">
                  <c:v>2.45333333333333</c:v>
                </c:pt>
                <c:pt idx="37">
                  <c:v>2.6641666666666701</c:v>
                </c:pt>
                <c:pt idx="38">
                  <c:v>2.93</c:v>
                </c:pt>
                <c:pt idx="39">
                  <c:v>3.3833333333333302</c:v>
                </c:pt>
                <c:pt idx="40">
                  <c:v>3.49</c:v>
                </c:pt>
                <c:pt idx="41">
                  <c:v>3.5068333333333301</c:v>
                </c:pt>
                <c:pt idx="42">
                  <c:v>3.5165000000000002</c:v>
                </c:pt>
                <c:pt idx="43">
                  <c:v>3.4784670000000002</c:v>
                </c:pt>
                <c:pt idx="44">
                  <c:v>3.4131749999999998</c:v>
                </c:pt>
                <c:pt idx="45">
                  <c:v>3.2958416666666701</c:v>
                </c:pt>
                <c:pt idx="46">
                  <c:v>3.27403250265816</c:v>
                </c:pt>
                <c:pt idx="47">
                  <c:v>3.1280445773524699</c:v>
                </c:pt>
                <c:pt idx="48">
                  <c:v>2.9244083333333299</c:v>
                </c:pt>
                <c:pt idx="49">
                  <c:v>3.0115083333333299</c:v>
                </c:pt>
                <c:pt idx="50">
                  <c:v>2.8251249999999999</c:v>
                </c:pt>
                <c:pt idx="51">
                  <c:v>2.7541000000000002</c:v>
                </c:pt>
                <c:pt idx="52">
                  <c:v>2.6375864177489201</c:v>
                </c:pt>
                <c:pt idx="53">
                  <c:v>2.7018990259740301</c:v>
                </c:pt>
              </c:numCache>
            </c:numRef>
          </c:val>
          <c:smooth val="0"/>
          <c:extLst>
            <c:ext xmlns:c16="http://schemas.microsoft.com/office/drawing/2014/chart" uri="{C3380CC4-5D6E-409C-BE32-E72D297353CC}">
              <c16:uniqueId val="{00000005-84F9-42EF-B232-B6B6B78FD1DA}"/>
            </c:ext>
          </c:extLst>
        </c:ser>
        <c:ser>
          <c:idx val="9"/>
          <c:order val="6"/>
          <c:tx>
            <c:strRef>
              <c:f>sem!$A$11</c:f>
              <c:strCache>
                <c:ptCount val="1"/>
                <c:pt idx="0">
                  <c:v>Philippines</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sem!$B$11:$BG$11</c:f>
              <c:numCache>
                <c:formatCode>General</c:formatCode>
                <c:ptCount val="58"/>
                <c:pt idx="0">
                  <c:v>2.0149984883118099</c:v>
                </c:pt>
                <c:pt idx="1">
                  <c:v>2.0199979840824098</c:v>
                </c:pt>
                <c:pt idx="2">
                  <c:v>3.7278515776187202</c:v>
                </c:pt>
                <c:pt idx="3">
                  <c:v>3.9104231462455998</c:v>
                </c:pt>
                <c:pt idx="4">
                  <c:v>3.9100072879016801</c:v>
                </c:pt>
                <c:pt idx="5">
                  <c:v>3.9091733474848702</c:v>
                </c:pt>
                <c:pt idx="6">
                  <c:v>3.9000000029000002</c:v>
                </c:pt>
                <c:pt idx="7">
                  <c:v>3.9000000029000002</c:v>
                </c:pt>
                <c:pt idx="8">
                  <c:v>3.9000000029000002</c:v>
                </c:pt>
                <c:pt idx="9">
                  <c:v>3.9000000029000002</c:v>
                </c:pt>
                <c:pt idx="10">
                  <c:v>5.9043499993250004</c:v>
                </c:pt>
                <c:pt idx="11">
                  <c:v>6.4317083323333302</c:v>
                </c:pt>
                <c:pt idx="12">
                  <c:v>6.6748416657499998</c:v>
                </c:pt>
                <c:pt idx="13">
                  <c:v>6.7562833323333296</c:v>
                </c:pt>
                <c:pt idx="14">
                  <c:v>6.7878749994166698</c:v>
                </c:pt>
                <c:pt idx="15">
                  <c:v>7.2478999990000004</c:v>
                </c:pt>
                <c:pt idx="16">
                  <c:v>7.4402583323333298</c:v>
                </c:pt>
                <c:pt idx="17">
                  <c:v>7.4028249989999999</c:v>
                </c:pt>
                <c:pt idx="18">
                  <c:v>7.3657583324999996</c:v>
                </c:pt>
                <c:pt idx="19">
                  <c:v>7.3775499990000002</c:v>
                </c:pt>
                <c:pt idx="20">
                  <c:v>7.51143333233333</c:v>
                </c:pt>
                <c:pt idx="21">
                  <c:v>7.89964999908333</c:v>
                </c:pt>
                <c:pt idx="22">
                  <c:v>8.5399999994166702</c:v>
                </c:pt>
                <c:pt idx="23">
                  <c:v>11.1127166658333</c:v>
                </c:pt>
                <c:pt idx="24">
                  <c:v>16.698708332916699</c:v>
                </c:pt>
                <c:pt idx="25">
                  <c:v>18.607341666500002</c:v>
                </c:pt>
                <c:pt idx="26">
                  <c:v>20.385683333333301</c:v>
                </c:pt>
                <c:pt idx="27">
                  <c:v>20.567675000000001</c:v>
                </c:pt>
                <c:pt idx="28">
                  <c:v>21.094674999999999</c:v>
                </c:pt>
                <c:pt idx="29">
                  <c:v>21.7366833333333</c:v>
                </c:pt>
                <c:pt idx="30">
                  <c:v>24.310500000000001</c:v>
                </c:pt>
                <c:pt idx="31">
                  <c:v>27.478633333333299</c:v>
                </c:pt>
                <c:pt idx="32">
                  <c:v>25.512491666666701</c:v>
                </c:pt>
                <c:pt idx="33">
                  <c:v>27.119841666666701</c:v>
                </c:pt>
                <c:pt idx="34">
                  <c:v>26.417166666666699</c:v>
                </c:pt>
                <c:pt idx="35">
                  <c:v>25.714466666666699</c:v>
                </c:pt>
                <c:pt idx="36">
                  <c:v>26.216100000000001</c:v>
                </c:pt>
                <c:pt idx="37">
                  <c:v>29.470658333333301</c:v>
                </c:pt>
                <c:pt idx="38">
                  <c:v>40.893050000000002</c:v>
                </c:pt>
                <c:pt idx="39">
                  <c:v>39.088983333333303</c:v>
                </c:pt>
                <c:pt idx="40">
                  <c:v>44.192250000000001</c:v>
                </c:pt>
                <c:pt idx="41">
                  <c:v>50.992649999999998</c:v>
                </c:pt>
                <c:pt idx="42">
                  <c:v>51.603566666666701</c:v>
                </c:pt>
                <c:pt idx="43">
                  <c:v>54.203333333333298</c:v>
                </c:pt>
                <c:pt idx="44">
                  <c:v>56.039916666666699</c:v>
                </c:pt>
                <c:pt idx="45">
                  <c:v>55.085491666666698</c:v>
                </c:pt>
                <c:pt idx="46">
                  <c:v>51.314272500000001</c:v>
                </c:pt>
                <c:pt idx="47">
                  <c:v>46.148391177755002</c:v>
                </c:pt>
                <c:pt idx="48">
                  <c:v>44.323287609410002</c:v>
                </c:pt>
                <c:pt idx="49">
                  <c:v>47.679688453509101</c:v>
                </c:pt>
                <c:pt idx="50">
                  <c:v>45.109664180089602</c:v>
                </c:pt>
                <c:pt idx="51">
                  <c:v>43.3131369237488</c:v>
                </c:pt>
                <c:pt idx="52">
                  <c:v>42.228794734943399</c:v>
                </c:pt>
                <c:pt idx="53">
                  <c:v>42.446184830673999</c:v>
                </c:pt>
                <c:pt idx="54">
                  <c:v>44.395154304209697</c:v>
                </c:pt>
                <c:pt idx="55">
                  <c:v>45.502839942143098</c:v>
                </c:pt>
                <c:pt idx="56">
                  <c:v>47.4924638585099</c:v>
                </c:pt>
                <c:pt idx="57">
                  <c:v>50.403719793717698</c:v>
                </c:pt>
              </c:numCache>
            </c:numRef>
          </c:val>
          <c:smooth val="0"/>
          <c:extLst>
            <c:ext xmlns:c16="http://schemas.microsoft.com/office/drawing/2014/chart" uri="{C3380CC4-5D6E-409C-BE32-E72D297353CC}">
              <c16:uniqueId val="{00000006-84F9-42EF-B232-B6B6B78FD1DA}"/>
            </c:ext>
          </c:extLst>
        </c:ser>
        <c:ser>
          <c:idx val="10"/>
          <c:order val="7"/>
          <c:tx>
            <c:strRef>
              <c:f>sem!$A$12</c:f>
              <c:strCache>
                <c:ptCount val="1"/>
                <c:pt idx="0">
                  <c:v>Qatar</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sem!$B$12:$BG$12</c:f>
              <c:numCache>
                <c:formatCode>General</c:formatCode>
                <c:ptCount val="58"/>
                <c:pt idx="6">
                  <c:v>4.7619000037618999</c:v>
                </c:pt>
                <c:pt idx="7">
                  <c:v>4.7619000037618999</c:v>
                </c:pt>
                <c:pt idx="8">
                  <c:v>4.7619000037618999</c:v>
                </c:pt>
                <c:pt idx="9">
                  <c:v>4.7619000037618999</c:v>
                </c:pt>
                <c:pt idx="10">
                  <c:v>4.7619000037618999</c:v>
                </c:pt>
                <c:pt idx="11">
                  <c:v>4.7479628848644202</c:v>
                </c:pt>
                <c:pt idx="12">
                  <c:v>4.3859778425048797</c:v>
                </c:pt>
                <c:pt idx="13">
                  <c:v>3.99629355042679</c:v>
                </c:pt>
                <c:pt idx="14">
                  <c:v>3.9473999989999999</c:v>
                </c:pt>
                <c:pt idx="15">
                  <c:v>3.9307166656666701</c:v>
                </c:pt>
                <c:pt idx="16">
                  <c:v>3.96343333233333</c:v>
                </c:pt>
                <c:pt idx="17">
                  <c:v>3.9590166656666699</c:v>
                </c:pt>
                <c:pt idx="18">
                  <c:v>3.8768999989999999</c:v>
                </c:pt>
                <c:pt idx="19">
                  <c:v>3.7733249990000002</c:v>
                </c:pt>
                <c:pt idx="20">
                  <c:v>3.6569666656666699</c:v>
                </c:pt>
                <c:pt idx="21">
                  <c:v>3.639999999</c:v>
                </c:pt>
                <c:pt idx="22">
                  <c:v>3.639999999</c:v>
                </c:pt>
                <c:pt idx="23">
                  <c:v>3.639999999</c:v>
                </c:pt>
                <c:pt idx="24">
                  <c:v>3.6399999995833299</c:v>
                </c:pt>
                <c:pt idx="25">
                  <c:v>3.64</c:v>
                </c:pt>
                <c:pt idx="26">
                  <c:v>3.64</c:v>
                </c:pt>
                <c:pt idx="27">
                  <c:v>3.64</c:v>
                </c:pt>
                <c:pt idx="28">
                  <c:v>3.64</c:v>
                </c:pt>
                <c:pt idx="29">
                  <c:v>3.64</c:v>
                </c:pt>
                <c:pt idx="30">
                  <c:v>3.64</c:v>
                </c:pt>
                <c:pt idx="31">
                  <c:v>3.64</c:v>
                </c:pt>
                <c:pt idx="32">
                  <c:v>3.64</c:v>
                </c:pt>
                <c:pt idx="33">
                  <c:v>3.64</c:v>
                </c:pt>
                <c:pt idx="34">
                  <c:v>3.64</c:v>
                </c:pt>
                <c:pt idx="35">
                  <c:v>3.64</c:v>
                </c:pt>
                <c:pt idx="36">
                  <c:v>3.64</c:v>
                </c:pt>
                <c:pt idx="37">
                  <c:v>3.64</c:v>
                </c:pt>
                <c:pt idx="38">
                  <c:v>3.64</c:v>
                </c:pt>
                <c:pt idx="39">
                  <c:v>3.64</c:v>
                </c:pt>
                <c:pt idx="40">
                  <c:v>3.64</c:v>
                </c:pt>
                <c:pt idx="41">
                  <c:v>3.64</c:v>
                </c:pt>
                <c:pt idx="42">
                  <c:v>3.64</c:v>
                </c:pt>
                <c:pt idx="43">
                  <c:v>3.64</c:v>
                </c:pt>
                <c:pt idx="44">
                  <c:v>3.64</c:v>
                </c:pt>
                <c:pt idx="45">
                  <c:v>3.64</c:v>
                </c:pt>
                <c:pt idx="46">
                  <c:v>3.64</c:v>
                </c:pt>
                <c:pt idx="47">
                  <c:v>3.64</c:v>
                </c:pt>
                <c:pt idx="48">
                  <c:v>3.64</c:v>
                </c:pt>
                <c:pt idx="49">
                  <c:v>3.64</c:v>
                </c:pt>
                <c:pt idx="50">
                  <c:v>3.64</c:v>
                </c:pt>
                <c:pt idx="51">
                  <c:v>3.64</c:v>
                </c:pt>
                <c:pt idx="52">
                  <c:v>3.64</c:v>
                </c:pt>
                <c:pt idx="53">
                  <c:v>3.64</c:v>
                </c:pt>
                <c:pt idx="54">
                  <c:v>3.64</c:v>
                </c:pt>
                <c:pt idx="55">
                  <c:v>3.64</c:v>
                </c:pt>
                <c:pt idx="56">
                  <c:v>3.64</c:v>
                </c:pt>
                <c:pt idx="57">
                  <c:v>3.64</c:v>
                </c:pt>
              </c:numCache>
            </c:numRef>
          </c:val>
          <c:smooth val="0"/>
          <c:extLst>
            <c:ext xmlns:c16="http://schemas.microsoft.com/office/drawing/2014/chart" uri="{C3380CC4-5D6E-409C-BE32-E72D297353CC}">
              <c16:uniqueId val="{00000007-84F9-42EF-B232-B6B6B78FD1DA}"/>
            </c:ext>
          </c:extLst>
        </c:ser>
        <c:ser>
          <c:idx val="11"/>
          <c:order val="8"/>
          <c:tx>
            <c:strRef>
              <c:f>sem!$A$13</c:f>
              <c:strCache>
                <c:ptCount val="1"/>
                <c:pt idx="0">
                  <c:v>Russian Federation</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sem!$B$1:$BG$1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sem!$B$13:$BG$13</c:f>
              <c:numCache>
                <c:formatCode>General</c:formatCode>
                <c:ptCount val="58"/>
                <c:pt idx="33">
                  <c:v>0.99166666666666703</c:v>
                </c:pt>
                <c:pt idx="36">
                  <c:v>5.12083333333333</c:v>
                </c:pt>
                <c:pt idx="37">
                  <c:v>5.7848333333333297</c:v>
                </c:pt>
                <c:pt idx="38">
                  <c:v>9.7050833333333308</c:v>
                </c:pt>
                <c:pt idx="39">
                  <c:v>24.619900000000001</c:v>
                </c:pt>
                <c:pt idx="40">
                  <c:v>28.129166666666698</c:v>
                </c:pt>
                <c:pt idx="41">
                  <c:v>29.168524999999999</c:v>
                </c:pt>
                <c:pt idx="42">
                  <c:v>31.348483333333299</c:v>
                </c:pt>
                <c:pt idx="43">
                  <c:v>30.692025000000001</c:v>
                </c:pt>
                <c:pt idx="44">
                  <c:v>28.813741666666701</c:v>
                </c:pt>
                <c:pt idx="45">
                  <c:v>28.284441666666702</c:v>
                </c:pt>
                <c:pt idx="46">
                  <c:v>27.190958333333299</c:v>
                </c:pt>
                <c:pt idx="47">
                  <c:v>25.580845367540402</c:v>
                </c:pt>
                <c:pt idx="48">
                  <c:v>24.852875000000001</c:v>
                </c:pt>
                <c:pt idx="49">
                  <c:v>31.740358333333301</c:v>
                </c:pt>
                <c:pt idx="50">
                  <c:v>30.367915338305899</c:v>
                </c:pt>
                <c:pt idx="51">
                  <c:v>29.382341370930199</c:v>
                </c:pt>
                <c:pt idx="52">
                  <c:v>30.839831351991698</c:v>
                </c:pt>
                <c:pt idx="53">
                  <c:v>31.837143640281301</c:v>
                </c:pt>
                <c:pt idx="54">
                  <c:v>38.378207144416798</c:v>
                </c:pt>
                <c:pt idx="55">
                  <c:v>60.937650108895099</c:v>
                </c:pt>
                <c:pt idx="56">
                  <c:v>67.0559333333333</c:v>
                </c:pt>
                <c:pt idx="57">
                  <c:v>58.342801185172</c:v>
                </c:pt>
              </c:numCache>
            </c:numRef>
          </c:val>
          <c:smooth val="0"/>
          <c:extLst>
            <c:ext xmlns:c16="http://schemas.microsoft.com/office/drawing/2014/chart" uri="{C3380CC4-5D6E-409C-BE32-E72D297353CC}">
              <c16:uniqueId val="{00000008-84F9-42EF-B232-B6B6B78FD1DA}"/>
            </c:ext>
          </c:extLst>
        </c:ser>
        <c:dLbls>
          <c:showLegendKey val="0"/>
          <c:showVal val="0"/>
          <c:showCatName val="0"/>
          <c:showSerName val="0"/>
          <c:showPercent val="0"/>
          <c:showBubbleSize val="0"/>
        </c:dLbls>
        <c:marker val="1"/>
        <c:smooth val="0"/>
        <c:axId val="1379304560"/>
        <c:axId val="1379304144"/>
      </c:lineChart>
      <c:catAx>
        <c:axId val="1379304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304144"/>
        <c:crosses val="autoZero"/>
        <c:auto val="1"/>
        <c:lblAlgn val="ctr"/>
        <c:lblOffset val="100"/>
        <c:noMultiLvlLbl val="0"/>
      </c:catAx>
      <c:valAx>
        <c:axId val="1379304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37930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fem!$A$2</c:f>
              <c:strCache>
                <c:ptCount val="1"/>
                <c:pt idx="0">
                  <c:v>Bangladesh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fem!$B$2:$BG$2</c:f>
              <c:numCache>
                <c:formatCode>General</c:formatCode>
                <c:ptCount val="58"/>
                <c:pt idx="11">
                  <c:v>7.8688425850291202</c:v>
                </c:pt>
                <c:pt idx="12">
                  <c:v>7.7001841681494998</c:v>
                </c:pt>
                <c:pt idx="13">
                  <c:v>7.8498159993174204</c:v>
                </c:pt>
                <c:pt idx="14">
                  <c:v>8.2260022412153795</c:v>
                </c:pt>
                <c:pt idx="15">
                  <c:v>12.186180036989001</c:v>
                </c:pt>
                <c:pt idx="16">
                  <c:v>15.3991686037548</c:v>
                </c:pt>
                <c:pt idx="17">
                  <c:v>15.375099999416699</c:v>
                </c:pt>
                <c:pt idx="18">
                  <c:v>15.016116665749999</c:v>
                </c:pt>
                <c:pt idx="19">
                  <c:v>15.5519249993333</c:v>
                </c:pt>
                <c:pt idx="20">
                  <c:v>15.454058332500001</c:v>
                </c:pt>
                <c:pt idx="21">
                  <c:v>17.986691665833298</c:v>
                </c:pt>
                <c:pt idx="22">
                  <c:v>22.1178833323333</c:v>
                </c:pt>
                <c:pt idx="23">
                  <c:v>24.6154249995</c:v>
                </c:pt>
                <c:pt idx="24">
                  <c:v>25.353933385083302</c:v>
                </c:pt>
                <c:pt idx="25">
                  <c:v>27.9945916666667</c:v>
                </c:pt>
                <c:pt idx="26">
                  <c:v>30.4069</c:v>
                </c:pt>
                <c:pt idx="27">
                  <c:v>30.949833333333299</c:v>
                </c:pt>
                <c:pt idx="28">
                  <c:v>31.7332485981559</c:v>
                </c:pt>
                <c:pt idx="29">
                  <c:v>32.270000000000003</c:v>
                </c:pt>
                <c:pt idx="30">
                  <c:v>34.568808333333301</c:v>
                </c:pt>
                <c:pt idx="31">
                  <c:v>36.5961833333333</c:v>
                </c:pt>
                <c:pt idx="32">
                  <c:v>38.950758333333297</c:v>
                </c:pt>
                <c:pt idx="33">
                  <c:v>39.567257499999997</c:v>
                </c:pt>
                <c:pt idx="34">
                  <c:v>40.211739166666703</c:v>
                </c:pt>
                <c:pt idx="35">
                  <c:v>40.278318333333303</c:v>
                </c:pt>
                <c:pt idx="36">
                  <c:v>41.794168333333303</c:v>
                </c:pt>
                <c:pt idx="37">
                  <c:v>43.8921158333333</c:v>
                </c:pt>
                <c:pt idx="38">
                  <c:v>46.905651666666699</c:v>
                </c:pt>
                <c:pt idx="39">
                  <c:v>49.0854</c:v>
                </c:pt>
                <c:pt idx="40">
                  <c:v>52.141666666666701</c:v>
                </c:pt>
                <c:pt idx="41">
                  <c:v>55.8066666666667</c:v>
                </c:pt>
                <c:pt idx="42">
                  <c:v>57.887999999999998</c:v>
                </c:pt>
                <c:pt idx="43">
                  <c:v>58.150039999999997</c:v>
                </c:pt>
                <c:pt idx="44">
                  <c:v>59.512658333333299</c:v>
                </c:pt>
                <c:pt idx="45">
                  <c:v>64.327475000000007</c:v>
                </c:pt>
                <c:pt idx="46">
                  <c:v>68.933233333333305</c:v>
                </c:pt>
                <c:pt idx="47">
                  <c:v>68.874875000000003</c:v>
                </c:pt>
                <c:pt idx="48">
                  <c:v>68.598275000000001</c:v>
                </c:pt>
                <c:pt idx="49">
                  <c:v>69.039066666666699</c:v>
                </c:pt>
                <c:pt idx="50">
                  <c:v>69.649291666666699</c:v>
                </c:pt>
                <c:pt idx="51">
                  <c:v>74.1524</c:v>
                </c:pt>
                <c:pt idx="52">
                  <c:v>81.8626583333333</c:v>
                </c:pt>
                <c:pt idx="53">
                  <c:v>78.103234999999998</c:v>
                </c:pt>
                <c:pt idx="54">
                  <c:v>77.641408333333302</c:v>
                </c:pt>
                <c:pt idx="55">
                  <c:v>77.946908333333297</c:v>
                </c:pt>
                <c:pt idx="56">
                  <c:v>78.468091666666695</c:v>
                </c:pt>
                <c:pt idx="57">
                  <c:v>80.437541666666704</c:v>
                </c:pt>
              </c:numCache>
            </c:numRef>
          </c:val>
          <c:smooth val="0"/>
          <c:extLst>
            <c:ext xmlns:c16="http://schemas.microsoft.com/office/drawing/2014/chart" uri="{C3380CC4-5D6E-409C-BE32-E72D297353CC}">
              <c16:uniqueId val="{00000000-16FE-4743-A1B2-C8DD749D3D8B}"/>
            </c:ext>
          </c:extLst>
        </c:ser>
        <c:ser>
          <c:idx val="1"/>
          <c:order val="1"/>
          <c:tx>
            <c:strRef>
              <c:f>fem!$A$3</c:f>
              <c:strCache>
                <c:ptCount val="1"/>
                <c:pt idx="0">
                  <c:v>Bulgaria</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fem!$B$3:$BG$3</c:f>
              <c:numCache>
                <c:formatCode>General</c:formatCode>
                <c:ptCount val="58"/>
                <c:pt idx="0">
                  <c:v>1.169999999E-3</c:v>
                </c:pt>
                <c:pt idx="1">
                  <c:v>1.169999999E-3</c:v>
                </c:pt>
                <c:pt idx="2">
                  <c:v>1.169999999E-3</c:v>
                </c:pt>
                <c:pt idx="3">
                  <c:v>1.169999999E-3</c:v>
                </c:pt>
                <c:pt idx="4">
                  <c:v>1.169999999E-3</c:v>
                </c:pt>
                <c:pt idx="5">
                  <c:v>1.169999999E-3</c:v>
                </c:pt>
                <c:pt idx="6">
                  <c:v>1.169999999E-3</c:v>
                </c:pt>
                <c:pt idx="7">
                  <c:v>1.169999999E-3</c:v>
                </c:pt>
                <c:pt idx="8">
                  <c:v>1.169999999E-3</c:v>
                </c:pt>
                <c:pt idx="9">
                  <c:v>1.169999999E-3</c:v>
                </c:pt>
                <c:pt idx="10">
                  <c:v>1.169999999E-3</c:v>
                </c:pt>
                <c:pt idx="11">
                  <c:v>1.169999999E-3</c:v>
                </c:pt>
                <c:pt idx="12">
                  <c:v>1.08E-3</c:v>
                </c:pt>
                <c:pt idx="13">
                  <c:v>9.791666657499999E-4</c:v>
                </c:pt>
                <c:pt idx="14">
                  <c:v>9.6999999899999995E-4</c:v>
                </c:pt>
                <c:pt idx="31">
                  <c:v>1.7788249999999999E-2</c:v>
                </c:pt>
                <c:pt idx="32">
                  <c:v>2.3341166666666701E-2</c:v>
                </c:pt>
                <c:pt idx="33">
                  <c:v>2.75935833333333E-2</c:v>
                </c:pt>
                <c:pt idx="34">
                  <c:v>5.4133666666666698E-2</c:v>
                </c:pt>
                <c:pt idx="35">
                  <c:v>6.7170833333333305E-2</c:v>
                </c:pt>
                <c:pt idx="36">
                  <c:v>0.177888666666667</c:v>
                </c:pt>
                <c:pt idx="37">
                  <c:v>1.6818791666666699</c:v>
                </c:pt>
                <c:pt idx="38">
                  <c:v>1.7603583333333299</c:v>
                </c:pt>
                <c:pt idx="39">
                  <c:v>1.8363833333333299</c:v>
                </c:pt>
                <c:pt idx="40">
                  <c:v>2.123275</c:v>
                </c:pt>
                <c:pt idx="41">
                  <c:v>2.1847083333333299</c:v>
                </c:pt>
                <c:pt idx="42">
                  <c:v>2.076975</c:v>
                </c:pt>
                <c:pt idx="43">
                  <c:v>1.7327016666666699</c:v>
                </c:pt>
                <c:pt idx="44">
                  <c:v>1.5751089166666701</c:v>
                </c:pt>
                <c:pt idx="45">
                  <c:v>1.5741333333333301</c:v>
                </c:pt>
                <c:pt idx="46">
                  <c:v>1.5592666666666699</c:v>
                </c:pt>
                <c:pt idx="47">
                  <c:v>1.4290499999999999</c:v>
                </c:pt>
                <c:pt idx="48">
                  <c:v>1.3371166666666701</c:v>
                </c:pt>
                <c:pt idx="49">
                  <c:v>1.40669166666667</c:v>
                </c:pt>
                <c:pt idx="50">
                  <c:v>1.47739166666667</c:v>
                </c:pt>
                <c:pt idx="51">
                  <c:v>1.40645833333333</c:v>
                </c:pt>
                <c:pt idx="52">
                  <c:v>1.5220499999999999</c:v>
                </c:pt>
                <c:pt idx="53">
                  <c:v>1.47356666666667</c:v>
                </c:pt>
                <c:pt idx="54">
                  <c:v>1.4741833333333301</c:v>
                </c:pt>
                <c:pt idx="55">
                  <c:v>1.7644</c:v>
                </c:pt>
                <c:pt idx="56">
                  <c:v>1.7680416666666701</c:v>
                </c:pt>
                <c:pt idx="57">
                  <c:v>1.73545833333333</c:v>
                </c:pt>
              </c:numCache>
            </c:numRef>
          </c:val>
          <c:smooth val="0"/>
          <c:extLst>
            <c:ext xmlns:c16="http://schemas.microsoft.com/office/drawing/2014/chart" uri="{C3380CC4-5D6E-409C-BE32-E72D297353CC}">
              <c16:uniqueId val="{00000001-16FE-4743-A1B2-C8DD749D3D8B}"/>
            </c:ext>
          </c:extLst>
        </c:ser>
        <c:ser>
          <c:idx val="2"/>
          <c:order val="2"/>
          <c:tx>
            <c:strRef>
              <c:f>fem!$A$4</c:f>
              <c:strCache>
                <c:ptCount val="1"/>
                <c:pt idx="0">
                  <c:v>Bahrain</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fem!$B$4:$BG$4</c:f>
              <c:numCache>
                <c:formatCode>General</c:formatCode>
                <c:ptCount val="58"/>
                <c:pt idx="6">
                  <c:v>0.47618999947619001</c:v>
                </c:pt>
                <c:pt idx="7">
                  <c:v>0.47618999947619001</c:v>
                </c:pt>
                <c:pt idx="8">
                  <c:v>0.47618999947619001</c:v>
                </c:pt>
                <c:pt idx="9">
                  <c:v>0.47618999947619001</c:v>
                </c:pt>
                <c:pt idx="10">
                  <c:v>0.47618999947619001</c:v>
                </c:pt>
                <c:pt idx="11">
                  <c:v>0.47479628758907599</c:v>
                </c:pt>
                <c:pt idx="12">
                  <c:v>0.43859778342153799</c:v>
                </c:pt>
                <c:pt idx="13">
                  <c:v>0.399630307154623</c:v>
                </c:pt>
                <c:pt idx="14">
                  <c:v>0.39473999900000001</c:v>
                </c:pt>
                <c:pt idx="15">
                  <c:v>0.39549999899999999</c:v>
                </c:pt>
                <c:pt idx="16">
                  <c:v>0.39559916566666697</c:v>
                </c:pt>
                <c:pt idx="17">
                  <c:v>0.39564999899999997</c:v>
                </c:pt>
                <c:pt idx="18">
                  <c:v>0.38745333233333301</c:v>
                </c:pt>
                <c:pt idx="19">
                  <c:v>0.38161749924999999</c:v>
                </c:pt>
                <c:pt idx="20">
                  <c:v>0.37700023471010102</c:v>
                </c:pt>
                <c:pt idx="21">
                  <c:v>0.37599999899999997</c:v>
                </c:pt>
                <c:pt idx="22">
                  <c:v>0.37599999899999997</c:v>
                </c:pt>
                <c:pt idx="23">
                  <c:v>0.37599999899999997</c:v>
                </c:pt>
                <c:pt idx="24">
                  <c:v>0.37599999958333302</c:v>
                </c:pt>
                <c:pt idx="25">
                  <c:v>0.376</c:v>
                </c:pt>
                <c:pt idx="26">
                  <c:v>0.376</c:v>
                </c:pt>
                <c:pt idx="27">
                  <c:v>0.376</c:v>
                </c:pt>
                <c:pt idx="28">
                  <c:v>0.376</c:v>
                </c:pt>
                <c:pt idx="29">
                  <c:v>0.376</c:v>
                </c:pt>
                <c:pt idx="30">
                  <c:v>0.376</c:v>
                </c:pt>
                <c:pt idx="31">
                  <c:v>0.376</c:v>
                </c:pt>
                <c:pt idx="32">
                  <c:v>0.376</c:v>
                </c:pt>
                <c:pt idx="33">
                  <c:v>0.37599998916666699</c:v>
                </c:pt>
                <c:pt idx="34">
                  <c:v>0.37599996499999999</c:v>
                </c:pt>
                <c:pt idx="35">
                  <c:v>0.37599997083333297</c:v>
                </c:pt>
                <c:pt idx="36">
                  <c:v>0.37599996749999998</c:v>
                </c:pt>
                <c:pt idx="37">
                  <c:v>0.37599996499999999</c:v>
                </c:pt>
                <c:pt idx="38">
                  <c:v>0.37599996250000001</c:v>
                </c:pt>
                <c:pt idx="39">
                  <c:v>0.375999979166667</c:v>
                </c:pt>
                <c:pt idx="40">
                  <c:v>0.376</c:v>
                </c:pt>
                <c:pt idx="41">
                  <c:v>0.376</c:v>
                </c:pt>
                <c:pt idx="42">
                  <c:v>0.376</c:v>
                </c:pt>
                <c:pt idx="43">
                  <c:v>0.376</c:v>
                </c:pt>
                <c:pt idx="44">
                  <c:v>0.376</c:v>
                </c:pt>
                <c:pt idx="45">
                  <c:v>0.376</c:v>
                </c:pt>
                <c:pt idx="46">
                  <c:v>0.376</c:v>
                </c:pt>
                <c:pt idx="47">
                  <c:v>0.376</c:v>
                </c:pt>
                <c:pt idx="48">
                  <c:v>0.376</c:v>
                </c:pt>
                <c:pt idx="49">
                  <c:v>0.376</c:v>
                </c:pt>
                <c:pt idx="50">
                  <c:v>0.376</c:v>
                </c:pt>
                <c:pt idx="51">
                  <c:v>0.376</c:v>
                </c:pt>
                <c:pt idx="52">
                  <c:v>0.376</c:v>
                </c:pt>
                <c:pt idx="53">
                  <c:v>0.376</c:v>
                </c:pt>
                <c:pt idx="54">
                  <c:v>0.376</c:v>
                </c:pt>
                <c:pt idx="55">
                  <c:v>0.376</c:v>
                </c:pt>
                <c:pt idx="56">
                  <c:v>0.376</c:v>
                </c:pt>
                <c:pt idx="57">
                  <c:v>0.376</c:v>
                </c:pt>
              </c:numCache>
            </c:numRef>
          </c:val>
          <c:smooth val="0"/>
          <c:extLst>
            <c:ext xmlns:c16="http://schemas.microsoft.com/office/drawing/2014/chart" uri="{C3380CC4-5D6E-409C-BE32-E72D297353CC}">
              <c16:uniqueId val="{00000002-16FE-4743-A1B2-C8DD749D3D8B}"/>
            </c:ext>
          </c:extLst>
        </c:ser>
        <c:ser>
          <c:idx val="3"/>
          <c:order val="3"/>
          <c:tx>
            <c:strRef>
              <c:f>fem!$A$5</c:f>
              <c:strCache>
                <c:ptCount val="1"/>
                <c:pt idx="0">
                  <c:v>Cote d'Ivoire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fem!$B$5:$BG$5</c:f>
              <c:numCache>
                <c:formatCode>General</c:formatCode>
                <c:ptCount val="58"/>
                <c:pt idx="0">
                  <c:v>245.19510139835899</c:v>
                </c:pt>
                <c:pt idx="1">
                  <c:v>245.26010162116</c:v>
                </c:pt>
                <c:pt idx="2">
                  <c:v>245.013850686544</c:v>
                </c:pt>
                <c:pt idx="3">
                  <c:v>245.01635069607499</c:v>
                </c:pt>
                <c:pt idx="4">
                  <c:v>245.027184079042</c:v>
                </c:pt>
                <c:pt idx="5">
                  <c:v>245.06093420770799</c:v>
                </c:pt>
                <c:pt idx="6">
                  <c:v>245.67843655764401</c:v>
                </c:pt>
                <c:pt idx="7">
                  <c:v>246.00093779128099</c:v>
                </c:pt>
                <c:pt idx="8">
                  <c:v>247.56469375695099</c:v>
                </c:pt>
                <c:pt idx="9">
                  <c:v>259.960574351236</c:v>
                </c:pt>
                <c:pt idx="10">
                  <c:v>276.403137026845</c:v>
                </c:pt>
                <c:pt idx="11">
                  <c:v>275.35645668533198</c:v>
                </c:pt>
                <c:pt idx="12">
                  <c:v>252.02762746264901</c:v>
                </c:pt>
                <c:pt idx="13">
                  <c:v>222.88918305322699</c:v>
                </c:pt>
                <c:pt idx="14">
                  <c:v>240.70466763782301</c:v>
                </c:pt>
                <c:pt idx="15">
                  <c:v>214.31290034121901</c:v>
                </c:pt>
                <c:pt idx="16">
                  <c:v>238.95049426705901</c:v>
                </c:pt>
                <c:pt idx="17">
                  <c:v>245.67968656657601</c:v>
                </c:pt>
                <c:pt idx="18">
                  <c:v>225.65586023395699</c:v>
                </c:pt>
                <c:pt idx="19">
                  <c:v>212.721644262377</c:v>
                </c:pt>
                <c:pt idx="20">
                  <c:v>211.27955541470499</c:v>
                </c:pt>
                <c:pt idx="21">
                  <c:v>271.73145255032699</c:v>
                </c:pt>
                <c:pt idx="22">
                  <c:v>328.60625269898998</c:v>
                </c:pt>
                <c:pt idx="23">
                  <c:v>381.06603602462798</c:v>
                </c:pt>
                <c:pt idx="24">
                  <c:v>436.95666578800802</c:v>
                </c:pt>
                <c:pt idx="25">
                  <c:v>449.26296271160697</c:v>
                </c:pt>
                <c:pt idx="26">
                  <c:v>346.305903554493</c:v>
                </c:pt>
                <c:pt idx="27">
                  <c:v>300.53656240147802</c:v>
                </c:pt>
                <c:pt idx="28">
                  <c:v>297.84821881937802</c:v>
                </c:pt>
                <c:pt idx="29">
                  <c:v>319.008299487903</c:v>
                </c:pt>
                <c:pt idx="30">
                  <c:v>272.264787954393</c:v>
                </c:pt>
                <c:pt idx="31">
                  <c:v>282.10690880881998</c:v>
                </c:pt>
                <c:pt idx="32">
                  <c:v>264.69180075057898</c:v>
                </c:pt>
                <c:pt idx="33">
                  <c:v>283.16257950001801</c:v>
                </c:pt>
                <c:pt idx="34">
                  <c:v>555.20469565569704</c:v>
                </c:pt>
                <c:pt idx="35">
                  <c:v>499.14842590131002</c:v>
                </c:pt>
                <c:pt idx="36">
                  <c:v>511.55243027251601</c:v>
                </c:pt>
                <c:pt idx="37">
                  <c:v>583.66937235339503</c:v>
                </c:pt>
                <c:pt idx="38">
                  <c:v>589.951774567332</c:v>
                </c:pt>
                <c:pt idx="39">
                  <c:v>615.69913197380595</c:v>
                </c:pt>
                <c:pt idx="40">
                  <c:v>711.97627443083297</c:v>
                </c:pt>
                <c:pt idx="41">
                  <c:v>733.03850707000004</c:v>
                </c:pt>
                <c:pt idx="42">
                  <c:v>696.98820361166702</c:v>
                </c:pt>
                <c:pt idx="43">
                  <c:v>581.20031386416701</c:v>
                </c:pt>
                <c:pt idx="44">
                  <c:v>528.28480930499995</c:v>
                </c:pt>
                <c:pt idx="45">
                  <c:v>527.46814284000004</c:v>
                </c:pt>
                <c:pt idx="46">
                  <c:v>522.89010961083295</c:v>
                </c:pt>
                <c:pt idx="47">
                  <c:v>479.26678258750002</c:v>
                </c:pt>
                <c:pt idx="48">
                  <c:v>447.80525556077299</c:v>
                </c:pt>
                <c:pt idx="49">
                  <c:v>472.18629075489298</c:v>
                </c:pt>
                <c:pt idx="50">
                  <c:v>495.277021572396</c:v>
                </c:pt>
                <c:pt idx="51">
                  <c:v>471.86611409170001</c:v>
                </c:pt>
                <c:pt idx="52">
                  <c:v>510.52713590196998</c:v>
                </c:pt>
                <c:pt idx="53">
                  <c:v>494.04003744699003</c:v>
                </c:pt>
                <c:pt idx="54">
                  <c:v>494.41495286493699</c:v>
                </c:pt>
                <c:pt idx="55">
                  <c:v>591.44950750132796</c:v>
                </c:pt>
                <c:pt idx="56">
                  <c:v>593.00817042493395</c:v>
                </c:pt>
                <c:pt idx="57">
                  <c:v>582.09455014964101</c:v>
                </c:pt>
              </c:numCache>
            </c:numRef>
          </c:val>
          <c:smooth val="0"/>
          <c:extLst>
            <c:ext xmlns:c16="http://schemas.microsoft.com/office/drawing/2014/chart" uri="{C3380CC4-5D6E-409C-BE32-E72D297353CC}">
              <c16:uniqueId val="{00000003-16FE-4743-A1B2-C8DD749D3D8B}"/>
            </c:ext>
          </c:extLst>
        </c:ser>
        <c:ser>
          <c:idx val="4"/>
          <c:order val="4"/>
          <c:tx>
            <c:strRef>
              <c:f>fem!$A$6</c:f>
              <c:strCache>
                <c:ptCount val="1"/>
                <c:pt idx="0">
                  <c:v>Cyprus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fem!$B$6:$BG$6</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0.41073059842855703</c:v>
                </c:pt>
                <c:pt idx="12">
                  <c:v>0.38357236917017401</c:v>
                </c:pt>
                <c:pt idx="13">
                  <c:v>0.349950502818348</c:v>
                </c:pt>
                <c:pt idx="14">
                  <c:v>0.36469271072513199</c:v>
                </c:pt>
                <c:pt idx="15">
                  <c:v>0.36890724310711598</c:v>
                </c:pt>
                <c:pt idx="16">
                  <c:v>0.41049569197003999</c:v>
                </c:pt>
                <c:pt idx="17">
                  <c:v>0.40812157726554699</c:v>
                </c:pt>
                <c:pt idx="18">
                  <c:v>0.37351258326468401</c:v>
                </c:pt>
                <c:pt idx="19">
                  <c:v>0.35444386394817601</c:v>
                </c:pt>
                <c:pt idx="20">
                  <c:v>0.353051686694203</c:v>
                </c:pt>
                <c:pt idx="21">
                  <c:v>0.42143075903061999</c:v>
                </c:pt>
                <c:pt idx="22">
                  <c:v>0.47538589573342899</c:v>
                </c:pt>
                <c:pt idx="23">
                  <c:v>0.52664077116050401</c:v>
                </c:pt>
                <c:pt idx="24">
                  <c:v>0.58838586009280902</c:v>
                </c:pt>
                <c:pt idx="25">
                  <c:v>0.61255231616374495</c:v>
                </c:pt>
                <c:pt idx="26">
                  <c:v>0.51814308333333303</c:v>
                </c:pt>
                <c:pt idx="27">
                  <c:v>0.48109658333333299</c:v>
                </c:pt>
                <c:pt idx="28">
                  <c:v>0.46662883333333299</c:v>
                </c:pt>
                <c:pt idx="29">
                  <c:v>0.49462491666666702</c:v>
                </c:pt>
                <c:pt idx="30">
                  <c:v>0.45807991666666698</c:v>
                </c:pt>
                <c:pt idx="31">
                  <c:v>0.46442850000000002</c:v>
                </c:pt>
                <c:pt idx="32">
                  <c:v>0.44954858333333297</c:v>
                </c:pt>
                <c:pt idx="33">
                  <c:v>0.49740516666666701</c:v>
                </c:pt>
                <c:pt idx="34">
                  <c:v>0.49219099999999999</c:v>
                </c:pt>
                <c:pt idx="35">
                  <c:v>0.45242016666666701</c:v>
                </c:pt>
                <c:pt idx="36">
                  <c:v>0.46631125000000001</c:v>
                </c:pt>
                <c:pt idx="37">
                  <c:v>0.51389733333333298</c:v>
                </c:pt>
                <c:pt idx="38">
                  <c:v>0.51782558333333295</c:v>
                </c:pt>
                <c:pt idx="39">
                  <c:v>0.54294774999999995</c:v>
                </c:pt>
                <c:pt idx="40">
                  <c:v>0.62240911666666698</c:v>
                </c:pt>
                <c:pt idx="41">
                  <c:v>0.64310702615833304</c:v>
                </c:pt>
                <c:pt idx="42">
                  <c:v>0.61065998966666701</c:v>
                </c:pt>
                <c:pt idx="43">
                  <c:v>0.51744326166666699</c:v>
                </c:pt>
                <c:pt idx="44">
                  <c:v>0.46860055225000002</c:v>
                </c:pt>
                <c:pt idx="45">
                  <c:v>0.46407050716166698</c:v>
                </c:pt>
                <c:pt idx="46">
                  <c:v>0.45891594691666698</c:v>
                </c:pt>
                <c:pt idx="47">
                  <c:v>0.42612499999999998</c:v>
                </c:pt>
              </c:numCache>
            </c:numRef>
          </c:val>
          <c:smooth val="0"/>
          <c:extLst>
            <c:ext xmlns:c16="http://schemas.microsoft.com/office/drawing/2014/chart" uri="{C3380CC4-5D6E-409C-BE32-E72D297353CC}">
              <c16:uniqueId val="{00000004-16FE-4743-A1B2-C8DD749D3D8B}"/>
            </c:ext>
          </c:extLst>
        </c:ser>
        <c:ser>
          <c:idx val="5"/>
          <c:order val="5"/>
          <c:tx>
            <c:strRef>
              <c:f>fem!$A$7</c:f>
              <c:strCache>
                <c:ptCount val="1"/>
                <c:pt idx="0">
                  <c:v>Estonia</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fem!$B$7:$BG$7</c:f>
              <c:numCache>
                <c:formatCode>General</c:formatCode>
                <c:ptCount val="58"/>
                <c:pt idx="33">
                  <c:v>13.22275</c:v>
                </c:pt>
                <c:pt idx="34">
                  <c:v>12.991250000000001</c:v>
                </c:pt>
                <c:pt idx="35">
                  <c:v>11.46475</c:v>
                </c:pt>
                <c:pt idx="36">
                  <c:v>12.038</c:v>
                </c:pt>
                <c:pt idx="37">
                  <c:v>13.88175</c:v>
                </c:pt>
                <c:pt idx="38">
                  <c:v>14.074666666666699</c:v>
                </c:pt>
                <c:pt idx="39">
                  <c:v>14.677583333333301</c:v>
                </c:pt>
                <c:pt idx="40">
                  <c:v>16.968636666666701</c:v>
                </c:pt>
                <c:pt idx="41">
                  <c:v>17.478071533333299</c:v>
                </c:pt>
                <c:pt idx="42">
                  <c:v>16.611791666666701</c:v>
                </c:pt>
                <c:pt idx="43">
                  <c:v>13.856411404510499</c:v>
                </c:pt>
                <c:pt idx="44">
                  <c:v>12.5955635879843</c:v>
                </c:pt>
                <c:pt idx="45">
                  <c:v>12.5837865859395</c:v>
                </c:pt>
                <c:pt idx="46">
                  <c:v>12.4654837577722</c:v>
                </c:pt>
                <c:pt idx="47">
                  <c:v>11.4338529961624</c:v>
                </c:pt>
                <c:pt idx="48">
                  <c:v>10.694443093841301</c:v>
                </c:pt>
                <c:pt idx="49">
                  <c:v>11.257430885076699</c:v>
                </c:pt>
                <c:pt idx="50">
                  <c:v>11.8068482348947</c:v>
                </c:pt>
              </c:numCache>
            </c:numRef>
          </c:val>
          <c:smooth val="0"/>
          <c:extLst>
            <c:ext xmlns:c16="http://schemas.microsoft.com/office/drawing/2014/chart" uri="{C3380CC4-5D6E-409C-BE32-E72D297353CC}">
              <c16:uniqueId val="{00000005-16FE-4743-A1B2-C8DD749D3D8B}"/>
            </c:ext>
          </c:extLst>
        </c:ser>
        <c:ser>
          <c:idx val="6"/>
          <c:order val="6"/>
          <c:tx>
            <c:strRef>
              <c:f>fem!$A$8</c:f>
              <c:strCache>
                <c:ptCount val="1"/>
                <c:pt idx="0">
                  <c:v>Ghana</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fem!$B$8:$BG$8</c:f>
              <c:numCache>
                <c:formatCode>General</c:formatCode>
                <c:ptCount val="58"/>
                <c:pt idx="0">
                  <c:v>7.1391596674247305E-5</c:v>
                </c:pt>
                <c:pt idx="1">
                  <c:v>7.1391596674247305E-5</c:v>
                </c:pt>
                <c:pt idx="2">
                  <c:v>7.1391596674247305E-5</c:v>
                </c:pt>
                <c:pt idx="3">
                  <c:v>7.1391596674247305E-5</c:v>
                </c:pt>
                <c:pt idx="4">
                  <c:v>7.1391596674247305E-5</c:v>
                </c:pt>
                <c:pt idx="5">
                  <c:v>7.1391596674247305E-5</c:v>
                </c:pt>
                <c:pt idx="6">
                  <c:v>7.1391596674247305E-5</c:v>
                </c:pt>
                <c:pt idx="7">
                  <c:v>8.6081194792526894E-5</c:v>
                </c:pt>
                <c:pt idx="8">
                  <c:v>1.01985139685E-4</c:v>
                </c:pt>
                <c:pt idx="9">
                  <c:v>1.01985139685E-4</c:v>
                </c:pt>
                <c:pt idx="10">
                  <c:v>1.01985139685E-4</c:v>
                </c:pt>
                <c:pt idx="11">
                  <c:v>1.0342936280328E-4</c:v>
                </c:pt>
                <c:pt idx="12">
                  <c:v>1.33267478842706E-4</c:v>
                </c:pt>
                <c:pt idx="13">
                  <c:v>1.16437365491452E-4</c:v>
                </c:pt>
                <c:pt idx="14">
                  <c:v>1.14938171943065E-4</c:v>
                </c:pt>
                <c:pt idx="15">
                  <c:v>1.14938171943065E-4</c:v>
                </c:pt>
                <c:pt idx="16">
                  <c:v>1.14938171943065E-4</c:v>
                </c:pt>
                <c:pt idx="17">
                  <c:v>1.14938171943065E-4</c:v>
                </c:pt>
                <c:pt idx="18">
                  <c:v>1.7626318381266601E-4</c:v>
                </c:pt>
                <c:pt idx="19">
                  <c:v>2.7485215053763402E-4</c:v>
                </c:pt>
                <c:pt idx="20">
                  <c:v>2.7485215053763402E-4</c:v>
                </c:pt>
                <c:pt idx="21">
                  <c:v>2.7485215053763402E-4</c:v>
                </c:pt>
                <c:pt idx="22">
                  <c:v>2.7485215053763402E-4</c:v>
                </c:pt>
                <c:pt idx="23">
                  <c:v>8.8252277014463302E-4</c:v>
                </c:pt>
                <c:pt idx="24">
                  <c:v>3.5966844251375698E-3</c:v>
                </c:pt>
                <c:pt idx="25">
                  <c:v>5.4335771505376398E-3</c:v>
                </c:pt>
                <c:pt idx="26">
                  <c:v>8.9156207437275994E-3</c:v>
                </c:pt>
                <c:pt idx="27">
                  <c:v>1.5365068100358399E-2</c:v>
                </c:pt>
                <c:pt idx="28">
                  <c:v>2.0223704525089599E-2</c:v>
                </c:pt>
                <c:pt idx="29">
                  <c:v>2.6985483870967698E-2</c:v>
                </c:pt>
                <c:pt idx="30">
                  <c:v>3.2615621953404998E-2</c:v>
                </c:pt>
                <c:pt idx="31">
                  <c:v>3.67633074820789E-2</c:v>
                </c:pt>
                <c:pt idx="32">
                  <c:v>4.3685167383512503E-2</c:v>
                </c:pt>
                <c:pt idx="33">
                  <c:v>6.4871187589605694E-2</c:v>
                </c:pt>
                <c:pt idx="34">
                  <c:v>9.5568238854515902E-2</c:v>
                </c:pt>
                <c:pt idx="35">
                  <c:v>0.119913872960145</c:v>
                </c:pt>
                <c:pt idx="36">
                  <c:v>0.16354716757520099</c:v>
                </c:pt>
                <c:pt idx="37">
                  <c:v>0.204796277898216</c:v>
                </c:pt>
                <c:pt idx="38">
                  <c:v>0.23116590058234099</c:v>
                </c:pt>
                <c:pt idx="39">
                  <c:v>0.26664297240719098</c:v>
                </c:pt>
                <c:pt idx="40">
                  <c:v>0.54491917586876604</c:v>
                </c:pt>
                <c:pt idx="41">
                  <c:v>0.71630515780899495</c:v>
                </c:pt>
                <c:pt idx="42">
                  <c:v>0.79241708431316704</c:v>
                </c:pt>
                <c:pt idx="43">
                  <c:v>0.86676432652534496</c:v>
                </c:pt>
                <c:pt idx="44">
                  <c:v>0.89949485400706297</c:v>
                </c:pt>
                <c:pt idx="45">
                  <c:v>0.90627897003822699</c:v>
                </c:pt>
                <c:pt idx="46">
                  <c:v>0.91645177271303002</c:v>
                </c:pt>
                <c:pt idx="47">
                  <c:v>0.93524784557480201</c:v>
                </c:pt>
                <c:pt idx="48">
                  <c:v>1.05785833333333</c:v>
                </c:pt>
                <c:pt idx="49">
                  <c:v>1.4088000000000001</c:v>
                </c:pt>
                <c:pt idx="50">
                  <c:v>1.431025</c:v>
                </c:pt>
                <c:pt idx="51">
                  <c:v>1.5118499999999999</c:v>
                </c:pt>
                <c:pt idx="52">
                  <c:v>1.7958166666666699</c:v>
                </c:pt>
                <c:pt idx="53">
                  <c:v>1.9540500000000001</c:v>
                </c:pt>
                <c:pt idx="54">
                  <c:v>2.899775</c:v>
                </c:pt>
                <c:pt idx="55">
                  <c:v>3.6680250000000001</c:v>
                </c:pt>
                <c:pt idx="56">
                  <c:v>3.9098000000000002</c:v>
                </c:pt>
                <c:pt idx="57">
                  <c:v>4.35063333333333</c:v>
                </c:pt>
              </c:numCache>
            </c:numRef>
          </c:val>
          <c:smooth val="0"/>
          <c:extLst>
            <c:ext xmlns:c16="http://schemas.microsoft.com/office/drawing/2014/chart" uri="{C3380CC4-5D6E-409C-BE32-E72D297353CC}">
              <c16:uniqueId val="{00000006-16FE-4743-A1B2-C8DD749D3D8B}"/>
            </c:ext>
          </c:extLst>
        </c:ser>
        <c:ser>
          <c:idx val="7"/>
          <c:order val="7"/>
          <c:tx>
            <c:strRef>
              <c:f>fem!$A$9</c:f>
              <c:strCache>
                <c:ptCount val="1"/>
                <c:pt idx="0">
                  <c:v>Croatia</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fem!$B$9:$BG$9</c:f>
              <c:numCache>
                <c:formatCode>General</c:formatCode>
                <c:ptCount val="58"/>
                <c:pt idx="32">
                  <c:v>0.26329825000000001</c:v>
                </c:pt>
                <c:pt idx="33">
                  <c:v>3.5791489166666701</c:v>
                </c:pt>
                <c:pt idx="34">
                  <c:v>5.99801141666667</c:v>
                </c:pt>
                <c:pt idx="35">
                  <c:v>5.23075608333333</c:v>
                </c:pt>
                <c:pt idx="36">
                  <c:v>5.4341611666666703</c:v>
                </c:pt>
                <c:pt idx="37">
                  <c:v>6.1605825833333299</c:v>
                </c:pt>
                <c:pt idx="38">
                  <c:v>6.3632856666666697</c:v>
                </c:pt>
                <c:pt idx="39">
                  <c:v>7.1117428333333299</c:v>
                </c:pt>
                <c:pt idx="40">
                  <c:v>8.2776664166666691</c:v>
                </c:pt>
                <c:pt idx="41">
                  <c:v>8.3415409999999994</c:v>
                </c:pt>
                <c:pt idx="42">
                  <c:v>7.8716825000000004</c:v>
                </c:pt>
                <c:pt idx="43">
                  <c:v>6.7049688333333304</c:v>
                </c:pt>
                <c:pt idx="44">
                  <c:v>6.0343406666666697</c:v>
                </c:pt>
                <c:pt idx="45">
                  <c:v>5.9492369166666697</c:v>
                </c:pt>
                <c:pt idx="46">
                  <c:v>5.8377932499999998</c:v>
                </c:pt>
                <c:pt idx="47">
                  <c:v>5.3645356666666704</c:v>
                </c:pt>
                <c:pt idx="48">
                  <c:v>4.9350397499999996</c:v>
                </c:pt>
                <c:pt idx="49">
                  <c:v>5.2839464166666703</c:v>
                </c:pt>
                <c:pt idx="50">
                  <c:v>5.4980105833333299</c:v>
                </c:pt>
                <c:pt idx="51">
                  <c:v>5.3438697499999996</c:v>
                </c:pt>
                <c:pt idx="52">
                  <c:v>5.8502918333333298</c:v>
                </c:pt>
                <c:pt idx="53">
                  <c:v>5.70488016666667</c:v>
                </c:pt>
                <c:pt idx="54">
                  <c:v>5.7481654166666702</c:v>
                </c:pt>
                <c:pt idx="55">
                  <c:v>6.8583037500000001</c:v>
                </c:pt>
                <c:pt idx="56">
                  <c:v>6.8059901666666702</c:v>
                </c:pt>
                <c:pt idx="57">
                  <c:v>6.623831</c:v>
                </c:pt>
              </c:numCache>
            </c:numRef>
          </c:val>
          <c:smooth val="0"/>
          <c:extLst>
            <c:ext xmlns:c16="http://schemas.microsoft.com/office/drawing/2014/chart" uri="{C3380CC4-5D6E-409C-BE32-E72D297353CC}">
              <c16:uniqueId val="{00000007-16FE-4743-A1B2-C8DD749D3D8B}"/>
            </c:ext>
          </c:extLst>
        </c:ser>
        <c:ser>
          <c:idx val="8"/>
          <c:order val="8"/>
          <c:tx>
            <c:strRef>
              <c:f>fem!$A$10</c:f>
              <c:strCache>
                <c:ptCount val="1"/>
                <c:pt idx="0">
                  <c:v>Jordan</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fem!$B$10:$BG$10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0.357142999357143</c:v>
                </c:pt>
                <c:pt idx="8">
                  <c:v>0.357142999357143</c:v>
                </c:pt>
                <c:pt idx="9">
                  <c:v>0.357142999357143</c:v>
                </c:pt>
                <c:pt idx="10">
                  <c:v>0.357142999357143</c:v>
                </c:pt>
                <c:pt idx="11">
                  <c:v>0.35714299932738103</c:v>
                </c:pt>
                <c:pt idx="12">
                  <c:v>0.35714325128914998</c:v>
                </c:pt>
                <c:pt idx="13">
                  <c:v>0.32857086795212997</c:v>
                </c:pt>
                <c:pt idx="14">
                  <c:v>0.32209166566666703</c:v>
                </c:pt>
                <c:pt idx="15">
                  <c:v>0.319791665666667</c:v>
                </c:pt>
                <c:pt idx="16">
                  <c:v>0.33198333233333299</c:v>
                </c:pt>
                <c:pt idx="17">
                  <c:v>0.32926666566666701</c:v>
                </c:pt>
                <c:pt idx="18">
                  <c:v>0.30562499900000001</c:v>
                </c:pt>
                <c:pt idx="19">
                  <c:v>0.30033333233333298</c:v>
                </c:pt>
                <c:pt idx="20">
                  <c:v>0.29792499900000002</c:v>
                </c:pt>
                <c:pt idx="21">
                  <c:v>0.330433332333333</c:v>
                </c:pt>
                <c:pt idx="22">
                  <c:v>0.35249166566666701</c:v>
                </c:pt>
                <c:pt idx="23">
                  <c:v>0.36307916566666698</c:v>
                </c:pt>
                <c:pt idx="24">
                  <c:v>0.38446499941666701</c:v>
                </c:pt>
                <c:pt idx="25">
                  <c:v>0.39462499974999998</c:v>
                </c:pt>
                <c:pt idx="26">
                  <c:v>0.34996583316666702</c:v>
                </c:pt>
                <c:pt idx="27">
                  <c:v>0.33845874999999997</c:v>
                </c:pt>
                <c:pt idx="28">
                  <c:v>0.37429249999999997</c:v>
                </c:pt>
                <c:pt idx="29">
                  <c:v>0.57457583333333295</c:v>
                </c:pt>
                <c:pt idx="30">
                  <c:v>0.66371166666666703</c:v>
                </c:pt>
                <c:pt idx="31">
                  <c:v>0.68086583333333295</c:v>
                </c:pt>
                <c:pt idx="32">
                  <c:v>0.67981833333333297</c:v>
                </c:pt>
                <c:pt idx="33">
                  <c:v>0.69285083333333297</c:v>
                </c:pt>
                <c:pt idx="34">
                  <c:v>0.69876416666666696</c:v>
                </c:pt>
                <c:pt idx="35">
                  <c:v>0.70037749999999999</c:v>
                </c:pt>
                <c:pt idx="36">
                  <c:v>0.70899999999999996</c:v>
                </c:pt>
                <c:pt idx="37">
                  <c:v>0.70899999999999996</c:v>
                </c:pt>
                <c:pt idx="38">
                  <c:v>0.70899999999999996</c:v>
                </c:pt>
                <c:pt idx="39">
                  <c:v>0.70899999999999996</c:v>
                </c:pt>
                <c:pt idx="40">
                  <c:v>0.70899999999999996</c:v>
                </c:pt>
                <c:pt idx="41">
                  <c:v>0.708983174066666</c:v>
                </c:pt>
                <c:pt idx="42">
                  <c:v>0.70899983333333305</c:v>
                </c:pt>
                <c:pt idx="43">
                  <c:v>0.70899999999999996</c:v>
                </c:pt>
                <c:pt idx="44">
                  <c:v>0.70899999999999996</c:v>
                </c:pt>
                <c:pt idx="45">
                  <c:v>0.70899999999999996</c:v>
                </c:pt>
                <c:pt idx="46">
                  <c:v>0.70899999999999996</c:v>
                </c:pt>
                <c:pt idx="47">
                  <c:v>0.70899976666666698</c:v>
                </c:pt>
                <c:pt idx="48">
                  <c:v>0.70966655000000001</c:v>
                </c:pt>
                <c:pt idx="49">
                  <c:v>0.71</c:v>
                </c:pt>
                <c:pt idx="50">
                  <c:v>0.71</c:v>
                </c:pt>
                <c:pt idx="51">
                  <c:v>0.71</c:v>
                </c:pt>
                <c:pt idx="52">
                  <c:v>0.71</c:v>
                </c:pt>
                <c:pt idx="53">
                  <c:v>0.71</c:v>
                </c:pt>
                <c:pt idx="54">
                  <c:v>0.71</c:v>
                </c:pt>
                <c:pt idx="55">
                  <c:v>0.71</c:v>
                </c:pt>
                <c:pt idx="56">
                  <c:v>0.71</c:v>
                </c:pt>
                <c:pt idx="57">
                  <c:v>0.71</c:v>
                </c:pt>
              </c:numCache>
            </c:numRef>
          </c:val>
          <c:smooth val="0"/>
          <c:extLst>
            <c:ext xmlns:c16="http://schemas.microsoft.com/office/drawing/2014/chart" uri="{C3380CC4-5D6E-409C-BE32-E72D297353CC}">
              <c16:uniqueId val="{00000008-16FE-4743-A1B2-C8DD749D3D8B}"/>
            </c:ext>
          </c:extLst>
        </c:ser>
        <c:ser>
          <c:idx val="9"/>
          <c:order val="9"/>
          <c:tx>
            <c:strRef>
              <c:f>fem!$A$11</c:f>
              <c:strCache>
                <c:ptCount val="1"/>
                <c:pt idx="0">
                  <c:v>Kenya</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fem!$B$11:$BG$11</c:f>
              <c:numCache>
                <c:formatCode>General</c:formatCode>
                <c:ptCount val="58"/>
                <c:pt idx="0">
                  <c:v>7.1428600061428602</c:v>
                </c:pt>
                <c:pt idx="1">
                  <c:v>7.1428600061428602</c:v>
                </c:pt>
                <c:pt idx="2">
                  <c:v>7.1428600061428602</c:v>
                </c:pt>
                <c:pt idx="3">
                  <c:v>7.1428600061428602</c:v>
                </c:pt>
                <c:pt idx="4">
                  <c:v>7.1428600061428602</c:v>
                </c:pt>
                <c:pt idx="5">
                  <c:v>7.1428600061428602</c:v>
                </c:pt>
                <c:pt idx="6">
                  <c:v>7.1428600061428602</c:v>
                </c:pt>
                <c:pt idx="7">
                  <c:v>7.1428600061428602</c:v>
                </c:pt>
                <c:pt idx="8">
                  <c:v>7.1428600061428602</c:v>
                </c:pt>
                <c:pt idx="9">
                  <c:v>7.1428600061428602</c:v>
                </c:pt>
                <c:pt idx="10">
                  <c:v>7.1428600061428602</c:v>
                </c:pt>
                <c:pt idx="11">
                  <c:v>7.1428599977626002</c:v>
                </c:pt>
                <c:pt idx="12">
                  <c:v>7.1428599989999997</c:v>
                </c:pt>
                <c:pt idx="13">
                  <c:v>7.0011916656666697</c:v>
                </c:pt>
                <c:pt idx="14">
                  <c:v>7.1428599989999997</c:v>
                </c:pt>
                <c:pt idx="15">
                  <c:v>7.34319333233333</c:v>
                </c:pt>
                <c:pt idx="16">
                  <c:v>8.3671449991666709</c:v>
                </c:pt>
                <c:pt idx="17">
                  <c:v>8.2765608324166706</c:v>
                </c:pt>
                <c:pt idx="18">
                  <c:v>7.7293833323333301</c:v>
                </c:pt>
                <c:pt idx="19">
                  <c:v>7.4753091656666699</c:v>
                </c:pt>
                <c:pt idx="20">
                  <c:v>7.4201874989999999</c:v>
                </c:pt>
                <c:pt idx="21">
                  <c:v>9.0474983325833307</c:v>
                </c:pt>
                <c:pt idx="22">
                  <c:v>10.9223249994167</c:v>
                </c:pt>
                <c:pt idx="23">
                  <c:v>13.311516665916701</c:v>
                </c:pt>
                <c:pt idx="24">
                  <c:v>14.4138749994167</c:v>
                </c:pt>
                <c:pt idx="25">
                  <c:v>16.432116666500001</c:v>
                </c:pt>
                <c:pt idx="26">
                  <c:v>16.225741666499999</c:v>
                </c:pt>
                <c:pt idx="27">
                  <c:v>16.454491666666701</c:v>
                </c:pt>
                <c:pt idx="28">
                  <c:v>17.7471</c:v>
                </c:pt>
                <c:pt idx="29">
                  <c:v>20.572466666666699</c:v>
                </c:pt>
                <c:pt idx="30">
                  <c:v>22.914766666666701</c:v>
                </c:pt>
                <c:pt idx="31">
                  <c:v>27.5078666666667</c:v>
                </c:pt>
                <c:pt idx="32">
                  <c:v>32.216833333333298</c:v>
                </c:pt>
                <c:pt idx="33">
                  <c:v>58.001333333333299</c:v>
                </c:pt>
                <c:pt idx="34">
                  <c:v>56.050575000000002</c:v>
                </c:pt>
                <c:pt idx="35">
                  <c:v>51.429833333333299</c:v>
                </c:pt>
                <c:pt idx="36">
                  <c:v>57.1148666666667</c:v>
                </c:pt>
                <c:pt idx="37">
                  <c:v>58.731841666666703</c:v>
                </c:pt>
                <c:pt idx="38">
                  <c:v>60.366700000000002</c:v>
                </c:pt>
                <c:pt idx="39">
                  <c:v>70.326216666666696</c:v>
                </c:pt>
                <c:pt idx="40">
                  <c:v>76.175541666666703</c:v>
                </c:pt>
                <c:pt idx="41">
                  <c:v>78.563194999999993</c:v>
                </c:pt>
                <c:pt idx="42">
                  <c:v>78.749141666666702</c:v>
                </c:pt>
                <c:pt idx="43">
                  <c:v>75.935569444444397</c:v>
                </c:pt>
                <c:pt idx="44">
                  <c:v>79.173876064213601</c:v>
                </c:pt>
                <c:pt idx="45">
                  <c:v>75.554109451431003</c:v>
                </c:pt>
                <c:pt idx="46">
                  <c:v>72.100835017862096</c:v>
                </c:pt>
                <c:pt idx="47">
                  <c:v>67.317638124285693</c:v>
                </c:pt>
                <c:pt idx="48">
                  <c:v>69.175319816225993</c:v>
                </c:pt>
                <c:pt idx="49">
                  <c:v>77.352012297578995</c:v>
                </c:pt>
                <c:pt idx="50">
                  <c:v>79.233151704545506</c:v>
                </c:pt>
                <c:pt idx="51">
                  <c:v>88.810769971045602</c:v>
                </c:pt>
                <c:pt idx="52">
                  <c:v>84.529601757352907</c:v>
                </c:pt>
                <c:pt idx="53">
                  <c:v>86.122878898265398</c:v>
                </c:pt>
                <c:pt idx="54">
                  <c:v>87.922163808972698</c:v>
                </c:pt>
                <c:pt idx="55">
                  <c:v>98.178453326527105</c:v>
                </c:pt>
                <c:pt idx="56">
                  <c:v>101.504369498594</c:v>
                </c:pt>
                <c:pt idx="57">
                  <c:v>103.373899058337</c:v>
                </c:pt>
              </c:numCache>
            </c:numRef>
          </c:val>
          <c:smooth val="0"/>
          <c:extLst>
            <c:ext xmlns:c16="http://schemas.microsoft.com/office/drawing/2014/chart" uri="{C3380CC4-5D6E-409C-BE32-E72D297353CC}">
              <c16:uniqueId val="{00000009-16FE-4743-A1B2-C8DD749D3D8B}"/>
            </c:ext>
          </c:extLst>
        </c:ser>
        <c:ser>
          <c:idx val="10"/>
          <c:order val="10"/>
          <c:tx>
            <c:strRef>
              <c:f>fem!$A$12</c:f>
              <c:strCache>
                <c:ptCount val="1"/>
                <c:pt idx="0">
                  <c:v>Sri Lanka</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fem!$B$12:$BG$12</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4.8611058367976199</c:v>
                </c:pt>
                <c:pt idx="8">
                  <c:v>5.9523700049523702</c:v>
                </c:pt>
                <c:pt idx="9">
                  <c:v>5.9523700049523702</c:v>
                </c:pt>
                <c:pt idx="10">
                  <c:v>5.9523700049523702</c:v>
                </c:pt>
                <c:pt idx="11">
                  <c:v>5.9349486209637803</c:v>
                </c:pt>
                <c:pt idx="12">
                  <c:v>5.9703171818733498</c:v>
                </c:pt>
                <c:pt idx="13">
                  <c:v>6.4024999989999998</c:v>
                </c:pt>
                <c:pt idx="14">
                  <c:v>6.6507499990000003</c:v>
                </c:pt>
                <c:pt idx="15">
                  <c:v>7.00716666566667</c:v>
                </c:pt>
                <c:pt idx="16">
                  <c:v>8.4119999990833296</c:v>
                </c:pt>
                <c:pt idx="17">
                  <c:v>8.8728333326666693</c:v>
                </c:pt>
                <c:pt idx="18">
                  <c:v>15.610666665749999</c:v>
                </c:pt>
                <c:pt idx="19">
                  <c:v>15.571833332583299</c:v>
                </c:pt>
                <c:pt idx="20">
                  <c:v>16.534416666166699</c:v>
                </c:pt>
                <c:pt idx="21">
                  <c:v>19.245749999166701</c:v>
                </c:pt>
                <c:pt idx="22">
                  <c:v>20.812249998999999</c:v>
                </c:pt>
                <c:pt idx="23">
                  <c:v>23.528583332416702</c:v>
                </c:pt>
                <c:pt idx="24">
                  <c:v>25.438166666083301</c:v>
                </c:pt>
                <c:pt idx="25">
                  <c:v>27.162583333000001</c:v>
                </c:pt>
                <c:pt idx="26">
                  <c:v>28.017333333250001</c:v>
                </c:pt>
                <c:pt idx="27">
                  <c:v>29.444749999999999</c:v>
                </c:pt>
                <c:pt idx="28">
                  <c:v>31.806750000000001</c:v>
                </c:pt>
                <c:pt idx="29">
                  <c:v>36.047083333333298</c:v>
                </c:pt>
                <c:pt idx="30">
                  <c:v>40.062916666666702</c:v>
                </c:pt>
                <c:pt idx="31">
                  <c:v>41.371499999999997</c:v>
                </c:pt>
                <c:pt idx="32">
                  <c:v>43.829625</c:v>
                </c:pt>
                <c:pt idx="33">
                  <c:v>48.322167499999999</c:v>
                </c:pt>
                <c:pt idx="34">
                  <c:v>49.415141666666699</c:v>
                </c:pt>
                <c:pt idx="35">
                  <c:v>51.251589166666697</c:v>
                </c:pt>
                <c:pt idx="36">
                  <c:v>55.271444166666697</c:v>
                </c:pt>
                <c:pt idx="37">
                  <c:v>58.994605</c:v>
                </c:pt>
                <c:pt idx="38">
                  <c:v>64.450118333333293</c:v>
                </c:pt>
                <c:pt idx="39">
                  <c:v>70.635450000000006</c:v>
                </c:pt>
                <c:pt idx="40">
                  <c:v>77.005116666666694</c:v>
                </c:pt>
                <c:pt idx="41">
                  <c:v>89.383013333333295</c:v>
                </c:pt>
                <c:pt idx="42">
                  <c:v>95.662064999999998</c:v>
                </c:pt>
                <c:pt idx="43">
                  <c:v>96.520950833333302</c:v>
                </c:pt>
                <c:pt idx="44">
                  <c:v>101.1944575</c:v>
                </c:pt>
                <c:pt idx="45">
                  <c:v>100.498051666667</c:v>
                </c:pt>
                <c:pt idx="46">
                  <c:v>103.914445833333</c:v>
                </c:pt>
                <c:pt idx="47">
                  <c:v>110.623233333333</c:v>
                </c:pt>
                <c:pt idx="48">
                  <c:v>108.33376271929799</c:v>
                </c:pt>
                <c:pt idx="49">
                  <c:v>114.94478333333301</c:v>
                </c:pt>
                <c:pt idx="50">
                  <c:v>113.064480448821</c:v>
                </c:pt>
                <c:pt idx="51">
                  <c:v>110.56520785139701</c:v>
                </c:pt>
                <c:pt idx="52">
                  <c:v>127.60335350681</c:v>
                </c:pt>
                <c:pt idx="53">
                  <c:v>129.06903093288801</c:v>
                </c:pt>
                <c:pt idx="54">
                  <c:v>130.564685218829</c:v>
                </c:pt>
                <c:pt idx="55">
                  <c:v>135.856912797089</c:v>
                </c:pt>
                <c:pt idx="56">
                  <c:v>145.58166749202601</c:v>
                </c:pt>
                <c:pt idx="57">
                  <c:v>152.446413948767</c:v>
                </c:pt>
              </c:numCache>
            </c:numRef>
          </c:val>
          <c:smooth val="0"/>
          <c:extLst>
            <c:ext xmlns:c16="http://schemas.microsoft.com/office/drawing/2014/chart" uri="{C3380CC4-5D6E-409C-BE32-E72D297353CC}">
              <c16:uniqueId val="{0000000A-16FE-4743-A1B2-C8DD749D3D8B}"/>
            </c:ext>
          </c:extLst>
        </c:ser>
        <c:ser>
          <c:idx val="11"/>
          <c:order val="11"/>
          <c:tx>
            <c:strRef>
              <c:f>fem!$A$13</c:f>
              <c:strCache>
                <c:ptCount val="1"/>
                <c:pt idx="0">
                  <c:v>Lithuania</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fem!$B$13:$BG$13</c:f>
              <c:numCache>
                <c:formatCode>General</c:formatCode>
                <c:ptCount val="58"/>
                <c:pt idx="32">
                  <c:v>1.77275</c:v>
                </c:pt>
                <c:pt idx="33">
                  <c:v>4.3440633333333301</c:v>
                </c:pt>
                <c:pt idx="34">
                  <c:v>3.9777499999999999</c:v>
                </c:pt>
                <c:pt idx="35">
                  <c:v>4</c:v>
                </c:pt>
                <c:pt idx="36">
                  <c:v>4</c:v>
                </c:pt>
                <c:pt idx="37">
                  <c:v>4</c:v>
                </c:pt>
                <c:pt idx="38">
                  <c:v>4</c:v>
                </c:pt>
                <c:pt idx="39">
                  <c:v>4</c:v>
                </c:pt>
                <c:pt idx="40">
                  <c:v>4</c:v>
                </c:pt>
                <c:pt idx="41">
                  <c:v>4</c:v>
                </c:pt>
                <c:pt idx="42">
                  <c:v>3.6769583333333302</c:v>
                </c:pt>
                <c:pt idx="43">
                  <c:v>3.0608666666666702</c:v>
                </c:pt>
                <c:pt idx="44">
                  <c:v>2.7805916666666701</c:v>
                </c:pt>
                <c:pt idx="45">
                  <c:v>2.774025</c:v>
                </c:pt>
                <c:pt idx="46">
                  <c:v>2.7522250000000001</c:v>
                </c:pt>
                <c:pt idx="47">
                  <c:v>2.5237250000000002</c:v>
                </c:pt>
                <c:pt idx="48">
                  <c:v>2.357075</c:v>
                </c:pt>
                <c:pt idx="49">
                  <c:v>2.48403333333333</c:v>
                </c:pt>
                <c:pt idx="50">
                  <c:v>2.6063333333333301</c:v>
                </c:pt>
                <c:pt idx="51">
                  <c:v>2.4811000000000001</c:v>
                </c:pt>
                <c:pt idx="52">
                  <c:v>2.6862916666666701</c:v>
                </c:pt>
                <c:pt idx="53">
                  <c:v>2.60100833333333</c:v>
                </c:pt>
                <c:pt idx="54">
                  <c:v>2.6002916666666702</c:v>
                </c:pt>
              </c:numCache>
            </c:numRef>
          </c:val>
          <c:smooth val="0"/>
          <c:extLst>
            <c:ext xmlns:c16="http://schemas.microsoft.com/office/drawing/2014/chart" uri="{C3380CC4-5D6E-409C-BE32-E72D297353CC}">
              <c16:uniqueId val="{0000000B-16FE-4743-A1B2-C8DD749D3D8B}"/>
            </c:ext>
          </c:extLst>
        </c:ser>
        <c:ser>
          <c:idx val="12"/>
          <c:order val="12"/>
          <c:tx>
            <c:strRef>
              <c:f>fem!$A$14</c:f>
              <c:strCache>
                <c:ptCount val="1"/>
                <c:pt idx="0">
                  <c:v>Latvia</c:v>
                </c:pt>
              </c:strCache>
            </c:strRef>
          </c:tx>
          <c:spPr>
            <a:ln w="28575" cap="rnd">
              <a:solidFill>
                <a:schemeClr val="accent1">
                  <a:lumMod val="80000"/>
                  <a:lumOff val="20000"/>
                </a:schemeClr>
              </a:solidFill>
              <a:round/>
            </a:ln>
            <a:effectLst/>
          </c:spPr>
          <c:marker>
            <c:symbol val="circle"/>
            <c:size val="5"/>
            <c:spPr>
              <a:solidFill>
                <a:schemeClr val="accent1">
                  <a:lumMod val="80000"/>
                  <a:lumOff val="20000"/>
                </a:schemeClr>
              </a:solidFill>
              <a:ln w="9525">
                <a:solidFill>
                  <a:schemeClr val="accent1">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fem!$B$14:$BG$14</c:f>
              <c:numCache>
                <c:formatCode>General</c:formatCode>
                <c:ptCount val="58"/>
                <c:pt idx="32">
                  <c:v>0.73646666666666605</c:v>
                </c:pt>
                <c:pt idx="33">
                  <c:v>0.67533333333333301</c:v>
                </c:pt>
                <c:pt idx="34">
                  <c:v>0.55974999999999997</c:v>
                </c:pt>
                <c:pt idx="35">
                  <c:v>0.52758333333333296</c:v>
                </c:pt>
                <c:pt idx="36">
                  <c:v>0.55074999999999996</c:v>
                </c:pt>
                <c:pt idx="37">
                  <c:v>0.58091666666666697</c:v>
                </c:pt>
                <c:pt idx="38">
                  <c:v>0.58983333333333299</c:v>
                </c:pt>
                <c:pt idx="39">
                  <c:v>0.58516666666666695</c:v>
                </c:pt>
                <c:pt idx="40">
                  <c:v>0.60650000000000004</c:v>
                </c:pt>
                <c:pt idx="41">
                  <c:v>0.62791666666666701</c:v>
                </c:pt>
                <c:pt idx="42">
                  <c:v>0.61819166666666703</c:v>
                </c:pt>
                <c:pt idx="43">
                  <c:v>0.57147499999999996</c:v>
                </c:pt>
                <c:pt idx="44">
                  <c:v>0.54023333333333301</c:v>
                </c:pt>
                <c:pt idx="45">
                  <c:v>0.56471666666666698</c:v>
                </c:pt>
                <c:pt idx="46">
                  <c:v>0.56040833333333295</c:v>
                </c:pt>
                <c:pt idx="47">
                  <c:v>0.51379166666666698</c:v>
                </c:pt>
                <c:pt idx="48">
                  <c:v>0.480816666666667</c:v>
                </c:pt>
                <c:pt idx="49">
                  <c:v>0.50555000000000005</c:v>
                </c:pt>
                <c:pt idx="50">
                  <c:v>0.53047500000000003</c:v>
                </c:pt>
                <c:pt idx="51">
                  <c:v>0.50123333333333298</c:v>
                </c:pt>
                <c:pt idx="52">
                  <c:v>0.546875</c:v>
                </c:pt>
                <c:pt idx="53">
                  <c:v>0.52939166666666704</c:v>
                </c:pt>
              </c:numCache>
            </c:numRef>
          </c:val>
          <c:smooth val="0"/>
          <c:extLst>
            <c:ext xmlns:c16="http://schemas.microsoft.com/office/drawing/2014/chart" uri="{C3380CC4-5D6E-409C-BE32-E72D297353CC}">
              <c16:uniqueId val="{0000000C-16FE-4743-A1B2-C8DD749D3D8B}"/>
            </c:ext>
          </c:extLst>
        </c:ser>
        <c:ser>
          <c:idx val="13"/>
          <c:order val="13"/>
          <c:tx>
            <c:strRef>
              <c:f>fem!$A$15</c:f>
              <c:strCache>
                <c:ptCount val="1"/>
                <c:pt idx="0">
                  <c:v>Morocco</c:v>
                </c:pt>
              </c:strCache>
            </c:strRef>
          </c:tx>
          <c:spPr>
            <a:ln w="28575" cap="rnd">
              <a:solidFill>
                <a:schemeClr val="accent2">
                  <a:lumMod val="80000"/>
                  <a:lumOff val="20000"/>
                </a:schemeClr>
              </a:solidFill>
              <a:round/>
            </a:ln>
            <a:effectLst/>
          </c:spPr>
          <c:marker>
            <c:symbol val="circle"/>
            <c:size val="5"/>
            <c:spPr>
              <a:solidFill>
                <a:schemeClr val="accent2">
                  <a:lumMod val="80000"/>
                  <a:lumOff val="20000"/>
                </a:schemeClr>
              </a:solidFill>
              <a:ln w="9525">
                <a:solidFill>
                  <a:schemeClr val="accent2">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fem!$B$15:$BG$15</c:f>
              <c:numCache>
                <c:formatCode>General</c:formatCode>
                <c:ptCount val="58"/>
                <c:pt idx="0">
                  <c:v>5.0604900040604903</c:v>
                </c:pt>
                <c:pt idx="1">
                  <c:v>5.0604900040604903</c:v>
                </c:pt>
                <c:pt idx="2">
                  <c:v>5.0604900040604903</c:v>
                </c:pt>
                <c:pt idx="3">
                  <c:v>5.0604900040604903</c:v>
                </c:pt>
                <c:pt idx="4">
                  <c:v>5.0604900040604903</c:v>
                </c:pt>
                <c:pt idx="5">
                  <c:v>5.0604900040604903</c:v>
                </c:pt>
                <c:pt idx="6">
                  <c:v>5.0604900040604903</c:v>
                </c:pt>
                <c:pt idx="7">
                  <c:v>5.0604900040604903</c:v>
                </c:pt>
                <c:pt idx="8">
                  <c:v>5.0604900040604903</c:v>
                </c:pt>
                <c:pt idx="9">
                  <c:v>5.0604900040604903</c:v>
                </c:pt>
                <c:pt idx="10">
                  <c:v>5.0604900040604903</c:v>
                </c:pt>
                <c:pt idx="11">
                  <c:v>5.0499588536115603</c:v>
                </c:pt>
                <c:pt idx="12">
                  <c:v>4.5924803201409503</c:v>
                </c:pt>
                <c:pt idx="13">
                  <c:v>4.1069208323333299</c:v>
                </c:pt>
                <c:pt idx="14">
                  <c:v>4.3697666656666696</c:v>
                </c:pt>
                <c:pt idx="15">
                  <c:v>4.0524874989999997</c:v>
                </c:pt>
                <c:pt idx="16">
                  <c:v>4.4193124990000001</c:v>
                </c:pt>
                <c:pt idx="17">
                  <c:v>4.5033458323333297</c:v>
                </c:pt>
                <c:pt idx="18">
                  <c:v>4.1666708323333301</c:v>
                </c:pt>
                <c:pt idx="19">
                  <c:v>3.8991341656666698</c:v>
                </c:pt>
                <c:pt idx="20">
                  <c:v>3.9366458323333302</c:v>
                </c:pt>
                <c:pt idx="21">
                  <c:v>5.1722958323333303</c:v>
                </c:pt>
                <c:pt idx="22">
                  <c:v>6.0230224989999996</c:v>
                </c:pt>
                <c:pt idx="23">
                  <c:v>7.1113233323333302</c:v>
                </c:pt>
                <c:pt idx="24">
                  <c:v>8.8105358327500003</c:v>
                </c:pt>
                <c:pt idx="25">
                  <c:v>10.0624941664167</c:v>
                </c:pt>
                <c:pt idx="26">
                  <c:v>9.1044416664166707</c:v>
                </c:pt>
                <c:pt idx="27">
                  <c:v>8.3592250000000003</c:v>
                </c:pt>
                <c:pt idx="28">
                  <c:v>8.2091499999999993</c:v>
                </c:pt>
                <c:pt idx="29">
                  <c:v>8.4881700000000002</c:v>
                </c:pt>
                <c:pt idx="30">
                  <c:v>8.24234166666667</c:v>
                </c:pt>
                <c:pt idx="31">
                  <c:v>8.70655</c:v>
                </c:pt>
                <c:pt idx="32">
                  <c:v>8.5378749999999997</c:v>
                </c:pt>
                <c:pt idx="33">
                  <c:v>9.2987091666666704</c:v>
                </c:pt>
                <c:pt idx="34">
                  <c:v>9.2027149999999995</c:v>
                </c:pt>
                <c:pt idx="35">
                  <c:v>8.5402358333333304</c:v>
                </c:pt>
                <c:pt idx="36">
                  <c:v>8.7158758333333299</c:v>
                </c:pt>
                <c:pt idx="37">
                  <c:v>9.5271066666666702</c:v>
                </c:pt>
                <c:pt idx="38">
                  <c:v>9.6044158333333307</c:v>
                </c:pt>
                <c:pt idx="39">
                  <c:v>9.8044191666666602</c:v>
                </c:pt>
                <c:pt idx="40">
                  <c:v>10.6256361666667</c:v>
                </c:pt>
                <c:pt idx="41">
                  <c:v>11.302975</c:v>
                </c:pt>
                <c:pt idx="42">
                  <c:v>11.020583333333301</c:v>
                </c:pt>
                <c:pt idx="43">
                  <c:v>9.5743833333333299</c:v>
                </c:pt>
                <c:pt idx="44">
                  <c:v>8.8680166666666693</c:v>
                </c:pt>
                <c:pt idx="45">
                  <c:v>8.8650083333333303</c:v>
                </c:pt>
                <c:pt idx="46">
                  <c:v>8.7955833333333295</c:v>
                </c:pt>
                <c:pt idx="47">
                  <c:v>8.1923333333333304</c:v>
                </c:pt>
                <c:pt idx="48">
                  <c:v>7.7503250000000001</c:v>
                </c:pt>
                <c:pt idx="49">
                  <c:v>8.0571000000000002</c:v>
                </c:pt>
                <c:pt idx="50">
                  <c:v>8.4171583333333295</c:v>
                </c:pt>
                <c:pt idx="51">
                  <c:v>8.0898749999999993</c:v>
                </c:pt>
                <c:pt idx="52">
                  <c:v>8.6284445833333301</c:v>
                </c:pt>
                <c:pt idx="53">
                  <c:v>8.4055039167443102</c:v>
                </c:pt>
                <c:pt idx="54">
                  <c:v>8.4063366882615203</c:v>
                </c:pt>
                <c:pt idx="55">
                  <c:v>9.7643482795011103</c:v>
                </c:pt>
                <c:pt idx="56">
                  <c:v>9.8074760315024996</c:v>
                </c:pt>
                <c:pt idx="57">
                  <c:v>9.6919978888288991</c:v>
                </c:pt>
              </c:numCache>
            </c:numRef>
          </c:val>
          <c:smooth val="0"/>
          <c:extLst>
            <c:ext xmlns:c16="http://schemas.microsoft.com/office/drawing/2014/chart" uri="{C3380CC4-5D6E-409C-BE32-E72D297353CC}">
              <c16:uniqueId val="{0000000D-16FE-4743-A1B2-C8DD749D3D8B}"/>
            </c:ext>
          </c:extLst>
        </c:ser>
        <c:ser>
          <c:idx val="14"/>
          <c:order val="14"/>
          <c:tx>
            <c:strRef>
              <c:f>fem!$A$16</c:f>
              <c:strCache>
                <c:ptCount val="1"/>
                <c:pt idx="0">
                  <c:v>Macedonia, FYR</c:v>
                </c:pt>
              </c:strCache>
            </c:strRef>
          </c:tx>
          <c:spPr>
            <a:ln w="28575" cap="rnd">
              <a:solidFill>
                <a:schemeClr val="accent3">
                  <a:lumMod val="80000"/>
                  <a:lumOff val="20000"/>
                </a:schemeClr>
              </a:solidFill>
              <a:round/>
            </a:ln>
            <a:effectLst/>
          </c:spPr>
          <c:marker>
            <c:symbol val="circle"/>
            <c:size val="5"/>
            <c:spPr>
              <a:solidFill>
                <a:schemeClr val="accent3">
                  <a:lumMod val="80000"/>
                  <a:lumOff val="20000"/>
                </a:schemeClr>
              </a:solidFill>
              <a:ln w="9525">
                <a:solidFill>
                  <a:schemeClr val="accent3">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fem!$B$16:$BG$16</c:f>
              <c:numCache>
                <c:formatCode>General</c:formatCode>
                <c:ptCount val="58"/>
                <c:pt idx="34">
                  <c:v>43.263183333333302</c:v>
                </c:pt>
                <c:pt idx="35">
                  <c:v>37.881758333333302</c:v>
                </c:pt>
                <c:pt idx="36">
                  <c:v>39.981074999999997</c:v>
                </c:pt>
                <c:pt idx="37">
                  <c:v>50.003549999999997</c:v>
                </c:pt>
                <c:pt idx="38">
                  <c:v>54.461733333333299</c:v>
                </c:pt>
                <c:pt idx="39">
                  <c:v>56.901828333333299</c:v>
                </c:pt>
                <c:pt idx="40">
                  <c:v>65.903866666666701</c:v>
                </c:pt>
                <c:pt idx="41">
                  <c:v>68.037133333333301</c:v>
                </c:pt>
                <c:pt idx="42">
                  <c:v>64.349791666666704</c:v>
                </c:pt>
                <c:pt idx="43">
                  <c:v>54.322258333333302</c:v>
                </c:pt>
                <c:pt idx="44">
                  <c:v>49.409933333333299</c:v>
                </c:pt>
                <c:pt idx="45">
                  <c:v>49.2836833333333</c:v>
                </c:pt>
                <c:pt idx="46">
                  <c:v>48.801766666666701</c:v>
                </c:pt>
                <c:pt idx="47">
                  <c:v>44.7298166666667</c:v>
                </c:pt>
                <c:pt idx="48">
                  <c:v>41.867683333333297</c:v>
                </c:pt>
                <c:pt idx="49">
                  <c:v>44.100574999999999</c:v>
                </c:pt>
                <c:pt idx="50">
                  <c:v>46.4853916666667</c:v>
                </c:pt>
                <c:pt idx="51">
                  <c:v>44.230825000000003</c:v>
                </c:pt>
                <c:pt idx="52">
                  <c:v>47.890250000000002</c:v>
                </c:pt>
                <c:pt idx="53">
                  <c:v>46.395341666666702</c:v>
                </c:pt>
                <c:pt idx="54">
                  <c:v>46.437130833333299</c:v>
                </c:pt>
                <c:pt idx="55">
                  <c:v>55.537075000000002</c:v>
                </c:pt>
                <c:pt idx="56">
                  <c:v>55.731724999999997</c:v>
                </c:pt>
                <c:pt idx="57">
                  <c:v>54.665458333333298</c:v>
                </c:pt>
              </c:numCache>
            </c:numRef>
          </c:val>
          <c:smooth val="0"/>
          <c:extLst>
            <c:ext xmlns:c16="http://schemas.microsoft.com/office/drawing/2014/chart" uri="{C3380CC4-5D6E-409C-BE32-E72D297353CC}">
              <c16:uniqueId val="{0000000E-16FE-4743-A1B2-C8DD749D3D8B}"/>
            </c:ext>
          </c:extLst>
        </c:ser>
        <c:ser>
          <c:idx val="15"/>
          <c:order val="15"/>
          <c:tx>
            <c:strRef>
              <c:f>fem!$A$17</c:f>
              <c:strCache>
                <c:ptCount val="1"/>
                <c:pt idx="0">
                  <c:v>Malta</c:v>
                </c:pt>
              </c:strCache>
            </c:strRef>
          </c:tx>
          <c:spPr>
            <a:ln w="28575" cap="rnd">
              <a:solidFill>
                <a:schemeClr val="accent4">
                  <a:lumMod val="80000"/>
                  <a:lumOff val="20000"/>
                </a:schemeClr>
              </a:solidFill>
              <a:round/>
            </a:ln>
            <a:effectLst/>
          </c:spPr>
          <c:marker>
            <c:symbol val="circle"/>
            <c:size val="5"/>
            <c:spPr>
              <a:solidFill>
                <a:schemeClr val="accent4">
                  <a:lumMod val="80000"/>
                  <a:lumOff val="20000"/>
                </a:schemeClr>
              </a:solidFill>
              <a:ln w="9525">
                <a:solidFill>
                  <a:schemeClr val="accent4">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fem!$B$17:$BG$17</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0.40710752594094302</c:v>
                </c:pt>
                <c:pt idx="12">
                  <c:v>0.38157666566666698</c:v>
                </c:pt>
                <c:pt idx="13">
                  <c:v>0.36879666566666702</c:v>
                </c:pt>
                <c:pt idx="14">
                  <c:v>0.38548166566666697</c:v>
                </c:pt>
                <c:pt idx="15">
                  <c:v>0.38478333233333301</c:v>
                </c:pt>
                <c:pt idx="16">
                  <c:v>0.42513583233333302</c:v>
                </c:pt>
                <c:pt idx="17">
                  <c:v>0.42230916566666699</c:v>
                </c:pt>
                <c:pt idx="18">
                  <c:v>0.385383332333333</c:v>
                </c:pt>
                <c:pt idx="19">
                  <c:v>0.35846999899999998</c:v>
                </c:pt>
                <c:pt idx="20">
                  <c:v>0.34542666566666702</c:v>
                </c:pt>
                <c:pt idx="21">
                  <c:v>0.38670083233333302</c:v>
                </c:pt>
                <c:pt idx="22">
                  <c:v>0.412142499</c:v>
                </c:pt>
                <c:pt idx="23">
                  <c:v>0.43244916566666702</c:v>
                </c:pt>
                <c:pt idx="24">
                  <c:v>0.46103416591666702</c:v>
                </c:pt>
                <c:pt idx="25">
                  <c:v>0.46915499983333298</c:v>
                </c:pt>
                <c:pt idx="26">
                  <c:v>0.39299249983333301</c:v>
                </c:pt>
                <c:pt idx="27">
                  <c:v>0.34549166666666697</c:v>
                </c:pt>
                <c:pt idx="28">
                  <c:v>0.33085666666666702</c:v>
                </c:pt>
                <c:pt idx="29">
                  <c:v>0.34849249999999998</c:v>
                </c:pt>
                <c:pt idx="30">
                  <c:v>0.31779000000000002</c:v>
                </c:pt>
                <c:pt idx="31">
                  <c:v>0.32324249999999999</c:v>
                </c:pt>
                <c:pt idx="32">
                  <c:v>0.318923333333333</c:v>
                </c:pt>
                <c:pt idx="33">
                  <c:v>0.38228933333333298</c:v>
                </c:pt>
                <c:pt idx="34">
                  <c:v>0.37792108333333302</c:v>
                </c:pt>
                <c:pt idx="35">
                  <c:v>0.35305874999999998</c:v>
                </c:pt>
                <c:pt idx="36">
                  <c:v>0.36045586833333298</c:v>
                </c:pt>
                <c:pt idx="37">
                  <c:v>0.38596612499999999</c:v>
                </c:pt>
                <c:pt idx="38">
                  <c:v>0.38845951083333302</c:v>
                </c:pt>
                <c:pt idx="39">
                  <c:v>0.39889839500000002</c:v>
                </c:pt>
                <c:pt idx="40">
                  <c:v>0.43814999166666702</c:v>
                </c:pt>
                <c:pt idx="41">
                  <c:v>0.450041566666667</c:v>
                </c:pt>
                <c:pt idx="42">
                  <c:v>0.43362033825000001</c:v>
                </c:pt>
                <c:pt idx="43">
                  <c:v>0.37723333333333298</c:v>
                </c:pt>
                <c:pt idx="44">
                  <c:v>0.34466317998548601</c:v>
                </c:pt>
                <c:pt idx="45">
                  <c:v>0.34577739224999998</c:v>
                </c:pt>
                <c:pt idx="46">
                  <c:v>0.340893885583333</c:v>
                </c:pt>
                <c:pt idx="47">
                  <c:v>0.31167499999999998</c:v>
                </c:pt>
              </c:numCache>
            </c:numRef>
          </c:val>
          <c:smooth val="0"/>
          <c:extLst>
            <c:ext xmlns:c16="http://schemas.microsoft.com/office/drawing/2014/chart" uri="{C3380CC4-5D6E-409C-BE32-E72D297353CC}">
              <c16:uniqueId val="{0000000F-16FE-4743-A1B2-C8DD749D3D8B}"/>
            </c:ext>
          </c:extLst>
        </c:ser>
        <c:ser>
          <c:idx val="16"/>
          <c:order val="16"/>
          <c:tx>
            <c:strRef>
              <c:f>fem!$A$18</c:f>
              <c:strCache>
                <c:ptCount val="1"/>
                <c:pt idx="0">
                  <c:v>Mauritius</c:v>
                </c:pt>
              </c:strCache>
            </c:strRef>
          </c:tx>
          <c:spPr>
            <a:ln w="28575" cap="rnd">
              <a:solidFill>
                <a:schemeClr val="accent5">
                  <a:lumMod val="80000"/>
                  <a:lumOff val="20000"/>
                </a:schemeClr>
              </a:solidFill>
              <a:round/>
            </a:ln>
            <a:effectLst/>
          </c:spPr>
          <c:marker>
            <c:symbol val="circle"/>
            <c:size val="5"/>
            <c:spPr>
              <a:solidFill>
                <a:schemeClr val="accent5">
                  <a:lumMod val="80000"/>
                  <a:lumOff val="20000"/>
                </a:schemeClr>
              </a:solidFill>
              <a:ln w="9525">
                <a:solidFill>
                  <a:schemeClr val="accent5">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fem!$B$18:$BG$18</c:f>
              <c:numCache>
                <c:formatCode>General</c:formatCode>
                <c:ptCount val="58"/>
                <c:pt idx="0">
                  <c:v>4.7619000037618999</c:v>
                </c:pt>
                <c:pt idx="1">
                  <c:v>4.7619000037618999</c:v>
                </c:pt>
                <c:pt idx="2">
                  <c:v>4.7619000037618999</c:v>
                </c:pt>
                <c:pt idx="3">
                  <c:v>4.7619000037618999</c:v>
                </c:pt>
                <c:pt idx="4">
                  <c:v>4.7619000037618999</c:v>
                </c:pt>
                <c:pt idx="5">
                  <c:v>4.7619000037618999</c:v>
                </c:pt>
                <c:pt idx="6">
                  <c:v>4.7619000037618999</c:v>
                </c:pt>
                <c:pt idx="7">
                  <c:v>4.8280375034312097</c:v>
                </c:pt>
                <c:pt idx="8">
                  <c:v>5.5555500045555499</c:v>
                </c:pt>
                <c:pt idx="9">
                  <c:v>5.5555500045555499</c:v>
                </c:pt>
                <c:pt idx="10">
                  <c:v>5.5555500045555499</c:v>
                </c:pt>
                <c:pt idx="11">
                  <c:v>5.4857589225245</c:v>
                </c:pt>
                <c:pt idx="12">
                  <c:v>5.3385261876059804</c:v>
                </c:pt>
                <c:pt idx="13">
                  <c:v>5.4422657127583198</c:v>
                </c:pt>
                <c:pt idx="14">
                  <c:v>5.7030750726300301</c:v>
                </c:pt>
                <c:pt idx="15">
                  <c:v>6.0267973347139598</c:v>
                </c:pt>
                <c:pt idx="16">
                  <c:v>6.6815249989999996</c:v>
                </c:pt>
                <c:pt idx="17">
                  <c:v>6.6073083323333304</c:v>
                </c:pt>
                <c:pt idx="18">
                  <c:v>6.1632749990000004</c:v>
                </c:pt>
                <c:pt idx="19">
                  <c:v>6.3081083323333296</c:v>
                </c:pt>
                <c:pt idx="20">
                  <c:v>7.6842916656666702</c:v>
                </c:pt>
                <c:pt idx="21">
                  <c:v>8.9365416660833308</c:v>
                </c:pt>
                <c:pt idx="22">
                  <c:v>10.872549999583301</c:v>
                </c:pt>
                <c:pt idx="23">
                  <c:v>11.7061999994167</c:v>
                </c:pt>
                <c:pt idx="24">
                  <c:v>13.800333332833301</c:v>
                </c:pt>
                <c:pt idx="25">
                  <c:v>15.442483333166701</c:v>
                </c:pt>
                <c:pt idx="26">
                  <c:v>13.4663583333333</c:v>
                </c:pt>
                <c:pt idx="27">
                  <c:v>12.878216666666701</c:v>
                </c:pt>
                <c:pt idx="28">
                  <c:v>13.437725</c:v>
                </c:pt>
                <c:pt idx="29">
                  <c:v>15.2497666666667</c:v>
                </c:pt>
                <c:pt idx="30">
                  <c:v>14.863466666666699</c:v>
                </c:pt>
                <c:pt idx="31">
                  <c:v>15.6523083333333</c:v>
                </c:pt>
                <c:pt idx="32">
                  <c:v>15.5632083333333</c:v>
                </c:pt>
                <c:pt idx="33">
                  <c:v>17.648025000000001</c:v>
                </c:pt>
                <c:pt idx="34">
                  <c:v>17.960366666666701</c:v>
                </c:pt>
                <c:pt idx="35">
                  <c:v>17.386316666666701</c:v>
                </c:pt>
                <c:pt idx="36">
                  <c:v>17.948066666666701</c:v>
                </c:pt>
                <c:pt idx="37">
                  <c:v>21.057258333333301</c:v>
                </c:pt>
                <c:pt idx="38">
                  <c:v>23.992650000000001</c:v>
                </c:pt>
                <c:pt idx="39">
                  <c:v>25.185808333333298</c:v>
                </c:pt>
                <c:pt idx="40">
                  <c:v>26.249558333333301</c:v>
                </c:pt>
                <c:pt idx="41">
                  <c:v>29.129258333333301</c:v>
                </c:pt>
                <c:pt idx="42">
                  <c:v>29.962</c:v>
                </c:pt>
                <c:pt idx="43">
                  <c:v>27.901475000000001</c:v>
                </c:pt>
                <c:pt idx="44">
                  <c:v>27.498516666666699</c:v>
                </c:pt>
                <c:pt idx="45">
                  <c:v>29.496233333333301</c:v>
                </c:pt>
                <c:pt idx="46">
                  <c:v>31.708066666666699</c:v>
                </c:pt>
                <c:pt idx="47">
                  <c:v>31.313656250000001</c:v>
                </c:pt>
                <c:pt idx="48">
                  <c:v>28.452837500000001</c:v>
                </c:pt>
                <c:pt idx="49">
                  <c:v>31.959800000000001</c:v>
                </c:pt>
                <c:pt idx="50">
                  <c:v>30.784400000000002</c:v>
                </c:pt>
                <c:pt idx="51">
                  <c:v>28.705950000000001</c:v>
                </c:pt>
                <c:pt idx="52">
                  <c:v>30.0499716666667</c:v>
                </c:pt>
                <c:pt idx="53">
                  <c:v>30.7013583333333</c:v>
                </c:pt>
                <c:pt idx="54">
                  <c:v>30.6216166666667</c:v>
                </c:pt>
                <c:pt idx="55">
                  <c:v>35.056699999999999</c:v>
                </c:pt>
                <c:pt idx="56">
                  <c:v>35.541883333333303</c:v>
                </c:pt>
                <c:pt idx="57">
                  <c:v>34.481408333333299</c:v>
                </c:pt>
              </c:numCache>
            </c:numRef>
          </c:val>
          <c:smooth val="0"/>
          <c:extLst>
            <c:ext xmlns:c16="http://schemas.microsoft.com/office/drawing/2014/chart" uri="{C3380CC4-5D6E-409C-BE32-E72D297353CC}">
              <c16:uniqueId val="{00000010-16FE-4743-A1B2-C8DD749D3D8B}"/>
            </c:ext>
          </c:extLst>
        </c:ser>
        <c:ser>
          <c:idx val="17"/>
          <c:order val="17"/>
          <c:tx>
            <c:strRef>
              <c:f>fem!$A$19</c:f>
              <c:strCache>
                <c:ptCount val="1"/>
                <c:pt idx="0">
                  <c:v>Nigeria</c:v>
                </c:pt>
              </c:strCache>
            </c:strRef>
          </c:tx>
          <c:spPr>
            <a:ln w="28575" cap="rnd">
              <a:solidFill>
                <a:schemeClr val="accent6">
                  <a:lumMod val="80000"/>
                  <a:lumOff val="20000"/>
                </a:schemeClr>
              </a:solidFill>
              <a:round/>
            </a:ln>
            <a:effectLst/>
          </c:spPr>
          <c:marker>
            <c:symbol val="circle"/>
            <c:size val="5"/>
            <c:spPr>
              <a:solidFill>
                <a:schemeClr val="accent6">
                  <a:lumMod val="80000"/>
                  <a:lumOff val="20000"/>
                </a:schemeClr>
              </a:solidFill>
              <a:ln w="9525">
                <a:solidFill>
                  <a:schemeClr val="accent6">
                    <a:lumMod val="80000"/>
                    <a:lumOff val="2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fem!$B$19:$BG$19</c:f>
              <c:numCache>
                <c:formatCode>General</c:formatCode>
                <c:ptCount val="58"/>
                <c:pt idx="0">
                  <c:v>0.71428599971428597</c:v>
                </c:pt>
                <c:pt idx="1">
                  <c:v>0.71428599971428597</c:v>
                </c:pt>
                <c:pt idx="2">
                  <c:v>0.71428599971428597</c:v>
                </c:pt>
                <c:pt idx="3">
                  <c:v>0.71428599971428597</c:v>
                </c:pt>
                <c:pt idx="4">
                  <c:v>0.71428599971428597</c:v>
                </c:pt>
                <c:pt idx="5">
                  <c:v>0.71428599971428597</c:v>
                </c:pt>
                <c:pt idx="6">
                  <c:v>0.71428599971428597</c:v>
                </c:pt>
                <c:pt idx="7">
                  <c:v>0.71428599971428597</c:v>
                </c:pt>
                <c:pt idx="8">
                  <c:v>0.71428599971428597</c:v>
                </c:pt>
                <c:pt idx="9">
                  <c:v>0.71428599971428597</c:v>
                </c:pt>
                <c:pt idx="10">
                  <c:v>0.71428599971428597</c:v>
                </c:pt>
                <c:pt idx="11">
                  <c:v>0.71285583298809596</c:v>
                </c:pt>
                <c:pt idx="12">
                  <c:v>0.65789499900000004</c:v>
                </c:pt>
                <c:pt idx="13">
                  <c:v>0.65789499900000004</c:v>
                </c:pt>
                <c:pt idx="14">
                  <c:v>0.63028204624823903</c:v>
                </c:pt>
                <c:pt idx="15">
                  <c:v>0.61550155335078705</c:v>
                </c:pt>
                <c:pt idx="16">
                  <c:v>0.62660100366536897</c:v>
                </c:pt>
                <c:pt idx="17">
                  <c:v>0.64470106214118605</c:v>
                </c:pt>
                <c:pt idx="18">
                  <c:v>0.63527199426580205</c:v>
                </c:pt>
                <c:pt idx="19">
                  <c:v>0.60400737401714399</c:v>
                </c:pt>
                <c:pt idx="20">
                  <c:v>0.54678089191608303</c:v>
                </c:pt>
                <c:pt idx="21">
                  <c:v>0.61770817502880504</c:v>
                </c:pt>
                <c:pt idx="22">
                  <c:v>0.67346126152852404</c:v>
                </c:pt>
                <c:pt idx="23">
                  <c:v>0.72440985115157297</c:v>
                </c:pt>
                <c:pt idx="24">
                  <c:v>0.76652744911239201</c:v>
                </c:pt>
                <c:pt idx="25">
                  <c:v>0.89377408333333297</c:v>
                </c:pt>
                <c:pt idx="26">
                  <c:v>1.7545230040748101</c:v>
                </c:pt>
                <c:pt idx="27">
                  <c:v>4.0160373443363104</c:v>
                </c:pt>
                <c:pt idx="28">
                  <c:v>4.5369666666666699</c:v>
                </c:pt>
                <c:pt idx="29">
                  <c:v>7.3647349999999996</c:v>
                </c:pt>
                <c:pt idx="30">
                  <c:v>8.0382850000000001</c:v>
                </c:pt>
                <c:pt idx="31">
                  <c:v>9.9094916666666695</c:v>
                </c:pt>
                <c:pt idx="32">
                  <c:v>17.298425000000002</c:v>
                </c:pt>
                <c:pt idx="33">
                  <c:v>22.0654</c:v>
                </c:pt>
                <c:pt idx="34">
                  <c:v>21.995999999999999</c:v>
                </c:pt>
                <c:pt idx="35">
                  <c:v>21.895258333333299</c:v>
                </c:pt>
                <c:pt idx="36">
                  <c:v>21.884425</c:v>
                </c:pt>
                <c:pt idx="37">
                  <c:v>21.886050000000001</c:v>
                </c:pt>
                <c:pt idx="38">
                  <c:v>21.885999999999999</c:v>
                </c:pt>
                <c:pt idx="39">
                  <c:v>92.338099999999997</c:v>
                </c:pt>
                <c:pt idx="40">
                  <c:v>101.69733333333301</c:v>
                </c:pt>
                <c:pt idx="41">
                  <c:v>111.23125</c:v>
                </c:pt>
                <c:pt idx="42">
                  <c:v>120.57815833333299</c:v>
                </c:pt>
                <c:pt idx="43">
                  <c:v>129.22235000000001</c:v>
                </c:pt>
                <c:pt idx="44">
                  <c:v>132.888025</c:v>
                </c:pt>
                <c:pt idx="45">
                  <c:v>131.274333333333</c:v>
                </c:pt>
                <c:pt idx="46">
                  <c:v>128.65166666666701</c:v>
                </c:pt>
                <c:pt idx="47">
                  <c:v>125.808108333333</c:v>
                </c:pt>
                <c:pt idx="48">
                  <c:v>118.546016666667</c:v>
                </c:pt>
                <c:pt idx="49">
                  <c:v>148.90174166666699</c:v>
                </c:pt>
                <c:pt idx="50">
                  <c:v>150.298025</c:v>
                </c:pt>
                <c:pt idx="51">
                  <c:v>153.86160833333301</c:v>
                </c:pt>
                <c:pt idx="52">
                  <c:v>157.49942575757601</c:v>
                </c:pt>
                <c:pt idx="53">
                  <c:v>157.31122500000001</c:v>
                </c:pt>
                <c:pt idx="54">
                  <c:v>158.552641666667</c:v>
                </c:pt>
                <c:pt idx="55">
                  <c:v>192.440333333333</c:v>
                </c:pt>
                <c:pt idx="56">
                  <c:v>253.49199999999999</c:v>
                </c:pt>
                <c:pt idx="57">
                  <c:v>305.79010916000499</c:v>
                </c:pt>
              </c:numCache>
            </c:numRef>
          </c:val>
          <c:smooth val="0"/>
          <c:extLst>
            <c:ext xmlns:c16="http://schemas.microsoft.com/office/drawing/2014/chart" uri="{C3380CC4-5D6E-409C-BE32-E72D297353CC}">
              <c16:uniqueId val="{00000011-16FE-4743-A1B2-C8DD749D3D8B}"/>
            </c:ext>
          </c:extLst>
        </c:ser>
        <c:ser>
          <c:idx val="18"/>
          <c:order val="18"/>
          <c:tx>
            <c:strRef>
              <c:f>fem!$A$20</c:f>
              <c:strCache>
                <c:ptCount val="1"/>
                <c:pt idx="0">
                  <c:v>Oman</c:v>
                </c:pt>
              </c:strCache>
            </c:strRef>
          </c:tx>
          <c:spPr>
            <a:ln w="28575" cap="rnd">
              <a:solidFill>
                <a:schemeClr val="accent1">
                  <a:lumMod val="80000"/>
                </a:schemeClr>
              </a:solidFill>
              <a:round/>
            </a:ln>
            <a:effectLst/>
          </c:spPr>
          <c:marker>
            <c:symbol val="circle"/>
            <c:size val="5"/>
            <c:spPr>
              <a:solidFill>
                <a:schemeClr val="accent1">
                  <a:lumMod val="80000"/>
                </a:schemeClr>
              </a:solidFill>
              <a:ln w="9525">
                <a:solidFill>
                  <a:schemeClr val="accent1">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fem!$B$20:$BG$20</c:f>
              <c:numCache>
                <c:formatCode>General</c:formatCode>
                <c:ptCount val="58"/>
                <c:pt idx="0">
                  <c:v>0.357142999357143</c:v>
                </c:pt>
                <c:pt idx="1">
                  <c:v>0.357142999357143</c:v>
                </c:pt>
                <c:pt idx="2">
                  <c:v>0.357142999357143</c:v>
                </c:pt>
                <c:pt idx="3">
                  <c:v>0.357142999357143</c:v>
                </c:pt>
                <c:pt idx="4">
                  <c:v>0.357142999357143</c:v>
                </c:pt>
                <c:pt idx="5">
                  <c:v>0.357142999357143</c:v>
                </c:pt>
                <c:pt idx="6">
                  <c:v>0.357142999357143</c:v>
                </c:pt>
                <c:pt idx="7">
                  <c:v>0.36210333266567502</c:v>
                </c:pt>
                <c:pt idx="8">
                  <c:v>0.41666699941666702</c:v>
                </c:pt>
                <c:pt idx="9">
                  <c:v>0.41666699941666702</c:v>
                </c:pt>
                <c:pt idx="10">
                  <c:v>0.41666699941666702</c:v>
                </c:pt>
                <c:pt idx="11">
                  <c:v>0.41544749932071001</c:v>
                </c:pt>
                <c:pt idx="12">
                  <c:v>0.383772999</c:v>
                </c:pt>
                <c:pt idx="13">
                  <c:v>0.35067616566666698</c:v>
                </c:pt>
                <c:pt idx="14">
                  <c:v>0.34539999900000001</c:v>
                </c:pt>
                <c:pt idx="15">
                  <c:v>0.34539999900000001</c:v>
                </c:pt>
                <c:pt idx="16">
                  <c:v>0.34539999900000001</c:v>
                </c:pt>
                <c:pt idx="17">
                  <c:v>0.34539999900000001</c:v>
                </c:pt>
                <c:pt idx="18">
                  <c:v>0.34539999900000001</c:v>
                </c:pt>
                <c:pt idx="19">
                  <c:v>0.34539999900000001</c:v>
                </c:pt>
                <c:pt idx="20">
                  <c:v>0.34539999900000001</c:v>
                </c:pt>
                <c:pt idx="21">
                  <c:v>0.34539999900000001</c:v>
                </c:pt>
                <c:pt idx="22">
                  <c:v>0.34539999900000001</c:v>
                </c:pt>
                <c:pt idx="23">
                  <c:v>0.34539999900000001</c:v>
                </c:pt>
                <c:pt idx="24">
                  <c:v>0.34539749958333299</c:v>
                </c:pt>
                <c:pt idx="25">
                  <c:v>0.34539500000000001</c:v>
                </c:pt>
                <c:pt idx="26">
                  <c:v>0.38198191666666698</c:v>
                </c:pt>
                <c:pt idx="27">
                  <c:v>0.38450000000000001</c:v>
                </c:pt>
                <c:pt idx="28">
                  <c:v>0.38450000000000001</c:v>
                </c:pt>
                <c:pt idx="29">
                  <c:v>0.38450000000000001</c:v>
                </c:pt>
                <c:pt idx="30">
                  <c:v>0.38450000000000001</c:v>
                </c:pt>
                <c:pt idx="31">
                  <c:v>0.38450000000000001</c:v>
                </c:pt>
                <c:pt idx="32">
                  <c:v>0.38450000000000001</c:v>
                </c:pt>
                <c:pt idx="33">
                  <c:v>0.38450000000000001</c:v>
                </c:pt>
                <c:pt idx="34">
                  <c:v>0.38450000000000001</c:v>
                </c:pt>
                <c:pt idx="35">
                  <c:v>0.38450000000000001</c:v>
                </c:pt>
                <c:pt idx="36">
                  <c:v>0.38450000000000001</c:v>
                </c:pt>
                <c:pt idx="37">
                  <c:v>0.38450000000000001</c:v>
                </c:pt>
                <c:pt idx="38">
                  <c:v>0.38450000000000001</c:v>
                </c:pt>
                <c:pt idx="39">
                  <c:v>0.38450000000000001</c:v>
                </c:pt>
                <c:pt idx="40">
                  <c:v>0.38450000000000001</c:v>
                </c:pt>
                <c:pt idx="41">
                  <c:v>0.38450000000000001</c:v>
                </c:pt>
                <c:pt idx="42">
                  <c:v>0.38450000000000001</c:v>
                </c:pt>
                <c:pt idx="43">
                  <c:v>0.38450000000000001</c:v>
                </c:pt>
                <c:pt idx="44">
                  <c:v>0.38450000000000001</c:v>
                </c:pt>
                <c:pt idx="45">
                  <c:v>0.38450000000000001</c:v>
                </c:pt>
                <c:pt idx="46">
                  <c:v>0.38450000000000001</c:v>
                </c:pt>
                <c:pt idx="47">
                  <c:v>0.38450000000000001</c:v>
                </c:pt>
                <c:pt idx="48">
                  <c:v>0.38450000000000001</c:v>
                </c:pt>
                <c:pt idx="49">
                  <c:v>0.38450000000000001</c:v>
                </c:pt>
                <c:pt idx="50">
                  <c:v>0.38450000000000001</c:v>
                </c:pt>
                <c:pt idx="51">
                  <c:v>0.38450000000000001</c:v>
                </c:pt>
                <c:pt idx="52">
                  <c:v>0.38450000000000001</c:v>
                </c:pt>
                <c:pt idx="53">
                  <c:v>0.38450000000000001</c:v>
                </c:pt>
                <c:pt idx="54">
                  <c:v>0.38450000000000001</c:v>
                </c:pt>
                <c:pt idx="55">
                  <c:v>0.38450000000000001</c:v>
                </c:pt>
                <c:pt idx="56">
                  <c:v>0.38450000000000001</c:v>
                </c:pt>
                <c:pt idx="57">
                  <c:v>0.38450000000000001</c:v>
                </c:pt>
              </c:numCache>
            </c:numRef>
          </c:val>
          <c:smooth val="0"/>
          <c:extLst>
            <c:ext xmlns:c16="http://schemas.microsoft.com/office/drawing/2014/chart" uri="{C3380CC4-5D6E-409C-BE32-E72D297353CC}">
              <c16:uniqueId val="{00000012-16FE-4743-A1B2-C8DD749D3D8B}"/>
            </c:ext>
          </c:extLst>
        </c:ser>
        <c:ser>
          <c:idx val="19"/>
          <c:order val="19"/>
          <c:tx>
            <c:strRef>
              <c:f>fem!$A$21</c:f>
              <c:strCache>
                <c:ptCount val="1"/>
                <c:pt idx="0">
                  <c:v>Romania</c:v>
                </c:pt>
              </c:strCache>
            </c:strRef>
          </c:tx>
          <c:spPr>
            <a:ln w="28575" cap="rnd">
              <a:solidFill>
                <a:schemeClr val="accent2">
                  <a:lumMod val="80000"/>
                </a:schemeClr>
              </a:solidFill>
              <a:round/>
            </a:ln>
            <a:effectLst/>
          </c:spPr>
          <c:marker>
            <c:symbol val="circle"/>
            <c:size val="5"/>
            <c:spPr>
              <a:solidFill>
                <a:schemeClr val="accent2">
                  <a:lumMod val="80000"/>
                </a:schemeClr>
              </a:solidFill>
              <a:ln w="9525">
                <a:solidFill>
                  <a:schemeClr val="accent2">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fem!$B$21:$BG$21</c:f>
              <c:numCache>
                <c:formatCode>General</c:formatCode>
                <c:ptCount val="58"/>
                <c:pt idx="0">
                  <c:v>5.9999999989999997E-4</c:v>
                </c:pt>
                <c:pt idx="1">
                  <c:v>5.9999999989999997E-4</c:v>
                </c:pt>
                <c:pt idx="2">
                  <c:v>5.9999999989999997E-4</c:v>
                </c:pt>
                <c:pt idx="3">
                  <c:v>5.9999999989999997E-4</c:v>
                </c:pt>
                <c:pt idx="4">
                  <c:v>5.9999999989999997E-4</c:v>
                </c:pt>
                <c:pt idx="5">
                  <c:v>5.9999999989999997E-4</c:v>
                </c:pt>
                <c:pt idx="6">
                  <c:v>5.9999999989999997E-4</c:v>
                </c:pt>
                <c:pt idx="7">
                  <c:v>5.9999999989999997E-4</c:v>
                </c:pt>
                <c:pt idx="8">
                  <c:v>5.9999999989999997E-4</c:v>
                </c:pt>
                <c:pt idx="9">
                  <c:v>5.9999999989999997E-4</c:v>
                </c:pt>
                <c:pt idx="10">
                  <c:v>5.9999999989999997E-4</c:v>
                </c:pt>
                <c:pt idx="11">
                  <c:v>5.9999999989999997E-4</c:v>
                </c:pt>
                <c:pt idx="12">
                  <c:v>5.5299999990000002E-4</c:v>
                </c:pt>
                <c:pt idx="13">
                  <c:v>1.87941666665833E-3</c:v>
                </c:pt>
                <c:pt idx="14">
                  <c:v>2E-3</c:v>
                </c:pt>
                <c:pt idx="15">
                  <c:v>2E-3</c:v>
                </c:pt>
                <c:pt idx="16">
                  <c:v>2E-3</c:v>
                </c:pt>
                <c:pt idx="17">
                  <c:v>2E-3</c:v>
                </c:pt>
                <c:pt idx="18">
                  <c:v>1.8360249999916701E-3</c:v>
                </c:pt>
                <c:pt idx="19">
                  <c:v>1.8E-3</c:v>
                </c:pt>
                <c:pt idx="20">
                  <c:v>1.8E-3</c:v>
                </c:pt>
                <c:pt idx="21">
                  <c:v>1.5E-3</c:v>
                </c:pt>
                <c:pt idx="22">
                  <c:v>1.5E-3</c:v>
                </c:pt>
                <c:pt idx="23">
                  <c:v>1.71784999995E-3</c:v>
                </c:pt>
                <c:pt idx="24">
                  <c:v>2.1280166666249999E-3</c:v>
                </c:pt>
                <c:pt idx="25">
                  <c:v>1.714141666625E-3</c:v>
                </c:pt>
                <c:pt idx="26">
                  <c:v>1.6153416666499999E-3</c:v>
                </c:pt>
                <c:pt idx="27">
                  <c:v>1.4557000000000001E-3</c:v>
                </c:pt>
                <c:pt idx="28">
                  <c:v>1.42769166666667E-3</c:v>
                </c:pt>
                <c:pt idx="29">
                  <c:v>1.4921583333333301E-3</c:v>
                </c:pt>
                <c:pt idx="30">
                  <c:v>2.2432083333333301E-3</c:v>
                </c:pt>
                <c:pt idx="31">
                  <c:v>7.6387249999999999E-3</c:v>
                </c:pt>
                <c:pt idx="32">
                  <c:v>3.07953333333333E-2</c:v>
                </c:pt>
                <c:pt idx="33">
                  <c:v>7.6005083333333306E-2</c:v>
                </c:pt>
                <c:pt idx="34">
                  <c:v>0.16550858333333299</c:v>
                </c:pt>
                <c:pt idx="35">
                  <c:v>0.20332758333333301</c:v>
                </c:pt>
                <c:pt idx="36">
                  <c:v>0.30842174999999999</c:v>
                </c:pt>
                <c:pt idx="37">
                  <c:v>0.71679433333333298</c:v>
                </c:pt>
                <c:pt idx="38">
                  <c:v>0.88755758333333301</c:v>
                </c:pt>
                <c:pt idx="39">
                  <c:v>1.5332837500000001</c:v>
                </c:pt>
                <c:pt idx="40">
                  <c:v>2.1708720833333301</c:v>
                </c:pt>
                <c:pt idx="41">
                  <c:v>2.9060791666666699</c:v>
                </c:pt>
                <c:pt idx="42">
                  <c:v>3.3055430000000001</c:v>
                </c:pt>
                <c:pt idx="43">
                  <c:v>3.3200070833333299</c:v>
                </c:pt>
                <c:pt idx="44">
                  <c:v>3.26365683333333</c:v>
                </c:pt>
                <c:pt idx="45">
                  <c:v>2.9136531666666698</c:v>
                </c:pt>
                <c:pt idx="46">
                  <c:v>2.8089833333333298</c:v>
                </c:pt>
                <c:pt idx="47">
                  <c:v>2.43825</c:v>
                </c:pt>
                <c:pt idx="48">
                  <c:v>2.5188583333333301</c:v>
                </c:pt>
                <c:pt idx="49">
                  <c:v>3.0493250000000001</c:v>
                </c:pt>
                <c:pt idx="50">
                  <c:v>3.1779000000000002</c:v>
                </c:pt>
                <c:pt idx="51">
                  <c:v>3.04860833333333</c:v>
                </c:pt>
                <c:pt idx="52">
                  <c:v>3.4681999999999999</c:v>
                </c:pt>
                <c:pt idx="53">
                  <c:v>3.32791666666667</c:v>
                </c:pt>
                <c:pt idx="54">
                  <c:v>3.3491749999999998</c:v>
                </c:pt>
                <c:pt idx="55">
                  <c:v>4.00566666666667</c:v>
                </c:pt>
                <c:pt idx="56">
                  <c:v>4.0591833333333298</c:v>
                </c:pt>
                <c:pt idx="57">
                  <c:v>4.0524916666666702</c:v>
                </c:pt>
              </c:numCache>
            </c:numRef>
          </c:val>
          <c:smooth val="0"/>
          <c:extLst>
            <c:ext xmlns:c16="http://schemas.microsoft.com/office/drawing/2014/chart" uri="{C3380CC4-5D6E-409C-BE32-E72D297353CC}">
              <c16:uniqueId val="{00000013-16FE-4743-A1B2-C8DD749D3D8B}"/>
            </c:ext>
          </c:extLst>
        </c:ser>
        <c:ser>
          <c:idx val="20"/>
          <c:order val="20"/>
          <c:tx>
            <c:strRef>
              <c:f>fem!$A$22</c:f>
              <c:strCache>
                <c:ptCount val="1"/>
                <c:pt idx="0">
                  <c:v>Serbia</c:v>
                </c:pt>
              </c:strCache>
            </c:strRef>
          </c:tx>
          <c:spPr>
            <a:ln w="28575" cap="rnd">
              <a:solidFill>
                <a:schemeClr val="accent3">
                  <a:lumMod val="80000"/>
                </a:schemeClr>
              </a:solidFill>
              <a:round/>
            </a:ln>
            <a:effectLst/>
          </c:spPr>
          <c:marker>
            <c:symbol val="circle"/>
            <c:size val="5"/>
            <c:spPr>
              <a:solidFill>
                <a:schemeClr val="accent3">
                  <a:lumMod val="80000"/>
                </a:schemeClr>
              </a:solidFill>
              <a:ln w="9525">
                <a:solidFill>
                  <a:schemeClr val="accent3">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fem!$B$22:$BG$22</c:f>
              <c:numCache>
                <c:formatCode>General</c:formatCode>
                <c:ptCount val="58"/>
                <c:pt idx="37">
                  <c:v>5.9123000000000001</c:v>
                </c:pt>
                <c:pt idx="38">
                  <c:v>10.030799999999999</c:v>
                </c:pt>
                <c:pt idx="39">
                  <c:v>11.6615</c:v>
                </c:pt>
                <c:pt idx="40">
                  <c:v>63.165900000000001</c:v>
                </c:pt>
                <c:pt idx="41">
                  <c:v>66.913659999999993</c:v>
                </c:pt>
                <c:pt idx="42">
                  <c:v>64.398251269576605</c:v>
                </c:pt>
                <c:pt idx="43">
                  <c:v>57.585425000000001</c:v>
                </c:pt>
                <c:pt idx="44">
                  <c:v>58.381399999999999</c:v>
                </c:pt>
                <c:pt idx="45">
                  <c:v>66.713808333333304</c:v>
                </c:pt>
                <c:pt idx="46">
                  <c:v>67.145816666666704</c:v>
                </c:pt>
                <c:pt idx="47">
                  <c:v>58.453524999999999</c:v>
                </c:pt>
                <c:pt idx="48">
                  <c:v>55.723483333333299</c:v>
                </c:pt>
                <c:pt idx="49">
                  <c:v>67.580600000000004</c:v>
                </c:pt>
                <c:pt idx="50">
                  <c:v>77.728933333333302</c:v>
                </c:pt>
                <c:pt idx="51">
                  <c:v>73.333399999999997</c:v>
                </c:pt>
                <c:pt idx="52">
                  <c:v>87.973299999999995</c:v>
                </c:pt>
                <c:pt idx="53">
                  <c:v>85.158850000000001</c:v>
                </c:pt>
                <c:pt idx="54">
                  <c:v>88.405308333333295</c:v>
                </c:pt>
                <c:pt idx="55">
                  <c:v>108.811425</c:v>
                </c:pt>
                <c:pt idx="56">
                  <c:v>111.27785</c:v>
                </c:pt>
                <c:pt idx="57">
                  <c:v>107.75885</c:v>
                </c:pt>
              </c:numCache>
            </c:numRef>
          </c:val>
          <c:smooth val="0"/>
          <c:extLst>
            <c:ext xmlns:c16="http://schemas.microsoft.com/office/drawing/2014/chart" uri="{C3380CC4-5D6E-409C-BE32-E72D297353CC}">
              <c16:uniqueId val="{00000014-16FE-4743-A1B2-C8DD749D3D8B}"/>
            </c:ext>
          </c:extLst>
        </c:ser>
        <c:ser>
          <c:idx val="21"/>
          <c:order val="21"/>
          <c:tx>
            <c:strRef>
              <c:f>fem!$A$23</c:f>
              <c:strCache>
                <c:ptCount val="1"/>
                <c:pt idx="0">
                  <c:v>Slovak Republic</c:v>
                </c:pt>
              </c:strCache>
            </c:strRef>
          </c:tx>
          <c:spPr>
            <a:ln w="28575" cap="rnd">
              <a:solidFill>
                <a:schemeClr val="accent4">
                  <a:lumMod val="80000"/>
                </a:schemeClr>
              </a:solidFill>
              <a:round/>
            </a:ln>
            <a:effectLst/>
          </c:spPr>
          <c:marker>
            <c:symbol val="circle"/>
            <c:size val="5"/>
            <c:spPr>
              <a:solidFill>
                <a:schemeClr val="accent4">
                  <a:lumMod val="80000"/>
                </a:schemeClr>
              </a:solidFill>
              <a:ln w="9525">
                <a:solidFill>
                  <a:schemeClr val="accent4">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fem!$B$23:$BG$23</c:f>
              <c:numCache>
                <c:formatCode>General</c:formatCode>
                <c:ptCount val="58"/>
                <c:pt idx="33">
                  <c:v>30.769583333333301</c:v>
                </c:pt>
                <c:pt idx="34">
                  <c:v>32.044833333333301</c:v>
                </c:pt>
                <c:pt idx="35">
                  <c:v>29.713416666666699</c:v>
                </c:pt>
                <c:pt idx="36">
                  <c:v>30.653749999999999</c:v>
                </c:pt>
                <c:pt idx="37">
                  <c:v>33.6161666666667</c:v>
                </c:pt>
                <c:pt idx="38">
                  <c:v>35.233416666666699</c:v>
                </c:pt>
                <c:pt idx="39">
                  <c:v>41.362833333333299</c:v>
                </c:pt>
                <c:pt idx="40">
                  <c:v>46.035166666666697</c:v>
                </c:pt>
                <c:pt idx="41">
                  <c:v>48.354833333333303</c:v>
                </c:pt>
                <c:pt idx="42">
                  <c:v>45.326749999999997</c:v>
                </c:pt>
                <c:pt idx="43">
                  <c:v>36.772916666666703</c:v>
                </c:pt>
                <c:pt idx="44">
                  <c:v>32.256916666666697</c:v>
                </c:pt>
                <c:pt idx="45">
                  <c:v>31.018249999999998</c:v>
                </c:pt>
                <c:pt idx="46">
                  <c:v>29.69725</c:v>
                </c:pt>
                <c:pt idx="47">
                  <c:v>24.694333333333301</c:v>
                </c:pt>
                <c:pt idx="48">
                  <c:v>21.361416666666699</c:v>
                </c:pt>
              </c:numCache>
            </c:numRef>
          </c:val>
          <c:smooth val="0"/>
          <c:extLst>
            <c:ext xmlns:c16="http://schemas.microsoft.com/office/drawing/2014/chart" uri="{C3380CC4-5D6E-409C-BE32-E72D297353CC}">
              <c16:uniqueId val="{00000015-16FE-4743-A1B2-C8DD749D3D8B}"/>
            </c:ext>
          </c:extLst>
        </c:ser>
        <c:ser>
          <c:idx val="22"/>
          <c:order val="22"/>
          <c:tx>
            <c:strRef>
              <c:f>fem!$A$24</c:f>
              <c:strCache>
                <c:ptCount val="1"/>
                <c:pt idx="0">
                  <c:v>Slovenia</c:v>
                </c:pt>
              </c:strCache>
            </c:strRef>
          </c:tx>
          <c:spPr>
            <a:ln w="28575" cap="rnd">
              <a:solidFill>
                <a:schemeClr val="accent5">
                  <a:lumMod val="80000"/>
                </a:schemeClr>
              </a:solidFill>
              <a:round/>
            </a:ln>
            <a:effectLst/>
          </c:spPr>
          <c:marker>
            <c:symbol val="circle"/>
            <c:size val="5"/>
            <c:spPr>
              <a:solidFill>
                <a:schemeClr val="accent5">
                  <a:lumMod val="80000"/>
                </a:schemeClr>
              </a:solidFill>
              <a:ln w="9525">
                <a:solidFill>
                  <a:schemeClr val="accent5">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fem!$B$24:$BG$24</c:f>
              <c:numCache>
                <c:formatCode>General</c:formatCode>
                <c:ptCount val="58"/>
                <c:pt idx="31">
                  <c:v>27.571200000000001</c:v>
                </c:pt>
                <c:pt idx="32">
                  <c:v>81.286991666666694</c:v>
                </c:pt>
                <c:pt idx="33">
                  <c:v>113.24188333333301</c:v>
                </c:pt>
                <c:pt idx="34">
                  <c:v>128.808558333333</c:v>
                </c:pt>
                <c:pt idx="35">
                  <c:v>118.518466666667</c:v>
                </c:pt>
                <c:pt idx="36">
                  <c:v>135.36430833333301</c:v>
                </c:pt>
                <c:pt idx="37">
                  <c:v>159.68833333333299</c:v>
                </c:pt>
                <c:pt idx="38">
                  <c:v>166.134166666667</c:v>
                </c:pt>
                <c:pt idx="39">
                  <c:v>181.76919333333299</c:v>
                </c:pt>
                <c:pt idx="40">
                  <c:v>222.65608583333301</c:v>
                </c:pt>
                <c:pt idx="41">
                  <c:v>242.74883500000001</c:v>
                </c:pt>
                <c:pt idx="42">
                  <c:v>240.24821499999999</c:v>
                </c:pt>
                <c:pt idx="43">
                  <c:v>207.11371569658101</c:v>
                </c:pt>
                <c:pt idx="44">
                  <c:v>192.38112433333299</c:v>
                </c:pt>
                <c:pt idx="45">
                  <c:v>192.705468</c:v>
                </c:pt>
                <c:pt idx="46">
                  <c:v>191.02825783333299</c:v>
                </c:pt>
              </c:numCache>
            </c:numRef>
          </c:val>
          <c:smooth val="0"/>
          <c:extLst>
            <c:ext xmlns:c16="http://schemas.microsoft.com/office/drawing/2014/chart" uri="{C3380CC4-5D6E-409C-BE32-E72D297353CC}">
              <c16:uniqueId val="{00000016-16FE-4743-A1B2-C8DD749D3D8B}"/>
            </c:ext>
          </c:extLst>
        </c:ser>
        <c:ser>
          <c:idx val="23"/>
          <c:order val="23"/>
          <c:tx>
            <c:strRef>
              <c:f>fem!$A$25</c:f>
              <c:strCache>
                <c:ptCount val="1"/>
                <c:pt idx="0">
                  <c:v>Tunisia</c:v>
                </c:pt>
              </c:strCache>
            </c:strRef>
          </c:tx>
          <c:spPr>
            <a:ln w="28575" cap="rnd">
              <a:solidFill>
                <a:schemeClr val="accent6">
                  <a:lumMod val="80000"/>
                </a:schemeClr>
              </a:solidFill>
              <a:round/>
            </a:ln>
            <a:effectLst/>
          </c:spPr>
          <c:marker>
            <c:symbol val="circle"/>
            <c:size val="5"/>
            <c:spPr>
              <a:solidFill>
                <a:schemeClr val="accent6">
                  <a:lumMod val="80000"/>
                </a:schemeClr>
              </a:solidFill>
              <a:ln w="9525">
                <a:solidFill>
                  <a:schemeClr val="accent6">
                    <a:lumMod val="8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fem!$B$25:$BG$25</c:f>
              <c:numCache>
                <c:formatCode>General</c:formatCode>
                <c:ptCount val="58"/>
                <c:pt idx="0">
                  <c:v>0.41999999941999999</c:v>
                </c:pt>
                <c:pt idx="1">
                  <c:v>0.41999999941999999</c:v>
                </c:pt>
                <c:pt idx="2">
                  <c:v>0.41999999941999999</c:v>
                </c:pt>
                <c:pt idx="3">
                  <c:v>0.41999999941999999</c:v>
                </c:pt>
                <c:pt idx="4">
                  <c:v>0.44624999941124999</c:v>
                </c:pt>
                <c:pt idx="5">
                  <c:v>0.52499999952499998</c:v>
                </c:pt>
                <c:pt idx="6">
                  <c:v>0.52499999952499998</c:v>
                </c:pt>
                <c:pt idx="7">
                  <c:v>0.52499999952499998</c:v>
                </c:pt>
                <c:pt idx="8">
                  <c:v>0.52499999952499998</c:v>
                </c:pt>
                <c:pt idx="9">
                  <c:v>0.52499999952499998</c:v>
                </c:pt>
                <c:pt idx="10">
                  <c:v>0.52499999952499998</c:v>
                </c:pt>
                <c:pt idx="11">
                  <c:v>0.52291666623124999</c:v>
                </c:pt>
                <c:pt idx="12">
                  <c:v>0.477083333</c:v>
                </c:pt>
                <c:pt idx="13">
                  <c:v>0.42159583283333302</c:v>
                </c:pt>
                <c:pt idx="14">
                  <c:v>0.43650833233333303</c:v>
                </c:pt>
                <c:pt idx="15">
                  <c:v>0.40226666566666702</c:v>
                </c:pt>
                <c:pt idx="16">
                  <c:v>0.42877499899999999</c:v>
                </c:pt>
                <c:pt idx="17">
                  <c:v>0.42894999900000003</c:v>
                </c:pt>
                <c:pt idx="18">
                  <c:v>0.41617083233333302</c:v>
                </c:pt>
                <c:pt idx="19">
                  <c:v>0.40646249899999998</c:v>
                </c:pt>
                <c:pt idx="20">
                  <c:v>0.40495416566666698</c:v>
                </c:pt>
                <c:pt idx="21">
                  <c:v>0.49380416566666702</c:v>
                </c:pt>
                <c:pt idx="22">
                  <c:v>0.59068749899999995</c:v>
                </c:pt>
                <c:pt idx="23">
                  <c:v>0.67876666575</c:v>
                </c:pt>
                <c:pt idx="24">
                  <c:v>0.77683333291666701</c:v>
                </c:pt>
                <c:pt idx="25">
                  <c:v>0.83449583324999999</c:v>
                </c:pt>
                <c:pt idx="26">
                  <c:v>0.79402916666666701</c:v>
                </c:pt>
                <c:pt idx="27">
                  <c:v>0.82866249999999997</c:v>
                </c:pt>
                <c:pt idx="28">
                  <c:v>0.85780416666666703</c:v>
                </c:pt>
                <c:pt idx="29">
                  <c:v>0.94932083333333295</c:v>
                </c:pt>
                <c:pt idx="30">
                  <c:v>0.87833333333333297</c:v>
                </c:pt>
                <c:pt idx="31">
                  <c:v>0.924620833333333</c:v>
                </c:pt>
                <c:pt idx="32">
                  <c:v>0.88443333333333296</c:v>
                </c:pt>
                <c:pt idx="33">
                  <c:v>1.0037416666666701</c:v>
                </c:pt>
                <c:pt idx="34">
                  <c:v>1.0115541666666701</c:v>
                </c:pt>
                <c:pt idx="35">
                  <c:v>0.94574999999999998</c:v>
                </c:pt>
                <c:pt idx="36">
                  <c:v>0.97340833333333299</c:v>
                </c:pt>
                <c:pt idx="37">
                  <c:v>1.1059083333333299</c:v>
                </c:pt>
                <c:pt idx="38">
                  <c:v>1.138725</c:v>
                </c:pt>
                <c:pt idx="39">
                  <c:v>1.1862250000000001</c:v>
                </c:pt>
                <c:pt idx="40">
                  <c:v>1.3706833333333299</c:v>
                </c:pt>
                <c:pt idx="41">
                  <c:v>1.4387125000000001</c:v>
                </c:pt>
                <c:pt idx="42">
                  <c:v>1.42173333333333</c:v>
                </c:pt>
                <c:pt idx="43">
                  <c:v>1.2884583333333299</c:v>
                </c:pt>
                <c:pt idx="44">
                  <c:v>1.2454666666666701</c:v>
                </c:pt>
                <c:pt idx="45">
                  <c:v>1.2974333333333301</c:v>
                </c:pt>
                <c:pt idx="46">
                  <c:v>1.3310249999999999</c:v>
                </c:pt>
                <c:pt idx="47">
                  <c:v>1.28135833333333</c:v>
                </c:pt>
                <c:pt idx="48">
                  <c:v>1.23214166666667</c:v>
                </c:pt>
                <c:pt idx="49">
                  <c:v>1.3502749999999999</c:v>
                </c:pt>
                <c:pt idx="50">
                  <c:v>1.4314</c:v>
                </c:pt>
                <c:pt idx="51">
                  <c:v>1.4077833333333301</c:v>
                </c:pt>
                <c:pt idx="52">
                  <c:v>1.56189166666667</c:v>
                </c:pt>
                <c:pt idx="53">
                  <c:v>1.62465833333333</c:v>
                </c:pt>
                <c:pt idx="54">
                  <c:v>1.697675</c:v>
                </c:pt>
                <c:pt idx="55">
                  <c:v>1.961625</c:v>
                </c:pt>
                <c:pt idx="56">
                  <c:v>2.1480333333333301</c:v>
                </c:pt>
                <c:pt idx="57">
                  <c:v>2.4194249999999999</c:v>
                </c:pt>
              </c:numCache>
            </c:numRef>
          </c:val>
          <c:smooth val="0"/>
          <c:extLst>
            <c:ext xmlns:c16="http://schemas.microsoft.com/office/drawing/2014/chart" uri="{C3380CC4-5D6E-409C-BE32-E72D297353CC}">
              <c16:uniqueId val="{00000017-16FE-4743-A1B2-C8DD749D3D8B}"/>
            </c:ext>
          </c:extLst>
        </c:ser>
        <c:ser>
          <c:idx val="24"/>
          <c:order val="24"/>
          <c:tx>
            <c:strRef>
              <c:f>fem!$A$26</c:f>
              <c:strCache>
                <c:ptCount val="1"/>
                <c:pt idx="0">
                  <c:v>Vietnam</c:v>
                </c:pt>
              </c:strCache>
            </c:strRef>
          </c:tx>
          <c:spPr>
            <a:ln w="28575" cap="rnd">
              <a:solidFill>
                <a:schemeClr val="accent1">
                  <a:lumMod val="60000"/>
                  <a:lumOff val="40000"/>
                </a:schemeClr>
              </a:solidFill>
              <a:round/>
            </a:ln>
            <a:effectLst/>
          </c:spPr>
          <c:marker>
            <c:symbol val="circle"/>
            <c:size val="5"/>
            <c:spPr>
              <a:solidFill>
                <a:schemeClr val="accent1">
                  <a:lumMod val="60000"/>
                  <a:lumOff val="40000"/>
                </a:schemeClr>
              </a:solidFill>
              <a:ln w="9525">
                <a:solidFill>
                  <a:schemeClr val="accent1">
                    <a:lumMod val="60000"/>
                    <a:lumOff val="40000"/>
                  </a:schemeClr>
                </a:solidFill>
              </a:ln>
              <a:effectLst/>
            </c:spPr>
          </c:marker>
          <c:cat>
            <c:strRef>
              <c:f>fem!$B$1:$BG$1</c:f>
              <c:strCache>
                <c:ptCount val="58"/>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strCache>
            </c:strRef>
          </c:cat>
          <c:val>
            <c:numRef>
              <c:f>fem!$B$26:$BG$26</c:f>
              <c:numCache>
                <c:formatCode>General</c:formatCode>
                <c:ptCount val="58"/>
                <c:pt idx="23">
                  <c:v>1.0017709226849301</c:v>
                </c:pt>
                <c:pt idx="26">
                  <c:v>22.936728260869501</c:v>
                </c:pt>
                <c:pt idx="27">
                  <c:v>78.953315724637505</c:v>
                </c:pt>
                <c:pt idx="28">
                  <c:v>611.64608695652203</c:v>
                </c:pt>
                <c:pt idx="29">
                  <c:v>4501.6865290896703</c:v>
                </c:pt>
                <c:pt idx="30">
                  <c:v>6537.6046856884004</c:v>
                </c:pt>
                <c:pt idx="31">
                  <c:v>10121.8932306763</c:v>
                </c:pt>
                <c:pt idx="32">
                  <c:v>11202.1916666667</c:v>
                </c:pt>
                <c:pt idx="33">
                  <c:v>10640.958333333299</c:v>
                </c:pt>
                <c:pt idx="34">
                  <c:v>10965.666666666701</c:v>
                </c:pt>
                <c:pt idx="35">
                  <c:v>11038.25</c:v>
                </c:pt>
                <c:pt idx="36">
                  <c:v>11032.583333333299</c:v>
                </c:pt>
                <c:pt idx="37">
                  <c:v>11683.333333333299</c:v>
                </c:pt>
                <c:pt idx="38">
                  <c:v>13268</c:v>
                </c:pt>
                <c:pt idx="39">
                  <c:v>13943.166666666701</c:v>
                </c:pt>
                <c:pt idx="40">
                  <c:v>14167.75</c:v>
                </c:pt>
                <c:pt idx="41">
                  <c:v>14725.166666666701</c:v>
                </c:pt>
                <c:pt idx="42">
                  <c:v>15279.5</c:v>
                </c:pt>
                <c:pt idx="43">
                  <c:v>15509.583333333299</c:v>
                </c:pt>
                <c:pt idx="44">
                  <c:v>15746</c:v>
                </c:pt>
                <c:pt idx="45">
                  <c:v>15858.916666666701</c:v>
                </c:pt>
                <c:pt idx="46">
                  <c:v>15994.25</c:v>
                </c:pt>
                <c:pt idx="47">
                  <c:v>16105.125</c:v>
                </c:pt>
                <c:pt idx="48">
                  <c:v>16302.25</c:v>
                </c:pt>
                <c:pt idx="49">
                  <c:v>17065.083333333299</c:v>
                </c:pt>
                <c:pt idx="50">
                  <c:v>18612.916666666701</c:v>
                </c:pt>
                <c:pt idx="51">
                  <c:v>20509.75</c:v>
                </c:pt>
                <c:pt idx="52">
                  <c:v>20828</c:v>
                </c:pt>
                <c:pt idx="53">
                  <c:v>20933.416666666701</c:v>
                </c:pt>
                <c:pt idx="54">
                  <c:v>21148</c:v>
                </c:pt>
                <c:pt idx="55">
                  <c:v>21697.567500000001</c:v>
                </c:pt>
                <c:pt idx="56">
                  <c:v>21935.000833333299</c:v>
                </c:pt>
                <c:pt idx="57">
                  <c:v>22370.086666666699</c:v>
                </c:pt>
              </c:numCache>
            </c:numRef>
          </c:val>
          <c:smooth val="0"/>
          <c:extLst>
            <c:ext xmlns:c16="http://schemas.microsoft.com/office/drawing/2014/chart" uri="{C3380CC4-5D6E-409C-BE32-E72D297353CC}">
              <c16:uniqueId val="{00000018-16FE-4743-A1B2-C8DD749D3D8B}"/>
            </c:ext>
          </c:extLst>
        </c:ser>
        <c:dLbls>
          <c:showLegendKey val="0"/>
          <c:showVal val="0"/>
          <c:showCatName val="0"/>
          <c:showSerName val="0"/>
          <c:showPercent val="0"/>
          <c:showBubbleSize val="0"/>
        </c:dLbls>
        <c:marker val="1"/>
        <c:smooth val="0"/>
        <c:axId val="468947776"/>
        <c:axId val="468948608"/>
      </c:lineChart>
      <c:catAx>
        <c:axId val="46894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8608"/>
        <c:crosses val="autoZero"/>
        <c:auto val="1"/>
        <c:lblAlgn val="ctr"/>
        <c:lblOffset val="100"/>
        <c:noMultiLvlLbl val="0"/>
      </c:catAx>
      <c:valAx>
        <c:axId val="468948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6894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128EAB-7F91-4518-8001-2DB9EEC752C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601082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28EAB-7F91-4518-8001-2DB9EEC752C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858701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28EAB-7F91-4518-8001-2DB9EEC752C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119053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128EAB-7F91-4518-8001-2DB9EEC752C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703209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128EAB-7F91-4518-8001-2DB9EEC752C1}"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2080667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128EAB-7F91-4518-8001-2DB9EEC752C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374100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128EAB-7F91-4518-8001-2DB9EEC752C1}"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94972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128EAB-7F91-4518-8001-2DB9EEC752C1}"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758396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28EAB-7F91-4518-8001-2DB9EEC752C1}"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324824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28EAB-7F91-4518-8001-2DB9EEC752C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86932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128EAB-7F91-4518-8001-2DB9EEC752C1}"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F83EA7-B7A7-4212-881C-5296D684A122}" type="slidenum">
              <a:rPr lang="en-US" smtClean="0"/>
              <a:t>‹#›</a:t>
            </a:fld>
            <a:endParaRPr lang="en-US"/>
          </a:p>
        </p:txBody>
      </p:sp>
    </p:spTree>
    <p:extLst>
      <p:ext uri="{BB962C8B-B14F-4D97-AF65-F5344CB8AC3E}">
        <p14:creationId xmlns:p14="http://schemas.microsoft.com/office/powerpoint/2010/main" val="1359033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128EAB-7F91-4518-8001-2DB9EEC752C1}" type="datetimeFigureOut">
              <a:rPr lang="en-US" smtClean="0"/>
              <a:t>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F83EA7-B7A7-4212-881C-5296D684A122}" type="slidenum">
              <a:rPr lang="en-US" smtClean="0"/>
              <a:t>‹#›</a:t>
            </a:fld>
            <a:endParaRPr lang="en-US"/>
          </a:p>
        </p:txBody>
      </p:sp>
    </p:spTree>
    <p:extLst>
      <p:ext uri="{BB962C8B-B14F-4D97-AF65-F5344CB8AC3E}">
        <p14:creationId xmlns:p14="http://schemas.microsoft.com/office/powerpoint/2010/main" val="16628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_e7Q2fELBR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jUO8sgu1nLI" TargetMode="Externa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Times New Roman" panose="02020603050405020304" pitchFamily="18" charset="0"/>
                <a:cs typeface="Times New Roman" panose="02020603050405020304" pitchFamily="18" charset="0"/>
              </a:rPr>
              <a:t>Inflation and exchange rates in Emerging </a:t>
            </a:r>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arkets</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en-US" dirty="0" smtClean="0">
                <a:latin typeface="Times New Roman" panose="02020603050405020304" pitchFamily="18" charset="0"/>
                <a:cs typeface="Times New Roman" panose="02020603050405020304" pitchFamily="18" charset="0"/>
              </a:rPr>
              <a:t>Svetlana Ledyaeva</a:t>
            </a:r>
          </a:p>
          <a:p>
            <a:r>
              <a:rPr lang="en-US" dirty="0" smtClean="0">
                <a:latin typeface="Times New Roman" panose="02020603050405020304" pitchFamily="18" charset="0"/>
                <a:cs typeface="Times New Roman" panose="02020603050405020304" pitchFamily="18" charset="0"/>
              </a:rPr>
              <a:t>Aalto University School of Business</a:t>
            </a:r>
            <a:endParaRPr lang="en-US" dirty="0">
              <a:latin typeface="Times New Roman" panose="02020603050405020304" pitchFamily="18" charset="0"/>
              <a:cs typeface="Times New Roman" panose="02020603050405020304" pitchFamily="18" charset="0"/>
            </a:endParaRPr>
          </a:p>
        </p:txBody>
      </p:sp>
      <p:sp>
        <p:nvSpPr>
          <p:cNvPr id="5" name="AutoShape 4" descr="Image result for exchange r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1185" y="4493808"/>
            <a:ext cx="285750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392"/>
            <a:ext cx="1778924" cy="2147513"/>
          </a:xfrm>
          <a:prstGeom prst="rect">
            <a:avLst/>
          </a:prstGeom>
        </p:spPr>
      </p:pic>
    </p:spTree>
    <p:extLst>
      <p:ext uri="{BB962C8B-B14F-4D97-AF65-F5344CB8AC3E}">
        <p14:creationId xmlns:p14="http://schemas.microsoft.com/office/powerpoint/2010/main" val="4053738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smtClean="0">
                <a:latin typeface="Times New Roman" panose="02020603050405020304" pitchFamily="18" charset="0"/>
                <a:cs typeface="Times New Roman" panose="02020603050405020304" pitchFamily="18" charset="0"/>
              </a:rPr>
              <a:t>Inflation</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volatility</a:t>
            </a:r>
            <a:r>
              <a:rPr lang="fi-FI" sz="4000" b="1" dirty="0" smtClean="0">
                <a:latin typeface="Times New Roman" panose="02020603050405020304" pitchFamily="18" charset="0"/>
                <a:cs typeface="Times New Roman" panose="02020603050405020304" pitchFamily="18" charset="0"/>
              </a:rPr>
              <a:t> in </a:t>
            </a:r>
            <a:r>
              <a:rPr lang="fi-FI" sz="4000" b="1" dirty="0" err="1" smtClean="0">
                <a:latin typeface="Times New Roman" panose="02020603050405020304" pitchFamily="18" charset="0"/>
                <a:cs typeface="Times New Roman" panose="02020603050405020304" pitchFamily="18" charset="0"/>
              </a:rPr>
              <a:t>emerging</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markets</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conclusions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sz="2300" dirty="0">
                <a:latin typeface="Times New Roman" panose="02020603050405020304" pitchFamily="18" charset="0"/>
                <a:cs typeface="Times New Roman" panose="02020603050405020304" pitchFamily="18" charset="0"/>
              </a:rPr>
              <a:t>The average volatility in headline prices across emerging markets has fallen gradually over the past two decades, and now sits at a record low of 1.5 percent</a:t>
            </a:r>
            <a:r>
              <a:rPr lang="en-US" sz="2300" dirty="0" smtClean="0">
                <a:latin typeface="Times New Roman" panose="02020603050405020304" pitchFamily="18" charset="0"/>
                <a:cs typeface="Times New Roman" panose="02020603050405020304" pitchFamily="18" charset="0"/>
              </a:rPr>
              <a:t>.</a:t>
            </a:r>
          </a:p>
          <a:p>
            <a:pPr marL="0" indent="0" algn="just">
              <a:buNone/>
            </a:pPr>
            <a:endParaRPr lang="en-US" sz="2300" dirty="0" smtClean="0">
              <a:latin typeface="Times New Roman" panose="02020603050405020304" pitchFamily="18" charset="0"/>
              <a:cs typeface="Times New Roman" panose="02020603050405020304" pitchFamily="18" charset="0"/>
            </a:endParaRPr>
          </a:p>
          <a:p>
            <a:pPr marL="0" indent="0" algn="just">
              <a:buNone/>
            </a:pPr>
            <a:r>
              <a:rPr lang="en-US" sz="23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Factors contributed to it:</a:t>
            </a:r>
          </a:p>
          <a:p>
            <a:pPr marL="0" indent="0" algn="just">
              <a:buNone/>
            </a:pPr>
            <a:endParaRPr lang="en-US" sz="2300" dirty="0">
              <a:latin typeface="Times New Roman" panose="02020603050405020304" pitchFamily="18" charset="0"/>
              <a:cs typeface="Times New Roman" panose="02020603050405020304" pitchFamily="18" charset="0"/>
            </a:endParaRPr>
          </a:p>
          <a:p>
            <a:pPr marL="0" indent="0" algn="just">
              <a:buNone/>
            </a:pPr>
            <a:r>
              <a:rPr lang="en-US" sz="2300" dirty="0">
                <a:latin typeface="Times New Roman" panose="02020603050405020304" pitchFamily="18" charset="0"/>
                <a:cs typeface="Times New Roman" panose="02020603050405020304" pitchFamily="18" charset="0"/>
              </a:rPr>
              <a:t>Inflation </a:t>
            </a:r>
            <a:r>
              <a:rPr lang="en-US" sz="2300" dirty="0" smtClean="0">
                <a:latin typeface="Times New Roman" panose="02020603050405020304" pitchFamily="18" charset="0"/>
                <a:cs typeface="Times New Roman" panose="02020603050405020304" pitchFamily="18" charset="0"/>
              </a:rPr>
              <a:t>targeting has </a:t>
            </a:r>
            <a:r>
              <a:rPr lang="en-US" sz="2300" dirty="0">
                <a:latin typeface="Times New Roman" panose="02020603050405020304" pitchFamily="18" charset="0"/>
                <a:cs typeface="Times New Roman" panose="02020603050405020304" pitchFamily="18" charset="0"/>
              </a:rPr>
              <a:t>become the primary policy objective. </a:t>
            </a:r>
            <a:endParaRPr lang="en-US" sz="2300" dirty="0" smtClean="0">
              <a:latin typeface="Times New Roman" panose="02020603050405020304" pitchFamily="18" charset="0"/>
              <a:cs typeface="Times New Roman" panose="02020603050405020304" pitchFamily="18" charset="0"/>
            </a:endParaRPr>
          </a:p>
          <a:p>
            <a:pPr marL="0" indent="0" algn="just">
              <a:buNone/>
            </a:pPr>
            <a:endParaRPr lang="en-US" sz="2300" dirty="0" smtClean="0">
              <a:latin typeface="Times New Roman" panose="02020603050405020304" pitchFamily="18" charset="0"/>
              <a:cs typeface="Times New Roman" panose="02020603050405020304" pitchFamily="18" charset="0"/>
            </a:endParaRPr>
          </a:p>
          <a:p>
            <a:pPr marL="0" indent="0" algn="just">
              <a:buNone/>
            </a:pPr>
            <a:r>
              <a:rPr lang="en-US" sz="2300" dirty="0" smtClean="0">
                <a:latin typeface="Times New Roman" panose="02020603050405020304" pitchFamily="18" charset="0"/>
                <a:cs typeface="Times New Roman" panose="02020603050405020304" pitchFamily="18" charset="0"/>
              </a:rPr>
              <a:t>Globalization </a:t>
            </a:r>
            <a:r>
              <a:rPr lang="en-US" sz="2300" dirty="0">
                <a:latin typeface="Times New Roman" panose="02020603050405020304" pitchFamily="18" charset="0"/>
                <a:cs typeface="Times New Roman" panose="02020603050405020304" pitchFamily="18" charset="0"/>
              </a:rPr>
              <a:t>of trade and increased labor mobility </a:t>
            </a:r>
            <a:r>
              <a:rPr lang="en-US" sz="2300" dirty="0" smtClean="0">
                <a:latin typeface="Times New Roman" panose="02020603050405020304" pitchFamily="18" charset="0"/>
                <a:cs typeface="Times New Roman" panose="02020603050405020304" pitchFamily="18" charset="0"/>
              </a:rPr>
              <a:t>via </a:t>
            </a:r>
            <a:r>
              <a:rPr lang="en-US" sz="2300" dirty="0">
                <a:latin typeface="Times New Roman" panose="02020603050405020304" pitchFamily="18" charset="0"/>
                <a:cs typeface="Times New Roman" panose="02020603050405020304" pitchFamily="18" charset="0"/>
              </a:rPr>
              <a:t>increased product competition and </a:t>
            </a:r>
            <a:r>
              <a:rPr lang="en-US" sz="2300" dirty="0" smtClean="0">
                <a:latin typeface="Times New Roman" panose="02020603050405020304" pitchFamily="18" charset="0"/>
                <a:cs typeface="Times New Roman" panose="02020603050405020304" pitchFamily="18" charset="0"/>
              </a:rPr>
              <a:t>lower </a:t>
            </a:r>
            <a:r>
              <a:rPr lang="en-US" sz="2300" dirty="0">
                <a:latin typeface="Times New Roman" panose="02020603050405020304" pitchFamily="18" charset="0"/>
                <a:cs typeface="Times New Roman" panose="02020603050405020304" pitchFamily="18" charset="0"/>
              </a:rPr>
              <a:t>labor </a:t>
            </a:r>
            <a:r>
              <a:rPr lang="en-US" sz="2300" dirty="0" smtClean="0">
                <a:latin typeface="Times New Roman" panose="02020603050405020304" pitchFamily="18" charset="0"/>
                <a:cs typeface="Times New Roman" panose="02020603050405020304" pitchFamily="18" charset="0"/>
              </a:rPr>
              <a:t>costs.</a:t>
            </a:r>
          </a:p>
          <a:p>
            <a:pPr marL="0" indent="0" algn="just">
              <a:buNone/>
            </a:pPr>
            <a:endParaRPr lang="en-US" sz="23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Lower </a:t>
            </a:r>
            <a:r>
              <a:rPr lang="en-US" sz="2400" dirty="0">
                <a:latin typeface="Times New Roman" panose="02020603050405020304" pitchFamily="18" charset="0"/>
                <a:cs typeface="Times New Roman" panose="02020603050405020304" pitchFamily="18" charset="0"/>
              </a:rPr>
              <a:t>potential growth rates in emerging </a:t>
            </a:r>
            <a:r>
              <a:rPr lang="en-US" sz="2400" dirty="0" smtClean="0">
                <a:latin typeface="Times New Roman" panose="02020603050405020304" pitchFamily="18" charset="0"/>
                <a:cs typeface="Times New Roman" panose="02020603050405020304" pitchFamily="18" charset="0"/>
              </a:rPr>
              <a:t>markets.</a:t>
            </a:r>
          </a:p>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M</a:t>
            </a:r>
            <a:r>
              <a:rPr lang="en-US" sz="2400" dirty="0" smtClean="0">
                <a:latin typeface="Times New Roman" panose="02020603050405020304" pitchFamily="18" charset="0"/>
                <a:cs typeface="Times New Roman" panose="02020603050405020304" pitchFamily="18" charset="0"/>
              </a:rPr>
              <a:t>arket-friendly </a:t>
            </a:r>
            <a:r>
              <a:rPr lang="en-US" sz="2400" dirty="0">
                <a:latin typeface="Times New Roman" panose="02020603050405020304" pitchFamily="18" charset="0"/>
                <a:cs typeface="Times New Roman" panose="02020603050405020304" pitchFamily="18" charset="0"/>
              </a:rPr>
              <a:t>governments are less inclined to regulate prices for services and goods -- which tends to trigger abrupt price hikes -- have also contributed to the </a:t>
            </a:r>
            <a:r>
              <a:rPr lang="en-US" sz="2400" dirty="0" smtClean="0">
                <a:latin typeface="Times New Roman" panose="02020603050405020304" pitchFamily="18" charset="0"/>
                <a:cs typeface="Times New Roman" panose="02020603050405020304" pitchFamily="18" charset="0"/>
              </a:rPr>
              <a:t>drop. </a:t>
            </a:r>
            <a:endParaRPr lang="fi-FI"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605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1156"/>
          </a:xfrm>
        </p:spPr>
        <p:txBody>
          <a:bodyPr>
            <a:normAutofit fontScale="90000"/>
          </a:bodyPr>
          <a:lstStyle/>
          <a:p>
            <a:r>
              <a:rPr lang="en-US" sz="3300" b="1" dirty="0" smtClean="0">
                <a:latin typeface="Times New Roman" panose="02020603050405020304" pitchFamily="18" charset="0"/>
                <a:cs typeface="Times New Roman" panose="02020603050405020304" pitchFamily="18" charset="0"/>
              </a:rPr>
              <a:t/>
            </a:r>
            <a:br>
              <a:rPr lang="en-US" sz="3300" b="1" dirty="0" smtClean="0">
                <a:latin typeface="Times New Roman" panose="02020603050405020304" pitchFamily="18" charset="0"/>
                <a:cs typeface="Times New Roman" panose="02020603050405020304" pitchFamily="18" charset="0"/>
              </a:rPr>
            </a:br>
            <a:r>
              <a:rPr lang="en-US" sz="3300" b="1" dirty="0" smtClean="0">
                <a:latin typeface="Times New Roman" panose="02020603050405020304" pitchFamily="18" charset="0"/>
                <a:cs typeface="Times New Roman" panose="02020603050405020304" pitchFamily="18" charset="0"/>
              </a:rPr>
              <a:t>Video: Get </a:t>
            </a:r>
            <a:r>
              <a:rPr lang="en-US" sz="3300" b="1" dirty="0">
                <a:latin typeface="Times New Roman" panose="02020603050405020304" pitchFamily="18" charset="0"/>
                <a:cs typeface="Times New Roman" panose="02020603050405020304" pitchFamily="18" charset="0"/>
              </a:rPr>
              <a:t>Your Portfolio Ready for Future Inflation </a:t>
            </a:r>
            <a:r>
              <a:rPr lang="en-US" b="1" dirty="0"/>
              <a:t/>
            </a:r>
            <a:br>
              <a:rPr lang="en-US" b="1" dirty="0"/>
            </a:br>
            <a:endParaRPr lang="fi-FI" dirty="0"/>
          </a:p>
        </p:txBody>
      </p:sp>
      <p:pic>
        <p:nvPicPr>
          <p:cNvPr id="4" name="_e7Q2fELBRU"/>
          <p:cNvPicPr>
            <a:picLocks noGrp="1" noRot="1" noChangeAspect="1"/>
          </p:cNvPicPr>
          <p:nvPr>
            <p:ph idx="1"/>
            <a:videoFile r:link="rId1"/>
          </p:nvPr>
        </p:nvPicPr>
        <p:blipFill>
          <a:blip r:embed="rId3"/>
          <a:stretch>
            <a:fillRect/>
          </a:stretch>
        </p:blipFill>
        <p:spPr>
          <a:xfrm>
            <a:off x="457200" y="1003465"/>
            <a:ext cx="11495314" cy="5664530"/>
          </a:xfrm>
          <a:prstGeom prst="rect">
            <a:avLst/>
          </a:prstGeom>
        </p:spPr>
      </p:pic>
    </p:spTree>
    <p:extLst>
      <p:ext uri="{BB962C8B-B14F-4D97-AF65-F5344CB8AC3E}">
        <p14:creationId xmlns:p14="http://schemas.microsoft.com/office/powerpoint/2010/main" val="1910396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a:latin typeface="Times New Roman" panose="02020603050405020304" pitchFamily="18" charset="0"/>
                <a:cs typeface="Times New Roman" panose="02020603050405020304" pitchFamily="18" charset="0"/>
              </a:rPr>
              <a:t>Inflation-protected</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investment</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endParaRPr lang="fi-FI" dirty="0"/>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standard bond</a:t>
            </a:r>
            <a:r>
              <a:rPr lang="fi-FI"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r>
              <a:rPr lang="fi-FI" dirty="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Nominal</a:t>
            </a:r>
            <a:r>
              <a:rPr lang="fi-FI" sz="1500" dirty="0" smtClean="0">
                <a:latin typeface="Times New Roman" panose="02020603050405020304" pitchFamily="18" charset="0"/>
                <a:cs typeface="Times New Roman" panose="02020603050405020304" pitchFamily="18" charset="0"/>
              </a:rPr>
              <a:t> – </a:t>
            </a:r>
            <a:r>
              <a:rPr lang="fi-FI" sz="1500" dirty="0" err="1" smtClean="0">
                <a:latin typeface="Times New Roman" panose="02020603050405020304" pitchFamily="18" charset="0"/>
                <a:cs typeface="Times New Roman" panose="02020603050405020304" pitchFamily="18" charset="0"/>
              </a:rPr>
              <a:t>the</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fixed</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initial</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investment</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amount</a:t>
            </a:r>
            <a:r>
              <a:rPr lang="fi-FI" sz="1500" dirty="0" smtClean="0">
                <a:latin typeface="Times New Roman" panose="02020603050405020304" pitchFamily="18" charset="0"/>
                <a:cs typeface="Times New Roman" panose="02020603050405020304" pitchFamily="18" charset="0"/>
              </a:rPr>
              <a:t>;</a:t>
            </a:r>
          </a:p>
          <a:p>
            <a:pPr marL="0" indent="0">
              <a:buNone/>
            </a:pPr>
            <a:r>
              <a:rPr lang="fi-FI" sz="1500" dirty="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Coupon</a:t>
            </a:r>
            <a:r>
              <a:rPr lang="fi-FI" sz="1500" dirty="0" smtClean="0">
                <a:latin typeface="Times New Roman" panose="02020603050405020304" pitchFamily="18" charset="0"/>
                <a:cs typeface="Times New Roman" panose="02020603050405020304" pitchFamily="18" charset="0"/>
              </a:rPr>
              <a:t> – </a:t>
            </a:r>
            <a:r>
              <a:rPr lang="fi-FI" sz="1500" dirty="0" err="1" smtClean="0">
                <a:latin typeface="Times New Roman" panose="02020603050405020304" pitchFamily="18" charset="0"/>
                <a:cs typeface="Times New Roman" panose="02020603050405020304" pitchFamily="18" charset="0"/>
              </a:rPr>
              <a:t>the</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regular</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payments</a:t>
            </a:r>
            <a:r>
              <a:rPr lang="fi-FI" sz="1500" dirty="0" smtClean="0">
                <a:latin typeface="Times New Roman" panose="02020603050405020304" pitchFamily="18" charset="0"/>
                <a:cs typeface="Times New Roman" panose="02020603050405020304" pitchFamily="18" charset="0"/>
              </a:rPr>
              <a:t> of </a:t>
            </a:r>
            <a:r>
              <a:rPr lang="fi-FI" sz="1500" dirty="0" err="1" smtClean="0">
                <a:latin typeface="Times New Roman" panose="02020603050405020304" pitchFamily="18" charset="0"/>
                <a:cs typeface="Times New Roman" panose="02020603050405020304" pitchFamily="18" charset="0"/>
              </a:rPr>
              <a:t>interest</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which</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must</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be</a:t>
            </a:r>
            <a:r>
              <a:rPr lang="fi-FI" sz="1500" dirty="0" smtClean="0">
                <a:latin typeface="Times New Roman" panose="02020603050405020304" pitchFamily="18" charset="0"/>
                <a:cs typeface="Times New Roman" panose="02020603050405020304" pitchFamily="18" charset="0"/>
              </a:rPr>
              <a:t> made;</a:t>
            </a:r>
          </a:p>
          <a:p>
            <a:pPr marL="0" indent="0">
              <a:buNone/>
            </a:pPr>
            <a:r>
              <a:rPr lang="fi-FI" sz="1500" dirty="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Maturity</a:t>
            </a:r>
            <a:r>
              <a:rPr lang="fi-FI" sz="1500" dirty="0" smtClean="0">
                <a:latin typeface="Times New Roman" panose="02020603050405020304" pitchFamily="18" charset="0"/>
                <a:cs typeface="Times New Roman" panose="02020603050405020304" pitchFamily="18" charset="0"/>
              </a:rPr>
              <a:t> – </a:t>
            </a:r>
            <a:r>
              <a:rPr lang="fi-FI" sz="1500" dirty="0" err="1" smtClean="0">
                <a:latin typeface="Times New Roman" panose="02020603050405020304" pitchFamily="18" charset="0"/>
                <a:cs typeface="Times New Roman" panose="02020603050405020304" pitchFamily="18" charset="0"/>
              </a:rPr>
              <a:t>the</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fixed</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period</a:t>
            </a:r>
            <a:r>
              <a:rPr lang="fi-FI" sz="1500" dirty="0" smtClean="0">
                <a:latin typeface="Times New Roman" panose="02020603050405020304" pitchFamily="18" charset="0"/>
                <a:cs typeface="Times New Roman" panose="02020603050405020304" pitchFamily="18" charset="0"/>
              </a:rPr>
              <a:t> of </a:t>
            </a:r>
            <a:r>
              <a:rPr lang="fi-FI" sz="1500" dirty="0" err="1" smtClean="0">
                <a:latin typeface="Times New Roman" panose="02020603050405020304" pitchFamily="18" charset="0"/>
                <a:cs typeface="Times New Roman" panose="02020603050405020304" pitchFamily="18" charset="0"/>
              </a:rPr>
              <a:t>time</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until</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the</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debt</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must</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be</a:t>
            </a:r>
            <a:r>
              <a:rPr lang="fi-FI" sz="1500" dirty="0" smtClean="0">
                <a:latin typeface="Times New Roman" panose="02020603050405020304" pitchFamily="18" charset="0"/>
                <a:cs typeface="Times New Roman" panose="02020603050405020304" pitchFamily="18" charset="0"/>
              </a:rPr>
              <a:t> </a:t>
            </a:r>
            <a:r>
              <a:rPr lang="fi-FI" sz="1500" dirty="0" err="1" smtClean="0">
                <a:latin typeface="Times New Roman" panose="02020603050405020304" pitchFamily="18" charset="0"/>
                <a:cs typeface="Times New Roman" panose="02020603050405020304" pitchFamily="18" charset="0"/>
              </a:rPr>
              <a:t>repaid</a:t>
            </a:r>
            <a:r>
              <a:rPr lang="fi-FI" sz="1500" dirty="0" smtClean="0">
                <a:latin typeface="Times New Roman" panose="02020603050405020304" pitchFamily="18" charset="0"/>
                <a:cs typeface="Times New Roman" panose="02020603050405020304" pitchFamily="18" charset="0"/>
              </a:rPr>
              <a:t>. </a:t>
            </a:r>
            <a:endParaRPr lang="en-US" sz="1500"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 linked bonds:</a:t>
            </a:r>
          </a:p>
          <a:p>
            <a:pPr marL="0" indent="0">
              <a:buNone/>
            </a:pPr>
            <a:r>
              <a:rPr lang="en-US"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has the same features as standard but nominal of the bond is no longer fixed; it is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linked to inflation </a:t>
            </a:r>
            <a:r>
              <a:rPr lang="fi-FI"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rPr>
              <a:t> the coupon is applied to a proportional larger or smaller nominal.</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Emerging market inflation linked debt – around 20% of it in the World in 2013. </a:t>
            </a:r>
          </a:p>
          <a:p>
            <a:pPr marL="0" indent="0">
              <a:buNone/>
            </a:pPr>
            <a:endParaRPr lang="en-US" dirty="0"/>
          </a:p>
          <a:p>
            <a:pPr marL="0" indent="0">
              <a:buNone/>
            </a:pPr>
            <a:endParaRPr lang="fi-FI" dirty="0"/>
          </a:p>
        </p:txBody>
      </p:sp>
    </p:spTree>
    <p:extLst>
      <p:ext uri="{BB962C8B-B14F-4D97-AF65-F5344CB8AC3E}">
        <p14:creationId xmlns:p14="http://schemas.microsoft.com/office/powerpoint/2010/main" val="1580602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smtClean="0">
                <a:latin typeface="Times New Roman" panose="02020603050405020304" pitchFamily="18" charset="0"/>
                <a:cs typeface="Times New Roman" panose="02020603050405020304" pitchFamily="18" charset="0"/>
              </a:rPr>
              <a:t>Exchange </a:t>
            </a:r>
            <a:r>
              <a:rPr lang="fi-FI" sz="4000" b="1" dirty="0" err="1" smtClean="0">
                <a:latin typeface="Times New Roman" panose="02020603050405020304" pitchFamily="18" charset="0"/>
                <a:cs typeface="Times New Roman" panose="02020603050405020304" pitchFamily="18" charset="0"/>
              </a:rPr>
              <a:t>risk</a:t>
            </a:r>
            <a:r>
              <a:rPr lang="fi-FI" sz="4000" b="1" dirty="0" smtClean="0">
                <a:latin typeface="Times New Roman" panose="02020603050405020304" pitchFamily="18" charset="0"/>
                <a:cs typeface="Times New Roman" panose="02020603050405020304" pitchFamily="18" charset="0"/>
              </a:rPr>
              <a:t> and </a:t>
            </a:r>
            <a:r>
              <a:rPr lang="fi-FI" sz="4000" b="1" dirty="0" err="1" smtClean="0">
                <a:latin typeface="Times New Roman" panose="02020603050405020304" pitchFamily="18" charset="0"/>
                <a:cs typeface="Times New Roman" panose="02020603050405020304" pitchFamily="18" charset="0"/>
              </a:rPr>
              <a:t>investment</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decisions</a:t>
            </a:r>
            <a:r>
              <a:rPr lang="fi-FI" sz="4000" b="1" dirty="0" smtClean="0">
                <a:latin typeface="Times New Roman" panose="02020603050405020304" pitchFamily="18" charset="0"/>
                <a:cs typeface="Times New Roman" panose="02020603050405020304" pitchFamily="18" charset="0"/>
              </a:rPr>
              <a:t> in </a:t>
            </a:r>
            <a:r>
              <a:rPr lang="fi-FI" sz="4000" b="1" dirty="0" err="1" smtClean="0">
                <a:latin typeface="Times New Roman" panose="02020603050405020304" pitchFamily="18" charset="0"/>
                <a:cs typeface="Times New Roman" panose="02020603050405020304" pitchFamily="18" charset="0"/>
              </a:rPr>
              <a:t>emerging</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markets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investing in any international market, investors face the risk that exchange rates will move in an unfavorable direction.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instance, if the foreign currency in which an investment is denominated declines in value relative to the dollar, it could reduce gains or magnify losses for U.S. investors in dollar terms.</a:t>
            </a: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42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latin typeface="Times New Roman" panose="02020603050405020304" pitchFamily="18" charset="0"/>
                <a:cs typeface="Times New Roman" panose="02020603050405020304" pitchFamily="18" charset="0"/>
              </a:rPr>
              <a:t>What is exchange rate: Reminder</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i="1" dirty="0" smtClean="0">
                <a:solidFill>
                  <a:srgbClr val="FF0000"/>
                </a:solidFill>
                <a:latin typeface="Times New Roman" panose="02020603050405020304" pitchFamily="18" charset="0"/>
                <a:cs typeface="Times New Roman" panose="02020603050405020304" pitchFamily="18" charset="0"/>
              </a:rPr>
              <a:t>Nominal Exchange </a:t>
            </a:r>
            <a:r>
              <a:rPr lang="en-US" i="1" dirty="0">
                <a:solidFill>
                  <a:srgbClr val="FF0000"/>
                </a:solidFill>
                <a:latin typeface="Times New Roman" panose="02020603050405020304" pitchFamily="18" charset="0"/>
                <a:cs typeface="Times New Roman" panose="02020603050405020304" pitchFamily="18" charset="0"/>
              </a:rPr>
              <a:t>R</a:t>
            </a:r>
            <a:r>
              <a:rPr lang="en-US" i="1" dirty="0" smtClean="0">
                <a:solidFill>
                  <a:srgbClr val="FF0000"/>
                </a:solidFill>
                <a:latin typeface="Times New Roman" panose="02020603050405020304" pitchFamily="18" charset="0"/>
                <a:cs typeface="Times New Roman" panose="02020603050405020304" pitchFamily="18" charset="0"/>
              </a:rPr>
              <a:t>ate (NER)</a:t>
            </a:r>
            <a:r>
              <a:rPr lang="fi-FI" dirty="0" smtClean="0">
                <a:solidFill>
                  <a:srgbClr val="FF0000"/>
                </a:solidFill>
                <a:latin typeface="Times New Roman" panose="02020603050405020304" pitchFamily="18" charset="0"/>
                <a:cs typeface="Times New Roman" panose="02020603050405020304" pitchFamily="18" charset="0"/>
              </a:rPr>
              <a:t>:</a:t>
            </a:r>
            <a:r>
              <a:rPr lang="fi-FI"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The price of a nation’s currency in terms of another currency</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i="1" dirty="0">
                <a:solidFill>
                  <a:srgbClr val="FF0000"/>
                </a:solidFill>
                <a:latin typeface="Times New Roman" panose="02020603050405020304" pitchFamily="18" charset="0"/>
                <a:cs typeface="Times New Roman" panose="02020603050405020304" pitchFamily="18" charset="0"/>
              </a:rPr>
              <a:t>R</a:t>
            </a:r>
            <a:r>
              <a:rPr lang="en-US" i="1" dirty="0" smtClean="0">
                <a:solidFill>
                  <a:srgbClr val="FF0000"/>
                </a:solidFill>
                <a:latin typeface="Times New Roman" panose="02020603050405020304" pitchFamily="18" charset="0"/>
                <a:cs typeface="Times New Roman" panose="02020603050405020304" pitchFamily="18" charset="0"/>
              </a:rPr>
              <a:t>eal </a:t>
            </a:r>
            <a:r>
              <a:rPr lang="en-US" i="1" dirty="0">
                <a:solidFill>
                  <a:srgbClr val="FF0000"/>
                </a:solidFill>
                <a:latin typeface="Times New Roman" panose="02020603050405020304" pitchFamily="18" charset="0"/>
                <a:cs typeface="Times New Roman" panose="02020603050405020304" pitchFamily="18" charset="0"/>
              </a:rPr>
              <a:t>E</a:t>
            </a:r>
            <a:r>
              <a:rPr lang="en-US" i="1" dirty="0" smtClean="0">
                <a:solidFill>
                  <a:srgbClr val="FF0000"/>
                </a:solidFill>
                <a:latin typeface="Times New Roman" panose="02020603050405020304" pitchFamily="18" charset="0"/>
                <a:cs typeface="Times New Roman" panose="02020603050405020304" pitchFamily="18" charset="0"/>
              </a:rPr>
              <a:t>xchange </a:t>
            </a:r>
            <a:r>
              <a:rPr lang="en-US" i="1" dirty="0">
                <a:solidFill>
                  <a:srgbClr val="FF0000"/>
                </a:solidFill>
                <a:latin typeface="Times New Roman" panose="02020603050405020304" pitchFamily="18" charset="0"/>
                <a:cs typeface="Times New Roman" panose="02020603050405020304" pitchFamily="18" charset="0"/>
              </a:rPr>
              <a:t>R</a:t>
            </a:r>
            <a:r>
              <a:rPr lang="en-US" i="1" dirty="0" smtClean="0">
                <a:solidFill>
                  <a:srgbClr val="FF0000"/>
                </a:solidFill>
                <a:latin typeface="Times New Roman" panose="02020603050405020304" pitchFamily="18" charset="0"/>
                <a:cs typeface="Times New Roman" panose="02020603050405020304" pitchFamily="18" charset="0"/>
              </a:rPr>
              <a:t>ate </a:t>
            </a:r>
            <a:r>
              <a:rPr lang="en-US" i="1" dirty="0">
                <a:solidFill>
                  <a:srgbClr val="FF0000"/>
                </a:solidFill>
                <a:latin typeface="Times New Roman" panose="02020603050405020304" pitchFamily="18" charset="0"/>
                <a:cs typeface="Times New Roman" panose="02020603050405020304" pitchFamily="18" charset="0"/>
              </a:rPr>
              <a:t>(RER</a:t>
            </a:r>
            <a:r>
              <a:rPr lang="en-US" i="1" dirty="0" smtClean="0">
                <a:solidFill>
                  <a:srgbClr val="FF0000"/>
                </a:solidFill>
                <a:latin typeface="Times New Roman" panose="02020603050405020304" pitchFamily="18" charset="0"/>
                <a:cs typeface="Times New Roman" panose="02020603050405020304" pitchFamily="18" charset="0"/>
              </a:rPr>
              <a:t>)</a:t>
            </a:r>
            <a:r>
              <a:rPr lang="fi-FI" i="1" dirty="0" smtClean="0">
                <a:solidFill>
                  <a:srgbClr val="FF0000"/>
                </a:solidFill>
                <a:latin typeface="Times New Roman" panose="02020603050405020304" pitchFamily="18" charset="0"/>
                <a:cs typeface="Times New Roman" panose="02020603050405020304" pitchFamily="18" charset="0"/>
              </a:rPr>
              <a:t>:</a:t>
            </a:r>
            <a:r>
              <a:rPr lang="en-US" i="1" dirty="0" smtClean="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ompares </a:t>
            </a:r>
            <a:r>
              <a:rPr lang="en-US" dirty="0">
                <a:latin typeface="Times New Roman" panose="02020603050405020304" pitchFamily="18" charset="0"/>
                <a:cs typeface="Times New Roman" panose="02020603050405020304" pitchFamily="18" charset="0"/>
              </a:rPr>
              <a:t>the relative price of two countries’ consumption baskets</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i="1" dirty="0">
                <a:solidFill>
                  <a:srgbClr val="FF0000"/>
                </a:solidFill>
                <a:latin typeface="Times New Roman" panose="02020603050405020304" pitchFamily="18" charset="0"/>
                <a:cs typeface="Times New Roman" panose="02020603050405020304" pitchFamily="18" charset="0"/>
              </a:rPr>
              <a:t>RER</a:t>
            </a:r>
            <a:r>
              <a:rPr lang="en-US" dirty="0">
                <a:latin typeface="Times New Roman" panose="02020603050405020304" pitchFamily="18" charset="0"/>
                <a:cs typeface="Times New Roman" panose="02020603050405020304" pitchFamily="18" charset="0"/>
              </a:rPr>
              <a:t> = </a:t>
            </a:r>
            <a:r>
              <a:rPr lang="en-US" dirty="0" smtClean="0">
                <a:latin typeface="Times New Roman" panose="02020603050405020304" pitchFamily="18" charset="0"/>
                <a:cs typeface="Times New Roman" panose="02020603050405020304" pitchFamily="18" charset="0"/>
              </a:rPr>
              <a:t>(</a:t>
            </a:r>
            <a:r>
              <a:rPr lang="en-US" i="1" dirty="0" smtClean="0">
                <a:solidFill>
                  <a:srgbClr val="FF0000"/>
                </a:solidFill>
                <a:latin typeface="Times New Roman" panose="02020603050405020304" pitchFamily="18" charset="0"/>
                <a:cs typeface="Times New Roman" panose="02020603050405020304" pitchFamily="18" charset="0"/>
              </a:rPr>
              <a:t>NER</a:t>
            </a:r>
            <a:r>
              <a:rPr lang="en-US" dirty="0" smtClean="0">
                <a:latin typeface="Times New Roman" panose="02020603050405020304" pitchFamily="18" charset="0"/>
                <a:cs typeface="Times New Roman" panose="02020603050405020304" pitchFamily="18" charset="0"/>
              </a:rPr>
              <a:t> x </a:t>
            </a:r>
            <a:r>
              <a:rPr lang="en-US" dirty="0">
                <a:latin typeface="Times New Roman" panose="02020603050405020304" pitchFamily="18" charset="0"/>
                <a:cs typeface="Times New Roman" panose="02020603050405020304" pitchFamily="18" charset="0"/>
              </a:rPr>
              <a:t>Price of the foreign basket) / (Price of the domestic basket</a:t>
            </a:r>
            <a:r>
              <a:rPr lang="en-US" dirty="0" smtClean="0">
                <a:latin typeface="Times New Roman" panose="02020603050405020304" pitchFamily="18" charset="0"/>
                <a:cs typeface="Times New Roman" panose="02020603050405020304" pitchFamily="18" charset="0"/>
              </a:rPr>
              <a:t>)</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fi-FI" i="1" dirty="0" smtClean="0">
                <a:solidFill>
                  <a:srgbClr val="FF0000"/>
                </a:solidFill>
                <a:latin typeface="Times New Roman" panose="02020603050405020304" pitchFamily="18" charset="0"/>
                <a:cs typeface="Times New Roman" panose="02020603050405020304" pitchFamily="18" charset="0"/>
              </a:rPr>
              <a:t>Exchange </a:t>
            </a:r>
            <a:r>
              <a:rPr lang="fi-FI" i="1" dirty="0" err="1">
                <a:solidFill>
                  <a:srgbClr val="FF0000"/>
                </a:solidFill>
                <a:latin typeface="Times New Roman" panose="02020603050405020304" pitchFamily="18" charset="0"/>
                <a:cs typeface="Times New Roman" panose="02020603050405020304" pitchFamily="18" charset="0"/>
              </a:rPr>
              <a:t>R</a:t>
            </a:r>
            <a:r>
              <a:rPr lang="fi-FI" i="1" dirty="0" err="1" smtClean="0">
                <a:solidFill>
                  <a:srgbClr val="FF0000"/>
                </a:solidFill>
                <a:latin typeface="Times New Roman" panose="02020603050405020304" pitchFamily="18" charset="0"/>
                <a:cs typeface="Times New Roman" panose="02020603050405020304" pitchFamily="18" charset="0"/>
              </a:rPr>
              <a:t>ate</a:t>
            </a:r>
            <a:r>
              <a:rPr lang="fi-FI" i="1" dirty="0" smtClean="0">
                <a:solidFill>
                  <a:srgbClr val="FF0000"/>
                </a:solidFill>
                <a:latin typeface="Times New Roman" panose="02020603050405020304" pitchFamily="18" charset="0"/>
                <a:cs typeface="Times New Roman" panose="02020603050405020304" pitchFamily="18" charset="0"/>
              </a:rPr>
              <a:t> </a:t>
            </a:r>
            <a:r>
              <a:rPr lang="fi-FI" i="1" dirty="0" err="1" smtClean="0">
                <a:solidFill>
                  <a:srgbClr val="FF0000"/>
                </a:solidFill>
                <a:latin typeface="Times New Roman" panose="02020603050405020304" pitchFamily="18" charset="0"/>
                <a:cs typeface="Times New Roman" panose="02020603050405020304" pitchFamily="18" charset="0"/>
              </a:rPr>
              <a:t>Depreciation</a:t>
            </a:r>
            <a:r>
              <a:rPr lang="fi-FI" i="1" dirty="0" smtClean="0">
                <a:solidFill>
                  <a:srgbClr val="FF0000"/>
                </a:solidFill>
                <a:latin typeface="Times New Roman" panose="02020603050405020304" pitchFamily="18" charset="0"/>
                <a:cs typeface="Times New Roman" panose="02020603050405020304" pitchFamily="18" charset="0"/>
              </a:rPr>
              <a:t>/</a:t>
            </a:r>
            <a:r>
              <a:rPr lang="fi-FI" i="1" dirty="0" err="1">
                <a:solidFill>
                  <a:srgbClr val="FF0000"/>
                </a:solidFill>
                <a:latin typeface="Times New Roman" panose="02020603050405020304" pitchFamily="18" charset="0"/>
                <a:cs typeface="Times New Roman" panose="02020603050405020304" pitchFamily="18" charset="0"/>
              </a:rPr>
              <a:t>A</a:t>
            </a:r>
            <a:r>
              <a:rPr lang="fi-FI" i="1" dirty="0" err="1" smtClean="0">
                <a:solidFill>
                  <a:srgbClr val="FF0000"/>
                </a:solidFill>
                <a:latin typeface="Times New Roman" panose="02020603050405020304" pitchFamily="18" charset="0"/>
                <a:cs typeface="Times New Roman" panose="02020603050405020304" pitchFamily="18" charset="0"/>
              </a:rPr>
              <a:t>ppreciation</a:t>
            </a:r>
            <a:r>
              <a:rPr lang="fi-FI" i="1" dirty="0" smtClean="0">
                <a:solidFill>
                  <a:srgbClr val="FF0000"/>
                </a:solidFill>
                <a:latin typeface="Times New Roman" panose="02020603050405020304" pitchFamily="18" charset="0"/>
                <a:cs typeface="Times New Roman" panose="02020603050405020304" pitchFamily="18" charset="0"/>
              </a:rPr>
              <a:t> (ERD/ERA) </a:t>
            </a:r>
            <a:r>
              <a:rPr lang="en-US" dirty="0" smtClean="0">
                <a:latin typeface="Times New Roman" panose="02020603050405020304" pitchFamily="18" charset="0"/>
                <a:cs typeface="Times New Roman" panose="02020603050405020304" pitchFamily="18" charset="0"/>
              </a:rPr>
              <a:t>is </a:t>
            </a:r>
            <a:r>
              <a:rPr lang="en-US" dirty="0">
                <a:latin typeface="Times New Roman" panose="02020603050405020304" pitchFamily="18" charset="0"/>
                <a:cs typeface="Times New Roman" panose="02020603050405020304" pitchFamily="18" charset="0"/>
              </a:rPr>
              <a:t>a </a:t>
            </a:r>
            <a:r>
              <a:rPr lang="en-US" dirty="0" smtClean="0">
                <a:latin typeface="Times New Roman" panose="02020603050405020304" pitchFamily="18" charset="0"/>
                <a:cs typeface="Times New Roman" panose="02020603050405020304" pitchFamily="18" charset="0"/>
              </a:rPr>
              <a:t>decrease/increase </a:t>
            </a:r>
            <a:r>
              <a:rPr lang="en-US" dirty="0">
                <a:latin typeface="Times New Roman" panose="02020603050405020304" pitchFamily="18" charset="0"/>
                <a:cs typeface="Times New Roman" panose="02020603050405020304" pitchFamily="18" charset="0"/>
              </a:rPr>
              <a:t>in the </a:t>
            </a:r>
            <a:r>
              <a:rPr lang="en-US" dirty="0" smtClean="0">
                <a:latin typeface="Times New Roman" panose="02020603050405020304" pitchFamily="18" charset="0"/>
                <a:cs typeface="Times New Roman" panose="02020603050405020304" pitchFamily="18" charset="0"/>
              </a:rPr>
              <a:t>level (value, price) </a:t>
            </a:r>
            <a:r>
              <a:rPr lang="en-US" dirty="0">
                <a:latin typeface="Times New Roman" panose="02020603050405020304" pitchFamily="18" charset="0"/>
                <a:cs typeface="Times New Roman" panose="02020603050405020304" pitchFamily="18" charset="0"/>
              </a:rPr>
              <a:t>of a currency </a:t>
            </a:r>
            <a:r>
              <a:rPr lang="en-US" dirty="0" smtClean="0">
                <a:latin typeface="Times New Roman" panose="02020603050405020304" pitchFamily="18" charset="0"/>
                <a:cs typeface="Times New Roman" panose="02020603050405020304" pitchFamily="18" charset="0"/>
              </a:rPr>
              <a:t>in a floating exchange rate system due to market forces</a:t>
            </a:r>
          </a:p>
          <a:p>
            <a:pPr marL="0" indent="0" algn="just">
              <a:buNone/>
            </a:pPr>
            <a:endParaRPr lang="fi-FI"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101099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err="1" smtClean="0">
                <a:latin typeface="Times New Roman" panose="02020603050405020304" pitchFamily="18" charset="0"/>
                <a:cs typeface="Times New Roman" panose="02020603050405020304" pitchFamily="18" charset="0"/>
              </a:rPr>
              <a:t>Why</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exchange</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rate</a:t>
            </a:r>
            <a:r>
              <a:rPr lang="fi-FI" sz="3000" b="1" dirty="0" smtClean="0">
                <a:latin typeface="Times New Roman" panose="02020603050405020304" pitchFamily="18" charset="0"/>
                <a:cs typeface="Times New Roman" panose="02020603050405020304" pitchFamily="18" charset="0"/>
              </a:rPr>
              <a:t> for </a:t>
            </a:r>
            <a:r>
              <a:rPr lang="fi-FI" sz="3000" b="1" dirty="0" err="1" smtClean="0">
                <a:latin typeface="Times New Roman" panose="02020603050405020304" pitchFamily="18" charset="0"/>
                <a:cs typeface="Times New Roman" panose="02020603050405020304" pitchFamily="18" charset="0"/>
              </a:rPr>
              <a:t>investment</a:t>
            </a:r>
            <a:r>
              <a:rPr lang="fi-FI" sz="3000" b="1" dirty="0" smtClean="0">
                <a:latin typeface="Times New Roman" panose="02020603050405020304" pitchFamily="18" charset="0"/>
                <a:cs typeface="Times New Roman" panose="02020603050405020304" pitchFamily="18" charset="0"/>
              </a:rPr>
              <a:t> </a:t>
            </a:r>
            <a:r>
              <a:rPr lang="fi-FI" sz="3000" b="1" dirty="0" err="1" smtClean="0">
                <a:latin typeface="Times New Roman" panose="02020603050405020304" pitchFamily="18" charset="0"/>
                <a:cs typeface="Times New Roman" panose="02020603050405020304" pitchFamily="18" charset="0"/>
              </a:rPr>
              <a:t>decision</a:t>
            </a:r>
            <a:r>
              <a:rPr lang="fi-FI" sz="3000" b="1" dirty="0" smtClean="0">
                <a:latin typeface="Times New Roman" panose="02020603050405020304" pitchFamily="18" charset="0"/>
                <a:cs typeface="Times New Roman" panose="02020603050405020304" pitchFamily="18" charset="0"/>
              </a:rPr>
              <a:t>?</a:t>
            </a:r>
            <a:endParaRPr lang="en-US" sz="3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Exchange rate risk management is an integral part in every firm’s decisions about foreign currency exposure” (</a:t>
            </a:r>
            <a:r>
              <a:rPr lang="en-US" sz="2400" dirty="0" err="1">
                <a:latin typeface="Times New Roman" panose="02020603050405020304" pitchFamily="18" charset="0"/>
                <a:cs typeface="Times New Roman" panose="02020603050405020304" pitchFamily="18" charset="0"/>
              </a:rPr>
              <a:t>Allayannis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Ihrig</a:t>
            </a:r>
            <a:r>
              <a:rPr lang="en-US" sz="2400" dirty="0">
                <a:latin typeface="Times New Roman" panose="02020603050405020304" pitchFamily="18" charset="0"/>
                <a:cs typeface="Times New Roman" panose="02020603050405020304" pitchFamily="18" charset="0"/>
              </a:rPr>
              <a:t>, and Weston, </a:t>
            </a:r>
            <a:r>
              <a:rPr lang="en-US" sz="2400" dirty="0" smtClean="0">
                <a:latin typeface="Times New Roman" panose="02020603050405020304" pitchFamily="18" charset="0"/>
                <a:cs typeface="Times New Roman" panose="02020603050405020304" pitchFamily="18" charset="0"/>
              </a:rPr>
              <a:t>AER P&amp;P 2001)</a:t>
            </a:r>
          </a:p>
          <a:p>
            <a:pPr marL="0" indent="0">
              <a:buNone/>
            </a:pPr>
            <a:endParaRPr lang="fi-FI"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Reducing a firm’s vulnerabilities from major exchange rate movements is important. </a:t>
            </a:r>
            <a:endParaRPr lang="en-US" sz="2400" dirty="0" smtClean="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this vein, the ability to measure and manage exchange rate risk exposure is critical and does affect asset value and profit margins</a:t>
            </a:r>
            <a:r>
              <a:rPr lang="en-US" sz="2400" dirty="0" smtClean="0">
                <a:latin typeface="Times New Roman" panose="02020603050405020304" pitchFamily="18" charset="0"/>
                <a:cs typeface="Times New Roman" panose="02020603050405020304" pitchFamily="18" charset="0"/>
              </a:rPr>
              <a:t>.</a:t>
            </a:r>
          </a:p>
          <a:p>
            <a:pPr marL="0" indent="0">
              <a:buNone/>
            </a:pPr>
            <a:endParaRPr lang="fi-FI" sz="2400" dirty="0">
              <a:latin typeface="Times New Roman" panose="02020603050405020304" pitchFamily="18" charset="0"/>
              <a:cs typeface="Times New Roman" panose="02020603050405020304" pitchFamily="18" charset="0"/>
            </a:endParaRPr>
          </a:p>
          <a:p>
            <a:pPr marL="0" indent="0">
              <a:buNone/>
            </a:pPr>
            <a:r>
              <a:rPr lang="en-US" sz="2400" dirty="0"/>
              <a:t>“</a:t>
            </a:r>
            <a:r>
              <a:rPr lang="en-US" sz="2400" dirty="0">
                <a:latin typeface="Times New Roman" panose="02020603050405020304" pitchFamily="18" charset="0"/>
                <a:cs typeface="Times New Roman" panose="02020603050405020304" pitchFamily="18" charset="0"/>
              </a:rPr>
              <a:t>Exchange rate exposure, as one of the main issues in international finance, has been extensively studied in the last two decades. It is defined as the degree to which the value of a firm is affected by changes in exchange rate”(Adler and Dumas, 1984).</a:t>
            </a:r>
          </a:p>
        </p:txBody>
      </p:sp>
    </p:spTree>
    <p:extLst>
      <p:ext uri="{BB962C8B-B14F-4D97-AF65-F5344CB8AC3E}">
        <p14:creationId xmlns:p14="http://schemas.microsoft.com/office/powerpoint/2010/main" val="503940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invetsment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r>
              <a:rPr lang="fi-FI" b="1" dirty="0">
                <a:latin typeface="Times New Roman" panose="02020603050405020304" pitchFamily="18" charset="0"/>
                <a:cs typeface="Times New Roman" panose="02020603050405020304" pitchFamily="18" charset="0"/>
              </a:rPr>
              <a:t> </a:t>
            </a:r>
            <a:br>
              <a:rPr lang="fi-FI" b="1" dirty="0">
                <a:latin typeface="Times New Roman" panose="02020603050405020304" pitchFamily="18" charset="0"/>
                <a:cs typeface="Times New Roman" panose="02020603050405020304" pitchFamily="18" charset="0"/>
              </a:rPr>
            </a:br>
            <a:r>
              <a:rPr lang="fi-FI"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Nucci</a:t>
            </a:r>
            <a:r>
              <a:rPr lang="en-US" b="1" dirty="0">
                <a:latin typeface="Times New Roman" panose="02020603050405020304" pitchFamily="18" charset="0"/>
                <a:cs typeface="Times New Roman" panose="02020603050405020304" pitchFamily="18" charset="0"/>
              </a:rPr>
              <a:t> and </a:t>
            </a:r>
            <a:r>
              <a:rPr lang="en-US" b="1" dirty="0" err="1">
                <a:latin typeface="Times New Roman" panose="02020603050405020304" pitchFamily="18" charset="0"/>
                <a:cs typeface="Times New Roman" panose="02020603050405020304" pitchFamily="18" charset="0"/>
              </a:rPr>
              <a:t>Pozzolo</a:t>
            </a:r>
            <a:r>
              <a:rPr lang="en-US" b="1" dirty="0">
                <a:latin typeface="Times New Roman" panose="02020603050405020304" pitchFamily="18" charset="0"/>
                <a:cs typeface="Times New Roman" panose="02020603050405020304" pitchFamily="18" charset="0"/>
              </a:rPr>
              <a:t> 2001, EER)</a:t>
            </a:r>
            <a:endParaRPr lang="en-US" dirty="0"/>
          </a:p>
        </p:txBody>
      </p:sp>
      <p:sp>
        <p:nvSpPr>
          <p:cNvPr id="3" name="Content Placeholder 2"/>
          <p:cNvSpPr>
            <a:spLocks noGrp="1"/>
          </p:cNvSpPr>
          <p:nvPr>
            <p:ph idx="1"/>
          </p:nvPr>
        </p:nvSpPr>
        <p:spPr/>
        <p:txBody>
          <a:bodyPr/>
          <a:lstStyle/>
          <a:p>
            <a:pPr marL="0" indent="0">
              <a:buNone/>
            </a:pPr>
            <a:r>
              <a:rPr lang="en-US" i="1" dirty="0" smtClean="0">
                <a:solidFill>
                  <a:srgbClr val="FF0000"/>
                </a:solidFill>
                <a:latin typeface="Times New Roman" panose="02020603050405020304" pitchFamily="18" charset="0"/>
                <a:cs typeface="Times New Roman" panose="02020603050405020304" pitchFamily="18" charset="0"/>
              </a:rPr>
              <a:t>ERD/ERA:</a:t>
            </a:r>
          </a:p>
          <a:p>
            <a:pPr marL="0" indent="0">
              <a:buNone/>
            </a:pPr>
            <a:r>
              <a:rPr lang="en-US" sz="2000" dirty="0">
                <a:latin typeface="Times New Roman" panose="02020603050405020304" pitchFamily="18" charset="0"/>
                <a:cs typeface="Times New Roman" panose="02020603050405020304" pitchFamily="18" charset="0"/>
              </a:rPr>
              <a:t>a firm is dependent on imported </a:t>
            </a:r>
            <a:r>
              <a:rPr lang="en-US" sz="2000" dirty="0" smtClean="0">
                <a:latin typeface="Times New Roman" panose="02020603050405020304" pitchFamily="18" charset="0"/>
                <a:cs typeface="Times New Roman" panose="02020603050405020304" pitchFamily="18" charset="0"/>
              </a:rPr>
              <a:t>inputs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the </a:t>
            </a:r>
            <a:r>
              <a:rPr lang="en-US" sz="2000" dirty="0" smtClean="0">
                <a:latin typeface="Times New Roman" panose="02020603050405020304" pitchFamily="18" charset="0"/>
                <a:cs typeface="Times New Roman" panose="02020603050405020304" pitchFamily="18" charset="0"/>
              </a:rPr>
              <a:t>increase/decrease </a:t>
            </a:r>
            <a:r>
              <a:rPr lang="en-US" sz="2000" dirty="0">
                <a:latin typeface="Times New Roman" panose="02020603050405020304" pitchFamily="18" charset="0"/>
                <a:cs typeface="Times New Roman" panose="02020603050405020304" pitchFamily="18" charset="0"/>
              </a:rPr>
              <a:t>in variable costs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reduction/enlargement </a:t>
            </a:r>
            <a:r>
              <a:rPr lang="en-US" sz="2000" dirty="0">
                <a:latin typeface="Times New Roman" panose="02020603050405020304" pitchFamily="18" charset="0"/>
                <a:cs typeface="Times New Roman" panose="02020603050405020304" pitchFamily="18" charset="0"/>
              </a:rPr>
              <a:t>in the marginal value of </a:t>
            </a:r>
            <a:r>
              <a:rPr lang="en-US" sz="2000" dirty="0" smtClean="0">
                <a:latin typeface="Times New Roman" panose="02020603050405020304" pitchFamily="18" charset="0"/>
                <a:cs typeface="Times New Roman" panose="02020603050405020304" pitchFamily="18" charset="0"/>
              </a:rPr>
              <a:t>capital</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 the </a:t>
            </a:r>
            <a:r>
              <a:rPr lang="en-US" sz="2000" dirty="0" smtClean="0">
                <a:latin typeface="Times New Roman" panose="02020603050405020304" pitchFamily="18" charset="0"/>
                <a:cs typeface="Times New Roman" panose="02020603050405020304" pitchFamily="18" charset="0"/>
              </a:rPr>
              <a:t>reduction</a:t>
            </a:r>
            <a:r>
              <a:rPr lang="fi-FI" sz="2000" dirty="0" smtClean="0">
                <a:latin typeface="Times New Roman" panose="02020603050405020304" pitchFamily="18" charset="0"/>
                <a:cs typeface="Times New Roman" panose="02020603050405020304" pitchFamily="18" charset="0"/>
              </a:rPr>
              <a:t>/</a:t>
            </a:r>
            <a:r>
              <a:rPr lang="fi-FI" sz="2000" dirty="0" err="1" smtClean="0">
                <a:latin typeface="Times New Roman" panose="02020603050405020304" pitchFamily="18" charset="0"/>
                <a:cs typeface="Times New Roman" panose="02020603050405020304" pitchFamily="18" charset="0"/>
              </a:rPr>
              <a:t>increase</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its level of </a:t>
            </a:r>
            <a:r>
              <a:rPr lang="en-US" sz="2000" dirty="0" smtClean="0">
                <a:latin typeface="Times New Roman" panose="02020603050405020304" pitchFamily="18" charset="0"/>
                <a:cs typeface="Times New Roman" panose="02020603050405020304" pitchFamily="18" charset="0"/>
              </a:rPr>
              <a:t>investment.</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a firm with a larger share of revenues from the export </a:t>
            </a:r>
            <a:r>
              <a:rPr lang="en-US" sz="2000" dirty="0" smtClean="0">
                <a:latin typeface="Times New Roman" panose="02020603050405020304" pitchFamily="18" charset="0"/>
                <a:cs typeface="Times New Roman" panose="02020603050405020304" pitchFamily="18" charset="0"/>
              </a:rPr>
              <a:t>markets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the </a:t>
            </a:r>
            <a:r>
              <a:rPr lang="en-US" sz="2000" dirty="0" smtClean="0">
                <a:latin typeface="Times New Roman" panose="02020603050405020304" pitchFamily="18" charset="0"/>
                <a:cs typeface="Times New Roman" panose="02020603050405020304" pitchFamily="18" charset="0"/>
              </a:rPr>
              <a:t>increase/decrease </a:t>
            </a:r>
            <a:r>
              <a:rPr lang="en-US" sz="2000" dirty="0">
                <a:latin typeface="Times New Roman" panose="02020603050405020304" pitchFamily="18" charset="0"/>
                <a:cs typeface="Times New Roman" panose="02020603050405020304" pitchFamily="18" charset="0"/>
              </a:rPr>
              <a:t>in price competitiveness</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the increase/decrease </a:t>
            </a:r>
            <a:r>
              <a:rPr lang="en-US" sz="2000" dirty="0">
                <a:latin typeface="Times New Roman" panose="02020603050405020304" pitchFamily="18" charset="0"/>
                <a:cs typeface="Times New Roman" panose="02020603050405020304" pitchFamily="18" charset="0"/>
              </a:rPr>
              <a:t>in the expected value of its capital </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increase/decrease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its </a:t>
            </a:r>
            <a:r>
              <a:rPr lang="en-US" sz="2000" dirty="0" smtClean="0">
                <a:latin typeface="Times New Roman" panose="02020603050405020304" pitchFamily="18" charset="0"/>
                <a:cs typeface="Times New Roman" panose="02020603050405020304" pitchFamily="18" charset="0"/>
              </a:rPr>
              <a:t>level </a:t>
            </a:r>
            <a:r>
              <a:rPr lang="en-US" sz="2000" dirty="0">
                <a:latin typeface="Times New Roman" panose="02020603050405020304" pitchFamily="18" charset="0"/>
                <a:cs typeface="Times New Roman" panose="02020603050405020304" pitchFamily="18" charset="0"/>
              </a:rPr>
              <a:t>of investment</a:t>
            </a: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000" dirty="0" smtClean="0">
                <a:latin typeface="Times New Roman" panose="02020603050405020304" pitchFamily="18" charset="0"/>
                <a:cs typeface="Times New Roman" panose="02020603050405020304" pitchFamily="18" charset="0"/>
              </a:rPr>
              <a: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 depreciation </a:t>
            </a:r>
            <a:r>
              <a:rPr lang="en-US" sz="2000" dirty="0" smtClean="0">
                <a:latin typeface="Times New Roman" panose="02020603050405020304" pitchFamily="18" charset="0"/>
                <a:cs typeface="Times New Roman" panose="02020603050405020304" pitchFamily="18" charset="0"/>
              </a:rPr>
              <a:t>– bad for importer and good for exporter</a:t>
            </a:r>
          </a:p>
          <a:p>
            <a:pPr marL="0" indent="0">
              <a:buNone/>
            </a:pP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 appreciation </a:t>
            </a:r>
            <a:r>
              <a:rPr lang="en-US" sz="2000" dirty="0" smtClean="0">
                <a:latin typeface="Times New Roman" panose="02020603050405020304" pitchFamily="18" charset="0"/>
                <a:cs typeface="Times New Roman" panose="02020603050405020304" pitchFamily="18" charset="0"/>
              </a:rPr>
              <a:t>– good for importer, bad for exporter.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442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and </a:t>
            </a:r>
            <a:r>
              <a:rPr lang="fi-FI" b="1" dirty="0" err="1">
                <a:latin typeface="Times New Roman" panose="02020603050405020304" pitchFamily="18" charset="0"/>
                <a:cs typeface="Times New Roman" panose="02020603050405020304" pitchFamily="18" charset="0"/>
              </a:rPr>
              <a:t>invetsment</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decisions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i="1" dirty="0" smtClean="0">
                <a:solidFill>
                  <a:srgbClr val="FF0000"/>
                </a:solidFill>
                <a:latin typeface="Times New Roman" panose="02020603050405020304" pitchFamily="18" charset="0"/>
                <a:cs typeface="Times New Roman" panose="02020603050405020304" pitchFamily="18" charset="0"/>
              </a:rPr>
              <a:t>Depreciation of local currency </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good</a:t>
            </a:r>
            <a:r>
              <a:rPr lang="fi-FI" dirty="0" smtClean="0">
                <a:latin typeface="Times New Roman" panose="02020603050405020304" pitchFamily="18" charset="0"/>
                <a:cs typeface="Times New Roman" panose="02020603050405020304" pitchFamily="18" charset="0"/>
              </a:rPr>
              <a:t> for </a:t>
            </a:r>
            <a:r>
              <a:rPr lang="fi-FI" dirty="0" err="1" smtClean="0">
                <a:latin typeface="Times New Roman" panose="02020603050405020304" pitchFamily="18" charset="0"/>
                <a:cs typeface="Times New Roman" panose="02020603050405020304" pitchFamily="18" charset="0"/>
              </a:rPr>
              <a:t>exporting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firms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with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low</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share</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imported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inputs</a:t>
            </a:r>
            <a:r>
              <a:rPr lang="fi-FI" dirty="0" smtClean="0">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increase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investments</a:t>
            </a:r>
            <a:endParaRPr lang="fi-FI" dirty="0" smtClean="0">
              <a:latin typeface="Times New Roman" panose="02020603050405020304" pitchFamily="18" charset="0"/>
              <a:cs typeface="Times New Roman" panose="02020603050405020304" pitchFamily="18" charset="0"/>
            </a:endParaRPr>
          </a:p>
          <a:p>
            <a:pPr marL="0" indent="0">
              <a:buNone/>
            </a:pPr>
            <a:endParaRPr lang="fi-FI" dirty="0">
              <a:latin typeface="Times New Roman" panose="02020603050405020304" pitchFamily="18" charset="0"/>
              <a:cs typeface="Times New Roman" panose="02020603050405020304" pitchFamily="18" charset="0"/>
            </a:endParaRPr>
          </a:p>
          <a:p>
            <a:pPr marL="0" indent="0">
              <a:buNone/>
            </a:pPr>
            <a:r>
              <a:rPr lang="fi-FI" i="1" dirty="0" err="1" smtClean="0">
                <a:solidFill>
                  <a:srgbClr val="FF0000"/>
                </a:solidFill>
                <a:latin typeface="Times New Roman" panose="02020603050405020304" pitchFamily="18" charset="0"/>
                <a:cs typeface="Times New Roman" panose="02020603050405020304" pitchFamily="18" charset="0"/>
              </a:rPr>
              <a:t>Appreciation</a:t>
            </a:r>
            <a:r>
              <a:rPr lang="fi-FI" i="1" dirty="0" smtClean="0">
                <a:solidFill>
                  <a:srgbClr val="FF0000"/>
                </a:solidFill>
                <a:latin typeface="Times New Roman" panose="02020603050405020304" pitchFamily="18" charset="0"/>
                <a:cs typeface="Times New Roman" panose="02020603050405020304" pitchFamily="18" charset="0"/>
              </a:rPr>
              <a:t> of </a:t>
            </a:r>
            <a:r>
              <a:rPr lang="fi-FI" i="1" dirty="0" err="1" smtClean="0">
                <a:solidFill>
                  <a:srgbClr val="FF0000"/>
                </a:solidFill>
                <a:latin typeface="Times New Roman" panose="02020603050405020304" pitchFamily="18" charset="0"/>
                <a:cs typeface="Times New Roman" panose="02020603050405020304" pitchFamily="18" charset="0"/>
              </a:rPr>
              <a:t>local</a:t>
            </a:r>
            <a:r>
              <a:rPr lang="fi-FI" i="1" dirty="0" smtClean="0">
                <a:solidFill>
                  <a:srgbClr val="FF0000"/>
                </a:solidFill>
                <a:latin typeface="Times New Roman" panose="02020603050405020304" pitchFamily="18" charset="0"/>
                <a:cs typeface="Times New Roman" panose="02020603050405020304" pitchFamily="18" charset="0"/>
              </a:rPr>
              <a:t> </a:t>
            </a:r>
            <a:r>
              <a:rPr lang="fi-FI" i="1" dirty="0" err="1" smtClean="0">
                <a:solidFill>
                  <a:srgbClr val="FF0000"/>
                </a:solidFill>
                <a:latin typeface="Times New Roman" panose="02020603050405020304" pitchFamily="18" charset="0"/>
                <a:cs typeface="Times New Roman" panose="02020603050405020304" pitchFamily="18" charset="0"/>
              </a:rPr>
              <a:t>currency</a:t>
            </a:r>
            <a:r>
              <a:rPr lang="fi-FI" i="1" dirty="0" smtClean="0">
                <a:solidFill>
                  <a:srgbClr val="FF0000"/>
                </a:solidFill>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good</a:t>
            </a:r>
            <a:r>
              <a:rPr lang="fi-FI" dirty="0" smtClean="0">
                <a:latin typeface="Times New Roman" panose="02020603050405020304" pitchFamily="18" charset="0"/>
                <a:cs typeface="Times New Roman" panose="02020603050405020304" pitchFamily="18" charset="0"/>
              </a:rPr>
              <a:t> for </a:t>
            </a:r>
            <a:r>
              <a:rPr lang="fi-FI" dirty="0" err="1" smtClean="0">
                <a:latin typeface="Times New Roman" panose="02020603050405020304" pitchFamily="18" charset="0"/>
                <a:cs typeface="Times New Roman" panose="02020603050405020304" pitchFamily="18" charset="0"/>
              </a:rPr>
              <a:t>non-exporting</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firms</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with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high</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share</a:t>
            </a:r>
            <a:r>
              <a:rPr lang="fi-FI" dirty="0" smtClean="0">
                <a:latin typeface="Times New Roman" panose="02020603050405020304" pitchFamily="18" charset="0"/>
                <a:cs typeface="Times New Roman" panose="02020603050405020304" pitchFamily="18" charset="0"/>
              </a:rPr>
              <a:t> of </a:t>
            </a:r>
            <a:r>
              <a:rPr lang="fi-FI" dirty="0" err="1" smtClean="0">
                <a:latin typeface="Times New Roman" panose="02020603050405020304" pitchFamily="18" charset="0"/>
                <a:cs typeface="Times New Roman" panose="02020603050405020304" pitchFamily="18" charset="0"/>
              </a:rPr>
              <a:t>imported</a:t>
            </a:r>
            <a:r>
              <a:rPr lang="fi-FI" dirty="0" smtClean="0">
                <a:latin typeface="Times New Roman" panose="02020603050405020304" pitchFamily="18" charset="0"/>
                <a:cs typeface="Times New Roman" panose="02020603050405020304" pitchFamily="18" charset="0"/>
              </a:rPr>
              <a:t> </a:t>
            </a:r>
            <a:r>
              <a:rPr lang="fi-FI" dirty="0" err="1" smtClean="0">
                <a:latin typeface="Times New Roman" panose="02020603050405020304" pitchFamily="18" charset="0"/>
                <a:cs typeface="Times New Roman" panose="02020603050405020304" pitchFamily="18" charset="0"/>
              </a:rPr>
              <a:t>inputs</a:t>
            </a:r>
            <a:r>
              <a:rPr lang="fi-FI" dirty="0" smtClean="0">
                <a:latin typeface="Times New Roman" panose="02020603050405020304" pitchFamily="18" charset="0"/>
                <a:cs typeface="Times New Roman" panose="02020603050405020304" pitchFamily="18" charset="0"/>
              </a:rPr>
              <a:t>. </a:t>
            </a:r>
            <a:r>
              <a:rPr lang="fi-FI"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increase</a:t>
            </a:r>
            <a:r>
              <a:rPr lang="fi-FI" dirty="0" smtClean="0">
                <a:latin typeface="Times New Roman" panose="02020603050405020304" pitchFamily="18" charset="0"/>
                <a:cs typeface="Times New Roman" panose="02020603050405020304" pitchFamily="18" charset="0"/>
                <a:sym typeface="Wingdings" panose="05000000000000000000" pitchFamily="2" charset="2"/>
              </a:rPr>
              <a:t> in </a:t>
            </a:r>
            <a:r>
              <a:rPr lang="fi-FI" dirty="0" err="1" smtClean="0">
                <a:latin typeface="Times New Roman" panose="02020603050405020304" pitchFamily="18" charset="0"/>
                <a:cs typeface="Times New Roman" panose="02020603050405020304" pitchFamily="18" charset="0"/>
                <a:sym typeface="Wingdings" panose="05000000000000000000" pitchFamily="2" charset="2"/>
              </a:rPr>
              <a:t>investments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3037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a:latin typeface="Times New Roman" panose="02020603050405020304" pitchFamily="18" charset="0"/>
                <a:cs typeface="Times New Roman" panose="02020603050405020304" pitchFamily="18" charset="0"/>
              </a:rPr>
              <a:t>Exchange </a:t>
            </a:r>
            <a:r>
              <a:rPr lang="fi-FI" sz="3000" b="1" dirty="0" err="1">
                <a:latin typeface="Times New Roman" panose="02020603050405020304" pitchFamily="18" charset="0"/>
                <a:cs typeface="Times New Roman" panose="02020603050405020304" pitchFamily="18" charset="0"/>
              </a:rPr>
              <a:t>rates</a:t>
            </a:r>
            <a:r>
              <a:rPr lang="fi-FI" sz="3000" b="1" dirty="0">
                <a:latin typeface="Times New Roman" panose="02020603050405020304" pitchFamily="18" charset="0"/>
                <a:cs typeface="Times New Roman" panose="02020603050405020304" pitchFamily="18" charset="0"/>
              </a:rPr>
              <a:t> and </a:t>
            </a:r>
            <a:r>
              <a:rPr lang="fi-FI" sz="3000" b="1" dirty="0" err="1">
                <a:latin typeface="Times New Roman" panose="02020603050405020304" pitchFamily="18" charset="0"/>
                <a:cs typeface="Times New Roman" panose="02020603050405020304" pitchFamily="18" charset="0"/>
              </a:rPr>
              <a:t>Foreign</a:t>
            </a:r>
            <a:r>
              <a:rPr lang="fi-FI" sz="3000" b="1" dirty="0">
                <a:latin typeface="Times New Roman" panose="02020603050405020304" pitchFamily="18" charset="0"/>
                <a:cs typeface="Times New Roman" panose="02020603050405020304" pitchFamily="18" charset="0"/>
              </a:rPr>
              <a:t> Direct </a:t>
            </a:r>
            <a:r>
              <a:rPr lang="fi-FI" sz="3000" b="1" dirty="0" err="1" smtClean="0">
                <a:latin typeface="Times New Roman" panose="02020603050405020304" pitchFamily="18" charset="0"/>
                <a:cs typeface="Times New Roman" panose="02020603050405020304" pitchFamily="18" charset="0"/>
              </a:rPr>
              <a:t>Investment</a:t>
            </a:r>
            <a:r>
              <a:rPr lang="fi-FI" sz="3000" b="1" dirty="0">
                <a:latin typeface="Times New Roman" panose="02020603050405020304" pitchFamily="18" charset="0"/>
                <a:cs typeface="Times New Roman" panose="02020603050405020304" pitchFamily="18" charset="0"/>
              </a:rPr>
              <a:t> </a:t>
            </a:r>
            <a:r>
              <a:rPr lang="fi-FI" sz="3000" b="1" dirty="0" smtClean="0">
                <a:latin typeface="Times New Roman" panose="02020603050405020304" pitchFamily="18" charset="0"/>
                <a:cs typeface="Times New Roman" panose="02020603050405020304" pitchFamily="18" charset="0"/>
              </a:rPr>
              <a:t>(Goldberg</a:t>
            </a:r>
            <a:r>
              <a:rPr lang="fi-FI" sz="3000" b="1" dirty="0">
                <a:latin typeface="Times New Roman" panose="02020603050405020304" pitchFamily="18" charset="0"/>
                <a:cs typeface="Times New Roman" panose="02020603050405020304" pitchFamily="18" charset="0"/>
              </a:rPr>
              <a:t>) </a:t>
            </a:r>
            <a:endParaRPr lang="en-US" sz="3000" dirty="0"/>
          </a:p>
        </p:txBody>
      </p:sp>
      <p:sp>
        <p:nvSpPr>
          <p:cNvPr id="3" name="Content Placeholder 2"/>
          <p:cNvSpPr>
            <a:spLocks noGrp="1"/>
          </p:cNvSpPr>
          <p:nvPr>
            <p:ph idx="1"/>
          </p:nvPr>
        </p:nvSpPr>
        <p:spPr/>
        <p:txBody>
          <a:bodyPr/>
          <a:lstStyle/>
          <a:p>
            <a:pPr marL="0" indent="0" algn="just">
              <a:buNone/>
            </a:pPr>
            <a:r>
              <a:rPr lang="fi-FI"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24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a:t>
            </a:r>
            <a:r>
              <a:rPr lang="fi-FI"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wage</a:t>
            </a:r>
            <a:r>
              <a:rPr lang="fi-FI"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i="1"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channel</a:t>
            </a:r>
            <a:r>
              <a:rPr lang="fi-FI"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2400" b="1" dirty="0">
                <a:solidFill>
                  <a:srgbClr val="FF0000"/>
                </a:solidFill>
                <a:latin typeface="Times New Roman" panose="02020603050405020304" pitchFamily="18" charset="0"/>
                <a:cs typeface="Times New Roman" panose="02020603050405020304" pitchFamily="18" charset="0"/>
              </a:rPr>
              <a:t>ERD</a:t>
            </a:r>
            <a:r>
              <a:rPr lang="fi-FI" sz="2400" dirty="0">
                <a:latin typeface="Times New Roman" panose="02020603050405020304" pitchFamily="18" charset="0"/>
                <a:cs typeface="Times New Roman" panose="02020603050405020304" pitchFamily="18" charset="0"/>
              </a:rPr>
              <a:t> </a:t>
            </a:r>
            <a:r>
              <a:rPr lang="fi-FI"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it reduces country’s wages and production costs relative to those of its foreign counterparts. </a:t>
            </a:r>
            <a:r>
              <a:rPr lang="fi-FI"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“Locational advantage" or attractiveness as a location for receiving productive capacity investments.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smtClean="0">
                <a:latin typeface="Times New Roman" panose="02020603050405020304" pitchFamily="18" charset="0"/>
                <a:cs typeface="Times New Roman" panose="02020603050405020304" pitchFamily="18" charset="0"/>
              </a:rPr>
              <a:t>improves </a:t>
            </a:r>
            <a:r>
              <a:rPr lang="en-US" sz="2400" dirty="0">
                <a:latin typeface="Times New Roman" panose="02020603050405020304" pitchFamily="18" charset="0"/>
                <a:cs typeface="Times New Roman" panose="02020603050405020304" pitchFamily="18" charset="0"/>
              </a:rPr>
              <a:t>the overall rate of return to foreigners contemplating an overseas investment project in this country</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“Relative wealth” channel: </a:t>
            </a:r>
            <a:r>
              <a:rPr lang="en-US" sz="2400" b="1" dirty="0">
                <a:solidFill>
                  <a:srgbClr val="FF0000"/>
                </a:solidFill>
                <a:latin typeface="Times New Roman" panose="02020603050405020304" pitchFamily="18" charset="0"/>
                <a:cs typeface="Times New Roman" panose="02020603050405020304" pitchFamily="18" charset="0"/>
              </a:rPr>
              <a:t>ERD</a:t>
            </a:r>
            <a:r>
              <a:rPr lang="en-US"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rPr>
              <a:t>raises the relative wealth of source country agents and can raise multinational acquisitions of certain destination market assets.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the extent that source country agents hold more of their wealth in own currency-denominated form, a depreciation of the destination currency increases the relative wealth position of source country investors, lowering their relative cost of capital. </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2400" dirty="0" smtClean="0">
                <a:latin typeface="Times New Roman" panose="02020603050405020304" pitchFamily="18" charset="0"/>
                <a:cs typeface="Times New Roman" panose="02020603050405020304" pitchFamily="18" charset="0"/>
              </a:rPr>
              <a:t>This </a:t>
            </a:r>
            <a:r>
              <a:rPr lang="en-US" sz="2400" dirty="0">
                <a:latin typeface="Times New Roman" panose="02020603050405020304" pitchFamily="18" charset="0"/>
                <a:cs typeface="Times New Roman" panose="02020603050405020304" pitchFamily="18" charset="0"/>
              </a:rPr>
              <a:t>allows the investors to bid more aggressively for assets abroad.  </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201791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A “firm-specific asset” argument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t>
            </a:r>
            <a:r>
              <a:rPr lang="en-US" b="1" dirty="0" err="1" smtClean="0">
                <a:latin typeface="Times New Roman" panose="02020603050405020304" pitchFamily="18" charset="0"/>
                <a:cs typeface="Times New Roman" panose="02020603050405020304" pitchFamily="18" charset="0"/>
              </a:rPr>
              <a:t>Blonigen</a:t>
            </a:r>
            <a:r>
              <a:rPr lang="en-US" b="1" dirty="0" smtClean="0">
                <a:latin typeface="Times New Roman" panose="02020603050405020304" pitchFamily="18" charset="0"/>
                <a:cs typeface="Times New Roman" panose="02020603050405020304" pitchFamily="18" charset="0"/>
              </a:rPr>
              <a:t>, </a:t>
            </a:r>
            <a:r>
              <a:rPr lang="en-US" sz="3300" b="1" i="1" dirty="0" smtClean="0">
                <a:latin typeface="Times New Roman" panose="02020603050405020304" pitchFamily="18" charset="0"/>
                <a:cs typeface="Times New Roman" panose="02020603050405020304" pitchFamily="18" charset="0"/>
              </a:rPr>
              <a:t>American Economic Review </a:t>
            </a:r>
            <a:r>
              <a:rPr lang="en-US" b="1" dirty="0">
                <a:latin typeface="Times New Roman" panose="02020603050405020304" pitchFamily="18" charset="0"/>
                <a:cs typeface="Times New Roman" panose="02020603050405020304" pitchFamily="18" charset="0"/>
              </a:rPr>
              <a:t>1997)</a:t>
            </a:r>
            <a:endParaRPr lang="en-US" dirty="0"/>
          </a:p>
        </p:txBody>
      </p:sp>
      <p:sp>
        <p:nvSpPr>
          <p:cNvPr id="3" name="Content Placeholder 2"/>
          <p:cNvSpPr>
            <a:spLocks noGrp="1"/>
          </p:cNvSpPr>
          <p:nvPr>
            <p:ph idx="1"/>
          </p:nvPr>
        </p:nvSpPr>
        <p:spPr/>
        <p:txBody>
          <a:bodyPr>
            <a:normAutofit fontScale="85000" lnSpcReduction="10000"/>
          </a:bodyPr>
          <a:lstStyle/>
          <a:p>
            <a:pPr marL="0" indent="0" algn="just">
              <a:buNone/>
            </a:pPr>
            <a:r>
              <a:rPr lang="en-US" sz="2000" dirty="0" smtClean="0">
                <a:latin typeface="Times New Roman" panose="02020603050405020304" pitchFamily="18" charset="0"/>
                <a:cs typeface="Times New Roman" panose="02020603050405020304" pitchFamily="18" charset="0"/>
              </a:rPr>
              <a:t>If foreign </a:t>
            </a:r>
            <a:r>
              <a:rPr lang="fi-FI" sz="2000" dirty="0" smtClean="0">
                <a:latin typeface="Times New Roman" panose="02020603050405020304" pitchFamily="18" charset="0"/>
                <a:cs typeface="Times New Roman" panose="02020603050405020304" pitchFamily="18" charset="0"/>
              </a:rPr>
              <a:t>(</a:t>
            </a:r>
            <a:r>
              <a:rPr lang="fi-FI" sz="2000" dirty="0" err="1">
                <a:latin typeface="Times New Roman" panose="02020603050405020304" pitchFamily="18" charset="0"/>
                <a:cs typeface="Times New Roman" panose="02020603050405020304" pitchFamily="18" charset="0"/>
              </a:rPr>
              <a:t>J</a:t>
            </a:r>
            <a:r>
              <a:rPr lang="fi-FI" sz="2000" dirty="0" err="1" smtClean="0">
                <a:latin typeface="Times New Roman" panose="02020603050405020304" pitchFamily="18" charset="0"/>
                <a:cs typeface="Times New Roman" panose="02020603050405020304" pitchFamily="18" charset="0"/>
              </a:rPr>
              <a:t>apanese</a:t>
            </a:r>
            <a:r>
              <a:rPr lang="fi-FI"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domestic (US) </a:t>
            </a:r>
            <a:r>
              <a:rPr lang="en-US" sz="2000" dirty="0">
                <a:latin typeface="Times New Roman" panose="02020603050405020304" pitchFamily="18" charset="0"/>
                <a:cs typeface="Times New Roman" panose="02020603050405020304" pitchFamily="18" charset="0"/>
              </a:rPr>
              <a:t>firms have equal opportunity to purchase firm-specific assets in the </a:t>
            </a:r>
            <a:r>
              <a:rPr lang="en-US" sz="2000" dirty="0" smtClean="0">
                <a:latin typeface="Times New Roman" panose="02020603050405020304" pitchFamily="18" charset="0"/>
                <a:cs typeface="Times New Roman" panose="02020603050405020304" pitchFamily="18" charset="0"/>
              </a:rPr>
              <a:t>domestic (US) </a:t>
            </a:r>
            <a:r>
              <a:rPr lang="en-US" sz="2000" dirty="0">
                <a:latin typeface="Times New Roman" panose="02020603050405020304" pitchFamily="18" charset="0"/>
                <a:cs typeface="Times New Roman" panose="02020603050405020304" pitchFamily="18" charset="0"/>
              </a:rPr>
              <a:t>market, but different opportunities to generate returns on these assets in foreign markets</a:t>
            </a:r>
            <a:r>
              <a:rPr lang="en-US" sz="2000" dirty="0" smtClean="0">
                <a:latin typeface="Times New Roman" panose="02020603050405020304" pitchFamily="18" charset="0"/>
                <a:cs typeface="Times New Roman" panose="02020603050405020304" pitchFamily="18" charset="0"/>
              </a:rPr>
              <a:t>.</a:t>
            </a:r>
          </a:p>
          <a:p>
            <a:pPr marL="0" indent="0" algn="just">
              <a:buNone/>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smtClean="0">
                <a:latin typeface="Times New Roman" panose="02020603050405020304" pitchFamily="18" charset="0"/>
                <a:cs typeface="Times New Roman" panose="02020603050405020304" pitchFamily="18" charset="0"/>
                <a:sym typeface="Wingdings" panose="05000000000000000000" pitchFamily="2" charset="2"/>
              </a:rPr>
              <a:t>C</a:t>
            </a:r>
            <a:r>
              <a:rPr lang="en-US" sz="2000" dirty="0" smtClean="0">
                <a:latin typeface="Times New Roman" panose="02020603050405020304" pitchFamily="18" charset="0"/>
                <a:cs typeface="Times New Roman" panose="02020603050405020304" pitchFamily="18" charset="0"/>
              </a:rPr>
              <a:t>urrency </a:t>
            </a:r>
            <a:r>
              <a:rPr lang="en-US" sz="2000" dirty="0">
                <a:latin typeface="Times New Roman" panose="02020603050405020304" pitchFamily="18" charset="0"/>
                <a:cs typeface="Times New Roman" panose="02020603050405020304" pitchFamily="18" charset="0"/>
              </a:rPr>
              <a:t>movements may affect relative valuations of different assets. While </a:t>
            </a:r>
            <a:r>
              <a:rPr lang="en-US" sz="2000" dirty="0" smtClean="0">
                <a:latin typeface="Times New Roman" panose="02020603050405020304" pitchFamily="18" charset="0"/>
                <a:cs typeface="Times New Roman" panose="02020603050405020304" pitchFamily="18" charset="0"/>
              </a:rPr>
              <a:t>domestic (US) </a:t>
            </a:r>
            <a:r>
              <a:rPr lang="en-US" sz="2000" dirty="0">
                <a:latin typeface="Times New Roman" panose="02020603050405020304" pitchFamily="18" charset="0"/>
                <a:cs typeface="Times New Roman" panose="02020603050405020304" pitchFamily="18" charset="0"/>
              </a:rPr>
              <a:t>and </a:t>
            </a:r>
            <a:r>
              <a:rPr lang="en-US" sz="2000" dirty="0" smtClean="0">
                <a:latin typeface="Times New Roman" panose="02020603050405020304" pitchFamily="18" charset="0"/>
                <a:cs typeface="Times New Roman" panose="02020603050405020304" pitchFamily="18" charset="0"/>
              </a:rPr>
              <a:t>foreign (Japanese) </a:t>
            </a:r>
            <a:r>
              <a:rPr lang="en-US" sz="2000" dirty="0">
                <a:latin typeface="Times New Roman" panose="02020603050405020304" pitchFamily="18" charset="0"/>
                <a:cs typeface="Times New Roman" panose="02020603050405020304" pitchFamily="18" charset="0"/>
              </a:rPr>
              <a:t>firms pay in the same currency, the firm-specific assets may generate returns in different currencies</a:t>
            </a:r>
            <a:r>
              <a:rPr lang="en-US" sz="2000" dirty="0" smtClean="0">
                <a:latin typeface="Times New Roman" panose="02020603050405020304" pitchFamily="18" charset="0"/>
                <a:cs typeface="Times New Roman" panose="02020603050405020304" pitchFamily="18" charset="0"/>
              </a:rPr>
              <a:t>.</a:t>
            </a:r>
          </a:p>
          <a:p>
            <a:pPr marL="0" indent="0" algn="just">
              <a:buNone/>
            </a:pPr>
            <a:r>
              <a:rPr lang="fi-FI" sz="2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a:latin typeface="Times New Roman" panose="02020603050405020304" pitchFamily="18" charset="0"/>
                <a:cs typeface="Times New Roman" panose="02020603050405020304" pitchFamily="18" charset="0"/>
              </a:rPr>
              <a:t>If a representative </a:t>
            </a:r>
            <a:r>
              <a:rPr lang="en-US" sz="2000" dirty="0" smtClean="0">
                <a:latin typeface="Times New Roman" panose="02020603050405020304" pitchFamily="18" charset="0"/>
                <a:cs typeface="Times New Roman" panose="02020603050405020304" pitchFamily="18" charset="0"/>
              </a:rPr>
              <a:t>foreign (Japanese) </a:t>
            </a:r>
            <a:r>
              <a:rPr lang="en-US" sz="2000" dirty="0">
                <a:latin typeface="Times New Roman" panose="02020603050405020304" pitchFamily="18" charset="0"/>
                <a:cs typeface="Times New Roman" panose="02020603050405020304" pitchFamily="18" charset="0"/>
              </a:rPr>
              <a:t>firm and </a:t>
            </a:r>
            <a:r>
              <a:rPr lang="en-US" sz="2000" dirty="0" smtClean="0">
                <a:latin typeface="Times New Roman" panose="02020603050405020304" pitchFamily="18" charset="0"/>
                <a:cs typeface="Times New Roman" panose="02020603050405020304" pitchFamily="18" charset="0"/>
              </a:rPr>
              <a:t>domestic (US) </a:t>
            </a:r>
            <a:r>
              <a:rPr lang="en-US" sz="2000" dirty="0">
                <a:latin typeface="Times New Roman" panose="02020603050405020304" pitchFamily="18" charset="0"/>
                <a:cs typeface="Times New Roman" panose="02020603050405020304" pitchFamily="18" charset="0"/>
              </a:rPr>
              <a:t>firm bid for a </a:t>
            </a:r>
            <a:r>
              <a:rPr lang="en-US" sz="2000" dirty="0" smtClean="0">
                <a:latin typeface="Times New Roman" panose="02020603050405020304" pitchFamily="18" charset="0"/>
                <a:cs typeface="Times New Roman" panose="02020603050405020304" pitchFamily="18" charset="0"/>
              </a:rPr>
              <a:t>domestic (US) </a:t>
            </a:r>
            <a:r>
              <a:rPr lang="en-US" sz="2000" dirty="0">
                <a:latin typeface="Times New Roman" panose="02020603050405020304" pitchFamily="18" charset="0"/>
                <a:cs typeface="Times New Roman" panose="02020603050405020304" pitchFamily="18" charset="0"/>
              </a:rPr>
              <a:t>target firm with firm-specific assets, real exchange rate depreciations of the </a:t>
            </a:r>
            <a:r>
              <a:rPr lang="en-US" sz="2000" dirty="0" smtClean="0">
                <a:latin typeface="Times New Roman" panose="02020603050405020304" pitchFamily="18" charset="0"/>
                <a:cs typeface="Times New Roman" panose="02020603050405020304" pitchFamily="18" charset="0"/>
              </a:rPr>
              <a:t>domestic (US) </a:t>
            </a:r>
            <a:r>
              <a:rPr lang="en-US" sz="2000" dirty="0">
                <a:latin typeface="Times New Roman" panose="02020603050405020304" pitchFamily="18" charset="0"/>
                <a:cs typeface="Times New Roman" panose="02020603050405020304" pitchFamily="18" charset="0"/>
              </a:rPr>
              <a:t>currency can plausibly increase </a:t>
            </a:r>
            <a:r>
              <a:rPr lang="en-US" sz="2000" dirty="0" smtClean="0">
                <a:latin typeface="Times New Roman" panose="02020603050405020304" pitchFamily="18" charset="0"/>
                <a:cs typeface="Times New Roman" panose="02020603050405020304" pitchFamily="18" charset="0"/>
              </a:rPr>
              <a:t>foreign </a:t>
            </a:r>
            <a:r>
              <a:rPr lang="fi-FI" sz="2000" dirty="0" smtClean="0">
                <a:latin typeface="Times New Roman" panose="02020603050405020304" pitchFamily="18" charset="0"/>
                <a:cs typeface="Times New Roman" panose="02020603050405020304" pitchFamily="18" charset="0"/>
              </a:rPr>
              <a:t>(</a:t>
            </a:r>
            <a:r>
              <a:rPr lang="fi-FI" sz="2000" dirty="0" err="1" smtClean="0">
                <a:latin typeface="Times New Roman" panose="02020603050405020304" pitchFamily="18" charset="0"/>
                <a:cs typeface="Times New Roman" panose="02020603050405020304" pitchFamily="18" charset="0"/>
              </a:rPr>
              <a:t>Japanese</a:t>
            </a:r>
            <a:r>
              <a:rPr lang="fi-FI"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acquisitions of these </a:t>
            </a:r>
            <a:r>
              <a:rPr lang="en-US" sz="2000" dirty="0" smtClean="0">
                <a:latin typeface="Times New Roman" panose="02020603050405020304" pitchFamily="18" charset="0"/>
                <a:cs typeface="Times New Roman" panose="02020603050405020304" pitchFamily="18" charset="0"/>
              </a:rPr>
              <a:t>target (US) </a:t>
            </a:r>
            <a:r>
              <a:rPr lang="en-US" sz="2000" dirty="0">
                <a:latin typeface="Times New Roman" panose="02020603050405020304" pitchFamily="18" charset="0"/>
                <a:cs typeface="Times New Roman" panose="02020603050405020304" pitchFamily="18" charset="0"/>
              </a:rPr>
              <a:t>firms.</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fi-FI" sz="20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lgn="just">
              <a:buNone/>
            </a:pP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channel predicts that </a:t>
            </a:r>
            <a:r>
              <a:rPr lang="en-US" sz="2000" dirty="0" smtClean="0">
                <a:latin typeface="Times New Roman" panose="02020603050405020304" pitchFamily="18" charset="0"/>
                <a:cs typeface="Times New Roman" panose="02020603050405020304" pitchFamily="18" charset="0"/>
              </a:rPr>
              <a:t>domestic (US) </a:t>
            </a:r>
            <a:r>
              <a:rPr lang="en-US" sz="2000" dirty="0">
                <a:latin typeface="Times New Roman" panose="02020603050405020304" pitchFamily="18" charset="0"/>
                <a:cs typeface="Times New Roman" panose="02020603050405020304" pitchFamily="18" charset="0"/>
              </a:rPr>
              <a:t>currency depreciation will lead to enhanced FDI into </a:t>
            </a:r>
            <a:r>
              <a:rPr lang="en-US" sz="2000" dirty="0" smtClean="0">
                <a:latin typeface="Times New Roman" panose="02020603050405020304" pitchFamily="18" charset="0"/>
                <a:cs typeface="Times New Roman" panose="02020603050405020304" pitchFamily="18" charset="0"/>
              </a:rPr>
              <a:t>this (US) </a:t>
            </a:r>
            <a:r>
              <a:rPr lang="en-US" sz="2000" dirty="0">
                <a:latin typeface="Times New Roman" panose="02020603050405020304" pitchFamily="18" charset="0"/>
                <a:cs typeface="Times New Roman" panose="02020603050405020304" pitchFamily="18" charset="0"/>
              </a:rPr>
              <a:t>economy. </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r>
              <a:rPr lang="en-US" sz="2000" b="1" dirty="0" smtClean="0">
                <a:solidFill>
                  <a:srgbClr val="FF0000"/>
                </a:solidFill>
                <a:latin typeface="Times New Roman" panose="02020603050405020304" pitchFamily="18" charset="0"/>
                <a:cs typeface="Times New Roman" panose="02020603050405020304" pitchFamily="18" charset="0"/>
              </a:rPr>
              <a:t>Example:</a:t>
            </a:r>
            <a:r>
              <a:rPr lang="en-US" sz="2000" dirty="0" smtClean="0">
                <a:latin typeface="Times New Roman" panose="02020603050405020304" pitchFamily="18" charset="0"/>
                <a:cs typeface="Times New Roman" panose="02020603050405020304" pitchFamily="18" charset="0"/>
              </a:rPr>
              <a:t> Data </a:t>
            </a:r>
            <a:r>
              <a:rPr lang="en-US" sz="2000" dirty="0">
                <a:latin typeface="Times New Roman" panose="02020603050405020304" pitchFamily="18" charset="0"/>
                <a:cs typeface="Times New Roman" panose="02020603050405020304" pitchFamily="18" charset="0"/>
              </a:rPr>
              <a:t>on Japanese acquisitions in the United States support the hypothesis that real dollar depreciations make Japanese acquisitions more likely in U.S. industries with firm-specific assets.</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endParaRPr lang="en-US" sz="2200" dirty="0"/>
          </a:p>
        </p:txBody>
      </p:sp>
    </p:spTree>
    <p:extLst>
      <p:ext uri="{BB962C8B-B14F-4D97-AF65-F5344CB8AC3E}">
        <p14:creationId xmlns:p14="http://schemas.microsoft.com/office/powerpoint/2010/main" val="3962199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Inflation</a:t>
            </a:r>
            <a:r>
              <a:rPr lang="fi-FI" b="1" dirty="0" smtClean="0">
                <a:latin typeface="Times New Roman" panose="02020603050405020304" pitchFamily="18" charset="0"/>
                <a:cs typeface="Times New Roman" panose="02020603050405020304" pitchFamily="18" charset="0"/>
              </a:rPr>
              <a:t> and </a:t>
            </a:r>
            <a:r>
              <a:rPr lang="fi-FI" b="1" dirty="0" err="1" smtClean="0">
                <a:latin typeface="Times New Roman" panose="02020603050405020304" pitchFamily="18" charset="0"/>
                <a:cs typeface="Times New Roman" panose="02020603050405020304" pitchFamily="18" charset="0"/>
              </a:rPr>
              <a:t>investment</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decisions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pPr marL="0" indent="0" algn="just">
              <a:buNone/>
            </a:pPr>
            <a:r>
              <a:rPr lang="en-US" sz="10000" dirty="0" smtClean="0">
                <a:latin typeface="Times New Roman" panose="02020603050405020304" pitchFamily="18" charset="0"/>
                <a:cs typeface="Times New Roman" panose="02020603050405020304" pitchFamily="18" charset="0"/>
              </a:rPr>
              <a:t>The rate of inflation is important as it represents the rate at which the real value of an investment is eroded.</a:t>
            </a:r>
          </a:p>
          <a:p>
            <a:pPr marL="0" indent="0" algn="just">
              <a:buNone/>
            </a:pPr>
            <a:endParaRPr lang="fi-FI" sz="10000" dirty="0" smtClean="0">
              <a:latin typeface="Times New Roman" panose="02020603050405020304" pitchFamily="18" charset="0"/>
              <a:cs typeface="Times New Roman" panose="02020603050405020304" pitchFamily="18" charset="0"/>
            </a:endParaRPr>
          </a:p>
          <a:p>
            <a:pPr marL="0" indent="0" algn="just">
              <a:buNone/>
            </a:pPr>
            <a:endParaRPr lang="en-US" sz="10000" dirty="0" smtClean="0">
              <a:latin typeface="Times New Roman" panose="02020603050405020304" pitchFamily="18" charset="0"/>
              <a:cs typeface="Times New Roman" panose="02020603050405020304" pitchFamily="18" charset="0"/>
            </a:endParaRPr>
          </a:p>
          <a:p>
            <a:pPr marL="0" indent="0" algn="just">
              <a:buNone/>
            </a:pPr>
            <a:r>
              <a:rPr lang="en-US" sz="10000" dirty="0" smtClean="0">
                <a:latin typeface="Times New Roman" panose="02020603050405020304" pitchFamily="18" charset="0"/>
                <a:cs typeface="Times New Roman" panose="02020603050405020304" pitchFamily="18" charset="0"/>
              </a:rPr>
              <a:t>Investors should try to buy investment products with returns that are equal to or greater than inflation. For example, if a company</a:t>
            </a:r>
            <a:r>
              <a:rPr lang="fi-FI" sz="10000" dirty="0" smtClean="0">
                <a:latin typeface="Times New Roman" panose="02020603050405020304" pitchFamily="18" charset="0"/>
                <a:cs typeface="Times New Roman" panose="02020603050405020304" pitchFamily="18" charset="0"/>
              </a:rPr>
              <a:t>`s</a:t>
            </a:r>
            <a:r>
              <a:rPr lang="en-US" sz="10000" dirty="0" smtClean="0">
                <a:latin typeface="Times New Roman" panose="02020603050405020304" pitchFamily="18" charset="0"/>
                <a:cs typeface="Times New Roman" panose="02020603050405020304" pitchFamily="18" charset="0"/>
              </a:rPr>
              <a:t> stock returned 4% and inflation was 5%, then the real return on investment would be </a:t>
            </a:r>
            <a:r>
              <a:rPr lang="fi-FI" sz="10000" dirty="0" smtClean="0">
                <a:latin typeface="Times New Roman" panose="02020603050405020304" pitchFamily="18" charset="0"/>
                <a:cs typeface="Times New Roman" panose="02020603050405020304" pitchFamily="18" charset="0"/>
              </a:rPr>
              <a:t>-</a:t>
            </a:r>
            <a:r>
              <a:rPr lang="en-US" sz="10000" dirty="0" smtClean="0">
                <a:latin typeface="Times New Roman" panose="02020603050405020304" pitchFamily="18" charset="0"/>
                <a:cs typeface="Times New Roman" panose="02020603050405020304" pitchFamily="18" charset="0"/>
              </a:rPr>
              <a:t> 1% (4%-</a:t>
            </a:r>
            <a:r>
              <a:rPr lang="en-US" sz="10000" dirty="0">
                <a:latin typeface="Times New Roman" panose="02020603050405020304" pitchFamily="18" charset="0"/>
                <a:cs typeface="Times New Roman" panose="02020603050405020304" pitchFamily="18" charset="0"/>
              </a:rPr>
              <a:t>5</a:t>
            </a:r>
            <a:r>
              <a:rPr lang="en-US" sz="10000" dirty="0" smtClean="0">
                <a:latin typeface="Times New Roman" panose="02020603050405020304" pitchFamily="18" charset="0"/>
                <a:cs typeface="Times New Roman" panose="02020603050405020304" pitchFamily="18" charset="0"/>
              </a:rPr>
              <a:t>%). </a:t>
            </a:r>
          </a:p>
          <a:p>
            <a:pPr marL="0" indent="0" algn="just">
              <a:buNone/>
            </a:pPr>
            <a:endParaRPr lang="fi-FI" sz="10000" dirty="0" smtClean="0">
              <a:latin typeface="Times New Roman" panose="02020603050405020304" pitchFamily="18" charset="0"/>
              <a:cs typeface="Times New Roman" panose="02020603050405020304" pitchFamily="18" charset="0"/>
            </a:endParaRPr>
          </a:p>
          <a:p>
            <a:pPr marL="0" indent="0" algn="just">
              <a:buNone/>
            </a:pPr>
            <a:endParaRPr lang="en-US" sz="10000" dirty="0" smtClean="0">
              <a:latin typeface="Times New Roman" panose="02020603050405020304" pitchFamily="18" charset="0"/>
              <a:cs typeface="Times New Roman" panose="02020603050405020304" pitchFamily="18" charset="0"/>
            </a:endParaRPr>
          </a:p>
          <a:p>
            <a:pPr marL="0" indent="0" algn="just">
              <a:buNone/>
            </a:pPr>
            <a:r>
              <a:rPr lang="fi-FI" sz="10000" dirty="0" err="1" smtClean="0">
                <a:latin typeface="Times New Roman" panose="02020603050405020304" pitchFamily="18" charset="0"/>
                <a:cs typeface="Times New Roman" panose="02020603050405020304" pitchFamily="18" charset="0"/>
              </a:rPr>
              <a:t>Inflation</a:t>
            </a:r>
            <a:r>
              <a:rPr lang="fi-FI" sz="10000" dirty="0" smtClean="0">
                <a:latin typeface="Times New Roman" panose="02020603050405020304" pitchFamily="18" charset="0"/>
                <a:cs typeface="Times New Roman" panose="02020603050405020304" pitchFamily="18" charset="0"/>
              </a:rPr>
              <a:t> </a:t>
            </a:r>
            <a:r>
              <a:rPr lang="fi-FI" sz="10000" dirty="0" err="1" smtClean="0">
                <a:latin typeface="Times New Roman" panose="02020603050405020304" pitchFamily="18" charset="0"/>
                <a:cs typeface="Times New Roman" panose="02020603050405020304" pitchFamily="18" charset="0"/>
              </a:rPr>
              <a:t>uncertainty</a:t>
            </a:r>
            <a:r>
              <a:rPr lang="fi-FI" sz="10000" dirty="0" smtClean="0">
                <a:latin typeface="Times New Roman" panose="02020603050405020304" pitchFamily="18" charset="0"/>
                <a:cs typeface="Times New Roman" panose="02020603050405020304" pitchFamily="18" charset="0"/>
              </a:rPr>
              <a:t>/</a:t>
            </a:r>
            <a:r>
              <a:rPr lang="fi-FI" sz="10000" dirty="0" err="1" smtClean="0">
                <a:latin typeface="Times New Roman" panose="02020603050405020304" pitchFamily="18" charset="0"/>
                <a:cs typeface="Times New Roman" panose="02020603050405020304" pitchFamily="18" charset="0"/>
              </a:rPr>
              <a:t>volatility</a:t>
            </a:r>
            <a:r>
              <a:rPr lang="fi-FI" sz="10000" dirty="0" smtClean="0">
                <a:latin typeface="Times New Roman" panose="02020603050405020304" pitchFamily="18" charset="0"/>
                <a:cs typeface="Times New Roman" panose="02020603050405020304" pitchFamily="18" charset="0"/>
              </a:rPr>
              <a:t> </a:t>
            </a:r>
            <a:r>
              <a:rPr lang="fi-FI" sz="10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10000" dirty="0" err="1" smtClean="0">
                <a:latin typeface="Times New Roman" panose="02020603050405020304" pitchFamily="18" charset="0"/>
                <a:cs typeface="Times New Roman" panose="02020603050405020304" pitchFamily="18" charset="0"/>
                <a:sym typeface="Wingdings" panose="05000000000000000000" pitchFamily="2" charset="2"/>
              </a:rPr>
              <a:t>uncertainty</a:t>
            </a:r>
            <a:r>
              <a:rPr lang="fi-FI" sz="10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10000" dirty="0" err="1" smtClean="0">
                <a:latin typeface="Times New Roman" panose="02020603050405020304" pitchFamily="18" charset="0"/>
                <a:cs typeface="Times New Roman" panose="02020603050405020304" pitchFamily="18" charset="0"/>
                <a:sym typeface="Wingdings" panose="05000000000000000000" pitchFamily="2" charset="2"/>
              </a:rPr>
              <a:t>about</a:t>
            </a:r>
            <a:r>
              <a:rPr lang="fi-FI" sz="10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10000" dirty="0" err="1" smtClean="0">
                <a:latin typeface="Times New Roman" panose="02020603050405020304" pitchFamily="18" charset="0"/>
                <a:cs typeface="Times New Roman" panose="02020603050405020304" pitchFamily="18" charset="0"/>
                <a:sym typeface="Wingdings" panose="05000000000000000000" pitchFamily="2" charset="2"/>
              </a:rPr>
              <a:t>the</a:t>
            </a:r>
            <a:r>
              <a:rPr lang="fi-FI" sz="10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10000" dirty="0" err="1" smtClean="0">
                <a:latin typeface="Times New Roman" panose="02020603050405020304" pitchFamily="18" charset="0"/>
                <a:cs typeface="Times New Roman" panose="02020603050405020304" pitchFamily="18" charset="0"/>
                <a:sym typeface="Wingdings" panose="05000000000000000000" pitchFamily="2" charset="2"/>
              </a:rPr>
              <a:t>real</a:t>
            </a:r>
            <a:r>
              <a:rPr lang="fi-FI" sz="10000" dirty="0" smtClean="0">
                <a:latin typeface="Times New Roman" panose="02020603050405020304" pitchFamily="18" charset="0"/>
                <a:cs typeface="Times New Roman" panose="02020603050405020304" pitchFamily="18" charset="0"/>
                <a:sym typeface="Wingdings" panose="05000000000000000000" pitchFamily="2" charset="2"/>
              </a:rPr>
              <a:t> net </a:t>
            </a:r>
            <a:r>
              <a:rPr lang="fi-FI" sz="10000" dirty="0" err="1" smtClean="0">
                <a:latin typeface="Times New Roman" panose="02020603050405020304" pitchFamily="18" charset="0"/>
                <a:cs typeface="Times New Roman" panose="02020603050405020304" pitchFamily="18" charset="0"/>
                <a:sym typeface="Wingdings" panose="05000000000000000000" pitchFamily="2" charset="2"/>
              </a:rPr>
              <a:t>revenues</a:t>
            </a:r>
            <a:r>
              <a:rPr lang="fi-FI" sz="10000" dirty="0" smtClean="0">
                <a:latin typeface="Times New Roman" panose="02020603050405020304" pitchFamily="18" charset="0"/>
                <a:cs typeface="Times New Roman" panose="02020603050405020304" pitchFamily="18" charset="0"/>
                <a:sym typeface="Wingdings" panose="05000000000000000000" pitchFamily="2" charset="2"/>
              </a:rPr>
              <a:t>  </a:t>
            </a:r>
            <a:r>
              <a:rPr lang="fi-FI" sz="10000" dirty="0" err="1" smtClean="0">
                <a:latin typeface="Times New Roman" panose="02020603050405020304" pitchFamily="18" charset="0"/>
                <a:cs typeface="Times New Roman" panose="02020603050405020304" pitchFamily="18" charset="0"/>
                <a:sym typeface="Wingdings" panose="05000000000000000000" pitchFamily="2" charset="2"/>
              </a:rPr>
              <a:t>investment</a:t>
            </a:r>
            <a:r>
              <a:rPr lang="fi-FI" sz="10000" dirty="0" smtClean="0">
                <a:latin typeface="Times New Roman" panose="02020603050405020304" pitchFamily="18" charset="0"/>
                <a:cs typeface="Times New Roman" panose="02020603050405020304" pitchFamily="18" charset="0"/>
                <a:sym typeface="Wingdings" panose="05000000000000000000" pitchFamily="2" charset="2"/>
              </a:rPr>
              <a:t> </a:t>
            </a:r>
            <a:r>
              <a:rPr lang="fi-FI" sz="10000" dirty="0" err="1" smtClean="0">
                <a:latin typeface="Times New Roman" panose="02020603050405020304" pitchFamily="18" charset="0"/>
                <a:cs typeface="Times New Roman" panose="02020603050405020304" pitchFamily="18" charset="0"/>
                <a:sym typeface="Wingdings" panose="05000000000000000000" pitchFamily="2" charset="2"/>
              </a:rPr>
              <a:t>decision</a:t>
            </a:r>
            <a:endParaRPr lang="en-US" sz="10000" dirty="0" smtClean="0">
              <a:latin typeface="Times New Roman" panose="02020603050405020304" pitchFamily="18" charset="0"/>
              <a:cs typeface="Times New Roman" panose="02020603050405020304" pitchFamily="18" charset="0"/>
            </a:endParaRPr>
          </a:p>
          <a:p>
            <a:pPr marL="0" indent="0">
              <a:buNone/>
            </a:pPr>
            <a:endParaRPr lang="en-US" dirty="0"/>
          </a:p>
          <a:p>
            <a:pPr marL="0" indent="0">
              <a:buNone/>
            </a:pPr>
            <a:r>
              <a:rPr lang="en-US" dirty="0" smtClean="0"/>
              <a:t/>
            </a:r>
            <a:br>
              <a:rPr lang="en-US" dirty="0" smtClean="0"/>
            </a:br>
            <a:endParaRPr lang="en-US" dirty="0" smtClean="0"/>
          </a:p>
          <a:p>
            <a:pPr marL="0" indent="0">
              <a:buNone/>
            </a:pPr>
            <a:r>
              <a:rPr lang="en-US" dirty="0"/>
              <a:t/>
            </a:r>
            <a:br>
              <a:rPr lang="en-US" dirty="0"/>
            </a:br>
            <a:r>
              <a:rPr lang="en-US" dirty="0"/>
              <a:t/>
            </a:r>
            <a:br>
              <a:rPr lang="en-US" dirty="0"/>
            </a:br>
            <a:endParaRPr lang="en-US" dirty="0"/>
          </a:p>
          <a:p>
            <a:pPr marL="0" indent="0">
              <a:buNone/>
            </a:pPr>
            <a:endParaRPr lang="en-US" dirty="0"/>
          </a:p>
        </p:txBody>
      </p:sp>
    </p:spTree>
    <p:extLst>
      <p:ext uri="{BB962C8B-B14F-4D97-AF65-F5344CB8AC3E}">
        <p14:creationId xmlns:p14="http://schemas.microsoft.com/office/powerpoint/2010/main" val="210303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a:latin typeface="Times New Roman" panose="02020603050405020304" pitchFamily="18" charset="0"/>
                <a:cs typeface="Times New Roman" panose="02020603050405020304" pitchFamily="18" charset="0"/>
              </a:rPr>
              <a:t>Volatility of </a:t>
            </a:r>
            <a:r>
              <a:rPr lang="fi-FI" sz="3500" b="1" dirty="0" err="1">
                <a:latin typeface="Times New Roman" panose="02020603050405020304" pitchFamily="18" charset="0"/>
                <a:cs typeface="Times New Roman" panose="02020603050405020304" pitchFamily="18" charset="0"/>
              </a:rPr>
              <a:t>exchange</a:t>
            </a:r>
            <a:r>
              <a:rPr lang="fi-FI" sz="3500" b="1" dirty="0">
                <a:latin typeface="Times New Roman" panose="02020603050405020304" pitchFamily="18" charset="0"/>
                <a:cs typeface="Times New Roman" panose="02020603050405020304" pitchFamily="18" charset="0"/>
              </a:rPr>
              <a:t> </a:t>
            </a:r>
            <a:r>
              <a:rPr lang="fi-FI" sz="3500" b="1" dirty="0" err="1">
                <a:latin typeface="Times New Roman" panose="02020603050405020304" pitchFamily="18" charset="0"/>
                <a:cs typeface="Times New Roman" panose="02020603050405020304" pitchFamily="18" charset="0"/>
              </a:rPr>
              <a:t>rate</a:t>
            </a:r>
            <a:r>
              <a:rPr lang="fi-FI" sz="3500" b="1" dirty="0">
                <a:latin typeface="Times New Roman" panose="02020603050405020304" pitchFamily="18" charset="0"/>
                <a:cs typeface="Times New Roman" panose="02020603050405020304" pitchFamily="18" charset="0"/>
              </a:rPr>
              <a:t> and FDI </a:t>
            </a:r>
            <a:r>
              <a:rPr lang="fi-FI" sz="3500" b="1" dirty="0" err="1">
                <a:latin typeface="Times New Roman" panose="02020603050405020304" pitchFamily="18" charset="0"/>
                <a:cs typeface="Times New Roman" panose="02020603050405020304" pitchFamily="18" charset="0"/>
              </a:rPr>
              <a:t>activity</a:t>
            </a:r>
            <a:r>
              <a:rPr lang="fi-FI" sz="3500" b="1" dirty="0">
                <a:latin typeface="Times New Roman" panose="02020603050405020304" pitchFamily="18" charset="0"/>
                <a:cs typeface="Times New Roman" panose="02020603050405020304" pitchFamily="18" charset="0"/>
              </a:rPr>
              <a:t>: </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Production</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flexibility</a:t>
            </a:r>
            <a:r>
              <a:rPr lang="fi-FI"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b="1" dirty="0" err="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t>
            </a:r>
            <a:endParaRPr lang="en-US" sz="3500"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pPr marL="0" indent="0" algn="just">
              <a:buNone/>
            </a:pPr>
            <a:r>
              <a:rPr lang="en-US" dirty="0" smtClean="0">
                <a:latin typeface="Times New Roman" panose="02020603050405020304" pitchFamily="18" charset="0"/>
                <a:cs typeface="Times New Roman" panose="02020603050405020304" pitchFamily="18" charset="0"/>
              </a:rPr>
              <a:t>Producers </a:t>
            </a:r>
            <a:r>
              <a:rPr lang="en-US" dirty="0">
                <a:latin typeface="Times New Roman" panose="02020603050405020304" pitchFamily="18" charset="0"/>
                <a:cs typeface="Times New Roman" panose="02020603050405020304" pitchFamily="18" charset="0"/>
              </a:rPr>
              <a:t>need to commit investment capital to domestic and foreign capacity before they know the exact production costs and exact amounts of goods to be ordered from them in the future.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When </a:t>
            </a:r>
            <a:r>
              <a:rPr lang="en-US" dirty="0">
                <a:latin typeface="Times New Roman" panose="02020603050405020304" pitchFamily="18" charset="0"/>
                <a:cs typeface="Times New Roman" panose="02020603050405020304" pitchFamily="18" charset="0"/>
              </a:rPr>
              <a:t>exchange rates and demand conditions are realized, the producer commits to actual levels of employment and the location of production. </a:t>
            </a:r>
          </a:p>
          <a:p>
            <a:pPr marL="0" indent="0" algn="just">
              <a:buNone/>
            </a:pPr>
            <a:endParaRPr lang="fi-FI"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In the production flexibility arguments, the important presumption is that producers can adjust their use of a variable factor following the realization of a stochastic input into profits.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Without </a:t>
            </a:r>
            <a:r>
              <a:rPr lang="en-US" dirty="0">
                <a:latin typeface="Times New Roman" panose="02020603050405020304" pitchFamily="18" charset="0"/>
                <a:cs typeface="Times New Roman" panose="02020603050405020304" pitchFamily="18" charset="0"/>
              </a:rPr>
              <a:t>this variable factor, i.e. under a productive structure with fixed instead of variable factors, the potentially desirable effects on profits of price variability are diminished.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By </a:t>
            </a:r>
            <a:r>
              <a:rPr lang="en-US" dirty="0">
                <a:latin typeface="Times New Roman" panose="02020603050405020304" pitchFamily="18" charset="0"/>
                <a:cs typeface="Times New Roman" panose="02020603050405020304" pitchFamily="18" charset="0"/>
              </a:rPr>
              <a:t>the production flexibility arguments, more volatility is associated with more FDI </a:t>
            </a:r>
            <a:r>
              <a:rPr lang="en-US" i="1" dirty="0">
                <a:latin typeface="Times New Roman" panose="02020603050405020304" pitchFamily="18" charset="0"/>
                <a:cs typeface="Times New Roman" panose="02020603050405020304" pitchFamily="18" charset="0"/>
              </a:rPr>
              <a:t>ex ante</a:t>
            </a:r>
            <a:r>
              <a:rPr lang="en-US" dirty="0">
                <a:latin typeface="Times New Roman" panose="02020603050405020304" pitchFamily="18" charset="0"/>
                <a:cs typeface="Times New Roman" panose="02020603050405020304" pitchFamily="18" charset="0"/>
              </a:rPr>
              <a:t>, and more potential for excess capacity and production shifting </a:t>
            </a:r>
            <a:r>
              <a:rPr lang="en-US" i="1" dirty="0">
                <a:latin typeface="Times New Roman" panose="02020603050405020304" pitchFamily="18" charset="0"/>
                <a:cs typeface="Times New Roman" panose="02020603050405020304" pitchFamily="18" charset="0"/>
              </a:rPr>
              <a:t>ex post</a:t>
            </a:r>
            <a:r>
              <a:rPr lang="en-US" dirty="0">
                <a:latin typeface="Times New Roman" panose="02020603050405020304" pitchFamily="18" charset="0"/>
                <a:cs typeface="Times New Roman" panose="02020603050405020304" pitchFamily="18" charset="0"/>
              </a:rPr>
              <a:t>, after exchange rates are observed.</a:t>
            </a:r>
          </a:p>
          <a:p>
            <a:pPr marL="0" indent="0">
              <a:buNone/>
            </a:pPr>
            <a:endParaRPr lang="en-US" dirty="0"/>
          </a:p>
        </p:txBody>
      </p:sp>
    </p:spTree>
    <p:extLst>
      <p:ext uri="{BB962C8B-B14F-4D97-AF65-F5344CB8AC3E}">
        <p14:creationId xmlns:p14="http://schemas.microsoft.com/office/powerpoint/2010/main" val="2971421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smtClean="0">
                <a:latin typeface="Times New Roman" panose="02020603050405020304" pitchFamily="18" charset="0"/>
                <a:cs typeface="Times New Roman" panose="02020603050405020304" pitchFamily="18" charset="0"/>
              </a:rPr>
              <a:t>Volatility of </a:t>
            </a:r>
            <a:r>
              <a:rPr lang="fi-FI" sz="3500" b="1" dirty="0" err="1" smtClean="0">
                <a:latin typeface="Times New Roman" panose="02020603050405020304" pitchFamily="18" charset="0"/>
                <a:cs typeface="Times New Roman" panose="02020603050405020304" pitchFamily="18" charset="0"/>
              </a:rPr>
              <a:t>exchange</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rate</a:t>
            </a:r>
            <a:r>
              <a:rPr lang="fi-FI" sz="3500" b="1" dirty="0" smtClean="0">
                <a:latin typeface="Times New Roman" panose="02020603050405020304" pitchFamily="18" charset="0"/>
                <a:cs typeface="Times New Roman" panose="02020603050405020304" pitchFamily="18" charset="0"/>
              </a:rPr>
              <a:t> and FDI </a:t>
            </a:r>
            <a:r>
              <a:rPr lang="fi-FI" sz="3500" b="1" dirty="0" err="1" smtClean="0">
                <a:latin typeface="Times New Roman" panose="02020603050405020304" pitchFamily="18" charset="0"/>
                <a:cs typeface="Times New Roman" panose="02020603050405020304" pitchFamily="18" charset="0"/>
              </a:rPr>
              <a:t>activity</a:t>
            </a:r>
            <a:r>
              <a:rPr lang="fi-FI" sz="3500" b="1" dirty="0" smtClean="0">
                <a:latin typeface="Times New Roman" panose="02020603050405020304" pitchFamily="18" charset="0"/>
                <a:cs typeface="Times New Roman" panose="02020603050405020304" pitchFamily="18" charset="0"/>
              </a:rPr>
              <a:t>: </a:t>
            </a:r>
            <a:r>
              <a:rPr lang="en-US" sz="3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a:t>
            </a:r>
            <a:r>
              <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aversion</a:t>
            </a:r>
            <a:r>
              <a:rPr lang="en-US" sz="3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3500" b="1"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argument</a:t>
            </a:r>
            <a:endParaRPr lang="en-US" sz="3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629295"/>
            <a:ext cx="10515600" cy="4547668"/>
          </a:xfrm>
        </p:spPr>
        <p:txBody>
          <a:bodyPr>
            <a:normAutofit fontScale="85000" lnSpcReduction="20000"/>
          </a:bodyPr>
          <a:lstStyle/>
          <a:p>
            <a:pPr marL="0" indent="0" algn="just">
              <a:buNone/>
            </a:pPr>
            <a:r>
              <a:rPr lang="en-US" sz="3000" dirty="0">
                <a:latin typeface="Times New Roman" panose="02020603050405020304" pitchFamily="18" charset="0"/>
                <a:cs typeface="Times New Roman" panose="02020603050405020304" pitchFamily="18" charset="0"/>
              </a:rPr>
              <a:t>I</a:t>
            </a:r>
            <a:r>
              <a:rPr lang="en-US" sz="3000" dirty="0" smtClean="0">
                <a:latin typeface="Times New Roman" panose="02020603050405020304" pitchFamily="18" charset="0"/>
                <a:cs typeface="Times New Roman" panose="02020603050405020304" pitchFamily="18" charset="0"/>
              </a:rPr>
              <a:t>nvestors </a:t>
            </a:r>
            <a:r>
              <a:rPr lang="en-US" sz="3000" dirty="0">
                <a:latin typeface="Times New Roman" panose="02020603050405020304" pitchFamily="18" charset="0"/>
                <a:cs typeface="Times New Roman" panose="02020603050405020304" pitchFamily="18" charset="0"/>
              </a:rPr>
              <a:t>require compensation </a:t>
            </a:r>
            <a:r>
              <a:rPr lang="en-US" sz="3000" dirty="0" smtClean="0">
                <a:latin typeface="Times New Roman" panose="02020603050405020304" pitchFamily="18" charset="0"/>
                <a:cs typeface="Times New Roman" panose="02020603050405020304" pitchFamily="18" charset="0"/>
              </a:rPr>
              <a:t>because exchange </a:t>
            </a:r>
            <a:r>
              <a:rPr lang="en-US" sz="3000" dirty="0" smtClean="0">
                <a:latin typeface="Times New Roman" panose="02020603050405020304" pitchFamily="18" charset="0"/>
                <a:cs typeface="Times New Roman" panose="02020603050405020304" pitchFamily="18" charset="0"/>
              </a:rPr>
              <a:t>rate movements </a:t>
            </a:r>
            <a:r>
              <a:rPr lang="en-US" sz="3000" dirty="0">
                <a:latin typeface="Times New Roman" panose="02020603050405020304" pitchFamily="18" charset="0"/>
                <a:cs typeface="Times New Roman" panose="02020603050405020304" pitchFamily="18" charset="0"/>
              </a:rPr>
              <a:t>introduce additional risk into the returns on investment</a:t>
            </a:r>
            <a:r>
              <a:rPr lang="en-US" sz="3000" dirty="0" smtClean="0">
                <a:latin typeface="Times New Roman" panose="02020603050405020304" pitchFamily="18" charset="0"/>
                <a:cs typeface="Times New Roman" panose="02020603050405020304" pitchFamily="18" charset="0"/>
              </a:rPr>
              <a:t>.</a:t>
            </a: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smtClean="0">
                <a:latin typeface="Times New Roman" panose="02020603050405020304" pitchFamily="18" charset="0"/>
                <a:cs typeface="Times New Roman" panose="02020603050405020304" pitchFamily="18" charset="0"/>
              </a:rPr>
              <a:t>Higher exchange-rate variability </a:t>
            </a:r>
            <a:r>
              <a:rPr lang="en-US" sz="3000" dirty="0">
                <a:latin typeface="Times New Roman" panose="02020603050405020304" pitchFamily="18" charset="0"/>
                <a:cs typeface="Times New Roman" panose="02020603050405020304" pitchFamily="18" charset="0"/>
              </a:rPr>
              <a:t>lowers the certainty equivalent expected exchange-rate </a:t>
            </a:r>
            <a:r>
              <a:rPr lang="en-US" sz="3000" dirty="0" smtClean="0">
                <a:latin typeface="Times New Roman" panose="02020603050405020304" pitchFamily="18" charset="0"/>
                <a:cs typeface="Times New Roman" panose="02020603050405020304" pitchFamily="18" charset="0"/>
              </a:rPr>
              <a:t>level.</a:t>
            </a:r>
          </a:p>
          <a:p>
            <a:pPr marL="0" indent="0" algn="just">
              <a:buNone/>
            </a:pPr>
            <a:endParaRPr lang="fi-FI" sz="3000" dirty="0">
              <a:latin typeface="Times New Roman" panose="02020603050405020304" pitchFamily="18" charset="0"/>
              <a:cs typeface="Times New Roman" panose="02020603050405020304" pitchFamily="18" charset="0"/>
            </a:endParaRPr>
          </a:p>
          <a:p>
            <a:pPr marL="0" indent="0" algn="just">
              <a:buNone/>
            </a:pPr>
            <a:r>
              <a:rPr lang="en-US" sz="3000" dirty="0">
                <a:latin typeface="Times New Roman" panose="02020603050405020304" pitchFamily="18" charset="0"/>
                <a:cs typeface="Times New Roman" panose="02020603050405020304" pitchFamily="18" charset="0"/>
              </a:rPr>
              <a:t>C</a:t>
            </a:r>
            <a:r>
              <a:rPr lang="en-US" sz="3000" dirty="0" smtClean="0">
                <a:latin typeface="Times New Roman" panose="02020603050405020304" pitchFamily="18" charset="0"/>
                <a:cs typeface="Times New Roman" panose="02020603050405020304" pitchFamily="18" charset="0"/>
              </a:rPr>
              <a:t>ertainty </a:t>
            </a:r>
            <a:r>
              <a:rPr lang="en-US" sz="3000" dirty="0">
                <a:latin typeface="Times New Roman" panose="02020603050405020304" pitchFamily="18" charset="0"/>
                <a:cs typeface="Times New Roman" panose="02020603050405020304" pitchFamily="18" charset="0"/>
              </a:rPr>
              <a:t>equivalent levels are used in the expected profit functions of firms </a:t>
            </a:r>
            <a:r>
              <a:rPr lang="en-US" sz="3000" dirty="0" smtClean="0">
                <a:latin typeface="Times New Roman" panose="02020603050405020304" pitchFamily="18" charset="0"/>
                <a:cs typeface="Times New Roman" panose="02020603050405020304" pitchFamily="18" charset="0"/>
              </a:rPr>
              <a:t>that make </a:t>
            </a:r>
            <a:r>
              <a:rPr lang="en-US" sz="3000" dirty="0">
                <a:latin typeface="Times New Roman" panose="02020603050405020304" pitchFamily="18" charset="0"/>
                <a:cs typeface="Times New Roman" panose="02020603050405020304" pitchFamily="18" charset="0"/>
              </a:rPr>
              <a:t>investment decisions today in order to realize profits in future periods. </a:t>
            </a:r>
            <a:endParaRPr lang="en-US" sz="3000" dirty="0" smtClean="0">
              <a:latin typeface="Times New Roman" panose="02020603050405020304" pitchFamily="18" charset="0"/>
              <a:cs typeface="Times New Roman" panose="02020603050405020304" pitchFamily="18" charset="0"/>
            </a:endParaRPr>
          </a:p>
          <a:p>
            <a:pPr marL="0" indent="0" algn="just">
              <a:buNone/>
            </a:pPr>
            <a:endParaRPr lang="en-US" sz="3000" dirty="0">
              <a:latin typeface="Times New Roman" panose="02020603050405020304" pitchFamily="18" charset="0"/>
              <a:cs typeface="Times New Roman" panose="02020603050405020304" pitchFamily="18" charset="0"/>
            </a:endParaRPr>
          </a:p>
          <a:p>
            <a:pPr marL="0" indent="0" algn="just">
              <a:buNone/>
            </a:pPr>
            <a:r>
              <a:rPr lang="en-US" sz="3000" dirty="0" smtClean="0">
                <a:latin typeface="Times New Roman" panose="02020603050405020304" pitchFamily="18" charset="0"/>
                <a:cs typeface="Times New Roman" panose="02020603050405020304" pitchFamily="18" charset="0"/>
              </a:rPr>
              <a:t>If </a:t>
            </a:r>
            <a:r>
              <a:rPr lang="en-US" sz="3000" dirty="0">
                <a:latin typeface="Times New Roman" panose="02020603050405020304" pitchFamily="18" charset="0"/>
                <a:cs typeface="Times New Roman" panose="02020603050405020304" pitchFamily="18" charset="0"/>
              </a:rPr>
              <a:t>exchange </a:t>
            </a:r>
            <a:r>
              <a:rPr lang="en-US" sz="3000" dirty="0" smtClean="0">
                <a:latin typeface="Times New Roman" panose="02020603050405020304" pitchFamily="18" charset="0"/>
                <a:cs typeface="Times New Roman" panose="02020603050405020304" pitchFamily="18" charset="0"/>
              </a:rPr>
              <a:t>rates are </a:t>
            </a:r>
            <a:r>
              <a:rPr lang="en-US" sz="3000" dirty="0">
                <a:latin typeface="Times New Roman" panose="02020603050405020304" pitchFamily="18" charset="0"/>
                <a:cs typeface="Times New Roman" panose="02020603050405020304" pitchFamily="18" charset="0"/>
              </a:rPr>
              <a:t>highly volatile, the expected values of investment projects are reduced, and FDI is </a:t>
            </a:r>
            <a:r>
              <a:rPr lang="en-US" sz="3000" dirty="0" smtClean="0">
                <a:latin typeface="Times New Roman" panose="02020603050405020304" pitchFamily="18" charset="0"/>
                <a:cs typeface="Times New Roman" panose="02020603050405020304" pitchFamily="18" charset="0"/>
              </a:rPr>
              <a:t>reduced accordingly</a:t>
            </a:r>
            <a:r>
              <a:rPr lang="en-US" sz="3000" dirty="0">
                <a:latin typeface="Times New Roman" panose="02020603050405020304" pitchFamily="18" charset="0"/>
                <a:cs typeface="Times New Roman" panose="02020603050405020304" pitchFamily="18" charset="0"/>
              </a:rPr>
              <a:t>. </a:t>
            </a:r>
            <a:endParaRPr lang="en-US" sz="3000" dirty="0" smtClean="0">
              <a:latin typeface="Times New Roman" panose="02020603050405020304" pitchFamily="18" charset="0"/>
              <a:cs typeface="Times New Roman" panose="02020603050405020304" pitchFamily="18" charset="0"/>
            </a:endParaRPr>
          </a:p>
          <a:p>
            <a:pPr marL="0" indent="0">
              <a:buNone/>
            </a:pPr>
            <a:endParaRPr lang="fi-FI" dirty="0"/>
          </a:p>
          <a:p>
            <a:pPr marL="0" indent="0">
              <a:buNone/>
            </a:pPr>
            <a:endParaRPr lang="en-US" dirty="0"/>
          </a:p>
        </p:txBody>
      </p:sp>
    </p:spTree>
    <p:extLst>
      <p:ext uri="{BB962C8B-B14F-4D97-AF65-F5344CB8AC3E}">
        <p14:creationId xmlns:p14="http://schemas.microsoft.com/office/powerpoint/2010/main" val="819784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a:t>
            </a:r>
            <a:r>
              <a:rPr lang="fi-FI" b="1" dirty="0" err="1" smtClean="0">
                <a:latin typeface="Times New Roman" panose="02020603050405020304" pitchFamily="18" charset="0"/>
                <a:cs typeface="Times New Roman" panose="02020603050405020304" pitchFamily="18" charset="0"/>
              </a:rPr>
              <a:t>Production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flexibility</a:t>
            </a:r>
            <a:r>
              <a:rPr lang="fi-FI" b="1" dirty="0" smtClean="0">
                <a:latin typeface="Times New Roman" panose="02020603050405020304" pitchFamily="18" charset="0"/>
                <a:cs typeface="Times New Roman" panose="02020603050405020304" pitchFamily="18" charset="0"/>
              </a:rPr>
              <a:t>” vs. </a:t>
            </a:r>
            <a:br>
              <a:rPr lang="fi-FI" b="1" dirty="0" smtClean="0">
                <a:latin typeface="Times New Roman" panose="02020603050405020304" pitchFamily="18" charset="0"/>
                <a:cs typeface="Times New Roman" panose="02020603050405020304" pitchFamily="18" charset="0"/>
              </a:rPr>
            </a:br>
            <a:r>
              <a:rPr lang="fi-FI" b="1" dirty="0" smtClean="0">
                <a:latin typeface="Times New Roman" panose="02020603050405020304" pitchFamily="18" charset="0"/>
                <a:cs typeface="Times New Roman" panose="02020603050405020304" pitchFamily="18" charset="0"/>
              </a:rPr>
              <a:t>”</a:t>
            </a:r>
            <a:r>
              <a:rPr lang="fi-FI" b="1" dirty="0" err="1" smtClean="0">
                <a:latin typeface="Times New Roman" panose="02020603050405020304" pitchFamily="18" charset="0"/>
                <a:cs typeface="Times New Roman" panose="02020603050405020304" pitchFamily="18" charset="0"/>
              </a:rPr>
              <a:t>Risk</a:t>
            </a:r>
            <a:r>
              <a:rPr lang="fi-FI" b="1" dirty="0" smtClean="0">
                <a:latin typeface="Times New Roman" panose="02020603050405020304" pitchFamily="18" charset="0"/>
                <a:cs typeface="Times New Roman" panose="02020603050405020304" pitchFamily="18" charset="0"/>
              </a:rPr>
              <a:t> aversion” </a:t>
            </a:r>
            <a:r>
              <a:rPr lang="fi-FI" b="1" dirty="0" err="1" smtClean="0">
                <a:latin typeface="Times New Roman" panose="02020603050405020304" pitchFamily="18" charset="0"/>
                <a:cs typeface="Times New Roman" panose="02020603050405020304" pitchFamily="18" charset="0"/>
              </a:rPr>
              <a:t>arguments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Risk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aversion arguments </a:t>
            </a:r>
            <a:r>
              <a:rPr lang="en-US" dirty="0">
                <a:latin typeface="Times New Roman" panose="02020603050405020304" pitchFamily="18" charset="0"/>
                <a:cs typeface="Times New Roman" panose="02020603050405020304" pitchFamily="18" charset="0"/>
              </a:rPr>
              <a:t>are </a:t>
            </a:r>
            <a:r>
              <a:rPr lang="en-US" dirty="0" smtClean="0">
                <a:latin typeface="Times New Roman" panose="02020603050405020304" pitchFamily="18" charset="0"/>
                <a:cs typeface="Times New Roman" panose="02020603050405020304" pitchFamily="18" charset="0"/>
              </a:rPr>
              <a:t>more convincing </a:t>
            </a:r>
            <a:r>
              <a:rPr lang="en-US" dirty="0">
                <a:latin typeface="Times New Roman" panose="02020603050405020304" pitchFamily="18" charset="0"/>
                <a:cs typeface="Times New Roman" panose="02020603050405020304" pitchFamily="18" charset="0"/>
              </a:rPr>
              <a:t>than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production flexibility arguments</a:t>
            </a:r>
            <a:r>
              <a:rPr lang="en-US" dirty="0">
                <a:latin typeface="Times New Roman" panose="02020603050405020304" pitchFamily="18" charset="0"/>
                <a:cs typeface="Times New Roman" panose="02020603050405020304" pitchFamily="18" charset="0"/>
              </a:rPr>
              <a:t> posed in relation to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effects of </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short-term exchange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rate variability. </a:t>
            </a:r>
            <a:endPar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For </a:t>
            </a:r>
            <a:r>
              <a:rPr lang="en-US" dirty="0">
                <a:latin typeface="Times New Roman" panose="02020603050405020304" pitchFamily="18" charset="0"/>
                <a:cs typeface="Times New Roman" panose="02020603050405020304" pitchFamily="18" charset="0"/>
              </a:rPr>
              <a:t>variability assessed over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longer time horizons</a:t>
            </a:r>
            <a:r>
              <a:rPr lang="en-US" dirty="0">
                <a:latin typeface="Times New Roman" panose="02020603050405020304" pitchFamily="18" charset="0"/>
                <a:cs typeface="Times New Roman" panose="02020603050405020304" pitchFamily="18" charset="0"/>
              </a:rPr>
              <a:t>,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production flexibility </a:t>
            </a:r>
            <a:r>
              <a:rPr lang="en-US"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motive</a:t>
            </a:r>
            <a:r>
              <a:rPr lang="en-US" dirty="0">
                <a:latin typeface="Times New Roman" panose="02020603050405020304" pitchFamily="18" charset="0"/>
                <a:cs typeface="Times New Roman" panose="02020603050405020304" pitchFamily="18" charset="0"/>
              </a:rPr>
              <a:t> provides a more compelling rationale for linking foreign direct </a:t>
            </a:r>
            <a:r>
              <a:rPr lang="en-US" dirty="0" smtClean="0">
                <a:latin typeface="Times New Roman" panose="02020603050405020304" pitchFamily="18" charset="0"/>
                <a:cs typeface="Times New Roman" panose="02020603050405020304" pitchFamily="18" charset="0"/>
              </a:rPr>
              <a:t>investment flows </a:t>
            </a:r>
            <a:r>
              <a:rPr lang="en-US" dirty="0">
                <a:latin typeface="Times New Roman" panose="02020603050405020304" pitchFamily="18" charset="0"/>
                <a:cs typeface="Times New Roman" panose="02020603050405020304" pitchFamily="18" charset="0"/>
              </a:rPr>
              <a:t>to the variability of exchange rates. </a:t>
            </a:r>
          </a:p>
        </p:txBody>
      </p:sp>
    </p:spTree>
    <p:extLst>
      <p:ext uri="{BB962C8B-B14F-4D97-AF65-F5344CB8AC3E}">
        <p14:creationId xmlns:p14="http://schemas.microsoft.com/office/powerpoint/2010/main" val="3794684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599" y="1787236"/>
            <a:ext cx="9084623" cy="5284520"/>
          </a:xfrm>
          <a:prstGeom prst="rect">
            <a:avLst/>
          </a:prstGeom>
        </p:spPr>
      </p:pic>
      <p:sp>
        <p:nvSpPr>
          <p:cNvPr id="3" name="Rectangle 2"/>
          <p:cNvSpPr/>
          <p:nvPr/>
        </p:nvSpPr>
        <p:spPr>
          <a:xfrm>
            <a:off x="1834738" y="516577"/>
            <a:ext cx="8437418"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Times New Roman" panose="02020603050405020304" pitchFamily="18" charset="0"/>
                <a:cs typeface="Times New Roman" panose="02020603050405020304" pitchFamily="18" charset="0"/>
              </a:rPr>
              <a:t>Exchange rate regimes</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6523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b="1" dirty="0">
                <a:latin typeface="Times New Roman" panose="02020603050405020304" pitchFamily="18" charset="0"/>
                <a:cs typeface="Times New Roman" panose="02020603050405020304" pitchFamily="18" charset="0"/>
              </a:rPr>
              <a:t>De facto regimes differ from de jure</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en-US" sz="2000" dirty="0"/>
          </a:p>
          <a:p>
            <a:pPr marL="0" indent="0" algn="just">
              <a:buNone/>
            </a:pPr>
            <a:r>
              <a:rPr lang="en-US" sz="2000" dirty="0" smtClean="0">
                <a:latin typeface="Times New Roman" panose="02020603050405020304" pitchFamily="18" charset="0"/>
                <a:cs typeface="Times New Roman" panose="02020603050405020304" pitchFamily="18" charset="0"/>
              </a:rPr>
              <a:t>Most </a:t>
            </a:r>
            <a:r>
              <a:rPr lang="en-US" sz="2000" dirty="0">
                <a:latin typeface="Times New Roman" panose="02020603050405020304" pitchFamily="18" charset="0"/>
                <a:cs typeface="Times New Roman" panose="02020603050405020304" pitchFamily="18" charset="0"/>
              </a:rPr>
              <a:t>of those listed as floating in fact intervene in the foreign exchange </a:t>
            </a:r>
            <a:r>
              <a:rPr lang="en-US" sz="2000" dirty="0" smtClean="0">
                <a:latin typeface="Times New Roman" panose="02020603050405020304" pitchFamily="18" charset="0"/>
                <a:cs typeface="Times New Roman" panose="02020603050405020304" pitchFamily="18" charset="0"/>
              </a:rPr>
              <a:t>market frequently.</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As </a:t>
            </a:r>
            <a:r>
              <a:rPr lang="en-US" sz="2000" dirty="0" err="1">
                <a:latin typeface="Times New Roman" panose="02020603050405020304" pitchFamily="18" charset="0"/>
                <a:cs typeface="Times New Roman" panose="02020603050405020304" pitchFamily="18" charset="0"/>
              </a:rPr>
              <a:t>Calvo</a:t>
            </a:r>
            <a:r>
              <a:rPr lang="en-US" sz="2000" dirty="0">
                <a:latin typeface="Times New Roman" panose="02020603050405020304" pitchFamily="18" charset="0"/>
                <a:cs typeface="Times New Roman" panose="02020603050405020304" pitchFamily="18" charset="0"/>
              </a:rPr>
              <a:t> and Reinhart (2000) and Reinhart (2000</a:t>
            </a:r>
            <a:r>
              <a:rPr lang="en-US" sz="2000" dirty="0" smtClean="0">
                <a:latin typeface="Times New Roman" panose="02020603050405020304" pitchFamily="18" charset="0"/>
                <a:cs typeface="Times New Roman" panose="02020603050405020304" pitchFamily="18" charset="0"/>
              </a:rPr>
              <a:t>) observe: “Countries </a:t>
            </a:r>
            <a:r>
              <a:rPr lang="en-US" sz="2000" dirty="0">
                <a:latin typeface="Times New Roman" panose="02020603050405020304" pitchFamily="18" charset="0"/>
                <a:cs typeface="Times New Roman" panose="02020603050405020304" pitchFamily="18" charset="0"/>
              </a:rPr>
              <a:t>that say they allow their exchange rate to float mostly do not.” Only </a:t>
            </a:r>
            <a:r>
              <a:rPr lang="en-US" sz="2000" dirty="0" smtClean="0">
                <a:latin typeface="Times New Roman" panose="02020603050405020304" pitchFamily="18" charset="0"/>
                <a:cs typeface="Times New Roman" panose="02020603050405020304" pitchFamily="18" charset="0"/>
              </a:rPr>
              <a:t>the United </a:t>
            </a:r>
            <a:r>
              <a:rPr lang="en-US" sz="2000" dirty="0">
                <a:latin typeface="Times New Roman" panose="02020603050405020304" pitchFamily="18" charset="0"/>
                <a:cs typeface="Times New Roman" panose="02020603050405020304" pitchFamily="18" charset="0"/>
              </a:rPr>
              <a:t>States (US) floats so purely that intervention is relatively rare</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Worryingly, the attempts at de facto classification differ </a:t>
            </a:r>
            <a:r>
              <a:rPr lang="en-US" sz="2000" dirty="0" smtClean="0">
                <a:latin typeface="Times New Roman" panose="02020603050405020304" pitchFamily="18" charset="0"/>
                <a:cs typeface="Times New Roman" panose="02020603050405020304" pitchFamily="18" charset="0"/>
              </a:rPr>
              <a:t>widely, not </a:t>
            </a:r>
            <a:r>
              <a:rPr lang="en-US" sz="2000" dirty="0">
                <a:latin typeface="Times New Roman" panose="02020603050405020304" pitchFamily="18" charset="0"/>
                <a:cs typeface="Times New Roman" panose="02020603050405020304" pitchFamily="18" charset="0"/>
              </a:rPr>
              <a:t>just from the de jure classification, but from each other as </a:t>
            </a:r>
            <a:r>
              <a:rPr lang="en-US" sz="2000" dirty="0" smtClean="0">
                <a:latin typeface="Times New Roman" panose="02020603050405020304" pitchFamily="18" charset="0"/>
                <a:cs typeface="Times New Roman" panose="02020603050405020304" pitchFamily="18" charset="0"/>
              </a:rPr>
              <a:t>well.</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287953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Advantages of fixed exchange rates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20000"/>
          </a:bodyPr>
          <a:lstStyle/>
          <a:p>
            <a:pPr marL="0" indent="0" algn="just">
              <a:buNone/>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nominal anchor for monetary policy</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igher </a:t>
            </a:r>
            <a:r>
              <a:rPr lang="en-US" sz="2000" dirty="0">
                <a:latin typeface="Times New Roman" panose="02020603050405020304" pitchFamily="18" charset="0"/>
                <a:cs typeface="Times New Roman" panose="02020603050405020304" pitchFamily="18" charset="0"/>
              </a:rPr>
              <a:t>exchange rate variability would create uncertainty; </a:t>
            </a:r>
            <a:r>
              <a:rPr lang="en-US" sz="2000" dirty="0" smtClean="0">
                <a:latin typeface="Times New Roman" panose="02020603050405020304" pitchFamily="18" charset="0"/>
                <a:cs typeface="Times New Roman" panose="02020603050405020304" pitchFamily="18" charset="0"/>
              </a:rPr>
              <a:t>this risk </a:t>
            </a:r>
            <a:r>
              <a:rPr lang="en-US" sz="2000" dirty="0">
                <a:latin typeface="Times New Roman" panose="02020603050405020304" pitchFamily="18" charset="0"/>
                <a:cs typeface="Times New Roman" panose="02020603050405020304" pitchFamily="18" charset="0"/>
              </a:rPr>
              <a:t>would in turn </a:t>
            </a:r>
            <a:r>
              <a:rPr lang="en-US" sz="2000" dirty="0" smtClean="0">
                <a:latin typeface="Times New Roman" panose="02020603050405020304" pitchFamily="18" charset="0"/>
                <a:cs typeface="Times New Roman" panose="02020603050405020304" pitchFamily="18" charset="0"/>
              </a:rPr>
              <a:t>discourage international </a:t>
            </a:r>
            <a:r>
              <a:rPr lang="en-US" sz="2000" dirty="0">
                <a:latin typeface="Times New Roman" panose="02020603050405020304" pitchFamily="18" charset="0"/>
                <a:cs typeface="Times New Roman" panose="02020603050405020304" pitchFamily="18" charset="0"/>
              </a:rPr>
              <a:t>trade and investment</a:t>
            </a:r>
            <a:r>
              <a:rPr lang="en-US"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Fixing </a:t>
            </a:r>
            <a:r>
              <a:rPr lang="en-US" sz="2000" dirty="0">
                <a:latin typeface="Times New Roman" panose="02020603050405020304" pitchFamily="18" charset="0"/>
                <a:cs typeface="Times New Roman" panose="02020603050405020304" pitchFamily="18" charset="0"/>
              </a:rPr>
              <a:t>the exchange </a:t>
            </a:r>
            <a:r>
              <a:rPr lang="en-US" sz="2000" dirty="0" smtClean="0">
                <a:latin typeface="Times New Roman" panose="02020603050405020304" pitchFamily="18" charset="0"/>
                <a:cs typeface="Times New Roman" panose="02020603050405020304" pitchFamily="18" charset="0"/>
              </a:rPr>
              <a:t>rate in </a:t>
            </a:r>
            <a:r>
              <a:rPr lang="en-US" sz="2000" dirty="0">
                <a:latin typeface="Times New Roman" panose="02020603050405020304" pitchFamily="18" charset="0"/>
                <a:cs typeface="Times New Roman" panose="02020603050405020304" pitchFamily="18" charset="0"/>
              </a:rPr>
              <a:t>terms of a large neighbor would eliminate exchange rate risk, and so </a:t>
            </a:r>
            <a:r>
              <a:rPr lang="en-US" sz="2000" dirty="0" smtClean="0">
                <a:latin typeface="Times New Roman" panose="02020603050405020304" pitchFamily="18" charset="0"/>
                <a:cs typeface="Times New Roman" panose="02020603050405020304" pitchFamily="18" charset="0"/>
              </a:rPr>
              <a:t>encourage international </a:t>
            </a:r>
            <a:r>
              <a:rPr lang="en-US" sz="2000" dirty="0">
                <a:latin typeface="Times New Roman" panose="02020603050405020304" pitchFamily="18" charset="0"/>
                <a:cs typeface="Times New Roman" panose="02020603050405020304" pitchFamily="18" charset="0"/>
              </a:rPr>
              <a:t>trade and investment. </a:t>
            </a:r>
            <a:endParaRPr lang="en-US" sz="2000" dirty="0" smtClean="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Going </a:t>
            </a:r>
            <a:r>
              <a:rPr lang="en-US" sz="2000" dirty="0">
                <a:latin typeface="Times New Roman" panose="02020603050405020304" pitchFamily="18" charset="0"/>
                <a:cs typeface="Times New Roman" panose="02020603050405020304" pitchFamily="18" charset="0"/>
              </a:rPr>
              <a:t>one step farther, and actually adopting </a:t>
            </a:r>
            <a:r>
              <a:rPr lang="en-US" sz="2000" dirty="0" smtClean="0">
                <a:latin typeface="Times New Roman" panose="02020603050405020304" pitchFamily="18" charset="0"/>
                <a:cs typeface="Times New Roman" panose="02020603050405020304" pitchFamily="18" charset="0"/>
              </a:rPr>
              <a:t>the neighbor's </a:t>
            </a:r>
            <a:r>
              <a:rPr lang="en-US" sz="2000" dirty="0">
                <a:latin typeface="Times New Roman" panose="02020603050405020304" pitchFamily="18" charset="0"/>
                <a:cs typeface="Times New Roman" panose="02020603050405020304" pitchFamily="18" charset="0"/>
              </a:rPr>
              <a:t>currency as one's own, would eliminate transactions costs as well and </a:t>
            </a:r>
            <a:r>
              <a:rPr lang="en-US" sz="2000" dirty="0" smtClean="0">
                <a:latin typeface="Times New Roman" panose="02020603050405020304" pitchFamily="18" charset="0"/>
                <a:cs typeface="Times New Roman" panose="02020603050405020304" pitchFamily="18" charset="0"/>
              </a:rPr>
              <a:t>thus promote </a:t>
            </a:r>
            <a:r>
              <a:rPr lang="en-US" sz="2000" dirty="0">
                <a:latin typeface="Times New Roman" panose="02020603050405020304" pitchFamily="18" charset="0"/>
                <a:cs typeface="Times New Roman" panose="02020603050405020304" pitchFamily="18" charset="0"/>
              </a:rPr>
              <a:t>trade and investment still more</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r>
              <a:rPr lang="fi-FI" sz="2000" dirty="0">
                <a:latin typeface="Times New Roman" panose="02020603050405020304" pitchFamily="18" charset="0"/>
                <a:cs typeface="Times New Roman" panose="02020603050405020304" pitchFamily="18" charset="0"/>
              </a:rPr>
              <a:t>P</a:t>
            </a:r>
            <a:r>
              <a:rPr lang="en-US" sz="2000" dirty="0" err="1" smtClean="0">
                <a:latin typeface="Times New Roman" panose="02020603050405020304" pitchFamily="18" charset="0"/>
                <a:cs typeface="Times New Roman" panose="02020603050405020304" pitchFamily="18" charset="0"/>
              </a:rPr>
              <a:t>revent</a:t>
            </a:r>
            <a:r>
              <a:rPr lang="en-US" sz="2000" dirty="0" smtClean="0">
                <a:latin typeface="Times New Roman" panose="02020603050405020304" pitchFamily="18" charset="0"/>
                <a:cs typeface="Times New Roman" panose="02020603050405020304" pitchFamily="18" charset="0"/>
              </a:rPr>
              <a:t> competitive depreciation </a:t>
            </a:r>
            <a:r>
              <a:rPr lang="en-US" sz="2000" dirty="0">
                <a:latin typeface="Times New Roman" panose="02020603050405020304" pitchFamily="18" charset="0"/>
                <a:cs typeface="Times New Roman" panose="02020603050405020304" pitchFamily="18" charset="0"/>
              </a:rPr>
              <a:t>or competitive appreciation</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reclude </a:t>
            </a:r>
            <a:r>
              <a:rPr lang="en-US" sz="2000" dirty="0">
                <a:latin typeface="Times New Roman" panose="02020603050405020304" pitchFamily="18" charset="0"/>
                <a:cs typeface="Times New Roman" panose="02020603050405020304" pitchFamily="18" charset="0"/>
              </a:rPr>
              <a:t>speculative </a:t>
            </a:r>
            <a:r>
              <a:rPr lang="en-US" sz="2000" dirty="0" smtClean="0">
                <a:latin typeface="Times New Roman" panose="02020603050405020304" pitchFamily="18" charset="0"/>
                <a:cs typeface="Times New Roman" panose="02020603050405020304" pitchFamily="18" charset="0"/>
              </a:rPr>
              <a:t>bubbles. Some exchange </a:t>
            </a:r>
            <a:r>
              <a:rPr lang="en-US" sz="2000" dirty="0">
                <a:latin typeface="Times New Roman" panose="02020603050405020304" pitchFamily="18" charset="0"/>
                <a:cs typeface="Times New Roman" panose="02020603050405020304" pitchFamily="18" charset="0"/>
              </a:rPr>
              <a:t>rate fluctuations appear utterly unrelated to economic fundamentals. </a:t>
            </a:r>
            <a:r>
              <a:rPr lang="en-US" sz="2000" dirty="0" smtClean="0">
                <a:latin typeface="Times New Roman" panose="02020603050405020304" pitchFamily="18" charset="0"/>
                <a:cs typeface="Times New Roman" panose="02020603050405020304" pitchFamily="18" charset="0"/>
              </a:rPr>
              <a:t>This observation </a:t>
            </a:r>
            <a:r>
              <a:rPr lang="en-US" sz="2000" dirty="0">
                <a:latin typeface="Times New Roman" panose="02020603050405020304" pitchFamily="18" charset="0"/>
                <a:cs typeface="Times New Roman" panose="02020603050405020304" pitchFamily="18" charset="0"/>
              </a:rPr>
              <a:t>then allows at least the possibility that, if the exchange rate fluctuations </a:t>
            </a:r>
            <a:r>
              <a:rPr lang="en-US" sz="2000" dirty="0" smtClean="0">
                <a:latin typeface="Times New Roman" panose="02020603050405020304" pitchFamily="18" charset="0"/>
                <a:cs typeface="Times New Roman" panose="02020603050405020304" pitchFamily="18" charset="0"/>
              </a:rPr>
              <a:t>were eliminated</a:t>
            </a:r>
            <a:r>
              <a:rPr lang="en-US" sz="2000" dirty="0">
                <a:latin typeface="Times New Roman" panose="02020603050405020304" pitchFamily="18" charset="0"/>
                <a:cs typeface="Times New Roman" panose="02020603050405020304" pitchFamily="18" charset="0"/>
              </a:rPr>
              <a:t>, there might in fact not be an outburst of fundamental uncertainty </a:t>
            </a:r>
            <a:r>
              <a:rPr lang="en-US" sz="2000" dirty="0" smtClean="0">
                <a:latin typeface="Times New Roman" panose="02020603050405020304" pitchFamily="18" charset="0"/>
                <a:cs typeface="Times New Roman" panose="02020603050405020304" pitchFamily="18" charset="0"/>
              </a:rPr>
              <a:t>somewhere else</a:t>
            </a:r>
            <a:r>
              <a:rPr lang="en-US" sz="2000" dirty="0">
                <a:latin typeface="Times New Roman" panose="02020603050405020304" pitchFamily="18" charset="0"/>
                <a:cs typeface="Times New Roman" panose="02020603050405020304" pitchFamily="18" charset="0"/>
              </a:rPr>
              <a:t>.</a:t>
            </a:r>
            <a:endParaRPr lang="en-US" sz="2000" dirty="0" smtClean="0">
              <a:latin typeface="Times New Roman" panose="02020603050405020304" pitchFamily="18" charset="0"/>
              <a:cs typeface="Times New Roman" panose="02020603050405020304" pitchFamily="18" charset="0"/>
            </a:endParaRPr>
          </a:p>
          <a:p>
            <a:pPr marL="0" indent="0">
              <a:buNone/>
            </a:pPr>
            <a:endParaRPr lang="fi-FI" sz="2000" dirty="0"/>
          </a:p>
          <a:p>
            <a:pPr marL="0" indent="0">
              <a:buNone/>
            </a:pPr>
            <a:endParaRPr lang="en-US" sz="2000" dirty="0" smtClean="0"/>
          </a:p>
          <a:p>
            <a:pPr marL="0" indent="0">
              <a:buNone/>
            </a:pPr>
            <a:endParaRPr lang="en-US" dirty="0"/>
          </a:p>
        </p:txBody>
      </p:sp>
    </p:spTree>
    <p:extLst>
      <p:ext uri="{BB962C8B-B14F-4D97-AF65-F5344CB8AC3E}">
        <p14:creationId xmlns:p14="http://schemas.microsoft.com/office/powerpoint/2010/main" val="12463214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Advantages of floating exchange rates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sz="2000" dirty="0" smtClean="0">
                <a:latin typeface="Times New Roman" panose="02020603050405020304" pitchFamily="18" charset="0"/>
                <a:cs typeface="Times New Roman" panose="02020603050405020304" pitchFamily="18" charset="0"/>
              </a:rPr>
              <a:t>It </a:t>
            </a:r>
            <a:r>
              <a:rPr lang="en-US" sz="2000" dirty="0">
                <a:latin typeface="Times New Roman" panose="02020603050405020304" pitchFamily="18" charset="0"/>
                <a:cs typeface="Times New Roman" panose="02020603050405020304" pitchFamily="18" charset="0"/>
              </a:rPr>
              <a:t>allows the country </a:t>
            </a:r>
            <a:r>
              <a:rPr lang="en-US" sz="2000" dirty="0" smtClean="0">
                <a:latin typeface="Times New Roman" panose="02020603050405020304" pitchFamily="18" charset="0"/>
                <a:cs typeface="Times New Roman" panose="02020603050405020304" pitchFamily="18" charset="0"/>
              </a:rPr>
              <a:t>to pursue </a:t>
            </a:r>
            <a:r>
              <a:rPr lang="en-US" sz="2000" dirty="0">
                <a:latin typeface="Times New Roman" panose="02020603050405020304" pitchFamily="18" charset="0"/>
                <a:cs typeface="Times New Roman" panose="02020603050405020304" pitchFamily="18" charset="0"/>
              </a:rPr>
              <a:t>an independent monetary policy</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I</a:t>
            </a:r>
            <a:r>
              <a:rPr lang="en-US" sz="2000" dirty="0" smtClean="0">
                <a:latin typeface="Times New Roman" panose="02020603050405020304" pitchFamily="18" charset="0"/>
                <a:cs typeface="Times New Roman" panose="02020603050405020304" pitchFamily="18" charset="0"/>
              </a:rPr>
              <a:t>t allows automatic </a:t>
            </a:r>
            <a:r>
              <a:rPr lang="en-US" sz="2000" dirty="0">
                <a:latin typeface="Times New Roman" panose="02020603050405020304" pitchFamily="18" charset="0"/>
                <a:cs typeface="Times New Roman" panose="02020603050405020304" pitchFamily="18" charset="0"/>
              </a:rPr>
              <a:t>adjustment to trade shocks. The currency responds to adverse developments </a:t>
            </a:r>
            <a:r>
              <a:rPr lang="en-US" sz="2000" dirty="0" smtClean="0">
                <a:latin typeface="Times New Roman" panose="02020603050405020304" pitchFamily="18" charset="0"/>
                <a:cs typeface="Times New Roman" panose="02020603050405020304" pitchFamily="18" charset="0"/>
              </a:rPr>
              <a:t>in the </a:t>
            </a:r>
            <a:r>
              <a:rPr lang="en-US" sz="2000" dirty="0">
                <a:latin typeface="Times New Roman" panose="02020603050405020304" pitchFamily="18" charset="0"/>
                <a:cs typeface="Times New Roman" panose="02020603050405020304" pitchFamily="18" charset="0"/>
              </a:rPr>
              <a:t>country’s export markets or other shifts in the terms of trade by depreciating, </a:t>
            </a:r>
            <a:r>
              <a:rPr lang="en-US" sz="2000" dirty="0" smtClean="0">
                <a:latin typeface="Times New Roman" panose="02020603050405020304" pitchFamily="18" charset="0"/>
                <a:cs typeface="Times New Roman" panose="02020603050405020304" pitchFamily="18" charset="0"/>
              </a:rPr>
              <a:t>thus achieving </a:t>
            </a:r>
            <a:r>
              <a:rPr lang="en-US" sz="2000" dirty="0">
                <a:latin typeface="Times New Roman" panose="02020603050405020304" pitchFamily="18" charset="0"/>
                <a:cs typeface="Times New Roman" panose="02020603050405020304" pitchFamily="18" charset="0"/>
              </a:rPr>
              <a:t>the necessary real depreciation even in the presence of sticky prices or wages</a:t>
            </a:r>
            <a:r>
              <a:rPr lang="en-US" sz="2000" dirty="0" smtClean="0">
                <a:latin typeface="Times New Roman" panose="02020603050405020304" pitchFamily="18" charset="0"/>
                <a:cs typeface="Times New Roman" panose="02020603050405020304" pitchFamily="18" charset="0"/>
              </a:rPr>
              <a:t>.</a:t>
            </a:r>
          </a:p>
          <a:p>
            <a:pPr marL="0" indent="0">
              <a:buNone/>
            </a:pPr>
            <a:endParaRPr lang="fi-FI" sz="2000" dirty="0" smtClean="0">
              <a:latin typeface="Times New Roman" panose="02020603050405020304" pitchFamily="18" charset="0"/>
              <a:cs typeface="Times New Roman" panose="02020603050405020304" pitchFamily="18" charset="0"/>
            </a:endParaRPr>
          </a:p>
          <a:p>
            <a:pPr marL="0" indent="0">
              <a:buNone/>
            </a:pPr>
            <a:endParaRPr lang="fi-FI" sz="2000" dirty="0" smtClean="0">
              <a:latin typeface="Times New Roman" panose="02020603050405020304" pitchFamily="18" charset="0"/>
              <a:cs typeface="Times New Roman" panose="02020603050405020304" pitchFamily="18" charset="0"/>
            </a:endParaRPr>
          </a:p>
          <a:p>
            <a:pPr marL="0" indent="0">
              <a:buNone/>
            </a:pPr>
            <a:r>
              <a:rPr lang="fi-FI" sz="2000" dirty="0">
                <a:latin typeface="Times New Roman" panose="02020603050405020304" pitchFamily="18" charset="0"/>
                <a:cs typeface="Times New Roman" panose="02020603050405020304" pitchFamily="18" charset="0"/>
              </a:rPr>
              <a:t>G</a:t>
            </a:r>
            <a:r>
              <a:rPr lang="en-US" sz="2000" dirty="0" err="1" smtClean="0">
                <a:latin typeface="Times New Roman" panose="02020603050405020304" pitchFamily="18" charset="0"/>
                <a:cs typeface="Times New Roman" panose="02020603050405020304" pitchFamily="18" charset="0"/>
              </a:rPr>
              <a:t>overnment</a:t>
            </a:r>
            <a:r>
              <a:rPr lang="en-US" sz="2000" dirty="0" smtClean="0">
                <a:latin typeface="Times New Roman" panose="02020603050405020304" pitchFamily="18" charset="0"/>
                <a:cs typeface="Times New Roman" panose="02020603050405020304" pitchFamily="18" charset="0"/>
              </a:rPr>
              <a:t> retains two </a:t>
            </a:r>
            <a:r>
              <a:rPr lang="en-US" sz="2000" dirty="0">
                <a:latin typeface="Times New Roman" panose="02020603050405020304" pitchFamily="18" charset="0"/>
                <a:cs typeface="Times New Roman" panose="02020603050405020304" pitchFamily="18" charset="0"/>
              </a:rPr>
              <a:t>important advantages of an independent central bank: </a:t>
            </a:r>
            <a:r>
              <a:rPr lang="en-US" sz="2000" dirty="0" err="1">
                <a:latin typeface="Times New Roman" panose="02020603050405020304" pitchFamily="18" charset="0"/>
                <a:cs typeface="Times New Roman" panose="02020603050405020304" pitchFamily="18" charset="0"/>
              </a:rPr>
              <a:t>seigniorage</a:t>
            </a:r>
            <a:r>
              <a:rPr lang="en-US" sz="2000" dirty="0">
                <a:latin typeface="Times New Roman" panose="02020603050405020304" pitchFamily="18" charset="0"/>
                <a:cs typeface="Times New Roman" panose="02020603050405020304" pitchFamily="18" charset="0"/>
              </a:rPr>
              <a:t> and </a:t>
            </a:r>
            <a:r>
              <a:rPr lang="en-US" sz="2000" dirty="0" smtClean="0">
                <a:latin typeface="Times New Roman" panose="02020603050405020304" pitchFamily="18" charset="0"/>
                <a:cs typeface="Times New Roman" panose="02020603050405020304" pitchFamily="18" charset="0"/>
              </a:rPr>
              <a:t>lender-of-last resort ability.</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605508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a:latin typeface="Times New Roman" panose="02020603050405020304" pitchFamily="18" charset="0"/>
                <a:cs typeface="Times New Roman" panose="02020603050405020304" pitchFamily="18" charset="0"/>
              </a:rPr>
              <a:t>Which factors are likely to dominate, the advantages of fixed exchange rates or </a:t>
            </a:r>
            <a:r>
              <a:rPr lang="en-US" sz="3000" b="1" dirty="0" smtClean="0">
                <a:latin typeface="Times New Roman" panose="02020603050405020304" pitchFamily="18" charset="0"/>
                <a:cs typeface="Times New Roman" panose="02020603050405020304" pitchFamily="18" charset="0"/>
              </a:rPr>
              <a:t>the advantages </a:t>
            </a:r>
            <a:r>
              <a:rPr lang="en-US" sz="3000" b="1" dirty="0">
                <a:latin typeface="Times New Roman" panose="02020603050405020304" pitchFamily="18" charset="0"/>
                <a:cs typeface="Times New Roman" panose="02020603050405020304" pitchFamily="18" charset="0"/>
              </a:rPr>
              <a:t>of floating?</a:t>
            </a:r>
          </a:p>
        </p:txBody>
      </p:sp>
      <p:sp>
        <p:nvSpPr>
          <p:cNvPr id="3" name="Content Placeholder 2"/>
          <p:cNvSpPr>
            <a:spLocks noGrp="1"/>
          </p:cNvSpPr>
          <p:nvPr>
            <p:ph idx="1"/>
          </p:nvPr>
        </p:nvSpPr>
        <p:spPr/>
        <p:txBody>
          <a:bodyPr>
            <a:normAutofit fontScale="85000" lnSpcReduction="20000"/>
          </a:bodyPr>
          <a:lstStyle/>
          <a:p>
            <a:pPr marL="0" indent="0" algn="just">
              <a:buNone/>
            </a:pPr>
            <a:r>
              <a:rPr lang="en-US" sz="2500" dirty="0">
                <a:latin typeface="Times New Roman" panose="02020603050405020304" pitchFamily="18" charset="0"/>
                <a:cs typeface="Times New Roman" panose="02020603050405020304" pitchFamily="18" charset="0"/>
              </a:rPr>
              <a:t>There is </a:t>
            </a:r>
            <a:r>
              <a:rPr lang="en-US" sz="2500" dirty="0" smtClean="0">
                <a:latin typeface="Times New Roman" panose="02020603050405020304" pitchFamily="18" charset="0"/>
                <a:cs typeface="Times New Roman" panose="02020603050405020304" pitchFamily="18" charset="0"/>
              </a:rPr>
              <a:t>no </a:t>
            </a:r>
            <a:r>
              <a:rPr lang="en-US" sz="2500" dirty="0">
                <a:latin typeface="Times New Roman" panose="02020603050405020304" pitchFamily="18" charset="0"/>
                <a:cs typeface="Times New Roman" panose="02020603050405020304" pitchFamily="18" charset="0"/>
              </a:rPr>
              <a:t>one right answer for all countries</a:t>
            </a:r>
            <a:r>
              <a:rPr lang="en-US" sz="2500" dirty="0" smtClean="0">
                <a:latin typeface="Times New Roman" panose="02020603050405020304" pitchFamily="18" charset="0"/>
                <a:cs typeface="Times New Roman" panose="02020603050405020304" pitchFamily="18" charset="0"/>
              </a:rPr>
              <a:t>.</a:t>
            </a:r>
          </a:p>
          <a:p>
            <a:pPr marL="0" indent="0" algn="just">
              <a:buNone/>
            </a:pPr>
            <a:r>
              <a:rPr lang="en-US" sz="2500" dirty="0" smtClean="0">
                <a:latin typeface="Times New Roman" panose="02020603050405020304" pitchFamily="18" charset="0"/>
                <a:cs typeface="Times New Roman" panose="02020603050405020304" pitchFamily="18" charset="0"/>
              </a:rPr>
              <a:t> </a:t>
            </a:r>
          </a:p>
          <a:p>
            <a:pPr marL="0" indent="0" algn="just">
              <a:buNone/>
            </a:pPr>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answer </a:t>
            </a:r>
            <a:r>
              <a:rPr lang="en-US" sz="2500" dirty="0" smtClean="0">
                <a:latin typeface="Times New Roman" panose="02020603050405020304" pitchFamily="18" charset="0"/>
                <a:cs typeface="Times New Roman" panose="02020603050405020304" pitchFamily="18" charset="0"/>
              </a:rPr>
              <a:t>must depend</a:t>
            </a:r>
            <a:r>
              <a:rPr lang="en-US" sz="2500" dirty="0">
                <a:latin typeface="Times New Roman" panose="02020603050405020304" pitchFamily="18" charset="0"/>
                <a:cs typeface="Times New Roman" panose="02020603050405020304" pitchFamily="18" charset="0"/>
              </a:rPr>
              <a:t>, in large part, on the characteristics of the country in question</a:t>
            </a:r>
            <a:r>
              <a:rPr lang="en-US" sz="2500" dirty="0" smtClean="0">
                <a:latin typeface="Times New Roman" panose="02020603050405020304" pitchFamily="18" charset="0"/>
                <a:cs typeface="Times New Roman" panose="02020603050405020304" pitchFamily="18" charset="0"/>
              </a:rPr>
              <a:t>.</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If the country is subject </a:t>
            </a:r>
            <a:r>
              <a:rPr lang="en-US" sz="2400" dirty="0" smtClean="0">
                <a:latin typeface="Times New Roman" panose="02020603050405020304" pitchFamily="18" charset="0"/>
                <a:cs typeface="Times New Roman" panose="02020603050405020304" pitchFamily="18" charset="0"/>
              </a:rPr>
              <a:t>to many </a:t>
            </a:r>
            <a:r>
              <a:rPr lang="en-US" sz="2400" dirty="0">
                <a:latin typeface="Times New Roman" panose="02020603050405020304" pitchFamily="18" charset="0"/>
                <a:cs typeface="Times New Roman" panose="02020603050405020304" pitchFamily="18" charset="0"/>
              </a:rPr>
              <a:t>external disturbances, such as fluctuations in foreigners' eagerness to buy </a:t>
            </a:r>
            <a:r>
              <a:rPr lang="en-US" sz="2400" dirty="0" smtClean="0">
                <a:latin typeface="Times New Roman" panose="02020603050405020304" pitchFamily="18" charset="0"/>
                <a:cs typeface="Times New Roman" panose="02020603050405020304" pitchFamily="18" charset="0"/>
              </a:rPr>
              <a:t>domestic goods </a:t>
            </a:r>
            <a:r>
              <a:rPr lang="en-US" sz="2400" dirty="0">
                <a:latin typeface="Times New Roman" panose="02020603050405020304" pitchFamily="18" charset="0"/>
                <a:cs typeface="Times New Roman" panose="02020603050405020304" pitchFamily="18" charset="0"/>
              </a:rPr>
              <a:t>and domestic assets (perhaps arising from business cycle fluctuations among </a:t>
            </a:r>
            <a:r>
              <a:rPr lang="en-US" sz="2400" dirty="0" smtClean="0">
                <a:latin typeface="Times New Roman" panose="02020603050405020304" pitchFamily="18" charset="0"/>
                <a:cs typeface="Times New Roman" panose="02020603050405020304" pitchFamily="18" charset="0"/>
              </a:rPr>
              <a:t>the country's </a:t>
            </a:r>
            <a:r>
              <a:rPr lang="en-US" sz="2400" dirty="0">
                <a:latin typeface="Times New Roman" panose="02020603050405020304" pitchFamily="18" charset="0"/>
                <a:cs typeface="Times New Roman" panose="02020603050405020304" pitchFamily="18" charset="0"/>
              </a:rPr>
              <a:t>neighbors), then it is more likely to want to float its currency. In this way, it </a:t>
            </a:r>
            <a:r>
              <a:rPr lang="en-US" sz="2400" dirty="0" smtClean="0">
                <a:latin typeface="Times New Roman" panose="02020603050405020304" pitchFamily="18" charset="0"/>
                <a:cs typeface="Times New Roman" panose="02020603050405020304" pitchFamily="18" charset="0"/>
              </a:rPr>
              <a:t>can insulate </a:t>
            </a:r>
            <a:r>
              <a:rPr lang="en-US" sz="2400" dirty="0">
                <a:latin typeface="Times New Roman" panose="02020603050405020304" pitchFamily="18" charset="0"/>
                <a:cs typeface="Times New Roman" panose="02020603050405020304" pitchFamily="18" charset="0"/>
              </a:rPr>
              <a:t>itself from the foreign disturbances, to some degree. </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On </a:t>
            </a:r>
            <a:r>
              <a:rPr lang="en-US" sz="2400" dirty="0">
                <a:latin typeface="Times New Roman" panose="02020603050405020304" pitchFamily="18" charset="0"/>
                <a:cs typeface="Times New Roman" panose="02020603050405020304" pitchFamily="18" charset="0"/>
              </a:rPr>
              <a:t>the other hand, if </a:t>
            </a:r>
            <a:r>
              <a:rPr lang="en-US" sz="2400" dirty="0" smtClean="0">
                <a:latin typeface="Times New Roman" panose="02020603050405020304" pitchFamily="18" charset="0"/>
                <a:cs typeface="Times New Roman" panose="02020603050405020304" pitchFamily="18" charset="0"/>
              </a:rPr>
              <a:t>the country </a:t>
            </a:r>
            <a:r>
              <a:rPr lang="en-US" sz="2400" dirty="0">
                <a:latin typeface="Times New Roman" panose="02020603050405020304" pitchFamily="18" charset="0"/>
                <a:cs typeface="Times New Roman" panose="02020603050405020304" pitchFamily="18" charset="0"/>
              </a:rPr>
              <a:t>is subject to many internal disturbances, then it is more likely to want to peg </a:t>
            </a:r>
            <a:r>
              <a:rPr lang="en-US" sz="2400" dirty="0" smtClean="0">
                <a:latin typeface="Times New Roman" panose="02020603050405020304" pitchFamily="18" charset="0"/>
                <a:cs typeface="Times New Roman" panose="02020603050405020304" pitchFamily="18" charset="0"/>
              </a:rPr>
              <a:t>its currency.</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fi-FI" sz="2400" dirty="0" err="1" smtClean="0">
                <a:latin typeface="Times New Roman" panose="02020603050405020304" pitchFamily="18" charset="0"/>
                <a:cs typeface="Times New Roman" panose="02020603050405020304" pitchFamily="18" charset="0"/>
              </a:rPr>
              <a:t>The</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answer</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also</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depends</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whether</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the</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source</a:t>
            </a:r>
            <a:r>
              <a:rPr lang="fi-FI" sz="2400" dirty="0" smtClean="0">
                <a:latin typeface="Times New Roman" panose="02020603050405020304" pitchFamily="18" charset="0"/>
                <a:cs typeface="Times New Roman" panose="02020603050405020304" pitchFamily="18" charset="0"/>
              </a:rPr>
              <a:t> of </a:t>
            </a:r>
            <a:r>
              <a:rPr lang="fi-FI" sz="2400" dirty="0" err="1" smtClean="0">
                <a:latin typeface="Times New Roman" panose="02020603050405020304" pitchFamily="18" charset="0"/>
                <a:cs typeface="Times New Roman" panose="02020603050405020304" pitchFamily="18" charset="0"/>
              </a:rPr>
              <a:t>shocks</a:t>
            </a:r>
            <a:r>
              <a:rPr lang="fi-FI" sz="2400" dirty="0" smtClean="0">
                <a:latin typeface="Times New Roman" panose="02020603050405020304" pitchFamily="18" charset="0"/>
                <a:cs typeface="Times New Roman" panose="02020603050405020304" pitchFamily="18" charset="0"/>
              </a:rPr>
              <a:t> is </a:t>
            </a:r>
            <a:r>
              <a:rPr lang="fi-FI" sz="2400" dirty="0" err="1" smtClean="0">
                <a:latin typeface="Times New Roman" panose="02020603050405020304" pitchFamily="18" charset="0"/>
                <a:cs typeface="Times New Roman" panose="02020603050405020304" pitchFamily="18" charset="0"/>
              </a:rPr>
              <a:t>monetary</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or</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real</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the</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degree</a:t>
            </a:r>
            <a:r>
              <a:rPr lang="fi-FI" sz="2400" dirty="0" smtClean="0">
                <a:latin typeface="Times New Roman" panose="02020603050405020304" pitchFamily="18" charset="0"/>
                <a:cs typeface="Times New Roman" panose="02020603050405020304" pitchFamily="18" charset="0"/>
              </a:rPr>
              <a:t> of capital and </a:t>
            </a:r>
            <a:r>
              <a:rPr lang="fi-FI" sz="2400" dirty="0" err="1" smtClean="0">
                <a:latin typeface="Times New Roman" panose="02020603050405020304" pitchFamily="18" charset="0"/>
                <a:cs typeface="Times New Roman" panose="02020603050405020304" pitchFamily="18" charset="0"/>
              </a:rPr>
              <a:t>other</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factor</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mobility</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the</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relative</a:t>
            </a:r>
            <a:r>
              <a:rPr lang="fi-FI" sz="2400" dirty="0" smtClean="0">
                <a:latin typeface="Times New Roman" panose="02020603050405020304" pitchFamily="18" charset="0"/>
                <a:cs typeface="Times New Roman" panose="02020603050405020304" pitchFamily="18" charset="0"/>
              </a:rPr>
              <a:t> </a:t>
            </a:r>
            <a:r>
              <a:rPr lang="fi-FI" sz="2400" dirty="0" err="1" smtClean="0">
                <a:latin typeface="Times New Roman" panose="02020603050405020304" pitchFamily="18" charset="0"/>
                <a:cs typeface="Times New Roman" panose="02020603050405020304" pitchFamily="18" charset="0"/>
              </a:rPr>
              <a:t>size</a:t>
            </a:r>
            <a:r>
              <a:rPr lang="fi-FI" sz="2400" dirty="0" smtClean="0">
                <a:latin typeface="Times New Roman" panose="02020603050405020304" pitchFamily="18" charset="0"/>
                <a:cs typeface="Times New Roman" panose="02020603050405020304" pitchFamily="18" charset="0"/>
              </a:rPr>
              <a:t> of </a:t>
            </a:r>
            <a:r>
              <a:rPr lang="fi-FI" sz="2400" dirty="0" err="1" smtClean="0">
                <a:latin typeface="Times New Roman" panose="02020603050405020304" pitchFamily="18" charset="0"/>
                <a:cs typeface="Times New Roman" panose="02020603050405020304" pitchFamily="18" charset="0"/>
              </a:rPr>
              <a:t>countries</a:t>
            </a:r>
            <a:r>
              <a:rPr lang="fi-FI" sz="2400" dirty="0" smtClean="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68022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Exchange </a:t>
            </a:r>
            <a:r>
              <a:rPr lang="fi-FI" b="1" dirty="0" err="1" smtClean="0">
                <a:latin typeface="Times New Roman" panose="02020603050405020304" pitchFamily="18" charset="0"/>
                <a:cs typeface="Times New Roman" panose="02020603050405020304" pitchFamily="18" charset="0"/>
              </a:rPr>
              <a:t>rate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regime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choice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Theory</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25000" lnSpcReduction="20000"/>
          </a:bodyPr>
          <a:lstStyle/>
          <a:p>
            <a:pPr marL="0" indent="0">
              <a:buNone/>
            </a:pPr>
            <a:endParaRPr lang="en-US" sz="9200" dirty="0" smtClean="0">
              <a:latin typeface="Times New Roman" panose="02020603050405020304" pitchFamily="18" charset="0"/>
              <a:cs typeface="Times New Roman" panose="02020603050405020304" pitchFamily="18" charset="0"/>
            </a:endParaRPr>
          </a:p>
          <a:p>
            <a:pPr marL="0" indent="0">
              <a:buNone/>
            </a:pPr>
            <a:r>
              <a:rPr lang="en-US" sz="9200" dirty="0" smtClean="0">
                <a:latin typeface="Times New Roman" panose="02020603050405020304" pitchFamily="18" charset="0"/>
                <a:cs typeface="Times New Roman" panose="02020603050405020304" pitchFamily="18" charset="0"/>
              </a:rPr>
              <a:t>Standard theory of exchange rate regime choice bases its analysis on the nature of shocks</a:t>
            </a:r>
            <a:r>
              <a:rPr lang="fi-FI" sz="9200" dirty="0" smtClean="0">
                <a:latin typeface="Times New Roman" panose="02020603050405020304" pitchFamily="18" charset="0"/>
                <a:cs typeface="Times New Roman" panose="02020603050405020304" pitchFamily="18" charset="0"/>
              </a:rPr>
              <a:t>:</a:t>
            </a: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Nominal</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shocks</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prevail</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fixed</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regime</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fi-FI" sz="3200" dirty="0" smtClean="0">
                <a:latin typeface="Times New Roman" panose="02020603050405020304" pitchFamily="18" charset="0"/>
                <a:cs typeface="Times New Roman" panose="02020603050405020304" pitchFamily="18" charset="0"/>
              </a:rPr>
              <a:t>	</a:t>
            </a:r>
          </a:p>
          <a:p>
            <a:pPr marL="0" indent="0" algn="just">
              <a:buNone/>
            </a:pPr>
            <a:r>
              <a:rPr lang="fi-FI" sz="6000" dirty="0" smtClean="0">
                <a:latin typeface="Times New Roman" panose="02020603050405020304" pitchFamily="18" charset="0"/>
                <a:cs typeface="Times New Roman" panose="02020603050405020304" pitchFamily="18" charset="0"/>
              </a:rPr>
              <a:t>A </a:t>
            </a:r>
            <a:r>
              <a:rPr lang="fi-FI" sz="6000" dirty="0" err="1" smtClean="0">
                <a:latin typeface="Times New Roman" panose="02020603050405020304" pitchFamily="18" charset="0"/>
                <a:cs typeface="Times New Roman" panose="02020603050405020304" pitchFamily="18" charset="0"/>
              </a:rPr>
              <a:t>monetary</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shock</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will</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tend</a:t>
            </a:r>
            <a:r>
              <a:rPr lang="fi-FI" sz="6000" dirty="0" smtClean="0">
                <a:latin typeface="Times New Roman" panose="02020603050405020304" pitchFamily="18" charset="0"/>
                <a:cs typeface="Times New Roman" panose="02020603050405020304" pitchFamily="18" charset="0"/>
              </a:rPr>
              <a:t> to </a:t>
            </a:r>
            <a:r>
              <a:rPr lang="fi-FI" sz="6000" dirty="0" err="1" smtClean="0">
                <a:latin typeface="Times New Roman" panose="02020603050405020304" pitchFamily="18" charset="0"/>
                <a:cs typeface="Times New Roman" panose="02020603050405020304" pitchFamily="18" charset="0"/>
              </a:rPr>
              <a:t>depreciate</a:t>
            </a:r>
            <a:r>
              <a:rPr lang="fi-FI" sz="6000" dirty="0" smtClean="0">
                <a:latin typeface="Times New Roman" panose="02020603050405020304" pitchFamily="18" charset="0"/>
                <a:cs typeface="Times New Roman" panose="02020603050405020304" pitchFamily="18" charset="0"/>
              </a:rPr>
              <a:t> a </a:t>
            </a:r>
            <a:r>
              <a:rPr lang="fi-FI" sz="6000" dirty="0" err="1" smtClean="0">
                <a:latin typeface="Times New Roman" panose="02020603050405020304" pitchFamily="18" charset="0"/>
                <a:cs typeface="Times New Roman" panose="02020603050405020304" pitchFamily="18" charset="0"/>
              </a:rPr>
              <a:t>floating</a:t>
            </a:r>
            <a:r>
              <a:rPr lang="fi-FI" sz="6000" dirty="0" smtClean="0">
                <a:latin typeface="Times New Roman" panose="02020603050405020304" pitchFamily="18" charset="0"/>
                <a:cs typeface="Times New Roman" panose="02020603050405020304" pitchFamily="18" charset="0"/>
              </a:rPr>
              <a:t> ER, </a:t>
            </a:r>
            <a:r>
              <a:rPr lang="fi-FI" sz="6000" dirty="0" err="1" smtClean="0">
                <a:latin typeface="Times New Roman" panose="02020603050405020304" pitchFamily="18" charset="0"/>
                <a:cs typeface="Times New Roman" panose="02020603050405020304" pitchFamily="18" charset="0"/>
              </a:rPr>
              <a:t>thus</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transmitting</a:t>
            </a:r>
            <a:r>
              <a:rPr lang="fi-FI" sz="6000" dirty="0" smtClean="0">
                <a:latin typeface="Times New Roman" panose="02020603050405020304" pitchFamily="18" charset="0"/>
                <a:cs typeface="Times New Roman" panose="02020603050405020304" pitchFamily="18" charset="0"/>
              </a:rPr>
              <a:t> a </a:t>
            </a:r>
            <a:r>
              <a:rPr lang="fi-FI" sz="6000" dirty="0" err="1" smtClean="0">
                <a:latin typeface="Times New Roman" panose="02020603050405020304" pitchFamily="18" charset="0"/>
                <a:cs typeface="Times New Roman" panose="02020603050405020304" pitchFamily="18" charset="0"/>
              </a:rPr>
              <a:t>nominal</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shock</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ino</a:t>
            </a:r>
            <a:r>
              <a:rPr lang="fi-FI" sz="6000" dirty="0" smtClean="0">
                <a:latin typeface="Times New Roman" panose="02020603050405020304" pitchFamily="18" charset="0"/>
                <a:cs typeface="Times New Roman" panose="02020603050405020304" pitchFamily="18" charset="0"/>
              </a:rPr>
              <a:t> a </a:t>
            </a:r>
            <a:r>
              <a:rPr lang="fi-FI" sz="6000" dirty="0" err="1" smtClean="0">
                <a:latin typeface="Times New Roman" panose="02020603050405020304" pitchFamily="18" charset="0"/>
                <a:cs typeface="Times New Roman" panose="02020603050405020304" pitchFamily="18" charset="0"/>
              </a:rPr>
              <a:t>real</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one</a:t>
            </a:r>
            <a:r>
              <a:rPr lang="fi-FI" sz="6000" dirty="0" smtClean="0">
                <a:latin typeface="Times New Roman" panose="02020603050405020304" pitchFamily="18" charset="0"/>
                <a:cs typeface="Times New Roman" panose="02020603050405020304" pitchFamily="18" charset="0"/>
              </a:rPr>
              <a:t>. In </a:t>
            </a:r>
            <a:r>
              <a:rPr lang="fi-FI" sz="6000" dirty="0" err="1" smtClean="0">
                <a:latin typeface="Times New Roman" panose="02020603050405020304" pitchFamily="18" charset="0"/>
                <a:cs typeface="Times New Roman" panose="02020603050405020304" pitchFamily="18" charset="0"/>
              </a:rPr>
              <a:t>this</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context</a:t>
            </a:r>
            <a:r>
              <a:rPr lang="fi-FI" sz="6000" dirty="0" smtClean="0">
                <a:latin typeface="Times New Roman" panose="02020603050405020304" pitchFamily="18" charset="0"/>
                <a:cs typeface="Times New Roman" panose="02020603050405020304" pitchFamily="18" charset="0"/>
              </a:rPr>
              <a:t>, a </a:t>
            </a:r>
            <a:r>
              <a:rPr lang="fi-FI" sz="6000" dirty="0" err="1" smtClean="0">
                <a:latin typeface="Times New Roman" panose="02020603050405020304" pitchFamily="18" charset="0"/>
                <a:cs typeface="Times New Roman" panose="02020603050405020304" pitchFamily="18" charset="0"/>
              </a:rPr>
              <a:t>fixed</a:t>
            </a:r>
            <a:r>
              <a:rPr lang="fi-FI" sz="6000" dirty="0" smtClean="0">
                <a:latin typeface="Times New Roman" panose="02020603050405020304" pitchFamily="18" charset="0"/>
                <a:cs typeface="Times New Roman" panose="02020603050405020304" pitchFamily="18" charset="0"/>
              </a:rPr>
              <a:t> ERR </a:t>
            </a:r>
            <a:r>
              <a:rPr lang="fi-FI" sz="6000" dirty="0" err="1" smtClean="0">
                <a:latin typeface="Times New Roman" panose="02020603050405020304" pitchFamily="18" charset="0"/>
                <a:cs typeface="Times New Roman" panose="02020603050405020304" pitchFamily="18" charset="0"/>
              </a:rPr>
              <a:t>would</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provide</a:t>
            </a:r>
            <a:r>
              <a:rPr lang="fi-FI" sz="6000" dirty="0" smtClean="0">
                <a:latin typeface="Times New Roman" panose="02020603050405020304" pitchFamily="18" charset="0"/>
                <a:cs typeface="Times New Roman" panose="02020603050405020304" pitchFamily="18" charset="0"/>
              </a:rPr>
              <a:t> a </a:t>
            </a:r>
            <a:r>
              <a:rPr lang="fi-FI" sz="6000" dirty="0" err="1" smtClean="0">
                <a:latin typeface="Times New Roman" panose="02020603050405020304" pitchFamily="18" charset="0"/>
                <a:cs typeface="Times New Roman" panose="02020603050405020304" pitchFamily="18" charset="0"/>
              </a:rPr>
              <a:t>mechanism</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which</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accomodates</a:t>
            </a:r>
            <a:r>
              <a:rPr lang="fi-FI" sz="6000" dirty="0" smtClean="0">
                <a:latin typeface="Times New Roman" panose="02020603050405020304" pitchFamily="18" charset="0"/>
                <a:cs typeface="Times New Roman" panose="02020603050405020304" pitchFamily="18" charset="0"/>
              </a:rPr>
              <a:t> a </a:t>
            </a:r>
            <a:r>
              <a:rPr lang="fi-FI" sz="6000" dirty="0" err="1" smtClean="0">
                <a:latin typeface="Times New Roman" panose="02020603050405020304" pitchFamily="18" charset="0"/>
                <a:cs typeface="Times New Roman" panose="02020603050405020304" pitchFamily="18" charset="0"/>
              </a:rPr>
              <a:t>shift</a:t>
            </a:r>
            <a:r>
              <a:rPr lang="fi-FI" sz="6000" dirty="0" smtClean="0">
                <a:latin typeface="Times New Roman" panose="02020603050405020304" pitchFamily="18" charset="0"/>
                <a:cs typeface="Times New Roman" panose="02020603050405020304" pitchFamily="18" charset="0"/>
              </a:rPr>
              <a:t> in money </a:t>
            </a:r>
            <a:r>
              <a:rPr lang="fi-FI" sz="6000" dirty="0" err="1" smtClean="0">
                <a:latin typeface="Times New Roman" panose="02020603050405020304" pitchFamily="18" charset="0"/>
                <a:cs typeface="Times New Roman" panose="02020603050405020304" pitchFamily="18" charset="0"/>
              </a:rPr>
              <a:t>supply</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or</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demand</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with</a:t>
            </a:r>
            <a:r>
              <a:rPr lang="fi-FI" sz="6000" dirty="0" smtClean="0">
                <a:latin typeface="Times New Roman" panose="02020603050405020304" pitchFamily="18" charset="0"/>
                <a:cs typeface="Times New Roman" panose="02020603050405020304" pitchFamily="18" charset="0"/>
              </a:rPr>
              <a:t> </a:t>
            </a:r>
            <a:r>
              <a:rPr lang="fi-FI" sz="6000" dirty="0" err="1" smtClean="0">
                <a:latin typeface="Times New Roman" panose="02020603050405020304" pitchFamily="18" charset="0"/>
                <a:cs typeface="Times New Roman" panose="02020603050405020304" pitchFamily="18" charset="0"/>
              </a:rPr>
              <a:t>less</a:t>
            </a:r>
            <a:r>
              <a:rPr lang="fi-FI" sz="6000" dirty="0" smtClean="0">
                <a:latin typeface="Times New Roman" panose="02020603050405020304" pitchFamily="18" charset="0"/>
                <a:cs typeface="Times New Roman" panose="02020603050405020304" pitchFamily="18" charset="0"/>
              </a:rPr>
              <a:t> output </a:t>
            </a:r>
            <a:r>
              <a:rPr lang="fi-FI" sz="6000" dirty="0" err="1" smtClean="0">
                <a:latin typeface="Times New Roman" panose="02020603050405020304" pitchFamily="18" charset="0"/>
                <a:cs typeface="Times New Roman" panose="02020603050405020304" pitchFamily="18" charset="0"/>
              </a:rPr>
              <a:t>volatility</a:t>
            </a:r>
            <a:r>
              <a:rPr lang="fi-FI" sz="6000" dirty="0" smtClean="0">
                <a:latin typeface="Times New Roman" panose="02020603050405020304" pitchFamily="18" charset="0"/>
                <a:cs typeface="Times New Roman" panose="02020603050405020304" pitchFamily="18" charset="0"/>
              </a:rPr>
              <a:t>. </a:t>
            </a:r>
            <a:endParaRPr lang="fi-FI" sz="6000" dirty="0">
              <a:latin typeface="Times New Roman" panose="02020603050405020304" pitchFamily="18" charset="0"/>
              <a:cs typeface="Times New Roman" panose="02020603050405020304" pitchFamily="18" charset="0"/>
            </a:endParaRPr>
          </a:p>
          <a:p>
            <a:pPr marL="0" indent="0">
              <a:buNone/>
            </a:pPr>
            <a:endParaRPr lang="fi-FI" sz="2500" dirty="0" smtClean="0">
              <a:latin typeface="Times New Roman" panose="02020603050405020304" pitchFamily="18" charset="0"/>
              <a:cs typeface="Times New Roman" panose="02020603050405020304" pitchFamily="18" charset="0"/>
            </a:endParaRPr>
          </a:p>
          <a:p>
            <a:pPr marL="0" indent="0">
              <a:buNone/>
            </a:pP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shocks</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prevail</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floated</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sz="8000" dirty="0" err="1"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regime</a:t>
            </a:r>
            <a:r>
              <a:rPr lang="fi-FI" sz="80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r>
              <a:rPr lang="fi-FI" sz="6300" dirty="0" smtClean="0">
                <a:latin typeface="Times New Roman" panose="02020603050405020304" pitchFamily="18" charset="0"/>
                <a:cs typeface="Times New Roman" panose="02020603050405020304" pitchFamily="18" charset="0"/>
              </a:rPr>
              <a:t>In </a:t>
            </a:r>
            <a:r>
              <a:rPr lang="fi-FI" sz="6300" dirty="0" err="1" smtClean="0">
                <a:latin typeface="Times New Roman" panose="02020603050405020304" pitchFamily="18" charset="0"/>
                <a:cs typeface="Times New Roman" panose="02020603050405020304" pitchFamily="18" charset="0"/>
              </a:rPr>
              <a:t>this</a:t>
            </a:r>
            <a:r>
              <a:rPr lang="fi-FI" sz="6300" dirty="0" smtClean="0">
                <a:latin typeface="Times New Roman" panose="02020603050405020304" pitchFamily="18" charset="0"/>
                <a:cs typeface="Times New Roman" panose="02020603050405020304" pitchFamily="18" charset="0"/>
              </a:rPr>
              <a:t> case, </a:t>
            </a:r>
            <a:r>
              <a:rPr lang="fi-FI" sz="6300" dirty="0" err="1" smtClean="0">
                <a:latin typeface="Times New Roman" panose="02020603050405020304" pitchFamily="18" charset="0"/>
                <a:cs typeface="Times New Roman" panose="02020603050405020304" pitchFamily="18" charset="0"/>
              </a:rPr>
              <a:t>when</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the</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economy</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needs</a:t>
            </a:r>
            <a:r>
              <a:rPr lang="fi-FI" sz="6300" dirty="0" smtClean="0">
                <a:latin typeface="Times New Roman" panose="02020603050405020304" pitchFamily="18" charset="0"/>
                <a:cs typeface="Times New Roman" panose="02020603050405020304" pitchFamily="18" charset="0"/>
              </a:rPr>
              <a:t> to </a:t>
            </a:r>
            <a:r>
              <a:rPr lang="fi-FI" sz="6300" dirty="0" err="1" smtClean="0">
                <a:latin typeface="Times New Roman" panose="02020603050405020304" pitchFamily="18" charset="0"/>
                <a:cs typeface="Times New Roman" panose="02020603050405020304" pitchFamily="18" charset="0"/>
              </a:rPr>
              <a:t>respond</a:t>
            </a:r>
            <a:r>
              <a:rPr lang="fi-FI" sz="6300" dirty="0" smtClean="0">
                <a:latin typeface="Times New Roman" panose="02020603050405020304" pitchFamily="18" charset="0"/>
                <a:cs typeface="Times New Roman" panose="02020603050405020304" pitchFamily="18" charset="0"/>
              </a:rPr>
              <a:t> to a </a:t>
            </a:r>
            <a:r>
              <a:rPr lang="fi-FI" sz="6300" dirty="0" err="1" smtClean="0">
                <a:latin typeface="Times New Roman" panose="02020603050405020304" pitchFamily="18" charset="0"/>
                <a:cs typeface="Times New Roman" panose="02020603050405020304" pitchFamily="18" charset="0"/>
              </a:rPr>
              <a:t>change</a:t>
            </a:r>
            <a:r>
              <a:rPr lang="fi-FI" sz="6300" dirty="0" smtClean="0">
                <a:latin typeface="Times New Roman" panose="02020603050405020304" pitchFamily="18" charset="0"/>
                <a:cs typeface="Times New Roman" panose="02020603050405020304" pitchFamily="18" charset="0"/>
              </a:rPr>
              <a:t> in </a:t>
            </a:r>
            <a:r>
              <a:rPr lang="fi-FI" sz="6300" dirty="0" err="1" smtClean="0">
                <a:latin typeface="Times New Roman" panose="02020603050405020304" pitchFamily="18" charset="0"/>
                <a:cs typeface="Times New Roman" panose="02020603050405020304" pitchFamily="18" charset="0"/>
              </a:rPr>
              <a:t>relative</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equilibrium</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prices</a:t>
            </a:r>
            <a:r>
              <a:rPr lang="fi-FI" sz="6300" dirty="0" smtClean="0">
                <a:latin typeface="Times New Roman" panose="02020603050405020304" pitchFamily="18" charset="0"/>
                <a:cs typeface="Times New Roman" panose="02020603050405020304" pitchFamily="18" charset="0"/>
              </a:rPr>
              <a:t> (i.e. </a:t>
            </a:r>
            <a:r>
              <a:rPr lang="fi-FI" sz="6300" dirty="0" err="1" smtClean="0">
                <a:latin typeface="Times New Roman" panose="02020603050405020304" pitchFamily="18" charset="0"/>
                <a:cs typeface="Times New Roman" panose="02020603050405020304" pitchFamily="18" charset="0"/>
              </a:rPr>
              <a:t>tradable</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prices</a:t>
            </a:r>
            <a:r>
              <a:rPr lang="fi-FI" sz="6300" dirty="0" smtClean="0">
                <a:latin typeface="Times New Roman" panose="02020603050405020304" pitchFamily="18" charset="0"/>
                <a:cs typeface="Times New Roman" panose="02020603050405020304" pitchFamily="18" charset="0"/>
              </a:rPr>
              <a:t> vs. </a:t>
            </a:r>
            <a:r>
              <a:rPr lang="fi-FI" sz="6300" dirty="0" err="1" smtClean="0">
                <a:latin typeface="Times New Roman" panose="02020603050405020304" pitchFamily="18" charset="0"/>
                <a:cs typeface="Times New Roman" panose="02020603050405020304" pitchFamily="18" charset="0"/>
              </a:rPr>
              <a:t>non-tradable</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prices</a:t>
            </a:r>
            <a:r>
              <a:rPr lang="fi-FI" sz="6300" dirty="0" smtClean="0">
                <a:latin typeface="Times New Roman" panose="02020603050405020304" pitchFamily="18" charset="0"/>
                <a:cs typeface="Times New Roman" panose="02020603050405020304" pitchFamily="18" charset="0"/>
              </a:rPr>
              <a:t>), a </a:t>
            </a:r>
            <a:r>
              <a:rPr lang="fi-FI" sz="6300" dirty="0" err="1" smtClean="0">
                <a:latin typeface="Times New Roman" panose="02020603050405020304" pitchFamily="18" charset="0"/>
                <a:cs typeface="Times New Roman" panose="02020603050405020304" pitchFamily="18" charset="0"/>
              </a:rPr>
              <a:t>shift</a:t>
            </a:r>
            <a:r>
              <a:rPr lang="fi-FI" sz="6300" dirty="0" smtClean="0">
                <a:latin typeface="Times New Roman" panose="02020603050405020304" pitchFamily="18" charset="0"/>
                <a:cs typeface="Times New Roman" panose="02020603050405020304" pitchFamily="18" charset="0"/>
              </a:rPr>
              <a:t> in </a:t>
            </a:r>
            <a:r>
              <a:rPr lang="fi-FI" sz="6300" dirty="0" err="1" smtClean="0">
                <a:latin typeface="Times New Roman" panose="02020603050405020304" pitchFamily="18" charset="0"/>
                <a:cs typeface="Times New Roman" panose="02020603050405020304" pitchFamily="18" charset="0"/>
              </a:rPr>
              <a:t>the</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nominal</a:t>
            </a:r>
            <a:r>
              <a:rPr lang="fi-FI" sz="6300" dirty="0" smtClean="0">
                <a:latin typeface="Times New Roman" panose="02020603050405020304" pitchFamily="18" charset="0"/>
                <a:cs typeface="Times New Roman" panose="02020603050405020304" pitchFamily="18" charset="0"/>
              </a:rPr>
              <a:t> ER </a:t>
            </a:r>
            <a:r>
              <a:rPr lang="fi-FI" sz="6300" dirty="0" err="1" smtClean="0">
                <a:latin typeface="Times New Roman" panose="02020603050405020304" pitchFamily="18" charset="0"/>
                <a:cs typeface="Times New Roman" panose="02020603050405020304" pitchFamily="18" charset="0"/>
              </a:rPr>
              <a:t>could</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avoid</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any</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detrimental</a:t>
            </a:r>
            <a:r>
              <a:rPr lang="fi-FI" sz="6300" dirty="0" smtClean="0">
                <a:latin typeface="Times New Roman" panose="02020603050405020304" pitchFamily="18" charset="0"/>
                <a:cs typeface="Times New Roman" panose="02020603050405020304" pitchFamily="18" charset="0"/>
              </a:rPr>
              <a:t>/</a:t>
            </a:r>
            <a:r>
              <a:rPr lang="fi-FI" sz="6300" dirty="0" err="1" smtClean="0">
                <a:latin typeface="Times New Roman" panose="02020603050405020304" pitchFamily="18" charset="0"/>
                <a:cs typeface="Times New Roman" panose="02020603050405020304" pitchFamily="18" charset="0"/>
              </a:rPr>
              <a:t>unfavourable</a:t>
            </a:r>
            <a:r>
              <a:rPr lang="fi-FI" sz="6300" dirty="0" smtClean="0">
                <a:latin typeface="Times New Roman" panose="02020603050405020304" pitchFamily="18" charset="0"/>
                <a:cs typeface="Times New Roman" panose="02020603050405020304" pitchFamily="18" charset="0"/>
              </a:rPr>
              <a:t> </a:t>
            </a:r>
            <a:r>
              <a:rPr lang="fi-FI" sz="6300" dirty="0" err="1" smtClean="0">
                <a:latin typeface="Times New Roman" panose="02020603050405020304" pitchFamily="18" charset="0"/>
                <a:cs typeface="Times New Roman" panose="02020603050405020304" pitchFamily="18" charset="0"/>
              </a:rPr>
              <a:t>effects</a:t>
            </a:r>
            <a:r>
              <a:rPr lang="fi-FI" sz="6300" dirty="0" smtClean="0">
                <a:latin typeface="Times New Roman" panose="02020603050405020304" pitchFamily="18" charset="0"/>
                <a:cs typeface="Times New Roman" panose="02020603050405020304" pitchFamily="18" charset="0"/>
              </a:rPr>
              <a:t> in output and </a:t>
            </a:r>
            <a:r>
              <a:rPr lang="fi-FI" sz="6300" dirty="0" err="1" smtClean="0">
                <a:latin typeface="Times New Roman" panose="02020603050405020304" pitchFamily="18" charset="0"/>
                <a:cs typeface="Times New Roman" panose="02020603050405020304" pitchFamily="18" charset="0"/>
              </a:rPr>
              <a:t>employment</a:t>
            </a:r>
            <a:r>
              <a:rPr lang="fi-FI" sz="6300" dirty="0" smtClean="0">
                <a:latin typeface="Times New Roman" panose="02020603050405020304" pitchFamily="18" charset="0"/>
                <a:cs typeface="Times New Roman" panose="02020603050405020304" pitchFamily="18" charset="0"/>
              </a:rPr>
              <a:t> (De </a:t>
            </a:r>
            <a:r>
              <a:rPr lang="fi-FI" sz="6300" dirty="0" err="1" smtClean="0">
                <a:latin typeface="Times New Roman" panose="02020603050405020304" pitchFamily="18" charset="0"/>
                <a:cs typeface="Times New Roman" panose="02020603050405020304" pitchFamily="18" charset="0"/>
              </a:rPr>
              <a:t>Grauwe</a:t>
            </a:r>
            <a:r>
              <a:rPr lang="fi-FI" sz="6300" dirty="0" smtClean="0">
                <a:latin typeface="Times New Roman" panose="02020603050405020304" pitchFamily="18" charset="0"/>
                <a:cs typeface="Times New Roman" panose="02020603050405020304" pitchFamily="18" charset="0"/>
              </a:rPr>
              <a:t>, 1997). </a:t>
            </a:r>
          </a:p>
          <a:p>
            <a:pPr marL="0" indent="0">
              <a:buNone/>
            </a:pPr>
            <a:endParaRPr lang="fi-FI" sz="2500" dirty="0">
              <a:latin typeface="Times New Roman" panose="02020603050405020304" pitchFamily="18" charset="0"/>
              <a:cs typeface="Times New Roman" panose="02020603050405020304" pitchFamily="18" charset="0"/>
            </a:endParaRPr>
          </a:p>
          <a:p>
            <a:pPr marL="0" indent="0">
              <a:buNone/>
            </a:pPr>
            <a:endParaRPr lang="fi-FI" sz="2500" dirty="0" smtClean="0">
              <a:latin typeface="Times New Roman" panose="02020603050405020304" pitchFamily="18" charset="0"/>
              <a:cs typeface="Times New Roman" panose="02020603050405020304" pitchFamily="18" charset="0"/>
            </a:endParaRPr>
          </a:p>
          <a:p>
            <a:pPr marL="0" indent="0">
              <a:buNone/>
            </a:pPr>
            <a:endParaRPr lang="fi-FI" sz="3200" dirty="0">
              <a:latin typeface="Times New Roman" panose="02020603050405020304" pitchFamily="18" charset="0"/>
              <a:cs typeface="Times New Roman" panose="02020603050405020304" pitchFamily="18" charset="0"/>
            </a:endParaRPr>
          </a:p>
          <a:p>
            <a:pPr marL="0" indent="0">
              <a:buNone/>
            </a:pPr>
            <a:r>
              <a:rPr lang="fi-FI" sz="3200" dirty="0" smtClean="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9832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95836"/>
          </a:xfrm>
        </p:spPr>
        <p:txBody>
          <a:bodyPr>
            <a:normAutofit fontScale="90000"/>
          </a:bodyPr>
          <a:lstStyle/>
          <a:p>
            <a:r>
              <a:rPr lang="fi-FI" b="1" dirty="0" smtClean="0">
                <a:latin typeface="Times New Roman" panose="02020603050405020304" pitchFamily="18" charset="0"/>
                <a:cs typeface="Times New Roman" panose="02020603050405020304" pitchFamily="18" charset="0"/>
              </a:rPr>
              <a:t>Exchange </a:t>
            </a:r>
            <a:r>
              <a:rPr lang="fi-FI" b="1" dirty="0" err="1" smtClean="0">
                <a:latin typeface="Times New Roman" panose="02020603050405020304" pitchFamily="18" charset="0"/>
                <a:cs typeface="Times New Roman" panose="02020603050405020304" pitchFamily="18" charset="0"/>
              </a:rPr>
              <a:t>rate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regimes</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en-US"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421574" y="1045029"/>
            <a:ext cx="11014364" cy="5468587"/>
          </a:xfrm>
          <a:prstGeom prst="rect">
            <a:avLst/>
          </a:prstGeom>
        </p:spPr>
      </p:pic>
    </p:spTree>
    <p:extLst>
      <p:ext uri="{BB962C8B-B14F-4D97-AF65-F5344CB8AC3E}">
        <p14:creationId xmlns:p14="http://schemas.microsoft.com/office/powerpoint/2010/main" val="3988582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smtClean="0">
                <a:latin typeface="Times New Roman" panose="02020603050405020304" pitchFamily="18" charset="0"/>
                <a:cs typeface="Times New Roman" panose="02020603050405020304" pitchFamily="18" charset="0"/>
              </a:rPr>
              <a:t>Inflation</a:t>
            </a:r>
            <a:r>
              <a:rPr lang="fi-FI" sz="4000" b="1" dirty="0" smtClean="0">
                <a:latin typeface="Times New Roman" panose="02020603050405020304" pitchFamily="18" charset="0"/>
                <a:cs typeface="Times New Roman" panose="02020603050405020304" pitchFamily="18" charset="0"/>
              </a:rPr>
              <a:t> for </a:t>
            </a:r>
            <a:r>
              <a:rPr lang="fi-FI" sz="4000" b="1" dirty="0" err="1" smtClean="0">
                <a:latin typeface="Times New Roman" panose="02020603050405020304" pitchFamily="18" charset="0"/>
                <a:cs typeface="Times New Roman" panose="02020603050405020304" pitchFamily="18" charset="0"/>
              </a:rPr>
              <a:t>investment</a:t>
            </a:r>
            <a:r>
              <a:rPr lang="fi-FI" sz="4000" b="1" dirty="0" smtClean="0">
                <a:latin typeface="Times New Roman" panose="02020603050405020304" pitchFamily="18" charset="0"/>
                <a:cs typeface="Times New Roman" panose="02020603050405020304" pitchFamily="18" charset="0"/>
              </a:rPr>
              <a:t> in </a:t>
            </a:r>
            <a:r>
              <a:rPr lang="fi-FI" sz="4000" b="1" dirty="0" err="1" smtClean="0">
                <a:latin typeface="Times New Roman" panose="02020603050405020304" pitchFamily="18" charset="0"/>
                <a:cs typeface="Times New Roman" panose="02020603050405020304" pitchFamily="18" charset="0"/>
              </a:rPr>
              <a:t>stocks</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versus</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bonds</a:t>
            </a:r>
            <a:endParaRPr lang="fi-FI"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Stocks</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likely</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real</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significant</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return</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457200" lvl="1" indent="0">
              <a:buNone/>
            </a:pPr>
            <a:r>
              <a:rPr lang="en-US" sz="1800" dirty="0">
                <a:latin typeface="Times New Roman" panose="02020603050405020304" pitchFamily="18" charset="0"/>
                <a:cs typeface="Times New Roman" panose="02020603050405020304" pitchFamily="18" charset="0"/>
              </a:rPr>
              <a:t>a company's revenue and earnings should increase at approximately the same pace as inflation, so the prices of stocks should rise along with the general prices of consumer and producer goods. </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a:p>
            <a:pPr marL="0" indent="0">
              <a:buNone/>
            </a:pP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Bonds</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significant</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impact</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as Bond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yeild</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fixed</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over</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certain</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period</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time</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0" indent="0">
              <a:buNone/>
            </a:pPr>
            <a:endPar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Foreign</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Direct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Investment</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high</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volatile</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negative</a:t>
            </a:r>
            <a:r>
              <a:rPr lang="fi-FI"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i-FI" i="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effects</a:t>
            </a:r>
            <a:r>
              <a:rPr lang="fi-FI"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7904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Discussion</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the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previous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graph</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number of economies using hard-currency pegs has actually gone up a bit over time</a:t>
            </a:r>
            <a:r>
              <a:rPr lang="en-US" sz="2400" dirty="0" smtClean="0">
                <a:latin typeface="Times New Roman" panose="02020603050405020304" pitchFamily="18" charset="0"/>
                <a:cs typeface="Times New Roman" panose="02020603050405020304" pitchFamily="18" charset="0"/>
              </a:rPr>
              <a:t>.</a:t>
            </a:r>
          </a:p>
          <a:p>
            <a:pPr marL="0" indent="0">
              <a:buNone/>
            </a:pPr>
            <a:endParaRPr lang="fi-FI" sz="7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Free </a:t>
            </a:r>
            <a:r>
              <a:rPr lang="en-US" sz="2400" dirty="0">
                <a:latin typeface="Times New Roman" panose="02020603050405020304" pitchFamily="18" charset="0"/>
                <a:cs typeface="Times New Roman" panose="02020603050405020304" pitchFamily="18" charset="0"/>
              </a:rPr>
              <a:t>floating, which peaked right before the global recession, has lately gone out of fashion</a:t>
            </a:r>
            <a:r>
              <a:rPr lang="en-US" sz="2400" dirty="0" smtClean="0">
                <a:latin typeface="Times New Roman" panose="02020603050405020304" pitchFamily="18" charset="0"/>
                <a:cs typeface="Times New Roman" panose="02020603050405020304" pitchFamily="18" charset="0"/>
              </a:rPr>
              <a:t>.</a:t>
            </a:r>
          </a:p>
          <a:p>
            <a:pPr marL="0" indent="0">
              <a:buNone/>
            </a:pPr>
            <a:endParaRPr lang="fi-FI" sz="700" dirty="0">
              <a:latin typeface="Times New Roman" panose="02020603050405020304" pitchFamily="18" charset="0"/>
              <a:cs typeface="Times New Roman" panose="02020603050405020304" pitchFamily="18" charset="0"/>
            </a:endParaRP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big shifts, as it turns out, are in the hybrid exchange-rate regimes. In particular, there has been a broad move away from crawling pegs and toward managed floats</a:t>
            </a:r>
            <a:r>
              <a:rPr lang="en-US" sz="2400" dirty="0" smtClean="0">
                <a:latin typeface="Times New Roman" panose="02020603050405020304" pitchFamily="18" charset="0"/>
                <a:cs typeface="Times New Roman" panose="02020603050405020304" pitchFamily="18" charset="0"/>
              </a:rPr>
              <a:t>.</a:t>
            </a:r>
          </a:p>
          <a:p>
            <a:pPr marL="0" indent="0">
              <a:buNone/>
            </a:pPr>
            <a:endParaRPr lang="fi-FI" sz="2400" dirty="0">
              <a:latin typeface="Times New Roman" panose="02020603050405020304" pitchFamily="18" charset="0"/>
              <a:cs typeface="Times New Roman" panose="02020603050405020304" pitchFamily="18" charset="0"/>
            </a:endParaRPr>
          </a:p>
          <a:p>
            <a:pPr marL="0" indent="0">
              <a:buNone/>
            </a:pPr>
            <a:endParaRPr lang="en-US" sz="1200" dirty="0" smtClean="0">
              <a:latin typeface="Times New Roman" panose="02020603050405020304" pitchFamily="18" charset="0"/>
              <a:cs typeface="Times New Roman" panose="02020603050405020304" pitchFamily="18" charset="0"/>
            </a:endParaRPr>
          </a:p>
          <a:p>
            <a:pPr marL="0" indent="0">
              <a:buNone/>
            </a:pPr>
            <a:endParaRPr lang="en-US" sz="1200" dirty="0">
              <a:latin typeface="Times New Roman" panose="02020603050405020304" pitchFamily="18" charset="0"/>
              <a:cs typeface="Times New Roman" panose="02020603050405020304" pitchFamily="18" charset="0"/>
            </a:endParaRPr>
          </a:p>
          <a:p>
            <a:pPr marL="0" indent="0">
              <a:buNone/>
            </a:pPr>
            <a:r>
              <a:rPr lang="en-US" sz="1200" dirty="0" smtClean="0">
                <a:latin typeface="Times New Roman" panose="02020603050405020304" pitchFamily="18" charset="0"/>
                <a:cs typeface="Times New Roman" panose="02020603050405020304" pitchFamily="18" charset="0"/>
              </a:rPr>
              <a:t>Source: http</a:t>
            </a:r>
            <a:r>
              <a:rPr lang="en-US" sz="1200" dirty="0">
                <a:latin typeface="Times New Roman" panose="02020603050405020304" pitchFamily="18" charset="0"/>
                <a:cs typeface="Times New Roman" panose="02020603050405020304" pitchFamily="18" charset="0"/>
              </a:rPr>
              <a:t>://www.economist.com/blogs/freeexchange/2014/04/emerging-markets-0</a:t>
            </a:r>
          </a:p>
        </p:txBody>
      </p:sp>
    </p:spTree>
    <p:extLst>
      <p:ext uri="{BB962C8B-B14F-4D97-AF65-F5344CB8AC3E}">
        <p14:creationId xmlns:p14="http://schemas.microsoft.com/office/powerpoint/2010/main" val="2104544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Choice of Exchange Rate Regime in</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Emerging Markets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endParaRPr lang="en-US" sz="2000" dirty="0" smtClean="0"/>
          </a:p>
          <a:p>
            <a:pPr marL="0" indent="0" algn="just">
              <a:buNone/>
            </a:pPr>
            <a:r>
              <a:rPr lang="en-US" sz="2000" dirty="0" smtClean="0">
                <a:latin typeface="Times New Roman" panose="02020603050405020304" pitchFamily="18" charset="0"/>
                <a:cs typeface="Times New Roman" panose="02020603050405020304" pitchFamily="18" charset="0"/>
              </a:rPr>
              <a:t>Whether </a:t>
            </a:r>
            <a:r>
              <a:rPr lang="en-US" sz="2000" dirty="0">
                <a:latin typeface="Times New Roman" panose="02020603050405020304" pitchFamily="18" charset="0"/>
                <a:cs typeface="Times New Roman" panose="02020603050405020304" pitchFamily="18" charset="0"/>
              </a:rPr>
              <a:t>countries are free </a:t>
            </a:r>
            <a:r>
              <a:rPr lang="en-US" sz="2000" dirty="0" smtClean="0">
                <a:latin typeface="Times New Roman" panose="02020603050405020304" pitchFamily="18" charset="0"/>
                <a:cs typeface="Times New Roman" panose="02020603050405020304" pitchFamily="18" charset="0"/>
              </a:rPr>
              <a:t>to choose </a:t>
            </a:r>
            <a:r>
              <a:rPr lang="en-US" sz="2000" dirty="0">
                <a:latin typeface="Times New Roman" panose="02020603050405020304" pitchFamily="18" charset="0"/>
                <a:cs typeface="Times New Roman" panose="02020603050405020304" pitchFamily="18" charset="0"/>
              </a:rPr>
              <a:t>any regime they want, or whether they </a:t>
            </a:r>
            <a:r>
              <a:rPr lang="en-US" sz="2000" dirty="0" smtClean="0">
                <a:latin typeface="Times New Roman" panose="02020603050405020304" pitchFamily="18" charset="0"/>
                <a:cs typeface="Times New Roman" panose="02020603050405020304" pitchFamily="18" charset="0"/>
              </a:rPr>
              <a:t>are instead </a:t>
            </a:r>
            <a:r>
              <a:rPr lang="en-US" sz="2000" dirty="0">
                <a:latin typeface="Times New Roman" panose="02020603050405020304" pitchFamily="18" charset="0"/>
                <a:cs typeface="Times New Roman" panose="02020603050405020304" pitchFamily="18" charset="0"/>
              </a:rPr>
              <a:t>forced to adopt a particular regime or to </a:t>
            </a:r>
            <a:r>
              <a:rPr lang="en-US" sz="2000" dirty="0" smtClean="0">
                <a:latin typeface="Times New Roman" panose="02020603050405020304" pitchFamily="18" charset="0"/>
                <a:cs typeface="Times New Roman" panose="02020603050405020304" pitchFamily="18" charset="0"/>
              </a:rPr>
              <a:t>choose among </a:t>
            </a:r>
            <a:r>
              <a:rPr lang="en-US" sz="2000" dirty="0">
                <a:latin typeface="Times New Roman" panose="02020603050405020304" pitchFamily="18" charset="0"/>
                <a:cs typeface="Times New Roman" panose="02020603050405020304" pitchFamily="18" charset="0"/>
              </a:rPr>
              <a:t>a limited number of </a:t>
            </a:r>
            <a:r>
              <a:rPr lang="en-US" sz="2000" dirty="0" smtClean="0">
                <a:latin typeface="Times New Roman" panose="02020603050405020304" pitchFamily="18" charset="0"/>
                <a:cs typeface="Times New Roman" panose="02020603050405020304" pitchFamily="18" charset="0"/>
              </a:rPr>
              <a:t>options?</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r>
              <a:rPr lang="fi-FI" sz="2000" b="1" dirty="0" err="1" smtClean="0">
                <a:latin typeface="Times New Roman" panose="02020603050405020304" pitchFamily="18" charset="0"/>
                <a:cs typeface="Times New Roman" panose="02020603050405020304" pitchFamily="18" charset="0"/>
              </a:rPr>
              <a:t>Determinants</a:t>
            </a:r>
            <a:r>
              <a:rPr lang="fi-FI" sz="2000" b="1" dirty="0" smtClean="0">
                <a:latin typeface="Times New Roman" panose="02020603050405020304" pitchFamily="18" charset="0"/>
                <a:cs typeface="Times New Roman" panose="02020603050405020304" pitchFamily="18" charset="0"/>
              </a:rPr>
              <a:t> in </a:t>
            </a:r>
            <a:r>
              <a:rPr lang="fi-FI" sz="2000" b="1" dirty="0" err="1" smtClean="0">
                <a:latin typeface="Times New Roman" panose="02020603050405020304" pitchFamily="18" charset="0"/>
                <a:cs typeface="Times New Roman" panose="02020603050405020304" pitchFamily="18" charset="0"/>
              </a:rPr>
              <a:t>emerging</a:t>
            </a:r>
            <a:r>
              <a:rPr lang="fi-FI" sz="2000" b="1" dirty="0" smtClean="0">
                <a:latin typeface="Times New Roman" panose="02020603050405020304" pitchFamily="18" charset="0"/>
                <a:cs typeface="Times New Roman" panose="02020603050405020304" pitchFamily="18" charset="0"/>
              </a:rPr>
              <a:t> </a:t>
            </a:r>
            <a:r>
              <a:rPr lang="fi-FI" sz="2000" b="1" dirty="0" err="1" smtClean="0">
                <a:latin typeface="Times New Roman" panose="02020603050405020304" pitchFamily="18" charset="0"/>
                <a:cs typeface="Times New Roman" panose="02020603050405020304" pitchFamily="18" charset="0"/>
              </a:rPr>
              <a:t>markets</a:t>
            </a:r>
            <a:r>
              <a:rPr lang="fi-FI" sz="2000" b="1" dirty="0" smtClean="0">
                <a:latin typeface="Times New Roman" panose="02020603050405020304" pitchFamily="18" charset="0"/>
                <a:cs typeface="Times New Roman" panose="02020603050405020304" pitchFamily="18" charset="0"/>
              </a:rPr>
              <a:t>:</a:t>
            </a:r>
            <a:endParaRPr lang="fi-FI" sz="2000" b="1"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International financial </a:t>
            </a:r>
            <a:r>
              <a:rPr lang="en-US" sz="2000" dirty="0">
                <a:latin typeface="Times New Roman" panose="02020603050405020304" pitchFamily="18" charset="0"/>
                <a:cs typeface="Times New Roman" panose="02020603050405020304" pitchFamily="18" charset="0"/>
              </a:rPr>
              <a:t>market integration,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Macroeconomic performance</a:t>
            </a:r>
            <a:r>
              <a:rPr lang="en-US"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F</a:t>
            </a:r>
            <a:r>
              <a:rPr lang="en-US" sz="2000" dirty="0" smtClean="0">
                <a:latin typeface="Times New Roman" panose="02020603050405020304" pitchFamily="18" charset="0"/>
                <a:cs typeface="Times New Roman" panose="02020603050405020304" pitchFamily="18" charset="0"/>
              </a:rPr>
              <a:t>inancial </a:t>
            </a:r>
            <a:r>
              <a:rPr lang="en-US" sz="2000" dirty="0">
                <a:latin typeface="Times New Roman" panose="02020603050405020304" pitchFamily="18" charset="0"/>
                <a:cs typeface="Times New Roman" panose="02020603050405020304" pitchFamily="18" charset="0"/>
              </a:rPr>
              <a:t>sector development, </a:t>
            </a:r>
          </a:p>
          <a:p>
            <a:pPr marL="0" indent="0" algn="just">
              <a:buNone/>
            </a:pPr>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olitical </a:t>
            </a:r>
            <a:r>
              <a:rPr lang="en-US" sz="2000" dirty="0">
                <a:latin typeface="Times New Roman" panose="02020603050405020304" pitchFamily="18" charset="0"/>
                <a:cs typeface="Times New Roman" panose="02020603050405020304" pitchFamily="18" charset="0"/>
              </a:rPr>
              <a:t>economy considerations</a:t>
            </a:r>
            <a:r>
              <a:rPr lang="en-US" sz="2000" dirty="0" smtClean="0">
                <a:latin typeface="Times New Roman" panose="02020603050405020304" pitchFamily="18" charset="0"/>
                <a:cs typeface="Times New Roman" panose="02020603050405020304" pitchFamily="18" charset="0"/>
              </a:rPr>
              <a:t>.</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54991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smtClean="0">
                <a:latin typeface="Times New Roman" panose="02020603050405020304" pitchFamily="18" charset="0"/>
                <a:cs typeface="Times New Roman" panose="02020603050405020304" pitchFamily="18" charset="0"/>
              </a:rPr>
              <a:t>11 </a:t>
            </a:r>
            <a:r>
              <a:rPr lang="fi-FI" b="1" dirty="0" err="1">
                <a:latin typeface="Times New Roman" panose="02020603050405020304" pitchFamily="18" charset="0"/>
                <a:cs typeface="Times New Roman" panose="02020603050405020304" pitchFamily="18" charset="0"/>
              </a:rPr>
              <a:t>e</a:t>
            </a:r>
            <a:r>
              <a:rPr lang="fi-FI" b="1" dirty="0" err="1" smtClean="0">
                <a:latin typeface="Times New Roman" panose="02020603050405020304" pitchFamily="18" charset="0"/>
                <a:cs typeface="Times New Roman" panose="02020603050405020304" pitchFamily="18" charset="0"/>
              </a:rPr>
              <a:t>mpirical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regularities</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exchange</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rates</a:t>
            </a:r>
            <a:r>
              <a:rPr lang="fi-FI" b="1" dirty="0" smtClean="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E</a:t>
            </a:r>
            <a:r>
              <a:rPr lang="fi-FI" b="1" dirty="0" err="1" smtClean="0">
                <a:latin typeface="Times New Roman" panose="02020603050405020304" pitchFamily="18" charset="0"/>
                <a:cs typeface="Times New Roman" panose="02020603050405020304" pitchFamily="18" charset="0"/>
              </a:rPr>
              <a:t>merging</a:t>
            </a:r>
            <a:r>
              <a:rPr lang="fi-FI" b="1" dirty="0" smtClean="0">
                <a:latin typeface="Times New Roman" panose="02020603050405020304" pitchFamily="18" charset="0"/>
                <a:cs typeface="Times New Roman" panose="02020603050405020304" pitchFamily="18" charset="0"/>
              </a:rPr>
              <a:t> </a:t>
            </a:r>
            <a:r>
              <a:rPr lang="fi-FI" b="1" dirty="0">
                <a:latin typeface="Times New Roman" panose="02020603050405020304" pitchFamily="18" charset="0"/>
                <a:cs typeface="Times New Roman" panose="02020603050405020304" pitchFamily="18" charset="0"/>
              </a:rPr>
              <a:t>M</a:t>
            </a:r>
            <a:r>
              <a:rPr lang="fi-FI" b="1" dirty="0" smtClean="0">
                <a:latin typeface="Times New Roman" panose="02020603050405020304" pitchFamily="18" charset="0"/>
                <a:cs typeface="Times New Roman" panose="02020603050405020304" pitchFamily="18" charset="0"/>
              </a:rPr>
              <a:t>arkets (Edwards 2011)</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dirty="0">
                <a:latin typeface="Times New Roman" panose="02020603050405020304" pitchFamily="18" charset="0"/>
                <a:cs typeface="Times New Roman" panose="02020603050405020304" pitchFamily="18" charset="0"/>
              </a:rPr>
              <a:t>The analysis is undertaken from the perspective of both the Latin </a:t>
            </a:r>
            <a:r>
              <a:rPr lang="en-US" dirty="0" smtClean="0">
                <a:latin typeface="Times New Roman" panose="02020603050405020304" pitchFamily="18" charset="0"/>
                <a:cs typeface="Times New Roman" panose="02020603050405020304" pitchFamily="18" charset="0"/>
              </a:rPr>
              <a:t>American and </a:t>
            </a:r>
            <a:r>
              <a:rPr lang="en-US" dirty="0">
                <a:latin typeface="Times New Roman" panose="02020603050405020304" pitchFamily="18" charset="0"/>
                <a:cs typeface="Times New Roman" panose="02020603050405020304" pitchFamily="18" charset="0"/>
              </a:rPr>
              <a:t>East Asian nations.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Some </a:t>
            </a:r>
            <a:r>
              <a:rPr lang="en-US" dirty="0">
                <a:latin typeface="Times New Roman" panose="02020603050405020304" pitchFamily="18" charset="0"/>
                <a:cs typeface="Times New Roman" panose="02020603050405020304" pitchFamily="18" charset="0"/>
              </a:rPr>
              <a:t>of the topics addressed include: </a:t>
            </a:r>
            <a:endParaRPr lang="en-US"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relationship between </a:t>
            </a:r>
            <a:r>
              <a:rPr lang="en-US" sz="2200" dirty="0" smtClean="0">
                <a:latin typeface="Times New Roman" panose="02020603050405020304" pitchFamily="18" charset="0"/>
                <a:cs typeface="Times New Roman" panose="02020603050405020304" pitchFamily="18" charset="0"/>
              </a:rPr>
              <a:t>exchange rate </a:t>
            </a:r>
            <a:r>
              <a:rPr lang="en-US" sz="2200" dirty="0">
                <a:latin typeface="Times New Roman" panose="02020603050405020304" pitchFamily="18" charset="0"/>
                <a:cs typeface="Times New Roman" panose="02020603050405020304" pitchFamily="18" charset="0"/>
              </a:rPr>
              <a:t>regimes and growth,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costs of currency crises,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merits of “dollarization,”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relation </a:t>
            </a:r>
            <a:r>
              <a:rPr lang="en-US" sz="2200" dirty="0" smtClean="0">
                <a:latin typeface="Times New Roman" panose="02020603050405020304" pitchFamily="18" charset="0"/>
                <a:cs typeface="Times New Roman" panose="02020603050405020304" pitchFamily="18" charset="0"/>
              </a:rPr>
              <a:t>between exchange </a:t>
            </a:r>
            <a:r>
              <a:rPr lang="en-US" sz="2200" dirty="0">
                <a:latin typeface="Times New Roman" panose="02020603050405020304" pitchFamily="18" charset="0"/>
                <a:cs typeface="Times New Roman" panose="02020603050405020304" pitchFamily="18" charset="0"/>
              </a:rPr>
              <a:t>rates and macroeconomic stability, </a:t>
            </a:r>
            <a:endParaRPr lang="en-US" sz="2200" dirty="0" smtClean="0">
              <a:latin typeface="Times New Roman" panose="02020603050405020304" pitchFamily="18" charset="0"/>
              <a:cs typeface="Times New Roman" panose="02020603050405020304" pitchFamily="18" charset="0"/>
            </a:endParaRPr>
          </a:p>
          <a:p>
            <a:pPr algn="just"/>
            <a:r>
              <a:rPr lang="en-US" sz="2200" dirty="0" smtClean="0">
                <a:latin typeface="Times New Roman" panose="02020603050405020304" pitchFamily="18" charset="0"/>
                <a:cs typeface="Times New Roman" panose="02020603050405020304" pitchFamily="18" charset="0"/>
              </a:rPr>
              <a:t>monetary </a:t>
            </a:r>
            <a:r>
              <a:rPr lang="en-US" sz="2200" dirty="0">
                <a:latin typeface="Times New Roman" panose="02020603050405020304" pitchFamily="18" charset="0"/>
                <a:cs typeface="Times New Roman" panose="02020603050405020304" pitchFamily="18" charset="0"/>
              </a:rPr>
              <a:t>independence under alternative exchange </a:t>
            </a:r>
            <a:r>
              <a:rPr lang="en-US" sz="2200" dirty="0" smtClean="0">
                <a:latin typeface="Times New Roman" panose="02020603050405020304" pitchFamily="18" charset="0"/>
                <a:cs typeface="Times New Roman" panose="02020603050405020304" pitchFamily="18" charset="0"/>
              </a:rPr>
              <a:t>rate arrangements</a:t>
            </a:r>
            <a:r>
              <a:rPr lang="en-US" sz="2200" dirty="0">
                <a:latin typeface="Times New Roman" panose="02020603050405020304" pitchFamily="18" charset="0"/>
                <a:cs typeface="Times New Roman" panose="02020603050405020304" pitchFamily="18" charset="0"/>
              </a:rPr>
              <a:t>, </a:t>
            </a:r>
            <a:endParaRPr lang="en-US" sz="2200" dirty="0" smtClean="0">
              <a:latin typeface="Times New Roman" panose="02020603050405020304" pitchFamily="18" charset="0"/>
              <a:cs typeface="Times New Roman" panose="02020603050405020304" pitchFamily="18" charset="0"/>
            </a:endParaRPr>
          </a:p>
          <a:p>
            <a:pPr algn="just"/>
            <a:r>
              <a:rPr lang="en-US" sz="2200" dirty="0">
                <a:latin typeface="Times New Roman" panose="02020603050405020304" pitchFamily="18" charset="0"/>
                <a:cs typeface="Times New Roman" panose="02020603050405020304" pitchFamily="18" charset="0"/>
              </a:rPr>
              <a:t>t</a:t>
            </a:r>
            <a:r>
              <a:rPr lang="en-US" sz="2200" dirty="0" smtClean="0">
                <a:latin typeface="Times New Roman" panose="02020603050405020304" pitchFamily="18" charset="0"/>
                <a:cs typeface="Times New Roman" panose="02020603050405020304" pitchFamily="18" charset="0"/>
              </a:rPr>
              <a:t>he </a:t>
            </a:r>
            <a:r>
              <a:rPr lang="en-US" sz="2200" dirty="0">
                <a:latin typeface="Times New Roman" panose="02020603050405020304" pitchFamily="18" charset="0"/>
                <a:cs typeface="Times New Roman" panose="02020603050405020304" pitchFamily="18" charset="0"/>
              </a:rPr>
              <a:t>effects of </a:t>
            </a:r>
            <a:r>
              <a:rPr lang="en-US" sz="2200" dirty="0" smtClean="0">
                <a:latin typeface="Times New Roman" panose="02020603050405020304" pitchFamily="18" charset="0"/>
                <a:cs typeface="Times New Roman" panose="02020603050405020304" pitchFamily="18" charset="0"/>
              </a:rPr>
              <a:t>global </a:t>
            </a:r>
            <a:r>
              <a:rPr lang="en-US" sz="2200" dirty="0">
                <a:latin typeface="Times New Roman" panose="02020603050405020304" pitchFamily="18" charset="0"/>
                <a:cs typeface="Times New Roman" panose="02020603050405020304" pitchFamily="18" charset="0"/>
              </a:rPr>
              <a:t>“currency wars” on exchange rates in </a:t>
            </a:r>
            <a:r>
              <a:rPr lang="en-US" sz="2200" dirty="0" smtClean="0">
                <a:latin typeface="Times New Roman" panose="02020603050405020304" pitchFamily="18" charset="0"/>
                <a:cs typeface="Times New Roman" panose="02020603050405020304" pitchFamily="18" charset="0"/>
              </a:rPr>
              <a:t>commodity exporters</a:t>
            </a:r>
            <a:r>
              <a:rPr lang="en-US"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4643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500" b="1" dirty="0" smtClean="0">
                <a:latin typeface="Times New Roman" panose="02020603050405020304" pitchFamily="18" charset="0"/>
                <a:cs typeface="Times New Roman" panose="02020603050405020304" pitchFamily="18" charset="0"/>
              </a:rPr>
              <a:t>1st </a:t>
            </a:r>
            <a:r>
              <a:rPr lang="fi-FI" sz="3500" b="1" dirty="0" err="1" smtClean="0">
                <a:latin typeface="Times New Roman" panose="02020603050405020304" pitchFamily="18" charset="0"/>
                <a:cs typeface="Times New Roman" panose="02020603050405020304" pitchFamily="18" charset="0"/>
              </a:rPr>
              <a:t>regularity</a:t>
            </a:r>
            <a:r>
              <a:rPr lang="fi-FI" sz="3500" b="1" dirty="0" smtClean="0">
                <a:latin typeface="Times New Roman" panose="02020603050405020304" pitchFamily="18" charset="0"/>
                <a:cs typeface="Times New Roman" panose="02020603050405020304" pitchFamily="18" charset="0"/>
              </a:rPr>
              <a:t>: ER </a:t>
            </a:r>
            <a:r>
              <a:rPr lang="fi-FI" sz="3500" b="1" dirty="0" err="1" smtClean="0">
                <a:latin typeface="Times New Roman" panose="02020603050405020304" pitchFamily="18" charset="0"/>
                <a:cs typeface="Times New Roman" panose="02020603050405020304" pitchFamily="18" charset="0"/>
              </a:rPr>
              <a:t>crises</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are</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very</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costly</a:t>
            </a:r>
            <a:endParaRPr lang="en-US" sz="35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389413"/>
            <a:ext cx="10515600" cy="4787550"/>
          </a:xfrm>
        </p:spPr>
        <p:txBody>
          <a:bodyPr>
            <a:normAutofit/>
          </a:bodyPr>
          <a:lstStyle/>
          <a:p>
            <a:pPr marL="0" indent="0">
              <a:buNone/>
            </a:pPr>
            <a:r>
              <a:rPr lang="en-US" sz="2200" dirty="0" smtClean="0">
                <a:latin typeface="Times New Roman" panose="02020603050405020304" pitchFamily="18" charset="0"/>
                <a:cs typeface="Times New Roman" panose="02020603050405020304" pitchFamily="18" charset="0"/>
              </a:rPr>
              <a:t>A </a:t>
            </a:r>
            <a:r>
              <a:rPr lang="en-US" sz="2200" dirty="0">
                <a:latin typeface="Times New Roman" panose="02020603050405020304" pitchFamily="18" charset="0"/>
                <a:cs typeface="Times New Roman" panose="02020603050405020304" pitchFamily="18" charset="0"/>
              </a:rPr>
              <a:t>“crisis” </a:t>
            </a:r>
            <a:r>
              <a:rPr lang="en-US" sz="2200" dirty="0" smtClean="0">
                <a:latin typeface="Times New Roman" panose="02020603050405020304" pitchFamily="18" charset="0"/>
                <a:cs typeface="Times New Roman" panose="02020603050405020304" pitchFamily="18" charset="0"/>
              </a:rPr>
              <a:t>occurs when </a:t>
            </a:r>
            <a:r>
              <a:rPr lang="en-US" sz="2200" dirty="0">
                <a:latin typeface="Times New Roman" panose="02020603050405020304" pitchFamily="18" charset="0"/>
                <a:cs typeface="Times New Roman" panose="02020603050405020304" pitchFamily="18" charset="0"/>
              </a:rPr>
              <a:t>there is either a large depreciation of the nominal exchange rate (a depreciation </a:t>
            </a:r>
            <a:r>
              <a:rPr lang="en-US" sz="2200" dirty="0" smtClean="0">
                <a:latin typeface="Times New Roman" panose="02020603050405020304" pitchFamily="18" charset="0"/>
                <a:cs typeface="Times New Roman" panose="02020603050405020304" pitchFamily="18" charset="0"/>
              </a:rPr>
              <a:t>that exceeds </a:t>
            </a:r>
            <a:r>
              <a:rPr lang="en-US" sz="2200" dirty="0">
                <a:latin typeface="Times New Roman" panose="02020603050405020304" pitchFamily="18" charset="0"/>
                <a:cs typeface="Times New Roman" panose="02020603050405020304" pitchFamily="18" charset="0"/>
              </a:rPr>
              <a:t>20%, in a two months period</a:t>
            </a:r>
            <a:r>
              <a:rPr lang="en-US" sz="2200" dirty="0" smtClean="0">
                <a:latin typeface="Times New Roman" panose="02020603050405020304" pitchFamily="18" charset="0"/>
                <a:cs typeface="Times New Roman" panose="02020603050405020304" pitchFamily="18" charset="0"/>
              </a:rPr>
              <a:t>)</a:t>
            </a:r>
            <a:endParaRPr lang="fi-FI" sz="2200" dirty="0" smtClean="0">
              <a:latin typeface="Times New Roman" panose="02020603050405020304" pitchFamily="18" charset="0"/>
              <a:cs typeface="Times New Roman" panose="02020603050405020304" pitchFamily="18" charset="0"/>
            </a:endParaRPr>
          </a:p>
          <a:p>
            <a:pPr marL="0" indent="0">
              <a:buNone/>
            </a:pPr>
            <a:r>
              <a:rPr lang="en-US" sz="22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and/or</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latin typeface="Times New Roman" panose="02020603050405020304" pitchFamily="18" charset="0"/>
                <a:cs typeface="Times New Roman" panose="02020603050405020304" pitchFamily="18" charset="0"/>
              </a:rPr>
              <a:t>A</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“sudden stop” or a “current </a:t>
            </a:r>
            <a:r>
              <a:rPr lang="en-US" sz="2200" dirty="0" smtClean="0">
                <a:latin typeface="Times New Roman" panose="02020603050405020304" pitchFamily="18" charset="0"/>
                <a:cs typeface="Times New Roman" panose="02020603050405020304" pitchFamily="18" charset="0"/>
              </a:rPr>
              <a:t>account reversal</a:t>
            </a:r>
            <a:r>
              <a:rPr lang="en-US" sz="2200" dirty="0">
                <a:latin typeface="Times New Roman" panose="02020603050405020304" pitchFamily="18" charset="0"/>
                <a:cs typeface="Times New Roman" panose="02020603050405020304" pitchFamily="18" charset="0"/>
              </a:rPr>
              <a:t>,” where a country’s current account deficit is reduced significantly in a </a:t>
            </a:r>
            <a:r>
              <a:rPr lang="en-US" sz="2200" dirty="0" smtClean="0">
                <a:latin typeface="Times New Roman" panose="02020603050405020304" pitchFamily="18" charset="0"/>
                <a:cs typeface="Times New Roman" panose="02020603050405020304" pitchFamily="18" charset="0"/>
              </a:rPr>
              <a:t>short period </a:t>
            </a:r>
            <a:r>
              <a:rPr lang="en-US" sz="2200" dirty="0">
                <a:latin typeface="Times New Roman" panose="02020603050405020304" pitchFamily="18" charset="0"/>
                <a:cs typeface="Times New Roman" panose="02020603050405020304" pitchFamily="18" charset="0"/>
              </a:rPr>
              <a:t>of </a:t>
            </a:r>
            <a:r>
              <a:rPr lang="en-US" sz="2200" dirty="0" smtClean="0">
                <a:latin typeface="Times New Roman" panose="02020603050405020304" pitchFamily="18" charset="0"/>
                <a:cs typeface="Times New Roman" panose="02020603050405020304" pitchFamily="18" charset="0"/>
              </a:rPr>
              <a:t>time</a:t>
            </a: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(foreign capital outflow). </a:t>
            </a:r>
          </a:p>
          <a:p>
            <a:pPr marL="0" indent="0">
              <a:buNone/>
            </a:pPr>
            <a:r>
              <a:rPr lang="fi-FI" sz="2200" dirty="0" smtClean="0">
                <a:latin typeface="Times New Roman" panose="02020603050405020304" pitchFamily="18" charset="0"/>
                <a:cs typeface="Times New Roman" panose="02020603050405020304" pitchFamily="18" charset="0"/>
              </a:rPr>
              <a:t>___________________________________________________________________</a:t>
            </a:r>
          </a:p>
          <a:p>
            <a:pPr marL="0" indent="0">
              <a:buNone/>
            </a:pPr>
            <a:endParaRPr lang="fi-FI" sz="2200" dirty="0">
              <a:latin typeface="Times New Roman" panose="02020603050405020304" pitchFamily="18" charset="0"/>
              <a:cs typeface="Times New Roman" panose="02020603050405020304" pitchFamily="18" charset="0"/>
            </a:endParaRPr>
          </a:p>
          <a:p>
            <a:pPr marL="0" indent="0">
              <a:buNone/>
            </a:pPr>
            <a:r>
              <a:rPr lang="fi-FI" sz="3500" b="1" dirty="0" err="1" smtClean="0">
                <a:latin typeface="Times New Roman" panose="02020603050405020304" pitchFamily="18" charset="0"/>
                <a:cs typeface="Times New Roman" panose="02020603050405020304" pitchFamily="18" charset="0"/>
              </a:rPr>
              <a:t>Numerous</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empirical</a:t>
            </a:r>
            <a:r>
              <a:rPr lang="fi-FI" sz="3500" b="1" dirty="0" smtClean="0">
                <a:latin typeface="Times New Roman" panose="02020603050405020304" pitchFamily="18" charset="0"/>
                <a:cs typeface="Times New Roman" panose="02020603050405020304" pitchFamily="18" charset="0"/>
              </a:rPr>
              <a:t> </a:t>
            </a:r>
            <a:r>
              <a:rPr lang="fi-FI" sz="3500" b="1" dirty="0" err="1" smtClean="0">
                <a:latin typeface="Times New Roman" panose="02020603050405020304" pitchFamily="18" charset="0"/>
                <a:cs typeface="Times New Roman" panose="02020603050405020304" pitchFamily="18" charset="0"/>
              </a:rPr>
              <a:t>evidence</a:t>
            </a:r>
            <a:r>
              <a:rPr lang="fi-FI" sz="3500" b="1" dirty="0" smtClean="0">
                <a:latin typeface="Times New Roman" panose="02020603050405020304" pitchFamily="18" charset="0"/>
                <a:cs typeface="Times New Roman" panose="02020603050405020304" pitchFamily="18" charset="0"/>
              </a:rPr>
              <a:t>: </a:t>
            </a:r>
            <a:endParaRPr lang="en-US" sz="3500" b="1" dirty="0" smtClean="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Currency </a:t>
            </a:r>
            <a:r>
              <a:rPr lang="en-US" dirty="0">
                <a:latin typeface="Times New Roman" panose="02020603050405020304" pitchFamily="18" charset="0"/>
                <a:cs typeface="Times New Roman" panose="02020603050405020304" pitchFamily="18" charset="0"/>
              </a:rPr>
              <a:t>crises are extremely costly </a:t>
            </a:r>
            <a:r>
              <a:rPr lang="en-US" dirty="0" smtClean="0">
                <a:latin typeface="Times New Roman" panose="02020603050405020304" pitchFamily="18" charset="0"/>
                <a:cs typeface="Times New Roman" panose="02020603050405020304" pitchFamily="18" charset="0"/>
              </a:rPr>
              <a:t>in terms </a:t>
            </a:r>
            <a:r>
              <a:rPr lang="en-US" dirty="0">
                <a:latin typeface="Times New Roman" panose="02020603050405020304" pitchFamily="18" charset="0"/>
                <a:cs typeface="Times New Roman" panose="02020603050405020304" pitchFamily="18" charset="0"/>
              </a:rPr>
              <a:t>of growth slowdown, increased unemployment, and higher inflation.</a:t>
            </a:r>
          </a:p>
        </p:txBody>
      </p:sp>
    </p:spTree>
    <p:extLst>
      <p:ext uri="{BB962C8B-B14F-4D97-AF65-F5344CB8AC3E}">
        <p14:creationId xmlns:p14="http://schemas.microsoft.com/office/powerpoint/2010/main" val="41582173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b="1" dirty="0" smtClean="0">
                <a:latin typeface="Times New Roman" panose="02020603050405020304" pitchFamily="18" charset="0"/>
                <a:cs typeface="Times New Roman" panose="02020603050405020304" pitchFamily="18" charset="0"/>
              </a:rPr>
              <a:t>2</a:t>
            </a:r>
            <a:r>
              <a:rPr lang="en-US" sz="3000" b="1" baseline="30000" dirty="0" smtClean="0">
                <a:latin typeface="Times New Roman" panose="02020603050405020304" pitchFamily="18" charset="0"/>
                <a:cs typeface="Times New Roman" panose="02020603050405020304" pitchFamily="18" charset="0"/>
              </a:rPr>
              <a:t>nd</a:t>
            </a:r>
            <a:r>
              <a:rPr lang="en-US" sz="3000" b="1" dirty="0" smtClean="0">
                <a:latin typeface="Times New Roman" panose="02020603050405020304" pitchFamily="18" charset="0"/>
                <a:cs typeface="Times New Roman" panose="02020603050405020304" pitchFamily="18" charset="0"/>
              </a:rPr>
              <a:t> regularity: </a:t>
            </a:r>
            <a:r>
              <a:rPr lang="en-US" sz="3000" b="1" dirty="0">
                <a:latin typeface="Times New Roman" panose="02020603050405020304" pitchFamily="18" charset="0"/>
                <a:cs typeface="Times New Roman" panose="02020603050405020304" pitchFamily="18" charset="0"/>
              </a:rPr>
              <a:t>Countries with More Flexible Exchange Rates </a:t>
            </a:r>
            <a:r>
              <a:rPr lang="en-US" sz="3000" b="1" dirty="0" smtClean="0">
                <a:latin typeface="Times New Roman" panose="02020603050405020304" pitchFamily="18" charset="0"/>
                <a:cs typeface="Times New Roman" panose="02020603050405020304" pitchFamily="18" charset="0"/>
              </a:rPr>
              <a:t>Have Tended </a:t>
            </a:r>
            <a:r>
              <a:rPr lang="en-US" sz="3000" b="1" dirty="0">
                <a:latin typeface="Times New Roman" panose="02020603050405020304" pitchFamily="18" charset="0"/>
                <a:cs typeface="Times New Roman" panose="02020603050405020304" pitchFamily="18" charset="0"/>
              </a:rPr>
              <a:t>to Grow Faster in the Long Run than Countries with Rigid Currency Pegs</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just">
              <a:buNone/>
            </a:pPr>
            <a:r>
              <a:rPr lang="en-US" sz="2500" dirty="0">
                <a:latin typeface="Times New Roman" panose="02020603050405020304" pitchFamily="18" charset="0"/>
                <a:cs typeface="Times New Roman" panose="02020603050405020304" pitchFamily="18" charset="0"/>
              </a:rPr>
              <a:t>Levy-</a:t>
            </a:r>
            <a:r>
              <a:rPr lang="en-US" sz="2500" dirty="0" err="1">
                <a:latin typeface="Times New Roman" panose="02020603050405020304" pitchFamily="18" charset="0"/>
                <a:cs typeface="Times New Roman" panose="02020603050405020304" pitchFamily="18" charset="0"/>
              </a:rPr>
              <a:t>Yeyati</a:t>
            </a:r>
            <a:r>
              <a:rPr lang="en-US" sz="2500" dirty="0">
                <a:latin typeface="Times New Roman" panose="02020603050405020304" pitchFamily="18" charset="0"/>
                <a:cs typeface="Times New Roman" panose="02020603050405020304" pitchFamily="18" charset="0"/>
              </a:rPr>
              <a:t> and </a:t>
            </a:r>
            <a:r>
              <a:rPr lang="en-US" sz="2500" dirty="0" err="1" smtClean="0">
                <a:latin typeface="Times New Roman" panose="02020603050405020304" pitchFamily="18" charset="0"/>
                <a:cs typeface="Times New Roman" panose="02020603050405020304" pitchFamily="18" charset="0"/>
              </a:rPr>
              <a:t>Sturzenegger</a:t>
            </a:r>
            <a:r>
              <a:rPr lang="en-US" sz="2500" dirty="0" smtClean="0">
                <a:latin typeface="Times New Roman" panose="02020603050405020304" pitchFamily="18" charset="0"/>
                <a:cs typeface="Times New Roman" panose="02020603050405020304" pitchFamily="18" charset="0"/>
              </a:rPr>
              <a:t> (2003</a:t>
            </a:r>
            <a:r>
              <a:rPr lang="en-US" sz="2500" dirty="0">
                <a:latin typeface="Times New Roman" panose="02020603050405020304" pitchFamily="18" charset="0"/>
                <a:cs typeface="Times New Roman" panose="02020603050405020304" pitchFamily="18" charset="0"/>
              </a:rPr>
              <a:t>) estimated a traditional cross country growth model to analyze whether </a:t>
            </a:r>
            <a:r>
              <a:rPr lang="en-US" sz="2500" dirty="0" smtClean="0">
                <a:latin typeface="Times New Roman" panose="02020603050405020304" pitchFamily="18" charset="0"/>
                <a:cs typeface="Times New Roman" panose="02020603050405020304" pitchFamily="18" charset="0"/>
              </a:rPr>
              <a:t>the </a:t>
            </a:r>
            <a:r>
              <a:rPr lang="en-US" sz="2500" dirty="0">
                <a:latin typeface="Times New Roman" panose="02020603050405020304" pitchFamily="18" charset="0"/>
                <a:cs typeface="Times New Roman" panose="02020603050405020304" pitchFamily="18" charset="0"/>
              </a:rPr>
              <a:t>exchange rate regime affects long term growth. Their results indicate that </a:t>
            </a:r>
            <a:r>
              <a:rPr lang="en-US" sz="2500" dirty="0" smtClean="0">
                <a:solidFill>
                  <a:srgbClr val="FF0000"/>
                </a:solidFill>
                <a:latin typeface="Times New Roman" panose="02020603050405020304" pitchFamily="18" charset="0"/>
                <a:cs typeface="Times New Roman" panose="02020603050405020304" pitchFamily="18" charset="0"/>
              </a:rPr>
              <a:t>emerging countries </a:t>
            </a:r>
            <a:r>
              <a:rPr lang="en-US" sz="2500" dirty="0">
                <a:latin typeface="Times New Roman" panose="02020603050405020304" pitchFamily="18" charset="0"/>
                <a:cs typeface="Times New Roman" panose="02020603050405020304" pitchFamily="18" charset="0"/>
              </a:rPr>
              <a:t>with </a:t>
            </a:r>
            <a:r>
              <a:rPr lang="en-US" sz="2500" dirty="0">
                <a:solidFill>
                  <a:srgbClr val="FF0000"/>
                </a:solidFill>
                <a:latin typeface="Times New Roman" panose="02020603050405020304" pitchFamily="18" charset="0"/>
                <a:cs typeface="Times New Roman" panose="02020603050405020304" pitchFamily="18" charset="0"/>
              </a:rPr>
              <a:t>more rigid exchange rates</a:t>
            </a:r>
            <a:r>
              <a:rPr lang="en-US" sz="2500" dirty="0">
                <a:latin typeface="Times New Roman" panose="02020603050405020304" pitchFamily="18" charset="0"/>
                <a:cs typeface="Times New Roman" panose="02020603050405020304" pitchFamily="18" charset="0"/>
              </a:rPr>
              <a:t> have experienced </a:t>
            </a:r>
            <a:r>
              <a:rPr lang="en-US" sz="2500" i="1" dirty="0">
                <a:solidFill>
                  <a:srgbClr val="FF0000"/>
                </a:solidFill>
                <a:latin typeface="Times New Roman" panose="02020603050405020304" pitchFamily="18" charset="0"/>
                <a:cs typeface="Times New Roman" panose="02020603050405020304" pitchFamily="18" charset="0"/>
              </a:rPr>
              <a:t>slower growth </a:t>
            </a:r>
            <a:r>
              <a:rPr lang="en-US" sz="2500" dirty="0">
                <a:latin typeface="Times New Roman" panose="02020603050405020304" pitchFamily="18" charset="0"/>
                <a:cs typeface="Times New Roman" panose="02020603050405020304" pitchFamily="18" charset="0"/>
              </a:rPr>
              <a:t>and </a:t>
            </a:r>
            <a:r>
              <a:rPr lang="en-US" sz="2500" i="1" dirty="0" smtClean="0">
                <a:solidFill>
                  <a:srgbClr val="FF0000"/>
                </a:solidFill>
                <a:latin typeface="Times New Roman" panose="02020603050405020304" pitchFamily="18" charset="0"/>
                <a:cs typeface="Times New Roman" panose="02020603050405020304" pitchFamily="18" charset="0"/>
              </a:rPr>
              <a:t>higher output </a:t>
            </a:r>
            <a:r>
              <a:rPr lang="en-US" sz="2500" i="1" dirty="0">
                <a:solidFill>
                  <a:srgbClr val="FF0000"/>
                </a:solidFill>
                <a:latin typeface="Times New Roman" panose="02020603050405020304" pitchFamily="18" charset="0"/>
                <a:cs typeface="Times New Roman" panose="02020603050405020304" pitchFamily="18" charset="0"/>
              </a:rPr>
              <a:t>volatility </a:t>
            </a:r>
            <a:r>
              <a:rPr lang="en-US" sz="2500" dirty="0">
                <a:latin typeface="Times New Roman" panose="02020603050405020304" pitchFamily="18" charset="0"/>
                <a:cs typeface="Times New Roman" panose="02020603050405020304" pitchFamily="18" charset="0"/>
              </a:rPr>
              <a:t>than countries with more flexible exchange rate regimes. </a:t>
            </a:r>
            <a:endParaRPr lang="en-US" sz="2500" dirty="0" smtClean="0">
              <a:latin typeface="Times New Roman" panose="02020603050405020304" pitchFamily="18" charset="0"/>
              <a:cs typeface="Times New Roman" panose="02020603050405020304" pitchFamily="18" charset="0"/>
            </a:endParaRPr>
          </a:p>
          <a:p>
            <a:pPr marL="0" indent="0" algn="just">
              <a:buNone/>
            </a:pPr>
            <a:endParaRPr lang="en-US" sz="2500" dirty="0">
              <a:latin typeface="Times New Roman" panose="02020603050405020304" pitchFamily="18" charset="0"/>
              <a:cs typeface="Times New Roman" panose="02020603050405020304" pitchFamily="18" charset="0"/>
            </a:endParaRPr>
          </a:p>
          <a:p>
            <a:pPr marL="0" indent="0" algn="just">
              <a:buNone/>
            </a:pPr>
            <a:r>
              <a:rPr lang="en-US" sz="25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also found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the exchange rate regime has no effect on output growth or output volatility </a:t>
            </a:r>
            <a:r>
              <a:rPr lang="en-US" sz="25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industrial </a:t>
            </a:r>
            <a:r>
              <a:rPr lang="en-US" sz="2500"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countries. </a:t>
            </a:r>
            <a:endParaRPr lang="en-US" sz="2500"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Other </a:t>
            </a:r>
            <a:r>
              <a:rPr lang="en-US" sz="2500" dirty="0">
                <a:latin typeface="Times New Roman" panose="02020603050405020304" pitchFamily="18" charset="0"/>
                <a:cs typeface="Times New Roman" panose="02020603050405020304" pitchFamily="18" charset="0"/>
              </a:rPr>
              <a:t>authors that have reached similar conclusions </a:t>
            </a:r>
            <a:r>
              <a:rPr lang="en-US" sz="2500" dirty="0" smtClean="0">
                <a:latin typeface="Times New Roman" panose="02020603050405020304" pitchFamily="18" charset="0"/>
                <a:cs typeface="Times New Roman" panose="02020603050405020304" pitchFamily="18" charset="0"/>
              </a:rPr>
              <a:t>include Edwards </a:t>
            </a:r>
            <a:r>
              <a:rPr lang="en-US" sz="2500" dirty="0">
                <a:latin typeface="Times New Roman" panose="02020603050405020304" pitchFamily="18" charset="0"/>
                <a:cs typeface="Times New Roman" panose="02020603050405020304" pitchFamily="18" charset="0"/>
              </a:rPr>
              <a:t>and Levy-</a:t>
            </a:r>
            <a:r>
              <a:rPr lang="en-US" sz="2500" dirty="0" err="1">
                <a:latin typeface="Times New Roman" panose="02020603050405020304" pitchFamily="18" charset="0"/>
                <a:cs typeface="Times New Roman" panose="02020603050405020304" pitchFamily="18" charset="0"/>
              </a:rPr>
              <a:t>Yeyati</a:t>
            </a:r>
            <a:r>
              <a:rPr lang="en-US" sz="2500" dirty="0">
                <a:latin typeface="Times New Roman" panose="02020603050405020304" pitchFamily="18" charset="0"/>
                <a:cs typeface="Times New Roman" panose="02020603050405020304" pitchFamily="18" charset="0"/>
              </a:rPr>
              <a:t> (2005) and Reinhart and Rogoff (2004</a:t>
            </a:r>
            <a:r>
              <a:rPr lang="en-US" sz="2500" dirty="0" smtClean="0">
                <a:latin typeface="Times New Roman" panose="02020603050405020304" pitchFamily="18" charset="0"/>
                <a:cs typeface="Times New Roman" panose="02020603050405020304" pitchFamily="18" charset="0"/>
              </a:rPr>
              <a:t>).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3390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3</a:t>
            </a:r>
            <a:r>
              <a:rPr lang="en-US" sz="3000" b="1" baseline="30000" dirty="0" smtClean="0">
                <a:latin typeface="Times New Roman" panose="02020603050405020304" pitchFamily="18" charset="0"/>
                <a:cs typeface="Times New Roman" panose="02020603050405020304" pitchFamily="18" charset="0"/>
              </a:rPr>
              <a:t>rd</a:t>
            </a:r>
            <a:r>
              <a:rPr lang="en-US" sz="3000" b="1" dirty="0" smtClean="0">
                <a:latin typeface="Times New Roman" panose="02020603050405020304" pitchFamily="18" charset="0"/>
                <a:cs typeface="Times New Roman" panose="02020603050405020304" pitchFamily="18" charset="0"/>
              </a:rPr>
              <a:t> regularity: Dollarized </a:t>
            </a:r>
            <a:r>
              <a:rPr lang="en-US" sz="3000" b="1" dirty="0">
                <a:latin typeface="Times New Roman" panose="02020603050405020304" pitchFamily="18" charset="0"/>
                <a:cs typeface="Times New Roman" panose="02020603050405020304" pitchFamily="18" charset="0"/>
              </a:rPr>
              <a:t>Countries do not Outperform Countries</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with a Currency of their Own</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latin typeface="Times New Roman" panose="02020603050405020304" pitchFamily="18" charset="0"/>
                <a:cs typeface="Times New Roman" panose="02020603050405020304" pitchFamily="18" charset="0"/>
              </a:rPr>
              <a:t>A number </a:t>
            </a:r>
            <a:r>
              <a:rPr lang="en-US" dirty="0" smtClean="0">
                <a:latin typeface="Times New Roman" panose="02020603050405020304" pitchFamily="18" charset="0"/>
                <a:cs typeface="Times New Roman" panose="02020603050405020304" pitchFamily="18" charset="0"/>
              </a:rPr>
              <a:t>of economists </a:t>
            </a:r>
            <a:r>
              <a:rPr lang="en-US" dirty="0">
                <a:latin typeface="Times New Roman" panose="02020603050405020304" pitchFamily="18" charset="0"/>
                <a:cs typeface="Times New Roman" panose="02020603050405020304" pitchFamily="18" charset="0"/>
              </a:rPr>
              <a:t>argued that there were no compelling reasons for (some) emerging </a:t>
            </a:r>
            <a:r>
              <a:rPr lang="en-US" dirty="0" smtClean="0">
                <a:latin typeface="Times New Roman" panose="02020603050405020304" pitchFamily="18" charset="0"/>
                <a:cs typeface="Times New Roman" panose="02020603050405020304" pitchFamily="18" charset="0"/>
              </a:rPr>
              <a:t>countries having </a:t>
            </a:r>
            <a:r>
              <a:rPr lang="en-US" dirty="0">
                <a:latin typeface="Times New Roman" panose="02020603050405020304" pitchFamily="18" charset="0"/>
                <a:cs typeface="Times New Roman" panose="02020603050405020304" pitchFamily="18" charset="0"/>
              </a:rPr>
              <a:t>national currencies.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According </a:t>
            </a:r>
            <a:r>
              <a:rPr lang="en-US" dirty="0">
                <a:latin typeface="Times New Roman" panose="02020603050405020304" pitchFamily="18" charset="0"/>
                <a:cs typeface="Times New Roman" panose="02020603050405020304" pitchFamily="18" charset="0"/>
              </a:rPr>
              <a:t>to this view a number of emerging nations </a:t>
            </a:r>
            <a:r>
              <a:rPr lang="en-US" dirty="0" smtClean="0">
                <a:latin typeface="Times New Roman" panose="02020603050405020304" pitchFamily="18" charset="0"/>
                <a:cs typeface="Times New Roman" panose="02020603050405020304" pitchFamily="18" charset="0"/>
              </a:rPr>
              <a:t>would benefit </a:t>
            </a:r>
            <a:r>
              <a:rPr lang="en-US" dirty="0">
                <a:latin typeface="Times New Roman" panose="02020603050405020304" pitchFamily="18" charset="0"/>
                <a:cs typeface="Times New Roman" panose="02020603050405020304" pitchFamily="18" charset="0"/>
              </a:rPr>
              <a:t>from adopting an advanced nation’s currency as legal tender. This proposal </a:t>
            </a:r>
            <a:r>
              <a:rPr lang="en-US" dirty="0" smtClean="0">
                <a:latin typeface="Times New Roman" panose="02020603050405020304" pitchFamily="18" charset="0"/>
                <a:cs typeface="Times New Roman" panose="02020603050405020304" pitchFamily="18" charset="0"/>
              </a:rPr>
              <a:t>has come </a:t>
            </a:r>
            <a:r>
              <a:rPr lang="en-US" dirty="0">
                <a:latin typeface="Times New Roman" panose="02020603050405020304" pitchFamily="18" charset="0"/>
                <a:cs typeface="Times New Roman" panose="02020603050405020304" pitchFamily="18" charset="0"/>
              </a:rPr>
              <a:t>to be known by the general name of </a:t>
            </a:r>
            <a:r>
              <a:rPr lang="en-US" b="1" i="1" dirty="0">
                <a:solidFill>
                  <a:srgbClr val="FF0000"/>
                </a:solidFill>
                <a:latin typeface="Times New Roman" panose="02020603050405020304" pitchFamily="18" charset="0"/>
                <a:cs typeface="Times New Roman" panose="02020603050405020304" pitchFamily="18" charset="0"/>
              </a:rPr>
              <a:t>“</a:t>
            </a:r>
            <a:r>
              <a:rPr lang="en-US" i="1" dirty="0" smtClean="0">
                <a:solidFill>
                  <a:srgbClr val="FF0000"/>
                </a:solidFill>
                <a:latin typeface="Times New Roman" panose="02020603050405020304" pitchFamily="18" charset="0"/>
                <a:cs typeface="Times New Roman" panose="02020603050405020304" pitchFamily="18" charset="0"/>
              </a:rPr>
              <a:t>dollarization”</a:t>
            </a:r>
            <a:r>
              <a:rPr lang="en-US"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endParaRPr lang="fi-FI" b="1" i="1"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There is wide agreement among economists that countries that give up </a:t>
            </a:r>
            <a:r>
              <a:rPr lang="en-US" dirty="0" smtClean="0">
                <a:latin typeface="Times New Roman" panose="02020603050405020304" pitchFamily="18" charset="0"/>
                <a:cs typeface="Times New Roman" panose="02020603050405020304" pitchFamily="18" charset="0"/>
              </a:rPr>
              <a:t>their currency</a:t>
            </a:r>
            <a:r>
              <a:rPr lang="en-US" dirty="0">
                <a:latin typeface="Times New Roman" panose="02020603050405020304" pitchFamily="18" charset="0"/>
                <a:cs typeface="Times New Roman" panose="02020603050405020304" pitchFamily="18" charset="0"/>
              </a:rPr>
              <a:t>, and delegate monetary policy to an advanced country’s (conservative) </a:t>
            </a:r>
            <a:r>
              <a:rPr lang="en-US" dirty="0" smtClean="0">
                <a:latin typeface="Times New Roman" panose="02020603050405020304" pitchFamily="18" charset="0"/>
                <a:cs typeface="Times New Roman" panose="02020603050405020304" pitchFamily="18" charset="0"/>
              </a:rPr>
              <a:t>central bank</a:t>
            </a:r>
            <a:r>
              <a:rPr lang="en-US" dirty="0">
                <a:latin typeface="Times New Roman" panose="02020603050405020304" pitchFamily="18" charset="0"/>
                <a:cs typeface="Times New Roman" panose="02020603050405020304" pitchFamily="18" charset="0"/>
              </a:rPr>
              <a:t>, will tend to have lower inflation than countries that pursue an active </a:t>
            </a:r>
            <a:r>
              <a:rPr lang="en-US" dirty="0" smtClean="0">
                <a:latin typeface="Times New Roman" panose="02020603050405020304" pitchFamily="18" charset="0"/>
                <a:cs typeface="Times New Roman" panose="02020603050405020304" pitchFamily="18" charset="0"/>
              </a:rPr>
              <a:t>domestic monetary </a:t>
            </a:r>
            <a:r>
              <a:rPr lang="en-US" dirty="0">
                <a:latin typeface="Times New Roman" panose="02020603050405020304" pitchFamily="18" charset="0"/>
                <a:cs typeface="Times New Roman" panose="02020603050405020304" pitchFamily="18" charset="0"/>
              </a:rPr>
              <a:t>policy.</a:t>
            </a:r>
          </a:p>
        </p:txBody>
      </p:sp>
    </p:spTree>
    <p:extLst>
      <p:ext uri="{BB962C8B-B14F-4D97-AF65-F5344CB8AC3E}">
        <p14:creationId xmlns:p14="http://schemas.microsoft.com/office/powerpoint/2010/main" val="369024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Economic</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effects</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dollarization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Supporters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r>
              <a:rPr lang="en-US" dirty="0">
                <a:latin typeface="Times New Roman" panose="02020603050405020304" pitchFamily="18" charset="0"/>
                <a:cs typeface="Times New Roman" panose="02020603050405020304" pitchFamily="18" charset="0"/>
              </a:rPr>
              <a:t>According to its supporters, dollarization will </a:t>
            </a:r>
            <a:r>
              <a:rPr lang="en-US" dirty="0" smtClean="0">
                <a:latin typeface="Times New Roman" panose="02020603050405020304" pitchFamily="18" charset="0"/>
                <a:cs typeface="Times New Roman" panose="02020603050405020304" pitchFamily="18" charset="0"/>
              </a:rPr>
              <a:t>positively affect </a:t>
            </a:r>
            <a:r>
              <a:rPr lang="en-US" dirty="0">
                <a:latin typeface="Times New Roman" panose="02020603050405020304" pitchFamily="18" charset="0"/>
                <a:cs typeface="Times New Roman" panose="02020603050405020304" pitchFamily="18" charset="0"/>
              </a:rPr>
              <a:t>growth through two channels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smtClean="0">
                <a:latin typeface="Times New Roman" panose="02020603050405020304" pitchFamily="18" charset="0"/>
                <a:cs typeface="Times New Roman" panose="02020603050405020304" pitchFamily="18" charset="0"/>
              </a:rPr>
              <a:t> </a:t>
            </a:r>
          </a:p>
          <a:p>
            <a:pPr marL="0" indent="0" algn="just">
              <a:buNone/>
            </a:pPr>
            <a:r>
              <a:rPr lang="en-US" dirty="0" smtClean="0">
                <a:latin typeface="Times New Roman" panose="02020603050405020304" pitchFamily="18" charset="0"/>
                <a:cs typeface="Times New Roman" panose="02020603050405020304" pitchFamily="18" charset="0"/>
              </a:rPr>
              <a:t>First</a:t>
            </a:r>
            <a:r>
              <a:rPr lang="en-US" dirty="0">
                <a:latin typeface="Times New Roman" panose="02020603050405020304" pitchFamily="18" charset="0"/>
                <a:cs typeface="Times New Roman" panose="02020603050405020304" pitchFamily="18" charset="0"/>
              </a:rPr>
              <a:t>, dollarization will tend to result in </a:t>
            </a:r>
            <a:r>
              <a:rPr lang="en-US" dirty="0" smtClean="0">
                <a:latin typeface="Times New Roman" panose="02020603050405020304" pitchFamily="18" charset="0"/>
                <a:cs typeface="Times New Roman" panose="02020603050405020304" pitchFamily="18" charset="0"/>
              </a:rPr>
              <a:t>lower interest </a:t>
            </a:r>
            <a:r>
              <a:rPr lang="en-US" dirty="0">
                <a:latin typeface="Times New Roman" panose="02020603050405020304" pitchFamily="18" charset="0"/>
                <a:cs typeface="Times New Roman" panose="02020603050405020304" pitchFamily="18" charset="0"/>
              </a:rPr>
              <a:t>rates, higher investment and faster growth (</a:t>
            </a:r>
            <a:r>
              <a:rPr lang="en-US" dirty="0" err="1">
                <a:latin typeface="Times New Roman" panose="02020603050405020304" pitchFamily="18" charset="0"/>
                <a:cs typeface="Times New Roman" panose="02020603050405020304" pitchFamily="18" charset="0"/>
              </a:rPr>
              <a:t>Dornbusch</a:t>
            </a:r>
            <a:r>
              <a:rPr lang="en-US" dirty="0">
                <a:latin typeface="Times New Roman" panose="02020603050405020304" pitchFamily="18" charset="0"/>
                <a:cs typeface="Times New Roman" panose="02020603050405020304" pitchFamily="18" charset="0"/>
              </a:rPr>
              <a:t>, 2001).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And</a:t>
            </a:r>
            <a:r>
              <a:rPr lang="en-US" dirty="0">
                <a:latin typeface="Times New Roman" panose="02020603050405020304" pitchFamily="18" charset="0"/>
                <a:cs typeface="Times New Roman" panose="02020603050405020304" pitchFamily="18" charset="0"/>
              </a:rPr>
              <a:t>, second, </a:t>
            </a:r>
            <a:r>
              <a:rPr lang="en-US" dirty="0" smtClean="0">
                <a:latin typeface="Times New Roman" panose="02020603050405020304" pitchFamily="18" charset="0"/>
                <a:cs typeface="Times New Roman" panose="02020603050405020304" pitchFamily="18" charset="0"/>
              </a:rPr>
              <a:t>by eliminating </a:t>
            </a:r>
            <a:r>
              <a:rPr lang="en-US" dirty="0">
                <a:latin typeface="Times New Roman" panose="02020603050405020304" pitchFamily="18" charset="0"/>
                <a:cs typeface="Times New Roman" panose="02020603050405020304" pitchFamily="18" charset="0"/>
              </a:rPr>
              <a:t>currency risk, a common currency will encourage international trade; this, </a:t>
            </a:r>
            <a:r>
              <a:rPr lang="en-US" dirty="0" smtClean="0">
                <a:latin typeface="Times New Roman" panose="02020603050405020304" pitchFamily="18" charset="0"/>
                <a:cs typeface="Times New Roman" panose="02020603050405020304" pitchFamily="18" charset="0"/>
              </a:rPr>
              <a:t>in turn</a:t>
            </a:r>
            <a:r>
              <a:rPr lang="en-US" dirty="0">
                <a:latin typeface="Times New Roman" panose="02020603050405020304" pitchFamily="18" charset="0"/>
                <a:cs typeface="Times New Roman" panose="02020603050405020304" pitchFamily="18" charset="0"/>
              </a:rPr>
              <a:t>, will result in faster </a:t>
            </a:r>
            <a:r>
              <a:rPr lang="en-US" dirty="0" smtClean="0">
                <a:latin typeface="Times New Roman" panose="02020603050405020304" pitchFamily="18" charset="0"/>
                <a:cs typeface="Times New Roman" panose="02020603050405020304" pitchFamily="18" charset="0"/>
              </a:rPr>
              <a:t>growth (Rose </a:t>
            </a:r>
            <a:r>
              <a:rPr lang="en-US" dirty="0">
                <a:latin typeface="Times New Roman" panose="02020603050405020304" pitchFamily="18" charset="0"/>
                <a:cs typeface="Times New Roman" panose="02020603050405020304" pitchFamily="18" charset="0"/>
              </a:rPr>
              <a:t>(2000), and Rose and Van </a:t>
            </a:r>
            <a:r>
              <a:rPr lang="en-US" dirty="0" err="1">
                <a:latin typeface="Times New Roman" panose="02020603050405020304" pitchFamily="18" charset="0"/>
                <a:cs typeface="Times New Roman" panose="02020603050405020304" pitchFamily="18" charset="0"/>
              </a:rPr>
              <a:t>Wincoop</a:t>
            </a:r>
            <a:r>
              <a:rPr lang="en-US" dirty="0">
                <a:latin typeface="Times New Roman" panose="02020603050405020304" pitchFamily="18" charset="0"/>
                <a:cs typeface="Times New Roman" panose="02020603050405020304" pitchFamily="18" charset="0"/>
              </a:rPr>
              <a:t> (2001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7280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Economic</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effects</a:t>
            </a:r>
            <a:r>
              <a:rPr lang="fi-FI" b="1" dirty="0" smtClean="0">
                <a:latin typeface="Times New Roman" panose="02020603050405020304" pitchFamily="18" charset="0"/>
                <a:cs typeface="Times New Roman" panose="02020603050405020304" pitchFamily="18" charset="0"/>
              </a:rPr>
              <a:t> of </a:t>
            </a:r>
            <a:r>
              <a:rPr lang="fi-FI" b="1" dirty="0" err="1" smtClean="0">
                <a:latin typeface="Times New Roman" panose="02020603050405020304" pitchFamily="18" charset="0"/>
                <a:cs typeface="Times New Roman" panose="02020603050405020304" pitchFamily="18" charset="0"/>
              </a:rPr>
              <a:t>dollarization</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Opponents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buNone/>
            </a:pPr>
            <a:r>
              <a:rPr lang="en-US" dirty="0" smtClean="0">
                <a:latin typeface="Times New Roman" panose="02020603050405020304" pitchFamily="18" charset="0"/>
                <a:cs typeface="Times New Roman" panose="02020603050405020304" pitchFamily="18" charset="0"/>
              </a:rPr>
              <a:t>Edwards and </a:t>
            </a:r>
            <a:r>
              <a:rPr lang="en-US" dirty="0" err="1" smtClean="0">
                <a:latin typeface="Times New Roman" panose="02020603050405020304" pitchFamily="18" charset="0"/>
                <a:cs typeface="Times New Roman" panose="02020603050405020304" pitchFamily="18" charset="0"/>
              </a:rPr>
              <a:t>Magendzo</a:t>
            </a:r>
            <a:r>
              <a:rPr lang="en-US" dirty="0" smtClean="0">
                <a:latin typeface="Times New Roman" panose="02020603050405020304" pitchFamily="18" charset="0"/>
                <a:cs typeface="Times New Roman" panose="02020603050405020304" pitchFamily="18" charset="0"/>
              </a:rPr>
              <a:t> (2003, 2006):</a:t>
            </a:r>
          </a:p>
          <a:p>
            <a:pPr marL="0" indent="0">
              <a:buNone/>
            </a:pPr>
            <a:endParaRPr lang="fi-FI" dirty="0">
              <a:latin typeface="Times New Roman" panose="02020603050405020304" pitchFamily="18" charset="0"/>
              <a:cs typeface="Times New Roman" panose="02020603050405020304" pitchFamily="18" charset="0"/>
            </a:endParaRPr>
          </a:p>
          <a:p>
            <a:pPr marL="514350" indent="-514350" algn="just">
              <a:buAutoNum type="alphaLcParenBoth"/>
            </a:pPr>
            <a:r>
              <a:rPr lang="en-US" dirty="0" smtClean="0">
                <a:latin typeface="Times New Roman" panose="02020603050405020304" pitchFamily="18" charset="0"/>
                <a:cs typeface="Times New Roman" panose="02020603050405020304" pitchFamily="18" charset="0"/>
              </a:rPr>
              <a:t>With other </a:t>
            </a:r>
            <a:r>
              <a:rPr lang="en-US" dirty="0">
                <a:latin typeface="Times New Roman" panose="02020603050405020304" pitchFamily="18" charset="0"/>
                <a:cs typeface="Times New Roman" panose="02020603050405020304" pitchFamily="18" charset="0"/>
              </a:rPr>
              <a:t>things given, dollarized countries have had a slightly lower rate of growth </a:t>
            </a:r>
            <a:r>
              <a:rPr lang="en-US" dirty="0" smtClean="0">
                <a:latin typeface="Times New Roman" panose="02020603050405020304" pitchFamily="18" charset="0"/>
                <a:cs typeface="Times New Roman" panose="02020603050405020304" pitchFamily="18" charset="0"/>
              </a:rPr>
              <a:t>than countries </a:t>
            </a:r>
            <a:r>
              <a:rPr lang="en-US" dirty="0">
                <a:latin typeface="Times New Roman" panose="02020603050405020304" pitchFamily="18" charset="0"/>
                <a:cs typeface="Times New Roman" panose="02020603050405020304" pitchFamily="18" charset="0"/>
              </a:rPr>
              <a:t>with a domestic currency; this difference, although small, is </a:t>
            </a:r>
            <a:r>
              <a:rPr lang="en-US" dirty="0" smtClean="0">
                <a:latin typeface="Times New Roman" panose="02020603050405020304" pitchFamily="18" charset="0"/>
                <a:cs typeface="Times New Roman" panose="02020603050405020304" pitchFamily="18" charset="0"/>
              </a:rPr>
              <a:t>statistically significant</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 GDP volatility has been </a:t>
            </a:r>
            <a:r>
              <a:rPr lang="en-US" i="1" dirty="0">
                <a:latin typeface="Times New Roman" panose="02020603050405020304" pitchFamily="18" charset="0"/>
                <a:cs typeface="Times New Roman" panose="02020603050405020304" pitchFamily="18" charset="0"/>
              </a:rPr>
              <a:t>significantly higher </a:t>
            </a:r>
            <a:r>
              <a:rPr lang="en-US" dirty="0">
                <a:latin typeface="Times New Roman" panose="02020603050405020304" pitchFamily="18" charset="0"/>
                <a:cs typeface="Times New Roman" panose="02020603050405020304" pitchFamily="18" charset="0"/>
              </a:rPr>
              <a:t>in dollarized </a:t>
            </a:r>
            <a:r>
              <a:rPr lang="en-US" dirty="0" smtClean="0">
                <a:latin typeface="Times New Roman" panose="02020603050405020304" pitchFamily="18" charset="0"/>
                <a:cs typeface="Times New Roman" panose="02020603050405020304" pitchFamily="18" charset="0"/>
              </a:rPr>
              <a:t>economies,    </a:t>
            </a:r>
          </a:p>
          <a:p>
            <a:pPr marL="0" indent="0" algn="just">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than </a:t>
            </a:r>
            <a:r>
              <a:rPr lang="en-US" dirty="0">
                <a:latin typeface="Times New Roman" panose="02020603050405020304" pitchFamily="18" charset="0"/>
                <a:cs typeface="Times New Roman" panose="02020603050405020304" pitchFamily="18" charset="0"/>
              </a:rPr>
              <a:t>in with-currency countries.</a:t>
            </a:r>
          </a:p>
        </p:txBody>
      </p:sp>
    </p:spTree>
    <p:extLst>
      <p:ext uri="{BB962C8B-B14F-4D97-AF65-F5344CB8AC3E}">
        <p14:creationId xmlns:p14="http://schemas.microsoft.com/office/powerpoint/2010/main" val="12919118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500" b="1" dirty="0" smtClean="0">
                <a:latin typeface="Times New Roman" panose="02020603050405020304" pitchFamily="18" charset="0"/>
                <a:cs typeface="Times New Roman" panose="02020603050405020304" pitchFamily="18" charset="0"/>
              </a:rPr>
              <a:t>4th </a:t>
            </a:r>
            <a:r>
              <a:rPr lang="fi-FI" sz="2500" b="1" dirty="0" err="1" smtClean="0">
                <a:latin typeface="Times New Roman" panose="02020603050405020304" pitchFamily="18" charset="0"/>
                <a:cs typeface="Times New Roman" panose="02020603050405020304" pitchFamily="18" charset="0"/>
              </a:rPr>
              <a:t>regularity</a:t>
            </a:r>
            <a:r>
              <a:rPr lang="fi-FI" sz="2500" b="1" dirty="0" smtClean="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Countries with Flexible Exchange Rates are able </a:t>
            </a:r>
            <a:r>
              <a:rPr lang="en-US" sz="2500" b="1" dirty="0" smtClean="0">
                <a:latin typeface="Times New Roman" panose="02020603050405020304" pitchFamily="18" charset="0"/>
                <a:cs typeface="Times New Roman" panose="02020603050405020304" pitchFamily="18" charset="0"/>
              </a:rPr>
              <a:t>to Accommodate </a:t>
            </a:r>
            <a:r>
              <a:rPr lang="en-US" sz="2500" b="1" dirty="0">
                <a:latin typeface="Times New Roman" panose="02020603050405020304" pitchFamily="18" charset="0"/>
                <a:cs typeface="Times New Roman" panose="02020603050405020304" pitchFamily="18" charset="0"/>
              </a:rPr>
              <a:t>External Shocks Better than Countries with Rigid Rates</a:t>
            </a:r>
          </a:p>
        </p:txBody>
      </p:sp>
      <p:sp>
        <p:nvSpPr>
          <p:cNvPr id="3" name="Content Placeholder 2"/>
          <p:cNvSpPr>
            <a:spLocks noGrp="1"/>
          </p:cNvSpPr>
          <p:nvPr>
            <p:ph idx="1"/>
          </p:nvPr>
        </p:nvSpPr>
        <p:spPr/>
        <p:txBody>
          <a:bodyPr/>
          <a:lstStyle/>
          <a:p>
            <a:pPr marL="0" indent="0">
              <a:buNone/>
            </a:pPr>
            <a:endParaRPr lang="en-US" dirty="0" smtClean="0"/>
          </a:p>
          <a:p>
            <a:pPr marL="0" indent="0" algn="just">
              <a:buNone/>
            </a:pPr>
            <a:r>
              <a:rPr lang="en-US" sz="3600" dirty="0" smtClean="0">
                <a:latin typeface="Times New Roman" panose="02020603050405020304" pitchFamily="18" charset="0"/>
                <a:cs typeface="Times New Roman" panose="02020603050405020304" pitchFamily="18" charset="0"/>
              </a:rPr>
              <a:t>This</a:t>
            </a:r>
            <a:r>
              <a:rPr lang="en-US" sz="3600" dirty="0">
                <a:latin typeface="Times New Roman" panose="02020603050405020304" pitchFamily="18" charset="0"/>
                <a:cs typeface="Times New Roman" panose="02020603050405020304" pitchFamily="18" charset="0"/>
              </a:rPr>
              <a:t>, in turn, will </a:t>
            </a:r>
            <a:r>
              <a:rPr lang="en-US" sz="3600" dirty="0" smtClean="0">
                <a:latin typeface="Times New Roman" panose="02020603050405020304" pitchFamily="18" charset="0"/>
                <a:cs typeface="Times New Roman" panose="02020603050405020304" pitchFamily="18" charset="0"/>
              </a:rPr>
              <a:t>allow countries </a:t>
            </a:r>
            <a:r>
              <a:rPr lang="en-US" sz="3600" dirty="0">
                <a:latin typeface="Times New Roman" panose="02020603050405020304" pitchFamily="18" charset="0"/>
                <a:cs typeface="Times New Roman" panose="02020603050405020304" pitchFamily="18" charset="0"/>
              </a:rPr>
              <a:t>with floating rates to avoid costly and </a:t>
            </a:r>
            <a:r>
              <a:rPr lang="en-US" sz="3600" dirty="0" smtClean="0">
                <a:latin typeface="Times New Roman" panose="02020603050405020304" pitchFamily="18" charset="0"/>
                <a:cs typeface="Times New Roman" panose="02020603050405020304" pitchFamily="18" charset="0"/>
              </a:rPr>
              <a:t>protracted/long-standing </a:t>
            </a:r>
            <a:r>
              <a:rPr lang="en-US" sz="3600" dirty="0">
                <a:latin typeface="Times New Roman" panose="02020603050405020304" pitchFamily="18" charset="0"/>
                <a:cs typeface="Times New Roman" panose="02020603050405020304" pitchFamily="18" charset="0"/>
              </a:rPr>
              <a:t>adjustment processes</a:t>
            </a:r>
            <a:r>
              <a:rPr lang="en-US" sz="3600" dirty="0" smtClean="0">
                <a:latin typeface="Times New Roman" panose="02020603050405020304" pitchFamily="18" charset="0"/>
                <a:cs typeface="Times New Roman" panose="02020603050405020304" pitchFamily="18" charset="0"/>
              </a:rPr>
              <a:t>.</a:t>
            </a:r>
          </a:p>
          <a:p>
            <a:pPr marL="0" indent="0">
              <a:buNone/>
            </a:pPr>
            <a:endParaRPr lang="fi-FI" dirty="0"/>
          </a:p>
          <a:p>
            <a:pPr marL="0" indent="0">
              <a:buNone/>
            </a:pPr>
            <a:endParaRPr lang="en-US" dirty="0"/>
          </a:p>
        </p:txBody>
      </p:sp>
    </p:spTree>
    <p:extLst>
      <p:ext uri="{BB962C8B-B14F-4D97-AF65-F5344CB8AC3E}">
        <p14:creationId xmlns:p14="http://schemas.microsoft.com/office/powerpoint/2010/main" val="2891305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500" b="1" dirty="0" smtClean="0">
                <a:latin typeface="Times New Roman" panose="02020603050405020304" pitchFamily="18" charset="0"/>
                <a:cs typeface="Times New Roman" panose="02020603050405020304" pitchFamily="18" charset="0"/>
              </a:rPr>
              <a:t>5th </a:t>
            </a:r>
            <a:r>
              <a:rPr lang="fi-FI" sz="2500" b="1" dirty="0" err="1" smtClean="0">
                <a:latin typeface="Times New Roman" panose="02020603050405020304" pitchFamily="18" charset="0"/>
                <a:cs typeface="Times New Roman" panose="02020603050405020304" pitchFamily="18" charset="0"/>
              </a:rPr>
              <a:t>regularity</a:t>
            </a:r>
            <a:r>
              <a:rPr lang="fi-FI" sz="2500" b="1" dirty="0" smtClean="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Under Capital Mobility and Fixed Exchange </a:t>
            </a:r>
            <a:r>
              <a:rPr lang="en-US" sz="2500" b="1" dirty="0" smtClean="0">
                <a:latin typeface="Times New Roman" panose="02020603050405020304" pitchFamily="18" charset="0"/>
                <a:cs typeface="Times New Roman" panose="02020603050405020304" pitchFamily="18" charset="0"/>
              </a:rPr>
              <a:t>Rates, there </a:t>
            </a:r>
            <a:r>
              <a:rPr lang="en-US" sz="2500" b="1" dirty="0">
                <a:latin typeface="Times New Roman" panose="02020603050405020304" pitchFamily="18" charset="0"/>
                <a:cs typeface="Times New Roman" panose="02020603050405020304" pitchFamily="18" charset="0"/>
              </a:rPr>
              <a:t>is no room for (fully) Independent Monetary Policy (The Impossibility of </a:t>
            </a:r>
            <a:r>
              <a:rPr lang="en-US" sz="2500" b="1" dirty="0" smtClean="0">
                <a:latin typeface="Times New Roman" panose="02020603050405020304" pitchFamily="18" charset="0"/>
                <a:cs typeface="Times New Roman" panose="02020603050405020304" pitchFamily="18" charset="0"/>
              </a:rPr>
              <a:t>the Holy </a:t>
            </a:r>
            <a:r>
              <a:rPr lang="en-US" sz="2500" b="1" dirty="0">
                <a:latin typeface="Times New Roman" panose="02020603050405020304" pitchFamily="18" charset="0"/>
                <a:cs typeface="Times New Roman" panose="02020603050405020304" pitchFamily="18" charset="0"/>
              </a:rPr>
              <a:t>Trinity)</a:t>
            </a:r>
          </a:p>
        </p:txBody>
      </p:sp>
      <p:sp>
        <p:nvSpPr>
          <p:cNvPr id="3" name="Content Placeholder 2"/>
          <p:cNvSpPr>
            <a:spLocks noGrp="1"/>
          </p:cNvSpPr>
          <p:nvPr>
            <p:ph idx="1"/>
          </p:nvPr>
        </p:nvSpPr>
        <p:spPr/>
        <p:txBody>
          <a:bodyPr>
            <a:normAutofit lnSpcReduction="10000"/>
          </a:bodyPr>
          <a:lstStyle/>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This </a:t>
            </a:r>
            <a:r>
              <a:rPr lang="en-US" sz="2500" dirty="0">
                <a:latin typeface="Times New Roman" panose="02020603050405020304" pitchFamily="18" charset="0"/>
                <a:cs typeface="Times New Roman" panose="02020603050405020304" pitchFamily="18" charset="0"/>
              </a:rPr>
              <a:t>principle has received the name of the </a:t>
            </a:r>
            <a:r>
              <a:rPr lang="en-US" sz="2500" i="1" dirty="0">
                <a:latin typeface="Times New Roman" panose="02020603050405020304" pitchFamily="18" charset="0"/>
                <a:cs typeface="Times New Roman" panose="02020603050405020304" pitchFamily="18" charset="0"/>
              </a:rPr>
              <a:t>“Impossibility of </a:t>
            </a:r>
            <a:r>
              <a:rPr lang="en-US" sz="2500" i="1" dirty="0" smtClean="0">
                <a:latin typeface="Times New Roman" panose="02020603050405020304" pitchFamily="18" charset="0"/>
                <a:cs typeface="Times New Roman" panose="02020603050405020304" pitchFamily="18" charset="0"/>
              </a:rPr>
              <a:t>the Holy </a:t>
            </a:r>
            <a:r>
              <a:rPr lang="en-US" sz="2500" i="1" dirty="0">
                <a:latin typeface="Times New Roman" panose="02020603050405020304" pitchFamily="18" charset="0"/>
                <a:cs typeface="Times New Roman" panose="02020603050405020304" pitchFamily="18" charset="0"/>
              </a:rPr>
              <a:t>Trinity</a:t>
            </a:r>
            <a:r>
              <a:rPr lang="en-US" sz="2500" i="1" dirty="0" smtClean="0">
                <a:latin typeface="Times New Roman" panose="02020603050405020304" pitchFamily="18" charset="0"/>
                <a:cs typeface="Times New Roman" panose="02020603050405020304" pitchFamily="18" charset="0"/>
              </a:rPr>
              <a:t>,” (Three in one; One in three; Blessed trinity) </a:t>
            </a:r>
            <a:r>
              <a:rPr lang="en-US" sz="2500" dirty="0" smtClean="0">
                <a:latin typeface="Times New Roman" panose="02020603050405020304" pitchFamily="18" charset="0"/>
                <a:cs typeface="Times New Roman" panose="02020603050405020304" pitchFamily="18" charset="0"/>
              </a:rPr>
              <a:t>and </a:t>
            </a:r>
            <a:r>
              <a:rPr lang="en-US" sz="2500" dirty="0">
                <a:latin typeface="Times New Roman" panose="02020603050405020304" pitchFamily="18" charset="0"/>
                <a:cs typeface="Times New Roman" panose="02020603050405020304" pitchFamily="18" charset="0"/>
              </a:rPr>
              <a:t>in its simplest incarnation may be stated as follows: it is not </a:t>
            </a:r>
            <a:r>
              <a:rPr lang="en-US" sz="2500" dirty="0" smtClean="0">
                <a:latin typeface="Times New Roman" panose="02020603050405020304" pitchFamily="18" charset="0"/>
                <a:cs typeface="Times New Roman" panose="02020603050405020304" pitchFamily="18" charset="0"/>
              </a:rPr>
              <a:t>possible to </a:t>
            </a:r>
            <a:r>
              <a:rPr lang="en-US" sz="2500" dirty="0">
                <a:latin typeface="Times New Roman" panose="02020603050405020304" pitchFamily="18" charset="0"/>
                <a:cs typeface="Times New Roman" panose="02020603050405020304" pitchFamily="18" charset="0"/>
              </a:rPr>
              <a:t>simultaneously </a:t>
            </a:r>
            <a:r>
              <a:rPr lang="en-US" sz="2500" dirty="0" smtClean="0">
                <a:latin typeface="Times New Roman" panose="02020603050405020304" pitchFamily="18" charset="0"/>
                <a:cs typeface="Times New Roman" panose="02020603050405020304" pitchFamily="18" charset="0"/>
              </a:rPr>
              <a:t>have: </a:t>
            </a:r>
          </a:p>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solidFill>
                  <a:srgbClr val="00B050"/>
                </a:solidFill>
                <a:latin typeface="Times New Roman" panose="02020603050405020304" pitchFamily="18" charset="0"/>
                <a:cs typeface="Times New Roman" panose="02020603050405020304" pitchFamily="18" charset="0"/>
              </a:rPr>
              <a:t>free </a:t>
            </a:r>
            <a:r>
              <a:rPr lang="en-US" sz="2500" dirty="0">
                <a:solidFill>
                  <a:srgbClr val="00B050"/>
                </a:solidFill>
                <a:latin typeface="Times New Roman" panose="02020603050405020304" pitchFamily="18" charset="0"/>
                <a:cs typeface="Times New Roman" panose="02020603050405020304" pitchFamily="18" charset="0"/>
              </a:rPr>
              <a:t>capital mobility, a pegged exchange rate</a:t>
            </a:r>
            <a:r>
              <a:rPr lang="en-US" sz="2500" dirty="0">
                <a:latin typeface="Times New Roman" panose="02020603050405020304" pitchFamily="18" charset="0"/>
                <a:cs typeface="Times New Roman" panose="02020603050405020304" pitchFamily="18" charset="0"/>
              </a:rPr>
              <a:t>, </a:t>
            </a: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and </a:t>
            </a:r>
            <a:r>
              <a:rPr lang="en-US" sz="2500" dirty="0">
                <a:solidFill>
                  <a:srgbClr val="C00000"/>
                </a:solidFill>
                <a:latin typeface="Times New Roman" panose="02020603050405020304" pitchFamily="18" charset="0"/>
                <a:cs typeface="Times New Roman" panose="02020603050405020304" pitchFamily="18" charset="0"/>
              </a:rPr>
              <a:t>an </a:t>
            </a:r>
            <a:r>
              <a:rPr lang="en-US" sz="2500" dirty="0" smtClean="0">
                <a:solidFill>
                  <a:srgbClr val="C00000"/>
                </a:solidFill>
                <a:latin typeface="Times New Roman" panose="02020603050405020304" pitchFamily="18" charset="0"/>
                <a:cs typeface="Times New Roman" panose="02020603050405020304" pitchFamily="18" charset="0"/>
              </a:rPr>
              <a:t>independent monetary </a:t>
            </a:r>
            <a:r>
              <a:rPr lang="en-US" sz="2500" dirty="0">
                <a:solidFill>
                  <a:srgbClr val="C00000"/>
                </a:solidFill>
                <a:latin typeface="Times New Roman" panose="02020603050405020304" pitchFamily="18" charset="0"/>
                <a:cs typeface="Times New Roman" panose="02020603050405020304" pitchFamily="18" charset="0"/>
              </a:rPr>
              <a:t>policy</a:t>
            </a:r>
            <a:r>
              <a:rPr lang="en-US" sz="2500" dirty="0" smtClean="0">
                <a:latin typeface="Times New Roman" panose="02020603050405020304" pitchFamily="18" charset="0"/>
                <a:cs typeface="Times New Roman" panose="02020603050405020304" pitchFamily="18" charset="0"/>
              </a:rPr>
              <a:t>.</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Some authors, however, have argued that this is a false dilemma, since there is </a:t>
            </a:r>
            <a:r>
              <a:rPr lang="en-US" sz="2500" dirty="0" smtClean="0">
                <a:latin typeface="Times New Roman" panose="02020603050405020304" pitchFamily="18" charset="0"/>
                <a:cs typeface="Times New Roman" panose="02020603050405020304" pitchFamily="18" charset="0"/>
              </a:rPr>
              <a:t>no reason </a:t>
            </a:r>
            <a:r>
              <a:rPr lang="en-US" sz="2500" dirty="0">
                <a:latin typeface="Times New Roman" panose="02020603050405020304" pitchFamily="18" charset="0"/>
                <a:cs typeface="Times New Roman" panose="02020603050405020304" pitchFamily="18" charset="0"/>
              </a:rPr>
              <a:t>for emerging economies to have free capital </a:t>
            </a:r>
            <a:r>
              <a:rPr lang="en-US" sz="2500" dirty="0" smtClean="0">
                <a:latin typeface="Times New Roman" panose="02020603050405020304" pitchFamily="18" charset="0"/>
                <a:cs typeface="Times New Roman" panose="02020603050405020304" pitchFamily="18" charset="0"/>
              </a:rPr>
              <a:t>mobility: </a:t>
            </a:r>
          </a:p>
          <a:p>
            <a:pPr marL="0" indent="0" algn="just">
              <a:buNone/>
            </a:pPr>
            <a:r>
              <a:rPr lang="en-US" sz="2500" dirty="0" smtClean="0">
                <a:latin typeface="Times New Roman" panose="02020603050405020304" pitchFamily="18" charset="0"/>
                <a:cs typeface="Times New Roman" panose="02020603050405020304" pitchFamily="18" charset="0"/>
              </a:rPr>
              <a:t>problem of capital flight </a:t>
            </a:r>
            <a:r>
              <a:rPr lang="en-US" sz="2500" dirty="0" smtClean="0">
                <a:latin typeface="Times New Roman" panose="02020603050405020304" pitchFamily="18" charset="0"/>
                <a:cs typeface="Times New Roman" panose="02020603050405020304" pitchFamily="18" charset="0"/>
                <a:sym typeface="Wingdings" panose="05000000000000000000" pitchFamily="2" charset="2"/>
              </a:rPr>
              <a:t> need for capital control. </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8058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anose="02020603050405020304" pitchFamily="18" charset="0"/>
                <a:cs typeface="Times New Roman" panose="02020603050405020304" pitchFamily="18" charset="0"/>
              </a:rPr>
              <a:t>Inflation risk and investment decisions in emerging markets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mix of strong economic growth and insufficient monetary restraint can result in high inflation, a problem that has periodically cropped up in emerging markets.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Runaway </a:t>
            </a:r>
            <a:r>
              <a:rPr lang="en-US" dirty="0">
                <a:latin typeface="Times New Roman" panose="02020603050405020304" pitchFamily="18" charset="0"/>
                <a:cs typeface="Times New Roman" panose="02020603050405020304" pitchFamily="18" charset="0"/>
              </a:rPr>
              <a:t>inflation can devalue currencies, hurt corporate profit margins, and abruptly slow economic growth.</a:t>
            </a:r>
            <a:endParaRPr lang="fi-FI"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05738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just"/>
            <a:r>
              <a:rPr lang="en-US" sz="3000" b="1" dirty="0" smtClean="0">
                <a:latin typeface="Times New Roman" panose="02020603050405020304" pitchFamily="18" charset="0"/>
                <a:cs typeface="Times New Roman" panose="02020603050405020304" pitchFamily="18" charset="0"/>
              </a:rPr>
              <a:t>6</a:t>
            </a:r>
            <a:r>
              <a:rPr lang="en-US" sz="3000" b="1" baseline="30000" dirty="0" smtClean="0">
                <a:latin typeface="Times New Roman" panose="02020603050405020304" pitchFamily="18" charset="0"/>
                <a:cs typeface="Times New Roman" panose="02020603050405020304" pitchFamily="18" charset="0"/>
              </a:rPr>
              <a:t>th</a:t>
            </a:r>
            <a:r>
              <a:rPr lang="en-US" sz="3000" b="1" dirty="0" smtClean="0">
                <a:latin typeface="Times New Roman" panose="02020603050405020304" pitchFamily="18" charset="0"/>
                <a:cs typeface="Times New Roman" panose="02020603050405020304" pitchFamily="18" charset="0"/>
              </a:rPr>
              <a:t> regularity</a:t>
            </a:r>
            <a:r>
              <a:rPr lang="fi-FI"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Exchange Rate Adjustment Based on Inflation </a:t>
            </a:r>
            <a:r>
              <a:rPr lang="en-US" sz="3000" b="1" dirty="0" smtClean="0">
                <a:latin typeface="Times New Roman" panose="02020603050405020304" pitchFamily="18" charset="0"/>
                <a:cs typeface="Times New Roman" panose="02020603050405020304" pitchFamily="18" charset="0"/>
              </a:rPr>
              <a:t>Rate Differentials </a:t>
            </a:r>
            <a:r>
              <a:rPr lang="en-US" sz="3000" b="1" dirty="0">
                <a:latin typeface="Times New Roman" panose="02020603050405020304" pitchFamily="18" charset="0"/>
                <a:cs typeface="Times New Roman" panose="02020603050405020304" pitchFamily="18" charset="0"/>
              </a:rPr>
              <a:t>Result in a Loss of Anchor and in Macroeconomic Instability</a:t>
            </a:r>
          </a:p>
        </p:txBody>
      </p:sp>
      <p:sp>
        <p:nvSpPr>
          <p:cNvPr id="3" name="Content Placeholder 2"/>
          <p:cNvSpPr>
            <a:spLocks noGrp="1"/>
          </p:cNvSpPr>
          <p:nvPr>
            <p:ph idx="1"/>
          </p:nvPr>
        </p:nvSpPr>
        <p:spPr/>
        <p:txBody>
          <a:bodyPr>
            <a:normAutofit/>
          </a:bodyPr>
          <a:lstStyle/>
          <a:p>
            <a:pPr marL="0" indent="0" algn="just">
              <a:buNone/>
            </a:pPr>
            <a:endParaRPr lang="en-US" sz="2500" dirty="0" smtClean="0">
              <a:latin typeface="Times New Roman" panose="02020603050405020304" pitchFamily="18" charset="0"/>
              <a:cs typeface="Times New Roman" panose="02020603050405020304" pitchFamily="18" charset="0"/>
            </a:endParaRPr>
          </a:p>
          <a:p>
            <a:pPr marL="0" indent="0" algn="just">
              <a:buNone/>
            </a:pPr>
            <a:r>
              <a:rPr lang="en-US" sz="2500" dirty="0" smtClean="0">
                <a:latin typeface="Times New Roman" panose="02020603050405020304" pitchFamily="18" charset="0"/>
                <a:cs typeface="Times New Roman" panose="02020603050405020304" pitchFamily="18" charset="0"/>
              </a:rPr>
              <a:t>This </a:t>
            </a:r>
            <a:r>
              <a:rPr lang="en-US" sz="2500" dirty="0">
                <a:latin typeface="Times New Roman" panose="02020603050405020304" pitchFamily="18" charset="0"/>
                <a:cs typeface="Times New Roman" panose="02020603050405020304" pitchFamily="18" charset="0"/>
              </a:rPr>
              <a:t>type of exchange rate </a:t>
            </a:r>
            <a:r>
              <a:rPr lang="en-US" sz="2500" dirty="0" smtClean="0">
                <a:latin typeface="Times New Roman" panose="02020603050405020304" pitchFamily="18" charset="0"/>
                <a:cs typeface="Times New Roman" panose="02020603050405020304" pitchFamily="18" charset="0"/>
              </a:rPr>
              <a:t>system is </a:t>
            </a:r>
            <a:r>
              <a:rPr lang="en-US" sz="2500" dirty="0">
                <a:latin typeface="Times New Roman" panose="02020603050405020304" pitchFamily="18" charset="0"/>
                <a:cs typeface="Times New Roman" panose="02020603050405020304" pitchFamily="18" charset="0"/>
              </a:rPr>
              <a:t>known </a:t>
            </a:r>
            <a:r>
              <a:rPr lang="en-US" sz="2500" dirty="0" smtClean="0">
                <a:latin typeface="Times New Roman" panose="02020603050405020304" pitchFamily="18" charset="0"/>
                <a:cs typeface="Times New Roman" panose="02020603050405020304" pitchFamily="18" charset="0"/>
              </a:rPr>
              <a:t>as “</a:t>
            </a:r>
            <a:r>
              <a:rPr lang="en-US" sz="2500" i="1" dirty="0" smtClean="0">
                <a:latin typeface="Times New Roman" panose="02020603050405020304" pitchFamily="18" charset="0"/>
                <a:cs typeface="Times New Roman" panose="02020603050405020304" pitchFamily="18" charset="0"/>
              </a:rPr>
              <a:t>crawling peg</a:t>
            </a:r>
            <a:r>
              <a:rPr lang="en-US" sz="2500" dirty="0" smtClean="0">
                <a:latin typeface="Times New Roman" panose="02020603050405020304" pitchFamily="18" charset="0"/>
                <a:cs typeface="Times New Roman" panose="02020603050405020304" pitchFamily="18" charset="0"/>
              </a:rPr>
              <a:t>”:</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In </a:t>
            </a:r>
            <a:r>
              <a:rPr lang="en-US" sz="2500" dirty="0" smtClean="0">
                <a:latin typeface="Times New Roman" panose="02020603050405020304" pitchFamily="18" charset="0"/>
                <a:cs typeface="Times New Roman" panose="02020603050405020304" pitchFamily="18" charset="0"/>
              </a:rPr>
              <a:t>1960s-1980s</a:t>
            </a:r>
            <a:r>
              <a:rPr lang="en-US" sz="2500" dirty="0">
                <a:latin typeface="Times New Roman" panose="02020603050405020304" pitchFamily="18" charset="0"/>
                <a:cs typeface="Times New Roman" panose="02020603050405020304" pitchFamily="18" charset="0"/>
              </a:rPr>
              <a:t>, it was thought that by adjusting </a:t>
            </a:r>
            <a:r>
              <a:rPr lang="en-US" sz="2500" dirty="0" smtClean="0">
                <a:latin typeface="Times New Roman" panose="02020603050405020304" pitchFamily="18" charset="0"/>
                <a:cs typeface="Times New Roman" panose="02020603050405020304" pitchFamily="18" charset="0"/>
              </a:rPr>
              <a:t>the nominal </a:t>
            </a:r>
            <a:r>
              <a:rPr lang="en-US" sz="2500" dirty="0">
                <a:latin typeface="Times New Roman" panose="02020603050405020304" pitchFamily="18" charset="0"/>
                <a:cs typeface="Times New Roman" panose="02020603050405020304" pitchFamily="18" charset="0"/>
              </a:rPr>
              <a:t>exchange rate by the difference of domestic and international inflation, it </a:t>
            </a:r>
            <a:r>
              <a:rPr lang="en-US" sz="2500" dirty="0" smtClean="0">
                <a:latin typeface="Times New Roman" panose="02020603050405020304" pitchFamily="18" charset="0"/>
                <a:cs typeface="Times New Roman" panose="02020603050405020304" pitchFamily="18" charset="0"/>
              </a:rPr>
              <a:t>was possible </a:t>
            </a:r>
            <a:r>
              <a:rPr lang="en-US" sz="2500" dirty="0">
                <a:latin typeface="Times New Roman" panose="02020603050405020304" pitchFamily="18" charset="0"/>
                <a:cs typeface="Times New Roman" panose="02020603050405020304" pitchFamily="18" charset="0"/>
              </a:rPr>
              <a:t>to avoid disequilibria – and, in particular overvaluation –, and achieve stability</a:t>
            </a:r>
            <a:r>
              <a:rPr lang="en-US" sz="2500" dirty="0" smtClean="0">
                <a:latin typeface="Times New Roman" panose="02020603050405020304" pitchFamily="18" charset="0"/>
                <a:cs typeface="Times New Roman" panose="02020603050405020304" pitchFamily="18" charset="0"/>
              </a:rPr>
              <a:t>.</a:t>
            </a:r>
          </a:p>
          <a:p>
            <a:pPr marL="0" indent="0" algn="just">
              <a:buNone/>
            </a:pPr>
            <a:endParaRPr lang="fi-FI" sz="2500" dirty="0">
              <a:latin typeface="Times New Roman" panose="02020603050405020304" pitchFamily="18" charset="0"/>
              <a:cs typeface="Times New Roman" panose="02020603050405020304" pitchFamily="18" charset="0"/>
            </a:endParaRPr>
          </a:p>
          <a:p>
            <a:pPr marL="0" indent="0" algn="just">
              <a:buNone/>
            </a:pPr>
            <a:r>
              <a:rPr lang="en-US" sz="2500" dirty="0">
                <a:latin typeface="Times New Roman" panose="02020603050405020304" pitchFamily="18" charset="0"/>
                <a:cs typeface="Times New Roman" panose="02020603050405020304" pitchFamily="18" charset="0"/>
              </a:rPr>
              <a:t>There is abundant empirical evidence, however, suggesting that this exchange </a:t>
            </a:r>
            <a:r>
              <a:rPr lang="en-US" sz="2500" dirty="0" smtClean="0">
                <a:latin typeface="Times New Roman" panose="02020603050405020304" pitchFamily="18" charset="0"/>
                <a:cs typeface="Times New Roman" panose="02020603050405020304" pitchFamily="18" charset="0"/>
              </a:rPr>
              <a:t>rate rule </a:t>
            </a:r>
            <a:r>
              <a:rPr lang="en-US" sz="2500" dirty="0">
                <a:latin typeface="Times New Roman" panose="02020603050405020304" pitchFamily="18" charset="0"/>
                <a:cs typeface="Times New Roman" panose="02020603050405020304" pitchFamily="18" charset="0"/>
              </a:rPr>
              <a:t>tends to generate significant </a:t>
            </a:r>
            <a:r>
              <a:rPr lang="en-US" sz="25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inflationary inertia</a:t>
            </a:r>
            <a:r>
              <a:rPr lang="en-US" sz="2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780882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sz="3000" b="1" dirty="0" smtClean="0">
                <a:latin typeface="Times New Roman" panose="02020603050405020304" pitchFamily="18" charset="0"/>
                <a:cs typeface="Times New Roman" panose="02020603050405020304" pitchFamily="18" charset="0"/>
              </a:rPr>
              <a:t>7th </a:t>
            </a:r>
            <a:r>
              <a:rPr lang="fi-FI" sz="3000" b="1" dirty="0" err="1" smtClean="0">
                <a:latin typeface="Times New Roman" panose="02020603050405020304" pitchFamily="18" charset="0"/>
                <a:cs typeface="Times New Roman" panose="02020603050405020304" pitchFamily="18" charset="0"/>
              </a:rPr>
              <a:t>regularity</a:t>
            </a:r>
            <a:r>
              <a:rPr lang="fi-FI"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Exchange Rate-Based Stabilization Programs </a:t>
            </a:r>
            <a:r>
              <a:rPr lang="en-US" sz="3000" b="1" dirty="0" smtClean="0">
                <a:latin typeface="Times New Roman" panose="02020603050405020304" pitchFamily="18" charset="0"/>
                <a:cs typeface="Times New Roman" panose="02020603050405020304" pitchFamily="18" charset="0"/>
              </a:rPr>
              <a:t>are Dangerous</a:t>
            </a:r>
            <a:r>
              <a:rPr lang="en-US" sz="3000" b="1" dirty="0">
                <a:latin typeface="Times New Roman" panose="02020603050405020304" pitchFamily="18" charset="0"/>
                <a:cs typeface="Times New Roman" panose="02020603050405020304" pitchFamily="18" charset="0"/>
              </a:rPr>
              <a:t>, and have often generated severe Currency Overvaluation</a:t>
            </a:r>
          </a:p>
        </p:txBody>
      </p:sp>
      <p:sp>
        <p:nvSpPr>
          <p:cNvPr id="3" name="Content Placeholder 2"/>
          <p:cNvSpPr>
            <a:spLocks noGrp="1"/>
          </p:cNvSpPr>
          <p:nvPr>
            <p:ph idx="1"/>
          </p:nvPr>
        </p:nvSpPr>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P</a:t>
            </a:r>
            <a:r>
              <a:rPr lang="en-US" sz="2000" dirty="0" smtClean="0">
                <a:latin typeface="Times New Roman" panose="02020603050405020304" pitchFamily="18" charset="0"/>
                <a:cs typeface="Times New Roman" panose="02020603050405020304" pitchFamily="18" charset="0"/>
              </a:rPr>
              <a:t>egging the nominal </a:t>
            </a:r>
            <a:r>
              <a:rPr lang="en-US" sz="2000" dirty="0">
                <a:latin typeface="Times New Roman" panose="02020603050405020304" pitchFamily="18" charset="0"/>
                <a:cs typeface="Times New Roman" panose="02020603050405020304" pitchFamily="18" charset="0"/>
              </a:rPr>
              <a:t>exchange rate as a way of introducing price discipline</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The rationale behind this approach to stabilization is simple: if exchange </a:t>
            </a:r>
            <a:r>
              <a:rPr lang="en-US" sz="2000" dirty="0" smtClean="0">
                <a:latin typeface="Times New Roman" panose="02020603050405020304" pitchFamily="18" charset="0"/>
                <a:cs typeface="Times New Roman" panose="02020603050405020304" pitchFamily="18" charset="0"/>
              </a:rPr>
              <a:t>rate indexation </a:t>
            </a:r>
            <a:r>
              <a:rPr lang="en-US" sz="2000" dirty="0">
                <a:latin typeface="Times New Roman" panose="02020603050405020304" pitchFamily="18" charset="0"/>
                <a:cs typeface="Times New Roman" panose="02020603050405020304" pitchFamily="18" charset="0"/>
              </a:rPr>
              <a:t>contributed to inflationary inertia (</a:t>
            </a:r>
            <a:r>
              <a:rPr lang="en-US" sz="2000" dirty="0" smtClean="0">
                <a:latin typeface="Times New Roman" panose="02020603050405020304" pitchFamily="18" charset="0"/>
                <a:cs typeface="Times New Roman" panose="02020603050405020304" pitchFamily="18" charset="0"/>
              </a:rPr>
              <a:t>this </a:t>
            </a:r>
            <a:r>
              <a:rPr lang="en-US" sz="2000" dirty="0">
                <a:latin typeface="Times New Roman" panose="02020603050405020304" pitchFamily="18" charset="0"/>
                <a:cs typeface="Times New Roman" panose="02020603050405020304" pitchFamily="18" charset="0"/>
              </a:rPr>
              <a:t>is </a:t>
            </a:r>
            <a:r>
              <a:rPr lang="en-US" sz="2000" i="1" dirty="0">
                <a:latin typeface="Times New Roman" panose="02020603050405020304" pitchFamily="18" charset="0"/>
                <a:cs typeface="Times New Roman" panose="02020603050405020304" pitchFamily="18" charset="0"/>
              </a:rPr>
              <a:t>Regularity </a:t>
            </a:r>
            <a:r>
              <a:rPr lang="en-US" sz="2000" dirty="0">
                <a:latin typeface="Times New Roman" panose="02020603050405020304" pitchFamily="18" charset="0"/>
                <a:cs typeface="Times New Roman" panose="02020603050405020304" pitchFamily="18" charset="0"/>
              </a:rPr>
              <a:t>6), pegging the </a:t>
            </a:r>
            <a:r>
              <a:rPr lang="en-US" sz="2000" dirty="0" smtClean="0">
                <a:latin typeface="Times New Roman" panose="02020603050405020304" pitchFamily="18" charset="0"/>
                <a:cs typeface="Times New Roman" panose="02020603050405020304" pitchFamily="18" charset="0"/>
              </a:rPr>
              <a:t>nominal exchange </a:t>
            </a:r>
            <a:r>
              <a:rPr lang="en-US" sz="2000" dirty="0">
                <a:latin typeface="Times New Roman" panose="02020603050405020304" pitchFamily="18" charset="0"/>
                <a:cs typeface="Times New Roman" panose="02020603050405020304" pitchFamily="18" charset="0"/>
              </a:rPr>
              <a:t>rate will help eliminate it</a:t>
            </a:r>
            <a:r>
              <a:rPr lang="en-US" sz="2000" dirty="0" smtClean="0">
                <a:latin typeface="Times New Roman" panose="02020603050405020304" pitchFamily="18" charset="0"/>
                <a:cs typeface="Times New Roman" panose="02020603050405020304" pitchFamily="18" charset="0"/>
              </a:rPr>
              <a:t>.</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endParaRPr lang="fi-FI" sz="2000" dirty="0">
              <a:latin typeface="Times New Roman" panose="02020603050405020304" pitchFamily="18" charset="0"/>
              <a:cs typeface="Times New Roman" panose="02020603050405020304" pitchFamily="18" charset="0"/>
            </a:endParaRPr>
          </a:p>
          <a:p>
            <a:pPr marL="0" indent="0" algn="just">
              <a:buNone/>
            </a:pPr>
            <a:r>
              <a:rPr lang="en-US" sz="2000" dirty="0">
                <a:latin typeface="Times New Roman" panose="02020603050405020304" pitchFamily="18" charset="0"/>
                <a:cs typeface="Times New Roman" panose="02020603050405020304" pitchFamily="18" charset="0"/>
              </a:rPr>
              <a:t>Chile and Mexico are two </a:t>
            </a:r>
            <a:r>
              <a:rPr lang="en-US" sz="2000" dirty="0" smtClean="0">
                <a:latin typeface="Times New Roman" panose="02020603050405020304" pitchFamily="18" charset="0"/>
                <a:cs typeface="Times New Roman" panose="02020603050405020304" pitchFamily="18" charset="0"/>
              </a:rPr>
              <a:t>examples of this policy. This </a:t>
            </a:r>
            <a:r>
              <a:rPr lang="en-US" sz="2000" dirty="0">
                <a:latin typeface="Times New Roman" panose="02020603050405020304" pitchFamily="18" charset="0"/>
                <a:cs typeface="Times New Roman" panose="02020603050405020304" pitchFamily="18" charset="0"/>
              </a:rPr>
              <a:t>process generated overvalued </a:t>
            </a:r>
            <a:r>
              <a:rPr lang="en-US" sz="2000" dirty="0" smtClean="0">
                <a:latin typeface="Times New Roman" panose="02020603050405020304" pitchFamily="18" charset="0"/>
                <a:cs typeface="Times New Roman" panose="02020603050405020304" pitchFamily="18" charset="0"/>
              </a:rPr>
              <a:t>real exchange </a:t>
            </a:r>
            <a:r>
              <a:rPr lang="en-US" sz="2000" dirty="0">
                <a:latin typeface="Times New Roman" panose="02020603050405020304" pitchFamily="18" charset="0"/>
                <a:cs typeface="Times New Roman" panose="02020603050405020304" pitchFamily="18" charset="0"/>
              </a:rPr>
              <a:t>rates and a decline in international competitiveness. In both cases the </a:t>
            </a:r>
            <a:r>
              <a:rPr lang="en-US" sz="2000" dirty="0" smtClean="0">
                <a:latin typeface="Times New Roman" panose="02020603050405020304" pitchFamily="18" charset="0"/>
                <a:cs typeface="Times New Roman" panose="02020603050405020304" pitchFamily="18" charset="0"/>
              </a:rPr>
              <a:t>final outcome </a:t>
            </a:r>
            <a:r>
              <a:rPr lang="en-US" sz="2000" dirty="0">
                <a:latin typeface="Times New Roman" panose="02020603050405020304" pitchFamily="18" charset="0"/>
                <a:cs typeface="Times New Roman" panose="02020603050405020304" pitchFamily="18" charset="0"/>
              </a:rPr>
              <a:t>was a major and costly currency </a:t>
            </a:r>
            <a:r>
              <a:rPr lang="en-US" sz="2000" dirty="0" smtClean="0">
                <a:latin typeface="Times New Roman" panose="02020603050405020304" pitchFamily="18" charset="0"/>
                <a:cs typeface="Times New Roman" panose="02020603050405020304" pitchFamily="18" charset="0"/>
              </a:rPr>
              <a:t>crisis.</a:t>
            </a:r>
          </a:p>
          <a:p>
            <a:pPr marL="0" indent="0">
              <a:buNone/>
            </a:pPr>
            <a:endParaRPr lang="fi-FI"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2636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400" b="1" dirty="0" smtClean="0">
                <a:latin typeface="Times New Roman" panose="02020603050405020304" pitchFamily="18" charset="0"/>
                <a:cs typeface="Times New Roman" panose="02020603050405020304" pitchFamily="18" charset="0"/>
              </a:rPr>
              <a:t>8th </a:t>
            </a:r>
            <a:r>
              <a:rPr lang="fi-FI" sz="2400" b="1" dirty="0" err="1" smtClean="0">
                <a:latin typeface="Times New Roman" panose="02020603050405020304" pitchFamily="18" charset="0"/>
                <a:cs typeface="Times New Roman" panose="02020603050405020304" pitchFamily="18" charset="0"/>
              </a:rPr>
              <a:t>regularity</a:t>
            </a:r>
            <a:r>
              <a:rPr lang="fi-FI" sz="2400" b="1" dirty="0" smtClean="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Real Exchange Rate Misalignment can be </a:t>
            </a:r>
            <a:r>
              <a:rPr lang="en-US" sz="2400" b="1" dirty="0" smtClean="0">
                <a:latin typeface="Times New Roman" panose="02020603050405020304" pitchFamily="18" charset="0"/>
                <a:cs typeface="Times New Roman" panose="02020603050405020304" pitchFamily="18" charset="0"/>
              </a:rPr>
              <a:t>Very Costly</a:t>
            </a:r>
            <a:r>
              <a:rPr lang="en-US" sz="2400" b="1" dirty="0">
                <a:latin typeface="Times New Roman" panose="02020603050405020304" pitchFamily="18" charset="0"/>
                <a:cs typeface="Times New Roman" panose="02020603050405020304" pitchFamily="18" charset="0"/>
              </a:rPr>
              <a:t>; Central Bank Intervention may be justified from time to time, even under a</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flexible rates regime.</a:t>
            </a:r>
          </a:p>
        </p:txBody>
      </p:sp>
      <p:sp>
        <p:nvSpPr>
          <p:cNvPr id="3" name="Content Placeholder 2"/>
          <p:cNvSpPr>
            <a:spLocks noGrp="1"/>
          </p:cNvSpPr>
          <p:nvPr>
            <p:ph idx="1"/>
          </p:nvPr>
        </p:nvSpPr>
        <p:spPr/>
        <p:txBody>
          <a:bodyPr>
            <a:normAutofit/>
          </a:bodyPr>
          <a:lstStyle/>
          <a:p>
            <a:pPr marL="0" indent="0" algn="just">
              <a:buNone/>
            </a:pPr>
            <a:endParaRPr lang="en-US" sz="2400" dirty="0" smtClean="0">
              <a:latin typeface="Times New Roman" panose="02020603050405020304" pitchFamily="18" charset="0"/>
              <a:cs typeface="Times New Roman" panose="02020603050405020304" pitchFamily="18" charset="0"/>
            </a:endParaRPr>
          </a:p>
          <a:p>
            <a:pPr marL="0" indent="0" algn="just">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emerging countries’ currency crises of the 1990s and early </a:t>
            </a:r>
            <a:r>
              <a:rPr lang="en-US" sz="2400" dirty="0" smtClean="0">
                <a:latin typeface="Times New Roman" panose="02020603050405020304" pitchFamily="18" charset="0"/>
                <a:cs typeface="Times New Roman" panose="02020603050405020304" pitchFamily="18" charset="0"/>
              </a:rPr>
              <a:t>2000s underscored </a:t>
            </a:r>
            <a:r>
              <a:rPr lang="en-US" sz="2400" dirty="0">
                <a:latin typeface="Times New Roman" panose="02020603050405020304" pitchFamily="18" charset="0"/>
                <a:cs typeface="Times New Roman" panose="02020603050405020304" pitchFamily="18" charset="0"/>
              </a:rPr>
              <a:t>the need of </a:t>
            </a:r>
            <a:r>
              <a:rPr lang="en-US" sz="2400" i="1" dirty="0">
                <a:latin typeface="Times New Roman" panose="02020603050405020304" pitchFamily="18" charset="0"/>
                <a:cs typeface="Times New Roman" panose="02020603050405020304" pitchFamily="18" charset="0"/>
              </a:rPr>
              <a:t>avoiding overvalued real exchange rates </a:t>
            </a:r>
            <a:r>
              <a:rPr lang="en-US" sz="2400" dirty="0">
                <a:latin typeface="Times New Roman" panose="02020603050405020304" pitchFamily="18" charset="0"/>
                <a:cs typeface="Times New Roman" panose="02020603050405020304" pitchFamily="18" charset="0"/>
              </a:rPr>
              <a:t>-- that is, real </a:t>
            </a:r>
            <a:r>
              <a:rPr lang="en-US" sz="2400" dirty="0" smtClean="0">
                <a:latin typeface="Times New Roman" panose="02020603050405020304" pitchFamily="18" charset="0"/>
                <a:cs typeface="Times New Roman" panose="02020603050405020304" pitchFamily="18" charset="0"/>
              </a:rPr>
              <a:t>exchange rates </a:t>
            </a:r>
            <a:r>
              <a:rPr lang="en-US" sz="2400" dirty="0">
                <a:latin typeface="Times New Roman" panose="02020603050405020304" pitchFamily="18" charset="0"/>
                <a:cs typeface="Times New Roman" panose="02020603050405020304" pitchFamily="18" charset="0"/>
              </a:rPr>
              <a:t>that are incompatible with maintaining </a:t>
            </a:r>
            <a:r>
              <a:rPr lang="en-US" sz="2400" i="1" dirty="0">
                <a:latin typeface="Times New Roman" panose="02020603050405020304" pitchFamily="18" charset="0"/>
                <a:cs typeface="Times New Roman" panose="02020603050405020304" pitchFamily="18" charset="0"/>
              </a:rPr>
              <a:t>sustainable </a:t>
            </a:r>
            <a:r>
              <a:rPr lang="en-US" sz="2400" dirty="0">
                <a:latin typeface="Times New Roman" panose="02020603050405020304" pitchFamily="18" charset="0"/>
                <a:cs typeface="Times New Roman" panose="02020603050405020304" pitchFamily="18" charset="0"/>
              </a:rPr>
              <a:t>external accounts</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Generally speaking, the RER is said to be “misaligned” if its </a:t>
            </a:r>
            <a:r>
              <a:rPr 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actual value </a:t>
            </a:r>
            <a:r>
              <a:rPr lang="en-US"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exhibits a (sustained) departure from its long run equilibrium</a:t>
            </a:r>
            <a:r>
              <a:rPr lang="en-US" sz="240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extent of misalignment tends to be significantly smaller under </a:t>
            </a:r>
            <a:r>
              <a:rPr lang="en-US" sz="2400" dirty="0" smtClean="0">
                <a:latin typeface="Times New Roman" panose="02020603050405020304" pitchFamily="18" charset="0"/>
                <a:cs typeface="Times New Roman" panose="02020603050405020304" pitchFamily="18" charset="0"/>
              </a:rPr>
              <a:t>flexible regimes </a:t>
            </a:r>
            <a:r>
              <a:rPr lang="en-US" sz="2400" dirty="0">
                <a:latin typeface="Times New Roman" panose="02020603050405020304" pitchFamily="18" charset="0"/>
                <a:cs typeface="Times New Roman" panose="02020603050405020304" pitchFamily="18" charset="0"/>
              </a:rPr>
              <a:t>than under pegged systems.</a:t>
            </a:r>
            <a:endParaRPr lang="en-US" sz="2400" dirty="0" smtClean="0">
              <a:latin typeface="Times New Roman" panose="02020603050405020304" pitchFamily="18" charset="0"/>
              <a:cs typeface="Times New Roman" panose="02020603050405020304" pitchFamily="18" charset="0"/>
            </a:endParaRP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11492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b="1" dirty="0" smtClean="0">
                <a:latin typeface="Times New Roman" panose="02020603050405020304" pitchFamily="18" charset="0"/>
                <a:cs typeface="Times New Roman" panose="02020603050405020304" pitchFamily="18" charset="0"/>
              </a:rPr>
              <a:t>9</a:t>
            </a:r>
            <a:r>
              <a:rPr lang="en-US" sz="3000" b="1" baseline="30000" dirty="0" smtClean="0">
                <a:latin typeface="Times New Roman" panose="02020603050405020304" pitchFamily="18" charset="0"/>
                <a:cs typeface="Times New Roman" panose="02020603050405020304" pitchFamily="18" charset="0"/>
              </a:rPr>
              <a:t>th</a:t>
            </a:r>
            <a:r>
              <a:rPr lang="en-US" sz="3000" b="1" dirty="0" smtClean="0">
                <a:latin typeface="Times New Roman" panose="02020603050405020304" pitchFamily="18" charset="0"/>
                <a:cs typeface="Times New Roman" panose="02020603050405020304" pitchFamily="18" charset="0"/>
              </a:rPr>
              <a:t> regularity</a:t>
            </a:r>
            <a:r>
              <a:rPr lang="fi-FI" sz="3000" b="1" dirty="0" smtClean="0">
                <a:latin typeface="Times New Roman" panose="02020603050405020304" pitchFamily="18" charset="0"/>
                <a:cs typeface="Times New Roman" panose="02020603050405020304" pitchFamily="18" charset="0"/>
              </a:rPr>
              <a:t>: </a:t>
            </a:r>
            <a:r>
              <a:rPr lang="en-US" sz="3000" b="1" dirty="0" smtClean="0">
                <a:latin typeface="Times New Roman" panose="02020603050405020304" pitchFamily="18" charset="0"/>
                <a:cs typeface="Times New Roman" panose="02020603050405020304" pitchFamily="18" charset="0"/>
              </a:rPr>
              <a:t>There </a:t>
            </a:r>
            <a:r>
              <a:rPr lang="en-US" sz="3000" b="1" dirty="0">
                <a:latin typeface="Times New Roman" panose="02020603050405020304" pitchFamily="18" charset="0"/>
                <a:cs typeface="Times New Roman" panose="02020603050405020304" pitchFamily="18" charset="0"/>
              </a:rPr>
              <a:t>is an asymmetry between overvaluation and</a:t>
            </a:r>
            <a:br>
              <a:rPr lang="en-US" sz="3000" b="1" dirty="0">
                <a:latin typeface="Times New Roman" panose="02020603050405020304" pitchFamily="18" charset="0"/>
                <a:cs typeface="Times New Roman" panose="02020603050405020304" pitchFamily="18" charset="0"/>
              </a:rPr>
            </a:br>
            <a:r>
              <a:rPr lang="en-US" sz="3000" b="1" dirty="0">
                <a:latin typeface="Times New Roman" panose="02020603050405020304" pitchFamily="18" charset="0"/>
                <a:cs typeface="Times New Roman" panose="02020603050405020304" pitchFamily="18" charset="0"/>
              </a:rPr>
              <a:t>undervaluation</a:t>
            </a: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66008" y="1690688"/>
            <a:ext cx="10515600" cy="4351338"/>
          </a:xfrm>
        </p:spPr>
        <p:txBody>
          <a:bodyPr>
            <a:normAutofit/>
          </a:bodyPr>
          <a:lstStyle/>
          <a:p>
            <a:pPr marL="0" indent="0" algn="just">
              <a:buNone/>
            </a:pPr>
            <a:endParaRPr lang="en-US" sz="2000" dirty="0" smtClean="0"/>
          </a:p>
          <a:p>
            <a:pPr marL="0" indent="0" algn="just">
              <a:buNone/>
            </a:pPr>
            <a:endParaRPr lang="en-US" sz="2000" dirty="0"/>
          </a:p>
          <a:p>
            <a:pPr marL="0" indent="0" algn="just">
              <a:buNone/>
            </a:pPr>
            <a:r>
              <a:rPr lang="en-US" sz="3000" dirty="0" smtClean="0">
                <a:latin typeface="Times New Roman" panose="02020603050405020304" pitchFamily="18" charset="0"/>
                <a:cs typeface="Times New Roman" panose="02020603050405020304" pitchFamily="18" charset="0"/>
              </a:rPr>
              <a:t>There </a:t>
            </a:r>
            <a:r>
              <a:rPr lang="en-US" sz="3000" dirty="0">
                <a:latin typeface="Times New Roman" panose="02020603050405020304" pitchFamily="18" charset="0"/>
                <a:cs typeface="Times New Roman" panose="02020603050405020304" pitchFamily="18" charset="0"/>
              </a:rPr>
              <a:t>is a clear asymmetry between situations of currency undervaluation </a:t>
            </a:r>
            <a:r>
              <a:rPr lang="en-US" sz="3000" dirty="0" smtClean="0">
                <a:latin typeface="Times New Roman" panose="02020603050405020304" pitchFamily="18" charset="0"/>
                <a:cs typeface="Times New Roman" panose="02020603050405020304" pitchFamily="18" charset="0"/>
              </a:rPr>
              <a:t>and currency </a:t>
            </a:r>
            <a:r>
              <a:rPr lang="en-US" sz="3000" dirty="0">
                <a:latin typeface="Times New Roman" panose="02020603050405020304" pitchFamily="18" charset="0"/>
                <a:cs typeface="Times New Roman" panose="02020603050405020304" pitchFamily="18" charset="0"/>
              </a:rPr>
              <a:t>overvaluation. The latter, simply cannot be sustained, and a </a:t>
            </a:r>
            <a:r>
              <a:rPr lang="en-US" sz="3000" dirty="0" smtClean="0">
                <a:latin typeface="Times New Roman" panose="02020603050405020304" pitchFamily="18" charset="0"/>
                <a:cs typeface="Times New Roman" panose="02020603050405020304" pitchFamily="18" charset="0"/>
              </a:rPr>
              <a:t>country that faces </a:t>
            </a:r>
            <a:r>
              <a:rPr lang="en-US" sz="3000" dirty="0">
                <a:latin typeface="Times New Roman" panose="02020603050405020304" pitchFamily="18" charset="0"/>
                <a:cs typeface="Times New Roman" panose="02020603050405020304" pitchFamily="18" charset="0"/>
              </a:rPr>
              <a:t>persistent overvaluation will have to impose increasingly tighter </a:t>
            </a:r>
            <a:r>
              <a:rPr lang="en-US" sz="3000" dirty="0" smtClean="0">
                <a:latin typeface="Times New Roman" panose="02020603050405020304" pitchFamily="18" charset="0"/>
                <a:cs typeface="Times New Roman" panose="02020603050405020304" pitchFamily="18" charset="0"/>
              </a:rPr>
              <a:t>protectionist measures </a:t>
            </a:r>
            <a:r>
              <a:rPr lang="en-US" sz="3000" dirty="0">
                <a:latin typeface="Times New Roman" panose="02020603050405020304" pitchFamily="18" charset="0"/>
                <a:cs typeface="Times New Roman" panose="02020603050405020304" pitchFamily="18" charset="0"/>
              </a:rPr>
              <a:t>and will, eventually, experience a currency collapse (Edwards, 1989</a:t>
            </a:r>
            <a:r>
              <a:rPr lang="en-US" sz="3000" dirty="0" smtClean="0">
                <a:latin typeface="Times New Roman" panose="02020603050405020304" pitchFamily="18" charset="0"/>
                <a:cs typeface="Times New Roman" panose="02020603050405020304" pitchFamily="18" charset="0"/>
              </a:rPr>
              <a:t>).</a:t>
            </a:r>
          </a:p>
          <a:p>
            <a:pPr marL="0" indent="0" algn="just">
              <a:buNone/>
            </a:pPr>
            <a:endParaRPr lang="fi-FI" sz="2000" dirty="0"/>
          </a:p>
          <a:p>
            <a:pPr marL="0" indent="0" algn="just">
              <a:buNone/>
            </a:pPr>
            <a:endParaRPr lang="en-US" sz="2000" dirty="0"/>
          </a:p>
        </p:txBody>
      </p:sp>
    </p:spTree>
    <p:extLst>
      <p:ext uri="{BB962C8B-B14F-4D97-AF65-F5344CB8AC3E}">
        <p14:creationId xmlns:p14="http://schemas.microsoft.com/office/powerpoint/2010/main" val="2821586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3000" b="1" dirty="0" smtClean="0">
                <a:latin typeface="Times New Roman" panose="02020603050405020304" pitchFamily="18" charset="0"/>
                <a:cs typeface="Times New Roman" panose="02020603050405020304" pitchFamily="18" charset="0"/>
              </a:rPr>
              <a:t>10th </a:t>
            </a:r>
            <a:r>
              <a:rPr lang="fi-FI" sz="3000" b="1" dirty="0" err="1" smtClean="0">
                <a:latin typeface="Times New Roman" panose="02020603050405020304" pitchFamily="18" charset="0"/>
                <a:cs typeface="Times New Roman" panose="02020603050405020304" pitchFamily="18" charset="0"/>
              </a:rPr>
              <a:t>regularity</a:t>
            </a:r>
            <a:r>
              <a:rPr lang="fi-FI" sz="3000" b="1" dirty="0" smtClean="0">
                <a:latin typeface="Times New Roman" panose="02020603050405020304" pitchFamily="18" charset="0"/>
                <a:cs typeface="Times New Roman" panose="02020603050405020304" pitchFamily="18" charset="0"/>
              </a:rPr>
              <a:t>: </a:t>
            </a:r>
            <a:r>
              <a:rPr lang="en-US" sz="3000" b="1" dirty="0">
                <a:latin typeface="Times New Roman" panose="02020603050405020304" pitchFamily="18" charset="0"/>
                <a:cs typeface="Times New Roman" panose="02020603050405020304" pitchFamily="18" charset="0"/>
              </a:rPr>
              <a:t>Even under Flexible Exchange Rates the extent </a:t>
            </a:r>
            <a:r>
              <a:rPr lang="en-US" sz="3000" b="1" dirty="0" smtClean="0">
                <a:latin typeface="Times New Roman" panose="02020603050405020304" pitchFamily="18" charset="0"/>
                <a:cs typeface="Times New Roman" panose="02020603050405020304" pitchFamily="18" charset="0"/>
              </a:rPr>
              <a:t>for Independent </a:t>
            </a:r>
            <a:r>
              <a:rPr lang="en-US" sz="3000" b="1" dirty="0">
                <a:latin typeface="Times New Roman" panose="02020603050405020304" pitchFamily="18" charset="0"/>
                <a:cs typeface="Times New Roman" panose="02020603050405020304" pitchFamily="18" charset="0"/>
              </a:rPr>
              <a:t>Monetary Policy is Limited</a:t>
            </a:r>
          </a:p>
        </p:txBody>
      </p:sp>
      <p:sp>
        <p:nvSpPr>
          <p:cNvPr id="3" name="Content Placeholder 2"/>
          <p:cNvSpPr>
            <a:spLocks noGrp="1"/>
          </p:cNvSpPr>
          <p:nvPr>
            <p:ph idx="1"/>
          </p:nvPr>
        </p:nvSpPr>
        <p:spPr/>
        <p:txBody>
          <a:bodyPr/>
          <a:lstStyle/>
          <a:p>
            <a:pPr marL="0" indent="0">
              <a:buNone/>
            </a:pPr>
            <a:endParaRPr lang="en-US" sz="2000" dirty="0" smtClean="0"/>
          </a:p>
          <a:p>
            <a:pPr marL="0" indent="0" algn="just">
              <a:buNone/>
            </a:pPr>
            <a:endParaRPr lang="en-US" sz="2000" dirty="0" smtClean="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Mundell-Fleming model: </a:t>
            </a:r>
            <a:r>
              <a:rPr lang="en-US" sz="2000" dirty="0">
                <a:latin typeface="Times New Roman" panose="02020603050405020304" pitchFamily="18" charset="0"/>
                <a:cs typeface="Times New Roman" panose="02020603050405020304" pitchFamily="18" charset="0"/>
              </a:rPr>
              <a:t>countries with fixed regimes </a:t>
            </a:r>
            <a:r>
              <a:rPr lang="en-US" sz="2000" dirty="0" smtClean="0">
                <a:latin typeface="Times New Roman" panose="02020603050405020304" pitchFamily="18" charset="0"/>
                <a:cs typeface="Times New Roman" panose="02020603050405020304" pitchFamily="18" charset="0"/>
              </a:rPr>
              <a:t>cannot undertake </a:t>
            </a:r>
            <a:r>
              <a:rPr lang="en-US" sz="2000" dirty="0">
                <a:latin typeface="Times New Roman" panose="02020603050405020304" pitchFamily="18" charset="0"/>
                <a:cs typeface="Times New Roman" panose="02020603050405020304" pitchFamily="18" charset="0"/>
              </a:rPr>
              <a:t>independent monetary </a:t>
            </a:r>
            <a:r>
              <a:rPr lang="en-US" sz="2000" dirty="0" smtClean="0">
                <a:latin typeface="Times New Roman" panose="02020603050405020304" pitchFamily="18" charset="0"/>
                <a:cs typeface="Times New Roman" panose="02020603050405020304" pitchFamily="18" charset="0"/>
              </a:rPr>
              <a:t>policy.</a:t>
            </a:r>
          </a:p>
          <a:p>
            <a:pPr marL="0" indent="0" algn="just">
              <a:buNone/>
            </a:pPr>
            <a:endParaRPr lang="fi-FI" sz="2000" dirty="0" smtClean="0">
              <a:latin typeface="Times New Roman" panose="02020603050405020304" pitchFamily="18" charset="0"/>
              <a:cs typeface="Times New Roman" panose="02020603050405020304" pitchFamily="18" charset="0"/>
            </a:endParaRPr>
          </a:p>
          <a:p>
            <a:pPr marL="0" indent="0" algn="just">
              <a:buNone/>
            </a:pPr>
            <a:r>
              <a:rPr lang="fi-FI" sz="2000" dirty="0" smtClean="0">
                <a:latin typeface="Times New Roman" panose="02020603050405020304" pitchFamily="18" charset="0"/>
                <a:cs typeface="Times New Roman" panose="02020603050405020304" pitchFamily="18" charset="0"/>
              </a:rPr>
              <a:t>O</a:t>
            </a:r>
            <a:r>
              <a:rPr lang="en-US" sz="2000" dirty="0" smtClean="0">
                <a:latin typeface="Times New Roman" panose="02020603050405020304" pitchFamily="18" charset="0"/>
                <a:cs typeface="Times New Roman" panose="02020603050405020304" pitchFamily="18" charset="0"/>
              </a:rPr>
              <a:t>n </a:t>
            </a:r>
            <a:r>
              <a:rPr lang="en-US" sz="2000" dirty="0">
                <a:latin typeface="Times New Roman" panose="02020603050405020304" pitchFamily="18" charset="0"/>
                <a:cs typeface="Times New Roman" panose="02020603050405020304" pitchFamily="18" charset="0"/>
              </a:rPr>
              <a:t>the other hand, and according to this </a:t>
            </a:r>
            <a:r>
              <a:rPr lang="en-US" sz="2000" dirty="0" smtClean="0">
                <a:latin typeface="Times New Roman" panose="02020603050405020304" pitchFamily="18" charset="0"/>
                <a:cs typeface="Times New Roman" panose="02020603050405020304" pitchFamily="18" charset="0"/>
              </a:rPr>
              <a:t>view, countries </a:t>
            </a:r>
            <a:r>
              <a:rPr lang="en-US" sz="2000" dirty="0">
                <a:latin typeface="Times New Roman" panose="02020603050405020304" pitchFamily="18" charset="0"/>
                <a:cs typeface="Times New Roman" panose="02020603050405020304" pitchFamily="18" charset="0"/>
              </a:rPr>
              <a:t>with flexible exchange rates are able to conduct independent monetary </a:t>
            </a:r>
            <a:r>
              <a:rPr lang="en-US" sz="2000" dirty="0" smtClean="0">
                <a:latin typeface="Times New Roman" panose="02020603050405020304" pitchFamily="18" charset="0"/>
                <a:cs typeface="Times New Roman" panose="02020603050405020304" pitchFamily="18" charset="0"/>
              </a:rPr>
              <a:t>policy. More </a:t>
            </a:r>
            <a:r>
              <a:rPr lang="en-US" sz="2000" dirty="0">
                <a:latin typeface="Times New Roman" panose="02020603050405020304" pitchFamily="18" charset="0"/>
                <a:cs typeface="Times New Roman" panose="02020603050405020304" pitchFamily="18" charset="0"/>
              </a:rPr>
              <a:t>recently, however, some authors, including Frankel et al (2004) and </a:t>
            </a:r>
            <a:r>
              <a:rPr lang="en-US" sz="2000" dirty="0" smtClean="0">
                <a:latin typeface="Times New Roman" panose="02020603050405020304" pitchFamily="18" charset="0"/>
                <a:cs typeface="Times New Roman" panose="02020603050405020304" pitchFamily="18" charset="0"/>
              </a:rPr>
              <a:t>Edwards (2010</a:t>
            </a:r>
            <a:r>
              <a:rPr lang="en-US" sz="2000" dirty="0">
                <a:latin typeface="Times New Roman" panose="02020603050405020304" pitchFamily="18" charset="0"/>
                <a:cs typeface="Times New Roman" panose="02020603050405020304" pitchFamily="18" charset="0"/>
              </a:rPr>
              <a:t>), have argued that countries with flexible exchange rate do not have true </a:t>
            </a:r>
            <a:r>
              <a:rPr lang="en-US" sz="2000" dirty="0" smtClean="0">
                <a:latin typeface="Times New Roman" panose="02020603050405020304" pitchFamily="18" charset="0"/>
                <a:cs typeface="Times New Roman" panose="02020603050405020304" pitchFamily="18" charset="0"/>
              </a:rPr>
              <a:t>monetary autonomy.</a:t>
            </a:r>
          </a:p>
          <a:p>
            <a:pPr marL="0" indent="0">
              <a:buNone/>
            </a:pPr>
            <a:endParaRPr lang="fi-FI" sz="2000" dirty="0"/>
          </a:p>
          <a:p>
            <a:pPr marL="0" indent="0">
              <a:buNone/>
            </a:pPr>
            <a:endParaRPr lang="en-US" sz="2000" dirty="0" smtClean="0"/>
          </a:p>
          <a:p>
            <a:pPr marL="0" indent="0">
              <a:buNone/>
            </a:pPr>
            <a:endParaRPr lang="en-US" dirty="0"/>
          </a:p>
        </p:txBody>
      </p:sp>
    </p:spTree>
    <p:extLst>
      <p:ext uri="{BB962C8B-B14F-4D97-AF65-F5344CB8AC3E}">
        <p14:creationId xmlns:p14="http://schemas.microsoft.com/office/powerpoint/2010/main" val="5347581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2500" b="1" dirty="0" smtClean="0">
                <a:latin typeface="Times New Roman" panose="02020603050405020304" pitchFamily="18" charset="0"/>
                <a:cs typeface="Times New Roman" panose="02020603050405020304" pitchFamily="18" charset="0"/>
              </a:rPr>
              <a:t>11th </a:t>
            </a:r>
            <a:r>
              <a:rPr lang="fi-FI" sz="2500" b="1" dirty="0" err="1" smtClean="0">
                <a:latin typeface="Times New Roman" panose="02020603050405020304" pitchFamily="18" charset="0"/>
                <a:cs typeface="Times New Roman" panose="02020603050405020304" pitchFamily="18" charset="0"/>
              </a:rPr>
              <a:t>regularity</a:t>
            </a:r>
            <a:r>
              <a:rPr lang="fi-FI" sz="2500" b="1" dirty="0" smtClean="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There has been an important Structural Break </a:t>
            </a:r>
            <a:r>
              <a:rPr lang="en-US" sz="2500" b="1" dirty="0" smtClean="0">
                <a:latin typeface="Times New Roman" panose="02020603050405020304" pitchFamily="18" charset="0"/>
                <a:cs typeface="Times New Roman" panose="02020603050405020304" pitchFamily="18" charset="0"/>
              </a:rPr>
              <a:t>in the </a:t>
            </a:r>
            <a:r>
              <a:rPr lang="en-US" sz="2500" b="1" dirty="0">
                <a:latin typeface="Times New Roman" panose="02020603050405020304" pitchFamily="18" charset="0"/>
                <a:cs typeface="Times New Roman" panose="02020603050405020304" pitchFamily="18" charset="0"/>
              </a:rPr>
              <a:t>relationship between the USD Real Effective Exchange Rate and the </a:t>
            </a:r>
            <a:r>
              <a:rPr lang="en-US" sz="2500" b="1" dirty="0" smtClean="0">
                <a:latin typeface="Times New Roman" panose="02020603050405020304" pitchFamily="18" charset="0"/>
                <a:cs typeface="Times New Roman" panose="02020603050405020304" pitchFamily="18" charset="0"/>
              </a:rPr>
              <a:t>Real Effective </a:t>
            </a:r>
            <a:r>
              <a:rPr lang="en-US" sz="2500" b="1" dirty="0">
                <a:latin typeface="Times New Roman" panose="02020603050405020304" pitchFamily="18" charset="0"/>
                <a:cs typeface="Times New Roman" panose="02020603050405020304" pitchFamily="18" charset="0"/>
              </a:rPr>
              <a:t>Exchange Rate of the Emerging Commodity Exporters</a:t>
            </a:r>
          </a:p>
        </p:txBody>
      </p:sp>
      <p:sp>
        <p:nvSpPr>
          <p:cNvPr id="3" name="Content Placeholder 2"/>
          <p:cNvSpPr>
            <a:spLocks noGrp="1"/>
          </p:cNvSpPr>
          <p:nvPr>
            <p:ph idx="1"/>
          </p:nvPr>
        </p:nvSpPr>
        <p:spPr/>
        <p:txBody>
          <a:bodyPr>
            <a:normAutofit/>
          </a:bodyPr>
          <a:lstStyle/>
          <a:p>
            <a:pPr marL="0" indent="0">
              <a:buNone/>
            </a:pPr>
            <a:endParaRPr lang="en-US" sz="2000" dirty="0" smtClean="0"/>
          </a:p>
          <a:p>
            <a:pPr marL="0" indent="0">
              <a:buNone/>
            </a:pPr>
            <a:endParaRPr lang="en-US" sz="2000" dirty="0"/>
          </a:p>
          <a:p>
            <a:pPr marL="0" indent="0" algn="just">
              <a:buNone/>
            </a:pPr>
            <a:r>
              <a:rPr lang="en-US" sz="2400" dirty="0" smtClean="0">
                <a:latin typeface="Times New Roman" panose="02020603050405020304" pitchFamily="18" charset="0"/>
                <a:cs typeface="Times New Roman" panose="02020603050405020304" pitchFamily="18" charset="0"/>
              </a:rPr>
              <a:t>In </a:t>
            </a:r>
            <a:r>
              <a:rPr lang="en-US" sz="2400" dirty="0">
                <a:latin typeface="Times New Roman" panose="02020603050405020304" pitchFamily="18" charset="0"/>
                <a:cs typeface="Times New Roman" panose="02020603050405020304" pitchFamily="18" charset="0"/>
              </a:rPr>
              <a:t>the aftermath of the 2007-2009 global financial crisis policymakers </a:t>
            </a:r>
            <a:r>
              <a:rPr lang="en-US" sz="2400" dirty="0" smtClean="0">
                <a:latin typeface="Times New Roman" panose="02020603050405020304" pitchFamily="18" charset="0"/>
                <a:cs typeface="Times New Roman" panose="02020603050405020304" pitchFamily="18" charset="0"/>
              </a:rPr>
              <a:t>throughout Latin </a:t>
            </a:r>
            <a:r>
              <a:rPr lang="en-US" sz="2400" dirty="0">
                <a:latin typeface="Times New Roman" panose="02020603050405020304" pitchFamily="18" charset="0"/>
                <a:cs typeface="Times New Roman" panose="02020603050405020304" pitchFamily="18" charset="0"/>
              </a:rPr>
              <a:t>America (and other commodity exporting countries, for that matter) have </a:t>
            </a:r>
            <a:r>
              <a:rPr lang="en-US" sz="2400" dirty="0" smtClean="0">
                <a:latin typeface="Times New Roman" panose="02020603050405020304" pitchFamily="18" charset="0"/>
                <a:cs typeface="Times New Roman" panose="02020603050405020304" pitchFamily="18" charset="0"/>
              </a:rPr>
              <a:t>become concerned </a:t>
            </a:r>
            <a:r>
              <a:rPr lang="en-US" sz="2400" dirty="0">
                <a:latin typeface="Times New Roman" panose="02020603050405020304" pitchFamily="18" charset="0"/>
                <a:cs typeface="Times New Roman" panose="02020603050405020304" pitchFamily="18" charset="0"/>
              </a:rPr>
              <a:t>about the (real) strengthening of their currencies</a:t>
            </a:r>
            <a:r>
              <a:rPr lang="en-US" sz="2400" dirty="0" smtClean="0">
                <a:latin typeface="Times New Roman" panose="02020603050405020304" pitchFamily="18" charset="0"/>
                <a:cs typeface="Times New Roman" panose="02020603050405020304" pitchFamily="18" charset="0"/>
              </a:rPr>
              <a:t>.</a:t>
            </a:r>
          </a:p>
          <a:p>
            <a:pPr marL="0" indent="0" algn="just">
              <a:buNone/>
            </a:pPr>
            <a:endParaRPr lang="fi-FI"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Real exchange rate (</a:t>
            </a:r>
            <a:r>
              <a:rPr lang="en-US" sz="2400" dirty="0" smtClean="0">
                <a:latin typeface="Times New Roman" panose="02020603050405020304" pitchFamily="18" charset="0"/>
                <a:cs typeface="Times New Roman" panose="02020603050405020304" pitchFamily="18" charset="0"/>
              </a:rPr>
              <a:t>RER) appreciations </a:t>
            </a:r>
            <a:r>
              <a:rPr lang="en-US" sz="2400" dirty="0">
                <a:latin typeface="Times New Roman" panose="02020603050405020304" pitchFamily="18" charset="0"/>
                <a:cs typeface="Times New Roman" panose="02020603050405020304" pitchFamily="18" charset="0"/>
              </a:rPr>
              <a:t>throughout the region have reduced competitiveness, hurt export, </a:t>
            </a:r>
            <a:r>
              <a:rPr lang="en-US" sz="2400" dirty="0" smtClean="0">
                <a:latin typeface="Times New Roman" panose="02020603050405020304" pitchFamily="18" charset="0"/>
                <a:cs typeface="Times New Roman" panose="02020603050405020304" pitchFamily="18" charset="0"/>
              </a:rPr>
              <a:t>and generated </a:t>
            </a:r>
            <a:r>
              <a:rPr lang="en-US" sz="2400" dirty="0">
                <a:latin typeface="Times New Roman" panose="02020603050405020304" pitchFamily="18" charset="0"/>
                <a:cs typeface="Times New Roman" panose="02020603050405020304" pitchFamily="18" charset="0"/>
              </a:rPr>
              <a:t>political pressure from tradable goods’ producers</a:t>
            </a:r>
            <a:r>
              <a:rPr lang="en-US" sz="2400" dirty="0" smtClean="0">
                <a:latin typeface="Times New Roman" panose="02020603050405020304" pitchFamily="18" charset="0"/>
                <a:cs typeface="Times New Roman" panose="02020603050405020304" pitchFamily="18" charset="0"/>
              </a:rPr>
              <a:t>.</a:t>
            </a:r>
          </a:p>
          <a:p>
            <a:pPr marL="0" indent="0">
              <a:buNone/>
            </a:pPr>
            <a:endParaRPr lang="fi-FI" sz="2000" dirty="0"/>
          </a:p>
          <a:p>
            <a:pPr marL="0" indent="0">
              <a:buNone/>
            </a:pPr>
            <a:endParaRPr lang="en-US" sz="2000" dirty="0"/>
          </a:p>
        </p:txBody>
      </p:sp>
    </p:spTree>
    <p:extLst>
      <p:ext uri="{BB962C8B-B14F-4D97-AF65-F5344CB8AC3E}">
        <p14:creationId xmlns:p14="http://schemas.microsoft.com/office/powerpoint/2010/main" val="937883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jUO8sgu1nLI"/>
          <p:cNvPicPr>
            <a:picLocks noGrp="1" noRot="1" noChangeAspect="1"/>
          </p:cNvPicPr>
          <p:nvPr>
            <p:ph idx="1"/>
            <a:videoFile r:link="rId1"/>
          </p:nvPr>
        </p:nvPicPr>
        <p:blipFill>
          <a:blip r:embed="rId3"/>
          <a:stretch>
            <a:fillRect/>
          </a:stretch>
        </p:blipFill>
        <p:spPr>
          <a:xfrm>
            <a:off x="565265" y="191193"/>
            <a:ext cx="11305310" cy="6309360"/>
          </a:xfrm>
          <a:prstGeom prst="rect">
            <a:avLst/>
          </a:prstGeom>
        </p:spPr>
      </p:pic>
    </p:spTree>
    <p:extLst>
      <p:ext uri="{BB962C8B-B14F-4D97-AF65-F5344CB8AC3E}">
        <p14:creationId xmlns:p14="http://schemas.microsoft.com/office/powerpoint/2010/main" val="2300345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365125"/>
            <a:ext cx="11222182" cy="1000537"/>
          </a:xfrm>
        </p:spPr>
        <p:txBody>
          <a:bodyPr>
            <a:normAutofit fontScale="90000"/>
          </a:bodyPr>
          <a:lstStyle/>
          <a:p>
            <a:r>
              <a:rPr lang="fi-FI" b="1" dirty="0" smtClean="0">
                <a:latin typeface="Times New Roman" panose="02020603050405020304" pitchFamily="18" charset="0"/>
                <a:cs typeface="Times New Roman" panose="02020603050405020304" pitchFamily="18" charset="0"/>
              </a:rPr>
              <a:t>Exchange </a:t>
            </a:r>
            <a:r>
              <a:rPr lang="fi-FI" b="1" dirty="0" err="1" smtClean="0">
                <a:latin typeface="Times New Roman" panose="02020603050405020304" pitchFamily="18" charset="0"/>
                <a:cs typeface="Times New Roman" panose="02020603050405020304" pitchFamily="18" charset="0"/>
              </a:rPr>
              <a:t>rate</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advanced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local</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currency</a:t>
            </a:r>
            <a:r>
              <a:rPr lang="fi-FI" b="1" dirty="0" smtClean="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110638361"/>
              </p:ext>
            </p:extLst>
          </p:nvPr>
        </p:nvGraphicFramePr>
        <p:xfrm>
          <a:off x="365760" y="1825625"/>
          <a:ext cx="3931918"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984641114"/>
              </p:ext>
            </p:extLst>
          </p:nvPr>
        </p:nvGraphicFramePr>
        <p:xfrm>
          <a:off x="4414057" y="1766887"/>
          <a:ext cx="3690851" cy="42182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2382400044"/>
              </p:ext>
            </p:extLst>
          </p:nvPr>
        </p:nvGraphicFramePr>
        <p:xfrm>
          <a:off x="8221287" y="1766887"/>
          <a:ext cx="3724102" cy="44100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591978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secondary</a:t>
            </a:r>
            <a:r>
              <a:rPr lang="fi-FI" b="1" dirty="0" smtClean="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762253351"/>
              </p:ext>
            </p:extLst>
          </p:nvPr>
        </p:nvGraphicFramePr>
        <p:xfrm>
          <a:off x="216132" y="1825625"/>
          <a:ext cx="3607723"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p:cNvGraphicFramePr>
            <a:graphicFrameLocks/>
          </p:cNvGraphicFramePr>
          <p:nvPr>
            <p:extLst>
              <p:ext uri="{D42A27DB-BD31-4B8C-83A1-F6EECF244321}">
                <p14:modId xmlns:p14="http://schemas.microsoft.com/office/powerpoint/2010/main" val="962604973"/>
              </p:ext>
            </p:extLst>
          </p:nvPr>
        </p:nvGraphicFramePr>
        <p:xfrm>
          <a:off x="3810000" y="1476375"/>
          <a:ext cx="3721331" cy="47005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475652070"/>
              </p:ext>
            </p:extLst>
          </p:nvPr>
        </p:nvGraphicFramePr>
        <p:xfrm>
          <a:off x="7531331" y="1609377"/>
          <a:ext cx="4572000" cy="45675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242159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frontier</a:t>
            </a:r>
            <a:r>
              <a:rPr lang="fi-FI" b="1" dirty="0" smtClean="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59543163"/>
              </p:ext>
            </p:extLst>
          </p:nvPr>
        </p:nvGraphicFramePr>
        <p:xfrm>
          <a:off x="58189" y="1825625"/>
          <a:ext cx="589372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390585928"/>
              </p:ext>
            </p:extLst>
          </p:nvPr>
        </p:nvGraphicFramePr>
        <p:xfrm>
          <a:off x="6204065" y="1976438"/>
          <a:ext cx="5674822" cy="4200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6715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err="1" smtClean="0">
                <a:latin typeface="Times New Roman" panose="02020603050405020304" pitchFamily="18" charset="0"/>
                <a:cs typeface="Times New Roman" panose="02020603050405020304" pitchFamily="18" charset="0"/>
              </a:rPr>
              <a:t>Inflation</a:t>
            </a:r>
            <a:r>
              <a:rPr lang="fi-FI" b="1" dirty="0" smtClean="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emerging</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endParaRPr lang="fi-FI"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After the crises that hit various emerging markets in the </a:t>
            </a:r>
            <a:r>
              <a:rPr lang="en-US" dirty="0" smtClean="0">
                <a:latin typeface="Times New Roman" panose="02020603050405020304" pitchFamily="18" charset="0"/>
                <a:cs typeface="Times New Roman" panose="02020603050405020304" pitchFamily="18" charset="0"/>
              </a:rPr>
              <a:t>1990s </a:t>
            </a:r>
            <a:r>
              <a:rPr lang="en-US" dirty="0">
                <a:latin typeface="Times New Roman" panose="02020603050405020304" pitchFamily="18" charset="0"/>
                <a:cs typeface="Times New Roman" panose="02020603050405020304" pitchFamily="18" charset="0"/>
              </a:rPr>
              <a:t>(Mexico in 1994, Asia in 1997 and 1998) central </a:t>
            </a:r>
            <a:r>
              <a:rPr lang="en-US" dirty="0" smtClean="0">
                <a:latin typeface="Times New Roman" panose="02020603050405020304" pitchFamily="18" charset="0"/>
                <a:cs typeface="Times New Roman" panose="02020603050405020304" pitchFamily="18" charset="0"/>
              </a:rPr>
              <a:t>banks </a:t>
            </a:r>
            <a:r>
              <a:rPr lang="en-US" dirty="0">
                <a:latin typeface="Times New Roman" panose="02020603050405020304" pitchFamily="18" charset="0"/>
                <a:cs typeface="Times New Roman" panose="02020603050405020304" pitchFamily="18" charset="0"/>
              </a:rPr>
              <a:t>began to adopt policies that aimed to make inflation </a:t>
            </a:r>
            <a:r>
              <a:rPr lang="en-US" dirty="0" smtClean="0">
                <a:latin typeface="Times New Roman" panose="02020603050405020304" pitchFamily="18" charset="0"/>
                <a:cs typeface="Times New Roman" panose="02020603050405020304" pitchFamily="18" charset="0"/>
              </a:rPr>
              <a:t>targeting </a:t>
            </a:r>
            <a:r>
              <a:rPr lang="en-US" dirty="0">
                <a:latin typeface="Times New Roman" panose="02020603050405020304" pitchFamily="18" charset="0"/>
                <a:cs typeface="Times New Roman" panose="02020603050405020304" pitchFamily="18" charset="0"/>
              </a:rPr>
              <a:t>part of their standard, ongoing monetary policy. </a:t>
            </a:r>
          </a:p>
          <a:p>
            <a:pPr marL="0" indent="0" algn="just">
              <a:buNone/>
            </a:pPr>
            <a:endParaRPr lang="en-US" dirty="0" smtClean="0">
              <a:latin typeface="Times New Roman" panose="02020603050405020304" pitchFamily="18" charset="0"/>
              <a:cs typeface="Times New Roman" panose="02020603050405020304" pitchFamily="18" charset="0"/>
            </a:endParaRPr>
          </a:p>
          <a:p>
            <a:pPr marL="0" indent="0" algn="just">
              <a:buNone/>
            </a:pPr>
            <a:r>
              <a:rPr lang="en-US" dirty="0" smtClean="0">
                <a:latin typeface="Times New Roman" panose="02020603050405020304" pitchFamily="18" charset="0"/>
                <a:cs typeface="Times New Roman" panose="02020603050405020304" pitchFamily="18" charset="0"/>
              </a:rPr>
              <a:t>These</a:t>
            </a:r>
            <a:r>
              <a:rPr lang="en-US" dirty="0">
                <a:latin typeface="Times New Roman" panose="02020603050405020304" pitchFamily="18" charset="0"/>
                <a:cs typeface="Times New Roman" panose="02020603050405020304" pitchFamily="18" charset="0"/>
              </a:rPr>
              <a:t>, combined with increased independence for the major </a:t>
            </a:r>
            <a:r>
              <a:rPr lang="en-US" dirty="0" smtClean="0">
                <a:latin typeface="Times New Roman" panose="02020603050405020304" pitchFamily="18" charset="0"/>
                <a:cs typeface="Times New Roman" panose="02020603050405020304" pitchFamily="18" charset="0"/>
              </a:rPr>
              <a:t>emerging </a:t>
            </a:r>
            <a:r>
              <a:rPr lang="en-US" dirty="0">
                <a:latin typeface="Times New Roman" panose="02020603050405020304" pitchFamily="18" charset="0"/>
                <a:cs typeface="Times New Roman" panose="02020603050405020304" pitchFamily="18" charset="0"/>
              </a:rPr>
              <a:t>market central banks and broadly lower levels of </a:t>
            </a:r>
            <a:r>
              <a:rPr lang="en-US" dirty="0" smtClean="0">
                <a:latin typeface="Times New Roman" panose="02020603050405020304" pitchFamily="18" charset="0"/>
                <a:cs typeface="Times New Roman" panose="02020603050405020304" pitchFamily="18" charset="0"/>
              </a:rPr>
              <a:t>domestic </a:t>
            </a:r>
            <a:r>
              <a:rPr lang="en-US" dirty="0">
                <a:latin typeface="Times New Roman" panose="02020603050405020304" pitchFamily="18" charset="0"/>
                <a:cs typeface="Times New Roman" panose="02020603050405020304" pitchFamily="18" charset="0"/>
              </a:rPr>
              <a:t>currency volatility have meant that emerging market </a:t>
            </a:r>
            <a:r>
              <a:rPr lang="en-US" dirty="0" smtClean="0">
                <a:latin typeface="Times New Roman" panose="02020603050405020304" pitchFamily="18" charset="0"/>
                <a:cs typeface="Times New Roman" panose="02020603050405020304" pitchFamily="18" charset="0"/>
              </a:rPr>
              <a:t>inflation </a:t>
            </a:r>
            <a:r>
              <a:rPr lang="en-US" dirty="0">
                <a:latin typeface="Times New Roman" panose="02020603050405020304" pitchFamily="18" charset="0"/>
                <a:cs typeface="Times New Roman" panose="02020603050405020304" pitchFamily="18" charset="0"/>
              </a:rPr>
              <a:t>has generally trended downwards over the past </a:t>
            </a:r>
            <a:r>
              <a:rPr lang="en-US" dirty="0" smtClean="0">
                <a:latin typeface="Times New Roman" panose="02020603050405020304" pitchFamily="18" charset="0"/>
                <a:cs typeface="Times New Roman" panose="02020603050405020304" pitchFamily="18" charset="0"/>
              </a:rPr>
              <a:t>10-15 </a:t>
            </a:r>
            <a:r>
              <a:rPr lang="en-US" dirty="0">
                <a:latin typeface="Times New Roman" panose="02020603050405020304" pitchFamily="18" charset="0"/>
                <a:cs typeface="Times New Roman" panose="02020603050405020304" pitchFamily="18" charset="0"/>
              </a:rPr>
              <a:t>years with fewer spikes of hyper-inflation. </a:t>
            </a:r>
          </a:p>
          <a:p>
            <a:pPr marL="0" indent="0">
              <a:buNone/>
            </a:pPr>
            <a:endParaRPr lang="fi-FI" dirty="0"/>
          </a:p>
        </p:txBody>
      </p:sp>
    </p:spTree>
    <p:extLst>
      <p:ext uri="{BB962C8B-B14F-4D97-AF65-F5344CB8AC3E}">
        <p14:creationId xmlns:p14="http://schemas.microsoft.com/office/powerpoint/2010/main" val="27635042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a:latin typeface="Times New Roman" panose="02020603050405020304" pitchFamily="18" charset="0"/>
                <a:cs typeface="Times New Roman" panose="02020603050405020304" pitchFamily="18" charset="0"/>
              </a:rPr>
              <a:t>frontier</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emerging</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60373068"/>
              </p:ext>
            </p:extLst>
          </p:nvPr>
        </p:nvGraphicFramePr>
        <p:xfrm>
          <a:off x="1" y="1825625"/>
          <a:ext cx="369916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val="3919366827"/>
              </p:ext>
            </p:extLst>
          </p:nvPr>
        </p:nvGraphicFramePr>
        <p:xfrm>
          <a:off x="3699165" y="1901031"/>
          <a:ext cx="3882042" cy="42005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87253461"/>
              </p:ext>
            </p:extLst>
          </p:nvPr>
        </p:nvGraphicFramePr>
        <p:xfrm>
          <a:off x="7492539" y="1825624"/>
          <a:ext cx="4572000" cy="42005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29042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b="1" dirty="0">
                <a:latin typeface="Times New Roman" panose="02020603050405020304" pitchFamily="18" charset="0"/>
                <a:cs typeface="Times New Roman" panose="02020603050405020304" pitchFamily="18" charset="0"/>
              </a:rPr>
              <a:t>Exchange </a:t>
            </a:r>
            <a:r>
              <a:rPr lang="fi-FI" b="1" dirty="0" err="1">
                <a:latin typeface="Times New Roman" panose="02020603050405020304" pitchFamily="18" charset="0"/>
                <a:cs typeface="Times New Roman" panose="02020603050405020304" pitchFamily="18" charset="0"/>
              </a:rPr>
              <a:t>rate</a:t>
            </a:r>
            <a:r>
              <a:rPr lang="fi-FI" b="1" dirty="0">
                <a:latin typeface="Times New Roman" panose="02020603050405020304" pitchFamily="18" charset="0"/>
                <a:cs typeface="Times New Roman" panose="02020603050405020304" pitchFamily="18" charset="0"/>
              </a:rPr>
              <a:t> in </a:t>
            </a:r>
            <a:r>
              <a:rPr lang="fi-FI" b="1" dirty="0" err="1" smtClean="0">
                <a:latin typeface="Times New Roman" panose="02020603050405020304" pitchFamily="18" charset="0"/>
                <a:cs typeface="Times New Roman" panose="02020603050405020304" pitchFamily="18" charset="0"/>
              </a:rPr>
              <a:t>advanced</a:t>
            </a:r>
            <a:r>
              <a:rPr lang="fi-FI" b="1" dirty="0" smtClean="0">
                <a:latin typeface="Times New Roman" panose="02020603050405020304" pitchFamily="18" charset="0"/>
                <a:cs typeface="Times New Roman" panose="02020603050405020304" pitchFamily="18" charset="0"/>
              </a:rPr>
              <a:t> </a:t>
            </a:r>
            <a:r>
              <a:rPr lang="fi-FI" b="1" dirty="0" err="1" smtClean="0">
                <a:latin typeface="Times New Roman" panose="02020603050405020304" pitchFamily="18" charset="0"/>
                <a:cs typeface="Times New Roman" panose="02020603050405020304" pitchFamily="18" charset="0"/>
              </a:rPr>
              <a:t>markets</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local</a:t>
            </a:r>
            <a:r>
              <a:rPr lang="fi-FI" b="1" dirty="0">
                <a:latin typeface="Times New Roman" panose="02020603050405020304" pitchFamily="18" charset="0"/>
                <a:cs typeface="Times New Roman" panose="02020603050405020304" pitchFamily="18" charset="0"/>
              </a:rPr>
              <a:t> </a:t>
            </a:r>
            <a:r>
              <a:rPr lang="fi-FI" b="1" dirty="0" err="1">
                <a:latin typeface="Times New Roman" panose="02020603050405020304" pitchFamily="18" charset="0"/>
                <a:cs typeface="Times New Roman" panose="02020603050405020304" pitchFamily="18" charset="0"/>
              </a:rPr>
              <a:t>currency</a:t>
            </a:r>
            <a:r>
              <a:rPr lang="fi-FI" b="1" dirty="0">
                <a:latin typeface="Times New Roman" panose="02020603050405020304" pitchFamily="18" charset="0"/>
                <a:cs typeface="Times New Roman" panose="02020603050405020304" pitchFamily="18" charset="0"/>
              </a:rPr>
              <a:t> to USD</a:t>
            </a:r>
            <a:endParaRPr lang="en-US" b="1" dirty="0">
              <a:latin typeface="Times New Roman" panose="02020603050405020304" pitchFamily="18" charset="0"/>
              <a:cs typeface="Times New Roman" panose="02020603050405020304" pitchFamily="18"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914405793"/>
              </p:ext>
            </p:extLst>
          </p:nvPr>
        </p:nvGraphicFramePr>
        <p:xfrm>
          <a:off x="0" y="1825625"/>
          <a:ext cx="4064924"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3635339169"/>
              </p:ext>
            </p:extLst>
          </p:nvPr>
        </p:nvGraphicFramePr>
        <p:xfrm>
          <a:off x="4064924" y="1615439"/>
          <a:ext cx="3823854" cy="47687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4044925335"/>
              </p:ext>
            </p:extLst>
          </p:nvPr>
        </p:nvGraphicFramePr>
        <p:xfrm>
          <a:off x="7888777" y="1615438"/>
          <a:ext cx="4159135" cy="48352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50939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027488094"/>
              </p:ext>
            </p:extLst>
          </p:nvPr>
        </p:nvGraphicFramePr>
        <p:xfrm>
          <a:off x="174568" y="66502"/>
          <a:ext cx="12017432" cy="66335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1487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306894244"/>
              </p:ext>
            </p:extLst>
          </p:nvPr>
        </p:nvGraphicFramePr>
        <p:xfrm>
          <a:off x="1404851" y="972589"/>
          <a:ext cx="8570422" cy="4979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037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8757" y="480951"/>
            <a:ext cx="11566567" cy="6038602"/>
          </a:xfrm>
          <a:prstGeom prst="rect">
            <a:avLst/>
          </a:prstGeom>
        </p:spPr>
      </p:pic>
    </p:spTree>
    <p:extLst>
      <p:ext uri="{BB962C8B-B14F-4D97-AF65-F5344CB8AC3E}">
        <p14:creationId xmlns:p14="http://schemas.microsoft.com/office/powerpoint/2010/main" val="127848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b="1" dirty="0" err="1" smtClean="0">
                <a:latin typeface="Times New Roman" panose="02020603050405020304" pitchFamily="18" charset="0"/>
                <a:cs typeface="Times New Roman" panose="02020603050405020304" pitchFamily="18" charset="0"/>
              </a:rPr>
              <a:t>Inflation</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volatility</a:t>
            </a:r>
            <a:r>
              <a:rPr lang="fi-FI" sz="4000" b="1" dirty="0" smtClean="0">
                <a:latin typeface="Times New Roman" panose="02020603050405020304" pitchFamily="18" charset="0"/>
                <a:cs typeface="Times New Roman" panose="02020603050405020304" pitchFamily="18" charset="0"/>
              </a:rPr>
              <a:t> in </a:t>
            </a:r>
            <a:r>
              <a:rPr lang="fi-FI" sz="4000" b="1" dirty="0" err="1" smtClean="0">
                <a:latin typeface="Times New Roman" panose="02020603050405020304" pitchFamily="18" charset="0"/>
                <a:cs typeface="Times New Roman" panose="02020603050405020304" pitchFamily="18" charset="0"/>
              </a:rPr>
              <a:t>emerging</a:t>
            </a:r>
            <a:r>
              <a:rPr lang="fi-FI" sz="4000" b="1" dirty="0" smtClean="0">
                <a:latin typeface="Times New Roman" panose="02020603050405020304" pitchFamily="18" charset="0"/>
                <a:cs typeface="Times New Roman" panose="02020603050405020304" pitchFamily="18" charset="0"/>
              </a:rPr>
              <a:t> </a:t>
            </a:r>
            <a:r>
              <a:rPr lang="fi-FI" sz="4000" b="1" dirty="0" err="1" smtClean="0">
                <a:latin typeface="Times New Roman" panose="02020603050405020304" pitchFamily="18" charset="0"/>
                <a:cs typeface="Times New Roman" panose="02020603050405020304" pitchFamily="18" charset="0"/>
              </a:rPr>
              <a:t>markets</a:t>
            </a:r>
            <a:endParaRPr lang="fi-FI" sz="40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stretch>
            <a:fillRect/>
          </a:stretch>
        </p:blipFill>
        <p:spPr>
          <a:xfrm>
            <a:off x="838200" y="1490353"/>
            <a:ext cx="9766465" cy="4686610"/>
          </a:xfrm>
          <a:prstGeom prst="rect">
            <a:avLst/>
          </a:prstGeom>
        </p:spPr>
      </p:pic>
    </p:spTree>
    <p:extLst>
      <p:ext uri="{BB962C8B-B14F-4D97-AF65-F5344CB8AC3E}">
        <p14:creationId xmlns:p14="http://schemas.microsoft.com/office/powerpoint/2010/main" val="472510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7210</TotalTime>
  <Words>3494</Words>
  <Application>Microsoft Office PowerPoint</Application>
  <PresentationFormat>Widescreen</PresentationFormat>
  <Paragraphs>303</Paragraphs>
  <Slides>51</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Times New Roman</vt:lpstr>
      <vt:lpstr>Wingdings</vt:lpstr>
      <vt:lpstr>Office Theme</vt:lpstr>
      <vt:lpstr>Inflation and exchange rates in Emerging Markets</vt:lpstr>
      <vt:lpstr>Inflation and investment decisions</vt:lpstr>
      <vt:lpstr>Inflation for investment in stocks versus bonds</vt:lpstr>
      <vt:lpstr>Inflation risk and investment decisions in emerging markets</vt:lpstr>
      <vt:lpstr>Inflation in emerging markets</vt:lpstr>
      <vt:lpstr>PowerPoint Presentation</vt:lpstr>
      <vt:lpstr>PowerPoint Presentation</vt:lpstr>
      <vt:lpstr>PowerPoint Presentation</vt:lpstr>
      <vt:lpstr>Inflation volatility in emerging markets</vt:lpstr>
      <vt:lpstr>Inflation volatility in emerging markets: conclusions</vt:lpstr>
      <vt:lpstr> Video: Get Your Portfolio Ready for Future Inflation  </vt:lpstr>
      <vt:lpstr>Inflation-protected investment in emerging markets</vt:lpstr>
      <vt:lpstr>Exchange risk and investment decisions in emerging markets</vt:lpstr>
      <vt:lpstr>What is exchange rate: Reminder</vt:lpstr>
      <vt:lpstr>Why exchange rate for investment decision?</vt:lpstr>
      <vt:lpstr>Exchange rate and invetsment decisions  (Nucci and Pozzolo 2001, EER)</vt:lpstr>
      <vt:lpstr>Exchange rate and invetsment decisions</vt:lpstr>
      <vt:lpstr>Exchange rates and Foreign Direct Investment (Goldberg) </vt:lpstr>
      <vt:lpstr>A “firm-specific asset” argument  (Blonigen, American Economic Review 1997)</vt:lpstr>
      <vt:lpstr>Volatility of exchange rate and FDI activity: ”Production flexibility” argument</vt:lpstr>
      <vt:lpstr>Volatility of exchange rate and FDI activity: “Risk aversion” argument</vt:lpstr>
      <vt:lpstr>”Production flexibility” vs.  ”Risk aversion” arguments</vt:lpstr>
      <vt:lpstr>PowerPoint Presentation</vt:lpstr>
      <vt:lpstr>De facto regimes differ from de jure</vt:lpstr>
      <vt:lpstr>Advantages of fixed exchange rates</vt:lpstr>
      <vt:lpstr>Advantages of floating exchange rates</vt:lpstr>
      <vt:lpstr>Which factors are likely to dominate, the advantages of fixed exchange rates or the advantages of floating?</vt:lpstr>
      <vt:lpstr>Exchange rate regime choice: Theory</vt:lpstr>
      <vt:lpstr>Exchange rate regimes in emerging markets</vt:lpstr>
      <vt:lpstr>Discussion of the previous graph</vt:lpstr>
      <vt:lpstr>Choice of Exchange Rate Regime in Emerging Markets</vt:lpstr>
      <vt:lpstr>11 empirical regularities of exchange rates in Emerging Markets (Edwards 2011)</vt:lpstr>
      <vt:lpstr>1st regularity: ER crises are very costly</vt:lpstr>
      <vt:lpstr>2nd regularity: Countries with More Flexible Exchange Rates Have Tended to Grow Faster in the Long Run than Countries with Rigid Currency Pegs</vt:lpstr>
      <vt:lpstr>3rd regularity: Dollarized Countries do not Outperform Countries with a Currency of their Own</vt:lpstr>
      <vt:lpstr>Economic effects of dollarization: Supporters</vt:lpstr>
      <vt:lpstr>Economic effects of dollarization: Opponents</vt:lpstr>
      <vt:lpstr>4th regularity: Countries with Flexible Exchange Rates are able to Accommodate External Shocks Better than Countries with Rigid Rates</vt:lpstr>
      <vt:lpstr>5th regularity: Under Capital Mobility and Fixed Exchange Rates, there is no room for (fully) Independent Monetary Policy (The Impossibility of the Holy Trinity)</vt:lpstr>
      <vt:lpstr>6th regularity: Exchange Rate Adjustment Based on Inflation Rate Differentials Result in a Loss of Anchor and in Macroeconomic Instability</vt:lpstr>
      <vt:lpstr>7th regularity: Exchange Rate-Based Stabilization Programs are Dangerous, and have often generated severe Currency Overvaluation</vt:lpstr>
      <vt:lpstr>8th regularity: Real Exchange Rate Misalignment can be Very Costly; Central Bank Intervention may be justified from time to time, even under a flexible rates regime.</vt:lpstr>
      <vt:lpstr>9th regularity: There is an asymmetry between overvaluation and undervaluation</vt:lpstr>
      <vt:lpstr>10th regularity: Even under Flexible Exchange Rates the extent for Independent Monetary Policy is Limited</vt:lpstr>
      <vt:lpstr>11th regularity: There has been an important Structural Break in the relationship between the USD Real Effective Exchange Rate and the Real Effective Exchange Rate of the Emerging Commodity Exporters</vt:lpstr>
      <vt:lpstr>PowerPoint Presentation</vt:lpstr>
      <vt:lpstr>Exchange rate in advanced emerging markets, local currency to USD</vt:lpstr>
      <vt:lpstr>Exchange rate in secondary emerging markets, local currency to USD</vt:lpstr>
      <vt:lpstr>Exchange rate in frontier emerging markets, local currency to USD</vt:lpstr>
      <vt:lpstr>Exchange rate in frontier emerging markets, local currency to USD</vt:lpstr>
      <vt:lpstr>Exchange rate in advanced markets, local currency to USD</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Exchange rates in emerging economies</dc:title>
  <dc:creator>Ledyaeva Svetlana</dc:creator>
  <cp:lastModifiedBy>Ledyaeva Svetlana</cp:lastModifiedBy>
  <cp:revision>274</cp:revision>
  <dcterms:created xsi:type="dcterms:W3CDTF">2017-02-16T09:29:57Z</dcterms:created>
  <dcterms:modified xsi:type="dcterms:W3CDTF">2019-01-14T07:29:20Z</dcterms:modified>
</cp:coreProperties>
</file>