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7"/>
  </p:notesMasterIdLst>
  <p:sldIdLst>
    <p:sldId id="442" r:id="rId3"/>
    <p:sldId id="443" r:id="rId4"/>
    <p:sldId id="444" r:id="rId5"/>
    <p:sldId id="445" r:id="rId6"/>
    <p:sldId id="427" r:id="rId7"/>
    <p:sldId id="428" r:id="rId8"/>
    <p:sldId id="446" r:id="rId9"/>
    <p:sldId id="430" r:id="rId10"/>
    <p:sldId id="336" r:id="rId11"/>
    <p:sldId id="335" r:id="rId12"/>
    <p:sldId id="326" r:id="rId13"/>
    <p:sldId id="365" r:id="rId14"/>
    <p:sldId id="366" r:id="rId15"/>
    <p:sldId id="447" r:id="rId16"/>
    <p:sldId id="432" r:id="rId17"/>
    <p:sldId id="440" r:id="rId18"/>
    <p:sldId id="339" r:id="rId19"/>
    <p:sldId id="337" r:id="rId20"/>
    <p:sldId id="345" r:id="rId21"/>
    <p:sldId id="346" r:id="rId22"/>
    <p:sldId id="431" r:id="rId23"/>
    <p:sldId id="351" r:id="rId24"/>
    <p:sldId id="352" r:id="rId25"/>
    <p:sldId id="353" r:id="rId26"/>
    <p:sldId id="355" r:id="rId27"/>
    <p:sldId id="356" r:id="rId28"/>
    <p:sldId id="357" r:id="rId29"/>
    <p:sldId id="358" r:id="rId30"/>
    <p:sldId id="433" r:id="rId31"/>
    <p:sldId id="359" r:id="rId32"/>
    <p:sldId id="360" r:id="rId33"/>
    <p:sldId id="361" r:id="rId34"/>
    <p:sldId id="344" r:id="rId35"/>
    <p:sldId id="435" r:id="rId36"/>
    <p:sldId id="448" r:id="rId37"/>
    <p:sldId id="449" r:id="rId38"/>
    <p:sldId id="267" r:id="rId39"/>
    <p:sldId id="450" r:id="rId40"/>
    <p:sldId id="451" r:id="rId41"/>
    <p:sldId id="441" r:id="rId42"/>
    <p:sldId id="368" r:id="rId43"/>
    <p:sldId id="341" r:id="rId44"/>
    <p:sldId id="437" r:id="rId45"/>
    <p:sldId id="438" r:id="rId4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8571"/>
  </p:normalViewPr>
  <p:slideViewPr>
    <p:cSldViewPr snapToGrid="0" snapToObjects="1">
      <p:cViewPr varScale="1">
        <p:scale>
          <a:sx n="98" d="100"/>
          <a:sy n="98" d="100"/>
        </p:scale>
        <p:origin x="1480" y="192"/>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EB84-EAEB-AD43-A206-19A9130772FA}" type="datetimeFigureOut">
              <a:rPr lang="en-FI" smtClean="0"/>
              <a:t>6.3.2022</a:t>
            </a:fld>
            <a:endParaRP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184A9-088E-CD43-A8E5-B32F19C9F4A6}" type="slidenum">
              <a:rPr lang="en-FI" smtClean="0"/>
              <a:t>‹#›</a:t>
            </a:fld>
            <a:endParaRPr/>
          </a:p>
        </p:txBody>
      </p:sp>
    </p:spTree>
    <p:extLst>
      <p:ext uri="{BB962C8B-B14F-4D97-AF65-F5344CB8AC3E}">
        <p14:creationId xmlns:p14="http://schemas.microsoft.com/office/powerpoint/2010/main" val="1779921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To show where we are at today: </a:t>
            </a:r>
            <a:br>
              <a:rPr lang="en-US" noProof="0" dirty="0"/>
            </a:br>
            <a:r>
              <a:rPr lang="en-US" noProof="0" dirty="0"/>
              <a:t>1. I will be briefly talking about finding and loving problems in Design for Government </a:t>
            </a:r>
          </a:p>
          <a:p>
            <a:r>
              <a:rPr lang="en-US" noProof="0" dirty="0"/>
              <a:t>2. Lunch break and start to prepare for the roundtable with our client side </a:t>
            </a:r>
          </a:p>
          <a:p>
            <a:r>
              <a:rPr lang="en-US" noProof="0" dirty="0"/>
              <a:t>3. Afternoon, after the roundtable you will make your first preliminary research plan – which will be shared with a fellow team and you will get comments from them and comment on another teams plan. </a:t>
            </a:r>
          </a:p>
          <a:p>
            <a:endParaRPr lang="en-US" noProof="0" dirty="0"/>
          </a:p>
          <a:p>
            <a:r>
              <a:rPr lang="en-US" noProof="0" dirty="0"/>
              <a:t>I will try to prepare you for this by giving some viewpoints</a:t>
            </a:r>
          </a:p>
        </p:txBody>
      </p:sp>
      <p:sp>
        <p:nvSpPr>
          <p:cNvPr id="4" name="Slide Number Placeholder 3"/>
          <p:cNvSpPr>
            <a:spLocks noGrp="1"/>
          </p:cNvSpPr>
          <p:nvPr>
            <p:ph type="sldNum" sz="quarter" idx="5"/>
          </p:nvPr>
        </p:nvSpPr>
        <p:spPr/>
        <p:txBody>
          <a:bodyPr/>
          <a:lstStyle/>
          <a:p>
            <a:fld id="{5FF184A9-088E-CD43-A8E5-B32F19C9F4A6}" type="slidenum">
              <a:rPr lang="en-FI" smtClean="0"/>
              <a:t>1</a:t>
            </a:fld>
            <a:endParaRPr lang="en-FI"/>
          </a:p>
        </p:txBody>
      </p:sp>
    </p:spTree>
    <p:extLst>
      <p:ext uri="{BB962C8B-B14F-4D97-AF65-F5344CB8AC3E}">
        <p14:creationId xmlns:p14="http://schemas.microsoft.com/office/powerpoint/2010/main" val="409918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Comparison</a:t>
            </a:r>
            <a:r>
              <a:rPr lang="en-US" baseline="0" noProof="0" dirty="0"/>
              <a:t> of academic research, or basic research. It is good to understand that we are working here on a very applied field…</a:t>
            </a:r>
          </a:p>
          <a:p>
            <a:r>
              <a:rPr lang="en-US" baseline="0" noProof="0" dirty="0"/>
              <a:t>- It means that we are working in varied teams with people from different backgrounds – academic work happens alone or in teams which have similar background and interests. </a:t>
            </a:r>
          </a:p>
          <a:p>
            <a:r>
              <a:rPr lang="en-US" baseline="0" noProof="0" dirty="0"/>
              <a:t>- It means that we are aiming for something.. Innovations, or to learn something useful or fruitful that supports our creative work – academic social science could have just an absolute value as increasing knowledge or re-</a:t>
            </a:r>
            <a:r>
              <a:rPr lang="en-US" baseline="0" noProof="0" dirty="0" err="1"/>
              <a:t>constrcuting</a:t>
            </a:r>
            <a:r>
              <a:rPr lang="en-US" baseline="0" noProof="0" dirty="0"/>
              <a:t> society in a critical way – as we are actually constructing or proposing something proactive here. </a:t>
            </a:r>
          </a:p>
          <a:p>
            <a:endParaRPr lang="fi-FI" baseline="0" dirty="0"/>
          </a:p>
          <a:p>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11</a:t>
            </a:fld>
            <a:endParaRPr lang="fi-FI"/>
          </a:p>
        </p:txBody>
      </p:sp>
    </p:spTree>
    <p:extLst>
      <p:ext uri="{BB962C8B-B14F-4D97-AF65-F5344CB8AC3E}">
        <p14:creationId xmlns:p14="http://schemas.microsoft.com/office/powerpoint/2010/main" val="384625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These kind of models describe design thinking or service design processes </a:t>
            </a:r>
            <a:r>
              <a:rPr lang="mr-IN" noProof="0" dirty="0"/>
              <a:t>–</a:t>
            </a:r>
            <a:r>
              <a:rPr lang="en-US" noProof="0" dirty="0"/>
              <a:t> we start with a more general problem and aim to find a more specific one </a:t>
            </a:r>
            <a:r>
              <a:rPr lang="mr-IN" noProof="0" dirty="0"/>
              <a:t>–</a:t>
            </a:r>
            <a:r>
              <a:rPr lang="en-US" noProof="0" dirty="0"/>
              <a:t> BY discovering, studying, going back</a:t>
            </a:r>
            <a:r>
              <a:rPr lang="en-US" baseline="0" noProof="0" dirty="0"/>
              <a:t> and forth. </a:t>
            </a:r>
            <a:r>
              <a:rPr lang="en-US" baseline="0" noProof="0" dirty="0" err="1"/>
              <a:t>Emphatizing</a:t>
            </a:r>
            <a:r>
              <a:rPr lang="en-US" baseline="0" noProof="0" dirty="0"/>
              <a:t>, looking things from the perspective of consumers, citizens, small business owners, civil servants. </a:t>
            </a:r>
            <a:endParaRPr lang="en-US" noProof="0" dirty="0"/>
          </a:p>
          <a:p>
            <a:endParaRPr lang="en-US" noProof="0" dirty="0"/>
          </a:p>
          <a:p>
            <a:r>
              <a:rPr lang="en-US" noProof="0" dirty="0"/>
              <a:t>the deep understanding is the </a:t>
            </a:r>
            <a:r>
              <a:rPr lang="en-US" noProof="0" dirty="0" err="1"/>
              <a:t>distintictive</a:t>
            </a:r>
            <a:r>
              <a:rPr lang="en-US" noProof="0" dirty="0"/>
              <a:t> key ingredient that is supposed to separate</a:t>
            </a:r>
            <a:r>
              <a:rPr lang="en-US" baseline="0" noProof="0" dirty="0"/>
              <a:t> service design and design thinking from some kind of traditional development projects and processes.</a:t>
            </a:r>
          </a:p>
          <a:p>
            <a:endParaRPr lang="en-US" baseline="0" noProof="0" dirty="0"/>
          </a:p>
          <a:p>
            <a:r>
              <a:rPr lang="en-US" baseline="0" noProof="0" dirty="0"/>
              <a:t>This being said, it’s important to recognize that the field in both design and this kind of applied research is pretty novel, say in comparison to philosophy or natural sciences.</a:t>
            </a:r>
            <a:endParaRPr lang="en-US"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12</a:t>
            </a:fld>
            <a:endParaRPr lang="fi-FI"/>
          </a:p>
        </p:txBody>
      </p:sp>
    </p:spTree>
    <p:extLst>
      <p:ext uri="{BB962C8B-B14F-4D97-AF65-F5344CB8AC3E}">
        <p14:creationId xmlns:p14="http://schemas.microsoft.com/office/powerpoint/2010/main" val="375716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There might not be a single right problem, but different opportunities</a:t>
            </a:r>
            <a:r>
              <a:rPr lang="en-US" baseline="0" noProof="0" dirty="0"/>
              <a:t> for solvable problems that will support the larger aim of the client side. </a:t>
            </a:r>
            <a:endParaRPr lang="en-US"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13</a:t>
            </a:fld>
            <a:endParaRPr lang="fi-FI"/>
          </a:p>
        </p:txBody>
      </p:sp>
    </p:spTree>
    <p:extLst>
      <p:ext uri="{BB962C8B-B14F-4D97-AF65-F5344CB8AC3E}">
        <p14:creationId xmlns:p14="http://schemas.microsoft.com/office/powerpoint/2010/main" val="1681621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It’s messier, and it’s ok. We are in search of fruitful framings worth working with in the solution phase. </a:t>
            </a:r>
          </a:p>
        </p:txBody>
      </p:sp>
      <p:sp>
        <p:nvSpPr>
          <p:cNvPr id="4" name="Dian numeron paikkamerkki 3"/>
          <p:cNvSpPr>
            <a:spLocks noGrp="1"/>
          </p:cNvSpPr>
          <p:nvPr>
            <p:ph type="sldNum" sz="quarter" idx="10"/>
          </p:nvPr>
        </p:nvSpPr>
        <p:spPr/>
        <p:txBody>
          <a:bodyPr/>
          <a:lstStyle/>
          <a:p>
            <a:fld id="{E123B09C-A5E2-A54F-B8FB-61C90B837A2A}" type="slidenum">
              <a:rPr lang="fi-FI" smtClean="0"/>
              <a:t>14</a:t>
            </a:fld>
            <a:endParaRPr lang="fi-FI"/>
          </a:p>
        </p:txBody>
      </p:sp>
    </p:spTree>
    <p:extLst>
      <p:ext uri="{BB962C8B-B14F-4D97-AF65-F5344CB8AC3E}">
        <p14:creationId xmlns:p14="http://schemas.microsoft.com/office/powerpoint/2010/main" val="28111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Written informed consent by using the consent form – who we are and what we are doing with the data – we are keeping respondents anonymous, which is a common practice. </a:t>
            </a:r>
          </a:p>
          <a:p>
            <a:endParaRPr lang="en-US" noProof="0" dirty="0"/>
          </a:p>
          <a:p>
            <a:r>
              <a:rPr lang="en-US" noProof="0" dirty="0"/>
              <a:t>IF face-to-face have two forms, so they sign the other one for you, and keep the other one</a:t>
            </a:r>
            <a:br>
              <a:rPr lang="en-US" noProof="0" dirty="0"/>
            </a:br>
            <a:br>
              <a:rPr lang="en-US" noProof="0" dirty="0"/>
            </a:br>
            <a:r>
              <a:rPr lang="en-US" noProof="0" dirty="0"/>
              <a:t>IF REMOTE: </a:t>
            </a:r>
          </a:p>
          <a:p>
            <a:endParaRPr lang="en-US" noProof="0" dirty="0"/>
          </a:p>
          <a:p>
            <a:r>
              <a:rPr lang="en-US" noProof="0" dirty="0"/>
              <a:t>SHARE THE CONSENT FORM ON AN EMAIL, AND ASK PEOPLE TO JUST STATE THEY AGREE, AND THEN SAVE THOSE AGREEMENTS AS PDF. IF THIS IS NOT POSSIBLE, PRESENT THIS AND ASK FOR A VERBAL AGREEMENT in the beginning of the interview</a:t>
            </a:r>
          </a:p>
          <a:p>
            <a:endParaRPr lang="en-US" noProof="0" dirty="0"/>
          </a:p>
          <a:p>
            <a:r>
              <a:rPr lang="en-US" noProof="0" dirty="0"/>
              <a:t>For some places and some people, the access might be difficult or impossible, so we need to be smart and we need to share resources between teams in the supergroup. Share data, share connections, make sure you are aligned in this sense. Interpretations and interests will </a:t>
            </a:r>
            <a:r>
              <a:rPr lang="en-US" noProof="0" dirty="0" err="1"/>
              <a:t>differe</a:t>
            </a:r>
            <a:r>
              <a:rPr lang="en-US" noProof="0" dirty="0"/>
              <a:t> between teams, but access should be as shared as possible. </a:t>
            </a:r>
          </a:p>
        </p:txBody>
      </p:sp>
      <p:sp>
        <p:nvSpPr>
          <p:cNvPr id="4" name="Dian numeron paikkamerkki 3"/>
          <p:cNvSpPr>
            <a:spLocks noGrp="1"/>
          </p:cNvSpPr>
          <p:nvPr>
            <p:ph type="sldNum" sz="quarter" idx="10"/>
          </p:nvPr>
        </p:nvSpPr>
        <p:spPr/>
        <p:txBody>
          <a:bodyPr/>
          <a:lstStyle/>
          <a:p>
            <a:fld id="{E123B09C-A5E2-A54F-B8FB-61C90B837A2A}" type="slidenum">
              <a:rPr lang="fi-FI" smtClean="0"/>
              <a:t>15</a:t>
            </a:fld>
            <a:endParaRPr lang="fi-FI"/>
          </a:p>
        </p:txBody>
      </p:sp>
    </p:spTree>
    <p:extLst>
      <p:ext uri="{BB962C8B-B14F-4D97-AF65-F5344CB8AC3E}">
        <p14:creationId xmlns:p14="http://schemas.microsoft.com/office/powerpoint/2010/main" val="397705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Marketing of your approach</a:t>
            </a:r>
            <a:r>
              <a:rPr lang="en-US" baseline="0" noProof="0" dirty="0"/>
              <a:t>, making it academically legit OR interesting in an applied context, interesting for your clients and other stakeholders (Design for Government is in itself a label, a name that we attach things to) </a:t>
            </a:r>
          </a:p>
          <a:p>
            <a:endParaRPr lang="en-US" baseline="0" noProof="0" dirty="0"/>
          </a:p>
          <a:p>
            <a:r>
              <a:rPr lang="en-US" baseline="0" noProof="0" dirty="0"/>
              <a:t>Research methods are tools – especially when we talk about applied research – methods are as good as the analysis they help us build AND the analysis is as good as the design or decision it helps us build </a:t>
            </a:r>
          </a:p>
          <a:p>
            <a:endParaRPr lang="fi-FI" baseline="0" dirty="0"/>
          </a:p>
        </p:txBody>
      </p:sp>
      <p:sp>
        <p:nvSpPr>
          <p:cNvPr id="4" name="Dian numeron paikkamerkki 3"/>
          <p:cNvSpPr>
            <a:spLocks noGrp="1"/>
          </p:cNvSpPr>
          <p:nvPr>
            <p:ph type="sldNum" sz="quarter" idx="10"/>
          </p:nvPr>
        </p:nvSpPr>
        <p:spPr/>
        <p:txBody>
          <a:bodyPr/>
          <a:lstStyle/>
          <a:p>
            <a:fld id="{AA5E8010-EAE5-6C48-820D-ACA49A3C731F}" type="slidenum">
              <a:rPr lang="fi-FI" smtClean="0"/>
              <a:t>17</a:t>
            </a:fld>
            <a:endParaRPr lang="fi-FI"/>
          </a:p>
        </p:txBody>
      </p:sp>
    </p:spTree>
    <p:extLst>
      <p:ext uri="{BB962C8B-B14F-4D97-AF65-F5344CB8AC3E}">
        <p14:creationId xmlns:p14="http://schemas.microsoft.com/office/powerpoint/2010/main" val="369146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Sometimes methods are difficult to separate, BUT in general it’s good to consider and frame what we do in order to learn from our field and research questions: </a:t>
            </a:r>
            <a:br>
              <a:rPr lang="en-US" noProof="0" dirty="0"/>
            </a:br>
            <a:r>
              <a:rPr lang="en-US" noProof="0" dirty="0"/>
              <a:t>Are we watching something </a:t>
            </a:r>
          </a:p>
          <a:p>
            <a:r>
              <a:rPr lang="en-US" noProof="0" dirty="0"/>
              <a:t>Listening</a:t>
            </a:r>
          </a:p>
          <a:p>
            <a:r>
              <a:rPr lang="en-US" noProof="0" dirty="0"/>
              <a:t>Working in order to learn something </a:t>
            </a:r>
          </a:p>
          <a:p>
            <a:r>
              <a:rPr lang="en-US" noProof="0" dirty="0"/>
              <a:t>Playing in order to learn something </a:t>
            </a:r>
          </a:p>
          <a:p>
            <a:endParaRPr lang="en-US" noProof="0" dirty="0"/>
          </a:p>
        </p:txBody>
      </p:sp>
      <p:sp>
        <p:nvSpPr>
          <p:cNvPr id="4" name="Dian numeron paikkamerkki 3"/>
          <p:cNvSpPr>
            <a:spLocks noGrp="1"/>
          </p:cNvSpPr>
          <p:nvPr>
            <p:ph type="sldNum" sz="quarter" idx="10"/>
          </p:nvPr>
        </p:nvSpPr>
        <p:spPr/>
        <p:txBody>
          <a:bodyPr/>
          <a:lstStyle/>
          <a:p>
            <a:fld id="{AA5E8010-EAE5-6C48-820D-ACA49A3C731F}" type="slidenum">
              <a:rPr lang="fi-FI" smtClean="0"/>
              <a:t>18</a:t>
            </a:fld>
            <a:endParaRPr lang="fi-FI"/>
          </a:p>
        </p:txBody>
      </p:sp>
    </p:spTree>
    <p:extLst>
      <p:ext uri="{BB962C8B-B14F-4D97-AF65-F5344CB8AC3E}">
        <p14:creationId xmlns:p14="http://schemas.microsoft.com/office/powerpoint/2010/main" val="422950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How to </a:t>
            </a:r>
            <a:r>
              <a:rPr lang="fi-FI" dirty="0" err="1"/>
              <a:t>use</a:t>
            </a:r>
            <a:r>
              <a:rPr lang="fi-FI" dirty="0"/>
              <a:t> money </a:t>
            </a:r>
            <a:r>
              <a:rPr lang="fi-FI" dirty="0" err="1"/>
              <a:t>from</a:t>
            </a:r>
            <a:r>
              <a:rPr lang="fi-FI" dirty="0"/>
              <a:t> EU </a:t>
            </a:r>
            <a:r>
              <a:rPr lang="fi-FI" dirty="0" err="1"/>
              <a:t>fund</a:t>
            </a:r>
            <a:r>
              <a:rPr lang="fi-FI" dirty="0"/>
              <a:t> for </a:t>
            </a:r>
            <a:r>
              <a:rPr lang="fi-FI" dirty="0" err="1"/>
              <a:t>school</a:t>
            </a:r>
            <a:r>
              <a:rPr lang="fi-FI" dirty="0"/>
              <a:t> </a:t>
            </a:r>
            <a:r>
              <a:rPr lang="fi-FI" dirty="0" err="1"/>
              <a:t>fruits</a:t>
            </a:r>
            <a:r>
              <a:rPr lang="fi-FI" dirty="0"/>
              <a:t> and </a:t>
            </a:r>
            <a:r>
              <a:rPr lang="fi-FI" dirty="0" err="1"/>
              <a:t>vegetables</a:t>
            </a:r>
            <a:r>
              <a:rPr lang="fi-FI" dirty="0"/>
              <a:t> – </a:t>
            </a:r>
            <a:r>
              <a:rPr lang="fi-FI" dirty="0" err="1"/>
              <a:t>interviews</a:t>
            </a:r>
            <a:r>
              <a:rPr lang="fi-FI" dirty="0"/>
              <a:t> </a:t>
            </a:r>
            <a:r>
              <a:rPr lang="fi-FI" dirty="0" err="1"/>
              <a:t>with</a:t>
            </a:r>
            <a:r>
              <a:rPr lang="fi-FI" dirty="0"/>
              <a:t> </a:t>
            </a:r>
            <a:r>
              <a:rPr lang="fi-FI" dirty="0" err="1"/>
              <a:t>teachers</a:t>
            </a:r>
            <a:r>
              <a:rPr lang="fi-FI" dirty="0"/>
              <a:t> - </a:t>
            </a:r>
            <a:r>
              <a:rPr lang="fi-FI" dirty="0" err="1"/>
              <a:t>workshops</a:t>
            </a:r>
            <a:r>
              <a:rPr lang="fi-FI" dirty="0"/>
              <a:t> in </a:t>
            </a:r>
            <a:r>
              <a:rPr lang="fi-FI" dirty="0" err="1"/>
              <a:t>schools</a:t>
            </a:r>
            <a:r>
              <a:rPr lang="fi-FI" dirty="0"/>
              <a:t> AND </a:t>
            </a:r>
            <a:r>
              <a:rPr lang="fi-FI" dirty="0" err="1"/>
              <a:t>connecting</a:t>
            </a:r>
            <a:r>
              <a:rPr lang="fi-FI" dirty="0"/>
              <a:t> </a:t>
            </a:r>
            <a:r>
              <a:rPr lang="fi-FI" dirty="0" err="1"/>
              <a:t>these</a:t>
            </a:r>
            <a:r>
              <a:rPr lang="fi-FI" dirty="0"/>
              <a:t> to </a:t>
            </a:r>
            <a:r>
              <a:rPr lang="fi-FI" dirty="0" err="1"/>
              <a:t>big</a:t>
            </a:r>
            <a:r>
              <a:rPr lang="fi-FI" dirty="0"/>
              <a:t> </a:t>
            </a:r>
            <a:r>
              <a:rPr lang="fi-FI" dirty="0" err="1"/>
              <a:t>numbers</a:t>
            </a:r>
            <a:r>
              <a:rPr lang="fi-FI" dirty="0"/>
              <a:t>, </a:t>
            </a:r>
            <a:r>
              <a:rPr lang="fi-FI" dirty="0" err="1"/>
              <a:t>co-creating</a:t>
            </a:r>
            <a:r>
              <a:rPr lang="fi-FI" dirty="0"/>
              <a:t> a </a:t>
            </a:r>
            <a:r>
              <a:rPr lang="fi-FI" dirty="0" err="1"/>
              <a:t>plan</a:t>
            </a:r>
            <a:r>
              <a:rPr lang="fi-FI" dirty="0"/>
              <a:t> for </a:t>
            </a:r>
            <a:r>
              <a:rPr lang="fi-FI" dirty="0" err="1"/>
              <a:t>educational</a:t>
            </a:r>
            <a:r>
              <a:rPr lang="fi-FI" dirty="0"/>
              <a:t> </a:t>
            </a:r>
            <a:r>
              <a:rPr lang="fi-FI" dirty="0" err="1"/>
              <a:t>program</a:t>
            </a:r>
            <a:r>
              <a:rPr lang="fi-FI" dirty="0"/>
              <a:t> </a:t>
            </a:r>
            <a:r>
              <a:rPr lang="fi-FI" dirty="0" err="1"/>
              <a:t>about</a:t>
            </a:r>
            <a:r>
              <a:rPr lang="fi-FI" dirty="0"/>
              <a:t> food. </a:t>
            </a:r>
          </a:p>
        </p:txBody>
      </p:sp>
      <p:sp>
        <p:nvSpPr>
          <p:cNvPr id="4" name="Dian numeron paikkamerkki 3"/>
          <p:cNvSpPr>
            <a:spLocks noGrp="1"/>
          </p:cNvSpPr>
          <p:nvPr>
            <p:ph type="sldNum" sz="quarter" idx="10"/>
          </p:nvPr>
        </p:nvSpPr>
        <p:spPr/>
        <p:txBody>
          <a:bodyPr/>
          <a:lstStyle/>
          <a:p>
            <a:fld id="{AA5E8010-EAE5-6C48-820D-ACA49A3C731F}" type="slidenum">
              <a:rPr lang="fi-FI" smtClean="0"/>
              <a:t>19</a:t>
            </a:fld>
            <a:endParaRPr lang="fi-FI"/>
          </a:p>
        </p:txBody>
      </p:sp>
    </p:spTree>
    <p:extLst>
      <p:ext uri="{BB962C8B-B14F-4D97-AF65-F5344CB8AC3E}">
        <p14:creationId xmlns:p14="http://schemas.microsoft.com/office/powerpoint/2010/main" val="540910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Primary</a:t>
            </a:r>
            <a:r>
              <a:rPr lang="fi-FI" dirty="0"/>
              <a:t> </a:t>
            </a:r>
            <a:r>
              <a:rPr lang="fi-FI" dirty="0" err="1"/>
              <a:t>producers</a:t>
            </a:r>
            <a:r>
              <a:rPr lang="fi-FI" dirty="0"/>
              <a:t> </a:t>
            </a:r>
            <a:r>
              <a:rPr lang="fi-FI" dirty="0" err="1"/>
              <a:t>notification</a:t>
            </a:r>
            <a:r>
              <a:rPr lang="fi-FI" dirty="0"/>
              <a:t> </a:t>
            </a:r>
            <a:r>
              <a:rPr lang="fi-FI" dirty="0" err="1"/>
              <a:t>systems</a:t>
            </a:r>
            <a:r>
              <a:rPr lang="fi-FI" dirty="0"/>
              <a:t> </a:t>
            </a:r>
          </a:p>
          <a:p>
            <a:endParaRPr lang="fi-FI" dirty="0"/>
          </a:p>
          <a:p>
            <a:r>
              <a:rPr lang="fi-FI" dirty="0" err="1"/>
              <a:t>Going</a:t>
            </a:r>
            <a:r>
              <a:rPr lang="fi-FI" dirty="0"/>
              <a:t> into </a:t>
            </a:r>
            <a:r>
              <a:rPr lang="fi-FI" dirty="0" err="1"/>
              <a:t>the</a:t>
            </a:r>
            <a:r>
              <a:rPr lang="fi-FI" dirty="0"/>
              <a:t> </a:t>
            </a:r>
            <a:r>
              <a:rPr lang="fi-FI" dirty="0" err="1"/>
              <a:t>farms</a:t>
            </a:r>
            <a:r>
              <a:rPr lang="fi-FI" dirty="0"/>
              <a:t> to </a:t>
            </a:r>
            <a:r>
              <a:rPr lang="fi-FI" dirty="0" err="1"/>
              <a:t>obsrve</a:t>
            </a:r>
            <a:r>
              <a:rPr lang="fi-FI" dirty="0"/>
              <a:t>, </a:t>
            </a:r>
            <a:r>
              <a:rPr lang="fi-FI" dirty="0" err="1"/>
              <a:t>see</a:t>
            </a:r>
            <a:r>
              <a:rPr lang="fi-FI" dirty="0"/>
              <a:t> and </a:t>
            </a:r>
            <a:r>
              <a:rPr lang="fi-FI" dirty="0" err="1"/>
              <a:t>understand</a:t>
            </a:r>
            <a:r>
              <a:rPr lang="fi-FI" dirty="0"/>
              <a:t> </a:t>
            </a:r>
          </a:p>
          <a:p>
            <a:r>
              <a:rPr lang="fi-FI" dirty="0" err="1"/>
              <a:t>Inetrviewing</a:t>
            </a:r>
            <a:r>
              <a:rPr lang="fi-FI" dirty="0"/>
              <a:t> </a:t>
            </a:r>
            <a:r>
              <a:rPr lang="fi-FI" dirty="0" err="1"/>
              <a:t>the</a:t>
            </a:r>
            <a:r>
              <a:rPr lang="fi-FI" dirty="0"/>
              <a:t> </a:t>
            </a:r>
            <a:r>
              <a:rPr lang="fi-FI" dirty="0" err="1"/>
              <a:t>users</a:t>
            </a:r>
            <a:r>
              <a:rPr lang="fi-FI" dirty="0"/>
              <a:t> </a:t>
            </a:r>
            <a:r>
              <a:rPr lang="fi-FI" dirty="0" err="1"/>
              <a:t>who</a:t>
            </a:r>
            <a:r>
              <a:rPr lang="fi-FI" dirty="0"/>
              <a:t> </a:t>
            </a:r>
            <a:r>
              <a:rPr lang="fi-FI" dirty="0" err="1"/>
              <a:t>ared</a:t>
            </a:r>
            <a:r>
              <a:rPr lang="fi-FI" dirty="0"/>
              <a:t> </a:t>
            </a:r>
            <a:r>
              <a:rPr lang="fi-FI" dirty="0" err="1"/>
              <a:t>difficult</a:t>
            </a:r>
            <a:r>
              <a:rPr lang="fi-FI" dirty="0"/>
              <a:t> to </a:t>
            </a:r>
            <a:r>
              <a:rPr lang="fi-FI" dirty="0" err="1"/>
              <a:t>serve</a:t>
            </a:r>
            <a:r>
              <a:rPr lang="fi-FI" dirty="0"/>
              <a:t> </a:t>
            </a:r>
            <a:r>
              <a:rPr lang="fi-FI" dirty="0" err="1"/>
              <a:t>well</a:t>
            </a:r>
            <a:r>
              <a:rPr lang="fi-FI" dirty="0"/>
              <a:t> </a:t>
            </a:r>
          </a:p>
          <a:p>
            <a:r>
              <a:rPr lang="fi-FI" dirty="0" err="1"/>
              <a:t>Testing</a:t>
            </a:r>
            <a:r>
              <a:rPr lang="fi-FI" dirty="0"/>
              <a:t> </a:t>
            </a:r>
            <a:r>
              <a:rPr lang="fi-FI" dirty="0" err="1"/>
              <a:t>different</a:t>
            </a:r>
            <a:r>
              <a:rPr lang="fi-FI" dirty="0"/>
              <a:t> </a:t>
            </a:r>
            <a:r>
              <a:rPr lang="fi-FI" dirty="0" err="1"/>
              <a:t>value</a:t>
            </a:r>
            <a:r>
              <a:rPr lang="fi-FI" dirty="0"/>
              <a:t> </a:t>
            </a:r>
            <a:r>
              <a:rPr lang="fi-FI" dirty="0" err="1"/>
              <a:t>propositions</a:t>
            </a:r>
            <a:r>
              <a:rPr lang="fi-FI" dirty="0"/>
              <a:t> to </a:t>
            </a:r>
            <a:r>
              <a:rPr lang="fi-FI" dirty="0" err="1"/>
              <a:t>some</a:t>
            </a:r>
            <a:r>
              <a:rPr lang="fi-FI" dirty="0"/>
              <a:t> </a:t>
            </a:r>
            <a:r>
              <a:rPr lang="fi-FI" dirty="0" err="1"/>
              <a:t>people</a:t>
            </a:r>
            <a:r>
              <a:rPr lang="fi-FI" dirty="0"/>
              <a:t> </a:t>
            </a:r>
            <a:r>
              <a:rPr lang="fi-FI" dirty="0" err="1"/>
              <a:t>who</a:t>
            </a:r>
            <a:r>
              <a:rPr lang="fi-FI" dirty="0"/>
              <a:t> </a:t>
            </a:r>
            <a:r>
              <a:rPr lang="fi-FI" dirty="0" err="1"/>
              <a:t>would</a:t>
            </a:r>
            <a:r>
              <a:rPr lang="fi-FI" dirty="0"/>
              <a:t> </a:t>
            </a:r>
            <a:r>
              <a:rPr lang="fi-FI" dirty="0" err="1"/>
              <a:t>benefit</a:t>
            </a:r>
            <a:r>
              <a:rPr lang="fi-FI" dirty="0"/>
              <a:t> </a:t>
            </a:r>
            <a:r>
              <a:rPr lang="fi-FI" dirty="0" err="1"/>
              <a:t>from</a:t>
            </a:r>
            <a:r>
              <a:rPr lang="fi-FI" dirty="0"/>
              <a:t> </a:t>
            </a:r>
            <a:r>
              <a:rPr lang="fi-FI" dirty="0" err="1"/>
              <a:t>the</a:t>
            </a:r>
            <a:r>
              <a:rPr lang="fi-FI" dirty="0"/>
              <a:t> </a:t>
            </a:r>
            <a:r>
              <a:rPr lang="fi-FI" dirty="0" err="1"/>
              <a:t>solution</a:t>
            </a:r>
            <a:endParaRPr lang="fi-FI" dirty="0"/>
          </a:p>
        </p:txBody>
      </p:sp>
      <p:sp>
        <p:nvSpPr>
          <p:cNvPr id="4" name="Dian numeron paikkamerkki 3"/>
          <p:cNvSpPr>
            <a:spLocks noGrp="1"/>
          </p:cNvSpPr>
          <p:nvPr>
            <p:ph type="sldNum" sz="quarter" idx="10"/>
          </p:nvPr>
        </p:nvSpPr>
        <p:spPr/>
        <p:txBody>
          <a:bodyPr/>
          <a:lstStyle/>
          <a:p>
            <a:fld id="{AA5E8010-EAE5-6C48-820D-ACA49A3C731F}" type="slidenum">
              <a:rPr lang="fi-FI" smtClean="0"/>
              <a:t>20</a:t>
            </a:fld>
            <a:endParaRPr lang="fi-FI"/>
          </a:p>
        </p:txBody>
      </p:sp>
    </p:spTree>
    <p:extLst>
      <p:ext uri="{BB962C8B-B14F-4D97-AF65-F5344CB8AC3E}">
        <p14:creationId xmlns:p14="http://schemas.microsoft.com/office/powerpoint/2010/main" val="340616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Video exercises on boating – asking them to tell about their experiences, showing their boat, marina etc. -&gt; then we would later have an interview online or by phone – I would also be able to ask about things they have shown to us on their videos. </a:t>
            </a:r>
            <a:br>
              <a:rPr lang="en-US" noProof="0" dirty="0"/>
            </a:br>
            <a:r>
              <a:rPr lang="en-US" noProof="0" dirty="0"/>
              <a:t>Other one is from GoPro which I have just set on our informant, we have prototype here and more prototypes in another space, she is walking with the </a:t>
            </a:r>
            <a:r>
              <a:rPr lang="en-US" noProof="0" dirty="0" err="1"/>
              <a:t>gopro</a:t>
            </a:r>
            <a:r>
              <a:rPr lang="en-US" noProof="0" dirty="0"/>
              <a:t> and </a:t>
            </a:r>
            <a:r>
              <a:rPr lang="en-US" noProof="0" dirty="0" err="1"/>
              <a:t>explaing</a:t>
            </a:r>
            <a:r>
              <a:rPr lang="en-US" noProof="0" dirty="0"/>
              <a:t> what she sees and thinks about it – again after this, we have a short interview </a:t>
            </a:r>
          </a:p>
          <a:p>
            <a:r>
              <a:rPr lang="en-US" noProof="0" dirty="0"/>
              <a:t>Mural, which is a similar tool to Miro, we have used for simple workshops with clients – you need to be aware that it takes a while for them to learn how to use these tools. We have also used them for sharing simple visualizations when we have a discussion in Teams or phone on the side. I have also done this by having the interview in Teams and a colleague listening in through Google Meet. </a:t>
            </a:r>
          </a:p>
          <a:p>
            <a:r>
              <a:rPr lang="en-US" noProof="0" dirty="0"/>
              <a:t>Forms are usually a way to collect quant data, but you can also do qualitative questionnaires</a:t>
            </a:r>
          </a:p>
          <a:p>
            <a:r>
              <a:rPr lang="en-US" noProof="0" dirty="0"/>
              <a:t>Screen sharing and trying out existing software solutions – a project for the government on digital project management systems</a:t>
            </a:r>
          </a:p>
        </p:txBody>
      </p:sp>
      <p:sp>
        <p:nvSpPr>
          <p:cNvPr id="4" name="Slide Number Placeholder 3"/>
          <p:cNvSpPr>
            <a:spLocks noGrp="1"/>
          </p:cNvSpPr>
          <p:nvPr>
            <p:ph type="sldNum" sz="quarter" idx="5"/>
          </p:nvPr>
        </p:nvSpPr>
        <p:spPr/>
        <p:txBody>
          <a:bodyPr/>
          <a:lstStyle/>
          <a:p>
            <a:fld id="{5FF184A9-088E-CD43-A8E5-B32F19C9F4A6}" type="slidenum">
              <a:rPr lang="en-FI" smtClean="0"/>
              <a:t>21</a:t>
            </a:fld>
            <a:endParaRPr lang="en-FI"/>
          </a:p>
        </p:txBody>
      </p:sp>
    </p:spTree>
    <p:extLst>
      <p:ext uri="{BB962C8B-B14F-4D97-AF65-F5344CB8AC3E}">
        <p14:creationId xmlns:p14="http://schemas.microsoft.com/office/powerpoint/2010/main" val="389821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THE MAIN LEARNING I WANT YOU TO TAKE OUT IF THIS IS THAT WE ARE NOT GOING TO JUMP INTO IDEATION MODE AND SOLVE OUR BRIEFS. </a:t>
            </a:r>
            <a:br>
              <a:rPr lang="fi-FI" dirty="0"/>
            </a:br>
            <a:endParaRPr lang="fi-FI" dirty="0"/>
          </a:p>
          <a:p>
            <a:r>
              <a:rPr lang="fi-FI" dirty="0"/>
              <a:t>THE WAY I WANT YOU TO THINK ABOUT THE BRIEF IS MORE LIKE A JUNGLE OF POTENTIAL PROBLEMS TO BE DISCOVERED AND THEN LATER ON DEFINED AS DESIGN CHALLENGES</a:t>
            </a:r>
          </a:p>
          <a:p>
            <a:endParaRPr lang="fi-FI" dirty="0"/>
          </a:p>
          <a:p>
            <a:r>
              <a:rPr lang="fi-FI" dirty="0"/>
              <a:t>TAKE A STEP BACK AND STUDY THE FIELD WITH AN OPEN MIND – </a:t>
            </a:r>
            <a:r>
              <a:rPr lang="en-US" noProof="0" dirty="0"/>
              <a:t>we will study the world, we will make interpretations, and we will take a creative leap so there are no right or wrong answers</a:t>
            </a:r>
          </a:p>
        </p:txBody>
      </p:sp>
      <p:sp>
        <p:nvSpPr>
          <p:cNvPr id="4" name="Dian numeron paikkamerkki 3"/>
          <p:cNvSpPr>
            <a:spLocks noGrp="1"/>
          </p:cNvSpPr>
          <p:nvPr>
            <p:ph type="sldNum" sz="quarter" idx="10"/>
          </p:nvPr>
        </p:nvSpPr>
        <p:spPr/>
        <p:txBody>
          <a:bodyPr/>
          <a:lstStyle/>
          <a:p>
            <a:fld id="{AA5E8010-EAE5-6C48-820D-ACA49A3C731F}" type="slidenum">
              <a:rPr lang="fi-FI" smtClean="0"/>
              <a:t>2</a:t>
            </a:fld>
            <a:endParaRPr lang="fi-FI"/>
          </a:p>
        </p:txBody>
      </p:sp>
    </p:spTree>
    <p:extLst>
      <p:ext uri="{BB962C8B-B14F-4D97-AF65-F5344CB8AC3E}">
        <p14:creationId xmlns:p14="http://schemas.microsoft.com/office/powerpoint/2010/main" val="1217520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dirty="0"/>
              <a:t>RECRUITMENT + EXPLAIN AND DEFINE BOUNDARIES </a:t>
            </a:r>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r>
              <a:rPr lang="fi-FI" dirty="0"/>
              <a:t>Kuva </a:t>
            </a:r>
            <a:r>
              <a:rPr lang="fi-FI" dirty="0" err="1"/>
              <a:t>rekry</a:t>
            </a:r>
            <a:r>
              <a:rPr lang="fi-FI" dirty="0"/>
              <a:t> </a:t>
            </a:r>
            <a:r>
              <a:rPr lang="fi-FI" dirty="0" err="1"/>
              <a:t>screeneristä</a:t>
            </a:r>
            <a:r>
              <a:rPr lang="fi-FI" dirty="0"/>
              <a:t> </a:t>
            </a:r>
            <a:r>
              <a:rPr lang="mr-IN" dirty="0"/>
              <a:t>–</a:t>
            </a:r>
            <a:r>
              <a:rPr lang="fi-FI" dirty="0"/>
              <a:t> kerro, että vie aikaa usein, vaatii pohdintaa etc. </a:t>
            </a:r>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r>
              <a:rPr lang="fi-FI" dirty="0" err="1"/>
              <a:t>Brief</a:t>
            </a:r>
            <a:r>
              <a:rPr lang="fi-FI" baseline="0" dirty="0"/>
              <a:t> </a:t>
            </a:r>
            <a:r>
              <a:rPr lang="mr-IN" baseline="0" dirty="0"/>
              <a:t>–</a:t>
            </a:r>
            <a:r>
              <a:rPr lang="fi-FI" baseline="0" dirty="0"/>
              <a:t> kerro, mitä odotat, mistä keskustellaan, mistä ei, millainen tilanne on luvassa, </a:t>
            </a:r>
            <a:r>
              <a:rPr lang="fi-FI" baseline="0" dirty="0" err="1"/>
              <a:t>put</a:t>
            </a:r>
            <a:r>
              <a:rPr lang="fi-FI" baseline="0" dirty="0"/>
              <a:t> </a:t>
            </a:r>
            <a:r>
              <a:rPr lang="fi-FI" baseline="0" dirty="0" err="1"/>
              <a:t>people</a:t>
            </a:r>
            <a:r>
              <a:rPr lang="fi-FI" baseline="0" dirty="0"/>
              <a:t> at </a:t>
            </a:r>
            <a:r>
              <a:rPr lang="fi-FI" baseline="0" dirty="0" err="1"/>
              <a:t>ease</a:t>
            </a:r>
            <a:r>
              <a:rPr lang="fi-FI"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fi-FI" baseline="0" dirty="0"/>
          </a:p>
          <a:p>
            <a:r>
              <a:rPr lang="en-US" sz="1200" dirty="0">
                <a:solidFill>
                  <a:schemeClr val="bg1"/>
                </a:solidFill>
                <a:latin typeface="Helvetica"/>
                <a:cs typeface="Helvetica"/>
              </a:rPr>
              <a:t>Think of the criteria of people you want to interview – they could all have similar background or then you might want to compare for example users and non-users of a specific service.</a:t>
            </a:r>
          </a:p>
          <a:p>
            <a:endParaRPr lang="en-US" sz="1200" dirty="0">
              <a:solidFill>
                <a:schemeClr val="bg1"/>
              </a:solidFill>
              <a:latin typeface="Helvetica"/>
              <a:cs typeface="Helvetica"/>
            </a:endParaRPr>
          </a:p>
          <a:p>
            <a:r>
              <a:rPr lang="en-US" sz="1200" dirty="0">
                <a:solidFill>
                  <a:schemeClr val="bg1"/>
                </a:solidFill>
                <a:latin typeface="Helvetica"/>
                <a:cs typeface="Helvetica"/>
              </a:rPr>
              <a:t>Translate the criteria into a screener – a document used for recruiting. Try to be specific by thinking what active means for example.</a:t>
            </a:r>
          </a:p>
          <a:p>
            <a:endParaRPr lang="en-US" sz="1200" dirty="0">
              <a:solidFill>
                <a:schemeClr val="bg1"/>
              </a:solidFill>
              <a:latin typeface="Helvetica"/>
              <a:cs typeface="Helvetica"/>
            </a:endParaRPr>
          </a:p>
          <a:p>
            <a:r>
              <a:rPr lang="en-US" sz="1200" dirty="0">
                <a:solidFill>
                  <a:schemeClr val="bg1"/>
                </a:solidFill>
                <a:latin typeface="Helvetica"/>
                <a:cs typeface="Helvetica"/>
              </a:rPr>
              <a:t>Use recruitment stage to analyze believes of the customers and treat the process as valuable data. If you can’t find certain kind of people that’s a finding (in itself).</a:t>
            </a:r>
          </a:p>
          <a:p>
            <a:endParaRPr lang="en-US" sz="1200" dirty="0">
              <a:solidFill>
                <a:schemeClr val="bg1"/>
              </a:solidFill>
              <a:latin typeface="Helvetica"/>
              <a:cs typeface="Helvetica"/>
            </a:endParaRPr>
          </a:p>
          <a:p>
            <a:r>
              <a:rPr lang="en-US" sz="1200" dirty="0">
                <a:solidFill>
                  <a:schemeClr val="bg1"/>
                </a:solidFill>
                <a:latin typeface="Helvetica"/>
                <a:cs typeface="Helvetica"/>
              </a:rPr>
              <a:t>Plan according to the scope of the project and consider the access to respondents</a:t>
            </a:r>
          </a:p>
          <a:p>
            <a:endParaRPr lang="en-US" sz="1200" dirty="0">
              <a:solidFill>
                <a:schemeClr val="bg1"/>
              </a:solidFill>
              <a:latin typeface="Helvetica"/>
              <a:cs typeface="Helvetica"/>
            </a:endParaRPr>
          </a:p>
          <a:p>
            <a:r>
              <a:rPr lang="fi-FI" baseline="0" dirty="0" err="1"/>
              <a:t>Example</a:t>
            </a:r>
            <a:r>
              <a:rPr lang="fi-FI" baseline="0" dirty="0"/>
              <a:t> </a:t>
            </a:r>
            <a:r>
              <a:rPr lang="fi-FI" baseline="0" dirty="0" err="1"/>
              <a:t>from</a:t>
            </a:r>
            <a:r>
              <a:rPr lang="fi-FI" baseline="0" dirty="0"/>
              <a:t> </a:t>
            </a:r>
            <a:r>
              <a:rPr lang="fi-FI" baseline="0" dirty="0" err="1"/>
              <a:t>gardens</a:t>
            </a:r>
            <a:r>
              <a:rPr lang="fi-FI" baseline="0" dirty="0"/>
              <a:t> in </a:t>
            </a:r>
            <a:r>
              <a:rPr lang="fi-FI" baseline="0" dirty="0" err="1"/>
              <a:t>stockholm</a:t>
            </a:r>
            <a:r>
              <a:rPr lang="fi-FI" baseline="0" dirty="0"/>
              <a:t> – </a:t>
            </a:r>
            <a:r>
              <a:rPr lang="fi-FI" baseline="0" dirty="0" err="1"/>
              <a:t>segments</a:t>
            </a:r>
            <a:r>
              <a:rPr lang="fi-FI" baseline="0" dirty="0"/>
              <a:t> </a:t>
            </a:r>
            <a:r>
              <a:rPr lang="fi-FI" baseline="0" dirty="0" err="1"/>
              <a:t>did</a:t>
            </a:r>
            <a:r>
              <a:rPr lang="fi-FI" baseline="0" dirty="0"/>
              <a:t> </a:t>
            </a:r>
            <a:r>
              <a:rPr lang="fi-FI" baseline="0" dirty="0" err="1"/>
              <a:t>not</a:t>
            </a:r>
            <a:r>
              <a:rPr lang="fi-FI" baseline="0" dirty="0"/>
              <a:t> </a:t>
            </a:r>
            <a:r>
              <a:rPr lang="fi-FI" baseline="0" dirty="0" err="1"/>
              <a:t>match</a:t>
            </a:r>
            <a:r>
              <a:rPr lang="fi-FI" baseline="0" dirty="0"/>
              <a:t> the </a:t>
            </a:r>
            <a:r>
              <a:rPr lang="fi-FI" baseline="0" dirty="0" err="1"/>
              <a:t>reality</a:t>
            </a:r>
            <a:r>
              <a:rPr lang="fi-FI" baseline="0" dirty="0"/>
              <a:t> – </a:t>
            </a:r>
            <a:r>
              <a:rPr lang="fi-FI" baseline="0" dirty="0" err="1"/>
              <a:t>finding</a:t>
            </a:r>
            <a:r>
              <a:rPr lang="fi-FI" baseline="0" dirty="0"/>
              <a:t> </a:t>
            </a:r>
            <a:r>
              <a:rPr lang="fi-FI" baseline="0" dirty="0" err="1"/>
              <a:t>number</a:t>
            </a:r>
            <a:r>
              <a:rPr lang="fi-FI" baseline="0" dirty="0"/>
              <a:t> </a:t>
            </a:r>
            <a:r>
              <a:rPr lang="fi-FI" baseline="0" dirty="0" err="1"/>
              <a:t>one</a:t>
            </a:r>
            <a:r>
              <a:rPr lang="fi-FI" baseline="0" dirty="0"/>
              <a:t>.</a:t>
            </a:r>
          </a:p>
          <a:p>
            <a:endParaRPr lang="fi-FI" baseline="0" dirty="0"/>
          </a:p>
          <a:p>
            <a:r>
              <a:rPr lang="fi-FI" baseline="0" dirty="0" err="1"/>
              <a:t>If</a:t>
            </a:r>
            <a:r>
              <a:rPr lang="fi-FI" baseline="0" dirty="0"/>
              <a:t> </a:t>
            </a:r>
            <a:r>
              <a:rPr lang="fi-FI" baseline="0" dirty="0" err="1"/>
              <a:t>you</a:t>
            </a:r>
            <a:r>
              <a:rPr lang="fi-FI" baseline="0" dirty="0"/>
              <a:t> </a:t>
            </a:r>
            <a:r>
              <a:rPr lang="fi-FI" baseline="0" dirty="0" err="1"/>
              <a:t>make</a:t>
            </a:r>
            <a:r>
              <a:rPr lang="fi-FI" baseline="0" dirty="0"/>
              <a:t> </a:t>
            </a:r>
            <a:r>
              <a:rPr lang="fi-FI" baseline="0" dirty="0" err="1"/>
              <a:t>really</a:t>
            </a:r>
            <a:r>
              <a:rPr lang="fi-FI" baseline="0" dirty="0"/>
              <a:t> </a:t>
            </a:r>
            <a:r>
              <a:rPr lang="fi-FI" baseline="0" dirty="0" err="1"/>
              <a:t>strict</a:t>
            </a:r>
            <a:r>
              <a:rPr lang="fi-FI" baseline="0" dirty="0"/>
              <a:t> and </a:t>
            </a:r>
            <a:r>
              <a:rPr lang="fi-FI" baseline="0" dirty="0" err="1"/>
              <a:t>detailed</a:t>
            </a:r>
            <a:r>
              <a:rPr lang="fi-FI" baseline="0" dirty="0"/>
              <a:t> </a:t>
            </a:r>
            <a:r>
              <a:rPr lang="fi-FI" baseline="0" dirty="0" err="1"/>
              <a:t>screener</a:t>
            </a:r>
            <a:r>
              <a:rPr lang="fi-FI" baseline="0" dirty="0"/>
              <a:t> – </a:t>
            </a:r>
            <a:r>
              <a:rPr lang="fi-FI" baseline="0" dirty="0" err="1"/>
              <a:t>be</a:t>
            </a:r>
            <a:r>
              <a:rPr lang="fi-FI" baseline="0" dirty="0"/>
              <a:t> </a:t>
            </a:r>
            <a:r>
              <a:rPr lang="fi-FI" baseline="0" dirty="0" err="1"/>
              <a:t>prepared</a:t>
            </a:r>
            <a:r>
              <a:rPr lang="fi-FI" baseline="0" dirty="0"/>
              <a:t> to </a:t>
            </a:r>
            <a:r>
              <a:rPr lang="fi-FI" baseline="0" dirty="0" err="1"/>
              <a:t>spend</a:t>
            </a:r>
            <a:r>
              <a:rPr lang="fi-FI" baseline="0" dirty="0"/>
              <a:t> </a:t>
            </a:r>
            <a:r>
              <a:rPr lang="fi-FI" baseline="0" dirty="0" err="1"/>
              <a:t>more</a:t>
            </a:r>
            <a:r>
              <a:rPr lang="fi-FI" baseline="0" dirty="0"/>
              <a:t> </a:t>
            </a:r>
            <a:r>
              <a:rPr lang="fi-FI" baseline="0" dirty="0" err="1"/>
              <a:t>resources</a:t>
            </a:r>
            <a:r>
              <a:rPr lang="fi-FI" baseline="0" dirty="0"/>
              <a:t> on </a:t>
            </a:r>
            <a:r>
              <a:rPr lang="fi-FI" baseline="0" dirty="0" err="1"/>
              <a:t>finding</a:t>
            </a:r>
            <a:r>
              <a:rPr lang="fi-FI" baseline="0" dirty="0"/>
              <a:t> the </a:t>
            </a:r>
            <a:r>
              <a:rPr lang="fi-FI" baseline="0" dirty="0" err="1"/>
              <a:t>people</a:t>
            </a:r>
            <a:r>
              <a:rPr lang="fi-FI" baseline="0" dirty="0"/>
              <a:t> (</a:t>
            </a:r>
            <a:r>
              <a:rPr lang="fi-FI" baseline="0" dirty="0" err="1"/>
              <a:t>incentives</a:t>
            </a:r>
            <a:r>
              <a:rPr lang="fi-FI" baseline="0" dirty="0"/>
              <a:t>, </a:t>
            </a:r>
            <a:r>
              <a:rPr lang="fi-FI" baseline="0" dirty="0" err="1"/>
              <a:t>professional</a:t>
            </a:r>
            <a:r>
              <a:rPr lang="fi-FI" baseline="0" dirty="0"/>
              <a:t> </a:t>
            </a:r>
            <a:r>
              <a:rPr lang="fi-FI" baseline="0" dirty="0" err="1"/>
              <a:t>recruiters</a:t>
            </a:r>
            <a:r>
              <a:rPr lang="fi-FI" baseline="0" dirty="0"/>
              <a:t> etc.) </a:t>
            </a:r>
            <a:r>
              <a:rPr lang="fi-FI" baseline="0" dirty="0" err="1"/>
              <a:t>Friends</a:t>
            </a:r>
            <a:r>
              <a:rPr lang="fi-FI" baseline="0" dirty="0"/>
              <a:t> of </a:t>
            </a:r>
            <a:r>
              <a:rPr lang="fi-FI" baseline="0" dirty="0" err="1"/>
              <a:t>friends</a:t>
            </a:r>
            <a:r>
              <a:rPr lang="fi-FI" baseline="0" dirty="0"/>
              <a:t> vs. </a:t>
            </a:r>
            <a:r>
              <a:rPr lang="fi-FI" baseline="0" dirty="0" err="1"/>
              <a:t>agency</a:t>
            </a:r>
            <a:endParaRPr lang="fi-FI" baseline="0" dirty="0"/>
          </a:p>
          <a:p>
            <a:endParaRPr lang="en-US" sz="1200" dirty="0">
              <a:solidFill>
                <a:schemeClr val="bg1"/>
              </a:solidFill>
              <a:latin typeface="Helvetica"/>
              <a:cs typeface="Helvetica"/>
            </a:endParaRPr>
          </a:p>
          <a:p>
            <a:endParaRPr lang="en-US" sz="1200" dirty="0">
              <a:solidFill>
                <a:schemeClr val="bg1"/>
              </a:solidFill>
              <a:latin typeface="Helvetica"/>
              <a:cs typeface="Helvetica"/>
            </a:endParaRPr>
          </a:p>
          <a:p>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22</a:t>
            </a:fld>
            <a:endParaRPr lang="fi-FI"/>
          </a:p>
        </p:txBody>
      </p:sp>
    </p:spTree>
    <p:extLst>
      <p:ext uri="{BB962C8B-B14F-4D97-AF65-F5344CB8AC3E}">
        <p14:creationId xmlns:p14="http://schemas.microsoft.com/office/powerpoint/2010/main" val="2469775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baseline="0" dirty="0" err="1"/>
              <a:t>When</a:t>
            </a:r>
            <a:r>
              <a:rPr lang="fi-FI" baseline="0" dirty="0"/>
              <a:t> </a:t>
            </a:r>
            <a:r>
              <a:rPr lang="fi-FI" baseline="0" dirty="0" err="1"/>
              <a:t>you</a:t>
            </a:r>
            <a:r>
              <a:rPr lang="fi-FI" baseline="0" dirty="0"/>
              <a:t> </a:t>
            </a:r>
            <a:r>
              <a:rPr lang="fi-FI" baseline="0" dirty="0" err="1"/>
              <a:t>ask</a:t>
            </a:r>
            <a:r>
              <a:rPr lang="fi-FI" baseline="0" dirty="0"/>
              <a:t> ”</a:t>
            </a:r>
            <a:r>
              <a:rPr lang="fi-FI" baseline="0" dirty="0" err="1"/>
              <a:t>how</a:t>
            </a:r>
            <a:r>
              <a:rPr lang="fi-FI" baseline="0" dirty="0"/>
              <a:t>” </a:t>
            </a:r>
            <a:r>
              <a:rPr lang="mr-IN" baseline="0" dirty="0"/>
              <a:t>–</a:t>
            </a:r>
            <a:r>
              <a:rPr lang="fi-FI" baseline="0" dirty="0" err="1"/>
              <a:t>questions</a:t>
            </a:r>
            <a:r>
              <a:rPr lang="fi-FI" baseline="0" dirty="0"/>
              <a:t> </a:t>
            </a:r>
            <a:r>
              <a:rPr lang="fi-FI" baseline="0" dirty="0" err="1"/>
              <a:t>you</a:t>
            </a:r>
            <a:r>
              <a:rPr lang="fi-FI" baseline="0" dirty="0"/>
              <a:t> </a:t>
            </a:r>
            <a:r>
              <a:rPr lang="fi-FI" baseline="0" dirty="0" err="1"/>
              <a:t>usually</a:t>
            </a:r>
            <a:r>
              <a:rPr lang="fi-FI" baseline="0" dirty="0"/>
              <a:t> </a:t>
            </a:r>
            <a:r>
              <a:rPr lang="fi-FI" baseline="0" dirty="0" err="1"/>
              <a:t>get</a:t>
            </a:r>
            <a:r>
              <a:rPr lang="fi-FI" baseline="0" dirty="0"/>
              <a:t> </a:t>
            </a:r>
            <a:r>
              <a:rPr lang="fi-FI" baseline="0" dirty="0" err="1"/>
              <a:t>decriptions</a:t>
            </a:r>
            <a:r>
              <a:rPr lang="fi-FI" baseline="0" dirty="0"/>
              <a:t>, </a:t>
            </a:r>
            <a:r>
              <a:rPr lang="fi-FI" baseline="0" dirty="0" err="1"/>
              <a:t>stories</a:t>
            </a:r>
            <a:r>
              <a:rPr lang="fi-FI" baseline="0" dirty="0"/>
              <a:t> </a:t>
            </a:r>
            <a:r>
              <a:rPr lang="fi-FI" baseline="0" dirty="0" err="1"/>
              <a:t>that</a:t>
            </a:r>
            <a:r>
              <a:rPr lang="fi-FI" baseline="0" dirty="0"/>
              <a:t> </a:t>
            </a:r>
            <a:r>
              <a:rPr lang="fi-FI" baseline="0" dirty="0" err="1"/>
              <a:t>will</a:t>
            </a:r>
            <a:r>
              <a:rPr lang="fi-FI" baseline="0" dirty="0"/>
              <a:t> </a:t>
            </a:r>
            <a:r>
              <a:rPr lang="fi-FI" baseline="0" dirty="0" err="1"/>
              <a:t>increase</a:t>
            </a:r>
            <a:r>
              <a:rPr lang="fi-FI" baseline="0" dirty="0"/>
              <a:t> </a:t>
            </a:r>
            <a:r>
              <a:rPr lang="fi-FI" baseline="0" dirty="0" err="1"/>
              <a:t>your</a:t>
            </a:r>
            <a:r>
              <a:rPr lang="fi-FI" baseline="0" dirty="0"/>
              <a:t> </a:t>
            </a:r>
            <a:r>
              <a:rPr lang="fi-FI" baseline="0" dirty="0" err="1"/>
              <a:t>understanding</a:t>
            </a:r>
            <a:r>
              <a:rPr lang="fi-FI" baseline="0" dirty="0"/>
              <a:t> and </a:t>
            </a:r>
            <a:r>
              <a:rPr lang="fi-FI" baseline="0" dirty="0" err="1"/>
              <a:t>often</a:t>
            </a:r>
            <a:r>
              <a:rPr lang="fi-FI" baseline="0" dirty="0"/>
              <a:t> </a:t>
            </a:r>
            <a:r>
              <a:rPr lang="fi-FI" baseline="0" dirty="0" err="1"/>
              <a:t>highlight</a:t>
            </a:r>
            <a:r>
              <a:rPr lang="fi-FI" baseline="0" dirty="0"/>
              <a:t> </a:t>
            </a:r>
            <a:r>
              <a:rPr lang="fi-FI" baseline="0" dirty="0" err="1"/>
              <a:t>something</a:t>
            </a:r>
            <a:r>
              <a:rPr lang="fi-FI" baseline="0" dirty="0"/>
              <a:t> </a:t>
            </a:r>
            <a:r>
              <a:rPr lang="fi-FI" baseline="0" dirty="0" err="1"/>
              <a:t>interesting</a:t>
            </a:r>
            <a:r>
              <a:rPr lang="fi-FI" baseline="0" dirty="0"/>
              <a:t>.</a:t>
            </a: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23</a:t>
            </a:fld>
            <a:endParaRPr lang="fi-FI"/>
          </a:p>
        </p:txBody>
      </p:sp>
    </p:spTree>
    <p:extLst>
      <p:ext uri="{BB962C8B-B14F-4D97-AF65-F5344CB8AC3E}">
        <p14:creationId xmlns:p14="http://schemas.microsoft.com/office/powerpoint/2010/main" val="256717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In design thinking we always encourage the WHY question – it enforces a bit of reflection and argumentation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I also strongly encourage you to ask HOW questions – they force people to explain and elaborate</a:t>
            </a:r>
          </a:p>
          <a:p>
            <a:pPr marL="0" marR="0" indent="0" algn="l" defTabSz="457200" rtl="0" eaLnBrk="1" fontAlgn="auto" latinLnBrk="0" hangingPunct="1">
              <a:lnSpc>
                <a:spcPct val="100000"/>
              </a:lnSpc>
              <a:spcBef>
                <a:spcPts val="0"/>
              </a:spcBef>
              <a:spcAft>
                <a:spcPts val="0"/>
              </a:spcAft>
              <a:buClrTx/>
              <a:buSzTx/>
              <a:buFontTx/>
              <a:buNone/>
              <a:tabLst/>
              <a:defRPr/>
            </a:pPr>
            <a:endParaRPr lang="fi-FI"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24</a:t>
            </a:fld>
            <a:endParaRPr lang="fi-FI"/>
          </a:p>
        </p:txBody>
      </p:sp>
    </p:spTree>
    <p:extLst>
      <p:ext uri="{BB962C8B-B14F-4D97-AF65-F5344CB8AC3E}">
        <p14:creationId xmlns:p14="http://schemas.microsoft.com/office/powerpoint/2010/main" val="3046187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noProof="0" dirty="0"/>
              <a:t>Exact questions to get concrete</a:t>
            </a:r>
            <a:r>
              <a:rPr lang="en-US" baseline="0" noProof="0" dirty="0"/>
              <a:t> stories</a:t>
            </a:r>
            <a:endParaRPr lang="en-US" noProof="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noProof="0" dirty="0"/>
          </a:p>
          <a:p>
            <a:r>
              <a:rPr lang="en-US" noProof="0" dirty="0"/>
              <a:t>Take a position of</a:t>
            </a:r>
            <a:r>
              <a:rPr lang="en-US" baseline="0" noProof="0" dirty="0"/>
              <a:t> a learner (sometimes if your doing an expert interview it makes sense to explain what and how you understand something you will discuss, WITH citizens on the other hand it can be good to hide your level of knowledge </a:t>
            </a:r>
          </a:p>
          <a:p>
            <a:endParaRPr lang="en-US" baseline="0" noProof="0" dirty="0"/>
          </a:p>
          <a:p>
            <a:r>
              <a:rPr lang="en-US" baseline="0" noProof="0" dirty="0"/>
              <a:t>Especially in this country: don’t be afraid of silence, give people </a:t>
            </a:r>
            <a:r>
              <a:rPr lang="en-US" baseline="0" noProof="0"/>
              <a:t>some room </a:t>
            </a:r>
            <a:r>
              <a:rPr lang="en-US" baseline="0" noProof="0" dirty="0"/>
              <a:t>to think</a:t>
            </a:r>
          </a:p>
          <a:p>
            <a:endParaRPr lang="en-US" baseline="0" noProof="0" dirty="0"/>
          </a:p>
          <a:p>
            <a:r>
              <a:rPr lang="en-US" baseline="0" noProof="0" dirty="0"/>
              <a:t>Having a plan gives you also freedom to deviate from the plan if necessary </a:t>
            </a:r>
          </a:p>
          <a:p>
            <a:endParaRPr lang="en-US" baseline="0" noProof="0" dirty="0"/>
          </a:p>
          <a:p>
            <a:r>
              <a:rPr lang="en-US" baseline="0" noProof="0" dirty="0"/>
              <a:t>Especially if you record audio (which is often a good idea) consider the place (also consider who are hearing and what will you promise of confidentiality and anonymity)</a:t>
            </a:r>
            <a:endParaRPr lang="en-US" noProof="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i-FI"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25</a:t>
            </a:fld>
            <a:endParaRPr lang="fi-FI"/>
          </a:p>
        </p:txBody>
      </p:sp>
    </p:spTree>
    <p:extLst>
      <p:ext uri="{BB962C8B-B14F-4D97-AF65-F5344CB8AC3E}">
        <p14:creationId xmlns:p14="http://schemas.microsoft.com/office/powerpoint/2010/main" val="1586288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When you have a group of people, study how they have different ways of making sense of the same thing. What is the discourse in regards to conflicts and consensus?</a:t>
            </a:r>
          </a:p>
          <a:p>
            <a:endParaRPr lang="en-US" baseline="0" noProof="0" dirty="0"/>
          </a:p>
          <a:p>
            <a:r>
              <a:rPr lang="en-US" baseline="0" noProof="0" dirty="0"/>
              <a:t>DISCOURSE &amp; DIFFERENT PERSPECTIVES </a:t>
            </a:r>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26</a:t>
            </a:fld>
            <a:endParaRPr lang="fi-FI"/>
          </a:p>
        </p:txBody>
      </p:sp>
    </p:spTree>
    <p:extLst>
      <p:ext uri="{BB962C8B-B14F-4D97-AF65-F5344CB8AC3E}">
        <p14:creationId xmlns:p14="http://schemas.microsoft.com/office/powerpoint/2010/main" val="1517121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Do</a:t>
            </a:r>
            <a:r>
              <a:rPr lang="en-US" baseline="0" noProof="0" dirty="0"/>
              <a:t> you have either first movers or really inexperienced users to consider from these perspectives? Savvy hikers in natural parks, or first timers in the Finnish nature, or first time job-seekers, or ones approaching their retirement age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27</a:t>
            </a:fld>
            <a:endParaRPr lang="fi-FI"/>
          </a:p>
        </p:txBody>
      </p:sp>
    </p:spTree>
    <p:extLst>
      <p:ext uri="{BB962C8B-B14F-4D97-AF65-F5344CB8AC3E}">
        <p14:creationId xmlns:p14="http://schemas.microsoft.com/office/powerpoint/2010/main" val="2729673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dirty="0" err="1"/>
              <a:t>Timelines</a:t>
            </a: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r>
              <a:rPr lang="fi-FI" dirty="0" err="1"/>
              <a:t>Sociograms</a:t>
            </a: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r>
              <a:rPr lang="fi-FI" dirty="0"/>
              <a:t>How </a:t>
            </a:r>
            <a:r>
              <a:rPr lang="fi-FI" dirty="0" err="1"/>
              <a:t>about</a:t>
            </a:r>
            <a:r>
              <a:rPr lang="fi-FI" dirty="0"/>
              <a:t> </a:t>
            </a:r>
            <a:r>
              <a:rPr lang="fi-FI" dirty="0" err="1"/>
              <a:t>the</a:t>
            </a:r>
            <a:r>
              <a:rPr lang="fi-FI" dirty="0"/>
              <a:t> </a:t>
            </a:r>
            <a:r>
              <a:rPr lang="fi-FI" dirty="0" err="1"/>
              <a:t>perception</a:t>
            </a:r>
            <a:r>
              <a:rPr lang="fi-FI" dirty="0"/>
              <a:t> of </a:t>
            </a:r>
            <a:r>
              <a:rPr lang="fi-FI" dirty="0" err="1"/>
              <a:t>how</a:t>
            </a:r>
            <a:r>
              <a:rPr lang="fi-FI" dirty="0"/>
              <a:t> a </a:t>
            </a:r>
            <a:r>
              <a:rPr lang="fi-FI" dirty="0" err="1"/>
              <a:t>reform</a:t>
            </a:r>
            <a:r>
              <a:rPr lang="fi-FI" dirty="0"/>
              <a:t> </a:t>
            </a:r>
            <a:r>
              <a:rPr lang="fi-FI" dirty="0" err="1"/>
              <a:t>will</a:t>
            </a:r>
            <a:r>
              <a:rPr lang="fi-FI" dirty="0"/>
              <a:t> </a:t>
            </a:r>
            <a:r>
              <a:rPr lang="fi-FI" dirty="0" err="1"/>
              <a:t>unfold</a:t>
            </a:r>
            <a:r>
              <a:rPr lang="fi-FI" dirty="0"/>
              <a:t> </a:t>
            </a:r>
            <a:r>
              <a:rPr lang="fi-FI" dirty="0" err="1"/>
              <a:t>from</a:t>
            </a:r>
            <a:r>
              <a:rPr lang="fi-FI" dirty="0"/>
              <a:t> </a:t>
            </a:r>
            <a:r>
              <a:rPr lang="fi-FI" dirty="0" err="1"/>
              <a:t>somebody’s</a:t>
            </a:r>
            <a:r>
              <a:rPr lang="fi-FI" dirty="0"/>
              <a:t> </a:t>
            </a:r>
            <a:r>
              <a:rPr lang="fi-FI" dirty="0" err="1"/>
              <a:t>perspective</a:t>
            </a:r>
            <a:r>
              <a:rPr lang="fi-FI" dirty="0"/>
              <a:t> – </a:t>
            </a:r>
            <a:r>
              <a:rPr lang="fi-FI" dirty="0" err="1"/>
              <a:t>or</a:t>
            </a:r>
            <a:r>
              <a:rPr lang="fi-FI" dirty="0"/>
              <a:t> </a:t>
            </a:r>
            <a:r>
              <a:rPr lang="fi-FI" dirty="0" err="1"/>
              <a:t>how</a:t>
            </a:r>
            <a:r>
              <a:rPr lang="fi-FI" dirty="0"/>
              <a:t> </a:t>
            </a:r>
            <a:r>
              <a:rPr lang="fi-FI" dirty="0" err="1"/>
              <a:t>their</a:t>
            </a:r>
            <a:r>
              <a:rPr lang="fi-FI" dirty="0"/>
              <a:t> </a:t>
            </a:r>
            <a:r>
              <a:rPr lang="fi-FI" dirty="0" err="1"/>
              <a:t>experience</a:t>
            </a:r>
            <a:r>
              <a:rPr lang="fi-FI" dirty="0"/>
              <a:t> of </a:t>
            </a:r>
            <a:r>
              <a:rPr lang="fi-FI" dirty="0" err="1"/>
              <a:t>nature</a:t>
            </a:r>
            <a:r>
              <a:rPr lang="fi-FI" dirty="0"/>
              <a:t> </a:t>
            </a:r>
            <a:r>
              <a:rPr lang="fi-FI" dirty="0" err="1"/>
              <a:t>has</a:t>
            </a:r>
            <a:r>
              <a:rPr lang="fi-FI" dirty="0"/>
              <a:t> </a:t>
            </a:r>
            <a:r>
              <a:rPr lang="fi-FI" dirty="0" err="1"/>
              <a:t>been</a:t>
            </a:r>
            <a:r>
              <a:rPr lang="fi-FI" dirty="0"/>
              <a:t> </a:t>
            </a:r>
            <a:r>
              <a:rPr lang="fi-FI" dirty="0" err="1"/>
              <a:t>chaging</a:t>
            </a:r>
            <a:r>
              <a:rPr lang="fi-FI" dirty="0"/>
              <a:t> </a:t>
            </a:r>
            <a:r>
              <a:rPr lang="fi-FI" dirty="0" err="1"/>
              <a:t>over</a:t>
            </a:r>
            <a:r>
              <a:rPr lang="fi-FI" dirty="0"/>
              <a:t> </a:t>
            </a:r>
            <a:r>
              <a:rPr lang="fi-FI" dirty="0" err="1"/>
              <a:t>the</a:t>
            </a:r>
            <a:r>
              <a:rPr lang="fi-FI" dirty="0"/>
              <a:t> </a:t>
            </a:r>
            <a:r>
              <a:rPr lang="fi-FI" dirty="0" err="1"/>
              <a:t>course</a:t>
            </a:r>
            <a:r>
              <a:rPr lang="fi-FI" dirty="0"/>
              <a:t> of </a:t>
            </a:r>
            <a:r>
              <a:rPr lang="fi-FI" dirty="0" err="1"/>
              <a:t>their</a:t>
            </a:r>
            <a:r>
              <a:rPr lang="fi-FI" dirty="0"/>
              <a:t> </a:t>
            </a:r>
            <a:r>
              <a:rPr lang="fi-FI" dirty="0" err="1"/>
              <a:t>lifetime</a:t>
            </a:r>
            <a:r>
              <a:rPr lang="fi-FI"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fi-FI" dirty="0" err="1"/>
              <a:t>Drawing</a:t>
            </a:r>
            <a:r>
              <a:rPr lang="fi-FI" dirty="0"/>
              <a:t> </a:t>
            </a:r>
            <a:r>
              <a:rPr lang="fi-FI" dirty="0" err="1"/>
              <a:t>or</a:t>
            </a:r>
            <a:r>
              <a:rPr lang="fi-FI" dirty="0"/>
              <a:t> </a:t>
            </a:r>
            <a:r>
              <a:rPr lang="fi-FI" dirty="0" err="1"/>
              <a:t>drawn</a:t>
            </a:r>
            <a:r>
              <a:rPr lang="fi-FI" dirty="0"/>
              <a:t> for </a:t>
            </a:r>
            <a:r>
              <a:rPr lang="fi-FI" dirty="0" err="1"/>
              <a:t>them</a:t>
            </a:r>
            <a:r>
              <a:rPr lang="fi-FI" dirty="0"/>
              <a:t>..</a:t>
            </a:r>
          </a:p>
        </p:txBody>
      </p:sp>
      <p:sp>
        <p:nvSpPr>
          <p:cNvPr id="4" name="Dian numeron paikkamerkki 3"/>
          <p:cNvSpPr>
            <a:spLocks noGrp="1"/>
          </p:cNvSpPr>
          <p:nvPr>
            <p:ph type="sldNum" sz="quarter" idx="10"/>
          </p:nvPr>
        </p:nvSpPr>
        <p:spPr/>
        <p:txBody>
          <a:bodyPr/>
          <a:lstStyle/>
          <a:p>
            <a:fld id="{E123B09C-A5E2-A54F-B8FB-61C90B837A2A}" type="slidenum">
              <a:rPr lang="fi-FI" smtClean="0"/>
              <a:t>28</a:t>
            </a:fld>
            <a:endParaRPr lang="fi-FI"/>
          </a:p>
        </p:txBody>
      </p:sp>
    </p:spTree>
    <p:extLst>
      <p:ext uri="{BB962C8B-B14F-4D97-AF65-F5344CB8AC3E}">
        <p14:creationId xmlns:p14="http://schemas.microsoft.com/office/powerpoint/2010/main" val="212822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Are you doing and recording live in one hour, or is it better to write down questions or use voice messages and conduct the interview over a long period of time, allowing people to take hours or days to respond to each question.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Example: Oil heating project with their </a:t>
            </a:r>
            <a:r>
              <a:rPr lang="en-US" noProof="0" dirty="0" err="1"/>
              <a:t>facebook</a:t>
            </a:r>
            <a:r>
              <a:rPr lang="en-US" noProof="0" dirty="0"/>
              <a:t> interview</a:t>
            </a:r>
          </a:p>
        </p:txBody>
      </p:sp>
      <p:sp>
        <p:nvSpPr>
          <p:cNvPr id="4" name="Dian numeron paikkamerkki 3"/>
          <p:cNvSpPr>
            <a:spLocks noGrp="1"/>
          </p:cNvSpPr>
          <p:nvPr>
            <p:ph type="sldNum" sz="quarter" idx="10"/>
          </p:nvPr>
        </p:nvSpPr>
        <p:spPr/>
        <p:txBody>
          <a:bodyPr/>
          <a:lstStyle/>
          <a:p>
            <a:fld id="{E123B09C-A5E2-A54F-B8FB-61C90B837A2A}" type="slidenum">
              <a:rPr lang="fi-FI" smtClean="0"/>
              <a:t>29</a:t>
            </a:fld>
            <a:endParaRPr lang="fi-FI"/>
          </a:p>
        </p:txBody>
      </p:sp>
    </p:spTree>
    <p:extLst>
      <p:ext uri="{BB962C8B-B14F-4D97-AF65-F5344CB8AC3E}">
        <p14:creationId xmlns:p14="http://schemas.microsoft.com/office/powerpoint/2010/main" val="261613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30</a:t>
            </a:fld>
            <a:endParaRPr lang="fi-FI"/>
          </a:p>
        </p:txBody>
      </p:sp>
    </p:spTree>
    <p:extLst>
      <p:ext uri="{BB962C8B-B14F-4D97-AF65-F5344CB8AC3E}">
        <p14:creationId xmlns:p14="http://schemas.microsoft.com/office/powerpoint/2010/main" val="1272422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Last summer I did a study for families travelling in trains. </a:t>
            </a:r>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31</a:t>
            </a:fld>
            <a:endParaRPr lang="fi-FI"/>
          </a:p>
        </p:txBody>
      </p:sp>
    </p:spTree>
    <p:extLst>
      <p:ext uri="{BB962C8B-B14F-4D97-AF65-F5344CB8AC3E}">
        <p14:creationId xmlns:p14="http://schemas.microsoft.com/office/powerpoint/2010/main" val="258481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the briefs we have a general outline of the institutional context Ministry x or </a:t>
            </a:r>
            <a:r>
              <a:rPr lang="en-US" noProof="0" dirty="0" err="1"/>
              <a:t>Kela</a:t>
            </a:r>
            <a:r>
              <a:rPr lang="en-US" noProof="0" dirty="0"/>
              <a:t> or </a:t>
            </a:r>
            <a:r>
              <a:rPr lang="en-US" noProof="0" dirty="0" err="1"/>
              <a:t>Metsähallitus</a:t>
            </a:r>
            <a:r>
              <a:rPr lang="en-US" noProof="0" dirty="0"/>
              <a:t> doing this in order to a) improve sustainability in the recreational use of national parks b) to support collaboration in the reform in order to create </a:t>
            </a:r>
            <a:r>
              <a:rPr lang="en-US" noProof="0" dirty="0" err="1"/>
              <a:t>succesful</a:t>
            </a:r>
            <a:r>
              <a:rPr lang="en-US" noProof="0" dirty="0"/>
              <a:t> workplaces c) to provide best possible joint services in collaboration, for a specific target customer group </a:t>
            </a:r>
          </a:p>
          <a:p>
            <a:br>
              <a:rPr lang="en-US" noProof="0" dirty="0"/>
            </a:br>
            <a:r>
              <a:rPr lang="en-US" noProof="0" dirty="0"/>
              <a:t>AS A STARTING POINT, WE HAVE:</a:t>
            </a:r>
          </a:p>
          <a:p>
            <a:endParaRPr lang="en-US" noProof="0" dirty="0"/>
          </a:p>
          <a:p>
            <a:r>
              <a:rPr lang="en-US" noProof="0" dirty="0"/>
              <a:t>INSTITUTIONS +  GOALS </a:t>
            </a:r>
            <a:br>
              <a:rPr lang="en-US" noProof="0" dirty="0"/>
            </a:br>
            <a:br>
              <a:rPr lang="en-US" noProof="0" dirty="0"/>
            </a:br>
            <a:endParaRPr lang="en-US" noProof="0" dirty="0"/>
          </a:p>
        </p:txBody>
      </p:sp>
      <p:sp>
        <p:nvSpPr>
          <p:cNvPr id="4" name="Slide Number Placeholder 3"/>
          <p:cNvSpPr>
            <a:spLocks noGrp="1"/>
          </p:cNvSpPr>
          <p:nvPr>
            <p:ph type="sldNum" sz="quarter" idx="5"/>
          </p:nvPr>
        </p:nvSpPr>
        <p:spPr/>
        <p:txBody>
          <a:bodyPr/>
          <a:lstStyle/>
          <a:p>
            <a:fld id="{5FF184A9-088E-CD43-A8E5-B32F19C9F4A6}" type="slidenum">
              <a:rPr lang="en-FI" smtClean="0"/>
              <a:t>3</a:t>
            </a:fld>
            <a:endParaRPr lang="en-FI"/>
          </a:p>
        </p:txBody>
      </p:sp>
    </p:spTree>
    <p:extLst>
      <p:ext uri="{BB962C8B-B14F-4D97-AF65-F5344CB8AC3E}">
        <p14:creationId xmlns:p14="http://schemas.microsoft.com/office/powerpoint/2010/main" val="1691779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Participant observation – taking part</a:t>
            </a:r>
            <a:r>
              <a:rPr lang="en-US" baseline="0" noProof="0" dirty="0"/>
              <a:t> in the world you study as an active open learner – using the fact that you are human being capable of interacting with the other human beings BUT at the same time aiming not to make ethnocentric value judgements (of course you can never be completely unbiased, but need to reflect your biases)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err="1"/>
              <a:t>Jussi</a:t>
            </a:r>
            <a:r>
              <a:rPr lang="en-US" baseline="0" noProof="0" dirty="0"/>
              <a:t> </a:t>
            </a:r>
            <a:r>
              <a:rPr lang="en-US" baseline="0" noProof="0" dirty="0" err="1"/>
              <a:t>Perälä’s</a:t>
            </a:r>
            <a:r>
              <a:rPr lang="en-US" baseline="0" noProof="0" dirty="0"/>
              <a:t> ethnography on drug dealers in Helsinki </a:t>
            </a: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32</a:t>
            </a:fld>
            <a:endParaRPr lang="fi-FI"/>
          </a:p>
        </p:txBody>
      </p:sp>
    </p:spTree>
    <p:extLst>
      <p:ext uri="{BB962C8B-B14F-4D97-AF65-F5344CB8AC3E}">
        <p14:creationId xmlns:p14="http://schemas.microsoft.com/office/powerpoint/2010/main" val="2026438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dirty="0"/>
              <a:t>VRT. PLANNING A TRIP ON A RECORDED ONLINE VIDEO </a:t>
            </a:r>
          </a:p>
          <a:p>
            <a:pPr marL="0" marR="0" indent="0" algn="l" defTabSz="457200" rtl="0" eaLnBrk="1" fontAlgn="auto" latinLnBrk="0" hangingPunct="1">
              <a:lnSpc>
                <a:spcPct val="100000"/>
              </a:lnSpc>
              <a:spcBef>
                <a:spcPts val="0"/>
              </a:spcBef>
              <a:spcAft>
                <a:spcPts val="0"/>
              </a:spcAft>
              <a:buClrTx/>
              <a:buSzTx/>
              <a:buFontTx/>
              <a:buNone/>
              <a:tabLst/>
              <a:defRPr/>
            </a:pPr>
            <a:endParaRPr lang="fi-FI" dirty="0"/>
          </a:p>
          <a:p>
            <a:pPr marL="0" marR="0" indent="0" algn="l" defTabSz="457200" rtl="0" eaLnBrk="1" fontAlgn="auto" latinLnBrk="0" hangingPunct="1">
              <a:lnSpc>
                <a:spcPct val="100000"/>
              </a:lnSpc>
              <a:spcBef>
                <a:spcPts val="0"/>
              </a:spcBef>
              <a:spcAft>
                <a:spcPts val="0"/>
              </a:spcAft>
              <a:buClrTx/>
              <a:buSzTx/>
              <a:buFontTx/>
              <a:buNone/>
              <a:tabLst/>
              <a:defRPr/>
            </a:pPr>
            <a:r>
              <a:rPr lang="fi-FI" dirty="0"/>
              <a:t>+ DISCUSS DOUBLE CULTURAL ANALYSIS</a:t>
            </a:r>
          </a:p>
        </p:txBody>
      </p:sp>
      <p:sp>
        <p:nvSpPr>
          <p:cNvPr id="4" name="Dian numeron paikkamerkki 3"/>
          <p:cNvSpPr>
            <a:spLocks noGrp="1"/>
          </p:cNvSpPr>
          <p:nvPr>
            <p:ph type="sldNum" sz="quarter" idx="10"/>
          </p:nvPr>
        </p:nvSpPr>
        <p:spPr/>
        <p:txBody>
          <a:bodyPr/>
          <a:lstStyle/>
          <a:p>
            <a:fld id="{E123B09C-A5E2-A54F-B8FB-61C90B837A2A}" type="slidenum">
              <a:rPr lang="fi-FI" smtClean="0"/>
              <a:t>33</a:t>
            </a:fld>
            <a:endParaRPr lang="fi-FI"/>
          </a:p>
        </p:txBody>
      </p:sp>
    </p:spTree>
    <p:extLst>
      <p:ext uri="{BB962C8B-B14F-4D97-AF65-F5344CB8AC3E}">
        <p14:creationId xmlns:p14="http://schemas.microsoft.com/office/powerpoint/2010/main" val="1454013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FF184A9-088E-CD43-A8E5-B32F19C9F4A6}" type="slidenum">
              <a:rPr lang="en-FI" smtClean="0"/>
              <a:t>34</a:t>
            </a:fld>
            <a:endParaRPr lang="en-FI"/>
          </a:p>
        </p:txBody>
      </p:sp>
    </p:spTree>
    <p:extLst>
      <p:ext uri="{BB962C8B-B14F-4D97-AF65-F5344CB8AC3E}">
        <p14:creationId xmlns:p14="http://schemas.microsoft.com/office/powerpoint/2010/main" val="4285039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Think</a:t>
            </a:r>
            <a:r>
              <a:rPr lang="fi-FI" dirty="0"/>
              <a:t> </a:t>
            </a:r>
            <a:r>
              <a:rPr lang="fi-FI" dirty="0" err="1"/>
              <a:t>about</a:t>
            </a:r>
            <a:r>
              <a:rPr lang="fi-FI" dirty="0"/>
              <a:t> </a:t>
            </a:r>
            <a:r>
              <a:rPr lang="fi-FI" dirty="0" err="1"/>
              <a:t>the</a:t>
            </a:r>
            <a:r>
              <a:rPr lang="fi-FI" dirty="0"/>
              <a:t> </a:t>
            </a:r>
            <a:r>
              <a:rPr lang="fi-FI" dirty="0" err="1"/>
              <a:t>goals</a:t>
            </a:r>
            <a:r>
              <a:rPr lang="fi-FI" dirty="0"/>
              <a:t> + </a:t>
            </a:r>
            <a:r>
              <a:rPr lang="fi-FI" dirty="0" err="1"/>
              <a:t>core</a:t>
            </a:r>
            <a:r>
              <a:rPr lang="fi-FI" dirty="0"/>
              <a:t> </a:t>
            </a:r>
            <a:r>
              <a:rPr lang="fi-FI" dirty="0" err="1"/>
              <a:t>research</a:t>
            </a:r>
            <a:r>
              <a:rPr lang="fi-FI" dirty="0"/>
              <a:t> </a:t>
            </a:r>
            <a:r>
              <a:rPr lang="fi-FI" dirty="0" err="1"/>
              <a:t>questions</a:t>
            </a:r>
            <a:r>
              <a:rPr lang="fi-FI" dirty="0"/>
              <a:t> </a:t>
            </a:r>
            <a:r>
              <a:rPr lang="fi-FI" dirty="0" err="1"/>
              <a:t>you</a:t>
            </a:r>
            <a:r>
              <a:rPr lang="fi-FI" dirty="0"/>
              <a:t> </a:t>
            </a:r>
            <a:r>
              <a:rPr lang="fi-FI" dirty="0" err="1"/>
              <a:t>wish</a:t>
            </a:r>
            <a:r>
              <a:rPr lang="fi-FI" dirty="0"/>
              <a:t> to </a:t>
            </a:r>
            <a:r>
              <a:rPr lang="fi-FI" dirty="0" err="1"/>
              <a:t>study</a:t>
            </a:r>
            <a:r>
              <a:rPr lang="fi-FI" dirty="0"/>
              <a:t> + </a:t>
            </a:r>
            <a:r>
              <a:rPr lang="fi-FI" dirty="0" err="1"/>
              <a:t>who</a:t>
            </a:r>
            <a:r>
              <a:rPr lang="fi-FI" dirty="0"/>
              <a:t> </a:t>
            </a:r>
            <a:r>
              <a:rPr lang="fi-FI" dirty="0" err="1"/>
              <a:t>you</a:t>
            </a:r>
            <a:r>
              <a:rPr lang="fi-FI" dirty="0"/>
              <a:t> </a:t>
            </a:r>
            <a:r>
              <a:rPr lang="fi-FI" dirty="0" err="1"/>
              <a:t>would</a:t>
            </a:r>
            <a:r>
              <a:rPr lang="fi-FI" dirty="0"/>
              <a:t> </a:t>
            </a:r>
            <a:r>
              <a:rPr lang="fi-FI" dirty="0" err="1"/>
              <a:t>like</a:t>
            </a:r>
            <a:r>
              <a:rPr lang="fi-FI" dirty="0"/>
              <a:t> to </a:t>
            </a:r>
            <a:r>
              <a:rPr lang="fi-FI" dirty="0" err="1"/>
              <a:t>have</a:t>
            </a:r>
            <a:r>
              <a:rPr lang="fi-FI" dirty="0"/>
              <a:t> </a:t>
            </a:r>
            <a:r>
              <a:rPr lang="fi-FI" dirty="0" err="1"/>
              <a:t>access</a:t>
            </a:r>
            <a:r>
              <a:rPr lang="fi-FI" dirty="0"/>
              <a:t> to </a:t>
            </a:r>
          </a:p>
          <a:p>
            <a:pPr marL="0" lvl="0" indent="0" algn="l" rtl="0">
              <a:spcBef>
                <a:spcPts val="0"/>
              </a:spcBef>
              <a:spcAft>
                <a:spcPts val="0"/>
              </a:spcAft>
              <a:buNone/>
            </a:pPr>
            <a:endParaRPr dirty="0"/>
          </a:p>
        </p:txBody>
      </p:sp>
      <p:sp>
        <p:nvSpPr>
          <p:cNvPr id="135" name="Google Shape;135;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What</a:t>
            </a:r>
            <a:r>
              <a:rPr lang="fi-FI" dirty="0"/>
              <a:t> desktop </a:t>
            </a:r>
            <a:r>
              <a:rPr lang="fi-FI" dirty="0" err="1"/>
              <a:t>materials</a:t>
            </a:r>
            <a:r>
              <a:rPr lang="fi-FI" dirty="0"/>
              <a:t> + </a:t>
            </a:r>
            <a:r>
              <a:rPr lang="fi-FI" dirty="0" err="1"/>
              <a:t>what</a:t>
            </a:r>
            <a:r>
              <a:rPr lang="fi-FI" dirty="0"/>
              <a:t> </a:t>
            </a:r>
            <a:r>
              <a:rPr lang="fi-FI" dirty="0" err="1"/>
              <a:t>research</a:t>
            </a:r>
            <a:r>
              <a:rPr lang="fi-FI" dirty="0"/>
              <a:t> </a:t>
            </a:r>
            <a:r>
              <a:rPr lang="fi-FI" dirty="0" err="1"/>
              <a:t>methods</a:t>
            </a:r>
            <a:r>
              <a:rPr lang="fi-FI" dirty="0"/>
              <a:t> + </a:t>
            </a:r>
            <a:r>
              <a:rPr lang="fi-FI" dirty="0" err="1"/>
              <a:t>who</a:t>
            </a:r>
            <a:r>
              <a:rPr lang="fi-FI" dirty="0"/>
              <a:t> </a:t>
            </a:r>
            <a:r>
              <a:rPr lang="fi-FI" dirty="0" err="1"/>
              <a:t>does</a:t>
            </a:r>
            <a:r>
              <a:rPr lang="fi-FI" dirty="0"/>
              <a:t> </a:t>
            </a:r>
            <a:r>
              <a:rPr lang="fi-FI" dirty="0" err="1"/>
              <a:t>what</a:t>
            </a:r>
            <a:r>
              <a:rPr lang="fi-FI" dirty="0"/>
              <a:t> </a:t>
            </a:r>
            <a:r>
              <a:rPr lang="fi-FI" dirty="0" err="1"/>
              <a:t>divide</a:t>
            </a:r>
            <a:r>
              <a:rPr lang="fi-FI" dirty="0"/>
              <a:t> and </a:t>
            </a:r>
            <a:r>
              <a:rPr lang="fi-FI" dirty="0" err="1"/>
              <a:t>conquer</a:t>
            </a:r>
            <a:r>
              <a:rPr lang="fi-FI" dirty="0"/>
              <a:t>, </a:t>
            </a:r>
            <a:r>
              <a:rPr lang="fi-FI" dirty="0" err="1"/>
              <a:t>share</a:t>
            </a:r>
            <a:r>
              <a:rPr lang="fi-FI" dirty="0"/>
              <a:t> data</a:t>
            </a:r>
            <a:endParaRPr dirty="0"/>
          </a:p>
        </p:txBody>
      </p:sp>
      <p:sp>
        <p:nvSpPr>
          <p:cNvPr id="135" name="Google Shape;135;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577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Document</a:t>
            </a:r>
            <a:r>
              <a:rPr lang="fi-FI" dirty="0"/>
              <a:t> and </a:t>
            </a:r>
            <a:r>
              <a:rPr lang="fi-FI" dirty="0" err="1"/>
              <a:t>share</a:t>
            </a:r>
            <a:endParaRPr dirty="0"/>
          </a:p>
        </p:txBody>
      </p:sp>
      <p:sp>
        <p:nvSpPr>
          <p:cNvPr id="145" name="Google Shape;145;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596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FF184A9-088E-CD43-A8E5-B32F19C9F4A6}" type="slidenum">
              <a:rPr lang="en-FI" smtClean="0"/>
              <a:t>40</a:t>
            </a:fld>
            <a:endParaRPr lang="en-FI"/>
          </a:p>
        </p:txBody>
      </p:sp>
    </p:spTree>
    <p:extLst>
      <p:ext uri="{BB962C8B-B14F-4D97-AF65-F5344CB8AC3E}">
        <p14:creationId xmlns:p14="http://schemas.microsoft.com/office/powerpoint/2010/main" val="3735303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aseline="0"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Helvetica"/>
                <a:cs typeface="Helvetica"/>
              </a:rPr>
              <a:t>Not the same as the original problem leading to the study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 for the statement consider: This is relevant because</a:t>
            </a:r>
            <a:r>
              <a:rPr lang="mr-IN" noProof="0" dirty="0"/>
              <a:t>…</a:t>
            </a:r>
            <a:r>
              <a:rPr lang="fi-FI" noProof="0" dirty="0"/>
              <a:t> (for </a:t>
            </a:r>
            <a:r>
              <a:rPr lang="fi-FI" noProof="0" dirty="0" err="1"/>
              <a:t>our</a:t>
            </a:r>
            <a:r>
              <a:rPr lang="fi-FI" baseline="0" noProof="0" dirty="0"/>
              <a:t> </a:t>
            </a:r>
            <a:r>
              <a:rPr lang="fi-FI" baseline="0" noProof="0" dirty="0" err="1"/>
              <a:t>project</a:t>
            </a:r>
            <a:r>
              <a:rPr lang="fi-FI" baseline="0" noProof="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baseline="0"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latin typeface="Helvetica"/>
                <a:cs typeface="Helvetica"/>
              </a:rPr>
              <a:t>This is considered relevant in providing a sense of agency for young citizens.</a:t>
            </a:r>
          </a:p>
          <a:p>
            <a:endParaRPr lang="en-US"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41</a:t>
            </a:fld>
            <a:endParaRPr lang="fi-FI"/>
          </a:p>
        </p:txBody>
      </p:sp>
    </p:spTree>
    <p:extLst>
      <p:ext uri="{BB962C8B-B14F-4D97-AF65-F5344CB8AC3E}">
        <p14:creationId xmlns:p14="http://schemas.microsoft.com/office/powerpoint/2010/main" val="40184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IN ORDER TO FIND FRUITFUL PROBLEMS THAT WE CAN FRAME IN A WAY THAT ALLOWS US TO BUILD SOMETHING VALUABLE </a:t>
            </a:r>
          </a:p>
        </p:txBody>
      </p:sp>
      <p:sp>
        <p:nvSpPr>
          <p:cNvPr id="4" name="Dian numeron paikkamerkki 3"/>
          <p:cNvSpPr>
            <a:spLocks noGrp="1"/>
          </p:cNvSpPr>
          <p:nvPr>
            <p:ph type="sldNum" sz="quarter" idx="10"/>
          </p:nvPr>
        </p:nvSpPr>
        <p:spPr/>
        <p:txBody>
          <a:bodyPr/>
          <a:lstStyle/>
          <a:p>
            <a:fld id="{E123B09C-A5E2-A54F-B8FB-61C90B837A2A}" type="slidenum">
              <a:rPr lang="fi-FI" smtClean="0"/>
              <a:t>4</a:t>
            </a:fld>
            <a:endParaRPr lang="fi-FI"/>
          </a:p>
        </p:txBody>
      </p:sp>
    </p:spTree>
    <p:extLst>
      <p:ext uri="{BB962C8B-B14F-4D97-AF65-F5344CB8AC3E}">
        <p14:creationId xmlns:p14="http://schemas.microsoft.com/office/powerpoint/2010/main" val="1645806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latin typeface="Helvetica"/>
                <a:cs typeface="Helvetica"/>
              </a:rPr>
              <a:t>Process</a:t>
            </a:r>
            <a:r>
              <a:rPr lang="en-US" baseline="0" noProof="0" dirty="0">
                <a:latin typeface="Helvetica"/>
                <a:cs typeface="Helvetica"/>
              </a:rPr>
              <a:t> as a way of curious doubt: </a:t>
            </a:r>
            <a:r>
              <a:rPr lang="en-US" noProof="0" dirty="0">
                <a:latin typeface="Helvetica"/>
                <a:cs typeface="Helvetica"/>
              </a:rPr>
              <a:t>Believe in conclusive facts vs. doubt in “near truths”</a:t>
            </a:r>
          </a:p>
          <a:p>
            <a:endParaRPr lang="en-US" noProof="0" dirty="0"/>
          </a:p>
          <a:p>
            <a:r>
              <a:rPr lang="en-US" noProof="0" dirty="0"/>
              <a:t>Assumption</a:t>
            </a:r>
            <a:r>
              <a:rPr lang="en-US" baseline="0" noProof="0" dirty="0"/>
              <a:t> and hypotheses buckets. We can never get completely rid of assumptions and stereotypes, BUT we can try to acknowledge them and make them visible to ourselves. </a:t>
            </a:r>
          </a:p>
          <a:p>
            <a:endParaRPr lang="en-US" baseline="0" noProof="0" dirty="0"/>
          </a:p>
          <a:p>
            <a:r>
              <a:rPr lang="en-US" baseline="0" noProof="0" dirty="0"/>
              <a:t>WHAT DO WE CONSIDER AS KNOWN KNOWNS and WHY? </a:t>
            </a:r>
          </a:p>
          <a:p>
            <a:endParaRPr lang="en-US" baseline="0" noProof="0" dirty="0"/>
          </a:p>
          <a:p>
            <a:r>
              <a:rPr lang="en-US" baseline="0" noProof="0" dirty="0"/>
              <a:t>Take time to do this individually and collect your assumptions and physically put them on a table and then on the basket or folder them away for now. </a:t>
            </a:r>
          </a:p>
          <a:p>
            <a:endParaRPr lang="fi-FI" baseline="0" dirty="0"/>
          </a:p>
          <a:p>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42</a:t>
            </a:fld>
            <a:endParaRPr lang="fi-FI"/>
          </a:p>
        </p:txBody>
      </p:sp>
    </p:spTree>
    <p:extLst>
      <p:ext uri="{BB962C8B-B14F-4D97-AF65-F5344CB8AC3E}">
        <p14:creationId xmlns:p14="http://schemas.microsoft.com/office/powerpoint/2010/main" val="3076775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noProof="0" dirty="0"/>
              <a:t>We know</a:t>
            </a:r>
            <a:r>
              <a:rPr lang="en-US" baseline="0" noProof="0" dirty="0"/>
              <a:t> that x is an important question/thing/measure BUT we don’t know what the answer is (K+U)</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noProof="0" dirty="0"/>
              <a:t>Data we know and understand – question and answer (K+K) – existing research findings you can use.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noProof="0" dirty="0"/>
              <a:t>We know the answer, but don’t really know the question or the </a:t>
            </a:r>
            <a:r>
              <a:rPr lang="en-US" baseline="0" noProof="0" dirty="0" err="1"/>
              <a:t>dyamic</a:t>
            </a:r>
            <a:r>
              <a:rPr lang="en-US" baseline="0" noProof="0" dirty="0"/>
              <a:t> behind a fact (U+K) (Example of the number of oil-heated homes and need to transition to other means, but no real knowledge we </a:t>
            </a:r>
            <a:r>
              <a:rPr lang="en-US" baseline="0" noProof="0" dirty="0" err="1"/>
              <a:t>transitiona</a:t>
            </a:r>
            <a:r>
              <a:rPr lang="en-US" baseline="0" noProof="0" dirty="0"/>
              <a:t> has not happened in these households?)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noProof="0" dirty="0"/>
              <a:t>Exploration, we don’t know what we don’t know (some of these will turn out to be important) – Look for these</a:t>
            </a:r>
            <a:endParaRPr lang="en-US" noProof="0" dirty="0"/>
          </a:p>
          <a:p>
            <a:endParaRPr lang="fi-FI" baseline="0" dirty="0"/>
          </a:p>
          <a:p>
            <a:endParaRPr lang="fi-FI" dirty="0"/>
          </a:p>
        </p:txBody>
      </p:sp>
      <p:sp>
        <p:nvSpPr>
          <p:cNvPr id="4" name="Dian numeron paikkamerkki 3"/>
          <p:cNvSpPr>
            <a:spLocks noGrp="1"/>
          </p:cNvSpPr>
          <p:nvPr>
            <p:ph type="sldNum" sz="quarter" idx="10"/>
          </p:nvPr>
        </p:nvSpPr>
        <p:spPr/>
        <p:txBody>
          <a:bodyPr/>
          <a:lstStyle/>
          <a:p>
            <a:fld id="{E123B09C-A5E2-A54F-B8FB-61C90B837A2A}" type="slidenum">
              <a:rPr lang="fi-FI" smtClean="0"/>
              <a:t>43</a:t>
            </a:fld>
            <a:endParaRPr lang="fi-FI"/>
          </a:p>
        </p:txBody>
      </p:sp>
    </p:spTree>
    <p:extLst>
      <p:ext uri="{BB962C8B-B14F-4D97-AF65-F5344CB8AC3E}">
        <p14:creationId xmlns:p14="http://schemas.microsoft.com/office/powerpoint/2010/main" val="3186612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5FF184A9-088E-CD43-A8E5-B32F19C9F4A6}" type="slidenum">
              <a:rPr lang="en-FI" smtClean="0"/>
              <a:t>44</a:t>
            </a:fld>
            <a:endParaRPr lang="en-FI"/>
          </a:p>
        </p:txBody>
      </p:sp>
    </p:spTree>
    <p:extLst>
      <p:ext uri="{BB962C8B-B14F-4D97-AF65-F5344CB8AC3E}">
        <p14:creationId xmlns:p14="http://schemas.microsoft.com/office/powerpoint/2010/main" val="266585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PEOPLE: people seeking for work, people working in employment services, people traveling, people working as researchers, administrators, nature guides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have people in different </a:t>
            </a:r>
            <a:r>
              <a:rPr lang="en-US" u="sng" noProof="0" dirty="0"/>
              <a:t>institutional roles </a:t>
            </a:r>
            <a:r>
              <a:rPr lang="en-US" noProof="0" dirty="0"/>
              <a:t>and people in their </a:t>
            </a:r>
            <a:r>
              <a:rPr lang="en-US" u="sng" noProof="0" dirty="0"/>
              <a:t>daily lives</a:t>
            </a:r>
            <a:r>
              <a:rPr lang="en-US" noProof="0" dirty="0"/>
              <a:t>. </a:t>
            </a:r>
          </a:p>
          <a:p>
            <a:br>
              <a:rPr lang="en-US" dirty="0"/>
            </a:br>
            <a:r>
              <a:rPr lang="en-US" dirty="0"/>
              <a:t>WHO ARE THE PEOPLE? </a:t>
            </a:r>
            <a:br>
              <a:rPr lang="en-US" dirty="0"/>
            </a:br>
            <a:r>
              <a:rPr lang="en-US" dirty="0"/>
              <a:t>What matters to them, what is their life or work like, what do they fear, what do they hope, what is common for them, what is different for them. </a:t>
            </a:r>
          </a:p>
        </p:txBody>
      </p:sp>
      <p:sp>
        <p:nvSpPr>
          <p:cNvPr id="4" name="Slide Number Placeholder 3"/>
          <p:cNvSpPr>
            <a:spLocks noGrp="1"/>
          </p:cNvSpPr>
          <p:nvPr>
            <p:ph type="sldNum" sz="quarter" idx="5"/>
          </p:nvPr>
        </p:nvSpPr>
        <p:spPr/>
        <p:txBody>
          <a:bodyPr/>
          <a:lstStyle/>
          <a:p>
            <a:fld id="{5FF184A9-088E-CD43-A8E5-B32F19C9F4A6}" type="slidenum">
              <a:rPr lang="en-FI" smtClean="0"/>
              <a:t>5</a:t>
            </a:fld>
            <a:endParaRPr lang="en-FI"/>
          </a:p>
        </p:txBody>
      </p:sp>
    </p:spTree>
    <p:extLst>
      <p:ext uri="{BB962C8B-B14F-4D97-AF65-F5344CB8AC3E}">
        <p14:creationId xmlns:p14="http://schemas.microsoft.com/office/powerpoint/2010/main" val="125549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Camping, </a:t>
            </a:r>
            <a:r>
              <a:rPr lang="en-US" noProof="0" dirty="0" err="1"/>
              <a:t>jobseeking</a:t>
            </a:r>
            <a:r>
              <a:rPr lang="en-US" noProof="0" dirty="0"/>
              <a:t>, learning about nature, cooking in nature </a:t>
            </a:r>
            <a:r>
              <a:rPr lang="en-US" noProof="0" dirty="0" err="1"/>
              <a:t>etc</a:t>
            </a:r>
            <a:r>
              <a:rPr lang="en-US" noProof="0" dirty="0"/>
              <a:t>… </a:t>
            </a:r>
          </a:p>
          <a:p>
            <a:endParaRPr lang="en-US" noProof="0" dirty="0"/>
          </a:p>
          <a:p>
            <a:r>
              <a:rPr lang="en-US" noProof="0" dirty="0"/>
              <a:t>Re-occurring activities </a:t>
            </a:r>
          </a:p>
        </p:txBody>
      </p:sp>
      <p:sp>
        <p:nvSpPr>
          <p:cNvPr id="4" name="Slide Number Placeholder 3"/>
          <p:cNvSpPr>
            <a:spLocks noGrp="1"/>
          </p:cNvSpPr>
          <p:nvPr>
            <p:ph type="sldNum" sz="quarter" idx="5"/>
          </p:nvPr>
        </p:nvSpPr>
        <p:spPr/>
        <p:txBody>
          <a:bodyPr/>
          <a:lstStyle/>
          <a:p>
            <a:fld id="{5FF184A9-088E-CD43-A8E5-B32F19C9F4A6}" type="slidenum">
              <a:rPr lang="en-FI" smtClean="0"/>
              <a:t>6</a:t>
            </a:fld>
            <a:endParaRPr lang="en-FI"/>
          </a:p>
        </p:txBody>
      </p:sp>
    </p:spTree>
    <p:extLst>
      <p:ext uri="{BB962C8B-B14F-4D97-AF65-F5344CB8AC3E}">
        <p14:creationId xmlns:p14="http://schemas.microsoft.com/office/powerpoint/2010/main" val="30579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Examples of large structural trends that are potentially relevant to our briefs: change in the employment rates compared to other Nordic countries. How that affects people working on this system? What other changes it connects to? </a:t>
            </a:r>
          </a:p>
          <a:p>
            <a:endParaRPr lang="en-US" noProof="0" dirty="0"/>
          </a:p>
          <a:p>
            <a:r>
              <a:rPr lang="en-US" noProof="0" dirty="0"/>
              <a:t>Changes in the population growth – population growth has been mainly driven by foreign-language speakers. How does that affect the development of Finnish public services? Including employment services.</a:t>
            </a:r>
          </a:p>
          <a:p>
            <a:endParaRPr lang="en-US" noProof="0" dirty="0"/>
          </a:p>
          <a:p>
            <a:r>
              <a:rPr lang="en-US" noProof="0" dirty="0"/>
              <a:t>Changes in the usage and size of national parks – how does this affect their development and what matters to the growing population of visitors? </a:t>
            </a:r>
          </a:p>
          <a:p>
            <a:endParaRPr lang="en-US" noProof="0" dirty="0"/>
          </a:p>
          <a:p>
            <a:r>
              <a:rPr lang="en-US" noProof="0" dirty="0"/>
              <a:t>Wider macro level population change: Shifts of population densities and the mass movement to urban areas over the past decades. These affect mobility, work, housing, how we live on daily basis, how we experience nature etc. </a:t>
            </a:r>
          </a:p>
          <a:p>
            <a:endParaRPr lang="en-US" noProof="0" dirty="0"/>
          </a:p>
        </p:txBody>
      </p:sp>
      <p:sp>
        <p:nvSpPr>
          <p:cNvPr id="4" name="Slide Number Placeholder 3"/>
          <p:cNvSpPr>
            <a:spLocks noGrp="1"/>
          </p:cNvSpPr>
          <p:nvPr>
            <p:ph type="sldNum" sz="quarter" idx="5"/>
          </p:nvPr>
        </p:nvSpPr>
        <p:spPr/>
        <p:txBody>
          <a:bodyPr/>
          <a:lstStyle/>
          <a:p>
            <a:fld id="{5FF184A9-088E-CD43-A8E5-B32F19C9F4A6}" type="slidenum">
              <a:rPr lang="en-FI" smtClean="0"/>
              <a:t>7</a:t>
            </a:fld>
            <a:endParaRPr lang="en-FI"/>
          </a:p>
        </p:txBody>
      </p:sp>
    </p:spTree>
    <p:extLst>
      <p:ext uri="{BB962C8B-B14F-4D97-AF65-F5344CB8AC3E}">
        <p14:creationId xmlns:p14="http://schemas.microsoft.com/office/powerpoint/2010/main" val="224895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THESE LENSES OVERLAP – THEY ARE ASPECTS TO THE WORLD RATHER THAN SEPARATE PARTS OF THE WORLD. </a:t>
            </a:r>
            <a:endParaRPr dirty="0"/>
          </a:p>
        </p:txBody>
      </p:sp>
      <p:sp>
        <p:nvSpPr>
          <p:cNvPr id="4" name="Slide Number Placeholder 3"/>
          <p:cNvSpPr>
            <a:spLocks noGrp="1"/>
          </p:cNvSpPr>
          <p:nvPr>
            <p:ph type="sldNum" sz="quarter" idx="5"/>
          </p:nvPr>
        </p:nvSpPr>
        <p:spPr/>
        <p:txBody>
          <a:bodyPr/>
          <a:lstStyle/>
          <a:p>
            <a:fld id="{5FF184A9-088E-CD43-A8E5-B32F19C9F4A6}" type="slidenum">
              <a:rPr lang="en-FI" smtClean="0"/>
              <a:t>8</a:t>
            </a:fld>
            <a:endParaRPr lang="en-FI"/>
          </a:p>
        </p:txBody>
      </p:sp>
    </p:spTree>
    <p:extLst>
      <p:ext uri="{BB962C8B-B14F-4D97-AF65-F5344CB8AC3E}">
        <p14:creationId xmlns:p14="http://schemas.microsoft.com/office/powerpoint/2010/main" val="301941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a:t>Innovation is about</a:t>
            </a:r>
            <a:r>
              <a:rPr lang="en-US" baseline="0" noProof="0" dirty="0"/>
              <a:t> making bets on human behavior! Sometimes it’s linear and </a:t>
            </a:r>
            <a:r>
              <a:rPr lang="en-US" baseline="0" noProof="0" dirty="0" err="1"/>
              <a:t>relatvely</a:t>
            </a:r>
            <a:r>
              <a:rPr lang="en-US" baseline="0" noProof="0" dirty="0"/>
              <a:t> easy to predict, often NOT </a:t>
            </a:r>
            <a:endParaRPr lang="en-US" noProof="0" dirty="0"/>
          </a:p>
        </p:txBody>
      </p:sp>
      <p:sp>
        <p:nvSpPr>
          <p:cNvPr id="4" name="Dian numeron paikkamerkki 3"/>
          <p:cNvSpPr>
            <a:spLocks noGrp="1"/>
          </p:cNvSpPr>
          <p:nvPr>
            <p:ph type="sldNum" sz="quarter" idx="10"/>
          </p:nvPr>
        </p:nvSpPr>
        <p:spPr/>
        <p:txBody>
          <a:bodyPr/>
          <a:lstStyle/>
          <a:p>
            <a:fld id="{E123B09C-A5E2-A54F-B8FB-61C90B837A2A}" type="slidenum">
              <a:rPr lang="fi-FI" smtClean="0"/>
              <a:t>10</a:t>
            </a:fld>
            <a:endParaRPr lang="fi-FI"/>
          </a:p>
        </p:txBody>
      </p:sp>
    </p:spTree>
    <p:extLst>
      <p:ext uri="{BB962C8B-B14F-4D97-AF65-F5344CB8AC3E}">
        <p14:creationId xmlns:p14="http://schemas.microsoft.com/office/powerpoint/2010/main" val="418484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C70C144-FFD1-0545-B4AA-7E852D2D5367}" type="datetimeFigureOut">
              <a:rPr lang="en-FI" smtClean="0"/>
              <a:t>6.3.2022</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9181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70C144-FFD1-0545-B4AA-7E852D2D5367}" type="datetimeFigureOut">
              <a:rPr lang="en-FI" smtClean="0"/>
              <a:t>6.3.2022</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144956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70C144-FFD1-0545-B4AA-7E852D2D5367}" type="datetimeFigureOut">
              <a:rPr lang="en-FI" smtClean="0"/>
              <a:t>6.3.2022</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249503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742950" y="1122363"/>
            <a:ext cx="84201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458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356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561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5"/>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062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68232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682329" y="1681163"/>
            <a:ext cx="41907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6"/>
          <p:cNvSpPr txBox="1">
            <a:spLocks noGrp="1"/>
          </p:cNvSpPr>
          <p:nvPr>
            <p:ph type="body" idx="2"/>
          </p:nvPr>
        </p:nvSpPr>
        <p:spPr>
          <a:xfrm>
            <a:off x="682329" y="2505075"/>
            <a:ext cx="4190702"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6"/>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223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4765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8250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4211340" y="987427"/>
            <a:ext cx="5014913"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812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70C144-FFD1-0545-B4AA-7E852D2D5367}" type="datetimeFigureOut">
              <a:rPr lang="en-FI" smtClean="0"/>
              <a:t>6.3.2022</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1353743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a:spLocks noGrp="1"/>
          </p:cNvSpPr>
          <p:nvPr>
            <p:ph type="pic" idx="2"/>
          </p:nvPr>
        </p:nvSpPr>
        <p:spPr>
          <a:xfrm>
            <a:off x="4211340" y="987427"/>
            <a:ext cx="5014913"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0"/>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317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2777332" y="-270669"/>
            <a:ext cx="4351338" cy="854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3673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5251054" y="2203053"/>
            <a:ext cx="5811838" cy="2135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917179" y="128985"/>
            <a:ext cx="5811838" cy="6284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566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C70C144-FFD1-0545-B4AA-7E852D2D5367}" type="datetimeFigureOut">
              <a:rPr lang="en-FI" smtClean="0"/>
              <a:t>6.3.2022</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328054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C70C144-FFD1-0545-B4AA-7E852D2D5367}" type="datetimeFigureOut">
              <a:rPr lang="en-FI" smtClean="0"/>
              <a:t>6.3.2022</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311742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dirty="0"/>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C70C144-FFD1-0545-B4AA-7E852D2D5367}" type="datetimeFigureOut">
              <a:rPr lang="en-FI" smtClean="0"/>
              <a:t>6.3.2022</a:t>
            </a:fld>
            <a:endParaRPr lang="en-FI"/>
          </a:p>
        </p:txBody>
      </p:sp>
      <p:sp>
        <p:nvSpPr>
          <p:cNvPr id="8" name="Footer Placeholder 7"/>
          <p:cNvSpPr>
            <a:spLocks noGrp="1"/>
          </p:cNvSpPr>
          <p:nvPr>
            <p:ph type="ftr" sz="quarter" idx="11"/>
          </p:nvPr>
        </p:nvSpPr>
        <p:spPr/>
        <p:txBody>
          <a:bodyPr/>
          <a:lstStyle/>
          <a:p>
            <a:endParaRPr lang="en-FI"/>
          </a:p>
        </p:txBody>
      </p:sp>
      <p:sp>
        <p:nvSpPr>
          <p:cNvPr id="9" name="Slide Number Placeholder 8"/>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398785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C70C144-FFD1-0545-B4AA-7E852D2D5367}" type="datetimeFigureOut">
              <a:rPr lang="en-FI" smtClean="0"/>
              <a:t>6.3.2022</a:t>
            </a:fld>
            <a:endParaRPr lang="en-FI"/>
          </a:p>
        </p:txBody>
      </p:sp>
      <p:sp>
        <p:nvSpPr>
          <p:cNvPr id="4" name="Footer Placeholder 3"/>
          <p:cNvSpPr>
            <a:spLocks noGrp="1"/>
          </p:cNvSpPr>
          <p:nvPr>
            <p:ph type="ftr" sz="quarter" idx="11"/>
          </p:nvPr>
        </p:nvSpPr>
        <p:spPr/>
        <p:txBody>
          <a:bodyPr/>
          <a:lstStyle/>
          <a:p>
            <a:endParaRPr lang="en-FI"/>
          </a:p>
        </p:txBody>
      </p:sp>
      <p:sp>
        <p:nvSpPr>
          <p:cNvPr id="5" name="Slide Number Placeholder 4"/>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382124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0C144-FFD1-0545-B4AA-7E852D2D5367}" type="datetimeFigureOut">
              <a:rPr lang="en-FI" smtClean="0"/>
              <a:t>6.3.2022</a:t>
            </a:fld>
            <a:endParaRPr lang="en-FI"/>
          </a:p>
        </p:txBody>
      </p:sp>
      <p:sp>
        <p:nvSpPr>
          <p:cNvPr id="3" name="Footer Placeholder 2"/>
          <p:cNvSpPr>
            <a:spLocks noGrp="1"/>
          </p:cNvSpPr>
          <p:nvPr>
            <p:ph type="ftr" sz="quarter" idx="11"/>
          </p:nvPr>
        </p:nvSpPr>
        <p:spPr/>
        <p:txBody>
          <a:bodyPr/>
          <a:lstStyle/>
          <a:p>
            <a:endParaRPr lang="en-FI"/>
          </a:p>
        </p:txBody>
      </p:sp>
      <p:sp>
        <p:nvSpPr>
          <p:cNvPr id="4" name="Slide Number Placeholder 3"/>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202837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70C144-FFD1-0545-B4AA-7E852D2D5367}" type="datetimeFigureOut">
              <a:rPr lang="en-FI" smtClean="0"/>
              <a:t>6.3.2022</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366244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70C144-FFD1-0545-B4AA-7E852D2D5367}" type="datetimeFigureOut">
              <a:rPr lang="en-FI" smtClean="0"/>
              <a:t>6.3.2022</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E1D14C5C-86DF-FA4F-853D-B19E1A4D8178}" type="slidenum">
              <a:rPr lang="en-FI" smtClean="0"/>
              <a:t>‹#›</a:t>
            </a:fld>
            <a:endParaRPr lang="en-FI"/>
          </a:p>
        </p:txBody>
      </p:sp>
    </p:spTree>
    <p:extLst>
      <p:ext uri="{BB962C8B-B14F-4D97-AF65-F5344CB8AC3E}">
        <p14:creationId xmlns:p14="http://schemas.microsoft.com/office/powerpoint/2010/main" val="69203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0C144-FFD1-0545-B4AA-7E852D2D5367}" type="datetimeFigureOut">
              <a:rPr lang="en-FI" smtClean="0"/>
              <a:t>6.3.2022</a:t>
            </a:fld>
            <a:endParaRPr lang="en-FI"/>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14C5C-86DF-FA4F-853D-B19E1A4D8178}" type="slidenum">
              <a:rPr lang="en-FI" smtClean="0"/>
              <a:t>‹#›</a:t>
            </a:fld>
            <a:endParaRPr lang="en-FI"/>
          </a:p>
        </p:txBody>
      </p:sp>
    </p:spTree>
    <p:extLst>
      <p:ext uri="{BB962C8B-B14F-4D97-AF65-F5344CB8AC3E}">
        <p14:creationId xmlns:p14="http://schemas.microsoft.com/office/powerpoint/2010/main" val="1123432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53958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6A2441-AE25-B949-9DA4-28437682AA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2" name="Picture 1">
            <a:extLst>
              <a:ext uri="{FF2B5EF4-FFF2-40B4-BE49-F238E27FC236}">
                <a16:creationId xmlns:a16="http://schemas.microsoft.com/office/drawing/2014/main" id="{9FF7A2F8-F40C-B749-A629-D77C6C7E8D2C}"/>
              </a:ext>
            </a:extLst>
          </p:cNvPr>
          <p:cNvPicPr>
            <a:picLocks noChangeAspect="1"/>
          </p:cNvPicPr>
          <p:nvPr/>
        </p:nvPicPr>
        <p:blipFill>
          <a:blip r:embed="rId3"/>
          <a:stretch>
            <a:fillRect/>
          </a:stretch>
        </p:blipFill>
        <p:spPr>
          <a:xfrm>
            <a:off x="2055403" y="1234985"/>
            <a:ext cx="5842961" cy="4421232"/>
          </a:xfrm>
          <a:prstGeom prst="rect">
            <a:avLst/>
          </a:prstGeom>
        </p:spPr>
      </p:pic>
    </p:spTree>
    <p:extLst>
      <p:ext uri="{BB962C8B-B14F-4D97-AF65-F5344CB8AC3E}">
        <p14:creationId xmlns:p14="http://schemas.microsoft.com/office/powerpoint/2010/main" val="15376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965200" y="889000"/>
            <a:ext cx="7975600" cy="5067300"/>
          </a:xfrm>
          <a:prstGeom prst="rect">
            <a:avLst/>
          </a:prstGeom>
        </p:spPr>
      </p:pic>
    </p:spTree>
    <p:extLst>
      <p:ext uri="{BB962C8B-B14F-4D97-AF65-F5344CB8AC3E}">
        <p14:creationId xmlns:p14="http://schemas.microsoft.com/office/powerpoint/2010/main" val="215934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orakulmio 18"/>
          <p:cNvSpPr/>
          <p:nvPr/>
        </p:nvSpPr>
        <p:spPr>
          <a:xfrm>
            <a:off x="251143" y="2696231"/>
            <a:ext cx="1373799" cy="28518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Title 3"/>
          <p:cNvSpPr txBox="1">
            <a:spLocks/>
          </p:cNvSpPr>
          <p:nvPr/>
        </p:nvSpPr>
        <p:spPr>
          <a:xfrm>
            <a:off x="158221" y="37740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Traditional academic research vs. applied research in </a:t>
            </a:r>
            <a:r>
              <a:rPr lang="en-US" sz="2400" dirty="0" err="1">
                <a:latin typeface="Helvetica"/>
                <a:cs typeface="Helvetica"/>
              </a:rPr>
              <a:t>DfG</a:t>
            </a:r>
            <a:endParaRPr lang="en-US" sz="2400" b="1" dirty="0">
              <a:latin typeface="Helvetica"/>
              <a:cs typeface="Helvetica"/>
            </a:endParaRPr>
          </a:p>
        </p:txBody>
      </p:sp>
      <p:sp>
        <p:nvSpPr>
          <p:cNvPr id="8" name="Suorakulmio 7"/>
          <p:cNvSpPr/>
          <p:nvPr/>
        </p:nvSpPr>
        <p:spPr>
          <a:xfrm>
            <a:off x="1624942" y="2696232"/>
            <a:ext cx="3594234" cy="396000"/>
          </a:xfrm>
          <a:prstGeom prst="rect">
            <a:avLst/>
          </a:prstGeom>
          <a:solidFill>
            <a:srgbClr val="DE61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a:cs typeface="Helvetica"/>
              </a:rPr>
              <a:t>Academic</a:t>
            </a:r>
          </a:p>
        </p:txBody>
      </p:sp>
      <p:sp>
        <p:nvSpPr>
          <p:cNvPr id="10" name="Suorakulmio 9"/>
          <p:cNvSpPr/>
          <p:nvPr/>
        </p:nvSpPr>
        <p:spPr>
          <a:xfrm>
            <a:off x="5683801" y="2689820"/>
            <a:ext cx="3580749" cy="396000"/>
          </a:xfrm>
          <a:prstGeom prst="rect">
            <a:avLst/>
          </a:prstGeom>
          <a:solidFill>
            <a:srgbClr val="DE61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a:cs typeface="Helvetica"/>
              </a:rPr>
              <a:t>Applied</a:t>
            </a:r>
          </a:p>
        </p:txBody>
      </p:sp>
      <p:sp>
        <p:nvSpPr>
          <p:cNvPr id="16" name="Suorakulmio 15"/>
          <p:cNvSpPr/>
          <p:nvPr/>
        </p:nvSpPr>
        <p:spPr>
          <a:xfrm>
            <a:off x="1626124" y="3143660"/>
            <a:ext cx="3593051" cy="2462213"/>
          </a:xfrm>
          <a:prstGeom prst="rect">
            <a:avLst/>
          </a:prstGeom>
        </p:spPr>
        <p:txBody>
          <a:bodyPr wrap="square">
            <a:spAutoFit/>
          </a:bodyPr>
          <a:lstStyle/>
          <a:p>
            <a:r>
              <a:rPr lang="en-US" sz="1400" dirty="0">
                <a:latin typeface="Helvetica"/>
                <a:cs typeface="Helvetica"/>
              </a:rPr>
              <a:t>Absolute value in the accumulation of knowledge itself</a:t>
            </a:r>
          </a:p>
          <a:p>
            <a:endParaRPr lang="en-US" sz="1400" dirty="0">
              <a:latin typeface="Helvetica"/>
              <a:cs typeface="Helvetica"/>
            </a:endParaRPr>
          </a:p>
          <a:p>
            <a:r>
              <a:rPr lang="en-US" sz="1400" dirty="0">
                <a:latin typeface="Helvetica"/>
                <a:cs typeface="Helvetica"/>
              </a:rPr>
              <a:t>Long processes </a:t>
            </a:r>
          </a:p>
          <a:p>
            <a:endParaRPr lang="en-US" sz="1400" dirty="0">
              <a:latin typeface="Helvetica"/>
              <a:cs typeface="Helvetica"/>
            </a:endParaRPr>
          </a:p>
          <a:p>
            <a:r>
              <a:rPr lang="en-US" sz="1400" dirty="0">
                <a:latin typeface="Helvetica"/>
                <a:cs typeface="Helvetica"/>
              </a:rPr>
              <a:t>Chosen methodological frameworks as discourses to participate in</a:t>
            </a:r>
          </a:p>
          <a:p>
            <a:endParaRPr lang="en-US" sz="1400" dirty="0">
              <a:latin typeface="Helvetica"/>
              <a:cs typeface="Helvetica"/>
            </a:endParaRPr>
          </a:p>
          <a:p>
            <a:r>
              <a:rPr lang="en-US" sz="1400" dirty="0">
                <a:latin typeface="Helvetica"/>
                <a:cs typeface="Helvetica"/>
              </a:rPr>
              <a:t>Using chosen theories to make sense of the research topic and to connect to a theoretical discussion</a:t>
            </a:r>
          </a:p>
        </p:txBody>
      </p:sp>
      <p:sp>
        <p:nvSpPr>
          <p:cNvPr id="18" name="Suorakulmio 17"/>
          <p:cNvSpPr/>
          <p:nvPr/>
        </p:nvSpPr>
        <p:spPr>
          <a:xfrm>
            <a:off x="5683801" y="3085820"/>
            <a:ext cx="3580772" cy="2462213"/>
          </a:xfrm>
          <a:prstGeom prst="rect">
            <a:avLst/>
          </a:prstGeom>
        </p:spPr>
        <p:txBody>
          <a:bodyPr wrap="square">
            <a:spAutoFit/>
          </a:bodyPr>
          <a:lstStyle/>
          <a:p>
            <a:r>
              <a:rPr lang="en-US" sz="1400" dirty="0">
                <a:latin typeface="Helvetica"/>
                <a:cs typeface="Helvetica"/>
              </a:rPr>
              <a:t>Functional value in order to achieve something</a:t>
            </a:r>
          </a:p>
          <a:p>
            <a:endParaRPr lang="en-US" sz="1400" dirty="0">
              <a:latin typeface="Helvetica"/>
              <a:cs typeface="Helvetica"/>
            </a:endParaRPr>
          </a:p>
          <a:p>
            <a:r>
              <a:rPr lang="en-US" sz="1400" dirty="0">
                <a:latin typeface="Helvetica"/>
                <a:cs typeface="Helvetica"/>
              </a:rPr>
              <a:t>Limited projects and resources</a:t>
            </a:r>
          </a:p>
          <a:p>
            <a:endParaRPr lang="en-US" sz="1400" dirty="0">
              <a:latin typeface="Helvetica"/>
              <a:cs typeface="Helvetica"/>
            </a:endParaRPr>
          </a:p>
          <a:p>
            <a:r>
              <a:rPr lang="en-US" sz="1400" dirty="0">
                <a:latin typeface="Helvetica"/>
                <a:cs typeface="Helvetica"/>
              </a:rPr>
              <a:t>Choosing and mixing methods according to the task at hand </a:t>
            </a:r>
          </a:p>
          <a:p>
            <a:endParaRPr lang="en-US" sz="1400" dirty="0">
              <a:latin typeface="Helvetica"/>
              <a:cs typeface="Helvetica"/>
            </a:endParaRPr>
          </a:p>
          <a:p>
            <a:r>
              <a:rPr lang="en-US" sz="1400" dirty="0">
                <a:latin typeface="Helvetica"/>
                <a:cs typeface="Helvetica"/>
              </a:rPr>
              <a:t>Using a mix of concepts and theories as ideas that serve as tools to make sense of data</a:t>
            </a:r>
          </a:p>
        </p:txBody>
      </p:sp>
      <p:sp>
        <p:nvSpPr>
          <p:cNvPr id="20" name="Suorakulmio 19"/>
          <p:cNvSpPr/>
          <p:nvPr/>
        </p:nvSpPr>
        <p:spPr>
          <a:xfrm>
            <a:off x="467961" y="3172955"/>
            <a:ext cx="910396" cy="276999"/>
          </a:xfrm>
          <a:prstGeom prst="rect">
            <a:avLst/>
          </a:prstGeom>
        </p:spPr>
        <p:txBody>
          <a:bodyPr wrap="square">
            <a:spAutoFit/>
          </a:bodyPr>
          <a:lstStyle/>
          <a:p>
            <a:r>
              <a:rPr lang="en-US" sz="1200" dirty="0">
                <a:latin typeface="Helvetica"/>
                <a:cs typeface="Helvetica"/>
              </a:rPr>
              <a:t>Value</a:t>
            </a:r>
          </a:p>
        </p:txBody>
      </p:sp>
      <p:sp>
        <p:nvSpPr>
          <p:cNvPr id="21" name="Suorakulmio 20"/>
          <p:cNvSpPr/>
          <p:nvPr/>
        </p:nvSpPr>
        <p:spPr>
          <a:xfrm>
            <a:off x="467961" y="3764544"/>
            <a:ext cx="678067" cy="276999"/>
          </a:xfrm>
          <a:prstGeom prst="rect">
            <a:avLst/>
          </a:prstGeom>
        </p:spPr>
        <p:txBody>
          <a:bodyPr wrap="square">
            <a:spAutoFit/>
          </a:bodyPr>
          <a:lstStyle/>
          <a:p>
            <a:r>
              <a:rPr lang="en-US" sz="1200" dirty="0">
                <a:latin typeface="Helvetica"/>
                <a:cs typeface="Helvetica"/>
              </a:rPr>
              <a:t>Time</a:t>
            </a:r>
          </a:p>
        </p:txBody>
      </p:sp>
      <p:sp>
        <p:nvSpPr>
          <p:cNvPr id="22" name="Suorakulmio 21"/>
          <p:cNvSpPr/>
          <p:nvPr/>
        </p:nvSpPr>
        <p:spPr>
          <a:xfrm>
            <a:off x="266630" y="4324767"/>
            <a:ext cx="1265389" cy="276999"/>
          </a:xfrm>
          <a:prstGeom prst="rect">
            <a:avLst/>
          </a:prstGeom>
        </p:spPr>
        <p:txBody>
          <a:bodyPr wrap="square">
            <a:spAutoFit/>
          </a:bodyPr>
          <a:lstStyle/>
          <a:p>
            <a:r>
              <a:rPr lang="en-US" sz="1200" dirty="0">
                <a:latin typeface="Helvetica"/>
                <a:cs typeface="Helvetica"/>
              </a:rPr>
              <a:t>Use of methods</a:t>
            </a:r>
          </a:p>
        </p:txBody>
      </p:sp>
      <p:sp>
        <p:nvSpPr>
          <p:cNvPr id="26" name="Suorakulmio 25"/>
          <p:cNvSpPr/>
          <p:nvPr/>
        </p:nvSpPr>
        <p:spPr>
          <a:xfrm>
            <a:off x="282115" y="4895385"/>
            <a:ext cx="1265389" cy="276999"/>
          </a:xfrm>
          <a:prstGeom prst="rect">
            <a:avLst/>
          </a:prstGeom>
        </p:spPr>
        <p:txBody>
          <a:bodyPr wrap="square">
            <a:spAutoFit/>
          </a:bodyPr>
          <a:lstStyle/>
          <a:p>
            <a:r>
              <a:rPr lang="en-US" sz="1200" dirty="0">
                <a:latin typeface="Helvetica"/>
                <a:cs typeface="Helvetica"/>
              </a:rPr>
              <a:t>Use of theories</a:t>
            </a:r>
          </a:p>
        </p:txBody>
      </p:sp>
    </p:spTree>
    <p:extLst>
      <p:ext uri="{BB962C8B-B14F-4D97-AF65-F5344CB8AC3E}">
        <p14:creationId xmlns:p14="http://schemas.microsoft.com/office/powerpoint/2010/main" val="2072618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Problem-finding in design processes</a:t>
            </a:r>
            <a:endParaRPr lang="en-US" sz="2400" b="1" dirty="0">
              <a:latin typeface="Helvetica"/>
              <a:cs typeface="Helvetica"/>
            </a:endParaRPr>
          </a:p>
        </p:txBody>
      </p:sp>
      <p:pic>
        <p:nvPicPr>
          <p:cNvPr id="3" name="Kuva 2"/>
          <p:cNvPicPr>
            <a:picLocks noChangeAspect="1"/>
          </p:cNvPicPr>
          <p:nvPr/>
        </p:nvPicPr>
        <p:blipFill>
          <a:blip r:embed="rId3"/>
          <a:stretch>
            <a:fillRect/>
          </a:stretch>
        </p:blipFill>
        <p:spPr>
          <a:xfrm>
            <a:off x="492909" y="1689014"/>
            <a:ext cx="4411036" cy="2157272"/>
          </a:xfrm>
          <a:prstGeom prst="rect">
            <a:avLst/>
          </a:prstGeom>
        </p:spPr>
      </p:pic>
      <p:pic>
        <p:nvPicPr>
          <p:cNvPr id="4" name="Kuva 3"/>
          <p:cNvPicPr>
            <a:picLocks noChangeAspect="1"/>
          </p:cNvPicPr>
          <p:nvPr/>
        </p:nvPicPr>
        <p:blipFill>
          <a:blip r:embed="rId4"/>
          <a:stretch>
            <a:fillRect/>
          </a:stretch>
        </p:blipFill>
        <p:spPr>
          <a:xfrm>
            <a:off x="534568" y="3846286"/>
            <a:ext cx="4724587" cy="2744760"/>
          </a:xfrm>
          <a:prstGeom prst="rect">
            <a:avLst/>
          </a:prstGeom>
        </p:spPr>
      </p:pic>
      <p:pic>
        <p:nvPicPr>
          <p:cNvPr id="2" name="Kuva 1"/>
          <p:cNvPicPr>
            <a:picLocks noChangeAspect="1"/>
          </p:cNvPicPr>
          <p:nvPr/>
        </p:nvPicPr>
        <p:blipFill>
          <a:blip r:embed="rId5"/>
          <a:stretch>
            <a:fillRect/>
          </a:stretch>
        </p:blipFill>
        <p:spPr>
          <a:xfrm>
            <a:off x="4967024" y="1816014"/>
            <a:ext cx="4398923" cy="2030272"/>
          </a:xfrm>
          <a:prstGeom prst="rect">
            <a:avLst/>
          </a:prstGeom>
        </p:spPr>
      </p:pic>
      <p:pic>
        <p:nvPicPr>
          <p:cNvPr id="6" name="Kuva 5"/>
          <p:cNvPicPr>
            <a:picLocks noChangeAspect="1"/>
          </p:cNvPicPr>
          <p:nvPr/>
        </p:nvPicPr>
        <p:blipFill>
          <a:blip r:embed="rId6"/>
          <a:stretch>
            <a:fillRect/>
          </a:stretch>
        </p:blipFill>
        <p:spPr>
          <a:xfrm>
            <a:off x="5533571" y="3777303"/>
            <a:ext cx="3646715" cy="2813743"/>
          </a:xfrm>
          <a:prstGeom prst="rect">
            <a:avLst/>
          </a:prstGeom>
        </p:spPr>
      </p:pic>
    </p:spTree>
    <p:extLst>
      <p:ext uri="{BB962C8B-B14F-4D97-AF65-F5344CB8AC3E}">
        <p14:creationId xmlns:p14="http://schemas.microsoft.com/office/powerpoint/2010/main" val="16768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Aim of the research is to help define right (fruitful) problems</a:t>
            </a:r>
            <a:endParaRPr lang="en-US" sz="2400" b="1" dirty="0">
              <a:latin typeface="Helvetica"/>
              <a:cs typeface="Helvetica"/>
            </a:endParaRPr>
          </a:p>
        </p:txBody>
      </p:sp>
      <p:pic>
        <p:nvPicPr>
          <p:cNvPr id="23" name="Kuva 22"/>
          <p:cNvPicPr/>
          <p:nvPr/>
        </p:nvPicPr>
        <p:blipFill rotWithShape="1">
          <a:blip r:embed="rId3">
            <a:extLst>
              <a:ext uri="{28A0092B-C50C-407E-A947-70E740481C1C}">
                <a14:useLocalDpi xmlns:a14="http://schemas.microsoft.com/office/drawing/2010/main" val="0"/>
              </a:ext>
            </a:extLst>
          </a:blip>
          <a:srcRect r="1557"/>
          <a:stretch/>
        </p:blipFill>
        <p:spPr bwMode="auto">
          <a:xfrm>
            <a:off x="2211082" y="2204960"/>
            <a:ext cx="5733158" cy="3755701"/>
          </a:xfrm>
          <a:prstGeom prst="rect">
            <a:avLst/>
          </a:prstGeom>
          <a:noFill/>
          <a:ln>
            <a:noFill/>
          </a:ln>
        </p:spPr>
      </p:pic>
      <p:sp>
        <p:nvSpPr>
          <p:cNvPr id="26" name="Suorakulmio 25"/>
          <p:cNvSpPr/>
          <p:nvPr/>
        </p:nvSpPr>
        <p:spPr>
          <a:xfrm>
            <a:off x="2152055" y="6142074"/>
            <a:ext cx="4143189" cy="414653"/>
          </a:xfrm>
          <a:prstGeom prst="rect">
            <a:avLst/>
          </a:prstGeom>
          <a:noFill/>
        </p:spPr>
        <p:txBody>
          <a:bodyPr wrap="square">
            <a:noAutofit/>
          </a:bodyPr>
          <a:lstStyle/>
          <a:p>
            <a:r>
              <a:rPr lang="en-US" sz="1200" b="1" dirty="0">
                <a:latin typeface="Helvetica"/>
                <a:cs typeface="Helvetica"/>
              </a:rPr>
              <a:t>Double diamond model of Design Council UK</a:t>
            </a:r>
          </a:p>
        </p:txBody>
      </p:sp>
    </p:spTree>
    <p:extLst>
      <p:ext uri="{BB962C8B-B14F-4D97-AF65-F5344CB8AC3E}">
        <p14:creationId xmlns:p14="http://schemas.microsoft.com/office/powerpoint/2010/main" val="3229473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Aim of the research is to help define right (fruitful) problems</a:t>
            </a:r>
            <a:endParaRPr lang="en-US" sz="2400" b="1" dirty="0">
              <a:latin typeface="Helvetica"/>
              <a:cs typeface="Helvetica"/>
            </a:endParaRPr>
          </a:p>
        </p:txBody>
      </p:sp>
      <p:pic>
        <p:nvPicPr>
          <p:cNvPr id="23" name="Kuva 22"/>
          <p:cNvPicPr/>
          <p:nvPr/>
        </p:nvPicPr>
        <p:blipFill rotWithShape="1">
          <a:blip r:embed="rId3">
            <a:extLst>
              <a:ext uri="{28A0092B-C50C-407E-A947-70E740481C1C}">
                <a14:useLocalDpi xmlns:a14="http://schemas.microsoft.com/office/drawing/2010/main" val="0"/>
              </a:ext>
            </a:extLst>
          </a:blip>
          <a:srcRect r="1557"/>
          <a:stretch/>
        </p:blipFill>
        <p:spPr bwMode="auto">
          <a:xfrm>
            <a:off x="2211082" y="2204960"/>
            <a:ext cx="5733158" cy="3755701"/>
          </a:xfrm>
          <a:prstGeom prst="rect">
            <a:avLst/>
          </a:prstGeom>
          <a:noFill/>
          <a:ln>
            <a:noFill/>
          </a:ln>
        </p:spPr>
      </p:pic>
      <p:sp>
        <p:nvSpPr>
          <p:cNvPr id="26" name="Suorakulmio 25"/>
          <p:cNvSpPr/>
          <p:nvPr/>
        </p:nvSpPr>
        <p:spPr>
          <a:xfrm>
            <a:off x="2152055" y="6142074"/>
            <a:ext cx="4143189" cy="414653"/>
          </a:xfrm>
          <a:prstGeom prst="rect">
            <a:avLst/>
          </a:prstGeom>
          <a:noFill/>
        </p:spPr>
        <p:txBody>
          <a:bodyPr wrap="square">
            <a:noAutofit/>
          </a:bodyPr>
          <a:lstStyle/>
          <a:p>
            <a:r>
              <a:rPr lang="en-US" sz="1200" b="1" dirty="0">
                <a:latin typeface="Helvetica"/>
                <a:cs typeface="Helvetica"/>
              </a:rPr>
              <a:t>Double diamond model of Design Council UK</a:t>
            </a:r>
          </a:p>
        </p:txBody>
      </p:sp>
      <p:sp>
        <p:nvSpPr>
          <p:cNvPr id="2" name="Oval 1">
            <a:extLst>
              <a:ext uri="{FF2B5EF4-FFF2-40B4-BE49-F238E27FC236}">
                <a16:creationId xmlns:a16="http://schemas.microsoft.com/office/drawing/2014/main" id="{3F47E926-2729-724F-BF1B-26221BD43E24}"/>
              </a:ext>
            </a:extLst>
          </p:cNvPr>
          <p:cNvSpPr/>
          <p:nvPr/>
        </p:nvSpPr>
        <p:spPr>
          <a:xfrm>
            <a:off x="4479235" y="3124200"/>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Oval 5">
            <a:extLst>
              <a:ext uri="{FF2B5EF4-FFF2-40B4-BE49-F238E27FC236}">
                <a16:creationId xmlns:a16="http://schemas.microsoft.com/office/drawing/2014/main" id="{89F1BA00-EF99-424A-BDB4-DB64DA04FC60}"/>
              </a:ext>
            </a:extLst>
          </p:cNvPr>
          <p:cNvSpPr/>
          <p:nvPr/>
        </p:nvSpPr>
        <p:spPr>
          <a:xfrm>
            <a:off x="4628035" y="3642537"/>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Oval 6">
            <a:extLst>
              <a:ext uri="{FF2B5EF4-FFF2-40B4-BE49-F238E27FC236}">
                <a16:creationId xmlns:a16="http://schemas.microsoft.com/office/drawing/2014/main" id="{DA1C9589-BE8D-054E-BCDE-9C1E7E5279F2}"/>
              </a:ext>
            </a:extLst>
          </p:cNvPr>
          <p:cNvSpPr/>
          <p:nvPr/>
        </p:nvSpPr>
        <p:spPr>
          <a:xfrm>
            <a:off x="5139122" y="3794937"/>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Oval 7">
            <a:extLst>
              <a:ext uri="{FF2B5EF4-FFF2-40B4-BE49-F238E27FC236}">
                <a16:creationId xmlns:a16="http://schemas.microsoft.com/office/drawing/2014/main" id="{A8039500-7042-8343-A30F-0D12D8028FE2}"/>
              </a:ext>
            </a:extLst>
          </p:cNvPr>
          <p:cNvSpPr/>
          <p:nvPr/>
        </p:nvSpPr>
        <p:spPr>
          <a:xfrm>
            <a:off x="4956618" y="3337737"/>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a:extLst>
              <a:ext uri="{FF2B5EF4-FFF2-40B4-BE49-F238E27FC236}">
                <a16:creationId xmlns:a16="http://schemas.microsoft.com/office/drawing/2014/main" id="{A10B09E6-5464-7243-B411-503273320B8F}"/>
              </a:ext>
            </a:extLst>
          </p:cNvPr>
          <p:cNvSpPr/>
          <p:nvPr/>
        </p:nvSpPr>
        <p:spPr>
          <a:xfrm>
            <a:off x="4729710" y="2712632"/>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a:extLst>
              <a:ext uri="{FF2B5EF4-FFF2-40B4-BE49-F238E27FC236}">
                <a16:creationId xmlns:a16="http://schemas.microsoft.com/office/drawing/2014/main" id="{65C55E5C-2E27-F041-BC4A-9FF91BFB4B1B}"/>
              </a:ext>
            </a:extLst>
          </p:cNvPr>
          <p:cNvSpPr/>
          <p:nvPr/>
        </p:nvSpPr>
        <p:spPr>
          <a:xfrm>
            <a:off x="5369192" y="3504530"/>
            <a:ext cx="302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8199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Aim for access and informed consent</a:t>
            </a:r>
            <a:endParaRPr lang="en-US" sz="2400" b="1" dirty="0">
              <a:latin typeface="Helvetica"/>
              <a:cs typeface="Helvetica"/>
            </a:endParaRPr>
          </a:p>
        </p:txBody>
      </p:sp>
      <p:pic>
        <p:nvPicPr>
          <p:cNvPr id="3" name="Picture 2">
            <a:extLst>
              <a:ext uri="{FF2B5EF4-FFF2-40B4-BE49-F238E27FC236}">
                <a16:creationId xmlns:a16="http://schemas.microsoft.com/office/drawing/2014/main" id="{4224EC89-5E51-AB45-9BE9-6EEAA634B550}"/>
              </a:ext>
            </a:extLst>
          </p:cNvPr>
          <p:cNvPicPr>
            <a:picLocks noChangeAspect="1"/>
          </p:cNvPicPr>
          <p:nvPr/>
        </p:nvPicPr>
        <p:blipFill rotWithShape="1">
          <a:blip r:embed="rId3"/>
          <a:srcRect l="8128" r="13072"/>
          <a:stretch/>
        </p:blipFill>
        <p:spPr>
          <a:xfrm>
            <a:off x="4079899" y="1789611"/>
            <a:ext cx="4802844" cy="4076744"/>
          </a:xfrm>
          <a:prstGeom prst="rect">
            <a:avLst/>
          </a:prstGeom>
        </p:spPr>
      </p:pic>
      <p:pic>
        <p:nvPicPr>
          <p:cNvPr id="4" name="Picture 3">
            <a:extLst>
              <a:ext uri="{FF2B5EF4-FFF2-40B4-BE49-F238E27FC236}">
                <a16:creationId xmlns:a16="http://schemas.microsoft.com/office/drawing/2014/main" id="{A2051C7F-B900-0F43-9A9E-39FDF5ED2955}"/>
              </a:ext>
            </a:extLst>
          </p:cNvPr>
          <p:cNvPicPr>
            <a:picLocks noChangeAspect="1"/>
          </p:cNvPicPr>
          <p:nvPr/>
        </p:nvPicPr>
        <p:blipFill>
          <a:blip r:embed="rId4"/>
          <a:stretch>
            <a:fillRect/>
          </a:stretch>
        </p:blipFill>
        <p:spPr>
          <a:xfrm>
            <a:off x="640081" y="1789611"/>
            <a:ext cx="2999620" cy="4049486"/>
          </a:xfrm>
          <a:prstGeom prst="rect">
            <a:avLst/>
          </a:prstGeom>
          <a:ln>
            <a:solidFill>
              <a:schemeClr val="tx1"/>
            </a:solidFill>
          </a:ln>
        </p:spPr>
      </p:pic>
    </p:spTree>
    <p:extLst>
      <p:ext uri="{BB962C8B-B14F-4D97-AF65-F5344CB8AC3E}">
        <p14:creationId xmlns:p14="http://schemas.microsoft.com/office/powerpoint/2010/main" val="294837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1940346" y="2988334"/>
            <a:ext cx="5989262" cy="148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chemeClr val="bg1"/>
                </a:solidFill>
                <a:latin typeface="Helvetica Neue"/>
                <a:ea typeface="Helvetica Neue"/>
                <a:cs typeface="Helvetica Neue"/>
                <a:sym typeface="Helvetica Neue"/>
              </a:rPr>
              <a:t>What about methods?</a:t>
            </a:r>
          </a:p>
        </p:txBody>
      </p:sp>
    </p:spTree>
    <p:extLst>
      <p:ext uri="{BB962C8B-B14F-4D97-AF65-F5344CB8AC3E}">
        <p14:creationId xmlns:p14="http://schemas.microsoft.com/office/powerpoint/2010/main" val="67075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4"/>
          <p:cNvSpPr txBox="1">
            <a:spLocks/>
          </p:cNvSpPr>
          <p:nvPr/>
        </p:nvSpPr>
        <p:spPr>
          <a:xfrm>
            <a:off x="1526907" y="1654593"/>
            <a:ext cx="7150763" cy="33495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sz="2400" dirty="0">
              <a:solidFill>
                <a:schemeClr val="tx1"/>
              </a:solidFill>
              <a:latin typeface="Helvetica Neue"/>
              <a:ea typeface="Helvetica Neue"/>
              <a:cs typeface="Helvetica Neue"/>
              <a:sym typeface="Helvetica Neue"/>
            </a:endParaRPr>
          </a:p>
          <a:p>
            <a:r>
              <a:rPr lang="en-US" sz="2400" dirty="0">
                <a:solidFill>
                  <a:schemeClr val="tx1"/>
                </a:solidFill>
                <a:latin typeface="Helvetica Neue"/>
                <a:ea typeface="Helvetica Neue"/>
                <a:cs typeface="Helvetica Neue"/>
                <a:sym typeface="Helvetica Neue"/>
              </a:rPr>
              <a:t>Disclaimer on method-naming:</a:t>
            </a:r>
          </a:p>
          <a:p>
            <a:endParaRPr lang="en-US" sz="2400" dirty="0">
              <a:solidFill>
                <a:schemeClr val="tx1"/>
              </a:solidFill>
              <a:latin typeface="Helvetica Neue"/>
              <a:ea typeface="Helvetica Neue"/>
              <a:cs typeface="Helvetica Neue"/>
              <a:sym typeface="Helvetica Neue"/>
            </a:endParaRPr>
          </a:p>
          <a:p>
            <a:pPr marL="342900" indent="-342900">
              <a:buFontTx/>
              <a:buChar char="-"/>
            </a:pPr>
            <a:r>
              <a:rPr lang="en-US" sz="2400" dirty="0">
                <a:solidFill>
                  <a:schemeClr val="tx1"/>
                </a:solidFill>
                <a:latin typeface="Helvetica Neue"/>
                <a:ea typeface="Helvetica Neue"/>
                <a:cs typeface="Helvetica Neue"/>
                <a:sym typeface="Helvetica Neue"/>
              </a:rPr>
              <a:t>It is about differentiation and legitimation</a:t>
            </a:r>
          </a:p>
          <a:p>
            <a:pPr marL="342900" indent="-342900">
              <a:buFontTx/>
              <a:buChar char="-"/>
            </a:pPr>
            <a:r>
              <a:rPr lang="en-US" sz="2400" dirty="0">
                <a:solidFill>
                  <a:schemeClr val="tx1"/>
                </a:solidFill>
                <a:latin typeface="Helvetica Neue"/>
                <a:ea typeface="Helvetica Neue"/>
                <a:cs typeface="Helvetica Neue"/>
                <a:sym typeface="Helvetica Neue"/>
              </a:rPr>
              <a:t>In practice research methods are tools for an end – choose a tool based on your aim</a:t>
            </a:r>
          </a:p>
          <a:p>
            <a:endParaRPr lang="en-US" sz="2400"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48137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0" y="0"/>
            <a:ext cx="3847967" cy="661165"/>
          </a:xfrm>
          <a:prstGeom prst="rect">
            <a:avLst/>
          </a:prstGeom>
          <a:solidFill>
            <a:srgbClr val="EEECE1">
              <a:alpha val="74000"/>
            </a:srgbClr>
          </a:solidFill>
        </p:spPr>
        <p:txBody>
          <a:bodyPr wrap="square">
            <a:noAutofit/>
          </a:bodyPr>
          <a:lstStyle/>
          <a:p>
            <a:r>
              <a:rPr lang="en-US" sz="2800" b="1" dirty="0">
                <a:latin typeface="Helvetica"/>
                <a:cs typeface="Helvetica"/>
              </a:rPr>
              <a:t>Watch</a:t>
            </a:r>
          </a:p>
        </p:txBody>
      </p:sp>
      <p:sp>
        <p:nvSpPr>
          <p:cNvPr id="6" name="Suorakulmio 5"/>
          <p:cNvSpPr/>
          <p:nvPr/>
        </p:nvSpPr>
        <p:spPr>
          <a:xfrm>
            <a:off x="0" y="1637496"/>
            <a:ext cx="3847967" cy="661165"/>
          </a:xfrm>
          <a:prstGeom prst="rect">
            <a:avLst/>
          </a:prstGeom>
          <a:solidFill>
            <a:srgbClr val="EEECE1">
              <a:alpha val="74000"/>
            </a:srgbClr>
          </a:solidFill>
        </p:spPr>
        <p:txBody>
          <a:bodyPr wrap="square">
            <a:noAutofit/>
          </a:bodyPr>
          <a:lstStyle/>
          <a:p>
            <a:r>
              <a:rPr lang="en-US" sz="2800" b="1" dirty="0">
                <a:latin typeface="Helvetica"/>
                <a:cs typeface="Helvetica"/>
              </a:rPr>
              <a:t>Listen</a:t>
            </a:r>
          </a:p>
        </p:txBody>
      </p:sp>
      <p:sp>
        <p:nvSpPr>
          <p:cNvPr id="7" name="Suorakulmio 6"/>
          <p:cNvSpPr/>
          <p:nvPr/>
        </p:nvSpPr>
        <p:spPr>
          <a:xfrm>
            <a:off x="0" y="3274992"/>
            <a:ext cx="3847967" cy="661165"/>
          </a:xfrm>
          <a:prstGeom prst="rect">
            <a:avLst/>
          </a:prstGeom>
          <a:solidFill>
            <a:srgbClr val="EEECE1">
              <a:alpha val="74000"/>
            </a:srgbClr>
          </a:solidFill>
        </p:spPr>
        <p:txBody>
          <a:bodyPr wrap="square">
            <a:noAutofit/>
          </a:bodyPr>
          <a:lstStyle/>
          <a:p>
            <a:r>
              <a:rPr lang="en-US" sz="2800" b="1" dirty="0">
                <a:latin typeface="Helvetica"/>
                <a:cs typeface="Helvetica"/>
              </a:rPr>
              <a:t>Work</a:t>
            </a:r>
          </a:p>
        </p:txBody>
      </p:sp>
      <p:sp>
        <p:nvSpPr>
          <p:cNvPr id="8" name="Suorakulmio 7"/>
          <p:cNvSpPr/>
          <p:nvPr/>
        </p:nvSpPr>
        <p:spPr>
          <a:xfrm>
            <a:off x="0" y="4912488"/>
            <a:ext cx="3847967" cy="661165"/>
          </a:xfrm>
          <a:prstGeom prst="rect">
            <a:avLst/>
          </a:prstGeom>
          <a:solidFill>
            <a:srgbClr val="EEECE1">
              <a:alpha val="74000"/>
            </a:srgbClr>
          </a:solidFill>
        </p:spPr>
        <p:txBody>
          <a:bodyPr wrap="square">
            <a:noAutofit/>
          </a:bodyPr>
          <a:lstStyle/>
          <a:p>
            <a:r>
              <a:rPr lang="en-US" sz="2800" b="1" dirty="0">
                <a:latin typeface="Helvetica"/>
                <a:cs typeface="Helvetica"/>
              </a:rPr>
              <a:t>Play</a:t>
            </a:r>
          </a:p>
        </p:txBody>
      </p:sp>
      <p:sp>
        <p:nvSpPr>
          <p:cNvPr id="9" name="Suorakulmio 8"/>
          <p:cNvSpPr/>
          <p:nvPr/>
        </p:nvSpPr>
        <p:spPr>
          <a:xfrm>
            <a:off x="4365044" y="309264"/>
            <a:ext cx="1557808" cy="661165"/>
          </a:xfrm>
          <a:prstGeom prst="rect">
            <a:avLst/>
          </a:prstGeom>
          <a:noFill/>
        </p:spPr>
        <p:txBody>
          <a:bodyPr wrap="square">
            <a:noAutofit/>
          </a:bodyPr>
          <a:lstStyle/>
          <a:p>
            <a:r>
              <a:rPr lang="en-US" sz="1400" dirty="0">
                <a:latin typeface="Helvetica"/>
                <a:cs typeface="Helvetica"/>
              </a:rPr>
              <a:t>Observations</a:t>
            </a:r>
          </a:p>
        </p:txBody>
      </p:sp>
      <p:sp>
        <p:nvSpPr>
          <p:cNvPr id="10" name="Suorakulmio 9"/>
          <p:cNvSpPr/>
          <p:nvPr/>
        </p:nvSpPr>
        <p:spPr>
          <a:xfrm>
            <a:off x="7283956" y="305465"/>
            <a:ext cx="1908410" cy="661165"/>
          </a:xfrm>
          <a:prstGeom prst="rect">
            <a:avLst/>
          </a:prstGeom>
          <a:noFill/>
        </p:spPr>
        <p:txBody>
          <a:bodyPr wrap="square">
            <a:noAutofit/>
          </a:bodyPr>
          <a:lstStyle/>
          <a:p>
            <a:r>
              <a:rPr lang="en-US" sz="1400" dirty="0">
                <a:latin typeface="Helvetica"/>
                <a:cs typeface="Helvetica"/>
              </a:rPr>
              <a:t>Desktop research</a:t>
            </a:r>
          </a:p>
        </p:txBody>
      </p:sp>
      <p:sp>
        <p:nvSpPr>
          <p:cNvPr id="11" name="Suorakulmio 10"/>
          <p:cNvSpPr/>
          <p:nvPr/>
        </p:nvSpPr>
        <p:spPr>
          <a:xfrm>
            <a:off x="4390194" y="1980399"/>
            <a:ext cx="1557808" cy="661165"/>
          </a:xfrm>
          <a:prstGeom prst="rect">
            <a:avLst/>
          </a:prstGeom>
          <a:noFill/>
        </p:spPr>
        <p:txBody>
          <a:bodyPr wrap="square">
            <a:noAutofit/>
          </a:bodyPr>
          <a:lstStyle/>
          <a:p>
            <a:r>
              <a:rPr lang="en-US" sz="1400" dirty="0">
                <a:latin typeface="Helvetica"/>
                <a:cs typeface="Helvetica"/>
              </a:rPr>
              <a:t>Interviews</a:t>
            </a:r>
          </a:p>
        </p:txBody>
      </p:sp>
      <p:sp>
        <p:nvSpPr>
          <p:cNvPr id="12" name="Suorakulmio 11"/>
          <p:cNvSpPr/>
          <p:nvPr/>
        </p:nvSpPr>
        <p:spPr>
          <a:xfrm>
            <a:off x="4390194" y="3340308"/>
            <a:ext cx="1557808" cy="661165"/>
          </a:xfrm>
          <a:prstGeom prst="rect">
            <a:avLst/>
          </a:prstGeom>
          <a:noFill/>
        </p:spPr>
        <p:txBody>
          <a:bodyPr wrap="square">
            <a:noAutofit/>
          </a:bodyPr>
          <a:lstStyle/>
          <a:p>
            <a:r>
              <a:rPr lang="en-US" sz="1400" dirty="0">
                <a:latin typeface="Helvetica"/>
                <a:cs typeface="Helvetica"/>
              </a:rPr>
              <a:t>Co-creation workshops</a:t>
            </a:r>
          </a:p>
        </p:txBody>
      </p:sp>
      <p:sp>
        <p:nvSpPr>
          <p:cNvPr id="13" name="Suorakulmio 12"/>
          <p:cNvSpPr/>
          <p:nvPr/>
        </p:nvSpPr>
        <p:spPr>
          <a:xfrm>
            <a:off x="7346831" y="3343544"/>
            <a:ext cx="1557808" cy="661165"/>
          </a:xfrm>
          <a:prstGeom prst="rect">
            <a:avLst/>
          </a:prstGeom>
          <a:noFill/>
        </p:spPr>
        <p:txBody>
          <a:bodyPr wrap="square">
            <a:noAutofit/>
          </a:bodyPr>
          <a:lstStyle/>
          <a:p>
            <a:r>
              <a:rPr lang="en-US" sz="1400" dirty="0">
                <a:latin typeface="Helvetica"/>
                <a:cs typeface="Helvetica"/>
              </a:rPr>
              <a:t>Prototyping workshops</a:t>
            </a:r>
          </a:p>
        </p:txBody>
      </p:sp>
      <p:sp>
        <p:nvSpPr>
          <p:cNvPr id="14" name="Suorakulmio 13"/>
          <p:cNvSpPr/>
          <p:nvPr/>
        </p:nvSpPr>
        <p:spPr>
          <a:xfrm>
            <a:off x="4402769" y="5173752"/>
            <a:ext cx="1557808" cy="661165"/>
          </a:xfrm>
          <a:prstGeom prst="rect">
            <a:avLst/>
          </a:prstGeom>
          <a:noFill/>
        </p:spPr>
        <p:txBody>
          <a:bodyPr wrap="square">
            <a:noAutofit/>
          </a:bodyPr>
          <a:lstStyle/>
          <a:p>
            <a:r>
              <a:rPr lang="en-US" sz="1400" dirty="0">
                <a:latin typeface="Helvetica"/>
                <a:cs typeface="Helvetica"/>
              </a:rPr>
              <a:t>Design probes</a:t>
            </a:r>
          </a:p>
        </p:txBody>
      </p:sp>
      <p:sp>
        <p:nvSpPr>
          <p:cNvPr id="15" name="Suorakulmio 14"/>
          <p:cNvSpPr/>
          <p:nvPr/>
        </p:nvSpPr>
        <p:spPr>
          <a:xfrm>
            <a:off x="7346831" y="5161177"/>
            <a:ext cx="1557808" cy="661165"/>
          </a:xfrm>
          <a:prstGeom prst="rect">
            <a:avLst/>
          </a:prstGeom>
          <a:noFill/>
        </p:spPr>
        <p:txBody>
          <a:bodyPr wrap="square">
            <a:noAutofit/>
          </a:bodyPr>
          <a:lstStyle/>
          <a:p>
            <a:r>
              <a:rPr lang="en-US" sz="1400" dirty="0">
                <a:latin typeface="Helvetica"/>
                <a:cs typeface="Helvetica"/>
              </a:rPr>
              <a:t>Design games</a:t>
            </a:r>
          </a:p>
        </p:txBody>
      </p:sp>
      <p:sp>
        <p:nvSpPr>
          <p:cNvPr id="16" name="Suorakulmio 15"/>
          <p:cNvSpPr/>
          <p:nvPr/>
        </p:nvSpPr>
        <p:spPr>
          <a:xfrm>
            <a:off x="-1" y="3982090"/>
            <a:ext cx="3847967" cy="661165"/>
          </a:xfrm>
          <a:prstGeom prst="rect">
            <a:avLst/>
          </a:prstGeom>
          <a:noFill/>
        </p:spPr>
        <p:txBody>
          <a:bodyPr wrap="square">
            <a:noAutofit/>
          </a:bodyPr>
          <a:lstStyle/>
          <a:p>
            <a:pPr marL="285750" indent="-285750">
              <a:buFont typeface="Arial"/>
              <a:buChar char="•"/>
            </a:pPr>
            <a:r>
              <a:rPr lang="en-US" sz="1400" dirty="0">
                <a:latin typeface="Helvetica"/>
                <a:cs typeface="Helvetica"/>
              </a:rPr>
              <a:t>Get viewpoints</a:t>
            </a:r>
          </a:p>
          <a:p>
            <a:pPr marL="285750" indent="-285750">
              <a:buFont typeface="Arial"/>
              <a:buChar char="•"/>
            </a:pPr>
            <a:r>
              <a:rPr lang="en-US" sz="1400" dirty="0">
                <a:latin typeface="Helvetica"/>
                <a:cs typeface="Helvetica"/>
              </a:rPr>
              <a:t>Engage in creating together</a:t>
            </a:r>
          </a:p>
          <a:p>
            <a:pPr marL="285750" indent="-285750">
              <a:buFont typeface="Arial"/>
              <a:buChar char="•"/>
            </a:pPr>
            <a:r>
              <a:rPr lang="en-US" sz="1400" dirty="0">
                <a:latin typeface="Helvetica"/>
                <a:cs typeface="Helvetica"/>
              </a:rPr>
              <a:t>Test how something works</a:t>
            </a:r>
          </a:p>
        </p:txBody>
      </p:sp>
      <p:sp>
        <p:nvSpPr>
          <p:cNvPr id="17" name="Suorakulmio 16"/>
          <p:cNvSpPr/>
          <p:nvPr/>
        </p:nvSpPr>
        <p:spPr>
          <a:xfrm>
            <a:off x="-1" y="5573653"/>
            <a:ext cx="3847967" cy="661165"/>
          </a:xfrm>
          <a:prstGeom prst="rect">
            <a:avLst/>
          </a:prstGeom>
          <a:noFill/>
        </p:spPr>
        <p:txBody>
          <a:bodyPr wrap="square">
            <a:noAutofit/>
          </a:bodyPr>
          <a:lstStyle/>
          <a:p>
            <a:pPr marL="285750" indent="-285750">
              <a:buFont typeface="Arial"/>
              <a:buChar char="•"/>
            </a:pPr>
            <a:r>
              <a:rPr lang="en-US" sz="1400" dirty="0">
                <a:latin typeface="Helvetica"/>
                <a:cs typeface="Helvetica"/>
              </a:rPr>
              <a:t>Step out of institutional roles </a:t>
            </a:r>
          </a:p>
          <a:p>
            <a:pPr marL="285750" indent="-285750">
              <a:buFont typeface="Arial"/>
              <a:buChar char="•"/>
            </a:pPr>
            <a:r>
              <a:rPr lang="en-US" sz="1400" dirty="0">
                <a:latin typeface="Helvetica"/>
                <a:cs typeface="Helvetica"/>
              </a:rPr>
              <a:t>View things from different perspectives</a:t>
            </a:r>
          </a:p>
          <a:p>
            <a:pPr marL="285750" indent="-285750">
              <a:buFont typeface="Arial"/>
              <a:buChar char="•"/>
            </a:pPr>
            <a:r>
              <a:rPr lang="en-US" sz="1400" dirty="0">
                <a:latin typeface="Helvetica"/>
                <a:cs typeface="Helvetica"/>
              </a:rPr>
              <a:t>Use imagination</a:t>
            </a:r>
          </a:p>
        </p:txBody>
      </p:sp>
      <p:sp>
        <p:nvSpPr>
          <p:cNvPr id="18" name="Suorakulmio 17"/>
          <p:cNvSpPr/>
          <p:nvPr/>
        </p:nvSpPr>
        <p:spPr>
          <a:xfrm>
            <a:off x="-1" y="2328454"/>
            <a:ext cx="3847967" cy="661165"/>
          </a:xfrm>
          <a:prstGeom prst="rect">
            <a:avLst/>
          </a:prstGeom>
          <a:noFill/>
        </p:spPr>
        <p:txBody>
          <a:bodyPr wrap="square">
            <a:noAutofit/>
          </a:bodyPr>
          <a:lstStyle/>
          <a:p>
            <a:pPr marL="285750" indent="-285750">
              <a:buFont typeface="Arial"/>
              <a:buChar char="•"/>
            </a:pPr>
            <a:r>
              <a:rPr lang="en-US" sz="1400" dirty="0">
                <a:latin typeface="Helvetica"/>
                <a:cs typeface="Helvetica"/>
              </a:rPr>
              <a:t>Dig deeper by asking</a:t>
            </a:r>
          </a:p>
          <a:p>
            <a:pPr marL="285750" indent="-285750">
              <a:buFont typeface="Arial"/>
              <a:buChar char="•"/>
            </a:pPr>
            <a:r>
              <a:rPr lang="en-US" sz="1400" dirty="0">
                <a:latin typeface="Helvetica"/>
                <a:cs typeface="Helvetica"/>
              </a:rPr>
              <a:t>Learn the story</a:t>
            </a:r>
          </a:p>
          <a:p>
            <a:pPr marL="285750" indent="-285750">
              <a:buFont typeface="Arial"/>
              <a:buChar char="•"/>
            </a:pPr>
            <a:r>
              <a:rPr lang="en-US" sz="1400" dirty="0">
                <a:latin typeface="Helvetica"/>
                <a:cs typeface="Helvetica"/>
              </a:rPr>
              <a:t>Understand their thought process</a:t>
            </a:r>
          </a:p>
          <a:p>
            <a:pPr marL="285750" indent="-285750">
              <a:buFont typeface="Arial"/>
              <a:buChar char="•"/>
            </a:pPr>
            <a:endParaRPr lang="en-US" sz="1400" dirty="0">
              <a:latin typeface="Helvetica"/>
              <a:cs typeface="Helvetica"/>
            </a:endParaRPr>
          </a:p>
        </p:txBody>
      </p:sp>
      <p:sp>
        <p:nvSpPr>
          <p:cNvPr id="19" name="Suorakulmio 18"/>
          <p:cNvSpPr/>
          <p:nvPr/>
        </p:nvSpPr>
        <p:spPr>
          <a:xfrm>
            <a:off x="7346830" y="1980399"/>
            <a:ext cx="1845535" cy="661165"/>
          </a:xfrm>
          <a:prstGeom prst="rect">
            <a:avLst/>
          </a:prstGeom>
          <a:noFill/>
        </p:spPr>
        <p:txBody>
          <a:bodyPr wrap="square">
            <a:noAutofit/>
          </a:bodyPr>
          <a:lstStyle/>
          <a:p>
            <a:r>
              <a:rPr lang="en-US" sz="1400" dirty="0">
                <a:latin typeface="Helvetica"/>
                <a:cs typeface="Helvetica"/>
              </a:rPr>
              <a:t>Group discussions</a:t>
            </a:r>
          </a:p>
        </p:txBody>
      </p:sp>
      <p:sp>
        <p:nvSpPr>
          <p:cNvPr id="20" name="Suorakulmio 19"/>
          <p:cNvSpPr/>
          <p:nvPr/>
        </p:nvSpPr>
        <p:spPr>
          <a:xfrm>
            <a:off x="0" y="697200"/>
            <a:ext cx="3847967" cy="661165"/>
          </a:xfrm>
          <a:prstGeom prst="rect">
            <a:avLst/>
          </a:prstGeom>
          <a:noFill/>
        </p:spPr>
        <p:txBody>
          <a:bodyPr wrap="square">
            <a:noAutofit/>
          </a:bodyPr>
          <a:lstStyle/>
          <a:p>
            <a:pPr marL="285750" indent="-285750">
              <a:buFont typeface="Arial"/>
              <a:buChar char="•"/>
            </a:pPr>
            <a:r>
              <a:rPr lang="en-US" sz="1400" dirty="0">
                <a:latin typeface="Helvetica"/>
                <a:cs typeface="Helvetica"/>
              </a:rPr>
              <a:t>See what is being done in practice</a:t>
            </a:r>
          </a:p>
          <a:p>
            <a:pPr marL="285750" indent="-285750">
              <a:buFont typeface="Arial"/>
              <a:buChar char="•"/>
            </a:pPr>
            <a:r>
              <a:rPr lang="en-US" sz="1400" dirty="0">
                <a:latin typeface="Helvetica"/>
                <a:cs typeface="Helvetica"/>
              </a:rPr>
              <a:t>Immerse yourself in the context</a:t>
            </a:r>
          </a:p>
          <a:p>
            <a:pPr marL="285750" indent="-285750">
              <a:buFont typeface="Arial"/>
              <a:buChar char="•"/>
            </a:pPr>
            <a:endParaRPr lang="en-US" sz="1400" dirty="0">
              <a:latin typeface="Helvetica"/>
              <a:cs typeface="Helvetica"/>
            </a:endParaRPr>
          </a:p>
        </p:txBody>
      </p:sp>
      <p:pic>
        <p:nvPicPr>
          <p:cNvPr id="2" name="Kuva 1"/>
          <p:cNvPicPr>
            <a:picLocks noChangeAspect="1"/>
          </p:cNvPicPr>
          <p:nvPr/>
        </p:nvPicPr>
        <p:blipFill rotWithShape="1">
          <a:blip r:embed="rId3"/>
          <a:srcRect t="15659" b="16840"/>
          <a:stretch/>
        </p:blipFill>
        <p:spPr>
          <a:xfrm>
            <a:off x="7296531" y="3817681"/>
            <a:ext cx="2185061" cy="1005989"/>
          </a:xfrm>
          <a:prstGeom prst="rect">
            <a:avLst/>
          </a:prstGeom>
        </p:spPr>
      </p:pic>
      <p:pic>
        <p:nvPicPr>
          <p:cNvPr id="21" name="Kuva 20"/>
          <p:cNvPicPr>
            <a:picLocks noChangeAspect="1"/>
          </p:cNvPicPr>
          <p:nvPr/>
        </p:nvPicPr>
        <p:blipFill rotWithShape="1">
          <a:blip r:embed="rId4"/>
          <a:srcRect t="19878" r="4053"/>
          <a:stretch/>
        </p:blipFill>
        <p:spPr>
          <a:xfrm>
            <a:off x="7346831" y="5561076"/>
            <a:ext cx="2134762" cy="1008000"/>
          </a:xfrm>
          <a:prstGeom prst="rect">
            <a:avLst/>
          </a:prstGeom>
        </p:spPr>
      </p:pic>
      <p:pic>
        <p:nvPicPr>
          <p:cNvPr id="22" name="Kuva 21"/>
          <p:cNvPicPr>
            <a:picLocks noChangeAspect="1"/>
          </p:cNvPicPr>
          <p:nvPr/>
        </p:nvPicPr>
        <p:blipFill>
          <a:blip r:embed="rId5"/>
          <a:stretch>
            <a:fillRect/>
          </a:stretch>
        </p:blipFill>
        <p:spPr>
          <a:xfrm>
            <a:off x="4402769" y="5541836"/>
            <a:ext cx="2374193" cy="1052390"/>
          </a:xfrm>
          <a:prstGeom prst="rect">
            <a:avLst/>
          </a:prstGeom>
        </p:spPr>
      </p:pic>
      <p:pic>
        <p:nvPicPr>
          <p:cNvPr id="23" name="Kuva 22"/>
          <p:cNvPicPr>
            <a:picLocks noChangeAspect="1"/>
          </p:cNvPicPr>
          <p:nvPr/>
        </p:nvPicPr>
        <p:blipFill rotWithShape="1">
          <a:blip r:embed="rId6"/>
          <a:srcRect b="10088"/>
          <a:stretch/>
        </p:blipFill>
        <p:spPr>
          <a:xfrm>
            <a:off x="4410917" y="3858547"/>
            <a:ext cx="2165837" cy="965123"/>
          </a:xfrm>
          <a:prstGeom prst="rect">
            <a:avLst/>
          </a:prstGeom>
        </p:spPr>
      </p:pic>
      <p:pic>
        <p:nvPicPr>
          <p:cNvPr id="24" name="Kuva 23"/>
          <p:cNvPicPr>
            <a:picLocks noChangeAspect="1"/>
          </p:cNvPicPr>
          <p:nvPr/>
        </p:nvPicPr>
        <p:blipFill rotWithShape="1">
          <a:blip r:embed="rId7"/>
          <a:srcRect r="2191"/>
          <a:stretch/>
        </p:blipFill>
        <p:spPr>
          <a:xfrm>
            <a:off x="4410917" y="2286086"/>
            <a:ext cx="2165837" cy="965123"/>
          </a:xfrm>
          <a:prstGeom prst="rect">
            <a:avLst/>
          </a:prstGeom>
        </p:spPr>
      </p:pic>
      <p:pic>
        <p:nvPicPr>
          <p:cNvPr id="25" name="Kuva 24"/>
          <p:cNvPicPr>
            <a:picLocks noChangeAspect="1"/>
          </p:cNvPicPr>
          <p:nvPr/>
        </p:nvPicPr>
        <p:blipFill>
          <a:blip r:embed="rId8"/>
          <a:stretch>
            <a:fillRect/>
          </a:stretch>
        </p:blipFill>
        <p:spPr>
          <a:xfrm>
            <a:off x="7283955" y="2286086"/>
            <a:ext cx="2197637" cy="963876"/>
          </a:xfrm>
          <a:prstGeom prst="rect">
            <a:avLst/>
          </a:prstGeom>
        </p:spPr>
      </p:pic>
      <p:pic>
        <p:nvPicPr>
          <p:cNvPr id="26" name="Kuva 25"/>
          <p:cNvPicPr>
            <a:picLocks noChangeAspect="1"/>
          </p:cNvPicPr>
          <p:nvPr/>
        </p:nvPicPr>
        <p:blipFill rotWithShape="1">
          <a:blip r:embed="rId9"/>
          <a:srcRect r="8523"/>
          <a:stretch/>
        </p:blipFill>
        <p:spPr>
          <a:xfrm>
            <a:off x="4390194" y="648590"/>
            <a:ext cx="2148833" cy="971015"/>
          </a:xfrm>
          <a:prstGeom prst="rect">
            <a:avLst/>
          </a:prstGeom>
        </p:spPr>
      </p:pic>
      <p:pic>
        <p:nvPicPr>
          <p:cNvPr id="27" name="Kuva 26"/>
          <p:cNvPicPr>
            <a:picLocks noChangeAspect="1"/>
          </p:cNvPicPr>
          <p:nvPr/>
        </p:nvPicPr>
        <p:blipFill rotWithShape="1">
          <a:blip r:embed="rId10"/>
          <a:srcRect r="10193"/>
          <a:stretch/>
        </p:blipFill>
        <p:spPr>
          <a:xfrm>
            <a:off x="7309105" y="658865"/>
            <a:ext cx="2165837" cy="971015"/>
          </a:xfrm>
          <a:prstGeom prst="rect">
            <a:avLst/>
          </a:prstGeom>
        </p:spPr>
      </p:pic>
    </p:spTree>
    <p:extLst>
      <p:ext uri="{BB962C8B-B14F-4D97-AF65-F5344CB8AC3E}">
        <p14:creationId xmlns:p14="http://schemas.microsoft.com/office/powerpoint/2010/main" val="1515324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3326550" y="2645961"/>
            <a:ext cx="3314935" cy="2059739"/>
          </a:xfrm>
          <a:prstGeom prst="rect">
            <a:avLst/>
          </a:prstGeom>
        </p:spPr>
      </p:pic>
      <p:pic>
        <p:nvPicPr>
          <p:cNvPr id="2" name="Kuva 1"/>
          <p:cNvPicPr>
            <a:picLocks noChangeAspect="1"/>
          </p:cNvPicPr>
          <p:nvPr/>
        </p:nvPicPr>
        <p:blipFill rotWithShape="1">
          <a:blip r:embed="rId4"/>
          <a:srcRect l="5199"/>
          <a:stretch/>
        </p:blipFill>
        <p:spPr>
          <a:xfrm>
            <a:off x="6685278" y="2645961"/>
            <a:ext cx="3138946" cy="2059739"/>
          </a:xfrm>
          <a:prstGeom prst="rect">
            <a:avLst/>
          </a:prstGeom>
        </p:spPr>
      </p:pic>
      <p:pic>
        <p:nvPicPr>
          <p:cNvPr id="5" name="Kuva 4"/>
          <p:cNvPicPr>
            <a:picLocks noChangeAspect="1"/>
          </p:cNvPicPr>
          <p:nvPr/>
        </p:nvPicPr>
        <p:blipFill rotWithShape="1">
          <a:blip r:embed="rId5"/>
          <a:srcRect l="6253"/>
          <a:stretch/>
        </p:blipFill>
        <p:spPr>
          <a:xfrm>
            <a:off x="0" y="2645961"/>
            <a:ext cx="3371837" cy="2079794"/>
          </a:xfrm>
          <a:prstGeom prst="rect">
            <a:avLst/>
          </a:prstGeom>
        </p:spPr>
      </p:pic>
      <p:sp>
        <p:nvSpPr>
          <p:cNvPr id="6" name="Suorakulmio 5"/>
          <p:cNvSpPr/>
          <p:nvPr/>
        </p:nvSpPr>
        <p:spPr>
          <a:xfrm>
            <a:off x="-1" y="4733886"/>
            <a:ext cx="5966754" cy="215444"/>
          </a:xfrm>
          <a:prstGeom prst="rect">
            <a:avLst/>
          </a:prstGeom>
        </p:spPr>
        <p:txBody>
          <a:bodyPr wrap="square">
            <a:spAutoFit/>
          </a:bodyPr>
          <a:lstStyle/>
          <a:p>
            <a:r>
              <a:rPr lang="fi-FI" sz="800" dirty="0" err="1"/>
              <a:t>DfG</a:t>
            </a:r>
            <a:r>
              <a:rPr lang="fi-FI" sz="800" dirty="0"/>
              <a:t> 2015. School </a:t>
            </a:r>
            <a:r>
              <a:rPr lang="fi-FI" sz="800" dirty="0" err="1"/>
              <a:t>Fruits</a:t>
            </a:r>
            <a:r>
              <a:rPr lang="fi-FI" sz="800" dirty="0"/>
              <a:t> and </a:t>
            </a:r>
            <a:r>
              <a:rPr lang="fi-FI" sz="800" dirty="0" err="1"/>
              <a:t>Vegetables</a:t>
            </a:r>
            <a:r>
              <a:rPr lang="fi-FI" sz="800" dirty="0"/>
              <a:t> </a:t>
            </a:r>
            <a:r>
              <a:rPr lang="fi-FI" sz="800" dirty="0" err="1"/>
              <a:t>team</a:t>
            </a:r>
            <a:r>
              <a:rPr lang="fi-FI" sz="800" dirty="0"/>
              <a:t>. Anna-Kaisa </a:t>
            </a:r>
            <a:r>
              <a:rPr lang="fi-FI" sz="800" dirty="0" err="1"/>
              <a:t>Varjus</a:t>
            </a:r>
            <a:r>
              <a:rPr lang="fi-FI" sz="800" dirty="0"/>
              <a:t>, Jaakko Kalervo </a:t>
            </a:r>
            <a:r>
              <a:rPr lang="fi-FI" sz="800" dirty="0" err="1"/>
              <a:t>Kalsi</a:t>
            </a:r>
            <a:r>
              <a:rPr lang="fi-FI" sz="800" dirty="0"/>
              <a:t>, Maija Jantunen, Maria Jaatinen, Paula Karlsson</a:t>
            </a:r>
          </a:p>
        </p:txBody>
      </p:sp>
      <p:sp>
        <p:nvSpPr>
          <p:cNvPr id="7"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Examples of methods from past DfG courses</a:t>
            </a:r>
            <a:endParaRPr lang="en-US" sz="2400" b="1" dirty="0">
              <a:latin typeface="Helvetica"/>
              <a:cs typeface="Helvetica"/>
            </a:endParaRPr>
          </a:p>
        </p:txBody>
      </p:sp>
      <p:sp>
        <p:nvSpPr>
          <p:cNvPr id="8" name="Suorakulmio 7"/>
          <p:cNvSpPr/>
          <p:nvPr/>
        </p:nvSpPr>
        <p:spPr>
          <a:xfrm>
            <a:off x="0" y="2200596"/>
            <a:ext cx="3371837" cy="445365"/>
          </a:xfrm>
          <a:prstGeom prst="rect">
            <a:avLst/>
          </a:prstGeom>
          <a:solidFill>
            <a:srgbClr val="EEECE1">
              <a:alpha val="74000"/>
            </a:srgbClr>
          </a:solidFill>
        </p:spPr>
        <p:txBody>
          <a:bodyPr wrap="square">
            <a:noAutofit/>
          </a:bodyPr>
          <a:lstStyle/>
          <a:p>
            <a:r>
              <a:rPr lang="en-US" sz="1600" b="1" dirty="0">
                <a:latin typeface="Helvetica"/>
                <a:cs typeface="Helvetica"/>
              </a:rPr>
              <a:t>Desktop for statistics</a:t>
            </a:r>
          </a:p>
        </p:txBody>
      </p:sp>
      <p:sp>
        <p:nvSpPr>
          <p:cNvPr id="9" name="Suorakulmio 8"/>
          <p:cNvSpPr/>
          <p:nvPr/>
        </p:nvSpPr>
        <p:spPr>
          <a:xfrm>
            <a:off x="3385912" y="2200596"/>
            <a:ext cx="3255573" cy="445365"/>
          </a:xfrm>
          <a:prstGeom prst="rect">
            <a:avLst/>
          </a:prstGeom>
          <a:solidFill>
            <a:srgbClr val="EEECE1">
              <a:alpha val="74000"/>
            </a:srgbClr>
          </a:solidFill>
        </p:spPr>
        <p:txBody>
          <a:bodyPr wrap="square">
            <a:noAutofit/>
          </a:bodyPr>
          <a:lstStyle/>
          <a:p>
            <a:r>
              <a:rPr lang="en-US" sz="1600" b="1" dirty="0">
                <a:latin typeface="Helvetica"/>
                <a:cs typeface="Helvetica"/>
              </a:rPr>
              <a:t>Interviews</a:t>
            </a:r>
          </a:p>
        </p:txBody>
      </p:sp>
      <p:sp>
        <p:nvSpPr>
          <p:cNvPr id="10" name="Suorakulmio 9"/>
          <p:cNvSpPr/>
          <p:nvPr/>
        </p:nvSpPr>
        <p:spPr>
          <a:xfrm>
            <a:off x="6685278" y="2200596"/>
            <a:ext cx="3138946" cy="445365"/>
          </a:xfrm>
          <a:prstGeom prst="rect">
            <a:avLst/>
          </a:prstGeom>
          <a:solidFill>
            <a:srgbClr val="EEECE1">
              <a:alpha val="74000"/>
            </a:srgbClr>
          </a:solidFill>
        </p:spPr>
        <p:txBody>
          <a:bodyPr wrap="square">
            <a:noAutofit/>
          </a:bodyPr>
          <a:lstStyle/>
          <a:p>
            <a:r>
              <a:rPr lang="en-US" sz="1600" b="1" dirty="0">
                <a:latin typeface="Helvetica"/>
                <a:cs typeface="Helvetica"/>
              </a:rPr>
              <a:t>Co-creation workshops</a:t>
            </a:r>
          </a:p>
        </p:txBody>
      </p:sp>
    </p:spTree>
    <p:extLst>
      <p:ext uri="{BB962C8B-B14F-4D97-AF65-F5344CB8AC3E}">
        <p14:creationId xmlns:p14="http://schemas.microsoft.com/office/powerpoint/2010/main" val="260940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2002133" y="2836350"/>
            <a:ext cx="6038624" cy="148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chemeClr val="bg1"/>
                </a:solidFill>
                <a:latin typeface="Helvetica Neue"/>
                <a:ea typeface="Helvetica Neue"/>
                <a:cs typeface="Helvetica Neue"/>
                <a:sym typeface="Helvetica Neue"/>
              </a:rPr>
              <a:t>How to find problems worth solving?</a:t>
            </a:r>
          </a:p>
        </p:txBody>
      </p:sp>
    </p:spTree>
    <p:extLst>
      <p:ext uri="{BB962C8B-B14F-4D97-AF65-F5344CB8AC3E}">
        <p14:creationId xmlns:p14="http://schemas.microsoft.com/office/powerpoint/2010/main" val="329456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rotWithShape="1">
          <a:blip r:embed="rId3"/>
          <a:srcRect r="13904"/>
          <a:stretch/>
        </p:blipFill>
        <p:spPr>
          <a:xfrm>
            <a:off x="6723261" y="2672779"/>
            <a:ext cx="3182739" cy="2100501"/>
          </a:xfrm>
          <a:prstGeom prst="rect">
            <a:avLst/>
          </a:prstGeom>
        </p:spPr>
      </p:pic>
      <p:pic>
        <p:nvPicPr>
          <p:cNvPr id="11" name="Kuva 10"/>
          <p:cNvPicPr>
            <a:picLocks noChangeAspect="1"/>
          </p:cNvPicPr>
          <p:nvPr/>
        </p:nvPicPr>
        <p:blipFill rotWithShape="1">
          <a:blip r:embed="rId4"/>
          <a:srcRect r="4726"/>
          <a:stretch/>
        </p:blipFill>
        <p:spPr>
          <a:xfrm>
            <a:off x="3371836" y="2644868"/>
            <a:ext cx="3269649" cy="2060832"/>
          </a:xfrm>
          <a:prstGeom prst="rect">
            <a:avLst/>
          </a:prstGeom>
        </p:spPr>
      </p:pic>
      <p:pic>
        <p:nvPicPr>
          <p:cNvPr id="5" name="Kuva 4"/>
          <p:cNvPicPr>
            <a:picLocks noChangeAspect="1"/>
          </p:cNvPicPr>
          <p:nvPr/>
        </p:nvPicPr>
        <p:blipFill rotWithShape="1">
          <a:blip r:embed="rId5"/>
          <a:srcRect l="6253"/>
          <a:stretch/>
        </p:blipFill>
        <p:spPr>
          <a:xfrm>
            <a:off x="0" y="2645961"/>
            <a:ext cx="3371837" cy="2079794"/>
          </a:xfrm>
          <a:prstGeom prst="rect">
            <a:avLst/>
          </a:prstGeom>
        </p:spPr>
      </p:pic>
      <p:sp>
        <p:nvSpPr>
          <p:cNvPr id="6" name="Suorakulmio 5"/>
          <p:cNvSpPr/>
          <p:nvPr/>
        </p:nvSpPr>
        <p:spPr>
          <a:xfrm>
            <a:off x="-1" y="4733886"/>
            <a:ext cx="5966754" cy="338554"/>
          </a:xfrm>
          <a:prstGeom prst="rect">
            <a:avLst/>
          </a:prstGeom>
        </p:spPr>
        <p:txBody>
          <a:bodyPr wrap="square">
            <a:spAutoFit/>
          </a:bodyPr>
          <a:lstStyle/>
          <a:p>
            <a:r>
              <a:rPr lang="fi-FI" sz="800" dirty="0" err="1"/>
              <a:t>DfG</a:t>
            </a:r>
            <a:r>
              <a:rPr lang="fi-FI" sz="800" dirty="0"/>
              <a:t> 2015. </a:t>
            </a:r>
            <a:r>
              <a:rPr lang="fi-FI" sz="800" dirty="0" err="1"/>
              <a:t>Primary</a:t>
            </a:r>
            <a:r>
              <a:rPr lang="fi-FI" sz="800" dirty="0"/>
              <a:t> </a:t>
            </a:r>
            <a:r>
              <a:rPr lang="fi-FI" sz="800" dirty="0" err="1"/>
              <a:t>Producers</a:t>
            </a:r>
            <a:r>
              <a:rPr lang="fi-FI" sz="800" dirty="0"/>
              <a:t> </a:t>
            </a:r>
            <a:r>
              <a:rPr lang="fi-FI" sz="800" dirty="0" err="1"/>
              <a:t>team</a:t>
            </a:r>
            <a:r>
              <a:rPr lang="fi-FI" sz="800" dirty="0"/>
              <a:t>. </a:t>
            </a:r>
            <a:r>
              <a:rPr lang="fi-FI" sz="800" dirty="0" err="1"/>
              <a:t>Bice</a:t>
            </a:r>
            <a:r>
              <a:rPr lang="fi-FI" sz="800" dirty="0"/>
              <a:t> Lee </a:t>
            </a:r>
            <a:r>
              <a:rPr lang="fi-FI" sz="800" dirty="0" err="1"/>
              <a:t>Herold</a:t>
            </a:r>
            <a:r>
              <a:rPr lang="fi-FI" sz="800" dirty="0"/>
              <a:t>, Eevi Pauliina Saarikoski, Panu Matias Autio, Richard Eric Birger </a:t>
            </a:r>
            <a:r>
              <a:rPr lang="fi-FI" sz="800" dirty="0" err="1"/>
              <a:t>Hylerstedt</a:t>
            </a:r>
            <a:endParaRPr lang="fi-FI" sz="800" dirty="0"/>
          </a:p>
          <a:p>
            <a:r>
              <a:rPr lang="fi-FI" sz="800" dirty="0"/>
              <a:t> </a:t>
            </a:r>
          </a:p>
        </p:txBody>
      </p:sp>
      <p:sp>
        <p:nvSpPr>
          <p:cNvPr id="7"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Examples of methods from past DfG courses</a:t>
            </a:r>
            <a:endParaRPr lang="en-US" sz="2400" b="1" dirty="0">
              <a:latin typeface="Helvetica"/>
              <a:cs typeface="Helvetica"/>
            </a:endParaRPr>
          </a:p>
        </p:txBody>
      </p:sp>
      <p:sp>
        <p:nvSpPr>
          <p:cNvPr id="8" name="Suorakulmio 7"/>
          <p:cNvSpPr/>
          <p:nvPr/>
        </p:nvSpPr>
        <p:spPr>
          <a:xfrm>
            <a:off x="0" y="2200596"/>
            <a:ext cx="3371837" cy="445365"/>
          </a:xfrm>
          <a:prstGeom prst="rect">
            <a:avLst/>
          </a:prstGeom>
          <a:solidFill>
            <a:srgbClr val="EEECE1">
              <a:alpha val="74000"/>
            </a:srgbClr>
          </a:solidFill>
        </p:spPr>
        <p:txBody>
          <a:bodyPr wrap="square">
            <a:noAutofit/>
          </a:bodyPr>
          <a:lstStyle/>
          <a:p>
            <a:r>
              <a:rPr lang="en-US" sz="1600" b="1" dirty="0">
                <a:latin typeface="Helvetica"/>
                <a:cs typeface="Helvetica"/>
              </a:rPr>
              <a:t>Participant observation</a:t>
            </a:r>
          </a:p>
        </p:txBody>
      </p:sp>
      <p:sp>
        <p:nvSpPr>
          <p:cNvPr id="9" name="Suorakulmio 8"/>
          <p:cNvSpPr/>
          <p:nvPr/>
        </p:nvSpPr>
        <p:spPr>
          <a:xfrm>
            <a:off x="3385912" y="2200596"/>
            <a:ext cx="3255573" cy="445365"/>
          </a:xfrm>
          <a:prstGeom prst="rect">
            <a:avLst/>
          </a:prstGeom>
          <a:solidFill>
            <a:srgbClr val="EEECE1">
              <a:alpha val="74000"/>
            </a:srgbClr>
          </a:solidFill>
        </p:spPr>
        <p:txBody>
          <a:bodyPr wrap="square">
            <a:noAutofit/>
          </a:bodyPr>
          <a:lstStyle/>
          <a:p>
            <a:r>
              <a:rPr lang="en-US" sz="1600" b="1" dirty="0">
                <a:latin typeface="Helvetica"/>
                <a:cs typeface="Helvetica"/>
              </a:rPr>
              <a:t>Interviews of extreme users</a:t>
            </a:r>
          </a:p>
        </p:txBody>
      </p:sp>
      <p:sp>
        <p:nvSpPr>
          <p:cNvPr id="10" name="Suorakulmio 9"/>
          <p:cNvSpPr/>
          <p:nvPr/>
        </p:nvSpPr>
        <p:spPr>
          <a:xfrm>
            <a:off x="6685278" y="2200596"/>
            <a:ext cx="3138946" cy="445365"/>
          </a:xfrm>
          <a:prstGeom prst="rect">
            <a:avLst/>
          </a:prstGeom>
          <a:solidFill>
            <a:srgbClr val="EEECE1">
              <a:alpha val="74000"/>
            </a:srgbClr>
          </a:solidFill>
        </p:spPr>
        <p:txBody>
          <a:bodyPr wrap="square">
            <a:noAutofit/>
          </a:bodyPr>
          <a:lstStyle/>
          <a:p>
            <a:r>
              <a:rPr lang="en-US" sz="1600" b="1" dirty="0">
                <a:latin typeface="Helvetica"/>
                <a:cs typeface="Helvetica"/>
              </a:rPr>
              <a:t>Prototyping</a:t>
            </a:r>
          </a:p>
        </p:txBody>
      </p:sp>
      <p:pic>
        <p:nvPicPr>
          <p:cNvPr id="4" name="Kuva 3"/>
          <p:cNvPicPr>
            <a:picLocks noChangeAspect="1"/>
          </p:cNvPicPr>
          <p:nvPr/>
        </p:nvPicPr>
        <p:blipFill rotWithShape="1">
          <a:blip r:embed="rId6"/>
          <a:srcRect t="6153" b="15268"/>
          <a:stretch/>
        </p:blipFill>
        <p:spPr>
          <a:xfrm>
            <a:off x="25152" y="2658536"/>
            <a:ext cx="3326548" cy="2087926"/>
          </a:xfrm>
          <a:prstGeom prst="rect">
            <a:avLst/>
          </a:prstGeom>
        </p:spPr>
      </p:pic>
    </p:spTree>
    <p:extLst>
      <p:ext uri="{BB962C8B-B14F-4D97-AF65-F5344CB8AC3E}">
        <p14:creationId xmlns:p14="http://schemas.microsoft.com/office/powerpoint/2010/main" val="3197607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F25452-DCD5-304A-8038-80F3DE80EBD1}"/>
              </a:ext>
            </a:extLst>
          </p:cNvPr>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Examples of methods in the pandemic</a:t>
            </a:r>
            <a:endParaRPr lang="en-US" sz="2400" b="1" dirty="0">
              <a:latin typeface="Helvetica"/>
              <a:cs typeface="Helvetica"/>
            </a:endParaRPr>
          </a:p>
        </p:txBody>
      </p:sp>
      <p:pic>
        <p:nvPicPr>
          <p:cNvPr id="5" name="Picture 4">
            <a:extLst>
              <a:ext uri="{FF2B5EF4-FFF2-40B4-BE49-F238E27FC236}">
                <a16:creationId xmlns:a16="http://schemas.microsoft.com/office/drawing/2014/main" id="{91CAE701-E97F-164F-88EA-1C18B5399EFF}"/>
              </a:ext>
            </a:extLst>
          </p:cNvPr>
          <p:cNvPicPr>
            <a:picLocks noChangeAspect="1"/>
          </p:cNvPicPr>
          <p:nvPr/>
        </p:nvPicPr>
        <p:blipFill>
          <a:blip r:embed="rId3"/>
          <a:stretch>
            <a:fillRect/>
          </a:stretch>
        </p:blipFill>
        <p:spPr>
          <a:xfrm>
            <a:off x="457741" y="1759352"/>
            <a:ext cx="2392936" cy="4085864"/>
          </a:xfrm>
          <a:prstGeom prst="rect">
            <a:avLst/>
          </a:prstGeom>
        </p:spPr>
      </p:pic>
      <p:pic>
        <p:nvPicPr>
          <p:cNvPr id="6" name="Picture 5">
            <a:extLst>
              <a:ext uri="{FF2B5EF4-FFF2-40B4-BE49-F238E27FC236}">
                <a16:creationId xmlns:a16="http://schemas.microsoft.com/office/drawing/2014/main" id="{B6599320-0D77-0A4D-A294-9C579FCB86AD}"/>
              </a:ext>
            </a:extLst>
          </p:cNvPr>
          <p:cNvPicPr>
            <a:picLocks noChangeAspect="1"/>
          </p:cNvPicPr>
          <p:nvPr/>
        </p:nvPicPr>
        <p:blipFill>
          <a:blip r:embed="rId4"/>
          <a:stretch>
            <a:fillRect/>
          </a:stretch>
        </p:blipFill>
        <p:spPr>
          <a:xfrm>
            <a:off x="2963118" y="1759352"/>
            <a:ext cx="4109013" cy="2199190"/>
          </a:xfrm>
          <a:prstGeom prst="rect">
            <a:avLst/>
          </a:prstGeom>
        </p:spPr>
      </p:pic>
      <p:pic>
        <p:nvPicPr>
          <p:cNvPr id="8" name="Picture 7">
            <a:extLst>
              <a:ext uri="{FF2B5EF4-FFF2-40B4-BE49-F238E27FC236}">
                <a16:creationId xmlns:a16="http://schemas.microsoft.com/office/drawing/2014/main" id="{F5789FC9-ABB8-1248-A4C2-FC0CC09CE1F1}"/>
              </a:ext>
            </a:extLst>
          </p:cNvPr>
          <p:cNvPicPr>
            <a:picLocks noChangeAspect="1"/>
          </p:cNvPicPr>
          <p:nvPr/>
        </p:nvPicPr>
        <p:blipFill>
          <a:blip r:embed="rId5"/>
          <a:stretch>
            <a:fillRect/>
          </a:stretch>
        </p:blipFill>
        <p:spPr>
          <a:xfrm>
            <a:off x="2963118" y="4146450"/>
            <a:ext cx="2630347" cy="1698766"/>
          </a:xfrm>
          <a:prstGeom prst="rect">
            <a:avLst/>
          </a:prstGeom>
        </p:spPr>
      </p:pic>
      <p:pic>
        <p:nvPicPr>
          <p:cNvPr id="9" name="Picture 8">
            <a:extLst>
              <a:ext uri="{FF2B5EF4-FFF2-40B4-BE49-F238E27FC236}">
                <a16:creationId xmlns:a16="http://schemas.microsoft.com/office/drawing/2014/main" id="{BFEBA423-6B73-2746-89E3-AA9EF8219809}"/>
              </a:ext>
            </a:extLst>
          </p:cNvPr>
          <p:cNvPicPr>
            <a:picLocks noChangeAspect="1"/>
          </p:cNvPicPr>
          <p:nvPr/>
        </p:nvPicPr>
        <p:blipFill>
          <a:blip r:embed="rId6"/>
          <a:stretch>
            <a:fillRect/>
          </a:stretch>
        </p:blipFill>
        <p:spPr>
          <a:xfrm>
            <a:off x="5705906" y="4146450"/>
            <a:ext cx="3972472" cy="1584648"/>
          </a:xfrm>
          <a:prstGeom prst="rect">
            <a:avLst/>
          </a:prstGeom>
        </p:spPr>
      </p:pic>
      <p:pic>
        <p:nvPicPr>
          <p:cNvPr id="10" name="Picture 9">
            <a:extLst>
              <a:ext uri="{FF2B5EF4-FFF2-40B4-BE49-F238E27FC236}">
                <a16:creationId xmlns:a16="http://schemas.microsoft.com/office/drawing/2014/main" id="{3D925F91-99EA-A742-91C1-8A2A9CCB4E20}"/>
              </a:ext>
            </a:extLst>
          </p:cNvPr>
          <p:cNvPicPr>
            <a:picLocks noChangeAspect="1"/>
          </p:cNvPicPr>
          <p:nvPr/>
        </p:nvPicPr>
        <p:blipFill rotWithShape="1">
          <a:blip r:embed="rId7"/>
          <a:srcRect r="18716"/>
          <a:stretch/>
        </p:blipFill>
        <p:spPr>
          <a:xfrm>
            <a:off x="7184572" y="1838989"/>
            <a:ext cx="2493806" cy="2039916"/>
          </a:xfrm>
          <a:prstGeom prst="rect">
            <a:avLst/>
          </a:prstGeom>
        </p:spPr>
      </p:pic>
    </p:spTree>
    <p:extLst>
      <p:ext uri="{BB962C8B-B14F-4D97-AF65-F5344CB8AC3E}">
        <p14:creationId xmlns:p14="http://schemas.microsoft.com/office/powerpoint/2010/main" val="2073102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How to set up an interview?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4" name="Suorakulmio 3"/>
          <p:cNvSpPr/>
          <p:nvPr/>
        </p:nvSpPr>
        <p:spPr>
          <a:xfrm>
            <a:off x="348933" y="2646114"/>
            <a:ext cx="4367850" cy="454853"/>
          </a:xfrm>
          <a:prstGeom prst="rect">
            <a:avLst/>
          </a:prstGeom>
          <a:solidFill>
            <a:srgbClr val="EEECE1">
              <a:alpha val="74000"/>
            </a:srgbClr>
          </a:solidFill>
        </p:spPr>
        <p:txBody>
          <a:bodyPr wrap="square">
            <a:noAutofit/>
          </a:bodyPr>
          <a:lstStyle/>
          <a:p>
            <a:r>
              <a:rPr lang="en-US" sz="1600" dirty="0">
                <a:latin typeface="Helvetica"/>
                <a:cs typeface="Helvetica"/>
              </a:rPr>
              <a:t>Recruitment </a:t>
            </a:r>
            <a:r>
              <a:rPr lang="mr-IN" sz="1600" dirty="0">
                <a:latin typeface="Helvetica"/>
                <a:cs typeface="Helvetica"/>
              </a:rPr>
              <a:t>–</a:t>
            </a:r>
            <a:r>
              <a:rPr lang="en-US" sz="1600" dirty="0">
                <a:latin typeface="Helvetica"/>
                <a:cs typeface="Helvetica"/>
              </a:rPr>
              <a:t> find the right people</a:t>
            </a:r>
          </a:p>
        </p:txBody>
      </p:sp>
      <p:sp>
        <p:nvSpPr>
          <p:cNvPr id="5" name="Suorakulmio 4"/>
          <p:cNvSpPr/>
          <p:nvPr/>
        </p:nvSpPr>
        <p:spPr>
          <a:xfrm>
            <a:off x="4975008" y="2646906"/>
            <a:ext cx="4473676" cy="454853"/>
          </a:xfrm>
          <a:prstGeom prst="rect">
            <a:avLst/>
          </a:prstGeom>
          <a:solidFill>
            <a:srgbClr val="EEECE1">
              <a:alpha val="74000"/>
            </a:srgbClr>
          </a:solidFill>
        </p:spPr>
        <p:txBody>
          <a:bodyPr wrap="square">
            <a:noAutofit/>
          </a:bodyPr>
          <a:lstStyle/>
          <a:p>
            <a:r>
              <a:rPr lang="en-US" sz="1600" dirty="0">
                <a:latin typeface="Helvetica"/>
                <a:cs typeface="Helvetica"/>
              </a:rPr>
              <a:t>Brief </a:t>
            </a:r>
            <a:r>
              <a:rPr lang="mr-IN" sz="1600" dirty="0">
                <a:latin typeface="Helvetica"/>
                <a:cs typeface="Helvetica"/>
              </a:rPr>
              <a:t>–</a:t>
            </a:r>
            <a:r>
              <a:rPr lang="en-US" sz="1600" dirty="0">
                <a:latin typeface="Helvetica"/>
                <a:cs typeface="Helvetica"/>
              </a:rPr>
              <a:t> explain what and how of the interview</a:t>
            </a:r>
          </a:p>
        </p:txBody>
      </p:sp>
      <p:sp>
        <p:nvSpPr>
          <p:cNvPr id="6" name="Suorakulmio 5"/>
          <p:cNvSpPr/>
          <p:nvPr/>
        </p:nvSpPr>
        <p:spPr>
          <a:xfrm>
            <a:off x="452089" y="6023188"/>
            <a:ext cx="1813295" cy="246221"/>
          </a:xfrm>
          <a:prstGeom prst="rect">
            <a:avLst/>
          </a:prstGeom>
        </p:spPr>
        <p:txBody>
          <a:bodyPr wrap="square">
            <a:spAutoFit/>
          </a:bodyPr>
          <a:lstStyle/>
          <a:p>
            <a:r>
              <a:rPr lang="en-US" sz="1000" dirty="0">
                <a:latin typeface="Helvetica"/>
                <a:cs typeface="Helvetica"/>
              </a:rPr>
              <a:t>Steve </a:t>
            </a:r>
            <a:r>
              <a:rPr lang="en-US" sz="1000" dirty="0" err="1">
                <a:latin typeface="Helvetica"/>
                <a:cs typeface="Helvetica"/>
              </a:rPr>
              <a:t>Portigal</a:t>
            </a:r>
            <a:r>
              <a:rPr lang="en-US" sz="1000" dirty="0">
                <a:latin typeface="Helvetica"/>
                <a:cs typeface="Helvetica"/>
              </a:rPr>
              <a:t>, 2013</a:t>
            </a:r>
          </a:p>
        </p:txBody>
      </p:sp>
      <p:pic>
        <p:nvPicPr>
          <p:cNvPr id="7" name="Kuva 6"/>
          <p:cNvPicPr>
            <a:picLocks noChangeAspect="1"/>
          </p:cNvPicPr>
          <p:nvPr/>
        </p:nvPicPr>
        <p:blipFill rotWithShape="1">
          <a:blip r:embed="rId3"/>
          <a:srcRect b="28361"/>
          <a:stretch/>
        </p:blipFill>
        <p:spPr>
          <a:xfrm>
            <a:off x="348933" y="3100967"/>
            <a:ext cx="4320689" cy="2840491"/>
          </a:xfrm>
          <a:prstGeom prst="rect">
            <a:avLst/>
          </a:prstGeom>
        </p:spPr>
      </p:pic>
      <p:sp>
        <p:nvSpPr>
          <p:cNvPr id="10" name="Suorakulmio 9"/>
          <p:cNvSpPr/>
          <p:nvPr/>
        </p:nvSpPr>
        <p:spPr>
          <a:xfrm>
            <a:off x="4975008" y="3177349"/>
            <a:ext cx="4360401" cy="2997095"/>
          </a:xfrm>
          <a:prstGeom prst="rect">
            <a:avLst/>
          </a:prstGeom>
          <a:noFill/>
        </p:spPr>
        <p:txBody>
          <a:bodyPr wrap="square">
            <a:noAutofit/>
          </a:bodyPr>
          <a:lstStyle/>
          <a:p>
            <a:pPr marL="285750" indent="-285750">
              <a:buFont typeface="Arial"/>
              <a:buChar char="•"/>
            </a:pPr>
            <a:r>
              <a:rPr lang="en-US" sz="1400" dirty="0">
                <a:latin typeface="Helvetica"/>
                <a:cs typeface="Helvetica"/>
              </a:rPr>
              <a:t>What will we discuss, in some cases also what not</a:t>
            </a:r>
          </a:p>
          <a:p>
            <a:pPr marL="285750" indent="-285750">
              <a:buFont typeface="Arial"/>
              <a:buChar char="•"/>
            </a:pPr>
            <a:r>
              <a:rPr lang="en-US" sz="1400" dirty="0">
                <a:latin typeface="Helvetica"/>
                <a:cs typeface="Helvetica"/>
              </a:rPr>
              <a:t>How long will it take</a:t>
            </a:r>
          </a:p>
          <a:p>
            <a:pPr marL="285750" indent="-285750">
              <a:buFont typeface="Arial"/>
              <a:buChar char="•"/>
            </a:pPr>
            <a:r>
              <a:rPr lang="en-US" sz="1400" dirty="0">
                <a:latin typeface="Helvetica"/>
                <a:cs typeface="Helvetica"/>
              </a:rPr>
              <a:t>What will it be like</a:t>
            </a:r>
          </a:p>
          <a:p>
            <a:pPr marL="285750" indent="-285750">
              <a:buFont typeface="Arial"/>
              <a:buChar char="•"/>
            </a:pPr>
            <a:r>
              <a:rPr lang="en-US" sz="1400" dirty="0">
                <a:latin typeface="Helvetica"/>
                <a:cs typeface="Helvetica"/>
              </a:rPr>
              <a:t>What if you need to take a break</a:t>
            </a:r>
          </a:p>
          <a:p>
            <a:pPr marL="285750" indent="-285750">
              <a:buFont typeface="Arial"/>
              <a:buChar char="•"/>
            </a:pPr>
            <a:r>
              <a:rPr lang="en-US" sz="1400" dirty="0">
                <a:latin typeface="Helvetica"/>
                <a:cs typeface="Helvetica"/>
              </a:rPr>
              <a:t>What kind of information are we after</a:t>
            </a:r>
          </a:p>
          <a:p>
            <a:pPr marL="285750" indent="-285750">
              <a:buFont typeface="Arial"/>
              <a:buChar char="•"/>
            </a:pPr>
            <a:r>
              <a:rPr lang="en-US" sz="1400" dirty="0">
                <a:latin typeface="Helvetica"/>
                <a:cs typeface="Helvetica"/>
              </a:rPr>
              <a:t>Why we want to talk to you</a:t>
            </a:r>
          </a:p>
          <a:p>
            <a:pPr marL="285750" indent="-285750">
              <a:buFont typeface="Arial"/>
              <a:buChar char="•"/>
            </a:pPr>
            <a:r>
              <a:rPr lang="en-US" sz="1400" dirty="0">
                <a:latin typeface="Helvetica"/>
                <a:cs typeface="Helvetica"/>
              </a:rPr>
              <a:t>What kind of a project is this part of</a:t>
            </a:r>
          </a:p>
          <a:p>
            <a:pPr marL="285750" indent="-285750">
              <a:buFont typeface="Arial"/>
              <a:buChar char="•"/>
            </a:pPr>
            <a:r>
              <a:rPr lang="en-US" sz="1400" dirty="0">
                <a:latin typeface="Helvetica"/>
                <a:cs typeface="Helvetica"/>
              </a:rPr>
              <a:t>How their words and their name will be referred to, what is the level of anonymity</a:t>
            </a:r>
          </a:p>
          <a:p>
            <a:pPr marL="285750" indent="-285750">
              <a:buFont typeface="Arial"/>
              <a:buChar char="•"/>
            </a:pPr>
            <a:r>
              <a:rPr lang="en-US" sz="1400" dirty="0">
                <a:latin typeface="Helvetica"/>
                <a:cs typeface="Helvetica"/>
              </a:rPr>
              <a:t>Make sure you have consent on your research and documentation</a:t>
            </a:r>
          </a:p>
          <a:p>
            <a:pPr marL="285750" indent="-285750">
              <a:buFont typeface="Arial"/>
              <a:buChar char="•"/>
            </a:pPr>
            <a:endParaRPr lang="en-US" sz="1400" dirty="0">
              <a:latin typeface="Helvetica"/>
              <a:cs typeface="Helvetica"/>
            </a:endParaRPr>
          </a:p>
          <a:p>
            <a:pPr marL="285750" indent="-285750">
              <a:buFont typeface="Arial"/>
              <a:buChar char="•"/>
            </a:pPr>
            <a:endParaRPr lang="en-US" sz="1400" dirty="0">
              <a:latin typeface="Helvetica"/>
              <a:cs typeface="Helvetica"/>
            </a:endParaRPr>
          </a:p>
          <a:p>
            <a:endParaRPr lang="en-US" sz="1400" dirty="0">
              <a:latin typeface="Helvetica"/>
              <a:cs typeface="Helvetica"/>
            </a:endParaRPr>
          </a:p>
        </p:txBody>
      </p:sp>
    </p:spTree>
    <p:extLst>
      <p:ext uri="{BB962C8B-B14F-4D97-AF65-F5344CB8AC3E}">
        <p14:creationId xmlns:p14="http://schemas.microsoft.com/office/powerpoint/2010/main" val="338212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Using an interview guide vs. defined script</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pic>
        <p:nvPicPr>
          <p:cNvPr id="4" name="Kuva 3"/>
          <p:cNvPicPr>
            <a:picLocks noChangeAspect="1"/>
          </p:cNvPicPr>
          <p:nvPr/>
        </p:nvPicPr>
        <p:blipFill>
          <a:blip r:embed="rId3"/>
          <a:stretch>
            <a:fillRect/>
          </a:stretch>
        </p:blipFill>
        <p:spPr>
          <a:xfrm>
            <a:off x="158221" y="2079652"/>
            <a:ext cx="5387377" cy="4083490"/>
          </a:xfrm>
          <a:prstGeom prst="rect">
            <a:avLst/>
          </a:prstGeom>
        </p:spPr>
      </p:pic>
      <p:sp>
        <p:nvSpPr>
          <p:cNvPr id="5" name="Suorakulmio 4"/>
          <p:cNvSpPr/>
          <p:nvPr/>
        </p:nvSpPr>
        <p:spPr>
          <a:xfrm>
            <a:off x="5365979" y="2189347"/>
            <a:ext cx="4360401" cy="2997095"/>
          </a:xfrm>
          <a:prstGeom prst="rect">
            <a:avLst/>
          </a:prstGeom>
          <a:noFill/>
        </p:spPr>
        <p:txBody>
          <a:bodyPr wrap="square">
            <a:noAutofit/>
          </a:bodyPr>
          <a:lstStyle/>
          <a:p>
            <a:pPr marL="285750" indent="-285750">
              <a:buFont typeface="Arial"/>
              <a:buChar char="•"/>
            </a:pPr>
            <a:r>
              <a:rPr lang="en-US" sz="1600" dirty="0">
                <a:latin typeface="Helvetica"/>
                <a:cs typeface="Helvetica"/>
              </a:rPr>
              <a:t>Following a strictly defined set of questions vs. themes you wish to cover.</a:t>
            </a:r>
          </a:p>
          <a:p>
            <a:pPr marL="285750" indent="-285750">
              <a:buFont typeface="Arial"/>
              <a:buChar char="•"/>
            </a:pPr>
            <a:r>
              <a:rPr lang="en-US" sz="1600" dirty="0">
                <a:latin typeface="Helvetica"/>
                <a:cs typeface="Helvetica"/>
              </a:rPr>
              <a:t>Translate your research questions into something that can be asked in a discussion. Typically, you start from more open-ended question and consider possible follow-ups. </a:t>
            </a:r>
          </a:p>
          <a:p>
            <a:pPr marL="285750" indent="-285750">
              <a:buFont typeface="Arial"/>
              <a:buChar char="•"/>
            </a:pPr>
            <a:r>
              <a:rPr lang="en-US" sz="1600" dirty="0">
                <a:latin typeface="Helvetica"/>
                <a:cs typeface="Helvetica"/>
              </a:rPr>
              <a:t>Plan well and use the guide as a tool that supports you but doesn’t restrict you. You don’t have to go word-by-word.</a:t>
            </a:r>
          </a:p>
          <a:p>
            <a:pPr marL="285750" indent="-285750">
              <a:buFont typeface="Arial"/>
              <a:buChar char="•"/>
            </a:pPr>
            <a:r>
              <a:rPr lang="en-US" sz="1600" dirty="0">
                <a:latin typeface="Helvetica"/>
                <a:cs typeface="Helvetica"/>
              </a:rPr>
              <a:t>Think about your timing </a:t>
            </a:r>
            <a:r>
              <a:rPr lang="mr-IN" sz="1600" dirty="0">
                <a:latin typeface="Helvetica"/>
                <a:cs typeface="Helvetica"/>
              </a:rPr>
              <a:t>–</a:t>
            </a:r>
            <a:r>
              <a:rPr lang="en-US" sz="1600" dirty="0">
                <a:latin typeface="Helvetica"/>
                <a:cs typeface="Helvetica"/>
              </a:rPr>
              <a:t> how much for different themes and sections.  </a:t>
            </a:r>
          </a:p>
          <a:p>
            <a:pPr marL="285750" indent="-285750">
              <a:buFont typeface="Arial"/>
              <a:buChar char="•"/>
            </a:pPr>
            <a:r>
              <a:rPr lang="en-US" sz="1600" dirty="0">
                <a:latin typeface="Helvetica"/>
                <a:cs typeface="Helvetica"/>
              </a:rPr>
              <a:t>If you are doing exercises, such as card sorting or map drawing, have everything you need prepared beforehand. </a:t>
            </a:r>
          </a:p>
          <a:p>
            <a:pPr marL="285750" indent="-285750">
              <a:buFont typeface="Arial"/>
              <a:buChar char="•"/>
            </a:pPr>
            <a:endParaRPr lang="en-US" sz="1600" dirty="0">
              <a:latin typeface="Helvetica"/>
              <a:cs typeface="Helvetica"/>
            </a:endParaRPr>
          </a:p>
          <a:p>
            <a:pPr marL="285750" indent="-285750">
              <a:buFont typeface="Arial"/>
              <a:buChar char="•"/>
            </a:pPr>
            <a:endParaRPr lang="en-US" sz="1600" dirty="0">
              <a:latin typeface="Helvetica"/>
              <a:cs typeface="Helvetica"/>
            </a:endParaRPr>
          </a:p>
          <a:p>
            <a:endParaRPr lang="en-US" sz="1600" dirty="0">
              <a:latin typeface="Helvetica"/>
              <a:cs typeface="Helvetica"/>
            </a:endParaRPr>
          </a:p>
        </p:txBody>
      </p:sp>
    </p:spTree>
    <p:extLst>
      <p:ext uri="{BB962C8B-B14F-4D97-AF65-F5344CB8AC3E}">
        <p14:creationId xmlns:p14="http://schemas.microsoft.com/office/powerpoint/2010/main" val="388701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5 x Why?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4" name="Tekstiruutu 3"/>
          <p:cNvSpPr txBox="1"/>
          <p:nvPr/>
        </p:nvSpPr>
        <p:spPr>
          <a:xfrm>
            <a:off x="317473" y="2306283"/>
            <a:ext cx="4248131" cy="1569660"/>
          </a:xfrm>
          <a:prstGeom prst="rect">
            <a:avLst/>
          </a:prstGeom>
          <a:noFill/>
        </p:spPr>
        <p:txBody>
          <a:bodyPr wrap="square" rtlCol="0">
            <a:spAutoFit/>
          </a:bodyPr>
          <a:lstStyle/>
          <a:p>
            <a:pPr marL="285750" indent="-285750">
              <a:buFont typeface="Arial"/>
              <a:buChar char="•"/>
            </a:pPr>
            <a:r>
              <a:rPr lang="en-US" sz="1600" dirty="0">
                <a:latin typeface="Helvetica"/>
                <a:cs typeface="Helvetica"/>
              </a:rPr>
              <a:t>Often used for root-cause analysis in organizational settings, but you can also apply it in an interview setting.</a:t>
            </a:r>
          </a:p>
          <a:p>
            <a:pPr marL="285750" indent="-285750">
              <a:buFont typeface="Arial"/>
              <a:buChar char="•"/>
            </a:pPr>
            <a:r>
              <a:rPr lang="en-US" sz="1600" dirty="0">
                <a:latin typeface="Helvetica"/>
                <a:cs typeface="Helvetica"/>
              </a:rPr>
              <a:t>Helps you discover how actions, believes and thoughts ladder. Consider also 5 x “in order to”  </a:t>
            </a:r>
          </a:p>
        </p:txBody>
      </p:sp>
      <p:pic>
        <p:nvPicPr>
          <p:cNvPr id="2" name="Kuva 1"/>
          <p:cNvPicPr>
            <a:picLocks noChangeAspect="1"/>
          </p:cNvPicPr>
          <p:nvPr/>
        </p:nvPicPr>
        <p:blipFill>
          <a:blip r:embed="rId3"/>
          <a:stretch>
            <a:fillRect/>
          </a:stretch>
        </p:blipFill>
        <p:spPr>
          <a:xfrm>
            <a:off x="302355" y="4363947"/>
            <a:ext cx="9210577" cy="1771265"/>
          </a:xfrm>
          <a:prstGeom prst="rect">
            <a:avLst/>
          </a:prstGeom>
        </p:spPr>
      </p:pic>
    </p:spTree>
    <p:extLst>
      <p:ext uri="{BB962C8B-B14F-4D97-AF65-F5344CB8AC3E}">
        <p14:creationId xmlns:p14="http://schemas.microsoft.com/office/powerpoint/2010/main" val="62707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Other tips on getting the most out of an interview:</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4" name="Suorakulmio 3"/>
          <p:cNvSpPr/>
          <p:nvPr/>
        </p:nvSpPr>
        <p:spPr>
          <a:xfrm>
            <a:off x="861720" y="2159116"/>
            <a:ext cx="8167441" cy="3866127"/>
          </a:xfrm>
          <a:prstGeom prst="rect">
            <a:avLst/>
          </a:prstGeom>
          <a:noFill/>
        </p:spPr>
        <p:txBody>
          <a:bodyPr wrap="square">
            <a:noAutofit/>
          </a:bodyPr>
          <a:lstStyle/>
          <a:p>
            <a:pPr marL="285750" indent="-285750">
              <a:buFont typeface="Arial"/>
              <a:buChar char="•"/>
            </a:pPr>
            <a:r>
              <a:rPr lang="en-US" sz="1600" dirty="0">
                <a:latin typeface="Helvetica"/>
                <a:cs typeface="Helvetica"/>
              </a:rPr>
              <a:t>Think about where you will have the interview and how you will document it. Real contexts usually provide rich discussions. When remote, make use of cameras. </a:t>
            </a:r>
          </a:p>
          <a:p>
            <a:pPr marL="285750" indent="-285750">
              <a:buFont typeface="Arial"/>
              <a:buChar char="•"/>
            </a:pPr>
            <a:r>
              <a:rPr lang="en-US" sz="1600" dirty="0">
                <a:latin typeface="Helvetica"/>
                <a:cs typeface="Helvetica"/>
              </a:rPr>
              <a:t>Leave your worldview behind the door. Embrace and learn from theirs.</a:t>
            </a:r>
          </a:p>
          <a:p>
            <a:pPr marL="285750" indent="-285750">
              <a:buFont typeface="Arial"/>
              <a:buChar char="•"/>
            </a:pPr>
            <a:r>
              <a:rPr lang="en-US" sz="1600" dirty="0">
                <a:latin typeface="Helvetica"/>
                <a:cs typeface="Helvetica"/>
              </a:rPr>
              <a:t>Listen to, by asking questions and body language – don’t be afraid of silence. </a:t>
            </a:r>
          </a:p>
          <a:p>
            <a:pPr marL="285750" indent="-285750">
              <a:buFont typeface="Arial"/>
              <a:buChar char="•"/>
            </a:pPr>
            <a:r>
              <a:rPr lang="en-US" sz="1600" dirty="0">
                <a:latin typeface="Helvetica"/>
                <a:cs typeface="Helvetica"/>
              </a:rPr>
              <a:t>Focus on the respondent, don’t start sharing too much of your own experiences.</a:t>
            </a:r>
          </a:p>
          <a:p>
            <a:pPr marL="285750" indent="-285750">
              <a:buFont typeface="Arial"/>
              <a:buChar char="•"/>
            </a:pPr>
            <a:r>
              <a:rPr lang="en-US" sz="1600" dirty="0">
                <a:latin typeface="Helvetica"/>
                <a:cs typeface="Helvetica"/>
              </a:rPr>
              <a:t>Feel free to ask stupid and simple questions – you are there to learn about their experience and views. </a:t>
            </a:r>
          </a:p>
          <a:p>
            <a:pPr marL="285750" indent="-285750">
              <a:buFont typeface="Arial"/>
              <a:buChar char="•"/>
            </a:pPr>
            <a:r>
              <a:rPr lang="en-US" sz="1600" dirty="0">
                <a:latin typeface="Helvetica"/>
                <a:cs typeface="Helvetica"/>
              </a:rPr>
              <a:t>Try to ask open questions that provide stories instead of closed “yes” or “no” answers. </a:t>
            </a:r>
          </a:p>
          <a:p>
            <a:pPr marL="285750" indent="-285750">
              <a:buFont typeface="Arial"/>
              <a:buChar char="•"/>
            </a:pPr>
            <a:r>
              <a:rPr lang="en-US" sz="1600" dirty="0">
                <a:latin typeface="Helvetica"/>
                <a:cs typeface="Helvetica"/>
              </a:rPr>
              <a:t>Don’t lead the respondent e.g. </a:t>
            </a:r>
            <a:r>
              <a:rPr lang="en-US" sz="1600" i="1" dirty="0">
                <a:latin typeface="Helvetica"/>
                <a:cs typeface="Helvetica"/>
              </a:rPr>
              <a:t>“Why do you think it is important for high school students to learn about bio-diversity?” </a:t>
            </a:r>
          </a:p>
          <a:p>
            <a:pPr marL="285750" indent="-285750">
              <a:buFont typeface="Arial"/>
              <a:buChar char="•"/>
            </a:pPr>
            <a:r>
              <a:rPr lang="en-US" sz="1600" dirty="0">
                <a:latin typeface="Helvetica"/>
                <a:cs typeface="Helvetica"/>
              </a:rPr>
              <a:t>Think about the order in which you’re asking your questions, make it easy in the beginning and allow them to relax.</a:t>
            </a:r>
          </a:p>
          <a:p>
            <a:pPr marL="285750" indent="-285750">
              <a:buFont typeface="Arial"/>
              <a:buChar char="•"/>
            </a:pPr>
            <a:r>
              <a:rPr lang="en-US" sz="1600" dirty="0">
                <a:latin typeface="Helvetica"/>
                <a:cs typeface="Helvetica"/>
              </a:rPr>
              <a:t>Plan your interview, but be prepared to discover emerging themes and new ways to frame the problem you are working on.</a:t>
            </a:r>
          </a:p>
          <a:p>
            <a:endParaRPr lang="en-US" sz="1600" dirty="0">
              <a:latin typeface="Helvetica"/>
              <a:cs typeface="Helvetica"/>
            </a:endParaRPr>
          </a:p>
        </p:txBody>
      </p:sp>
    </p:spTree>
    <p:extLst>
      <p:ext uri="{BB962C8B-B14F-4D97-AF65-F5344CB8AC3E}">
        <p14:creationId xmlns:p14="http://schemas.microsoft.com/office/powerpoint/2010/main" val="4015511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Different types of interviews: focus groups or group discussions </a:t>
            </a:r>
            <a:r>
              <a:rPr lang="mr-IN" sz="2400" dirty="0">
                <a:latin typeface="Helvetica"/>
                <a:cs typeface="Helvetica"/>
              </a:rPr>
              <a:t>–</a:t>
            </a:r>
            <a:r>
              <a:rPr lang="en-US" sz="2400" dirty="0">
                <a:latin typeface="Helvetica"/>
                <a:cs typeface="Helvetica"/>
              </a:rPr>
              <a:t> study the discussion on a specific topic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5" name="Suorakulmio 4"/>
          <p:cNvSpPr/>
          <p:nvPr/>
        </p:nvSpPr>
        <p:spPr>
          <a:xfrm>
            <a:off x="320800" y="5539606"/>
            <a:ext cx="4844207" cy="246221"/>
          </a:xfrm>
          <a:prstGeom prst="rect">
            <a:avLst/>
          </a:prstGeom>
        </p:spPr>
        <p:txBody>
          <a:bodyPr wrap="none">
            <a:spAutoFit/>
          </a:bodyPr>
          <a:lstStyle/>
          <a:p>
            <a:r>
              <a:rPr lang="en-US" sz="1000" dirty="0">
                <a:latin typeface="Helvetica"/>
                <a:cs typeface="Helvetica"/>
              </a:rPr>
              <a:t>Example from: </a:t>
            </a:r>
            <a:r>
              <a:rPr lang="en-US" sz="1000" dirty="0" err="1">
                <a:latin typeface="Helvetica"/>
                <a:cs typeface="Helvetica"/>
              </a:rPr>
              <a:t>guardian.com</a:t>
            </a:r>
            <a:r>
              <a:rPr lang="en-US" sz="1000" dirty="0">
                <a:latin typeface="Helvetica"/>
                <a:cs typeface="Helvetica"/>
              </a:rPr>
              <a:t> Taking time out to listen: the benefits of focus groups.</a:t>
            </a:r>
          </a:p>
        </p:txBody>
      </p:sp>
      <p:pic>
        <p:nvPicPr>
          <p:cNvPr id="6" name="Kuva 5"/>
          <p:cNvPicPr>
            <a:picLocks noChangeAspect="1"/>
          </p:cNvPicPr>
          <p:nvPr/>
        </p:nvPicPr>
        <p:blipFill rotWithShape="1">
          <a:blip r:embed="rId3"/>
          <a:srcRect r="12111"/>
          <a:stretch/>
        </p:blipFill>
        <p:spPr>
          <a:xfrm>
            <a:off x="351405" y="2287127"/>
            <a:ext cx="4824991" cy="3293929"/>
          </a:xfrm>
          <a:prstGeom prst="rect">
            <a:avLst/>
          </a:prstGeom>
        </p:spPr>
      </p:pic>
      <p:sp>
        <p:nvSpPr>
          <p:cNvPr id="7" name="Tekstiruutu 6"/>
          <p:cNvSpPr txBox="1"/>
          <p:nvPr/>
        </p:nvSpPr>
        <p:spPr>
          <a:xfrm>
            <a:off x="5669209" y="2291165"/>
            <a:ext cx="3809710" cy="3539430"/>
          </a:xfrm>
          <a:prstGeom prst="rect">
            <a:avLst/>
          </a:prstGeom>
          <a:noFill/>
        </p:spPr>
        <p:txBody>
          <a:bodyPr wrap="square" rtlCol="0">
            <a:spAutoFit/>
          </a:bodyPr>
          <a:lstStyle/>
          <a:p>
            <a:pPr marL="285750" indent="-285750">
              <a:buFont typeface="Arial"/>
              <a:buChar char="•"/>
            </a:pPr>
            <a:r>
              <a:rPr lang="en-US" sz="1600" dirty="0">
                <a:latin typeface="Helvetica"/>
                <a:cs typeface="Helvetica"/>
              </a:rPr>
              <a:t>Often used for concept and product testing in different phases of the development process.</a:t>
            </a:r>
          </a:p>
          <a:p>
            <a:pPr marL="285750" indent="-285750">
              <a:buFont typeface="Arial"/>
              <a:buChar char="•"/>
            </a:pPr>
            <a:r>
              <a:rPr lang="en-US" sz="1600" dirty="0">
                <a:latin typeface="Helvetica"/>
                <a:cs typeface="Helvetica"/>
              </a:rPr>
              <a:t>Well-planned discussion moderated by a researcher whose goal is to tease out useful answers and engage all participants into the discussion.</a:t>
            </a:r>
          </a:p>
          <a:p>
            <a:pPr marL="285750" indent="-285750">
              <a:buFont typeface="Arial"/>
              <a:buChar char="•"/>
            </a:pPr>
            <a:r>
              <a:rPr lang="en-US" sz="1600" dirty="0">
                <a:latin typeface="Helvetica"/>
                <a:cs typeface="Helvetica"/>
              </a:rPr>
              <a:t>Typically 6-8 people in a group for 1-2 hours. </a:t>
            </a:r>
          </a:p>
          <a:p>
            <a:pPr marL="285750" indent="-285750">
              <a:buFont typeface="Arial"/>
              <a:buChar char="•"/>
            </a:pPr>
            <a:r>
              <a:rPr lang="en-US" sz="1600" dirty="0">
                <a:latin typeface="Helvetica"/>
                <a:cs typeface="Helvetica"/>
              </a:rPr>
              <a:t>Allows you to study how ideas, topics or concepts are received in a group. What kind of conflicts and consensus they evoke.</a:t>
            </a:r>
          </a:p>
        </p:txBody>
      </p:sp>
    </p:spTree>
    <p:extLst>
      <p:ext uri="{BB962C8B-B14F-4D97-AF65-F5344CB8AC3E}">
        <p14:creationId xmlns:p14="http://schemas.microsoft.com/office/powerpoint/2010/main" val="69800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Different types of interviews: extreme users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pic>
        <p:nvPicPr>
          <p:cNvPr id="2" name="Kuva 1"/>
          <p:cNvPicPr>
            <a:picLocks noChangeAspect="1"/>
          </p:cNvPicPr>
          <p:nvPr/>
        </p:nvPicPr>
        <p:blipFill>
          <a:blip r:embed="rId3"/>
          <a:stretch>
            <a:fillRect/>
          </a:stretch>
        </p:blipFill>
        <p:spPr>
          <a:xfrm>
            <a:off x="574480" y="4284794"/>
            <a:ext cx="3741441" cy="1746420"/>
          </a:xfrm>
          <a:prstGeom prst="rect">
            <a:avLst/>
          </a:prstGeom>
        </p:spPr>
      </p:pic>
      <p:pic>
        <p:nvPicPr>
          <p:cNvPr id="3" name="Kuva 2"/>
          <p:cNvPicPr>
            <a:picLocks noChangeAspect="1"/>
          </p:cNvPicPr>
          <p:nvPr/>
        </p:nvPicPr>
        <p:blipFill>
          <a:blip r:embed="rId4"/>
          <a:stretch>
            <a:fillRect/>
          </a:stretch>
        </p:blipFill>
        <p:spPr>
          <a:xfrm>
            <a:off x="574480" y="2304306"/>
            <a:ext cx="2756554" cy="1972937"/>
          </a:xfrm>
          <a:prstGeom prst="rect">
            <a:avLst/>
          </a:prstGeom>
        </p:spPr>
      </p:pic>
      <p:sp>
        <p:nvSpPr>
          <p:cNvPr id="6" name="Tekstiruutu 5"/>
          <p:cNvSpPr txBox="1"/>
          <p:nvPr/>
        </p:nvSpPr>
        <p:spPr>
          <a:xfrm>
            <a:off x="5669209" y="2306283"/>
            <a:ext cx="3809710" cy="1815882"/>
          </a:xfrm>
          <a:prstGeom prst="rect">
            <a:avLst/>
          </a:prstGeom>
          <a:noFill/>
        </p:spPr>
        <p:txBody>
          <a:bodyPr wrap="square" rtlCol="0">
            <a:spAutoFit/>
          </a:bodyPr>
          <a:lstStyle/>
          <a:p>
            <a:pPr marL="285750" indent="-285750">
              <a:buFont typeface="Arial"/>
              <a:buChar char="•"/>
            </a:pPr>
            <a:r>
              <a:rPr lang="en-US" sz="1600" dirty="0">
                <a:latin typeface="Helvetica"/>
                <a:cs typeface="Helvetica"/>
              </a:rPr>
              <a:t>Consider different extreme types of users that really stretch some qualities of a service or product</a:t>
            </a:r>
          </a:p>
          <a:p>
            <a:pPr marL="285750" indent="-285750">
              <a:buFont typeface="Arial"/>
              <a:buChar char="•"/>
            </a:pPr>
            <a:r>
              <a:rPr lang="en-US" sz="1600" dirty="0">
                <a:latin typeface="Helvetica"/>
                <a:cs typeface="Helvetica"/>
              </a:rPr>
              <a:t>“If it works for the extreme user it works for everyone” </a:t>
            </a:r>
          </a:p>
          <a:p>
            <a:pPr marL="285750" indent="-285750">
              <a:buFont typeface="Arial"/>
              <a:buChar char="•"/>
            </a:pPr>
            <a:r>
              <a:rPr lang="en-US" sz="1600" dirty="0">
                <a:latin typeface="Helvetica"/>
                <a:cs typeface="Helvetica"/>
              </a:rPr>
              <a:t>Very skilled and experienced vs. inexperienced users</a:t>
            </a:r>
          </a:p>
        </p:txBody>
      </p:sp>
    </p:spTree>
    <p:extLst>
      <p:ext uri="{BB962C8B-B14F-4D97-AF65-F5344CB8AC3E}">
        <p14:creationId xmlns:p14="http://schemas.microsoft.com/office/powerpoint/2010/main" val="317630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Different types of interviews: drawing exercises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pic>
        <p:nvPicPr>
          <p:cNvPr id="3" name="Kuva 2"/>
          <p:cNvPicPr>
            <a:picLocks noChangeAspect="1"/>
          </p:cNvPicPr>
          <p:nvPr/>
        </p:nvPicPr>
        <p:blipFill>
          <a:blip r:embed="rId3"/>
          <a:stretch>
            <a:fillRect/>
          </a:stretch>
        </p:blipFill>
        <p:spPr>
          <a:xfrm>
            <a:off x="861354" y="2274722"/>
            <a:ext cx="2359123" cy="2170033"/>
          </a:xfrm>
          <a:prstGeom prst="rect">
            <a:avLst/>
          </a:prstGeom>
        </p:spPr>
      </p:pic>
      <p:pic>
        <p:nvPicPr>
          <p:cNvPr id="5" name="Kuva 4"/>
          <p:cNvPicPr>
            <a:picLocks noChangeAspect="1"/>
          </p:cNvPicPr>
          <p:nvPr/>
        </p:nvPicPr>
        <p:blipFill>
          <a:blip r:embed="rId4"/>
          <a:stretch>
            <a:fillRect/>
          </a:stretch>
        </p:blipFill>
        <p:spPr>
          <a:xfrm>
            <a:off x="574119" y="4278455"/>
            <a:ext cx="3178897" cy="2099796"/>
          </a:xfrm>
          <a:prstGeom prst="rect">
            <a:avLst/>
          </a:prstGeom>
        </p:spPr>
      </p:pic>
      <p:sp>
        <p:nvSpPr>
          <p:cNvPr id="10" name="Tekstiruutu 9"/>
          <p:cNvSpPr txBox="1"/>
          <p:nvPr/>
        </p:nvSpPr>
        <p:spPr>
          <a:xfrm>
            <a:off x="5669209" y="2396991"/>
            <a:ext cx="3809710" cy="2062103"/>
          </a:xfrm>
          <a:prstGeom prst="rect">
            <a:avLst/>
          </a:prstGeom>
          <a:noFill/>
        </p:spPr>
        <p:txBody>
          <a:bodyPr wrap="square" rtlCol="0">
            <a:spAutoFit/>
          </a:bodyPr>
          <a:lstStyle/>
          <a:p>
            <a:pPr marL="285750" indent="-285750">
              <a:buFont typeface="Arial"/>
              <a:buChar char="•"/>
            </a:pPr>
            <a:r>
              <a:rPr lang="en-US" sz="1600" dirty="0">
                <a:latin typeface="Helvetica"/>
                <a:cs typeface="Helvetica"/>
              </a:rPr>
              <a:t>Visualizing while discussing helps stick to concrete experiences, and tell stories around them.</a:t>
            </a:r>
          </a:p>
          <a:p>
            <a:pPr marL="285750" indent="-285750">
              <a:buFont typeface="Arial"/>
              <a:buChar char="•"/>
            </a:pPr>
            <a:r>
              <a:rPr lang="en-US" sz="1600" dirty="0">
                <a:latin typeface="Helvetica"/>
                <a:cs typeface="Helvetica"/>
              </a:rPr>
              <a:t>Drawing as an activity allows the respondent to take a step back from their own life and reflect. </a:t>
            </a:r>
          </a:p>
          <a:p>
            <a:pPr marL="285750" indent="-285750">
              <a:buFont typeface="Arial"/>
              <a:buChar char="•"/>
            </a:pPr>
            <a:r>
              <a:rPr lang="en-US" sz="1600" dirty="0">
                <a:latin typeface="Helvetica"/>
                <a:cs typeface="Helvetica"/>
              </a:rPr>
              <a:t>Drawing timelines and </a:t>
            </a:r>
            <a:r>
              <a:rPr lang="en-US" sz="1600" dirty="0" err="1">
                <a:latin typeface="Helvetica"/>
                <a:cs typeface="Helvetica"/>
              </a:rPr>
              <a:t>sociograms</a:t>
            </a:r>
            <a:r>
              <a:rPr lang="en-US" sz="1600" dirty="0">
                <a:latin typeface="Helvetica"/>
                <a:cs typeface="Helvetica"/>
              </a:rPr>
              <a:t> provides comparable visual data.</a:t>
            </a:r>
          </a:p>
        </p:txBody>
      </p:sp>
    </p:spTree>
    <p:extLst>
      <p:ext uri="{BB962C8B-B14F-4D97-AF65-F5344CB8AC3E}">
        <p14:creationId xmlns:p14="http://schemas.microsoft.com/office/powerpoint/2010/main" val="2255049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Different types of interviews: synchronous vs. a synchronous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10" name="Tekstiruutu 9"/>
          <p:cNvSpPr txBox="1"/>
          <p:nvPr/>
        </p:nvSpPr>
        <p:spPr>
          <a:xfrm>
            <a:off x="5669209" y="2396991"/>
            <a:ext cx="3809710" cy="3046988"/>
          </a:xfrm>
          <a:prstGeom prst="rect">
            <a:avLst/>
          </a:prstGeom>
          <a:noFill/>
        </p:spPr>
        <p:txBody>
          <a:bodyPr wrap="square" rtlCol="0">
            <a:spAutoFit/>
          </a:bodyPr>
          <a:lstStyle/>
          <a:p>
            <a:pPr marL="285750" indent="-285750">
              <a:buFont typeface="Arial"/>
              <a:buChar char="•"/>
            </a:pPr>
            <a:r>
              <a:rPr lang="en-US" sz="1600" dirty="0">
                <a:latin typeface="Helvetica"/>
                <a:cs typeface="Helvetica"/>
              </a:rPr>
              <a:t>Asynchronous discussions can be a way to give people time to reflect their answers. </a:t>
            </a:r>
          </a:p>
          <a:p>
            <a:pPr marL="285750" indent="-285750">
              <a:buFont typeface="Arial"/>
              <a:buChar char="•"/>
            </a:pPr>
            <a:r>
              <a:rPr lang="en-US" sz="1600" dirty="0">
                <a:latin typeface="Helvetica"/>
                <a:cs typeface="Helvetica"/>
              </a:rPr>
              <a:t>You can develop the discussion and take time to clarify your thoughts in the written form. </a:t>
            </a:r>
          </a:p>
          <a:p>
            <a:pPr marL="285750" indent="-285750">
              <a:buFont typeface="Arial"/>
              <a:buChar char="•"/>
            </a:pPr>
            <a:r>
              <a:rPr lang="en-US" sz="1600" dirty="0">
                <a:latin typeface="Helvetica"/>
                <a:cs typeface="Helvetica"/>
              </a:rPr>
              <a:t>Might be easier for some people with hectic schedules. </a:t>
            </a:r>
          </a:p>
          <a:p>
            <a:pPr marL="285750" indent="-285750">
              <a:buFont typeface="Arial"/>
              <a:buChar char="•"/>
            </a:pPr>
            <a:r>
              <a:rPr lang="en-US" sz="1600" dirty="0">
                <a:latin typeface="Helvetica"/>
                <a:cs typeface="Helvetica"/>
              </a:rPr>
              <a:t>It may be challenging to keep people engaged in asynchronous discussion for longer time periods. </a:t>
            </a:r>
            <a:br>
              <a:rPr lang="en-US" sz="1600" dirty="0">
                <a:latin typeface="Helvetica"/>
                <a:cs typeface="Helvetica"/>
              </a:rPr>
            </a:br>
            <a:endParaRPr lang="en-US" sz="1600" dirty="0">
              <a:latin typeface="Helvetica"/>
              <a:cs typeface="Helvetica"/>
            </a:endParaRPr>
          </a:p>
        </p:txBody>
      </p:sp>
      <p:pic>
        <p:nvPicPr>
          <p:cNvPr id="2" name="Picture 1">
            <a:extLst>
              <a:ext uri="{FF2B5EF4-FFF2-40B4-BE49-F238E27FC236}">
                <a16:creationId xmlns:a16="http://schemas.microsoft.com/office/drawing/2014/main" id="{01F75765-81EE-3744-98D1-562988426F79}"/>
              </a:ext>
            </a:extLst>
          </p:cNvPr>
          <p:cNvPicPr>
            <a:picLocks noChangeAspect="1"/>
          </p:cNvPicPr>
          <p:nvPr/>
        </p:nvPicPr>
        <p:blipFill>
          <a:blip r:embed="rId3"/>
          <a:stretch>
            <a:fillRect/>
          </a:stretch>
        </p:blipFill>
        <p:spPr>
          <a:xfrm>
            <a:off x="944869" y="2404486"/>
            <a:ext cx="3047582" cy="1717728"/>
          </a:xfrm>
          <a:prstGeom prst="rect">
            <a:avLst/>
          </a:prstGeom>
        </p:spPr>
      </p:pic>
      <p:pic>
        <p:nvPicPr>
          <p:cNvPr id="4" name="Picture 3">
            <a:extLst>
              <a:ext uri="{FF2B5EF4-FFF2-40B4-BE49-F238E27FC236}">
                <a16:creationId xmlns:a16="http://schemas.microsoft.com/office/drawing/2014/main" id="{CDF7BFD7-94ED-0F4D-B224-30340497A1C4}"/>
              </a:ext>
            </a:extLst>
          </p:cNvPr>
          <p:cNvPicPr>
            <a:picLocks noChangeAspect="1"/>
          </p:cNvPicPr>
          <p:nvPr/>
        </p:nvPicPr>
        <p:blipFill>
          <a:blip r:embed="rId4"/>
          <a:stretch>
            <a:fillRect/>
          </a:stretch>
        </p:blipFill>
        <p:spPr>
          <a:xfrm>
            <a:off x="944869" y="4200388"/>
            <a:ext cx="3047582" cy="1757024"/>
          </a:xfrm>
          <a:prstGeom prst="rect">
            <a:avLst/>
          </a:prstGeom>
        </p:spPr>
      </p:pic>
    </p:spTree>
    <p:extLst>
      <p:ext uri="{BB962C8B-B14F-4D97-AF65-F5344CB8AC3E}">
        <p14:creationId xmlns:p14="http://schemas.microsoft.com/office/powerpoint/2010/main" val="3218061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F020F-EB11-A44F-A271-21790AF73AFA}"/>
              </a:ext>
            </a:extLst>
          </p:cNvPr>
          <p:cNvPicPr>
            <a:picLocks noChangeAspect="1"/>
          </p:cNvPicPr>
          <p:nvPr/>
        </p:nvPicPr>
        <p:blipFill>
          <a:blip r:embed="rId3"/>
          <a:stretch>
            <a:fillRect/>
          </a:stretch>
        </p:blipFill>
        <p:spPr>
          <a:xfrm>
            <a:off x="1072338" y="2679699"/>
            <a:ext cx="3827685" cy="1813923"/>
          </a:xfrm>
          <a:prstGeom prst="rect">
            <a:avLst/>
          </a:prstGeom>
        </p:spPr>
      </p:pic>
      <p:pic>
        <p:nvPicPr>
          <p:cNvPr id="6" name="Picture 5">
            <a:extLst>
              <a:ext uri="{FF2B5EF4-FFF2-40B4-BE49-F238E27FC236}">
                <a16:creationId xmlns:a16="http://schemas.microsoft.com/office/drawing/2014/main" id="{BB4FE2A6-65B0-7B4C-9A3F-FE881BCD5CE6}"/>
              </a:ext>
            </a:extLst>
          </p:cNvPr>
          <p:cNvPicPr>
            <a:picLocks noChangeAspect="1"/>
          </p:cNvPicPr>
          <p:nvPr/>
        </p:nvPicPr>
        <p:blipFill>
          <a:blip r:embed="rId4"/>
          <a:stretch>
            <a:fillRect/>
          </a:stretch>
        </p:blipFill>
        <p:spPr>
          <a:xfrm>
            <a:off x="5092078" y="2679699"/>
            <a:ext cx="3907954" cy="1731372"/>
          </a:xfrm>
          <a:prstGeom prst="rect">
            <a:avLst/>
          </a:prstGeom>
        </p:spPr>
      </p:pic>
    </p:spTree>
    <p:extLst>
      <p:ext uri="{BB962C8B-B14F-4D97-AF65-F5344CB8AC3E}">
        <p14:creationId xmlns:p14="http://schemas.microsoft.com/office/powerpoint/2010/main" val="1621267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Different types of interviews: card sorting exercises  </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Interviews</a:t>
            </a:r>
          </a:p>
        </p:txBody>
      </p:sp>
      <p:sp>
        <p:nvSpPr>
          <p:cNvPr id="4" name="Tekstiruutu 3"/>
          <p:cNvSpPr txBox="1"/>
          <p:nvPr/>
        </p:nvSpPr>
        <p:spPr>
          <a:xfrm>
            <a:off x="5669209" y="2396991"/>
            <a:ext cx="3809710" cy="2800766"/>
          </a:xfrm>
          <a:prstGeom prst="rect">
            <a:avLst/>
          </a:prstGeom>
          <a:noFill/>
        </p:spPr>
        <p:txBody>
          <a:bodyPr wrap="square" rtlCol="0">
            <a:spAutoFit/>
          </a:bodyPr>
          <a:lstStyle/>
          <a:p>
            <a:pPr marL="285750" indent="-285750">
              <a:buFont typeface="Arial"/>
              <a:buChar char="•"/>
            </a:pPr>
            <a:r>
              <a:rPr lang="en-US" sz="1600" dirty="0">
                <a:latin typeface="Helvetica"/>
                <a:cs typeface="Helvetica"/>
              </a:rPr>
              <a:t>Visual aids that evoke discussion through the exercise of arranging cards or coming up with thoughts and stories based on them.</a:t>
            </a:r>
          </a:p>
          <a:p>
            <a:pPr marL="285750" indent="-285750">
              <a:buFont typeface="Arial"/>
              <a:buChar char="•"/>
            </a:pPr>
            <a:r>
              <a:rPr lang="en-US" sz="1600" dirty="0">
                <a:latin typeface="Helvetica"/>
                <a:cs typeface="Helvetica"/>
              </a:rPr>
              <a:t>You can use visual cues of ideas, sort brands an images related to them, use pictures of places, times of the day etc. </a:t>
            </a:r>
          </a:p>
          <a:p>
            <a:pPr marL="285750" indent="-285750">
              <a:buFont typeface="Arial"/>
              <a:buChar char="•"/>
            </a:pPr>
            <a:r>
              <a:rPr lang="en-US" sz="1600" dirty="0">
                <a:latin typeface="Helvetica"/>
                <a:cs typeface="Helvetica"/>
              </a:rPr>
              <a:t>Helps you see how people organize and relate things to each other and what kind of preferences they have.</a:t>
            </a:r>
          </a:p>
        </p:txBody>
      </p:sp>
      <p:sp>
        <p:nvSpPr>
          <p:cNvPr id="5" name="Suorakulmio 4"/>
          <p:cNvSpPr/>
          <p:nvPr/>
        </p:nvSpPr>
        <p:spPr>
          <a:xfrm>
            <a:off x="320800" y="5630314"/>
            <a:ext cx="4844207" cy="246221"/>
          </a:xfrm>
          <a:prstGeom prst="rect">
            <a:avLst/>
          </a:prstGeom>
        </p:spPr>
        <p:txBody>
          <a:bodyPr wrap="square">
            <a:spAutoFit/>
          </a:bodyPr>
          <a:lstStyle/>
          <a:p>
            <a:r>
              <a:rPr lang="en-US" sz="1000" dirty="0" err="1">
                <a:latin typeface="Helvetica"/>
                <a:cs typeface="Helvetica"/>
              </a:rPr>
              <a:t>Portigal</a:t>
            </a:r>
            <a:r>
              <a:rPr lang="en-US" sz="1000" dirty="0">
                <a:latin typeface="Helvetica"/>
                <a:cs typeface="Helvetica"/>
              </a:rPr>
              <a:t> 2013.</a:t>
            </a:r>
          </a:p>
        </p:txBody>
      </p:sp>
      <p:pic>
        <p:nvPicPr>
          <p:cNvPr id="6" name="Kuva 5"/>
          <p:cNvPicPr>
            <a:picLocks noChangeAspect="1"/>
          </p:cNvPicPr>
          <p:nvPr/>
        </p:nvPicPr>
        <p:blipFill rotWithShape="1">
          <a:blip r:embed="rId3"/>
          <a:srcRect r="14407"/>
          <a:stretch/>
        </p:blipFill>
        <p:spPr>
          <a:xfrm>
            <a:off x="351407" y="2378555"/>
            <a:ext cx="4813600" cy="3251759"/>
          </a:xfrm>
          <a:prstGeom prst="rect">
            <a:avLst/>
          </a:prstGeom>
        </p:spPr>
      </p:pic>
    </p:spTree>
    <p:extLst>
      <p:ext uri="{BB962C8B-B14F-4D97-AF65-F5344CB8AC3E}">
        <p14:creationId xmlns:p14="http://schemas.microsoft.com/office/powerpoint/2010/main" val="2950133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Probes and diary studies help you gather qualitative self-reported data over time</a:t>
            </a: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Cultural Probes</a:t>
            </a:r>
          </a:p>
        </p:txBody>
      </p:sp>
      <p:pic>
        <p:nvPicPr>
          <p:cNvPr id="2" name="Kuva 1"/>
          <p:cNvPicPr>
            <a:picLocks noChangeAspect="1"/>
          </p:cNvPicPr>
          <p:nvPr/>
        </p:nvPicPr>
        <p:blipFill>
          <a:blip r:embed="rId3"/>
          <a:stretch>
            <a:fillRect/>
          </a:stretch>
        </p:blipFill>
        <p:spPr>
          <a:xfrm>
            <a:off x="444659" y="2192142"/>
            <a:ext cx="2587796" cy="3894830"/>
          </a:xfrm>
          <a:prstGeom prst="rect">
            <a:avLst/>
          </a:prstGeom>
        </p:spPr>
      </p:pic>
      <p:pic>
        <p:nvPicPr>
          <p:cNvPr id="3" name="Kuva 2"/>
          <p:cNvPicPr>
            <a:picLocks noChangeAspect="1"/>
          </p:cNvPicPr>
          <p:nvPr/>
        </p:nvPicPr>
        <p:blipFill>
          <a:blip r:embed="rId4"/>
          <a:stretch>
            <a:fillRect/>
          </a:stretch>
        </p:blipFill>
        <p:spPr>
          <a:xfrm>
            <a:off x="3129403" y="2212009"/>
            <a:ext cx="2808260" cy="3874963"/>
          </a:xfrm>
          <a:prstGeom prst="rect">
            <a:avLst/>
          </a:prstGeom>
        </p:spPr>
      </p:pic>
      <p:sp>
        <p:nvSpPr>
          <p:cNvPr id="6" name="Suorakulmio 5"/>
          <p:cNvSpPr/>
          <p:nvPr/>
        </p:nvSpPr>
        <p:spPr>
          <a:xfrm>
            <a:off x="5937663" y="2189347"/>
            <a:ext cx="3968336" cy="2997095"/>
          </a:xfrm>
          <a:prstGeom prst="rect">
            <a:avLst/>
          </a:prstGeom>
          <a:noFill/>
        </p:spPr>
        <p:txBody>
          <a:bodyPr wrap="square">
            <a:noAutofit/>
          </a:bodyPr>
          <a:lstStyle/>
          <a:p>
            <a:pPr marL="285750" indent="-285750">
              <a:buFont typeface="Arial"/>
              <a:buChar char="•"/>
            </a:pPr>
            <a:r>
              <a:rPr lang="en-US" sz="1400" dirty="0">
                <a:latin typeface="Helvetica"/>
                <a:cs typeface="Helvetica"/>
              </a:rPr>
              <a:t>Packages with tasks and artifacts given to research participants. They record and deliver the tasks to researchers.</a:t>
            </a:r>
          </a:p>
          <a:p>
            <a:pPr marL="285750" indent="-285750">
              <a:buFont typeface="Arial"/>
              <a:buChar char="•"/>
            </a:pPr>
            <a:r>
              <a:rPr lang="en-US" sz="1400" dirty="0">
                <a:latin typeface="Helvetica"/>
                <a:cs typeface="Helvetica"/>
              </a:rPr>
              <a:t>Typically, disposable cameras, diaries, stories, maps etc.</a:t>
            </a:r>
          </a:p>
          <a:p>
            <a:pPr marL="285750" indent="-285750">
              <a:buFont typeface="Arial"/>
              <a:buChar char="•"/>
            </a:pPr>
            <a:r>
              <a:rPr lang="en-US" sz="1400" dirty="0">
                <a:latin typeface="Helvetica"/>
                <a:cs typeface="Helvetica"/>
              </a:rPr>
              <a:t>Allows the gathering of data over time. </a:t>
            </a:r>
          </a:p>
          <a:p>
            <a:pPr marL="285750" indent="-285750">
              <a:buFont typeface="Arial"/>
              <a:buChar char="•"/>
            </a:pPr>
            <a:r>
              <a:rPr lang="en-US" sz="1400" dirty="0">
                <a:latin typeface="Helvetica"/>
                <a:cs typeface="Helvetica"/>
              </a:rPr>
              <a:t>Requires good briefing. </a:t>
            </a:r>
          </a:p>
          <a:p>
            <a:pPr marL="285750" indent="-285750">
              <a:buFont typeface="Arial"/>
              <a:buChar char="•"/>
            </a:pPr>
            <a:r>
              <a:rPr lang="en-US" sz="1400" dirty="0">
                <a:latin typeface="Helvetica"/>
                <a:cs typeface="Helvetica"/>
              </a:rPr>
              <a:t>Recruitment is crucial to get right kind of people who are able to self-report with your support.</a:t>
            </a:r>
          </a:p>
          <a:p>
            <a:pPr marL="285750" indent="-285750">
              <a:buFont typeface="Arial"/>
              <a:buChar char="•"/>
            </a:pPr>
            <a:r>
              <a:rPr lang="en-US" sz="1400" dirty="0">
                <a:latin typeface="Helvetica"/>
                <a:cs typeface="Helvetica"/>
              </a:rPr>
              <a:t>Analyzing the probes and conducting a follow-up interview with the respondents.</a:t>
            </a:r>
          </a:p>
          <a:p>
            <a:pPr marL="285750" indent="-285750">
              <a:buFont typeface="Arial"/>
              <a:buChar char="•"/>
            </a:pPr>
            <a:r>
              <a:rPr lang="en-US" sz="1400" dirty="0">
                <a:latin typeface="Helvetica"/>
                <a:cs typeface="Helvetica"/>
              </a:rPr>
              <a:t>Originally introduced by </a:t>
            </a:r>
            <a:r>
              <a:rPr lang="en-US" sz="1400" dirty="0" err="1">
                <a:latin typeface="Helvetica"/>
                <a:cs typeface="Helvetica"/>
              </a:rPr>
              <a:t>Gaver</a:t>
            </a:r>
            <a:r>
              <a:rPr lang="en-US" sz="1400" dirty="0">
                <a:latin typeface="Helvetica"/>
                <a:cs typeface="Helvetica"/>
              </a:rPr>
              <a:t>, Dunne &amp; </a:t>
            </a:r>
            <a:r>
              <a:rPr lang="en-US" sz="1400" dirty="0" err="1">
                <a:latin typeface="Helvetica"/>
                <a:cs typeface="Helvetica"/>
              </a:rPr>
              <a:t>Precenti</a:t>
            </a:r>
            <a:r>
              <a:rPr lang="en-US" sz="1400" dirty="0">
                <a:latin typeface="Helvetica"/>
                <a:cs typeface="Helvetica"/>
              </a:rPr>
              <a:t> on a design research project of elderly people in 3 different EU countries.</a:t>
            </a:r>
          </a:p>
          <a:p>
            <a:pPr marL="285750" indent="-285750">
              <a:buFont typeface="Arial"/>
              <a:buChar char="•"/>
            </a:pPr>
            <a:endParaRPr lang="en-US" sz="1400" dirty="0">
              <a:latin typeface="Helvetica"/>
              <a:cs typeface="Helvetica"/>
            </a:endParaRPr>
          </a:p>
          <a:p>
            <a:endParaRPr lang="en-US" sz="1400" dirty="0">
              <a:latin typeface="Helvetica"/>
              <a:cs typeface="Helvetica"/>
            </a:endParaRPr>
          </a:p>
        </p:txBody>
      </p:sp>
    </p:spTree>
    <p:extLst>
      <p:ext uri="{BB962C8B-B14F-4D97-AF65-F5344CB8AC3E}">
        <p14:creationId xmlns:p14="http://schemas.microsoft.com/office/powerpoint/2010/main" val="3888014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Observation without interfering vs. participant observation</a:t>
            </a:r>
            <a:endParaRPr lang="en-US" sz="2400" b="1" dirty="0">
              <a:latin typeface="Helvetica"/>
              <a:cs typeface="Helvetica"/>
            </a:endParaRPr>
          </a:p>
        </p:txBody>
      </p:sp>
      <p:sp>
        <p:nvSpPr>
          <p:cNvPr id="8" name="Suorakulmio 7"/>
          <p:cNvSpPr/>
          <p:nvPr/>
        </p:nvSpPr>
        <p:spPr>
          <a:xfrm>
            <a:off x="1" y="0"/>
            <a:ext cx="1889736" cy="454853"/>
          </a:xfrm>
          <a:prstGeom prst="rect">
            <a:avLst/>
          </a:prstGeom>
          <a:solidFill>
            <a:srgbClr val="EEECE1">
              <a:alpha val="74000"/>
            </a:srgbClr>
          </a:solidFill>
        </p:spPr>
        <p:txBody>
          <a:bodyPr wrap="square">
            <a:noAutofit/>
          </a:bodyPr>
          <a:lstStyle/>
          <a:p>
            <a:r>
              <a:rPr lang="en-US" b="1" dirty="0">
                <a:latin typeface="Helvetica"/>
                <a:cs typeface="Helvetica"/>
              </a:rPr>
              <a:t>Observation</a:t>
            </a:r>
          </a:p>
        </p:txBody>
      </p:sp>
      <p:pic>
        <p:nvPicPr>
          <p:cNvPr id="3" name="Kuva 2"/>
          <p:cNvPicPr>
            <a:picLocks noChangeAspect="1"/>
          </p:cNvPicPr>
          <p:nvPr/>
        </p:nvPicPr>
        <p:blipFill>
          <a:blip r:embed="rId3"/>
          <a:stretch>
            <a:fillRect/>
          </a:stretch>
        </p:blipFill>
        <p:spPr>
          <a:xfrm>
            <a:off x="515400" y="2342347"/>
            <a:ext cx="4352732" cy="2848084"/>
          </a:xfrm>
          <a:prstGeom prst="rect">
            <a:avLst/>
          </a:prstGeom>
        </p:spPr>
      </p:pic>
      <p:sp>
        <p:nvSpPr>
          <p:cNvPr id="6" name="Suorakulmio 5"/>
          <p:cNvSpPr/>
          <p:nvPr/>
        </p:nvSpPr>
        <p:spPr>
          <a:xfrm>
            <a:off x="500282" y="1903553"/>
            <a:ext cx="4367850" cy="454853"/>
          </a:xfrm>
          <a:prstGeom prst="rect">
            <a:avLst/>
          </a:prstGeom>
          <a:solidFill>
            <a:srgbClr val="EEECE1">
              <a:alpha val="74000"/>
            </a:srgbClr>
          </a:solidFill>
        </p:spPr>
        <p:txBody>
          <a:bodyPr wrap="square">
            <a:noAutofit/>
          </a:bodyPr>
          <a:lstStyle/>
          <a:p>
            <a:r>
              <a:rPr lang="fi-FI" sz="1600" dirty="0" err="1">
                <a:latin typeface="Helvetica"/>
                <a:cs typeface="Helvetica"/>
              </a:rPr>
              <a:t>Fly</a:t>
            </a:r>
            <a:r>
              <a:rPr lang="fi-FI" sz="1600" dirty="0">
                <a:latin typeface="Helvetica"/>
                <a:cs typeface="Helvetica"/>
              </a:rPr>
              <a:t> on the </a:t>
            </a:r>
            <a:r>
              <a:rPr lang="fi-FI" sz="1600" dirty="0" err="1">
                <a:latin typeface="Helvetica"/>
                <a:cs typeface="Helvetica"/>
              </a:rPr>
              <a:t>wall</a:t>
            </a:r>
            <a:endParaRPr lang="en-US" sz="1600" dirty="0">
              <a:latin typeface="Helvetica"/>
              <a:cs typeface="Helvetica"/>
            </a:endParaRPr>
          </a:p>
        </p:txBody>
      </p:sp>
      <p:sp>
        <p:nvSpPr>
          <p:cNvPr id="7" name="Suorakulmio 6"/>
          <p:cNvSpPr/>
          <p:nvPr/>
        </p:nvSpPr>
        <p:spPr>
          <a:xfrm>
            <a:off x="5126357" y="1904345"/>
            <a:ext cx="4473676" cy="454853"/>
          </a:xfrm>
          <a:prstGeom prst="rect">
            <a:avLst/>
          </a:prstGeom>
          <a:solidFill>
            <a:srgbClr val="EEECE1">
              <a:alpha val="74000"/>
            </a:srgbClr>
          </a:solidFill>
        </p:spPr>
        <p:txBody>
          <a:bodyPr wrap="square">
            <a:noAutofit/>
          </a:bodyPr>
          <a:lstStyle/>
          <a:p>
            <a:r>
              <a:rPr lang="fi-FI" sz="1600" dirty="0" err="1">
                <a:latin typeface="Helvetica"/>
                <a:cs typeface="Helvetica"/>
              </a:rPr>
              <a:t>Participant</a:t>
            </a:r>
            <a:r>
              <a:rPr lang="fi-FI" sz="1600" dirty="0">
                <a:latin typeface="Helvetica"/>
                <a:cs typeface="Helvetica"/>
              </a:rPr>
              <a:t> </a:t>
            </a:r>
            <a:r>
              <a:rPr lang="fi-FI" sz="1600" dirty="0" err="1">
                <a:latin typeface="Helvetica"/>
                <a:cs typeface="Helvetica"/>
              </a:rPr>
              <a:t>observation</a:t>
            </a:r>
            <a:endParaRPr lang="en-US" sz="1600" dirty="0">
              <a:latin typeface="Helvetica"/>
              <a:cs typeface="Helvetica"/>
            </a:endParaRPr>
          </a:p>
        </p:txBody>
      </p:sp>
      <p:pic>
        <p:nvPicPr>
          <p:cNvPr id="4" name="Kuva 3"/>
          <p:cNvPicPr>
            <a:picLocks noChangeAspect="1"/>
          </p:cNvPicPr>
          <p:nvPr/>
        </p:nvPicPr>
        <p:blipFill rotWithShape="1">
          <a:blip r:embed="rId4"/>
          <a:srcRect b="8549"/>
          <a:stretch/>
        </p:blipFill>
        <p:spPr>
          <a:xfrm>
            <a:off x="5126357" y="2342347"/>
            <a:ext cx="4473676" cy="2848084"/>
          </a:xfrm>
          <a:prstGeom prst="rect">
            <a:avLst/>
          </a:prstGeom>
        </p:spPr>
      </p:pic>
      <p:sp>
        <p:nvSpPr>
          <p:cNvPr id="10" name="Suorakulmio 9"/>
          <p:cNvSpPr/>
          <p:nvPr/>
        </p:nvSpPr>
        <p:spPr>
          <a:xfrm>
            <a:off x="5126357" y="5190431"/>
            <a:ext cx="4670038" cy="1498547"/>
          </a:xfrm>
          <a:prstGeom prst="rect">
            <a:avLst/>
          </a:prstGeom>
          <a:noFill/>
        </p:spPr>
        <p:txBody>
          <a:bodyPr wrap="square">
            <a:noAutofit/>
          </a:bodyPr>
          <a:lstStyle/>
          <a:p>
            <a:pPr marL="285750" indent="-285750">
              <a:buFont typeface="Arial"/>
              <a:buChar char="•"/>
            </a:pPr>
            <a:r>
              <a:rPr lang="en-US" sz="1400" dirty="0">
                <a:latin typeface="Helvetica"/>
                <a:cs typeface="Helvetica"/>
              </a:rPr>
              <a:t>Active learner who engages with the field</a:t>
            </a:r>
          </a:p>
          <a:p>
            <a:pPr marL="285750" indent="-285750">
              <a:buFont typeface="Arial"/>
              <a:buChar char="•"/>
            </a:pPr>
            <a:r>
              <a:rPr lang="en-US" sz="1400" dirty="0">
                <a:latin typeface="Helvetica"/>
                <a:cs typeface="Helvetica"/>
              </a:rPr>
              <a:t>Reflection on biases, but no value judgments</a:t>
            </a:r>
          </a:p>
          <a:p>
            <a:pPr marL="285750" indent="-285750">
              <a:buFont typeface="Arial"/>
              <a:buChar char="•"/>
            </a:pPr>
            <a:endParaRPr lang="en-US" sz="1400" dirty="0">
              <a:latin typeface="Helvetica"/>
              <a:cs typeface="Helvetica"/>
            </a:endParaRPr>
          </a:p>
          <a:p>
            <a:endParaRPr lang="en-US" sz="1400" dirty="0">
              <a:latin typeface="Helvetica"/>
              <a:cs typeface="Helvetica"/>
            </a:endParaRPr>
          </a:p>
        </p:txBody>
      </p:sp>
      <p:sp>
        <p:nvSpPr>
          <p:cNvPr id="11" name="Suorakulmio 10"/>
          <p:cNvSpPr/>
          <p:nvPr/>
        </p:nvSpPr>
        <p:spPr>
          <a:xfrm>
            <a:off x="515400" y="5190431"/>
            <a:ext cx="4670038" cy="1498547"/>
          </a:xfrm>
          <a:prstGeom prst="rect">
            <a:avLst/>
          </a:prstGeom>
          <a:noFill/>
        </p:spPr>
        <p:txBody>
          <a:bodyPr wrap="square">
            <a:noAutofit/>
          </a:bodyPr>
          <a:lstStyle/>
          <a:p>
            <a:pPr marL="285750" indent="-285750">
              <a:buFont typeface="Arial"/>
              <a:buChar char="•"/>
            </a:pPr>
            <a:r>
              <a:rPr lang="en-US" sz="1400" dirty="0">
                <a:latin typeface="Helvetica"/>
                <a:cs typeface="Helvetica"/>
              </a:rPr>
              <a:t>Observe and record</a:t>
            </a:r>
          </a:p>
          <a:p>
            <a:pPr marL="285750" indent="-285750">
              <a:buFont typeface="Arial"/>
              <a:buChar char="•"/>
            </a:pPr>
            <a:r>
              <a:rPr lang="en-US" sz="1400" dirty="0">
                <a:latin typeface="Helvetica"/>
                <a:cs typeface="Helvetica"/>
              </a:rPr>
              <a:t>Beware of the illusion of objectivity</a:t>
            </a:r>
          </a:p>
          <a:p>
            <a:pPr marL="285750" indent="-285750">
              <a:buFont typeface="Arial"/>
              <a:buChar char="•"/>
            </a:pPr>
            <a:endParaRPr lang="en-US" sz="1400" dirty="0">
              <a:latin typeface="Helvetica"/>
              <a:cs typeface="Helvetica"/>
            </a:endParaRPr>
          </a:p>
          <a:p>
            <a:endParaRPr lang="en-US" sz="1400" dirty="0">
              <a:latin typeface="Helvetica"/>
              <a:cs typeface="Helvetica"/>
            </a:endParaRPr>
          </a:p>
        </p:txBody>
      </p:sp>
    </p:spTree>
    <p:extLst>
      <p:ext uri="{BB962C8B-B14F-4D97-AF65-F5344CB8AC3E}">
        <p14:creationId xmlns:p14="http://schemas.microsoft.com/office/powerpoint/2010/main" val="275661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Try out a service from the perspective of a specific role</a:t>
            </a:r>
          </a:p>
        </p:txBody>
      </p:sp>
      <p:sp>
        <p:nvSpPr>
          <p:cNvPr id="8" name="Suorakulmio 7"/>
          <p:cNvSpPr/>
          <p:nvPr/>
        </p:nvSpPr>
        <p:spPr>
          <a:xfrm>
            <a:off x="1" y="0"/>
            <a:ext cx="2418862" cy="454853"/>
          </a:xfrm>
          <a:prstGeom prst="rect">
            <a:avLst/>
          </a:prstGeom>
          <a:solidFill>
            <a:srgbClr val="EEECE1">
              <a:alpha val="74000"/>
            </a:srgbClr>
          </a:solidFill>
        </p:spPr>
        <p:txBody>
          <a:bodyPr wrap="square">
            <a:noAutofit/>
          </a:bodyPr>
          <a:lstStyle/>
          <a:p>
            <a:r>
              <a:rPr lang="en-US" b="1" dirty="0">
                <a:latin typeface="Helvetica"/>
                <a:cs typeface="Helvetica"/>
              </a:rPr>
              <a:t>Mystery Shopping</a:t>
            </a:r>
          </a:p>
        </p:txBody>
      </p:sp>
      <p:sp>
        <p:nvSpPr>
          <p:cNvPr id="5" name="Tekstiruutu 4"/>
          <p:cNvSpPr txBox="1"/>
          <p:nvPr/>
        </p:nvSpPr>
        <p:spPr>
          <a:xfrm>
            <a:off x="5490308" y="2059971"/>
            <a:ext cx="4220307" cy="2062103"/>
          </a:xfrm>
          <a:prstGeom prst="rect">
            <a:avLst/>
          </a:prstGeom>
          <a:noFill/>
        </p:spPr>
        <p:txBody>
          <a:bodyPr wrap="square" rtlCol="0">
            <a:spAutoFit/>
          </a:bodyPr>
          <a:lstStyle/>
          <a:p>
            <a:pPr marL="285750" indent="-285750">
              <a:buFont typeface="Arial"/>
              <a:buChar char="•"/>
            </a:pPr>
            <a:r>
              <a:rPr lang="en-US" sz="1600" dirty="0">
                <a:latin typeface="Helvetica"/>
                <a:cs typeface="Helvetica"/>
              </a:rPr>
              <a:t>You can do this yourself or ask someone to try out and record their experience. </a:t>
            </a:r>
          </a:p>
          <a:p>
            <a:pPr marL="285750" indent="-285750">
              <a:buFont typeface="Arial"/>
              <a:buChar char="•"/>
            </a:pPr>
            <a:r>
              <a:rPr lang="en-US" sz="1600" dirty="0">
                <a:latin typeface="Helvetica"/>
                <a:cs typeface="Helvetica"/>
              </a:rPr>
              <a:t>Can be used to search for moment-of-truths, potential problems in how the service is perceived etc. </a:t>
            </a:r>
          </a:p>
          <a:p>
            <a:pPr marL="285750" indent="-285750">
              <a:buFont typeface="Arial"/>
              <a:buChar char="•"/>
            </a:pPr>
            <a:r>
              <a:rPr lang="en-US" sz="1600" dirty="0">
                <a:latin typeface="Helvetica"/>
                <a:cs typeface="Helvetica"/>
              </a:rPr>
              <a:t>Consider connecting this to other methods as part interviews or group discussions for example. </a:t>
            </a:r>
          </a:p>
        </p:txBody>
      </p:sp>
      <p:pic>
        <p:nvPicPr>
          <p:cNvPr id="2" name="Kuva 1"/>
          <p:cNvPicPr>
            <a:picLocks noChangeAspect="1"/>
          </p:cNvPicPr>
          <p:nvPr/>
        </p:nvPicPr>
        <p:blipFill>
          <a:blip r:embed="rId3"/>
          <a:stretch>
            <a:fillRect/>
          </a:stretch>
        </p:blipFill>
        <p:spPr>
          <a:xfrm>
            <a:off x="301650" y="2079509"/>
            <a:ext cx="4934658" cy="3277405"/>
          </a:xfrm>
          <a:prstGeom prst="rect">
            <a:avLst/>
          </a:prstGeom>
        </p:spPr>
      </p:pic>
    </p:spTree>
    <p:extLst>
      <p:ext uri="{BB962C8B-B14F-4D97-AF65-F5344CB8AC3E}">
        <p14:creationId xmlns:p14="http://schemas.microsoft.com/office/powerpoint/2010/main" val="226386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1940346" y="2988334"/>
            <a:ext cx="5989262" cy="148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chemeClr val="bg1"/>
                </a:solidFill>
                <a:latin typeface="Helvetica Neue"/>
                <a:ea typeface="Helvetica Neue"/>
                <a:cs typeface="Helvetica Neue"/>
                <a:sym typeface="Helvetica Neue"/>
              </a:rPr>
              <a:t>How to plan?</a:t>
            </a:r>
          </a:p>
        </p:txBody>
      </p:sp>
    </p:spTree>
    <p:extLst>
      <p:ext uri="{BB962C8B-B14F-4D97-AF65-F5344CB8AC3E}">
        <p14:creationId xmlns:p14="http://schemas.microsoft.com/office/powerpoint/2010/main" val="385892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87"/>
        <p:cNvGrpSpPr/>
        <p:nvPr/>
      </p:nvGrpSpPr>
      <p:grpSpPr>
        <a:xfrm>
          <a:off x="0" y="0"/>
          <a:ext cx="0" cy="0"/>
          <a:chOff x="0" y="0"/>
          <a:chExt cx="0" cy="0"/>
        </a:xfrm>
      </p:grpSpPr>
      <p:sp>
        <p:nvSpPr>
          <p:cNvPr id="89" name="Google Shape;89;p1"/>
          <p:cNvSpPr/>
          <p:nvPr/>
        </p:nvSpPr>
        <p:spPr>
          <a:xfrm>
            <a:off x="681038" y="2303079"/>
            <a:ext cx="9906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br>
              <a:rPr kumimoji="0" lang="en-US" sz="1800" b="0" i="0" u="none" strike="noStrike" kern="0" cap="none" spc="0" normalizeH="0" baseline="0" noProof="0">
                <a:ln>
                  <a:noFill/>
                </a:ln>
                <a:solidFill>
                  <a:srgbClr val="000000"/>
                </a:solidFill>
                <a:effectLst/>
                <a:uLnTx/>
                <a:uFillTx/>
                <a:latin typeface="Arial"/>
                <a:ea typeface="Arial"/>
                <a:cs typeface="Arial"/>
                <a:sym typeface="Arial"/>
              </a:rPr>
            </a:b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1"/>
          <p:cNvSpPr txBox="1"/>
          <p:nvPr/>
        </p:nvSpPr>
        <p:spPr>
          <a:xfrm>
            <a:off x="391669" y="424569"/>
            <a:ext cx="8162021"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Helvetica" pitchFamily="2" charset="0"/>
                <a:ea typeface="Helvetica Neue"/>
                <a:cs typeface="Helvetica Neue"/>
                <a:sym typeface="Helvetica Neue"/>
              </a:rPr>
              <a:t>Research Plan</a:t>
            </a:r>
            <a:br>
              <a:rPr kumimoji="0" lang="en-US" sz="5400" b="1" i="0" u="none" strike="noStrike" kern="0" cap="none" spc="0" normalizeH="0" baseline="0" noProof="0" dirty="0">
                <a:ln>
                  <a:noFill/>
                </a:ln>
                <a:solidFill>
                  <a:srgbClr val="FFFFFF"/>
                </a:solidFill>
                <a:effectLst/>
                <a:uLnTx/>
                <a:uFillTx/>
                <a:latin typeface="Helvetica" pitchFamily="2" charset="0"/>
                <a:ea typeface="Helvetica Neue"/>
                <a:cs typeface="Helvetica Neue"/>
                <a:sym typeface="Helvetica Neue"/>
              </a:rPr>
            </a:br>
            <a:endParaRPr kumimoji="0" sz="5400" b="1" i="0" u="none" strike="noStrike" kern="0" cap="none" spc="0" normalizeH="0" baseline="0" noProof="0" dirty="0">
              <a:ln>
                <a:noFill/>
              </a:ln>
              <a:solidFill>
                <a:srgbClr val="FFFFFF"/>
              </a:solidFill>
              <a:effectLst/>
              <a:uLnTx/>
              <a:uFillTx/>
              <a:latin typeface="Helvetica" pitchFamily="2" charset="0"/>
              <a:ea typeface="Helvetica Neue"/>
              <a:cs typeface="Helvetica Neue"/>
              <a:sym typeface="Helvetica Neue"/>
            </a:endParaRPr>
          </a:p>
        </p:txBody>
      </p:sp>
      <p:sp>
        <p:nvSpPr>
          <p:cNvPr id="3" name="TextBox 2">
            <a:extLst>
              <a:ext uri="{FF2B5EF4-FFF2-40B4-BE49-F238E27FC236}">
                <a16:creationId xmlns:a16="http://schemas.microsoft.com/office/drawing/2014/main" id="{C21A0DF0-B633-A949-A001-DAFE4084079F}"/>
              </a:ext>
            </a:extLst>
          </p:cNvPr>
          <p:cNvSpPr txBox="1"/>
          <p:nvPr/>
        </p:nvSpPr>
        <p:spPr>
          <a:xfrm>
            <a:off x="391669" y="1332305"/>
            <a:ext cx="47476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FF0000"/>
                </a:solidFill>
                <a:effectLst/>
                <a:uLnTx/>
                <a:uFillTx/>
                <a:latin typeface="Arial"/>
                <a:cs typeface="Arial"/>
                <a:sym typeface="Arial"/>
              </a:rPr>
              <a:t>Add group number and team members names</a:t>
            </a:r>
          </a:p>
        </p:txBody>
      </p:sp>
      <p:sp>
        <p:nvSpPr>
          <p:cNvPr id="8" name="TextBox 7">
            <a:extLst>
              <a:ext uri="{FF2B5EF4-FFF2-40B4-BE49-F238E27FC236}">
                <a16:creationId xmlns:a16="http://schemas.microsoft.com/office/drawing/2014/main" id="{6ED5B2FF-251F-CB41-AD11-DF34A3539362}"/>
              </a:ext>
            </a:extLst>
          </p:cNvPr>
          <p:cNvSpPr txBox="1"/>
          <p:nvPr/>
        </p:nvSpPr>
        <p:spPr>
          <a:xfrm>
            <a:off x="391669" y="6279542"/>
            <a:ext cx="49521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Helvetica" pitchFamily="2" charset="0"/>
                <a:ea typeface="Helvetica Neue"/>
                <a:cs typeface="Helvetica Neue"/>
                <a:sym typeface="Helvetica Neue"/>
              </a:rPr>
              <a:t>DfG 2022</a:t>
            </a: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p:nvPr/>
        </p:nvSpPr>
        <p:spPr>
          <a:xfrm>
            <a:off x="681038" y="1193231"/>
            <a:ext cx="8400997" cy="43396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Goals of your project</a:t>
            </a:r>
            <a:endParaRPr kumimoji="0" lang="en-US" sz="12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What are your commissioner’s goals? Why does your commissioner need these goals met?</a:t>
            </a:r>
            <a:endParaRPr kumimoji="0" lang="en-US" sz="1200" b="0" i="1"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List the stakeholder groups and topics you want to learn from them. </a:t>
            </a: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Who do you need to learn from? Who will be important for framing the problem space?</a:t>
            </a:r>
            <a:r>
              <a:rPr kumimoji="0" lang="en-US" sz="1200" b="0" i="0"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 </a:t>
            </a: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Research questions:</a:t>
            </a:r>
            <a:b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Frame the learning goals, focus and scope of your research </a:t>
            </a:r>
            <a:r>
              <a:rPr kumimoji="0" lang="es-ES" sz="1200" b="0" i="1" u="none" strike="noStrike" kern="0" cap="none" spc="0" normalizeH="0" baseline="0" noProof="0" dirty="0" err="1">
                <a:ln>
                  <a:noFill/>
                </a:ln>
                <a:solidFill>
                  <a:srgbClr val="262626"/>
                </a:solidFill>
                <a:effectLst/>
                <a:uLnTx/>
                <a:uFillTx/>
                <a:latin typeface="Helvetica" pitchFamily="2" charset="0"/>
                <a:ea typeface="Helvetica Neue"/>
                <a:cs typeface="Helvetica Neue"/>
                <a:sym typeface="Helvetica Neue"/>
              </a:rPr>
              <a:t>into</a:t>
            </a:r>
            <a:r>
              <a:rPr kumimoji="0" lang="es-E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 1-2 </a:t>
            </a:r>
            <a:r>
              <a:rPr kumimoji="0" lang="es-ES" sz="1200" b="0" i="1" u="none" strike="noStrike" kern="0" cap="none" spc="0" normalizeH="0" baseline="0" noProof="0" dirty="0" err="1">
                <a:ln>
                  <a:noFill/>
                </a:ln>
                <a:solidFill>
                  <a:srgbClr val="262626"/>
                </a:solidFill>
                <a:effectLst/>
                <a:uLnTx/>
                <a:uFillTx/>
                <a:latin typeface="Helvetica" pitchFamily="2" charset="0"/>
                <a:ea typeface="Helvetica Neue"/>
                <a:cs typeface="Helvetica Neue"/>
                <a:sym typeface="Helvetica Neue"/>
              </a:rPr>
              <a:t>research</a:t>
            </a:r>
            <a:r>
              <a:rPr kumimoji="0" lang="es-E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 </a:t>
            </a:r>
            <a:r>
              <a:rPr kumimoji="0" lang="es-ES" sz="1200" b="0" i="1" u="none" strike="noStrike" kern="0" cap="none" spc="0" normalizeH="0" baseline="0" noProof="0" dirty="0" err="1">
                <a:ln>
                  <a:noFill/>
                </a:ln>
                <a:solidFill>
                  <a:srgbClr val="262626"/>
                </a:solidFill>
                <a:effectLst/>
                <a:uLnTx/>
                <a:uFillTx/>
                <a:latin typeface="Helvetica" pitchFamily="2" charset="0"/>
                <a:ea typeface="Helvetica Neue"/>
                <a:cs typeface="Helvetica Neue"/>
                <a:sym typeface="Helvetica Neue"/>
              </a:rPr>
              <a:t>questions</a:t>
            </a:r>
            <a:r>
              <a:rPr kumimoji="0" lang="es-E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 </a:t>
            </a:r>
            <a:br>
              <a:rPr kumimoji="0" lang="es-E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br>
            <a:endParaRPr kumimoji="0"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Arial"/>
            </a:endParaRPr>
          </a:p>
          <a:p>
            <a:pPr marL="0" marR="0" lvl="0" indent="-76200" algn="l" defTabSz="914400" rtl="0" eaLnBrk="1" fontAlgn="auto" latinLnBrk="0" hangingPunct="1">
              <a:lnSpc>
                <a:spcPct val="100000"/>
              </a:lnSpc>
              <a:spcBef>
                <a:spcPts val="0"/>
              </a:spcBef>
              <a:spcAft>
                <a:spcPts val="0"/>
              </a:spcAft>
              <a:buClr>
                <a:srgbClr val="262626"/>
              </a:buClr>
              <a:buSzPts val="1200"/>
              <a:buFont typeface="Calibri"/>
              <a:buAutoNum type="arabicPeriod"/>
              <a:tabLst/>
              <a:defRPr/>
            </a:pPr>
            <a:r>
              <a:rPr kumimoji="0" lang="en-US" sz="1200" b="0" i="0"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0" marR="0" lvl="0" indent="-76200" algn="l" defTabSz="914400" rtl="0" eaLnBrk="1" fontAlgn="auto" latinLnBrk="0" hangingPunct="1">
              <a:lnSpc>
                <a:spcPct val="100000"/>
              </a:lnSpc>
              <a:spcBef>
                <a:spcPts val="0"/>
              </a:spcBef>
              <a:spcAft>
                <a:spcPts val="0"/>
              </a:spcAft>
              <a:buClr>
                <a:srgbClr val="262626"/>
              </a:buClr>
              <a:buSzPts val="1200"/>
              <a:buFont typeface="Calibri"/>
              <a:buAutoNum type="arabicPeriod"/>
              <a:tabLst/>
              <a:defRPr/>
            </a:pPr>
            <a:r>
              <a:rPr kumimoji="0" lang="en-US" sz="1200" b="0" i="0"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a:t>
            </a:r>
            <a:endParaRPr kumimoji="0" lang="en-US" sz="14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br>
              <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endParaRPr kumimoji="0"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p:txBody>
      </p:sp>
      <p:sp>
        <p:nvSpPr>
          <p:cNvPr id="138" name="Google Shape;138;p5"/>
          <p:cNvSpPr txBox="1"/>
          <p:nvPr/>
        </p:nvSpPr>
        <p:spPr>
          <a:xfrm>
            <a:off x="681038" y="458114"/>
            <a:ext cx="950799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Research goals</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140" name="Google Shape;140;p5"/>
          <p:cNvSpPr txBox="1">
            <a:spLocks noGrp="1"/>
          </p:cNvSpPr>
          <p:nvPr>
            <p:ph type="sldNum" idx="12"/>
          </p:nvPr>
        </p:nvSpPr>
        <p:spPr>
          <a:xfrm>
            <a:off x="7677150" y="6356352"/>
            <a:ext cx="222885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Helvetica" pitchFamily="2"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0" cap="none" spc="0" normalizeH="0" baseline="0" noProof="0">
              <a:ln>
                <a:noFill/>
              </a:ln>
              <a:solidFill>
                <a:srgbClr val="888888"/>
              </a:solidFill>
              <a:effectLst/>
              <a:uLnTx/>
              <a:uFillTx/>
              <a:latin typeface="Helvetica" pitchFamily="2" charset="0"/>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p:nvPr/>
        </p:nvSpPr>
        <p:spPr>
          <a:xfrm>
            <a:off x="681038" y="1086353"/>
            <a:ext cx="840099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Desktop research:</a:t>
            </a:r>
            <a:endParaRPr kumimoji="0" sz="12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Information, documents and reports you will study</a:t>
            </a:r>
            <a:endParaRPr kumimoji="0" sz="12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Organizations and websites to study </a:t>
            </a:r>
            <a:endParaRPr kumimoji="0" sz="12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Roles within team (also consider supergroup team members)</a:t>
            </a: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Timeframe when shall this activity start and end. </a:t>
            </a: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endParaRPr kumimoji="0" lang="en-US" sz="1200" b="0" i="0"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endParaRP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endParaRPr kumimoji="0" lang="en-US" sz="1200" b="0" i="0"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Fieldwork research:</a:t>
            </a: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Research methods you want to use and other technique or tools you may need to support this</a:t>
            </a:r>
            <a:endParaRPr kumimoji="0" lang="en-US" sz="12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Logistics and other planning considerations</a:t>
            </a: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Roles within team (also consider supergroup team members)</a:t>
            </a:r>
          </a:p>
          <a:p>
            <a:pPr marL="171450" marR="0" lvl="0" indent="-171450" algn="l" defTabSz="914400" rtl="0" eaLnBrk="1" fontAlgn="auto" latinLnBrk="0" hangingPunct="1">
              <a:lnSpc>
                <a:spcPct val="100000"/>
              </a:lnSpc>
              <a:spcBef>
                <a:spcPts val="0"/>
              </a:spcBef>
              <a:spcAft>
                <a:spcPts val="0"/>
              </a:spcAft>
              <a:buClr>
                <a:srgbClr val="262626"/>
              </a:buClr>
              <a:buSzPts val="1200"/>
              <a:buFont typeface="Arial"/>
              <a:buChar char="•"/>
              <a:tabLst/>
              <a:defRPr/>
            </a:pPr>
            <a:r>
              <a:rPr kumimoji="0" lang="en-US" sz="1200" b="0" i="1" u="none" strike="noStrike" kern="0" cap="none" spc="0" normalizeH="0" baseline="0" noProof="0" dirty="0">
                <a:ln>
                  <a:noFill/>
                </a:ln>
                <a:solidFill>
                  <a:srgbClr val="262626"/>
                </a:solidFill>
                <a:effectLst/>
                <a:uLnTx/>
                <a:uFillTx/>
                <a:latin typeface="Helvetica" pitchFamily="2" charset="0"/>
                <a:ea typeface="Helvetica Neue"/>
                <a:cs typeface="Helvetica Neue"/>
                <a:sym typeface="Helvetica Neue"/>
              </a:rPr>
              <a:t>Timeframe when shall this activity start and end. </a:t>
            </a:r>
            <a:endParaRPr kumimoji="0"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endPar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Arial"/>
              <a:sym typeface="Arial"/>
            </a:endParaRPr>
          </a:p>
        </p:txBody>
      </p:sp>
      <p:sp>
        <p:nvSpPr>
          <p:cNvPr id="138" name="Google Shape;138;p5"/>
          <p:cNvSpPr txBox="1"/>
          <p:nvPr/>
        </p:nvSpPr>
        <p:spPr>
          <a:xfrm>
            <a:off x="681038" y="458114"/>
            <a:ext cx="950799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Research methods</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140" name="Google Shape;140;p5"/>
          <p:cNvSpPr txBox="1">
            <a:spLocks noGrp="1"/>
          </p:cNvSpPr>
          <p:nvPr>
            <p:ph type="sldNum" idx="12"/>
          </p:nvPr>
        </p:nvSpPr>
        <p:spPr>
          <a:xfrm>
            <a:off x="7677150" y="6356352"/>
            <a:ext cx="222885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52829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p:nvPr/>
        </p:nvSpPr>
        <p:spPr>
          <a:xfrm>
            <a:off x="691086" y="1159027"/>
            <a:ext cx="8400997" cy="175428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Documentation: </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1"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How will you capture and document your research? (consider audio, video, formats for notes, photos etc.) </a:t>
            </a:r>
            <a:endParaRPr kumimoji="0" sz="14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1"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How will you share the data within your team and supergroup? </a:t>
            </a:r>
            <a:endParaRPr kumimoji="0" sz="14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9525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br>
            <a:r>
              <a:rPr kumimoji="0" lang="en-US" sz="12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Analysis:</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1"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How and when will you analyze the data? (you will be given tools and time to do this in the class, but reserve face-to-face time besides class, also be prepared to revise your analysis after comments from mid-review) </a:t>
            </a:r>
            <a:endParaRPr kumimoji="0" sz="1400" b="0" i="1" u="none" strike="noStrike" kern="0" cap="none" spc="0" normalizeH="0" baseline="0" noProof="0" dirty="0">
              <a:ln>
                <a:noFill/>
              </a:ln>
              <a:solidFill>
                <a:srgbClr val="000000"/>
              </a:solidFill>
              <a:effectLst/>
              <a:uLnTx/>
              <a:uFillTx/>
              <a:latin typeface="Helvetica" pitchFamily="2" charset="0"/>
              <a:cs typeface="Arial"/>
              <a:sym typeface="Arial"/>
            </a:endParaRPr>
          </a:p>
          <a:p>
            <a:pPr marL="171450" marR="0" lvl="0" indent="-9525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endParaRPr>
          </a:p>
        </p:txBody>
      </p:sp>
      <p:sp>
        <p:nvSpPr>
          <p:cNvPr id="148" name="Google Shape;148;p6"/>
          <p:cNvSpPr txBox="1"/>
          <p:nvPr/>
        </p:nvSpPr>
        <p:spPr>
          <a:xfrm>
            <a:off x="681037" y="452176"/>
            <a:ext cx="950799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Research documentation</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150" name="Google Shape;150;p6"/>
          <p:cNvSpPr txBox="1">
            <a:spLocks noGrp="1"/>
          </p:cNvSpPr>
          <p:nvPr>
            <p:ph type="sldNum" idx="12"/>
          </p:nvPr>
        </p:nvSpPr>
        <p:spPr>
          <a:xfrm>
            <a:off x="7677150" y="6356352"/>
            <a:ext cx="222885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5"/>
          <p:cNvSpPr txBox="1"/>
          <p:nvPr/>
        </p:nvSpPr>
        <p:spPr>
          <a:xfrm>
            <a:off x="596766" y="458114"/>
            <a:ext cx="879766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Helvetica" pitchFamily="2" charset="0"/>
                <a:ea typeface="Helvetica Neue"/>
                <a:cs typeface="Helvetica Neue"/>
                <a:sym typeface="Helvetica Neue"/>
              </a:rPr>
              <a:t>Recruitment plan</a:t>
            </a:r>
            <a:endParaRPr kumimoji="0" sz="1400" b="0" i="0" u="none" strike="noStrike" kern="0" cap="none" spc="0" normalizeH="0" baseline="0" noProof="0" dirty="0">
              <a:ln>
                <a:noFill/>
              </a:ln>
              <a:solidFill>
                <a:srgbClr val="000000"/>
              </a:solidFill>
              <a:effectLst/>
              <a:uLnTx/>
              <a:uFillTx/>
              <a:latin typeface="Helvetica" pitchFamily="2" charset="0"/>
              <a:cs typeface="Arial"/>
              <a:sym typeface="Arial"/>
            </a:endParaRPr>
          </a:p>
        </p:txBody>
      </p:sp>
      <p:sp>
        <p:nvSpPr>
          <p:cNvPr id="140" name="Google Shape;140;p5"/>
          <p:cNvSpPr txBox="1">
            <a:spLocks noGrp="1"/>
          </p:cNvSpPr>
          <p:nvPr>
            <p:ph type="sldNum" idx="12"/>
          </p:nvPr>
        </p:nvSpPr>
        <p:spPr>
          <a:xfrm>
            <a:off x="7677150" y="6356352"/>
            <a:ext cx="222885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graphicFrame>
        <p:nvGraphicFramePr>
          <p:cNvPr id="3" name="Table 3">
            <a:extLst>
              <a:ext uri="{FF2B5EF4-FFF2-40B4-BE49-F238E27FC236}">
                <a16:creationId xmlns:a16="http://schemas.microsoft.com/office/drawing/2014/main" id="{56490A7E-349D-894C-9117-9334B78580D6}"/>
              </a:ext>
            </a:extLst>
          </p:cNvPr>
          <p:cNvGraphicFramePr>
            <a:graphicFrameLocks noGrp="1"/>
          </p:cNvGraphicFramePr>
          <p:nvPr/>
        </p:nvGraphicFramePr>
        <p:xfrm>
          <a:off x="681038" y="1097241"/>
          <a:ext cx="8867223" cy="5139929"/>
        </p:xfrm>
        <a:graphic>
          <a:graphicData uri="http://schemas.openxmlformats.org/drawingml/2006/table">
            <a:tbl>
              <a:tblPr firstRow="1" bandRow="1"/>
              <a:tblGrid>
                <a:gridCol w="1660046">
                  <a:extLst>
                    <a:ext uri="{9D8B030D-6E8A-4147-A177-3AD203B41FA5}">
                      <a16:colId xmlns:a16="http://schemas.microsoft.com/office/drawing/2014/main" val="3658829337"/>
                    </a:ext>
                  </a:extLst>
                </a:gridCol>
                <a:gridCol w="1849066">
                  <a:extLst>
                    <a:ext uri="{9D8B030D-6E8A-4147-A177-3AD203B41FA5}">
                      <a16:colId xmlns:a16="http://schemas.microsoft.com/office/drawing/2014/main" val="3703925622"/>
                    </a:ext>
                  </a:extLst>
                </a:gridCol>
                <a:gridCol w="2894044">
                  <a:extLst>
                    <a:ext uri="{9D8B030D-6E8A-4147-A177-3AD203B41FA5}">
                      <a16:colId xmlns:a16="http://schemas.microsoft.com/office/drawing/2014/main" val="132912399"/>
                    </a:ext>
                  </a:extLst>
                </a:gridCol>
                <a:gridCol w="1617044">
                  <a:extLst>
                    <a:ext uri="{9D8B030D-6E8A-4147-A177-3AD203B41FA5}">
                      <a16:colId xmlns:a16="http://schemas.microsoft.com/office/drawing/2014/main" val="4032700751"/>
                    </a:ext>
                  </a:extLst>
                </a:gridCol>
                <a:gridCol w="847023">
                  <a:extLst>
                    <a:ext uri="{9D8B030D-6E8A-4147-A177-3AD203B41FA5}">
                      <a16:colId xmlns:a16="http://schemas.microsoft.com/office/drawing/2014/main" val="1954169701"/>
                    </a:ext>
                  </a:extLst>
                </a:gridCol>
              </a:tblGrid>
              <a:tr h="915134">
                <a:tc>
                  <a:txBody>
                    <a:bodyPr/>
                    <a:lstStyle/>
                    <a:p>
                      <a:r>
                        <a:rPr lang="en-GB" sz="900" b="1" noProof="0" dirty="0">
                          <a:latin typeface="Helvetica" pitchFamily="2" charset="0"/>
                        </a:rPr>
                        <a:t>Research question</a:t>
                      </a:r>
                      <a:br>
                        <a:rPr lang="en-GB" sz="900" b="1" noProof="0" dirty="0">
                          <a:latin typeface="Helvetica" pitchFamily="2" charset="0"/>
                        </a:rPr>
                      </a:br>
                      <a:r>
                        <a:rPr lang="en-GB" sz="900" b="0" noProof="0" dirty="0">
                          <a:latin typeface="Helvetica" pitchFamily="2" charset="0"/>
                        </a:rPr>
                        <a:t>For each stakeholder group or organisation address your research questions as stated on the previous slide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b="1" noProof="0" dirty="0">
                          <a:latin typeface="Helvetica" pitchFamily="2" charset="0"/>
                        </a:rPr>
                        <a:t>Who do you want to learn from?</a:t>
                      </a:r>
                      <a:br>
                        <a:rPr lang="en-GB" sz="900" b="1" noProof="0" dirty="0">
                          <a:latin typeface="Helvetica" pitchFamily="2" charset="0"/>
                        </a:rPr>
                      </a:br>
                      <a:r>
                        <a:rPr lang="en-GB" sz="900" b="0" noProof="0" dirty="0">
                          <a:latin typeface="Helvetica" pitchFamily="2" charset="0"/>
                        </a:rPr>
                        <a:t>Add the stakeholder group, organisation or specific role (one per raw)</a:t>
                      </a:r>
                      <a:endParaRPr lang="en-GB" sz="900" b="0" i="1" noProof="0" dirty="0">
                        <a:latin typeface="Helvetica" pitchFamily="2" charset="0"/>
                      </a:endParaRPr>
                    </a:p>
                  </a:txBody>
                  <a:tcPr/>
                </a:tc>
                <a:tc>
                  <a:txBody>
                    <a:bodyPr/>
                    <a:lstStyle/>
                    <a:p>
                      <a:r>
                        <a:rPr lang="en-GB" sz="900" b="1" noProof="0" dirty="0">
                          <a:latin typeface="Helvetica" pitchFamily="2" charset="0"/>
                        </a:rPr>
                        <a:t>Research method(s)</a:t>
                      </a:r>
                      <a:br>
                        <a:rPr lang="en-GB" sz="900" b="1" noProof="0" dirty="0">
                          <a:latin typeface="Helvetica" pitchFamily="2" charset="0"/>
                        </a:rPr>
                      </a:br>
                      <a:r>
                        <a:rPr lang="en-GB" sz="900" b="0" noProof="0" dirty="0">
                          <a:latin typeface="Helvetica" pitchFamily="2" charset="0"/>
                        </a:rPr>
                        <a:t>Be specific on the research methods and add other research considerations (e.g. on-site visists at the x National park, individual or group interview…)</a:t>
                      </a:r>
                    </a:p>
                  </a:txBody>
                  <a:tcPr/>
                </a:tc>
                <a:tc>
                  <a:txBody>
                    <a:bodyPr/>
                    <a:lstStyle/>
                    <a:p>
                      <a:r>
                        <a:rPr lang="en-GB" sz="900" b="1" noProof="0" dirty="0">
                          <a:latin typeface="Helvetica" pitchFamily="2" charset="0"/>
                        </a:rPr>
                        <a:t>Recruitment</a:t>
                      </a:r>
                    </a:p>
                    <a:p>
                      <a:r>
                        <a:rPr lang="en-GB" sz="900" b="0" noProof="0" dirty="0">
                          <a:latin typeface="Helvetica" pitchFamily="2" charset="0"/>
                        </a:rPr>
                        <a:t>Do you have the contact? How do you plan to recruit them?</a:t>
                      </a:r>
                    </a:p>
                  </a:txBody>
                  <a:tcPr/>
                </a:tc>
                <a:tc>
                  <a:txBody>
                    <a:bodyPr/>
                    <a:lstStyle/>
                    <a:p>
                      <a:r>
                        <a:rPr lang="en-GB" sz="900" b="1" noProof="0" dirty="0">
                          <a:latin typeface="Helvetica" pitchFamily="2" charset="0"/>
                        </a:rPr>
                        <a:t>When does it need to take place?</a:t>
                      </a:r>
                    </a:p>
                  </a:txBody>
                  <a:tcPr/>
                </a:tc>
                <a:extLst>
                  <a:ext uri="{0D108BD9-81ED-4DB2-BD59-A6C34878D82A}">
                    <a16:rowId xmlns:a16="http://schemas.microsoft.com/office/drawing/2014/main" val="777983938"/>
                  </a:ext>
                </a:extLst>
              </a:tr>
              <a:tr h="868215">
                <a:tc>
                  <a:txBody>
                    <a:bodyPr/>
                    <a:lstStyle/>
                    <a:p>
                      <a:endParaRPr lang="en-GB" sz="900" i="1" noProof="0" dirty="0">
                        <a:latin typeface="Helvetica" pitchFamily="2" charset="0"/>
                      </a:endParaRPr>
                    </a:p>
                  </a:txBody>
                  <a:tcPr/>
                </a:tc>
                <a:tc>
                  <a:txBody>
                    <a:bodyPr/>
                    <a:lstStyle/>
                    <a:p>
                      <a:endParaRPr lang="en-GB" sz="900" i="1" noProof="0" dirty="0">
                        <a:latin typeface="Helvetica" pitchFamily="2" charset="0"/>
                      </a:endParaRPr>
                    </a:p>
                  </a:txBody>
                  <a:tcPr/>
                </a:tc>
                <a:tc>
                  <a:txBody>
                    <a:bodyPr/>
                    <a:lstStyle/>
                    <a:p>
                      <a:endParaRPr lang="en-GB" sz="900" i="1" noProof="0" dirty="0">
                        <a:latin typeface="Helvetica" pitchFamily="2" charset="0"/>
                      </a:endParaRPr>
                    </a:p>
                  </a:txBody>
                  <a:tcPr/>
                </a:tc>
                <a:tc>
                  <a:txBody>
                    <a:bodyPr/>
                    <a:lstStyle/>
                    <a:p>
                      <a:endParaRPr lang="en-GB" sz="900" i="1" noProof="0" dirty="0">
                        <a:latin typeface="Helvetica" pitchFamily="2" charset="0"/>
                      </a:endParaRPr>
                    </a:p>
                  </a:txBody>
                  <a:tcPr/>
                </a:tc>
                <a:tc>
                  <a:txBody>
                    <a:bodyPr/>
                    <a:lstStyle/>
                    <a:p>
                      <a:endParaRPr lang="en-GB" sz="900" i="1" noProof="0" dirty="0">
                        <a:latin typeface="Helvetica" pitchFamily="2" charset="0"/>
                      </a:endParaRPr>
                    </a:p>
                  </a:txBody>
                  <a:tcPr/>
                </a:tc>
                <a:extLst>
                  <a:ext uri="{0D108BD9-81ED-4DB2-BD59-A6C34878D82A}">
                    <a16:rowId xmlns:a16="http://schemas.microsoft.com/office/drawing/2014/main" val="733312409"/>
                  </a:ext>
                </a:extLst>
              </a:tr>
              <a:tr h="839145">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dirty="0">
                        <a:latin typeface="Helvetica" pitchFamily="2" charset="0"/>
                      </a:endParaRPr>
                    </a:p>
                  </a:txBody>
                  <a:tcPr/>
                </a:tc>
                <a:extLst>
                  <a:ext uri="{0D108BD9-81ED-4DB2-BD59-A6C34878D82A}">
                    <a16:rowId xmlns:a16="http://schemas.microsoft.com/office/drawing/2014/main" val="1694681331"/>
                  </a:ext>
                </a:extLst>
              </a:tr>
              <a:tr h="839145">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extLst>
                  <a:ext uri="{0D108BD9-81ED-4DB2-BD59-A6C34878D82A}">
                    <a16:rowId xmlns:a16="http://schemas.microsoft.com/office/drawing/2014/main" val="1191040044"/>
                  </a:ext>
                </a:extLst>
              </a:tr>
              <a:tr h="839145">
                <a:tc>
                  <a:txBody>
                    <a:bodyPr/>
                    <a:lstStyle/>
                    <a:p>
                      <a:endParaRPr lang="en-GB" sz="900" noProof="0" dirty="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extLst>
                  <a:ext uri="{0D108BD9-81ED-4DB2-BD59-A6C34878D82A}">
                    <a16:rowId xmlns:a16="http://schemas.microsoft.com/office/drawing/2014/main" val="3069151750"/>
                  </a:ext>
                </a:extLst>
              </a:tr>
              <a:tr h="839145">
                <a:tc>
                  <a:txBody>
                    <a:bodyPr/>
                    <a:lstStyle/>
                    <a:p>
                      <a:endParaRPr lang="en-GB" sz="900" noProof="0" dirty="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a:latin typeface="Helvetica" pitchFamily="2" charset="0"/>
                      </a:endParaRPr>
                    </a:p>
                  </a:txBody>
                  <a:tcPr/>
                </a:tc>
                <a:tc>
                  <a:txBody>
                    <a:bodyPr/>
                    <a:lstStyle/>
                    <a:p>
                      <a:endParaRPr lang="en-GB" sz="900" noProof="0" dirty="0">
                        <a:latin typeface="Helvetica" pitchFamily="2" charset="0"/>
                      </a:endParaRPr>
                    </a:p>
                  </a:txBody>
                  <a:tcPr/>
                </a:tc>
                <a:tc>
                  <a:txBody>
                    <a:bodyPr/>
                    <a:lstStyle/>
                    <a:p>
                      <a:endParaRPr lang="en-GB" sz="900" noProof="0" dirty="0">
                        <a:latin typeface="Helvetica" pitchFamily="2" charset="0"/>
                      </a:endParaRPr>
                    </a:p>
                  </a:txBody>
                  <a:tcPr/>
                </a:tc>
                <a:extLst>
                  <a:ext uri="{0D108BD9-81ED-4DB2-BD59-A6C34878D82A}">
                    <a16:rowId xmlns:a16="http://schemas.microsoft.com/office/drawing/2014/main" val="3241052400"/>
                  </a:ext>
                </a:extLst>
              </a:tr>
            </a:tbl>
          </a:graphicData>
        </a:graphic>
      </p:graphicFrame>
    </p:spTree>
    <p:extLst>
      <p:ext uri="{BB962C8B-B14F-4D97-AF65-F5344CB8AC3E}">
        <p14:creationId xmlns:p14="http://schemas.microsoft.com/office/powerpoint/2010/main" val="165355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313496" y="24360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Goals + institutions</a:t>
            </a:r>
          </a:p>
          <a:p>
            <a:pPr algn="l"/>
            <a:r>
              <a:rPr lang="en-US" sz="1800" dirty="0">
                <a:latin typeface="Helvetica"/>
                <a:cs typeface="Helvetica"/>
              </a:rPr>
              <a:t>What other viewpoints can we have? </a:t>
            </a:r>
          </a:p>
        </p:txBody>
      </p:sp>
    </p:spTree>
    <p:extLst>
      <p:ext uri="{BB962C8B-B14F-4D97-AF65-F5344CB8AC3E}">
        <p14:creationId xmlns:p14="http://schemas.microsoft.com/office/powerpoint/2010/main" val="425476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1940346" y="2988334"/>
            <a:ext cx="5989262" cy="148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chemeClr val="bg1"/>
                </a:solidFill>
                <a:latin typeface="Helvetica Neue"/>
                <a:ea typeface="Helvetica Neue"/>
                <a:cs typeface="Helvetica Neue"/>
                <a:sym typeface="Helvetica Neue"/>
              </a:rPr>
              <a:t>Supporting exercises to consider</a:t>
            </a:r>
          </a:p>
        </p:txBody>
      </p:sp>
    </p:spTree>
    <p:extLst>
      <p:ext uri="{BB962C8B-B14F-4D97-AF65-F5344CB8AC3E}">
        <p14:creationId xmlns:p14="http://schemas.microsoft.com/office/powerpoint/2010/main" val="898177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Consider a purpose statement for your research </a:t>
            </a:r>
            <a:endParaRPr lang="en-US" sz="2400" b="1" dirty="0">
              <a:latin typeface="Helvetica"/>
              <a:cs typeface="Helvetica"/>
            </a:endParaRPr>
          </a:p>
        </p:txBody>
      </p:sp>
      <p:sp>
        <p:nvSpPr>
          <p:cNvPr id="3" name="Suorakulmio 2"/>
          <p:cNvSpPr/>
          <p:nvPr/>
        </p:nvSpPr>
        <p:spPr>
          <a:xfrm>
            <a:off x="1168401" y="2010538"/>
            <a:ext cx="7365998" cy="3139321"/>
          </a:xfrm>
          <a:prstGeom prst="rect">
            <a:avLst/>
          </a:prstGeom>
        </p:spPr>
        <p:txBody>
          <a:bodyPr wrap="square">
            <a:spAutoFit/>
          </a:bodyPr>
          <a:lstStyle/>
          <a:p>
            <a:r>
              <a:rPr lang="en-US" dirty="0">
                <a:latin typeface="Helvetica"/>
                <a:cs typeface="Helvetica"/>
              </a:rPr>
              <a:t>The purpose of this study is to [explore/describe/discover/understand/develop] the [phenomenon] in/at [research site/field].</a:t>
            </a:r>
          </a:p>
          <a:p>
            <a:endParaRPr lang="en-US" dirty="0">
              <a:latin typeface="Helvetica"/>
              <a:cs typeface="Helvetica"/>
            </a:endParaRPr>
          </a:p>
          <a:p>
            <a:r>
              <a:rPr lang="en-US" dirty="0">
                <a:latin typeface="Helvetica"/>
                <a:cs typeface="Helvetica"/>
              </a:rPr>
              <a:t>For example:</a:t>
            </a:r>
          </a:p>
          <a:p>
            <a:endParaRPr lang="en-US" dirty="0">
              <a:latin typeface="Helvetica"/>
              <a:cs typeface="Helvetica"/>
            </a:endParaRPr>
          </a:p>
          <a:p>
            <a:r>
              <a:rPr lang="en-US" i="1" dirty="0">
                <a:latin typeface="Helvetica"/>
                <a:cs typeface="Helvetica"/>
              </a:rPr>
              <a:t>The purpose of this study is to explore </a:t>
            </a:r>
            <a:r>
              <a:rPr lang="en-US" i="1" u="sng" dirty="0">
                <a:latin typeface="Helvetica"/>
                <a:cs typeface="Helvetica"/>
              </a:rPr>
              <a:t>opportunities for secondary schools to address climate anxiety </a:t>
            </a:r>
            <a:r>
              <a:rPr lang="en-US" i="1" dirty="0">
                <a:latin typeface="Helvetica"/>
                <a:cs typeface="Helvetica"/>
              </a:rPr>
              <a:t>in their </a:t>
            </a:r>
            <a:r>
              <a:rPr lang="en-US" i="1" u="sng" dirty="0">
                <a:latin typeface="Helvetica"/>
                <a:cs typeface="Helvetica"/>
              </a:rPr>
              <a:t>curriculum and counseling</a:t>
            </a:r>
            <a:r>
              <a:rPr lang="en-US" i="1" dirty="0">
                <a:latin typeface="Helvetica"/>
                <a:cs typeface="Helvetica"/>
              </a:rPr>
              <a:t>. </a:t>
            </a:r>
          </a:p>
          <a:p>
            <a:endParaRPr lang="en-US" i="1" dirty="0">
              <a:latin typeface="Helvetica"/>
              <a:cs typeface="Helvetica"/>
            </a:endParaRPr>
          </a:p>
          <a:p>
            <a:pPr marL="285750" indent="-285750">
              <a:buFont typeface="Arial"/>
              <a:buChar char="•"/>
            </a:pPr>
            <a:r>
              <a:rPr lang="en-US" dirty="0">
                <a:latin typeface="Helvetica"/>
                <a:cs typeface="Helvetica"/>
              </a:rPr>
              <a:t>Provides guidance for research and setting of research questions</a:t>
            </a:r>
          </a:p>
          <a:p>
            <a:pPr marL="285750" indent="-285750">
              <a:buFont typeface="Arial"/>
              <a:buChar char="•"/>
            </a:pPr>
            <a:r>
              <a:rPr lang="en-US" dirty="0">
                <a:latin typeface="Helvetica"/>
                <a:cs typeface="Helvetica"/>
              </a:rPr>
              <a:t>Helps in taking the research to a more concrete empirical level</a:t>
            </a:r>
          </a:p>
        </p:txBody>
      </p:sp>
    </p:spTree>
    <p:extLst>
      <p:ext uri="{BB962C8B-B14F-4D97-AF65-F5344CB8AC3E}">
        <p14:creationId xmlns:p14="http://schemas.microsoft.com/office/powerpoint/2010/main" val="4156243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Write your assumptions and hypotheses down and put them in a bucket</a:t>
            </a:r>
          </a:p>
        </p:txBody>
      </p:sp>
      <p:sp>
        <p:nvSpPr>
          <p:cNvPr id="4" name="Tekstiruutu 3"/>
          <p:cNvSpPr txBox="1"/>
          <p:nvPr/>
        </p:nvSpPr>
        <p:spPr>
          <a:xfrm>
            <a:off x="5306381" y="2987450"/>
            <a:ext cx="4021360" cy="1815882"/>
          </a:xfrm>
          <a:prstGeom prst="rect">
            <a:avLst/>
          </a:prstGeom>
          <a:noFill/>
        </p:spPr>
        <p:txBody>
          <a:bodyPr wrap="square" rtlCol="0">
            <a:spAutoFit/>
          </a:bodyPr>
          <a:lstStyle/>
          <a:p>
            <a:r>
              <a:rPr lang="en-US" sz="1600" i="1" dirty="0">
                <a:latin typeface="Helvetica"/>
                <a:cs typeface="Helvetica"/>
              </a:rPr>
              <a:t>“How do we know that we are not biased in our analysis?” </a:t>
            </a:r>
          </a:p>
          <a:p>
            <a:endParaRPr lang="en-US" sz="1600" i="1" dirty="0">
              <a:latin typeface="Helvetica"/>
              <a:cs typeface="Helvetica"/>
            </a:endParaRPr>
          </a:p>
          <a:p>
            <a:r>
              <a:rPr lang="en-US" sz="1600" i="1" dirty="0">
                <a:latin typeface="Helvetica"/>
                <a:cs typeface="Helvetica"/>
              </a:rPr>
              <a:t>-&gt; </a:t>
            </a:r>
          </a:p>
          <a:p>
            <a:endParaRPr lang="en-US" sz="1600" i="1" dirty="0">
              <a:latin typeface="Helvetica"/>
              <a:cs typeface="Helvetica"/>
            </a:endParaRPr>
          </a:p>
          <a:p>
            <a:r>
              <a:rPr lang="en-US" sz="1600" i="1" dirty="0">
                <a:latin typeface="Helvetica"/>
                <a:cs typeface="Helvetica"/>
              </a:rPr>
              <a:t>“What kind of thoughts, roles and relations affect our biases?” </a:t>
            </a:r>
          </a:p>
        </p:txBody>
      </p:sp>
      <p:sp>
        <p:nvSpPr>
          <p:cNvPr id="8" name="Suorakulmio 7"/>
          <p:cNvSpPr/>
          <p:nvPr/>
        </p:nvSpPr>
        <p:spPr>
          <a:xfrm>
            <a:off x="0" y="0"/>
            <a:ext cx="2942567" cy="454853"/>
          </a:xfrm>
          <a:prstGeom prst="rect">
            <a:avLst/>
          </a:prstGeom>
          <a:solidFill>
            <a:srgbClr val="EEECE1">
              <a:alpha val="74000"/>
            </a:srgbClr>
          </a:solidFill>
        </p:spPr>
        <p:txBody>
          <a:bodyPr wrap="square">
            <a:noAutofit/>
          </a:bodyPr>
          <a:lstStyle/>
          <a:p>
            <a:r>
              <a:rPr lang="en-US" b="1" dirty="0">
                <a:latin typeface="Helvetica"/>
                <a:cs typeface="Helvetica"/>
              </a:rPr>
              <a:t>Pre-Research Method</a:t>
            </a:r>
          </a:p>
        </p:txBody>
      </p:sp>
      <p:pic>
        <p:nvPicPr>
          <p:cNvPr id="2" name="Kuva 1"/>
          <p:cNvPicPr>
            <a:picLocks noChangeAspect="1"/>
          </p:cNvPicPr>
          <p:nvPr/>
        </p:nvPicPr>
        <p:blipFill>
          <a:blip r:embed="rId3"/>
          <a:stretch>
            <a:fillRect/>
          </a:stretch>
        </p:blipFill>
        <p:spPr>
          <a:xfrm>
            <a:off x="350861" y="2517230"/>
            <a:ext cx="4728751" cy="3407616"/>
          </a:xfrm>
          <a:prstGeom prst="rect">
            <a:avLst/>
          </a:prstGeom>
        </p:spPr>
      </p:pic>
    </p:spTree>
    <p:extLst>
      <p:ext uri="{BB962C8B-B14F-4D97-AF65-F5344CB8AC3E}">
        <p14:creationId xmlns:p14="http://schemas.microsoft.com/office/powerpoint/2010/main" val="1344581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58221" y="454853"/>
            <a:ext cx="9747779" cy="9929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Helvetica"/>
                <a:cs typeface="Helvetica"/>
              </a:rPr>
              <a:t>Discuss what is known and what is not</a:t>
            </a:r>
          </a:p>
        </p:txBody>
      </p:sp>
      <p:sp>
        <p:nvSpPr>
          <p:cNvPr id="8" name="Suorakulmio 7"/>
          <p:cNvSpPr/>
          <p:nvPr/>
        </p:nvSpPr>
        <p:spPr>
          <a:xfrm>
            <a:off x="0" y="0"/>
            <a:ext cx="2942567" cy="454853"/>
          </a:xfrm>
          <a:prstGeom prst="rect">
            <a:avLst/>
          </a:prstGeom>
          <a:solidFill>
            <a:srgbClr val="EEECE1">
              <a:alpha val="74000"/>
            </a:srgbClr>
          </a:solidFill>
        </p:spPr>
        <p:txBody>
          <a:bodyPr wrap="square">
            <a:noAutofit/>
          </a:bodyPr>
          <a:lstStyle/>
          <a:p>
            <a:r>
              <a:rPr lang="en-US" b="1" dirty="0">
                <a:latin typeface="Helvetica"/>
                <a:cs typeface="Helvetica"/>
              </a:rPr>
              <a:t>Pre-Research Method</a:t>
            </a:r>
          </a:p>
        </p:txBody>
      </p:sp>
      <p:sp>
        <p:nvSpPr>
          <p:cNvPr id="6" name="Suorakulmio 1">
            <a:extLst>
              <a:ext uri="{FF2B5EF4-FFF2-40B4-BE49-F238E27FC236}">
                <a16:creationId xmlns:a16="http://schemas.microsoft.com/office/drawing/2014/main" id="{B52D3BEA-F9B7-9144-93B1-AABBE7E502FD}"/>
              </a:ext>
            </a:extLst>
          </p:cNvPr>
          <p:cNvSpPr/>
          <p:nvPr/>
        </p:nvSpPr>
        <p:spPr>
          <a:xfrm>
            <a:off x="1632733" y="2192141"/>
            <a:ext cx="3189875" cy="188977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venir Book"/>
                <a:cs typeface="Avenir Book"/>
              </a:rPr>
              <a:t>Known unknowns </a:t>
            </a:r>
          </a:p>
          <a:p>
            <a:pPr algn="ctr"/>
            <a:r>
              <a:rPr lang="en-US" sz="1200" dirty="0">
                <a:solidFill>
                  <a:schemeClr val="tx1"/>
                </a:solidFill>
                <a:latin typeface="Avenir Book"/>
                <a:cs typeface="Avenir Book"/>
              </a:rPr>
              <a:t>(identified factors to study or measure)</a:t>
            </a:r>
          </a:p>
        </p:txBody>
      </p:sp>
      <p:sp>
        <p:nvSpPr>
          <p:cNvPr id="7" name="Suorakulmio 10">
            <a:extLst>
              <a:ext uri="{FF2B5EF4-FFF2-40B4-BE49-F238E27FC236}">
                <a16:creationId xmlns:a16="http://schemas.microsoft.com/office/drawing/2014/main" id="{1C7D1A16-E0E8-0A4E-8A5D-3A9174A87CC7}"/>
              </a:ext>
            </a:extLst>
          </p:cNvPr>
          <p:cNvSpPr/>
          <p:nvPr/>
        </p:nvSpPr>
        <p:spPr>
          <a:xfrm>
            <a:off x="4975008" y="2192141"/>
            <a:ext cx="3189875" cy="188977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latin typeface="Avenir Book"/>
                <a:cs typeface="Avenir Book"/>
              </a:rPr>
              <a:t>Unknown unknowns </a:t>
            </a:r>
          </a:p>
          <a:p>
            <a:pPr algn="ctr"/>
            <a:r>
              <a:rPr lang="en-US" sz="1200">
                <a:solidFill>
                  <a:schemeClr val="tx1"/>
                </a:solidFill>
                <a:latin typeface="Avenir Book"/>
                <a:cs typeface="Avenir Book"/>
              </a:rPr>
              <a:t>(things we don’t know will be recognized as important)</a:t>
            </a:r>
          </a:p>
        </p:txBody>
      </p:sp>
      <p:sp>
        <p:nvSpPr>
          <p:cNvPr id="10" name="Suorakulmio 11">
            <a:extLst>
              <a:ext uri="{FF2B5EF4-FFF2-40B4-BE49-F238E27FC236}">
                <a16:creationId xmlns:a16="http://schemas.microsoft.com/office/drawing/2014/main" id="{DE07E23A-738A-F447-9297-9A1F577C59DD}"/>
              </a:ext>
            </a:extLst>
          </p:cNvPr>
          <p:cNvSpPr/>
          <p:nvPr/>
        </p:nvSpPr>
        <p:spPr>
          <a:xfrm>
            <a:off x="1632733" y="4234318"/>
            <a:ext cx="3189875" cy="188977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latin typeface="Avenir Book"/>
                <a:cs typeface="Avenir Book"/>
              </a:rPr>
              <a:t>Known knowns</a:t>
            </a:r>
          </a:p>
          <a:p>
            <a:pPr algn="ctr"/>
            <a:r>
              <a:rPr lang="en-US" sz="1200">
                <a:solidFill>
                  <a:schemeClr val="tx1"/>
                </a:solidFill>
                <a:latin typeface="Avenir Book"/>
                <a:cs typeface="Avenir Book"/>
              </a:rPr>
              <a:t>(the world as understood and measured)</a:t>
            </a:r>
            <a:endParaRPr lang="en-US" sz="1200"/>
          </a:p>
        </p:txBody>
      </p:sp>
      <p:sp>
        <p:nvSpPr>
          <p:cNvPr id="11" name="Suorakulmio 12">
            <a:extLst>
              <a:ext uri="{FF2B5EF4-FFF2-40B4-BE49-F238E27FC236}">
                <a16:creationId xmlns:a16="http://schemas.microsoft.com/office/drawing/2014/main" id="{1A74A5E0-E17F-4B49-A9BA-53F0AD6C8DB8}"/>
              </a:ext>
            </a:extLst>
          </p:cNvPr>
          <p:cNvSpPr/>
          <p:nvPr/>
        </p:nvSpPr>
        <p:spPr>
          <a:xfrm>
            <a:off x="4975008" y="4234318"/>
            <a:ext cx="3189875" cy="188977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latin typeface="Avenir Book"/>
                <a:cs typeface="Avenir Book"/>
              </a:rPr>
              <a:t>Unknown knowns </a:t>
            </a:r>
          </a:p>
          <a:p>
            <a:pPr algn="ctr"/>
            <a:r>
              <a:rPr lang="en-US" sz="1200">
                <a:solidFill>
                  <a:schemeClr val="tx1"/>
                </a:solidFill>
                <a:latin typeface="Avenir Book"/>
                <a:cs typeface="Avenir Book"/>
              </a:rPr>
              <a:t>(things we recognize, but don’t know how or why behind them)</a:t>
            </a:r>
          </a:p>
        </p:txBody>
      </p:sp>
    </p:spTree>
    <p:extLst>
      <p:ext uri="{BB962C8B-B14F-4D97-AF65-F5344CB8AC3E}">
        <p14:creationId xmlns:p14="http://schemas.microsoft.com/office/powerpoint/2010/main" val="297643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6A2441-AE25-B949-9DA4-28437682AA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
        <p:nvSpPr>
          <p:cNvPr id="5" name="Suorakulmio 2">
            <a:extLst>
              <a:ext uri="{FF2B5EF4-FFF2-40B4-BE49-F238E27FC236}">
                <a16:creationId xmlns:a16="http://schemas.microsoft.com/office/drawing/2014/main" id="{F54F153E-8FB0-1441-B90F-B2F259F2CD9C}"/>
              </a:ext>
            </a:extLst>
          </p:cNvPr>
          <p:cNvSpPr/>
          <p:nvPr/>
        </p:nvSpPr>
        <p:spPr>
          <a:xfrm>
            <a:off x="124884" y="1241913"/>
            <a:ext cx="4118664" cy="2862322"/>
          </a:xfrm>
          <a:prstGeom prst="rect">
            <a:avLst/>
          </a:prstGeom>
        </p:spPr>
        <p:txBody>
          <a:bodyPr wrap="square">
            <a:spAutoFit/>
          </a:bodyPr>
          <a:lstStyle/>
          <a:p>
            <a:pPr marL="285750" indent="-285750">
              <a:buFont typeface="Arial" panose="020B0604020202020204" pitchFamily="34" charset="0"/>
              <a:buChar char="•"/>
            </a:pPr>
            <a:r>
              <a:rPr lang="en-US" dirty="0">
                <a:latin typeface="Helvetica"/>
                <a:cs typeface="Helvetica"/>
              </a:rPr>
              <a:t>Have lunch</a:t>
            </a:r>
          </a:p>
          <a:p>
            <a:pPr marL="285750" indent="-285750">
              <a:buFont typeface="Arial" panose="020B0604020202020204" pitchFamily="34" charset="0"/>
              <a:buChar char="•"/>
            </a:pPr>
            <a:r>
              <a:rPr lang="en-US" dirty="0">
                <a:latin typeface="Helvetica"/>
                <a:cs typeface="Helvetica"/>
              </a:rPr>
              <a:t>After the roundtable: supergroup tutorial – from roundtable to research</a:t>
            </a:r>
          </a:p>
          <a:p>
            <a:pPr marL="285750" indent="-285750">
              <a:buFont typeface="Arial" panose="020B0604020202020204" pitchFamily="34" charset="0"/>
              <a:buChar char="•"/>
            </a:pPr>
            <a:r>
              <a:rPr lang="en-US" dirty="0">
                <a:latin typeface="Helvetica"/>
                <a:cs typeface="Helvetica"/>
              </a:rPr>
              <a:t>Start working on the first version of your research plan</a:t>
            </a:r>
          </a:p>
          <a:p>
            <a:pPr marL="285750" indent="-285750">
              <a:buFont typeface="Arial" panose="020B0604020202020204" pitchFamily="34" charset="0"/>
              <a:buChar char="•"/>
            </a:pPr>
            <a:r>
              <a:rPr lang="en-US" dirty="0">
                <a:latin typeface="Helvetica"/>
                <a:cs typeface="Helvetica"/>
              </a:rPr>
              <a:t>Feedback for preliminary research plans (11.3.)</a:t>
            </a:r>
          </a:p>
          <a:p>
            <a:pPr marL="285750" indent="-285750">
              <a:buFont typeface="Arial" panose="020B0604020202020204" pitchFamily="34" charset="0"/>
              <a:buChar char="•"/>
            </a:pPr>
            <a:r>
              <a:rPr lang="en-US" dirty="0">
                <a:latin typeface="Helvetica"/>
                <a:cs typeface="Helvetica"/>
              </a:rPr>
              <a:t>Blog 1 (18.3.)</a:t>
            </a:r>
          </a:p>
          <a:p>
            <a:endParaRPr lang="en-US" dirty="0">
              <a:latin typeface="Helvetica"/>
              <a:cs typeface="Helvetica"/>
            </a:endParaRPr>
          </a:p>
        </p:txBody>
      </p:sp>
      <p:pic>
        <p:nvPicPr>
          <p:cNvPr id="2" name="Picture 1">
            <a:extLst>
              <a:ext uri="{FF2B5EF4-FFF2-40B4-BE49-F238E27FC236}">
                <a16:creationId xmlns:a16="http://schemas.microsoft.com/office/drawing/2014/main" id="{186777DC-1A29-7143-955A-5B94511110B4}"/>
              </a:ext>
            </a:extLst>
          </p:cNvPr>
          <p:cNvPicPr>
            <a:picLocks noChangeAspect="1"/>
          </p:cNvPicPr>
          <p:nvPr/>
        </p:nvPicPr>
        <p:blipFill>
          <a:blip r:embed="rId3"/>
          <a:stretch>
            <a:fillRect/>
          </a:stretch>
        </p:blipFill>
        <p:spPr>
          <a:xfrm>
            <a:off x="4532313" y="1189661"/>
            <a:ext cx="4927600" cy="3708400"/>
          </a:xfrm>
          <a:prstGeom prst="rect">
            <a:avLst/>
          </a:prstGeom>
        </p:spPr>
      </p:pic>
    </p:spTree>
    <p:extLst>
      <p:ext uri="{BB962C8B-B14F-4D97-AF65-F5344CB8AC3E}">
        <p14:creationId xmlns:p14="http://schemas.microsoft.com/office/powerpoint/2010/main" val="192825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F6EB15-F6C6-1F48-A49E-129DD3F2DDA0}"/>
              </a:ext>
            </a:extLst>
          </p:cNvPr>
          <p:cNvPicPr>
            <a:picLocks noChangeAspect="1"/>
          </p:cNvPicPr>
          <p:nvPr/>
        </p:nvPicPr>
        <p:blipFill rotWithShape="1">
          <a:blip r:embed="rId3"/>
          <a:srcRect l="20478" r="5485" b="1"/>
          <a:stretch/>
        </p:blipFill>
        <p:spPr>
          <a:xfrm>
            <a:off x="2906490" y="10"/>
            <a:ext cx="404568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F5DBD104-6A4C-5D4E-95B4-E5DD5FF8E4BE}"/>
              </a:ext>
            </a:extLst>
          </p:cNvPr>
          <p:cNvPicPr>
            <a:picLocks noChangeAspect="1"/>
          </p:cNvPicPr>
          <p:nvPr/>
        </p:nvPicPr>
        <p:blipFill rotWithShape="1">
          <a:blip r:embed="rId4"/>
          <a:srcRect l="14797" r="15798" b="1"/>
          <a:stretch/>
        </p:blipFill>
        <p:spPr>
          <a:xfrm>
            <a:off x="6355799" y="3456433"/>
            <a:ext cx="3550201"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7" name="Picture 6">
            <a:extLst>
              <a:ext uri="{FF2B5EF4-FFF2-40B4-BE49-F238E27FC236}">
                <a16:creationId xmlns:a16="http://schemas.microsoft.com/office/drawing/2014/main" id="{FF705EBD-AEB4-E740-93DF-CE97B394E95A}"/>
              </a:ext>
            </a:extLst>
          </p:cNvPr>
          <p:cNvPicPr>
            <a:picLocks noChangeAspect="1"/>
          </p:cNvPicPr>
          <p:nvPr/>
        </p:nvPicPr>
        <p:blipFill rotWithShape="1">
          <a:blip r:embed="rId5"/>
          <a:srcRect r="3" b="18192"/>
          <a:stretch/>
        </p:blipFill>
        <p:spPr>
          <a:xfrm>
            <a:off x="2949586" y="3456432"/>
            <a:ext cx="4001951"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72673"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6403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orakulmio 5">
            <a:extLst>
              <a:ext uri="{FF2B5EF4-FFF2-40B4-BE49-F238E27FC236}">
                <a16:creationId xmlns:a16="http://schemas.microsoft.com/office/drawing/2014/main" id="{41D9E59E-72FB-694A-B93D-8440331CC681}"/>
              </a:ext>
            </a:extLst>
          </p:cNvPr>
          <p:cNvSpPr/>
          <p:nvPr/>
        </p:nvSpPr>
        <p:spPr>
          <a:xfrm>
            <a:off x="356616" y="1508760"/>
            <a:ext cx="2786062" cy="289864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600" b="1" kern="1200">
                <a:solidFill>
                  <a:schemeClr val="tx1"/>
                </a:solidFill>
                <a:latin typeface="+mj-lt"/>
                <a:ea typeface="+mj-ea"/>
                <a:cs typeface="+mj-cs"/>
              </a:rPr>
              <a:t>PEOPLE</a:t>
            </a:r>
          </a:p>
        </p:txBody>
      </p:sp>
      <p:sp>
        <p:nvSpPr>
          <p:cNvPr id="19" name="Rectangle 18">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0275"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F9629FA-96BA-0144-A237-2B2F56B5058C}"/>
              </a:ext>
            </a:extLst>
          </p:cNvPr>
          <p:cNvPicPr>
            <a:picLocks noChangeAspect="1"/>
          </p:cNvPicPr>
          <p:nvPr/>
        </p:nvPicPr>
        <p:blipFill rotWithShape="1">
          <a:blip r:embed="rId6"/>
          <a:srcRect t="14165" r="-3" b="20340"/>
          <a:stretch/>
        </p:blipFill>
        <p:spPr>
          <a:xfrm>
            <a:off x="6374230" y="10"/>
            <a:ext cx="3531771"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1" name="Rectangle 20">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4544568"/>
            <a:ext cx="27746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01EF95D-0388-8640-A86E-76C440D99E66}"/>
              </a:ext>
            </a:extLst>
          </p:cNvPr>
          <p:cNvPicPr>
            <a:picLocks noChangeAspect="1"/>
          </p:cNvPicPr>
          <p:nvPr/>
        </p:nvPicPr>
        <p:blipFill>
          <a:blip r:embed="rId7"/>
          <a:srcRect l="10918" r="10918"/>
          <a:stretch/>
        </p:blipFill>
        <p:spPr>
          <a:xfrm>
            <a:off x="2958941" y="3457738"/>
            <a:ext cx="4001951"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236175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E9E153-E816-6C48-8256-0EF241BB6903}"/>
              </a:ext>
            </a:extLst>
          </p:cNvPr>
          <p:cNvPicPr>
            <a:picLocks noChangeAspect="1"/>
          </p:cNvPicPr>
          <p:nvPr/>
        </p:nvPicPr>
        <p:blipFill rotWithShape="1">
          <a:blip r:embed="rId3"/>
          <a:srcRect t="43666" r="1" b="2"/>
          <a:stretch/>
        </p:blipFill>
        <p:spPr>
          <a:xfrm>
            <a:off x="2906490" y="10"/>
            <a:ext cx="404568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71D8F6B0-C7F0-9840-87AB-E578A75B0F46}"/>
              </a:ext>
            </a:extLst>
          </p:cNvPr>
          <p:cNvPicPr>
            <a:picLocks noChangeAspect="1"/>
          </p:cNvPicPr>
          <p:nvPr/>
        </p:nvPicPr>
        <p:blipFill rotWithShape="1">
          <a:blip r:embed="rId4"/>
          <a:srcRect l="24805" r="308" b="-1"/>
          <a:stretch/>
        </p:blipFill>
        <p:spPr>
          <a:xfrm>
            <a:off x="6355799" y="3456433"/>
            <a:ext cx="3550201"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2" name="Picture 1">
            <a:extLst>
              <a:ext uri="{FF2B5EF4-FFF2-40B4-BE49-F238E27FC236}">
                <a16:creationId xmlns:a16="http://schemas.microsoft.com/office/drawing/2014/main" id="{160675E6-97F2-4C42-8DE2-FA13B3680D40}"/>
              </a:ext>
            </a:extLst>
          </p:cNvPr>
          <p:cNvPicPr>
            <a:picLocks noChangeAspect="1"/>
          </p:cNvPicPr>
          <p:nvPr/>
        </p:nvPicPr>
        <p:blipFill rotWithShape="1">
          <a:blip r:embed="rId5"/>
          <a:srcRect r="-2" b="42413"/>
          <a:stretch/>
        </p:blipFill>
        <p:spPr>
          <a:xfrm>
            <a:off x="2949586" y="3456432"/>
            <a:ext cx="4001951"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7" name="Freeform: Shape 29">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72673"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1">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6403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orakulmio 5">
            <a:extLst>
              <a:ext uri="{FF2B5EF4-FFF2-40B4-BE49-F238E27FC236}">
                <a16:creationId xmlns:a16="http://schemas.microsoft.com/office/drawing/2014/main" id="{41D9E59E-72FB-694A-B93D-8440331CC681}"/>
              </a:ext>
            </a:extLst>
          </p:cNvPr>
          <p:cNvSpPr/>
          <p:nvPr/>
        </p:nvSpPr>
        <p:spPr>
          <a:xfrm>
            <a:off x="356616" y="1508760"/>
            <a:ext cx="2786062" cy="289864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600" b="1" kern="1200" dirty="0">
                <a:solidFill>
                  <a:schemeClr val="tx1"/>
                </a:solidFill>
                <a:latin typeface="+mj-lt"/>
                <a:ea typeface="+mj-ea"/>
                <a:cs typeface="+mj-cs"/>
              </a:rPr>
              <a:t>PRACTICE</a:t>
            </a:r>
          </a:p>
        </p:txBody>
      </p:sp>
      <p:sp>
        <p:nvSpPr>
          <p:cNvPr id="34" name="Rectangle 33">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0275"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0CFAAEF-DEE3-0A4A-A559-E0A39A8D8A25}"/>
              </a:ext>
            </a:extLst>
          </p:cNvPr>
          <p:cNvPicPr>
            <a:picLocks noChangeAspect="1"/>
          </p:cNvPicPr>
          <p:nvPr/>
        </p:nvPicPr>
        <p:blipFill rotWithShape="1">
          <a:blip r:embed="rId6"/>
          <a:srcRect l="30436" r="-3" b="-3"/>
          <a:stretch/>
        </p:blipFill>
        <p:spPr>
          <a:xfrm>
            <a:off x="6374230" y="10"/>
            <a:ext cx="3531771"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6" name="Rectangle 35">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4544568"/>
            <a:ext cx="27746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781A0F-14AA-854C-A67D-98DE146BEAD9}"/>
              </a:ext>
            </a:extLst>
          </p:cNvPr>
          <p:cNvPicPr>
            <a:picLocks noChangeAspect="1"/>
          </p:cNvPicPr>
          <p:nvPr/>
        </p:nvPicPr>
        <p:blipFill>
          <a:blip r:embed="rId7"/>
          <a:stretch>
            <a:fillRect/>
          </a:stretch>
        </p:blipFill>
        <p:spPr>
          <a:xfrm>
            <a:off x="2599509" y="-26127"/>
            <a:ext cx="7306492" cy="6907956"/>
          </a:xfrm>
          <a:prstGeom prst="rect">
            <a:avLst/>
          </a:prstGeom>
        </p:spPr>
      </p:pic>
    </p:spTree>
    <p:extLst>
      <p:ext uri="{BB962C8B-B14F-4D97-AF65-F5344CB8AC3E}">
        <p14:creationId xmlns:p14="http://schemas.microsoft.com/office/powerpoint/2010/main" val="82050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D8F6B0-C7F0-9840-87AB-E578A75B0F46}"/>
              </a:ext>
            </a:extLst>
          </p:cNvPr>
          <p:cNvPicPr>
            <a:picLocks noChangeAspect="1"/>
          </p:cNvPicPr>
          <p:nvPr/>
        </p:nvPicPr>
        <p:blipFill>
          <a:blip r:embed="rId3"/>
          <a:srcRect l="60" r="60"/>
          <a:stretch/>
        </p:blipFill>
        <p:spPr>
          <a:xfrm>
            <a:off x="6355799" y="3456433"/>
            <a:ext cx="3550201"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2" name="Picture 1">
            <a:extLst>
              <a:ext uri="{FF2B5EF4-FFF2-40B4-BE49-F238E27FC236}">
                <a16:creationId xmlns:a16="http://schemas.microsoft.com/office/drawing/2014/main" id="{160675E6-97F2-4C42-8DE2-FA13B3680D40}"/>
              </a:ext>
            </a:extLst>
          </p:cNvPr>
          <p:cNvPicPr>
            <a:picLocks noChangeAspect="1"/>
          </p:cNvPicPr>
          <p:nvPr/>
        </p:nvPicPr>
        <p:blipFill>
          <a:blip r:embed="rId4"/>
          <a:srcRect l="4750" r="4750"/>
          <a:stretch/>
        </p:blipFill>
        <p:spPr>
          <a:xfrm>
            <a:off x="2949586" y="3456432"/>
            <a:ext cx="4001951"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4" name="Suorakulmio 5">
            <a:extLst>
              <a:ext uri="{FF2B5EF4-FFF2-40B4-BE49-F238E27FC236}">
                <a16:creationId xmlns:a16="http://schemas.microsoft.com/office/drawing/2014/main" id="{41D9E59E-72FB-694A-B93D-8440331CC681}"/>
              </a:ext>
            </a:extLst>
          </p:cNvPr>
          <p:cNvSpPr/>
          <p:nvPr/>
        </p:nvSpPr>
        <p:spPr>
          <a:xfrm>
            <a:off x="356616" y="1508760"/>
            <a:ext cx="2786062" cy="289864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600" b="1" dirty="0">
                <a:latin typeface="+mj-lt"/>
                <a:ea typeface="+mj-ea"/>
                <a:cs typeface="+mj-cs"/>
              </a:rPr>
              <a:t>STRUCTURE</a:t>
            </a:r>
          </a:p>
        </p:txBody>
      </p:sp>
      <p:pic>
        <p:nvPicPr>
          <p:cNvPr id="10" name="Picture 9">
            <a:extLst>
              <a:ext uri="{FF2B5EF4-FFF2-40B4-BE49-F238E27FC236}">
                <a16:creationId xmlns:a16="http://schemas.microsoft.com/office/drawing/2014/main" id="{70CFAAEF-DEE3-0A4A-A559-E0A39A8D8A25}"/>
              </a:ext>
            </a:extLst>
          </p:cNvPr>
          <p:cNvPicPr>
            <a:picLocks noChangeAspect="1"/>
          </p:cNvPicPr>
          <p:nvPr/>
        </p:nvPicPr>
        <p:blipFill>
          <a:blip r:embed="rId5"/>
          <a:srcRect l="16657" r="16657"/>
          <a:stretch/>
        </p:blipFill>
        <p:spPr>
          <a:xfrm>
            <a:off x="6374230" y="10"/>
            <a:ext cx="3531771"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pic>
        <p:nvPicPr>
          <p:cNvPr id="12" name="Picture 11">
            <a:extLst>
              <a:ext uri="{FF2B5EF4-FFF2-40B4-BE49-F238E27FC236}">
                <a16:creationId xmlns:a16="http://schemas.microsoft.com/office/drawing/2014/main" id="{675B9D85-0B95-624D-9EE5-E712C5322CC4}"/>
              </a:ext>
            </a:extLst>
          </p:cNvPr>
          <p:cNvPicPr>
            <a:picLocks noChangeAspect="1"/>
          </p:cNvPicPr>
          <p:nvPr/>
        </p:nvPicPr>
        <p:blipFill>
          <a:blip r:embed="rId6"/>
          <a:srcRect l="8372" r="8372"/>
          <a:stretch/>
        </p:blipFill>
        <p:spPr>
          <a:xfrm>
            <a:off x="2881384" y="0"/>
            <a:ext cx="404568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23892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6811AD3-8E58-4F46-B855-B9E501A2AE37}"/>
              </a:ext>
            </a:extLst>
          </p:cNvPr>
          <p:cNvSpPr/>
          <p:nvPr/>
        </p:nvSpPr>
        <p:spPr>
          <a:xfrm>
            <a:off x="3902741" y="760020"/>
            <a:ext cx="2052000" cy="2052000"/>
          </a:xfrm>
          <a:prstGeom prst="ellipse">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a:extLst>
              <a:ext uri="{FF2B5EF4-FFF2-40B4-BE49-F238E27FC236}">
                <a16:creationId xmlns:a16="http://schemas.microsoft.com/office/drawing/2014/main" id="{60775A01-FD1E-6243-B0B4-EE029156BC5A}"/>
              </a:ext>
            </a:extLst>
          </p:cNvPr>
          <p:cNvSpPr/>
          <p:nvPr/>
        </p:nvSpPr>
        <p:spPr>
          <a:xfrm>
            <a:off x="4844967" y="1637578"/>
            <a:ext cx="2052000" cy="2052000"/>
          </a:xfrm>
          <a:prstGeom prst="ellipse">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a:extLst>
              <a:ext uri="{FF2B5EF4-FFF2-40B4-BE49-F238E27FC236}">
                <a16:creationId xmlns:a16="http://schemas.microsoft.com/office/drawing/2014/main" id="{9F01A0A3-ED82-BE4C-A6BF-4429541D46AC}"/>
              </a:ext>
            </a:extLst>
          </p:cNvPr>
          <p:cNvSpPr/>
          <p:nvPr/>
        </p:nvSpPr>
        <p:spPr>
          <a:xfrm>
            <a:off x="2960515" y="1637578"/>
            <a:ext cx="2052000" cy="2052000"/>
          </a:xfrm>
          <a:prstGeom prst="ellipse">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itle 3">
            <a:extLst>
              <a:ext uri="{FF2B5EF4-FFF2-40B4-BE49-F238E27FC236}">
                <a16:creationId xmlns:a16="http://schemas.microsoft.com/office/drawing/2014/main" id="{E0417935-9B7C-2143-961A-A45BACDBCB0B}"/>
              </a:ext>
            </a:extLst>
          </p:cNvPr>
          <p:cNvSpPr txBox="1">
            <a:spLocks/>
          </p:cNvSpPr>
          <p:nvPr/>
        </p:nvSpPr>
        <p:spPr>
          <a:xfrm>
            <a:off x="394519" y="4636586"/>
            <a:ext cx="2912544" cy="13604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b="1" dirty="0">
                <a:latin typeface="Helvetica"/>
                <a:cs typeface="Helvetica"/>
              </a:rPr>
              <a:t>PEOPLE</a:t>
            </a:r>
          </a:p>
          <a:p>
            <a:pPr algn="l"/>
            <a:endParaRPr lang="en-US" sz="1400" dirty="0">
              <a:latin typeface="Helvetica"/>
              <a:cs typeface="Helvetica"/>
            </a:endParaRPr>
          </a:p>
          <a:p>
            <a:pPr marL="285750" indent="-285750" algn="l">
              <a:buFont typeface="Arial" panose="020B0604020202020204" pitchFamily="34" charset="0"/>
              <a:buChar char="•"/>
            </a:pPr>
            <a:r>
              <a:rPr lang="en-US" sz="1400" dirty="0">
                <a:latin typeface="Helvetica"/>
                <a:cs typeface="Helvetica"/>
              </a:rPr>
              <a:t>Who are the people we need to understand?</a:t>
            </a:r>
          </a:p>
          <a:p>
            <a:pPr marL="285750" indent="-285750" algn="l">
              <a:buFont typeface="Arial" panose="020B0604020202020204" pitchFamily="34" charset="0"/>
              <a:buChar char="•"/>
            </a:pPr>
            <a:r>
              <a:rPr lang="en-US" sz="1400" dirty="0">
                <a:latin typeface="Helvetica"/>
                <a:cs typeface="Helvetica"/>
              </a:rPr>
              <a:t>What is it like being them? </a:t>
            </a:r>
          </a:p>
          <a:p>
            <a:pPr marL="285750" indent="-285750" algn="l">
              <a:buFont typeface="Arial" panose="020B0604020202020204" pitchFamily="34" charset="0"/>
              <a:buChar char="•"/>
            </a:pPr>
            <a:r>
              <a:rPr lang="en-US" sz="1400" dirty="0">
                <a:latin typeface="Helvetica"/>
                <a:cs typeface="Helvetica"/>
              </a:rPr>
              <a:t>How is this policy/service/problem/solution part of their life?</a:t>
            </a:r>
          </a:p>
        </p:txBody>
      </p:sp>
      <p:sp>
        <p:nvSpPr>
          <p:cNvPr id="13" name="Title 3">
            <a:extLst>
              <a:ext uri="{FF2B5EF4-FFF2-40B4-BE49-F238E27FC236}">
                <a16:creationId xmlns:a16="http://schemas.microsoft.com/office/drawing/2014/main" id="{DA54E539-06E6-0940-A7B0-3D13AC939091}"/>
              </a:ext>
            </a:extLst>
          </p:cNvPr>
          <p:cNvSpPr txBox="1">
            <a:spLocks/>
          </p:cNvSpPr>
          <p:nvPr/>
        </p:nvSpPr>
        <p:spPr>
          <a:xfrm>
            <a:off x="3576015" y="4706036"/>
            <a:ext cx="2857967" cy="13604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b="1" dirty="0">
                <a:latin typeface="Helvetica"/>
                <a:cs typeface="Helvetica"/>
              </a:rPr>
              <a:t>PRACTICE</a:t>
            </a:r>
          </a:p>
          <a:p>
            <a:pPr algn="l"/>
            <a:endParaRPr lang="en-US" sz="1400" dirty="0">
              <a:latin typeface="Helvetica"/>
              <a:cs typeface="Helvetica"/>
            </a:endParaRPr>
          </a:p>
          <a:p>
            <a:pPr marL="285750" indent="-285750" algn="l">
              <a:buFont typeface="Arial" panose="020B0604020202020204" pitchFamily="34" charset="0"/>
              <a:buChar char="•"/>
            </a:pPr>
            <a:r>
              <a:rPr lang="en-US" sz="1400" dirty="0">
                <a:latin typeface="Helvetica"/>
                <a:cs typeface="Helvetica"/>
              </a:rPr>
              <a:t>What are the relevant practices people engage in? </a:t>
            </a:r>
          </a:p>
          <a:p>
            <a:pPr marL="285750" indent="-285750" algn="l">
              <a:buFont typeface="Arial" panose="020B0604020202020204" pitchFamily="34" charset="0"/>
              <a:buChar char="•"/>
            </a:pPr>
            <a:r>
              <a:rPr lang="en-US" sz="1400" dirty="0">
                <a:latin typeface="Helvetica"/>
                <a:cs typeface="Helvetica"/>
              </a:rPr>
              <a:t>How are these practices experienced? </a:t>
            </a:r>
          </a:p>
          <a:p>
            <a:pPr marL="285750" indent="-285750" algn="l">
              <a:buFont typeface="Arial" panose="020B0604020202020204" pitchFamily="34" charset="0"/>
              <a:buChar char="•"/>
            </a:pPr>
            <a:r>
              <a:rPr lang="en-US" sz="1400" dirty="0">
                <a:latin typeface="Helvetica"/>
                <a:cs typeface="Helvetica"/>
              </a:rPr>
              <a:t>What is the role of policy/service/product in these practices?</a:t>
            </a:r>
          </a:p>
        </p:txBody>
      </p:sp>
      <p:sp>
        <p:nvSpPr>
          <p:cNvPr id="14" name="Title 3">
            <a:extLst>
              <a:ext uri="{FF2B5EF4-FFF2-40B4-BE49-F238E27FC236}">
                <a16:creationId xmlns:a16="http://schemas.microsoft.com/office/drawing/2014/main" id="{B0EFE714-326A-6F4A-B059-C91217FA668C}"/>
              </a:ext>
            </a:extLst>
          </p:cNvPr>
          <p:cNvSpPr txBox="1">
            <a:spLocks/>
          </p:cNvSpPr>
          <p:nvPr/>
        </p:nvSpPr>
        <p:spPr>
          <a:xfrm>
            <a:off x="6598938" y="4688676"/>
            <a:ext cx="2857967" cy="13604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b="1" dirty="0">
                <a:latin typeface="Helvetica"/>
                <a:cs typeface="Helvetica"/>
              </a:rPr>
              <a:t>STRUCTURE</a:t>
            </a:r>
          </a:p>
          <a:p>
            <a:pPr algn="l"/>
            <a:endParaRPr lang="en-US" sz="1400" dirty="0">
              <a:latin typeface="Helvetica"/>
              <a:cs typeface="Helvetica"/>
            </a:endParaRPr>
          </a:p>
          <a:p>
            <a:pPr marL="285750" indent="-285750" algn="l">
              <a:buFont typeface="Arial" panose="020B0604020202020204" pitchFamily="34" charset="0"/>
              <a:buChar char="•"/>
            </a:pPr>
            <a:r>
              <a:rPr lang="en-US" sz="1400" dirty="0">
                <a:latin typeface="Helvetica"/>
                <a:cs typeface="Helvetica"/>
              </a:rPr>
              <a:t>What are the relevant social and cultural structures in our context?</a:t>
            </a:r>
          </a:p>
          <a:p>
            <a:pPr marL="285750" indent="-285750" algn="l">
              <a:buFont typeface="Arial" panose="020B0604020202020204" pitchFamily="34" charset="0"/>
              <a:buChar char="•"/>
            </a:pPr>
            <a:r>
              <a:rPr lang="en-US" sz="1400" dirty="0">
                <a:latin typeface="Helvetica"/>
                <a:cs typeface="Helvetica"/>
              </a:rPr>
              <a:t>How are they changing?</a:t>
            </a:r>
          </a:p>
          <a:p>
            <a:pPr marL="285750" indent="-285750" algn="l">
              <a:buFont typeface="Arial" panose="020B0604020202020204" pitchFamily="34" charset="0"/>
              <a:buChar char="•"/>
            </a:pPr>
            <a:r>
              <a:rPr lang="en-US" sz="1400" dirty="0">
                <a:latin typeface="Helvetica"/>
                <a:cs typeface="Helvetica"/>
              </a:rPr>
              <a:t>How are the changes affecting people and practices?</a:t>
            </a:r>
          </a:p>
        </p:txBody>
      </p:sp>
    </p:spTree>
    <p:extLst>
      <p:ext uri="{BB962C8B-B14F-4D97-AF65-F5344CB8AC3E}">
        <p14:creationId xmlns:p14="http://schemas.microsoft.com/office/powerpoint/2010/main" val="422232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0" y="0"/>
            <a:ext cx="9906000" cy="6858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hape 84"/>
          <p:cNvSpPr txBox="1">
            <a:spLocks/>
          </p:cNvSpPr>
          <p:nvPr/>
        </p:nvSpPr>
        <p:spPr>
          <a:xfrm>
            <a:off x="1940346" y="2988334"/>
            <a:ext cx="5989262" cy="148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3200" b="1" dirty="0">
                <a:solidFill>
                  <a:schemeClr val="bg1"/>
                </a:solidFill>
                <a:latin typeface="Helvetica Neue"/>
                <a:ea typeface="Helvetica Neue"/>
                <a:cs typeface="Helvetica Neue"/>
                <a:sym typeface="Helvetica Neue"/>
              </a:rPr>
              <a:t>How to Study These?</a:t>
            </a:r>
          </a:p>
        </p:txBody>
      </p:sp>
    </p:spTree>
    <p:extLst>
      <p:ext uri="{BB962C8B-B14F-4D97-AF65-F5344CB8AC3E}">
        <p14:creationId xmlns:p14="http://schemas.microsoft.com/office/powerpoint/2010/main" val="30337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7551</TotalTime>
  <Words>4440</Words>
  <Application>Microsoft Macintosh PowerPoint</Application>
  <PresentationFormat>A4 Paper (210x297 mm)</PresentationFormat>
  <Paragraphs>439</Paragraphs>
  <Slides>44</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Avenir Book</vt:lpstr>
      <vt:lpstr>Calibri</vt:lpstr>
      <vt:lpstr>Calibri Light</vt:lpstr>
      <vt:lpstr>Helvetica</vt:lpstr>
      <vt:lpstr>Helvetica Neue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Taneli Heinonen</dc:creator>
  <cp:lastModifiedBy>Taneli Heinonen</cp:lastModifiedBy>
  <cp:revision>50</cp:revision>
  <dcterms:created xsi:type="dcterms:W3CDTF">2021-03-02T09:34:30Z</dcterms:created>
  <dcterms:modified xsi:type="dcterms:W3CDTF">2022-03-06T21:12:18Z</dcterms:modified>
</cp:coreProperties>
</file>