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77" r:id="rId3"/>
    <p:sldId id="352" r:id="rId4"/>
    <p:sldId id="279" r:id="rId5"/>
    <p:sldId id="278" r:id="rId6"/>
    <p:sldId id="280" r:id="rId7"/>
    <p:sldId id="281" r:id="rId8"/>
    <p:sldId id="282" r:id="rId9"/>
    <p:sldId id="347" r:id="rId10"/>
    <p:sldId id="403" r:id="rId11"/>
    <p:sldId id="381" r:id="rId12"/>
    <p:sldId id="392" r:id="rId13"/>
    <p:sldId id="402" r:id="rId14"/>
    <p:sldId id="260" r:id="rId15"/>
    <p:sldId id="401" r:id="rId16"/>
    <p:sldId id="264" r:id="rId17"/>
    <p:sldId id="267" r:id="rId18"/>
    <p:sldId id="400" r:id="rId19"/>
    <p:sldId id="265" r:id="rId20"/>
    <p:sldId id="382" r:id="rId21"/>
    <p:sldId id="378" r:id="rId22"/>
    <p:sldId id="276" r:id="rId23"/>
    <p:sldId id="399" r:id="rId24"/>
    <p:sldId id="274" r:id="rId25"/>
    <p:sldId id="273" r:id="rId26"/>
    <p:sldId id="384" r:id="rId27"/>
    <p:sldId id="268" r:id="rId28"/>
    <p:sldId id="383" r:id="rId29"/>
    <p:sldId id="385" r:id="rId30"/>
    <p:sldId id="388" r:id="rId31"/>
    <p:sldId id="404" r:id="rId3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FFDF6-68D7-BD4A-8E0B-060DDDAB5019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9D989-F3FA-FC4A-A84F-E517D574A02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700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9D989-F3FA-FC4A-A84F-E517D574A02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598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DC5551-9BC3-1E40-89E3-462E68CD615A}" type="slidenum">
              <a:rPr kumimoji="0" lang="en-US" sz="1200"/>
              <a:pPr/>
              <a:t>4</a:t>
            </a:fld>
            <a:endParaRPr kumimoji="0"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1579 she is given as a token of peace to end 60 years of war between Spain &amp; France. </a:t>
            </a:r>
            <a:endParaRPr lang="fi-FI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777511-2F01-1A4C-B457-373976E935B4}" type="slidenum">
              <a:rPr kumimoji="0" lang="en-US" sz="1200"/>
              <a:pPr/>
              <a:t>5</a:t>
            </a:fld>
            <a:endParaRPr kumimoji="0"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B9C4261-0B30-E144-86A1-0C2AFC389048}" type="slidenum">
              <a:rPr kumimoji="0" lang="en-US" sz="1200"/>
              <a:pPr/>
              <a:t>6</a:t>
            </a:fld>
            <a:endParaRPr kumimoji="0"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Philip was disappointed to have girls as he needed a son to secure the throne.</a:t>
            </a:r>
          </a:p>
          <a:p>
            <a:endParaRPr lang="fi-FI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97AC81-892D-F044-98FB-12DAB7C4E054}" type="slidenum">
              <a:rPr kumimoji="0" lang="en-US" sz="1200"/>
              <a:pPr/>
              <a:t>7</a:t>
            </a:fld>
            <a:endParaRPr kumimoji="0"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Isabella of Valois failed to provide Philip a heir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- She died in 1568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- Philip married his niece Anna,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daughter of the Emperor </a:t>
            </a:r>
            <a:r>
              <a:rPr lang="en-US" sz="1200" dirty="0" err="1">
                <a:latin typeface="Arial" charset="0"/>
                <a:ea typeface="ＭＳ Ｐゴシック" charset="0"/>
                <a:cs typeface="ＭＳ Ｐゴシック" charset="0"/>
              </a:rPr>
              <a:t>Maximillian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She gave him two sons  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fi-FI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97B07F-5957-544A-B472-3F165695D82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9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7E535-76B7-7B4E-BBC3-2E268867F8CC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71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5A0BE-FAD3-FC4A-A34F-9C3215BCC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516B31-FAEF-294C-AEBD-DEC57B9EA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7043A0-980E-6143-812A-A8AF3113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D6EC89-9E1F-3C45-9917-35A936F2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74BBFB-834C-1342-B266-B6F3249B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93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E7ACD7-A382-6240-B0FD-99AB37B1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198D68A-D452-A54F-BEED-625D2D48E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E133A3-95BD-7840-B1F3-27D80ED7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3FC39C-3E3D-F741-8E13-ED6FB1EF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E68C99-C5D5-2143-89C3-A147D809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41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EBF1833-95FE-0243-94C0-EC0776E69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B9AE4D5-FAD5-6647-B4BF-57CA11D5B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CFA103-6E03-B345-9800-795CDF19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8E70A4B-18DB-4148-B4CD-E6125024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B074EF-B265-B940-8D65-C2BE48AD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7143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258AA-B59B-2B4A-8DDB-5484BCB5404C}" type="datetime1">
              <a:rPr lang="en-US"/>
              <a:pPr>
                <a:defRPr/>
              </a:pPr>
              <a:t>3/9/22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447B0-3543-AF4D-9F6F-DF7FEE186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22542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609600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92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1981200"/>
            <a:ext cx="396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4B24B-8B76-0149-B4ED-FFC8F2E3E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6081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5B86AA-B707-6346-9225-5EA05DB1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5DEE1A-47CF-414A-9C75-29D9ADABB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87EA20-FF53-7941-AB0E-67B251A7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265C13-5DDC-704A-941A-98A288A7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97EDC6-2AB4-FC43-B984-1F4F2AC6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44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79EBE-4320-3943-BC76-6C0A4DC6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40C578-C84A-9845-80D5-7C6727469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A9528B-6A7A-9D4D-81AC-5DAA165A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8D21B3-A275-E842-8A12-DC98FFF3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F4B4BF-080F-184C-ADA6-2BDCC71C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95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9D708E-6C8C-384A-AA17-B024388D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3B5DC6-1D2F-4A42-ADEB-3E9904F46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038695C-DF45-524D-8B32-7EB78D3B6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5D0D34-E70C-D349-9F00-51FEDEFA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ED7E96E-8904-3B48-920D-45831CCB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13A7E61-5F65-794F-86EC-36B2B068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49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16EE71-E54F-A944-B2A9-12211DA5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9D4016-A5E6-2E46-A471-8F876F7DE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277D66-67E9-7D41-ADF4-E12CE547F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1603D8E-7978-F643-9A50-0744CD2BA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2CB9BDD-F4C3-324D-9C03-B99B0D7B4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BA50FD1-C449-B34D-955E-E69CE37F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6877879-6051-D940-9748-B15458B3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A114ABC-25DE-CB46-B712-5774A239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264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D940DD-1622-D74C-B397-82AA7122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632D7CF-D860-6645-A96B-588F4427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585872-7EDB-E64D-98BD-51873E44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BB51F7D-0CB4-954C-89CB-FDE65629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166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E30C71-E3AF-E347-84D4-F7F8B295E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7B1A6B-DE0B-1541-827C-9CB6B035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E53EF8-0356-2D48-A0A0-3F7A6A8C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934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CC6102-4F42-B441-BCEE-3132B4D0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3190F7-EDD0-1A45-8BFD-8372B18F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CA5823-56CE-5B4C-8C93-72E8DF395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5BFDD3-56BD-2343-BC77-BFA4E85C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4FFB9BD-D97A-2547-8CD4-069F0B22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11D2FCB-54C1-9948-B4A5-2B0A0A36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39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466E8B-4F78-2D49-978B-B5A41CC11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030F0C9-004A-7A4B-895D-D84FE161E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8ED7993-F795-9442-885B-E1838CF42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AAE06C-8F3D-2740-873E-6FE067CB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51EA5CC-9B76-9C43-92B9-C018DF95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4FA9451-23E2-2542-8CBC-D703F5BB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735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FFDB725-76F2-F04C-89E9-92337806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D7FC38-E92F-774C-AC3A-5199935B3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E180F7-2F8A-9848-A2CB-EC10486F5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D1EB-A6F2-B945-BF8D-5BF2514DB448}" type="datetimeFigureOut">
              <a:rPr lang="fi-FI" smtClean="0"/>
              <a:t>9.3.2022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49D653-EDA2-ED4A-BF83-502879AF2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10370B-35A7-D04E-9F75-BD04A56EE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C98A-D680-9145-831D-12E5B23F4FD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69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ditional metal armor">
            <a:extLst>
              <a:ext uri="{FF2B5EF4-FFF2-40B4-BE49-F238E27FC236}">
                <a16:creationId xmlns:a16="http://schemas.microsoft.com/office/drawing/2014/main" id="{EBF2703C-79F2-45F2-865B-0E6E1659C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 fontScale="90000"/>
          </a:bodyPr>
          <a:lstStyle/>
          <a:p>
            <a:pPr algn="l"/>
            <a:r>
              <a:rPr lang="fi-FI" sz="81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Holy</a:t>
            </a:r>
            <a:r>
              <a:rPr lang="fi-FI" sz="81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Roman Empire and </a:t>
            </a:r>
            <a:br>
              <a:rPr lang="fi-FI" sz="81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fi-FI" sz="81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REGENCY</a:t>
            </a:r>
            <a:br>
              <a:rPr lang="fi-FI" sz="81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fi-FI" sz="81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early</a:t>
            </a:r>
            <a:r>
              <a:rPr lang="fi-FI" sz="81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18th </a:t>
            </a:r>
            <a:r>
              <a:rPr lang="fi-FI" sz="81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century</a:t>
            </a:r>
            <a:br>
              <a:rPr lang="fi-FI" sz="81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endParaRPr lang="fi-FI" sz="8100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fi-FI" sz="3200"/>
              <a:t>Lecture 6 / Period Costume &amp; Style</a:t>
            </a:r>
          </a:p>
          <a:p>
            <a:pPr algn="l"/>
            <a:r>
              <a:rPr lang="fi-FI" sz="3200"/>
              <a:t>9.3.2022</a:t>
            </a:r>
          </a:p>
        </p:txBody>
      </p:sp>
    </p:spTree>
    <p:extLst>
      <p:ext uri="{BB962C8B-B14F-4D97-AF65-F5344CB8AC3E}">
        <p14:creationId xmlns:p14="http://schemas.microsoft.com/office/powerpoint/2010/main" val="140565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7E2B64-1982-314A-B8A0-3F54DD1F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Philip III of Spain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FC39EE-BEF0-5C43-B61E-FEAA42AB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Ruled</a:t>
            </a:r>
            <a:r>
              <a:rPr lang="fi-FI" dirty="0"/>
              <a:t> 1598 – 1621</a:t>
            </a:r>
          </a:p>
          <a:p>
            <a:r>
              <a:rPr lang="fi-FI" dirty="0" err="1"/>
              <a:t>Unfavoured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Moorish</a:t>
            </a:r>
            <a:r>
              <a:rPr lang="fi-FI" dirty="0"/>
              <a:t> </a:t>
            </a:r>
            <a:r>
              <a:rPr lang="fi-FI" dirty="0" err="1"/>
              <a:t>craftsmen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/>
              <a:t>           </a:t>
            </a:r>
            <a:r>
              <a:rPr lang="fi-FI" dirty="0">
                <a:sym typeface="Wingdings" pitchFamily="2" charset="2"/>
              </a:rPr>
              <a:t> </a:t>
            </a:r>
            <a:r>
              <a:rPr lang="fi-FI" dirty="0" err="1">
                <a:sym typeface="Wingdings" pitchFamily="2" charset="2"/>
              </a:rPr>
              <a:t>textiles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with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patterns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became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rare</a:t>
            </a:r>
            <a:r>
              <a:rPr lang="fi-FI" dirty="0">
                <a:sym typeface="Wingdings" pitchFamily="2" charset="2"/>
              </a:rPr>
              <a:t> </a:t>
            </a:r>
          </a:p>
          <a:p>
            <a:r>
              <a:rPr lang="fi-FI" dirty="0">
                <a:sym typeface="Wingdings" pitchFamily="2" charset="2"/>
              </a:rPr>
              <a:t>Gold and </a:t>
            </a:r>
            <a:r>
              <a:rPr lang="fi-FI" dirty="0" err="1">
                <a:sym typeface="Wingdings" pitchFamily="2" charset="2"/>
              </a:rPr>
              <a:t>silver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from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new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world</a:t>
            </a:r>
            <a:r>
              <a:rPr lang="fi-FI" dirty="0">
                <a:sym typeface="Wingdings" pitchFamily="2" charset="2"/>
              </a:rPr>
              <a:t> </a:t>
            </a:r>
          </a:p>
          <a:p>
            <a:r>
              <a:rPr lang="fi-FI" dirty="0" err="1">
                <a:sym typeface="Wingdings" pitchFamily="2" charset="2"/>
              </a:rPr>
              <a:t>Economy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decreased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9D188F7-4A06-4B42-862C-FD1E8BBF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805" y="478841"/>
            <a:ext cx="4110121" cy="56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14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8312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                                     Charles </a:t>
            </a:r>
            <a:r>
              <a:rPr lang="en-US" sz="3600" dirty="0"/>
              <a:t>II of Spain at age 15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07626" y="1045029"/>
            <a:ext cx="7220197" cy="473020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He only lived to the age of  36 and was the last Hapsburg King.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Too much intermarriage among the Hapsburgs.  </a:t>
            </a:r>
            <a:br>
              <a:rPr lang="en-US" dirty="0"/>
            </a:br>
            <a:r>
              <a:rPr lang="en-US" dirty="0"/>
              <a:t>He is the son of Philip IV and Philip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niece.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He wears a fashionable cravat like Louis XIV and red bow made of ribbons</a:t>
            </a:r>
            <a:endParaRPr lang="en-US" sz="1800" dirty="0"/>
          </a:p>
        </p:txBody>
      </p:sp>
      <p:pic>
        <p:nvPicPr>
          <p:cNvPr id="50181" name="Picture 5" descr="Charles II at 15 1661-1700 167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214" y="345978"/>
            <a:ext cx="4094659" cy="6128309"/>
          </a:xfrm>
        </p:spPr>
      </p:pic>
    </p:spTree>
    <p:extLst>
      <p:ext uri="{BB962C8B-B14F-4D97-AF65-F5344CB8AC3E}">
        <p14:creationId xmlns:p14="http://schemas.microsoft.com/office/powerpoint/2010/main" val="25910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290309" y="2111828"/>
            <a:ext cx="7048153" cy="4114800"/>
          </a:xfrm>
        </p:spPr>
        <p:txBody>
          <a:bodyPr/>
          <a:lstStyle/>
          <a:p>
            <a:r>
              <a:rPr lang="fi-FI" dirty="0" err="1"/>
              <a:t>Inés</a:t>
            </a:r>
            <a:r>
              <a:rPr lang="fi-FI" dirty="0"/>
              <a:t> de </a:t>
            </a:r>
            <a:r>
              <a:rPr lang="fi-FI" dirty="0" err="1"/>
              <a:t>Zúniga</a:t>
            </a:r>
            <a:r>
              <a:rPr lang="fi-FI" dirty="0"/>
              <a:t>, </a:t>
            </a:r>
            <a:r>
              <a:rPr lang="fi-FI" dirty="0" err="1"/>
              <a:t>countess</a:t>
            </a:r>
            <a:r>
              <a:rPr lang="fi-FI" dirty="0"/>
              <a:t> of </a:t>
            </a:r>
            <a:r>
              <a:rPr lang="fi-FI" dirty="0" err="1"/>
              <a:t>Monterey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1660- 1670</a:t>
            </a:r>
          </a:p>
          <a:p>
            <a:r>
              <a:rPr lang="fi-FI" dirty="0" err="1"/>
              <a:t>Following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spanish</a:t>
            </a:r>
            <a:r>
              <a:rPr lang="fi-FI" dirty="0"/>
              <a:t> </a:t>
            </a:r>
            <a:r>
              <a:rPr lang="fi-FI" dirty="0" err="1"/>
              <a:t>court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" y="83128"/>
            <a:ext cx="518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CD7D2E9-89FC-F24F-B93D-EC78B14C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France – early 18th century </a:t>
            </a:r>
          </a:p>
        </p:txBody>
      </p:sp>
    </p:spTree>
    <p:extLst>
      <p:ext uri="{BB962C8B-B14F-4D97-AF65-F5344CB8AC3E}">
        <p14:creationId xmlns:p14="http://schemas.microsoft.com/office/powerpoint/2010/main" val="397771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05614" y="-6927"/>
            <a:ext cx="4104142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Louis XIV 1695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106879" y="1406236"/>
            <a:ext cx="5853545" cy="57912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Full bottomed wig 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Rabat at neck</a:t>
            </a:r>
          </a:p>
          <a:p>
            <a:pPr marL="0" indent="0"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Breeches still worn for Court formal occasions like coronations, etc. 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High heeled shoes with red heels peculiar to the court of Louis XIV. Red bows and buckle.</a:t>
            </a:r>
          </a:p>
          <a:p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Coronation Robes (even though he’s been King for many years) and it is blue velvet with the gold Plantagenet “</a:t>
            </a:r>
            <a:r>
              <a:rPr lang="en-US" altLang="ja-JP" sz="1800" dirty="0" err="1">
                <a:latin typeface="Arial" charset="0"/>
                <a:ea typeface="ＭＳ Ｐゴシック" charset="0"/>
                <a:cs typeface="ＭＳ Ｐゴシック" charset="0"/>
              </a:rPr>
              <a:t>fleurs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altLang="ja-JP" sz="1800" dirty="0" err="1">
                <a:latin typeface="Arial" charset="0"/>
                <a:ea typeface="ＭＳ Ｐゴシック" charset="0"/>
                <a:cs typeface="ＭＳ Ｐゴシック" charset="0"/>
              </a:rPr>
              <a:t>lys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 and lined in ermine.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8" name="Picture 5" descr="1680_Louis XIV Court Red Heel Peruke Walking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69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8C1727-CEC3-5246-B865-041F647B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0" y="268544"/>
            <a:ext cx="7628906" cy="4351338"/>
          </a:xfrm>
        </p:spPr>
        <p:txBody>
          <a:bodyPr/>
          <a:lstStyle/>
          <a:p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death</a:t>
            </a:r>
            <a:r>
              <a:rPr lang="fi-FI" dirty="0"/>
              <a:t> of Louis XIV,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king</a:t>
            </a:r>
            <a:r>
              <a:rPr lang="fi-FI" dirty="0"/>
              <a:t> is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granson</a:t>
            </a:r>
            <a:r>
              <a:rPr lang="fi-FI" dirty="0"/>
              <a:t> Louis XV</a:t>
            </a:r>
          </a:p>
          <a:p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mistress</a:t>
            </a:r>
            <a:r>
              <a:rPr lang="fi-FI" dirty="0"/>
              <a:t> Madame </a:t>
            </a:r>
            <a:r>
              <a:rPr lang="fi-FI" dirty="0" err="1"/>
              <a:t>Pompadour</a:t>
            </a:r>
            <a:r>
              <a:rPr lang="fi-FI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C4BF2A9-432C-884A-BB1A-10A44D2E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735" y="279400"/>
            <a:ext cx="3442443" cy="4205546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58646B1-152D-EC42-A84A-A971809B0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560" y="1787269"/>
            <a:ext cx="3601795" cy="50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 flipH="1">
            <a:off x="0" y="381000"/>
            <a:ext cx="6071215" cy="55626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Jean-Antoine Watteau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“Watteau Back” on “Le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Sacque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</p:txBody>
      </p:sp>
      <p:pic>
        <p:nvPicPr>
          <p:cNvPr id="25602" name="Content Placeholder 5" descr="1720-Watteau Gersaints Dress Shop sign (det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05" t="-2827"/>
          <a:stretch>
            <a:fillRect/>
          </a:stretch>
        </p:blipFill>
        <p:spPr>
          <a:xfrm>
            <a:off x="5954252" y="-80962"/>
            <a:ext cx="4565650" cy="6938962"/>
          </a:xfrm>
        </p:spPr>
      </p:pic>
    </p:spTree>
    <p:extLst>
      <p:ext uri="{BB962C8B-B14F-4D97-AF65-F5344CB8AC3E}">
        <p14:creationId xmlns:p14="http://schemas.microsoft.com/office/powerpoint/2010/main" val="357304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 flipH="1">
            <a:off x="106878" y="609600"/>
            <a:ext cx="6650182" cy="54864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1720 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Gersaint’s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 Shop in Paris</a:t>
            </a:r>
            <a:b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Jean Antoine Watteau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Note the pigtail wraps on man’s wig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Dark coat over a gown, the laces up the front.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4" name="Content Placeholder 5" descr="1730s Watteau big wig men + bac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 r="-1079"/>
          <a:stretch>
            <a:fillRect/>
          </a:stretch>
        </p:blipFill>
        <p:spPr>
          <a:xfrm>
            <a:off x="7221022" y="114300"/>
            <a:ext cx="4864100" cy="6629400"/>
          </a:xfrm>
        </p:spPr>
      </p:pic>
    </p:spTree>
    <p:extLst>
      <p:ext uri="{BB962C8B-B14F-4D97-AF65-F5344CB8AC3E}">
        <p14:creationId xmlns:p14="http://schemas.microsoft.com/office/powerpoint/2010/main" val="330121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rakennus, ulko, henkilöt, ryhmä&#10;&#10;Kuvaus luotu automaattisesti">
            <a:extLst>
              <a:ext uri="{FF2B5EF4-FFF2-40B4-BE49-F238E27FC236}">
                <a16:creationId xmlns:a16="http://schemas.microsoft.com/office/drawing/2014/main" id="{25454D11-9793-3546-B568-D8F271ABD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657" b="121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6248400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1720</a:t>
            </a: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Day Dress</a:t>
            </a: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Boston Museum of Fine Arts</a:t>
            </a: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Content Placeholder 5" descr="1725-35_BMFA Extant Day Dres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29" r="-61229"/>
          <a:stretch>
            <a:fillRect/>
          </a:stretch>
        </p:blipFill>
        <p:spPr>
          <a:xfrm>
            <a:off x="3787776" y="-457200"/>
            <a:ext cx="10837862" cy="7315200"/>
          </a:xfrm>
        </p:spPr>
      </p:pic>
    </p:spTree>
    <p:extLst>
      <p:ext uri="{BB962C8B-B14F-4D97-AF65-F5344CB8AC3E}">
        <p14:creationId xmlns:p14="http://schemas.microsoft.com/office/powerpoint/2010/main" val="3188863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kumimoji="0" lang="en-US" sz="1400" dirty="0">
              <a:latin typeface="Arial" charset="0"/>
            </a:endParaRP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0763" y="49856"/>
            <a:ext cx="838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"/>
                <a:ea typeface="ＭＳ Ｐゴシック" charset="0"/>
                <a:cs typeface="Arial"/>
              </a:rPr>
              <a:t>Charles V -  Holy Roman Empire</a:t>
            </a: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2999"/>
            <a:ext cx="10820400" cy="914400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  <a:defRPr/>
            </a:pPr>
            <a:endParaRPr lang="en-US" sz="8000" dirty="0">
              <a:latin typeface="Times" charset="0"/>
              <a:ea typeface="ＭＳ Ｐゴシック" charset="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8000" dirty="0">
                <a:latin typeface="Arial"/>
                <a:ea typeface="ＭＳ Ｐゴシック" charset="0"/>
                <a:cs typeface="Arial"/>
              </a:rPr>
              <a:t>to throne in 1519 in Habsburg at age 19</a:t>
            </a:r>
          </a:p>
          <a:p>
            <a:pPr lvl="1" eaLnBrk="1" hangingPunct="1">
              <a:lnSpc>
                <a:spcPct val="120000"/>
              </a:lnSpc>
              <a:defRPr/>
            </a:pPr>
            <a:endParaRPr lang="en-US" sz="9600" dirty="0">
              <a:latin typeface="Arial"/>
              <a:ea typeface="ＭＳ Ｐゴシック" charset="0"/>
              <a:cs typeface="Arial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i-FI" sz="6400" dirty="0"/>
              <a:t>									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i-FI" sz="6400" dirty="0"/>
              <a:t>									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i-FI" sz="6400" dirty="0"/>
              <a:t>									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fi-FI" sz="64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i-FI" sz="6400" dirty="0"/>
              <a:t>	                                                           Charles V, 1533 </a:t>
            </a:r>
            <a:r>
              <a:rPr lang="fi-FI" sz="6400" dirty="0" err="1"/>
              <a:t>Titian</a:t>
            </a:r>
            <a:r>
              <a:rPr lang="fi-FI" sz="6400" dirty="0"/>
              <a:t>, Museo del </a:t>
            </a:r>
            <a:r>
              <a:rPr lang="fi-FI" sz="6400" dirty="0" err="1"/>
              <a:t>Prado</a:t>
            </a:r>
            <a:r>
              <a:rPr lang="fi-FI" sz="6400" dirty="0"/>
              <a:t>, Madrid, Spain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i-FI" sz="6400" dirty="0"/>
              <a:t>	</a:t>
            </a:r>
          </a:p>
          <a:p>
            <a:pPr lvl="8">
              <a:lnSpc>
                <a:spcPct val="90000"/>
              </a:lnSpc>
              <a:defRPr/>
            </a:pPr>
            <a:endParaRPr lang="en-US" sz="8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3657600" lvl="8" indent="0">
              <a:buNone/>
              <a:defRPr/>
            </a:pPr>
            <a:endParaRPr lang="en-US" sz="8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52" r="-10252"/>
          <a:stretch>
            <a:fillRect/>
          </a:stretch>
        </p:blipFill>
        <p:spPr>
          <a:xfrm>
            <a:off x="8077200" y="796383"/>
            <a:ext cx="4279232" cy="5925091"/>
          </a:xfrm>
        </p:spPr>
      </p:pic>
      <p:sp>
        <p:nvSpPr>
          <p:cNvPr id="5" name="Tekstiruutu 4"/>
          <p:cNvSpPr txBox="1"/>
          <p:nvPr/>
        </p:nvSpPr>
        <p:spPr>
          <a:xfrm>
            <a:off x="649705" y="2104220"/>
            <a:ext cx="766411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1506 inherits Spain from Grandparents Ferdinand &amp; Isabella</a:t>
            </a:r>
          </a:p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649705" y="2756543"/>
            <a:ext cx="7427495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Inherits New World, Austria &amp; Northern Italy from grandfather Maximilian of Austria </a:t>
            </a:r>
          </a:p>
        </p:txBody>
      </p:sp>
    </p:spTree>
    <p:extLst>
      <p:ext uri="{BB962C8B-B14F-4D97-AF65-F5344CB8AC3E}">
        <p14:creationId xmlns:p14="http://schemas.microsoft.com/office/powerpoint/2010/main" val="15246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0530" y="239013"/>
            <a:ext cx="11342914" cy="1143000"/>
          </a:xfrm>
        </p:spPr>
        <p:txBody>
          <a:bodyPr>
            <a:normAutofit fontScale="92500"/>
          </a:bodyPr>
          <a:lstStyle/>
          <a:p>
            <a:r>
              <a:rPr lang="fi-FI" dirty="0" err="1"/>
              <a:t>Sack</a:t>
            </a:r>
            <a:r>
              <a:rPr lang="fi-FI" dirty="0"/>
              <a:t> </a:t>
            </a:r>
            <a:r>
              <a:rPr lang="fi-FI" dirty="0" err="1"/>
              <a:t>back</a:t>
            </a:r>
            <a:r>
              <a:rPr lang="fi-FI" dirty="0"/>
              <a:t> </a:t>
            </a:r>
            <a:r>
              <a:rPr lang="fi-FI" dirty="0" err="1"/>
              <a:t>dresses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1750 and 1760</a:t>
            </a:r>
          </a:p>
          <a:p>
            <a:r>
              <a:rPr lang="fi-FI" dirty="0"/>
              <a:t>It </a:t>
            </a:r>
            <a:r>
              <a:rPr lang="fi-FI" dirty="0" err="1"/>
              <a:t>started</a:t>
            </a:r>
            <a:r>
              <a:rPr lang="fi-FI" dirty="0"/>
              <a:t> as </a:t>
            </a:r>
            <a:r>
              <a:rPr lang="fi-FI" dirty="0" err="1"/>
              <a:t>informal</a:t>
            </a:r>
            <a:r>
              <a:rPr lang="fi-FI" dirty="0"/>
              <a:t> </a:t>
            </a:r>
            <a:r>
              <a:rPr lang="fi-FI" dirty="0" err="1"/>
              <a:t>loose</a:t>
            </a:r>
            <a:r>
              <a:rPr lang="fi-FI" dirty="0"/>
              <a:t> </a:t>
            </a:r>
            <a:r>
              <a:rPr lang="fi-FI" dirty="0" err="1"/>
              <a:t>garment</a:t>
            </a:r>
            <a:r>
              <a:rPr lang="fi-FI" dirty="0"/>
              <a:t> in 1720’s and </a:t>
            </a:r>
            <a:r>
              <a:rPr lang="fi-FI" dirty="0" err="1"/>
              <a:t>developed</a:t>
            </a:r>
            <a:r>
              <a:rPr lang="fi-FI" dirty="0"/>
              <a:t> into a </a:t>
            </a:r>
            <a:r>
              <a:rPr lang="fi-FI" dirty="0" err="1"/>
              <a:t>court</a:t>
            </a:r>
            <a:r>
              <a:rPr lang="fi-FI" dirty="0"/>
              <a:t> </a:t>
            </a:r>
            <a:r>
              <a:rPr lang="fi-FI" dirty="0" err="1"/>
              <a:t>dress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34" y="1600201"/>
            <a:ext cx="3455045" cy="52578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576" y="1600202"/>
            <a:ext cx="338651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62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0"/>
          <a:stretch/>
        </p:blipFill>
        <p:spPr>
          <a:xfrm>
            <a:off x="6440070" y="58748"/>
            <a:ext cx="5170404" cy="6593943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1" y="58748"/>
            <a:ext cx="560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54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 flipH="1">
            <a:off x="0" y="685800"/>
            <a:ext cx="6972300" cy="5562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1745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Court Dress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Court dress of Italian brocaded silk with wide panniers.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Museum of Costume Assembly Rooms, Bath  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0" name="Content Placeholder 5" descr="1745_Court Dress    The Museum of Costume, Assembly Rooms, Bath.    Court dress of Italitan brocaded silk,   Gerorgia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00" r="-58057"/>
          <a:stretch>
            <a:fillRect/>
          </a:stretch>
        </p:blipFill>
        <p:spPr>
          <a:xfrm>
            <a:off x="6643688" y="0"/>
            <a:ext cx="8267701" cy="6871232"/>
          </a:xfrm>
        </p:spPr>
      </p:pic>
    </p:spTree>
    <p:extLst>
      <p:ext uri="{BB962C8B-B14F-4D97-AF65-F5344CB8AC3E}">
        <p14:creationId xmlns:p14="http://schemas.microsoft.com/office/powerpoint/2010/main" val="1665854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18A909-831F-5B47-A7B9-7893ECF2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Sofia Magdalena, </a:t>
            </a:r>
            <a:r>
              <a:rPr lang="fi-FI" sz="2800" dirty="0" err="1"/>
              <a:t>ceremonial</a:t>
            </a:r>
            <a:r>
              <a:rPr lang="fi-FI" sz="2800" dirty="0"/>
              <a:t> </a:t>
            </a:r>
            <a:r>
              <a:rPr lang="fi-FI" sz="2800" dirty="0" err="1"/>
              <a:t>robe</a:t>
            </a:r>
            <a:r>
              <a:rPr lang="fi-FI" sz="2800" dirty="0"/>
              <a:t> 1776</a:t>
            </a:r>
            <a:br>
              <a:rPr lang="fi-FI" sz="2800" dirty="0"/>
            </a:br>
            <a:r>
              <a:rPr lang="fi-FI" sz="2400" dirty="0" err="1"/>
              <a:t>Sweden</a:t>
            </a:r>
            <a:endParaRPr lang="fi-FI" sz="2400" dirty="0"/>
          </a:p>
        </p:txBody>
      </p:sp>
      <p:pic>
        <p:nvPicPr>
          <p:cNvPr id="5" name="Sisällön paikkamerkki 4" descr="Kuva, joka sisältää kohteen sisä, pöytä, istuminen, huone&#10;&#10;Kuvaus luotu automaattisesti">
            <a:extLst>
              <a:ext uri="{FF2B5EF4-FFF2-40B4-BE49-F238E27FC236}">
                <a16:creationId xmlns:a16="http://schemas.microsoft.com/office/drawing/2014/main" id="{5E7F7A61-7BAE-054D-B808-C720BA6A7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163" y="0"/>
            <a:ext cx="5176837" cy="6902450"/>
          </a:xfr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68ED5BE-7305-7C4B-873B-94531471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539" y="2264899"/>
            <a:ext cx="5731252" cy="45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1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 flipH="1">
            <a:off x="201880" y="609600"/>
            <a:ext cx="5894119" cy="5715000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1745 Madame Pompadour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by  Francois Boucher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Gown with matching petticoat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Ruffles become popular in the Rococo period 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Pastel colors are in fashion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Louis XV’s mistress, everyone followed her styles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2" name="Content Placeholder 5" descr="1745 Mme Pompadour Pin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7" t="-3485" r="-52827"/>
          <a:stretch>
            <a:fillRect/>
          </a:stretch>
        </p:blipFill>
        <p:spPr>
          <a:xfrm>
            <a:off x="6705602" y="-314325"/>
            <a:ext cx="7732713" cy="7172325"/>
          </a:xfrm>
        </p:spPr>
      </p:pic>
    </p:spTree>
    <p:extLst>
      <p:ext uri="{BB962C8B-B14F-4D97-AF65-F5344CB8AC3E}">
        <p14:creationId xmlns:p14="http://schemas.microsoft.com/office/powerpoint/2010/main" val="111603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 flipH="1">
            <a:off x="130628" y="609600"/>
            <a:ext cx="6388924" cy="5562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1742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Mary Edwards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by William Hogarth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English, gown with matching petticoat.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Bodice fastens in front with bows. Necklines lower, sleeves up to elbow.</a:t>
            </a:r>
          </a:p>
        </p:txBody>
      </p:sp>
      <p:pic>
        <p:nvPicPr>
          <p:cNvPr id="34818" name="Content Placeholder 5" descr="1742_WilliamHogarth Mary Edward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6" t="-200" r="-61816"/>
          <a:stretch>
            <a:fillRect/>
          </a:stretch>
        </p:blipFill>
        <p:spPr>
          <a:xfrm>
            <a:off x="6412676" y="-20638"/>
            <a:ext cx="7502525" cy="6899275"/>
          </a:xfrm>
        </p:spPr>
      </p:pic>
    </p:spTree>
    <p:extLst>
      <p:ext uri="{BB962C8B-B14F-4D97-AF65-F5344CB8AC3E}">
        <p14:creationId xmlns:p14="http://schemas.microsoft.com/office/powerpoint/2010/main" val="3873961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3"/>
          <a:stretch/>
        </p:blipFill>
        <p:spPr>
          <a:xfrm>
            <a:off x="1428997" y="0"/>
            <a:ext cx="2956855" cy="6858000"/>
          </a:xfrm>
        </p:spPr>
      </p:pic>
      <p:sp>
        <p:nvSpPr>
          <p:cNvPr id="5" name="Tekstiruutu 4"/>
          <p:cNvSpPr txBox="1"/>
          <p:nvPr/>
        </p:nvSpPr>
        <p:spPr>
          <a:xfrm>
            <a:off x="4670962" y="1692276"/>
            <a:ext cx="4726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Men’s</a:t>
            </a:r>
            <a:r>
              <a:rPr lang="fi-FI" sz="2400" dirty="0"/>
              <a:t> </a:t>
            </a:r>
            <a:r>
              <a:rPr lang="fi-FI" sz="2400" dirty="0" err="1"/>
              <a:t>coat</a:t>
            </a:r>
            <a:r>
              <a:rPr lang="fi-FI" sz="2400" dirty="0"/>
              <a:t>, </a:t>
            </a:r>
            <a:r>
              <a:rPr lang="fi-FI" sz="2400" dirty="0" err="1"/>
              <a:t>justaucorps</a:t>
            </a:r>
            <a:r>
              <a:rPr lang="fi-FI" sz="2400" dirty="0"/>
              <a:t>, 1720</a:t>
            </a:r>
          </a:p>
          <a:p>
            <a:r>
              <a:rPr lang="fi-FI" sz="2400" dirty="0" err="1"/>
              <a:t>Waistcoat</a:t>
            </a:r>
            <a:r>
              <a:rPr lang="fi-FI" sz="2400" dirty="0"/>
              <a:t> 1730 Germany</a:t>
            </a:r>
          </a:p>
          <a:p>
            <a:endParaRPr lang="fi-FI" sz="2400" dirty="0"/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052672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 flipH="1">
            <a:off x="166254" y="1"/>
            <a:ext cx="6614555" cy="649508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1730- 40</a:t>
            </a:r>
            <a:br>
              <a:rPr lang="en-US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400" dirty="0" err="1">
                <a:latin typeface="+mn-lt"/>
                <a:ea typeface="ＭＳ Ｐゴシック" charset="0"/>
                <a:cs typeface="ＭＳ Ｐゴシック" charset="0"/>
              </a:rPr>
              <a:t>Justaucorps</a:t>
            </a: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 , wool, embroidered with silver thread</a:t>
            </a:r>
            <a:br>
              <a:rPr lang="en-US" sz="24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Notice tight fitting breeches</a:t>
            </a:r>
          </a:p>
        </p:txBody>
      </p:sp>
      <p:pic>
        <p:nvPicPr>
          <p:cNvPr id="29698" name="Content Placeholder 5" descr="1730_40_Dress coat and breeches_Wool embroidered in silver thread_English_VandA_Lond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4" b="-291"/>
          <a:stretch>
            <a:fillRect/>
          </a:stretch>
        </p:blipFill>
        <p:spPr>
          <a:xfrm>
            <a:off x="7299758" y="-127000"/>
            <a:ext cx="4725987" cy="7112000"/>
          </a:xfrm>
        </p:spPr>
      </p:pic>
    </p:spTree>
    <p:extLst>
      <p:ext uri="{BB962C8B-B14F-4D97-AF65-F5344CB8AC3E}">
        <p14:creationId xmlns:p14="http://schemas.microsoft.com/office/powerpoint/2010/main" val="3442250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18" y="1903041"/>
            <a:ext cx="3611583" cy="4815444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r="9241"/>
          <a:stretch/>
        </p:blipFill>
        <p:spPr>
          <a:xfrm>
            <a:off x="6486951" y="1903041"/>
            <a:ext cx="2659303" cy="4815444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380010" y="380011"/>
            <a:ext cx="10248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Waistcoats</a:t>
            </a:r>
            <a:r>
              <a:rPr lang="fi-FI" sz="2400" dirty="0"/>
              <a:t>, 1730 &amp; 1740</a:t>
            </a:r>
          </a:p>
          <a:p>
            <a:r>
              <a:rPr lang="fi-FI" sz="2400" dirty="0"/>
              <a:t>Gold and </a:t>
            </a:r>
            <a:r>
              <a:rPr lang="fi-FI" sz="2400" dirty="0" err="1"/>
              <a:t>silver</a:t>
            </a:r>
            <a:r>
              <a:rPr lang="fi-FI" sz="2400" dirty="0"/>
              <a:t> </a:t>
            </a:r>
            <a:r>
              <a:rPr lang="fi-FI" sz="2400" dirty="0" err="1"/>
              <a:t>embroidered</a:t>
            </a:r>
            <a:r>
              <a:rPr lang="fi-FI" sz="2400" dirty="0"/>
              <a:t> </a:t>
            </a:r>
            <a:r>
              <a:rPr lang="fi-FI" sz="2400" dirty="0" err="1"/>
              <a:t>textiles</a:t>
            </a:r>
            <a:r>
              <a:rPr lang="fi-FI" sz="2400" dirty="0"/>
              <a:t> </a:t>
            </a:r>
            <a:r>
              <a:rPr lang="fi-FI" sz="2400" dirty="0" err="1"/>
              <a:t>were</a:t>
            </a:r>
            <a:r>
              <a:rPr lang="fi-FI" sz="2400" dirty="0"/>
              <a:t> </a:t>
            </a:r>
            <a:r>
              <a:rPr lang="fi-FI" sz="2400" dirty="0" err="1"/>
              <a:t>sold</a:t>
            </a:r>
            <a:r>
              <a:rPr lang="fi-FI" sz="2400" dirty="0"/>
              <a:t> </a:t>
            </a:r>
            <a:r>
              <a:rPr lang="fi-FI" sz="2400" dirty="0" err="1"/>
              <a:t>according</a:t>
            </a:r>
            <a:r>
              <a:rPr lang="fi-FI" sz="2400" dirty="0"/>
              <a:t> to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weight</a:t>
            </a:r>
            <a:r>
              <a:rPr lang="fi-FI" sz="2400" dirty="0"/>
              <a:t> of gold and </a:t>
            </a:r>
            <a:r>
              <a:rPr lang="fi-FI" sz="2400" dirty="0" err="1"/>
              <a:t>silver</a:t>
            </a:r>
            <a:r>
              <a:rPr lang="fi-FI" sz="2400" dirty="0"/>
              <a:t> </a:t>
            </a:r>
            <a:r>
              <a:rPr lang="fi-FI" sz="2400" dirty="0" err="1"/>
              <a:t>each</a:t>
            </a:r>
            <a:r>
              <a:rPr lang="fi-FI" sz="2400" dirty="0"/>
              <a:t> </a:t>
            </a:r>
            <a:r>
              <a:rPr lang="fi-FI" sz="2400" dirty="0" err="1"/>
              <a:t>piece</a:t>
            </a:r>
            <a:r>
              <a:rPr lang="fi-FI" sz="2400" dirty="0"/>
              <a:t> </a:t>
            </a:r>
            <a:r>
              <a:rPr lang="fi-FI" sz="2400" dirty="0" err="1"/>
              <a:t>contained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632494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" r="2" b="5669"/>
          <a:stretch/>
        </p:blipFill>
        <p:spPr>
          <a:xfrm>
            <a:off x="636204" y="10"/>
            <a:ext cx="5650972" cy="68579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7177" y="10"/>
            <a:ext cx="5785761" cy="3562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latin typeface="+mn-lt"/>
              </a:rPr>
              <a:t>Court Suit, 1720-30</a:t>
            </a:r>
            <a:br>
              <a:rPr lang="en-US" sz="2800" dirty="0">
                <a:latin typeface="+mn-lt"/>
              </a:rPr>
            </a:b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Changes appeared in men’s daily dress, but formal court dress remained heavy in weight and volume, elaborate surfaces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47" y="3273155"/>
            <a:ext cx="2688627" cy="35848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622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0" y="448721"/>
            <a:ext cx="5605463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Isabella of Portugal, wife of Charles V</a:t>
            </a:r>
          </a:p>
          <a:p>
            <a:r>
              <a:rPr lang="en-US" sz="2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Titian, c.1535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175" r="2595" b="127"/>
          <a:stretch/>
        </p:blipFill>
        <p:spPr>
          <a:xfrm>
            <a:off x="249682" y="0"/>
            <a:ext cx="5414519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4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Fabric</a:t>
            </a:r>
            <a:r>
              <a:rPr lang="fi-FI" dirty="0"/>
              <a:t> </a:t>
            </a:r>
            <a:r>
              <a:rPr lang="fi-FI" dirty="0" err="1"/>
              <a:t>manufacture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Flying Shuttle, a device that automatically carried yarn across the fabric was invented in 1733</a:t>
            </a:r>
          </a:p>
          <a:p>
            <a:r>
              <a:rPr lang="en-GB" dirty="0"/>
              <a:t>This dramatically changed the development of weaving techniques and the speed of making fabric</a:t>
            </a:r>
          </a:p>
        </p:txBody>
      </p:sp>
    </p:spTree>
    <p:extLst>
      <p:ext uri="{BB962C8B-B14F-4D97-AF65-F5344CB8AC3E}">
        <p14:creationId xmlns:p14="http://schemas.microsoft.com/office/powerpoint/2010/main" val="173922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9FEFB-9C4D-874C-AA04-E402F726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Fabric</a:t>
            </a:r>
            <a:r>
              <a:rPr lang="fi-FI" dirty="0"/>
              <a:t> </a:t>
            </a:r>
            <a:r>
              <a:rPr lang="fi-FI" dirty="0" err="1"/>
              <a:t>manufacture</a:t>
            </a:r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5E771D-0C7A-094D-AA55-6F1B1AD01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East </a:t>
            </a:r>
            <a:r>
              <a:rPr lang="fi-FI" dirty="0" err="1"/>
              <a:t>India</a:t>
            </a:r>
            <a:r>
              <a:rPr lang="fi-FI" dirty="0"/>
              <a:t> Company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established</a:t>
            </a:r>
            <a:r>
              <a:rPr lang="fi-FI" dirty="0"/>
              <a:t> in </a:t>
            </a:r>
            <a:r>
              <a:rPr lang="fi-FI" dirty="0" err="1"/>
              <a:t>early</a:t>
            </a:r>
            <a:r>
              <a:rPr lang="fi-FI" dirty="0"/>
              <a:t> 17th </a:t>
            </a:r>
            <a:r>
              <a:rPr lang="fi-FI" dirty="0" err="1"/>
              <a:t>century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Brought</a:t>
            </a:r>
            <a:r>
              <a:rPr lang="fi-FI" dirty="0"/>
              <a:t> </a:t>
            </a:r>
            <a:r>
              <a:rPr lang="fi-FI" dirty="0" err="1"/>
              <a:t>fabrics</a:t>
            </a:r>
            <a:r>
              <a:rPr lang="fi-FI" dirty="0"/>
              <a:t>, </a:t>
            </a:r>
            <a:r>
              <a:rPr lang="fi-FI" dirty="0" err="1"/>
              <a:t>especially</a:t>
            </a:r>
            <a:r>
              <a:rPr lang="fi-FI" dirty="0"/>
              <a:t> </a:t>
            </a:r>
            <a:r>
              <a:rPr lang="fi-FI" dirty="0" err="1"/>
              <a:t>cotton</a:t>
            </a:r>
            <a:r>
              <a:rPr lang="fi-FI" dirty="0"/>
              <a:t> and </a:t>
            </a:r>
            <a:r>
              <a:rPr lang="fi-FI" dirty="0" err="1"/>
              <a:t>silk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India</a:t>
            </a:r>
            <a:r>
              <a:rPr lang="fi-FI" dirty="0"/>
              <a:t> to Europe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Chintz</a:t>
            </a:r>
            <a:r>
              <a:rPr lang="fi-FI" dirty="0"/>
              <a:t> </a:t>
            </a:r>
            <a:r>
              <a:rPr lang="fi-FI" dirty="0" err="1"/>
              <a:t>fabric</a:t>
            </a:r>
            <a:r>
              <a:rPr lang="fi-FI" dirty="0"/>
              <a:t> </a:t>
            </a:r>
            <a:r>
              <a:rPr lang="fi-FI" dirty="0" err="1"/>
              <a:t>popular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oriental</a:t>
            </a:r>
            <a:r>
              <a:rPr lang="fi-FI" dirty="0"/>
              <a:t> </a:t>
            </a:r>
            <a:r>
              <a:rPr lang="fi-FI" dirty="0" err="1"/>
              <a:t>print</a:t>
            </a:r>
            <a:r>
              <a:rPr lang="fi-FI" dirty="0"/>
              <a:t> </a:t>
            </a:r>
            <a:r>
              <a:rPr lang="fi-FI" dirty="0" err="1"/>
              <a:t>designs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Calico</a:t>
            </a:r>
            <a:r>
              <a:rPr lang="fi-FI" dirty="0"/>
              <a:t> is a </a:t>
            </a:r>
            <a:r>
              <a:rPr lang="fi-FI" dirty="0" err="1"/>
              <a:t>fine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cotton</a:t>
            </a:r>
            <a:r>
              <a:rPr lang="fi-FI" dirty="0"/>
              <a:t> </a:t>
            </a:r>
            <a:r>
              <a:rPr lang="fi-FI" dirty="0" err="1"/>
              <a:t>fabric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Calcutta</a:t>
            </a:r>
            <a:r>
              <a:rPr lang="fi-FI" dirty="0"/>
              <a:t>, </a:t>
            </a:r>
            <a:r>
              <a:rPr lang="fi-FI"/>
              <a:t>India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436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Spanish Throne</a:t>
            </a:r>
          </a:p>
        </p:txBody>
      </p:sp>
      <p:pic>
        <p:nvPicPr>
          <p:cNvPr id="22533" name="Picture 5" descr="Eliz001_CoelloIsabellaOfValoisWifePhilipIISpanishFarthingale15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514" y="0"/>
            <a:ext cx="4337686" cy="6858000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27800" y="1909192"/>
            <a:ext cx="5202238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Elisabeth of Valois marries Philip II of Spain</a:t>
            </a:r>
          </a:p>
          <a:p>
            <a:r>
              <a:rPr lang="en-US" sz="1700" dirty="0">
                <a:solidFill>
                  <a:schemeClr val="bg1"/>
                </a:solidFill>
              </a:rPr>
              <a:t>She is given as a token of peace to end 60 years of war between Spain &amp; France</a:t>
            </a:r>
          </a:p>
          <a:p>
            <a:pPr marL="0"/>
            <a:r>
              <a:rPr lang="en-US" sz="1700" dirty="0">
                <a:solidFill>
                  <a:schemeClr val="bg1"/>
                </a:solidFill>
              </a:rPr>
              <a:t> </a:t>
            </a:r>
          </a:p>
          <a:p>
            <a:r>
              <a:rPr lang="en-US" sz="1700" dirty="0">
                <a:solidFill>
                  <a:schemeClr val="bg1"/>
                </a:solidFill>
              </a:rPr>
              <a:t>Black velvet Spanish coat with pendent sleeves caught by broaches over the sleeves of the gown. High neck supports the ruff.</a:t>
            </a:r>
          </a:p>
          <a:p>
            <a:r>
              <a:rPr lang="en-US" sz="1700" dirty="0">
                <a:solidFill>
                  <a:schemeClr val="bg1"/>
                </a:solidFill>
              </a:rPr>
              <a:t>Gown sleeves are decorated with horizontal bands of ribbon.</a:t>
            </a:r>
          </a:p>
          <a:p>
            <a:r>
              <a:rPr lang="en-US" sz="1700" dirty="0">
                <a:solidFill>
                  <a:schemeClr val="bg1"/>
                </a:solidFill>
              </a:rPr>
              <a:t>Expensive gold clasps decorated with red coral from the Indies decorate the front.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75836" y="69580"/>
            <a:ext cx="6096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Spain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5836" y="1295400"/>
            <a:ext cx="4888397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Philip II of Spain (1527-1598)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With the emblem of the golden fleece around his neck and a sugarloaf hat.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white ruff and cuffs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More modest beard starts as ruffs grow higher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5" name="Picture 4" descr="PhilipI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3180" y="160267"/>
            <a:ext cx="5566661" cy="6650081"/>
          </a:xfrm>
        </p:spPr>
      </p:pic>
      <p:sp>
        <p:nvSpPr>
          <p:cNvPr id="2" name="Suorakulmio 1"/>
          <p:cNvSpPr/>
          <p:nvPr/>
        </p:nvSpPr>
        <p:spPr>
          <a:xfrm>
            <a:off x="1974113" y="6119401"/>
            <a:ext cx="382906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Painting by Alonso Sanchez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Coello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3994" y="124440"/>
            <a:ext cx="5385192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Daughters of Philip II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315" y="2402063"/>
            <a:ext cx="5385191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Daughters of Philip II aged about 6 and 8 years of age, around 1567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Both wear children’s version of the Spanish Coat with pendant sleeves.</a:t>
            </a:r>
          </a:p>
        </p:txBody>
      </p:sp>
      <p:pic>
        <p:nvPicPr>
          <p:cNvPr id="24581" name="Picture 5" descr="Eliz003_DaughtersPhilipIICoelloPicadilsLoopedPearls15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0000" contras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9186" y="1267440"/>
            <a:ext cx="6173377" cy="5053208"/>
          </a:xfrm>
        </p:spPr>
      </p:pic>
    </p:spTree>
    <p:extLst>
      <p:ext uri="{BB962C8B-B14F-4D97-AF65-F5344CB8AC3E}">
        <p14:creationId xmlns:p14="http://schemas.microsoft.com/office/powerpoint/2010/main" val="38771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5649407-8C45-8B4B-B43A-BDFBD56CC0EC}" type="slidenum">
              <a:rPr kumimoji="0" lang="en-US" sz="1400">
                <a:latin typeface="Arial" charset="0"/>
              </a:rPr>
              <a:pPr eaLnBrk="1" hangingPunct="1"/>
              <a:t>7</a:t>
            </a:fld>
            <a:endParaRPr kumimoji="0" lang="en-US" sz="1400">
              <a:latin typeface="Arial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6609" y="-52923"/>
            <a:ext cx="60960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Sons of Philip II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" y="914400"/>
            <a:ext cx="7002609" cy="58070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Oldest son became Philip III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was a huge disappointment to all as he didn’t have no leadership skills</a:t>
            </a:r>
          </a:p>
          <a:p>
            <a:pPr marL="0" indent="0"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Here he is at age four with his brother c. 1582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5" descr="Eliz002_SonsPhilipIISanchezCoelloSpanishCoat15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2609" y="-762000"/>
            <a:ext cx="5060950" cy="7620000"/>
          </a:xfrm>
        </p:spPr>
      </p:pic>
    </p:spTree>
    <p:extLst>
      <p:ext uri="{BB962C8B-B14F-4D97-AF65-F5344CB8AC3E}">
        <p14:creationId xmlns:p14="http://schemas.microsoft.com/office/powerpoint/2010/main" val="35385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120316" y="388457"/>
            <a:ext cx="6197834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This painting by a court painter Alonso Sanchez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Coello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Boys are dressed in the Spanish coats, typical of women</a:t>
            </a:r>
            <a:r>
              <a:rPr lang="ja-JP" altLang="en-US" sz="2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s dress in the time period. </a:t>
            </a:r>
          </a:p>
          <a:p>
            <a:pPr>
              <a:lnSpc>
                <a:spcPct val="90000"/>
              </a:lnSpc>
            </a:pPr>
            <a:endParaRPr lang="en-US" altLang="ja-JP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Young boys are always dressed in women’s clothing until the age of 6.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Eliz002_SonsPhilipIISanchezCoelloSpanishCoat1581"/>
          <p:cNvPicPr>
            <a:picLocks noChangeAspect="1" noChangeArrowheads="1"/>
          </p:cNvPicPr>
          <p:nvPr/>
        </p:nvPicPr>
        <p:blipFill rotWithShape="1">
          <a:blip r:embed="rId2" cstate="print">
            <a:lum bright="-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249" y="10151"/>
            <a:ext cx="4631293" cy="68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0348" y="990601"/>
            <a:ext cx="7359073" cy="2438399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20000"/>
              </a:lnSpc>
              <a:defRPr/>
            </a:pPr>
            <a:r>
              <a:rPr lang="en-US" sz="9600" dirty="0">
                <a:latin typeface="Arial"/>
                <a:ea typeface="ＭＳ Ｐゴシック" charset="0"/>
                <a:cs typeface="Arial"/>
              </a:rPr>
              <a:t>1556 empire divided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9600" dirty="0">
                <a:latin typeface="Arial"/>
                <a:ea typeface="ＭＳ Ｐゴシック" charset="0"/>
                <a:cs typeface="Arial"/>
              </a:rPr>
              <a:t>Philip II -Spain, Lowlands&amp;  New World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9600" dirty="0">
                <a:latin typeface="Arial"/>
                <a:ea typeface="ＭＳ Ｐゴシック" charset="0"/>
                <a:cs typeface="Arial"/>
              </a:rPr>
              <a:t>brother Ferdinand -Austria&amp; Holy Roman</a:t>
            </a:r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01742" y="1274710"/>
            <a:ext cx="6860168" cy="431074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4351606" y="6073152"/>
            <a:ext cx="348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Infanta</a:t>
            </a:r>
            <a:r>
              <a:rPr lang="fi-FI" dirty="0"/>
              <a:t> </a:t>
            </a:r>
            <a:r>
              <a:rPr lang="fi-FI" dirty="0" err="1"/>
              <a:t>Isabella</a:t>
            </a:r>
            <a:r>
              <a:rPr lang="fi-FI" dirty="0"/>
              <a:t> </a:t>
            </a:r>
            <a:r>
              <a:rPr lang="fi-FI" dirty="0" err="1"/>
              <a:t>Clara</a:t>
            </a:r>
            <a:r>
              <a:rPr lang="fi-FI" dirty="0"/>
              <a:t> Eugenia</a:t>
            </a:r>
          </a:p>
          <a:p>
            <a:r>
              <a:rPr lang="fi-FI" dirty="0"/>
              <a:t>1584, Madrid</a:t>
            </a:r>
          </a:p>
        </p:txBody>
      </p:sp>
    </p:spTree>
    <p:extLst>
      <p:ext uri="{BB962C8B-B14F-4D97-AF65-F5344CB8AC3E}">
        <p14:creationId xmlns:p14="http://schemas.microsoft.com/office/powerpoint/2010/main" val="11742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976</Words>
  <Application>Microsoft Macintosh PowerPoint</Application>
  <PresentationFormat>Laajakuva</PresentationFormat>
  <Paragraphs>124</Paragraphs>
  <Slides>31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</vt:lpstr>
      <vt:lpstr>Times New Roman</vt:lpstr>
      <vt:lpstr>Wingdings</vt:lpstr>
      <vt:lpstr>Office-teema</vt:lpstr>
      <vt:lpstr>Holy Roman Empire and  REGENCY early 18th century </vt:lpstr>
      <vt:lpstr>Charles V -  Holy Roman Empire</vt:lpstr>
      <vt:lpstr>Isabella of Portugal, wife of Charles V Titian, c.1535</vt:lpstr>
      <vt:lpstr>Spanish Throne</vt:lpstr>
      <vt:lpstr>Spain</vt:lpstr>
      <vt:lpstr>Daughters of Philip II</vt:lpstr>
      <vt:lpstr>Sons of Philip II</vt:lpstr>
      <vt:lpstr>PowerPoint-esitys</vt:lpstr>
      <vt:lpstr>PowerPoint-esitys</vt:lpstr>
      <vt:lpstr>Philip III of Spain </vt:lpstr>
      <vt:lpstr>                                     Charles II of Spain at age 15</vt:lpstr>
      <vt:lpstr>PowerPoint-esitys</vt:lpstr>
      <vt:lpstr>France – early 18th century </vt:lpstr>
      <vt:lpstr>Louis XIV 1695</vt:lpstr>
      <vt:lpstr>PowerPoint-esitys</vt:lpstr>
      <vt:lpstr>Jean-Antoine Watteau   The “Watteau Back” on “Le Sacque”</vt:lpstr>
      <vt:lpstr>1720 Gersaint’s Shop in Paris Jean Antoine Watteau  - Note the pigtail wraps on man’s wig  - Dark coat over a gown, the laces up the front. </vt:lpstr>
      <vt:lpstr>PowerPoint-esitys</vt:lpstr>
      <vt:lpstr>1720 Day Dress Boston Museum of Fine Arts  </vt:lpstr>
      <vt:lpstr>PowerPoint-esitys</vt:lpstr>
      <vt:lpstr>PowerPoint-esitys</vt:lpstr>
      <vt:lpstr>1745  Court Dress  Court dress of Italian brocaded silk with wide panniers.  The Museum of Costume Assembly Rooms, Bath    </vt:lpstr>
      <vt:lpstr>Sofia Magdalena, ceremonial robe 1776 Sweden</vt:lpstr>
      <vt:lpstr>1745 Madame Pompadour by  Francois Boucher  Gown with matching petticoat Ruffles become popular in the Rococo period   Pastel colors are in fashion  Louis XV’s mistress, everyone followed her styles </vt:lpstr>
      <vt:lpstr>1742 Mary Edwards  by William Hogarth  English, gown with matching petticoat. Bodice fastens in front with bows. Necklines lower, sleeves up to elbow.</vt:lpstr>
      <vt:lpstr>PowerPoint-esitys</vt:lpstr>
      <vt:lpstr>1730- 40  Justaucorps , wool, embroidered with silver thread  Notice tight fitting breeches</vt:lpstr>
      <vt:lpstr>PowerPoint-esitys</vt:lpstr>
      <vt:lpstr>Court Suit, 1720-30  Changes appeared in men’s daily dress, but formal court dress remained heavy in weight and volume, elaborate surfaces</vt:lpstr>
      <vt:lpstr>Fabric manufacture</vt:lpstr>
      <vt:lpstr>Fabric manufacture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REGENCY early 18th century </dc:title>
  <dc:creator>Maarit Kalmakurki</dc:creator>
  <cp:lastModifiedBy>Maarit Kalmakurki</cp:lastModifiedBy>
  <cp:revision>6</cp:revision>
  <dcterms:created xsi:type="dcterms:W3CDTF">2022-03-09T06:42:00Z</dcterms:created>
  <dcterms:modified xsi:type="dcterms:W3CDTF">2022-03-09T12:15:38Z</dcterms:modified>
</cp:coreProperties>
</file>