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6"/>
  </p:notesMasterIdLst>
  <p:sldIdLst>
    <p:sldId id="407" r:id="rId3"/>
    <p:sldId id="549" r:id="rId4"/>
    <p:sldId id="515" r:id="rId5"/>
    <p:sldId id="611" r:id="rId6"/>
    <p:sldId id="537" r:id="rId7"/>
    <p:sldId id="612" r:id="rId8"/>
    <p:sldId id="616" r:id="rId9"/>
    <p:sldId id="614" r:id="rId10"/>
    <p:sldId id="524" r:id="rId11"/>
    <p:sldId id="525" r:id="rId12"/>
    <p:sldId id="526" r:id="rId13"/>
    <p:sldId id="527" r:id="rId14"/>
    <p:sldId id="528" r:id="rId15"/>
    <p:sldId id="529" r:id="rId16"/>
    <p:sldId id="530" r:id="rId17"/>
    <p:sldId id="531" r:id="rId18"/>
    <p:sldId id="548" r:id="rId19"/>
    <p:sldId id="592" r:id="rId20"/>
    <p:sldId id="617" r:id="rId21"/>
    <p:sldId id="532" r:id="rId22"/>
    <p:sldId id="533" r:id="rId23"/>
    <p:sldId id="534" r:id="rId24"/>
    <p:sldId id="536" r:id="rId25"/>
    <p:sldId id="586" r:id="rId26"/>
    <p:sldId id="587" r:id="rId27"/>
    <p:sldId id="588" r:id="rId28"/>
    <p:sldId id="589" r:id="rId29"/>
    <p:sldId id="590" r:id="rId30"/>
    <p:sldId id="618" r:id="rId31"/>
    <p:sldId id="552" r:id="rId32"/>
    <p:sldId id="553" r:id="rId33"/>
    <p:sldId id="554" r:id="rId34"/>
    <p:sldId id="555" r:id="rId35"/>
    <p:sldId id="556" r:id="rId36"/>
    <p:sldId id="557" r:id="rId37"/>
    <p:sldId id="559" r:id="rId38"/>
    <p:sldId id="561" r:id="rId39"/>
    <p:sldId id="563" r:id="rId40"/>
    <p:sldId id="564" r:id="rId41"/>
    <p:sldId id="565" r:id="rId42"/>
    <p:sldId id="566" r:id="rId43"/>
    <p:sldId id="567" r:id="rId44"/>
    <p:sldId id="569" r:id="rId45"/>
    <p:sldId id="571" r:id="rId46"/>
    <p:sldId id="572" r:id="rId47"/>
    <p:sldId id="575" r:id="rId48"/>
    <p:sldId id="576" r:id="rId49"/>
    <p:sldId id="577" r:id="rId50"/>
    <p:sldId id="578" r:id="rId51"/>
    <p:sldId id="579" r:id="rId52"/>
    <p:sldId id="580" r:id="rId53"/>
    <p:sldId id="581" r:id="rId54"/>
    <p:sldId id="582" r:id="rId55"/>
    <p:sldId id="583" r:id="rId56"/>
    <p:sldId id="591" r:id="rId57"/>
    <p:sldId id="546" r:id="rId58"/>
    <p:sldId id="547" r:id="rId59"/>
    <p:sldId id="593" r:id="rId60"/>
    <p:sldId id="595" r:id="rId61"/>
    <p:sldId id="596" r:id="rId62"/>
    <p:sldId id="597" r:id="rId63"/>
    <p:sldId id="598" r:id="rId64"/>
    <p:sldId id="600" r:id="rId65"/>
    <p:sldId id="601" r:id="rId66"/>
    <p:sldId id="602" r:id="rId67"/>
    <p:sldId id="603" r:id="rId68"/>
    <p:sldId id="604" r:id="rId69"/>
    <p:sldId id="605" r:id="rId70"/>
    <p:sldId id="606" r:id="rId71"/>
    <p:sldId id="607" r:id="rId72"/>
    <p:sldId id="608" r:id="rId73"/>
    <p:sldId id="609" r:id="rId74"/>
    <p:sldId id="610"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B0B0C-EDB4-4B36-A744-12719BC9922F}" v="108" dt="2019-01-27T20:42:56.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0549" autoAdjust="0"/>
  </p:normalViewPr>
  <p:slideViewPr>
    <p:cSldViewPr snapToGrid="0">
      <p:cViewPr varScale="1">
        <p:scale>
          <a:sx n="66" d="100"/>
          <a:sy n="66" d="100"/>
        </p:scale>
        <p:origin x="72" y="780"/>
      </p:cViewPr>
      <p:guideLst/>
    </p:cSldViewPr>
  </p:slideViewPr>
  <p:outlineViewPr>
    <p:cViewPr>
      <p:scale>
        <a:sx n="33" d="100"/>
        <a:sy n="33" d="100"/>
      </p:scale>
      <p:origin x="0" y="-341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on John" userId="ee002786-2272-4f49-9106-f378131e9d86" providerId="ADAL" clId="{83CB0B0C-EDB4-4B36-A744-12719BC9922F}"/>
    <pc:docChg chg="undo custSel addSld delSld modSld sldOrd">
      <pc:chgData name="Weston John" userId="ee002786-2272-4f49-9106-f378131e9d86" providerId="ADAL" clId="{83CB0B0C-EDB4-4B36-A744-12719BC9922F}" dt="2019-01-27T20:42:56.513" v="826" actId="20577"/>
      <pc:docMkLst>
        <pc:docMk/>
      </pc:docMkLst>
      <pc:sldChg chg="addSp delSp modSp">
        <pc:chgData name="Weston John" userId="ee002786-2272-4f49-9106-f378131e9d86" providerId="ADAL" clId="{83CB0B0C-EDB4-4B36-A744-12719BC9922F}" dt="2019-01-27T20:01:41.123" v="15" actId="20577"/>
        <pc:sldMkLst>
          <pc:docMk/>
          <pc:sldMk cId="1616671583" sldId="407"/>
        </pc:sldMkLst>
        <pc:spChg chg="mod">
          <ac:chgData name="Weston John" userId="ee002786-2272-4f49-9106-f378131e9d86" providerId="ADAL" clId="{83CB0B0C-EDB4-4B36-A744-12719BC9922F}" dt="2019-01-27T20:01:41.123" v="15" actId="20577"/>
          <ac:spMkLst>
            <pc:docMk/>
            <pc:sldMk cId="1616671583" sldId="407"/>
            <ac:spMk id="2" creationId="{00000000-0000-0000-0000-000000000000}"/>
          </ac:spMkLst>
        </pc:spChg>
        <pc:spChg chg="del mod">
          <ac:chgData name="Weston John" userId="ee002786-2272-4f49-9106-f378131e9d86" providerId="ADAL" clId="{83CB0B0C-EDB4-4B36-A744-12719BC9922F}" dt="2019-01-27T20:01:35.989" v="13" actId="478"/>
          <ac:spMkLst>
            <pc:docMk/>
            <pc:sldMk cId="1616671583" sldId="407"/>
            <ac:spMk id="3" creationId="{00000000-0000-0000-0000-000000000000}"/>
          </ac:spMkLst>
        </pc:spChg>
        <pc:spChg chg="add mod">
          <ac:chgData name="Weston John" userId="ee002786-2272-4f49-9106-f378131e9d86" providerId="ADAL" clId="{83CB0B0C-EDB4-4B36-A744-12719BC9922F}" dt="2019-01-27T20:01:35.989" v="13" actId="478"/>
          <ac:spMkLst>
            <pc:docMk/>
            <pc:sldMk cId="1616671583" sldId="407"/>
            <ac:spMk id="6" creationId="{E66F48EE-CCF5-43F3-9CF8-A069C2B5D7B2}"/>
          </ac:spMkLst>
        </pc:spChg>
      </pc:sldChg>
      <pc:sldChg chg="setBg">
        <pc:chgData name="Weston John" userId="ee002786-2272-4f49-9106-f378131e9d86" providerId="ADAL" clId="{83CB0B0C-EDB4-4B36-A744-12719BC9922F}" dt="2019-01-27T20:12:08.112" v="444"/>
        <pc:sldMkLst>
          <pc:docMk/>
          <pc:sldMk cId="959610751" sldId="515"/>
        </pc:sldMkLst>
      </pc:sldChg>
      <pc:sldChg chg="add">
        <pc:chgData name="Weston John" userId="ee002786-2272-4f49-9106-f378131e9d86" providerId="ADAL" clId="{83CB0B0C-EDB4-4B36-A744-12719BC9922F}" dt="2019-01-27T20:12:57.230" v="446"/>
        <pc:sldMkLst>
          <pc:docMk/>
          <pc:sldMk cId="5547053" sldId="537"/>
        </pc:sldMkLst>
      </pc:sldChg>
      <pc:sldChg chg="addSp delSp modSp">
        <pc:chgData name="Weston John" userId="ee002786-2272-4f49-9106-f378131e9d86" providerId="ADAL" clId="{83CB0B0C-EDB4-4B36-A744-12719BC9922F}" dt="2019-01-27T20:14:46.086" v="555" actId="20577"/>
        <pc:sldMkLst>
          <pc:docMk/>
          <pc:sldMk cId="1235645814" sldId="549"/>
        </pc:sldMkLst>
        <pc:spChg chg="mod">
          <ac:chgData name="Weston John" userId="ee002786-2272-4f49-9106-f378131e9d86" providerId="ADAL" clId="{83CB0B0C-EDB4-4B36-A744-12719BC9922F}" dt="2019-01-27T20:02:17.099" v="17" actId="1076"/>
          <ac:spMkLst>
            <pc:docMk/>
            <pc:sldMk cId="1235645814" sldId="549"/>
            <ac:spMk id="2" creationId="{00000000-0000-0000-0000-000000000000}"/>
          </ac:spMkLst>
        </pc:spChg>
        <pc:spChg chg="mod">
          <ac:chgData name="Weston John" userId="ee002786-2272-4f49-9106-f378131e9d86" providerId="ADAL" clId="{83CB0B0C-EDB4-4B36-A744-12719BC9922F}" dt="2019-01-27T20:14:46.086" v="555" actId="20577"/>
          <ac:spMkLst>
            <pc:docMk/>
            <pc:sldMk cId="1235645814" sldId="549"/>
            <ac:spMk id="3" creationId="{00000000-0000-0000-0000-000000000000}"/>
          </ac:spMkLst>
        </pc:spChg>
        <pc:spChg chg="add mod">
          <ac:chgData name="Weston John" userId="ee002786-2272-4f49-9106-f378131e9d86" providerId="ADAL" clId="{83CB0B0C-EDB4-4B36-A744-12719BC9922F}" dt="2019-01-27T20:04:13.481" v="105" actId="20577"/>
          <ac:spMkLst>
            <pc:docMk/>
            <pc:sldMk cId="1235645814" sldId="549"/>
            <ac:spMk id="5" creationId="{4F399E8F-E507-488B-A114-9811BB75847D}"/>
          </ac:spMkLst>
        </pc:spChg>
        <pc:spChg chg="add mod">
          <ac:chgData name="Weston John" userId="ee002786-2272-4f49-9106-f378131e9d86" providerId="ADAL" clId="{83CB0B0C-EDB4-4B36-A744-12719BC9922F}" dt="2019-01-27T20:07:57.843" v="433" actId="27636"/>
          <ac:spMkLst>
            <pc:docMk/>
            <pc:sldMk cId="1235645814" sldId="549"/>
            <ac:spMk id="6" creationId="{BD70683A-5189-4F1E-8BAF-3E9308790F8D}"/>
          </ac:spMkLst>
        </pc:spChg>
        <pc:picChg chg="del">
          <ac:chgData name="Weston John" userId="ee002786-2272-4f49-9106-f378131e9d86" providerId="ADAL" clId="{83CB0B0C-EDB4-4B36-A744-12719BC9922F}" dt="2019-01-27T20:02:07.841" v="16" actId="478"/>
          <ac:picMkLst>
            <pc:docMk/>
            <pc:sldMk cId="1235645814" sldId="549"/>
            <ac:picMk id="4" creationId="{00000000-0000-0000-0000-000000000000}"/>
          </ac:picMkLst>
        </pc:picChg>
      </pc:sldChg>
      <pc:sldChg chg="del">
        <pc:chgData name="Weston John" userId="ee002786-2272-4f49-9106-f378131e9d86" providerId="ADAL" clId="{83CB0B0C-EDB4-4B36-A744-12719BC9922F}" dt="2019-01-27T20:39:28.342" v="796" actId="2696"/>
        <pc:sldMkLst>
          <pc:docMk/>
          <pc:sldMk cId="1227480134" sldId="558"/>
        </pc:sldMkLst>
      </pc:sldChg>
      <pc:sldChg chg="modSp">
        <pc:chgData name="Weston John" userId="ee002786-2272-4f49-9106-f378131e9d86" providerId="ADAL" clId="{83CB0B0C-EDB4-4B36-A744-12719BC9922F}" dt="2019-01-27T20:40:13.264" v="812" actId="20577"/>
        <pc:sldMkLst>
          <pc:docMk/>
          <pc:sldMk cId="377468719" sldId="567"/>
        </pc:sldMkLst>
        <pc:spChg chg="mod">
          <ac:chgData name="Weston John" userId="ee002786-2272-4f49-9106-f378131e9d86" providerId="ADAL" clId="{83CB0B0C-EDB4-4B36-A744-12719BC9922F}" dt="2019-01-27T20:40:13.264" v="812" actId="20577"/>
          <ac:spMkLst>
            <pc:docMk/>
            <pc:sldMk cId="377468719" sldId="567"/>
            <ac:spMk id="6" creationId="{00000000-0000-0000-0000-000000000000}"/>
          </ac:spMkLst>
        </pc:spChg>
      </pc:sldChg>
      <pc:sldChg chg="modSp">
        <pc:chgData name="Weston John" userId="ee002786-2272-4f49-9106-f378131e9d86" providerId="ADAL" clId="{83CB0B0C-EDB4-4B36-A744-12719BC9922F}" dt="2019-01-27T20:34:36.915" v="721" actId="20577"/>
        <pc:sldMkLst>
          <pc:docMk/>
          <pc:sldMk cId="297198493" sldId="586"/>
        </pc:sldMkLst>
        <pc:spChg chg="mod">
          <ac:chgData name="Weston John" userId="ee002786-2272-4f49-9106-f378131e9d86" providerId="ADAL" clId="{83CB0B0C-EDB4-4B36-A744-12719BC9922F}" dt="2019-01-27T20:34:36.915" v="721" actId="20577"/>
          <ac:spMkLst>
            <pc:docMk/>
            <pc:sldMk cId="297198493" sldId="586"/>
            <ac:spMk id="3" creationId="{00000000-0000-0000-0000-000000000000}"/>
          </ac:spMkLst>
        </pc:spChg>
      </pc:sldChg>
      <pc:sldChg chg="modSp">
        <pc:chgData name="Weston John" userId="ee002786-2272-4f49-9106-f378131e9d86" providerId="ADAL" clId="{83CB0B0C-EDB4-4B36-A744-12719BC9922F}" dt="2019-01-27T20:22:20.731" v="694" actId="20577"/>
        <pc:sldMkLst>
          <pc:docMk/>
          <pc:sldMk cId="1761116703" sldId="588"/>
        </pc:sldMkLst>
        <pc:spChg chg="mod">
          <ac:chgData name="Weston John" userId="ee002786-2272-4f49-9106-f378131e9d86" providerId="ADAL" clId="{83CB0B0C-EDB4-4B36-A744-12719BC9922F}" dt="2019-01-27T20:22:20.731" v="694" actId="20577"/>
          <ac:spMkLst>
            <pc:docMk/>
            <pc:sldMk cId="1761116703" sldId="588"/>
            <ac:spMk id="3" creationId="{00000000-0000-0000-0000-000000000000}"/>
          </ac:spMkLst>
        </pc:spChg>
      </pc:sldChg>
      <pc:sldChg chg="modSp">
        <pc:chgData name="Weston John" userId="ee002786-2272-4f49-9106-f378131e9d86" providerId="ADAL" clId="{83CB0B0C-EDB4-4B36-A744-12719BC9922F}" dt="2019-01-27T20:42:56.513" v="826" actId="20577"/>
        <pc:sldMkLst>
          <pc:docMk/>
          <pc:sldMk cId="844042055" sldId="589"/>
        </pc:sldMkLst>
        <pc:spChg chg="mod">
          <ac:chgData name="Weston John" userId="ee002786-2272-4f49-9106-f378131e9d86" providerId="ADAL" clId="{83CB0B0C-EDB4-4B36-A744-12719BC9922F}" dt="2019-01-27T20:42:56.513" v="826" actId="20577"/>
          <ac:spMkLst>
            <pc:docMk/>
            <pc:sldMk cId="844042055" sldId="589"/>
            <ac:spMk id="3" creationId="{00000000-0000-0000-0000-000000000000}"/>
          </ac:spMkLst>
        </pc:spChg>
      </pc:sldChg>
      <pc:sldChg chg="modSp">
        <pc:chgData name="Weston John" userId="ee002786-2272-4f49-9106-f378131e9d86" providerId="ADAL" clId="{83CB0B0C-EDB4-4B36-A744-12719BC9922F}" dt="2019-01-27T20:34:53.654" v="759" actId="20577"/>
        <pc:sldMkLst>
          <pc:docMk/>
          <pc:sldMk cId="2191251263" sldId="590"/>
        </pc:sldMkLst>
        <pc:spChg chg="mod">
          <ac:chgData name="Weston John" userId="ee002786-2272-4f49-9106-f378131e9d86" providerId="ADAL" clId="{83CB0B0C-EDB4-4B36-A744-12719BC9922F}" dt="2019-01-27T20:34:53.654" v="759" actId="20577"/>
          <ac:spMkLst>
            <pc:docMk/>
            <pc:sldMk cId="2191251263" sldId="590"/>
            <ac:spMk id="3" creationId="{00000000-0000-0000-0000-000000000000}"/>
          </ac:spMkLst>
        </pc:spChg>
      </pc:sldChg>
      <pc:sldChg chg="modSp">
        <pc:chgData name="Weston John" userId="ee002786-2272-4f49-9106-f378131e9d86" providerId="ADAL" clId="{83CB0B0C-EDB4-4B36-A744-12719BC9922F}" dt="2019-01-27T20:41:37.011" v="813" actId="207"/>
        <pc:sldMkLst>
          <pc:docMk/>
          <pc:sldMk cId="419507225" sldId="609"/>
        </pc:sldMkLst>
        <pc:spChg chg="mod">
          <ac:chgData name="Weston John" userId="ee002786-2272-4f49-9106-f378131e9d86" providerId="ADAL" clId="{83CB0B0C-EDB4-4B36-A744-12719BC9922F}" dt="2019-01-27T20:41:37.011" v="813" actId="207"/>
          <ac:spMkLst>
            <pc:docMk/>
            <pc:sldMk cId="419507225" sldId="609"/>
            <ac:spMk id="5" creationId="{00000000-0000-0000-0000-000000000000}"/>
          </ac:spMkLst>
        </pc:spChg>
      </pc:sldChg>
      <pc:sldChg chg="addSp modSp add">
        <pc:chgData name="Weston John" userId="ee002786-2272-4f49-9106-f378131e9d86" providerId="ADAL" clId="{83CB0B0C-EDB4-4B36-A744-12719BC9922F}" dt="2019-01-27T20:17:04.022" v="692" actId="14100"/>
        <pc:sldMkLst>
          <pc:docMk/>
          <pc:sldMk cId="2217572730" sldId="611"/>
        </pc:sldMkLst>
        <pc:spChg chg="mod">
          <ac:chgData name="Weston John" userId="ee002786-2272-4f49-9106-f378131e9d86" providerId="ADAL" clId="{83CB0B0C-EDB4-4B36-A744-12719BC9922F}" dt="2019-01-27T20:15:41.669" v="582" actId="1038"/>
          <ac:spMkLst>
            <pc:docMk/>
            <pc:sldMk cId="2217572730" sldId="611"/>
            <ac:spMk id="2" creationId="{C4207300-84C8-40AD-B964-F55502368367}"/>
          </ac:spMkLst>
        </pc:spChg>
        <pc:spChg chg="mod">
          <ac:chgData name="Weston John" userId="ee002786-2272-4f49-9106-f378131e9d86" providerId="ADAL" clId="{83CB0B0C-EDB4-4B36-A744-12719BC9922F}" dt="2019-01-27T20:17:04.022" v="692" actId="14100"/>
          <ac:spMkLst>
            <pc:docMk/>
            <pc:sldMk cId="2217572730" sldId="611"/>
            <ac:spMk id="3" creationId="{1BA13F87-A916-4034-B5D7-9A9E6AE1D4C5}"/>
          </ac:spMkLst>
        </pc:spChg>
        <pc:spChg chg="add mod">
          <ac:chgData name="Weston John" userId="ee002786-2272-4f49-9106-f378131e9d86" providerId="ADAL" clId="{83CB0B0C-EDB4-4B36-A744-12719BC9922F}" dt="2019-01-27T20:16:03.600" v="589" actId="14100"/>
          <ac:spMkLst>
            <pc:docMk/>
            <pc:sldMk cId="2217572730" sldId="611"/>
            <ac:spMk id="4" creationId="{8B68775D-8D9D-44EA-A73B-0ADFB6FEC1AA}"/>
          </ac:spMkLst>
        </pc:spChg>
        <pc:spChg chg="add mod">
          <ac:chgData name="Weston John" userId="ee002786-2272-4f49-9106-f378131e9d86" providerId="ADAL" clId="{83CB0B0C-EDB4-4B36-A744-12719BC9922F}" dt="2019-01-27T20:17:00.474" v="691" actId="20577"/>
          <ac:spMkLst>
            <pc:docMk/>
            <pc:sldMk cId="2217572730" sldId="611"/>
            <ac:spMk id="5" creationId="{753057F0-0E31-4363-BA7D-EF908C96FB2A}"/>
          </ac:spMkLst>
        </pc:spChg>
      </pc:sldChg>
      <pc:sldChg chg="add">
        <pc:chgData name="Weston John" userId="ee002786-2272-4f49-9106-f378131e9d86" providerId="ADAL" clId="{83CB0B0C-EDB4-4B36-A744-12719BC9922F}" dt="2019-01-27T20:13:12.323" v="447"/>
        <pc:sldMkLst>
          <pc:docMk/>
          <pc:sldMk cId="2070027896" sldId="612"/>
        </pc:sldMkLst>
      </pc:sldChg>
      <pc:sldChg chg="modSp add del">
        <pc:chgData name="Weston John" userId="ee002786-2272-4f49-9106-f378131e9d86" providerId="ADAL" clId="{83CB0B0C-EDB4-4B36-A744-12719BC9922F}" dt="2019-01-27T20:38:38.519" v="784" actId="2696"/>
        <pc:sldMkLst>
          <pc:docMk/>
          <pc:sldMk cId="2923370572" sldId="613"/>
        </pc:sldMkLst>
        <pc:spChg chg="mod">
          <ac:chgData name="Weston John" userId="ee002786-2272-4f49-9106-f378131e9d86" providerId="ADAL" clId="{83CB0B0C-EDB4-4B36-A744-12719BC9922F}" dt="2019-01-27T20:13:31.916" v="450" actId="20577"/>
          <ac:spMkLst>
            <pc:docMk/>
            <pc:sldMk cId="2923370572" sldId="613"/>
            <ac:spMk id="2" creationId="{C4207300-84C8-40AD-B964-F55502368367}"/>
          </ac:spMkLst>
        </pc:spChg>
        <pc:spChg chg="mod">
          <ac:chgData name="Weston John" userId="ee002786-2272-4f49-9106-f378131e9d86" providerId="ADAL" clId="{83CB0B0C-EDB4-4B36-A744-12719BC9922F}" dt="2019-01-27T20:36:08.750" v="761" actId="20577"/>
          <ac:spMkLst>
            <pc:docMk/>
            <pc:sldMk cId="2923370572" sldId="613"/>
            <ac:spMk id="3" creationId="{1BA13F87-A916-4034-B5D7-9A9E6AE1D4C5}"/>
          </ac:spMkLst>
        </pc:spChg>
      </pc:sldChg>
      <pc:sldChg chg="modSp add">
        <pc:chgData name="Weston John" userId="ee002786-2272-4f49-9106-f378131e9d86" providerId="ADAL" clId="{83CB0B0C-EDB4-4B36-A744-12719BC9922F}" dt="2019-01-27T20:38:26.680" v="782" actId="20577"/>
        <pc:sldMkLst>
          <pc:docMk/>
          <pc:sldMk cId="1733681303" sldId="614"/>
        </pc:sldMkLst>
        <pc:spChg chg="mod">
          <ac:chgData name="Weston John" userId="ee002786-2272-4f49-9106-f378131e9d86" providerId="ADAL" clId="{83CB0B0C-EDB4-4B36-A744-12719BC9922F}" dt="2019-01-27T20:38:26.680" v="782" actId="20577"/>
          <ac:spMkLst>
            <pc:docMk/>
            <pc:sldMk cId="1733681303" sldId="614"/>
            <ac:spMk id="3" creationId="{1BA13F87-A916-4034-B5D7-9A9E6AE1D4C5}"/>
          </ac:spMkLst>
        </pc:spChg>
      </pc:sldChg>
      <pc:sldChg chg="modSp add del">
        <pc:chgData name="Weston John" userId="ee002786-2272-4f49-9106-f378131e9d86" providerId="ADAL" clId="{83CB0B0C-EDB4-4B36-A744-12719BC9922F}" dt="2019-01-27T20:38:54.974" v="788" actId="2696"/>
        <pc:sldMkLst>
          <pc:docMk/>
          <pc:sldMk cId="372162911" sldId="615"/>
        </pc:sldMkLst>
        <pc:spChg chg="mod">
          <ac:chgData name="Weston John" userId="ee002786-2272-4f49-9106-f378131e9d86" providerId="ADAL" clId="{83CB0B0C-EDB4-4B36-A744-12719BC9922F}" dt="2019-01-27T20:37:40.256" v="776" actId="113"/>
          <ac:spMkLst>
            <pc:docMk/>
            <pc:sldMk cId="372162911" sldId="615"/>
            <ac:spMk id="3" creationId="{1BA13F87-A916-4034-B5D7-9A9E6AE1D4C5}"/>
          </ac:spMkLst>
        </pc:spChg>
      </pc:sldChg>
      <pc:sldChg chg="modSp add">
        <pc:chgData name="Weston John" userId="ee002786-2272-4f49-9106-f378131e9d86" providerId="ADAL" clId="{83CB0B0C-EDB4-4B36-A744-12719BC9922F}" dt="2019-01-27T20:38:42.352" v="786" actId="113"/>
        <pc:sldMkLst>
          <pc:docMk/>
          <pc:sldMk cId="3564066629" sldId="616"/>
        </pc:sldMkLst>
        <pc:spChg chg="mod">
          <ac:chgData name="Weston John" userId="ee002786-2272-4f49-9106-f378131e9d86" providerId="ADAL" clId="{83CB0B0C-EDB4-4B36-A744-12719BC9922F}" dt="2019-01-27T20:38:42.352" v="786" actId="113"/>
          <ac:spMkLst>
            <pc:docMk/>
            <pc:sldMk cId="3564066629" sldId="616"/>
            <ac:spMk id="3" creationId="{1BA13F87-A916-4034-B5D7-9A9E6AE1D4C5}"/>
          </ac:spMkLst>
        </pc:spChg>
      </pc:sldChg>
      <pc:sldChg chg="modSp add">
        <pc:chgData name="Weston John" userId="ee002786-2272-4f49-9106-f378131e9d86" providerId="ADAL" clId="{83CB0B0C-EDB4-4B36-A744-12719BC9922F}" dt="2019-01-27T20:38:59.082" v="792" actId="113"/>
        <pc:sldMkLst>
          <pc:docMk/>
          <pc:sldMk cId="1266970108" sldId="617"/>
        </pc:sldMkLst>
        <pc:spChg chg="mod">
          <ac:chgData name="Weston John" userId="ee002786-2272-4f49-9106-f378131e9d86" providerId="ADAL" clId="{83CB0B0C-EDB4-4B36-A744-12719BC9922F}" dt="2019-01-27T20:38:59.082" v="792" actId="113"/>
          <ac:spMkLst>
            <pc:docMk/>
            <pc:sldMk cId="1266970108" sldId="617"/>
            <ac:spMk id="3" creationId="{1BA13F87-A916-4034-B5D7-9A9E6AE1D4C5}"/>
          </ac:spMkLst>
        </pc:spChg>
      </pc:sldChg>
      <pc:sldChg chg="modSp add ord">
        <pc:chgData name="Weston John" userId="ee002786-2272-4f49-9106-f378131e9d86" providerId="ADAL" clId="{83CB0B0C-EDB4-4B36-A744-12719BC9922F}" dt="2019-01-27T20:39:38.884" v="797"/>
        <pc:sldMkLst>
          <pc:docMk/>
          <pc:sldMk cId="248432172" sldId="618"/>
        </pc:sldMkLst>
        <pc:spChg chg="mod">
          <ac:chgData name="Weston John" userId="ee002786-2272-4f49-9106-f378131e9d86" providerId="ADAL" clId="{83CB0B0C-EDB4-4B36-A744-12719BC9922F}" dt="2019-01-27T20:39:08.821" v="795" actId="114"/>
          <ac:spMkLst>
            <pc:docMk/>
            <pc:sldMk cId="248432172" sldId="618"/>
            <ac:spMk id="3" creationId="{1BA13F87-A916-4034-B5D7-9A9E6AE1D4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816B4-8046-4CDC-BF4E-93D60073BAD5}"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2FF-618A-4183-883D-F94DB7D7E2BC}" type="slidenum">
              <a:rPr lang="en-US" smtClean="0"/>
              <a:t>‹#›</a:t>
            </a:fld>
            <a:endParaRPr lang="en-US"/>
          </a:p>
        </p:txBody>
      </p:sp>
    </p:spTree>
    <p:extLst>
      <p:ext uri="{BB962C8B-B14F-4D97-AF65-F5344CB8AC3E}">
        <p14:creationId xmlns:p14="http://schemas.microsoft.com/office/powerpoint/2010/main" val="307231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na.aalto.fi/awe/style/field/eng/intro/index.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na.aalto.fi/awe/grammar/adverbs/index.htm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3392FF-618A-4183-883D-F94DB7D7E2BC}" type="slidenum">
              <a:rPr lang="en-US" smtClean="0"/>
              <a:t>1</a:t>
            </a:fld>
            <a:endParaRPr lang="en-US"/>
          </a:p>
        </p:txBody>
      </p:sp>
    </p:spTree>
    <p:extLst>
      <p:ext uri="{BB962C8B-B14F-4D97-AF65-F5344CB8AC3E}">
        <p14:creationId xmlns:p14="http://schemas.microsoft.com/office/powerpoint/2010/main" val="111657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pattern, the writer begins by describing the </a:t>
            </a:r>
            <a:r>
              <a:rPr lang="en-US" sz="1200" b="1" dirty="0"/>
              <a:t>“good”</a:t>
            </a:r>
            <a:r>
              <a:rPr lang="en-US" sz="1200" dirty="0"/>
              <a:t> or </a:t>
            </a:r>
            <a:r>
              <a:rPr lang="en-US" sz="1200" b="1" dirty="0"/>
              <a:t>positive</a:t>
            </a:r>
            <a:r>
              <a:rPr lang="en-US" sz="1200" dirty="0"/>
              <a:t> side (</a:t>
            </a:r>
            <a:r>
              <a:rPr lang="en-US" sz="1200" i="1" dirty="0"/>
              <a:t>benefits</a:t>
            </a:r>
            <a:r>
              <a:rPr lang="en-US" sz="1200" dirty="0"/>
              <a:t>, </a:t>
            </a:r>
            <a:r>
              <a:rPr lang="en-US" sz="1200" i="1" dirty="0"/>
              <a:t>advantages</a:t>
            </a:r>
            <a:r>
              <a:rPr lang="en-US" sz="1200" dirty="0"/>
              <a:t>) of the present situation, and then goes on to present the </a:t>
            </a:r>
            <a:r>
              <a:rPr lang="en-US" sz="1200" b="1" dirty="0"/>
              <a:t>problems</a:t>
            </a:r>
            <a:r>
              <a:rPr lang="en-US" sz="1200" dirty="0"/>
              <a:t> (</a:t>
            </a:r>
            <a:r>
              <a:rPr lang="en-US" sz="1200" i="1" dirty="0"/>
              <a:t>drawbacks</a:t>
            </a:r>
            <a:r>
              <a:rPr lang="en-US" sz="1200" dirty="0"/>
              <a:t>, </a:t>
            </a:r>
            <a:r>
              <a:rPr lang="en-US" sz="1200" i="1" dirty="0"/>
              <a:t>disadvantages</a:t>
            </a:r>
            <a:r>
              <a:rPr lang="en-US" sz="1200" dirty="0"/>
              <a:t>). This </a:t>
            </a:r>
            <a:r>
              <a:rPr lang="en-US" sz="1200" b="1" dirty="0"/>
              <a:t>positive-to-negative</a:t>
            </a:r>
            <a:r>
              <a:rPr lang="en-US" sz="1200" dirty="0"/>
              <a:t> ordering is the mirror opposite of that used with </a:t>
            </a:r>
            <a:r>
              <a:rPr lang="en-US" sz="1200" i="1" dirty="0"/>
              <a:t>“nevertheless”</a:t>
            </a:r>
            <a:r>
              <a:rPr lang="en-US" sz="1200" dirty="0"/>
              <a:t>. The </a:t>
            </a:r>
            <a:r>
              <a:rPr lang="en-US" sz="1200" b="1" dirty="0"/>
              <a:t>Situation-Problem-Solution</a:t>
            </a:r>
            <a:r>
              <a:rPr lang="en-US" sz="1200" dirty="0"/>
              <a:t> pattern forms the basis for structuring </a:t>
            </a:r>
            <a:r>
              <a:rPr lang="en-US" sz="1200" b="1" dirty="0"/>
              <a:t>abstracts</a:t>
            </a:r>
            <a:r>
              <a:rPr lang="en-US" sz="1200" dirty="0"/>
              <a:t> and </a:t>
            </a:r>
            <a:r>
              <a:rPr lang="en-US" sz="1200" dirty="0">
                <a:solidFill>
                  <a:schemeClr val="bg1"/>
                </a:solidFill>
                <a:hlinkClick r:id="rId3"/>
              </a:rPr>
              <a:t>introduction sections</a:t>
            </a:r>
            <a:r>
              <a:rPr lang="en-US" sz="1200" dirty="0">
                <a:solidFill>
                  <a:schemeClr val="bg1"/>
                </a:solidFill>
              </a:rPr>
              <a:t> </a:t>
            </a:r>
            <a:r>
              <a:rPr lang="en-US" sz="1200" dirty="0"/>
              <a:t>in research articles. This is an important function in academic writing, where writers are attempting to justify their choice of research topic.</a:t>
            </a:r>
          </a:p>
          <a:p>
            <a:endParaRPr lang="fi-FI" dirty="0"/>
          </a:p>
        </p:txBody>
      </p:sp>
      <p:sp>
        <p:nvSpPr>
          <p:cNvPr id="4" name="Slide Number Placeholder 3"/>
          <p:cNvSpPr>
            <a:spLocks noGrp="1"/>
          </p:cNvSpPr>
          <p:nvPr>
            <p:ph type="sldNum" sz="quarter" idx="10"/>
          </p:nvPr>
        </p:nvSpPr>
        <p:spPr/>
        <p:txBody>
          <a:bodyPr/>
          <a:lstStyle/>
          <a:p>
            <a:fld id="{9A3392FF-618A-4183-883D-F94DB7D7E2BC}" type="slidenum">
              <a:rPr lang="en-US" smtClean="0"/>
              <a:t>65</a:t>
            </a:fld>
            <a:endParaRPr lang="en-US"/>
          </a:p>
        </p:txBody>
      </p:sp>
    </p:spTree>
    <p:extLst>
      <p:ext uri="{BB962C8B-B14F-4D97-AF65-F5344CB8AC3E}">
        <p14:creationId xmlns:p14="http://schemas.microsoft.com/office/powerpoint/2010/main" val="117409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causative sentence connectors can also be placed within the sentences, they mainly occur at the beginning of sentences, especially in the academic writing of biomedical and engineering fields. When occurring within sentences, they follow the normal rules for </a:t>
            </a:r>
            <a:r>
              <a:rPr lang="en-US" dirty="0">
                <a:solidFill>
                  <a:schemeClr val="bg1"/>
                </a:solidFill>
                <a:hlinkClick r:id="rId3"/>
              </a:rPr>
              <a:t>positioning adverbs in the sentence</a:t>
            </a:r>
            <a:r>
              <a:rPr lang="en-US" dirty="0">
                <a:solidFill>
                  <a:schemeClr val="bg1"/>
                </a:solidFill>
              </a:rPr>
              <a:t> </a:t>
            </a:r>
            <a:r>
              <a:rPr lang="en-US" dirty="0"/>
              <a:t>(preferably around the verb). Different research fields have preferences in their choice and use of these signals. The best way to get a feeling for which connectors and how they are used in your own field is to analyze articles in prominent journals from your own field. </a:t>
            </a:r>
          </a:p>
        </p:txBody>
      </p:sp>
      <p:sp>
        <p:nvSpPr>
          <p:cNvPr id="4" name="Slide Number Placeholder 3"/>
          <p:cNvSpPr>
            <a:spLocks noGrp="1"/>
          </p:cNvSpPr>
          <p:nvPr>
            <p:ph type="sldNum" sz="quarter" idx="10"/>
          </p:nvPr>
        </p:nvSpPr>
        <p:spPr/>
        <p:txBody>
          <a:bodyPr/>
          <a:lstStyle/>
          <a:p>
            <a:fld id="{9A3392FF-618A-4183-883D-F94DB7D7E2BC}" type="slidenum">
              <a:rPr lang="en-US" smtClean="0"/>
              <a:t>66</a:t>
            </a:fld>
            <a:endParaRPr lang="en-US"/>
          </a:p>
        </p:txBody>
      </p:sp>
    </p:spTree>
    <p:extLst>
      <p:ext uri="{BB962C8B-B14F-4D97-AF65-F5344CB8AC3E}">
        <p14:creationId xmlns:p14="http://schemas.microsoft.com/office/powerpoint/2010/main" val="74826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3392FF-618A-4183-883D-F94DB7D7E2BC}" type="slidenum">
              <a:rPr lang="en-US" smtClean="0"/>
              <a:t>2</a:t>
            </a:fld>
            <a:endParaRPr lang="en-US"/>
          </a:p>
        </p:txBody>
      </p:sp>
    </p:spTree>
    <p:extLst>
      <p:ext uri="{BB962C8B-B14F-4D97-AF65-F5344CB8AC3E}">
        <p14:creationId xmlns:p14="http://schemas.microsoft.com/office/powerpoint/2010/main" val="34429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kinds of claims require different kinds of evidence or justification, different proof requirements.</a:t>
            </a:r>
          </a:p>
          <a:p>
            <a:endParaRPr lang="en-US" dirty="0"/>
          </a:p>
          <a:p>
            <a:r>
              <a:rPr lang="en-US" dirty="0"/>
              <a:t>Claims of 1) FACT – description</a:t>
            </a:r>
            <a:r>
              <a:rPr lang="en-US" baseline="0" dirty="0"/>
              <a:t> and verification of matters (in theory) independent of the arguers</a:t>
            </a:r>
            <a:r>
              <a:rPr lang="en-US" dirty="0"/>
              <a:t>,</a:t>
            </a:r>
            <a:r>
              <a:rPr lang="en-US" baseline="0" dirty="0"/>
              <a:t> 2) DEFINITION – meaning and interpretation, 3) VALUE – judgment; good/bad; right/wrong; evaluation according to some criteria, 4) POLICY – involve action: What should we do?</a:t>
            </a:r>
            <a:endParaRPr lang="en-US" dirty="0"/>
          </a:p>
        </p:txBody>
      </p:sp>
      <p:sp>
        <p:nvSpPr>
          <p:cNvPr id="4" name="Slide Number Placeholder 3"/>
          <p:cNvSpPr>
            <a:spLocks noGrp="1"/>
          </p:cNvSpPr>
          <p:nvPr>
            <p:ph type="sldNum" sz="quarter" idx="10"/>
          </p:nvPr>
        </p:nvSpPr>
        <p:spPr/>
        <p:txBody>
          <a:bodyPr/>
          <a:lstStyle/>
          <a:p>
            <a:fld id="{9A3392FF-618A-4183-883D-F94DB7D7E2BC}" type="slidenum">
              <a:rPr lang="en-US" smtClean="0"/>
              <a:t>10</a:t>
            </a:fld>
            <a:endParaRPr lang="en-US"/>
          </a:p>
        </p:txBody>
      </p:sp>
    </p:spTree>
    <p:extLst>
      <p:ext uri="{BB962C8B-B14F-4D97-AF65-F5344CB8AC3E}">
        <p14:creationId xmlns:p14="http://schemas.microsoft.com/office/powerpoint/2010/main" val="270924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Rebuttal 1:</a:t>
            </a:r>
            <a:r>
              <a:rPr lang="en-US" baseline="0" dirty="0"/>
              <a:t> I don’t think that the stock market is weakening! </a:t>
            </a:r>
          </a:p>
          <a:p>
            <a:r>
              <a:rPr lang="en-US" baseline="0" dirty="0"/>
              <a:t>Create a new argument and present new evidence.</a:t>
            </a:r>
          </a:p>
          <a:p>
            <a:r>
              <a:rPr lang="en-US" baseline="0" dirty="0"/>
              <a:t>Rebuttal 2: I don’t think the stock market weakening is indicative of a recession.</a:t>
            </a:r>
          </a:p>
          <a:p>
            <a:r>
              <a:rPr lang="en-US" baseline="0" dirty="0"/>
              <a:t>Create a warrant: inference from sign.</a:t>
            </a:r>
          </a:p>
          <a:p>
            <a:r>
              <a:rPr lang="en-US" baseline="0" dirty="0"/>
              <a:t>Rebuttal 3: Why should we take the weakening of the stock market as a sign of a recession.</a:t>
            </a:r>
          </a:p>
          <a:p>
            <a:r>
              <a:rPr lang="en-US" baseline="0" dirty="0"/>
              <a:t>Create backing.</a:t>
            </a:r>
          </a:p>
        </p:txBody>
      </p:sp>
      <p:sp>
        <p:nvSpPr>
          <p:cNvPr id="4" name="Slide Number Placeholder 3"/>
          <p:cNvSpPr>
            <a:spLocks noGrp="1"/>
          </p:cNvSpPr>
          <p:nvPr>
            <p:ph type="sldNum" sz="quarter" idx="10"/>
          </p:nvPr>
        </p:nvSpPr>
        <p:spPr/>
        <p:txBody>
          <a:bodyPr/>
          <a:lstStyle/>
          <a:p>
            <a:fld id="{9A3392FF-618A-4183-883D-F94DB7D7E2BC}" type="slidenum">
              <a:rPr lang="en-US" smtClean="0"/>
              <a:t>14</a:t>
            </a:fld>
            <a:endParaRPr lang="en-US"/>
          </a:p>
        </p:txBody>
      </p:sp>
    </p:spTree>
    <p:extLst>
      <p:ext uri="{BB962C8B-B14F-4D97-AF65-F5344CB8AC3E}">
        <p14:creationId xmlns:p14="http://schemas.microsoft.com/office/powerpoint/2010/main" val="265630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exceptions</a:t>
            </a:r>
          </a:p>
        </p:txBody>
      </p:sp>
      <p:sp>
        <p:nvSpPr>
          <p:cNvPr id="4" name="Slide Number Placeholder 3"/>
          <p:cNvSpPr>
            <a:spLocks noGrp="1"/>
          </p:cNvSpPr>
          <p:nvPr>
            <p:ph type="sldNum" sz="quarter" idx="10"/>
          </p:nvPr>
        </p:nvSpPr>
        <p:spPr/>
        <p:txBody>
          <a:bodyPr/>
          <a:lstStyle/>
          <a:p>
            <a:fld id="{9A3392FF-618A-4183-883D-F94DB7D7E2BC}" type="slidenum">
              <a:rPr lang="en-US" smtClean="0"/>
              <a:t>15</a:t>
            </a:fld>
            <a:endParaRPr lang="en-US"/>
          </a:p>
        </p:txBody>
      </p:sp>
    </p:spTree>
    <p:extLst>
      <p:ext uri="{BB962C8B-B14F-4D97-AF65-F5344CB8AC3E}">
        <p14:creationId xmlns:p14="http://schemas.microsoft.com/office/powerpoint/2010/main" val="44792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CFE9E-3232-B648-A01A-6FD1E9AD03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63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CFE9E-3232-B648-A01A-6FD1E9AD03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14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CFE9E-3232-B648-A01A-6FD1E9AD03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connectors may overlap in meaning, though they have subtle differences in uses and meaning. For example, connectors differ in the ‘things’ that are contrasted. Some connectors are used to express contrasts between ‘choices’ and others ‘viewpoints’, while some tend to come only after </a:t>
            </a:r>
            <a:r>
              <a:rPr lang="en-US" i="1" dirty="0"/>
              <a:t>negative</a:t>
            </a:r>
            <a:r>
              <a:rPr lang="en-US" dirty="0"/>
              <a:t> statements. </a:t>
            </a:r>
            <a:endParaRPr lang="fi-FI" dirty="0"/>
          </a:p>
        </p:txBody>
      </p:sp>
      <p:sp>
        <p:nvSpPr>
          <p:cNvPr id="4" name="Slide Number Placeholder 3"/>
          <p:cNvSpPr>
            <a:spLocks noGrp="1"/>
          </p:cNvSpPr>
          <p:nvPr>
            <p:ph type="sldNum" sz="quarter" idx="10"/>
          </p:nvPr>
        </p:nvSpPr>
        <p:spPr/>
        <p:txBody>
          <a:bodyPr/>
          <a:lstStyle/>
          <a:p>
            <a:fld id="{9A3392FF-618A-4183-883D-F94DB7D7E2BC}" type="slidenum">
              <a:rPr lang="en-US" smtClean="0"/>
              <a:t>62</a:t>
            </a:fld>
            <a:endParaRPr lang="en-US"/>
          </a:p>
        </p:txBody>
      </p:sp>
    </p:spTree>
    <p:extLst>
      <p:ext uri="{BB962C8B-B14F-4D97-AF65-F5344CB8AC3E}">
        <p14:creationId xmlns:p14="http://schemas.microsoft.com/office/powerpoint/2010/main" val="376248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26695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74910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30637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27.1.2019</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3" y="5634638"/>
            <a:ext cx="3265611" cy="1115564"/>
          </a:xfrm>
          <a:prstGeom prst="rect">
            <a:avLst/>
          </a:prstGeom>
        </p:spPr>
      </p:pic>
    </p:spTree>
    <p:extLst>
      <p:ext uri="{BB962C8B-B14F-4D97-AF65-F5344CB8AC3E}">
        <p14:creationId xmlns:p14="http://schemas.microsoft.com/office/powerpoint/2010/main" val="302945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ECAF5CF5-C59F-6E48-97A4-D6201F09263A}"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96517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CAF5CF5-C59F-6E48-97A4-D6201F09263A}"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137314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ECAF5CF5-C59F-6E48-97A4-D6201F09263A}"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345694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ECAF5CF5-C59F-6E48-97A4-D6201F09263A}"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134004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ECAF5CF5-C59F-6E48-97A4-D6201F09263A}"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167388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ECAF5CF5-C59F-6E48-97A4-D6201F09263A}"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266022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F5CF5-C59F-6E48-97A4-D6201F09263A}"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27122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CD1C2-2BB0-4F44-BAA7-1D7D92B91F26}"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69871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ECAF5CF5-C59F-6E48-97A4-D6201F09263A}"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2851127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ECAF5CF5-C59F-6E48-97A4-D6201F09263A}"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67716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CAF5CF5-C59F-6E48-97A4-D6201F09263A}"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998607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CAF5CF5-C59F-6E48-97A4-D6201F09263A}"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AE062-E9C1-B64A-8FA3-8B06F0323C20}" type="slidenum">
              <a:rPr lang="en-US" smtClean="0"/>
              <a:t>‹#›</a:t>
            </a:fld>
            <a:endParaRPr lang="en-US"/>
          </a:p>
        </p:txBody>
      </p:sp>
    </p:spTree>
    <p:extLst>
      <p:ext uri="{BB962C8B-B14F-4D97-AF65-F5344CB8AC3E}">
        <p14:creationId xmlns:p14="http://schemas.microsoft.com/office/powerpoint/2010/main" val="94494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4CD1C2-2BB0-4F44-BAA7-1D7D92B91F26}"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72052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CD1C2-2BB0-4F44-BAA7-1D7D92B91F26}"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68840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CD1C2-2BB0-4F44-BAA7-1D7D92B91F26}"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43543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CD1C2-2BB0-4F44-BAA7-1D7D92B91F26}"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240939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CD1C2-2BB0-4F44-BAA7-1D7D92B91F26}"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4075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CD1C2-2BB0-4F44-BAA7-1D7D92B91F26}"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23677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CD1C2-2BB0-4F44-BAA7-1D7D92B91F26}"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59B68-1900-487B-AD0C-CBFDCD3B464D}" type="slidenum">
              <a:rPr lang="en-US" smtClean="0"/>
              <a:t>‹#›</a:t>
            </a:fld>
            <a:endParaRPr lang="en-US"/>
          </a:p>
        </p:txBody>
      </p:sp>
    </p:spTree>
    <p:extLst>
      <p:ext uri="{BB962C8B-B14F-4D97-AF65-F5344CB8AC3E}">
        <p14:creationId xmlns:p14="http://schemas.microsoft.com/office/powerpoint/2010/main" val="368011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CD1C2-2BB0-4F44-BAA7-1D7D92B91F26}"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59B68-1900-487B-AD0C-CBFDCD3B464D}" type="slidenum">
              <a:rPr lang="en-US" smtClean="0"/>
              <a:t>‹#›</a:t>
            </a:fld>
            <a:endParaRPr lang="en-US"/>
          </a:p>
        </p:txBody>
      </p:sp>
    </p:spTree>
    <p:extLst>
      <p:ext uri="{BB962C8B-B14F-4D97-AF65-F5344CB8AC3E}">
        <p14:creationId xmlns:p14="http://schemas.microsoft.com/office/powerpoint/2010/main" val="39605640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F5CF5-C59F-6E48-97A4-D6201F09263A}" type="datetimeFigureOut">
              <a:rPr lang="en-US" smtClean="0"/>
              <a:t>1/27/2019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AE062-E9C1-B64A-8FA3-8B06F0323C20}" type="slidenum">
              <a:rPr lang="en-US" smtClean="0"/>
              <a:t>‹#›</a:t>
            </a:fld>
            <a:endParaRPr lang="en-US"/>
          </a:p>
        </p:txBody>
      </p:sp>
    </p:spTree>
    <p:extLst>
      <p:ext uri="{BB962C8B-B14F-4D97-AF65-F5344CB8AC3E}">
        <p14:creationId xmlns:p14="http://schemas.microsoft.com/office/powerpoint/2010/main" val="1764781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ana.aalto.fi/awe/cohesion/signposts/additive/sentence/similarly.html" TargetMode="External"/><Relationship Id="rId3" Type="http://schemas.openxmlformats.org/officeDocument/2006/relationships/hyperlink" Target="http://sana.aalto.fi/awe/cohesion/signposts/additive/sentence/inaddition.html" TargetMode="External"/><Relationship Id="rId7" Type="http://schemas.openxmlformats.org/officeDocument/2006/relationships/hyperlink" Target="http://sana.aalto.fi/awe/cohesion/signposts/additive/sentence/additionally.html" TargetMode="External"/><Relationship Id="rId2" Type="http://schemas.openxmlformats.org/officeDocument/2006/relationships/hyperlink" Target="http://sana.aalto.fi/awe/cohesion/signposts/additive/sentence/moreover.html" TargetMode="External"/><Relationship Id="rId1" Type="http://schemas.openxmlformats.org/officeDocument/2006/relationships/slideLayout" Target="../slideLayouts/slideLayout2.xml"/><Relationship Id="rId6" Type="http://schemas.openxmlformats.org/officeDocument/2006/relationships/hyperlink" Target="http://sana.aalto.fi/awe/cohesion/signposts/additive/sentence/likewise.html" TargetMode="External"/><Relationship Id="rId5" Type="http://schemas.openxmlformats.org/officeDocument/2006/relationships/hyperlink" Target="http://sana.aalto.fi/awe/cohesion/signposts/additive/sentence/further.html" TargetMode="External"/><Relationship Id="rId4" Type="http://schemas.openxmlformats.org/officeDocument/2006/relationships/hyperlink" Target="http://sana.aalto.fi/awe/cohesion/signposts/additive/sentence/furthermore.html" TargetMode="External"/><Relationship Id="rId9" Type="http://schemas.openxmlformats.org/officeDocument/2006/relationships/hyperlink" Target="http://sana.aalto.fi/awe/punctuation/commas/02/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ana.aalto.fi/awe/cohesion/signposts/additive/sentence/similarly.html" TargetMode="External"/><Relationship Id="rId3" Type="http://schemas.openxmlformats.org/officeDocument/2006/relationships/hyperlink" Target="http://sana.aalto.fi/awe/cohesion/signposts/additive/sentence/inaddition.html" TargetMode="External"/><Relationship Id="rId7" Type="http://schemas.openxmlformats.org/officeDocument/2006/relationships/hyperlink" Target="http://sana.aalto.fi/awe/cohesion/signposts/additive/sentence/additionally.html" TargetMode="External"/><Relationship Id="rId2" Type="http://schemas.openxmlformats.org/officeDocument/2006/relationships/hyperlink" Target="http://sana.aalto.fi/awe/cohesion/signposts/additive/sentence/moreover.html" TargetMode="External"/><Relationship Id="rId1" Type="http://schemas.openxmlformats.org/officeDocument/2006/relationships/slideLayout" Target="../slideLayouts/slideLayout2.xml"/><Relationship Id="rId6" Type="http://schemas.openxmlformats.org/officeDocument/2006/relationships/hyperlink" Target="http://sana.aalto.fi/awe/cohesion/signposts/additive/sentence/likewise.html" TargetMode="External"/><Relationship Id="rId5" Type="http://schemas.openxmlformats.org/officeDocument/2006/relationships/hyperlink" Target="http://sana.aalto.fi/awe/cohesion/signposts/additive/sentence/further.html" TargetMode="External"/><Relationship Id="rId4" Type="http://schemas.openxmlformats.org/officeDocument/2006/relationships/hyperlink" Target="http://sana.aalto.fi/awe/cohesion/signposts/additive/sentence/furthermore.html" TargetMode="External"/><Relationship Id="rId9" Type="http://schemas.openxmlformats.org/officeDocument/2006/relationships/hyperlink" Target="http://sana.aalto.fi/awe/punctuation/commas/02/index.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ana.aalto.fi/awe/cohesion/infostrux/given/index.html" TargetMode="External"/><Relationship Id="rId2" Type="http://schemas.openxmlformats.org/officeDocument/2006/relationships/hyperlink" Target="http://sana.aalto.fi/awe/cohesion/signposts/additive/sentence/sentencebtm.html#moreove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ana.aalto.fi/awe/cohesion/signposts/contrast/sentence/nevertheless.html" TargetMode="External"/><Relationship Id="rId3" Type="http://schemas.openxmlformats.org/officeDocument/2006/relationships/hyperlink" Target="http://sana.aalto.fi/awe/cohesion/signposts/contrast/sentence/alternatively.html" TargetMode="External"/><Relationship Id="rId7" Type="http://schemas.openxmlformats.org/officeDocument/2006/relationships/hyperlink" Target="http://sana.aalto.fi/awe/cohesion/signposts/contrast/sentence/instead.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na.aalto.fi/awe/cohesion/signposts/contrast/sentence/however.html" TargetMode="External"/><Relationship Id="rId5" Type="http://schemas.openxmlformats.org/officeDocument/2006/relationships/hyperlink" Target="http://sana.aalto.fi/awe/cohesion/signposts/contrast/sentence/conversely.html" TargetMode="External"/><Relationship Id="rId10" Type="http://schemas.openxmlformats.org/officeDocument/2006/relationships/hyperlink" Target="http://sana.aalto.fi/awe/cohesion/signposts/contrast/sentence/onthecontrary.html" TargetMode="External"/><Relationship Id="rId4" Type="http://schemas.openxmlformats.org/officeDocument/2006/relationships/hyperlink" Target="http://sana.aalto.fi/awe/cohesion/signposts/contrast/sentence/incontrast.html" TargetMode="External"/><Relationship Id="rId9" Type="http://schemas.openxmlformats.org/officeDocument/2006/relationships/hyperlink" Target="http://sana.aalto.fi/awe/cohesion/signposts/contrast/sentence/ontheotherhand.html"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ana.aalto.fi/awe/cohesion/signposts/contrast/sentence/instead.html" TargetMode="External"/><Relationship Id="rId3" Type="http://schemas.openxmlformats.org/officeDocument/2006/relationships/hyperlink" Target="http://sana.aalto.fi/awe/cohesion/signposts/contrast/sentence/nevertheless.html" TargetMode="External"/><Relationship Id="rId7" Type="http://schemas.openxmlformats.org/officeDocument/2006/relationships/hyperlink" Target="http://sana.aalto.fi/awe/cohesion/signposts/contrast/sentence/onthecontrary.html" TargetMode="External"/><Relationship Id="rId2" Type="http://schemas.openxmlformats.org/officeDocument/2006/relationships/hyperlink" Target="http://sana.aalto.fi/awe/cohesion/signposts/contrast/sentence/however.html" TargetMode="External"/><Relationship Id="rId1" Type="http://schemas.openxmlformats.org/officeDocument/2006/relationships/slideLayout" Target="../slideLayouts/slideLayout2.xml"/><Relationship Id="rId6" Type="http://schemas.openxmlformats.org/officeDocument/2006/relationships/hyperlink" Target="http://sana.aalto.fi/awe/cohesion/signposts/contrast/sentence/conversely.html" TargetMode="External"/><Relationship Id="rId5" Type="http://schemas.openxmlformats.org/officeDocument/2006/relationships/hyperlink" Target="http://sana.aalto.fi/awe/cohesion/signposts/contrast/sentence/incontrast.html" TargetMode="External"/><Relationship Id="rId4" Type="http://schemas.openxmlformats.org/officeDocument/2006/relationships/hyperlink" Target="http://sana.aalto.fi/awe/cohesion/signposts/contrast/sentence/ontheotherhand.html" TargetMode="External"/><Relationship Id="rId9" Type="http://schemas.openxmlformats.org/officeDocument/2006/relationships/hyperlink" Target="http://sana.aalto.fi/awe/cohesion/signposts/contrast/sentence/alternatively.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ana.aalto.fi/awe/cohesion/signposts/cause/sentence/asaconsequence.html" TargetMode="External"/><Relationship Id="rId3" Type="http://schemas.openxmlformats.org/officeDocument/2006/relationships/hyperlink" Target="http://sana.aalto.fi/awe/cohesion/signposts/cause/sentence/thus.html" TargetMode="External"/><Relationship Id="rId7" Type="http://schemas.openxmlformats.org/officeDocument/2006/relationships/hyperlink" Target="http://sana.aalto.fi/awe/cohesion/signposts/cause/sentence/asaresul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na.aalto.fi/awe/cohesion/signposts/cause/sentence/consequently.html" TargetMode="External"/><Relationship Id="rId5" Type="http://schemas.openxmlformats.org/officeDocument/2006/relationships/hyperlink" Target="http://sana.aalto.fi/awe/cohesion/signposts/cause/sentence/hence.html" TargetMode="External"/><Relationship Id="rId10" Type="http://schemas.openxmlformats.org/officeDocument/2006/relationships/hyperlink" Target="http://sana.aalto.fi/awe/cohesion/signposts/cause/sentence/accordingly.html" TargetMode="External"/><Relationship Id="rId4" Type="http://schemas.openxmlformats.org/officeDocument/2006/relationships/hyperlink" Target="http://sana.aalto.fi/awe/cohesion/signposts/cause/sentence/therefore.html" TargetMode="External"/><Relationship Id="rId9" Type="http://schemas.openxmlformats.org/officeDocument/2006/relationships/hyperlink" Target="http://sana.aalto.fi/awe/cohesion/signposts/cause/sentence/forthisreason.html"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ana.aalto.fi/awe/cohesion/signposts/cause/sentence/forthisreason.html" TargetMode="External"/><Relationship Id="rId3" Type="http://schemas.openxmlformats.org/officeDocument/2006/relationships/hyperlink" Target="http://sana.aalto.fi/awe/cohesion/signposts/cause/sentence/therefore.html" TargetMode="External"/><Relationship Id="rId7" Type="http://schemas.openxmlformats.org/officeDocument/2006/relationships/hyperlink" Target="http://sana.aalto.fi/awe/cohesion/signposts/cause/sentence/asaconsequence.html" TargetMode="External"/><Relationship Id="rId2" Type="http://schemas.openxmlformats.org/officeDocument/2006/relationships/hyperlink" Target="http://sana.aalto.fi/awe/cohesion/signposts/cause/sentence/thus.html" TargetMode="External"/><Relationship Id="rId1" Type="http://schemas.openxmlformats.org/officeDocument/2006/relationships/slideLayout" Target="../slideLayouts/slideLayout2.xml"/><Relationship Id="rId6" Type="http://schemas.openxmlformats.org/officeDocument/2006/relationships/hyperlink" Target="http://sana.aalto.fi/awe/cohesion/signposts/cause/sentence/asaresult.html" TargetMode="External"/><Relationship Id="rId5" Type="http://schemas.openxmlformats.org/officeDocument/2006/relationships/hyperlink" Target="http://sana.aalto.fi/awe/cohesion/signposts/cause/sentence/consequently.html" TargetMode="External"/><Relationship Id="rId4" Type="http://schemas.openxmlformats.org/officeDocument/2006/relationships/hyperlink" Target="http://sana.aalto.fi/awe/cohesion/signposts/cause/sentence/hence.html" TargetMode="External"/><Relationship Id="rId9" Type="http://schemas.openxmlformats.org/officeDocument/2006/relationships/hyperlink" Target="http://sana.aalto.fi/awe/cohesion/signposts/cause/sentence/accordingly.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ana.aalto.fi/awe/cohesion/signposts/index.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960" y="1727200"/>
            <a:ext cx="8945880" cy="2273408"/>
          </a:xfrm>
        </p:spPr>
        <p:txBody>
          <a:bodyPr>
            <a:noAutofit/>
          </a:bodyPr>
          <a:lstStyle/>
          <a:p>
            <a:r>
              <a:rPr lang="en-US" sz="4400" b="1" noProof="0" dirty="0"/>
              <a:t>LC-1310 Academic Communication for MSc Students (</a:t>
            </a:r>
            <a:r>
              <a:rPr lang="en-US" sz="4400" b="1" noProof="0" dirty="0" err="1"/>
              <a:t>o+w</a:t>
            </a:r>
            <a:r>
              <a:rPr lang="en-US" sz="4400" b="1" noProof="0" dirty="0"/>
              <a:t>) 3 ECTS</a:t>
            </a:r>
            <a:br>
              <a:rPr lang="en-US" sz="4400" b="1" noProof="0" dirty="0"/>
            </a:br>
            <a:r>
              <a:rPr lang="en-US" sz="4400" b="1" noProof="0" dirty="0"/>
              <a:t>Group H07</a:t>
            </a:r>
            <a:endParaRPr lang="en-US" sz="6600" noProof="0" dirty="0"/>
          </a:p>
        </p:txBody>
      </p:sp>
      <p:pic>
        <p:nvPicPr>
          <p:cNvPr id="4" name="Picture 3"/>
          <p:cNvPicPr>
            <a:picLocks noChangeAspect="1"/>
          </p:cNvPicPr>
          <p:nvPr/>
        </p:nvPicPr>
        <p:blipFill>
          <a:blip r:embed="rId3"/>
          <a:stretch>
            <a:fillRect/>
          </a:stretch>
        </p:blipFill>
        <p:spPr>
          <a:xfrm>
            <a:off x="0" y="0"/>
            <a:ext cx="1346200" cy="1117600"/>
          </a:xfrm>
          <a:prstGeom prst="rect">
            <a:avLst/>
          </a:prstGeom>
        </p:spPr>
      </p:pic>
      <p:sp>
        <p:nvSpPr>
          <p:cNvPr id="6" name="Subtitle 5">
            <a:extLst>
              <a:ext uri="{FF2B5EF4-FFF2-40B4-BE49-F238E27FC236}">
                <a16:creationId xmlns:a16="http://schemas.microsoft.com/office/drawing/2014/main" id="{E66F48EE-CCF5-43F3-9CF8-A069C2B5D7B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16671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Toulmin</a:t>
            </a:r>
            <a:r>
              <a:rPr lang="en-US" dirty="0"/>
              <a:t> model / vocabulary</a:t>
            </a:r>
          </a:p>
        </p:txBody>
      </p:sp>
      <p:sp>
        <p:nvSpPr>
          <p:cNvPr id="5" name="Rectangle 4"/>
          <p:cNvSpPr/>
          <p:nvPr/>
        </p:nvSpPr>
        <p:spPr>
          <a:xfrm>
            <a:off x="6858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Evidence/data/facts</a:t>
            </a:r>
          </a:p>
        </p:txBody>
      </p:sp>
      <p:sp>
        <p:nvSpPr>
          <p:cNvPr id="6" name="Rectangle 5"/>
          <p:cNvSpPr/>
          <p:nvPr/>
        </p:nvSpPr>
        <p:spPr>
          <a:xfrm>
            <a:off x="942213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a:t>
            </a:r>
          </a:p>
        </p:txBody>
      </p:sp>
      <p:sp>
        <p:nvSpPr>
          <p:cNvPr id="21" name="TextBox 20"/>
          <p:cNvSpPr txBox="1"/>
          <p:nvPr/>
        </p:nvSpPr>
        <p:spPr>
          <a:xfrm>
            <a:off x="3811905" y="1864756"/>
            <a:ext cx="1577340" cy="369332"/>
          </a:xfrm>
          <a:prstGeom prst="rect">
            <a:avLst/>
          </a:prstGeom>
          <a:noFill/>
        </p:spPr>
        <p:txBody>
          <a:bodyPr wrap="square" rtlCol="0">
            <a:spAutoFit/>
          </a:bodyPr>
          <a:lstStyle/>
          <a:p>
            <a:pPr algn="ctr"/>
            <a:r>
              <a:rPr lang="en-US" dirty="0"/>
              <a:t>Inference</a:t>
            </a:r>
          </a:p>
        </p:txBody>
      </p:sp>
      <p:cxnSp>
        <p:nvCxnSpPr>
          <p:cNvPr id="4" name="Straight Arrow Connector 3"/>
          <p:cNvCxnSpPr>
            <a:stCxn id="5" idx="3"/>
          </p:cNvCxnSpPr>
          <p:nvPr/>
        </p:nvCxnSpPr>
        <p:spPr>
          <a:xfrm flipV="1">
            <a:off x="3188970" y="2234088"/>
            <a:ext cx="60236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96500" y="3018369"/>
            <a:ext cx="1828800" cy="1754326"/>
          </a:xfrm>
          <a:prstGeom prst="rect">
            <a:avLst/>
          </a:prstGeom>
          <a:noFill/>
        </p:spPr>
        <p:txBody>
          <a:bodyPr wrap="square" rtlCol="0">
            <a:spAutoFit/>
          </a:bodyPr>
          <a:lstStyle/>
          <a:p>
            <a:r>
              <a:rPr lang="en-US" dirty="0"/>
              <a:t>Claims of</a:t>
            </a:r>
          </a:p>
          <a:p>
            <a:endParaRPr lang="en-US" dirty="0"/>
          </a:p>
          <a:p>
            <a:pPr marL="342900" indent="-342900">
              <a:buAutoNum type="arabicParenR"/>
            </a:pPr>
            <a:r>
              <a:rPr lang="en-US" dirty="0"/>
              <a:t>Fact</a:t>
            </a:r>
          </a:p>
          <a:p>
            <a:pPr marL="342900" indent="-342900">
              <a:buAutoNum type="arabicParenR"/>
            </a:pPr>
            <a:r>
              <a:rPr lang="en-US" dirty="0"/>
              <a:t>Definition</a:t>
            </a:r>
          </a:p>
          <a:p>
            <a:pPr marL="342900" indent="-342900">
              <a:buAutoNum type="arabicParenR"/>
            </a:pPr>
            <a:r>
              <a:rPr lang="en-US" dirty="0"/>
              <a:t>Value</a:t>
            </a:r>
          </a:p>
          <a:p>
            <a:pPr marL="342900" indent="-342900">
              <a:buAutoNum type="arabicParenR"/>
            </a:pPr>
            <a:r>
              <a:rPr lang="en-US" dirty="0"/>
              <a:t>Policy</a:t>
            </a:r>
          </a:p>
        </p:txBody>
      </p:sp>
      <p:sp>
        <p:nvSpPr>
          <p:cNvPr id="15" name="TextBox 14"/>
          <p:cNvSpPr txBox="1"/>
          <p:nvPr/>
        </p:nvSpPr>
        <p:spPr>
          <a:xfrm>
            <a:off x="6949440" y="5922498"/>
            <a:ext cx="4975860" cy="646331"/>
          </a:xfrm>
          <a:prstGeom prst="rect">
            <a:avLst/>
          </a:prstGeom>
          <a:noFill/>
        </p:spPr>
        <p:txBody>
          <a:bodyPr wrap="square" rtlCol="0">
            <a:spAutoFit/>
          </a:bodyPr>
          <a:lstStyle/>
          <a:p>
            <a:r>
              <a:rPr lang="en-US" dirty="0"/>
              <a:t>Stephen </a:t>
            </a:r>
            <a:r>
              <a:rPr lang="en-US" dirty="0" err="1"/>
              <a:t>Toulmin</a:t>
            </a:r>
            <a:r>
              <a:rPr lang="en-US" dirty="0"/>
              <a:t>. </a:t>
            </a:r>
            <a:r>
              <a:rPr lang="en-US" i="1" dirty="0"/>
              <a:t>The Uses of Argument</a:t>
            </a:r>
            <a:r>
              <a:rPr lang="en-US" dirty="0"/>
              <a:t>. CUP, 1958 (2nd ed. 2003).</a:t>
            </a:r>
          </a:p>
        </p:txBody>
      </p:sp>
    </p:spTree>
    <p:extLst>
      <p:ext uri="{BB962C8B-B14F-4D97-AF65-F5344CB8AC3E}">
        <p14:creationId xmlns:p14="http://schemas.microsoft.com/office/powerpoint/2010/main" val="357703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Toulmin</a:t>
            </a:r>
            <a:r>
              <a:rPr lang="en-US" dirty="0"/>
              <a:t> model / vocabulary</a:t>
            </a:r>
          </a:p>
        </p:txBody>
      </p:sp>
      <p:sp>
        <p:nvSpPr>
          <p:cNvPr id="5" name="Rectangle 4"/>
          <p:cNvSpPr/>
          <p:nvPr/>
        </p:nvSpPr>
        <p:spPr>
          <a:xfrm>
            <a:off x="6858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Evidence/data/facts</a:t>
            </a:r>
          </a:p>
        </p:txBody>
      </p:sp>
      <p:sp>
        <p:nvSpPr>
          <p:cNvPr id="6" name="Rectangle 5"/>
          <p:cNvSpPr/>
          <p:nvPr/>
        </p:nvSpPr>
        <p:spPr>
          <a:xfrm>
            <a:off x="942213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a:t>
            </a:r>
          </a:p>
        </p:txBody>
      </p:sp>
      <p:sp>
        <p:nvSpPr>
          <p:cNvPr id="8" name="Rectangle 7"/>
          <p:cNvSpPr/>
          <p:nvPr/>
        </p:nvSpPr>
        <p:spPr>
          <a:xfrm>
            <a:off x="338328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Warrant</a:t>
            </a:r>
          </a:p>
        </p:txBody>
      </p:sp>
      <p:sp>
        <p:nvSpPr>
          <p:cNvPr id="9" name="Rectangle 8"/>
          <p:cNvSpPr/>
          <p:nvPr/>
        </p:nvSpPr>
        <p:spPr>
          <a:xfrm>
            <a:off x="3383280" y="486441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Backing</a:t>
            </a:r>
          </a:p>
        </p:txBody>
      </p:sp>
      <p:cxnSp>
        <p:nvCxnSpPr>
          <p:cNvPr id="14" name="Straight Arrow Connector 13"/>
          <p:cNvCxnSpPr>
            <a:stCxn id="5" idx="3"/>
          </p:cNvCxnSpPr>
          <p:nvPr/>
        </p:nvCxnSpPr>
        <p:spPr>
          <a:xfrm>
            <a:off x="3188970" y="2234089"/>
            <a:ext cx="6080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00575" y="2234089"/>
            <a:ext cx="0" cy="1086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9" idx="0"/>
          </p:cNvCxnSpPr>
          <p:nvPr/>
        </p:nvCxnSpPr>
        <p:spPr>
          <a:xfrm>
            <a:off x="4634865" y="4438650"/>
            <a:ext cx="0" cy="42576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1905" y="1864756"/>
            <a:ext cx="1577340" cy="369332"/>
          </a:xfrm>
          <a:prstGeom prst="rect">
            <a:avLst/>
          </a:prstGeom>
          <a:noFill/>
        </p:spPr>
        <p:txBody>
          <a:bodyPr wrap="square" rtlCol="0">
            <a:spAutoFit/>
          </a:bodyPr>
          <a:lstStyle/>
          <a:p>
            <a:pPr algn="ctr"/>
            <a:r>
              <a:rPr lang="en-US" dirty="0"/>
              <a:t>Inference</a:t>
            </a:r>
          </a:p>
        </p:txBody>
      </p:sp>
      <p:sp>
        <p:nvSpPr>
          <p:cNvPr id="22" name="Rectangle 21"/>
          <p:cNvSpPr/>
          <p:nvPr/>
        </p:nvSpPr>
        <p:spPr>
          <a:xfrm>
            <a:off x="68580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Evidence/data/facts</a:t>
            </a:r>
          </a:p>
        </p:txBody>
      </p:sp>
      <p:cxnSp>
        <p:nvCxnSpPr>
          <p:cNvPr id="23" name="Straight Arrow Connector 22"/>
          <p:cNvCxnSpPr>
            <a:stCxn id="22" idx="0"/>
          </p:cNvCxnSpPr>
          <p:nvPr/>
        </p:nvCxnSpPr>
        <p:spPr>
          <a:xfrm flipV="1">
            <a:off x="1937385" y="2792968"/>
            <a:ext cx="0" cy="558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31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Toulmin</a:t>
            </a:r>
            <a:r>
              <a:rPr lang="en-US" dirty="0"/>
              <a:t> model / vocabulary</a:t>
            </a:r>
          </a:p>
        </p:txBody>
      </p:sp>
      <p:sp>
        <p:nvSpPr>
          <p:cNvPr id="5" name="Rectangle 4"/>
          <p:cNvSpPr/>
          <p:nvPr/>
        </p:nvSpPr>
        <p:spPr>
          <a:xfrm>
            <a:off x="6858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Evidence/data/facts</a:t>
            </a:r>
          </a:p>
        </p:txBody>
      </p:sp>
      <p:sp>
        <p:nvSpPr>
          <p:cNvPr id="6" name="Rectangle 5"/>
          <p:cNvSpPr/>
          <p:nvPr/>
        </p:nvSpPr>
        <p:spPr>
          <a:xfrm>
            <a:off x="942213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a:t>
            </a:r>
          </a:p>
        </p:txBody>
      </p:sp>
      <p:sp>
        <p:nvSpPr>
          <p:cNvPr id="7" name="Rectangle 6"/>
          <p:cNvSpPr/>
          <p:nvPr/>
        </p:nvSpPr>
        <p:spPr>
          <a:xfrm>
            <a:off x="60960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Qualifier</a:t>
            </a:r>
          </a:p>
        </p:txBody>
      </p:sp>
      <p:sp>
        <p:nvSpPr>
          <p:cNvPr id="8" name="Rectangle 7"/>
          <p:cNvSpPr/>
          <p:nvPr/>
        </p:nvSpPr>
        <p:spPr>
          <a:xfrm>
            <a:off x="338328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Warrant</a:t>
            </a:r>
          </a:p>
        </p:txBody>
      </p:sp>
      <p:sp>
        <p:nvSpPr>
          <p:cNvPr id="9" name="Rectangle 8"/>
          <p:cNvSpPr/>
          <p:nvPr/>
        </p:nvSpPr>
        <p:spPr>
          <a:xfrm>
            <a:off x="3383280" y="486441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Backing</a:t>
            </a:r>
          </a:p>
        </p:txBody>
      </p:sp>
      <p:sp>
        <p:nvSpPr>
          <p:cNvPr id="10" name="Rectangle 9"/>
          <p:cNvSpPr/>
          <p:nvPr/>
        </p:nvSpPr>
        <p:spPr>
          <a:xfrm>
            <a:off x="609600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Rebuttal</a:t>
            </a:r>
          </a:p>
        </p:txBody>
      </p:sp>
      <p:cxnSp>
        <p:nvCxnSpPr>
          <p:cNvPr id="12" name="Straight Connector 11"/>
          <p:cNvCxnSpPr/>
          <p:nvPr/>
        </p:nvCxnSpPr>
        <p:spPr>
          <a:xfrm>
            <a:off x="3314700" y="2234089"/>
            <a:ext cx="2571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778240" y="2234089"/>
            <a:ext cx="491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00575" y="2234089"/>
            <a:ext cx="0" cy="1086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9" idx="0"/>
          </p:cNvCxnSpPr>
          <p:nvPr/>
        </p:nvCxnSpPr>
        <p:spPr>
          <a:xfrm>
            <a:off x="4634865" y="4438650"/>
            <a:ext cx="0" cy="42576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1905" y="1864756"/>
            <a:ext cx="1577340" cy="369332"/>
          </a:xfrm>
          <a:prstGeom prst="rect">
            <a:avLst/>
          </a:prstGeom>
          <a:noFill/>
        </p:spPr>
        <p:txBody>
          <a:bodyPr wrap="square" rtlCol="0">
            <a:spAutoFit/>
          </a:bodyPr>
          <a:lstStyle/>
          <a:p>
            <a:pPr algn="ctr"/>
            <a:r>
              <a:rPr lang="en-US" dirty="0"/>
              <a:t>Inference</a:t>
            </a:r>
          </a:p>
        </p:txBody>
      </p:sp>
      <p:cxnSp>
        <p:nvCxnSpPr>
          <p:cNvPr id="26" name="Straight Connector 25"/>
          <p:cNvCxnSpPr>
            <a:stCxn id="7" idx="2"/>
            <a:endCxn id="10" idx="0"/>
          </p:cNvCxnSpPr>
          <p:nvPr/>
        </p:nvCxnSpPr>
        <p:spPr>
          <a:xfrm>
            <a:off x="7347585" y="2777490"/>
            <a:ext cx="0" cy="5743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8580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Evidence/data/facts</a:t>
            </a:r>
          </a:p>
        </p:txBody>
      </p:sp>
    </p:spTree>
    <p:extLst>
      <p:ext uri="{BB962C8B-B14F-4D97-AF65-F5344CB8AC3E}">
        <p14:creationId xmlns:p14="http://schemas.microsoft.com/office/powerpoint/2010/main" val="63860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Toulmin</a:t>
            </a:r>
            <a:r>
              <a:rPr lang="en-US" dirty="0"/>
              <a:t> model – an example</a:t>
            </a:r>
          </a:p>
        </p:txBody>
      </p:sp>
      <p:sp>
        <p:nvSpPr>
          <p:cNvPr id="5" name="Rectangle 4"/>
          <p:cNvSpPr/>
          <p:nvPr/>
        </p:nvSpPr>
        <p:spPr>
          <a:xfrm>
            <a:off x="6858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stock market is weakening.</a:t>
            </a:r>
          </a:p>
        </p:txBody>
      </p:sp>
      <p:sp>
        <p:nvSpPr>
          <p:cNvPr id="6" name="Rectangle 5"/>
          <p:cNvSpPr/>
          <p:nvPr/>
        </p:nvSpPr>
        <p:spPr>
          <a:xfrm>
            <a:off x="942213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are heading into a recession!</a:t>
            </a:r>
          </a:p>
        </p:txBody>
      </p:sp>
      <p:sp>
        <p:nvSpPr>
          <p:cNvPr id="21" name="TextBox 20"/>
          <p:cNvSpPr txBox="1"/>
          <p:nvPr/>
        </p:nvSpPr>
        <p:spPr>
          <a:xfrm>
            <a:off x="3811905" y="1864756"/>
            <a:ext cx="1577340" cy="369332"/>
          </a:xfrm>
          <a:prstGeom prst="rect">
            <a:avLst/>
          </a:prstGeom>
          <a:noFill/>
        </p:spPr>
        <p:txBody>
          <a:bodyPr wrap="square" rtlCol="0">
            <a:spAutoFit/>
          </a:bodyPr>
          <a:lstStyle/>
          <a:p>
            <a:pPr algn="ctr"/>
            <a:r>
              <a:rPr lang="en-US" dirty="0"/>
              <a:t>Inference</a:t>
            </a:r>
          </a:p>
        </p:txBody>
      </p:sp>
      <p:cxnSp>
        <p:nvCxnSpPr>
          <p:cNvPr id="4" name="Straight Arrow Connector 3"/>
          <p:cNvCxnSpPr>
            <a:stCxn id="5" idx="3"/>
          </p:cNvCxnSpPr>
          <p:nvPr/>
        </p:nvCxnSpPr>
        <p:spPr>
          <a:xfrm flipV="1">
            <a:off x="3188970" y="2234088"/>
            <a:ext cx="60236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128000" y="6186311"/>
            <a:ext cx="3601156" cy="369332"/>
          </a:xfrm>
          <a:prstGeom prst="rect">
            <a:avLst/>
          </a:prstGeom>
          <a:noFill/>
        </p:spPr>
        <p:txBody>
          <a:bodyPr wrap="square" rtlCol="0">
            <a:spAutoFit/>
          </a:bodyPr>
          <a:lstStyle/>
          <a:p>
            <a:r>
              <a:rPr lang="en-US" dirty="0"/>
              <a:t>Source: </a:t>
            </a:r>
            <a:r>
              <a:rPr lang="en-US" dirty="0" err="1"/>
              <a:t>Zarefsky</a:t>
            </a:r>
            <a:r>
              <a:rPr lang="en-US" dirty="0"/>
              <a:t> 2005.</a:t>
            </a:r>
          </a:p>
        </p:txBody>
      </p:sp>
    </p:spTree>
    <p:extLst>
      <p:ext uri="{BB962C8B-B14F-4D97-AF65-F5344CB8AC3E}">
        <p14:creationId xmlns:p14="http://schemas.microsoft.com/office/powerpoint/2010/main" val="247533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Toulmin</a:t>
            </a:r>
            <a:r>
              <a:rPr lang="en-US" dirty="0"/>
              <a:t> model – an example</a:t>
            </a:r>
          </a:p>
        </p:txBody>
      </p:sp>
      <p:sp>
        <p:nvSpPr>
          <p:cNvPr id="5" name="Rectangle 4"/>
          <p:cNvSpPr/>
          <p:nvPr/>
        </p:nvSpPr>
        <p:spPr>
          <a:xfrm>
            <a:off x="6858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stock market is weakening.</a:t>
            </a:r>
          </a:p>
        </p:txBody>
      </p:sp>
      <p:sp>
        <p:nvSpPr>
          <p:cNvPr id="6" name="Rectangle 5"/>
          <p:cNvSpPr/>
          <p:nvPr/>
        </p:nvSpPr>
        <p:spPr>
          <a:xfrm>
            <a:off x="942213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are heading into a recession!</a:t>
            </a:r>
          </a:p>
        </p:txBody>
      </p:sp>
      <p:sp>
        <p:nvSpPr>
          <p:cNvPr id="8" name="Rectangle 7"/>
          <p:cNvSpPr/>
          <p:nvPr/>
        </p:nvSpPr>
        <p:spPr>
          <a:xfrm>
            <a:off x="338328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Weakening in the stock market is generally a sign of an impending recession.</a:t>
            </a:r>
          </a:p>
        </p:txBody>
      </p:sp>
      <p:sp>
        <p:nvSpPr>
          <p:cNvPr id="9" name="Rectangle 8"/>
          <p:cNvSpPr/>
          <p:nvPr/>
        </p:nvSpPr>
        <p:spPr>
          <a:xfrm>
            <a:off x="3383280" y="486441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Historically, weakening of the stock market has indicated an impending recession.</a:t>
            </a:r>
          </a:p>
        </p:txBody>
      </p:sp>
      <p:cxnSp>
        <p:nvCxnSpPr>
          <p:cNvPr id="14" name="Straight Arrow Connector 13"/>
          <p:cNvCxnSpPr>
            <a:stCxn id="5" idx="3"/>
          </p:cNvCxnSpPr>
          <p:nvPr/>
        </p:nvCxnSpPr>
        <p:spPr>
          <a:xfrm>
            <a:off x="3188970" y="2234089"/>
            <a:ext cx="6080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00575" y="2234089"/>
            <a:ext cx="0" cy="1086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2"/>
            <a:endCxn id="9" idx="0"/>
          </p:cNvCxnSpPr>
          <p:nvPr/>
        </p:nvCxnSpPr>
        <p:spPr>
          <a:xfrm>
            <a:off x="4634865" y="4438650"/>
            <a:ext cx="0" cy="42576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1905" y="1864756"/>
            <a:ext cx="1577340" cy="369332"/>
          </a:xfrm>
          <a:prstGeom prst="rect">
            <a:avLst/>
          </a:prstGeom>
          <a:noFill/>
        </p:spPr>
        <p:txBody>
          <a:bodyPr wrap="square" rtlCol="0">
            <a:spAutoFit/>
          </a:bodyPr>
          <a:lstStyle/>
          <a:p>
            <a:pPr algn="ctr"/>
            <a:r>
              <a:rPr lang="en-US" dirty="0"/>
              <a:t>Inference</a:t>
            </a:r>
          </a:p>
        </p:txBody>
      </p:sp>
      <p:sp>
        <p:nvSpPr>
          <p:cNvPr id="11" name="Rectangle 10"/>
          <p:cNvSpPr/>
          <p:nvPr/>
        </p:nvSpPr>
        <p:spPr>
          <a:xfrm>
            <a:off x="68580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Dow and NASDAQ are going down.</a:t>
            </a:r>
          </a:p>
        </p:txBody>
      </p:sp>
      <p:cxnSp>
        <p:nvCxnSpPr>
          <p:cNvPr id="4" name="Straight Arrow Connector 3"/>
          <p:cNvCxnSpPr/>
          <p:nvPr/>
        </p:nvCxnSpPr>
        <p:spPr>
          <a:xfrm flipV="1">
            <a:off x="1937385" y="2878667"/>
            <a:ext cx="0" cy="44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9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Toulmin</a:t>
            </a:r>
            <a:r>
              <a:rPr lang="en-US" dirty="0"/>
              <a:t> model – an example</a:t>
            </a:r>
          </a:p>
        </p:txBody>
      </p:sp>
      <p:sp>
        <p:nvSpPr>
          <p:cNvPr id="4" name="Rectangle 3"/>
          <p:cNvSpPr/>
          <p:nvPr/>
        </p:nvSpPr>
        <p:spPr>
          <a:xfrm>
            <a:off x="6858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stock market is weakening.</a:t>
            </a:r>
          </a:p>
        </p:txBody>
      </p:sp>
      <p:sp>
        <p:nvSpPr>
          <p:cNvPr id="5" name="Rectangle 4"/>
          <p:cNvSpPr/>
          <p:nvPr/>
        </p:nvSpPr>
        <p:spPr>
          <a:xfrm>
            <a:off x="942213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are heading into a recession!</a:t>
            </a:r>
          </a:p>
        </p:txBody>
      </p:sp>
      <p:sp>
        <p:nvSpPr>
          <p:cNvPr id="6" name="Rectangle 5"/>
          <p:cNvSpPr/>
          <p:nvPr/>
        </p:nvSpPr>
        <p:spPr>
          <a:xfrm>
            <a:off x="6096000" y="169068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Probably</a:t>
            </a:r>
          </a:p>
        </p:txBody>
      </p:sp>
      <p:sp>
        <p:nvSpPr>
          <p:cNvPr id="7" name="Rectangle 6"/>
          <p:cNvSpPr/>
          <p:nvPr/>
        </p:nvSpPr>
        <p:spPr>
          <a:xfrm>
            <a:off x="338328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Weakening in the stock market is generally a sign of an impending recession.</a:t>
            </a:r>
          </a:p>
        </p:txBody>
      </p:sp>
      <p:sp>
        <p:nvSpPr>
          <p:cNvPr id="8" name="Rectangle 7"/>
          <p:cNvSpPr/>
          <p:nvPr/>
        </p:nvSpPr>
        <p:spPr>
          <a:xfrm>
            <a:off x="3383280" y="486441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Historically, weakening of the stock market has indicated an impending recession.</a:t>
            </a:r>
          </a:p>
        </p:txBody>
      </p:sp>
      <p:sp>
        <p:nvSpPr>
          <p:cNvPr id="9" name="Rectangle 8"/>
          <p:cNvSpPr/>
          <p:nvPr/>
        </p:nvSpPr>
        <p:spPr>
          <a:xfrm>
            <a:off x="609600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weakening of the stock market may be the result of exceptional circumstances.</a:t>
            </a:r>
          </a:p>
        </p:txBody>
      </p:sp>
      <p:cxnSp>
        <p:nvCxnSpPr>
          <p:cNvPr id="10" name="Straight Connector 9"/>
          <p:cNvCxnSpPr/>
          <p:nvPr/>
        </p:nvCxnSpPr>
        <p:spPr>
          <a:xfrm>
            <a:off x="3314700" y="2234089"/>
            <a:ext cx="2571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778240" y="2234089"/>
            <a:ext cx="491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00575" y="2234089"/>
            <a:ext cx="0" cy="1086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a:endCxn id="8" idx="0"/>
          </p:cNvCxnSpPr>
          <p:nvPr/>
        </p:nvCxnSpPr>
        <p:spPr>
          <a:xfrm>
            <a:off x="4634865" y="4438650"/>
            <a:ext cx="0" cy="42576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1905" y="1864756"/>
            <a:ext cx="1577340" cy="369332"/>
          </a:xfrm>
          <a:prstGeom prst="rect">
            <a:avLst/>
          </a:prstGeom>
          <a:noFill/>
        </p:spPr>
        <p:txBody>
          <a:bodyPr wrap="square" rtlCol="0">
            <a:spAutoFit/>
          </a:bodyPr>
          <a:lstStyle/>
          <a:p>
            <a:pPr algn="ctr"/>
            <a:r>
              <a:rPr lang="en-US" dirty="0"/>
              <a:t>Inference</a:t>
            </a:r>
          </a:p>
        </p:txBody>
      </p:sp>
      <p:cxnSp>
        <p:nvCxnSpPr>
          <p:cNvPr id="15" name="Straight Connector 14"/>
          <p:cNvCxnSpPr>
            <a:stCxn id="6" idx="2"/>
            <a:endCxn id="9" idx="0"/>
          </p:cNvCxnSpPr>
          <p:nvPr/>
        </p:nvCxnSpPr>
        <p:spPr>
          <a:xfrm>
            <a:off x="7347585" y="2777490"/>
            <a:ext cx="0" cy="57435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5800" y="3351848"/>
            <a:ext cx="2503170" cy="1086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Dow and NASDAQ are going down.</a:t>
            </a:r>
          </a:p>
        </p:txBody>
      </p:sp>
      <p:cxnSp>
        <p:nvCxnSpPr>
          <p:cNvPr id="17" name="Straight Arrow Connector 16"/>
          <p:cNvCxnSpPr/>
          <p:nvPr/>
        </p:nvCxnSpPr>
        <p:spPr>
          <a:xfrm flipV="1">
            <a:off x="1937385" y="2878667"/>
            <a:ext cx="0" cy="44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04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 of the </a:t>
            </a:r>
            <a:r>
              <a:rPr lang="en-US" dirty="0" err="1"/>
              <a:t>Toulmin</a:t>
            </a:r>
            <a:r>
              <a:rPr lang="en-US" dirty="0"/>
              <a:t> model</a:t>
            </a:r>
          </a:p>
        </p:txBody>
      </p:sp>
      <p:sp>
        <p:nvSpPr>
          <p:cNvPr id="3" name="Content Placeholder 2"/>
          <p:cNvSpPr>
            <a:spLocks noGrp="1"/>
          </p:cNvSpPr>
          <p:nvPr>
            <p:ph idx="1"/>
          </p:nvPr>
        </p:nvSpPr>
        <p:spPr/>
        <p:txBody>
          <a:bodyPr/>
          <a:lstStyle/>
          <a:p>
            <a:pPr marL="0" indent="0">
              <a:buNone/>
            </a:pPr>
            <a:r>
              <a:rPr lang="en-US" dirty="0"/>
              <a:t>“One complication encountered by researchers in applying </a:t>
            </a:r>
            <a:r>
              <a:rPr lang="en-US" dirty="0" err="1"/>
              <a:t>Toulmin’s</a:t>
            </a:r>
            <a:r>
              <a:rPr lang="en-US" dirty="0"/>
              <a:t> framework […] involves reliably distinguishing between claims, data, warrants, and backings because the comments made by students can often be classified into multiple categories.”</a:t>
            </a:r>
          </a:p>
          <a:p>
            <a:pPr marL="0" indent="0">
              <a:buNone/>
            </a:pPr>
            <a:endParaRPr lang="en-US" dirty="0"/>
          </a:p>
          <a:p>
            <a:pPr marL="0" indent="0">
              <a:buNone/>
            </a:pPr>
            <a:r>
              <a:rPr lang="en-US" sz="2000" dirty="0"/>
              <a:t>Sampson, V., &amp;  Clark,  D. (2008). “Assessment of the ways students generate arguments in science education: Current perspectives and recommendations for future directions”. </a:t>
            </a:r>
            <a:r>
              <a:rPr lang="en-US" sz="2000" i="1" dirty="0"/>
              <a:t>Science Education</a:t>
            </a:r>
            <a:r>
              <a:rPr lang="en-US" sz="2000" dirty="0"/>
              <a:t>, 92(3), 451.</a:t>
            </a:r>
          </a:p>
        </p:txBody>
      </p:sp>
    </p:spTree>
    <p:extLst>
      <p:ext uri="{BB962C8B-B14F-4D97-AF65-F5344CB8AC3E}">
        <p14:creationId xmlns:p14="http://schemas.microsoft.com/office/powerpoint/2010/main" val="266715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55600"/>
            <a:ext cx="10515600" cy="1325563"/>
          </a:xfrm>
        </p:spPr>
        <p:txBody>
          <a:bodyPr/>
          <a:lstStyle/>
          <a:p>
            <a:r>
              <a:rPr lang="en-US" dirty="0"/>
              <a:t>Analyze your sample article</a:t>
            </a:r>
            <a:endParaRPr lang="fi-FI" dirty="0"/>
          </a:p>
        </p:txBody>
      </p:sp>
      <p:sp>
        <p:nvSpPr>
          <p:cNvPr id="3" name="Content Placeholder 2"/>
          <p:cNvSpPr>
            <a:spLocks noGrp="1"/>
          </p:cNvSpPr>
          <p:nvPr>
            <p:ph idx="1"/>
          </p:nvPr>
        </p:nvSpPr>
        <p:spPr>
          <a:xfrm>
            <a:off x="114300" y="1920875"/>
            <a:ext cx="5743575" cy="4351338"/>
          </a:xfrm>
        </p:spPr>
        <p:txBody>
          <a:bodyPr/>
          <a:lstStyle/>
          <a:p>
            <a:r>
              <a:rPr lang="en-US" dirty="0"/>
              <a:t>Can you find the argumentative elements in your sample?</a:t>
            </a:r>
          </a:p>
          <a:p>
            <a:r>
              <a:rPr lang="en-US" dirty="0"/>
              <a:t>How are these related to the academic features you have identified?</a:t>
            </a:r>
          </a:p>
          <a:p>
            <a:r>
              <a:rPr lang="en-US" dirty="0"/>
              <a:t>Form groups of three and present your analysis to your group!</a:t>
            </a:r>
          </a:p>
          <a:p>
            <a:pPr lvl="1"/>
            <a:r>
              <a:rPr lang="en-US" dirty="0"/>
              <a:t>Be brief and to the point!</a:t>
            </a:r>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240" y="2249805"/>
            <a:ext cx="6717760" cy="2626995"/>
          </a:xfrm>
          <a:prstGeom prst="rect">
            <a:avLst/>
          </a:prstGeom>
        </p:spPr>
      </p:pic>
    </p:spTree>
    <p:extLst>
      <p:ext uri="{BB962C8B-B14F-4D97-AF65-F5344CB8AC3E}">
        <p14:creationId xmlns:p14="http://schemas.microsoft.com/office/powerpoint/2010/main" val="347694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55046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p:txBody>
          <a:bodyPr/>
          <a:lstStyle/>
          <a:p>
            <a:r>
              <a:rPr lang="en-GB" dirty="0"/>
              <a:t>Text organization 3</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p:txBody>
          <a:bodyPr/>
          <a:lstStyle/>
          <a:p>
            <a:r>
              <a:rPr lang="en-GB" dirty="0"/>
              <a:t>Argumentation</a:t>
            </a:r>
          </a:p>
          <a:p>
            <a:r>
              <a:rPr lang="en-GB" b="1" i="1" dirty="0"/>
              <a:t>Paragraphs and sign-posting</a:t>
            </a:r>
          </a:p>
          <a:p>
            <a:r>
              <a:rPr lang="en-GB" dirty="0"/>
              <a:t>Paragraphs and topic sentences</a:t>
            </a:r>
          </a:p>
          <a:p>
            <a:endParaRPr lang="en-GB" dirty="0"/>
          </a:p>
        </p:txBody>
      </p:sp>
    </p:spTree>
    <p:extLst>
      <p:ext uri="{BB962C8B-B14F-4D97-AF65-F5344CB8AC3E}">
        <p14:creationId xmlns:p14="http://schemas.microsoft.com/office/powerpoint/2010/main" val="126697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34295"/>
            <a:ext cx="8229600" cy="542726"/>
          </a:xfrm>
        </p:spPr>
        <p:txBody>
          <a:bodyPr>
            <a:normAutofit fontScale="90000"/>
          </a:bodyPr>
          <a:lstStyle/>
          <a:p>
            <a:r>
              <a:rPr lang="en-US" noProof="0" dirty="0"/>
              <a:t>Homework for this session</a:t>
            </a:r>
          </a:p>
        </p:txBody>
      </p:sp>
      <p:sp>
        <p:nvSpPr>
          <p:cNvPr id="3" name="Content Placeholder 2"/>
          <p:cNvSpPr>
            <a:spLocks noGrp="1"/>
          </p:cNvSpPr>
          <p:nvPr>
            <p:ph idx="1"/>
          </p:nvPr>
        </p:nvSpPr>
        <p:spPr>
          <a:xfrm>
            <a:off x="0" y="1347169"/>
            <a:ext cx="6604000" cy="5400645"/>
          </a:xfrm>
        </p:spPr>
        <p:txBody>
          <a:bodyPr>
            <a:noAutofit/>
          </a:bodyPr>
          <a:lstStyle/>
          <a:p>
            <a:r>
              <a:rPr lang="en-US" b="1" dirty="0">
                <a:solidFill>
                  <a:srgbClr val="FFFF00"/>
                </a:solidFill>
              </a:rPr>
              <a:t>Assignment 2: </a:t>
            </a:r>
            <a:r>
              <a:rPr lang="en-US" dirty="0">
                <a:solidFill>
                  <a:srgbClr val="FFFF00"/>
                </a:solidFill>
              </a:rPr>
              <a:t>Find an article that reviews or is related to your topic. </a:t>
            </a:r>
          </a:p>
          <a:p>
            <a:pPr lvl="1"/>
            <a:r>
              <a:rPr lang="en-US" dirty="0">
                <a:solidFill>
                  <a:srgbClr val="FFFF00"/>
                </a:solidFill>
              </a:rPr>
              <a:t>Analyze a few pages in the article and identify “academic features” in each text by highlighting them. </a:t>
            </a:r>
          </a:p>
          <a:p>
            <a:pPr lvl="1"/>
            <a:endParaRPr lang="en-US" dirty="0">
              <a:solidFill>
                <a:srgbClr val="FFFF00"/>
              </a:solidFill>
            </a:endParaRPr>
          </a:p>
          <a:p>
            <a:r>
              <a:rPr lang="en-US" b="1" dirty="0"/>
              <a:t>Assignment 3: </a:t>
            </a:r>
            <a:r>
              <a:rPr lang="en-US" dirty="0"/>
              <a:t>Define a concept / trend from your field</a:t>
            </a:r>
          </a:p>
          <a:p>
            <a:pPr lvl="1"/>
            <a:r>
              <a:rPr lang="en-US" dirty="0"/>
              <a:t>Use three different sources</a:t>
            </a:r>
          </a:p>
          <a:p>
            <a:pPr lvl="1"/>
            <a:r>
              <a:rPr lang="en-US" dirty="0"/>
              <a:t>Use 2-3 amplification strategies</a:t>
            </a:r>
            <a:endParaRPr lang="en-US" b="1" dirty="0">
              <a:solidFill>
                <a:srgbClr val="92D050"/>
              </a:solidFill>
            </a:endParaRPr>
          </a:p>
          <a:p>
            <a:endParaRPr lang="en-US" b="1" dirty="0">
              <a:solidFill>
                <a:srgbClr val="92D050"/>
              </a:solidFill>
            </a:endParaRPr>
          </a:p>
          <a:p>
            <a:r>
              <a:rPr lang="en-US" b="1" dirty="0">
                <a:solidFill>
                  <a:srgbClr val="92D050"/>
                </a:solidFill>
              </a:rPr>
              <a:t>Online module 2: Given-New</a:t>
            </a:r>
            <a:endParaRPr lang="fi-FI" dirty="0">
              <a:solidFill>
                <a:srgbClr val="92D050"/>
              </a:solidFill>
            </a:endParaRPr>
          </a:p>
        </p:txBody>
      </p:sp>
      <p:sp>
        <p:nvSpPr>
          <p:cNvPr id="5" name="Title 1">
            <a:extLst>
              <a:ext uri="{FF2B5EF4-FFF2-40B4-BE49-F238E27FC236}">
                <a16:creationId xmlns:a16="http://schemas.microsoft.com/office/drawing/2014/main" id="{4F399E8F-E507-488B-A114-9811BB75847D}"/>
              </a:ext>
            </a:extLst>
          </p:cNvPr>
          <p:cNvSpPr txBox="1">
            <a:spLocks/>
          </p:cNvSpPr>
          <p:nvPr/>
        </p:nvSpPr>
        <p:spPr>
          <a:xfrm>
            <a:off x="3606800" y="434295"/>
            <a:ext cx="8229600" cy="542726"/>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Peer discussion questions</a:t>
            </a:r>
          </a:p>
        </p:txBody>
      </p:sp>
      <p:sp>
        <p:nvSpPr>
          <p:cNvPr id="6" name="Content Placeholder 2">
            <a:extLst>
              <a:ext uri="{FF2B5EF4-FFF2-40B4-BE49-F238E27FC236}">
                <a16:creationId xmlns:a16="http://schemas.microsoft.com/office/drawing/2014/main" id="{BD70683A-5189-4F1E-8BAF-3E9308790F8D}"/>
              </a:ext>
            </a:extLst>
          </p:cNvPr>
          <p:cNvSpPr txBox="1">
            <a:spLocks/>
          </p:cNvSpPr>
          <p:nvPr/>
        </p:nvSpPr>
        <p:spPr>
          <a:xfrm>
            <a:off x="7097486" y="1348498"/>
            <a:ext cx="4738914" cy="54006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rgbClr val="FFFF00"/>
                </a:solidFill>
              </a:rPr>
              <a:t>How did you locate sources?</a:t>
            </a:r>
          </a:p>
          <a:p>
            <a:r>
              <a:rPr lang="fi-FI" dirty="0">
                <a:solidFill>
                  <a:srgbClr val="FFFF00"/>
                </a:solidFill>
              </a:rPr>
              <a:t>What academic features did you identify?</a:t>
            </a:r>
          </a:p>
          <a:p>
            <a:pPr lvl="1"/>
            <a:r>
              <a:rPr lang="fi-FI" dirty="0">
                <a:solidFill>
                  <a:srgbClr val="FFFF00"/>
                </a:solidFill>
              </a:rPr>
              <a:t>How are they ”academic”?</a:t>
            </a:r>
          </a:p>
          <a:p>
            <a:pPr lvl="1"/>
            <a:r>
              <a:rPr lang="fi-FI" dirty="0">
                <a:solidFill>
                  <a:srgbClr val="FFFF00"/>
                </a:solidFill>
              </a:rPr>
              <a:t>What effect do they have?</a:t>
            </a:r>
          </a:p>
          <a:p>
            <a:pPr marL="457200" lvl="1" indent="0">
              <a:buNone/>
            </a:pPr>
            <a:endParaRPr lang="fi-FI" dirty="0"/>
          </a:p>
          <a:p>
            <a:r>
              <a:rPr lang="fi-FI" dirty="0"/>
              <a:t>Read each other’s definitions</a:t>
            </a:r>
          </a:p>
          <a:p>
            <a:pPr lvl="1"/>
            <a:r>
              <a:rPr lang="fi-FI" dirty="0"/>
              <a:t>Find something positive!</a:t>
            </a:r>
          </a:p>
          <a:p>
            <a:pPr lvl="1"/>
            <a:r>
              <a:rPr lang="fi-FI" dirty="0"/>
              <a:t>Did they follow the brief?</a:t>
            </a:r>
          </a:p>
          <a:p>
            <a:pPr lvl="1"/>
            <a:r>
              <a:rPr lang="fi-FI" dirty="0"/>
              <a:t>Find something they could improve</a:t>
            </a:r>
          </a:p>
          <a:p>
            <a:pPr marL="457200" lvl="1" indent="0">
              <a:buNone/>
            </a:pPr>
            <a:endParaRPr lang="fi-FI" dirty="0"/>
          </a:p>
          <a:p>
            <a:r>
              <a:rPr lang="fi-FI" dirty="0">
                <a:solidFill>
                  <a:srgbClr val="92D050"/>
                </a:solidFill>
              </a:rPr>
              <a:t>How are the modules going?</a:t>
            </a:r>
          </a:p>
        </p:txBody>
      </p:sp>
    </p:spTree>
    <p:extLst>
      <p:ext uri="{BB962C8B-B14F-4D97-AF65-F5344CB8AC3E}">
        <p14:creationId xmlns:p14="http://schemas.microsoft.com/office/powerpoint/2010/main" val="1235645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paragraphs and signposting</a:t>
            </a:r>
          </a:p>
        </p:txBody>
      </p:sp>
      <p:sp>
        <p:nvSpPr>
          <p:cNvPr id="3" name="Content Placeholder 2"/>
          <p:cNvSpPr>
            <a:spLocks noGrp="1"/>
          </p:cNvSpPr>
          <p:nvPr>
            <p:ph idx="1"/>
          </p:nvPr>
        </p:nvSpPr>
        <p:spPr>
          <a:xfrm>
            <a:off x="6096000" y="2485021"/>
            <a:ext cx="5371493" cy="2914326"/>
          </a:xfrm>
        </p:spPr>
        <p:txBody>
          <a:bodyPr/>
          <a:lstStyle/>
          <a:p>
            <a:pPr marL="0" indent="0">
              <a:buNone/>
            </a:pPr>
            <a:r>
              <a:rPr lang="en-US" dirty="0"/>
              <a:t>You can guide your audience to see the structure and content of your argument and make your texts more </a:t>
            </a:r>
            <a:r>
              <a:rPr lang="en-US" b="1" dirty="0"/>
              <a:t>reader friendly</a:t>
            </a:r>
            <a:r>
              <a:rPr lang="en-US" dirty="0"/>
              <a:t> in many ways, such as </a:t>
            </a:r>
            <a:r>
              <a:rPr lang="en-US" dirty="0">
                <a:solidFill>
                  <a:srgbClr val="FF0000"/>
                </a:solidFill>
              </a:rPr>
              <a:t>punctuation</a:t>
            </a:r>
            <a:r>
              <a:rPr lang="en-US" dirty="0"/>
              <a:t>, </a:t>
            </a:r>
            <a:r>
              <a:rPr lang="en-US" dirty="0">
                <a:solidFill>
                  <a:srgbClr val="FF0000"/>
                </a:solidFill>
              </a:rPr>
              <a:t>topic sentences</a:t>
            </a:r>
            <a:r>
              <a:rPr lang="en-US" dirty="0"/>
              <a:t>, and </a:t>
            </a:r>
            <a:r>
              <a:rPr lang="en-US" dirty="0">
                <a:solidFill>
                  <a:srgbClr val="FF0000"/>
                </a:solidFill>
              </a:rPr>
              <a:t>familiar</a:t>
            </a:r>
            <a:r>
              <a:rPr lang="en-US" dirty="0"/>
              <a:t> </a:t>
            </a:r>
            <a:r>
              <a:rPr lang="en-US" dirty="0">
                <a:solidFill>
                  <a:srgbClr val="FF0000"/>
                </a:solidFill>
              </a:rPr>
              <a:t>organizational patterns</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07" y="2101429"/>
            <a:ext cx="4984699" cy="3681510"/>
          </a:xfrm>
          <a:prstGeom prst="rect">
            <a:avLst/>
          </a:prstGeom>
        </p:spPr>
      </p:pic>
      <p:sp>
        <p:nvSpPr>
          <p:cNvPr id="5" name="TextBox 4"/>
          <p:cNvSpPr txBox="1"/>
          <p:nvPr/>
        </p:nvSpPr>
        <p:spPr>
          <a:xfrm>
            <a:off x="68042" y="3971747"/>
            <a:ext cx="461665" cy="1811192"/>
          </a:xfrm>
          <a:prstGeom prst="rect">
            <a:avLst/>
          </a:prstGeom>
          <a:noFill/>
        </p:spPr>
        <p:txBody>
          <a:bodyPr vert="vert" wrap="square" rtlCol="0">
            <a:spAutoFit/>
          </a:bodyPr>
          <a:lstStyle/>
          <a:p>
            <a:r>
              <a:rPr lang="en-US" dirty="0"/>
              <a:t>Source: Wikipedia</a:t>
            </a:r>
          </a:p>
        </p:txBody>
      </p:sp>
    </p:spTree>
    <p:extLst>
      <p:ext uri="{BB962C8B-B14F-4D97-AF65-F5344CB8AC3E}">
        <p14:creationId xmlns:p14="http://schemas.microsoft.com/office/powerpoint/2010/main" val="29210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sentences</a:t>
            </a:r>
          </a:p>
        </p:txBody>
      </p:sp>
      <p:sp>
        <p:nvSpPr>
          <p:cNvPr id="3" name="Content Placeholder 2"/>
          <p:cNvSpPr>
            <a:spLocks noGrp="1"/>
          </p:cNvSpPr>
          <p:nvPr>
            <p:ph idx="1"/>
          </p:nvPr>
        </p:nvSpPr>
        <p:spPr>
          <a:xfrm>
            <a:off x="838200" y="1825625"/>
            <a:ext cx="5786535" cy="4351338"/>
          </a:xfrm>
        </p:spPr>
        <p:txBody>
          <a:bodyPr/>
          <a:lstStyle/>
          <a:p>
            <a:pPr marL="0" indent="0">
              <a:buNone/>
            </a:pPr>
            <a:r>
              <a:rPr lang="en-US" dirty="0"/>
              <a:t>One easy way to improve your writing is to begin your paragraphs with topic sentences that summarize the purpose and content of a paragraph. Topic sentences present the </a:t>
            </a:r>
            <a:r>
              <a:rPr lang="en-US" b="1" dirty="0"/>
              <a:t>main idea</a:t>
            </a:r>
            <a:r>
              <a:rPr lang="en-US" dirty="0"/>
              <a:t> or a </a:t>
            </a:r>
            <a:r>
              <a:rPr lang="en-US" b="1" dirty="0"/>
              <a:t>claim</a:t>
            </a:r>
            <a:r>
              <a:rPr lang="en-US" dirty="0"/>
              <a:t> that controls the rest of the paragraph. A good topic sentence has </a:t>
            </a:r>
            <a:r>
              <a:rPr lang="en-US" dirty="0">
                <a:solidFill>
                  <a:srgbClr val="FF0000"/>
                </a:solidFill>
              </a:rPr>
              <a:t>four</a:t>
            </a:r>
            <a:r>
              <a:rPr lang="en-US" dirty="0"/>
              <a:t> characteristics.</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2996" y="1419309"/>
            <a:ext cx="4100804" cy="5438691"/>
          </a:xfrm>
          <a:prstGeom prst="rect">
            <a:avLst/>
          </a:prstGeom>
        </p:spPr>
      </p:pic>
      <p:sp>
        <p:nvSpPr>
          <p:cNvPr id="6" name="TextBox 5"/>
          <p:cNvSpPr txBox="1"/>
          <p:nvPr/>
        </p:nvSpPr>
        <p:spPr>
          <a:xfrm>
            <a:off x="11353800" y="5046808"/>
            <a:ext cx="461665" cy="1811192"/>
          </a:xfrm>
          <a:prstGeom prst="rect">
            <a:avLst/>
          </a:prstGeom>
          <a:noFill/>
        </p:spPr>
        <p:txBody>
          <a:bodyPr vert="vert" wrap="square" rtlCol="0">
            <a:spAutoFit/>
          </a:bodyPr>
          <a:lstStyle/>
          <a:p>
            <a:r>
              <a:rPr lang="en-US" dirty="0"/>
              <a:t>Source: Wikipedia</a:t>
            </a:r>
          </a:p>
        </p:txBody>
      </p:sp>
    </p:spTree>
    <p:extLst>
      <p:ext uri="{BB962C8B-B14F-4D97-AF65-F5344CB8AC3E}">
        <p14:creationId xmlns:p14="http://schemas.microsoft.com/office/powerpoint/2010/main" val="205738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sentences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The topic sentence is usually (but not always!) the first sentence in the paragraph.</a:t>
            </a:r>
          </a:p>
          <a:p>
            <a:pPr marL="514350" indent="-514350">
              <a:buFont typeface="+mj-lt"/>
              <a:buAutoNum type="arabicPeriod"/>
            </a:pPr>
            <a:r>
              <a:rPr lang="en-US" dirty="0"/>
              <a:t>It makes a general statement that is wider in its scope than the rest of the sentences in that paragraph. In other words, the topic sentence should be general enough so that it can be supported by specific details in later sentences.</a:t>
            </a:r>
          </a:p>
          <a:p>
            <a:pPr marL="514350" indent="-514350">
              <a:buFont typeface="+mj-lt"/>
              <a:buAutoNum type="arabicPeriod"/>
            </a:pPr>
            <a:r>
              <a:rPr lang="en-US" dirty="0"/>
              <a:t>Topic sentences should always contain both a topic and a controlling idea. The topic typically occurs before the verb and is “what the paragraph is about”, while the controlling idea is “what you want to say about the topic”.</a:t>
            </a:r>
          </a:p>
          <a:p>
            <a:pPr marL="514350" indent="-514350">
              <a:buFont typeface="+mj-lt"/>
              <a:buAutoNum type="arabicPeriod"/>
            </a:pPr>
            <a:r>
              <a:rPr lang="en-US" dirty="0"/>
              <a:t>The controlling idea should be repeated (preferably, in “subject” position) in each of the sentences that follow the topic sentence.</a:t>
            </a:r>
          </a:p>
        </p:txBody>
      </p:sp>
    </p:spTree>
    <p:extLst>
      <p:ext uri="{BB962C8B-B14F-4D97-AF65-F5344CB8AC3E}">
        <p14:creationId xmlns:p14="http://schemas.microsoft.com/office/powerpoint/2010/main" val="364476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720002" y="658735"/>
            <a:ext cx="10780799" cy="4713365"/>
          </a:xfrm>
        </p:spPr>
        <p:txBody>
          <a:bodyPr>
            <a:normAutofit/>
          </a:bodyPr>
          <a:lstStyle/>
          <a:p>
            <a:pPr algn="ctr">
              <a:lnSpc>
                <a:spcPct val="200000"/>
              </a:lnSpc>
              <a:spcBef>
                <a:spcPct val="50000"/>
              </a:spcBef>
              <a:defRPr/>
            </a:pPr>
            <a:r>
              <a:rPr lang="en-US" sz="2000" dirty="0">
                <a:latin typeface="Arial Black" pitchFamily="34" charset="0"/>
              </a:rPr>
              <a:t>Online Modules and Reader-friendliness</a:t>
            </a:r>
          </a:p>
          <a:p>
            <a:pPr algn="ctr">
              <a:lnSpc>
                <a:spcPct val="200000"/>
              </a:lnSpc>
              <a:spcBef>
                <a:spcPct val="50000"/>
              </a:spcBef>
              <a:defRPr/>
            </a:pPr>
            <a:r>
              <a:rPr lang="en-US" sz="2000" dirty="0">
                <a:solidFill>
                  <a:srgbClr val="FF0000"/>
                </a:solidFill>
                <a:latin typeface="Arial Black" pitchFamily="34" charset="0"/>
              </a:rPr>
              <a:t>Module 1: Style and Form</a:t>
            </a:r>
          </a:p>
          <a:p>
            <a:pPr algn="ctr">
              <a:lnSpc>
                <a:spcPct val="200000"/>
              </a:lnSpc>
              <a:spcBef>
                <a:spcPct val="50000"/>
              </a:spcBef>
              <a:defRPr/>
            </a:pPr>
            <a:r>
              <a:rPr lang="en-US" sz="2000" dirty="0">
                <a:solidFill>
                  <a:srgbClr val="FF0000"/>
                </a:solidFill>
                <a:latin typeface="Arial Black" pitchFamily="34" charset="0"/>
              </a:rPr>
              <a:t>Module 2: Given-New</a:t>
            </a:r>
          </a:p>
          <a:p>
            <a:pPr algn="ctr">
              <a:lnSpc>
                <a:spcPct val="200000"/>
              </a:lnSpc>
              <a:spcBef>
                <a:spcPct val="50000"/>
              </a:spcBef>
              <a:defRPr/>
            </a:pPr>
            <a:r>
              <a:rPr lang="en-US" sz="2000" dirty="0">
                <a:latin typeface="Arial Black" pitchFamily="34" charset="0"/>
              </a:rPr>
              <a:t>Module 3: Light-Before-Heavy Principle</a:t>
            </a:r>
          </a:p>
          <a:p>
            <a:pPr algn="ctr">
              <a:lnSpc>
                <a:spcPct val="200000"/>
              </a:lnSpc>
              <a:spcBef>
                <a:spcPct val="50000"/>
              </a:spcBef>
              <a:defRPr/>
            </a:pPr>
            <a:r>
              <a:rPr lang="en-US" sz="2000" dirty="0">
                <a:latin typeface="Arial Black" pitchFamily="34" charset="0"/>
              </a:rPr>
              <a:t>Module 4: Avoiding Weak Verbs</a:t>
            </a:r>
          </a:p>
          <a:p>
            <a:pPr algn="ctr">
              <a:lnSpc>
                <a:spcPct val="200000"/>
              </a:lnSpc>
              <a:spcBef>
                <a:spcPct val="50000"/>
              </a:spcBef>
              <a:defRPr/>
            </a:pPr>
            <a:r>
              <a:rPr lang="en-US" sz="2000" dirty="0">
                <a:latin typeface="Arial Black" pitchFamily="34" charset="0"/>
              </a:rPr>
              <a:t>Module 5: Commas</a:t>
            </a:r>
          </a:p>
        </p:txBody>
      </p:sp>
    </p:spTree>
    <p:extLst>
      <p:ext uri="{BB962C8B-B14F-4D97-AF65-F5344CB8AC3E}">
        <p14:creationId xmlns:p14="http://schemas.microsoft.com/office/powerpoint/2010/main" val="31946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i-FI" sz="2800" dirty="0">
                <a:solidFill>
                  <a:schemeClr val="tx1"/>
                </a:solidFill>
                <a:latin typeface="Arial" charset="0"/>
              </a:rPr>
              <a:t>How do we keep </a:t>
            </a:r>
            <a:r>
              <a:rPr lang="en-US" altLang="fi-FI" sz="2800" dirty="0">
                <a:solidFill>
                  <a:schemeClr val="accent1"/>
                </a:solidFill>
                <a:latin typeface="Arial Black" pitchFamily="34" charset="0"/>
              </a:rPr>
              <a:t>familiar</a:t>
            </a:r>
            <a:r>
              <a:rPr lang="en-US" altLang="fi-FI" sz="2800" dirty="0">
                <a:solidFill>
                  <a:schemeClr val="accent1"/>
                </a:solidFill>
                <a:latin typeface="Arial" charset="0"/>
              </a:rPr>
              <a:t> information </a:t>
            </a:r>
            <a:r>
              <a:rPr lang="en-US" altLang="fi-FI" sz="2800" dirty="0">
                <a:solidFill>
                  <a:schemeClr val="tx1"/>
                </a:solidFill>
                <a:latin typeface="Arial" charset="0"/>
              </a:rPr>
              <a:t>in subject position before </a:t>
            </a:r>
            <a:r>
              <a:rPr lang="en-US" altLang="fi-FI" sz="2800" dirty="0">
                <a:solidFill>
                  <a:schemeClr val="accent1"/>
                </a:solidFill>
                <a:latin typeface="Arial Black" pitchFamily="34" charset="0"/>
              </a:rPr>
              <a:t>new</a:t>
            </a:r>
            <a:r>
              <a:rPr lang="en-US" altLang="fi-FI" sz="2800" dirty="0">
                <a:solidFill>
                  <a:schemeClr val="accent1"/>
                </a:solidFill>
                <a:latin typeface="Arial" charset="0"/>
              </a:rPr>
              <a:t> information?</a:t>
            </a:r>
            <a:br>
              <a:rPr lang="en-US" altLang="fi-FI" noProof="0" dirty="0">
                <a:solidFill>
                  <a:srgbClr val="000000"/>
                </a:solidFill>
                <a:latin typeface="Arial" charset="0"/>
              </a:rPr>
            </a:br>
            <a:endParaRPr lang="en-US" noProof="0" dirty="0"/>
          </a:p>
        </p:txBody>
      </p:sp>
      <p:sp>
        <p:nvSpPr>
          <p:cNvPr id="3" name="Content Placeholder 2"/>
          <p:cNvSpPr>
            <a:spLocks noGrp="1"/>
          </p:cNvSpPr>
          <p:nvPr>
            <p:ph sz="quarter" idx="14"/>
          </p:nvPr>
        </p:nvSpPr>
        <p:spPr>
          <a:xfrm>
            <a:off x="2064002" y="1384302"/>
            <a:ext cx="8085599" cy="4132933"/>
          </a:xfrm>
        </p:spPr>
        <p:txBody>
          <a:bodyPr/>
          <a:lstStyle/>
          <a:p>
            <a:r>
              <a:rPr lang="en-US" altLang="fi-FI" sz="2800" u="sng" dirty="0">
                <a:solidFill>
                  <a:schemeClr val="accent1"/>
                </a:solidFill>
                <a:latin typeface="Arial" charset="0"/>
              </a:rPr>
              <a:t>Topical progression</a:t>
            </a:r>
            <a:endParaRPr lang="en-US" altLang="fi-FI" sz="2400" u="sng" dirty="0">
              <a:solidFill>
                <a:schemeClr val="accent1"/>
              </a:solidFill>
              <a:latin typeface="Arial" charset="0"/>
            </a:endParaRPr>
          </a:p>
          <a:p>
            <a:pPr>
              <a:lnSpc>
                <a:spcPct val="150000"/>
              </a:lnSpc>
            </a:pPr>
            <a:r>
              <a:rPr lang="en-US" altLang="fi-FI" sz="2400" dirty="0">
                <a:latin typeface="Arial" charset="0"/>
              </a:rPr>
              <a:t>Three patterns for linking </a:t>
            </a:r>
            <a:r>
              <a:rPr lang="en-US" altLang="fi-FI" sz="2400" dirty="0">
                <a:solidFill>
                  <a:schemeClr val="accent1"/>
                </a:solidFill>
                <a:latin typeface="Arial Black" pitchFamily="34" charset="0"/>
              </a:rPr>
              <a:t>familiar</a:t>
            </a:r>
            <a:r>
              <a:rPr lang="en-US" altLang="fi-FI" sz="2400" dirty="0">
                <a:solidFill>
                  <a:schemeClr val="accent1"/>
                </a:solidFill>
                <a:latin typeface="Arial" charset="0"/>
              </a:rPr>
              <a:t> information in a paragraph:</a:t>
            </a:r>
          </a:p>
          <a:p>
            <a:pPr marL="609576" indent="-609576">
              <a:lnSpc>
                <a:spcPct val="150000"/>
              </a:lnSpc>
              <a:buFontTx/>
              <a:buAutoNum type="arabicPeriod"/>
            </a:pPr>
            <a:r>
              <a:rPr lang="en-US" altLang="fi-FI" sz="2400" dirty="0">
                <a:solidFill>
                  <a:schemeClr val="accent1"/>
                </a:solidFill>
                <a:latin typeface="Arial" charset="0"/>
              </a:rPr>
              <a:t>Constant Topic</a:t>
            </a:r>
          </a:p>
          <a:p>
            <a:pPr marL="609576" indent="-609576">
              <a:lnSpc>
                <a:spcPct val="150000"/>
              </a:lnSpc>
              <a:buFontTx/>
              <a:buAutoNum type="arabicPeriod"/>
            </a:pPr>
            <a:r>
              <a:rPr lang="en-US" altLang="fi-FI" sz="2400" dirty="0">
                <a:solidFill>
                  <a:schemeClr val="accent1"/>
                </a:solidFill>
                <a:latin typeface="Arial" charset="0"/>
              </a:rPr>
              <a:t>Step-wise Topic</a:t>
            </a:r>
          </a:p>
          <a:p>
            <a:pPr marL="609576" indent="-609576">
              <a:lnSpc>
                <a:spcPct val="150000"/>
              </a:lnSpc>
              <a:buFontTx/>
              <a:buAutoNum type="arabicPeriod"/>
            </a:pPr>
            <a:r>
              <a:rPr lang="en-US" altLang="fi-FI" sz="2400" dirty="0">
                <a:solidFill>
                  <a:schemeClr val="accent1"/>
                </a:solidFill>
                <a:latin typeface="Arial" charset="0"/>
              </a:rPr>
              <a:t>Superordinate terms</a:t>
            </a:r>
          </a:p>
        </p:txBody>
      </p:sp>
      <p:sp>
        <p:nvSpPr>
          <p:cNvPr id="4" name="Date Placeholder 3"/>
          <p:cNvSpPr>
            <a:spLocks noGrp="1"/>
          </p:cNvSpPr>
          <p:nvPr>
            <p:ph type="dt" sz="half"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0A7D511-EF24-F248-BEA4-1AD370F38D7A}" type="datetime1">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27.1.2019</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FD4B7-1CC6-864B-A72A-C978B70BBA9B}" type="slidenum">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6" name="Picture 2" descr="C:\Users\gairnl1\AppData\Local\Microsoft\Windows\Temporary Internet Files\Content.IE5\TGTTOV07\MC9003227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2389" y="4013201"/>
            <a:ext cx="2090812" cy="104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i-FI" sz="2800" dirty="0">
                <a:solidFill>
                  <a:schemeClr val="tx1"/>
                </a:solidFill>
                <a:latin typeface="Arial" charset="0"/>
              </a:rPr>
              <a:t>How do we keep </a:t>
            </a:r>
            <a:r>
              <a:rPr lang="en-US" altLang="fi-FI" sz="2800" dirty="0">
                <a:solidFill>
                  <a:schemeClr val="accent1"/>
                </a:solidFill>
                <a:latin typeface="Arial Black" pitchFamily="34" charset="0"/>
              </a:rPr>
              <a:t>familiar</a:t>
            </a:r>
            <a:r>
              <a:rPr lang="en-US" altLang="fi-FI" sz="2800" dirty="0">
                <a:solidFill>
                  <a:schemeClr val="accent1"/>
                </a:solidFill>
                <a:latin typeface="Arial" charset="0"/>
              </a:rPr>
              <a:t> information </a:t>
            </a:r>
            <a:r>
              <a:rPr lang="en-US" altLang="fi-FI" sz="2800" dirty="0">
                <a:solidFill>
                  <a:schemeClr val="tx1"/>
                </a:solidFill>
                <a:latin typeface="Arial" charset="0"/>
              </a:rPr>
              <a:t>in subject position before </a:t>
            </a:r>
            <a:r>
              <a:rPr lang="en-US" altLang="fi-FI" sz="2800" dirty="0">
                <a:solidFill>
                  <a:schemeClr val="accent1"/>
                </a:solidFill>
                <a:latin typeface="Arial Black" pitchFamily="34" charset="0"/>
              </a:rPr>
              <a:t>new</a:t>
            </a:r>
            <a:r>
              <a:rPr lang="en-US" altLang="fi-FI" sz="2800" dirty="0">
                <a:solidFill>
                  <a:schemeClr val="accent1"/>
                </a:solidFill>
                <a:latin typeface="Arial" charset="0"/>
              </a:rPr>
              <a:t> information?</a:t>
            </a:r>
            <a:br>
              <a:rPr lang="en-US" altLang="fi-FI" noProof="0" dirty="0">
                <a:solidFill>
                  <a:srgbClr val="000000"/>
                </a:solidFill>
                <a:latin typeface="Arial" charset="0"/>
              </a:rPr>
            </a:br>
            <a:endParaRPr lang="en-US" noProof="0" dirty="0"/>
          </a:p>
        </p:txBody>
      </p:sp>
      <p:sp>
        <p:nvSpPr>
          <p:cNvPr id="3" name="Content Placeholder 2"/>
          <p:cNvSpPr>
            <a:spLocks noGrp="1"/>
          </p:cNvSpPr>
          <p:nvPr>
            <p:ph sz="quarter" idx="14"/>
          </p:nvPr>
        </p:nvSpPr>
        <p:spPr>
          <a:xfrm>
            <a:off x="1701802" y="1358901"/>
            <a:ext cx="8447800" cy="4158332"/>
          </a:xfrm>
        </p:spPr>
        <p:txBody>
          <a:bodyPr/>
          <a:lstStyle/>
          <a:p>
            <a:pPr marL="457182" indent="-457182">
              <a:buFont typeface="+mj-lt"/>
              <a:buAutoNum type="arabicPeriod"/>
            </a:pPr>
            <a:r>
              <a:rPr lang="en-US" sz="2400" dirty="0">
                <a:solidFill>
                  <a:schemeClr val="accent1"/>
                </a:solidFill>
                <a:latin typeface="Arial" charset="0"/>
              </a:rPr>
              <a:t>Constant topic</a:t>
            </a:r>
          </a:p>
          <a:p>
            <a:pPr>
              <a:lnSpc>
                <a:spcPct val="150000"/>
              </a:lnSpc>
            </a:pPr>
            <a:r>
              <a:rPr lang="en-US" sz="2000" dirty="0">
                <a:solidFill>
                  <a:schemeClr val="accent3"/>
                </a:solidFill>
              </a:rPr>
              <a:t>The solo exhibition of work by Henrik </a:t>
            </a:r>
            <a:r>
              <a:rPr lang="en-US" sz="2000" dirty="0" err="1">
                <a:solidFill>
                  <a:schemeClr val="accent3"/>
                </a:solidFill>
              </a:rPr>
              <a:t>Vibskov</a:t>
            </a:r>
            <a:r>
              <a:rPr lang="en-US" sz="2000" dirty="0">
                <a:solidFill>
                  <a:schemeClr val="accent3"/>
                </a:solidFill>
              </a:rPr>
              <a:t> </a:t>
            </a:r>
            <a:r>
              <a:rPr lang="en-US" sz="2000" dirty="0"/>
              <a:t>is the largest display to date of the oeuvre of the Danish fashion designer. </a:t>
            </a:r>
            <a:r>
              <a:rPr lang="en-US" sz="2000" dirty="0">
                <a:solidFill>
                  <a:schemeClr val="accent3"/>
                </a:solidFill>
              </a:rPr>
              <a:t>It </a:t>
            </a:r>
            <a:r>
              <a:rPr lang="en-US" sz="2000" dirty="0"/>
              <a:t>is located in the Finnish Design Museum and will run till May 11</a:t>
            </a:r>
            <a:r>
              <a:rPr lang="en-US" sz="2000" baseline="30000" dirty="0"/>
              <a:t>th</a:t>
            </a:r>
            <a:r>
              <a:rPr lang="en-US" sz="2000" dirty="0"/>
              <a:t>. </a:t>
            </a:r>
            <a:r>
              <a:rPr lang="en-US" sz="2000" dirty="0">
                <a:solidFill>
                  <a:schemeClr val="accent3"/>
                </a:solidFill>
              </a:rPr>
              <a:t>The exhibition </a:t>
            </a:r>
            <a:r>
              <a:rPr lang="en-US" sz="2000" dirty="0"/>
              <a:t>features various directions such as clothes, accessories, and installations created for fashion shows and unique works of art.</a:t>
            </a:r>
          </a:p>
          <a:p>
            <a:pPr>
              <a:lnSpc>
                <a:spcPct val="150000"/>
              </a:lnSpc>
            </a:pPr>
            <a:r>
              <a:rPr lang="en-US" sz="2000" dirty="0"/>
              <a:t> </a:t>
            </a:r>
            <a:r>
              <a:rPr lang="en-US" sz="2000" dirty="0">
                <a:solidFill>
                  <a:schemeClr val="accent3"/>
                </a:solidFill>
              </a:rPr>
              <a:t>It </a:t>
            </a:r>
            <a:r>
              <a:rPr lang="en-US" sz="2000" dirty="0"/>
              <a:t>explores the original world of the designer, which vividly blurs the boundaries between design, visual art, music and the performing art.</a:t>
            </a:r>
            <a:endParaRPr lang="en-US" sz="2000" dirty="0">
              <a:solidFill>
                <a:srgbClr val="0070C0"/>
              </a:solidFill>
              <a:latin typeface="Arial" charset="0"/>
            </a:endParaRPr>
          </a:p>
          <a:p>
            <a:endParaRPr lang="en-US" noProof="0" dirty="0"/>
          </a:p>
        </p:txBody>
      </p:sp>
      <p:sp>
        <p:nvSpPr>
          <p:cNvPr id="4" name="Date Placeholder 3"/>
          <p:cNvSpPr>
            <a:spLocks noGrp="1"/>
          </p:cNvSpPr>
          <p:nvPr>
            <p:ph type="dt" sz="half"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0A7D511-EF24-F248-BEA4-1AD370F38D7A}" type="datetime1">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27.1.2019</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FD4B7-1CC6-864B-A72A-C978B70BBA9B}" type="slidenum">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6" name="Picture 2" descr="C:\Users\gairnl1\AppData\Local\Microsoft\Windows\Temporary Internet Files\Content.IE5\TGTTOV07\MC9003227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437" y="5589081"/>
            <a:ext cx="2235200" cy="122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i-FI" sz="2800" dirty="0">
                <a:solidFill>
                  <a:schemeClr val="tx1"/>
                </a:solidFill>
                <a:latin typeface="Arial" charset="0"/>
              </a:rPr>
              <a:t>How do we keep </a:t>
            </a:r>
            <a:r>
              <a:rPr lang="en-US" altLang="fi-FI" sz="2800" dirty="0">
                <a:solidFill>
                  <a:schemeClr val="accent1"/>
                </a:solidFill>
                <a:latin typeface="Arial Black" pitchFamily="34" charset="0"/>
              </a:rPr>
              <a:t>familiar</a:t>
            </a:r>
            <a:r>
              <a:rPr lang="en-US" altLang="fi-FI" sz="2800" dirty="0">
                <a:solidFill>
                  <a:schemeClr val="accent1"/>
                </a:solidFill>
                <a:latin typeface="Arial" charset="0"/>
              </a:rPr>
              <a:t> information </a:t>
            </a:r>
            <a:r>
              <a:rPr lang="en-US" altLang="fi-FI" sz="2800" dirty="0">
                <a:solidFill>
                  <a:schemeClr val="tx1"/>
                </a:solidFill>
                <a:latin typeface="Arial" charset="0"/>
              </a:rPr>
              <a:t>in subject position before </a:t>
            </a:r>
            <a:r>
              <a:rPr lang="en-US" altLang="fi-FI" sz="2800" dirty="0">
                <a:solidFill>
                  <a:schemeClr val="accent1"/>
                </a:solidFill>
                <a:latin typeface="Arial Black" pitchFamily="34" charset="0"/>
              </a:rPr>
              <a:t>new</a:t>
            </a:r>
            <a:r>
              <a:rPr lang="en-US" altLang="fi-FI" sz="2800" dirty="0">
                <a:solidFill>
                  <a:schemeClr val="accent1"/>
                </a:solidFill>
                <a:latin typeface="Arial" charset="0"/>
              </a:rPr>
              <a:t> information?</a:t>
            </a:r>
            <a:br>
              <a:rPr lang="en-US" altLang="fi-FI" noProof="0" dirty="0">
                <a:solidFill>
                  <a:srgbClr val="000000"/>
                </a:solidFill>
                <a:latin typeface="Arial" charset="0"/>
              </a:rPr>
            </a:br>
            <a:endParaRPr lang="en-US" noProof="0" dirty="0"/>
          </a:p>
        </p:txBody>
      </p:sp>
      <p:sp>
        <p:nvSpPr>
          <p:cNvPr id="3" name="Content Placeholder 2"/>
          <p:cNvSpPr>
            <a:spLocks noGrp="1"/>
          </p:cNvSpPr>
          <p:nvPr>
            <p:ph sz="quarter" idx="14"/>
          </p:nvPr>
        </p:nvSpPr>
        <p:spPr>
          <a:xfrm>
            <a:off x="1257063" y="1320801"/>
            <a:ext cx="9937103" cy="4196432"/>
          </a:xfrm>
        </p:spPr>
        <p:txBody>
          <a:bodyPr/>
          <a:lstStyle/>
          <a:p>
            <a:r>
              <a:rPr lang="en-US" sz="2400" dirty="0">
                <a:solidFill>
                  <a:schemeClr val="accent1"/>
                </a:solidFill>
                <a:latin typeface="Arial" charset="0"/>
              </a:rPr>
              <a:t>2. Step-wise topic</a:t>
            </a:r>
          </a:p>
          <a:p>
            <a:pPr>
              <a:lnSpc>
                <a:spcPct val="200000"/>
              </a:lnSpc>
            </a:pPr>
            <a:r>
              <a:rPr lang="en-US" noProof="0" dirty="0"/>
              <a:t>There was </a:t>
            </a:r>
            <a:r>
              <a:rPr lang="en-US" noProof="0" dirty="0">
                <a:solidFill>
                  <a:srgbClr val="FF0000"/>
                </a:solidFill>
              </a:rPr>
              <a:t>a group of five people </a:t>
            </a:r>
            <a:r>
              <a:rPr lang="en-US" noProof="0" dirty="0"/>
              <a:t>standing in front of</a:t>
            </a:r>
            <a:r>
              <a:rPr lang="en-US" noProof="0" dirty="0">
                <a:solidFill>
                  <a:srgbClr val="FF0000"/>
                </a:solidFill>
              </a:rPr>
              <a:t> the piece </a:t>
            </a:r>
            <a:r>
              <a:rPr lang="en-US" noProof="0" dirty="0"/>
              <a:t>when I entered. </a:t>
            </a:r>
            <a:r>
              <a:rPr lang="en-US" noProof="0" dirty="0">
                <a:solidFill>
                  <a:srgbClr val="FF0000"/>
                </a:solidFill>
              </a:rPr>
              <a:t>The piece </a:t>
            </a:r>
            <a:r>
              <a:rPr lang="en-US" noProof="0" dirty="0"/>
              <a:t>was extraordinary in its shape and size.</a:t>
            </a:r>
            <a:r>
              <a:rPr lang="en-US" noProof="0" dirty="0">
                <a:solidFill>
                  <a:srgbClr val="FF0000"/>
                </a:solidFill>
              </a:rPr>
              <a:t> The shape, </a:t>
            </a:r>
            <a:r>
              <a:rPr lang="en-US" noProof="0" dirty="0"/>
              <a:t>on one hand</a:t>
            </a:r>
            <a:r>
              <a:rPr lang="en-US" noProof="0" dirty="0">
                <a:solidFill>
                  <a:srgbClr val="FF0000"/>
                </a:solidFill>
              </a:rPr>
              <a:t>, </a:t>
            </a:r>
            <a:r>
              <a:rPr lang="en-US" noProof="0" dirty="0"/>
              <a:t>reminded me of a dinosaur but </a:t>
            </a:r>
            <a:r>
              <a:rPr lang="en-US" noProof="0" dirty="0">
                <a:solidFill>
                  <a:srgbClr val="FF0000"/>
                </a:solidFill>
              </a:rPr>
              <a:t>the size</a:t>
            </a:r>
            <a:r>
              <a:rPr lang="en-US" noProof="0" dirty="0"/>
              <a:t>, on the other hand, of a small fish. </a:t>
            </a:r>
            <a:r>
              <a:rPr lang="en-US" noProof="0" dirty="0">
                <a:solidFill>
                  <a:srgbClr val="FF0000"/>
                </a:solidFill>
              </a:rPr>
              <a:t>These creatures </a:t>
            </a:r>
            <a:r>
              <a:rPr lang="en-US" noProof="0" dirty="0"/>
              <a:t>brought whole new associations to mind, and I started to think of…</a:t>
            </a:r>
          </a:p>
          <a:p>
            <a:endParaRPr lang="en-US" noProof="0" dirty="0"/>
          </a:p>
        </p:txBody>
      </p:sp>
      <p:sp>
        <p:nvSpPr>
          <p:cNvPr id="4" name="Date Placeholder 3"/>
          <p:cNvSpPr>
            <a:spLocks noGrp="1"/>
          </p:cNvSpPr>
          <p:nvPr>
            <p:ph type="dt" sz="half"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0A7D511-EF24-F248-BEA4-1AD370F38D7A}" type="datetime1">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27.1.2019</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FD4B7-1CC6-864B-A72A-C978B70BBA9B}" type="slidenum">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11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i-FI" sz="2800" dirty="0">
                <a:solidFill>
                  <a:schemeClr val="tx1"/>
                </a:solidFill>
                <a:latin typeface="Arial" charset="0"/>
              </a:rPr>
              <a:t>How do we keep </a:t>
            </a:r>
            <a:r>
              <a:rPr lang="en-US" altLang="fi-FI" sz="2800" dirty="0">
                <a:solidFill>
                  <a:schemeClr val="accent1"/>
                </a:solidFill>
                <a:latin typeface="Arial Black" pitchFamily="34" charset="0"/>
              </a:rPr>
              <a:t>familiar</a:t>
            </a:r>
            <a:r>
              <a:rPr lang="en-US" altLang="fi-FI" sz="2800" dirty="0">
                <a:solidFill>
                  <a:schemeClr val="accent1"/>
                </a:solidFill>
                <a:latin typeface="Arial" charset="0"/>
              </a:rPr>
              <a:t> information </a:t>
            </a:r>
            <a:r>
              <a:rPr lang="en-US" altLang="fi-FI" sz="2800" dirty="0">
                <a:solidFill>
                  <a:schemeClr val="tx1"/>
                </a:solidFill>
                <a:latin typeface="Arial" charset="0"/>
              </a:rPr>
              <a:t>in subject position before </a:t>
            </a:r>
            <a:r>
              <a:rPr lang="en-US" altLang="fi-FI" sz="2800" dirty="0">
                <a:solidFill>
                  <a:schemeClr val="accent1"/>
                </a:solidFill>
                <a:latin typeface="Arial Black" pitchFamily="34" charset="0"/>
              </a:rPr>
              <a:t>new</a:t>
            </a:r>
            <a:r>
              <a:rPr lang="en-US" altLang="fi-FI" sz="2800" dirty="0">
                <a:solidFill>
                  <a:schemeClr val="accent1"/>
                </a:solidFill>
                <a:latin typeface="Arial" charset="0"/>
              </a:rPr>
              <a:t> information?</a:t>
            </a:r>
            <a:br>
              <a:rPr lang="en-US" altLang="fi-FI" noProof="0" dirty="0">
                <a:solidFill>
                  <a:srgbClr val="000000"/>
                </a:solidFill>
                <a:latin typeface="Arial" charset="0"/>
              </a:rPr>
            </a:br>
            <a:endParaRPr lang="en-US" noProof="0" dirty="0"/>
          </a:p>
        </p:txBody>
      </p:sp>
      <p:sp>
        <p:nvSpPr>
          <p:cNvPr id="3" name="Content Placeholder 2"/>
          <p:cNvSpPr>
            <a:spLocks noGrp="1"/>
          </p:cNvSpPr>
          <p:nvPr>
            <p:ph sz="quarter" idx="14"/>
          </p:nvPr>
        </p:nvSpPr>
        <p:spPr>
          <a:xfrm>
            <a:off x="2064002" y="1320801"/>
            <a:ext cx="8085599" cy="4196432"/>
          </a:xfrm>
        </p:spPr>
        <p:txBody>
          <a:bodyPr/>
          <a:lstStyle/>
          <a:p>
            <a:r>
              <a:rPr lang="en-US" sz="2400" dirty="0">
                <a:solidFill>
                  <a:schemeClr val="accent1"/>
                </a:solidFill>
                <a:latin typeface="Arial" charset="0"/>
              </a:rPr>
              <a:t>3. Superordinate terms (</a:t>
            </a:r>
            <a:r>
              <a:rPr lang="en-US" sz="2400" dirty="0" err="1">
                <a:solidFill>
                  <a:schemeClr val="accent1"/>
                </a:solidFill>
                <a:latin typeface="Arial" charset="0"/>
              </a:rPr>
              <a:t>hypertopic</a:t>
            </a:r>
            <a:r>
              <a:rPr lang="en-US" sz="2400">
                <a:solidFill>
                  <a:schemeClr val="accent1"/>
                </a:solidFill>
                <a:latin typeface="Arial" charset="0"/>
              </a:rPr>
              <a:t>)</a:t>
            </a:r>
            <a:endParaRPr lang="en-US" sz="2400" dirty="0">
              <a:solidFill>
                <a:schemeClr val="accent1"/>
              </a:solidFill>
              <a:latin typeface="Arial" charset="0"/>
            </a:endParaRPr>
          </a:p>
          <a:p>
            <a:endParaRPr lang="en-US" sz="2400" dirty="0">
              <a:solidFill>
                <a:srgbClr val="0070C0"/>
              </a:solidFill>
            </a:endParaRPr>
          </a:p>
          <a:p>
            <a:pPr>
              <a:lnSpc>
                <a:spcPct val="200000"/>
              </a:lnSpc>
            </a:pPr>
            <a:r>
              <a:rPr lang="en-US" sz="2000" dirty="0"/>
              <a:t>This exhibition has several important</a:t>
            </a:r>
            <a:r>
              <a:rPr lang="en-US" sz="2000" dirty="0">
                <a:solidFill>
                  <a:srgbClr val="FF0000"/>
                </a:solidFill>
              </a:rPr>
              <a:t> </a:t>
            </a:r>
            <a:r>
              <a:rPr lang="en-US" sz="2000" dirty="0">
                <a:solidFill>
                  <a:schemeClr val="accent1"/>
                </a:solidFill>
              </a:rPr>
              <a:t>advantages</a:t>
            </a:r>
            <a:r>
              <a:rPr lang="en-US" sz="2000" dirty="0">
                <a:solidFill>
                  <a:srgbClr val="FF0000"/>
                </a:solidFill>
              </a:rPr>
              <a:t> </a:t>
            </a:r>
            <a:r>
              <a:rPr lang="en-US" sz="2000" dirty="0"/>
              <a:t>over the one I had previously seen in Bilbao by the same artist. </a:t>
            </a:r>
            <a:r>
              <a:rPr lang="en-US" sz="2000" dirty="0">
                <a:solidFill>
                  <a:schemeClr val="accent1"/>
                </a:solidFill>
              </a:rPr>
              <a:t>First,…Second,…Third,….</a:t>
            </a:r>
          </a:p>
          <a:p>
            <a:endParaRPr lang="en-US" noProof="0" dirty="0"/>
          </a:p>
        </p:txBody>
      </p:sp>
      <p:sp>
        <p:nvSpPr>
          <p:cNvPr id="4" name="Date Placeholder 3"/>
          <p:cNvSpPr>
            <a:spLocks noGrp="1"/>
          </p:cNvSpPr>
          <p:nvPr>
            <p:ph type="dt" sz="half"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0A7D511-EF24-F248-BEA4-1AD370F38D7A}" type="datetime1">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27.1.2019</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FD4B7-1CC6-864B-A72A-C978B70BBA9B}" type="slidenum">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6" name="Picture 2" descr="C:\Users\gairnl1\AppData\Local\Microsoft\Windows\Temporary Internet Files\Content.IE5\TGTTOV07\MC9003227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0202" y="3962400"/>
            <a:ext cx="2228569" cy="9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i-FI" sz="2800" dirty="0">
                <a:solidFill>
                  <a:schemeClr val="tx1"/>
                </a:solidFill>
                <a:latin typeface="Arial" charset="0"/>
              </a:rPr>
              <a:t>How do we keep </a:t>
            </a:r>
            <a:r>
              <a:rPr lang="en-US" altLang="fi-FI" sz="2800" dirty="0">
                <a:solidFill>
                  <a:schemeClr val="accent1"/>
                </a:solidFill>
                <a:latin typeface="Arial Black" pitchFamily="34" charset="0"/>
              </a:rPr>
              <a:t>familiar</a:t>
            </a:r>
            <a:r>
              <a:rPr lang="en-US" altLang="fi-FI" sz="2800" dirty="0">
                <a:solidFill>
                  <a:schemeClr val="accent1"/>
                </a:solidFill>
                <a:latin typeface="Arial" charset="0"/>
              </a:rPr>
              <a:t> information </a:t>
            </a:r>
            <a:r>
              <a:rPr lang="en-US" altLang="fi-FI" sz="2800" dirty="0">
                <a:solidFill>
                  <a:schemeClr val="tx1"/>
                </a:solidFill>
                <a:latin typeface="Arial" charset="0"/>
              </a:rPr>
              <a:t>in subject position before </a:t>
            </a:r>
            <a:r>
              <a:rPr lang="en-US" altLang="fi-FI" sz="2800" dirty="0">
                <a:solidFill>
                  <a:schemeClr val="accent1"/>
                </a:solidFill>
                <a:latin typeface="Arial Black" pitchFamily="34" charset="0"/>
              </a:rPr>
              <a:t>new</a:t>
            </a:r>
            <a:r>
              <a:rPr lang="en-US" altLang="fi-FI" sz="2800" dirty="0">
                <a:solidFill>
                  <a:schemeClr val="accent1"/>
                </a:solidFill>
                <a:latin typeface="Arial" charset="0"/>
              </a:rPr>
              <a:t> information?</a:t>
            </a:r>
            <a:br>
              <a:rPr lang="en-US" altLang="fi-FI" noProof="0" dirty="0">
                <a:solidFill>
                  <a:srgbClr val="000000"/>
                </a:solidFill>
                <a:latin typeface="Arial" charset="0"/>
              </a:rPr>
            </a:br>
            <a:endParaRPr lang="en-US" noProof="0" dirty="0"/>
          </a:p>
        </p:txBody>
      </p:sp>
      <p:sp>
        <p:nvSpPr>
          <p:cNvPr id="3" name="Content Placeholder 2"/>
          <p:cNvSpPr>
            <a:spLocks noGrp="1"/>
          </p:cNvSpPr>
          <p:nvPr>
            <p:ph sz="quarter" idx="14"/>
          </p:nvPr>
        </p:nvSpPr>
        <p:spPr>
          <a:xfrm>
            <a:off x="738606" y="1320801"/>
            <a:ext cx="10714789" cy="4196432"/>
          </a:xfrm>
        </p:spPr>
        <p:txBody>
          <a:bodyPr/>
          <a:lstStyle/>
          <a:p>
            <a:r>
              <a:rPr lang="en-US" sz="2400" dirty="0">
                <a:solidFill>
                  <a:schemeClr val="accent1"/>
                </a:solidFill>
                <a:latin typeface="Arial" charset="0"/>
              </a:rPr>
              <a:t>3. Superordinate terms</a:t>
            </a:r>
          </a:p>
          <a:p>
            <a:pPr>
              <a:lnSpc>
                <a:spcPct val="200000"/>
              </a:lnSpc>
            </a:pPr>
            <a:r>
              <a:rPr lang="en-US" noProof="0" dirty="0"/>
              <a:t>There are </a:t>
            </a:r>
            <a:r>
              <a:rPr lang="en-US" noProof="0" dirty="0">
                <a:solidFill>
                  <a:schemeClr val="accent3"/>
                </a:solidFill>
              </a:rPr>
              <a:t>two reasons </a:t>
            </a:r>
            <a:r>
              <a:rPr lang="en-US" noProof="0" dirty="0"/>
              <a:t>why I chose to visit the </a:t>
            </a:r>
            <a:r>
              <a:rPr lang="en-US" noProof="0" dirty="0" err="1"/>
              <a:t>Wardi</a:t>
            </a:r>
            <a:r>
              <a:rPr lang="en-US" noProof="0" dirty="0"/>
              <a:t> exhibition. </a:t>
            </a:r>
            <a:r>
              <a:rPr lang="en-US" noProof="0" dirty="0">
                <a:solidFill>
                  <a:schemeClr val="accent3"/>
                </a:solidFill>
              </a:rPr>
              <a:t>First, </a:t>
            </a:r>
            <a:r>
              <a:rPr lang="en-US" noProof="0" dirty="0"/>
              <a:t>I am interested in </a:t>
            </a:r>
            <a:r>
              <a:rPr lang="en-US" noProof="0" dirty="0" err="1"/>
              <a:t>Wardi’s</a:t>
            </a:r>
            <a:r>
              <a:rPr lang="en-US" noProof="0" dirty="0"/>
              <a:t> talents to use colors and his personal background in art therapy</a:t>
            </a:r>
            <a:r>
              <a:rPr lang="en-US" noProof="0" dirty="0">
                <a:solidFill>
                  <a:schemeClr val="accent3"/>
                </a:solidFill>
              </a:rPr>
              <a:t>; secondly, </a:t>
            </a:r>
            <a:r>
              <a:rPr lang="en-US" noProof="0" dirty="0"/>
              <a:t>it is always delightful and rousing to visit </a:t>
            </a:r>
            <a:r>
              <a:rPr lang="en-US" noProof="0" dirty="0" err="1"/>
              <a:t>Ateneum</a:t>
            </a:r>
            <a:r>
              <a:rPr lang="en-US" noProof="0" dirty="0"/>
              <a:t> and climb those stairs with fossils and all the history. There is plenty of our school history inside these walls.</a:t>
            </a:r>
          </a:p>
        </p:txBody>
      </p:sp>
      <p:sp>
        <p:nvSpPr>
          <p:cNvPr id="4" name="Date Placeholder 3"/>
          <p:cNvSpPr>
            <a:spLocks noGrp="1"/>
          </p:cNvSpPr>
          <p:nvPr>
            <p:ph type="dt" sz="half"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0A7D511-EF24-F248-BEA4-1AD370F38D7A}" type="datetime1">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27.1.2019</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FD4B7-1CC6-864B-A72A-C978B70BBA9B}" type="slidenum">
              <a:rPr kumimoji="0" lang="fi-FI"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6" name="Picture 2" descr="C:\Users\gairnl1\AppData\Local\Microsoft\Windows\Temporary Internet Files\Content.IE5\TGTTOV07\MC9003227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0302" y="5467270"/>
            <a:ext cx="2228569" cy="9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p:txBody>
          <a:bodyPr/>
          <a:lstStyle/>
          <a:p>
            <a:r>
              <a:rPr lang="en-GB" dirty="0"/>
              <a:t>Text organization 3</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p:txBody>
          <a:bodyPr/>
          <a:lstStyle/>
          <a:p>
            <a:r>
              <a:rPr lang="en-GB" dirty="0"/>
              <a:t>Argumentation</a:t>
            </a:r>
          </a:p>
          <a:p>
            <a:r>
              <a:rPr lang="en-GB" dirty="0"/>
              <a:t>Paragraphs and sign-posting</a:t>
            </a:r>
          </a:p>
          <a:p>
            <a:r>
              <a:rPr lang="en-GB" b="1" i="1" dirty="0"/>
              <a:t>Paragraphs and topic sentences</a:t>
            </a:r>
          </a:p>
          <a:p>
            <a:endParaRPr lang="en-GB" dirty="0"/>
          </a:p>
        </p:txBody>
      </p:sp>
    </p:spTree>
    <p:extLst>
      <p:ext uri="{BB962C8B-B14F-4D97-AF65-F5344CB8AC3E}">
        <p14:creationId xmlns:p14="http://schemas.microsoft.com/office/powerpoint/2010/main" val="24843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Clr>
                <a:srgbClr val="000000"/>
              </a:buClr>
              <a:buSzPct val="100000"/>
            </a:pPr>
            <a:fld id="{2FE2D6F6-6F5E-4337-A85D-8A1BC56743F3}" type="slidenum">
              <a:rPr lang="en-US" altLang="en-US">
                <a:solidFill>
                  <a:srgbClr val="000000"/>
                </a:solidFill>
              </a:rPr>
              <a:pPr eaLnBrk="1" fontAlgn="base" hangingPunct="1">
                <a:spcBef>
                  <a:spcPct val="0"/>
                </a:spcBef>
                <a:spcAft>
                  <a:spcPct val="0"/>
                </a:spcAft>
                <a:buClr>
                  <a:srgbClr val="000000"/>
                </a:buClr>
                <a:buSzPct val="100000"/>
              </a:pPr>
              <a:t>3</a:t>
            </a:fld>
            <a:endParaRPr lang="en-US" altLang="en-US">
              <a:solidFill>
                <a:srgbClr val="000000"/>
              </a:solidFill>
            </a:endParaRPr>
          </a:p>
        </p:txBody>
      </p:sp>
      <p:sp>
        <p:nvSpPr>
          <p:cNvPr id="17411" name="Rectangle 2"/>
          <p:cNvSpPr>
            <a:spLocks noGrp="1" noChangeArrowheads="1"/>
          </p:cNvSpPr>
          <p:nvPr>
            <p:ph type="title"/>
          </p:nvPr>
        </p:nvSpPr>
        <p:spPr>
          <a:xfrm>
            <a:off x="1774825" y="404813"/>
            <a:ext cx="8001000" cy="609600"/>
          </a:xfrm>
        </p:spPr>
        <p:txBody>
          <a:bodyPr/>
          <a:lstStyle/>
          <a:p>
            <a:pPr algn="l" eaLnBrk="1" hangingPunct="1"/>
            <a:r>
              <a:rPr lang="en-US" altLang="ja-JP" sz="3200" b="1">
                <a:solidFill>
                  <a:schemeClr val="bg2"/>
                </a:solidFill>
                <a:ea typeface="ＭＳ Ｐゴシック" pitchFamily="34" charset="-128"/>
              </a:rPr>
              <a:t>3. Extended Definitions</a:t>
            </a:r>
            <a:endParaRPr lang="en-GB" altLang="en-US" sz="3200" b="1">
              <a:solidFill>
                <a:schemeClr val="bg2"/>
              </a:solidFill>
              <a:cs typeface="Times New Roman" pitchFamily="18" charset="0"/>
            </a:endParaRPr>
          </a:p>
        </p:txBody>
      </p:sp>
      <p:sp>
        <p:nvSpPr>
          <p:cNvPr id="17412" name="Text Box 3"/>
          <p:cNvSpPr txBox="1">
            <a:spLocks noChangeArrowheads="1"/>
          </p:cNvSpPr>
          <p:nvPr/>
        </p:nvSpPr>
        <p:spPr bwMode="auto">
          <a:xfrm>
            <a:off x="1774825" y="1052513"/>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100000"/>
            </a:pPr>
            <a:r>
              <a:rPr lang="en-US" altLang="en-US" sz="2800">
                <a:solidFill>
                  <a:srgbClr val="990033"/>
                </a:solidFill>
                <a:latin typeface="Arial Black" pitchFamily="34" charset="0"/>
              </a:rPr>
              <a:t>Eight Methods for amplifying your extended definition</a:t>
            </a:r>
            <a:r>
              <a:rPr lang="fi-FI" altLang="en-US" sz="2800">
                <a:solidFill>
                  <a:srgbClr val="990033"/>
                </a:solidFill>
                <a:latin typeface="Arial Black" pitchFamily="34" charset="0"/>
              </a:rPr>
              <a:t>:</a:t>
            </a:r>
            <a:endParaRPr lang="en-GB" altLang="en-US" sz="2800">
              <a:solidFill>
                <a:srgbClr val="990033"/>
              </a:solidFill>
              <a:latin typeface="Arial Black" pitchFamily="34" charset="0"/>
            </a:endParaRPr>
          </a:p>
        </p:txBody>
      </p:sp>
      <p:sp>
        <p:nvSpPr>
          <p:cNvPr id="13316" name="Text Box 4"/>
          <p:cNvSpPr txBox="1">
            <a:spLocks noChangeArrowheads="1"/>
          </p:cNvSpPr>
          <p:nvPr/>
        </p:nvSpPr>
        <p:spPr bwMode="auto">
          <a:xfrm>
            <a:off x="1847851" y="2420939"/>
            <a:ext cx="8748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457200" defTabSz="482600" eaLnBrk="0" hangingPunct="0">
              <a:tabLst>
                <a:tab pos="4308475" algn="l"/>
              </a:tabLst>
              <a:defRPr>
                <a:solidFill>
                  <a:schemeClr val="tx1"/>
                </a:solidFill>
                <a:latin typeface="Arial" charset="0"/>
              </a:defRPr>
            </a:lvl1pPr>
            <a:lvl2pPr marL="742950" indent="-285750" defTabSz="482600" eaLnBrk="0" hangingPunct="0">
              <a:tabLst>
                <a:tab pos="4308475" algn="l"/>
              </a:tabLst>
              <a:defRPr>
                <a:solidFill>
                  <a:schemeClr val="tx1"/>
                </a:solidFill>
                <a:latin typeface="Arial" charset="0"/>
              </a:defRPr>
            </a:lvl2pPr>
            <a:lvl3pPr marL="1143000" indent="-228600" defTabSz="482600" eaLnBrk="0" hangingPunct="0">
              <a:tabLst>
                <a:tab pos="4308475" algn="l"/>
              </a:tabLst>
              <a:defRPr>
                <a:solidFill>
                  <a:schemeClr val="tx1"/>
                </a:solidFill>
                <a:latin typeface="Arial" charset="0"/>
              </a:defRPr>
            </a:lvl3pPr>
            <a:lvl4pPr marL="1600200" indent="-228600" defTabSz="482600" eaLnBrk="0" hangingPunct="0">
              <a:tabLst>
                <a:tab pos="4308475" algn="l"/>
              </a:tabLst>
              <a:defRPr>
                <a:solidFill>
                  <a:schemeClr val="tx1"/>
                </a:solidFill>
                <a:latin typeface="Arial" charset="0"/>
              </a:defRPr>
            </a:lvl4pPr>
            <a:lvl5pPr marL="2057400" indent="-228600" defTabSz="482600" eaLnBrk="0" hangingPunct="0">
              <a:tabLst>
                <a:tab pos="4308475" algn="l"/>
              </a:tabLst>
              <a:defRPr>
                <a:solidFill>
                  <a:schemeClr val="tx1"/>
                </a:solidFill>
                <a:latin typeface="Arial" charset="0"/>
              </a:defRPr>
            </a:lvl5pPr>
            <a:lvl6pPr marL="2514600" indent="-228600" defTabSz="482600" eaLnBrk="0" fontAlgn="base" hangingPunct="0">
              <a:spcBef>
                <a:spcPct val="0"/>
              </a:spcBef>
              <a:spcAft>
                <a:spcPct val="0"/>
              </a:spcAft>
              <a:tabLst>
                <a:tab pos="4308475" algn="l"/>
              </a:tabLst>
              <a:defRPr>
                <a:solidFill>
                  <a:schemeClr val="tx1"/>
                </a:solidFill>
                <a:latin typeface="Arial" charset="0"/>
              </a:defRPr>
            </a:lvl6pPr>
            <a:lvl7pPr marL="2971800" indent="-228600" defTabSz="482600" eaLnBrk="0" fontAlgn="base" hangingPunct="0">
              <a:spcBef>
                <a:spcPct val="0"/>
              </a:spcBef>
              <a:spcAft>
                <a:spcPct val="0"/>
              </a:spcAft>
              <a:tabLst>
                <a:tab pos="4308475" algn="l"/>
              </a:tabLst>
              <a:defRPr>
                <a:solidFill>
                  <a:schemeClr val="tx1"/>
                </a:solidFill>
                <a:latin typeface="Arial" charset="0"/>
              </a:defRPr>
            </a:lvl7pPr>
            <a:lvl8pPr marL="3429000" indent="-228600" defTabSz="482600" eaLnBrk="0" fontAlgn="base" hangingPunct="0">
              <a:spcBef>
                <a:spcPct val="0"/>
              </a:spcBef>
              <a:spcAft>
                <a:spcPct val="0"/>
              </a:spcAft>
              <a:tabLst>
                <a:tab pos="4308475" algn="l"/>
              </a:tabLst>
              <a:defRPr>
                <a:solidFill>
                  <a:schemeClr val="tx1"/>
                </a:solidFill>
                <a:latin typeface="Arial" charset="0"/>
              </a:defRPr>
            </a:lvl8pPr>
            <a:lvl9pPr marL="3886200" indent="-228600" defTabSz="482600" eaLnBrk="0" fontAlgn="base" hangingPunct="0">
              <a:spcBef>
                <a:spcPct val="0"/>
              </a:spcBef>
              <a:spcAft>
                <a:spcPct val="0"/>
              </a:spcAft>
              <a:tabLst>
                <a:tab pos="4308475" algn="l"/>
              </a:tabLst>
              <a:defRPr>
                <a:solidFill>
                  <a:schemeClr val="tx1"/>
                </a:solidFill>
                <a:latin typeface="Arial" charset="0"/>
              </a:defRPr>
            </a:lvl9pPr>
          </a:lstStyle>
          <a:p>
            <a:pPr eaLnBrk="1" fontAlgn="base" hangingPunct="1">
              <a:spcBef>
                <a:spcPct val="0"/>
              </a:spcBef>
              <a:spcAft>
                <a:spcPct val="0"/>
              </a:spcAft>
              <a:buClr>
                <a:srgbClr val="000000"/>
              </a:buClr>
              <a:buSzPct val="100000"/>
              <a:buFontTx/>
              <a:buAutoNum type="arabicPeriod"/>
            </a:pPr>
            <a:r>
              <a:rPr lang="en-US" altLang="en-US" sz="2000" b="1">
                <a:solidFill>
                  <a:srgbClr val="3333CC"/>
                </a:solidFill>
              </a:rPr>
              <a:t>Analysis of parts 	</a:t>
            </a:r>
            <a:r>
              <a:rPr lang="en-US" altLang="en-US">
                <a:solidFill>
                  <a:srgbClr val="000000"/>
                </a:solidFill>
              </a:rPr>
              <a:t>	</a:t>
            </a:r>
            <a:r>
              <a:rPr lang="en-US" altLang="en-US" sz="2000" i="1">
                <a:solidFill>
                  <a:srgbClr val="000000"/>
                </a:solidFill>
              </a:rPr>
              <a:t>(What are its parts? classes? types?)</a:t>
            </a:r>
          </a:p>
          <a:p>
            <a:pPr eaLnBrk="1" fontAlgn="base" hangingPunct="1">
              <a:spcBef>
                <a:spcPct val="0"/>
              </a:spcBef>
              <a:spcAft>
                <a:spcPct val="0"/>
              </a:spcAft>
              <a:buClr>
                <a:srgbClr val="000000"/>
              </a:buClr>
              <a:buSzPct val="100000"/>
              <a:buFontTx/>
              <a:buAutoNum type="arabicPeriod"/>
            </a:pPr>
            <a:r>
              <a:rPr lang="en-US" altLang="en-US" sz="2000" b="1">
                <a:solidFill>
                  <a:srgbClr val="3333CC"/>
                </a:solidFill>
              </a:rPr>
              <a:t>Operating principles</a:t>
            </a:r>
            <a:r>
              <a:rPr lang="en-US" altLang="en-US" sz="2000">
                <a:solidFill>
                  <a:srgbClr val="000000"/>
                </a:solidFill>
              </a:rPr>
              <a:t> 	(</a:t>
            </a:r>
            <a:r>
              <a:rPr lang="en-US" altLang="en-US" sz="2000" i="1">
                <a:solidFill>
                  <a:srgbClr val="000000"/>
                </a:solidFill>
              </a:rPr>
              <a:t>How does it work?)</a:t>
            </a:r>
          </a:p>
          <a:p>
            <a:pPr eaLnBrk="1" fontAlgn="base" hangingPunct="1">
              <a:spcBef>
                <a:spcPct val="0"/>
              </a:spcBef>
              <a:spcAft>
                <a:spcPct val="0"/>
              </a:spcAft>
              <a:buClr>
                <a:srgbClr val="000000"/>
              </a:buClr>
              <a:buSzPct val="100000"/>
              <a:buFontTx/>
              <a:buAutoNum type="arabicPeriod"/>
            </a:pPr>
            <a:r>
              <a:rPr lang="en-US" altLang="en-US" sz="2000" b="1">
                <a:solidFill>
                  <a:srgbClr val="3333CC"/>
                </a:solidFill>
              </a:rPr>
              <a:t>Applications / </a:t>
            </a:r>
            <a:r>
              <a:rPr lang="fi-FI" altLang="en-US" sz="2000" b="1">
                <a:solidFill>
                  <a:srgbClr val="3333CC"/>
                </a:solidFill>
              </a:rPr>
              <a:t>Examples</a:t>
            </a:r>
            <a:r>
              <a:rPr lang="en-US" altLang="en-US">
                <a:solidFill>
                  <a:srgbClr val="000000"/>
                </a:solidFill>
              </a:rPr>
              <a:t> 	</a:t>
            </a:r>
            <a:r>
              <a:rPr lang="en-US" altLang="en-US" sz="2000" i="1">
                <a:solidFill>
                  <a:srgbClr val="000000"/>
                </a:solidFill>
              </a:rPr>
              <a:t>(How is it used or applied?)</a:t>
            </a:r>
            <a:endParaRPr lang="en-US" altLang="en-US" sz="2000">
              <a:solidFill>
                <a:srgbClr val="000000"/>
              </a:solidFill>
            </a:endParaRPr>
          </a:p>
        </p:txBody>
      </p:sp>
      <p:sp>
        <p:nvSpPr>
          <p:cNvPr id="13318" name="Text Box 6"/>
          <p:cNvSpPr txBox="1">
            <a:spLocks noChangeArrowheads="1"/>
          </p:cNvSpPr>
          <p:nvPr/>
        </p:nvSpPr>
        <p:spPr bwMode="auto">
          <a:xfrm>
            <a:off x="1847851" y="3429001"/>
            <a:ext cx="90011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457200" defTabSz="482600" eaLnBrk="0" hangingPunct="0">
              <a:tabLst>
                <a:tab pos="4308475" algn="l"/>
              </a:tabLst>
              <a:defRPr>
                <a:solidFill>
                  <a:schemeClr val="tx1"/>
                </a:solidFill>
                <a:latin typeface="Arial" charset="0"/>
              </a:defRPr>
            </a:lvl1pPr>
            <a:lvl2pPr marL="742950" indent="-285750" defTabSz="482600" eaLnBrk="0" hangingPunct="0">
              <a:tabLst>
                <a:tab pos="4308475" algn="l"/>
              </a:tabLst>
              <a:defRPr>
                <a:solidFill>
                  <a:schemeClr val="tx1"/>
                </a:solidFill>
                <a:latin typeface="Arial" charset="0"/>
              </a:defRPr>
            </a:lvl2pPr>
            <a:lvl3pPr marL="1143000" indent="-228600" defTabSz="482600" eaLnBrk="0" hangingPunct="0">
              <a:tabLst>
                <a:tab pos="4308475" algn="l"/>
              </a:tabLst>
              <a:defRPr>
                <a:solidFill>
                  <a:schemeClr val="tx1"/>
                </a:solidFill>
                <a:latin typeface="Arial" charset="0"/>
              </a:defRPr>
            </a:lvl3pPr>
            <a:lvl4pPr marL="1600200" indent="-228600" defTabSz="482600" eaLnBrk="0" hangingPunct="0">
              <a:tabLst>
                <a:tab pos="4308475" algn="l"/>
              </a:tabLst>
              <a:defRPr>
                <a:solidFill>
                  <a:schemeClr val="tx1"/>
                </a:solidFill>
                <a:latin typeface="Arial" charset="0"/>
              </a:defRPr>
            </a:lvl4pPr>
            <a:lvl5pPr marL="2057400" indent="-228600" defTabSz="482600" eaLnBrk="0" hangingPunct="0">
              <a:tabLst>
                <a:tab pos="4308475" algn="l"/>
              </a:tabLst>
              <a:defRPr>
                <a:solidFill>
                  <a:schemeClr val="tx1"/>
                </a:solidFill>
                <a:latin typeface="Arial" charset="0"/>
              </a:defRPr>
            </a:lvl5pPr>
            <a:lvl6pPr marL="2514600" indent="-228600" defTabSz="482600" eaLnBrk="0" fontAlgn="base" hangingPunct="0">
              <a:spcBef>
                <a:spcPct val="0"/>
              </a:spcBef>
              <a:spcAft>
                <a:spcPct val="0"/>
              </a:spcAft>
              <a:tabLst>
                <a:tab pos="4308475" algn="l"/>
              </a:tabLst>
              <a:defRPr>
                <a:solidFill>
                  <a:schemeClr val="tx1"/>
                </a:solidFill>
                <a:latin typeface="Arial" charset="0"/>
              </a:defRPr>
            </a:lvl6pPr>
            <a:lvl7pPr marL="2971800" indent="-228600" defTabSz="482600" eaLnBrk="0" fontAlgn="base" hangingPunct="0">
              <a:spcBef>
                <a:spcPct val="0"/>
              </a:spcBef>
              <a:spcAft>
                <a:spcPct val="0"/>
              </a:spcAft>
              <a:tabLst>
                <a:tab pos="4308475" algn="l"/>
              </a:tabLst>
              <a:defRPr>
                <a:solidFill>
                  <a:schemeClr val="tx1"/>
                </a:solidFill>
                <a:latin typeface="Arial" charset="0"/>
              </a:defRPr>
            </a:lvl7pPr>
            <a:lvl8pPr marL="3429000" indent="-228600" defTabSz="482600" eaLnBrk="0" fontAlgn="base" hangingPunct="0">
              <a:spcBef>
                <a:spcPct val="0"/>
              </a:spcBef>
              <a:spcAft>
                <a:spcPct val="0"/>
              </a:spcAft>
              <a:tabLst>
                <a:tab pos="4308475" algn="l"/>
              </a:tabLst>
              <a:defRPr>
                <a:solidFill>
                  <a:schemeClr val="tx1"/>
                </a:solidFill>
                <a:latin typeface="Arial" charset="0"/>
              </a:defRPr>
            </a:lvl8pPr>
            <a:lvl9pPr marL="3886200" indent="-228600" defTabSz="482600" eaLnBrk="0" fontAlgn="base" hangingPunct="0">
              <a:spcBef>
                <a:spcPct val="0"/>
              </a:spcBef>
              <a:spcAft>
                <a:spcPct val="0"/>
              </a:spcAft>
              <a:tabLst>
                <a:tab pos="4308475" algn="l"/>
              </a:tabLst>
              <a:defRPr>
                <a:solidFill>
                  <a:schemeClr val="tx1"/>
                </a:solidFill>
                <a:latin typeface="Arial" charset="0"/>
              </a:defRPr>
            </a:lvl9pPr>
          </a:lstStyle>
          <a:p>
            <a:pPr eaLnBrk="1" fontAlgn="base" hangingPunct="1">
              <a:spcBef>
                <a:spcPct val="0"/>
              </a:spcBef>
              <a:spcAft>
                <a:spcPct val="0"/>
              </a:spcAft>
              <a:buClr>
                <a:srgbClr val="000000"/>
              </a:buClr>
              <a:buSzPct val="100000"/>
              <a:buFontTx/>
              <a:buAutoNum type="arabicPeriod" startAt="4"/>
            </a:pPr>
            <a:r>
              <a:rPr lang="fi-FI" altLang="en-US" sz="2000" b="1">
                <a:solidFill>
                  <a:srgbClr val="3333CC"/>
                </a:solidFill>
              </a:rPr>
              <a:t>Analogy/ </a:t>
            </a:r>
            <a:r>
              <a:rPr lang="en-US" altLang="en-US" sz="2000" b="1">
                <a:solidFill>
                  <a:srgbClr val="3333CC"/>
                </a:solidFill>
              </a:rPr>
              <a:t>Comparison</a:t>
            </a:r>
            <a:r>
              <a:rPr lang="fi-FI" altLang="en-US">
                <a:solidFill>
                  <a:srgbClr val="000000"/>
                </a:solidFill>
              </a:rPr>
              <a:t>	</a:t>
            </a:r>
            <a:r>
              <a:rPr lang="fi-FI" altLang="en-US" sz="2000" i="1">
                <a:solidFill>
                  <a:srgbClr val="000000"/>
                </a:solidFill>
              </a:rPr>
              <a:t>(Is it similar to something familiar?)</a:t>
            </a:r>
            <a:endParaRPr lang="en-US" altLang="en-US" sz="2000" i="1">
              <a:solidFill>
                <a:srgbClr val="000000"/>
              </a:solidFill>
            </a:endParaRPr>
          </a:p>
          <a:p>
            <a:pPr eaLnBrk="1" fontAlgn="base" hangingPunct="1">
              <a:spcBef>
                <a:spcPct val="0"/>
              </a:spcBef>
              <a:spcAft>
                <a:spcPct val="0"/>
              </a:spcAft>
              <a:buClr>
                <a:srgbClr val="000000"/>
              </a:buClr>
              <a:buSzPct val="100000"/>
              <a:buFontTx/>
              <a:buAutoNum type="arabicPeriod" startAt="4"/>
            </a:pPr>
            <a:r>
              <a:rPr lang="en-US" altLang="en-US" sz="2000" b="1">
                <a:solidFill>
                  <a:srgbClr val="3333CC"/>
                </a:solidFill>
              </a:rPr>
              <a:t>History</a:t>
            </a:r>
            <a:r>
              <a:rPr lang="en-US" altLang="en-US">
                <a:solidFill>
                  <a:srgbClr val="000000"/>
                </a:solidFill>
              </a:rPr>
              <a:t> 	</a:t>
            </a:r>
            <a:r>
              <a:rPr lang="en-US" altLang="en-US" sz="2000" i="1">
                <a:solidFill>
                  <a:srgbClr val="000000"/>
                </a:solidFill>
              </a:rPr>
              <a:t>(What is its origin? Who developed it?)</a:t>
            </a:r>
          </a:p>
          <a:p>
            <a:pPr eaLnBrk="1" fontAlgn="base" hangingPunct="1">
              <a:spcBef>
                <a:spcPct val="0"/>
              </a:spcBef>
              <a:spcAft>
                <a:spcPct val="0"/>
              </a:spcAft>
              <a:buClr>
                <a:srgbClr val="000000"/>
              </a:buClr>
              <a:buSzPct val="100000"/>
              <a:buFontTx/>
              <a:buAutoNum type="arabicPeriod" startAt="4"/>
            </a:pPr>
            <a:r>
              <a:rPr lang="fi-FI" altLang="en-US" sz="2000" b="1">
                <a:solidFill>
                  <a:srgbClr val="3333CC"/>
                </a:solidFill>
              </a:rPr>
              <a:t>Advantages/ problems	</a:t>
            </a:r>
            <a:endParaRPr lang="en-US" altLang="en-US" i="1">
              <a:solidFill>
                <a:srgbClr val="000000"/>
              </a:solidFill>
            </a:endParaRPr>
          </a:p>
          <a:p>
            <a:pPr eaLnBrk="1" fontAlgn="base" hangingPunct="1">
              <a:spcBef>
                <a:spcPct val="0"/>
              </a:spcBef>
              <a:spcAft>
                <a:spcPct val="0"/>
              </a:spcAft>
              <a:buClr>
                <a:srgbClr val="000000"/>
              </a:buClr>
              <a:buSzPct val="100000"/>
              <a:buFontTx/>
              <a:buAutoNum type="arabicPeriod" startAt="4"/>
            </a:pPr>
            <a:r>
              <a:rPr lang="en-US" altLang="en-US" sz="2000" b="1">
                <a:solidFill>
                  <a:srgbClr val="3333CC"/>
                </a:solidFill>
              </a:rPr>
              <a:t>Requirements</a:t>
            </a:r>
            <a:r>
              <a:rPr lang="en-US" altLang="en-US" sz="2000">
                <a:solidFill>
                  <a:srgbClr val="000000"/>
                </a:solidFill>
              </a:rPr>
              <a:t> 		(</a:t>
            </a:r>
            <a:r>
              <a:rPr lang="en-US" altLang="en-US" sz="2000" i="1">
                <a:solidFill>
                  <a:srgbClr val="000000"/>
                </a:solidFill>
              </a:rPr>
              <a:t>What is needed to make it work?)</a:t>
            </a:r>
            <a:endParaRPr lang="en-US" altLang="en-US" sz="2000">
              <a:solidFill>
                <a:srgbClr val="000000"/>
              </a:solidFill>
            </a:endParaRPr>
          </a:p>
          <a:p>
            <a:pPr eaLnBrk="1" fontAlgn="base" hangingPunct="1">
              <a:spcBef>
                <a:spcPct val="0"/>
              </a:spcBef>
              <a:spcAft>
                <a:spcPct val="0"/>
              </a:spcAft>
              <a:buClr>
                <a:srgbClr val="000000"/>
              </a:buClr>
              <a:buSzPct val="100000"/>
              <a:buFontTx/>
              <a:buAutoNum type="arabicPeriod" startAt="4"/>
            </a:pPr>
            <a:r>
              <a:rPr lang="en-US" altLang="en-US" sz="2000" b="1">
                <a:solidFill>
                  <a:srgbClr val="3333CC"/>
                </a:solidFill>
              </a:rPr>
              <a:t>Physical appearance/ features</a:t>
            </a:r>
            <a:r>
              <a:rPr lang="en-US" altLang="en-US">
                <a:solidFill>
                  <a:srgbClr val="000000"/>
                </a:solidFill>
              </a:rPr>
              <a:t> 	</a:t>
            </a:r>
            <a:r>
              <a:rPr lang="en-US" altLang="en-US" sz="2000" i="1">
                <a:solidFill>
                  <a:srgbClr val="000000"/>
                </a:solidFill>
              </a:rPr>
              <a:t>(What does it look like? What are its 	characteristic features? )</a:t>
            </a:r>
          </a:p>
        </p:txBody>
      </p:sp>
    </p:spTree>
    <p:extLst>
      <p:ext uri="{BB962C8B-B14F-4D97-AF65-F5344CB8AC3E}">
        <p14:creationId xmlns:p14="http://schemas.microsoft.com/office/powerpoint/2010/main" val="959610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blinds(horizontal)">
                                      <p:cBhvr>
                                        <p:cTn id="7" dur="500"/>
                                        <p:tgtEl>
                                          <p:spTgt spid="133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blinds(horizontal)">
                                      <p:cBhvr>
                                        <p:cTn id="10" dur="500"/>
                                        <p:tgtEl>
                                          <p:spTgt spid="1331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animEffect transition="in" filter="blinds(horizontal)">
                                      <p:cBhvr>
                                        <p:cTn id="13" dur="500"/>
                                        <p:tgtEl>
                                          <p:spTgt spid="1331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318">
                                            <p:txEl>
                                              <p:pRg st="0" end="0"/>
                                            </p:txEl>
                                          </p:spTgt>
                                        </p:tgtEl>
                                        <p:attrNameLst>
                                          <p:attrName>style.visibility</p:attrName>
                                        </p:attrNameLst>
                                      </p:cBhvr>
                                      <p:to>
                                        <p:strVal val="visible"/>
                                      </p:to>
                                    </p:set>
                                    <p:animEffect transition="in" filter="blinds(horizontal)">
                                      <p:cBhvr>
                                        <p:cTn id="18" dur="500"/>
                                        <p:tgtEl>
                                          <p:spTgt spid="1331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318">
                                            <p:txEl>
                                              <p:pRg st="1" end="1"/>
                                            </p:txEl>
                                          </p:spTgt>
                                        </p:tgtEl>
                                        <p:attrNameLst>
                                          <p:attrName>style.visibility</p:attrName>
                                        </p:attrNameLst>
                                      </p:cBhvr>
                                      <p:to>
                                        <p:strVal val="visible"/>
                                      </p:to>
                                    </p:set>
                                    <p:animEffect transition="in" filter="blinds(horizontal)">
                                      <p:cBhvr>
                                        <p:cTn id="23" dur="500"/>
                                        <p:tgtEl>
                                          <p:spTgt spid="1331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318">
                                            <p:txEl>
                                              <p:pRg st="2" end="2"/>
                                            </p:txEl>
                                          </p:spTgt>
                                        </p:tgtEl>
                                        <p:attrNameLst>
                                          <p:attrName>style.visibility</p:attrName>
                                        </p:attrNameLst>
                                      </p:cBhvr>
                                      <p:to>
                                        <p:strVal val="visible"/>
                                      </p:to>
                                    </p:set>
                                    <p:animEffect transition="in" filter="blinds(horizontal)">
                                      <p:cBhvr>
                                        <p:cTn id="28" dur="500"/>
                                        <p:tgtEl>
                                          <p:spTgt spid="1331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3318">
                                            <p:txEl>
                                              <p:pRg st="3" end="3"/>
                                            </p:txEl>
                                          </p:spTgt>
                                        </p:tgtEl>
                                        <p:attrNameLst>
                                          <p:attrName>style.visibility</p:attrName>
                                        </p:attrNameLst>
                                      </p:cBhvr>
                                      <p:to>
                                        <p:strVal val="visible"/>
                                      </p:to>
                                    </p:set>
                                    <p:animEffect transition="in" filter="blinds(horizontal)">
                                      <p:cBhvr>
                                        <p:cTn id="33" dur="500"/>
                                        <p:tgtEl>
                                          <p:spTgt spid="1331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3318">
                                            <p:txEl>
                                              <p:pRg st="4" end="4"/>
                                            </p:txEl>
                                          </p:spTgt>
                                        </p:tgtEl>
                                        <p:attrNameLst>
                                          <p:attrName>style.visibility</p:attrName>
                                        </p:attrNameLst>
                                      </p:cBhvr>
                                      <p:to>
                                        <p:strVal val="visible"/>
                                      </p:to>
                                    </p:set>
                                    <p:animEffect transition="in" filter="blinds(horizontal)">
                                      <p:cBhvr>
                                        <p:cTn id="38" dur="500"/>
                                        <p:tgtEl>
                                          <p:spTgt spid="133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Topic sentence = general statement about the paragraph</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653540"/>
            <a:ext cx="66484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216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Topic sentences: new topic (neutral)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2119314"/>
            <a:ext cx="90106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6488668"/>
            <a:ext cx="7418070" cy="369332"/>
          </a:xfrm>
          <a:prstGeom prst="rect">
            <a:avLst/>
          </a:prstGeom>
          <a:noFill/>
        </p:spPr>
        <p:txBody>
          <a:bodyPr wrap="square" rtlCol="0">
            <a:spAutoFit/>
          </a:bodyPr>
          <a:lstStyle/>
          <a:p>
            <a:r>
              <a:rPr lang="fi-FI" dirty="0">
                <a:solidFill>
                  <a:prstClr val="black"/>
                </a:solidFill>
                <a:latin typeface="Calibri"/>
              </a:rPr>
              <a:t>See also: http://sana.aalto.fi/awe/cohesion/topsen/new/index.html</a:t>
            </a:r>
            <a:endParaRPr lang="en-US" dirty="0">
              <a:solidFill>
                <a:prstClr val="black"/>
              </a:solidFill>
              <a:latin typeface="Calibri"/>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136" y="4579620"/>
            <a:ext cx="2917931" cy="180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90675" y="2448732"/>
            <a:ext cx="9010650" cy="2289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2400" dirty="0" err="1">
                <a:solidFill>
                  <a:prstClr val="black"/>
                </a:solidFill>
                <a:latin typeface="Calibri"/>
              </a:rPr>
              <a:t>What</a:t>
            </a:r>
            <a:r>
              <a:rPr lang="fi-FI" sz="2400" dirty="0">
                <a:solidFill>
                  <a:prstClr val="black"/>
                </a:solidFill>
                <a:latin typeface="Calibri"/>
              </a:rPr>
              <a:t> </a:t>
            </a:r>
            <a:r>
              <a:rPr lang="fi-FI" sz="2400" dirty="0" err="1">
                <a:solidFill>
                  <a:prstClr val="black"/>
                </a:solidFill>
                <a:latin typeface="Calibri"/>
              </a:rPr>
              <a:t>kind</a:t>
            </a:r>
            <a:r>
              <a:rPr lang="fi-FI" sz="2400" dirty="0">
                <a:solidFill>
                  <a:prstClr val="black"/>
                </a:solidFill>
                <a:latin typeface="Calibri"/>
              </a:rPr>
              <a:t> of </a:t>
            </a:r>
            <a:r>
              <a:rPr lang="fi-FI" sz="2400" dirty="0" err="1">
                <a:solidFill>
                  <a:prstClr val="black"/>
                </a:solidFill>
                <a:latin typeface="Calibri"/>
              </a:rPr>
              <a:t>information</a:t>
            </a:r>
            <a:r>
              <a:rPr lang="fi-FI" sz="2400" dirty="0">
                <a:solidFill>
                  <a:prstClr val="black"/>
                </a:solidFill>
                <a:latin typeface="Calibri"/>
              </a:rPr>
              <a:t> </a:t>
            </a:r>
            <a:r>
              <a:rPr lang="fi-FI" sz="2400" dirty="0" err="1">
                <a:solidFill>
                  <a:prstClr val="black"/>
                </a:solidFill>
                <a:latin typeface="Calibri"/>
              </a:rPr>
              <a:t>could</a:t>
            </a:r>
            <a:r>
              <a:rPr lang="fi-FI" sz="2400" dirty="0">
                <a:solidFill>
                  <a:prstClr val="black"/>
                </a:solidFill>
                <a:latin typeface="Calibri"/>
              </a:rPr>
              <a:t> </a:t>
            </a:r>
            <a:r>
              <a:rPr lang="fi-FI" sz="2400" dirty="0" err="1">
                <a:solidFill>
                  <a:prstClr val="black"/>
                </a:solidFill>
                <a:latin typeface="Calibri"/>
              </a:rPr>
              <a:t>appear</a:t>
            </a:r>
            <a:r>
              <a:rPr lang="fi-FI" sz="2400" dirty="0">
                <a:solidFill>
                  <a:prstClr val="black"/>
                </a:solidFill>
                <a:latin typeface="Calibri"/>
              </a:rPr>
              <a:t> in </a:t>
            </a:r>
            <a:r>
              <a:rPr lang="fi-FI" sz="2400" dirty="0" err="1">
                <a:solidFill>
                  <a:prstClr val="black"/>
                </a:solidFill>
                <a:latin typeface="Calibri"/>
              </a:rPr>
              <a:t>the</a:t>
            </a:r>
            <a:r>
              <a:rPr lang="fi-FI" sz="2400" dirty="0">
                <a:solidFill>
                  <a:prstClr val="black"/>
                </a:solidFill>
                <a:latin typeface="Calibri"/>
              </a:rPr>
              <a:t> </a:t>
            </a:r>
            <a:r>
              <a:rPr lang="fi-FI" sz="2400" dirty="0" err="1">
                <a:solidFill>
                  <a:prstClr val="black"/>
                </a:solidFill>
                <a:latin typeface="Calibri"/>
              </a:rPr>
              <a:t>rest</a:t>
            </a:r>
            <a:r>
              <a:rPr lang="fi-FI" sz="2400" dirty="0">
                <a:solidFill>
                  <a:prstClr val="black"/>
                </a:solidFill>
                <a:latin typeface="Calibri"/>
              </a:rPr>
              <a:t> of </a:t>
            </a:r>
            <a:r>
              <a:rPr lang="fi-FI" sz="2400" dirty="0" err="1">
                <a:solidFill>
                  <a:prstClr val="black"/>
                </a:solidFill>
                <a:latin typeface="Calibri"/>
              </a:rPr>
              <a:t>the</a:t>
            </a:r>
            <a:r>
              <a:rPr lang="fi-FI" sz="2400" dirty="0">
                <a:solidFill>
                  <a:prstClr val="black"/>
                </a:solidFill>
                <a:latin typeface="Calibri"/>
              </a:rPr>
              <a:t> </a:t>
            </a:r>
            <a:r>
              <a:rPr lang="fi-FI" sz="2400" dirty="0" err="1">
                <a:solidFill>
                  <a:prstClr val="black"/>
                </a:solidFill>
                <a:latin typeface="Calibri"/>
              </a:rPr>
              <a:t>paragraph</a:t>
            </a:r>
            <a:r>
              <a:rPr lang="fi-FI" sz="2400" dirty="0">
                <a:solidFill>
                  <a:prstClr val="black"/>
                </a:solidFill>
                <a:latin typeface="Calibri"/>
              </a:rPr>
              <a:t>?</a:t>
            </a:r>
          </a:p>
          <a:p>
            <a:pPr algn="ctr"/>
            <a:endParaRPr lang="fi-FI" sz="2400" dirty="0">
              <a:solidFill>
                <a:prstClr val="black"/>
              </a:solidFill>
              <a:latin typeface="Calibri"/>
            </a:endParaRPr>
          </a:p>
          <a:p>
            <a:pPr algn="ctr"/>
            <a:r>
              <a:rPr lang="fi-FI" sz="2400" dirty="0">
                <a:solidFill>
                  <a:prstClr val="black"/>
                </a:solidFill>
                <a:latin typeface="Calibri"/>
                <a:sym typeface="Wingdings" panose="05000000000000000000" pitchFamily="2" charset="2"/>
              </a:rPr>
              <a:t></a:t>
            </a:r>
            <a:r>
              <a:rPr lang="fi-FI" sz="2400" dirty="0" err="1">
                <a:solidFill>
                  <a:prstClr val="black"/>
                </a:solidFill>
                <a:latin typeface="Calibri"/>
              </a:rPr>
              <a:t>Definitions</a:t>
            </a:r>
            <a:r>
              <a:rPr lang="fi-FI" sz="2400" dirty="0">
                <a:solidFill>
                  <a:prstClr val="black"/>
                </a:solidFill>
                <a:latin typeface="Calibri"/>
              </a:rPr>
              <a:t> and </a:t>
            </a:r>
            <a:r>
              <a:rPr lang="fi-FI" sz="2400" dirty="0" err="1">
                <a:solidFill>
                  <a:prstClr val="black"/>
                </a:solidFill>
                <a:latin typeface="Calibri"/>
              </a:rPr>
              <a:t>descriptions</a:t>
            </a:r>
            <a:r>
              <a:rPr lang="fi-FI" sz="2400" dirty="0">
                <a:solidFill>
                  <a:prstClr val="black"/>
                </a:solidFill>
                <a:latin typeface="Calibri"/>
              </a:rPr>
              <a:t>.</a:t>
            </a:r>
            <a:endParaRPr lang="en-US" sz="2400" dirty="0">
              <a:solidFill>
                <a:prstClr val="black"/>
              </a:solidFill>
              <a:latin typeface="Calibri"/>
            </a:endParaRPr>
          </a:p>
        </p:txBody>
      </p:sp>
    </p:spTree>
    <p:extLst>
      <p:ext uri="{BB962C8B-B14F-4D97-AF65-F5344CB8AC3E}">
        <p14:creationId xmlns:p14="http://schemas.microsoft.com/office/powerpoint/2010/main" val="33057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Topic sentences: new topic (neutral)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2119314"/>
            <a:ext cx="90106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6488668"/>
            <a:ext cx="7418070" cy="369332"/>
          </a:xfrm>
          <a:prstGeom prst="rect">
            <a:avLst/>
          </a:prstGeom>
          <a:noFill/>
        </p:spPr>
        <p:txBody>
          <a:bodyPr wrap="square" rtlCol="0">
            <a:spAutoFit/>
          </a:bodyPr>
          <a:lstStyle/>
          <a:p>
            <a:r>
              <a:rPr lang="fi-FI" dirty="0">
                <a:solidFill>
                  <a:prstClr val="black"/>
                </a:solidFill>
                <a:latin typeface="Calibri"/>
              </a:rPr>
              <a:t>See also: http://sana.aalto.fi/awe/cohesion/topsen/new/index.html</a:t>
            </a:r>
            <a:endParaRPr lang="en-US" dirty="0">
              <a:solidFill>
                <a:prstClr val="black"/>
              </a:solidFill>
              <a:latin typeface="Calibri"/>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136" y="4579620"/>
            <a:ext cx="2917931" cy="180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68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Topic sentences: claims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52664"/>
            <a:ext cx="91630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6488668"/>
            <a:ext cx="7418070" cy="369332"/>
          </a:xfrm>
          <a:prstGeom prst="rect">
            <a:avLst/>
          </a:prstGeom>
          <a:noFill/>
        </p:spPr>
        <p:txBody>
          <a:bodyPr wrap="square" rtlCol="0">
            <a:spAutoFit/>
          </a:bodyPr>
          <a:lstStyle/>
          <a:p>
            <a:r>
              <a:rPr lang="fi-FI" dirty="0">
                <a:solidFill>
                  <a:prstClr val="black"/>
                </a:solidFill>
                <a:latin typeface="Calibri"/>
              </a:rPr>
              <a:t>http://sana.aalto.fi/awe/cohesion/topsen/claim/index.html</a:t>
            </a:r>
            <a:endParaRPr lang="en-US" dirty="0">
              <a:solidFill>
                <a:prstClr val="black"/>
              </a:solidFill>
              <a:latin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136" y="4579620"/>
            <a:ext cx="2917931" cy="180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33035" y="2149555"/>
            <a:ext cx="5368290" cy="462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9" name="Rectangle 8"/>
          <p:cNvSpPr/>
          <p:nvPr/>
        </p:nvSpPr>
        <p:spPr>
          <a:xfrm>
            <a:off x="1524001" y="2558130"/>
            <a:ext cx="9077325" cy="2289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2400" dirty="0" err="1">
                <a:solidFill>
                  <a:prstClr val="black"/>
                </a:solidFill>
                <a:latin typeface="Calibri"/>
              </a:rPr>
              <a:t>What</a:t>
            </a:r>
            <a:r>
              <a:rPr lang="fi-FI" sz="2400" dirty="0">
                <a:solidFill>
                  <a:prstClr val="black"/>
                </a:solidFill>
                <a:latin typeface="Calibri"/>
              </a:rPr>
              <a:t> </a:t>
            </a:r>
            <a:r>
              <a:rPr lang="fi-FI" sz="2400" dirty="0" err="1">
                <a:solidFill>
                  <a:prstClr val="black"/>
                </a:solidFill>
                <a:latin typeface="Calibri"/>
              </a:rPr>
              <a:t>kind</a:t>
            </a:r>
            <a:r>
              <a:rPr lang="fi-FI" sz="2400" dirty="0">
                <a:solidFill>
                  <a:prstClr val="black"/>
                </a:solidFill>
                <a:latin typeface="Calibri"/>
              </a:rPr>
              <a:t> of </a:t>
            </a:r>
            <a:r>
              <a:rPr lang="fi-FI" sz="2400" dirty="0" err="1">
                <a:solidFill>
                  <a:prstClr val="black"/>
                </a:solidFill>
                <a:latin typeface="Calibri"/>
              </a:rPr>
              <a:t>information</a:t>
            </a:r>
            <a:r>
              <a:rPr lang="fi-FI" sz="2400" dirty="0">
                <a:solidFill>
                  <a:prstClr val="black"/>
                </a:solidFill>
                <a:latin typeface="Calibri"/>
              </a:rPr>
              <a:t> </a:t>
            </a:r>
            <a:r>
              <a:rPr lang="fi-FI" sz="2400" dirty="0" err="1">
                <a:solidFill>
                  <a:prstClr val="black"/>
                </a:solidFill>
                <a:latin typeface="Calibri"/>
              </a:rPr>
              <a:t>could</a:t>
            </a:r>
            <a:r>
              <a:rPr lang="fi-FI" sz="2400" dirty="0">
                <a:solidFill>
                  <a:prstClr val="black"/>
                </a:solidFill>
                <a:latin typeface="Calibri"/>
              </a:rPr>
              <a:t> </a:t>
            </a:r>
            <a:r>
              <a:rPr lang="fi-FI" sz="2400" dirty="0" err="1">
                <a:solidFill>
                  <a:prstClr val="black"/>
                </a:solidFill>
                <a:latin typeface="Calibri"/>
              </a:rPr>
              <a:t>appear</a:t>
            </a:r>
            <a:r>
              <a:rPr lang="fi-FI" sz="2400" dirty="0">
                <a:solidFill>
                  <a:prstClr val="black"/>
                </a:solidFill>
                <a:latin typeface="Calibri"/>
              </a:rPr>
              <a:t> in </a:t>
            </a:r>
            <a:r>
              <a:rPr lang="fi-FI" sz="2400" dirty="0" err="1">
                <a:solidFill>
                  <a:prstClr val="black"/>
                </a:solidFill>
                <a:latin typeface="Calibri"/>
              </a:rPr>
              <a:t>the</a:t>
            </a:r>
            <a:r>
              <a:rPr lang="fi-FI" sz="2400" dirty="0">
                <a:solidFill>
                  <a:prstClr val="black"/>
                </a:solidFill>
                <a:latin typeface="Calibri"/>
              </a:rPr>
              <a:t> </a:t>
            </a:r>
            <a:r>
              <a:rPr lang="fi-FI" sz="2400" dirty="0" err="1">
                <a:solidFill>
                  <a:prstClr val="black"/>
                </a:solidFill>
                <a:latin typeface="Calibri"/>
              </a:rPr>
              <a:t>rest</a:t>
            </a:r>
            <a:r>
              <a:rPr lang="fi-FI" sz="2400" dirty="0">
                <a:solidFill>
                  <a:prstClr val="black"/>
                </a:solidFill>
                <a:latin typeface="Calibri"/>
              </a:rPr>
              <a:t> of </a:t>
            </a:r>
            <a:r>
              <a:rPr lang="fi-FI" sz="2400" dirty="0" err="1">
                <a:solidFill>
                  <a:prstClr val="black"/>
                </a:solidFill>
                <a:latin typeface="Calibri"/>
              </a:rPr>
              <a:t>the</a:t>
            </a:r>
            <a:r>
              <a:rPr lang="fi-FI" sz="2400" dirty="0">
                <a:solidFill>
                  <a:prstClr val="black"/>
                </a:solidFill>
                <a:latin typeface="Calibri"/>
              </a:rPr>
              <a:t> </a:t>
            </a:r>
            <a:r>
              <a:rPr lang="fi-FI" sz="2400" dirty="0" err="1">
                <a:solidFill>
                  <a:prstClr val="black"/>
                </a:solidFill>
                <a:latin typeface="Calibri"/>
              </a:rPr>
              <a:t>paragraph</a:t>
            </a:r>
            <a:r>
              <a:rPr lang="fi-FI" sz="2400" dirty="0">
                <a:solidFill>
                  <a:prstClr val="black"/>
                </a:solidFill>
                <a:latin typeface="Calibri"/>
              </a:rPr>
              <a:t>?</a:t>
            </a:r>
          </a:p>
          <a:p>
            <a:pPr algn="ctr"/>
            <a:endParaRPr lang="fi-FI" sz="2400" dirty="0">
              <a:solidFill>
                <a:prstClr val="black"/>
              </a:solidFill>
              <a:latin typeface="Calibri"/>
            </a:endParaRPr>
          </a:p>
          <a:p>
            <a:pPr algn="ctr"/>
            <a:r>
              <a:rPr lang="fi-FI" sz="2400" dirty="0">
                <a:solidFill>
                  <a:prstClr val="black"/>
                </a:solidFill>
                <a:latin typeface="Calibri"/>
                <a:sym typeface="Wingdings" panose="05000000000000000000" pitchFamily="2" charset="2"/>
              </a:rPr>
              <a:t></a:t>
            </a:r>
            <a:r>
              <a:rPr lang="fi-FI" sz="2400" dirty="0" err="1">
                <a:solidFill>
                  <a:prstClr val="black"/>
                </a:solidFill>
                <a:latin typeface="Calibri"/>
              </a:rPr>
              <a:t>Evidence</a:t>
            </a:r>
            <a:r>
              <a:rPr lang="fi-FI" sz="2400" dirty="0">
                <a:solidFill>
                  <a:prstClr val="black"/>
                </a:solidFill>
                <a:latin typeface="Calibri"/>
              </a:rPr>
              <a:t> </a:t>
            </a:r>
            <a:r>
              <a:rPr lang="fi-FI" sz="2400" dirty="0" err="1">
                <a:solidFill>
                  <a:prstClr val="black"/>
                </a:solidFill>
                <a:latin typeface="Calibri"/>
              </a:rPr>
              <a:t>supporting</a:t>
            </a:r>
            <a:r>
              <a:rPr lang="fi-FI" sz="2400" dirty="0">
                <a:solidFill>
                  <a:prstClr val="black"/>
                </a:solidFill>
                <a:latin typeface="Calibri"/>
              </a:rPr>
              <a:t> </a:t>
            </a:r>
            <a:r>
              <a:rPr lang="fi-FI" sz="2400" dirty="0" err="1">
                <a:solidFill>
                  <a:prstClr val="black"/>
                </a:solidFill>
                <a:latin typeface="Calibri"/>
              </a:rPr>
              <a:t>the</a:t>
            </a:r>
            <a:r>
              <a:rPr lang="fi-FI" sz="2400" dirty="0">
                <a:solidFill>
                  <a:prstClr val="black"/>
                </a:solidFill>
                <a:latin typeface="Calibri"/>
              </a:rPr>
              <a:t> </a:t>
            </a:r>
            <a:r>
              <a:rPr lang="fi-FI" sz="2400" dirty="0" err="1">
                <a:solidFill>
                  <a:prstClr val="black"/>
                </a:solidFill>
                <a:latin typeface="Calibri"/>
              </a:rPr>
              <a:t>claim</a:t>
            </a:r>
            <a:endParaRPr lang="fi-FI" sz="2400" dirty="0">
              <a:solidFill>
                <a:prstClr val="black"/>
              </a:solidFill>
              <a:latin typeface="Calibri"/>
            </a:endParaRPr>
          </a:p>
        </p:txBody>
      </p:sp>
    </p:spTree>
    <p:extLst>
      <p:ext uri="{BB962C8B-B14F-4D97-AF65-F5344CB8AC3E}">
        <p14:creationId xmlns:p14="http://schemas.microsoft.com/office/powerpoint/2010/main" val="9087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Topic sentences: claims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52664"/>
            <a:ext cx="91630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6488668"/>
            <a:ext cx="7418070" cy="369332"/>
          </a:xfrm>
          <a:prstGeom prst="rect">
            <a:avLst/>
          </a:prstGeom>
          <a:noFill/>
        </p:spPr>
        <p:txBody>
          <a:bodyPr wrap="square" rtlCol="0">
            <a:spAutoFit/>
          </a:bodyPr>
          <a:lstStyle/>
          <a:p>
            <a:r>
              <a:rPr lang="fi-FI" dirty="0">
                <a:solidFill>
                  <a:prstClr val="black"/>
                </a:solidFill>
                <a:latin typeface="Calibri"/>
              </a:rPr>
              <a:t>http://sana.aalto.fi/awe/cohesion/topsen/claim/index.html</a:t>
            </a:r>
            <a:endParaRPr lang="en-US" dirty="0">
              <a:solidFill>
                <a:prstClr val="black"/>
              </a:solidFill>
              <a:latin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136" y="4579620"/>
            <a:ext cx="2917931" cy="180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52600" y="4920616"/>
            <a:ext cx="4953000" cy="646331"/>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rgbClr val="1F497D"/>
                </a:solidFill>
                <a:latin typeface="Calibri"/>
              </a:rPr>
              <a:t>The later sentences provide evidence to support the claim</a:t>
            </a:r>
            <a:endParaRPr lang="en-US" dirty="0">
              <a:solidFill>
                <a:srgbClr val="1F497D"/>
              </a:solidFill>
              <a:latin typeface="Calibri"/>
            </a:endParaRPr>
          </a:p>
        </p:txBody>
      </p:sp>
      <p:sp>
        <p:nvSpPr>
          <p:cNvPr id="9" name="Rounded Rectangular Callout 8"/>
          <p:cNvSpPr/>
          <p:nvPr/>
        </p:nvSpPr>
        <p:spPr>
          <a:xfrm>
            <a:off x="7035165" y="1347185"/>
            <a:ext cx="2684145" cy="675591"/>
          </a:xfrm>
          <a:prstGeom prst="wedgeRoundRectCallout">
            <a:avLst>
              <a:gd name="adj1" fmla="val -79332"/>
              <a:gd name="adj2" fmla="val 172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dirty="0" err="1">
                <a:solidFill>
                  <a:prstClr val="black"/>
                </a:solidFill>
                <a:latin typeface="Calibri"/>
              </a:rPr>
              <a:t>Are</a:t>
            </a:r>
            <a:r>
              <a:rPr lang="fi-FI" dirty="0">
                <a:solidFill>
                  <a:prstClr val="black"/>
                </a:solidFill>
                <a:latin typeface="Calibri"/>
              </a:rPr>
              <a:t> </a:t>
            </a:r>
            <a:r>
              <a:rPr lang="fi-FI" dirty="0" err="1">
                <a:solidFill>
                  <a:prstClr val="black"/>
                </a:solidFill>
                <a:latin typeface="Calibri"/>
              </a:rPr>
              <a:t>you</a:t>
            </a:r>
            <a:r>
              <a:rPr lang="fi-FI" dirty="0">
                <a:solidFill>
                  <a:prstClr val="black"/>
                </a:solidFill>
                <a:latin typeface="Calibri"/>
              </a:rPr>
              <a:t> </a:t>
            </a:r>
            <a:r>
              <a:rPr lang="fi-FI" dirty="0" err="1">
                <a:solidFill>
                  <a:prstClr val="black"/>
                </a:solidFill>
                <a:latin typeface="Calibri"/>
              </a:rPr>
              <a:t>convinced</a:t>
            </a:r>
            <a:r>
              <a:rPr lang="fi-FI" dirty="0">
                <a:solidFill>
                  <a:prstClr val="black"/>
                </a:solidFill>
                <a:latin typeface="Calibri"/>
              </a:rPr>
              <a:t> </a:t>
            </a:r>
            <a:r>
              <a:rPr lang="fi-FI" dirty="0" err="1">
                <a:solidFill>
                  <a:prstClr val="black"/>
                </a:solidFill>
                <a:latin typeface="Calibri"/>
              </a:rPr>
              <a:t>by</a:t>
            </a:r>
            <a:r>
              <a:rPr lang="fi-FI" dirty="0">
                <a:solidFill>
                  <a:prstClr val="black"/>
                </a:solidFill>
                <a:latin typeface="Calibri"/>
              </a:rPr>
              <a:t> </a:t>
            </a:r>
            <a:r>
              <a:rPr lang="fi-FI" dirty="0" err="1">
                <a:solidFill>
                  <a:prstClr val="black"/>
                </a:solidFill>
                <a:latin typeface="Calibri"/>
              </a:rPr>
              <a:t>this</a:t>
            </a:r>
            <a:r>
              <a:rPr lang="fi-FI" dirty="0">
                <a:solidFill>
                  <a:prstClr val="black"/>
                </a:solidFill>
                <a:latin typeface="Calibri"/>
              </a:rPr>
              <a:t> </a:t>
            </a:r>
            <a:r>
              <a:rPr lang="fi-FI" dirty="0" err="1">
                <a:solidFill>
                  <a:prstClr val="black"/>
                </a:solidFill>
                <a:latin typeface="Calibri"/>
              </a:rPr>
              <a:t>claim</a:t>
            </a:r>
            <a:r>
              <a:rPr lang="fi-FI" dirty="0">
                <a:solidFill>
                  <a:prstClr val="black"/>
                </a:solidFill>
                <a:latin typeface="Calibri"/>
              </a:rPr>
              <a:t> and </a:t>
            </a:r>
            <a:r>
              <a:rPr lang="fi-FI" dirty="0" err="1">
                <a:solidFill>
                  <a:prstClr val="black"/>
                </a:solidFill>
                <a:latin typeface="Calibri"/>
              </a:rPr>
              <a:t>evidence</a:t>
            </a:r>
            <a:r>
              <a:rPr lang="fi-FI" dirty="0">
                <a:solidFill>
                  <a:prstClr val="black"/>
                </a:solidFill>
                <a:latin typeface="Calibri"/>
              </a:rPr>
              <a:t>?</a:t>
            </a:r>
            <a:endParaRPr lang="en-US" dirty="0">
              <a:solidFill>
                <a:prstClr val="black"/>
              </a:solidFill>
              <a:latin typeface="Calibri"/>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035" y="1124286"/>
            <a:ext cx="1046480" cy="1046480"/>
          </a:xfrm>
          <a:prstGeom prst="rect">
            <a:avLst/>
          </a:prstGeom>
        </p:spPr>
      </p:pic>
    </p:spTree>
    <p:extLst>
      <p:ext uri="{BB962C8B-B14F-4D97-AF65-F5344CB8AC3E}">
        <p14:creationId xmlns:p14="http://schemas.microsoft.com/office/powerpoint/2010/main" val="38138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Topic sentences: claims (outline)</a:t>
            </a:r>
            <a:endParaRPr lang="en-US" dirty="0"/>
          </a:p>
        </p:txBody>
      </p:sp>
      <p:sp>
        <p:nvSpPr>
          <p:cNvPr id="5" name="TextBox 4"/>
          <p:cNvSpPr txBox="1"/>
          <p:nvPr/>
        </p:nvSpPr>
        <p:spPr>
          <a:xfrm>
            <a:off x="1524000" y="6488668"/>
            <a:ext cx="7418070" cy="369332"/>
          </a:xfrm>
          <a:prstGeom prst="rect">
            <a:avLst/>
          </a:prstGeom>
          <a:noFill/>
        </p:spPr>
        <p:txBody>
          <a:bodyPr wrap="square" rtlCol="0">
            <a:spAutoFit/>
          </a:bodyPr>
          <a:lstStyle/>
          <a:p>
            <a:r>
              <a:rPr lang="fi-FI" dirty="0">
                <a:solidFill>
                  <a:prstClr val="black"/>
                </a:solidFill>
                <a:latin typeface="Calibri"/>
              </a:rPr>
              <a:t>http://sana.aalto.fi/awe/cohesion/topsen/claim/index.html</a:t>
            </a:r>
            <a:endParaRPr lang="en-US" dirty="0">
              <a:solidFill>
                <a:prstClr val="black"/>
              </a:solidFill>
              <a:latin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4" y="2524125"/>
            <a:ext cx="89058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136" y="4579620"/>
            <a:ext cx="2917931" cy="180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52600" y="4920615"/>
            <a:ext cx="4953000" cy="923330"/>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rgbClr val="1F497D"/>
                </a:solidFill>
                <a:latin typeface="Calibri"/>
              </a:rPr>
              <a:t>The later sentences provide evidence to support the claim. </a:t>
            </a:r>
          </a:p>
          <a:p>
            <a:pPr marL="285750" indent="-285750">
              <a:buFont typeface="Arial" panose="020B0604020202020204" pitchFamily="34" charset="0"/>
              <a:buChar char="•"/>
            </a:pPr>
            <a:r>
              <a:rPr lang="fi-FI" dirty="0">
                <a:solidFill>
                  <a:srgbClr val="1F497D"/>
                </a:solidFill>
                <a:latin typeface="Calibri"/>
              </a:rPr>
              <a:t>Total 4 supporting points.</a:t>
            </a:r>
            <a:endParaRPr lang="en-US" dirty="0">
              <a:solidFill>
                <a:srgbClr val="1F497D"/>
              </a:solidFill>
              <a:latin typeface="Calibri"/>
            </a:endParaRPr>
          </a:p>
        </p:txBody>
      </p:sp>
    </p:spTree>
    <p:extLst>
      <p:ext uri="{BB962C8B-B14F-4D97-AF65-F5344CB8AC3E}">
        <p14:creationId xmlns:p14="http://schemas.microsoft.com/office/powerpoint/2010/main" val="331753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paragraphs: close reading</a:t>
            </a:r>
          </a:p>
        </p:txBody>
      </p:sp>
      <p:sp>
        <p:nvSpPr>
          <p:cNvPr id="3" name="Content Placeholder 2"/>
          <p:cNvSpPr>
            <a:spLocks noGrp="1"/>
          </p:cNvSpPr>
          <p:nvPr>
            <p:ph idx="1"/>
          </p:nvPr>
        </p:nvSpPr>
        <p:spPr/>
        <p:txBody>
          <a:bodyPr/>
          <a:lstStyle/>
          <a:p>
            <a:pPr marL="0" indent="0">
              <a:buNone/>
            </a:pPr>
            <a:r>
              <a:rPr lang="en-US" dirty="0"/>
              <a:t>Brown, T. R. (2015). A techno-economic review of thermochemical cellulosic biofuel pathways. </a:t>
            </a:r>
            <a:r>
              <a:rPr lang="en-US" i="1" dirty="0" err="1"/>
              <a:t>Bioresource</a:t>
            </a:r>
            <a:r>
              <a:rPr lang="en-US" i="1" dirty="0"/>
              <a:t> Technology</a:t>
            </a:r>
            <a:r>
              <a:rPr lang="en-US" dirty="0"/>
              <a:t>, 178(0):166–176. </a:t>
            </a:r>
          </a:p>
          <a:p>
            <a:pPr marL="0" indent="0">
              <a:buNone/>
            </a:pPr>
            <a:endParaRPr lang="fi-FI" dirty="0"/>
          </a:p>
          <a:p>
            <a:pPr marL="0" indent="0">
              <a:buNone/>
            </a:pPr>
            <a:endParaRPr lang="en-US" dirty="0"/>
          </a:p>
          <a:p>
            <a:endParaRPr lang="en-US" dirty="0"/>
          </a:p>
        </p:txBody>
      </p:sp>
    </p:spTree>
    <p:extLst>
      <p:ext uri="{BB962C8B-B14F-4D97-AF65-F5344CB8AC3E}">
        <p14:creationId xmlns:p14="http://schemas.microsoft.com/office/powerpoint/2010/main" val="3531864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sp>
        <p:nvSpPr>
          <p:cNvPr id="4"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latin typeface="Calibri"/>
              </a:rPr>
              <a:t>Example 1</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09018"/>
            <a:ext cx="7367954" cy="328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0" y="711321"/>
            <a:ext cx="8128000" cy="830997"/>
          </a:xfrm>
          <a:prstGeom prst="rect">
            <a:avLst/>
          </a:prstGeom>
          <a:noFill/>
        </p:spPr>
        <p:txBody>
          <a:bodyPr wrap="square" rtlCol="0">
            <a:spAutoFit/>
          </a:bodyPr>
          <a:lstStyle/>
          <a:p>
            <a:r>
              <a:rPr lang="fi-FI" sz="2400" dirty="0">
                <a:solidFill>
                  <a:srgbClr val="4F81BD"/>
                </a:solidFill>
                <a:latin typeface="Calibri"/>
              </a:rPr>
              <a:t>Which principle does the author use to indicate the whole paragraph refers to the same source? (Avoiding plagiarism)</a:t>
            </a:r>
            <a:endParaRPr lang="en-US" sz="2400" dirty="0">
              <a:solidFill>
                <a:srgbClr val="4F81BD"/>
              </a:solidFill>
              <a:latin typeface="Calibri"/>
            </a:endParaRPr>
          </a:p>
        </p:txBody>
      </p:sp>
    </p:spTree>
    <p:extLst>
      <p:ext uri="{BB962C8B-B14F-4D97-AF65-F5344CB8AC3E}">
        <p14:creationId xmlns:p14="http://schemas.microsoft.com/office/powerpoint/2010/main" val="78315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sp>
        <p:nvSpPr>
          <p:cNvPr id="4"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latin typeface="Calibri"/>
              </a:rPr>
              <a:t>Example 1</a:t>
            </a:r>
            <a:endParaRPr lang="fi-FI" dirty="0">
              <a:solidFill>
                <a:srgbClr val="1F497D"/>
              </a:solidFill>
              <a:latin typeface="Calibri"/>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76022"/>
            <a:ext cx="7244862" cy="326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4492172" y="2120900"/>
            <a:ext cx="471715" cy="63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flipV="1">
            <a:off x="4216401" y="2120900"/>
            <a:ext cx="551543" cy="163413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1625600" y="5219701"/>
            <a:ext cx="6083300" cy="830997"/>
          </a:xfrm>
          <a:prstGeom prst="rect">
            <a:avLst/>
          </a:prstGeom>
          <a:noFill/>
        </p:spPr>
        <p:txBody>
          <a:bodyPr wrap="square" rtlCol="0">
            <a:spAutoFit/>
          </a:bodyPr>
          <a:lstStyle/>
          <a:p>
            <a:r>
              <a:rPr lang="fi-FI" sz="2400" dirty="0">
                <a:solidFill>
                  <a:srgbClr val="4F81BD"/>
                </a:solidFill>
                <a:latin typeface="Calibri"/>
              </a:rPr>
              <a:t>Cohesion clearly indicates the source of </a:t>
            </a:r>
            <a:r>
              <a:rPr lang="fi-FI" sz="2400" dirty="0" err="1">
                <a:solidFill>
                  <a:srgbClr val="4F81BD"/>
                </a:solidFill>
                <a:latin typeface="Calibri"/>
              </a:rPr>
              <a:t>information</a:t>
            </a:r>
            <a:r>
              <a:rPr lang="fi-FI" sz="2400" dirty="0">
                <a:solidFill>
                  <a:srgbClr val="4F81BD"/>
                </a:solidFill>
                <a:latin typeface="Calibri"/>
              </a:rPr>
              <a:t>, i.e., Bridgewater (1995)</a:t>
            </a:r>
            <a:endParaRPr lang="en-US" sz="2400" dirty="0">
              <a:solidFill>
                <a:srgbClr val="4F81BD"/>
              </a:solidFill>
              <a:latin typeface="Calibri"/>
            </a:endParaRPr>
          </a:p>
        </p:txBody>
      </p:sp>
      <p:sp>
        <p:nvSpPr>
          <p:cNvPr id="9" name="TextBox 8"/>
          <p:cNvSpPr txBox="1"/>
          <p:nvPr/>
        </p:nvSpPr>
        <p:spPr>
          <a:xfrm>
            <a:off x="8768862" y="1576022"/>
            <a:ext cx="1899138"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i-FI" sz="2000" dirty="0">
                <a:solidFill>
                  <a:prstClr val="white"/>
                </a:solidFill>
                <a:latin typeface="Calibri"/>
              </a:rPr>
              <a:t>Topic sentence</a:t>
            </a:r>
          </a:p>
          <a:p>
            <a:endParaRPr lang="fi-FI" dirty="0">
              <a:solidFill>
                <a:prstClr val="white"/>
              </a:solidFill>
              <a:latin typeface="Calibri"/>
            </a:endParaRPr>
          </a:p>
          <a:p>
            <a:r>
              <a:rPr lang="fi-FI" dirty="0">
                <a:solidFill>
                  <a:prstClr val="white"/>
                </a:solidFill>
                <a:latin typeface="Calibri"/>
              </a:rPr>
              <a:t>Topic = TEA (</a:t>
            </a:r>
            <a:r>
              <a:rPr lang="en-US" dirty="0">
                <a:solidFill>
                  <a:prstClr val="white"/>
                </a:solidFill>
                <a:latin typeface="Calibri"/>
              </a:rPr>
              <a:t>techno-economic analysis) </a:t>
            </a:r>
            <a:r>
              <a:rPr lang="fi-FI" dirty="0">
                <a:solidFill>
                  <a:prstClr val="white"/>
                </a:solidFill>
                <a:latin typeface="Calibri"/>
              </a:rPr>
              <a:t>of fast pyrolysis pathway by Bridgewater</a:t>
            </a:r>
            <a:endParaRPr lang="en-US" dirty="0">
              <a:solidFill>
                <a:prstClr val="white"/>
              </a:solidFill>
              <a:latin typeface="Calibri"/>
            </a:endParaRPr>
          </a:p>
        </p:txBody>
      </p:sp>
    </p:spTree>
    <p:extLst>
      <p:ext uri="{BB962C8B-B14F-4D97-AF65-F5344CB8AC3E}">
        <p14:creationId xmlns:p14="http://schemas.microsoft.com/office/powerpoint/2010/main" val="227793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09018"/>
            <a:ext cx="7367954" cy="328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0" y="1172491"/>
            <a:ext cx="8128000" cy="461665"/>
          </a:xfrm>
          <a:prstGeom prst="rect">
            <a:avLst/>
          </a:prstGeom>
          <a:noFill/>
        </p:spPr>
        <p:txBody>
          <a:bodyPr wrap="square" rtlCol="0">
            <a:spAutoFit/>
          </a:bodyPr>
          <a:lstStyle/>
          <a:p>
            <a:r>
              <a:rPr lang="fi-FI" sz="2400" dirty="0">
                <a:solidFill>
                  <a:srgbClr val="4F81BD"/>
                </a:solidFill>
                <a:latin typeface="Calibri"/>
              </a:rPr>
              <a:t>What are the author’s own views of the matter?</a:t>
            </a:r>
            <a:endParaRPr lang="en-US" sz="2400" dirty="0">
              <a:solidFill>
                <a:srgbClr val="4F81BD"/>
              </a:solidFill>
              <a:latin typeface="Calibri"/>
            </a:endParaRPr>
          </a:p>
        </p:txBody>
      </p:sp>
      <p:sp>
        <p:nvSpPr>
          <p:cNvPr id="7"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rPr>
              <a:t>Example 1</a:t>
            </a:r>
            <a:endParaRPr lang="fi-FI" dirty="0">
              <a:solidFill>
                <a:srgbClr val="1F497D"/>
              </a:solidFill>
            </a:endParaRPr>
          </a:p>
        </p:txBody>
      </p:sp>
    </p:spTree>
    <p:extLst>
      <p:ext uri="{BB962C8B-B14F-4D97-AF65-F5344CB8AC3E}">
        <p14:creationId xmlns:p14="http://schemas.microsoft.com/office/powerpoint/2010/main" val="210994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a:xfrm>
            <a:off x="3310" y="365125"/>
            <a:ext cx="10515600" cy="1325563"/>
          </a:xfrm>
        </p:spPr>
        <p:txBody>
          <a:bodyPr/>
          <a:lstStyle/>
          <a:p>
            <a:r>
              <a:rPr lang="en-GB" dirty="0"/>
              <a:t>Online writing resources and tools</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a:xfrm>
            <a:off x="355600" y="1825625"/>
            <a:ext cx="10163310" cy="4351338"/>
          </a:xfrm>
        </p:spPr>
        <p:txBody>
          <a:bodyPr>
            <a:normAutofit lnSpcReduction="10000"/>
          </a:bodyPr>
          <a:lstStyle/>
          <a:p>
            <a:r>
              <a:rPr lang="en-GB" dirty="0"/>
              <a:t>MyCourses (under “Materials”)</a:t>
            </a:r>
          </a:p>
          <a:p>
            <a:r>
              <a:rPr lang="en-GB" dirty="0"/>
              <a:t>Academic Writing in English (AWE)</a:t>
            </a:r>
          </a:p>
          <a:p>
            <a:r>
              <a:rPr lang="en-GB" dirty="0"/>
              <a:t>Writer’s Guide for Engineers</a:t>
            </a:r>
          </a:p>
          <a:p>
            <a:r>
              <a:rPr lang="en-GB" dirty="0"/>
              <a:t>Online dictionaries</a:t>
            </a:r>
          </a:p>
          <a:p>
            <a:pPr lvl="1"/>
            <a:r>
              <a:rPr lang="en-GB" dirty="0"/>
              <a:t>Cambridge Advanced Learner’s Dictionary</a:t>
            </a:r>
          </a:p>
          <a:p>
            <a:pPr lvl="1"/>
            <a:r>
              <a:rPr lang="en-GB" dirty="0"/>
              <a:t>Merriam-Webster Online</a:t>
            </a:r>
          </a:p>
          <a:p>
            <a:pPr lvl="1"/>
            <a:r>
              <a:rPr lang="en-GB" dirty="0"/>
              <a:t>Thesaurus.com</a:t>
            </a:r>
          </a:p>
          <a:p>
            <a:r>
              <a:rPr lang="en-GB" dirty="0"/>
              <a:t>Online tools</a:t>
            </a:r>
          </a:p>
          <a:p>
            <a:pPr lvl="1"/>
            <a:r>
              <a:rPr lang="en-GB" dirty="0"/>
              <a:t>Google Scholar</a:t>
            </a:r>
          </a:p>
          <a:p>
            <a:r>
              <a:rPr lang="en-GB" dirty="0">
                <a:solidFill>
                  <a:srgbClr val="92D050"/>
                </a:solidFill>
              </a:rPr>
              <a:t>WHAT ELSE?</a:t>
            </a:r>
          </a:p>
        </p:txBody>
      </p:sp>
      <p:sp>
        <p:nvSpPr>
          <p:cNvPr id="4" name="Title 1">
            <a:extLst>
              <a:ext uri="{FF2B5EF4-FFF2-40B4-BE49-F238E27FC236}">
                <a16:creationId xmlns:a16="http://schemas.microsoft.com/office/drawing/2014/main" id="{8B68775D-8D9D-44EA-A73B-0ADFB6FEC1AA}"/>
              </a:ext>
            </a:extLst>
          </p:cNvPr>
          <p:cNvSpPr txBox="1">
            <a:spLocks/>
          </p:cNvSpPr>
          <p:nvPr/>
        </p:nvSpPr>
        <p:spPr>
          <a:xfrm>
            <a:off x="6758608" y="2084191"/>
            <a:ext cx="5077791" cy="542726"/>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92D050"/>
                </a:solidFill>
              </a:rPr>
              <a:t>Peer discussion questions</a:t>
            </a:r>
          </a:p>
        </p:txBody>
      </p:sp>
      <p:sp>
        <p:nvSpPr>
          <p:cNvPr id="5" name="Content Placeholder 2">
            <a:extLst>
              <a:ext uri="{FF2B5EF4-FFF2-40B4-BE49-F238E27FC236}">
                <a16:creationId xmlns:a16="http://schemas.microsoft.com/office/drawing/2014/main" id="{753057F0-0E31-4363-BA7D-EF908C96FB2A}"/>
              </a:ext>
            </a:extLst>
          </p:cNvPr>
          <p:cNvSpPr txBox="1">
            <a:spLocks/>
          </p:cNvSpPr>
          <p:nvPr/>
        </p:nvSpPr>
        <p:spPr>
          <a:xfrm>
            <a:off x="7097486" y="2998394"/>
            <a:ext cx="4738914" cy="2507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rgbClr val="92D050"/>
                </a:solidFill>
              </a:rPr>
              <a:t>Which of these sources have you used?</a:t>
            </a:r>
          </a:p>
          <a:p>
            <a:r>
              <a:rPr lang="fi-FI" dirty="0">
                <a:solidFill>
                  <a:srgbClr val="92D050"/>
                </a:solidFill>
              </a:rPr>
              <a:t>Problems? </a:t>
            </a:r>
          </a:p>
          <a:p>
            <a:r>
              <a:rPr lang="fi-FI" dirty="0">
                <a:solidFill>
                  <a:srgbClr val="92D050"/>
                </a:solidFill>
              </a:rPr>
              <a:t>Observations? </a:t>
            </a:r>
          </a:p>
          <a:p>
            <a:r>
              <a:rPr lang="fi-FI" dirty="0">
                <a:solidFill>
                  <a:srgbClr val="92D050"/>
                </a:solidFill>
              </a:rPr>
              <a:t>Pleasant surprises?</a:t>
            </a:r>
          </a:p>
        </p:txBody>
      </p:sp>
    </p:spTree>
    <p:extLst>
      <p:ext uri="{BB962C8B-B14F-4D97-AF65-F5344CB8AC3E}">
        <p14:creationId xmlns:p14="http://schemas.microsoft.com/office/powerpoint/2010/main" val="2217572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sp>
        <p:nvSpPr>
          <p:cNvPr id="6" name="TextBox 5"/>
          <p:cNvSpPr txBox="1"/>
          <p:nvPr/>
        </p:nvSpPr>
        <p:spPr>
          <a:xfrm>
            <a:off x="1524001" y="886266"/>
            <a:ext cx="8128000" cy="461665"/>
          </a:xfrm>
          <a:prstGeom prst="rect">
            <a:avLst/>
          </a:prstGeom>
          <a:noFill/>
        </p:spPr>
        <p:txBody>
          <a:bodyPr wrap="square" rtlCol="0">
            <a:spAutoFit/>
          </a:bodyPr>
          <a:lstStyle/>
          <a:p>
            <a:r>
              <a:rPr lang="fi-FI" sz="2400" dirty="0">
                <a:solidFill>
                  <a:srgbClr val="4F81BD"/>
                </a:solidFill>
                <a:latin typeface="Calibri"/>
              </a:rPr>
              <a:t>What are the author’s own views of the matter?</a:t>
            </a:r>
            <a:endParaRPr lang="en-US" sz="2400" dirty="0">
              <a:solidFill>
                <a:srgbClr val="4F81BD"/>
              </a:solidFill>
              <a:latin typeface="Calibri"/>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33539"/>
            <a:ext cx="7588030" cy="343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62850" y="1032323"/>
            <a:ext cx="310515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i-FI" sz="2000" dirty="0">
                <a:solidFill>
                  <a:prstClr val="white"/>
                </a:solidFill>
                <a:latin typeface="Calibri"/>
              </a:rPr>
              <a:t>Summarizing/paraphrasing information (neutral)</a:t>
            </a:r>
            <a:endParaRPr lang="en-US" sz="2000" dirty="0">
              <a:solidFill>
                <a:prstClr val="white"/>
              </a:solidFill>
              <a:latin typeface="Calibri"/>
            </a:endParaRPr>
          </a:p>
        </p:txBody>
      </p:sp>
      <p:sp>
        <p:nvSpPr>
          <p:cNvPr id="5" name="TextBox 4"/>
          <p:cNvSpPr txBox="1"/>
          <p:nvPr/>
        </p:nvSpPr>
        <p:spPr>
          <a:xfrm>
            <a:off x="5527566" y="5226784"/>
            <a:ext cx="5140434"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i-FI" sz="2000" dirty="0">
                <a:solidFill>
                  <a:prstClr val="black"/>
                </a:solidFill>
                <a:latin typeface="Calibri"/>
              </a:rPr>
              <a:t>Reviewing/commenting the information</a:t>
            </a:r>
          </a:p>
          <a:p>
            <a:endParaRPr lang="fi-FI" sz="2000" dirty="0">
              <a:solidFill>
                <a:prstClr val="black"/>
              </a:solidFill>
              <a:latin typeface="Calibri"/>
            </a:endParaRPr>
          </a:p>
          <a:p>
            <a:r>
              <a:rPr lang="fi-FI" sz="2000" b="1" dirty="0">
                <a:solidFill>
                  <a:prstClr val="black"/>
                </a:solidFill>
                <a:latin typeface="Calibri"/>
              </a:rPr>
              <a:t>Problems </a:t>
            </a:r>
            <a:r>
              <a:rPr lang="fi-FI" sz="2000" dirty="0">
                <a:solidFill>
                  <a:prstClr val="black"/>
                </a:solidFill>
                <a:latin typeface="Calibri"/>
              </a:rPr>
              <a:t>(contrasting  information)</a:t>
            </a:r>
          </a:p>
          <a:p>
            <a:r>
              <a:rPr lang="fi-FI" sz="2000" dirty="0">
                <a:solidFill>
                  <a:prstClr val="black"/>
                </a:solidFill>
                <a:latin typeface="Calibri"/>
              </a:rPr>
              <a:t>BUT (”provides few details”) , </a:t>
            </a:r>
          </a:p>
          <a:p>
            <a:r>
              <a:rPr lang="fi-FI" sz="2000" dirty="0">
                <a:solidFill>
                  <a:prstClr val="black"/>
                </a:solidFill>
                <a:latin typeface="Calibri"/>
              </a:rPr>
              <a:t>WHILE (”much too low”)</a:t>
            </a:r>
            <a:endParaRPr lang="en-US" sz="2000" dirty="0">
              <a:solidFill>
                <a:prstClr val="black"/>
              </a:solidFill>
              <a:latin typeface="Calibri"/>
            </a:endParaRPr>
          </a:p>
        </p:txBody>
      </p:sp>
      <p:sp>
        <p:nvSpPr>
          <p:cNvPr id="8"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rPr>
              <a:t>Example 1</a:t>
            </a:r>
            <a:endParaRPr lang="fi-FI" dirty="0">
              <a:solidFill>
                <a:srgbClr val="1F497D"/>
              </a:solidFill>
            </a:endParaRPr>
          </a:p>
        </p:txBody>
      </p:sp>
    </p:spTree>
    <p:extLst>
      <p:ext uri="{BB962C8B-B14F-4D97-AF65-F5344CB8AC3E}">
        <p14:creationId xmlns:p14="http://schemas.microsoft.com/office/powerpoint/2010/main" val="2602050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tense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Past tense</a:t>
            </a:r>
          </a:p>
          <a:p>
            <a:pPr marL="0" indent="0">
              <a:buNone/>
            </a:pPr>
            <a:r>
              <a:rPr lang="en-US" dirty="0"/>
              <a:t>	Smith (2005) </a:t>
            </a:r>
            <a:r>
              <a:rPr lang="en-US" b="1" dirty="0">
                <a:solidFill>
                  <a:srgbClr val="FF0000"/>
                </a:solidFill>
              </a:rPr>
              <a:t>developed</a:t>
            </a:r>
            <a:r>
              <a:rPr lang="en-US" dirty="0">
                <a:solidFill>
                  <a:srgbClr val="FF0000"/>
                </a:solidFill>
              </a:rPr>
              <a:t> </a:t>
            </a:r>
            <a:r>
              <a:rPr lang="en-US" dirty="0"/>
              <a:t>a method for … (active voice)</a:t>
            </a:r>
          </a:p>
          <a:p>
            <a:pPr marL="0" indent="0">
              <a:buNone/>
            </a:pPr>
            <a:r>
              <a:rPr lang="en-US" dirty="0"/>
              <a:t>	The data </a:t>
            </a:r>
            <a:r>
              <a:rPr lang="en-US" b="1" dirty="0">
                <a:solidFill>
                  <a:srgbClr val="FF0000"/>
                </a:solidFill>
              </a:rPr>
              <a:t>was analyzed </a:t>
            </a:r>
            <a:r>
              <a:rPr lang="en-US" dirty="0"/>
              <a:t>using …  (passive voice)</a:t>
            </a:r>
          </a:p>
          <a:p>
            <a:pPr marL="0" indent="0">
              <a:buNone/>
            </a:pPr>
            <a:endParaRPr lang="en-US" dirty="0"/>
          </a:p>
          <a:p>
            <a:pPr marL="0" indent="0">
              <a:buNone/>
            </a:pPr>
            <a:r>
              <a:rPr lang="en-US" b="1" dirty="0"/>
              <a:t>Present perfect</a:t>
            </a:r>
          </a:p>
          <a:p>
            <a:pPr marL="0" indent="0">
              <a:buNone/>
            </a:pPr>
            <a:r>
              <a:rPr lang="en-US" dirty="0"/>
              <a:t>	Biodiesel </a:t>
            </a:r>
            <a:r>
              <a:rPr lang="en-US" b="1" dirty="0">
                <a:solidFill>
                  <a:srgbClr val="FF0000"/>
                </a:solidFill>
              </a:rPr>
              <a:t>has received </a:t>
            </a:r>
            <a:r>
              <a:rPr lang="en-US" dirty="0"/>
              <a:t>much attention …</a:t>
            </a:r>
          </a:p>
          <a:p>
            <a:pPr marL="0" indent="0">
              <a:buNone/>
            </a:pPr>
            <a:r>
              <a:rPr lang="fi-FI" dirty="0"/>
              <a:t>	These methods </a:t>
            </a:r>
            <a:r>
              <a:rPr lang="fi-FI" sz="3100" b="1" dirty="0">
                <a:solidFill>
                  <a:srgbClr val="FF0000"/>
                </a:solidFill>
              </a:rPr>
              <a:t>have been </a:t>
            </a:r>
            <a:r>
              <a:rPr lang="fi-FI" dirty="0"/>
              <a:t>widely </a:t>
            </a:r>
            <a:r>
              <a:rPr lang="fi-FI" sz="3100" b="1" dirty="0">
                <a:solidFill>
                  <a:srgbClr val="FF0000"/>
                </a:solidFill>
              </a:rPr>
              <a:t>used</a:t>
            </a:r>
            <a:r>
              <a:rPr lang="fi-FI" dirty="0"/>
              <a:t> in ...</a:t>
            </a:r>
            <a:endParaRPr lang="en-US" dirty="0"/>
          </a:p>
          <a:p>
            <a:pPr marL="0" indent="0">
              <a:buNone/>
            </a:pPr>
            <a:r>
              <a:rPr lang="en-US" dirty="0"/>
              <a:t>		</a:t>
            </a:r>
          </a:p>
          <a:p>
            <a:pPr marL="0" indent="0">
              <a:buNone/>
            </a:pPr>
            <a:r>
              <a:rPr lang="en-US" b="1" dirty="0"/>
              <a:t>Present</a:t>
            </a:r>
          </a:p>
          <a:p>
            <a:pPr marL="0" indent="0">
              <a:buNone/>
            </a:pPr>
            <a:r>
              <a:rPr lang="en-US" dirty="0"/>
              <a:t>	Figure 1 </a:t>
            </a:r>
            <a:r>
              <a:rPr lang="en-US" b="1" dirty="0">
                <a:solidFill>
                  <a:srgbClr val="FF0000"/>
                </a:solidFill>
              </a:rPr>
              <a:t>shows</a:t>
            </a:r>
            <a:r>
              <a:rPr lang="en-US" dirty="0">
                <a:solidFill>
                  <a:srgbClr val="FF0000"/>
                </a:solidFill>
              </a:rPr>
              <a:t> </a:t>
            </a:r>
            <a:r>
              <a:rPr lang="en-US" dirty="0"/>
              <a:t>… (active)</a:t>
            </a:r>
          </a:p>
          <a:p>
            <a:pPr marL="0" indent="0">
              <a:buNone/>
            </a:pPr>
            <a:r>
              <a:rPr lang="en-US" dirty="0"/>
              <a:t>	Distillation </a:t>
            </a:r>
            <a:r>
              <a:rPr lang="en-US" b="1" dirty="0">
                <a:solidFill>
                  <a:srgbClr val="FF0000"/>
                </a:solidFill>
              </a:rPr>
              <a:t>is</a:t>
            </a:r>
            <a:r>
              <a:rPr lang="en-US" dirty="0">
                <a:solidFill>
                  <a:srgbClr val="FF0000"/>
                </a:solidFill>
              </a:rPr>
              <a:t> </a:t>
            </a:r>
            <a:r>
              <a:rPr lang="en-US" dirty="0"/>
              <a:t>a process …</a:t>
            </a:r>
          </a:p>
          <a:p>
            <a:pPr marL="0" indent="0">
              <a:buNone/>
            </a:pPr>
            <a:r>
              <a:rPr lang="en-US" dirty="0"/>
              <a:t>	</a:t>
            </a:r>
            <a:r>
              <a:rPr lang="en-US" dirty="0" err="1"/>
              <a:t>Sugarcase</a:t>
            </a:r>
            <a:r>
              <a:rPr lang="en-US" dirty="0"/>
              <a:t> </a:t>
            </a:r>
            <a:r>
              <a:rPr lang="en-US" b="1" dirty="0">
                <a:solidFill>
                  <a:srgbClr val="FF0000"/>
                </a:solidFill>
              </a:rPr>
              <a:t>is classified </a:t>
            </a:r>
            <a:r>
              <a:rPr lang="en-US" dirty="0"/>
              <a:t>as … (passive)</a:t>
            </a:r>
          </a:p>
          <a:p>
            <a:pPr marL="0" indent="0">
              <a:buNone/>
            </a:pPr>
            <a:endParaRPr lang="en-US" dirty="0"/>
          </a:p>
        </p:txBody>
      </p:sp>
    </p:spTree>
    <p:extLst>
      <p:ext uri="{BB962C8B-B14F-4D97-AF65-F5344CB8AC3E}">
        <p14:creationId xmlns:p14="http://schemas.microsoft.com/office/powerpoint/2010/main" val="1300483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09018"/>
            <a:ext cx="7367954" cy="328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0" y="1054221"/>
            <a:ext cx="8128000" cy="830997"/>
          </a:xfrm>
          <a:prstGeom prst="rect">
            <a:avLst/>
          </a:prstGeom>
          <a:noFill/>
        </p:spPr>
        <p:txBody>
          <a:bodyPr wrap="square" rtlCol="0">
            <a:spAutoFit/>
          </a:bodyPr>
          <a:lstStyle/>
          <a:p>
            <a:r>
              <a:rPr lang="fi-FI" sz="2400" dirty="0">
                <a:solidFill>
                  <a:srgbClr val="4F81BD"/>
                </a:solidFill>
                <a:latin typeface="Calibri"/>
              </a:rPr>
              <a:t>Which verb tense is used? Are there heavy-before-light sentences?</a:t>
            </a:r>
            <a:endParaRPr lang="en-US" sz="2400" dirty="0">
              <a:solidFill>
                <a:srgbClr val="4F81BD"/>
              </a:solidFill>
              <a:latin typeface="Calibri"/>
            </a:endParaRPr>
          </a:p>
        </p:txBody>
      </p:sp>
      <p:sp>
        <p:nvSpPr>
          <p:cNvPr id="7" name="Rectangle 6"/>
          <p:cNvSpPr/>
          <p:nvPr/>
        </p:nvSpPr>
        <p:spPr>
          <a:xfrm>
            <a:off x="8055636" y="2077822"/>
            <a:ext cx="836318" cy="352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8" name="Rectangle 7"/>
          <p:cNvSpPr/>
          <p:nvPr/>
        </p:nvSpPr>
        <p:spPr>
          <a:xfrm>
            <a:off x="1524000" y="2392521"/>
            <a:ext cx="99060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9" name="Rectangle 8"/>
          <p:cNvSpPr/>
          <p:nvPr/>
        </p:nvSpPr>
        <p:spPr>
          <a:xfrm>
            <a:off x="4468586" y="2721319"/>
            <a:ext cx="274864" cy="294918"/>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0" name="Rectangle 9"/>
          <p:cNvSpPr/>
          <p:nvPr/>
        </p:nvSpPr>
        <p:spPr>
          <a:xfrm>
            <a:off x="5450568" y="3635719"/>
            <a:ext cx="969282" cy="294918"/>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1" name="Rectangle 10"/>
          <p:cNvSpPr/>
          <p:nvPr/>
        </p:nvSpPr>
        <p:spPr>
          <a:xfrm>
            <a:off x="5793468" y="3013406"/>
            <a:ext cx="969282" cy="294918"/>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2" name="Rectangle 11"/>
          <p:cNvSpPr/>
          <p:nvPr/>
        </p:nvSpPr>
        <p:spPr>
          <a:xfrm>
            <a:off x="5207977" y="4232606"/>
            <a:ext cx="2316773" cy="294918"/>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2" name="TextBox 1"/>
          <p:cNvSpPr txBox="1"/>
          <p:nvPr/>
        </p:nvSpPr>
        <p:spPr>
          <a:xfrm>
            <a:off x="1572821" y="5334684"/>
            <a:ext cx="6271297" cy="369332"/>
          </a:xfrm>
          <a:prstGeom prst="rect">
            <a:avLst/>
          </a:prstGeom>
          <a:noFill/>
        </p:spPr>
        <p:txBody>
          <a:bodyPr wrap="square" rtlCol="0">
            <a:spAutoFit/>
          </a:bodyPr>
          <a:lstStyle/>
          <a:p>
            <a:r>
              <a:rPr lang="fi-FI" dirty="0">
                <a:solidFill>
                  <a:srgbClr val="4F81BD"/>
                </a:solidFill>
                <a:latin typeface="Calibri"/>
              </a:rPr>
              <a:t>Present tense is used throughout (either active or passive voice)</a:t>
            </a:r>
            <a:endParaRPr lang="en-US" dirty="0">
              <a:solidFill>
                <a:srgbClr val="4F81BD"/>
              </a:solidFill>
              <a:latin typeface="Calibri"/>
            </a:endParaRPr>
          </a:p>
        </p:txBody>
      </p:sp>
      <p:sp>
        <p:nvSpPr>
          <p:cNvPr id="14" name="Rectangle 13"/>
          <p:cNvSpPr/>
          <p:nvPr/>
        </p:nvSpPr>
        <p:spPr>
          <a:xfrm>
            <a:off x="1524000" y="4232606"/>
            <a:ext cx="1885950" cy="294918"/>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5" name="Rectangle 14"/>
          <p:cNvSpPr/>
          <p:nvPr/>
        </p:nvSpPr>
        <p:spPr>
          <a:xfrm>
            <a:off x="5397080" y="2392521"/>
            <a:ext cx="115612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7"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rPr>
              <a:t>Example 1</a:t>
            </a:r>
            <a:endParaRPr lang="fi-FI" dirty="0">
              <a:solidFill>
                <a:srgbClr val="1F497D"/>
              </a:solidFill>
            </a:endParaRPr>
          </a:p>
        </p:txBody>
      </p:sp>
    </p:spTree>
    <p:extLst>
      <p:ext uri="{BB962C8B-B14F-4D97-AF65-F5344CB8AC3E}">
        <p14:creationId xmlns:p14="http://schemas.microsoft.com/office/powerpoint/2010/main" val="3774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 grpId="0"/>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sp>
        <p:nvSpPr>
          <p:cNvPr id="4"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latin typeface="Calibri"/>
              </a:rPr>
              <a:t>Example 2</a:t>
            </a:r>
          </a:p>
        </p:txBody>
      </p:sp>
      <p:sp>
        <p:nvSpPr>
          <p:cNvPr id="6" name="TextBox 5"/>
          <p:cNvSpPr txBox="1"/>
          <p:nvPr/>
        </p:nvSpPr>
        <p:spPr>
          <a:xfrm>
            <a:off x="1524000" y="711321"/>
            <a:ext cx="8128000" cy="830997"/>
          </a:xfrm>
          <a:prstGeom prst="rect">
            <a:avLst/>
          </a:prstGeom>
          <a:noFill/>
        </p:spPr>
        <p:txBody>
          <a:bodyPr wrap="square" rtlCol="0">
            <a:spAutoFit/>
          </a:bodyPr>
          <a:lstStyle/>
          <a:p>
            <a:r>
              <a:rPr lang="fi-FI" sz="2400" dirty="0">
                <a:solidFill>
                  <a:srgbClr val="4F81BD"/>
                </a:solidFill>
                <a:latin typeface="Calibri"/>
              </a:rPr>
              <a:t>Which principle does the author use to indicate the whole paragraph refers to the same source? (Avoiding plagiarism)</a:t>
            </a:r>
            <a:endParaRPr lang="en-US" sz="2400" dirty="0">
              <a:solidFill>
                <a:srgbClr val="4F81BD"/>
              </a:solidFill>
              <a:latin typeface="Calibri"/>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13561"/>
            <a:ext cx="7063741" cy="379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17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sp>
        <p:nvSpPr>
          <p:cNvPr id="4"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latin typeface="Calibri"/>
              </a:rPr>
              <a:t>Example 2</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95450"/>
            <a:ext cx="7750808" cy="415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0" y="711321"/>
            <a:ext cx="8128000" cy="830997"/>
          </a:xfrm>
          <a:prstGeom prst="rect">
            <a:avLst/>
          </a:prstGeom>
          <a:noFill/>
        </p:spPr>
        <p:txBody>
          <a:bodyPr wrap="square" rtlCol="0">
            <a:spAutoFit/>
          </a:bodyPr>
          <a:lstStyle/>
          <a:p>
            <a:r>
              <a:rPr lang="fi-FI" sz="2400" dirty="0">
                <a:solidFill>
                  <a:srgbClr val="4F81BD"/>
                </a:solidFill>
                <a:latin typeface="Calibri"/>
              </a:rPr>
              <a:t>Which principle does the author use to indicate the whole paragraph refers to the same source? </a:t>
            </a:r>
            <a:endParaRPr lang="en-US" sz="2400" dirty="0">
              <a:solidFill>
                <a:srgbClr val="4F81BD"/>
              </a:solidFill>
              <a:latin typeface="Calibri"/>
            </a:endParaRPr>
          </a:p>
        </p:txBody>
      </p:sp>
      <p:sp>
        <p:nvSpPr>
          <p:cNvPr id="9" name="TextBox 8"/>
          <p:cNvSpPr txBox="1"/>
          <p:nvPr/>
        </p:nvSpPr>
        <p:spPr>
          <a:xfrm>
            <a:off x="1524001" y="5851666"/>
            <a:ext cx="8128000" cy="461665"/>
          </a:xfrm>
          <a:prstGeom prst="rect">
            <a:avLst/>
          </a:prstGeom>
          <a:noFill/>
        </p:spPr>
        <p:txBody>
          <a:bodyPr wrap="square" rtlCol="0">
            <a:spAutoFit/>
          </a:bodyPr>
          <a:lstStyle/>
          <a:p>
            <a:r>
              <a:rPr lang="fi-FI" sz="2400" dirty="0">
                <a:solidFill>
                  <a:srgbClr val="4F81BD"/>
                </a:solidFill>
                <a:latin typeface="Calibri"/>
                <a:sym typeface="Wingdings" panose="05000000000000000000" pitchFamily="2" charset="2"/>
              </a:rPr>
              <a:t> By repeating topic and controlling ideas</a:t>
            </a:r>
            <a:endParaRPr lang="en-US" sz="2400" dirty="0">
              <a:solidFill>
                <a:srgbClr val="4F81BD"/>
              </a:solidFill>
              <a:latin typeface="Calibri"/>
            </a:endParaRPr>
          </a:p>
        </p:txBody>
      </p:sp>
      <p:sp>
        <p:nvSpPr>
          <p:cNvPr id="7" name="Rounded Rectangle 6"/>
          <p:cNvSpPr/>
          <p:nvPr/>
        </p:nvSpPr>
        <p:spPr>
          <a:xfrm>
            <a:off x="6978503" y="5539563"/>
            <a:ext cx="3667906" cy="13184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dirty="0" err="1">
                <a:solidFill>
                  <a:prstClr val="black"/>
                </a:solidFill>
                <a:latin typeface="Calibri"/>
              </a:rPr>
              <a:t>The</a:t>
            </a:r>
            <a:r>
              <a:rPr lang="fi-FI" dirty="0">
                <a:solidFill>
                  <a:prstClr val="black"/>
                </a:solidFill>
                <a:latin typeface="Calibri"/>
              </a:rPr>
              <a:t> </a:t>
            </a:r>
            <a:r>
              <a:rPr lang="fi-FI" dirty="0" err="1">
                <a:solidFill>
                  <a:prstClr val="black"/>
                </a:solidFill>
                <a:latin typeface="Calibri"/>
              </a:rPr>
              <a:t>analysis</a:t>
            </a:r>
            <a:r>
              <a:rPr lang="fi-FI" dirty="0">
                <a:solidFill>
                  <a:prstClr val="black"/>
                </a:solidFill>
                <a:latin typeface="Calibri"/>
              </a:rPr>
              <a:t> = </a:t>
            </a:r>
            <a:r>
              <a:rPr lang="fi-FI" dirty="0" err="1">
                <a:solidFill>
                  <a:prstClr val="black"/>
                </a:solidFill>
                <a:latin typeface="Calibri"/>
              </a:rPr>
              <a:t>techno-economic</a:t>
            </a:r>
            <a:r>
              <a:rPr lang="fi-FI" dirty="0">
                <a:solidFill>
                  <a:prstClr val="black"/>
                </a:solidFill>
                <a:latin typeface="Calibri"/>
              </a:rPr>
              <a:t> </a:t>
            </a:r>
            <a:r>
              <a:rPr lang="fi-FI" dirty="0" err="1">
                <a:solidFill>
                  <a:prstClr val="black"/>
                </a:solidFill>
                <a:latin typeface="Calibri"/>
              </a:rPr>
              <a:t>analysis</a:t>
            </a:r>
            <a:r>
              <a:rPr lang="fi-FI" dirty="0">
                <a:solidFill>
                  <a:prstClr val="black"/>
                </a:solidFill>
                <a:latin typeface="Calibri"/>
              </a:rPr>
              <a:t>.</a:t>
            </a:r>
          </a:p>
          <a:p>
            <a:pPr algn="ctr"/>
            <a:r>
              <a:rPr lang="fi-FI" dirty="0" err="1">
                <a:solidFill>
                  <a:prstClr val="black"/>
                </a:solidFill>
                <a:latin typeface="Calibri"/>
              </a:rPr>
              <a:t>The</a:t>
            </a:r>
            <a:r>
              <a:rPr lang="fi-FI" dirty="0">
                <a:solidFill>
                  <a:prstClr val="black"/>
                </a:solidFill>
                <a:latin typeface="Calibri"/>
              </a:rPr>
              <a:t> </a:t>
            </a:r>
            <a:r>
              <a:rPr lang="fi-FI" dirty="0" err="1">
                <a:solidFill>
                  <a:prstClr val="black"/>
                </a:solidFill>
                <a:latin typeface="Calibri"/>
              </a:rPr>
              <a:t>author</a:t>
            </a:r>
            <a:r>
              <a:rPr lang="fi-FI" dirty="0">
                <a:solidFill>
                  <a:prstClr val="black"/>
                </a:solidFill>
                <a:latin typeface="Calibri"/>
              </a:rPr>
              <a:t> </a:t>
            </a:r>
            <a:r>
              <a:rPr lang="fi-FI" dirty="0" err="1">
                <a:solidFill>
                  <a:prstClr val="black"/>
                </a:solidFill>
                <a:latin typeface="Calibri"/>
              </a:rPr>
              <a:t>has</a:t>
            </a:r>
            <a:r>
              <a:rPr lang="fi-FI" dirty="0">
                <a:solidFill>
                  <a:prstClr val="black"/>
                </a:solidFill>
                <a:latin typeface="Calibri"/>
              </a:rPr>
              <a:t> </a:t>
            </a:r>
            <a:r>
              <a:rPr lang="fi-FI" dirty="0" err="1">
                <a:solidFill>
                  <a:prstClr val="black"/>
                </a:solidFill>
                <a:latin typeface="Calibri"/>
              </a:rPr>
              <a:t>discussed</a:t>
            </a:r>
            <a:r>
              <a:rPr lang="fi-FI" dirty="0">
                <a:solidFill>
                  <a:prstClr val="black"/>
                </a:solidFill>
                <a:latin typeface="Calibri"/>
              </a:rPr>
              <a:t> it </a:t>
            </a:r>
            <a:r>
              <a:rPr lang="fi-FI" dirty="0" err="1">
                <a:solidFill>
                  <a:prstClr val="black"/>
                </a:solidFill>
                <a:latin typeface="Calibri"/>
              </a:rPr>
              <a:t>earlier</a:t>
            </a:r>
            <a:r>
              <a:rPr lang="fi-FI" dirty="0">
                <a:solidFill>
                  <a:prstClr val="black"/>
                </a:solidFill>
                <a:latin typeface="Calibri"/>
              </a:rPr>
              <a:t> in </a:t>
            </a:r>
            <a:r>
              <a:rPr lang="fi-FI" dirty="0" err="1">
                <a:solidFill>
                  <a:prstClr val="black"/>
                </a:solidFill>
                <a:latin typeface="Calibri"/>
              </a:rPr>
              <a:t>the</a:t>
            </a:r>
            <a:r>
              <a:rPr lang="fi-FI" dirty="0">
                <a:solidFill>
                  <a:prstClr val="black"/>
                </a:solidFill>
                <a:latin typeface="Calibri"/>
              </a:rPr>
              <a:t> </a:t>
            </a:r>
            <a:r>
              <a:rPr lang="fi-FI" dirty="0" err="1">
                <a:solidFill>
                  <a:prstClr val="black"/>
                </a:solidFill>
                <a:latin typeface="Calibri"/>
              </a:rPr>
              <a:t>text</a:t>
            </a:r>
            <a:r>
              <a:rPr lang="fi-FI" dirty="0">
                <a:solidFill>
                  <a:prstClr val="black"/>
                </a:solidFill>
                <a:latin typeface="Calibri"/>
              </a:rPr>
              <a:t> (</a:t>
            </a:r>
            <a:r>
              <a:rPr lang="fi-FI" dirty="0" err="1">
                <a:solidFill>
                  <a:prstClr val="black"/>
                </a:solidFill>
                <a:latin typeface="Calibri"/>
              </a:rPr>
              <a:t>given</a:t>
            </a:r>
            <a:r>
              <a:rPr lang="fi-FI" dirty="0">
                <a:solidFill>
                  <a:prstClr val="black"/>
                </a:solidFill>
                <a:latin typeface="Calibri"/>
              </a:rPr>
              <a:t> info) and </a:t>
            </a:r>
            <a:r>
              <a:rPr lang="fi-FI" dirty="0" err="1">
                <a:solidFill>
                  <a:prstClr val="black"/>
                </a:solidFill>
                <a:latin typeface="Calibri"/>
              </a:rPr>
              <a:t>now</a:t>
            </a:r>
            <a:r>
              <a:rPr lang="fi-FI" dirty="0">
                <a:solidFill>
                  <a:prstClr val="black"/>
                </a:solidFill>
                <a:latin typeface="Calibri"/>
              </a:rPr>
              <a:t> </a:t>
            </a:r>
            <a:r>
              <a:rPr lang="fi-FI" dirty="0" err="1">
                <a:solidFill>
                  <a:prstClr val="black"/>
                </a:solidFill>
                <a:latin typeface="Calibri"/>
              </a:rPr>
              <a:t>uses</a:t>
            </a:r>
            <a:r>
              <a:rPr lang="fi-FI" dirty="0">
                <a:solidFill>
                  <a:prstClr val="black"/>
                </a:solidFill>
                <a:latin typeface="Calibri"/>
              </a:rPr>
              <a:t> </a:t>
            </a:r>
            <a:r>
              <a:rPr lang="fi-FI" dirty="0" err="1">
                <a:solidFill>
                  <a:prstClr val="black"/>
                </a:solidFill>
                <a:latin typeface="Calibri"/>
              </a:rPr>
              <a:t>abbreviated</a:t>
            </a:r>
            <a:r>
              <a:rPr lang="fi-FI" dirty="0">
                <a:solidFill>
                  <a:prstClr val="black"/>
                </a:solidFill>
                <a:latin typeface="Calibri"/>
              </a:rPr>
              <a:t> </a:t>
            </a:r>
            <a:r>
              <a:rPr lang="fi-FI" dirty="0" err="1">
                <a:solidFill>
                  <a:prstClr val="black"/>
                </a:solidFill>
                <a:latin typeface="Calibri"/>
              </a:rPr>
              <a:t>form</a:t>
            </a:r>
            <a:r>
              <a:rPr lang="fi-FI" dirty="0">
                <a:solidFill>
                  <a:prstClr val="black"/>
                </a:solidFill>
                <a:latin typeface="Calibri"/>
              </a:rPr>
              <a:t>.</a:t>
            </a:r>
            <a:endParaRPr lang="en-US" dirty="0">
              <a:solidFill>
                <a:prstClr val="black"/>
              </a:solidFill>
              <a:latin typeface="Calibri"/>
            </a:endParaRPr>
          </a:p>
        </p:txBody>
      </p:sp>
      <p:cxnSp>
        <p:nvCxnSpPr>
          <p:cNvPr id="10" name="Straight Arrow Connector 9"/>
          <p:cNvCxnSpPr/>
          <p:nvPr/>
        </p:nvCxnSpPr>
        <p:spPr>
          <a:xfrm flipH="1" flipV="1">
            <a:off x="7956699" y="3236884"/>
            <a:ext cx="2149805" cy="2302678"/>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346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53851"/>
            <a:ext cx="6879772" cy="523220"/>
          </a:xfrm>
          <a:prstGeom prst="rect">
            <a:avLst/>
          </a:prstGeom>
          <a:noFill/>
        </p:spPr>
        <p:txBody>
          <a:bodyPr wrap="square" rtlCol="0">
            <a:spAutoFit/>
          </a:bodyPr>
          <a:lstStyle/>
          <a:p>
            <a:r>
              <a:rPr lang="en-US" sz="1400" dirty="0">
                <a:solidFill>
                  <a:prstClr val="black"/>
                </a:solidFill>
                <a:latin typeface="Calibri"/>
              </a:rPr>
              <a:t>Brown, T. R. (2015). A techno-economic review of thermochemical cellulosic biofuel pathways. </a:t>
            </a:r>
            <a:r>
              <a:rPr lang="en-US" sz="1400" i="1" dirty="0" err="1">
                <a:solidFill>
                  <a:prstClr val="black"/>
                </a:solidFill>
                <a:latin typeface="Calibri"/>
              </a:rPr>
              <a:t>Bioresource</a:t>
            </a:r>
            <a:r>
              <a:rPr lang="en-US" sz="1400" i="1" dirty="0">
                <a:solidFill>
                  <a:prstClr val="black"/>
                </a:solidFill>
                <a:latin typeface="Calibri"/>
              </a:rPr>
              <a:t> Technology</a:t>
            </a:r>
            <a:r>
              <a:rPr lang="en-US" sz="1400" dirty="0">
                <a:solidFill>
                  <a:prstClr val="black"/>
                </a:solidFill>
                <a:latin typeface="Calibri"/>
              </a:rPr>
              <a:t>, 178(0):166 – 176. </a:t>
            </a:r>
          </a:p>
        </p:txBody>
      </p:sp>
      <p:sp>
        <p:nvSpPr>
          <p:cNvPr id="4" name="Title 1"/>
          <p:cNvSpPr txBox="1">
            <a:spLocks/>
          </p:cNvSpPr>
          <p:nvPr/>
        </p:nvSpPr>
        <p:spPr>
          <a:xfrm>
            <a:off x="1923720" y="1"/>
            <a:ext cx="8229600" cy="886265"/>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solidFill>
                  <a:srgbClr val="1F497D"/>
                </a:solidFill>
                <a:latin typeface="Calibri"/>
              </a:rPr>
              <a:t>Example 2</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95450"/>
            <a:ext cx="7750808" cy="415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5800" y="655433"/>
            <a:ext cx="8128000" cy="461665"/>
          </a:xfrm>
          <a:prstGeom prst="rect">
            <a:avLst/>
          </a:prstGeom>
          <a:noFill/>
        </p:spPr>
        <p:txBody>
          <a:bodyPr wrap="square" rtlCol="0">
            <a:spAutoFit/>
          </a:bodyPr>
          <a:lstStyle/>
          <a:p>
            <a:r>
              <a:rPr lang="fi-FI" sz="2400" dirty="0">
                <a:solidFill>
                  <a:srgbClr val="4F81BD"/>
                </a:solidFill>
                <a:latin typeface="Calibri"/>
              </a:rPr>
              <a:t>Which verb tense is used? Are there top-heavy </a:t>
            </a:r>
            <a:r>
              <a:rPr lang="fi-FI" sz="2400" dirty="0" err="1">
                <a:solidFill>
                  <a:srgbClr val="4F81BD"/>
                </a:solidFill>
                <a:latin typeface="Calibri"/>
              </a:rPr>
              <a:t>sentences</a:t>
            </a:r>
            <a:r>
              <a:rPr lang="fi-FI" sz="2400" dirty="0">
                <a:solidFill>
                  <a:srgbClr val="4F81BD"/>
                </a:solidFill>
                <a:latin typeface="Calibri"/>
              </a:rPr>
              <a:t>?</a:t>
            </a:r>
          </a:p>
        </p:txBody>
      </p:sp>
      <p:sp>
        <p:nvSpPr>
          <p:cNvPr id="10" name="Rectangle 9"/>
          <p:cNvSpPr/>
          <p:nvPr/>
        </p:nvSpPr>
        <p:spPr>
          <a:xfrm>
            <a:off x="4612220" y="1695451"/>
            <a:ext cx="57806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1" name="Rectangle 10"/>
          <p:cNvSpPr/>
          <p:nvPr/>
        </p:nvSpPr>
        <p:spPr>
          <a:xfrm>
            <a:off x="8985779" y="2670811"/>
            <a:ext cx="28903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2" name="Rectangle 11"/>
          <p:cNvSpPr/>
          <p:nvPr/>
        </p:nvSpPr>
        <p:spPr>
          <a:xfrm>
            <a:off x="1525800" y="2987610"/>
            <a:ext cx="127836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3" name="Rectangle 12"/>
          <p:cNvSpPr/>
          <p:nvPr/>
        </p:nvSpPr>
        <p:spPr>
          <a:xfrm>
            <a:off x="8011689" y="2996938"/>
            <a:ext cx="127836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4" name="Rectangle 13"/>
          <p:cNvSpPr/>
          <p:nvPr/>
        </p:nvSpPr>
        <p:spPr>
          <a:xfrm>
            <a:off x="1525800" y="4277098"/>
            <a:ext cx="760200"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5" name="Rectangle 14"/>
          <p:cNvSpPr/>
          <p:nvPr/>
        </p:nvSpPr>
        <p:spPr>
          <a:xfrm>
            <a:off x="6998230" y="4605897"/>
            <a:ext cx="736071"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6" name="Rectangle 15"/>
          <p:cNvSpPr/>
          <p:nvPr/>
        </p:nvSpPr>
        <p:spPr>
          <a:xfrm>
            <a:off x="6533410" y="4934696"/>
            <a:ext cx="1147551"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7" name="Rectangle 16"/>
          <p:cNvSpPr/>
          <p:nvPr/>
        </p:nvSpPr>
        <p:spPr>
          <a:xfrm>
            <a:off x="4411240" y="3609406"/>
            <a:ext cx="1056111"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18" name="Rectangle 17"/>
          <p:cNvSpPr/>
          <p:nvPr/>
        </p:nvSpPr>
        <p:spPr>
          <a:xfrm>
            <a:off x="2164981" y="3952678"/>
            <a:ext cx="1056111" cy="328799"/>
          </a:xfrm>
          <a:prstGeom prst="rect">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2" name="TextBox 1"/>
          <p:cNvSpPr txBox="1"/>
          <p:nvPr/>
        </p:nvSpPr>
        <p:spPr>
          <a:xfrm>
            <a:off x="1525801" y="1139569"/>
            <a:ext cx="7871665" cy="461665"/>
          </a:xfrm>
          <a:prstGeom prst="rect">
            <a:avLst/>
          </a:prstGeom>
          <a:noFill/>
        </p:spPr>
        <p:txBody>
          <a:bodyPr wrap="square" rtlCol="0">
            <a:spAutoFit/>
          </a:bodyPr>
          <a:lstStyle/>
          <a:p>
            <a:r>
              <a:rPr lang="fi-FI" sz="2400" dirty="0">
                <a:solidFill>
                  <a:srgbClr val="4F81BD"/>
                </a:solidFill>
                <a:latin typeface="Calibri"/>
                <a:sym typeface="Wingdings" panose="05000000000000000000" pitchFamily="2" charset="2"/>
              </a:rPr>
              <a:t> </a:t>
            </a:r>
            <a:r>
              <a:rPr lang="fi-FI" sz="2400" dirty="0" err="1">
                <a:solidFill>
                  <a:srgbClr val="4F81BD"/>
                </a:solidFill>
                <a:latin typeface="Calibri"/>
              </a:rPr>
              <a:t>Present</a:t>
            </a:r>
            <a:r>
              <a:rPr lang="fi-FI" sz="2400" dirty="0">
                <a:solidFill>
                  <a:srgbClr val="4F81BD"/>
                </a:solidFill>
                <a:latin typeface="Calibri"/>
              </a:rPr>
              <a:t> </a:t>
            </a:r>
            <a:r>
              <a:rPr lang="fi-FI" sz="2400" dirty="0" err="1">
                <a:solidFill>
                  <a:srgbClr val="4F81BD"/>
                </a:solidFill>
                <a:latin typeface="Calibri"/>
              </a:rPr>
              <a:t>tense</a:t>
            </a:r>
            <a:r>
              <a:rPr lang="fi-FI" sz="2400" dirty="0">
                <a:solidFill>
                  <a:srgbClr val="4F81BD"/>
                </a:solidFill>
                <a:latin typeface="Calibri"/>
              </a:rPr>
              <a:t> </a:t>
            </a:r>
            <a:r>
              <a:rPr lang="fi-FI" sz="2400" dirty="0" err="1">
                <a:solidFill>
                  <a:srgbClr val="4F81BD"/>
                </a:solidFill>
                <a:latin typeface="Calibri"/>
              </a:rPr>
              <a:t>throughout</a:t>
            </a:r>
            <a:r>
              <a:rPr lang="fi-FI" sz="2400" dirty="0">
                <a:solidFill>
                  <a:srgbClr val="4F81BD"/>
                </a:solidFill>
                <a:latin typeface="Calibri"/>
              </a:rPr>
              <a:t>. No top-heavy </a:t>
            </a:r>
            <a:r>
              <a:rPr lang="fi-FI" sz="2400" dirty="0" err="1">
                <a:solidFill>
                  <a:srgbClr val="4F81BD"/>
                </a:solidFill>
                <a:latin typeface="Calibri"/>
              </a:rPr>
              <a:t>sentences</a:t>
            </a:r>
            <a:r>
              <a:rPr lang="fi-FI" sz="2400" dirty="0">
                <a:solidFill>
                  <a:srgbClr val="4F81BD"/>
                </a:solidFill>
                <a:latin typeface="Calibri"/>
              </a:rPr>
              <a:t>.</a:t>
            </a:r>
            <a:endParaRPr lang="en-US" sz="2400" dirty="0">
              <a:solidFill>
                <a:srgbClr val="4F81BD"/>
              </a:solidFill>
              <a:latin typeface="Calibri"/>
            </a:endParaRPr>
          </a:p>
        </p:txBody>
      </p:sp>
    </p:spTree>
    <p:extLst>
      <p:ext uri="{BB962C8B-B14F-4D97-AF65-F5344CB8AC3E}">
        <p14:creationId xmlns:p14="http://schemas.microsoft.com/office/powerpoint/2010/main" val="25307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pPr marL="0" indent="0">
              <a:buNone/>
            </a:pPr>
            <a:r>
              <a:rPr lang="en-US" dirty="0"/>
              <a:t>How does the Brown (2015) maintain cohesion across several paragraphs?</a:t>
            </a:r>
          </a:p>
          <a:p>
            <a:pPr marL="0" indent="0">
              <a:buNone/>
            </a:pPr>
            <a:endParaRPr lang="en-US" dirty="0"/>
          </a:p>
        </p:txBody>
      </p:sp>
    </p:spTree>
    <p:extLst>
      <p:ext uri="{BB962C8B-B14F-4D97-AF65-F5344CB8AC3E}">
        <p14:creationId xmlns:p14="http://schemas.microsoft.com/office/powerpoint/2010/main" val="3370235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
            <a:ext cx="4409152" cy="666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430" y="342900"/>
            <a:ext cx="455557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959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pPr marL="0" indent="0">
              <a:buNone/>
            </a:pPr>
            <a:r>
              <a:rPr lang="en-US" dirty="0"/>
              <a:t>How does the Brown (2015) maintain cohesion across several paragraphs?</a:t>
            </a:r>
          </a:p>
          <a:p>
            <a:pPr marL="0" indent="0">
              <a:buNone/>
            </a:pPr>
            <a:endParaRPr lang="fi-FI" dirty="0"/>
          </a:p>
          <a:p>
            <a:pPr marL="0" indent="0">
              <a:buNone/>
            </a:pPr>
            <a:r>
              <a:rPr lang="fi-FI" dirty="0">
                <a:sym typeface="Wingdings" panose="05000000000000000000" pitchFamily="2" charset="2"/>
              </a:rPr>
              <a:t></a:t>
            </a:r>
            <a:r>
              <a:rPr lang="fi-FI" dirty="0"/>
              <a:t> By using topic sentences and by repeating key words.</a:t>
            </a:r>
            <a:endParaRPr lang="en-US" dirty="0"/>
          </a:p>
          <a:p>
            <a:endParaRPr lang="en-US" dirty="0"/>
          </a:p>
        </p:txBody>
      </p:sp>
    </p:spTree>
    <p:extLst>
      <p:ext uri="{BB962C8B-B14F-4D97-AF65-F5344CB8AC3E}">
        <p14:creationId xmlns:p14="http://schemas.microsoft.com/office/powerpoint/2010/main" val="2924276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2"/>
            <a:ext cx="694213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1352550"/>
            <a:ext cx="6942130" cy="5905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8466129" y="1296770"/>
            <a:ext cx="217329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dirty="0">
                <a:solidFill>
                  <a:prstClr val="black"/>
                </a:solidFill>
                <a:latin typeface="Calibri"/>
              </a:rPr>
              <a:t>General  </a:t>
            </a:r>
            <a:r>
              <a:rPr lang="fi-FI" dirty="0" err="1">
                <a:solidFill>
                  <a:prstClr val="black"/>
                </a:solidFill>
                <a:latin typeface="Calibri"/>
              </a:rPr>
              <a:t>topic</a:t>
            </a:r>
            <a:r>
              <a:rPr lang="fi-FI" dirty="0">
                <a:solidFill>
                  <a:prstClr val="black"/>
                </a:solidFill>
                <a:latin typeface="Calibri"/>
              </a:rPr>
              <a:t>: (</a:t>
            </a:r>
            <a:r>
              <a:rPr lang="fi-FI" dirty="0" err="1">
                <a:solidFill>
                  <a:prstClr val="black"/>
                </a:solidFill>
                <a:latin typeface="Calibri"/>
              </a:rPr>
              <a:t>sentence</a:t>
            </a:r>
            <a:r>
              <a:rPr lang="fi-FI" dirty="0">
                <a:solidFill>
                  <a:prstClr val="black"/>
                </a:solidFill>
                <a:latin typeface="Calibri"/>
              </a:rPr>
              <a:t> definition)</a:t>
            </a:r>
            <a:endParaRPr lang="en-US" dirty="0">
              <a:solidFill>
                <a:prstClr val="black"/>
              </a:solidFill>
              <a:latin typeface="Calibri"/>
            </a:endParaRPr>
          </a:p>
        </p:txBody>
      </p:sp>
      <p:sp>
        <p:nvSpPr>
          <p:cNvPr id="4" name="Rectangle 3"/>
          <p:cNvSpPr/>
          <p:nvPr/>
        </p:nvSpPr>
        <p:spPr>
          <a:xfrm>
            <a:off x="1524000" y="1943100"/>
            <a:ext cx="6942130" cy="1143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8466130" y="2170332"/>
            <a:ext cx="19542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a:solidFill>
                  <a:prstClr val="black"/>
                </a:solidFill>
                <a:latin typeface="Calibri"/>
              </a:rPr>
              <a:t>Hypertopic sentence</a:t>
            </a:r>
            <a:endParaRPr lang="en-US" dirty="0">
              <a:solidFill>
                <a:prstClr val="black"/>
              </a:solidFill>
              <a:latin typeface="Calibri"/>
            </a:endParaRPr>
          </a:p>
        </p:txBody>
      </p:sp>
    </p:spTree>
    <p:extLst>
      <p:ext uri="{BB962C8B-B14F-4D97-AF65-F5344CB8AC3E}">
        <p14:creationId xmlns:p14="http://schemas.microsoft.com/office/powerpoint/2010/main" val="262765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p:txBody>
          <a:bodyPr/>
          <a:lstStyle/>
          <a:p>
            <a:r>
              <a:rPr lang="en-GB"/>
              <a:t>Coherence and cohesion</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p:txBody>
          <a:bodyPr>
            <a:normAutofit fontScale="92500"/>
          </a:bodyPr>
          <a:lstStyle/>
          <a:p>
            <a:r>
              <a:rPr lang="en-GB"/>
              <a:t>Hanging together/ sticking together/ being “of a piece”</a:t>
            </a:r>
          </a:p>
          <a:p>
            <a:r>
              <a:rPr lang="en-GB"/>
              <a:t>Not disjointed</a:t>
            </a:r>
          </a:p>
          <a:p>
            <a:endParaRPr lang="en-GB"/>
          </a:p>
          <a:p>
            <a:r>
              <a:rPr lang="en-GB"/>
              <a:t>Coherence refers to the ideas being communicated</a:t>
            </a:r>
          </a:p>
          <a:p>
            <a:pPr lvl="1"/>
            <a:r>
              <a:rPr lang="en-GB"/>
              <a:t>Topic sentences linked to thesis statement</a:t>
            </a:r>
          </a:p>
          <a:p>
            <a:pPr lvl="1"/>
            <a:r>
              <a:rPr lang="en-GB"/>
              <a:t>Logical connection</a:t>
            </a:r>
          </a:p>
          <a:p>
            <a:pPr lvl="1"/>
            <a:r>
              <a:rPr lang="en-GB"/>
              <a:t>Sequence</a:t>
            </a:r>
          </a:p>
          <a:p>
            <a:pPr lvl="1"/>
            <a:r>
              <a:rPr lang="en-GB"/>
              <a:t>Non-self-contradictory</a:t>
            </a:r>
          </a:p>
          <a:p>
            <a:pPr lvl="1"/>
            <a:endParaRPr lang="en-GB"/>
          </a:p>
          <a:p>
            <a:r>
              <a:rPr lang="en-GB"/>
              <a:t>Cohesion refers to the linguistic expression (see AWE- </a:t>
            </a:r>
            <a:r>
              <a:rPr lang="en-GB" u="sng"/>
              <a:t>find two examples</a:t>
            </a:r>
            <a:r>
              <a:rPr lang="en-GB"/>
              <a:t>)</a:t>
            </a:r>
          </a:p>
          <a:p>
            <a:pPr lvl="1"/>
            <a:endParaRPr lang="en-GB"/>
          </a:p>
        </p:txBody>
      </p:sp>
    </p:spTree>
    <p:extLst>
      <p:ext uri="{BB962C8B-B14F-4D97-AF65-F5344CB8AC3E}">
        <p14:creationId xmlns:p14="http://schemas.microsoft.com/office/powerpoint/2010/main" val="5547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2"/>
            <a:ext cx="694213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1352550"/>
            <a:ext cx="6942130" cy="5905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4" name="Rectangle 3"/>
          <p:cNvSpPr/>
          <p:nvPr/>
        </p:nvSpPr>
        <p:spPr>
          <a:xfrm>
            <a:off x="1524000" y="1943100"/>
            <a:ext cx="6942130" cy="1143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8466130" y="2170332"/>
            <a:ext cx="19542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a:solidFill>
                  <a:prstClr val="black"/>
                </a:solidFill>
                <a:latin typeface="Calibri"/>
              </a:rPr>
              <a:t>Hypertopic sentence</a:t>
            </a:r>
            <a:endParaRPr lang="en-US" dirty="0">
              <a:solidFill>
                <a:prstClr val="black"/>
              </a:solidFill>
              <a:latin typeface="Calibri"/>
            </a:endParaRPr>
          </a:p>
        </p:txBody>
      </p:sp>
      <p:sp>
        <p:nvSpPr>
          <p:cNvPr id="7" name="TextBox 6"/>
          <p:cNvSpPr txBox="1"/>
          <p:nvPr/>
        </p:nvSpPr>
        <p:spPr>
          <a:xfrm>
            <a:off x="8466129" y="1296770"/>
            <a:ext cx="217329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dirty="0">
                <a:solidFill>
                  <a:prstClr val="black"/>
                </a:solidFill>
                <a:latin typeface="Calibri"/>
              </a:rPr>
              <a:t>General  </a:t>
            </a:r>
            <a:r>
              <a:rPr lang="fi-FI" dirty="0" err="1">
                <a:solidFill>
                  <a:prstClr val="black"/>
                </a:solidFill>
                <a:latin typeface="Calibri"/>
              </a:rPr>
              <a:t>topic</a:t>
            </a:r>
            <a:r>
              <a:rPr lang="fi-FI" dirty="0">
                <a:solidFill>
                  <a:prstClr val="black"/>
                </a:solidFill>
                <a:latin typeface="Calibri"/>
              </a:rPr>
              <a:t>: (</a:t>
            </a:r>
            <a:r>
              <a:rPr lang="fi-FI" dirty="0" err="1">
                <a:solidFill>
                  <a:prstClr val="black"/>
                </a:solidFill>
                <a:latin typeface="Calibri"/>
              </a:rPr>
              <a:t>sentence</a:t>
            </a:r>
            <a:r>
              <a:rPr lang="fi-FI" dirty="0">
                <a:solidFill>
                  <a:prstClr val="black"/>
                </a:solidFill>
                <a:latin typeface="Calibri"/>
              </a:rPr>
              <a:t> definition)</a:t>
            </a:r>
            <a:endParaRPr lang="en-US" dirty="0">
              <a:solidFill>
                <a:prstClr val="black"/>
              </a:solidFill>
              <a:latin typeface="Calibri"/>
            </a:endParaRPr>
          </a:p>
        </p:txBody>
      </p:sp>
    </p:spTree>
    <p:extLst>
      <p:ext uri="{BB962C8B-B14F-4D97-AF65-F5344CB8AC3E}">
        <p14:creationId xmlns:p14="http://schemas.microsoft.com/office/powerpoint/2010/main" val="1080982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Hypertopic sentence</a:t>
            </a:r>
            <a:endParaRPr lang="en-US" dirty="0"/>
          </a:p>
        </p:txBody>
      </p:sp>
      <p:sp>
        <p:nvSpPr>
          <p:cNvPr id="3" name="Content Placeholder 2"/>
          <p:cNvSpPr>
            <a:spLocks noGrp="1"/>
          </p:cNvSpPr>
          <p:nvPr>
            <p:ph idx="1"/>
          </p:nvPr>
        </p:nvSpPr>
        <p:spPr/>
        <p:txBody>
          <a:bodyPr/>
          <a:lstStyle/>
          <a:p>
            <a:pPr marL="0" indent="0">
              <a:buNone/>
            </a:pPr>
            <a:r>
              <a:rPr lang="en-US" dirty="0"/>
              <a:t>There are </a:t>
            </a:r>
            <a:r>
              <a:rPr lang="en-US" b="1" u="sng" dirty="0"/>
              <a:t>four</a:t>
            </a:r>
            <a:r>
              <a:rPr lang="en-US" u="sng" dirty="0"/>
              <a:t> pathways to transportation fuels via pyrolysis</a:t>
            </a:r>
            <a:r>
              <a:rPr lang="en-US" dirty="0"/>
              <a:t>: </a:t>
            </a:r>
          </a:p>
          <a:p>
            <a:pPr marL="514350" indent="-514350">
              <a:buFont typeface="+mj-lt"/>
              <a:buAutoNum type="arabicPeriod"/>
            </a:pPr>
            <a:r>
              <a:rPr lang="en-US" dirty="0"/>
              <a:t>Slow pyrolysis and upgrading of syngas; </a:t>
            </a:r>
          </a:p>
          <a:p>
            <a:pPr marL="514350" indent="-514350">
              <a:buFont typeface="+mj-lt"/>
              <a:buAutoNum type="arabicPeriod"/>
            </a:pPr>
            <a:r>
              <a:rPr lang="en-US" dirty="0"/>
              <a:t>fast pyrolysis and </a:t>
            </a:r>
            <a:r>
              <a:rPr lang="en-US" dirty="0" err="1"/>
              <a:t>hydroprocessing</a:t>
            </a:r>
            <a:r>
              <a:rPr lang="en-US" dirty="0"/>
              <a:t>(FPH);</a:t>
            </a:r>
          </a:p>
          <a:p>
            <a:pPr marL="514350" indent="-514350">
              <a:buFont typeface="+mj-lt"/>
              <a:buAutoNum type="arabicPeriod"/>
            </a:pPr>
            <a:r>
              <a:rPr lang="en-US" dirty="0"/>
              <a:t> catalytic pyrolysis and </a:t>
            </a:r>
            <a:r>
              <a:rPr lang="en-US" dirty="0" err="1"/>
              <a:t>hydroprocessing</a:t>
            </a:r>
            <a:r>
              <a:rPr lang="en-US" dirty="0"/>
              <a:t> (CPH);</a:t>
            </a:r>
          </a:p>
          <a:p>
            <a:pPr marL="514350" indent="-514350">
              <a:buFont typeface="+mj-lt"/>
              <a:buAutoNum type="arabicPeriod"/>
            </a:pPr>
            <a:r>
              <a:rPr lang="en-US" dirty="0" err="1"/>
              <a:t>andhydropyrolysis</a:t>
            </a:r>
            <a:r>
              <a:rPr lang="en-US" dirty="0"/>
              <a:t> and </a:t>
            </a:r>
            <a:r>
              <a:rPr lang="en-US" dirty="0" err="1"/>
              <a:t>hydroprocessing</a:t>
            </a:r>
            <a:r>
              <a:rPr lang="en-US" dirty="0"/>
              <a:t> (HPH).</a:t>
            </a:r>
          </a:p>
        </p:txBody>
      </p:sp>
    </p:spTree>
    <p:extLst>
      <p:ext uri="{BB962C8B-B14F-4D97-AF65-F5344CB8AC3E}">
        <p14:creationId xmlns:p14="http://schemas.microsoft.com/office/powerpoint/2010/main" val="2915390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2"/>
            <a:ext cx="694213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1352550"/>
            <a:ext cx="6942130" cy="5905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8466130" y="1296770"/>
            <a:ext cx="20685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dirty="0">
                <a:solidFill>
                  <a:prstClr val="black"/>
                </a:solidFill>
                <a:latin typeface="Calibri"/>
              </a:rPr>
              <a:t>General  topic (sentence defintion)</a:t>
            </a:r>
            <a:endParaRPr lang="en-US" dirty="0">
              <a:solidFill>
                <a:prstClr val="black"/>
              </a:solidFill>
              <a:latin typeface="Calibri"/>
            </a:endParaRPr>
          </a:p>
        </p:txBody>
      </p:sp>
      <p:sp>
        <p:nvSpPr>
          <p:cNvPr id="4" name="Rectangle 3"/>
          <p:cNvSpPr/>
          <p:nvPr/>
        </p:nvSpPr>
        <p:spPr>
          <a:xfrm>
            <a:off x="1524000" y="1943100"/>
            <a:ext cx="6942130" cy="1143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8466130" y="2170332"/>
            <a:ext cx="192405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a:solidFill>
                  <a:prstClr val="black"/>
                </a:solidFill>
                <a:latin typeface="Calibri"/>
              </a:rPr>
              <a:t>Hypertopic sentence</a:t>
            </a:r>
            <a:endParaRPr lang="en-US" dirty="0">
              <a:solidFill>
                <a:prstClr val="black"/>
              </a:solidFill>
              <a:latin typeface="Calibri"/>
            </a:endParaRPr>
          </a:p>
        </p:txBody>
      </p:sp>
    </p:spTree>
    <p:extLst>
      <p:ext uri="{BB962C8B-B14F-4D97-AF65-F5344CB8AC3E}">
        <p14:creationId xmlns:p14="http://schemas.microsoft.com/office/powerpoint/2010/main" val="2980402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6762"/>
            <a:ext cx="6942130" cy="484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1352550"/>
            <a:ext cx="6942130" cy="5905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8466130" y="1296770"/>
            <a:ext cx="20685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dirty="0">
                <a:solidFill>
                  <a:prstClr val="black"/>
                </a:solidFill>
                <a:latin typeface="Calibri"/>
              </a:rPr>
              <a:t>General  topic (sentence defintion)</a:t>
            </a:r>
            <a:endParaRPr lang="en-US" dirty="0">
              <a:solidFill>
                <a:prstClr val="black"/>
              </a:solidFill>
              <a:latin typeface="Calibri"/>
            </a:endParaRPr>
          </a:p>
        </p:txBody>
      </p:sp>
      <p:sp>
        <p:nvSpPr>
          <p:cNvPr id="4" name="Rectangle 3"/>
          <p:cNvSpPr/>
          <p:nvPr/>
        </p:nvSpPr>
        <p:spPr>
          <a:xfrm>
            <a:off x="1524000" y="1943100"/>
            <a:ext cx="6942130" cy="1143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8466130" y="2170332"/>
            <a:ext cx="192405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a:solidFill>
                  <a:prstClr val="black"/>
                </a:solidFill>
                <a:latin typeface="Calibri"/>
              </a:rPr>
              <a:t>Hypertopic sentence</a:t>
            </a:r>
            <a:endParaRPr lang="en-US" dirty="0">
              <a:solidFill>
                <a:prstClr val="black"/>
              </a:solidFill>
              <a:latin typeface="Calibri"/>
            </a:endParaRPr>
          </a:p>
        </p:txBody>
      </p:sp>
    </p:spTree>
    <p:extLst>
      <p:ext uri="{BB962C8B-B14F-4D97-AF65-F5344CB8AC3E}">
        <p14:creationId xmlns:p14="http://schemas.microsoft.com/office/powerpoint/2010/main" val="3414080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4356463"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504" y="361951"/>
            <a:ext cx="4611496"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56504" y="4476750"/>
            <a:ext cx="4440046" cy="1477328"/>
          </a:xfrm>
          <a:prstGeom prst="rect">
            <a:avLst/>
          </a:prstGeom>
          <a:noFill/>
        </p:spPr>
        <p:txBody>
          <a:bodyPr wrap="square" rtlCol="0">
            <a:spAutoFit/>
          </a:bodyPr>
          <a:lstStyle/>
          <a:p>
            <a:pPr marL="285750" indent="-285750">
              <a:buFont typeface="Arial" panose="020B0604020202020204" pitchFamily="34" charset="0"/>
              <a:buChar char="•"/>
            </a:pPr>
            <a:r>
              <a:rPr lang="fi-FI" dirty="0">
                <a:solidFill>
                  <a:prstClr val="black"/>
                </a:solidFill>
                <a:latin typeface="Calibri"/>
              </a:rPr>
              <a:t>A paragraph is devoted for each pathway</a:t>
            </a:r>
          </a:p>
          <a:p>
            <a:pPr marL="285750" indent="-285750">
              <a:buFont typeface="Arial" panose="020B0604020202020204" pitchFamily="34" charset="0"/>
              <a:buChar char="•"/>
            </a:pPr>
            <a:r>
              <a:rPr lang="fi-FI" dirty="0">
                <a:solidFill>
                  <a:prstClr val="black"/>
                </a:solidFill>
                <a:latin typeface="Calibri"/>
              </a:rPr>
              <a:t>Each paragraph begins with the topic sentence that includes the keyword</a:t>
            </a:r>
            <a:endParaRPr lang="en-US" dirty="0">
              <a:solidFill>
                <a:prstClr val="black"/>
              </a:solidFill>
              <a:latin typeface="Calibri"/>
            </a:endParaRPr>
          </a:p>
          <a:p>
            <a:pPr marL="285750" indent="-285750">
              <a:buFont typeface="Arial" panose="020B0604020202020204" pitchFamily="34" charset="0"/>
              <a:buChar char="•"/>
            </a:pPr>
            <a:r>
              <a:rPr lang="fi-FI" dirty="0">
                <a:solidFill>
                  <a:prstClr val="black"/>
                </a:solidFill>
                <a:latin typeface="Calibri"/>
              </a:rPr>
              <a:t>Pathways are compared and contrasted for their benefits and drawbacks</a:t>
            </a:r>
          </a:p>
        </p:txBody>
      </p:sp>
    </p:spTree>
    <p:extLst>
      <p:ext uri="{BB962C8B-B14F-4D97-AF65-F5344CB8AC3E}">
        <p14:creationId xmlns:p14="http://schemas.microsoft.com/office/powerpoint/2010/main" val="2739817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a:xfrm>
            <a:off x="838200" y="1825625"/>
            <a:ext cx="10515600" cy="2089150"/>
          </a:xfrm>
        </p:spPr>
        <p:txBody>
          <a:bodyPr>
            <a:normAutofit/>
          </a:bodyPr>
          <a:lstStyle/>
          <a:p>
            <a:pPr marL="0" indent="0">
              <a:buNone/>
            </a:pPr>
            <a:r>
              <a:rPr lang="en-US" sz="4000" dirty="0"/>
              <a:t>Pick a paragraph from your sample and analyze its structure. Does the author use any of the paragraph-building techniques discussed above?</a:t>
            </a:r>
          </a:p>
        </p:txBody>
      </p:sp>
    </p:spTree>
    <p:extLst>
      <p:ext uri="{BB962C8B-B14F-4D97-AF65-F5344CB8AC3E}">
        <p14:creationId xmlns:p14="http://schemas.microsoft.com/office/powerpoint/2010/main" val="3973708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 and signposts</a:t>
            </a:r>
          </a:p>
        </p:txBody>
      </p:sp>
      <p:sp>
        <p:nvSpPr>
          <p:cNvPr id="3" name="Content Placeholder 2"/>
          <p:cNvSpPr>
            <a:spLocks noGrp="1"/>
          </p:cNvSpPr>
          <p:nvPr>
            <p:ph idx="1"/>
          </p:nvPr>
        </p:nvSpPr>
        <p:spPr/>
        <p:txBody>
          <a:bodyPr/>
          <a:lstStyle/>
          <a:p>
            <a:pPr marL="0" indent="0">
              <a:buNone/>
            </a:pPr>
            <a:r>
              <a:rPr lang="en-US" dirty="0"/>
              <a:t>Anglo-American culture has been characterized as </a:t>
            </a:r>
            <a:r>
              <a:rPr lang="en-US" i="1" dirty="0"/>
              <a:t>“writer-responsible” </a:t>
            </a:r>
            <a:r>
              <a:rPr lang="en-US" dirty="0"/>
              <a:t>in which relationships between ideas are expected to be clearly spelled out, with little interpretation left to the reader. The latter, where responsibility for understanding is placed on the shoulders of the reader is typical of “</a:t>
            </a:r>
            <a:r>
              <a:rPr lang="en-US" i="1" dirty="0"/>
              <a:t>reader-responsible” </a:t>
            </a:r>
            <a:r>
              <a:rPr lang="en-US" dirty="0"/>
              <a:t>cultures</a:t>
            </a:r>
            <a:r>
              <a:rPr lang="en-US" i="1" dirty="0"/>
              <a:t>. </a:t>
            </a:r>
          </a:p>
          <a:p>
            <a:pPr marL="0" indent="0">
              <a:buNone/>
            </a:pPr>
            <a:endParaRPr lang="en-US" i="1" dirty="0"/>
          </a:p>
          <a:p>
            <a:pPr marL="0" indent="0">
              <a:buNone/>
            </a:pPr>
            <a:r>
              <a:rPr lang="en-US" i="1" dirty="0">
                <a:sym typeface="Wingdings" panose="05000000000000000000" pitchFamily="2" charset="2"/>
              </a:rPr>
              <a:t> </a:t>
            </a:r>
            <a:r>
              <a:rPr lang="en-US" dirty="0">
                <a:sym typeface="Wingdings" panose="05000000000000000000" pitchFamily="2" charset="2"/>
              </a:rPr>
              <a:t>W</a:t>
            </a:r>
            <a:r>
              <a:rPr lang="en-US" dirty="0"/>
              <a:t>hen writing academic texts in English, you should aim to explicitly </a:t>
            </a:r>
            <a:r>
              <a:rPr lang="en-US" i="1" dirty="0"/>
              <a:t>“guide”</a:t>
            </a:r>
            <a:r>
              <a:rPr lang="en-US" dirty="0"/>
              <a:t> your reader.</a:t>
            </a:r>
          </a:p>
        </p:txBody>
      </p:sp>
    </p:spTree>
    <p:extLst>
      <p:ext uri="{BB962C8B-B14F-4D97-AF65-F5344CB8AC3E}">
        <p14:creationId xmlns:p14="http://schemas.microsoft.com/office/powerpoint/2010/main" val="3406174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Transitions and signposts, i.e. logical connectors, linkers, signposts, or connectives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9196" y="1953601"/>
            <a:ext cx="4921114" cy="3875378"/>
          </a:xfrm>
        </p:spPr>
      </p:pic>
      <p:sp>
        <p:nvSpPr>
          <p:cNvPr id="8" name="TextBox 7"/>
          <p:cNvSpPr txBox="1"/>
          <p:nvPr/>
        </p:nvSpPr>
        <p:spPr>
          <a:xfrm>
            <a:off x="951723" y="1690688"/>
            <a:ext cx="6111551" cy="4401205"/>
          </a:xfrm>
          <a:prstGeom prst="rect">
            <a:avLst/>
          </a:prstGeom>
          <a:noFill/>
        </p:spPr>
        <p:txBody>
          <a:bodyPr wrap="square" rtlCol="0">
            <a:spAutoFit/>
          </a:bodyPr>
          <a:lstStyle/>
          <a:p>
            <a:r>
              <a:rPr lang="en-US" sz="2000" dirty="0"/>
              <a:t>Signposts can be</a:t>
            </a:r>
          </a:p>
          <a:p>
            <a:pPr marL="285750" indent="-285750">
              <a:buFont typeface="Arial" panose="020B0604020202020204" pitchFamily="34" charset="0"/>
              <a:buChar char="•"/>
            </a:pPr>
            <a:r>
              <a:rPr lang="en-US" sz="2000" dirty="0"/>
              <a:t>additive </a:t>
            </a:r>
          </a:p>
          <a:p>
            <a:pPr marL="285750" indent="-285750">
              <a:buFont typeface="Arial" panose="020B0604020202020204" pitchFamily="34" charset="0"/>
              <a:buChar char="•"/>
            </a:pPr>
            <a:r>
              <a:rPr lang="en-US" sz="2000" dirty="0"/>
              <a:t>contrastive</a:t>
            </a:r>
          </a:p>
          <a:p>
            <a:pPr marL="285750" indent="-285750">
              <a:buFont typeface="Arial" panose="020B0604020202020204" pitchFamily="34" charset="0"/>
              <a:buChar char="•"/>
            </a:pPr>
            <a:r>
              <a:rPr lang="en-US" sz="2000" dirty="0"/>
              <a:t>causative</a:t>
            </a:r>
          </a:p>
          <a:p>
            <a:endParaRPr lang="en-US" sz="2000" dirty="0"/>
          </a:p>
          <a:p>
            <a:r>
              <a:rPr lang="en-US" sz="2000" dirty="0"/>
              <a:t>They can indicate relationships between elements within</a:t>
            </a:r>
          </a:p>
          <a:p>
            <a:pPr marL="285750" indent="-285750">
              <a:buFont typeface="Arial" panose="020B0604020202020204" pitchFamily="34" charset="0"/>
              <a:buChar char="•"/>
            </a:pPr>
            <a:r>
              <a:rPr lang="en-US" sz="2000" dirty="0"/>
              <a:t>a single sentence </a:t>
            </a:r>
          </a:p>
          <a:p>
            <a:pPr marL="742950" lvl="1" indent="-285750">
              <a:buFont typeface="Arial" panose="020B0604020202020204" pitchFamily="34" charset="0"/>
              <a:buChar char="•"/>
            </a:pPr>
            <a:r>
              <a:rPr lang="en-US" sz="2000" dirty="0"/>
              <a:t>conjunctions</a:t>
            </a:r>
          </a:p>
          <a:p>
            <a:pPr marL="742950" lvl="1" indent="-285750">
              <a:buFont typeface="Arial" panose="020B0604020202020204" pitchFamily="34" charset="0"/>
              <a:buChar char="•"/>
            </a:pPr>
            <a:r>
              <a:rPr lang="en-US" sz="2000" dirty="0"/>
              <a:t>subordinators </a:t>
            </a:r>
          </a:p>
          <a:p>
            <a:pPr marL="742950" lvl="1" indent="-285750">
              <a:buFont typeface="Arial" panose="020B0604020202020204" pitchFamily="34" charset="0"/>
              <a:buChar char="•"/>
            </a:pPr>
            <a:r>
              <a:rPr lang="en-US" sz="2000" dirty="0"/>
              <a:t>prepositions</a:t>
            </a:r>
          </a:p>
          <a:p>
            <a:pPr marL="285750" indent="-285750">
              <a:buFont typeface="Arial" panose="020B0604020202020204" pitchFamily="34" charset="0"/>
              <a:buChar char="•"/>
            </a:pPr>
            <a:r>
              <a:rPr lang="en-US" sz="2000" dirty="0"/>
              <a:t>across sentences </a:t>
            </a:r>
          </a:p>
          <a:p>
            <a:pPr marL="742950" lvl="1" indent="-285750">
              <a:buFont typeface="Arial" panose="020B0604020202020204" pitchFamily="34" charset="0"/>
              <a:buChar char="•"/>
            </a:pPr>
            <a:r>
              <a:rPr lang="en-US" sz="2000" dirty="0"/>
              <a:t>sentence connectors</a:t>
            </a:r>
          </a:p>
          <a:p>
            <a:pPr marL="742950" lvl="1" indent="-285750">
              <a:buFont typeface="Arial" panose="020B0604020202020204" pitchFamily="34" charset="0"/>
              <a:buChar char="•"/>
            </a:pPr>
            <a:r>
              <a:rPr lang="en-US" sz="2000" dirty="0"/>
              <a:t>nouns</a:t>
            </a:r>
          </a:p>
          <a:p>
            <a:pPr marL="742950" lvl="1" indent="-285750">
              <a:buFont typeface="Arial" panose="020B0604020202020204" pitchFamily="34" charset="0"/>
              <a:buChar char="•"/>
            </a:pPr>
            <a:r>
              <a:rPr lang="en-US" sz="2000" dirty="0"/>
              <a:t>adjectives</a:t>
            </a:r>
          </a:p>
        </p:txBody>
      </p:sp>
      <p:sp>
        <p:nvSpPr>
          <p:cNvPr id="7" name="TextBox 6"/>
          <p:cNvSpPr txBox="1"/>
          <p:nvPr/>
        </p:nvSpPr>
        <p:spPr>
          <a:xfrm>
            <a:off x="11890310" y="4017787"/>
            <a:ext cx="461665" cy="1811192"/>
          </a:xfrm>
          <a:prstGeom prst="rect">
            <a:avLst/>
          </a:prstGeom>
          <a:noFill/>
        </p:spPr>
        <p:txBody>
          <a:bodyPr vert="vert" wrap="square" rtlCol="0">
            <a:spAutoFit/>
          </a:bodyPr>
          <a:lstStyle/>
          <a:p>
            <a:r>
              <a:rPr lang="en-US" dirty="0"/>
              <a:t>Source: Wikipedia</a:t>
            </a:r>
          </a:p>
        </p:txBody>
      </p:sp>
    </p:spTree>
    <p:extLst>
      <p:ext uri="{BB962C8B-B14F-4D97-AF65-F5344CB8AC3E}">
        <p14:creationId xmlns:p14="http://schemas.microsoft.com/office/powerpoint/2010/main" val="1238533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Transitions and signposts, i.e. logical connectors, linkers, signposts, or connectives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9196" y="1953601"/>
            <a:ext cx="4921114" cy="3875378"/>
          </a:xfrm>
        </p:spPr>
      </p:pic>
      <p:sp>
        <p:nvSpPr>
          <p:cNvPr id="8" name="TextBox 7"/>
          <p:cNvSpPr txBox="1"/>
          <p:nvPr/>
        </p:nvSpPr>
        <p:spPr>
          <a:xfrm>
            <a:off x="951723" y="1690688"/>
            <a:ext cx="6111551" cy="4401205"/>
          </a:xfrm>
          <a:prstGeom prst="rect">
            <a:avLst/>
          </a:prstGeom>
          <a:noFill/>
        </p:spPr>
        <p:txBody>
          <a:bodyPr wrap="square" rtlCol="0">
            <a:spAutoFit/>
          </a:bodyPr>
          <a:lstStyle/>
          <a:p>
            <a:r>
              <a:rPr lang="en-US" sz="2000" dirty="0"/>
              <a:t>Signposts can be</a:t>
            </a:r>
          </a:p>
          <a:p>
            <a:pPr marL="285750" indent="-285750">
              <a:buFont typeface="Arial" panose="020B0604020202020204" pitchFamily="34" charset="0"/>
              <a:buChar char="•"/>
            </a:pPr>
            <a:r>
              <a:rPr lang="en-US" sz="2000" dirty="0">
                <a:solidFill>
                  <a:schemeClr val="accent2"/>
                </a:solidFill>
              </a:rPr>
              <a:t>additive </a:t>
            </a:r>
          </a:p>
          <a:p>
            <a:pPr marL="285750" indent="-285750">
              <a:buFont typeface="Arial" panose="020B0604020202020204" pitchFamily="34" charset="0"/>
              <a:buChar char="•"/>
            </a:pPr>
            <a:r>
              <a:rPr lang="en-US" sz="2000" dirty="0">
                <a:solidFill>
                  <a:schemeClr val="accent2"/>
                </a:solidFill>
              </a:rPr>
              <a:t>contrastive</a:t>
            </a:r>
          </a:p>
          <a:p>
            <a:pPr marL="285750" indent="-285750">
              <a:buFont typeface="Arial" panose="020B0604020202020204" pitchFamily="34" charset="0"/>
              <a:buChar char="•"/>
            </a:pPr>
            <a:r>
              <a:rPr lang="en-US" sz="2000" dirty="0">
                <a:solidFill>
                  <a:schemeClr val="accent2"/>
                </a:solidFill>
              </a:rPr>
              <a:t>causative</a:t>
            </a:r>
          </a:p>
          <a:p>
            <a:endParaRPr lang="en-US" sz="2000" dirty="0">
              <a:solidFill>
                <a:schemeClr val="bg1"/>
              </a:solidFill>
            </a:endParaRPr>
          </a:p>
          <a:p>
            <a:r>
              <a:rPr lang="en-US" sz="2000" dirty="0"/>
              <a:t>They can indicate relationships between elements within</a:t>
            </a:r>
          </a:p>
          <a:p>
            <a:pPr marL="285750" indent="-285750">
              <a:buFont typeface="Arial" panose="020B0604020202020204" pitchFamily="34" charset="0"/>
              <a:buChar char="•"/>
            </a:pPr>
            <a:r>
              <a:rPr lang="en-US" sz="2000" dirty="0"/>
              <a:t>a single sentence </a:t>
            </a:r>
          </a:p>
          <a:p>
            <a:pPr marL="742950" lvl="1" indent="-285750">
              <a:buFont typeface="Arial" panose="020B0604020202020204" pitchFamily="34" charset="0"/>
              <a:buChar char="•"/>
            </a:pPr>
            <a:r>
              <a:rPr lang="en-US" sz="2000" dirty="0"/>
              <a:t>conjunctions</a:t>
            </a:r>
          </a:p>
          <a:p>
            <a:pPr marL="742950" lvl="1" indent="-285750">
              <a:buFont typeface="Arial" panose="020B0604020202020204" pitchFamily="34" charset="0"/>
              <a:buChar char="•"/>
            </a:pPr>
            <a:r>
              <a:rPr lang="en-US" sz="2000" dirty="0"/>
              <a:t>subordinators </a:t>
            </a:r>
          </a:p>
          <a:p>
            <a:pPr marL="742950" lvl="1" indent="-285750">
              <a:buFont typeface="Arial" panose="020B0604020202020204" pitchFamily="34" charset="0"/>
              <a:buChar char="•"/>
            </a:pPr>
            <a:r>
              <a:rPr lang="en-US" sz="2000" dirty="0"/>
              <a:t>prepositions</a:t>
            </a:r>
          </a:p>
          <a:p>
            <a:pPr marL="285750" indent="-285750">
              <a:buFont typeface="Arial" panose="020B0604020202020204" pitchFamily="34" charset="0"/>
              <a:buChar char="•"/>
            </a:pPr>
            <a:r>
              <a:rPr lang="en-US" sz="2000" dirty="0">
                <a:solidFill>
                  <a:schemeClr val="accent2"/>
                </a:solidFill>
              </a:rPr>
              <a:t>across sentences </a:t>
            </a:r>
          </a:p>
          <a:p>
            <a:pPr marL="742950" lvl="1" indent="-285750">
              <a:buFont typeface="Arial" panose="020B0604020202020204" pitchFamily="34" charset="0"/>
              <a:buChar char="•"/>
            </a:pPr>
            <a:r>
              <a:rPr lang="en-US" sz="2000" dirty="0">
                <a:solidFill>
                  <a:schemeClr val="accent2"/>
                </a:solidFill>
              </a:rPr>
              <a:t>sentence connectors</a:t>
            </a:r>
          </a:p>
          <a:p>
            <a:pPr marL="742950" lvl="1" indent="-285750">
              <a:buFont typeface="Arial" panose="020B0604020202020204" pitchFamily="34" charset="0"/>
              <a:buChar char="•"/>
            </a:pPr>
            <a:r>
              <a:rPr lang="en-US" sz="2000" dirty="0"/>
              <a:t>nouns</a:t>
            </a:r>
          </a:p>
          <a:p>
            <a:pPr marL="742950" lvl="1" indent="-285750">
              <a:buFont typeface="Arial" panose="020B0604020202020204" pitchFamily="34" charset="0"/>
              <a:buChar char="•"/>
            </a:pPr>
            <a:r>
              <a:rPr lang="en-US" sz="2000" dirty="0"/>
              <a:t>adjectives</a:t>
            </a:r>
          </a:p>
        </p:txBody>
      </p:sp>
      <p:sp>
        <p:nvSpPr>
          <p:cNvPr id="7" name="TextBox 6"/>
          <p:cNvSpPr txBox="1"/>
          <p:nvPr/>
        </p:nvSpPr>
        <p:spPr>
          <a:xfrm>
            <a:off x="11890310" y="4017788"/>
            <a:ext cx="461665" cy="1811192"/>
          </a:xfrm>
          <a:prstGeom prst="rect">
            <a:avLst/>
          </a:prstGeom>
          <a:noFill/>
        </p:spPr>
        <p:txBody>
          <a:bodyPr vert="vert" wrap="square" rtlCol="0">
            <a:spAutoFit/>
          </a:bodyPr>
          <a:lstStyle/>
          <a:p>
            <a:r>
              <a:rPr lang="en-US" dirty="0"/>
              <a:t>Source: Wikipedia</a:t>
            </a:r>
          </a:p>
        </p:txBody>
      </p:sp>
    </p:spTree>
    <p:extLst>
      <p:ext uri="{BB962C8B-B14F-4D97-AF65-F5344CB8AC3E}">
        <p14:creationId xmlns:p14="http://schemas.microsoft.com/office/powerpoint/2010/main" val="2739046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Additive sentence connectors</a:t>
            </a:r>
          </a:p>
        </p:txBody>
      </p:sp>
      <p:graphicFrame>
        <p:nvGraphicFramePr>
          <p:cNvPr id="4" name="Content Placeholder 3"/>
          <p:cNvGraphicFramePr>
            <a:graphicFrameLocks noGrp="1"/>
          </p:cNvGraphicFramePr>
          <p:nvPr>
            <p:ph idx="1"/>
            <p:extLst/>
          </p:nvPr>
        </p:nvGraphicFramePr>
        <p:xfrm>
          <a:off x="838200" y="1424140"/>
          <a:ext cx="10515600" cy="739140"/>
        </p:xfrm>
        <a:graphic>
          <a:graphicData uri="http://schemas.openxmlformats.org/drawingml/2006/table">
            <a:tbl>
              <a:tblPr/>
              <a:tblGrid>
                <a:gridCol w="2628900">
                  <a:extLst>
                    <a:ext uri="{9D8B030D-6E8A-4147-A177-3AD203B41FA5}">
                      <a16:colId xmlns:a16="http://schemas.microsoft.com/office/drawing/2014/main" val="1173824719"/>
                    </a:ext>
                  </a:extLst>
                </a:gridCol>
                <a:gridCol w="2628900">
                  <a:extLst>
                    <a:ext uri="{9D8B030D-6E8A-4147-A177-3AD203B41FA5}">
                      <a16:colId xmlns:a16="http://schemas.microsoft.com/office/drawing/2014/main" val="117974225"/>
                    </a:ext>
                  </a:extLst>
                </a:gridCol>
                <a:gridCol w="2628900">
                  <a:extLst>
                    <a:ext uri="{9D8B030D-6E8A-4147-A177-3AD203B41FA5}">
                      <a16:colId xmlns:a16="http://schemas.microsoft.com/office/drawing/2014/main" val="3851911978"/>
                    </a:ext>
                  </a:extLst>
                </a:gridCol>
                <a:gridCol w="2628900">
                  <a:extLst>
                    <a:ext uri="{9D8B030D-6E8A-4147-A177-3AD203B41FA5}">
                      <a16:colId xmlns:a16="http://schemas.microsoft.com/office/drawing/2014/main" val="498008453"/>
                    </a:ext>
                  </a:extLst>
                </a:gridCol>
              </a:tblGrid>
              <a:tr h="0">
                <a:tc>
                  <a:txBody>
                    <a:bodyPr/>
                    <a:lstStyle/>
                    <a:p>
                      <a:r>
                        <a:rPr lang="en-US" dirty="0">
                          <a:hlinkClick r:id="rId2"/>
                        </a:rPr>
                        <a:t>Moreover,...</a:t>
                      </a:r>
                      <a:br>
                        <a:rPr lang="en-US" dirty="0"/>
                      </a:br>
                      <a:r>
                        <a:rPr lang="en-US" dirty="0">
                          <a:hlinkClick r:id="rId3"/>
                        </a:rPr>
                        <a:t>In addition,...</a:t>
                      </a:r>
                      <a:r>
                        <a:rPr lang="en-US" dirty="0"/>
                        <a:t> </a:t>
                      </a:r>
                    </a:p>
                  </a:txBody>
                  <a:tcPr marL="95250" marR="95250" marT="95250" marB="95250">
                    <a:lnL>
                      <a:noFill/>
                    </a:lnL>
                    <a:lnR>
                      <a:noFill/>
                    </a:lnR>
                    <a:lnT>
                      <a:noFill/>
                    </a:lnT>
                    <a:lnB>
                      <a:noFill/>
                    </a:lnB>
                    <a:solidFill>
                      <a:schemeClr val="tx1"/>
                    </a:solidFill>
                  </a:tcPr>
                </a:tc>
                <a:tc>
                  <a:txBody>
                    <a:bodyPr/>
                    <a:lstStyle/>
                    <a:p>
                      <a:r>
                        <a:rPr lang="en-US" dirty="0">
                          <a:hlinkClick r:id="rId4"/>
                        </a:rPr>
                        <a:t>Furthermore,...</a:t>
                      </a:r>
                      <a:br>
                        <a:rPr lang="en-US" dirty="0"/>
                      </a:br>
                      <a:r>
                        <a:rPr lang="en-US" dirty="0">
                          <a:hlinkClick r:id="rId5"/>
                        </a:rPr>
                        <a:t>Further,...</a:t>
                      </a:r>
                      <a:endParaRPr lang="en-US" dirty="0"/>
                    </a:p>
                  </a:txBody>
                  <a:tcPr marL="95250" marR="95250" marT="95250" marB="95250">
                    <a:lnL>
                      <a:noFill/>
                    </a:lnL>
                    <a:lnR>
                      <a:noFill/>
                    </a:lnR>
                    <a:lnT>
                      <a:noFill/>
                    </a:lnT>
                    <a:lnB>
                      <a:noFill/>
                    </a:lnB>
                    <a:solidFill>
                      <a:schemeClr val="tx1"/>
                    </a:solidFill>
                  </a:tcPr>
                </a:tc>
                <a:tc>
                  <a:txBody>
                    <a:bodyPr/>
                    <a:lstStyle/>
                    <a:p>
                      <a:r>
                        <a:rPr lang="en-US">
                          <a:hlinkClick r:id="rId6"/>
                        </a:rPr>
                        <a:t>Likewise,...</a:t>
                      </a:r>
                      <a:br>
                        <a:rPr lang="en-US"/>
                      </a:br>
                      <a:r>
                        <a:rPr lang="en-US">
                          <a:hlinkClick r:id="rId7"/>
                        </a:rPr>
                        <a:t>Additionally,...</a:t>
                      </a:r>
                      <a:r>
                        <a:rPr lang="en-US"/>
                        <a:t> </a:t>
                      </a:r>
                    </a:p>
                  </a:txBody>
                  <a:tcPr marL="95250" marR="95250" marT="95250" marB="95250">
                    <a:lnL>
                      <a:noFill/>
                    </a:lnL>
                    <a:lnR>
                      <a:noFill/>
                    </a:lnR>
                    <a:lnT>
                      <a:noFill/>
                    </a:lnT>
                    <a:lnB>
                      <a:noFill/>
                    </a:lnB>
                    <a:solidFill>
                      <a:schemeClr val="tx1"/>
                    </a:solidFill>
                  </a:tcPr>
                </a:tc>
                <a:tc>
                  <a:txBody>
                    <a:bodyPr/>
                    <a:lstStyle/>
                    <a:p>
                      <a:r>
                        <a:rPr lang="en-US" dirty="0">
                          <a:hlinkClick r:id="rId8"/>
                        </a:rPr>
                        <a:t>Similarly,...</a:t>
                      </a:r>
                      <a:endParaRPr lang="en-US" dirty="0"/>
                    </a:p>
                  </a:txBody>
                  <a:tcPr marL="95250" marR="95250" marT="95250" marB="95250">
                    <a:lnL>
                      <a:noFill/>
                    </a:lnL>
                    <a:lnR>
                      <a:noFill/>
                    </a:lnR>
                    <a:lnT>
                      <a:noFill/>
                    </a:lnT>
                    <a:lnB>
                      <a:noFill/>
                    </a:lnB>
                    <a:solidFill>
                      <a:schemeClr val="tx1"/>
                    </a:solidFill>
                  </a:tcPr>
                </a:tc>
                <a:extLst>
                  <a:ext uri="{0D108BD9-81ED-4DB2-BD59-A6C34878D82A}">
                    <a16:rowId xmlns:a16="http://schemas.microsoft.com/office/drawing/2014/main" val="736491069"/>
                  </a:ext>
                </a:extLst>
              </a:tr>
            </a:tbl>
          </a:graphicData>
        </a:graphic>
      </p:graphicFrame>
      <p:sp>
        <p:nvSpPr>
          <p:cNvPr id="5" name="TextBox 4"/>
          <p:cNvSpPr txBox="1"/>
          <p:nvPr/>
        </p:nvSpPr>
        <p:spPr>
          <a:xfrm>
            <a:off x="838200" y="2929812"/>
            <a:ext cx="10515600" cy="1261884"/>
          </a:xfrm>
          <a:prstGeom prst="rect">
            <a:avLst/>
          </a:prstGeom>
          <a:noFill/>
        </p:spPr>
        <p:txBody>
          <a:bodyPr wrap="square" rtlCol="0">
            <a:spAutoFit/>
          </a:bodyPr>
          <a:lstStyle/>
          <a:p>
            <a:r>
              <a:rPr lang="en-US" sz="2800" dirty="0"/>
              <a:t>Sentence connectors always require a </a:t>
            </a:r>
            <a:r>
              <a:rPr lang="en-US" sz="2800" dirty="0">
                <a:solidFill>
                  <a:schemeClr val="accent1"/>
                </a:solidFill>
                <a:hlinkClick r:id="rId9"/>
              </a:rPr>
              <a:t>comma</a:t>
            </a:r>
            <a:r>
              <a:rPr lang="en-US" sz="2800" dirty="0">
                <a:solidFill>
                  <a:schemeClr val="bg1"/>
                </a:solidFill>
              </a:rPr>
              <a:t> </a:t>
            </a:r>
            <a:r>
              <a:rPr lang="en-US" sz="2800" dirty="0"/>
              <a:t>to separate them from the </a:t>
            </a:r>
            <a:r>
              <a:rPr lang="en-US" sz="2800" i="1" dirty="0"/>
              <a:t>grammatical subject</a:t>
            </a:r>
            <a:r>
              <a:rPr lang="en-US" sz="2800" dirty="0"/>
              <a:t> of the sentence.</a:t>
            </a:r>
          </a:p>
          <a:p>
            <a:endParaRPr lang="en-US" sz="2000" dirty="0"/>
          </a:p>
        </p:txBody>
      </p:sp>
    </p:spTree>
    <p:extLst>
      <p:ext uri="{BB962C8B-B14F-4D97-AF65-F5344CB8AC3E}">
        <p14:creationId xmlns:p14="http://schemas.microsoft.com/office/powerpoint/2010/main" val="329304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p:txBody>
          <a:bodyPr/>
          <a:lstStyle/>
          <a:p>
            <a:r>
              <a:rPr lang="en-GB"/>
              <a:t>Comparing and contrasting</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p:txBody>
          <a:bodyPr/>
          <a:lstStyle/>
          <a:p>
            <a:r>
              <a:rPr lang="en-GB"/>
              <a:t>To compare is to notice and describe </a:t>
            </a:r>
            <a:r>
              <a:rPr lang="en-GB" i="1"/>
              <a:t>similarities</a:t>
            </a:r>
            <a:r>
              <a:rPr lang="en-GB"/>
              <a:t> between things</a:t>
            </a:r>
          </a:p>
          <a:p>
            <a:pPr lvl="1"/>
            <a:r>
              <a:rPr lang="en-GB"/>
              <a:t>Shall I compare thee to a summer’s day?</a:t>
            </a:r>
          </a:p>
          <a:p>
            <a:pPr marL="457200" lvl="1" indent="0">
              <a:buNone/>
            </a:pPr>
            <a:endParaRPr lang="en-GB"/>
          </a:p>
          <a:p>
            <a:r>
              <a:rPr lang="en-GB"/>
              <a:t>To contrast is to notice and describe </a:t>
            </a:r>
            <a:r>
              <a:rPr lang="en-GB" i="1"/>
              <a:t>differences</a:t>
            </a:r>
            <a:r>
              <a:rPr lang="en-GB"/>
              <a:t> between things</a:t>
            </a:r>
          </a:p>
          <a:p>
            <a:pPr lvl="1"/>
            <a:r>
              <a:rPr lang="en-GB"/>
              <a:t>Increase the contrast in a photo</a:t>
            </a:r>
          </a:p>
        </p:txBody>
      </p:sp>
    </p:spTree>
    <p:extLst>
      <p:ext uri="{BB962C8B-B14F-4D97-AF65-F5344CB8AC3E}">
        <p14:creationId xmlns:p14="http://schemas.microsoft.com/office/powerpoint/2010/main" val="2070027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Additive sentence connectors</a:t>
            </a:r>
          </a:p>
        </p:txBody>
      </p:sp>
      <p:graphicFrame>
        <p:nvGraphicFramePr>
          <p:cNvPr id="4" name="Content Placeholder 3"/>
          <p:cNvGraphicFramePr>
            <a:graphicFrameLocks noGrp="1"/>
          </p:cNvGraphicFramePr>
          <p:nvPr>
            <p:ph idx="1"/>
            <p:extLst/>
          </p:nvPr>
        </p:nvGraphicFramePr>
        <p:xfrm>
          <a:off x="838200" y="1424140"/>
          <a:ext cx="10515600" cy="739140"/>
        </p:xfrm>
        <a:graphic>
          <a:graphicData uri="http://schemas.openxmlformats.org/drawingml/2006/table">
            <a:tbl>
              <a:tblPr/>
              <a:tblGrid>
                <a:gridCol w="2628900">
                  <a:extLst>
                    <a:ext uri="{9D8B030D-6E8A-4147-A177-3AD203B41FA5}">
                      <a16:colId xmlns:a16="http://schemas.microsoft.com/office/drawing/2014/main" val="1173824719"/>
                    </a:ext>
                  </a:extLst>
                </a:gridCol>
                <a:gridCol w="2628900">
                  <a:extLst>
                    <a:ext uri="{9D8B030D-6E8A-4147-A177-3AD203B41FA5}">
                      <a16:colId xmlns:a16="http://schemas.microsoft.com/office/drawing/2014/main" val="117974225"/>
                    </a:ext>
                  </a:extLst>
                </a:gridCol>
                <a:gridCol w="2628900">
                  <a:extLst>
                    <a:ext uri="{9D8B030D-6E8A-4147-A177-3AD203B41FA5}">
                      <a16:colId xmlns:a16="http://schemas.microsoft.com/office/drawing/2014/main" val="3851911978"/>
                    </a:ext>
                  </a:extLst>
                </a:gridCol>
                <a:gridCol w="2628900">
                  <a:extLst>
                    <a:ext uri="{9D8B030D-6E8A-4147-A177-3AD203B41FA5}">
                      <a16:colId xmlns:a16="http://schemas.microsoft.com/office/drawing/2014/main" val="498008453"/>
                    </a:ext>
                  </a:extLst>
                </a:gridCol>
              </a:tblGrid>
              <a:tr h="0">
                <a:tc>
                  <a:txBody>
                    <a:bodyPr/>
                    <a:lstStyle/>
                    <a:p>
                      <a:r>
                        <a:rPr lang="en-US" dirty="0">
                          <a:hlinkClick r:id="rId2"/>
                        </a:rPr>
                        <a:t>Moreover,...</a:t>
                      </a:r>
                      <a:br>
                        <a:rPr lang="en-US" dirty="0"/>
                      </a:br>
                      <a:r>
                        <a:rPr lang="en-US" dirty="0">
                          <a:hlinkClick r:id="rId3"/>
                        </a:rPr>
                        <a:t>In addition,...</a:t>
                      </a:r>
                      <a:r>
                        <a:rPr lang="en-US" dirty="0"/>
                        <a:t> </a:t>
                      </a:r>
                    </a:p>
                  </a:txBody>
                  <a:tcPr marL="95250" marR="95250" marT="95250" marB="95250">
                    <a:lnL>
                      <a:noFill/>
                    </a:lnL>
                    <a:lnR>
                      <a:noFill/>
                    </a:lnR>
                    <a:lnT>
                      <a:noFill/>
                    </a:lnT>
                    <a:lnB>
                      <a:noFill/>
                    </a:lnB>
                    <a:solidFill>
                      <a:schemeClr val="tx1"/>
                    </a:solidFill>
                  </a:tcPr>
                </a:tc>
                <a:tc>
                  <a:txBody>
                    <a:bodyPr/>
                    <a:lstStyle/>
                    <a:p>
                      <a:r>
                        <a:rPr lang="en-US" dirty="0">
                          <a:solidFill>
                            <a:schemeClr val="accent2"/>
                          </a:solidFill>
                          <a:hlinkClick r:id="rId4"/>
                        </a:rPr>
                        <a:t>Furthermore,...</a:t>
                      </a:r>
                      <a:br>
                        <a:rPr lang="en-US" dirty="0"/>
                      </a:br>
                      <a:r>
                        <a:rPr lang="en-US" dirty="0">
                          <a:hlinkClick r:id="rId5"/>
                        </a:rPr>
                        <a:t>Further,...</a:t>
                      </a:r>
                      <a:endParaRPr lang="en-US" dirty="0"/>
                    </a:p>
                  </a:txBody>
                  <a:tcPr marL="95250" marR="95250" marT="95250" marB="95250">
                    <a:lnL>
                      <a:noFill/>
                    </a:lnL>
                    <a:lnR>
                      <a:noFill/>
                    </a:lnR>
                    <a:lnT>
                      <a:noFill/>
                    </a:lnT>
                    <a:lnB>
                      <a:noFill/>
                    </a:lnB>
                    <a:solidFill>
                      <a:schemeClr val="tx1"/>
                    </a:solidFill>
                  </a:tcPr>
                </a:tc>
                <a:tc>
                  <a:txBody>
                    <a:bodyPr/>
                    <a:lstStyle/>
                    <a:p>
                      <a:r>
                        <a:rPr lang="en-US">
                          <a:hlinkClick r:id="rId6"/>
                        </a:rPr>
                        <a:t>Likewise,...</a:t>
                      </a:r>
                      <a:br>
                        <a:rPr lang="en-US"/>
                      </a:br>
                      <a:r>
                        <a:rPr lang="en-US">
                          <a:hlinkClick r:id="rId7"/>
                        </a:rPr>
                        <a:t>Additionally,...</a:t>
                      </a:r>
                      <a:r>
                        <a:rPr lang="en-US"/>
                        <a:t> </a:t>
                      </a:r>
                    </a:p>
                  </a:txBody>
                  <a:tcPr marL="95250" marR="95250" marT="95250" marB="95250">
                    <a:lnL>
                      <a:noFill/>
                    </a:lnL>
                    <a:lnR>
                      <a:noFill/>
                    </a:lnR>
                    <a:lnT>
                      <a:noFill/>
                    </a:lnT>
                    <a:lnB>
                      <a:noFill/>
                    </a:lnB>
                    <a:solidFill>
                      <a:schemeClr val="tx1"/>
                    </a:solidFill>
                  </a:tcPr>
                </a:tc>
                <a:tc>
                  <a:txBody>
                    <a:bodyPr/>
                    <a:lstStyle/>
                    <a:p>
                      <a:r>
                        <a:rPr lang="en-US" dirty="0">
                          <a:hlinkClick r:id="rId8"/>
                        </a:rPr>
                        <a:t>Similarly,...</a:t>
                      </a:r>
                      <a:endParaRPr lang="en-US" dirty="0"/>
                    </a:p>
                  </a:txBody>
                  <a:tcPr marL="95250" marR="95250" marT="95250" marB="95250">
                    <a:lnL>
                      <a:noFill/>
                    </a:lnL>
                    <a:lnR>
                      <a:noFill/>
                    </a:lnR>
                    <a:lnT>
                      <a:noFill/>
                    </a:lnT>
                    <a:lnB>
                      <a:noFill/>
                    </a:lnB>
                    <a:solidFill>
                      <a:schemeClr val="tx1"/>
                    </a:solidFill>
                  </a:tcPr>
                </a:tc>
                <a:extLst>
                  <a:ext uri="{0D108BD9-81ED-4DB2-BD59-A6C34878D82A}">
                    <a16:rowId xmlns:a16="http://schemas.microsoft.com/office/drawing/2014/main" val="736491069"/>
                  </a:ext>
                </a:extLst>
              </a:tr>
            </a:tbl>
          </a:graphicData>
        </a:graphic>
      </p:graphicFrame>
      <p:sp>
        <p:nvSpPr>
          <p:cNvPr id="3" name="Oval 2"/>
          <p:cNvSpPr/>
          <p:nvPr/>
        </p:nvSpPr>
        <p:spPr>
          <a:xfrm>
            <a:off x="3396343" y="1436914"/>
            <a:ext cx="1744824" cy="419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929812"/>
            <a:ext cx="10515600" cy="954107"/>
          </a:xfrm>
          <a:prstGeom prst="rect">
            <a:avLst/>
          </a:prstGeom>
          <a:noFill/>
        </p:spPr>
        <p:txBody>
          <a:bodyPr wrap="square" rtlCol="0">
            <a:spAutoFit/>
          </a:bodyPr>
          <a:lstStyle/>
          <a:p>
            <a:r>
              <a:rPr lang="en-US" sz="2800" dirty="0"/>
              <a:t>Sentence connectors always require a </a:t>
            </a:r>
            <a:r>
              <a:rPr lang="en-US" sz="2800" dirty="0">
                <a:solidFill>
                  <a:schemeClr val="accent1"/>
                </a:solidFill>
                <a:hlinkClick r:id="rId9"/>
              </a:rPr>
              <a:t>comma</a:t>
            </a:r>
            <a:r>
              <a:rPr lang="en-US" sz="2800" dirty="0">
                <a:solidFill>
                  <a:schemeClr val="bg1"/>
                </a:solidFill>
              </a:rPr>
              <a:t> </a:t>
            </a:r>
            <a:r>
              <a:rPr lang="en-US" sz="2800" dirty="0"/>
              <a:t>to separate them from the </a:t>
            </a:r>
            <a:r>
              <a:rPr lang="en-US" sz="2800" i="1" dirty="0"/>
              <a:t>grammatical subject</a:t>
            </a:r>
            <a:r>
              <a:rPr lang="en-US" sz="2800" dirty="0"/>
              <a:t> of the sentence.</a:t>
            </a:r>
          </a:p>
        </p:txBody>
      </p:sp>
    </p:spTree>
    <p:extLst>
      <p:ext uri="{BB962C8B-B14F-4D97-AF65-F5344CB8AC3E}">
        <p14:creationId xmlns:p14="http://schemas.microsoft.com/office/powerpoint/2010/main" val="450881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FURTHERMORE</a:t>
            </a:r>
            <a:endParaRPr lang="en-US" dirty="0"/>
          </a:p>
        </p:txBody>
      </p:sp>
      <p:sp>
        <p:nvSpPr>
          <p:cNvPr id="3" name="Content Placeholder 2"/>
          <p:cNvSpPr>
            <a:spLocks noGrp="1"/>
          </p:cNvSpPr>
          <p:nvPr>
            <p:ph idx="1"/>
          </p:nvPr>
        </p:nvSpPr>
        <p:spPr>
          <a:xfrm>
            <a:off x="838200" y="1825625"/>
            <a:ext cx="10515600" cy="1570718"/>
          </a:xfrm>
        </p:spPr>
        <p:txBody>
          <a:bodyPr>
            <a:normAutofit fontScale="77500" lnSpcReduction="20000"/>
          </a:bodyPr>
          <a:lstStyle/>
          <a:p>
            <a:pPr marL="0" indent="0">
              <a:buNone/>
            </a:pPr>
            <a:r>
              <a:rPr lang="en-US" dirty="0"/>
              <a:t>You can use </a:t>
            </a:r>
            <a:r>
              <a:rPr lang="en-US" i="1" dirty="0">
                <a:solidFill>
                  <a:schemeClr val="accent2"/>
                </a:solidFill>
              </a:rPr>
              <a:t>Furthermore</a:t>
            </a:r>
            <a:r>
              <a:rPr lang="en-US" dirty="0">
                <a:solidFill>
                  <a:schemeClr val="bg1"/>
                </a:solidFill>
              </a:rPr>
              <a:t> </a:t>
            </a:r>
            <a:r>
              <a:rPr lang="en-US" dirty="0"/>
              <a:t>when you want to add another point to a list of two or more items in support of an argument. Contrast this with </a:t>
            </a:r>
            <a:r>
              <a:rPr lang="en-US" i="1" dirty="0">
                <a:solidFill>
                  <a:schemeClr val="accent1">
                    <a:lumMod val="60000"/>
                    <a:lumOff val="40000"/>
                  </a:schemeClr>
                </a:solidFill>
                <a:hlinkClick r:id="rId2"/>
              </a:rPr>
              <a:t>moreover</a:t>
            </a:r>
            <a:r>
              <a:rPr lang="en-US" dirty="0"/>
              <a:t>, which typically introduces the second in a list of only two points. </a:t>
            </a:r>
            <a:r>
              <a:rPr lang="en-US" i="1" dirty="0">
                <a:solidFill>
                  <a:schemeClr val="accent2"/>
                </a:solidFill>
              </a:rPr>
              <a:t>Furthermore</a:t>
            </a:r>
            <a:r>
              <a:rPr lang="en-US" dirty="0">
                <a:solidFill>
                  <a:schemeClr val="bg1"/>
                </a:solidFill>
              </a:rPr>
              <a:t> </a:t>
            </a:r>
            <a:r>
              <a:rPr lang="en-US" dirty="0"/>
              <a:t>also differs from </a:t>
            </a:r>
            <a:r>
              <a:rPr lang="en-US" i="1" dirty="0">
                <a:solidFill>
                  <a:schemeClr val="bg1"/>
                </a:solidFill>
                <a:hlinkClick r:id="rId2"/>
              </a:rPr>
              <a:t>moreover</a:t>
            </a:r>
            <a:r>
              <a:rPr lang="en-US" dirty="0">
                <a:solidFill>
                  <a:schemeClr val="bg1"/>
                </a:solidFill>
              </a:rPr>
              <a:t> </a:t>
            </a:r>
            <a:r>
              <a:rPr lang="en-US" dirty="0"/>
              <a:t>in that </a:t>
            </a:r>
            <a:r>
              <a:rPr lang="en-US" i="1" dirty="0">
                <a:solidFill>
                  <a:schemeClr val="accent2"/>
                </a:solidFill>
              </a:rPr>
              <a:t>furthermore</a:t>
            </a:r>
            <a:r>
              <a:rPr lang="en-US" dirty="0"/>
              <a:t> indicates the expansion of an existing idea without introducing new concepts, while </a:t>
            </a:r>
            <a:r>
              <a:rPr lang="en-US" i="1" dirty="0">
                <a:solidFill>
                  <a:schemeClr val="bg1"/>
                </a:solidFill>
                <a:hlinkClick r:id="rId2"/>
              </a:rPr>
              <a:t>moreover</a:t>
            </a:r>
            <a:r>
              <a:rPr lang="en-US" dirty="0">
                <a:solidFill>
                  <a:schemeClr val="bg1"/>
                </a:solidFill>
              </a:rPr>
              <a:t> </a:t>
            </a:r>
            <a:r>
              <a:rPr lang="en-US" dirty="0"/>
              <a:t>tends to introduce a new topic in support of the old one (cf. </a:t>
            </a:r>
            <a:r>
              <a:rPr lang="en-US" dirty="0">
                <a:solidFill>
                  <a:schemeClr val="bg1"/>
                </a:solidFill>
                <a:hlinkClick r:id="rId3"/>
              </a:rPr>
              <a:t>given-new information</a:t>
            </a:r>
            <a:r>
              <a:rPr lang="en-US" dirty="0"/>
              <a:t>).</a:t>
            </a:r>
          </a:p>
        </p:txBody>
      </p:sp>
      <p:sp>
        <p:nvSpPr>
          <p:cNvPr id="4" name="Rectangle 3"/>
          <p:cNvSpPr/>
          <p:nvPr/>
        </p:nvSpPr>
        <p:spPr>
          <a:xfrm>
            <a:off x="1352938" y="3396343"/>
            <a:ext cx="9199984" cy="2585323"/>
          </a:xfrm>
          <a:prstGeom prst="rect">
            <a:avLst/>
          </a:prstGeom>
        </p:spPr>
        <p:txBody>
          <a:bodyPr wrap="square">
            <a:spAutoFit/>
          </a:bodyPr>
          <a:lstStyle/>
          <a:p>
            <a:r>
              <a:rPr lang="en-US" dirty="0"/>
              <a:t>The benefits of hydrogen fuel cells are just reaching the mindset of the mainstream political and energy world. Because Hydrogen releases no air pollution or greenhouse gases, it offers the greatest potential for a clean energy not-so-distant future. Hydrogen fuel can be generated from renewable energy sources such as wind and solar power which have little or no greenhouse gas emissions. </a:t>
            </a:r>
            <a:r>
              <a:rPr lang="en-US" b="1" dirty="0">
                <a:solidFill>
                  <a:schemeClr val="accent2"/>
                </a:solidFill>
              </a:rPr>
              <a:t>Furthermore</a:t>
            </a:r>
            <a:r>
              <a:rPr lang="en-US" b="1" dirty="0"/>
              <a:t>, changing over to hydrogen fuel would help bolster the job market, and help jumpstart an economy based on sustainability, rather than destruction and depletion of resources and national lands.</a:t>
            </a:r>
            <a:r>
              <a:rPr lang="en-US" dirty="0"/>
              <a:t> On average, renewable energy creates 4.5 times as many short term construction jobs and 8 times as many long term operations and maintenance jobs than natural gas based electricity production. </a:t>
            </a:r>
          </a:p>
        </p:txBody>
      </p:sp>
    </p:spTree>
    <p:extLst>
      <p:ext uri="{BB962C8B-B14F-4D97-AF65-F5344CB8AC3E}">
        <p14:creationId xmlns:p14="http://schemas.microsoft.com/office/powerpoint/2010/main" val="25002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Contrastive sentence connectors</a:t>
            </a:r>
          </a:p>
        </p:txBody>
      </p:sp>
      <p:graphicFrame>
        <p:nvGraphicFramePr>
          <p:cNvPr id="4" name="Content Placeholder 3"/>
          <p:cNvGraphicFramePr>
            <a:graphicFrameLocks noGrp="1"/>
          </p:cNvGraphicFramePr>
          <p:nvPr>
            <p:ph idx="1"/>
            <p:extLst/>
          </p:nvPr>
        </p:nvGraphicFramePr>
        <p:xfrm>
          <a:off x="838200" y="1472620"/>
          <a:ext cx="10515600" cy="1287780"/>
        </p:xfrm>
        <a:graphic>
          <a:graphicData uri="http://schemas.openxmlformats.org/drawingml/2006/table">
            <a:tbl>
              <a:tblPr/>
              <a:tblGrid>
                <a:gridCol w="2628900">
                  <a:extLst>
                    <a:ext uri="{9D8B030D-6E8A-4147-A177-3AD203B41FA5}">
                      <a16:colId xmlns:a16="http://schemas.microsoft.com/office/drawing/2014/main" val="3849018334"/>
                    </a:ext>
                  </a:extLst>
                </a:gridCol>
                <a:gridCol w="2628900">
                  <a:extLst>
                    <a:ext uri="{9D8B030D-6E8A-4147-A177-3AD203B41FA5}">
                      <a16:colId xmlns:a16="http://schemas.microsoft.com/office/drawing/2014/main" val="1418717434"/>
                    </a:ext>
                  </a:extLst>
                </a:gridCol>
                <a:gridCol w="2628900">
                  <a:extLst>
                    <a:ext uri="{9D8B030D-6E8A-4147-A177-3AD203B41FA5}">
                      <a16:colId xmlns:a16="http://schemas.microsoft.com/office/drawing/2014/main" val="1486649595"/>
                    </a:ext>
                  </a:extLst>
                </a:gridCol>
                <a:gridCol w="2628900">
                  <a:extLst>
                    <a:ext uri="{9D8B030D-6E8A-4147-A177-3AD203B41FA5}">
                      <a16:colId xmlns:a16="http://schemas.microsoft.com/office/drawing/2014/main" val="409317260"/>
                    </a:ext>
                  </a:extLst>
                </a:gridCol>
              </a:tblGrid>
              <a:tr h="0">
                <a:tc>
                  <a:txBody>
                    <a:bodyPr/>
                    <a:lstStyle/>
                    <a:p>
                      <a:r>
                        <a:rPr lang="en-US" dirty="0">
                          <a:hlinkClick r:id="rId3"/>
                        </a:rPr>
                        <a:t>Alternatively,...</a:t>
                      </a:r>
                      <a:br>
                        <a:rPr lang="en-US" dirty="0"/>
                      </a:br>
                      <a:r>
                        <a:rPr lang="en-US" dirty="0">
                          <a:hlinkClick r:id="rId4"/>
                        </a:rPr>
                        <a:t>By contrast,...</a:t>
                      </a:r>
                      <a:br>
                        <a:rPr lang="en-US" dirty="0"/>
                      </a:br>
                      <a:r>
                        <a:rPr lang="en-US" dirty="0">
                          <a:hlinkClick r:id="rId5"/>
                        </a:rPr>
                        <a:t>Conversely,...</a:t>
                      </a:r>
                      <a:r>
                        <a:rPr lang="en-US" dirty="0"/>
                        <a:t> </a:t>
                      </a:r>
                    </a:p>
                  </a:txBody>
                  <a:tcPr marL="95250" marR="95250" marT="95250" marB="95250">
                    <a:lnL>
                      <a:noFill/>
                    </a:lnL>
                    <a:lnR>
                      <a:noFill/>
                    </a:lnR>
                    <a:lnT>
                      <a:noFill/>
                    </a:lnT>
                    <a:lnB>
                      <a:noFill/>
                    </a:lnB>
                    <a:solidFill>
                      <a:schemeClr val="tx1"/>
                    </a:solidFill>
                  </a:tcPr>
                </a:tc>
                <a:tc>
                  <a:txBody>
                    <a:bodyPr/>
                    <a:lstStyle/>
                    <a:p>
                      <a:r>
                        <a:rPr lang="en-US">
                          <a:hlinkClick r:id="rId6"/>
                        </a:rPr>
                        <a:t>However,...</a:t>
                      </a:r>
                      <a:br>
                        <a:rPr lang="en-US"/>
                      </a:br>
                      <a:r>
                        <a:rPr lang="en-US">
                          <a:hlinkClick r:id="rId4"/>
                        </a:rPr>
                        <a:t>In contrast,...</a:t>
                      </a:r>
                      <a:br>
                        <a:rPr lang="en-US"/>
                      </a:br>
                      <a:r>
                        <a:rPr lang="en-US">
                          <a:hlinkClick r:id="rId7"/>
                        </a:rPr>
                        <a:t>Instead,...</a:t>
                      </a:r>
                      <a:br>
                        <a:rPr lang="en-US"/>
                      </a:br>
                      <a:endParaRPr lang="en-US"/>
                    </a:p>
                  </a:txBody>
                  <a:tcPr marL="95250" marR="95250" marT="95250" marB="95250">
                    <a:lnL>
                      <a:noFill/>
                    </a:lnL>
                    <a:lnR>
                      <a:noFill/>
                    </a:lnR>
                    <a:lnT>
                      <a:noFill/>
                    </a:lnT>
                    <a:lnB>
                      <a:noFill/>
                    </a:lnB>
                    <a:solidFill>
                      <a:schemeClr val="tx1"/>
                    </a:solidFill>
                  </a:tcPr>
                </a:tc>
                <a:tc>
                  <a:txBody>
                    <a:bodyPr/>
                    <a:lstStyle/>
                    <a:p>
                      <a:r>
                        <a:rPr lang="en-US">
                          <a:hlinkClick r:id="rId8"/>
                        </a:rPr>
                        <a:t>Nonetheless,...</a:t>
                      </a:r>
                      <a:br>
                        <a:rPr lang="en-US"/>
                      </a:br>
                      <a:r>
                        <a:rPr lang="en-US">
                          <a:hlinkClick r:id="rId8"/>
                        </a:rPr>
                        <a:t>Nevertheless,...</a:t>
                      </a:r>
                      <a:r>
                        <a:rPr lang="en-US"/>
                        <a:t> </a:t>
                      </a:r>
                    </a:p>
                  </a:txBody>
                  <a:tcPr marL="95250" marR="95250" marT="95250" marB="95250">
                    <a:lnL>
                      <a:noFill/>
                    </a:lnL>
                    <a:lnR>
                      <a:noFill/>
                    </a:lnR>
                    <a:lnT>
                      <a:noFill/>
                    </a:lnT>
                    <a:lnB>
                      <a:noFill/>
                    </a:lnB>
                    <a:solidFill>
                      <a:schemeClr val="tx1"/>
                    </a:solidFill>
                  </a:tcPr>
                </a:tc>
                <a:tc>
                  <a:txBody>
                    <a:bodyPr/>
                    <a:lstStyle/>
                    <a:p>
                      <a:r>
                        <a:rPr lang="en-US" dirty="0">
                          <a:hlinkClick r:id="rId9"/>
                        </a:rPr>
                        <a:t>On the other hand,...</a:t>
                      </a:r>
                      <a:br>
                        <a:rPr lang="en-US" dirty="0"/>
                      </a:br>
                      <a:r>
                        <a:rPr lang="en-US" dirty="0">
                          <a:hlinkClick r:id="rId10"/>
                        </a:rPr>
                        <a:t>On the contrary,...</a:t>
                      </a:r>
                      <a:endParaRPr lang="en-US" dirty="0"/>
                    </a:p>
                  </a:txBody>
                  <a:tcPr marL="95250" marR="95250" marT="95250" marB="95250">
                    <a:lnL>
                      <a:noFill/>
                    </a:lnL>
                    <a:lnR>
                      <a:noFill/>
                    </a:lnR>
                    <a:lnT>
                      <a:noFill/>
                    </a:lnT>
                    <a:lnB>
                      <a:noFill/>
                    </a:lnB>
                    <a:solidFill>
                      <a:schemeClr val="tx1"/>
                    </a:solidFill>
                  </a:tcPr>
                </a:tc>
                <a:extLst>
                  <a:ext uri="{0D108BD9-81ED-4DB2-BD59-A6C34878D82A}">
                    <a16:rowId xmlns:a16="http://schemas.microsoft.com/office/drawing/2014/main" val="2084565015"/>
                  </a:ext>
                </a:extLst>
              </a:tr>
            </a:tbl>
          </a:graphicData>
        </a:graphic>
      </p:graphicFrame>
      <p:sp>
        <p:nvSpPr>
          <p:cNvPr id="5" name="Rectangle 1">
            <a:hlinkClick r:id="rId10"/>
          </p:cNvPr>
          <p:cNvSpPr>
            <a:spLocks noChangeArrowheads="1"/>
          </p:cNvSpPr>
          <p:nvPr/>
        </p:nvSpPr>
        <p:spPr bwMode="auto">
          <a:xfrm>
            <a:off x="0" y="-18008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838200" y="2967135"/>
            <a:ext cx="10515600" cy="2308324"/>
          </a:xfrm>
          <a:prstGeom prst="rect">
            <a:avLst/>
          </a:prstGeom>
          <a:noFill/>
        </p:spPr>
        <p:txBody>
          <a:bodyPr wrap="square" rtlCol="0">
            <a:spAutoFit/>
          </a:bodyPr>
          <a:lstStyle/>
          <a:p>
            <a:r>
              <a:rPr lang="en-US" sz="2400" dirty="0"/>
              <a:t>These sentence connectors function to introduce information that </a:t>
            </a:r>
            <a:r>
              <a:rPr lang="en-US" sz="2400" b="1" dirty="0"/>
              <a:t>contrasts</a:t>
            </a:r>
            <a:r>
              <a:rPr lang="en-US" sz="2400" dirty="0"/>
              <a:t> with or </a:t>
            </a:r>
            <a:r>
              <a:rPr lang="en-US" sz="2400" b="1" dirty="0"/>
              <a:t>differs</a:t>
            </a:r>
            <a:r>
              <a:rPr lang="en-US" sz="2400" dirty="0"/>
              <a:t> from information given in previous sentences. Although contrastive sentence connectors can also be placed within the sentences, they mainly occur at the beginning of sentences. </a:t>
            </a:r>
          </a:p>
          <a:p>
            <a:endParaRPr lang="en-US" sz="2400" dirty="0"/>
          </a:p>
          <a:p>
            <a:r>
              <a:rPr lang="en-US" sz="2400" dirty="0"/>
              <a:t>Contrastive connectors can be divided into four groups: </a:t>
            </a:r>
          </a:p>
        </p:txBody>
      </p:sp>
    </p:spTree>
    <p:extLst>
      <p:ext uri="{BB962C8B-B14F-4D97-AF65-F5344CB8AC3E}">
        <p14:creationId xmlns:p14="http://schemas.microsoft.com/office/powerpoint/2010/main" val="2633876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Contrastive sentence connectors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a:t>Concessive</a:t>
            </a:r>
            <a:r>
              <a:rPr lang="en-US" dirty="0"/>
              <a:t> connectors introduce something </a:t>
            </a:r>
            <a:r>
              <a:rPr lang="en-US" i="1" dirty="0"/>
              <a:t>unexpected</a:t>
            </a:r>
            <a:r>
              <a:rPr lang="en-US" dirty="0"/>
              <a:t> or </a:t>
            </a:r>
            <a:r>
              <a:rPr lang="en-US" i="1" dirty="0"/>
              <a:t>surprising</a:t>
            </a:r>
            <a:r>
              <a:rPr lang="en-US" dirty="0"/>
              <a:t> in view of what was said earlier. </a:t>
            </a:r>
            <a:br>
              <a:rPr lang="en-US" dirty="0"/>
            </a:br>
            <a:r>
              <a:rPr lang="en-US" i="1" dirty="0"/>
              <a:t>(</a:t>
            </a:r>
            <a:r>
              <a:rPr lang="en-US" i="1" dirty="0">
                <a:solidFill>
                  <a:schemeClr val="bg1"/>
                </a:solidFill>
                <a:hlinkClick r:id="rId2"/>
              </a:rPr>
              <a:t>However,...</a:t>
            </a:r>
            <a:r>
              <a:rPr lang="en-US" i="1" dirty="0">
                <a:solidFill>
                  <a:schemeClr val="bg1"/>
                </a:solidFill>
              </a:rPr>
              <a:t> </a:t>
            </a:r>
            <a:r>
              <a:rPr lang="en-US" i="1" dirty="0"/>
              <a:t>and</a:t>
            </a:r>
            <a:r>
              <a:rPr lang="en-US" i="1" dirty="0">
                <a:solidFill>
                  <a:schemeClr val="bg1"/>
                </a:solidFill>
              </a:rPr>
              <a:t> </a:t>
            </a:r>
            <a:r>
              <a:rPr lang="en-US" i="1" dirty="0">
                <a:solidFill>
                  <a:schemeClr val="bg1"/>
                </a:solidFill>
                <a:hlinkClick r:id="rId3"/>
              </a:rPr>
              <a:t>Nevertheless / Nonetheless,...</a:t>
            </a:r>
            <a:r>
              <a:rPr lang="en-US" i="1" dirty="0"/>
              <a:t>)</a:t>
            </a:r>
            <a:endParaRPr lang="en-US" dirty="0"/>
          </a:p>
          <a:p>
            <a:pPr marL="514350" indent="-514350">
              <a:buFont typeface="+mj-lt"/>
              <a:buAutoNum type="arabicPeriod"/>
            </a:pPr>
            <a:r>
              <a:rPr lang="en-US" b="1" dirty="0"/>
              <a:t>Adversative</a:t>
            </a:r>
            <a:r>
              <a:rPr lang="en-US" dirty="0"/>
              <a:t> connectors introduce OR point out </a:t>
            </a:r>
            <a:r>
              <a:rPr lang="en-US" i="1" dirty="0"/>
              <a:t>differences</a:t>
            </a:r>
            <a:r>
              <a:rPr lang="en-US" dirty="0"/>
              <a:t>. </a:t>
            </a:r>
            <a:br>
              <a:rPr lang="en-US" dirty="0"/>
            </a:br>
            <a:r>
              <a:rPr lang="en-US" i="1" dirty="0"/>
              <a:t>(</a:t>
            </a:r>
            <a:r>
              <a:rPr lang="en-US" i="1" dirty="0">
                <a:solidFill>
                  <a:schemeClr val="bg1"/>
                </a:solidFill>
                <a:hlinkClick r:id="rId4"/>
              </a:rPr>
              <a:t>On the other hand,...</a:t>
            </a:r>
            <a:r>
              <a:rPr lang="en-US" i="1" dirty="0">
                <a:solidFill>
                  <a:schemeClr val="bg1"/>
                </a:solidFill>
              </a:rPr>
              <a:t>; </a:t>
            </a:r>
            <a:r>
              <a:rPr lang="en-US" i="1" dirty="0">
                <a:solidFill>
                  <a:schemeClr val="bg1"/>
                </a:solidFill>
                <a:hlinkClick r:id="rId5"/>
              </a:rPr>
              <a:t>In contrast / By contrast,...</a:t>
            </a:r>
            <a:r>
              <a:rPr lang="en-US" i="1" dirty="0">
                <a:solidFill>
                  <a:schemeClr val="bg1"/>
                </a:solidFill>
              </a:rPr>
              <a:t>; </a:t>
            </a:r>
            <a:r>
              <a:rPr lang="en-US" i="1" dirty="0">
                <a:solidFill>
                  <a:schemeClr val="bg1"/>
                </a:solidFill>
                <a:hlinkClick r:id="rId6"/>
              </a:rPr>
              <a:t>Conversely,...</a:t>
            </a:r>
            <a:r>
              <a:rPr lang="en-US" i="1" dirty="0"/>
              <a:t>)</a:t>
            </a:r>
            <a:endParaRPr lang="en-US" dirty="0"/>
          </a:p>
          <a:p>
            <a:pPr marL="514350" indent="-514350">
              <a:buFont typeface="+mj-lt"/>
              <a:buAutoNum type="arabicPeriod"/>
            </a:pPr>
            <a:r>
              <a:rPr lang="en-US" b="1" dirty="0"/>
              <a:t>Argumentative</a:t>
            </a:r>
            <a:r>
              <a:rPr lang="en-US" dirty="0"/>
              <a:t> connectors challenge or dispute the </a:t>
            </a:r>
            <a:r>
              <a:rPr lang="en-US" i="1" dirty="0"/>
              <a:t>“truth”</a:t>
            </a:r>
            <a:r>
              <a:rPr lang="en-US" dirty="0"/>
              <a:t> of a widely-held view. </a:t>
            </a:r>
            <a:br>
              <a:rPr lang="en-US" dirty="0"/>
            </a:br>
            <a:r>
              <a:rPr lang="en-US" i="1" dirty="0"/>
              <a:t>(</a:t>
            </a:r>
            <a:r>
              <a:rPr lang="en-US" i="1" dirty="0">
                <a:solidFill>
                  <a:schemeClr val="bg1"/>
                </a:solidFill>
                <a:hlinkClick r:id="rId7"/>
              </a:rPr>
              <a:t>On the contrary,...</a:t>
            </a:r>
            <a:r>
              <a:rPr lang="en-US" i="1" dirty="0"/>
              <a:t>)</a:t>
            </a:r>
            <a:endParaRPr lang="en-US" dirty="0"/>
          </a:p>
          <a:p>
            <a:pPr marL="514350" indent="-514350">
              <a:buFont typeface="+mj-lt"/>
              <a:buAutoNum type="arabicPeriod"/>
            </a:pPr>
            <a:r>
              <a:rPr lang="en-US" b="1" dirty="0" err="1"/>
              <a:t>Replacive</a:t>
            </a:r>
            <a:r>
              <a:rPr lang="en-US" dirty="0"/>
              <a:t> connectors </a:t>
            </a:r>
            <a:r>
              <a:rPr lang="en-US" i="1" dirty="0"/>
              <a:t>eliminate</a:t>
            </a:r>
            <a:r>
              <a:rPr lang="en-US" dirty="0"/>
              <a:t> earlier topics from discussion and </a:t>
            </a:r>
            <a:r>
              <a:rPr lang="en-US" i="1" dirty="0"/>
              <a:t>replace</a:t>
            </a:r>
            <a:r>
              <a:rPr lang="en-US" dirty="0"/>
              <a:t> them with new ones. </a:t>
            </a:r>
            <a:br>
              <a:rPr lang="en-US" dirty="0"/>
            </a:br>
            <a:r>
              <a:rPr lang="en-US" i="1" dirty="0"/>
              <a:t>(</a:t>
            </a:r>
            <a:r>
              <a:rPr lang="en-US" i="1" dirty="0">
                <a:solidFill>
                  <a:schemeClr val="bg1"/>
                </a:solidFill>
                <a:hlinkClick r:id="rId8"/>
              </a:rPr>
              <a:t>Instead,...</a:t>
            </a:r>
            <a:r>
              <a:rPr lang="en-US" i="1" dirty="0">
                <a:solidFill>
                  <a:schemeClr val="bg1"/>
                </a:solidFill>
              </a:rPr>
              <a:t> </a:t>
            </a:r>
            <a:r>
              <a:rPr lang="en-US" i="1" dirty="0"/>
              <a:t>and</a:t>
            </a:r>
            <a:r>
              <a:rPr lang="en-US" i="1" dirty="0">
                <a:solidFill>
                  <a:schemeClr val="bg1"/>
                </a:solidFill>
              </a:rPr>
              <a:t> </a:t>
            </a:r>
            <a:r>
              <a:rPr lang="en-US" i="1" dirty="0">
                <a:solidFill>
                  <a:schemeClr val="bg1"/>
                </a:solidFill>
                <a:hlinkClick r:id="rId9"/>
              </a:rPr>
              <a:t>Alternatively,...</a:t>
            </a:r>
            <a:r>
              <a:rPr lang="en-US" i="1" dirty="0"/>
              <a:t>)</a:t>
            </a:r>
            <a:r>
              <a:rPr lang="en-US" dirty="0"/>
              <a:t> </a:t>
            </a:r>
          </a:p>
          <a:p>
            <a:pPr marL="0" indent="0">
              <a:buNone/>
            </a:pPr>
            <a:endParaRPr lang="en-US" dirty="0"/>
          </a:p>
        </p:txBody>
      </p:sp>
      <p:sp>
        <p:nvSpPr>
          <p:cNvPr id="4" name="Oval 3"/>
          <p:cNvSpPr/>
          <p:nvPr/>
        </p:nvSpPr>
        <p:spPr>
          <a:xfrm>
            <a:off x="1390261" y="2435290"/>
            <a:ext cx="1819470" cy="587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230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HOWEVER</a:t>
            </a:r>
            <a:r>
              <a:rPr lang="en-US" dirty="0"/>
              <a:t> </a:t>
            </a:r>
          </a:p>
        </p:txBody>
      </p:sp>
      <p:sp>
        <p:nvSpPr>
          <p:cNvPr id="3" name="Content Placeholder 2"/>
          <p:cNvSpPr>
            <a:spLocks noGrp="1"/>
          </p:cNvSpPr>
          <p:nvPr>
            <p:ph idx="1"/>
          </p:nvPr>
        </p:nvSpPr>
        <p:spPr/>
        <p:txBody>
          <a:bodyPr/>
          <a:lstStyle/>
          <a:p>
            <a:pPr marL="0" indent="0">
              <a:buNone/>
            </a:pPr>
            <a:r>
              <a:rPr lang="en-US" i="1" dirty="0"/>
              <a:t>“However”</a:t>
            </a:r>
            <a:r>
              <a:rPr lang="en-US" dirty="0"/>
              <a:t> is the most common of the contrastive sentence connectors and can serve two different functions. It can</a:t>
            </a:r>
          </a:p>
          <a:p>
            <a:pPr marL="514350" indent="-514350">
              <a:buFont typeface="+mj-lt"/>
              <a:buAutoNum type="arabicPeriod"/>
            </a:pPr>
            <a:r>
              <a:rPr lang="en-US" dirty="0"/>
              <a:t>introduce </a:t>
            </a:r>
            <a:r>
              <a:rPr lang="en-US" b="1" u="sng" dirty="0"/>
              <a:t>conflict</a:t>
            </a:r>
            <a:r>
              <a:rPr lang="en-US" dirty="0"/>
              <a:t> or a </a:t>
            </a:r>
            <a:r>
              <a:rPr lang="en-US" b="1" u="sng" dirty="0"/>
              <a:t>problem</a:t>
            </a:r>
            <a:r>
              <a:rPr lang="en-US" dirty="0"/>
              <a:t> that contrasts with the </a:t>
            </a:r>
            <a:r>
              <a:rPr lang="en-US" i="1" dirty="0"/>
              <a:t>situation</a:t>
            </a:r>
            <a:r>
              <a:rPr lang="en-US" dirty="0"/>
              <a:t>, </a:t>
            </a:r>
            <a:r>
              <a:rPr lang="en-US" i="1" dirty="0"/>
              <a:t>facts</a:t>
            </a:r>
            <a:r>
              <a:rPr lang="en-US" dirty="0"/>
              <a:t> or </a:t>
            </a:r>
            <a:r>
              <a:rPr lang="en-US" i="1" dirty="0"/>
              <a:t>viewpoints</a:t>
            </a:r>
            <a:r>
              <a:rPr lang="en-US" dirty="0"/>
              <a:t> presented in earlier sentences, or </a:t>
            </a:r>
          </a:p>
          <a:p>
            <a:pPr marL="514350" indent="-514350">
              <a:buFont typeface="+mj-lt"/>
              <a:buAutoNum type="arabicPeriod"/>
            </a:pPr>
            <a:r>
              <a:rPr lang="en-US" dirty="0"/>
              <a:t>signal that the contrast introduced in the second sentence is somehow </a:t>
            </a:r>
            <a:r>
              <a:rPr lang="en-US" b="1" u="sng" dirty="0"/>
              <a:t>surprising</a:t>
            </a:r>
            <a:r>
              <a:rPr lang="en-US" dirty="0"/>
              <a:t> or </a:t>
            </a:r>
            <a:r>
              <a:rPr lang="en-US" b="1" u="sng" dirty="0"/>
              <a:t>unexpected</a:t>
            </a:r>
            <a:r>
              <a:rPr lang="en-US" dirty="0"/>
              <a:t> in light of what was said in the first sentence.</a:t>
            </a:r>
          </a:p>
        </p:txBody>
      </p:sp>
    </p:spTree>
    <p:extLst>
      <p:ext uri="{BB962C8B-B14F-4D97-AF65-F5344CB8AC3E}">
        <p14:creationId xmlns:p14="http://schemas.microsoft.com/office/powerpoint/2010/main" val="3002329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HOWEVER: INTRODUCING A PROBLEM</a:t>
            </a:r>
            <a:endParaRPr lang="en-US" dirty="0"/>
          </a:p>
        </p:txBody>
      </p:sp>
      <p:sp>
        <p:nvSpPr>
          <p:cNvPr id="3" name="Content Placeholder 2"/>
          <p:cNvSpPr>
            <a:spLocks noGrp="1"/>
          </p:cNvSpPr>
          <p:nvPr>
            <p:ph idx="1"/>
          </p:nvPr>
        </p:nvSpPr>
        <p:spPr>
          <a:xfrm>
            <a:off x="838200" y="1359095"/>
            <a:ext cx="10515600" cy="1060255"/>
          </a:xfrm>
        </p:spPr>
        <p:txBody>
          <a:bodyPr>
            <a:normAutofit/>
          </a:bodyPr>
          <a:lstStyle/>
          <a:p>
            <a:pPr marL="0" indent="0">
              <a:buNone/>
            </a:pPr>
            <a:r>
              <a:rPr lang="en-US" sz="3200" dirty="0"/>
              <a:t>By far, the most important use of </a:t>
            </a:r>
            <a:r>
              <a:rPr lang="en-US" sz="3200" i="1" dirty="0"/>
              <a:t>“however”</a:t>
            </a:r>
            <a:r>
              <a:rPr lang="en-US" sz="3200" dirty="0"/>
              <a:t> is to introduce a problem in a </a:t>
            </a:r>
            <a:r>
              <a:rPr lang="en-US" sz="3200" b="1" dirty="0"/>
              <a:t>Situation-Problem-Solution</a:t>
            </a:r>
            <a:r>
              <a:rPr lang="en-US" sz="3200" dirty="0"/>
              <a:t> pattern. </a:t>
            </a:r>
          </a:p>
        </p:txBody>
      </p:sp>
      <p:sp>
        <p:nvSpPr>
          <p:cNvPr id="5" name="TextBox 4"/>
          <p:cNvSpPr txBox="1"/>
          <p:nvPr/>
        </p:nvSpPr>
        <p:spPr>
          <a:xfrm>
            <a:off x="838200" y="2799767"/>
            <a:ext cx="10515600" cy="3416320"/>
          </a:xfrm>
          <a:prstGeom prst="rect">
            <a:avLst/>
          </a:prstGeom>
          <a:noFill/>
        </p:spPr>
        <p:txBody>
          <a:bodyPr wrap="square" rtlCol="0">
            <a:spAutoFit/>
          </a:bodyPr>
          <a:lstStyle/>
          <a:p>
            <a:r>
              <a:rPr lang="en-US" sz="2400" dirty="0"/>
              <a:t>Situation ( + ) </a:t>
            </a:r>
            <a:r>
              <a:rPr lang="en-US" sz="2400" dirty="0">
                <a:sym typeface="Wingdings" panose="05000000000000000000" pitchFamily="2" charset="2"/>
              </a:rPr>
              <a:t></a:t>
            </a:r>
            <a:r>
              <a:rPr lang="en-US" sz="2400" dirty="0"/>
              <a:t> Problem ( - )</a:t>
            </a:r>
          </a:p>
          <a:p>
            <a:pPr lvl="1"/>
            <a:r>
              <a:rPr lang="en-US" sz="2400" dirty="0"/>
              <a:t>Sampling techniques developed for attribute inspection have traditionally been designed on the basis of perfect human inspection. </a:t>
            </a:r>
            <a:r>
              <a:rPr lang="en-US" sz="2400" dirty="0">
                <a:solidFill>
                  <a:schemeClr val="accent2"/>
                </a:solidFill>
              </a:rPr>
              <a:t>However</a:t>
            </a:r>
            <a:r>
              <a:rPr lang="en-US" sz="2400" dirty="0"/>
              <a:t>, studies in human factors have shown that human inspection is not error free.</a:t>
            </a:r>
          </a:p>
          <a:p>
            <a:endParaRPr lang="en-US" sz="2400" dirty="0"/>
          </a:p>
          <a:p>
            <a:r>
              <a:rPr lang="en-US" sz="2400" dirty="0"/>
              <a:t>Earlier research ( + ) </a:t>
            </a:r>
            <a:r>
              <a:rPr lang="en-US" sz="2400" dirty="0">
                <a:sym typeface="Wingdings" panose="05000000000000000000" pitchFamily="2" charset="2"/>
              </a:rPr>
              <a:t> </a:t>
            </a:r>
            <a:r>
              <a:rPr lang="en-US" sz="2400" dirty="0"/>
              <a:t>Criticism ( - )</a:t>
            </a:r>
          </a:p>
          <a:p>
            <a:pPr lvl="1"/>
            <a:r>
              <a:rPr lang="en-US" sz="2400" dirty="0"/>
              <a:t>The prototype training program proved to be successful in improving inspection accuracy. </a:t>
            </a:r>
            <a:r>
              <a:rPr lang="en-US" sz="2400" dirty="0">
                <a:solidFill>
                  <a:schemeClr val="accent2"/>
                </a:solidFill>
              </a:rPr>
              <a:t>However</a:t>
            </a:r>
            <a:r>
              <a:rPr lang="en-US" sz="2400" dirty="0"/>
              <a:t>, it did not show significant improvements in inspection speed. </a:t>
            </a:r>
          </a:p>
        </p:txBody>
      </p:sp>
    </p:spTree>
    <p:extLst>
      <p:ext uri="{BB962C8B-B14F-4D97-AF65-F5344CB8AC3E}">
        <p14:creationId xmlns:p14="http://schemas.microsoft.com/office/powerpoint/2010/main" val="45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Causative sentence connectors</a:t>
            </a:r>
          </a:p>
        </p:txBody>
      </p:sp>
      <p:graphicFrame>
        <p:nvGraphicFramePr>
          <p:cNvPr id="4" name="Content Placeholder 3"/>
          <p:cNvGraphicFramePr>
            <a:graphicFrameLocks noGrp="1"/>
          </p:cNvGraphicFramePr>
          <p:nvPr>
            <p:ph idx="1"/>
            <p:extLst/>
          </p:nvPr>
        </p:nvGraphicFramePr>
        <p:xfrm>
          <a:off x="838200" y="1424140"/>
          <a:ext cx="10515600" cy="918210"/>
        </p:xfrm>
        <a:graphic>
          <a:graphicData uri="http://schemas.openxmlformats.org/drawingml/2006/table">
            <a:tbl>
              <a:tblPr/>
              <a:tblGrid>
                <a:gridCol w="2628900">
                  <a:extLst>
                    <a:ext uri="{9D8B030D-6E8A-4147-A177-3AD203B41FA5}">
                      <a16:colId xmlns:a16="http://schemas.microsoft.com/office/drawing/2014/main" val="1173824719"/>
                    </a:ext>
                  </a:extLst>
                </a:gridCol>
                <a:gridCol w="2628900">
                  <a:extLst>
                    <a:ext uri="{9D8B030D-6E8A-4147-A177-3AD203B41FA5}">
                      <a16:colId xmlns:a16="http://schemas.microsoft.com/office/drawing/2014/main" val="117974225"/>
                    </a:ext>
                  </a:extLst>
                </a:gridCol>
                <a:gridCol w="2628900">
                  <a:extLst>
                    <a:ext uri="{9D8B030D-6E8A-4147-A177-3AD203B41FA5}">
                      <a16:colId xmlns:a16="http://schemas.microsoft.com/office/drawing/2014/main" val="3851911978"/>
                    </a:ext>
                  </a:extLst>
                </a:gridCol>
                <a:gridCol w="2628900">
                  <a:extLst>
                    <a:ext uri="{9D8B030D-6E8A-4147-A177-3AD203B41FA5}">
                      <a16:colId xmlns:a16="http://schemas.microsoft.com/office/drawing/2014/main" val="498008453"/>
                    </a:ext>
                  </a:extLst>
                </a:gridCol>
              </a:tblGrid>
              <a:tr h="0">
                <a:tc>
                  <a:txBody>
                    <a:bodyPr/>
                    <a:lstStyle/>
                    <a:p>
                      <a:r>
                        <a:rPr lang="en-US" dirty="0">
                          <a:solidFill>
                            <a:schemeClr val="bg1"/>
                          </a:solidFill>
                          <a:hlinkClick r:id="rId3"/>
                        </a:rPr>
                        <a:t>Thus,...</a:t>
                      </a:r>
                      <a:br>
                        <a:rPr lang="en-US" dirty="0">
                          <a:solidFill>
                            <a:schemeClr val="bg1"/>
                          </a:solidFill>
                        </a:rPr>
                      </a:br>
                      <a:r>
                        <a:rPr lang="en-US" dirty="0">
                          <a:solidFill>
                            <a:schemeClr val="bg1"/>
                          </a:solidFill>
                          <a:hlinkClick r:id="rId4"/>
                        </a:rPr>
                        <a:t>Therefore,...</a:t>
                      </a:r>
                      <a:r>
                        <a:rPr lang="en-US" dirty="0">
                          <a:solidFill>
                            <a:schemeClr val="bg1"/>
                          </a:solidFill>
                        </a:rPr>
                        <a:t> </a:t>
                      </a:r>
                    </a:p>
                  </a:txBody>
                  <a:tcPr marL="47625" marR="47625" marT="47625" marB="47625">
                    <a:lnL>
                      <a:noFill/>
                    </a:lnL>
                    <a:lnR>
                      <a:noFill/>
                    </a:lnR>
                    <a:lnT>
                      <a:noFill/>
                    </a:lnT>
                    <a:lnB>
                      <a:noFill/>
                    </a:lnB>
                    <a:solidFill>
                      <a:schemeClr val="tx1"/>
                    </a:solidFill>
                  </a:tcPr>
                </a:tc>
                <a:tc>
                  <a:txBody>
                    <a:bodyPr/>
                    <a:lstStyle/>
                    <a:p>
                      <a:r>
                        <a:rPr lang="en-US" dirty="0">
                          <a:solidFill>
                            <a:schemeClr val="bg1"/>
                          </a:solidFill>
                          <a:hlinkClick r:id="rId5"/>
                        </a:rPr>
                        <a:t>Hence,...</a:t>
                      </a:r>
                      <a:br>
                        <a:rPr lang="en-US" dirty="0">
                          <a:solidFill>
                            <a:schemeClr val="bg1"/>
                          </a:solidFill>
                        </a:rPr>
                      </a:br>
                      <a:r>
                        <a:rPr lang="en-US" dirty="0">
                          <a:solidFill>
                            <a:schemeClr val="bg1"/>
                          </a:solidFill>
                          <a:hlinkClick r:id="rId6"/>
                        </a:rPr>
                        <a:t>Consequently,...</a:t>
                      </a:r>
                      <a:br>
                        <a:rPr lang="en-US" dirty="0">
                          <a:solidFill>
                            <a:schemeClr val="bg1"/>
                          </a:solidFill>
                        </a:rPr>
                      </a:br>
                      <a:endParaRPr lang="en-US" dirty="0">
                        <a:solidFill>
                          <a:schemeClr val="bg1"/>
                        </a:solidFill>
                      </a:endParaRPr>
                    </a:p>
                  </a:txBody>
                  <a:tcPr marL="47625" marR="47625" marT="47625" marB="47625">
                    <a:lnL>
                      <a:noFill/>
                    </a:lnL>
                    <a:lnR>
                      <a:noFill/>
                    </a:lnR>
                    <a:lnT>
                      <a:noFill/>
                    </a:lnT>
                    <a:lnB>
                      <a:noFill/>
                    </a:lnB>
                    <a:solidFill>
                      <a:schemeClr val="tx1"/>
                    </a:solidFill>
                  </a:tcPr>
                </a:tc>
                <a:tc>
                  <a:txBody>
                    <a:bodyPr/>
                    <a:lstStyle/>
                    <a:p>
                      <a:r>
                        <a:rPr lang="en-US" dirty="0">
                          <a:solidFill>
                            <a:schemeClr val="bg1"/>
                          </a:solidFill>
                          <a:hlinkClick r:id="rId7"/>
                        </a:rPr>
                        <a:t>As a result,...</a:t>
                      </a:r>
                      <a:br>
                        <a:rPr lang="en-US" dirty="0">
                          <a:solidFill>
                            <a:schemeClr val="bg1"/>
                          </a:solidFill>
                        </a:rPr>
                      </a:br>
                      <a:r>
                        <a:rPr lang="en-US" dirty="0">
                          <a:solidFill>
                            <a:schemeClr val="bg1"/>
                          </a:solidFill>
                          <a:hlinkClick r:id="rId8"/>
                        </a:rPr>
                        <a:t>As a consequence,...</a:t>
                      </a:r>
                      <a:r>
                        <a:rPr lang="en-US" dirty="0">
                          <a:solidFill>
                            <a:schemeClr val="bg1"/>
                          </a:solidFill>
                        </a:rPr>
                        <a:t> </a:t>
                      </a:r>
                    </a:p>
                  </a:txBody>
                  <a:tcPr marL="47625" marR="47625" marT="47625" marB="47625">
                    <a:lnL>
                      <a:noFill/>
                    </a:lnL>
                    <a:lnR>
                      <a:noFill/>
                    </a:lnR>
                    <a:lnT>
                      <a:noFill/>
                    </a:lnT>
                    <a:lnB>
                      <a:noFill/>
                    </a:lnB>
                    <a:solidFill>
                      <a:schemeClr val="tx1"/>
                    </a:solidFill>
                  </a:tcPr>
                </a:tc>
                <a:tc>
                  <a:txBody>
                    <a:bodyPr/>
                    <a:lstStyle/>
                    <a:p>
                      <a:r>
                        <a:rPr lang="en-US" dirty="0">
                          <a:solidFill>
                            <a:schemeClr val="bg1"/>
                          </a:solidFill>
                          <a:hlinkClick r:id="rId9"/>
                        </a:rPr>
                        <a:t>For this reason,...</a:t>
                      </a:r>
                      <a:br>
                        <a:rPr lang="en-US" dirty="0">
                          <a:solidFill>
                            <a:schemeClr val="bg1"/>
                          </a:solidFill>
                        </a:rPr>
                      </a:br>
                      <a:r>
                        <a:rPr lang="en-US" dirty="0">
                          <a:solidFill>
                            <a:schemeClr val="bg1"/>
                          </a:solidFill>
                          <a:hlinkClick r:id="rId10"/>
                        </a:rPr>
                        <a:t>Accordingly,...</a:t>
                      </a:r>
                      <a:endParaRPr lang="en-US" dirty="0">
                        <a:solidFill>
                          <a:schemeClr val="bg1"/>
                        </a:solidFill>
                      </a:endParaRPr>
                    </a:p>
                  </a:txBody>
                  <a:tcPr marL="47625" marR="47625" marT="47625" marB="47625">
                    <a:lnL>
                      <a:noFill/>
                    </a:lnL>
                    <a:lnR>
                      <a:noFill/>
                    </a:lnR>
                    <a:lnT>
                      <a:noFill/>
                    </a:lnT>
                    <a:lnB>
                      <a:noFill/>
                    </a:lnB>
                    <a:solidFill>
                      <a:schemeClr val="tx1"/>
                    </a:solidFill>
                  </a:tcPr>
                </a:tc>
                <a:extLst>
                  <a:ext uri="{0D108BD9-81ED-4DB2-BD59-A6C34878D82A}">
                    <a16:rowId xmlns:a16="http://schemas.microsoft.com/office/drawing/2014/main" val="736491069"/>
                  </a:ext>
                </a:extLst>
              </a:tr>
            </a:tbl>
          </a:graphicData>
        </a:graphic>
      </p:graphicFrame>
      <p:sp>
        <p:nvSpPr>
          <p:cNvPr id="5" name="TextBox 4"/>
          <p:cNvSpPr txBox="1"/>
          <p:nvPr/>
        </p:nvSpPr>
        <p:spPr>
          <a:xfrm>
            <a:off x="838200" y="2929812"/>
            <a:ext cx="10515600" cy="1569660"/>
          </a:xfrm>
          <a:prstGeom prst="rect">
            <a:avLst/>
          </a:prstGeom>
          <a:noFill/>
        </p:spPr>
        <p:txBody>
          <a:bodyPr wrap="square" rtlCol="0">
            <a:spAutoFit/>
          </a:bodyPr>
          <a:lstStyle/>
          <a:p>
            <a:r>
              <a:rPr lang="en-US" sz="3200" dirty="0"/>
              <a:t>These sentence connectors function to introduce the </a:t>
            </a:r>
            <a:r>
              <a:rPr lang="en-US" sz="3200" b="1" dirty="0"/>
              <a:t>result</a:t>
            </a:r>
            <a:r>
              <a:rPr lang="en-US" sz="3200" dirty="0"/>
              <a:t> (</a:t>
            </a:r>
            <a:r>
              <a:rPr lang="en-US" sz="3200" i="1" dirty="0"/>
              <a:t>because of this</a:t>
            </a:r>
            <a:r>
              <a:rPr lang="en-US" sz="3200" dirty="0"/>
              <a:t>) of a </a:t>
            </a:r>
            <a:r>
              <a:rPr lang="en-US" sz="3200" b="1" dirty="0"/>
              <a:t>fact</a:t>
            </a:r>
            <a:r>
              <a:rPr lang="en-US" sz="3200" dirty="0"/>
              <a:t>, </a:t>
            </a:r>
            <a:r>
              <a:rPr lang="en-US" sz="3200" b="1" dirty="0"/>
              <a:t>action</a:t>
            </a:r>
            <a:r>
              <a:rPr lang="en-US" sz="3200" dirty="0"/>
              <a:t> or </a:t>
            </a:r>
            <a:r>
              <a:rPr lang="en-US" sz="3200" b="1" dirty="0"/>
              <a:t>event</a:t>
            </a:r>
            <a:r>
              <a:rPr lang="en-US" sz="3200" dirty="0"/>
              <a:t> given in previous sentences. </a:t>
            </a:r>
          </a:p>
        </p:txBody>
      </p:sp>
    </p:spTree>
    <p:extLst>
      <p:ext uri="{BB962C8B-B14F-4D97-AF65-F5344CB8AC3E}">
        <p14:creationId xmlns:p14="http://schemas.microsoft.com/office/powerpoint/2010/main" val="2428427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Causative sentence connectors</a:t>
            </a:r>
          </a:p>
        </p:txBody>
      </p:sp>
      <p:graphicFrame>
        <p:nvGraphicFramePr>
          <p:cNvPr id="4" name="Content Placeholder 3"/>
          <p:cNvGraphicFramePr>
            <a:graphicFrameLocks noGrp="1"/>
          </p:cNvGraphicFramePr>
          <p:nvPr>
            <p:ph idx="1"/>
            <p:extLst/>
          </p:nvPr>
        </p:nvGraphicFramePr>
        <p:xfrm>
          <a:off x="838200" y="1424140"/>
          <a:ext cx="10515600" cy="918210"/>
        </p:xfrm>
        <a:graphic>
          <a:graphicData uri="http://schemas.openxmlformats.org/drawingml/2006/table">
            <a:tbl>
              <a:tblPr/>
              <a:tblGrid>
                <a:gridCol w="2628900">
                  <a:extLst>
                    <a:ext uri="{9D8B030D-6E8A-4147-A177-3AD203B41FA5}">
                      <a16:colId xmlns:a16="http://schemas.microsoft.com/office/drawing/2014/main" val="1173824719"/>
                    </a:ext>
                  </a:extLst>
                </a:gridCol>
                <a:gridCol w="2628900">
                  <a:extLst>
                    <a:ext uri="{9D8B030D-6E8A-4147-A177-3AD203B41FA5}">
                      <a16:colId xmlns:a16="http://schemas.microsoft.com/office/drawing/2014/main" val="117974225"/>
                    </a:ext>
                  </a:extLst>
                </a:gridCol>
                <a:gridCol w="2628900">
                  <a:extLst>
                    <a:ext uri="{9D8B030D-6E8A-4147-A177-3AD203B41FA5}">
                      <a16:colId xmlns:a16="http://schemas.microsoft.com/office/drawing/2014/main" val="3851911978"/>
                    </a:ext>
                  </a:extLst>
                </a:gridCol>
                <a:gridCol w="2628900">
                  <a:extLst>
                    <a:ext uri="{9D8B030D-6E8A-4147-A177-3AD203B41FA5}">
                      <a16:colId xmlns:a16="http://schemas.microsoft.com/office/drawing/2014/main" val="498008453"/>
                    </a:ext>
                  </a:extLst>
                </a:gridCol>
              </a:tblGrid>
              <a:tr h="0">
                <a:tc>
                  <a:txBody>
                    <a:bodyPr/>
                    <a:lstStyle/>
                    <a:p>
                      <a:r>
                        <a:rPr lang="en-US" dirty="0">
                          <a:solidFill>
                            <a:schemeClr val="bg1"/>
                          </a:solidFill>
                          <a:hlinkClick r:id="rId2"/>
                        </a:rPr>
                        <a:t>Thus,...</a:t>
                      </a:r>
                      <a:br>
                        <a:rPr lang="en-US" dirty="0">
                          <a:solidFill>
                            <a:schemeClr val="bg1"/>
                          </a:solidFill>
                        </a:rPr>
                      </a:br>
                      <a:r>
                        <a:rPr lang="en-US" dirty="0">
                          <a:solidFill>
                            <a:schemeClr val="bg1"/>
                          </a:solidFill>
                          <a:hlinkClick r:id="rId3"/>
                        </a:rPr>
                        <a:t>Therefore,...</a:t>
                      </a:r>
                      <a:r>
                        <a:rPr lang="en-US" dirty="0">
                          <a:solidFill>
                            <a:schemeClr val="bg1"/>
                          </a:solidFill>
                        </a:rPr>
                        <a:t> </a:t>
                      </a:r>
                    </a:p>
                  </a:txBody>
                  <a:tcPr marL="47625" marR="47625" marT="47625" marB="47625">
                    <a:lnL>
                      <a:noFill/>
                    </a:lnL>
                    <a:lnR>
                      <a:noFill/>
                    </a:lnR>
                    <a:lnT>
                      <a:noFill/>
                    </a:lnT>
                    <a:lnB>
                      <a:noFill/>
                    </a:lnB>
                    <a:solidFill>
                      <a:schemeClr val="tx1"/>
                    </a:solidFill>
                  </a:tcPr>
                </a:tc>
                <a:tc>
                  <a:txBody>
                    <a:bodyPr/>
                    <a:lstStyle/>
                    <a:p>
                      <a:r>
                        <a:rPr lang="en-US" dirty="0">
                          <a:solidFill>
                            <a:schemeClr val="bg1"/>
                          </a:solidFill>
                          <a:hlinkClick r:id="rId4"/>
                        </a:rPr>
                        <a:t>Hence,...</a:t>
                      </a:r>
                      <a:br>
                        <a:rPr lang="en-US" dirty="0">
                          <a:solidFill>
                            <a:schemeClr val="bg1"/>
                          </a:solidFill>
                        </a:rPr>
                      </a:br>
                      <a:r>
                        <a:rPr lang="en-US" dirty="0">
                          <a:solidFill>
                            <a:schemeClr val="bg1"/>
                          </a:solidFill>
                          <a:hlinkClick r:id="rId5"/>
                        </a:rPr>
                        <a:t>Consequently,...</a:t>
                      </a:r>
                      <a:br>
                        <a:rPr lang="en-US" dirty="0">
                          <a:solidFill>
                            <a:schemeClr val="bg1"/>
                          </a:solidFill>
                        </a:rPr>
                      </a:br>
                      <a:endParaRPr lang="en-US" dirty="0">
                        <a:solidFill>
                          <a:schemeClr val="bg1"/>
                        </a:solidFill>
                      </a:endParaRPr>
                    </a:p>
                  </a:txBody>
                  <a:tcPr marL="47625" marR="47625" marT="47625" marB="47625">
                    <a:lnL>
                      <a:noFill/>
                    </a:lnL>
                    <a:lnR>
                      <a:noFill/>
                    </a:lnR>
                    <a:lnT>
                      <a:noFill/>
                    </a:lnT>
                    <a:lnB>
                      <a:noFill/>
                    </a:lnB>
                    <a:solidFill>
                      <a:schemeClr val="tx1"/>
                    </a:solidFill>
                  </a:tcPr>
                </a:tc>
                <a:tc>
                  <a:txBody>
                    <a:bodyPr/>
                    <a:lstStyle/>
                    <a:p>
                      <a:r>
                        <a:rPr lang="en-US" dirty="0">
                          <a:solidFill>
                            <a:schemeClr val="bg1"/>
                          </a:solidFill>
                          <a:hlinkClick r:id="rId6"/>
                        </a:rPr>
                        <a:t>As a result,...</a:t>
                      </a:r>
                      <a:br>
                        <a:rPr lang="en-US" dirty="0">
                          <a:solidFill>
                            <a:schemeClr val="bg1"/>
                          </a:solidFill>
                        </a:rPr>
                      </a:br>
                      <a:r>
                        <a:rPr lang="en-US" dirty="0">
                          <a:solidFill>
                            <a:schemeClr val="bg1"/>
                          </a:solidFill>
                          <a:hlinkClick r:id="rId7"/>
                        </a:rPr>
                        <a:t>As a consequence,...</a:t>
                      </a:r>
                      <a:r>
                        <a:rPr lang="en-US" dirty="0">
                          <a:solidFill>
                            <a:schemeClr val="bg1"/>
                          </a:solidFill>
                        </a:rPr>
                        <a:t> </a:t>
                      </a:r>
                    </a:p>
                  </a:txBody>
                  <a:tcPr marL="47625" marR="47625" marT="47625" marB="47625">
                    <a:lnL>
                      <a:noFill/>
                    </a:lnL>
                    <a:lnR>
                      <a:noFill/>
                    </a:lnR>
                    <a:lnT>
                      <a:noFill/>
                    </a:lnT>
                    <a:lnB>
                      <a:noFill/>
                    </a:lnB>
                    <a:solidFill>
                      <a:schemeClr val="tx1"/>
                    </a:solidFill>
                  </a:tcPr>
                </a:tc>
                <a:tc>
                  <a:txBody>
                    <a:bodyPr/>
                    <a:lstStyle/>
                    <a:p>
                      <a:r>
                        <a:rPr lang="en-US" dirty="0">
                          <a:solidFill>
                            <a:schemeClr val="bg1"/>
                          </a:solidFill>
                          <a:hlinkClick r:id="rId8"/>
                        </a:rPr>
                        <a:t>For this reason,...</a:t>
                      </a:r>
                      <a:br>
                        <a:rPr lang="en-US" dirty="0">
                          <a:solidFill>
                            <a:schemeClr val="bg1"/>
                          </a:solidFill>
                        </a:rPr>
                      </a:br>
                      <a:r>
                        <a:rPr lang="en-US" dirty="0">
                          <a:solidFill>
                            <a:schemeClr val="bg1"/>
                          </a:solidFill>
                          <a:hlinkClick r:id="rId9"/>
                        </a:rPr>
                        <a:t>Accordingly,...</a:t>
                      </a:r>
                      <a:endParaRPr lang="en-US" dirty="0">
                        <a:solidFill>
                          <a:schemeClr val="bg1"/>
                        </a:solidFill>
                      </a:endParaRPr>
                    </a:p>
                  </a:txBody>
                  <a:tcPr marL="47625" marR="47625" marT="47625" marB="47625">
                    <a:lnL>
                      <a:noFill/>
                    </a:lnL>
                    <a:lnR>
                      <a:noFill/>
                    </a:lnR>
                    <a:lnT>
                      <a:noFill/>
                    </a:lnT>
                    <a:lnB>
                      <a:noFill/>
                    </a:lnB>
                    <a:solidFill>
                      <a:schemeClr val="tx1"/>
                    </a:solidFill>
                  </a:tcPr>
                </a:tc>
                <a:extLst>
                  <a:ext uri="{0D108BD9-81ED-4DB2-BD59-A6C34878D82A}">
                    <a16:rowId xmlns:a16="http://schemas.microsoft.com/office/drawing/2014/main" val="736491069"/>
                  </a:ext>
                </a:extLst>
              </a:tr>
            </a:tbl>
          </a:graphicData>
        </a:graphic>
      </p:graphicFrame>
      <p:sp>
        <p:nvSpPr>
          <p:cNvPr id="5" name="TextBox 4"/>
          <p:cNvSpPr txBox="1"/>
          <p:nvPr/>
        </p:nvSpPr>
        <p:spPr>
          <a:xfrm>
            <a:off x="838200" y="2929812"/>
            <a:ext cx="10515600" cy="1569660"/>
          </a:xfrm>
          <a:prstGeom prst="rect">
            <a:avLst/>
          </a:prstGeom>
          <a:noFill/>
        </p:spPr>
        <p:txBody>
          <a:bodyPr wrap="square" rtlCol="0">
            <a:spAutoFit/>
          </a:bodyPr>
          <a:lstStyle/>
          <a:p>
            <a:r>
              <a:rPr lang="en-US" sz="3200" dirty="0"/>
              <a:t>These sentence connectors function to introduce the </a:t>
            </a:r>
            <a:r>
              <a:rPr lang="en-US" sz="3200" b="1" dirty="0"/>
              <a:t>result</a:t>
            </a:r>
            <a:r>
              <a:rPr lang="en-US" sz="3200" dirty="0"/>
              <a:t> (</a:t>
            </a:r>
            <a:r>
              <a:rPr lang="en-US" sz="3200" i="1" dirty="0"/>
              <a:t>because of this</a:t>
            </a:r>
            <a:r>
              <a:rPr lang="en-US" sz="3200" dirty="0"/>
              <a:t>) of a </a:t>
            </a:r>
            <a:r>
              <a:rPr lang="en-US" sz="3200" b="1" dirty="0"/>
              <a:t>fact</a:t>
            </a:r>
            <a:r>
              <a:rPr lang="en-US" sz="3200" dirty="0"/>
              <a:t>, </a:t>
            </a:r>
            <a:r>
              <a:rPr lang="en-US" sz="3200" b="1" dirty="0"/>
              <a:t>action</a:t>
            </a:r>
            <a:r>
              <a:rPr lang="en-US" sz="3200" dirty="0"/>
              <a:t> or </a:t>
            </a:r>
            <a:r>
              <a:rPr lang="en-US" sz="3200" b="1" dirty="0"/>
              <a:t>event</a:t>
            </a:r>
            <a:r>
              <a:rPr lang="en-US" sz="3200" dirty="0"/>
              <a:t> given in previous sentences. </a:t>
            </a:r>
          </a:p>
        </p:txBody>
      </p:sp>
      <p:sp>
        <p:nvSpPr>
          <p:cNvPr id="3" name="Oval 2"/>
          <p:cNvSpPr/>
          <p:nvPr/>
        </p:nvSpPr>
        <p:spPr>
          <a:xfrm>
            <a:off x="681135" y="1690688"/>
            <a:ext cx="1464906" cy="464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619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THEREFORE</a:t>
            </a:r>
          </a:p>
        </p:txBody>
      </p:sp>
      <p:sp>
        <p:nvSpPr>
          <p:cNvPr id="3" name="Content Placeholder 2"/>
          <p:cNvSpPr>
            <a:spLocks noGrp="1"/>
          </p:cNvSpPr>
          <p:nvPr>
            <p:ph idx="1"/>
          </p:nvPr>
        </p:nvSpPr>
        <p:spPr>
          <a:xfrm>
            <a:off x="838200" y="2217511"/>
            <a:ext cx="10515600" cy="2233191"/>
          </a:xfrm>
        </p:spPr>
        <p:txBody>
          <a:bodyPr/>
          <a:lstStyle/>
          <a:p>
            <a:pPr marL="0" indent="0">
              <a:buNone/>
            </a:pPr>
            <a:r>
              <a:rPr lang="en-US" dirty="0"/>
              <a:t>‘Therefore’ is the second most frequently used causative connector after ‘thus’. Like ‘thus’, ‘therefore’ tends to occur more frequently at the beginning of sentences, separated by a comma from the subject of the sentence. </a:t>
            </a:r>
          </a:p>
        </p:txBody>
      </p:sp>
    </p:spTree>
    <p:extLst>
      <p:ext uri="{BB962C8B-B14F-4D97-AF65-F5344CB8AC3E}">
        <p14:creationId xmlns:p14="http://schemas.microsoft.com/office/powerpoint/2010/main" val="1641149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THEREFORE</a:t>
            </a:r>
          </a:p>
        </p:txBody>
      </p:sp>
      <p:sp>
        <p:nvSpPr>
          <p:cNvPr id="3" name="Content Placeholder 2"/>
          <p:cNvSpPr>
            <a:spLocks noGrp="1"/>
          </p:cNvSpPr>
          <p:nvPr>
            <p:ph idx="1"/>
          </p:nvPr>
        </p:nvSpPr>
        <p:spPr>
          <a:xfrm>
            <a:off x="838200" y="1825625"/>
            <a:ext cx="10293220" cy="1841306"/>
          </a:xfrm>
        </p:spPr>
        <p:txBody>
          <a:bodyPr/>
          <a:lstStyle/>
          <a:p>
            <a:pPr marL="514350" indent="-514350">
              <a:buFont typeface="+mj-lt"/>
              <a:buAutoNum type="arabicPeriod"/>
            </a:pPr>
            <a:r>
              <a:rPr lang="en-US" b="1" dirty="0"/>
              <a:t>Results or Inference (</a:t>
            </a:r>
            <a:r>
              <a:rPr lang="en-US" b="1" i="1" dirty="0"/>
              <a:t>“Because of this/that”</a:t>
            </a:r>
            <a:r>
              <a:rPr lang="en-US" b="1" dirty="0"/>
              <a:t>)</a:t>
            </a:r>
            <a:r>
              <a:rPr lang="en-US" dirty="0"/>
              <a:t> </a:t>
            </a:r>
          </a:p>
          <a:p>
            <a:pPr marL="0" indent="0">
              <a:buNone/>
            </a:pPr>
            <a:r>
              <a:rPr lang="en-US" dirty="0"/>
              <a:t>Use </a:t>
            </a:r>
            <a:r>
              <a:rPr lang="en-US" i="1" dirty="0"/>
              <a:t>‘therefore’</a:t>
            </a:r>
            <a:r>
              <a:rPr lang="en-US" dirty="0"/>
              <a:t> to introduce a result that can be </a:t>
            </a:r>
            <a:r>
              <a:rPr lang="en-US" b="1" dirty="0"/>
              <a:t>deduced</a:t>
            </a:r>
            <a:r>
              <a:rPr lang="en-US" dirty="0"/>
              <a:t>, </a:t>
            </a:r>
            <a:r>
              <a:rPr lang="en-US" b="1" dirty="0"/>
              <a:t>inferred</a:t>
            </a:r>
            <a:r>
              <a:rPr lang="en-US" dirty="0"/>
              <a:t>, or </a:t>
            </a:r>
            <a:r>
              <a:rPr lang="en-US" b="1" dirty="0"/>
              <a:t>concluded</a:t>
            </a:r>
            <a:r>
              <a:rPr lang="en-US" dirty="0"/>
              <a:t> by a process of logical reasoning from information presented earlier. </a:t>
            </a:r>
          </a:p>
        </p:txBody>
      </p:sp>
      <p:sp>
        <p:nvSpPr>
          <p:cNvPr id="5" name="TextBox 4"/>
          <p:cNvSpPr txBox="1"/>
          <p:nvPr/>
        </p:nvSpPr>
        <p:spPr>
          <a:xfrm>
            <a:off x="1698171" y="3760237"/>
            <a:ext cx="8425543" cy="2677656"/>
          </a:xfrm>
          <a:prstGeom prst="rect">
            <a:avLst/>
          </a:prstGeom>
          <a:noFill/>
        </p:spPr>
        <p:txBody>
          <a:bodyPr wrap="square" rtlCol="0">
            <a:spAutoFit/>
          </a:bodyPr>
          <a:lstStyle/>
          <a:p>
            <a:r>
              <a:rPr lang="en-US" sz="2400" dirty="0"/>
              <a:t>Opponents of Embryonic Stem cell research believe that human life begins as soon as an egg is fertilized, and they consider a human embryo to be a human being. </a:t>
            </a:r>
            <a:r>
              <a:rPr lang="en-US" sz="2400" dirty="0">
                <a:solidFill>
                  <a:schemeClr val="accent2"/>
                </a:solidFill>
              </a:rPr>
              <a:t>Therefore</a:t>
            </a:r>
            <a:r>
              <a:rPr lang="en-US" sz="2400" dirty="0"/>
              <a:t>, they consider any research that requires the destruction of a human embryo to be morally wrong.</a:t>
            </a:r>
          </a:p>
          <a:p>
            <a:endParaRPr lang="en-US" sz="2400" dirty="0"/>
          </a:p>
          <a:p>
            <a:r>
              <a:rPr lang="en-US" sz="2400" dirty="0"/>
              <a:t>(Reason </a:t>
            </a:r>
            <a:r>
              <a:rPr lang="en-US" sz="2400" dirty="0">
                <a:sym typeface="Wingdings" panose="05000000000000000000" pitchFamily="2" charset="2"/>
              </a:rPr>
              <a:t></a:t>
            </a:r>
            <a:r>
              <a:rPr lang="en-US" sz="2400" dirty="0"/>
              <a:t> Result)</a:t>
            </a:r>
          </a:p>
        </p:txBody>
      </p:sp>
    </p:spTree>
    <p:extLst>
      <p:ext uri="{BB962C8B-B14F-4D97-AF65-F5344CB8AC3E}">
        <p14:creationId xmlns:p14="http://schemas.microsoft.com/office/powerpoint/2010/main" val="27852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p:txBody>
          <a:bodyPr/>
          <a:lstStyle/>
          <a:p>
            <a:r>
              <a:rPr lang="en-GB" dirty="0"/>
              <a:t>Text organization 3</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p:txBody>
          <a:bodyPr/>
          <a:lstStyle/>
          <a:p>
            <a:r>
              <a:rPr lang="en-GB" dirty="0"/>
              <a:t>Argumentation</a:t>
            </a:r>
          </a:p>
          <a:p>
            <a:r>
              <a:rPr lang="en-GB" dirty="0"/>
              <a:t>Paragraphs and sign-posting</a:t>
            </a:r>
          </a:p>
          <a:p>
            <a:r>
              <a:rPr lang="en-GB" dirty="0"/>
              <a:t>Paragraphs and topic sentences</a:t>
            </a:r>
          </a:p>
          <a:p>
            <a:endParaRPr lang="en-GB" dirty="0"/>
          </a:p>
        </p:txBody>
      </p:sp>
    </p:spTree>
    <p:extLst>
      <p:ext uri="{BB962C8B-B14F-4D97-AF65-F5344CB8AC3E}">
        <p14:creationId xmlns:p14="http://schemas.microsoft.com/office/powerpoint/2010/main" val="3564066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THEREFORE</a:t>
            </a:r>
          </a:p>
        </p:txBody>
      </p:sp>
      <p:sp>
        <p:nvSpPr>
          <p:cNvPr id="3" name="Content Placeholder 2"/>
          <p:cNvSpPr>
            <a:spLocks noGrp="1"/>
          </p:cNvSpPr>
          <p:nvPr>
            <p:ph idx="1"/>
          </p:nvPr>
        </p:nvSpPr>
        <p:spPr>
          <a:xfrm>
            <a:off x="838200" y="1825625"/>
            <a:ext cx="10293220" cy="1841306"/>
          </a:xfrm>
        </p:spPr>
        <p:txBody>
          <a:bodyPr/>
          <a:lstStyle/>
          <a:p>
            <a:pPr marL="514350" indent="-514350">
              <a:buFont typeface="+mj-lt"/>
              <a:buAutoNum type="arabicPeriod" startAt="2"/>
            </a:pPr>
            <a:r>
              <a:rPr lang="en-US" b="1" dirty="0"/>
              <a:t>Solutions (</a:t>
            </a:r>
            <a:r>
              <a:rPr lang="en-US" b="1" i="1" dirty="0"/>
              <a:t>“In response to this problem”</a:t>
            </a:r>
            <a:r>
              <a:rPr lang="en-US" b="1" dirty="0"/>
              <a:t>)</a:t>
            </a:r>
            <a:r>
              <a:rPr lang="en-US" dirty="0"/>
              <a:t> </a:t>
            </a:r>
          </a:p>
          <a:p>
            <a:pPr marL="0" indent="0">
              <a:buNone/>
            </a:pPr>
            <a:r>
              <a:rPr lang="en-US" dirty="0"/>
              <a:t>Use </a:t>
            </a:r>
            <a:r>
              <a:rPr lang="en-US" i="1" dirty="0"/>
              <a:t>‘therefore’</a:t>
            </a:r>
            <a:r>
              <a:rPr lang="en-US" dirty="0"/>
              <a:t> when the </a:t>
            </a:r>
            <a:r>
              <a:rPr lang="en-US" i="1" dirty="0"/>
              <a:t>reason</a:t>
            </a:r>
            <a:r>
              <a:rPr lang="en-US" dirty="0"/>
              <a:t> is stated as a </a:t>
            </a:r>
            <a:r>
              <a:rPr lang="en-US" b="1" dirty="0"/>
              <a:t>problem</a:t>
            </a:r>
            <a:r>
              <a:rPr lang="en-US" dirty="0"/>
              <a:t> or </a:t>
            </a:r>
            <a:r>
              <a:rPr lang="en-US" b="1" dirty="0"/>
              <a:t>need</a:t>
            </a:r>
            <a:r>
              <a:rPr lang="en-US" dirty="0"/>
              <a:t>, and the </a:t>
            </a:r>
            <a:r>
              <a:rPr lang="en-US" i="1" dirty="0"/>
              <a:t>result</a:t>
            </a:r>
            <a:r>
              <a:rPr lang="en-US" dirty="0"/>
              <a:t> offers a </a:t>
            </a:r>
            <a:r>
              <a:rPr lang="en-US" b="1" dirty="0"/>
              <a:t>solution</a:t>
            </a:r>
            <a:r>
              <a:rPr lang="en-US" dirty="0"/>
              <a:t> to this problem. </a:t>
            </a:r>
          </a:p>
        </p:txBody>
      </p:sp>
      <p:sp>
        <p:nvSpPr>
          <p:cNvPr id="5" name="TextBox 4"/>
          <p:cNvSpPr txBox="1"/>
          <p:nvPr/>
        </p:nvSpPr>
        <p:spPr>
          <a:xfrm>
            <a:off x="1698171" y="3760237"/>
            <a:ext cx="8425543" cy="2308324"/>
          </a:xfrm>
          <a:prstGeom prst="rect">
            <a:avLst/>
          </a:prstGeom>
          <a:noFill/>
        </p:spPr>
        <p:txBody>
          <a:bodyPr wrap="square" rtlCol="0">
            <a:spAutoFit/>
          </a:bodyPr>
          <a:lstStyle/>
          <a:p>
            <a:r>
              <a:rPr lang="en-US" sz="2400" dirty="0"/>
              <a:t>Coal currently provides 30% of the energy in Europe. However, EU carbon emissions limits may greatly affect the coal industry in the near future. </a:t>
            </a:r>
            <a:r>
              <a:rPr lang="en-US" sz="2400" dirty="0">
                <a:solidFill>
                  <a:schemeClr val="accent2"/>
                </a:solidFill>
              </a:rPr>
              <a:t>Therefore</a:t>
            </a:r>
            <a:r>
              <a:rPr lang="en-US" sz="2400" dirty="0"/>
              <a:t>, many agencies are developing “clean coal” technology in an attempt to allow increased coal use in the future.</a:t>
            </a:r>
          </a:p>
          <a:p>
            <a:endParaRPr lang="en-US" sz="2400" dirty="0"/>
          </a:p>
          <a:p>
            <a:r>
              <a:rPr lang="en-US" sz="2400" dirty="0"/>
              <a:t>(Problem </a:t>
            </a:r>
            <a:r>
              <a:rPr lang="en-US" sz="2400" dirty="0">
                <a:sym typeface="Wingdings" panose="05000000000000000000" pitchFamily="2" charset="2"/>
              </a:rPr>
              <a:t> </a:t>
            </a:r>
            <a:r>
              <a:rPr lang="en-US" sz="2400" dirty="0"/>
              <a:t>Solution)</a:t>
            </a:r>
          </a:p>
        </p:txBody>
      </p:sp>
    </p:spTree>
    <p:extLst>
      <p:ext uri="{BB962C8B-B14F-4D97-AF65-F5344CB8AC3E}">
        <p14:creationId xmlns:p14="http://schemas.microsoft.com/office/powerpoint/2010/main" val="734748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THEREFORE</a:t>
            </a:r>
          </a:p>
        </p:txBody>
      </p:sp>
      <p:sp>
        <p:nvSpPr>
          <p:cNvPr id="3" name="Content Placeholder 2"/>
          <p:cNvSpPr>
            <a:spLocks noGrp="1"/>
          </p:cNvSpPr>
          <p:nvPr>
            <p:ph idx="1"/>
          </p:nvPr>
        </p:nvSpPr>
        <p:spPr>
          <a:xfrm>
            <a:off x="838200" y="1356170"/>
            <a:ext cx="10293220" cy="605980"/>
          </a:xfrm>
        </p:spPr>
        <p:txBody>
          <a:bodyPr/>
          <a:lstStyle/>
          <a:p>
            <a:pPr marL="514350" indent="-514350">
              <a:buFont typeface="+mj-lt"/>
              <a:buAutoNum type="arabicPeriod" startAt="3"/>
            </a:pPr>
            <a:r>
              <a:rPr lang="en-US" b="1" dirty="0"/>
              <a:t>Justifying aims and methods</a:t>
            </a:r>
            <a:r>
              <a:rPr lang="en-US" dirty="0"/>
              <a:t> </a:t>
            </a:r>
          </a:p>
        </p:txBody>
      </p:sp>
      <p:sp>
        <p:nvSpPr>
          <p:cNvPr id="5" name="TextBox 4"/>
          <p:cNvSpPr txBox="1"/>
          <p:nvPr/>
        </p:nvSpPr>
        <p:spPr>
          <a:xfrm>
            <a:off x="1772038" y="1895920"/>
            <a:ext cx="8425543" cy="4401205"/>
          </a:xfrm>
          <a:prstGeom prst="rect">
            <a:avLst/>
          </a:prstGeom>
          <a:noFill/>
        </p:spPr>
        <p:txBody>
          <a:bodyPr wrap="square" rtlCol="0">
            <a:spAutoFit/>
          </a:bodyPr>
          <a:lstStyle/>
          <a:p>
            <a:r>
              <a:rPr lang="en-US" sz="2000" b="1" dirty="0"/>
              <a:t>Aims</a:t>
            </a:r>
            <a:r>
              <a:rPr lang="en-US" sz="2000" dirty="0"/>
              <a:t>:</a:t>
            </a:r>
          </a:p>
          <a:p>
            <a:r>
              <a:rPr lang="en-US" sz="2000" dirty="0"/>
              <a:t>In space applications, electrolytic cells powered by solar cells have been used to produce hydrogen and oxygen for various purposes. When not needed, hydrogen has been released into space. An alternative approach would be to convert hydrogen and oxygen into drinking water for use by astronauts inside the space lab. </a:t>
            </a:r>
            <a:r>
              <a:rPr lang="en-US" sz="2000" dirty="0">
                <a:solidFill>
                  <a:schemeClr val="accent2"/>
                </a:solidFill>
              </a:rPr>
              <a:t>Therefore</a:t>
            </a:r>
            <a:r>
              <a:rPr lang="en-US" sz="2000" dirty="0"/>
              <a:t>, the aim of this work was to develop a reaction system to convert explosive mixtures of hydrogen and oxygen completely and safely to condensed water</a:t>
            </a:r>
          </a:p>
          <a:p>
            <a:endParaRPr lang="en-US" sz="2000" dirty="0"/>
          </a:p>
          <a:p>
            <a:r>
              <a:rPr lang="en-US" sz="2000" b="1" dirty="0"/>
              <a:t>Methods</a:t>
            </a:r>
            <a:r>
              <a:rPr lang="en-US" sz="2000" dirty="0"/>
              <a:t>:</a:t>
            </a:r>
          </a:p>
          <a:p>
            <a:r>
              <a:rPr lang="en-US" sz="2000" dirty="0"/>
              <a:t>Uncompressed audio, even at extremely poor quality, can consume as much as 64Kbps. This is well beyond normal modem dial-up speeds. </a:t>
            </a:r>
            <a:r>
              <a:rPr lang="en-US" sz="2000" dirty="0">
                <a:solidFill>
                  <a:schemeClr val="accent2"/>
                </a:solidFill>
              </a:rPr>
              <a:t>Therefore</a:t>
            </a:r>
            <a:r>
              <a:rPr lang="en-US" sz="2000" dirty="0"/>
              <a:t>, we used GSM 6.10 compression — the same compression used for cell phones — to make information available to students with only dialup connectivity. </a:t>
            </a:r>
          </a:p>
        </p:txBody>
      </p:sp>
    </p:spTree>
    <p:extLst>
      <p:ext uri="{BB962C8B-B14F-4D97-AF65-F5344CB8AC3E}">
        <p14:creationId xmlns:p14="http://schemas.microsoft.com/office/powerpoint/2010/main" val="1578690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connectors</a:t>
            </a:r>
          </a:p>
        </p:txBody>
      </p:sp>
      <p:sp>
        <p:nvSpPr>
          <p:cNvPr id="5" name="TextBox 4"/>
          <p:cNvSpPr txBox="1"/>
          <p:nvPr/>
        </p:nvSpPr>
        <p:spPr>
          <a:xfrm>
            <a:off x="838200" y="2705878"/>
            <a:ext cx="10515599" cy="954107"/>
          </a:xfrm>
          <a:prstGeom prst="rect">
            <a:avLst/>
          </a:prstGeom>
          <a:noFill/>
        </p:spPr>
        <p:txBody>
          <a:bodyPr wrap="square" rtlCol="0">
            <a:spAutoFit/>
          </a:bodyPr>
          <a:lstStyle/>
          <a:p>
            <a:r>
              <a:rPr lang="en-US" sz="2800" dirty="0"/>
              <a:t>See </a:t>
            </a:r>
            <a:r>
              <a:rPr lang="en-US" sz="2800" dirty="0">
                <a:solidFill>
                  <a:srgbClr val="92D050"/>
                </a:solidFill>
                <a:hlinkClick r:id="rId2">
                  <a:extLst>
                    <a:ext uri="{A12FA001-AC4F-418D-AE19-62706E023703}">
                      <ahyp:hlinkClr xmlns:ahyp="http://schemas.microsoft.com/office/drawing/2018/hyperlinkcolor" val="tx"/>
                    </a:ext>
                  </a:extLst>
                </a:hlinkClick>
              </a:rPr>
              <a:t>http://sana.aalto.fi/awe/cohesion/signposts/index.html</a:t>
            </a:r>
            <a:r>
              <a:rPr lang="en-US" sz="2800" dirty="0">
                <a:solidFill>
                  <a:srgbClr val="92D050"/>
                </a:solidFill>
              </a:rPr>
              <a:t>  </a:t>
            </a:r>
            <a:r>
              <a:rPr lang="en-US" sz="2800" dirty="0"/>
              <a:t>for more information and exercises!</a:t>
            </a:r>
          </a:p>
        </p:txBody>
      </p:sp>
    </p:spTree>
    <p:extLst>
      <p:ext uri="{BB962C8B-B14F-4D97-AF65-F5344CB8AC3E}">
        <p14:creationId xmlns:p14="http://schemas.microsoft.com/office/powerpoint/2010/main" val="419507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endParaRPr lang="fi-FI" dirty="0"/>
          </a:p>
        </p:txBody>
      </p:sp>
      <p:sp>
        <p:nvSpPr>
          <p:cNvPr id="3" name="Content Placeholder 2"/>
          <p:cNvSpPr>
            <a:spLocks noGrp="1"/>
          </p:cNvSpPr>
          <p:nvPr>
            <p:ph idx="1"/>
          </p:nvPr>
        </p:nvSpPr>
        <p:spPr/>
        <p:txBody>
          <a:bodyPr/>
          <a:lstStyle/>
          <a:p>
            <a:r>
              <a:rPr lang="en-US" dirty="0"/>
              <a:t>Outline of the review article: use the CARS model and template</a:t>
            </a:r>
            <a:r>
              <a:rPr lang="fi-FI" dirty="0"/>
              <a:t>!</a:t>
            </a:r>
          </a:p>
          <a:p>
            <a:pPr lvl="1"/>
            <a:r>
              <a:rPr lang="en-US" dirty="0"/>
              <a:t>Sketch out your main points</a:t>
            </a:r>
          </a:p>
          <a:p>
            <a:pPr lvl="1"/>
            <a:r>
              <a:rPr lang="en-US" dirty="0"/>
              <a:t>Draft an argument</a:t>
            </a:r>
          </a:p>
          <a:p>
            <a:pPr lvl="1"/>
            <a:r>
              <a:rPr lang="en-US" dirty="0"/>
              <a:t>Think in terms of connectors</a:t>
            </a:r>
          </a:p>
          <a:p>
            <a:r>
              <a:rPr lang="en-US" dirty="0"/>
              <a:t>Online Module 3</a:t>
            </a:r>
          </a:p>
        </p:txBody>
      </p:sp>
    </p:spTree>
    <p:extLst>
      <p:ext uri="{BB962C8B-B14F-4D97-AF65-F5344CB8AC3E}">
        <p14:creationId xmlns:p14="http://schemas.microsoft.com/office/powerpoint/2010/main" val="183924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7300-84C8-40AD-B964-F55502368367}"/>
              </a:ext>
            </a:extLst>
          </p:cNvPr>
          <p:cNvSpPr>
            <a:spLocks noGrp="1"/>
          </p:cNvSpPr>
          <p:nvPr>
            <p:ph type="title"/>
          </p:nvPr>
        </p:nvSpPr>
        <p:spPr/>
        <p:txBody>
          <a:bodyPr/>
          <a:lstStyle/>
          <a:p>
            <a:r>
              <a:rPr lang="en-GB" dirty="0"/>
              <a:t>Text organization 3</a:t>
            </a:r>
          </a:p>
        </p:txBody>
      </p:sp>
      <p:sp>
        <p:nvSpPr>
          <p:cNvPr id="3" name="Content Placeholder 2">
            <a:extLst>
              <a:ext uri="{FF2B5EF4-FFF2-40B4-BE49-F238E27FC236}">
                <a16:creationId xmlns:a16="http://schemas.microsoft.com/office/drawing/2014/main" id="{1BA13F87-A916-4034-B5D7-9A9E6AE1D4C5}"/>
              </a:ext>
            </a:extLst>
          </p:cNvPr>
          <p:cNvSpPr>
            <a:spLocks noGrp="1"/>
          </p:cNvSpPr>
          <p:nvPr>
            <p:ph idx="1"/>
          </p:nvPr>
        </p:nvSpPr>
        <p:spPr/>
        <p:txBody>
          <a:bodyPr/>
          <a:lstStyle/>
          <a:p>
            <a:r>
              <a:rPr lang="en-GB" b="1" i="1" dirty="0"/>
              <a:t>Argumentation</a:t>
            </a:r>
          </a:p>
          <a:p>
            <a:r>
              <a:rPr lang="en-GB" dirty="0"/>
              <a:t>Paragraphs and sign-posting</a:t>
            </a:r>
          </a:p>
          <a:p>
            <a:r>
              <a:rPr lang="en-GB" dirty="0"/>
              <a:t>Paragraphs and topic sentences</a:t>
            </a:r>
          </a:p>
          <a:p>
            <a:endParaRPr lang="en-GB" dirty="0"/>
          </a:p>
        </p:txBody>
      </p:sp>
    </p:spTree>
    <p:extLst>
      <p:ext uri="{BB962C8B-B14F-4D97-AF65-F5344CB8AC3E}">
        <p14:creationId xmlns:p14="http://schemas.microsoft.com/office/powerpoint/2010/main" val="173368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791618"/>
            <a:ext cx="6014156" cy="1325563"/>
          </a:xfrm>
        </p:spPr>
        <p:txBody>
          <a:bodyPr/>
          <a:lstStyle/>
          <a:p>
            <a:r>
              <a:rPr lang="en-US" dirty="0"/>
              <a:t>Argumentation / informal reasoning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929" y="711200"/>
            <a:ext cx="3967902" cy="5486400"/>
          </a:xfrm>
          <a:prstGeom prst="rect">
            <a:avLst/>
          </a:prstGeom>
        </p:spPr>
      </p:pic>
    </p:spTree>
    <p:extLst>
      <p:ext uri="{BB962C8B-B14F-4D97-AF65-F5344CB8AC3E}">
        <p14:creationId xmlns:p14="http://schemas.microsoft.com/office/powerpoint/2010/main" val="41286283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9431</TotalTime>
  <Words>3778</Words>
  <Application>Microsoft Office PowerPoint</Application>
  <PresentationFormat>Widescreen</PresentationFormat>
  <Paragraphs>428</Paragraphs>
  <Slides>73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Arial Black</vt:lpstr>
      <vt:lpstr>Calibri</vt:lpstr>
      <vt:lpstr>Calibri Light</vt:lpstr>
      <vt:lpstr>Courier New</vt:lpstr>
      <vt:lpstr>Georgia</vt:lpstr>
      <vt:lpstr>Lucida Grande</vt:lpstr>
      <vt:lpstr>Office Theme</vt:lpstr>
      <vt:lpstr>1_Office Theme</vt:lpstr>
      <vt:lpstr>LC-1310 Academic Communication for MSc Students (o+w) 3 ECTS Group H07</vt:lpstr>
      <vt:lpstr>Homework for this session</vt:lpstr>
      <vt:lpstr>3. Extended Definitions</vt:lpstr>
      <vt:lpstr>Online writing resources and tools</vt:lpstr>
      <vt:lpstr>Coherence and cohesion</vt:lpstr>
      <vt:lpstr>Comparing and contrasting</vt:lpstr>
      <vt:lpstr>Text organization 3</vt:lpstr>
      <vt:lpstr>Text organization 3</vt:lpstr>
      <vt:lpstr>Argumentation / informal reasoning</vt:lpstr>
      <vt:lpstr>The Toulmin model / vocabulary</vt:lpstr>
      <vt:lpstr>The Toulmin model / vocabulary</vt:lpstr>
      <vt:lpstr>The Toulmin model / vocabulary</vt:lpstr>
      <vt:lpstr>The Toulmin model – an example</vt:lpstr>
      <vt:lpstr>The Toulmin model – an example</vt:lpstr>
      <vt:lpstr>The Toulmin model – an example</vt:lpstr>
      <vt:lpstr>Criticism of the Toulmin model</vt:lpstr>
      <vt:lpstr>Analyze your sample article</vt:lpstr>
      <vt:lpstr>Break!</vt:lpstr>
      <vt:lpstr>Text organization 3</vt:lpstr>
      <vt:lpstr>Structuring paragraphs and signposting</vt:lpstr>
      <vt:lpstr>Topic sentences</vt:lpstr>
      <vt:lpstr>Topic sentences</vt:lpstr>
      <vt:lpstr>PowerPoint Presentation</vt:lpstr>
      <vt:lpstr>How do we keep familiar information in subject position before new information? </vt:lpstr>
      <vt:lpstr>How do we keep familiar information in subject position before new information? </vt:lpstr>
      <vt:lpstr>How do we keep familiar information in subject position before new information? </vt:lpstr>
      <vt:lpstr>How do we keep familiar information in subject position before new information? </vt:lpstr>
      <vt:lpstr>How do we keep familiar information in subject position before new information? </vt:lpstr>
      <vt:lpstr>Text organization 3</vt:lpstr>
      <vt:lpstr>Topic sentence = general statement about the paragraph</vt:lpstr>
      <vt:lpstr>Topic sentences: new topic (neutral)</vt:lpstr>
      <vt:lpstr>Topic sentences: new topic (neutral)</vt:lpstr>
      <vt:lpstr>Topic sentences: claims</vt:lpstr>
      <vt:lpstr>Topic sentences: claims</vt:lpstr>
      <vt:lpstr>Topic sentences: claims (outline)</vt:lpstr>
      <vt:lpstr>Sample paragraphs: close reading</vt:lpstr>
      <vt:lpstr>PowerPoint Presentation</vt:lpstr>
      <vt:lpstr>PowerPoint Presentation</vt:lpstr>
      <vt:lpstr>PowerPoint Presentation</vt:lpstr>
      <vt:lpstr>PowerPoint Presentation</vt:lpstr>
      <vt:lpstr>Use of tense</vt:lpstr>
      <vt:lpstr>PowerPoint Presentation</vt:lpstr>
      <vt:lpstr>PowerPoint Presentation</vt:lpstr>
      <vt:lpstr>PowerPoint Presentation</vt:lpstr>
      <vt:lpstr>PowerPoint Presentation</vt:lpstr>
      <vt:lpstr>Example 3</vt:lpstr>
      <vt:lpstr>PowerPoint Presentation</vt:lpstr>
      <vt:lpstr>Example 3</vt:lpstr>
      <vt:lpstr>PowerPoint Presentation</vt:lpstr>
      <vt:lpstr>PowerPoint Presentation</vt:lpstr>
      <vt:lpstr>Hypertopic sentence</vt:lpstr>
      <vt:lpstr>PowerPoint Presentation</vt:lpstr>
      <vt:lpstr>PowerPoint Presentation</vt:lpstr>
      <vt:lpstr>PowerPoint Presentation</vt:lpstr>
      <vt:lpstr>Analysis</vt:lpstr>
      <vt:lpstr>Transitions and signposts</vt:lpstr>
      <vt:lpstr>Transitions and signposts, i.e. logical connectors, linkers, signposts, or connectives</vt:lpstr>
      <vt:lpstr>Transitions and signposts, i.e. logical connectors, linkers, signposts, or connectives</vt:lpstr>
      <vt:lpstr>Additive sentence connectors</vt:lpstr>
      <vt:lpstr>Additive sentence connectors</vt:lpstr>
      <vt:lpstr>FURTHERMORE</vt:lpstr>
      <vt:lpstr>Contrastive sentence connectors</vt:lpstr>
      <vt:lpstr>Contrastive sentence connectors</vt:lpstr>
      <vt:lpstr>HOWEVER </vt:lpstr>
      <vt:lpstr>HOWEVER: INTRODUCING A PROBLEM</vt:lpstr>
      <vt:lpstr>Causative sentence connectors</vt:lpstr>
      <vt:lpstr>Causative sentence connectors</vt:lpstr>
      <vt:lpstr>THEREFORE</vt:lpstr>
      <vt:lpstr>Uses of THEREFORE</vt:lpstr>
      <vt:lpstr>Uses of THEREFORE</vt:lpstr>
      <vt:lpstr>Uses of THEREFORE</vt:lpstr>
      <vt:lpstr>More connectors</vt:lpstr>
      <vt:lpstr>Homework</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thesis workshop</dc:title>
  <dc:creator>Kakko Tommi</dc:creator>
  <cp:lastModifiedBy>John Weston</cp:lastModifiedBy>
  <cp:revision>144</cp:revision>
  <dcterms:created xsi:type="dcterms:W3CDTF">2018-03-14T07:47:57Z</dcterms:created>
  <dcterms:modified xsi:type="dcterms:W3CDTF">2019-01-27T20:42:59Z</dcterms:modified>
</cp:coreProperties>
</file>