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9" r:id="rId2"/>
    <p:sldId id="260" r:id="rId3"/>
    <p:sldId id="261" r:id="rId4"/>
    <p:sldId id="280" r:id="rId5"/>
    <p:sldId id="281" r:id="rId6"/>
    <p:sldId id="276" r:id="rId7"/>
    <p:sldId id="270" r:id="rId8"/>
    <p:sldId id="275" r:id="rId9"/>
    <p:sldId id="277" r:id="rId10"/>
    <p:sldId id="278" r:id="rId11"/>
    <p:sldId id="271" r:id="rId12"/>
    <p:sldId id="262" r:id="rId13"/>
    <p:sldId id="263" r:id="rId14"/>
    <p:sldId id="264" r:id="rId15"/>
    <p:sldId id="268" r:id="rId16"/>
    <p:sldId id="269" r:id="rId17"/>
    <p:sldId id="265" r:id="rId18"/>
    <p:sldId id="267" r:id="rId19"/>
    <p:sldId id="284" r:id="rId20"/>
    <p:sldId id="282" r:id="rId21"/>
    <p:sldId id="273" r:id="rId22"/>
    <p:sldId id="283" r:id="rId23"/>
    <p:sldId id="274" r:id="rId24"/>
    <p:sldId id="272" r:id="rId25"/>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33" autoAdjust="0"/>
  </p:normalViewPr>
  <p:slideViewPr>
    <p:cSldViewPr snapToGrid="0" snapToObjects="1">
      <p:cViewPr varScale="1">
        <p:scale>
          <a:sx n="136" d="100"/>
          <a:sy n="136" d="100"/>
        </p:scale>
        <p:origin x="75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11/11/2021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11/11/2021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8.png"/><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www.youtube.com/user/aaltouniversity" TargetMode="External"/><Relationship Id="rId1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1"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3" y="4683765"/>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3" y="5010897"/>
            <a:ext cx="2464025" cy="327132"/>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2733"/>
            <a:ext cx="4150122" cy="326545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9" y="149089"/>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1" y="1622732"/>
            <a:ext cx="4077891" cy="326734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45184"/>
            <a:ext cx="1983521" cy="862738"/>
          </a:xfrm>
          <a:prstGeom prst="rect">
            <a:avLst/>
          </a:prstGeom>
        </p:spPr>
      </p:pic>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9180"/>
            <a:ext cx="2025396" cy="845820"/>
          </a:xfrm>
          <a:prstGeom prst="rect">
            <a:avLst/>
          </a:prstGeom>
        </p:spPr>
      </p:pic>
      <p:sp>
        <p:nvSpPr>
          <p:cNvPr id="11" name="Text Placeholder 3"/>
          <p:cNvSpPr>
            <a:spLocks noGrp="1"/>
          </p:cNvSpPr>
          <p:nvPr>
            <p:ph type="body" sz="half" idx="10" hasCustomPrompt="1"/>
          </p:nvPr>
        </p:nvSpPr>
        <p:spPr>
          <a:xfrm>
            <a:off x="287339" y="156784"/>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9" y="1467760"/>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2864"/>
            <a:ext cx="2025396" cy="845820"/>
          </a:xfrm>
          <a:prstGeom prst="rect">
            <a:avLst/>
          </a:prstGeom>
        </p:spPr>
      </p:pic>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456908"/>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40577"/>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456906"/>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39" y="155690"/>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37311"/>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9" y="576791"/>
            <a:ext cx="5130403" cy="461514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0"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155976"/>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02"/>
            <a:ext cx="1539000" cy="1948781"/>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1"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9"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50"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6"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2" y="1405642"/>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pic>
        <p:nvPicPr>
          <p:cNvPr id="16" name="Kuva 1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838"/>
            <a:ext cx="1969868" cy="862738"/>
          </a:xfrm>
          <a:prstGeom prst="rect">
            <a:avLst/>
          </a:prstGeom>
        </p:spPr>
      </p:pic>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39" y="156594"/>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631755"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385880"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4126005"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856801"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582932" y="1583186"/>
            <a:ext cx="863747"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560340"/>
            <a:ext cx="1539000" cy="219966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575890"/>
            <a:ext cx="1539000" cy="21841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575889"/>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575888"/>
            <a:ext cx="1539000" cy="218411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575888"/>
            <a:ext cx="1539000" cy="218411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2" name="Otsikko 1">
            <a:hlinkClick r:id="rId2"/>
          </p:cNvPr>
          <p:cNvSpPr txBox="1">
            <a:spLocks/>
          </p:cNvSpPr>
          <p:nvPr userDrawn="1"/>
        </p:nvSpPr>
        <p:spPr>
          <a:xfrm>
            <a:off x="3717366" y="3964834"/>
            <a:ext cx="1709289" cy="404836"/>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40" y="3186907"/>
            <a:ext cx="2955323" cy="393067"/>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9" y="1516268"/>
            <a:ext cx="5995987" cy="1451219"/>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3" name="Kuva 12"/>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14" name="Kuva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7" name="Kuva 16"/>
          <p:cNvPicPr>
            <a:picLocks noChangeAspect="1"/>
          </p:cNvPicPr>
          <p:nvPr userDrawn="1"/>
        </p:nvPicPr>
        <p:blipFill rotWithShape="1">
          <a:blip r:embed="rId3">
            <a:extLst>
              <a:ext uri="{28A0092B-C50C-407E-A947-70E740481C1C}">
                <a14:useLocalDpi xmlns:a14="http://schemas.microsoft.com/office/drawing/2010/main" val="0"/>
              </a:ext>
            </a:extLst>
          </a:blip>
          <a:srcRect l="40973" r="14072"/>
          <a:stretch/>
        </p:blipFill>
        <p:spPr>
          <a:xfrm>
            <a:off x="4572000" y="0"/>
            <a:ext cx="4572000" cy="5715000"/>
          </a:xfrm>
          <a:prstGeom prst="rect">
            <a:avLst/>
          </a:prstGeom>
        </p:spPr>
      </p:pic>
    </p:spTree>
    <p:extLst>
      <p:ext uri="{BB962C8B-B14F-4D97-AF65-F5344CB8AC3E}">
        <p14:creationId xmlns:p14="http://schemas.microsoft.com/office/powerpoint/2010/main" val="135197475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3" name="Kuva 12"/>
          <p:cNvPicPr>
            <a:picLocks noChangeAspect="1"/>
          </p:cNvPicPr>
          <p:nvPr userDrawn="1"/>
        </p:nvPicPr>
        <p:blipFill rotWithShape="1">
          <a:blip r:embed="rId3">
            <a:extLst>
              <a:ext uri="{28A0092B-C50C-407E-A947-70E740481C1C}">
                <a14:useLocalDpi xmlns:a14="http://schemas.microsoft.com/office/drawing/2010/main" val="0"/>
              </a:ext>
            </a:extLst>
          </a:blip>
          <a:srcRect l="25853" r="20815"/>
          <a:stretch/>
        </p:blipFill>
        <p:spPr>
          <a:xfrm>
            <a:off x="4572014" y="0"/>
            <a:ext cx="4572000" cy="5715014"/>
          </a:xfrm>
          <a:prstGeom prst="rect">
            <a:avLst/>
          </a:prstGeom>
        </p:spPr>
      </p:pic>
    </p:spTree>
    <p:extLst>
      <p:ext uri="{BB962C8B-B14F-4D97-AF65-F5344CB8AC3E}">
        <p14:creationId xmlns:p14="http://schemas.microsoft.com/office/powerpoint/2010/main" val="238088571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9" y="1764847"/>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3"/>
          <p:cNvSpPr>
            <a:spLocks noGrp="1"/>
          </p:cNvSpPr>
          <p:nvPr>
            <p:ph type="body" sz="half" idx="2" hasCustomPrompt="1"/>
          </p:nvPr>
        </p:nvSpPr>
        <p:spPr>
          <a:xfrm>
            <a:off x="442399" y="1940737"/>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2" name="Kuva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 y="4019264"/>
            <a:ext cx="1734813" cy="1690668"/>
          </a:xfrm>
          <a:prstGeom prst="rect">
            <a:avLst/>
          </a:prstGeom>
        </p:spPr>
      </p:pic>
      <p:pic>
        <p:nvPicPr>
          <p:cNvPr id="16" name="Kuva 15"/>
          <p:cNvPicPr>
            <a:picLocks noChangeAspect="1"/>
          </p:cNvPicPr>
          <p:nvPr userDrawn="1"/>
        </p:nvPicPr>
        <p:blipFill rotWithShape="1">
          <a:blip r:embed="rId3">
            <a:extLst>
              <a:ext uri="{28A0092B-C50C-407E-A947-70E740481C1C}">
                <a14:useLocalDpi xmlns:a14="http://schemas.microsoft.com/office/drawing/2010/main" val="0"/>
              </a:ext>
            </a:extLst>
          </a:blip>
          <a:srcRect l="11982" t="22626" r="53157"/>
          <a:stretch/>
        </p:blipFill>
        <p:spPr>
          <a:xfrm>
            <a:off x="4576717" y="1"/>
            <a:ext cx="4572000" cy="5714999"/>
          </a:xfrm>
          <a:prstGeom prst="rect">
            <a:avLst/>
          </a:prstGeom>
        </p:spPr>
      </p:pic>
    </p:spTree>
    <p:extLst>
      <p:ext uri="{BB962C8B-B14F-4D97-AF65-F5344CB8AC3E}">
        <p14:creationId xmlns:p14="http://schemas.microsoft.com/office/powerpoint/2010/main" val="265385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399" y="996333"/>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9"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9" y="3104592"/>
            <a:ext cx="3869137" cy="327132"/>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9" y="3431723"/>
            <a:ext cx="3869137" cy="360060"/>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967520"/>
            <a:ext cx="1750409" cy="1690668"/>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2" name="Kuva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9" name="Kuva 8"/>
          <p:cNvPicPr>
            <a:picLocks noChangeAspect="1"/>
          </p:cNvPicPr>
          <p:nvPr userDrawn="1"/>
        </p:nvPicPr>
        <p:blipFill rotWithShape="1">
          <a:blip r:embed="rId3">
            <a:extLst>
              <a:ext uri="{28A0092B-C50C-407E-A947-70E740481C1C}">
                <a14:useLocalDpi xmlns:a14="http://schemas.microsoft.com/office/drawing/2010/main" val="0"/>
              </a:ext>
            </a:extLst>
          </a:blip>
          <a:srcRect l="33859" r="22506"/>
          <a:stretch/>
        </p:blipFill>
        <p:spPr>
          <a:xfrm>
            <a:off x="4715180"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2907931115"/>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9" name="Kuva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pic>
        <p:nvPicPr>
          <p:cNvPr id="12" name="Kuva 11"/>
          <p:cNvPicPr>
            <a:picLocks noChangeAspect="1"/>
          </p:cNvPicPr>
          <p:nvPr userDrawn="1"/>
        </p:nvPicPr>
        <p:blipFill rotWithShape="1">
          <a:blip r:embed="rId3">
            <a:extLst>
              <a:ext uri="{28A0092B-C50C-407E-A947-70E740481C1C}">
                <a14:useLocalDpi xmlns:a14="http://schemas.microsoft.com/office/drawing/2010/main" val="0"/>
              </a:ext>
            </a:extLst>
          </a:blip>
          <a:srcRect l="33408" r="14927"/>
          <a:stretch/>
        </p:blipFill>
        <p:spPr>
          <a:xfrm>
            <a:off x="4722854" y="0"/>
            <a:ext cx="4428000" cy="57150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3970361234"/>
      </p:ext>
    </p:extLst>
  </p:cSld>
  <p:clrMapOvr>
    <a:masterClrMapping/>
  </p:clrMapOvr>
  <p:extLst>
    <p:ext uri="{DCECCB84-F9BA-43D5-87BE-67443E8EF086}">
      <p15:sldGuideLst xmlns:p15="http://schemas.microsoft.com/office/powerpoint/2012/main">
        <p15:guide id="1" pos="29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a:extLst>
              <a:ext uri="{28A0092B-C50C-407E-A947-70E740481C1C}">
                <a14:useLocalDpi xmlns:a14="http://schemas.microsoft.com/office/drawing/2010/main" val="0"/>
              </a:ext>
            </a:extLst>
          </a:blip>
          <a:srcRect l="20020" r="21909"/>
          <a:stretch/>
        </p:blipFill>
        <p:spPr>
          <a:xfrm>
            <a:off x="4713402" y="1"/>
            <a:ext cx="4428000" cy="5714999"/>
          </a:xfrm>
          <a:prstGeom prst="rect">
            <a:avLst/>
          </a:prstGeom>
        </p:spPr>
      </p:pic>
      <p:pic>
        <p:nvPicPr>
          <p:cNvPr id="9" name="Kuva 8"/>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4852262"/>
            <a:ext cx="1969868" cy="862738"/>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4632342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74303"/>
            <a:ext cx="2025396" cy="845820"/>
          </a:xfrm>
          <a:prstGeom prst="rect">
            <a:avLst/>
          </a:prstGeom>
        </p:spPr>
      </p:pic>
      <p:sp>
        <p:nvSpPr>
          <p:cNvPr id="11" name="Text Placeholder 3"/>
          <p:cNvSpPr>
            <a:spLocks noGrp="1"/>
          </p:cNvSpPr>
          <p:nvPr>
            <p:ph type="body" sz="half" idx="10" hasCustomPrompt="1"/>
          </p:nvPr>
        </p:nvSpPr>
        <p:spPr>
          <a:xfrm>
            <a:off x="292329" y="15678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9" y="1504597"/>
            <a:ext cx="8492897" cy="3388289"/>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9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329" y="156786"/>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9" y="2374542"/>
            <a:ext cx="8492897" cy="251064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9" y="1458417"/>
            <a:ext cx="8492897" cy="720946"/>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9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8860"/>
            <a:ext cx="2025396" cy="845820"/>
          </a:xfrm>
          <a:prstGeom prst="rect">
            <a:avLst/>
          </a:prstGeom>
        </p:spPr>
      </p:pic>
      <p:sp>
        <p:nvSpPr>
          <p:cNvPr id="11" name="Text Placeholder 3"/>
          <p:cNvSpPr>
            <a:spLocks noGrp="1"/>
          </p:cNvSpPr>
          <p:nvPr>
            <p:ph type="body" sz="half" idx="10" hasCustomPrompt="1"/>
          </p:nvPr>
        </p:nvSpPr>
        <p:spPr>
          <a:xfrm>
            <a:off x="292881" y="155139"/>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22732"/>
            <a:ext cx="4150122"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22732"/>
            <a:ext cx="4078684" cy="3262458"/>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8" name="Picture Placeholder 2"/>
          <p:cNvSpPr>
            <a:spLocks noGrp="1"/>
          </p:cNvSpPr>
          <p:nvPr>
            <p:ph type="pic" idx="11" hasCustomPrompt="1"/>
          </p:nvPr>
        </p:nvSpPr>
        <p:spPr>
          <a:xfrm>
            <a:off x="4710794" y="0"/>
            <a:ext cx="4433207" cy="57150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9" y="1634675"/>
            <a:ext cx="4052221" cy="325051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9" y="163856"/>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4" y="0"/>
            <a:ext cx="4433207" cy="57150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3"/>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1" y="1954917"/>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262"/>
            <a:ext cx="1983521" cy="862738"/>
          </a:xfrm>
          <a:prstGeom prst="rect">
            <a:avLst/>
          </a:prstGeom>
        </p:spPr>
      </p:pic>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866740"/>
            <a:ext cx="2025396" cy="845820"/>
          </a:xfrm>
          <a:prstGeom prst="rect">
            <a:avLst/>
          </a:prstGeom>
        </p:spPr>
      </p:pic>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6"/>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4"/>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dirty="0" err="1"/>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679"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into.aalto.fi/pages/viewpage.action?pageId=28413237"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into.aalto.fi/display/ensaannot/Code+of+Conduct+in+the+University+Environment" TargetMode="External"/><Relationship Id="rId2" Type="http://schemas.openxmlformats.org/officeDocument/2006/relationships/hyperlink" Target="https://into.aalto.fi/pages/viewpage.action?pageId=2841323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into.aalto.fi/display/ensaannot/Instructions+for+investigating+suspected+cases+of+misconduct+and+disruptions+of+student+learnin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into.aalto.fi/display/ensaannot/Aalto+University+Code+of+Academic+Integrity+and+Handling+Violations+Thereo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nto.aalto.fi/display/ensaannot/Aalto+University+Code+of+Academic+Integrity+and+Handling+Violations+Thereo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aalto.fi/en/services/procedures-in-case-of-emergenc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into.aalto.fi/display/ensaannot/Instructions+for+investigating+suspected+cases+of+misconduct+and+disruptions+of+student+learnin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into.aalto.fi/display/enopisk/Individual+study+arrangements" TargetMode="External"/><Relationship Id="rId2" Type="http://schemas.openxmlformats.org/officeDocument/2006/relationships/hyperlink" Target="https://www.aalto.fi/en/services/individual-study-arrangement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aalto.fi/en/service-entities/learning-servic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into.aalto.fi/display/enopisk/Study+skill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aalto.fi/en/services/course-practicalities" TargetMode="External"/><Relationship Id="rId2" Type="http://schemas.openxmlformats.org/officeDocument/2006/relationships/hyperlink" Target="https://www.aalto.fi/en/services/course-implementation-from-teachers-view"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aalto.fi/en/services/individual-study-arrangements" TargetMode="External"/><Relationship Id="rId2" Type="http://schemas.openxmlformats.org/officeDocument/2006/relationships/hyperlink" Target="https://into.aalto.fi/display/enopisk/Individual+study+arrangeme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1"/>
          </p:nvPr>
        </p:nvSpPr>
        <p:spPr>
          <a:xfrm>
            <a:off x="431800" y="1316736"/>
            <a:ext cx="7948556" cy="1240374"/>
          </a:xfrm>
        </p:spPr>
        <p:txBody>
          <a:bodyPr/>
          <a:lstStyle/>
          <a:p>
            <a:r>
              <a:rPr lang="en-US" dirty="0"/>
              <a:t>Learning services for teaching assistants</a:t>
            </a:r>
            <a:endParaRPr lang="fi-FI" dirty="0"/>
          </a:p>
        </p:txBody>
      </p:sp>
      <p:sp>
        <p:nvSpPr>
          <p:cNvPr id="3" name="Text Placeholder 2"/>
          <p:cNvSpPr>
            <a:spLocks noGrp="1"/>
          </p:cNvSpPr>
          <p:nvPr>
            <p:ph type="body" sz="half" idx="2"/>
          </p:nvPr>
        </p:nvSpPr>
        <p:spPr/>
        <p:txBody>
          <a:bodyPr/>
          <a:lstStyle/>
          <a:p>
            <a:endParaRPr lang="fi-FI" dirty="0"/>
          </a:p>
        </p:txBody>
      </p:sp>
      <p:sp>
        <p:nvSpPr>
          <p:cNvPr id="4" name="Text Placeholder 3"/>
          <p:cNvSpPr>
            <a:spLocks noGrp="1"/>
          </p:cNvSpPr>
          <p:nvPr>
            <p:ph type="body" sz="half" idx="12"/>
          </p:nvPr>
        </p:nvSpPr>
        <p:spPr>
          <a:xfrm>
            <a:off x="5516881" y="4453799"/>
            <a:ext cx="2913518" cy="557098"/>
          </a:xfrm>
        </p:spPr>
        <p:txBody>
          <a:bodyPr/>
          <a:lstStyle/>
          <a:p>
            <a:r>
              <a:rPr lang="en-US" dirty="0"/>
              <a:t>Planning officer Jenni Tulensalo, ELEC Learning Services</a:t>
            </a:r>
            <a:endParaRPr lang="fi-FI" dirty="0"/>
          </a:p>
        </p:txBody>
      </p:sp>
      <p:sp>
        <p:nvSpPr>
          <p:cNvPr id="5" name="Text Placeholder 4"/>
          <p:cNvSpPr>
            <a:spLocks noGrp="1"/>
          </p:cNvSpPr>
          <p:nvPr>
            <p:ph type="body" sz="half" idx="13"/>
          </p:nvPr>
        </p:nvSpPr>
        <p:spPr>
          <a:xfrm>
            <a:off x="5516881" y="5010897"/>
            <a:ext cx="2913517" cy="327132"/>
          </a:xfrm>
        </p:spPr>
        <p:txBody>
          <a:bodyPr/>
          <a:lstStyle/>
          <a:p>
            <a:r>
              <a:rPr lang="en-US" dirty="0"/>
              <a:t>11.11.2021</a:t>
            </a:r>
            <a:endParaRPr lang="fi-FI" dirty="0"/>
          </a:p>
        </p:txBody>
      </p:sp>
    </p:spTree>
    <p:extLst>
      <p:ext uri="{BB962C8B-B14F-4D97-AF65-F5344CB8AC3E}">
        <p14:creationId xmlns:p14="http://schemas.microsoft.com/office/powerpoint/2010/main" val="631002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74E5F6-33CA-4FA9-BCB2-5B0B2FF63953}"/>
              </a:ext>
            </a:extLst>
          </p:cNvPr>
          <p:cNvSpPr>
            <a:spLocks noGrp="1"/>
          </p:cNvSpPr>
          <p:nvPr>
            <p:ph type="body" sz="half" idx="10"/>
          </p:nvPr>
        </p:nvSpPr>
        <p:spPr/>
        <p:txBody>
          <a:bodyPr/>
          <a:lstStyle/>
          <a:p>
            <a:r>
              <a:rPr lang="en-US" dirty="0"/>
              <a:t>The process for student</a:t>
            </a:r>
            <a:endParaRPr lang="LID4096" dirty="0"/>
          </a:p>
        </p:txBody>
      </p:sp>
      <p:sp>
        <p:nvSpPr>
          <p:cNvPr id="3" name="Text Placeholder 2">
            <a:extLst>
              <a:ext uri="{FF2B5EF4-FFF2-40B4-BE49-F238E27FC236}">
                <a16:creationId xmlns:a16="http://schemas.microsoft.com/office/drawing/2014/main" id="{5C2CC367-73C8-44B3-8D14-0211F6D0A2C4}"/>
              </a:ext>
            </a:extLst>
          </p:cNvPr>
          <p:cNvSpPr>
            <a:spLocks noGrp="1"/>
          </p:cNvSpPr>
          <p:nvPr>
            <p:ph type="body" sz="half" idx="11"/>
          </p:nvPr>
        </p:nvSpPr>
        <p:spPr>
          <a:xfrm>
            <a:off x="292329" y="1267425"/>
            <a:ext cx="8492897" cy="3625461"/>
          </a:xfrm>
        </p:spPr>
        <p:txBody>
          <a:bodyPr/>
          <a:lstStyle/>
          <a:p>
            <a:pPr marL="457200" indent="-457200">
              <a:buAutoNum type="arabicPeriod"/>
            </a:pPr>
            <a:r>
              <a:rPr lang="en-US" sz="1800" dirty="0"/>
              <a:t>Contact learning services of your school/</a:t>
            </a:r>
            <a:r>
              <a:rPr lang="en-US" sz="1800" dirty="0" err="1"/>
              <a:t>programme</a:t>
            </a:r>
            <a:r>
              <a:rPr lang="en-US" sz="1800" dirty="0"/>
              <a:t> and agree a meeting. </a:t>
            </a:r>
          </a:p>
          <a:p>
            <a:pPr marL="457200" indent="-457200">
              <a:buAutoNum type="arabicPeriod"/>
            </a:pPr>
            <a:r>
              <a:rPr lang="en-US" sz="1800" dirty="0"/>
              <a:t>Take necessary medical certificates to the meeting.</a:t>
            </a:r>
          </a:p>
          <a:p>
            <a:pPr marL="457200" indent="-457200">
              <a:buAutoNum type="arabicPeriod"/>
            </a:pPr>
            <a:r>
              <a:rPr lang="en-US" sz="1800" dirty="0"/>
              <a:t>In the meeting the special arrangement options are discussed and decided.</a:t>
            </a:r>
          </a:p>
          <a:p>
            <a:pPr marL="457200" indent="-457200">
              <a:buAutoNum type="arabicPeriod"/>
            </a:pPr>
            <a:r>
              <a:rPr lang="en-US" sz="1800" dirty="0"/>
              <a:t>A statement will be provided on the agreement.</a:t>
            </a:r>
          </a:p>
          <a:p>
            <a:pPr marL="457200" indent="-457200">
              <a:buAutoNum type="arabicPeriod"/>
            </a:pPr>
            <a:r>
              <a:rPr lang="en-US" sz="1800" dirty="0"/>
              <a:t>Deliver the statement to the course teacher(s).</a:t>
            </a:r>
          </a:p>
          <a:p>
            <a:pPr marL="457200" indent="-457200">
              <a:buAutoNum type="arabicPeriod"/>
            </a:pPr>
            <a:endParaRPr lang="en-US" sz="1800" dirty="0"/>
          </a:p>
          <a:p>
            <a:r>
              <a:rPr lang="en-US" sz="1800" dirty="0"/>
              <a:t>Students should not contact the teacher directly. </a:t>
            </a:r>
          </a:p>
          <a:p>
            <a:r>
              <a:rPr lang="en-US" sz="1800" dirty="0"/>
              <a:t>Students should agree on the individual study arrangements with the course teacher as far in advance as possible.</a:t>
            </a:r>
            <a:endParaRPr lang="LID4096" sz="1800" dirty="0"/>
          </a:p>
        </p:txBody>
      </p:sp>
    </p:spTree>
    <p:extLst>
      <p:ext uri="{BB962C8B-B14F-4D97-AF65-F5344CB8AC3E}">
        <p14:creationId xmlns:p14="http://schemas.microsoft.com/office/powerpoint/2010/main" val="40571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Code of Conduct</a:t>
            </a:r>
            <a:endParaRPr lang="fi-FI" dirty="0"/>
          </a:p>
        </p:txBody>
      </p:sp>
    </p:spTree>
    <p:extLst>
      <p:ext uri="{BB962C8B-B14F-4D97-AF65-F5344CB8AC3E}">
        <p14:creationId xmlns:p14="http://schemas.microsoft.com/office/powerpoint/2010/main" val="111385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sz="3600" dirty="0"/>
              <a:t>Rules of Conduct - Students´ Rights and Responsibilities (1.8.2020)</a:t>
            </a:r>
            <a:endParaRPr lang="fi-FI" sz="3600" dirty="0"/>
          </a:p>
        </p:txBody>
      </p:sp>
      <p:sp>
        <p:nvSpPr>
          <p:cNvPr id="3" name="Text Placeholder 2"/>
          <p:cNvSpPr>
            <a:spLocks noGrp="1"/>
          </p:cNvSpPr>
          <p:nvPr>
            <p:ph type="body" sz="half" idx="11"/>
          </p:nvPr>
        </p:nvSpPr>
        <p:spPr>
          <a:xfrm>
            <a:off x="237464" y="1498501"/>
            <a:ext cx="8492897" cy="3213707"/>
          </a:xfrm>
        </p:spPr>
        <p:txBody>
          <a:bodyPr/>
          <a:lstStyle/>
          <a:p>
            <a:pPr marL="342900" indent="-342900">
              <a:buFont typeface="Arial" panose="020B0604020202020204" pitchFamily="34" charset="0"/>
              <a:buChar char="•"/>
            </a:pPr>
            <a:r>
              <a:rPr lang="en-US" sz="1400" i="1" dirty="0">
                <a:solidFill>
                  <a:schemeClr val="tx2"/>
                </a:solidFill>
              </a:rPr>
              <a:t>Students have the right to be treated equally, impartially and with mutual respect, </a:t>
            </a:r>
            <a:r>
              <a:rPr lang="en-US" sz="1400" i="1" dirty="0"/>
              <a:t>to open and responsible communication, to respect of their privacy and property rights and to a healthy and safe environment for working and learning, as set forth in the Aalto University Code of Conduct. </a:t>
            </a:r>
            <a:r>
              <a:rPr lang="en-US" sz="1400" i="1" dirty="0">
                <a:solidFill>
                  <a:schemeClr val="tx2"/>
                </a:solidFill>
              </a:rPr>
              <a:t>The students shall respect the corresponding rights </a:t>
            </a:r>
            <a:r>
              <a:rPr lang="en-US" sz="1400" i="1" dirty="0"/>
              <a:t>of other Aalto University community members and other stakeholders acting in the Aalto community. </a:t>
            </a:r>
          </a:p>
          <a:p>
            <a:pPr marL="342900" indent="-342900">
              <a:buFont typeface="Arial" panose="020B0604020202020204" pitchFamily="34" charset="0"/>
              <a:buChar char="•"/>
            </a:pPr>
            <a:r>
              <a:rPr lang="en-US" sz="1400" i="1" dirty="0"/>
              <a:t>Misconduct by students includes, in accordance with the Universities Act, disruption of teaching, violent or threatening </a:t>
            </a:r>
            <a:r>
              <a:rPr lang="en-US" sz="1400" i="1" dirty="0" err="1"/>
              <a:t>behaviour</a:t>
            </a:r>
            <a:r>
              <a:rPr lang="en-US" sz="1400" i="1" dirty="0"/>
              <a:t>, dishonesty, and other disruption of university activities.</a:t>
            </a:r>
          </a:p>
          <a:p>
            <a:pPr marL="342900" indent="-342900">
              <a:buFont typeface="Arial" panose="020B0604020202020204" pitchFamily="34" charset="0"/>
              <a:buChar char="•"/>
            </a:pPr>
            <a:r>
              <a:rPr lang="en-US" sz="1400" i="1" dirty="0"/>
              <a:t>Aalto University employees are obliged to intervene if they receive knowledge of any misconduct directed at or committed by a student in the university environment and do so in a manner appropriate to the situation reporting as well the misconduct to the investigator of the school. </a:t>
            </a:r>
            <a:r>
              <a:rPr lang="en-US" sz="1400" i="1" dirty="0">
                <a:solidFill>
                  <a:schemeClr val="tx2"/>
                </a:solidFill>
              </a:rPr>
              <a:t>Students who experience or otherwise observe misconduct by another member of the university community may report the issue to the investigator of the school.</a:t>
            </a:r>
          </a:p>
        </p:txBody>
      </p:sp>
      <p:sp>
        <p:nvSpPr>
          <p:cNvPr id="4" name="Rectangle 3"/>
          <p:cNvSpPr/>
          <p:nvPr/>
        </p:nvSpPr>
        <p:spPr>
          <a:xfrm>
            <a:off x="1602968" y="4838700"/>
            <a:ext cx="5456200" cy="507831"/>
          </a:xfrm>
          <a:prstGeom prst="rect">
            <a:avLst/>
          </a:prstGeom>
        </p:spPr>
        <p:txBody>
          <a:bodyPr wrap="square">
            <a:spAutoFit/>
          </a:bodyPr>
          <a:lstStyle/>
          <a:p>
            <a:pPr marL="357187" lvl="1"/>
            <a:r>
              <a:rPr lang="en-US" b="1" dirty="0"/>
              <a:t>Rules of Conduct - Students´ Rights and Responsibilities:</a:t>
            </a:r>
          </a:p>
          <a:p>
            <a:pPr marL="357187" lvl="1" indent="0">
              <a:buNone/>
            </a:pPr>
            <a:r>
              <a:rPr lang="fi-FI" dirty="0">
                <a:hlinkClick r:id="rId2"/>
              </a:rPr>
              <a:t>https://into.aalto.fi/pages/viewpage.action?pageId=28413237</a:t>
            </a:r>
            <a:r>
              <a:rPr lang="fi-FI" dirty="0"/>
              <a:t> </a:t>
            </a:r>
          </a:p>
        </p:txBody>
      </p:sp>
    </p:spTree>
    <p:extLst>
      <p:ext uri="{BB962C8B-B14F-4D97-AF65-F5344CB8AC3E}">
        <p14:creationId xmlns:p14="http://schemas.microsoft.com/office/powerpoint/2010/main" val="196316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Read through these instructions:</a:t>
            </a:r>
            <a:endParaRPr lang="fi-FI" dirty="0"/>
          </a:p>
        </p:txBody>
      </p:sp>
      <p:sp>
        <p:nvSpPr>
          <p:cNvPr id="3" name="Text Placeholder 2"/>
          <p:cNvSpPr>
            <a:spLocks noGrp="1"/>
          </p:cNvSpPr>
          <p:nvPr>
            <p:ph type="body" sz="half" idx="11"/>
          </p:nvPr>
        </p:nvSpPr>
        <p:spPr/>
        <p:txBody>
          <a:bodyPr/>
          <a:lstStyle/>
          <a:p>
            <a:pPr marL="342900" indent="-342900">
              <a:buFont typeface="Arial" panose="020B0604020202020204" pitchFamily="34" charset="0"/>
              <a:buChar char="•"/>
            </a:pPr>
            <a:r>
              <a:rPr lang="en-US" dirty="0"/>
              <a:t>Rules of Conduct - Students´ Rights and Responsibilities:</a:t>
            </a:r>
          </a:p>
          <a:p>
            <a:pPr marL="357187" lvl="1" indent="0">
              <a:buNone/>
            </a:pPr>
            <a:r>
              <a:rPr lang="fi-FI" dirty="0">
                <a:hlinkClick r:id="rId2"/>
              </a:rPr>
              <a:t>https://into.aalto.fi/pages/viewpage.action?pageId=28413237</a:t>
            </a:r>
            <a:r>
              <a:rPr lang="fi-FI" dirty="0"/>
              <a:t> </a:t>
            </a:r>
          </a:p>
          <a:p>
            <a:pPr marL="342900" indent="-342900">
              <a:buFont typeface="Arial" panose="020B0604020202020204" pitchFamily="34" charset="0"/>
              <a:buChar char="•"/>
            </a:pPr>
            <a:r>
              <a:rPr lang="en-US" dirty="0"/>
              <a:t>Code of Conduct in the University Environment</a:t>
            </a:r>
            <a:endParaRPr lang="fi-FI" dirty="0"/>
          </a:p>
          <a:p>
            <a:pPr marL="357187" lvl="1" indent="0">
              <a:buNone/>
            </a:pPr>
            <a:r>
              <a:rPr lang="en-US" dirty="0">
                <a:hlinkClick r:id="rId3"/>
              </a:rPr>
              <a:t>https://into.aalto.fi/display/ensaannot/Code+of+Conduct+in+the+University+Environment</a:t>
            </a:r>
            <a:r>
              <a:rPr lang="en-US" dirty="0"/>
              <a:t> </a:t>
            </a:r>
          </a:p>
          <a:p>
            <a:endParaRPr lang="en-US" dirty="0"/>
          </a:p>
        </p:txBody>
      </p:sp>
    </p:spTree>
    <p:extLst>
      <p:ext uri="{BB962C8B-B14F-4D97-AF65-F5344CB8AC3E}">
        <p14:creationId xmlns:p14="http://schemas.microsoft.com/office/powerpoint/2010/main" val="56469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Misconduct and disruptions of student learning</a:t>
            </a:r>
          </a:p>
          <a:p>
            <a:endParaRPr lang="fi-FI" dirty="0"/>
          </a:p>
        </p:txBody>
      </p:sp>
      <p:sp>
        <p:nvSpPr>
          <p:cNvPr id="3" name="Text Placeholder 2"/>
          <p:cNvSpPr>
            <a:spLocks noGrp="1"/>
          </p:cNvSpPr>
          <p:nvPr>
            <p:ph type="body" sz="half" idx="11"/>
          </p:nvPr>
        </p:nvSpPr>
        <p:spPr/>
        <p:txBody>
          <a:bodyPr/>
          <a:lstStyle/>
          <a:p>
            <a:pPr marL="342900" indent="-342900">
              <a:buFont typeface="Arial" panose="020B0604020202020204" pitchFamily="34" charset="0"/>
              <a:buChar char="•"/>
            </a:pPr>
            <a:r>
              <a:rPr lang="en-US" sz="1400" i="1" dirty="0">
                <a:solidFill>
                  <a:srgbClr val="7030A0"/>
                </a:solidFill>
              </a:rPr>
              <a:t>A student who feels subjected to inappropriate conduct </a:t>
            </a:r>
            <a:r>
              <a:rPr lang="en-US" sz="1400" i="1" dirty="0"/>
              <a:t>or other conflicts that interfere with course studies (problems in group work, for example) may directly tell the harassing or disruptive person to stop and that their </a:t>
            </a:r>
            <a:r>
              <a:rPr lang="en-US" sz="1400" i="1" dirty="0" err="1"/>
              <a:t>behaviour</a:t>
            </a:r>
            <a:r>
              <a:rPr lang="en-US" sz="1400" i="1" dirty="0"/>
              <a:t> is unacceptable. Should the misconduct or conflict continue, the student </a:t>
            </a:r>
            <a:r>
              <a:rPr lang="en-US" sz="1400" i="1" dirty="0">
                <a:solidFill>
                  <a:srgbClr val="7030A0"/>
                </a:solidFill>
              </a:rPr>
              <a:t>should first contact the teacher-in-charge </a:t>
            </a:r>
            <a:r>
              <a:rPr lang="en-US" sz="1400" i="1" dirty="0"/>
              <a:t>of the course to resolve the situation. If necessary, </a:t>
            </a:r>
            <a:r>
              <a:rPr lang="en-US" sz="1400" i="1" dirty="0">
                <a:solidFill>
                  <a:srgbClr val="7030A0"/>
                </a:solidFill>
              </a:rPr>
              <a:t>the teacher may request the help of an investigator </a:t>
            </a:r>
            <a:r>
              <a:rPr lang="en-US" sz="1400" i="1" dirty="0"/>
              <a:t>(usually Academic Affairs Manager).</a:t>
            </a:r>
          </a:p>
          <a:p>
            <a:pPr marL="342900" indent="-342900">
              <a:buFont typeface="Arial" panose="020B0604020202020204" pitchFamily="34" charset="0"/>
              <a:buChar char="•"/>
            </a:pPr>
            <a:r>
              <a:rPr lang="en-US" sz="1400" i="1" dirty="0">
                <a:solidFill>
                  <a:srgbClr val="7030A0"/>
                </a:solidFill>
              </a:rPr>
              <a:t>A student who feels subjected to misconduct</a:t>
            </a:r>
            <a:r>
              <a:rPr lang="en-US" sz="1400" i="1" dirty="0"/>
              <a:t> </a:t>
            </a:r>
            <a:r>
              <a:rPr lang="en-US" sz="1400" i="1" dirty="0">
                <a:solidFill>
                  <a:srgbClr val="7030A0"/>
                </a:solidFill>
              </a:rPr>
              <a:t>from a teacher, another staff member or a student</a:t>
            </a:r>
            <a:r>
              <a:rPr lang="en-US" sz="1400" i="1" dirty="0"/>
              <a:t>, or who is experiencing problems with teaching arrangements or with other Aalto operations which have a bearing on student rights protection issues </a:t>
            </a:r>
            <a:r>
              <a:rPr lang="en-US" sz="1400" i="1" dirty="0">
                <a:solidFill>
                  <a:srgbClr val="7030A0"/>
                </a:solidFill>
              </a:rPr>
              <a:t>may contact the investigator</a:t>
            </a:r>
            <a:r>
              <a:rPr lang="en-US" sz="1400" i="1" dirty="0"/>
              <a:t>.</a:t>
            </a:r>
          </a:p>
          <a:p>
            <a:endParaRPr lang="fi-FI" sz="1400" dirty="0"/>
          </a:p>
        </p:txBody>
      </p:sp>
      <p:sp>
        <p:nvSpPr>
          <p:cNvPr id="4" name="TextBox 3"/>
          <p:cNvSpPr txBox="1"/>
          <p:nvPr/>
        </p:nvSpPr>
        <p:spPr>
          <a:xfrm>
            <a:off x="292329" y="3895344"/>
            <a:ext cx="7308482" cy="1100301"/>
          </a:xfrm>
          <a:prstGeom prst="rect">
            <a:avLst/>
          </a:prstGeom>
          <a:noFill/>
        </p:spPr>
        <p:txBody>
          <a:bodyPr wrap="square" rtlCol="0">
            <a:spAutoFit/>
          </a:bodyPr>
          <a:lstStyle/>
          <a:p>
            <a:r>
              <a:rPr lang="en-US" sz="1400" b="1" dirty="0"/>
              <a:t>Instructions for investigating suspected cases of misconduct and disruptions of student learning: </a:t>
            </a:r>
          </a:p>
          <a:p>
            <a:r>
              <a:rPr lang="en-US" sz="1200" b="1" dirty="0">
                <a:hlinkClick r:id="rId2"/>
              </a:rPr>
              <a:t>https://into.aalto.fi/display/ensaannot/Instructions+for+investigating+suspected+cases+of+misconduct+and+disruptions+of+student+learning</a:t>
            </a:r>
            <a:r>
              <a:rPr lang="en-US" sz="1200" b="1" dirty="0"/>
              <a:t> </a:t>
            </a:r>
          </a:p>
          <a:p>
            <a:endParaRPr lang="fi-FI" dirty="0"/>
          </a:p>
        </p:txBody>
      </p:sp>
    </p:spTree>
    <p:extLst>
      <p:ext uri="{BB962C8B-B14F-4D97-AF65-F5344CB8AC3E}">
        <p14:creationId xmlns:p14="http://schemas.microsoft.com/office/powerpoint/2010/main" val="321480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0"/>
          </p:nvPr>
        </p:nvSpPr>
        <p:spPr/>
        <p:txBody>
          <a:bodyPr/>
          <a:lstStyle/>
          <a:p>
            <a:r>
              <a:rPr lang="fi-FI" dirty="0" err="1"/>
              <a:t>Misconduct</a:t>
            </a:r>
            <a:r>
              <a:rPr lang="fi-FI" dirty="0"/>
              <a:t> in </a:t>
            </a:r>
            <a:r>
              <a:rPr lang="fi-FI" dirty="0" err="1"/>
              <a:t>studying</a:t>
            </a:r>
            <a:endParaRPr lang="fi-FI" dirty="0"/>
          </a:p>
          <a:p>
            <a:endParaRPr lang="fi-FI" dirty="0"/>
          </a:p>
        </p:txBody>
      </p:sp>
      <p:sp>
        <p:nvSpPr>
          <p:cNvPr id="4" name="Text Placeholder 3"/>
          <p:cNvSpPr>
            <a:spLocks noGrp="1"/>
          </p:cNvSpPr>
          <p:nvPr>
            <p:ph type="body" sz="half" idx="11"/>
          </p:nvPr>
        </p:nvSpPr>
        <p:spPr>
          <a:xfrm>
            <a:off x="292328" y="1469136"/>
            <a:ext cx="8492897" cy="2954358"/>
          </a:xfrm>
        </p:spPr>
        <p:txBody>
          <a:bodyPr/>
          <a:lstStyle/>
          <a:p>
            <a:r>
              <a:rPr lang="en-US" i="1" dirty="0"/>
              <a:t>In a studying context, </a:t>
            </a:r>
            <a:r>
              <a:rPr lang="en-US" i="1" dirty="0">
                <a:solidFill>
                  <a:srgbClr val="7030A0"/>
                </a:solidFill>
              </a:rPr>
              <a:t>misconduct is first and foremost defined as a deliberate act or means of misrepresenting one's own or someone else’s level of competence </a:t>
            </a:r>
            <a:r>
              <a:rPr lang="en-US" i="1" dirty="0"/>
              <a:t>(‘acts under false </a:t>
            </a:r>
            <a:r>
              <a:rPr lang="en-US" i="1" dirty="0" err="1"/>
              <a:t>pretences’</a:t>
            </a:r>
            <a:r>
              <a:rPr lang="en-US" i="1" dirty="0"/>
              <a:t> in the Universities Act 558/2009). In addition, violating the rules regarding the testing of learning constitutes misconduct.</a:t>
            </a:r>
            <a:endParaRPr lang="fi-FI" i="1" dirty="0"/>
          </a:p>
        </p:txBody>
      </p:sp>
      <p:sp>
        <p:nvSpPr>
          <p:cNvPr id="6" name="Rectangle 5"/>
          <p:cNvSpPr/>
          <p:nvPr/>
        </p:nvSpPr>
        <p:spPr>
          <a:xfrm>
            <a:off x="292328" y="3553776"/>
            <a:ext cx="7230135" cy="507831"/>
          </a:xfrm>
          <a:prstGeom prst="rect">
            <a:avLst/>
          </a:prstGeom>
        </p:spPr>
        <p:txBody>
          <a:bodyPr wrap="square">
            <a:spAutoFit/>
          </a:bodyPr>
          <a:lstStyle/>
          <a:p>
            <a:r>
              <a:rPr lang="en-US" b="1" dirty="0"/>
              <a:t>Aalto University Code of Academic Integrity and Handling Violations Thereof: </a:t>
            </a:r>
          </a:p>
          <a:p>
            <a:r>
              <a:rPr lang="en-US" sz="800" b="1" u="sng" dirty="0">
                <a:hlinkClick r:id="rId2"/>
              </a:rPr>
              <a:t>https://into.aalto.fi/display/ensaannot/Aalto+University+Code+of+Academic+Integrity+and+Handling+Violations+Thereof</a:t>
            </a:r>
            <a:r>
              <a:rPr lang="en-US" sz="800" b="1" u="sng" dirty="0"/>
              <a:t> </a:t>
            </a:r>
            <a:r>
              <a:rPr lang="en-US" b="1" dirty="0"/>
              <a:t> </a:t>
            </a:r>
          </a:p>
        </p:txBody>
      </p:sp>
    </p:spTree>
    <p:extLst>
      <p:ext uri="{BB962C8B-B14F-4D97-AF65-F5344CB8AC3E}">
        <p14:creationId xmlns:p14="http://schemas.microsoft.com/office/powerpoint/2010/main" val="17198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1"/>
          </p:nvPr>
        </p:nvSpPr>
        <p:spPr>
          <a:xfrm>
            <a:off x="292329" y="341377"/>
            <a:ext cx="8492897" cy="4443983"/>
          </a:xfrm>
        </p:spPr>
        <p:txBody>
          <a:bodyPr/>
          <a:lstStyle/>
          <a:p>
            <a:pPr marL="342900" indent="-342900">
              <a:buFont typeface="Arial" panose="020B0604020202020204" pitchFamily="34" charset="0"/>
              <a:buChar char="•"/>
            </a:pPr>
            <a:r>
              <a:rPr lang="fi-FI" sz="1400" dirty="0" err="1"/>
              <a:t>Cheating</a:t>
            </a:r>
            <a:r>
              <a:rPr lang="fi-FI" sz="1400" dirty="0"/>
              <a:t> on </a:t>
            </a:r>
            <a:r>
              <a:rPr lang="fi-FI" sz="1400" dirty="0" err="1"/>
              <a:t>exams</a:t>
            </a:r>
            <a:endParaRPr lang="fi-FI" sz="1400" dirty="0"/>
          </a:p>
          <a:p>
            <a:pPr marL="971550" lvl="1" indent="-342900"/>
            <a:r>
              <a:rPr lang="en-US" sz="1400" dirty="0"/>
              <a:t>NB! Also attempted cheating on an exam constitutes cheating</a:t>
            </a:r>
          </a:p>
          <a:p>
            <a:pPr marL="342900" indent="-342900">
              <a:buFont typeface="Arial" panose="020B0604020202020204" pitchFamily="34" charset="0"/>
              <a:buChar char="•"/>
            </a:pPr>
            <a:r>
              <a:rPr lang="fi-FI" sz="1400" dirty="0" err="1"/>
              <a:t>Plagiarism</a:t>
            </a:r>
            <a:r>
              <a:rPr lang="fi-FI" sz="1400" dirty="0"/>
              <a:t> and </a:t>
            </a:r>
            <a:r>
              <a:rPr lang="fi-FI" sz="1400" dirty="0" err="1"/>
              <a:t>Autoplagiarism</a:t>
            </a:r>
            <a:endParaRPr lang="fi-FI" sz="1400" dirty="0"/>
          </a:p>
          <a:p>
            <a:pPr marL="971550" lvl="1" indent="-342900"/>
            <a:r>
              <a:rPr lang="en-US" sz="1400" i="1" dirty="0"/>
              <a:t>Plagiarism, or unacknowledged borrowing, refers to representing another person’s material as one’s own without appropriate references. This includes research plans, manuscripts, articles, other texts or parts of them, visual materials, or translations (Finnish Advisory Board on Research Integrity 2012, p. 33).</a:t>
            </a:r>
          </a:p>
          <a:p>
            <a:pPr marL="342900" indent="-342900">
              <a:buFont typeface="Arial" panose="020B0604020202020204" pitchFamily="34" charset="0"/>
              <a:buChar char="•"/>
            </a:pPr>
            <a:r>
              <a:rPr lang="fi-FI" sz="1400" dirty="0" err="1"/>
              <a:t>Fabrication</a:t>
            </a:r>
            <a:endParaRPr lang="fi-FI" sz="1400" dirty="0"/>
          </a:p>
          <a:p>
            <a:pPr marL="971550" lvl="1" indent="-342900"/>
            <a:r>
              <a:rPr lang="en-US" sz="1400" i="1" dirty="0"/>
              <a:t>Fabrication refers to reporting invented observations or results to the research community (Finnish Advisory Board on Research Integrity 2012, p. 32).</a:t>
            </a:r>
          </a:p>
          <a:p>
            <a:pPr marL="342900" indent="-342900">
              <a:buFont typeface="Arial" panose="020B0604020202020204" pitchFamily="34" charset="0"/>
              <a:buChar char="•"/>
            </a:pPr>
            <a:r>
              <a:rPr lang="fi-FI" sz="1400" dirty="0" err="1"/>
              <a:t>Falsification</a:t>
            </a:r>
            <a:endParaRPr lang="fi-FI" sz="1400" dirty="0"/>
          </a:p>
          <a:p>
            <a:pPr marL="971550" lvl="1" indent="-342900"/>
            <a:r>
              <a:rPr lang="en-US" sz="1400" i="1" dirty="0"/>
              <a:t>Falsification (misrepresentation) refers to modifying and presenting original observations deliberately so that the results based on those observations are distorted (Finnish Advisory Board on Research Integrity 2012, p. 33).</a:t>
            </a:r>
          </a:p>
          <a:p>
            <a:pPr marL="342900" indent="-342900">
              <a:buFont typeface="Arial" panose="020B0604020202020204" pitchFamily="34" charset="0"/>
              <a:buChar char="•"/>
            </a:pPr>
            <a:r>
              <a:rPr lang="fi-FI" sz="1400" dirty="0" err="1"/>
              <a:t>Misappropriation</a:t>
            </a:r>
            <a:endParaRPr lang="fi-FI" sz="1400" dirty="0"/>
          </a:p>
          <a:p>
            <a:pPr marL="971550" lvl="1" indent="-342900"/>
            <a:r>
              <a:rPr lang="en-US" sz="1400" i="1" dirty="0"/>
              <a:t>Misappropriation refers to the unlawful presentation of another person’s result, idea, plan, observation or data as one’s own research (Finnish Advisory Board on Research Integrity 2012, p 33). </a:t>
            </a:r>
            <a:endParaRPr lang="fi-FI" sz="1400" dirty="0"/>
          </a:p>
        </p:txBody>
      </p:sp>
      <p:sp>
        <p:nvSpPr>
          <p:cNvPr id="4" name="Rectangle 3"/>
          <p:cNvSpPr/>
          <p:nvPr/>
        </p:nvSpPr>
        <p:spPr>
          <a:xfrm>
            <a:off x="292329" y="4614480"/>
            <a:ext cx="7230135" cy="507831"/>
          </a:xfrm>
          <a:prstGeom prst="rect">
            <a:avLst/>
          </a:prstGeom>
        </p:spPr>
        <p:txBody>
          <a:bodyPr wrap="square">
            <a:spAutoFit/>
          </a:bodyPr>
          <a:lstStyle/>
          <a:p>
            <a:r>
              <a:rPr lang="en-US" b="1" dirty="0"/>
              <a:t>Aalto University Code of Academic Integrity and Handling Violations Thereof: </a:t>
            </a:r>
          </a:p>
          <a:p>
            <a:r>
              <a:rPr lang="en-US" sz="800" b="1" u="sng" dirty="0">
                <a:hlinkClick r:id="rId2"/>
              </a:rPr>
              <a:t>https://into.aalto.fi/display/ensaannot/Aalto+University+Code+of+Academic+Integrity+and+Handling+Violations+Thereof</a:t>
            </a:r>
            <a:r>
              <a:rPr lang="en-US" sz="800" b="1" u="sng" dirty="0"/>
              <a:t> </a:t>
            </a:r>
            <a:r>
              <a:rPr lang="en-US" b="1" dirty="0"/>
              <a:t> </a:t>
            </a:r>
          </a:p>
        </p:txBody>
      </p:sp>
    </p:spTree>
    <p:extLst>
      <p:ext uri="{BB962C8B-B14F-4D97-AF65-F5344CB8AC3E}">
        <p14:creationId xmlns:p14="http://schemas.microsoft.com/office/powerpoint/2010/main" val="340885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a:xfrm>
            <a:off x="292329" y="123987"/>
            <a:ext cx="8492897" cy="619725"/>
          </a:xfrm>
        </p:spPr>
        <p:txBody>
          <a:bodyPr/>
          <a:lstStyle/>
          <a:p>
            <a:r>
              <a:rPr lang="en-US" sz="2400" dirty="0"/>
              <a:t>Guidelines for encountering a threatening individual</a:t>
            </a:r>
          </a:p>
          <a:p>
            <a:endParaRPr lang="fi-FI" dirty="0"/>
          </a:p>
        </p:txBody>
      </p:sp>
      <p:sp>
        <p:nvSpPr>
          <p:cNvPr id="3" name="Text Placeholder 2"/>
          <p:cNvSpPr>
            <a:spLocks noGrp="1"/>
          </p:cNvSpPr>
          <p:nvPr>
            <p:ph type="body" sz="half" idx="11"/>
          </p:nvPr>
        </p:nvSpPr>
        <p:spPr>
          <a:xfrm>
            <a:off x="292329" y="664464"/>
            <a:ext cx="4590567" cy="3388289"/>
          </a:xfrm>
        </p:spPr>
        <p:txBody>
          <a:bodyPr/>
          <a:lstStyle/>
          <a:p>
            <a:pPr marL="228600" indent="-228600">
              <a:buFont typeface="+mj-lt"/>
              <a:buAutoNum type="arabicPeriod"/>
            </a:pPr>
            <a:r>
              <a:rPr lang="en-US" sz="1200" i="1" dirty="0"/>
              <a:t>Give the individual room and let them maintain their turf.</a:t>
            </a:r>
          </a:p>
          <a:p>
            <a:pPr marL="228600" indent="-228600">
              <a:buFont typeface="+mj-lt"/>
              <a:buAutoNum type="arabicPeriod"/>
            </a:pPr>
            <a:r>
              <a:rPr lang="en-US" sz="1200" i="1" dirty="0"/>
              <a:t>Speak clearly, briefly and be compliant.</a:t>
            </a:r>
          </a:p>
          <a:p>
            <a:pPr marL="228600" indent="-228600">
              <a:buFont typeface="+mj-lt"/>
              <a:buAutoNum type="arabicPeriod"/>
            </a:pPr>
            <a:r>
              <a:rPr lang="en-US" sz="1200" i="1" dirty="0"/>
              <a:t>Keep your hands visible.</a:t>
            </a:r>
          </a:p>
          <a:p>
            <a:pPr marL="228600" indent="-228600">
              <a:buFont typeface="+mj-lt"/>
              <a:buAutoNum type="arabicPeriod"/>
            </a:pPr>
            <a:r>
              <a:rPr lang="en-US" sz="1200" i="1" dirty="0"/>
              <a:t>Do not turn your back.</a:t>
            </a:r>
          </a:p>
          <a:p>
            <a:pPr marL="228600" indent="-228600">
              <a:buFont typeface="+mj-lt"/>
              <a:buAutoNum type="arabicPeriod"/>
            </a:pPr>
            <a:r>
              <a:rPr lang="en-US" sz="1200" i="1" dirty="0"/>
              <a:t>Avoid sudden movements.</a:t>
            </a:r>
          </a:p>
          <a:p>
            <a:pPr marL="228600" indent="-228600">
              <a:buFont typeface="+mj-lt"/>
              <a:buAutoNum type="arabicPeriod"/>
            </a:pPr>
            <a:r>
              <a:rPr lang="en-US" sz="1200" i="1" dirty="0"/>
              <a:t>Stay calm.</a:t>
            </a:r>
          </a:p>
          <a:p>
            <a:pPr marL="228600" indent="-228600">
              <a:buFont typeface="+mj-lt"/>
              <a:buAutoNum type="arabicPeriod"/>
            </a:pPr>
            <a:r>
              <a:rPr lang="en-US" sz="1200" i="1" dirty="0"/>
              <a:t>Avoid staring.</a:t>
            </a:r>
          </a:p>
          <a:p>
            <a:pPr marL="228600" indent="-228600">
              <a:buFont typeface="+mj-lt"/>
              <a:buAutoNum type="arabicPeriod"/>
            </a:pPr>
            <a:r>
              <a:rPr lang="en-US" sz="1200" i="1" dirty="0"/>
              <a:t>Do not minimize the situation or the threatening individual.</a:t>
            </a:r>
          </a:p>
          <a:p>
            <a:pPr marL="228600" indent="-228600">
              <a:buFont typeface="+mj-lt"/>
              <a:buAutoNum type="arabicPeriod"/>
            </a:pPr>
            <a:r>
              <a:rPr lang="en-US" sz="1200" i="1" dirty="0"/>
              <a:t>Better to bend than be inflexible.</a:t>
            </a:r>
          </a:p>
          <a:p>
            <a:pPr marL="228600" indent="-228600">
              <a:buFont typeface="+mj-lt"/>
              <a:buAutoNum type="arabicPeriod"/>
            </a:pPr>
            <a:r>
              <a:rPr lang="en-US" sz="1200" i="1" dirty="0"/>
              <a:t>Do not attempt to correct or disabuse the intoxicated or erratically acting individual of his or her delusions.</a:t>
            </a:r>
          </a:p>
          <a:p>
            <a:pPr marL="228600" indent="-228600">
              <a:buFont typeface="+mj-lt"/>
              <a:buAutoNum type="arabicPeriod"/>
            </a:pPr>
            <a:r>
              <a:rPr lang="en-US" sz="1200" i="1" dirty="0"/>
              <a:t>Gain time for others to arrive at the scene.</a:t>
            </a:r>
          </a:p>
          <a:p>
            <a:pPr marL="228600" indent="-228600">
              <a:buFont typeface="+mj-lt"/>
              <a:buAutoNum type="arabicPeriod"/>
            </a:pPr>
            <a:r>
              <a:rPr lang="en-US" sz="1200" i="1" dirty="0"/>
              <a:t>Attempt to report or send out an alarm without the threatening individual noticing.</a:t>
            </a:r>
          </a:p>
          <a:p>
            <a:pPr marL="228600" indent="-228600">
              <a:buFont typeface="+mj-lt"/>
              <a:buAutoNum type="arabicPeriod"/>
            </a:pPr>
            <a:r>
              <a:rPr lang="en-US" sz="1200" i="1" dirty="0"/>
              <a:t>If needed, call the emergency number 112.</a:t>
            </a:r>
          </a:p>
          <a:p>
            <a:endParaRPr lang="en-US" dirty="0"/>
          </a:p>
          <a:p>
            <a:endParaRPr lang="fi-FI" dirty="0"/>
          </a:p>
        </p:txBody>
      </p:sp>
      <p:sp>
        <p:nvSpPr>
          <p:cNvPr id="5" name="TextBox 4"/>
          <p:cNvSpPr txBox="1"/>
          <p:nvPr/>
        </p:nvSpPr>
        <p:spPr>
          <a:xfrm>
            <a:off x="220988" y="4673982"/>
            <a:ext cx="8879418" cy="300082"/>
          </a:xfrm>
          <a:prstGeom prst="rect">
            <a:avLst/>
          </a:prstGeom>
          <a:noFill/>
        </p:spPr>
        <p:txBody>
          <a:bodyPr wrap="none" rtlCol="0">
            <a:spAutoFit/>
          </a:bodyPr>
          <a:lstStyle/>
          <a:p>
            <a:r>
              <a:rPr lang="en-US" dirty="0">
                <a:solidFill>
                  <a:srgbClr val="FF0000"/>
                </a:solidFill>
              </a:rPr>
              <a:t>In case of emergency follow these instructions: </a:t>
            </a:r>
            <a:r>
              <a:rPr lang="en-US" dirty="0">
                <a:solidFill>
                  <a:srgbClr val="FF0000"/>
                </a:solidFill>
                <a:hlinkClick r:id="rId2"/>
              </a:rPr>
              <a:t>https://www.aalto.fi/en/services/procedures-in-case-of-emergency</a:t>
            </a:r>
            <a:r>
              <a:rPr lang="en-US" dirty="0">
                <a:solidFill>
                  <a:srgbClr val="FF0000"/>
                </a:solidFill>
              </a:rPr>
              <a:t> </a:t>
            </a:r>
            <a:endParaRPr lang="fi-FI" dirty="0">
              <a:solidFill>
                <a:srgbClr val="FF0000"/>
              </a:solidFill>
            </a:endParaRPr>
          </a:p>
        </p:txBody>
      </p:sp>
      <p:sp>
        <p:nvSpPr>
          <p:cNvPr id="6" name="TextBox 5"/>
          <p:cNvSpPr txBox="1"/>
          <p:nvPr/>
        </p:nvSpPr>
        <p:spPr>
          <a:xfrm>
            <a:off x="4703509" y="969264"/>
            <a:ext cx="4261104" cy="1131079"/>
          </a:xfrm>
          <a:prstGeom prst="rect">
            <a:avLst/>
          </a:prstGeom>
          <a:noFill/>
        </p:spPr>
        <p:txBody>
          <a:bodyPr wrap="square" rtlCol="0">
            <a:spAutoFit/>
          </a:bodyPr>
          <a:lstStyle/>
          <a:p>
            <a:r>
              <a:rPr lang="en-US" b="1" dirty="0"/>
              <a:t>Instructions for investigating suspected cases of misconduct and disruptions of student learning:</a:t>
            </a:r>
            <a:endParaRPr lang="fi-FI" b="1" dirty="0"/>
          </a:p>
          <a:p>
            <a:r>
              <a:rPr lang="fi-FI" dirty="0"/>
              <a:t>https://into.aalto.fi/display/ensaannot/Instructions+for+investigating+suspected+cases+of+misconduct+and+disruptions+of+student+learning#</a:t>
            </a:r>
          </a:p>
        </p:txBody>
      </p:sp>
    </p:spTree>
    <p:extLst>
      <p:ext uri="{BB962C8B-B14F-4D97-AF65-F5344CB8AC3E}">
        <p14:creationId xmlns:p14="http://schemas.microsoft.com/office/powerpoint/2010/main" val="340707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If there is no immediate threat</a:t>
            </a:r>
            <a:endParaRPr lang="fi-FI" dirty="0"/>
          </a:p>
        </p:txBody>
      </p:sp>
      <p:sp>
        <p:nvSpPr>
          <p:cNvPr id="3" name="Text Placeholder 2"/>
          <p:cNvSpPr>
            <a:spLocks noGrp="1"/>
          </p:cNvSpPr>
          <p:nvPr>
            <p:ph type="body" sz="half" idx="11"/>
          </p:nvPr>
        </p:nvSpPr>
        <p:spPr>
          <a:xfrm>
            <a:off x="292329" y="1096165"/>
            <a:ext cx="8492897" cy="3388289"/>
          </a:xfrm>
        </p:spPr>
        <p:txBody>
          <a:bodyPr/>
          <a:lstStyle/>
          <a:p>
            <a:pPr marL="457200" indent="-457200">
              <a:buFont typeface="+mj-lt"/>
              <a:buAutoNum type="arabicPeriod"/>
            </a:pPr>
            <a:r>
              <a:rPr lang="en-US" sz="1600" i="1" dirty="0"/>
              <a:t>The teacher calls on the threatening individual to cease his or her disruptive </a:t>
            </a:r>
            <a:r>
              <a:rPr lang="en-US" sz="1600" i="1" dirty="0" err="1"/>
              <a:t>behaviour</a:t>
            </a:r>
            <a:r>
              <a:rPr lang="en-US" sz="1600" i="1" dirty="0"/>
              <a:t> and, if necessary, to leave the premises.</a:t>
            </a:r>
          </a:p>
          <a:p>
            <a:pPr marL="457200" indent="-457200">
              <a:buFont typeface="+mj-lt"/>
              <a:buAutoNum type="arabicPeriod"/>
            </a:pPr>
            <a:r>
              <a:rPr lang="en-US" sz="1600" i="1" dirty="0"/>
              <a:t>The teacher reports the incident to the lobby services of the property or calls the </a:t>
            </a:r>
            <a:r>
              <a:rPr lang="en-US" sz="1600" i="1" dirty="0" err="1"/>
              <a:t>AaltoAPUA</a:t>
            </a:r>
            <a:r>
              <a:rPr lang="en-US" sz="1600" i="1" dirty="0"/>
              <a:t> helpline (050 46 46 462). Teachers do not have the right to attempt to physically remove the individual from the premises.</a:t>
            </a:r>
          </a:p>
          <a:p>
            <a:r>
              <a:rPr lang="en-US" sz="2000" dirty="0"/>
              <a:t>After the incident</a:t>
            </a:r>
          </a:p>
          <a:p>
            <a:pPr marL="342900" indent="-342900">
              <a:buFont typeface="Arial" panose="020B0604020202020204" pitchFamily="34" charset="0"/>
              <a:buChar char="•"/>
            </a:pPr>
            <a:r>
              <a:rPr lang="en-US" sz="1600" i="1" dirty="0"/>
              <a:t>The teacher makes a record of what actions were taken and sends it to the investigator. If the teacher that day was not the course teacher-in-charge, contact the latter without delay. The teacher-in-charge of the course is responsible to see that the investigator is informed of the disturbance and that immediate measures are taken, regardless of whether the identity or student status of the disrupter has been verified. </a:t>
            </a:r>
            <a:endParaRPr lang="fi-FI" sz="1600" i="1" dirty="0"/>
          </a:p>
        </p:txBody>
      </p:sp>
      <p:sp>
        <p:nvSpPr>
          <p:cNvPr id="4" name="Rectangle 3"/>
          <p:cNvSpPr/>
          <p:nvPr/>
        </p:nvSpPr>
        <p:spPr>
          <a:xfrm>
            <a:off x="1719072" y="4503849"/>
            <a:ext cx="7333488" cy="600164"/>
          </a:xfrm>
          <a:prstGeom prst="rect">
            <a:avLst/>
          </a:prstGeom>
        </p:spPr>
        <p:txBody>
          <a:bodyPr wrap="square">
            <a:spAutoFit/>
          </a:bodyPr>
          <a:lstStyle/>
          <a:p>
            <a:r>
              <a:rPr lang="en-US" sz="1100" b="1" dirty="0"/>
              <a:t>Instructions for investigating suspected cases of misconduct and disruptions of student learning:</a:t>
            </a:r>
            <a:endParaRPr lang="fi-FI" sz="1100" b="1" dirty="0"/>
          </a:p>
          <a:p>
            <a:r>
              <a:rPr lang="fi-FI" sz="1100" dirty="0">
                <a:hlinkClick r:id="rId2"/>
              </a:rPr>
              <a:t>https://into.aalto.fi/display/ensaannot/Instructions+for+investigating+suspected+cases+of+misconduct+and+disruptions+of+student+learning#</a:t>
            </a:r>
            <a:r>
              <a:rPr lang="fi-FI" sz="1100" dirty="0"/>
              <a:t> </a:t>
            </a:r>
          </a:p>
        </p:txBody>
      </p:sp>
    </p:spTree>
    <p:extLst>
      <p:ext uri="{BB962C8B-B14F-4D97-AF65-F5344CB8AC3E}">
        <p14:creationId xmlns:p14="http://schemas.microsoft.com/office/powerpoint/2010/main" val="206860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51666-A74B-41C9-9AAE-8A8B33700A7E}"/>
              </a:ext>
            </a:extLst>
          </p:cNvPr>
          <p:cNvSpPr>
            <a:spLocks noGrp="1"/>
          </p:cNvSpPr>
          <p:nvPr>
            <p:ph type="body" sz="half" idx="10"/>
          </p:nvPr>
        </p:nvSpPr>
        <p:spPr/>
        <p:txBody>
          <a:bodyPr/>
          <a:lstStyle/>
          <a:p>
            <a:r>
              <a:rPr lang="en-US" dirty="0"/>
              <a:t>Typical reported cases</a:t>
            </a:r>
            <a:endParaRPr lang="LID4096" dirty="0"/>
          </a:p>
        </p:txBody>
      </p:sp>
      <p:sp>
        <p:nvSpPr>
          <p:cNvPr id="3" name="Text Placeholder 2">
            <a:extLst>
              <a:ext uri="{FF2B5EF4-FFF2-40B4-BE49-F238E27FC236}">
                <a16:creationId xmlns:a16="http://schemas.microsoft.com/office/drawing/2014/main" id="{9CE45CB9-2958-4902-BC36-359C7F69C56C}"/>
              </a:ext>
            </a:extLst>
          </p:cNvPr>
          <p:cNvSpPr>
            <a:spLocks noGrp="1"/>
          </p:cNvSpPr>
          <p:nvPr>
            <p:ph type="body" sz="half" idx="11"/>
          </p:nvPr>
        </p:nvSpPr>
        <p:spPr>
          <a:xfrm>
            <a:off x="292329" y="1267425"/>
            <a:ext cx="8492897" cy="3625461"/>
          </a:xfrm>
        </p:spPr>
        <p:txBody>
          <a:bodyPr/>
          <a:lstStyle/>
          <a:p>
            <a:r>
              <a:rPr lang="en-US" dirty="0"/>
              <a:t>By teacher: </a:t>
            </a:r>
          </a:p>
          <a:p>
            <a:pPr marL="342900" indent="-342900">
              <a:buFont typeface="Arial" panose="020B0604020202020204" pitchFamily="34" charset="0"/>
              <a:buChar char="•"/>
            </a:pPr>
            <a:r>
              <a:rPr lang="en-US" dirty="0"/>
              <a:t>Plagiarism (deliberate or unintentional)</a:t>
            </a:r>
          </a:p>
          <a:p>
            <a:pPr marL="342900" indent="-342900">
              <a:buFont typeface="Arial" panose="020B0604020202020204" pitchFamily="34" charset="0"/>
              <a:buChar char="•"/>
            </a:pPr>
            <a:r>
              <a:rPr lang="en-US" dirty="0"/>
              <a:t>Misconduct towards fellow student(s)</a:t>
            </a:r>
          </a:p>
          <a:p>
            <a:endParaRPr lang="en-US" dirty="0"/>
          </a:p>
          <a:p>
            <a:r>
              <a:rPr lang="en-US" dirty="0"/>
              <a:t>By student: </a:t>
            </a:r>
          </a:p>
          <a:p>
            <a:pPr marL="342900" indent="-342900">
              <a:buFont typeface="Arial" panose="020B0604020202020204" pitchFamily="34" charset="0"/>
              <a:buChar char="•"/>
            </a:pPr>
            <a:r>
              <a:rPr lang="en-US" dirty="0"/>
              <a:t>Grading or evaluation principles (official grade appeals to Degree committee)</a:t>
            </a:r>
          </a:p>
          <a:p>
            <a:pPr marL="342900" indent="-342900">
              <a:buFont typeface="Arial" panose="020B0604020202020204" pitchFamily="34" charset="0"/>
              <a:buChar char="•"/>
            </a:pPr>
            <a:r>
              <a:rPr lang="en-US" dirty="0"/>
              <a:t>Teacher’s misconduct</a:t>
            </a:r>
          </a:p>
          <a:p>
            <a:pPr marL="342900" indent="-342900">
              <a:buFont typeface="Arial" panose="020B0604020202020204" pitchFamily="34" charset="0"/>
              <a:buChar char="•"/>
            </a:pPr>
            <a:r>
              <a:rPr lang="en-US" dirty="0"/>
              <a:t>Student misconduct/bullying</a:t>
            </a:r>
          </a:p>
        </p:txBody>
      </p:sp>
    </p:spTree>
    <p:extLst>
      <p:ext uri="{BB962C8B-B14F-4D97-AF65-F5344CB8AC3E}">
        <p14:creationId xmlns:p14="http://schemas.microsoft.com/office/powerpoint/2010/main" val="299682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Content</a:t>
            </a:r>
            <a:endParaRPr lang="fi-FI" dirty="0"/>
          </a:p>
        </p:txBody>
      </p:sp>
      <p:sp>
        <p:nvSpPr>
          <p:cNvPr id="3" name="Text Placeholder 2"/>
          <p:cNvSpPr>
            <a:spLocks noGrp="1"/>
          </p:cNvSpPr>
          <p:nvPr>
            <p:ph type="body" sz="half" idx="11"/>
          </p:nvPr>
        </p:nvSpPr>
        <p:spPr>
          <a:xfrm>
            <a:off x="292328" y="1218085"/>
            <a:ext cx="8492897" cy="3388289"/>
          </a:xfrm>
        </p:spPr>
        <p:txBody>
          <a:bodyPr/>
          <a:lstStyle/>
          <a:p>
            <a:pPr marL="342900" indent="-342900">
              <a:buFont typeface="Arial" panose="020B0604020202020204" pitchFamily="34" charset="0"/>
              <a:buChar char="•"/>
            </a:pPr>
            <a:r>
              <a:rPr lang="en-US" dirty="0"/>
              <a:t>Learning services (LES)</a:t>
            </a:r>
          </a:p>
          <a:p>
            <a:pPr marL="342900" indent="-342900">
              <a:buFont typeface="Arial" panose="020B0604020202020204" pitchFamily="34" charset="0"/>
              <a:buChar char="•"/>
            </a:pPr>
            <a:r>
              <a:rPr lang="en-US" dirty="0"/>
              <a:t>Individual course arrangements</a:t>
            </a:r>
          </a:p>
          <a:p>
            <a:pPr marL="342900" indent="-342900">
              <a:buFont typeface="Arial" panose="020B0604020202020204" pitchFamily="34" charset="0"/>
              <a:buChar char="•"/>
            </a:pPr>
            <a:r>
              <a:rPr lang="en-US" dirty="0"/>
              <a:t>Code of Conduct</a:t>
            </a:r>
          </a:p>
          <a:p>
            <a:pPr marL="342900" indent="-342900">
              <a:buFont typeface="Arial" panose="020B0604020202020204" pitchFamily="34" charset="0"/>
              <a:buChar char="•"/>
            </a:pPr>
            <a:r>
              <a:rPr lang="en-US" dirty="0"/>
              <a:t>Misconduct and disruptions of student learning</a:t>
            </a:r>
          </a:p>
          <a:p>
            <a:pPr marL="342900" indent="-342900">
              <a:buFont typeface="Arial" panose="020B0604020202020204" pitchFamily="34" charset="0"/>
              <a:buChar char="•"/>
            </a:pPr>
            <a:endParaRPr lang="en-US" dirty="0"/>
          </a:p>
          <a:p>
            <a:endParaRPr lang="fi-FI" dirty="0"/>
          </a:p>
        </p:txBody>
      </p:sp>
    </p:spTree>
    <p:extLst>
      <p:ext uri="{BB962C8B-B14F-4D97-AF65-F5344CB8AC3E}">
        <p14:creationId xmlns:p14="http://schemas.microsoft.com/office/powerpoint/2010/main" val="80500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47B4B-900C-44BF-AA44-71A409BC7719}"/>
              </a:ext>
            </a:extLst>
          </p:cNvPr>
          <p:cNvSpPr>
            <a:spLocks noGrp="1"/>
          </p:cNvSpPr>
          <p:nvPr>
            <p:ph type="body" sz="half" idx="10"/>
          </p:nvPr>
        </p:nvSpPr>
        <p:spPr/>
        <p:txBody>
          <a:bodyPr/>
          <a:lstStyle/>
          <a:p>
            <a:r>
              <a:rPr lang="en-US" dirty="0"/>
              <a:t>LES for teaching assistants</a:t>
            </a:r>
            <a:endParaRPr lang="LID4096" dirty="0"/>
          </a:p>
        </p:txBody>
      </p:sp>
      <p:sp>
        <p:nvSpPr>
          <p:cNvPr id="3" name="Text Placeholder 2">
            <a:extLst>
              <a:ext uri="{FF2B5EF4-FFF2-40B4-BE49-F238E27FC236}">
                <a16:creationId xmlns:a16="http://schemas.microsoft.com/office/drawing/2014/main" id="{6F2D0E27-9848-4EF6-A095-AA761D7CA365}"/>
              </a:ext>
            </a:extLst>
          </p:cNvPr>
          <p:cNvSpPr>
            <a:spLocks noGrp="1"/>
          </p:cNvSpPr>
          <p:nvPr>
            <p:ph type="body" sz="half" idx="11"/>
          </p:nvPr>
        </p:nvSpPr>
        <p:spPr>
          <a:xfrm>
            <a:off x="292329" y="1019909"/>
            <a:ext cx="8492897" cy="3872978"/>
          </a:xfrm>
        </p:spPr>
        <p:txBody>
          <a:bodyPr/>
          <a:lstStyle/>
          <a:p>
            <a:pPr marL="342900" indent="-342900">
              <a:buFont typeface="Arial" panose="020B0604020202020204" pitchFamily="34" charset="0"/>
              <a:buChar char="•"/>
            </a:pPr>
            <a:r>
              <a:rPr lang="en-US" dirty="0"/>
              <a:t>Individual course arrangements</a:t>
            </a:r>
          </a:p>
          <a:p>
            <a:pPr marL="971550" lvl="1" indent="-342900"/>
            <a:r>
              <a:rPr lang="en-US" dirty="0"/>
              <a:t>Inform/suggest the possibility of individual arrangements.</a:t>
            </a:r>
          </a:p>
          <a:p>
            <a:pPr marL="971550" lvl="1" indent="-342900"/>
            <a:r>
              <a:rPr lang="en-US" dirty="0"/>
              <a:t>Contact the learning services of your school for further information (there is a contact person in each school).</a:t>
            </a:r>
          </a:p>
          <a:p>
            <a:pPr marL="342900" indent="-342900">
              <a:buFont typeface="Arial" panose="020B0604020202020204" pitchFamily="34" charset="0"/>
              <a:buChar char="•"/>
            </a:pPr>
            <a:r>
              <a:rPr lang="en-US" dirty="0"/>
              <a:t>Misconduct and disruptions of student learning</a:t>
            </a:r>
          </a:p>
          <a:p>
            <a:pPr marL="971550" lvl="1" indent="-342900"/>
            <a:r>
              <a:rPr lang="en-US" dirty="0"/>
              <a:t>If you notice or suspect misconduct (like cheating), inform the teacher in charge.</a:t>
            </a:r>
          </a:p>
          <a:p>
            <a:pPr marL="971550" lvl="1" indent="-342900"/>
            <a:r>
              <a:rPr lang="en-US" dirty="0"/>
              <a:t>Contact the learning services of your school for further advice (head of academic affairs).</a:t>
            </a:r>
          </a:p>
          <a:p>
            <a:endParaRPr lang="LID4096" dirty="0"/>
          </a:p>
        </p:txBody>
      </p:sp>
    </p:spTree>
    <p:extLst>
      <p:ext uri="{BB962C8B-B14F-4D97-AF65-F5344CB8AC3E}">
        <p14:creationId xmlns:p14="http://schemas.microsoft.com/office/powerpoint/2010/main" val="4280799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p:txBody>
          <a:bodyPr/>
          <a:lstStyle/>
          <a:p>
            <a:r>
              <a:rPr lang="en-US" dirty="0"/>
              <a:t>Questions</a:t>
            </a:r>
            <a:endParaRPr lang="fi-FI" dirty="0"/>
          </a:p>
        </p:txBody>
      </p:sp>
    </p:spTree>
    <p:extLst>
      <p:ext uri="{BB962C8B-B14F-4D97-AF65-F5344CB8AC3E}">
        <p14:creationId xmlns:p14="http://schemas.microsoft.com/office/powerpoint/2010/main" val="12852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02C73-0E9B-4D85-B419-A5D0674E263F}"/>
              </a:ext>
            </a:extLst>
          </p:cNvPr>
          <p:cNvSpPr>
            <a:spLocks noGrp="1"/>
          </p:cNvSpPr>
          <p:nvPr>
            <p:ph type="body" sz="half" idx="10"/>
          </p:nvPr>
        </p:nvSpPr>
        <p:spPr>
          <a:xfrm>
            <a:off x="292329" y="156787"/>
            <a:ext cx="8492897" cy="722444"/>
          </a:xfrm>
        </p:spPr>
        <p:txBody>
          <a:bodyPr/>
          <a:lstStyle/>
          <a:p>
            <a:endParaRPr lang="LID4096" dirty="0"/>
          </a:p>
        </p:txBody>
      </p:sp>
      <p:sp>
        <p:nvSpPr>
          <p:cNvPr id="3" name="Text Placeholder 2">
            <a:extLst>
              <a:ext uri="{FF2B5EF4-FFF2-40B4-BE49-F238E27FC236}">
                <a16:creationId xmlns:a16="http://schemas.microsoft.com/office/drawing/2014/main" id="{2B0CA2C0-1FA5-428E-86CC-B04604FDE51A}"/>
              </a:ext>
            </a:extLst>
          </p:cNvPr>
          <p:cNvSpPr>
            <a:spLocks noGrp="1"/>
          </p:cNvSpPr>
          <p:nvPr>
            <p:ph type="body" sz="half" idx="11"/>
          </p:nvPr>
        </p:nvSpPr>
        <p:spPr>
          <a:xfrm>
            <a:off x="292329" y="970671"/>
            <a:ext cx="8492897" cy="3922215"/>
          </a:xfrm>
        </p:spPr>
        <p:txBody>
          <a:bodyPr/>
          <a:lstStyle/>
          <a:p>
            <a:r>
              <a:rPr lang="en-US" sz="1200" dirty="0"/>
              <a:t>Q: What kind of metrics do LES use to evaluate their service performance or to monitor whether the delivered services have met students' needs. Also would like to know what are the biggest challenges they have encountered.</a:t>
            </a:r>
          </a:p>
          <a:p>
            <a:r>
              <a:rPr lang="en-US" sz="1200" b="0" dirty="0"/>
              <a:t>A: Hard numeric metric: number of graduates and drop-outs, qualitative: </a:t>
            </a:r>
            <a:r>
              <a:rPr lang="en-US" sz="1200" b="0" dirty="0" err="1"/>
              <a:t>eg.</a:t>
            </a:r>
            <a:r>
              <a:rPr lang="en-US" sz="1200" b="0" dirty="0"/>
              <a:t> AllWell Survey, ISB (=international student barometer), Customer surveys conducted sometimes. </a:t>
            </a:r>
          </a:p>
          <a:p>
            <a:r>
              <a:rPr lang="en-US" sz="1200" b="0" dirty="0"/>
              <a:t>Biggest challenge is to provide the right kind of support(service) at the right time in the right format…</a:t>
            </a:r>
          </a:p>
          <a:p>
            <a:endParaRPr lang="en-US" sz="1200" b="0" dirty="0"/>
          </a:p>
          <a:p>
            <a:r>
              <a:rPr lang="en-US" sz="1200" dirty="0"/>
              <a:t>Q: If I as a teaching assistant see a student struggling with their studies, how could Learning Services help the student? I feel like just telling the student that this kind of service is available doesn't do much. Is there a way that Learning Services could contact the student directly?</a:t>
            </a:r>
            <a:br>
              <a:rPr lang="en-US" sz="1200" b="0" dirty="0"/>
            </a:br>
            <a:br>
              <a:rPr lang="en-US" sz="1200" b="0" dirty="0"/>
            </a:br>
            <a:r>
              <a:rPr lang="en-US" sz="1200" b="0" dirty="0"/>
              <a:t>A: A common worry in LES as well. We can help students in many ways but we have trouble in reaching the students who would most benefit from those services. Student doesn’t need to know why she/he is struggling, just contact the coordinator/planning officer of her/his </a:t>
            </a:r>
            <a:r>
              <a:rPr lang="en-US" sz="1200" b="0" dirty="0" err="1"/>
              <a:t>programme</a:t>
            </a:r>
            <a:r>
              <a:rPr lang="en-US" sz="1200" b="0" dirty="0"/>
              <a:t>. By discussing with the student we can then evaluate what seems to be the problem and what could be done (checking study plan, re-scheduling studies, possibility to student psychologist, improving study skills </a:t>
            </a:r>
            <a:r>
              <a:rPr lang="en-US" sz="1200" b="0" dirty="0" err="1"/>
              <a:t>etc</a:t>
            </a:r>
            <a:r>
              <a:rPr lang="en-US" sz="1200" b="0" dirty="0"/>
              <a:t> etc.)</a:t>
            </a:r>
          </a:p>
          <a:p>
            <a:r>
              <a:rPr lang="en-US" sz="1200" b="0" dirty="0"/>
              <a:t>You are not allowed to report an individual (unless there is immediate threat) without consent. Try to justify, that LES people can really help. In the end individual student is her/himself responsible for seeking support. </a:t>
            </a:r>
          </a:p>
          <a:p>
            <a:br>
              <a:rPr lang="en-US" sz="1200" dirty="0"/>
            </a:br>
            <a:endParaRPr lang="LID4096" sz="1200" dirty="0"/>
          </a:p>
        </p:txBody>
      </p:sp>
    </p:spTree>
    <p:extLst>
      <p:ext uri="{BB962C8B-B14F-4D97-AF65-F5344CB8AC3E}">
        <p14:creationId xmlns:p14="http://schemas.microsoft.com/office/powerpoint/2010/main" val="1061084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half" idx="11"/>
          </p:nvPr>
        </p:nvSpPr>
        <p:spPr>
          <a:xfrm>
            <a:off x="292329" y="420515"/>
            <a:ext cx="8492897" cy="3388289"/>
          </a:xfrm>
        </p:spPr>
        <p:txBody>
          <a:bodyPr/>
          <a:lstStyle/>
          <a:p>
            <a:r>
              <a:rPr lang="en-US" sz="1100" dirty="0"/>
              <a:t>Q: What to do if you are not sure if something is counted as misconduct?</a:t>
            </a:r>
          </a:p>
          <a:p>
            <a:r>
              <a:rPr lang="en-US" sz="1100" dirty="0"/>
              <a:t>A: </a:t>
            </a:r>
            <a:r>
              <a:rPr lang="en-US" sz="1100" b="0" dirty="0"/>
              <a:t>Contact the teacher in charge and ask his/her opinion. </a:t>
            </a:r>
          </a:p>
          <a:p>
            <a:endParaRPr lang="en-US" sz="1100" dirty="0"/>
          </a:p>
          <a:p>
            <a:r>
              <a:rPr lang="en-US" sz="1100" dirty="0"/>
              <a:t>Q: Is there other individual arrangements available besides arrangements related to exam?</a:t>
            </a:r>
          </a:p>
          <a:p>
            <a:r>
              <a:rPr lang="en-US" sz="1100" dirty="0"/>
              <a:t>A: </a:t>
            </a:r>
            <a:r>
              <a:rPr lang="en-US" sz="1100" b="0" dirty="0"/>
              <a:t>Yes, there are. From here you can find useful information regarding this topic: </a:t>
            </a:r>
            <a:r>
              <a:rPr lang="en-US" sz="1100" b="0" dirty="0">
                <a:hlinkClick r:id="rId2"/>
              </a:rPr>
              <a:t>https://www.aalto.fi/en/services/individual-study-arrangements</a:t>
            </a:r>
            <a:r>
              <a:rPr lang="en-US" sz="1100" b="0" dirty="0"/>
              <a:t> </a:t>
            </a:r>
          </a:p>
          <a:p>
            <a:endParaRPr lang="en-US" sz="1100" dirty="0"/>
          </a:p>
          <a:p>
            <a:r>
              <a:rPr lang="en-US" sz="1100" dirty="0"/>
              <a:t>Q: What to do if you notice someone is struggling in the course and you think it might be because of for example dyslexia but the student has not mentioned anything about individual study arrangements? </a:t>
            </a:r>
          </a:p>
          <a:p>
            <a:r>
              <a:rPr lang="en-US" sz="1100" dirty="0"/>
              <a:t>A: </a:t>
            </a:r>
            <a:r>
              <a:rPr lang="en-US" sz="1100" b="0" dirty="0"/>
              <a:t>You can delicately discuss with the student about this topic. You can for example show the Into-pages: </a:t>
            </a:r>
            <a:r>
              <a:rPr lang="en-US" sz="1100" b="0" dirty="0">
                <a:hlinkClick r:id="rId3"/>
              </a:rPr>
              <a:t>https://into.aalto.fi/display/enopisk/Individual+study+arrangements</a:t>
            </a:r>
            <a:r>
              <a:rPr lang="en-US" sz="1100" b="0" dirty="0"/>
              <a:t>. If the student has a certificate signed by a medical doctor or other expert but the student doesn’t have a statement from LES advise the student to contact LES as soon as possible. If the student does not have a certificate signed by a medical doctor or other expert LES can help the student to find out who to contact first. </a:t>
            </a:r>
          </a:p>
          <a:p>
            <a:r>
              <a:rPr lang="en-US" sz="1100" b="0" dirty="0"/>
              <a:t>Sometimes it might be a good idea to in a very general level (not mentioning any names) to discuss with the teacher in charge and ask if the teacher could remind the students for example in the beginning of the lecture about possibilities to apply individual study arrangements. There might be several students enrolled to the course who have questions regarding this topic but maybe don’t know who to ask. Usually these topics are discussed during the orientation week but it is good to remind about this topic every now and then. </a:t>
            </a:r>
          </a:p>
          <a:p>
            <a:r>
              <a:rPr lang="en-US" sz="1100" dirty="0"/>
              <a:t>Always remember that students might want to stay anonymous regarding this topic! If student tells you that the student has a right for individual study arrangements advise the student to contact teacher in charge. It is up to the student to decide if the student wants to apply individual study arrangements or not. The statement student has must be kept in secret. If you are unsure what to do, you can always contact LES. </a:t>
            </a:r>
            <a:endParaRPr lang="fi-FI" sz="1100" dirty="0"/>
          </a:p>
        </p:txBody>
      </p:sp>
    </p:spTree>
    <p:extLst>
      <p:ext uri="{BB962C8B-B14F-4D97-AF65-F5344CB8AC3E}">
        <p14:creationId xmlns:p14="http://schemas.microsoft.com/office/powerpoint/2010/main" val="313041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Thank you!</a:t>
            </a:r>
            <a:endParaRPr lang="fi-FI" dirty="0"/>
          </a:p>
        </p:txBody>
      </p:sp>
    </p:spTree>
    <p:extLst>
      <p:ext uri="{BB962C8B-B14F-4D97-AF65-F5344CB8AC3E}">
        <p14:creationId xmlns:p14="http://schemas.microsoft.com/office/powerpoint/2010/main" val="340087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en-US" dirty="0"/>
              <a:t>Learning services (LES - School)</a:t>
            </a:r>
            <a:endParaRPr lang="fi-FI" dirty="0"/>
          </a:p>
        </p:txBody>
      </p:sp>
      <p:sp>
        <p:nvSpPr>
          <p:cNvPr id="3" name="Text Placeholder 2"/>
          <p:cNvSpPr>
            <a:spLocks noGrp="1"/>
          </p:cNvSpPr>
          <p:nvPr>
            <p:ph type="body" sz="half" idx="11"/>
          </p:nvPr>
        </p:nvSpPr>
        <p:spPr>
          <a:xfrm>
            <a:off x="436007" y="1077877"/>
            <a:ext cx="8492897" cy="3979458"/>
          </a:xfrm>
        </p:spPr>
        <p:txBody>
          <a:bodyPr>
            <a:normAutofit fontScale="85000" lnSpcReduction="10000"/>
          </a:bodyPr>
          <a:lstStyle/>
          <a:p>
            <a:pPr marL="342900" indent="-342900">
              <a:buFont typeface="Arial" panose="020B0604020202020204" pitchFamily="34" charset="0"/>
              <a:buChar char="•"/>
            </a:pPr>
            <a:r>
              <a:rPr lang="en-US" sz="1800" dirty="0"/>
              <a:t>School/</a:t>
            </a:r>
            <a:r>
              <a:rPr lang="en-US" sz="1800" dirty="0" err="1"/>
              <a:t>programme</a:t>
            </a:r>
            <a:r>
              <a:rPr lang="en-US" sz="1800" dirty="0"/>
              <a:t> level support services for students, teachers and </a:t>
            </a:r>
            <a:r>
              <a:rPr lang="en-US" sz="1800" dirty="0" err="1"/>
              <a:t>programme</a:t>
            </a:r>
            <a:r>
              <a:rPr lang="en-US" sz="1800" dirty="0"/>
              <a:t> directors</a:t>
            </a:r>
          </a:p>
          <a:p>
            <a:pPr marL="342900" indent="-342900">
              <a:buFont typeface="Arial" panose="020B0604020202020204" pitchFamily="34" charset="0"/>
              <a:buChar char="•"/>
            </a:pPr>
            <a:r>
              <a:rPr lang="en-US" sz="1800" dirty="0"/>
              <a:t>For students: </a:t>
            </a:r>
          </a:p>
          <a:p>
            <a:pPr marL="971550" lvl="1" indent="-342900"/>
            <a:r>
              <a:rPr lang="en-US" sz="1800" dirty="0"/>
              <a:t>service desk for administrative processes, applications and general advice, registration of course results </a:t>
            </a:r>
          </a:p>
          <a:p>
            <a:pPr marL="971550" lvl="1" indent="-342900"/>
            <a:r>
              <a:rPr lang="en-US" sz="1800" dirty="0" err="1"/>
              <a:t>programme</a:t>
            </a:r>
            <a:r>
              <a:rPr lang="en-US" sz="1800" dirty="0"/>
              <a:t>-specific study guidance and study planning</a:t>
            </a:r>
          </a:p>
          <a:p>
            <a:pPr marL="971550" lvl="1" indent="-342900"/>
            <a:r>
              <a:rPr lang="en-US" sz="1800" dirty="0"/>
              <a:t>Student exchange</a:t>
            </a:r>
          </a:p>
          <a:p>
            <a:pPr marL="971550" lvl="1" indent="-342900"/>
            <a:r>
              <a:rPr lang="en-US" sz="1800" dirty="0"/>
              <a:t>Arrangements of orientation, academic advising, introduction to studies -courses</a:t>
            </a:r>
          </a:p>
          <a:p>
            <a:pPr marL="285750" indent="-285750">
              <a:buFont typeface="Arial" panose="020B0604020202020204" pitchFamily="34" charset="0"/>
              <a:buChar char="•"/>
            </a:pPr>
            <a:r>
              <a:rPr lang="en-US" sz="1800" dirty="0"/>
              <a:t>For teachers</a:t>
            </a:r>
          </a:p>
          <a:p>
            <a:pPr marL="914400" lvl="1" indent="-285750"/>
            <a:r>
              <a:rPr lang="en-US" sz="1800" dirty="0"/>
              <a:t>Systems support</a:t>
            </a:r>
          </a:p>
          <a:p>
            <a:pPr marL="914400" lvl="1" indent="-285750"/>
            <a:r>
              <a:rPr lang="en-US" sz="1800" dirty="0"/>
              <a:t>Curriculum and study schedule work</a:t>
            </a:r>
          </a:p>
          <a:p>
            <a:pPr marL="914400" lvl="1" indent="-285750"/>
            <a:r>
              <a:rPr lang="en-US" sz="1800" dirty="0"/>
              <a:t>Pedagogical support, </a:t>
            </a:r>
            <a:r>
              <a:rPr lang="en-US" sz="1800" dirty="0" err="1"/>
              <a:t>digi</a:t>
            </a:r>
            <a:r>
              <a:rPr lang="en-US" sz="1800" dirty="0"/>
              <a:t> </a:t>
            </a:r>
            <a:r>
              <a:rPr lang="en-US" sz="1800" dirty="0" err="1"/>
              <a:t>peda</a:t>
            </a:r>
            <a:r>
              <a:rPr lang="en-US" sz="1800" dirty="0"/>
              <a:t> support</a:t>
            </a:r>
          </a:p>
          <a:p>
            <a:pPr marL="285750" indent="-285750">
              <a:buFont typeface="Arial" panose="020B0604020202020204" pitchFamily="34" charset="0"/>
              <a:buChar char="•"/>
            </a:pPr>
            <a:r>
              <a:rPr lang="en-US" sz="1800" dirty="0"/>
              <a:t>For </a:t>
            </a:r>
            <a:r>
              <a:rPr lang="en-US" sz="1800" dirty="0" err="1"/>
              <a:t>programme</a:t>
            </a:r>
            <a:r>
              <a:rPr lang="en-US" sz="1800" dirty="0"/>
              <a:t> directors and academic leadership (deans)</a:t>
            </a:r>
          </a:p>
          <a:p>
            <a:pPr marL="914400" lvl="1" indent="-285750"/>
            <a:r>
              <a:rPr lang="en-US" sz="1800" dirty="0" err="1"/>
              <a:t>Programme</a:t>
            </a:r>
            <a:r>
              <a:rPr lang="en-US" sz="1800" dirty="0"/>
              <a:t> maintenance: degree </a:t>
            </a:r>
            <a:r>
              <a:rPr lang="en-US" sz="1800" dirty="0" err="1"/>
              <a:t>programme</a:t>
            </a:r>
            <a:r>
              <a:rPr lang="en-US" sz="1800" dirty="0"/>
              <a:t> committees</a:t>
            </a:r>
          </a:p>
          <a:p>
            <a:pPr marL="914400" lvl="1" indent="-285750"/>
            <a:r>
              <a:rPr lang="en-US" sz="1800" dirty="0"/>
              <a:t>Events, statistics, admissions…</a:t>
            </a:r>
          </a:p>
          <a:p>
            <a:pPr marL="914400" lvl="1" indent="-285750"/>
            <a:r>
              <a:rPr lang="en-US" sz="1800" dirty="0" err="1"/>
              <a:t>Programme</a:t>
            </a:r>
            <a:r>
              <a:rPr lang="en-US" sz="1800" dirty="0"/>
              <a:t> development and evaluation</a:t>
            </a:r>
          </a:p>
          <a:p>
            <a:pPr marL="914400" lvl="1" indent="-285750"/>
            <a:endParaRPr lang="en-US" sz="1800" dirty="0"/>
          </a:p>
          <a:p>
            <a:pPr marL="285750" indent="-285750">
              <a:buFont typeface="Arial" panose="020B0604020202020204" pitchFamily="34" charset="0"/>
              <a:buChar char="•"/>
            </a:pPr>
            <a:endParaRPr lang="en-US" sz="1800" dirty="0"/>
          </a:p>
          <a:p>
            <a:endParaRPr lang="fi-FI" dirty="0"/>
          </a:p>
        </p:txBody>
      </p:sp>
      <p:sp>
        <p:nvSpPr>
          <p:cNvPr id="4" name="Rectangle 3"/>
          <p:cNvSpPr/>
          <p:nvPr/>
        </p:nvSpPr>
        <p:spPr>
          <a:xfrm>
            <a:off x="3188486" y="5010017"/>
            <a:ext cx="5690725" cy="523220"/>
          </a:xfrm>
          <a:prstGeom prst="rect">
            <a:avLst/>
          </a:prstGeom>
        </p:spPr>
        <p:txBody>
          <a:bodyPr wrap="none">
            <a:spAutoFit/>
          </a:bodyPr>
          <a:lstStyle/>
          <a:p>
            <a:r>
              <a:rPr lang="fi-FI" sz="1400" dirty="0" err="1">
                <a:hlinkClick r:id="rId2"/>
              </a:rPr>
              <a:t>All</a:t>
            </a:r>
            <a:r>
              <a:rPr lang="fi-FI" sz="1400" dirty="0">
                <a:hlinkClick r:id="rId2"/>
              </a:rPr>
              <a:t> LES </a:t>
            </a:r>
            <a:r>
              <a:rPr lang="fi-FI" sz="1400" dirty="0" err="1">
                <a:hlinkClick r:id="rId2"/>
              </a:rPr>
              <a:t>units</a:t>
            </a:r>
            <a:r>
              <a:rPr lang="fi-FI" sz="1400" dirty="0">
                <a:hlinkClick r:id="rId2"/>
              </a:rPr>
              <a:t>: https://www.aalto.fi/en/service-entities/learning-services</a:t>
            </a:r>
            <a:endParaRPr lang="fi-FI" sz="1400" dirty="0"/>
          </a:p>
          <a:p>
            <a:r>
              <a:rPr lang="fi-FI" sz="1400" dirty="0"/>
              <a:t>In into: </a:t>
            </a:r>
            <a:r>
              <a:rPr lang="fi-FI" sz="1400" dirty="0" err="1"/>
              <a:t>search</a:t>
            </a:r>
            <a:r>
              <a:rPr lang="fi-FI" sz="1400" dirty="0"/>
              <a:t> </a:t>
            </a:r>
            <a:r>
              <a:rPr lang="fi-FI" sz="1400" dirty="0" err="1"/>
              <a:t>programme</a:t>
            </a:r>
            <a:r>
              <a:rPr lang="fi-FI" sz="1400" dirty="0"/>
              <a:t> -&gt; </a:t>
            </a:r>
            <a:r>
              <a:rPr lang="fi-FI" sz="1400" dirty="0" err="1"/>
              <a:t>contact</a:t>
            </a:r>
            <a:r>
              <a:rPr lang="fi-FI" sz="1400" dirty="0"/>
              <a:t> </a:t>
            </a:r>
            <a:r>
              <a:rPr lang="fi-FI" sz="1400" dirty="0" err="1"/>
              <a:t>information</a:t>
            </a:r>
            <a:r>
              <a:rPr lang="fi-FI" sz="1400" dirty="0"/>
              <a:t> </a:t>
            </a:r>
          </a:p>
        </p:txBody>
      </p:sp>
    </p:spTree>
    <p:extLst>
      <p:ext uri="{BB962C8B-B14F-4D97-AF65-F5344CB8AC3E}">
        <p14:creationId xmlns:p14="http://schemas.microsoft.com/office/powerpoint/2010/main" val="277022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C5F72-FB8E-4035-948C-6B08F519C36E}"/>
              </a:ext>
            </a:extLst>
          </p:cNvPr>
          <p:cNvSpPr>
            <a:spLocks noGrp="1"/>
          </p:cNvSpPr>
          <p:nvPr>
            <p:ph type="body" sz="half" idx="10"/>
          </p:nvPr>
        </p:nvSpPr>
        <p:spPr/>
        <p:txBody>
          <a:bodyPr/>
          <a:lstStyle/>
          <a:p>
            <a:r>
              <a:rPr lang="en-US" dirty="0"/>
              <a:t>Learning services (LES - U)</a:t>
            </a:r>
            <a:endParaRPr lang="fi-FI" dirty="0"/>
          </a:p>
          <a:p>
            <a:endParaRPr lang="LID4096" dirty="0"/>
          </a:p>
        </p:txBody>
      </p:sp>
      <p:sp>
        <p:nvSpPr>
          <p:cNvPr id="3" name="Text Placeholder 2">
            <a:extLst>
              <a:ext uri="{FF2B5EF4-FFF2-40B4-BE49-F238E27FC236}">
                <a16:creationId xmlns:a16="http://schemas.microsoft.com/office/drawing/2014/main" id="{A8F80EC2-5196-49C8-97E5-FB97FDA5AE41}"/>
              </a:ext>
            </a:extLst>
          </p:cNvPr>
          <p:cNvSpPr>
            <a:spLocks noGrp="1"/>
          </p:cNvSpPr>
          <p:nvPr>
            <p:ph type="body" sz="half" idx="11"/>
          </p:nvPr>
        </p:nvSpPr>
        <p:spPr>
          <a:xfrm>
            <a:off x="292329" y="1097281"/>
            <a:ext cx="8492897" cy="3795606"/>
          </a:xfrm>
        </p:spPr>
        <p:txBody>
          <a:bodyPr>
            <a:normAutofit/>
          </a:bodyPr>
          <a:lstStyle/>
          <a:p>
            <a:r>
              <a:rPr lang="en-US" sz="1800" dirty="0"/>
              <a:t>Joint university learning services: </a:t>
            </a:r>
          </a:p>
          <a:p>
            <a:pPr marL="342900" indent="-342900">
              <a:buFont typeface="Arial" panose="020B0604020202020204" pitchFamily="34" charset="0"/>
              <a:buChar char="•"/>
            </a:pPr>
            <a:r>
              <a:rPr lang="en-US" sz="1800" dirty="0"/>
              <a:t>Digital services for teaching and study administration: systems maintenance and support (</a:t>
            </a:r>
            <a:r>
              <a:rPr lang="en-US" sz="1800" dirty="0" err="1"/>
              <a:t>eg.</a:t>
            </a:r>
            <a:r>
              <a:rPr lang="en-US" sz="1800" dirty="0"/>
              <a:t> MyCourses, Sisu, Panopto…) </a:t>
            </a:r>
          </a:p>
          <a:p>
            <a:pPr marL="971550" lvl="1" indent="-342900"/>
            <a:r>
              <a:rPr lang="en-US" sz="1800" dirty="0"/>
              <a:t>Opit.aalto.fi (instructions, trainings)</a:t>
            </a:r>
          </a:p>
          <a:p>
            <a:pPr marL="342900" indent="-342900">
              <a:buFont typeface="Arial" panose="020B0604020202020204" pitchFamily="34" charset="0"/>
              <a:buChar char="•"/>
            </a:pPr>
            <a:r>
              <a:rPr lang="en-US" sz="1800" dirty="0"/>
              <a:t>General teacher support (</a:t>
            </a:r>
            <a:r>
              <a:rPr lang="en-US" sz="1800" dirty="0" err="1"/>
              <a:t>peda</a:t>
            </a:r>
            <a:r>
              <a:rPr lang="en-US" sz="1800" dirty="0"/>
              <a:t>, </a:t>
            </a:r>
            <a:r>
              <a:rPr lang="en-US" sz="1800" dirty="0" err="1"/>
              <a:t>digi</a:t>
            </a:r>
            <a:r>
              <a:rPr lang="en-US" sz="1800" dirty="0"/>
              <a:t> </a:t>
            </a:r>
            <a:r>
              <a:rPr lang="en-US" sz="1800" dirty="0" err="1"/>
              <a:t>peda</a:t>
            </a:r>
            <a:r>
              <a:rPr lang="en-US" sz="1800" dirty="0"/>
              <a:t> – in school level as well)</a:t>
            </a:r>
          </a:p>
          <a:p>
            <a:pPr marL="342900" indent="-342900">
              <a:buFont typeface="Arial" panose="020B0604020202020204" pitchFamily="34" charset="0"/>
              <a:buChar char="•"/>
            </a:pPr>
            <a:r>
              <a:rPr lang="en-US" sz="1800" dirty="0"/>
              <a:t>Study and career psychologists </a:t>
            </a:r>
          </a:p>
          <a:p>
            <a:pPr marL="971550" lvl="1" indent="-342900"/>
            <a:r>
              <a:rPr lang="en-US" sz="1800" dirty="0"/>
              <a:t>Study skills (such as time management): </a:t>
            </a:r>
            <a:r>
              <a:rPr lang="en-US" sz="1800" dirty="0">
                <a:hlinkClick r:id="rId2"/>
              </a:rPr>
              <a:t>https://into.aalto.fi/display/enopisk/Study+skills</a:t>
            </a:r>
            <a:r>
              <a:rPr lang="en-US" sz="1800" dirty="0"/>
              <a:t> </a:t>
            </a:r>
          </a:p>
          <a:p>
            <a:pPr marL="342900" indent="-342900">
              <a:buFont typeface="Arial" panose="020B0604020202020204" pitchFamily="34" charset="0"/>
              <a:buChar char="•"/>
            </a:pPr>
            <a:r>
              <a:rPr lang="en-US" sz="1800" dirty="0"/>
              <a:t>Admissions services </a:t>
            </a:r>
          </a:p>
          <a:p>
            <a:pPr marL="342900" indent="-342900">
              <a:buFont typeface="Arial" panose="020B0604020202020204" pitchFamily="34" charset="0"/>
              <a:buChar char="•"/>
            </a:pPr>
            <a:r>
              <a:rPr lang="en-US" sz="1800" dirty="0"/>
              <a:t>Lawyers </a:t>
            </a:r>
          </a:p>
          <a:p>
            <a:pPr marL="342900" indent="-342900">
              <a:buFont typeface="Arial" panose="020B0604020202020204" pitchFamily="34" charset="0"/>
              <a:buChar char="•"/>
            </a:pPr>
            <a:r>
              <a:rPr lang="en-US" sz="1800" dirty="0"/>
              <a:t>Communications</a:t>
            </a:r>
          </a:p>
          <a:p>
            <a:endParaRPr lang="en-US" sz="1800" dirty="0"/>
          </a:p>
          <a:p>
            <a:endParaRPr lang="en-US" sz="1800" dirty="0"/>
          </a:p>
          <a:p>
            <a:endParaRPr lang="LID4096" dirty="0"/>
          </a:p>
        </p:txBody>
      </p:sp>
    </p:spTree>
    <p:extLst>
      <p:ext uri="{BB962C8B-B14F-4D97-AF65-F5344CB8AC3E}">
        <p14:creationId xmlns:p14="http://schemas.microsoft.com/office/powerpoint/2010/main" val="263366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347B4B-900C-44BF-AA44-71A409BC7719}"/>
              </a:ext>
            </a:extLst>
          </p:cNvPr>
          <p:cNvSpPr>
            <a:spLocks noGrp="1"/>
          </p:cNvSpPr>
          <p:nvPr>
            <p:ph type="body" sz="half" idx="10"/>
          </p:nvPr>
        </p:nvSpPr>
        <p:spPr/>
        <p:txBody>
          <a:bodyPr/>
          <a:lstStyle/>
          <a:p>
            <a:r>
              <a:rPr lang="en-US" dirty="0"/>
              <a:t>LES for teaching assistants</a:t>
            </a:r>
            <a:endParaRPr lang="LID4096" dirty="0"/>
          </a:p>
        </p:txBody>
      </p:sp>
      <p:sp>
        <p:nvSpPr>
          <p:cNvPr id="3" name="Text Placeholder 2">
            <a:extLst>
              <a:ext uri="{FF2B5EF4-FFF2-40B4-BE49-F238E27FC236}">
                <a16:creationId xmlns:a16="http://schemas.microsoft.com/office/drawing/2014/main" id="{6F2D0E27-9848-4EF6-A095-AA761D7CA365}"/>
              </a:ext>
            </a:extLst>
          </p:cNvPr>
          <p:cNvSpPr>
            <a:spLocks noGrp="1"/>
          </p:cNvSpPr>
          <p:nvPr>
            <p:ph type="body" sz="half" idx="11"/>
          </p:nvPr>
        </p:nvSpPr>
        <p:spPr/>
        <p:txBody>
          <a:bodyPr/>
          <a:lstStyle/>
          <a:p>
            <a:pPr marL="342900" indent="-342900">
              <a:buFont typeface="Arial" panose="020B0604020202020204" pitchFamily="34" charset="0"/>
              <a:buChar char="•"/>
            </a:pPr>
            <a:r>
              <a:rPr lang="en-US" dirty="0"/>
              <a:t>Individual course arrangements</a:t>
            </a:r>
          </a:p>
          <a:p>
            <a:pPr marL="342900" indent="-342900">
              <a:buFont typeface="Arial" panose="020B0604020202020204" pitchFamily="34" charset="0"/>
              <a:buChar char="•"/>
            </a:pPr>
            <a:r>
              <a:rPr lang="en-US" dirty="0"/>
              <a:t>Code of Conduct</a:t>
            </a:r>
          </a:p>
          <a:p>
            <a:pPr marL="342900" indent="-342900">
              <a:buFont typeface="Arial" panose="020B0604020202020204" pitchFamily="34" charset="0"/>
              <a:buChar char="•"/>
            </a:pPr>
            <a:r>
              <a:rPr lang="en-US" dirty="0"/>
              <a:t>Misconduct and disruptions of student learning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Course practices and administration</a:t>
            </a:r>
          </a:p>
          <a:p>
            <a:r>
              <a:rPr lang="en-US" dirty="0">
                <a:hlinkClick r:id="rId2"/>
              </a:rPr>
              <a:t>https://www.aalto.fi/en/services/course-implementation-from-teachers-view</a:t>
            </a:r>
            <a:endParaRPr lang="en-US" dirty="0"/>
          </a:p>
          <a:p>
            <a:r>
              <a:rPr lang="en-US" dirty="0">
                <a:hlinkClick r:id="rId3"/>
              </a:rPr>
              <a:t>https://www.aalto.fi/en/services/course-practicalities</a:t>
            </a:r>
            <a:r>
              <a:rPr lang="en-US" dirty="0"/>
              <a:t> </a:t>
            </a:r>
          </a:p>
          <a:p>
            <a:endParaRPr lang="LID4096" dirty="0"/>
          </a:p>
        </p:txBody>
      </p:sp>
    </p:spTree>
    <p:extLst>
      <p:ext uri="{BB962C8B-B14F-4D97-AF65-F5344CB8AC3E}">
        <p14:creationId xmlns:p14="http://schemas.microsoft.com/office/powerpoint/2010/main" val="260737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796EC8-1BDE-4A2D-BB18-9B9D1348EAB7}"/>
              </a:ext>
            </a:extLst>
          </p:cNvPr>
          <p:cNvSpPr>
            <a:spLocks noGrp="1"/>
          </p:cNvSpPr>
          <p:nvPr>
            <p:ph type="body" sz="half" idx="11"/>
          </p:nvPr>
        </p:nvSpPr>
        <p:spPr/>
        <p:txBody>
          <a:bodyPr/>
          <a:lstStyle/>
          <a:p>
            <a:r>
              <a:rPr lang="en-US" dirty="0"/>
              <a:t>Individual study arrangements</a:t>
            </a:r>
            <a:endParaRPr lang="LID4096" dirty="0"/>
          </a:p>
        </p:txBody>
      </p:sp>
    </p:spTree>
    <p:extLst>
      <p:ext uri="{BB962C8B-B14F-4D97-AF65-F5344CB8AC3E}">
        <p14:creationId xmlns:p14="http://schemas.microsoft.com/office/powerpoint/2010/main" val="359578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r>
              <a:rPr lang="fi-FI" dirty="0" err="1"/>
              <a:t>Individual</a:t>
            </a:r>
            <a:r>
              <a:rPr lang="fi-FI" dirty="0"/>
              <a:t> </a:t>
            </a:r>
            <a:r>
              <a:rPr lang="fi-FI" dirty="0" err="1"/>
              <a:t>study</a:t>
            </a:r>
            <a:r>
              <a:rPr lang="fi-FI" dirty="0"/>
              <a:t> arrangements</a:t>
            </a:r>
          </a:p>
          <a:p>
            <a:endParaRPr lang="fi-FI" dirty="0"/>
          </a:p>
        </p:txBody>
      </p:sp>
      <p:sp>
        <p:nvSpPr>
          <p:cNvPr id="3" name="Text Placeholder 2"/>
          <p:cNvSpPr>
            <a:spLocks noGrp="1"/>
          </p:cNvSpPr>
          <p:nvPr>
            <p:ph type="body" sz="half" idx="11"/>
          </p:nvPr>
        </p:nvSpPr>
        <p:spPr>
          <a:xfrm>
            <a:off x="292329" y="871729"/>
            <a:ext cx="8492897" cy="3905334"/>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Under the Non-discrimination Act (1325/2014) and the Aalto University General Regulations on Teaching and Studying, the university is obligated to take reasonable measures to improve the access to education of the student</a:t>
            </a:r>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In Into: </a:t>
            </a:r>
            <a:r>
              <a:rPr lang="fi-FI" sz="1600" dirty="0">
                <a:hlinkClick r:id="rId2"/>
              </a:rPr>
              <a:t>https://into.aalto.fi/display/enopisk/Individual+study+arrangements</a:t>
            </a:r>
            <a:endParaRPr lang="fi-FI" sz="1600" dirty="0"/>
          </a:p>
          <a:p>
            <a:pPr marL="342900" indent="-342900">
              <a:buFont typeface="Arial" panose="020B0604020202020204" pitchFamily="34" charset="0"/>
              <a:buChar char="•"/>
            </a:pPr>
            <a:r>
              <a:rPr lang="fi-FI" sz="1600" dirty="0"/>
              <a:t>In Aalto.fi: </a:t>
            </a:r>
            <a:r>
              <a:rPr lang="fi-FI" sz="1600" dirty="0">
                <a:hlinkClick r:id="rId3"/>
              </a:rPr>
              <a:t>https://www.aalto.fi/en/services/individual-study-arrangements</a:t>
            </a:r>
            <a:endParaRPr lang="en-US" sz="1600" dirty="0"/>
          </a:p>
        </p:txBody>
      </p:sp>
    </p:spTree>
    <p:extLst>
      <p:ext uri="{BB962C8B-B14F-4D97-AF65-F5344CB8AC3E}">
        <p14:creationId xmlns:p14="http://schemas.microsoft.com/office/powerpoint/2010/main" val="193482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iding on top of a building&#10;&#10;Description automatically generated">
            <a:extLst>
              <a:ext uri="{FF2B5EF4-FFF2-40B4-BE49-F238E27FC236}">
                <a16:creationId xmlns:a16="http://schemas.microsoft.com/office/drawing/2014/main" id="{D8BB6339-9DE0-4CF8-9B85-1EFD836CDBAE}"/>
              </a:ext>
            </a:extLst>
          </p:cNvPr>
          <p:cNvPicPr>
            <a:picLocks noGrp="1" noChangeAspect="1"/>
          </p:cNvPicPr>
          <p:nvPr>
            <p:ph type="pic" idx="11"/>
          </p:nvPr>
        </p:nvPicPr>
        <p:blipFill>
          <a:blip r:embed="rId2"/>
          <a:srcRect l="24134" r="24134"/>
          <a:stretch>
            <a:fillRect/>
          </a:stretch>
        </p:blipFill>
        <p:spPr/>
      </p:pic>
      <p:sp>
        <p:nvSpPr>
          <p:cNvPr id="3" name="Text Placeholder 2">
            <a:extLst>
              <a:ext uri="{FF2B5EF4-FFF2-40B4-BE49-F238E27FC236}">
                <a16:creationId xmlns:a16="http://schemas.microsoft.com/office/drawing/2014/main" id="{7B474B22-B546-44A1-94B2-C86D3D30D7A8}"/>
              </a:ext>
            </a:extLst>
          </p:cNvPr>
          <p:cNvSpPr>
            <a:spLocks noGrp="1"/>
          </p:cNvSpPr>
          <p:nvPr>
            <p:ph type="body" sz="half" idx="2"/>
          </p:nvPr>
        </p:nvSpPr>
        <p:spPr>
          <a:xfrm>
            <a:off x="287339" y="1421545"/>
            <a:ext cx="4052221" cy="3463643"/>
          </a:xfrm>
        </p:spPr>
        <p:txBody>
          <a:bodyPr>
            <a:normAutofit fontScale="85000" lnSpcReduction="20000"/>
          </a:bodyPr>
          <a:lstStyle/>
          <a:p>
            <a:r>
              <a:rPr lang="en-US" dirty="0"/>
              <a:t>The grounds include </a:t>
            </a:r>
            <a:r>
              <a:rPr lang="en-US" dirty="0" err="1"/>
              <a:t>eg.</a:t>
            </a:r>
            <a:endParaRPr lang="en-US" dirty="0"/>
          </a:p>
          <a:p>
            <a:pPr marL="342900" indent="-342900">
              <a:buFont typeface="Arial" panose="020B0604020202020204" pitchFamily="34" charset="0"/>
              <a:buChar char="•"/>
            </a:pPr>
            <a:r>
              <a:rPr lang="en-US" dirty="0"/>
              <a:t>Seeing, hearing or other sensory impairment</a:t>
            </a:r>
          </a:p>
          <a:p>
            <a:pPr marL="342900" indent="-342900">
              <a:buFont typeface="Arial" panose="020B0604020202020204" pitchFamily="34" charset="0"/>
              <a:buChar char="•"/>
            </a:pPr>
            <a:r>
              <a:rPr lang="en-US" dirty="0"/>
              <a:t>Dyslexia</a:t>
            </a:r>
          </a:p>
          <a:p>
            <a:pPr marL="342900" indent="-342900">
              <a:buFont typeface="Arial" panose="020B0604020202020204" pitchFamily="34" charset="0"/>
              <a:buChar char="•"/>
            </a:pPr>
            <a:r>
              <a:rPr lang="en-US" dirty="0"/>
              <a:t>Visual-perceptual difficulties</a:t>
            </a:r>
          </a:p>
          <a:p>
            <a:pPr marL="342900" indent="-342900">
              <a:buFont typeface="Arial" panose="020B0604020202020204" pitchFamily="34" charset="0"/>
              <a:buChar char="•"/>
            </a:pPr>
            <a:r>
              <a:rPr lang="en-US" dirty="0"/>
              <a:t>Attention deficit and hyperactivity disorder</a:t>
            </a:r>
          </a:p>
          <a:p>
            <a:pPr marL="342900" indent="-342900">
              <a:buFont typeface="Arial" panose="020B0604020202020204" pitchFamily="34" charset="0"/>
              <a:buChar char="•"/>
            </a:pPr>
            <a:r>
              <a:rPr lang="en-US" dirty="0"/>
              <a:t>Autism spectrum disorders</a:t>
            </a:r>
          </a:p>
          <a:p>
            <a:pPr marL="342900" indent="-342900">
              <a:buFont typeface="Arial" panose="020B0604020202020204" pitchFamily="34" charset="0"/>
              <a:buChar char="•"/>
            </a:pPr>
            <a:r>
              <a:rPr lang="en-US" dirty="0"/>
              <a:t>Mental disorders</a:t>
            </a:r>
          </a:p>
          <a:p>
            <a:pPr marL="342900" indent="-342900">
              <a:buFont typeface="Arial" panose="020B0604020202020204" pitchFamily="34" charset="0"/>
              <a:buChar char="•"/>
            </a:pPr>
            <a:r>
              <a:rPr lang="en-US" dirty="0"/>
              <a:t>Anxiety and social anxiety</a:t>
            </a:r>
          </a:p>
          <a:p>
            <a:pPr marL="342900" indent="-342900">
              <a:buFont typeface="Arial" panose="020B0604020202020204" pitchFamily="34" charset="0"/>
              <a:buChar char="•"/>
            </a:pPr>
            <a:r>
              <a:rPr lang="en-US" dirty="0"/>
              <a:t>Panic attack and panic disorder</a:t>
            </a:r>
          </a:p>
          <a:p>
            <a:pPr marL="342900" indent="-342900">
              <a:buFont typeface="Arial" panose="020B0604020202020204" pitchFamily="34" charset="0"/>
              <a:buChar char="•"/>
            </a:pPr>
            <a:endParaRPr lang="en-US" dirty="0"/>
          </a:p>
          <a:p>
            <a:endParaRPr lang="LID4096" dirty="0"/>
          </a:p>
        </p:txBody>
      </p:sp>
      <p:sp>
        <p:nvSpPr>
          <p:cNvPr id="4" name="Text Placeholder 3">
            <a:extLst>
              <a:ext uri="{FF2B5EF4-FFF2-40B4-BE49-F238E27FC236}">
                <a16:creationId xmlns:a16="http://schemas.microsoft.com/office/drawing/2014/main" id="{7021D0E2-B221-4511-815F-BDB246C81D59}"/>
              </a:ext>
            </a:extLst>
          </p:cNvPr>
          <p:cNvSpPr>
            <a:spLocks noGrp="1"/>
          </p:cNvSpPr>
          <p:nvPr>
            <p:ph type="body" sz="half" idx="10"/>
          </p:nvPr>
        </p:nvSpPr>
        <p:spPr>
          <a:xfrm>
            <a:off x="287339" y="163856"/>
            <a:ext cx="4052221" cy="973381"/>
          </a:xfrm>
        </p:spPr>
        <p:txBody>
          <a:bodyPr>
            <a:normAutofit fontScale="62500" lnSpcReduction="20000"/>
          </a:bodyPr>
          <a:lstStyle/>
          <a:p>
            <a:r>
              <a:rPr lang="en-US" dirty="0"/>
              <a:t>A student may apply to receive personal study arrangements. </a:t>
            </a:r>
          </a:p>
          <a:p>
            <a:endParaRPr lang="LID4096" dirty="0"/>
          </a:p>
        </p:txBody>
      </p:sp>
    </p:spTree>
    <p:extLst>
      <p:ext uri="{BB962C8B-B14F-4D97-AF65-F5344CB8AC3E}">
        <p14:creationId xmlns:p14="http://schemas.microsoft.com/office/powerpoint/2010/main" val="318982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t a table in front of a mirror&#10;&#10;Description automatically generated">
            <a:extLst>
              <a:ext uri="{FF2B5EF4-FFF2-40B4-BE49-F238E27FC236}">
                <a16:creationId xmlns:a16="http://schemas.microsoft.com/office/drawing/2014/main" id="{F48777F5-0807-4966-8453-37B99B6736D1}"/>
              </a:ext>
            </a:extLst>
          </p:cNvPr>
          <p:cNvPicPr>
            <a:picLocks noGrp="1" noChangeAspect="1"/>
          </p:cNvPicPr>
          <p:nvPr>
            <p:ph type="pic" idx="11"/>
          </p:nvPr>
        </p:nvPicPr>
        <p:blipFill>
          <a:blip r:embed="rId2"/>
          <a:srcRect l="25747" r="25747"/>
          <a:stretch>
            <a:fillRect/>
          </a:stretch>
        </p:blipFill>
        <p:spPr/>
      </p:pic>
      <p:sp>
        <p:nvSpPr>
          <p:cNvPr id="3" name="Text Placeholder 2">
            <a:extLst>
              <a:ext uri="{FF2B5EF4-FFF2-40B4-BE49-F238E27FC236}">
                <a16:creationId xmlns:a16="http://schemas.microsoft.com/office/drawing/2014/main" id="{1FC0F1B0-E2F4-4374-84E0-C2D02D1936FB}"/>
              </a:ext>
            </a:extLst>
          </p:cNvPr>
          <p:cNvSpPr>
            <a:spLocks noGrp="1"/>
          </p:cNvSpPr>
          <p:nvPr>
            <p:ph type="body" sz="half" idx="2"/>
          </p:nvPr>
        </p:nvSpPr>
        <p:spPr>
          <a:xfrm>
            <a:off x="287339" y="1383126"/>
            <a:ext cx="4052221" cy="3502063"/>
          </a:xfrm>
        </p:spPr>
        <p:txBody>
          <a:bodyPr/>
          <a:lstStyle/>
          <a:p>
            <a:pPr marL="342900" indent="-342900">
              <a:buFont typeface="Arial" panose="020B0604020202020204" pitchFamily="34" charset="0"/>
              <a:buChar char="•"/>
            </a:pPr>
            <a:r>
              <a:rPr lang="en-US" sz="2400" dirty="0"/>
              <a:t>extra hour in exam</a:t>
            </a:r>
          </a:p>
          <a:p>
            <a:pPr marL="342900" indent="-342900">
              <a:buFont typeface="Arial" panose="020B0604020202020204" pitchFamily="34" charset="0"/>
              <a:buChar char="•"/>
            </a:pPr>
            <a:r>
              <a:rPr lang="en-US" sz="2400" dirty="0"/>
              <a:t>possibility to take the exam in a room with no other students</a:t>
            </a:r>
          </a:p>
          <a:p>
            <a:pPr marL="342900" indent="-342900">
              <a:buFont typeface="Arial" panose="020B0604020202020204" pitchFamily="34" charset="0"/>
              <a:buChar char="•"/>
            </a:pPr>
            <a:r>
              <a:rPr lang="en-US" sz="2400" dirty="0"/>
              <a:t>possibility to demonstrate the attainment of the course learning outcomes also orally</a:t>
            </a:r>
            <a:endParaRPr lang="LID4096" sz="2400" dirty="0"/>
          </a:p>
        </p:txBody>
      </p:sp>
      <p:sp>
        <p:nvSpPr>
          <p:cNvPr id="4" name="Text Placeholder 3">
            <a:extLst>
              <a:ext uri="{FF2B5EF4-FFF2-40B4-BE49-F238E27FC236}">
                <a16:creationId xmlns:a16="http://schemas.microsoft.com/office/drawing/2014/main" id="{F82FB9E9-19EA-4574-9B50-A64194F1BB0B}"/>
              </a:ext>
            </a:extLst>
          </p:cNvPr>
          <p:cNvSpPr>
            <a:spLocks noGrp="1"/>
          </p:cNvSpPr>
          <p:nvPr>
            <p:ph type="body" sz="half" idx="10"/>
          </p:nvPr>
        </p:nvSpPr>
        <p:spPr/>
        <p:txBody>
          <a:bodyPr/>
          <a:lstStyle/>
          <a:p>
            <a:r>
              <a:rPr lang="en-US" sz="2400" dirty="0"/>
              <a:t>The special arrangements may include </a:t>
            </a:r>
            <a:endParaRPr lang="LID4096" sz="2400" dirty="0"/>
          </a:p>
        </p:txBody>
      </p:sp>
    </p:spTree>
    <p:extLst>
      <p:ext uri="{BB962C8B-B14F-4D97-AF65-F5344CB8AC3E}">
        <p14:creationId xmlns:p14="http://schemas.microsoft.com/office/powerpoint/2010/main" val="1618926489"/>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ysClr val="window" lastClr="FFFFFF"/>
      </a:lt1>
      <a:dk2>
        <a:srgbClr val="005EB8"/>
      </a:dk2>
      <a:lt2>
        <a:srgbClr val="669ED4"/>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1610_blue.potx" id="{57B4E72F-0AC3-4536-B6E2-A4627A3270C7}" vid="{580A0972-A816-4397-854E-B747351155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Aalto_1610_blue</Template>
  <TotalTime>854</TotalTime>
  <Words>2480</Words>
  <Application>Microsoft Office PowerPoint</Application>
  <PresentationFormat>On-screen Show (16:10)</PresentationFormat>
  <Paragraphs>167</Paragraphs>
  <Slides>24</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vt:lpstr>
      <vt:lpstr>Calibri</vt:lpstr>
      <vt:lpstr>Office-teema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Kanerva Saara</dc:creator>
  <cp:lastModifiedBy>Tulensalo Jenni</cp:lastModifiedBy>
  <cp:revision>50</cp:revision>
  <dcterms:created xsi:type="dcterms:W3CDTF">2020-02-21T13:15:26Z</dcterms:created>
  <dcterms:modified xsi:type="dcterms:W3CDTF">2021-11-11T12:20:49Z</dcterms:modified>
</cp:coreProperties>
</file>