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9" r:id="rId3"/>
    <p:sldId id="357" r:id="rId4"/>
    <p:sldId id="358" r:id="rId5"/>
    <p:sldId id="372" r:id="rId6"/>
    <p:sldId id="373" r:id="rId7"/>
    <p:sldId id="374" r:id="rId8"/>
    <p:sldId id="295" r:id="rId9"/>
    <p:sldId id="349" r:id="rId10"/>
    <p:sldId id="350" r:id="rId11"/>
    <p:sldId id="351" r:id="rId12"/>
    <p:sldId id="296" r:id="rId13"/>
    <p:sldId id="363" r:id="rId14"/>
    <p:sldId id="378" r:id="rId15"/>
    <p:sldId id="379" r:id="rId16"/>
    <p:sldId id="380" r:id="rId17"/>
    <p:sldId id="377" r:id="rId18"/>
    <p:sldId id="371" r:id="rId19"/>
    <p:sldId id="366" r:id="rId20"/>
    <p:sldId id="365" r:id="rId21"/>
    <p:sldId id="362" r:id="rId22"/>
    <p:sldId id="375" r:id="rId23"/>
    <p:sldId id="340" r:id="rId24"/>
    <p:sldId id="299" r:id="rId25"/>
    <p:sldId id="383" r:id="rId26"/>
    <p:sldId id="354" r:id="rId27"/>
    <p:sldId id="355" r:id="rId28"/>
    <p:sldId id="304" r:id="rId29"/>
    <p:sldId id="370" r:id="rId30"/>
    <p:sldId id="306" r:id="rId31"/>
    <p:sldId id="368" r:id="rId32"/>
    <p:sldId id="307" r:id="rId33"/>
    <p:sldId id="376" r:id="rId34"/>
    <p:sldId id="381" r:id="rId35"/>
    <p:sldId id="309" r:id="rId36"/>
    <p:sldId id="310" r:id="rId37"/>
    <p:sldId id="312" r:id="rId38"/>
    <p:sldId id="313" r:id="rId39"/>
    <p:sldId id="314" r:id="rId40"/>
    <p:sldId id="316" r:id="rId41"/>
    <p:sldId id="318" r:id="rId42"/>
    <p:sldId id="319" r:id="rId43"/>
    <p:sldId id="382" r:id="rId44"/>
    <p:sldId id="321" r:id="rId45"/>
    <p:sldId id="323" r:id="rId46"/>
    <p:sldId id="326" r:id="rId47"/>
    <p:sldId id="327" r:id="rId48"/>
    <p:sldId id="328" r:id="rId49"/>
    <p:sldId id="330" r:id="rId50"/>
    <p:sldId id="331" r:id="rId51"/>
    <p:sldId id="333" r:id="rId52"/>
    <p:sldId id="334" r:id="rId53"/>
    <p:sldId id="335" r:id="rId54"/>
    <p:sldId id="33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86" d="100"/>
          <a:sy n="86" d="100"/>
        </p:scale>
        <p:origin x="4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128EAB-7F91-4518-8001-2DB9EEC752C1}"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601082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28EAB-7F91-4518-8001-2DB9EEC752C1}"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2858701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28EAB-7F91-4518-8001-2DB9EEC752C1}"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3119053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28EAB-7F91-4518-8001-2DB9EEC752C1}"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270320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128EAB-7F91-4518-8001-2DB9EEC752C1}"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208066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128EAB-7F91-4518-8001-2DB9EEC752C1}"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337410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128EAB-7F91-4518-8001-2DB9EEC752C1}"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394972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128EAB-7F91-4518-8001-2DB9EEC752C1}"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175839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28EAB-7F91-4518-8001-2DB9EEC752C1}"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32482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28EAB-7F91-4518-8001-2DB9EEC752C1}"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186932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28EAB-7F91-4518-8001-2DB9EEC752C1}"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3EA7-B7A7-4212-881C-5296D684A122}" type="slidenum">
              <a:rPr lang="en-US" smtClean="0"/>
              <a:t>‹#›</a:t>
            </a:fld>
            <a:endParaRPr lang="en-US"/>
          </a:p>
        </p:txBody>
      </p:sp>
    </p:spTree>
    <p:extLst>
      <p:ext uri="{BB962C8B-B14F-4D97-AF65-F5344CB8AC3E}">
        <p14:creationId xmlns:p14="http://schemas.microsoft.com/office/powerpoint/2010/main" val="135903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28EAB-7F91-4518-8001-2DB9EEC752C1}" type="datetimeFigureOut">
              <a:rPr lang="en-US" smtClean="0"/>
              <a:t>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83EA7-B7A7-4212-881C-5296D684A122}" type="slidenum">
              <a:rPr lang="en-US" smtClean="0"/>
              <a:t>‹#›</a:t>
            </a:fld>
            <a:endParaRPr lang="en-US"/>
          </a:p>
        </p:txBody>
      </p:sp>
    </p:spTree>
    <p:extLst>
      <p:ext uri="{BB962C8B-B14F-4D97-AF65-F5344CB8AC3E}">
        <p14:creationId xmlns:p14="http://schemas.microsoft.com/office/powerpoint/2010/main" val="166286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Times New Roman" panose="02020603050405020304" pitchFamily="18" charset="0"/>
                <a:cs typeface="Times New Roman" panose="02020603050405020304" pitchFamily="18" charset="0"/>
              </a:rPr>
              <a:t>Crises in Emerging Markets</a:t>
            </a:r>
          </a:p>
        </p:txBody>
      </p:sp>
      <p:sp>
        <p:nvSpPr>
          <p:cNvPr id="3" name="Subtitle 2"/>
          <p:cNvSpPr>
            <a:spLocks noGrp="1"/>
          </p:cNvSpPr>
          <p:nvPr>
            <p:ph type="subTitle" idx="1"/>
          </p:nvPr>
        </p:nvSpPr>
        <p:spPr/>
        <p:txBody>
          <a:bodyPr/>
          <a:lstStyle/>
          <a:p>
            <a:r>
              <a:rPr lang="en-US" dirty="0">
                <a:latin typeface="Times New Roman" panose="02020603050405020304" pitchFamily="18" charset="0"/>
                <a:cs typeface="Times New Roman" panose="02020603050405020304" pitchFamily="18" charset="0"/>
              </a:rPr>
              <a:t>Svetlana Ledyaeva</a:t>
            </a:r>
          </a:p>
          <a:p>
            <a:r>
              <a:rPr lang="en-US" dirty="0">
                <a:latin typeface="Times New Roman" panose="02020603050405020304" pitchFamily="18" charset="0"/>
                <a:cs typeface="Times New Roman" panose="02020603050405020304" pitchFamily="18" charset="0"/>
              </a:rPr>
              <a:t>Aalto University School of Business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507971" cy="2668385"/>
          </a:xfrm>
          <a:prstGeom prst="rect">
            <a:avLst/>
          </a:prstGeom>
        </p:spPr>
      </p:pic>
      <p:sp>
        <p:nvSpPr>
          <p:cNvPr id="5" name="AutoShape 2" descr="Image result for crisis in emerging market"/>
          <p:cNvSpPr>
            <a:spLocks noChangeAspect="1" noChangeArrowheads="1"/>
          </p:cNvSpPr>
          <p:nvPr/>
        </p:nvSpPr>
        <p:spPr bwMode="auto">
          <a:xfrm>
            <a:off x="155575" y="-1150938"/>
            <a:ext cx="4267200" cy="2400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6" name="Picture 5"/>
          <p:cNvPicPr>
            <a:picLocks noChangeAspect="1"/>
          </p:cNvPicPr>
          <p:nvPr/>
        </p:nvPicPr>
        <p:blipFill>
          <a:blip r:embed="rId3"/>
          <a:stretch>
            <a:fillRect/>
          </a:stretch>
        </p:blipFill>
        <p:spPr>
          <a:xfrm>
            <a:off x="8096595" y="4391025"/>
            <a:ext cx="3961535" cy="2466975"/>
          </a:xfrm>
          <a:prstGeom prst="rect">
            <a:avLst/>
          </a:prstGeom>
        </p:spPr>
      </p:pic>
    </p:spTree>
    <p:extLst>
      <p:ext uri="{BB962C8B-B14F-4D97-AF65-F5344CB8AC3E}">
        <p14:creationId xmlns:p14="http://schemas.microsoft.com/office/powerpoint/2010/main" val="405373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latin typeface="Times New Roman" panose="02020603050405020304" pitchFamily="18" charset="0"/>
                <a:cs typeface="Times New Roman" panose="02020603050405020304" pitchFamily="18" charset="0"/>
              </a:rPr>
              <a:t>Second </a:t>
            </a:r>
            <a:r>
              <a:rPr lang="fi-FI" b="1" dirty="0" err="1">
                <a:latin typeface="Times New Roman" panose="02020603050405020304" pitchFamily="18" charset="0"/>
                <a:cs typeface="Times New Roman" panose="02020603050405020304" pitchFamily="18" charset="0"/>
              </a:rPr>
              <a:t>cycle</a:t>
            </a:r>
            <a:r>
              <a:rPr lang="fi-FI" b="1" dirty="0">
                <a:latin typeface="Times New Roman" panose="02020603050405020304" pitchFamily="18" charset="0"/>
                <a:cs typeface="Times New Roman" panose="02020603050405020304" pitchFamily="18" charset="0"/>
              </a:rPr>
              <a:t>: 1990-1996-2002</a:t>
            </a:r>
          </a:p>
        </p:txBody>
      </p:sp>
      <p:sp>
        <p:nvSpPr>
          <p:cNvPr id="3" name="Content Placeholder 2"/>
          <p:cNvSpPr>
            <a:spLocks noGrp="1"/>
          </p:cNvSpPr>
          <p:nvPr>
            <p:ph idx="1"/>
          </p:nvPr>
        </p:nvSpPr>
        <p:spPr/>
        <p:txBody>
          <a:bodyPr>
            <a:normAutofit lnSpcReduction="10000"/>
          </a:bodyPr>
          <a:lstStyle/>
          <a:p>
            <a:pPr marL="0" indent="0">
              <a:buNone/>
            </a:pPr>
            <a:r>
              <a:rPr lang="fi-FI" sz="2000" dirty="0">
                <a:latin typeface="Times New Roman" panose="02020603050405020304" pitchFamily="18" charset="0"/>
                <a:cs typeface="Times New Roman" panose="02020603050405020304" pitchFamily="18" charset="0"/>
              </a:rPr>
              <a:t>Plaza </a:t>
            </a:r>
            <a:r>
              <a:rPr lang="fi-FI" sz="2000" dirty="0" err="1">
                <a:latin typeface="Times New Roman" panose="02020603050405020304" pitchFamily="18" charset="0"/>
                <a:cs typeface="Times New Roman" panose="02020603050405020304" pitchFamily="18" charset="0"/>
              </a:rPr>
              <a:t>accord</a:t>
            </a:r>
            <a:r>
              <a:rPr lang="fi-FI" sz="2000" dirty="0">
                <a:latin typeface="Times New Roman" panose="02020603050405020304" pitchFamily="18" charset="0"/>
                <a:cs typeface="Times New Roman" panose="02020603050405020304" pitchFamily="18" charset="0"/>
              </a:rPr>
              <a:t> of 1985  </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major</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superpowers</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agreed</a:t>
            </a:r>
            <a:r>
              <a:rPr lang="fi-FI" sz="2000" dirty="0">
                <a:latin typeface="Times New Roman" panose="02020603050405020304" pitchFamily="18" charset="0"/>
                <a:cs typeface="Times New Roman" panose="02020603050405020304" pitchFamily="18" charset="0"/>
                <a:sym typeface="Wingdings" panose="05000000000000000000" pitchFamily="2" charset="2"/>
              </a:rPr>
              <a:t> to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weaken</a:t>
            </a:r>
            <a:r>
              <a:rPr lang="fi-FI" sz="2000" dirty="0">
                <a:latin typeface="Times New Roman" panose="02020603050405020304" pitchFamily="18" charset="0"/>
                <a:cs typeface="Times New Roman" panose="02020603050405020304" pitchFamily="18" charset="0"/>
                <a:sym typeface="Wingdings" panose="05000000000000000000" pitchFamily="2" charset="2"/>
              </a:rPr>
              <a:t> US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dollar</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sz="2000" dirty="0" err="1">
                <a:latin typeface="Times New Roman" panose="02020603050405020304" pitchFamily="18" charset="0"/>
                <a:cs typeface="Times New Roman" panose="02020603050405020304" pitchFamily="18" charset="0"/>
                <a:sym typeface="Wingdings" panose="05000000000000000000" pitchFamily="2" charset="2"/>
              </a:rPr>
              <a:t>Low</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interest</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rate</a:t>
            </a:r>
            <a:r>
              <a:rPr lang="fi-FI" sz="2000" dirty="0">
                <a:latin typeface="Times New Roman" panose="02020603050405020304" pitchFamily="18" charset="0"/>
                <a:cs typeface="Times New Roman" panose="02020603050405020304" pitchFamily="18" charset="0"/>
                <a:sym typeface="Wingdings" panose="05000000000000000000" pitchFamily="2" charset="2"/>
              </a:rPr>
              <a:t> in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developed</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countries</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sz="2000" dirty="0" err="1">
                <a:latin typeface="Times New Roman" panose="02020603050405020304" pitchFamily="18" charset="0"/>
                <a:cs typeface="Times New Roman" panose="02020603050405020304" pitchFamily="18" charset="0"/>
                <a:sym typeface="Wingdings" panose="05000000000000000000" pitchFamily="2" charset="2"/>
              </a:rPr>
              <a:t>Investors</a:t>
            </a:r>
            <a:r>
              <a:rPr lang="fi-FI" sz="2000" dirty="0">
                <a:latin typeface="Times New Roman" panose="02020603050405020304" pitchFamily="18" charset="0"/>
                <a:cs typeface="Times New Roman" panose="02020603050405020304" pitchFamily="18" charset="0"/>
                <a:sym typeface="Wingdings" panose="05000000000000000000" pitchFamily="2" charset="2"/>
              </a:rPr>
              <a:t> look for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opportunities</a:t>
            </a:r>
            <a:r>
              <a:rPr lang="fi-FI" sz="2000" dirty="0">
                <a:latin typeface="Times New Roman" panose="02020603050405020304" pitchFamily="18" charset="0"/>
                <a:cs typeface="Times New Roman" panose="02020603050405020304" pitchFamily="18" charset="0"/>
                <a:sym typeface="Wingdings" panose="05000000000000000000" pitchFamily="2" charset="2"/>
              </a:rPr>
              <a:t> of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high</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return</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somewhere</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else</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endParaRPr lang="fi-FI" sz="2000" dirty="0">
              <a:latin typeface="Times New Roman" panose="02020603050405020304" pitchFamily="18" charset="0"/>
              <a:cs typeface="Times New Roman" panose="02020603050405020304" pitchFamily="18" charset="0"/>
            </a:endParaRPr>
          </a:p>
          <a:p>
            <a:pPr marL="0" indent="0">
              <a:buNone/>
            </a:pPr>
            <a:endParaRPr lang="fi-FI" sz="2000" dirty="0">
              <a:latin typeface="Times New Roman" panose="02020603050405020304" pitchFamily="18" charset="0"/>
              <a:cs typeface="Times New Roman" panose="02020603050405020304" pitchFamily="18" charset="0"/>
            </a:endParaRPr>
          </a:p>
          <a:p>
            <a:pPr marL="0" indent="0">
              <a:buNone/>
            </a:pPr>
            <a:r>
              <a:rPr lang="fi-FI" sz="2000" dirty="0">
                <a:latin typeface="Times New Roman" panose="02020603050405020304" pitchFamily="18" charset="0"/>
                <a:cs typeface="Times New Roman" panose="02020603050405020304" pitchFamily="18" charset="0"/>
              </a:rPr>
              <a:t>1990s – </a:t>
            </a:r>
            <a:r>
              <a:rPr lang="fi-FI" sz="2000" dirty="0" err="1">
                <a:latin typeface="Times New Roman" panose="02020603050405020304" pitchFamily="18" charset="0"/>
                <a:cs typeface="Times New Roman" panose="02020603050405020304" pitchFamily="18" charset="0"/>
              </a:rPr>
              <a:t>influx</a:t>
            </a:r>
            <a:r>
              <a:rPr lang="fi-FI" sz="2000" dirty="0">
                <a:latin typeface="Times New Roman" panose="02020603050405020304" pitchFamily="18" charset="0"/>
                <a:cs typeface="Times New Roman" panose="02020603050405020304" pitchFamily="18" charset="0"/>
              </a:rPr>
              <a:t> of capital into </a:t>
            </a:r>
            <a:r>
              <a:rPr lang="fi-FI" sz="2000" dirty="0" err="1">
                <a:latin typeface="Times New Roman" panose="02020603050405020304" pitchFamily="18" charset="0"/>
                <a:cs typeface="Times New Roman" panose="02020603050405020304" pitchFamily="18" charset="0"/>
              </a:rPr>
              <a:t>emerging</a:t>
            </a:r>
            <a:r>
              <a:rPr lang="fi-FI" sz="2000" dirty="0">
                <a:latin typeface="Times New Roman" panose="02020603050405020304" pitchFamily="18" charset="0"/>
                <a:cs typeface="Times New Roman" panose="02020603050405020304" pitchFamily="18" charset="0"/>
              </a:rPr>
              <a:t> </a:t>
            </a:r>
            <a:r>
              <a:rPr lang="fi-FI" sz="2000" dirty="0" err="1">
                <a:latin typeface="Times New Roman" panose="02020603050405020304" pitchFamily="18" charset="0"/>
                <a:cs typeface="Times New Roman" panose="02020603050405020304" pitchFamily="18" charset="0"/>
              </a:rPr>
              <a:t>countries</a:t>
            </a:r>
            <a:r>
              <a:rPr lang="fi-FI" sz="2000" dirty="0">
                <a:latin typeface="Times New Roman" panose="02020603050405020304" pitchFamily="18" charset="0"/>
                <a:cs typeface="Times New Roman" panose="02020603050405020304" pitchFamily="18" charset="0"/>
              </a:rPr>
              <a:t>: </a:t>
            </a:r>
            <a:r>
              <a:rPr lang="fi-FI" sz="2000" dirty="0" err="1">
                <a:latin typeface="Times New Roman" panose="02020603050405020304" pitchFamily="18" charset="0"/>
                <a:cs typeface="Times New Roman" panose="02020603050405020304" pitchFamily="18" charset="0"/>
              </a:rPr>
              <a:t>hot</a:t>
            </a:r>
            <a:r>
              <a:rPr lang="fi-FI" sz="2000" dirty="0">
                <a:latin typeface="Times New Roman" panose="02020603050405020304" pitchFamily="18" charset="0"/>
                <a:cs typeface="Times New Roman" panose="02020603050405020304" pitchFamily="18" charset="0"/>
              </a:rPr>
              <a:t> money, portfolio </a:t>
            </a:r>
            <a:r>
              <a:rPr lang="fi-FI" sz="2000" dirty="0" err="1">
                <a:latin typeface="Times New Roman" panose="02020603050405020304" pitchFamily="18" charset="0"/>
                <a:cs typeface="Times New Roman" panose="02020603050405020304" pitchFamily="18" charset="0"/>
              </a:rPr>
              <a:t>investment</a:t>
            </a:r>
            <a:r>
              <a:rPr lang="fi-FI" sz="2000" dirty="0">
                <a:latin typeface="Times New Roman" panose="02020603050405020304" pitchFamily="18" charset="0"/>
                <a:cs typeface="Times New Roman" panose="02020603050405020304" pitchFamily="18" charset="0"/>
              </a:rPr>
              <a:t> </a:t>
            </a:r>
            <a:r>
              <a:rPr lang="fi-FI" sz="2000" dirty="0" err="1">
                <a:latin typeface="Times New Roman" panose="02020603050405020304" pitchFamily="18" charset="0"/>
                <a:cs typeface="Times New Roman" panose="02020603050405020304" pitchFamily="18" charset="0"/>
              </a:rPr>
              <a:t>dominated</a:t>
            </a:r>
            <a:r>
              <a:rPr lang="fi-FI" sz="2000" dirty="0">
                <a:latin typeface="Times New Roman" panose="02020603050405020304" pitchFamily="18" charset="0"/>
                <a:cs typeface="Times New Roman" panose="02020603050405020304" pitchFamily="18" charset="0"/>
              </a:rPr>
              <a:t> </a:t>
            </a:r>
            <a:r>
              <a:rPr lang="fi-FI" sz="2000"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sz="2000" dirty="0" err="1">
                <a:latin typeface="Times New Roman" panose="02020603050405020304" pitchFamily="18" charset="0"/>
                <a:cs typeface="Times New Roman" panose="02020603050405020304" pitchFamily="18" charset="0"/>
                <a:sym typeface="Wingdings" panose="05000000000000000000" pitchFamily="2" charset="2"/>
              </a:rPr>
              <a:t>Economic</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bubble</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external</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shocks</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devaluation</a:t>
            </a:r>
            <a:r>
              <a:rPr lang="fi-FI" sz="2000" dirty="0">
                <a:latin typeface="Times New Roman" panose="02020603050405020304" pitchFamily="18" charset="0"/>
                <a:cs typeface="Times New Roman" panose="02020603050405020304" pitchFamily="18" charset="0"/>
                <a:sym typeface="Wingdings" panose="05000000000000000000" pitchFamily="2" charset="2"/>
              </a:rPr>
              <a:t> of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Chinese</a:t>
            </a:r>
            <a:r>
              <a:rPr lang="fi-FI" sz="2000" dirty="0">
                <a:latin typeface="Times New Roman" panose="02020603050405020304" pitchFamily="18" charset="0"/>
                <a:cs typeface="Times New Roman" panose="02020603050405020304" pitchFamily="18" charset="0"/>
                <a:sym typeface="Wingdings" panose="05000000000000000000" pitchFamily="2" charset="2"/>
              </a:rPr>
              <a:t> and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Japanese</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currencies</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appreciation</a:t>
            </a:r>
            <a:r>
              <a:rPr lang="fi-FI" sz="2000" dirty="0">
                <a:latin typeface="Times New Roman" panose="02020603050405020304" pitchFamily="18" charset="0"/>
                <a:cs typeface="Times New Roman" panose="02020603050405020304" pitchFamily="18" charset="0"/>
                <a:sym typeface="Wingdings" panose="05000000000000000000" pitchFamily="2" charset="2"/>
              </a:rPr>
              <a:t> of US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currency</a:t>
            </a:r>
            <a:r>
              <a:rPr lang="fi-FI" sz="2000" dirty="0">
                <a:latin typeface="Times New Roman" panose="02020603050405020304" pitchFamily="18" charset="0"/>
                <a:cs typeface="Times New Roman" panose="02020603050405020304" pitchFamily="18" charset="0"/>
                <a:sym typeface="Wingdings" panose="05000000000000000000" pitchFamily="2" charset="2"/>
              </a:rPr>
              <a:t>; US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economy</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recovered</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from</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recession</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rising</a:t>
            </a:r>
            <a:r>
              <a:rPr lang="fi-FI" sz="2000" dirty="0">
                <a:latin typeface="Times New Roman" panose="02020603050405020304" pitchFamily="18" charset="0"/>
                <a:cs typeface="Times New Roman" panose="02020603050405020304" pitchFamily="18" charset="0"/>
                <a:sym typeface="Wingdings" panose="05000000000000000000" pitchFamily="2" charset="2"/>
              </a:rPr>
              <a:t> US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interest</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rates</a:t>
            </a:r>
            <a:r>
              <a:rPr lang="fi-FI" sz="2000" dirty="0">
                <a:latin typeface="Times New Roman" panose="02020603050405020304" pitchFamily="18" charset="0"/>
                <a:cs typeface="Times New Roman" panose="02020603050405020304" pitchFamily="18" charset="0"/>
                <a:sym typeface="Wingdings" panose="05000000000000000000" pitchFamily="2" charset="2"/>
              </a:rPr>
              <a:t> to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head</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off</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inflation</a:t>
            </a:r>
            <a:r>
              <a:rPr lang="fi-FI" sz="2000"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sz="2000" dirty="0">
                <a:latin typeface="Times New Roman" panose="02020603050405020304" pitchFamily="18" charset="0"/>
                <a:cs typeface="Times New Roman" panose="02020603050405020304" pitchFamily="18" charset="0"/>
                <a:sym typeface="Wingdings" panose="05000000000000000000" pitchFamily="2" charset="2"/>
              </a:rPr>
              <a:t>Capital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outflow</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from</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emerging</a:t>
            </a:r>
            <a:r>
              <a:rPr lang="fi-FI" sz="2000" dirty="0">
                <a:latin typeface="Times New Roman" panose="02020603050405020304" pitchFamily="18" charset="0"/>
                <a:cs typeface="Times New Roman" panose="02020603050405020304" pitchFamily="18" charset="0"/>
                <a:sym typeface="Wingdings" panose="05000000000000000000" pitchFamily="2" charset="2"/>
              </a:rPr>
              <a:t> </a:t>
            </a:r>
            <a:r>
              <a:rPr lang="fi-FI" sz="2000" dirty="0" err="1">
                <a:latin typeface="Times New Roman" panose="02020603050405020304" pitchFamily="18" charset="0"/>
                <a:cs typeface="Times New Roman" panose="02020603050405020304" pitchFamily="18" charset="0"/>
                <a:sym typeface="Wingdings" panose="05000000000000000000" pitchFamily="2" charset="2"/>
              </a:rPr>
              <a:t>markets</a:t>
            </a:r>
            <a:r>
              <a:rPr lang="fi-FI" sz="2000" dirty="0">
                <a:latin typeface="Times New Roman" panose="02020603050405020304" pitchFamily="18" charset="0"/>
                <a:cs typeface="Times New Roman" panose="02020603050405020304" pitchFamily="18" charset="0"/>
                <a:sym typeface="Wingdings" panose="05000000000000000000" pitchFamily="2" charset="2"/>
              </a:rPr>
              <a:t> to US.</a:t>
            </a:r>
          </a:p>
          <a:p>
            <a:pPr marL="0" indent="0">
              <a:buNone/>
            </a:pPr>
            <a:endParaRPr lang="fi-FI" sz="20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fi-FI" sz="2000" dirty="0">
              <a:latin typeface="Times New Roman" panose="02020603050405020304" pitchFamily="18" charset="0"/>
              <a:cs typeface="Times New Roman" panose="02020603050405020304" pitchFamily="18" charset="0"/>
            </a:endParaRPr>
          </a:p>
          <a:p>
            <a:pPr marL="0" indent="0">
              <a:buNone/>
            </a:pPr>
            <a:endParaRPr lang="fi-FI"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91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5777"/>
          </a:xfrm>
        </p:spPr>
        <p:txBody>
          <a:bodyPr>
            <a:normAutofit/>
          </a:bodyPr>
          <a:lstStyle/>
          <a:p>
            <a:r>
              <a:rPr lang="fi-FI" sz="3500" b="1" dirty="0">
                <a:latin typeface="Times New Roman" panose="02020603050405020304" pitchFamily="18" charset="0"/>
                <a:cs typeface="Times New Roman" panose="02020603050405020304" pitchFamily="18" charset="0"/>
              </a:rPr>
              <a:t>Third </a:t>
            </a:r>
            <a:r>
              <a:rPr lang="fi-FI" sz="3500" b="1" dirty="0" err="1">
                <a:latin typeface="Times New Roman" panose="02020603050405020304" pitchFamily="18" charset="0"/>
                <a:cs typeface="Times New Roman" panose="02020603050405020304" pitchFamily="18" charset="0"/>
              </a:rPr>
              <a:t>cycle</a:t>
            </a:r>
            <a:r>
              <a:rPr lang="fi-FI" sz="3500" b="1" dirty="0">
                <a:latin typeface="Times New Roman" panose="02020603050405020304" pitchFamily="18" charset="0"/>
                <a:cs typeface="Times New Roman" panose="02020603050405020304" pitchFamily="18" charset="0"/>
              </a:rPr>
              <a:t>: 2003-2008-2015/16</a:t>
            </a:r>
          </a:p>
        </p:txBody>
      </p:sp>
      <p:sp>
        <p:nvSpPr>
          <p:cNvPr id="3" name="Content Placeholder 2"/>
          <p:cNvSpPr>
            <a:spLocks noGrp="1"/>
          </p:cNvSpPr>
          <p:nvPr>
            <p:ph idx="1"/>
          </p:nvPr>
        </p:nvSpPr>
        <p:spPr>
          <a:xfrm>
            <a:off x="665825" y="1105593"/>
            <a:ext cx="10981677" cy="5387282"/>
          </a:xfrm>
        </p:spPr>
        <p:txBody>
          <a:bodyPr>
            <a:normAutofit fontScale="92500" lnSpcReduction="20000"/>
          </a:bodyPr>
          <a:lstStyle/>
          <a:p>
            <a:pPr marL="0" indent="0" algn="just">
              <a:buNone/>
            </a:pPr>
            <a:r>
              <a:rPr lang="fi-FI" dirty="0" err="1">
                <a:latin typeface="Times New Roman" panose="02020603050405020304" pitchFamily="18" charset="0"/>
                <a:cs typeface="Times New Roman" panose="02020603050405020304" pitchFamily="18" charset="0"/>
              </a:rPr>
              <a:t>High</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oil</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prices</a:t>
            </a:r>
            <a:r>
              <a:rPr lang="fi-FI" dirty="0">
                <a:latin typeface="Times New Roman" panose="02020603050405020304" pitchFamily="18" charset="0"/>
                <a:cs typeface="Times New Roman" panose="02020603050405020304" pitchFamily="18" charset="0"/>
              </a:rPr>
              <a:t> </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petrodollar</a:t>
            </a:r>
            <a:r>
              <a:rPr lang="fi-FI" dirty="0">
                <a:latin typeface="Times New Roman" panose="02020603050405020304" pitchFamily="18" charset="0"/>
                <a:cs typeface="Times New Roman" panose="02020603050405020304" pitchFamily="18" charset="0"/>
                <a:sym typeface="Wingdings" panose="05000000000000000000" pitchFamily="2" charset="2"/>
              </a:rPr>
              <a:t> money</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Oil exporters opted to make most of their investments directly into diverse global markets, and the recycling process was less dependent on intermediary channels such as international banks and the IMF.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Global financial crisis quickly shifted to emerging markets in 2008-2009.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US monetary policy: </a:t>
            </a:r>
            <a:r>
              <a:rPr lang="en-US" dirty="0">
                <a:solidFill>
                  <a:srgbClr val="FF0000"/>
                </a:solidFill>
                <a:highlight>
                  <a:srgbClr val="FFFF00"/>
                </a:highlight>
                <a:latin typeface="Times New Roman" panose="02020603050405020304" pitchFamily="18" charset="0"/>
                <a:cs typeface="Times New Roman" panose="02020603050405020304" pitchFamily="18" charset="0"/>
              </a:rPr>
              <a:t>Taper talk in 2013 </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increase</a:t>
            </a:r>
            <a:r>
              <a:rPr lang="fi-FI" dirty="0">
                <a:latin typeface="Times New Roman" panose="02020603050405020304" pitchFamily="18" charset="0"/>
                <a:cs typeface="Times New Roman" panose="02020603050405020304" pitchFamily="18" charset="0"/>
                <a:sym typeface="Wingdings" panose="05000000000000000000" pitchFamily="2" charset="2"/>
              </a:rPr>
              <a:t> of </a:t>
            </a:r>
            <a:r>
              <a:rPr lang="fi-FI" dirty="0" err="1">
                <a:latin typeface="Times New Roman" panose="02020603050405020304" pitchFamily="18" charset="0"/>
                <a:cs typeface="Times New Roman" panose="02020603050405020304" pitchFamily="18" charset="0"/>
                <a:sym typeface="Wingdings" panose="05000000000000000000" pitchFamily="2" charset="2"/>
              </a:rPr>
              <a:t>interest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rates</a:t>
            </a:r>
            <a:r>
              <a:rPr lang="fi-FI" dirty="0">
                <a:latin typeface="Times New Roman" panose="02020603050405020304" pitchFamily="18" charset="0"/>
                <a:cs typeface="Times New Roman" panose="02020603050405020304" pitchFamily="18" charset="0"/>
                <a:sym typeface="Wingdings" panose="05000000000000000000" pitchFamily="2" charset="2"/>
              </a:rPr>
              <a:t> in US</a:t>
            </a:r>
            <a:r>
              <a:rPr lang="en-US" dirty="0">
                <a:latin typeface="Times New Roman" panose="02020603050405020304" pitchFamily="18" charset="0"/>
                <a:cs typeface="Times New Roman" panose="02020603050405020304" pitchFamily="18" charset="0"/>
              </a:rPr>
              <a:t>.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Oil prices started to collapse in 2014, driven by a growing supply glut</a:t>
            </a:r>
            <a:r>
              <a:rPr lang="en-US" dirty="0"/>
              <a:t>. </a:t>
            </a:r>
            <a:r>
              <a:rPr lang="en-US" dirty="0">
                <a:latin typeface="Times New Roman" panose="02020603050405020304" pitchFamily="18" charset="0"/>
                <a:cs typeface="Times New Roman" panose="02020603050405020304" pitchFamily="18" charset="0"/>
              </a:rPr>
              <a:t>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Stop of capital coming to emerging markets. </a:t>
            </a:r>
            <a:r>
              <a:rPr lang="en-US" dirty="0">
                <a:latin typeface="Times New Roman" panose="02020603050405020304" pitchFamily="18" charset="0"/>
                <a:cs typeface="Times New Roman" panose="02020603050405020304" pitchFamily="18" charset="0"/>
                <a:sym typeface="Wingdings" panose="05000000000000000000" pitchFamily="2" charset="2"/>
              </a:rPr>
              <a:t> Crises in emerging markets</a:t>
            </a:r>
            <a:r>
              <a:rPr lang="en-US" dirty="0">
                <a:latin typeface="Times New Roman" panose="02020603050405020304" pitchFamily="18" charset="0"/>
                <a:cs typeface="Times New Roman" panose="02020603050405020304" pitchFamily="18" charset="0"/>
              </a:rPr>
              <a:t> </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endParaRPr lang="fi-FI"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02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3337"/>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70956" y="199505"/>
            <a:ext cx="10729356" cy="6254734"/>
          </a:xfrm>
          <a:prstGeom prst="rect">
            <a:avLst/>
          </a:prstGeom>
        </p:spPr>
      </p:pic>
      <p:sp>
        <p:nvSpPr>
          <p:cNvPr id="5" name="Rectangle 4"/>
          <p:cNvSpPr/>
          <p:nvPr/>
        </p:nvSpPr>
        <p:spPr>
          <a:xfrm>
            <a:off x="8861367" y="6259484"/>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cxnSp>
        <p:nvCxnSpPr>
          <p:cNvPr id="6" name="Straight Arrow Connector 5">
            <a:extLst>
              <a:ext uri="{FF2B5EF4-FFF2-40B4-BE49-F238E27FC236}">
                <a16:creationId xmlns:a16="http://schemas.microsoft.com/office/drawing/2014/main" id="{7AC4F3B7-0FAF-4CFF-B8E6-2E17EBF2F094}"/>
              </a:ext>
            </a:extLst>
          </p:cNvPr>
          <p:cNvCxnSpPr/>
          <p:nvPr/>
        </p:nvCxnSpPr>
        <p:spPr>
          <a:xfrm>
            <a:off x="8540318" y="2104008"/>
            <a:ext cx="6214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B06D186-E5A1-4E82-A045-FA8F30F599C0}"/>
              </a:ext>
            </a:extLst>
          </p:cNvPr>
          <p:cNvSpPr/>
          <p:nvPr/>
        </p:nvSpPr>
        <p:spPr>
          <a:xfrm>
            <a:off x="9259410" y="1926454"/>
            <a:ext cx="1225118" cy="47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2016</a:t>
            </a:r>
            <a:endParaRPr lang="LID4096" dirty="0"/>
          </a:p>
        </p:txBody>
      </p:sp>
    </p:spTree>
    <p:extLst>
      <p:ext uri="{BB962C8B-B14F-4D97-AF65-F5344CB8AC3E}">
        <p14:creationId xmlns:p14="http://schemas.microsoft.com/office/powerpoint/2010/main" val="4072911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191" y="442912"/>
            <a:ext cx="5492336" cy="5090989"/>
          </a:xfrm>
          <a:prstGeom prst="rect">
            <a:avLst/>
          </a:prstGeom>
        </p:spPr>
      </p:pic>
      <p:pic>
        <p:nvPicPr>
          <p:cNvPr id="3" name="Picture 2"/>
          <p:cNvPicPr>
            <a:picLocks noChangeAspect="1"/>
          </p:cNvPicPr>
          <p:nvPr/>
        </p:nvPicPr>
        <p:blipFill>
          <a:blip r:embed="rId3"/>
          <a:stretch>
            <a:fillRect/>
          </a:stretch>
        </p:blipFill>
        <p:spPr>
          <a:xfrm>
            <a:off x="5985164" y="442912"/>
            <a:ext cx="5937662" cy="6274932"/>
          </a:xfrm>
          <a:prstGeom prst="rect">
            <a:avLst/>
          </a:prstGeom>
        </p:spPr>
      </p:pic>
    </p:spTree>
    <p:extLst>
      <p:ext uri="{BB962C8B-B14F-4D97-AF65-F5344CB8AC3E}">
        <p14:creationId xmlns:p14="http://schemas.microsoft.com/office/powerpoint/2010/main" val="50239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14BFD-6536-40D8-81A5-52CF47D08363}"/>
              </a:ext>
            </a:extLst>
          </p:cNvPr>
          <p:cNvPicPr>
            <a:picLocks noChangeAspect="1"/>
          </p:cNvPicPr>
          <p:nvPr/>
        </p:nvPicPr>
        <p:blipFill>
          <a:blip r:embed="rId2"/>
          <a:stretch>
            <a:fillRect/>
          </a:stretch>
        </p:blipFill>
        <p:spPr>
          <a:xfrm>
            <a:off x="815369" y="643466"/>
            <a:ext cx="10561262" cy="5571067"/>
          </a:xfrm>
          <a:prstGeom prst="rect">
            <a:avLst/>
          </a:prstGeom>
        </p:spPr>
      </p:pic>
    </p:spTree>
    <p:extLst>
      <p:ext uri="{BB962C8B-B14F-4D97-AF65-F5344CB8AC3E}">
        <p14:creationId xmlns:p14="http://schemas.microsoft.com/office/powerpoint/2010/main" val="141670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C2C32548-EDC6-43C8-AA99-ACACD97C62E6}"/>
              </a:ext>
            </a:extLst>
          </p:cNvPr>
          <p:cNvPicPr>
            <a:picLocks noChangeAspect="1"/>
          </p:cNvPicPr>
          <p:nvPr/>
        </p:nvPicPr>
        <p:blipFill>
          <a:blip r:embed="rId2"/>
          <a:stretch>
            <a:fillRect/>
          </a:stretch>
        </p:blipFill>
        <p:spPr>
          <a:xfrm>
            <a:off x="1165851" y="643466"/>
            <a:ext cx="9860298" cy="5571067"/>
          </a:xfrm>
          <a:prstGeom prst="rect">
            <a:avLst/>
          </a:prstGeom>
        </p:spPr>
      </p:pic>
    </p:spTree>
    <p:extLst>
      <p:ext uri="{BB962C8B-B14F-4D97-AF65-F5344CB8AC3E}">
        <p14:creationId xmlns:p14="http://schemas.microsoft.com/office/powerpoint/2010/main" val="822784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88AF6-4179-4D49-B14C-442F513D02A5}"/>
              </a:ext>
            </a:extLst>
          </p:cNvPr>
          <p:cNvPicPr>
            <a:picLocks noChangeAspect="1"/>
          </p:cNvPicPr>
          <p:nvPr/>
        </p:nvPicPr>
        <p:blipFill>
          <a:blip r:embed="rId2"/>
          <a:stretch>
            <a:fillRect/>
          </a:stretch>
        </p:blipFill>
        <p:spPr>
          <a:xfrm>
            <a:off x="2601157" y="106533"/>
            <a:ext cx="6773661" cy="6578352"/>
          </a:xfrm>
          <a:prstGeom prst="rect">
            <a:avLst/>
          </a:prstGeom>
        </p:spPr>
      </p:pic>
    </p:spTree>
    <p:extLst>
      <p:ext uri="{BB962C8B-B14F-4D97-AF65-F5344CB8AC3E}">
        <p14:creationId xmlns:p14="http://schemas.microsoft.com/office/powerpoint/2010/main" val="3251502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A930-056D-42E4-99DD-C258E43A6466}"/>
              </a:ext>
            </a:extLst>
          </p:cNvPr>
          <p:cNvSpPr>
            <a:spLocks noGrp="1"/>
          </p:cNvSpPr>
          <p:nvPr>
            <p:ph type="title"/>
          </p:nvPr>
        </p:nvSpPr>
        <p:spPr>
          <a:xfrm>
            <a:off x="838200" y="365126"/>
            <a:ext cx="10515600" cy="629174"/>
          </a:xfrm>
        </p:spPr>
        <p:txBody>
          <a:bodyPr>
            <a:normAutofit/>
          </a:bodyPr>
          <a:lstStyle/>
          <a:p>
            <a:r>
              <a:rPr lang="en-US" sz="3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Capital flows in emerging markets: Present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VoxEU</a:t>
            </a:r>
            <a:r>
              <a:rPr lang="en-US" sz="2000" dirty="0">
                <a:latin typeface="Times New Roman" panose="02020603050405020304" pitchFamily="18" charset="0"/>
                <a:cs typeface="Times New Roman" panose="02020603050405020304" pitchFamily="18" charset="0"/>
              </a:rPr>
              <a:t> 2020)</a:t>
            </a:r>
            <a:endParaRPr lang="LID4096" sz="2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62C61D-F6DA-4A21-B6A4-2DE29FF49107}"/>
              </a:ext>
            </a:extLst>
          </p:cNvPr>
          <p:cNvSpPr>
            <a:spLocks noGrp="1"/>
          </p:cNvSpPr>
          <p:nvPr>
            <p:ph idx="1"/>
          </p:nvPr>
        </p:nvSpPr>
        <p:spPr>
          <a:xfrm>
            <a:off x="838200" y="1154097"/>
            <a:ext cx="10515600" cy="5022866"/>
          </a:xfrm>
        </p:spPr>
        <p:txBody>
          <a:bodyPr/>
          <a:lstStyle/>
          <a:p>
            <a:pPr marL="0" indent="0" algn="just">
              <a:buNone/>
            </a:pPr>
            <a:r>
              <a:rPr lang="en-US" dirty="0">
                <a:latin typeface="Times New Roman" panose="02020603050405020304" pitchFamily="18" charset="0"/>
                <a:cs typeface="Times New Roman" panose="02020603050405020304" pitchFamily="18" charset="0"/>
              </a:rPr>
              <a:t> </a:t>
            </a:r>
            <a:endParaRPr lang="LID4096"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512A09C-C7FC-4A56-B0B0-39132CCA7918}"/>
              </a:ext>
            </a:extLst>
          </p:cNvPr>
          <p:cNvPicPr>
            <a:picLocks noChangeAspect="1"/>
          </p:cNvPicPr>
          <p:nvPr/>
        </p:nvPicPr>
        <p:blipFill>
          <a:blip r:embed="rId2"/>
          <a:stretch>
            <a:fillRect/>
          </a:stretch>
        </p:blipFill>
        <p:spPr>
          <a:xfrm>
            <a:off x="488272" y="994301"/>
            <a:ext cx="10972800" cy="5610685"/>
          </a:xfrm>
          <a:prstGeom prst="rect">
            <a:avLst/>
          </a:prstGeom>
        </p:spPr>
      </p:pic>
    </p:spTree>
    <p:extLst>
      <p:ext uri="{BB962C8B-B14F-4D97-AF65-F5344CB8AC3E}">
        <p14:creationId xmlns:p14="http://schemas.microsoft.com/office/powerpoint/2010/main" val="339948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16024"/>
          </a:xfrm>
        </p:spPr>
        <p:txBody>
          <a:bodyPr>
            <a:normAutofit/>
          </a:bodyPr>
          <a:lstStyle/>
          <a:p>
            <a:r>
              <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 </a:t>
            </a:r>
            <a:r>
              <a:rPr lang="fi-FI"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factors</a:t>
            </a:r>
            <a:r>
              <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a:t>
            </a:r>
            <a:r>
              <a:rPr lang="fi-FI"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crises</a:t>
            </a:r>
            <a:r>
              <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a:t>
            </a:r>
            <a:r>
              <a:rPr lang="fi-FI"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emerging</a:t>
            </a:r>
            <a:r>
              <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3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markets</a:t>
            </a:r>
            <a:endParaRPr lang="fi-FI"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947651"/>
            <a:ext cx="10515600" cy="5470904"/>
          </a:xfrm>
        </p:spPr>
        <p:txBody>
          <a:bodyPr>
            <a:normAutofit fontScale="77500" lnSpcReduction="20000"/>
          </a:bodyPr>
          <a:lstStyle/>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r>
              <a:rPr lang="fi-FI" sz="3500" dirty="0" err="1">
                <a:latin typeface="Times New Roman" panose="02020603050405020304" pitchFamily="18" charset="0"/>
                <a:cs typeface="Times New Roman" panose="02020603050405020304" pitchFamily="18" charset="0"/>
              </a:rPr>
              <a:t>Oil</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price</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volatility</a:t>
            </a:r>
            <a:endParaRPr lang="fi-FI" sz="3500" dirty="0">
              <a:latin typeface="Times New Roman" panose="02020603050405020304" pitchFamily="18" charset="0"/>
              <a:cs typeface="Times New Roman" panose="02020603050405020304" pitchFamily="18" charset="0"/>
            </a:endParaRP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r>
              <a:rPr lang="fi-FI" sz="3500" dirty="0">
                <a:latin typeface="Times New Roman" panose="02020603050405020304" pitchFamily="18" charset="0"/>
                <a:cs typeface="Times New Roman" panose="02020603050405020304" pitchFamily="18" charset="0"/>
              </a:rPr>
              <a:t>US </a:t>
            </a:r>
            <a:r>
              <a:rPr lang="fi-FI" sz="3500" dirty="0" err="1">
                <a:latin typeface="Times New Roman" panose="02020603050405020304" pitchFamily="18" charset="0"/>
                <a:cs typeface="Times New Roman" panose="02020603050405020304" pitchFamily="18" charset="0"/>
              </a:rPr>
              <a:t>monetary</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policy</a:t>
            </a:r>
            <a:r>
              <a:rPr lang="fi-FI" sz="3500" dirty="0">
                <a:latin typeface="Times New Roman" panose="02020603050405020304" pitchFamily="18" charset="0"/>
                <a:cs typeface="Times New Roman" panose="02020603050405020304" pitchFamily="18" charset="0"/>
              </a:rPr>
              <a:t> – </a:t>
            </a:r>
            <a:r>
              <a:rPr lang="fi-FI" sz="3500" dirty="0" err="1">
                <a:latin typeface="Times New Roman" panose="02020603050405020304" pitchFamily="18" charset="0"/>
                <a:cs typeface="Times New Roman" panose="02020603050405020304" pitchFamily="18" charset="0"/>
              </a:rPr>
              <a:t>tightening</a:t>
            </a:r>
            <a:r>
              <a:rPr lang="fi-FI" sz="3500" dirty="0">
                <a:latin typeface="Times New Roman" panose="02020603050405020304" pitchFamily="18" charset="0"/>
                <a:cs typeface="Times New Roman" panose="02020603050405020304" pitchFamily="18" charset="0"/>
              </a:rPr>
              <a:t> of </a:t>
            </a:r>
            <a:r>
              <a:rPr lang="fi-FI" sz="3500" dirty="0" err="1">
                <a:latin typeface="Times New Roman" panose="02020603050405020304" pitchFamily="18" charset="0"/>
                <a:cs typeface="Times New Roman" panose="02020603050405020304" pitchFamily="18" charset="0"/>
              </a:rPr>
              <a:t>monetary</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policy</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taper</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talk</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tapering</a:t>
            </a:r>
            <a:r>
              <a:rPr lang="fi-FI" sz="3500" dirty="0">
                <a:latin typeface="Times New Roman" panose="02020603050405020304" pitchFamily="18" charset="0"/>
                <a:cs typeface="Times New Roman" panose="02020603050405020304" pitchFamily="18" charset="0"/>
              </a:rPr>
              <a:t>)</a:t>
            </a: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r>
              <a:rPr lang="fi-FI" sz="3500" dirty="0" err="1">
                <a:latin typeface="Times New Roman" panose="02020603050405020304" pitchFamily="18" charset="0"/>
                <a:cs typeface="Times New Roman" panose="02020603050405020304" pitchFamily="18" charset="0"/>
              </a:rPr>
              <a:t>High</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risks</a:t>
            </a:r>
            <a:r>
              <a:rPr lang="fi-FI" sz="3500" dirty="0">
                <a:latin typeface="Times New Roman" panose="02020603050405020304" pitchFamily="18" charset="0"/>
                <a:cs typeface="Times New Roman" panose="02020603050405020304" pitchFamily="18" charset="0"/>
              </a:rPr>
              <a:t> in </a:t>
            </a:r>
            <a:r>
              <a:rPr lang="fi-FI" sz="3500" dirty="0" err="1">
                <a:latin typeface="Times New Roman" panose="02020603050405020304" pitchFamily="18" charset="0"/>
                <a:cs typeface="Times New Roman" panose="02020603050405020304" pitchFamily="18" charset="0"/>
              </a:rPr>
              <a:t>the</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world</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economy</a:t>
            </a:r>
            <a:r>
              <a:rPr lang="fi-FI" sz="3500" dirty="0">
                <a:latin typeface="Times New Roman" panose="02020603050405020304" pitchFamily="18" charset="0"/>
                <a:cs typeface="Times New Roman" panose="02020603050405020304" pitchFamily="18" charset="0"/>
              </a:rPr>
              <a:t> in general, </a:t>
            </a:r>
            <a:r>
              <a:rPr lang="fi-FI" sz="3500" dirty="0" err="1">
                <a:latin typeface="Times New Roman" panose="02020603050405020304" pitchFamily="18" charset="0"/>
                <a:cs typeface="Times New Roman" panose="02020603050405020304" pitchFamily="18" charset="0"/>
              </a:rPr>
              <a:t>global</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crisis</a:t>
            </a:r>
            <a:r>
              <a:rPr lang="fi-FI" sz="3500" dirty="0">
                <a:latin typeface="Times New Roman" panose="02020603050405020304" pitchFamily="18" charset="0"/>
                <a:cs typeface="Times New Roman" panose="02020603050405020304" pitchFamily="18" charset="0"/>
              </a:rPr>
              <a:t> </a:t>
            </a:r>
          </a:p>
          <a:p>
            <a:pPr marL="0" indent="0">
              <a:buNone/>
            </a:pPr>
            <a:r>
              <a:rPr lang="fi-FI" sz="3500" dirty="0">
                <a:latin typeface="Times New Roman" panose="02020603050405020304" pitchFamily="18" charset="0"/>
                <a:cs typeface="Times New Roman" panose="02020603050405020304" pitchFamily="18" charset="0"/>
              </a:rPr>
              <a:t>(COVID </a:t>
            </a:r>
            <a:r>
              <a:rPr lang="fi-FI" sz="3500" dirty="0" err="1">
                <a:latin typeface="Times New Roman" panose="02020603050405020304" pitchFamily="18" charset="0"/>
                <a:cs typeface="Times New Roman" panose="02020603050405020304" pitchFamily="18" charset="0"/>
              </a:rPr>
              <a:t>pandemic</a:t>
            </a:r>
            <a:r>
              <a:rPr lang="fi-FI" sz="3500" dirty="0">
                <a:latin typeface="Times New Roman" panose="02020603050405020304" pitchFamily="18" charset="0"/>
                <a:cs typeface="Times New Roman" panose="02020603050405020304" pitchFamily="18" charset="0"/>
              </a:rPr>
              <a:t> is a </a:t>
            </a:r>
            <a:r>
              <a:rPr lang="fi-FI" sz="3500" dirty="0" err="1">
                <a:latin typeface="Times New Roman" panose="02020603050405020304" pitchFamily="18" charset="0"/>
                <a:cs typeface="Times New Roman" panose="02020603050405020304" pitchFamily="18" charset="0"/>
              </a:rPr>
              <a:t>good</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example</a:t>
            </a:r>
            <a:r>
              <a:rPr lang="fi-FI" sz="3500" dirty="0">
                <a:latin typeface="Times New Roman" panose="02020603050405020304" pitchFamily="18" charset="0"/>
                <a:cs typeface="Times New Roman" panose="02020603050405020304" pitchFamily="18" charset="0"/>
              </a:rPr>
              <a:t>!)</a:t>
            </a: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endParaRPr lang="fi-FI" sz="3500" dirty="0">
              <a:latin typeface="Times New Roman" panose="02020603050405020304" pitchFamily="18" charset="0"/>
              <a:cs typeface="Times New Roman" panose="02020603050405020304" pitchFamily="18" charset="0"/>
            </a:endParaRPr>
          </a:p>
          <a:p>
            <a:pPr marL="0" indent="0">
              <a:buNone/>
            </a:pPr>
            <a:r>
              <a:rPr lang="fi-FI" sz="3500" dirty="0" err="1">
                <a:latin typeface="Times New Roman" panose="02020603050405020304" pitchFamily="18" charset="0"/>
                <a:cs typeface="Times New Roman" panose="02020603050405020304" pitchFamily="18" charset="0"/>
              </a:rPr>
              <a:t>Contagion</a:t>
            </a:r>
            <a:r>
              <a:rPr lang="fi-FI" sz="3500" dirty="0">
                <a:latin typeface="Times New Roman" panose="02020603050405020304" pitchFamily="18" charset="0"/>
                <a:cs typeface="Times New Roman" panose="02020603050405020304" pitchFamily="18" charset="0"/>
              </a:rPr>
              <a:t> </a:t>
            </a:r>
            <a:r>
              <a:rPr lang="fi-FI" sz="3500" dirty="0" err="1">
                <a:latin typeface="Times New Roman" panose="02020603050405020304" pitchFamily="18" charset="0"/>
                <a:cs typeface="Times New Roman" panose="02020603050405020304" pitchFamily="18" charset="0"/>
              </a:rPr>
              <a:t>effects</a:t>
            </a:r>
            <a:r>
              <a:rPr lang="fi-FI" sz="3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33924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4000" b="1" dirty="0" err="1">
                <a:latin typeface="Times New Roman" panose="02020603050405020304" pitchFamily="18" charset="0"/>
                <a:cs typeface="Times New Roman" panose="02020603050405020304" pitchFamily="18" charset="0"/>
              </a:rPr>
              <a:t>The</a:t>
            </a:r>
            <a:r>
              <a:rPr lang="fi-FI" sz="4000" b="1" dirty="0">
                <a:latin typeface="Times New Roman" panose="02020603050405020304" pitchFamily="18" charset="0"/>
                <a:cs typeface="Times New Roman" panose="02020603050405020304" pitchFamily="18" charset="0"/>
              </a:rPr>
              <a:t> </a:t>
            </a:r>
            <a:r>
              <a:rPr lang="fi-FI" sz="4000" b="1" dirty="0" err="1">
                <a:latin typeface="Times New Roman" panose="02020603050405020304" pitchFamily="18" charset="0"/>
                <a:cs typeface="Times New Roman" panose="02020603050405020304" pitchFamily="18" charset="0"/>
              </a:rPr>
              <a:t>role</a:t>
            </a:r>
            <a:r>
              <a:rPr lang="fi-FI" sz="4000" b="1" dirty="0">
                <a:latin typeface="Times New Roman" panose="02020603050405020304" pitchFamily="18" charset="0"/>
                <a:cs typeface="Times New Roman" panose="02020603050405020304" pitchFamily="18" charset="0"/>
              </a:rPr>
              <a:t> of US </a:t>
            </a:r>
            <a:r>
              <a:rPr lang="fi-FI" sz="4000" b="1" dirty="0" err="1">
                <a:latin typeface="Times New Roman" panose="02020603050405020304" pitchFamily="18" charset="0"/>
                <a:cs typeface="Times New Roman" panose="02020603050405020304" pitchFamily="18" charset="0"/>
              </a:rPr>
              <a:t>monetary</a:t>
            </a:r>
            <a:r>
              <a:rPr lang="fi-FI" sz="4000" b="1" dirty="0">
                <a:latin typeface="Times New Roman" panose="02020603050405020304" pitchFamily="18" charset="0"/>
                <a:cs typeface="Times New Roman" panose="02020603050405020304" pitchFamily="18" charset="0"/>
              </a:rPr>
              <a:t> </a:t>
            </a:r>
            <a:r>
              <a:rPr lang="fi-FI" sz="4000" b="1" dirty="0" err="1">
                <a:latin typeface="Times New Roman" panose="02020603050405020304" pitchFamily="18" charset="0"/>
                <a:cs typeface="Times New Roman" panose="02020603050405020304" pitchFamily="18" charset="0"/>
              </a:rPr>
              <a:t>policy</a:t>
            </a:r>
            <a:r>
              <a:rPr lang="fi-FI" sz="4000" b="1" dirty="0">
                <a:latin typeface="Times New Roman" panose="02020603050405020304" pitchFamily="18" charset="0"/>
                <a:cs typeface="Times New Roman" panose="02020603050405020304" pitchFamily="18" charset="0"/>
              </a:rPr>
              <a:t> in </a:t>
            </a:r>
            <a:r>
              <a:rPr lang="fi-FI" sz="4000" b="1" dirty="0" err="1">
                <a:latin typeface="Times New Roman" panose="02020603050405020304" pitchFamily="18" charset="0"/>
                <a:cs typeface="Times New Roman" panose="02020603050405020304" pitchFamily="18" charset="0"/>
              </a:rPr>
              <a:t>crises</a:t>
            </a:r>
            <a:r>
              <a:rPr lang="fi-FI" sz="4000" b="1" dirty="0">
                <a:latin typeface="Times New Roman" panose="02020603050405020304" pitchFamily="18" charset="0"/>
                <a:cs typeface="Times New Roman" panose="02020603050405020304" pitchFamily="18" charset="0"/>
              </a:rPr>
              <a:t> in </a:t>
            </a:r>
            <a:r>
              <a:rPr lang="fi-FI" sz="4000" b="1" dirty="0" err="1">
                <a:latin typeface="Times New Roman" panose="02020603050405020304" pitchFamily="18" charset="0"/>
                <a:cs typeface="Times New Roman" panose="02020603050405020304" pitchFamily="18" charset="0"/>
              </a:rPr>
              <a:t>emerging</a:t>
            </a:r>
            <a:r>
              <a:rPr lang="fi-FI" sz="4000" b="1" dirty="0">
                <a:latin typeface="Times New Roman" panose="02020603050405020304" pitchFamily="18" charset="0"/>
                <a:cs typeface="Times New Roman" panose="02020603050405020304" pitchFamily="18" charset="0"/>
              </a:rPr>
              <a:t> </a:t>
            </a:r>
            <a:r>
              <a:rPr lang="fi-FI" sz="4000" b="1" dirty="0" err="1">
                <a:latin typeface="Times New Roman" panose="02020603050405020304" pitchFamily="18" charset="0"/>
                <a:cs typeface="Times New Roman" panose="02020603050405020304" pitchFamily="18" charset="0"/>
              </a:rPr>
              <a:t>markets</a:t>
            </a:r>
            <a:endParaRPr lang="fi-FI"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10515600" cy="4805994"/>
          </a:xfrm>
        </p:spPr>
        <p:txBody>
          <a:bodyPr/>
          <a:lstStyle/>
          <a:p>
            <a:pPr marL="0" indent="0">
              <a:buNone/>
            </a:pPr>
            <a:r>
              <a:rPr lang="fi-FI" b="1" dirty="0">
                <a:solidFill>
                  <a:srgbClr val="FF0000"/>
                </a:solidFill>
                <a:effectLst>
                  <a:outerShdw blurRad="38100" dist="38100" dir="2700000" algn="tl">
                    <a:srgbClr val="000000">
                      <a:alpha val="43137"/>
                    </a:srgbClr>
                  </a:outerShdw>
                </a:effectLst>
              </a:rPr>
              <a:t>US FED </a:t>
            </a:r>
            <a:r>
              <a:rPr lang="fi-FI" b="1" dirty="0" err="1">
                <a:solidFill>
                  <a:srgbClr val="FF0000"/>
                </a:solidFill>
                <a:effectLst>
                  <a:outerShdw blurRad="38100" dist="38100" dir="2700000" algn="tl">
                    <a:srgbClr val="000000">
                      <a:alpha val="43137"/>
                    </a:srgbClr>
                  </a:outerShdw>
                </a:effectLst>
              </a:rPr>
              <a:t>tightening</a:t>
            </a:r>
            <a:r>
              <a:rPr lang="fi-FI" b="1" dirty="0">
                <a:solidFill>
                  <a:srgbClr val="FF0000"/>
                </a:solidFill>
                <a:effectLst>
                  <a:outerShdw blurRad="38100" dist="38100" dir="2700000" algn="tl">
                    <a:srgbClr val="000000">
                      <a:alpha val="43137"/>
                    </a:srgbClr>
                  </a:outerShdw>
                </a:effectLst>
              </a:rPr>
              <a:t>; </a:t>
            </a:r>
            <a:r>
              <a:rPr lang="fi-FI" b="1" dirty="0" err="1">
                <a:solidFill>
                  <a:srgbClr val="FF0000"/>
                </a:solidFill>
                <a:effectLst>
                  <a:outerShdw blurRad="38100" dist="38100" dir="2700000" algn="tl">
                    <a:srgbClr val="000000">
                      <a:alpha val="43137"/>
                    </a:srgbClr>
                  </a:outerShdw>
                </a:effectLst>
              </a:rPr>
              <a:t>Taper</a:t>
            </a:r>
            <a:r>
              <a:rPr lang="fi-FI" b="1" dirty="0">
                <a:solidFill>
                  <a:srgbClr val="FF0000"/>
                </a:solidFill>
                <a:effectLst>
                  <a:outerShdw blurRad="38100" dist="38100" dir="2700000" algn="tl">
                    <a:srgbClr val="000000">
                      <a:alpha val="43137"/>
                    </a:srgbClr>
                  </a:outerShdw>
                </a:effectLst>
              </a:rPr>
              <a:t> </a:t>
            </a:r>
            <a:r>
              <a:rPr lang="fi-FI" b="1" dirty="0" err="1">
                <a:solidFill>
                  <a:srgbClr val="FF0000"/>
                </a:solidFill>
                <a:effectLst>
                  <a:outerShdw blurRad="38100" dist="38100" dir="2700000" algn="tl">
                    <a:srgbClr val="000000">
                      <a:alpha val="43137"/>
                    </a:srgbClr>
                  </a:outerShdw>
                </a:effectLst>
              </a:rPr>
              <a:t>talk</a:t>
            </a:r>
            <a:r>
              <a:rPr lang="fi-FI" b="1" dirty="0">
                <a:solidFill>
                  <a:srgbClr val="FF0000"/>
                </a:solidFill>
                <a:effectLst>
                  <a:outerShdw blurRad="38100" dist="38100" dir="2700000" algn="tl">
                    <a:srgbClr val="000000">
                      <a:alpha val="43137"/>
                    </a:srgbClr>
                  </a:outerShdw>
                </a:effectLst>
              </a:rPr>
              <a:t> </a:t>
            </a:r>
          </a:p>
          <a:p>
            <a:pPr marL="0" indent="0">
              <a:buNone/>
            </a:pPr>
            <a:endParaRPr lang="fi-FI" b="1" dirty="0">
              <a:solidFill>
                <a:srgbClr val="FF0000"/>
              </a:solidFill>
              <a:effectLst>
                <a:outerShdw blurRad="38100" dist="38100" dir="2700000" algn="tl">
                  <a:srgbClr val="000000">
                    <a:alpha val="43137"/>
                  </a:srgbClr>
                </a:outerShdw>
              </a:effectLst>
            </a:endParaRPr>
          </a:p>
          <a:p>
            <a:pPr marL="0" indent="0" algn="just">
              <a:buNone/>
            </a:pPr>
            <a:r>
              <a:rPr lang="en-US" dirty="0">
                <a:latin typeface="Times New Roman" panose="02020603050405020304" pitchFamily="18" charset="0"/>
                <a:cs typeface="Times New Roman" panose="02020603050405020304" pitchFamily="18" charset="0"/>
              </a:rPr>
              <a:t>The word </a:t>
            </a:r>
            <a:r>
              <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tapering”</a:t>
            </a:r>
            <a:r>
              <a:rPr lang="en-US" dirty="0">
                <a:latin typeface="Times New Roman" panose="02020603050405020304" pitchFamily="18" charset="0"/>
                <a:cs typeface="Times New Roman" panose="02020603050405020304" pitchFamily="18" charset="0"/>
              </a:rPr>
              <a:t> in financial terms is increasingly being used to refer to the reduction of the Federal Reserve's quantitative easing, or a cutback in bond buying program.</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Less money available in US economy </a:t>
            </a:r>
            <a:r>
              <a:rPr lang="en-US" dirty="0">
                <a:latin typeface="Times New Roman" panose="02020603050405020304" pitchFamily="18" charset="0"/>
                <a:cs typeface="Times New Roman" panose="02020603050405020304" pitchFamily="18" charset="0"/>
                <a:sym typeface="Wingdings" panose="05000000000000000000" pitchFamily="2" charset="2"/>
              </a:rPr>
              <a:t> Higher interest rates in US  Investments come back from emerging markets to US. </a:t>
            </a:r>
            <a:endParaRPr lang="en-US" dirty="0">
              <a:latin typeface="Times New Roman" panose="02020603050405020304" pitchFamily="18" charset="0"/>
              <a:cs typeface="Times New Roman" panose="02020603050405020304" pitchFamily="18" charset="0"/>
            </a:endParaRPr>
          </a:p>
          <a:p>
            <a:pPr marL="0" indent="0" algn="just">
              <a:buNone/>
            </a:pPr>
            <a:endPar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56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4090"/>
          </a:xfrm>
        </p:spPr>
        <p:txBody>
          <a:bodyPr>
            <a:normAutofit fontScale="90000"/>
          </a:bodyPr>
          <a:lstStyle/>
          <a:p>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Crisis</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happends</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general?</a:t>
            </a:r>
          </a:p>
        </p:txBody>
      </p:sp>
      <p:sp>
        <p:nvSpPr>
          <p:cNvPr id="3" name="Content Placeholder 2"/>
          <p:cNvSpPr>
            <a:spLocks noGrp="1"/>
          </p:cNvSpPr>
          <p:nvPr>
            <p:ph idx="1"/>
          </p:nvPr>
        </p:nvSpPr>
        <p:spPr>
          <a:xfrm>
            <a:off x="838200" y="1155468"/>
            <a:ext cx="10515600" cy="5236453"/>
          </a:xfrm>
        </p:spPr>
        <p:txBody>
          <a:bodyPr/>
          <a:lstStyle/>
          <a:p>
            <a:pPr marL="0" indent="0">
              <a:buNone/>
            </a:pP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capital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inflow</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into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country </a:t>
            </a:r>
            <a:r>
              <a:rPr lang="fi-FI"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Economic</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growth</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local</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currency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appreciation</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current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account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deficit</a:t>
            </a:r>
            <a:r>
              <a:rPr lang="fi-FI" dirty="0">
                <a:latin typeface="Times New Roman" panose="02020603050405020304" pitchFamily="18" charset="0"/>
                <a:cs typeface="Times New Roman" panose="02020603050405020304" pitchFamily="18" charset="0"/>
                <a:sym typeface="Wingdings" panose="05000000000000000000" pitchFamily="2" charset="2"/>
              </a:rPr>
              <a:t> (import is </a:t>
            </a:r>
            <a:r>
              <a:rPr lang="fi-FI" dirty="0" err="1">
                <a:latin typeface="Times New Roman" panose="02020603050405020304" pitchFamily="18" charset="0"/>
                <a:cs typeface="Times New Roman" panose="02020603050405020304" pitchFamily="18" charset="0"/>
                <a:sym typeface="Wingdings" panose="05000000000000000000" pitchFamily="2" charset="2"/>
              </a:rPr>
              <a:t>financed</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not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by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export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but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by</a:t>
            </a:r>
            <a:r>
              <a:rPr lang="fi-FI" dirty="0">
                <a:latin typeface="Times New Roman" panose="02020603050405020304" pitchFamily="18" charset="0"/>
                <a:cs typeface="Times New Roman" panose="02020603050405020304" pitchFamily="18" charset="0"/>
                <a:sym typeface="Wingdings" panose="05000000000000000000" pitchFamily="2" charset="2"/>
              </a:rPr>
              <a:t> capital </a:t>
            </a:r>
            <a:r>
              <a:rPr lang="fi-FI" dirty="0" err="1">
                <a:latin typeface="Times New Roman" panose="02020603050405020304" pitchFamily="18" charset="0"/>
                <a:cs typeface="Times New Roman" panose="02020603050405020304" pitchFamily="18" charset="0"/>
                <a:sym typeface="Wingdings" panose="05000000000000000000" pitchFamily="2" charset="2"/>
              </a:rPr>
              <a:t>inflow</a:t>
            </a:r>
            <a:r>
              <a:rPr lang="fi-FI"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Something</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happends</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external</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shock</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and capital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stops</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flowing</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into </a:t>
            </a:r>
            <a:r>
              <a:rPr lang="fi-FI"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the</a:t>
            </a:r>
            <a:r>
              <a:rPr lang="fi-FI"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country!</a:t>
            </a:r>
            <a:r>
              <a:rPr lang="fi-FI"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Economic</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downturn</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sharp</a:t>
            </a:r>
            <a:r>
              <a:rPr lang="fi-FI" dirty="0">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currency</a:t>
            </a:r>
            <a:r>
              <a:rPr lang="fi-FI" dirty="0">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devaluation</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country`s</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default</a:t>
            </a:r>
            <a:r>
              <a:rPr lang="fi-FI" dirty="0">
                <a:latin typeface="Times New Roman" panose="02020603050405020304" pitchFamily="18" charset="0"/>
                <a:cs typeface="Times New Roman" panose="02020603050405020304" pitchFamily="18" charset="0"/>
                <a:sym typeface="Wingdings" panose="05000000000000000000" pitchFamily="2" charset="2"/>
              </a:rPr>
              <a:t> on </a:t>
            </a:r>
            <a:r>
              <a:rPr lang="fi-FI" dirty="0" err="1">
                <a:latin typeface="Times New Roman" panose="02020603050405020304" pitchFamily="18" charset="0"/>
                <a:cs typeface="Times New Roman" panose="02020603050405020304" pitchFamily="18" charset="0"/>
                <a:sym typeface="Wingdings" panose="05000000000000000000" pitchFamily="2" charset="2"/>
              </a:rPr>
              <a:t>its</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debt</a:t>
            </a:r>
            <a:r>
              <a:rPr lang="fi-FI" dirty="0">
                <a:latin typeface="Times New Roman" panose="02020603050405020304" pitchFamily="18" charset="0"/>
                <a:cs typeface="Times New Roman" panose="02020603050405020304" pitchFamily="18" charset="0"/>
                <a:sym typeface="Wingdings" panose="05000000000000000000" pitchFamily="2" charset="2"/>
              </a:rPr>
              <a:t>, …</a:t>
            </a:r>
            <a:endParaRPr lang="fi-FI" dirty="0">
              <a:latin typeface="Times New Roman" panose="02020603050405020304" pitchFamily="18" charset="0"/>
              <a:cs typeface="Times New Roman" panose="02020603050405020304" pitchFamily="18" charset="0"/>
            </a:endParaRPr>
          </a:p>
          <a:p>
            <a:pPr marL="0" indent="0">
              <a:buNone/>
            </a:pPr>
            <a:endParaRPr lang="fi-FI" dirty="0"/>
          </a:p>
          <a:p>
            <a:pPr marL="0" indent="0">
              <a:buNone/>
            </a:pPr>
            <a:endParaRPr lang="fi-FI" dirty="0"/>
          </a:p>
          <a:p>
            <a:pPr marL="0" indent="0">
              <a:buNone/>
            </a:pPr>
            <a:endParaRPr lang="fi-FI" dirty="0"/>
          </a:p>
        </p:txBody>
      </p:sp>
    </p:spTree>
    <p:extLst>
      <p:ext uri="{BB962C8B-B14F-4D97-AF65-F5344CB8AC3E}">
        <p14:creationId xmlns:p14="http://schemas.microsoft.com/office/powerpoint/2010/main" val="500251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7088"/>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87829" y="124692"/>
            <a:ext cx="10675916" cy="6388924"/>
          </a:xfrm>
          <a:prstGeom prst="rect">
            <a:avLst/>
          </a:prstGeom>
        </p:spPr>
      </p:pic>
      <p:sp>
        <p:nvSpPr>
          <p:cNvPr id="3" name="Rectangle 2"/>
          <p:cNvSpPr/>
          <p:nvPr/>
        </p:nvSpPr>
        <p:spPr>
          <a:xfrm>
            <a:off x="3610098" y="333973"/>
            <a:ext cx="4029298" cy="629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1330036" y="1977242"/>
            <a:ext cx="534390" cy="564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p:cNvSpPr/>
          <p:nvPr/>
        </p:nvSpPr>
        <p:spPr>
          <a:xfrm>
            <a:off x="1106780" y="5664531"/>
            <a:ext cx="10373096" cy="72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p:cNvSpPr/>
          <p:nvPr/>
        </p:nvSpPr>
        <p:spPr>
          <a:xfrm>
            <a:off x="8861367" y="6259484"/>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8" name="Rectangle 7"/>
          <p:cNvSpPr/>
          <p:nvPr/>
        </p:nvSpPr>
        <p:spPr>
          <a:xfrm>
            <a:off x="1330036" y="1330036"/>
            <a:ext cx="534390" cy="540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15612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Professor Andrew Karolyi (Cornell University) on taper tantrum of May</a:t>
            </a:r>
            <a:r>
              <a:rPr lang="fi-FI"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June 2013</a:t>
            </a:r>
          </a:p>
        </p:txBody>
      </p:sp>
      <p:sp>
        <p:nvSpPr>
          <p:cNvPr id="3" name="Content Placeholder 2"/>
          <p:cNvSpPr>
            <a:spLocks noGrp="1"/>
          </p:cNvSpPr>
          <p:nvPr>
            <p:ph idx="1"/>
          </p:nvPr>
        </p:nvSpPr>
        <p:spPr/>
        <p:txBody>
          <a:bodyPr/>
          <a:lstStyle/>
          <a:p>
            <a:pPr marL="0" indent="0" algn="just">
              <a:buNone/>
            </a:pPr>
            <a:r>
              <a:rPr lang="fi-FI" dirty="0" err="1">
                <a:latin typeface="Times New Roman" panose="02020603050405020304" pitchFamily="18" charset="0"/>
                <a:cs typeface="Times New Roman" panose="02020603050405020304" pitchFamily="18" charset="0"/>
              </a:rPr>
              <a:t>When</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interests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rates</a:t>
            </a:r>
            <a:r>
              <a:rPr lang="fi-FI" dirty="0">
                <a:latin typeface="Times New Roman" panose="02020603050405020304" pitchFamily="18" charset="0"/>
                <a:cs typeface="Times New Roman" panose="02020603050405020304" pitchFamily="18" charset="0"/>
              </a:rPr>
              <a:t> in </a:t>
            </a:r>
            <a:r>
              <a:rPr lang="fi-FI" dirty="0" err="1">
                <a:latin typeface="Times New Roman" panose="02020603050405020304" pitchFamily="18" charset="0"/>
                <a:cs typeface="Times New Roman" panose="02020603050405020304" pitchFamily="18" charset="0"/>
              </a:rPr>
              <a:t>advanced</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markets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are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low</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investors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put</a:t>
            </a:r>
            <a:r>
              <a:rPr lang="fi-FI" dirty="0">
                <a:latin typeface="Times New Roman" panose="02020603050405020304" pitchFamily="18" charset="0"/>
                <a:cs typeface="Times New Roman" panose="02020603050405020304" pitchFamily="18" charset="0"/>
              </a:rPr>
              <a:t> money into </a:t>
            </a:r>
            <a:r>
              <a:rPr lang="fi-FI" dirty="0" err="1">
                <a:latin typeface="Times New Roman" panose="02020603050405020304" pitchFamily="18" charset="0"/>
                <a:cs typeface="Times New Roman" panose="02020603050405020304" pitchFamily="18" charset="0"/>
              </a:rPr>
              <a:t>EMs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where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interest</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rates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are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high</a:t>
            </a:r>
            <a:r>
              <a:rPr lang="fi-FI" dirty="0">
                <a:latin typeface="Times New Roman" panose="02020603050405020304" pitchFamily="18" charset="0"/>
                <a:cs typeface="Times New Roman" panose="02020603050405020304" pitchFamily="18" charset="0"/>
              </a:rPr>
              <a:t>. </a:t>
            </a:r>
          </a:p>
          <a:p>
            <a:pPr marL="0" indent="0" algn="just">
              <a:buNone/>
            </a:pPr>
            <a:endParaRPr lang="fi-FI" dirty="0">
              <a:latin typeface="Times New Roman" panose="02020603050405020304" pitchFamily="18" charset="0"/>
              <a:cs typeface="Times New Roman" panose="02020603050405020304" pitchFamily="18" charset="0"/>
            </a:endParaRPr>
          </a:p>
          <a:p>
            <a:pPr marL="0" indent="0" algn="just">
              <a:buNone/>
            </a:pPr>
            <a:r>
              <a:rPr lang="fi-FI"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May-June</a:t>
            </a:r>
            <a:r>
              <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2013: </a:t>
            </a:r>
            <a:r>
              <a:rPr lang="fi-FI" dirty="0" err="1">
                <a:latin typeface="Times New Roman" panose="02020603050405020304" pitchFamily="18" charset="0"/>
                <a:cs typeface="Times New Roman" panose="02020603050405020304" pitchFamily="18" charset="0"/>
              </a:rPr>
              <a:t>Federal</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reserve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chief</a:t>
            </a:r>
            <a:r>
              <a:rPr lang="fi-FI" dirty="0">
                <a:latin typeface="Times New Roman" panose="02020603050405020304" pitchFamily="18" charset="0"/>
                <a:cs typeface="Times New Roman" panose="02020603050405020304" pitchFamily="18" charset="0"/>
              </a:rPr>
              <a:t> Ben Bernanke </a:t>
            </a:r>
            <a:r>
              <a:rPr lang="fi-FI" dirty="0" err="1">
                <a:latin typeface="Times New Roman" panose="02020603050405020304" pitchFamily="18" charset="0"/>
                <a:cs typeface="Times New Roman" panose="02020603050405020304" pitchFamily="18" charset="0"/>
              </a:rPr>
              <a:t>laid</a:t>
            </a:r>
            <a:r>
              <a:rPr lang="fi-FI" dirty="0">
                <a:latin typeface="Times New Roman" panose="02020603050405020304" pitchFamily="18" charset="0"/>
                <a:cs typeface="Times New Roman" panose="02020603050405020304" pitchFamily="18" charset="0"/>
              </a:rPr>
              <a:t> out </a:t>
            </a:r>
            <a:r>
              <a:rPr lang="fi-FI" dirty="0" err="1">
                <a:latin typeface="Times New Roman" panose="02020603050405020304" pitchFamily="18" charset="0"/>
                <a:cs typeface="Times New Roman" panose="02020603050405020304" pitchFamily="18" charset="0"/>
              </a:rPr>
              <a:t>his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most</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specific</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plan</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yet</a:t>
            </a:r>
            <a:r>
              <a:rPr lang="fi-FI" dirty="0">
                <a:latin typeface="Times New Roman" panose="02020603050405020304" pitchFamily="18" charset="0"/>
                <a:cs typeface="Times New Roman" panose="02020603050405020304" pitchFamily="18" charset="0"/>
              </a:rPr>
              <a:t> for </a:t>
            </a:r>
            <a:r>
              <a:rPr lang="fi-FI" dirty="0" err="1">
                <a:latin typeface="Times New Roman" panose="02020603050405020304" pitchFamily="18" charset="0"/>
                <a:cs typeface="Times New Roman" panose="02020603050405020304" pitchFamily="18" charset="0"/>
              </a:rPr>
              <a:t>when</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the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central</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bank</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will</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start</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easing</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up</a:t>
            </a:r>
            <a:r>
              <a:rPr lang="fi-FI" dirty="0">
                <a:latin typeface="Times New Roman" panose="02020603050405020304" pitchFamily="18" charset="0"/>
                <a:cs typeface="Times New Roman" panose="02020603050405020304" pitchFamily="18" charset="0"/>
              </a:rPr>
              <a:t> on </a:t>
            </a:r>
            <a:r>
              <a:rPr lang="fi-FI" dirty="0" err="1">
                <a:latin typeface="Times New Roman" panose="02020603050405020304" pitchFamily="18" charset="0"/>
                <a:cs typeface="Times New Roman" panose="02020603050405020304" pitchFamily="18" charset="0"/>
              </a:rPr>
              <a:t>its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controversial</a:t>
            </a:r>
            <a:r>
              <a:rPr lang="fi-FI" dirty="0">
                <a:latin typeface="Times New Roman" panose="02020603050405020304" pitchFamily="18" charset="0"/>
                <a:cs typeface="Times New Roman" panose="02020603050405020304" pitchFamily="18" charset="0"/>
              </a:rPr>
              <a:t> stimulus </a:t>
            </a:r>
            <a:r>
              <a:rPr lang="fi-FI" dirty="0" err="1">
                <a:latin typeface="Times New Roman" panose="02020603050405020304" pitchFamily="18" charset="0"/>
                <a:cs typeface="Times New Roman" panose="02020603050405020304" pitchFamily="18" charset="0"/>
              </a:rPr>
              <a:t>program</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which</a:t>
            </a:r>
            <a:r>
              <a:rPr lang="fi-FI" dirty="0">
                <a:latin typeface="Times New Roman" panose="02020603050405020304" pitchFamily="18" charset="0"/>
                <a:cs typeface="Times New Roman" panose="02020603050405020304" pitchFamily="18" charset="0"/>
              </a:rPr>
              <a:t> is </a:t>
            </a:r>
            <a:r>
              <a:rPr lang="fi-FI" dirty="0" err="1">
                <a:latin typeface="Times New Roman" panose="02020603050405020304" pitchFamily="18" charset="0"/>
                <a:cs typeface="Times New Roman" panose="02020603050405020304" pitchFamily="18" charset="0"/>
              </a:rPr>
              <a:t>pumping</a:t>
            </a:r>
            <a:r>
              <a:rPr lang="fi-FI" dirty="0">
                <a:latin typeface="Times New Roman" panose="02020603050405020304" pitchFamily="18" charset="0"/>
                <a:cs typeface="Times New Roman" panose="02020603050405020304" pitchFamily="18" charset="0"/>
              </a:rPr>
              <a:t> 85 </a:t>
            </a:r>
            <a:r>
              <a:rPr lang="fi-FI" dirty="0" err="1">
                <a:latin typeface="Times New Roman" panose="02020603050405020304" pitchFamily="18" charset="0"/>
                <a:cs typeface="Times New Roman" panose="02020603050405020304" pitchFamily="18" charset="0"/>
              </a:rPr>
              <a:t>billion</a:t>
            </a:r>
            <a:r>
              <a:rPr lang="fi-FI" dirty="0">
                <a:latin typeface="Times New Roman" panose="02020603050405020304" pitchFamily="18" charset="0"/>
                <a:cs typeface="Times New Roman" panose="02020603050405020304" pitchFamily="18" charset="0"/>
              </a:rPr>
              <a:t> USD a </a:t>
            </a:r>
            <a:r>
              <a:rPr lang="fi-FI" dirty="0" err="1">
                <a:latin typeface="Times New Roman" panose="02020603050405020304" pitchFamily="18" charset="0"/>
                <a:cs typeface="Times New Roman" panose="02020603050405020304" pitchFamily="18" charset="0"/>
              </a:rPr>
              <a:t>month</a:t>
            </a:r>
            <a:r>
              <a:rPr lang="fi-FI" dirty="0">
                <a:latin typeface="Times New Roman" panose="02020603050405020304" pitchFamily="18" charset="0"/>
                <a:cs typeface="Times New Roman" panose="02020603050405020304" pitchFamily="18" charset="0"/>
              </a:rPr>
              <a:t> into </a:t>
            </a:r>
            <a:r>
              <a:rPr lang="fi-FI" dirty="0" err="1">
                <a:latin typeface="Times New Roman" panose="02020603050405020304" pitchFamily="18" charset="0"/>
                <a:cs typeface="Times New Roman" panose="02020603050405020304" pitchFamily="18" charset="0"/>
              </a:rPr>
              <a:t>the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economy</a:t>
            </a:r>
            <a:r>
              <a:rPr lang="fi-FI" dirty="0">
                <a:latin typeface="Times New Roman" panose="02020603050405020304" pitchFamily="18" charset="0"/>
                <a:cs typeface="Times New Roman" panose="02020603050405020304" pitchFamily="18" charset="0"/>
              </a:rPr>
              <a:t>. </a:t>
            </a:r>
          </a:p>
          <a:p>
            <a:pPr marL="0" indent="0" algn="just">
              <a:buNone/>
            </a:pPr>
            <a:endParaRPr lang="fi-FI" dirty="0">
              <a:latin typeface="Times New Roman" panose="02020603050405020304" pitchFamily="18" charset="0"/>
              <a:cs typeface="Times New Roman" panose="02020603050405020304" pitchFamily="18" charset="0"/>
            </a:endParaRPr>
          </a:p>
          <a:p>
            <a:pPr marL="0" indent="0" algn="just">
              <a:buNone/>
            </a:pPr>
            <a:r>
              <a:rPr lang="fi-FI" dirty="0">
                <a:solidFill>
                  <a:srgbClr val="FF0000"/>
                </a:solidFill>
                <a:highlight>
                  <a:srgbClr val="FFFF00"/>
                </a:highlight>
                <a:latin typeface="Times New Roman" panose="02020603050405020304" pitchFamily="18" charset="0"/>
                <a:cs typeface="Times New Roman" panose="02020603050405020304" pitchFamily="18" charset="0"/>
              </a:rPr>
              <a:t>In </a:t>
            </a:r>
            <a:r>
              <a:rPr lang="fi-FI" dirty="0" err="1">
                <a:solidFill>
                  <a:srgbClr val="FF0000"/>
                </a:solidFill>
                <a:highlight>
                  <a:srgbClr val="FFFF00"/>
                </a:highlight>
                <a:latin typeface="Times New Roman" panose="02020603050405020304" pitchFamily="18" charset="0"/>
                <a:cs typeface="Times New Roman" panose="02020603050405020304" pitchFamily="18" charset="0"/>
              </a:rPr>
              <a:t>many</a:t>
            </a:r>
            <a:r>
              <a:rPr lang="fi-FI" dirty="0">
                <a:solidFill>
                  <a:srgbClr val="FF0000"/>
                </a:solidFill>
                <a:highlight>
                  <a:srgbClr val="FFFF00"/>
                </a:highlight>
                <a:latin typeface="Times New Roman" panose="02020603050405020304" pitchFamily="18" charset="0"/>
                <a:cs typeface="Times New Roman" panose="02020603050405020304" pitchFamily="18" charset="0"/>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rPr>
              <a:t>EMs</a:t>
            </a:r>
            <a:r>
              <a:rPr lang="fi-FI" dirty="0">
                <a:solidFill>
                  <a:srgbClr val="FF0000"/>
                </a:solidFill>
                <a:highlight>
                  <a:srgbClr val="FFFF00"/>
                </a:highlight>
                <a:latin typeface="Times New Roman" panose="02020603050405020304" pitchFamily="18" charset="0"/>
                <a:cs typeface="Times New Roman" panose="02020603050405020304" pitchFamily="18" charset="0"/>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rPr>
              <a:t>equity</a:t>
            </a:r>
            <a:r>
              <a:rPr lang="fi-FI" dirty="0">
                <a:solidFill>
                  <a:srgbClr val="FF0000"/>
                </a:solidFill>
                <a:highlight>
                  <a:srgbClr val="FFFF00"/>
                </a:highlight>
                <a:latin typeface="Times New Roman" panose="02020603050405020304" pitchFamily="18" charset="0"/>
                <a:cs typeface="Times New Roman" panose="02020603050405020304" pitchFamily="18" charset="0"/>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rPr>
              <a:t>inflows</a:t>
            </a:r>
            <a:r>
              <a:rPr lang="fi-FI" dirty="0">
                <a:solidFill>
                  <a:srgbClr val="FF0000"/>
                </a:solidFill>
                <a:highlight>
                  <a:srgbClr val="FFFF00"/>
                </a:highlight>
                <a:latin typeface="Times New Roman" panose="02020603050405020304" pitchFamily="18" charset="0"/>
                <a:cs typeface="Times New Roman" panose="02020603050405020304" pitchFamily="18" charset="0"/>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rPr>
              <a:t>has</a:t>
            </a:r>
            <a:r>
              <a:rPr lang="fi-FI" dirty="0">
                <a:solidFill>
                  <a:srgbClr val="FF0000"/>
                </a:solidFill>
                <a:highlight>
                  <a:srgbClr val="FFFF00"/>
                </a:highlight>
                <a:latin typeface="Times New Roman" panose="02020603050405020304" pitchFamily="18" charset="0"/>
                <a:cs typeface="Times New Roman" panose="02020603050405020304" pitchFamily="18" charset="0"/>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rPr>
              <a:t>dropped</a:t>
            </a:r>
            <a:r>
              <a:rPr lang="fi-FI" dirty="0">
                <a:solidFill>
                  <a:srgbClr val="FF0000"/>
                </a:solidFill>
                <a:highlight>
                  <a:srgbClr val="FFFF00"/>
                </a:highlight>
                <a:latin typeface="Times New Roman" panose="02020603050405020304" pitchFamily="18" charset="0"/>
                <a:cs typeface="Times New Roman" panose="02020603050405020304" pitchFamily="18" charset="0"/>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rPr>
              <a:t>but</a:t>
            </a:r>
            <a:r>
              <a:rPr lang="fi-FI" dirty="0">
                <a:solidFill>
                  <a:srgbClr val="FF0000"/>
                </a:solidFill>
                <a:highlight>
                  <a:srgbClr val="FFFF00"/>
                </a:highlight>
                <a:latin typeface="Times New Roman" panose="02020603050405020304" pitchFamily="18" charset="0"/>
                <a:cs typeface="Times New Roman" panose="02020603050405020304" pitchFamily="18" charset="0"/>
              </a:rPr>
              <a:t> </a:t>
            </a:r>
            <a:r>
              <a:rPr lang="fi-FI" dirty="0" err="1">
                <a:solidFill>
                  <a:srgbClr val="FF0000"/>
                </a:solidFill>
                <a:highlight>
                  <a:srgbClr val="FFFF00"/>
                </a:highlight>
                <a:latin typeface="Times New Roman" panose="02020603050405020304" pitchFamily="18" charset="0"/>
                <a:cs typeface="Times New Roman" panose="02020603050405020304" pitchFamily="18" charset="0"/>
              </a:rPr>
              <a:t>not</a:t>
            </a:r>
            <a:r>
              <a:rPr lang="fi-FI" dirty="0">
                <a:solidFill>
                  <a:srgbClr val="FF0000"/>
                </a:solidFill>
                <a:highlight>
                  <a:srgbClr val="FFFF00"/>
                </a:highlight>
                <a:latin typeface="Times New Roman" panose="02020603050405020304" pitchFamily="18" charset="0"/>
                <a:cs typeface="Times New Roman" panose="02020603050405020304" pitchFamily="18" charset="0"/>
              </a:rPr>
              <a:t> in all.  </a:t>
            </a:r>
            <a:endParaRPr lang="en-US"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522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5213"/>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99506" y="157942"/>
            <a:ext cx="10648604" cy="6391299"/>
          </a:xfrm>
          <a:prstGeom prst="rect">
            <a:avLst/>
          </a:prstGeom>
        </p:spPr>
      </p:pic>
      <p:sp>
        <p:nvSpPr>
          <p:cNvPr id="5" name="Rectangle 4"/>
          <p:cNvSpPr/>
          <p:nvPr/>
        </p:nvSpPr>
        <p:spPr>
          <a:xfrm>
            <a:off x="8861367" y="5950725"/>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151279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28049"/>
          </a:xfrm>
        </p:spPr>
        <p:txBody>
          <a:bodyPr>
            <a:normAutofit fontScale="90000"/>
          </a:bodyPr>
          <a:lstStyle/>
          <a:p>
            <a:br>
              <a:rPr lang="en-US" sz="2000" b="1" dirty="0">
                <a:latin typeface="Times New Roman" panose="02020603050405020304" pitchFamily="18" charset="0"/>
                <a:cs typeface="Times New Roman" panose="02020603050405020304" pitchFamily="18" charset="0"/>
              </a:rPr>
            </a:br>
            <a:r>
              <a:rPr lang="en-US" sz="3300" b="1" dirty="0">
                <a:latin typeface="Times New Roman" panose="02020603050405020304" pitchFamily="18" charset="0"/>
                <a:cs typeface="Times New Roman" panose="02020603050405020304" pitchFamily="18" charset="0"/>
              </a:rPr>
              <a:t>Tapering talk: The impact of expectations of reduced Federal Reserve security purchases on emerging markets </a:t>
            </a:r>
            <a:br>
              <a:rPr lang="en-US" sz="2000" b="1" dirty="0">
                <a:latin typeface="Times New Roman" panose="02020603050405020304" pitchFamily="18" charset="0"/>
                <a:cs typeface="Times New Roman" panose="02020603050405020304" pitchFamily="18" charset="0"/>
              </a:rPr>
            </a:br>
            <a:r>
              <a:rPr lang="en-US" sz="1300" b="1" dirty="0">
                <a:latin typeface="Times New Roman" panose="02020603050405020304" pitchFamily="18" charset="0"/>
                <a:cs typeface="Times New Roman" panose="02020603050405020304" pitchFamily="18" charset="0"/>
              </a:rPr>
              <a:t>Barry </a:t>
            </a:r>
            <a:r>
              <a:rPr lang="en-US" sz="1300" b="1" dirty="0" err="1">
                <a:latin typeface="Times New Roman" panose="02020603050405020304" pitchFamily="18" charset="0"/>
                <a:cs typeface="Times New Roman" panose="02020603050405020304" pitchFamily="18" charset="0"/>
              </a:rPr>
              <a:t>Eichengreen</a:t>
            </a:r>
            <a:r>
              <a:rPr lang="en-US" sz="1300" b="1" dirty="0">
                <a:latin typeface="Times New Roman" panose="02020603050405020304" pitchFamily="18" charset="0"/>
                <a:cs typeface="Times New Roman" panose="02020603050405020304" pitchFamily="18" charset="0"/>
              </a:rPr>
              <a:t>, Poonam Gupta</a:t>
            </a:r>
            <a:r>
              <a:rPr lang="en-US" sz="1300" dirty="0">
                <a:latin typeface="Times New Roman" panose="02020603050405020304" pitchFamily="18" charset="0"/>
                <a:cs typeface="Times New Roman" panose="02020603050405020304" pitchFamily="18" charset="0"/>
              </a:rPr>
              <a:t> 19 December 2013, </a:t>
            </a:r>
            <a:r>
              <a:rPr lang="en-US" sz="1300" dirty="0" err="1">
                <a:latin typeface="Times New Roman" panose="02020603050405020304" pitchFamily="18" charset="0"/>
                <a:cs typeface="Times New Roman" panose="02020603050405020304" pitchFamily="18" charset="0"/>
              </a:rPr>
              <a:t>VoxEU</a:t>
            </a:r>
            <a:r>
              <a:rPr lang="en-US" sz="13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965365"/>
            <a:ext cx="10515600" cy="4211597"/>
          </a:xfrm>
        </p:spPr>
        <p:txBody>
          <a:bodyPr>
            <a:normAutofit/>
          </a:bodyPr>
          <a:lstStyle/>
          <a:p>
            <a:pPr marL="0" lvl="0" indent="0" algn="just">
              <a:buNone/>
            </a:pPr>
            <a:r>
              <a:rPr lang="en-US" sz="3000" dirty="0">
                <a:latin typeface="Times New Roman" panose="02020603050405020304" pitchFamily="18" charset="0"/>
                <a:cs typeface="Times New Roman" panose="02020603050405020304" pitchFamily="18" charset="0"/>
              </a:rPr>
              <a:t>The largest negative impact of </a:t>
            </a:r>
            <a:r>
              <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tapering</a:t>
            </a:r>
            <a:r>
              <a:rPr lang="en-US"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a:latin typeface="Times New Roman" panose="02020603050405020304" pitchFamily="18" charset="0"/>
                <a:cs typeface="Times New Roman" panose="02020603050405020304" pitchFamily="18" charset="0"/>
              </a:rPr>
              <a:t>countries that </a:t>
            </a:r>
            <a:r>
              <a:rPr lang="en-US" sz="3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allowed exchange rates to run up most dramatically </a:t>
            </a:r>
            <a:r>
              <a:rPr lang="en-US" sz="3000" dirty="0">
                <a:latin typeface="Times New Roman" panose="02020603050405020304" pitchFamily="18" charset="0"/>
                <a:cs typeface="Times New Roman" panose="02020603050405020304" pitchFamily="18" charset="0"/>
              </a:rPr>
              <a:t>in the earlier period when large amounts of capital were flowing into emerging markets.</a:t>
            </a:r>
          </a:p>
          <a:p>
            <a:pPr marL="0" lvl="0" indent="0" algn="just">
              <a:buNone/>
            </a:pPr>
            <a:endParaRPr lang="en-US" sz="3000" dirty="0">
              <a:latin typeface="Times New Roman" panose="02020603050405020304" pitchFamily="18" charset="0"/>
              <a:cs typeface="Times New Roman" panose="02020603050405020304" pitchFamily="18" charset="0"/>
            </a:endParaRPr>
          </a:p>
          <a:p>
            <a:pPr marL="0" lvl="0" indent="0" algn="just">
              <a:buNone/>
            </a:pPr>
            <a:r>
              <a:rPr lang="en-US" sz="3000" dirty="0">
                <a:latin typeface="Times New Roman" panose="02020603050405020304" pitchFamily="18" charset="0"/>
                <a:cs typeface="Times New Roman" panose="02020603050405020304" pitchFamily="18" charset="0"/>
              </a:rPr>
              <a:t>The largest negative impact was in countries that allowed </a:t>
            </a:r>
            <a:r>
              <a:rPr lang="en-US" sz="3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current account deficit to widen most dramatically</a:t>
            </a:r>
            <a:r>
              <a:rPr lang="en-US" sz="3000" dirty="0">
                <a:latin typeface="Times New Roman" panose="02020603050405020304" pitchFamily="18" charset="0"/>
                <a:cs typeface="Times New Roman" panose="02020603050405020304" pitchFamily="18" charset="0"/>
              </a:rPr>
              <a:t> in the earlier period when it was easily financed.</a:t>
            </a:r>
          </a:p>
          <a:p>
            <a:pPr marL="0" lvl="0" indent="0">
              <a:buNone/>
            </a:pPr>
            <a:endParaRPr lang="en-US" sz="2400" dirty="0">
              <a:latin typeface="Times New Roman" panose="02020603050405020304" pitchFamily="18" charset="0"/>
              <a:cs typeface="Times New Roman" panose="02020603050405020304" pitchFamily="18" charset="0"/>
            </a:endParaRPr>
          </a:p>
          <a:p>
            <a:pPr marL="0" lv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95250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5524"/>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69075" y="99753"/>
            <a:ext cx="10884725" cy="6398425"/>
          </a:xfrm>
          <a:prstGeom prst="rect">
            <a:avLst/>
          </a:prstGeom>
        </p:spPr>
      </p:pic>
      <p:sp>
        <p:nvSpPr>
          <p:cNvPr id="3" name="Rectangle 2"/>
          <p:cNvSpPr/>
          <p:nvPr/>
        </p:nvSpPr>
        <p:spPr>
          <a:xfrm>
            <a:off x="1493916" y="256508"/>
            <a:ext cx="653143"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9451571" y="6190607"/>
            <a:ext cx="2740429"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711198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4E88-D75F-4C5D-B2FC-8F1B7AE069CA}"/>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Notes to previous slide</a:t>
            </a:r>
            <a:endParaRPr lang="LID4096"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9F69B51-E966-41F1-8336-586A4FAC6C4B}"/>
              </a:ext>
            </a:extLst>
          </p:cNvPr>
          <p:cNvSpPr>
            <a:spLocks noGrp="1"/>
          </p:cNvSpPr>
          <p:nvPr>
            <p:ph idx="1"/>
          </p:nvPr>
        </p:nvSpPr>
        <p:spPr/>
        <p:txBody>
          <a:bodyPr>
            <a:normAutofit/>
          </a:bodyPr>
          <a:lstStyle/>
          <a:p>
            <a:pPr marL="0" indent="0" algn="just">
              <a:buNone/>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VIX is a key measure of market expectations of near-term volatility conveyed by S&amp;P 500 stock index option prices.</a:t>
            </a:r>
          </a:p>
          <a:p>
            <a:pPr marL="0" indent="0" algn="just">
              <a:buNone/>
            </a:pPr>
            <a:endParaRPr lang="en-US" sz="3000" dirty="0">
              <a:latin typeface="Times New Roman" panose="02020603050405020304" pitchFamily="18" charset="0"/>
              <a:cs typeface="Times New Roman" panose="02020603050405020304" pitchFamily="18" charset="0"/>
            </a:endParaRPr>
          </a:p>
          <a:p>
            <a:pPr marL="0" indent="0" algn="just">
              <a:buNone/>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Since 1993, the VIX Index has been considered to be the world's premier barometer of investor sentiment and market volatility.</a:t>
            </a:r>
          </a:p>
          <a:p>
            <a:pPr marL="0" indent="0" algn="just">
              <a:buNone/>
            </a:pPr>
            <a:endParaRPr lang="en-US" sz="3000" dirty="0">
              <a:latin typeface="Times New Roman" panose="02020603050405020304" pitchFamily="18" charset="0"/>
              <a:cs typeface="Times New Roman" panose="02020603050405020304" pitchFamily="18" charset="0"/>
            </a:endParaRPr>
          </a:p>
          <a:p>
            <a:pPr marL="0" indent="0" algn="just">
              <a:buNone/>
            </a:pPr>
            <a:r>
              <a:rPr lang="en-US" sz="3000" dirty="0">
                <a:latin typeface="Times New Roman" panose="02020603050405020304" pitchFamily="18" charset="0"/>
                <a:cs typeface="Times New Roman" panose="02020603050405020304" pitchFamily="18" charset="0"/>
              </a:rPr>
              <a:t>The higher the value of VIX, the higher the risk.</a:t>
            </a:r>
            <a:endParaRPr lang="LID4096"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560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3337"/>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47205" y="365125"/>
            <a:ext cx="10462161" cy="6279119"/>
          </a:xfrm>
          <a:prstGeom prst="rect">
            <a:avLst/>
          </a:prstGeom>
        </p:spPr>
      </p:pic>
      <p:sp>
        <p:nvSpPr>
          <p:cNvPr id="5" name="Oval 4"/>
          <p:cNvSpPr/>
          <p:nvPr/>
        </p:nvSpPr>
        <p:spPr>
          <a:xfrm>
            <a:off x="4453247" y="500340"/>
            <a:ext cx="825335" cy="3740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9717578" y="-44347"/>
            <a:ext cx="2474422" cy="1837521"/>
          </a:xfrm>
          <a:prstGeom prst="rect">
            <a:avLst/>
          </a:prstGeom>
        </p:spPr>
      </p:pic>
      <p:sp>
        <p:nvSpPr>
          <p:cNvPr id="6" name="Rectangle 5"/>
          <p:cNvSpPr/>
          <p:nvPr/>
        </p:nvSpPr>
        <p:spPr>
          <a:xfrm>
            <a:off x="10332720" y="625948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7" name="Rectangle 6">
            <a:extLst>
              <a:ext uri="{FF2B5EF4-FFF2-40B4-BE49-F238E27FC236}">
                <a16:creationId xmlns:a16="http://schemas.microsoft.com/office/drawing/2014/main" id="{D52E86B4-DC30-4E10-B0CC-9D5E58DA4DC5}"/>
              </a:ext>
            </a:extLst>
          </p:cNvPr>
          <p:cNvSpPr/>
          <p:nvPr/>
        </p:nvSpPr>
        <p:spPr>
          <a:xfrm>
            <a:off x="159798" y="142042"/>
            <a:ext cx="4971495" cy="985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Sovereign spread is related to country risk, which is the difference between the interest rate on a US Treasury issue and a similar issue of another government. </a:t>
            </a:r>
            <a:endParaRPr lang="LID4096" sz="1500" dirty="0"/>
          </a:p>
        </p:txBody>
      </p:sp>
      <p:cxnSp>
        <p:nvCxnSpPr>
          <p:cNvPr id="9" name="Straight Arrow Connector 8">
            <a:extLst>
              <a:ext uri="{FF2B5EF4-FFF2-40B4-BE49-F238E27FC236}">
                <a16:creationId xmlns:a16="http://schemas.microsoft.com/office/drawing/2014/main" id="{D248D185-B795-464E-ACD6-A0946557921C}"/>
              </a:ext>
            </a:extLst>
          </p:cNvPr>
          <p:cNvCxnSpPr/>
          <p:nvPr/>
        </p:nvCxnSpPr>
        <p:spPr>
          <a:xfrm flipV="1">
            <a:off x="838200" y="1127463"/>
            <a:ext cx="93955" cy="187318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34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99258" y="91440"/>
            <a:ext cx="11231682" cy="6084915"/>
          </a:xfrm>
          <a:prstGeom prst="rect">
            <a:avLst/>
          </a:prstGeom>
        </p:spPr>
      </p:pic>
      <p:sp>
        <p:nvSpPr>
          <p:cNvPr id="5" name="Rectangle 4"/>
          <p:cNvSpPr/>
          <p:nvPr/>
        </p:nvSpPr>
        <p:spPr>
          <a:xfrm>
            <a:off x="9942022" y="5893089"/>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962639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73026"/>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59476" y="182880"/>
            <a:ext cx="10473047" cy="6023771"/>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3" name="Rectangle 2">
            <a:extLst>
              <a:ext uri="{FF2B5EF4-FFF2-40B4-BE49-F238E27FC236}">
                <a16:creationId xmlns:a16="http://schemas.microsoft.com/office/drawing/2014/main" id="{305FB6AC-8DF2-4ED0-AB2D-084627A566B3}"/>
              </a:ext>
            </a:extLst>
          </p:cNvPr>
          <p:cNvSpPr/>
          <p:nvPr/>
        </p:nvSpPr>
        <p:spPr>
          <a:xfrm>
            <a:off x="5468645" y="1260629"/>
            <a:ext cx="923277" cy="470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722413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0715"/>
          </a:xfrm>
        </p:spPr>
        <p:txBody>
          <a:bodyPr>
            <a:normAutofit/>
          </a:bodyPr>
          <a:lstStyle/>
          <a:p>
            <a:r>
              <a:rPr lang="fi-FI" sz="3500" b="1" dirty="0" err="1">
                <a:latin typeface="Times New Roman" panose="02020603050405020304" pitchFamily="18" charset="0"/>
                <a:cs typeface="Times New Roman" panose="02020603050405020304" pitchFamily="18" charset="0"/>
              </a:rPr>
              <a:t>Crises</a:t>
            </a:r>
            <a:r>
              <a:rPr lang="fi-FI" sz="3500" b="1" dirty="0">
                <a:latin typeface="Times New Roman" panose="02020603050405020304" pitchFamily="18" charset="0"/>
                <a:cs typeface="Times New Roman" panose="02020603050405020304" pitchFamily="18" charset="0"/>
              </a:rPr>
              <a:t>` </a:t>
            </a:r>
            <a:r>
              <a:rPr lang="fi-FI" sz="3500" b="1" dirty="0" err="1">
                <a:latin typeface="Times New Roman" panose="02020603050405020304" pitchFamily="18" charset="0"/>
                <a:cs typeface="Times New Roman" panose="02020603050405020304" pitchFamily="18" charset="0"/>
              </a:rPr>
              <a:t>consequencies</a:t>
            </a:r>
            <a:endParaRPr lang="fi-FI" sz="35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429789"/>
            <a:ext cx="10515600" cy="4747174"/>
          </a:xfrm>
        </p:spPr>
        <p:txBody>
          <a:bodyPr>
            <a:noAutofit/>
          </a:bodyPr>
          <a:lstStyle/>
          <a:p>
            <a:pPr marL="0" indent="0">
              <a:buNone/>
            </a:pPr>
            <a:r>
              <a:rPr lang="fi-FI" sz="3500" b="1" dirty="0" err="1">
                <a:solidFill>
                  <a:srgbClr val="FF0000"/>
                </a:solidFill>
                <a:latin typeface="Times New Roman" panose="02020603050405020304" pitchFamily="18" charset="0"/>
                <a:cs typeface="Times New Roman" panose="02020603050405020304" pitchFamily="18" charset="0"/>
              </a:rPr>
              <a:t>Local</a:t>
            </a:r>
            <a:r>
              <a:rPr lang="fi-FI" sz="3500" b="1" dirty="0">
                <a:solidFill>
                  <a:srgbClr val="FF0000"/>
                </a:solidFill>
                <a:latin typeface="Times New Roman" panose="02020603050405020304" pitchFamily="18" charset="0"/>
                <a:cs typeface="Times New Roman" panose="02020603050405020304" pitchFamily="18" charset="0"/>
              </a:rPr>
              <a:t> </a:t>
            </a:r>
            <a:r>
              <a:rPr lang="fi-FI" sz="3500" b="1" dirty="0" err="1">
                <a:solidFill>
                  <a:srgbClr val="FF0000"/>
                </a:solidFill>
                <a:latin typeface="Times New Roman" panose="02020603050405020304" pitchFamily="18" charset="0"/>
                <a:cs typeface="Times New Roman" panose="02020603050405020304" pitchFamily="18" charset="0"/>
              </a:rPr>
              <a:t>currency</a:t>
            </a:r>
            <a:r>
              <a:rPr lang="fi-FI" sz="3500" b="1" dirty="0">
                <a:solidFill>
                  <a:srgbClr val="FF0000"/>
                </a:solidFill>
                <a:latin typeface="Times New Roman" panose="02020603050405020304" pitchFamily="18" charset="0"/>
                <a:cs typeface="Times New Roman" panose="02020603050405020304" pitchFamily="18" charset="0"/>
              </a:rPr>
              <a:t> </a:t>
            </a:r>
            <a:r>
              <a:rPr lang="fi-FI" sz="3500" b="1" dirty="0" err="1">
                <a:solidFill>
                  <a:srgbClr val="FF0000"/>
                </a:solidFill>
                <a:latin typeface="Times New Roman" panose="02020603050405020304" pitchFamily="18" charset="0"/>
                <a:cs typeface="Times New Roman" panose="02020603050405020304" pitchFamily="18" charset="0"/>
              </a:rPr>
              <a:t>devaluation</a:t>
            </a:r>
            <a:endParaRPr lang="fi-FI" sz="3500" b="1" dirty="0">
              <a:solidFill>
                <a:srgbClr val="FF0000"/>
              </a:solidFill>
              <a:latin typeface="Times New Roman" panose="02020603050405020304" pitchFamily="18" charset="0"/>
              <a:cs typeface="Times New Roman" panose="02020603050405020304" pitchFamily="18" charset="0"/>
            </a:endParaRPr>
          </a:p>
          <a:p>
            <a:pPr marL="0" indent="0">
              <a:buNone/>
            </a:pPr>
            <a:endParaRPr lang="fi-FI" sz="3500" b="1" dirty="0">
              <a:latin typeface="Times New Roman" panose="02020603050405020304" pitchFamily="18" charset="0"/>
              <a:cs typeface="Times New Roman" panose="02020603050405020304" pitchFamily="18" charset="0"/>
            </a:endParaRPr>
          </a:p>
          <a:p>
            <a:pPr marL="0" indent="0">
              <a:buNone/>
            </a:pPr>
            <a:endParaRPr lang="fi-FI" sz="3500" b="1" dirty="0">
              <a:latin typeface="Times New Roman" panose="02020603050405020304" pitchFamily="18" charset="0"/>
              <a:cs typeface="Times New Roman" panose="02020603050405020304" pitchFamily="18" charset="0"/>
            </a:endParaRPr>
          </a:p>
          <a:p>
            <a:pPr marL="0" indent="0">
              <a:buNone/>
            </a:pPr>
            <a:r>
              <a:rPr lang="fi-FI" sz="3500" b="1" dirty="0" err="1">
                <a:latin typeface="Times New Roman" panose="02020603050405020304" pitchFamily="18" charset="0"/>
                <a:cs typeface="Times New Roman" panose="02020603050405020304" pitchFamily="18" charset="0"/>
              </a:rPr>
              <a:t>Inflation</a:t>
            </a:r>
            <a:endParaRPr lang="fi-FI" sz="3500" b="1" dirty="0">
              <a:latin typeface="Times New Roman" panose="02020603050405020304" pitchFamily="18" charset="0"/>
              <a:cs typeface="Times New Roman" panose="02020603050405020304" pitchFamily="18" charset="0"/>
            </a:endParaRPr>
          </a:p>
          <a:p>
            <a:pPr marL="0" indent="0">
              <a:buNone/>
            </a:pPr>
            <a:endParaRPr lang="fi-FI" sz="3500" b="1" dirty="0">
              <a:latin typeface="Times New Roman" panose="02020603050405020304" pitchFamily="18" charset="0"/>
              <a:cs typeface="Times New Roman" panose="02020603050405020304" pitchFamily="18" charset="0"/>
            </a:endParaRPr>
          </a:p>
          <a:p>
            <a:pPr marL="0" indent="0">
              <a:buNone/>
            </a:pPr>
            <a:endParaRPr lang="fi-FI" sz="3500" b="1" dirty="0">
              <a:latin typeface="Times New Roman" panose="02020603050405020304" pitchFamily="18" charset="0"/>
              <a:cs typeface="Times New Roman" panose="02020603050405020304" pitchFamily="18" charset="0"/>
            </a:endParaRPr>
          </a:p>
          <a:p>
            <a:pPr marL="0" indent="0">
              <a:buNone/>
            </a:pPr>
            <a:r>
              <a:rPr lang="fi-FI" sz="3500" b="1" dirty="0" err="1">
                <a:latin typeface="Times New Roman" panose="02020603050405020304" pitchFamily="18" charset="0"/>
                <a:cs typeface="Times New Roman" panose="02020603050405020304" pitchFamily="18" charset="0"/>
              </a:rPr>
              <a:t>Economic</a:t>
            </a:r>
            <a:r>
              <a:rPr lang="fi-FI" sz="3500" b="1" dirty="0">
                <a:latin typeface="Times New Roman" panose="02020603050405020304" pitchFamily="18" charset="0"/>
                <a:cs typeface="Times New Roman" panose="02020603050405020304" pitchFamily="18" charset="0"/>
              </a:rPr>
              <a:t> </a:t>
            </a:r>
            <a:r>
              <a:rPr lang="fi-FI" sz="3500" b="1" dirty="0" err="1">
                <a:latin typeface="Times New Roman" panose="02020603050405020304" pitchFamily="18" charset="0"/>
                <a:cs typeface="Times New Roman" panose="02020603050405020304" pitchFamily="18" charset="0"/>
              </a:rPr>
              <a:t>downturn</a:t>
            </a:r>
            <a:endParaRPr lang="fi-FI" sz="3500" b="1" dirty="0">
              <a:latin typeface="Times New Roman" panose="02020603050405020304" pitchFamily="18" charset="0"/>
              <a:cs typeface="Times New Roman" panose="02020603050405020304" pitchFamily="18" charset="0"/>
            </a:endParaRPr>
          </a:p>
        </p:txBody>
      </p:sp>
      <p:sp>
        <p:nvSpPr>
          <p:cNvPr id="4" name="Down Arrow 3"/>
          <p:cNvSpPr/>
          <p:nvPr/>
        </p:nvSpPr>
        <p:spPr>
          <a:xfrm>
            <a:off x="1512916" y="1978429"/>
            <a:ext cx="382386" cy="136328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Down Arrow 4"/>
          <p:cNvSpPr/>
          <p:nvPr/>
        </p:nvSpPr>
        <p:spPr>
          <a:xfrm>
            <a:off x="3973484" y="1920240"/>
            <a:ext cx="382385" cy="332509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8621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1774"/>
          </a:xfrm>
        </p:spPr>
        <p:txBody>
          <a:bodyPr>
            <a:normAutofit fontScale="90000"/>
          </a:bodyPr>
          <a:lstStyle/>
          <a:p>
            <a:r>
              <a:rPr lang="en-US" b="1" dirty="0">
                <a:latin typeface="Times New Roman" panose="02020603050405020304" pitchFamily="18" charset="0"/>
                <a:cs typeface="Times New Roman" panose="02020603050405020304" pitchFamily="18" charset="0"/>
              </a:rPr>
              <a:t>Car crash analogy of the crisis</a:t>
            </a:r>
            <a:endParaRPr lang="en-US" b="1" dirty="0"/>
          </a:p>
        </p:txBody>
      </p:sp>
      <p:pic>
        <p:nvPicPr>
          <p:cNvPr id="4" name="Content Placeholder 3"/>
          <p:cNvPicPr>
            <a:picLocks noGrp="1" noChangeAspect="1"/>
          </p:cNvPicPr>
          <p:nvPr>
            <p:ph idx="1"/>
          </p:nvPr>
        </p:nvPicPr>
        <p:blipFill>
          <a:blip r:embed="rId2"/>
          <a:stretch>
            <a:fillRect/>
          </a:stretch>
        </p:blipFill>
        <p:spPr>
          <a:xfrm>
            <a:off x="860318" y="1472334"/>
            <a:ext cx="10493482" cy="5037138"/>
          </a:xfrm>
          <a:prstGeom prst="rect">
            <a:avLst/>
          </a:prstGeom>
        </p:spPr>
      </p:pic>
      <p:sp>
        <p:nvSpPr>
          <p:cNvPr id="5" name="Oval 4"/>
          <p:cNvSpPr/>
          <p:nvPr/>
        </p:nvSpPr>
        <p:spPr>
          <a:xfrm>
            <a:off x="1219595" y="2179122"/>
            <a:ext cx="1300348" cy="7718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861367" y="5394960"/>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810635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98764" y="124692"/>
            <a:ext cx="11044052" cy="6406738"/>
          </a:xfrm>
          <a:prstGeom prst="rect">
            <a:avLst/>
          </a:prstGeom>
        </p:spPr>
      </p:pic>
      <p:sp>
        <p:nvSpPr>
          <p:cNvPr id="5" name="Rectangle 4"/>
          <p:cNvSpPr/>
          <p:nvPr/>
        </p:nvSpPr>
        <p:spPr>
          <a:xfrm>
            <a:off x="8919556" y="5985164"/>
            <a:ext cx="2640676"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3" name="Rectangle 2"/>
          <p:cNvSpPr/>
          <p:nvPr/>
        </p:nvSpPr>
        <p:spPr>
          <a:xfrm>
            <a:off x="2419004" y="249382"/>
            <a:ext cx="1163781" cy="523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4667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15389" y="174567"/>
            <a:ext cx="11169929" cy="6327173"/>
          </a:xfrm>
          <a:prstGeom prst="rect">
            <a:avLst/>
          </a:prstGeom>
        </p:spPr>
      </p:pic>
      <p:sp>
        <p:nvSpPr>
          <p:cNvPr id="3" name="Rectangle 2"/>
          <p:cNvSpPr/>
          <p:nvPr/>
        </p:nvSpPr>
        <p:spPr>
          <a:xfrm>
            <a:off x="7113318" y="2490076"/>
            <a:ext cx="2054431" cy="676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Trade balance </a:t>
            </a:r>
            <a:r>
              <a:rPr lang="fi-FI" dirty="0"/>
              <a:t>– </a:t>
            </a:r>
          </a:p>
          <a:p>
            <a:pPr algn="ctr"/>
            <a:r>
              <a:rPr lang="fi-FI" dirty="0"/>
              <a:t>Net </a:t>
            </a:r>
            <a:r>
              <a:rPr lang="fi-FI" dirty="0" err="1"/>
              <a:t>Export</a:t>
            </a:r>
            <a:endParaRPr lang="en-US" dirty="0"/>
          </a:p>
        </p:txBody>
      </p:sp>
      <p:cxnSp>
        <p:nvCxnSpPr>
          <p:cNvPr id="6" name="Straight Arrow Connector 5"/>
          <p:cNvCxnSpPr/>
          <p:nvPr/>
        </p:nvCxnSpPr>
        <p:spPr>
          <a:xfrm>
            <a:off x="8323415" y="3166970"/>
            <a:ext cx="338447" cy="540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87236" y="939338"/>
            <a:ext cx="980902" cy="64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493786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69074" y="257696"/>
            <a:ext cx="11210307" cy="6214356"/>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3" name="Star: 5 Points 2">
            <a:extLst>
              <a:ext uri="{FF2B5EF4-FFF2-40B4-BE49-F238E27FC236}">
                <a16:creationId xmlns:a16="http://schemas.microsoft.com/office/drawing/2014/main" id="{31FD7818-6492-4BC2-AE9F-2A83D3657FDD}"/>
              </a:ext>
            </a:extLst>
          </p:cNvPr>
          <p:cNvSpPr/>
          <p:nvPr/>
        </p:nvSpPr>
        <p:spPr>
          <a:xfrm>
            <a:off x="7785716" y="4474345"/>
            <a:ext cx="772358" cy="77235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FF0000"/>
              </a:solidFill>
            </a:endParaRPr>
          </a:p>
        </p:txBody>
      </p:sp>
    </p:spTree>
    <p:extLst>
      <p:ext uri="{BB962C8B-B14F-4D97-AF65-F5344CB8AC3E}">
        <p14:creationId xmlns:p14="http://schemas.microsoft.com/office/powerpoint/2010/main" val="2631725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Balance</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sheet</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effect</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currency</a:t>
            </a:r>
            <a:r>
              <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mismatch</a:t>
            </a:r>
            <a:endParaRPr lang="fi-FI"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just">
              <a:buNone/>
            </a:pPr>
            <a:r>
              <a:rPr lang="fi-FI" dirty="0" err="1">
                <a:latin typeface="Times New Roman" panose="02020603050405020304" pitchFamily="18" charset="0"/>
                <a:cs typeface="Times New Roman" panose="02020603050405020304" pitchFamily="18" charset="0"/>
              </a:rPr>
              <a:t>The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extent</a:t>
            </a:r>
            <a:r>
              <a:rPr lang="fi-FI" dirty="0">
                <a:latin typeface="Times New Roman" panose="02020603050405020304" pitchFamily="18" charset="0"/>
                <a:cs typeface="Times New Roman" panose="02020603050405020304" pitchFamily="18" charset="0"/>
              </a:rPr>
              <a:t> to </a:t>
            </a:r>
            <a:r>
              <a:rPr lang="fi-FI" dirty="0" err="1">
                <a:latin typeface="Times New Roman" panose="02020603050405020304" pitchFamily="18" charset="0"/>
                <a:cs typeface="Times New Roman" panose="02020603050405020304" pitchFamily="18" charset="0"/>
              </a:rPr>
              <a:t>which</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economy`s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liabilities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determined</a:t>
            </a:r>
            <a:r>
              <a:rPr lang="fi-FI" dirty="0">
                <a:latin typeface="Times New Roman" panose="02020603050405020304" pitchFamily="18" charset="0"/>
                <a:cs typeface="Times New Roman" panose="02020603050405020304" pitchFamily="18" charset="0"/>
              </a:rPr>
              <a:t> in </a:t>
            </a:r>
            <a:r>
              <a:rPr lang="fi-FI" dirty="0" err="1">
                <a:latin typeface="Times New Roman" panose="02020603050405020304" pitchFamily="18" charset="0"/>
                <a:cs typeface="Times New Roman" panose="02020603050405020304" pitchFamily="18" charset="0"/>
              </a:rPr>
              <a:t>foreign</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currency</a:t>
            </a:r>
            <a:r>
              <a:rPr lang="fi-FI" dirty="0">
                <a:latin typeface="Times New Roman" panose="02020603050405020304" pitchFamily="18" charset="0"/>
                <a:cs typeface="Times New Roman" panose="02020603050405020304" pitchFamily="18" charset="0"/>
              </a:rPr>
              <a:t> and </a:t>
            </a:r>
            <a:r>
              <a:rPr lang="fi-FI" dirty="0" err="1">
                <a:latin typeface="Times New Roman" panose="02020603050405020304" pitchFamily="18" charset="0"/>
                <a:cs typeface="Times New Roman" panose="02020603050405020304" pitchFamily="18" charset="0"/>
              </a:rPr>
              <a:t>assets</a:t>
            </a:r>
            <a:r>
              <a:rPr lang="fi-FI" dirty="0">
                <a:latin typeface="Times New Roman" panose="02020603050405020304" pitchFamily="18" charset="0"/>
                <a:cs typeface="Times New Roman" panose="02020603050405020304" pitchFamily="18" charset="0"/>
              </a:rPr>
              <a:t> – in </a:t>
            </a:r>
            <a:r>
              <a:rPr lang="fi-FI" dirty="0" err="1">
                <a:latin typeface="Times New Roman" panose="02020603050405020304" pitchFamily="18" charset="0"/>
                <a:cs typeface="Times New Roman" panose="02020603050405020304" pitchFamily="18" charset="0"/>
              </a:rPr>
              <a:t>domestic</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currency</a:t>
            </a:r>
            <a:r>
              <a:rPr lang="fi-FI" dirty="0">
                <a:latin typeface="Times New Roman" panose="02020603050405020304" pitchFamily="18" charset="0"/>
                <a:cs typeface="Times New Roman" panose="02020603050405020304" pitchFamily="18" charset="0"/>
              </a:rPr>
              <a:t>.</a:t>
            </a:r>
          </a:p>
          <a:p>
            <a:pPr marL="0" indent="0" algn="just">
              <a:buNone/>
            </a:pPr>
            <a:endParaRPr lang="fi-FI" dirty="0">
              <a:latin typeface="Times New Roman" panose="02020603050405020304" pitchFamily="18" charset="0"/>
              <a:cs typeface="Times New Roman" panose="02020603050405020304" pitchFamily="18" charset="0"/>
            </a:endParaRPr>
          </a:p>
          <a:p>
            <a:pPr marL="0" indent="0" algn="just">
              <a:buNone/>
            </a:pPr>
            <a:r>
              <a:rPr lang="fi-FI"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Asset-liability</a:t>
            </a:r>
            <a:r>
              <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i-FI"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missmatch</a:t>
            </a:r>
            <a:endParaRPr lang="fi-FI"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fi-FI"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For example, a bank that chose to borrow entirely in US dollars and lend in Russian rubles would have a significant </a:t>
            </a:r>
            <a:r>
              <a:rPr lang="en-US" b="1" dirty="0">
                <a:solidFill>
                  <a:srgbClr val="FF0000"/>
                </a:solidFill>
                <a:latin typeface="Times New Roman" panose="02020603050405020304" pitchFamily="18" charset="0"/>
                <a:cs typeface="Times New Roman" panose="02020603050405020304" pitchFamily="18" charset="0"/>
              </a:rPr>
              <a:t>currency mismatch</a:t>
            </a:r>
            <a:r>
              <a:rPr lang="en-US" dirty="0">
                <a:latin typeface="Times New Roman" panose="02020603050405020304" pitchFamily="18" charset="0"/>
                <a:cs typeface="Times New Roman" panose="02020603050405020304" pitchFamily="18" charset="0"/>
              </a:rPr>
              <a:t>: if the value of the ruble were to fall dramatically, the bank would lose money. </a:t>
            </a:r>
            <a:endParaRPr lang="fi-FI"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835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37D3-8E45-4687-A596-C2AE4F21B19F}"/>
              </a:ext>
            </a:extLst>
          </p:cNvPr>
          <p:cNvSpPr>
            <a:spLocks noGrp="1"/>
          </p:cNvSpPr>
          <p:nvPr>
            <p:ph type="title"/>
          </p:nvPr>
        </p:nvSpPr>
        <p:spPr>
          <a:xfrm>
            <a:off x="838200" y="97655"/>
            <a:ext cx="10515600" cy="577048"/>
          </a:xfrm>
        </p:spPr>
        <p:txBody>
          <a:bodyPr>
            <a:normAutofit fontScale="90000"/>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Russian bank example</a:t>
            </a:r>
            <a:endParaRPr lang="LID4096"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83BEFD6-1EC2-4814-9A7E-7113ADDCCC50}"/>
              </a:ext>
            </a:extLst>
          </p:cNvPr>
          <p:cNvSpPr>
            <a:spLocks noGrp="1"/>
          </p:cNvSpPr>
          <p:nvPr>
            <p:ph idx="1"/>
          </p:nvPr>
        </p:nvSpPr>
        <p:spPr>
          <a:xfrm>
            <a:off x="372861" y="941034"/>
            <a:ext cx="11336785" cy="5637320"/>
          </a:xfrm>
        </p:spPr>
        <p:txBody>
          <a:bodyPr>
            <a:normAutofit fontScale="77500" lnSpcReduction="20000"/>
          </a:bodyPr>
          <a:lstStyle/>
          <a:p>
            <a:pPr marL="0" indent="0">
              <a:buNone/>
            </a:pPr>
            <a:r>
              <a:rPr lang="en-US" dirty="0"/>
              <a:t> Russian bank takes a loan of 1000 USD from US Bank in the year 1 when </a:t>
            </a:r>
            <a:r>
              <a:rPr lang="en-US" dirty="0">
                <a:solidFill>
                  <a:srgbClr val="FF0000"/>
                </a:solidFill>
                <a:highlight>
                  <a:srgbClr val="FFFF00"/>
                </a:highlight>
              </a:rPr>
              <a:t>1USD = 30 Rubles</a:t>
            </a:r>
            <a:r>
              <a:rPr lang="en-US" dirty="0"/>
              <a:t>.  </a:t>
            </a:r>
          </a:p>
          <a:p>
            <a:pPr marL="0" indent="0">
              <a:buNone/>
            </a:pPr>
            <a:endParaRPr lang="en-US" dirty="0"/>
          </a:p>
          <a:p>
            <a:pPr marL="0" indent="0">
              <a:buNone/>
            </a:pPr>
            <a:r>
              <a:rPr lang="en-US" dirty="0"/>
              <a:t>The Russian bank transfers USD loan into Russian rubles </a:t>
            </a:r>
            <a:r>
              <a:rPr lang="en-US" dirty="0">
                <a:sym typeface="Wingdings" panose="05000000000000000000" pitchFamily="2" charset="2"/>
              </a:rPr>
              <a:t> 30 000 rubles. </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The Russian bank lends 30 000 rubles to business with an interest rate 10% for one year.</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In the year 2 the bank gets the loan and interest back  30 000+30 000*0.1=33 000 rubles.</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In the year 2 there has been a significant devaluation of Russian ruble: </a:t>
            </a:r>
            <a:r>
              <a:rPr lang="en-US" dirty="0">
                <a:solidFill>
                  <a:srgbClr val="FF0000"/>
                </a:solidFill>
                <a:highlight>
                  <a:srgbClr val="FFFF00"/>
                </a:highlight>
                <a:sym typeface="Wingdings" panose="05000000000000000000" pitchFamily="2" charset="2"/>
              </a:rPr>
              <a:t>1USD = 50 rubles</a:t>
            </a:r>
            <a:r>
              <a:rPr lang="en-US" dirty="0">
                <a:sym typeface="Wingdings" panose="05000000000000000000" pitchFamily="2" charset="2"/>
              </a:rPr>
              <a:t>.</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Hence, Russian bank cannot return the whole loan to US bank. It can return only 660 USD without profit to itself.</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The Russian bank defaults!</a:t>
            </a:r>
            <a:endParaRPr lang="LID4096" dirty="0"/>
          </a:p>
        </p:txBody>
      </p:sp>
    </p:spTree>
    <p:extLst>
      <p:ext uri="{BB962C8B-B14F-4D97-AF65-F5344CB8AC3E}">
        <p14:creationId xmlns:p14="http://schemas.microsoft.com/office/powerpoint/2010/main" val="2314094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35331" y="216131"/>
            <a:ext cx="10420596" cy="6208420"/>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662435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27513" y="191194"/>
            <a:ext cx="11198430" cy="6245232"/>
          </a:xfrm>
          <a:prstGeom prst="rect">
            <a:avLst/>
          </a:prstGeom>
        </p:spPr>
      </p:pic>
      <p:sp>
        <p:nvSpPr>
          <p:cNvPr id="5" name="Rectangle 4"/>
          <p:cNvSpPr/>
          <p:nvPr/>
        </p:nvSpPr>
        <p:spPr>
          <a:xfrm>
            <a:off x="838200" y="524533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948757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657"/>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73579" y="232756"/>
            <a:ext cx="10889672" cy="5511339"/>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3" name="Rectangle 2"/>
          <p:cNvSpPr/>
          <p:nvPr/>
        </p:nvSpPr>
        <p:spPr>
          <a:xfrm>
            <a:off x="2086495" y="232756"/>
            <a:ext cx="839585" cy="473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77657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0532"/>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85008" y="241069"/>
            <a:ext cx="11068792" cy="6349735"/>
          </a:xfrm>
          <a:prstGeom prst="rect">
            <a:avLst/>
          </a:prstGeom>
        </p:spPr>
      </p:pic>
      <p:sp>
        <p:nvSpPr>
          <p:cNvPr id="5" name="Rectangle 4"/>
          <p:cNvSpPr/>
          <p:nvPr/>
        </p:nvSpPr>
        <p:spPr>
          <a:xfrm>
            <a:off x="10075024" y="6051666"/>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413522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0849"/>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8757" y="207818"/>
            <a:ext cx="11424063" cy="5428211"/>
          </a:xfrm>
          <a:prstGeom prst="rect">
            <a:avLst/>
          </a:prstGeom>
        </p:spPr>
      </p:pic>
      <p:sp>
        <p:nvSpPr>
          <p:cNvPr id="5" name="Rectangle 4"/>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02031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9522"/>
          </a:xfrm>
        </p:spPr>
        <p:txBody>
          <a:bodyPr>
            <a:normAutofit fontScale="90000"/>
          </a:bodyPr>
          <a:lstStyle/>
          <a:p>
            <a:r>
              <a:rPr lang="en-US" sz="3200" b="1" dirty="0">
                <a:latin typeface="Times New Roman" panose="02020603050405020304" pitchFamily="18" charset="0"/>
                <a:cs typeface="Times New Roman" panose="02020603050405020304" pitchFamily="18" charset="0"/>
              </a:rPr>
              <a:t>Car crash analogy of the crisis 1</a:t>
            </a:r>
            <a:endParaRPr lang="en-US" sz="3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629392" y="814648"/>
            <a:ext cx="10830296" cy="5362315"/>
          </a:xfrm>
          <a:prstGeom prst="rect">
            <a:avLst/>
          </a:prstGeom>
        </p:spPr>
      </p:pic>
      <p:sp>
        <p:nvSpPr>
          <p:cNvPr id="3" name="Rectangle 2"/>
          <p:cNvSpPr/>
          <p:nvPr/>
        </p:nvSpPr>
        <p:spPr>
          <a:xfrm>
            <a:off x="3927170" y="922754"/>
            <a:ext cx="3853543" cy="682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8861367" y="5394960"/>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341875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90649" y="457200"/>
            <a:ext cx="10224655" cy="6038603"/>
          </a:xfrm>
          <a:prstGeom prst="rect">
            <a:avLst/>
          </a:prstGeom>
        </p:spPr>
      </p:pic>
      <p:sp>
        <p:nvSpPr>
          <p:cNvPr id="5" name="Rectangle 4"/>
          <p:cNvSpPr/>
          <p:nvPr/>
        </p:nvSpPr>
        <p:spPr>
          <a:xfrm>
            <a:off x="1620982" y="631767"/>
            <a:ext cx="947651" cy="58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p:cNvSpPr/>
          <p:nvPr/>
        </p:nvSpPr>
        <p:spPr>
          <a:xfrm>
            <a:off x="9700952" y="5985164"/>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105764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5213"/>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96587" y="241069"/>
            <a:ext cx="9987148" cy="5935894"/>
          </a:xfrm>
          <a:prstGeom prst="rect">
            <a:avLst/>
          </a:prstGeom>
        </p:spPr>
      </p:pic>
      <p:sp>
        <p:nvSpPr>
          <p:cNvPr id="5" name="Rectangle 4"/>
          <p:cNvSpPr/>
          <p:nvPr/>
        </p:nvSpPr>
        <p:spPr>
          <a:xfrm>
            <a:off x="9767454" y="5095702"/>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6" name="Rectangle 5"/>
          <p:cNvSpPr/>
          <p:nvPr/>
        </p:nvSpPr>
        <p:spPr>
          <a:xfrm>
            <a:off x="1704109" y="365125"/>
            <a:ext cx="1130531" cy="555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43487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4906"/>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16379" y="0"/>
            <a:ext cx="10759044" cy="5594465"/>
          </a:xfrm>
          <a:prstGeom prst="rect">
            <a:avLst/>
          </a:prstGeom>
        </p:spPr>
      </p:pic>
      <p:sp>
        <p:nvSpPr>
          <p:cNvPr id="5" name="Rectangle 4"/>
          <p:cNvSpPr/>
          <p:nvPr/>
        </p:nvSpPr>
        <p:spPr>
          <a:xfrm>
            <a:off x="9742516" y="566033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581603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9C865-2253-478B-953E-5F566426D1E4}"/>
              </a:ext>
            </a:extLst>
          </p:cNvPr>
          <p:cNvPicPr>
            <a:picLocks noChangeAspect="1"/>
          </p:cNvPicPr>
          <p:nvPr/>
        </p:nvPicPr>
        <p:blipFill>
          <a:blip r:embed="rId2"/>
          <a:stretch>
            <a:fillRect/>
          </a:stretch>
        </p:blipFill>
        <p:spPr>
          <a:xfrm>
            <a:off x="658761" y="381000"/>
            <a:ext cx="10844981" cy="6096000"/>
          </a:xfrm>
          <a:prstGeom prst="rect">
            <a:avLst/>
          </a:prstGeom>
        </p:spPr>
      </p:pic>
    </p:spTree>
    <p:extLst>
      <p:ext uri="{BB962C8B-B14F-4D97-AF65-F5344CB8AC3E}">
        <p14:creationId xmlns:p14="http://schemas.microsoft.com/office/powerpoint/2010/main" val="2937815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5524"/>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62098" y="365126"/>
            <a:ext cx="11067804" cy="5391397"/>
          </a:xfrm>
          <a:prstGeom prst="rect">
            <a:avLst/>
          </a:prstGeom>
        </p:spPr>
      </p:pic>
      <p:sp>
        <p:nvSpPr>
          <p:cNvPr id="5" name="Rectangle 4"/>
          <p:cNvSpPr/>
          <p:nvPr/>
        </p:nvSpPr>
        <p:spPr>
          <a:xfrm>
            <a:off x="9770622" y="595959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494291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839"/>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96784" y="365125"/>
            <a:ext cx="11198431" cy="5308270"/>
          </a:xfrm>
          <a:prstGeom prst="rect">
            <a:avLst/>
          </a:prstGeom>
        </p:spPr>
      </p:pic>
      <p:sp>
        <p:nvSpPr>
          <p:cNvPr id="5" name="Rectangle 4"/>
          <p:cNvSpPr/>
          <p:nvPr/>
        </p:nvSpPr>
        <p:spPr>
          <a:xfrm>
            <a:off x="9770622" y="595959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2732458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1462"/>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38200" y="242256"/>
            <a:ext cx="10699668" cy="5415148"/>
          </a:xfrm>
          <a:prstGeom prst="rect">
            <a:avLst/>
          </a:prstGeom>
        </p:spPr>
      </p:pic>
    </p:spTree>
    <p:extLst>
      <p:ext uri="{BB962C8B-B14F-4D97-AF65-F5344CB8AC3E}">
        <p14:creationId xmlns:p14="http://schemas.microsoft.com/office/powerpoint/2010/main" val="895821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6465"/>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659080" y="299258"/>
            <a:ext cx="10497787" cy="5877705"/>
          </a:xfrm>
          <a:prstGeom prst="rect">
            <a:avLst/>
          </a:prstGeom>
        </p:spPr>
      </p:pic>
      <p:sp>
        <p:nvSpPr>
          <p:cNvPr id="5" name="Rectangle 4"/>
          <p:cNvSpPr/>
          <p:nvPr/>
        </p:nvSpPr>
        <p:spPr>
          <a:xfrm>
            <a:off x="9770622" y="595959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673175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0527"/>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98764" y="365125"/>
            <a:ext cx="10855035" cy="5395595"/>
          </a:xfrm>
          <a:prstGeom prst="rect">
            <a:avLst/>
          </a:prstGeom>
        </p:spPr>
      </p:pic>
      <p:sp>
        <p:nvSpPr>
          <p:cNvPr id="5" name="Rectangle 4"/>
          <p:cNvSpPr/>
          <p:nvPr/>
        </p:nvSpPr>
        <p:spPr>
          <a:xfrm>
            <a:off x="9770622" y="5959591"/>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6" name="Rectangle 5"/>
          <p:cNvSpPr/>
          <p:nvPr/>
        </p:nvSpPr>
        <p:spPr>
          <a:xfrm>
            <a:off x="2202873" y="473825"/>
            <a:ext cx="1113905" cy="511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17031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1150"/>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700644" y="365127"/>
            <a:ext cx="10782795" cy="5370656"/>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03943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7711"/>
          </a:xfrm>
        </p:spPr>
        <p:txBody>
          <a:bodyPr>
            <a:normAutofit fontScale="90000"/>
          </a:bodyPr>
          <a:lstStyle/>
          <a:p>
            <a:r>
              <a:rPr lang="en-US" b="1" dirty="0">
                <a:latin typeface="Times New Roman" panose="02020603050405020304" pitchFamily="18" charset="0"/>
                <a:cs typeface="Times New Roman" panose="02020603050405020304" pitchFamily="18" charset="0"/>
              </a:rPr>
              <a:t>Car crash analogy of the crisis 2</a:t>
            </a:r>
            <a:endParaRPr lang="fi-FI" dirty="0"/>
          </a:p>
        </p:txBody>
      </p:sp>
      <p:pic>
        <p:nvPicPr>
          <p:cNvPr id="4" name="Content Placeholder 3"/>
          <p:cNvPicPr>
            <a:picLocks noGrp="1" noChangeAspect="1"/>
          </p:cNvPicPr>
          <p:nvPr>
            <p:ph idx="1"/>
          </p:nvPr>
        </p:nvPicPr>
        <p:blipFill>
          <a:blip r:embed="rId2"/>
          <a:stretch>
            <a:fillRect/>
          </a:stretch>
        </p:blipFill>
        <p:spPr>
          <a:xfrm>
            <a:off x="739832" y="1047750"/>
            <a:ext cx="10740043" cy="5560868"/>
          </a:xfrm>
          <a:prstGeom prst="rect">
            <a:avLst/>
          </a:prstGeom>
        </p:spPr>
      </p:pic>
      <p:sp>
        <p:nvSpPr>
          <p:cNvPr id="6" name="Rectangle 5"/>
          <p:cNvSpPr/>
          <p:nvPr/>
        </p:nvSpPr>
        <p:spPr>
          <a:xfrm>
            <a:off x="8861367" y="5394960"/>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745329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8340"/>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70017" y="282633"/>
            <a:ext cx="11162804" cy="5486400"/>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265869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9587"/>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87829" y="290946"/>
            <a:ext cx="10604665" cy="5411585"/>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
        <p:nvSpPr>
          <p:cNvPr id="3" name="Rectangle 2">
            <a:extLst>
              <a:ext uri="{FF2B5EF4-FFF2-40B4-BE49-F238E27FC236}">
                <a16:creationId xmlns:a16="http://schemas.microsoft.com/office/drawing/2014/main" id="{EFF1FA15-2BEC-4733-AE10-4DEFF7A5185E}"/>
              </a:ext>
            </a:extLst>
          </p:cNvPr>
          <p:cNvSpPr/>
          <p:nvPr/>
        </p:nvSpPr>
        <p:spPr>
          <a:xfrm>
            <a:off x="266330" y="5184559"/>
            <a:ext cx="1464816" cy="1457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Negative number – ER appreciation</a:t>
            </a:r>
            <a:endParaRPr lang="LID4096" dirty="0"/>
          </a:p>
        </p:txBody>
      </p:sp>
      <p:cxnSp>
        <p:nvCxnSpPr>
          <p:cNvPr id="7" name="Straight Arrow Connector 6">
            <a:extLst>
              <a:ext uri="{FF2B5EF4-FFF2-40B4-BE49-F238E27FC236}">
                <a16:creationId xmlns:a16="http://schemas.microsoft.com/office/drawing/2014/main" id="{511AB593-630A-4B20-989F-9B8B20B23337}"/>
              </a:ext>
            </a:extLst>
          </p:cNvPr>
          <p:cNvCxnSpPr/>
          <p:nvPr/>
        </p:nvCxnSpPr>
        <p:spPr>
          <a:xfrm flipV="1">
            <a:off x="1269507" y="5042517"/>
            <a:ext cx="621437" cy="292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322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87829" y="290946"/>
            <a:ext cx="10931236" cy="5353396"/>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20791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3654"/>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38200" y="365127"/>
            <a:ext cx="10829306" cy="5462096"/>
          </a:xfrm>
          <a:prstGeom prst="rect">
            <a:avLst/>
          </a:prstGeom>
        </p:spPr>
      </p:pic>
      <p:sp>
        <p:nvSpPr>
          <p:cNvPr id="5" name="Rectangle 4"/>
          <p:cNvSpPr/>
          <p:nvPr/>
        </p:nvSpPr>
        <p:spPr>
          <a:xfrm>
            <a:off x="9770623" y="6043353"/>
            <a:ext cx="1859280"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95467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Times New Roman" panose="02020603050405020304" pitchFamily="18" charset="0"/>
                <a:cs typeface="Times New Roman" panose="02020603050405020304" pitchFamily="18" charset="0"/>
              </a:rPr>
              <a:t>Expert opinion</a:t>
            </a:r>
            <a:r>
              <a:rPr lang="fi-FI" sz="3000" b="1" dirty="0">
                <a:latin typeface="Times New Roman" panose="02020603050405020304" pitchFamily="18" charset="0"/>
                <a:cs typeface="Times New Roman" panose="02020603050405020304" pitchFamily="18" charset="0"/>
              </a:rPr>
              <a: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Nenad</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Pacek</a:t>
            </a:r>
            <a:r>
              <a:rPr lang="en-US" sz="3000" b="1" dirty="0">
                <a:latin typeface="Times New Roman" panose="02020603050405020304" pitchFamily="18" charset="0"/>
                <a:cs typeface="Times New Roman" panose="02020603050405020304" pitchFamily="18" charset="0"/>
              </a:rPr>
              <a:t>, President, Global Success Advisors GmbH; Co-Founder, CEEMEA Business Group</a:t>
            </a:r>
            <a:endParaRPr lang="en-US" sz="3000"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Crisis in Asia in 1997 - all Asian markets crashed except China.</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It can happened again!  But now things are different.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In that times Asia had only 500 billion USD foreign currency reserves</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now</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they</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have</a:t>
            </a:r>
            <a:r>
              <a:rPr lang="fi-FI" dirty="0">
                <a:latin typeface="Times New Roman" panose="02020603050405020304" pitchFamily="18" charset="0"/>
                <a:cs typeface="Times New Roman" panose="02020603050405020304" pitchFamily="18" charset="0"/>
              </a:rPr>
              <a:t> 5 </a:t>
            </a:r>
            <a:r>
              <a:rPr lang="fi-FI" dirty="0" err="1">
                <a:latin typeface="Times New Roman" panose="02020603050405020304" pitchFamily="18" charset="0"/>
                <a:cs typeface="Times New Roman" panose="02020603050405020304" pitchFamily="18" charset="0"/>
              </a:rPr>
              <a:t>trillion</a:t>
            </a:r>
            <a:r>
              <a:rPr lang="fi-FI" dirty="0">
                <a:latin typeface="Times New Roman" panose="02020603050405020304" pitchFamily="18" charset="0"/>
                <a:cs typeface="Times New Roman" panose="02020603050405020304" pitchFamily="18" charset="0"/>
              </a:rPr>
              <a:t> USD (10 </a:t>
            </a:r>
            <a:r>
              <a:rPr lang="fi-FI" dirty="0" err="1">
                <a:latin typeface="Times New Roman" panose="02020603050405020304" pitchFamily="18" charset="0"/>
                <a:cs typeface="Times New Roman" panose="02020603050405020304" pitchFamily="18" charset="0"/>
              </a:rPr>
              <a:t>fold</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increase</a:t>
            </a:r>
            <a:r>
              <a:rPr lang="fi-FI" dirty="0">
                <a:latin typeface="Times New Roman" panose="02020603050405020304" pitchFamily="18" charset="0"/>
                <a:cs typeface="Times New Roman" panose="02020603050405020304" pitchFamily="18" charset="0"/>
              </a:rPr>
              <a:t>). </a:t>
            </a:r>
            <a:r>
              <a:rPr lang="fi-FI"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They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do</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not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want</a:t>
            </a:r>
            <a:r>
              <a:rPr lang="fi-FI" dirty="0">
                <a:latin typeface="Times New Roman" panose="02020603050405020304" pitchFamily="18" charset="0"/>
                <a:cs typeface="Times New Roman" panose="02020603050405020304" pitchFamily="18" charset="0"/>
                <a:sym typeface="Wingdings" panose="05000000000000000000" pitchFamily="2" charset="2"/>
              </a:rPr>
              <a:t> to </a:t>
            </a:r>
            <a:r>
              <a:rPr lang="fi-FI" dirty="0" err="1">
                <a:latin typeface="Times New Roman" panose="02020603050405020304" pitchFamily="18" charset="0"/>
                <a:cs typeface="Times New Roman" panose="02020603050405020304" pitchFamily="18" charset="0"/>
                <a:sym typeface="Wingdings" panose="05000000000000000000" pitchFamily="2" charset="2"/>
              </a:rPr>
              <a:t>ask</a:t>
            </a:r>
            <a:r>
              <a:rPr lang="fi-FI" dirty="0">
                <a:latin typeface="Times New Roman" panose="02020603050405020304" pitchFamily="18" charset="0"/>
                <a:cs typeface="Times New Roman" panose="02020603050405020304" pitchFamily="18" charset="0"/>
                <a:sym typeface="Wingdings" panose="05000000000000000000" pitchFamily="2" charset="2"/>
              </a:rPr>
              <a:t> money </a:t>
            </a:r>
            <a:r>
              <a:rPr lang="fi-FI" dirty="0" err="1">
                <a:latin typeface="Times New Roman" panose="02020603050405020304" pitchFamily="18" charset="0"/>
                <a:cs typeface="Times New Roman" panose="02020603050405020304" pitchFamily="18" charset="0"/>
                <a:sym typeface="Wingdings" panose="05000000000000000000" pitchFamily="2" charset="2"/>
              </a:rPr>
              <a:t>from</a:t>
            </a:r>
            <a:r>
              <a:rPr lang="fi-FI" dirty="0">
                <a:latin typeface="Times New Roman" panose="02020603050405020304" pitchFamily="18" charset="0"/>
                <a:cs typeface="Times New Roman" panose="02020603050405020304" pitchFamily="18" charset="0"/>
                <a:sym typeface="Wingdings" panose="05000000000000000000" pitchFamily="2" charset="2"/>
              </a:rPr>
              <a:t> IMF, </a:t>
            </a:r>
            <a:r>
              <a:rPr lang="fi-FI" dirty="0" err="1">
                <a:latin typeface="Times New Roman" panose="02020603050405020304" pitchFamily="18" charset="0"/>
                <a:cs typeface="Times New Roman" panose="02020603050405020304" pitchFamily="18" charset="0"/>
                <a:sym typeface="Wingdings" panose="05000000000000000000" pitchFamily="2" charset="2"/>
              </a:rPr>
              <a:t>they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want</a:t>
            </a:r>
            <a:r>
              <a:rPr lang="fi-FI" dirty="0">
                <a:latin typeface="Times New Roman" panose="02020603050405020304" pitchFamily="18" charset="0"/>
                <a:cs typeface="Times New Roman" panose="02020603050405020304" pitchFamily="18" charset="0"/>
                <a:sym typeface="Wingdings" panose="05000000000000000000" pitchFamily="2" charset="2"/>
              </a:rPr>
              <a:t> to </a:t>
            </a:r>
            <a:r>
              <a:rPr lang="fi-FI" dirty="0" err="1">
                <a:latin typeface="Times New Roman" panose="02020603050405020304" pitchFamily="18" charset="0"/>
                <a:cs typeface="Times New Roman" panose="02020603050405020304" pitchFamily="18" charset="0"/>
                <a:sym typeface="Wingdings" panose="05000000000000000000" pitchFamily="2" charset="2"/>
              </a:rPr>
              <a:t>be</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masters</a:t>
            </a:r>
            <a:r>
              <a:rPr lang="fi-FI" dirty="0">
                <a:latin typeface="Times New Roman" panose="02020603050405020304" pitchFamily="18" charset="0"/>
                <a:cs typeface="Times New Roman" panose="02020603050405020304" pitchFamily="18" charset="0"/>
                <a:sym typeface="Wingdings" panose="05000000000000000000" pitchFamily="2" charset="2"/>
              </a:rPr>
              <a:t> of </a:t>
            </a:r>
            <a:r>
              <a:rPr lang="fi-FI" dirty="0" err="1">
                <a:latin typeface="Times New Roman" panose="02020603050405020304" pitchFamily="18" charset="0"/>
                <a:cs typeface="Times New Roman" panose="02020603050405020304" pitchFamily="18" charset="0"/>
                <a:sym typeface="Wingdings" panose="05000000000000000000" pitchFamily="2" charset="2"/>
              </a:rPr>
              <a:t>their</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dignity</a:t>
            </a:r>
            <a:r>
              <a:rPr lang="fi-FI" dirty="0">
                <a:latin typeface="Times New Roman" panose="02020603050405020304" pitchFamily="18" charset="0"/>
                <a:cs typeface="Times New Roman" panose="02020603050405020304" pitchFamily="18" charset="0"/>
                <a:sym typeface="Wingdings" panose="05000000000000000000" pitchFamily="2" charset="2"/>
              </a:rPr>
              <a:t> 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They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want</a:t>
            </a:r>
            <a:r>
              <a:rPr lang="fi-FI" dirty="0">
                <a:latin typeface="Times New Roman" panose="02020603050405020304" pitchFamily="18" charset="0"/>
                <a:cs typeface="Times New Roman" panose="02020603050405020304" pitchFamily="18" charset="0"/>
                <a:sym typeface="Wingdings" panose="05000000000000000000" pitchFamily="2" charset="2"/>
              </a:rPr>
              <a:t> to </a:t>
            </a:r>
            <a:r>
              <a:rPr lang="fi-FI" dirty="0" err="1">
                <a:latin typeface="Times New Roman" panose="02020603050405020304" pitchFamily="18" charset="0"/>
                <a:cs typeface="Times New Roman" panose="02020603050405020304" pitchFamily="18" charset="0"/>
                <a:sym typeface="Wingdings" panose="05000000000000000000" pitchFamily="2" charset="2"/>
              </a:rPr>
              <a:t>have</a:t>
            </a:r>
            <a:r>
              <a:rPr lang="fi-FI" dirty="0">
                <a:latin typeface="Times New Roman" panose="02020603050405020304" pitchFamily="18" charset="0"/>
                <a:cs typeface="Times New Roman" panose="02020603050405020304" pitchFamily="18" charset="0"/>
                <a:sym typeface="Wingdings" panose="05000000000000000000" pitchFamily="2" charset="2"/>
              </a:rPr>
              <a:t> a </a:t>
            </a:r>
            <a:r>
              <a:rPr lang="fi-FI" dirty="0" err="1">
                <a:latin typeface="Times New Roman" panose="02020603050405020304" pitchFamily="18" charset="0"/>
                <a:cs typeface="Times New Roman" panose="02020603050405020304" pitchFamily="18" charset="0"/>
                <a:sym typeface="Wingdings" panose="05000000000000000000" pitchFamily="2" charset="2"/>
              </a:rPr>
              <a:t>buffer</a:t>
            </a:r>
            <a:r>
              <a:rPr lang="fi-FI" dirty="0">
                <a:latin typeface="Times New Roman" panose="02020603050405020304" pitchFamily="18" charset="0"/>
                <a:cs typeface="Times New Roman" panose="02020603050405020304" pitchFamily="18" charset="0"/>
                <a:sym typeface="Wingdings" panose="05000000000000000000" pitchFamily="2" charset="2"/>
              </a:rPr>
              <a:t>. </a:t>
            </a:r>
          </a:p>
          <a:p>
            <a:pPr marL="0" indent="0">
              <a:buNone/>
            </a:pPr>
            <a:endParaRPr lang="fi-FI"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fi-FI" dirty="0" err="1">
                <a:latin typeface="Times New Roman" panose="02020603050405020304" pitchFamily="18" charset="0"/>
                <a:cs typeface="Times New Roman" panose="02020603050405020304" pitchFamily="18" charset="0"/>
                <a:sym typeface="Wingdings" panose="05000000000000000000" pitchFamily="2" charset="2"/>
              </a:rPr>
              <a:t>They</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also</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cut</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foreign</a:t>
            </a:r>
            <a:r>
              <a:rPr lang="fi-FI" dirty="0">
                <a:latin typeface="Times New Roman" panose="02020603050405020304" pitchFamily="18" charset="0"/>
                <a:cs typeface="Times New Roman" panose="02020603050405020304" pitchFamily="18" charset="0"/>
                <a:sym typeface="Wingdings" panose="05000000000000000000" pitchFamily="2" charset="2"/>
              </a:rPr>
              <a:t> </a:t>
            </a:r>
            <a:r>
              <a:rPr lang="fi-FI" dirty="0" err="1">
                <a:latin typeface="Times New Roman" panose="02020603050405020304" pitchFamily="18" charset="0"/>
                <a:cs typeface="Times New Roman" panose="02020603050405020304" pitchFamily="18" charset="0"/>
                <a:sym typeface="Wingdings" panose="05000000000000000000" pitchFamily="2" charset="2"/>
              </a:rPr>
              <a:t>debt</a:t>
            </a:r>
            <a:r>
              <a:rPr lang="fi-FI" dirty="0">
                <a:latin typeface="Times New Roman" panose="02020603050405020304" pitchFamily="18" charset="0"/>
                <a:cs typeface="Times New Roman" panose="02020603050405020304" pitchFamily="18" charset="0"/>
                <a:sym typeface="Wingdings" panose="05000000000000000000" pitchFamily="2" charset="2"/>
              </a:rPr>
              <a:t> – 17% of GDP (Asia, </a:t>
            </a:r>
            <a:r>
              <a:rPr lang="fi-FI" dirty="0" err="1">
                <a:latin typeface="Times New Roman" panose="02020603050405020304" pitchFamily="18" charset="0"/>
                <a:cs typeface="Times New Roman" panose="02020603050405020304" pitchFamily="18" charset="0"/>
                <a:sym typeface="Wingdings" panose="05000000000000000000" pitchFamily="2" charset="2"/>
              </a:rPr>
              <a:t>aggregate</a:t>
            </a:r>
            <a:r>
              <a:rPr lang="fi-FI" dirty="0">
                <a:latin typeface="Times New Roman" panose="02020603050405020304" pitchFamily="18" charset="0"/>
                <a:cs typeface="Times New Roman" panose="02020603050405020304" pitchFamily="18" charset="0"/>
                <a:sym typeface="Wingdings" panose="05000000000000000000" pitchFamily="2" charset="2"/>
              </a:rPr>
              <a:t>) – </a:t>
            </a:r>
            <a:r>
              <a:rPr lang="fi-FI" dirty="0" err="1">
                <a:latin typeface="Times New Roman" panose="02020603050405020304" pitchFamily="18" charset="0"/>
                <a:cs typeface="Times New Roman" panose="02020603050405020304" pitchFamily="18" charset="0"/>
                <a:sym typeface="Wingdings" panose="05000000000000000000" pitchFamily="2" charset="2"/>
              </a:rPr>
              <a:t>good</a:t>
            </a:r>
            <a:r>
              <a:rPr lang="fi-FI" dirty="0">
                <a:latin typeface="Times New Roman" panose="02020603050405020304" pitchFamily="18" charset="0"/>
                <a:cs typeface="Times New Roman" panose="02020603050405020304" pitchFamily="18" charset="0"/>
                <a:sym typeface="Wingdings" panose="05000000000000000000" pitchFamily="2" charset="2"/>
              </a:rPr>
              <a:t> for </a:t>
            </a:r>
            <a:r>
              <a:rPr lang="fi-FI" dirty="0" err="1">
                <a:latin typeface="Times New Roman" panose="02020603050405020304" pitchFamily="18" charset="0"/>
                <a:cs typeface="Times New Roman" panose="02020603050405020304" pitchFamily="18" charset="0"/>
                <a:sym typeface="Wingdings" panose="05000000000000000000" pitchFamily="2" charset="2"/>
              </a:rPr>
              <a:t>businesses</a:t>
            </a:r>
            <a:r>
              <a:rPr lang="fi-FI" dirty="0">
                <a:latin typeface="Times New Roman" panose="02020603050405020304" pitchFamily="18" charset="0"/>
                <a:cs typeface="Times New Roman" panose="02020603050405020304" pitchFamily="18" charset="0"/>
                <a:sym typeface="Wingdings" panose="05000000000000000000" pitchFamily="2" charset="2"/>
              </a:rPr>
              <a:t>. </a:t>
            </a:r>
            <a:endParaRPr lang="en-US"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0940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2402"/>
          </a:xfrm>
        </p:spPr>
        <p:txBody>
          <a:bodyPr>
            <a:normAutofit fontScale="90000"/>
          </a:bodyPr>
          <a:lstStyle/>
          <a:p>
            <a:r>
              <a:rPr lang="en-US" b="1" dirty="0">
                <a:latin typeface="Times New Roman" panose="02020603050405020304" pitchFamily="18" charset="0"/>
                <a:cs typeface="Times New Roman" panose="02020603050405020304" pitchFamily="18" charset="0"/>
              </a:rPr>
              <a:t>Car crash analogy of the crisis 3</a:t>
            </a:r>
            <a:endParaRPr lang="fi-FI" dirty="0"/>
          </a:p>
        </p:txBody>
      </p:sp>
      <p:pic>
        <p:nvPicPr>
          <p:cNvPr id="4" name="Content Placeholder 3"/>
          <p:cNvPicPr>
            <a:picLocks noGrp="1" noChangeAspect="1"/>
          </p:cNvPicPr>
          <p:nvPr>
            <p:ph idx="1"/>
          </p:nvPr>
        </p:nvPicPr>
        <p:blipFill>
          <a:blip r:embed="rId2"/>
          <a:stretch>
            <a:fillRect/>
          </a:stretch>
        </p:blipFill>
        <p:spPr>
          <a:xfrm>
            <a:off x="838199" y="1122363"/>
            <a:ext cx="10392295" cy="5054600"/>
          </a:xfrm>
          <a:prstGeom prst="rect">
            <a:avLst/>
          </a:prstGeom>
        </p:spPr>
      </p:pic>
      <p:sp>
        <p:nvSpPr>
          <p:cNvPr id="5" name="Rectangle 4"/>
          <p:cNvSpPr/>
          <p:nvPr/>
        </p:nvSpPr>
        <p:spPr>
          <a:xfrm>
            <a:off x="8761614" y="6176963"/>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31666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57588"/>
          </a:xfrm>
        </p:spPr>
        <p:txBody>
          <a:bodyPr>
            <a:normAutofit fontScale="90000"/>
          </a:bodyPr>
          <a:lstStyle/>
          <a:p>
            <a:r>
              <a:rPr lang="en-US" b="1" dirty="0">
                <a:latin typeface="Times New Roman" panose="02020603050405020304" pitchFamily="18" charset="0"/>
                <a:cs typeface="Times New Roman" panose="02020603050405020304" pitchFamily="18" charset="0"/>
              </a:rPr>
              <a:t>Car crash analogy of the crisis 4</a:t>
            </a:r>
            <a:endParaRPr lang="fi-FI" dirty="0"/>
          </a:p>
        </p:txBody>
      </p:sp>
      <p:pic>
        <p:nvPicPr>
          <p:cNvPr id="4" name="Content Placeholder 3"/>
          <p:cNvPicPr>
            <a:picLocks noGrp="1" noChangeAspect="1"/>
          </p:cNvPicPr>
          <p:nvPr>
            <p:ph idx="1"/>
          </p:nvPr>
        </p:nvPicPr>
        <p:blipFill>
          <a:blip r:embed="rId2"/>
          <a:stretch>
            <a:fillRect/>
          </a:stretch>
        </p:blipFill>
        <p:spPr>
          <a:xfrm>
            <a:off x="914400" y="1006475"/>
            <a:ext cx="10075025" cy="5170488"/>
          </a:xfrm>
          <a:prstGeom prst="rect">
            <a:avLst/>
          </a:prstGeom>
        </p:spPr>
      </p:pic>
      <p:sp>
        <p:nvSpPr>
          <p:cNvPr id="5" name="Rectangle 4"/>
          <p:cNvSpPr/>
          <p:nvPr/>
        </p:nvSpPr>
        <p:spPr>
          <a:xfrm>
            <a:off x="8664607" y="5877705"/>
            <a:ext cx="3527394"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384126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3337"/>
          </a:xfrm>
        </p:spPr>
        <p:txBody>
          <a:bodyPr>
            <a:normAutofit/>
          </a:bodyPr>
          <a:lstStyle/>
          <a:p>
            <a:r>
              <a:rPr lang="fi-FI" sz="2500" b="1" dirty="0">
                <a:latin typeface="Times New Roman" panose="02020603050405020304" pitchFamily="18" charset="0"/>
                <a:cs typeface="Times New Roman" panose="02020603050405020304" pitchFamily="18" charset="0"/>
              </a:rPr>
              <a:t>Three </a:t>
            </a:r>
            <a:r>
              <a:rPr lang="fi-FI" sz="2500" b="1" dirty="0" err="1">
                <a:latin typeface="Times New Roman" panose="02020603050405020304" pitchFamily="18" charset="0"/>
                <a:cs typeface="Times New Roman" panose="02020603050405020304" pitchFamily="18" charset="0"/>
              </a:rPr>
              <a:t>waves</a:t>
            </a:r>
            <a:r>
              <a:rPr lang="fi-FI" sz="2500" b="1" dirty="0">
                <a:latin typeface="Times New Roman" panose="02020603050405020304" pitchFamily="18" charset="0"/>
                <a:cs typeface="Times New Roman" panose="02020603050405020304" pitchFamily="18" charset="0"/>
              </a:rPr>
              <a:t> of </a:t>
            </a:r>
            <a:r>
              <a:rPr lang="fi-FI" sz="2500" b="1" dirty="0" err="1">
                <a:latin typeface="Times New Roman" panose="02020603050405020304" pitchFamily="18" charset="0"/>
                <a:cs typeface="Times New Roman" panose="02020603050405020304" pitchFamily="18" charset="0"/>
              </a:rPr>
              <a:t>crises</a:t>
            </a:r>
            <a:r>
              <a:rPr lang="fi-FI" sz="2500" b="1" dirty="0">
                <a:latin typeface="Times New Roman" panose="02020603050405020304" pitchFamily="18" charset="0"/>
                <a:cs typeface="Times New Roman" panose="02020603050405020304" pitchFamily="18" charset="0"/>
              </a:rPr>
              <a:t> in </a:t>
            </a:r>
            <a:r>
              <a:rPr lang="fi-FI" sz="2500" b="1" dirty="0" err="1">
                <a:latin typeface="Times New Roman" panose="02020603050405020304" pitchFamily="18" charset="0"/>
                <a:cs typeface="Times New Roman" panose="02020603050405020304" pitchFamily="18" charset="0"/>
              </a:rPr>
              <a:t>emerging</a:t>
            </a:r>
            <a:r>
              <a:rPr lang="fi-FI" sz="2500" b="1" dirty="0">
                <a:latin typeface="Times New Roman" panose="02020603050405020304" pitchFamily="18" charset="0"/>
                <a:cs typeface="Times New Roman" panose="02020603050405020304" pitchFamily="18" charset="0"/>
              </a:rPr>
              <a:t> </a:t>
            </a:r>
            <a:r>
              <a:rPr lang="fi-FI" sz="2500" b="1" dirty="0" err="1">
                <a:latin typeface="Times New Roman" panose="02020603050405020304" pitchFamily="18" charset="0"/>
                <a:cs typeface="Times New Roman" panose="02020603050405020304" pitchFamily="18" charset="0"/>
              </a:rPr>
              <a:t>markets</a:t>
            </a:r>
            <a:r>
              <a:rPr lang="fi-FI" sz="2500" b="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062842" y="1175656"/>
            <a:ext cx="9672452" cy="5468587"/>
          </a:xfrm>
          <a:prstGeom prst="rect">
            <a:avLst/>
          </a:prstGeom>
        </p:spPr>
      </p:pic>
      <p:sp>
        <p:nvSpPr>
          <p:cNvPr id="3" name="Rectangle 2"/>
          <p:cNvSpPr/>
          <p:nvPr/>
        </p:nvSpPr>
        <p:spPr>
          <a:xfrm>
            <a:off x="838200" y="1175656"/>
            <a:ext cx="943099" cy="463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8861367" y="5735782"/>
            <a:ext cx="3330633" cy="598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From lecture of J Frankel </a:t>
            </a:r>
            <a:r>
              <a:rPr lang="fi-FI"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Harvard)</a:t>
            </a:r>
            <a:endParaRPr lang="fi-FI" dirty="0"/>
          </a:p>
        </p:txBody>
      </p:sp>
    </p:spTree>
    <p:extLst>
      <p:ext uri="{BB962C8B-B14F-4D97-AF65-F5344CB8AC3E}">
        <p14:creationId xmlns:p14="http://schemas.microsoft.com/office/powerpoint/2010/main" val="1381575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First cycle</a:t>
            </a:r>
            <a:r>
              <a:rPr lang="fi-FI"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1975</a:t>
            </a:r>
            <a:r>
              <a:rPr lang="fi-FI"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1981-1989</a:t>
            </a:r>
            <a:endParaRPr lang="fi-FI"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562470"/>
            <a:ext cx="10515600" cy="5228947"/>
          </a:xfrm>
        </p:spPr>
        <p:txBody>
          <a:bodyPr>
            <a:normAutofit lnSpcReduction="10000"/>
          </a:bodyPr>
          <a:lstStyle/>
          <a:p>
            <a:pPr marL="0" indent="0">
              <a:buNone/>
            </a:pPr>
            <a:r>
              <a:rPr lang="fi-FI" sz="2200" dirty="0">
                <a:latin typeface="Times New Roman" panose="02020603050405020304" pitchFamily="18" charset="0"/>
                <a:cs typeface="Times New Roman" panose="02020603050405020304" pitchFamily="18" charset="0"/>
              </a:rPr>
              <a:t>1970s – </a:t>
            </a:r>
            <a:r>
              <a:rPr lang="fi-FI" sz="2200" dirty="0" err="1">
                <a:latin typeface="Times New Roman" panose="02020603050405020304" pitchFamily="18" charset="0"/>
                <a:cs typeface="Times New Roman" panose="02020603050405020304" pitchFamily="18" charset="0"/>
              </a:rPr>
              <a:t>two</a:t>
            </a:r>
            <a:r>
              <a:rPr lang="fi-FI" sz="2200" dirty="0">
                <a:latin typeface="Times New Roman" panose="02020603050405020304" pitchFamily="18" charset="0"/>
                <a:cs typeface="Times New Roman" panose="02020603050405020304" pitchFamily="18" charset="0"/>
              </a:rPr>
              <a:t> </a:t>
            </a:r>
            <a:r>
              <a:rPr lang="fi-FI" sz="2200" dirty="0" err="1">
                <a:latin typeface="Times New Roman" panose="02020603050405020304" pitchFamily="18" charset="0"/>
                <a:cs typeface="Times New Roman" panose="02020603050405020304" pitchFamily="18" charset="0"/>
              </a:rPr>
              <a:t>large</a:t>
            </a:r>
            <a:r>
              <a:rPr lang="fi-FI" sz="2200" dirty="0">
                <a:latin typeface="Times New Roman" panose="02020603050405020304" pitchFamily="18" charset="0"/>
                <a:cs typeface="Times New Roman" panose="02020603050405020304" pitchFamily="18" charset="0"/>
              </a:rPr>
              <a:t> </a:t>
            </a:r>
            <a:r>
              <a:rPr lang="fi-FI" sz="2200" dirty="0" err="1">
                <a:latin typeface="Times New Roman" panose="02020603050405020304" pitchFamily="18" charset="0"/>
                <a:cs typeface="Times New Roman" panose="02020603050405020304" pitchFamily="18" charset="0"/>
              </a:rPr>
              <a:t>oil</a:t>
            </a:r>
            <a:r>
              <a:rPr lang="fi-FI" sz="2200" dirty="0">
                <a:latin typeface="Times New Roman" panose="02020603050405020304" pitchFamily="18" charset="0"/>
                <a:cs typeface="Times New Roman" panose="02020603050405020304" pitchFamily="18" charset="0"/>
              </a:rPr>
              <a:t> </a:t>
            </a:r>
            <a:r>
              <a:rPr lang="fi-FI" sz="2200" dirty="0" err="1">
                <a:latin typeface="Times New Roman" panose="02020603050405020304" pitchFamily="18" charset="0"/>
                <a:cs typeface="Times New Roman" panose="02020603050405020304" pitchFamily="18" charset="0"/>
              </a:rPr>
              <a:t>price</a:t>
            </a:r>
            <a:r>
              <a:rPr lang="fi-FI" sz="2200" dirty="0">
                <a:latin typeface="Times New Roman" panose="02020603050405020304" pitchFamily="18" charset="0"/>
                <a:cs typeface="Times New Roman" panose="02020603050405020304" pitchFamily="18" charset="0"/>
              </a:rPr>
              <a:t> </a:t>
            </a:r>
            <a:r>
              <a:rPr lang="fi-FI" sz="2200" dirty="0" err="1">
                <a:latin typeface="Times New Roman" panose="02020603050405020304" pitchFamily="18" charset="0"/>
                <a:cs typeface="Times New Roman" panose="02020603050405020304" pitchFamily="18" charset="0"/>
              </a:rPr>
              <a:t>shocks</a:t>
            </a:r>
            <a:endParaRPr lang="fi-FI" sz="2200" dirty="0">
              <a:latin typeface="Times New Roman" panose="02020603050405020304" pitchFamily="18" charset="0"/>
              <a:cs typeface="Times New Roman" panose="02020603050405020304" pitchFamily="18" charset="0"/>
            </a:endParaRPr>
          </a:p>
          <a:p>
            <a:pPr marL="0" indent="0">
              <a:buNone/>
            </a:pPr>
            <a:endParaRPr lang="fi-FI"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Created current account surpluses among oil-exporting countries </a:t>
            </a:r>
            <a:r>
              <a:rPr lang="en-US" sz="2200"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rPr>
              <a:t>Invested via large US money-center banks and US government (US treasury bills) to emerging markets</a:t>
            </a:r>
            <a:r>
              <a:rPr lang="en-US" sz="2200" dirty="0">
                <a:latin typeface="Times New Roman" panose="02020603050405020304" pitchFamily="18" charset="0"/>
                <a:cs typeface="Times New Roman" panose="02020603050405020304" pitchFamily="18" charset="0"/>
                <a:sym typeface="Wingdings" panose="05000000000000000000" pitchFamily="2" charset="2"/>
              </a:rPr>
              <a:t></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sym typeface="Wingdings" panose="05000000000000000000" pitchFamily="2" charset="2"/>
              </a:rPr>
              <a:t>Created current account deficits among oil-consuming countries, in particular, emerging </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sym typeface="Wingdings" panose="05000000000000000000" pitchFamily="2" charset="2"/>
              </a:rPr>
              <a:t>High international debt of emerging markets </a:t>
            </a: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r>
              <a:rPr lang="en-US" sz="2200" dirty="0">
                <a:latin typeface="Times New Roman" panose="02020603050405020304" pitchFamily="18" charset="0"/>
                <a:cs typeface="Times New Roman" panose="02020603050405020304" pitchFamily="18" charset="0"/>
                <a:sym typeface="Wingdings" panose="05000000000000000000" pitchFamily="2" charset="2"/>
              </a:rPr>
              <a:t>Early 80s: World recession, developed world aim: lowering inflation  tightening of monetary policy in US (Volcker tightening) higher interest rates on loans in US  capital flows from US to emerging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marketsemerging</a:t>
            </a:r>
            <a:r>
              <a:rPr lang="en-US" sz="2200" dirty="0">
                <a:latin typeface="Times New Roman" panose="02020603050405020304" pitchFamily="18" charset="0"/>
                <a:cs typeface="Times New Roman" panose="02020603050405020304" pitchFamily="18" charset="0"/>
                <a:sym typeface="Wingdings" panose="05000000000000000000" pitchFamily="2" charset="2"/>
              </a:rPr>
              <a:t> markets default</a:t>
            </a:r>
          </a:p>
          <a:p>
            <a:pPr marL="0" indent="0">
              <a:buNone/>
            </a:pPr>
            <a:endParaRPr lang="en-US" sz="18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en-US" sz="2200" dirty="0">
              <a:latin typeface="Times New Roman" panose="02020603050405020304" pitchFamily="18" charset="0"/>
              <a:cs typeface="Times New Roman" panose="02020603050405020304" pitchFamily="18" charset="0"/>
              <a:sym typeface="Wingdings" panose="05000000000000000000" pitchFamily="2" charset="2"/>
            </a:endParaRPr>
          </a:p>
          <a:p>
            <a:pPr marL="0" indent="0">
              <a:buNone/>
            </a:pPr>
            <a:endParaRPr lang="fi-FI" dirty="0"/>
          </a:p>
        </p:txBody>
      </p:sp>
    </p:spTree>
    <p:extLst>
      <p:ext uri="{BB962C8B-B14F-4D97-AF65-F5344CB8AC3E}">
        <p14:creationId xmlns:p14="http://schemas.microsoft.com/office/powerpoint/2010/main" val="1950685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5301</TotalTime>
  <Words>1396</Words>
  <Application>Microsoft Office PowerPoint</Application>
  <PresentationFormat>Widescreen</PresentationFormat>
  <Paragraphs>177</Paragraphs>
  <Slides>54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Calibri Light</vt:lpstr>
      <vt:lpstr>Times New Roman</vt:lpstr>
      <vt:lpstr>Office Theme</vt:lpstr>
      <vt:lpstr>Crises in Emerging Markets</vt:lpstr>
      <vt:lpstr>Crisis – how it happends in general?</vt:lpstr>
      <vt:lpstr>Car crash analogy of the crisis</vt:lpstr>
      <vt:lpstr>Car crash analogy of the crisis 1</vt:lpstr>
      <vt:lpstr>Car crash analogy of the crisis 2</vt:lpstr>
      <vt:lpstr>Car crash analogy of the crisis 3</vt:lpstr>
      <vt:lpstr>Car crash analogy of the crisis 4</vt:lpstr>
      <vt:lpstr>Three waves of crises in emerging markets </vt:lpstr>
      <vt:lpstr>First cycle: 1975-1981-1989</vt:lpstr>
      <vt:lpstr>Second cycle: 1990-1996-2002</vt:lpstr>
      <vt:lpstr>Third cycle: 2003-2008-2015/16</vt:lpstr>
      <vt:lpstr>PowerPoint Presentation</vt:lpstr>
      <vt:lpstr>PowerPoint Presentation</vt:lpstr>
      <vt:lpstr>PowerPoint Presentation</vt:lpstr>
      <vt:lpstr>PowerPoint Presentation</vt:lpstr>
      <vt:lpstr>PowerPoint Presentation</vt:lpstr>
      <vt:lpstr>Capital flows in emerging markets: Present (VoxEU 2020)</vt:lpstr>
      <vt:lpstr>Main factors of crises in emerging markets</vt:lpstr>
      <vt:lpstr>The role of US monetary policy in crises in emerging markets</vt:lpstr>
      <vt:lpstr>PowerPoint Presentation</vt:lpstr>
      <vt:lpstr>Professor Andrew Karolyi (Cornell University) on taper tantrum of May-June 2013</vt:lpstr>
      <vt:lpstr>PowerPoint Presentation</vt:lpstr>
      <vt:lpstr> Tapering talk: The impact of expectations of reduced Federal Reserve security purchases on emerging markets  Barry Eichengreen, Poonam Gupta 19 December 2013, VoxEU  </vt:lpstr>
      <vt:lpstr>PowerPoint Presentation</vt:lpstr>
      <vt:lpstr>Notes to previous slide</vt:lpstr>
      <vt:lpstr>PowerPoint Presentation</vt:lpstr>
      <vt:lpstr>PowerPoint Presentation</vt:lpstr>
      <vt:lpstr>PowerPoint Presentation</vt:lpstr>
      <vt:lpstr>Crises` consequencies</vt:lpstr>
      <vt:lpstr>PowerPoint Presentation</vt:lpstr>
      <vt:lpstr>PowerPoint Presentation</vt:lpstr>
      <vt:lpstr>PowerPoint Presentation</vt:lpstr>
      <vt:lpstr>Balance sheet effect  currency mismatch</vt:lpstr>
      <vt:lpstr>Russian bank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 opinion: Nenad Pacek, President, Global Success Advisors GmbH; Co-Founder, CEEMEA Business Group</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Exchange rates in emerging economies</dc:title>
  <dc:creator>Ledyaeva Svetlana</dc:creator>
  <cp:lastModifiedBy>Ledyaeva Svetlana</cp:lastModifiedBy>
  <cp:revision>279</cp:revision>
  <dcterms:created xsi:type="dcterms:W3CDTF">2017-02-16T09:29:57Z</dcterms:created>
  <dcterms:modified xsi:type="dcterms:W3CDTF">2022-01-25T08:56:03Z</dcterms:modified>
</cp:coreProperties>
</file>