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Lst>
  <p:notesMasterIdLst>
    <p:notesMasterId r:id="rId52"/>
  </p:notesMasterIdLst>
  <p:handoutMasterIdLst>
    <p:handoutMasterId r:id="rId53"/>
  </p:handoutMasterIdLst>
  <p:sldIdLst>
    <p:sldId id="256" r:id="rId2"/>
    <p:sldId id="499" r:id="rId3"/>
    <p:sldId id="259" r:id="rId4"/>
    <p:sldId id="500" r:id="rId5"/>
    <p:sldId id="467" r:id="rId6"/>
    <p:sldId id="455" r:id="rId7"/>
    <p:sldId id="464" r:id="rId8"/>
    <p:sldId id="470" r:id="rId9"/>
    <p:sldId id="471" r:id="rId10"/>
    <p:sldId id="521" r:id="rId11"/>
    <p:sldId id="299" r:id="rId12"/>
    <p:sldId id="435" r:id="rId13"/>
    <p:sldId id="436" r:id="rId14"/>
    <p:sldId id="490" r:id="rId15"/>
    <p:sldId id="438" r:id="rId16"/>
    <p:sldId id="439" r:id="rId17"/>
    <p:sldId id="443" r:id="rId18"/>
    <p:sldId id="445" r:id="rId19"/>
    <p:sldId id="444" r:id="rId20"/>
    <p:sldId id="447" r:id="rId21"/>
    <p:sldId id="502" r:id="rId22"/>
    <p:sldId id="421" r:id="rId23"/>
    <p:sldId id="501" r:id="rId24"/>
    <p:sldId id="497" r:id="rId25"/>
    <p:sldId id="283" r:id="rId26"/>
    <p:sldId id="347" r:id="rId27"/>
    <p:sldId id="345" r:id="rId28"/>
    <p:sldId id="493" r:id="rId29"/>
    <p:sldId id="449" r:id="rId30"/>
    <p:sldId id="354" r:id="rId31"/>
    <p:sldId id="349" r:id="rId32"/>
    <p:sldId id="465" r:id="rId33"/>
    <p:sldId id="523" r:id="rId34"/>
    <p:sldId id="428" r:id="rId35"/>
    <p:sldId id="495" r:id="rId36"/>
    <p:sldId id="275" r:id="rId37"/>
    <p:sldId id="404" r:id="rId38"/>
    <p:sldId id="503" r:id="rId39"/>
    <p:sldId id="429" r:id="rId40"/>
    <p:sldId id="504" r:id="rId41"/>
    <p:sldId id="522" r:id="rId42"/>
    <p:sldId id="426" r:id="rId43"/>
    <p:sldId id="489" r:id="rId44"/>
    <p:sldId id="505" r:id="rId45"/>
    <p:sldId id="487" r:id="rId46"/>
    <p:sldId id="520" r:id="rId47"/>
    <p:sldId id="491" r:id="rId48"/>
    <p:sldId id="494" r:id="rId49"/>
    <p:sldId id="516" r:id="rId50"/>
    <p:sldId id="514" r:id="rId51"/>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B16A3"/>
    <a:srgbClr val="2B4FFF"/>
    <a:srgbClr val="EF3340"/>
    <a:srgbClr val="FFCD00"/>
    <a:srgbClr val="005EB8"/>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Objects="1">
      <p:cViewPr varScale="1">
        <p:scale>
          <a:sx n="112" d="100"/>
          <a:sy n="112" d="100"/>
        </p:scale>
        <p:origin x="200" y="440"/>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2/5/24</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5.2.2024</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5" cy="957600"/>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eaweb.org/articles?id=10.1257/app.3.1.6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hyperlink" Target="https://www.sciencedirect.com/science/article/pii/S004727270900061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3600" dirty="0"/>
            </a:br>
            <a:r>
              <a:rPr lang="en-US" sz="3600" dirty="0"/>
              <a:t>Principles of Empirical Analysis</a:t>
            </a:r>
            <a:br>
              <a:rPr lang="en-US" sz="3600" dirty="0"/>
            </a:br>
            <a:br>
              <a:rPr lang="en-US" sz="3600" dirty="0"/>
            </a:br>
            <a:r>
              <a:rPr lang="en-US" sz="3600" dirty="0"/>
              <a:t>Lecture 9: Difference-in-differences part 2</a:t>
            </a:r>
            <a:br>
              <a:rPr lang="en-US" sz="3600" dirty="0"/>
            </a:br>
            <a:r>
              <a:rPr lang="en-US" sz="3600" dirty="0"/>
              <a:t>Regression Discontinuity Design</a:t>
            </a:r>
            <a:br>
              <a:rPr lang="en-US" sz="3600" dirty="0"/>
            </a:br>
            <a:endParaRPr lang="en-US" sz="3600" dirty="0"/>
          </a:p>
        </p:txBody>
      </p:sp>
      <p:sp>
        <p:nvSpPr>
          <p:cNvPr id="3" name="Subtitle 2"/>
          <p:cNvSpPr>
            <a:spLocks noGrp="1"/>
          </p:cNvSpPr>
          <p:nvPr>
            <p:ph type="subTitle" idx="1"/>
          </p:nvPr>
        </p:nvSpPr>
        <p:spPr>
          <a:xfrm>
            <a:off x="468314" y="4429748"/>
            <a:ext cx="5495420" cy="948032"/>
          </a:xfrm>
        </p:spPr>
        <p:txBody>
          <a:bodyPr/>
          <a:lstStyle/>
          <a:p>
            <a:endParaRPr lang="en-US" dirty="0"/>
          </a:p>
          <a:p>
            <a:r>
              <a:rPr lang="en-US" dirty="0"/>
              <a:t>Spring 2024</a:t>
            </a:r>
          </a:p>
          <a:p>
            <a:r>
              <a:rPr lang="en-US" dirty="0"/>
              <a:t>Miri Stryjan</a:t>
            </a:r>
          </a:p>
        </p:txBody>
      </p:sp>
    </p:spTree>
    <p:extLst>
      <p:ext uri="{BB962C8B-B14F-4D97-AF65-F5344CB8AC3E}">
        <p14:creationId xmlns:p14="http://schemas.microsoft.com/office/powerpoint/2010/main" val="30463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7B1A-DD8C-8731-B69C-75CA75F3E03E}"/>
              </a:ext>
            </a:extLst>
          </p:cNvPr>
          <p:cNvSpPr>
            <a:spLocks noGrp="1"/>
          </p:cNvSpPr>
          <p:nvPr>
            <p:ph type="ctrTitle"/>
          </p:nvPr>
        </p:nvSpPr>
        <p:spPr/>
        <p:txBody>
          <a:bodyPr/>
          <a:lstStyle/>
          <a:p>
            <a:r>
              <a:rPr lang="en-FI" sz="2600" dirty="0"/>
              <a:t>Examples of “treatments” w. staggered implementation</a:t>
            </a:r>
          </a:p>
        </p:txBody>
      </p:sp>
      <p:sp>
        <p:nvSpPr>
          <p:cNvPr id="3" name="Content Placeholder 2">
            <a:extLst>
              <a:ext uri="{FF2B5EF4-FFF2-40B4-BE49-F238E27FC236}">
                <a16:creationId xmlns:a16="http://schemas.microsoft.com/office/drawing/2014/main" id="{ECD1143C-2DA2-6381-CBA7-F0988B2B1771}"/>
              </a:ext>
            </a:extLst>
          </p:cNvPr>
          <p:cNvSpPr>
            <a:spLocks noGrp="1"/>
          </p:cNvSpPr>
          <p:nvPr>
            <p:ph sz="quarter" idx="14"/>
          </p:nvPr>
        </p:nvSpPr>
        <p:spPr>
          <a:xfrm>
            <a:off x="468313" y="985292"/>
            <a:ext cx="8207374" cy="4536504"/>
          </a:xfrm>
          <a:solidFill>
            <a:schemeClr val="bg1"/>
          </a:solidFill>
        </p:spPr>
        <p:txBody>
          <a:bodyPr/>
          <a:lstStyle/>
          <a:p>
            <a:pPr marL="342900" indent="-342900">
              <a:buFont typeface="Arial" panose="020B0604020202020204" pitchFamily="34" charset="0"/>
              <a:buChar char="•"/>
            </a:pPr>
            <a:r>
              <a:rPr lang="en-FI" sz="1800" b="0" dirty="0"/>
              <a:t>Effect of more education on later labor market outcomes:  </a:t>
            </a:r>
            <a:r>
              <a:rPr lang="en-FI" sz="1800" dirty="0"/>
              <a:t>country-wide </a:t>
            </a:r>
            <a:r>
              <a:rPr lang="en-FI" sz="1800" dirty="0">
                <a:solidFill>
                  <a:srgbClr val="BB16A3"/>
                </a:solidFill>
              </a:rPr>
              <a:t>reform of the education </a:t>
            </a:r>
            <a:r>
              <a:rPr lang="en-FI" sz="1800" dirty="0"/>
              <a:t>system that is gradually implemented – </a:t>
            </a:r>
            <a:r>
              <a:rPr lang="en-FI" sz="1800" b="0" dirty="0"/>
              <a:t>late implementation areas can serve as controls for early implementation areas.</a:t>
            </a:r>
          </a:p>
          <a:p>
            <a:r>
              <a:rPr lang="en-FI" sz="1800" b="0" dirty="0"/>
              <a:t> </a:t>
            </a:r>
          </a:p>
          <a:p>
            <a:pPr marL="342900" indent="-342900">
              <a:buFont typeface="Arial" panose="020B0604020202020204" pitchFamily="34" charset="0"/>
              <a:buChar char="•"/>
            </a:pPr>
            <a:r>
              <a:rPr lang="en-FI" sz="1800" b="0" dirty="0"/>
              <a:t>Effect of access to abortion on womens’ and children’s socio-economic outcomes: </a:t>
            </a:r>
            <a:r>
              <a:rPr lang="en-FI" sz="1800" dirty="0">
                <a:solidFill>
                  <a:srgbClr val="BB16A3"/>
                </a:solidFill>
              </a:rPr>
              <a:t>gradual legistation of abortion </a:t>
            </a:r>
            <a:r>
              <a:rPr lang="en-FI" sz="1800" dirty="0"/>
              <a:t>across US states </a:t>
            </a:r>
            <a:r>
              <a:rPr lang="en-FI" sz="1800" b="0" dirty="0"/>
              <a:t>– late legalization state serve as controls to those where legalization happened earlier. </a:t>
            </a:r>
          </a:p>
          <a:p>
            <a:endParaRPr lang="en-FI" sz="1800" b="0" dirty="0"/>
          </a:p>
          <a:p>
            <a:pPr marL="342900" indent="-342900">
              <a:buFont typeface="Arial" panose="020B0604020202020204" pitchFamily="34" charset="0"/>
              <a:buChar char="•"/>
            </a:pPr>
            <a:r>
              <a:rPr lang="en-FI" sz="1800" b="0" dirty="0"/>
              <a:t>Effect of the “green revolution” in agriculture in the 1960’s-70’s: (introduction of new improved seeds for food crops) on crop yields – </a:t>
            </a:r>
            <a:r>
              <a:rPr lang="en-FI" sz="1800" dirty="0">
                <a:solidFill>
                  <a:srgbClr val="BB16A3"/>
                </a:solidFill>
              </a:rPr>
              <a:t>different crops had an improved version at different times</a:t>
            </a:r>
            <a:r>
              <a:rPr lang="en-FI" sz="1800" b="0" dirty="0"/>
              <a:t>. Compare [yield difference] for early improved crops to [difference for] those improved later.</a:t>
            </a:r>
          </a:p>
          <a:p>
            <a:pPr marL="342900" indent="-342900">
              <a:buFont typeface="Arial" panose="020B0604020202020204" pitchFamily="34" charset="0"/>
              <a:buChar char="•"/>
            </a:pPr>
            <a:endParaRPr lang="en-FI" sz="1800" b="0" dirty="0"/>
          </a:p>
          <a:p>
            <a:pPr marL="342900" indent="-342900">
              <a:buFont typeface="Arial" panose="020B0604020202020204" pitchFamily="34" charset="0"/>
              <a:buChar char="•"/>
            </a:pPr>
            <a:endParaRPr lang="en-FI" sz="1900" b="0" dirty="0"/>
          </a:p>
          <a:p>
            <a:pPr marL="342900" indent="-342900">
              <a:buFont typeface="Arial" panose="020B0604020202020204" pitchFamily="34" charset="0"/>
              <a:buChar char="•"/>
            </a:pPr>
            <a:endParaRPr lang="en-FI" sz="1900" b="0" dirty="0"/>
          </a:p>
        </p:txBody>
      </p:sp>
      <p:sp>
        <p:nvSpPr>
          <p:cNvPr id="4" name="Slide Number Placeholder 3">
            <a:extLst>
              <a:ext uri="{FF2B5EF4-FFF2-40B4-BE49-F238E27FC236}">
                <a16:creationId xmlns:a16="http://schemas.microsoft.com/office/drawing/2014/main" id="{721C6795-0A33-8355-D12E-2163509F487A}"/>
              </a:ext>
            </a:extLst>
          </p:cNvPr>
          <p:cNvSpPr>
            <a:spLocks noGrp="1"/>
          </p:cNvSpPr>
          <p:nvPr>
            <p:ph type="sldNum" sz="quarter" idx="17"/>
          </p:nvPr>
        </p:nvSpPr>
        <p:spPr/>
        <p:txBody>
          <a:bodyPr/>
          <a:lstStyle/>
          <a:p>
            <a:pPr>
              <a:defRPr/>
            </a:pPr>
            <a:fld id="{49EFD4B7-1CC6-864B-A72A-C978B70BBA9B}" type="slidenum">
              <a:rPr lang="fi-FI" smtClean="0"/>
              <a:pPr>
                <a:defRPr/>
              </a:pPr>
              <a:t>10</a:t>
            </a:fld>
            <a:endParaRPr lang="fi-FI"/>
          </a:p>
        </p:txBody>
      </p:sp>
    </p:spTree>
    <p:extLst>
      <p:ext uri="{BB962C8B-B14F-4D97-AF65-F5344CB8AC3E}">
        <p14:creationId xmlns:p14="http://schemas.microsoft.com/office/powerpoint/2010/main" val="54833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p:cNvSpPr txBox="1"/>
          <p:nvPr/>
        </p:nvSpPr>
        <p:spPr>
          <a:xfrm>
            <a:off x="683568" y="5377780"/>
            <a:ext cx="7685608" cy="246221"/>
          </a:xfrm>
          <a:prstGeom prst="rect">
            <a:avLst/>
          </a:prstGeom>
          <a:noFill/>
        </p:spPr>
        <p:txBody>
          <a:bodyPr wrap="square" lIns="0" tIns="0" rIns="0" bIns="0" rtlCol="0">
            <a:spAutoFit/>
          </a:bodyPr>
          <a:lstStyle/>
          <a:p>
            <a:r>
              <a:rPr lang="fi-FI" sz="1600" dirty="0">
                <a:hlinkClick r:id="rId2"/>
              </a:rPr>
              <a:t>https://www.aeaweb.org/articles?id=10.1257/app.3.1.65</a:t>
            </a:r>
            <a:r>
              <a:rPr lang="fi-FI" sz="1600" dirty="0"/>
              <a:t> </a:t>
            </a:r>
          </a:p>
        </p:txBody>
      </p:sp>
      <p:pic>
        <p:nvPicPr>
          <p:cNvPr id="4" name="Picture 3">
            <a:extLst>
              <a:ext uri="{FF2B5EF4-FFF2-40B4-BE49-F238E27FC236}">
                <a16:creationId xmlns:a16="http://schemas.microsoft.com/office/drawing/2014/main" id="{CEEFF462-D051-44E9-B052-7A8250289F72}"/>
              </a:ext>
            </a:extLst>
          </p:cNvPr>
          <p:cNvPicPr>
            <a:picLocks noChangeAspect="1"/>
          </p:cNvPicPr>
          <p:nvPr/>
        </p:nvPicPr>
        <p:blipFill>
          <a:blip r:embed="rId3"/>
          <a:stretch>
            <a:fillRect/>
          </a:stretch>
        </p:blipFill>
        <p:spPr>
          <a:xfrm>
            <a:off x="323528" y="-1"/>
            <a:ext cx="7344816" cy="5383797"/>
          </a:xfrm>
          <a:prstGeom prst="rect">
            <a:avLst/>
          </a:prstGeom>
        </p:spPr>
      </p:pic>
      <p:sp>
        <p:nvSpPr>
          <p:cNvPr id="2" name="Slide Number Placeholder 1">
            <a:extLst>
              <a:ext uri="{FF2B5EF4-FFF2-40B4-BE49-F238E27FC236}">
                <a16:creationId xmlns:a16="http://schemas.microsoft.com/office/drawing/2014/main" id="{CBACC27C-5277-0BB8-171F-C1034A68E07D}"/>
              </a:ext>
            </a:extLst>
          </p:cNvPr>
          <p:cNvSpPr>
            <a:spLocks noGrp="1"/>
          </p:cNvSpPr>
          <p:nvPr>
            <p:ph type="sldNum" sz="quarter" idx="17"/>
          </p:nvPr>
        </p:nvSpPr>
        <p:spPr/>
        <p:txBody>
          <a:bodyPr/>
          <a:lstStyle/>
          <a:p>
            <a:pPr>
              <a:defRPr/>
            </a:pPr>
            <a:fld id="{49EFD4B7-1CC6-864B-A72A-C978B70BBA9B}" type="slidenum">
              <a:rPr lang="fi-FI" smtClean="0"/>
              <a:pPr>
                <a:defRPr/>
              </a:pPr>
              <a:t>11</a:t>
            </a:fld>
            <a:endParaRPr lang="fi-FI"/>
          </a:p>
        </p:txBody>
      </p:sp>
    </p:spTree>
    <p:extLst>
      <p:ext uri="{BB962C8B-B14F-4D97-AF65-F5344CB8AC3E}">
        <p14:creationId xmlns:p14="http://schemas.microsoft.com/office/powerpoint/2010/main" val="392278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question</a:t>
            </a:r>
            <a:endParaRPr lang="fi-FI" dirty="0"/>
          </a:p>
        </p:txBody>
      </p:sp>
      <p:sp>
        <p:nvSpPr>
          <p:cNvPr id="3" name="Content Placeholder 2"/>
          <p:cNvSpPr>
            <a:spLocks noGrp="1"/>
          </p:cNvSpPr>
          <p:nvPr>
            <p:ph sz="quarter" idx="14"/>
          </p:nvPr>
        </p:nvSpPr>
        <p:spPr>
          <a:xfrm>
            <a:off x="468314" y="985292"/>
            <a:ext cx="8207374" cy="4608512"/>
          </a:xfrm>
        </p:spPr>
        <p:txBody>
          <a:bodyPr/>
          <a:lstStyle/>
          <a:p>
            <a:pPr>
              <a:spcBef>
                <a:spcPts val="1200"/>
              </a:spcBef>
            </a:pPr>
            <a:r>
              <a:rPr lang="en-US" sz="1900" dirty="0">
                <a:latin typeface="Arial" panose="020B0604020202020204" pitchFamily="34" charset="0"/>
                <a:cs typeface="Arial" panose="020B0604020202020204" pitchFamily="34" charset="0"/>
              </a:rPr>
              <a:t>How does a reduction in air pollution affect the health of infants? The “bigger” question is how does pollution affect health. </a:t>
            </a:r>
          </a:p>
          <a:p>
            <a:pPr marL="342900" indent="-342900">
              <a:spcBef>
                <a:spcPts val="1200"/>
              </a:spcBef>
              <a:buFont typeface="Arial" panose="020B0604020202020204" pitchFamily="34" charset="0"/>
              <a:buChar char="•"/>
            </a:pPr>
            <a:r>
              <a:rPr lang="en-US" sz="1900" dirty="0">
                <a:latin typeface="Arial" panose="020B0604020202020204" pitchFamily="34" charset="0"/>
                <a:cs typeface="Arial" panose="020B0604020202020204" pitchFamily="34" charset="0"/>
              </a:rPr>
              <a:t>Why is this interesting? </a:t>
            </a:r>
          </a:p>
          <a:p>
            <a:pPr marL="694800" lvl="1" indent="-457200">
              <a:spcBef>
                <a:spcPts val="600"/>
              </a:spcBef>
              <a:buFont typeface="+mj-lt"/>
              <a:buAutoNum type="arabicPeriod"/>
            </a:pPr>
            <a:endParaRPr lang="en-US" sz="1900" dirty="0">
              <a:latin typeface="Arial" panose="020B0604020202020204" pitchFamily="34" charset="0"/>
              <a:cs typeface="Arial" panose="020B0604020202020204" pitchFamily="34" charset="0"/>
            </a:endParaRPr>
          </a:p>
          <a:p>
            <a:pPr marL="694800" lvl="1" indent="-457200">
              <a:spcBef>
                <a:spcPts val="600"/>
              </a:spcBef>
              <a:buFont typeface="+mj-lt"/>
              <a:buAutoNum type="arabicPeriod"/>
            </a:pPr>
            <a:r>
              <a:rPr lang="en-US" sz="1900" dirty="0">
                <a:latin typeface="Arial" panose="020B0604020202020204" pitchFamily="34" charset="0"/>
                <a:cs typeface="Arial" panose="020B0604020202020204" pitchFamily="34" charset="0"/>
              </a:rPr>
              <a:t>There is increasing evidence of the long-term effects of </a:t>
            </a:r>
            <a:r>
              <a:rPr lang="en-US" sz="1900" dirty="0">
                <a:solidFill>
                  <a:srgbClr val="BB16A3"/>
                </a:solidFill>
                <a:latin typeface="Arial" panose="020B0604020202020204" pitchFamily="34" charset="0"/>
                <a:cs typeface="Arial" panose="020B0604020202020204" pitchFamily="34" charset="0"/>
              </a:rPr>
              <a:t>poor health at birth</a:t>
            </a:r>
            <a:r>
              <a:rPr lang="en-US" sz="1900" dirty="0">
                <a:latin typeface="Arial" panose="020B0604020202020204" pitchFamily="34" charset="0"/>
                <a:cs typeface="Arial" panose="020B0604020202020204" pitchFamily="34" charset="0"/>
              </a:rPr>
              <a:t> on </a:t>
            </a:r>
            <a:r>
              <a:rPr lang="en-US" sz="1900" dirty="0">
                <a:solidFill>
                  <a:srgbClr val="BB16A3"/>
                </a:solidFill>
                <a:latin typeface="Arial" panose="020B0604020202020204" pitchFamily="34" charset="0"/>
                <a:cs typeface="Arial" panose="020B0604020202020204" pitchFamily="34" charset="0"/>
              </a:rPr>
              <a:t>future outcomes</a:t>
            </a:r>
          </a:p>
          <a:p>
            <a:pPr marL="694800" lvl="1" indent="-457200">
              <a:spcBef>
                <a:spcPts val="600"/>
              </a:spcBef>
              <a:buFont typeface="+mj-lt"/>
              <a:buAutoNum type="arabicPeriod"/>
            </a:pPr>
            <a:r>
              <a:rPr lang="en-US" sz="1900" dirty="0">
                <a:latin typeface="Arial" panose="020B0604020202020204" pitchFamily="34" charset="0"/>
                <a:cs typeface="Arial" panose="020B0604020202020204" pitchFamily="34" charset="0"/>
              </a:rPr>
              <a:t>There is also evidence that exposure to </a:t>
            </a:r>
            <a:r>
              <a:rPr lang="en-US" sz="1900" dirty="0">
                <a:solidFill>
                  <a:srgbClr val="BB16A3"/>
                </a:solidFill>
                <a:latin typeface="Arial" panose="020B0604020202020204" pitchFamily="34" charset="0"/>
                <a:cs typeface="Arial" panose="020B0604020202020204" pitchFamily="34" charset="0"/>
              </a:rPr>
              <a:t>polluted air </a:t>
            </a:r>
            <a:r>
              <a:rPr lang="en-US" sz="1900" dirty="0">
                <a:latin typeface="Arial" panose="020B0604020202020204" pitchFamily="34" charset="0"/>
                <a:cs typeface="Arial" panose="020B0604020202020204" pitchFamily="34" charset="0"/>
              </a:rPr>
              <a:t>affects </a:t>
            </a:r>
            <a:r>
              <a:rPr lang="en-US" sz="1900" dirty="0">
                <a:solidFill>
                  <a:srgbClr val="BB16A3"/>
                </a:solidFill>
                <a:latin typeface="Arial" panose="020B0604020202020204" pitchFamily="34" charset="0"/>
                <a:cs typeface="Arial" panose="020B0604020202020204" pitchFamily="34" charset="0"/>
              </a:rPr>
              <a:t>health negatively</a:t>
            </a:r>
          </a:p>
          <a:p>
            <a:pPr marL="694800" lvl="1" indent="-457200">
              <a:spcBef>
                <a:spcPts val="600"/>
              </a:spcBef>
              <a:buFont typeface="+mj-lt"/>
              <a:buAutoNum type="arabicPeriod"/>
            </a:pPr>
            <a:r>
              <a:rPr lang="en-US" sz="1900" dirty="0">
                <a:latin typeface="Arial" panose="020B0604020202020204" pitchFamily="34" charset="0"/>
                <a:cs typeface="Arial" panose="020B0604020202020204" pitchFamily="34" charset="0"/>
              </a:rPr>
              <a:t>The study of </a:t>
            </a:r>
            <a:r>
              <a:rPr lang="en-US" sz="1900" b="1" i="1" dirty="0">
                <a:latin typeface="Arial" panose="020B0604020202020204" pitchFamily="34" charset="0"/>
                <a:cs typeface="Arial" panose="020B0604020202020204" pitchFamily="34" charset="0"/>
              </a:rPr>
              <a:t>newborns</a:t>
            </a:r>
            <a:r>
              <a:rPr lang="en-US" sz="1900" dirty="0">
                <a:latin typeface="Arial" panose="020B0604020202020204" pitchFamily="34" charset="0"/>
                <a:cs typeface="Arial" panose="020B0604020202020204" pitchFamily="34" charset="0"/>
              </a:rPr>
              <a:t> overcomes several difficulties in making the connection between pollution and health because the link between cause and effect is immediate</a:t>
            </a:r>
          </a:p>
        </p:txBody>
      </p:sp>
      <p:sp>
        <p:nvSpPr>
          <p:cNvPr id="4" name="Slide Number Placeholder 3">
            <a:extLst>
              <a:ext uri="{FF2B5EF4-FFF2-40B4-BE49-F238E27FC236}">
                <a16:creationId xmlns:a16="http://schemas.microsoft.com/office/drawing/2014/main" id="{A5D6D43D-7027-DBDC-ADEB-0D3F96615224}"/>
              </a:ext>
            </a:extLst>
          </p:cNvPr>
          <p:cNvSpPr>
            <a:spLocks noGrp="1"/>
          </p:cNvSpPr>
          <p:nvPr>
            <p:ph type="sldNum" sz="quarter" idx="17"/>
          </p:nvPr>
        </p:nvSpPr>
        <p:spPr/>
        <p:txBody>
          <a:bodyPr/>
          <a:lstStyle/>
          <a:p>
            <a:pPr>
              <a:defRPr/>
            </a:pPr>
            <a:fld id="{49EFD4B7-1CC6-864B-A72A-C978B70BBA9B}" type="slidenum">
              <a:rPr lang="fi-FI" smtClean="0"/>
              <a:pPr>
                <a:defRPr/>
              </a:pPr>
              <a:t>12</a:t>
            </a:fld>
            <a:endParaRPr lang="fi-FI"/>
          </a:p>
        </p:txBody>
      </p:sp>
    </p:spTree>
    <p:extLst>
      <p:ext uri="{BB962C8B-B14F-4D97-AF65-F5344CB8AC3E}">
        <p14:creationId xmlns:p14="http://schemas.microsoft.com/office/powerpoint/2010/main" val="346964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Selection bias</a:t>
            </a:r>
            <a:endParaRPr lang="fi-FI" dirty="0"/>
          </a:p>
        </p:txBody>
      </p:sp>
      <p:sp>
        <p:nvSpPr>
          <p:cNvPr id="3" name="Content Placeholder 2"/>
          <p:cNvSpPr>
            <a:spLocks noGrp="1"/>
          </p:cNvSpPr>
          <p:nvPr>
            <p:ph sz="quarter" idx="14"/>
          </p:nvPr>
        </p:nvSpPr>
        <p:spPr>
          <a:xfrm>
            <a:off x="468314" y="1345332"/>
            <a:ext cx="8207374" cy="4248472"/>
          </a:xfrm>
        </p:spPr>
        <p:txBody>
          <a:bodyPr/>
          <a:lstStyle/>
          <a:p>
            <a:pPr>
              <a:spcBef>
                <a:spcPts val="1200"/>
              </a:spcBef>
            </a:pPr>
            <a:r>
              <a:rPr lang="en-US" sz="1900" dirty="0">
                <a:solidFill>
                  <a:srgbClr val="BB16A3"/>
                </a:solidFill>
                <a:latin typeface="Arial" panose="020B0604020202020204" pitchFamily="34" charset="0"/>
                <a:cs typeface="Arial" panose="020B0604020202020204" pitchFamily="34" charset="0"/>
              </a:rPr>
              <a:t>T = being more vs less exposed to pollution</a:t>
            </a:r>
            <a:br>
              <a:rPr lang="en-US" sz="1900" dirty="0">
                <a:latin typeface="Arial" panose="020B0604020202020204" pitchFamily="34" charset="0"/>
                <a:cs typeface="Arial" panose="020B0604020202020204" pitchFamily="34" charset="0"/>
              </a:rPr>
            </a:br>
            <a:r>
              <a:rPr lang="en-US" sz="1900" dirty="0">
                <a:solidFill>
                  <a:srgbClr val="BB16A3"/>
                </a:solidFill>
                <a:latin typeface="Arial" panose="020B0604020202020204" pitchFamily="34" charset="0"/>
                <a:cs typeface="Arial" panose="020B0604020202020204" pitchFamily="34" charset="0"/>
              </a:rPr>
              <a:t>Y = premature birth and low birth weight</a:t>
            </a:r>
          </a:p>
          <a:p>
            <a:pPr>
              <a:spcBef>
                <a:spcPts val="1200"/>
              </a:spcBef>
            </a:pPr>
            <a:r>
              <a:rPr lang="en-US" sz="1900" dirty="0">
                <a:latin typeface="Arial" panose="020B0604020202020204" pitchFamily="34" charset="0"/>
                <a:cs typeface="Arial" panose="020B0604020202020204" pitchFamily="34" charset="0"/>
              </a:rPr>
              <a:t>Since air pollution is </a:t>
            </a:r>
            <a:r>
              <a:rPr lang="en-US" sz="1900" dirty="0">
                <a:solidFill>
                  <a:srgbClr val="BB16A3"/>
                </a:solidFill>
                <a:latin typeface="Arial" panose="020B0604020202020204" pitchFamily="34" charset="0"/>
                <a:cs typeface="Arial" panose="020B0604020202020204" pitchFamily="34" charset="0"/>
              </a:rPr>
              <a:t>not randomly assigned</a:t>
            </a:r>
            <a:r>
              <a:rPr lang="en-US" sz="1900" dirty="0">
                <a:latin typeface="Arial" panose="020B0604020202020204" pitchFamily="34" charset="0"/>
                <a:cs typeface="Arial" panose="020B0604020202020204" pitchFamily="34" charset="0"/>
              </a:rPr>
              <a:t>, studies comparing health outcomes for populations exposed to differing pollution levels may not adequately control for confounding determinants of health</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Families with higher incomes or preferences for cleaner air are likely to </a:t>
            </a:r>
            <a:r>
              <a:rPr lang="en-US" sz="1800" dirty="0">
                <a:solidFill>
                  <a:srgbClr val="BB16A3"/>
                </a:solidFill>
                <a:latin typeface="Arial" panose="020B0604020202020204" pitchFamily="34" charset="0"/>
                <a:cs typeface="Arial" panose="020B0604020202020204" pitchFamily="34" charset="0"/>
              </a:rPr>
              <a:t>sort into locations </a:t>
            </a:r>
            <a:r>
              <a:rPr lang="en-US" sz="1800" dirty="0">
                <a:latin typeface="Arial" panose="020B0604020202020204" pitchFamily="34" charset="0"/>
                <a:cs typeface="Arial" panose="020B0604020202020204" pitchFamily="34" charset="0"/>
              </a:rPr>
              <a:t>with better air quality, and failure to account for this sorting </a:t>
            </a:r>
            <a:r>
              <a:rPr lang="en-US" sz="1800" dirty="0">
                <a:solidFill>
                  <a:srgbClr val="BB16A3"/>
                </a:solidFill>
                <a:latin typeface="Arial" panose="020B0604020202020204" pitchFamily="34" charset="0"/>
                <a:cs typeface="Arial" panose="020B0604020202020204" pitchFamily="34" charset="0"/>
              </a:rPr>
              <a:t>overestimates</a:t>
            </a:r>
            <a:r>
              <a:rPr lang="en-US" sz="1800" dirty="0">
                <a:latin typeface="Arial" panose="020B0604020202020204" pitchFamily="34" charset="0"/>
                <a:cs typeface="Arial" panose="020B0604020202020204" pitchFamily="34" charset="0"/>
              </a:rPr>
              <a:t> of the effects of pollution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Alternatively, pollution levels are higher in urban areas where there are often more educated individuals with better access to health care, which can cause </a:t>
            </a:r>
            <a:r>
              <a:rPr lang="en-US" sz="1800" dirty="0">
                <a:solidFill>
                  <a:srgbClr val="BB16A3"/>
                </a:solidFill>
                <a:latin typeface="Arial" panose="020B0604020202020204" pitchFamily="34" charset="0"/>
                <a:cs typeface="Arial" panose="020B0604020202020204" pitchFamily="34" charset="0"/>
              </a:rPr>
              <a:t>underestimates</a:t>
            </a:r>
            <a:r>
              <a:rPr lang="en-US" sz="1800" dirty="0">
                <a:latin typeface="Arial" panose="020B0604020202020204" pitchFamily="34" charset="0"/>
                <a:cs typeface="Arial" panose="020B0604020202020204" pitchFamily="34" charset="0"/>
              </a:rPr>
              <a:t> of the true effects of pollution on health</a:t>
            </a:r>
          </a:p>
        </p:txBody>
      </p:sp>
      <p:sp>
        <p:nvSpPr>
          <p:cNvPr id="4" name="Slide Number Placeholder 3">
            <a:extLst>
              <a:ext uri="{FF2B5EF4-FFF2-40B4-BE49-F238E27FC236}">
                <a16:creationId xmlns:a16="http://schemas.microsoft.com/office/drawing/2014/main" id="{DDEFE2C8-711F-14B8-9C58-24EDF4CD8391}"/>
              </a:ext>
            </a:extLst>
          </p:cNvPr>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spTree>
    <p:extLst>
      <p:ext uri="{BB962C8B-B14F-4D97-AF65-F5344CB8AC3E}">
        <p14:creationId xmlns:p14="http://schemas.microsoft.com/office/powerpoint/2010/main" val="896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Natural/Policy experiment</a:t>
            </a:r>
            <a:endParaRPr lang="fi-FI" dirty="0"/>
          </a:p>
        </p:txBody>
      </p:sp>
      <p:sp>
        <p:nvSpPr>
          <p:cNvPr id="3" name="Content Placeholder 2"/>
          <p:cNvSpPr>
            <a:spLocks noGrp="1"/>
          </p:cNvSpPr>
          <p:nvPr>
            <p:ph sz="quarter" idx="14"/>
          </p:nvPr>
        </p:nvSpPr>
        <p:spPr>
          <a:xfrm>
            <a:off x="468314" y="985292"/>
            <a:ext cx="8207374" cy="4608512"/>
          </a:xfrm>
        </p:spPr>
        <p:txBody>
          <a:bodyPr/>
          <a:lstStyle/>
          <a:p>
            <a:pPr>
              <a:spcBef>
                <a:spcPts val="1200"/>
              </a:spcBef>
            </a:pPr>
            <a:r>
              <a:rPr lang="en-US" sz="1900" dirty="0">
                <a:latin typeface="Arial" panose="020B0604020202020204" pitchFamily="34" charset="0"/>
                <a:cs typeface="Arial" panose="020B0604020202020204" pitchFamily="34" charset="0"/>
              </a:rPr>
              <a:t>Studies the effect of E-</a:t>
            </a:r>
            <a:r>
              <a:rPr lang="en-US" sz="1900" dirty="0" err="1">
                <a:latin typeface="Arial" panose="020B0604020202020204" pitchFamily="34" charset="0"/>
                <a:cs typeface="Arial" panose="020B0604020202020204" pitchFamily="34" charset="0"/>
              </a:rPr>
              <a:t>Zpass</a:t>
            </a:r>
            <a:r>
              <a:rPr lang="en-US" sz="1900" dirty="0">
                <a:latin typeface="Arial" panose="020B0604020202020204" pitchFamily="34" charset="0"/>
                <a:cs typeface="Arial" panose="020B0604020202020204" pitchFamily="34" charset="0"/>
              </a:rPr>
              <a:t> in New Jersey and Pennsylvania, which led to to sharp reductions in local traffic congestion, on the health of infants born to mothers living near toll plazas.</a:t>
            </a:r>
          </a:p>
          <a:p>
            <a:pPr>
              <a:spcBef>
                <a:spcPts val="1200"/>
              </a:spcBef>
            </a:pPr>
            <a:r>
              <a:rPr lang="en-US" sz="1900" dirty="0">
                <a:solidFill>
                  <a:srgbClr val="BB16A3"/>
                </a:solidFill>
                <a:latin typeface="Arial" panose="020B0604020202020204" pitchFamily="34" charset="0"/>
                <a:cs typeface="Arial" panose="020B0604020202020204" pitchFamily="34" charset="0"/>
              </a:rPr>
              <a:t>T = living near a Toll plaza</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(used as a </a:t>
            </a:r>
            <a:r>
              <a:rPr lang="en-US" sz="1900" i="1" dirty="0">
                <a:latin typeface="Arial" panose="020B0604020202020204" pitchFamily="34" charset="0"/>
                <a:cs typeface="Arial" panose="020B0604020202020204" pitchFamily="34" charset="0"/>
              </a:rPr>
              <a:t>proxy*</a:t>
            </a:r>
            <a:r>
              <a:rPr lang="en-US" sz="1900" dirty="0">
                <a:latin typeface="Arial" panose="020B0604020202020204" pitchFamily="34" charset="0"/>
                <a:cs typeface="Arial" panose="020B0604020202020204" pitchFamily="34" charset="0"/>
              </a:rPr>
              <a:t> for reduced air pollution)</a:t>
            </a:r>
            <a:br>
              <a:rPr lang="en-US" sz="1900" dirty="0">
                <a:latin typeface="Arial" panose="020B0604020202020204" pitchFamily="34" charset="0"/>
                <a:cs typeface="Arial" panose="020B0604020202020204" pitchFamily="34" charset="0"/>
              </a:rPr>
            </a:br>
            <a:r>
              <a:rPr lang="en-US" sz="1900" dirty="0">
                <a:solidFill>
                  <a:srgbClr val="BB16A3"/>
                </a:solidFill>
                <a:latin typeface="Arial" panose="020B0604020202020204" pitchFamily="34" charset="0"/>
                <a:cs typeface="Arial" panose="020B0604020202020204" pitchFamily="34" charset="0"/>
              </a:rPr>
              <a:t>Y = premature birth and low birth weight</a:t>
            </a:r>
          </a:p>
          <a:p>
            <a:pPr>
              <a:spcBef>
                <a:spcPts val="1200"/>
              </a:spcBef>
            </a:pPr>
            <a:endParaRPr lang="en-US" sz="1900" b="0" dirty="0">
              <a:solidFill>
                <a:srgbClr val="BB16A3"/>
              </a:solidFill>
              <a:latin typeface="Arial" panose="020B0604020202020204" pitchFamily="34" charset="0"/>
              <a:cs typeface="Arial" panose="020B0604020202020204" pitchFamily="34" charset="0"/>
            </a:endParaRPr>
          </a:p>
          <a:p>
            <a:pPr>
              <a:spcBef>
                <a:spcPts val="1200"/>
              </a:spcBef>
            </a:pPr>
            <a:r>
              <a:rPr lang="en-US" sz="1900" b="0" dirty="0">
                <a:latin typeface="Arial" panose="020B0604020202020204" pitchFamily="34" charset="0"/>
                <a:cs typeface="Arial" panose="020B0604020202020204" pitchFamily="34" charset="0"/>
              </a:rPr>
              <a:t>E-</a:t>
            </a:r>
            <a:r>
              <a:rPr lang="en-US" sz="1900" b="0" dirty="0" err="1">
                <a:latin typeface="Arial" panose="020B0604020202020204" pitchFamily="34" charset="0"/>
                <a:cs typeface="Arial" panose="020B0604020202020204" pitchFamily="34" charset="0"/>
              </a:rPr>
              <a:t>ZPass</a:t>
            </a:r>
            <a:r>
              <a:rPr lang="en-US" sz="1900" b="0" dirty="0">
                <a:latin typeface="Arial" panose="020B0604020202020204" pitchFamily="34" charset="0"/>
                <a:cs typeface="Arial" panose="020B0604020202020204" pitchFamily="34" charset="0"/>
              </a:rPr>
              <a:t> is an interesting policy experiment because, while pollution control was an important reason that policy makers implemented the pass, the main reasons that consumers signed up for E-</a:t>
            </a:r>
            <a:r>
              <a:rPr lang="en-US" sz="1900" b="0" dirty="0" err="1">
                <a:latin typeface="Arial" panose="020B0604020202020204" pitchFamily="34" charset="0"/>
                <a:cs typeface="Arial" panose="020B0604020202020204" pitchFamily="34" charset="0"/>
              </a:rPr>
              <a:t>ZPass</a:t>
            </a:r>
            <a:r>
              <a:rPr lang="en-US" sz="1900" b="0" dirty="0">
                <a:latin typeface="Arial" panose="020B0604020202020204" pitchFamily="34" charset="0"/>
                <a:cs typeface="Arial" panose="020B0604020202020204" pitchFamily="34" charset="0"/>
              </a:rPr>
              <a:t> was to reduce travel time.</a:t>
            </a:r>
          </a:p>
          <a:p>
            <a:pPr>
              <a:spcBef>
                <a:spcPts val="1200"/>
              </a:spcBef>
            </a:pPr>
            <a:r>
              <a:rPr lang="en-US" sz="1900" b="0" i="1" dirty="0">
                <a:latin typeface="Arial" panose="020B0604020202020204" pitchFamily="34" charset="0"/>
                <a:cs typeface="Arial" panose="020B0604020202020204" pitchFamily="34" charset="0"/>
              </a:rPr>
              <a:t>*proxy = an (imperfect) measure of </a:t>
            </a:r>
          </a:p>
        </p:txBody>
      </p:sp>
      <p:sp>
        <p:nvSpPr>
          <p:cNvPr id="4" name="Slide Number Placeholder 3">
            <a:extLst>
              <a:ext uri="{FF2B5EF4-FFF2-40B4-BE49-F238E27FC236}">
                <a16:creationId xmlns:a16="http://schemas.microsoft.com/office/drawing/2014/main" id="{FB580E7F-4C62-12ED-E14B-685D3736DFA7}"/>
              </a:ext>
            </a:extLst>
          </p:cNvPr>
          <p:cNvSpPr>
            <a:spLocks noGrp="1"/>
          </p:cNvSpPr>
          <p:nvPr>
            <p:ph type="sldNum" sz="quarter" idx="17"/>
          </p:nvPr>
        </p:nvSpPr>
        <p:spPr/>
        <p:txBody>
          <a:bodyPr/>
          <a:lstStyle/>
          <a:p>
            <a:pPr>
              <a:defRPr/>
            </a:pPr>
            <a:fld id="{49EFD4B7-1CC6-864B-A72A-C978B70BBA9B}" type="slidenum">
              <a:rPr lang="fi-FI" smtClean="0"/>
              <a:pPr>
                <a:defRPr/>
              </a:pPr>
              <a:t>14</a:t>
            </a:fld>
            <a:endParaRPr lang="fi-FI"/>
          </a:p>
        </p:txBody>
      </p:sp>
    </p:spTree>
    <p:extLst>
      <p:ext uri="{BB962C8B-B14F-4D97-AF65-F5344CB8AC3E}">
        <p14:creationId xmlns:p14="http://schemas.microsoft.com/office/powerpoint/2010/main" val="2043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Empirical strategy</a:t>
            </a:r>
            <a:endParaRPr lang="fi-FI" dirty="0"/>
          </a:p>
        </p:txBody>
      </p:sp>
      <p:sp>
        <p:nvSpPr>
          <p:cNvPr id="5" name="Slide Number Placeholder 4"/>
          <p:cNvSpPr>
            <a:spLocks noGrp="1"/>
          </p:cNvSpPr>
          <p:nvPr>
            <p:ph type="sldNum" sz="quarter" idx="17"/>
          </p:nvPr>
        </p:nvSpPr>
        <p:spPr/>
        <p:txBody>
          <a:bodyPr/>
          <a:lstStyle/>
          <a:p>
            <a:pPr>
              <a:defRPr/>
            </a:pPr>
            <a:endParaRPr lang="fi-FI" dirty="0"/>
          </a:p>
        </p:txBody>
      </p:sp>
      <p:pic>
        <p:nvPicPr>
          <p:cNvPr id="7" name="Picture 6">
            <a:extLst>
              <a:ext uri="{FF2B5EF4-FFF2-40B4-BE49-F238E27FC236}">
                <a16:creationId xmlns:a16="http://schemas.microsoft.com/office/drawing/2014/main" id="{CD166653-420B-4D6A-A5BC-67D3BDBD62C9}"/>
              </a:ext>
            </a:extLst>
          </p:cNvPr>
          <p:cNvPicPr>
            <a:picLocks noChangeAspect="1"/>
          </p:cNvPicPr>
          <p:nvPr/>
        </p:nvPicPr>
        <p:blipFill>
          <a:blip r:embed="rId2"/>
          <a:stretch>
            <a:fillRect/>
          </a:stretch>
        </p:blipFill>
        <p:spPr>
          <a:xfrm>
            <a:off x="1259632" y="763362"/>
            <a:ext cx="6444208" cy="3795278"/>
          </a:xfrm>
          <a:prstGeom prst="rect">
            <a:avLst/>
          </a:prstGeom>
        </p:spPr>
      </p:pic>
    </p:spTree>
    <p:extLst>
      <p:ext uri="{BB962C8B-B14F-4D97-AF65-F5344CB8AC3E}">
        <p14:creationId xmlns:p14="http://schemas.microsoft.com/office/powerpoint/2010/main" val="2027327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Empirical strategy</a:t>
            </a:r>
            <a:endParaRPr lang="fi-FI" dirty="0"/>
          </a:p>
        </p:txBody>
      </p:sp>
      <p:sp>
        <p:nvSpPr>
          <p:cNvPr id="3" name="Content Placeholder 2"/>
          <p:cNvSpPr>
            <a:spLocks noGrp="1"/>
          </p:cNvSpPr>
          <p:nvPr>
            <p:ph sz="quarter" idx="14"/>
          </p:nvPr>
        </p:nvSpPr>
        <p:spPr>
          <a:xfrm>
            <a:off x="468314" y="1273324"/>
            <a:ext cx="8207374" cy="4104456"/>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“we compare mothers within 2 km of a toll plaza to mothers who are between 2 km and 10 km from a toll plaza, but still within 3 km, of a major highway before and after the adoption of E-</a:t>
            </a:r>
            <a:r>
              <a:rPr lang="en-US" dirty="0" err="1">
                <a:latin typeface="Arial" panose="020B0604020202020204" pitchFamily="34" charset="0"/>
                <a:cs typeface="Arial" panose="020B0604020202020204" pitchFamily="34" charset="0"/>
              </a:rPr>
              <a:t>ZPass</a:t>
            </a:r>
            <a:r>
              <a:rPr lang="en-US" dirty="0">
                <a:latin typeface="Arial" panose="020B0604020202020204" pitchFamily="34" charset="0"/>
                <a:cs typeface="Arial" panose="020B0604020202020204" pitchFamily="34" charset="0"/>
              </a:rPr>
              <a:t> in New Jersey and Pennsylvania.”</a:t>
            </a:r>
          </a:p>
          <a:p>
            <a:pPr marL="342900" indent="-342900">
              <a:spcBef>
                <a:spcPts val="1200"/>
              </a:spcBef>
              <a:buFont typeface="Arial" panose="020B0604020202020204" pitchFamily="34" charset="0"/>
              <a:buChar char="•"/>
            </a:pPr>
            <a:r>
              <a:rPr lang="en-US" dirty="0">
                <a:solidFill>
                  <a:srgbClr val="BB16A3"/>
                </a:solidFill>
                <a:latin typeface="Arial" panose="020B0604020202020204" pitchFamily="34" charset="0"/>
                <a:cs typeface="Arial" panose="020B0604020202020204" pitchFamily="34" charset="0"/>
              </a:rPr>
              <a:t>Assumption:</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“Our difference in differences research design relies on the </a:t>
            </a:r>
            <a:r>
              <a:rPr lang="en-US" b="1" dirty="0">
                <a:latin typeface="Arial" panose="020B0604020202020204" pitchFamily="34" charset="0"/>
                <a:cs typeface="Arial" panose="020B0604020202020204" pitchFamily="34" charset="0"/>
              </a:rPr>
              <a:t>assumption</a:t>
            </a:r>
            <a:r>
              <a:rPr lang="en-US" dirty="0">
                <a:latin typeface="Arial" panose="020B0604020202020204" pitchFamily="34" charset="0"/>
                <a:cs typeface="Arial" panose="020B0604020202020204" pitchFamily="34" charset="0"/>
              </a:rPr>
              <a:t> that the characteristics of mothers near a toll plaza change over time in a way that is comparable to those of other mothers who live further away from a plaza, but still close to a major highway.”</a:t>
            </a:r>
          </a:p>
        </p:txBody>
      </p:sp>
      <p:sp>
        <p:nvSpPr>
          <p:cNvPr id="4" name="Slide Number Placeholder 3">
            <a:extLst>
              <a:ext uri="{FF2B5EF4-FFF2-40B4-BE49-F238E27FC236}">
                <a16:creationId xmlns:a16="http://schemas.microsoft.com/office/drawing/2014/main" id="{157FC5A1-4232-3EAD-9D27-A36DDB3A9CF4}"/>
              </a:ext>
            </a:extLst>
          </p:cNvPr>
          <p:cNvSpPr>
            <a:spLocks noGrp="1"/>
          </p:cNvSpPr>
          <p:nvPr>
            <p:ph type="sldNum" sz="quarter" idx="17"/>
          </p:nvPr>
        </p:nvSpPr>
        <p:spPr/>
        <p:txBody>
          <a:bodyPr/>
          <a:lstStyle/>
          <a:p>
            <a:pPr>
              <a:defRPr/>
            </a:pPr>
            <a:fld id="{49EFD4B7-1CC6-864B-A72A-C978B70BBA9B}" type="slidenum">
              <a:rPr lang="fi-FI" smtClean="0"/>
              <a:pPr>
                <a:defRPr/>
              </a:pPr>
              <a:t>16</a:t>
            </a:fld>
            <a:endParaRPr lang="fi-FI"/>
          </a:p>
        </p:txBody>
      </p:sp>
    </p:spTree>
    <p:extLst>
      <p:ext uri="{BB962C8B-B14F-4D97-AF65-F5344CB8AC3E}">
        <p14:creationId xmlns:p14="http://schemas.microsoft.com/office/powerpoint/2010/main" val="145177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2CDE9-36CC-4070-9B27-C6CC718C3EEC}"/>
              </a:ext>
            </a:extLst>
          </p:cNvPr>
          <p:cNvPicPr>
            <a:picLocks noChangeAspect="1"/>
          </p:cNvPicPr>
          <p:nvPr/>
        </p:nvPicPr>
        <p:blipFill>
          <a:blip r:embed="rId2"/>
          <a:stretch>
            <a:fillRect/>
          </a:stretch>
        </p:blipFill>
        <p:spPr>
          <a:xfrm>
            <a:off x="107504" y="1045820"/>
            <a:ext cx="7389271" cy="4669180"/>
          </a:xfrm>
          <a:prstGeom prst="rect">
            <a:avLst/>
          </a:prstGeom>
        </p:spPr>
      </p:pic>
      <p:sp>
        <p:nvSpPr>
          <p:cNvPr id="6" name="Title 1">
            <a:extLst>
              <a:ext uri="{FF2B5EF4-FFF2-40B4-BE49-F238E27FC236}">
                <a16:creationId xmlns:a16="http://schemas.microsoft.com/office/drawing/2014/main" id="{B2BE5CF8-C3AF-4E9A-9F09-207CF062AB28}"/>
              </a:ext>
            </a:extLst>
          </p:cNvPr>
          <p:cNvSpPr>
            <a:spLocks noGrp="1"/>
          </p:cNvSpPr>
          <p:nvPr>
            <p:ph type="ctrTitle"/>
          </p:nvPr>
        </p:nvSpPr>
        <p:spPr>
          <a:xfrm>
            <a:off x="468313" y="265113"/>
            <a:ext cx="8207375" cy="996498"/>
          </a:xfrm>
        </p:spPr>
        <p:txBody>
          <a:bodyPr/>
          <a:lstStyle/>
          <a:p>
            <a:r>
              <a:rPr lang="en-US" dirty="0"/>
              <a:t>Main results</a:t>
            </a:r>
            <a:endParaRPr lang="fi-FI" dirty="0"/>
          </a:p>
        </p:txBody>
      </p:sp>
      <p:sp>
        <p:nvSpPr>
          <p:cNvPr id="2" name="Slide Number Placeholder 1">
            <a:extLst>
              <a:ext uri="{FF2B5EF4-FFF2-40B4-BE49-F238E27FC236}">
                <a16:creationId xmlns:a16="http://schemas.microsoft.com/office/drawing/2014/main" id="{D9290D68-7655-1C1C-AAE3-165AF9BA9133}"/>
              </a:ext>
            </a:extLst>
          </p:cNvPr>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Tree>
    <p:extLst>
      <p:ext uri="{BB962C8B-B14F-4D97-AF65-F5344CB8AC3E}">
        <p14:creationId xmlns:p14="http://schemas.microsoft.com/office/powerpoint/2010/main" val="277882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2CDE9-36CC-4070-9B27-C6CC718C3EEC}"/>
              </a:ext>
            </a:extLst>
          </p:cNvPr>
          <p:cNvPicPr>
            <a:picLocks noChangeAspect="1"/>
          </p:cNvPicPr>
          <p:nvPr/>
        </p:nvPicPr>
        <p:blipFill>
          <a:blip r:embed="rId2"/>
          <a:stretch>
            <a:fillRect/>
          </a:stretch>
        </p:blipFill>
        <p:spPr>
          <a:xfrm>
            <a:off x="107504" y="1045820"/>
            <a:ext cx="7389271" cy="4669180"/>
          </a:xfrm>
          <a:prstGeom prst="rect">
            <a:avLst/>
          </a:prstGeom>
        </p:spPr>
      </p:pic>
      <p:sp>
        <p:nvSpPr>
          <p:cNvPr id="6" name="Title 1">
            <a:extLst>
              <a:ext uri="{FF2B5EF4-FFF2-40B4-BE49-F238E27FC236}">
                <a16:creationId xmlns:a16="http://schemas.microsoft.com/office/drawing/2014/main" id="{B2BE5CF8-C3AF-4E9A-9F09-207CF062AB28}"/>
              </a:ext>
            </a:extLst>
          </p:cNvPr>
          <p:cNvSpPr>
            <a:spLocks noGrp="1"/>
          </p:cNvSpPr>
          <p:nvPr>
            <p:ph type="ctrTitle"/>
          </p:nvPr>
        </p:nvSpPr>
        <p:spPr>
          <a:xfrm>
            <a:off x="468313" y="265113"/>
            <a:ext cx="8207375" cy="996498"/>
          </a:xfrm>
        </p:spPr>
        <p:txBody>
          <a:bodyPr/>
          <a:lstStyle/>
          <a:p>
            <a:r>
              <a:rPr lang="en-US" dirty="0"/>
              <a:t>Main results</a:t>
            </a:r>
            <a:endParaRPr lang="fi-FI" dirty="0"/>
          </a:p>
        </p:txBody>
      </p:sp>
      <p:sp>
        <p:nvSpPr>
          <p:cNvPr id="2" name="Rectangle 1">
            <a:extLst>
              <a:ext uri="{FF2B5EF4-FFF2-40B4-BE49-F238E27FC236}">
                <a16:creationId xmlns:a16="http://schemas.microsoft.com/office/drawing/2014/main" id="{E8C965D4-1A9B-4475-B59F-F0868F648F04}"/>
              </a:ext>
            </a:extLst>
          </p:cNvPr>
          <p:cNvSpPr/>
          <p:nvPr/>
        </p:nvSpPr>
        <p:spPr>
          <a:xfrm>
            <a:off x="4139952" y="2137420"/>
            <a:ext cx="3024336"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48A8F5-652D-4126-936B-5BE3E91E083A}"/>
              </a:ext>
            </a:extLst>
          </p:cNvPr>
          <p:cNvCxnSpPr/>
          <p:nvPr/>
        </p:nvCxnSpPr>
        <p:spPr>
          <a:xfrm flipV="1">
            <a:off x="3851920" y="2137420"/>
            <a:ext cx="3816424" cy="576064"/>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9" name="Straight Arrow Connector 8">
            <a:extLst>
              <a:ext uri="{FF2B5EF4-FFF2-40B4-BE49-F238E27FC236}">
                <a16:creationId xmlns:a16="http://schemas.microsoft.com/office/drawing/2014/main" id="{9A4D48A0-E08F-42AB-B51F-237D9A898AAE}"/>
              </a:ext>
            </a:extLst>
          </p:cNvPr>
          <p:cNvCxnSpPr/>
          <p:nvPr/>
        </p:nvCxnSpPr>
        <p:spPr>
          <a:xfrm flipH="1">
            <a:off x="7164288" y="1261611"/>
            <a:ext cx="504056" cy="659785"/>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sp>
        <p:nvSpPr>
          <p:cNvPr id="11" name="Tekstikehys 51">
            <a:extLst>
              <a:ext uri="{FF2B5EF4-FFF2-40B4-BE49-F238E27FC236}">
                <a16:creationId xmlns:a16="http://schemas.microsoft.com/office/drawing/2014/main" id="{2BF4399A-13D2-45EB-BA6E-3BD6FD970FD0}"/>
              </a:ext>
            </a:extLst>
          </p:cNvPr>
          <p:cNvSpPr txBox="1"/>
          <p:nvPr/>
        </p:nvSpPr>
        <p:spPr>
          <a:xfrm>
            <a:off x="6866706" y="532819"/>
            <a:ext cx="2167664" cy="584776"/>
          </a:xfrm>
          <a:prstGeom prst="rect">
            <a:avLst/>
          </a:prstGeom>
          <a:noFill/>
        </p:spPr>
        <p:txBody>
          <a:bodyPr wrap="square" rtlCol="0">
            <a:spAutoFit/>
          </a:bodyPr>
          <a:lstStyle/>
          <a:p>
            <a:r>
              <a:rPr lang="en-US" sz="1600" dirty="0">
                <a:latin typeface="Times New Roman" pitchFamily="18" charset="0"/>
                <a:cs typeface="Times New Roman" pitchFamily="18" charset="0"/>
              </a:rPr>
              <a:t>Counterfactual trend in the treatment groups</a:t>
            </a:r>
            <a:endParaRPr lang="en-US" sz="1600" dirty="0"/>
          </a:p>
        </p:txBody>
      </p:sp>
      <p:sp>
        <p:nvSpPr>
          <p:cNvPr id="3" name="Slide Number Placeholder 2">
            <a:extLst>
              <a:ext uri="{FF2B5EF4-FFF2-40B4-BE49-F238E27FC236}">
                <a16:creationId xmlns:a16="http://schemas.microsoft.com/office/drawing/2014/main" id="{780E0C2F-B132-522A-C538-CAA81C55259C}"/>
              </a:ext>
            </a:extLst>
          </p:cNvPr>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spTree>
    <p:extLst>
      <p:ext uri="{BB962C8B-B14F-4D97-AF65-F5344CB8AC3E}">
        <p14:creationId xmlns:p14="http://schemas.microsoft.com/office/powerpoint/2010/main" val="232133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2CDE9-36CC-4070-9B27-C6CC718C3EEC}"/>
              </a:ext>
            </a:extLst>
          </p:cNvPr>
          <p:cNvPicPr>
            <a:picLocks noChangeAspect="1"/>
          </p:cNvPicPr>
          <p:nvPr/>
        </p:nvPicPr>
        <p:blipFill>
          <a:blip r:embed="rId2"/>
          <a:stretch>
            <a:fillRect/>
          </a:stretch>
        </p:blipFill>
        <p:spPr>
          <a:xfrm>
            <a:off x="107504" y="1045820"/>
            <a:ext cx="7389271" cy="4669180"/>
          </a:xfrm>
          <a:prstGeom prst="rect">
            <a:avLst/>
          </a:prstGeom>
        </p:spPr>
      </p:pic>
      <p:sp>
        <p:nvSpPr>
          <p:cNvPr id="6" name="Title 1">
            <a:extLst>
              <a:ext uri="{FF2B5EF4-FFF2-40B4-BE49-F238E27FC236}">
                <a16:creationId xmlns:a16="http://schemas.microsoft.com/office/drawing/2014/main" id="{B2BE5CF8-C3AF-4E9A-9F09-207CF062AB28}"/>
              </a:ext>
            </a:extLst>
          </p:cNvPr>
          <p:cNvSpPr>
            <a:spLocks noGrp="1"/>
          </p:cNvSpPr>
          <p:nvPr>
            <p:ph type="ctrTitle"/>
          </p:nvPr>
        </p:nvSpPr>
        <p:spPr>
          <a:xfrm>
            <a:off x="468313" y="265113"/>
            <a:ext cx="8207375" cy="996498"/>
          </a:xfrm>
        </p:spPr>
        <p:txBody>
          <a:bodyPr/>
          <a:lstStyle/>
          <a:p>
            <a:r>
              <a:rPr lang="en-US" dirty="0"/>
              <a:t>Main results</a:t>
            </a:r>
            <a:endParaRPr lang="fi-FI" dirty="0"/>
          </a:p>
        </p:txBody>
      </p:sp>
      <p:sp>
        <p:nvSpPr>
          <p:cNvPr id="2" name="Rectangle 1">
            <a:extLst>
              <a:ext uri="{FF2B5EF4-FFF2-40B4-BE49-F238E27FC236}">
                <a16:creationId xmlns:a16="http://schemas.microsoft.com/office/drawing/2014/main" id="{E8C965D4-1A9B-4475-B59F-F0868F648F04}"/>
              </a:ext>
            </a:extLst>
          </p:cNvPr>
          <p:cNvSpPr/>
          <p:nvPr/>
        </p:nvSpPr>
        <p:spPr>
          <a:xfrm>
            <a:off x="4139952" y="2137420"/>
            <a:ext cx="3024336"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E248A8F5-652D-4126-936B-5BE3E91E083A}"/>
              </a:ext>
            </a:extLst>
          </p:cNvPr>
          <p:cNvCxnSpPr/>
          <p:nvPr/>
        </p:nvCxnSpPr>
        <p:spPr>
          <a:xfrm flipV="1">
            <a:off x="3851920" y="2137420"/>
            <a:ext cx="3816424" cy="576064"/>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9" name="Straight Arrow Connector 8">
            <a:extLst>
              <a:ext uri="{FF2B5EF4-FFF2-40B4-BE49-F238E27FC236}">
                <a16:creationId xmlns:a16="http://schemas.microsoft.com/office/drawing/2014/main" id="{9A4D48A0-E08F-42AB-B51F-237D9A898AAE}"/>
              </a:ext>
            </a:extLst>
          </p:cNvPr>
          <p:cNvCxnSpPr/>
          <p:nvPr/>
        </p:nvCxnSpPr>
        <p:spPr>
          <a:xfrm flipH="1">
            <a:off x="7164288" y="1261611"/>
            <a:ext cx="504056" cy="65978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Tekstikehys 51">
            <a:extLst>
              <a:ext uri="{FF2B5EF4-FFF2-40B4-BE49-F238E27FC236}">
                <a16:creationId xmlns:a16="http://schemas.microsoft.com/office/drawing/2014/main" id="{2BF4399A-13D2-45EB-BA6E-3BD6FD970FD0}"/>
              </a:ext>
            </a:extLst>
          </p:cNvPr>
          <p:cNvSpPr txBox="1"/>
          <p:nvPr/>
        </p:nvSpPr>
        <p:spPr>
          <a:xfrm>
            <a:off x="6866706" y="532819"/>
            <a:ext cx="2167664" cy="584776"/>
          </a:xfrm>
          <a:prstGeom prst="rect">
            <a:avLst/>
          </a:prstGeom>
          <a:noFill/>
        </p:spPr>
        <p:txBody>
          <a:bodyPr wrap="square" rtlCol="0">
            <a:spAutoFit/>
          </a:bodyPr>
          <a:lstStyle/>
          <a:p>
            <a:r>
              <a:rPr lang="en-US" sz="1600" dirty="0">
                <a:latin typeface="Times New Roman" pitchFamily="18" charset="0"/>
                <a:cs typeface="Times New Roman" pitchFamily="18" charset="0"/>
              </a:rPr>
              <a:t>Counterfactual trend in the treatment groups</a:t>
            </a:r>
            <a:endParaRPr lang="en-US" sz="1600" dirty="0"/>
          </a:p>
        </p:txBody>
      </p:sp>
      <p:cxnSp>
        <p:nvCxnSpPr>
          <p:cNvPr id="12" name="Suora nuoliyhdysviiva 52">
            <a:extLst>
              <a:ext uri="{FF2B5EF4-FFF2-40B4-BE49-F238E27FC236}">
                <a16:creationId xmlns:a16="http://schemas.microsoft.com/office/drawing/2014/main" id="{90C526B0-F7F0-4987-8220-E644222B9CB6}"/>
              </a:ext>
            </a:extLst>
          </p:cNvPr>
          <p:cNvCxnSpPr>
            <a:cxnSpLocks/>
          </p:cNvCxnSpPr>
          <p:nvPr/>
        </p:nvCxnSpPr>
        <p:spPr>
          <a:xfrm>
            <a:off x="2123728" y="2600510"/>
            <a:ext cx="557808" cy="819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ikehys 42">
            <a:extLst>
              <a:ext uri="{FF2B5EF4-FFF2-40B4-BE49-F238E27FC236}">
                <a16:creationId xmlns:a16="http://schemas.microsoft.com/office/drawing/2014/main" id="{F858EE8E-442B-45A1-A9E0-FD3C83A7A659}"/>
              </a:ext>
            </a:extLst>
          </p:cNvPr>
          <p:cNvSpPr txBox="1"/>
          <p:nvPr/>
        </p:nvSpPr>
        <p:spPr>
          <a:xfrm>
            <a:off x="1143000" y="2034588"/>
            <a:ext cx="1781944" cy="584776"/>
          </a:xfrm>
          <a:prstGeom prst="rect">
            <a:avLst/>
          </a:prstGeom>
          <a:noFill/>
        </p:spPr>
        <p:txBody>
          <a:bodyPr wrap="square" rtlCol="0">
            <a:spAutoFit/>
          </a:bodyPr>
          <a:lstStyle/>
          <a:p>
            <a:r>
              <a:rPr lang="en-US" sz="1600" dirty="0">
                <a:latin typeface="Times New Roman" pitchFamily="18" charset="0"/>
                <a:cs typeface="Times New Roman" pitchFamily="18" charset="0"/>
              </a:rPr>
              <a:t>Difference before treatment</a:t>
            </a:r>
            <a:endParaRPr lang="en-US" sz="1600" dirty="0"/>
          </a:p>
        </p:txBody>
      </p:sp>
      <p:sp>
        <p:nvSpPr>
          <p:cNvPr id="14" name="Oikea aaltosulje 16">
            <a:extLst>
              <a:ext uri="{FF2B5EF4-FFF2-40B4-BE49-F238E27FC236}">
                <a16:creationId xmlns:a16="http://schemas.microsoft.com/office/drawing/2014/main" id="{E213ABDF-3522-4BE7-8DEA-4EE7D6F96FBF}"/>
              </a:ext>
            </a:extLst>
          </p:cNvPr>
          <p:cNvSpPr/>
          <p:nvPr/>
        </p:nvSpPr>
        <p:spPr>
          <a:xfrm flipH="1">
            <a:off x="2761845" y="2822332"/>
            <a:ext cx="144016" cy="1331312"/>
          </a:xfrm>
          <a:prstGeom prst="righ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5" name="Oikea aaltosulje 16">
            <a:extLst>
              <a:ext uri="{FF2B5EF4-FFF2-40B4-BE49-F238E27FC236}">
                <a16:creationId xmlns:a16="http://schemas.microsoft.com/office/drawing/2014/main" id="{5CA21F96-27B3-4A15-9A1E-9754BE697AE3}"/>
              </a:ext>
            </a:extLst>
          </p:cNvPr>
          <p:cNvSpPr/>
          <p:nvPr/>
        </p:nvSpPr>
        <p:spPr>
          <a:xfrm>
            <a:off x="6588224" y="3638207"/>
            <a:ext cx="216024" cy="387887"/>
          </a:xfrm>
          <a:prstGeom prst="righ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16" name="Tekstikehys 42">
            <a:extLst>
              <a:ext uri="{FF2B5EF4-FFF2-40B4-BE49-F238E27FC236}">
                <a16:creationId xmlns:a16="http://schemas.microsoft.com/office/drawing/2014/main" id="{199300B8-835B-44DC-AAB2-433A403B54B0}"/>
              </a:ext>
            </a:extLst>
          </p:cNvPr>
          <p:cNvSpPr txBox="1"/>
          <p:nvPr/>
        </p:nvSpPr>
        <p:spPr>
          <a:xfrm>
            <a:off x="7558259" y="3992204"/>
            <a:ext cx="1493912" cy="584776"/>
          </a:xfrm>
          <a:prstGeom prst="rect">
            <a:avLst/>
          </a:prstGeom>
          <a:noFill/>
        </p:spPr>
        <p:txBody>
          <a:bodyPr wrap="square" rtlCol="0">
            <a:spAutoFit/>
          </a:bodyPr>
          <a:lstStyle/>
          <a:p>
            <a:r>
              <a:rPr lang="en-US" sz="1600" dirty="0">
                <a:latin typeface="Times New Roman" pitchFamily="18" charset="0"/>
                <a:cs typeface="Times New Roman" pitchFamily="18" charset="0"/>
              </a:rPr>
              <a:t>Difference after treatment</a:t>
            </a:r>
            <a:endParaRPr lang="en-US" sz="1600" dirty="0"/>
          </a:p>
        </p:txBody>
      </p:sp>
      <p:sp>
        <p:nvSpPr>
          <p:cNvPr id="17" name="Oikea aaltosulje 16">
            <a:extLst>
              <a:ext uri="{FF2B5EF4-FFF2-40B4-BE49-F238E27FC236}">
                <a16:creationId xmlns:a16="http://schemas.microsoft.com/office/drawing/2014/main" id="{9EC4C595-5345-4309-9A4F-7A4E2A1F46FB}"/>
              </a:ext>
            </a:extLst>
          </p:cNvPr>
          <p:cNvSpPr/>
          <p:nvPr/>
        </p:nvSpPr>
        <p:spPr>
          <a:xfrm flipH="1">
            <a:off x="6125434" y="2281437"/>
            <a:ext cx="432048" cy="1727712"/>
          </a:xfrm>
          <a:prstGeom prst="righ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cxnSp>
        <p:nvCxnSpPr>
          <p:cNvPr id="18" name="Suora nuoliyhdysviiva 52">
            <a:extLst>
              <a:ext uri="{FF2B5EF4-FFF2-40B4-BE49-F238E27FC236}">
                <a16:creationId xmlns:a16="http://schemas.microsoft.com/office/drawing/2014/main" id="{212FC208-D33E-4C34-BE27-4366FD540E85}"/>
              </a:ext>
            </a:extLst>
          </p:cNvPr>
          <p:cNvCxnSpPr>
            <a:cxnSpLocks/>
          </p:cNvCxnSpPr>
          <p:nvPr/>
        </p:nvCxnSpPr>
        <p:spPr>
          <a:xfrm flipH="1" flipV="1">
            <a:off x="6948264" y="3928429"/>
            <a:ext cx="548511" cy="225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kstikehys 42">
            <a:extLst>
              <a:ext uri="{FF2B5EF4-FFF2-40B4-BE49-F238E27FC236}">
                <a16:creationId xmlns:a16="http://schemas.microsoft.com/office/drawing/2014/main" id="{4F0FDA5F-6975-4A8D-830F-7697EB9469E5}"/>
              </a:ext>
            </a:extLst>
          </p:cNvPr>
          <p:cNvSpPr txBox="1"/>
          <p:nvPr/>
        </p:nvSpPr>
        <p:spPr>
          <a:xfrm>
            <a:off x="3834904" y="1845032"/>
            <a:ext cx="1781944" cy="584776"/>
          </a:xfrm>
          <a:prstGeom prst="rect">
            <a:avLst/>
          </a:prstGeom>
          <a:noFill/>
        </p:spPr>
        <p:txBody>
          <a:bodyPr wrap="square" rtlCol="0">
            <a:spAutoFit/>
          </a:bodyPr>
          <a:lstStyle/>
          <a:p>
            <a:r>
              <a:rPr lang="en-US" sz="1600" dirty="0">
                <a:latin typeface="Times New Roman" pitchFamily="18" charset="0"/>
                <a:cs typeface="Times New Roman" pitchFamily="18" charset="0"/>
              </a:rPr>
              <a:t>Difference-in-differences</a:t>
            </a:r>
            <a:endParaRPr lang="en-US" sz="1600" dirty="0"/>
          </a:p>
        </p:txBody>
      </p:sp>
      <p:cxnSp>
        <p:nvCxnSpPr>
          <p:cNvPr id="24" name="Suora nuoliyhdysviiva 52">
            <a:extLst>
              <a:ext uri="{FF2B5EF4-FFF2-40B4-BE49-F238E27FC236}">
                <a16:creationId xmlns:a16="http://schemas.microsoft.com/office/drawing/2014/main" id="{06169320-51ED-43DD-B3D6-9700965A91F5}"/>
              </a:ext>
            </a:extLst>
          </p:cNvPr>
          <p:cNvCxnSpPr>
            <a:cxnSpLocks/>
          </p:cNvCxnSpPr>
          <p:nvPr/>
        </p:nvCxnSpPr>
        <p:spPr>
          <a:xfrm>
            <a:off x="5002394" y="2267899"/>
            <a:ext cx="951471" cy="755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BB5F9854-CC87-92B0-8D47-C460D1940965}"/>
              </a:ext>
            </a:extLst>
          </p:cNvPr>
          <p:cNvSpPr>
            <a:spLocks noGrp="1"/>
          </p:cNvSpPr>
          <p:nvPr>
            <p:ph type="sldNum" sz="quarter" idx="17"/>
          </p:nvPr>
        </p:nvSpPr>
        <p:spPr/>
        <p:txBody>
          <a:bodyPr/>
          <a:lstStyle/>
          <a:p>
            <a:pPr>
              <a:defRPr/>
            </a:pPr>
            <a:fld id="{49EFD4B7-1CC6-864B-A72A-C978B70BBA9B}" type="slidenum">
              <a:rPr lang="fi-FI" smtClean="0"/>
              <a:pPr>
                <a:defRPr/>
              </a:pPr>
              <a:t>19</a:t>
            </a:fld>
            <a:endParaRPr lang="fi-FI"/>
          </a:p>
        </p:txBody>
      </p:sp>
    </p:spTree>
    <p:extLst>
      <p:ext uri="{BB962C8B-B14F-4D97-AF65-F5344CB8AC3E}">
        <p14:creationId xmlns:p14="http://schemas.microsoft.com/office/powerpoint/2010/main" val="347950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Observational alternatives to experiments</a:t>
            </a:r>
          </a:p>
        </p:txBody>
      </p:sp>
      <p:sp>
        <p:nvSpPr>
          <p:cNvPr id="3" name="Content Placeholder 2"/>
          <p:cNvSpPr>
            <a:spLocks noGrp="1"/>
          </p:cNvSpPr>
          <p:nvPr>
            <p:ph sz="quarter" idx="14"/>
          </p:nvPr>
        </p:nvSpPr>
        <p:spPr>
          <a:xfrm>
            <a:off x="251520" y="1261611"/>
            <a:ext cx="8712968" cy="4332193"/>
          </a:xfrm>
        </p:spPr>
        <p:txBody>
          <a:bodyPr/>
          <a:lstStyle/>
          <a:p>
            <a:pPr marL="457200" indent="-457200">
              <a:buFont typeface="+mj-lt"/>
              <a:buAutoNum type="arabicPeriod"/>
            </a:pPr>
            <a:r>
              <a:rPr lang="en-US" sz="1800" dirty="0">
                <a:solidFill>
                  <a:srgbClr val="BB16A3"/>
                </a:solidFill>
                <a:latin typeface="Arial" panose="020B0604020202020204" pitchFamily="34" charset="0"/>
                <a:cs typeface="Arial" panose="020B0604020202020204" pitchFamily="34" charset="0"/>
              </a:rPr>
              <a:t>Selection on observables</a:t>
            </a:r>
            <a:r>
              <a:rPr lang="en-US" sz="1800" dirty="0">
                <a:latin typeface="Arial" panose="020B0604020202020204" pitchFamily="34" charset="0"/>
                <a:cs typeface="Arial" panose="020B0604020202020204" pitchFamily="34" charset="0"/>
              </a:rPr>
              <a:t>: treatment and control groups differ from each other only </a:t>
            </a:r>
            <a:r>
              <a:rPr lang="en-US" sz="1800" dirty="0" err="1">
                <a:latin typeface="Arial" panose="020B0604020202020204" pitchFamily="34" charset="0"/>
                <a:cs typeface="Arial" panose="020B0604020202020204" pitchFamily="34" charset="0"/>
              </a:rPr>
              <a:t>w.r.t.</a:t>
            </a:r>
            <a:r>
              <a:rPr lang="en-US" sz="1800" dirty="0">
                <a:latin typeface="Arial" panose="020B0604020202020204" pitchFamily="34" charset="0"/>
                <a:cs typeface="Arial" panose="020B0604020202020204" pitchFamily="34" charset="0"/>
              </a:rPr>
              <a:t> </a:t>
            </a:r>
            <a:r>
              <a:rPr lang="en-US" sz="1800" dirty="0">
                <a:solidFill>
                  <a:srgbClr val="BB16A3"/>
                </a:solidFill>
                <a:latin typeface="Arial" panose="020B0604020202020204" pitchFamily="34" charset="0"/>
                <a:cs typeface="Arial" panose="020B0604020202020204" pitchFamily="34" charset="0"/>
              </a:rPr>
              <a:t>observable characteristics, </a:t>
            </a:r>
            <a:r>
              <a:rPr lang="en-US" sz="1800" b="0" dirty="0">
                <a:latin typeface="Arial" panose="020B0604020202020204" pitchFamily="34" charset="0"/>
                <a:cs typeface="Arial" panose="020B0604020202020204" pitchFamily="34" charset="0"/>
              </a:rPr>
              <a:t>there is no problematic </a:t>
            </a:r>
            <a:r>
              <a:rPr lang="en-US" sz="1800" i="1" dirty="0">
                <a:solidFill>
                  <a:srgbClr val="BB16A3"/>
                </a:solidFill>
                <a:latin typeface="Arial" panose="020B0604020202020204" pitchFamily="34" charset="0"/>
                <a:cs typeface="Arial" panose="020B0604020202020204" pitchFamily="34" charset="0"/>
              </a:rPr>
              <a:t>selection</a:t>
            </a:r>
            <a:r>
              <a:rPr lang="en-US" sz="1800" b="0" dirty="0">
                <a:latin typeface="Arial" panose="020B0604020202020204" pitchFamily="34" charset="0"/>
                <a:cs typeface="Arial" panose="020B0604020202020204" pitchFamily="34" charset="0"/>
              </a:rPr>
              <a:t> into treatment</a:t>
            </a:r>
          </a:p>
          <a:p>
            <a:pPr marL="694800" lvl="1" indent="-457200"/>
            <a:r>
              <a:rPr lang="en-US" sz="1800" dirty="0">
                <a:latin typeface="Arial" panose="020B0604020202020204" pitchFamily="34" charset="0"/>
                <a:cs typeface="Arial" panose="020B0604020202020204" pitchFamily="34" charset="0"/>
              </a:rPr>
              <a:t>Lecture 7 discussed such a situation </a:t>
            </a:r>
          </a:p>
          <a:p>
            <a:pPr marL="457200" indent="-457200">
              <a:spcBef>
                <a:spcPts val="1200"/>
              </a:spcBef>
              <a:buFont typeface="+mj-lt"/>
              <a:buAutoNum type="arabicPeriod"/>
            </a:pPr>
            <a:r>
              <a:rPr lang="en-US" sz="1800" dirty="0">
                <a:solidFill>
                  <a:srgbClr val="BB16A3"/>
                </a:solidFill>
                <a:latin typeface="Arial" panose="020B0604020202020204" pitchFamily="34" charset="0"/>
                <a:cs typeface="Arial" panose="020B0604020202020204" pitchFamily="34" charset="0"/>
              </a:rPr>
              <a:t>Selection on unobservables</a:t>
            </a:r>
            <a:r>
              <a:rPr lang="en-US" sz="1800" dirty="0">
                <a:latin typeface="Arial" panose="020B0604020202020204" pitchFamily="34" charset="0"/>
                <a:cs typeface="Arial" panose="020B0604020202020204" pitchFamily="34" charset="0"/>
              </a:rPr>
              <a:t>: treatment and control groups differ from each other in </a:t>
            </a:r>
            <a:r>
              <a:rPr lang="en-US" sz="1800" dirty="0">
                <a:solidFill>
                  <a:srgbClr val="BB16A3"/>
                </a:solidFill>
                <a:latin typeface="Arial" panose="020B0604020202020204" pitchFamily="34" charset="0"/>
                <a:cs typeface="Arial" panose="020B0604020202020204" pitchFamily="34" charset="0"/>
              </a:rPr>
              <a:t>unobservable characteristics</a:t>
            </a:r>
          </a:p>
          <a:p>
            <a:pPr marL="694800" lvl="1" indent="-457200"/>
            <a:r>
              <a:rPr lang="en-US" sz="1800" dirty="0">
                <a:highlight>
                  <a:srgbClr val="FFFF00"/>
                </a:highlight>
                <a:latin typeface="Arial" panose="020B0604020202020204" pitchFamily="34" charset="0"/>
                <a:cs typeface="Arial" panose="020B0604020202020204" pitchFamily="34" charset="0"/>
              </a:rPr>
              <a:t>Treatment and controls are observed before and after treatment – </a:t>
            </a:r>
            <a:r>
              <a:rPr lang="en-US" sz="1800" dirty="0">
                <a:solidFill>
                  <a:srgbClr val="BB16A3"/>
                </a:solidFill>
                <a:highlight>
                  <a:srgbClr val="FFFF00"/>
                </a:highlight>
                <a:latin typeface="Arial" panose="020B0604020202020204" pitchFamily="34" charset="0"/>
                <a:cs typeface="Arial" panose="020B0604020202020204" pitchFamily="34" charset="0"/>
              </a:rPr>
              <a:t>difference-in-differences (DID). </a:t>
            </a:r>
            <a:r>
              <a:rPr lang="en-US" sz="1800" dirty="0">
                <a:latin typeface="Arial" panose="020B0604020202020204" pitchFamily="34" charset="0"/>
                <a:cs typeface="Arial" panose="020B0604020202020204" pitchFamily="34" charset="0"/>
              </a:rPr>
              <a:t>Today we continue discussion from Lecture 8. </a:t>
            </a:r>
          </a:p>
          <a:p>
            <a:pPr marL="694800" lvl="1" indent="-457200"/>
            <a:r>
              <a:rPr lang="en-US" sz="1800" dirty="0">
                <a:latin typeface="Arial" panose="020B0604020202020204" pitchFamily="34" charset="0"/>
                <a:cs typeface="Arial" panose="020B0604020202020204" pitchFamily="34" charset="0"/>
              </a:rPr>
              <a:t>Selection mechanism is known – </a:t>
            </a:r>
            <a:r>
              <a:rPr lang="en-US" sz="1800" dirty="0">
                <a:solidFill>
                  <a:srgbClr val="BB16A3"/>
                </a:solidFill>
                <a:latin typeface="Arial" panose="020B0604020202020204" pitchFamily="34" charset="0"/>
                <a:cs typeface="Arial" panose="020B0604020202020204" pitchFamily="34" charset="0"/>
              </a:rPr>
              <a:t>regression discontinuity designs (RDD)</a:t>
            </a:r>
          </a:p>
          <a:p>
            <a:pPr marL="694800" lvl="1" indent="-457200"/>
            <a:r>
              <a:rPr lang="en-US" sz="1800" dirty="0">
                <a:latin typeface="Arial" panose="020B0604020202020204" pitchFamily="34" charset="0"/>
                <a:cs typeface="Arial" panose="020B0604020202020204" pitchFamily="34" charset="0"/>
              </a:rPr>
              <a:t>Exogenous variable induces variation in treatment – </a:t>
            </a:r>
            <a:r>
              <a:rPr lang="en-US" sz="1800" dirty="0">
                <a:solidFill>
                  <a:srgbClr val="BB16A3"/>
                </a:solidFill>
                <a:latin typeface="Arial" panose="020B0604020202020204" pitchFamily="34" charset="0"/>
                <a:cs typeface="Arial" panose="020B0604020202020204" pitchFamily="34" charset="0"/>
              </a:rPr>
              <a:t>instrumental variables (IV)</a:t>
            </a:r>
            <a:endParaRPr lang="en-US"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66592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Conclusions – Currie &amp; Reed (2011) </a:t>
            </a:r>
            <a:endParaRPr lang="fi-FI" dirty="0"/>
          </a:p>
        </p:txBody>
      </p:sp>
      <p:sp>
        <p:nvSpPr>
          <p:cNvPr id="3" name="Content Placeholder 2"/>
          <p:cNvSpPr>
            <a:spLocks noGrp="1"/>
          </p:cNvSpPr>
          <p:nvPr>
            <p:ph sz="quarter" idx="14"/>
          </p:nvPr>
        </p:nvSpPr>
        <p:spPr>
          <a:xfrm>
            <a:off x="468314" y="1417340"/>
            <a:ext cx="8207374" cy="3672408"/>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The E-</a:t>
            </a:r>
            <a:r>
              <a:rPr lang="en-US" dirty="0" err="1">
                <a:latin typeface="Arial" panose="020B0604020202020204" pitchFamily="34" charset="0"/>
                <a:cs typeface="Arial" panose="020B0604020202020204" pitchFamily="34" charset="0"/>
              </a:rPr>
              <a:t>ZPass</a:t>
            </a:r>
            <a:r>
              <a:rPr lang="en-US" dirty="0">
                <a:latin typeface="Arial" panose="020B0604020202020204" pitchFamily="34" charset="0"/>
                <a:cs typeface="Arial" panose="020B0604020202020204" pitchFamily="34" charset="0"/>
              </a:rPr>
              <a:t> reduced the incidence of prematurity and low birth weight in the vicinity of toll plazas by 6.7–9.1 percent and 8.5–11.3 percent, respectively</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These are large but not implausible effects given the correlations between proximity to traffic and birth outcomes found in previous studies</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Take away: policies intended to curb traffic congestion can have significant health benefits for local populations</a:t>
            </a:r>
            <a:r>
              <a:rPr lang="en-US" b="0" dirty="0">
                <a:latin typeface="Arial" panose="020B0604020202020204" pitchFamily="34" charset="0"/>
                <a:cs typeface="Arial" panose="020B0604020202020204" pitchFamily="34" charset="0"/>
              </a:rPr>
              <a:t> (in addition to the more often cited benefits in terms of reducing travel costs)</a:t>
            </a:r>
          </a:p>
        </p:txBody>
      </p:sp>
      <p:sp>
        <p:nvSpPr>
          <p:cNvPr id="4" name="Slide Number Placeholder 3">
            <a:extLst>
              <a:ext uri="{FF2B5EF4-FFF2-40B4-BE49-F238E27FC236}">
                <a16:creationId xmlns:a16="http://schemas.microsoft.com/office/drawing/2014/main" id="{25672007-1A12-1DDA-F75B-8CCAAF6B5DA8}"/>
              </a:ext>
            </a:extLst>
          </p:cNvPr>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Tree>
    <p:extLst>
      <p:ext uri="{BB962C8B-B14F-4D97-AF65-F5344CB8AC3E}">
        <p14:creationId xmlns:p14="http://schemas.microsoft.com/office/powerpoint/2010/main" val="130184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504155"/>
          </a:xfrm>
        </p:spPr>
        <p:txBody>
          <a:bodyPr/>
          <a:lstStyle/>
          <a:p>
            <a:r>
              <a:rPr lang="en-US" dirty="0"/>
              <a:t>Regression for multi-period DID* </a:t>
            </a:r>
          </a:p>
        </p:txBody>
      </p:sp>
      <p:sp>
        <p:nvSpPr>
          <p:cNvPr id="3" name="Content Placeholder 2"/>
          <p:cNvSpPr>
            <a:spLocks noGrp="1"/>
          </p:cNvSpPr>
          <p:nvPr>
            <p:ph sz="quarter" idx="14"/>
          </p:nvPr>
        </p:nvSpPr>
        <p:spPr>
          <a:xfrm>
            <a:off x="458818" y="1057300"/>
            <a:ext cx="8207374" cy="4320480"/>
          </a:xfrm>
        </p:spPr>
        <p:txBody>
          <a:bodyPr/>
          <a:lstStyle/>
          <a:p>
            <a:pPr marL="342900" indent="-342900">
              <a:spcBef>
                <a:spcPts val="600"/>
              </a:spcBef>
              <a:buFont typeface="Arial" panose="020B0604020202020204" pitchFamily="34" charset="0"/>
              <a:buChar char="•"/>
            </a:pPr>
            <a:r>
              <a:rPr lang="en-US" sz="1900" b="0" dirty="0">
                <a:latin typeface="Arial" panose="020B0604020202020204" pitchFamily="34" charset="0"/>
                <a:cs typeface="Arial" panose="020B0604020202020204" pitchFamily="34" charset="0"/>
              </a:rPr>
              <a:t>Question last time: </a:t>
            </a:r>
            <a:r>
              <a:rPr lang="en-US" sz="1900" dirty="0">
                <a:latin typeface="Arial" panose="020B0604020202020204" pitchFamily="34" charset="0"/>
                <a:cs typeface="Arial" panose="020B0604020202020204" pitchFamily="34" charset="0"/>
              </a:rPr>
              <a:t>Why is regression better than just comparing means? </a:t>
            </a:r>
          </a:p>
          <a:p>
            <a:pPr marL="342900" indent="-342900">
              <a:spcBef>
                <a:spcPts val="600"/>
              </a:spcBef>
              <a:buFont typeface="Arial" panose="020B0604020202020204" pitchFamily="34" charset="0"/>
              <a:buChar char="•"/>
            </a:pPr>
            <a:r>
              <a:rPr lang="en-US" sz="1900" b="0" dirty="0">
                <a:latin typeface="Arial" panose="020B0604020202020204" pitchFamily="34" charset="0"/>
                <a:cs typeface="Arial" panose="020B0604020202020204" pitchFamily="34" charset="0"/>
              </a:rPr>
              <a:t>For a simple 2X2 example as we saw in Lecture 8 (Card and Kreuger, 1994) the difference is not that big.  </a:t>
            </a:r>
          </a:p>
          <a:p>
            <a:pPr marL="342900" indent="-342900">
              <a:spcBef>
                <a:spcPts val="600"/>
              </a:spcBef>
              <a:buFont typeface="Arial" panose="020B0604020202020204" pitchFamily="34" charset="0"/>
              <a:buChar char="•"/>
            </a:pPr>
            <a:r>
              <a:rPr lang="en-US" sz="1900" b="0" dirty="0">
                <a:latin typeface="Arial" panose="020B0604020202020204" pitchFamily="34" charset="0"/>
                <a:cs typeface="Arial" panose="020B0604020202020204" pitchFamily="34" charset="0"/>
              </a:rPr>
              <a:t>Regression provides both an estimate and standard error, and calculates the p-value (but it is of course possible to get similar information also with means and standard deviations for a known distribution). </a:t>
            </a:r>
          </a:p>
          <a:p>
            <a:pPr marL="342900" indent="-342900">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Regression is easier to generalize to more demanding setups,  such as with DID analysis with many periods and multiple comparisons. </a:t>
            </a:r>
          </a:p>
        </p:txBody>
      </p:sp>
      <p:sp>
        <p:nvSpPr>
          <p:cNvPr id="4" name="Slide Number Placeholder 3">
            <a:extLst>
              <a:ext uri="{FF2B5EF4-FFF2-40B4-BE49-F238E27FC236}">
                <a16:creationId xmlns:a16="http://schemas.microsoft.com/office/drawing/2014/main" id="{B1075638-C76C-2657-4DD3-1C81D2D910C7}"/>
              </a:ext>
            </a:extLst>
          </p:cNvPr>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Tree>
    <p:extLst>
      <p:ext uri="{BB962C8B-B14F-4D97-AF65-F5344CB8AC3E}">
        <p14:creationId xmlns:p14="http://schemas.microsoft.com/office/powerpoint/2010/main" val="228236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504155"/>
          </a:xfrm>
        </p:spPr>
        <p:txBody>
          <a:bodyPr/>
          <a:lstStyle/>
          <a:p>
            <a:r>
              <a:rPr lang="en-US" dirty="0"/>
              <a:t>DID with differential treatment times</a:t>
            </a:r>
          </a:p>
        </p:txBody>
      </p:sp>
      <p:sp>
        <p:nvSpPr>
          <p:cNvPr id="3" name="Content Placeholder 2"/>
          <p:cNvSpPr>
            <a:spLocks noGrp="1"/>
          </p:cNvSpPr>
          <p:nvPr>
            <p:ph sz="quarter" idx="14"/>
          </p:nvPr>
        </p:nvSpPr>
        <p:spPr>
          <a:xfrm>
            <a:off x="458818" y="1057300"/>
            <a:ext cx="8207374" cy="4320480"/>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Most DID applications exploit variation across groups of units that </a:t>
            </a:r>
            <a:r>
              <a:rPr lang="en-US" dirty="0">
                <a:solidFill>
                  <a:srgbClr val="BB16A3"/>
                </a:solidFill>
                <a:latin typeface="Arial" panose="020B0604020202020204" pitchFamily="34" charset="0"/>
                <a:cs typeface="Arial" panose="020B0604020202020204" pitchFamily="34" charset="0"/>
              </a:rPr>
              <a:t>receive treatment at different times</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 some applications, all units are eventually treated, e.g. a rollout of a national policy</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 others there is a control group that never gets treated</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Rollout is a great way to make sure we learn something about the effects of the policy</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 principle this is all fine</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But there are complicated issues concerning staggered designs and the literature is moving forward on this</a:t>
            </a:r>
          </a:p>
          <a:p>
            <a:pPr marL="342900" indent="-342900">
              <a:spcBef>
                <a:spcPts val="600"/>
              </a:spcBef>
              <a:buFont typeface="Arial" panose="020B0604020202020204" pitchFamily="34" charset="0"/>
              <a:buChar char="•"/>
            </a:pPr>
            <a:endParaRPr lang="en-US" dirty="0">
              <a:solidFill>
                <a:srgbClr val="BB16A3"/>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1075638-C76C-2657-4DD3-1C81D2D910C7}"/>
              </a:ext>
            </a:extLst>
          </p:cNvPr>
          <p:cNvSpPr>
            <a:spLocks noGrp="1"/>
          </p:cNvSpPr>
          <p:nvPr>
            <p:ph type="sldNum" sz="quarter" idx="17"/>
          </p:nvPr>
        </p:nvSpPr>
        <p:spPr/>
        <p:txBody>
          <a:bodyPr/>
          <a:lstStyle/>
          <a:p>
            <a:pPr>
              <a:defRPr/>
            </a:pPr>
            <a:fld id="{49EFD4B7-1CC6-864B-A72A-C978B70BBA9B}" type="slidenum">
              <a:rPr lang="fi-FI" smtClean="0"/>
              <a:pPr>
                <a:defRPr/>
              </a:pPr>
              <a:t>22</a:t>
            </a:fld>
            <a:endParaRPr lang="fi-FI"/>
          </a:p>
        </p:txBody>
      </p:sp>
    </p:spTree>
    <p:extLst>
      <p:ext uri="{BB962C8B-B14F-4D97-AF65-F5344CB8AC3E}">
        <p14:creationId xmlns:p14="http://schemas.microsoft.com/office/powerpoint/2010/main" val="250909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a:t>Problems with staggered T: Recall example</a:t>
            </a:r>
            <a:endParaRPr lang="fi-FI" sz="3000" dirty="0"/>
          </a:p>
        </p:txBody>
      </p:sp>
      <p:cxnSp>
        <p:nvCxnSpPr>
          <p:cNvPr id="7" name="Suora nuoliyhdysviiva 17">
            <a:extLst>
              <a:ext uri="{FF2B5EF4-FFF2-40B4-BE49-F238E27FC236}">
                <a16:creationId xmlns:a16="http://schemas.microsoft.com/office/drawing/2014/main" id="{367CA25C-82B3-4CDA-863A-AB3DEC13955B}"/>
              </a:ext>
            </a:extLst>
          </p:cNvPr>
          <p:cNvCxnSpPr/>
          <p:nvPr/>
        </p:nvCxnSpPr>
        <p:spPr>
          <a:xfrm flipV="1">
            <a:off x="1331640" y="1633364"/>
            <a:ext cx="0" cy="3456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uora nuoliyhdysviiva 20">
            <a:extLst>
              <a:ext uri="{FF2B5EF4-FFF2-40B4-BE49-F238E27FC236}">
                <a16:creationId xmlns:a16="http://schemas.microsoft.com/office/drawing/2014/main" id="{282B088C-289D-4F87-BB36-14D8F5D0E5BA}"/>
              </a:ext>
            </a:extLst>
          </p:cNvPr>
          <p:cNvCxnSpPr>
            <a:cxnSpLocks/>
          </p:cNvCxnSpPr>
          <p:nvPr/>
        </p:nvCxnSpPr>
        <p:spPr>
          <a:xfrm flipV="1">
            <a:off x="305983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uora nuoliyhdysviiva 21">
            <a:extLst>
              <a:ext uri="{FF2B5EF4-FFF2-40B4-BE49-F238E27FC236}">
                <a16:creationId xmlns:a16="http://schemas.microsoft.com/office/drawing/2014/main" id="{B7B21696-984A-409D-BB91-5AFA409B24CB}"/>
              </a:ext>
            </a:extLst>
          </p:cNvPr>
          <p:cNvCxnSpPr>
            <a:cxnSpLocks/>
          </p:cNvCxnSpPr>
          <p:nvPr/>
        </p:nvCxnSpPr>
        <p:spPr>
          <a:xfrm>
            <a:off x="1331640" y="5089748"/>
            <a:ext cx="57606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uora nuoliyhdysviiva 24">
            <a:extLst>
              <a:ext uri="{FF2B5EF4-FFF2-40B4-BE49-F238E27FC236}">
                <a16:creationId xmlns:a16="http://schemas.microsoft.com/office/drawing/2014/main" id="{6838FBCE-98B3-4D6A-BA23-CF698EF1DBB8}"/>
              </a:ext>
            </a:extLst>
          </p:cNvPr>
          <p:cNvCxnSpPr>
            <a:cxnSpLocks/>
          </p:cNvCxnSpPr>
          <p:nvPr/>
        </p:nvCxnSpPr>
        <p:spPr>
          <a:xfrm flipV="1">
            <a:off x="5868144" y="3361556"/>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uora nuoliyhdysviiva 25">
            <a:extLst>
              <a:ext uri="{FF2B5EF4-FFF2-40B4-BE49-F238E27FC236}">
                <a16:creationId xmlns:a16="http://schemas.microsoft.com/office/drawing/2014/main" id="{6B4630FD-91B3-4EF1-9D3B-4321FE89DE19}"/>
              </a:ext>
            </a:extLst>
          </p:cNvPr>
          <p:cNvCxnSpPr>
            <a:cxnSpLocks/>
          </p:cNvCxnSpPr>
          <p:nvPr/>
        </p:nvCxnSpPr>
        <p:spPr>
          <a:xfrm flipV="1">
            <a:off x="5868144" y="2929508"/>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kstikehys 16">
            <a:extLst>
              <a:ext uri="{FF2B5EF4-FFF2-40B4-BE49-F238E27FC236}">
                <a16:creationId xmlns:a16="http://schemas.microsoft.com/office/drawing/2014/main" id="{AD1406D2-075D-491C-8CE3-8D1CA4D134AF}"/>
              </a:ext>
            </a:extLst>
          </p:cNvPr>
          <p:cNvSpPr txBox="1"/>
          <p:nvPr/>
        </p:nvSpPr>
        <p:spPr>
          <a:xfrm>
            <a:off x="6300192" y="5161756"/>
            <a:ext cx="792088" cy="369332"/>
          </a:xfrm>
          <a:prstGeom prst="rect">
            <a:avLst/>
          </a:prstGeom>
          <a:noFill/>
        </p:spPr>
        <p:txBody>
          <a:bodyPr wrap="square" rtlCol="0">
            <a:spAutoFit/>
          </a:bodyPr>
          <a:lstStyle/>
          <a:p>
            <a:r>
              <a:rPr lang="fi-FI" i="1" dirty="0">
                <a:latin typeface="Times New Roman" pitchFamily="18" charset="0"/>
                <a:cs typeface="Times New Roman" pitchFamily="18" charset="0"/>
              </a:rPr>
              <a:t>Time</a:t>
            </a:r>
            <a:endParaRPr lang="fi-FI" dirty="0"/>
          </a:p>
        </p:txBody>
      </p:sp>
      <p:cxnSp>
        <p:nvCxnSpPr>
          <p:cNvPr id="14" name="Suora nuoliyhdysviiva 29">
            <a:extLst>
              <a:ext uri="{FF2B5EF4-FFF2-40B4-BE49-F238E27FC236}">
                <a16:creationId xmlns:a16="http://schemas.microsoft.com/office/drawing/2014/main" id="{81E018F9-0279-4DB5-A8B9-F59084E450B2}"/>
              </a:ext>
            </a:extLst>
          </p:cNvPr>
          <p:cNvCxnSpPr>
            <a:cxnSpLocks/>
          </p:cNvCxnSpPr>
          <p:nvPr/>
        </p:nvCxnSpPr>
        <p:spPr>
          <a:xfrm flipV="1">
            <a:off x="4716016" y="3001516"/>
            <a:ext cx="1152128"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uora nuoliyhdysviiva 30">
            <a:extLst>
              <a:ext uri="{FF2B5EF4-FFF2-40B4-BE49-F238E27FC236}">
                <a16:creationId xmlns:a16="http://schemas.microsoft.com/office/drawing/2014/main" id="{99137172-5288-4ABD-8FA8-55AC902F8E5B}"/>
              </a:ext>
            </a:extLst>
          </p:cNvPr>
          <p:cNvCxnSpPr>
            <a:cxnSpLocks/>
          </p:cNvCxnSpPr>
          <p:nvPr/>
        </p:nvCxnSpPr>
        <p:spPr>
          <a:xfrm flipV="1">
            <a:off x="3635896" y="3073524"/>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uora nuoliyhdysviiva 31">
            <a:extLst>
              <a:ext uri="{FF2B5EF4-FFF2-40B4-BE49-F238E27FC236}">
                <a16:creationId xmlns:a16="http://schemas.microsoft.com/office/drawing/2014/main" id="{FF6D0F16-52C6-4592-B03F-DD6AC9A8AC2E}"/>
              </a:ext>
            </a:extLst>
          </p:cNvPr>
          <p:cNvCxnSpPr/>
          <p:nvPr/>
        </p:nvCxnSpPr>
        <p:spPr>
          <a:xfrm flipV="1">
            <a:off x="2555776" y="3145532"/>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uora nuoliyhdysviiva 32">
            <a:extLst>
              <a:ext uri="{FF2B5EF4-FFF2-40B4-BE49-F238E27FC236}">
                <a16:creationId xmlns:a16="http://schemas.microsoft.com/office/drawing/2014/main" id="{DE94CA74-9718-4469-BB1C-70CAB6829BB2}"/>
              </a:ext>
            </a:extLst>
          </p:cNvPr>
          <p:cNvCxnSpPr>
            <a:cxnSpLocks/>
          </p:cNvCxnSpPr>
          <p:nvPr/>
        </p:nvCxnSpPr>
        <p:spPr>
          <a:xfrm flipV="1">
            <a:off x="1547664" y="3217540"/>
            <a:ext cx="1008112" cy="144016"/>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uora nuoliyhdysviiva 33">
            <a:extLst>
              <a:ext uri="{FF2B5EF4-FFF2-40B4-BE49-F238E27FC236}">
                <a16:creationId xmlns:a16="http://schemas.microsoft.com/office/drawing/2014/main" id="{48325FFC-7AFC-4070-92B0-28C544AB670D}"/>
              </a:ext>
            </a:extLst>
          </p:cNvPr>
          <p:cNvCxnSpPr>
            <a:cxnSpLocks/>
          </p:cNvCxnSpPr>
          <p:nvPr/>
        </p:nvCxnSpPr>
        <p:spPr>
          <a:xfrm flipV="1">
            <a:off x="1547664" y="4009628"/>
            <a:ext cx="1008112" cy="144016"/>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uora nuoliyhdysviiva 34">
            <a:extLst>
              <a:ext uri="{FF2B5EF4-FFF2-40B4-BE49-F238E27FC236}">
                <a16:creationId xmlns:a16="http://schemas.microsoft.com/office/drawing/2014/main" id="{DE348C1F-EA41-46B2-A45B-1CCD5B2587FD}"/>
              </a:ext>
            </a:extLst>
          </p:cNvPr>
          <p:cNvCxnSpPr>
            <a:cxnSpLocks/>
          </p:cNvCxnSpPr>
          <p:nvPr/>
        </p:nvCxnSpPr>
        <p:spPr>
          <a:xfrm flipV="1">
            <a:off x="4716016" y="3433564"/>
            <a:ext cx="1152128" cy="43204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uora nuoliyhdysviiva 35">
            <a:extLst>
              <a:ext uri="{FF2B5EF4-FFF2-40B4-BE49-F238E27FC236}">
                <a16:creationId xmlns:a16="http://schemas.microsoft.com/office/drawing/2014/main" id="{FC6C1916-94E6-4E0B-B400-035A068B3696}"/>
              </a:ext>
            </a:extLst>
          </p:cNvPr>
          <p:cNvCxnSpPr>
            <a:cxnSpLocks/>
          </p:cNvCxnSpPr>
          <p:nvPr/>
        </p:nvCxnSpPr>
        <p:spPr>
          <a:xfrm flipV="1">
            <a:off x="3635896" y="3865612"/>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uora nuoliyhdysviiva 36">
            <a:extLst>
              <a:ext uri="{FF2B5EF4-FFF2-40B4-BE49-F238E27FC236}">
                <a16:creationId xmlns:a16="http://schemas.microsoft.com/office/drawing/2014/main" id="{D585F294-08CD-4E30-9CFF-CF9099EF694B}"/>
              </a:ext>
            </a:extLst>
          </p:cNvPr>
          <p:cNvCxnSpPr/>
          <p:nvPr/>
        </p:nvCxnSpPr>
        <p:spPr>
          <a:xfrm flipV="1">
            <a:off x="2555776" y="3937620"/>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kstikehys 35">
            <a:extLst>
              <a:ext uri="{FF2B5EF4-FFF2-40B4-BE49-F238E27FC236}">
                <a16:creationId xmlns:a16="http://schemas.microsoft.com/office/drawing/2014/main" id="{5F4B424D-F9C4-46AA-AEC3-0E9A3B60EA8B}"/>
              </a:ext>
            </a:extLst>
          </p:cNvPr>
          <p:cNvSpPr txBox="1"/>
          <p:nvPr/>
        </p:nvSpPr>
        <p:spPr>
          <a:xfrm>
            <a:off x="971600" y="1417340"/>
            <a:ext cx="432048" cy="338554"/>
          </a:xfrm>
          <a:prstGeom prst="rect">
            <a:avLst/>
          </a:prstGeom>
          <a:noFill/>
        </p:spPr>
        <p:txBody>
          <a:bodyPr wrap="square" rtlCol="0">
            <a:spAutoFit/>
          </a:bodyPr>
          <a:lstStyle/>
          <a:p>
            <a:r>
              <a:rPr lang="fi-FI" sz="1600" i="1" dirty="0">
                <a:latin typeface="Times New Roman" pitchFamily="18" charset="0"/>
                <a:cs typeface="Times New Roman" pitchFamily="18" charset="0"/>
              </a:rPr>
              <a:t>y</a:t>
            </a:r>
            <a:endParaRPr lang="fi-FI" sz="1600" dirty="0"/>
          </a:p>
        </p:txBody>
      </p:sp>
      <p:cxnSp>
        <p:nvCxnSpPr>
          <p:cNvPr id="24" name="Suora nuoliyhdysviiva 20">
            <a:extLst>
              <a:ext uri="{FF2B5EF4-FFF2-40B4-BE49-F238E27FC236}">
                <a16:creationId xmlns:a16="http://schemas.microsoft.com/office/drawing/2014/main" id="{EC8FE452-A3C1-459E-83DC-C3E8BE5B89DF}"/>
              </a:ext>
            </a:extLst>
          </p:cNvPr>
          <p:cNvCxnSpPr>
            <a:cxnSpLocks/>
          </p:cNvCxnSpPr>
          <p:nvPr/>
        </p:nvCxnSpPr>
        <p:spPr>
          <a:xfrm flipV="1">
            <a:off x="522007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uora nuoliyhdysviiva 25">
            <a:extLst>
              <a:ext uri="{FF2B5EF4-FFF2-40B4-BE49-F238E27FC236}">
                <a16:creationId xmlns:a16="http://schemas.microsoft.com/office/drawing/2014/main" id="{AAB5642B-47FC-438E-B4C8-E18FFA61E61B}"/>
              </a:ext>
            </a:extLst>
          </p:cNvPr>
          <p:cNvCxnSpPr>
            <a:cxnSpLocks/>
          </p:cNvCxnSpPr>
          <p:nvPr/>
        </p:nvCxnSpPr>
        <p:spPr>
          <a:xfrm flipV="1">
            <a:off x="5796136" y="1993404"/>
            <a:ext cx="1080120"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uora nuoliyhdysviiva 29">
            <a:extLst>
              <a:ext uri="{FF2B5EF4-FFF2-40B4-BE49-F238E27FC236}">
                <a16:creationId xmlns:a16="http://schemas.microsoft.com/office/drawing/2014/main" id="{ED874D60-6355-4396-894F-6CB1067A69AE}"/>
              </a:ext>
            </a:extLst>
          </p:cNvPr>
          <p:cNvCxnSpPr>
            <a:cxnSpLocks/>
          </p:cNvCxnSpPr>
          <p:nvPr/>
        </p:nvCxnSpPr>
        <p:spPr>
          <a:xfrm flipV="1">
            <a:off x="4644008" y="2065412"/>
            <a:ext cx="1152128"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uora nuoliyhdysviiva 30">
            <a:extLst>
              <a:ext uri="{FF2B5EF4-FFF2-40B4-BE49-F238E27FC236}">
                <a16:creationId xmlns:a16="http://schemas.microsoft.com/office/drawing/2014/main" id="{51487B19-18EC-4D8D-8028-280EF347731F}"/>
              </a:ext>
            </a:extLst>
          </p:cNvPr>
          <p:cNvCxnSpPr>
            <a:cxnSpLocks/>
          </p:cNvCxnSpPr>
          <p:nvPr/>
        </p:nvCxnSpPr>
        <p:spPr>
          <a:xfrm flipV="1">
            <a:off x="3635896" y="2137420"/>
            <a:ext cx="1008112"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uora nuoliyhdysviiva 31">
            <a:extLst>
              <a:ext uri="{FF2B5EF4-FFF2-40B4-BE49-F238E27FC236}">
                <a16:creationId xmlns:a16="http://schemas.microsoft.com/office/drawing/2014/main" id="{AE8D25D1-82DD-4DE9-B27D-1AF3B0BFD880}"/>
              </a:ext>
            </a:extLst>
          </p:cNvPr>
          <p:cNvCxnSpPr>
            <a:cxnSpLocks/>
          </p:cNvCxnSpPr>
          <p:nvPr/>
        </p:nvCxnSpPr>
        <p:spPr>
          <a:xfrm flipV="1">
            <a:off x="2555776" y="2209428"/>
            <a:ext cx="1080120" cy="50405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uora nuoliyhdysviiva 32">
            <a:extLst>
              <a:ext uri="{FF2B5EF4-FFF2-40B4-BE49-F238E27FC236}">
                <a16:creationId xmlns:a16="http://schemas.microsoft.com/office/drawing/2014/main" id="{FB197465-706E-414C-AF1C-5ABAA2F40604}"/>
              </a:ext>
            </a:extLst>
          </p:cNvPr>
          <p:cNvCxnSpPr>
            <a:cxnSpLocks/>
          </p:cNvCxnSpPr>
          <p:nvPr/>
        </p:nvCxnSpPr>
        <p:spPr>
          <a:xfrm flipV="1">
            <a:off x="1475656" y="2713484"/>
            <a:ext cx="1080120" cy="14401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63C093B-18D8-4E23-A570-E78121172B6B}"/>
              </a:ext>
            </a:extLst>
          </p:cNvPr>
          <p:cNvCxnSpPr>
            <a:cxnSpLocks/>
          </p:cNvCxnSpPr>
          <p:nvPr/>
        </p:nvCxnSpPr>
        <p:spPr>
          <a:xfrm>
            <a:off x="1331640" y="4945732"/>
            <a:ext cx="172819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0029CB4-CBF2-478F-88FF-48BE3E5B1CF4}"/>
              </a:ext>
            </a:extLst>
          </p:cNvPr>
          <p:cNvSpPr txBox="1"/>
          <p:nvPr/>
        </p:nvSpPr>
        <p:spPr>
          <a:xfrm>
            <a:off x="1403648" y="4526577"/>
            <a:ext cx="1440160" cy="246221"/>
          </a:xfrm>
          <a:prstGeom prst="rect">
            <a:avLst/>
          </a:prstGeom>
          <a:noFill/>
        </p:spPr>
        <p:txBody>
          <a:bodyPr wrap="square" lIns="0" tIns="0" rIns="0" bIns="0" rtlCol="0">
            <a:spAutoFit/>
          </a:bodyPr>
          <a:lstStyle/>
          <a:p>
            <a:r>
              <a:rPr lang="en-GB" sz="1600" dirty="0"/>
              <a:t>No one treated</a:t>
            </a:r>
          </a:p>
        </p:txBody>
      </p:sp>
      <p:cxnSp>
        <p:nvCxnSpPr>
          <p:cNvPr id="53" name="Straight Arrow Connector 52">
            <a:extLst>
              <a:ext uri="{FF2B5EF4-FFF2-40B4-BE49-F238E27FC236}">
                <a16:creationId xmlns:a16="http://schemas.microsoft.com/office/drawing/2014/main" id="{9DA9F48A-3463-4480-B2B1-755EA5CA6130}"/>
              </a:ext>
            </a:extLst>
          </p:cNvPr>
          <p:cNvCxnSpPr>
            <a:cxnSpLocks/>
          </p:cNvCxnSpPr>
          <p:nvPr/>
        </p:nvCxnSpPr>
        <p:spPr>
          <a:xfrm>
            <a:off x="3131840" y="4945732"/>
            <a:ext cx="201622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0F47CB8-064F-4721-BCFA-0F2921E4652A}"/>
              </a:ext>
            </a:extLst>
          </p:cNvPr>
          <p:cNvCxnSpPr>
            <a:cxnSpLocks/>
          </p:cNvCxnSpPr>
          <p:nvPr/>
        </p:nvCxnSpPr>
        <p:spPr>
          <a:xfrm>
            <a:off x="5292080" y="4945732"/>
            <a:ext cx="1584176"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778B2EF-4F88-43FE-9A37-870B713B43A4}"/>
              </a:ext>
            </a:extLst>
          </p:cNvPr>
          <p:cNvSpPr txBox="1"/>
          <p:nvPr/>
        </p:nvSpPr>
        <p:spPr>
          <a:xfrm>
            <a:off x="5364095" y="4493939"/>
            <a:ext cx="2016217" cy="246221"/>
          </a:xfrm>
          <a:prstGeom prst="rect">
            <a:avLst/>
          </a:prstGeom>
          <a:noFill/>
        </p:spPr>
        <p:txBody>
          <a:bodyPr wrap="square" lIns="0" tIns="0" rIns="0" bIns="0" rtlCol="0">
            <a:spAutoFit/>
          </a:bodyPr>
          <a:lstStyle/>
          <a:p>
            <a:r>
              <a:rPr lang="en-GB" sz="1600" dirty="0"/>
              <a:t>Green and red treated</a:t>
            </a:r>
          </a:p>
        </p:txBody>
      </p:sp>
      <p:sp>
        <p:nvSpPr>
          <p:cNvPr id="59" name="TextBox 58">
            <a:extLst>
              <a:ext uri="{FF2B5EF4-FFF2-40B4-BE49-F238E27FC236}">
                <a16:creationId xmlns:a16="http://schemas.microsoft.com/office/drawing/2014/main" id="{7DD6367E-9C09-4A92-A956-ECDA10F8A922}"/>
              </a:ext>
            </a:extLst>
          </p:cNvPr>
          <p:cNvSpPr txBox="1"/>
          <p:nvPr/>
        </p:nvSpPr>
        <p:spPr>
          <a:xfrm>
            <a:off x="3275856" y="4513684"/>
            <a:ext cx="1440160" cy="246221"/>
          </a:xfrm>
          <a:prstGeom prst="rect">
            <a:avLst/>
          </a:prstGeom>
          <a:noFill/>
        </p:spPr>
        <p:txBody>
          <a:bodyPr wrap="square" lIns="0" tIns="0" rIns="0" bIns="0" rtlCol="0">
            <a:spAutoFit/>
          </a:bodyPr>
          <a:lstStyle/>
          <a:p>
            <a:r>
              <a:rPr lang="en-GB" sz="1600" dirty="0"/>
              <a:t>Green treated </a:t>
            </a:r>
          </a:p>
        </p:txBody>
      </p:sp>
      <p:cxnSp>
        <p:nvCxnSpPr>
          <p:cNvPr id="4" name="Straight Arrow Connector 3">
            <a:extLst>
              <a:ext uri="{FF2B5EF4-FFF2-40B4-BE49-F238E27FC236}">
                <a16:creationId xmlns:a16="http://schemas.microsoft.com/office/drawing/2014/main" id="{D663C0D1-6B2D-444A-918A-E5EFC2E13166}"/>
              </a:ext>
            </a:extLst>
          </p:cNvPr>
          <p:cNvCxnSpPr>
            <a:cxnSpLocks/>
          </p:cNvCxnSpPr>
          <p:nvPr/>
        </p:nvCxnSpPr>
        <p:spPr>
          <a:xfrm flipH="1">
            <a:off x="5290961" y="1445884"/>
            <a:ext cx="232966" cy="279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C60FC90-3469-45A6-8EAD-8057F1923DDD}"/>
              </a:ext>
            </a:extLst>
          </p:cNvPr>
          <p:cNvSpPr txBox="1"/>
          <p:nvPr/>
        </p:nvSpPr>
        <p:spPr>
          <a:xfrm>
            <a:off x="5364088" y="927069"/>
            <a:ext cx="3384376" cy="430887"/>
          </a:xfrm>
          <a:prstGeom prst="rect">
            <a:avLst/>
          </a:prstGeom>
          <a:noFill/>
        </p:spPr>
        <p:txBody>
          <a:bodyPr wrap="square" lIns="0" tIns="0" rIns="0" bIns="0" rtlCol="0">
            <a:spAutoFit/>
          </a:bodyPr>
          <a:lstStyle/>
          <a:p>
            <a:r>
              <a:rPr lang="en-GB" sz="1400" dirty="0">
                <a:latin typeface="Times New Roman" panose="02020603050405020304" pitchFamily="18" charset="0"/>
                <a:cs typeface="Times New Roman" panose="02020603050405020304" pitchFamily="18" charset="0"/>
              </a:rPr>
              <a:t>Comparison of late treated group to the control group and the early treated group</a:t>
            </a:r>
          </a:p>
        </p:txBody>
      </p:sp>
      <p:sp>
        <p:nvSpPr>
          <p:cNvPr id="3" name="Slide Number Placeholder 2">
            <a:extLst>
              <a:ext uri="{FF2B5EF4-FFF2-40B4-BE49-F238E27FC236}">
                <a16:creationId xmlns:a16="http://schemas.microsoft.com/office/drawing/2014/main" id="{8AAD5C2A-5BA5-39CA-9125-F97F3DE57C8B}"/>
              </a:ext>
            </a:extLst>
          </p:cNvPr>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
        <p:nvSpPr>
          <p:cNvPr id="6" name="TextBox 5">
            <a:extLst>
              <a:ext uri="{FF2B5EF4-FFF2-40B4-BE49-F238E27FC236}">
                <a16:creationId xmlns:a16="http://schemas.microsoft.com/office/drawing/2014/main" id="{BC020B45-BE12-FD77-28F4-7A15B296BAD3}"/>
              </a:ext>
            </a:extLst>
          </p:cNvPr>
          <p:cNvSpPr txBox="1"/>
          <p:nvPr/>
        </p:nvSpPr>
        <p:spPr>
          <a:xfrm>
            <a:off x="1544303" y="1152291"/>
            <a:ext cx="3171703" cy="430887"/>
          </a:xfrm>
          <a:prstGeom prst="rect">
            <a:avLst/>
          </a:prstGeom>
          <a:noFill/>
        </p:spPr>
        <p:txBody>
          <a:bodyPr wrap="square" lIns="0" tIns="0" rIns="0" bIns="0" rtlCol="0">
            <a:spAutoFit/>
          </a:bodyPr>
          <a:lstStyle/>
          <a:p>
            <a:r>
              <a:rPr lang="en-GB" sz="1400" dirty="0">
                <a:latin typeface="Times New Roman" panose="02020603050405020304" pitchFamily="18" charset="0"/>
                <a:cs typeface="Times New Roman" panose="02020603050405020304" pitchFamily="18" charset="0"/>
              </a:rPr>
              <a:t>Comparison of early treated group to the control group and the late treated group</a:t>
            </a:r>
          </a:p>
        </p:txBody>
      </p:sp>
      <p:cxnSp>
        <p:nvCxnSpPr>
          <p:cNvPr id="22" name="Straight Arrow Connector 21">
            <a:extLst>
              <a:ext uri="{FF2B5EF4-FFF2-40B4-BE49-F238E27FC236}">
                <a16:creationId xmlns:a16="http://schemas.microsoft.com/office/drawing/2014/main" id="{4D2A0FE4-EA3D-F451-5601-F41F60FD4C2F}"/>
              </a:ext>
            </a:extLst>
          </p:cNvPr>
          <p:cNvCxnSpPr>
            <a:cxnSpLocks/>
          </p:cNvCxnSpPr>
          <p:nvPr/>
        </p:nvCxnSpPr>
        <p:spPr>
          <a:xfrm flipH="1">
            <a:off x="3195377" y="1633364"/>
            <a:ext cx="232966" cy="279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96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5F07-9720-A3B9-305B-F049FE14A38E}"/>
              </a:ext>
            </a:extLst>
          </p:cNvPr>
          <p:cNvSpPr>
            <a:spLocks noGrp="1"/>
          </p:cNvSpPr>
          <p:nvPr>
            <p:ph type="ctrTitle"/>
          </p:nvPr>
        </p:nvSpPr>
        <p:spPr/>
        <p:txBody>
          <a:bodyPr/>
          <a:lstStyle/>
          <a:p>
            <a:r>
              <a:rPr lang="en-US" sz="3600" dirty="0"/>
              <a:t>Problems with staggered treatment</a:t>
            </a:r>
            <a:endParaRPr lang="en-FI" dirty="0"/>
          </a:p>
        </p:txBody>
      </p:sp>
      <p:sp>
        <p:nvSpPr>
          <p:cNvPr id="3" name="Content Placeholder 2">
            <a:extLst>
              <a:ext uri="{FF2B5EF4-FFF2-40B4-BE49-F238E27FC236}">
                <a16:creationId xmlns:a16="http://schemas.microsoft.com/office/drawing/2014/main" id="{12423665-643C-E267-6032-3D9ED31331B5}"/>
              </a:ext>
            </a:extLst>
          </p:cNvPr>
          <p:cNvSpPr>
            <a:spLocks noGrp="1"/>
          </p:cNvSpPr>
          <p:nvPr>
            <p:ph sz="quarter" idx="14"/>
          </p:nvPr>
        </p:nvSpPr>
        <p:spPr>
          <a:xfrm>
            <a:off x="468314" y="913285"/>
            <a:ext cx="8207374" cy="3960440"/>
          </a:xfrm>
        </p:spPr>
        <p:txBody>
          <a:bodyPr/>
          <a:lstStyle/>
          <a:p>
            <a:r>
              <a:rPr lang="en-FI" sz="1800" b="0" dirty="0"/>
              <a:t>In the example on previous page, the Green group is both part of the control group and part of the treated group. </a:t>
            </a:r>
          </a:p>
          <a:p>
            <a:endParaRPr lang="en-FI" sz="1800" b="0" dirty="0"/>
          </a:p>
          <a:p>
            <a:r>
              <a:rPr lang="en-FI" sz="1800" b="0" dirty="0"/>
              <a:t>More generally, in DID with staggered treatment, the analysis consists of multiple 2X2 comparisons around the time windows when a unit is treated. </a:t>
            </a:r>
          </a:p>
          <a:p>
            <a:endParaRPr lang="en-FI" sz="1800" b="0" dirty="0"/>
          </a:p>
          <a:p>
            <a:r>
              <a:rPr lang="en-FI" sz="1800" b="0" dirty="0"/>
              <a:t>If treatment effects are heterogenous, i.e. differ over time, analyzing staggered treatments with “regular” DID methods (Two way fixed effects) can give biased results, and lead to both Type I and Type II errors (i.e. we do not know in what direction the bias goes!) </a:t>
            </a:r>
          </a:p>
          <a:p>
            <a:endParaRPr lang="en-FI" sz="1800" b="0" dirty="0"/>
          </a:p>
          <a:p>
            <a:r>
              <a:rPr lang="en-FI" sz="1800" b="0" dirty="0"/>
              <a:t>There is currently an active discussion and new method versions have been developed that can address these challenges. </a:t>
            </a:r>
          </a:p>
        </p:txBody>
      </p:sp>
      <p:sp>
        <p:nvSpPr>
          <p:cNvPr id="4" name="Slide Number Placeholder 3">
            <a:extLst>
              <a:ext uri="{FF2B5EF4-FFF2-40B4-BE49-F238E27FC236}">
                <a16:creationId xmlns:a16="http://schemas.microsoft.com/office/drawing/2014/main" id="{10328DFE-30E9-223D-C2BD-2C5B12C82F64}"/>
              </a:ext>
            </a:extLst>
          </p:cNvPr>
          <p:cNvSpPr>
            <a:spLocks noGrp="1"/>
          </p:cNvSpPr>
          <p:nvPr>
            <p:ph type="sldNum" sz="quarter" idx="17"/>
          </p:nvPr>
        </p:nvSpPr>
        <p:spPr/>
        <p:txBody>
          <a:bodyPr/>
          <a:lstStyle/>
          <a:p>
            <a:pPr>
              <a:defRPr/>
            </a:pPr>
            <a:fld id="{49EFD4B7-1CC6-864B-A72A-C978B70BBA9B}" type="slidenum">
              <a:rPr lang="fi-FI" smtClean="0"/>
              <a:pPr>
                <a:defRPr/>
              </a:pPr>
              <a:t>24</a:t>
            </a:fld>
            <a:endParaRPr lang="fi-FI"/>
          </a:p>
        </p:txBody>
      </p:sp>
    </p:spTree>
    <p:extLst>
      <p:ext uri="{BB962C8B-B14F-4D97-AF65-F5344CB8AC3E}">
        <p14:creationId xmlns:p14="http://schemas.microsoft.com/office/powerpoint/2010/main" val="71229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3600" dirty="0"/>
              <a:t>Other Applications</a:t>
            </a:r>
            <a:br>
              <a:rPr lang="en-US" sz="3600" dirty="0"/>
            </a:br>
            <a:br>
              <a:rPr lang="en-US" sz="3600" dirty="0"/>
            </a:br>
            <a:endParaRPr lang="en-US" sz="3600" dirty="0"/>
          </a:p>
        </p:txBody>
      </p:sp>
    </p:spTree>
    <p:extLst>
      <p:ext uri="{BB962C8B-B14F-4D97-AF65-F5344CB8AC3E}">
        <p14:creationId xmlns:p14="http://schemas.microsoft.com/office/powerpoint/2010/main" val="39425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Harjunen (2018): West Metro extension and house prices</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26</a:t>
            </a:fld>
            <a:endParaRPr lang="fi-FI" dirty="0"/>
          </a:p>
        </p:txBody>
      </p:sp>
      <p:pic>
        <p:nvPicPr>
          <p:cNvPr id="3" name="Picture 2"/>
          <p:cNvPicPr>
            <a:picLocks noChangeAspect="1"/>
          </p:cNvPicPr>
          <p:nvPr/>
        </p:nvPicPr>
        <p:blipFill>
          <a:blip r:embed="rId2"/>
          <a:stretch>
            <a:fillRect/>
          </a:stretch>
        </p:blipFill>
        <p:spPr>
          <a:xfrm>
            <a:off x="323528" y="1234876"/>
            <a:ext cx="8563636" cy="4430936"/>
          </a:xfrm>
          <a:prstGeom prst="rect">
            <a:avLst/>
          </a:prstGeom>
        </p:spPr>
      </p:pic>
    </p:spTree>
    <p:extLst>
      <p:ext uri="{BB962C8B-B14F-4D97-AF65-F5344CB8AC3E}">
        <p14:creationId xmlns:p14="http://schemas.microsoft.com/office/powerpoint/2010/main" val="3376863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West Metro extension in the HMA</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27</a:t>
            </a:fld>
            <a:endParaRPr lang="fi-FI" dirty="0"/>
          </a:p>
        </p:txBody>
      </p:sp>
      <p:pic>
        <p:nvPicPr>
          <p:cNvPr id="6" name="Picture 5"/>
          <p:cNvPicPr>
            <a:picLocks noChangeAspect="1"/>
          </p:cNvPicPr>
          <p:nvPr/>
        </p:nvPicPr>
        <p:blipFill>
          <a:blip r:embed="rId2"/>
          <a:stretch>
            <a:fillRect/>
          </a:stretch>
        </p:blipFill>
        <p:spPr>
          <a:xfrm>
            <a:off x="2767558" y="1197581"/>
            <a:ext cx="6340946" cy="4468231"/>
          </a:xfrm>
          <a:prstGeom prst="rect">
            <a:avLst/>
          </a:prstGeom>
        </p:spPr>
      </p:pic>
      <p:sp>
        <p:nvSpPr>
          <p:cNvPr id="3" name="TextBox 2">
            <a:extLst>
              <a:ext uri="{FF2B5EF4-FFF2-40B4-BE49-F238E27FC236}">
                <a16:creationId xmlns:a16="http://schemas.microsoft.com/office/drawing/2014/main" id="{23152F9E-D91A-41C1-962D-F5C25779B238}"/>
              </a:ext>
            </a:extLst>
          </p:cNvPr>
          <p:cNvSpPr txBox="1"/>
          <p:nvPr/>
        </p:nvSpPr>
        <p:spPr>
          <a:xfrm>
            <a:off x="49228" y="4911853"/>
            <a:ext cx="3456384" cy="369332"/>
          </a:xfrm>
          <a:prstGeom prst="rect">
            <a:avLst/>
          </a:prstGeom>
          <a:solidFill>
            <a:schemeClr val="bg1"/>
          </a:solidFill>
        </p:spPr>
        <p:txBody>
          <a:bodyPr wrap="square" lIns="0" tIns="0" rIns="0" bIns="0" rtlCol="0">
            <a:spAutoFit/>
          </a:bodyPr>
          <a:lstStyle/>
          <a:p>
            <a:r>
              <a:rPr lang="en-GB" sz="1200" dirty="0"/>
              <a:t>https://</a:t>
            </a:r>
            <a:r>
              <a:rPr lang="en-GB" sz="1200" dirty="0" err="1"/>
              <a:t>www.hel.fi</a:t>
            </a:r>
            <a:r>
              <a:rPr lang="en-GB" sz="1200" dirty="0"/>
              <a:t>/hel2/</a:t>
            </a:r>
            <a:r>
              <a:rPr lang="en-GB" sz="1200" dirty="0" err="1"/>
              <a:t>tietokeskus</a:t>
            </a:r>
            <a:r>
              <a:rPr lang="en-GB" sz="1200" dirty="0"/>
              <a:t>/</a:t>
            </a:r>
            <a:r>
              <a:rPr lang="en-GB" sz="1200" dirty="0" err="1"/>
              <a:t>julkaisut</a:t>
            </a:r>
            <a:r>
              <a:rPr lang="en-GB" sz="1200" dirty="0"/>
              <a:t>/pdf/18_01_25_tyopapereita_02_Harjunen.pdf</a:t>
            </a:r>
          </a:p>
        </p:txBody>
      </p:sp>
    </p:spTree>
    <p:extLst>
      <p:ext uri="{BB962C8B-B14F-4D97-AF65-F5344CB8AC3E}">
        <p14:creationId xmlns:p14="http://schemas.microsoft.com/office/powerpoint/2010/main" val="1138148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AE1-4AF2-2E94-3D93-A6F6B5308F77}"/>
              </a:ext>
            </a:extLst>
          </p:cNvPr>
          <p:cNvSpPr>
            <a:spLocks noGrp="1"/>
          </p:cNvSpPr>
          <p:nvPr>
            <p:ph type="ctrTitle"/>
          </p:nvPr>
        </p:nvSpPr>
        <p:spPr/>
        <p:txBody>
          <a:bodyPr/>
          <a:lstStyle/>
          <a:p>
            <a:r>
              <a:rPr lang="en-FI" dirty="0"/>
              <a:t>Harjunen 2018 measures “anticipation effects”</a:t>
            </a:r>
          </a:p>
        </p:txBody>
      </p:sp>
      <p:sp>
        <p:nvSpPr>
          <p:cNvPr id="3" name="Content Placeholder 2">
            <a:extLst>
              <a:ext uri="{FF2B5EF4-FFF2-40B4-BE49-F238E27FC236}">
                <a16:creationId xmlns:a16="http://schemas.microsoft.com/office/drawing/2014/main" id="{BC7F9DC6-F1B9-2C1D-2FFD-65B02D3C5756}"/>
              </a:ext>
            </a:extLst>
          </p:cNvPr>
          <p:cNvSpPr>
            <a:spLocks noGrp="1"/>
          </p:cNvSpPr>
          <p:nvPr>
            <p:ph sz="quarter" idx="14"/>
          </p:nvPr>
        </p:nvSpPr>
        <p:spPr/>
        <p:txBody>
          <a:bodyPr/>
          <a:lstStyle/>
          <a:p>
            <a:r>
              <a:rPr lang="en-GB" sz="1800" b="0" dirty="0">
                <a:effectLst/>
                <a:latin typeface="Arial" panose="020B0604020202020204" pitchFamily="34" charset="0"/>
                <a:cs typeface="Arial" panose="020B0604020202020204" pitchFamily="34" charset="0"/>
              </a:rPr>
              <a:t>“The estimated completion date and projected construction costs of the West Metro were adjusted during the construction period. Before </a:t>
            </a:r>
            <a:r>
              <a:rPr lang="en-GB" sz="1800" dirty="0">
                <a:effectLst/>
                <a:latin typeface="Arial" panose="020B0604020202020204" pitchFamily="34" charset="0"/>
                <a:cs typeface="Arial" panose="020B0604020202020204" pitchFamily="34" charset="0"/>
              </a:rPr>
              <a:t>the tunnel works of the first stage of the West Metro began in 2009</a:t>
            </a:r>
            <a:r>
              <a:rPr lang="en-GB" sz="1800" b="0" dirty="0">
                <a:effectLst/>
                <a:latin typeface="Arial" panose="020B0604020202020204" pitchFamily="34" charset="0"/>
                <a:cs typeface="Arial" panose="020B0604020202020204" pitchFamily="34" charset="0"/>
              </a:rPr>
              <a:t>, the aim was that the metro would start operating in fall 2014 and the budget was 714 million euros (index corrected budget for 2016 was 849 million euros). However, this estimate of the opening was year later postponed to 2015 and later on to 2016. Finally, the opening date was announced to be 15th of august 2016”</a:t>
            </a:r>
          </a:p>
          <a:p>
            <a:endParaRPr lang="en-GB" sz="1800" b="0" dirty="0">
              <a:latin typeface="Arial" panose="020B0604020202020204" pitchFamily="34" charset="0"/>
              <a:cs typeface="Arial" panose="020B0604020202020204" pitchFamily="34" charset="0"/>
            </a:endParaRPr>
          </a:p>
          <a:p>
            <a:r>
              <a:rPr lang="en-GB" sz="1800" dirty="0">
                <a:solidFill>
                  <a:srgbClr val="BB16A3"/>
                </a:solidFill>
                <a:latin typeface="Arial" panose="020B0604020202020204" pitchFamily="34" charset="0"/>
                <a:cs typeface="Arial" panose="020B0604020202020204" pitchFamily="34" charset="0"/>
              </a:rPr>
              <a:t>The date of treatment is in 2009 when the concrete plans of the metro were initiated, and </a:t>
            </a:r>
            <a:r>
              <a:rPr lang="en-GB" sz="1800" u="sng" dirty="0">
                <a:solidFill>
                  <a:srgbClr val="BB16A3"/>
                </a:solidFill>
                <a:latin typeface="Arial" panose="020B0604020202020204" pitchFamily="34" charset="0"/>
                <a:cs typeface="Arial" panose="020B0604020202020204" pitchFamily="34" charset="0"/>
              </a:rPr>
              <a:t>expectations</a:t>
            </a:r>
            <a:r>
              <a:rPr lang="en-GB" sz="1800" dirty="0">
                <a:solidFill>
                  <a:srgbClr val="BB16A3"/>
                </a:solidFill>
                <a:latin typeface="Arial" panose="020B0604020202020204" pitchFamily="34" charset="0"/>
                <a:cs typeface="Arial" panose="020B0604020202020204" pitchFamily="34" charset="0"/>
              </a:rPr>
              <a:t> were that the metro stations would indeed open. </a:t>
            </a:r>
            <a:endParaRPr lang="en-FI" sz="1800" dirty="0">
              <a:solidFill>
                <a:srgbClr val="BB16A3"/>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F12853D-1265-4F6A-A9F5-30FEF555084A}"/>
              </a:ext>
            </a:extLst>
          </p:cNvPr>
          <p:cNvSpPr>
            <a:spLocks noGrp="1"/>
          </p:cNvSpPr>
          <p:nvPr>
            <p:ph type="sldNum" sz="quarter" idx="17"/>
          </p:nvPr>
        </p:nvSpPr>
        <p:spPr/>
        <p:txBody>
          <a:bodyPr/>
          <a:lstStyle/>
          <a:p>
            <a:pPr>
              <a:defRPr/>
            </a:pPr>
            <a:fld id="{49EFD4B7-1CC6-864B-A72A-C978B70BBA9B}" type="slidenum">
              <a:rPr lang="fi-FI" smtClean="0"/>
              <a:pPr>
                <a:defRPr/>
              </a:pPr>
              <a:t>28</a:t>
            </a:fld>
            <a:endParaRPr lang="fi-FI"/>
          </a:p>
        </p:txBody>
      </p:sp>
    </p:spTree>
    <p:extLst>
      <p:ext uri="{BB962C8B-B14F-4D97-AF65-F5344CB8AC3E}">
        <p14:creationId xmlns:p14="http://schemas.microsoft.com/office/powerpoint/2010/main" val="124443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design</a:t>
            </a:r>
          </a:p>
        </p:txBody>
      </p:sp>
      <p:sp>
        <p:nvSpPr>
          <p:cNvPr id="5" name="Slide Number Placeholder 4"/>
          <p:cNvSpPr>
            <a:spLocks noGrp="1"/>
          </p:cNvSpPr>
          <p:nvPr>
            <p:ph type="sldNum" sz="quarter" idx="17"/>
          </p:nvPr>
        </p:nvSpPr>
        <p:spPr/>
        <p:txBody>
          <a:bodyPr/>
          <a:lstStyle/>
          <a:p>
            <a:pPr>
              <a:defRPr/>
            </a:pPr>
            <a:endParaRPr lang="fi-FI" dirty="0"/>
          </a:p>
        </p:txBody>
      </p:sp>
      <p:sp>
        <p:nvSpPr>
          <p:cNvPr id="4" name="Oval 3">
            <a:extLst>
              <a:ext uri="{FF2B5EF4-FFF2-40B4-BE49-F238E27FC236}">
                <a16:creationId xmlns:a16="http://schemas.microsoft.com/office/drawing/2014/main" id="{36A2D678-58CF-4F81-B889-52D615376283}"/>
              </a:ext>
            </a:extLst>
          </p:cNvPr>
          <p:cNvSpPr/>
          <p:nvPr/>
        </p:nvSpPr>
        <p:spPr>
          <a:xfrm>
            <a:off x="2987824" y="2065411"/>
            <a:ext cx="2520280" cy="2448272"/>
          </a:xfrm>
          <a:prstGeom prst="ellipse">
            <a:avLst/>
          </a:prstGeom>
          <a:noFill/>
          <a:ln w="19050">
            <a:solidFill>
              <a:srgbClr val="BB1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7128D245-8575-4561-B9EE-86983D24B6E2}"/>
              </a:ext>
            </a:extLst>
          </p:cNvPr>
          <p:cNvSpPr/>
          <p:nvPr/>
        </p:nvSpPr>
        <p:spPr>
          <a:xfrm>
            <a:off x="4139952" y="3145531"/>
            <a:ext cx="216024" cy="216024"/>
          </a:xfrm>
          <a:prstGeom prst="diamond">
            <a:avLst/>
          </a:pr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Brace 7">
            <a:extLst>
              <a:ext uri="{FF2B5EF4-FFF2-40B4-BE49-F238E27FC236}">
                <a16:creationId xmlns:a16="http://schemas.microsoft.com/office/drawing/2014/main" id="{824DF459-0AC3-43C5-A600-96A723A5A83A}"/>
              </a:ext>
            </a:extLst>
          </p:cNvPr>
          <p:cNvSpPr/>
          <p:nvPr/>
        </p:nvSpPr>
        <p:spPr>
          <a:xfrm rot="5400000">
            <a:off x="4770022" y="2875500"/>
            <a:ext cx="288032" cy="11161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5C550445-B1A8-41DF-9D34-DC7E210E534C}"/>
              </a:ext>
            </a:extLst>
          </p:cNvPr>
          <p:cNvSpPr txBox="1"/>
          <p:nvPr/>
        </p:nvSpPr>
        <p:spPr>
          <a:xfrm>
            <a:off x="4355976" y="3721595"/>
            <a:ext cx="1116124" cy="246221"/>
          </a:xfrm>
          <a:prstGeom prst="rect">
            <a:avLst/>
          </a:prstGeom>
          <a:noFill/>
        </p:spPr>
        <p:txBody>
          <a:bodyPr wrap="square" lIns="0" tIns="0" rIns="0" bIns="0" rtlCol="0">
            <a:spAutoFit/>
          </a:bodyPr>
          <a:lstStyle/>
          <a:p>
            <a:r>
              <a:rPr lang="en-GB" sz="1600" dirty="0"/>
              <a:t>e.g. 800m</a:t>
            </a:r>
          </a:p>
        </p:txBody>
      </p:sp>
      <p:sp>
        <p:nvSpPr>
          <p:cNvPr id="10" name="Oval 9">
            <a:extLst>
              <a:ext uri="{FF2B5EF4-FFF2-40B4-BE49-F238E27FC236}">
                <a16:creationId xmlns:a16="http://schemas.microsoft.com/office/drawing/2014/main" id="{9CBB16FD-72A0-4BCA-804E-B9982BD4A099}"/>
              </a:ext>
            </a:extLst>
          </p:cNvPr>
          <p:cNvSpPr/>
          <p:nvPr/>
        </p:nvSpPr>
        <p:spPr>
          <a:xfrm>
            <a:off x="1835696" y="913284"/>
            <a:ext cx="4752528" cy="4680520"/>
          </a:xfrm>
          <a:prstGeom prst="ellipse">
            <a:avLst/>
          </a:prstGeom>
          <a:noFill/>
          <a:ln w="19050">
            <a:solidFill>
              <a:srgbClr val="BB1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9F77390-11EF-43A2-97B3-D096D979326F}"/>
              </a:ext>
            </a:extLst>
          </p:cNvPr>
          <p:cNvSpPr txBox="1"/>
          <p:nvPr/>
        </p:nvSpPr>
        <p:spPr>
          <a:xfrm>
            <a:off x="3635896" y="2569467"/>
            <a:ext cx="1512168" cy="307777"/>
          </a:xfrm>
          <a:prstGeom prst="rect">
            <a:avLst/>
          </a:prstGeom>
          <a:noFill/>
        </p:spPr>
        <p:txBody>
          <a:bodyPr wrap="square" lIns="0" tIns="0" rIns="0" bIns="0" rtlCol="0">
            <a:spAutoFit/>
          </a:bodyPr>
          <a:lstStyle/>
          <a:p>
            <a:r>
              <a:rPr lang="en-GB" sz="2000" b="1" dirty="0"/>
              <a:t>Treatment</a:t>
            </a:r>
          </a:p>
        </p:txBody>
      </p:sp>
      <p:sp>
        <p:nvSpPr>
          <p:cNvPr id="12" name="TextBox 11">
            <a:extLst>
              <a:ext uri="{FF2B5EF4-FFF2-40B4-BE49-F238E27FC236}">
                <a16:creationId xmlns:a16="http://schemas.microsoft.com/office/drawing/2014/main" id="{17091471-AD1B-4F03-955E-5C25A34FD39F}"/>
              </a:ext>
            </a:extLst>
          </p:cNvPr>
          <p:cNvSpPr txBox="1"/>
          <p:nvPr/>
        </p:nvSpPr>
        <p:spPr>
          <a:xfrm>
            <a:off x="3707904" y="1463745"/>
            <a:ext cx="1314146" cy="307777"/>
          </a:xfrm>
          <a:prstGeom prst="rect">
            <a:avLst/>
          </a:prstGeom>
          <a:noFill/>
        </p:spPr>
        <p:txBody>
          <a:bodyPr wrap="square" lIns="0" tIns="0" rIns="0" bIns="0" rtlCol="0">
            <a:spAutoFit/>
          </a:bodyPr>
          <a:lstStyle/>
          <a:p>
            <a:r>
              <a:rPr lang="en-GB" sz="2000" b="1" dirty="0"/>
              <a:t>Control</a:t>
            </a:r>
          </a:p>
        </p:txBody>
      </p:sp>
      <p:sp>
        <p:nvSpPr>
          <p:cNvPr id="13" name="Diamond 12">
            <a:extLst>
              <a:ext uri="{FF2B5EF4-FFF2-40B4-BE49-F238E27FC236}">
                <a16:creationId xmlns:a16="http://schemas.microsoft.com/office/drawing/2014/main" id="{0F92F105-59B3-436A-8B11-6D120416DFD1}"/>
              </a:ext>
            </a:extLst>
          </p:cNvPr>
          <p:cNvSpPr/>
          <p:nvPr/>
        </p:nvSpPr>
        <p:spPr>
          <a:xfrm>
            <a:off x="7092280" y="1190075"/>
            <a:ext cx="216024" cy="216024"/>
          </a:xfrm>
          <a:prstGeom prst="diamond">
            <a:avLst/>
          </a:prstGeom>
          <a:solidFill>
            <a:schemeClr val="accent6">
              <a:lumMod val="20000"/>
              <a:lumOff val="80000"/>
            </a:schemeClr>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851A25E-FE62-4CE0-853D-E40D4B8356E3}"/>
              </a:ext>
            </a:extLst>
          </p:cNvPr>
          <p:cNvSpPr txBox="1"/>
          <p:nvPr/>
        </p:nvSpPr>
        <p:spPr>
          <a:xfrm>
            <a:off x="7020272" y="1129308"/>
            <a:ext cx="1800200" cy="307777"/>
          </a:xfrm>
          <a:prstGeom prst="rect">
            <a:avLst/>
          </a:prstGeom>
          <a:noFill/>
          <a:ln>
            <a:solidFill>
              <a:schemeClr val="tx1"/>
            </a:solidFill>
          </a:ln>
        </p:spPr>
        <p:txBody>
          <a:bodyPr wrap="square" lIns="0" tIns="0" rIns="0" bIns="0" rtlCol="0">
            <a:spAutoFit/>
          </a:bodyPr>
          <a:lstStyle/>
          <a:p>
            <a:r>
              <a:rPr lang="en-GB" sz="2000" b="1" dirty="0"/>
              <a:t>     New station</a:t>
            </a:r>
          </a:p>
        </p:txBody>
      </p:sp>
    </p:spTree>
    <p:extLst>
      <p:ext uri="{BB962C8B-B14F-4D97-AF65-F5344CB8AC3E}">
        <p14:creationId xmlns:p14="http://schemas.microsoft.com/office/powerpoint/2010/main" val="378181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a:t>
            </a:r>
            <a:endParaRPr lang="fi-FI" dirty="0"/>
          </a:p>
        </p:txBody>
      </p:sp>
      <p:sp>
        <p:nvSpPr>
          <p:cNvPr id="3" name="Content Placeholder 2"/>
          <p:cNvSpPr>
            <a:spLocks noGrp="1"/>
          </p:cNvSpPr>
          <p:nvPr>
            <p:ph sz="quarter" idx="14"/>
          </p:nvPr>
        </p:nvSpPr>
        <p:spPr>
          <a:xfrm>
            <a:off x="468314" y="1261611"/>
            <a:ext cx="8207374" cy="4260185"/>
          </a:xfrm>
        </p:spPr>
        <p:txBody>
          <a:bodyPr/>
          <a:lstStyle/>
          <a:p>
            <a:pPr marL="457200" indent="-457200">
              <a:spcBef>
                <a:spcPts val="1200"/>
              </a:spcBef>
              <a:buFont typeface="+mj-lt"/>
              <a:buAutoNum type="arabicPeriod"/>
            </a:pPr>
            <a:r>
              <a:rPr lang="en-US" dirty="0">
                <a:latin typeface="Arial" panose="020B0604020202020204" pitchFamily="34" charset="0"/>
                <a:cs typeface="Arial" panose="020B0604020202020204" pitchFamily="34" charset="0"/>
              </a:rPr>
              <a:t>DID continued: Last lecture, we discussed the basic idea of difference-in-difference designs: DID with two groups and two time periods</a:t>
            </a:r>
          </a:p>
          <a:p>
            <a:pPr marL="580500" lvl="1"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Today: </a:t>
            </a:r>
            <a:r>
              <a:rPr lang="en-US" dirty="0">
                <a:latin typeface="Arial" panose="020B0604020202020204" pitchFamily="34" charset="0"/>
                <a:cs typeface="Arial" panose="020B0604020202020204" pitchFamily="34" charset="0"/>
              </a:rPr>
              <a:t>More general case with many time periods</a:t>
            </a:r>
          </a:p>
          <a:p>
            <a:pPr marL="580500" lvl="1" indent="-342900">
              <a:spcBef>
                <a:spcPts val="600"/>
              </a:spcBef>
            </a:pPr>
            <a:r>
              <a:rPr lang="en-US" b="1" dirty="0">
                <a:latin typeface="Arial" panose="020B0604020202020204" pitchFamily="34" charset="0"/>
                <a:cs typeface="Arial" panose="020B0604020202020204" pitchFamily="34" charset="0"/>
              </a:rPr>
              <a:t>Application</a:t>
            </a:r>
            <a:r>
              <a:rPr lang="en-US" dirty="0">
                <a:latin typeface="Arial" panose="020B0604020202020204" pitchFamily="34" charset="0"/>
                <a:cs typeface="Arial" panose="020B0604020202020204" pitchFamily="34" charset="0"/>
              </a:rPr>
              <a:t>: Currie and Walker paper on congestion and infant health</a:t>
            </a:r>
          </a:p>
          <a:p>
            <a:pPr marL="580500" lvl="1" indent="-342900">
              <a:spcBef>
                <a:spcPts val="600"/>
              </a:spcBef>
            </a:pPr>
            <a:r>
              <a:rPr lang="en-US" dirty="0">
                <a:latin typeface="Arial" panose="020B0604020202020204" pitchFamily="34" charset="0"/>
                <a:cs typeface="Arial" panose="020B0604020202020204" pitchFamily="34" charset="0"/>
              </a:rPr>
              <a:t>Some words on limitations of DID with several time periods and staggered treatment effects.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Other examples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spcBef>
                <a:spcPts val="1200"/>
              </a:spcBef>
              <a:buFont typeface="+mj-lt"/>
              <a:buAutoNum type="arabicPeriod"/>
            </a:pPr>
            <a:r>
              <a:rPr lang="en-US" dirty="0">
                <a:latin typeface="Arial" panose="020B0604020202020204" pitchFamily="34" charset="0"/>
                <a:cs typeface="Arial" panose="020B0604020202020204" pitchFamily="34" charset="0"/>
              </a:rPr>
              <a:t>Introduction to Regression discontinuity design (RDD)</a:t>
            </a: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5702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a:t>
            </a:r>
          </a:p>
        </p:txBody>
      </p:sp>
      <p:sp>
        <p:nvSpPr>
          <p:cNvPr id="5" name="Slide Number Placeholder 4"/>
          <p:cNvSpPr>
            <a:spLocks noGrp="1"/>
          </p:cNvSpPr>
          <p:nvPr>
            <p:ph type="sldNum" sz="quarter" idx="17"/>
          </p:nvPr>
        </p:nvSpPr>
        <p:spPr/>
        <p:txBody>
          <a:bodyPr/>
          <a:lstStyle/>
          <a:p>
            <a:pPr>
              <a:defRPr/>
            </a:pPr>
            <a:endParaRPr lang="fi-FI" dirty="0"/>
          </a:p>
        </p:txBody>
      </p:sp>
      <p:pic>
        <p:nvPicPr>
          <p:cNvPr id="6" name="Picture 5"/>
          <p:cNvPicPr>
            <a:picLocks noChangeAspect="1"/>
          </p:cNvPicPr>
          <p:nvPr/>
        </p:nvPicPr>
        <p:blipFill>
          <a:blip r:embed="rId2"/>
          <a:stretch>
            <a:fillRect/>
          </a:stretch>
        </p:blipFill>
        <p:spPr>
          <a:xfrm>
            <a:off x="2159074" y="666750"/>
            <a:ext cx="6229350" cy="5048250"/>
          </a:xfrm>
          <a:prstGeom prst="rect">
            <a:avLst/>
          </a:prstGeom>
        </p:spPr>
      </p:pic>
    </p:spTree>
    <p:extLst>
      <p:ext uri="{BB962C8B-B14F-4D97-AF65-F5344CB8AC3E}">
        <p14:creationId xmlns:p14="http://schemas.microsoft.com/office/powerpoint/2010/main" val="3317771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pic>
        <p:nvPicPr>
          <p:cNvPr id="4" name="Picture 3"/>
          <p:cNvPicPr>
            <a:picLocks noChangeAspect="1"/>
          </p:cNvPicPr>
          <p:nvPr/>
        </p:nvPicPr>
        <p:blipFill>
          <a:blip r:embed="rId2"/>
          <a:stretch>
            <a:fillRect/>
          </a:stretch>
        </p:blipFill>
        <p:spPr>
          <a:xfrm>
            <a:off x="1115616" y="4167187"/>
            <a:ext cx="2905125" cy="409575"/>
          </a:xfrm>
          <a:prstGeom prst="rect">
            <a:avLst/>
          </a:prstGeom>
        </p:spPr>
      </p:pic>
      <p:pic>
        <p:nvPicPr>
          <p:cNvPr id="7" name="Picture 6"/>
          <p:cNvPicPr>
            <a:picLocks noChangeAspect="1"/>
          </p:cNvPicPr>
          <p:nvPr/>
        </p:nvPicPr>
        <p:blipFill>
          <a:blip r:embed="rId3"/>
          <a:stretch>
            <a:fillRect/>
          </a:stretch>
        </p:blipFill>
        <p:spPr>
          <a:xfrm>
            <a:off x="396304" y="1489348"/>
            <a:ext cx="8352160" cy="2539582"/>
          </a:xfrm>
          <a:prstGeom prst="rect">
            <a:avLst/>
          </a:prstGeom>
        </p:spPr>
      </p:pic>
      <p:sp>
        <p:nvSpPr>
          <p:cNvPr id="3" name="Slide Number Placeholder 2">
            <a:extLst>
              <a:ext uri="{FF2B5EF4-FFF2-40B4-BE49-F238E27FC236}">
                <a16:creationId xmlns:a16="http://schemas.microsoft.com/office/drawing/2014/main" id="{12627733-53C9-B949-7E5D-D5201BFAF0FE}"/>
              </a:ext>
            </a:extLst>
          </p:cNvPr>
          <p:cNvSpPr>
            <a:spLocks noGrp="1"/>
          </p:cNvSpPr>
          <p:nvPr>
            <p:ph type="sldNum" sz="quarter" idx="17"/>
          </p:nvPr>
        </p:nvSpPr>
        <p:spPr/>
        <p:txBody>
          <a:bodyPr/>
          <a:lstStyle/>
          <a:p>
            <a:pPr>
              <a:defRPr/>
            </a:pPr>
            <a:fld id="{49EFD4B7-1CC6-864B-A72A-C978B70BBA9B}" type="slidenum">
              <a:rPr lang="fi-FI" smtClean="0"/>
              <a:pPr>
                <a:defRPr/>
              </a:pPr>
              <a:t>31</a:t>
            </a:fld>
            <a:endParaRPr lang="fi-FI"/>
          </a:p>
        </p:txBody>
      </p:sp>
    </p:spTree>
    <p:extLst>
      <p:ext uri="{BB962C8B-B14F-4D97-AF65-F5344CB8AC3E}">
        <p14:creationId xmlns:p14="http://schemas.microsoft.com/office/powerpoint/2010/main" val="66871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pic>
        <p:nvPicPr>
          <p:cNvPr id="6" name="Picture 5">
            <a:extLst>
              <a:ext uri="{FF2B5EF4-FFF2-40B4-BE49-F238E27FC236}">
                <a16:creationId xmlns:a16="http://schemas.microsoft.com/office/drawing/2014/main" id="{F746C99F-261B-4D20-B332-5295FDBDECBA}"/>
              </a:ext>
            </a:extLst>
          </p:cNvPr>
          <p:cNvPicPr>
            <a:picLocks noChangeAspect="1"/>
          </p:cNvPicPr>
          <p:nvPr/>
        </p:nvPicPr>
        <p:blipFill>
          <a:blip r:embed="rId2"/>
          <a:stretch>
            <a:fillRect/>
          </a:stretch>
        </p:blipFill>
        <p:spPr>
          <a:xfrm>
            <a:off x="639509" y="1138169"/>
            <a:ext cx="7820923" cy="4527643"/>
          </a:xfrm>
          <a:prstGeom prst="rect">
            <a:avLst/>
          </a:prstGeom>
        </p:spPr>
      </p:pic>
      <p:sp>
        <p:nvSpPr>
          <p:cNvPr id="3" name="Slide Number Placeholder 2">
            <a:extLst>
              <a:ext uri="{FF2B5EF4-FFF2-40B4-BE49-F238E27FC236}">
                <a16:creationId xmlns:a16="http://schemas.microsoft.com/office/drawing/2014/main" id="{634719DB-E8D5-1EF1-065F-CF8CDFE975CE}"/>
              </a:ext>
            </a:extLst>
          </p:cNvPr>
          <p:cNvSpPr>
            <a:spLocks noGrp="1"/>
          </p:cNvSpPr>
          <p:nvPr>
            <p:ph type="sldNum" sz="quarter" idx="17"/>
          </p:nvPr>
        </p:nvSpPr>
        <p:spPr/>
        <p:txBody>
          <a:bodyPr/>
          <a:lstStyle/>
          <a:p>
            <a:pPr>
              <a:defRPr/>
            </a:pPr>
            <a:fld id="{49EFD4B7-1CC6-864B-A72A-C978B70BBA9B}" type="slidenum">
              <a:rPr lang="fi-FI" smtClean="0"/>
              <a:pPr>
                <a:defRPr/>
              </a:pPr>
              <a:t>32</a:t>
            </a:fld>
            <a:endParaRPr lang="fi-FI"/>
          </a:p>
        </p:txBody>
      </p:sp>
    </p:spTree>
    <p:extLst>
      <p:ext uri="{BB962C8B-B14F-4D97-AF65-F5344CB8AC3E}">
        <p14:creationId xmlns:p14="http://schemas.microsoft.com/office/powerpoint/2010/main" val="396772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634719DB-E8D5-1EF1-065F-CF8CDFE975CE}"/>
              </a:ext>
            </a:extLst>
          </p:cNvPr>
          <p:cNvSpPr>
            <a:spLocks noGrp="1"/>
          </p:cNvSpPr>
          <p:nvPr>
            <p:ph type="sldNum" sz="quarter" idx="17"/>
          </p:nvPr>
        </p:nvSpPr>
        <p:spPr/>
        <p:txBody>
          <a:bodyPr/>
          <a:lstStyle/>
          <a:p>
            <a:pPr>
              <a:defRPr/>
            </a:pPr>
            <a:fld id="{49EFD4B7-1CC6-864B-A72A-C978B70BBA9B}" type="slidenum">
              <a:rPr lang="fi-FI" smtClean="0"/>
              <a:pPr>
                <a:defRPr/>
              </a:pPr>
              <a:t>33</a:t>
            </a:fld>
            <a:endParaRPr lang="fi-FI"/>
          </a:p>
        </p:txBody>
      </p:sp>
      <p:pic>
        <p:nvPicPr>
          <p:cNvPr id="5" name="Picture 4">
            <a:extLst>
              <a:ext uri="{FF2B5EF4-FFF2-40B4-BE49-F238E27FC236}">
                <a16:creationId xmlns:a16="http://schemas.microsoft.com/office/drawing/2014/main" id="{3CF532A7-FDA5-3F52-2D83-D6F0FA5AEE4A}"/>
              </a:ext>
            </a:extLst>
          </p:cNvPr>
          <p:cNvPicPr>
            <a:picLocks noChangeAspect="1"/>
          </p:cNvPicPr>
          <p:nvPr/>
        </p:nvPicPr>
        <p:blipFill>
          <a:blip r:embed="rId2"/>
          <a:stretch>
            <a:fillRect/>
          </a:stretch>
        </p:blipFill>
        <p:spPr>
          <a:xfrm>
            <a:off x="1682750" y="1327150"/>
            <a:ext cx="5778500" cy="3060700"/>
          </a:xfrm>
          <a:prstGeom prst="rect">
            <a:avLst/>
          </a:prstGeom>
        </p:spPr>
      </p:pic>
    </p:spTree>
    <p:extLst>
      <p:ext uri="{BB962C8B-B14F-4D97-AF65-F5344CB8AC3E}">
        <p14:creationId xmlns:p14="http://schemas.microsoft.com/office/powerpoint/2010/main" val="1272476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Rollout implementation of a policy – </a:t>
            </a:r>
            <a:br>
              <a:rPr lang="en-US" dirty="0"/>
            </a:br>
            <a:r>
              <a:rPr lang="en-US" dirty="0"/>
              <a:t>Pekkarinen et al. (2009)</a:t>
            </a:r>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34</a:t>
            </a:fld>
            <a:endParaRPr lang="fi-FI"/>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428" y="1201316"/>
            <a:ext cx="2163052" cy="4392488"/>
          </a:xfrm>
          <a:prstGeom prst="rect">
            <a:avLst/>
          </a:prstGeom>
        </p:spPr>
      </p:pic>
      <p:pic>
        <p:nvPicPr>
          <p:cNvPr id="7" name="Picture 6"/>
          <p:cNvPicPr>
            <a:picLocks noChangeAspect="1"/>
          </p:cNvPicPr>
          <p:nvPr/>
        </p:nvPicPr>
        <p:blipFill>
          <a:blip r:embed="rId3"/>
          <a:stretch>
            <a:fillRect/>
          </a:stretch>
        </p:blipFill>
        <p:spPr>
          <a:xfrm>
            <a:off x="107504" y="1540909"/>
            <a:ext cx="6698178" cy="3404823"/>
          </a:xfrm>
          <a:prstGeom prst="rect">
            <a:avLst/>
          </a:prstGeom>
        </p:spPr>
      </p:pic>
      <p:sp>
        <p:nvSpPr>
          <p:cNvPr id="8" name="Rectangle 7"/>
          <p:cNvSpPr/>
          <p:nvPr/>
        </p:nvSpPr>
        <p:spPr>
          <a:xfrm>
            <a:off x="170892" y="5283041"/>
            <a:ext cx="5886400" cy="276999"/>
          </a:xfrm>
          <a:prstGeom prst="rect">
            <a:avLst/>
          </a:prstGeom>
        </p:spPr>
        <p:txBody>
          <a:bodyPr wrap="square">
            <a:spAutoFit/>
          </a:bodyPr>
          <a:lstStyle/>
          <a:p>
            <a:r>
              <a:rPr lang="fi-FI" sz="1200" dirty="0">
                <a:hlinkClick r:id="rId4"/>
              </a:rPr>
              <a:t>https://www.sciencedirect.com/science/article/pii/S0047272709000619</a:t>
            </a:r>
            <a:r>
              <a:rPr lang="fi-FI" sz="1200" dirty="0"/>
              <a:t> </a:t>
            </a:r>
          </a:p>
        </p:txBody>
      </p:sp>
    </p:spTree>
    <p:extLst>
      <p:ext uri="{BB962C8B-B14F-4D97-AF65-F5344CB8AC3E}">
        <p14:creationId xmlns:p14="http://schemas.microsoft.com/office/powerpoint/2010/main" val="123775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recap</a:t>
            </a:r>
          </a:p>
        </p:txBody>
      </p:sp>
      <p:sp>
        <p:nvSpPr>
          <p:cNvPr id="3" name="Content Placeholder 2"/>
          <p:cNvSpPr>
            <a:spLocks noGrp="1"/>
          </p:cNvSpPr>
          <p:nvPr>
            <p:ph sz="quarter" idx="14"/>
          </p:nvPr>
        </p:nvSpPr>
        <p:spPr>
          <a:xfrm>
            <a:off x="458818" y="769268"/>
            <a:ext cx="8207374" cy="4824536"/>
          </a:xfrm>
          <a:solidFill>
            <a:schemeClr val="bg1"/>
          </a:solidFill>
        </p:spPr>
        <p:txBody>
          <a:bodyPr/>
          <a:lstStyle/>
          <a:p>
            <a:pPr marL="342900" indent="-342900">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Idea: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Even if treated and control groups differ in baseline characteristics, we can use observations on </a:t>
            </a:r>
            <a:r>
              <a:rPr lang="en-US" sz="1800" dirty="0">
                <a:solidFill>
                  <a:srgbClr val="BB16A3"/>
                </a:solidFill>
                <a:latin typeface="Arial" panose="020B0604020202020204" pitchFamily="34" charset="0"/>
                <a:cs typeface="Arial" panose="020B0604020202020204" pitchFamily="34" charset="0"/>
              </a:rPr>
              <a:t>treatment and control groups before and after the treatment</a:t>
            </a:r>
            <a:r>
              <a:rPr lang="en-US" sz="1800" dirty="0">
                <a:latin typeface="Arial" panose="020B0604020202020204" pitchFamily="34" charset="0"/>
                <a:cs typeface="Arial" panose="020B0604020202020204" pitchFamily="34" charset="0"/>
              </a:rPr>
              <a:t> to estimate a causal effect.</a:t>
            </a: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Assumptions: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The potential outcomes (not observed) would have </a:t>
            </a:r>
            <a:r>
              <a:rPr lang="en-US" sz="1800" dirty="0">
                <a:solidFill>
                  <a:srgbClr val="BB16A3"/>
                </a:solidFill>
                <a:latin typeface="Arial" panose="020B0604020202020204" pitchFamily="34" charset="0"/>
                <a:cs typeface="Arial" panose="020B0604020202020204" pitchFamily="34" charset="0"/>
              </a:rPr>
              <a:t>developed in a parallel manner</a:t>
            </a:r>
            <a:r>
              <a:rPr lang="en-US" sz="1800" dirty="0">
                <a:latin typeface="Arial" panose="020B0604020202020204" pitchFamily="34" charset="0"/>
                <a:cs typeface="Arial" panose="020B0604020202020204" pitchFamily="34" charset="0"/>
              </a:rPr>
              <a:t> for both groups in the absence of treatment. </a:t>
            </a:r>
          </a:p>
          <a:p>
            <a:pPr marL="803700" lvl="2" indent="-34290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This assumption includes the “Common shocks” assumption: There can be no differential changes over time for the treated and control groups. </a:t>
            </a:r>
            <a:endParaRPr lang="en-US" sz="1800" dirty="0">
              <a:solidFill>
                <a:srgbClr val="BB16A3"/>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Testing for design validity: </a:t>
            </a:r>
          </a:p>
          <a:p>
            <a:pPr marL="580500" lvl="1"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Visualization and testing</a:t>
            </a:r>
            <a:r>
              <a:rPr lang="en-US" sz="1800" dirty="0">
                <a:latin typeface="Arial" panose="020B0604020202020204" pitchFamily="34" charset="0"/>
                <a:cs typeface="Arial" panose="020B0604020202020204" pitchFamily="34" charset="0"/>
              </a:rPr>
              <a:t>: are trends in outcomes parallel before treatment? </a:t>
            </a:r>
            <a:r>
              <a:rPr lang="en-US" sz="1800" dirty="0">
                <a:solidFill>
                  <a:srgbClr val="BB16A3"/>
                </a:solidFill>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Is there anything else that could have happened to one group but not the other? (know your institutional setting!)</a:t>
            </a:r>
          </a:p>
        </p:txBody>
      </p:sp>
      <p:sp>
        <p:nvSpPr>
          <p:cNvPr id="4" name="Slide Number Placeholder 3">
            <a:extLst>
              <a:ext uri="{FF2B5EF4-FFF2-40B4-BE49-F238E27FC236}">
                <a16:creationId xmlns:a16="http://schemas.microsoft.com/office/drawing/2014/main" id="{97A3D853-B55D-8F9B-CD28-CCBCD5B8CDB8}"/>
              </a:ext>
            </a:extLst>
          </p:cNvPr>
          <p:cNvSpPr>
            <a:spLocks noGrp="1"/>
          </p:cNvSpPr>
          <p:nvPr>
            <p:ph type="sldNum" sz="quarter" idx="17"/>
          </p:nvPr>
        </p:nvSpPr>
        <p:spPr/>
        <p:txBody>
          <a:bodyPr/>
          <a:lstStyle/>
          <a:p>
            <a:pPr>
              <a:defRPr/>
            </a:pPr>
            <a:fld id="{49EFD4B7-1CC6-864B-A72A-C978B70BBA9B}" type="slidenum">
              <a:rPr lang="fi-FI" smtClean="0"/>
              <a:pPr>
                <a:defRPr/>
              </a:pPr>
              <a:t>35</a:t>
            </a:fld>
            <a:endParaRPr lang="fi-FI"/>
          </a:p>
        </p:txBody>
      </p:sp>
    </p:spTree>
    <p:extLst>
      <p:ext uri="{BB962C8B-B14F-4D97-AF65-F5344CB8AC3E}">
        <p14:creationId xmlns:p14="http://schemas.microsoft.com/office/powerpoint/2010/main" val="386453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36</a:t>
            </a:fld>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008506"/>
            <a:ext cx="5239469" cy="4657306"/>
          </a:xfrm>
          <a:prstGeom prst="rect">
            <a:avLst/>
          </a:prstGeom>
        </p:spPr>
      </p:pic>
      <p:sp>
        <p:nvSpPr>
          <p:cNvPr id="4" name="Title 1">
            <a:extLst>
              <a:ext uri="{FF2B5EF4-FFF2-40B4-BE49-F238E27FC236}">
                <a16:creationId xmlns:a16="http://schemas.microsoft.com/office/drawing/2014/main" id="{4883C9DC-FBE0-4990-81A8-5C0BB919BE4B}"/>
              </a:ext>
            </a:extLst>
          </p:cNvPr>
          <p:cNvSpPr>
            <a:spLocks noGrp="1"/>
          </p:cNvSpPr>
          <p:nvPr>
            <p:ph type="ctrTitle"/>
          </p:nvPr>
        </p:nvSpPr>
        <p:spPr>
          <a:xfrm>
            <a:off x="468313" y="265113"/>
            <a:ext cx="8207375" cy="996498"/>
          </a:xfrm>
        </p:spPr>
        <p:txBody>
          <a:bodyPr/>
          <a:lstStyle/>
          <a:p>
            <a:r>
              <a:rPr lang="en-US" dirty="0"/>
              <a:t>Regression discontinuity design (RDD)</a:t>
            </a:r>
            <a:endParaRPr lang="fi-FI" dirty="0"/>
          </a:p>
        </p:txBody>
      </p:sp>
    </p:spTree>
    <p:extLst>
      <p:ext uri="{BB962C8B-B14F-4D97-AF65-F5344CB8AC3E}">
        <p14:creationId xmlns:p14="http://schemas.microsoft.com/office/powerpoint/2010/main" val="186809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Observational alternatives to experiments</a:t>
            </a:r>
          </a:p>
        </p:txBody>
      </p:sp>
      <p:sp>
        <p:nvSpPr>
          <p:cNvPr id="3" name="Content Placeholder 2"/>
          <p:cNvSpPr>
            <a:spLocks noGrp="1"/>
          </p:cNvSpPr>
          <p:nvPr>
            <p:ph sz="quarter" idx="14"/>
          </p:nvPr>
        </p:nvSpPr>
        <p:spPr>
          <a:xfrm>
            <a:off x="323528" y="1261611"/>
            <a:ext cx="8640960" cy="4332193"/>
          </a:xfrm>
        </p:spPr>
        <p:txBody>
          <a:bodyPr/>
          <a:lstStyle/>
          <a:p>
            <a:pPr marL="457200" indent="-457200">
              <a:buFont typeface="+mj-lt"/>
              <a:buAutoNum type="arabicPeriod"/>
            </a:pPr>
            <a:r>
              <a:rPr lang="en-US" dirty="0">
                <a:solidFill>
                  <a:srgbClr val="BB16A3"/>
                </a:solidFill>
                <a:latin typeface="Arial" panose="020B0604020202020204" pitchFamily="34" charset="0"/>
                <a:cs typeface="Arial" panose="020B0604020202020204" pitchFamily="34" charset="0"/>
              </a:rPr>
              <a:t>Selection on observables</a:t>
            </a:r>
            <a:r>
              <a:rPr lang="en-US" dirty="0">
                <a:latin typeface="Arial" panose="020B0604020202020204" pitchFamily="34" charset="0"/>
                <a:cs typeface="Arial" panose="020B0604020202020204" pitchFamily="34" charset="0"/>
              </a:rPr>
              <a:t>: treatment and control groups differ from each other only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a:t>
            </a:r>
            <a:r>
              <a:rPr lang="en-US" dirty="0">
                <a:solidFill>
                  <a:srgbClr val="BB16A3"/>
                </a:solidFill>
                <a:latin typeface="Arial" panose="020B0604020202020204" pitchFamily="34" charset="0"/>
                <a:cs typeface="Arial" panose="020B0604020202020204" pitchFamily="34" charset="0"/>
              </a:rPr>
              <a:t>observable characteristics</a:t>
            </a:r>
            <a:endParaRPr lang="en-US" dirty="0">
              <a:latin typeface="Arial" panose="020B0604020202020204" pitchFamily="34" charset="0"/>
              <a:cs typeface="Arial" panose="020B0604020202020204" pitchFamily="34" charset="0"/>
            </a:endParaRPr>
          </a:p>
          <a:p>
            <a:pPr marL="694800" lvl="1" indent="-457200"/>
            <a:r>
              <a:rPr lang="en-US" sz="1800" dirty="0">
                <a:latin typeface="Arial" panose="020B0604020202020204" pitchFamily="34" charset="0"/>
                <a:cs typeface="Arial" panose="020B0604020202020204" pitchFamily="34" charset="0"/>
              </a:rPr>
              <a:t>Lecture 8 </a:t>
            </a:r>
          </a:p>
          <a:p>
            <a:pPr marL="457200" indent="-457200">
              <a:spcBef>
                <a:spcPts val="1200"/>
              </a:spcBef>
              <a:buFont typeface="+mj-lt"/>
              <a:buAutoNum type="arabicPeriod"/>
            </a:pPr>
            <a:r>
              <a:rPr lang="en-US" dirty="0">
                <a:solidFill>
                  <a:srgbClr val="BB16A3"/>
                </a:solidFill>
                <a:latin typeface="Arial" panose="020B0604020202020204" pitchFamily="34" charset="0"/>
                <a:cs typeface="Arial" panose="020B0604020202020204" pitchFamily="34" charset="0"/>
              </a:rPr>
              <a:t>Selection on unobservables</a:t>
            </a:r>
            <a:r>
              <a:rPr lang="en-US" dirty="0">
                <a:latin typeface="Arial" panose="020B0604020202020204" pitchFamily="34" charset="0"/>
                <a:cs typeface="Arial" panose="020B0604020202020204" pitchFamily="34" charset="0"/>
              </a:rPr>
              <a:t>: treatment and control groups differ from each other in </a:t>
            </a:r>
            <a:r>
              <a:rPr lang="en-US" dirty="0">
                <a:solidFill>
                  <a:srgbClr val="BB16A3"/>
                </a:solidFill>
                <a:latin typeface="Arial" panose="020B0604020202020204" pitchFamily="34" charset="0"/>
                <a:cs typeface="Arial" panose="020B0604020202020204" pitchFamily="34" charset="0"/>
              </a:rPr>
              <a:t>unobservable characteristics</a:t>
            </a:r>
          </a:p>
          <a:p>
            <a:pPr marL="694800" lvl="1" indent="-457200"/>
            <a:r>
              <a:rPr lang="en-US" sz="1800" dirty="0">
                <a:latin typeface="Arial" panose="020B0604020202020204" pitchFamily="34" charset="0"/>
                <a:cs typeface="Arial" panose="020B0604020202020204" pitchFamily="34" charset="0"/>
              </a:rPr>
              <a:t>Treatment and controls are observed before and after treatment – </a:t>
            </a:r>
            <a:r>
              <a:rPr lang="en-US" sz="1800" dirty="0">
                <a:solidFill>
                  <a:srgbClr val="BB16A3"/>
                </a:solidFill>
                <a:latin typeface="Arial" panose="020B0604020202020204" pitchFamily="34" charset="0"/>
                <a:cs typeface="Arial" panose="020B0604020202020204" pitchFamily="34" charset="0"/>
              </a:rPr>
              <a:t>difference-in-differences (DID) </a:t>
            </a:r>
            <a:r>
              <a:rPr lang="en-US" sz="1800" dirty="0">
                <a:latin typeface="Arial" panose="020B0604020202020204" pitchFamily="34" charset="0"/>
                <a:cs typeface="Arial" panose="020B0604020202020204" pitchFamily="34" charset="0"/>
              </a:rPr>
              <a:t>Lecture 8-9 </a:t>
            </a:r>
          </a:p>
          <a:p>
            <a:pPr marL="694800" lvl="1" indent="-457200"/>
            <a:r>
              <a:rPr lang="en-US" sz="1800" dirty="0">
                <a:highlight>
                  <a:srgbClr val="FFFF00"/>
                </a:highlight>
                <a:latin typeface="Arial" panose="020B0604020202020204" pitchFamily="34" charset="0"/>
                <a:cs typeface="Arial" panose="020B0604020202020204" pitchFamily="34" charset="0"/>
              </a:rPr>
              <a:t>Selection mechanism is known – </a:t>
            </a:r>
            <a:r>
              <a:rPr lang="en-US" sz="1800" dirty="0">
                <a:solidFill>
                  <a:srgbClr val="BB16A3"/>
                </a:solidFill>
                <a:highlight>
                  <a:srgbClr val="FFFF00"/>
                </a:highlight>
                <a:latin typeface="Arial" panose="020B0604020202020204" pitchFamily="34" charset="0"/>
                <a:cs typeface="Arial" panose="020B0604020202020204" pitchFamily="34" charset="0"/>
              </a:rPr>
              <a:t>regression discontinuity designs (RDD)</a:t>
            </a:r>
          </a:p>
          <a:p>
            <a:pPr marL="694800" lvl="1" indent="-457200"/>
            <a:r>
              <a:rPr lang="en-US" sz="1800" dirty="0">
                <a:latin typeface="Arial" panose="020B0604020202020204" pitchFamily="34" charset="0"/>
                <a:cs typeface="Arial" panose="020B0604020202020204" pitchFamily="34" charset="0"/>
              </a:rPr>
              <a:t>Exogenous variable induces variation in treatment – </a:t>
            </a:r>
            <a:r>
              <a:rPr lang="en-US" sz="1800" dirty="0">
                <a:solidFill>
                  <a:srgbClr val="BB16A3"/>
                </a:solidFill>
                <a:latin typeface="Arial" panose="020B0604020202020204" pitchFamily="34" charset="0"/>
                <a:cs typeface="Arial" panose="020B0604020202020204" pitchFamily="34" charset="0"/>
              </a:rPr>
              <a:t>instrumental variables (IV)</a:t>
            </a:r>
            <a:endParaRPr lang="en-US" sz="1800" dirty="0">
              <a:solidFill>
                <a:srgbClr val="BB16A3"/>
              </a:solidFill>
              <a:highlight>
                <a:srgbClr val="FFFF00"/>
              </a:highlight>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37</a:t>
            </a:fld>
            <a:endParaRPr lang="fi-FI" dirty="0"/>
          </a:p>
        </p:txBody>
      </p:sp>
    </p:spTree>
    <p:extLst>
      <p:ext uri="{BB962C8B-B14F-4D97-AF65-F5344CB8AC3E}">
        <p14:creationId xmlns:p14="http://schemas.microsoft.com/office/powerpoint/2010/main" val="2224065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a:t>
            </a:r>
            <a:endParaRPr lang="fi-FI" dirty="0"/>
          </a:p>
        </p:txBody>
      </p:sp>
      <p:sp>
        <p:nvSpPr>
          <p:cNvPr id="3" name="Content Placeholder 2"/>
          <p:cNvSpPr>
            <a:spLocks noGrp="1"/>
          </p:cNvSpPr>
          <p:nvPr>
            <p:ph sz="quarter" idx="14"/>
          </p:nvPr>
        </p:nvSpPr>
        <p:spPr>
          <a:xfrm>
            <a:off x="468314" y="1489348"/>
            <a:ext cx="8207374" cy="3816424"/>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Basic idea of regression discontinuity designs</a:t>
            </a:r>
          </a:p>
          <a:p>
            <a:pPr marL="580500" lvl="1" indent="-342900">
              <a:spcBef>
                <a:spcPts val="60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Setup and assumptions</a:t>
            </a:r>
          </a:p>
          <a:p>
            <a:pPr marL="580500" lvl="1" indent="-342900">
              <a:spcBef>
                <a:spcPts val="60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Fuzzy and sharp RDD</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Testing RDD assumptions</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Manipulation, covariate balance, fake cutoff placebos and other placebos</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38</a:t>
            </a:fld>
            <a:endParaRPr lang="fi-FI"/>
          </a:p>
        </p:txBody>
      </p:sp>
    </p:spTree>
    <p:extLst>
      <p:ext uri="{BB962C8B-B14F-4D97-AF65-F5344CB8AC3E}">
        <p14:creationId xmlns:p14="http://schemas.microsoft.com/office/powerpoint/2010/main" val="777567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RDD</a:t>
            </a:r>
            <a:endParaRPr lang="fi-FI" dirty="0"/>
          </a:p>
        </p:txBody>
      </p:sp>
      <p:sp>
        <p:nvSpPr>
          <p:cNvPr id="3" name="Content Placeholder 2"/>
          <p:cNvSpPr>
            <a:spLocks noGrp="1"/>
          </p:cNvSpPr>
          <p:nvPr>
            <p:ph sz="quarter" idx="14"/>
          </p:nvPr>
        </p:nvSpPr>
        <p:spPr>
          <a:xfrm>
            <a:off x="468314" y="1129308"/>
            <a:ext cx="8207374" cy="4392488"/>
          </a:xfrm>
          <a:solidFill>
            <a:schemeClr val="bg1"/>
          </a:solidFill>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Introduced by </a:t>
            </a:r>
            <a:r>
              <a:rPr lang="en-US" dirty="0" err="1">
                <a:latin typeface="Arial" panose="020B0604020202020204" pitchFamily="34" charset="0"/>
                <a:cs typeface="Arial" panose="020B0604020202020204" pitchFamily="34" charset="0"/>
              </a:rPr>
              <a:t>Thistlethwaithe</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Cambell</a:t>
            </a:r>
            <a:r>
              <a:rPr lang="en-US" dirty="0">
                <a:latin typeface="Arial" panose="020B0604020202020204" pitchFamily="34" charset="0"/>
                <a:cs typeface="Arial" panose="020B0604020202020204" pitchFamily="34" charset="0"/>
              </a:rPr>
              <a:t> (1960)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Studied the impact of merit awards on future academic outcomes, where merit award was given if test score exceeds a cutoff</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Idea: students can (of course) affect their test scores by studying, but they cannot manipulate their scores to be just above the cutoff because the cutoff is unknown to them </a:t>
            </a:r>
            <a:r>
              <a:rPr lang="en-US" i="1" dirty="0">
                <a:latin typeface="Arial" panose="020B0604020202020204" pitchFamily="34" charset="0"/>
                <a:cs typeface="Arial" panose="020B0604020202020204" pitchFamily="34" charset="0"/>
              </a:rPr>
              <a:t>ex ante</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Reappeared and formalized in economics in late 90s and has proven to be a powerful causal tool in empirical economics and other disciplines</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Political science, education, epidemiology, criminology etc.</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Strong internal validity, but </a:t>
            </a:r>
            <a:r>
              <a:rPr lang="en-US" dirty="0">
                <a:solidFill>
                  <a:srgbClr val="BB16A3"/>
                </a:solidFill>
                <a:latin typeface="Arial" panose="020B0604020202020204" pitchFamily="34" charset="0"/>
                <a:cs typeface="Arial" panose="020B0604020202020204" pitchFamily="34" charset="0"/>
              </a:rPr>
              <a:t>very data intensive</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Need to have a lot of observations near the cutoff</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39</a:t>
            </a:fld>
            <a:endParaRPr lang="fi-FI"/>
          </a:p>
        </p:txBody>
      </p:sp>
    </p:spTree>
    <p:extLst>
      <p:ext uri="{BB962C8B-B14F-4D97-AF65-F5344CB8AC3E}">
        <p14:creationId xmlns:p14="http://schemas.microsoft.com/office/powerpoint/2010/main" val="235307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recap</a:t>
            </a:r>
          </a:p>
        </p:txBody>
      </p:sp>
      <p:sp>
        <p:nvSpPr>
          <p:cNvPr id="3" name="Content Placeholder 2"/>
          <p:cNvSpPr>
            <a:spLocks noGrp="1"/>
          </p:cNvSpPr>
          <p:nvPr>
            <p:ph sz="quarter" idx="14"/>
          </p:nvPr>
        </p:nvSpPr>
        <p:spPr>
          <a:xfrm>
            <a:off x="458818" y="769268"/>
            <a:ext cx="8207374" cy="4824536"/>
          </a:xfrm>
          <a:solidFill>
            <a:schemeClr val="bg1"/>
          </a:solidFill>
        </p:spPr>
        <p:txBody>
          <a:bodyPr/>
          <a:lstStyle/>
          <a:p>
            <a:pPr marL="342900" indent="-342900">
              <a:spcBef>
                <a:spcPts val="12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Idea: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Even if treated and control groups differ in baseline characteristics, we can use observations on </a:t>
            </a:r>
            <a:r>
              <a:rPr lang="en-US" sz="1800" dirty="0">
                <a:solidFill>
                  <a:srgbClr val="BB16A3"/>
                </a:solidFill>
                <a:latin typeface="Arial" panose="020B0604020202020204" pitchFamily="34" charset="0"/>
                <a:cs typeface="Arial" panose="020B0604020202020204" pitchFamily="34" charset="0"/>
              </a:rPr>
              <a:t>treatment and control groups before and after the treatment</a:t>
            </a:r>
            <a:r>
              <a:rPr lang="en-US" sz="1800" dirty="0">
                <a:latin typeface="Arial" panose="020B0604020202020204" pitchFamily="34" charset="0"/>
                <a:cs typeface="Arial" panose="020B0604020202020204" pitchFamily="34" charset="0"/>
              </a:rPr>
              <a:t> to estimate a causal effect.</a:t>
            </a: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Assumptions: </a:t>
            </a:r>
          </a:p>
          <a:p>
            <a:pPr marL="580500" lvl="1" indent="-342900">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The potential outcomes (not observed) would have </a:t>
            </a:r>
            <a:r>
              <a:rPr lang="en-US" sz="1800" dirty="0">
                <a:solidFill>
                  <a:srgbClr val="BB16A3"/>
                </a:solidFill>
                <a:latin typeface="Arial" panose="020B0604020202020204" pitchFamily="34" charset="0"/>
                <a:cs typeface="Arial" panose="020B0604020202020204" pitchFamily="34" charset="0"/>
              </a:rPr>
              <a:t>developed in a parallel manner</a:t>
            </a:r>
            <a:r>
              <a:rPr lang="en-US" sz="1800" dirty="0">
                <a:latin typeface="Arial" panose="020B0604020202020204" pitchFamily="34" charset="0"/>
                <a:cs typeface="Arial" panose="020B0604020202020204" pitchFamily="34" charset="0"/>
              </a:rPr>
              <a:t> for both groups in the absence of treatment. </a:t>
            </a:r>
          </a:p>
          <a:p>
            <a:pPr marL="803700" lvl="2" indent="-34290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This assumption includes the “Common shocks” assumption: There can be no differential changes over time for the treated and control groups. </a:t>
            </a:r>
            <a:endParaRPr lang="en-US" sz="1800" dirty="0">
              <a:solidFill>
                <a:srgbClr val="BB16A3"/>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Testing for design validity: </a:t>
            </a:r>
          </a:p>
          <a:p>
            <a:pPr marL="580500" lvl="1" indent="-342900">
              <a:spcBef>
                <a:spcPts val="600"/>
              </a:spcBef>
              <a:buFont typeface="Arial" panose="020B0604020202020204" pitchFamily="34" charset="0"/>
              <a:buChar char="•"/>
            </a:pPr>
            <a:r>
              <a:rPr lang="en-US" sz="1800" dirty="0">
                <a:solidFill>
                  <a:srgbClr val="BB16A3"/>
                </a:solidFill>
                <a:latin typeface="Arial" panose="020B0604020202020204" pitchFamily="34" charset="0"/>
                <a:cs typeface="Arial" panose="020B0604020202020204" pitchFamily="34" charset="0"/>
              </a:rPr>
              <a:t>Visualization and testing</a:t>
            </a:r>
            <a:r>
              <a:rPr lang="en-US" sz="1800" dirty="0">
                <a:latin typeface="Arial" panose="020B0604020202020204" pitchFamily="34" charset="0"/>
                <a:cs typeface="Arial" panose="020B0604020202020204" pitchFamily="34" charset="0"/>
              </a:rPr>
              <a:t>: are trends in outcomes parallel before treatment? </a:t>
            </a:r>
            <a:r>
              <a:rPr lang="en-US" sz="1800" dirty="0">
                <a:solidFill>
                  <a:srgbClr val="BB16A3"/>
                </a:solidFill>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Is there anything else that could have happened to one group but not the other? (know your institutional setting!)</a:t>
            </a:r>
          </a:p>
        </p:txBody>
      </p:sp>
      <p:sp>
        <p:nvSpPr>
          <p:cNvPr id="4" name="Slide Number Placeholder 3">
            <a:extLst>
              <a:ext uri="{FF2B5EF4-FFF2-40B4-BE49-F238E27FC236}">
                <a16:creationId xmlns:a16="http://schemas.microsoft.com/office/drawing/2014/main" id="{97A3D853-B55D-8F9B-CD28-CCBCD5B8CDB8}"/>
              </a:ext>
            </a:extLst>
          </p:cNvPr>
          <p:cNvSpPr>
            <a:spLocks noGrp="1"/>
          </p:cNvSpPr>
          <p:nvPr>
            <p:ph type="sldNum" sz="quarter" idx="17"/>
          </p:nvPr>
        </p:nvSpPr>
        <p:spPr/>
        <p:txBody>
          <a:bodyPr/>
          <a:lstStyle/>
          <a:p>
            <a:pPr>
              <a:defRPr/>
            </a:pPr>
            <a:fld id="{49EFD4B7-1CC6-864B-A72A-C978B70BBA9B}" type="slidenum">
              <a:rPr lang="fi-FI" smtClean="0"/>
              <a:pPr>
                <a:defRPr/>
              </a:pPr>
              <a:t>4</a:t>
            </a:fld>
            <a:endParaRPr lang="fi-FI"/>
          </a:p>
        </p:txBody>
      </p:sp>
    </p:spTree>
    <p:extLst>
      <p:ext uri="{BB962C8B-B14F-4D97-AF65-F5344CB8AC3E}">
        <p14:creationId xmlns:p14="http://schemas.microsoft.com/office/powerpoint/2010/main" val="679921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4390-1EF2-97B3-46FF-DD9F70F24F92}"/>
              </a:ext>
            </a:extLst>
          </p:cNvPr>
          <p:cNvSpPr>
            <a:spLocks noGrp="1"/>
          </p:cNvSpPr>
          <p:nvPr>
            <p:ph type="ctrTitle"/>
          </p:nvPr>
        </p:nvSpPr>
        <p:spPr/>
        <p:txBody>
          <a:bodyPr/>
          <a:lstStyle/>
          <a:p>
            <a:r>
              <a:rPr lang="en-FI" dirty="0"/>
              <a:t>Estimating causality and RDD</a:t>
            </a:r>
          </a:p>
        </p:txBody>
      </p:sp>
      <p:sp>
        <p:nvSpPr>
          <p:cNvPr id="3" name="Content Placeholder 2">
            <a:extLst>
              <a:ext uri="{FF2B5EF4-FFF2-40B4-BE49-F238E27FC236}">
                <a16:creationId xmlns:a16="http://schemas.microsoft.com/office/drawing/2014/main" id="{8243DCA8-7496-EDDB-3624-5A33C2590219}"/>
              </a:ext>
            </a:extLst>
          </p:cNvPr>
          <p:cNvSpPr>
            <a:spLocks noGrp="1"/>
          </p:cNvSpPr>
          <p:nvPr>
            <p:ph sz="quarter" idx="14"/>
          </p:nvPr>
        </p:nvSpPr>
        <p:spPr>
          <a:xfrm>
            <a:off x="468314" y="985293"/>
            <a:ext cx="8207374" cy="3612402"/>
          </a:xfrm>
        </p:spPr>
        <p:txBody>
          <a:bodyPr/>
          <a:lstStyle/>
          <a:p>
            <a:r>
              <a:rPr lang="en-FI" dirty="0"/>
              <a:t>As usual, we start with some causal relationship in mind. </a:t>
            </a:r>
          </a:p>
          <a:p>
            <a:r>
              <a:rPr lang="en-FI" b="0" dirty="0"/>
              <a:t>We would like to estimate the </a:t>
            </a:r>
            <a:r>
              <a:rPr lang="en-FI" b="0" dirty="0">
                <a:solidFill>
                  <a:srgbClr val="BB16A3"/>
                </a:solidFill>
              </a:rPr>
              <a:t>effect of some treatment, T on some outcome, Y</a:t>
            </a:r>
            <a:r>
              <a:rPr lang="en-FI" b="0" dirty="0"/>
              <a:t>. </a:t>
            </a:r>
          </a:p>
          <a:p>
            <a:endParaRPr lang="en-FI" dirty="0"/>
          </a:p>
          <a:p>
            <a:r>
              <a:rPr lang="en-FI" b="0" dirty="0"/>
              <a:t>But we suspect that there is selection into treatment: treatment status T is correlated with unobservables that may also affect Y. </a:t>
            </a:r>
          </a:p>
          <a:p>
            <a:endParaRPr lang="en-FI" dirty="0"/>
          </a:p>
          <a:p>
            <a:r>
              <a:rPr lang="en-US" dirty="0">
                <a:latin typeface="Arial" panose="020B0604020202020204" pitchFamily="34" charset="0"/>
                <a:cs typeface="Arial" panose="020B0604020202020204" pitchFamily="34" charset="0"/>
              </a:rPr>
              <a:t>RDD can be used to isolate the causal effect of treatment in certain situations where Individuals (or units) become treated after crossing some </a:t>
            </a:r>
            <a:r>
              <a:rPr lang="en-US" dirty="0">
                <a:solidFill>
                  <a:srgbClr val="BB16A3"/>
                </a:solidFill>
                <a:latin typeface="Arial" panose="020B0604020202020204" pitchFamily="34" charset="0"/>
                <a:cs typeface="Arial" panose="020B0604020202020204" pitchFamily="34" charset="0"/>
              </a:rPr>
              <a:t>arbitrary cutoff</a:t>
            </a:r>
            <a:r>
              <a:rPr lang="en-US" dirty="0">
                <a:latin typeface="Arial" panose="020B0604020202020204" pitchFamily="34" charset="0"/>
                <a:cs typeface="Arial" panose="020B0604020202020204" pitchFamily="34" charset="0"/>
              </a:rPr>
              <a:t>. </a:t>
            </a:r>
            <a:endParaRPr lang="en-FI" dirty="0"/>
          </a:p>
        </p:txBody>
      </p:sp>
      <p:sp>
        <p:nvSpPr>
          <p:cNvPr id="4" name="Slide Number Placeholder 3">
            <a:extLst>
              <a:ext uri="{FF2B5EF4-FFF2-40B4-BE49-F238E27FC236}">
                <a16:creationId xmlns:a16="http://schemas.microsoft.com/office/drawing/2014/main" id="{0470420C-E6E4-3C26-2EAE-8C38EE235C3F}"/>
              </a:ext>
            </a:extLst>
          </p:cNvPr>
          <p:cNvSpPr>
            <a:spLocks noGrp="1"/>
          </p:cNvSpPr>
          <p:nvPr>
            <p:ph type="sldNum" sz="quarter" idx="17"/>
          </p:nvPr>
        </p:nvSpPr>
        <p:spPr/>
        <p:txBody>
          <a:bodyPr/>
          <a:lstStyle/>
          <a:p>
            <a:pPr>
              <a:defRPr/>
            </a:pPr>
            <a:fld id="{49EFD4B7-1CC6-864B-A72A-C978B70BBA9B}" type="slidenum">
              <a:rPr lang="fi-FI" smtClean="0"/>
              <a:pPr>
                <a:defRPr/>
              </a:pPr>
              <a:t>40</a:t>
            </a:fld>
            <a:endParaRPr lang="fi-FI"/>
          </a:p>
        </p:txBody>
      </p:sp>
    </p:spTree>
    <p:extLst>
      <p:ext uri="{BB962C8B-B14F-4D97-AF65-F5344CB8AC3E}">
        <p14:creationId xmlns:p14="http://schemas.microsoft.com/office/powerpoint/2010/main" val="722707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ACF-5187-7E5B-1676-A95DAE71AD11}"/>
              </a:ext>
            </a:extLst>
          </p:cNvPr>
          <p:cNvSpPr>
            <a:spLocks noGrp="1"/>
          </p:cNvSpPr>
          <p:nvPr>
            <p:ph type="ctrTitle"/>
          </p:nvPr>
        </p:nvSpPr>
        <p:spPr>
          <a:xfrm>
            <a:off x="468313" y="265113"/>
            <a:ext cx="8207375" cy="720179"/>
          </a:xfrm>
        </p:spPr>
        <p:txBody>
          <a:bodyPr/>
          <a:lstStyle/>
          <a:p>
            <a:r>
              <a:rPr lang="en-FI" dirty="0"/>
              <a:t>Speeding tickets in Finland </a:t>
            </a:r>
            <a:br>
              <a:rPr lang="en-FI" dirty="0"/>
            </a:br>
            <a:r>
              <a:rPr lang="en-FI" sz="1500" dirty="0"/>
              <a:t>(Martti Kaila, 2023)</a:t>
            </a:r>
          </a:p>
        </p:txBody>
      </p:sp>
      <p:sp>
        <p:nvSpPr>
          <p:cNvPr id="3" name="Content Placeholder 2">
            <a:extLst>
              <a:ext uri="{FF2B5EF4-FFF2-40B4-BE49-F238E27FC236}">
                <a16:creationId xmlns:a16="http://schemas.microsoft.com/office/drawing/2014/main" id="{D1FC3DA1-BAE0-0D3F-B74B-E02A8454E0EE}"/>
              </a:ext>
            </a:extLst>
          </p:cNvPr>
          <p:cNvSpPr>
            <a:spLocks noGrp="1"/>
          </p:cNvSpPr>
          <p:nvPr>
            <p:ph sz="quarter" idx="14"/>
          </p:nvPr>
        </p:nvSpPr>
        <p:spPr>
          <a:xfrm>
            <a:off x="468314" y="985293"/>
            <a:ext cx="8207374" cy="4608512"/>
          </a:xfrm>
        </p:spPr>
        <p:txBody>
          <a:bodyPr/>
          <a:lstStyle/>
          <a:p>
            <a:r>
              <a:rPr lang="en-GB" sz="1500" b="0" dirty="0"/>
              <a:t>“In Finland, speeding tickets become income-dependent if the driver’s speed exceeds the</a:t>
            </a:r>
          </a:p>
          <a:p>
            <a:r>
              <a:rPr lang="en-GB" sz="1500" b="0" dirty="0"/>
              <a:t>speeding limit by more than 20 km/h, leading to a substantial jump in the size of the</a:t>
            </a:r>
            <a:r>
              <a:rPr lang="en-FI" sz="1500" b="0" dirty="0"/>
              <a:t> fine.</a:t>
            </a:r>
            <a:endParaRPr lang="en-GB" sz="1500" b="0" dirty="0"/>
          </a:p>
        </p:txBody>
      </p:sp>
      <p:sp>
        <p:nvSpPr>
          <p:cNvPr id="4" name="Slide Number Placeholder 3">
            <a:extLst>
              <a:ext uri="{FF2B5EF4-FFF2-40B4-BE49-F238E27FC236}">
                <a16:creationId xmlns:a16="http://schemas.microsoft.com/office/drawing/2014/main" id="{F5BAD45F-0039-0851-F6A4-90325C928578}"/>
              </a:ext>
            </a:extLst>
          </p:cNvPr>
          <p:cNvSpPr>
            <a:spLocks noGrp="1"/>
          </p:cNvSpPr>
          <p:nvPr>
            <p:ph type="sldNum" sz="quarter" idx="17"/>
          </p:nvPr>
        </p:nvSpPr>
        <p:spPr/>
        <p:txBody>
          <a:bodyPr/>
          <a:lstStyle/>
          <a:p>
            <a:pPr>
              <a:defRPr/>
            </a:pPr>
            <a:fld id="{49EFD4B7-1CC6-864B-A72A-C978B70BBA9B}" type="slidenum">
              <a:rPr lang="fi-FI" smtClean="0"/>
              <a:pPr>
                <a:defRPr/>
              </a:pPr>
              <a:t>41</a:t>
            </a:fld>
            <a:endParaRPr lang="fi-FI"/>
          </a:p>
        </p:txBody>
      </p:sp>
      <p:pic>
        <p:nvPicPr>
          <p:cNvPr id="6" name="Picture 5">
            <a:extLst>
              <a:ext uri="{FF2B5EF4-FFF2-40B4-BE49-F238E27FC236}">
                <a16:creationId xmlns:a16="http://schemas.microsoft.com/office/drawing/2014/main" id="{1E4CCC82-3D8C-4D39-2E46-C100EBD0415B}"/>
              </a:ext>
            </a:extLst>
          </p:cNvPr>
          <p:cNvPicPr>
            <a:picLocks noChangeAspect="1"/>
          </p:cNvPicPr>
          <p:nvPr/>
        </p:nvPicPr>
        <p:blipFill>
          <a:blip r:embed="rId2"/>
          <a:stretch>
            <a:fillRect/>
          </a:stretch>
        </p:blipFill>
        <p:spPr>
          <a:xfrm>
            <a:off x="1907704" y="1576172"/>
            <a:ext cx="5855931" cy="3728642"/>
          </a:xfrm>
          <a:prstGeom prst="rect">
            <a:avLst/>
          </a:prstGeom>
        </p:spPr>
      </p:pic>
    </p:spTree>
    <p:extLst>
      <p:ext uri="{BB962C8B-B14F-4D97-AF65-F5344CB8AC3E}">
        <p14:creationId xmlns:p14="http://schemas.microsoft.com/office/powerpoint/2010/main" val="373247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RDD – the setup</a:t>
            </a:r>
            <a:endParaRPr lang="fi-FI" dirty="0"/>
          </a:p>
        </p:txBody>
      </p:sp>
      <p:sp>
        <p:nvSpPr>
          <p:cNvPr id="3" name="Content Placeholder 2"/>
          <p:cNvSpPr>
            <a:spLocks noGrp="1"/>
          </p:cNvSpPr>
          <p:nvPr>
            <p:ph sz="quarter" idx="14"/>
          </p:nvPr>
        </p:nvSpPr>
        <p:spPr>
          <a:xfrm>
            <a:off x="468314" y="985292"/>
            <a:ext cx="8207374" cy="4680520"/>
          </a:xfrm>
          <a:solidFill>
            <a:schemeClr val="bg1"/>
          </a:solidFill>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RDD has three fundamental components: </a:t>
            </a:r>
            <a:r>
              <a:rPr lang="en-US" dirty="0">
                <a:solidFill>
                  <a:srgbClr val="BB16A3"/>
                </a:solidFill>
                <a:latin typeface="Arial" panose="020B0604020202020204" pitchFamily="34" charset="0"/>
                <a:cs typeface="Arial" panose="020B0604020202020204" pitchFamily="34" charset="0"/>
              </a:rPr>
              <a:t>running variable</a:t>
            </a:r>
            <a:r>
              <a:rPr lang="en-US" dirty="0">
                <a:latin typeface="Arial" panose="020B0604020202020204" pitchFamily="34" charset="0"/>
                <a:cs typeface="Arial" panose="020B0604020202020204" pitchFamily="34" charset="0"/>
              </a:rPr>
              <a:t>, </a:t>
            </a:r>
            <a:r>
              <a:rPr lang="en-US" dirty="0">
                <a:solidFill>
                  <a:srgbClr val="BB16A3"/>
                </a:solidFill>
                <a:latin typeface="Arial" panose="020B0604020202020204" pitchFamily="34" charset="0"/>
                <a:cs typeface="Arial" panose="020B0604020202020204" pitchFamily="34" charset="0"/>
              </a:rPr>
              <a:t>cut-off</a:t>
            </a:r>
            <a:r>
              <a:rPr lang="en-US" dirty="0">
                <a:latin typeface="Arial" panose="020B0604020202020204" pitchFamily="34" charset="0"/>
                <a:cs typeface="Arial" panose="020B0604020202020204" pitchFamily="34" charset="0"/>
              </a:rPr>
              <a:t>, and </a:t>
            </a:r>
            <a:r>
              <a:rPr lang="en-US" dirty="0">
                <a:solidFill>
                  <a:srgbClr val="BB16A3"/>
                </a:solidFill>
                <a:latin typeface="Arial" panose="020B0604020202020204" pitchFamily="34" charset="0"/>
                <a:cs typeface="Arial" panose="020B0604020202020204" pitchFamily="34" charset="0"/>
              </a:rPr>
              <a:t>treatment</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Individuals become treated after crossing some cutoff in the running (or forcing or score) variable</a:t>
            </a:r>
          </a:p>
          <a:p>
            <a:pPr marL="580500" lvl="1" indent="-342900">
              <a:spcBef>
                <a:spcPts val="600"/>
              </a:spcBef>
              <a:buFont typeface="Arial" panose="020B0604020202020204" pitchFamily="34" charset="0"/>
              <a:buChar char="•"/>
            </a:pPr>
            <a:r>
              <a:rPr lang="en-US" dirty="0">
                <a:solidFill>
                  <a:srgbClr val="BB16A3"/>
                </a:solidFill>
                <a:latin typeface="Arial" panose="020B0604020202020204" pitchFamily="34" charset="0"/>
                <a:cs typeface="Arial" panose="020B0604020202020204" pitchFamily="34" charset="0"/>
              </a:rPr>
              <a:t>Sharp RDD: </a:t>
            </a:r>
            <a:r>
              <a:rPr lang="en-US" dirty="0">
                <a:latin typeface="Arial" panose="020B0604020202020204" pitchFamily="34" charset="0"/>
                <a:cs typeface="Arial" panose="020B0604020202020204" pitchFamily="34" charset="0"/>
              </a:rPr>
              <a:t>treatment received with probability zero below the cut-off (or threshold) and probability one above cut-off</a:t>
            </a:r>
            <a:endParaRPr lang="en-US" dirty="0">
              <a:solidFill>
                <a:srgbClr val="BB16A3"/>
              </a:solidFill>
              <a:latin typeface="Arial" panose="020B0604020202020204" pitchFamily="34" charset="0"/>
              <a:cs typeface="Arial" panose="020B0604020202020204" pitchFamily="34" charset="0"/>
            </a:endParaRPr>
          </a:p>
          <a:p>
            <a:pPr marL="580500" lvl="1" indent="-342900">
              <a:spcBef>
                <a:spcPts val="600"/>
              </a:spcBef>
              <a:buFont typeface="Arial" panose="020B0604020202020204" pitchFamily="34" charset="0"/>
              <a:buChar char="•"/>
            </a:pPr>
            <a:r>
              <a:rPr lang="en-US" dirty="0">
                <a:solidFill>
                  <a:srgbClr val="BB16A3"/>
                </a:solidFill>
                <a:latin typeface="Arial" panose="020B0604020202020204" pitchFamily="34" charset="0"/>
                <a:cs typeface="Arial" panose="020B0604020202020204" pitchFamily="34" charset="0"/>
              </a:rPr>
              <a:t>Fuzzy RDD: </a:t>
            </a:r>
            <a:r>
              <a:rPr lang="en-US" dirty="0">
                <a:latin typeface="Arial" panose="020B0604020202020204" pitchFamily="34" charset="0"/>
                <a:cs typeface="Arial" panose="020B0604020202020204" pitchFamily="34" charset="0"/>
              </a:rPr>
              <a:t>The probability of receiving the treatment increases discontinuously at the threshold (</a:t>
            </a:r>
            <a:r>
              <a:rPr lang="en-US" dirty="0">
                <a:solidFill>
                  <a:srgbClr val="BB16A3"/>
                </a:solidFill>
                <a:latin typeface="Arial" panose="020B0604020202020204" pitchFamily="34" charset="0"/>
                <a:cs typeface="Arial" panose="020B0604020202020204" pitchFamily="34" charset="0"/>
              </a:rPr>
              <a:t>imperfect compliance</a:t>
            </a:r>
            <a:r>
              <a:rPr lang="en-US" dirty="0">
                <a:latin typeface="Arial" panose="020B060402020202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dirty="0">
                <a:solidFill>
                  <a:srgbClr val="BB16A3"/>
                </a:solidFill>
                <a:latin typeface="Arial" panose="020B0604020202020204" pitchFamily="34" charset="0"/>
                <a:cs typeface="Arial" panose="020B0604020202020204" pitchFamily="34" charset="0"/>
              </a:rPr>
              <a:t>Assumption:</a:t>
            </a:r>
            <a:r>
              <a:rPr lang="en-US" dirty="0">
                <a:latin typeface="Arial" panose="020B0604020202020204" pitchFamily="34" charset="0"/>
                <a:cs typeface="Arial" panose="020B0604020202020204" pitchFamily="34" charset="0"/>
              </a:rPr>
              <a:t> the potential outcomes evolve smoothly across the cutoff. </a:t>
            </a:r>
            <a:r>
              <a:rPr lang="en-US" b="0" dirty="0">
                <a:latin typeface="Arial" panose="020B0604020202020204" pitchFamily="34" charset="0"/>
                <a:cs typeface="Arial" panose="020B0604020202020204" pitchFamily="34" charset="0"/>
              </a:rPr>
              <a:t>In other words: </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If there is </a:t>
            </a:r>
            <a:r>
              <a:rPr lang="en-US" dirty="0">
                <a:solidFill>
                  <a:srgbClr val="BB16A3"/>
                </a:solidFill>
                <a:latin typeface="Arial" panose="020B0604020202020204" pitchFamily="34" charset="0"/>
                <a:cs typeface="Arial" panose="020B0604020202020204" pitchFamily="34" charset="0"/>
              </a:rPr>
              <a:t>no precise manipulation</a:t>
            </a:r>
            <a:r>
              <a:rPr lang="en-US" dirty="0">
                <a:latin typeface="Arial" panose="020B0604020202020204" pitchFamily="34" charset="0"/>
                <a:cs typeface="Arial" panose="020B0604020202020204" pitchFamily="34" charset="0"/>
              </a:rPr>
              <a:t> of the running variable, </a:t>
            </a:r>
            <a:r>
              <a:rPr lang="en-US" dirty="0">
                <a:solidFill>
                  <a:srgbClr val="BB16A3"/>
                </a:solidFill>
                <a:latin typeface="Arial" panose="020B0604020202020204" pitchFamily="34" charset="0"/>
                <a:cs typeface="Arial" panose="020B0604020202020204" pitchFamily="34" charset="0"/>
              </a:rPr>
              <a:t>observations just below the threshold </a:t>
            </a:r>
            <a:r>
              <a:rPr lang="en-US" dirty="0">
                <a:latin typeface="Arial" panose="020B0604020202020204" pitchFamily="34" charset="0"/>
                <a:cs typeface="Arial" panose="020B0604020202020204" pitchFamily="34" charset="0"/>
              </a:rPr>
              <a:t>are very </a:t>
            </a:r>
            <a:r>
              <a:rPr lang="en-US" dirty="0">
                <a:solidFill>
                  <a:srgbClr val="BB16A3"/>
                </a:solidFill>
                <a:latin typeface="Arial" panose="020B0604020202020204" pitchFamily="34" charset="0"/>
                <a:cs typeface="Arial" panose="020B0604020202020204" pitchFamily="34" charset="0"/>
              </a:rPr>
              <a:t>similar to those just above the threshold </a:t>
            </a:r>
            <a:r>
              <a:rPr lang="en-US" dirty="0">
                <a:latin typeface="Arial" panose="020B0604020202020204" pitchFamily="34" charset="0"/>
                <a:cs typeface="Arial" panose="020B0604020202020204" pitchFamily="34" charset="0"/>
              </a:rPr>
              <a:t>and therefore constitute </a:t>
            </a:r>
            <a:r>
              <a:rPr lang="en-US" dirty="0">
                <a:solidFill>
                  <a:srgbClr val="BB16A3"/>
                </a:solidFill>
                <a:latin typeface="Arial" panose="020B0604020202020204" pitchFamily="34" charset="0"/>
                <a:cs typeface="Arial" panose="020B0604020202020204" pitchFamily="34" charset="0"/>
              </a:rPr>
              <a:t>a valid control group.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42</a:t>
            </a:fld>
            <a:endParaRPr lang="fi-FI"/>
          </a:p>
        </p:txBody>
      </p:sp>
    </p:spTree>
    <p:extLst>
      <p:ext uri="{BB962C8B-B14F-4D97-AF65-F5344CB8AC3E}">
        <p14:creationId xmlns:p14="http://schemas.microsoft.com/office/powerpoint/2010/main" val="1979771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running variables and cutoffs that can be used for RDD</a:t>
            </a:r>
            <a:endParaRPr lang="fi-FI" dirty="0"/>
          </a:p>
        </p:txBody>
      </p:sp>
      <p:sp>
        <p:nvSpPr>
          <p:cNvPr id="3" name="Content Placeholder 2"/>
          <p:cNvSpPr>
            <a:spLocks noGrp="1"/>
          </p:cNvSpPr>
          <p:nvPr>
            <p:ph sz="quarter" idx="14"/>
          </p:nvPr>
        </p:nvSpPr>
        <p:spPr>
          <a:xfrm>
            <a:off x="468314" y="1489347"/>
            <a:ext cx="8207374" cy="3960540"/>
          </a:xfrm>
          <a:solidFill>
            <a:schemeClr val="bg1"/>
          </a:solidFill>
        </p:spPr>
        <p:txBody>
          <a:bodyPr/>
          <a:lstStyle/>
          <a:p>
            <a:pPr marL="342900" indent="-342900">
              <a:spcBef>
                <a:spcPts val="1200"/>
              </a:spcBef>
              <a:buFont typeface="Arial" panose="020B0604020202020204" pitchFamily="34" charset="0"/>
              <a:buChar char="•"/>
            </a:pPr>
            <a:r>
              <a:rPr lang="en-US" sz="1900" dirty="0">
                <a:solidFill>
                  <a:srgbClr val="BB16A3"/>
                </a:solidFill>
              </a:rPr>
              <a:t>Test scores</a:t>
            </a:r>
            <a:r>
              <a:rPr lang="en-US" sz="1900" dirty="0"/>
              <a:t>: entry to high school/university depends on some test score/GPA</a:t>
            </a:r>
            <a:endParaRPr lang="en-US" sz="1900" dirty="0">
              <a:solidFill>
                <a:srgbClr val="BB16A3"/>
              </a:solidFill>
            </a:endParaRPr>
          </a:p>
          <a:p>
            <a:pPr marL="342900" indent="-342900">
              <a:spcBef>
                <a:spcPts val="1200"/>
              </a:spcBef>
              <a:buFont typeface="Arial" panose="020B0604020202020204" pitchFamily="34" charset="0"/>
              <a:buChar char="•"/>
            </a:pPr>
            <a:r>
              <a:rPr lang="en-US" sz="1900" dirty="0">
                <a:solidFill>
                  <a:srgbClr val="BB16A3"/>
                </a:solidFill>
              </a:rPr>
              <a:t>Age:</a:t>
            </a:r>
            <a:r>
              <a:rPr lang="en-US" sz="1900" dirty="0"/>
              <a:t> after some age (e.g. 18, 21), you become eligible to do something (vote, buy alcohol in US) </a:t>
            </a:r>
          </a:p>
          <a:p>
            <a:pPr marL="342900" indent="-342900">
              <a:spcBef>
                <a:spcPts val="1200"/>
              </a:spcBef>
              <a:buFont typeface="Arial" panose="020B0604020202020204" pitchFamily="34" charset="0"/>
              <a:buChar char="•"/>
            </a:pPr>
            <a:r>
              <a:rPr lang="en-US" sz="1900" dirty="0">
                <a:solidFill>
                  <a:srgbClr val="BB16A3"/>
                </a:solidFill>
              </a:rPr>
              <a:t>Geography:</a:t>
            </a:r>
            <a:r>
              <a:rPr lang="en-US" sz="1900" dirty="0"/>
              <a:t> access to services based on residential location and catchment areas; coordinates or distance to some boundary/border determines treatment</a:t>
            </a:r>
          </a:p>
          <a:p>
            <a:pPr marL="342900" indent="-342900">
              <a:spcBef>
                <a:spcPts val="1200"/>
              </a:spcBef>
              <a:buFont typeface="Arial" panose="020B0604020202020204" pitchFamily="34" charset="0"/>
              <a:buChar char="•"/>
            </a:pPr>
            <a:r>
              <a:rPr lang="en-US" sz="1900" dirty="0">
                <a:solidFill>
                  <a:srgbClr val="BB16A3"/>
                </a:solidFill>
              </a:rPr>
              <a:t>Elections:</a:t>
            </a:r>
            <a:r>
              <a:rPr lang="en-US" sz="1900" dirty="0"/>
              <a:t> candidate’s vote share (running variable) determines election status (treatment)</a:t>
            </a:r>
          </a:p>
          <a:p>
            <a:pPr marL="342900" indent="-342900">
              <a:spcBef>
                <a:spcPts val="1200"/>
              </a:spcBef>
              <a:buFont typeface="Arial" panose="020B0604020202020204" pitchFamily="34" charset="0"/>
              <a:buChar char="•"/>
            </a:pPr>
            <a:r>
              <a:rPr lang="en-US" sz="1900" dirty="0">
                <a:solidFill>
                  <a:srgbClr val="BB16A3"/>
                </a:solidFill>
              </a:rPr>
              <a:t>Speed: </a:t>
            </a:r>
            <a:r>
              <a:rPr lang="en-US" sz="1900" dirty="0"/>
              <a:t>in Finland, after exceeding speed limit by more than 20 km, you get a different type of fine. </a:t>
            </a: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43</a:t>
            </a:fld>
            <a:endParaRPr lang="fi-FI"/>
          </a:p>
        </p:txBody>
      </p:sp>
    </p:spTree>
    <p:extLst>
      <p:ext uri="{BB962C8B-B14F-4D97-AF65-F5344CB8AC3E}">
        <p14:creationId xmlns:p14="http://schemas.microsoft.com/office/powerpoint/2010/main" val="294712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Sharp RDD</a:t>
            </a:r>
            <a:endParaRPr lang="fi-FI" dirty="0"/>
          </a:p>
        </p:txBody>
      </p:sp>
      <p:sp>
        <p:nvSpPr>
          <p:cNvPr id="3" name="Content Placeholder 2"/>
          <p:cNvSpPr>
            <a:spLocks noGrp="1"/>
          </p:cNvSpPr>
          <p:nvPr>
            <p:ph sz="quarter" idx="14"/>
          </p:nvPr>
        </p:nvSpPr>
        <p:spPr>
          <a:xfrm>
            <a:off x="468314" y="1489347"/>
            <a:ext cx="8207374" cy="3960540"/>
          </a:xfrm>
        </p:spPr>
        <p:txBody>
          <a:bodyPr/>
          <a:lstStyle/>
          <a:p>
            <a:pPr>
              <a:spcBef>
                <a:spcPts val="1200"/>
              </a:spcBef>
            </a:pPr>
            <a:r>
              <a:rPr lang="en-US" sz="1900" dirty="0"/>
              <a:t>For the following graphs, let’s think of the example of </a:t>
            </a:r>
            <a:r>
              <a:rPr lang="en-US" sz="1900" dirty="0">
                <a:solidFill>
                  <a:srgbClr val="BB16A3"/>
                </a:solidFill>
              </a:rPr>
              <a:t>test scores</a:t>
            </a:r>
            <a:r>
              <a:rPr lang="en-US" sz="1900" dirty="0"/>
              <a:t>: admission to a course or school depends on some test score/GPA</a:t>
            </a:r>
          </a:p>
          <a:p>
            <a:pPr marL="342900" indent="-342900">
              <a:spcBef>
                <a:spcPts val="1200"/>
              </a:spcBef>
              <a:buFont typeface="Arial" panose="020B0604020202020204" pitchFamily="34" charset="0"/>
              <a:buChar char="•"/>
            </a:pPr>
            <a:r>
              <a:rPr lang="en-US" sz="1900" dirty="0">
                <a:solidFill>
                  <a:srgbClr val="BB16A3"/>
                </a:solidFill>
              </a:rPr>
              <a:t>Running variable: </a:t>
            </a:r>
            <a:r>
              <a:rPr lang="en-US" sz="1900" dirty="0"/>
              <a:t>test score</a:t>
            </a:r>
          </a:p>
          <a:p>
            <a:pPr marL="342900" indent="-342900">
              <a:spcBef>
                <a:spcPts val="1200"/>
              </a:spcBef>
              <a:buFont typeface="Arial" panose="020B0604020202020204" pitchFamily="34" charset="0"/>
              <a:buChar char="•"/>
            </a:pPr>
            <a:r>
              <a:rPr lang="en-US" sz="1900" dirty="0">
                <a:solidFill>
                  <a:srgbClr val="BB16A3"/>
                </a:solidFill>
              </a:rPr>
              <a:t>Cutoff</a:t>
            </a:r>
            <a:r>
              <a:rPr lang="en-US" sz="1900" dirty="0"/>
              <a:t>: a threshold score required for passing the exam, e.g. 50/100. </a:t>
            </a:r>
          </a:p>
          <a:p>
            <a:pPr marL="342900" indent="-342900">
              <a:spcBef>
                <a:spcPts val="1200"/>
              </a:spcBef>
              <a:buFont typeface="Arial" panose="020B0604020202020204" pitchFamily="34" charset="0"/>
              <a:buChar char="•"/>
            </a:pPr>
            <a:r>
              <a:rPr lang="en-US" sz="1900" dirty="0">
                <a:solidFill>
                  <a:srgbClr val="BB16A3"/>
                </a:solidFill>
              </a:rPr>
              <a:t>Treatment: </a:t>
            </a:r>
            <a:r>
              <a:rPr lang="en-US" sz="1900" dirty="0"/>
              <a:t>attending that course/school</a:t>
            </a:r>
          </a:p>
          <a:p>
            <a:pPr marL="342900" indent="-342900">
              <a:spcBef>
                <a:spcPts val="1200"/>
              </a:spcBef>
              <a:buFont typeface="Arial" panose="020B0604020202020204" pitchFamily="34" charset="0"/>
              <a:buChar char="•"/>
            </a:pPr>
            <a:endParaRPr lang="en-US" sz="1900" dirty="0">
              <a:solidFill>
                <a:srgbClr val="BB16A3"/>
              </a:solidFill>
            </a:endParaRPr>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44</a:t>
            </a:fld>
            <a:endParaRPr lang="fi-FI"/>
          </a:p>
        </p:txBody>
      </p:sp>
    </p:spTree>
    <p:extLst>
      <p:ext uri="{BB962C8B-B14F-4D97-AF65-F5344CB8AC3E}">
        <p14:creationId xmlns:p14="http://schemas.microsoft.com/office/powerpoint/2010/main" val="2312584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Sharp RDD</a:t>
            </a:r>
            <a:endParaRPr lang="fi-FI" dirty="0"/>
          </a:p>
        </p:txBody>
      </p:sp>
      <p:sp>
        <p:nvSpPr>
          <p:cNvPr id="5" name="Slide Number Placeholder 4"/>
          <p:cNvSpPr>
            <a:spLocks noGrp="1"/>
          </p:cNvSpPr>
          <p:nvPr>
            <p:ph type="sldNum" sz="quarter" idx="17"/>
          </p:nvPr>
        </p:nvSpPr>
        <p:spPr>
          <a:xfrm>
            <a:off x="1547664" y="5449887"/>
            <a:ext cx="3619500" cy="134938"/>
          </a:xfrm>
        </p:spPr>
        <p:txBody>
          <a:bodyPr/>
          <a:lstStyle/>
          <a:p>
            <a:pPr>
              <a:defRPr/>
            </a:pPr>
            <a:fld id="{49EFD4B7-1CC6-864B-A72A-C978B70BBA9B}" type="slidenum">
              <a:rPr lang="fi-FI" smtClean="0"/>
              <a:pPr>
                <a:defRPr/>
              </a:pPr>
              <a:t>45</a:t>
            </a:fld>
            <a:endParaRPr lang="fi-FI"/>
          </a:p>
        </p:txBody>
      </p:sp>
      <p:sp>
        <p:nvSpPr>
          <p:cNvPr id="11" name="Rectangle 10">
            <a:extLst>
              <a:ext uri="{FF2B5EF4-FFF2-40B4-BE49-F238E27FC236}">
                <a16:creationId xmlns:a16="http://schemas.microsoft.com/office/drawing/2014/main" id="{700B6B12-A2CA-4921-BF30-529AD88C8C2D}"/>
              </a:ext>
            </a:extLst>
          </p:cNvPr>
          <p:cNvSpPr/>
          <p:nvPr/>
        </p:nvSpPr>
        <p:spPr>
          <a:xfrm>
            <a:off x="107504" y="4796199"/>
            <a:ext cx="8424936" cy="276999"/>
          </a:xfrm>
          <a:prstGeom prst="rect">
            <a:avLst/>
          </a:prstGeom>
        </p:spPr>
        <p:txBody>
          <a:bodyPr wrap="square">
            <a:spAutoFit/>
          </a:bodyPr>
          <a:lstStyle/>
          <a:p>
            <a:r>
              <a:rPr lang="fi-FI" sz="1200" dirty="0" err="1"/>
              <a:t>Source</a:t>
            </a:r>
            <a:r>
              <a:rPr lang="fi-FI" sz="1200" dirty="0"/>
              <a:t>: </a:t>
            </a:r>
            <a:r>
              <a:rPr lang="fi-FI" sz="1200" dirty="0" err="1"/>
              <a:t>Cattaneo</a:t>
            </a:r>
            <a:r>
              <a:rPr lang="fi-FI" sz="1200" dirty="0"/>
              <a:t> et al. (2019): </a:t>
            </a:r>
            <a:r>
              <a:rPr lang="en-US" sz="1200" dirty="0"/>
              <a:t>A Practical Introduction to Regression Discontinuity Designs: Foundations.</a:t>
            </a:r>
            <a:endParaRPr lang="fi-FI" sz="1200" dirty="0"/>
          </a:p>
        </p:txBody>
      </p:sp>
      <p:pic>
        <p:nvPicPr>
          <p:cNvPr id="6" name="Picture 5">
            <a:extLst>
              <a:ext uri="{FF2B5EF4-FFF2-40B4-BE49-F238E27FC236}">
                <a16:creationId xmlns:a16="http://schemas.microsoft.com/office/drawing/2014/main" id="{6C83B28E-B017-59B2-888F-AB19DEE65EE5}"/>
              </a:ext>
            </a:extLst>
          </p:cNvPr>
          <p:cNvPicPr>
            <a:picLocks noChangeAspect="1"/>
          </p:cNvPicPr>
          <p:nvPr/>
        </p:nvPicPr>
        <p:blipFill>
          <a:blip r:embed="rId2"/>
          <a:stretch>
            <a:fillRect/>
          </a:stretch>
        </p:blipFill>
        <p:spPr>
          <a:xfrm>
            <a:off x="2771800" y="481236"/>
            <a:ext cx="4969184" cy="4369668"/>
          </a:xfrm>
          <a:prstGeom prst="rect">
            <a:avLst/>
          </a:prstGeom>
        </p:spPr>
      </p:pic>
    </p:spTree>
    <p:extLst>
      <p:ext uri="{BB962C8B-B14F-4D97-AF65-F5344CB8AC3E}">
        <p14:creationId xmlns:p14="http://schemas.microsoft.com/office/powerpoint/2010/main" val="1532695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7E66-02EA-7B0E-B198-BA9C730D5BFC}"/>
              </a:ext>
            </a:extLst>
          </p:cNvPr>
          <p:cNvSpPr>
            <a:spLocks noGrp="1"/>
          </p:cNvSpPr>
          <p:nvPr>
            <p:ph type="ctrTitle"/>
          </p:nvPr>
        </p:nvSpPr>
        <p:spPr/>
        <p:txBody>
          <a:bodyPr/>
          <a:lstStyle/>
          <a:p>
            <a:r>
              <a:rPr lang="en-FI" dirty="0"/>
              <a:t>The problem of causal inference in RDD</a:t>
            </a:r>
          </a:p>
        </p:txBody>
      </p:sp>
      <p:sp>
        <p:nvSpPr>
          <p:cNvPr id="3" name="Content Placeholder 2">
            <a:extLst>
              <a:ext uri="{FF2B5EF4-FFF2-40B4-BE49-F238E27FC236}">
                <a16:creationId xmlns:a16="http://schemas.microsoft.com/office/drawing/2014/main" id="{8ED0B10B-7A03-61DE-3990-8DAB1941BD78}"/>
              </a:ext>
            </a:extLst>
          </p:cNvPr>
          <p:cNvSpPr>
            <a:spLocks noGrp="1"/>
          </p:cNvSpPr>
          <p:nvPr>
            <p:ph sz="quarter" idx="14"/>
          </p:nvPr>
        </p:nvSpPr>
        <p:spPr>
          <a:xfrm>
            <a:off x="468314" y="841276"/>
            <a:ext cx="8207374" cy="3960439"/>
          </a:xfrm>
        </p:spPr>
        <p:txBody>
          <a:bodyPr/>
          <a:lstStyle/>
          <a:p>
            <a:r>
              <a:rPr lang="fi-FI" sz="1800" b="0" dirty="0"/>
              <a:t>”</a:t>
            </a:r>
            <a:r>
              <a:rPr lang="en-GB" sz="1800" b="0" dirty="0">
                <a:latin typeface="Arial" panose="020B0604020202020204" pitchFamily="34" charset="0"/>
              </a:rPr>
              <a:t>T</a:t>
            </a:r>
            <a:r>
              <a:rPr lang="en-GB" sz="1800" b="0" dirty="0">
                <a:effectLst/>
                <a:latin typeface="Arial" panose="020B0604020202020204" pitchFamily="34" charset="0"/>
              </a:rPr>
              <a:t>he fundamental problem of causal inference [in RDD] occurs because we only observe the outcome under control, Yi(0), for those units whose score is below the cut-off, and we only observe the outcome under treatment, Yi(1), for those units whose score is above the cut-off</a:t>
            </a:r>
            <a:r>
              <a:rPr lang="fi-FI" sz="1800" b="0" dirty="0"/>
              <a:t>” </a:t>
            </a:r>
          </a:p>
          <a:p>
            <a:r>
              <a:rPr lang="fi-FI" sz="1400" b="0" dirty="0" err="1">
                <a:latin typeface="Arial" panose="020B0604020202020204" pitchFamily="34" charset="0"/>
                <a:cs typeface="Arial" panose="020B0604020202020204" pitchFamily="34" charset="0"/>
              </a:rPr>
              <a:t>Source</a:t>
            </a:r>
            <a:r>
              <a:rPr lang="fi-FI" sz="1400" b="0" dirty="0">
                <a:latin typeface="Arial" panose="020B0604020202020204" pitchFamily="34" charset="0"/>
                <a:cs typeface="Arial" panose="020B0604020202020204" pitchFamily="34" charset="0"/>
              </a:rPr>
              <a:t>: </a:t>
            </a:r>
            <a:r>
              <a:rPr lang="fi-FI" sz="1400" b="0" dirty="0" err="1">
                <a:latin typeface="Arial" panose="020B0604020202020204" pitchFamily="34" charset="0"/>
                <a:cs typeface="Arial" panose="020B0604020202020204" pitchFamily="34" charset="0"/>
              </a:rPr>
              <a:t>Cattaneo</a:t>
            </a:r>
            <a:r>
              <a:rPr lang="fi-FI" sz="1400" b="0" dirty="0">
                <a:latin typeface="Arial" panose="020B0604020202020204" pitchFamily="34" charset="0"/>
                <a:cs typeface="Arial" panose="020B0604020202020204" pitchFamily="34" charset="0"/>
              </a:rPr>
              <a:t> et al. (2019): </a:t>
            </a:r>
            <a:r>
              <a:rPr lang="en-US" sz="1400" b="0" dirty="0">
                <a:latin typeface="Arial" panose="020B0604020202020204" pitchFamily="34" charset="0"/>
                <a:cs typeface="Arial" panose="020B0604020202020204" pitchFamily="34" charset="0"/>
              </a:rPr>
              <a:t>A Practical Introduction to Regression Discontinuity Designs: Foundations.</a:t>
            </a:r>
            <a:endParaRPr lang="fi-FI" sz="2400" b="0" dirty="0"/>
          </a:p>
          <a:p>
            <a:r>
              <a:rPr lang="fi-FI" sz="1800" b="0" dirty="0"/>
              <a:t>In </a:t>
            </a:r>
            <a:r>
              <a:rPr lang="fi-FI" sz="1800" b="0" dirty="0" err="1"/>
              <a:t>the</a:t>
            </a:r>
            <a:r>
              <a:rPr lang="fi-FI" sz="1800" b="0" dirty="0"/>
              <a:t> </a:t>
            </a:r>
            <a:r>
              <a:rPr lang="fi-FI" sz="1800" b="0" dirty="0" err="1"/>
              <a:t>example</a:t>
            </a:r>
            <a:r>
              <a:rPr lang="fi-FI" sz="1800" b="0" dirty="0"/>
              <a:t> of </a:t>
            </a:r>
            <a:r>
              <a:rPr lang="fi-FI" sz="1800" b="0" dirty="0" err="1"/>
              <a:t>test</a:t>
            </a:r>
            <a:r>
              <a:rPr lang="fi-FI" sz="1800" b="0" dirty="0"/>
              <a:t> </a:t>
            </a:r>
            <a:r>
              <a:rPr lang="fi-FI" sz="1800" b="0" dirty="0" err="1"/>
              <a:t>scores</a:t>
            </a:r>
            <a:r>
              <a:rPr lang="fi-FI" sz="1800" b="0" dirty="0"/>
              <a:t> </a:t>
            </a:r>
            <a:r>
              <a:rPr lang="fi-FI" sz="1800" b="0" dirty="0" err="1"/>
              <a:t>that</a:t>
            </a:r>
            <a:r>
              <a:rPr lang="fi-FI" sz="1800" b="0" dirty="0"/>
              <a:t> </a:t>
            </a:r>
            <a:r>
              <a:rPr lang="fi-FI" sz="1800" b="0" dirty="0" err="1"/>
              <a:t>determine</a:t>
            </a:r>
            <a:r>
              <a:rPr lang="fi-FI" sz="1800" b="0" dirty="0"/>
              <a:t> </a:t>
            </a:r>
            <a:r>
              <a:rPr lang="fi-FI" sz="1800" b="0" dirty="0" err="1"/>
              <a:t>entry</a:t>
            </a:r>
            <a:r>
              <a:rPr lang="fi-FI" sz="1800" b="0" dirty="0"/>
              <a:t> to </a:t>
            </a:r>
            <a:r>
              <a:rPr lang="fi-FI" sz="1800" b="0" dirty="0" err="1"/>
              <a:t>education</a:t>
            </a:r>
            <a:r>
              <a:rPr lang="fi-FI" sz="1800" b="0" dirty="0"/>
              <a:t>: </a:t>
            </a:r>
            <a:r>
              <a:rPr lang="fi-FI" sz="1800" b="0" dirty="0" err="1"/>
              <a:t>we</a:t>
            </a:r>
            <a:r>
              <a:rPr lang="fi-FI" sz="1800" b="0" dirty="0"/>
              <a:t> </a:t>
            </a:r>
            <a:r>
              <a:rPr lang="fi-FI" sz="1800" b="0" dirty="0" err="1"/>
              <a:t>never</a:t>
            </a:r>
            <a:r>
              <a:rPr lang="fi-FI" sz="1800" b="0" dirty="0"/>
              <a:t> </a:t>
            </a:r>
            <a:r>
              <a:rPr lang="fi-FI" sz="1800" b="0" dirty="0" err="1"/>
              <a:t>observe</a:t>
            </a:r>
            <a:r>
              <a:rPr lang="fi-FI" sz="1800" b="0" dirty="0"/>
              <a:t> </a:t>
            </a:r>
            <a:r>
              <a:rPr lang="fi-FI" sz="1800" b="0" dirty="0" err="1"/>
              <a:t>two</a:t>
            </a:r>
            <a:r>
              <a:rPr lang="fi-FI" sz="1800" b="0" dirty="0"/>
              <a:t> </a:t>
            </a:r>
            <a:r>
              <a:rPr lang="fi-FI" sz="1800" b="0" dirty="0" err="1"/>
              <a:t>people</a:t>
            </a:r>
            <a:r>
              <a:rPr lang="fi-FI" sz="1800" b="0" dirty="0"/>
              <a:t> </a:t>
            </a:r>
            <a:r>
              <a:rPr lang="fi-FI" sz="1800" b="0" dirty="0" err="1"/>
              <a:t>with</a:t>
            </a:r>
            <a:r>
              <a:rPr lang="fi-FI" sz="1800" b="0" dirty="0"/>
              <a:t> </a:t>
            </a:r>
            <a:r>
              <a:rPr lang="fi-FI" sz="1800" b="0" dirty="0" err="1"/>
              <a:t>the</a:t>
            </a:r>
            <a:r>
              <a:rPr lang="fi-FI" sz="1800" b="0" dirty="0"/>
              <a:t> </a:t>
            </a:r>
            <a:r>
              <a:rPr lang="fi-FI" sz="1800" b="0" dirty="0" err="1"/>
              <a:t>same</a:t>
            </a:r>
            <a:r>
              <a:rPr lang="fi-FI" sz="1800" b="0" dirty="0"/>
              <a:t> </a:t>
            </a:r>
            <a:r>
              <a:rPr lang="fi-FI" sz="1800" b="0" dirty="0" err="1"/>
              <a:t>score</a:t>
            </a:r>
            <a:r>
              <a:rPr lang="fi-FI" sz="1800" b="0" dirty="0"/>
              <a:t>, </a:t>
            </a:r>
            <a:r>
              <a:rPr lang="fi-FI" sz="1800" b="0" dirty="0" err="1"/>
              <a:t>but</a:t>
            </a:r>
            <a:r>
              <a:rPr lang="fi-FI" sz="1800" b="0" dirty="0"/>
              <a:t> </a:t>
            </a:r>
            <a:r>
              <a:rPr lang="fi-FI" sz="1800" b="0" dirty="0" err="1"/>
              <a:t>where</a:t>
            </a:r>
            <a:r>
              <a:rPr lang="fi-FI" sz="1800" b="0" dirty="0"/>
              <a:t> </a:t>
            </a:r>
            <a:r>
              <a:rPr lang="fi-FI" sz="1800" b="0" dirty="0" err="1"/>
              <a:t>one</a:t>
            </a:r>
            <a:r>
              <a:rPr lang="fi-FI" sz="1800" b="0" dirty="0"/>
              <a:t> </a:t>
            </a:r>
            <a:r>
              <a:rPr lang="fi-FI" sz="1800" b="0" dirty="0" err="1"/>
              <a:t>was</a:t>
            </a:r>
            <a:r>
              <a:rPr lang="fi-FI" sz="1800" b="0" dirty="0"/>
              <a:t> </a:t>
            </a:r>
            <a:r>
              <a:rPr lang="fi-FI" sz="1800" b="0" dirty="0" err="1"/>
              <a:t>accepted</a:t>
            </a:r>
            <a:r>
              <a:rPr lang="fi-FI" sz="1800" b="0" dirty="0"/>
              <a:t> and </a:t>
            </a:r>
            <a:r>
              <a:rPr lang="fi-FI" sz="1800" b="0" dirty="0" err="1"/>
              <a:t>one</a:t>
            </a:r>
            <a:r>
              <a:rPr lang="fi-FI" sz="1800" b="0" dirty="0"/>
              <a:t> </a:t>
            </a:r>
            <a:r>
              <a:rPr lang="fi-FI" sz="1800" b="0" dirty="0" err="1"/>
              <a:t>was</a:t>
            </a:r>
            <a:r>
              <a:rPr lang="fi-FI" sz="1800" b="0" dirty="0"/>
              <a:t> </a:t>
            </a:r>
            <a:r>
              <a:rPr lang="fi-FI" sz="1800" b="0" dirty="0" err="1"/>
              <a:t>rejected</a:t>
            </a:r>
            <a:r>
              <a:rPr lang="fi-FI" sz="1800" b="0" dirty="0"/>
              <a:t>.  --&gt; </a:t>
            </a:r>
            <a:r>
              <a:rPr lang="fi-FI" sz="1800" b="0" dirty="0" err="1"/>
              <a:t>There</a:t>
            </a:r>
            <a:r>
              <a:rPr lang="fi-FI" sz="1800" b="0" dirty="0"/>
              <a:t> is </a:t>
            </a:r>
            <a:r>
              <a:rPr lang="fi-FI" sz="1800" b="0" dirty="0">
                <a:solidFill>
                  <a:srgbClr val="BB16A3"/>
                </a:solidFill>
              </a:rPr>
              <a:t>no </a:t>
            </a:r>
            <a:r>
              <a:rPr lang="fi-FI" sz="1800" b="0" dirty="0" err="1">
                <a:solidFill>
                  <a:srgbClr val="BB16A3"/>
                </a:solidFill>
              </a:rPr>
              <a:t>common</a:t>
            </a:r>
            <a:r>
              <a:rPr lang="fi-FI" sz="1800" b="0" dirty="0">
                <a:solidFill>
                  <a:srgbClr val="BB16A3"/>
                </a:solidFill>
              </a:rPr>
              <a:t> </a:t>
            </a:r>
            <a:r>
              <a:rPr lang="fi-FI" sz="1800" b="0" dirty="0" err="1">
                <a:solidFill>
                  <a:srgbClr val="BB16A3"/>
                </a:solidFill>
              </a:rPr>
              <a:t>support</a:t>
            </a:r>
            <a:r>
              <a:rPr lang="fi-FI" sz="1800" b="0" dirty="0">
                <a:solidFill>
                  <a:srgbClr val="BB16A3"/>
                </a:solidFill>
              </a:rPr>
              <a:t> in </a:t>
            </a:r>
            <a:r>
              <a:rPr lang="fi-FI" sz="1800" b="0" dirty="0" err="1">
                <a:solidFill>
                  <a:srgbClr val="BB16A3"/>
                </a:solidFill>
              </a:rPr>
              <a:t>scores</a:t>
            </a:r>
            <a:r>
              <a:rPr lang="fi-FI" sz="1800" b="0" dirty="0">
                <a:solidFill>
                  <a:srgbClr val="BB16A3"/>
                </a:solidFill>
              </a:rPr>
              <a:t> </a:t>
            </a:r>
            <a:r>
              <a:rPr lang="fi-FI" sz="1800" b="0" dirty="0" err="1">
                <a:solidFill>
                  <a:srgbClr val="BB16A3"/>
                </a:solidFill>
              </a:rPr>
              <a:t>between</a:t>
            </a:r>
            <a:r>
              <a:rPr lang="fi-FI" sz="1800" b="0" dirty="0">
                <a:solidFill>
                  <a:srgbClr val="BB16A3"/>
                </a:solidFill>
              </a:rPr>
              <a:t> </a:t>
            </a:r>
            <a:r>
              <a:rPr lang="fi-FI" sz="1800" b="0" dirty="0" err="1">
                <a:solidFill>
                  <a:srgbClr val="BB16A3"/>
                </a:solidFill>
              </a:rPr>
              <a:t>the</a:t>
            </a:r>
            <a:r>
              <a:rPr lang="fi-FI" sz="1800" b="0" dirty="0">
                <a:solidFill>
                  <a:srgbClr val="BB16A3"/>
                </a:solidFill>
              </a:rPr>
              <a:t> </a:t>
            </a:r>
            <a:r>
              <a:rPr lang="fi-FI" sz="1800" b="0" dirty="0" err="1">
                <a:solidFill>
                  <a:srgbClr val="BB16A3"/>
                </a:solidFill>
              </a:rPr>
              <a:t>accepted</a:t>
            </a:r>
            <a:r>
              <a:rPr lang="fi-FI" sz="1800" b="0" dirty="0">
                <a:solidFill>
                  <a:srgbClr val="BB16A3"/>
                </a:solidFill>
              </a:rPr>
              <a:t> and </a:t>
            </a:r>
            <a:r>
              <a:rPr lang="fi-FI" sz="1800" b="0" dirty="0" err="1">
                <a:solidFill>
                  <a:srgbClr val="BB16A3"/>
                </a:solidFill>
              </a:rPr>
              <a:t>rejected</a:t>
            </a:r>
            <a:r>
              <a:rPr lang="fi-FI" sz="1800" b="0" dirty="0">
                <a:solidFill>
                  <a:srgbClr val="BB16A3"/>
                </a:solidFill>
              </a:rPr>
              <a:t> </a:t>
            </a:r>
            <a:r>
              <a:rPr lang="fi-FI" sz="1800" b="0" dirty="0" err="1">
                <a:solidFill>
                  <a:srgbClr val="BB16A3"/>
                </a:solidFill>
              </a:rPr>
              <a:t>group</a:t>
            </a:r>
            <a:r>
              <a:rPr lang="fi-FI" sz="1800" b="0" dirty="0"/>
              <a:t>.  </a:t>
            </a:r>
          </a:p>
          <a:p>
            <a:endParaRPr lang="fi-FI" sz="600" b="0" dirty="0"/>
          </a:p>
          <a:p>
            <a:r>
              <a:rPr lang="fi-FI" sz="1800" b="0" dirty="0" err="1"/>
              <a:t>The</a:t>
            </a:r>
            <a:r>
              <a:rPr lang="fi-FI" sz="1800" b="0" dirty="0"/>
              <a:t> </a:t>
            </a:r>
            <a:r>
              <a:rPr lang="fi-FI" sz="1800" b="0" dirty="0" err="1"/>
              <a:t>potential</a:t>
            </a:r>
            <a:r>
              <a:rPr lang="fi-FI" sz="1800" b="0" dirty="0"/>
              <a:t> </a:t>
            </a:r>
            <a:r>
              <a:rPr lang="fi-FI" sz="1800" b="0" dirty="0" err="1"/>
              <a:t>outcomes</a:t>
            </a:r>
            <a:r>
              <a:rPr lang="fi-FI" sz="1800" b="0" dirty="0"/>
              <a:t> (</a:t>
            </a:r>
            <a:r>
              <a:rPr lang="fi-FI" sz="1800" b="0" dirty="0" err="1"/>
              <a:t>based</a:t>
            </a:r>
            <a:r>
              <a:rPr lang="fi-FI" sz="1800" b="0" dirty="0"/>
              <a:t> on </a:t>
            </a:r>
            <a:r>
              <a:rPr lang="fi-FI" sz="1800" b="0" dirty="0" err="1"/>
              <a:t>pre</a:t>
            </a:r>
            <a:r>
              <a:rPr lang="fi-FI" sz="1800" b="0" dirty="0"/>
              <a:t> </a:t>
            </a:r>
            <a:r>
              <a:rPr lang="fi-FI" sz="1800" b="0" dirty="0" err="1"/>
              <a:t>treatment</a:t>
            </a:r>
            <a:r>
              <a:rPr lang="fi-FI" sz="1800" b="0" dirty="0"/>
              <a:t> </a:t>
            </a:r>
            <a:r>
              <a:rPr lang="fi-FI" sz="1800" b="0" dirty="0" err="1"/>
              <a:t>characteristics</a:t>
            </a:r>
            <a:r>
              <a:rPr lang="fi-FI" sz="1800" b="0" dirty="0"/>
              <a:t> </a:t>
            </a:r>
            <a:r>
              <a:rPr lang="fi-FI" sz="1800" b="0" dirty="0" err="1"/>
              <a:t>such</a:t>
            </a:r>
            <a:r>
              <a:rPr lang="fi-FI" sz="1800" b="0" dirty="0"/>
              <a:t> as </a:t>
            </a:r>
            <a:r>
              <a:rPr lang="fi-FI" sz="1800" b="0" dirty="0" err="1"/>
              <a:t>ability</a:t>
            </a:r>
            <a:r>
              <a:rPr lang="fi-FI" sz="1800" b="0" dirty="0"/>
              <a:t> and </a:t>
            </a:r>
            <a:r>
              <a:rPr lang="fi-FI" sz="1800" b="0" dirty="0" err="1"/>
              <a:t>motivation</a:t>
            </a:r>
            <a:r>
              <a:rPr lang="fi-FI" sz="1800" b="0" dirty="0"/>
              <a:t>) </a:t>
            </a:r>
            <a:r>
              <a:rPr lang="fi-FI" sz="1800" b="0" dirty="0" err="1"/>
              <a:t>are</a:t>
            </a:r>
            <a:r>
              <a:rPr lang="fi-FI" sz="1800" b="0" dirty="0"/>
              <a:t> </a:t>
            </a:r>
            <a:r>
              <a:rPr lang="fi-FI" sz="1800" b="0" dirty="0" err="1"/>
              <a:t>likely</a:t>
            </a:r>
            <a:r>
              <a:rPr lang="fi-FI" sz="1800" b="0" dirty="0"/>
              <a:t> to </a:t>
            </a:r>
            <a:r>
              <a:rPr lang="fi-FI" sz="1800" b="0" dirty="0" err="1"/>
              <a:t>be</a:t>
            </a:r>
            <a:r>
              <a:rPr lang="fi-FI" sz="1800" b="0" dirty="0"/>
              <a:t> </a:t>
            </a:r>
            <a:r>
              <a:rPr lang="fi-FI" sz="1800" b="0" dirty="0" err="1"/>
              <a:t>different</a:t>
            </a:r>
            <a:r>
              <a:rPr lang="fi-FI" sz="1800" b="0" dirty="0"/>
              <a:t> </a:t>
            </a:r>
            <a:r>
              <a:rPr lang="fi-FI" sz="1800" b="0" dirty="0" err="1"/>
              <a:t>between</a:t>
            </a:r>
            <a:r>
              <a:rPr lang="fi-FI" sz="1800" b="0" dirty="0"/>
              <a:t> </a:t>
            </a:r>
            <a:r>
              <a:rPr lang="fi-FI" sz="1800" b="0" dirty="0" err="1"/>
              <a:t>those</a:t>
            </a:r>
            <a:r>
              <a:rPr lang="fi-FI" sz="1800" b="0" dirty="0"/>
              <a:t> </a:t>
            </a:r>
            <a:r>
              <a:rPr lang="fi-FI" sz="1800" b="0" dirty="0" err="1"/>
              <a:t>who</a:t>
            </a:r>
            <a:r>
              <a:rPr lang="fi-FI" sz="1800" b="0" dirty="0"/>
              <a:t> </a:t>
            </a:r>
            <a:r>
              <a:rPr lang="fi-FI" sz="1800" b="0" dirty="0" err="1"/>
              <a:t>score</a:t>
            </a:r>
            <a:r>
              <a:rPr lang="fi-FI" sz="1800" b="0" dirty="0"/>
              <a:t> </a:t>
            </a:r>
            <a:r>
              <a:rPr lang="fi-FI" sz="1800" b="0" dirty="0" err="1"/>
              <a:t>high</a:t>
            </a:r>
            <a:r>
              <a:rPr lang="fi-FI" sz="1800" b="0" dirty="0"/>
              <a:t> and </a:t>
            </a:r>
            <a:r>
              <a:rPr lang="fi-FI" sz="1800" b="0" dirty="0" err="1"/>
              <a:t>those</a:t>
            </a:r>
            <a:r>
              <a:rPr lang="fi-FI" sz="1800" b="0" dirty="0"/>
              <a:t> </a:t>
            </a:r>
            <a:r>
              <a:rPr lang="fi-FI" sz="1800" b="0" dirty="0" err="1"/>
              <a:t>who</a:t>
            </a:r>
            <a:r>
              <a:rPr lang="fi-FI" sz="1800" b="0" dirty="0"/>
              <a:t> </a:t>
            </a:r>
            <a:r>
              <a:rPr lang="fi-FI" sz="1800" b="0" dirty="0" err="1"/>
              <a:t>score</a:t>
            </a:r>
            <a:r>
              <a:rPr lang="fi-FI" sz="1800" b="0" dirty="0"/>
              <a:t> </a:t>
            </a:r>
            <a:r>
              <a:rPr lang="fi-FI" sz="1800" b="0" dirty="0" err="1"/>
              <a:t>low</a:t>
            </a:r>
            <a:r>
              <a:rPr lang="fi-FI" sz="1800" b="0" dirty="0"/>
              <a:t>. </a:t>
            </a:r>
          </a:p>
          <a:p>
            <a:endParaRPr lang="fi-FI" sz="2400" dirty="0"/>
          </a:p>
          <a:p>
            <a:endParaRPr lang="fi-FI" sz="2400" dirty="0"/>
          </a:p>
          <a:p>
            <a:endParaRPr lang="en-FI" dirty="0"/>
          </a:p>
        </p:txBody>
      </p:sp>
      <p:sp>
        <p:nvSpPr>
          <p:cNvPr id="4" name="Slide Number Placeholder 3">
            <a:extLst>
              <a:ext uri="{FF2B5EF4-FFF2-40B4-BE49-F238E27FC236}">
                <a16:creationId xmlns:a16="http://schemas.microsoft.com/office/drawing/2014/main" id="{893CDAF3-DD8C-33DF-605C-4F8DD3DA3805}"/>
              </a:ext>
            </a:extLst>
          </p:cNvPr>
          <p:cNvSpPr>
            <a:spLocks noGrp="1"/>
          </p:cNvSpPr>
          <p:nvPr>
            <p:ph type="sldNum" sz="quarter" idx="17"/>
          </p:nvPr>
        </p:nvSpPr>
        <p:spPr/>
        <p:txBody>
          <a:bodyPr/>
          <a:lstStyle/>
          <a:p>
            <a:pPr>
              <a:defRPr/>
            </a:pPr>
            <a:fld id="{49EFD4B7-1CC6-864B-A72A-C978B70BBA9B}" type="slidenum">
              <a:rPr lang="fi-FI" smtClean="0"/>
              <a:pPr>
                <a:defRPr/>
              </a:pPr>
              <a:t>46</a:t>
            </a:fld>
            <a:endParaRPr lang="fi-FI" dirty="0"/>
          </a:p>
        </p:txBody>
      </p:sp>
    </p:spTree>
    <p:extLst>
      <p:ext uri="{BB962C8B-B14F-4D97-AF65-F5344CB8AC3E}">
        <p14:creationId xmlns:p14="http://schemas.microsoft.com/office/powerpoint/2010/main" val="34537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700" dirty="0"/>
              <a:t>Potential outcomes for those with high scores</a:t>
            </a:r>
            <a:endParaRPr lang="fi-FI" sz="2700"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47</a:t>
            </a:fld>
            <a:endParaRPr lang="fi-FI"/>
          </a:p>
        </p:txBody>
      </p:sp>
      <p:sp>
        <p:nvSpPr>
          <p:cNvPr id="11" name="Rectangle 10">
            <a:extLst>
              <a:ext uri="{FF2B5EF4-FFF2-40B4-BE49-F238E27FC236}">
                <a16:creationId xmlns:a16="http://schemas.microsoft.com/office/drawing/2014/main" id="{700B6B12-A2CA-4921-BF30-529AD88C8C2D}"/>
              </a:ext>
            </a:extLst>
          </p:cNvPr>
          <p:cNvSpPr/>
          <p:nvPr/>
        </p:nvSpPr>
        <p:spPr>
          <a:xfrm>
            <a:off x="107504" y="5377780"/>
            <a:ext cx="8424936" cy="276999"/>
          </a:xfrm>
          <a:prstGeom prst="rect">
            <a:avLst/>
          </a:prstGeom>
        </p:spPr>
        <p:txBody>
          <a:bodyPr wrap="square">
            <a:spAutoFit/>
          </a:bodyPr>
          <a:lstStyle/>
          <a:p>
            <a:r>
              <a:rPr lang="fi-FI" sz="1200" dirty="0" err="1"/>
              <a:t>Source</a:t>
            </a:r>
            <a:r>
              <a:rPr lang="fi-FI" sz="1200" dirty="0"/>
              <a:t>: </a:t>
            </a:r>
            <a:r>
              <a:rPr lang="fi-FI" sz="1200" dirty="0" err="1"/>
              <a:t>Cattaneo</a:t>
            </a:r>
            <a:r>
              <a:rPr lang="fi-FI" sz="1200" dirty="0"/>
              <a:t> et al. (2019): </a:t>
            </a:r>
            <a:r>
              <a:rPr lang="en-US" sz="1200" dirty="0"/>
              <a:t>A Practical Introduction to Regression Discontinuity Designs: Foundations.</a:t>
            </a:r>
            <a:endParaRPr lang="fi-FI" sz="1200" dirty="0"/>
          </a:p>
        </p:txBody>
      </p:sp>
      <p:pic>
        <p:nvPicPr>
          <p:cNvPr id="4" name="Picture 3">
            <a:extLst>
              <a:ext uri="{FF2B5EF4-FFF2-40B4-BE49-F238E27FC236}">
                <a16:creationId xmlns:a16="http://schemas.microsoft.com/office/drawing/2014/main" id="{58663729-F1F3-425C-A94E-8C6AB978E371}"/>
              </a:ext>
            </a:extLst>
          </p:cNvPr>
          <p:cNvPicPr>
            <a:picLocks noChangeAspect="1"/>
          </p:cNvPicPr>
          <p:nvPr/>
        </p:nvPicPr>
        <p:blipFill>
          <a:blip r:embed="rId2"/>
          <a:stretch>
            <a:fillRect/>
          </a:stretch>
        </p:blipFill>
        <p:spPr>
          <a:xfrm>
            <a:off x="2555776" y="769268"/>
            <a:ext cx="4102562" cy="4513684"/>
          </a:xfrm>
          <a:prstGeom prst="rect">
            <a:avLst/>
          </a:prstGeom>
        </p:spPr>
      </p:pic>
      <p:sp>
        <p:nvSpPr>
          <p:cNvPr id="9" name="Tekstikehys 42">
            <a:extLst>
              <a:ext uri="{FF2B5EF4-FFF2-40B4-BE49-F238E27FC236}">
                <a16:creationId xmlns:a16="http://schemas.microsoft.com/office/drawing/2014/main" id="{CA35BB3B-1DAD-4ED3-9095-13B739F1074F}"/>
              </a:ext>
            </a:extLst>
          </p:cNvPr>
          <p:cNvSpPr txBox="1"/>
          <p:nvPr/>
        </p:nvSpPr>
        <p:spPr>
          <a:xfrm>
            <a:off x="6755519" y="747281"/>
            <a:ext cx="2376264" cy="830997"/>
          </a:xfrm>
          <a:prstGeom prst="rect">
            <a:avLst/>
          </a:prstGeom>
          <a:noFill/>
        </p:spPr>
        <p:txBody>
          <a:bodyPr wrap="square" rtlCol="0">
            <a:spAutoFit/>
          </a:bodyPr>
          <a:lstStyle/>
          <a:p>
            <a:r>
              <a:rPr lang="en-US" sz="1600" dirty="0">
                <a:solidFill>
                  <a:srgbClr val="FF0000"/>
                </a:solidFill>
                <a:latin typeface="Times New Roman" pitchFamily="18" charset="0"/>
                <a:cs typeface="Times New Roman" pitchFamily="18" charset="0"/>
              </a:rPr>
              <a:t>Average potential outcomes when treated E[Y(1)|X] (Observed)</a:t>
            </a:r>
            <a:endParaRPr lang="en-US" sz="1600" dirty="0">
              <a:solidFill>
                <a:srgbClr val="FF0000"/>
              </a:solidFill>
            </a:endParaRPr>
          </a:p>
        </p:txBody>
      </p:sp>
      <p:cxnSp>
        <p:nvCxnSpPr>
          <p:cNvPr id="18" name="Suora nuoliyhdysviiva 52">
            <a:extLst>
              <a:ext uri="{FF2B5EF4-FFF2-40B4-BE49-F238E27FC236}">
                <a16:creationId xmlns:a16="http://schemas.microsoft.com/office/drawing/2014/main" id="{DCAFBC72-F1AE-43B1-A61C-13E595E77EAD}"/>
              </a:ext>
            </a:extLst>
          </p:cNvPr>
          <p:cNvCxnSpPr>
            <a:cxnSpLocks/>
          </p:cNvCxnSpPr>
          <p:nvPr/>
        </p:nvCxnSpPr>
        <p:spPr>
          <a:xfrm>
            <a:off x="1907704" y="1261611"/>
            <a:ext cx="1440160" cy="867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kstikehys 42">
            <a:extLst>
              <a:ext uri="{FF2B5EF4-FFF2-40B4-BE49-F238E27FC236}">
                <a16:creationId xmlns:a16="http://schemas.microsoft.com/office/drawing/2014/main" id="{6B704A2F-79D5-4236-95F7-3F47E645E84B}"/>
              </a:ext>
            </a:extLst>
          </p:cNvPr>
          <p:cNvSpPr txBox="1"/>
          <p:nvPr/>
        </p:nvSpPr>
        <p:spPr>
          <a:xfrm>
            <a:off x="648780" y="1132594"/>
            <a:ext cx="1681089" cy="338554"/>
          </a:xfrm>
          <a:prstGeom prst="rect">
            <a:avLst/>
          </a:prstGeom>
          <a:noFill/>
        </p:spPr>
        <p:txBody>
          <a:bodyPr wrap="square" rtlCol="0">
            <a:spAutoFit/>
          </a:bodyPr>
          <a:lstStyle/>
          <a:p>
            <a:r>
              <a:rPr lang="en-US" sz="1600" dirty="0">
                <a:latin typeface="Times New Roman" pitchFamily="18" charset="0"/>
                <a:cs typeface="Times New Roman" pitchFamily="18" charset="0"/>
              </a:rPr>
              <a:t>Not observed</a:t>
            </a:r>
            <a:endParaRPr lang="en-US" sz="1600" dirty="0"/>
          </a:p>
        </p:txBody>
      </p:sp>
      <p:sp>
        <p:nvSpPr>
          <p:cNvPr id="10" name="TextBox 9">
            <a:extLst>
              <a:ext uri="{FF2B5EF4-FFF2-40B4-BE49-F238E27FC236}">
                <a16:creationId xmlns:a16="http://schemas.microsoft.com/office/drawing/2014/main" id="{8228D50C-7B4F-1F71-B257-49A2610F53CF}"/>
              </a:ext>
            </a:extLst>
          </p:cNvPr>
          <p:cNvSpPr txBox="1"/>
          <p:nvPr/>
        </p:nvSpPr>
        <p:spPr>
          <a:xfrm>
            <a:off x="515548" y="2844170"/>
            <a:ext cx="1440160" cy="1231106"/>
          </a:xfrm>
          <a:prstGeom prst="rect">
            <a:avLst/>
          </a:prstGeom>
          <a:noFill/>
        </p:spPr>
        <p:txBody>
          <a:bodyPr wrap="square" lIns="0" tIns="0" rIns="0" bIns="0" rtlCol="0">
            <a:spAutoFit/>
          </a:bodyPr>
          <a:lstStyle/>
          <a:p>
            <a:r>
              <a:rPr lang="en-US" sz="1600" dirty="0">
                <a:solidFill>
                  <a:srgbClr val="005EB8"/>
                </a:solidFill>
                <a:latin typeface="Times New Roman" pitchFamily="18" charset="0"/>
                <a:cs typeface="Times New Roman" pitchFamily="18" charset="0"/>
              </a:rPr>
              <a:t>Average potential outcomes when not treated E[Y(0)|X] </a:t>
            </a:r>
            <a:r>
              <a:rPr lang="en-US" sz="1600" dirty="0" err="1">
                <a:solidFill>
                  <a:srgbClr val="005EB8"/>
                </a:solidFill>
                <a:latin typeface="Times New Roman" pitchFamily="18" charset="0"/>
                <a:cs typeface="Times New Roman" pitchFamily="18" charset="0"/>
              </a:rPr>
              <a:t>Observred</a:t>
            </a:r>
            <a:endParaRPr lang="en-US" sz="1600" dirty="0">
              <a:solidFill>
                <a:srgbClr val="005EB8"/>
              </a:solidFill>
              <a:latin typeface="Times New Roman" pitchFamily="18" charset="0"/>
              <a:cs typeface="Times New Roman" pitchFamily="18" charset="0"/>
            </a:endParaRPr>
          </a:p>
        </p:txBody>
      </p:sp>
      <p:cxnSp>
        <p:nvCxnSpPr>
          <p:cNvPr id="12" name="Suora nuoliyhdysviiva 52">
            <a:extLst>
              <a:ext uri="{FF2B5EF4-FFF2-40B4-BE49-F238E27FC236}">
                <a16:creationId xmlns:a16="http://schemas.microsoft.com/office/drawing/2014/main" id="{589947BB-05D0-5911-A732-ACEE71727A61}"/>
              </a:ext>
            </a:extLst>
          </p:cNvPr>
          <p:cNvCxnSpPr>
            <a:cxnSpLocks/>
          </p:cNvCxnSpPr>
          <p:nvPr/>
        </p:nvCxnSpPr>
        <p:spPr>
          <a:xfrm flipV="1">
            <a:off x="1696138" y="3277990"/>
            <a:ext cx="1440160" cy="2275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uora nuoliyhdysviiva 52">
            <a:extLst>
              <a:ext uri="{FF2B5EF4-FFF2-40B4-BE49-F238E27FC236}">
                <a16:creationId xmlns:a16="http://schemas.microsoft.com/office/drawing/2014/main" id="{31CBA9E6-5B48-2253-96D0-054BDB6E13DA}"/>
              </a:ext>
            </a:extLst>
          </p:cNvPr>
          <p:cNvCxnSpPr>
            <a:cxnSpLocks/>
          </p:cNvCxnSpPr>
          <p:nvPr/>
        </p:nvCxnSpPr>
        <p:spPr>
          <a:xfrm flipH="1" flipV="1">
            <a:off x="6004210" y="2641476"/>
            <a:ext cx="1254196" cy="6417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uora nuoliyhdysviiva 52">
            <a:extLst>
              <a:ext uri="{FF2B5EF4-FFF2-40B4-BE49-F238E27FC236}">
                <a16:creationId xmlns:a16="http://schemas.microsoft.com/office/drawing/2014/main" id="{2CF58D79-C343-1F9E-BE8A-AB7418819E94}"/>
              </a:ext>
            </a:extLst>
          </p:cNvPr>
          <p:cNvCxnSpPr>
            <a:cxnSpLocks/>
          </p:cNvCxnSpPr>
          <p:nvPr/>
        </p:nvCxnSpPr>
        <p:spPr>
          <a:xfrm flipH="1">
            <a:off x="6220767" y="1261611"/>
            <a:ext cx="502162" cy="443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kstikehys 42">
            <a:extLst>
              <a:ext uri="{FF2B5EF4-FFF2-40B4-BE49-F238E27FC236}">
                <a16:creationId xmlns:a16="http://schemas.microsoft.com/office/drawing/2014/main" id="{343F1895-40FD-43A3-09BC-F605820330D0}"/>
              </a:ext>
            </a:extLst>
          </p:cNvPr>
          <p:cNvSpPr txBox="1"/>
          <p:nvPr/>
        </p:nvSpPr>
        <p:spPr>
          <a:xfrm>
            <a:off x="6994599" y="3430602"/>
            <a:ext cx="1681089" cy="338554"/>
          </a:xfrm>
          <a:prstGeom prst="rect">
            <a:avLst/>
          </a:prstGeom>
          <a:noFill/>
        </p:spPr>
        <p:txBody>
          <a:bodyPr wrap="square" rtlCol="0">
            <a:spAutoFit/>
          </a:bodyPr>
          <a:lstStyle/>
          <a:p>
            <a:r>
              <a:rPr lang="en-US" sz="1600" dirty="0">
                <a:latin typeface="Times New Roman" pitchFamily="18" charset="0"/>
                <a:cs typeface="Times New Roman" pitchFamily="18" charset="0"/>
              </a:rPr>
              <a:t>Not observed</a:t>
            </a:r>
            <a:endParaRPr lang="en-US" sz="1600" dirty="0"/>
          </a:p>
        </p:txBody>
      </p:sp>
    </p:spTree>
    <p:extLst>
      <p:ext uri="{BB962C8B-B14F-4D97-AF65-F5344CB8AC3E}">
        <p14:creationId xmlns:p14="http://schemas.microsoft.com/office/powerpoint/2010/main" val="3541905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Local causal effect</a:t>
            </a:r>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48</a:t>
            </a:fld>
            <a:endParaRPr lang="fi-FI"/>
          </a:p>
        </p:txBody>
      </p:sp>
      <p:sp>
        <p:nvSpPr>
          <p:cNvPr id="11" name="Rectangle 10">
            <a:extLst>
              <a:ext uri="{FF2B5EF4-FFF2-40B4-BE49-F238E27FC236}">
                <a16:creationId xmlns:a16="http://schemas.microsoft.com/office/drawing/2014/main" id="{700B6B12-A2CA-4921-BF30-529AD88C8C2D}"/>
              </a:ext>
            </a:extLst>
          </p:cNvPr>
          <p:cNvSpPr/>
          <p:nvPr/>
        </p:nvSpPr>
        <p:spPr>
          <a:xfrm>
            <a:off x="107504" y="5377780"/>
            <a:ext cx="8424936" cy="276999"/>
          </a:xfrm>
          <a:prstGeom prst="rect">
            <a:avLst/>
          </a:prstGeom>
        </p:spPr>
        <p:txBody>
          <a:bodyPr wrap="square">
            <a:spAutoFit/>
          </a:bodyPr>
          <a:lstStyle/>
          <a:p>
            <a:r>
              <a:rPr lang="fi-FI" sz="1200" dirty="0" err="1"/>
              <a:t>Source</a:t>
            </a:r>
            <a:r>
              <a:rPr lang="fi-FI" sz="1200" dirty="0"/>
              <a:t>: </a:t>
            </a:r>
            <a:r>
              <a:rPr lang="fi-FI" sz="1200" dirty="0" err="1"/>
              <a:t>Cattaneo</a:t>
            </a:r>
            <a:r>
              <a:rPr lang="fi-FI" sz="1200" dirty="0"/>
              <a:t> et al. (2019): </a:t>
            </a:r>
            <a:r>
              <a:rPr lang="en-US" sz="1200" dirty="0"/>
              <a:t>A Practical Introduction to Regression Discontinuity Designs: Foundations.</a:t>
            </a:r>
            <a:endParaRPr lang="fi-FI" sz="1200" dirty="0"/>
          </a:p>
        </p:txBody>
      </p:sp>
      <p:pic>
        <p:nvPicPr>
          <p:cNvPr id="4" name="Picture 3">
            <a:extLst>
              <a:ext uri="{FF2B5EF4-FFF2-40B4-BE49-F238E27FC236}">
                <a16:creationId xmlns:a16="http://schemas.microsoft.com/office/drawing/2014/main" id="{58663729-F1F3-425C-A94E-8C6AB978E371}"/>
              </a:ext>
            </a:extLst>
          </p:cNvPr>
          <p:cNvPicPr>
            <a:picLocks noChangeAspect="1"/>
          </p:cNvPicPr>
          <p:nvPr/>
        </p:nvPicPr>
        <p:blipFill>
          <a:blip r:embed="rId2"/>
          <a:stretch>
            <a:fillRect/>
          </a:stretch>
        </p:blipFill>
        <p:spPr>
          <a:xfrm>
            <a:off x="2555776" y="769268"/>
            <a:ext cx="4102562" cy="4513684"/>
          </a:xfrm>
          <a:prstGeom prst="rect">
            <a:avLst/>
          </a:prstGeom>
        </p:spPr>
      </p:pic>
      <p:cxnSp>
        <p:nvCxnSpPr>
          <p:cNvPr id="8" name="Suora nuoliyhdysviiva 52">
            <a:extLst>
              <a:ext uri="{FF2B5EF4-FFF2-40B4-BE49-F238E27FC236}">
                <a16:creationId xmlns:a16="http://schemas.microsoft.com/office/drawing/2014/main" id="{17EBAE59-3BA2-4CDF-8D07-E4D50A1B6C9D}"/>
              </a:ext>
            </a:extLst>
          </p:cNvPr>
          <p:cNvCxnSpPr>
            <a:cxnSpLocks/>
          </p:cNvCxnSpPr>
          <p:nvPr/>
        </p:nvCxnSpPr>
        <p:spPr>
          <a:xfrm flipH="1" flipV="1">
            <a:off x="4788024" y="2641476"/>
            <a:ext cx="2078682" cy="267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kstikehys 42">
            <a:extLst>
              <a:ext uri="{FF2B5EF4-FFF2-40B4-BE49-F238E27FC236}">
                <a16:creationId xmlns:a16="http://schemas.microsoft.com/office/drawing/2014/main" id="{35DE5F70-2719-429E-A711-639B7515C9ED}"/>
              </a:ext>
            </a:extLst>
          </p:cNvPr>
          <p:cNvSpPr txBox="1"/>
          <p:nvPr/>
        </p:nvSpPr>
        <p:spPr>
          <a:xfrm>
            <a:off x="7042344" y="2734571"/>
            <a:ext cx="1848242" cy="338554"/>
          </a:xfrm>
          <a:prstGeom prst="rect">
            <a:avLst/>
          </a:prstGeom>
          <a:noFill/>
        </p:spPr>
        <p:txBody>
          <a:bodyPr wrap="square" rtlCol="0">
            <a:spAutoFit/>
          </a:bodyPr>
          <a:lstStyle/>
          <a:p>
            <a:r>
              <a:rPr lang="en-US" sz="1600" dirty="0">
                <a:latin typeface="Times New Roman" pitchFamily="18" charset="0"/>
                <a:cs typeface="Times New Roman" pitchFamily="18" charset="0"/>
              </a:rPr>
              <a:t>Local causal effect</a:t>
            </a:r>
            <a:endParaRPr lang="en-US" sz="1600" dirty="0"/>
          </a:p>
        </p:txBody>
      </p:sp>
      <p:sp>
        <p:nvSpPr>
          <p:cNvPr id="6" name="TextBox 5">
            <a:extLst>
              <a:ext uri="{FF2B5EF4-FFF2-40B4-BE49-F238E27FC236}">
                <a16:creationId xmlns:a16="http://schemas.microsoft.com/office/drawing/2014/main" id="{4A74EBDD-3BE5-45C2-948A-DE4C15AE516E}"/>
              </a:ext>
            </a:extLst>
          </p:cNvPr>
          <p:cNvSpPr txBox="1"/>
          <p:nvPr/>
        </p:nvSpPr>
        <p:spPr>
          <a:xfrm>
            <a:off x="35496" y="1413852"/>
            <a:ext cx="2448272" cy="2523768"/>
          </a:xfrm>
          <a:prstGeom prst="rect">
            <a:avLst/>
          </a:prstGeom>
          <a:noFill/>
        </p:spPr>
        <p:txBody>
          <a:bodyPr wrap="square" lIns="0" tIns="0" rIns="0" bIns="0" rtlCol="0">
            <a:spAutoFit/>
          </a:bodyPr>
          <a:lstStyle/>
          <a:p>
            <a:pPr>
              <a:spcBef>
                <a:spcPts val="1200"/>
              </a:spcBef>
            </a:pPr>
            <a:r>
              <a:rPr lang="en-US" sz="1400" dirty="0"/>
              <a:t>If units CANNOT perfectly “sort” around the cutoff, the discontinuous change in the probability of treatment can still be used to learn about the </a:t>
            </a:r>
            <a:r>
              <a:rPr lang="en-US" sz="1400" dirty="0">
                <a:solidFill>
                  <a:srgbClr val="BB16A3"/>
                </a:solidFill>
              </a:rPr>
              <a:t>local causal effect </a:t>
            </a:r>
            <a:r>
              <a:rPr lang="en-US" sz="1400" dirty="0"/>
              <a:t>of the treatment</a:t>
            </a:r>
          </a:p>
          <a:p>
            <a:pPr>
              <a:spcBef>
                <a:spcPts val="1200"/>
              </a:spcBef>
            </a:pPr>
            <a:r>
              <a:rPr lang="en-US" sz="1400" dirty="0">
                <a:highlight>
                  <a:srgbClr val="FFFF00"/>
                </a:highlight>
              </a:rPr>
              <a:t>Units with scores barely below the cutoff can be used as a control group for units with scores barely above it</a:t>
            </a:r>
          </a:p>
        </p:txBody>
      </p:sp>
      <p:pic>
        <p:nvPicPr>
          <p:cNvPr id="17" name="Picture 16">
            <a:extLst>
              <a:ext uri="{FF2B5EF4-FFF2-40B4-BE49-F238E27FC236}">
                <a16:creationId xmlns:a16="http://schemas.microsoft.com/office/drawing/2014/main" id="{B4C1523E-4EE7-48DB-AC7A-79B8439E5B0A}"/>
              </a:ext>
            </a:extLst>
          </p:cNvPr>
          <p:cNvPicPr>
            <a:picLocks noChangeAspect="1"/>
          </p:cNvPicPr>
          <p:nvPr/>
        </p:nvPicPr>
        <p:blipFill>
          <a:blip r:embed="rId3"/>
          <a:stretch>
            <a:fillRect/>
          </a:stretch>
        </p:blipFill>
        <p:spPr>
          <a:xfrm>
            <a:off x="6672484" y="3094511"/>
            <a:ext cx="2437284" cy="450368"/>
          </a:xfrm>
          <a:prstGeom prst="rect">
            <a:avLst/>
          </a:prstGeom>
        </p:spPr>
      </p:pic>
    </p:spTree>
    <p:extLst>
      <p:ext uri="{BB962C8B-B14F-4D97-AF65-F5344CB8AC3E}">
        <p14:creationId xmlns:p14="http://schemas.microsoft.com/office/powerpoint/2010/main" val="849483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49AB-D43E-60BE-1604-26398772D63D}"/>
              </a:ext>
            </a:extLst>
          </p:cNvPr>
          <p:cNvSpPr>
            <a:spLocks noGrp="1"/>
          </p:cNvSpPr>
          <p:nvPr>
            <p:ph type="ctrTitle"/>
          </p:nvPr>
        </p:nvSpPr>
        <p:spPr/>
        <p:txBody>
          <a:bodyPr/>
          <a:lstStyle/>
          <a:p>
            <a:r>
              <a:rPr lang="fi-FI" dirty="0"/>
              <a:t>Notes to </a:t>
            </a:r>
            <a:r>
              <a:rPr lang="fi-FI" dirty="0" err="1"/>
              <a:t>figures</a:t>
            </a:r>
            <a:r>
              <a:rPr lang="fi-FI" dirty="0"/>
              <a:t> on p 12-13</a:t>
            </a:r>
            <a:br>
              <a:rPr lang="fi-FI" dirty="0"/>
            </a:br>
            <a:r>
              <a:rPr lang="fi-FI" sz="1500" b="0" dirty="0" err="1">
                <a:solidFill>
                  <a:schemeClr val="tx1"/>
                </a:solidFill>
                <a:latin typeface="Calibri" panose="020F0502020204030204" pitchFamily="34" charset="0"/>
                <a:cs typeface="Calibri" panose="020F0502020204030204" pitchFamily="34" charset="0"/>
              </a:rPr>
              <a:t>Source</a:t>
            </a:r>
            <a:r>
              <a:rPr lang="fi-FI" sz="1500" b="0" dirty="0">
                <a:solidFill>
                  <a:schemeClr val="tx1"/>
                </a:solidFill>
                <a:latin typeface="Calibri" panose="020F0502020204030204" pitchFamily="34" charset="0"/>
                <a:cs typeface="Calibri" panose="020F0502020204030204" pitchFamily="34" charset="0"/>
              </a:rPr>
              <a:t>: </a:t>
            </a:r>
            <a:r>
              <a:rPr lang="fi-FI" sz="1500" b="0" dirty="0" err="1">
                <a:solidFill>
                  <a:schemeClr val="tx1"/>
                </a:solidFill>
                <a:latin typeface="Calibri" panose="020F0502020204030204" pitchFamily="34" charset="0"/>
                <a:cs typeface="Calibri" panose="020F0502020204030204" pitchFamily="34" charset="0"/>
              </a:rPr>
              <a:t>Cattaneo</a:t>
            </a:r>
            <a:r>
              <a:rPr lang="fi-FI" sz="1500" b="0" dirty="0">
                <a:solidFill>
                  <a:schemeClr val="tx1"/>
                </a:solidFill>
                <a:latin typeface="Calibri" panose="020F0502020204030204" pitchFamily="34" charset="0"/>
                <a:cs typeface="Calibri" panose="020F0502020204030204" pitchFamily="34" charset="0"/>
              </a:rPr>
              <a:t> et al. (2019): </a:t>
            </a:r>
            <a:r>
              <a:rPr lang="en-US" sz="1500" b="0" dirty="0">
                <a:solidFill>
                  <a:schemeClr val="tx1"/>
                </a:solidFill>
                <a:latin typeface="Calibri" panose="020F0502020204030204" pitchFamily="34" charset="0"/>
                <a:cs typeface="Calibri" panose="020F0502020204030204" pitchFamily="34" charset="0"/>
              </a:rPr>
              <a:t>A Practical Introduction to Regression Discontinuity Designs: Foundations.</a:t>
            </a:r>
            <a:br>
              <a:rPr lang="fi-FI" sz="1500" b="0" dirty="0">
                <a:solidFill>
                  <a:schemeClr val="tx1"/>
                </a:solidFill>
              </a:rPr>
            </a:br>
            <a:endParaRPr lang="en-FI" sz="1500" b="0" dirty="0">
              <a:solidFill>
                <a:schemeClr val="tx1"/>
              </a:solidFill>
            </a:endParaRPr>
          </a:p>
        </p:txBody>
      </p:sp>
      <p:sp>
        <p:nvSpPr>
          <p:cNvPr id="3" name="Content Placeholder 2">
            <a:extLst>
              <a:ext uri="{FF2B5EF4-FFF2-40B4-BE49-F238E27FC236}">
                <a16:creationId xmlns:a16="http://schemas.microsoft.com/office/drawing/2014/main" id="{2A09129F-B9E0-744D-B151-CD03E0B1D984}"/>
              </a:ext>
            </a:extLst>
          </p:cNvPr>
          <p:cNvSpPr>
            <a:spLocks noGrp="1"/>
          </p:cNvSpPr>
          <p:nvPr>
            <p:ph sz="quarter" idx="14"/>
          </p:nvPr>
        </p:nvSpPr>
        <p:spPr>
          <a:xfrm>
            <a:off x="468314" y="1261611"/>
            <a:ext cx="8207374" cy="3540105"/>
          </a:xfrm>
        </p:spPr>
        <p:txBody>
          <a:bodyPr/>
          <a:lstStyle/>
          <a:p>
            <a:r>
              <a:rPr lang="en-GB" sz="1800" b="0" dirty="0">
                <a:effectLst/>
                <a:latin typeface="Calibri" panose="020F0502020204030204" pitchFamily="34" charset="0"/>
                <a:cs typeface="Calibri" panose="020F0502020204030204" pitchFamily="34" charset="0"/>
              </a:rPr>
              <a:t>The Sharp RD design exhibits an extreme case of lack of common support, as units in the control and treatment groups </a:t>
            </a:r>
            <a:r>
              <a:rPr lang="en-GB" sz="1800" dirty="0">
                <a:effectLst/>
                <a:latin typeface="Calibri" panose="020F0502020204030204" pitchFamily="34" charset="0"/>
                <a:cs typeface="Calibri" panose="020F0502020204030204" pitchFamily="34" charset="0"/>
              </a:rPr>
              <a:t>cannot</a:t>
            </a:r>
            <a:r>
              <a:rPr lang="en-GB" sz="1800" b="0" dirty="0">
                <a:effectLst/>
                <a:latin typeface="Calibri" panose="020F0502020204030204" pitchFamily="34" charset="0"/>
                <a:cs typeface="Calibri" panose="020F0502020204030204" pitchFamily="34" charset="0"/>
              </a:rPr>
              <a:t> have the same value of the running variable (X</a:t>
            </a:r>
            <a:r>
              <a:rPr lang="en-GB" sz="1800" b="0" baseline="-25000" dirty="0">
                <a:latin typeface="Calibri" panose="020F0502020204030204" pitchFamily="34" charset="0"/>
                <a:cs typeface="Calibri" panose="020F0502020204030204" pitchFamily="34" charset="0"/>
              </a:rPr>
              <a:t>i</a:t>
            </a:r>
            <a:r>
              <a:rPr lang="en-GB" sz="1800" b="0" dirty="0">
                <a:effectLst/>
                <a:latin typeface="Calibri" panose="020F0502020204030204" pitchFamily="34" charset="0"/>
                <a:cs typeface="Calibri" panose="020F0502020204030204" pitchFamily="34" charset="0"/>
              </a:rPr>
              <a:t>). This feature makes RD designs </a:t>
            </a:r>
            <a:r>
              <a:rPr lang="en-GB" sz="1800" b="0" dirty="0">
                <a:latin typeface="Calibri" panose="020F0502020204030204" pitchFamily="34" charset="0"/>
                <a:cs typeface="Calibri" panose="020F0502020204030204" pitchFamily="34" charset="0"/>
              </a:rPr>
              <a:t>different </a:t>
            </a:r>
            <a:r>
              <a:rPr lang="en-GB" sz="1800" b="0" dirty="0">
                <a:effectLst/>
                <a:latin typeface="Calibri" panose="020F0502020204030204" pitchFamily="34" charset="0"/>
                <a:cs typeface="Calibri" panose="020F0502020204030204" pitchFamily="34" charset="0"/>
              </a:rPr>
              <a:t>from other non- experimental settings</a:t>
            </a:r>
            <a:r>
              <a:rPr lang="en-GB" sz="1800" b="0" dirty="0">
                <a:latin typeface="Calibri" panose="020F0502020204030204" pitchFamily="34" charset="0"/>
                <a:cs typeface="Calibri" panose="020F0502020204030204" pitchFamily="34" charset="0"/>
              </a:rPr>
              <a:t>.</a:t>
            </a:r>
            <a:endParaRPr lang="en-GB" sz="1800" b="0" dirty="0">
              <a:effectLst/>
              <a:latin typeface="Calibri" panose="020F0502020204030204" pitchFamily="34" charset="0"/>
              <a:cs typeface="Calibri" panose="020F0502020204030204" pitchFamily="34" charset="0"/>
            </a:endParaRPr>
          </a:p>
          <a:p>
            <a:endParaRPr lang="en-GB" sz="1800" b="0" dirty="0">
              <a:latin typeface="Calibri" panose="020F0502020204030204" pitchFamily="34" charset="0"/>
              <a:cs typeface="Calibri" panose="020F0502020204030204" pitchFamily="34" charset="0"/>
            </a:endParaRPr>
          </a:p>
          <a:p>
            <a:r>
              <a:rPr lang="en-GB" sz="1800" b="0" dirty="0">
                <a:effectLst/>
                <a:latin typeface="Calibri" panose="020F0502020204030204" pitchFamily="34" charset="0"/>
                <a:cs typeface="Calibri" panose="020F0502020204030204" pitchFamily="34" charset="0"/>
                <a:sym typeface="Wingdings" pitchFamily="2" charset="2"/>
              </a:rPr>
              <a:t> </a:t>
            </a:r>
            <a:r>
              <a:rPr lang="en-GB" sz="1800" b="0" dirty="0">
                <a:effectLst/>
                <a:latin typeface="Calibri" panose="020F0502020204030204" pitchFamily="34" charset="0"/>
                <a:cs typeface="Calibri" panose="020F0502020204030204" pitchFamily="34" charset="0"/>
              </a:rPr>
              <a:t>RD analysis fundamentally relies on </a:t>
            </a:r>
            <a:r>
              <a:rPr lang="en-GB" sz="1800" i="1" dirty="0">
                <a:effectLst/>
                <a:latin typeface="Calibri" panose="020F0502020204030204" pitchFamily="34" charset="0"/>
                <a:cs typeface="Calibri" panose="020F0502020204030204" pitchFamily="34" charset="0"/>
              </a:rPr>
              <a:t>extrapolation</a:t>
            </a:r>
            <a:r>
              <a:rPr lang="en-GB" sz="1800" b="0" dirty="0">
                <a:effectLst/>
                <a:latin typeface="Calibri" panose="020F0502020204030204" pitchFamily="34" charset="0"/>
                <a:cs typeface="Calibri" panose="020F0502020204030204" pitchFamily="34" charset="0"/>
              </a:rPr>
              <a:t> towards the </a:t>
            </a:r>
            <a:r>
              <a:rPr lang="en-GB" sz="1800" b="0" dirty="0" err="1">
                <a:effectLst/>
                <a:latin typeface="Calibri" panose="020F0502020204030204" pitchFamily="34" charset="0"/>
                <a:cs typeface="Calibri" panose="020F0502020204030204" pitchFamily="34" charset="0"/>
              </a:rPr>
              <a:t>cutoff</a:t>
            </a:r>
            <a:r>
              <a:rPr lang="en-GB" sz="1800" b="0" dirty="0">
                <a:effectLst/>
                <a:latin typeface="Calibri" panose="020F0502020204030204" pitchFamily="34" charset="0"/>
                <a:cs typeface="Calibri" panose="020F0502020204030204" pitchFamily="34" charset="0"/>
              </a:rPr>
              <a:t> point in order to compare control and treatment units. </a:t>
            </a:r>
          </a:p>
          <a:p>
            <a:r>
              <a:rPr lang="en-GB" sz="1800" b="0" dirty="0">
                <a:latin typeface="Calibri" panose="020F0502020204030204" pitchFamily="34" charset="0"/>
                <a:cs typeface="Calibri" panose="020F0502020204030204" pitchFamily="34" charset="0"/>
              </a:rPr>
              <a:t></a:t>
            </a:r>
          </a:p>
          <a:p>
            <a:r>
              <a:rPr lang="en-GB" sz="1800" b="0" dirty="0">
                <a:effectLst/>
                <a:latin typeface="Calibri" panose="020F0502020204030204" pitchFamily="34" charset="0"/>
                <a:cs typeface="Calibri" panose="020F0502020204030204" pitchFamily="34" charset="0"/>
              </a:rPr>
              <a:t>As shown in the Figure</a:t>
            </a:r>
            <a:r>
              <a:rPr lang="en-GB" sz="1800" b="0" dirty="0">
                <a:latin typeface="Calibri" panose="020F0502020204030204" pitchFamily="34" charset="0"/>
                <a:cs typeface="Calibri" panose="020F0502020204030204" pitchFamily="34" charset="0"/>
              </a:rPr>
              <a:t>s, </a:t>
            </a:r>
            <a:r>
              <a:rPr lang="en-GB" sz="1800" b="0" dirty="0">
                <a:effectLst/>
                <a:latin typeface="Calibri" panose="020F0502020204030204" pitchFamily="34" charset="0"/>
                <a:cs typeface="Calibri" panose="020F0502020204030204" pitchFamily="34" charset="0"/>
              </a:rPr>
              <a:t>the average treatment effect at a given value of the score, E[Y</a:t>
            </a:r>
            <a:r>
              <a:rPr lang="en-GB" sz="1800" b="0" baseline="-25000" dirty="0">
                <a:effectLst/>
                <a:latin typeface="Calibri" panose="020F0502020204030204" pitchFamily="34" charset="0"/>
                <a:cs typeface="Calibri" panose="020F0502020204030204" pitchFamily="34" charset="0"/>
              </a:rPr>
              <a:t>i</a:t>
            </a:r>
            <a:r>
              <a:rPr lang="en-GB" sz="1800" b="0" dirty="0">
                <a:effectLst/>
                <a:latin typeface="Calibri" panose="020F0502020204030204" pitchFamily="34" charset="0"/>
                <a:cs typeface="Calibri" panose="020F0502020204030204" pitchFamily="34" charset="0"/>
              </a:rPr>
              <a:t>(1)|X</a:t>
            </a:r>
            <a:r>
              <a:rPr lang="en-GB" sz="1800" b="0" baseline="-25000" dirty="0">
                <a:latin typeface="Calibri" panose="020F0502020204030204" pitchFamily="34" charset="0"/>
                <a:cs typeface="Calibri" panose="020F0502020204030204" pitchFamily="34" charset="0"/>
              </a:rPr>
              <a:t>i </a:t>
            </a:r>
            <a:r>
              <a:rPr lang="en-GB" sz="1800" b="0" dirty="0">
                <a:effectLst/>
                <a:latin typeface="Calibri" panose="020F0502020204030204" pitchFamily="34" charset="0"/>
                <a:cs typeface="Calibri" panose="020F0502020204030204" pitchFamily="34" charset="0"/>
              </a:rPr>
              <a:t>=x]−E[Y</a:t>
            </a:r>
            <a:r>
              <a:rPr lang="en-GB" sz="1800" b="0" baseline="-25000" dirty="0">
                <a:latin typeface="Calibri" panose="020F0502020204030204" pitchFamily="34" charset="0"/>
                <a:cs typeface="Calibri" panose="020F0502020204030204" pitchFamily="34" charset="0"/>
              </a:rPr>
              <a:t>i</a:t>
            </a:r>
            <a:r>
              <a:rPr lang="en-GB" sz="1800" b="0" dirty="0">
                <a:effectLst/>
                <a:latin typeface="Calibri" panose="020F0502020204030204" pitchFamily="34" charset="0"/>
                <a:cs typeface="Calibri" panose="020F0502020204030204" pitchFamily="34" charset="0"/>
              </a:rPr>
              <a:t>(0)|X</a:t>
            </a:r>
            <a:r>
              <a:rPr lang="en-GB" sz="1800" b="0" baseline="-25000" dirty="0">
                <a:latin typeface="Calibri" panose="020F0502020204030204" pitchFamily="34" charset="0"/>
                <a:cs typeface="Calibri" panose="020F0502020204030204" pitchFamily="34" charset="0"/>
              </a:rPr>
              <a:t>i</a:t>
            </a:r>
            <a:r>
              <a:rPr lang="en-GB" sz="1800" b="0" dirty="0">
                <a:effectLst/>
                <a:latin typeface="Calibri" panose="020F0502020204030204" pitchFamily="34" charset="0"/>
                <a:cs typeface="Calibri" panose="020F0502020204030204" pitchFamily="34" charset="0"/>
              </a:rPr>
              <a:t> =x], is the vertical distance between the two regression curves at that value. </a:t>
            </a:r>
            <a:r>
              <a:rPr lang="en-GB" sz="1800" dirty="0">
                <a:solidFill>
                  <a:srgbClr val="BB16A3"/>
                </a:solidFill>
                <a:effectLst/>
                <a:latin typeface="Calibri" panose="020F0502020204030204" pitchFamily="34" charset="0"/>
                <a:cs typeface="Calibri" panose="020F0502020204030204" pitchFamily="34" charset="0"/>
              </a:rPr>
              <a:t>This distance cannot be directly estimated because we never observe both curves for the same value of x</a:t>
            </a:r>
            <a:r>
              <a:rPr lang="en-GB" sz="1800" b="0" dirty="0">
                <a:effectLst/>
                <a:latin typeface="Calibri" panose="020F0502020204030204" pitchFamily="34" charset="0"/>
                <a:cs typeface="Calibri" panose="020F0502020204030204" pitchFamily="34" charset="0"/>
              </a:rPr>
              <a:t>. </a:t>
            </a:r>
            <a:endParaRPr lang="en-GB" sz="1800" b="0" dirty="0">
              <a:latin typeface="Calibri" panose="020F0502020204030204" pitchFamily="34" charset="0"/>
              <a:cs typeface="Calibri" panose="020F0502020204030204" pitchFamily="34" charset="0"/>
            </a:endParaRPr>
          </a:p>
          <a:p>
            <a:endParaRPr lang="en-GB" sz="1800" b="0" dirty="0">
              <a:highlight>
                <a:srgbClr val="FFFF00"/>
              </a:highlight>
              <a:latin typeface="Calibri" panose="020F0502020204030204" pitchFamily="34" charset="0"/>
              <a:cs typeface="Calibri" panose="020F0502020204030204" pitchFamily="34" charset="0"/>
            </a:endParaRPr>
          </a:p>
          <a:p>
            <a:endParaRPr lang="en-FI" sz="1800" b="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26820B1-C005-569B-958F-DDF43BB0530C}"/>
              </a:ext>
            </a:extLst>
          </p:cNvPr>
          <p:cNvSpPr>
            <a:spLocks noGrp="1"/>
          </p:cNvSpPr>
          <p:nvPr>
            <p:ph type="sldNum" sz="quarter" idx="17"/>
          </p:nvPr>
        </p:nvSpPr>
        <p:spPr/>
        <p:txBody>
          <a:bodyPr/>
          <a:lstStyle/>
          <a:p>
            <a:pPr>
              <a:defRPr/>
            </a:pPr>
            <a:fld id="{49EFD4B7-1CC6-864B-A72A-C978B70BBA9B}" type="slidenum">
              <a:rPr lang="fi-FI" smtClean="0"/>
              <a:pPr>
                <a:defRPr/>
              </a:pPr>
              <a:t>49</a:t>
            </a:fld>
            <a:endParaRPr lang="fi-FI"/>
          </a:p>
        </p:txBody>
      </p:sp>
    </p:spTree>
    <p:extLst>
      <p:ext uri="{BB962C8B-B14F-4D97-AF65-F5344CB8AC3E}">
        <p14:creationId xmlns:p14="http://schemas.microsoft.com/office/powerpoint/2010/main" val="297691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br>
              <a:rPr lang="en-US" sz="3600" dirty="0"/>
            </a:br>
            <a:r>
              <a:rPr lang="en-US" sz="3600" dirty="0"/>
              <a:t>Staggered or differential treatment timing</a:t>
            </a:r>
            <a:br>
              <a:rPr lang="en-US" sz="3600" dirty="0"/>
            </a:br>
            <a:endParaRPr lang="en-US" sz="3600" dirty="0"/>
          </a:p>
        </p:txBody>
      </p:sp>
      <p:sp>
        <p:nvSpPr>
          <p:cNvPr id="3" name="Subtitle 2"/>
          <p:cNvSpPr>
            <a:spLocks noGrp="1"/>
          </p:cNvSpPr>
          <p:nvPr>
            <p:ph type="subTitle" idx="1"/>
          </p:nvPr>
        </p:nvSpPr>
        <p:spPr>
          <a:xfrm>
            <a:off x="468314" y="4429748"/>
            <a:ext cx="5495420" cy="948032"/>
          </a:xfrm>
        </p:spPr>
        <p:txBody>
          <a:bodyPr/>
          <a:lstStyle/>
          <a:p>
            <a:endParaRPr lang="en-US" dirty="0"/>
          </a:p>
        </p:txBody>
      </p:sp>
    </p:spTree>
    <p:extLst>
      <p:ext uri="{BB962C8B-B14F-4D97-AF65-F5344CB8AC3E}">
        <p14:creationId xmlns:p14="http://schemas.microsoft.com/office/powerpoint/2010/main" val="588223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CAD9-4FF5-DD62-E147-7348A097A341}"/>
              </a:ext>
            </a:extLst>
          </p:cNvPr>
          <p:cNvSpPr>
            <a:spLocks noGrp="1"/>
          </p:cNvSpPr>
          <p:nvPr>
            <p:ph type="ctrTitle"/>
          </p:nvPr>
        </p:nvSpPr>
        <p:spPr/>
        <p:txBody>
          <a:bodyPr/>
          <a:lstStyle/>
          <a:p>
            <a:r>
              <a:rPr lang="fi-FI" dirty="0"/>
              <a:t>Key </a:t>
            </a:r>
            <a:r>
              <a:rPr lang="fi-FI" dirty="0" err="1"/>
              <a:t>point</a:t>
            </a:r>
            <a:r>
              <a:rPr lang="fi-FI" dirty="0"/>
              <a:t> and </a:t>
            </a:r>
            <a:r>
              <a:rPr lang="fi-FI" dirty="0" err="1"/>
              <a:t>assumption</a:t>
            </a:r>
            <a:r>
              <a:rPr lang="fi-FI" dirty="0"/>
              <a:t> of RDD</a:t>
            </a:r>
            <a:endParaRPr lang="en-FI" dirty="0"/>
          </a:p>
        </p:txBody>
      </p:sp>
      <p:sp>
        <p:nvSpPr>
          <p:cNvPr id="3" name="Content Placeholder 2">
            <a:extLst>
              <a:ext uri="{FF2B5EF4-FFF2-40B4-BE49-F238E27FC236}">
                <a16:creationId xmlns:a16="http://schemas.microsoft.com/office/drawing/2014/main" id="{24C84F40-E70F-1277-36BF-265B5F4777DF}"/>
              </a:ext>
            </a:extLst>
          </p:cNvPr>
          <p:cNvSpPr>
            <a:spLocks noGrp="1"/>
          </p:cNvSpPr>
          <p:nvPr>
            <p:ph sz="quarter" idx="14"/>
          </p:nvPr>
        </p:nvSpPr>
        <p:spPr>
          <a:xfrm>
            <a:off x="468314" y="1057301"/>
            <a:ext cx="8207374" cy="3540394"/>
          </a:xfrm>
        </p:spPr>
        <p:txBody>
          <a:bodyPr/>
          <a:lstStyle/>
          <a:p>
            <a:r>
              <a:rPr lang="en-GB" sz="1800" b="0" dirty="0">
                <a:latin typeface="Arial" panose="020B0604020202020204" pitchFamily="34" charset="0"/>
                <a:cs typeface="Arial" panose="020B0604020202020204" pitchFamily="34" charset="0"/>
              </a:rPr>
              <a:t>U</a:t>
            </a:r>
            <a:r>
              <a:rPr lang="en-GB" sz="1800" b="0" dirty="0">
                <a:effectLst/>
                <a:latin typeface="Arial" panose="020B0604020202020204" pitchFamily="34" charset="0"/>
                <a:cs typeface="Arial" panose="020B0604020202020204" pitchFamily="34" charset="0"/>
              </a:rPr>
              <a:t>nits that receive very similar score values on opposite sides of the cut-off are comparable to each other in all relevant aspects, except for their treatment status. </a:t>
            </a:r>
          </a:p>
          <a:p>
            <a:endParaRPr lang="en-GB" sz="600" b="0" dirty="0">
              <a:highlight>
                <a:srgbClr val="FFFF00"/>
              </a:highlight>
              <a:latin typeface="Arial" panose="020B0604020202020204" pitchFamily="34" charset="0"/>
              <a:cs typeface="Arial" panose="020B0604020202020204" pitchFamily="34" charset="0"/>
            </a:endParaRPr>
          </a:p>
          <a:p>
            <a:r>
              <a:rPr lang="en-GB" sz="1800" b="0" dirty="0">
                <a:effectLst/>
                <a:latin typeface="Arial" panose="020B0604020202020204" pitchFamily="34" charset="0"/>
                <a:cs typeface="Arial" panose="020B0604020202020204" pitchFamily="34" charset="0"/>
              </a:rPr>
              <a:t>There are different ways of thinking of what this “comparability” means formally </a:t>
            </a:r>
          </a:p>
          <a:p>
            <a:pPr marL="342900" indent="-342900">
              <a:buAutoNum type="arabicPeriod"/>
            </a:pPr>
            <a:r>
              <a:rPr lang="en-GB" sz="1800" b="0" dirty="0">
                <a:effectLst/>
                <a:latin typeface="Arial" panose="020B0604020202020204" pitchFamily="34" charset="0"/>
                <a:cs typeface="Arial" panose="020B0604020202020204" pitchFamily="34" charset="0"/>
              </a:rPr>
              <a:t>in a small </a:t>
            </a:r>
            <a:r>
              <a:rPr lang="en-GB" sz="1800" b="0" dirty="0" err="1">
                <a:effectLst/>
                <a:latin typeface="Arial" panose="020B0604020202020204" pitchFamily="34" charset="0"/>
                <a:cs typeface="Arial" panose="020B0604020202020204" pitchFamily="34" charset="0"/>
              </a:rPr>
              <a:t>neighborhood</a:t>
            </a:r>
            <a:r>
              <a:rPr lang="en-GB" sz="1800" b="0" dirty="0">
                <a:effectLst/>
                <a:latin typeface="Arial" panose="020B0604020202020204" pitchFamily="34" charset="0"/>
                <a:cs typeface="Arial" panose="020B0604020202020204" pitchFamily="34" charset="0"/>
              </a:rPr>
              <a:t> around the cut-off</a:t>
            </a:r>
            <a:r>
              <a:rPr lang="en-GB" sz="1800" b="0" dirty="0">
                <a:latin typeface="Arial" panose="020B0604020202020204" pitchFamily="34" charset="0"/>
                <a:cs typeface="Arial" panose="020B0604020202020204" pitchFamily="34" charset="0"/>
              </a:rPr>
              <a:t> we obtain </a:t>
            </a:r>
            <a:r>
              <a:rPr lang="en-GB" sz="1800" b="0" dirty="0">
                <a:effectLst/>
                <a:latin typeface="Arial" panose="020B0604020202020204" pitchFamily="34" charset="0"/>
                <a:cs typeface="Arial" panose="020B0604020202020204" pitchFamily="34" charset="0"/>
              </a:rPr>
              <a:t>conditions that mimic a randomized experiment, meaning that </a:t>
            </a:r>
            <a:r>
              <a:rPr lang="en-GB" sz="1800" dirty="0">
                <a:effectLst/>
                <a:latin typeface="Arial" panose="020B0604020202020204" pitchFamily="34" charset="0"/>
                <a:cs typeface="Arial" panose="020B0604020202020204" pitchFamily="34" charset="0"/>
              </a:rPr>
              <a:t>units on each side of the cut-off are as good as randomly assigned to either receive treatment or not </a:t>
            </a:r>
            <a:r>
              <a:rPr lang="en-GB" sz="1800" b="0" dirty="0">
                <a:latin typeface="Arial" panose="020B0604020202020204" pitchFamily="34" charset="0"/>
                <a:cs typeface="Arial" panose="020B0604020202020204" pitchFamily="34" charset="0"/>
              </a:rPr>
              <a:t>(</a:t>
            </a:r>
            <a:r>
              <a:rPr lang="en-GB" sz="1800" b="0" dirty="0">
                <a:effectLst/>
                <a:latin typeface="Arial" panose="020B0604020202020204" pitchFamily="34" charset="0"/>
                <a:cs typeface="Arial" panose="020B0604020202020204" pitchFamily="34" charset="0"/>
              </a:rPr>
              <a:t>local randomization framework</a:t>
            </a:r>
            <a:r>
              <a:rPr lang="en-GB" sz="1800" b="0" dirty="0">
                <a:latin typeface="Arial" panose="020B0604020202020204" pitchFamily="34" charset="0"/>
                <a:cs typeface="Arial" panose="020B0604020202020204" pitchFamily="34" charset="0"/>
              </a:rPr>
              <a:t>)</a:t>
            </a:r>
            <a:br>
              <a:rPr lang="en-GB" sz="1800" b="0" dirty="0">
                <a:latin typeface="Arial" panose="020B0604020202020204" pitchFamily="34" charset="0"/>
                <a:cs typeface="Arial" panose="020B0604020202020204" pitchFamily="34" charset="0"/>
              </a:rPr>
            </a:br>
            <a:endParaRPr lang="en-GB" sz="1800" b="0" dirty="0">
              <a:latin typeface="Arial" panose="020B0604020202020204" pitchFamily="34" charset="0"/>
              <a:cs typeface="Arial" panose="020B0604020202020204" pitchFamily="34" charset="0"/>
            </a:endParaRPr>
          </a:p>
          <a:p>
            <a:pPr marL="342900" indent="-342900">
              <a:buFont typeface="Arial" charset="0"/>
              <a:buAutoNum type="arabicPeriod"/>
            </a:pPr>
            <a:r>
              <a:rPr lang="en-GB" sz="1800" b="0" dirty="0">
                <a:effectLst/>
                <a:latin typeface="Arial" panose="020B0604020202020204" pitchFamily="34" charset="0"/>
                <a:cs typeface="Arial" panose="020B0604020202020204" pitchFamily="34" charset="0"/>
              </a:rPr>
              <a:t>There is a continuity of average potential outcomes near the cut-off</a:t>
            </a:r>
            <a:r>
              <a:rPr lang="en-GB" sz="1800" b="0" dirty="0">
                <a:latin typeface="Arial" panose="020B0604020202020204" pitchFamily="34" charset="0"/>
                <a:cs typeface="Arial" panose="020B0604020202020204" pitchFamily="34" charset="0"/>
              </a:rPr>
              <a:t> (contin</a:t>
            </a:r>
            <a:r>
              <a:rPr lang="en-GB" sz="1800" b="0" dirty="0">
                <a:effectLst/>
                <a:latin typeface="Arial" panose="020B0604020202020204" pitchFamily="34" charset="0"/>
                <a:cs typeface="Arial" panose="020B0604020202020204" pitchFamily="34" charset="0"/>
              </a:rPr>
              <a:t>uity-based framework</a:t>
            </a:r>
            <a:r>
              <a:rPr lang="en-GB" sz="1800" b="0" dirty="0">
                <a:latin typeface="Arial" panose="020B0604020202020204" pitchFamily="34" charset="0"/>
                <a:cs typeface="Arial" panose="020B0604020202020204" pitchFamily="34" charset="0"/>
              </a:rPr>
              <a:t>). This is a conceptually more difficult to think about since potential outcomes cannot be observed. </a:t>
            </a:r>
          </a:p>
          <a:p>
            <a:endParaRPr lang="en-FI" sz="15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B6B9D49-04AB-9F8B-4DFA-991978858C5B}"/>
              </a:ext>
            </a:extLst>
          </p:cNvPr>
          <p:cNvSpPr>
            <a:spLocks noGrp="1"/>
          </p:cNvSpPr>
          <p:nvPr>
            <p:ph type="sldNum" sz="quarter" idx="17"/>
          </p:nvPr>
        </p:nvSpPr>
        <p:spPr/>
        <p:txBody>
          <a:bodyPr/>
          <a:lstStyle/>
          <a:p>
            <a:pPr>
              <a:defRPr/>
            </a:pPr>
            <a:fld id="{49EFD4B7-1CC6-864B-A72A-C978B70BBA9B}" type="slidenum">
              <a:rPr lang="fi-FI" smtClean="0"/>
              <a:pPr>
                <a:defRPr/>
              </a:pPr>
              <a:t>50</a:t>
            </a:fld>
            <a:endParaRPr lang="fi-FI"/>
          </a:p>
        </p:txBody>
      </p:sp>
    </p:spTree>
    <p:extLst>
      <p:ext uri="{BB962C8B-B14F-4D97-AF65-F5344CB8AC3E}">
        <p14:creationId xmlns:p14="http://schemas.microsoft.com/office/powerpoint/2010/main" val="40418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Staggered or </a:t>
            </a:r>
            <a:r>
              <a:rPr lang="en-US" dirty="0"/>
              <a:t>differential treatment timing</a:t>
            </a:r>
          </a:p>
        </p:txBody>
      </p:sp>
      <p:sp>
        <p:nvSpPr>
          <p:cNvPr id="3" name="Content Placeholder 2"/>
          <p:cNvSpPr>
            <a:spLocks noGrp="1"/>
          </p:cNvSpPr>
          <p:nvPr>
            <p:ph sz="quarter" idx="14"/>
          </p:nvPr>
        </p:nvSpPr>
        <p:spPr>
          <a:xfrm>
            <a:off x="468314" y="1633364"/>
            <a:ext cx="8207374" cy="3960440"/>
          </a:xfrm>
        </p:spPr>
        <p:txBody>
          <a:bodyPr/>
          <a:lstStyle/>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In our examples thus far, we had </a:t>
            </a:r>
            <a:r>
              <a:rPr lang="en-US" dirty="0">
                <a:solidFill>
                  <a:srgbClr val="BB16A3"/>
                </a:solidFill>
                <a:latin typeface="Arial" panose="020B0604020202020204" pitchFamily="34" charset="0"/>
                <a:cs typeface="Arial" panose="020B0604020202020204" pitchFamily="34" charset="0"/>
              </a:rPr>
              <a:t>two time periods and two groups, </a:t>
            </a:r>
            <a:r>
              <a:rPr lang="en-US" dirty="0">
                <a:latin typeface="Arial" panose="020B0604020202020204" pitchFamily="34" charset="0"/>
                <a:cs typeface="Arial" panose="020B0604020202020204" pitchFamily="34" charset="0"/>
              </a:rPr>
              <a:t>and the </a:t>
            </a:r>
            <a:r>
              <a:rPr lang="en-US" dirty="0">
                <a:solidFill>
                  <a:srgbClr val="BB16A3"/>
                </a:solidFill>
                <a:latin typeface="Arial" panose="020B0604020202020204" pitchFamily="34" charset="0"/>
                <a:cs typeface="Arial" panose="020B0604020202020204" pitchFamily="34" charset="0"/>
              </a:rPr>
              <a:t>treatment timing was the same </a:t>
            </a:r>
            <a:r>
              <a:rPr lang="en-US" dirty="0">
                <a:latin typeface="Arial" panose="020B0604020202020204" pitchFamily="34" charset="0"/>
                <a:cs typeface="Arial" panose="020B0604020202020204" pitchFamily="34" charset="0"/>
              </a:rPr>
              <a:t>for all treated units</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Most DID applications, however, exploit variation across groups of units that </a:t>
            </a:r>
            <a:r>
              <a:rPr lang="en-US" dirty="0">
                <a:solidFill>
                  <a:srgbClr val="BB16A3"/>
                </a:solidFill>
                <a:latin typeface="Arial" panose="020B0604020202020204" pitchFamily="34" charset="0"/>
                <a:cs typeface="Arial" panose="020B0604020202020204" pitchFamily="34" charset="0"/>
              </a:rPr>
              <a:t>receive treatment at different times</a:t>
            </a:r>
          </a:p>
          <a:p>
            <a:pPr marL="580500" lvl="1"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 some applications, all units are eventually treated while in others there is a control group that never gets treated</a:t>
            </a:r>
            <a:endParaRPr lang="en-US" dirty="0">
              <a:solidFill>
                <a:srgbClr val="BB16A3"/>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7"/>
          </p:nvPr>
        </p:nvSpPr>
        <p:spPr/>
        <p:txBody>
          <a:bodyPr/>
          <a:lstStyle/>
          <a:p>
            <a:pPr>
              <a:defRPr/>
            </a:pPr>
            <a:endParaRPr lang="fi-FI" dirty="0"/>
          </a:p>
        </p:txBody>
      </p:sp>
    </p:spTree>
    <p:extLst>
      <p:ext uri="{BB962C8B-B14F-4D97-AF65-F5344CB8AC3E}">
        <p14:creationId xmlns:p14="http://schemas.microsoft.com/office/powerpoint/2010/main" val="30443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Staggered timing - example</a:t>
            </a:r>
            <a:endParaRPr lang="fi-FI" dirty="0"/>
          </a:p>
        </p:txBody>
      </p:sp>
      <p:cxnSp>
        <p:nvCxnSpPr>
          <p:cNvPr id="7" name="Suora nuoliyhdysviiva 17">
            <a:extLst>
              <a:ext uri="{FF2B5EF4-FFF2-40B4-BE49-F238E27FC236}">
                <a16:creationId xmlns:a16="http://schemas.microsoft.com/office/drawing/2014/main" id="{367CA25C-82B3-4CDA-863A-AB3DEC13955B}"/>
              </a:ext>
            </a:extLst>
          </p:cNvPr>
          <p:cNvCxnSpPr/>
          <p:nvPr/>
        </p:nvCxnSpPr>
        <p:spPr>
          <a:xfrm flipV="1">
            <a:off x="1331640" y="1633364"/>
            <a:ext cx="0" cy="3456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uora nuoliyhdysviiva 20">
            <a:extLst>
              <a:ext uri="{FF2B5EF4-FFF2-40B4-BE49-F238E27FC236}">
                <a16:creationId xmlns:a16="http://schemas.microsoft.com/office/drawing/2014/main" id="{282B088C-289D-4F87-BB36-14D8F5D0E5BA}"/>
              </a:ext>
            </a:extLst>
          </p:cNvPr>
          <p:cNvCxnSpPr>
            <a:cxnSpLocks/>
          </p:cNvCxnSpPr>
          <p:nvPr/>
        </p:nvCxnSpPr>
        <p:spPr>
          <a:xfrm flipV="1">
            <a:off x="305983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uora nuoliyhdysviiva 21">
            <a:extLst>
              <a:ext uri="{FF2B5EF4-FFF2-40B4-BE49-F238E27FC236}">
                <a16:creationId xmlns:a16="http://schemas.microsoft.com/office/drawing/2014/main" id="{B7B21696-984A-409D-BB91-5AFA409B24CB}"/>
              </a:ext>
            </a:extLst>
          </p:cNvPr>
          <p:cNvCxnSpPr/>
          <p:nvPr/>
        </p:nvCxnSpPr>
        <p:spPr>
          <a:xfrm>
            <a:off x="1331640" y="5089748"/>
            <a:ext cx="57606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uora nuoliyhdysviiva 24">
            <a:extLst>
              <a:ext uri="{FF2B5EF4-FFF2-40B4-BE49-F238E27FC236}">
                <a16:creationId xmlns:a16="http://schemas.microsoft.com/office/drawing/2014/main" id="{6838FBCE-98B3-4D6A-BA23-CF698EF1DBB8}"/>
              </a:ext>
            </a:extLst>
          </p:cNvPr>
          <p:cNvCxnSpPr>
            <a:cxnSpLocks/>
          </p:cNvCxnSpPr>
          <p:nvPr/>
        </p:nvCxnSpPr>
        <p:spPr>
          <a:xfrm flipV="1">
            <a:off x="5868144" y="3361556"/>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uora nuoliyhdysviiva 25">
            <a:extLst>
              <a:ext uri="{FF2B5EF4-FFF2-40B4-BE49-F238E27FC236}">
                <a16:creationId xmlns:a16="http://schemas.microsoft.com/office/drawing/2014/main" id="{6B4630FD-91B3-4EF1-9D3B-4321FE89DE19}"/>
              </a:ext>
            </a:extLst>
          </p:cNvPr>
          <p:cNvCxnSpPr>
            <a:cxnSpLocks/>
          </p:cNvCxnSpPr>
          <p:nvPr/>
        </p:nvCxnSpPr>
        <p:spPr>
          <a:xfrm flipV="1">
            <a:off x="5868144" y="2929508"/>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kstikehys 16">
            <a:extLst>
              <a:ext uri="{FF2B5EF4-FFF2-40B4-BE49-F238E27FC236}">
                <a16:creationId xmlns:a16="http://schemas.microsoft.com/office/drawing/2014/main" id="{AD1406D2-075D-491C-8CE3-8D1CA4D134AF}"/>
              </a:ext>
            </a:extLst>
          </p:cNvPr>
          <p:cNvSpPr txBox="1"/>
          <p:nvPr/>
        </p:nvSpPr>
        <p:spPr>
          <a:xfrm>
            <a:off x="6300192" y="5161756"/>
            <a:ext cx="792088" cy="369332"/>
          </a:xfrm>
          <a:prstGeom prst="rect">
            <a:avLst/>
          </a:prstGeom>
          <a:noFill/>
        </p:spPr>
        <p:txBody>
          <a:bodyPr wrap="square" rtlCol="0">
            <a:spAutoFit/>
          </a:bodyPr>
          <a:lstStyle/>
          <a:p>
            <a:r>
              <a:rPr lang="fi-FI" i="1" dirty="0">
                <a:latin typeface="Times New Roman" pitchFamily="18" charset="0"/>
                <a:cs typeface="Times New Roman" pitchFamily="18" charset="0"/>
              </a:rPr>
              <a:t>Time</a:t>
            </a:r>
            <a:endParaRPr lang="fi-FI" dirty="0"/>
          </a:p>
        </p:txBody>
      </p:sp>
      <p:cxnSp>
        <p:nvCxnSpPr>
          <p:cNvPr id="14" name="Suora nuoliyhdysviiva 29">
            <a:extLst>
              <a:ext uri="{FF2B5EF4-FFF2-40B4-BE49-F238E27FC236}">
                <a16:creationId xmlns:a16="http://schemas.microsoft.com/office/drawing/2014/main" id="{81E018F9-0279-4DB5-A8B9-F59084E450B2}"/>
              </a:ext>
            </a:extLst>
          </p:cNvPr>
          <p:cNvCxnSpPr>
            <a:cxnSpLocks/>
          </p:cNvCxnSpPr>
          <p:nvPr/>
        </p:nvCxnSpPr>
        <p:spPr>
          <a:xfrm flipV="1">
            <a:off x="4716016" y="3001516"/>
            <a:ext cx="1152128"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uora nuoliyhdysviiva 30">
            <a:extLst>
              <a:ext uri="{FF2B5EF4-FFF2-40B4-BE49-F238E27FC236}">
                <a16:creationId xmlns:a16="http://schemas.microsoft.com/office/drawing/2014/main" id="{99137172-5288-4ABD-8FA8-55AC902F8E5B}"/>
              </a:ext>
            </a:extLst>
          </p:cNvPr>
          <p:cNvCxnSpPr>
            <a:cxnSpLocks/>
          </p:cNvCxnSpPr>
          <p:nvPr/>
        </p:nvCxnSpPr>
        <p:spPr>
          <a:xfrm flipV="1">
            <a:off x="3635896" y="3073524"/>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uora nuoliyhdysviiva 31">
            <a:extLst>
              <a:ext uri="{FF2B5EF4-FFF2-40B4-BE49-F238E27FC236}">
                <a16:creationId xmlns:a16="http://schemas.microsoft.com/office/drawing/2014/main" id="{FF6D0F16-52C6-4592-B03F-DD6AC9A8AC2E}"/>
              </a:ext>
            </a:extLst>
          </p:cNvPr>
          <p:cNvCxnSpPr/>
          <p:nvPr/>
        </p:nvCxnSpPr>
        <p:spPr>
          <a:xfrm flipV="1">
            <a:off x="2555776" y="3145532"/>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uora nuoliyhdysviiva 32">
            <a:extLst>
              <a:ext uri="{FF2B5EF4-FFF2-40B4-BE49-F238E27FC236}">
                <a16:creationId xmlns:a16="http://schemas.microsoft.com/office/drawing/2014/main" id="{DE94CA74-9718-4469-BB1C-70CAB6829BB2}"/>
              </a:ext>
            </a:extLst>
          </p:cNvPr>
          <p:cNvCxnSpPr>
            <a:cxnSpLocks/>
          </p:cNvCxnSpPr>
          <p:nvPr/>
        </p:nvCxnSpPr>
        <p:spPr>
          <a:xfrm flipV="1">
            <a:off x="1547664" y="3217540"/>
            <a:ext cx="1008112" cy="144016"/>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uora nuoliyhdysviiva 33">
            <a:extLst>
              <a:ext uri="{FF2B5EF4-FFF2-40B4-BE49-F238E27FC236}">
                <a16:creationId xmlns:a16="http://schemas.microsoft.com/office/drawing/2014/main" id="{48325FFC-7AFC-4070-92B0-28C544AB670D}"/>
              </a:ext>
            </a:extLst>
          </p:cNvPr>
          <p:cNvCxnSpPr>
            <a:cxnSpLocks/>
          </p:cNvCxnSpPr>
          <p:nvPr/>
        </p:nvCxnSpPr>
        <p:spPr>
          <a:xfrm flipV="1">
            <a:off x="1547664" y="4009628"/>
            <a:ext cx="1008112" cy="144016"/>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uora nuoliyhdysviiva 34">
            <a:extLst>
              <a:ext uri="{FF2B5EF4-FFF2-40B4-BE49-F238E27FC236}">
                <a16:creationId xmlns:a16="http://schemas.microsoft.com/office/drawing/2014/main" id="{DE348C1F-EA41-46B2-A45B-1CCD5B2587FD}"/>
              </a:ext>
            </a:extLst>
          </p:cNvPr>
          <p:cNvCxnSpPr>
            <a:cxnSpLocks/>
          </p:cNvCxnSpPr>
          <p:nvPr/>
        </p:nvCxnSpPr>
        <p:spPr>
          <a:xfrm flipV="1">
            <a:off x="4716016" y="3433564"/>
            <a:ext cx="1152128" cy="43204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uora nuoliyhdysviiva 35">
            <a:extLst>
              <a:ext uri="{FF2B5EF4-FFF2-40B4-BE49-F238E27FC236}">
                <a16:creationId xmlns:a16="http://schemas.microsoft.com/office/drawing/2014/main" id="{FC6C1916-94E6-4E0B-B400-035A068B3696}"/>
              </a:ext>
            </a:extLst>
          </p:cNvPr>
          <p:cNvCxnSpPr>
            <a:cxnSpLocks/>
          </p:cNvCxnSpPr>
          <p:nvPr/>
        </p:nvCxnSpPr>
        <p:spPr>
          <a:xfrm flipV="1">
            <a:off x="3635896" y="3865612"/>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uora nuoliyhdysviiva 36">
            <a:extLst>
              <a:ext uri="{FF2B5EF4-FFF2-40B4-BE49-F238E27FC236}">
                <a16:creationId xmlns:a16="http://schemas.microsoft.com/office/drawing/2014/main" id="{D585F294-08CD-4E30-9CFF-CF9099EF694B}"/>
              </a:ext>
            </a:extLst>
          </p:cNvPr>
          <p:cNvCxnSpPr/>
          <p:nvPr/>
        </p:nvCxnSpPr>
        <p:spPr>
          <a:xfrm flipV="1">
            <a:off x="2555776" y="3937620"/>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kstikehys 35">
            <a:extLst>
              <a:ext uri="{FF2B5EF4-FFF2-40B4-BE49-F238E27FC236}">
                <a16:creationId xmlns:a16="http://schemas.microsoft.com/office/drawing/2014/main" id="{5F4B424D-F9C4-46AA-AEC3-0E9A3B60EA8B}"/>
              </a:ext>
            </a:extLst>
          </p:cNvPr>
          <p:cNvSpPr txBox="1"/>
          <p:nvPr/>
        </p:nvSpPr>
        <p:spPr>
          <a:xfrm>
            <a:off x="971600" y="1417340"/>
            <a:ext cx="432048" cy="338554"/>
          </a:xfrm>
          <a:prstGeom prst="rect">
            <a:avLst/>
          </a:prstGeom>
          <a:noFill/>
        </p:spPr>
        <p:txBody>
          <a:bodyPr wrap="square" rtlCol="0">
            <a:spAutoFit/>
          </a:bodyPr>
          <a:lstStyle/>
          <a:p>
            <a:r>
              <a:rPr lang="fi-FI" sz="1600" i="1" dirty="0">
                <a:latin typeface="Times New Roman" pitchFamily="18" charset="0"/>
                <a:cs typeface="Times New Roman" pitchFamily="18" charset="0"/>
              </a:rPr>
              <a:t>y</a:t>
            </a:r>
            <a:endParaRPr lang="fi-FI" sz="1600" dirty="0"/>
          </a:p>
        </p:txBody>
      </p:sp>
      <p:cxnSp>
        <p:nvCxnSpPr>
          <p:cNvPr id="24" name="Suora nuoliyhdysviiva 20">
            <a:extLst>
              <a:ext uri="{FF2B5EF4-FFF2-40B4-BE49-F238E27FC236}">
                <a16:creationId xmlns:a16="http://schemas.microsoft.com/office/drawing/2014/main" id="{EC8FE452-A3C1-459E-83DC-C3E8BE5B89DF}"/>
              </a:ext>
            </a:extLst>
          </p:cNvPr>
          <p:cNvCxnSpPr>
            <a:cxnSpLocks/>
          </p:cNvCxnSpPr>
          <p:nvPr/>
        </p:nvCxnSpPr>
        <p:spPr>
          <a:xfrm flipV="1">
            <a:off x="522007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uora nuoliyhdysviiva 25">
            <a:extLst>
              <a:ext uri="{FF2B5EF4-FFF2-40B4-BE49-F238E27FC236}">
                <a16:creationId xmlns:a16="http://schemas.microsoft.com/office/drawing/2014/main" id="{AAB5642B-47FC-438E-B4C8-E18FFA61E61B}"/>
              </a:ext>
            </a:extLst>
          </p:cNvPr>
          <p:cNvCxnSpPr>
            <a:cxnSpLocks/>
          </p:cNvCxnSpPr>
          <p:nvPr/>
        </p:nvCxnSpPr>
        <p:spPr>
          <a:xfrm flipV="1">
            <a:off x="5796136" y="1993404"/>
            <a:ext cx="1080120"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uora nuoliyhdysviiva 29">
            <a:extLst>
              <a:ext uri="{FF2B5EF4-FFF2-40B4-BE49-F238E27FC236}">
                <a16:creationId xmlns:a16="http://schemas.microsoft.com/office/drawing/2014/main" id="{ED874D60-6355-4396-894F-6CB1067A69AE}"/>
              </a:ext>
            </a:extLst>
          </p:cNvPr>
          <p:cNvCxnSpPr>
            <a:cxnSpLocks/>
          </p:cNvCxnSpPr>
          <p:nvPr/>
        </p:nvCxnSpPr>
        <p:spPr>
          <a:xfrm flipV="1">
            <a:off x="4644008" y="2065412"/>
            <a:ext cx="1152128"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uora nuoliyhdysviiva 30">
            <a:extLst>
              <a:ext uri="{FF2B5EF4-FFF2-40B4-BE49-F238E27FC236}">
                <a16:creationId xmlns:a16="http://schemas.microsoft.com/office/drawing/2014/main" id="{51487B19-18EC-4D8D-8028-280EF347731F}"/>
              </a:ext>
            </a:extLst>
          </p:cNvPr>
          <p:cNvCxnSpPr>
            <a:cxnSpLocks/>
          </p:cNvCxnSpPr>
          <p:nvPr/>
        </p:nvCxnSpPr>
        <p:spPr>
          <a:xfrm flipV="1">
            <a:off x="3635896" y="2137420"/>
            <a:ext cx="1008112"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uora nuoliyhdysviiva 31">
            <a:extLst>
              <a:ext uri="{FF2B5EF4-FFF2-40B4-BE49-F238E27FC236}">
                <a16:creationId xmlns:a16="http://schemas.microsoft.com/office/drawing/2014/main" id="{AE8D25D1-82DD-4DE9-B27D-1AF3B0BFD880}"/>
              </a:ext>
            </a:extLst>
          </p:cNvPr>
          <p:cNvCxnSpPr>
            <a:cxnSpLocks/>
          </p:cNvCxnSpPr>
          <p:nvPr/>
        </p:nvCxnSpPr>
        <p:spPr>
          <a:xfrm flipV="1">
            <a:off x="2555776" y="2209428"/>
            <a:ext cx="1080120" cy="50405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uora nuoliyhdysviiva 32">
            <a:extLst>
              <a:ext uri="{FF2B5EF4-FFF2-40B4-BE49-F238E27FC236}">
                <a16:creationId xmlns:a16="http://schemas.microsoft.com/office/drawing/2014/main" id="{FB197465-706E-414C-AF1C-5ABAA2F40604}"/>
              </a:ext>
            </a:extLst>
          </p:cNvPr>
          <p:cNvCxnSpPr>
            <a:cxnSpLocks/>
          </p:cNvCxnSpPr>
          <p:nvPr/>
        </p:nvCxnSpPr>
        <p:spPr>
          <a:xfrm flipV="1">
            <a:off x="1475656" y="2713484"/>
            <a:ext cx="1080120" cy="14401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63C093B-18D8-4E23-A570-E78121172B6B}"/>
              </a:ext>
            </a:extLst>
          </p:cNvPr>
          <p:cNvCxnSpPr>
            <a:cxnSpLocks/>
          </p:cNvCxnSpPr>
          <p:nvPr/>
        </p:nvCxnSpPr>
        <p:spPr>
          <a:xfrm>
            <a:off x="1331640" y="4945732"/>
            <a:ext cx="172819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0029CB4-CBF2-478F-88FF-48BE3E5B1CF4}"/>
              </a:ext>
            </a:extLst>
          </p:cNvPr>
          <p:cNvSpPr txBox="1"/>
          <p:nvPr/>
        </p:nvSpPr>
        <p:spPr>
          <a:xfrm>
            <a:off x="1403648" y="4526577"/>
            <a:ext cx="1440160" cy="246221"/>
          </a:xfrm>
          <a:prstGeom prst="rect">
            <a:avLst/>
          </a:prstGeom>
          <a:noFill/>
        </p:spPr>
        <p:txBody>
          <a:bodyPr wrap="square" lIns="0" tIns="0" rIns="0" bIns="0" rtlCol="0">
            <a:spAutoFit/>
          </a:bodyPr>
          <a:lstStyle/>
          <a:p>
            <a:r>
              <a:rPr lang="en-GB" sz="1600" dirty="0"/>
              <a:t>No one treated</a:t>
            </a:r>
          </a:p>
        </p:txBody>
      </p:sp>
      <p:cxnSp>
        <p:nvCxnSpPr>
          <p:cNvPr id="53" name="Straight Arrow Connector 52">
            <a:extLst>
              <a:ext uri="{FF2B5EF4-FFF2-40B4-BE49-F238E27FC236}">
                <a16:creationId xmlns:a16="http://schemas.microsoft.com/office/drawing/2014/main" id="{9DA9F48A-3463-4480-B2B1-755EA5CA6130}"/>
              </a:ext>
            </a:extLst>
          </p:cNvPr>
          <p:cNvCxnSpPr>
            <a:cxnSpLocks/>
          </p:cNvCxnSpPr>
          <p:nvPr/>
        </p:nvCxnSpPr>
        <p:spPr>
          <a:xfrm>
            <a:off x="3131840" y="4945732"/>
            <a:ext cx="201622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0F47CB8-064F-4721-BCFA-0F2921E4652A}"/>
              </a:ext>
            </a:extLst>
          </p:cNvPr>
          <p:cNvCxnSpPr>
            <a:cxnSpLocks/>
          </p:cNvCxnSpPr>
          <p:nvPr/>
        </p:nvCxnSpPr>
        <p:spPr>
          <a:xfrm>
            <a:off x="5292080" y="4945732"/>
            <a:ext cx="1584176"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778B2EF-4F88-43FE-9A37-870B713B43A4}"/>
              </a:ext>
            </a:extLst>
          </p:cNvPr>
          <p:cNvSpPr txBox="1"/>
          <p:nvPr/>
        </p:nvSpPr>
        <p:spPr>
          <a:xfrm>
            <a:off x="5364095" y="4493939"/>
            <a:ext cx="2016217" cy="246221"/>
          </a:xfrm>
          <a:prstGeom prst="rect">
            <a:avLst/>
          </a:prstGeom>
          <a:noFill/>
        </p:spPr>
        <p:txBody>
          <a:bodyPr wrap="square" lIns="0" tIns="0" rIns="0" bIns="0" rtlCol="0">
            <a:spAutoFit/>
          </a:bodyPr>
          <a:lstStyle/>
          <a:p>
            <a:r>
              <a:rPr lang="en-GB" sz="1600" dirty="0"/>
              <a:t>Green and red treated</a:t>
            </a:r>
          </a:p>
        </p:txBody>
      </p:sp>
      <p:sp>
        <p:nvSpPr>
          <p:cNvPr id="59" name="TextBox 58">
            <a:extLst>
              <a:ext uri="{FF2B5EF4-FFF2-40B4-BE49-F238E27FC236}">
                <a16:creationId xmlns:a16="http://schemas.microsoft.com/office/drawing/2014/main" id="{7DD6367E-9C09-4A92-A956-ECDA10F8A922}"/>
              </a:ext>
            </a:extLst>
          </p:cNvPr>
          <p:cNvSpPr txBox="1"/>
          <p:nvPr/>
        </p:nvSpPr>
        <p:spPr>
          <a:xfrm>
            <a:off x="3275856" y="4513684"/>
            <a:ext cx="1440160" cy="246221"/>
          </a:xfrm>
          <a:prstGeom prst="rect">
            <a:avLst/>
          </a:prstGeom>
          <a:noFill/>
        </p:spPr>
        <p:txBody>
          <a:bodyPr wrap="square" lIns="0" tIns="0" rIns="0" bIns="0" rtlCol="0">
            <a:spAutoFit/>
          </a:bodyPr>
          <a:lstStyle/>
          <a:p>
            <a:r>
              <a:rPr lang="en-GB" sz="1600" dirty="0"/>
              <a:t>Green treated </a:t>
            </a:r>
          </a:p>
        </p:txBody>
      </p:sp>
      <p:sp>
        <p:nvSpPr>
          <p:cNvPr id="3" name="Slide Number Placeholder 2">
            <a:extLst>
              <a:ext uri="{FF2B5EF4-FFF2-40B4-BE49-F238E27FC236}">
                <a16:creationId xmlns:a16="http://schemas.microsoft.com/office/drawing/2014/main" id="{69028088-A496-973E-A6D9-25FC99606ED4}"/>
              </a:ext>
            </a:extLst>
          </p:cNvPr>
          <p:cNvSpPr>
            <a:spLocks noGrp="1"/>
          </p:cNvSpPr>
          <p:nvPr>
            <p:ph type="sldNum" sz="quarter" idx="17"/>
          </p:nvPr>
        </p:nvSpPr>
        <p:spPr/>
        <p:txBody>
          <a:bodyPr/>
          <a:lstStyle/>
          <a:p>
            <a:pPr>
              <a:defRPr/>
            </a:pPr>
            <a:fld id="{49EFD4B7-1CC6-864B-A72A-C978B70BBA9B}" type="slidenum">
              <a:rPr lang="fi-FI" smtClean="0"/>
              <a:pPr>
                <a:defRPr/>
              </a:pPr>
              <a:t>7</a:t>
            </a:fld>
            <a:endParaRPr lang="fi-FI"/>
          </a:p>
        </p:txBody>
      </p:sp>
    </p:spTree>
    <p:extLst>
      <p:ext uri="{BB962C8B-B14F-4D97-AF65-F5344CB8AC3E}">
        <p14:creationId xmlns:p14="http://schemas.microsoft.com/office/powerpoint/2010/main" val="359716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Staggered timing - example</a:t>
            </a:r>
            <a:endParaRPr lang="fi-FI" dirty="0"/>
          </a:p>
        </p:txBody>
      </p:sp>
      <p:sp>
        <p:nvSpPr>
          <p:cNvPr id="5" name="Slide Number Placeholder 4"/>
          <p:cNvSpPr>
            <a:spLocks noGrp="1"/>
          </p:cNvSpPr>
          <p:nvPr>
            <p:ph type="sldNum" sz="quarter" idx="17"/>
          </p:nvPr>
        </p:nvSpPr>
        <p:spPr/>
        <p:txBody>
          <a:bodyPr/>
          <a:lstStyle/>
          <a:p>
            <a:pPr>
              <a:defRPr/>
            </a:pPr>
            <a:endParaRPr lang="fi-FI" dirty="0"/>
          </a:p>
        </p:txBody>
      </p:sp>
      <p:cxnSp>
        <p:nvCxnSpPr>
          <p:cNvPr id="7" name="Suora nuoliyhdysviiva 17">
            <a:extLst>
              <a:ext uri="{FF2B5EF4-FFF2-40B4-BE49-F238E27FC236}">
                <a16:creationId xmlns:a16="http://schemas.microsoft.com/office/drawing/2014/main" id="{367CA25C-82B3-4CDA-863A-AB3DEC13955B}"/>
              </a:ext>
            </a:extLst>
          </p:cNvPr>
          <p:cNvCxnSpPr/>
          <p:nvPr/>
        </p:nvCxnSpPr>
        <p:spPr>
          <a:xfrm flipV="1">
            <a:off x="1331640" y="1633364"/>
            <a:ext cx="0" cy="3456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uora nuoliyhdysviiva 20">
            <a:extLst>
              <a:ext uri="{FF2B5EF4-FFF2-40B4-BE49-F238E27FC236}">
                <a16:creationId xmlns:a16="http://schemas.microsoft.com/office/drawing/2014/main" id="{282B088C-289D-4F87-BB36-14D8F5D0E5BA}"/>
              </a:ext>
            </a:extLst>
          </p:cNvPr>
          <p:cNvCxnSpPr>
            <a:cxnSpLocks/>
          </p:cNvCxnSpPr>
          <p:nvPr/>
        </p:nvCxnSpPr>
        <p:spPr>
          <a:xfrm flipV="1">
            <a:off x="305983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uora nuoliyhdysviiva 21">
            <a:extLst>
              <a:ext uri="{FF2B5EF4-FFF2-40B4-BE49-F238E27FC236}">
                <a16:creationId xmlns:a16="http://schemas.microsoft.com/office/drawing/2014/main" id="{B7B21696-984A-409D-BB91-5AFA409B24CB}"/>
              </a:ext>
            </a:extLst>
          </p:cNvPr>
          <p:cNvCxnSpPr/>
          <p:nvPr/>
        </p:nvCxnSpPr>
        <p:spPr>
          <a:xfrm>
            <a:off x="1331640" y="5089748"/>
            <a:ext cx="57606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uora nuoliyhdysviiva 24">
            <a:extLst>
              <a:ext uri="{FF2B5EF4-FFF2-40B4-BE49-F238E27FC236}">
                <a16:creationId xmlns:a16="http://schemas.microsoft.com/office/drawing/2014/main" id="{6838FBCE-98B3-4D6A-BA23-CF698EF1DBB8}"/>
              </a:ext>
            </a:extLst>
          </p:cNvPr>
          <p:cNvCxnSpPr>
            <a:cxnSpLocks/>
          </p:cNvCxnSpPr>
          <p:nvPr/>
        </p:nvCxnSpPr>
        <p:spPr>
          <a:xfrm flipV="1">
            <a:off x="5868144" y="3361556"/>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uora nuoliyhdysviiva 25">
            <a:extLst>
              <a:ext uri="{FF2B5EF4-FFF2-40B4-BE49-F238E27FC236}">
                <a16:creationId xmlns:a16="http://schemas.microsoft.com/office/drawing/2014/main" id="{6B4630FD-91B3-4EF1-9D3B-4321FE89DE19}"/>
              </a:ext>
            </a:extLst>
          </p:cNvPr>
          <p:cNvCxnSpPr>
            <a:cxnSpLocks/>
          </p:cNvCxnSpPr>
          <p:nvPr/>
        </p:nvCxnSpPr>
        <p:spPr>
          <a:xfrm flipV="1">
            <a:off x="5868144" y="2929508"/>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kstikehys 16">
            <a:extLst>
              <a:ext uri="{FF2B5EF4-FFF2-40B4-BE49-F238E27FC236}">
                <a16:creationId xmlns:a16="http://schemas.microsoft.com/office/drawing/2014/main" id="{AD1406D2-075D-491C-8CE3-8D1CA4D134AF}"/>
              </a:ext>
            </a:extLst>
          </p:cNvPr>
          <p:cNvSpPr txBox="1"/>
          <p:nvPr/>
        </p:nvSpPr>
        <p:spPr>
          <a:xfrm>
            <a:off x="6300192" y="5161756"/>
            <a:ext cx="792088" cy="369332"/>
          </a:xfrm>
          <a:prstGeom prst="rect">
            <a:avLst/>
          </a:prstGeom>
          <a:noFill/>
        </p:spPr>
        <p:txBody>
          <a:bodyPr wrap="square" rtlCol="0">
            <a:spAutoFit/>
          </a:bodyPr>
          <a:lstStyle/>
          <a:p>
            <a:r>
              <a:rPr lang="fi-FI" i="1" dirty="0">
                <a:latin typeface="Times New Roman" pitchFamily="18" charset="0"/>
                <a:cs typeface="Times New Roman" pitchFamily="18" charset="0"/>
              </a:rPr>
              <a:t>Time</a:t>
            </a:r>
            <a:endParaRPr lang="fi-FI" dirty="0"/>
          </a:p>
        </p:txBody>
      </p:sp>
      <p:cxnSp>
        <p:nvCxnSpPr>
          <p:cNvPr id="14" name="Suora nuoliyhdysviiva 29">
            <a:extLst>
              <a:ext uri="{FF2B5EF4-FFF2-40B4-BE49-F238E27FC236}">
                <a16:creationId xmlns:a16="http://schemas.microsoft.com/office/drawing/2014/main" id="{81E018F9-0279-4DB5-A8B9-F59084E450B2}"/>
              </a:ext>
            </a:extLst>
          </p:cNvPr>
          <p:cNvCxnSpPr>
            <a:cxnSpLocks/>
          </p:cNvCxnSpPr>
          <p:nvPr/>
        </p:nvCxnSpPr>
        <p:spPr>
          <a:xfrm flipV="1">
            <a:off x="4716016" y="3001516"/>
            <a:ext cx="1152128"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uora nuoliyhdysviiva 30">
            <a:extLst>
              <a:ext uri="{FF2B5EF4-FFF2-40B4-BE49-F238E27FC236}">
                <a16:creationId xmlns:a16="http://schemas.microsoft.com/office/drawing/2014/main" id="{99137172-5288-4ABD-8FA8-55AC902F8E5B}"/>
              </a:ext>
            </a:extLst>
          </p:cNvPr>
          <p:cNvCxnSpPr>
            <a:cxnSpLocks/>
          </p:cNvCxnSpPr>
          <p:nvPr/>
        </p:nvCxnSpPr>
        <p:spPr>
          <a:xfrm flipV="1">
            <a:off x="3635896" y="3073524"/>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uora nuoliyhdysviiva 31">
            <a:extLst>
              <a:ext uri="{FF2B5EF4-FFF2-40B4-BE49-F238E27FC236}">
                <a16:creationId xmlns:a16="http://schemas.microsoft.com/office/drawing/2014/main" id="{FF6D0F16-52C6-4592-B03F-DD6AC9A8AC2E}"/>
              </a:ext>
            </a:extLst>
          </p:cNvPr>
          <p:cNvCxnSpPr/>
          <p:nvPr/>
        </p:nvCxnSpPr>
        <p:spPr>
          <a:xfrm flipV="1">
            <a:off x="2555776" y="3145532"/>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uora nuoliyhdysviiva 32">
            <a:extLst>
              <a:ext uri="{FF2B5EF4-FFF2-40B4-BE49-F238E27FC236}">
                <a16:creationId xmlns:a16="http://schemas.microsoft.com/office/drawing/2014/main" id="{DE94CA74-9718-4469-BB1C-70CAB6829BB2}"/>
              </a:ext>
            </a:extLst>
          </p:cNvPr>
          <p:cNvCxnSpPr>
            <a:cxnSpLocks/>
          </p:cNvCxnSpPr>
          <p:nvPr/>
        </p:nvCxnSpPr>
        <p:spPr>
          <a:xfrm flipV="1">
            <a:off x="1547664" y="3217540"/>
            <a:ext cx="1008112" cy="144016"/>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uora nuoliyhdysviiva 33">
            <a:extLst>
              <a:ext uri="{FF2B5EF4-FFF2-40B4-BE49-F238E27FC236}">
                <a16:creationId xmlns:a16="http://schemas.microsoft.com/office/drawing/2014/main" id="{48325FFC-7AFC-4070-92B0-28C544AB670D}"/>
              </a:ext>
            </a:extLst>
          </p:cNvPr>
          <p:cNvCxnSpPr>
            <a:cxnSpLocks/>
          </p:cNvCxnSpPr>
          <p:nvPr/>
        </p:nvCxnSpPr>
        <p:spPr>
          <a:xfrm flipV="1">
            <a:off x="1547664" y="4009628"/>
            <a:ext cx="1008112" cy="144016"/>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uora nuoliyhdysviiva 34">
            <a:extLst>
              <a:ext uri="{FF2B5EF4-FFF2-40B4-BE49-F238E27FC236}">
                <a16:creationId xmlns:a16="http://schemas.microsoft.com/office/drawing/2014/main" id="{DE348C1F-EA41-46B2-A45B-1CCD5B2587FD}"/>
              </a:ext>
            </a:extLst>
          </p:cNvPr>
          <p:cNvCxnSpPr>
            <a:cxnSpLocks/>
          </p:cNvCxnSpPr>
          <p:nvPr/>
        </p:nvCxnSpPr>
        <p:spPr>
          <a:xfrm flipV="1">
            <a:off x="4716016" y="3433564"/>
            <a:ext cx="1152128" cy="43204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uora nuoliyhdysviiva 35">
            <a:extLst>
              <a:ext uri="{FF2B5EF4-FFF2-40B4-BE49-F238E27FC236}">
                <a16:creationId xmlns:a16="http://schemas.microsoft.com/office/drawing/2014/main" id="{FC6C1916-94E6-4E0B-B400-035A068B3696}"/>
              </a:ext>
            </a:extLst>
          </p:cNvPr>
          <p:cNvCxnSpPr>
            <a:cxnSpLocks/>
          </p:cNvCxnSpPr>
          <p:nvPr/>
        </p:nvCxnSpPr>
        <p:spPr>
          <a:xfrm flipV="1">
            <a:off x="3635896" y="3865612"/>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uora nuoliyhdysviiva 36">
            <a:extLst>
              <a:ext uri="{FF2B5EF4-FFF2-40B4-BE49-F238E27FC236}">
                <a16:creationId xmlns:a16="http://schemas.microsoft.com/office/drawing/2014/main" id="{D585F294-08CD-4E30-9CFF-CF9099EF694B}"/>
              </a:ext>
            </a:extLst>
          </p:cNvPr>
          <p:cNvCxnSpPr/>
          <p:nvPr/>
        </p:nvCxnSpPr>
        <p:spPr>
          <a:xfrm flipV="1">
            <a:off x="2555776" y="3937620"/>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kstikehys 35">
            <a:extLst>
              <a:ext uri="{FF2B5EF4-FFF2-40B4-BE49-F238E27FC236}">
                <a16:creationId xmlns:a16="http://schemas.microsoft.com/office/drawing/2014/main" id="{5F4B424D-F9C4-46AA-AEC3-0E9A3B60EA8B}"/>
              </a:ext>
            </a:extLst>
          </p:cNvPr>
          <p:cNvSpPr txBox="1"/>
          <p:nvPr/>
        </p:nvSpPr>
        <p:spPr>
          <a:xfrm>
            <a:off x="971600" y="1417340"/>
            <a:ext cx="432048" cy="338554"/>
          </a:xfrm>
          <a:prstGeom prst="rect">
            <a:avLst/>
          </a:prstGeom>
          <a:noFill/>
        </p:spPr>
        <p:txBody>
          <a:bodyPr wrap="square" rtlCol="0">
            <a:spAutoFit/>
          </a:bodyPr>
          <a:lstStyle/>
          <a:p>
            <a:r>
              <a:rPr lang="fi-FI" sz="1600" i="1" dirty="0">
                <a:latin typeface="Times New Roman" pitchFamily="18" charset="0"/>
                <a:cs typeface="Times New Roman" pitchFamily="18" charset="0"/>
              </a:rPr>
              <a:t>y</a:t>
            </a:r>
            <a:endParaRPr lang="fi-FI" sz="1600" dirty="0"/>
          </a:p>
        </p:txBody>
      </p:sp>
      <p:cxnSp>
        <p:nvCxnSpPr>
          <p:cNvPr id="24" name="Suora nuoliyhdysviiva 20">
            <a:extLst>
              <a:ext uri="{FF2B5EF4-FFF2-40B4-BE49-F238E27FC236}">
                <a16:creationId xmlns:a16="http://schemas.microsoft.com/office/drawing/2014/main" id="{EC8FE452-A3C1-459E-83DC-C3E8BE5B89DF}"/>
              </a:ext>
            </a:extLst>
          </p:cNvPr>
          <p:cNvCxnSpPr>
            <a:cxnSpLocks/>
          </p:cNvCxnSpPr>
          <p:nvPr/>
        </p:nvCxnSpPr>
        <p:spPr>
          <a:xfrm flipV="1">
            <a:off x="522007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uora nuoliyhdysviiva 25">
            <a:extLst>
              <a:ext uri="{FF2B5EF4-FFF2-40B4-BE49-F238E27FC236}">
                <a16:creationId xmlns:a16="http://schemas.microsoft.com/office/drawing/2014/main" id="{AAB5642B-47FC-438E-B4C8-E18FFA61E61B}"/>
              </a:ext>
            </a:extLst>
          </p:cNvPr>
          <p:cNvCxnSpPr>
            <a:cxnSpLocks/>
          </p:cNvCxnSpPr>
          <p:nvPr/>
        </p:nvCxnSpPr>
        <p:spPr>
          <a:xfrm flipV="1">
            <a:off x="5796136" y="1993404"/>
            <a:ext cx="1080120"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uora nuoliyhdysviiva 29">
            <a:extLst>
              <a:ext uri="{FF2B5EF4-FFF2-40B4-BE49-F238E27FC236}">
                <a16:creationId xmlns:a16="http://schemas.microsoft.com/office/drawing/2014/main" id="{ED874D60-6355-4396-894F-6CB1067A69AE}"/>
              </a:ext>
            </a:extLst>
          </p:cNvPr>
          <p:cNvCxnSpPr>
            <a:cxnSpLocks/>
          </p:cNvCxnSpPr>
          <p:nvPr/>
        </p:nvCxnSpPr>
        <p:spPr>
          <a:xfrm flipV="1">
            <a:off x="4644008" y="2065412"/>
            <a:ext cx="1152128"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uora nuoliyhdysviiva 30">
            <a:extLst>
              <a:ext uri="{FF2B5EF4-FFF2-40B4-BE49-F238E27FC236}">
                <a16:creationId xmlns:a16="http://schemas.microsoft.com/office/drawing/2014/main" id="{51487B19-18EC-4D8D-8028-280EF347731F}"/>
              </a:ext>
            </a:extLst>
          </p:cNvPr>
          <p:cNvCxnSpPr>
            <a:cxnSpLocks/>
          </p:cNvCxnSpPr>
          <p:nvPr/>
        </p:nvCxnSpPr>
        <p:spPr>
          <a:xfrm flipV="1">
            <a:off x="3635896" y="2137420"/>
            <a:ext cx="1008112"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uora nuoliyhdysviiva 31">
            <a:extLst>
              <a:ext uri="{FF2B5EF4-FFF2-40B4-BE49-F238E27FC236}">
                <a16:creationId xmlns:a16="http://schemas.microsoft.com/office/drawing/2014/main" id="{AE8D25D1-82DD-4DE9-B27D-1AF3B0BFD880}"/>
              </a:ext>
            </a:extLst>
          </p:cNvPr>
          <p:cNvCxnSpPr>
            <a:cxnSpLocks/>
          </p:cNvCxnSpPr>
          <p:nvPr/>
        </p:nvCxnSpPr>
        <p:spPr>
          <a:xfrm flipV="1">
            <a:off x="2555776" y="2209428"/>
            <a:ext cx="1080120" cy="50405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uora nuoliyhdysviiva 32">
            <a:extLst>
              <a:ext uri="{FF2B5EF4-FFF2-40B4-BE49-F238E27FC236}">
                <a16:creationId xmlns:a16="http://schemas.microsoft.com/office/drawing/2014/main" id="{FB197465-706E-414C-AF1C-5ABAA2F40604}"/>
              </a:ext>
            </a:extLst>
          </p:cNvPr>
          <p:cNvCxnSpPr>
            <a:cxnSpLocks/>
          </p:cNvCxnSpPr>
          <p:nvPr/>
        </p:nvCxnSpPr>
        <p:spPr>
          <a:xfrm flipV="1">
            <a:off x="1475656" y="2713484"/>
            <a:ext cx="1080120" cy="14401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63C093B-18D8-4E23-A570-E78121172B6B}"/>
              </a:ext>
            </a:extLst>
          </p:cNvPr>
          <p:cNvCxnSpPr>
            <a:cxnSpLocks/>
          </p:cNvCxnSpPr>
          <p:nvPr/>
        </p:nvCxnSpPr>
        <p:spPr>
          <a:xfrm>
            <a:off x="1331640" y="4945732"/>
            <a:ext cx="172819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0029CB4-CBF2-478F-88FF-48BE3E5B1CF4}"/>
              </a:ext>
            </a:extLst>
          </p:cNvPr>
          <p:cNvSpPr txBox="1"/>
          <p:nvPr/>
        </p:nvSpPr>
        <p:spPr>
          <a:xfrm>
            <a:off x="1403648" y="4526577"/>
            <a:ext cx="1440160" cy="246221"/>
          </a:xfrm>
          <a:prstGeom prst="rect">
            <a:avLst/>
          </a:prstGeom>
          <a:noFill/>
        </p:spPr>
        <p:txBody>
          <a:bodyPr wrap="square" lIns="0" tIns="0" rIns="0" bIns="0" rtlCol="0">
            <a:spAutoFit/>
          </a:bodyPr>
          <a:lstStyle/>
          <a:p>
            <a:r>
              <a:rPr lang="en-GB" sz="1600" dirty="0"/>
              <a:t>No one treated</a:t>
            </a:r>
          </a:p>
        </p:txBody>
      </p:sp>
      <p:cxnSp>
        <p:nvCxnSpPr>
          <p:cNvPr id="53" name="Straight Arrow Connector 52">
            <a:extLst>
              <a:ext uri="{FF2B5EF4-FFF2-40B4-BE49-F238E27FC236}">
                <a16:creationId xmlns:a16="http://schemas.microsoft.com/office/drawing/2014/main" id="{9DA9F48A-3463-4480-B2B1-755EA5CA6130}"/>
              </a:ext>
            </a:extLst>
          </p:cNvPr>
          <p:cNvCxnSpPr>
            <a:cxnSpLocks/>
          </p:cNvCxnSpPr>
          <p:nvPr/>
        </p:nvCxnSpPr>
        <p:spPr>
          <a:xfrm>
            <a:off x="3131840" y="4945732"/>
            <a:ext cx="201622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0F47CB8-064F-4721-BCFA-0F2921E4652A}"/>
              </a:ext>
            </a:extLst>
          </p:cNvPr>
          <p:cNvCxnSpPr>
            <a:cxnSpLocks/>
          </p:cNvCxnSpPr>
          <p:nvPr/>
        </p:nvCxnSpPr>
        <p:spPr>
          <a:xfrm>
            <a:off x="5292080" y="4945732"/>
            <a:ext cx="1584176"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778B2EF-4F88-43FE-9A37-870B713B43A4}"/>
              </a:ext>
            </a:extLst>
          </p:cNvPr>
          <p:cNvSpPr txBox="1"/>
          <p:nvPr/>
        </p:nvSpPr>
        <p:spPr>
          <a:xfrm>
            <a:off x="5364095" y="4493939"/>
            <a:ext cx="2016217" cy="246221"/>
          </a:xfrm>
          <a:prstGeom prst="rect">
            <a:avLst/>
          </a:prstGeom>
          <a:noFill/>
        </p:spPr>
        <p:txBody>
          <a:bodyPr wrap="square" lIns="0" tIns="0" rIns="0" bIns="0" rtlCol="0">
            <a:spAutoFit/>
          </a:bodyPr>
          <a:lstStyle/>
          <a:p>
            <a:r>
              <a:rPr lang="en-GB" sz="1600" dirty="0"/>
              <a:t>Green and red treated</a:t>
            </a:r>
          </a:p>
        </p:txBody>
      </p:sp>
      <p:sp>
        <p:nvSpPr>
          <p:cNvPr id="59" name="TextBox 58">
            <a:extLst>
              <a:ext uri="{FF2B5EF4-FFF2-40B4-BE49-F238E27FC236}">
                <a16:creationId xmlns:a16="http://schemas.microsoft.com/office/drawing/2014/main" id="{7DD6367E-9C09-4A92-A956-ECDA10F8A922}"/>
              </a:ext>
            </a:extLst>
          </p:cNvPr>
          <p:cNvSpPr txBox="1"/>
          <p:nvPr/>
        </p:nvSpPr>
        <p:spPr>
          <a:xfrm>
            <a:off x="3275856" y="4513684"/>
            <a:ext cx="1440160" cy="246221"/>
          </a:xfrm>
          <a:prstGeom prst="rect">
            <a:avLst/>
          </a:prstGeom>
          <a:noFill/>
        </p:spPr>
        <p:txBody>
          <a:bodyPr wrap="square" lIns="0" tIns="0" rIns="0" bIns="0" rtlCol="0">
            <a:spAutoFit/>
          </a:bodyPr>
          <a:lstStyle/>
          <a:p>
            <a:r>
              <a:rPr lang="en-GB" sz="1600" dirty="0"/>
              <a:t>Green treated </a:t>
            </a:r>
          </a:p>
        </p:txBody>
      </p:sp>
      <p:cxnSp>
        <p:nvCxnSpPr>
          <p:cNvPr id="4" name="Straight Arrow Connector 3">
            <a:extLst>
              <a:ext uri="{FF2B5EF4-FFF2-40B4-BE49-F238E27FC236}">
                <a16:creationId xmlns:a16="http://schemas.microsoft.com/office/drawing/2014/main" id="{D663C0D1-6B2D-444A-918A-E5EFC2E13166}"/>
              </a:ext>
            </a:extLst>
          </p:cNvPr>
          <p:cNvCxnSpPr>
            <a:cxnSpLocks/>
          </p:cNvCxnSpPr>
          <p:nvPr/>
        </p:nvCxnSpPr>
        <p:spPr>
          <a:xfrm>
            <a:off x="2843808" y="1401509"/>
            <a:ext cx="216024" cy="3543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C60FC90-3469-45A6-8EAD-8057F1923DDD}"/>
              </a:ext>
            </a:extLst>
          </p:cNvPr>
          <p:cNvSpPr txBox="1"/>
          <p:nvPr/>
        </p:nvSpPr>
        <p:spPr>
          <a:xfrm>
            <a:off x="1294294" y="927069"/>
            <a:ext cx="3384376" cy="430887"/>
          </a:xfrm>
          <a:prstGeom prst="rect">
            <a:avLst/>
          </a:prstGeom>
          <a:noFill/>
        </p:spPr>
        <p:txBody>
          <a:bodyPr wrap="square" lIns="0" tIns="0" rIns="0" bIns="0" rtlCol="0">
            <a:spAutoFit/>
          </a:bodyPr>
          <a:lstStyle/>
          <a:p>
            <a:r>
              <a:rPr lang="en-GB" sz="1400" dirty="0">
                <a:latin typeface="Times New Roman" panose="02020603050405020304" pitchFamily="18" charset="0"/>
                <a:cs typeface="Times New Roman" panose="02020603050405020304" pitchFamily="18" charset="0"/>
              </a:rPr>
              <a:t>Comparison of early treated group to the control group and the late treated group</a:t>
            </a:r>
          </a:p>
        </p:txBody>
      </p:sp>
    </p:spTree>
    <p:extLst>
      <p:ext uri="{BB962C8B-B14F-4D97-AF65-F5344CB8AC3E}">
        <p14:creationId xmlns:p14="http://schemas.microsoft.com/office/powerpoint/2010/main" val="79629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Staggered timing - example</a:t>
            </a:r>
            <a:endParaRPr lang="fi-FI" dirty="0"/>
          </a:p>
        </p:txBody>
      </p:sp>
      <p:cxnSp>
        <p:nvCxnSpPr>
          <p:cNvPr id="7" name="Suora nuoliyhdysviiva 17">
            <a:extLst>
              <a:ext uri="{FF2B5EF4-FFF2-40B4-BE49-F238E27FC236}">
                <a16:creationId xmlns:a16="http://schemas.microsoft.com/office/drawing/2014/main" id="{367CA25C-82B3-4CDA-863A-AB3DEC13955B}"/>
              </a:ext>
            </a:extLst>
          </p:cNvPr>
          <p:cNvCxnSpPr/>
          <p:nvPr/>
        </p:nvCxnSpPr>
        <p:spPr>
          <a:xfrm flipV="1">
            <a:off x="1331640" y="1633364"/>
            <a:ext cx="0" cy="3456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uora nuoliyhdysviiva 20">
            <a:extLst>
              <a:ext uri="{FF2B5EF4-FFF2-40B4-BE49-F238E27FC236}">
                <a16:creationId xmlns:a16="http://schemas.microsoft.com/office/drawing/2014/main" id="{282B088C-289D-4F87-BB36-14D8F5D0E5BA}"/>
              </a:ext>
            </a:extLst>
          </p:cNvPr>
          <p:cNvCxnSpPr>
            <a:cxnSpLocks/>
          </p:cNvCxnSpPr>
          <p:nvPr/>
        </p:nvCxnSpPr>
        <p:spPr>
          <a:xfrm flipV="1">
            <a:off x="305983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uora nuoliyhdysviiva 21">
            <a:extLst>
              <a:ext uri="{FF2B5EF4-FFF2-40B4-BE49-F238E27FC236}">
                <a16:creationId xmlns:a16="http://schemas.microsoft.com/office/drawing/2014/main" id="{B7B21696-984A-409D-BB91-5AFA409B24CB}"/>
              </a:ext>
            </a:extLst>
          </p:cNvPr>
          <p:cNvCxnSpPr/>
          <p:nvPr/>
        </p:nvCxnSpPr>
        <p:spPr>
          <a:xfrm>
            <a:off x="1331640" y="5089748"/>
            <a:ext cx="57606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uora nuoliyhdysviiva 24">
            <a:extLst>
              <a:ext uri="{FF2B5EF4-FFF2-40B4-BE49-F238E27FC236}">
                <a16:creationId xmlns:a16="http://schemas.microsoft.com/office/drawing/2014/main" id="{6838FBCE-98B3-4D6A-BA23-CF698EF1DBB8}"/>
              </a:ext>
            </a:extLst>
          </p:cNvPr>
          <p:cNvCxnSpPr>
            <a:cxnSpLocks/>
          </p:cNvCxnSpPr>
          <p:nvPr/>
        </p:nvCxnSpPr>
        <p:spPr>
          <a:xfrm flipV="1">
            <a:off x="5868144" y="3361556"/>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uora nuoliyhdysviiva 25">
            <a:extLst>
              <a:ext uri="{FF2B5EF4-FFF2-40B4-BE49-F238E27FC236}">
                <a16:creationId xmlns:a16="http://schemas.microsoft.com/office/drawing/2014/main" id="{6B4630FD-91B3-4EF1-9D3B-4321FE89DE19}"/>
              </a:ext>
            </a:extLst>
          </p:cNvPr>
          <p:cNvCxnSpPr>
            <a:cxnSpLocks/>
          </p:cNvCxnSpPr>
          <p:nvPr/>
        </p:nvCxnSpPr>
        <p:spPr>
          <a:xfrm flipV="1">
            <a:off x="5868144" y="2929508"/>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kstikehys 16">
            <a:extLst>
              <a:ext uri="{FF2B5EF4-FFF2-40B4-BE49-F238E27FC236}">
                <a16:creationId xmlns:a16="http://schemas.microsoft.com/office/drawing/2014/main" id="{AD1406D2-075D-491C-8CE3-8D1CA4D134AF}"/>
              </a:ext>
            </a:extLst>
          </p:cNvPr>
          <p:cNvSpPr txBox="1"/>
          <p:nvPr/>
        </p:nvSpPr>
        <p:spPr>
          <a:xfrm>
            <a:off x="6300192" y="5161756"/>
            <a:ext cx="792088" cy="369332"/>
          </a:xfrm>
          <a:prstGeom prst="rect">
            <a:avLst/>
          </a:prstGeom>
          <a:noFill/>
        </p:spPr>
        <p:txBody>
          <a:bodyPr wrap="square" rtlCol="0">
            <a:spAutoFit/>
          </a:bodyPr>
          <a:lstStyle/>
          <a:p>
            <a:r>
              <a:rPr lang="fi-FI" i="1" dirty="0">
                <a:latin typeface="Times New Roman" pitchFamily="18" charset="0"/>
                <a:cs typeface="Times New Roman" pitchFamily="18" charset="0"/>
              </a:rPr>
              <a:t>Time</a:t>
            </a:r>
            <a:endParaRPr lang="fi-FI" dirty="0"/>
          </a:p>
        </p:txBody>
      </p:sp>
      <p:cxnSp>
        <p:nvCxnSpPr>
          <p:cNvPr id="14" name="Suora nuoliyhdysviiva 29">
            <a:extLst>
              <a:ext uri="{FF2B5EF4-FFF2-40B4-BE49-F238E27FC236}">
                <a16:creationId xmlns:a16="http://schemas.microsoft.com/office/drawing/2014/main" id="{81E018F9-0279-4DB5-A8B9-F59084E450B2}"/>
              </a:ext>
            </a:extLst>
          </p:cNvPr>
          <p:cNvCxnSpPr>
            <a:cxnSpLocks/>
          </p:cNvCxnSpPr>
          <p:nvPr/>
        </p:nvCxnSpPr>
        <p:spPr>
          <a:xfrm flipV="1">
            <a:off x="4716016" y="3001516"/>
            <a:ext cx="1152128"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uora nuoliyhdysviiva 30">
            <a:extLst>
              <a:ext uri="{FF2B5EF4-FFF2-40B4-BE49-F238E27FC236}">
                <a16:creationId xmlns:a16="http://schemas.microsoft.com/office/drawing/2014/main" id="{99137172-5288-4ABD-8FA8-55AC902F8E5B}"/>
              </a:ext>
            </a:extLst>
          </p:cNvPr>
          <p:cNvCxnSpPr>
            <a:cxnSpLocks/>
          </p:cNvCxnSpPr>
          <p:nvPr/>
        </p:nvCxnSpPr>
        <p:spPr>
          <a:xfrm flipV="1">
            <a:off x="3635896" y="3073524"/>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uora nuoliyhdysviiva 31">
            <a:extLst>
              <a:ext uri="{FF2B5EF4-FFF2-40B4-BE49-F238E27FC236}">
                <a16:creationId xmlns:a16="http://schemas.microsoft.com/office/drawing/2014/main" id="{FF6D0F16-52C6-4592-B03F-DD6AC9A8AC2E}"/>
              </a:ext>
            </a:extLst>
          </p:cNvPr>
          <p:cNvCxnSpPr/>
          <p:nvPr/>
        </p:nvCxnSpPr>
        <p:spPr>
          <a:xfrm flipV="1">
            <a:off x="2555776" y="3145532"/>
            <a:ext cx="1080120" cy="72008"/>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uora nuoliyhdysviiva 32">
            <a:extLst>
              <a:ext uri="{FF2B5EF4-FFF2-40B4-BE49-F238E27FC236}">
                <a16:creationId xmlns:a16="http://schemas.microsoft.com/office/drawing/2014/main" id="{DE94CA74-9718-4469-BB1C-70CAB6829BB2}"/>
              </a:ext>
            </a:extLst>
          </p:cNvPr>
          <p:cNvCxnSpPr>
            <a:cxnSpLocks/>
          </p:cNvCxnSpPr>
          <p:nvPr/>
        </p:nvCxnSpPr>
        <p:spPr>
          <a:xfrm flipV="1">
            <a:off x="1547664" y="3217540"/>
            <a:ext cx="1008112" cy="144016"/>
          </a:xfrm>
          <a:prstGeom prst="straightConnector1">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uora nuoliyhdysviiva 33">
            <a:extLst>
              <a:ext uri="{FF2B5EF4-FFF2-40B4-BE49-F238E27FC236}">
                <a16:creationId xmlns:a16="http://schemas.microsoft.com/office/drawing/2014/main" id="{48325FFC-7AFC-4070-92B0-28C544AB670D}"/>
              </a:ext>
            </a:extLst>
          </p:cNvPr>
          <p:cNvCxnSpPr>
            <a:cxnSpLocks/>
          </p:cNvCxnSpPr>
          <p:nvPr/>
        </p:nvCxnSpPr>
        <p:spPr>
          <a:xfrm flipV="1">
            <a:off x="1547664" y="4009628"/>
            <a:ext cx="1008112" cy="144016"/>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uora nuoliyhdysviiva 34">
            <a:extLst>
              <a:ext uri="{FF2B5EF4-FFF2-40B4-BE49-F238E27FC236}">
                <a16:creationId xmlns:a16="http://schemas.microsoft.com/office/drawing/2014/main" id="{DE348C1F-EA41-46B2-A45B-1CCD5B2587FD}"/>
              </a:ext>
            </a:extLst>
          </p:cNvPr>
          <p:cNvCxnSpPr>
            <a:cxnSpLocks/>
          </p:cNvCxnSpPr>
          <p:nvPr/>
        </p:nvCxnSpPr>
        <p:spPr>
          <a:xfrm flipV="1">
            <a:off x="4716016" y="3433564"/>
            <a:ext cx="1152128" cy="43204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uora nuoliyhdysviiva 35">
            <a:extLst>
              <a:ext uri="{FF2B5EF4-FFF2-40B4-BE49-F238E27FC236}">
                <a16:creationId xmlns:a16="http://schemas.microsoft.com/office/drawing/2014/main" id="{FC6C1916-94E6-4E0B-B400-035A068B3696}"/>
              </a:ext>
            </a:extLst>
          </p:cNvPr>
          <p:cNvCxnSpPr>
            <a:cxnSpLocks/>
          </p:cNvCxnSpPr>
          <p:nvPr/>
        </p:nvCxnSpPr>
        <p:spPr>
          <a:xfrm flipV="1">
            <a:off x="3635896" y="3865612"/>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uora nuoliyhdysviiva 36">
            <a:extLst>
              <a:ext uri="{FF2B5EF4-FFF2-40B4-BE49-F238E27FC236}">
                <a16:creationId xmlns:a16="http://schemas.microsoft.com/office/drawing/2014/main" id="{D585F294-08CD-4E30-9CFF-CF9099EF694B}"/>
              </a:ext>
            </a:extLst>
          </p:cNvPr>
          <p:cNvCxnSpPr/>
          <p:nvPr/>
        </p:nvCxnSpPr>
        <p:spPr>
          <a:xfrm flipV="1">
            <a:off x="2555776" y="3937620"/>
            <a:ext cx="1080120" cy="7200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kstikehys 35">
            <a:extLst>
              <a:ext uri="{FF2B5EF4-FFF2-40B4-BE49-F238E27FC236}">
                <a16:creationId xmlns:a16="http://schemas.microsoft.com/office/drawing/2014/main" id="{5F4B424D-F9C4-46AA-AEC3-0E9A3B60EA8B}"/>
              </a:ext>
            </a:extLst>
          </p:cNvPr>
          <p:cNvSpPr txBox="1"/>
          <p:nvPr/>
        </p:nvSpPr>
        <p:spPr>
          <a:xfrm>
            <a:off x="971600" y="1417340"/>
            <a:ext cx="432048" cy="338554"/>
          </a:xfrm>
          <a:prstGeom prst="rect">
            <a:avLst/>
          </a:prstGeom>
          <a:noFill/>
        </p:spPr>
        <p:txBody>
          <a:bodyPr wrap="square" rtlCol="0">
            <a:spAutoFit/>
          </a:bodyPr>
          <a:lstStyle/>
          <a:p>
            <a:r>
              <a:rPr lang="fi-FI" sz="1600" i="1" dirty="0">
                <a:latin typeface="Times New Roman" pitchFamily="18" charset="0"/>
                <a:cs typeface="Times New Roman" pitchFamily="18" charset="0"/>
              </a:rPr>
              <a:t>y</a:t>
            </a:r>
            <a:endParaRPr lang="fi-FI" sz="1600" dirty="0"/>
          </a:p>
        </p:txBody>
      </p:sp>
      <p:cxnSp>
        <p:nvCxnSpPr>
          <p:cNvPr id="24" name="Suora nuoliyhdysviiva 20">
            <a:extLst>
              <a:ext uri="{FF2B5EF4-FFF2-40B4-BE49-F238E27FC236}">
                <a16:creationId xmlns:a16="http://schemas.microsoft.com/office/drawing/2014/main" id="{EC8FE452-A3C1-459E-83DC-C3E8BE5B89DF}"/>
              </a:ext>
            </a:extLst>
          </p:cNvPr>
          <p:cNvCxnSpPr>
            <a:cxnSpLocks/>
          </p:cNvCxnSpPr>
          <p:nvPr/>
        </p:nvCxnSpPr>
        <p:spPr>
          <a:xfrm flipV="1">
            <a:off x="5220072" y="1755894"/>
            <a:ext cx="0" cy="3333854"/>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Suora nuoliyhdysviiva 25">
            <a:extLst>
              <a:ext uri="{FF2B5EF4-FFF2-40B4-BE49-F238E27FC236}">
                <a16:creationId xmlns:a16="http://schemas.microsoft.com/office/drawing/2014/main" id="{AAB5642B-47FC-438E-B4C8-E18FFA61E61B}"/>
              </a:ext>
            </a:extLst>
          </p:cNvPr>
          <p:cNvCxnSpPr>
            <a:cxnSpLocks/>
          </p:cNvCxnSpPr>
          <p:nvPr/>
        </p:nvCxnSpPr>
        <p:spPr>
          <a:xfrm flipV="1">
            <a:off x="5796136" y="1993404"/>
            <a:ext cx="1080120"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uora nuoliyhdysviiva 29">
            <a:extLst>
              <a:ext uri="{FF2B5EF4-FFF2-40B4-BE49-F238E27FC236}">
                <a16:creationId xmlns:a16="http://schemas.microsoft.com/office/drawing/2014/main" id="{ED874D60-6355-4396-894F-6CB1067A69AE}"/>
              </a:ext>
            </a:extLst>
          </p:cNvPr>
          <p:cNvCxnSpPr>
            <a:cxnSpLocks/>
          </p:cNvCxnSpPr>
          <p:nvPr/>
        </p:nvCxnSpPr>
        <p:spPr>
          <a:xfrm flipV="1">
            <a:off x="4644008" y="2065412"/>
            <a:ext cx="1152128"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uora nuoliyhdysviiva 30">
            <a:extLst>
              <a:ext uri="{FF2B5EF4-FFF2-40B4-BE49-F238E27FC236}">
                <a16:creationId xmlns:a16="http://schemas.microsoft.com/office/drawing/2014/main" id="{51487B19-18EC-4D8D-8028-280EF347731F}"/>
              </a:ext>
            </a:extLst>
          </p:cNvPr>
          <p:cNvCxnSpPr>
            <a:cxnSpLocks/>
          </p:cNvCxnSpPr>
          <p:nvPr/>
        </p:nvCxnSpPr>
        <p:spPr>
          <a:xfrm flipV="1">
            <a:off x="3635896" y="2137420"/>
            <a:ext cx="1008112" cy="72008"/>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uora nuoliyhdysviiva 31">
            <a:extLst>
              <a:ext uri="{FF2B5EF4-FFF2-40B4-BE49-F238E27FC236}">
                <a16:creationId xmlns:a16="http://schemas.microsoft.com/office/drawing/2014/main" id="{AE8D25D1-82DD-4DE9-B27D-1AF3B0BFD880}"/>
              </a:ext>
            </a:extLst>
          </p:cNvPr>
          <p:cNvCxnSpPr>
            <a:cxnSpLocks/>
          </p:cNvCxnSpPr>
          <p:nvPr/>
        </p:nvCxnSpPr>
        <p:spPr>
          <a:xfrm flipV="1">
            <a:off x="2555776" y="2209428"/>
            <a:ext cx="1080120" cy="50405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uora nuoliyhdysviiva 32">
            <a:extLst>
              <a:ext uri="{FF2B5EF4-FFF2-40B4-BE49-F238E27FC236}">
                <a16:creationId xmlns:a16="http://schemas.microsoft.com/office/drawing/2014/main" id="{FB197465-706E-414C-AF1C-5ABAA2F40604}"/>
              </a:ext>
            </a:extLst>
          </p:cNvPr>
          <p:cNvCxnSpPr>
            <a:cxnSpLocks/>
          </p:cNvCxnSpPr>
          <p:nvPr/>
        </p:nvCxnSpPr>
        <p:spPr>
          <a:xfrm flipV="1">
            <a:off x="1475656" y="2713484"/>
            <a:ext cx="1080120" cy="144016"/>
          </a:xfrm>
          <a:prstGeom prst="straightConnector1">
            <a:avLst/>
          </a:prstGeom>
          <a:ln w="2540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63C093B-18D8-4E23-A570-E78121172B6B}"/>
              </a:ext>
            </a:extLst>
          </p:cNvPr>
          <p:cNvCxnSpPr>
            <a:cxnSpLocks/>
          </p:cNvCxnSpPr>
          <p:nvPr/>
        </p:nvCxnSpPr>
        <p:spPr>
          <a:xfrm>
            <a:off x="1331640" y="4945732"/>
            <a:ext cx="172819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0029CB4-CBF2-478F-88FF-48BE3E5B1CF4}"/>
              </a:ext>
            </a:extLst>
          </p:cNvPr>
          <p:cNvSpPr txBox="1"/>
          <p:nvPr/>
        </p:nvSpPr>
        <p:spPr>
          <a:xfrm>
            <a:off x="1403648" y="4526577"/>
            <a:ext cx="1440160" cy="246221"/>
          </a:xfrm>
          <a:prstGeom prst="rect">
            <a:avLst/>
          </a:prstGeom>
          <a:noFill/>
        </p:spPr>
        <p:txBody>
          <a:bodyPr wrap="square" lIns="0" tIns="0" rIns="0" bIns="0" rtlCol="0">
            <a:spAutoFit/>
          </a:bodyPr>
          <a:lstStyle/>
          <a:p>
            <a:r>
              <a:rPr lang="en-GB" sz="1600" dirty="0"/>
              <a:t>No one treated</a:t>
            </a:r>
          </a:p>
        </p:txBody>
      </p:sp>
      <p:cxnSp>
        <p:nvCxnSpPr>
          <p:cNvPr id="53" name="Straight Arrow Connector 52">
            <a:extLst>
              <a:ext uri="{FF2B5EF4-FFF2-40B4-BE49-F238E27FC236}">
                <a16:creationId xmlns:a16="http://schemas.microsoft.com/office/drawing/2014/main" id="{9DA9F48A-3463-4480-B2B1-755EA5CA6130}"/>
              </a:ext>
            </a:extLst>
          </p:cNvPr>
          <p:cNvCxnSpPr>
            <a:cxnSpLocks/>
          </p:cNvCxnSpPr>
          <p:nvPr/>
        </p:nvCxnSpPr>
        <p:spPr>
          <a:xfrm>
            <a:off x="3131840" y="4945732"/>
            <a:ext cx="201622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0F47CB8-064F-4721-BCFA-0F2921E4652A}"/>
              </a:ext>
            </a:extLst>
          </p:cNvPr>
          <p:cNvCxnSpPr>
            <a:cxnSpLocks/>
          </p:cNvCxnSpPr>
          <p:nvPr/>
        </p:nvCxnSpPr>
        <p:spPr>
          <a:xfrm>
            <a:off x="5292080" y="4945732"/>
            <a:ext cx="1584176"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778B2EF-4F88-43FE-9A37-870B713B43A4}"/>
              </a:ext>
            </a:extLst>
          </p:cNvPr>
          <p:cNvSpPr txBox="1"/>
          <p:nvPr/>
        </p:nvSpPr>
        <p:spPr>
          <a:xfrm>
            <a:off x="5364095" y="4493939"/>
            <a:ext cx="2016217" cy="246221"/>
          </a:xfrm>
          <a:prstGeom prst="rect">
            <a:avLst/>
          </a:prstGeom>
          <a:noFill/>
        </p:spPr>
        <p:txBody>
          <a:bodyPr wrap="square" lIns="0" tIns="0" rIns="0" bIns="0" rtlCol="0">
            <a:spAutoFit/>
          </a:bodyPr>
          <a:lstStyle/>
          <a:p>
            <a:r>
              <a:rPr lang="en-GB" sz="1600" dirty="0"/>
              <a:t>Green and red treated</a:t>
            </a:r>
          </a:p>
        </p:txBody>
      </p:sp>
      <p:sp>
        <p:nvSpPr>
          <p:cNvPr id="59" name="TextBox 58">
            <a:extLst>
              <a:ext uri="{FF2B5EF4-FFF2-40B4-BE49-F238E27FC236}">
                <a16:creationId xmlns:a16="http://schemas.microsoft.com/office/drawing/2014/main" id="{7DD6367E-9C09-4A92-A956-ECDA10F8A922}"/>
              </a:ext>
            </a:extLst>
          </p:cNvPr>
          <p:cNvSpPr txBox="1"/>
          <p:nvPr/>
        </p:nvSpPr>
        <p:spPr>
          <a:xfrm>
            <a:off x="3275856" y="4513684"/>
            <a:ext cx="1440160" cy="246221"/>
          </a:xfrm>
          <a:prstGeom prst="rect">
            <a:avLst/>
          </a:prstGeom>
          <a:noFill/>
        </p:spPr>
        <p:txBody>
          <a:bodyPr wrap="square" lIns="0" tIns="0" rIns="0" bIns="0" rtlCol="0">
            <a:spAutoFit/>
          </a:bodyPr>
          <a:lstStyle/>
          <a:p>
            <a:r>
              <a:rPr lang="en-GB" sz="1600" dirty="0"/>
              <a:t>Green treated </a:t>
            </a:r>
          </a:p>
        </p:txBody>
      </p:sp>
      <p:cxnSp>
        <p:nvCxnSpPr>
          <p:cNvPr id="4" name="Straight Arrow Connector 3">
            <a:extLst>
              <a:ext uri="{FF2B5EF4-FFF2-40B4-BE49-F238E27FC236}">
                <a16:creationId xmlns:a16="http://schemas.microsoft.com/office/drawing/2014/main" id="{D663C0D1-6B2D-444A-918A-E5EFC2E13166}"/>
              </a:ext>
            </a:extLst>
          </p:cNvPr>
          <p:cNvCxnSpPr>
            <a:cxnSpLocks/>
          </p:cNvCxnSpPr>
          <p:nvPr/>
        </p:nvCxnSpPr>
        <p:spPr>
          <a:xfrm flipH="1">
            <a:off x="5290961" y="1445884"/>
            <a:ext cx="232966" cy="279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C60FC90-3469-45A6-8EAD-8057F1923DDD}"/>
              </a:ext>
            </a:extLst>
          </p:cNvPr>
          <p:cNvSpPr txBox="1"/>
          <p:nvPr/>
        </p:nvSpPr>
        <p:spPr>
          <a:xfrm>
            <a:off x="5364088" y="927069"/>
            <a:ext cx="3384376" cy="430887"/>
          </a:xfrm>
          <a:prstGeom prst="rect">
            <a:avLst/>
          </a:prstGeom>
          <a:noFill/>
        </p:spPr>
        <p:txBody>
          <a:bodyPr wrap="square" lIns="0" tIns="0" rIns="0" bIns="0" rtlCol="0">
            <a:spAutoFit/>
          </a:bodyPr>
          <a:lstStyle/>
          <a:p>
            <a:r>
              <a:rPr lang="en-GB" sz="1400" dirty="0">
                <a:latin typeface="Times New Roman" panose="02020603050405020304" pitchFamily="18" charset="0"/>
                <a:cs typeface="Times New Roman" panose="02020603050405020304" pitchFamily="18" charset="0"/>
              </a:rPr>
              <a:t>Comparison of late treated group to the control group and the early treated group</a:t>
            </a:r>
          </a:p>
        </p:txBody>
      </p:sp>
      <p:sp>
        <p:nvSpPr>
          <p:cNvPr id="3" name="Slide Number Placeholder 2">
            <a:extLst>
              <a:ext uri="{FF2B5EF4-FFF2-40B4-BE49-F238E27FC236}">
                <a16:creationId xmlns:a16="http://schemas.microsoft.com/office/drawing/2014/main" id="{8AAD5C2A-5BA5-39CA-9125-F97F3DE57C8B}"/>
              </a:ext>
            </a:extLst>
          </p:cNvPr>
          <p:cNvSpPr>
            <a:spLocks noGrp="1"/>
          </p:cNvSpPr>
          <p:nvPr>
            <p:ph type="sldNum" sz="quarter" idx="17"/>
          </p:nvPr>
        </p:nvSpPr>
        <p:spPr/>
        <p:txBody>
          <a:bodyPr/>
          <a:lstStyle/>
          <a:p>
            <a:pPr>
              <a:defRPr/>
            </a:pPr>
            <a:fld id="{49EFD4B7-1CC6-864B-A72A-C978B70BBA9B}" type="slidenum">
              <a:rPr lang="fi-FI" smtClean="0"/>
              <a:pPr>
                <a:defRPr/>
              </a:pPr>
              <a:t>9</a:t>
            </a:fld>
            <a:endParaRPr lang="fi-FI"/>
          </a:p>
        </p:txBody>
      </p:sp>
    </p:spTree>
    <p:extLst>
      <p:ext uri="{BB962C8B-B14F-4D97-AF65-F5344CB8AC3E}">
        <p14:creationId xmlns:p14="http://schemas.microsoft.com/office/powerpoint/2010/main" val="988872440"/>
      </p:ext>
    </p:extLst>
  </p:cSld>
  <p:clrMapOvr>
    <a:masterClrMapping/>
  </p:clrMapOvr>
</p:sld>
</file>

<file path=ppt/theme/theme1.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BIZ_EN</Template>
  <TotalTime>0</TotalTime>
  <Words>3176</Words>
  <Application>Microsoft Macintosh PowerPoint</Application>
  <PresentationFormat>On-screen Show (16:10)</PresentationFormat>
  <Paragraphs>271</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Georgia</vt:lpstr>
      <vt:lpstr>Lucida Grande</vt:lpstr>
      <vt:lpstr>Times New Roman</vt:lpstr>
      <vt:lpstr>Aalto University</vt:lpstr>
      <vt:lpstr> Principles of Empirical Analysis  Lecture 9: Difference-in-differences part 2 Regression Discontinuity Design </vt:lpstr>
      <vt:lpstr>Observational alternatives to experiments</vt:lpstr>
      <vt:lpstr>Outline</vt:lpstr>
      <vt:lpstr>DID recap</vt:lpstr>
      <vt:lpstr> Staggered or differential treatment timing </vt:lpstr>
      <vt:lpstr>Staggered or differential treatment timing</vt:lpstr>
      <vt:lpstr>Staggered timing - example</vt:lpstr>
      <vt:lpstr>Staggered timing - example</vt:lpstr>
      <vt:lpstr>Staggered timing - example</vt:lpstr>
      <vt:lpstr>Examples of “treatments” w. staggered implementation</vt:lpstr>
      <vt:lpstr>PowerPoint Presentation</vt:lpstr>
      <vt:lpstr>Research question</vt:lpstr>
      <vt:lpstr>Selection bias</vt:lpstr>
      <vt:lpstr>Natural/Policy experiment</vt:lpstr>
      <vt:lpstr>Empirical strategy</vt:lpstr>
      <vt:lpstr>Empirical strategy</vt:lpstr>
      <vt:lpstr>Main results</vt:lpstr>
      <vt:lpstr>Main results</vt:lpstr>
      <vt:lpstr>Main results</vt:lpstr>
      <vt:lpstr>Conclusions – Currie &amp; Reed (2011) </vt:lpstr>
      <vt:lpstr>Regression for multi-period DID* </vt:lpstr>
      <vt:lpstr>DID with differential treatment times</vt:lpstr>
      <vt:lpstr>Problems with staggered T: Recall example</vt:lpstr>
      <vt:lpstr>Problems with staggered treatment</vt:lpstr>
      <vt:lpstr>Other Applications  </vt:lpstr>
      <vt:lpstr>Harjunen (2018): West Metro extension and house prices</vt:lpstr>
      <vt:lpstr>West Metro extension in the HMA</vt:lpstr>
      <vt:lpstr>Harjunen 2018 measures “anticipation effects”</vt:lpstr>
      <vt:lpstr>DID design</vt:lpstr>
      <vt:lpstr>Data</vt:lpstr>
      <vt:lpstr>Results</vt:lpstr>
      <vt:lpstr>Results</vt:lpstr>
      <vt:lpstr>Results</vt:lpstr>
      <vt:lpstr>Rollout implementation of a policy –  Pekkarinen et al. (2009)</vt:lpstr>
      <vt:lpstr>DID recap</vt:lpstr>
      <vt:lpstr>Regression discontinuity design (RDD)</vt:lpstr>
      <vt:lpstr>Observational alternatives to experiments</vt:lpstr>
      <vt:lpstr>Outline</vt:lpstr>
      <vt:lpstr>RDD</vt:lpstr>
      <vt:lpstr>Estimating causality and RDD</vt:lpstr>
      <vt:lpstr>Speeding tickets in Finland  (Martti Kaila, 2023)</vt:lpstr>
      <vt:lpstr>RDD – the setup</vt:lpstr>
      <vt:lpstr>Examples of running variables and cutoffs that can be used for RDD</vt:lpstr>
      <vt:lpstr>Sharp RDD</vt:lpstr>
      <vt:lpstr>Sharp RDD</vt:lpstr>
      <vt:lpstr>The problem of causal inference in RDD</vt:lpstr>
      <vt:lpstr>Potential outcomes for those with high scores</vt:lpstr>
      <vt:lpstr>Local causal effect</vt:lpstr>
      <vt:lpstr>Notes to figures on p 12-13 Source: Cattaneo et al. (2019): A Practical Introduction to Regression Discontinuity Designs: Foundations. </vt:lpstr>
      <vt:lpstr>Key point and assumption of RDD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2023-02-13T10:18:42Z</cp:lastPrinted>
  <dcterms:created xsi:type="dcterms:W3CDTF">2018-09-19T13:51:52Z</dcterms:created>
  <dcterms:modified xsi:type="dcterms:W3CDTF">2024-02-05T11:30:09Z</dcterms:modified>
</cp:coreProperties>
</file>