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91" r:id="rId3"/>
    <p:sldId id="257" r:id="rId4"/>
    <p:sldId id="258" r:id="rId5"/>
    <p:sldId id="259" r:id="rId6"/>
    <p:sldId id="260" r:id="rId7"/>
    <p:sldId id="292" r:id="rId8"/>
    <p:sldId id="261" r:id="rId9"/>
    <p:sldId id="265" r:id="rId10"/>
    <p:sldId id="262" r:id="rId11"/>
    <p:sldId id="263" r:id="rId12"/>
    <p:sldId id="266" r:id="rId13"/>
    <p:sldId id="269" r:id="rId14"/>
    <p:sldId id="268" r:id="rId15"/>
    <p:sldId id="279" r:id="rId16"/>
    <p:sldId id="270" r:id="rId17"/>
    <p:sldId id="271" r:id="rId18"/>
    <p:sldId id="272" r:id="rId19"/>
    <p:sldId id="293" r:id="rId20"/>
    <p:sldId id="273" r:id="rId21"/>
    <p:sldId id="283" r:id="rId22"/>
    <p:sldId id="275" r:id="rId23"/>
    <p:sldId id="281" r:id="rId24"/>
    <p:sldId id="282" r:id="rId25"/>
    <p:sldId id="277" r:id="rId26"/>
    <p:sldId id="280" r:id="rId27"/>
    <p:sldId id="285" r:id="rId28"/>
    <p:sldId id="286" r:id="rId29"/>
    <p:sldId id="288" r:id="rId30"/>
    <p:sldId id="287" r:id="rId31"/>
    <p:sldId id="290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1324896-21D4-4B4B-9AD9-3D816178B584}">
          <p14:sldIdLst>
            <p14:sldId id="256"/>
            <p14:sldId id="291"/>
            <p14:sldId id="257"/>
            <p14:sldId id="258"/>
            <p14:sldId id="259"/>
            <p14:sldId id="260"/>
            <p14:sldId id="292"/>
            <p14:sldId id="261"/>
            <p14:sldId id="265"/>
            <p14:sldId id="262"/>
            <p14:sldId id="263"/>
            <p14:sldId id="266"/>
            <p14:sldId id="269"/>
            <p14:sldId id="268"/>
            <p14:sldId id="279"/>
            <p14:sldId id="270"/>
            <p14:sldId id="271"/>
            <p14:sldId id="272"/>
            <p14:sldId id="293"/>
            <p14:sldId id="273"/>
            <p14:sldId id="283"/>
            <p14:sldId id="275"/>
            <p14:sldId id="281"/>
            <p14:sldId id="282"/>
            <p14:sldId id="277"/>
            <p14:sldId id="280"/>
            <p14:sldId id="285"/>
            <p14:sldId id="286"/>
            <p14:sldId id="288"/>
            <p14:sldId id="287"/>
            <p14:sldId id="290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6" autoAdjust="0"/>
    <p:restoredTop sz="94660"/>
  </p:normalViewPr>
  <p:slideViewPr>
    <p:cSldViewPr>
      <p:cViewPr varScale="1">
        <p:scale>
          <a:sx n="60" d="100"/>
          <a:sy n="60" d="100"/>
        </p:scale>
        <p:origin x="144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C32D0-1689-4BC1-8C2C-629279326C0F}" type="datetimeFigureOut">
              <a:rPr lang="fi-FI" smtClean="0"/>
              <a:pPr/>
              <a:t>24.5.2024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9F9C-8592-4A01-9FF5-F9722ED410D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386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883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1692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92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3370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9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1857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8968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1754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8736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541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944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715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083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6768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21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053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053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K.Kauko / Raha- ja pankkiteoria 31C00900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334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fi-FI"/>
              <a:t>K.Kauko / Raha- ja pankkiteoria 31C00900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571B3-D7E0-4BA1-AD26-E3E526F896B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251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Raha- ja pankkiteorian kurssi</a:t>
            </a:r>
            <a:br>
              <a:rPr lang="fi-FI" dirty="0"/>
            </a:br>
            <a:r>
              <a:rPr lang="fi-FI" dirty="0"/>
              <a:t>Luento 15</a:t>
            </a:r>
            <a:br>
              <a:rPr lang="fi-FI" dirty="0"/>
            </a:br>
            <a:r>
              <a:rPr lang="fi-FI" sz="1600" dirty="0"/>
              <a:t>CGM 7 , M10</a:t>
            </a:r>
            <a:br>
              <a:rPr lang="fi-FI" dirty="0"/>
            </a:br>
            <a:r>
              <a:rPr lang="fi-FI" dirty="0"/>
              <a:t> </a:t>
            </a:r>
            <a:br>
              <a:rPr lang="fi-FI" dirty="0"/>
            </a:br>
            <a:endParaRPr lang="fi-FI" sz="2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27.5.2024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99591"/>
          </a:xfrm>
        </p:spPr>
        <p:txBody>
          <a:bodyPr>
            <a:normAutofit fontScale="90000"/>
          </a:bodyPr>
          <a:lstStyle/>
          <a:p>
            <a:r>
              <a:rPr lang="fi-FI" dirty="0"/>
              <a:t>Kenen tulisi säännellä – itsesääntely?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36126"/>
            <a:ext cx="7704667" cy="4659048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Toimiala itse?</a:t>
            </a:r>
          </a:p>
          <a:p>
            <a:pPr lvl="1"/>
            <a:r>
              <a:rPr lang="fi-FI" dirty="0"/>
              <a:t>Esiintyy käytännössä: </a:t>
            </a:r>
            <a:r>
              <a:rPr lang="fi-FI" dirty="0" err="1"/>
              <a:t>itsesääntely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Toimialan yritysten yhteinen intressi ylläpitää hyvää mainetta</a:t>
            </a:r>
          </a:p>
          <a:p>
            <a:pPr lvl="2"/>
            <a:r>
              <a:rPr lang="fi-FI" dirty="0"/>
              <a:t>Ennaltaehkäisevä rooli: välttämällä kielteistä julkisuutta pienennetään riskiä, että julkinen valta puuttuisi raskaasti johonkin toimintoon.</a:t>
            </a:r>
          </a:p>
          <a:p>
            <a:pPr lvl="2"/>
            <a:r>
              <a:rPr lang="fi-FI" dirty="0"/>
              <a:t>Tehdään itse hiukan, jotta julkinen valta ei tekisi paljon</a:t>
            </a:r>
          </a:p>
          <a:p>
            <a:pPr lvl="2"/>
            <a:r>
              <a:rPr lang="fi-FI" dirty="0"/>
              <a:t>Koko toimialaa ajatellen ei niinkään asiakkaiden haaliminen – rahoituspalveluita usein pakko käyttää.</a:t>
            </a:r>
          </a:p>
          <a:p>
            <a:pPr lvl="1"/>
            <a:r>
              <a:rPr lang="fi-FI" dirty="0"/>
              <a:t>Alan yrityksissä usein paras asiantuntemus</a:t>
            </a:r>
          </a:p>
          <a:p>
            <a:pPr lvl="1"/>
            <a:r>
              <a:rPr lang="fi-FI" dirty="0"/>
              <a:t>Voi olla juridisesti sitovaa vapaaehtoisesti mukana oleville; esim. erilaisten kauppapaikkojen säännöt, joita osapuolten noudatettava</a:t>
            </a:r>
          </a:p>
          <a:p>
            <a:pPr lvl="2"/>
            <a:r>
              <a:rPr lang="fi-FI" dirty="0"/>
              <a:t>Pörssin säännöt, rahamarkkinakaupan säännöt </a:t>
            </a:r>
            <a:r>
              <a:rPr lang="fi-FI" dirty="0" err="1"/>
              <a:t>yms</a:t>
            </a:r>
            <a:endParaRPr lang="fi-FI" dirty="0"/>
          </a:p>
          <a:p>
            <a:pPr lvl="3"/>
            <a:r>
              <a:rPr lang="fi-FI" dirty="0"/>
              <a:t>Jos ei allekirjoita sopimusta, ei pääse mukaan</a:t>
            </a:r>
          </a:p>
          <a:p>
            <a:pPr lvl="3"/>
            <a:r>
              <a:rPr lang="fi-FI" dirty="0"/>
              <a:t>Voi olla sopimussakkoja, joista sovittu yhteisesti</a:t>
            </a:r>
          </a:p>
          <a:p>
            <a:pPr lvl="2"/>
            <a:r>
              <a:rPr lang="fi-FI" dirty="0"/>
              <a:t>Yksityisen sektorin laatimat säännöt usein vaativat viranomaisten vahvistamisen </a:t>
            </a:r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10</a:t>
            </a:fld>
            <a:endParaRPr lang="fi-FI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Kenen tulisi säännellä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174" y="1628801"/>
            <a:ext cx="7704667" cy="5112568"/>
          </a:xfrm>
        </p:spPr>
        <p:txBody>
          <a:bodyPr>
            <a:normAutofit fontScale="85000" lnSpcReduction="20000"/>
          </a:bodyPr>
          <a:lstStyle/>
          <a:p>
            <a:r>
              <a:rPr lang="fi-FI" dirty="0" err="1"/>
              <a:t>Itsesääntely</a:t>
            </a:r>
            <a:r>
              <a:rPr lang="fi-FI" dirty="0"/>
              <a:t> tuskin riittää</a:t>
            </a:r>
          </a:p>
          <a:p>
            <a:pPr lvl="1"/>
            <a:r>
              <a:rPr lang="fi-FI" dirty="0"/>
              <a:t>Monissa tapauksissa juridinen pohja riittämätön</a:t>
            </a:r>
          </a:p>
          <a:p>
            <a:pPr lvl="1"/>
            <a:r>
              <a:rPr lang="fi-FI" dirty="0"/>
              <a:t>Yksityinen sääntelyjärjestelmä ei yleensä voi pakottaa ketään liittymään järjestelmään</a:t>
            </a:r>
          </a:p>
          <a:p>
            <a:pPr lvl="2"/>
            <a:r>
              <a:rPr lang="fi-FI" dirty="0"/>
              <a:t>Ulkopuolelle jättäytynyt vapaamatkustajana? Jos </a:t>
            </a:r>
            <a:r>
              <a:rPr lang="fi-FI" dirty="0" err="1"/>
              <a:t>itsesääntelyllä</a:t>
            </a:r>
            <a:r>
              <a:rPr lang="fi-FI" dirty="0"/>
              <a:t> mainehyötyjä =&gt; kaikki hyötyvät?</a:t>
            </a:r>
          </a:p>
          <a:p>
            <a:pPr lvl="3"/>
            <a:r>
              <a:rPr lang="fi-FI" dirty="0"/>
              <a:t>Vähittäisasiakas ei ehkä tiedä, että joku ei mukana itsesääntelyssä</a:t>
            </a:r>
          </a:p>
          <a:p>
            <a:pPr lvl="2"/>
            <a:r>
              <a:rPr lang="fi-FI" dirty="0"/>
              <a:t>Riskienhallinnan ”musta lammas” löytää asiakkaita?</a:t>
            </a:r>
          </a:p>
          <a:p>
            <a:pPr lvl="3"/>
            <a:r>
              <a:rPr lang="fi-FI" dirty="0"/>
              <a:t>Riskihakuiset tai tietämättömät asiakkaat</a:t>
            </a:r>
          </a:p>
          <a:p>
            <a:pPr lvl="2"/>
            <a:r>
              <a:rPr lang="fi-FI" dirty="0"/>
              <a:t>Yksittäinen yritys voi usein jättäytyä </a:t>
            </a:r>
            <a:r>
              <a:rPr lang="fi-FI" dirty="0" err="1"/>
              <a:t>itsesääntelyn</a:t>
            </a:r>
            <a:r>
              <a:rPr lang="fi-FI" dirty="0"/>
              <a:t> piiristä pois heti tai lyhyellä irtisanoutumisajalla, jos tälle näyttää olevan tarvetta.</a:t>
            </a:r>
          </a:p>
          <a:p>
            <a:pPr lvl="2"/>
            <a:r>
              <a:rPr lang="fi-FI" dirty="0"/>
              <a:t>Jos useita itsesääntelyorgaaneja joista valita, riskiä haluavat hakeutuvat sinne, missä parhaat mahdollisuudet riskinottoon</a:t>
            </a:r>
          </a:p>
          <a:p>
            <a:r>
              <a:rPr lang="fi-FI" dirty="0"/>
              <a:t>Kenen etua itsesääntely ajaa?</a:t>
            </a:r>
          </a:p>
          <a:p>
            <a:pPr lvl="2"/>
            <a:r>
              <a:rPr lang="fi-FI" dirty="0"/>
              <a:t>Muodostuu pelkäksi kartelliksi?</a:t>
            </a:r>
          </a:p>
          <a:p>
            <a:pPr lvl="3"/>
            <a:r>
              <a:rPr lang="fi-FI" dirty="0"/>
              <a:t>Vaikea kuvitella, että itsesääntelyelin lanseeraisi kilpailua lisääviä säädöksiä</a:t>
            </a:r>
          </a:p>
          <a:p>
            <a:pPr lvl="2"/>
            <a:r>
              <a:rPr lang="fi-FI" dirty="0"/>
              <a:t>Vain toimialalla jo olevat edustettuina =&gt; alalle tulon esteiden maksimointi tavoitteena????</a:t>
            </a:r>
          </a:p>
          <a:p>
            <a:pPr lvl="2"/>
            <a:endParaRPr lang="fi-FI" dirty="0"/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11</a:t>
            </a:fld>
            <a:endParaRPr lang="fi-F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384702"/>
            <a:ext cx="7704667" cy="739551"/>
          </a:xfrm>
        </p:spPr>
        <p:txBody>
          <a:bodyPr/>
          <a:lstStyle/>
          <a:p>
            <a:r>
              <a:rPr lang="fi-FI" dirty="0"/>
              <a:t>Sääntelyn tavoitteista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916832"/>
            <a:ext cx="7883728" cy="477249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Suurin osa sääntelystä on tähdännyt riskinoton rajoittamiseen </a:t>
            </a:r>
          </a:p>
          <a:p>
            <a:pPr lvl="1"/>
            <a:r>
              <a:rPr lang="fi-FI" dirty="0"/>
              <a:t>Ainakin osin kuluttajansuojan nimissä, etenkin vanhin sääntely</a:t>
            </a:r>
          </a:p>
          <a:p>
            <a:pPr lvl="1"/>
            <a:r>
              <a:rPr lang="fi-FI" dirty="0"/>
              <a:t>Luottoriski kokonaisuudessaan, riskikeskittymät</a:t>
            </a:r>
          </a:p>
          <a:p>
            <a:r>
              <a:rPr lang="fi-FI" dirty="0" err="1"/>
              <a:t>Esim</a:t>
            </a:r>
            <a:r>
              <a:rPr lang="fi-FI" dirty="0"/>
              <a:t> </a:t>
            </a:r>
            <a:r>
              <a:rPr lang="fi-FI" dirty="0" err="1"/>
              <a:t>Glass-Steagal</a:t>
            </a:r>
            <a:r>
              <a:rPr lang="fi-FI" dirty="0"/>
              <a:t> Act: estettiin tallettajien varojen käyttö riskipitoiseksi mielletyissä investointipankkitoiminnoissa</a:t>
            </a:r>
          </a:p>
          <a:p>
            <a:r>
              <a:rPr lang="fi-FI" dirty="0"/>
              <a:t>Perinteisesti ollut paljon maksuvalmiutta (likviditeettiä) koskevaa sääntelyä</a:t>
            </a:r>
          </a:p>
          <a:p>
            <a:pPr lvl="1"/>
            <a:r>
              <a:rPr lang="fi-FI" dirty="0"/>
              <a:t>Pankkialan erikoisuus; tuskin millään muulla toimialalla</a:t>
            </a:r>
          </a:p>
          <a:p>
            <a:pPr lvl="1"/>
            <a:r>
              <a:rPr lang="fi-FI" dirty="0"/>
              <a:t>Vähimmäisvarantovelvollisuuden alkuperäinen idea</a:t>
            </a:r>
          </a:p>
          <a:p>
            <a:pPr lvl="1"/>
            <a:r>
              <a:rPr lang="fi-FI" dirty="0"/>
              <a:t>Ongelma: yksinkertainen määräsääntely helposti johtaa vain lisäongelmiin.</a:t>
            </a:r>
          </a:p>
          <a:p>
            <a:pPr lvl="2"/>
            <a:r>
              <a:rPr lang="fi-FI" dirty="0"/>
              <a:t>Esim. sääntö ”Pankilla oltava käteistä ja heti nostettavissa olevia keskuspankkitalletuksia 10 % yleisön käyttelytilitalletuksista”</a:t>
            </a:r>
          </a:p>
          <a:p>
            <a:pPr lvl="2">
              <a:buNone/>
            </a:pPr>
            <a:r>
              <a:rPr lang="fi-FI" dirty="0"/>
              <a:t>     =&gt; Talletusten maksamiseen voidaan laillisesti käyttää vain sellaista keskuspankkirahaa, joka ylittää tämän minimin =&gt; heikentää lainkuuliaisen pankin maksuvalmiutta</a:t>
            </a:r>
          </a:p>
          <a:p>
            <a:pPr lvl="1"/>
            <a:r>
              <a:rPr lang="fi-FI" dirty="0"/>
              <a:t>Tätä sääntelyä vähennettiin ennen finanssikriisiä, tullut takaisin</a:t>
            </a:r>
          </a:p>
          <a:p>
            <a:pPr lvl="1"/>
            <a:r>
              <a:rPr lang="fi-FI" dirty="0"/>
              <a:t>Keskuspankit ottaneet aktiivisen roolin: ”</a:t>
            </a:r>
            <a:r>
              <a:rPr lang="fi-FI" dirty="0" err="1"/>
              <a:t>Lender</a:t>
            </a:r>
            <a:r>
              <a:rPr lang="fi-FI" dirty="0"/>
              <a:t> of </a:t>
            </a: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resort</a:t>
            </a:r>
            <a:r>
              <a:rPr lang="fi-FI" dirty="0"/>
              <a:t>”</a:t>
            </a:r>
          </a:p>
          <a:p>
            <a:pPr lvl="1">
              <a:buNone/>
            </a:pPr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6051"/>
          </a:xfrm>
        </p:spPr>
        <p:txBody>
          <a:bodyPr/>
          <a:lstStyle/>
          <a:p>
            <a:r>
              <a:rPr lang="fi-FI" dirty="0"/>
              <a:t>Sääntelyn muita tavoitteita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53338"/>
            <a:ext cx="8291264" cy="475615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Rahanpesun ehkäisy</a:t>
            </a:r>
          </a:p>
          <a:p>
            <a:pPr lvl="1"/>
            <a:r>
              <a:rPr lang="fi-FI" dirty="0"/>
              <a:t>Suomessa rahanpesun selvittelykeskus KRP:ssä</a:t>
            </a:r>
          </a:p>
          <a:p>
            <a:pPr lvl="1"/>
            <a:r>
              <a:rPr lang="fi-FI" dirty="0"/>
              <a:t>Mm pankeilla velvollisuus ilmoittaa epäilyttävistä liiketoimista tai jos varojen alkuperä vaikuttaa epäilyttävältä</a:t>
            </a:r>
          </a:p>
          <a:p>
            <a:r>
              <a:rPr lang="fi-FI" dirty="0"/>
              <a:t>Kuluttajansuoja</a:t>
            </a:r>
          </a:p>
          <a:p>
            <a:pPr lvl="1"/>
            <a:r>
              <a:rPr lang="fi-FI" dirty="0"/>
              <a:t>Esim. sopimuspakko: ” </a:t>
            </a:r>
            <a:r>
              <a:rPr lang="fi-FI" i="1" dirty="0"/>
              <a:t>Talletuspankin on maksutiliä, maksupalveluita ja sähköisen tunnistamisen palveluita tarjotessaan tarjottava niitä yhdenvertaisesti ja syrjimättömästi ETA-valtiossa laillisesti asuville. Maksupalveluita tarjoavan talletuspankin on tarjottava euromääräistä perusmaksutiliä, siihen liittyviä maksupalveluita ja sähköisen tunnistamisen palveluita ETA-valtiossa laillisesti asuville luonnollisille henkilöille noudattaen tätä pykälää ja 6 a ja 6 b §:</a:t>
            </a:r>
            <a:r>
              <a:rPr lang="fi-FI" i="1" dirty="0" err="1"/>
              <a:t>ää</a:t>
            </a:r>
            <a:r>
              <a:rPr lang="fi-FI" i="1" dirty="0"/>
              <a:t>.</a:t>
            </a:r>
            <a:r>
              <a:rPr lang="fi-FI" dirty="0"/>
              <a:t>”(LLL 15. luku/ 6§)</a:t>
            </a:r>
          </a:p>
          <a:p>
            <a:pPr lvl="1"/>
            <a:r>
              <a:rPr lang="fi-FI" dirty="0"/>
              <a:t>Ei koske yrityksiä!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Vakavaraisuussääntely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196752"/>
            <a:ext cx="7704667" cy="5420070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”Omia pääomia (omia varoja) oltava vähintään X% erästä Z”</a:t>
            </a:r>
          </a:p>
          <a:p>
            <a:pPr lvl="1"/>
            <a:r>
              <a:rPr lang="fi-FI" dirty="0"/>
              <a:t>Jos tulee pahoja mutta vielä mahdollisia tappioita, varat yhä suuremmat kuin velat</a:t>
            </a:r>
          </a:p>
          <a:p>
            <a:r>
              <a:rPr lang="fi-FI" dirty="0"/>
              <a:t>Ehkä merkittävin riskiä vähentävä sääntelymuoto nykyään?</a:t>
            </a:r>
          </a:p>
          <a:p>
            <a:r>
              <a:rPr lang="fi-FI" dirty="0"/>
              <a:t>Ollut pitkään, aiemmin kirjavia kansallisia säädöksiä</a:t>
            </a:r>
          </a:p>
          <a:p>
            <a:pPr lvl="1"/>
            <a:r>
              <a:rPr lang="fi-FI" dirty="0"/>
              <a:t>Esim. Suomessa vielä 1980-luvulla säädöksiä, montako % talletuksista vastaava määrä oltava pääomia (verrattiin taseen vastattavaa-puolen eriä)</a:t>
            </a:r>
          </a:p>
          <a:p>
            <a:pPr lvl="2"/>
            <a:r>
              <a:rPr lang="fi-FI" dirty="0"/>
              <a:t>Säästö- ja osuuspankeissa matalammat vaatimukset</a:t>
            </a:r>
          </a:p>
          <a:p>
            <a:pPr lvl="2"/>
            <a:r>
              <a:rPr lang="fi-FI" dirty="0"/>
              <a:t>Liikepankeissa korkeammat vaatimukset</a:t>
            </a:r>
          </a:p>
          <a:p>
            <a:r>
              <a:rPr lang="fi-FI" dirty="0"/>
              <a:t>1980-luvulta alkaen kansainvälisesti koordinoituja</a:t>
            </a:r>
          </a:p>
          <a:p>
            <a:r>
              <a:rPr lang="fi-FI" dirty="0"/>
              <a:t>Nykyään tyyppiä: ”Omia varoja oltava vähintään 8 % laskennallisista riskeistä”</a:t>
            </a:r>
          </a:p>
          <a:p>
            <a:pPr lvl="1"/>
            <a:r>
              <a:rPr lang="fi-FI" dirty="0"/>
              <a:t>8 % + lisäpääomavaatimuksia (”puskureita”)</a:t>
            </a:r>
          </a:p>
          <a:p>
            <a:r>
              <a:rPr lang="fi-FI" dirty="0"/>
              <a:t>Mutta: miten määritellään</a:t>
            </a:r>
          </a:p>
          <a:p>
            <a:pPr lvl="1"/>
            <a:r>
              <a:rPr lang="fi-FI" dirty="0"/>
              <a:t>Omat varat?</a:t>
            </a:r>
          </a:p>
          <a:p>
            <a:pPr lvl="1"/>
            <a:r>
              <a:rPr lang="fi-FI" dirty="0"/>
              <a:t>Riskit?</a:t>
            </a:r>
          </a:p>
          <a:p>
            <a:r>
              <a:rPr lang="fi-FI" dirty="0"/>
              <a:t>Basel I 1988 (Suomessa 1991 alkaen)</a:t>
            </a:r>
          </a:p>
          <a:p>
            <a:r>
              <a:rPr lang="fi-FI" dirty="0"/>
              <a:t>Basel II  1999 alkaen </a:t>
            </a:r>
          </a:p>
          <a:p>
            <a:r>
              <a:rPr lang="fi-FI" dirty="0"/>
              <a:t>Basel III 2014 alkaen</a:t>
            </a:r>
          </a:p>
          <a:p>
            <a:pPr lvl="1"/>
            <a:r>
              <a:rPr lang="fi-FI" dirty="0"/>
              <a:t>Paljon muutakin kuin vakavaraisuutta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14</a:t>
            </a:fld>
            <a:endParaRPr lang="fi-FI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87623"/>
          </a:xfrm>
        </p:spPr>
        <p:txBody>
          <a:bodyPr/>
          <a:lstStyle/>
          <a:p>
            <a:r>
              <a:rPr lang="fi-FI" dirty="0"/>
              <a:t>Vakavaraisuussääntelyn merkitys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530" y="2348880"/>
            <a:ext cx="7704667" cy="4824536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Kasvattaa osakkaiden osuutta pankin riskistä</a:t>
            </a:r>
          </a:p>
          <a:p>
            <a:pPr lvl="1"/>
            <a:r>
              <a:rPr lang="fi-FI" dirty="0" err="1"/>
              <a:t>Vrt</a:t>
            </a:r>
            <a:r>
              <a:rPr lang="fi-FI" dirty="0"/>
              <a:t> toimiluvan arvo</a:t>
            </a:r>
          </a:p>
          <a:p>
            <a:pPr lvl="1"/>
            <a:r>
              <a:rPr lang="fi-FI" dirty="0"/>
              <a:t>Riski ei jää yksin talletussuojan ja valtion kannettavaksi, osakkaillakin jotain menetettävää </a:t>
            </a:r>
          </a:p>
          <a:p>
            <a:pPr lvl="1"/>
            <a:r>
              <a:rPr lang="fi-FI" dirty="0"/>
              <a:t>Osakepääoma yhteiskunnalle asetettuna ”panttina”, jota osakkaat eivät halua vaarantaa</a:t>
            </a:r>
          </a:p>
          <a:p>
            <a:pPr lvl="2">
              <a:buNone/>
            </a:pPr>
            <a:r>
              <a:rPr lang="fi-FI" dirty="0"/>
              <a:t>=&gt; Vähentää kannustimia riskinottoon</a:t>
            </a:r>
          </a:p>
          <a:p>
            <a:r>
              <a:rPr lang="fi-FI" dirty="0"/>
              <a:t>Vaikka ei vaikuttaisikaan kannustimiin eikä ohjaisi toimintaa, pienentää konkurssiriskiä</a:t>
            </a:r>
          </a:p>
          <a:p>
            <a:pPr lvl="1"/>
            <a:r>
              <a:rPr lang="fi-FI" dirty="0"/>
              <a:t>Vakavaraisempi kestää isompia tappioita</a:t>
            </a:r>
          </a:p>
          <a:p>
            <a:pPr lvl="1"/>
            <a:r>
              <a:rPr lang="fi-FI" dirty="0"/>
              <a:t>Varoja 100, velkoja 90, tarvitaan vähintään tappio 10, jotta velat &gt; varat, ja tallettajat vaarassa</a:t>
            </a:r>
          </a:p>
          <a:p>
            <a:r>
              <a:rPr lang="fi-FI" dirty="0"/>
              <a:t>Skeptisempi näkemys: </a:t>
            </a:r>
            <a:r>
              <a:rPr lang="fi-FI" dirty="0" err="1"/>
              <a:t>Koehn</a:t>
            </a:r>
            <a:r>
              <a:rPr lang="fi-FI" dirty="0"/>
              <a:t> - </a:t>
            </a:r>
            <a:r>
              <a:rPr lang="fi-FI" dirty="0" err="1"/>
              <a:t>Santomero</a:t>
            </a:r>
            <a:r>
              <a:rPr lang="fi-FI" dirty="0"/>
              <a:t> (J of Fin 1980) </a:t>
            </a:r>
          </a:p>
          <a:p>
            <a:pPr lvl="1"/>
            <a:r>
              <a:rPr lang="fi-FI" dirty="0"/>
              <a:t>Jos pankit pakotetaan pitämään lisää pääomia, ne reagoivat sijoittamalla varansa aiempaa riskipitoisemmin</a:t>
            </a:r>
          </a:p>
          <a:p>
            <a:pPr lvl="2"/>
            <a:r>
              <a:rPr lang="fi-FI" dirty="0"/>
              <a:t>Haluttu riskitaso pannaan täytäntöön.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/>
          <a:lstStyle/>
          <a:p>
            <a:r>
              <a:rPr lang="fi-FI" dirty="0"/>
              <a:t>”Baselin komitea”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12776"/>
            <a:ext cx="8054363" cy="5184576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Rahoitustoiminnan kansainvälistymien 1970- ja 1980  -luvuilla =&gt; valtioiden välinen kilpailu regulaatioilla?</a:t>
            </a:r>
          </a:p>
          <a:p>
            <a:r>
              <a:rPr lang="fi-FI" dirty="0"/>
              <a:t>Perustettiin sääntelykomitea 1974 </a:t>
            </a:r>
            <a:r>
              <a:rPr lang="fi-FI" dirty="0" err="1"/>
              <a:t>BIS:n</a:t>
            </a:r>
            <a:r>
              <a:rPr lang="fi-FI" dirty="0"/>
              <a:t> yhteyteen</a:t>
            </a:r>
          </a:p>
          <a:p>
            <a:pPr lvl="1"/>
            <a:r>
              <a:rPr lang="fi-FI" dirty="0"/>
              <a:t>BIS = Bank for International </a:t>
            </a:r>
            <a:r>
              <a:rPr lang="fi-FI" dirty="0" err="1"/>
              <a:t>Settelement</a:t>
            </a:r>
            <a:r>
              <a:rPr lang="fi-FI" dirty="0"/>
              <a:t>, Basel Sveitsissä </a:t>
            </a:r>
          </a:p>
          <a:p>
            <a:pPr lvl="2"/>
            <a:r>
              <a:rPr lang="fi-FI" dirty="0"/>
              <a:t>Perustettiin I maailmansodan jälkeen</a:t>
            </a:r>
          </a:p>
          <a:p>
            <a:r>
              <a:rPr lang="fi-FI" dirty="0"/>
              <a:t>Oli pitkään komitean jäsenet vain G 10 –maista + Luxemburgista</a:t>
            </a:r>
          </a:p>
          <a:p>
            <a:pPr lvl="1"/>
            <a:r>
              <a:rPr lang="fi-FI" dirty="0"/>
              <a:t>USA, Japani, Saksa, Ranska, UK, Italia, Kanada, Alankomaat, Belgia, Sveitsi, Ruotsi</a:t>
            </a:r>
          </a:p>
          <a:p>
            <a:pPr lvl="1"/>
            <a:r>
              <a:rPr lang="fi-FI" dirty="0"/>
              <a:t>Ajatus: maat, jotka olennaisia sääntelykilpailun kannalta</a:t>
            </a:r>
          </a:p>
          <a:p>
            <a:pPr lvl="1"/>
            <a:r>
              <a:rPr lang="fi-FI" dirty="0"/>
              <a:t>Sittemmin joukkoa laajennettu, mm. Kiina, Venäjä, Saudi Arabia, Brasilia…</a:t>
            </a:r>
          </a:p>
          <a:p>
            <a:pPr lvl="2"/>
            <a:r>
              <a:rPr lang="fi-FI" dirty="0"/>
              <a:t>Ei Suomi</a:t>
            </a:r>
          </a:p>
          <a:p>
            <a:r>
              <a:rPr lang="fi-FI" dirty="0"/>
              <a:t>Ei ole suoranaisia norminantovaltuuksia; mukana olevat maat poliittisesti sitoutuneet prosessiin, ottavat lainsäädäntöönsä komitean suosituksia </a:t>
            </a:r>
          </a:p>
          <a:p>
            <a:pPr lvl="1"/>
            <a:r>
              <a:rPr lang="fi-FI" dirty="0"/>
              <a:t>EU-direktiivien keskeinen ”inspiraation” lähde</a:t>
            </a:r>
          </a:p>
          <a:p>
            <a:pPr lvl="1"/>
            <a:r>
              <a:rPr lang="fi-FI" dirty="0"/>
              <a:t>Basel =&gt; Bryssel =&gt; Helsinki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fi-FI" dirty="0"/>
              <a:t>”Baselin komitea”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824536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Ensimmäisiä kysymyksiä oli pankkivalvonnan työnjako, jos konserni monikansallinen</a:t>
            </a:r>
          </a:p>
          <a:p>
            <a:pPr lvl="1"/>
            <a:r>
              <a:rPr lang="fi-FI" dirty="0"/>
              <a:t>Molemmat valvovat yhteistyössä</a:t>
            </a:r>
          </a:p>
          <a:p>
            <a:pPr lvl="2"/>
            <a:r>
              <a:rPr lang="fi-FI" dirty="0"/>
              <a:t>EU:n sisällä luovuttu</a:t>
            </a:r>
          </a:p>
          <a:p>
            <a:pPr lvl="1"/>
            <a:r>
              <a:rPr lang="fi-FI" dirty="0"/>
              <a:t>Korosti tietojenvaihtoa</a:t>
            </a:r>
          </a:p>
          <a:p>
            <a:r>
              <a:rPr lang="fi-FI" dirty="0"/>
              <a:t>1980-luvun alussa Latinalaisen Amerikan velkakriisi</a:t>
            </a:r>
          </a:p>
          <a:p>
            <a:pPr lvl="1"/>
            <a:r>
              <a:rPr lang="fi-FI" dirty="0"/>
              <a:t>Korosti tarvetta pankkien vähimmäispääomitukselle</a:t>
            </a:r>
          </a:p>
          <a:p>
            <a:r>
              <a:rPr lang="fi-FI" dirty="0"/>
              <a:t>1988: Basel I:</a:t>
            </a:r>
          </a:p>
          <a:p>
            <a:pPr lvl="1"/>
            <a:r>
              <a:rPr lang="fi-FI" dirty="0"/>
              <a:t>Suositus sille, kuinka paljon pankilla vähintään pitää olla ”pääomia”</a:t>
            </a:r>
          </a:p>
          <a:p>
            <a:pPr lvl="1"/>
            <a:r>
              <a:rPr lang="fi-FI" dirty="0"/>
              <a:t>Otettiin nopeasti käyttöön eri puolilla maailmaa</a:t>
            </a:r>
          </a:p>
          <a:p>
            <a:pPr lvl="1"/>
            <a:r>
              <a:rPr lang="fi-FI" dirty="0"/>
              <a:t>Suomessa sovellettiin ensimmäisen kerran joulukuun 1991 tilinpäätöksiin</a:t>
            </a:r>
          </a:p>
          <a:p>
            <a:pPr lvl="1"/>
            <a:r>
              <a:rPr lang="fi-FI" dirty="0"/>
              <a:t>Osake- ja muu pääoma = puskuri, joka suojaa tallettajia ja muita pankkia luotottaneita;</a:t>
            </a:r>
          </a:p>
          <a:p>
            <a:pPr lvl="2"/>
            <a:r>
              <a:rPr lang="fi-FI" dirty="0"/>
              <a:t>Tappiot &lt; oma pääoma =&gt; tallettajat ja muut velkojat turvassa</a:t>
            </a:r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17</a:t>
            </a:fld>
            <a:endParaRPr lang="fi-FI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21685"/>
            <a:ext cx="7704667" cy="811559"/>
          </a:xfrm>
        </p:spPr>
        <p:txBody>
          <a:bodyPr/>
          <a:lstStyle/>
          <a:p>
            <a:r>
              <a:rPr lang="fi-FI" dirty="0"/>
              <a:t>Basel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5157" y="1463131"/>
            <a:ext cx="8229600" cy="5394869"/>
          </a:xfrm>
        </p:spPr>
        <p:txBody>
          <a:bodyPr>
            <a:normAutofit lnSpcReduction="10000"/>
          </a:bodyPr>
          <a:lstStyle/>
          <a:p>
            <a:r>
              <a:rPr lang="fi-FI" dirty="0"/>
              <a:t>Pääomat jaettiin ryhmiin</a:t>
            </a:r>
          </a:p>
          <a:p>
            <a:pPr lvl="1"/>
            <a:r>
              <a:rPr lang="fi-FI" dirty="0" err="1"/>
              <a:t>Tier</a:t>
            </a:r>
            <a:r>
              <a:rPr lang="fi-FI" dirty="0"/>
              <a:t> 1: osakepääoma, tilintarkastetut voitot, hybridejä</a:t>
            </a:r>
          </a:p>
          <a:p>
            <a:pPr lvl="1"/>
            <a:r>
              <a:rPr lang="fi-FI" dirty="0" err="1"/>
              <a:t>Tier</a:t>
            </a:r>
            <a:r>
              <a:rPr lang="fi-FI" dirty="0"/>
              <a:t> 2: sekalaisia varauksia </a:t>
            </a:r>
            <a:r>
              <a:rPr lang="fi-FI" dirty="0" err="1"/>
              <a:t>ym</a:t>
            </a:r>
            <a:endParaRPr lang="fi-FI" dirty="0"/>
          </a:p>
          <a:p>
            <a:pPr lvl="2"/>
            <a:r>
              <a:rPr lang="fi-FI" dirty="0"/>
              <a:t>Enintään yhtä paljon kuin </a:t>
            </a:r>
            <a:r>
              <a:rPr lang="fi-FI" dirty="0" err="1"/>
              <a:t>Tier</a:t>
            </a:r>
            <a:r>
              <a:rPr lang="fi-FI" dirty="0"/>
              <a:t> 1:stä</a:t>
            </a:r>
          </a:p>
          <a:p>
            <a:pPr lvl="1"/>
            <a:r>
              <a:rPr lang="fi-FI" dirty="0" err="1"/>
              <a:t>Tier</a:t>
            </a:r>
            <a:r>
              <a:rPr lang="fi-FI" dirty="0"/>
              <a:t> 3: Vastuuvelka (”</a:t>
            </a:r>
            <a:r>
              <a:rPr lang="fi-FI" dirty="0" err="1"/>
              <a:t>subordinated</a:t>
            </a:r>
            <a:r>
              <a:rPr lang="fi-FI" dirty="0"/>
              <a:t> </a:t>
            </a:r>
            <a:r>
              <a:rPr lang="fi-FI" dirty="0" err="1"/>
              <a:t>debt</a:t>
            </a:r>
            <a:r>
              <a:rPr lang="fi-FI" dirty="0"/>
              <a:t>”), jolla vähintään 2 v. juoksuaikaa jäljellä, jolle maksetaan konkurssitilanteessa viimeiseksi </a:t>
            </a:r>
            <a:r>
              <a:rPr lang="fi-FI" dirty="0" err="1"/>
              <a:t>etc</a:t>
            </a:r>
            <a:r>
              <a:rPr lang="fi-FI" dirty="0"/>
              <a:t>…</a:t>
            </a:r>
          </a:p>
          <a:p>
            <a:pPr lvl="2"/>
            <a:r>
              <a:rPr lang="fi-FI" dirty="0" err="1"/>
              <a:t>Lisäksi:”Kaupankäyntisalkun</a:t>
            </a:r>
            <a:r>
              <a:rPr lang="fi-FI" dirty="0"/>
              <a:t>” realisoitumattomat voitot</a:t>
            </a:r>
          </a:p>
          <a:p>
            <a:r>
              <a:rPr lang="fi-FI" dirty="0"/>
              <a:t>Saamiset ja sijoitukset jaettiin riskiryhmiin; esimerkkejä:</a:t>
            </a:r>
          </a:p>
          <a:p>
            <a:pPr lvl="1"/>
            <a:r>
              <a:rPr lang="fi-FI" dirty="0"/>
              <a:t>OECD-valtiot ja keskuspankit 0 % paino =&gt; voi olla rajattomasti!</a:t>
            </a:r>
          </a:p>
          <a:p>
            <a:pPr lvl="1"/>
            <a:r>
              <a:rPr lang="fi-FI" dirty="0"/>
              <a:t>Muut pankit 20 % paino</a:t>
            </a:r>
          </a:p>
          <a:p>
            <a:pPr lvl="1"/>
            <a:r>
              <a:rPr lang="fi-FI" dirty="0"/>
              <a:t>Asuntovakuudelliset lainat kotitalouksille 50 % riskipaino</a:t>
            </a:r>
          </a:p>
          <a:p>
            <a:pPr lvl="1"/>
            <a:r>
              <a:rPr lang="fi-FI" dirty="0"/>
              <a:t>Muut lainat 100 % riskipaino</a:t>
            </a:r>
          </a:p>
          <a:p>
            <a:pPr lvl="1"/>
            <a:endParaRPr lang="fi-FI" dirty="0"/>
          </a:p>
          <a:p>
            <a:endParaRPr lang="fi-FI" dirty="0"/>
          </a:p>
          <a:p>
            <a:pPr lvl="1">
              <a:buNone/>
            </a:pP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F31D2-610C-85F6-B175-88050D62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188640"/>
            <a:ext cx="7704667" cy="1981200"/>
          </a:xfrm>
        </p:spPr>
        <p:txBody>
          <a:bodyPr/>
          <a:lstStyle/>
          <a:p>
            <a:r>
              <a:rPr lang="en-GB" dirty="0"/>
              <a:t>Basel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24F0C-337F-BD42-3271-6502FF14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916832"/>
            <a:ext cx="7704667" cy="4392488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Pääomia oltava vähintään 8 % riskipainotetuista saamisista (luottoriskit)</a:t>
            </a:r>
          </a:p>
          <a:p>
            <a:pPr lvl="1"/>
            <a:r>
              <a:rPr lang="fi-FI" sz="2800" dirty="0"/>
              <a:t>Esim. saamisia muilta pankeilta 10, yrityksiltä 100 ja asuntolainoja 80 =&gt; pääomia oltava vähintään </a:t>
            </a:r>
          </a:p>
          <a:p>
            <a:pPr lvl="1">
              <a:buNone/>
            </a:pPr>
            <a:r>
              <a:rPr lang="fi-FI" sz="2800" dirty="0"/>
              <a:t>	0,08*[10*0,2+100*1+80*0,5] = 11,36</a:t>
            </a:r>
          </a:p>
          <a:p>
            <a:pPr lvl="1"/>
            <a:r>
              <a:rPr lang="fi-FI" sz="2800" dirty="0"/>
              <a:t>Miksi 8 %?</a:t>
            </a:r>
          </a:p>
          <a:p>
            <a:pPr lvl="2"/>
            <a:r>
              <a:rPr lang="fi-FI" sz="2800" dirty="0"/>
              <a:t>Näppituntuma aiemman kokemuksen perusteella, ei minkään hienon laskelman tulos</a:t>
            </a:r>
          </a:p>
          <a:p>
            <a:r>
              <a:rPr lang="fi-FI" dirty="0"/>
              <a:t>Myöhemmin mukaan tuli markkinariski, joka laskettiin paljon monimutkaisemmin, mutta oli  useimmissa pankeissa pienempi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2165C-56B5-1267-18C5-88495949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574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B66F-46F6-47E6-9E91-44F54176F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fi-FI" dirty="0"/>
              <a:t>Perusteita valvonnalle ja sääntelylle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A4955-B8C9-469F-8B7C-50B065EF3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988839"/>
            <a:ext cx="7704667" cy="4411959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Pankkikonkurssit tavallisia konkursseja vaarallisempia</a:t>
            </a:r>
          </a:p>
          <a:p>
            <a:pPr lvl="1"/>
            <a:r>
              <a:rPr lang="fi-FI" dirty="0"/>
              <a:t>Massiiviset kansantaloudelliset vaikutukset</a:t>
            </a:r>
          </a:p>
          <a:p>
            <a:pPr lvl="2"/>
            <a:r>
              <a:rPr lang="fi-FI" dirty="0"/>
              <a:t>Friedman: pankkien velat = rahaa =  maksuvälineitä</a:t>
            </a:r>
          </a:p>
          <a:p>
            <a:pPr lvl="2"/>
            <a:r>
              <a:rPr lang="fi-FI" dirty="0"/>
              <a:t>Bernanke: pankkien saatavat = talouden muiden sektoreiden rahoitusta</a:t>
            </a:r>
          </a:p>
          <a:p>
            <a:pPr lvl="1"/>
            <a:r>
              <a:rPr lang="fi-FI" dirty="0"/>
              <a:t>Tartunta: </a:t>
            </a:r>
          </a:p>
          <a:p>
            <a:pPr lvl="2"/>
            <a:r>
              <a:rPr lang="fi-FI" dirty="0"/>
              <a:t>pankit velkaa toisilleen =&gt; suoria tappioita</a:t>
            </a:r>
          </a:p>
          <a:p>
            <a:pPr lvl="2"/>
            <a:r>
              <a:rPr lang="fi-FI" dirty="0"/>
              <a:t>Psykologiset tekijät: esim. talletuspakojen taipuvuus tarttuvuuteen</a:t>
            </a:r>
          </a:p>
          <a:p>
            <a:r>
              <a:rPr lang="fi-FI" dirty="0"/>
              <a:t>Kuluttajansuoja</a:t>
            </a:r>
          </a:p>
          <a:p>
            <a:pPr lvl="1"/>
            <a:r>
              <a:rPr lang="fi-FI" dirty="0"/>
              <a:t>Asymmetrinen informaatio</a:t>
            </a:r>
          </a:p>
          <a:p>
            <a:pPr lvl="2"/>
            <a:r>
              <a:rPr lang="fi-FI" dirty="0"/>
              <a:t>Vähittäisasiakkailla suuria riskejä, mutta ei ehkä kykyä ymmärtää niitä, eikä mahdollisuuksia saada tietoa liikesalaisuuksista</a:t>
            </a:r>
          </a:p>
          <a:p>
            <a:pPr lvl="1"/>
            <a:r>
              <a:rPr lang="fi-FI" dirty="0"/>
              <a:t>Pankkivalvojilla usein / yleensä lähes rajaton tietojensaantioikeus</a:t>
            </a:r>
          </a:p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A65E99-C5E8-4768-82D8-A9847E846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3747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/>
          <a:lstStyle/>
          <a:p>
            <a:r>
              <a:rPr lang="fi-FI" dirty="0"/>
              <a:t>Basel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106" y="2204864"/>
            <a:ext cx="7704667" cy="4392488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Basel I alkoi vaikuttaa vanhanaikaiselta jo 1990-luvulla lopulla</a:t>
            </a:r>
          </a:p>
          <a:p>
            <a:pPr lvl="1"/>
            <a:r>
              <a:rPr lang="fi-FI" dirty="0"/>
              <a:t>Etenkin taseen ulkopuolisen toiminnan ja johdannaisten käytön lisääntyminen =&gt; oli mahdollista lisätä riskiä vaikuttamatta pääomien vaadittuun vähimmäismäärään</a:t>
            </a:r>
          </a:p>
          <a:p>
            <a:r>
              <a:rPr lang="fi-FI" dirty="0"/>
              <a:t>Perusperiaate : pääomien pitää kestää, jos tulee ikäviä yllätyksiä</a:t>
            </a:r>
          </a:p>
          <a:p>
            <a:pPr lvl="1"/>
            <a:r>
              <a:rPr lang="fi-FI" dirty="0"/>
              <a:t>Täysin riskitön toiminta =&gt; tappioita ei voi tulla =&gt; minimaalinen pääoma riittää estämään tilanteen, jossa velat &gt; varat</a:t>
            </a:r>
          </a:p>
          <a:p>
            <a:pPr lvl="1"/>
            <a:r>
              <a:rPr lang="fi-FI" dirty="0"/>
              <a:t>Pääomavaatimusten vastattava mahdollisimman hyvin riskiä</a:t>
            </a:r>
          </a:p>
          <a:p>
            <a:r>
              <a:rPr lang="fi-FI" dirty="0"/>
              <a:t>Pitkällinen valmisteluprosessi</a:t>
            </a:r>
          </a:p>
          <a:p>
            <a:r>
              <a:rPr lang="fi-FI" dirty="0"/>
              <a:t>Ensimmäinen luonnos julkaistiin 1999</a:t>
            </a:r>
          </a:p>
          <a:p>
            <a:r>
              <a:rPr lang="fi-FI" dirty="0"/>
              <a:t>Ei vaikuttanut juuri mitään pääomien määritelmään</a:t>
            </a:r>
          </a:p>
          <a:p>
            <a:r>
              <a:rPr lang="fi-FI" dirty="0"/>
              <a:t>Ei muuttanut 8 % minimivaatimusta</a:t>
            </a:r>
          </a:p>
          <a:p>
            <a:r>
              <a:rPr lang="fi-FI" dirty="0"/>
              <a:t>Vaikutti sitäkin enemmän riskien laskentaan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955575"/>
          </a:xfrm>
        </p:spPr>
        <p:txBody>
          <a:bodyPr/>
          <a:lstStyle/>
          <a:p>
            <a:r>
              <a:rPr lang="fi-FI" dirty="0"/>
              <a:t>Basel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28800"/>
            <a:ext cx="7704667" cy="4392488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Uusittu versio riskien laskennasta</a:t>
            </a:r>
          </a:p>
          <a:p>
            <a:pPr lvl="1"/>
            <a:r>
              <a:rPr lang="fi-FI" dirty="0"/>
              <a:t>Edelleen oltava omia varoja 8 % riskeistä, riskit uudella tavalla</a:t>
            </a:r>
          </a:p>
          <a:p>
            <a:pPr lvl="1"/>
            <a:r>
              <a:rPr lang="fi-FI" dirty="0"/>
              <a:t>Uutuus: luotto- ja markkinariskin lisäksi otettiin mukaan ”operationaalinen riski” / ”toiminnallinen riski”</a:t>
            </a:r>
          </a:p>
          <a:p>
            <a:pPr lvl="2"/>
            <a:r>
              <a:rPr lang="fi-FI" dirty="0"/>
              <a:t>Suunnilleen kaikki, mikä ei ole markkina- eikä luottoriskiä</a:t>
            </a:r>
          </a:p>
          <a:p>
            <a:pPr lvl="3"/>
            <a:r>
              <a:rPr lang="fi-FI" dirty="0"/>
              <a:t>Tietotekniset riskit, kavallukset, tulipalot…</a:t>
            </a:r>
          </a:p>
          <a:p>
            <a:pPr lvl="3"/>
            <a:r>
              <a:rPr lang="fi-FI" dirty="0"/>
              <a:t>Mittaaminen ei ehkä kovin kehittynyttä, mutta…</a:t>
            </a:r>
          </a:p>
          <a:p>
            <a:r>
              <a:rPr lang="fi-FI" dirty="0"/>
              <a:t>Vakavaraisuusluvun nimittäjä on:</a:t>
            </a:r>
          </a:p>
          <a:p>
            <a:pPr lvl="1"/>
            <a:r>
              <a:rPr lang="fi-FI" dirty="0"/>
              <a:t>Riskipainotetut saamiset+ 12½ (markkinariski + operationaalinen riski)</a:t>
            </a:r>
          </a:p>
          <a:p>
            <a:pPr lvl="1"/>
            <a:r>
              <a:rPr lang="fi-FI" dirty="0"/>
              <a:t>Mistä tulee 12,5?  </a:t>
            </a:r>
          </a:p>
          <a:p>
            <a:pPr lvl="2"/>
            <a:r>
              <a:rPr lang="fi-FI" dirty="0"/>
              <a:t>Vastaus:   1/12,5 = 0,08.</a:t>
            </a:r>
          </a:p>
          <a:p>
            <a:r>
              <a:rPr lang="fi-FI" dirty="0"/>
              <a:t>Vakavaraisuusvaatimus:</a:t>
            </a:r>
          </a:p>
          <a:p>
            <a:pPr lvl="1">
              <a:buNone/>
            </a:pPr>
            <a:r>
              <a:rPr lang="fi-FI" dirty="0"/>
              <a:t>[Omat pääomat]/[</a:t>
            </a:r>
            <a:r>
              <a:rPr lang="el-GR" dirty="0"/>
              <a:t>Σ</a:t>
            </a:r>
            <a:r>
              <a:rPr lang="fi-FI" dirty="0"/>
              <a:t>(saamisen </a:t>
            </a:r>
            <a:r>
              <a:rPr lang="fi-FI" dirty="0" err="1"/>
              <a:t>riskipaino*erän</a:t>
            </a:r>
            <a:r>
              <a:rPr lang="fi-FI" dirty="0"/>
              <a:t> suuruus)+12½*(markkinariskin operationaalisen riskin </a:t>
            </a:r>
            <a:r>
              <a:rPr lang="fi-FI" dirty="0" err="1"/>
              <a:t>po-vaatimus</a:t>
            </a:r>
            <a:r>
              <a:rPr lang="fi-FI" dirty="0"/>
              <a:t>)] ≥ 0,08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/>
          <a:lstStyle/>
          <a:p>
            <a:r>
              <a:rPr lang="fi-FI" dirty="0"/>
              <a:t>Riskityyppien laskenta Basel II:ssa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69872"/>
            <a:ext cx="8320438" cy="502517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Luottoriski</a:t>
            </a:r>
          </a:p>
          <a:p>
            <a:pPr lvl="1"/>
            <a:r>
              <a:rPr lang="fi-FI" dirty="0"/>
              <a:t>Vakiomenetelmä</a:t>
            </a:r>
          </a:p>
          <a:p>
            <a:pPr lvl="2"/>
            <a:r>
              <a:rPr lang="fi-FI" dirty="0"/>
              <a:t>Melko samantapainen kuin Basel I</a:t>
            </a:r>
          </a:p>
          <a:p>
            <a:pPr lvl="2"/>
            <a:r>
              <a:rPr lang="fi-FI" dirty="0"/>
              <a:t>Olennaisin poikkeus: luottoluokittelijoiden antamat riskiluokitukset riskipainojen perustana</a:t>
            </a:r>
          </a:p>
          <a:p>
            <a:pPr lvl="3"/>
            <a:r>
              <a:rPr lang="fi-FI" dirty="0"/>
              <a:t>Lisännyt ”</a:t>
            </a:r>
            <a:r>
              <a:rPr lang="fi-FI" dirty="0" err="1"/>
              <a:t>reittareiden</a:t>
            </a:r>
            <a:r>
              <a:rPr lang="fi-FI" dirty="0"/>
              <a:t>” aseman virallisuutta</a:t>
            </a:r>
          </a:p>
          <a:p>
            <a:pPr lvl="1"/>
            <a:r>
              <a:rPr lang="fi-FI" dirty="0"/>
              <a:t>Sisäiset luokitukset; IRBA: pankilla oma järjestelmä asiakkaiden riskien luokittelemiseksi</a:t>
            </a:r>
          </a:p>
          <a:p>
            <a:pPr lvl="2"/>
            <a:r>
              <a:rPr lang="fi-FI" dirty="0"/>
              <a:t>IRBA = </a:t>
            </a:r>
            <a:r>
              <a:rPr lang="fi-FI" dirty="0" err="1"/>
              <a:t>Internal</a:t>
            </a:r>
            <a:r>
              <a:rPr lang="fi-FI" dirty="0"/>
              <a:t> </a:t>
            </a:r>
            <a:r>
              <a:rPr lang="fi-FI" dirty="0" err="1"/>
              <a:t>Ratings</a:t>
            </a:r>
            <a:r>
              <a:rPr lang="fi-FI" dirty="0"/>
              <a:t> </a:t>
            </a:r>
            <a:r>
              <a:rPr lang="fi-FI" dirty="0" err="1"/>
              <a:t>Based</a:t>
            </a:r>
            <a:r>
              <a:rPr lang="fi-FI" dirty="0"/>
              <a:t> </a:t>
            </a:r>
            <a:r>
              <a:rPr lang="fi-FI" dirty="0" err="1"/>
              <a:t>Approach</a:t>
            </a:r>
            <a:endParaRPr lang="fi-FI" dirty="0"/>
          </a:p>
          <a:p>
            <a:pPr lvl="2"/>
            <a:r>
              <a:rPr lang="fi-FI" dirty="0"/>
              <a:t>Voidaan ottaa käyttöön valvojan suostumuksella</a:t>
            </a:r>
          </a:p>
          <a:p>
            <a:r>
              <a:rPr lang="fi-FI" dirty="0"/>
              <a:t>Markkinariski</a:t>
            </a:r>
          </a:p>
          <a:p>
            <a:pPr lvl="1"/>
            <a:r>
              <a:rPr lang="fi-FI" dirty="0"/>
              <a:t>Osakekurssien, valuuttakurssien, korkojen ym. vaihtelusta aiheutuva </a:t>
            </a:r>
          </a:p>
          <a:p>
            <a:r>
              <a:rPr lang="fi-FI" dirty="0"/>
              <a:t>Toiminnallinen eli operatiivinen riski; kaikki paitsi luotto- ja markkinariski</a:t>
            </a:r>
          </a:p>
          <a:p>
            <a:pPr lvl="1"/>
            <a:r>
              <a:rPr lang="fi-FI" dirty="0"/>
              <a:t>Perusmenetelmä: pääomavaatimus määräytyy eri toiminnoista saatujen tuottojen perusteella</a:t>
            </a:r>
          </a:p>
          <a:p>
            <a:pPr lvl="1"/>
            <a:r>
              <a:rPr lang="fi-FI" dirty="0"/>
              <a:t>Valvojan luvalla kehittyneempiä menetelmiä</a:t>
            </a:r>
          </a:p>
          <a:p>
            <a:r>
              <a:rPr lang="fi-FI" dirty="0"/>
              <a:t>Jo ennen kriisiä miellettiin, että pelkkä Basel II:n mukainen pääomitus ei riitä; ”alarajan alaraja”</a:t>
            </a:r>
          </a:p>
          <a:p>
            <a:pPr lvl="1"/>
            <a:r>
              <a:rPr lang="fi-FI" dirty="0"/>
              <a:t>ICAAP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/>
              <a:t>Luottoriski Basel II:ssa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484784"/>
            <a:ext cx="7704667" cy="5256584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Vakiomenetelmässä yksinkertainen</a:t>
            </a:r>
          </a:p>
          <a:p>
            <a:r>
              <a:rPr lang="fi-FI" dirty="0" err="1"/>
              <a:t>IRBA:ssa</a:t>
            </a:r>
            <a:r>
              <a:rPr lang="fi-FI" dirty="0"/>
              <a:t> ei enää yhtä suoraviivainen kuin Basel I:ssä</a:t>
            </a:r>
          </a:p>
          <a:p>
            <a:r>
              <a:rPr lang="fi-FI" dirty="0"/>
              <a:t>IRBA-malleissa ”Single </a:t>
            </a:r>
            <a:r>
              <a:rPr lang="fi-FI" dirty="0" err="1"/>
              <a:t>Asymptotic</a:t>
            </a:r>
            <a:r>
              <a:rPr lang="fi-FI" dirty="0"/>
              <a:t> </a:t>
            </a:r>
            <a:r>
              <a:rPr lang="fi-FI" dirty="0" err="1"/>
              <a:t>Risk</a:t>
            </a:r>
            <a:r>
              <a:rPr lang="fi-FI" dirty="0"/>
              <a:t> </a:t>
            </a:r>
            <a:r>
              <a:rPr lang="fi-FI" dirty="0" err="1"/>
              <a:t>Factor</a:t>
            </a:r>
            <a:r>
              <a:rPr lang="fi-FI" dirty="0"/>
              <a:t>”</a:t>
            </a:r>
          </a:p>
          <a:p>
            <a:pPr lvl="1"/>
            <a:r>
              <a:rPr lang="fi-FI" dirty="0"/>
              <a:t>Oletus: taustalla yksi ja vain yksi makrotalouden faktori/tekijä/voima, joka aiheuttaa luottotappioita</a:t>
            </a:r>
          </a:p>
          <a:p>
            <a:pPr lvl="1"/>
            <a:r>
              <a:rPr lang="fi-FI" dirty="0"/>
              <a:t>Pankin jokaisella velallisella lisäksi idiosynkraattinen riski ja ”lataus” tälle riskifaktorille</a:t>
            </a:r>
          </a:p>
          <a:p>
            <a:pPr lvl="1"/>
            <a:r>
              <a:rPr lang="fi-FI" dirty="0"/>
              <a:t>Ei ole esim. toimialoittaisia luottotappioita aiheuttavia faktoreita/voimia/tekijöitä</a:t>
            </a:r>
          </a:p>
          <a:p>
            <a:pPr lvl="1">
              <a:buFont typeface="Symbol"/>
              <a:buChar char="Þ"/>
            </a:pPr>
            <a:r>
              <a:rPr lang="fi-FI" dirty="0"/>
              <a:t>Saadaan monimutkaisempi kaava luottoriskille, joka tosin laadittu sellaiseksi, että yksittäisten </a:t>
            </a:r>
          </a:p>
          <a:p>
            <a:pPr lvl="1">
              <a:buNone/>
            </a:pPr>
            <a:r>
              <a:rPr lang="fi-FI" dirty="0"/>
              <a:t>velallisten riskit voidaan laskea yhteen</a:t>
            </a:r>
          </a:p>
          <a:p>
            <a:pPr lvl="1">
              <a:buNone/>
            </a:pPr>
            <a:r>
              <a:rPr lang="fi-FI" dirty="0" err="1"/>
              <a:t>Esim</a:t>
            </a:r>
            <a:r>
              <a:rPr lang="fi-FI" dirty="0"/>
              <a:t> vähittäisvastuut:</a:t>
            </a:r>
          </a:p>
          <a:p>
            <a:pPr lvl="1">
              <a:buNone/>
            </a:pPr>
            <a:endParaRPr lang="fi-FI" dirty="0"/>
          </a:p>
          <a:p>
            <a:pPr lvl="1">
              <a:buNone/>
            </a:pPr>
            <a:endParaRPr lang="fi-FI" dirty="0"/>
          </a:p>
          <a:p>
            <a:pPr lvl="1">
              <a:buNone/>
            </a:pPr>
            <a:endParaRPr lang="fi-FI" dirty="0"/>
          </a:p>
          <a:p>
            <a:pPr lvl="1">
              <a:buNone/>
            </a:pPr>
            <a:r>
              <a:rPr lang="fi-FI" dirty="0"/>
              <a:t>Missä R on luottotappioiden ja yleisen faktorin korrelaatiota kuvaava parametri (esim. kiinteistövakuudelliset 0,15), PD = luottotappion arvioitu todennäköisyys vuoden kuluessa ja N = standardin normaalijakauman kertymäfunktio, N</a:t>
            </a:r>
            <a:r>
              <a:rPr lang="fi-FI" baseline="30000" dirty="0"/>
              <a:t>-1</a:t>
            </a:r>
            <a:r>
              <a:rPr lang="fi-FI" dirty="0"/>
              <a:t> = </a:t>
            </a:r>
            <a:r>
              <a:rPr lang="fi-FI" dirty="0" err="1"/>
              <a:t>std</a:t>
            </a:r>
            <a:r>
              <a:rPr lang="fi-FI" dirty="0"/>
              <a:t> normaalijakauman käänteisfunktio, </a:t>
            </a:r>
          </a:p>
          <a:p>
            <a:pPr lvl="1">
              <a:buNone/>
            </a:pPr>
            <a:r>
              <a:rPr lang="fi-FI" dirty="0"/>
              <a:t>1,06 on mallin ”kalibrointiin” liittyvä parametri</a:t>
            </a:r>
          </a:p>
          <a:p>
            <a:pPr lvl="1">
              <a:buNone/>
            </a:pPr>
            <a:r>
              <a:rPr lang="fi-FI" dirty="0"/>
              <a:t>LGD= ”</a:t>
            </a:r>
            <a:r>
              <a:rPr lang="fi-FI" dirty="0" err="1"/>
              <a:t>Loss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Default</a:t>
            </a:r>
            <a:r>
              <a:rPr lang="fi-FI" dirty="0"/>
              <a:t>”; montako % saamisesta menee tappioksi, jos tappiota tulee</a:t>
            </a:r>
          </a:p>
          <a:p>
            <a:pPr lvl="1">
              <a:buFont typeface="Symbol"/>
              <a:buChar char="Þ"/>
            </a:pPr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4130" y="4005064"/>
            <a:ext cx="758067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67276"/>
          </a:xfrm>
        </p:spPr>
        <p:txBody>
          <a:bodyPr/>
          <a:lstStyle/>
          <a:p>
            <a:r>
              <a:rPr lang="fi-FI" dirty="0"/>
              <a:t>Luottoriski Basel II:ssa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560709"/>
            <a:ext cx="8431065" cy="184009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i-FI" dirty="0"/>
          </a:p>
          <a:p>
            <a:r>
              <a:rPr lang="fi-FI" dirty="0" err="1"/>
              <a:t>IRBA-malleja</a:t>
            </a:r>
            <a:r>
              <a:rPr lang="fi-FI" dirty="0"/>
              <a:t> kahdenlaisia</a:t>
            </a:r>
          </a:p>
          <a:p>
            <a:pPr lvl="1"/>
            <a:r>
              <a:rPr lang="fi-FI" dirty="0"/>
              <a:t>Perusmuotoinen: valvottava arvioi tappioiden todennäköisyyden (PD), siis millä </a:t>
            </a:r>
            <a:r>
              <a:rPr lang="fi-FI" dirty="0" err="1"/>
              <a:t>todennäk</a:t>
            </a:r>
            <a:r>
              <a:rPr lang="fi-FI" dirty="0"/>
              <a:t>. tulee joitain tappioita lainasta</a:t>
            </a:r>
          </a:p>
          <a:p>
            <a:pPr lvl="1"/>
            <a:r>
              <a:rPr lang="fi-FI" dirty="0"/>
              <a:t>Kehittynyt: valvottava arvioi itse myös </a:t>
            </a:r>
            <a:r>
              <a:rPr lang="fi-FI" dirty="0" err="1"/>
              <a:t>LGD:n</a:t>
            </a:r>
            <a:r>
              <a:rPr lang="fi-FI" dirty="0"/>
              <a:t> (</a:t>
            </a:r>
            <a:r>
              <a:rPr lang="fi-FI" dirty="0" err="1"/>
              <a:t>Loss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Default</a:t>
            </a:r>
            <a:r>
              <a:rPr lang="fi-FI" dirty="0"/>
              <a:t>, mikä osuus saatavasta menetetään luottotappiotapauksessa) ja EAD (</a:t>
            </a:r>
            <a:r>
              <a:rPr lang="fi-FI" dirty="0" err="1"/>
              <a:t>Exposure</a:t>
            </a:r>
            <a:r>
              <a:rPr lang="fi-FI" dirty="0"/>
              <a:t> At </a:t>
            </a:r>
            <a:r>
              <a:rPr lang="fi-FI" dirty="0" err="1"/>
              <a:t>Default</a:t>
            </a:r>
            <a:r>
              <a:rPr lang="fi-FI" dirty="0"/>
              <a:t>, mikä on saatavan määrä luottotappion toteutuessa)</a:t>
            </a:r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357298"/>
            <a:ext cx="5929354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10800000" flipV="1">
            <a:off x="4786314" y="1857364"/>
            <a:ext cx="271464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72396" y="1571612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Punaisen käyrän alle jäävä pinta-ala = 1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034" y="260648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fi-FI" dirty="0"/>
              <a:t>Kritiikkiä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502" y="1268760"/>
            <a:ext cx="8291264" cy="5328592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Tavoitteena oli, että keskimäärin pääomavaatimukset eivät muuttuisi </a:t>
            </a:r>
          </a:p>
          <a:p>
            <a:pPr lvl="1"/>
            <a:r>
              <a:rPr lang="fi-FI" dirty="0"/>
              <a:t>Tehtiin ”laskuharjoituksia”  todellisella datalla</a:t>
            </a:r>
          </a:p>
          <a:p>
            <a:pPr lvl="2"/>
            <a:r>
              <a:rPr lang="fi-FI" dirty="0"/>
              <a:t>Saatiin mm. parametri 1.06 luottoriskin laskukaavaan	</a:t>
            </a:r>
          </a:p>
          <a:p>
            <a:pPr lvl="1"/>
            <a:r>
              <a:rPr lang="fi-FI" dirty="0"/>
              <a:t>Lopputulos: pääomavaatimukset kuitenkin alenivat - miksi???? Sopeutettiin portfolioita??? Väärin laskettu???</a:t>
            </a:r>
          </a:p>
          <a:p>
            <a:r>
              <a:rPr lang="fi-FI" dirty="0"/>
              <a:t>Oliko uudistuksella jokin vaikutus finanssikriisiin?</a:t>
            </a:r>
          </a:p>
          <a:p>
            <a:pPr lvl="1"/>
            <a:r>
              <a:rPr lang="fi-FI" dirty="0"/>
              <a:t>Vastakkaisia näkemyksiä</a:t>
            </a:r>
          </a:p>
          <a:p>
            <a:pPr lvl="2"/>
            <a:r>
              <a:rPr lang="fi-FI" dirty="0"/>
              <a:t>”Pahimpia ongelmia aiheuttaneet instrumentit yleistyivät Basel I-aikana”</a:t>
            </a:r>
          </a:p>
          <a:p>
            <a:pPr lvl="2"/>
            <a:r>
              <a:rPr lang="fi-FI" dirty="0"/>
              <a:t>Mutta: johti pääomavaatimusten alenemiseen, mikä oli aavisteltavissa jo ennen järjestelmän voimaantuloa. Tämä ehkä </a:t>
            </a:r>
            <a:r>
              <a:rPr lang="fi-FI" dirty="0" err="1"/>
              <a:t>kontribuoi</a:t>
            </a:r>
            <a:r>
              <a:rPr lang="fi-FI" dirty="0"/>
              <a:t> kriisin syvyyteen?</a:t>
            </a:r>
          </a:p>
          <a:p>
            <a:r>
              <a:rPr lang="fi-FI" dirty="0"/>
              <a:t>”Säädelty liian yksityiskohtaisesti liian harvoja asioita”</a:t>
            </a:r>
          </a:p>
          <a:p>
            <a:r>
              <a:rPr lang="fi-FI" dirty="0" err="1"/>
              <a:t>IRBA-mallit</a:t>
            </a:r>
            <a:endParaRPr lang="fi-FI" dirty="0"/>
          </a:p>
          <a:p>
            <a:pPr lvl="1"/>
            <a:r>
              <a:rPr lang="fi-FI" dirty="0"/>
              <a:t>Heikennetäänkö luokituksia todella, jos pankilla alkaa olla ongelmia vakavaraisuutensa kanssa ja se uhkaa muuttua kriisitapaukseksi?</a:t>
            </a:r>
          </a:p>
          <a:p>
            <a:pPr lvl="1"/>
            <a:r>
              <a:rPr lang="fi-FI" dirty="0" err="1"/>
              <a:t>Prosyklisyys</a:t>
            </a:r>
            <a:r>
              <a:rPr lang="fi-FI" dirty="0"/>
              <a:t>! Taantuma uhkaa =&gt; riskipainot nousevat =&gt; pankkien vakavaraisuus heikkenee =&gt; pakko vähentää antolainausta =&gt; taantuma tulee =&gt; riskipainot nousevat…</a:t>
            </a:r>
          </a:p>
          <a:p>
            <a:r>
              <a:rPr lang="fi-FI" dirty="0"/>
              <a:t>Oli (on) omiaan aiheuttamaan / ruokkimaan kiinteistökuplaa?</a:t>
            </a:r>
          </a:p>
          <a:p>
            <a:pPr lvl="1"/>
            <a:r>
              <a:rPr lang="fi-FI" dirty="0"/>
              <a:t>Asuntolainoilla </a:t>
            </a:r>
            <a:r>
              <a:rPr lang="fi-FI" dirty="0" err="1"/>
              <a:t>IRBA-malleissa</a:t>
            </a:r>
            <a:r>
              <a:rPr lang="fi-FI" dirty="0"/>
              <a:t> yleensä hyvin alhaiset painot =&gt; houkutteleva kohde pankeille =&gt; annettiin liikaa asuntolainaa liian pienellä marginaalilla =&gt; asuntokupla?</a:t>
            </a:r>
          </a:p>
          <a:p>
            <a:endParaRPr lang="fi-FI" dirty="0"/>
          </a:p>
          <a:p>
            <a:pPr lvl="2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>
            <a:normAutofit/>
          </a:bodyPr>
          <a:lstStyle/>
          <a:p>
            <a:r>
              <a:rPr lang="fi-FI" dirty="0"/>
              <a:t>Basel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4864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fi-FI" dirty="0"/>
              <a:t>Baselin komitean reaktio siihen, että Basel II alkoi vaikuttaa liian löysältä vaatimukselta.</a:t>
            </a:r>
          </a:p>
          <a:p>
            <a:pPr lvl="1"/>
            <a:r>
              <a:rPr lang="fi-FI" dirty="0"/>
              <a:t>Tosiasiallisesti tarkoitus tiukentaa vakavaraisuusvaatimusta</a:t>
            </a:r>
          </a:p>
          <a:p>
            <a:pPr lvl="1"/>
            <a:r>
              <a:rPr lang="fi-FI" dirty="0"/>
              <a:t>Toi likviditeettisääntelyn takaisin</a:t>
            </a:r>
          </a:p>
          <a:p>
            <a:pPr lvl="1"/>
            <a:r>
              <a:rPr lang="fi-FI" dirty="0"/>
              <a:t>Omavaraisuusasteen sääntely vakavaraisuusvaatimuksen rinnalle</a:t>
            </a:r>
          </a:p>
          <a:p>
            <a:pPr lvl="2"/>
            <a:r>
              <a:rPr lang="fi-FI" dirty="0"/>
              <a:t>Yksinkertaistettu vakavaraisuuslaskelma, omat varat ja tase</a:t>
            </a:r>
          </a:p>
          <a:p>
            <a:r>
              <a:rPr lang="fi-FI" dirty="0"/>
              <a:t>EU:ssa laadittiin direktiivi (CRD IV) ja asetus</a:t>
            </a:r>
          </a:p>
          <a:p>
            <a:pPr lvl="1"/>
            <a:r>
              <a:rPr lang="fi-FI" dirty="0"/>
              <a:t>Pitkät, etenkin asetus (”CRR”; satoja sivuja pientä pränttiä)</a:t>
            </a:r>
          </a:p>
          <a:p>
            <a:pPr lvl="1"/>
            <a:r>
              <a:rPr lang="fi-FI" dirty="0"/>
              <a:t>Sisältää paljon kompromisseja</a:t>
            </a:r>
          </a:p>
          <a:p>
            <a:r>
              <a:rPr lang="fi-FI" dirty="0"/>
              <a:t>Direktiivi tuli voimaan tammikuusta 2014 alkaen, yksittäiset säädökset vähitellen 2019 mennessä</a:t>
            </a:r>
          </a:p>
          <a:p>
            <a:endParaRPr lang="fi-FI" dirty="0"/>
          </a:p>
          <a:p>
            <a:pPr>
              <a:buNone/>
            </a:pPr>
            <a:endParaRPr lang="fi-FI" dirty="0"/>
          </a:p>
          <a:p>
            <a:pPr lvl="1"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954" y="497803"/>
            <a:ext cx="7704667" cy="595535"/>
          </a:xfrm>
        </p:spPr>
        <p:txBody>
          <a:bodyPr>
            <a:normAutofit fontScale="90000"/>
          </a:bodyPr>
          <a:lstStyle/>
          <a:p>
            <a:r>
              <a:rPr lang="fi-FI" dirty="0"/>
              <a:t>Basel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28800"/>
            <a:ext cx="7704667" cy="4371016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8 % vaatimus ei muutu, mutta sen päälle tai lisäksi tulee lisäpääomavaatimuksia, jotka hiukan ”joustavampia”</a:t>
            </a:r>
          </a:p>
          <a:p>
            <a:pPr lvl="1"/>
            <a:r>
              <a:rPr lang="fi-FI" dirty="0"/>
              <a:t>Kokonaisvaatimus = perinteinen vaatimus + lisäpääomavaatimuksia</a:t>
            </a:r>
          </a:p>
          <a:p>
            <a:r>
              <a:rPr lang="fi-FI" dirty="0"/>
              <a:t>Omien pääomien määritelmä tiukemmaksi</a:t>
            </a:r>
          </a:p>
          <a:p>
            <a:pPr lvl="1"/>
            <a:r>
              <a:rPr lang="fi-FI" dirty="0" err="1"/>
              <a:t>Tier</a:t>
            </a:r>
            <a:r>
              <a:rPr lang="fi-FI" dirty="0"/>
              <a:t> 1:tä oltava 6 %. </a:t>
            </a:r>
          </a:p>
          <a:p>
            <a:pPr lvl="1"/>
            <a:r>
              <a:rPr lang="fi-FI" dirty="0"/>
              <a:t>Lisätään osakepääoman ym. ”kovimman” </a:t>
            </a:r>
            <a:r>
              <a:rPr lang="fi-FI" dirty="0" err="1"/>
              <a:t>Tier</a:t>
            </a:r>
            <a:r>
              <a:rPr lang="fi-FI" dirty="0"/>
              <a:t> 1:n vaatimusta 4½%iin (ydinpääoma, osa </a:t>
            </a:r>
            <a:r>
              <a:rPr lang="fi-FI" dirty="0" err="1"/>
              <a:t>Tier</a:t>
            </a:r>
            <a:r>
              <a:rPr lang="fi-FI" dirty="0"/>
              <a:t> 1:stä, vain osake- ja osuuspääoma, kantarahasto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  <a:p>
            <a:pPr lvl="1"/>
            <a:r>
              <a:rPr lang="fi-FI" dirty="0" err="1"/>
              <a:t>Tier</a:t>
            </a:r>
            <a:r>
              <a:rPr lang="fi-FI" dirty="0"/>
              <a:t> 3:sta luovuttu</a:t>
            </a:r>
          </a:p>
          <a:p>
            <a:r>
              <a:rPr lang="fi-FI" dirty="0"/>
              <a:t>Ei olennaisia muutoksia luotto- markkina- tai operatiivisten riskien laskentaan</a:t>
            </a:r>
          </a:p>
          <a:p>
            <a:pPr lvl="1"/>
            <a:r>
              <a:rPr lang="fi-FI" dirty="0"/>
              <a:t>Tosin: johdannaisiin liittyvissä vastapuolipositioissa alemmat riskipainot keskusvastapuolille</a:t>
            </a:r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27</a:t>
            </a:fld>
            <a:endParaRPr lang="fi-FI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937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i-FI" dirty="0"/>
              <a:t>Basel III – vastasyklinen ”pääomapuskuri”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808" y="1947335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Virallisesti: muuttuva lisäpääomavaatimus</a:t>
            </a:r>
          </a:p>
          <a:p>
            <a:r>
              <a:rPr lang="fi-FI" dirty="0" err="1"/>
              <a:t>CCyB</a:t>
            </a:r>
            <a:endParaRPr lang="fi-FI" dirty="0"/>
          </a:p>
          <a:p>
            <a:r>
              <a:rPr lang="fi-FI" dirty="0"/>
              <a:t>Vakavaraisuusvaatimusta nostetaan kansallisesti, jos luottomarkkinoilla merkkejä ”ylikuumenemisesta”</a:t>
            </a:r>
          </a:p>
          <a:p>
            <a:pPr lvl="1"/>
            <a:r>
              <a:rPr lang="fi-FI" dirty="0"/>
              <a:t>Max 2½ prosenttiyksikköä, poikkeustapauksissa enemmän (Suomessa </a:t>
            </a:r>
            <a:r>
              <a:rPr lang="fi-FI" dirty="0" err="1"/>
              <a:t>max</a:t>
            </a:r>
            <a:r>
              <a:rPr lang="fi-FI" dirty="0"/>
              <a:t> 2½ %)</a:t>
            </a:r>
          </a:p>
          <a:p>
            <a:r>
              <a:rPr lang="fi-FI" dirty="0"/>
              <a:t>Jokaisessa ETA-maassa oltava makrovakausviranomainen, joka päättää kansallisesti mm tästä</a:t>
            </a:r>
          </a:p>
          <a:p>
            <a:pPr lvl="1"/>
            <a:r>
              <a:rPr lang="fi-FI" dirty="0"/>
              <a:t>Suomi: Finanssivalvonnan johtokunta</a:t>
            </a:r>
          </a:p>
          <a:p>
            <a:r>
              <a:rPr lang="fi-FI" dirty="0"/>
              <a:t>Olennaista pankin asiakkaan kotimaa, ei pankin kotimaa</a:t>
            </a:r>
          </a:p>
          <a:p>
            <a:r>
              <a:rPr lang="fi-FI" dirty="0"/>
              <a:t>Jos asiakkaita useissa maissa, määräytyy asiakkaiden kotimaiden pääomapuskurivaatimusten painotettuna keskiarvona</a:t>
            </a:r>
          </a:p>
          <a:p>
            <a:r>
              <a:rPr lang="fi-FI" dirty="0"/>
              <a:t>Pääsääntöisesti lisäpääomavaatimus asetettava, jos luottokanta/BKT –suhdeluku trendiarvonsa yläpuolella</a:t>
            </a:r>
          </a:p>
          <a:p>
            <a:pPr lvl="1"/>
            <a:r>
              <a:rPr lang="fi-FI" dirty="0"/>
              <a:t>Muiden kriteereiden käyttö EU-maissa käytännössä pakollista kansallisille viranomaisille</a:t>
            </a:r>
          </a:p>
          <a:p>
            <a:pPr lvl="1">
              <a:buNone/>
            </a:pP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28</a:t>
            </a:fld>
            <a:endParaRPr lang="fi-FI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Basel III – muita lisäpääomavaatimuksia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SIFI/ </a:t>
            </a:r>
            <a:r>
              <a:rPr lang="fi-FI" dirty="0" err="1"/>
              <a:t>Systemically</a:t>
            </a:r>
            <a:r>
              <a:rPr lang="fi-FI" dirty="0"/>
              <a:t> </a:t>
            </a:r>
            <a:r>
              <a:rPr lang="fi-FI" dirty="0" err="1"/>
              <a:t>Important</a:t>
            </a:r>
            <a:r>
              <a:rPr lang="fi-FI" dirty="0"/>
              <a:t> Financial </a:t>
            </a:r>
            <a:r>
              <a:rPr lang="fi-FI" dirty="0" err="1"/>
              <a:t>Institution</a:t>
            </a:r>
            <a:endParaRPr lang="fi-FI" dirty="0"/>
          </a:p>
          <a:p>
            <a:pPr lvl="1"/>
            <a:r>
              <a:rPr lang="fi-FI" dirty="0"/>
              <a:t>G-SIFI, 1-3½ % lisäpääomavaatimusta</a:t>
            </a:r>
          </a:p>
          <a:p>
            <a:pPr lvl="1"/>
            <a:r>
              <a:rPr lang="fi-FI" dirty="0"/>
              <a:t>Tavallinen SIFI (O-SII, kansallisesti tai EU:ssa tärkeä) =&gt; 0 -  2% lisäpääomavaatimus</a:t>
            </a:r>
          </a:p>
          <a:p>
            <a:r>
              <a:rPr lang="fi-FI" dirty="0"/>
              <a:t>”Capital </a:t>
            </a:r>
            <a:r>
              <a:rPr lang="fi-FI" dirty="0" err="1"/>
              <a:t>conservation</a:t>
            </a:r>
            <a:r>
              <a:rPr lang="fi-FI" dirty="0"/>
              <a:t> </a:t>
            </a:r>
            <a:r>
              <a:rPr lang="fi-FI" dirty="0" err="1"/>
              <a:t>buffer</a:t>
            </a:r>
            <a:r>
              <a:rPr lang="fi-FI" dirty="0"/>
              <a:t>”</a:t>
            </a:r>
          </a:p>
          <a:p>
            <a:pPr lvl="1"/>
            <a:r>
              <a:rPr lang="fi-FI" dirty="0"/>
              <a:t>Kaikkia luottolaitoksia koskeva ylimääräinen pääomavaatimus, 2,5 % riskipainotetuista eristä</a:t>
            </a:r>
          </a:p>
          <a:p>
            <a:pPr lvl="1"/>
            <a:r>
              <a:rPr lang="fi-FI" dirty="0"/>
              <a:t>CET1-pääomia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2355" cy="955575"/>
          </a:xfrm>
        </p:spPr>
        <p:txBody>
          <a:bodyPr/>
          <a:lstStyle/>
          <a:p>
            <a:r>
              <a:rPr lang="fi-FI" dirty="0"/>
              <a:t>Rahoitusvalvonta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976" y="1556792"/>
            <a:ext cx="7704667" cy="497033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Pankkitoimiala yksi tiukimmin valvotuista toimialoista</a:t>
            </a:r>
          </a:p>
          <a:p>
            <a:pPr lvl="1"/>
            <a:r>
              <a:rPr lang="fi-FI" dirty="0"/>
              <a:t>Ollut jo pitkään</a:t>
            </a:r>
          </a:p>
          <a:p>
            <a:pPr lvl="1"/>
            <a:r>
              <a:rPr lang="fi-FI" dirty="0"/>
              <a:t>Oma valvontavirasto (lähes ?) kaikissa maissa</a:t>
            </a:r>
          </a:p>
          <a:p>
            <a:pPr lvl="1"/>
            <a:r>
              <a:rPr lang="fi-FI" dirty="0"/>
              <a:t>Säännölliset raportointivelvollisuudet yrityksillä</a:t>
            </a:r>
          </a:p>
          <a:p>
            <a:r>
              <a:rPr lang="fi-FI" dirty="0"/>
              <a:t>Ainoa toimiala, jolla rutiininomaisesti yritysten vakavaraisuutta ja maksuvalmiutta koskevia säädöksiä</a:t>
            </a:r>
          </a:p>
          <a:p>
            <a:pPr lvl="1"/>
            <a:r>
              <a:rPr lang="fi-FI" dirty="0"/>
              <a:t>Tosin vakuutuksessakin vakavaraisuussäädöksiä, mutta ei maksuvalmiutta koskevia!</a:t>
            </a:r>
          </a:p>
          <a:p>
            <a:pPr lvl="1"/>
            <a:r>
              <a:rPr lang="fi-FI" dirty="0"/>
              <a:t>Vakuutusyhtiöllä ei talletuspakovaaraa =&gt; ei tarvita maksuvalmiusvaatimuksia</a:t>
            </a:r>
          </a:p>
          <a:p>
            <a:r>
              <a:rPr lang="fi-FI" dirty="0"/>
              <a:t>Perinteinen argumentti tiukan valvonnan puolesta: kaikki tehdään asiakkaiden rahoilla </a:t>
            </a:r>
          </a:p>
          <a:p>
            <a:r>
              <a:rPr lang="fi-FI" dirty="0"/>
              <a:t>Lisäksi: toimialan täydellinen riippuvuus luottamuksesta</a:t>
            </a:r>
          </a:p>
          <a:p>
            <a:pPr lvl="1"/>
            <a:r>
              <a:rPr lang="fi-FI" dirty="0"/>
              <a:t>Talletuspaot!</a:t>
            </a:r>
          </a:p>
          <a:p>
            <a:pPr lvl="1"/>
            <a:r>
              <a:rPr lang="fi-FI" dirty="0"/>
              <a:t>”Olemme Finanssivalvonnan valvonnassa” = mainoslause</a:t>
            </a:r>
          </a:p>
          <a:p>
            <a:r>
              <a:rPr lang="fi-FI" dirty="0"/>
              <a:t>Valvontaa yleensä kiristetty tai muutettu reaktiona rahoitusmarkkinoiden kriiseihin</a:t>
            </a:r>
          </a:p>
          <a:p>
            <a:pPr lvl="1"/>
            <a:r>
              <a:rPr lang="fi-FI" dirty="0"/>
              <a:t>Esim. Suomessa Pankkitarkastusvirasto perustettiin 1922 reaktiona 1920-luvun alun pankkikriisiin, Rahoitustarkastus 1993 reaktiona 1990-luvun alun pankkikriisiin, Euroopan pankkiunioni reaktiona 2008 kriisiin…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</a:t>
            </a:fld>
            <a:endParaRPr lang="fi-FI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87623"/>
          </a:xfrm>
        </p:spPr>
        <p:txBody>
          <a:bodyPr/>
          <a:lstStyle/>
          <a:p>
            <a:r>
              <a:rPr lang="fi-FI" dirty="0"/>
              <a:t>Basel III - lisäpääomavaatimuksia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Systeemiriskipuskuri</a:t>
            </a:r>
          </a:p>
          <a:p>
            <a:pPr lvl="1"/>
            <a:r>
              <a:rPr lang="fi-FI" dirty="0"/>
              <a:t>EU:n erikoisuus – ei muualla, ei Baselista</a:t>
            </a:r>
          </a:p>
          <a:p>
            <a:pPr lvl="1"/>
            <a:r>
              <a:rPr lang="fi-FI" dirty="0"/>
              <a:t>Jäsenvaltio voi halutessaan ottaa käyttöön – melkein kaikki EU-maat ottaneet ainakin lainsäädäntöön</a:t>
            </a:r>
          </a:p>
          <a:p>
            <a:pPr lvl="1"/>
            <a:r>
              <a:rPr lang="fi-FI" dirty="0"/>
              <a:t>Suomessa Finanssivalvonnan johtokunta voi määrätä, kaikille pankeille tai vain joillekin</a:t>
            </a:r>
          </a:p>
          <a:p>
            <a:r>
              <a:rPr lang="fi-FI" dirty="0"/>
              <a:t>Vakavaraisuusvaatimus kokonaisuudessaan:</a:t>
            </a:r>
          </a:p>
          <a:p>
            <a:pPr lvl="1"/>
            <a:r>
              <a:rPr lang="fi-FI" dirty="0"/>
              <a:t>Perusvaatimus + lisäpääomavaatimukset, lasketaan yhteen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30</a:t>
            </a:fld>
            <a:endParaRPr lang="fi-F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Omavaraisuusaste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132855"/>
            <a:ext cx="7704667" cy="3975317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“</a:t>
            </a:r>
            <a:r>
              <a:rPr lang="fi-FI" dirty="0" err="1"/>
              <a:t>Leverage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”</a:t>
            </a:r>
          </a:p>
          <a:p>
            <a:r>
              <a:rPr lang="fi-FI" dirty="0"/>
              <a:t>Malliriski: entä jos riskit laskettu väärin?</a:t>
            </a:r>
          </a:p>
          <a:p>
            <a:pPr marL="0" indent="0">
              <a:buNone/>
            </a:pPr>
            <a:r>
              <a:rPr lang="fi-FI" dirty="0"/>
              <a:t>=&gt; Tehdään toinen vakavaraisuuslaskelma, jossa ei käytetä riskipainoja</a:t>
            </a:r>
          </a:p>
          <a:p>
            <a:r>
              <a:rPr lang="fi-FI" dirty="0"/>
              <a:t>Vaatimus: Omat pääomat / taseen loppusumma &gt; 3%</a:t>
            </a:r>
          </a:p>
          <a:p>
            <a:r>
              <a:rPr lang="fi-FI" dirty="0"/>
              <a:t>Ei normaalin vakavaraisuusvaatimuksen päälle tuleva lisävaatimus, vaan rinnalla oleva toinen, riippumaton ja erillinen vaatimus</a:t>
            </a:r>
          </a:p>
          <a:p>
            <a:pPr lvl="1"/>
            <a:r>
              <a:rPr lang="fi-FI" dirty="0"/>
              <a:t>Samat pääomat voi laskea molempiin lukuihin mukaan. </a:t>
            </a:r>
          </a:p>
          <a:p>
            <a:pPr lvl="1"/>
            <a:r>
              <a:rPr lang="fi-FI" dirty="0"/>
              <a:t>Siis </a:t>
            </a:r>
            <a:r>
              <a:rPr lang="fi-FI" b="1" dirty="0"/>
              <a:t>ei</a:t>
            </a:r>
            <a:r>
              <a:rPr lang="fi-FI" dirty="0"/>
              <a:t> </a:t>
            </a:r>
            <a:r>
              <a:rPr lang="fi-FI" dirty="0" err="1"/>
              <a:t>näin:”Vakavaraisuutemme</a:t>
            </a:r>
            <a:r>
              <a:rPr lang="fi-FI" dirty="0"/>
              <a:t> täyttää juuri ja juuri minimivaatimukset. Pitää järjestää osakeanti, koska omavaraisuusastevaatimuksen täyttämiseen ei jää jäljelle yhtään pääomia.”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33284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/>
          <a:lstStyle/>
          <a:p>
            <a:r>
              <a:rPr lang="fi-FI" dirty="0"/>
              <a:t>Basel III - likviditeettisääntely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32855"/>
            <a:ext cx="7704667" cy="4267943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Maksuvalmiusvaatimus (</a:t>
            </a:r>
            <a:r>
              <a:rPr lang="fi-FI" dirty="0" err="1"/>
              <a:t>Liquidity</a:t>
            </a:r>
            <a:r>
              <a:rPr lang="fi-FI" dirty="0"/>
              <a:t> </a:t>
            </a:r>
            <a:r>
              <a:rPr lang="fi-FI" dirty="0" err="1"/>
              <a:t>coverage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(Helposti myytävissä olevat korkealaatuiset likvidit varat)/(Näiden varojen vaadittu määrä) &gt;1  </a:t>
            </a:r>
          </a:p>
          <a:p>
            <a:pPr lvl="1"/>
            <a:r>
              <a:rPr lang="fi-FI" dirty="0"/>
              <a:t>Varojen pitäisi riittää </a:t>
            </a:r>
            <a:r>
              <a:rPr lang="fi-FI" dirty="0" err="1"/>
              <a:t>kassastamaksuihin</a:t>
            </a:r>
            <a:r>
              <a:rPr lang="fi-FI" dirty="0"/>
              <a:t> 30 päivän ajan kriisitilanteessa</a:t>
            </a:r>
          </a:p>
          <a:p>
            <a:pPr lvl="1"/>
            <a:r>
              <a:rPr lang="fi-FI" dirty="0"/>
              <a:t>Kriisitilanteessa saa tilapäisesti pudota alle sadan prosentin</a:t>
            </a:r>
          </a:p>
          <a:p>
            <a:r>
              <a:rPr lang="fi-FI" dirty="0"/>
              <a:t>Pysyvän varainhankinnan vaatimus (Net </a:t>
            </a:r>
            <a:r>
              <a:rPr lang="fi-FI" dirty="0" err="1"/>
              <a:t>Stable</a:t>
            </a:r>
            <a:r>
              <a:rPr lang="fi-FI" dirty="0"/>
              <a:t> </a:t>
            </a:r>
            <a:r>
              <a:rPr lang="fi-FI" dirty="0" err="1"/>
              <a:t>Funding</a:t>
            </a:r>
            <a:r>
              <a:rPr lang="fi-FI" dirty="0"/>
              <a:t> </a:t>
            </a:r>
            <a:r>
              <a:rPr lang="fi-FI" dirty="0" err="1"/>
              <a:t>Ratio</a:t>
            </a:r>
            <a:r>
              <a:rPr lang="fi-FI" dirty="0"/>
              <a:t>) </a:t>
            </a:r>
          </a:p>
          <a:p>
            <a:pPr lvl="1"/>
            <a:r>
              <a:rPr lang="fi-FI" dirty="0"/>
              <a:t>(Saatavilla oleva vakaa rahoitus)/(vaadittu vakaa rahoitus)&gt;1</a:t>
            </a:r>
          </a:p>
          <a:p>
            <a:pPr lvl="1"/>
            <a:r>
              <a:rPr lang="fi-FI" dirty="0"/>
              <a:t>	Saatavilla oleva = osakepääoma, yli vuoden velat, vähittäistalletukset…</a:t>
            </a:r>
          </a:p>
          <a:p>
            <a:pPr lvl="1"/>
            <a:r>
              <a:rPr lang="fi-FI" dirty="0"/>
              <a:t>	Vaadittu vakaa rahoitus; laskenta monimutkaista, jokaisella sijoituskohteella oma kertoimensa</a:t>
            </a:r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32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fi-FI" dirty="0"/>
              <a:t>Rahoitusvalvonta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271" y="1484784"/>
            <a:ext cx="7982355" cy="5373216"/>
          </a:xfrm>
        </p:spPr>
        <p:txBody>
          <a:bodyPr>
            <a:normAutofit/>
          </a:bodyPr>
          <a:lstStyle/>
          <a:p>
            <a:r>
              <a:rPr lang="fi-FI" dirty="0"/>
              <a:t>Kahdenlaista valvontaa:</a:t>
            </a:r>
          </a:p>
          <a:p>
            <a:pPr lvl="1"/>
            <a:r>
              <a:rPr lang="fi-FI" dirty="0"/>
              <a:t>Valvontakäynnit valvottavan toimipisteisiin</a:t>
            </a:r>
          </a:p>
          <a:p>
            <a:pPr lvl="2"/>
            <a:r>
              <a:rPr lang="fi-FI" dirty="0"/>
              <a:t>Varsinaiset tarkastukset</a:t>
            </a:r>
          </a:p>
          <a:p>
            <a:pPr lvl="1"/>
            <a:r>
              <a:rPr lang="fi-FI" dirty="0"/>
              <a:t>”</a:t>
            </a:r>
            <a:r>
              <a:rPr lang="fi-FI" dirty="0" err="1"/>
              <a:t>Off-site</a:t>
            </a:r>
            <a:r>
              <a:rPr lang="fi-FI" dirty="0"/>
              <a:t>”</a:t>
            </a:r>
          </a:p>
          <a:p>
            <a:pPr lvl="2"/>
            <a:r>
              <a:rPr lang="fi-FI" dirty="0"/>
              <a:t>Raportoinnin perusteella</a:t>
            </a:r>
          </a:p>
          <a:p>
            <a:pPr lvl="2"/>
            <a:r>
              <a:rPr lang="fi-FI" dirty="0"/>
              <a:t>Merkitys  lisääntynyt</a:t>
            </a:r>
          </a:p>
          <a:p>
            <a:r>
              <a:rPr lang="fi-FI" dirty="0"/>
              <a:t>Voi kohdistua joko:</a:t>
            </a:r>
          </a:p>
          <a:p>
            <a:pPr lvl="1"/>
            <a:r>
              <a:rPr lang="fi-FI" dirty="0"/>
              <a:t>Toiminnan lainmukaisuuteen - perinteinen pääpainopiste</a:t>
            </a:r>
          </a:p>
          <a:p>
            <a:pPr lvl="1"/>
            <a:r>
              <a:rPr lang="fi-FI" dirty="0"/>
              <a:t>Riskinottoon, merkitys korostunut</a:t>
            </a:r>
          </a:p>
          <a:p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4</a:t>
            </a:fld>
            <a:endParaRPr lang="fi-FI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fi-FI" dirty="0"/>
              <a:t>Sääntely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199" y="1700808"/>
            <a:ext cx="8291264" cy="504056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Perusperiaate: julkisen vallan toimia tarvitaan, jos on tapahtunut ”</a:t>
            </a:r>
            <a:r>
              <a:rPr lang="fi-FI" dirty="0" err="1"/>
              <a:t>market</a:t>
            </a:r>
            <a:r>
              <a:rPr lang="fi-FI" dirty="0"/>
              <a:t> </a:t>
            </a:r>
            <a:r>
              <a:rPr lang="fi-FI" dirty="0" err="1"/>
              <a:t>failure</a:t>
            </a:r>
            <a:r>
              <a:rPr lang="fi-FI" dirty="0"/>
              <a:t>”</a:t>
            </a:r>
          </a:p>
          <a:p>
            <a:r>
              <a:rPr lang="fi-FI" dirty="0"/>
              <a:t>Aiemmilla luennoilla nähty, että pankeille voi muodostua intressi liialliselle riskinotolle</a:t>
            </a:r>
          </a:p>
          <a:p>
            <a:pPr lvl="1"/>
            <a:r>
              <a:rPr lang="fi-FI" dirty="0"/>
              <a:t>Moraalikato (</a:t>
            </a:r>
            <a:r>
              <a:rPr lang="fi-FI" dirty="0" err="1"/>
              <a:t>moral</a:t>
            </a:r>
            <a:r>
              <a:rPr lang="fi-FI" dirty="0"/>
              <a:t> </a:t>
            </a:r>
            <a:r>
              <a:rPr lang="fi-FI" dirty="0" err="1"/>
              <a:t>hazard</a:t>
            </a:r>
            <a:r>
              <a:rPr lang="fi-FI" dirty="0"/>
              <a:t>): Talletussuoja ja implisiittiset takaukset, joista vaikea sanoutua uskottavasti irti: voitot yksityisiä, tappiot julkisia =&gt; julkisen vallan kannattaa osallistua pankkien toimintaa koskevaan päätöksentekoon, siis säännellä toimintaa ja pyrkiä estämään riskinottoa</a:t>
            </a:r>
          </a:p>
          <a:p>
            <a:pPr lvl="1"/>
            <a:r>
              <a:rPr lang="fi-FI" dirty="0" err="1"/>
              <a:t>Adverse</a:t>
            </a:r>
            <a:r>
              <a:rPr lang="fi-FI" dirty="0"/>
              <a:t> </a:t>
            </a:r>
            <a:r>
              <a:rPr lang="fi-FI" dirty="0" err="1"/>
              <a:t>selection</a:t>
            </a:r>
            <a:r>
              <a:rPr lang="fi-FI" dirty="0"/>
              <a:t>: virallisten ja implisiittisten/oletettujen turvaverkkojen takia hyvä paikka tehdä riskipitoisia sijoituksia on pankkisektori</a:t>
            </a:r>
          </a:p>
          <a:p>
            <a:pPr lvl="2"/>
            <a:r>
              <a:rPr lang="fi-FI" dirty="0"/>
              <a:t>Riski ei heijastu kunnolla rahoituksen hintaan</a:t>
            </a:r>
          </a:p>
          <a:p>
            <a:pPr lvl="1"/>
            <a:r>
              <a:rPr lang="fi-FI" dirty="0"/>
              <a:t>Suuri(n) osa pankkisääntelystä on riskinoton rajoittamista</a:t>
            </a:r>
          </a:p>
          <a:p>
            <a:pPr lvl="2"/>
            <a:r>
              <a:rPr lang="fi-FI" dirty="0"/>
              <a:t>Tuskin koskaan missään ollut yhtään pankkeja koskevaa säädöstä, joka olisi pakottanut ottamaan riskejä?</a:t>
            </a:r>
          </a:p>
          <a:p>
            <a:pPr lvl="2"/>
            <a:r>
              <a:rPr lang="fi-FI" dirty="0"/>
              <a:t>Kuluttajansuoja-asiat usein eri viranomaisella kuin riskinoton ehkäiseminen.</a:t>
            </a:r>
          </a:p>
          <a:p>
            <a:r>
              <a:rPr lang="fi-FI" dirty="0"/>
              <a:t>Lisäsyitä pankkien sääntelylle</a:t>
            </a:r>
          </a:p>
          <a:p>
            <a:pPr lvl="1"/>
            <a:r>
              <a:rPr lang="fi-FI" dirty="0"/>
              <a:t>Rahanpesun torjuminen</a:t>
            </a:r>
          </a:p>
          <a:p>
            <a:pPr lvl="1"/>
            <a:r>
              <a:rPr lang="fi-FI" dirty="0"/>
              <a:t>Verovilpin ja harmaan talouden torjuminen</a:t>
            </a:r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39551"/>
          </a:xfrm>
        </p:spPr>
        <p:txBody>
          <a:bodyPr/>
          <a:lstStyle/>
          <a:p>
            <a:r>
              <a:rPr lang="fi-FI" dirty="0"/>
              <a:t>Ongelmia sääntelyssä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7704667" cy="5256584"/>
          </a:xfrm>
        </p:spPr>
        <p:txBody>
          <a:bodyPr>
            <a:normAutofit/>
          </a:bodyPr>
          <a:lstStyle/>
          <a:p>
            <a:r>
              <a:rPr lang="fi-FI" dirty="0"/>
              <a:t>Ellei ole markkinaepäonnistumista, julkisen vallan regulaatio aiheuttaa vain kustannuksia</a:t>
            </a:r>
          </a:p>
          <a:p>
            <a:r>
              <a:rPr lang="fi-FI" dirty="0"/>
              <a:t>Mahdollisesti aiheuttaa moraalikatoa</a:t>
            </a:r>
          </a:p>
          <a:p>
            <a:pPr lvl="1"/>
            <a:r>
              <a:rPr lang="fi-FI" dirty="0"/>
              <a:t>Yleisö luottaa liikaa valtion valvontaan (ja takaukseen ?) =&gt; eivät enää kiinnitä huomiota riskeihin</a:t>
            </a:r>
          </a:p>
          <a:p>
            <a:r>
              <a:rPr lang="fi-FI" dirty="0"/>
              <a:t>”</a:t>
            </a:r>
            <a:r>
              <a:rPr lang="fi-FI" dirty="0" err="1"/>
              <a:t>Regulatory</a:t>
            </a:r>
            <a:r>
              <a:rPr lang="fi-FI" dirty="0"/>
              <a:t> </a:t>
            </a:r>
            <a:r>
              <a:rPr lang="fi-FI" dirty="0" err="1"/>
              <a:t>forbearance</a:t>
            </a:r>
            <a:r>
              <a:rPr lang="fi-FI" dirty="0"/>
              <a:t>”</a:t>
            </a:r>
          </a:p>
          <a:p>
            <a:pPr lvl="1"/>
            <a:r>
              <a:rPr lang="fi-FI" dirty="0" err="1"/>
              <a:t>Aikainkonsistenttiusongelma</a:t>
            </a:r>
            <a:r>
              <a:rPr lang="fi-FI" dirty="0"/>
              <a:t>: lähes mahdotonta etukäteen sitoutua johonkin politiikkaan</a:t>
            </a:r>
          </a:p>
          <a:p>
            <a:pPr lvl="1"/>
            <a:r>
              <a:rPr lang="fi-FI" dirty="0"/>
              <a:t>Paineet noudattaa lepsumpia käytäntöjä, jos kriisi päällä</a:t>
            </a:r>
          </a:p>
          <a:p>
            <a:pPr lvl="1"/>
            <a:r>
              <a:rPr lang="fi-FI" dirty="0"/>
              <a:t>Julkisen vallan interventio voi saada yleisön panikoimaan =&gt; ei kannata tehdä mitään?</a:t>
            </a:r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6</a:t>
            </a:fld>
            <a:endParaRPr lang="fi-FI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7492B-66E1-6775-7F35-E1E718B4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/>
          <a:lstStyle/>
          <a:p>
            <a:r>
              <a:rPr lang="en-GB" dirty="0" err="1"/>
              <a:t>Ongelmia</a:t>
            </a:r>
            <a:r>
              <a:rPr lang="en-GB" dirty="0"/>
              <a:t> </a:t>
            </a:r>
            <a:r>
              <a:rPr lang="en-GB" dirty="0" err="1"/>
              <a:t>sääntelyssä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776A-B068-269B-54BF-E079AC40B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628800"/>
            <a:ext cx="7910347" cy="4844498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”</a:t>
            </a:r>
            <a:r>
              <a:rPr lang="fi-FI" dirty="0" err="1"/>
              <a:t>Agency</a:t>
            </a:r>
            <a:r>
              <a:rPr lang="fi-FI" dirty="0"/>
              <a:t> </a:t>
            </a:r>
            <a:r>
              <a:rPr lang="fi-FI" dirty="0" err="1"/>
              <a:t>capture</a:t>
            </a:r>
            <a:r>
              <a:rPr lang="fi-FI" dirty="0"/>
              <a:t>” (</a:t>
            </a:r>
            <a:r>
              <a:rPr lang="fi-FI" dirty="0" err="1"/>
              <a:t>regulatory</a:t>
            </a:r>
            <a:r>
              <a:rPr lang="fi-FI" dirty="0"/>
              <a:t> </a:t>
            </a:r>
            <a:r>
              <a:rPr lang="fi-FI" dirty="0" err="1"/>
              <a:t>capture</a:t>
            </a:r>
            <a:r>
              <a:rPr lang="fi-FI" dirty="0"/>
              <a:t>): yritykset alkavat liikaa vaikuttaa sääntelyn sisältöön</a:t>
            </a:r>
          </a:p>
          <a:p>
            <a:pPr lvl="1"/>
            <a:r>
              <a:rPr lang="fi-FI" dirty="0"/>
              <a:t>Yksittäiselle pankille rahoitusvalvonnan jokainen toimi tärkeä, yksittäiselle kuluttajalle yleensä ei =&gt; ei nouse vaalien keskeiseksi teemaksi, mutta lobbaaminen aktiivista</a:t>
            </a:r>
          </a:p>
          <a:p>
            <a:pPr lvl="1"/>
            <a:r>
              <a:rPr lang="fi-FI" dirty="0"/>
              <a:t>Esim. sääntelyviranomaisten työntekijöiden kieroutunut kannustinrakenne: paras bonus on päästä valvottavalle töihin</a:t>
            </a:r>
          </a:p>
          <a:p>
            <a:pPr lvl="2"/>
            <a:r>
              <a:rPr lang="fi-FI" dirty="0"/>
              <a:t>Yksityisen sektorin paremmat edut ym.</a:t>
            </a:r>
          </a:p>
          <a:p>
            <a:pPr lvl="2"/>
            <a:r>
              <a:rPr lang="fi-FI" dirty="0"/>
              <a:t>Ongelma erityisen paha etenkin rahoitusalalla, ja etenkin ”suuressa maailmassa”? (Pankkien bonukset vs. valtion palkkaluokat)</a:t>
            </a:r>
          </a:p>
          <a:p>
            <a:pPr lvl="2"/>
            <a:r>
              <a:rPr lang="fi-FI" dirty="0"/>
              <a:t>Rahoitusvalvonta vain ponnahduslautana ”oikeisiin” (=hyväpalkkaisiin) töihin yksityisellä sektorilla?</a:t>
            </a:r>
          </a:p>
          <a:p>
            <a:pPr lvl="2"/>
            <a:r>
              <a:rPr lang="fi-FI" dirty="0"/>
              <a:t>Tämän tekijän merkitys vähentyi kriisissä ja sen jälkeen?</a:t>
            </a:r>
          </a:p>
          <a:p>
            <a:pPr lvl="1"/>
            <a:r>
              <a:rPr lang="fi-FI" dirty="0"/>
              <a:t>Johtaako rahoitusmarkkinoiden sääntely epätasaisempaan tulonjakoon?</a:t>
            </a:r>
          </a:p>
          <a:p>
            <a:pPr lvl="2"/>
            <a:r>
              <a:rPr lang="fi-FI" dirty="0" err="1"/>
              <a:t>Regulatory</a:t>
            </a:r>
            <a:r>
              <a:rPr lang="fi-FI" dirty="0"/>
              <a:t> </a:t>
            </a:r>
            <a:r>
              <a:rPr lang="fi-FI" dirty="0" err="1"/>
              <a:t>capture</a:t>
            </a:r>
            <a:r>
              <a:rPr lang="fi-FI" dirty="0"/>
              <a:t> =&gt; sääntelyn keskeinen tavoite kasvattaa alan voittoja, jotka enimmäkseen hyödyttävät suurituloisia; </a:t>
            </a:r>
          </a:p>
          <a:p>
            <a:pPr lvl="2"/>
            <a:r>
              <a:rPr lang="fi-FI" dirty="0"/>
              <a:t>Täysi ”</a:t>
            </a:r>
            <a:r>
              <a:rPr lang="fi-FI" dirty="0" err="1"/>
              <a:t>laissez</a:t>
            </a:r>
            <a:r>
              <a:rPr lang="fi-FI" dirty="0"/>
              <a:t> </a:t>
            </a:r>
            <a:r>
              <a:rPr lang="fi-FI" dirty="0" err="1"/>
              <a:t>faire</a:t>
            </a:r>
            <a:r>
              <a:rPr lang="fi-FI" dirty="0"/>
              <a:t>” –politiikka hampaattomine valvojineen johtaisi kovempaan kilpailuun?</a:t>
            </a:r>
          </a:p>
          <a:p>
            <a:pPr marL="914400" lvl="2" indent="0">
              <a:buNone/>
            </a:pPr>
            <a:r>
              <a:rPr lang="fi-FI" dirty="0"/>
              <a:t>(</a:t>
            </a:r>
            <a:r>
              <a:rPr lang="fi-FI" dirty="0" err="1"/>
              <a:t>Manish</a:t>
            </a:r>
            <a:r>
              <a:rPr lang="fi-FI" dirty="0"/>
              <a:t> &amp; </a:t>
            </a:r>
            <a:r>
              <a:rPr lang="fi-FI" dirty="0" err="1"/>
              <a:t>O’Reilly</a:t>
            </a:r>
            <a:r>
              <a:rPr lang="fi-FI" dirty="0"/>
              <a:t>, Public </a:t>
            </a:r>
            <a:r>
              <a:rPr lang="fi-FI" dirty="0" err="1"/>
              <a:t>Choice</a:t>
            </a:r>
            <a:r>
              <a:rPr lang="fi-FI" dirty="0"/>
              <a:t> 2019, </a:t>
            </a:r>
            <a:r>
              <a:rPr lang="fi-FI" dirty="0" err="1"/>
              <a:t>vol</a:t>
            </a:r>
            <a:r>
              <a:rPr lang="fi-FI" dirty="0"/>
              <a:t> 180)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066F3-CDF3-222E-3A44-0803E3C8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5884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15615"/>
          </a:xfrm>
        </p:spPr>
        <p:txBody>
          <a:bodyPr/>
          <a:lstStyle/>
          <a:p>
            <a:r>
              <a:rPr lang="fi-FI" dirty="0"/>
              <a:t>Ongelmia sääntelyssä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2060848"/>
            <a:ext cx="7704667" cy="4047325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Kustannukset</a:t>
            </a:r>
          </a:p>
          <a:p>
            <a:pPr lvl="1"/>
            <a:r>
              <a:rPr lang="fi-FI" dirty="0"/>
              <a:t>Voivat siirtyä asiakkaiden maksettaviksi</a:t>
            </a:r>
          </a:p>
          <a:p>
            <a:pPr lvl="1"/>
            <a:r>
              <a:rPr lang="fi-FI" dirty="0"/>
              <a:t>Sääntely voi muodostua alalle tulon esteeksi silloinkin kun sitä ei ole tarkoitettu esteeksi (siis toimilupa myönnettäisiin.)</a:t>
            </a:r>
          </a:p>
          <a:p>
            <a:pPr lvl="1"/>
            <a:r>
              <a:rPr lang="fi-FI" dirty="0"/>
              <a:t>Hyvin usein yritykset haluavat omalle alalleen sääntelyä – kartellinkorvike?</a:t>
            </a:r>
          </a:p>
          <a:p>
            <a:r>
              <a:rPr lang="fi-FI" dirty="0"/>
              <a:t>Taipumus liialliseen varovaisuuteen sääntelijän vinoutuneiden kannusteiden vuoksi; ylisääntely</a:t>
            </a:r>
          </a:p>
          <a:p>
            <a:pPr lvl="1"/>
            <a:r>
              <a:rPr lang="fi-FI" dirty="0"/>
              <a:t>Ongelmia esiintyy =&gt; lainsäätäjää ja rahoitusvalvojaa syytetään</a:t>
            </a:r>
          </a:p>
          <a:p>
            <a:pPr lvl="1"/>
            <a:r>
              <a:rPr lang="fi-FI" dirty="0"/>
              <a:t>Liiallisen ja pikkumaisen sääntelyn takia toiminta tehotonta, palvelut kalliita ja hitaita =&gt; kukaan ei syytä virkakuntaa</a:t>
            </a:r>
          </a:p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260648"/>
            <a:ext cx="7704667" cy="1027583"/>
          </a:xfrm>
        </p:spPr>
        <p:txBody>
          <a:bodyPr/>
          <a:lstStyle/>
          <a:p>
            <a:r>
              <a:rPr lang="fi-FI" dirty="0"/>
              <a:t>Ongelmia sääntelyssä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288231"/>
            <a:ext cx="7704667" cy="5569769"/>
          </a:xfrm>
        </p:spPr>
        <p:txBody>
          <a:bodyPr>
            <a:normAutofit fontScale="62500" lnSpcReduction="20000"/>
          </a:bodyPr>
          <a:lstStyle/>
          <a:p>
            <a:r>
              <a:rPr lang="fi-FI" sz="2600" dirty="0"/>
              <a:t>Ajantasaisuus</a:t>
            </a:r>
          </a:p>
          <a:p>
            <a:pPr lvl="1"/>
            <a:r>
              <a:rPr lang="fi-FI" sz="2600" dirty="0"/>
              <a:t>Rahoitusinnovaatiot =&gt; seurataan vääriä asioita, merkittäviä toimintoja sääntelyn ja valvonnan ulkopuolella</a:t>
            </a:r>
          </a:p>
          <a:p>
            <a:pPr lvl="1"/>
            <a:r>
              <a:rPr lang="fi-FI" sz="2600" dirty="0"/>
              <a:t>”Soditaan edellistä sotaa”</a:t>
            </a:r>
          </a:p>
          <a:p>
            <a:r>
              <a:rPr lang="fi-FI" sz="2600" dirty="0"/>
              <a:t>Toimivaltuudet perinteisesti kansalliset (tai nykyään EU-tasoiset), valvottavat usein globaaleja, tai ainakin kansainvälisiä</a:t>
            </a:r>
          </a:p>
          <a:p>
            <a:pPr lvl="1"/>
            <a:r>
              <a:rPr lang="fi-FI" sz="2600" dirty="0"/>
              <a:t>Toiminnot voidaan aina siirtää sinne, missä virkavalta ei ”häiritse”</a:t>
            </a:r>
          </a:p>
          <a:p>
            <a:pPr lvl="2"/>
            <a:r>
              <a:rPr lang="fi-FI" sz="2600" dirty="0"/>
              <a:t>Tiukka sääntely ajaa toimijat paikkoihin, joissa niitä ei säännellä?</a:t>
            </a:r>
          </a:p>
          <a:p>
            <a:pPr lvl="1"/>
            <a:r>
              <a:rPr lang="fi-FI" sz="2600" dirty="0"/>
              <a:t>Alkavatko eri maiden viranomaiset kilpailla keskenään? </a:t>
            </a:r>
          </a:p>
          <a:p>
            <a:pPr lvl="2"/>
            <a:r>
              <a:rPr lang="fi-FI" sz="2600" dirty="0"/>
              <a:t>Toimiala hakeutuu sinne, missä vähiten rajoituksia =&gt; työpaikat ja verotulot menetetään siellä, missä yritetään säädellä</a:t>
            </a:r>
          </a:p>
          <a:p>
            <a:pPr lvl="2"/>
            <a:r>
              <a:rPr lang="fi-FI" sz="2600" dirty="0"/>
              <a:t>Monissa maissa rahoitusvalvonnan kustannukset kerätään valvottavilta =&gt; valvoja riippuvainen valvottavistaan! Valvottavat = maksavia asiakkaita?</a:t>
            </a:r>
          </a:p>
          <a:p>
            <a:r>
              <a:rPr lang="fi-FI" sz="2600" dirty="0"/>
              <a:t>Tosin lisääntyvää kansainvälistä koordinaatiota sääntelyssä etenkin Euroopassa</a:t>
            </a:r>
          </a:p>
          <a:p>
            <a:pPr lvl="2"/>
            <a:r>
              <a:rPr lang="fi-FI" sz="2600" dirty="0"/>
              <a:t>Pankkiunionissa yhteinen kriisinratkaisurahasto, keskitetty isojen pankkien valvonta, mahdollisuus valvoa pieniäkin pankkeja keskitetysti…</a:t>
            </a:r>
          </a:p>
          <a:p>
            <a:pPr marL="914400" lvl="2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8165</TotalTime>
  <Words>2966</Words>
  <Application>Microsoft Office PowerPoint</Application>
  <PresentationFormat>On-screen Show (4:3)</PresentationFormat>
  <Paragraphs>391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Corbel</vt:lpstr>
      <vt:lpstr>Symbol</vt:lpstr>
      <vt:lpstr>Parallax</vt:lpstr>
      <vt:lpstr>Raha- ja pankkiteorian kurssi Luento 15 CGM 7 , M10   </vt:lpstr>
      <vt:lpstr>Perusteita valvonnalle ja sääntelylle</vt:lpstr>
      <vt:lpstr>Rahoitusvalvonta</vt:lpstr>
      <vt:lpstr>Rahoitusvalvonta</vt:lpstr>
      <vt:lpstr>Sääntely</vt:lpstr>
      <vt:lpstr>Ongelmia sääntelyssä</vt:lpstr>
      <vt:lpstr>Ongelmia sääntelyssä</vt:lpstr>
      <vt:lpstr>Ongelmia sääntelyssä</vt:lpstr>
      <vt:lpstr>Ongelmia sääntelyssä</vt:lpstr>
      <vt:lpstr>Kenen tulisi säännellä – itsesääntely?</vt:lpstr>
      <vt:lpstr>Kenen tulisi säännellä</vt:lpstr>
      <vt:lpstr>Sääntelyn tavoitteista</vt:lpstr>
      <vt:lpstr>Sääntelyn muita tavoitteita</vt:lpstr>
      <vt:lpstr>Vakavaraisuussääntely</vt:lpstr>
      <vt:lpstr>Vakavaraisuussääntelyn merkitys</vt:lpstr>
      <vt:lpstr>”Baselin komitea”</vt:lpstr>
      <vt:lpstr>”Baselin komitea”</vt:lpstr>
      <vt:lpstr>Basel I</vt:lpstr>
      <vt:lpstr>Basel I</vt:lpstr>
      <vt:lpstr>Basel II</vt:lpstr>
      <vt:lpstr>Basel II</vt:lpstr>
      <vt:lpstr>Riskityyppien laskenta Basel II:ssa</vt:lpstr>
      <vt:lpstr>Luottoriski Basel II:ssa</vt:lpstr>
      <vt:lpstr>Luottoriski Basel II:ssa</vt:lpstr>
      <vt:lpstr>Kritiikkiä</vt:lpstr>
      <vt:lpstr>Basel III</vt:lpstr>
      <vt:lpstr>Basel III</vt:lpstr>
      <vt:lpstr>Basel III – vastasyklinen ”pääomapuskuri”</vt:lpstr>
      <vt:lpstr>Basel III – muita lisäpääomavaatimuksia</vt:lpstr>
      <vt:lpstr>Basel III - lisäpääomavaatimuksia</vt:lpstr>
      <vt:lpstr>Omavaraisuusaste</vt:lpstr>
      <vt:lpstr>Basel III - likviditeettisääntely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4</dc:title>
  <dc:creator>Käyttäjä</dc:creator>
  <cp:lastModifiedBy>Kauko, Karlo</cp:lastModifiedBy>
  <cp:revision>997</cp:revision>
  <dcterms:created xsi:type="dcterms:W3CDTF">2010-03-13T07:09:55Z</dcterms:created>
  <dcterms:modified xsi:type="dcterms:W3CDTF">2024-05-24T09:18:48Z</dcterms:modified>
</cp:coreProperties>
</file>