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70" r:id="rId7"/>
    <p:sldId id="261" r:id="rId8"/>
    <p:sldId id="260" r:id="rId9"/>
    <p:sldId id="263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8ACD87-6FBA-4D4C-9B8E-A4EA1F5FDE86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36C236-78AF-47D3-964E-0631B3DF324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Päälauseen sanajärjestys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899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Päälauseen suora sanajärjestys</a:t>
            </a:r>
            <a:br>
              <a:rPr lang="fi-FI" dirty="0"/>
            </a:br>
            <a:r>
              <a:rPr lang="fi-FI" dirty="0"/>
              <a:t>- liikkuva määre + 2-osainen predikaatti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612" y="1712204"/>
            <a:ext cx="7745288" cy="4873752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73612" y="2348880"/>
            <a:ext cx="96999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Kalle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subjekti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87624" y="2348880"/>
            <a:ext cx="9361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har</a:t>
            </a:r>
            <a:endParaRPr lang="fi-FI" dirty="0"/>
          </a:p>
          <a:p>
            <a:pPr algn="ctr"/>
            <a:r>
              <a:rPr lang="fi-FI" dirty="0" err="1">
                <a:solidFill>
                  <a:schemeClr val="tx1"/>
                </a:solidFill>
              </a:rPr>
              <a:t>predi-kaatti</a:t>
            </a:r>
            <a:r>
              <a:rPr lang="fi-FI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211960" y="2348880"/>
            <a:ext cx="108012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en </a:t>
            </a:r>
            <a:r>
              <a:rPr lang="fi-FI" dirty="0" err="1"/>
              <a:t>bok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objekti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436096" y="2328276"/>
            <a:ext cx="1296144" cy="1172732"/>
          </a:xfrm>
          <a:prstGeom prst="roundRect">
            <a:avLst>
              <a:gd name="adj" fmla="val 4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snabbt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</a:t>
            </a:r>
            <a:r>
              <a:rPr lang="fi-FI" dirty="0" err="1">
                <a:solidFill>
                  <a:schemeClr val="tx1"/>
                </a:solidFill>
              </a:rPr>
              <a:t>adver-biaali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76256" y="2348880"/>
            <a:ext cx="115212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hemma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172400" y="2348880"/>
            <a:ext cx="86409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 </a:t>
            </a:r>
            <a:r>
              <a:rPr lang="fi-FI" dirty="0" err="1"/>
              <a:t>går</a:t>
            </a:r>
            <a:r>
              <a:rPr lang="fi-FI" dirty="0"/>
              <a:t>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27584" y="41490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ounded Rectangle 10"/>
          <p:cNvSpPr/>
          <p:nvPr/>
        </p:nvSpPr>
        <p:spPr>
          <a:xfrm>
            <a:off x="134260" y="4869160"/>
            <a:ext cx="8568952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Subjekti + Predikaatti1  Liikkuva määre + Predikaatti 2 + Objekti+ </a:t>
            </a:r>
          </a:p>
          <a:p>
            <a:pPr algn="ctr"/>
            <a:r>
              <a:rPr lang="fi-FI" dirty="0"/>
              <a:t>Tapa+ Paikka + Aika</a:t>
            </a:r>
          </a:p>
          <a:p>
            <a:pPr algn="ctr"/>
            <a:r>
              <a:rPr lang="fi-FI" dirty="0"/>
              <a:t>S P1 LM P2 O T P 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131840" y="2348880"/>
            <a:ext cx="9361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läst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predi-kaatti2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195736" y="2348880"/>
            <a:ext cx="792088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inte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liikkuva määre</a:t>
            </a:r>
          </a:p>
        </p:txBody>
      </p:sp>
    </p:spTree>
    <p:extLst>
      <p:ext uri="{BB962C8B-B14F-4D97-AF65-F5344CB8AC3E}">
        <p14:creationId xmlns:p14="http://schemas.microsoft.com/office/powerpoint/2010/main" val="23912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Päälauseen käänteinen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784976" cy="5029164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2987824" y="2410094"/>
            <a:ext cx="96999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Kalle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subjekti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80421" y="2422073"/>
            <a:ext cx="108012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läste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 err="1">
                <a:solidFill>
                  <a:prstClr val="black"/>
                </a:solidFill>
              </a:rPr>
              <a:t>predi-kaatti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39952" y="2410094"/>
            <a:ext cx="12961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en </a:t>
            </a:r>
            <a:r>
              <a:rPr lang="fi-FI" dirty="0" err="1">
                <a:solidFill>
                  <a:prstClr val="white"/>
                </a:solidFill>
              </a:rPr>
              <a:t>bok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objekti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580112" y="2379471"/>
            <a:ext cx="1296144" cy="1172732"/>
          </a:xfrm>
          <a:prstGeom prst="roundRect">
            <a:avLst>
              <a:gd name="adj" fmla="val 4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snabbt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</a:t>
            </a:r>
            <a:r>
              <a:rPr lang="fi-FI" dirty="0" err="1">
                <a:solidFill>
                  <a:prstClr val="black"/>
                </a:solidFill>
              </a:rPr>
              <a:t>adver-biaali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7504" y="2414642"/>
            <a:ext cx="1440160" cy="1152128"/>
          </a:xfrm>
          <a:prstGeom prst="roundRect">
            <a:avLst>
              <a:gd name="adj" fmla="val 70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Hemma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 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20272" y="2348880"/>
            <a:ext cx="16561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i </a:t>
            </a:r>
            <a:r>
              <a:rPr lang="fi-FI" dirty="0" err="1">
                <a:solidFill>
                  <a:prstClr val="white"/>
                </a:solidFill>
              </a:rPr>
              <a:t>går</a:t>
            </a:r>
            <a:r>
              <a:rPr lang="fi-FI" dirty="0">
                <a:solidFill>
                  <a:prstClr val="white"/>
                </a:solidFill>
              </a:rPr>
              <a:t>.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16678" y="5793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7504" y="4149080"/>
            <a:ext cx="128758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I </a:t>
            </a:r>
            <a:r>
              <a:rPr lang="fi-FI" dirty="0" err="1">
                <a:solidFill>
                  <a:prstClr val="white"/>
                </a:solidFill>
              </a:rPr>
              <a:t>går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547664" y="4149080"/>
            <a:ext cx="1147157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läste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 err="1">
                <a:solidFill>
                  <a:prstClr val="black"/>
                </a:solidFill>
              </a:rPr>
              <a:t>predi-kaatti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60541" y="4149080"/>
            <a:ext cx="1041683" cy="1274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Kalle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subjekti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139952" y="4149080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en </a:t>
            </a:r>
            <a:r>
              <a:rPr lang="fi-FI" dirty="0" err="1">
                <a:solidFill>
                  <a:prstClr val="white"/>
                </a:solidFill>
              </a:rPr>
              <a:t>bok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objekti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580112" y="4149080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snabbt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</a:t>
            </a:r>
            <a:r>
              <a:rPr lang="fi-FI" dirty="0" err="1">
                <a:solidFill>
                  <a:prstClr val="black"/>
                </a:solidFill>
              </a:rPr>
              <a:t>adver-biaali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92280" y="4149080"/>
            <a:ext cx="1656184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hemma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547664" y="5661248"/>
            <a:ext cx="6372708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Predikaatti ennen subjektia tai </a:t>
            </a:r>
          </a:p>
          <a:p>
            <a:pPr algn="ctr"/>
            <a:r>
              <a:rPr lang="fi-FI" dirty="0"/>
              <a:t>Predikaatti aina toisella sijalla riippumatta siitä, millä aloittaa</a:t>
            </a:r>
          </a:p>
        </p:txBody>
      </p:sp>
    </p:spTree>
    <p:extLst>
      <p:ext uri="{BB962C8B-B14F-4D97-AF65-F5344CB8AC3E}">
        <p14:creationId xmlns:p14="http://schemas.microsoft.com/office/powerpoint/2010/main" val="28791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Päälauseen käänteinen sanajärjestys ja liikkuva määre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784976" cy="5029164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2860541" y="2410094"/>
            <a:ext cx="919371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Kalle</a:t>
            </a:r>
          </a:p>
          <a:p>
            <a:pPr algn="ctr"/>
            <a:r>
              <a:rPr lang="fi-FI" dirty="0" err="1">
                <a:solidFill>
                  <a:prstClr val="black"/>
                </a:solidFill>
              </a:rPr>
              <a:t>Sub-jekti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1680" y="2422073"/>
            <a:ext cx="1003141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läste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 err="1">
                <a:solidFill>
                  <a:prstClr val="black"/>
                </a:solidFill>
              </a:rPr>
              <a:t>predi-kaatti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88024" y="2410094"/>
            <a:ext cx="100811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en </a:t>
            </a:r>
            <a:r>
              <a:rPr lang="fi-FI" dirty="0" err="1">
                <a:solidFill>
                  <a:prstClr val="white"/>
                </a:solidFill>
              </a:rPr>
              <a:t>bok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objekti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940152" y="2379471"/>
            <a:ext cx="1440160" cy="1172732"/>
          </a:xfrm>
          <a:prstGeom prst="roundRect">
            <a:avLst>
              <a:gd name="adj" fmla="val 4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snabbt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</a:t>
            </a:r>
            <a:r>
              <a:rPr lang="fi-FI" dirty="0" err="1">
                <a:solidFill>
                  <a:prstClr val="black"/>
                </a:solidFill>
              </a:rPr>
              <a:t>adver-biaali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7504" y="2414642"/>
            <a:ext cx="1440160" cy="1152128"/>
          </a:xfrm>
          <a:prstGeom prst="roundRect">
            <a:avLst>
              <a:gd name="adj" fmla="val 70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Hemma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</a:t>
            </a:r>
            <a:r>
              <a:rPr lang="fi-FI" dirty="0" err="1">
                <a:solidFill>
                  <a:prstClr val="black"/>
                </a:solidFill>
              </a:rPr>
              <a:t>adverbi-aali</a:t>
            </a:r>
            <a:r>
              <a:rPr lang="fi-FI" dirty="0">
                <a:solidFill>
                  <a:prstClr val="black"/>
                </a:solidFill>
              </a:rPr>
              <a:t> 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69979" y="2379471"/>
            <a:ext cx="1494509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i </a:t>
            </a:r>
            <a:r>
              <a:rPr lang="fi-FI" dirty="0" err="1">
                <a:solidFill>
                  <a:prstClr val="white"/>
                </a:solidFill>
              </a:rPr>
              <a:t>går</a:t>
            </a:r>
            <a:r>
              <a:rPr lang="fi-FI" dirty="0">
                <a:solidFill>
                  <a:prstClr val="white"/>
                </a:solidFill>
              </a:rPr>
              <a:t>.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16678" y="57930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7504" y="4149080"/>
            <a:ext cx="128758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I </a:t>
            </a:r>
            <a:r>
              <a:rPr lang="fi-FI" dirty="0" err="1">
                <a:solidFill>
                  <a:prstClr val="white"/>
                </a:solidFill>
              </a:rPr>
              <a:t>går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547664" y="4149080"/>
            <a:ext cx="1147157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läste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 err="1">
                <a:solidFill>
                  <a:prstClr val="black"/>
                </a:solidFill>
              </a:rPr>
              <a:t>predi-kaatti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60541" y="4149080"/>
            <a:ext cx="1041683" cy="1274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Kalle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subjekti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004048" y="4149080"/>
            <a:ext cx="79208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prstClr val="white"/>
                </a:solidFill>
              </a:rPr>
              <a:t>en </a:t>
            </a:r>
            <a:r>
              <a:rPr lang="fi-FI" dirty="0" err="1">
                <a:solidFill>
                  <a:prstClr val="white"/>
                </a:solidFill>
              </a:rPr>
              <a:t>bok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objekti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940152" y="4149080"/>
            <a:ext cx="12961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snabbt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</a:t>
            </a:r>
            <a:r>
              <a:rPr lang="fi-FI" dirty="0" err="1">
                <a:solidFill>
                  <a:prstClr val="black"/>
                </a:solidFill>
              </a:rPr>
              <a:t>adver-biaali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380312" y="4149080"/>
            <a:ext cx="1584176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prstClr val="white"/>
                </a:solidFill>
              </a:rPr>
              <a:t>hemma</a:t>
            </a:r>
            <a:endParaRPr lang="fi-FI" dirty="0">
              <a:solidFill>
                <a:prstClr val="white"/>
              </a:solidFill>
            </a:endParaRPr>
          </a:p>
          <a:p>
            <a:pPr algn="ctr"/>
            <a:r>
              <a:rPr lang="fi-FI" dirty="0">
                <a:solidFill>
                  <a:prstClr val="black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prstClr val="black"/>
                </a:solidFill>
              </a:rPr>
              <a:t>(adverbiaali)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902224" y="1988841"/>
            <a:ext cx="694928" cy="17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inte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LM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067944" y="4149080"/>
            <a:ext cx="720080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inte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LM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780420" y="5721990"/>
            <a:ext cx="6391979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Jokin muu lauseenjäsen kuin subjekti aloittaa, predikaatti toisena, subjekti heti perään, kieltosana, objekti ja muut määreet</a:t>
            </a:r>
          </a:p>
        </p:txBody>
      </p:sp>
    </p:spTree>
    <p:extLst>
      <p:ext uri="{BB962C8B-B14F-4D97-AF65-F5344CB8AC3E}">
        <p14:creationId xmlns:p14="http://schemas.microsoft.com/office/powerpoint/2010/main" val="211163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lauseenjäseniä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Subjekti</a:t>
            </a:r>
          </a:p>
          <a:p>
            <a:pPr lvl="1"/>
            <a:r>
              <a:rPr lang="fi-FI" dirty="0"/>
              <a:t>Tekijä lauseessa</a:t>
            </a:r>
          </a:p>
          <a:p>
            <a:pPr lvl="1"/>
            <a:r>
              <a:rPr lang="fi-FI" dirty="0"/>
              <a:t>Saadaan selville kysymällä </a:t>
            </a:r>
            <a:r>
              <a:rPr lang="fi-FI" i="1" dirty="0"/>
              <a:t>kuka, ketkä</a:t>
            </a:r>
          </a:p>
          <a:p>
            <a:pPr lvl="1"/>
            <a:r>
              <a:rPr lang="fi-FI" dirty="0"/>
              <a:t>Voi olla substantiivi (en </a:t>
            </a:r>
            <a:r>
              <a:rPr lang="fi-FI" dirty="0" err="1"/>
              <a:t>student</a:t>
            </a:r>
            <a:r>
              <a:rPr lang="fi-FI" dirty="0"/>
              <a:t>, en firma) tai pronomini (</a:t>
            </a:r>
            <a:r>
              <a:rPr lang="fi-FI" dirty="0" err="1"/>
              <a:t>jag</a:t>
            </a:r>
            <a:r>
              <a:rPr lang="fi-FI" dirty="0"/>
              <a:t>, du, </a:t>
            </a:r>
            <a:r>
              <a:rPr lang="fi-FI" dirty="0" err="1"/>
              <a:t>han</a:t>
            </a:r>
            <a:r>
              <a:rPr lang="fi-FI" dirty="0"/>
              <a:t>, </a:t>
            </a:r>
            <a:r>
              <a:rPr lang="fi-FI" dirty="0" err="1"/>
              <a:t>hon</a:t>
            </a:r>
            <a:r>
              <a:rPr lang="fi-FI" dirty="0"/>
              <a:t>, vi, </a:t>
            </a:r>
            <a:r>
              <a:rPr lang="fi-FI" dirty="0" err="1"/>
              <a:t>ni</a:t>
            </a:r>
            <a:r>
              <a:rPr lang="fi-FI" dirty="0"/>
              <a:t>, de)</a:t>
            </a:r>
          </a:p>
          <a:p>
            <a:pPr lvl="1"/>
            <a:r>
              <a:rPr lang="fi-FI" dirty="0"/>
              <a:t>Voi muodostua useammasta sanasta</a:t>
            </a:r>
          </a:p>
          <a:p>
            <a:pPr marL="365760" lvl="1" indent="0">
              <a:buNone/>
            </a:pPr>
            <a:r>
              <a:rPr lang="fi-FI" dirty="0"/>
              <a:t>    (Kalle, Pelle </a:t>
            </a:r>
            <a:r>
              <a:rPr lang="fi-FI" dirty="0" err="1"/>
              <a:t>och</a:t>
            </a:r>
            <a:r>
              <a:rPr lang="fi-FI" dirty="0"/>
              <a:t> Pingo)</a:t>
            </a:r>
          </a:p>
          <a:p>
            <a:pPr lvl="0">
              <a:buClr>
                <a:srgbClr val="FE8637"/>
              </a:buClr>
            </a:pPr>
            <a:r>
              <a:rPr lang="fi-FI" b="1" dirty="0">
                <a:solidFill>
                  <a:prstClr val="black"/>
                </a:solidFill>
              </a:rPr>
              <a:t>Predikaatti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Ilmaisee tekemistä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Saadaan selville kysymällä </a:t>
            </a:r>
            <a:r>
              <a:rPr lang="fi-FI" i="1" dirty="0">
                <a:solidFill>
                  <a:prstClr val="black"/>
                </a:solidFill>
              </a:rPr>
              <a:t>mitä tehdään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Ovat verbejä (</a:t>
            </a:r>
            <a:r>
              <a:rPr lang="fi-FI" dirty="0" err="1">
                <a:solidFill>
                  <a:prstClr val="black"/>
                </a:solidFill>
              </a:rPr>
              <a:t>kan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sälja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säljer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sålde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har/hade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sålt</a:t>
            </a:r>
            <a:r>
              <a:rPr lang="fi-FI" dirty="0">
                <a:solidFill>
                  <a:prstClr val="black"/>
                </a:solidFill>
              </a:rPr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7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Lauseenjäseniä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Objekti</a:t>
            </a:r>
          </a:p>
          <a:p>
            <a:pPr lvl="1"/>
            <a:r>
              <a:rPr lang="fi-FI" dirty="0"/>
              <a:t>tekemisen kohde</a:t>
            </a:r>
          </a:p>
          <a:p>
            <a:pPr lvl="1"/>
            <a:r>
              <a:rPr lang="fi-FI" dirty="0"/>
              <a:t>Kysytään mihin verbin (predikaatin) tekeminen kohdistuu </a:t>
            </a:r>
          </a:p>
          <a:p>
            <a:pPr lvl="2"/>
            <a:r>
              <a:rPr lang="fi-FI" dirty="0"/>
              <a:t>Anna heittää pallon – Anna </a:t>
            </a:r>
            <a:r>
              <a:rPr lang="fi-FI" dirty="0" err="1"/>
              <a:t>kastar</a:t>
            </a:r>
            <a:r>
              <a:rPr lang="fi-FI" dirty="0"/>
              <a:t> </a:t>
            </a:r>
            <a:r>
              <a:rPr lang="fi-FI" dirty="0" err="1"/>
              <a:t>bollen</a:t>
            </a:r>
            <a:r>
              <a:rPr lang="fi-FI" dirty="0"/>
              <a:t>.</a:t>
            </a:r>
          </a:p>
          <a:p>
            <a:pPr marL="731520" lvl="2" indent="0">
              <a:buNone/>
            </a:pPr>
            <a:r>
              <a:rPr lang="fi-FI" dirty="0"/>
              <a:t>   heittää  &gt; minkä heittää &gt; pallon</a:t>
            </a:r>
          </a:p>
          <a:p>
            <a:pPr lvl="2"/>
            <a:r>
              <a:rPr lang="fi-FI" dirty="0"/>
              <a:t>Anna näkee hänet – Anna </a:t>
            </a:r>
            <a:r>
              <a:rPr lang="fi-FI" dirty="0" err="1"/>
              <a:t>ser</a:t>
            </a:r>
            <a:r>
              <a:rPr lang="fi-FI" dirty="0"/>
              <a:t> </a:t>
            </a:r>
            <a:r>
              <a:rPr lang="fi-FI" dirty="0" err="1"/>
              <a:t>honom</a:t>
            </a:r>
            <a:r>
              <a:rPr lang="fi-FI" dirty="0"/>
              <a:t>.</a:t>
            </a:r>
          </a:p>
          <a:p>
            <a:pPr marL="731520" lvl="2" indent="0">
              <a:buNone/>
            </a:pPr>
            <a:r>
              <a:rPr lang="fi-FI" dirty="0"/>
              <a:t>   näkee &gt; minkä/kenet näkee &gt; hänet</a:t>
            </a:r>
          </a:p>
          <a:p>
            <a:pPr marL="731520" lvl="2" indent="0">
              <a:buNone/>
            </a:pPr>
            <a:endParaRPr lang="fi-FI" dirty="0"/>
          </a:p>
          <a:p>
            <a:pPr lvl="1"/>
            <a:r>
              <a:rPr lang="fi-FI" dirty="0"/>
              <a:t>Voi olla substantiivi (</a:t>
            </a:r>
            <a:r>
              <a:rPr lang="fi-FI" dirty="0" err="1"/>
              <a:t>bollen</a:t>
            </a:r>
            <a:r>
              <a:rPr lang="fi-FI" dirty="0"/>
              <a:t>) tai pronomini (</a:t>
            </a:r>
            <a:r>
              <a:rPr lang="fi-FI" dirty="0" err="1"/>
              <a:t>honom</a:t>
            </a:r>
            <a:r>
              <a:rPr lang="fi-FI" dirty="0"/>
              <a:t>)</a:t>
            </a:r>
          </a:p>
          <a:p>
            <a:pPr lvl="1"/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35298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fi-FI" dirty="0"/>
              <a:t>lauseenjäseniä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15200" cy="5688632"/>
          </a:xfrm>
        </p:spPr>
        <p:txBody>
          <a:bodyPr/>
          <a:lstStyle/>
          <a:p>
            <a:r>
              <a:rPr lang="fi-FI" b="1" dirty="0"/>
              <a:t>Liikkuva määre</a:t>
            </a:r>
            <a:endParaRPr lang="fi-FI" dirty="0"/>
          </a:p>
          <a:p>
            <a:pPr lvl="1"/>
            <a:r>
              <a:rPr lang="fi-FI" dirty="0"/>
              <a:t>Kieltosanoja tai muista adverbejä, joiden paikka vaihtelee riippuen siitä on kyseessä päälause tai sivulause</a:t>
            </a:r>
          </a:p>
          <a:p>
            <a:pPr lvl="1"/>
            <a:r>
              <a:rPr lang="fi-FI" b="1" dirty="0"/>
              <a:t>Kieltävät sanat</a:t>
            </a:r>
          </a:p>
          <a:p>
            <a:pPr lvl="2"/>
            <a:r>
              <a:rPr lang="fi-FI" dirty="0" err="1"/>
              <a:t>Inte</a:t>
            </a:r>
            <a:r>
              <a:rPr lang="fi-FI" dirty="0"/>
              <a:t>, </a:t>
            </a:r>
            <a:r>
              <a:rPr lang="fi-FI" dirty="0" err="1"/>
              <a:t>icke</a:t>
            </a:r>
            <a:r>
              <a:rPr lang="fi-FI" dirty="0"/>
              <a:t>, </a:t>
            </a:r>
            <a:r>
              <a:rPr lang="fi-FI" dirty="0" err="1"/>
              <a:t>ej</a:t>
            </a:r>
            <a:r>
              <a:rPr lang="fi-FI" dirty="0"/>
              <a:t>, </a:t>
            </a:r>
            <a:r>
              <a:rPr lang="fi-FI" dirty="0" err="1"/>
              <a:t>aldrig</a:t>
            </a:r>
            <a:r>
              <a:rPr lang="fi-FI" dirty="0"/>
              <a:t> (ei koskaan), </a:t>
            </a:r>
            <a:r>
              <a:rPr lang="fi-FI" dirty="0" err="1"/>
              <a:t>ingenstans</a:t>
            </a:r>
            <a:r>
              <a:rPr lang="fi-FI" dirty="0"/>
              <a:t>, </a:t>
            </a:r>
            <a:r>
              <a:rPr lang="fi-FI" dirty="0" err="1"/>
              <a:t>ingen</a:t>
            </a:r>
            <a:r>
              <a:rPr lang="fi-FI" dirty="0"/>
              <a:t>, </a:t>
            </a:r>
            <a:r>
              <a:rPr lang="fi-FI" dirty="0" err="1"/>
              <a:t>ingenting</a:t>
            </a:r>
            <a:endParaRPr lang="fi-FI" dirty="0"/>
          </a:p>
          <a:p>
            <a:pPr lvl="1">
              <a:buClr>
                <a:srgbClr val="FE8637"/>
              </a:buClr>
            </a:pPr>
            <a:r>
              <a:rPr lang="fi-FI" b="1" dirty="0">
                <a:solidFill>
                  <a:prstClr val="black"/>
                </a:solidFill>
              </a:rPr>
              <a:t>Ns. lauseadverbit</a:t>
            </a:r>
          </a:p>
          <a:p>
            <a:pPr lvl="2"/>
            <a:r>
              <a:rPr lang="fi-FI" dirty="0" err="1"/>
              <a:t>Kanske</a:t>
            </a:r>
            <a:r>
              <a:rPr lang="fi-FI" dirty="0"/>
              <a:t> (ehkä),  </a:t>
            </a:r>
            <a:r>
              <a:rPr lang="fi-FI" dirty="0" err="1"/>
              <a:t>eventuellt</a:t>
            </a:r>
            <a:r>
              <a:rPr lang="fi-FI" dirty="0"/>
              <a:t> (mahdollisesti), </a:t>
            </a:r>
            <a:r>
              <a:rPr lang="fi-FI" dirty="0" err="1"/>
              <a:t>antagligen</a:t>
            </a:r>
            <a:r>
              <a:rPr lang="fi-FI" dirty="0"/>
              <a:t> (luultavasti), </a:t>
            </a:r>
            <a:r>
              <a:rPr lang="fi-FI" dirty="0" err="1"/>
              <a:t>sannolikt</a:t>
            </a:r>
            <a:r>
              <a:rPr lang="fi-FI" dirty="0"/>
              <a:t> (todennäköisesti), </a:t>
            </a:r>
            <a:r>
              <a:rPr lang="fi-FI" dirty="0" err="1"/>
              <a:t>säkert</a:t>
            </a:r>
            <a:r>
              <a:rPr lang="fi-FI" dirty="0"/>
              <a:t> (varmasti), </a:t>
            </a:r>
            <a:r>
              <a:rPr lang="fi-FI" dirty="0" err="1"/>
              <a:t>förstås</a:t>
            </a:r>
            <a:r>
              <a:rPr lang="fi-FI" dirty="0"/>
              <a:t> (tietysti), </a:t>
            </a:r>
            <a:r>
              <a:rPr lang="fi-FI" dirty="0" err="1"/>
              <a:t>naturligtvis</a:t>
            </a:r>
            <a:r>
              <a:rPr lang="fi-FI" dirty="0"/>
              <a:t> (luonnollisesti), </a:t>
            </a:r>
            <a:r>
              <a:rPr lang="fi-FI" dirty="0" err="1"/>
              <a:t>egentligen</a:t>
            </a:r>
            <a:r>
              <a:rPr lang="fi-FI" dirty="0"/>
              <a:t> (oikeastaan), </a:t>
            </a:r>
            <a:r>
              <a:rPr lang="fi-FI" dirty="0" err="1"/>
              <a:t>absolut</a:t>
            </a:r>
            <a:r>
              <a:rPr lang="fi-FI" dirty="0"/>
              <a:t> (ehdottomasti), </a:t>
            </a:r>
            <a:r>
              <a:rPr lang="fi-FI" dirty="0" err="1"/>
              <a:t>knappast</a:t>
            </a:r>
            <a:r>
              <a:rPr lang="fi-FI" dirty="0"/>
              <a:t> (tuskin), </a:t>
            </a:r>
            <a:r>
              <a:rPr lang="fi-FI" dirty="0" err="1"/>
              <a:t>tyvärr</a:t>
            </a:r>
            <a:r>
              <a:rPr lang="fi-FI" dirty="0"/>
              <a:t> (valitettavasti), </a:t>
            </a:r>
            <a:r>
              <a:rPr lang="fi-FI" dirty="0" err="1"/>
              <a:t>faktiskt</a:t>
            </a:r>
            <a:r>
              <a:rPr lang="fi-FI" dirty="0"/>
              <a:t>, </a:t>
            </a:r>
            <a:r>
              <a:rPr lang="fi-FI" dirty="0" err="1"/>
              <a:t>verkligen</a:t>
            </a:r>
            <a:r>
              <a:rPr lang="fi-FI" dirty="0"/>
              <a:t> (todella), </a:t>
            </a:r>
            <a:r>
              <a:rPr lang="fi-FI" dirty="0" err="1"/>
              <a:t>lyckligtvis</a:t>
            </a:r>
            <a:r>
              <a:rPr lang="fi-FI" dirty="0"/>
              <a:t> (onneksi)</a:t>
            </a:r>
          </a:p>
          <a:p>
            <a:pPr marL="731520" lvl="2" indent="0">
              <a:buNone/>
            </a:pPr>
            <a:endParaRPr lang="fi-FI" dirty="0"/>
          </a:p>
          <a:p>
            <a:pPr marL="73152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499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lauseenjäseniä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Liikkuva määre</a:t>
            </a:r>
          </a:p>
          <a:p>
            <a:pPr lvl="1">
              <a:buClr>
                <a:srgbClr val="FE8637"/>
              </a:buClr>
            </a:pPr>
            <a:r>
              <a:rPr lang="fi-FI" b="1" dirty="0"/>
              <a:t>Painottomat, epämääräistä aikaa tai tapaa ilmaisevat</a:t>
            </a:r>
          </a:p>
          <a:p>
            <a:pPr lvl="2">
              <a:buClr>
                <a:srgbClr val="FE8637"/>
              </a:buClr>
            </a:pPr>
            <a:r>
              <a:rPr lang="fi-FI" dirty="0" err="1">
                <a:solidFill>
                  <a:prstClr val="black"/>
                </a:solidFill>
              </a:rPr>
              <a:t>Alltid</a:t>
            </a:r>
            <a:r>
              <a:rPr lang="fi-FI" dirty="0">
                <a:solidFill>
                  <a:prstClr val="black"/>
                </a:solidFill>
              </a:rPr>
              <a:t> (aina), </a:t>
            </a:r>
            <a:r>
              <a:rPr lang="fi-FI" dirty="0" err="1">
                <a:solidFill>
                  <a:prstClr val="black"/>
                </a:solidFill>
              </a:rPr>
              <a:t>fortfarande</a:t>
            </a:r>
            <a:r>
              <a:rPr lang="fi-FI" dirty="0">
                <a:solidFill>
                  <a:prstClr val="black"/>
                </a:solidFill>
              </a:rPr>
              <a:t> (edelleen), </a:t>
            </a:r>
            <a:r>
              <a:rPr lang="fi-FI" dirty="0" err="1">
                <a:solidFill>
                  <a:prstClr val="black"/>
                </a:solidFill>
              </a:rPr>
              <a:t>förut/tidigare</a:t>
            </a:r>
            <a:r>
              <a:rPr lang="fi-FI" dirty="0">
                <a:solidFill>
                  <a:prstClr val="black"/>
                </a:solidFill>
              </a:rPr>
              <a:t> (aikaisemmin), just (juuri), </a:t>
            </a:r>
            <a:r>
              <a:rPr lang="fi-FI" dirty="0" err="1">
                <a:solidFill>
                  <a:prstClr val="black"/>
                </a:solidFill>
              </a:rPr>
              <a:t>länge</a:t>
            </a:r>
            <a:r>
              <a:rPr lang="fi-FI" dirty="0">
                <a:solidFill>
                  <a:prstClr val="black"/>
                </a:solidFill>
              </a:rPr>
              <a:t> (kauan), </a:t>
            </a:r>
            <a:r>
              <a:rPr lang="fi-FI" dirty="0" err="1">
                <a:solidFill>
                  <a:prstClr val="black"/>
                </a:solidFill>
              </a:rPr>
              <a:t>nu</a:t>
            </a:r>
            <a:r>
              <a:rPr lang="fi-FI" dirty="0">
                <a:solidFill>
                  <a:prstClr val="black"/>
                </a:solidFill>
              </a:rPr>
              <a:t> (nyt), </a:t>
            </a:r>
            <a:r>
              <a:rPr lang="fi-FI" dirty="0" err="1">
                <a:solidFill>
                  <a:prstClr val="black"/>
                </a:solidFill>
              </a:rPr>
              <a:t>redan</a:t>
            </a:r>
            <a:r>
              <a:rPr lang="fi-FI" dirty="0">
                <a:solidFill>
                  <a:prstClr val="black"/>
                </a:solidFill>
              </a:rPr>
              <a:t> (jo), </a:t>
            </a:r>
            <a:r>
              <a:rPr lang="fi-FI" dirty="0" err="1">
                <a:solidFill>
                  <a:prstClr val="black"/>
                </a:solidFill>
              </a:rPr>
              <a:t>genast</a:t>
            </a:r>
            <a:r>
              <a:rPr lang="fi-FI" dirty="0">
                <a:solidFill>
                  <a:prstClr val="black"/>
                </a:solidFill>
              </a:rPr>
              <a:t> (heti), </a:t>
            </a:r>
            <a:r>
              <a:rPr lang="fi-FI" dirty="0" err="1">
                <a:solidFill>
                  <a:prstClr val="black"/>
                </a:solidFill>
              </a:rPr>
              <a:t>ibland</a:t>
            </a:r>
            <a:r>
              <a:rPr lang="fi-FI" dirty="0">
                <a:solidFill>
                  <a:prstClr val="black"/>
                </a:solidFill>
              </a:rPr>
              <a:t> (joskus), </a:t>
            </a:r>
            <a:r>
              <a:rPr lang="fi-FI" dirty="0" err="1">
                <a:solidFill>
                  <a:prstClr val="black"/>
                </a:solidFill>
              </a:rPr>
              <a:t>sällan</a:t>
            </a:r>
            <a:r>
              <a:rPr lang="fi-FI" dirty="0">
                <a:solidFill>
                  <a:prstClr val="black"/>
                </a:solidFill>
              </a:rPr>
              <a:t> (harvoin), </a:t>
            </a:r>
            <a:r>
              <a:rPr lang="fi-FI" dirty="0" err="1">
                <a:solidFill>
                  <a:prstClr val="black"/>
                </a:solidFill>
              </a:rPr>
              <a:t>ofta</a:t>
            </a:r>
            <a:r>
              <a:rPr lang="fi-FI" dirty="0">
                <a:solidFill>
                  <a:prstClr val="black"/>
                </a:solidFill>
              </a:rPr>
              <a:t> (usein), </a:t>
            </a:r>
            <a:r>
              <a:rPr lang="fi-FI" dirty="0" err="1">
                <a:solidFill>
                  <a:prstClr val="black"/>
                </a:solidFill>
              </a:rPr>
              <a:t>vanligen</a:t>
            </a:r>
            <a:r>
              <a:rPr lang="fi-FI" dirty="0">
                <a:solidFill>
                  <a:prstClr val="black"/>
                </a:solidFill>
              </a:rPr>
              <a:t> (tavallisesti), </a:t>
            </a:r>
            <a:r>
              <a:rPr lang="fi-FI" dirty="0" err="1">
                <a:solidFill>
                  <a:prstClr val="black"/>
                </a:solidFill>
              </a:rPr>
              <a:t>gärna</a:t>
            </a:r>
            <a:r>
              <a:rPr lang="fi-FI" dirty="0">
                <a:solidFill>
                  <a:prstClr val="black"/>
                </a:solidFill>
              </a:rPr>
              <a:t> (mielellään), </a:t>
            </a:r>
            <a:r>
              <a:rPr lang="fi-FI" dirty="0" err="1">
                <a:solidFill>
                  <a:prstClr val="black"/>
                </a:solidFill>
              </a:rPr>
              <a:t>lätt</a:t>
            </a:r>
            <a:r>
              <a:rPr lang="fi-FI" dirty="0">
                <a:solidFill>
                  <a:prstClr val="black"/>
                </a:solidFill>
              </a:rPr>
              <a:t> (helposti), </a:t>
            </a:r>
            <a:r>
              <a:rPr lang="fi-FI" dirty="0" err="1">
                <a:solidFill>
                  <a:prstClr val="black"/>
                </a:solidFill>
              </a:rPr>
              <a:t>snabbt</a:t>
            </a:r>
            <a:r>
              <a:rPr lang="fi-FI" dirty="0">
                <a:solidFill>
                  <a:prstClr val="black"/>
                </a:solidFill>
              </a:rPr>
              <a:t> (nopeasti), </a:t>
            </a:r>
            <a:r>
              <a:rPr lang="fi-FI" dirty="0" err="1">
                <a:solidFill>
                  <a:prstClr val="black"/>
                </a:solidFill>
              </a:rPr>
              <a:t>noga</a:t>
            </a:r>
            <a:r>
              <a:rPr lang="fi-FI" dirty="0">
                <a:solidFill>
                  <a:prstClr val="black"/>
                </a:solidFill>
              </a:rPr>
              <a:t> (tarkasti)</a:t>
            </a:r>
          </a:p>
          <a:p>
            <a:pPr lvl="1"/>
            <a:endParaRPr lang="fi-FI" b="1" dirty="0"/>
          </a:p>
          <a:p>
            <a:pPr lvl="1"/>
            <a:r>
              <a:rPr lang="fi-FI" b="1" dirty="0"/>
              <a:t>Pikkusanat</a:t>
            </a:r>
          </a:p>
          <a:p>
            <a:pPr lvl="2"/>
            <a:r>
              <a:rPr lang="fi-FI" dirty="0" err="1"/>
              <a:t>Också</a:t>
            </a:r>
            <a:r>
              <a:rPr lang="fi-FI" dirty="0"/>
              <a:t> (myös), </a:t>
            </a:r>
            <a:r>
              <a:rPr lang="fi-FI" dirty="0" err="1"/>
              <a:t>däremot</a:t>
            </a:r>
            <a:r>
              <a:rPr lang="fi-FI" dirty="0"/>
              <a:t> (sitä vastoin), i alla </a:t>
            </a:r>
            <a:r>
              <a:rPr lang="fi-FI" dirty="0" err="1"/>
              <a:t>fall</a:t>
            </a:r>
            <a:r>
              <a:rPr lang="fi-FI" dirty="0"/>
              <a:t> (joka tapauksessa), </a:t>
            </a:r>
            <a:r>
              <a:rPr lang="fi-FI" dirty="0" err="1"/>
              <a:t>trots</a:t>
            </a:r>
            <a:r>
              <a:rPr lang="fi-FI" dirty="0"/>
              <a:t> </a:t>
            </a:r>
            <a:r>
              <a:rPr lang="fi-FI" dirty="0" err="1"/>
              <a:t>allt</a:t>
            </a:r>
            <a:r>
              <a:rPr lang="fi-FI" dirty="0"/>
              <a:t> (kaikesta huolimatta), </a:t>
            </a:r>
            <a:r>
              <a:rPr lang="fi-FI" dirty="0" err="1"/>
              <a:t>alltså</a:t>
            </a:r>
            <a:r>
              <a:rPr lang="fi-FI" dirty="0"/>
              <a:t> (siis), </a:t>
            </a:r>
            <a:r>
              <a:rPr lang="fi-FI" dirty="0" err="1"/>
              <a:t>nämligen</a:t>
            </a:r>
            <a:r>
              <a:rPr lang="fi-FI" dirty="0"/>
              <a:t> (nimittäin), </a:t>
            </a:r>
            <a:r>
              <a:rPr lang="fi-FI" dirty="0" err="1"/>
              <a:t>dessutom</a:t>
            </a:r>
            <a:r>
              <a:rPr lang="fi-FI" dirty="0"/>
              <a:t> (sitä paitsi)</a:t>
            </a:r>
          </a:p>
        </p:txBody>
      </p:sp>
    </p:spTree>
    <p:extLst>
      <p:ext uri="{BB962C8B-B14F-4D97-AF65-F5344CB8AC3E}">
        <p14:creationId xmlns:p14="http://schemas.microsoft.com/office/powerpoint/2010/main" val="151575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Lauseenjäseniä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Adverbiaalit</a:t>
            </a:r>
          </a:p>
          <a:p>
            <a:pPr lvl="1"/>
            <a:r>
              <a:rPr lang="fi-FI" dirty="0"/>
              <a:t>Ilmaisevat </a:t>
            </a:r>
          </a:p>
          <a:p>
            <a:pPr lvl="2"/>
            <a:r>
              <a:rPr lang="fi-FI" dirty="0"/>
              <a:t>Tapaa –    </a:t>
            </a:r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sjunger</a:t>
            </a:r>
            <a:r>
              <a:rPr lang="fi-FI" dirty="0"/>
              <a:t> </a:t>
            </a:r>
            <a:r>
              <a:rPr lang="fi-FI" dirty="0" err="1"/>
              <a:t>vackert</a:t>
            </a:r>
            <a:r>
              <a:rPr lang="fi-FI" dirty="0"/>
              <a:t> </a:t>
            </a:r>
          </a:p>
          <a:p>
            <a:pPr marL="731520" lvl="2" indent="0">
              <a:buNone/>
            </a:pPr>
            <a:r>
              <a:rPr lang="fi-FI" dirty="0"/>
              <a:t>                    (Hän laulaa kauniisti)</a:t>
            </a:r>
          </a:p>
          <a:p>
            <a:pPr lvl="2"/>
            <a:r>
              <a:rPr lang="fi-FI" dirty="0"/>
              <a:t>Paikkaa – </a:t>
            </a:r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bor</a:t>
            </a:r>
            <a:r>
              <a:rPr lang="fi-FI" dirty="0"/>
              <a:t> i </a:t>
            </a:r>
            <a:r>
              <a:rPr lang="fi-FI" dirty="0" err="1"/>
              <a:t>Kervo/i</a:t>
            </a:r>
            <a:r>
              <a:rPr lang="fi-FI" dirty="0"/>
              <a:t> en </a:t>
            </a:r>
            <a:r>
              <a:rPr lang="fi-FI" dirty="0" err="1"/>
              <a:t>liten</a:t>
            </a:r>
            <a:r>
              <a:rPr lang="fi-FI" dirty="0"/>
              <a:t> </a:t>
            </a:r>
            <a:r>
              <a:rPr lang="fi-FI" dirty="0" err="1"/>
              <a:t>stad</a:t>
            </a:r>
            <a:r>
              <a:rPr lang="fi-FI" dirty="0"/>
              <a:t>.</a:t>
            </a:r>
          </a:p>
          <a:p>
            <a:pPr marL="731520" lvl="2" indent="0">
              <a:buNone/>
            </a:pPr>
            <a:r>
              <a:rPr lang="fi-FI" dirty="0"/>
              <a:t>                   (Hän asuu Keravalla/pienessä kaupungissa)</a:t>
            </a:r>
          </a:p>
          <a:p>
            <a:pPr lvl="2"/>
            <a:r>
              <a:rPr lang="fi-FI" dirty="0"/>
              <a:t>Aikaa –     </a:t>
            </a:r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joggar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kvällen/på</a:t>
            </a:r>
            <a:r>
              <a:rPr lang="fi-FI" dirty="0"/>
              <a:t> </a:t>
            </a:r>
            <a:r>
              <a:rPr lang="fi-FI" dirty="0" err="1"/>
              <a:t>hösten</a:t>
            </a:r>
            <a:r>
              <a:rPr lang="fi-FI" dirty="0"/>
              <a:t>. </a:t>
            </a:r>
          </a:p>
          <a:p>
            <a:pPr marL="731520" lvl="2" indent="0">
              <a:buNone/>
            </a:pPr>
            <a:r>
              <a:rPr lang="fi-FI" dirty="0"/>
              <a:t>                     (Hän lenkkeilee illalla/syksyllä.)</a:t>
            </a:r>
          </a:p>
          <a:p>
            <a:pPr marL="731520" lvl="2" indent="0">
              <a:buNone/>
            </a:pPr>
            <a:endParaRPr lang="fi-FI" dirty="0"/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Kuuluvat eri sanaluokkiin</a:t>
            </a:r>
          </a:p>
          <a:p>
            <a:pPr marL="731520" lvl="2" indent="0">
              <a:buNone/>
            </a:pPr>
            <a:r>
              <a:rPr lang="fi-FI" dirty="0"/>
              <a:t>                      </a:t>
            </a:r>
          </a:p>
          <a:p>
            <a:pPr marL="731520" lvl="2" indent="0">
              <a:buNone/>
            </a:pPr>
            <a:r>
              <a:rPr lang="fi-FI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87545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Päälauseen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fi-FI" dirty="0"/>
              <a:t>Päälauseella on kaksi sanajärjestystä</a:t>
            </a:r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dirty="0"/>
              <a:t>Suora sanajärjestys </a:t>
            </a:r>
          </a:p>
          <a:p>
            <a:pPr marL="365760" lvl="1" indent="0">
              <a:buNone/>
            </a:pPr>
            <a:r>
              <a:rPr lang="fi-FI" dirty="0"/>
              <a:t>	lause alkaa subjektilla</a:t>
            </a:r>
          </a:p>
          <a:p>
            <a:pPr marL="365760" lvl="1" indent="0">
              <a:buNone/>
            </a:pPr>
            <a:endParaRPr lang="fi-FI" dirty="0"/>
          </a:p>
          <a:p>
            <a:pPr lvl="1"/>
            <a:r>
              <a:rPr lang="fi-FI" dirty="0"/>
              <a:t>Käänteinen sanajärjestys</a:t>
            </a:r>
          </a:p>
          <a:p>
            <a:pPr marL="731520" lvl="2" indent="0">
              <a:buNone/>
            </a:pPr>
            <a:r>
              <a:rPr lang="fi-FI" dirty="0"/>
              <a:t>   lause alkaa jollakin muulla lauseenjäsenellä kuin subjektilla</a:t>
            </a:r>
          </a:p>
          <a:p>
            <a:pPr marL="731520" lvl="2" indent="0">
              <a:buNone/>
            </a:pPr>
            <a:r>
              <a:rPr lang="fi-FI" dirty="0"/>
              <a:t>   tai sivulauseella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29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Päälauseen suora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612" y="1712204"/>
            <a:ext cx="7745288" cy="4873752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73612" y="2348880"/>
            <a:ext cx="96999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Kalle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subjekti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87624" y="2348880"/>
            <a:ext cx="108012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läste</a:t>
            </a:r>
            <a:endParaRPr lang="fi-FI" dirty="0"/>
          </a:p>
          <a:p>
            <a:pPr algn="ctr"/>
            <a:r>
              <a:rPr lang="fi-FI" dirty="0" err="1">
                <a:solidFill>
                  <a:schemeClr val="tx1"/>
                </a:solidFill>
              </a:rPr>
              <a:t>predi-kaatti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11760" y="2348880"/>
            <a:ext cx="12961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en </a:t>
            </a:r>
            <a:r>
              <a:rPr lang="fi-FI" dirty="0" err="1"/>
              <a:t>bok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objekti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51920" y="2328276"/>
            <a:ext cx="1296144" cy="1172732"/>
          </a:xfrm>
          <a:prstGeom prst="roundRect">
            <a:avLst>
              <a:gd name="adj" fmla="val 4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snabbt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</a:t>
            </a:r>
            <a:r>
              <a:rPr lang="fi-FI" dirty="0" err="1">
                <a:solidFill>
                  <a:schemeClr val="tx1"/>
                </a:solidFill>
              </a:rPr>
              <a:t>adver-biaali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64088" y="2348880"/>
            <a:ext cx="14401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hemma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20272" y="2348880"/>
            <a:ext cx="16561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 </a:t>
            </a:r>
            <a:r>
              <a:rPr lang="fi-FI" dirty="0" err="1"/>
              <a:t>går</a:t>
            </a:r>
            <a:r>
              <a:rPr lang="fi-FI" dirty="0"/>
              <a:t>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27584" y="41490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ounded Rectangle 10"/>
          <p:cNvSpPr/>
          <p:nvPr/>
        </p:nvSpPr>
        <p:spPr>
          <a:xfrm>
            <a:off x="755576" y="4869160"/>
            <a:ext cx="7272808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Subjekti + Predikaatti+ Objekti+ Tapa+ Paikka + Aika</a:t>
            </a:r>
          </a:p>
          <a:p>
            <a:pPr algn="ctr"/>
            <a:r>
              <a:rPr lang="fi-FI" dirty="0"/>
              <a:t>S P O T P A</a:t>
            </a:r>
          </a:p>
        </p:txBody>
      </p:sp>
    </p:spTree>
    <p:extLst>
      <p:ext uri="{BB962C8B-B14F-4D97-AF65-F5344CB8AC3E}">
        <p14:creationId xmlns:p14="http://schemas.microsoft.com/office/powerpoint/2010/main" val="260746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Päälauseen suora sanajärjestys</a:t>
            </a:r>
            <a:br>
              <a:rPr lang="fi-FI" dirty="0"/>
            </a:br>
            <a:r>
              <a:rPr lang="fi-FI" dirty="0"/>
              <a:t>- 2-osainen predikaatti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612" y="1712204"/>
            <a:ext cx="7745288" cy="4873752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73612" y="2348880"/>
            <a:ext cx="96999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Kalle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subjekti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87624" y="2348880"/>
            <a:ext cx="108012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har</a:t>
            </a:r>
            <a:endParaRPr lang="fi-FI" dirty="0"/>
          </a:p>
          <a:p>
            <a:pPr algn="ctr"/>
            <a:r>
              <a:rPr lang="fi-FI" dirty="0" err="1">
                <a:solidFill>
                  <a:schemeClr val="tx1"/>
                </a:solidFill>
              </a:rPr>
              <a:t>predi-kaatti</a:t>
            </a:r>
            <a:r>
              <a:rPr lang="fi-FI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91880" y="2348880"/>
            <a:ext cx="108012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en </a:t>
            </a:r>
            <a:r>
              <a:rPr lang="fi-FI" dirty="0" err="1"/>
              <a:t>bok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objekti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644008" y="2328276"/>
            <a:ext cx="1584176" cy="1172732"/>
          </a:xfrm>
          <a:prstGeom prst="roundRect">
            <a:avLst>
              <a:gd name="adj" fmla="val 4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snabbt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tapa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</a:t>
            </a:r>
            <a:r>
              <a:rPr lang="fi-FI" dirty="0" err="1">
                <a:solidFill>
                  <a:schemeClr val="tx1"/>
                </a:solidFill>
              </a:rPr>
              <a:t>adver-biaali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0192" y="2348880"/>
            <a:ext cx="12961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hemma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paikka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740352" y="2348880"/>
            <a:ext cx="12961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 </a:t>
            </a:r>
            <a:r>
              <a:rPr lang="fi-FI" dirty="0" err="1"/>
              <a:t>går</a:t>
            </a:r>
            <a:r>
              <a:rPr lang="fi-FI" dirty="0"/>
              <a:t>.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aika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(adverbiaali)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27584" y="41490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ounded Rectangle 10"/>
          <p:cNvSpPr/>
          <p:nvPr/>
        </p:nvSpPr>
        <p:spPr>
          <a:xfrm>
            <a:off x="251520" y="4869160"/>
            <a:ext cx="828092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Subjekti + Predikaatti 1 + Predikaatti2+ Objekti+ Tapa+ Paikka + Aika</a:t>
            </a:r>
          </a:p>
          <a:p>
            <a:pPr algn="ctr"/>
            <a:r>
              <a:rPr lang="fi-FI" dirty="0"/>
              <a:t>S P O T P 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411760" y="2348880"/>
            <a:ext cx="9361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läst</a:t>
            </a:r>
            <a:endParaRPr lang="fi-FI" dirty="0"/>
          </a:p>
          <a:p>
            <a:pPr algn="ctr"/>
            <a:r>
              <a:rPr lang="fi-FI" dirty="0">
                <a:solidFill>
                  <a:schemeClr val="tx1"/>
                </a:solidFill>
              </a:rPr>
              <a:t>predi-kaatti2</a:t>
            </a:r>
          </a:p>
        </p:txBody>
      </p:sp>
    </p:spTree>
    <p:extLst>
      <p:ext uri="{BB962C8B-B14F-4D97-AF65-F5344CB8AC3E}">
        <p14:creationId xmlns:p14="http://schemas.microsoft.com/office/powerpoint/2010/main" val="210972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</TotalTime>
  <Words>686</Words>
  <Application>Microsoft Office PowerPoint</Application>
  <PresentationFormat>Bildspel på skärmen (4:3)</PresentationFormat>
  <Paragraphs>188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Oriel</vt:lpstr>
      <vt:lpstr>Päälauseen sanajärjestys</vt:lpstr>
      <vt:lpstr>lauseenjäseniä</vt:lpstr>
      <vt:lpstr>Lauseenjäseniä …</vt:lpstr>
      <vt:lpstr>lauseenjäseniä</vt:lpstr>
      <vt:lpstr>lauseenjäseniä</vt:lpstr>
      <vt:lpstr>Lauseenjäseniä</vt:lpstr>
      <vt:lpstr>Päälauseen sanajärjestys</vt:lpstr>
      <vt:lpstr>Päälauseen suora sanajärjestys</vt:lpstr>
      <vt:lpstr>Päälauseen suora sanajärjestys - 2-osainen predikaatti</vt:lpstr>
      <vt:lpstr>Päälauseen suora sanajärjestys - liikkuva määre + 2-osainen predikaatti</vt:lpstr>
      <vt:lpstr>Päälauseen käänteinen sanajärjestys</vt:lpstr>
      <vt:lpstr>Päälauseen käänteinen sanajärjestys ja liikkuva määre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Päälauseen sanajärjestys</dc:title>
  <dc:creator>Camilla Kåla</dc:creator>
  <cp:lastModifiedBy>Isabella Fröjdman</cp:lastModifiedBy>
  <cp:revision>19</cp:revision>
  <dcterms:created xsi:type="dcterms:W3CDTF">2014-10-20T14:04:25Z</dcterms:created>
  <dcterms:modified xsi:type="dcterms:W3CDTF">2019-02-08T11:39:24Z</dcterms:modified>
</cp:coreProperties>
</file>