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9874250" cy="1430337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1" d="100"/>
          <a:sy n="101" d="100"/>
        </p:scale>
        <p:origin x="132"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841" cy="717652"/>
          </a:xfrm>
          <a:prstGeom prst="rect">
            <a:avLst/>
          </a:prstGeom>
        </p:spPr>
        <p:txBody>
          <a:bodyPr vert="horz" lIns="133045" tIns="66523" rIns="133045" bIns="66523" rtlCol="0"/>
          <a:lstStyle>
            <a:lvl1pPr algn="l">
              <a:defRPr sz="1700"/>
            </a:lvl1pPr>
          </a:lstStyle>
          <a:p>
            <a:endParaRPr lang="fi-FI"/>
          </a:p>
        </p:txBody>
      </p:sp>
      <p:sp>
        <p:nvSpPr>
          <p:cNvPr id="3" name="Date Placeholder 2"/>
          <p:cNvSpPr>
            <a:spLocks noGrp="1"/>
          </p:cNvSpPr>
          <p:nvPr>
            <p:ph type="dt" idx="1"/>
          </p:nvPr>
        </p:nvSpPr>
        <p:spPr>
          <a:xfrm>
            <a:off x="5593124" y="1"/>
            <a:ext cx="4278841" cy="717652"/>
          </a:xfrm>
          <a:prstGeom prst="rect">
            <a:avLst/>
          </a:prstGeom>
        </p:spPr>
        <p:txBody>
          <a:bodyPr vert="horz" lIns="133045" tIns="66523" rIns="133045" bIns="66523" rtlCol="0"/>
          <a:lstStyle>
            <a:lvl1pPr algn="r">
              <a:defRPr sz="1700"/>
            </a:lvl1pPr>
          </a:lstStyle>
          <a:p>
            <a:fld id="{40CF2F04-132C-4AB8-B6F2-313092AFD624}" type="datetimeFigureOut">
              <a:rPr lang="fi-FI" smtClean="0"/>
              <a:t>8.11.2019</a:t>
            </a:fld>
            <a:endParaRPr lang="fi-FI"/>
          </a:p>
        </p:txBody>
      </p:sp>
      <p:sp>
        <p:nvSpPr>
          <p:cNvPr id="4" name="Slide Image Placeholder 3"/>
          <p:cNvSpPr>
            <a:spLocks noGrp="1" noRot="1" noChangeAspect="1"/>
          </p:cNvSpPr>
          <p:nvPr>
            <p:ph type="sldImg" idx="2"/>
          </p:nvPr>
        </p:nvSpPr>
        <p:spPr>
          <a:xfrm>
            <a:off x="646113" y="1787525"/>
            <a:ext cx="8582025" cy="4827588"/>
          </a:xfrm>
          <a:prstGeom prst="rect">
            <a:avLst/>
          </a:prstGeom>
          <a:noFill/>
          <a:ln w="12700">
            <a:solidFill>
              <a:prstClr val="black"/>
            </a:solidFill>
          </a:ln>
        </p:spPr>
        <p:txBody>
          <a:bodyPr vert="horz" lIns="133045" tIns="66523" rIns="133045" bIns="66523" rtlCol="0" anchor="ctr"/>
          <a:lstStyle/>
          <a:p>
            <a:endParaRPr lang="fi-FI"/>
          </a:p>
        </p:txBody>
      </p:sp>
      <p:sp>
        <p:nvSpPr>
          <p:cNvPr id="5" name="Notes Placeholder 4"/>
          <p:cNvSpPr>
            <a:spLocks noGrp="1"/>
          </p:cNvSpPr>
          <p:nvPr>
            <p:ph type="body" sz="quarter" idx="3"/>
          </p:nvPr>
        </p:nvSpPr>
        <p:spPr>
          <a:xfrm>
            <a:off x="987426" y="6883499"/>
            <a:ext cx="7899399" cy="5631954"/>
          </a:xfrm>
          <a:prstGeom prst="rect">
            <a:avLst/>
          </a:prstGeom>
        </p:spPr>
        <p:txBody>
          <a:bodyPr vert="horz" lIns="133045" tIns="66523" rIns="133045" bIns="6652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13585724"/>
            <a:ext cx="4278841" cy="717651"/>
          </a:xfrm>
          <a:prstGeom prst="rect">
            <a:avLst/>
          </a:prstGeom>
        </p:spPr>
        <p:txBody>
          <a:bodyPr vert="horz" lIns="133045" tIns="66523" rIns="133045" bIns="66523" rtlCol="0" anchor="b"/>
          <a:lstStyle>
            <a:lvl1pPr algn="l">
              <a:defRPr sz="1700"/>
            </a:lvl1pPr>
          </a:lstStyle>
          <a:p>
            <a:endParaRPr lang="fi-FI"/>
          </a:p>
        </p:txBody>
      </p:sp>
      <p:sp>
        <p:nvSpPr>
          <p:cNvPr id="7" name="Slide Number Placeholder 6"/>
          <p:cNvSpPr>
            <a:spLocks noGrp="1"/>
          </p:cNvSpPr>
          <p:nvPr>
            <p:ph type="sldNum" sz="quarter" idx="5"/>
          </p:nvPr>
        </p:nvSpPr>
        <p:spPr>
          <a:xfrm>
            <a:off x="5593124" y="13585724"/>
            <a:ext cx="4278841" cy="717651"/>
          </a:xfrm>
          <a:prstGeom prst="rect">
            <a:avLst/>
          </a:prstGeom>
        </p:spPr>
        <p:txBody>
          <a:bodyPr vert="horz" lIns="133045" tIns="66523" rIns="133045" bIns="66523" rtlCol="0" anchor="b"/>
          <a:lstStyle>
            <a:lvl1pPr algn="r">
              <a:defRPr sz="1700"/>
            </a:lvl1pPr>
          </a:lstStyle>
          <a:p>
            <a:fld id="{1EDC8BDC-B3D5-48A8-BF5A-EE633522FADD}" type="slidenum">
              <a:rPr lang="fi-FI" smtClean="0"/>
              <a:t>‹#›</a:t>
            </a:fld>
            <a:endParaRPr lang="fi-FI"/>
          </a:p>
        </p:txBody>
      </p:sp>
    </p:spTree>
    <p:extLst>
      <p:ext uri="{BB962C8B-B14F-4D97-AF65-F5344CB8AC3E}">
        <p14:creationId xmlns:p14="http://schemas.microsoft.com/office/powerpoint/2010/main" val="2751716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pPr defTabSz="1330452">
              <a:defRPr/>
            </a:pPr>
            <a:fld id="{D66A5FF2-0573-2649-A39A-26FA52E05379}" type="slidenum">
              <a:rPr lang="fi-FI">
                <a:solidFill>
                  <a:prstClr val="black"/>
                </a:solidFill>
                <a:latin typeface="Calibri" panose="020F0502020204030204"/>
              </a:rPr>
              <a:pPr defTabSz="1330452">
                <a:defRPr/>
              </a:pPr>
              <a:t>1</a:t>
            </a:fld>
            <a:endParaRPr lang="fi-FI">
              <a:solidFill>
                <a:prstClr val="black"/>
              </a:solidFill>
              <a:latin typeface="Calibri" panose="020F0502020204030204"/>
            </a:endParaRPr>
          </a:p>
        </p:txBody>
      </p:sp>
    </p:spTree>
    <p:extLst>
      <p:ext uri="{BB962C8B-B14F-4D97-AF65-F5344CB8AC3E}">
        <p14:creationId xmlns:p14="http://schemas.microsoft.com/office/powerpoint/2010/main" val="1445457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700" dirty="0"/>
              <a:t> </a:t>
            </a:r>
            <a:endParaRPr lang="fi-FI" dirty="0"/>
          </a:p>
        </p:txBody>
      </p:sp>
      <p:sp>
        <p:nvSpPr>
          <p:cNvPr id="4" name="Slide Number Placeholder 3"/>
          <p:cNvSpPr>
            <a:spLocks noGrp="1"/>
          </p:cNvSpPr>
          <p:nvPr>
            <p:ph type="sldNum" sz="quarter" idx="10"/>
          </p:nvPr>
        </p:nvSpPr>
        <p:spPr/>
        <p:txBody>
          <a:bodyPr/>
          <a:lstStyle/>
          <a:p>
            <a:pPr defTabSz="1330452">
              <a:defRPr/>
            </a:pPr>
            <a:fld id="{D66A5FF2-0573-2649-A39A-26FA52E05379}" type="slidenum">
              <a:rPr lang="fi-FI">
                <a:solidFill>
                  <a:prstClr val="black"/>
                </a:solidFill>
                <a:latin typeface="Calibri" panose="020F0502020204030204"/>
              </a:rPr>
              <a:pPr defTabSz="1330452">
                <a:defRPr/>
              </a:pPr>
              <a:t>2</a:t>
            </a:fld>
            <a:endParaRPr lang="fi-FI">
              <a:solidFill>
                <a:prstClr val="black"/>
              </a:solidFill>
              <a:latin typeface="Calibri" panose="020F0502020204030204"/>
            </a:endParaRPr>
          </a:p>
        </p:txBody>
      </p:sp>
    </p:spTree>
    <p:extLst>
      <p:ext uri="{BB962C8B-B14F-4D97-AF65-F5344CB8AC3E}">
        <p14:creationId xmlns:p14="http://schemas.microsoft.com/office/powerpoint/2010/main" val="2628779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D66A5FF2-0573-2649-A39A-26FA52E05379}" type="slidenum">
              <a:rPr lang="fi-FI" smtClean="0"/>
              <a:pPr>
                <a:defRPr/>
              </a:pPr>
              <a:t>8</a:t>
            </a:fld>
            <a:endParaRPr lang="fi-FI"/>
          </a:p>
        </p:txBody>
      </p:sp>
    </p:spTree>
    <p:extLst>
      <p:ext uri="{BB962C8B-B14F-4D97-AF65-F5344CB8AC3E}">
        <p14:creationId xmlns:p14="http://schemas.microsoft.com/office/powerpoint/2010/main" val="383029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5EE5DA78-8F86-4679-B477-F2A99AB2549B}" type="datetimeFigureOut">
              <a:rPr lang="fi-FI" smtClean="0"/>
              <a:t>8.11.2019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239586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5EE5DA78-8F86-4679-B477-F2A99AB2549B}" type="datetimeFigureOut">
              <a:rPr lang="fi-FI" smtClean="0"/>
              <a:t>8.11.2019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424322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5EE5DA78-8F86-4679-B477-F2A99AB2549B}" type="datetimeFigureOut">
              <a:rPr lang="fi-FI" smtClean="0"/>
              <a:t>8.11.2019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1808355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8" y="318135"/>
            <a:ext cx="10943167" cy="1195798"/>
          </a:xfrm>
          <a:prstGeom prst="rect">
            <a:avLst/>
          </a:prstGeom>
        </p:spPr>
        <p:txBody>
          <a:bodyPr lIns="0" tIns="0" rIns="0" bIns="0" anchor="t" anchorCtr="0">
            <a:noAutofit/>
          </a:bodyPr>
          <a:lstStyle>
            <a:lvl1pPr algn="l">
              <a:lnSpc>
                <a:spcPct val="85000"/>
              </a:lnSpc>
              <a:defRPr sz="4320" b="1" spc="-120">
                <a:solidFill>
                  <a:schemeClr val="tx2"/>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520" b="1">
                <a:latin typeface="+mj-lt"/>
              </a:defRPr>
            </a:lvl1pPr>
            <a:lvl2pPr marL="285120" indent="-254880">
              <a:buFont typeface="Arial"/>
              <a:buChar char="•"/>
              <a:defRPr sz="2400">
                <a:latin typeface="Georgia"/>
              </a:defRPr>
            </a:lvl2pPr>
            <a:lvl3pPr marL="552960" indent="-276480">
              <a:buFont typeface="Lucida Grande"/>
              <a:buChar char="-"/>
              <a:defRPr sz="1920" i="1">
                <a:latin typeface="Georgia"/>
                <a:cs typeface="Georgia"/>
              </a:defRPr>
            </a:lvl3pPr>
            <a:lvl4pPr marL="950400" indent="-233280">
              <a:buFont typeface="Arial"/>
              <a:buChar char="•"/>
              <a:defRPr sz="1680" baseline="0">
                <a:latin typeface="Georgia"/>
              </a:defRPr>
            </a:lvl4pPr>
            <a:lvl5pPr marL="1304640" indent="-274320">
              <a:buFont typeface="Courier New"/>
              <a:buChar char="o"/>
              <a:defRPr sz="156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12"/>
          <p:cNvSpPr>
            <a:spLocks noGrp="1"/>
          </p:cNvSpPr>
          <p:nvPr>
            <p:ph type="dt" sz="half" idx="15"/>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4CBB682-87B2-4236-AF78-B49807E7713E}" type="datetime1">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8.11.2019</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Footer Placeholder 13"/>
          <p:cNvSpPr>
            <a:spLocks noGrp="1"/>
          </p:cNvSpPr>
          <p:nvPr>
            <p:ph type="ftr" sz="quarter" idx="16"/>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Slide Number Placeholder 14"/>
          <p:cNvSpPr>
            <a:spLocks noGrp="1"/>
          </p:cNvSpPr>
          <p:nvPr>
            <p:ph type="sldNum" sz="quarter" idx="17"/>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12" name="Straight Connector 4"/>
          <p:cNvCxnSpPr/>
          <p:nvPr userDrawn="1"/>
        </p:nvCxnSpPr>
        <p:spPr>
          <a:xfrm>
            <a:off x="624418"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1173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5EE5DA78-8F86-4679-B477-F2A99AB2549B}" type="datetimeFigureOut">
              <a:rPr lang="fi-FI" smtClean="0"/>
              <a:t>8.11.2019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2576830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E5DA78-8F86-4679-B477-F2A99AB2549B}" type="datetimeFigureOut">
              <a:rPr lang="fi-FI" smtClean="0"/>
              <a:t>8.11.2019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120280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5EE5DA78-8F86-4679-B477-F2A99AB2549B}" type="datetimeFigureOut">
              <a:rPr lang="fi-FI" smtClean="0"/>
              <a:t>8.11.2019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4123305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5EE5DA78-8F86-4679-B477-F2A99AB2549B}" type="datetimeFigureOut">
              <a:rPr lang="fi-FI" smtClean="0"/>
              <a:t>8.11.2019</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1386933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5EE5DA78-8F86-4679-B477-F2A99AB2549B}" type="datetimeFigureOut">
              <a:rPr lang="fi-FI" smtClean="0"/>
              <a:t>8.11.2019</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3320853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5DA78-8F86-4679-B477-F2A99AB2549B}" type="datetimeFigureOut">
              <a:rPr lang="fi-FI" smtClean="0"/>
              <a:t>8.11.2019</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155600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5DA78-8F86-4679-B477-F2A99AB2549B}" type="datetimeFigureOut">
              <a:rPr lang="fi-FI" smtClean="0"/>
              <a:t>8.11.2019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235648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5DA78-8F86-4679-B477-F2A99AB2549B}" type="datetimeFigureOut">
              <a:rPr lang="fi-FI" smtClean="0"/>
              <a:t>8.11.2019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03A4910-0677-4335-9B52-12499FFB1F95}" type="slidenum">
              <a:rPr lang="fi-FI" smtClean="0"/>
              <a:t>‹#›</a:t>
            </a:fld>
            <a:endParaRPr lang="fi-FI"/>
          </a:p>
        </p:txBody>
      </p:sp>
    </p:spTree>
    <p:extLst>
      <p:ext uri="{BB962C8B-B14F-4D97-AF65-F5344CB8AC3E}">
        <p14:creationId xmlns:p14="http://schemas.microsoft.com/office/powerpoint/2010/main" val="228085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5DA78-8F86-4679-B477-F2A99AB2549B}" type="datetimeFigureOut">
              <a:rPr lang="fi-FI" smtClean="0"/>
              <a:t>8.11.2019</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A4910-0677-4335-9B52-12499FFB1F95}" type="slidenum">
              <a:rPr lang="fi-FI" smtClean="0"/>
              <a:t>‹#›</a:t>
            </a:fld>
            <a:endParaRPr lang="fi-FI"/>
          </a:p>
        </p:txBody>
      </p:sp>
    </p:spTree>
    <p:extLst>
      <p:ext uri="{BB962C8B-B14F-4D97-AF65-F5344CB8AC3E}">
        <p14:creationId xmlns:p14="http://schemas.microsoft.com/office/powerpoint/2010/main" val="1262784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mycourses.aalto.fi/course/view.php?id=172" TargetMode="External"/><Relationship Id="rId2" Type="http://schemas.openxmlformats.org/officeDocument/2006/relationships/hyperlink" Target="https://www.webropolsurveys.com/S/BC4F57343C609905.par"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895975" y="0"/>
            <a:ext cx="10292090" cy="560717"/>
          </a:xfrm>
        </p:spPr>
        <p:txBody>
          <a:bodyPr>
            <a:normAutofit/>
          </a:bodyPr>
          <a:lstStyle/>
          <a:p>
            <a:r>
              <a:rPr lang="en-US" sz="2000" b="1" dirty="0" smtClean="0"/>
              <a:t>Workshops schedule 2019-2020: Autumn term 2019 </a:t>
            </a:r>
            <a:endParaRPr lang="fi-FI" sz="2000" b="1" dirty="0"/>
          </a:p>
        </p:txBody>
      </p:sp>
      <p:sp>
        <p:nvSpPr>
          <p:cNvPr id="4" name="Date Placeholder 3"/>
          <p:cNvSpPr>
            <a:spLocks noGrp="1"/>
          </p:cNvSpPr>
          <p:nvPr>
            <p:ph type="dt" sz="half" idx="4294967295"/>
          </p:nvPr>
        </p:nvSpPr>
        <p:spPr>
          <a:xfrm>
            <a:off x="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4CBB682-87B2-4236-AF78-B49807E7713E}" type="datetime1">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8.11.2019</a:t>
            </a:fld>
            <a:endParaRPr kumimoji="0" lang="fi-FI"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4294967295"/>
          </p:nvPr>
        </p:nvSpPr>
        <p:spPr>
          <a:xfrm>
            <a:off x="94488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3130160485"/>
              </p:ext>
            </p:extLst>
          </p:nvPr>
        </p:nvGraphicFramePr>
        <p:xfrm>
          <a:off x="895975" y="421275"/>
          <a:ext cx="9619626" cy="6300200"/>
        </p:xfrm>
        <a:graphic>
          <a:graphicData uri="http://schemas.openxmlformats.org/drawingml/2006/table">
            <a:tbl>
              <a:tblPr firstRow="1" bandRow="1">
                <a:tableStyleId>{BC89EF96-8CEA-46FF-86C4-4CE0E7609802}</a:tableStyleId>
              </a:tblPr>
              <a:tblGrid>
                <a:gridCol w="1044291">
                  <a:extLst>
                    <a:ext uri="{9D8B030D-6E8A-4147-A177-3AD203B41FA5}">
                      <a16:colId xmlns:a16="http://schemas.microsoft.com/office/drawing/2014/main" val="2477438125"/>
                    </a:ext>
                  </a:extLst>
                </a:gridCol>
                <a:gridCol w="1101503">
                  <a:extLst>
                    <a:ext uri="{9D8B030D-6E8A-4147-A177-3AD203B41FA5}">
                      <a16:colId xmlns:a16="http://schemas.microsoft.com/office/drawing/2014/main" val="1432092330"/>
                    </a:ext>
                  </a:extLst>
                </a:gridCol>
                <a:gridCol w="1634320">
                  <a:extLst>
                    <a:ext uri="{9D8B030D-6E8A-4147-A177-3AD203B41FA5}">
                      <a16:colId xmlns:a16="http://schemas.microsoft.com/office/drawing/2014/main" val="2020112450"/>
                    </a:ext>
                  </a:extLst>
                </a:gridCol>
                <a:gridCol w="1397445">
                  <a:extLst>
                    <a:ext uri="{9D8B030D-6E8A-4147-A177-3AD203B41FA5}">
                      <a16:colId xmlns:a16="http://schemas.microsoft.com/office/drawing/2014/main" val="389247785"/>
                    </a:ext>
                  </a:extLst>
                </a:gridCol>
                <a:gridCol w="1398159">
                  <a:extLst>
                    <a:ext uri="{9D8B030D-6E8A-4147-A177-3AD203B41FA5}">
                      <a16:colId xmlns:a16="http://schemas.microsoft.com/office/drawing/2014/main" val="2285504171"/>
                    </a:ext>
                  </a:extLst>
                </a:gridCol>
                <a:gridCol w="1521954">
                  <a:extLst>
                    <a:ext uri="{9D8B030D-6E8A-4147-A177-3AD203B41FA5}">
                      <a16:colId xmlns:a16="http://schemas.microsoft.com/office/drawing/2014/main" val="3685004945"/>
                    </a:ext>
                  </a:extLst>
                </a:gridCol>
                <a:gridCol w="1521954">
                  <a:extLst>
                    <a:ext uri="{9D8B030D-6E8A-4147-A177-3AD203B41FA5}">
                      <a16:colId xmlns:a16="http://schemas.microsoft.com/office/drawing/2014/main" val="3330794409"/>
                    </a:ext>
                  </a:extLst>
                </a:gridCol>
              </a:tblGrid>
              <a:tr h="574605">
                <a:tc>
                  <a:txBody>
                    <a:bodyPr/>
                    <a:lstStyle/>
                    <a:p>
                      <a:endParaRPr lang="fi-FI" sz="1800" dirty="0"/>
                    </a:p>
                  </a:txBody>
                  <a:tcPr marL="93428" marR="93428" marT="46714" marB="46714"/>
                </a:tc>
                <a:tc>
                  <a:txBody>
                    <a:bodyPr/>
                    <a:lstStyle/>
                    <a:p>
                      <a:r>
                        <a:rPr lang="en-US" sz="1500" dirty="0" smtClean="0"/>
                        <a:t>Thesis supervisor</a:t>
                      </a:r>
                      <a:endParaRPr lang="fi-FI" sz="1500" dirty="0"/>
                    </a:p>
                  </a:txBody>
                  <a:tcPr marL="93428" marR="93428" marT="46714" marB="46714"/>
                </a:tc>
                <a:tc>
                  <a:txBody>
                    <a:bodyPr/>
                    <a:lstStyle/>
                    <a:p>
                      <a:r>
                        <a:rPr lang="en-US" sz="1500" dirty="0" smtClean="0"/>
                        <a:t>E-assessment</a:t>
                      </a:r>
                      <a:endParaRPr lang="fi-FI" sz="1500" dirty="0"/>
                    </a:p>
                  </a:txBody>
                  <a:tcPr marL="93428" marR="93428" marT="46714" marB="46714"/>
                </a:tc>
                <a:tc>
                  <a:txBody>
                    <a:bodyPr/>
                    <a:lstStyle/>
                    <a:p>
                      <a:r>
                        <a:rPr lang="en-US" sz="1500" dirty="0" smtClean="0"/>
                        <a:t>Video</a:t>
                      </a:r>
                      <a:endParaRPr lang="fi-FI" sz="1500" dirty="0"/>
                    </a:p>
                  </a:txBody>
                  <a:tcPr marL="93428" marR="93428" marT="46714" marB="46714"/>
                </a:tc>
                <a:tc>
                  <a:txBody>
                    <a:bodyPr/>
                    <a:lstStyle/>
                    <a:p>
                      <a:r>
                        <a:rPr lang="en-US" sz="1500" dirty="0" smtClean="0"/>
                        <a:t>MyCourses</a:t>
                      </a:r>
                      <a:endParaRPr lang="fi-FI" sz="1500" dirty="0"/>
                    </a:p>
                  </a:txBody>
                  <a:tcPr marL="93428" marR="93428" marT="46714" marB="46714"/>
                </a:tc>
                <a:tc>
                  <a:txBody>
                    <a:bodyPr/>
                    <a:lstStyle/>
                    <a:p>
                      <a:r>
                        <a:rPr lang="en-US" sz="1500" dirty="0" smtClean="0"/>
                        <a:t>Flipped</a:t>
                      </a:r>
                      <a:endParaRPr lang="fi-FI" sz="1500" dirty="0"/>
                    </a:p>
                  </a:txBody>
                  <a:tcPr marL="93428" marR="93428" marT="46714" marB="46714"/>
                </a:tc>
                <a:tc>
                  <a:txBody>
                    <a:bodyPr/>
                    <a:lstStyle/>
                    <a:p>
                      <a:r>
                        <a:rPr lang="en-US" sz="1500" dirty="0" smtClean="0"/>
                        <a:t>Teams </a:t>
                      </a:r>
                      <a:endParaRPr lang="fi-FI" sz="1500" dirty="0"/>
                    </a:p>
                  </a:txBody>
                  <a:tcPr marL="93428" marR="93428" marT="46714" marB="46714"/>
                </a:tc>
                <a:extLst>
                  <a:ext uri="{0D108BD9-81ED-4DB2-BD59-A6C34878D82A}">
                    <a16:rowId xmlns:a16="http://schemas.microsoft.com/office/drawing/2014/main" val="1738607511"/>
                  </a:ext>
                </a:extLst>
              </a:tr>
              <a:tr h="797750">
                <a:tc>
                  <a:txBody>
                    <a:bodyPr/>
                    <a:lstStyle/>
                    <a:p>
                      <a:r>
                        <a:rPr lang="en-US" sz="1500" dirty="0" smtClean="0">
                          <a:solidFill>
                            <a:schemeClr val="accent1">
                              <a:lumMod val="50000"/>
                            </a:schemeClr>
                          </a:solidFill>
                        </a:rPr>
                        <a:t>Thu 14.11.</a:t>
                      </a:r>
                    </a:p>
                    <a:p>
                      <a:r>
                        <a:rPr lang="en-US" sz="1500" dirty="0" smtClean="0">
                          <a:solidFill>
                            <a:schemeClr val="accent1">
                              <a:lumMod val="50000"/>
                            </a:schemeClr>
                          </a:solidFill>
                        </a:rPr>
                        <a:t>13:00-15</a:t>
                      </a:r>
                      <a:endParaRPr lang="fi-FI" sz="1500" dirty="0">
                        <a:solidFill>
                          <a:schemeClr val="accent1">
                            <a:lumMod val="50000"/>
                          </a:schemeClr>
                        </a:solidFill>
                      </a:endParaRPr>
                    </a:p>
                  </a:txBody>
                  <a:tcPr marL="93428" marR="93428" marT="46714" marB="46714"/>
                </a:tc>
                <a:tc>
                  <a:txBody>
                    <a:bodyPr/>
                    <a:lstStyle/>
                    <a:p>
                      <a:pPr marL="0" algn="l" defTabSz="914400" rtl="0" eaLnBrk="1" latinLnBrk="0" hangingPunct="1"/>
                      <a:endParaRPr lang="fi-FI" sz="1500" kern="1200" dirty="0">
                        <a:solidFill>
                          <a:schemeClr val="accent1">
                            <a:lumMod val="50000"/>
                          </a:schemeClr>
                        </a:solidFill>
                        <a:latin typeface="+mn-lt"/>
                        <a:ea typeface="+mn-ea"/>
                        <a:cs typeface="+mn-cs"/>
                      </a:endParaRPr>
                    </a:p>
                  </a:txBody>
                  <a:tcPr marL="93428" marR="93428" marT="46714" marB="46714"/>
                </a:tc>
                <a:tc>
                  <a:txBody>
                    <a:bodyPr/>
                    <a:lstStyle/>
                    <a:p>
                      <a:endParaRPr lang="fi-FI" sz="1500" dirty="0">
                        <a:solidFill>
                          <a:schemeClr val="accent1">
                            <a:lumMod val="50000"/>
                          </a:schemeClr>
                        </a:solidFill>
                      </a:endParaRPr>
                    </a:p>
                  </a:txBody>
                  <a:tcPr marL="93428" marR="93428" marT="46714" marB="46714"/>
                </a:tc>
                <a:tc>
                  <a:txBody>
                    <a:bodyPr/>
                    <a:lstStyle/>
                    <a:p>
                      <a:endParaRPr lang="fi-FI" sz="1500">
                        <a:solidFill>
                          <a:schemeClr val="accent1">
                            <a:lumMod val="50000"/>
                          </a:schemeClr>
                        </a:solidFill>
                      </a:endParaRPr>
                    </a:p>
                  </a:txBody>
                  <a:tcPr marL="93428" marR="93428" marT="46714" marB="46714"/>
                </a:tc>
                <a:tc>
                  <a:txBody>
                    <a:bodyPr/>
                    <a:lstStyle/>
                    <a:p>
                      <a:r>
                        <a:rPr lang="en-US" sz="1500" baseline="0" dirty="0" smtClean="0">
                          <a:solidFill>
                            <a:schemeClr val="accent1">
                              <a:lumMod val="50000"/>
                            </a:schemeClr>
                          </a:solidFill>
                        </a:rPr>
                        <a:t>Linda, Weiwei, Johanna, Anahita</a:t>
                      </a:r>
                      <a:endParaRPr lang="fi-FI" sz="1500" dirty="0">
                        <a:solidFill>
                          <a:schemeClr val="accent1">
                            <a:lumMod val="50000"/>
                          </a:schemeClr>
                        </a:solidFill>
                      </a:endParaRPr>
                    </a:p>
                  </a:txBody>
                  <a:tcPr marL="93428" marR="93428" marT="46714" marB="46714"/>
                </a:tc>
                <a:tc>
                  <a:txBody>
                    <a:bodyPr/>
                    <a:lstStyle/>
                    <a:p>
                      <a:endParaRPr lang="fi-FI" sz="1500">
                        <a:solidFill>
                          <a:schemeClr val="accent1">
                            <a:lumMod val="50000"/>
                          </a:schemeClr>
                        </a:solidFill>
                      </a:endParaRPr>
                    </a:p>
                  </a:txBody>
                  <a:tcPr marL="93428" marR="93428" marT="46714" marB="46714"/>
                </a:tc>
                <a:tc>
                  <a:txBody>
                    <a:bodyPr/>
                    <a:lstStyle/>
                    <a:p>
                      <a:endParaRPr lang="fi-FI" sz="1500">
                        <a:solidFill>
                          <a:schemeClr val="accent1">
                            <a:lumMod val="50000"/>
                          </a:schemeClr>
                        </a:solidFill>
                      </a:endParaRPr>
                    </a:p>
                  </a:txBody>
                  <a:tcPr marL="93428" marR="93428" marT="46714" marB="46714"/>
                </a:tc>
                <a:extLst>
                  <a:ext uri="{0D108BD9-81ED-4DB2-BD59-A6C34878D82A}">
                    <a16:rowId xmlns:a16="http://schemas.microsoft.com/office/drawing/2014/main" val="1948907263"/>
                  </a:ext>
                </a:extLst>
              </a:tr>
              <a:tr h="1502071">
                <a:tc>
                  <a:txBody>
                    <a:bodyPr/>
                    <a:lstStyle/>
                    <a:p>
                      <a:r>
                        <a:rPr lang="en-US" sz="1500" dirty="0" smtClean="0">
                          <a:solidFill>
                            <a:schemeClr val="accent1">
                              <a:lumMod val="50000"/>
                            </a:schemeClr>
                          </a:solidFill>
                        </a:rPr>
                        <a:t>Thu 21.11</a:t>
                      </a:r>
                      <a:r>
                        <a:rPr lang="en-US" sz="1500" dirty="0" smtClean="0"/>
                        <a:t>.</a:t>
                      </a:r>
                    </a:p>
                    <a:p>
                      <a:r>
                        <a:rPr lang="en-US" sz="1500" dirty="0" smtClean="0">
                          <a:solidFill>
                            <a:schemeClr val="accent1">
                              <a:lumMod val="50000"/>
                            </a:schemeClr>
                          </a:solidFill>
                        </a:rPr>
                        <a:t>12:00-14</a:t>
                      </a:r>
                      <a:endParaRPr lang="fi-FI" sz="1500" dirty="0"/>
                    </a:p>
                  </a:txBody>
                  <a:tcPr marL="93428" marR="93428" marT="46714" marB="46714">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solidFill>
                            <a:schemeClr val="accent1">
                              <a:lumMod val="50000"/>
                            </a:schemeClr>
                          </a:solidFill>
                        </a:rPr>
                        <a:t>Stephen, Weiwei, Ayman, Marja, Alexei, Anahita, Namkyu </a:t>
                      </a:r>
                      <a:endParaRPr lang="fi-FI" sz="1500" dirty="0">
                        <a:solidFill>
                          <a:schemeClr val="accent1">
                            <a:lumMod val="50000"/>
                          </a:schemeClr>
                        </a:solidFill>
                      </a:endParaRPr>
                    </a:p>
                  </a:txBody>
                  <a:tcPr marL="93428" marR="93428" marT="46714" marB="46714">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0795172"/>
                  </a:ext>
                </a:extLst>
              </a:tr>
              <a:tr h="1032524">
                <a:tc>
                  <a:txBody>
                    <a:bodyPr/>
                    <a:lstStyle/>
                    <a:p>
                      <a:r>
                        <a:rPr lang="en-US" sz="1500" dirty="0" smtClean="0">
                          <a:solidFill>
                            <a:schemeClr val="accent1">
                              <a:lumMod val="50000"/>
                            </a:schemeClr>
                          </a:solidFill>
                        </a:rPr>
                        <a:t>Mon 25.11.</a:t>
                      </a:r>
                    </a:p>
                    <a:p>
                      <a:r>
                        <a:rPr lang="en-US" sz="1500" dirty="0" smtClean="0">
                          <a:solidFill>
                            <a:schemeClr val="accent1">
                              <a:lumMod val="50000"/>
                            </a:schemeClr>
                          </a:solidFill>
                        </a:rPr>
                        <a:t>10:00-12</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500" dirty="0" smtClean="0">
                          <a:solidFill>
                            <a:schemeClr val="accent1">
                              <a:lumMod val="50000"/>
                            </a:schemeClr>
                          </a:solidFill>
                        </a:rPr>
                        <a:t>Sanna, Stephen, Ayman,</a:t>
                      </a:r>
                      <a:r>
                        <a:rPr lang="en-US" sz="1500" baseline="0" dirty="0" smtClean="0">
                          <a:solidFill>
                            <a:schemeClr val="accent1">
                              <a:lumMod val="50000"/>
                            </a:schemeClr>
                          </a:solidFill>
                        </a:rPr>
                        <a:t> Marja, Alexei, Noora, Johanna</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500" dirty="0" smtClean="0">
                          <a:solidFill>
                            <a:schemeClr val="accent1">
                              <a:lumMod val="50000"/>
                            </a:schemeClr>
                          </a:solidFill>
                        </a:rPr>
                        <a:t> </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8824490"/>
                  </a:ext>
                </a:extLst>
              </a:tr>
              <a:tr h="562976">
                <a:tc>
                  <a:txBody>
                    <a:bodyPr/>
                    <a:lstStyle/>
                    <a:p>
                      <a:r>
                        <a:rPr lang="en-US" sz="1500" dirty="0" smtClean="0">
                          <a:solidFill>
                            <a:schemeClr val="accent1">
                              <a:lumMod val="50000"/>
                            </a:schemeClr>
                          </a:solidFill>
                        </a:rPr>
                        <a:t>Fri</a:t>
                      </a:r>
                      <a:r>
                        <a:rPr lang="en-US" sz="1500" baseline="0" dirty="0" smtClean="0">
                          <a:solidFill>
                            <a:schemeClr val="accent1">
                              <a:lumMod val="50000"/>
                            </a:schemeClr>
                          </a:solidFill>
                        </a:rPr>
                        <a:t> </a:t>
                      </a:r>
                      <a:r>
                        <a:rPr lang="en-US" sz="1500" dirty="0" smtClean="0">
                          <a:solidFill>
                            <a:schemeClr val="accent1">
                              <a:lumMod val="50000"/>
                            </a:schemeClr>
                          </a:solidFill>
                        </a:rPr>
                        <a:t> 29.11.</a:t>
                      </a:r>
                    </a:p>
                    <a:p>
                      <a:r>
                        <a:rPr lang="en-US" sz="1500" dirty="0" smtClean="0">
                          <a:solidFill>
                            <a:schemeClr val="accent1">
                              <a:lumMod val="50000"/>
                            </a:schemeClr>
                          </a:solidFill>
                        </a:rPr>
                        <a:t>9:00-11 </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500" dirty="0" smtClean="0">
                          <a:solidFill>
                            <a:schemeClr val="accent1">
                              <a:lumMod val="50000"/>
                            </a:schemeClr>
                          </a:solidFill>
                        </a:rPr>
                        <a:t>Linda, Jari, Anahita </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5975798"/>
                  </a:ext>
                </a:extLst>
              </a:tr>
              <a:tr h="1032524">
                <a:tc>
                  <a:txBody>
                    <a:bodyPr/>
                    <a:lstStyle/>
                    <a:p>
                      <a:r>
                        <a:rPr lang="en-US" sz="1500" dirty="0" smtClean="0">
                          <a:solidFill>
                            <a:schemeClr val="accent1">
                              <a:lumMod val="50000"/>
                            </a:schemeClr>
                          </a:solidFill>
                        </a:rPr>
                        <a:t>Tues 10.12.</a:t>
                      </a:r>
                    </a:p>
                    <a:p>
                      <a:r>
                        <a:rPr lang="en-US" sz="1500" dirty="0" smtClean="0">
                          <a:solidFill>
                            <a:schemeClr val="accent1">
                              <a:lumMod val="50000"/>
                            </a:schemeClr>
                          </a:solidFill>
                        </a:rPr>
                        <a:t>14:00-16</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500" baseline="0" dirty="0" smtClean="0">
                          <a:solidFill>
                            <a:schemeClr val="accent1">
                              <a:lumMod val="50000"/>
                            </a:schemeClr>
                          </a:solidFill>
                        </a:rPr>
                        <a:t>Sanna, Stephen, Alexei, Jari, Noora, Namkyu, Johanna?</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8774708"/>
                  </a:ext>
                </a:extLst>
              </a:tr>
              <a:tr h="797750">
                <a:tc>
                  <a:txBody>
                    <a:bodyPr/>
                    <a:lstStyle/>
                    <a:p>
                      <a:pPr marL="0" algn="l" defTabSz="914400" rtl="0" eaLnBrk="1" latinLnBrk="0" hangingPunct="1"/>
                      <a:r>
                        <a:rPr lang="en-US" sz="1500" kern="1200" dirty="0" smtClean="0">
                          <a:solidFill>
                            <a:schemeClr val="accent1">
                              <a:lumMod val="50000"/>
                            </a:schemeClr>
                          </a:solidFill>
                          <a:latin typeface="+mn-lt"/>
                          <a:ea typeface="+mn-ea"/>
                          <a:cs typeface="+mn-cs"/>
                        </a:rPr>
                        <a:t>Mon  2.12. </a:t>
                      </a:r>
                    </a:p>
                    <a:p>
                      <a:pPr marL="0" algn="l" defTabSz="914400" rtl="0" eaLnBrk="1" latinLnBrk="0" hangingPunct="1"/>
                      <a:r>
                        <a:rPr lang="en-US" sz="1500" kern="1200" dirty="0" smtClean="0">
                          <a:solidFill>
                            <a:schemeClr val="accent1">
                              <a:lumMod val="50000"/>
                            </a:schemeClr>
                          </a:solidFill>
                          <a:latin typeface="+mn-lt"/>
                          <a:ea typeface="+mn-ea"/>
                          <a:cs typeface="+mn-cs"/>
                        </a:rPr>
                        <a:t>at 13-15</a:t>
                      </a:r>
                      <a:endParaRPr lang="fi-FI" sz="1500" kern="1200" dirty="0">
                        <a:solidFill>
                          <a:schemeClr val="accent1">
                            <a:lumMod val="50000"/>
                          </a:schemeClr>
                        </a:solidFill>
                        <a:latin typeface="+mn-lt"/>
                        <a:ea typeface="+mn-ea"/>
                        <a:cs typeface="+mn-cs"/>
                      </a:endParaRPr>
                    </a:p>
                  </a:txBody>
                  <a:tcPr marL="93428" marR="93428" marT="46714" marB="46714">
                    <a:lnT w="12700" cap="flat" cmpd="sng" algn="ctr">
                      <a:solidFill>
                        <a:schemeClr val="tx1"/>
                      </a:solidFill>
                      <a:prstDash val="solid"/>
                      <a:round/>
                      <a:headEnd type="none" w="med" len="med"/>
                      <a:tailEnd type="none" w="med" len="med"/>
                    </a:lnT>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tcPr>
                </a:tc>
                <a:tc>
                  <a:txBody>
                    <a:bodyPr/>
                    <a:lstStyle/>
                    <a:p>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tcPr>
                </a:tc>
                <a:tc>
                  <a:txBody>
                    <a:bodyPr/>
                    <a:lstStyle/>
                    <a:p>
                      <a:r>
                        <a:rPr lang="en-US" sz="1500" dirty="0" smtClean="0">
                          <a:solidFill>
                            <a:schemeClr val="accent1">
                              <a:lumMod val="50000"/>
                            </a:schemeClr>
                          </a:solidFill>
                        </a:rPr>
                        <a:t>Johanna, Linda</a:t>
                      </a:r>
                      <a:endParaRPr lang="fi-FI" sz="1500" dirty="0">
                        <a:solidFill>
                          <a:schemeClr val="accent1">
                            <a:lumMod val="50000"/>
                          </a:schemeClr>
                        </a:solidFill>
                      </a:endParaRPr>
                    </a:p>
                  </a:txBody>
                  <a:tcPr marL="93428" marR="93428" marT="46714" marB="4671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37826856"/>
                  </a:ext>
                </a:extLst>
              </a:tr>
            </a:tbl>
          </a:graphicData>
        </a:graphic>
      </p:graphicFrame>
    </p:spTree>
    <p:extLst>
      <p:ext uri="{BB962C8B-B14F-4D97-AF65-F5344CB8AC3E}">
        <p14:creationId xmlns:p14="http://schemas.microsoft.com/office/powerpoint/2010/main" val="1234598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866595" y="-356288"/>
            <a:ext cx="10353675" cy="1195387"/>
          </a:xfrm>
        </p:spPr>
        <p:txBody>
          <a:bodyPr/>
          <a:lstStyle/>
          <a:p>
            <a:r>
              <a:rPr lang="en-US" sz="2000" b="1" dirty="0" smtClean="0"/>
              <a:t>Workshops schedule 2019-2020: Spring term 2020 </a:t>
            </a:r>
            <a:endParaRPr lang="fi-FI" sz="2000" b="1" dirty="0"/>
          </a:p>
        </p:txBody>
      </p:sp>
      <p:sp>
        <p:nvSpPr>
          <p:cNvPr id="4" name="Date Placeholder 3"/>
          <p:cNvSpPr>
            <a:spLocks noGrp="1"/>
          </p:cNvSpPr>
          <p:nvPr>
            <p:ph type="dt" sz="half" idx="4294967295"/>
          </p:nvPr>
        </p:nvSpPr>
        <p:spPr>
          <a:xfrm>
            <a:off x="0" y="6356350"/>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4CBB682-87B2-4236-AF78-B49807E7713E}" type="datetime1">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8.11.2019</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4294967295"/>
          </p:nvPr>
        </p:nvSpPr>
        <p:spPr>
          <a:xfrm>
            <a:off x="94488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878807001"/>
              </p:ext>
            </p:extLst>
          </p:nvPr>
        </p:nvGraphicFramePr>
        <p:xfrm>
          <a:off x="866595" y="556127"/>
          <a:ext cx="10944225" cy="6116953"/>
        </p:xfrm>
        <a:graphic>
          <a:graphicData uri="http://schemas.openxmlformats.org/drawingml/2006/table">
            <a:tbl>
              <a:tblPr firstRow="1" bandRow="1">
                <a:tableStyleId>{BC89EF96-8CEA-46FF-86C4-4CE0E7609802}</a:tableStyleId>
              </a:tblPr>
              <a:tblGrid>
                <a:gridCol w="1163234">
                  <a:extLst>
                    <a:ext uri="{9D8B030D-6E8A-4147-A177-3AD203B41FA5}">
                      <a16:colId xmlns:a16="http://schemas.microsoft.com/office/drawing/2014/main" val="2477438125"/>
                    </a:ext>
                  </a:extLst>
                </a:gridCol>
                <a:gridCol w="1179617">
                  <a:extLst>
                    <a:ext uri="{9D8B030D-6E8A-4147-A177-3AD203B41FA5}">
                      <a16:colId xmlns:a16="http://schemas.microsoft.com/office/drawing/2014/main" val="1432092330"/>
                    </a:ext>
                  </a:extLst>
                </a:gridCol>
                <a:gridCol w="2056138">
                  <a:extLst>
                    <a:ext uri="{9D8B030D-6E8A-4147-A177-3AD203B41FA5}">
                      <a16:colId xmlns:a16="http://schemas.microsoft.com/office/drawing/2014/main" val="2020112450"/>
                    </a:ext>
                  </a:extLst>
                </a:gridCol>
                <a:gridCol w="1662932">
                  <a:extLst>
                    <a:ext uri="{9D8B030D-6E8A-4147-A177-3AD203B41FA5}">
                      <a16:colId xmlns:a16="http://schemas.microsoft.com/office/drawing/2014/main" val="389247785"/>
                    </a:ext>
                  </a:extLst>
                </a:gridCol>
                <a:gridCol w="1581015">
                  <a:extLst>
                    <a:ext uri="{9D8B030D-6E8A-4147-A177-3AD203B41FA5}">
                      <a16:colId xmlns:a16="http://schemas.microsoft.com/office/drawing/2014/main" val="2285504171"/>
                    </a:ext>
                  </a:extLst>
                </a:gridCol>
                <a:gridCol w="2006987">
                  <a:extLst>
                    <a:ext uri="{9D8B030D-6E8A-4147-A177-3AD203B41FA5}">
                      <a16:colId xmlns:a16="http://schemas.microsoft.com/office/drawing/2014/main" val="3685004945"/>
                    </a:ext>
                  </a:extLst>
                </a:gridCol>
                <a:gridCol w="1294302">
                  <a:extLst>
                    <a:ext uri="{9D8B030D-6E8A-4147-A177-3AD203B41FA5}">
                      <a16:colId xmlns:a16="http://schemas.microsoft.com/office/drawing/2014/main" val="1136890443"/>
                    </a:ext>
                  </a:extLst>
                </a:gridCol>
              </a:tblGrid>
              <a:tr h="626935">
                <a:tc>
                  <a:txBody>
                    <a:bodyPr/>
                    <a:lstStyle/>
                    <a:p>
                      <a:endParaRPr lang="fi-FI" sz="1700" dirty="0"/>
                    </a:p>
                  </a:txBody>
                  <a:tcPr marL="104200" marR="104200" marT="52100" marB="52100"/>
                </a:tc>
                <a:tc>
                  <a:txBody>
                    <a:bodyPr/>
                    <a:lstStyle/>
                    <a:p>
                      <a:r>
                        <a:rPr lang="en-US" sz="1700" dirty="0" smtClean="0"/>
                        <a:t>Thesis supervisor</a:t>
                      </a:r>
                      <a:endParaRPr lang="fi-FI" sz="1700" dirty="0"/>
                    </a:p>
                  </a:txBody>
                  <a:tcPr marL="104200" marR="104200" marT="52100" marB="52100"/>
                </a:tc>
                <a:tc>
                  <a:txBody>
                    <a:bodyPr/>
                    <a:lstStyle/>
                    <a:p>
                      <a:r>
                        <a:rPr lang="en-US" sz="1700" dirty="0" smtClean="0"/>
                        <a:t>E-assessment</a:t>
                      </a:r>
                      <a:endParaRPr lang="fi-FI" sz="1700" dirty="0"/>
                    </a:p>
                  </a:txBody>
                  <a:tcPr marL="104200" marR="104200" marT="52100" marB="52100"/>
                </a:tc>
                <a:tc>
                  <a:txBody>
                    <a:bodyPr/>
                    <a:lstStyle/>
                    <a:p>
                      <a:r>
                        <a:rPr lang="en-US" sz="1700" dirty="0" smtClean="0"/>
                        <a:t>Video</a:t>
                      </a:r>
                      <a:endParaRPr lang="fi-FI" sz="1700" dirty="0"/>
                    </a:p>
                  </a:txBody>
                  <a:tcPr marL="104200" marR="104200" marT="52100" marB="52100"/>
                </a:tc>
                <a:tc>
                  <a:txBody>
                    <a:bodyPr/>
                    <a:lstStyle/>
                    <a:p>
                      <a:r>
                        <a:rPr lang="en-US" sz="1700" dirty="0" smtClean="0"/>
                        <a:t>MyCourses</a:t>
                      </a:r>
                      <a:endParaRPr lang="fi-FI" sz="1700" dirty="0"/>
                    </a:p>
                  </a:txBody>
                  <a:tcPr marL="104200" marR="104200" marT="52100" marB="52100"/>
                </a:tc>
                <a:tc>
                  <a:txBody>
                    <a:bodyPr/>
                    <a:lstStyle/>
                    <a:p>
                      <a:r>
                        <a:rPr lang="en-US" sz="1700" dirty="0" smtClean="0"/>
                        <a:t>Flipped</a:t>
                      </a:r>
                      <a:endParaRPr lang="fi-FI" sz="1700" dirty="0"/>
                    </a:p>
                  </a:txBody>
                  <a:tcPr marL="104200" marR="104200" marT="52100" marB="52100"/>
                </a:tc>
                <a:tc>
                  <a:txBody>
                    <a:bodyPr/>
                    <a:lstStyle/>
                    <a:p>
                      <a:r>
                        <a:rPr lang="en-US" sz="1700" dirty="0" smtClean="0"/>
                        <a:t>Teams</a:t>
                      </a:r>
                      <a:endParaRPr lang="fi-FI" sz="1700" dirty="0"/>
                    </a:p>
                  </a:txBody>
                  <a:tcPr marL="104200" marR="104200" marT="52100" marB="52100"/>
                </a:tc>
                <a:extLst>
                  <a:ext uri="{0D108BD9-81ED-4DB2-BD59-A6C34878D82A}">
                    <a16:rowId xmlns:a16="http://schemas.microsoft.com/office/drawing/2014/main" val="1738607511"/>
                  </a:ext>
                </a:extLst>
              </a:tr>
              <a:tr h="625197">
                <a:tc>
                  <a:txBody>
                    <a:bodyPr/>
                    <a:lstStyle/>
                    <a:p>
                      <a:r>
                        <a:rPr lang="en-US" sz="1700" dirty="0" smtClean="0">
                          <a:solidFill>
                            <a:schemeClr val="accent1">
                              <a:lumMod val="50000"/>
                            </a:schemeClr>
                          </a:solidFill>
                        </a:rPr>
                        <a:t>Wed 8.1.</a:t>
                      </a:r>
                    </a:p>
                    <a:p>
                      <a:r>
                        <a:rPr lang="en-US" sz="1700" dirty="0" smtClean="0">
                          <a:solidFill>
                            <a:schemeClr val="accent1">
                              <a:lumMod val="50000"/>
                            </a:schemeClr>
                          </a:solidFill>
                        </a:rPr>
                        <a:t>9:00-11</a:t>
                      </a:r>
                      <a:endParaRPr lang="fi-FI" sz="1700" dirty="0">
                        <a:solidFill>
                          <a:schemeClr val="accent1">
                            <a:lumMod val="50000"/>
                          </a:schemeClr>
                        </a:solidFill>
                      </a:endParaRPr>
                    </a:p>
                  </a:txBody>
                  <a:tcPr marL="104200" marR="104200" marT="52100" marB="52100"/>
                </a:tc>
                <a:tc>
                  <a:txBody>
                    <a:bodyPr/>
                    <a:lstStyle/>
                    <a:p>
                      <a:pPr marL="0" algn="l" defTabSz="914400" rtl="0" eaLnBrk="1" latinLnBrk="0" hangingPunct="1"/>
                      <a:endParaRPr lang="fi-FI" sz="1700" kern="1200" dirty="0">
                        <a:solidFill>
                          <a:schemeClr val="accent1">
                            <a:lumMod val="50000"/>
                          </a:schemeClr>
                        </a:solidFill>
                        <a:latin typeface="+mn-lt"/>
                        <a:ea typeface="+mn-ea"/>
                        <a:cs typeface="+mn-cs"/>
                      </a:endParaRPr>
                    </a:p>
                  </a:txBody>
                  <a:tcPr marL="104200" marR="104200" marT="52100" marB="52100"/>
                </a:tc>
                <a:tc>
                  <a:txBody>
                    <a:bodyPr/>
                    <a:lstStyle/>
                    <a:p>
                      <a:endParaRPr lang="fi-FI" sz="1700">
                        <a:solidFill>
                          <a:schemeClr val="accent1">
                            <a:lumMod val="50000"/>
                          </a:schemeClr>
                        </a:solidFill>
                      </a:endParaRPr>
                    </a:p>
                  </a:txBody>
                  <a:tcPr marL="104200" marR="104200" marT="52100" marB="52100"/>
                </a:tc>
                <a:tc>
                  <a:txBody>
                    <a:bodyPr/>
                    <a:lstStyle/>
                    <a:p>
                      <a:endParaRPr lang="fi-FI" sz="1700" dirty="0">
                        <a:solidFill>
                          <a:schemeClr val="accent1">
                            <a:lumMod val="50000"/>
                          </a:schemeClr>
                        </a:solidFill>
                      </a:endParaRPr>
                    </a:p>
                  </a:txBody>
                  <a:tcPr marL="104200" marR="104200" marT="52100" marB="52100"/>
                </a:tc>
                <a:tc>
                  <a:txBody>
                    <a:bodyPr/>
                    <a:lstStyle/>
                    <a:p>
                      <a:r>
                        <a:rPr lang="en-US" sz="1700" dirty="0" smtClean="0">
                          <a:solidFill>
                            <a:schemeClr val="accent1">
                              <a:lumMod val="50000"/>
                            </a:schemeClr>
                          </a:solidFill>
                        </a:rPr>
                        <a:t>Linda, Weiwei, Johanna</a:t>
                      </a:r>
                      <a:endParaRPr lang="fi-FI" sz="1700" dirty="0">
                        <a:solidFill>
                          <a:schemeClr val="accent1">
                            <a:lumMod val="50000"/>
                          </a:schemeClr>
                        </a:solidFill>
                      </a:endParaRPr>
                    </a:p>
                  </a:txBody>
                  <a:tcPr marL="104200" marR="104200" marT="52100" marB="52100"/>
                </a:tc>
                <a:tc>
                  <a:txBody>
                    <a:bodyPr/>
                    <a:lstStyle/>
                    <a:p>
                      <a:endParaRPr lang="fi-FI" sz="1700" dirty="0">
                        <a:solidFill>
                          <a:schemeClr val="accent1">
                            <a:lumMod val="50000"/>
                          </a:schemeClr>
                        </a:solidFill>
                      </a:endParaRPr>
                    </a:p>
                  </a:txBody>
                  <a:tcPr marL="104200" marR="104200" marT="52100" marB="52100"/>
                </a:tc>
                <a:tc>
                  <a:txBody>
                    <a:bodyPr/>
                    <a:lstStyle/>
                    <a:p>
                      <a:endParaRPr lang="fi-FI" sz="1700">
                        <a:solidFill>
                          <a:schemeClr val="accent1">
                            <a:lumMod val="50000"/>
                          </a:schemeClr>
                        </a:solidFill>
                      </a:endParaRPr>
                    </a:p>
                  </a:txBody>
                  <a:tcPr marL="104200" marR="104200" marT="52100" marB="52100"/>
                </a:tc>
                <a:extLst>
                  <a:ext uri="{0D108BD9-81ED-4DB2-BD59-A6C34878D82A}">
                    <a16:rowId xmlns:a16="http://schemas.microsoft.com/office/drawing/2014/main" val="1948907263"/>
                  </a:ext>
                </a:extLst>
              </a:tr>
              <a:tr h="1146195">
                <a:tc>
                  <a:txBody>
                    <a:bodyPr/>
                    <a:lstStyle/>
                    <a:p>
                      <a:r>
                        <a:rPr lang="en-US" sz="1700" dirty="0" smtClean="0">
                          <a:solidFill>
                            <a:schemeClr val="accent1">
                              <a:lumMod val="50000"/>
                            </a:schemeClr>
                          </a:solidFill>
                        </a:rPr>
                        <a:t>Thu 16.1.</a:t>
                      </a:r>
                    </a:p>
                    <a:p>
                      <a:r>
                        <a:rPr lang="en-US" sz="1700" dirty="0" smtClean="0">
                          <a:solidFill>
                            <a:schemeClr val="accent1">
                              <a:lumMod val="50000"/>
                            </a:schemeClr>
                          </a:solidFill>
                        </a:rPr>
                        <a:t>9:00-11</a:t>
                      </a:r>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r>
                        <a:rPr lang="en-US" sz="1700" baseline="0" dirty="0" smtClean="0">
                          <a:solidFill>
                            <a:schemeClr val="accent1">
                              <a:lumMod val="50000"/>
                            </a:schemeClr>
                          </a:solidFill>
                        </a:rPr>
                        <a:t> </a:t>
                      </a:r>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smtClean="0">
                          <a:solidFill>
                            <a:schemeClr val="accent1">
                              <a:lumMod val="50000"/>
                            </a:schemeClr>
                          </a:solidFill>
                        </a:rPr>
                        <a:t>Stephen, Weiwei, Ayman,</a:t>
                      </a:r>
                      <a:r>
                        <a:rPr lang="en-US" sz="1700" baseline="0" dirty="0" smtClean="0">
                          <a:solidFill>
                            <a:schemeClr val="accent1">
                              <a:lumMod val="50000"/>
                            </a:schemeClr>
                          </a:solidFill>
                        </a:rPr>
                        <a:t> Marja, Alexei, Namkyu</a:t>
                      </a:r>
                      <a:endParaRPr lang="fi-FI" sz="1700" dirty="0" smtClean="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0795172"/>
                  </a:ext>
                </a:extLst>
              </a:tr>
              <a:tr h="1146195">
                <a:tc>
                  <a:txBody>
                    <a:bodyPr/>
                    <a:lstStyle/>
                    <a:p>
                      <a:r>
                        <a:rPr lang="en-US" sz="1700" dirty="0" smtClean="0">
                          <a:solidFill>
                            <a:schemeClr val="accent1">
                              <a:lumMod val="50000"/>
                            </a:schemeClr>
                          </a:solidFill>
                        </a:rPr>
                        <a:t>Mon 20.1.</a:t>
                      </a:r>
                    </a:p>
                    <a:p>
                      <a:r>
                        <a:rPr lang="en-US" sz="1700" dirty="0" smtClean="0">
                          <a:solidFill>
                            <a:schemeClr val="accent1">
                              <a:lumMod val="50000"/>
                            </a:schemeClr>
                          </a:solidFill>
                        </a:rPr>
                        <a:t>12:00-14</a:t>
                      </a:r>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smtClean="0">
                          <a:solidFill>
                            <a:schemeClr val="accent1">
                              <a:lumMod val="50000"/>
                            </a:schemeClr>
                          </a:solidFill>
                        </a:rPr>
                        <a:t>Sanna, Stephen, Ayman, Marja, Alexei, Noora,</a:t>
                      </a:r>
                      <a:r>
                        <a:rPr lang="en-US" sz="1700" baseline="0" dirty="0" smtClean="0">
                          <a:solidFill>
                            <a:schemeClr val="accent1">
                              <a:lumMod val="50000"/>
                            </a:schemeClr>
                          </a:solidFill>
                        </a:rPr>
                        <a:t> Johanna, Anahita</a:t>
                      </a:r>
                      <a:endParaRPr lang="fi-FI" sz="1700" dirty="0" smtClean="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8824490"/>
                  </a:ext>
                </a:extLst>
              </a:tr>
              <a:tr h="625197">
                <a:tc>
                  <a:txBody>
                    <a:bodyPr/>
                    <a:lstStyle/>
                    <a:p>
                      <a:r>
                        <a:rPr lang="en-US" sz="1700" dirty="0" smtClean="0">
                          <a:solidFill>
                            <a:schemeClr val="accent1">
                              <a:lumMod val="50000"/>
                            </a:schemeClr>
                          </a:solidFill>
                        </a:rPr>
                        <a:t>Tues 28.1.</a:t>
                      </a:r>
                    </a:p>
                    <a:p>
                      <a:r>
                        <a:rPr lang="en-US" sz="1700" dirty="0" smtClean="0">
                          <a:solidFill>
                            <a:schemeClr val="accent1">
                              <a:lumMod val="50000"/>
                            </a:schemeClr>
                          </a:solidFill>
                        </a:rPr>
                        <a:t>14:00-16</a:t>
                      </a:r>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tcPr>
                </a:tc>
                <a:tc>
                  <a:txBody>
                    <a:bodyPr/>
                    <a:lstStyle/>
                    <a:p>
                      <a:r>
                        <a:rPr lang="en-US" sz="1700" dirty="0" smtClean="0">
                          <a:solidFill>
                            <a:schemeClr val="accent1">
                              <a:lumMod val="50000"/>
                            </a:schemeClr>
                          </a:solidFill>
                        </a:rPr>
                        <a:t>Linda, Jari </a:t>
                      </a:r>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tcPr>
                </a:tc>
                <a:tc>
                  <a:txBody>
                    <a:bodyPr/>
                    <a:lstStyle/>
                    <a:p>
                      <a:endParaRPr lang="fi-FI" sz="1700" dirty="0">
                        <a:solidFill>
                          <a:schemeClr val="accent1">
                            <a:lumMod val="50000"/>
                          </a:schemeClr>
                        </a:solidFill>
                      </a:endParaRPr>
                    </a:p>
                  </a:txBody>
                  <a:tcPr marL="104200" marR="104200" marT="52100" marB="521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78774708"/>
                  </a:ext>
                </a:extLst>
              </a:tr>
              <a:tr h="1146195">
                <a:tc>
                  <a:txBody>
                    <a:bodyPr/>
                    <a:lstStyle/>
                    <a:p>
                      <a:r>
                        <a:rPr lang="en-US" sz="1700" dirty="0" smtClean="0">
                          <a:solidFill>
                            <a:schemeClr val="accent1">
                              <a:lumMod val="50000"/>
                            </a:schemeClr>
                          </a:solidFill>
                        </a:rPr>
                        <a:t>Thu 30.1.</a:t>
                      </a:r>
                    </a:p>
                    <a:p>
                      <a:r>
                        <a:rPr lang="en-US" sz="1700" dirty="0" smtClean="0">
                          <a:solidFill>
                            <a:schemeClr val="accent1">
                              <a:lumMod val="50000"/>
                            </a:schemeClr>
                          </a:solidFill>
                        </a:rPr>
                        <a:t>9:00-11</a:t>
                      </a:r>
                      <a:endParaRPr lang="fi-FI" sz="1700" dirty="0">
                        <a:solidFill>
                          <a:schemeClr val="accent1">
                            <a:lumMod val="50000"/>
                          </a:schemeClr>
                        </a:solidFill>
                      </a:endParaRPr>
                    </a:p>
                  </a:txBody>
                  <a:tcPr marL="104200" marR="104200" marT="52100" marB="52100"/>
                </a:tc>
                <a:tc>
                  <a:txBody>
                    <a:bodyPr/>
                    <a:lstStyle/>
                    <a:p>
                      <a:pPr marL="0" algn="l" defTabSz="914400" rtl="0" eaLnBrk="1" latinLnBrk="0" hangingPunct="1"/>
                      <a:endParaRPr lang="fi-FI" sz="1700" kern="1200" dirty="0">
                        <a:solidFill>
                          <a:schemeClr val="accent1">
                            <a:lumMod val="50000"/>
                          </a:schemeClr>
                        </a:solidFill>
                        <a:latin typeface="+mn-lt"/>
                        <a:ea typeface="+mn-ea"/>
                        <a:cs typeface="+mn-cs"/>
                      </a:endParaRPr>
                    </a:p>
                  </a:txBody>
                  <a:tcPr marL="104200" marR="104200" marT="52100" marB="52100"/>
                </a:tc>
                <a:tc>
                  <a:txBody>
                    <a:bodyPr/>
                    <a:lstStyle/>
                    <a:p>
                      <a:endParaRPr lang="fi-FI" sz="1700" dirty="0">
                        <a:solidFill>
                          <a:schemeClr val="accent1">
                            <a:lumMod val="50000"/>
                          </a:schemeClr>
                        </a:solidFill>
                      </a:endParaRPr>
                    </a:p>
                  </a:txBody>
                  <a:tcPr marL="104200" marR="104200" marT="52100" marB="52100"/>
                </a:tc>
                <a:tc>
                  <a:txBody>
                    <a:bodyPr/>
                    <a:lstStyle/>
                    <a:p>
                      <a:endParaRPr lang="fi-FI" sz="1700" dirty="0">
                        <a:solidFill>
                          <a:schemeClr val="accent1">
                            <a:lumMod val="50000"/>
                          </a:schemeClr>
                        </a:solidFill>
                      </a:endParaRPr>
                    </a:p>
                  </a:txBody>
                  <a:tcPr marL="104200" marR="104200" marT="52100" marB="52100"/>
                </a:tc>
                <a:tc>
                  <a:txBody>
                    <a:bodyPr/>
                    <a:lstStyle/>
                    <a:p>
                      <a:endParaRPr lang="fi-FI" sz="1700" dirty="0">
                        <a:solidFill>
                          <a:schemeClr val="accent1">
                            <a:lumMod val="50000"/>
                          </a:schemeClr>
                        </a:solidFill>
                      </a:endParaRPr>
                    </a:p>
                  </a:txBody>
                  <a:tcPr marL="104200" marR="104200" marT="52100" marB="52100"/>
                </a:tc>
                <a:tc>
                  <a:txBody>
                    <a:bodyPr/>
                    <a:lstStyle/>
                    <a:p>
                      <a:r>
                        <a:rPr lang="en-US" sz="1700" dirty="0" smtClean="0">
                          <a:solidFill>
                            <a:schemeClr val="accent1">
                              <a:lumMod val="50000"/>
                            </a:schemeClr>
                          </a:solidFill>
                        </a:rPr>
                        <a:t>Sanna, Stephen, Alexei, Jari, Noora, Anahita, Namkyu </a:t>
                      </a:r>
                      <a:r>
                        <a:rPr lang="en-US" sz="1700" i="1" dirty="0" smtClean="0">
                          <a:solidFill>
                            <a:schemeClr val="accent1">
                              <a:lumMod val="50000"/>
                            </a:schemeClr>
                          </a:solidFill>
                        </a:rPr>
                        <a:t> </a:t>
                      </a:r>
                      <a:r>
                        <a:rPr lang="en-US" sz="1700" i="0" dirty="0" smtClean="0">
                          <a:solidFill>
                            <a:schemeClr val="accent1">
                              <a:lumMod val="50000"/>
                            </a:schemeClr>
                          </a:solidFill>
                        </a:rPr>
                        <a:t>Johanna</a:t>
                      </a:r>
                      <a:endParaRPr lang="fi-FI" sz="1700" i="0" dirty="0">
                        <a:solidFill>
                          <a:schemeClr val="accent1">
                            <a:lumMod val="50000"/>
                          </a:schemeClr>
                        </a:solidFill>
                      </a:endParaRPr>
                    </a:p>
                  </a:txBody>
                  <a:tcPr marL="104200" marR="104200" marT="52100" marB="52100"/>
                </a:tc>
                <a:tc>
                  <a:txBody>
                    <a:bodyPr/>
                    <a:lstStyle/>
                    <a:p>
                      <a:endParaRPr lang="fi-FI" sz="1700" i="0" dirty="0">
                        <a:solidFill>
                          <a:schemeClr val="accent1">
                            <a:lumMod val="50000"/>
                          </a:schemeClr>
                        </a:solidFill>
                      </a:endParaRPr>
                    </a:p>
                  </a:txBody>
                  <a:tcPr marL="104200" marR="104200" marT="52100" marB="52100"/>
                </a:tc>
                <a:extLst>
                  <a:ext uri="{0D108BD9-81ED-4DB2-BD59-A6C34878D82A}">
                    <a16:rowId xmlns:a16="http://schemas.microsoft.com/office/drawing/2014/main" val="3163178526"/>
                  </a:ext>
                </a:extLst>
              </a:tr>
              <a:tr h="801039">
                <a:tc>
                  <a:txBody>
                    <a:bodyPr/>
                    <a:lstStyle/>
                    <a:p>
                      <a:pPr marL="0" algn="l" defTabSz="914400" rtl="0" eaLnBrk="1" latinLnBrk="0" hangingPunct="1"/>
                      <a:r>
                        <a:rPr lang="en-US" sz="1700" kern="1200" dirty="0" smtClean="0">
                          <a:solidFill>
                            <a:schemeClr val="accent1">
                              <a:lumMod val="50000"/>
                            </a:schemeClr>
                          </a:solidFill>
                          <a:latin typeface="+mn-lt"/>
                          <a:ea typeface="+mn-ea"/>
                          <a:cs typeface="+mn-cs"/>
                        </a:rPr>
                        <a:t>Thu 23.1. </a:t>
                      </a:r>
                    </a:p>
                    <a:p>
                      <a:pPr marL="0" algn="l" defTabSz="914400" rtl="0" eaLnBrk="1" latinLnBrk="0" hangingPunct="1"/>
                      <a:r>
                        <a:rPr lang="en-US" sz="1700" kern="1200" dirty="0" smtClean="0">
                          <a:solidFill>
                            <a:schemeClr val="accent1">
                              <a:lumMod val="50000"/>
                            </a:schemeClr>
                          </a:solidFill>
                          <a:latin typeface="+mn-lt"/>
                          <a:ea typeface="+mn-ea"/>
                          <a:cs typeface="+mn-cs"/>
                        </a:rPr>
                        <a:t>at 9-11</a:t>
                      </a:r>
                      <a:endParaRPr lang="fi-FI" sz="1700" kern="1200" dirty="0">
                        <a:solidFill>
                          <a:schemeClr val="accent1">
                            <a:lumMod val="50000"/>
                          </a:schemeClr>
                        </a:solidFill>
                        <a:latin typeface="+mn-lt"/>
                        <a:ea typeface="+mn-ea"/>
                        <a:cs typeface="+mn-cs"/>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endParaRPr lang="fi-FI" sz="1700" kern="1200" dirty="0">
                        <a:solidFill>
                          <a:schemeClr val="accent1">
                            <a:lumMod val="50000"/>
                          </a:schemeClr>
                        </a:solidFill>
                        <a:latin typeface="+mn-lt"/>
                        <a:ea typeface="+mn-ea"/>
                        <a:cs typeface="+mn-cs"/>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endParaRPr lang="fi-FI" sz="1700" i="1"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tc>
                  <a:txBody>
                    <a:bodyPr/>
                    <a:lstStyle/>
                    <a:p>
                      <a:r>
                        <a:rPr lang="en-US" sz="1700" i="0" dirty="0" smtClean="0">
                          <a:solidFill>
                            <a:schemeClr val="accent1">
                              <a:lumMod val="50000"/>
                            </a:schemeClr>
                          </a:solidFill>
                        </a:rPr>
                        <a:t>Johanna</a:t>
                      </a:r>
                      <a:endParaRPr lang="fi-FI" sz="1700" i="0" dirty="0">
                        <a:solidFill>
                          <a:schemeClr val="accent1">
                            <a:lumMod val="50000"/>
                          </a:schemeClr>
                        </a:solidFill>
                      </a:endParaRPr>
                    </a:p>
                  </a:txBody>
                  <a:tcPr marL="104200" marR="104200" marT="52100" marB="5210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1169855"/>
                  </a:ext>
                </a:extLst>
              </a:tr>
            </a:tbl>
          </a:graphicData>
        </a:graphic>
      </p:graphicFrame>
    </p:spTree>
    <p:extLst>
      <p:ext uri="{BB962C8B-B14F-4D97-AF65-F5344CB8AC3E}">
        <p14:creationId xmlns:p14="http://schemas.microsoft.com/office/powerpoint/2010/main" val="3128988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rmAutofit/>
          </a:bodyPr>
          <a:lstStyle/>
          <a:p>
            <a:r>
              <a:rPr lang="en-US" sz="3840" dirty="0"/>
              <a:t>Educational Videos</a:t>
            </a:r>
            <a:br>
              <a:rPr lang="en-US" sz="3840" dirty="0"/>
            </a:br>
            <a:r>
              <a:rPr lang="en-US" sz="3840" dirty="0" err="1"/>
              <a:t>Videot</a:t>
            </a:r>
            <a:r>
              <a:rPr lang="en-US" sz="3840" dirty="0"/>
              <a:t> </a:t>
            </a:r>
            <a:r>
              <a:rPr lang="en-US" sz="3840" dirty="0" err="1"/>
              <a:t>opetuksen</a:t>
            </a:r>
            <a:r>
              <a:rPr lang="en-US" sz="3840" dirty="0"/>
              <a:t> </a:t>
            </a:r>
            <a:r>
              <a:rPr lang="en-US" sz="3840" dirty="0" err="1"/>
              <a:t>tukena</a:t>
            </a:r>
            <a:endParaRPr lang="fi-FI" sz="3840" dirty="0"/>
          </a:p>
        </p:txBody>
      </p:sp>
      <p:sp>
        <p:nvSpPr>
          <p:cNvPr id="5" name="Sisällön paikkamerkki 4"/>
          <p:cNvSpPr>
            <a:spLocks noGrp="1"/>
          </p:cNvSpPr>
          <p:nvPr>
            <p:ph sz="half" idx="1"/>
          </p:nvPr>
        </p:nvSpPr>
        <p:spPr/>
        <p:txBody>
          <a:bodyPr>
            <a:normAutofit fontScale="85000" lnSpcReduction="20000"/>
          </a:bodyPr>
          <a:lstStyle/>
          <a:p>
            <a:pPr marL="0" indent="0">
              <a:buNone/>
            </a:pPr>
            <a:r>
              <a:rPr lang="fi-FI" sz="2880" b="1" dirty="0" err="1"/>
              <a:t>Date</a:t>
            </a:r>
            <a:r>
              <a:rPr lang="fi-FI" sz="2880" b="1" dirty="0"/>
              <a:t> and </a:t>
            </a:r>
            <a:r>
              <a:rPr lang="fi-FI" sz="2880" b="1" dirty="0" err="1"/>
              <a:t>time</a:t>
            </a:r>
            <a:r>
              <a:rPr lang="fi-FI" sz="2880" dirty="0"/>
              <a:t>: 21.11.2019 at 12.00-14.00 and 16.1.2020 at 9-11.00</a:t>
            </a:r>
          </a:p>
          <a:p>
            <a:pPr marL="0" indent="0">
              <a:buNone/>
            </a:pPr>
            <a:r>
              <a:rPr lang="en-US" sz="2880" dirty="0" err="1"/>
              <a:t>Panopto</a:t>
            </a:r>
            <a:r>
              <a:rPr lang="en-US" sz="2880" dirty="0"/>
              <a:t> </a:t>
            </a:r>
            <a:r>
              <a:rPr lang="en-US" sz="2880" dirty="0"/>
              <a:t>is the centrally managed multimedia capture solution at Aalto. It can be easily used to record presentations, instructions, lectures, screencasts, events etc. from any laptop. </a:t>
            </a:r>
            <a:endParaRPr lang="en-US" sz="2880" dirty="0"/>
          </a:p>
          <a:p>
            <a:pPr marL="0" indent="0">
              <a:buNone/>
            </a:pPr>
            <a:r>
              <a:rPr lang="en-US" sz="2880" dirty="0"/>
              <a:t>Workshop </a:t>
            </a:r>
            <a:r>
              <a:rPr lang="en-US" sz="2880" dirty="0"/>
              <a:t>will provide demo and information on the basics of using </a:t>
            </a:r>
            <a:r>
              <a:rPr lang="en-US" sz="2880" dirty="0" err="1"/>
              <a:t>Panopto</a:t>
            </a:r>
            <a:r>
              <a:rPr lang="en-US" sz="2880" dirty="0"/>
              <a:t> and will also be used as a way to address specific questions and concerns that users may have. </a:t>
            </a:r>
            <a:endParaRPr lang="fi-FI" sz="2880" dirty="0"/>
          </a:p>
          <a:p>
            <a:pPr marL="0" indent="0">
              <a:buNone/>
            </a:pPr>
            <a:r>
              <a:rPr lang="fi-FI" sz="2880" b="1" dirty="0" err="1"/>
              <a:t>Facilitator</a:t>
            </a:r>
            <a:r>
              <a:rPr lang="fi-FI" sz="2880" dirty="0"/>
              <a:t>: Antti Huittinen, ICT for </a:t>
            </a:r>
            <a:r>
              <a:rPr lang="fi-FI" sz="2880" dirty="0"/>
              <a:t>Learning</a:t>
            </a:r>
            <a:endParaRPr lang="fi-FI" sz="2880" dirty="0"/>
          </a:p>
        </p:txBody>
      </p:sp>
      <p:sp>
        <p:nvSpPr>
          <p:cNvPr id="6" name="Sisällön paikkamerkki 5"/>
          <p:cNvSpPr>
            <a:spLocks noGrp="1"/>
          </p:cNvSpPr>
          <p:nvPr>
            <p:ph sz="half" idx="2"/>
          </p:nvPr>
        </p:nvSpPr>
        <p:spPr/>
        <p:txBody>
          <a:bodyPr>
            <a:normAutofit fontScale="85000" lnSpcReduction="20000"/>
          </a:bodyPr>
          <a:lstStyle/>
          <a:p>
            <a:pPr marL="0" indent="0">
              <a:buNone/>
            </a:pPr>
            <a:r>
              <a:rPr lang="fi-FI" sz="2880" b="1" dirty="0"/>
              <a:t>Aika</a:t>
            </a:r>
            <a:r>
              <a:rPr lang="fi-FI" sz="2880" dirty="0"/>
              <a:t>: 21.11.2019 klo 12.00-14.00 ja 16.1.2020 klo 9-11.00</a:t>
            </a:r>
          </a:p>
          <a:p>
            <a:pPr marL="0" indent="0">
              <a:buNone/>
            </a:pPr>
            <a:r>
              <a:rPr lang="fi-FI" sz="2880" dirty="0" err="1"/>
              <a:t>Panopto</a:t>
            </a:r>
            <a:r>
              <a:rPr lang="fi-FI" sz="2880" dirty="0"/>
              <a:t> </a:t>
            </a:r>
            <a:r>
              <a:rPr lang="fi-FI" sz="2880" dirty="0"/>
              <a:t>on Aallon multimediapalvelu, jonka avulla opettaja voi tehdä ja jakaa esimerkiksi erilaisia lyhyitä opetus- ja ohjevideoita tai tehtävänantoja sekä tallentaa  luentoja. </a:t>
            </a:r>
          </a:p>
          <a:p>
            <a:pPr marL="0" indent="0">
              <a:buNone/>
            </a:pPr>
            <a:r>
              <a:rPr lang="fi-FI" sz="2880" dirty="0"/>
              <a:t>Työpajassa </a:t>
            </a:r>
            <a:r>
              <a:rPr lang="fi-FI" sz="2880" dirty="0"/>
              <a:t>opitaan </a:t>
            </a:r>
            <a:r>
              <a:rPr lang="fi-FI" sz="2880" dirty="0" err="1"/>
              <a:t>Panopto</a:t>
            </a:r>
            <a:r>
              <a:rPr lang="fi-FI" sz="2880" dirty="0"/>
              <a:t>-videoiden tekemisen perusasiat sekä keskustellaan esimerkkien avulla erilaisista videoiden käyttötavoista opetuksessa. </a:t>
            </a:r>
          </a:p>
          <a:p>
            <a:pPr marL="0" indent="0">
              <a:buNone/>
            </a:pPr>
            <a:r>
              <a:rPr lang="en-US" sz="2880" b="1" dirty="0" err="1"/>
              <a:t>Ohjaaja</a:t>
            </a:r>
            <a:r>
              <a:rPr lang="en-US" sz="2880" dirty="0"/>
              <a:t>: Antti Huittinen, </a:t>
            </a:r>
            <a:r>
              <a:rPr lang="en-US" sz="2880" dirty="0" err="1"/>
              <a:t>Oppimisen</a:t>
            </a:r>
            <a:r>
              <a:rPr lang="en-US" sz="2880" dirty="0"/>
              <a:t> IT</a:t>
            </a:r>
            <a:endParaRPr lang="fi-FI" sz="2880" dirty="0"/>
          </a:p>
          <a:p>
            <a:pPr marL="0" indent="0">
              <a:buNone/>
            </a:pPr>
            <a:endParaRPr lang="fi-FI" dirty="0"/>
          </a:p>
        </p:txBody>
      </p:sp>
    </p:spTree>
    <p:extLst>
      <p:ext uri="{BB962C8B-B14F-4D97-AF65-F5344CB8AC3E}">
        <p14:creationId xmlns:p14="http://schemas.microsoft.com/office/powerpoint/2010/main" val="388679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Autofit/>
          </a:bodyPr>
          <a:lstStyle/>
          <a:p>
            <a:r>
              <a:rPr lang="en-US" sz="2880" dirty="0"/>
              <a:t>Thesis supervisor's/Advisor's own MyCourses </a:t>
            </a:r>
            <a:r>
              <a:rPr lang="en-US" sz="2880" dirty="0"/>
              <a:t>workspace </a:t>
            </a:r>
            <a:br>
              <a:rPr lang="en-US" sz="2880" dirty="0"/>
            </a:br>
            <a:r>
              <a:rPr lang="fi-FI" sz="2880" dirty="0"/>
              <a:t>Opinnäytteen </a:t>
            </a:r>
            <a:r>
              <a:rPr lang="fi-FI" sz="2880" dirty="0"/>
              <a:t>ohjaajan/valvojan oma </a:t>
            </a:r>
            <a:r>
              <a:rPr lang="fi-FI" sz="2880" dirty="0" err="1"/>
              <a:t>MyCourses</a:t>
            </a:r>
            <a:r>
              <a:rPr lang="fi-FI" sz="2880" dirty="0"/>
              <a:t>-työtila</a:t>
            </a:r>
            <a:endParaRPr lang="fi-FI" sz="2880" dirty="0"/>
          </a:p>
        </p:txBody>
      </p:sp>
      <p:sp>
        <p:nvSpPr>
          <p:cNvPr id="5" name="Sisällön paikkamerkki 4"/>
          <p:cNvSpPr>
            <a:spLocks noGrp="1"/>
          </p:cNvSpPr>
          <p:nvPr>
            <p:ph sz="half" idx="1"/>
          </p:nvPr>
        </p:nvSpPr>
        <p:spPr>
          <a:xfrm>
            <a:off x="1363980" y="1825625"/>
            <a:ext cx="4663440" cy="4800530"/>
          </a:xfrm>
        </p:spPr>
        <p:txBody>
          <a:bodyPr>
            <a:normAutofit fontScale="55000" lnSpcReduction="20000"/>
          </a:bodyPr>
          <a:lstStyle/>
          <a:p>
            <a:pPr marL="0" indent="0">
              <a:buNone/>
            </a:pPr>
            <a:r>
              <a:rPr lang="en-US" sz="2760" b="1" dirty="0"/>
              <a:t>Time</a:t>
            </a:r>
            <a:r>
              <a:rPr lang="en-US" sz="2760" dirty="0"/>
              <a:t>: Fri </a:t>
            </a:r>
            <a:r>
              <a:rPr lang="en-US" sz="2760" dirty="0"/>
              <a:t>29.11.2019 at 9.00 -11.00 and Tues 28.1.2020 at 14.00-16.00</a:t>
            </a:r>
            <a:endParaRPr lang="fi-FI" sz="2760" dirty="0"/>
          </a:p>
          <a:p>
            <a:pPr marL="0" indent="0">
              <a:buNone/>
            </a:pPr>
            <a:r>
              <a:rPr lang="en-US" sz="2760" dirty="0"/>
              <a:t>Workshop is about how the personal workspace could be a full use to a supervisor/advisor. A ready-made Mycourses workspace can be used right away:</a:t>
            </a:r>
          </a:p>
          <a:p>
            <a:r>
              <a:rPr lang="en-US" sz="2760" dirty="0"/>
              <a:t>students can submit their thesis versions to their supervisor</a:t>
            </a:r>
          </a:p>
          <a:p>
            <a:r>
              <a:rPr lang="en-US" sz="2760" dirty="0"/>
              <a:t>a </a:t>
            </a:r>
            <a:r>
              <a:rPr lang="en-US" sz="2760" dirty="0" err="1"/>
              <a:t>Turnitin</a:t>
            </a:r>
            <a:r>
              <a:rPr lang="en-US" sz="2760" dirty="0"/>
              <a:t> similarity report is automatically generated on the submitted file  in order to help scientific writing</a:t>
            </a:r>
          </a:p>
          <a:p>
            <a:r>
              <a:rPr lang="en-US" sz="2760" dirty="0"/>
              <a:t>supervisor/advisor can give </a:t>
            </a:r>
            <a:r>
              <a:rPr lang="en-US" sz="2760" dirty="0" err="1"/>
              <a:t>feedbak</a:t>
            </a:r>
            <a:r>
              <a:rPr lang="en-US" sz="2760" dirty="0"/>
              <a:t> </a:t>
            </a:r>
            <a:r>
              <a:rPr lang="en-US" sz="2880" dirty="0"/>
              <a:t>on thesis versions in </a:t>
            </a:r>
            <a:r>
              <a:rPr lang="en-US" sz="2880" dirty="0" err="1"/>
              <a:t>Turnitin</a:t>
            </a:r>
            <a:r>
              <a:rPr lang="en-US" sz="2880" dirty="0"/>
              <a:t> feedback studio</a:t>
            </a:r>
          </a:p>
          <a:p>
            <a:r>
              <a:rPr lang="en-US" sz="2880" dirty="0"/>
              <a:t>time slots for appointments can be offered (by supervisor/advisor) and reserved (by students</a:t>
            </a:r>
            <a:r>
              <a:rPr lang="en-US" sz="2880" dirty="0"/>
              <a:t>).</a:t>
            </a:r>
            <a:endParaRPr lang="en-US" sz="2880" dirty="0"/>
          </a:p>
          <a:p>
            <a:pPr marL="0" indent="0">
              <a:buNone/>
            </a:pPr>
            <a:r>
              <a:rPr lang="en-US" sz="2880" dirty="0"/>
              <a:t>If you do not have your personal workspace yet, please order it by </a:t>
            </a:r>
            <a:r>
              <a:rPr lang="en-US" sz="2880" dirty="0">
                <a:hlinkClick r:id="rId2"/>
              </a:rPr>
              <a:t>filling in this form</a:t>
            </a:r>
            <a:r>
              <a:rPr lang="en-US" sz="2880" dirty="0"/>
              <a:t>. </a:t>
            </a:r>
            <a:r>
              <a:rPr lang="en-US" sz="2880" dirty="0">
                <a:hlinkClick r:id="rId3"/>
              </a:rPr>
              <a:t>The </a:t>
            </a:r>
            <a:r>
              <a:rPr lang="en-US" sz="2880" dirty="0">
                <a:hlinkClick r:id="rId3"/>
              </a:rPr>
              <a:t>template of a workspace</a:t>
            </a:r>
            <a:r>
              <a:rPr lang="en-US" sz="2880" dirty="0"/>
              <a:t> is copied and slightly altered depending on </a:t>
            </a:r>
            <a:r>
              <a:rPr lang="en-US" sz="2880" dirty="0" err="1"/>
              <a:t>practises</a:t>
            </a:r>
            <a:r>
              <a:rPr lang="en-US" sz="2880" dirty="0"/>
              <a:t> of the School and renamed for each </a:t>
            </a:r>
            <a:r>
              <a:rPr lang="en-US" sz="2880" dirty="0"/>
              <a:t>supervisor</a:t>
            </a:r>
            <a:endParaRPr lang="fi-FI" sz="2880" dirty="0"/>
          </a:p>
          <a:p>
            <a:pPr marL="0" indent="0">
              <a:buNone/>
            </a:pPr>
            <a:r>
              <a:rPr lang="fi-FI" sz="2880" b="1" dirty="0" err="1"/>
              <a:t>Facilitator</a:t>
            </a:r>
            <a:r>
              <a:rPr lang="fi-FI" sz="2880" dirty="0"/>
              <a:t>: Minna Vänskä, ICT for Learning, Learning </a:t>
            </a:r>
            <a:r>
              <a:rPr lang="fi-FI" sz="2880" dirty="0" err="1"/>
              <a:t>services</a:t>
            </a:r>
            <a:endParaRPr lang="fi-FI" sz="2880" dirty="0"/>
          </a:p>
        </p:txBody>
      </p:sp>
      <p:sp>
        <p:nvSpPr>
          <p:cNvPr id="6" name="Sisällön paikkamerkki 5"/>
          <p:cNvSpPr>
            <a:spLocks noGrp="1"/>
          </p:cNvSpPr>
          <p:nvPr>
            <p:ph sz="half" idx="2"/>
          </p:nvPr>
        </p:nvSpPr>
        <p:spPr>
          <a:xfrm>
            <a:off x="6164580" y="1825625"/>
            <a:ext cx="4663440" cy="4800530"/>
          </a:xfrm>
        </p:spPr>
        <p:txBody>
          <a:bodyPr>
            <a:normAutofit fontScale="55000" lnSpcReduction="20000"/>
          </a:bodyPr>
          <a:lstStyle/>
          <a:p>
            <a:pPr marL="0" indent="0">
              <a:buNone/>
            </a:pPr>
            <a:r>
              <a:rPr lang="fi-FI" sz="2760" b="1" dirty="0"/>
              <a:t>Aika</a:t>
            </a:r>
            <a:r>
              <a:rPr lang="fi-FI" sz="2760" dirty="0"/>
              <a:t>: Pe </a:t>
            </a:r>
            <a:r>
              <a:rPr lang="en-US" sz="2760" dirty="0"/>
              <a:t>29.11.2019 </a:t>
            </a:r>
            <a:r>
              <a:rPr lang="en-US" sz="2760" dirty="0" err="1"/>
              <a:t>klo</a:t>
            </a:r>
            <a:r>
              <a:rPr lang="en-US" sz="2760" dirty="0"/>
              <a:t> 9.00 -11.00 ja </a:t>
            </a:r>
            <a:r>
              <a:rPr lang="en-US" sz="2760" dirty="0" err="1"/>
              <a:t>Ti</a:t>
            </a:r>
            <a:r>
              <a:rPr lang="en-US" sz="2760" dirty="0"/>
              <a:t> 28.1.2020 </a:t>
            </a:r>
            <a:r>
              <a:rPr lang="en-US" sz="2760" dirty="0" err="1"/>
              <a:t>klo</a:t>
            </a:r>
            <a:r>
              <a:rPr lang="en-US" sz="2760" dirty="0"/>
              <a:t> </a:t>
            </a:r>
            <a:r>
              <a:rPr lang="en-US" sz="2760" dirty="0"/>
              <a:t>14.00-16.00</a:t>
            </a:r>
            <a:endParaRPr lang="fi-FI" sz="2760" dirty="0"/>
          </a:p>
          <a:p>
            <a:pPr marL="0" indent="0">
              <a:buNone/>
            </a:pPr>
            <a:r>
              <a:rPr lang="fi-FI" sz="2760" dirty="0"/>
              <a:t>Työpajassa otetaan hyöty irti omasta opinnäyteohjauksen työtilasta. Käyttövalmis </a:t>
            </a:r>
            <a:r>
              <a:rPr lang="fi-FI" sz="2760" dirty="0" err="1"/>
              <a:t>MyCourses</a:t>
            </a:r>
            <a:r>
              <a:rPr lang="fi-FI" sz="2760" dirty="0"/>
              <a:t>-työtila on heti hyödynnettävissä:</a:t>
            </a:r>
          </a:p>
          <a:p>
            <a:r>
              <a:rPr lang="fi-FI" sz="2760" dirty="0"/>
              <a:t>opiskelijat voivat palauttaa opinnäytteen versioita ohjaajalleen/valvojalleen</a:t>
            </a:r>
          </a:p>
          <a:p>
            <a:r>
              <a:rPr lang="fi-FI" sz="2880" dirty="0" err="1"/>
              <a:t>Turnitin</a:t>
            </a:r>
            <a:r>
              <a:rPr lang="fi-FI" sz="2880" dirty="0"/>
              <a:t>-yhtäläisyysraportti syntyy automaattisesti palautetun tiedoston päälle tieteellisen kirjoittamisen avuksi</a:t>
            </a:r>
          </a:p>
          <a:p>
            <a:r>
              <a:rPr lang="fi-FI" sz="2880" dirty="0"/>
              <a:t>ohjaaja/valvoja voi antaa palautetta versioihin </a:t>
            </a:r>
            <a:r>
              <a:rPr lang="fi-FI" sz="2880" dirty="0" err="1"/>
              <a:t>Turnitin</a:t>
            </a:r>
            <a:r>
              <a:rPr lang="fi-FI" sz="2880" dirty="0"/>
              <a:t> Feedback Studiossa</a:t>
            </a:r>
          </a:p>
          <a:p>
            <a:r>
              <a:rPr lang="fi-FI" sz="2880" dirty="0"/>
              <a:t>ohjaaja/valvoja voi tarjota ohjausaikoja ja opiskelijat voivat varata niitä</a:t>
            </a:r>
            <a:r>
              <a:rPr lang="fi-FI" sz="2880" dirty="0"/>
              <a:t>.</a:t>
            </a:r>
            <a:endParaRPr lang="fi-FI" sz="2880" dirty="0"/>
          </a:p>
          <a:p>
            <a:pPr marL="0" indent="0">
              <a:buNone/>
            </a:pPr>
            <a:r>
              <a:rPr lang="fi-FI" sz="2880" dirty="0"/>
              <a:t>Jos sinulla ei vielä ole henkilökohtaista työtilaa, tilaa se </a:t>
            </a:r>
            <a:r>
              <a:rPr lang="fi-FI" sz="2880" dirty="0">
                <a:hlinkClick r:id="rId2"/>
              </a:rPr>
              <a:t>tällä lomakkeella</a:t>
            </a:r>
            <a:r>
              <a:rPr lang="fi-FI" sz="2880" dirty="0"/>
              <a:t>. </a:t>
            </a:r>
            <a:r>
              <a:rPr lang="fi-FI" sz="2880" dirty="0">
                <a:hlinkClick r:id="rId2"/>
              </a:rPr>
              <a:t>Työtilan </a:t>
            </a:r>
            <a:r>
              <a:rPr lang="fi-FI" sz="2880" dirty="0" err="1">
                <a:hlinkClick r:id="rId2"/>
              </a:rPr>
              <a:t>template</a:t>
            </a:r>
            <a:r>
              <a:rPr lang="fi-FI" sz="2880" dirty="0"/>
              <a:t> kopioidaan ja nimetään tilaajan mukaan sekä tarvittaessa hieman muunnellaan riippuen korkeakoulun käytännöistä</a:t>
            </a:r>
            <a:r>
              <a:rPr lang="fi-FI" sz="2880" dirty="0"/>
              <a:t>.</a:t>
            </a:r>
            <a:endParaRPr lang="sv-SE" sz="2880" dirty="0"/>
          </a:p>
          <a:p>
            <a:pPr marL="0" indent="0">
              <a:buNone/>
            </a:pPr>
            <a:r>
              <a:rPr lang="sv-SE" sz="2880" b="1" dirty="0" err="1"/>
              <a:t>Ohjaaja</a:t>
            </a:r>
            <a:r>
              <a:rPr lang="sv-SE" sz="2880" b="1" dirty="0"/>
              <a:t> / </a:t>
            </a:r>
            <a:r>
              <a:rPr lang="sv-SE" sz="2880" b="1" dirty="0" err="1"/>
              <a:t>fasilitoija</a:t>
            </a:r>
            <a:r>
              <a:rPr lang="sv-SE" sz="2880" dirty="0"/>
              <a:t>: Minna Vänskä, </a:t>
            </a:r>
            <a:r>
              <a:rPr lang="sv-SE" sz="2880" dirty="0" err="1"/>
              <a:t>Oppimisen</a:t>
            </a:r>
            <a:r>
              <a:rPr lang="sv-SE" sz="2880" dirty="0"/>
              <a:t> IT, </a:t>
            </a:r>
            <a:r>
              <a:rPr lang="sv-SE" sz="2880" dirty="0" err="1"/>
              <a:t>Oppimispalvelut</a:t>
            </a:r>
            <a:endParaRPr lang="fi-FI" sz="2880" dirty="0"/>
          </a:p>
        </p:txBody>
      </p:sp>
    </p:spTree>
    <p:extLst>
      <p:ext uri="{BB962C8B-B14F-4D97-AF65-F5344CB8AC3E}">
        <p14:creationId xmlns:p14="http://schemas.microsoft.com/office/powerpoint/2010/main" val="221233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rmAutofit/>
          </a:bodyPr>
          <a:lstStyle/>
          <a:p>
            <a:r>
              <a:rPr lang="en-US" sz="4320" dirty="0"/>
              <a:t>MyCourses - course </a:t>
            </a:r>
            <a:r>
              <a:rPr lang="en-US" sz="4320" dirty="0"/>
              <a:t>design</a:t>
            </a:r>
            <a:br>
              <a:rPr lang="en-US" sz="4320" dirty="0"/>
            </a:br>
            <a:r>
              <a:rPr lang="fi-FI" sz="4320" dirty="0"/>
              <a:t>Kurssin suunnittelu ja toteutus </a:t>
            </a:r>
            <a:r>
              <a:rPr lang="fi-FI" sz="4320" dirty="0" err="1"/>
              <a:t>MyCourses:ssa</a:t>
            </a:r>
            <a:r>
              <a:rPr lang="en-US" sz="4320" dirty="0"/>
              <a:t> </a:t>
            </a:r>
            <a:endParaRPr lang="fi-FI" dirty="0"/>
          </a:p>
        </p:txBody>
      </p:sp>
      <p:sp>
        <p:nvSpPr>
          <p:cNvPr id="5" name="Sisällön paikkamerkki 4"/>
          <p:cNvSpPr>
            <a:spLocks noGrp="1"/>
          </p:cNvSpPr>
          <p:nvPr>
            <p:ph sz="half" idx="1"/>
          </p:nvPr>
        </p:nvSpPr>
        <p:spPr>
          <a:xfrm>
            <a:off x="1363980" y="1825625"/>
            <a:ext cx="4663440" cy="4800530"/>
          </a:xfrm>
        </p:spPr>
        <p:txBody>
          <a:bodyPr>
            <a:normAutofit fontScale="62500" lnSpcReduction="20000"/>
          </a:bodyPr>
          <a:lstStyle/>
          <a:p>
            <a:pPr marL="0" indent="0">
              <a:buNone/>
            </a:pPr>
            <a:r>
              <a:rPr lang="fi-FI" sz="2880" b="1" dirty="0"/>
              <a:t>Time</a:t>
            </a:r>
            <a:r>
              <a:rPr lang="fi-FI" sz="2880" dirty="0"/>
              <a:t>: </a:t>
            </a:r>
            <a:r>
              <a:rPr lang="fi-FI" sz="2880" dirty="0" err="1"/>
              <a:t>Thu</a:t>
            </a:r>
            <a:r>
              <a:rPr lang="fi-FI" sz="2880" dirty="0"/>
              <a:t> </a:t>
            </a:r>
            <a:r>
              <a:rPr lang="fi-FI" sz="2880" dirty="0"/>
              <a:t>14.11.2019 at 13:00-15 and </a:t>
            </a:r>
            <a:r>
              <a:rPr lang="fi-FI" sz="2880" dirty="0" err="1"/>
              <a:t>Wed</a:t>
            </a:r>
            <a:r>
              <a:rPr lang="fi-FI" sz="2880" dirty="0"/>
              <a:t> 8.1.2020 at 9:00-11</a:t>
            </a:r>
          </a:p>
          <a:p>
            <a:pPr marL="0" indent="0">
              <a:buNone/>
            </a:pPr>
            <a:r>
              <a:rPr lang="en-US" sz="2880" dirty="0"/>
              <a:t>MyCourses </a:t>
            </a:r>
            <a:r>
              <a:rPr lang="en-US" sz="2880" dirty="0"/>
              <a:t>is a platform for all courses, supporting your course activities, feedback, grading  and communication. </a:t>
            </a:r>
            <a:r>
              <a:rPr lang="fi-FI" sz="2880" dirty="0" err="1"/>
              <a:t>Take</a:t>
            </a:r>
            <a:r>
              <a:rPr lang="fi-FI" sz="2880" dirty="0"/>
              <a:t> </a:t>
            </a:r>
            <a:r>
              <a:rPr lang="fi-FI" sz="2880" dirty="0" err="1"/>
              <a:t>the</a:t>
            </a:r>
            <a:r>
              <a:rPr lang="fi-FI" sz="2880" dirty="0"/>
              <a:t> </a:t>
            </a:r>
            <a:r>
              <a:rPr lang="fi-FI" sz="2880" dirty="0" err="1"/>
              <a:t>best</a:t>
            </a:r>
            <a:r>
              <a:rPr lang="fi-FI" sz="2880" dirty="0"/>
              <a:t> out of it. Plan and </a:t>
            </a:r>
            <a:r>
              <a:rPr lang="fi-FI" sz="2880" dirty="0" err="1"/>
              <a:t>implement</a:t>
            </a:r>
            <a:r>
              <a:rPr lang="fi-FI" sz="2880" dirty="0"/>
              <a:t> </a:t>
            </a:r>
            <a:r>
              <a:rPr lang="fi-FI" sz="2880" dirty="0" err="1"/>
              <a:t>your</a:t>
            </a:r>
            <a:r>
              <a:rPr lang="fi-FI" sz="2880" dirty="0"/>
              <a:t> </a:t>
            </a:r>
            <a:r>
              <a:rPr lang="fi-FI" sz="2880" dirty="0" err="1"/>
              <a:t>course</a:t>
            </a:r>
            <a:r>
              <a:rPr lang="fi-FI" sz="2880" dirty="0"/>
              <a:t> in </a:t>
            </a:r>
            <a:r>
              <a:rPr lang="fi-FI" sz="2880" dirty="0" err="1"/>
              <a:t>MyCourses</a:t>
            </a:r>
            <a:r>
              <a:rPr lang="fi-FI" sz="2880" dirty="0"/>
              <a:t>, </a:t>
            </a:r>
            <a:r>
              <a:rPr lang="fi-FI" sz="2880" dirty="0" err="1"/>
              <a:t>using</a:t>
            </a:r>
            <a:r>
              <a:rPr lang="fi-FI" sz="2880" dirty="0"/>
              <a:t> </a:t>
            </a:r>
            <a:r>
              <a:rPr lang="fi-FI" sz="2880" dirty="0" err="1"/>
              <a:t>the</a:t>
            </a:r>
            <a:r>
              <a:rPr lang="fi-FI" sz="2880" dirty="0"/>
              <a:t> </a:t>
            </a:r>
            <a:r>
              <a:rPr lang="fi-FI" sz="2880" dirty="0" err="1"/>
              <a:t>best</a:t>
            </a:r>
            <a:r>
              <a:rPr lang="fi-FI" sz="2880" dirty="0"/>
              <a:t> </a:t>
            </a:r>
            <a:r>
              <a:rPr lang="fi-FI" sz="2880" dirty="0" err="1"/>
              <a:t>tools</a:t>
            </a:r>
            <a:r>
              <a:rPr lang="fi-FI" sz="2880" dirty="0"/>
              <a:t> for </a:t>
            </a:r>
            <a:r>
              <a:rPr lang="fi-FI" sz="2880" dirty="0" err="1"/>
              <a:t>your</a:t>
            </a:r>
            <a:r>
              <a:rPr lang="fi-FI" sz="2880" dirty="0"/>
              <a:t> </a:t>
            </a:r>
            <a:r>
              <a:rPr lang="fi-FI" sz="2880" dirty="0" err="1"/>
              <a:t>pedagogical</a:t>
            </a:r>
            <a:r>
              <a:rPr lang="fi-FI" sz="2880" dirty="0"/>
              <a:t> </a:t>
            </a:r>
            <a:r>
              <a:rPr lang="fi-FI" sz="2880" dirty="0" err="1"/>
              <a:t>goals</a:t>
            </a:r>
            <a:r>
              <a:rPr lang="fi-FI" sz="2880" dirty="0"/>
              <a:t>.  </a:t>
            </a:r>
          </a:p>
          <a:p>
            <a:pPr marL="0" indent="0">
              <a:buNone/>
            </a:pPr>
            <a:r>
              <a:rPr lang="en-US" sz="2880" dirty="0"/>
              <a:t>On </a:t>
            </a:r>
            <a:r>
              <a:rPr lang="en-US" sz="2880" dirty="0"/>
              <a:t>the first session we discuss your course plan and share ideas about the best tools and activities to support your goals.  Between sessions, you can work with your MyCourses course environment. You get and give feedback to your colleagues. On the second session, we discuss the questions arisen during the course preparation.</a:t>
            </a:r>
            <a:endParaRPr lang="fi-FI" sz="2880" dirty="0"/>
          </a:p>
          <a:p>
            <a:pPr marL="0" indent="0">
              <a:buNone/>
            </a:pPr>
            <a:r>
              <a:rPr lang="en-US" sz="2880" b="1" dirty="0"/>
              <a:t>Facilitator</a:t>
            </a:r>
            <a:r>
              <a:rPr lang="en-US" sz="2880" dirty="0"/>
              <a:t>: Outi Rautakoura and Tiina Lehtonen, ICT for Learning</a:t>
            </a:r>
            <a:endParaRPr lang="fi-FI" sz="2880" dirty="0"/>
          </a:p>
          <a:p>
            <a:pPr marL="0" indent="0">
              <a:buNone/>
            </a:pPr>
            <a:endParaRPr lang="fi-FI" dirty="0"/>
          </a:p>
        </p:txBody>
      </p:sp>
      <p:sp>
        <p:nvSpPr>
          <p:cNvPr id="6" name="Sisällön paikkamerkki 5"/>
          <p:cNvSpPr>
            <a:spLocks noGrp="1"/>
          </p:cNvSpPr>
          <p:nvPr>
            <p:ph sz="half" idx="2"/>
          </p:nvPr>
        </p:nvSpPr>
        <p:spPr>
          <a:xfrm>
            <a:off x="6164580" y="1825625"/>
            <a:ext cx="4663440" cy="4800530"/>
          </a:xfrm>
        </p:spPr>
        <p:txBody>
          <a:bodyPr>
            <a:normAutofit fontScale="62500" lnSpcReduction="20000"/>
          </a:bodyPr>
          <a:lstStyle/>
          <a:p>
            <a:pPr marL="0" indent="0">
              <a:buNone/>
            </a:pPr>
            <a:r>
              <a:rPr lang="fi-FI" sz="2880" b="1" dirty="0"/>
              <a:t>Aika: </a:t>
            </a:r>
            <a:r>
              <a:rPr lang="fi-FI" sz="2880" dirty="0"/>
              <a:t>To </a:t>
            </a:r>
            <a:r>
              <a:rPr lang="fi-FI" sz="2880" dirty="0"/>
              <a:t>14.11.2019 klo 13:00-15 ja Ke 8.1.2020 klo 9:00-11 </a:t>
            </a:r>
          </a:p>
          <a:p>
            <a:pPr marL="0" indent="0">
              <a:buNone/>
            </a:pPr>
            <a:r>
              <a:rPr lang="fi-FI" sz="2880" dirty="0" err="1"/>
              <a:t>MyCourses:n</a:t>
            </a:r>
            <a:r>
              <a:rPr lang="fi-FI" sz="2880" dirty="0"/>
              <a:t> kurssikohtaisessa oppimisympäristössä opettaja voi jakaa materiaaleja, tiedottaa opiskelijoille ja teettää erilaisia tehtäviä, arvioida ja antaa palautetta. </a:t>
            </a:r>
            <a:r>
              <a:rPr lang="fi-FI" sz="2880" dirty="0" err="1"/>
              <a:t>MyCourses</a:t>
            </a:r>
            <a:r>
              <a:rPr lang="fi-FI" sz="2880" dirty="0"/>
              <a:t> myös tukee opiskelijoiden yhteistyötä sekä tarjoaa välineitä opiskelijoiden etenemisen seurantaan. </a:t>
            </a:r>
          </a:p>
          <a:p>
            <a:pPr marL="0" indent="0">
              <a:buNone/>
            </a:pPr>
            <a:r>
              <a:rPr lang="fi-FI" sz="2880" dirty="0"/>
              <a:t>Työpajan ensimmäisessä tapaamisessa keskustellaan jokaisen </a:t>
            </a:r>
            <a:r>
              <a:rPr lang="fi-FI" sz="2880" dirty="0"/>
              <a:t>kurssisuunnitelmista </a:t>
            </a:r>
            <a:r>
              <a:rPr lang="fi-FI" sz="2880" dirty="0"/>
              <a:t>ja siitä, miten </a:t>
            </a:r>
            <a:r>
              <a:rPr lang="fi-FI" sz="2880" dirty="0" err="1"/>
              <a:t>MyCourses</a:t>
            </a:r>
            <a:r>
              <a:rPr lang="fi-FI" sz="2880" dirty="0"/>
              <a:t> voisi parhaiten tukea opettajan opetuksen tavoitteita; keskustellaan työkaluista ja parhaista käytänteistä. </a:t>
            </a:r>
            <a:br>
              <a:rPr lang="fi-FI" sz="2880" dirty="0"/>
            </a:br>
            <a:r>
              <a:rPr lang="fi-FI" sz="2880" dirty="0"/>
              <a:t>Työpajojen välillä jokainen valmistelee mahdollisuuksien mukaan omaa </a:t>
            </a:r>
            <a:r>
              <a:rPr lang="fi-FI" sz="2880" dirty="0" err="1"/>
              <a:t>MyCourses</a:t>
            </a:r>
            <a:r>
              <a:rPr lang="fi-FI" sz="2880" dirty="0"/>
              <a:t>-kurssityötilaansa, ja osallistujat voivat antaa ja saada toisiltaan palautetta ja vinkkejä. Toisessa tapaamisessa keskustellaan valmistelun aikana esiin nousseista kysymyksistä. </a:t>
            </a:r>
          </a:p>
          <a:p>
            <a:pPr marL="0" indent="0">
              <a:buNone/>
            </a:pPr>
            <a:r>
              <a:rPr lang="fi-FI" sz="2880" b="1" dirty="0"/>
              <a:t>Ohjaaja</a:t>
            </a:r>
            <a:r>
              <a:rPr lang="fi-FI" sz="2880" dirty="0"/>
              <a:t>: Outi Rautakoura ja Tiina Lehtonen , Oppimisen IT</a:t>
            </a:r>
          </a:p>
          <a:p>
            <a:pPr marL="0" indent="0">
              <a:buNone/>
            </a:pPr>
            <a:endParaRPr lang="fi-FI" dirty="0"/>
          </a:p>
        </p:txBody>
      </p:sp>
    </p:spTree>
    <p:extLst>
      <p:ext uri="{BB962C8B-B14F-4D97-AF65-F5344CB8AC3E}">
        <p14:creationId xmlns:p14="http://schemas.microsoft.com/office/powerpoint/2010/main" val="7371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rmAutofit/>
          </a:bodyPr>
          <a:lstStyle/>
          <a:p>
            <a:r>
              <a:rPr lang="fi-FI" sz="4320" dirty="0"/>
              <a:t>e-</a:t>
            </a:r>
            <a:r>
              <a:rPr lang="fi-FI" sz="4320" dirty="0" err="1"/>
              <a:t>Assessment</a:t>
            </a:r>
            <a:r>
              <a:rPr lang="fi-FI" sz="4320" dirty="0"/>
              <a:t> </a:t>
            </a:r>
            <a:r>
              <a:rPr lang="fi-FI" sz="4320" dirty="0"/>
              <a:t>workshop</a:t>
            </a:r>
            <a:br>
              <a:rPr lang="fi-FI" sz="4320" dirty="0"/>
            </a:br>
            <a:r>
              <a:rPr lang="fi-FI" sz="4320" dirty="0"/>
              <a:t>Sähköisen arvioinnin </a:t>
            </a:r>
            <a:r>
              <a:rPr lang="fi-FI" sz="4320" dirty="0"/>
              <a:t>työpaja</a:t>
            </a:r>
            <a:endParaRPr lang="fi-FI" dirty="0"/>
          </a:p>
        </p:txBody>
      </p:sp>
      <p:sp>
        <p:nvSpPr>
          <p:cNvPr id="5" name="Sisällön paikkamerkki 4"/>
          <p:cNvSpPr>
            <a:spLocks noGrp="1"/>
          </p:cNvSpPr>
          <p:nvPr>
            <p:ph sz="half" idx="1"/>
          </p:nvPr>
        </p:nvSpPr>
        <p:spPr/>
        <p:txBody>
          <a:bodyPr>
            <a:normAutofit fontScale="85000" lnSpcReduction="20000"/>
          </a:bodyPr>
          <a:lstStyle/>
          <a:p>
            <a:pPr marL="0" indent="0">
              <a:buNone/>
            </a:pPr>
            <a:r>
              <a:rPr lang="fi-FI" sz="2880" b="1" dirty="0"/>
              <a:t>Time</a:t>
            </a:r>
            <a:r>
              <a:rPr lang="fi-FI" sz="2880" dirty="0"/>
              <a:t>: </a:t>
            </a:r>
            <a:r>
              <a:rPr lang="fi-FI" sz="2880" dirty="0" err="1"/>
              <a:t>Mon</a:t>
            </a:r>
            <a:r>
              <a:rPr lang="fi-FI" sz="2880" dirty="0"/>
              <a:t> 25.11.2019 at 10.00-12 and </a:t>
            </a:r>
            <a:r>
              <a:rPr lang="fi-FI" sz="2880" dirty="0" err="1"/>
              <a:t>Mon</a:t>
            </a:r>
            <a:r>
              <a:rPr lang="fi-FI" sz="2880" dirty="0"/>
              <a:t> 20.1.2020 at </a:t>
            </a:r>
            <a:r>
              <a:rPr lang="fi-FI" sz="2880" dirty="0"/>
              <a:t>12.00-14</a:t>
            </a:r>
            <a:endParaRPr lang="fi-FI" sz="2880" dirty="0"/>
          </a:p>
          <a:p>
            <a:pPr marL="0" indent="0">
              <a:buNone/>
            </a:pPr>
            <a:r>
              <a:rPr lang="fi-FI" sz="2880" dirty="0" err="1"/>
              <a:t>The</a:t>
            </a:r>
            <a:r>
              <a:rPr lang="fi-FI" sz="2880" dirty="0"/>
              <a:t> e-</a:t>
            </a:r>
            <a:r>
              <a:rPr lang="fi-FI" sz="2880" dirty="0" err="1"/>
              <a:t>Assessment</a:t>
            </a:r>
            <a:r>
              <a:rPr lang="fi-FI" sz="2880" dirty="0"/>
              <a:t> Workshop </a:t>
            </a:r>
            <a:r>
              <a:rPr lang="fi-FI" sz="2880" dirty="0" err="1"/>
              <a:t>introduces</a:t>
            </a:r>
            <a:r>
              <a:rPr lang="fi-FI" sz="2880" dirty="0"/>
              <a:t> </a:t>
            </a:r>
            <a:r>
              <a:rPr lang="fi-FI" sz="2880" dirty="0" err="1"/>
              <a:t>you</a:t>
            </a:r>
            <a:r>
              <a:rPr lang="fi-FI" sz="2880" dirty="0"/>
              <a:t> to </a:t>
            </a:r>
            <a:r>
              <a:rPr lang="fi-FI" sz="2880" dirty="0" err="1"/>
              <a:t>the</a:t>
            </a:r>
            <a:r>
              <a:rPr lang="fi-FI" sz="2880" dirty="0"/>
              <a:t> Aalto-</a:t>
            </a:r>
            <a:r>
              <a:rPr lang="fi-FI" sz="2880" dirty="0" err="1"/>
              <a:t>supported</a:t>
            </a:r>
            <a:r>
              <a:rPr lang="fi-FI" sz="2880" dirty="0"/>
              <a:t> </a:t>
            </a:r>
            <a:r>
              <a:rPr lang="fi-FI" sz="2880" dirty="0" err="1"/>
              <a:t>tools</a:t>
            </a:r>
            <a:r>
              <a:rPr lang="fi-FI" sz="2880" dirty="0"/>
              <a:t> </a:t>
            </a:r>
            <a:r>
              <a:rPr lang="fi-FI" sz="2880" dirty="0" err="1"/>
              <a:t>where</a:t>
            </a:r>
            <a:r>
              <a:rPr lang="fi-FI" sz="2880" dirty="0"/>
              <a:t> </a:t>
            </a:r>
            <a:r>
              <a:rPr lang="fi-FI" sz="2880" dirty="0" err="1"/>
              <a:t>you</a:t>
            </a:r>
            <a:r>
              <a:rPr lang="fi-FI" sz="2880" dirty="0"/>
              <a:t> </a:t>
            </a:r>
            <a:r>
              <a:rPr lang="fi-FI" sz="2880" dirty="0" err="1"/>
              <a:t>can</a:t>
            </a:r>
            <a:r>
              <a:rPr lang="fi-FI" sz="2880" dirty="0"/>
              <a:t> </a:t>
            </a:r>
            <a:r>
              <a:rPr lang="fi-FI" sz="2880" dirty="0" err="1"/>
              <a:t>implement</a:t>
            </a:r>
            <a:r>
              <a:rPr lang="fi-FI" sz="2880" dirty="0"/>
              <a:t> and </a:t>
            </a:r>
            <a:r>
              <a:rPr lang="fi-FI" sz="2880" dirty="0" err="1"/>
              <a:t>support</a:t>
            </a:r>
            <a:r>
              <a:rPr lang="fi-FI" sz="2880" dirty="0"/>
              <a:t> </a:t>
            </a:r>
            <a:r>
              <a:rPr lang="fi-FI" sz="2880" dirty="0" err="1"/>
              <a:t>the</a:t>
            </a:r>
            <a:r>
              <a:rPr lang="fi-FI" sz="2880" dirty="0"/>
              <a:t> </a:t>
            </a:r>
            <a:r>
              <a:rPr lang="fi-FI" sz="2880" dirty="0" err="1"/>
              <a:t>electronic</a:t>
            </a:r>
            <a:r>
              <a:rPr lang="fi-FI" sz="2880" dirty="0"/>
              <a:t> </a:t>
            </a:r>
            <a:r>
              <a:rPr lang="fi-FI" sz="2880" dirty="0" err="1"/>
              <a:t>evaluation</a:t>
            </a:r>
            <a:r>
              <a:rPr lang="fi-FI" sz="2880" dirty="0"/>
              <a:t> of </a:t>
            </a:r>
            <a:r>
              <a:rPr lang="fi-FI" sz="2880" dirty="0" err="1"/>
              <a:t>learning</a:t>
            </a:r>
            <a:r>
              <a:rPr lang="fi-FI" sz="2880" dirty="0"/>
              <a:t>. </a:t>
            </a:r>
            <a:r>
              <a:rPr lang="fi-FI" sz="2880" dirty="0" err="1"/>
              <a:t>We</a:t>
            </a:r>
            <a:r>
              <a:rPr lang="fi-FI" sz="2880" dirty="0"/>
              <a:t> </a:t>
            </a:r>
            <a:r>
              <a:rPr lang="fi-FI" sz="2880" dirty="0" err="1"/>
              <a:t>also</a:t>
            </a:r>
            <a:r>
              <a:rPr lang="fi-FI" sz="2880" dirty="0"/>
              <a:t> </a:t>
            </a:r>
            <a:r>
              <a:rPr lang="fi-FI" sz="2880" dirty="0" err="1"/>
              <a:t>use</a:t>
            </a:r>
            <a:r>
              <a:rPr lang="fi-FI" sz="2880" dirty="0"/>
              <a:t> </a:t>
            </a:r>
            <a:r>
              <a:rPr lang="fi-FI" sz="2880" dirty="0" err="1"/>
              <a:t>time</a:t>
            </a:r>
            <a:r>
              <a:rPr lang="fi-FI" sz="2880" dirty="0"/>
              <a:t> to </a:t>
            </a:r>
            <a:r>
              <a:rPr lang="fi-FI" sz="2880" dirty="0" err="1"/>
              <a:t>compare</a:t>
            </a:r>
            <a:r>
              <a:rPr lang="fi-FI" sz="2880" dirty="0"/>
              <a:t> </a:t>
            </a:r>
            <a:r>
              <a:rPr lang="fi-FI" sz="2880" dirty="0" err="1"/>
              <a:t>various</a:t>
            </a:r>
            <a:r>
              <a:rPr lang="fi-FI" sz="2880" dirty="0"/>
              <a:t> </a:t>
            </a:r>
            <a:r>
              <a:rPr lang="fi-FI" sz="2880" dirty="0" err="1"/>
              <a:t>methods</a:t>
            </a:r>
            <a:r>
              <a:rPr lang="fi-FI" sz="2880" dirty="0"/>
              <a:t> of e-</a:t>
            </a:r>
            <a:r>
              <a:rPr lang="fi-FI" sz="2880" dirty="0" err="1"/>
              <a:t>assessment</a:t>
            </a:r>
            <a:r>
              <a:rPr lang="fi-FI" sz="2880" dirty="0"/>
              <a:t> and </a:t>
            </a:r>
            <a:r>
              <a:rPr lang="fi-FI" sz="2880" dirty="0" err="1"/>
              <a:t>discuss</a:t>
            </a:r>
            <a:r>
              <a:rPr lang="fi-FI" sz="2880" dirty="0"/>
              <a:t> </a:t>
            </a:r>
            <a:r>
              <a:rPr lang="fi-FI" sz="2880" dirty="0" err="1"/>
              <a:t>whether</a:t>
            </a:r>
            <a:r>
              <a:rPr lang="fi-FI" sz="2880" dirty="0"/>
              <a:t> </a:t>
            </a:r>
            <a:r>
              <a:rPr lang="fi-FI" sz="2880" dirty="0" err="1"/>
              <a:t>the</a:t>
            </a:r>
            <a:r>
              <a:rPr lang="fi-FI" sz="2880" dirty="0"/>
              <a:t> </a:t>
            </a:r>
            <a:r>
              <a:rPr lang="fi-FI" sz="2880" dirty="0" err="1"/>
              <a:t>use</a:t>
            </a:r>
            <a:r>
              <a:rPr lang="fi-FI" sz="2880" dirty="0"/>
              <a:t> of </a:t>
            </a:r>
            <a:r>
              <a:rPr lang="fi-FI" sz="2880" dirty="0" err="1"/>
              <a:t>electronic</a:t>
            </a:r>
            <a:r>
              <a:rPr lang="fi-FI" sz="2880" dirty="0"/>
              <a:t> </a:t>
            </a:r>
            <a:r>
              <a:rPr lang="fi-FI" sz="2880" dirty="0" err="1"/>
              <a:t>evaluation</a:t>
            </a:r>
            <a:r>
              <a:rPr lang="fi-FI" sz="2880" dirty="0"/>
              <a:t> </a:t>
            </a:r>
            <a:r>
              <a:rPr lang="fi-FI" sz="2880" dirty="0" err="1"/>
              <a:t>tools</a:t>
            </a:r>
            <a:r>
              <a:rPr lang="fi-FI" sz="2880" dirty="0"/>
              <a:t> </a:t>
            </a:r>
            <a:r>
              <a:rPr lang="fi-FI" sz="2880" dirty="0" err="1"/>
              <a:t>will</a:t>
            </a:r>
            <a:r>
              <a:rPr lang="fi-FI" sz="2880" dirty="0"/>
              <a:t> </a:t>
            </a:r>
            <a:r>
              <a:rPr lang="fi-FI" sz="2880" dirty="0" err="1"/>
              <a:t>need</a:t>
            </a:r>
            <a:r>
              <a:rPr lang="fi-FI" sz="2880" dirty="0"/>
              <a:t> us to </a:t>
            </a:r>
            <a:r>
              <a:rPr lang="fi-FI" sz="2880" dirty="0" err="1"/>
              <a:t>change</a:t>
            </a:r>
            <a:r>
              <a:rPr lang="fi-FI" sz="2880" dirty="0"/>
              <a:t> </a:t>
            </a:r>
            <a:r>
              <a:rPr lang="fi-FI" sz="2880" dirty="0" err="1"/>
              <a:t>exam</a:t>
            </a:r>
            <a:r>
              <a:rPr lang="fi-FI" sz="2880" dirty="0"/>
              <a:t> </a:t>
            </a:r>
            <a:r>
              <a:rPr lang="fi-FI" sz="2880" dirty="0" err="1"/>
              <a:t>questions</a:t>
            </a:r>
            <a:r>
              <a:rPr lang="fi-FI" sz="2880" dirty="0"/>
              <a:t> </a:t>
            </a:r>
            <a:r>
              <a:rPr lang="fi-FI" sz="2880" dirty="0" err="1"/>
              <a:t>or</a:t>
            </a:r>
            <a:r>
              <a:rPr lang="fi-FI" sz="2880" dirty="0"/>
              <a:t> </a:t>
            </a:r>
            <a:r>
              <a:rPr lang="fi-FI" sz="2880" dirty="0" err="1"/>
              <a:t>form</a:t>
            </a:r>
            <a:r>
              <a:rPr lang="fi-FI" sz="2880" dirty="0"/>
              <a:t> of </a:t>
            </a:r>
            <a:r>
              <a:rPr lang="fi-FI" sz="2880" dirty="0" err="1"/>
              <a:t>other</a:t>
            </a:r>
            <a:r>
              <a:rPr lang="fi-FI" sz="2880" dirty="0"/>
              <a:t> </a:t>
            </a:r>
            <a:r>
              <a:rPr lang="fi-FI" sz="2880" dirty="0" err="1"/>
              <a:t>assignments</a:t>
            </a:r>
            <a:r>
              <a:rPr lang="fi-FI" sz="2880" dirty="0"/>
              <a:t>.</a:t>
            </a:r>
            <a:endParaRPr lang="fi-FI" sz="2880" dirty="0"/>
          </a:p>
          <a:p>
            <a:pPr marL="0" indent="0">
              <a:buNone/>
            </a:pPr>
            <a:r>
              <a:rPr lang="fi-FI" sz="2880" b="1" dirty="0" err="1"/>
              <a:t>Facilitator</a:t>
            </a:r>
            <a:r>
              <a:rPr lang="fi-FI" sz="2880" dirty="0"/>
              <a:t>: </a:t>
            </a:r>
            <a:r>
              <a:rPr lang="fi-FI" sz="2880" dirty="0"/>
              <a:t/>
            </a:r>
            <a:br>
              <a:rPr lang="fi-FI" sz="2880" dirty="0"/>
            </a:br>
            <a:r>
              <a:rPr lang="fi-FI" sz="2880" dirty="0"/>
              <a:t>Venla </a:t>
            </a:r>
            <a:r>
              <a:rPr lang="fi-FI" sz="2880" dirty="0"/>
              <a:t>Virtakoivu, ICT for Learning</a:t>
            </a:r>
          </a:p>
          <a:p>
            <a:pPr marL="0" indent="0">
              <a:buNone/>
            </a:pPr>
            <a:endParaRPr lang="en-US" sz="2880" dirty="0"/>
          </a:p>
          <a:p>
            <a:pPr marL="0" indent="0">
              <a:buNone/>
            </a:pPr>
            <a:endParaRPr lang="fi-FI" sz="2880" dirty="0"/>
          </a:p>
          <a:p>
            <a:pPr marL="0" indent="0">
              <a:buNone/>
            </a:pPr>
            <a:endParaRPr lang="fi-FI" dirty="0"/>
          </a:p>
        </p:txBody>
      </p:sp>
      <p:sp>
        <p:nvSpPr>
          <p:cNvPr id="6" name="Sisällön paikkamerkki 5"/>
          <p:cNvSpPr>
            <a:spLocks noGrp="1"/>
          </p:cNvSpPr>
          <p:nvPr>
            <p:ph sz="half" idx="2"/>
          </p:nvPr>
        </p:nvSpPr>
        <p:spPr/>
        <p:txBody>
          <a:bodyPr>
            <a:normAutofit fontScale="85000" lnSpcReduction="20000"/>
          </a:bodyPr>
          <a:lstStyle/>
          <a:p>
            <a:pPr marL="0" indent="0">
              <a:buNone/>
            </a:pPr>
            <a:r>
              <a:rPr lang="fi-FI" sz="2880" b="1" dirty="0"/>
              <a:t>Aika</a:t>
            </a:r>
            <a:r>
              <a:rPr lang="fi-FI" sz="2880" dirty="0"/>
              <a:t>: Ma 25.11.2019 klo 10.00-12 ja ma 20.1.2020 at 12.00-14</a:t>
            </a:r>
          </a:p>
          <a:p>
            <a:pPr marL="0" indent="0">
              <a:buNone/>
            </a:pPr>
            <a:r>
              <a:rPr lang="fi-FI" sz="2880" dirty="0"/>
              <a:t>Sähköisen arvioinnin työpajassa tutustutaan Aallon tukemiin työkaluihin, joilla voidaan toteuttaa ja tukea oppimisen arviointia sähköisesti. Työpajassa käytetään aikaa myös erilaisten sähköisen arvioinnin toimintatapojen ja keinojen vertailuun ja pohditaan muuttaako sähköisten arviointivälineiden hyödyntäminen esimerkiksi tenttikysymyksiä tai muita </a:t>
            </a:r>
            <a:r>
              <a:rPr lang="fi-FI" sz="2880" dirty="0"/>
              <a:t>tehtävänantoja.</a:t>
            </a:r>
          </a:p>
          <a:p>
            <a:pPr marL="0" indent="0">
              <a:buNone/>
            </a:pPr>
            <a:r>
              <a:rPr lang="fi-FI" sz="2880" b="1" dirty="0"/>
              <a:t>Ohjaaja</a:t>
            </a:r>
            <a:r>
              <a:rPr lang="fi-FI" sz="2880" dirty="0"/>
              <a:t>: </a:t>
            </a:r>
            <a:r>
              <a:rPr lang="fi-FI" sz="2880" dirty="0"/>
              <a:t/>
            </a:r>
            <a:br>
              <a:rPr lang="fi-FI" sz="2880" dirty="0"/>
            </a:br>
            <a:r>
              <a:rPr lang="fi-FI" sz="2880" dirty="0"/>
              <a:t>Venla </a:t>
            </a:r>
            <a:r>
              <a:rPr lang="fi-FI" sz="2880" dirty="0"/>
              <a:t>Virtakoivu, Oppimisen </a:t>
            </a:r>
            <a:r>
              <a:rPr lang="fi-FI" sz="2880" dirty="0"/>
              <a:t>IT</a:t>
            </a:r>
            <a:endParaRPr lang="en-US" sz="2880" dirty="0"/>
          </a:p>
          <a:p>
            <a:pPr marL="0" indent="0">
              <a:buNone/>
            </a:pPr>
            <a:endParaRPr lang="fi-FI" sz="2880" dirty="0"/>
          </a:p>
          <a:p>
            <a:pPr marL="0" indent="0">
              <a:buNone/>
            </a:pPr>
            <a:endParaRPr lang="fi-FI" dirty="0"/>
          </a:p>
        </p:txBody>
      </p:sp>
    </p:spTree>
    <p:extLst>
      <p:ext uri="{BB962C8B-B14F-4D97-AF65-F5344CB8AC3E}">
        <p14:creationId xmlns:p14="http://schemas.microsoft.com/office/powerpoint/2010/main" val="314091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en-US" sz="4320" dirty="0"/>
              <a:t>Flipped classroom </a:t>
            </a:r>
            <a:r>
              <a:rPr lang="en-US" sz="4320" dirty="0"/>
              <a:t>– activating students</a:t>
            </a:r>
            <a:br>
              <a:rPr lang="en-US" sz="4320" dirty="0"/>
            </a:br>
            <a:r>
              <a:rPr lang="en-US" sz="4320" dirty="0"/>
              <a:t>Flipped classroom – </a:t>
            </a:r>
            <a:r>
              <a:rPr lang="en-US" sz="4320" dirty="0" err="1"/>
              <a:t>aktivoiva</a:t>
            </a:r>
            <a:r>
              <a:rPr lang="en-US" sz="4320" dirty="0"/>
              <a:t> </a:t>
            </a:r>
            <a:r>
              <a:rPr lang="en-US" sz="4320" dirty="0" err="1"/>
              <a:t>opetus</a:t>
            </a:r>
            <a:endParaRPr lang="fi-FI" dirty="0"/>
          </a:p>
        </p:txBody>
      </p:sp>
      <p:sp>
        <p:nvSpPr>
          <p:cNvPr id="5" name="Sisällön paikkamerkki 4"/>
          <p:cNvSpPr>
            <a:spLocks noGrp="1"/>
          </p:cNvSpPr>
          <p:nvPr>
            <p:ph sz="half" idx="1"/>
          </p:nvPr>
        </p:nvSpPr>
        <p:spPr>
          <a:xfrm>
            <a:off x="1363980" y="1825625"/>
            <a:ext cx="4663440" cy="4800530"/>
          </a:xfrm>
        </p:spPr>
        <p:txBody>
          <a:bodyPr>
            <a:normAutofit fontScale="70000" lnSpcReduction="20000"/>
          </a:bodyPr>
          <a:lstStyle/>
          <a:p>
            <a:pPr marL="0" indent="0">
              <a:buNone/>
            </a:pPr>
            <a:r>
              <a:rPr lang="en-US" sz="2880" b="1" dirty="0"/>
              <a:t>Time and place: </a:t>
            </a:r>
            <a:r>
              <a:rPr lang="en-US" sz="2880" dirty="0"/>
              <a:t>Tues 10.12.2019 at 14:00-16 and Thu 30.1.2020 at 9:00-11</a:t>
            </a:r>
          </a:p>
          <a:p>
            <a:pPr marL="0" indent="0">
              <a:buNone/>
            </a:pPr>
            <a:r>
              <a:rPr lang="en-US" sz="2880" dirty="0"/>
              <a:t>The workshop introduces you to the flipped classroom method that reverses the traditional learning environment: The students are offered pre-defined online materials (e.g. videos, simulations, readings) outside classroom, leaving more time for conversation, exercises and assignments in classroom</a:t>
            </a:r>
            <a:r>
              <a:rPr lang="en-US" sz="2880" dirty="0"/>
              <a:t>.</a:t>
            </a:r>
            <a:endParaRPr lang="en-US" sz="2880" dirty="0"/>
          </a:p>
          <a:p>
            <a:pPr marL="0" indent="0">
              <a:buNone/>
            </a:pPr>
            <a:r>
              <a:rPr lang="en-US" sz="2880" dirty="0"/>
              <a:t>During workshop, you get to do hands on exercises on planning flipped classroom -sessions, using videos in teaching and activating instruction in the classroom. You will get introduced to </a:t>
            </a:r>
            <a:r>
              <a:rPr lang="en-US" sz="2880" dirty="0" err="1"/>
              <a:t>Panopto</a:t>
            </a:r>
            <a:r>
              <a:rPr lang="en-US" sz="2880" dirty="0"/>
              <a:t> media service and </a:t>
            </a:r>
            <a:r>
              <a:rPr lang="en-US" sz="2880" dirty="0" err="1"/>
              <a:t>Presemo</a:t>
            </a:r>
            <a:r>
              <a:rPr lang="en-US" sz="2880" dirty="0"/>
              <a:t> participation platform</a:t>
            </a:r>
            <a:r>
              <a:rPr lang="en-US" sz="2880" dirty="0"/>
              <a:t>.</a:t>
            </a:r>
            <a:endParaRPr lang="en-US" sz="2880" dirty="0"/>
          </a:p>
          <a:p>
            <a:pPr marL="0" indent="0">
              <a:buNone/>
            </a:pPr>
            <a:r>
              <a:rPr lang="fi-FI" sz="2880" b="1" dirty="0" err="1"/>
              <a:t>Facilitator</a:t>
            </a:r>
            <a:r>
              <a:rPr lang="fi-FI" sz="2880" dirty="0"/>
              <a:t>: Timo Ovaska, ICT for Learning </a:t>
            </a:r>
          </a:p>
        </p:txBody>
      </p:sp>
      <p:sp>
        <p:nvSpPr>
          <p:cNvPr id="6" name="Sisällön paikkamerkki 5"/>
          <p:cNvSpPr>
            <a:spLocks noGrp="1"/>
          </p:cNvSpPr>
          <p:nvPr>
            <p:ph sz="half" idx="2"/>
          </p:nvPr>
        </p:nvSpPr>
        <p:spPr>
          <a:xfrm>
            <a:off x="6164580" y="1825625"/>
            <a:ext cx="4663440" cy="4800530"/>
          </a:xfrm>
        </p:spPr>
        <p:txBody>
          <a:bodyPr>
            <a:normAutofit fontScale="70000" lnSpcReduction="20000"/>
          </a:bodyPr>
          <a:lstStyle/>
          <a:p>
            <a:pPr marL="0" indent="0">
              <a:buNone/>
            </a:pPr>
            <a:r>
              <a:rPr lang="en-US" sz="2880" b="1" dirty="0" err="1"/>
              <a:t>Paikka</a:t>
            </a:r>
            <a:r>
              <a:rPr lang="en-US" sz="2880" b="1" dirty="0"/>
              <a:t> ja </a:t>
            </a:r>
            <a:r>
              <a:rPr lang="en-US" sz="2880" b="1" dirty="0" err="1"/>
              <a:t>aika</a:t>
            </a:r>
            <a:r>
              <a:rPr lang="en-US" sz="2880" dirty="0"/>
              <a:t>: </a:t>
            </a:r>
            <a:r>
              <a:rPr lang="en-US" sz="2880" dirty="0" err="1"/>
              <a:t>Ti</a:t>
            </a:r>
            <a:r>
              <a:rPr lang="en-US" sz="2880" dirty="0"/>
              <a:t> 10.12.2019 </a:t>
            </a:r>
            <a:r>
              <a:rPr lang="en-US" sz="2880" dirty="0" err="1"/>
              <a:t>klo</a:t>
            </a:r>
            <a:r>
              <a:rPr lang="en-US" sz="2880" dirty="0"/>
              <a:t> 14:00-16 ja to 30.1.2020 </a:t>
            </a:r>
            <a:r>
              <a:rPr lang="en-US" sz="2880" dirty="0" err="1"/>
              <a:t>klo</a:t>
            </a:r>
            <a:r>
              <a:rPr lang="en-US" sz="2880" dirty="0"/>
              <a:t> </a:t>
            </a:r>
            <a:r>
              <a:rPr lang="en-US" sz="2880" dirty="0"/>
              <a:t>9:00-11</a:t>
            </a:r>
            <a:endParaRPr lang="fi-FI" sz="2880" dirty="0"/>
          </a:p>
          <a:p>
            <a:pPr marL="0" indent="0">
              <a:buNone/>
            </a:pPr>
            <a:r>
              <a:rPr lang="fi-FI" sz="2880" dirty="0"/>
              <a:t>Työpajassa perehdytään </a:t>
            </a:r>
            <a:r>
              <a:rPr lang="fi-FI" sz="2880" dirty="0" err="1"/>
              <a:t>flipped</a:t>
            </a:r>
            <a:r>
              <a:rPr lang="fi-FI" sz="2880" dirty="0"/>
              <a:t> </a:t>
            </a:r>
            <a:r>
              <a:rPr lang="fi-FI" sz="2880" dirty="0" err="1"/>
              <a:t>classroom</a:t>
            </a:r>
            <a:r>
              <a:rPr lang="fi-FI" sz="2880" dirty="0"/>
              <a:t>-menetelmään (“käänteinen opetus”), jossa opiskelijat valmistautuvat kontaktiopetukseen etukäteen perehtymällä erilaisiin verkossa oleviin materiaaleihin (videoihin, simulaatioihin, lukuaineistoihin) ja valmistautuvat esimerkiksi tekemällä tehtäviä. Kontaktiaika voidaan käyttää luennoimisen sijaan keskusteluihin, harjoituksiin ja tehtäviin</a:t>
            </a:r>
            <a:r>
              <a:rPr lang="fi-FI" sz="2880" dirty="0"/>
              <a:t>.</a:t>
            </a:r>
            <a:endParaRPr lang="fi-FI" sz="2880" dirty="0"/>
          </a:p>
          <a:p>
            <a:pPr marL="0" indent="0">
              <a:buNone/>
            </a:pPr>
            <a:r>
              <a:rPr lang="fi-FI" sz="2880" dirty="0"/>
              <a:t>Työpajassa suunnitellaan  </a:t>
            </a:r>
            <a:r>
              <a:rPr lang="fi-FI" sz="2880" dirty="0" err="1"/>
              <a:t>flipped</a:t>
            </a:r>
            <a:r>
              <a:rPr lang="fi-FI" sz="2880" dirty="0"/>
              <a:t> </a:t>
            </a:r>
            <a:r>
              <a:rPr lang="fi-FI" sz="2880" dirty="0" err="1"/>
              <a:t>classroom</a:t>
            </a:r>
            <a:r>
              <a:rPr lang="fi-FI" sz="2880" dirty="0"/>
              <a:t> -sessioita ja perehdytään erilaisiin opiskelijoiden aktivoimisen välineisiin ja menetelmiin (mm </a:t>
            </a:r>
            <a:r>
              <a:rPr lang="fi-FI" sz="2880" dirty="0" err="1"/>
              <a:t>Presemo</a:t>
            </a:r>
            <a:r>
              <a:rPr lang="fi-FI" sz="2880" dirty="0"/>
              <a:t>).</a:t>
            </a:r>
            <a:endParaRPr lang="fi-FI" sz="2880" dirty="0"/>
          </a:p>
          <a:p>
            <a:pPr marL="0" indent="0">
              <a:buNone/>
            </a:pPr>
            <a:r>
              <a:rPr lang="fi-FI" sz="2880" b="1" dirty="0"/>
              <a:t>Vetäjä</a:t>
            </a:r>
            <a:r>
              <a:rPr lang="fi-FI" sz="2880" dirty="0"/>
              <a:t>: Timo Ovaska, Oppimisen </a:t>
            </a:r>
            <a:r>
              <a:rPr lang="fi-FI" sz="2880" dirty="0"/>
              <a:t>IT</a:t>
            </a:r>
            <a:endParaRPr lang="fi-FI" sz="2880" dirty="0"/>
          </a:p>
        </p:txBody>
      </p:sp>
    </p:spTree>
    <p:extLst>
      <p:ext uri="{BB962C8B-B14F-4D97-AF65-F5344CB8AC3E}">
        <p14:creationId xmlns:p14="http://schemas.microsoft.com/office/powerpoint/2010/main" val="25442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en-US" dirty="0" smtClean="0"/>
              <a:t>Group work online / Microsoft Teams</a:t>
            </a:r>
            <a:br>
              <a:rPr lang="en-US" dirty="0" smtClean="0"/>
            </a:br>
            <a:r>
              <a:rPr lang="en-US" dirty="0" err="1" smtClean="0"/>
              <a:t>Ryhmätyö</a:t>
            </a:r>
            <a:r>
              <a:rPr lang="en-US" dirty="0" smtClean="0"/>
              <a:t> </a:t>
            </a:r>
            <a:r>
              <a:rPr lang="en-US" dirty="0" err="1" smtClean="0"/>
              <a:t>verkossa</a:t>
            </a:r>
            <a:r>
              <a:rPr lang="en-US" dirty="0" smtClean="0"/>
              <a:t> / Microsoft Teams</a:t>
            </a:r>
            <a:endParaRPr lang="fi-FI" dirty="0"/>
          </a:p>
        </p:txBody>
      </p:sp>
      <p:sp>
        <p:nvSpPr>
          <p:cNvPr id="5" name="Sisällön paikkamerkki 4"/>
          <p:cNvSpPr>
            <a:spLocks noGrp="1"/>
          </p:cNvSpPr>
          <p:nvPr>
            <p:ph sz="half" idx="1"/>
          </p:nvPr>
        </p:nvSpPr>
        <p:spPr/>
        <p:txBody>
          <a:bodyPr/>
          <a:lstStyle/>
          <a:p>
            <a:pPr marL="0" indent="0">
              <a:buNone/>
            </a:pPr>
            <a:r>
              <a:rPr lang="en-US" b="1" dirty="0" smtClean="0"/>
              <a:t>Time</a:t>
            </a:r>
            <a:r>
              <a:rPr lang="en-US" dirty="0" smtClean="0"/>
              <a:t>: </a:t>
            </a:r>
            <a:br>
              <a:rPr lang="en-US" dirty="0" smtClean="0"/>
            </a:br>
            <a:r>
              <a:rPr lang="pl-PL" dirty="0" smtClean="0"/>
              <a:t>M</a:t>
            </a:r>
            <a:r>
              <a:rPr lang="en-US" dirty="0" smtClean="0"/>
              <a:t>on</a:t>
            </a:r>
            <a:r>
              <a:rPr lang="pl-PL" dirty="0" smtClean="0"/>
              <a:t> </a:t>
            </a:r>
            <a:r>
              <a:rPr lang="pl-PL" dirty="0"/>
              <a:t>2.12.2019 klo </a:t>
            </a:r>
            <a:r>
              <a:rPr lang="pl-PL" dirty="0" smtClean="0"/>
              <a:t>13-15</a:t>
            </a:r>
            <a:r>
              <a:rPr lang="en-US" dirty="0" smtClean="0"/>
              <a:t> &amp; </a:t>
            </a:r>
            <a:br>
              <a:rPr lang="en-US" dirty="0" smtClean="0"/>
            </a:br>
            <a:r>
              <a:rPr lang="pl-PL" dirty="0" smtClean="0"/>
              <a:t>T</a:t>
            </a:r>
            <a:r>
              <a:rPr lang="en-US" dirty="0" err="1" smtClean="0"/>
              <a:t>hu</a:t>
            </a:r>
            <a:r>
              <a:rPr lang="pl-PL" dirty="0" smtClean="0"/>
              <a:t> </a:t>
            </a:r>
            <a:r>
              <a:rPr lang="pl-PL" dirty="0"/>
              <a:t>23.1.2020 klo 9-11</a:t>
            </a:r>
            <a:endParaRPr lang="en-US" dirty="0" smtClean="0"/>
          </a:p>
          <a:p>
            <a:pPr marL="0" indent="0">
              <a:buNone/>
            </a:pPr>
            <a:r>
              <a:rPr lang="en-US" dirty="0" smtClean="0"/>
              <a:t>Principles of online group work and utilizing Microsoft Teams when teaching.</a:t>
            </a:r>
          </a:p>
          <a:p>
            <a:pPr marL="0" indent="0">
              <a:buNone/>
            </a:pPr>
            <a:r>
              <a:rPr lang="en-US" b="1" dirty="0" smtClean="0"/>
              <a:t>Facilitator</a:t>
            </a:r>
            <a:r>
              <a:rPr lang="en-US" dirty="0" smtClean="0"/>
              <a:t>: </a:t>
            </a:r>
            <a:br>
              <a:rPr lang="en-US" dirty="0" smtClean="0"/>
            </a:br>
            <a:r>
              <a:rPr lang="en-US" dirty="0"/>
              <a:t>Anni Rytkönen, Staff Scientist, Computer Science (SCI)</a:t>
            </a:r>
            <a:endParaRPr lang="fi-FI" dirty="0"/>
          </a:p>
        </p:txBody>
      </p:sp>
      <p:sp>
        <p:nvSpPr>
          <p:cNvPr id="6" name="Sisällön paikkamerkki 5"/>
          <p:cNvSpPr>
            <a:spLocks noGrp="1"/>
          </p:cNvSpPr>
          <p:nvPr>
            <p:ph sz="half" idx="2"/>
          </p:nvPr>
        </p:nvSpPr>
        <p:spPr/>
        <p:txBody>
          <a:bodyPr/>
          <a:lstStyle/>
          <a:p>
            <a:pPr marL="0" indent="0">
              <a:buNone/>
            </a:pPr>
            <a:r>
              <a:rPr lang="en-US" b="1" dirty="0" err="1" smtClean="0"/>
              <a:t>Aika</a:t>
            </a:r>
            <a:r>
              <a:rPr lang="en-US" dirty="0" smtClean="0"/>
              <a:t>: </a:t>
            </a:r>
            <a:r>
              <a:rPr lang="en-US" dirty="0"/>
              <a:t/>
            </a:r>
            <a:br>
              <a:rPr lang="en-US" dirty="0"/>
            </a:br>
            <a:r>
              <a:rPr lang="pl-PL" dirty="0" smtClean="0"/>
              <a:t>M</a:t>
            </a:r>
            <a:r>
              <a:rPr lang="en-US" dirty="0"/>
              <a:t>a</a:t>
            </a:r>
            <a:r>
              <a:rPr lang="pl-PL" dirty="0" smtClean="0"/>
              <a:t> </a:t>
            </a:r>
            <a:r>
              <a:rPr lang="pl-PL" dirty="0"/>
              <a:t>2.12.2019 klo </a:t>
            </a:r>
            <a:r>
              <a:rPr lang="pl-PL" dirty="0" smtClean="0"/>
              <a:t>13-15</a:t>
            </a:r>
            <a:r>
              <a:rPr lang="en-US" dirty="0" smtClean="0"/>
              <a:t> &amp; </a:t>
            </a:r>
            <a:r>
              <a:rPr lang="en-US" dirty="0"/>
              <a:t/>
            </a:r>
            <a:br>
              <a:rPr lang="en-US" dirty="0"/>
            </a:br>
            <a:r>
              <a:rPr lang="pl-PL" dirty="0" smtClean="0"/>
              <a:t>T</a:t>
            </a:r>
            <a:r>
              <a:rPr lang="en-US" dirty="0"/>
              <a:t>o</a:t>
            </a:r>
            <a:r>
              <a:rPr lang="pl-PL" dirty="0" smtClean="0"/>
              <a:t> </a:t>
            </a:r>
            <a:r>
              <a:rPr lang="pl-PL" dirty="0"/>
              <a:t>23.1.2020 klo 9-11</a:t>
            </a:r>
            <a:endParaRPr lang="en-US" dirty="0"/>
          </a:p>
          <a:p>
            <a:pPr marL="0" indent="0">
              <a:buNone/>
            </a:pPr>
            <a:r>
              <a:rPr lang="en-US" dirty="0" err="1" smtClean="0"/>
              <a:t>Verkossa</a:t>
            </a:r>
            <a:r>
              <a:rPr lang="en-US" dirty="0" smtClean="0"/>
              <a:t> </a:t>
            </a:r>
            <a:r>
              <a:rPr lang="en-US" dirty="0" err="1" smtClean="0"/>
              <a:t>tapahtuvan</a:t>
            </a:r>
            <a:r>
              <a:rPr lang="en-US" dirty="0" smtClean="0"/>
              <a:t> </a:t>
            </a:r>
            <a:r>
              <a:rPr lang="en-US" dirty="0" err="1" smtClean="0"/>
              <a:t>ryhmätyöskentelyn</a:t>
            </a:r>
            <a:r>
              <a:rPr lang="en-US" dirty="0" smtClean="0"/>
              <a:t> </a:t>
            </a:r>
            <a:r>
              <a:rPr lang="en-US" dirty="0" err="1" smtClean="0"/>
              <a:t>periaatteet</a:t>
            </a:r>
            <a:r>
              <a:rPr lang="en-US" dirty="0" smtClean="0"/>
              <a:t> ja Microsoft </a:t>
            </a:r>
            <a:r>
              <a:rPr lang="en-US" dirty="0" err="1" smtClean="0"/>
              <a:t>Teamsin</a:t>
            </a:r>
            <a:r>
              <a:rPr lang="en-US" dirty="0" smtClean="0"/>
              <a:t> </a:t>
            </a:r>
            <a:r>
              <a:rPr lang="en-US" dirty="0" err="1" smtClean="0"/>
              <a:t>hyödyntäminen</a:t>
            </a:r>
            <a:r>
              <a:rPr lang="en-US" dirty="0" smtClean="0"/>
              <a:t> </a:t>
            </a:r>
            <a:r>
              <a:rPr lang="en-US" dirty="0" err="1" smtClean="0"/>
              <a:t>opetuksessa</a:t>
            </a:r>
            <a:r>
              <a:rPr lang="en-US" dirty="0" smtClean="0"/>
              <a:t>.</a:t>
            </a:r>
          </a:p>
          <a:p>
            <a:pPr marL="0" indent="0">
              <a:buNone/>
            </a:pPr>
            <a:r>
              <a:rPr lang="en-US" b="1" dirty="0" err="1" smtClean="0"/>
              <a:t>Fasilitaattori</a:t>
            </a:r>
            <a:r>
              <a:rPr lang="en-US" dirty="0" smtClean="0"/>
              <a:t>:</a:t>
            </a:r>
            <a:br>
              <a:rPr lang="en-US" dirty="0" smtClean="0"/>
            </a:br>
            <a:r>
              <a:rPr lang="en-US" dirty="0" smtClean="0"/>
              <a:t>Anni Rytkönen, Staff Scientist, Computer Science (SCI)</a:t>
            </a:r>
            <a:endParaRPr lang="fi-FI" dirty="0"/>
          </a:p>
        </p:txBody>
      </p:sp>
    </p:spTree>
    <p:extLst>
      <p:ext uri="{BB962C8B-B14F-4D97-AF65-F5344CB8AC3E}">
        <p14:creationId xmlns:p14="http://schemas.microsoft.com/office/powerpoint/2010/main" val="415580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989</Words>
  <Application>Microsoft Office PowerPoint</Application>
  <PresentationFormat>Laajakuva</PresentationFormat>
  <Paragraphs>119</Paragraphs>
  <Slides>8</Slides>
  <Notes>3</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8</vt:i4>
      </vt:variant>
    </vt:vector>
  </HeadingPairs>
  <TitlesOfParts>
    <vt:vector size="15" baseType="lpstr">
      <vt:lpstr>Arial</vt:lpstr>
      <vt:lpstr>Calibri</vt:lpstr>
      <vt:lpstr>Calibri Light</vt:lpstr>
      <vt:lpstr>Courier New</vt:lpstr>
      <vt:lpstr>Georgia</vt:lpstr>
      <vt:lpstr>Lucida Grande</vt:lpstr>
      <vt:lpstr>Office Theme</vt:lpstr>
      <vt:lpstr>Workshops schedule 2019-2020: Autumn term 2019 </vt:lpstr>
      <vt:lpstr>Workshops schedule 2019-2020: Spring term 2020 </vt:lpstr>
      <vt:lpstr>Educational Videos Videot opetuksen tukena</vt:lpstr>
      <vt:lpstr>Thesis supervisor's/Advisor's own MyCourses workspace  Opinnäytteen ohjaajan/valvojan oma MyCourses-työtila</vt:lpstr>
      <vt:lpstr>MyCourses - course design Kurssin suunnittelu ja toteutus MyCourses:ssa </vt:lpstr>
      <vt:lpstr>e-Assessment workshop Sähköisen arvioinnin työpaja</vt:lpstr>
      <vt:lpstr>Flipped classroom – activating students Flipped classroom – aktivoiva opetus</vt:lpstr>
      <vt:lpstr>Group work online / Microsoft Teams Ryhmätyö verkossa / Microsoft Teams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Workshops schedule 2019-2020: Autumn term 2019</dc:title>
  <dc:creator>Syrjäkari Maire</dc:creator>
  <cp:lastModifiedBy>Välimäki Jukka</cp:lastModifiedBy>
  <cp:revision>5</cp:revision>
  <cp:lastPrinted>2019-11-07T06:53:26Z</cp:lastPrinted>
  <dcterms:created xsi:type="dcterms:W3CDTF">2019-11-07T06:47:46Z</dcterms:created>
  <dcterms:modified xsi:type="dcterms:W3CDTF">2019-11-08T13:09:54Z</dcterms:modified>
</cp:coreProperties>
</file>