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1" r:id="rId1"/>
  </p:sldMasterIdLst>
  <p:notesMasterIdLst>
    <p:notesMasterId r:id="rId17"/>
  </p:notesMasterIdLst>
  <p:sldIdLst>
    <p:sldId id="256" r:id="rId2"/>
    <p:sldId id="257" r:id="rId3"/>
    <p:sldId id="270" r:id="rId4"/>
    <p:sldId id="259" r:id="rId5"/>
    <p:sldId id="263" r:id="rId6"/>
    <p:sldId id="264" r:id="rId7"/>
    <p:sldId id="258" r:id="rId8"/>
    <p:sldId id="265" r:id="rId9"/>
    <p:sldId id="260" r:id="rId10"/>
    <p:sldId id="261" r:id="rId11"/>
    <p:sldId id="262" r:id="rId12"/>
    <p:sldId id="271" r:id="rId13"/>
    <p:sldId id="272" r:id="rId14"/>
    <p:sldId id="269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7C1D"/>
    <a:srgbClr val="C3E5F1"/>
    <a:srgbClr val="425111"/>
    <a:srgbClr val="90A627"/>
    <a:srgbClr val="7A9413"/>
    <a:srgbClr val="37450F"/>
    <a:srgbClr val="92A843"/>
    <a:srgbClr val="3B4A0A"/>
    <a:srgbClr val="E6E6E6"/>
    <a:srgbClr val="DF2E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945" autoAdjust="0"/>
  </p:normalViewPr>
  <p:slideViewPr>
    <p:cSldViewPr snapToGrid="0">
      <p:cViewPr>
        <p:scale>
          <a:sx n="60" d="100"/>
          <a:sy n="60" d="100"/>
        </p:scale>
        <p:origin x="811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5E0B9-D460-4C52-8F7F-481AF0E15BB7}" type="datetimeFigureOut">
              <a:rPr lang="es-ES_tradnl" smtClean="0"/>
              <a:t>26/04/2024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19D73-F803-48C4-B2E3-E8C2349E6AF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54712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19D73-F803-48C4-B2E3-E8C2349E6AF6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637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19D73-F803-48C4-B2E3-E8C2349E6AF6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7955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19D73-F803-48C4-B2E3-E8C2349E6AF6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87870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19D73-F803-48C4-B2E3-E8C2349E6AF6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0495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19D73-F803-48C4-B2E3-E8C2349E6AF6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642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453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38508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62200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68989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40024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1027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18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6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331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150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339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3901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3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863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952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574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79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jpeg"/><Relationship Id="rId4" Type="http://schemas.microsoft.com/office/2007/relationships/hdphoto" Target="../media/hdphoto7.wdp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1.wdp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fstede-insights.com/fi/product/compare-countries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4.gif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3.jpeg"/><Relationship Id="rId2" Type="http://schemas.openxmlformats.org/officeDocument/2006/relationships/image" Target="../media/image16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2.jpeg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eert Hofstede - Managementboek.nl">
            <a:extLst>
              <a:ext uri="{FF2B5EF4-FFF2-40B4-BE49-F238E27FC236}">
                <a16:creationId xmlns:a16="http://schemas.microsoft.com/office/drawing/2014/main" id="{82EAA9E9-24BC-496C-86FE-BD2A59BED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34"/>
          <a:stretch/>
        </p:blipFill>
        <p:spPr bwMode="auto">
          <a:xfrm>
            <a:off x="9891036" y="2660462"/>
            <a:ext cx="2021570" cy="170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s mejores carnavales del mundo | Conocedores.com — Conocedores.com">
            <a:extLst>
              <a:ext uri="{FF2B5EF4-FFF2-40B4-BE49-F238E27FC236}">
                <a16:creationId xmlns:a16="http://schemas.microsoft.com/office/drawing/2014/main" id="{DB6648AD-E65A-40B3-ADE8-347FC78D0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46" t="13971" r="197" b="34856"/>
          <a:stretch/>
        </p:blipFill>
        <p:spPr bwMode="auto">
          <a:xfrm>
            <a:off x="6290507" y="2651705"/>
            <a:ext cx="3888377" cy="1709552"/>
          </a:xfrm>
          <a:prstGeom prst="rect">
            <a:avLst/>
          </a:prstGeom>
          <a:solidFill>
            <a:srgbClr val="A1027F"/>
          </a:solidFill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4C39010-E6A1-4CCB-B8EB-7F1FCCA563E7}"/>
              </a:ext>
            </a:extLst>
          </p:cNvPr>
          <p:cNvSpPr txBox="1">
            <a:spLocks/>
          </p:cNvSpPr>
          <p:nvPr/>
        </p:nvSpPr>
        <p:spPr>
          <a:xfrm>
            <a:off x="6278876" y="2642949"/>
            <a:ext cx="5633729" cy="1716178"/>
          </a:xfrm>
          <a:prstGeom prst="rect">
            <a:avLst/>
          </a:prstGeom>
          <a:gradFill flip="none" rotWithShape="1">
            <a:gsLst>
              <a:gs pos="62000">
                <a:srgbClr val="000000"/>
              </a:gs>
              <a:gs pos="36000">
                <a:srgbClr val="000000">
                  <a:alpha val="80000"/>
                </a:srgbClr>
              </a:gs>
              <a:gs pos="67000">
                <a:srgbClr val="000000">
                  <a:alpha val="90000"/>
                </a:srgbClr>
              </a:gs>
              <a:gs pos="15000">
                <a:srgbClr val="000000">
                  <a:alpha val="20000"/>
                </a:srgbClr>
              </a:gs>
              <a:gs pos="0">
                <a:schemeClr val="tx1">
                  <a:alpha val="80000"/>
                </a:schemeClr>
              </a:gs>
              <a:gs pos="75000">
                <a:srgbClr val="000000"/>
              </a:gs>
              <a:gs pos="78000">
                <a:schemeClr val="tx1">
                  <a:alpha val="0"/>
                </a:schemeClr>
              </a:gs>
            </a:gsLst>
            <a:lin ang="0" scaled="1"/>
            <a:tileRect/>
          </a:gradFill>
          <a:ln w="9525">
            <a:solidFill>
              <a:schemeClr val="bg1"/>
            </a:solidFill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cap="small" dirty="0">
              <a:ln w="3175">
                <a:solidFill>
                  <a:srgbClr val="5EB125"/>
                </a:solidFill>
              </a:ln>
              <a:solidFill>
                <a:srgbClr val="94C338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EC7E96-C274-4F23-8B0F-462D7CA44F13}"/>
              </a:ext>
            </a:extLst>
          </p:cNvPr>
          <p:cNvSpPr/>
          <p:nvPr/>
        </p:nvSpPr>
        <p:spPr>
          <a:xfrm>
            <a:off x="6278133" y="507069"/>
            <a:ext cx="5622099" cy="1696536"/>
          </a:xfrm>
          <a:prstGeom prst="rect">
            <a:avLst/>
          </a:prstGeom>
          <a:gradFill>
            <a:gsLst>
              <a:gs pos="100000">
                <a:schemeClr val="tx1"/>
              </a:gs>
              <a:gs pos="58000">
                <a:srgbClr val="192009"/>
              </a:gs>
              <a:gs pos="21000">
                <a:srgbClr val="50651C"/>
              </a:gs>
              <a:gs pos="8000">
                <a:srgbClr val="96BE35"/>
              </a:gs>
            </a:gsLst>
            <a:lin ang="2700000" scaled="1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704878-5C29-4038-ABBF-7F9DFDF44860}"/>
              </a:ext>
            </a:extLst>
          </p:cNvPr>
          <p:cNvSpPr txBox="1">
            <a:spLocks/>
          </p:cNvSpPr>
          <p:nvPr/>
        </p:nvSpPr>
        <p:spPr>
          <a:xfrm>
            <a:off x="6639323" y="662577"/>
            <a:ext cx="4934607" cy="1385519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5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25400" dir="5400000" algn="t" rotWithShape="0">
                    <a:prstClr val="black">
                      <a:alpha val="60000"/>
                    </a:prstClr>
                  </a:outerShdw>
                </a:effectLst>
              </a:rPr>
              <a:t>The cultural Dimensions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7AD582-9393-0BA2-85B0-99A263C69F0C}"/>
              </a:ext>
            </a:extLst>
          </p:cNvPr>
          <p:cNvSpPr/>
          <p:nvPr/>
        </p:nvSpPr>
        <p:spPr>
          <a:xfrm>
            <a:off x="6295576" y="4798471"/>
            <a:ext cx="5622099" cy="1696536"/>
          </a:xfrm>
          <a:prstGeom prst="rect">
            <a:avLst/>
          </a:prstGeom>
          <a:gradFill>
            <a:gsLst>
              <a:gs pos="100000">
                <a:schemeClr val="tx1"/>
              </a:gs>
              <a:gs pos="58000">
                <a:srgbClr val="192009"/>
              </a:gs>
              <a:gs pos="21000">
                <a:srgbClr val="50651C"/>
              </a:gs>
              <a:gs pos="8000">
                <a:srgbClr val="96BE35"/>
              </a:gs>
            </a:gsLst>
            <a:lin ang="2700000" scaled="1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77213" y="4926537"/>
            <a:ext cx="5058823" cy="1391736"/>
          </a:xfrm>
          <a:noFill/>
          <a:ln w="9525">
            <a:noFill/>
          </a:ln>
          <a:effectLst/>
        </p:spPr>
        <p:txBody>
          <a:bodyPr>
            <a:noAutofit/>
          </a:bodyPr>
          <a:lstStyle/>
          <a:p>
            <a:pPr algn="ctr">
              <a:lnSpc>
                <a:spcPts val="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500" cap="small" dirty="0">
                <a:ln w="3175">
                  <a:noFill/>
                </a:ln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A host of observations based on Geert Hofstede’s research work</a:t>
            </a:r>
          </a:p>
        </p:txBody>
      </p:sp>
    </p:spTree>
    <p:extLst>
      <p:ext uri="{BB962C8B-B14F-4D97-AF65-F5344CB8AC3E}">
        <p14:creationId xmlns:p14="http://schemas.microsoft.com/office/powerpoint/2010/main" val="127039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F1F9FC"/>
            </a:gs>
            <a:gs pos="68000">
              <a:srgbClr val="6C7071"/>
            </a:gs>
            <a:gs pos="75000">
              <a:schemeClr val="tx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96 People Toddler 2 3 Is Having Fun On The Swing Stock Photos, Pictures &amp;  Royalty-Free Images - iStock">
            <a:extLst>
              <a:ext uri="{FF2B5EF4-FFF2-40B4-BE49-F238E27FC236}">
                <a16:creationId xmlns:a16="http://schemas.microsoft.com/office/drawing/2014/main" id="{CFBFE478-1DA3-4023-9945-470D9951F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24" r="14729" b="19176"/>
          <a:stretch/>
        </p:blipFill>
        <p:spPr bwMode="auto">
          <a:xfrm flipH="1">
            <a:off x="-27002" y="-3"/>
            <a:ext cx="5304200" cy="6858003"/>
          </a:xfrm>
          <a:prstGeom prst="rect">
            <a:avLst/>
          </a:prstGeom>
          <a:solidFill>
            <a:srgbClr val="C3E5F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3A1918-AB7C-2498-04DA-039DF656E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t="282" b="-1"/>
          <a:stretch/>
        </p:blipFill>
        <p:spPr>
          <a:xfrm rot="12016677" flipH="1">
            <a:off x="1157815" y="1995353"/>
            <a:ext cx="2260012" cy="1520156"/>
          </a:xfrm>
          <a:prstGeom prst="rect">
            <a:avLst/>
          </a:prstGeom>
          <a:effectLst>
            <a:outerShdw blurRad="50800" dist="12700" dir="135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2" name="Picture 2" descr="Single Red Cloud Isolated Over Black Background, Illustration, Drawing, 3D  Computer Generated Fluffy Cloud Shape. Red Evil Cloud Stock Photo, Picture  and Royalty Free Image. Image 99406814.">
            <a:extLst>
              <a:ext uri="{FF2B5EF4-FFF2-40B4-BE49-F238E27FC236}">
                <a16:creationId xmlns:a16="http://schemas.microsoft.com/office/drawing/2014/main" id="{04123ABF-6881-5271-4DD8-47AE6F968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72" t="22817" r="5417" b="27280"/>
          <a:stretch/>
        </p:blipFill>
        <p:spPr bwMode="auto">
          <a:xfrm>
            <a:off x="-165974" y="4567691"/>
            <a:ext cx="3154348" cy="165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C861C5-46A9-469F-AFE3-80D42F41F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46235" flipH="1" flipV="1">
            <a:off x="3070739" y="-460333"/>
            <a:ext cx="4724177" cy="39622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6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5263162-FF12-42F0-A96F-43D065BFD64F}"/>
              </a:ext>
            </a:extLst>
          </p:cNvPr>
          <p:cNvSpPr/>
          <p:nvPr/>
        </p:nvSpPr>
        <p:spPr>
          <a:xfrm>
            <a:off x="270108" y="134414"/>
            <a:ext cx="9635892" cy="1035484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58000">
                <a:srgbClr val="192009"/>
              </a:gs>
              <a:gs pos="21000">
                <a:srgbClr val="50651C"/>
              </a:gs>
              <a:gs pos="8000">
                <a:srgbClr val="96BE35"/>
              </a:gs>
            </a:gsLst>
            <a:lin ang="2700000" scaled="1"/>
            <a:tileRect/>
          </a:gradFill>
          <a:ln w="9525">
            <a:solidFill>
              <a:schemeClr val="bg1"/>
            </a:solidFill>
          </a:ln>
          <a:effectLst>
            <a:outerShdw blurRad="25400" dist="25400" dir="13500000" algn="b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26" name="Picture 2" descr="Single Red Cloud Isolated Over Black Background, Illustration, Drawing, 3D  Computer Generated Fluffy Cloud Shape. Red Evil Cloud Stock Photo, Picture  and Royalty Free Image. Image 99406814.">
            <a:extLst>
              <a:ext uri="{FF2B5EF4-FFF2-40B4-BE49-F238E27FC236}">
                <a16:creationId xmlns:a16="http://schemas.microsoft.com/office/drawing/2014/main" id="{485C2A31-3492-57C1-467A-CBAC982ED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45"/>
          <a:stretch/>
        </p:blipFill>
        <p:spPr bwMode="auto">
          <a:xfrm>
            <a:off x="7091" y="-244560"/>
            <a:ext cx="2021247" cy="291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de leikkipuisto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3185" y="4078917"/>
            <a:ext cx="5226699" cy="2658081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>
            <a:outerShdw blurRad="25400" dist="25400" dir="13500000" algn="br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63EC1-4C36-4504-9C5E-EDBF23DA7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t="282" b="-1"/>
          <a:stretch/>
        </p:blipFill>
        <p:spPr>
          <a:xfrm flipH="1">
            <a:off x="162114" y="26644"/>
            <a:ext cx="2260012" cy="1520156"/>
          </a:xfrm>
          <a:prstGeom prst="rect">
            <a:avLst/>
          </a:prstGeom>
          <a:effectLst>
            <a:outerShdw blurRad="50800" dist="12700" dir="135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9FBE0731-6D30-4C81-A1CC-45E2F5C574EE}"/>
              </a:ext>
            </a:extLst>
          </p:cNvPr>
          <p:cNvSpPr/>
          <p:nvPr/>
        </p:nvSpPr>
        <p:spPr>
          <a:xfrm flipH="1" flipV="1">
            <a:off x="9343780" y="-3"/>
            <a:ext cx="707268" cy="1960882"/>
          </a:xfrm>
          <a:prstGeom prst="rtTriangle">
            <a:avLst/>
          </a:prstGeom>
          <a:solidFill>
            <a:srgbClr val="356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28" name="Picture 4" descr="Resultado de imagen de parque infantil mal estado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3185" y="1325107"/>
            <a:ext cx="5226700" cy="2573379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>
            <a:outerShdw blurRad="25400" dist="25400" dir="13500000" algn="br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BFBCB3E-3298-759A-13A6-EFA8CEACA335}"/>
              </a:ext>
            </a:extLst>
          </p:cNvPr>
          <p:cNvSpPr txBox="1">
            <a:spLocks/>
          </p:cNvSpPr>
          <p:nvPr/>
        </p:nvSpPr>
        <p:spPr>
          <a:xfrm>
            <a:off x="3964156" y="102847"/>
            <a:ext cx="5379624" cy="964024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44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25400" dir="5400000" algn="t" rotWithShape="0">
                    <a:prstClr val="black">
                      <a:alpha val="60000"/>
                    </a:prstClr>
                  </a:outerShdw>
                </a:effectLst>
              </a:rPr>
              <a:t>Ground rules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C0B19-BBB7-47CC-80D2-FA9A48E517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956" t="34780" r="18884" b="39527"/>
          <a:stretch/>
        </p:blipFill>
        <p:spPr>
          <a:xfrm flipH="1">
            <a:off x="1112939" y="1883227"/>
            <a:ext cx="1653025" cy="1933123"/>
          </a:xfrm>
          <a:prstGeom prst="rect">
            <a:avLst/>
          </a:prstGeom>
        </p:spPr>
      </p:pic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1734" y="3035120"/>
            <a:ext cx="4125477" cy="3701878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>
            <a:outerShdw blurRad="25400" dist="25400" dir="13500000" algn="br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83B821-BBF8-429F-8E8A-9F494AD3142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104"/>
          <a:stretch/>
        </p:blipFill>
        <p:spPr>
          <a:xfrm flipH="1">
            <a:off x="132995" y="0"/>
            <a:ext cx="5118970" cy="6660337"/>
          </a:xfrm>
          <a:prstGeom prst="rect">
            <a:avLst/>
          </a:prstGeom>
          <a:effectLst>
            <a:outerShdw blurRad="50800" dist="38100" dir="8100000" algn="tr" rotWithShape="0">
              <a:schemeClr val="bg1">
                <a:alpha val="60000"/>
              </a:scheme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F978BC-DC9E-4930-827F-A85858B268E6}"/>
              </a:ext>
            </a:extLst>
          </p:cNvPr>
          <p:cNvSpPr/>
          <p:nvPr/>
        </p:nvSpPr>
        <p:spPr>
          <a:xfrm>
            <a:off x="2517105" y="1319666"/>
            <a:ext cx="4133088" cy="1595893"/>
          </a:xfrm>
          <a:prstGeom prst="rect">
            <a:avLst/>
          </a:pr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</a:ln>
          <a:effectLst>
            <a:outerShdw blurRad="25400" dist="25400" dir="13500000" algn="b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6C8D53F-A3D8-E863-95F9-4CF2D561B5FC}"/>
              </a:ext>
            </a:extLst>
          </p:cNvPr>
          <p:cNvSpPr txBox="1">
            <a:spLocks/>
          </p:cNvSpPr>
          <p:nvPr/>
        </p:nvSpPr>
        <p:spPr>
          <a:xfrm>
            <a:off x="4743840" y="1505205"/>
            <a:ext cx="1549655" cy="1236378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Finland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Japan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Spain</a:t>
            </a:r>
          </a:p>
          <a:p>
            <a:pPr marL="0" indent="0">
              <a:buNone/>
            </a:pPr>
            <a:endParaRPr lang="en-US" sz="2000" dirty="0">
              <a:gradFill>
                <a:gsLst>
                  <a:gs pos="52000">
                    <a:srgbClr val="D8E9B3"/>
                  </a:gs>
                  <a:gs pos="74000">
                    <a:srgbClr val="E4F0CB"/>
                  </a:gs>
                  <a:gs pos="96000">
                    <a:srgbClr val="EDF5DC"/>
                  </a:gs>
                  <a:gs pos="0">
                    <a:schemeClr val="bg1"/>
                  </a:gs>
                </a:gsLst>
                <a:lin ang="2700000" scaled="1"/>
              </a:gra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9060FC-BB71-5DFE-2B7B-F68D04FCC727}"/>
              </a:ext>
            </a:extLst>
          </p:cNvPr>
          <p:cNvSpPr txBox="1">
            <a:spLocks/>
          </p:cNvSpPr>
          <p:nvPr/>
        </p:nvSpPr>
        <p:spPr>
          <a:xfrm>
            <a:off x="3047509" y="1604457"/>
            <a:ext cx="1190909" cy="1110422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Where are we? Why?</a:t>
            </a:r>
            <a:endParaRPr lang="en-US" sz="2000" dirty="0">
              <a:gradFill>
                <a:gsLst>
                  <a:gs pos="52000">
                    <a:srgbClr val="D8E9B3"/>
                  </a:gs>
                  <a:gs pos="74000">
                    <a:srgbClr val="E4F0CB"/>
                  </a:gs>
                  <a:gs pos="96000">
                    <a:srgbClr val="EDF5DC"/>
                  </a:gs>
                  <a:gs pos="0">
                    <a:schemeClr val="bg1"/>
                  </a:gs>
                </a:gsLst>
                <a:lin ang="2700000" scaled="1"/>
              </a:gra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137C18-D036-5702-6C55-44187F960D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956" t="34780" r="18884" b="39527"/>
          <a:stretch/>
        </p:blipFill>
        <p:spPr>
          <a:xfrm flipH="1">
            <a:off x="1101807" y="1849179"/>
            <a:ext cx="1653025" cy="193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7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D6B1BAC-F2E2-4790-A810-7C146D8B34C2}"/>
              </a:ext>
            </a:extLst>
          </p:cNvPr>
          <p:cNvSpPr/>
          <p:nvPr/>
        </p:nvSpPr>
        <p:spPr>
          <a:xfrm>
            <a:off x="7741086" y="538619"/>
            <a:ext cx="4212184" cy="6037544"/>
          </a:xfrm>
          <a:prstGeom prst="rect">
            <a:avLst/>
          </a:pr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975634" y="4576499"/>
            <a:ext cx="1811046" cy="1732707"/>
          </a:xfrm>
          <a:prstGeom prst="rect">
            <a:avLst/>
          </a:prstGeom>
          <a:solidFill>
            <a:schemeClr val="bg1">
              <a:alpha val="98000"/>
            </a:schemeClr>
          </a:solidFill>
          <a:ln w="9525">
            <a:solidFill>
              <a:schemeClr val="tx1"/>
            </a:solidFill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2000" dirty="0">
                <a:solidFill>
                  <a:schemeClr val="tx1"/>
                </a:solidFill>
              </a:rPr>
              <a:t>Chile</a:t>
            </a:r>
          </a:p>
          <a:p>
            <a:r>
              <a:rPr lang="en-US" sz="2000" dirty="0">
                <a:solidFill>
                  <a:schemeClr val="tx1"/>
                </a:solidFill>
              </a:rPr>
              <a:t>Finland</a:t>
            </a:r>
          </a:p>
          <a:p>
            <a:r>
              <a:rPr lang="en-US" sz="2000" dirty="0">
                <a:solidFill>
                  <a:schemeClr val="tx1"/>
                </a:solidFill>
              </a:rPr>
              <a:t>Japan</a:t>
            </a:r>
          </a:p>
          <a:p>
            <a:r>
              <a:rPr lang="en-US" sz="2000" dirty="0">
                <a:solidFill>
                  <a:schemeClr val="tx1"/>
                </a:solidFill>
              </a:rPr>
              <a:t>Mexico</a:t>
            </a:r>
          </a:p>
        </p:txBody>
      </p:sp>
      <p:sp>
        <p:nvSpPr>
          <p:cNvPr id="10" name="Oval 9"/>
          <p:cNvSpPr/>
          <p:nvPr/>
        </p:nvSpPr>
        <p:spPr>
          <a:xfrm>
            <a:off x="8061531" y="6025787"/>
            <a:ext cx="166161" cy="154020"/>
          </a:xfrm>
          <a:prstGeom prst="ellipse">
            <a:avLst/>
          </a:prstGeom>
          <a:solidFill>
            <a:srgbClr val="54C247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val 10"/>
          <p:cNvSpPr/>
          <p:nvPr/>
        </p:nvSpPr>
        <p:spPr>
          <a:xfrm>
            <a:off x="8060181" y="5608933"/>
            <a:ext cx="166161" cy="154020"/>
          </a:xfrm>
          <a:prstGeom prst="ellipse">
            <a:avLst/>
          </a:prstGeom>
          <a:solidFill>
            <a:srgbClr val="8F55CE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val 11"/>
          <p:cNvSpPr/>
          <p:nvPr/>
        </p:nvSpPr>
        <p:spPr>
          <a:xfrm>
            <a:off x="8060181" y="5175406"/>
            <a:ext cx="166161" cy="154020"/>
          </a:xfrm>
          <a:prstGeom prst="ellipse">
            <a:avLst/>
          </a:prstGeom>
          <a:solidFill>
            <a:srgbClr val="00A6DE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val 12"/>
          <p:cNvSpPr/>
          <p:nvPr/>
        </p:nvSpPr>
        <p:spPr>
          <a:xfrm>
            <a:off x="8060182" y="4749585"/>
            <a:ext cx="166161" cy="154020"/>
          </a:xfrm>
          <a:prstGeom prst="ellipse">
            <a:avLst/>
          </a:prstGeom>
          <a:solidFill>
            <a:srgbClr val="F28000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975633" y="3980614"/>
            <a:ext cx="1811047" cy="46372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000"/>
              </a:lnSpc>
              <a:spcBef>
                <a:spcPts val="1200"/>
              </a:spcBef>
              <a:buNone/>
            </a:pPr>
            <a:r>
              <a:rPr lang="en-US" sz="2000" b="1" cap="small" dirty="0"/>
              <a:t>Masculinity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black">
          <a:xfrm>
            <a:off x="7969686" y="779838"/>
            <a:ext cx="3765428" cy="1188720"/>
          </a:xfrm>
          <a:prstGeom prst="rect">
            <a:avLst/>
          </a:prstGeom>
          <a:gradFill>
            <a:gsLst>
              <a:gs pos="100000">
                <a:schemeClr val="tx1"/>
              </a:gs>
              <a:gs pos="58000">
                <a:srgbClr val="192009"/>
              </a:gs>
              <a:gs pos="21000">
                <a:srgbClr val="50651C"/>
              </a:gs>
              <a:gs pos="8000">
                <a:srgbClr val="96BE35"/>
              </a:gs>
            </a:gsLst>
            <a:lin ang="2700000" scaled="1"/>
          </a:gradFill>
          <a:ln w="9525" cap="sq">
            <a:solidFill>
              <a:schemeClr val="bg1"/>
            </a:solidFill>
            <a:miter lim="800000"/>
          </a:ln>
          <a:effectLst/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25400" dir="5400000" algn="t" rotWithShape="0">
                    <a:prstClr val="black">
                      <a:alpha val="60000"/>
                    </a:prstClr>
                  </a:outerShdw>
                </a:effectLst>
              </a:rPr>
              <a:t>Piñata</a:t>
            </a:r>
            <a:endParaRPr lang="fi-FI" sz="4400" b="1" cap="small" dirty="0">
              <a:solidFill>
                <a:schemeClr val="tx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A928C5-B2A9-4C2A-9531-6631EA808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83034" flipH="1">
            <a:off x="9841219" y="1258629"/>
            <a:ext cx="2378438" cy="2345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5D12384-4AEE-48EC-8DA4-DECB7F916D56}"/>
              </a:ext>
            </a:extLst>
          </p:cNvPr>
          <p:cNvSpPr txBox="1">
            <a:spLocks/>
          </p:cNvSpPr>
          <p:nvPr/>
        </p:nvSpPr>
        <p:spPr>
          <a:xfrm>
            <a:off x="8060181" y="2127318"/>
            <a:ext cx="3680882" cy="1794631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How is the candy divided…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In Finland?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In Mexico?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Why?</a:t>
            </a:r>
          </a:p>
        </p:txBody>
      </p:sp>
      <p:pic>
        <p:nvPicPr>
          <p:cNvPr id="2050" name="Picture 2" descr="Sparkle And Bash Llama Pinata For Fiesta Party Supplies, Small Llama Party  Decorations For Kids, Boys, Girls Birthday (white, 8.5x15x4.5 In) : Target">
            <a:extLst>
              <a:ext uri="{FF2B5EF4-FFF2-40B4-BE49-F238E27FC236}">
                <a16:creationId xmlns:a16="http://schemas.microsoft.com/office/drawing/2014/main" id="{5E0BB1E1-9D50-90A5-6135-8C945A0C5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38" b="96311" l="9426" r="89549">
                        <a14:foregroundMark x1="50410" y1="23566" x2="50410" y2="23566"/>
                        <a14:foregroundMark x1="63934" y1="15369" x2="60041" y2="11475"/>
                        <a14:foregroundMark x1="47951" y1="18238" x2="54508" y2="34631"/>
                        <a14:foregroundMark x1="54508" y1="34631" x2="54508" y2="34631"/>
                        <a14:foregroundMark x1="62090" y1="91803" x2="55123" y2="78893"/>
                        <a14:foregroundMark x1="55123" y1="78893" x2="55123" y2="78893"/>
                        <a14:foregroundMark x1="60656" y1="96516" x2="53484" y2="86475"/>
                        <a14:foregroundMark x1="73361" y1="16803" x2="67418" y2="13115"/>
                        <a14:foregroundMark x1="58607" y1="10246" x2="61066" y2="5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34" flipH="1">
            <a:off x="10555144" y="2663624"/>
            <a:ext cx="1337706" cy="133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71EF94-6773-211D-A5F8-3B174E5E4F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6383" t="24220" r="-12023" b="-433"/>
          <a:stretch/>
        </p:blipFill>
        <p:spPr>
          <a:xfrm>
            <a:off x="9950340" y="3980613"/>
            <a:ext cx="1778850" cy="23521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1ACE9A-E741-C615-D4AC-80861DC8CD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390" b="90043" l="10000" r="90000">
                        <a14:foregroundMark x1="63314" y1="20850" x2="58284" y2="31474"/>
                        <a14:foregroundMark x1="58284" y1="72377" x2="58284" y2="72377"/>
                        <a14:foregroundMark x1="60059" y1="59097" x2="60059" y2="59097"/>
                      </a14:backgroundRemoval>
                    </a14:imgEffect>
                  </a14:imgLayer>
                </a14:imgProps>
              </a:ext>
            </a:extLst>
          </a:blip>
          <a:srcRect l="-16383" t="433" r="-12023" b="72537"/>
          <a:stretch/>
        </p:blipFill>
        <p:spPr>
          <a:xfrm>
            <a:off x="9950340" y="3246475"/>
            <a:ext cx="1778850" cy="83423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214325-02D5-1EC3-8DD0-8D6AB04FC8AC}"/>
              </a:ext>
            </a:extLst>
          </p:cNvPr>
          <p:cNvSpPr txBox="1"/>
          <p:nvPr/>
        </p:nvSpPr>
        <p:spPr>
          <a:xfrm>
            <a:off x="10833083" y="3338780"/>
            <a:ext cx="431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6350">
                  <a:noFill/>
                </a:ln>
              </a:rPr>
              <a:t>95</a:t>
            </a:r>
          </a:p>
        </p:txBody>
      </p:sp>
    </p:spTree>
    <p:extLst>
      <p:ext uri="{BB962C8B-B14F-4D97-AF65-F5344CB8AC3E}">
        <p14:creationId xmlns:p14="http://schemas.microsoft.com/office/powerpoint/2010/main" val="306901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668BD67-F332-4631-8F95-E6394ABB2A25}"/>
              </a:ext>
            </a:extLst>
          </p:cNvPr>
          <p:cNvSpPr/>
          <p:nvPr/>
        </p:nvSpPr>
        <p:spPr>
          <a:xfrm>
            <a:off x="355600" y="217528"/>
            <a:ext cx="10063159" cy="1355553"/>
          </a:xfrm>
          <a:prstGeom prst="rect">
            <a:avLst/>
          </a:prstGeom>
          <a:gradFill>
            <a:gsLst>
              <a:gs pos="100000">
                <a:schemeClr val="tx1"/>
              </a:gs>
              <a:gs pos="58000">
                <a:srgbClr val="192009"/>
              </a:gs>
              <a:gs pos="21000">
                <a:srgbClr val="50651C"/>
              </a:gs>
              <a:gs pos="8000">
                <a:srgbClr val="96BE35"/>
              </a:gs>
            </a:gsLst>
            <a:lin ang="2700000" scaled="1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D7714A-D575-41B6-A1E8-413DAB315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431" y="528274"/>
            <a:ext cx="5475495" cy="937259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ts val="5500"/>
              </a:lnSpc>
            </a:pPr>
            <a:r>
              <a:rPr lang="en-US" sz="44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Social relationships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E33C6E-2066-4E91-99FA-44AAB7A9F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91"/>
          <a:stretch/>
        </p:blipFill>
        <p:spPr>
          <a:xfrm>
            <a:off x="789620" y="873125"/>
            <a:ext cx="1353651" cy="15938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1BDD02-9566-4C02-81F2-A81C63F8D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863" y="1407560"/>
            <a:ext cx="1139366" cy="135555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2077055-0169-4FAF-8847-D7D83D27ADE1}"/>
              </a:ext>
            </a:extLst>
          </p:cNvPr>
          <p:cNvSpPr/>
          <p:nvPr/>
        </p:nvSpPr>
        <p:spPr>
          <a:xfrm flipV="1">
            <a:off x="9347296" y="0"/>
            <a:ext cx="1280064" cy="3068320"/>
          </a:xfrm>
          <a:prstGeom prst="triangle">
            <a:avLst>
              <a:gd name="adj" fmla="val 81077"/>
            </a:avLst>
          </a:prstGeom>
          <a:gradFill>
            <a:gsLst>
              <a:gs pos="100000">
                <a:srgbClr val="4D7236"/>
              </a:gs>
              <a:gs pos="1000">
                <a:srgbClr val="3D562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982591-97FB-476A-B7E3-3BDB4858858B}"/>
              </a:ext>
            </a:extLst>
          </p:cNvPr>
          <p:cNvSpPr/>
          <p:nvPr/>
        </p:nvSpPr>
        <p:spPr>
          <a:xfrm>
            <a:off x="7340600" y="1920835"/>
            <a:ext cx="4640579" cy="4624791"/>
          </a:xfrm>
          <a:prstGeom prst="rect">
            <a:avLst/>
          </a:pr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31E9F8-2029-4C9D-8C18-CA8AD70530F5}"/>
              </a:ext>
            </a:extLst>
          </p:cNvPr>
          <p:cNvSpPr txBox="1">
            <a:spLocks/>
          </p:cNvSpPr>
          <p:nvPr/>
        </p:nvSpPr>
        <p:spPr>
          <a:xfrm>
            <a:off x="7397262" y="2036764"/>
            <a:ext cx="4489938" cy="45342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You are in package trip and want to strike a conversation with the people sitting in front of you. Arrange the following topics from better to worse according to your preferences:</a:t>
            </a:r>
          </a:p>
          <a:p>
            <a:pPr marL="457200" indent="-4572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What’s your name?</a:t>
            </a:r>
          </a:p>
          <a:p>
            <a:pPr marL="457200" indent="-4572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Do you have any children?</a:t>
            </a:r>
          </a:p>
          <a:p>
            <a:pPr marL="457200" indent="-4572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Where are you from?</a:t>
            </a:r>
          </a:p>
          <a:p>
            <a:pPr marL="457200" indent="-4572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What do you do for a living?</a:t>
            </a:r>
          </a:p>
          <a:p>
            <a:pPr marL="457200" indent="-4572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Sunny day, isn’t it?</a:t>
            </a:r>
          </a:p>
          <a:p>
            <a:pPr marL="457200" indent="-4572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I love your shirt.</a:t>
            </a:r>
          </a:p>
          <a:p>
            <a:pPr marL="457200" indent="-4572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Did you watch yesterday’s match?</a:t>
            </a:r>
          </a:p>
        </p:txBody>
      </p:sp>
    </p:spTree>
    <p:extLst>
      <p:ext uri="{BB962C8B-B14F-4D97-AF65-F5344CB8AC3E}">
        <p14:creationId xmlns:p14="http://schemas.microsoft.com/office/powerpoint/2010/main" val="243787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Buy Geared Cycles Online | Gear Bicycle Price in India | Avon Cycles">
            <a:extLst>
              <a:ext uri="{FF2B5EF4-FFF2-40B4-BE49-F238E27FC236}">
                <a16:creationId xmlns:a16="http://schemas.microsoft.com/office/drawing/2014/main" id="{3A4ADAF9-61AA-6606-9A8E-6690E2B2D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6"/>
          <a:stretch/>
        </p:blipFill>
        <p:spPr bwMode="auto">
          <a:xfrm>
            <a:off x="-1763220" y="2180370"/>
            <a:ext cx="7132879" cy="467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AD877C8-92B6-622B-451D-3765976022A2}"/>
              </a:ext>
            </a:extLst>
          </p:cNvPr>
          <p:cNvSpPr/>
          <p:nvPr/>
        </p:nvSpPr>
        <p:spPr>
          <a:xfrm>
            <a:off x="-11554" y="260448"/>
            <a:ext cx="7965832" cy="1319516"/>
          </a:xfrm>
          <a:prstGeom prst="rect">
            <a:avLst/>
          </a:prstGeom>
          <a:gradFill>
            <a:gsLst>
              <a:gs pos="100000">
                <a:schemeClr val="tx1"/>
              </a:gs>
              <a:gs pos="66000">
                <a:srgbClr val="192009"/>
              </a:gs>
              <a:gs pos="31000">
                <a:srgbClr val="50651C"/>
              </a:gs>
              <a:gs pos="8000">
                <a:srgbClr val="96BE35"/>
              </a:gs>
            </a:gsLst>
            <a:lin ang="27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717EFE-8A66-4047-C2B6-C42A0CB7B8CE}"/>
              </a:ext>
            </a:extLst>
          </p:cNvPr>
          <p:cNvSpPr/>
          <p:nvPr/>
        </p:nvSpPr>
        <p:spPr>
          <a:xfrm>
            <a:off x="8090843" y="257009"/>
            <a:ext cx="3976146" cy="4273960"/>
          </a:xfrm>
          <a:prstGeom prst="rect">
            <a:avLst/>
          </a:pr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8" name="Picture 6" descr="Buy Geared Cycles Online | Gear Bicycle Price in India | Avon Cycles">
            <a:extLst>
              <a:ext uri="{FF2B5EF4-FFF2-40B4-BE49-F238E27FC236}">
                <a16:creationId xmlns:a16="http://schemas.microsoft.com/office/drawing/2014/main" id="{2E4B98F5-39C1-A810-5B89-2E613126B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34" b="92404" l="6667" r="93646">
                        <a14:foregroundMark x1="19688" y1="30474" x2="19688" y2="30474"/>
                        <a14:foregroundMark x1="24427" y1="91421" x2="31094" y2="89991"/>
                        <a14:foregroundMark x1="31094" y1="89991" x2="31094" y2="89991"/>
                        <a14:foregroundMark x1="6667" y1="68543" x2="6667" y2="68543"/>
                        <a14:foregroundMark x1="70885" y1="89812" x2="75573" y2="93119"/>
                        <a14:foregroundMark x1="75573" y1="93119" x2="80469" y2="92493"/>
                        <a14:foregroundMark x1="80469" y1="92493" x2="80469" y2="92493"/>
                        <a14:foregroundMark x1="93490" y1="77122" x2="93646" y2="62735"/>
                        <a14:foregroundMark x1="93646" y1="62735" x2="93281" y2="60232"/>
                        <a14:foregroundMark x1="64792" y1="10098" x2="69063" y2="6434"/>
                        <a14:foregroundMark x1="69063" y1="6434" x2="69063" y2="6434"/>
                        <a14:backgroundMark x1="43958" y1="43253" x2="45990" y2="39946"/>
                        <a14:backgroundMark x1="41771" y1="73637" x2="41771" y2="73637"/>
                        <a14:backgroundMark x1="41510" y1="64522" x2="41510" y2="64522"/>
                        <a14:backgroundMark x1="38698" y1="22609" x2="38698" y2="22609"/>
                        <a14:backgroundMark x1="69167" y1="28418" x2="69167" y2="28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5" r="2618"/>
          <a:stretch/>
        </p:blipFill>
        <p:spPr bwMode="auto">
          <a:xfrm>
            <a:off x="-1394497" y="2167463"/>
            <a:ext cx="7443371" cy="4680581"/>
          </a:xfrm>
          <a:prstGeom prst="rect">
            <a:avLst/>
          </a:prstGeom>
          <a:noFill/>
          <a:effectLst>
            <a:outerShdw blurRad="50800" dist="38100" dir="18900000" algn="bl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03859-6126-2732-A42B-6EA30254B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6739" y="268732"/>
            <a:ext cx="3870250" cy="4404337"/>
          </a:xfrm>
        </p:spPr>
        <p:txBody>
          <a:bodyPr/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18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What are the typical inspiration sources for babies’ names in your culture? Nature? The ancestors?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18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Is it typical in your culture to give old names a little twist so you can come up with a new original name for a baby?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18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How open are the people in your culture to a new cultural trend? For instance, do many people start practicing any new sport that happens to become fashionable?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6FA0C14-CCAE-835E-F5FC-B5C3C64A1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254" y="380775"/>
            <a:ext cx="4015335" cy="1039246"/>
          </a:xfrm>
          <a:noFill/>
          <a:ln w="9525"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44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The gears</a:t>
            </a:r>
          </a:p>
        </p:txBody>
      </p:sp>
      <p:pic>
        <p:nvPicPr>
          <p:cNvPr id="22" name="Picture 8" descr="Little Bitty Baby™ Doll B | American Girl®">
            <a:extLst>
              <a:ext uri="{FF2B5EF4-FFF2-40B4-BE49-F238E27FC236}">
                <a16:creationId xmlns:a16="http://schemas.microsoft.com/office/drawing/2014/main" id="{CD5530BD-8AAA-957E-D981-9BB95D0C3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614" b="96940" l="47200" r="74650">
                        <a14:foregroundMark x1="47200" y1="93309" x2="47200" y2="93309"/>
                        <a14:backgroundMark x1="61700" y1="73703" x2="47550" y2="80083"/>
                        <a14:backgroundMark x1="56800" y1="77230" x2="44500" y2="84595"/>
                        <a14:backgroundMark x1="48900" y1="85166" x2="53450" y2="76763"/>
                        <a14:backgroundMark x1="47650" y1="87863" x2="53700" y2="76867"/>
                        <a14:backgroundMark x1="53600" y1="81846" x2="53600" y2="81846"/>
                        <a14:backgroundMark x1="51650" y1="82521" x2="52200" y2="80239"/>
                        <a14:backgroundMark x1="53450" y1="82261" x2="50700" y2="83610"/>
                        <a14:backgroundMark x1="50050" y1="85529" x2="51400" y2="83351"/>
                        <a14:backgroundMark x1="56050" y1="80290" x2="60050" y2="73548"/>
                        <a14:backgroundMark x1="50650" y1="85425" x2="50650" y2="85425"/>
                        <a14:backgroundMark x1="49000" y1="86722" x2="49000" y2="86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7" t="69577" r="21909"/>
          <a:stretch/>
        </p:blipFill>
        <p:spPr bwMode="auto">
          <a:xfrm flipH="1">
            <a:off x="592584" y="2482615"/>
            <a:ext cx="933254" cy="8000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B7B21F-83E7-4CBD-77A2-5B2FFDB2E447}"/>
              </a:ext>
            </a:extLst>
          </p:cNvPr>
          <p:cNvSpPr txBox="1"/>
          <p:nvPr/>
        </p:nvSpPr>
        <p:spPr>
          <a:xfrm>
            <a:off x="9186391" y="6113168"/>
            <a:ext cx="2868901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b="1" dirty="0"/>
              <a:t>Eres de piñón fijo.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 are a fixed gear rider.</a:t>
            </a:r>
          </a:p>
        </p:txBody>
      </p:sp>
      <p:pic>
        <p:nvPicPr>
          <p:cNvPr id="3080" name="Picture 8" descr="Little Bitty Baby™ Doll B | American Girl®">
            <a:extLst>
              <a:ext uri="{FF2B5EF4-FFF2-40B4-BE49-F238E27FC236}">
                <a16:creationId xmlns:a16="http://schemas.microsoft.com/office/drawing/2014/main" id="{5D47B5BF-0950-7836-CC90-6C3B27D97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554" y="649228"/>
            <a:ext cx="2727660" cy="2629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B0E6BE-2053-25CC-4F63-0BCE79E4586F}"/>
              </a:ext>
            </a:extLst>
          </p:cNvPr>
          <p:cNvSpPr/>
          <p:nvPr/>
        </p:nvSpPr>
        <p:spPr>
          <a:xfrm>
            <a:off x="143460" y="493122"/>
            <a:ext cx="3441700" cy="6215069"/>
          </a:xfrm>
          <a:prstGeom prst="rect">
            <a:avLst/>
          </a:pr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8F107D-1771-29FF-B5AC-F52A66B625AB}"/>
              </a:ext>
            </a:extLst>
          </p:cNvPr>
          <p:cNvSpPr txBox="1">
            <a:spLocks/>
          </p:cNvSpPr>
          <p:nvPr/>
        </p:nvSpPr>
        <p:spPr>
          <a:xfrm>
            <a:off x="312173" y="658968"/>
            <a:ext cx="3087558" cy="566814"/>
          </a:xfrm>
          <a:prstGeom prst="rect">
            <a:avLst/>
          </a:prstGeom>
          <a:solidFill>
            <a:srgbClr val="FFFFFF"/>
          </a:solidFill>
          <a:ln w="9525">
            <a:solidFill>
              <a:srgbClr val="404040"/>
            </a:solidFill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000" b="1" cap="small" dirty="0"/>
              <a:t>Uncertainty avoidance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2D7508-966A-42B8-9701-4FC918E5EE4D}"/>
              </a:ext>
            </a:extLst>
          </p:cNvPr>
          <p:cNvSpPr txBox="1">
            <a:spLocks/>
          </p:cNvSpPr>
          <p:nvPr/>
        </p:nvSpPr>
        <p:spPr>
          <a:xfrm>
            <a:off x="1936356" y="5087729"/>
            <a:ext cx="1469500" cy="1419223"/>
          </a:xfrm>
          <a:prstGeom prst="rect">
            <a:avLst/>
          </a:prstGeom>
          <a:solidFill>
            <a:srgbClr val="FFFFFF"/>
          </a:solidFill>
          <a:ln w="9525">
            <a:solidFill>
              <a:srgbClr val="404040"/>
            </a:solidFill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dirty="0"/>
              <a:t>Argentina</a:t>
            </a:r>
          </a:p>
          <a:p>
            <a:pPr>
              <a:lnSpc>
                <a:spcPts val="1800"/>
              </a:lnSpc>
            </a:pPr>
            <a:r>
              <a:rPr lang="en-US" dirty="0"/>
              <a:t>China</a:t>
            </a:r>
          </a:p>
          <a:p>
            <a:pPr>
              <a:lnSpc>
                <a:spcPts val="1800"/>
              </a:lnSpc>
            </a:pPr>
            <a:r>
              <a:rPr lang="en-US" dirty="0"/>
              <a:t>Mexico</a:t>
            </a:r>
          </a:p>
          <a:p>
            <a:pPr>
              <a:lnSpc>
                <a:spcPts val="1800"/>
              </a:lnSpc>
            </a:pPr>
            <a:r>
              <a:rPr lang="en-US" dirty="0"/>
              <a:t>Uruguay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7E4E0C-243F-EB7C-D3C3-E5650D5E50F8}"/>
              </a:ext>
            </a:extLst>
          </p:cNvPr>
          <p:cNvSpPr/>
          <p:nvPr/>
        </p:nvSpPr>
        <p:spPr>
          <a:xfrm>
            <a:off x="1996678" y="6250942"/>
            <a:ext cx="166161" cy="154020"/>
          </a:xfrm>
          <a:prstGeom prst="ellipse">
            <a:avLst/>
          </a:prstGeom>
          <a:solidFill>
            <a:srgbClr val="54C247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74B94CE-1125-CBAC-28A4-1B2F6B777A3D}"/>
              </a:ext>
            </a:extLst>
          </p:cNvPr>
          <p:cNvSpPr/>
          <p:nvPr/>
        </p:nvSpPr>
        <p:spPr>
          <a:xfrm>
            <a:off x="1996678" y="5900735"/>
            <a:ext cx="166161" cy="154020"/>
          </a:xfrm>
          <a:prstGeom prst="ellipse">
            <a:avLst/>
          </a:prstGeom>
          <a:solidFill>
            <a:srgbClr val="8F55CE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A45C19F-F4F9-A2BF-A4B6-0D702A81F86F}"/>
              </a:ext>
            </a:extLst>
          </p:cNvPr>
          <p:cNvSpPr/>
          <p:nvPr/>
        </p:nvSpPr>
        <p:spPr>
          <a:xfrm>
            <a:off x="1996678" y="5550528"/>
            <a:ext cx="166161" cy="154020"/>
          </a:xfrm>
          <a:prstGeom prst="ellipse">
            <a:avLst/>
          </a:prstGeom>
          <a:solidFill>
            <a:srgbClr val="00A6DE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4266AA0-5B80-4DD9-F822-A82968DFD011}"/>
              </a:ext>
            </a:extLst>
          </p:cNvPr>
          <p:cNvSpPr/>
          <p:nvPr/>
        </p:nvSpPr>
        <p:spPr>
          <a:xfrm>
            <a:off x="1996678" y="5179769"/>
            <a:ext cx="166161" cy="154020"/>
          </a:xfrm>
          <a:prstGeom prst="ellipse">
            <a:avLst/>
          </a:prstGeom>
          <a:solidFill>
            <a:srgbClr val="F28000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658F280-B187-39FA-8061-472C350F803F}"/>
              </a:ext>
            </a:extLst>
          </p:cNvPr>
          <p:cNvSpPr txBox="1">
            <a:spLocks/>
          </p:cNvSpPr>
          <p:nvPr/>
        </p:nvSpPr>
        <p:spPr>
          <a:xfrm>
            <a:off x="318295" y="5088383"/>
            <a:ext cx="1469500" cy="1419223"/>
          </a:xfrm>
          <a:prstGeom prst="rect">
            <a:avLst/>
          </a:prstGeom>
          <a:solidFill>
            <a:srgbClr val="FFFFFF"/>
          </a:solidFill>
          <a:ln w="9525">
            <a:solidFill>
              <a:srgbClr val="404040"/>
            </a:solidFill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fi-FI" dirty="0"/>
              <a:t>Finland</a:t>
            </a:r>
          </a:p>
          <a:p>
            <a:pPr>
              <a:lnSpc>
                <a:spcPts val="1800"/>
              </a:lnSpc>
            </a:pPr>
            <a:r>
              <a:rPr lang="fi-FI" dirty="0"/>
              <a:t>Peru</a:t>
            </a:r>
          </a:p>
          <a:p>
            <a:pPr>
              <a:lnSpc>
                <a:spcPts val="1800"/>
              </a:lnSpc>
            </a:pPr>
            <a:r>
              <a:rPr lang="fi-FI" dirty="0"/>
              <a:t>Spain</a:t>
            </a:r>
          </a:p>
          <a:p>
            <a:pPr>
              <a:lnSpc>
                <a:spcPts val="1800"/>
              </a:lnSpc>
            </a:pPr>
            <a:r>
              <a:rPr lang="fi-FI" dirty="0"/>
              <a:t>USA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7826B4-E154-747A-4414-5F520A128944}"/>
              </a:ext>
            </a:extLst>
          </p:cNvPr>
          <p:cNvSpPr/>
          <p:nvPr/>
        </p:nvSpPr>
        <p:spPr>
          <a:xfrm>
            <a:off x="372044" y="6231891"/>
            <a:ext cx="166161" cy="154020"/>
          </a:xfrm>
          <a:prstGeom prst="ellipse">
            <a:avLst/>
          </a:prstGeom>
          <a:solidFill>
            <a:srgbClr val="54C247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2B7329C-3FE6-FB53-7968-D3150D896EBB}"/>
              </a:ext>
            </a:extLst>
          </p:cNvPr>
          <p:cNvSpPr/>
          <p:nvPr/>
        </p:nvSpPr>
        <p:spPr>
          <a:xfrm>
            <a:off x="372044" y="5881684"/>
            <a:ext cx="166161" cy="154020"/>
          </a:xfrm>
          <a:prstGeom prst="ellipse">
            <a:avLst/>
          </a:prstGeom>
          <a:solidFill>
            <a:srgbClr val="8F55CE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0CC22C-3E8F-2E05-F037-0539774E360B}"/>
              </a:ext>
            </a:extLst>
          </p:cNvPr>
          <p:cNvSpPr/>
          <p:nvPr/>
        </p:nvSpPr>
        <p:spPr>
          <a:xfrm>
            <a:off x="372044" y="5531477"/>
            <a:ext cx="166161" cy="154020"/>
          </a:xfrm>
          <a:prstGeom prst="ellipse">
            <a:avLst/>
          </a:prstGeom>
          <a:solidFill>
            <a:srgbClr val="00A6DE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9E0029-751A-67B9-4E74-DB43642E4972}"/>
              </a:ext>
            </a:extLst>
          </p:cNvPr>
          <p:cNvSpPr/>
          <p:nvPr/>
        </p:nvSpPr>
        <p:spPr>
          <a:xfrm>
            <a:off x="377501" y="5181270"/>
            <a:ext cx="166161" cy="154020"/>
          </a:xfrm>
          <a:prstGeom prst="ellipse">
            <a:avLst/>
          </a:prstGeom>
          <a:solidFill>
            <a:srgbClr val="F28000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76E71B-EFB0-6D05-A8D8-9309A1BF22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03" t="4871" r="-598" b="1180"/>
          <a:stretch/>
        </p:blipFill>
        <p:spPr>
          <a:xfrm>
            <a:off x="1948413" y="1370552"/>
            <a:ext cx="1457443" cy="35884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A5BEF9-6358-E8CD-E7DE-2C8281B71EB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272" t="3946"/>
          <a:stretch/>
        </p:blipFill>
        <p:spPr>
          <a:xfrm>
            <a:off x="333064" y="1384374"/>
            <a:ext cx="1436045" cy="358231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767147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25 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5 -3.7037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25 -2.59259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EB9C36-EE51-408A-809A-160ACD016F22}"/>
              </a:ext>
            </a:extLst>
          </p:cNvPr>
          <p:cNvSpPr/>
          <p:nvPr/>
        </p:nvSpPr>
        <p:spPr>
          <a:xfrm>
            <a:off x="193861" y="1542201"/>
            <a:ext cx="5436240" cy="5199971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F98658-CD93-0B09-4B67-6FC5AEC8B080}"/>
              </a:ext>
            </a:extLst>
          </p:cNvPr>
          <p:cNvSpPr txBox="1">
            <a:spLocks/>
          </p:cNvSpPr>
          <p:nvPr/>
        </p:nvSpPr>
        <p:spPr>
          <a:xfrm>
            <a:off x="286104" y="1736210"/>
            <a:ext cx="5199218" cy="4914521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You get an invitation to an important birthday, but you don’t feel like going. What do you do? Why?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You go anyway.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You openly refuse to go.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You think of an excuse.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How many guests are usually invited to weddings in your culture? Who pays for the wedding?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How are the religious authorities elected in different religions / Churches? 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Who do the Catholics ask for help when praying?... Think again.</a:t>
            </a:r>
          </a:p>
          <a:p>
            <a:pPr marL="0" indent="0">
              <a:buNone/>
            </a:pPr>
            <a:endParaRPr lang="en-US" sz="2000" dirty="0">
              <a:gradFill>
                <a:gsLst>
                  <a:gs pos="52000">
                    <a:srgbClr val="D8E9B3"/>
                  </a:gs>
                  <a:gs pos="74000">
                    <a:srgbClr val="E4F0CB"/>
                  </a:gs>
                  <a:gs pos="96000">
                    <a:srgbClr val="EDF5DC"/>
                  </a:gs>
                  <a:gs pos="0">
                    <a:schemeClr val="bg1"/>
                  </a:gs>
                </a:gsLst>
                <a:lin ang="2700000" scaled="1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5C6FB9-10F1-A329-5F48-8FFA63BB3E05}"/>
              </a:ext>
            </a:extLst>
          </p:cNvPr>
          <p:cNvSpPr/>
          <p:nvPr/>
        </p:nvSpPr>
        <p:spPr>
          <a:xfrm>
            <a:off x="193861" y="316042"/>
            <a:ext cx="9724840" cy="1051146"/>
          </a:xfrm>
          <a:prstGeom prst="rect">
            <a:avLst/>
          </a:prstGeom>
          <a:gradFill>
            <a:gsLst>
              <a:gs pos="100000">
                <a:schemeClr val="tx1"/>
              </a:gs>
              <a:gs pos="58000">
                <a:srgbClr val="192009"/>
              </a:gs>
              <a:gs pos="21000">
                <a:srgbClr val="50651C"/>
              </a:gs>
              <a:gs pos="8000">
                <a:srgbClr val="96BE35"/>
              </a:gs>
            </a:gsLst>
            <a:lin ang="2700000" scaled="1"/>
          </a:gradFill>
          <a:ln w="952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097" y="506295"/>
            <a:ext cx="4986924" cy="732557"/>
          </a:xfrm>
          <a:noFill/>
          <a:ln w="9525">
            <a:noFill/>
          </a:ln>
          <a:effectLst/>
        </p:spPr>
        <p:txBody>
          <a:bodyPr>
            <a:noAutofit/>
          </a:bodyPr>
          <a:lstStyle/>
          <a:p>
            <a:pPr algn="ctr">
              <a:lnSpc>
                <a:spcPts val="4900"/>
              </a:lnSpc>
              <a:spcBef>
                <a:spcPts val="0"/>
              </a:spcBef>
            </a:pPr>
            <a:r>
              <a:rPr lang="en-US" sz="4400" b="1" cap="small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Formal interaction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A11566E-589B-CDE9-D6D3-BB0F0DA3E30D}"/>
              </a:ext>
            </a:extLst>
          </p:cNvPr>
          <p:cNvSpPr/>
          <p:nvPr/>
        </p:nvSpPr>
        <p:spPr>
          <a:xfrm rot="10800000">
            <a:off x="9098593" y="-5355"/>
            <a:ext cx="1640215" cy="2926080"/>
          </a:xfrm>
          <a:prstGeom prst="triangle">
            <a:avLst>
              <a:gd name="adj" fmla="val 13736"/>
            </a:avLst>
          </a:prstGeom>
          <a:solidFill>
            <a:srgbClr val="3B4A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4EA8AF-2EF9-4854-A0F2-7DF0ED20AB8F}"/>
              </a:ext>
            </a:extLst>
          </p:cNvPr>
          <p:cNvSpPr/>
          <p:nvPr/>
        </p:nvSpPr>
        <p:spPr>
          <a:xfrm>
            <a:off x="8573579" y="1517702"/>
            <a:ext cx="3454399" cy="519997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769615" y="5133598"/>
            <a:ext cx="1464629" cy="141922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dirty="0"/>
              <a:t>Finland</a:t>
            </a:r>
          </a:p>
          <a:p>
            <a:pPr>
              <a:lnSpc>
                <a:spcPts val="1800"/>
              </a:lnSpc>
            </a:pPr>
            <a:r>
              <a:rPr lang="en-US" dirty="0"/>
              <a:t>Germany</a:t>
            </a:r>
          </a:p>
          <a:p>
            <a:pPr>
              <a:lnSpc>
                <a:spcPts val="1800"/>
              </a:lnSpc>
            </a:pPr>
            <a:r>
              <a:rPr lang="en-US" dirty="0"/>
              <a:t>Spain</a:t>
            </a:r>
          </a:p>
          <a:p>
            <a:pPr>
              <a:lnSpc>
                <a:spcPts val="1800"/>
              </a:lnSpc>
            </a:pPr>
            <a:r>
              <a:rPr lang="en-US" dirty="0"/>
              <a:t>USA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769614" y="1724402"/>
            <a:ext cx="3061154" cy="54202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000" b="1" cap="small" dirty="0"/>
              <a:t>Long-Term Orientation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366139" y="5133598"/>
            <a:ext cx="1464629" cy="141922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dirty="0"/>
              <a:t>Argentina</a:t>
            </a:r>
          </a:p>
          <a:p>
            <a:pPr>
              <a:lnSpc>
                <a:spcPts val="1800"/>
              </a:lnSpc>
            </a:pPr>
            <a:r>
              <a:rPr lang="en-US" dirty="0"/>
              <a:t>China</a:t>
            </a:r>
          </a:p>
          <a:p>
            <a:pPr>
              <a:lnSpc>
                <a:spcPts val="1800"/>
              </a:lnSpc>
            </a:pPr>
            <a:r>
              <a:rPr lang="en-US" dirty="0"/>
              <a:t>Mexico</a:t>
            </a:r>
          </a:p>
          <a:p>
            <a:pPr>
              <a:lnSpc>
                <a:spcPts val="1800"/>
              </a:lnSpc>
            </a:pPr>
            <a:r>
              <a:rPr lang="en-US" dirty="0"/>
              <a:t>S. Korea</a:t>
            </a:r>
          </a:p>
        </p:txBody>
      </p:sp>
      <p:sp>
        <p:nvSpPr>
          <p:cNvPr id="12" name="Oval 11"/>
          <p:cNvSpPr/>
          <p:nvPr/>
        </p:nvSpPr>
        <p:spPr>
          <a:xfrm>
            <a:off x="8862459" y="6277995"/>
            <a:ext cx="166161" cy="154020"/>
          </a:xfrm>
          <a:prstGeom prst="ellipse">
            <a:avLst/>
          </a:prstGeom>
          <a:solidFill>
            <a:srgbClr val="54C247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val 12"/>
          <p:cNvSpPr/>
          <p:nvPr/>
        </p:nvSpPr>
        <p:spPr>
          <a:xfrm>
            <a:off x="8862459" y="5927788"/>
            <a:ext cx="166161" cy="154020"/>
          </a:xfrm>
          <a:prstGeom prst="ellipse">
            <a:avLst/>
          </a:prstGeom>
          <a:solidFill>
            <a:srgbClr val="8F55CE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Oval 13"/>
          <p:cNvSpPr/>
          <p:nvPr/>
        </p:nvSpPr>
        <p:spPr>
          <a:xfrm>
            <a:off x="8862459" y="5577581"/>
            <a:ext cx="166161" cy="154020"/>
          </a:xfrm>
          <a:prstGeom prst="ellipse">
            <a:avLst/>
          </a:prstGeom>
          <a:solidFill>
            <a:srgbClr val="00A6DE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/>
          <p:cNvSpPr/>
          <p:nvPr/>
        </p:nvSpPr>
        <p:spPr>
          <a:xfrm>
            <a:off x="8867916" y="5227374"/>
            <a:ext cx="166161" cy="154020"/>
          </a:xfrm>
          <a:prstGeom prst="ellipse">
            <a:avLst/>
          </a:prstGeom>
          <a:solidFill>
            <a:srgbClr val="F28000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val 15"/>
          <p:cNvSpPr/>
          <p:nvPr/>
        </p:nvSpPr>
        <p:spPr>
          <a:xfrm>
            <a:off x="10442211" y="6277996"/>
            <a:ext cx="166161" cy="154020"/>
          </a:xfrm>
          <a:prstGeom prst="ellipse">
            <a:avLst/>
          </a:prstGeom>
          <a:solidFill>
            <a:srgbClr val="54C247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Oval 16"/>
          <p:cNvSpPr/>
          <p:nvPr/>
        </p:nvSpPr>
        <p:spPr>
          <a:xfrm>
            <a:off x="10442211" y="5927789"/>
            <a:ext cx="166161" cy="154020"/>
          </a:xfrm>
          <a:prstGeom prst="ellipse">
            <a:avLst/>
          </a:prstGeom>
          <a:solidFill>
            <a:srgbClr val="8F55CE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Oval 17"/>
          <p:cNvSpPr/>
          <p:nvPr/>
        </p:nvSpPr>
        <p:spPr>
          <a:xfrm>
            <a:off x="10442211" y="5577582"/>
            <a:ext cx="166161" cy="154020"/>
          </a:xfrm>
          <a:prstGeom prst="ellipse">
            <a:avLst/>
          </a:prstGeom>
          <a:solidFill>
            <a:srgbClr val="00A6DE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Oval 18"/>
          <p:cNvSpPr/>
          <p:nvPr/>
        </p:nvSpPr>
        <p:spPr>
          <a:xfrm>
            <a:off x="10447668" y="5227375"/>
            <a:ext cx="166161" cy="154020"/>
          </a:xfrm>
          <a:prstGeom prst="ellipse">
            <a:avLst/>
          </a:prstGeom>
          <a:solidFill>
            <a:srgbClr val="F28000"/>
          </a:solidFill>
          <a:ln w="95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9E5E1B-EB57-FE7C-3FD3-7988C1CED9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8558" t="1670" r="-7601"/>
          <a:stretch/>
        </p:blipFill>
        <p:spPr>
          <a:xfrm>
            <a:off x="8775577" y="2404865"/>
            <a:ext cx="1440820" cy="263064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4B30B3-2C80-0395-FE1D-3C1478F85C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1277" t="1831" r="-11335" b="-161"/>
          <a:stretch/>
        </p:blipFill>
        <p:spPr>
          <a:xfrm>
            <a:off x="10366139" y="2404862"/>
            <a:ext cx="1465337" cy="263064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0072703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20" grpId="0" animBg="1"/>
      <p:bldP spid="5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asito a pasito…por el plebiscito | El Diario de Santiago">
            <a:extLst>
              <a:ext uri="{FF2B5EF4-FFF2-40B4-BE49-F238E27FC236}">
                <a16:creationId xmlns:a16="http://schemas.microsoft.com/office/drawing/2014/main" id="{DEEFA579-C313-4CF9-8274-108939C8A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82" r="21208"/>
          <a:stretch/>
        </p:blipFill>
        <p:spPr bwMode="auto">
          <a:xfrm>
            <a:off x="2547938" y="0"/>
            <a:ext cx="6827712" cy="569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393D0D7-59DF-4224-6D69-B16271034C65}"/>
              </a:ext>
            </a:extLst>
          </p:cNvPr>
          <p:cNvSpPr/>
          <p:nvPr/>
        </p:nvSpPr>
        <p:spPr>
          <a:xfrm>
            <a:off x="167220" y="199157"/>
            <a:ext cx="8921799" cy="1097051"/>
          </a:xfrm>
          <a:prstGeom prst="rect">
            <a:avLst/>
          </a:prstGeom>
          <a:gradFill>
            <a:gsLst>
              <a:gs pos="100000">
                <a:schemeClr val="tx1"/>
              </a:gs>
              <a:gs pos="58000">
                <a:srgbClr val="192009"/>
              </a:gs>
              <a:gs pos="21000">
                <a:srgbClr val="50651C"/>
              </a:gs>
              <a:gs pos="8000">
                <a:srgbClr val="96BE35"/>
              </a:gs>
            </a:gsLst>
            <a:lin ang="2700000" scaled="1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DB9551-BAAF-4A55-968C-9123CC89F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833" y="890380"/>
            <a:ext cx="1535045" cy="1457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D6A8A2-0729-4A7C-84F8-BDA876CA39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708"/>
          <a:stretch/>
        </p:blipFill>
        <p:spPr>
          <a:xfrm>
            <a:off x="4951615" y="-1"/>
            <a:ext cx="1086178" cy="195593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E172528-43D3-E33C-8000-E1DDB03976EF}"/>
              </a:ext>
            </a:extLst>
          </p:cNvPr>
          <p:cNvSpPr/>
          <p:nvPr/>
        </p:nvSpPr>
        <p:spPr>
          <a:xfrm>
            <a:off x="9309580" y="0"/>
            <a:ext cx="2890578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7" name="Picture 26" descr="A close up of the sun&#10;&#10;Description automatically generated with low confidence">
            <a:extLst>
              <a:ext uri="{FF2B5EF4-FFF2-40B4-BE49-F238E27FC236}">
                <a16:creationId xmlns:a16="http://schemas.microsoft.com/office/drawing/2014/main" id="{60E1C238-6975-475F-F460-5CAA6A7DFE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3" t="1" r="7571" b="64772"/>
          <a:stretch/>
        </p:blipFill>
        <p:spPr>
          <a:xfrm>
            <a:off x="0" y="4442094"/>
            <a:ext cx="11563109" cy="24159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339848-BEBF-49A4-BEA8-AB30A0C5FE15}"/>
              </a:ext>
            </a:extLst>
          </p:cNvPr>
          <p:cNvSpPr/>
          <p:nvPr/>
        </p:nvSpPr>
        <p:spPr>
          <a:xfrm>
            <a:off x="167220" y="1484916"/>
            <a:ext cx="3742951" cy="5373083"/>
          </a:xfrm>
          <a:prstGeom prst="rect">
            <a:avLst/>
          </a:pr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48383" y="5045582"/>
            <a:ext cx="1612523" cy="1648055"/>
          </a:xfrm>
          <a:prstGeom prst="rect">
            <a:avLst/>
          </a:prstGeom>
          <a:solidFill>
            <a:srgbClr val="FFFFFF"/>
          </a:solidFill>
          <a:ln w="9525">
            <a:solidFill>
              <a:srgbClr val="404040"/>
            </a:solidFill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spcBef>
                <a:spcPts val="800"/>
              </a:spcBef>
            </a:pPr>
            <a:r>
              <a:rPr lang="en-US" sz="2000" dirty="0"/>
              <a:t>China</a:t>
            </a:r>
          </a:p>
          <a:p>
            <a:pPr>
              <a:spcBef>
                <a:spcPts val="800"/>
              </a:spcBef>
            </a:pPr>
            <a:r>
              <a:rPr lang="en-US" sz="2000" dirty="0"/>
              <a:t>Finland</a:t>
            </a:r>
          </a:p>
          <a:p>
            <a:pPr>
              <a:spcBef>
                <a:spcPts val="800"/>
              </a:spcBef>
            </a:pPr>
            <a:r>
              <a:rPr lang="en-US" sz="2000" dirty="0"/>
              <a:t>Spain</a:t>
            </a:r>
          </a:p>
          <a:p>
            <a:pPr>
              <a:spcBef>
                <a:spcPts val="800"/>
              </a:spcBef>
            </a:pPr>
            <a:r>
              <a:rPr lang="en-US" sz="2000" dirty="0"/>
              <a:t>Venezuela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28391" y="5045582"/>
            <a:ext cx="1612523" cy="1648055"/>
          </a:xfrm>
          <a:prstGeom prst="rect">
            <a:avLst/>
          </a:prstGeom>
          <a:solidFill>
            <a:srgbClr val="FFFFFF"/>
          </a:solidFill>
          <a:ln w="9525">
            <a:solidFill>
              <a:srgbClr val="404040"/>
            </a:solidFill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spcBef>
                <a:spcPts val="800"/>
              </a:spcBef>
            </a:pPr>
            <a:r>
              <a:rPr lang="en-US" sz="2000" dirty="0"/>
              <a:t>Brazil</a:t>
            </a:r>
          </a:p>
          <a:p>
            <a:pPr>
              <a:spcBef>
                <a:spcPts val="800"/>
              </a:spcBef>
            </a:pPr>
            <a:r>
              <a:rPr lang="en-US" sz="2000" dirty="0"/>
              <a:t>Chile</a:t>
            </a:r>
          </a:p>
          <a:p>
            <a:pPr>
              <a:spcBef>
                <a:spcPts val="800"/>
              </a:spcBef>
            </a:pPr>
            <a:r>
              <a:rPr lang="en-US" sz="2000" dirty="0"/>
              <a:t>Egypt</a:t>
            </a:r>
          </a:p>
          <a:p>
            <a:pPr>
              <a:spcBef>
                <a:spcPts val="800"/>
              </a:spcBef>
            </a:pPr>
            <a:r>
              <a:rPr lang="en-US" sz="2000" dirty="0"/>
              <a:t>Mexico</a:t>
            </a:r>
          </a:p>
        </p:txBody>
      </p:sp>
      <p:sp>
        <p:nvSpPr>
          <p:cNvPr id="14" name="Oval 13"/>
          <p:cNvSpPr/>
          <p:nvPr/>
        </p:nvSpPr>
        <p:spPr>
          <a:xfrm>
            <a:off x="422349" y="6433592"/>
            <a:ext cx="166161" cy="154020"/>
          </a:xfrm>
          <a:prstGeom prst="ellipse">
            <a:avLst/>
          </a:prstGeom>
          <a:solidFill>
            <a:srgbClr val="54C247"/>
          </a:solidFill>
          <a:ln w="9525">
            <a:solidFill>
              <a:srgbClr val="404040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/>
          <p:cNvSpPr/>
          <p:nvPr/>
        </p:nvSpPr>
        <p:spPr>
          <a:xfrm>
            <a:off x="422349" y="6038781"/>
            <a:ext cx="166161" cy="154020"/>
          </a:xfrm>
          <a:prstGeom prst="ellipse">
            <a:avLst/>
          </a:prstGeom>
          <a:solidFill>
            <a:srgbClr val="8F55CE"/>
          </a:solidFill>
          <a:ln w="9525">
            <a:solidFill>
              <a:srgbClr val="404040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val 15"/>
          <p:cNvSpPr/>
          <p:nvPr/>
        </p:nvSpPr>
        <p:spPr>
          <a:xfrm>
            <a:off x="422349" y="5621668"/>
            <a:ext cx="166161" cy="154020"/>
          </a:xfrm>
          <a:prstGeom prst="ellipse">
            <a:avLst/>
          </a:prstGeom>
          <a:solidFill>
            <a:srgbClr val="00A6DE"/>
          </a:solidFill>
          <a:ln w="9525">
            <a:solidFill>
              <a:srgbClr val="404040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Oval 17"/>
          <p:cNvSpPr/>
          <p:nvPr/>
        </p:nvSpPr>
        <p:spPr>
          <a:xfrm>
            <a:off x="416655" y="5182252"/>
            <a:ext cx="166161" cy="154020"/>
          </a:xfrm>
          <a:prstGeom prst="ellipse">
            <a:avLst/>
          </a:prstGeom>
          <a:solidFill>
            <a:srgbClr val="F28000"/>
          </a:solidFill>
          <a:ln w="9525">
            <a:solidFill>
              <a:srgbClr val="404040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Oval 18"/>
          <p:cNvSpPr/>
          <p:nvPr/>
        </p:nvSpPr>
        <p:spPr>
          <a:xfrm>
            <a:off x="2193721" y="6422441"/>
            <a:ext cx="166161" cy="154020"/>
          </a:xfrm>
          <a:prstGeom prst="ellipse">
            <a:avLst/>
          </a:prstGeom>
          <a:solidFill>
            <a:srgbClr val="54C247"/>
          </a:solidFill>
          <a:ln w="9525">
            <a:solidFill>
              <a:srgbClr val="404040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Oval 19"/>
          <p:cNvSpPr/>
          <p:nvPr/>
        </p:nvSpPr>
        <p:spPr>
          <a:xfrm>
            <a:off x="2193721" y="6038781"/>
            <a:ext cx="166161" cy="154020"/>
          </a:xfrm>
          <a:prstGeom prst="ellipse">
            <a:avLst/>
          </a:prstGeom>
          <a:solidFill>
            <a:srgbClr val="8F55CE"/>
          </a:solidFill>
          <a:ln w="9525">
            <a:solidFill>
              <a:srgbClr val="404040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Oval 20"/>
          <p:cNvSpPr/>
          <p:nvPr/>
        </p:nvSpPr>
        <p:spPr>
          <a:xfrm>
            <a:off x="2193721" y="5632819"/>
            <a:ext cx="166161" cy="154020"/>
          </a:xfrm>
          <a:prstGeom prst="ellipse">
            <a:avLst/>
          </a:prstGeom>
          <a:solidFill>
            <a:srgbClr val="00A6DE"/>
          </a:solidFill>
          <a:ln w="9525">
            <a:solidFill>
              <a:srgbClr val="404040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Oval 21"/>
          <p:cNvSpPr/>
          <p:nvPr/>
        </p:nvSpPr>
        <p:spPr>
          <a:xfrm>
            <a:off x="2199178" y="5204555"/>
            <a:ext cx="166161" cy="154020"/>
          </a:xfrm>
          <a:prstGeom prst="ellipse">
            <a:avLst/>
          </a:prstGeom>
          <a:solidFill>
            <a:srgbClr val="F28000"/>
          </a:solidFill>
          <a:ln w="9525">
            <a:solidFill>
              <a:srgbClr val="404040"/>
            </a:solidFill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C633D9-8C1F-416A-34B5-86FCC2F56433}"/>
              </a:ext>
            </a:extLst>
          </p:cNvPr>
          <p:cNvSpPr/>
          <p:nvPr/>
        </p:nvSpPr>
        <p:spPr>
          <a:xfrm>
            <a:off x="4112020" y="5611837"/>
            <a:ext cx="3670336" cy="1081800"/>
          </a:xfrm>
          <a:prstGeom prst="rect">
            <a:avLst/>
          </a:pr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BAF9E29-AED9-BF91-D956-B07361795C4A}"/>
              </a:ext>
            </a:extLst>
          </p:cNvPr>
          <p:cNvSpPr txBox="1">
            <a:spLocks/>
          </p:cNvSpPr>
          <p:nvPr/>
        </p:nvSpPr>
        <p:spPr>
          <a:xfrm>
            <a:off x="4204078" y="5805197"/>
            <a:ext cx="3564338" cy="770429"/>
          </a:xfrm>
          <a:prstGeom prst="rect">
            <a:avLst/>
          </a:prstGeom>
          <a:noFill/>
          <a:ln w="9525"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What are the worst faults someone can have?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FDA6D1-C736-1009-1C90-BD6B7F64722A}"/>
              </a:ext>
            </a:extLst>
          </p:cNvPr>
          <p:cNvSpPr txBox="1">
            <a:spLocks/>
          </p:cNvSpPr>
          <p:nvPr/>
        </p:nvSpPr>
        <p:spPr>
          <a:xfrm>
            <a:off x="9401050" y="121091"/>
            <a:ext cx="2700405" cy="6673248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85000"/>
                </a:schemeClr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</a:ln>
          <a:effectLst/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27000">
                    <a:schemeClr val="tx1">
                      <a:alpha val="60000"/>
                    </a:schemeClr>
                  </a:glow>
                </a:effectLst>
              </a:rPr>
              <a:t>How does people in your culture react when someone…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27000">
                    <a:schemeClr val="tx1">
                      <a:alpha val="60000"/>
                    </a:schemeClr>
                  </a:glow>
                </a:effectLst>
              </a:rPr>
              <a:t>smiles a lot?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27000">
                    <a:schemeClr val="tx1">
                      <a:alpha val="60000"/>
                    </a:schemeClr>
                  </a:glow>
                </a:effectLst>
              </a:rPr>
              <a:t>tells jokes?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27000">
                    <a:schemeClr val="tx1">
                      <a:alpha val="60000"/>
                    </a:schemeClr>
                  </a:glow>
                </a:effectLst>
              </a:rPr>
              <a:t>talks loudly?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27000">
                    <a:schemeClr val="tx1">
                      <a:alpha val="60000"/>
                    </a:schemeClr>
                  </a:glow>
                </a:effectLst>
              </a:rPr>
              <a:t>gossips?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27000">
                    <a:schemeClr val="tx1">
                      <a:alpha val="60000"/>
                    </a:schemeClr>
                  </a:glow>
                </a:effectLst>
              </a:rPr>
              <a:t>dances publicly when music is played?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27000">
                    <a:schemeClr val="tx1">
                      <a:alpha val="60000"/>
                    </a:schemeClr>
                  </a:glow>
                </a:effectLst>
              </a:rPr>
              <a:t>wolfs his/her food down?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27000">
                    <a:schemeClr val="tx1">
                      <a:alpha val="60000"/>
                    </a:schemeClr>
                  </a:glow>
                </a:effectLst>
              </a:rPr>
              <a:t>drinks some beer or wine during a break at work?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27000">
                    <a:schemeClr val="tx1">
                      <a:alpha val="60000"/>
                    </a:schemeClr>
                  </a:glow>
                </a:effectLst>
              </a:rPr>
              <a:t>swears?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27000">
                    <a:schemeClr val="tx1">
                      <a:alpha val="60000"/>
                    </a:schemeClr>
                  </a:glow>
                </a:effectLst>
              </a:rPr>
              <a:t>is clumsy or a coward?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92F126B-28B0-F539-9519-C8704A10FF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5375" r="-2484"/>
          <a:stretch/>
        </p:blipFill>
        <p:spPr>
          <a:xfrm>
            <a:off x="353651" y="928688"/>
            <a:ext cx="1601986" cy="39606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C5CD0D-6A32-3241-E538-A96ADC72CB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249" t="-2055" r="-806"/>
          <a:stretch/>
        </p:blipFill>
        <p:spPr>
          <a:xfrm>
            <a:off x="2139760" y="928688"/>
            <a:ext cx="1597635" cy="39606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10540" y="1661408"/>
            <a:ext cx="3070860" cy="5233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2000" b="1" cap="small" dirty="0">
                <a:solidFill>
                  <a:schemeClr val="bg1"/>
                </a:solidFill>
              </a:rPr>
              <a:t>Indulgence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98" y="248482"/>
            <a:ext cx="3867373" cy="1107348"/>
          </a:xfrm>
          <a:noFill/>
          <a:ln w="9525">
            <a:noFill/>
          </a:ln>
          <a:effectLst/>
        </p:spPr>
        <p:txBody>
          <a:bodyPr>
            <a:noAutofit/>
          </a:bodyPr>
          <a:lstStyle/>
          <a:p>
            <a:pPr>
              <a:lnSpc>
                <a:spcPts val="7400"/>
              </a:lnSpc>
              <a:spcBef>
                <a:spcPts val="1200"/>
              </a:spcBef>
            </a:pPr>
            <a:r>
              <a:rPr lang="en-US" sz="44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76200">
                    <a:schemeClr val="tx1">
                      <a:alpha val="80000"/>
                    </a:schemeClr>
                  </a:glow>
                </a:effectLst>
              </a:rPr>
              <a:t>  Impulsiveness</a:t>
            </a:r>
          </a:p>
        </p:txBody>
      </p:sp>
    </p:spTree>
    <p:extLst>
      <p:ext uri="{BB962C8B-B14F-4D97-AF65-F5344CB8AC3E}">
        <p14:creationId xmlns:p14="http://schemas.microsoft.com/office/powerpoint/2010/main" val="3876679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8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6DBD89-19C0-4302-8AC6-46CDAD19F080}"/>
              </a:ext>
            </a:extLst>
          </p:cNvPr>
          <p:cNvSpPr/>
          <p:nvPr/>
        </p:nvSpPr>
        <p:spPr>
          <a:xfrm>
            <a:off x="1" y="0"/>
            <a:ext cx="7314248" cy="1169346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58000">
                <a:srgbClr val="192009"/>
              </a:gs>
              <a:gs pos="21000">
                <a:srgbClr val="50651C"/>
              </a:gs>
              <a:gs pos="8000">
                <a:srgbClr val="96BE35"/>
              </a:gs>
            </a:gsLst>
            <a:lin ang="2700000" scaled="1"/>
            <a:tileRect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2C23D4-5DAA-4847-BB9A-F9F3F873EC77}"/>
              </a:ext>
            </a:extLst>
          </p:cNvPr>
          <p:cNvSpPr/>
          <p:nvPr/>
        </p:nvSpPr>
        <p:spPr>
          <a:xfrm>
            <a:off x="7474034" y="0"/>
            <a:ext cx="4698296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F9F018-CB2B-4051-A230-B63B2CE7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100" y="0"/>
            <a:ext cx="4255336" cy="1169346"/>
          </a:xfrm>
          <a:noFill/>
          <a:ln w="9525">
            <a:noFill/>
          </a:ln>
          <a:effectLst/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25400" dir="5400000" algn="t" rotWithShape="0">
                    <a:prstClr val="black">
                      <a:alpha val="60000"/>
                    </a:prstClr>
                  </a:outerShdw>
                </a:effectLst>
              </a:rPr>
              <a:t>Bullfighting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79571-D865-4130-AF3C-D75B32468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609" y="250372"/>
            <a:ext cx="2019582" cy="152421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CD4CF7-2405-15B4-A0AF-DB6F24552B97}"/>
              </a:ext>
            </a:extLst>
          </p:cNvPr>
          <p:cNvSpPr txBox="1">
            <a:spLocks/>
          </p:cNvSpPr>
          <p:nvPr/>
        </p:nvSpPr>
        <p:spPr>
          <a:xfrm>
            <a:off x="7499492" y="108857"/>
            <a:ext cx="4645974" cy="6640286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You want to convince your Spanish uncle that bullfighting is a piece of 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What </a:t>
            </a:r>
            <a:r>
              <a:rPr lang="en-US" sz="2000" u="sng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values</a:t>
            </a: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 and </a:t>
            </a:r>
            <a:r>
              <a:rPr lang="en-US" sz="2000" u="sng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attitudes</a:t>
            </a: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 are fostered in each claim?</a:t>
            </a:r>
          </a:p>
          <a:p>
            <a:pPr marL="914400" lvl="1" indent="-4572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Bullfighting requires too many subsidies and it’s not that popular anymore. </a:t>
            </a:r>
          </a:p>
          <a:p>
            <a:pPr marL="914400" lvl="1" indent="-4572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You must understand the bulls have rights too, and this show is cruel and ridiculous.</a:t>
            </a:r>
          </a:p>
          <a:p>
            <a:pPr marL="914400" lvl="1" indent="-4572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I’m not sure why the bull attacks. What is your opinion? Maybe it feels threatened… At least I think I’d feel like that.</a:t>
            </a:r>
          </a:p>
          <a:p>
            <a:pPr marL="914400" lvl="1" indent="-4572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I respect tradition, but I think human beings can tame nature without resorting to violence.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Which would work best/worst? Why?</a:t>
            </a:r>
          </a:p>
          <a:p>
            <a:pPr marL="457200" lvl="1" indent="0">
              <a:buNone/>
            </a:pPr>
            <a:endParaRPr lang="en-US" sz="2000" dirty="0">
              <a:gradFill>
                <a:gsLst>
                  <a:gs pos="52000">
                    <a:srgbClr val="D8E9B3"/>
                  </a:gs>
                  <a:gs pos="74000">
                    <a:srgbClr val="E4F0CB"/>
                  </a:gs>
                  <a:gs pos="96000">
                    <a:srgbClr val="EDF5DC"/>
                  </a:gs>
                  <a:gs pos="0">
                    <a:schemeClr val="bg1"/>
                  </a:gs>
                </a:gsLst>
                <a:lin ang="2700000" scaled="1"/>
              </a:gra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3E7F2D-8921-4147-9758-08E2DBCBDE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1223">
            <a:off x="11597316" y="509097"/>
            <a:ext cx="485562" cy="477285"/>
          </a:xfrm>
          <a:prstGeom prst="rect">
            <a:avLst/>
          </a:prstGeom>
          <a:ln>
            <a:noFill/>
          </a:ln>
          <a:effectLst>
            <a:glow rad="25400">
              <a:schemeClr val="bg1">
                <a:alpha val="70000"/>
              </a:schemeClr>
            </a:glow>
            <a:outerShdw blurRad="63500" sx="104000" sy="104000" algn="ctr" rotWithShape="0">
              <a:prstClr val="black">
                <a:alpha val="6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292ACE-5230-B167-85E9-62305FBCF063}"/>
              </a:ext>
            </a:extLst>
          </p:cNvPr>
          <p:cNvSpPr txBox="1"/>
          <p:nvPr/>
        </p:nvSpPr>
        <p:spPr>
          <a:xfrm>
            <a:off x="451756" y="4500567"/>
            <a:ext cx="3463019" cy="232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776.000 people attended a bullfight in Spain in 2022, a figure in constant decline. The number of bullfights has increased though by 8,5% since 2019, when there were 3,1 million attendants.</a:t>
            </a:r>
            <a:endParaRPr lang="es-ES_tradnl" sz="2000" dirty="0">
              <a:gradFill>
                <a:gsLst>
                  <a:gs pos="52000">
                    <a:srgbClr val="D8E9B3"/>
                  </a:gs>
                  <a:gs pos="74000">
                    <a:srgbClr val="E4F0CB"/>
                  </a:gs>
                  <a:gs pos="96000">
                    <a:srgbClr val="EDF5DC"/>
                  </a:gs>
                  <a:gs pos="0">
                    <a:schemeClr val="bg1"/>
                  </a:gs>
                </a:gsLst>
                <a:lin ang="2700000" scaled="1"/>
              </a:gra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433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11C80EA-66ED-C2E5-3B76-0A5D26BA1487}"/>
              </a:ext>
            </a:extLst>
          </p:cNvPr>
          <p:cNvSpPr/>
          <p:nvPr/>
        </p:nvSpPr>
        <p:spPr>
          <a:xfrm>
            <a:off x="10382251" y="4705350"/>
            <a:ext cx="1581150" cy="2152650"/>
          </a:xfrm>
          <a:prstGeom prst="triangle">
            <a:avLst>
              <a:gd name="adj" fmla="val 68226"/>
            </a:avLst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677150" y="2092041"/>
            <a:ext cx="4025925" cy="3762376"/>
          </a:xfrm>
          <a:prstGeom prst="rect">
            <a:avLst/>
          </a:prstGeom>
          <a:solidFill>
            <a:schemeClr val="tx1">
              <a:alpha val="90000"/>
            </a:schemeClr>
          </a:solidFill>
          <a:ln w="9525">
            <a:solidFill>
              <a:schemeClr val="bg1"/>
            </a:solidFill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l">
              <a:lnSpc>
                <a:spcPct val="160000"/>
              </a:lnSpc>
              <a:buClr>
                <a:schemeClr val="accent2">
                  <a:lumMod val="20000"/>
                  <a:lumOff val="80000"/>
                </a:schemeClr>
              </a:buClr>
              <a:buFont typeface="+mj-lt"/>
              <a:buAutoNum type="arabicPeriod"/>
            </a:pPr>
            <a:r>
              <a:rPr lang="en-US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outerShdw blurRad="50800" dist="25400" dir="5400000" algn="t" rotWithShape="0">
                    <a:prstClr val="black">
                      <a:alpha val="60000"/>
                    </a:prstClr>
                  </a:outerShdw>
                </a:effectLst>
              </a:rPr>
              <a:t>Power Distance</a:t>
            </a:r>
          </a:p>
          <a:p>
            <a:pPr marL="914400" lvl="1" indent="-457200" algn="l">
              <a:lnSpc>
                <a:spcPct val="160000"/>
              </a:lnSpc>
              <a:buClr>
                <a:schemeClr val="accent2">
                  <a:lumMod val="20000"/>
                  <a:lumOff val="80000"/>
                </a:schemeClr>
              </a:buClr>
              <a:buFont typeface="+mj-lt"/>
              <a:buAutoNum type="arabicPeriod"/>
            </a:pPr>
            <a:r>
              <a:rPr lang="en-US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outerShdw blurRad="50800" dist="25400" dir="5400000" algn="t" rotWithShape="0">
                    <a:prstClr val="black">
                      <a:alpha val="60000"/>
                    </a:prstClr>
                  </a:outerShdw>
                </a:effectLst>
              </a:rPr>
              <a:t>Individualism</a:t>
            </a:r>
          </a:p>
          <a:p>
            <a:pPr marL="914400" lvl="1" indent="-457200" algn="l">
              <a:lnSpc>
                <a:spcPct val="160000"/>
              </a:lnSpc>
              <a:buClr>
                <a:schemeClr val="accent2">
                  <a:lumMod val="20000"/>
                  <a:lumOff val="80000"/>
                </a:schemeClr>
              </a:buClr>
              <a:buFont typeface="+mj-lt"/>
              <a:buAutoNum type="arabicPeriod"/>
            </a:pPr>
            <a:r>
              <a:rPr lang="en-US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outerShdw blurRad="50800" dist="25400" dir="5400000" algn="t" rotWithShape="0">
                    <a:prstClr val="black">
                      <a:alpha val="60000"/>
                    </a:prstClr>
                  </a:outerShdw>
                </a:effectLst>
              </a:rPr>
              <a:t>Masculinity</a:t>
            </a:r>
          </a:p>
          <a:p>
            <a:pPr marL="914400" lvl="1" indent="-457200" algn="l">
              <a:lnSpc>
                <a:spcPct val="160000"/>
              </a:lnSpc>
              <a:buClr>
                <a:schemeClr val="accent2">
                  <a:lumMod val="20000"/>
                  <a:lumOff val="80000"/>
                </a:schemeClr>
              </a:buClr>
              <a:buFont typeface="+mj-lt"/>
              <a:buAutoNum type="arabicPeriod"/>
            </a:pPr>
            <a:r>
              <a:rPr lang="en-US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outerShdw blurRad="50800" dist="25400" dir="5400000" algn="t" rotWithShape="0">
                    <a:prstClr val="black">
                      <a:alpha val="60000"/>
                    </a:prstClr>
                  </a:outerShdw>
                </a:effectLst>
              </a:rPr>
              <a:t>Uncertainty Avoidance</a:t>
            </a:r>
          </a:p>
          <a:p>
            <a:pPr marL="914400" lvl="1" indent="-457200" algn="l">
              <a:lnSpc>
                <a:spcPct val="160000"/>
              </a:lnSpc>
              <a:buClr>
                <a:schemeClr val="accent2">
                  <a:lumMod val="20000"/>
                  <a:lumOff val="80000"/>
                </a:schemeClr>
              </a:buClr>
              <a:buFont typeface="+mj-lt"/>
              <a:buAutoNum type="arabicPeriod"/>
            </a:pPr>
            <a:r>
              <a:rPr lang="en-US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outerShdw blurRad="50800" dist="25400" dir="5400000" algn="t" rotWithShape="0">
                    <a:prstClr val="black">
                      <a:alpha val="60000"/>
                    </a:prstClr>
                  </a:outerShdw>
                </a:effectLst>
              </a:rPr>
              <a:t>Long-Term Orientation</a:t>
            </a:r>
          </a:p>
          <a:p>
            <a:pPr marL="914400" lvl="1" indent="-457200" algn="l">
              <a:lnSpc>
                <a:spcPct val="160000"/>
              </a:lnSpc>
              <a:buClr>
                <a:schemeClr val="accent2">
                  <a:lumMod val="20000"/>
                  <a:lumOff val="80000"/>
                </a:schemeClr>
              </a:buClr>
              <a:buFont typeface="+mj-lt"/>
              <a:buAutoNum type="arabicPeriod"/>
            </a:pPr>
            <a:r>
              <a:rPr lang="en-US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outerShdw blurRad="50800" dist="25400" dir="5400000" algn="t" rotWithShape="0">
                    <a:prstClr val="black">
                      <a:alpha val="60000"/>
                    </a:prstClr>
                  </a:outerShdw>
                </a:effectLst>
              </a:rPr>
              <a:t>Indulgence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ECD55-2610-9767-8455-7966A4E97370}"/>
              </a:ext>
            </a:extLst>
          </p:cNvPr>
          <p:cNvSpPr txBox="1"/>
          <p:nvPr/>
        </p:nvSpPr>
        <p:spPr>
          <a:xfrm>
            <a:off x="9867900" y="5854415"/>
            <a:ext cx="1938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1" cap="small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Country comparison:</a:t>
            </a:r>
            <a:endParaRPr lang="en-US" sz="1200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https://www.hofstede-insights.com/fi/product/compare-countries/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F54E19-1258-A561-AA67-8D732B4BC09C}"/>
              </a:ext>
            </a:extLst>
          </p:cNvPr>
          <p:cNvSpPr/>
          <p:nvPr/>
        </p:nvSpPr>
        <p:spPr>
          <a:xfrm>
            <a:off x="7677150" y="338879"/>
            <a:ext cx="4025926" cy="1577591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BA95CD-A33B-2ECD-CEFF-486862462D58}"/>
              </a:ext>
            </a:extLst>
          </p:cNvPr>
          <p:cNvSpPr txBox="1">
            <a:spLocks/>
          </p:cNvSpPr>
          <p:nvPr/>
        </p:nvSpPr>
        <p:spPr>
          <a:xfrm>
            <a:off x="7677150" y="416031"/>
            <a:ext cx="4025926" cy="1577591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25400" dir="5400000" algn="t" rotWithShape="0">
                    <a:prstClr val="black">
                      <a:alpha val="60000"/>
                    </a:prstClr>
                  </a:outerShdw>
                </a:effectLst>
              </a:rPr>
              <a:t>The Cultural Dimensions</a:t>
            </a:r>
          </a:p>
        </p:txBody>
      </p:sp>
    </p:spTree>
    <p:extLst>
      <p:ext uri="{BB962C8B-B14F-4D97-AF65-F5344CB8AC3E}">
        <p14:creationId xmlns:p14="http://schemas.microsoft.com/office/powerpoint/2010/main" val="279218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A19475-DA23-4049-ACE5-567D313FEE75}"/>
              </a:ext>
            </a:extLst>
          </p:cNvPr>
          <p:cNvSpPr/>
          <p:nvPr/>
        </p:nvSpPr>
        <p:spPr>
          <a:xfrm>
            <a:off x="8991600" y="-12700"/>
            <a:ext cx="3200400" cy="6870700"/>
          </a:xfrm>
          <a:prstGeom prst="rect">
            <a:avLst/>
          </a:pr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1" name="Picture 10" descr="A picture containing dark, smoke, hydrogen bomb&#10;&#10;Description automatically generated">
            <a:extLst>
              <a:ext uri="{FF2B5EF4-FFF2-40B4-BE49-F238E27FC236}">
                <a16:creationId xmlns:a16="http://schemas.microsoft.com/office/drawing/2014/main" id="{606B1886-EE63-487A-8F9B-FC7FA06CE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966" y="-627850"/>
            <a:ext cx="2884909" cy="28849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1EA347-F76D-4FB8-B391-C83A166EAE37}"/>
              </a:ext>
            </a:extLst>
          </p:cNvPr>
          <p:cNvSpPr/>
          <p:nvPr/>
        </p:nvSpPr>
        <p:spPr>
          <a:xfrm>
            <a:off x="181625" y="205303"/>
            <a:ext cx="5308600" cy="1779199"/>
          </a:xfrm>
          <a:prstGeom prst="rect">
            <a:avLst/>
          </a:prstGeom>
          <a:gradFill>
            <a:gsLst>
              <a:gs pos="100000">
                <a:schemeClr val="tx1"/>
              </a:gs>
              <a:gs pos="58000">
                <a:srgbClr val="192009"/>
              </a:gs>
              <a:gs pos="21000">
                <a:srgbClr val="50651C"/>
              </a:gs>
              <a:gs pos="8000">
                <a:srgbClr val="96BE35"/>
              </a:gs>
            </a:gsLst>
            <a:lin ang="2700000" scaled="1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104" name="Picture 8" descr="Sports Car Png - Bugatti Car Transparent Background | Full Size PNG  Download | SeekPNG">
            <a:extLst>
              <a:ext uri="{FF2B5EF4-FFF2-40B4-BE49-F238E27FC236}">
                <a16:creationId xmlns:a16="http://schemas.microsoft.com/office/drawing/2014/main" id="{DDAF302F-FB33-4601-B5E2-DC75F33BD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5066" y="3092336"/>
            <a:ext cx="8343900" cy="4070911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EE6F38-8B10-49E8-BDAA-F8E5CDE83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764" y="436726"/>
            <a:ext cx="2770611" cy="241133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86BA09-28AE-482D-81C8-9E559641C64D}"/>
              </a:ext>
            </a:extLst>
          </p:cNvPr>
          <p:cNvSpPr txBox="1">
            <a:spLocks/>
          </p:cNvSpPr>
          <p:nvPr/>
        </p:nvSpPr>
        <p:spPr>
          <a:xfrm>
            <a:off x="9227064" y="1511332"/>
            <a:ext cx="2814545" cy="2431236"/>
          </a:xfrm>
          <a:prstGeom prst="rect">
            <a:avLst/>
          </a:prstGeom>
          <a:gradFill flip="none" rotWithShape="1">
            <a:gsLst>
              <a:gs pos="41573">
                <a:schemeClr val="tx1"/>
              </a:gs>
              <a:gs pos="25000">
                <a:schemeClr val="tx1">
                  <a:alpha val="60000"/>
                </a:schemeClr>
              </a:gs>
              <a:gs pos="0">
                <a:schemeClr val="tx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cap="small" dirty="0">
              <a:gradFill>
                <a:gsLst>
                  <a:gs pos="52000">
                    <a:srgbClr val="D8E9B3"/>
                  </a:gs>
                  <a:gs pos="74000">
                    <a:srgbClr val="E4F0CB"/>
                  </a:gs>
                  <a:gs pos="96000">
                    <a:srgbClr val="EDF5DC"/>
                  </a:gs>
                  <a:gs pos="0">
                    <a:schemeClr val="bg1"/>
                  </a:gs>
                </a:gsLst>
                <a:lin ang="2700000" scaled="1"/>
              </a:gra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How would he react if he was…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Finnish?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Columbian?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A U.S. citizen?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22205D7-AF8D-BECA-F770-E35C8B95288A}"/>
              </a:ext>
            </a:extLst>
          </p:cNvPr>
          <p:cNvSpPr txBox="1">
            <a:spLocks/>
          </p:cNvSpPr>
          <p:nvPr/>
        </p:nvSpPr>
        <p:spPr>
          <a:xfrm>
            <a:off x="297401" y="347826"/>
            <a:ext cx="4849203" cy="1494155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25400" dir="5400000" algn="t" rotWithShape="0">
                    <a:prstClr val="black">
                      <a:alpha val="80000"/>
                    </a:prstClr>
                  </a:outerShdw>
                </a:effectLst>
              </a:rPr>
              <a:t>Jealous of his Neighbor’s car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BBD3945-7013-6DF9-7DAD-617016E7B4A1}"/>
              </a:ext>
            </a:extLst>
          </p:cNvPr>
          <p:cNvSpPr txBox="1">
            <a:spLocks/>
          </p:cNvSpPr>
          <p:nvPr/>
        </p:nvSpPr>
        <p:spPr>
          <a:xfrm>
            <a:off x="9239764" y="6254997"/>
            <a:ext cx="2071596" cy="473960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Why?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46F37E-2F77-4C6E-B047-BBF4CD9E2AAC}"/>
              </a:ext>
            </a:extLst>
          </p:cNvPr>
          <p:cNvSpPr/>
          <p:nvPr/>
        </p:nvSpPr>
        <p:spPr>
          <a:xfrm>
            <a:off x="9263730" y="4081463"/>
            <a:ext cx="2656139" cy="1949086"/>
          </a:xfrm>
          <a:prstGeom prst="rect">
            <a:avLst/>
          </a:prstGeom>
          <a:gradFill>
            <a:gsLst>
              <a:gs pos="62000">
                <a:srgbClr val="20350F"/>
              </a:gs>
              <a:gs pos="23000">
                <a:srgbClr val="274213"/>
              </a:gs>
              <a:gs pos="0">
                <a:srgbClr val="538D28"/>
              </a:gs>
              <a:gs pos="100000">
                <a:schemeClr val="tx1"/>
              </a:gs>
            </a:gsLst>
            <a:lin ang="2700000" scaled="1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D5CFBA6-CD4B-4425-976D-B9F5EEA0E886}"/>
              </a:ext>
            </a:extLst>
          </p:cNvPr>
          <p:cNvSpPr txBox="1">
            <a:spLocks/>
          </p:cNvSpPr>
          <p:nvPr/>
        </p:nvSpPr>
        <p:spPr>
          <a:xfrm>
            <a:off x="8894371" y="4183271"/>
            <a:ext cx="3103304" cy="1792903"/>
          </a:xfrm>
          <a:prstGeom prst="rect">
            <a:avLst/>
          </a:prstGeom>
          <a:noFill/>
          <a:ln w="9525">
            <a:noFill/>
          </a:ln>
          <a:effectLst/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2000" b="1" u="sng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Options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He’d work more.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He’d key the car!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Other?</a:t>
            </a:r>
          </a:p>
        </p:txBody>
      </p:sp>
    </p:spTree>
    <p:extLst>
      <p:ext uri="{BB962C8B-B14F-4D97-AF65-F5344CB8AC3E}">
        <p14:creationId xmlns:p14="http://schemas.microsoft.com/office/powerpoint/2010/main" val="3153039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1270D0A-F1A4-45EE-8F83-E1D52C4A6CA4}"/>
              </a:ext>
            </a:extLst>
          </p:cNvPr>
          <p:cNvSpPr/>
          <p:nvPr/>
        </p:nvSpPr>
        <p:spPr>
          <a:xfrm>
            <a:off x="165142" y="-2"/>
            <a:ext cx="4168302" cy="6858002"/>
          </a:xfrm>
          <a:prstGeom prst="rect">
            <a:avLst/>
          </a:pr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36244E-BE0D-4212-9A85-9A20B29EB3C3}"/>
              </a:ext>
            </a:extLst>
          </p:cNvPr>
          <p:cNvSpPr/>
          <p:nvPr/>
        </p:nvSpPr>
        <p:spPr>
          <a:xfrm>
            <a:off x="8600074" y="281586"/>
            <a:ext cx="3482523" cy="6458019"/>
          </a:xfrm>
          <a:prstGeom prst="rect">
            <a:avLst/>
          </a:pr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756501" y="4930399"/>
            <a:ext cx="1537360" cy="1599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Argentina</a:t>
            </a:r>
          </a:p>
          <a:p>
            <a:r>
              <a:rPr lang="en-US" dirty="0"/>
              <a:t>Finland</a:t>
            </a:r>
          </a:p>
          <a:p>
            <a:r>
              <a:rPr lang="en-US" dirty="0"/>
              <a:t>Mexico</a:t>
            </a:r>
          </a:p>
          <a:p>
            <a:r>
              <a:rPr lang="en-US" dirty="0"/>
              <a:t>Spain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0413091" y="4930399"/>
            <a:ext cx="1537360" cy="1599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Costa Rica</a:t>
            </a:r>
          </a:p>
          <a:p>
            <a:r>
              <a:rPr lang="es-ES" dirty="0"/>
              <a:t>El Salvador</a:t>
            </a:r>
          </a:p>
          <a:p>
            <a:r>
              <a:rPr lang="es-ES" dirty="0"/>
              <a:t>Guatemala</a:t>
            </a:r>
          </a:p>
          <a:p>
            <a:r>
              <a:rPr lang="es-ES" dirty="0"/>
              <a:t>Honduras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752993" y="425500"/>
            <a:ext cx="3180680" cy="40873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cap="small" dirty="0"/>
              <a:t>Power Distance</a:t>
            </a:r>
          </a:p>
        </p:txBody>
      </p:sp>
      <p:sp>
        <p:nvSpPr>
          <p:cNvPr id="18" name="Oval 17"/>
          <p:cNvSpPr/>
          <p:nvPr/>
        </p:nvSpPr>
        <p:spPr>
          <a:xfrm>
            <a:off x="8851597" y="5019066"/>
            <a:ext cx="166161" cy="154020"/>
          </a:xfrm>
          <a:prstGeom prst="ellipse">
            <a:avLst/>
          </a:prstGeom>
          <a:solidFill>
            <a:srgbClr val="F28000"/>
          </a:solidFill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Oval 18"/>
          <p:cNvSpPr/>
          <p:nvPr/>
        </p:nvSpPr>
        <p:spPr>
          <a:xfrm>
            <a:off x="8851598" y="5436238"/>
            <a:ext cx="166161" cy="15402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Oval 19"/>
          <p:cNvSpPr/>
          <p:nvPr/>
        </p:nvSpPr>
        <p:spPr>
          <a:xfrm>
            <a:off x="8851598" y="5845453"/>
            <a:ext cx="166161" cy="154020"/>
          </a:xfrm>
          <a:prstGeom prst="ellipse">
            <a:avLst/>
          </a:prstGeom>
          <a:solidFill>
            <a:srgbClr val="8F55CE"/>
          </a:solidFill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Oval 20"/>
          <p:cNvSpPr/>
          <p:nvPr/>
        </p:nvSpPr>
        <p:spPr>
          <a:xfrm>
            <a:off x="8851598" y="6228458"/>
            <a:ext cx="166161" cy="154020"/>
          </a:xfrm>
          <a:prstGeom prst="ellipse">
            <a:avLst/>
          </a:prstGeom>
          <a:solidFill>
            <a:srgbClr val="54C247"/>
          </a:solidFill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793364-C8AF-9E81-278E-6C15815E533C}"/>
              </a:ext>
            </a:extLst>
          </p:cNvPr>
          <p:cNvSpPr txBox="1">
            <a:spLocks/>
          </p:cNvSpPr>
          <p:nvPr/>
        </p:nvSpPr>
        <p:spPr>
          <a:xfrm>
            <a:off x="314766" y="1638012"/>
            <a:ext cx="3966722" cy="5156488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Who could the driver blame for this accident? (Say all that come mind.)</a:t>
            </a:r>
          </a:p>
          <a:p>
            <a:pPr>
              <a:lnSpc>
                <a:spcPts val="26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Do you find it easy to ask for help? How easy is it for you to say “no” if you don’t want to help?</a:t>
            </a:r>
          </a:p>
          <a:p>
            <a:pPr>
              <a:lnSpc>
                <a:spcPts val="26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Do people get a very different treatment in your country depending on how they dress?</a:t>
            </a:r>
          </a:p>
          <a:p>
            <a:pPr>
              <a:lnSpc>
                <a:spcPts val="26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Is it important for politicians to dress well if they want to succeed in your country?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B693E1-2C20-9F45-4E32-4EB63DC15C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72" t="-5764" r="-1470"/>
          <a:stretch/>
        </p:blipFill>
        <p:spPr>
          <a:xfrm>
            <a:off x="8763942" y="1063221"/>
            <a:ext cx="1529919" cy="37526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121D51-D606-CB2E-D1A4-8B6512237E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7" t="276" r="-3687" b="-276"/>
          <a:stretch/>
        </p:blipFill>
        <p:spPr>
          <a:xfrm>
            <a:off x="10402835" y="1063221"/>
            <a:ext cx="1530838" cy="37490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FCD7D7D-7CA8-8B9A-7265-E72EBB9FABB8}"/>
              </a:ext>
            </a:extLst>
          </p:cNvPr>
          <p:cNvSpPr/>
          <p:nvPr/>
        </p:nvSpPr>
        <p:spPr>
          <a:xfrm>
            <a:off x="10496247" y="5057166"/>
            <a:ext cx="166161" cy="154020"/>
          </a:xfrm>
          <a:prstGeom prst="ellipse">
            <a:avLst/>
          </a:prstGeom>
          <a:solidFill>
            <a:srgbClr val="F28000"/>
          </a:solidFill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25892BE-DBEA-1AB6-6723-2091996C37BB}"/>
              </a:ext>
            </a:extLst>
          </p:cNvPr>
          <p:cNvSpPr/>
          <p:nvPr/>
        </p:nvSpPr>
        <p:spPr>
          <a:xfrm>
            <a:off x="10496248" y="5474338"/>
            <a:ext cx="166161" cy="15402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65AFD34-7C5D-2DF8-109F-9776B82DEC6A}"/>
              </a:ext>
            </a:extLst>
          </p:cNvPr>
          <p:cNvSpPr/>
          <p:nvPr/>
        </p:nvSpPr>
        <p:spPr>
          <a:xfrm>
            <a:off x="10496248" y="5883553"/>
            <a:ext cx="166161" cy="154020"/>
          </a:xfrm>
          <a:prstGeom prst="ellipse">
            <a:avLst/>
          </a:prstGeom>
          <a:solidFill>
            <a:srgbClr val="8F55CE"/>
          </a:solidFill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F7D361F-5A50-8B3E-9F03-856211570565}"/>
              </a:ext>
            </a:extLst>
          </p:cNvPr>
          <p:cNvSpPr/>
          <p:nvPr/>
        </p:nvSpPr>
        <p:spPr>
          <a:xfrm>
            <a:off x="10496248" y="6266558"/>
            <a:ext cx="166161" cy="154020"/>
          </a:xfrm>
          <a:prstGeom prst="ellipse">
            <a:avLst/>
          </a:prstGeom>
          <a:solidFill>
            <a:srgbClr val="54C247"/>
          </a:solidFill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DE9F94-39BB-F5F2-504B-62A790522E9E}"/>
              </a:ext>
            </a:extLst>
          </p:cNvPr>
          <p:cNvSpPr/>
          <p:nvPr/>
        </p:nvSpPr>
        <p:spPr>
          <a:xfrm>
            <a:off x="393700" y="281586"/>
            <a:ext cx="3721100" cy="1196786"/>
          </a:xfrm>
          <a:prstGeom prst="rect">
            <a:avLst/>
          </a:prstGeom>
          <a:gradFill>
            <a:gsLst>
              <a:gs pos="100000">
                <a:schemeClr val="tx1"/>
              </a:gs>
              <a:gs pos="58000">
                <a:srgbClr val="192009"/>
              </a:gs>
              <a:gs pos="21000">
                <a:srgbClr val="50651C"/>
              </a:gs>
              <a:gs pos="8000">
                <a:srgbClr val="96BE35"/>
              </a:gs>
            </a:gsLst>
            <a:lin ang="2700000" scaled="1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0F946F-DF19-0496-8FDC-914FC6DE6391}"/>
              </a:ext>
            </a:extLst>
          </p:cNvPr>
          <p:cNvSpPr txBox="1">
            <a:spLocks/>
          </p:cNvSpPr>
          <p:nvPr/>
        </p:nvSpPr>
        <p:spPr>
          <a:xfrm>
            <a:off x="642764" y="319686"/>
            <a:ext cx="3192636" cy="1112938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44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50000"/>
                    </a:schemeClr>
                  </a:glow>
                  <a:outerShdw blurRad="50800" dist="25400" dir="5400000" algn="t" rotWithShape="0">
                    <a:prstClr val="black">
                      <a:alpha val="60000"/>
                    </a:prstClr>
                  </a:outerShdw>
                </a:effectLst>
              </a:rPr>
              <a:t>Verticality</a:t>
            </a:r>
          </a:p>
        </p:txBody>
      </p:sp>
    </p:spTree>
    <p:extLst>
      <p:ext uri="{BB962C8B-B14F-4D97-AF65-F5344CB8AC3E}">
        <p14:creationId xmlns:p14="http://schemas.microsoft.com/office/powerpoint/2010/main" val="6486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E6E7DBB-7AA8-4537-8D66-DEB14D2EABE2}"/>
              </a:ext>
            </a:extLst>
          </p:cNvPr>
          <p:cNvSpPr txBox="1">
            <a:spLocks/>
          </p:cNvSpPr>
          <p:nvPr/>
        </p:nvSpPr>
        <p:spPr>
          <a:xfrm>
            <a:off x="0" y="-5080"/>
            <a:ext cx="10200904" cy="1217948"/>
          </a:xfrm>
          <a:prstGeom prst="rect">
            <a:avLst/>
          </a:prstGeom>
          <a:gradFill>
            <a:gsLst>
              <a:gs pos="100000">
                <a:schemeClr val="tx1"/>
              </a:gs>
              <a:gs pos="48000">
                <a:srgbClr val="192009"/>
              </a:gs>
              <a:gs pos="21000">
                <a:srgbClr val="50651C"/>
              </a:gs>
              <a:gs pos="8000">
                <a:srgbClr val="96BE35"/>
              </a:gs>
            </a:gsLst>
            <a:lin ang="2700000" scaled="1"/>
          </a:gradFill>
          <a:ln w="9525">
            <a:solidFill>
              <a:schemeClr val="bg1"/>
            </a:solidFill>
          </a:ln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ts val="600"/>
              </a:spcBef>
            </a:pPr>
            <a:endParaRPr lang="en-US" sz="4400" b="1" cap="small" dirty="0">
              <a:solidFill>
                <a:srgbClr val="91C229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50800" dist="25400" dir="5400000" algn="t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D7B1B76-3A98-46F0-816D-3CDD9AF67ED4}"/>
              </a:ext>
            </a:extLst>
          </p:cNvPr>
          <p:cNvSpPr/>
          <p:nvPr/>
        </p:nvSpPr>
        <p:spPr>
          <a:xfrm flipH="1" flipV="1">
            <a:off x="9640660" y="-10164"/>
            <a:ext cx="1568060" cy="4429764"/>
          </a:xfrm>
          <a:prstGeom prst="rtTriangle">
            <a:avLst/>
          </a:prstGeom>
          <a:solidFill>
            <a:srgbClr val="689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0FE3F6-4F8D-4B53-90ED-0A14C3E84C29}"/>
              </a:ext>
            </a:extLst>
          </p:cNvPr>
          <p:cNvSpPr/>
          <p:nvPr/>
        </p:nvSpPr>
        <p:spPr>
          <a:xfrm>
            <a:off x="9067800" y="1375636"/>
            <a:ext cx="3124200" cy="5482363"/>
          </a:xfrm>
          <a:prstGeom prst="rect">
            <a:avLst/>
          </a:pr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759EB-5FFD-CB06-6142-318878000057}"/>
              </a:ext>
            </a:extLst>
          </p:cNvPr>
          <p:cNvSpPr txBox="1">
            <a:spLocks/>
          </p:cNvSpPr>
          <p:nvPr/>
        </p:nvSpPr>
        <p:spPr>
          <a:xfrm>
            <a:off x="9188450" y="1502997"/>
            <a:ext cx="2882900" cy="5257032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Could you walk through this forest (not Owned by you) if you were in…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Finland?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Britain?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Chile?</a:t>
            </a:r>
          </a:p>
          <a:p>
            <a:pPr>
              <a:lnSpc>
                <a:spcPts val="26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How much do people litter in…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Spain?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Hong Kong?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Iceland?</a:t>
            </a:r>
          </a:p>
          <a:p>
            <a:pPr>
              <a:lnSpc>
                <a:spcPts val="26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Why?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cap="small" dirty="0">
              <a:gradFill>
                <a:gsLst>
                  <a:gs pos="52000">
                    <a:srgbClr val="D8E9B3"/>
                  </a:gs>
                  <a:gs pos="74000">
                    <a:srgbClr val="E4F0CB"/>
                  </a:gs>
                  <a:gs pos="96000">
                    <a:srgbClr val="EDF5DC"/>
                  </a:gs>
                  <a:gs pos="0">
                    <a:schemeClr val="bg1"/>
                  </a:gs>
                </a:gsLst>
                <a:lin ang="2700000" scaled="1"/>
              </a:gra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4971AF-E727-8DD2-5C86-C9BD8596E4C5}"/>
              </a:ext>
            </a:extLst>
          </p:cNvPr>
          <p:cNvSpPr txBox="1">
            <a:spLocks/>
          </p:cNvSpPr>
          <p:nvPr/>
        </p:nvSpPr>
        <p:spPr>
          <a:xfrm>
            <a:off x="1339670" y="67452"/>
            <a:ext cx="6727371" cy="964024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44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25400" dir="5400000" algn="t" rotWithShape="0">
                    <a:prstClr val="black">
                      <a:alpha val="60000"/>
                    </a:prstClr>
                  </a:outerShdw>
                </a:effectLst>
              </a:rPr>
              <a:t>Public and Private Spheres</a:t>
            </a:r>
          </a:p>
        </p:txBody>
      </p:sp>
    </p:spTree>
    <p:extLst>
      <p:ext uri="{BB962C8B-B14F-4D97-AF65-F5344CB8AC3E}">
        <p14:creationId xmlns:p14="http://schemas.microsoft.com/office/powerpoint/2010/main" val="55622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a República Española no fue nada democrática">
            <a:extLst>
              <a:ext uri="{FF2B5EF4-FFF2-40B4-BE49-F238E27FC236}">
                <a16:creationId xmlns:a16="http://schemas.microsoft.com/office/drawing/2014/main" id="{984D8B1E-6963-4681-AD7E-80F8F2513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9" b="-1"/>
          <a:stretch/>
        </p:blipFill>
        <p:spPr bwMode="auto">
          <a:xfrm>
            <a:off x="2249299" y="425752"/>
            <a:ext cx="7986319" cy="453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7A2426-9983-4FFB-995F-5905424D1F3B}"/>
              </a:ext>
            </a:extLst>
          </p:cNvPr>
          <p:cNvSpPr/>
          <p:nvPr/>
        </p:nvSpPr>
        <p:spPr>
          <a:xfrm>
            <a:off x="2761684" y="392221"/>
            <a:ext cx="8525704" cy="5000625"/>
          </a:xfrm>
          <a:prstGeom prst="rect">
            <a:avLst/>
          </a:prstGeom>
          <a:gradFill flip="none" rotWithShape="1">
            <a:gsLst>
              <a:gs pos="27759">
                <a:schemeClr val="tx1">
                  <a:alpha val="40000"/>
                </a:schemeClr>
              </a:gs>
              <a:gs pos="100000">
                <a:schemeClr val="tx1"/>
              </a:gs>
              <a:gs pos="61000">
                <a:schemeClr val="tx1">
                  <a:alpha val="6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30" name="Picture 6" descr="Download SUNSHiNE Free PNG transparent image and clipart">
            <a:extLst>
              <a:ext uri="{FF2B5EF4-FFF2-40B4-BE49-F238E27FC236}">
                <a16:creationId xmlns:a16="http://schemas.microsoft.com/office/drawing/2014/main" id="{07BEDD3A-5827-4D98-BF88-AB959E345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475"/>
          <a:stretch/>
        </p:blipFill>
        <p:spPr bwMode="auto">
          <a:xfrm>
            <a:off x="5255635" y="-1"/>
            <a:ext cx="2867688" cy="222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0BA5AA-1F41-4186-AD30-4C7CA4DCB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375" y="281711"/>
            <a:ext cx="2229161" cy="3477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73D7BD-20A9-48F7-9038-6DEC115C0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2905"/>
                    </a14:imgEffect>
                    <a14:imgEffect>
                      <a14:saturation sat="256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9236" y="88070"/>
            <a:ext cx="237465" cy="303776"/>
          </a:xfrm>
          <a:prstGeom prst="rect">
            <a:avLst/>
          </a:prstGeom>
        </p:spPr>
      </p:pic>
      <p:pic>
        <p:nvPicPr>
          <p:cNvPr id="2052" name="Picture 4" descr="Resultado de imagen de protesta  no recortes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355"/>
          <a:stretch/>
        </p:blipFill>
        <p:spPr bwMode="auto">
          <a:xfrm>
            <a:off x="179348" y="172267"/>
            <a:ext cx="3872962" cy="2055079"/>
          </a:xfrm>
          <a:prstGeom prst="rect">
            <a:avLst/>
          </a:prstGeom>
          <a:noFill/>
          <a:ln w="95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ep00.epimg.net/elpais/imagenes/2017/03/16/album/1489704119_321485_1489704266_album_normal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898"/>
          <a:stretch/>
        </p:blipFill>
        <p:spPr bwMode="auto">
          <a:xfrm>
            <a:off x="179347" y="4715574"/>
            <a:ext cx="3872963" cy="1995520"/>
          </a:xfrm>
          <a:prstGeom prst="rect">
            <a:avLst/>
          </a:prstGeom>
          <a:noFill/>
          <a:ln w="95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viajero feliz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349" y="2472000"/>
            <a:ext cx="3868078" cy="1995519"/>
          </a:xfrm>
          <a:prstGeom prst="rect">
            <a:avLst/>
          </a:prstGeom>
          <a:noFill/>
          <a:ln w="95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 rot="2547190">
            <a:off x="314494" y="2791744"/>
            <a:ext cx="661306" cy="259720"/>
          </a:xfrm>
          <a:prstGeom prst="rightArrow">
            <a:avLst/>
          </a:prstGeom>
          <a:gradFill>
            <a:gsLst>
              <a:gs pos="0">
                <a:srgbClr val="A82308"/>
              </a:gs>
              <a:gs pos="100000">
                <a:srgbClr val="DF2E0B"/>
              </a:gs>
            </a:gsLst>
            <a:lin ang="13500000" scaled="1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Right Arrow 22"/>
          <p:cNvSpPr/>
          <p:nvPr/>
        </p:nvSpPr>
        <p:spPr>
          <a:xfrm rot="18716586">
            <a:off x="2385119" y="5831967"/>
            <a:ext cx="661306" cy="259720"/>
          </a:xfrm>
          <a:prstGeom prst="rightArrow">
            <a:avLst/>
          </a:prstGeom>
          <a:gradFill>
            <a:gsLst>
              <a:gs pos="0">
                <a:srgbClr val="A82308"/>
              </a:gs>
              <a:gs pos="100000">
                <a:srgbClr val="DF2E0B"/>
              </a:gs>
            </a:gsLst>
            <a:lin ang="13500000" scaled="1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Right Arrow 23"/>
          <p:cNvSpPr/>
          <p:nvPr/>
        </p:nvSpPr>
        <p:spPr>
          <a:xfrm rot="9997325">
            <a:off x="3545997" y="401051"/>
            <a:ext cx="676042" cy="257812"/>
          </a:xfrm>
          <a:prstGeom prst="rightArrow">
            <a:avLst/>
          </a:prstGeom>
          <a:gradFill flip="none" rotWithShape="1">
            <a:gsLst>
              <a:gs pos="0">
                <a:srgbClr val="A82308"/>
              </a:gs>
              <a:gs pos="100000">
                <a:srgbClr val="DF2E0B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gradFill>
                <a:gsLst>
                  <a:gs pos="52000">
                    <a:srgbClr val="D8E9B3"/>
                  </a:gs>
                  <a:gs pos="74000">
                    <a:srgbClr val="E4F0CB"/>
                  </a:gs>
                  <a:gs pos="96000">
                    <a:srgbClr val="EDF5DC"/>
                  </a:gs>
                  <a:gs pos="0">
                    <a:schemeClr val="bg1"/>
                  </a:gs>
                </a:gsLst>
                <a:lin ang="2700000" scaled="1"/>
              </a:gradFill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D2A9D93F-C4D2-41AD-8911-0A85567DCFFD}"/>
              </a:ext>
            </a:extLst>
          </p:cNvPr>
          <p:cNvSpPr/>
          <p:nvPr/>
        </p:nvSpPr>
        <p:spPr>
          <a:xfrm>
            <a:off x="3127227" y="1385694"/>
            <a:ext cx="773704" cy="706660"/>
          </a:xfrm>
          <a:prstGeom prst="flowChartConnector">
            <a:avLst/>
          </a:prstGeom>
          <a:gradFill>
            <a:gsLst>
              <a:gs pos="28000">
                <a:srgbClr val="78792F"/>
              </a:gs>
              <a:gs pos="100000">
                <a:schemeClr val="tx1"/>
              </a:gs>
              <a:gs pos="57000">
                <a:srgbClr val="192009"/>
              </a:gs>
              <a:gs pos="41000">
                <a:srgbClr val="4E521E"/>
              </a:gs>
              <a:gs pos="12000">
                <a:srgbClr val="D4D054"/>
              </a:gs>
            </a:gsLst>
            <a:lin ang="2700000" scaled="1"/>
          </a:gradFill>
          <a:ln w="95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LID4096" dirty="0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5CF744BA-7EF3-4916-A7DE-CC86633E9960}"/>
              </a:ext>
            </a:extLst>
          </p:cNvPr>
          <p:cNvSpPr/>
          <p:nvPr/>
        </p:nvSpPr>
        <p:spPr>
          <a:xfrm>
            <a:off x="3144670" y="2543413"/>
            <a:ext cx="773704" cy="706660"/>
          </a:xfrm>
          <a:prstGeom prst="flowChartConnector">
            <a:avLst/>
          </a:prstGeom>
          <a:gradFill>
            <a:gsLst>
              <a:gs pos="28000">
                <a:srgbClr val="78792F"/>
              </a:gs>
              <a:gs pos="100000">
                <a:schemeClr val="tx1"/>
              </a:gs>
              <a:gs pos="57000">
                <a:srgbClr val="192009"/>
              </a:gs>
              <a:gs pos="41000">
                <a:srgbClr val="4E521E"/>
              </a:gs>
              <a:gs pos="12000">
                <a:srgbClr val="D4D054"/>
              </a:gs>
            </a:gsLst>
            <a:lin ang="2700000" scaled="1"/>
          </a:gradFill>
          <a:ln w="95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LID4096" dirty="0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67511A3D-5FCA-4E85-BC5A-2B6884F602B6}"/>
              </a:ext>
            </a:extLst>
          </p:cNvPr>
          <p:cNvSpPr/>
          <p:nvPr/>
        </p:nvSpPr>
        <p:spPr>
          <a:xfrm>
            <a:off x="261842" y="4775921"/>
            <a:ext cx="773704" cy="706660"/>
          </a:xfrm>
          <a:prstGeom prst="flowChartConnector">
            <a:avLst/>
          </a:prstGeom>
          <a:gradFill>
            <a:gsLst>
              <a:gs pos="28000">
                <a:srgbClr val="78792F"/>
              </a:gs>
              <a:gs pos="100000">
                <a:schemeClr val="tx1"/>
              </a:gs>
              <a:gs pos="57000">
                <a:srgbClr val="192009"/>
              </a:gs>
              <a:gs pos="41000">
                <a:srgbClr val="4E521E"/>
              </a:gs>
              <a:gs pos="12000">
                <a:srgbClr val="D4D054"/>
              </a:gs>
            </a:gsLst>
            <a:lin ang="2700000" scaled="1"/>
          </a:gradFill>
          <a:ln w="95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LID4096" dirty="0"/>
          </a:p>
        </p:txBody>
      </p:sp>
      <p:pic>
        <p:nvPicPr>
          <p:cNvPr id="1026" name="Picture 2" descr="Resultado de imagen de white sport shoe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236"/>
          <a:stretch/>
        </p:blipFill>
        <p:spPr bwMode="auto">
          <a:xfrm>
            <a:off x="4324390" y="4700811"/>
            <a:ext cx="3868079" cy="2010283"/>
          </a:xfrm>
          <a:prstGeom prst="rect">
            <a:avLst/>
          </a:prstGeom>
          <a:noFill/>
          <a:ln w="95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ight Arrow 25"/>
          <p:cNvSpPr/>
          <p:nvPr/>
        </p:nvSpPr>
        <p:spPr>
          <a:xfrm rot="6329865">
            <a:off x="6666164" y="5007753"/>
            <a:ext cx="661306" cy="259720"/>
          </a:xfrm>
          <a:prstGeom prst="rightArrow">
            <a:avLst/>
          </a:prstGeom>
          <a:gradFill>
            <a:gsLst>
              <a:gs pos="0">
                <a:srgbClr val="A82308"/>
              </a:gs>
              <a:gs pos="100000">
                <a:srgbClr val="DF2E0B"/>
              </a:gs>
            </a:gsLst>
            <a:lin ang="13500000" scaled="1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E6B590BA-9C9D-41FF-BF6A-E46A52FB6E96}"/>
              </a:ext>
            </a:extLst>
          </p:cNvPr>
          <p:cNvSpPr/>
          <p:nvPr/>
        </p:nvSpPr>
        <p:spPr>
          <a:xfrm>
            <a:off x="4408523" y="4793839"/>
            <a:ext cx="773704" cy="706660"/>
          </a:xfrm>
          <a:prstGeom prst="flowChartConnector">
            <a:avLst/>
          </a:prstGeom>
          <a:gradFill>
            <a:gsLst>
              <a:gs pos="28000">
                <a:srgbClr val="78792F"/>
              </a:gs>
              <a:gs pos="100000">
                <a:schemeClr val="tx1"/>
              </a:gs>
              <a:gs pos="57000">
                <a:srgbClr val="192009"/>
              </a:gs>
              <a:gs pos="41000">
                <a:srgbClr val="4E521E"/>
              </a:gs>
              <a:gs pos="12000">
                <a:srgbClr val="D4D054"/>
              </a:gs>
            </a:gsLst>
            <a:lin ang="2700000" scaled="1"/>
          </a:gradFill>
          <a:ln w="95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LID4096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FB891D-2812-41B4-A8DB-230E4D74FFA3}"/>
              </a:ext>
            </a:extLst>
          </p:cNvPr>
          <p:cNvSpPr/>
          <p:nvPr/>
        </p:nvSpPr>
        <p:spPr>
          <a:xfrm>
            <a:off x="8386286" y="168529"/>
            <a:ext cx="3626366" cy="6537998"/>
          </a:xfrm>
          <a:prstGeom prst="rect">
            <a:avLst/>
          </a:pr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032" name="Picture 8" descr="Resultado de imagen de bandera argentina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8" t="1810" r="1490" b="1812"/>
          <a:stretch/>
        </p:blipFill>
        <p:spPr bwMode="auto">
          <a:xfrm>
            <a:off x="8896150" y="5718803"/>
            <a:ext cx="1195172" cy="76791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de bandera finlandia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7264" y="4715574"/>
            <a:ext cx="1200490" cy="73271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de bandera espaÃ±a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3402" y="5702981"/>
            <a:ext cx="1195172" cy="79678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upload.wikimedia.org/wikipedia/en/thumb/a/a4/Flag_of_the_United_States.svg/1280px-Flag_of_the_United_States.svg.png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751"/>
          <a:stretch/>
        </p:blipFill>
        <p:spPr bwMode="auto">
          <a:xfrm>
            <a:off x="10357478" y="4715574"/>
            <a:ext cx="1200490" cy="759326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2AD277-5476-5311-4FEC-F2840DDBEB89}"/>
              </a:ext>
            </a:extLst>
          </p:cNvPr>
          <p:cNvSpPr/>
          <p:nvPr/>
        </p:nvSpPr>
        <p:spPr>
          <a:xfrm>
            <a:off x="8595375" y="485048"/>
            <a:ext cx="3154013" cy="1742297"/>
          </a:xfrm>
          <a:prstGeom prst="rect">
            <a:avLst/>
          </a:prstGeom>
          <a:gradFill>
            <a:gsLst>
              <a:gs pos="100000">
                <a:schemeClr val="tx1"/>
              </a:gs>
              <a:gs pos="48000">
                <a:srgbClr val="192009"/>
              </a:gs>
              <a:gs pos="21000">
                <a:srgbClr val="50651C"/>
              </a:gs>
              <a:gs pos="8000">
                <a:srgbClr val="96BE35"/>
              </a:gs>
            </a:gsLst>
            <a:lin ang="2700000" scaled="1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E16607A-75AF-53D9-06D4-376839D606DF}"/>
              </a:ext>
            </a:extLst>
          </p:cNvPr>
          <p:cNvSpPr txBox="1">
            <a:spLocks/>
          </p:cNvSpPr>
          <p:nvPr/>
        </p:nvSpPr>
        <p:spPr>
          <a:xfrm>
            <a:off x="8820615" y="2431975"/>
            <a:ext cx="2849759" cy="2199333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Which of the flags below would you probably find in the following places (numbers 1-4)?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Why?</a:t>
            </a:r>
            <a:endParaRPr lang="en-US" sz="2000" dirty="0">
              <a:gradFill>
                <a:gsLst>
                  <a:gs pos="52000">
                    <a:srgbClr val="D8E9B3"/>
                  </a:gs>
                  <a:gs pos="74000">
                    <a:srgbClr val="E4F0CB"/>
                  </a:gs>
                  <a:gs pos="96000">
                    <a:srgbClr val="EDF5DC"/>
                  </a:gs>
                  <a:gs pos="0">
                    <a:schemeClr val="bg1"/>
                  </a:gs>
                </a:gsLst>
                <a:lin ang="2700000" scaled="1"/>
              </a:gra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60FE501-D5A6-1273-4935-3032B7F0E258}"/>
              </a:ext>
            </a:extLst>
          </p:cNvPr>
          <p:cNvSpPr txBox="1">
            <a:spLocks/>
          </p:cNvSpPr>
          <p:nvPr/>
        </p:nvSpPr>
        <p:spPr>
          <a:xfrm>
            <a:off x="8695553" y="621214"/>
            <a:ext cx="2944019" cy="1539861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44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25400" dir="5400000" algn="t" rotWithShape="0">
                    <a:prstClr val="black">
                      <a:alpha val="60000"/>
                    </a:prstClr>
                  </a:outerShdw>
                </a:effectLst>
              </a:rPr>
              <a:t>Fun with Flags</a:t>
            </a:r>
          </a:p>
        </p:txBody>
      </p:sp>
    </p:spTree>
    <p:extLst>
      <p:ext uri="{BB962C8B-B14F-4D97-AF65-F5344CB8AC3E}">
        <p14:creationId xmlns:p14="http://schemas.microsoft.com/office/powerpoint/2010/main" val="12911461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 animBg="1"/>
      <p:bldP spid="24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7E90AF-EB16-43FC-9047-B2CCE20C3315}"/>
              </a:ext>
            </a:extLst>
          </p:cNvPr>
          <p:cNvSpPr/>
          <p:nvPr/>
        </p:nvSpPr>
        <p:spPr>
          <a:xfrm>
            <a:off x="5791201" y="174171"/>
            <a:ext cx="6226632" cy="653143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9963323" y="414516"/>
            <a:ext cx="1804242" cy="46679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2000" b="1" cap="small" dirty="0"/>
              <a:t>Individualism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5D1DB-15DC-4776-A39C-079952A32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0"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680888">
            <a:off x="3753709" y="1210901"/>
            <a:ext cx="1695691" cy="23798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026" name="Picture 2" descr="Book Books Read - Free image on Pixabay">
            <a:extLst>
              <a:ext uri="{FF2B5EF4-FFF2-40B4-BE49-F238E27FC236}">
                <a16:creationId xmlns:a16="http://schemas.microsoft.com/office/drawing/2014/main" id="{DDF196F6-538E-4F74-A4E9-4B008661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26473">
            <a:off x="2557923" y="2650685"/>
            <a:ext cx="3924494" cy="261632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CEA73D-2676-4353-B55A-21D241B4C2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3125">
            <a:off x="3452025" y="5048129"/>
            <a:ext cx="3198600" cy="18313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6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C1FAC0-EC2C-B8D7-80E0-026B1975869A}"/>
              </a:ext>
            </a:extLst>
          </p:cNvPr>
          <p:cNvSpPr txBox="1">
            <a:spLocks/>
          </p:cNvSpPr>
          <p:nvPr/>
        </p:nvSpPr>
        <p:spPr>
          <a:xfrm>
            <a:off x="5789803" y="2062707"/>
            <a:ext cx="3963029" cy="4849063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Do you agree? Why?</a:t>
            </a:r>
          </a:p>
          <a:p>
            <a:pPr lvl="1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People don’t look after the library books because such books don’t belong to anybody.</a:t>
            </a:r>
          </a:p>
          <a:p>
            <a:pPr lvl="1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Using the public transport without paying the fare is very unjust to everybody.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As Donald Trump said in 2016, not paying taxes made him smart.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719545-25F0-5183-D7C4-E3C0D8F9DE67}"/>
              </a:ext>
            </a:extLst>
          </p:cNvPr>
          <p:cNvSpPr/>
          <p:nvPr/>
        </p:nvSpPr>
        <p:spPr>
          <a:xfrm>
            <a:off x="6000435" y="418348"/>
            <a:ext cx="3752398" cy="1529256"/>
          </a:xfrm>
          <a:prstGeom prst="rect">
            <a:avLst/>
          </a:prstGeom>
          <a:gradFill>
            <a:gsLst>
              <a:gs pos="100000">
                <a:schemeClr val="tx1"/>
              </a:gs>
              <a:gs pos="48000">
                <a:srgbClr val="192009"/>
              </a:gs>
              <a:gs pos="21000">
                <a:srgbClr val="50651C"/>
              </a:gs>
              <a:gs pos="8000">
                <a:srgbClr val="96BE35"/>
              </a:gs>
            </a:gsLst>
            <a:lin ang="2700000" scaled="1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5058" y="452616"/>
            <a:ext cx="3752398" cy="1510826"/>
          </a:xfrm>
          <a:noFill/>
          <a:ln w="9525">
            <a:noFill/>
          </a:ln>
          <a:effectLst/>
        </p:spPr>
        <p:txBody>
          <a:bodyPr>
            <a:noAutofit/>
          </a:bodyPr>
          <a:lstStyle/>
          <a:p>
            <a:pPr algn="ctr"/>
            <a:r>
              <a:rPr lang="en-US" sz="42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25400" dir="5400000" algn="t" rotWithShape="0">
                    <a:prstClr val="black">
                      <a:alpha val="80000"/>
                    </a:prstClr>
                  </a:outerShdw>
                </a:effectLst>
              </a:rPr>
              <a:t>The Individual vs. Society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0548F9-6A72-16C1-FF1D-6DAB7508CA97}"/>
              </a:ext>
            </a:extLst>
          </p:cNvPr>
          <p:cNvSpPr/>
          <p:nvPr/>
        </p:nvSpPr>
        <p:spPr>
          <a:xfrm>
            <a:off x="9969896" y="4926856"/>
            <a:ext cx="1804242" cy="153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71312" y="4991099"/>
            <a:ext cx="1796253" cy="1504443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/>
              <a:t>Finland</a:t>
            </a:r>
          </a:p>
          <a:p>
            <a:pPr>
              <a:lnSpc>
                <a:spcPts val="1800"/>
              </a:lnSpc>
            </a:pPr>
            <a:r>
              <a:rPr lang="en-US" sz="2000" dirty="0"/>
              <a:t>Guatemala</a:t>
            </a:r>
          </a:p>
          <a:p>
            <a:pPr>
              <a:lnSpc>
                <a:spcPts val="1800"/>
              </a:lnSpc>
            </a:pPr>
            <a:r>
              <a:rPr lang="en-US" sz="2000" dirty="0"/>
              <a:t>Spain</a:t>
            </a:r>
          </a:p>
          <a:p>
            <a:pPr>
              <a:lnSpc>
                <a:spcPts val="1800"/>
              </a:lnSpc>
            </a:pPr>
            <a:r>
              <a:rPr lang="en-US" sz="2000" dirty="0"/>
              <a:t>USA</a:t>
            </a:r>
          </a:p>
        </p:txBody>
      </p:sp>
      <p:sp>
        <p:nvSpPr>
          <p:cNvPr id="8" name="Oval 7"/>
          <p:cNvSpPr/>
          <p:nvPr/>
        </p:nvSpPr>
        <p:spPr>
          <a:xfrm>
            <a:off x="10039168" y="6189037"/>
            <a:ext cx="166161" cy="154020"/>
          </a:xfrm>
          <a:prstGeom prst="ellipse">
            <a:avLst/>
          </a:prstGeom>
          <a:solidFill>
            <a:srgbClr val="54C247"/>
          </a:solidFill>
          <a:ln w="25400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Oval 8"/>
          <p:cNvSpPr/>
          <p:nvPr/>
        </p:nvSpPr>
        <p:spPr>
          <a:xfrm>
            <a:off x="10037820" y="5835852"/>
            <a:ext cx="166161" cy="154020"/>
          </a:xfrm>
          <a:prstGeom prst="ellipse">
            <a:avLst/>
          </a:prstGeom>
          <a:solidFill>
            <a:srgbClr val="8F55CE"/>
          </a:solidFill>
          <a:ln w="25400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/>
        </p:nvSpPr>
        <p:spPr>
          <a:xfrm>
            <a:off x="10037820" y="5472412"/>
            <a:ext cx="166161" cy="154020"/>
          </a:xfrm>
          <a:prstGeom prst="ellipse">
            <a:avLst/>
          </a:prstGeom>
          <a:solidFill>
            <a:srgbClr val="00A6DE"/>
          </a:solidFill>
          <a:ln w="25400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val 10"/>
          <p:cNvSpPr/>
          <p:nvPr/>
        </p:nvSpPr>
        <p:spPr>
          <a:xfrm>
            <a:off x="10037820" y="5112518"/>
            <a:ext cx="166161" cy="154020"/>
          </a:xfrm>
          <a:prstGeom prst="ellipse">
            <a:avLst/>
          </a:prstGeom>
          <a:solidFill>
            <a:srgbClr val="F28000"/>
          </a:solidFill>
          <a:ln w="25400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7DD2F9-315A-78BF-8EAE-E8CBFB0A1CE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902" b="2007"/>
          <a:stretch/>
        </p:blipFill>
        <p:spPr>
          <a:xfrm>
            <a:off x="9962067" y="1065702"/>
            <a:ext cx="1812071" cy="37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59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E2CCB2-79C4-49F1-BEE3-86622716974B}"/>
              </a:ext>
            </a:extLst>
          </p:cNvPr>
          <p:cNvSpPr/>
          <p:nvPr/>
        </p:nvSpPr>
        <p:spPr>
          <a:xfrm>
            <a:off x="7074569" y="128338"/>
            <a:ext cx="4940968" cy="6577262"/>
          </a:xfrm>
          <a:prstGeom prst="rect">
            <a:avLst/>
          </a:prstGeom>
          <a:solidFill>
            <a:schemeClr val="tx1">
              <a:alpha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976796" y="4254179"/>
            <a:ext cx="1834243" cy="2210790"/>
          </a:xfrm>
          <a:prstGeom prst="rect">
            <a:avLst/>
          </a:prstGeom>
          <a:gradFill>
            <a:gsLst>
              <a:gs pos="62000">
                <a:srgbClr val="20350F"/>
              </a:gs>
              <a:gs pos="23000">
                <a:srgbClr val="274213"/>
              </a:gs>
              <a:gs pos="0">
                <a:srgbClr val="538D28"/>
              </a:gs>
              <a:gs pos="100000">
                <a:schemeClr val="tx1"/>
              </a:gs>
            </a:gsLst>
            <a:lin ang="2700000" scaled="1"/>
          </a:gradFill>
          <a:ln w="9525">
            <a:solidFill>
              <a:schemeClr val="bg1"/>
            </a:solidFill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fi-FI" sz="2000" b="1" u="sng" cap="small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Countries</a:t>
            </a:r>
            <a:endParaRPr lang="fi-FI" sz="2000" b="1" u="sng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  <a:p>
            <a:pPr>
              <a:spcBef>
                <a:spcPts val="60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El Salvador</a:t>
            </a:r>
          </a:p>
          <a:p>
            <a:pPr>
              <a:spcBef>
                <a:spcPts val="60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Spain</a:t>
            </a:r>
          </a:p>
          <a:p>
            <a:pPr>
              <a:spcBef>
                <a:spcPts val="60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Finland</a:t>
            </a:r>
          </a:p>
          <a:p>
            <a:pPr>
              <a:spcBef>
                <a:spcPts val="60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China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E6D209-A7BB-4C2D-8A10-9D05FB082384}"/>
              </a:ext>
            </a:extLst>
          </p:cNvPr>
          <p:cNvSpPr txBox="1">
            <a:spLocks/>
          </p:cNvSpPr>
          <p:nvPr/>
        </p:nvSpPr>
        <p:spPr>
          <a:xfrm>
            <a:off x="7262575" y="4254177"/>
            <a:ext cx="2539151" cy="2210790"/>
          </a:xfrm>
          <a:prstGeom prst="rect">
            <a:avLst/>
          </a:prstGeom>
          <a:gradFill>
            <a:gsLst>
              <a:gs pos="62000">
                <a:srgbClr val="20350F"/>
              </a:gs>
              <a:gs pos="23000">
                <a:srgbClr val="274213"/>
              </a:gs>
              <a:gs pos="0">
                <a:srgbClr val="538D28"/>
              </a:gs>
              <a:gs pos="100000">
                <a:schemeClr val="tx1"/>
              </a:gs>
            </a:gsLst>
            <a:lin ang="2700000" scaled="1"/>
          </a:gradFill>
          <a:ln w="9525">
            <a:solidFill>
              <a:schemeClr val="bg1"/>
            </a:solidFill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Font typeface="Wingdings 3" charset="2"/>
              <a:buNone/>
            </a:pPr>
            <a:r>
              <a:rPr lang="en-US" sz="2000" b="1" u="sng" cap="small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Corrupt practices</a:t>
            </a:r>
          </a:p>
          <a:p>
            <a:pPr>
              <a:spcBef>
                <a:spcPts val="60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Fraud in public procurement </a:t>
            </a:r>
          </a:p>
          <a:p>
            <a:pPr>
              <a:spcBef>
                <a:spcPts val="60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Favoritism</a:t>
            </a:r>
          </a:p>
          <a:p>
            <a:pPr>
              <a:spcBef>
                <a:spcPts val="60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Small bribes</a:t>
            </a:r>
          </a:p>
        </p:txBody>
      </p:sp>
      <p:pic>
        <p:nvPicPr>
          <p:cNvPr id="3074" name="Picture 2" descr="oonpaper torn Sticker by 🌻 Tess">
            <a:extLst>
              <a:ext uri="{FF2B5EF4-FFF2-40B4-BE49-F238E27FC236}">
                <a16:creationId xmlns:a16="http://schemas.microsoft.com/office/drawing/2014/main" id="{021FDF09-1C5B-43CB-BCD7-F90733120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733745" y="0"/>
            <a:ext cx="6514178" cy="2779505"/>
          </a:xfrm>
          <a:prstGeom prst="rect">
            <a:avLst/>
          </a:prstGeom>
          <a:noFill/>
          <a:effectLst>
            <a:outerShdw blurRad="50800" dist="76200" dir="10800000" algn="r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902E612-AD9A-19EC-2AC4-51D54A1FD7E1}"/>
              </a:ext>
            </a:extLst>
          </p:cNvPr>
          <p:cNvSpPr txBox="1">
            <a:spLocks/>
          </p:cNvSpPr>
          <p:nvPr/>
        </p:nvSpPr>
        <p:spPr>
          <a:xfrm>
            <a:off x="7660608" y="845969"/>
            <a:ext cx="3752398" cy="815697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b="1" cap="small" dirty="0">
                <a:gradFill>
                  <a:gsLst>
                    <a:gs pos="0">
                      <a:schemeClr val="bg1"/>
                    </a:gs>
                    <a:gs pos="75000">
                      <a:srgbClr val="90C226"/>
                    </a:gs>
                  </a:gsLst>
                  <a:lin ang="2700000" scaled="1"/>
                </a:gra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25400" dir="5400000" algn="t" rotWithShape="0">
                    <a:prstClr val="black">
                      <a:alpha val="80000"/>
                    </a:prstClr>
                  </a:outerShdw>
                </a:effectLst>
              </a:rPr>
              <a:t>Corruption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1F677A-F04E-FE88-D394-D207D65E0453}"/>
              </a:ext>
            </a:extLst>
          </p:cNvPr>
          <p:cNvSpPr txBox="1">
            <a:spLocks/>
          </p:cNvSpPr>
          <p:nvPr/>
        </p:nvSpPr>
        <p:spPr>
          <a:xfrm>
            <a:off x="7286314" y="2354845"/>
            <a:ext cx="4548464" cy="1766182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Think of some examples of the corrupt practices below.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b="1" cap="small" dirty="0">
                <a:gradFill>
                  <a:gsLst>
                    <a:gs pos="52000">
                      <a:srgbClr val="D8E9B3"/>
                    </a:gs>
                    <a:gs pos="74000">
                      <a:srgbClr val="E4F0CB"/>
                    </a:gs>
                    <a:gs pos="96000">
                      <a:srgbClr val="EDF5DC"/>
                    </a:gs>
                    <a:gs pos="0">
                      <a:schemeClr val="bg1"/>
                    </a:gs>
                  </a:gsLst>
                  <a:lin ang="2700000" scaled="1"/>
                </a:gradFill>
              </a:rPr>
              <a:t>In your opinion, in which of the countries below are these corrupt practices more probable? Why?</a:t>
            </a:r>
            <a:endParaRPr lang="en-US" sz="2000" dirty="0">
              <a:gradFill>
                <a:gsLst>
                  <a:gs pos="52000">
                    <a:srgbClr val="D8E9B3"/>
                  </a:gs>
                  <a:gs pos="74000">
                    <a:srgbClr val="E4F0CB"/>
                  </a:gs>
                  <a:gs pos="96000">
                    <a:srgbClr val="EDF5DC"/>
                  </a:gs>
                  <a:gs pos="0">
                    <a:schemeClr val="bg1"/>
                  </a:gs>
                </a:gsLst>
                <a:lin ang="27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43781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3626</TotalTime>
  <Words>869</Words>
  <Application>Microsoft Office PowerPoint</Application>
  <PresentationFormat>Widescreen</PresentationFormat>
  <Paragraphs>167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Trebuchet MS</vt:lpstr>
      <vt:lpstr>Wingdings 3</vt:lpstr>
      <vt:lpstr>Facet</vt:lpstr>
      <vt:lpstr>PowerPoint Presentation</vt:lpstr>
      <vt:lpstr>Bullfighting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Individual vs. Society</vt:lpstr>
      <vt:lpstr>PowerPoint Presentation</vt:lpstr>
      <vt:lpstr>PowerPoint Presentation</vt:lpstr>
      <vt:lpstr>PowerPoint Presentation</vt:lpstr>
      <vt:lpstr>Social relationships</vt:lpstr>
      <vt:lpstr>The gears</vt:lpstr>
      <vt:lpstr>Formal interaction</vt:lpstr>
      <vt:lpstr>  Impulsiveness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Mundo diverso</dc:title>
  <dc:creator>Gonzalez Garcia Javier</dc:creator>
  <cp:lastModifiedBy>Gonzalez Garcia Javier</cp:lastModifiedBy>
  <cp:revision>287</cp:revision>
  <dcterms:created xsi:type="dcterms:W3CDTF">2019-03-18T10:57:40Z</dcterms:created>
  <dcterms:modified xsi:type="dcterms:W3CDTF">2024-04-26T12:22:24Z</dcterms:modified>
</cp:coreProperties>
</file>