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ink/ink1.xml" ContentType="application/inkml+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ink/ink2.xml" ContentType="application/inkml+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1"/>
  </p:sldMasterIdLst>
  <p:notesMasterIdLst>
    <p:notesMasterId r:id="rId20"/>
  </p:notesMasterIdLst>
  <p:sldIdLst>
    <p:sldId id="256" r:id="rId2"/>
    <p:sldId id="347" r:id="rId3"/>
    <p:sldId id="300" r:id="rId4"/>
    <p:sldId id="349" r:id="rId5"/>
    <p:sldId id="340" r:id="rId6"/>
    <p:sldId id="336" r:id="rId7"/>
    <p:sldId id="338" r:id="rId8"/>
    <p:sldId id="339" r:id="rId9"/>
    <p:sldId id="259" r:id="rId10"/>
    <p:sldId id="341" r:id="rId11"/>
    <p:sldId id="342" r:id="rId12"/>
    <p:sldId id="343" r:id="rId13"/>
    <p:sldId id="350" r:id="rId14"/>
    <p:sldId id="293" r:id="rId15"/>
    <p:sldId id="358" r:id="rId16"/>
    <p:sldId id="351" r:id="rId17"/>
    <p:sldId id="345" r:id="rId18"/>
    <p:sldId id="314" r:id="rId19"/>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92" y="96"/>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1.xml.rels><?xml version="1.0" encoding="UTF-8" standalone="yes"?>
<Relationships xmlns="http://schemas.openxmlformats.org/package/2006/relationships"><Relationship Id="rId2" Type="http://schemas.openxmlformats.org/officeDocument/2006/relationships/hyperlink" Target="https://www.finanssivalvonta.fi/paaomamarkkinat/liikketaanlaskijat-ja-sijoitustajat/sisapiiriasiat/sisapiiritiedon-julkistaminen-ja-julkistamisen-lykkaaminen/" TargetMode="External"/><Relationship Id="rId1" Type="http://schemas.openxmlformats.org/officeDocument/2006/relationships/hyperlink" Target="https://www.finanssivalvonta.fi/paaomamarkkinat/liikketaanlaskijat-ja-sijoitustajat/sisapiiriasiat" TargetMode="External"/></Relationships>
</file>

<file path=ppt/diagrams/_rels/drawing1.xml.rels><?xml version="1.0" encoding="UTF-8" standalone="yes"?>
<Relationships xmlns="http://schemas.openxmlformats.org/package/2006/relationships"><Relationship Id="rId2" Type="http://schemas.openxmlformats.org/officeDocument/2006/relationships/hyperlink" Target="https://www.finanssivalvonta.fi/paaomamarkkinat/liikketaanlaskijat-ja-sijoitustajat/sisapiiriasiat/sisapiiritiedon-julkistaminen-ja-julkistamisen-lykkaaminen/" TargetMode="External"/><Relationship Id="rId1" Type="http://schemas.openxmlformats.org/officeDocument/2006/relationships/hyperlink" Target="https://www.finanssivalvonta.fi/paaomamarkkinat/liikketaanlaskijat-ja-sijoitustajat/sisapiiriasiat" TargetMode="Externa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5815A9-ADE7-467D-A153-2A6FFCD368C9}" type="doc">
      <dgm:prSet loTypeId="urn:microsoft.com/office/officeart/2005/8/layout/target3" loCatId="relationship" qsTypeId="urn:microsoft.com/office/officeart/2005/8/quickstyle/3d5" qsCatId="3D" csTypeId="urn:microsoft.com/office/officeart/2005/8/colors/accent1_4" csCatId="accent1"/>
      <dgm:spPr/>
      <dgm:t>
        <a:bodyPr/>
        <a:lstStyle/>
        <a:p>
          <a:endParaRPr lang="fi-FI"/>
        </a:p>
      </dgm:t>
    </dgm:pt>
    <dgm:pt modelId="{544260B3-4C71-464F-B988-E1454291FE30}">
      <dgm:prSet/>
      <dgm:spPr/>
      <dgm:t>
        <a:bodyPr/>
        <a:lstStyle/>
        <a:p>
          <a:r>
            <a:rPr lang="en-US" b="1" baseline="0"/>
            <a:t>Disclosure of inside information is generally prohibited (e.g. FinFSA instruction:  </a:t>
          </a:r>
          <a:r>
            <a:rPr lang="en-US" b="1" baseline="0">
              <a:hlinkClick xmlns:r="http://schemas.openxmlformats.org/officeDocument/2006/relationships" r:id="rId1"/>
            </a:rPr>
            <a:t>https://www.finanssivalvonta.fi/paaomamarkkinat/liikketaanlaskijat-ja-sijoitustajat/sisapiiriasiat</a:t>
          </a:r>
          <a:r>
            <a:rPr lang="en-US" b="1" baseline="0"/>
            <a:t> )</a:t>
          </a:r>
          <a:endParaRPr lang="fi-FI"/>
        </a:p>
      </dgm:t>
    </dgm:pt>
    <dgm:pt modelId="{52B38F28-60AD-41B9-8D80-1E99EE2DF989}" type="parTrans" cxnId="{3D771FED-04DF-450C-ACC7-B8CF400E9B54}">
      <dgm:prSet/>
      <dgm:spPr/>
      <dgm:t>
        <a:bodyPr/>
        <a:lstStyle/>
        <a:p>
          <a:endParaRPr lang="fi-FI"/>
        </a:p>
      </dgm:t>
    </dgm:pt>
    <dgm:pt modelId="{D46EC588-DACE-4D00-8FAF-21FDD0560F2C}" type="sibTrans" cxnId="{3D771FED-04DF-450C-ACC7-B8CF400E9B54}">
      <dgm:prSet/>
      <dgm:spPr/>
      <dgm:t>
        <a:bodyPr/>
        <a:lstStyle/>
        <a:p>
          <a:endParaRPr lang="fi-FI"/>
        </a:p>
      </dgm:t>
    </dgm:pt>
    <dgm:pt modelId="{3A49AB96-3010-4E22-8375-A03C94FE4F37}">
      <dgm:prSet/>
      <dgm:spPr/>
      <dgm:t>
        <a:bodyPr/>
        <a:lstStyle/>
        <a:p>
          <a:r>
            <a:rPr lang="en-US" b="1" baseline="0"/>
            <a:t>However, the disclosure of inside information is permitted if it occurs </a:t>
          </a:r>
          <a:endParaRPr lang="fi-FI"/>
        </a:p>
      </dgm:t>
    </dgm:pt>
    <dgm:pt modelId="{8FDECCC3-DF6F-4B49-A2D4-C51682AE495A}" type="parTrans" cxnId="{C349F41F-B8FF-42F4-8FBE-876296A1B49B}">
      <dgm:prSet/>
      <dgm:spPr/>
      <dgm:t>
        <a:bodyPr/>
        <a:lstStyle/>
        <a:p>
          <a:endParaRPr lang="fi-FI"/>
        </a:p>
      </dgm:t>
    </dgm:pt>
    <dgm:pt modelId="{87412687-5FD4-433A-857E-67A5FDF8ECDC}" type="sibTrans" cxnId="{C349F41F-B8FF-42F4-8FBE-876296A1B49B}">
      <dgm:prSet/>
      <dgm:spPr/>
      <dgm:t>
        <a:bodyPr/>
        <a:lstStyle/>
        <a:p>
          <a:endParaRPr lang="fi-FI"/>
        </a:p>
      </dgm:t>
    </dgm:pt>
    <dgm:pt modelId="{A39BD15E-3F03-47E6-9516-4C704D43427A}">
      <dgm:prSet/>
      <dgm:spPr/>
      <dgm:t>
        <a:bodyPr/>
        <a:lstStyle/>
        <a:p>
          <a:r>
            <a:rPr lang="en-US" baseline="0"/>
            <a:t>as part of the normal performance of the job, profession or duties of the person disclosing the information. </a:t>
          </a:r>
          <a:endParaRPr lang="fi-FI"/>
        </a:p>
      </dgm:t>
    </dgm:pt>
    <dgm:pt modelId="{514AED5A-EA88-48F8-BB5F-A6CEF72958E8}" type="parTrans" cxnId="{67CD8C8E-A6DF-4B2C-A981-0D1A5940A560}">
      <dgm:prSet/>
      <dgm:spPr/>
      <dgm:t>
        <a:bodyPr/>
        <a:lstStyle/>
        <a:p>
          <a:endParaRPr lang="fi-FI"/>
        </a:p>
      </dgm:t>
    </dgm:pt>
    <dgm:pt modelId="{4A09EF24-9A4B-43A1-846D-6411E553334D}" type="sibTrans" cxnId="{67CD8C8E-A6DF-4B2C-A981-0D1A5940A560}">
      <dgm:prSet/>
      <dgm:spPr/>
      <dgm:t>
        <a:bodyPr/>
        <a:lstStyle/>
        <a:p>
          <a:endParaRPr lang="fi-FI"/>
        </a:p>
      </dgm:t>
    </dgm:pt>
    <dgm:pt modelId="{34069BF0-BEC6-4309-B5C1-E4036580FAC3}">
      <dgm:prSet/>
      <dgm:spPr/>
      <dgm:t>
        <a:bodyPr/>
        <a:lstStyle/>
        <a:p>
          <a:r>
            <a:rPr lang="en-US" baseline="0"/>
            <a:t>Inside information may only be disclosed to the extent necessary for the performance of one's own duties.</a:t>
          </a:r>
          <a:endParaRPr lang="fi-FI"/>
        </a:p>
      </dgm:t>
    </dgm:pt>
    <dgm:pt modelId="{57752A74-C989-46BC-89C4-F2C1B2C6D937}" type="parTrans" cxnId="{56921799-D7F1-4DAB-B3DC-AC62F796CA06}">
      <dgm:prSet/>
      <dgm:spPr/>
      <dgm:t>
        <a:bodyPr/>
        <a:lstStyle/>
        <a:p>
          <a:endParaRPr lang="fi-FI"/>
        </a:p>
      </dgm:t>
    </dgm:pt>
    <dgm:pt modelId="{A9408585-05B8-4594-916C-F9F74BA703F7}" type="sibTrans" cxnId="{56921799-D7F1-4DAB-B3DC-AC62F796CA06}">
      <dgm:prSet/>
      <dgm:spPr/>
      <dgm:t>
        <a:bodyPr/>
        <a:lstStyle/>
        <a:p>
          <a:endParaRPr lang="fi-FI"/>
        </a:p>
      </dgm:t>
    </dgm:pt>
    <dgm:pt modelId="{8745AAF6-00D8-4133-B485-0D672F5E8153}">
      <dgm:prSet/>
      <dgm:spPr/>
      <dgm:t>
        <a:bodyPr/>
        <a:lstStyle/>
        <a:p>
          <a:r>
            <a:rPr lang="en-US" b="1" baseline="0"/>
            <a:t>The issuer must disclose inside information as soon as possible.(a FinFSA instruction:  </a:t>
          </a:r>
          <a:r>
            <a:rPr lang="en-US" b="1" baseline="0">
              <a:hlinkClick xmlns:r="http://schemas.openxmlformats.org/officeDocument/2006/relationships" r:id="rId2"/>
            </a:rPr>
            <a:t>https://www.finanssivalvonta.fi/paaomamarkkinat/liikketaanlaskijat-ja-sijoitustajat/sisapiiriasiat/sisapiiritiedon-julkistaminen-ja-julkistamisen-lykkaaminen/</a:t>
          </a:r>
          <a:r>
            <a:rPr lang="en-US" b="1" baseline="0"/>
            <a:t> )</a:t>
          </a:r>
          <a:endParaRPr lang="fi-FI"/>
        </a:p>
      </dgm:t>
    </dgm:pt>
    <dgm:pt modelId="{B6338972-16D6-4D75-B826-11A7BF7FB8D2}" type="parTrans" cxnId="{C3BC0A80-47A5-4C7A-81A8-0A5897280F86}">
      <dgm:prSet/>
      <dgm:spPr/>
      <dgm:t>
        <a:bodyPr/>
        <a:lstStyle/>
        <a:p>
          <a:endParaRPr lang="fi-FI"/>
        </a:p>
      </dgm:t>
    </dgm:pt>
    <dgm:pt modelId="{1AECFFFD-767B-4C71-844E-6F0CA98D96F7}" type="sibTrans" cxnId="{C3BC0A80-47A5-4C7A-81A8-0A5897280F86}">
      <dgm:prSet/>
      <dgm:spPr/>
      <dgm:t>
        <a:bodyPr/>
        <a:lstStyle/>
        <a:p>
          <a:endParaRPr lang="fi-FI"/>
        </a:p>
      </dgm:t>
    </dgm:pt>
    <dgm:pt modelId="{B6F24F54-2528-4278-BBD1-5BF8FD1CDD00}">
      <dgm:prSet/>
      <dgm:spPr/>
      <dgm:t>
        <a:bodyPr/>
        <a:lstStyle/>
        <a:p>
          <a:r>
            <a:rPr lang="en-US" b="1" baseline="0" dirty="0"/>
            <a:t>However, the issuer may, at its own risk, defer the disclosure of inside information if all of the following conditions are met (MAR Article 17):</a:t>
          </a:r>
          <a:endParaRPr lang="fi-FI" dirty="0"/>
        </a:p>
      </dgm:t>
    </dgm:pt>
    <dgm:pt modelId="{E53E9703-96F4-47F9-A5B6-889C57F94CCB}" type="parTrans" cxnId="{7B17FA22-88C5-4C5A-A161-11A4C89903A3}">
      <dgm:prSet/>
      <dgm:spPr/>
      <dgm:t>
        <a:bodyPr/>
        <a:lstStyle/>
        <a:p>
          <a:endParaRPr lang="fi-FI"/>
        </a:p>
      </dgm:t>
    </dgm:pt>
    <dgm:pt modelId="{3D2C0BC5-1235-4025-8318-E37397ECC022}" type="sibTrans" cxnId="{7B17FA22-88C5-4C5A-A161-11A4C89903A3}">
      <dgm:prSet/>
      <dgm:spPr/>
      <dgm:t>
        <a:bodyPr/>
        <a:lstStyle/>
        <a:p>
          <a:endParaRPr lang="fi-FI"/>
        </a:p>
      </dgm:t>
    </dgm:pt>
    <dgm:pt modelId="{1030A977-3B47-4502-A18E-27C3A94E1591}">
      <dgm:prSet/>
      <dgm:spPr/>
      <dgm:t>
        <a:bodyPr/>
        <a:lstStyle/>
        <a:p>
          <a:r>
            <a:rPr lang="en-US" baseline="0"/>
            <a:t>immediate disclosure is likely to jeopardize the legitimate interests of the issuer,</a:t>
          </a:r>
          <a:endParaRPr lang="fi-FI"/>
        </a:p>
      </dgm:t>
    </dgm:pt>
    <dgm:pt modelId="{C9F3B148-F56C-442A-9C35-878235E8DF42}" type="parTrans" cxnId="{40831D1B-F55F-4A67-A661-92EF1EBEE6D5}">
      <dgm:prSet/>
      <dgm:spPr/>
      <dgm:t>
        <a:bodyPr/>
        <a:lstStyle/>
        <a:p>
          <a:endParaRPr lang="fi-FI"/>
        </a:p>
      </dgm:t>
    </dgm:pt>
    <dgm:pt modelId="{CBC84A4E-F94E-42E6-857D-F3D14CC46761}" type="sibTrans" cxnId="{40831D1B-F55F-4A67-A661-92EF1EBEE6D5}">
      <dgm:prSet/>
      <dgm:spPr/>
      <dgm:t>
        <a:bodyPr/>
        <a:lstStyle/>
        <a:p>
          <a:endParaRPr lang="fi-FI"/>
        </a:p>
      </dgm:t>
    </dgm:pt>
    <dgm:pt modelId="{FCCFFE67-092C-49E0-B4C2-0E200B17DD49}">
      <dgm:prSet/>
      <dgm:spPr/>
      <dgm:t>
        <a:bodyPr/>
        <a:lstStyle/>
        <a:p>
          <a:r>
            <a:rPr lang="en-US" baseline="0"/>
            <a:t>postponement would not be likely to mislead the public and</a:t>
          </a:r>
          <a:endParaRPr lang="fi-FI"/>
        </a:p>
      </dgm:t>
    </dgm:pt>
    <dgm:pt modelId="{34D41839-35F8-4EC4-9DBB-34BAA97E7E93}" type="parTrans" cxnId="{B0F83A00-1AEF-4CD2-8801-CD604AE6D2E9}">
      <dgm:prSet/>
      <dgm:spPr/>
      <dgm:t>
        <a:bodyPr/>
        <a:lstStyle/>
        <a:p>
          <a:endParaRPr lang="fi-FI"/>
        </a:p>
      </dgm:t>
    </dgm:pt>
    <dgm:pt modelId="{87FEEA2A-2010-4CA9-B03E-EF2203365AE9}" type="sibTrans" cxnId="{B0F83A00-1AEF-4CD2-8801-CD604AE6D2E9}">
      <dgm:prSet/>
      <dgm:spPr/>
      <dgm:t>
        <a:bodyPr/>
        <a:lstStyle/>
        <a:p>
          <a:endParaRPr lang="fi-FI"/>
        </a:p>
      </dgm:t>
    </dgm:pt>
    <dgm:pt modelId="{67DF6ACE-2BE1-42E8-8E2F-68D99EDFCBC0}">
      <dgm:prSet/>
      <dgm:spPr/>
      <dgm:t>
        <a:bodyPr/>
        <a:lstStyle/>
        <a:p>
          <a:r>
            <a:rPr lang="en-US" baseline="0"/>
            <a:t>the confidentiality of that information can be guaranteed.</a:t>
          </a:r>
          <a:endParaRPr lang="fi-FI"/>
        </a:p>
      </dgm:t>
    </dgm:pt>
    <dgm:pt modelId="{2DED08A0-32EA-4B15-BC93-482EB3693D31}" type="parTrans" cxnId="{3D808F5D-988B-42F4-B578-82C34C85DA8A}">
      <dgm:prSet/>
      <dgm:spPr/>
      <dgm:t>
        <a:bodyPr/>
        <a:lstStyle/>
        <a:p>
          <a:endParaRPr lang="fi-FI"/>
        </a:p>
      </dgm:t>
    </dgm:pt>
    <dgm:pt modelId="{3E50B5E8-4642-4079-8B75-E0E5E47413CE}" type="sibTrans" cxnId="{3D808F5D-988B-42F4-B578-82C34C85DA8A}">
      <dgm:prSet/>
      <dgm:spPr/>
      <dgm:t>
        <a:bodyPr/>
        <a:lstStyle/>
        <a:p>
          <a:endParaRPr lang="fi-FI"/>
        </a:p>
      </dgm:t>
    </dgm:pt>
    <dgm:pt modelId="{FFD89064-8B34-48C1-A99B-25442E6DE8F3}" type="pres">
      <dgm:prSet presAssocID="{1E5815A9-ADE7-467D-A153-2A6FFCD368C9}" presName="Name0" presStyleCnt="0">
        <dgm:presLayoutVars>
          <dgm:chMax val="7"/>
          <dgm:dir/>
          <dgm:animLvl val="lvl"/>
          <dgm:resizeHandles val="exact"/>
        </dgm:presLayoutVars>
      </dgm:prSet>
      <dgm:spPr/>
    </dgm:pt>
    <dgm:pt modelId="{5CB45219-4CF8-460A-8F5E-0411A060365F}" type="pres">
      <dgm:prSet presAssocID="{544260B3-4C71-464F-B988-E1454291FE30}" presName="circle1" presStyleLbl="node1" presStyleIdx="0" presStyleCnt="4"/>
      <dgm:spPr/>
    </dgm:pt>
    <dgm:pt modelId="{822A56D8-FAB0-4BAB-BD17-7937E12E8110}" type="pres">
      <dgm:prSet presAssocID="{544260B3-4C71-464F-B988-E1454291FE30}" presName="space" presStyleCnt="0"/>
      <dgm:spPr/>
    </dgm:pt>
    <dgm:pt modelId="{25CF72C1-D7F6-47D9-8D1E-A9ED2878BAAA}" type="pres">
      <dgm:prSet presAssocID="{544260B3-4C71-464F-B988-E1454291FE30}" presName="rect1" presStyleLbl="alignAcc1" presStyleIdx="0" presStyleCnt="4"/>
      <dgm:spPr/>
    </dgm:pt>
    <dgm:pt modelId="{E1013CF0-455F-44CB-BC88-7BF6BDEEC13A}" type="pres">
      <dgm:prSet presAssocID="{3A49AB96-3010-4E22-8375-A03C94FE4F37}" presName="vertSpace2" presStyleLbl="node1" presStyleIdx="0" presStyleCnt="4"/>
      <dgm:spPr/>
    </dgm:pt>
    <dgm:pt modelId="{E1D1C840-242C-4F78-AD0E-7DF927E756B9}" type="pres">
      <dgm:prSet presAssocID="{3A49AB96-3010-4E22-8375-A03C94FE4F37}" presName="circle2" presStyleLbl="node1" presStyleIdx="1" presStyleCnt="4"/>
      <dgm:spPr/>
    </dgm:pt>
    <dgm:pt modelId="{427F8877-17A0-41AA-A685-20197D7A38C1}" type="pres">
      <dgm:prSet presAssocID="{3A49AB96-3010-4E22-8375-A03C94FE4F37}" presName="rect2" presStyleLbl="alignAcc1" presStyleIdx="1" presStyleCnt="4"/>
      <dgm:spPr/>
    </dgm:pt>
    <dgm:pt modelId="{7372C0CF-A072-4AD6-AAA8-7BCF723F7AF0}" type="pres">
      <dgm:prSet presAssocID="{8745AAF6-00D8-4133-B485-0D672F5E8153}" presName="vertSpace3" presStyleLbl="node1" presStyleIdx="1" presStyleCnt="4"/>
      <dgm:spPr/>
    </dgm:pt>
    <dgm:pt modelId="{235317BF-A0D4-48FD-9C67-A189C595CF9D}" type="pres">
      <dgm:prSet presAssocID="{8745AAF6-00D8-4133-B485-0D672F5E8153}" presName="circle3" presStyleLbl="node1" presStyleIdx="2" presStyleCnt="4"/>
      <dgm:spPr/>
    </dgm:pt>
    <dgm:pt modelId="{1C0DD18F-B632-4D42-8367-F38BE7C6DE34}" type="pres">
      <dgm:prSet presAssocID="{8745AAF6-00D8-4133-B485-0D672F5E8153}" presName="rect3" presStyleLbl="alignAcc1" presStyleIdx="2" presStyleCnt="4"/>
      <dgm:spPr/>
    </dgm:pt>
    <dgm:pt modelId="{F3CD5528-3F11-4B08-9FD6-769E030CCDBA}" type="pres">
      <dgm:prSet presAssocID="{B6F24F54-2528-4278-BBD1-5BF8FD1CDD00}" presName="vertSpace4" presStyleLbl="node1" presStyleIdx="2" presStyleCnt="4"/>
      <dgm:spPr/>
    </dgm:pt>
    <dgm:pt modelId="{545DB54D-339F-4FE9-9EA7-BDBD40285AF7}" type="pres">
      <dgm:prSet presAssocID="{B6F24F54-2528-4278-BBD1-5BF8FD1CDD00}" presName="circle4" presStyleLbl="node1" presStyleIdx="3" presStyleCnt="4"/>
      <dgm:spPr/>
    </dgm:pt>
    <dgm:pt modelId="{A149FF95-4D3B-487D-9A16-0F21203F4FEF}" type="pres">
      <dgm:prSet presAssocID="{B6F24F54-2528-4278-BBD1-5BF8FD1CDD00}" presName="rect4" presStyleLbl="alignAcc1" presStyleIdx="3" presStyleCnt="4"/>
      <dgm:spPr/>
    </dgm:pt>
    <dgm:pt modelId="{169E8A33-F4D4-4FCC-88CC-C4F19099E133}" type="pres">
      <dgm:prSet presAssocID="{544260B3-4C71-464F-B988-E1454291FE30}" presName="rect1ParTx" presStyleLbl="alignAcc1" presStyleIdx="3" presStyleCnt="4">
        <dgm:presLayoutVars>
          <dgm:chMax val="1"/>
          <dgm:bulletEnabled val="1"/>
        </dgm:presLayoutVars>
      </dgm:prSet>
      <dgm:spPr/>
    </dgm:pt>
    <dgm:pt modelId="{173A3C2A-C662-4E58-8B10-EFB700243AFC}" type="pres">
      <dgm:prSet presAssocID="{544260B3-4C71-464F-B988-E1454291FE30}" presName="rect1ChTx" presStyleLbl="alignAcc1" presStyleIdx="3" presStyleCnt="4">
        <dgm:presLayoutVars>
          <dgm:bulletEnabled val="1"/>
        </dgm:presLayoutVars>
      </dgm:prSet>
      <dgm:spPr/>
    </dgm:pt>
    <dgm:pt modelId="{70B75608-4F9C-44C8-A373-86BBBA2DC634}" type="pres">
      <dgm:prSet presAssocID="{3A49AB96-3010-4E22-8375-A03C94FE4F37}" presName="rect2ParTx" presStyleLbl="alignAcc1" presStyleIdx="3" presStyleCnt="4">
        <dgm:presLayoutVars>
          <dgm:chMax val="1"/>
          <dgm:bulletEnabled val="1"/>
        </dgm:presLayoutVars>
      </dgm:prSet>
      <dgm:spPr/>
    </dgm:pt>
    <dgm:pt modelId="{271EF6D3-4C1A-4293-B8D9-6638494752D1}" type="pres">
      <dgm:prSet presAssocID="{3A49AB96-3010-4E22-8375-A03C94FE4F37}" presName="rect2ChTx" presStyleLbl="alignAcc1" presStyleIdx="3" presStyleCnt="4">
        <dgm:presLayoutVars>
          <dgm:bulletEnabled val="1"/>
        </dgm:presLayoutVars>
      </dgm:prSet>
      <dgm:spPr/>
    </dgm:pt>
    <dgm:pt modelId="{EE81DA94-06EF-46BD-A2F1-E3C01F5A38F9}" type="pres">
      <dgm:prSet presAssocID="{8745AAF6-00D8-4133-B485-0D672F5E8153}" presName="rect3ParTx" presStyleLbl="alignAcc1" presStyleIdx="3" presStyleCnt="4">
        <dgm:presLayoutVars>
          <dgm:chMax val="1"/>
          <dgm:bulletEnabled val="1"/>
        </dgm:presLayoutVars>
      </dgm:prSet>
      <dgm:spPr/>
    </dgm:pt>
    <dgm:pt modelId="{4545608C-0D6D-46EE-91DB-DCD490630573}" type="pres">
      <dgm:prSet presAssocID="{8745AAF6-00D8-4133-B485-0D672F5E8153}" presName="rect3ChTx" presStyleLbl="alignAcc1" presStyleIdx="3" presStyleCnt="4">
        <dgm:presLayoutVars>
          <dgm:bulletEnabled val="1"/>
        </dgm:presLayoutVars>
      </dgm:prSet>
      <dgm:spPr/>
    </dgm:pt>
    <dgm:pt modelId="{9E9C16A0-395E-4AFA-9436-50ADF82C3ABC}" type="pres">
      <dgm:prSet presAssocID="{B6F24F54-2528-4278-BBD1-5BF8FD1CDD00}" presName="rect4ParTx" presStyleLbl="alignAcc1" presStyleIdx="3" presStyleCnt="4">
        <dgm:presLayoutVars>
          <dgm:chMax val="1"/>
          <dgm:bulletEnabled val="1"/>
        </dgm:presLayoutVars>
      </dgm:prSet>
      <dgm:spPr/>
    </dgm:pt>
    <dgm:pt modelId="{74B5B4A2-560B-4D62-BC19-C7CEE58020A6}" type="pres">
      <dgm:prSet presAssocID="{B6F24F54-2528-4278-BBD1-5BF8FD1CDD00}" presName="rect4ChTx" presStyleLbl="alignAcc1" presStyleIdx="3" presStyleCnt="4">
        <dgm:presLayoutVars>
          <dgm:bulletEnabled val="1"/>
        </dgm:presLayoutVars>
      </dgm:prSet>
      <dgm:spPr/>
    </dgm:pt>
  </dgm:ptLst>
  <dgm:cxnLst>
    <dgm:cxn modelId="{B0F83A00-1AEF-4CD2-8801-CD604AE6D2E9}" srcId="{B6F24F54-2528-4278-BBD1-5BF8FD1CDD00}" destId="{FCCFFE67-092C-49E0-B4C2-0E200B17DD49}" srcOrd="1" destOrd="0" parTransId="{34D41839-35F8-4EC4-9DBB-34BAA97E7E93}" sibTransId="{87FEEA2A-2010-4CA9-B03E-EF2203365AE9}"/>
    <dgm:cxn modelId="{1DEA8112-319D-440E-BB98-9014E467C6C8}" type="presOf" srcId="{8745AAF6-00D8-4133-B485-0D672F5E8153}" destId="{1C0DD18F-B632-4D42-8367-F38BE7C6DE34}" srcOrd="0" destOrd="0" presId="urn:microsoft.com/office/officeart/2005/8/layout/target3"/>
    <dgm:cxn modelId="{40831D1B-F55F-4A67-A661-92EF1EBEE6D5}" srcId="{B6F24F54-2528-4278-BBD1-5BF8FD1CDD00}" destId="{1030A977-3B47-4502-A18E-27C3A94E1591}" srcOrd="0" destOrd="0" parTransId="{C9F3B148-F56C-442A-9C35-878235E8DF42}" sibTransId="{CBC84A4E-F94E-42E6-857D-F3D14CC46761}"/>
    <dgm:cxn modelId="{B4D8921D-B516-40FD-8A53-390B8404F5C0}" type="presOf" srcId="{B6F24F54-2528-4278-BBD1-5BF8FD1CDD00}" destId="{9E9C16A0-395E-4AFA-9436-50ADF82C3ABC}" srcOrd="1" destOrd="0" presId="urn:microsoft.com/office/officeart/2005/8/layout/target3"/>
    <dgm:cxn modelId="{C349F41F-B8FF-42F4-8FBE-876296A1B49B}" srcId="{1E5815A9-ADE7-467D-A153-2A6FFCD368C9}" destId="{3A49AB96-3010-4E22-8375-A03C94FE4F37}" srcOrd="1" destOrd="0" parTransId="{8FDECCC3-DF6F-4B49-A2D4-C51682AE495A}" sibTransId="{87412687-5FD4-433A-857E-67A5FDF8ECDC}"/>
    <dgm:cxn modelId="{7B17FA22-88C5-4C5A-A161-11A4C89903A3}" srcId="{1E5815A9-ADE7-467D-A153-2A6FFCD368C9}" destId="{B6F24F54-2528-4278-BBD1-5BF8FD1CDD00}" srcOrd="3" destOrd="0" parTransId="{E53E9703-96F4-47F9-A5B6-889C57F94CCB}" sibTransId="{3D2C0BC5-1235-4025-8318-E37397ECC022}"/>
    <dgm:cxn modelId="{5832673C-455A-4788-BB02-62B91AB00CDD}" type="presOf" srcId="{8745AAF6-00D8-4133-B485-0D672F5E8153}" destId="{EE81DA94-06EF-46BD-A2F1-E3C01F5A38F9}" srcOrd="1" destOrd="0" presId="urn:microsoft.com/office/officeart/2005/8/layout/target3"/>
    <dgm:cxn modelId="{8248685C-CDD3-4530-B1B5-31386ED22160}" type="presOf" srcId="{A39BD15E-3F03-47E6-9516-4C704D43427A}" destId="{271EF6D3-4C1A-4293-B8D9-6638494752D1}" srcOrd="0" destOrd="0" presId="urn:microsoft.com/office/officeart/2005/8/layout/target3"/>
    <dgm:cxn modelId="{3D808F5D-988B-42F4-B578-82C34C85DA8A}" srcId="{B6F24F54-2528-4278-BBD1-5BF8FD1CDD00}" destId="{67DF6ACE-2BE1-42E8-8E2F-68D99EDFCBC0}" srcOrd="2" destOrd="0" parTransId="{2DED08A0-32EA-4B15-BC93-482EB3693D31}" sibTransId="{3E50B5E8-4642-4079-8B75-E0E5E47413CE}"/>
    <dgm:cxn modelId="{6AA03C62-6C4D-4671-8EE6-0CCCA6CB6767}" type="presOf" srcId="{1E5815A9-ADE7-467D-A153-2A6FFCD368C9}" destId="{FFD89064-8B34-48C1-A99B-25442E6DE8F3}" srcOrd="0" destOrd="0" presId="urn:microsoft.com/office/officeart/2005/8/layout/target3"/>
    <dgm:cxn modelId="{01C27146-593F-4590-BFD4-EF0A15C5DEE2}" type="presOf" srcId="{3A49AB96-3010-4E22-8375-A03C94FE4F37}" destId="{70B75608-4F9C-44C8-A373-86BBBA2DC634}" srcOrd="1" destOrd="0" presId="urn:microsoft.com/office/officeart/2005/8/layout/target3"/>
    <dgm:cxn modelId="{65A2C66E-F0E2-4D83-A00B-3E48CC8ABAA9}" type="presOf" srcId="{544260B3-4C71-464F-B988-E1454291FE30}" destId="{169E8A33-F4D4-4FCC-88CC-C4F19099E133}" srcOrd="1" destOrd="0" presId="urn:microsoft.com/office/officeart/2005/8/layout/target3"/>
    <dgm:cxn modelId="{928BA372-C97E-497C-AFB1-19FF3786157C}" type="presOf" srcId="{3A49AB96-3010-4E22-8375-A03C94FE4F37}" destId="{427F8877-17A0-41AA-A685-20197D7A38C1}" srcOrd="0" destOrd="0" presId="urn:microsoft.com/office/officeart/2005/8/layout/target3"/>
    <dgm:cxn modelId="{C3BC0A80-47A5-4C7A-81A8-0A5897280F86}" srcId="{1E5815A9-ADE7-467D-A153-2A6FFCD368C9}" destId="{8745AAF6-00D8-4133-B485-0D672F5E8153}" srcOrd="2" destOrd="0" parTransId="{B6338972-16D6-4D75-B826-11A7BF7FB8D2}" sibTransId="{1AECFFFD-767B-4C71-844E-6F0CA98D96F7}"/>
    <dgm:cxn modelId="{67CD8C8E-A6DF-4B2C-A981-0D1A5940A560}" srcId="{3A49AB96-3010-4E22-8375-A03C94FE4F37}" destId="{A39BD15E-3F03-47E6-9516-4C704D43427A}" srcOrd="0" destOrd="0" parTransId="{514AED5A-EA88-48F8-BB5F-A6CEF72958E8}" sibTransId="{4A09EF24-9A4B-43A1-846D-6411E553334D}"/>
    <dgm:cxn modelId="{56921799-D7F1-4DAB-B3DC-AC62F796CA06}" srcId="{3A49AB96-3010-4E22-8375-A03C94FE4F37}" destId="{34069BF0-BEC6-4309-B5C1-E4036580FAC3}" srcOrd="1" destOrd="0" parTransId="{57752A74-C989-46BC-89C4-F2C1B2C6D937}" sibTransId="{A9408585-05B8-4594-916C-F9F74BA703F7}"/>
    <dgm:cxn modelId="{43FA6499-58DC-4415-A3E2-FFC709C3C031}" type="presOf" srcId="{34069BF0-BEC6-4309-B5C1-E4036580FAC3}" destId="{271EF6D3-4C1A-4293-B8D9-6638494752D1}" srcOrd="0" destOrd="1" presId="urn:microsoft.com/office/officeart/2005/8/layout/target3"/>
    <dgm:cxn modelId="{CEC848C0-D190-44A6-B9D3-E68DEC7B2CD0}" type="presOf" srcId="{FCCFFE67-092C-49E0-B4C2-0E200B17DD49}" destId="{74B5B4A2-560B-4D62-BC19-C7CEE58020A6}" srcOrd="0" destOrd="1" presId="urn:microsoft.com/office/officeart/2005/8/layout/target3"/>
    <dgm:cxn modelId="{855AE8C6-DB84-4305-887D-69BB466E3A99}" type="presOf" srcId="{B6F24F54-2528-4278-BBD1-5BF8FD1CDD00}" destId="{A149FF95-4D3B-487D-9A16-0F21203F4FEF}" srcOrd="0" destOrd="0" presId="urn:microsoft.com/office/officeart/2005/8/layout/target3"/>
    <dgm:cxn modelId="{A54A56CD-FEE2-444E-93AA-49A5DAC68B9E}" type="presOf" srcId="{67DF6ACE-2BE1-42E8-8E2F-68D99EDFCBC0}" destId="{74B5B4A2-560B-4D62-BC19-C7CEE58020A6}" srcOrd="0" destOrd="2" presId="urn:microsoft.com/office/officeart/2005/8/layout/target3"/>
    <dgm:cxn modelId="{0FF592D7-BA57-4FE2-BC33-F52DA434C8B0}" type="presOf" srcId="{1030A977-3B47-4502-A18E-27C3A94E1591}" destId="{74B5B4A2-560B-4D62-BC19-C7CEE58020A6}" srcOrd="0" destOrd="0" presId="urn:microsoft.com/office/officeart/2005/8/layout/target3"/>
    <dgm:cxn modelId="{3D771FED-04DF-450C-ACC7-B8CF400E9B54}" srcId="{1E5815A9-ADE7-467D-A153-2A6FFCD368C9}" destId="{544260B3-4C71-464F-B988-E1454291FE30}" srcOrd="0" destOrd="0" parTransId="{52B38F28-60AD-41B9-8D80-1E99EE2DF989}" sibTransId="{D46EC588-DACE-4D00-8FAF-21FDD0560F2C}"/>
    <dgm:cxn modelId="{42B0BFFB-39B9-47F3-9CC9-4AAEDBD2FE4D}" type="presOf" srcId="{544260B3-4C71-464F-B988-E1454291FE30}" destId="{25CF72C1-D7F6-47D9-8D1E-A9ED2878BAAA}" srcOrd="0" destOrd="0" presId="urn:microsoft.com/office/officeart/2005/8/layout/target3"/>
    <dgm:cxn modelId="{5CA49D2F-135C-450E-AB61-FD4B647835F6}" type="presParOf" srcId="{FFD89064-8B34-48C1-A99B-25442E6DE8F3}" destId="{5CB45219-4CF8-460A-8F5E-0411A060365F}" srcOrd="0" destOrd="0" presId="urn:microsoft.com/office/officeart/2005/8/layout/target3"/>
    <dgm:cxn modelId="{A5FAD736-947A-469E-8452-0AE7AE330C3F}" type="presParOf" srcId="{FFD89064-8B34-48C1-A99B-25442E6DE8F3}" destId="{822A56D8-FAB0-4BAB-BD17-7937E12E8110}" srcOrd="1" destOrd="0" presId="urn:microsoft.com/office/officeart/2005/8/layout/target3"/>
    <dgm:cxn modelId="{ADB8B1EB-772B-4D5C-8501-C00453977BB7}" type="presParOf" srcId="{FFD89064-8B34-48C1-A99B-25442E6DE8F3}" destId="{25CF72C1-D7F6-47D9-8D1E-A9ED2878BAAA}" srcOrd="2" destOrd="0" presId="urn:microsoft.com/office/officeart/2005/8/layout/target3"/>
    <dgm:cxn modelId="{1CBF8273-B24E-4F18-81B8-70DA941BA70E}" type="presParOf" srcId="{FFD89064-8B34-48C1-A99B-25442E6DE8F3}" destId="{E1013CF0-455F-44CB-BC88-7BF6BDEEC13A}" srcOrd="3" destOrd="0" presId="urn:microsoft.com/office/officeart/2005/8/layout/target3"/>
    <dgm:cxn modelId="{0D8816C8-E402-47EF-8843-C200F5A5D41E}" type="presParOf" srcId="{FFD89064-8B34-48C1-A99B-25442E6DE8F3}" destId="{E1D1C840-242C-4F78-AD0E-7DF927E756B9}" srcOrd="4" destOrd="0" presId="urn:microsoft.com/office/officeart/2005/8/layout/target3"/>
    <dgm:cxn modelId="{065E4793-EB9D-4C1D-9BB0-5865F61A7D94}" type="presParOf" srcId="{FFD89064-8B34-48C1-A99B-25442E6DE8F3}" destId="{427F8877-17A0-41AA-A685-20197D7A38C1}" srcOrd="5" destOrd="0" presId="urn:microsoft.com/office/officeart/2005/8/layout/target3"/>
    <dgm:cxn modelId="{9255CD96-2BF1-44F0-8BE5-63CA7963FF5C}" type="presParOf" srcId="{FFD89064-8B34-48C1-A99B-25442E6DE8F3}" destId="{7372C0CF-A072-4AD6-AAA8-7BCF723F7AF0}" srcOrd="6" destOrd="0" presId="urn:microsoft.com/office/officeart/2005/8/layout/target3"/>
    <dgm:cxn modelId="{B14D12E6-0D67-44C6-B916-DAC2C44DFD68}" type="presParOf" srcId="{FFD89064-8B34-48C1-A99B-25442E6DE8F3}" destId="{235317BF-A0D4-48FD-9C67-A189C595CF9D}" srcOrd="7" destOrd="0" presId="urn:microsoft.com/office/officeart/2005/8/layout/target3"/>
    <dgm:cxn modelId="{34380609-0B4F-4FC0-AA90-6F5B026F6AB3}" type="presParOf" srcId="{FFD89064-8B34-48C1-A99B-25442E6DE8F3}" destId="{1C0DD18F-B632-4D42-8367-F38BE7C6DE34}" srcOrd="8" destOrd="0" presId="urn:microsoft.com/office/officeart/2005/8/layout/target3"/>
    <dgm:cxn modelId="{8DCFBA15-5A31-4B50-92A3-E924282FE5A3}" type="presParOf" srcId="{FFD89064-8B34-48C1-A99B-25442E6DE8F3}" destId="{F3CD5528-3F11-4B08-9FD6-769E030CCDBA}" srcOrd="9" destOrd="0" presId="urn:microsoft.com/office/officeart/2005/8/layout/target3"/>
    <dgm:cxn modelId="{16FB1331-0380-4657-A0FA-3BE4A3344129}" type="presParOf" srcId="{FFD89064-8B34-48C1-A99B-25442E6DE8F3}" destId="{545DB54D-339F-4FE9-9EA7-BDBD40285AF7}" srcOrd="10" destOrd="0" presId="urn:microsoft.com/office/officeart/2005/8/layout/target3"/>
    <dgm:cxn modelId="{0919B2D2-9123-404A-9646-76614EB48C5B}" type="presParOf" srcId="{FFD89064-8B34-48C1-A99B-25442E6DE8F3}" destId="{A149FF95-4D3B-487D-9A16-0F21203F4FEF}" srcOrd="11" destOrd="0" presId="urn:microsoft.com/office/officeart/2005/8/layout/target3"/>
    <dgm:cxn modelId="{ED499FBB-5DA8-42EB-97B9-CD82B64DD85F}" type="presParOf" srcId="{FFD89064-8B34-48C1-A99B-25442E6DE8F3}" destId="{169E8A33-F4D4-4FCC-88CC-C4F19099E133}" srcOrd="12" destOrd="0" presId="urn:microsoft.com/office/officeart/2005/8/layout/target3"/>
    <dgm:cxn modelId="{BABD4CE4-F139-4B9A-8189-EF9EA66FE3C1}" type="presParOf" srcId="{FFD89064-8B34-48C1-A99B-25442E6DE8F3}" destId="{173A3C2A-C662-4E58-8B10-EFB700243AFC}" srcOrd="13" destOrd="0" presId="urn:microsoft.com/office/officeart/2005/8/layout/target3"/>
    <dgm:cxn modelId="{08B5DA35-F247-4A5E-9D67-6EACE4FE42E2}" type="presParOf" srcId="{FFD89064-8B34-48C1-A99B-25442E6DE8F3}" destId="{70B75608-4F9C-44C8-A373-86BBBA2DC634}" srcOrd="14" destOrd="0" presId="urn:microsoft.com/office/officeart/2005/8/layout/target3"/>
    <dgm:cxn modelId="{B7131904-8CDC-45BA-B6CD-5608AF758551}" type="presParOf" srcId="{FFD89064-8B34-48C1-A99B-25442E6DE8F3}" destId="{271EF6D3-4C1A-4293-B8D9-6638494752D1}" srcOrd="15" destOrd="0" presId="urn:microsoft.com/office/officeart/2005/8/layout/target3"/>
    <dgm:cxn modelId="{10888183-B544-4DD4-962A-34E546504DEC}" type="presParOf" srcId="{FFD89064-8B34-48C1-A99B-25442E6DE8F3}" destId="{EE81DA94-06EF-46BD-A2F1-E3C01F5A38F9}" srcOrd="16" destOrd="0" presId="urn:microsoft.com/office/officeart/2005/8/layout/target3"/>
    <dgm:cxn modelId="{C5F4B3EF-00D2-4161-9213-6C518DC3B8BA}" type="presParOf" srcId="{FFD89064-8B34-48C1-A99B-25442E6DE8F3}" destId="{4545608C-0D6D-46EE-91DB-DCD490630573}" srcOrd="17" destOrd="0" presId="urn:microsoft.com/office/officeart/2005/8/layout/target3"/>
    <dgm:cxn modelId="{A6E67E7A-5560-4B04-B9DB-3CACD77C234C}" type="presParOf" srcId="{FFD89064-8B34-48C1-A99B-25442E6DE8F3}" destId="{9E9C16A0-395E-4AFA-9436-50ADF82C3ABC}" srcOrd="18" destOrd="0" presId="urn:microsoft.com/office/officeart/2005/8/layout/target3"/>
    <dgm:cxn modelId="{11A6D538-9579-4CEC-A13A-8B1D80D203D0}" type="presParOf" srcId="{FFD89064-8B34-48C1-A99B-25442E6DE8F3}" destId="{74B5B4A2-560B-4D62-BC19-C7CEE58020A6}" srcOrd="19"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A17D9E8-BE71-4534-BEF9-458227AF307F}" type="doc">
      <dgm:prSet loTypeId="urn:microsoft.com/office/officeart/2005/8/layout/vList2" loCatId="list" qsTypeId="urn:microsoft.com/office/officeart/2005/8/quickstyle/simple1" qsCatId="simple" csTypeId="urn:microsoft.com/office/officeart/2005/8/colors/accent1_1" csCatId="accent1"/>
      <dgm:spPr/>
      <dgm:t>
        <a:bodyPr/>
        <a:lstStyle/>
        <a:p>
          <a:endParaRPr lang="fi-FI"/>
        </a:p>
      </dgm:t>
    </dgm:pt>
    <dgm:pt modelId="{A6F6EAC9-F483-4D79-92BF-F4CDCF2D317E}">
      <dgm:prSet/>
      <dgm:spPr/>
      <dgm:t>
        <a:bodyPr/>
        <a:lstStyle/>
        <a:p>
          <a:r>
            <a:rPr lang="en-US" baseline="0" dirty="0"/>
            <a:t>Law on </a:t>
          </a:r>
          <a:r>
            <a:rPr lang="en-US" baseline="0" dirty="0">
              <a:solidFill>
                <a:srgbClr val="FF0000"/>
              </a:solidFill>
            </a:rPr>
            <a:t>Public Access to Proceedings in General Courts </a:t>
          </a:r>
          <a:r>
            <a:rPr lang="en-US" baseline="0" dirty="0"/>
            <a:t>(370/2007): to protect business secrets may</a:t>
          </a:r>
          <a:endParaRPr lang="fi-FI" dirty="0"/>
        </a:p>
      </dgm:t>
    </dgm:pt>
    <dgm:pt modelId="{267A6F4B-625C-474A-B0A7-29543AA5443F}" type="parTrans" cxnId="{231BD974-DC41-43A8-8746-7D20AFBF1654}">
      <dgm:prSet/>
      <dgm:spPr/>
      <dgm:t>
        <a:bodyPr/>
        <a:lstStyle/>
        <a:p>
          <a:endParaRPr lang="fi-FI"/>
        </a:p>
      </dgm:t>
    </dgm:pt>
    <dgm:pt modelId="{8B1C54FF-8D13-4159-9FA4-A06E7A2A9A17}" type="sibTrans" cxnId="{231BD974-DC41-43A8-8746-7D20AFBF1654}">
      <dgm:prSet/>
      <dgm:spPr/>
      <dgm:t>
        <a:bodyPr/>
        <a:lstStyle/>
        <a:p>
          <a:endParaRPr lang="fi-FI"/>
        </a:p>
      </dgm:t>
    </dgm:pt>
    <dgm:pt modelId="{2CA12207-F4D0-4A86-91B3-02721B95F955}">
      <dgm:prSet/>
      <dgm:spPr/>
      <dgm:t>
        <a:bodyPr/>
        <a:lstStyle/>
        <a:p>
          <a:r>
            <a:rPr lang="en-US" baseline="0" dirty="0"/>
            <a:t>order </a:t>
          </a:r>
          <a:r>
            <a:rPr lang="en-US" baseline="0" dirty="0">
              <a:solidFill>
                <a:srgbClr val="FF0000"/>
              </a:solidFill>
            </a:rPr>
            <a:t>a judicial document or judgment to be kept secret</a:t>
          </a:r>
          <a:r>
            <a:rPr lang="en-US" baseline="0" dirty="0"/>
            <a:t>, in whole or in part</a:t>
          </a:r>
          <a:endParaRPr lang="fi-FI" dirty="0"/>
        </a:p>
      </dgm:t>
    </dgm:pt>
    <dgm:pt modelId="{43126349-76ED-4C8C-A1F6-9E6B1E33098F}" type="parTrans" cxnId="{AA1C19D8-C121-4C4D-BB6D-65B593D1905D}">
      <dgm:prSet/>
      <dgm:spPr/>
      <dgm:t>
        <a:bodyPr/>
        <a:lstStyle/>
        <a:p>
          <a:endParaRPr lang="fi-FI"/>
        </a:p>
      </dgm:t>
    </dgm:pt>
    <dgm:pt modelId="{56CBFF94-C026-4474-AF8F-8CCA378B29B3}" type="sibTrans" cxnId="{AA1C19D8-C121-4C4D-BB6D-65B593D1905D}">
      <dgm:prSet/>
      <dgm:spPr/>
      <dgm:t>
        <a:bodyPr/>
        <a:lstStyle/>
        <a:p>
          <a:endParaRPr lang="fi-FI"/>
        </a:p>
      </dgm:t>
    </dgm:pt>
    <dgm:pt modelId="{C93D6452-64CE-451D-B43F-5E38F902E0FD}">
      <dgm:prSet/>
      <dgm:spPr/>
      <dgm:t>
        <a:bodyPr/>
        <a:lstStyle/>
        <a:p>
          <a:r>
            <a:rPr lang="en-US" baseline="0" dirty="0"/>
            <a:t>decide to hold the oral procedure in whole or in part, </a:t>
          </a:r>
          <a:r>
            <a:rPr lang="en-US" baseline="0" dirty="0">
              <a:solidFill>
                <a:srgbClr val="FF0000"/>
              </a:solidFill>
            </a:rPr>
            <a:t>without the presence of the public</a:t>
          </a:r>
          <a:endParaRPr lang="fi-FI" dirty="0">
            <a:solidFill>
              <a:srgbClr val="FF0000"/>
            </a:solidFill>
          </a:endParaRPr>
        </a:p>
      </dgm:t>
    </dgm:pt>
    <dgm:pt modelId="{C1CD981C-45EF-4049-9442-F11C31D75E39}" type="parTrans" cxnId="{9117654C-9126-4E00-B300-7654B05F8368}">
      <dgm:prSet/>
      <dgm:spPr/>
      <dgm:t>
        <a:bodyPr/>
        <a:lstStyle/>
        <a:p>
          <a:endParaRPr lang="fi-FI"/>
        </a:p>
      </dgm:t>
    </dgm:pt>
    <dgm:pt modelId="{E3E00312-5DA6-4CED-A90C-271925992BE7}" type="sibTrans" cxnId="{9117654C-9126-4E00-B300-7654B05F8368}">
      <dgm:prSet/>
      <dgm:spPr/>
      <dgm:t>
        <a:bodyPr/>
        <a:lstStyle/>
        <a:p>
          <a:endParaRPr lang="fi-FI"/>
        </a:p>
      </dgm:t>
    </dgm:pt>
    <dgm:pt modelId="{CA9EAD56-7A6D-4ACA-9587-DEDDDE9BFF9F}">
      <dgm:prSet/>
      <dgm:spPr/>
      <dgm:t>
        <a:bodyPr/>
        <a:lstStyle/>
        <a:p>
          <a:r>
            <a:rPr lang="en-US" baseline="0" dirty="0">
              <a:solidFill>
                <a:srgbClr val="FF0000"/>
              </a:solidFill>
            </a:rPr>
            <a:t>Trade Secrets Act</a:t>
          </a:r>
          <a:r>
            <a:rPr lang="en-US" baseline="0" dirty="0"/>
            <a:t>: a court may, at the request of another party</a:t>
          </a:r>
          <a:r>
            <a:rPr lang="en-US" baseline="0" dirty="0">
              <a:solidFill>
                <a:srgbClr val="FF0000"/>
              </a:solidFill>
            </a:rPr>
            <a:t>, limit the number of persons within a legal entity who are entitled to be informed </a:t>
          </a:r>
          <a:r>
            <a:rPr lang="en-US" baseline="0" dirty="0"/>
            <a:t>of a trade secret document or participate in oral proceedings if the disclosure of confidential information to more persons in a legal entity would significantly harm to the interests for the protection of which the information is intended to be kept confidential.</a:t>
          </a:r>
          <a:endParaRPr lang="fi-FI" dirty="0"/>
        </a:p>
      </dgm:t>
    </dgm:pt>
    <dgm:pt modelId="{62F4E271-B261-4973-8405-9D4C5CA05A32}" type="parTrans" cxnId="{7F882413-F5EC-48DB-8847-C6F1AEDB0F07}">
      <dgm:prSet/>
      <dgm:spPr/>
      <dgm:t>
        <a:bodyPr/>
        <a:lstStyle/>
        <a:p>
          <a:endParaRPr lang="fi-FI"/>
        </a:p>
      </dgm:t>
    </dgm:pt>
    <dgm:pt modelId="{5F547BFF-7410-4EF3-897E-22B79C4DAAD5}" type="sibTrans" cxnId="{7F882413-F5EC-48DB-8847-C6F1AEDB0F07}">
      <dgm:prSet/>
      <dgm:spPr/>
      <dgm:t>
        <a:bodyPr/>
        <a:lstStyle/>
        <a:p>
          <a:endParaRPr lang="fi-FI"/>
        </a:p>
      </dgm:t>
    </dgm:pt>
    <dgm:pt modelId="{9389CD08-0825-49DD-8B18-6CBCB2091EEA}">
      <dgm:prSet/>
      <dgm:spPr/>
      <dgm:t>
        <a:bodyPr/>
        <a:lstStyle/>
        <a:p>
          <a:r>
            <a:rPr lang="en-US" baseline="0" dirty="0"/>
            <a:t>however, the request shall not be granted if it would jeopardize the right of the parties to a </a:t>
          </a:r>
          <a:r>
            <a:rPr lang="en-US" baseline="0" dirty="0">
              <a:solidFill>
                <a:srgbClr val="FF0000"/>
              </a:solidFill>
            </a:rPr>
            <a:t>fair trial</a:t>
          </a:r>
          <a:r>
            <a:rPr lang="en-US" baseline="0" dirty="0"/>
            <a:t>.</a:t>
          </a:r>
          <a:endParaRPr lang="fi-FI" dirty="0"/>
        </a:p>
      </dgm:t>
    </dgm:pt>
    <dgm:pt modelId="{2D9B9D00-F195-41D8-8A54-33B05916765A}" type="parTrans" cxnId="{5287A5DB-EB2F-40A6-8AF8-30570CCCB1FF}">
      <dgm:prSet/>
      <dgm:spPr/>
      <dgm:t>
        <a:bodyPr/>
        <a:lstStyle/>
        <a:p>
          <a:endParaRPr lang="fi-FI"/>
        </a:p>
      </dgm:t>
    </dgm:pt>
    <dgm:pt modelId="{DAADEFDB-48C0-4221-8B8A-0B4F8B70E77F}" type="sibTrans" cxnId="{5287A5DB-EB2F-40A6-8AF8-30570CCCB1FF}">
      <dgm:prSet/>
      <dgm:spPr/>
      <dgm:t>
        <a:bodyPr/>
        <a:lstStyle/>
        <a:p>
          <a:endParaRPr lang="fi-FI"/>
        </a:p>
      </dgm:t>
    </dgm:pt>
    <dgm:pt modelId="{E921A1D4-0156-4664-80B8-9C9B7DA516A4}">
      <dgm:prSet/>
      <dgm:spPr/>
      <dgm:t>
        <a:bodyPr/>
        <a:lstStyle/>
        <a:p>
          <a:r>
            <a:rPr lang="en-US" baseline="0" dirty="0"/>
            <a:t>The Finnish Code of Judicial Procedure 17:19: A </a:t>
          </a:r>
          <a:r>
            <a:rPr lang="en-US" baseline="0" dirty="0">
              <a:solidFill>
                <a:srgbClr val="FF0000"/>
              </a:solidFill>
            </a:rPr>
            <a:t>witness may refuse to disclose a trade secret</a:t>
          </a:r>
          <a:r>
            <a:rPr lang="en-US" baseline="0" dirty="0"/>
            <a:t>, </a:t>
          </a:r>
          <a:r>
            <a:rPr lang="en-US" baseline="0" dirty="0">
              <a:solidFill>
                <a:srgbClr val="FF0000"/>
              </a:solidFill>
            </a:rPr>
            <a:t>unless for very important reasons</a:t>
          </a:r>
          <a:r>
            <a:rPr lang="en-US" baseline="0" dirty="0"/>
            <a:t>, taking into account the nature of the case, the significance of the evidence for resolving the case and the consequences of presenting it, as well as other circumstances requiring proof.</a:t>
          </a:r>
          <a:endParaRPr lang="fi-FI" dirty="0"/>
        </a:p>
      </dgm:t>
    </dgm:pt>
    <dgm:pt modelId="{2055FA62-CC51-40B0-9008-2D02C4BE7205}" type="parTrans" cxnId="{5B66D007-5B6B-4998-B5CD-41A421C8FA05}">
      <dgm:prSet/>
      <dgm:spPr/>
      <dgm:t>
        <a:bodyPr/>
        <a:lstStyle/>
        <a:p>
          <a:endParaRPr lang="fi-FI"/>
        </a:p>
      </dgm:t>
    </dgm:pt>
    <dgm:pt modelId="{DF1BA9A7-4B45-478A-B67B-713341ECA483}" type="sibTrans" cxnId="{5B66D007-5B6B-4998-B5CD-41A421C8FA05}">
      <dgm:prSet/>
      <dgm:spPr/>
      <dgm:t>
        <a:bodyPr/>
        <a:lstStyle/>
        <a:p>
          <a:endParaRPr lang="fi-FI"/>
        </a:p>
      </dgm:t>
    </dgm:pt>
    <dgm:pt modelId="{811B56CA-A82D-4122-BE45-6F97C8A47157}" type="pres">
      <dgm:prSet presAssocID="{6A17D9E8-BE71-4534-BEF9-458227AF307F}" presName="linear" presStyleCnt="0">
        <dgm:presLayoutVars>
          <dgm:animLvl val="lvl"/>
          <dgm:resizeHandles val="exact"/>
        </dgm:presLayoutVars>
      </dgm:prSet>
      <dgm:spPr/>
    </dgm:pt>
    <dgm:pt modelId="{802E5921-1E19-4015-811D-4DEFC1246E91}" type="pres">
      <dgm:prSet presAssocID="{A6F6EAC9-F483-4D79-92BF-F4CDCF2D317E}" presName="parentText" presStyleLbl="node1" presStyleIdx="0" presStyleCnt="4">
        <dgm:presLayoutVars>
          <dgm:chMax val="0"/>
          <dgm:bulletEnabled val="1"/>
        </dgm:presLayoutVars>
      </dgm:prSet>
      <dgm:spPr/>
    </dgm:pt>
    <dgm:pt modelId="{FB427046-63C9-45BC-9E68-217A2D1F1E52}" type="pres">
      <dgm:prSet presAssocID="{A6F6EAC9-F483-4D79-92BF-F4CDCF2D317E}" presName="childText" presStyleLbl="revTx" presStyleIdx="0" presStyleCnt="1">
        <dgm:presLayoutVars>
          <dgm:bulletEnabled val="1"/>
        </dgm:presLayoutVars>
      </dgm:prSet>
      <dgm:spPr/>
    </dgm:pt>
    <dgm:pt modelId="{39D96EF9-F664-433F-8FEB-54118870A1C3}" type="pres">
      <dgm:prSet presAssocID="{CA9EAD56-7A6D-4ACA-9587-DEDDDE9BFF9F}" presName="parentText" presStyleLbl="node1" presStyleIdx="1" presStyleCnt="4">
        <dgm:presLayoutVars>
          <dgm:chMax val="0"/>
          <dgm:bulletEnabled val="1"/>
        </dgm:presLayoutVars>
      </dgm:prSet>
      <dgm:spPr/>
    </dgm:pt>
    <dgm:pt modelId="{720446DF-A0A2-470A-929A-F966FAC06BDF}" type="pres">
      <dgm:prSet presAssocID="{5F547BFF-7410-4EF3-897E-22B79C4DAAD5}" presName="spacer" presStyleCnt="0"/>
      <dgm:spPr/>
    </dgm:pt>
    <dgm:pt modelId="{8F9FA2AA-F22B-4578-A829-0CEA38222BD1}" type="pres">
      <dgm:prSet presAssocID="{9389CD08-0825-49DD-8B18-6CBCB2091EEA}" presName="parentText" presStyleLbl="node1" presStyleIdx="2" presStyleCnt="4">
        <dgm:presLayoutVars>
          <dgm:chMax val="0"/>
          <dgm:bulletEnabled val="1"/>
        </dgm:presLayoutVars>
      </dgm:prSet>
      <dgm:spPr/>
    </dgm:pt>
    <dgm:pt modelId="{F8827237-BDC5-4853-B96F-536A9D133DAC}" type="pres">
      <dgm:prSet presAssocID="{DAADEFDB-48C0-4221-8B8A-0B4F8B70E77F}" presName="spacer" presStyleCnt="0"/>
      <dgm:spPr/>
    </dgm:pt>
    <dgm:pt modelId="{10110571-76BA-454B-8C24-329F12094056}" type="pres">
      <dgm:prSet presAssocID="{E921A1D4-0156-4664-80B8-9C9B7DA516A4}" presName="parentText" presStyleLbl="node1" presStyleIdx="3" presStyleCnt="4">
        <dgm:presLayoutVars>
          <dgm:chMax val="0"/>
          <dgm:bulletEnabled val="1"/>
        </dgm:presLayoutVars>
      </dgm:prSet>
      <dgm:spPr/>
    </dgm:pt>
  </dgm:ptLst>
  <dgm:cxnLst>
    <dgm:cxn modelId="{33606503-9649-491A-B760-24CE6928CA95}" type="presOf" srcId="{6A17D9E8-BE71-4534-BEF9-458227AF307F}" destId="{811B56CA-A82D-4122-BE45-6F97C8A47157}" srcOrd="0" destOrd="0" presId="urn:microsoft.com/office/officeart/2005/8/layout/vList2"/>
    <dgm:cxn modelId="{5B66D007-5B6B-4998-B5CD-41A421C8FA05}" srcId="{6A17D9E8-BE71-4534-BEF9-458227AF307F}" destId="{E921A1D4-0156-4664-80B8-9C9B7DA516A4}" srcOrd="3" destOrd="0" parTransId="{2055FA62-CC51-40B0-9008-2D02C4BE7205}" sibTransId="{DF1BA9A7-4B45-478A-B67B-713341ECA483}"/>
    <dgm:cxn modelId="{8524900E-CFDF-4409-823F-A0A73376E7EF}" type="presOf" srcId="{A6F6EAC9-F483-4D79-92BF-F4CDCF2D317E}" destId="{802E5921-1E19-4015-811D-4DEFC1246E91}" srcOrd="0" destOrd="0" presId="urn:microsoft.com/office/officeart/2005/8/layout/vList2"/>
    <dgm:cxn modelId="{7F882413-F5EC-48DB-8847-C6F1AEDB0F07}" srcId="{6A17D9E8-BE71-4534-BEF9-458227AF307F}" destId="{CA9EAD56-7A6D-4ACA-9587-DEDDDE9BFF9F}" srcOrd="1" destOrd="0" parTransId="{62F4E271-B261-4973-8405-9D4C5CA05A32}" sibTransId="{5F547BFF-7410-4EF3-897E-22B79C4DAAD5}"/>
    <dgm:cxn modelId="{D920F621-ACDD-4F04-A609-6E69D0823C3E}" type="presOf" srcId="{C93D6452-64CE-451D-B43F-5E38F902E0FD}" destId="{FB427046-63C9-45BC-9E68-217A2D1F1E52}" srcOrd="0" destOrd="1" presId="urn:microsoft.com/office/officeart/2005/8/layout/vList2"/>
    <dgm:cxn modelId="{9117654C-9126-4E00-B300-7654B05F8368}" srcId="{A6F6EAC9-F483-4D79-92BF-F4CDCF2D317E}" destId="{C93D6452-64CE-451D-B43F-5E38F902E0FD}" srcOrd="1" destOrd="0" parTransId="{C1CD981C-45EF-4049-9442-F11C31D75E39}" sibTransId="{E3E00312-5DA6-4CED-A90C-271925992BE7}"/>
    <dgm:cxn modelId="{231BD974-DC41-43A8-8746-7D20AFBF1654}" srcId="{6A17D9E8-BE71-4534-BEF9-458227AF307F}" destId="{A6F6EAC9-F483-4D79-92BF-F4CDCF2D317E}" srcOrd="0" destOrd="0" parTransId="{267A6F4B-625C-474A-B0A7-29543AA5443F}" sibTransId="{8B1C54FF-8D13-4159-9FA4-A06E7A2A9A17}"/>
    <dgm:cxn modelId="{7800BE75-A048-4EF3-BCCD-93AB47A37523}" type="presOf" srcId="{E921A1D4-0156-4664-80B8-9C9B7DA516A4}" destId="{10110571-76BA-454B-8C24-329F12094056}" srcOrd="0" destOrd="0" presId="urn:microsoft.com/office/officeart/2005/8/layout/vList2"/>
    <dgm:cxn modelId="{CDCD5893-E143-4AB2-89C4-3676C95292E8}" type="presOf" srcId="{CA9EAD56-7A6D-4ACA-9587-DEDDDE9BFF9F}" destId="{39D96EF9-F664-433F-8FEB-54118870A1C3}" srcOrd="0" destOrd="0" presId="urn:microsoft.com/office/officeart/2005/8/layout/vList2"/>
    <dgm:cxn modelId="{A8D15A9F-B594-4211-899C-2E7223182EA6}" type="presOf" srcId="{2CA12207-F4D0-4A86-91B3-02721B95F955}" destId="{FB427046-63C9-45BC-9E68-217A2D1F1E52}" srcOrd="0" destOrd="0" presId="urn:microsoft.com/office/officeart/2005/8/layout/vList2"/>
    <dgm:cxn modelId="{BC26A2C2-9577-48F8-AA2F-E0651C8F83AB}" type="presOf" srcId="{9389CD08-0825-49DD-8B18-6CBCB2091EEA}" destId="{8F9FA2AA-F22B-4578-A829-0CEA38222BD1}" srcOrd="0" destOrd="0" presId="urn:microsoft.com/office/officeart/2005/8/layout/vList2"/>
    <dgm:cxn modelId="{AA1C19D8-C121-4C4D-BB6D-65B593D1905D}" srcId="{A6F6EAC9-F483-4D79-92BF-F4CDCF2D317E}" destId="{2CA12207-F4D0-4A86-91B3-02721B95F955}" srcOrd="0" destOrd="0" parTransId="{43126349-76ED-4C8C-A1F6-9E6B1E33098F}" sibTransId="{56CBFF94-C026-4474-AF8F-8CCA378B29B3}"/>
    <dgm:cxn modelId="{5287A5DB-EB2F-40A6-8AF8-30570CCCB1FF}" srcId="{6A17D9E8-BE71-4534-BEF9-458227AF307F}" destId="{9389CD08-0825-49DD-8B18-6CBCB2091EEA}" srcOrd="2" destOrd="0" parTransId="{2D9B9D00-F195-41D8-8A54-33B05916765A}" sibTransId="{DAADEFDB-48C0-4221-8B8A-0B4F8B70E77F}"/>
    <dgm:cxn modelId="{D00A89DF-043F-4CFA-92BB-BF2AD95CBC95}" type="presParOf" srcId="{811B56CA-A82D-4122-BE45-6F97C8A47157}" destId="{802E5921-1E19-4015-811D-4DEFC1246E91}" srcOrd="0" destOrd="0" presId="urn:microsoft.com/office/officeart/2005/8/layout/vList2"/>
    <dgm:cxn modelId="{1D9C738F-4DEC-4D46-B5D5-53C283A18256}" type="presParOf" srcId="{811B56CA-A82D-4122-BE45-6F97C8A47157}" destId="{FB427046-63C9-45BC-9E68-217A2D1F1E52}" srcOrd="1" destOrd="0" presId="urn:microsoft.com/office/officeart/2005/8/layout/vList2"/>
    <dgm:cxn modelId="{6352D1F4-3E43-4908-BF07-3829E6BA3D44}" type="presParOf" srcId="{811B56CA-A82D-4122-BE45-6F97C8A47157}" destId="{39D96EF9-F664-433F-8FEB-54118870A1C3}" srcOrd="2" destOrd="0" presId="urn:microsoft.com/office/officeart/2005/8/layout/vList2"/>
    <dgm:cxn modelId="{86454D82-6D4D-41AD-AD2F-EF2CB31B00D0}" type="presParOf" srcId="{811B56CA-A82D-4122-BE45-6F97C8A47157}" destId="{720446DF-A0A2-470A-929A-F966FAC06BDF}" srcOrd="3" destOrd="0" presId="urn:microsoft.com/office/officeart/2005/8/layout/vList2"/>
    <dgm:cxn modelId="{2FCC5DF4-95C1-4BE1-911F-C2914CFA244E}" type="presParOf" srcId="{811B56CA-A82D-4122-BE45-6F97C8A47157}" destId="{8F9FA2AA-F22B-4578-A829-0CEA38222BD1}" srcOrd="4" destOrd="0" presId="urn:microsoft.com/office/officeart/2005/8/layout/vList2"/>
    <dgm:cxn modelId="{81348AE5-9B43-49CD-829F-417876927B85}" type="presParOf" srcId="{811B56CA-A82D-4122-BE45-6F97C8A47157}" destId="{F8827237-BDC5-4853-B96F-536A9D133DAC}" srcOrd="5" destOrd="0" presId="urn:microsoft.com/office/officeart/2005/8/layout/vList2"/>
    <dgm:cxn modelId="{1290BE32-2C62-4501-A8E8-80347BDBA72E}" type="presParOf" srcId="{811B56CA-A82D-4122-BE45-6F97C8A47157}" destId="{10110571-76BA-454B-8C24-329F12094056}" srcOrd="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B4A01E3-CAFA-4731-AD67-1235E66EA30E}" type="doc">
      <dgm:prSet loTypeId="urn:microsoft.com/office/officeart/2005/8/layout/hierarchy4" loCatId="list" qsTypeId="urn:microsoft.com/office/officeart/2005/8/quickstyle/simple1" qsCatId="simple" csTypeId="urn:microsoft.com/office/officeart/2005/8/colors/accent3_1" csCatId="accent3" phldr="1"/>
      <dgm:spPr/>
      <dgm:t>
        <a:bodyPr/>
        <a:lstStyle/>
        <a:p>
          <a:endParaRPr lang="fi-FI"/>
        </a:p>
      </dgm:t>
    </dgm:pt>
    <dgm:pt modelId="{339A5949-F5ED-438F-B186-10303B5DEA8E}">
      <dgm:prSet/>
      <dgm:spPr/>
      <dgm:t>
        <a:bodyPr/>
        <a:lstStyle/>
        <a:p>
          <a:r>
            <a:rPr lang="en-US" b="1" baseline="0" dirty="0"/>
            <a:t>When listing on the market, the companies have committed to comply with market rules, e.g. disclosure obligations - does this mean a waiver of the protection of business secrets?</a:t>
          </a:r>
          <a:endParaRPr lang="fi-FI" dirty="0"/>
        </a:p>
      </dgm:t>
    </dgm:pt>
    <dgm:pt modelId="{1793513E-189B-4F60-B4C8-E846E3FE4D68}" type="parTrans" cxnId="{3AF5A749-6D95-4674-90B9-838CC2B8EB53}">
      <dgm:prSet/>
      <dgm:spPr/>
      <dgm:t>
        <a:bodyPr/>
        <a:lstStyle/>
        <a:p>
          <a:endParaRPr lang="fi-FI"/>
        </a:p>
      </dgm:t>
    </dgm:pt>
    <dgm:pt modelId="{D6083FFA-2A36-4126-B0E7-B387D7C7FDD5}" type="sibTrans" cxnId="{3AF5A749-6D95-4674-90B9-838CC2B8EB53}">
      <dgm:prSet/>
      <dgm:spPr/>
      <dgm:t>
        <a:bodyPr/>
        <a:lstStyle/>
        <a:p>
          <a:endParaRPr lang="fi-FI"/>
        </a:p>
      </dgm:t>
    </dgm:pt>
    <dgm:pt modelId="{E089C479-F946-4EBF-9B92-7395DE451D92}">
      <dgm:prSet/>
      <dgm:spPr/>
      <dgm:t>
        <a:bodyPr/>
        <a:lstStyle/>
        <a:p>
          <a:r>
            <a:rPr lang="en-US" baseline="0" dirty="0"/>
            <a:t>The person for whom the protection of trade secrets is intended </a:t>
          </a:r>
          <a:r>
            <a:rPr lang="en-US" baseline="0" dirty="0">
              <a:solidFill>
                <a:srgbClr val="FF0000"/>
              </a:solidFill>
            </a:rPr>
            <a:t>may waive the protection </a:t>
          </a:r>
          <a:r>
            <a:rPr lang="en-US" baseline="0" dirty="0"/>
            <a:t>and disclose the trade secret</a:t>
          </a:r>
          <a:endParaRPr lang="fi-FI" dirty="0"/>
        </a:p>
      </dgm:t>
    </dgm:pt>
    <dgm:pt modelId="{0A23AE4B-4C3A-41B4-852B-F13653FB4FBF}" type="parTrans" cxnId="{FF10E63D-46C9-4DAA-9829-942663B4713F}">
      <dgm:prSet/>
      <dgm:spPr/>
      <dgm:t>
        <a:bodyPr/>
        <a:lstStyle/>
        <a:p>
          <a:endParaRPr lang="fi-FI"/>
        </a:p>
      </dgm:t>
    </dgm:pt>
    <dgm:pt modelId="{0DA36C87-E987-405D-BA53-4521FA84634B}" type="sibTrans" cxnId="{FF10E63D-46C9-4DAA-9829-942663B4713F}">
      <dgm:prSet/>
      <dgm:spPr/>
      <dgm:t>
        <a:bodyPr/>
        <a:lstStyle/>
        <a:p>
          <a:endParaRPr lang="fi-FI"/>
        </a:p>
      </dgm:t>
    </dgm:pt>
    <dgm:pt modelId="{F4837236-6DE5-442F-A0DE-C90BDC147778}">
      <dgm:prSet/>
      <dgm:spPr/>
      <dgm:t>
        <a:bodyPr/>
        <a:lstStyle/>
        <a:p>
          <a:r>
            <a:rPr lang="en-US" baseline="0" dirty="0">
              <a:solidFill>
                <a:srgbClr val="FF0000"/>
              </a:solidFill>
            </a:rPr>
            <a:t>Conflicts between disclosure, insider and trade secrecy provisions</a:t>
          </a:r>
          <a:endParaRPr lang="fi-FI" dirty="0">
            <a:solidFill>
              <a:srgbClr val="FF0000"/>
            </a:solidFill>
          </a:endParaRPr>
        </a:p>
      </dgm:t>
    </dgm:pt>
    <dgm:pt modelId="{65999C84-D2FF-4C43-AEC0-D3F66C39E159}" type="parTrans" cxnId="{DBF048CD-96EC-452A-8EF5-0133F0B371AB}">
      <dgm:prSet/>
      <dgm:spPr/>
      <dgm:t>
        <a:bodyPr/>
        <a:lstStyle/>
        <a:p>
          <a:endParaRPr lang="fi-FI"/>
        </a:p>
      </dgm:t>
    </dgm:pt>
    <dgm:pt modelId="{EBE229E8-AFE4-4871-AFA2-57223D957E03}" type="sibTrans" cxnId="{DBF048CD-96EC-452A-8EF5-0133F0B371AB}">
      <dgm:prSet/>
      <dgm:spPr/>
      <dgm:t>
        <a:bodyPr/>
        <a:lstStyle/>
        <a:p>
          <a:endParaRPr lang="fi-FI"/>
        </a:p>
      </dgm:t>
    </dgm:pt>
    <dgm:pt modelId="{0793DB25-87F4-45BF-B7BF-67D890BEAF68}">
      <dgm:prSet/>
      <dgm:spPr/>
      <dgm:t>
        <a:bodyPr/>
        <a:lstStyle/>
        <a:p>
          <a:r>
            <a:rPr lang="en-US" baseline="0" dirty="0"/>
            <a:t>The company's representative is bound by the so-called </a:t>
          </a:r>
          <a:r>
            <a:rPr lang="en-US" baseline="0" dirty="0">
              <a:solidFill>
                <a:srgbClr val="FF0000"/>
              </a:solidFill>
            </a:rPr>
            <a:t>fiduciary duties </a:t>
          </a:r>
          <a:r>
            <a:rPr lang="en-US" baseline="0" dirty="0"/>
            <a:t>(the Finnish Limited Liability Companies Act 1: 8: the agent must act diligently to promote the interests of the company)</a:t>
          </a:r>
          <a:endParaRPr lang="fi-FI" dirty="0"/>
        </a:p>
      </dgm:t>
    </dgm:pt>
    <dgm:pt modelId="{9B303D38-0766-42CE-A223-66A711AEB52A}" type="parTrans" cxnId="{0E91F9D4-A569-4D4E-B287-9730455BC45D}">
      <dgm:prSet/>
      <dgm:spPr/>
      <dgm:t>
        <a:bodyPr/>
        <a:lstStyle/>
        <a:p>
          <a:endParaRPr lang="fi-FI"/>
        </a:p>
      </dgm:t>
    </dgm:pt>
    <dgm:pt modelId="{CE290725-5DBF-4CF2-96B5-1B5FB8CD1465}" type="sibTrans" cxnId="{0E91F9D4-A569-4D4E-B287-9730455BC45D}">
      <dgm:prSet/>
      <dgm:spPr/>
      <dgm:t>
        <a:bodyPr/>
        <a:lstStyle/>
        <a:p>
          <a:endParaRPr lang="fi-FI"/>
        </a:p>
      </dgm:t>
    </dgm:pt>
    <dgm:pt modelId="{F9BCD0E1-370E-4B1D-AE7E-3BE27AEAABE0}">
      <dgm:prSet/>
      <dgm:spPr/>
      <dgm:t>
        <a:bodyPr/>
        <a:lstStyle/>
        <a:p>
          <a:r>
            <a:rPr lang="en-US" baseline="0"/>
            <a:t>Principal-agent relationship</a:t>
          </a:r>
          <a:endParaRPr lang="fi-FI"/>
        </a:p>
      </dgm:t>
    </dgm:pt>
    <dgm:pt modelId="{024469B7-C627-41A8-B60D-AC49A36692CB}" type="parTrans" cxnId="{2A0E3EEC-C9BC-4C31-8559-807D4D8C7722}">
      <dgm:prSet/>
      <dgm:spPr/>
      <dgm:t>
        <a:bodyPr/>
        <a:lstStyle/>
        <a:p>
          <a:endParaRPr lang="fi-FI"/>
        </a:p>
      </dgm:t>
    </dgm:pt>
    <dgm:pt modelId="{C38CB094-7C16-465E-9BA9-4971C5ECC9AE}" type="sibTrans" cxnId="{2A0E3EEC-C9BC-4C31-8559-807D4D8C7722}">
      <dgm:prSet/>
      <dgm:spPr/>
      <dgm:t>
        <a:bodyPr/>
        <a:lstStyle/>
        <a:p>
          <a:endParaRPr lang="fi-FI"/>
        </a:p>
      </dgm:t>
    </dgm:pt>
    <dgm:pt modelId="{E87BE60E-B465-4D15-A836-B75DD2DC2985}">
      <dgm:prSet/>
      <dgm:spPr/>
      <dgm:t>
        <a:bodyPr/>
        <a:lstStyle/>
        <a:p>
          <a:r>
            <a:rPr lang="en-US" b="1" baseline="0" dirty="0"/>
            <a:t>Exemptions from disclosure duties </a:t>
          </a:r>
          <a:endParaRPr lang="fi-FI" dirty="0"/>
        </a:p>
      </dgm:t>
    </dgm:pt>
    <dgm:pt modelId="{A6EDD38D-F18F-40E2-AAEC-AE43AF7CCD03}" type="parTrans" cxnId="{65C2FA05-4A7F-440A-8FD9-60DDB6D585F9}">
      <dgm:prSet/>
      <dgm:spPr/>
      <dgm:t>
        <a:bodyPr/>
        <a:lstStyle/>
        <a:p>
          <a:endParaRPr lang="fi-FI"/>
        </a:p>
      </dgm:t>
    </dgm:pt>
    <dgm:pt modelId="{04AD4DCB-07D4-4B87-BA5B-CA05B05A8DA8}" type="sibTrans" cxnId="{65C2FA05-4A7F-440A-8FD9-60DDB6D585F9}">
      <dgm:prSet/>
      <dgm:spPr/>
      <dgm:t>
        <a:bodyPr/>
        <a:lstStyle/>
        <a:p>
          <a:endParaRPr lang="fi-FI"/>
        </a:p>
      </dgm:t>
    </dgm:pt>
    <dgm:pt modelId="{3ECEEA65-3323-4D8F-89B0-1B6DFAA1FB4C}">
      <dgm:prSet/>
      <dgm:spPr/>
      <dgm:t>
        <a:bodyPr/>
        <a:lstStyle/>
        <a:p>
          <a:r>
            <a:rPr lang="en-US" baseline="0"/>
            <a:t>MAR 17.4 art. </a:t>
          </a:r>
          <a:r>
            <a:rPr lang="en-US" baseline="0" dirty="0"/>
            <a:t>(a): the obligation to disclose is waived if the immediate disclosure of inside information would be likely to jeopardize the legitimate interests of the issuer;</a:t>
          </a:r>
          <a:endParaRPr lang="fi-FI" dirty="0"/>
        </a:p>
      </dgm:t>
    </dgm:pt>
    <dgm:pt modelId="{5133E2A6-24B9-4C9C-A7BC-06CD7BA2B628}" type="parTrans" cxnId="{6D6488A1-B21C-4984-85EE-538BA2F89C05}">
      <dgm:prSet/>
      <dgm:spPr/>
      <dgm:t>
        <a:bodyPr/>
        <a:lstStyle/>
        <a:p>
          <a:endParaRPr lang="fi-FI"/>
        </a:p>
      </dgm:t>
    </dgm:pt>
    <dgm:pt modelId="{0E8CE498-30AB-49E0-8E99-9A2D5AE0F5FD}" type="sibTrans" cxnId="{6D6488A1-B21C-4984-85EE-538BA2F89C05}">
      <dgm:prSet/>
      <dgm:spPr/>
      <dgm:t>
        <a:bodyPr/>
        <a:lstStyle/>
        <a:p>
          <a:endParaRPr lang="fi-FI"/>
        </a:p>
      </dgm:t>
    </dgm:pt>
    <dgm:pt modelId="{C99E9081-4255-40B0-AE77-347AC9236A02}">
      <dgm:prSet/>
      <dgm:spPr/>
      <dgm:t>
        <a:bodyPr/>
        <a:lstStyle/>
        <a:p>
          <a:r>
            <a:rPr lang="en-US" baseline="0"/>
            <a:t>ESMA / 2016/1478 F (d): The product or invention has been developed by the issuer and immediate disclosure of that information is likely to jeopardize the issuer's intellectual property rights</a:t>
          </a:r>
          <a:endParaRPr lang="fi-FI"/>
        </a:p>
      </dgm:t>
    </dgm:pt>
    <dgm:pt modelId="{E08250C6-798F-47E1-B0CE-C7D1DB2F087F}" type="parTrans" cxnId="{8607CFCE-E9BA-410B-96E8-15A29A573800}">
      <dgm:prSet/>
      <dgm:spPr/>
      <dgm:t>
        <a:bodyPr/>
        <a:lstStyle/>
        <a:p>
          <a:endParaRPr lang="fi-FI"/>
        </a:p>
      </dgm:t>
    </dgm:pt>
    <dgm:pt modelId="{8B7EE6C6-4061-4887-9B93-09296C72977E}" type="sibTrans" cxnId="{8607CFCE-E9BA-410B-96E8-15A29A573800}">
      <dgm:prSet/>
      <dgm:spPr/>
      <dgm:t>
        <a:bodyPr/>
        <a:lstStyle/>
        <a:p>
          <a:endParaRPr lang="fi-FI"/>
        </a:p>
      </dgm:t>
    </dgm:pt>
    <dgm:pt modelId="{BBA373DD-9F14-4FF7-8A83-132969278AF1}">
      <dgm:prSet/>
      <dgm:spPr/>
      <dgm:t>
        <a:bodyPr/>
        <a:lstStyle/>
        <a:p>
          <a:r>
            <a:rPr lang="en-US" baseline="0"/>
            <a:t>ESMA / 2016/1478 Point F (e): The issuer plans to buy or sell a significant shareholding in another company and disclosure of that information would be likely to jeopardize the realization of the plan.</a:t>
          </a:r>
          <a:endParaRPr lang="fi-FI"/>
        </a:p>
      </dgm:t>
    </dgm:pt>
    <dgm:pt modelId="{0558CCA4-F249-4D22-B972-64007C931813}" type="parTrans" cxnId="{B7B6FCCF-8FC9-46AB-8282-449CC5080EFB}">
      <dgm:prSet/>
      <dgm:spPr/>
      <dgm:t>
        <a:bodyPr/>
        <a:lstStyle/>
        <a:p>
          <a:endParaRPr lang="fi-FI"/>
        </a:p>
      </dgm:t>
    </dgm:pt>
    <dgm:pt modelId="{171054BE-03F9-4282-8E10-4B94FDCB7127}" type="sibTrans" cxnId="{B7B6FCCF-8FC9-46AB-8282-449CC5080EFB}">
      <dgm:prSet/>
      <dgm:spPr/>
      <dgm:t>
        <a:bodyPr/>
        <a:lstStyle/>
        <a:p>
          <a:endParaRPr lang="fi-FI"/>
        </a:p>
      </dgm:t>
    </dgm:pt>
    <dgm:pt modelId="{F11DC8A8-FD63-40F3-8BE8-B92704001EAD}" type="pres">
      <dgm:prSet presAssocID="{BB4A01E3-CAFA-4731-AD67-1235E66EA30E}" presName="Name0" presStyleCnt="0">
        <dgm:presLayoutVars>
          <dgm:chPref val="1"/>
          <dgm:dir/>
          <dgm:animOne val="branch"/>
          <dgm:animLvl val="lvl"/>
          <dgm:resizeHandles/>
        </dgm:presLayoutVars>
      </dgm:prSet>
      <dgm:spPr/>
    </dgm:pt>
    <dgm:pt modelId="{CD00EC83-09BD-4A0B-91D1-7207C6A33067}" type="pres">
      <dgm:prSet presAssocID="{339A5949-F5ED-438F-B186-10303B5DEA8E}" presName="vertOne" presStyleCnt="0"/>
      <dgm:spPr/>
    </dgm:pt>
    <dgm:pt modelId="{56F75F8A-8418-4B1D-A2A4-175DAE2CD14A}" type="pres">
      <dgm:prSet presAssocID="{339A5949-F5ED-438F-B186-10303B5DEA8E}" presName="txOne" presStyleLbl="node0" presStyleIdx="0" presStyleCnt="2">
        <dgm:presLayoutVars>
          <dgm:chPref val="3"/>
        </dgm:presLayoutVars>
      </dgm:prSet>
      <dgm:spPr/>
    </dgm:pt>
    <dgm:pt modelId="{8EA6CD06-FA89-4941-8307-5D25A4405C07}" type="pres">
      <dgm:prSet presAssocID="{339A5949-F5ED-438F-B186-10303B5DEA8E}" presName="parTransOne" presStyleCnt="0"/>
      <dgm:spPr/>
    </dgm:pt>
    <dgm:pt modelId="{153764F3-964A-4384-91CD-31CC68FE8BC1}" type="pres">
      <dgm:prSet presAssocID="{339A5949-F5ED-438F-B186-10303B5DEA8E}" presName="horzOne" presStyleCnt="0"/>
      <dgm:spPr/>
    </dgm:pt>
    <dgm:pt modelId="{CB85AC18-D5BA-4B4E-AF3C-287653A994CA}" type="pres">
      <dgm:prSet presAssocID="{E089C479-F946-4EBF-9B92-7395DE451D92}" presName="vertTwo" presStyleCnt="0"/>
      <dgm:spPr/>
    </dgm:pt>
    <dgm:pt modelId="{04480D07-B629-4D8B-BD22-7E2A1E4A1E47}" type="pres">
      <dgm:prSet presAssocID="{E089C479-F946-4EBF-9B92-7395DE451D92}" presName="txTwo" presStyleLbl="node2" presStyleIdx="0" presStyleCnt="7">
        <dgm:presLayoutVars>
          <dgm:chPref val="3"/>
        </dgm:presLayoutVars>
      </dgm:prSet>
      <dgm:spPr/>
    </dgm:pt>
    <dgm:pt modelId="{29DBB5DE-DE61-40F6-95FE-5E26FD5044EF}" type="pres">
      <dgm:prSet presAssocID="{E089C479-F946-4EBF-9B92-7395DE451D92}" presName="horzTwo" presStyleCnt="0"/>
      <dgm:spPr/>
    </dgm:pt>
    <dgm:pt modelId="{75174347-8B5C-44BD-8029-66CBB83F665C}" type="pres">
      <dgm:prSet presAssocID="{0DA36C87-E987-405D-BA53-4521FA84634B}" presName="sibSpaceTwo" presStyleCnt="0"/>
      <dgm:spPr/>
    </dgm:pt>
    <dgm:pt modelId="{EBF29E11-703A-4D9F-AC13-FE0D4A1F0FB8}" type="pres">
      <dgm:prSet presAssocID="{F4837236-6DE5-442F-A0DE-C90BDC147778}" presName="vertTwo" presStyleCnt="0"/>
      <dgm:spPr/>
    </dgm:pt>
    <dgm:pt modelId="{F4395CE1-8B05-48DA-BDC6-BA18FFAD55F2}" type="pres">
      <dgm:prSet presAssocID="{F4837236-6DE5-442F-A0DE-C90BDC147778}" presName="txTwo" presStyleLbl="node2" presStyleIdx="1" presStyleCnt="7">
        <dgm:presLayoutVars>
          <dgm:chPref val="3"/>
        </dgm:presLayoutVars>
      </dgm:prSet>
      <dgm:spPr/>
    </dgm:pt>
    <dgm:pt modelId="{6FEB5851-D695-4E00-BB0F-2BD69415983B}" type="pres">
      <dgm:prSet presAssocID="{F4837236-6DE5-442F-A0DE-C90BDC147778}" presName="horzTwo" presStyleCnt="0"/>
      <dgm:spPr/>
    </dgm:pt>
    <dgm:pt modelId="{8C502CA7-41FE-45FA-8DEB-BCC5E069A54B}" type="pres">
      <dgm:prSet presAssocID="{EBE229E8-AFE4-4871-AFA2-57223D957E03}" presName="sibSpaceTwo" presStyleCnt="0"/>
      <dgm:spPr/>
    </dgm:pt>
    <dgm:pt modelId="{51FD6AD4-D2B8-4A5D-92B3-2CFCF3310DE9}" type="pres">
      <dgm:prSet presAssocID="{0793DB25-87F4-45BF-B7BF-67D890BEAF68}" presName="vertTwo" presStyleCnt="0"/>
      <dgm:spPr/>
    </dgm:pt>
    <dgm:pt modelId="{FDDC53D4-3776-4845-B3CA-C2EF2E5ADC9B}" type="pres">
      <dgm:prSet presAssocID="{0793DB25-87F4-45BF-B7BF-67D890BEAF68}" presName="txTwo" presStyleLbl="node2" presStyleIdx="2" presStyleCnt="7">
        <dgm:presLayoutVars>
          <dgm:chPref val="3"/>
        </dgm:presLayoutVars>
      </dgm:prSet>
      <dgm:spPr/>
    </dgm:pt>
    <dgm:pt modelId="{3441A10C-04C3-4E67-9CF2-150156F8C2DB}" type="pres">
      <dgm:prSet presAssocID="{0793DB25-87F4-45BF-B7BF-67D890BEAF68}" presName="horzTwo" presStyleCnt="0"/>
      <dgm:spPr/>
    </dgm:pt>
    <dgm:pt modelId="{FDCE9514-0E39-4A7F-8FDF-EF5B9EB6E8D2}" type="pres">
      <dgm:prSet presAssocID="{CE290725-5DBF-4CF2-96B5-1B5FB8CD1465}" presName="sibSpaceTwo" presStyleCnt="0"/>
      <dgm:spPr/>
    </dgm:pt>
    <dgm:pt modelId="{8EDFC375-7FE3-4CF2-A204-B76595FD4B96}" type="pres">
      <dgm:prSet presAssocID="{F9BCD0E1-370E-4B1D-AE7E-3BE27AEAABE0}" presName="vertTwo" presStyleCnt="0"/>
      <dgm:spPr/>
    </dgm:pt>
    <dgm:pt modelId="{145CC996-22FF-4D36-88D8-EA7861A23033}" type="pres">
      <dgm:prSet presAssocID="{F9BCD0E1-370E-4B1D-AE7E-3BE27AEAABE0}" presName="txTwo" presStyleLbl="node2" presStyleIdx="3" presStyleCnt="7">
        <dgm:presLayoutVars>
          <dgm:chPref val="3"/>
        </dgm:presLayoutVars>
      </dgm:prSet>
      <dgm:spPr/>
    </dgm:pt>
    <dgm:pt modelId="{0DE631F4-3E47-4CE6-AEBD-ADA6E57BB65A}" type="pres">
      <dgm:prSet presAssocID="{F9BCD0E1-370E-4B1D-AE7E-3BE27AEAABE0}" presName="horzTwo" presStyleCnt="0"/>
      <dgm:spPr/>
    </dgm:pt>
    <dgm:pt modelId="{405C687B-365A-475A-9DE6-C251672C9B25}" type="pres">
      <dgm:prSet presAssocID="{D6083FFA-2A36-4126-B0E7-B387D7C7FDD5}" presName="sibSpaceOne" presStyleCnt="0"/>
      <dgm:spPr/>
    </dgm:pt>
    <dgm:pt modelId="{93B319AA-F5EE-4CAB-8AE2-6D8A6D34F71A}" type="pres">
      <dgm:prSet presAssocID="{E87BE60E-B465-4D15-A836-B75DD2DC2985}" presName="vertOne" presStyleCnt="0"/>
      <dgm:spPr/>
    </dgm:pt>
    <dgm:pt modelId="{38B91461-7A48-4E29-B9C1-4B976BED1760}" type="pres">
      <dgm:prSet presAssocID="{E87BE60E-B465-4D15-A836-B75DD2DC2985}" presName="txOne" presStyleLbl="node0" presStyleIdx="1" presStyleCnt="2">
        <dgm:presLayoutVars>
          <dgm:chPref val="3"/>
        </dgm:presLayoutVars>
      </dgm:prSet>
      <dgm:spPr/>
    </dgm:pt>
    <dgm:pt modelId="{DE4D10D7-F709-477E-81BD-F2747EB74FBE}" type="pres">
      <dgm:prSet presAssocID="{E87BE60E-B465-4D15-A836-B75DD2DC2985}" presName="parTransOne" presStyleCnt="0"/>
      <dgm:spPr/>
    </dgm:pt>
    <dgm:pt modelId="{87230A4F-12D3-4EA9-BAB6-6ED20CF94D81}" type="pres">
      <dgm:prSet presAssocID="{E87BE60E-B465-4D15-A836-B75DD2DC2985}" presName="horzOne" presStyleCnt="0"/>
      <dgm:spPr/>
    </dgm:pt>
    <dgm:pt modelId="{319BCE03-2F92-4FD0-8223-759DBD93B94A}" type="pres">
      <dgm:prSet presAssocID="{3ECEEA65-3323-4D8F-89B0-1B6DFAA1FB4C}" presName="vertTwo" presStyleCnt="0"/>
      <dgm:spPr/>
    </dgm:pt>
    <dgm:pt modelId="{6C17A5AC-3CB3-40D4-9D81-B862D1AC64D0}" type="pres">
      <dgm:prSet presAssocID="{3ECEEA65-3323-4D8F-89B0-1B6DFAA1FB4C}" presName="txTwo" presStyleLbl="node2" presStyleIdx="4" presStyleCnt="7">
        <dgm:presLayoutVars>
          <dgm:chPref val="3"/>
        </dgm:presLayoutVars>
      </dgm:prSet>
      <dgm:spPr/>
    </dgm:pt>
    <dgm:pt modelId="{4EA5B28C-9032-4DD8-9C33-5F0813217CAB}" type="pres">
      <dgm:prSet presAssocID="{3ECEEA65-3323-4D8F-89B0-1B6DFAA1FB4C}" presName="horzTwo" presStyleCnt="0"/>
      <dgm:spPr/>
    </dgm:pt>
    <dgm:pt modelId="{F0205DDD-DBB4-44E2-B81C-3940D1869B5E}" type="pres">
      <dgm:prSet presAssocID="{0E8CE498-30AB-49E0-8E99-9A2D5AE0F5FD}" presName="sibSpaceTwo" presStyleCnt="0"/>
      <dgm:spPr/>
    </dgm:pt>
    <dgm:pt modelId="{89CA4B0A-2CD8-4DEE-A525-DF8EED11497D}" type="pres">
      <dgm:prSet presAssocID="{C99E9081-4255-40B0-AE77-347AC9236A02}" presName="vertTwo" presStyleCnt="0"/>
      <dgm:spPr/>
    </dgm:pt>
    <dgm:pt modelId="{D20A5CDE-9DC1-4802-B64A-D1A3314024D1}" type="pres">
      <dgm:prSet presAssocID="{C99E9081-4255-40B0-AE77-347AC9236A02}" presName="txTwo" presStyleLbl="node2" presStyleIdx="5" presStyleCnt="7">
        <dgm:presLayoutVars>
          <dgm:chPref val="3"/>
        </dgm:presLayoutVars>
      </dgm:prSet>
      <dgm:spPr/>
    </dgm:pt>
    <dgm:pt modelId="{52DDA69E-EC6F-4C96-B4A4-DE8141405A4B}" type="pres">
      <dgm:prSet presAssocID="{C99E9081-4255-40B0-AE77-347AC9236A02}" presName="horzTwo" presStyleCnt="0"/>
      <dgm:spPr/>
    </dgm:pt>
    <dgm:pt modelId="{81CCC2B1-21D4-4120-9DC2-B8CA6C06D2D0}" type="pres">
      <dgm:prSet presAssocID="{8B7EE6C6-4061-4887-9B93-09296C72977E}" presName="sibSpaceTwo" presStyleCnt="0"/>
      <dgm:spPr/>
    </dgm:pt>
    <dgm:pt modelId="{52D3FF9B-B1A1-4EB1-87C4-33CCE2520F5D}" type="pres">
      <dgm:prSet presAssocID="{BBA373DD-9F14-4FF7-8A83-132969278AF1}" presName="vertTwo" presStyleCnt="0"/>
      <dgm:spPr/>
    </dgm:pt>
    <dgm:pt modelId="{1DBE670B-97D7-4525-A4C3-3EAB6B19CEB2}" type="pres">
      <dgm:prSet presAssocID="{BBA373DD-9F14-4FF7-8A83-132969278AF1}" presName="txTwo" presStyleLbl="node2" presStyleIdx="6" presStyleCnt="7">
        <dgm:presLayoutVars>
          <dgm:chPref val="3"/>
        </dgm:presLayoutVars>
      </dgm:prSet>
      <dgm:spPr/>
    </dgm:pt>
    <dgm:pt modelId="{69053BE7-FB5B-43D7-A31B-BBB466D34D0D}" type="pres">
      <dgm:prSet presAssocID="{BBA373DD-9F14-4FF7-8A83-132969278AF1}" presName="horzTwo" presStyleCnt="0"/>
      <dgm:spPr/>
    </dgm:pt>
  </dgm:ptLst>
  <dgm:cxnLst>
    <dgm:cxn modelId="{71CC4B03-0BFB-49E7-9611-66BE94EBBA0F}" type="presOf" srcId="{0793DB25-87F4-45BF-B7BF-67D890BEAF68}" destId="{FDDC53D4-3776-4845-B3CA-C2EF2E5ADC9B}" srcOrd="0" destOrd="0" presId="urn:microsoft.com/office/officeart/2005/8/layout/hierarchy4"/>
    <dgm:cxn modelId="{65C2FA05-4A7F-440A-8FD9-60DDB6D585F9}" srcId="{BB4A01E3-CAFA-4731-AD67-1235E66EA30E}" destId="{E87BE60E-B465-4D15-A836-B75DD2DC2985}" srcOrd="1" destOrd="0" parTransId="{A6EDD38D-F18F-40E2-AAEC-AE43AF7CCD03}" sibTransId="{04AD4DCB-07D4-4B87-BA5B-CA05B05A8DA8}"/>
    <dgm:cxn modelId="{D6AB8C18-1A38-4CB9-9639-F3C1B4119D10}" type="presOf" srcId="{E089C479-F946-4EBF-9B92-7395DE451D92}" destId="{04480D07-B629-4D8B-BD22-7E2A1E4A1E47}" srcOrd="0" destOrd="0" presId="urn:microsoft.com/office/officeart/2005/8/layout/hierarchy4"/>
    <dgm:cxn modelId="{36FD6E21-C841-4DB9-B7E7-57C0F3E87896}" type="presOf" srcId="{BB4A01E3-CAFA-4731-AD67-1235E66EA30E}" destId="{F11DC8A8-FD63-40F3-8BE8-B92704001EAD}" srcOrd="0" destOrd="0" presId="urn:microsoft.com/office/officeart/2005/8/layout/hierarchy4"/>
    <dgm:cxn modelId="{D189202C-8557-488A-97A9-4E2CFA47A3C9}" type="presOf" srcId="{3ECEEA65-3323-4D8F-89B0-1B6DFAA1FB4C}" destId="{6C17A5AC-3CB3-40D4-9D81-B862D1AC64D0}" srcOrd="0" destOrd="0" presId="urn:microsoft.com/office/officeart/2005/8/layout/hierarchy4"/>
    <dgm:cxn modelId="{FF10E63D-46C9-4DAA-9829-942663B4713F}" srcId="{339A5949-F5ED-438F-B186-10303B5DEA8E}" destId="{E089C479-F946-4EBF-9B92-7395DE451D92}" srcOrd="0" destOrd="0" parTransId="{0A23AE4B-4C3A-41B4-852B-F13653FB4FBF}" sibTransId="{0DA36C87-E987-405D-BA53-4521FA84634B}"/>
    <dgm:cxn modelId="{3AF5A749-6D95-4674-90B9-838CC2B8EB53}" srcId="{BB4A01E3-CAFA-4731-AD67-1235E66EA30E}" destId="{339A5949-F5ED-438F-B186-10303B5DEA8E}" srcOrd="0" destOrd="0" parTransId="{1793513E-189B-4F60-B4C8-E846E3FE4D68}" sibTransId="{D6083FFA-2A36-4126-B0E7-B387D7C7FDD5}"/>
    <dgm:cxn modelId="{53113C8F-0FBC-43B6-ABAB-2E152ACE82E6}" type="presOf" srcId="{C99E9081-4255-40B0-AE77-347AC9236A02}" destId="{D20A5CDE-9DC1-4802-B64A-D1A3314024D1}" srcOrd="0" destOrd="0" presId="urn:microsoft.com/office/officeart/2005/8/layout/hierarchy4"/>
    <dgm:cxn modelId="{6D6488A1-B21C-4984-85EE-538BA2F89C05}" srcId="{E87BE60E-B465-4D15-A836-B75DD2DC2985}" destId="{3ECEEA65-3323-4D8F-89B0-1B6DFAA1FB4C}" srcOrd="0" destOrd="0" parTransId="{5133E2A6-24B9-4C9C-A7BC-06CD7BA2B628}" sibTransId="{0E8CE498-30AB-49E0-8E99-9A2D5AE0F5FD}"/>
    <dgm:cxn modelId="{95379DAB-59C9-4067-ABC1-BBFAD5B2EC40}" type="presOf" srcId="{339A5949-F5ED-438F-B186-10303B5DEA8E}" destId="{56F75F8A-8418-4B1D-A2A4-175DAE2CD14A}" srcOrd="0" destOrd="0" presId="urn:microsoft.com/office/officeart/2005/8/layout/hierarchy4"/>
    <dgm:cxn modelId="{EBE905C8-EEA9-48D8-8D5B-E96A90836C2F}" type="presOf" srcId="{BBA373DD-9F14-4FF7-8A83-132969278AF1}" destId="{1DBE670B-97D7-4525-A4C3-3EAB6B19CEB2}" srcOrd="0" destOrd="0" presId="urn:microsoft.com/office/officeart/2005/8/layout/hierarchy4"/>
    <dgm:cxn modelId="{DBF048CD-96EC-452A-8EF5-0133F0B371AB}" srcId="{339A5949-F5ED-438F-B186-10303B5DEA8E}" destId="{F4837236-6DE5-442F-A0DE-C90BDC147778}" srcOrd="1" destOrd="0" parTransId="{65999C84-D2FF-4C43-AEC0-D3F66C39E159}" sibTransId="{EBE229E8-AFE4-4871-AFA2-57223D957E03}"/>
    <dgm:cxn modelId="{8607CFCE-E9BA-410B-96E8-15A29A573800}" srcId="{E87BE60E-B465-4D15-A836-B75DD2DC2985}" destId="{C99E9081-4255-40B0-AE77-347AC9236A02}" srcOrd="1" destOrd="0" parTransId="{E08250C6-798F-47E1-B0CE-C7D1DB2F087F}" sibTransId="{8B7EE6C6-4061-4887-9B93-09296C72977E}"/>
    <dgm:cxn modelId="{B7B6FCCF-8FC9-46AB-8282-449CC5080EFB}" srcId="{E87BE60E-B465-4D15-A836-B75DD2DC2985}" destId="{BBA373DD-9F14-4FF7-8A83-132969278AF1}" srcOrd="2" destOrd="0" parTransId="{0558CCA4-F249-4D22-B972-64007C931813}" sibTransId="{171054BE-03F9-4282-8E10-4B94FDCB7127}"/>
    <dgm:cxn modelId="{0E91F9D4-A569-4D4E-B287-9730455BC45D}" srcId="{339A5949-F5ED-438F-B186-10303B5DEA8E}" destId="{0793DB25-87F4-45BF-B7BF-67D890BEAF68}" srcOrd="2" destOrd="0" parTransId="{9B303D38-0766-42CE-A223-66A711AEB52A}" sibTransId="{CE290725-5DBF-4CF2-96B5-1B5FB8CD1465}"/>
    <dgm:cxn modelId="{81A5A0DA-E05F-46BA-8A98-736F277A260E}" type="presOf" srcId="{F4837236-6DE5-442F-A0DE-C90BDC147778}" destId="{F4395CE1-8B05-48DA-BDC6-BA18FFAD55F2}" srcOrd="0" destOrd="0" presId="urn:microsoft.com/office/officeart/2005/8/layout/hierarchy4"/>
    <dgm:cxn modelId="{F530FCDE-A471-43A4-9239-51B02528EE24}" type="presOf" srcId="{E87BE60E-B465-4D15-A836-B75DD2DC2985}" destId="{38B91461-7A48-4E29-B9C1-4B976BED1760}" srcOrd="0" destOrd="0" presId="urn:microsoft.com/office/officeart/2005/8/layout/hierarchy4"/>
    <dgm:cxn modelId="{2A0E3EEC-C9BC-4C31-8559-807D4D8C7722}" srcId="{339A5949-F5ED-438F-B186-10303B5DEA8E}" destId="{F9BCD0E1-370E-4B1D-AE7E-3BE27AEAABE0}" srcOrd="3" destOrd="0" parTransId="{024469B7-C627-41A8-B60D-AC49A36692CB}" sibTransId="{C38CB094-7C16-465E-9BA9-4971C5ECC9AE}"/>
    <dgm:cxn modelId="{1A22D6FE-EF83-4035-9186-7BD369336ADC}" type="presOf" srcId="{F9BCD0E1-370E-4B1D-AE7E-3BE27AEAABE0}" destId="{145CC996-22FF-4D36-88D8-EA7861A23033}" srcOrd="0" destOrd="0" presId="urn:microsoft.com/office/officeart/2005/8/layout/hierarchy4"/>
    <dgm:cxn modelId="{2D2A6FCD-CA89-4BB3-BE75-10192043220F}" type="presParOf" srcId="{F11DC8A8-FD63-40F3-8BE8-B92704001EAD}" destId="{CD00EC83-09BD-4A0B-91D1-7207C6A33067}" srcOrd="0" destOrd="0" presId="urn:microsoft.com/office/officeart/2005/8/layout/hierarchy4"/>
    <dgm:cxn modelId="{36AADB46-5C0E-4D29-8B97-40F86651C606}" type="presParOf" srcId="{CD00EC83-09BD-4A0B-91D1-7207C6A33067}" destId="{56F75F8A-8418-4B1D-A2A4-175DAE2CD14A}" srcOrd="0" destOrd="0" presId="urn:microsoft.com/office/officeart/2005/8/layout/hierarchy4"/>
    <dgm:cxn modelId="{A6423142-C3C4-4C6A-938C-5BB07A317775}" type="presParOf" srcId="{CD00EC83-09BD-4A0B-91D1-7207C6A33067}" destId="{8EA6CD06-FA89-4941-8307-5D25A4405C07}" srcOrd="1" destOrd="0" presId="urn:microsoft.com/office/officeart/2005/8/layout/hierarchy4"/>
    <dgm:cxn modelId="{623D046C-A9F8-4107-A665-6127423A6EBE}" type="presParOf" srcId="{CD00EC83-09BD-4A0B-91D1-7207C6A33067}" destId="{153764F3-964A-4384-91CD-31CC68FE8BC1}" srcOrd="2" destOrd="0" presId="urn:microsoft.com/office/officeart/2005/8/layout/hierarchy4"/>
    <dgm:cxn modelId="{D513FF68-FC17-4F2C-9E5C-49624CCC4DE9}" type="presParOf" srcId="{153764F3-964A-4384-91CD-31CC68FE8BC1}" destId="{CB85AC18-D5BA-4B4E-AF3C-287653A994CA}" srcOrd="0" destOrd="0" presId="urn:microsoft.com/office/officeart/2005/8/layout/hierarchy4"/>
    <dgm:cxn modelId="{583372B0-E753-400D-BB98-FECFBFBB4459}" type="presParOf" srcId="{CB85AC18-D5BA-4B4E-AF3C-287653A994CA}" destId="{04480D07-B629-4D8B-BD22-7E2A1E4A1E47}" srcOrd="0" destOrd="0" presId="urn:microsoft.com/office/officeart/2005/8/layout/hierarchy4"/>
    <dgm:cxn modelId="{C92410C0-BEB1-476F-BFE3-835CFB4404DA}" type="presParOf" srcId="{CB85AC18-D5BA-4B4E-AF3C-287653A994CA}" destId="{29DBB5DE-DE61-40F6-95FE-5E26FD5044EF}" srcOrd="1" destOrd="0" presId="urn:microsoft.com/office/officeart/2005/8/layout/hierarchy4"/>
    <dgm:cxn modelId="{44D8A050-ED0F-44F3-A65C-20915CD64796}" type="presParOf" srcId="{153764F3-964A-4384-91CD-31CC68FE8BC1}" destId="{75174347-8B5C-44BD-8029-66CBB83F665C}" srcOrd="1" destOrd="0" presId="urn:microsoft.com/office/officeart/2005/8/layout/hierarchy4"/>
    <dgm:cxn modelId="{C1A41DE9-078F-4E64-87AB-D1B903DD467C}" type="presParOf" srcId="{153764F3-964A-4384-91CD-31CC68FE8BC1}" destId="{EBF29E11-703A-4D9F-AC13-FE0D4A1F0FB8}" srcOrd="2" destOrd="0" presId="urn:microsoft.com/office/officeart/2005/8/layout/hierarchy4"/>
    <dgm:cxn modelId="{0F90577B-4DC8-44AE-ACE5-FBB10304BA1D}" type="presParOf" srcId="{EBF29E11-703A-4D9F-AC13-FE0D4A1F0FB8}" destId="{F4395CE1-8B05-48DA-BDC6-BA18FFAD55F2}" srcOrd="0" destOrd="0" presId="urn:microsoft.com/office/officeart/2005/8/layout/hierarchy4"/>
    <dgm:cxn modelId="{F973BD77-E26D-4C91-A9A0-BE5CAFCA1811}" type="presParOf" srcId="{EBF29E11-703A-4D9F-AC13-FE0D4A1F0FB8}" destId="{6FEB5851-D695-4E00-BB0F-2BD69415983B}" srcOrd="1" destOrd="0" presId="urn:microsoft.com/office/officeart/2005/8/layout/hierarchy4"/>
    <dgm:cxn modelId="{97961A39-A8EA-44ED-AD1F-EE3645048CC6}" type="presParOf" srcId="{153764F3-964A-4384-91CD-31CC68FE8BC1}" destId="{8C502CA7-41FE-45FA-8DEB-BCC5E069A54B}" srcOrd="3" destOrd="0" presId="urn:microsoft.com/office/officeart/2005/8/layout/hierarchy4"/>
    <dgm:cxn modelId="{7FD96798-3E1D-43C6-AECF-A22E7A7587AE}" type="presParOf" srcId="{153764F3-964A-4384-91CD-31CC68FE8BC1}" destId="{51FD6AD4-D2B8-4A5D-92B3-2CFCF3310DE9}" srcOrd="4" destOrd="0" presId="urn:microsoft.com/office/officeart/2005/8/layout/hierarchy4"/>
    <dgm:cxn modelId="{E99DE46E-C993-474E-A89D-1B43FA21F9F3}" type="presParOf" srcId="{51FD6AD4-D2B8-4A5D-92B3-2CFCF3310DE9}" destId="{FDDC53D4-3776-4845-B3CA-C2EF2E5ADC9B}" srcOrd="0" destOrd="0" presId="urn:microsoft.com/office/officeart/2005/8/layout/hierarchy4"/>
    <dgm:cxn modelId="{94FF3779-B06B-4106-827C-0317F1732606}" type="presParOf" srcId="{51FD6AD4-D2B8-4A5D-92B3-2CFCF3310DE9}" destId="{3441A10C-04C3-4E67-9CF2-150156F8C2DB}" srcOrd="1" destOrd="0" presId="urn:microsoft.com/office/officeart/2005/8/layout/hierarchy4"/>
    <dgm:cxn modelId="{32741687-B712-4892-9F87-6B3260B3A6B2}" type="presParOf" srcId="{153764F3-964A-4384-91CD-31CC68FE8BC1}" destId="{FDCE9514-0E39-4A7F-8FDF-EF5B9EB6E8D2}" srcOrd="5" destOrd="0" presId="urn:microsoft.com/office/officeart/2005/8/layout/hierarchy4"/>
    <dgm:cxn modelId="{88770248-6AD3-412D-AA9A-B4B6819D0593}" type="presParOf" srcId="{153764F3-964A-4384-91CD-31CC68FE8BC1}" destId="{8EDFC375-7FE3-4CF2-A204-B76595FD4B96}" srcOrd="6" destOrd="0" presId="urn:microsoft.com/office/officeart/2005/8/layout/hierarchy4"/>
    <dgm:cxn modelId="{5FCB69C9-D0F1-41DA-9654-E0EC6B6F93A7}" type="presParOf" srcId="{8EDFC375-7FE3-4CF2-A204-B76595FD4B96}" destId="{145CC996-22FF-4D36-88D8-EA7861A23033}" srcOrd="0" destOrd="0" presId="urn:microsoft.com/office/officeart/2005/8/layout/hierarchy4"/>
    <dgm:cxn modelId="{FDDF9A54-2951-44ED-BF75-01E0C21AAEBA}" type="presParOf" srcId="{8EDFC375-7FE3-4CF2-A204-B76595FD4B96}" destId="{0DE631F4-3E47-4CE6-AEBD-ADA6E57BB65A}" srcOrd="1" destOrd="0" presId="urn:microsoft.com/office/officeart/2005/8/layout/hierarchy4"/>
    <dgm:cxn modelId="{A10DBFE1-3802-46A0-A1EC-F950981E5277}" type="presParOf" srcId="{F11DC8A8-FD63-40F3-8BE8-B92704001EAD}" destId="{405C687B-365A-475A-9DE6-C251672C9B25}" srcOrd="1" destOrd="0" presId="urn:microsoft.com/office/officeart/2005/8/layout/hierarchy4"/>
    <dgm:cxn modelId="{912124BF-3C20-45B0-9219-9E0C9407EC3E}" type="presParOf" srcId="{F11DC8A8-FD63-40F3-8BE8-B92704001EAD}" destId="{93B319AA-F5EE-4CAB-8AE2-6D8A6D34F71A}" srcOrd="2" destOrd="0" presId="urn:microsoft.com/office/officeart/2005/8/layout/hierarchy4"/>
    <dgm:cxn modelId="{C57A4009-1CA8-41D6-A720-2A91F3CE1C0A}" type="presParOf" srcId="{93B319AA-F5EE-4CAB-8AE2-6D8A6D34F71A}" destId="{38B91461-7A48-4E29-B9C1-4B976BED1760}" srcOrd="0" destOrd="0" presId="urn:microsoft.com/office/officeart/2005/8/layout/hierarchy4"/>
    <dgm:cxn modelId="{707153B7-3E74-49A6-9828-F89F9CD90907}" type="presParOf" srcId="{93B319AA-F5EE-4CAB-8AE2-6D8A6D34F71A}" destId="{DE4D10D7-F709-477E-81BD-F2747EB74FBE}" srcOrd="1" destOrd="0" presId="urn:microsoft.com/office/officeart/2005/8/layout/hierarchy4"/>
    <dgm:cxn modelId="{EEF1F798-B205-4E17-A778-78E60AFC1797}" type="presParOf" srcId="{93B319AA-F5EE-4CAB-8AE2-6D8A6D34F71A}" destId="{87230A4F-12D3-4EA9-BAB6-6ED20CF94D81}" srcOrd="2" destOrd="0" presId="urn:microsoft.com/office/officeart/2005/8/layout/hierarchy4"/>
    <dgm:cxn modelId="{7DEFE43A-E73A-428E-8D87-E073949C4F90}" type="presParOf" srcId="{87230A4F-12D3-4EA9-BAB6-6ED20CF94D81}" destId="{319BCE03-2F92-4FD0-8223-759DBD93B94A}" srcOrd="0" destOrd="0" presId="urn:microsoft.com/office/officeart/2005/8/layout/hierarchy4"/>
    <dgm:cxn modelId="{C490B660-6222-41A0-84E8-594087431636}" type="presParOf" srcId="{319BCE03-2F92-4FD0-8223-759DBD93B94A}" destId="{6C17A5AC-3CB3-40D4-9D81-B862D1AC64D0}" srcOrd="0" destOrd="0" presId="urn:microsoft.com/office/officeart/2005/8/layout/hierarchy4"/>
    <dgm:cxn modelId="{A2D86BB3-3BCF-405E-B87F-3128B70FB577}" type="presParOf" srcId="{319BCE03-2F92-4FD0-8223-759DBD93B94A}" destId="{4EA5B28C-9032-4DD8-9C33-5F0813217CAB}" srcOrd="1" destOrd="0" presId="urn:microsoft.com/office/officeart/2005/8/layout/hierarchy4"/>
    <dgm:cxn modelId="{4E74CE5D-78CE-47C3-A018-8DD9F5AF9EE7}" type="presParOf" srcId="{87230A4F-12D3-4EA9-BAB6-6ED20CF94D81}" destId="{F0205DDD-DBB4-44E2-B81C-3940D1869B5E}" srcOrd="1" destOrd="0" presId="urn:microsoft.com/office/officeart/2005/8/layout/hierarchy4"/>
    <dgm:cxn modelId="{2E2B3B94-9F44-49FB-B45C-1A74069EC4C1}" type="presParOf" srcId="{87230A4F-12D3-4EA9-BAB6-6ED20CF94D81}" destId="{89CA4B0A-2CD8-4DEE-A525-DF8EED11497D}" srcOrd="2" destOrd="0" presId="urn:microsoft.com/office/officeart/2005/8/layout/hierarchy4"/>
    <dgm:cxn modelId="{A6C28C6B-AFC9-4026-B179-D5BFB0B592BC}" type="presParOf" srcId="{89CA4B0A-2CD8-4DEE-A525-DF8EED11497D}" destId="{D20A5CDE-9DC1-4802-B64A-D1A3314024D1}" srcOrd="0" destOrd="0" presId="urn:microsoft.com/office/officeart/2005/8/layout/hierarchy4"/>
    <dgm:cxn modelId="{F324396B-3159-430E-B882-7820581DD9D0}" type="presParOf" srcId="{89CA4B0A-2CD8-4DEE-A525-DF8EED11497D}" destId="{52DDA69E-EC6F-4C96-B4A4-DE8141405A4B}" srcOrd="1" destOrd="0" presId="urn:microsoft.com/office/officeart/2005/8/layout/hierarchy4"/>
    <dgm:cxn modelId="{963FF74B-76A5-4F84-9507-259B9433675D}" type="presParOf" srcId="{87230A4F-12D3-4EA9-BAB6-6ED20CF94D81}" destId="{81CCC2B1-21D4-4120-9DC2-B8CA6C06D2D0}" srcOrd="3" destOrd="0" presId="urn:microsoft.com/office/officeart/2005/8/layout/hierarchy4"/>
    <dgm:cxn modelId="{068E5B11-25AF-41A4-8AB0-594F2EE5A12C}" type="presParOf" srcId="{87230A4F-12D3-4EA9-BAB6-6ED20CF94D81}" destId="{52D3FF9B-B1A1-4EB1-87C4-33CCE2520F5D}" srcOrd="4" destOrd="0" presId="urn:microsoft.com/office/officeart/2005/8/layout/hierarchy4"/>
    <dgm:cxn modelId="{018DF7E9-E0E3-47DD-BCD4-8CEDD6058E61}" type="presParOf" srcId="{52D3FF9B-B1A1-4EB1-87C4-33CCE2520F5D}" destId="{1DBE670B-97D7-4525-A4C3-3EAB6B19CEB2}" srcOrd="0" destOrd="0" presId="urn:microsoft.com/office/officeart/2005/8/layout/hierarchy4"/>
    <dgm:cxn modelId="{75377CAB-05E4-46D5-9795-84243B4FADF4}" type="presParOf" srcId="{52D3FF9B-B1A1-4EB1-87C4-33CCE2520F5D}" destId="{69053BE7-FB5B-43D7-A31B-BBB466D34D0D}"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DA235C3-6D9D-4310-82CD-0C1A723EE5EA}" type="doc">
      <dgm:prSet loTypeId="urn:microsoft.com/office/officeart/2005/8/layout/vList2" loCatId="list" qsTypeId="urn:microsoft.com/office/officeart/2005/8/quickstyle/simple1" qsCatId="simple" csTypeId="urn:microsoft.com/office/officeart/2005/8/colors/accent3_1" csCatId="accent3" phldr="1"/>
      <dgm:spPr/>
      <dgm:t>
        <a:bodyPr/>
        <a:lstStyle/>
        <a:p>
          <a:endParaRPr lang="fi-FI"/>
        </a:p>
      </dgm:t>
    </dgm:pt>
    <dgm:pt modelId="{37D9C719-0478-4E9D-904A-AF5C5068DC2B}">
      <dgm:prSet/>
      <dgm:spPr/>
      <dgm:t>
        <a:bodyPr/>
        <a:lstStyle/>
        <a:p>
          <a:r>
            <a:rPr lang="en-GB" b="1" dirty="0" err="1"/>
            <a:t>Sakari</a:t>
          </a:r>
          <a:r>
            <a:rPr lang="en-GB" b="1" dirty="0"/>
            <a:t> </a:t>
          </a:r>
          <a:r>
            <a:rPr lang="en-GB" b="1" dirty="0" err="1"/>
            <a:t>Huovinen</a:t>
          </a:r>
          <a:r>
            <a:rPr lang="en-GB" b="1" dirty="0"/>
            <a:t>: </a:t>
          </a:r>
          <a:r>
            <a:rPr lang="en-GB" b="1" dirty="0" err="1"/>
            <a:t>Pörssiyhtiön</a:t>
          </a:r>
          <a:r>
            <a:rPr lang="en-GB" b="1" dirty="0"/>
            <a:t> </a:t>
          </a:r>
          <a:r>
            <a:rPr lang="en-GB" b="1" dirty="0" err="1"/>
            <a:t>tiedonantovelvollisuus</a:t>
          </a:r>
          <a:r>
            <a:rPr lang="en-GB" b="1" dirty="0"/>
            <a:t>, </a:t>
          </a:r>
          <a:r>
            <a:rPr lang="en-GB" b="1" dirty="0" err="1"/>
            <a:t>sijoittajan</a:t>
          </a:r>
          <a:r>
            <a:rPr lang="en-GB" b="1" dirty="0"/>
            <a:t> </a:t>
          </a:r>
          <a:r>
            <a:rPr lang="en-GB" b="1" dirty="0" err="1"/>
            <a:t>odotukset</a:t>
          </a:r>
          <a:r>
            <a:rPr lang="en-GB" b="1" dirty="0"/>
            <a:t> ja media (Disclosure Duties of Listed Companies, Expectations of Investors and the Media 2004; doctoral dissertation, University of Lapland) </a:t>
          </a:r>
          <a:endParaRPr lang="fi-FI" dirty="0"/>
        </a:p>
      </dgm:t>
    </dgm:pt>
    <dgm:pt modelId="{8652356B-607E-485E-B4A9-0A8DD00E197A}" type="parTrans" cxnId="{0EDB13FD-4884-4D26-A681-29A1C97B4549}">
      <dgm:prSet/>
      <dgm:spPr/>
      <dgm:t>
        <a:bodyPr/>
        <a:lstStyle/>
        <a:p>
          <a:endParaRPr lang="fi-FI"/>
        </a:p>
      </dgm:t>
    </dgm:pt>
    <dgm:pt modelId="{DE0F74D7-1757-4DF3-A3C4-1D19A48EBF3E}" type="sibTrans" cxnId="{0EDB13FD-4884-4D26-A681-29A1C97B4549}">
      <dgm:prSet/>
      <dgm:spPr/>
      <dgm:t>
        <a:bodyPr/>
        <a:lstStyle/>
        <a:p>
          <a:endParaRPr lang="fi-FI"/>
        </a:p>
      </dgm:t>
    </dgm:pt>
    <dgm:pt modelId="{A07FCEE1-BA78-4A34-B518-6E16FC3CF9A9}">
      <dgm:prSet/>
      <dgm:spPr/>
      <dgm:t>
        <a:bodyPr/>
        <a:lstStyle/>
        <a:p>
          <a:r>
            <a:rPr lang="en-GB" b="1" dirty="0"/>
            <a:t>Example: </a:t>
          </a:r>
          <a:r>
            <a:rPr lang="en-US" b="1" dirty="0"/>
            <a:t>untrue denial of the CEO regarding the forest company merger negotiations</a:t>
          </a:r>
          <a:endParaRPr lang="fi-FI" dirty="0"/>
        </a:p>
      </dgm:t>
    </dgm:pt>
    <dgm:pt modelId="{54C685BF-85D0-4B4B-86FA-3357DD875109}" type="parTrans" cxnId="{49D83108-F8E9-41BC-A72C-3F84D9B6F777}">
      <dgm:prSet/>
      <dgm:spPr/>
      <dgm:t>
        <a:bodyPr/>
        <a:lstStyle/>
        <a:p>
          <a:endParaRPr lang="fi-FI"/>
        </a:p>
      </dgm:t>
    </dgm:pt>
    <dgm:pt modelId="{77370AE9-BB74-4BC7-BE17-630A6B0107C0}" type="sibTrans" cxnId="{49D83108-F8E9-41BC-A72C-3F84D9B6F777}">
      <dgm:prSet/>
      <dgm:spPr/>
      <dgm:t>
        <a:bodyPr/>
        <a:lstStyle/>
        <a:p>
          <a:endParaRPr lang="fi-FI"/>
        </a:p>
      </dgm:t>
    </dgm:pt>
    <dgm:pt modelId="{31432894-B03D-43A5-8241-985EA6BD5FA1}">
      <dgm:prSet/>
      <dgm:spPr/>
      <dgm:t>
        <a:bodyPr/>
        <a:lstStyle/>
        <a:p>
          <a:r>
            <a:rPr lang="en-US" b="1" dirty="0"/>
            <a:t>Game theory and the theory of information as wealth (property rights) may support the legitimacy of misrepresentation by management in the securities market, under strict conditions</a:t>
          </a:r>
          <a:r>
            <a:rPr lang="en-GB" b="1" dirty="0"/>
            <a:t>: </a:t>
          </a:r>
          <a:endParaRPr lang="fi-FI" dirty="0"/>
        </a:p>
      </dgm:t>
    </dgm:pt>
    <dgm:pt modelId="{808CB1DD-6E13-4F01-B756-77A5652DA7F8}" type="parTrans" cxnId="{0C3789E2-472A-46CC-A045-A4A1025ACE0F}">
      <dgm:prSet/>
      <dgm:spPr/>
      <dgm:t>
        <a:bodyPr/>
        <a:lstStyle/>
        <a:p>
          <a:endParaRPr lang="fi-FI"/>
        </a:p>
      </dgm:t>
    </dgm:pt>
    <dgm:pt modelId="{384C45D5-63DB-442D-BFAF-A5FEDF4BD470}" type="sibTrans" cxnId="{0C3789E2-472A-46CC-A045-A4A1025ACE0F}">
      <dgm:prSet/>
      <dgm:spPr/>
      <dgm:t>
        <a:bodyPr/>
        <a:lstStyle/>
        <a:p>
          <a:endParaRPr lang="fi-FI"/>
        </a:p>
      </dgm:t>
    </dgm:pt>
    <dgm:pt modelId="{EE6CFB10-8D16-42BC-847A-651A09C96BD3}" type="pres">
      <dgm:prSet presAssocID="{DDA235C3-6D9D-4310-82CD-0C1A723EE5EA}" presName="linear" presStyleCnt="0">
        <dgm:presLayoutVars>
          <dgm:animLvl val="lvl"/>
          <dgm:resizeHandles val="exact"/>
        </dgm:presLayoutVars>
      </dgm:prSet>
      <dgm:spPr/>
    </dgm:pt>
    <dgm:pt modelId="{7A048F97-2B98-4155-ADD0-52E271CB4776}" type="pres">
      <dgm:prSet presAssocID="{37D9C719-0478-4E9D-904A-AF5C5068DC2B}" presName="parentText" presStyleLbl="node1" presStyleIdx="0" presStyleCnt="3">
        <dgm:presLayoutVars>
          <dgm:chMax val="0"/>
          <dgm:bulletEnabled val="1"/>
        </dgm:presLayoutVars>
      </dgm:prSet>
      <dgm:spPr/>
    </dgm:pt>
    <dgm:pt modelId="{7B5B74A6-4984-40FF-BF09-0B29AB964CB3}" type="pres">
      <dgm:prSet presAssocID="{DE0F74D7-1757-4DF3-A3C4-1D19A48EBF3E}" presName="spacer" presStyleCnt="0"/>
      <dgm:spPr/>
    </dgm:pt>
    <dgm:pt modelId="{A8D06E84-EA81-48EA-877C-BABEBC70D9D0}" type="pres">
      <dgm:prSet presAssocID="{A07FCEE1-BA78-4A34-B518-6E16FC3CF9A9}" presName="parentText" presStyleLbl="node1" presStyleIdx="1" presStyleCnt="3">
        <dgm:presLayoutVars>
          <dgm:chMax val="0"/>
          <dgm:bulletEnabled val="1"/>
        </dgm:presLayoutVars>
      </dgm:prSet>
      <dgm:spPr/>
    </dgm:pt>
    <dgm:pt modelId="{B0890C1A-6033-4C67-B3EE-DA4696BD1DC4}" type="pres">
      <dgm:prSet presAssocID="{77370AE9-BB74-4BC7-BE17-630A6B0107C0}" presName="spacer" presStyleCnt="0"/>
      <dgm:spPr/>
    </dgm:pt>
    <dgm:pt modelId="{1073B415-7DD8-4535-96F9-EF819BA1C958}" type="pres">
      <dgm:prSet presAssocID="{31432894-B03D-43A5-8241-985EA6BD5FA1}" presName="parentText" presStyleLbl="node1" presStyleIdx="2" presStyleCnt="3">
        <dgm:presLayoutVars>
          <dgm:chMax val="0"/>
          <dgm:bulletEnabled val="1"/>
        </dgm:presLayoutVars>
      </dgm:prSet>
      <dgm:spPr/>
    </dgm:pt>
  </dgm:ptLst>
  <dgm:cxnLst>
    <dgm:cxn modelId="{49D83108-F8E9-41BC-A72C-3F84D9B6F777}" srcId="{DDA235C3-6D9D-4310-82CD-0C1A723EE5EA}" destId="{A07FCEE1-BA78-4A34-B518-6E16FC3CF9A9}" srcOrd="1" destOrd="0" parTransId="{54C685BF-85D0-4B4B-86FA-3357DD875109}" sibTransId="{77370AE9-BB74-4BC7-BE17-630A6B0107C0}"/>
    <dgm:cxn modelId="{CD59E474-7499-4687-8ADC-73D6B10C5662}" type="presOf" srcId="{31432894-B03D-43A5-8241-985EA6BD5FA1}" destId="{1073B415-7DD8-4535-96F9-EF819BA1C958}" srcOrd="0" destOrd="0" presId="urn:microsoft.com/office/officeart/2005/8/layout/vList2"/>
    <dgm:cxn modelId="{D5EDABA6-9B42-4AD9-A029-31BE73B8DF55}" type="presOf" srcId="{A07FCEE1-BA78-4A34-B518-6E16FC3CF9A9}" destId="{A8D06E84-EA81-48EA-877C-BABEBC70D9D0}" srcOrd="0" destOrd="0" presId="urn:microsoft.com/office/officeart/2005/8/layout/vList2"/>
    <dgm:cxn modelId="{A7EDA9C1-7EC0-4F7E-B5D7-A7E1FE189CC6}" type="presOf" srcId="{DDA235C3-6D9D-4310-82CD-0C1A723EE5EA}" destId="{EE6CFB10-8D16-42BC-847A-651A09C96BD3}" srcOrd="0" destOrd="0" presId="urn:microsoft.com/office/officeart/2005/8/layout/vList2"/>
    <dgm:cxn modelId="{DAC9B4C2-A9C7-455A-A481-EBF236667829}" type="presOf" srcId="{37D9C719-0478-4E9D-904A-AF5C5068DC2B}" destId="{7A048F97-2B98-4155-ADD0-52E271CB4776}" srcOrd="0" destOrd="0" presId="urn:microsoft.com/office/officeart/2005/8/layout/vList2"/>
    <dgm:cxn modelId="{0C3789E2-472A-46CC-A045-A4A1025ACE0F}" srcId="{DDA235C3-6D9D-4310-82CD-0C1A723EE5EA}" destId="{31432894-B03D-43A5-8241-985EA6BD5FA1}" srcOrd="2" destOrd="0" parTransId="{808CB1DD-6E13-4F01-B756-77A5652DA7F8}" sibTransId="{384C45D5-63DB-442D-BFAF-A5FEDF4BD470}"/>
    <dgm:cxn modelId="{0EDB13FD-4884-4D26-A681-29A1C97B4549}" srcId="{DDA235C3-6D9D-4310-82CD-0C1A723EE5EA}" destId="{37D9C719-0478-4E9D-904A-AF5C5068DC2B}" srcOrd="0" destOrd="0" parTransId="{8652356B-607E-485E-B4A9-0A8DD00E197A}" sibTransId="{DE0F74D7-1757-4DF3-A3C4-1D19A48EBF3E}"/>
    <dgm:cxn modelId="{930BEA3C-2873-4F9A-BE39-1008A43012A5}" type="presParOf" srcId="{EE6CFB10-8D16-42BC-847A-651A09C96BD3}" destId="{7A048F97-2B98-4155-ADD0-52E271CB4776}" srcOrd="0" destOrd="0" presId="urn:microsoft.com/office/officeart/2005/8/layout/vList2"/>
    <dgm:cxn modelId="{CEA9D99E-0EDB-4BC0-A048-202D36107EB2}" type="presParOf" srcId="{EE6CFB10-8D16-42BC-847A-651A09C96BD3}" destId="{7B5B74A6-4984-40FF-BF09-0B29AB964CB3}" srcOrd="1" destOrd="0" presId="urn:microsoft.com/office/officeart/2005/8/layout/vList2"/>
    <dgm:cxn modelId="{CD62A971-4F64-4C56-B01D-946DF78BCB53}" type="presParOf" srcId="{EE6CFB10-8D16-42BC-847A-651A09C96BD3}" destId="{A8D06E84-EA81-48EA-877C-BABEBC70D9D0}" srcOrd="2" destOrd="0" presId="urn:microsoft.com/office/officeart/2005/8/layout/vList2"/>
    <dgm:cxn modelId="{4AF6B095-B87C-4E32-8EB8-5ADBC8A57D8A}" type="presParOf" srcId="{EE6CFB10-8D16-42BC-847A-651A09C96BD3}" destId="{B0890C1A-6033-4C67-B3EE-DA4696BD1DC4}" srcOrd="3" destOrd="0" presId="urn:microsoft.com/office/officeart/2005/8/layout/vList2"/>
    <dgm:cxn modelId="{26F26E6F-D920-4D35-A906-6F5412229382}" type="presParOf" srcId="{EE6CFB10-8D16-42BC-847A-651A09C96BD3}" destId="{1073B415-7DD8-4535-96F9-EF819BA1C95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4881375-B101-4ABB-97AB-2E9ACFC3F4D4}" type="doc">
      <dgm:prSet loTypeId="urn:microsoft.com/office/officeart/2005/8/layout/vProcess5" loCatId="process" qsTypeId="urn:microsoft.com/office/officeart/2005/8/quickstyle/simple1" qsCatId="simple" csTypeId="urn:microsoft.com/office/officeart/2005/8/colors/accent1_1" csCatId="accent1"/>
      <dgm:spPr/>
      <dgm:t>
        <a:bodyPr/>
        <a:lstStyle/>
        <a:p>
          <a:endParaRPr lang="fi-FI"/>
        </a:p>
      </dgm:t>
    </dgm:pt>
    <dgm:pt modelId="{E33ADD65-A3D7-4001-AE75-108DC7FEE0A5}">
      <dgm:prSet/>
      <dgm:spPr/>
      <dgm:t>
        <a:bodyPr/>
        <a:lstStyle/>
        <a:p>
          <a:r>
            <a:rPr lang="en-US" baseline="0"/>
            <a:t>if the information is presented spontaneously in a debate, for example at a press conference,</a:t>
          </a:r>
          <a:endParaRPr lang="fi-FI"/>
        </a:p>
      </dgm:t>
    </dgm:pt>
    <dgm:pt modelId="{C4D695D5-7919-4350-90FB-A7FCE83DE398}" type="parTrans" cxnId="{880EDBB3-8DE0-41A4-9620-A14379BED565}">
      <dgm:prSet/>
      <dgm:spPr/>
      <dgm:t>
        <a:bodyPr/>
        <a:lstStyle/>
        <a:p>
          <a:endParaRPr lang="fi-FI"/>
        </a:p>
      </dgm:t>
    </dgm:pt>
    <dgm:pt modelId="{A5631BB4-689A-4908-AE57-66277AD8F891}" type="sibTrans" cxnId="{880EDBB3-8DE0-41A4-9620-A14379BED565}">
      <dgm:prSet/>
      <dgm:spPr/>
      <dgm:t>
        <a:bodyPr/>
        <a:lstStyle/>
        <a:p>
          <a:endParaRPr lang="fi-FI"/>
        </a:p>
      </dgm:t>
    </dgm:pt>
    <dgm:pt modelId="{7F83B688-71CC-4ECE-B270-146C9389D354}">
      <dgm:prSet/>
      <dgm:spPr/>
      <dgm:t>
        <a:bodyPr/>
        <a:lstStyle/>
        <a:p>
          <a:r>
            <a:rPr lang="en-US" baseline="0" dirty="0"/>
            <a:t>if it does not actively override previous information with a new one,</a:t>
          </a:r>
          <a:endParaRPr lang="fi-FI" dirty="0"/>
        </a:p>
      </dgm:t>
    </dgm:pt>
    <dgm:pt modelId="{3EECC20A-DEB3-4825-9B18-BCAB096F7C34}" type="parTrans" cxnId="{F773FB6C-350D-4472-85B5-725BF8CE3FD1}">
      <dgm:prSet/>
      <dgm:spPr/>
      <dgm:t>
        <a:bodyPr/>
        <a:lstStyle/>
        <a:p>
          <a:endParaRPr lang="fi-FI"/>
        </a:p>
      </dgm:t>
    </dgm:pt>
    <dgm:pt modelId="{63486EC1-3F18-47F2-9DCC-6D41680A217A}" type="sibTrans" cxnId="{F773FB6C-350D-4472-85B5-725BF8CE3FD1}">
      <dgm:prSet/>
      <dgm:spPr/>
      <dgm:t>
        <a:bodyPr/>
        <a:lstStyle/>
        <a:p>
          <a:endParaRPr lang="fi-FI"/>
        </a:p>
      </dgm:t>
    </dgm:pt>
    <dgm:pt modelId="{AFF450DE-1BB1-4B43-BE96-BEBFC34B5B2B}">
      <dgm:prSet/>
      <dgm:spPr/>
      <dgm:t>
        <a:bodyPr/>
        <a:lstStyle/>
        <a:p>
          <a:r>
            <a:rPr lang="en-US" baseline="0"/>
            <a:t>if it occurs defensively to protect the interests of the company,</a:t>
          </a:r>
          <a:endParaRPr lang="fi-FI"/>
        </a:p>
      </dgm:t>
    </dgm:pt>
    <dgm:pt modelId="{040E25D3-6522-4503-89E8-68F7EBC2C103}" type="parTrans" cxnId="{C25CED76-0449-4088-A10D-EB960B5FC1CB}">
      <dgm:prSet/>
      <dgm:spPr/>
      <dgm:t>
        <a:bodyPr/>
        <a:lstStyle/>
        <a:p>
          <a:endParaRPr lang="fi-FI"/>
        </a:p>
      </dgm:t>
    </dgm:pt>
    <dgm:pt modelId="{E6EF4F98-D1BE-4035-966F-BB19C7349888}" type="sibTrans" cxnId="{C25CED76-0449-4088-A10D-EB960B5FC1CB}">
      <dgm:prSet/>
      <dgm:spPr/>
      <dgm:t>
        <a:bodyPr/>
        <a:lstStyle/>
        <a:p>
          <a:endParaRPr lang="fi-FI"/>
        </a:p>
      </dgm:t>
    </dgm:pt>
    <dgm:pt modelId="{EFAADC16-312E-44B7-846E-EA3ED34F6BFD}">
      <dgm:prSet/>
      <dgm:spPr/>
      <dgm:t>
        <a:bodyPr/>
        <a:lstStyle/>
        <a:p>
          <a:r>
            <a:rPr lang="en-US" baseline="0"/>
            <a:t>if it relates to actions still in preparation</a:t>
          </a:r>
          <a:endParaRPr lang="fi-FI"/>
        </a:p>
      </dgm:t>
    </dgm:pt>
    <dgm:pt modelId="{3B027247-95E6-4484-88A6-50251BA4FA9B}" type="parTrans" cxnId="{226B16EB-D793-4AD3-A6E4-0312F45D6F1B}">
      <dgm:prSet/>
      <dgm:spPr/>
      <dgm:t>
        <a:bodyPr/>
        <a:lstStyle/>
        <a:p>
          <a:endParaRPr lang="fi-FI"/>
        </a:p>
      </dgm:t>
    </dgm:pt>
    <dgm:pt modelId="{6D3D3BBA-48CD-4FDE-B0F3-670B14B21CB6}" type="sibTrans" cxnId="{226B16EB-D793-4AD3-A6E4-0312F45D6F1B}">
      <dgm:prSet/>
      <dgm:spPr/>
      <dgm:t>
        <a:bodyPr/>
        <a:lstStyle/>
        <a:p>
          <a:endParaRPr lang="fi-FI"/>
        </a:p>
      </dgm:t>
    </dgm:pt>
    <dgm:pt modelId="{010927CA-1745-4106-94CC-E8E099F54402}">
      <dgm:prSet/>
      <dgm:spPr/>
      <dgm:t>
        <a:bodyPr/>
        <a:lstStyle/>
        <a:p>
          <a:r>
            <a:rPr lang="en-US" baseline="0"/>
            <a:t>and corrected without delay (as soon as possible).</a:t>
          </a:r>
          <a:endParaRPr lang="fi-FI"/>
        </a:p>
      </dgm:t>
    </dgm:pt>
    <dgm:pt modelId="{38301068-4794-4FD1-B24B-417D42DA58CE}" type="parTrans" cxnId="{F9BAC39D-05DF-4C48-A4B9-D73B529D9A47}">
      <dgm:prSet/>
      <dgm:spPr/>
      <dgm:t>
        <a:bodyPr/>
        <a:lstStyle/>
        <a:p>
          <a:endParaRPr lang="fi-FI"/>
        </a:p>
      </dgm:t>
    </dgm:pt>
    <dgm:pt modelId="{579B4A2D-CB9A-4DE0-B245-042C307DC394}" type="sibTrans" cxnId="{F9BAC39D-05DF-4C48-A4B9-D73B529D9A47}">
      <dgm:prSet/>
      <dgm:spPr/>
      <dgm:t>
        <a:bodyPr/>
        <a:lstStyle/>
        <a:p>
          <a:endParaRPr lang="fi-FI"/>
        </a:p>
      </dgm:t>
    </dgm:pt>
    <dgm:pt modelId="{806B7D94-FF9A-42CC-B7B9-FFF08851896D}" type="pres">
      <dgm:prSet presAssocID="{D4881375-B101-4ABB-97AB-2E9ACFC3F4D4}" presName="outerComposite" presStyleCnt="0">
        <dgm:presLayoutVars>
          <dgm:chMax val="5"/>
          <dgm:dir/>
          <dgm:resizeHandles val="exact"/>
        </dgm:presLayoutVars>
      </dgm:prSet>
      <dgm:spPr/>
    </dgm:pt>
    <dgm:pt modelId="{014B4958-7E6F-45D3-BDCA-9E4558347CEC}" type="pres">
      <dgm:prSet presAssocID="{D4881375-B101-4ABB-97AB-2E9ACFC3F4D4}" presName="dummyMaxCanvas" presStyleCnt="0">
        <dgm:presLayoutVars/>
      </dgm:prSet>
      <dgm:spPr/>
    </dgm:pt>
    <dgm:pt modelId="{D161F7AA-FB04-4D76-BE5D-63FF116989D8}" type="pres">
      <dgm:prSet presAssocID="{D4881375-B101-4ABB-97AB-2E9ACFC3F4D4}" presName="FiveNodes_1" presStyleLbl="node1" presStyleIdx="0" presStyleCnt="5">
        <dgm:presLayoutVars>
          <dgm:bulletEnabled val="1"/>
        </dgm:presLayoutVars>
      </dgm:prSet>
      <dgm:spPr/>
    </dgm:pt>
    <dgm:pt modelId="{737F7D5B-F6C7-4E78-BB73-69E5EC78EF42}" type="pres">
      <dgm:prSet presAssocID="{D4881375-B101-4ABB-97AB-2E9ACFC3F4D4}" presName="FiveNodes_2" presStyleLbl="node1" presStyleIdx="1" presStyleCnt="5">
        <dgm:presLayoutVars>
          <dgm:bulletEnabled val="1"/>
        </dgm:presLayoutVars>
      </dgm:prSet>
      <dgm:spPr/>
    </dgm:pt>
    <dgm:pt modelId="{5B12A9D9-2F78-4270-8A21-5F5DAB3C120F}" type="pres">
      <dgm:prSet presAssocID="{D4881375-B101-4ABB-97AB-2E9ACFC3F4D4}" presName="FiveNodes_3" presStyleLbl="node1" presStyleIdx="2" presStyleCnt="5">
        <dgm:presLayoutVars>
          <dgm:bulletEnabled val="1"/>
        </dgm:presLayoutVars>
      </dgm:prSet>
      <dgm:spPr/>
    </dgm:pt>
    <dgm:pt modelId="{EC83B2CA-46AC-41E4-B103-0291CC45A536}" type="pres">
      <dgm:prSet presAssocID="{D4881375-B101-4ABB-97AB-2E9ACFC3F4D4}" presName="FiveNodes_4" presStyleLbl="node1" presStyleIdx="3" presStyleCnt="5">
        <dgm:presLayoutVars>
          <dgm:bulletEnabled val="1"/>
        </dgm:presLayoutVars>
      </dgm:prSet>
      <dgm:spPr/>
    </dgm:pt>
    <dgm:pt modelId="{D9661EB3-CD97-4042-9A60-F0AE30724920}" type="pres">
      <dgm:prSet presAssocID="{D4881375-B101-4ABB-97AB-2E9ACFC3F4D4}" presName="FiveNodes_5" presStyleLbl="node1" presStyleIdx="4" presStyleCnt="5">
        <dgm:presLayoutVars>
          <dgm:bulletEnabled val="1"/>
        </dgm:presLayoutVars>
      </dgm:prSet>
      <dgm:spPr/>
    </dgm:pt>
    <dgm:pt modelId="{FD5AEA23-D43F-4956-99ED-72434051F568}" type="pres">
      <dgm:prSet presAssocID="{D4881375-B101-4ABB-97AB-2E9ACFC3F4D4}" presName="FiveConn_1-2" presStyleLbl="fgAccFollowNode1" presStyleIdx="0" presStyleCnt="4">
        <dgm:presLayoutVars>
          <dgm:bulletEnabled val="1"/>
        </dgm:presLayoutVars>
      </dgm:prSet>
      <dgm:spPr/>
    </dgm:pt>
    <dgm:pt modelId="{E7B1AF29-A86D-4B39-8F20-20833C767308}" type="pres">
      <dgm:prSet presAssocID="{D4881375-B101-4ABB-97AB-2E9ACFC3F4D4}" presName="FiveConn_2-3" presStyleLbl="fgAccFollowNode1" presStyleIdx="1" presStyleCnt="4">
        <dgm:presLayoutVars>
          <dgm:bulletEnabled val="1"/>
        </dgm:presLayoutVars>
      </dgm:prSet>
      <dgm:spPr/>
    </dgm:pt>
    <dgm:pt modelId="{75AAF35F-CBF2-4FEF-86FA-3BDF3E1AD210}" type="pres">
      <dgm:prSet presAssocID="{D4881375-B101-4ABB-97AB-2E9ACFC3F4D4}" presName="FiveConn_3-4" presStyleLbl="fgAccFollowNode1" presStyleIdx="2" presStyleCnt="4">
        <dgm:presLayoutVars>
          <dgm:bulletEnabled val="1"/>
        </dgm:presLayoutVars>
      </dgm:prSet>
      <dgm:spPr/>
    </dgm:pt>
    <dgm:pt modelId="{6DA8AE65-CDFF-4C79-B188-9B881DC23ABC}" type="pres">
      <dgm:prSet presAssocID="{D4881375-B101-4ABB-97AB-2E9ACFC3F4D4}" presName="FiveConn_4-5" presStyleLbl="fgAccFollowNode1" presStyleIdx="3" presStyleCnt="4">
        <dgm:presLayoutVars>
          <dgm:bulletEnabled val="1"/>
        </dgm:presLayoutVars>
      </dgm:prSet>
      <dgm:spPr/>
    </dgm:pt>
    <dgm:pt modelId="{99E1E8CA-E33E-46AD-878E-B4E83390F7BB}" type="pres">
      <dgm:prSet presAssocID="{D4881375-B101-4ABB-97AB-2E9ACFC3F4D4}" presName="FiveNodes_1_text" presStyleLbl="node1" presStyleIdx="4" presStyleCnt="5">
        <dgm:presLayoutVars>
          <dgm:bulletEnabled val="1"/>
        </dgm:presLayoutVars>
      </dgm:prSet>
      <dgm:spPr/>
    </dgm:pt>
    <dgm:pt modelId="{00D17CBF-6509-48D9-99B4-D1E71D6D8A23}" type="pres">
      <dgm:prSet presAssocID="{D4881375-B101-4ABB-97AB-2E9ACFC3F4D4}" presName="FiveNodes_2_text" presStyleLbl="node1" presStyleIdx="4" presStyleCnt="5">
        <dgm:presLayoutVars>
          <dgm:bulletEnabled val="1"/>
        </dgm:presLayoutVars>
      </dgm:prSet>
      <dgm:spPr/>
    </dgm:pt>
    <dgm:pt modelId="{5D97A7BB-74FA-408F-9C76-4DE62C2F3C6C}" type="pres">
      <dgm:prSet presAssocID="{D4881375-B101-4ABB-97AB-2E9ACFC3F4D4}" presName="FiveNodes_3_text" presStyleLbl="node1" presStyleIdx="4" presStyleCnt="5">
        <dgm:presLayoutVars>
          <dgm:bulletEnabled val="1"/>
        </dgm:presLayoutVars>
      </dgm:prSet>
      <dgm:spPr/>
    </dgm:pt>
    <dgm:pt modelId="{AD4CEF69-AA0B-4A25-AB31-F87E9780A70C}" type="pres">
      <dgm:prSet presAssocID="{D4881375-B101-4ABB-97AB-2E9ACFC3F4D4}" presName="FiveNodes_4_text" presStyleLbl="node1" presStyleIdx="4" presStyleCnt="5">
        <dgm:presLayoutVars>
          <dgm:bulletEnabled val="1"/>
        </dgm:presLayoutVars>
      </dgm:prSet>
      <dgm:spPr/>
    </dgm:pt>
    <dgm:pt modelId="{852BF3E0-9A09-44B0-AE23-9A640C6265E4}" type="pres">
      <dgm:prSet presAssocID="{D4881375-B101-4ABB-97AB-2E9ACFC3F4D4}" presName="FiveNodes_5_text" presStyleLbl="node1" presStyleIdx="4" presStyleCnt="5">
        <dgm:presLayoutVars>
          <dgm:bulletEnabled val="1"/>
        </dgm:presLayoutVars>
      </dgm:prSet>
      <dgm:spPr/>
    </dgm:pt>
  </dgm:ptLst>
  <dgm:cxnLst>
    <dgm:cxn modelId="{58B19305-E33F-45D8-8FAB-858D8810D601}" type="presOf" srcId="{AFF450DE-1BB1-4B43-BE96-BEBFC34B5B2B}" destId="{5D97A7BB-74FA-408F-9C76-4DE62C2F3C6C}" srcOrd="1" destOrd="0" presId="urn:microsoft.com/office/officeart/2005/8/layout/vProcess5"/>
    <dgm:cxn modelId="{1DEC5409-4489-4779-A9F0-4208C6A90FF9}" type="presOf" srcId="{010927CA-1745-4106-94CC-E8E099F54402}" destId="{852BF3E0-9A09-44B0-AE23-9A640C6265E4}" srcOrd="1" destOrd="0" presId="urn:microsoft.com/office/officeart/2005/8/layout/vProcess5"/>
    <dgm:cxn modelId="{6CA4B309-BFCA-45C0-839A-3B2C6124CD4B}" type="presOf" srcId="{EFAADC16-312E-44B7-846E-EA3ED34F6BFD}" destId="{AD4CEF69-AA0B-4A25-AB31-F87E9780A70C}" srcOrd="1" destOrd="0" presId="urn:microsoft.com/office/officeart/2005/8/layout/vProcess5"/>
    <dgm:cxn modelId="{40FBD519-12AE-4A7C-9EB1-B6077E9EB77E}" type="presOf" srcId="{D4881375-B101-4ABB-97AB-2E9ACFC3F4D4}" destId="{806B7D94-FF9A-42CC-B7B9-FFF08851896D}" srcOrd="0" destOrd="0" presId="urn:microsoft.com/office/officeart/2005/8/layout/vProcess5"/>
    <dgm:cxn modelId="{145BD832-0550-4781-ADF8-0E428A8D9A9A}" type="presOf" srcId="{E33ADD65-A3D7-4001-AE75-108DC7FEE0A5}" destId="{99E1E8CA-E33E-46AD-878E-B4E83390F7BB}" srcOrd="1" destOrd="0" presId="urn:microsoft.com/office/officeart/2005/8/layout/vProcess5"/>
    <dgm:cxn modelId="{5225265C-F738-4B0F-AE71-E10A315A8BBD}" type="presOf" srcId="{AFF450DE-1BB1-4B43-BE96-BEBFC34B5B2B}" destId="{5B12A9D9-2F78-4270-8A21-5F5DAB3C120F}" srcOrd="0" destOrd="0" presId="urn:microsoft.com/office/officeart/2005/8/layout/vProcess5"/>
    <dgm:cxn modelId="{F773FB6C-350D-4472-85B5-725BF8CE3FD1}" srcId="{D4881375-B101-4ABB-97AB-2E9ACFC3F4D4}" destId="{7F83B688-71CC-4ECE-B270-146C9389D354}" srcOrd="1" destOrd="0" parTransId="{3EECC20A-DEB3-4825-9B18-BCAB096F7C34}" sibTransId="{63486EC1-3F18-47F2-9DCC-6D41680A217A}"/>
    <dgm:cxn modelId="{C25CED76-0449-4088-A10D-EB960B5FC1CB}" srcId="{D4881375-B101-4ABB-97AB-2E9ACFC3F4D4}" destId="{AFF450DE-1BB1-4B43-BE96-BEBFC34B5B2B}" srcOrd="2" destOrd="0" parTransId="{040E25D3-6522-4503-89E8-68F7EBC2C103}" sibTransId="{E6EF4F98-D1BE-4035-966F-BB19C7349888}"/>
    <dgm:cxn modelId="{4A60277B-4D3D-45CF-8B2D-E762846D505C}" type="presOf" srcId="{EFAADC16-312E-44B7-846E-EA3ED34F6BFD}" destId="{EC83B2CA-46AC-41E4-B103-0291CC45A536}" srcOrd="0" destOrd="0" presId="urn:microsoft.com/office/officeart/2005/8/layout/vProcess5"/>
    <dgm:cxn modelId="{3163527F-2EEC-4097-B556-376D3E98A0FD}" type="presOf" srcId="{7F83B688-71CC-4ECE-B270-146C9389D354}" destId="{737F7D5B-F6C7-4E78-BB73-69E5EC78EF42}" srcOrd="0" destOrd="0" presId="urn:microsoft.com/office/officeart/2005/8/layout/vProcess5"/>
    <dgm:cxn modelId="{DE4CD493-D5DB-4913-9C74-DAAB1BE66703}" type="presOf" srcId="{A5631BB4-689A-4908-AE57-66277AD8F891}" destId="{FD5AEA23-D43F-4956-99ED-72434051F568}" srcOrd="0" destOrd="0" presId="urn:microsoft.com/office/officeart/2005/8/layout/vProcess5"/>
    <dgm:cxn modelId="{F9BAC39D-05DF-4C48-A4B9-D73B529D9A47}" srcId="{D4881375-B101-4ABB-97AB-2E9ACFC3F4D4}" destId="{010927CA-1745-4106-94CC-E8E099F54402}" srcOrd="4" destOrd="0" parTransId="{38301068-4794-4FD1-B24B-417D42DA58CE}" sibTransId="{579B4A2D-CB9A-4DE0-B245-042C307DC394}"/>
    <dgm:cxn modelId="{880EDBB3-8DE0-41A4-9620-A14379BED565}" srcId="{D4881375-B101-4ABB-97AB-2E9ACFC3F4D4}" destId="{E33ADD65-A3D7-4001-AE75-108DC7FEE0A5}" srcOrd="0" destOrd="0" parTransId="{C4D695D5-7919-4350-90FB-A7FCE83DE398}" sibTransId="{A5631BB4-689A-4908-AE57-66277AD8F891}"/>
    <dgm:cxn modelId="{2FC07BB5-B2C5-4270-8690-D81671FF489E}" type="presOf" srcId="{010927CA-1745-4106-94CC-E8E099F54402}" destId="{D9661EB3-CD97-4042-9A60-F0AE30724920}" srcOrd="0" destOrd="0" presId="urn:microsoft.com/office/officeart/2005/8/layout/vProcess5"/>
    <dgm:cxn modelId="{BB103EB9-A7FC-46F9-AD23-60E1341982C5}" type="presOf" srcId="{63486EC1-3F18-47F2-9DCC-6D41680A217A}" destId="{E7B1AF29-A86D-4B39-8F20-20833C767308}" srcOrd="0" destOrd="0" presId="urn:microsoft.com/office/officeart/2005/8/layout/vProcess5"/>
    <dgm:cxn modelId="{1AD076BA-FD73-4D72-85A3-7D504C30ABC2}" type="presOf" srcId="{6D3D3BBA-48CD-4FDE-B0F3-670B14B21CB6}" destId="{6DA8AE65-CDFF-4C79-B188-9B881DC23ABC}" srcOrd="0" destOrd="0" presId="urn:microsoft.com/office/officeart/2005/8/layout/vProcess5"/>
    <dgm:cxn modelId="{82D0CEC0-3F60-44D6-B0F2-DC0391CCB4C0}" type="presOf" srcId="{E6EF4F98-D1BE-4035-966F-BB19C7349888}" destId="{75AAF35F-CBF2-4FEF-86FA-3BDF3E1AD210}" srcOrd="0" destOrd="0" presId="urn:microsoft.com/office/officeart/2005/8/layout/vProcess5"/>
    <dgm:cxn modelId="{399F9BE6-E9D5-4E2D-8D01-E217134E257B}" type="presOf" srcId="{E33ADD65-A3D7-4001-AE75-108DC7FEE0A5}" destId="{D161F7AA-FB04-4D76-BE5D-63FF116989D8}" srcOrd="0" destOrd="0" presId="urn:microsoft.com/office/officeart/2005/8/layout/vProcess5"/>
    <dgm:cxn modelId="{226B16EB-D793-4AD3-A6E4-0312F45D6F1B}" srcId="{D4881375-B101-4ABB-97AB-2E9ACFC3F4D4}" destId="{EFAADC16-312E-44B7-846E-EA3ED34F6BFD}" srcOrd="3" destOrd="0" parTransId="{3B027247-95E6-4484-88A6-50251BA4FA9B}" sibTransId="{6D3D3BBA-48CD-4FDE-B0F3-670B14B21CB6}"/>
    <dgm:cxn modelId="{9BBF48FD-E760-45E7-89F4-7CDBAED7EE9F}" type="presOf" srcId="{7F83B688-71CC-4ECE-B270-146C9389D354}" destId="{00D17CBF-6509-48D9-99B4-D1E71D6D8A23}" srcOrd="1" destOrd="0" presId="urn:microsoft.com/office/officeart/2005/8/layout/vProcess5"/>
    <dgm:cxn modelId="{8E5FECC3-02B2-4208-B2B4-6B0AFA80756C}" type="presParOf" srcId="{806B7D94-FF9A-42CC-B7B9-FFF08851896D}" destId="{014B4958-7E6F-45D3-BDCA-9E4558347CEC}" srcOrd="0" destOrd="0" presId="urn:microsoft.com/office/officeart/2005/8/layout/vProcess5"/>
    <dgm:cxn modelId="{B3CD5BE8-62CC-44FC-9442-20AF0AD78488}" type="presParOf" srcId="{806B7D94-FF9A-42CC-B7B9-FFF08851896D}" destId="{D161F7AA-FB04-4D76-BE5D-63FF116989D8}" srcOrd="1" destOrd="0" presId="urn:microsoft.com/office/officeart/2005/8/layout/vProcess5"/>
    <dgm:cxn modelId="{4D33292E-2FF0-4A86-B44E-E73ED8353F2A}" type="presParOf" srcId="{806B7D94-FF9A-42CC-B7B9-FFF08851896D}" destId="{737F7D5B-F6C7-4E78-BB73-69E5EC78EF42}" srcOrd="2" destOrd="0" presId="urn:microsoft.com/office/officeart/2005/8/layout/vProcess5"/>
    <dgm:cxn modelId="{89564730-0984-4E3F-A3FD-AA06D48BAA8F}" type="presParOf" srcId="{806B7D94-FF9A-42CC-B7B9-FFF08851896D}" destId="{5B12A9D9-2F78-4270-8A21-5F5DAB3C120F}" srcOrd="3" destOrd="0" presId="urn:microsoft.com/office/officeart/2005/8/layout/vProcess5"/>
    <dgm:cxn modelId="{2AFDAAD2-FE91-4E97-A8CB-B939971D94F6}" type="presParOf" srcId="{806B7D94-FF9A-42CC-B7B9-FFF08851896D}" destId="{EC83B2CA-46AC-41E4-B103-0291CC45A536}" srcOrd="4" destOrd="0" presId="urn:microsoft.com/office/officeart/2005/8/layout/vProcess5"/>
    <dgm:cxn modelId="{6BC3A4DD-8592-4EEA-8265-BE38F501D0A2}" type="presParOf" srcId="{806B7D94-FF9A-42CC-B7B9-FFF08851896D}" destId="{D9661EB3-CD97-4042-9A60-F0AE30724920}" srcOrd="5" destOrd="0" presId="urn:microsoft.com/office/officeart/2005/8/layout/vProcess5"/>
    <dgm:cxn modelId="{2984B450-4EF2-42A5-8597-7405D36242BB}" type="presParOf" srcId="{806B7D94-FF9A-42CC-B7B9-FFF08851896D}" destId="{FD5AEA23-D43F-4956-99ED-72434051F568}" srcOrd="6" destOrd="0" presId="urn:microsoft.com/office/officeart/2005/8/layout/vProcess5"/>
    <dgm:cxn modelId="{543DF52B-AB48-476F-B8AD-A90C35486F80}" type="presParOf" srcId="{806B7D94-FF9A-42CC-B7B9-FFF08851896D}" destId="{E7B1AF29-A86D-4B39-8F20-20833C767308}" srcOrd="7" destOrd="0" presId="urn:microsoft.com/office/officeart/2005/8/layout/vProcess5"/>
    <dgm:cxn modelId="{55BB5A54-6943-4F5B-85E3-985F355109F1}" type="presParOf" srcId="{806B7D94-FF9A-42CC-B7B9-FFF08851896D}" destId="{75AAF35F-CBF2-4FEF-86FA-3BDF3E1AD210}" srcOrd="8" destOrd="0" presId="urn:microsoft.com/office/officeart/2005/8/layout/vProcess5"/>
    <dgm:cxn modelId="{1C202872-B5EB-409C-BCAF-B7921E9CEE9B}" type="presParOf" srcId="{806B7D94-FF9A-42CC-B7B9-FFF08851896D}" destId="{6DA8AE65-CDFF-4C79-B188-9B881DC23ABC}" srcOrd="9" destOrd="0" presId="urn:microsoft.com/office/officeart/2005/8/layout/vProcess5"/>
    <dgm:cxn modelId="{9DC6AF52-8E4F-454A-A7A7-FE18FD83616E}" type="presParOf" srcId="{806B7D94-FF9A-42CC-B7B9-FFF08851896D}" destId="{99E1E8CA-E33E-46AD-878E-B4E83390F7BB}" srcOrd="10" destOrd="0" presId="urn:microsoft.com/office/officeart/2005/8/layout/vProcess5"/>
    <dgm:cxn modelId="{B53B03D7-20C6-455A-B6FE-AB234EC92D8D}" type="presParOf" srcId="{806B7D94-FF9A-42CC-B7B9-FFF08851896D}" destId="{00D17CBF-6509-48D9-99B4-D1E71D6D8A23}" srcOrd="11" destOrd="0" presId="urn:microsoft.com/office/officeart/2005/8/layout/vProcess5"/>
    <dgm:cxn modelId="{3C784097-791C-406A-8BC4-652D879DD21E}" type="presParOf" srcId="{806B7D94-FF9A-42CC-B7B9-FFF08851896D}" destId="{5D97A7BB-74FA-408F-9C76-4DE62C2F3C6C}" srcOrd="12" destOrd="0" presId="urn:microsoft.com/office/officeart/2005/8/layout/vProcess5"/>
    <dgm:cxn modelId="{CEA2F433-88FE-4100-BD2B-DD304805C88F}" type="presParOf" srcId="{806B7D94-FF9A-42CC-B7B9-FFF08851896D}" destId="{AD4CEF69-AA0B-4A25-AB31-F87E9780A70C}" srcOrd="13" destOrd="0" presId="urn:microsoft.com/office/officeart/2005/8/layout/vProcess5"/>
    <dgm:cxn modelId="{FE146496-DB40-4866-B7DE-E52647BF160C}" type="presParOf" srcId="{806B7D94-FF9A-42CC-B7B9-FFF08851896D}" destId="{852BF3E0-9A09-44B0-AE23-9A640C6265E4}" srcOrd="14" destOrd="0" presId="urn:microsoft.com/office/officeart/2005/8/layout/vProcess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39E0A483-79C0-4361-985A-92DE22124BB6}" type="doc">
      <dgm:prSet loTypeId="urn:microsoft.com/office/officeart/2005/8/layout/venn1" loCatId="relationship" qsTypeId="urn:microsoft.com/office/officeart/2005/8/quickstyle/simple3" qsCatId="simple" csTypeId="urn:microsoft.com/office/officeart/2005/8/colors/accent1_2" csCatId="accent1" phldr="1"/>
      <dgm:spPr/>
      <dgm:t>
        <a:bodyPr/>
        <a:lstStyle/>
        <a:p>
          <a:endParaRPr lang="fi-FI"/>
        </a:p>
      </dgm:t>
    </dgm:pt>
    <dgm:pt modelId="{7F6B7EDE-9B98-4BC6-9ADE-5EE15D97B95E}">
      <dgm:prSet/>
      <dgm:spPr/>
      <dgm:t>
        <a:bodyPr/>
        <a:lstStyle/>
        <a:p>
          <a:r>
            <a:rPr lang="en-US" b="1" i="0" baseline="0" dirty="0"/>
            <a:t>Game theory is a component of applied mathematics that looks at strategic interactions between agents. In strategic games, people, or more generally agents, choose an action strategy that maximizes their benefits, taking into account the choices of other agents.</a:t>
          </a:r>
          <a:r>
            <a:rPr lang="fi-FI" b="1" i="0" baseline="0" dirty="0"/>
            <a:t>(Wikipedia)</a:t>
          </a:r>
          <a:endParaRPr lang="fi-FI" dirty="0"/>
        </a:p>
      </dgm:t>
    </dgm:pt>
    <dgm:pt modelId="{59A32E07-CD42-4EBF-AD04-B07B4C448B66}" type="parTrans" cxnId="{354C2C0A-AF93-4615-A988-0CD0836E2879}">
      <dgm:prSet/>
      <dgm:spPr/>
      <dgm:t>
        <a:bodyPr/>
        <a:lstStyle/>
        <a:p>
          <a:endParaRPr lang="fi-FI"/>
        </a:p>
      </dgm:t>
    </dgm:pt>
    <dgm:pt modelId="{EB7813AC-7DAB-417D-BEC3-08769EEDD58F}" type="sibTrans" cxnId="{354C2C0A-AF93-4615-A988-0CD0836E2879}">
      <dgm:prSet/>
      <dgm:spPr/>
      <dgm:t>
        <a:bodyPr/>
        <a:lstStyle/>
        <a:p>
          <a:endParaRPr lang="fi-FI"/>
        </a:p>
      </dgm:t>
    </dgm:pt>
    <dgm:pt modelId="{7D77E022-94FC-41BB-88AD-5788C9A9920D}" type="pres">
      <dgm:prSet presAssocID="{39E0A483-79C0-4361-985A-92DE22124BB6}" presName="compositeShape" presStyleCnt="0">
        <dgm:presLayoutVars>
          <dgm:chMax val="7"/>
          <dgm:dir/>
          <dgm:resizeHandles val="exact"/>
        </dgm:presLayoutVars>
      </dgm:prSet>
      <dgm:spPr/>
    </dgm:pt>
    <dgm:pt modelId="{7503D7D4-AC0F-42FD-B83F-FA18C6BB5A53}" type="pres">
      <dgm:prSet presAssocID="{7F6B7EDE-9B98-4BC6-9ADE-5EE15D97B95E}" presName="circ1TxSh" presStyleLbl="vennNode1" presStyleIdx="0" presStyleCnt="1"/>
      <dgm:spPr/>
    </dgm:pt>
  </dgm:ptLst>
  <dgm:cxnLst>
    <dgm:cxn modelId="{354C2C0A-AF93-4615-A988-0CD0836E2879}" srcId="{39E0A483-79C0-4361-985A-92DE22124BB6}" destId="{7F6B7EDE-9B98-4BC6-9ADE-5EE15D97B95E}" srcOrd="0" destOrd="0" parTransId="{59A32E07-CD42-4EBF-AD04-B07B4C448B66}" sibTransId="{EB7813AC-7DAB-417D-BEC3-08769EEDD58F}"/>
    <dgm:cxn modelId="{D97BB929-2FC3-4D53-A7E5-9266F4758EA0}" type="presOf" srcId="{7F6B7EDE-9B98-4BC6-9ADE-5EE15D97B95E}" destId="{7503D7D4-AC0F-42FD-B83F-FA18C6BB5A53}" srcOrd="0" destOrd="0" presId="urn:microsoft.com/office/officeart/2005/8/layout/venn1"/>
    <dgm:cxn modelId="{98529D8C-5EEF-40E4-8AEC-E01AE6674C4F}" type="presOf" srcId="{39E0A483-79C0-4361-985A-92DE22124BB6}" destId="{7D77E022-94FC-41BB-88AD-5788C9A9920D}" srcOrd="0" destOrd="0" presId="urn:microsoft.com/office/officeart/2005/8/layout/venn1"/>
    <dgm:cxn modelId="{371E6A8F-E431-4EB8-9924-540B9DA48A52}" type="presParOf" srcId="{7D77E022-94FC-41BB-88AD-5788C9A9920D}" destId="{7503D7D4-AC0F-42FD-B83F-FA18C6BB5A53}"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F756D33F-1436-4755-9CBA-FD42BF07C173}" type="doc">
      <dgm:prSet loTypeId="urn:microsoft.com/office/officeart/2005/8/layout/vProcess5" loCatId="process" qsTypeId="urn:microsoft.com/office/officeart/2005/8/quickstyle/simple1" qsCatId="simple" csTypeId="urn:microsoft.com/office/officeart/2005/8/colors/accent1_1" csCatId="accent1"/>
      <dgm:spPr/>
      <dgm:t>
        <a:bodyPr/>
        <a:lstStyle/>
        <a:p>
          <a:endParaRPr lang="fi-FI"/>
        </a:p>
      </dgm:t>
    </dgm:pt>
    <dgm:pt modelId="{9B636A3D-6B24-497C-8FB2-E12FC0E5399D}">
      <dgm:prSet/>
      <dgm:spPr/>
      <dgm:t>
        <a:bodyPr/>
        <a:lstStyle/>
        <a:p>
          <a:r>
            <a:rPr lang="en-US" baseline="0"/>
            <a:t>From the point of view of property rights, the purpose of control is to find out how well the information is directed to the most productive use.</a:t>
          </a:r>
          <a:endParaRPr lang="fi-FI"/>
        </a:p>
      </dgm:t>
    </dgm:pt>
    <dgm:pt modelId="{58CD0EEC-1806-4A3B-8226-EBEEDC576881}" type="parTrans" cxnId="{6BF3240A-0253-4A8B-A4CF-CF7997DA3507}">
      <dgm:prSet/>
      <dgm:spPr/>
      <dgm:t>
        <a:bodyPr/>
        <a:lstStyle/>
        <a:p>
          <a:endParaRPr lang="fi-FI"/>
        </a:p>
      </dgm:t>
    </dgm:pt>
    <dgm:pt modelId="{7F696298-54D4-4A5D-8399-FE8246851215}" type="sibTrans" cxnId="{6BF3240A-0253-4A8B-A4CF-CF7997DA3507}">
      <dgm:prSet/>
      <dgm:spPr/>
      <dgm:t>
        <a:bodyPr/>
        <a:lstStyle/>
        <a:p>
          <a:endParaRPr lang="fi-FI"/>
        </a:p>
      </dgm:t>
    </dgm:pt>
    <dgm:pt modelId="{6CFFA37A-0C6C-4AB8-97A9-E7FA73F0BF63}">
      <dgm:prSet/>
      <dgm:spPr/>
      <dgm:t>
        <a:bodyPr/>
        <a:lstStyle/>
        <a:p>
          <a:r>
            <a:rPr lang="en-US" baseline="0" dirty="0"/>
            <a:t>Every false and misleading information that reaches the market generates costs. The right information, in turn, increases allocative efficiency</a:t>
          </a:r>
          <a:endParaRPr lang="fi-FI" dirty="0"/>
        </a:p>
      </dgm:t>
    </dgm:pt>
    <dgm:pt modelId="{B8D4EEF0-F99A-482C-BBFC-B78CCDD8260C}" type="parTrans" cxnId="{35A21B59-51BB-4E85-A0DD-F6A0EB4F3FA6}">
      <dgm:prSet/>
      <dgm:spPr/>
      <dgm:t>
        <a:bodyPr/>
        <a:lstStyle/>
        <a:p>
          <a:endParaRPr lang="fi-FI"/>
        </a:p>
      </dgm:t>
    </dgm:pt>
    <dgm:pt modelId="{AE712576-AD3C-4A0B-9141-5E94A63808E5}" type="sibTrans" cxnId="{35A21B59-51BB-4E85-A0DD-F6A0EB4F3FA6}">
      <dgm:prSet/>
      <dgm:spPr/>
      <dgm:t>
        <a:bodyPr/>
        <a:lstStyle/>
        <a:p>
          <a:endParaRPr lang="fi-FI"/>
        </a:p>
      </dgm:t>
    </dgm:pt>
    <dgm:pt modelId="{3CE5EFC6-3324-484A-971A-A9637F861D80}">
      <dgm:prSet/>
      <dgm:spPr/>
      <dgm:t>
        <a:bodyPr/>
        <a:lstStyle/>
        <a:p>
          <a:r>
            <a:rPr lang="en-US" baseline="0"/>
            <a:t>Principle of data protection: the right to own and protect data</a:t>
          </a:r>
          <a:endParaRPr lang="fi-FI"/>
        </a:p>
      </dgm:t>
    </dgm:pt>
    <dgm:pt modelId="{66AA93EE-B1D2-4973-9365-9BCA476A95E0}" type="parTrans" cxnId="{8E33AB52-076C-4A47-948B-3E88DB4BB0A9}">
      <dgm:prSet/>
      <dgm:spPr/>
      <dgm:t>
        <a:bodyPr/>
        <a:lstStyle/>
        <a:p>
          <a:endParaRPr lang="fi-FI"/>
        </a:p>
      </dgm:t>
    </dgm:pt>
    <dgm:pt modelId="{06468D3B-B17E-4E83-89E6-63926AA351BF}" type="sibTrans" cxnId="{8E33AB52-076C-4A47-948B-3E88DB4BB0A9}">
      <dgm:prSet/>
      <dgm:spPr/>
      <dgm:t>
        <a:bodyPr/>
        <a:lstStyle/>
        <a:p>
          <a:endParaRPr lang="fi-FI"/>
        </a:p>
      </dgm:t>
    </dgm:pt>
    <dgm:pt modelId="{62259C76-7675-40BB-8FF6-C22864178D98}">
      <dgm:prSet/>
      <dgm:spPr/>
      <dgm:t>
        <a:bodyPr/>
        <a:lstStyle/>
        <a:p>
          <a:r>
            <a:rPr lang="en-US" baseline="0"/>
            <a:t>The confidentiality of company internal information is protected by law.</a:t>
          </a:r>
          <a:endParaRPr lang="fi-FI"/>
        </a:p>
      </dgm:t>
    </dgm:pt>
    <dgm:pt modelId="{0AE02F5A-74D0-48A7-8D45-24A44E118D18}" type="parTrans" cxnId="{3198112D-C0A5-42B0-B6DF-E88CCAD0BF60}">
      <dgm:prSet/>
      <dgm:spPr/>
      <dgm:t>
        <a:bodyPr/>
        <a:lstStyle/>
        <a:p>
          <a:endParaRPr lang="fi-FI"/>
        </a:p>
      </dgm:t>
    </dgm:pt>
    <dgm:pt modelId="{0E61EC74-3001-4BD1-BC65-57FC13C41AC6}" type="sibTrans" cxnId="{3198112D-C0A5-42B0-B6DF-E88CCAD0BF60}">
      <dgm:prSet/>
      <dgm:spPr/>
      <dgm:t>
        <a:bodyPr/>
        <a:lstStyle/>
        <a:p>
          <a:endParaRPr lang="fi-FI"/>
        </a:p>
      </dgm:t>
    </dgm:pt>
    <dgm:pt modelId="{65B0CE1C-23E2-42C9-B40C-478656FBABCB}">
      <dgm:prSet/>
      <dgm:spPr/>
      <dgm:t>
        <a:bodyPr/>
        <a:lstStyle/>
        <a:p>
          <a:r>
            <a:rPr lang="en-US" baseline="0"/>
            <a:t>Information published by a company and thus publicly owned is subject to a truthfulness requirement (SMA) that protects all parties, not just investors, but the general public.</a:t>
          </a:r>
          <a:endParaRPr lang="fi-FI"/>
        </a:p>
      </dgm:t>
    </dgm:pt>
    <dgm:pt modelId="{A6423C35-15FE-4315-8913-CBC5EF1633B6}" type="parTrans" cxnId="{451D956F-B620-47A8-942F-D8D8F5EEF69F}">
      <dgm:prSet/>
      <dgm:spPr/>
      <dgm:t>
        <a:bodyPr/>
        <a:lstStyle/>
        <a:p>
          <a:endParaRPr lang="fi-FI"/>
        </a:p>
      </dgm:t>
    </dgm:pt>
    <dgm:pt modelId="{5A740728-20DC-48AF-9B7A-607512C6D2BA}" type="sibTrans" cxnId="{451D956F-B620-47A8-942F-D8D8F5EEF69F}">
      <dgm:prSet/>
      <dgm:spPr/>
      <dgm:t>
        <a:bodyPr/>
        <a:lstStyle/>
        <a:p>
          <a:endParaRPr lang="fi-FI"/>
        </a:p>
      </dgm:t>
    </dgm:pt>
    <dgm:pt modelId="{3BF683F1-0EEC-4D72-9AEF-F934593598AD}" type="pres">
      <dgm:prSet presAssocID="{F756D33F-1436-4755-9CBA-FD42BF07C173}" presName="outerComposite" presStyleCnt="0">
        <dgm:presLayoutVars>
          <dgm:chMax val="5"/>
          <dgm:dir/>
          <dgm:resizeHandles val="exact"/>
        </dgm:presLayoutVars>
      </dgm:prSet>
      <dgm:spPr/>
    </dgm:pt>
    <dgm:pt modelId="{635F2A5E-77A4-49FB-9101-900858E6E2AA}" type="pres">
      <dgm:prSet presAssocID="{F756D33F-1436-4755-9CBA-FD42BF07C173}" presName="dummyMaxCanvas" presStyleCnt="0">
        <dgm:presLayoutVars/>
      </dgm:prSet>
      <dgm:spPr/>
    </dgm:pt>
    <dgm:pt modelId="{FBA4B04C-4201-457F-ACB9-7F45326EA52E}" type="pres">
      <dgm:prSet presAssocID="{F756D33F-1436-4755-9CBA-FD42BF07C173}" presName="FiveNodes_1" presStyleLbl="node1" presStyleIdx="0" presStyleCnt="5">
        <dgm:presLayoutVars>
          <dgm:bulletEnabled val="1"/>
        </dgm:presLayoutVars>
      </dgm:prSet>
      <dgm:spPr/>
    </dgm:pt>
    <dgm:pt modelId="{BAC4C93B-4C5C-4130-A41D-63671C49DBEC}" type="pres">
      <dgm:prSet presAssocID="{F756D33F-1436-4755-9CBA-FD42BF07C173}" presName="FiveNodes_2" presStyleLbl="node1" presStyleIdx="1" presStyleCnt="5">
        <dgm:presLayoutVars>
          <dgm:bulletEnabled val="1"/>
        </dgm:presLayoutVars>
      </dgm:prSet>
      <dgm:spPr/>
    </dgm:pt>
    <dgm:pt modelId="{2B614160-FDCB-4F08-A182-F24627AE204C}" type="pres">
      <dgm:prSet presAssocID="{F756D33F-1436-4755-9CBA-FD42BF07C173}" presName="FiveNodes_3" presStyleLbl="node1" presStyleIdx="2" presStyleCnt="5">
        <dgm:presLayoutVars>
          <dgm:bulletEnabled val="1"/>
        </dgm:presLayoutVars>
      </dgm:prSet>
      <dgm:spPr/>
    </dgm:pt>
    <dgm:pt modelId="{16B10CCA-C872-4375-B7C7-E35DE1A1CBF9}" type="pres">
      <dgm:prSet presAssocID="{F756D33F-1436-4755-9CBA-FD42BF07C173}" presName="FiveNodes_4" presStyleLbl="node1" presStyleIdx="3" presStyleCnt="5">
        <dgm:presLayoutVars>
          <dgm:bulletEnabled val="1"/>
        </dgm:presLayoutVars>
      </dgm:prSet>
      <dgm:spPr/>
    </dgm:pt>
    <dgm:pt modelId="{5F139DDB-49E3-4DBA-8781-279D4FEB0375}" type="pres">
      <dgm:prSet presAssocID="{F756D33F-1436-4755-9CBA-FD42BF07C173}" presName="FiveNodes_5" presStyleLbl="node1" presStyleIdx="4" presStyleCnt="5">
        <dgm:presLayoutVars>
          <dgm:bulletEnabled val="1"/>
        </dgm:presLayoutVars>
      </dgm:prSet>
      <dgm:spPr/>
    </dgm:pt>
    <dgm:pt modelId="{CA026284-0B6D-4383-AAB3-05B023C22E7D}" type="pres">
      <dgm:prSet presAssocID="{F756D33F-1436-4755-9CBA-FD42BF07C173}" presName="FiveConn_1-2" presStyleLbl="fgAccFollowNode1" presStyleIdx="0" presStyleCnt="4">
        <dgm:presLayoutVars>
          <dgm:bulletEnabled val="1"/>
        </dgm:presLayoutVars>
      </dgm:prSet>
      <dgm:spPr/>
    </dgm:pt>
    <dgm:pt modelId="{5D46F843-C49C-41DB-97D2-7DBBB80E95A5}" type="pres">
      <dgm:prSet presAssocID="{F756D33F-1436-4755-9CBA-FD42BF07C173}" presName="FiveConn_2-3" presStyleLbl="fgAccFollowNode1" presStyleIdx="1" presStyleCnt="4">
        <dgm:presLayoutVars>
          <dgm:bulletEnabled val="1"/>
        </dgm:presLayoutVars>
      </dgm:prSet>
      <dgm:spPr/>
    </dgm:pt>
    <dgm:pt modelId="{21C6CD3A-6F0D-4B92-A2DD-4230BFD3EE7A}" type="pres">
      <dgm:prSet presAssocID="{F756D33F-1436-4755-9CBA-FD42BF07C173}" presName="FiveConn_3-4" presStyleLbl="fgAccFollowNode1" presStyleIdx="2" presStyleCnt="4">
        <dgm:presLayoutVars>
          <dgm:bulletEnabled val="1"/>
        </dgm:presLayoutVars>
      </dgm:prSet>
      <dgm:spPr/>
    </dgm:pt>
    <dgm:pt modelId="{5887817A-F4F5-4665-80E5-B72EEB56CCAD}" type="pres">
      <dgm:prSet presAssocID="{F756D33F-1436-4755-9CBA-FD42BF07C173}" presName="FiveConn_4-5" presStyleLbl="fgAccFollowNode1" presStyleIdx="3" presStyleCnt="4">
        <dgm:presLayoutVars>
          <dgm:bulletEnabled val="1"/>
        </dgm:presLayoutVars>
      </dgm:prSet>
      <dgm:spPr/>
    </dgm:pt>
    <dgm:pt modelId="{1B133F20-8F70-44DB-BE66-FF9A0ABE3462}" type="pres">
      <dgm:prSet presAssocID="{F756D33F-1436-4755-9CBA-FD42BF07C173}" presName="FiveNodes_1_text" presStyleLbl="node1" presStyleIdx="4" presStyleCnt="5">
        <dgm:presLayoutVars>
          <dgm:bulletEnabled val="1"/>
        </dgm:presLayoutVars>
      </dgm:prSet>
      <dgm:spPr/>
    </dgm:pt>
    <dgm:pt modelId="{C3B44418-6FE2-474A-9A66-3517E0AC3D6A}" type="pres">
      <dgm:prSet presAssocID="{F756D33F-1436-4755-9CBA-FD42BF07C173}" presName="FiveNodes_2_text" presStyleLbl="node1" presStyleIdx="4" presStyleCnt="5">
        <dgm:presLayoutVars>
          <dgm:bulletEnabled val="1"/>
        </dgm:presLayoutVars>
      </dgm:prSet>
      <dgm:spPr/>
    </dgm:pt>
    <dgm:pt modelId="{51418A4E-CF32-4798-8F34-8C2C48791C94}" type="pres">
      <dgm:prSet presAssocID="{F756D33F-1436-4755-9CBA-FD42BF07C173}" presName="FiveNodes_3_text" presStyleLbl="node1" presStyleIdx="4" presStyleCnt="5">
        <dgm:presLayoutVars>
          <dgm:bulletEnabled val="1"/>
        </dgm:presLayoutVars>
      </dgm:prSet>
      <dgm:spPr/>
    </dgm:pt>
    <dgm:pt modelId="{AE952847-3B0D-4523-B1B7-9F2FAB7C5741}" type="pres">
      <dgm:prSet presAssocID="{F756D33F-1436-4755-9CBA-FD42BF07C173}" presName="FiveNodes_4_text" presStyleLbl="node1" presStyleIdx="4" presStyleCnt="5">
        <dgm:presLayoutVars>
          <dgm:bulletEnabled val="1"/>
        </dgm:presLayoutVars>
      </dgm:prSet>
      <dgm:spPr/>
    </dgm:pt>
    <dgm:pt modelId="{68AC1261-A861-4364-865B-67F99C9C5B8D}" type="pres">
      <dgm:prSet presAssocID="{F756D33F-1436-4755-9CBA-FD42BF07C173}" presName="FiveNodes_5_text" presStyleLbl="node1" presStyleIdx="4" presStyleCnt="5">
        <dgm:presLayoutVars>
          <dgm:bulletEnabled val="1"/>
        </dgm:presLayoutVars>
      </dgm:prSet>
      <dgm:spPr/>
    </dgm:pt>
  </dgm:ptLst>
  <dgm:cxnLst>
    <dgm:cxn modelId="{6BF3240A-0253-4A8B-A4CF-CF7997DA3507}" srcId="{F756D33F-1436-4755-9CBA-FD42BF07C173}" destId="{9B636A3D-6B24-497C-8FB2-E12FC0E5399D}" srcOrd="0" destOrd="0" parTransId="{58CD0EEC-1806-4A3B-8226-EBEEDC576881}" sibTransId="{7F696298-54D4-4A5D-8399-FE8246851215}"/>
    <dgm:cxn modelId="{711D261D-F6C3-474E-BC58-823A2A4F19B6}" type="presOf" srcId="{3CE5EFC6-3324-484A-971A-A9637F861D80}" destId="{2B614160-FDCB-4F08-A182-F24627AE204C}" srcOrd="0" destOrd="0" presId="urn:microsoft.com/office/officeart/2005/8/layout/vProcess5"/>
    <dgm:cxn modelId="{3198112D-C0A5-42B0-B6DF-E88CCAD0BF60}" srcId="{F756D33F-1436-4755-9CBA-FD42BF07C173}" destId="{62259C76-7675-40BB-8FF6-C22864178D98}" srcOrd="3" destOrd="0" parTransId="{0AE02F5A-74D0-48A7-8D45-24A44E118D18}" sibTransId="{0E61EC74-3001-4BD1-BC65-57FC13C41AC6}"/>
    <dgm:cxn modelId="{3CB5A632-A859-4CB1-AEDC-334CC2E7B00E}" type="presOf" srcId="{62259C76-7675-40BB-8FF6-C22864178D98}" destId="{16B10CCA-C872-4375-B7C7-E35DE1A1CBF9}" srcOrd="0" destOrd="0" presId="urn:microsoft.com/office/officeart/2005/8/layout/vProcess5"/>
    <dgm:cxn modelId="{2981704E-4672-4856-AE18-8838639F3F66}" type="presOf" srcId="{06468D3B-B17E-4E83-89E6-63926AA351BF}" destId="{21C6CD3A-6F0D-4B92-A2DD-4230BFD3EE7A}" srcOrd="0" destOrd="0" presId="urn:microsoft.com/office/officeart/2005/8/layout/vProcess5"/>
    <dgm:cxn modelId="{451D956F-B620-47A8-942F-D8D8F5EEF69F}" srcId="{F756D33F-1436-4755-9CBA-FD42BF07C173}" destId="{65B0CE1C-23E2-42C9-B40C-478656FBABCB}" srcOrd="4" destOrd="0" parTransId="{A6423C35-15FE-4315-8913-CBC5EF1633B6}" sibTransId="{5A740728-20DC-48AF-9B7A-607512C6D2BA}"/>
    <dgm:cxn modelId="{34EDE870-EF60-40AF-8A73-7566B433BFC6}" type="presOf" srcId="{65B0CE1C-23E2-42C9-B40C-478656FBABCB}" destId="{5F139DDB-49E3-4DBA-8781-279D4FEB0375}" srcOrd="0" destOrd="0" presId="urn:microsoft.com/office/officeart/2005/8/layout/vProcess5"/>
    <dgm:cxn modelId="{8E33AB52-076C-4A47-948B-3E88DB4BB0A9}" srcId="{F756D33F-1436-4755-9CBA-FD42BF07C173}" destId="{3CE5EFC6-3324-484A-971A-A9637F861D80}" srcOrd="2" destOrd="0" parTransId="{66AA93EE-B1D2-4973-9365-9BCA476A95E0}" sibTransId="{06468D3B-B17E-4E83-89E6-63926AA351BF}"/>
    <dgm:cxn modelId="{4E858073-B535-40C0-AA4A-B9CBAF4A7022}" type="presOf" srcId="{0E61EC74-3001-4BD1-BC65-57FC13C41AC6}" destId="{5887817A-F4F5-4665-80E5-B72EEB56CCAD}" srcOrd="0" destOrd="0" presId="urn:microsoft.com/office/officeart/2005/8/layout/vProcess5"/>
    <dgm:cxn modelId="{35A21B59-51BB-4E85-A0DD-F6A0EB4F3FA6}" srcId="{F756D33F-1436-4755-9CBA-FD42BF07C173}" destId="{6CFFA37A-0C6C-4AB8-97A9-E7FA73F0BF63}" srcOrd="1" destOrd="0" parTransId="{B8D4EEF0-F99A-482C-BBFC-B78CCDD8260C}" sibTransId="{AE712576-AD3C-4A0B-9141-5E94A63808E5}"/>
    <dgm:cxn modelId="{85B5CB90-1A6D-4641-AF44-0BA3A6107AEC}" type="presOf" srcId="{6CFFA37A-0C6C-4AB8-97A9-E7FA73F0BF63}" destId="{BAC4C93B-4C5C-4130-A41D-63671C49DBEC}" srcOrd="0" destOrd="0" presId="urn:microsoft.com/office/officeart/2005/8/layout/vProcess5"/>
    <dgm:cxn modelId="{B5C8ED9B-ACD2-44F3-9E96-889F5A53129D}" type="presOf" srcId="{62259C76-7675-40BB-8FF6-C22864178D98}" destId="{AE952847-3B0D-4523-B1B7-9F2FAB7C5741}" srcOrd="1" destOrd="0" presId="urn:microsoft.com/office/officeart/2005/8/layout/vProcess5"/>
    <dgm:cxn modelId="{854168AA-7B8C-4859-9D80-5EEEAD36BCC0}" type="presOf" srcId="{65B0CE1C-23E2-42C9-B40C-478656FBABCB}" destId="{68AC1261-A861-4364-865B-67F99C9C5B8D}" srcOrd="1" destOrd="0" presId="urn:microsoft.com/office/officeart/2005/8/layout/vProcess5"/>
    <dgm:cxn modelId="{203844B0-4FEA-4DEF-B301-CCA32DA03D91}" type="presOf" srcId="{9B636A3D-6B24-497C-8FB2-E12FC0E5399D}" destId="{FBA4B04C-4201-457F-ACB9-7F45326EA52E}" srcOrd="0" destOrd="0" presId="urn:microsoft.com/office/officeart/2005/8/layout/vProcess5"/>
    <dgm:cxn modelId="{B45970C3-2CC5-4341-BB54-EE414735D6E1}" type="presOf" srcId="{6CFFA37A-0C6C-4AB8-97A9-E7FA73F0BF63}" destId="{C3B44418-6FE2-474A-9A66-3517E0AC3D6A}" srcOrd="1" destOrd="0" presId="urn:microsoft.com/office/officeart/2005/8/layout/vProcess5"/>
    <dgm:cxn modelId="{7BF9DECC-4883-4732-A664-6A8557E59BC5}" type="presOf" srcId="{F756D33F-1436-4755-9CBA-FD42BF07C173}" destId="{3BF683F1-0EEC-4D72-9AEF-F934593598AD}" srcOrd="0" destOrd="0" presId="urn:microsoft.com/office/officeart/2005/8/layout/vProcess5"/>
    <dgm:cxn modelId="{DFF2CDCE-F04D-4CB6-A4E0-1EF4124BAB2D}" type="presOf" srcId="{3CE5EFC6-3324-484A-971A-A9637F861D80}" destId="{51418A4E-CF32-4798-8F34-8C2C48791C94}" srcOrd="1" destOrd="0" presId="urn:microsoft.com/office/officeart/2005/8/layout/vProcess5"/>
    <dgm:cxn modelId="{CACADDF0-0C5E-47DF-82B5-28EB54BF90BB}" type="presOf" srcId="{AE712576-AD3C-4A0B-9141-5E94A63808E5}" destId="{5D46F843-C49C-41DB-97D2-7DBBB80E95A5}" srcOrd="0" destOrd="0" presId="urn:microsoft.com/office/officeart/2005/8/layout/vProcess5"/>
    <dgm:cxn modelId="{AFAA8FF5-68BB-4045-B9FC-B7608ADF2FAC}" type="presOf" srcId="{7F696298-54D4-4A5D-8399-FE8246851215}" destId="{CA026284-0B6D-4383-AAB3-05B023C22E7D}" srcOrd="0" destOrd="0" presId="urn:microsoft.com/office/officeart/2005/8/layout/vProcess5"/>
    <dgm:cxn modelId="{A7C7BDF6-EB5C-4EB6-BA55-461A8736B992}" type="presOf" srcId="{9B636A3D-6B24-497C-8FB2-E12FC0E5399D}" destId="{1B133F20-8F70-44DB-BE66-FF9A0ABE3462}" srcOrd="1" destOrd="0" presId="urn:microsoft.com/office/officeart/2005/8/layout/vProcess5"/>
    <dgm:cxn modelId="{DF0251B6-BA50-4629-9851-984AB9578E14}" type="presParOf" srcId="{3BF683F1-0EEC-4D72-9AEF-F934593598AD}" destId="{635F2A5E-77A4-49FB-9101-900858E6E2AA}" srcOrd="0" destOrd="0" presId="urn:microsoft.com/office/officeart/2005/8/layout/vProcess5"/>
    <dgm:cxn modelId="{4C8275C2-CD0B-4AF1-8431-ABE66257C1C6}" type="presParOf" srcId="{3BF683F1-0EEC-4D72-9AEF-F934593598AD}" destId="{FBA4B04C-4201-457F-ACB9-7F45326EA52E}" srcOrd="1" destOrd="0" presId="urn:microsoft.com/office/officeart/2005/8/layout/vProcess5"/>
    <dgm:cxn modelId="{D25F4DDE-837B-4860-AB57-A8968F02A7FB}" type="presParOf" srcId="{3BF683F1-0EEC-4D72-9AEF-F934593598AD}" destId="{BAC4C93B-4C5C-4130-A41D-63671C49DBEC}" srcOrd="2" destOrd="0" presId="urn:microsoft.com/office/officeart/2005/8/layout/vProcess5"/>
    <dgm:cxn modelId="{30DB779E-77A8-4420-BE5C-CF672E120D4A}" type="presParOf" srcId="{3BF683F1-0EEC-4D72-9AEF-F934593598AD}" destId="{2B614160-FDCB-4F08-A182-F24627AE204C}" srcOrd="3" destOrd="0" presId="urn:microsoft.com/office/officeart/2005/8/layout/vProcess5"/>
    <dgm:cxn modelId="{1B11F218-317F-47A2-9B54-1033A10892B8}" type="presParOf" srcId="{3BF683F1-0EEC-4D72-9AEF-F934593598AD}" destId="{16B10CCA-C872-4375-B7C7-E35DE1A1CBF9}" srcOrd="4" destOrd="0" presId="urn:microsoft.com/office/officeart/2005/8/layout/vProcess5"/>
    <dgm:cxn modelId="{09227E66-88EF-4D64-8D09-EF1D086CD3D4}" type="presParOf" srcId="{3BF683F1-0EEC-4D72-9AEF-F934593598AD}" destId="{5F139DDB-49E3-4DBA-8781-279D4FEB0375}" srcOrd="5" destOrd="0" presId="urn:microsoft.com/office/officeart/2005/8/layout/vProcess5"/>
    <dgm:cxn modelId="{13F71214-7F27-4A24-876B-5E575549F26C}" type="presParOf" srcId="{3BF683F1-0EEC-4D72-9AEF-F934593598AD}" destId="{CA026284-0B6D-4383-AAB3-05B023C22E7D}" srcOrd="6" destOrd="0" presId="urn:microsoft.com/office/officeart/2005/8/layout/vProcess5"/>
    <dgm:cxn modelId="{6506AA6A-AD26-4A67-B8D8-DEA2CEA37FB7}" type="presParOf" srcId="{3BF683F1-0EEC-4D72-9AEF-F934593598AD}" destId="{5D46F843-C49C-41DB-97D2-7DBBB80E95A5}" srcOrd="7" destOrd="0" presId="urn:microsoft.com/office/officeart/2005/8/layout/vProcess5"/>
    <dgm:cxn modelId="{ACD25051-2F8B-48A0-B63F-5CA6C1F058AA}" type="presParOf" srcId="{3BF683F1-0EEC-4D72-9AEF-F934593598AD}" destId="{21C6CD3A-6F0D-4B92-A2DD-4230BFD3EE7A}" srcOrd="8" destOrd="0" presId="urn:microsoft.com/office/officeart/2005/8/layout/vProcess5"/>
    <dgm:cxn modelId="{D80C5184-E194-43B5-943E-6A5211C406CD}" type="presParOf" srcId="{3BF683F1-0EEC-4D72-9AEF-F934593598AD}" destId="{5887817A-F4F5-4665-80E5-B72EEB56CCAD}" srcOrd="9" destOrd="0" presId="urn:microsoft.com/office/officeart/2005/8/layout/vProcess5"/>
    <dgm:cxn modelId="{9D46D0C9-C44E-48B8-8722-847BDC0E1EC9}" type="presParOf" srcId="{3BF683F1-0EEC-4D72-9AEF-F934593598AD}" destId="{1B133F20-8F70-44DB-BE66-FF9A0ABE3462}" srcOrd="10" destOrd="0" presId="urn:microsoft.com/office/officeart/2005/8/layout/vProcess5"/>
    <dgm:cxn modelId="{09C17D7E-6442-4639-B01B-6873C3DD7F7B}" type="presParOf" srcId="{3BF683F1-0EEC-4D72-9AEF-F934593598AD}" destId="{C3B44418-6FE2-474A-9A66-3517E0AC3D6A}" srcOrd="11" destOrd="0" presId="urn:microsoft.com/office/officeart/2005/8/layout/vProcess5"/>
    <dgm:cxn modelId="{75213645-69F2-4F7D-A455-4BC3C897BAD8}" type="presParOf" srcId="{3BF683F1-0EEC-4D72-9AEF-F934593598AD}" destId="{51418A4E-CF32-4798-8F34-8C2C48791C94}" srcOrd="12" destOrd="0" presId="urn:microsoft.com/office/officeart/2005/8/layout/vProcess5"/>
    <dgm:cxn modelId="{F0AC5F5C-FE3D-4D71-B1E3-22FBDC52A642}" type="presParOf" srcId="{3BF683F1-0EEC-4D72-9AEF-F934593598AD}" destId="{AE952847-3B0D-4523-B1B7-9F2FAB7C5741}" srcOrd="13" destOrd="0" presId="urn:microsoft.com/office/officeart/2005/8/layout/vProcess5"/>
    <dgm:cxn modelId="{4CAFF081-5613-463E-A295-D11A8067765A}" type="presParOf" srcId="{3BF683F1-0EEC-4D72-9AEF-F934593598AD}" destId="{68AC1261-A861-4364-865B-67F99C9C5B8D}" srcOrd="14" destOrd="0" presId="urn:microsoft.com/office/officeart/2005/8/layout/vProcess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85F2CA93-732F-4893-A3CC-6B57A9DDE837}" type="doc">
      <dgm:prSet loTypeId="urn:microsoft.com/office/officeart/2005/8/layout/venn1" loCatId="relationship" qsTypeId="urn:microsoft.com/office/officeart/2005/8/quickstyle/3d3" qsCatId="3D" csTypeId="urn:microsoft.com/office/officeart/2005/8/colors/accent1_2" csCatId="accent1" phldr="1"/>
      <dgm:spPr/>
      <dgm:t>
        <a:bodyPr/>
        <a:lstStyle/>
        <a:p>
          <a:endParaRPr lang="fi-FI"/>
        </a:p>
      </dgm:t>
    </dgm:pt>
    <dgm:pt modelId="{53A2CF0D-5B8B-4919-9414-40EEC6893D47}">
      <dgm:prSet/>
      <dgm:spPr/>
      <dgm:t>
        <a:bodyPr/>
        <a:lstStyle/>
        <a:p>
          <a:r>
            <a:rPr lang="en-US" baseline="0" dirty="0"/>
            <a:t>The right to keep </a:t>
          </a:r>
          <a:r>
            <a:rPr lang="en-US" baseline="0"/>
            <a:t>information secret and </a:t>
          </a:r>
          <a:r>
            <a:rPr lang="en-US" baseline="0" dirty="0"/>
            <a:t>the obligation to disclose information are competing legal values</a:t>
          </a:r>
          <a:endParaRPr lang="fi-FI" dirty="0"/>
        </a:p>
      </dgm:t>
    </dgm:pt>
    <dgm:pt modelId="{0A1DA29E-748C-4C6C-B902-8EDAB4B168F7}" type="parTrans" cxnId="{AC90D7B8-FAB6-47D2-9866-A183621B688B}">
      <dgm:prSet/>
      <dgm:spPr/>
      <dgm:t>
        <a:bodyPr/>
        <a:lstStyle/>
        <a:p>
          <a:endParaRPr lang="fi-FI"/>
        </a:p>
      </dgm:t>
    </dgm:pt>
    <dgm:pt modelId="{13D11CFA-003D-401F-B311-431577B7ECE5}" type="sibTrans" cxnId="{AC90D7B8-FAB6-47D2-9866-A183621B688B}">
      <dgm:prSet/>
      <dgm:spPr/>
      <dgm:t>
        <a:bodyPr/>
        <a:lstStyle/>
        <a:p>
          <a:endParaRPr lang="fi-FI"/>
        </a:p>
      </dgm:t>
    </dgm:pt>
    <dgm:pt modelId="{75B60DD5-2D6E-4D18-92A2-60A1786427F1}">
      <dgm:prSet/>
      <dgm:spPr/>
      <dgm:t>
        <a:bodyPr/>
        <a:lstStyle/>
        <a:p>
          <a:r>
            <a:rPr lang="en-US" baseline="0"/>
            <a:t>In a securities market, corporate information that is regulated by civil law can have the characteristics of both private and public assets at the same time. Both may need legal protection.</a:t>
          </a:r>
          <a:endParaRPr lang="fi-FI"/>
        </a:p>
      </dgm:t>
    </dgm:pt>
    <dgm:pt modelId="{89C1A17F-8B37-4FC8-B3F8-9BE4EACE3461}" type="parTrans" cxnId="{943EA09F-F065-483B-840F-6EB449846BE6}">
      <dgm:prSet/>
      <dgm:spPr/>
      <dgm:t>
        <a:bodyPr/>
        <a:lstStyle/>
        <a:p>
          <a:endParaRPr lang="fi-FI"/>
        </a:p>
      </dgm:t>
    </dgm:pt>
    <dgm:pt modelId="{F4906B67-1645-4EFC-BA77-CC4788F8C202}" type="sibTrans" cxnId="{943EA09F-F065-483B-840F-6EB449846BE6}">
      <dgm:prSet/>
      <dgm:spPr/>
      <dgm:t>
        <a:bodyPr/>
        <a:lstStyle/>
        <a:p>
          <a:endParaRPr lang="fi-FI"/>
        </a:p>
      </dgm:t>
    </dgm:pt>
    <dgm:pt modelId="{EC6AFE67-B5B8-4FFF-8EA3-4781C4B60043}" type="pres">
      <dgm:prSet presAssocID="{85F2CA93-732F-4893-A3CC-6B57A9DDE837}" presName="compositeShape" presStyleCnt="0">
        <dgm:presLayoutVars>
          <dgm:chMax val="7"/>
          <dgm:dir/>
          <dgm:resizeHandles val="exact"/>
        </dgm:presLayoutVars>
      </dgm:prSet>
      <dgm:spPr/>
    </dgm:pt>
    <dgm:pt modelId="{BE235B10-560F-4A06-AA81-8E1A6295FB8F}" type="pres">
      <dgm:prSet presAssocID="{53A2CF0D-5B8B-4919-9414-40EEC6893D47}" presName="circ1" presStyleLbl="vennNode1" presStyleIdx="0" presStyleCnt="2"/>
      <dgm:spPr/>
    </dgm:pt>
    <dgm:pt modelId="{4BF28727-DE55-41CA-816C-49BC625C5A1B}" type="pres">
      <dgm:prSet presAssocID="{53A2CF0D-5B8B-4919-9414-40EEC6893D47}" presName="circ1Tx" presStyleLbl="revTx" presStyleIdx="0" presStyleCnt="0">
        <dgm:presLayoutVars>
          <dgm:chMax val="0"/>
          <dgm:chPref val="0"/>
          <dgm:bulletEnabled val="1"/>
        </dgm:presLayoutVars>
      </dgm:prSet>
      <dgm:spPr/>
    </dgm:pt>
    <dgm:pt modelId="{9F413C09-4A6E-4611-A51B-CDB8A49327C7}" type="pres">
      <dgm:prSet presAssocID="{75B60DD5-2D6E-4D18-92A2-60A1786427F1}" presName="circ2" presStyleLbl="vennNode1" presStyleIdx="1" presStyleCnt="2"/>
      <dgm:spPr/>
    </dgm:pt>
    <dgm:pt modelId="{5AD55980-DBF8-411E-96EE-B1E08831721D}" type="pres">
      <dgm:prSet presAssocID="{75B60DD5-2D6E-4D18-92A2-60A1786427F1}" presName="circ2Tx" presStyleLbl="revTx" presStyleIdx="0" presStyleCnt="0">
        <dgm:presLayoutVars>
          <dgm:chMax val="0"/>
          <dgm:chPref val="0"/>
          <dgm:bulletEnabled val="1"/>
        </dgm:presLayoutVars>
      </dgm:prSet>
      <dgm:spPr/>
    </dgm:pt>
  </dgm:ptLst>
  <dgm:cxnLst>
    <dgm:cxn modelId="{B2AB6A8E-4563-466C-B18B-B40A63BE6CD2}" type="presOf" srcId="{53A2CF0D-5B8B-4919-9414-40EEC6893D47}" destId="{4BF28727-DE55-41CA-816C-49BC625C5A1B}" srcOrd="1" destOrd="0" presId="urn:microsoft.com/office/officeart/2005/8/layout/venn1"/>
    <dgm:cxn modelId="{943EA09F-F065-483B-840F-6EB449846BE6}" srcId="{85F2CA93-732F-4893-A3CC-6B57A9DDE837}" destId="{75B60DD5-2D6E-4D18-92A2-60A1786427F1}" srcOrd="1" destOrd="0" parTransId="{89C1A17F-8B37-4FC8-B3F8-9BE4EACE3461}" sibTransId="{F4906B67-1645-4EFC-BA77-CC4788F8C202}"/>
    <dgm:cxn modelId="{5541AEA0-8618-493B-871B-86A46B42CCB0}" type="presOf" srcId="{75B60DD5-2D6E-4D18-92A2-60A1786427F1}" destId="{9F413C09-4A6E-4611-A51B-CDB8A49327C7}" srcOrd="0" destOrd="0" presId="urn:microsoft.com/office/officeart/2005/8/layout/venn1"/>
    <dgm:cxn modelId="{AC90D7B8-FAB6-47D2-9866-A183621B688B}" srcId="{85F2CA93-732F-4893-A3CC-6B57A9DDE837}" destId="{53A2CF0D-5B8B-4919-9414-40EEC6893D47}" srcOrd="0" destOrd="0" parTransId="{0A1DA29E-748C-4C6C-B902-8EDAB4B168F7}" sibTransId="{13D11CFA-003D-401F-B311-431577B7ECE5}"/>
    <dgm:cxn modelId="{100843C2-13E0-4E07-83A7-D9FD7F379D58}" type="presOf" srcId="{75B60DD5-2D6E-4D18-92A2-60A1786427F1}" destId="{5AD55980-DBF8-411E-96EE-B1E08831721D}" srcOrd="1" destOrd="0" presId="urn:microsoft.com/office/officeart/2005/8/layout/venn1"/>
    <dgm:cxn modelId="{974C69C5-3A20-4A5D-BB91-0B6EC107D7B6}" type="presOf" srcId="{85F2CA93-732F-4893-A3CC-6B57A9DDE837}" destId="{EC6AFE67-B5B8-4FFF-8EA3-4781C4B60043}" srcOrd="0" destOrd="0" presId="urn:microsoft.com/office/officeart/2005/8/layout/venn1"/>
    <dgm:cxn modelId="{784C38F7-6480-4AE3-8D58-6E3F182B5201}" type="presOf" srcId="{53A2CF0D-5B8B-4919-9414-40EEC6893D47}" destId="{BE235B10-560F-4A06-AA81-8E1A6295FB8F}" srcOrd="0" destOrd="0" presId="urn:microsoft.com/office/officeart/2005/8/layout/venn1"/>
    <dgm:cxn modelId="{587FDA54-4EE1-48A7-9BF4-A1209EDF534C}" type="presParOf" srcId="{EC6AFE67-B5B8-4FFF-8EA3-4781C4B60043}" destId="{BE235B10-560F-4A06-AA81-8E1A6295FB8F}" srcOrd="0" destOrd="0" presId="urn:microsoft.com/office/officeart/2005/8/layout/venn1"/>
    <dgm:cxn modelId="{FA3C17F6-1B65-4C31-A34C-CED16559EC99}" type="presParOf" srcId="{EC6AFE67-B5B8-4FFF-8EA3-4781C4B60043}" destId="{4BF28727-DE55-41CA-816C-49BC625C5A1B}" srcOrd="1" destOrd="0" presId="urn:microsoft.com/office/officeart/2005/8/layout/venn1"/>
    <dgm:cxn modelId="{7EB68D69-AE2A-4BC5-B2C9-6AD121B2CF6E}" type="presParOf" srcId="{EC6AFE67-B5B8-4FFF-8EA3-4781C4B60043}" destId="{9F413C09-4A6E-4611-A51B-CDB8A49327C7}" srcOrd="2" destOrd="0" presId="urn:microsoft.com/office/officeart/2005/8/layout/venn1"/>
    <dgm:cxn modelId="{D3E157A2-B5C3-4453-85B4-6D37501EACA6}" type="presParOf" srcId="{EC6AFE67-B5B8-4FFF-8EA3-4781C4B60043}" destId="{5AD55980-DBF8-411E-96EE-B1E08831721D}"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8259854A-D869-4020-BE91-ECC8D49641DF}"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5EB47F04-F2FD-4C80-A686-C97ABB522757}">
      <dgm:prSet/>
      <dgm:spPr/>
      <dgm:t>
        <a:bodyPr/>
        <a:lstStyle/>
        <a:p>
          <a:r>
            <a:rPr lang="en-US" b="1" baseline="0" dirty="0"/>
            <a:t>A person who </a:t>
          </a:r>
          <a:r>
            <a:rPr lang="en-US" b="1" baseline="0" dirty="0">
              <a:solidFill>
                <a:srgbClr val="FF0000"/>
              </a:solidFill>
            </a:rPr>
            <a:t>intentionally or through gross negligence</a:t>
          </a:r>
          <a:endParaRPr lang="fi-FI" dirty="0">
            <a:solidFill>
              <a:srgbClr val="FF0000"/>
            </a:solidFill>
          </a:endParaRPr>
        </a:p>
      </dgm:t>
    </dgm:pt>
    <dgm:pt modelId="{197B7E0B-5DAF-401B-8D05-D3E9443F6C24}" type="parTrans" cxnId="{6F4245BB-1461-4417-B93F-B9F372FD4FB1}">
      <dgm:prSet/>
      <dgm:spPr/>
      <dgm:t>
        <a:bodyPr/>
        <a:lstStyle/>
        <a:p>
          <a:endParaRPr lang="fi-FI"/>
        </a:p>
      </dgm:t>
    </dgm:pt>
    <dgm:pt modelId="{316294C2-BC41-4E8A-8F74-B2D3B1A6480B}" type="sibTrans" cxnId="{6F4245BB-1461-4417-B93F-B9F372FD4FB1}">
      <dgm:prSet/>
      <dgm:spPr/>
      <dgm:t>
        <a:bodyPr/>
        <a:lstStyle/>
        <a:p>
          <a:endParaRPr lang="fi-FI"/>
        </a:p>
      </dgm:t>
    </dgm:pt>
    <dgm:pt modelId="{91090E54-3D18-4170-95A2-E5A31CFA6DC8}">
      <dgm:prSet/>
      <dgm:spPr/>
      <dgm:t>
        <a:bodyPr/>
        <a:lstStyle/>
        <a:p>
          <a:r>
            <a:rPr lang="en-US" b="1" baseline="0" dirty="0"/>
            <a:t>(1) in the </a:t>
          </a:r>
          <a:r>
            <a:rPr lang="en-US" b="1" baseline="0" dirty="0">
              <a:solidFill>
                <a:srgbClr val="FF0000"/>
              </a:solidFill>
            </a:rPr>
            <a:t>professional marketing of or trade in securities </a:t>
          </a:r>
          <a:r>
            <a:rPr lang="en-US" b="1" baseline="0" dirty="0"/>
            <a:t>provides </a:t>
          </a:r>
          <a:r>
            <a:rPr lang="en-US" b="1" baseline="0" dirty="0">
              <a:solidFill>
                <a:srgbClr val="FF0000"/>
              </a:solidFill>
            </a:rPr>
            <a:t>false or misleading information </a:t>
          </a:r>
          <a:r>
            <a:rPr lang="en-US" b="1" baseline="0" dirty="0"/>
            <a:t>pertaining to a security, or</a:t>
          </a:r>
          <a:endParaRPr lang="fi-FI" dirty="0"/>
        </a:p>
      </dgm:t>
    </dgm:pt>
    <dgm:pt modelId="{63FA226F-487B-42C6-9CCA-E034CF1B9E27}" type="parTrans" cxnId="{A90F9A22-0A69-4C20-B79D-CEC8B444DE49}">
      <dgm:prSet/>
      <dgm:spPr/>
      <dgm:t>
        <a:bodyPr/>
        <a:lstStyle/>
        <a:p>
          <a:endParaRPr lang="fi-FI"/>
        </a:p>
      </dgm:t>
    </dgm:pt>
    <dgm:pt modelId="{96C3A189-7C71-41DE-954B-FA5D99A3FF66}" type="sibTrans" cxnId="{A90F9A22-0A69-4C20-B79D-CEC8B444DE49}">
      <dgm:prSet/>
      <dgm:spPr/>
      <dgm:t>
        <a:bodyPr/>
        <a:lstStyle/>
        <a:p>
          <a:endParaRPr lang="fi-FI"/>
        </a:p>
      </dgm:t>
    </dgm:pt>
    <dgm:pt modelId="{2DCDCCEF-730F-4D29-89B5-29260A6FA708}">
      <dgm:prSet/>
      <dgm:spPr/>
      <dgm:t>
        <a:bodyPr/>
        <a:lstStyle/>
        <a:p>
          <a:r>
            <a:rPr lang="en-US" b="1" baseline="0" dirty="0"/>
            <a:t>(2) </a:t>
          </a:r>
          <a:r>
            <a:rPr lang="en-US" b="1" baseline="0" dirty="0">
              <a:solidFill>
                <a:srgbClr val="FF0000"/>
              </a:solidFill>
            </a:rPr>
            <a:t>fails to provide appropriate information </a:t>
          </a:r>
          <a:r>
            <a:rPr lang="en-US" b="1" baseline="0" dirty="0"/>
            <a:t>pertaining to a security, </a:t>
          </a:r>
          <a:r>
            <a:rPr lang="en-US" b="1" baseline="0" dirty="0">
              <a:solidFill>
                <a:srgbClr val="FF0000"/>
              </a:solidFill>
            </a:rPr>
            <a:t>as required by the Securities Markets Act (495/1989) or the Prospectus Regulation</a:t>
          </a:r>
          <a:r>
            <a:rPr lang="en-US" b="1" baseline="0" dirty="0"/>
            <a:t> (2017/1129) , which is conducive to essentially affecting the value of the said security, or when </a:t>
          </a:r>
          <a:r>
            <a:rPr lang="en-US" b="1" baseline="0" dirty="0">
              <a:solidFill>
                <a:srgbClr val="FF0000"/>
              </a:solidFill>
            </a:rPr>
            <a:t>fulfilling the duty of information</a:t>
          </a:r>
          <a:r>
            <a:rPr lang="en-US" b="1" baseline="0" dirty="0"/>
            <a:t> provided in the Securities Markets Act </a:t>
          </a:r>
          <a:r>
            <a:rPr lang="en-US" b="1" baseline="0" dirty="0">
              <a:solidFill>
                <a:srgbClr val="FF0000"/>
              </a:solidFill>
            </a:rPr>
            <a:t>provides false or misleading information </a:t>
          </a:r>
          <a:r>
            <a:rPr lang="en-US" b="1" baseline="0" dirty="0"/>
            <a:t>pertaining to the security, or </a:t>
          </a:r>
          <a:endParaRPr lang="fi-FI" dirty="0"/>
        </a:p>
      </dgm:t>
    </dgm:pt>
    <dgm:pt modelId="{703CCF80-C347-46CA-B49F-156242C1960A}" type="parTrans" cxnId="{3729549F-A9ED-445B-A867-E0E0231CD7FF}">
      <dgm:prSet/>
      <dgm:spPr/>
      <dgm:t>
        <a:bodyPr/>
        <a:lstStyle/>
        <a:p>
          <a:endParaRPr lang="fi-FI"/>
        </a:p>
      </dgm:t>
    </dgm:pt>
    <dgm:pt modelId="{8686B8F4-150F-44F5-AA27-CECFF9D52137}" type="sibTrans" cxnId="{3729549F-A9ED-445B-A867-E0E0231CD7FF}">
      <dgm:prSet/>
      <dgm:spPr/>
      <dgm:t>
        <a:bodyPr/>
        <a:lstStyle/>
        <a:p>
          <a:endParaRPr lang="fi-FI"/>
        </a:p>
      </dgm:t>
    </dgm:pt>
    <dgm:pt modelId="{E164C1BC-CC17-4493-A883-09ACC3A37FE5}">
      <dgm:prSet/>
      <dgm:spPr/>
      <dgm:t>
        <a:bodyPr/>
        <a:lstStyle/>
        <a:p>
          <a:r>
            <a:rPr lang="en-US" b="1" baseline="0" dirty="0"/>
            <a:t>(3) </a:t>
          </a:r>
          <a:r>
            <a:rPr lang="en-US" b="1" baseline="0" dirty="0">
              <a:solidFill>
                <a:srgbClr val="FF0000"/>
              </a:solidFill>
            </a:rPr>
            <a:t>fails to </a:t>
          </a:r>
          <a:r>
            <a:rPr lang="en-US" b="1" baseline="0" dirty="0"/>
            <a:t>properly </a:t>
          </a:r>
          <a:r>
            <a:rPr lang="en-US" b="1" baseline="0" dirty="0">
              <a:solidFill>
                <a:srgbClr val="FF0000"/>
              </a:solidFill>
            </a:rPr>
            <a:t>disclose</a:t>
          </a:r>
          <a:r>
            <a:rPr lang="en-US" b="1" baseline="0" dirty="0"/>
            <a:t> inside </a:t>
          </a:r>
          <a:r>
            <a:rPr lang="en-US" b="1" baseline="0" dirty="0">
              <a:solidFill>
                <a:srgbClr val="FF0000"/>
              </a:solidFill>
            </a:rPr>
            <a:t>information about the issuer that is required to be disclosed </a:t>
          </a:r>
          <a:r>
            <a:rPr lang="en-US" b="1" baseline="0" dirty="0"/>
            <a:t>under Article 17 of Market Abuse Regulation No 596/2014 or, </a:t>
          </a:r>
          <a:r>
            <a:rPr lang="en-US" b="1" baseline="0" dirty="0">
              <a:solidFill>
                <a:srgbClr val="FF0000"/>
              </a:solidFill>
            </a:rPr>
            <a:t>in fulfillment of the disclosure obligation </a:t>
          </a:r>
          <a:r>
            <a:rPr lang="en-US" b="1" baseline="0" dirty="0"/>
            <a:t>under Article 17 of the Market Abuse Regulation, discloses </a:t>
          </a:r>
          <a:r>
            <a:rPr lang="en-US" b="1" baseline="0" dirty="0">
              <a:solidFill>
                <a:srgbClr val="FF0000"/>
              </a:solidFill>
            </a:rPr>
            <a:t>materially false or misleading information </a:t>
          </a:r>
          <a:r>
            <a:rPr lang="en-US" b="1" baseline="0" dirty="0"/>
            <a:t>about a financial instrument;</a:t>
          </a:r>
          <a:endParaRPr lang="fi-FI" dirty="0"/>
        </a:p>
      </dgm:t>
    </dgm:pt>
    <dgm:pt modelId="{683EE5CD-BD59-4B2C-B411-698FC5CE6E80}" type="parTrans" cxnId="{8CAF942C-FD5A-4460-8DDB-2D2BEB79009C}">
      <dgm:prSet/>
      <dgm:spPr/>
      <dgm:t>
        <a:bodyPr/>
        <a:lstStyle/>
        <a:p>
          <a:endParaRPr lang="fi-FI"/>
        </a:p>
      </dgm:t>
    </dgm:pt>
    <dgm:pt modelId="{42CFFA71-2338-43A3-A80E-4EF56B33F98A}" type="sibTrans" cxnId="{8CAF942C-FD5A-4460-8DDB-2D2BEB79009C}">
      <dgm:prSet/>
      <dgm:spPr/>
      <dgm:t>
        <a:bodyPr/>
        <a:lstStyle/>
        <a:p>
          <a:endParaRPr lang="fi-FI"/>
        </a:p>
      </dgm:t>
    </dgm:pt>
    <dgm:pt modelId="{5BC7EE3D-45C3-4538-B483-2370FC4836C6}">
      <dgm:prSet/>
      <dgm:spPr/>
      <dgm:t>
        <a:bodyPr/>
        <a:lstStyle/>
        <a:p>
          <a:r>
            <a:rPr lang="en-US" b="1" baseline="0"/>
            <a:t>shall be sentenced for a security market information offence to a fine or to imprisonment for at most two years.</a:t>
          </a:r>
          <a:endParaRPr lang="fi-FI"/>
        </a:p>
      </dgm:t>
    </dgm:pt>
    <dgm:pt modelId="{618F7E1B-32D2-4D77-A305-25C3C6F310AD}" type="parTrans" cxnId="{CBE77569-53DC-40E0-8F0F-B47F83354F5D}">
      <dgm:prSet/>
      <dgm:spPr/>
      <dgm:t>
        <a:bodyPr/>
        <a:lstStyle/>
        <a:p>
          <a:endParaRPr lang="fi-FI"/>
        </a:p>
      </dgm:t>
    </dgm:pt>
    <dgm:pt modelId="{561865B2-F7D4-4315-957B-B1523A112DAB}" type="sibTrans" cxnId="{CBE77569-53DC-40E0-8F0F-B47F83354F5D}">
      <dgm:prSet/>
      <dgm:spPr/>
      <dgm:t>
        <a:bodyPr/>
        <a:lstStyle/>
        <a:p>
          <a:endParaRPr lang="fi-FI"/>
        </a:p>
      </dgm:t>
    </dgm:pt>
    <dgm:pt modelId="{22FDD3E7-07B0-4A4C-BCF9-8813C1DAFA25}" type="pres">
      <dgm:prSet presAssocID="{8259854A-D869-4020-BE91-ECC8D49641DF}" presName="vert0" presStyleCnt="0">
        <dgm:presLayoutVars>
          <dgm:dir/>
          <dgm:animOne val="branch"/>
          <dgm:animLvl val="lvl"/>
        </dgm:presLayoutVars>
      </dgm:prSet>
      <dgm:spPr/>
    </dgm:pt>
    <dgm:pt modelId="{5EFDA339-81F2-4EF6-A7F3-E6CC64CB7330}" type="pres">
      <dgm:prSet presAssocID="{5EB47F04-F2FD-4C80-A686-C97ABB522757}" presName="thickLine" presStyleLbl="alignNode1" presStyleIdx="0" presStyleCnt="2"/>
      <dgm:spPr/>
    </dgm:pt>
    <dgm:pt modelId="{C2834205-D488-46A4-96EB-BA6FD4E23EA2}" type="pres">
      <dgm:prSet presAssocID="{5EB47F04-F2FD-4C80-A686-C97ABB522757}" presName="horz1" presStyleCnt="0"/>
      <dgm:spPr/>
    </dgm:pt>
    <dgm:pt modelId="{C0E427CA-542D-4C89-807F-B90CEFDEF801}" type="pres">
      <dgm:prSet presAssocID="{5EB47F04-F2FD-4C80-A686-C97ABB522757}" presName="tx1" presStyleLbl="revTx" presStyleIdx="0" presStyleCnt="5"/>
      <dgm:spPr/>
    </dgm:pt>
    <dgm:pt modelId="{C8E37AD0-98AC-4F3C-84AB-D1A58AB8B69B}" type="pres">
      <dgm:prSet presAssocID="{5EB47F04-F2FD-4C80-A686-C97ABB522757}" presName="vert1" presStyleCnt="0"/>
      <dgm:spPr/>
    </dgm:pt>
    <dgm:pt modelId="{773A4AB8-F5D8-4D09-A10C-6B2E7217EFCB}" type="pres">
      <dgm:prSet presAssocID="{91090E54-3D18-4170-95A2-E5A31CFA6DC8}" presName="vertSpace2a" presStyleCnt="0"/>
      <dgm:spPr/>
    </dgm:pt>
    <dgm:pt modelId="{F45FECC0-ED43-4812-8EBB-E97A2F4A5BF2}" type="pres">
      <dgm:prSet presAssocID="{91090E54-3D18-4170-95A2-E5A31CFA6DC8}" presName="horz2" presStyleCnt="0"/>
      <dgm:spPr/>
    </dgm:pt>
    <dgm:pt modelId="{727116EE-CE41-432A-BC54-5FD1DE97BEEC}" type="pres">
      <dgm:prSet presAssocID="{91090E54-3D18-4170-95A2-E5A31CFA6DC8}" presName="horzSpace2" presStyleCnt="0"/>
      <dgm:spPr/>
    </dgm:pt>
    <dgm:pt modelId="{176B4788-6249-4299-8BEB-064648565111}" type="pres">
      <dgm:prSet presAssocID="{91090E54-3D18-4170-95A2-E5A31CFA6DC8}" presName="tx2" presStyleLbl="revTx" presStyleIdx="1" presStyleCnt="5"/>
      <dgm:spPr/>
    </dgm:pt>
    <dgm:pt modelId="{3C8E658E-9DD5-42F8-8C9C-B11F78E6F5EC}" type="pres">
      <dgm:prSet presAssocID="{91090E54-3D18-4170-95A2-E5A31CFA6DC8}" presName="vert2" presStyleCnt="0"/>
      <dgm:spPr/>
    </dgm:pt>
    <dgm:pt modelId="{8784D2A4-ECB8-4559-BD34-77769C2A8548}" type="pres">
      <dgm:prSet presAssocID="{91090E54-3D18-4170-95A2-E5A31CFA6DC8}" presName="thinLine2b" presStyleLbl="callout" presStyleIdx="0" presStyleCnt="3"/>
      <dgm:spPr/>
    </dgm:pt>
    <dgm:pt modelId="{0231E82F-43D9-481D-ABAB-2C3DB4E5BD38}" type="pres">
      <dgm:prSet presAssocID="{91090E54-3D18-4170-95A2-E5A31CFA6DC8}" presName="vertSpace2b" presStyleCnt="0"/>
      <dgm:spPr/>
    </dgm:pt>
    <dgm:pt modelId="{16A886C6-97AA-42F0-ABFB-0E9B72D46DCB}" type="pres">
      <dgm:prSet presAssocID="{2DCDCCEF-730F-4D29-89B5-29260A6FA708}" presName="horz2" presStyleCnt="0"/>
      <dgm:spPr/>
    </dgm:pt>
    <dgm:pt modelId="{F37DC969-C0D2-4595-A334-A30C5624E66A}" type="pres">
      <dgm:prSet presAssocID="{2DCDCCEF-730F-4D29-89B5-29260A6FA708}" presName="horzSpace2" presStyleCnt="0"/>
      <dgm:spPr/>
    </dgm:pt>
    <dgm:pt modelId="{3FA7DAFA-C7E4-4092-AFAB-14397E64122D}" type="pres">
      <dgm:prSet presAssocID="{2DCDCCEF-730F-4D29-89B5-29260A6FA708}" presName="tx2" presStyleLbl="revTx" presStyleIdx="2" presStyleCnt="5"/>
      <dgm:spPr/>
    </dgm:pt>
    <dgm:pt modelId="{049A3B5D-1CF1-41E2-9A90-6F3A850ABCF6}" type="pres">
      <dgm:prSet presAssocID="{2DCDCCEF-730F-4D29-89B5-29260A6FA708}" presName="vert2" presStyleCnt="0"/>
      <dgm:spPr/>
    </dgm:pt>
    <dgm:pt modelId="{E9391782-B799-45FA-A1C6-E8CF89D71DE0}" type="pres">
      <dgm:prSet presAssocID="{2DCDCCEF-730F-4D29-89B5-29260A6FA708}" presName="thinLine2b" presStyleLbl="callout" presStyleIdx="1" presStyleCnt="3"/>
      <dgm:spPr/>
    </dgm:pt>
    <dgm:pt modelId="{DF964398-D459-4273-943A-7CE0DA1E5976}" type="pres">
      <dgm:prSet presAssocID="{2DCDCCEF-730F-4D29-89B5-29260A6FA708}" presName="vertSpace2b" presStyleCnt="0"/>
      <dgm:spPr/>
    </dgm:pt>
    <dgm:pt modelId="{E8A4F658-474F-4CAB-B5A4-1781D4A54823}" type="pres">
      <dgm:prSet presAssocID="{E164C1BC-CC17-4493-A883-09ACC3A37FE5}" presName="horz2" presStyleCnt="0"/>
      <dgm:spPr/>
    </dgm:pt>
    <dgm:pt modelId="{51B88C89-4095-4969-9001-77C7FBD62347}" type="pres">
      <dgm:prSet presAssocID="{E164C1BC-CC17-4493-A883-09ACC3A37FE5}" presName="horzSpace2" presStyleCnt="0"/>
      <dgm:spPr/>
    </dgm:pt>
    <dgm:pt modelId="{517CB97E-20F7-49BB-8552-14A01B0E0609}" type="pres">
      <dgm:prSet presAssocID="{E164C1BC-CC17-4493-A883-09ACC3A37FE5}" presName="tx2" presStyleLbl="revTx" presStyleIdx="3" presStyleCnt="5"/>
      <dgm:spPr/>
    </dgm:pt>
    <dgm:pt modelId="{88E4DBB1-BACC-444B-A54B-214B63857620}" type="pres">
      <dgm:prSet presAssocID="{E164C1BC-CC17-4493-A883-09ACC3A37FE5}" presName="vert2" presStyleCnt="0"/>
      <dgm:spPr/>
    </dgm:pt>
    <dgm:pt modelId="{DCE4F1CD-ECE4-4F2F-BD06-31E2BF1BC810}" type="pres">
      <dgm:prSet presAssocID="{E164C1BC-CC17-4493-A883-09ACC3A37FE5}" presName="thinLine2b" presStyleLbl="callout" presStyleIdx="2" presStyleCnt="3"/>
      <dgm:spPr/>
    </dgm:pt>
    <dgm:pt modelId="{F48AD0F6-BC26-42B2-94D9-027B2D492765}" type="pres">
      <dgm:prSet presAssocID="{E164C1BC-CC17-4493-A883-09ACC3A37FE5}" presName="vertSpace2b" presStyleCnt="0"/>
      <dgm:spPr/>
    </dgm:pt>
    <dgm:pt modelId="{8E342283-34F8-4B3E-8828-2F6E49669FF3}" type="pres">
      <dgm:prSet presAssocID="{5BC7EE3D-45C3-4538-B483-2370FC4836C6}" presName="thickLine" presStyleLbl="alignNode1" presStyleIdx="1" presStyleCnt="2"/>
      <dgm:spPr/>
    </dgm:pt>
    <dgm:pt modelId="{5B1B890D-30DC-48B5-BFB0-85CA166A482D}" type="pres">
      <dgm:prSet presAssocID="{5BC7EE3D-45C3-4538-B483-2370FC4836C6}" presName="horz1" presStyleCnt="0"/>
      <dgm:spPr/>
    </dgm:pt>
    <dgm:pt modelId="{5E524714-6624-4325-906A-4C1F171680C7}" type="pres">
      <dgm:prSet presAssocID="{5BC7EE3D-45C3-4538-B483-2370FC4836C6}" presName="tx1" presStyleLbl="revTx" presStyleIdx="4" presStyleCnt="5"/>
      <dgm:spPr/>
    </dgm:pt>
    <dgm:pt modelId="{1F4DC828-8157-470F-8FBD-CA9F704A6100}" type="pres">
      <dgm:prSet presAssocID="{5BC7EE3D-45C3-4538-B483-2370FC4836C6}" presName="vert1" presStyleCnt="0"/>
      <dgm:spPr/>
    </dgm:pt>
  </dgm:ptLst>
  <dgm:cxnLst>
    <dgm:cxn modelId="{A90F9A22-0A69-4C20-B79D-CEC8B444DE49}" srcId="{5EB47F04-F2FD-4C80-A686-C97ABB522757}" destId="{91090E54-3D18-4170-95A2-E5A31CFA6DC8}" srcOrd="0" destOrd="0" parTransId="{63FA226F-487B-42C6-9CCA-E034CF1B9E27}" sibTransId="{96C3A189-7C71-41DE-954B-FA5D99A3FF66}"/>
    <dgm:cxn modelId="{8CAF942C-FD5A-4460-8DDB-2D2BEB79009C}" srcId="{5EB47F04-F2FD-4C80-A686-C97ABB522757}" destId="{E164C1BC-CC17-4493-A883-09ACC3A37FE5}" srcOrd="2" destOrd="0" parTransId="{683EE5CD-BD59-4B2C-B411-698FC5CE6E80}" sibTransId="{42CFFA71-2338-43A3-A80E-4EF56B33F98A}"/>
    <dgm:cxn modelId="{3141E95E-0B9C-4E7B-B7B5-3957265C2C04}" type="presOf" srcId="{91090E54-3D18-4170-95A2-E5A31CFA6DC8}" destId="{176B4788-6249-4299-8BEB-064648565111}" srcOrd="0" destOrd="0" presId="urn:microsoft.com/office/officeart/2008/layout/LinedList"/>
    <dgm:cxn modelId="{20376445-A060-441E-A097-2E8ACFD50091}" type="presOf" srcId="{5BC7EE3D-45C3-4538-B483-2370FC4836C6}" destId="{5E524714-6624-4325-906A-4C1F171680C7}" srcOrd="0" destOrd="0" presId="urn:microsoft.com/office/officeart/2008/layout/LinedList"/>
    <dgm:cxn modelId="{CBE77569-53DC-40E0-8F0F-B47F83354F5D}" srcId="{8259854A-D869-4020-BE91-ECC8D49641DF}" destId="{5BC7EE3D-45C3-4538-B483-2370FC4836C6}" srcOrd="1" destOrd="0" parTransId="{618F7E1B-32D2-4D77-A305-25C3C6F310AD}" sibTransId="{561865B2-F7D4-4315-957B-B1523A112DAB}"/>
    <dgm:cxn modelId="{64FDFD4B-FA06-4B74-911E-DC4D25B25D5B}" type="presOf" srcId="{2DCDCCEF-730F-4D29-89B5-29260A6FA708}" destId="{3FA7DAFA-C7E4-4092-AFAB-14397E64122D}" srcOrd="0" destOrd="0" presId="urn:microsoft.com/office/officeart/2008/layout/LinedList"/>
    <dgm:cxn modelId="{3729549F-A9ED-445B-A867-E0E0231CD7FF}" srcId="{5EB47F04-F2FD-4C80-A686-C97ABB522757}" destId="{2DCDCCEF-730F-4D29-89B5-29260A6FA708}" srcOrd="1" destOrd="0" parTransId="{703CCF80-C347-46CA-B49F-156242C1960A}" sibTransId="{8686B8F4-150F-44F5-AA27-CECFF9D52137}"/>
    <dgm:cxn modelId="{89A181AF-8408-4F89-AFA6-F6F38823D88E}" type="presOf" srcId="{5EB47F04-F2FD-4C80-A686-C97ABB522757}" destId="{C0E427CA-542D-4C89-807F-B90CEFDEF801}" srcOrd="0" destOrd="0" presId="urn:microsoft.com/office/officeart/2008/layout/LinedList"/>
    <dgm:cxn modelId="{6F4245BB-1461-4417-B93F-B9F372FD4FB1}" srcId="{8259854A-D869-4020-BE91-ECC8D49641DF}" destId="{5EB47F04-F2FD-4C80-A686-C97ABB522757}" srcOrd="0" destOrd="0" parTransId="{197B7E0B-5DAF-401B-8D05-D3E9443F6C24}" sibTransId="{316294C2-BC41-4E8A-8F74-B2D3B1A6480B}"/>
    <dgm:cxn modelId="{07A212D5-B313-4D3F-9BA5-1FED8A42F2CA}" type="presOf" srcId="{E164C1BC-CC17-4493-A883-09ACC3A37FE5}" destId="{517CB97E-20F7-49BB-8552-14A01B0E0609}" srcOrd="0" destOrd="0" presId="urn:microsoft.com/office/officeart/2008/layout/LinedList"/>
    <dgm:cxn modelId="{2A89AEE8-F794-403B-A826-D8E83D77D297}" type="presOf" srcId="{8259854A-D869-4020-BE91-ECC8D49641DF}" destId="{22FDD3E7-07B0-4A4C-BCF9-8813C1DAFA25}" srcOrd="0" destOrd="0" presId="urn:microsoft.com/office/officeart/2008/layout/LinedList"/>
    <dgm:cxn modelId="{5C40163B-4DA8-466F-A364-E0DD5F119C01}" type="presParOf" srcId="{22FDD3E7-07B0-4A4C-BCF9-8813C1DAFA25}" destId="{5EFDA339-81F2-4EF6-A7F3-E6CC64CB7330}" srcOrd="0" destOrd="0" presId="urn:microsoft.com/office/officeart/2008/layout/LinedList"/>
    <dgm:cxn modelId="{4FD2BD6F-E3E4-4968-80A3-4F55D25FC356}" type="presParOf" srcId="{22FDD3E7-07B0-4A4C-BCF9-8813C1DAFA25}" destId="{C2834205-D488-46A4-96EB-BA6FD4E23EA2}" srcOrd="1" destOrd="0" presId="urn:microsoft.com/office/officeart/2008/layout/LinedList"/>
    <dgm:cxn modelId="{956BCB79-84EA-4233-A081-2C7A993A530C}" type="presParOf" srcId="{C2834205-D488-46A4-96EB-BA6FD4E23EA2}" destId="{C0E427CA-542D-4C89-807F-B90CEFDEF801}" srcOrd="0" destOrd="0" presId="urn:microsoft.com/office/officeart/2008/layout/LinedList"/>
    <dgm:cxn modelId="{A6283BA9-1AEA-4347-9268-0E10D8A6D101}" type="presParOf" srcId="{C2834205-D488-46A4-96EB-BA6FD4E23EA2}" destId="{C8E37AD0-98AC-4F3C-84AB-D1A58AB8B69B}" srcOrd="1" destOrd="0" presId="urn:microsoft.com/office/officeart/2008/layout/LinedList"/>
    <dgm:cxn modelId="{C4305CC0-EADC-4E3D-A07D-E6CEE9A9CA6D}" type="presParOf" srcId="{C8E37AD0-98AC-4F3C-84AB-D1A58AB8B69B}" destId="{773A4AB8-F5D8-4D09-A10C-6B2E7217EFCB}" srcOrd="0" destOrd="0" presId="urn:microsoft.com/office/officeart/2008/layout/LinedList"/>
    <dgm:cxn modelId="{78E727C6-9A96-4472-A880-6A9211F91678}" type="presParOf" srcId="{C8E37AD0-98AC-4F3C-84AB-D1A58AB8B69B}" destId="{F45FECC0-ED43-4812-8EBB-E97A2F4A5BF2}" srcOrd="1" destOrd="0" presId="urn:microsoft.com/office/officeart/2008/layout/LinedList"/>
    <dgm:cxn modelId="{2A7C7270-4962-4E3D-8851-983F28E1874C}" type="presParOf" srcId="{F45FECC0-ED43-4812-8EBB-E97A2F4A5BF2}" destId="{727116EE-CE41-432A-BC54-5FD1DE97BEEC}" srcOrd="0" destOrd="0" presId="urn:microsoft.com/office/officeart/2008/layout/LinedList"/>
    <dgm:cxn modelId="{C5EB8F6D-CFA1-4F21-8DDE-ACB75A735675}" type="presParOf" srcId="{F45FECC0-ED43-4812-8EBB-E97A2F4A5BF2}" destId="{176B4788-6249-4299-8BEB-064648565111}" srcOrd="1" destOrd="0" presId="urn:microsoft.com/office/officeart/2008/layout/LinedList"/>
    <dgm:cxn modelId="{448F8BD1-946B-4708-BBF1-904104D3C99C}" type="presParOf" srcId="{F45FECC0-ED43-4812-8EBB-E97A2F4A5BF2}" destId="{3C8E658E-9DD5-42F8-8C9C-B11F78E6F5EC}" srcOrd="2" destOrd="0" presId="urn:microsoft.com/office/officeart/2008/layout/LinedList"/>
    <dgm:cxn modelId="{9C5228D0-2E47-4D64-85C9-78F74BC70DDD}" type="presParOf" srcId="{C8E37AD0-98AC-4F3C-84AB-D1A58AB8B69B}" destId="{8784D2A4-ECB8-4559-BD34-77769C2A8548}" srcOrd="2" destOrd="0" presId="urn:microsoft.com/office/officeart/2008/layout/LinedList"/>
    <dgm:cxn modelId="{DCF31845-C041-46BA-A8E5-A8D7E94ADF94}" type="presParOf" srcId="{C8E37AD0-98AC-4F3C-84AB-D1A58AB8B69B}" destId="{0231E82F-43D9-481D-ABAB-2C3DB4E5BD38}" srcOrd="3" destOrd="0" presId="urn:microsoft.com/office/officeart/2008/layout/LinedList"/>
    <dgm:cxn modelId="{24089430-E5C8-40A6-80CC-90E213B5A2AF}" type="presParOf" srcId="{C8E37AD0-98AC-4F3C-84AB-D1A58AB8B69B}" destId="{16A886C6-97AA-42F0-ABFB-0E9B72D46DCB}" srcOrd="4" destOrd="0" presId="urn:microsoft.com/office/officeart/2008/layout/LinedList"/>
    <dgm:cxn modelId="{C39AB7ED-F9A3-4305-92BA-AC9BA1550B03}" type="presParOf" srcId="{16A886C6-97AA-42F0-ABFB-0E9B72D46DCB}" destId="{F37DC969-C0D2-4595-A334-A30C5624E66A}" srcOrd="0" destOrd="0" presId="urn:microsoft.com/office/officeart/2008/layout/LinedList"/>
    <dgm:cxn modelId="{6D421B53-2E48-4CCA-8F64-E026EA92F2F9}" type="presParOf" srcId="{16A886C6-97AA-42F0-ABFB-0E9B72D46DCB}" destId="{3FA7DAFA-C7E4-4092-AFAB-14397E64122D}" srcOrd="1" destOrd="0" presId="urn:microsoft.com/office/officeart/2008/layout/LinedList"/>
    <dgm:cxn modelId="{71A79DCD-FCAE-4ED6-B8F4-D22B090002DD}" type="presParOf" srcId="{16A886C6-97AA-42F0-ABFB-0E9B72D46DCB}" destId="{049A3B5D-1CF1-41E2-9A90-6F3A850ABCF6}" srcOrd="2" destOrd="0" presId="urn:microsoft.com/office/officeart/2008/layout/LinedList"/>
    <dgm:cxn modelId="{12FC8209-C9A3-48C2-9DCD-DB6C1FEF5F78}" type="presParOf" srcId="{C8E37AD0-98AC-4F3C-84AB-D1A58AB8B69B}" destId="{E9391782-B799-45FA-A1C6-E8CF89D71DE0}" srcOrd="5" destOrd="0" presId="urn:microsoft.com/office/officeart/2008/layout/LinedList"/>
    <dgm:cxn modelId="{A29F9760-99AD-41DB-8ACE-31821B518CF5}" type="presParOf" srcId="{C8E37AD0-98AC-4F3C-84AB-D1A58AB8B69B}" destId="{DF964398-D459-4273-943A-7CE0DA1E5976}" srcOrd="6" destOrd="0" presId="urn:microsoft.com/office/officeart/2008/layout/LinedList"/>
    <dgm:cxn modelId="{7F8223AD-E786-4AE4-B6FA-0D630A197602}" type="presParOf" srcId="{C8E37AD0-98AC-4F3C-84AB-D1A58AB8B69B}" destId="{E8A4F658-474F-4CAB-B5A4-1781D4A54823}" srcOrd="7" destOrd="0" presId="urn:microsoft.com/office/officeart/2008/layout/LinedList"/>
    <dgm:cxn modelId="{F349CC79-5A80-4E82-BDE2-5D1832D1A6F7}" type="presParOf" srcId="{E8A4F658-474F-4CAB-B5A4-1781D4A54823}" destId="{51B88C89-4095-4969-9001-77C7FBD62347}" srcOrd="0" destOrd="0" presId="urn:microsoft.com/office/officeart/2008/layout/LinedList"/>
    <dgm:cxn modelId="{B755BF71-6591-4CE8-A272-66BFFDA65F1C}" type="presParOf" srcId="{E8A4F658-474F-4CAB-B5A4-1781D4A54823}" destId="{517CB97E-20F7-49BB-8552-14A01B0E0609}" srcOrd="1" destOrd="0" presId="urn:microsoft.com/office/officeart/2008/layout/LinedList"/>
    <dgm:cxn modelId="{4E3DDC12-DB33-4BCE-9868-A85DABC6A562}" type="presParOf" srcId="{E8A4F658-474F-4CAB-B5A4-1781D4A54823}" destId="{88E4DBB1-BACC-444B-A54B-214B63857620}" srcOrd="2" destOrd="0" presId="urn:microsoft.com/office/officeart/2008/layout/LinedList"/>
    <dgm:cxn modelId="{E1E214C7-6A0D-4C1E-925C-FE525BC9421E}" type="presParOf" srcId="{C8E37AD0-98AC-4F3C-84AB-D1A58AB8B69B}" destId="{DCE4F1CD-ECE4-4F2F-BD06-31E2BF1BC810}" srcOrd="8" destOrd="0" presId="urn:microsoft.com/office/officeart/2008/layout/LinedList"/>
    <dgm:cxn modelId="{6A0276D9-0E7A-492F-A79E-07F29DAA715F}" type="presParOf" srcId="{C8E37AD0-98AC-4F3C-84AB-D1A58AB8B69B}" destId="{F48AD0F6-BC26-42B2-94D9-027B2D492765}" srcOrd="9" destOrd="0" presId="urn:microsoft.com/office/officeart/2008/layout/LinedList"/>
    <dgm:cxn modelId="{AED83B64-FA06-48DF-9E14-032183AB0917}" type="presParOf" srcId="{22FDD3E7-07B0-4A4C-BCF9-8813C1DAFA25}" destId="{8E342283-34F8-4B3E-8828-2F6E49669FF3}" srcOrd="2" destOrd="0" presId="urn:microsoft.com/office/officeart/2008/layout/LinedList"/>
    <dgm:cxn modelId="{273DAFC1-BF61-4565-8B1B-E6B7A659E470}" type="presParOf" srcId="{22FDD3E7-07B0-4A4C-BCF9-8813C1DAFA25}" destId="{5B1B890D-30DC-48B5-BFB0-85CA166A482D}" srcOrd="3" destOrd="0" presId="urn:microsoft.com/office/officeart/2008/layout/LinedList"/>
    <dgm:cxn modelId="{9A16AB8A-D7D4-4A05-995A-1449B4E1A5A5}" type="presParOf" srcId="{5B1B890D-30DC-48B5-BFB0-85CA166A482D}" destId="{5E524714-6624-4325-906A-4C1F171680C7}" srcOrd="0" destOrd="0" presId="urn:microsoft.com/office/officeart/2008/layout/LinedList"/>
    <dgm:cxn modelId="{64CAE455-7A5D-4490-B9AA-CCAEDC06AED6}" type="presParOf" srcId="{5B1B890D-30DC-48B5-BFB0-85CA166A482D}" destId="{1F4DC828-8157-470F-8FBD-CA9F704A610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AA5C03B8-E8E9-42CB-A48C-4C902902ABFD}" type="doc">
      <dgm:prSet loTypeId="urn:microsoft.com/office/officeart/2005/8/layout/vList2" loCatId="list" qsTypeId="urn:microsoft.com/office/officeart/2005/8/quickstyle/simple3" qsCatId="simple" csTypeId="urn:microsoft.com/office/officeart/2005/8/colors/accent3_1" csCatId="accent3"/>
      <dgm:spPr/>
      <dgm:t>
        <a:bodyPr/>
        <a:lstStyle/>
        <a:p>
          <a:endParaRPr lang="fi-FI"/>
        </a:p>
      </dgm:t>
    </dgm:pt>
    <dgm:pt modelId="{5F2434D6-E171-49CB-A1B5-4218F36D179F}">
      <dgm:prSet/>
      <dgm:spPr/>
      <dgm:t>
        <a:bodyPr/>
        <a:lstStyle/>
        <a:p>
          <a:r>
            <a:rPr lang="en-US" b="1"/>
            <a:t>When providing investment services or, where appropriate, ancillary services to clients, an investment firm shall act honestly, fairly and professionally in accordance with the best interests of its clients and comply, in particular, with the principles set out in this Article and in Article 25. </a:t>
          </a:r>
          <a:endParaRPr lang="fi-FI"/>
        </a:p>
      </dgm:t>
    </dgm:pt>
    <dgm:pt modelId="{E3DE25B6-DCFF-41D0-9B80-F7C6D71498C4}" type="parTrans" cxnId="{5153A13B-9A4D-4C8E-BE4F-34DF4ECE49B5}">
      <dgm:prSet/>
      <dgm:spPr/>
      <dgm:t>
        <a:bodyPr/>
        <a:lstStyle/>
        <a:p>
          <a:endParaRPr lang="fi-FI"/>
        </a:p>
      </dgm:t>
    </dgm:pt>
    <dgm:pt modelId="{F6A51FC3-8B7C-419F-9C27-5EDC449B06E3}" type="sibTrans" cxnId="{5153A13B-9A4D-4C8E-BE4F-34DF4ECE49B5}">
      <dgm:prSet/>
      <dgm:spPr/>
      <dgm:t>
        <a:bodyPr/>
        <a:lstStyle/>
        <a:p>
          <a:endParaRPr lang="fi-FI"/>
        </a:p>
      </dgm:t>
    </dgm:pt>
    <dgm:pt modelId="{79DC5EAF-931E-42A2-93F3-E078F6FD722F}">
      <dgm:prSet/>
      <dgm:spPr/>
      <dgm:t>
        <a:bodyPr/>
        <a:lstStyle/>
        <a:p>
          <a:r>
            <a:rPr lang="en-US" b="1" dirty="0"/>
            <a:t>It is </a:t>
          </a:r>
          <a:r>
            <a:rPr lang="en-US" b="1" dirty="0">
              <a:solidFill>
                <a:srgbClr val="FF0000"/>
              </a:solidFill>
            </a:rPr>
            <a:t>prohibited to act contrary to good practice in the securities markets</a:t>
          </a:r>
          <a:r>
            <a:rPr lang="en-US" b="1" dirty="0"/>
            <a:t>. </a:t>
          </a:r>
          <a:endParaRPr lang="fi-FI" dirty="0"/>
        </a:p>
      </dgm:t>
    </dgm:pt>
    <dgm:pt modelId="{9BACCE18-E2B1-4013-8275-6167B97557E2}" type="parTrans" cxnId="{AF12F477-8918-46A9-86C2-8AEA78E7481C}">
      <dgm:prSet/>
      <dgm:spPr/>
      <dgm:t>
        <a:bodyPr/>
        <a:lstStyle/>
        <a:p>
          <a:endParaRPr lang="fi-FI"/>
        </a:p>
      </dgm:t>
    </dgm:pt>
    <dgm:pt modelId="{CA6D590D-7189-4075-ADAE-242E5DAD3021}" type="sibTrans" cxnId="{AF12F477-8918-46A9-86C2-8AEA78E7481C}">
      <dgm:prSet/>
      <dgm:spPr/>
      <dgm:t>
        <a:bodyPr/>
        <a:lstStyle/>
        <a:p>
          <a:endParaRPr lang="fi-FI"/>
        </a:p>
      </dgm:t>
    </dgm:pt>
    <dgm:pt modelId="{2035A8EF-7502-4985-B0E6-2F18B24F6763}">
      <dgm:prSet/>
      <dgm:spPr/>
      <dgm:t>
        <a:bodyPr/>
        <a:lstStyle/>
        <a:p>
          <a:r>
            <a:rPr lang="en-US" b="1" dirty="0"/>
            <a:t>It is prohibited to provide </a:t>
          </a:r>
          <a:r>
            <a:rPr lang="en-US" b="1" dirty="0">
              <a:solidFill>
                <a:srgbClr val="FF0000"/>
              </a:solidFill>
            </a:rPr>
            <a:t>false or misleading information </a:t>
          </a:r>
          <a:r>
            <a:rPr lang="en-US" b="1" dirty="0"/>
            <a:t>in the </a:t>
          </a:r>
          <a:r>
            <a:rPr lang="en-US" b="1" dirty="0">
              <a:solidFill>
                <a:srgbClr val="FF0000"/>
              </a:solidFill>
            </a:rPr>
            <a:t>marketing and exchange of securities </a:t>
          </a:r>
          <a:r>
            <a:rPr lang="en-US" b="1" dirty="0"/>
            <a:t>or other financial instruments in business as well as upon fulfilling the disclosure obligation in accordance with this Act. </a:t>
          </a:r>
          <a:endParaRPr lang="fi-FI" dirty="0"/>
        </a:p>
      </dgm:t>
    </dgm:pt>
    <dgm:pt modelId="{0DD4D228-1E41-47FA-A0FB-1BE02354431A}" type="parTrans" cxnId="{EFEA4C1C-FFE6-4B6E-BA10-AF03C6234388}">
      <dgm:prSet/>
      <dgm:spPr/>
      <dgm:t>
        <a:bodyPr/>
        <a:lstStyle/>
        <a:p>
          <a:endParaRPr lang="fi-FI"/>
        </a:p>
      </dgm:t>
    </dgm:pt>
    <dgm:pt modelId="{B4A92292-27D0-4081-BA4C-F7F300764BAD}" type="sibTrans" cxnId="{EFEA4C1C-FFE6-4B6E-BA10-AF03C6234388}">
      <dgm:prSet/>
      <dgm:spPr/>
      <dgm:t>
        <a:bodyPr/>
        <a:lstStyle/>
        <a:p>
          <a:endParaRPr lang="fi-FI"/>
        </a:p>
      </dgm:t>
    </dgm:pt>
    <dgm:pt modelId="{C54E60F6-778F-4D85-BCC7-4DBF85F0601B}">
      <dgm:prSet/>
      <dgm:spPr/>
      <dgm:t>
        <a:bodyPr/>
        <a:lstStyle/>
        <a:p>
          <a:r>
            <a:rPr lang="en-US" b="1"/>
            <a:t>Information the untruthful or misleading nature of which is revealed following the provision of the information and which may be of material significance to the investor, shall, without delay, be corrected or supplemented in an adequate manner.</a:t>
          </a:r>
          <a:endParaRPr lang="fi-FI"/>
        </a:p>
      </dgm:t>
    </dgm:pt>
    <dgm:pt modelId="{12006A2A-482F-4DC0-AD0D-5E6AD8A434EE}" type="parTrans" cxnId="{54D9FEFF-C34C-4347-B981-5550CDE5C01E}">
      <dgm:prSet/>
      <dgm:spPr/>
      <dgm:t>
        <a:bodyPr/>
        <a:lstStyle/>
        <a:p>
          <a:endParaRPr lang="fi-FI"/>
        </a:p>
      </dgm:t>
    </dgm:pt>
    <dgm:pt modelId="{B576A581-8139-4339-A8AE-83516D79D8F7}" type="sibTrans" cxnId="{54D9FEFF-C34C-4347-B981-5550CDE5C01E}">
      <dgm:prSet/>
      <dgm:spPr/>
      <dgm:t>
        <a:bodyPr/>
        <a:lstStyle/>
        <a:p>
          <a:endParaRPr lang="fi-FI"/>
        </a:p>
      </dgm:t>
    </dgm:pt>
    <dgm:pt modelId="{237BCF28-14DD-4F6B-B851-81F180B73B51}">
      <dgm:prSet/>
      <dgm:spPr/>
      <dgm:t>
        <a:bodyPr/>
        <a:lstStyle/>
        <a:p>
          <a:r>
            <a:rPr lang="en-US" b="1" dirty="0"/>
            <a:t>Anyone who, by himself or on the basis of an assignment, </a:t>
          </a:r>
          <a:r>
            <a:rPr lang="en-US" b="1" dirty="0">
              <a:solidFill>
                <a:srgbClr val="FF0000"/>
              </a:solidFill>
            </a:rPr>
            <a:t>offers securities or seeks the admission to trading of a security </a:t>
          </a:r>
          <a:r>
            <a:rPr lang="en-US" b="1" dirty="0"/>
            <a:t>on a regulated market or on a multilateral trading facility (MTF) or who, under chapters 3 - 9 or 11 is subject to the disclosure obligation towards the investors, shall be liable to keep </a:t>
          </a:r>
          <a:r>
            <a:rPr lang="en-US" b="1" dirty="0">
              <a:solidFill>
                <a:srgbClr val="FF0000"/>
              </a:solidFill>
            </a:rPr>
            <a:t>sufficient information </a:t>
          </a:r>
          <a:r>
            <a:rPr lang="en-US" b="1" dirty="0"/>
            <a:t>on factors that may have a material effect on the value of the security equally available to the investors.</a:t>
          </a:r>
          <a:endParaRPr lang="fi-FI" dirty="0"/>
        </a:p>
      </dgm:t>
    </dgm:pt>
    <dgm:pt modelId="{344F593A-35A8-4B3A-B7E0-D674CC1F688A}" type="parTrans" cxnId="{3D183D5D-76FC-4923-A7FF-08A6D85A2603}">
      <dgm:prSet/>
      <dgm:spPr/>
      <dgm:t>
        <a:bodyPr/>
        <a:lstStyle/>
        <a:p>
          <a:endParaRPr lang="fi-FI"/>
        </a:p>
      </dgm:t>
    </dgm:pt>
    <dgm:pt modelId="{0507BB32-B1A3-4AC0-AEEA-7655DCA9D5AF}" type="sibTrans" cxnId="{3D183D5D-76FC-4923-A7FF-08A6D85A2603}">
      <dgm:prSet/>
      <dgm:spPr/>
      <dgm:t>
        <a:bodyPr/>
        <a:lstStyle/>
        <a:p>
          <a:endParaRPr lang="fi-FI"/>
        </a:p>
      </dgm:t>
    </dgm:pt>
    <dgm:pt modelId="{5FC892B1-0D63-4576-B225-7A771BEB830A}" type="pres">
      <dgm:prSet presAssocID="{AA5C03B8-E8E9-42CB-A48C-4C902902ABFD}" presName="linear" presStyleCnt="0">
        <dgm:presLayoutVars>
          <dgm:animLvl val="lvl"/>
          <dgm:resizeHandles val="exact"/>
        </dgm:presLayoutVars>
      </dgm:prSet>
      <dgm:spPr/>
    </dgm:pt>
    <dgm:pt modelId="{9C58082B-BA9E-4D24-8FED-E724A4A8954E}" type="pres">
      <dgm:prSet presAssocID="{5F2434D6-E171-49CB-A1B5-4218F36D179F}" presName="parentText" presStyleLbl="node1" presStyleIdx="0" presStyleCnt="5">
        <dgm:presLayoutVars>
          <dgm:chMax val="0"/>
          <dgm:bulletEnabled val="1"/>
        </dgm:presLayoutVars>
      </dgm:prSet>
      <dgm:spPr/>
    </dgm:pt>
    <dgm:pt modelId="{B1788442-9479-4F32-98D4-247DFBC16D60}" type="pres">
      <dgm:prSet presAssocID="{F6A51FC3-8B7C-419F-9C27-5EDC449B06E3}" presName="spacer" presStyleCnt="0"/>
      <dgm:spPr/>
    </dgm:pt>
    <dgm:pt modelId="{41EE39E8-F1FA-4BCE-9F75-5585DF283A4F}" type="pres">
      <dgm:prSet presAssocID="{79DC5EAF-931E-42A2-93F3-E078F6FD722F}" presName="parentText" presStyleLbl="node1" presStyleIdx="1" presStyleCnt="5">
        <dgm:presLayoutVars>
          <dgm:chMax val="0"/>
          <dgm:bulletEnabled val="1"/>
        </dgm:presLayoutVars>
      </dgm:prSet>
      <dgm:spPr/>
    </dgm:pt>
    <dgm:pt modelId="{5074CAA1-E254-4610-9A26-2BC154C707C2}" type="pres">
      <dgm:prSet presAssocID="{CA6D590D-7189-4075-ADAE-242E5DAD3021}" presName="spacer" presStyleCnt="0"/>
      <dgm:spPr/>
    </dgm:pt>
    <dgm:pt modelId="{3E78E6B3-CE2A-444E-856C-9A4BFA7BBF99}" type="pres">
      <dgm:prSet presAssocID="{2035A8EF-7502-4985-B0E6-2F18B24F6763}" presName="parentText" presStyleLbl="node1" presStyleIdx="2" presStyleCnt="5">
        <dgm:presLayoutVars>
          <dgm:chMax val="0"/>
          <dgm:bulletEnabled val="1"/>
        </dgm:presLayoutVars>
      </dgm:prSet>
      <dgm:spPr/>
    </dgm:pt>
    <dgm:pt modelId="{DE14108C-F29C-4531-9F00-7B947FF99655}" type="pres">
      <dgm:prSet presAssocID="{B4A92292-27D0-4081-BA4C-F7F300764BAD}" presName="spacer" presStyleCnt="0"/>
      <dgm:spPr/>
    </dgm:pt>
    <dgm:pt modelId="{B3B524A7-8296-48DC-9D16-5227A54C3CEA}" type="pres">
      <dgm:prSet presAssocID="{C54E60F6-778F-4D85-BCC7-4DBF85F0601B}" presName="parentText" presStyleLbl="node1" presStyleIdx="3" presStyleCnt="5">
        <dgm:presLayoutVars>
          <dgm:chMax val="0"/>
          <dgm:bulletEnabled val="1"/>
        </dgm:presLayoutVars>
      </dgm:prSet>
      <dgm:spPr/>
    </dgm:pt>
    <dgm:pt modelId="{AC63730B-F348-4B96-8545-F7F05C9FC97E}" type="pres">
      <dgm:prSet presAssocID="{B576A581-8139-4339-A8AE-83516D79D8F7}" presName="spacer" presStyleCnt="0"/>
      <dgm:spPr/>
    </dgm:pt>
    <dgm:pt modelId="{301F8067-D769-4427-8162-C44E5CE8B1AC}" type="pres">
      <dgm:prSet presAssocID="{237BCF28-14DD-4F6B-B851-81F180B73B51}" presName="parentText" presStyleLbl="node1" presStyleIdx="4" presStyleCnt="5">
        <dgm:presLayoutVars>
          <dgm:chMax val="0"/>
          <dgm:bulletEnabled val="1"/>
        </dgm:presLayoutVars>
      </dgm:prSet>
      <dgm:spPr/>
    </dgm:pt>
  </dgm:ptLst>
  <dgm:cxnLst>
    <dgm:cxn modelId="{2192EA07-B412-4646-A95A-D98C9EAE25A5}" type="presOf" srcId="{5F2434D6-E171-49CB-A1B5-4218F36D179F}" destId="{9C58082B-BA9E-4D24-8FED-E724A4A8954E}" srcOrd="0" destOrd="0" presId="urn:microsoft.com/office/officeart/2005/8/layout/vList2"/>
    <dgm:cxn modelId="{EFEA4C1C-FFE6-4B6E-BA10-AF03C6234388}" srcId="{AA5C03B8-E8E9-42CB-A48C-4C902902ABFD}" destId="{2035A8EF-7502-4985-B0E6-2F18B24F6763}" srcOrd="2" destOrd="0" parTransId="{0DD4D228-1E41-47FA-A0FB-1BE02354431A}" sibTransId="{B4A92292-27D0-4081-BA4C-F7F300764BAD}"/>
    <dgm:cxn modelId="{5153A13B-9A4D-4C8E-BE4F-34DF4ECE49B5}" srcId="{AA5C03B8-E8E9-42CB-A48C-4C902902ABFD}" destId="{5F2434D6-E171-49CB-A1B5-4218F36D179F}" srcOrd="0" destOrd="0" parTransId="{E3DE25B6-DCFF-41D0-9B80-F7C6D71498C4}" sibTransId="{F6A51FC3-8B7C-419F-9C27-5EDC449B06E3}"/>
    <dgm:cxn modelId="{DCB3205C-5148-47B7-8E9A-7D44985F2FA2}" type="presOf" srcId="{C54E60F6-778F-4D85-BCC7-4DBF85F0601B}" destId="{B3B524A7-8296-48DC-9D16-5227A54C3CEA}" srcOrd="0" destOrd="0" presId="urn:microsoft.com/office/officeart/2005/8/layout/vList2"/>
    <dgm:cxn modelId="{E5F9DC5C-4045-4B0B-A988-23F15ECA85BE}" type="presOf" srcId="{237BCF28-14DD-4F6B-B851-81F180B73B51}" destId="{301F8067-D769-4427-8162-C44E5CE8B1AC}" srcOrd="0" destOrd="0" presId="urn:microsoft.com/office/officeart/2005/8/layout/vList2"/>
    <dgm:cxn modelId="{3D183D5D-76FC-4923-A7FF-08A6D85A2603}" srcId="{AA5C03B8-E8E9-42CB-A48C-4C902902ABFD}" destId="{237BCF28-14DD-4F6B-B851-81F180B73B51}" srcOrd="4" destOrd="0" parTransId="{344F593A-35A8-4B3A-B7E0-D674CC1F688A}" sibTransId="{0507BB32-B1A3-4AC0-AEEA-7655DCA9D5AF}"/>
    <dgm:cxn modelId="{38674A5F-179A-4372-B725-A85DB302C6EB}" type="presOf" srcId="{79DC5EAF-931E-42A2-93F3-E078F6FD722F}" destId="{41EE39E8-F1FA-4BCE-9F75-5585DF283A4F}" srcOrd="0" destOrd="0" presId="urn:microsoft.com/office/officeart/2005/8/layout/vList2"/>
    <dgm:cxn modelId="{47AE9E4A-DA7B-4243-AA77-C6EA066A134B}" type="presOf" srcId="{AA5C03B8-E8E9-42CB-A48C-4C902902ABFD}" destId="{5FC892B1-0D63-4576-B225-7A771BEB830A}" srcOrd="0" destOrd="0" presId="urn:microsoft.com/office/officeart/2005/8/layout/vList2"/>
    <dgm:cxn modelId="{AF12F477-8918-46A9-86C2-8AEA78E7481C}" srcId="{AA5C03B8-E8E9-42CB-A48C-4C902902ABFD}" destId="{79DC5EAF-931E-42A2-93F3-E078F6FD722F}" srcOrd="1" destOrd="0" parTransId="{9BACCE18-E2B1-4013-8275-6167B97557E2}" sibTransId="{CA6D590D-7189-4075-ADAE-242E5DAD3021}"/>
    <dgm:cxn modelId="{2504E7C2-36C9-47F1-A2B2-699340191B4B}" type="presOf" srcId="{2035A8EF-7502-4985-B0E6-2F18B24F6763}" destId="{3E78E6B3-CE2A-444E-856C-9A4BFA7BBF99}" srcOrd="0" destOrd="0" presId="urn:microsoft.com/office/officeart/2005/8/layout/vList2"/>
    <dgm:cxn modelId="{54D9FEFF-C34C-4347-B981-5550CDE5C01E}" srcId="{AA5C03B8-E8E9-42CB-A48C-4C902902ABFD}" destId="{C54E60F6-778F-4D85-BCC7-4DBF85F0601B}" srcOrd="3" destOrd="0" parTransId="{12006A2A-482F-4DC0-AD0D-5E6AD8A434EE}" sibTransId="{B576A581-8139-4339-A8AE-83516D79D8F7}"/>
    <dgm:cxn modelId="{F9078353-9E40-4F88-94E7-D3EB20044355}" type="presParOf" srcId="{5FC892B1-0D63-4576-B225-7A771BEB830A}" destId="{9C58082B-BA9E-4D24-8FED-E724A4A8954E}" srcOrd="0" destOrd="0" presId="urn:microsoft.com/office/officeart/2005/8/layout/vList2"/>
    <dgm:cxn modelId="{C02BD671-9E4F-43FF-AF0A-356B869A92CC}" type="presParOf" srcId="{5FC892B1-0D63-4576-B225-7A771BEB830A}" destId="{B1788442-9479-4F32-98D4-247DFBC16D60}" srcOrd="1" destOrd="0" presId="urn:microsoft.com/office/officeart/2005/8/layout/vList2"/>
    <dgm:cxn modelId="{FEDC6437-A60B-47E9-9C0A-050AA38FE45F}" type="presParOf" srcId="{5FC892B1-0D63-4576-B225-7A771BEB830A}" destId="{41EE39E8-F1FA-4BCE-9F75-5585DF283A4F}" srcOrd="2" destOrd="0" presId="urn:microsoft.com/office/officeart/2005/8/layout/vList2"/>
    <dgm:cxn modelId="{7E9090BC-7158-4995-9AB7-B6270D1DDBDF}" type="presParOf" srcId="{5FC892B1-0D63-4576-B225-7A771BEB830A}" destId="{5074CAA1-E254-4610-9A26-2BC154C707C2}" srcOrd="3" destOrd="0" presId="urn:microsoft.com/office/officeart/2005/8/layout/vList2"/>
    <dgm:cxn modelId="{9635A031-57EE-4E39-AB9F-168ABC3A333E}" type="presParOf" srcId="{5FC892B1-0D63-4576-B225-7A771BEB830A}" destId="{3E78E6B3-CE2A-444E-856C-9A4BFA7BBF99}" srcOrd="4" destOrd="0" presId="urn:microsoft.com/office/officeart/2005/8/layout/vList2"/>
    <dgm:cxn modelId="{E5509329-EA0A-4C76-AF6C-DC0F0C475948}" type="presParOf" srcId="{5FC892B1-0D63-4576-B225-7A771BEB830A}" destId="{DE14108C-F29C-4531-9F00-7B947FF99655}" srcOrd="5" destOrd="0" presId="urn:microsoft.com/office/officeart/2005/8/layout/vList2"/>
    <dgm:cxn modelId="{2A2EC699-F71C-4BAF-96D1-170A110E3BA6}" type="presParOf" srcId="{5FC892B1-0D63-4576-B225-7A771BEB830A}" destId="{B3B524A7-8296-48DC-9D16-5227A54C3CEA}" srcOrd="6" destOrd="0" presId="urn:microsoft.com/office/officeart/2005/8/layout/vList2"/>
    <dgm:cxn modelId="{5C2D2F90-C8CE-41C4-834F-2945BE9E3BD3}" type="presParOf" srcId="{5FC892B1-0D63-4576-B225-7A771BEB830A}" destId="{AC63730B-F348-4B96-8545-F7F05C9FC97E}" srcOrd="7" destOrd="0" presId="urn:microsoft.com/office/officeart/2005/8/layout/vList2"/>
    <dgm:cxn modelId="{794C8E05-A42C-4A85-90A3-CE654D7EB0B9}" type="presParOf" srcId="{5FC892B1-0D63-4576-B225-7A771BEB830A}" destId="{301F8067-D769-4427-8162-C44E5CE8B1AC}"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6A6AED3-C3DE-44A4-B996-95C1BB38CE52}"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E54C79E7-6E71-403F-8AEB-9BCEC1010486}">
      <dgm:prSet/>
      <dgm:spPr/>
      <dgm:t>
        <a:bodyPr/>
        <a:lstStyle/>
        <a:p>
          <a:r>
            <a:rPr lang="en-US" b="1" baseline="0" dirty="0"/>
            <a:t>Where disclosure of inside information has been </a:t>
          </a:r>
          <a:r>
            <a:rPr lang="en-US" b="1" baseline="0" dirty="0">
              <a:solidFill>
                <a:srgbClr val="FF0000"/>
              </a:solidFill>
            </a:rPr>
            <a:t>delayed</a:t>
          </a:r>
          <a:r>
            <a:rPr lang="en-US" b="1" baseline="0" dirty="0"/>
            <a:t> in accordance with paragraph 4 or 5 </a:t>
          </a:r>
          <a:endParaRPr lang="fi-FI" dirty="0"/>
        </a:p>
      </dgm:t>
    </dgm:pt>
    <dgm:pt modelId="{0EFDC864-6467-4AC2-A3D7-E0CF5F45D682}" type="parTrans" cxnId="{155AB7F1-8283-45B8-A4A3-AEDD919DE6BE}">
      <dgm:prSet/>
      <dgm:spPr/>
      <dgm:t>
        <a:bodyPr/>
        <a:lstStyle/>
        <a:p>
          <a:endParaRPr lang="fi-FI"/>
        </a:p>
      </dgm:t>
    </dgm:pt>
    <dgm:pt modelId="{BAF7BBA1-CAC7-4714-A351-A3A2E82D2A56}" type="sibTrans" cxnId="{155AB7F1-8283-45B8-A4A3-AEDD919DE6BE}">
      <dgm:prSet/>
      <dgm:spPr/>
      <dgm:t>
        <a:bodyPr/>
        <a:lstStyle/>
        <a:p>
          <a:endParaRPr lang="fi-FI"/>
        </a:p>
      </dgm:t>
    </dgm:pt>
    <dgm:pt modelId="{E4B70653-B878-4191-AF93-CC6405E9AE1A}">
      <dgm:prSet/>
      <dgm:spPr/>
      <dgm:t>
        <a:bodyPr/>
        <a:lstStyle/>
        <a:p>
          <a:r>
            <a:rPr lang="en-US" baseline="0" dirty="0"/>
            <a:t>and the </a:t>
          </a:r>
          <a:r>
            <a:rPr lang="en-US" baseline="0" dirty="0">
              <a:solidFill>
                <a:srgbClr val="FF0000"/>
              </a:solidFill>
            </a:rPr>
            <a:t>confidentiality</a:t>
          </a:r>
          <a:r>
            <a:rPr lang="en-US" baseline="0" dirty="0"/>
            <a:t> of that inside information is no longer ensured, </a:t>
          </a:r>
          <a:endParaRPr lang="fi-FI" dirty="0"/>
        </a:p>
      </dgm:t>
    </dgm:pt>
    <dgm:pt modelId="{AB7E0089-37F7-4716-8B24-F72EDF467C5F}" type="parTrans" cxnId="{7E2A1F98-5970-4BAD-8FFC-6D021AC97280}">
      <dgm:prSet/>
      <dgm:spPr/>
      <dgm:t>
        <a:bodyPr/>
        <a:lstStyle/>
        <a:p>
          <a:endParaRPr lang="fi-FI"/>
        </a:p>
      </dgm:t>
    </dgm:pt>
    <dgm:pt modelId="{02170D77-A2B3-4D0D-BA2D-55B771E70BDD}" type="sibTrans" cxnId="{7E2A1F98-5970-4BAD-8FFC-6D021AC97280}">
      <dgm:prSet/>
      <dgm:spPr/>
      <dgm:t>
        <a:bodyPr/>
        <a:lstStyle/>
        <a:p>
          <a:endParaRPr lang="fi-FI"/>
        </a:p>
      </dgm:t>
    </dgm:pt>
    <dgm:pt modelId="{FD014A3F-876A-4340-9B4C-2A3F65CF164B}">
      <dgm:prSet/>
      <dgm:spPr/>
      <dgm:t>
        <a:bodyPr/>
        <a:lstStyle/>
        <a:p>
          <a:r>
            <a:rPr lang="en-US" baseline="0"/>
            <a:t>the issuer or the emission allowance market participant shall disclose that inside information to the public as soon as possible.</a:t>
          </a:r>
          <a:endParaRPr lang="fi-FI"/>
        </a:p>
      </dgm:t>
    </dgm:pt>
    <dgm:pt modelId="{E56CEA2A-ADFE-4080-B079-F9EC11E32682}" type="parTrans" cxnId="{B76C889B-DC81-4B1E-B302-C265AB5EDB9F}">
      <dgm:prSet/>
      <dgm:spPr/>
      <dgm:t>
        <a:bodyPr/>
        <a:lstStyle/>
        <a:p>
          <a:endParaRPr lang="fi-FI"/>
        </a:p>
      </dgm:t>
    </dgm:pt>
    <dgm:pt modelId="{A2FD61F6-E497-41F3-B94D-645EDE7E092A}" type="sibTrans" cxnId="{B76C889B-DC81-4B1E-B302-C265AB5EDB9F}">
      <dgm:prSet/>
      <dgm:spPr/>
      <dgm:t>
        <a:bodyPr/>
        <a:lstStyle/>
        <a:p>
          <a:endParaRPr lang="fi-FI"/>
        </a:p>
      </dgm:t>
    </dgm:pt>
    <dgm:pt modelId="{DD611609-AD76-42DF-B6CE-375DEB22F92A}">
      <dgm:prSet/>
      <dgm:spPr/>
      <dgm:t>
        <a:bodyPr/>
        <a:lstStyle/>
        <a:p>
          <a:r>
            <a:rPr lang="en-US" b="1" baseline="0" dirty="0"/>
            <a:t>This paragraph includes situations where a </a:t>
          </a:r>
          <a:r>
            <a:rPr lang="en-US" b="1" baseline="0" dirty="0" err="1">
              <a:solidFill>
                <a:srgbClr val="FF0000"/>
              </a:solidFill>
            </a:rPr>
            <a:t>rumour</a:t>
          </a:r>
          <a:r>
            <a:rPr lang="en-US" b="1" baseline="0" dirty="0"/>
            <a:t> explicitly relates to inside information the disclosure of which has been delayed, where that </a:t>
          </a:r>
          <a:r>
            <a:rPr lang="en-US" b="1" baseline="0" dirty="0" err="1"/>
            <a:t>rumour</a:t>
          </a:r>
          <a:r>
            <a:rPr lang="en-US" b="1" baseline="0" dirty="0"/>
            <a:t> is sufficiently accurate to indicate that the confidentiality of that information is no longer ensured.</a:t>
          </a:r>
          <a:endParaRPr lang="fi-FI" dirty="0"/>
        </a:p>
      </dgm:t>
    </dgm:pt>
    <dgm:pt modelId="{922F33D6-8601-41B1-BE2E-23002654A670}" type="parTrans" cxnId="{A743A867-D092-43A6-8AE8-CB64E043B5C3}">
      <dgm:prSet/>
      <dgm:spPr/>
      <dgm:t>
        <a:bodyPr/>
        <a:lstStyle/>
        <a:p>
          <a:endParaRPr lang="fi-FI"/>
        </a:p>
      </dgm:t>
    </dgm:pt>
    <dgm:pt modelId="{2E739A88-9CBF-4DAF-916F-CC49F808D93D}" type="sibTrans" cxnId="{A743A867-D092-43A6-8AE8-CB64E043B5C3}">
      <dgm:prSet/>
      <dgm:spPr/>
      <dgm:t>
        <a:bodyPr/>
        <a:lstStyle/>
        <a:p>
          <a:endParaRPr lang="fi-FI"/>
        </a:p>
      </dgm:t>
    </dgm:pt>
    <dgm:pt modelId="{7D8E1274-36B4-436A-85B5-4BF30E40F555}">
      <dgm:prSet/>
      <dgm:spPr/>
      <dgm:t>
        <a:bodyPr/>
        <a:lstStyle/>
        <a:p>
          <a:r>
            <a:rPr lang="en-US" b="1" baseline="0"/>
            <a:t>Where an issuer or an emission allowance market participant, or a person acting on their behalf or for their account, discloses any inside information to any third party </a:t>
          </a:r>
          <a:endParaRPr lang="fi-FI"/>
        </a:p>
      </dgm:t>
    </dgm:pt>
    <dgm:pt modelId="{9FBB125E-7388-44B8-AF4E-3733ED24BB12}" type="parTrans" cxnId="{BB1A5363-80E2-4003-8210-727DED2D49D6}">
      <dgm:prSet/>
      <dgm:spPr/>
      <dgm:t>
        <a:bodyPr/>
        <a:lstStyle/>
        <a:p>
          <a:endParaRPr lang="fi-FI"/>
        </a:p>
      </dgm:t>
    </dgm:pt>
    <dgm:pt modelId="{0EFD5FDC-665E-444E-BBB6-CBEFA7B3D2AE}" type="sibTrans" cxnId="{BB1A5363-80E2-4003-8210-727DED2D49D6}">
      <dgm:prSet/>
      <dgm:spPr/>
      <dgm:t>
        <a:bodyPr/>
        <a:lstStyle/>
        <a:p>
          <a:endParaRPr lang="fi-FI"/>
        </a:p>
      </dgm:t>
    </dgm:pt>
    <dgm:pt modelId="{D50297A8-926B-4C06-AE7E-90B5504BFB07}">
      <dgm:prSet/>
      <dgm:spPr/>
      <dgm:t>
        <a:bodyPr/>
        <a:lstStyle/>
        <a:p>
          <a:r>
            <a:rPr lang="en-US" baseline="0"/>
            <a:t>in the normal course of the exercise of an employment, profession or duties as referred to in Article 10(1), </a:t>
          </a:r>
          <a:endParaRPr lang="fi-FI"/>
        </a:p>
      </dgm:t>
    </dgm:pt>
    <dgm:pt modelId="{7BA5D47B-FB76-4EA2-A1B0-2D1D095B54D0}" type="parTrans" cxnId="{1026E7AE-6703-4642-A37F-3965A9B4082D}">
      <dgm:prSet/>
      <dgm:spPr/>
      <dgm:t>
        <a:bodyPr/>
        <a:lstStyle/>
        <a:p>
          <a:endParaRPr lang="fi-FI"/>
        </a:p>
      </dgm:t>
    </dgm:pt>
    <dgm:pt modelId="{8F383C1A-F44F-492C-81C8-DEE9373969F8}" type="sibTrans" cxnId="{1026E7AE-6703-4642-A37F-3965A9B4082D}">
      <dgm:prSet/>
      <dgm:spPr/>
      <dgm:t>
        <a:bodyPr/>
        <a:lstStyle/>
        <a:p>
          <a:endParaRPr lang="fi-FI"/>
        </a:p>
      </dgm:t>
    </dgm:pt>
    <dgm:pt modelId="{409793BA-1F5E-4CB8-AF5C-FB8C3B756F3E}">
      <dgm:prSet/>
      <dgm:spPr/>
      <dgm:t>
        <a:bodyPr/>
        <a:lstStyle/>
        <a:p>
          <a:r>
            <a:rPr lang="en-US" baseline="0"/>
            <a:t>they must make complete and effective public disclosure of that information, </a:t>
          </a:r>
          <a:endParaRPr lang="fi-FI"/>
        </a:p>
      </dgm:t>
    </dgm:pt>
    <dgm:pt modelId="{249606F4-51BF-490B-AA2B-EC2B358D5373}" type="parTrans" cxnId="{EF907E10-320A-4FFF-9841-04EEDDD9B0CF}">
      <dgm:prSet/>
      <dgm:spPr/>
      <dgm:t>
        <a:bodyPr/>
        <a:lstStyle/>
        <a:p>
          <a:endParaRPr lang="fi-FI"/>
        </a:p>
      </dgm:t>
    </dgm:pt>
    <dgm:pt modelId="{D2CEEB77-B533-495F-AA5E-8C744F5B4955}" type="sibTrans" cxnId="{EF907E10-320A-4FFF-9841-04EEDDD9B0CF}">
      <dgm:prSet/>
      <dgm:spPr/>
      <dgm:t>
        <a:bodyPr/>
        <a:lstStyle/>
        <a:p>
          <a:endParaRPr lang="fi-FI"/>
        </a:p>
      </dgm:t>
    </dgm:pt>
    <dgm:pt modelId="{63E1B565-ABBD-4BA6-B1AE-2E83D3993A1E}">
      <dgm:prSet/>
      <dgm:spPr/>
      <dgm:t>
        <a:bodyPr/>
        <a:lstStyle/>
        <a:p>
          <a:r>
            <a:rPr lang="en-US" i="1" baseline="0"/>
            <a:t>simultaneously in the case of an intentional disclosure, </a:t>
          </a:r>
          <a:endParaRPr lang="fi-FI"/>
        </a:p>
      </dgm:t>
    </dgm:pt>
    <dgm:pt modelId="{A6EBFE5C-94F3-4F67-A982-459392334B29}" type="parTrans" cxnId="{C0245EB0-43A6-4519-AB2F-3F703A2C774A}">
      <dgm:prSet/>
      <dgm:spPr/>
      <dgm:t>
        <a:bodyPr/>
        <a:lstStyle/>
        <a:p>
          <a:endParaRPr lang="fi-FI"/>
        </a:p>
      </dgm:t>
    </dgm:pt>
    <dgm:pt modelId="{5FC51930-6A8D-4BE5-A385-8D18F6C407DF}" type="sibTrans" cxnId="{C0245EB0-43A6-4519-AB2F-3F703A2C774A}">
      <dgm:prSet/>
      <dgm:spPr/>
      <dgm:t>
        <a:bodyPr/>
        <a:lstStyle/>
        <a:p>
          <a:endParaRPr lang="fi-FI"/>
        </a:p>
      </dgm:t>
    </dgm:pt>
    <dgm:pt modelId="{A4E678B6-E55C-4EDA-8F57-B1825E2EA33F}">
      <dgm:prSet/>
      <dgm:spPr/>
      <dgm:t>
        <a:bodyPr/>
        <a:lstStyle/>
        <a:p>
          <a:r>
            <a:rPr lang="en-US" i="1" baseline="0"/>
            <a:t>and promptly in the case of a non-intentional disclosure. </a:t>
          </a:r>
          <a:endParaRPr lang="fi-FI"/>
        </a:p>
      </dgm:t>
    </dgm:pt>
    <dgm:pt modelId="{430A2E8E-1040-4AD1-9928-5B1988148BD5}" type="parTrans" cxnId="{B49945BF-A3C2-4FEA-A93E-A7637F41B2D5}">
      <dgm:prSet/>
      <dgm:spPr/>
      <dgm:t>
        <a:bodyPr/>
        <a:lstStyle/>
        <a:p>
          <a:endParaRPr lang="fi-FI"/>
        </a:p>
      </dgm:t>
    </dgm:pt>
    <dgm:pt modelId="{64B0E68B-E147-4D40-82B9-58DCD846B34C}" type="sibTrans" cxnId="{B49945BF-A3C2-4FEA-A93E-A7637F41B2D5}">
      <dgm:prSet/>
      <dgm:spPr/>
      <dgm:t>
        <a:bodyPr/>
        <a:lstStyle/>
        <a:p>
          <a:endParaRPr lang="fi-FI"/>
        </a:p>
      </dgm:t>
    </dgm:pt>
    <dgm:pt modelId="{1461090E-33EC-47A8-97F1-0FF14A4EDE55}">
      <dgm:prSet/>
      <dgm:spPr/>
      <dgm:t>
        <a:bodyPr/>
        <a:lstStyle/>
        <a:p>
          <a:r>
            <a:rPr lang="en-US" b="1" baseline="0" dirty="0">
              <a:solidFill>
                <a:srgbClr val="FF0000"/>
              </a:solidFill>
            </a:rPr>
            <a:t>This paragraph shall not apply if the person receiving the information owes a duty of confidentiality</a:t>
          </a:r>
          <a:r>
            <a:rPr lang="en-US" b="1" baseline="0" dirty="0"/>
            <a:t>, regardless of whether such duty is based on a law, on regulations, on articles of association, or on a contract</a:t>
          </a:r>
          <a:endParaRPr lang="fi-FI" dirty="0"/>
        </a:p>
      </dgm:t>
    </dgm:pt>
    <dgm:pt modelId="{86F953C6-B33D-4A72-90F9-3D2AEEF09A4A}" type="parTrans" cxnId="{7BCE9C3B-D09B-4C56-8609-7003BFBCFF07}">
      <dgm:prSet/>
      <dgm:spPr/>
      <dgm:t>
        <a:bodyPr/>
        <a:lstStyle/>
        <a:p>
          <a:endParaRPr lang="fi-FI"/>
        </a:p>
      </dgm:t>
    </dgm:pt>
    <dgm:pt modelId="{CA26A28F-DB84-48B2-BD0F-588EDB1828BF}" type="sibTrans" cxnId="{7BCE9C3B-D09B-4C56-8609-7003BFBCFF07}">
      <dgm:prSet/>
      <dgm:spPr/>
      <dgm:t>
        <a:bodyPr/>
        <a:lstStyle/>
        <a:p>
          <a:endParaRPr lang="fi-FI"/>
        </a:p>
      </dgm:t>
    </dgm:pt>
    <dgm:pt modelId="{3B2985F0-F8F9-46E4-8D09-EF36A4B0928F}" type="pres">
      <dgm:prSet presAssocID="{86A6AED3-C3DE-44A4-B996-95C1BB38CE52}" presName="vert0" presStyleCnt="0">
        <dgm:presLayoutVars>
          <dgm:dir/>
          <dgm:animOne val="branch"/>
          <dgm:animLvl val="lvl"/>
        </dgm:presLayoutVars>
      </dgm:prSet>
      <dgm:spPr/>
    </dgm:pt>
    <dgm:pt modelId="{193AF5D4-BBE6-48D3-BDF9-7C4A2D96EC77}" type="pres">
      <dgm:prSet presAssocID="{E54C79E7-6E71-403F-8AEB-9BCEC1010486}" presName="thickLine" presStyleLbl="alignNode1" presStyleIdx="0" presStyleCnt="4"/>
      <dgm:spPr/>
    </dgm:pt>
    <dgm:pt modelId="{7EFFE696-B9F5-4FDC-A3D8-649A4C1FDA41}" type="pres">
      <dgm:prSet presAssocID="{E54C79E7-6E71-403F-8AEB-9BCEC1010486}" presName="horz1" presStyleCnt="0"/>
      <dgm:spPr/>
    </dgm:pt>
    <dgm:pt modelId="{319DB093-61CD-4975-B61D-E5AE665101D8}" type="pres">
      <dgm:prSet presAssocID="{E54C79E7-6E71-403F-8AEB-9BCEC1010486}" presName="tx1" presStyleLbl="revTx" presStyleIdx="0" presStyleCnt="10"/>
      <dgm:spPr/>
    </dgm:pt>
    <dgm:pt modelId="{220C9119-5297-45E4-B860-ACDA903A7260}" type="pres">
      <dgm:prSet presAssocID="{E54C79E7-6E71-403F-8AEB-9BCEC1010486}" presName="vert1" presStyleCnt="0"/>
      <dgm:spPr/>
    </dgm:pt>
    <dgm:pt modelId="{A9EEC9BE-DCBF-4A2F-862D-C1169126BBD9}" type="pres">
      <dgm:prSet presAssocID="{E4B70653-B878-4191-AF93-CC6405E9AE1A}" presName="vertSpace2a" presStyleCnt="0"/>
      <dgm:spPr/>
    </dgm:pt>
    <dgm:pt modelId="{85D816FE-D53C-4E89-B289-A194F5D4A5A3}" type="pres">
      <dgm:prSet presAssocID="{E4B70653-B878-4191-AF93-CC6405E9AE1A}" presName="horz2" presStyleCnt="0"/>
      <dgm:spPr/>
    </dgm:pt>
    <dgm:pt modelId="{24C6604F-42FC-4F6C-B418-537502B95536}" type="pres">
      <dgm:prSet presAssocID="{E4B70653-B878-4191-AF93-CC6405E9AE1A}" presName="horzSpace2" presStyleCnt="0"/>
      <dgm:spPr/>
    </dgm:pt>
    <dgm:pt modelId="{366C0ECA-9C53-4901-BB6B-8C0E1F1E1096}" type="pres">
      <dgm:prSet presAssocID="{E4B70653-B878-4191-AF93-CC6405E9AE1A}" presName="tx2" presStyleLbl="revTx" presStyleIdx="1" presStyleCnt="10"/>
      <dgm:spPr/>
    </dgm:pt>
    <dgm:pt modelId="{CC75C60D-5293-4605-B453-F2F2A1472F16}" type="pres">
      <dgm:prSet presAssocID="{E4B70653-B878-4191-AF93-CC6405E9AE1A}" presName="vert2" presStyleCnt="0"/>
      <dgm:spPr/>
    </dgm:pt>
    <dgm:pt modelId="{BAC98665-89F1-4D9B-B6A0-32317ED5E510}" type="pres">
      <dgm:prSet presAssocID="{E4B70653-B878-4191-AF93-CC6405E9AE1A}" presName="thinLine2b" presStyleLbl="callout" presStyleIdx="0" presStyleCnt="5"/>
      <dgm:spPr/>
    </dgm:pt>
    <dgm:pt modelId="{8493802E-8A5F-4BF4-9695-A8A7210326FB}" type="pres">
      <dgm:prSet presAssocID="{E4B70653-B878-4191-AF93-CC6405E9AE1A}" presName="vertSpace2b" presStyleCnt="0"/>
      <dgm:spPr/>
    </dgm:pt>
    <dgm:pt modelId="{4FF80040-D247-4D95-880B-D17D9137F695}" type="pres">
      <dgm:prSet presAssocID="{FD014A3F-876A-4340-9B4C-2A3F65CF164B}" presName="horz2" presStyleCnt="0"/>
      <dgm:spPr/>
    </dgm:pt>
    <dgm:pt modelId="{C1D66AE4-D100-4487-B19F-C7A770386ACD}" type="pres">
      <dgm:prSet presAssocID="{FD014A3F-876A-4340-9B4C-2A3F65CF164B}" presName="horzSpace2" presStyleCnt="0"/>
      <dgm:spPr/>
    </dgm:pt>
    <dgm:pt modelId="{E8498B84-D599-40E1-82FD-D0F4BC1C7732}" type="pres">
      <dgm:prSet presAssocID="{FD014A3F-876A-4340-9B4C-2A3F65CF164B}" presName="tx2" presStyleLbl="revTx" presStyleIdx="2" presStyleCnt="10"/>
      <dgm:spPr/>
    </dgm:pt>
    <dgm:pt modelId="{46A47C53-981C-411F-B39F-15198E94D92F}" type="pres">
      <dgm:prSet presAssocID="{FD014A3F-876A-4340-9B4C-2A3F65CF164B}" presName="vert2" presStyleCnt="0"/>
      <dgm:spPr/>
    </dgm:pt>
    <dgm:pt modelId="{EADBB21F-3177-42F3-9390-7BFC8E59335F}" type="pres">
      <dgm:prSet presAssocID="{FD014A3F-876A-4340-9B4C-2A3F65CF164B}" presName="thinLine2b" presStyleLbl="callout" presStyleIdx="1" presStyleCnt="5"/>
      <dgm:spPr/>
    </dgm:pt>
    <dgm:pt modelId="{34F4FAD0-54E3-43AA-9325-B6A00F4D2C0C}" type="pres">
      <dgm:prSet presAssocID="{FD014A3F-876A-4340-9B4C-2A3F65CF164B}" presName="vertSpace2b" presStyleCnt="0"/>
      <dgm:spPr/>
    </dgm:pt>
    <dgm:pt modelId="{AC1F18C5-E914-4315-8E64-EC63D29C6ACA}" type="pres">
      <dgm:prSet presAssocID="{DD611609-AD76-42DF-B6CE-375DEB22F92A}" presName="thickLine" presStyleLbl="alignNode1" presStyleIdx="1" presStyleCnt="4"/>
      <dgm:spPr/>
    </dgm:pt>
    <dgm:pt modelId="{F90F3545-BB53-4D25-B69D-559993DB13C1}" type="pres">
      <dgm:prSet presAssocID="{DD611609-AD76-42DF-B6CE-375DEB22F92A}" presName="horz1" presStyleCnt="0"/>
      <dgm:spPr/>
    </dgm:pt>
    <dgm:pt modelId="{2E27465B-B85F-45D9-9847-72BBDE28324E}" type="pres">
      <dgm:prSet presAssocID="{DD611609-AD76-42DF-B6CE-375DEB22F92A}" presName="tx1" presStyleLbl="revTx" presStyleIdx="3" presStyleCnt="10"/>
      <dgm:spPr/>
    </dgm:pt>
    <dgm:pt modelId="{0779BED2-23AA-4091-BC13-026D9CB53886}" type="pres">
      <dgm:prSet presAssocID="{DD611609-AD76-42DF-B6CE-375DEB22F92A}" presName="vert1" presStyleCnt="0"/>
      <dgm:spPr/>
    </dgm:pt>
    <dgm:pt modelId="{5BACF44B-FD62-4175-B068-A8C517BDA28E}" type="pres">
      <dgm:prSet presAssocID="{7D8E1274-36B4-436A-85B5-4BF30E40F555}" presName="thickLine" presStyleLbl="alignNode1" presStyleIdx="2" presStyleCnt="4"/>
      <dgm:spPr/>
    </dgm:pt>
    <dgm:pt modelId="{4A27E72E-ED4D-472B-B320-F7F9B3AA6BC7}" type="pres">
      <dgm:prSet presAssocID="{7D8E1274-36B4-436A-85B5-4BF30E40F555}" presName="horz1" presStyleCnt="0"/>
      <dgm:spPr/>
    </dgm:pt>
    <dgm:pt modelId="{2CDD7A01-B651-4C08-87C6-07BB7EA5A50A}" type="pres">
      <dgm:prSet presAssocID="{7D8E1274-36B4-436A-85B5-4BF30E40F555}" presName="tx1" presStyleLbl="revTx" presStyleIdx="4" presStyleCnt="10"/>
      <dgm:spPr/>
    </dgm:pt>
    <dgm:pt modelId="{7C9DE909-8683-4E3C-8389-35E261C2ABCC}" type="pres">
      <dgm:prSet presAssocID="{7D8E1274-36B4-436A-85B5-4BF30E40F555}" presName="vert1" presStyleCnt="0"/>
      <dgm:spPr/>
    </dgm:pt>
    <dgm:pt modelId="{8F040C30-C279-47D0-8928-51CD807E158F}" type="pres">
      <dgm:prSet presAssocID="{D50297A8-926B-4C06-AE7E-90B5504BFB07}" presName="vertSpace2a" presStyleCnt="0"/>
      <dgm:spPr/>
    </dgm:pt>
    <dgm:pt modelId="{2BFD6952-B881-4E29-B4B0-6163157D3CDC}" type="pres">
      <dgm:prSet presAssocID="{D50297A8-926B-4C06-AE7E-90B5504BFB07}" presName="horz2" presStyleCnt="0"/>
      <dgm:spPr/>
    </dgm:pt>
    <dgm:pt modelId="{3A5F49E3-F105-4565-B23D-A3AAB37AC4CB}" type="pres">
      <dgm:prSet presAssocID="{D50297A8-926B-4C06-AE7E-90B5504BFB07}" presName="horzSpace2" presStyleCnt="0"/>
      <dgm:spPr/>
    </dgm:pt>
    <dgm:pt modelId="{C6F1661B-42F6-417A-838A-E5D0960CF1A1}" type="pres">
      <dgm:prSet presAssocID="{D50297A8-926B-4C06-AE7E-90B5504BFB07}" presName="tx2" presStyleLbl="revTx" presStyleIdx="5" presStyleCnt="10"/>
      <dgm:spPr/>
    </dgm:pt>
    <dgm:pt modelId="{56D1326A-D82F-4115-8CCF-DD2CB46DFA1F}" type="pres">
      <dgm:prSet presAssocID="{D50297A8-926B-4C06-AE7E-90B5504BFB07}" presName="vert2" presStyleCnt="0"/>
      <dgm:spPr/>
    </dgm:pt>
    <dgm:pt modelId="{AEE35E4B-2DF9-4755-837F-5C696E9F507C}" type="pres">
      <dgm:prSet presAssocID="{D50297A8-926B-4C06-AE7E-90B5504BFB07}" presName="thinLine2b" presStyleLbl="callout" presStyleIdx="2" presStyleCnt="5"/>
      <dgm:spPr/>
    </dgm:pt>
    <dgm:pt modelId="{51F40610-3B41-401D-9B15-00B4ACBE7CCE}" type="pres">
      <dgm:prSet presAssocID="{D50297A8-926B-4C06-AE7E-90B5504BFB07}" presName="vertSpace2b" presStyleCnt="0"/>
      <dgm:spPr/>
    </dgm:pt>
    <dgm:pt modelId="{4FD84FB6-8167-42D7-81BC-228A7A001D1C}" type="pres">
      <dgm:prSet presAssocID="{409793BA-1F5E-4CB8-AF5C-FB8C3B756F3E}" presName="horz2" presStyleCnt="0"/>
      <dgm:spPr/>
    </dgm:pt>
    <dgm:pt modelId="{0287ACD6-D4F2-4C3D-A5B0-C0462A6EC8AE}" type="pres">
      <dgm:prSet presAssocID="{409793BA-1F5E-4CB8-AF5C-FB8C3B756F3E}" presName="horzSpace2" presStyleCnt="0"/>
      <dgm:spPr/>
    </dgm:pt>
    <dgm:pt modelId="{3FF308E5-EB0A-4FF8-8CE7-AA2E277068B1}" type="pres">
      <dgm:prSet presAssocID="{409793BA-1F5E-4CB8-AF5C-FB8C3B756F3E}" presName="tx2" presStyleLbl="revTx" presStyleIdx="6" presStyleCnt="10"/>
      <dgm:spPr/>
    </dgm:pt>
    <dgm:pt modelId="{BFBBAC80-DA34-4296-AB91-1364ABC4DE68}" type="pres">
      <dgm:prSet presAssocID="{409793BA-1F5E-4CB8-AF5C-FB8C3B756F3E}" presName="vert2" presStyleCnt="0"/>
      <dgm:spPr/>
    </dgm:pt>
    <dgm:pt modelId="{E79FD82F-FB3C-4676-8C84-71099EEFAB79}" type="pres">
      <dgm:prSet presAssocID="{63E1B565-ABBD-4BA6-B1AE-2E83D3993A1E}" presName="horz3" presStyleCnt="0"/>
      <dgm:spPr/>
    </dgm:pt>
    <dgm:pt modelId="{CCF6FBD4-4E83-4BA8-B9CA-0914285F15C7}" type="pres">
      <dgm:prSet presAssocID="{63E1B565-ABBD-4BA6-B1AE-2E83D3993A1E}" presName="horzSpace3" presStyleCnt="0"/>
      <dgm:spPr/>
    </dgm:pt>
    <dgm:pt modelId="{A83C6B8E-8051-4D2F-8F14-5454FB7FEB5C}" type="pres">
      <dgm:prSet presAssocID="{63E1B565-ABBD-4BA6-B1AE-2E83D3993A1E}" presName="tx3" presStyleLbl="revTx" presStyleIdx="7" presStyleCnt="10"/>
      <dgm:spPr/>
    </dgm:pt>
    <dgm:pt modelId="{1E9F3C32-49D4-4A33-827E-201685878DD6}" type="pres">
      <dgm:prSet presAssocID="{63E1B565-ABBD-4BA6-B1AE-2E83D3993A1E}" presName="vert3" presStyleCnt="0"/>
      <dgm:spPr/>
    </dgm:pt>
    <dgm:pt modelId="{E7D100EF-946A-4F7C-AD8D-3E637E567B78}" type="pres">
      <dgm:prSet presAssocID="{5FC51930-6A8D-4BE5-A385-8D18F6C407DF}" presName="thinLine3" presStyleLbl="callout" presStyleIdx="3" presStyleCnt="5"/>
      <dgm:spPr/>
    </dgm:pt>
    <dgm:pt modelId="{06C5FF6E-137A-4921-B393-182290C0606A}" type="pres">
      <dgm:prSet presAssocID="{A4E678B6-E55C-4EDA-8F57-B1825E2EA33F}" presName="horz3" presStyleCnt="0"/>
      <dgm:spPr/>
    </dgm:pt>
    <dgm:pt modelId="{3A7C613F-E538-4A06-9396-E8EE95BFB990}" type="pres">
      <dgm:prSet presAssocID="{A4E678B6-E55C-4EDA-8F57-B1825E2EA33F}" presName="horzSpace3" presStyleCnt="0"/>
      <dgm:spPr/>
    </dgm:pt>
    <dgm:pt modelId="{32FFF5BF-8E9E-46B3-A7A7-BF7A6EBA66F4}" type="pres">
      <dgm:prSet presAssocID="{A4E678B6-E55C-4EDA-8F57-B1825E2EA33F}" presName="tx3" presStyleLbl="revTx" presStyleIdx="8" presStyleCnt="10"/>
      <dgm:spPr/>
    </dgm:pt>
    <dgm:pt modelId="{D6AC67A8-7D71-42FB-9C80-77E1C64DC843}" type="pres">
      <dgm:prSet presAssocID="{A4E678B6-E55C-4EDA-8F57-B1825E2EA33F}" presName="vert3" presStyleCnt="0"/>
      <dgm:spPr/>
    </dgm:pt>
    <dgm:pt modelId="{DB8C053C-AC75-42DE-9BB7-EDC5DE6FA21E}" type="pres">
      <dgm:prSet presAssocID="{409793BA-1F5E-4CB8-AF5C-FB8C3B756F3E}" presName="thinLine2b" presStyleLbl="callout" presStyleIdx="4" presStyleCnt="5"/>
      <dgm:spPr/>
    </dgm:pt>
    <dgm:pt modelId="{9CFD7AFA-ACB4-443C-B7B2-93A8D2753238}" type="pres">
      <dgm:prSet presAssocID="{409793BA-1F5E-4CB8-AF5C-FB8C3B756F3E}" presName="vertSpace2b" presStyleCnt="0"/>
      <dgm:spPr/>
    </dgm:pt>
    <dgm:pt modelId="{1AB81EE9-7F62-4998-BEA4-7978D32354AD}" type="pres">
      <dgm:prSet presAssocID="{1461090E-33EC-47A8-97F1-0FF14A4EDE55}" presName="thickLine" presStyleLbl="alignNode1" presStyleIdx="3" presStyleCnt="4"/>
      <dgm:spPr/>
    </dgm:pt>
    <dgm:pt modelId="{A7BCE445-1A52-4341-9CD0-2F1E55C449DA}" type="pres">
      <dgm:prSet presAssocID="{1461090E-33EC-47A8-97F1-0FF14A4EDE55}" presName="horz1" presStyleCnt="0"/>
      <dgm:spPr/>
    </dgm:pt>
    <dgm:pt modelId="{C81707B4-352F-4606-9C0B-A3E798A5E225}" type="pres">
      <dgm:prSet presAssocID="{1461090E-33EC-47A8-97F1-0FF14A4EDE55}" presName="tx1" presStyleLbl="revTx" presStyleIdx="9" presStyleCnt="10"/>
      <dgm:spPr/>
    </dgm:pt>
    <dgm:pt modelId="{B70CF909-53F9-4106-BAC9-BC32A67E9DF0}" type="pres">
      <dgm:prSet presAssocID="{1461090E-33EC-47A8-97F1-0FF14A4EDE55}" presName="vert1" presStyleCnt="0"/>
      <dgm:spPr/>
    </dgm:pt>
  </dgm:ptLst>
  <dgm:cxnLst>
    <dgm:cxn modelId="{EF907E10-320A-4FFF-9841-04EEDDD9B0CF}" srcId="{7D8E1274-36B4-436A-85B5-4BF30E40F555}" destId="{409793BA-1F5E-4CB8-AF5C-FB8C3B756F3E}" srcOrd="1" destOrd="0" parTransId="{249606F4-51BF-490B-AA2B-EC2B358D5373}" sibTransId="{D2CEEB77-B533-495F-AA5E-8C744F5B4955}"/>
    <dgm:cxn modelId="{A7DE453A-D355-461E-B8E8-E78F3E408431}" type="presOf" srcId="{E54C79E7-6E71-403F-8AEB-9BCEC1010486}" destId="{319DB093-61CD-4975-B61D-E5AE665101D8}" srcOrd="0" destOrd="0" presId="urn:microsoft.com/office/officeart/2008/layout/LinedList"/>
    <dgm:cxn modelId="{7BCE9C3B-D09B-4C56-8609-7003BFBCFF07}" srcId="{86A6AED3-C3DE-44A4-B996-95C1BB38CE52}" destId="{1461090E-33EC-47A8-97F1-0FF14A4EDE55}" srcOrd="3" destOrd="0" parTransId="{86F953C6-B33D-4A72-90F9-3D2AEEF09A4A}" sibTransId="{CA26A28F-DB84-48B2-BD0F-588EDB1828BF}"/>
    <dgm:cxn modelId="{B5C59E3E-5732-48E8-B7F6-B8FF25EE2A9A}" type="presOf" srcId="{E4B70653-B878-4191-AF93-CC6405E9AE1A}" destId="{366C0ECA-9C53-4901-BB6B-8C0E1F1E1096}" srcOrd="0" destOrd="0" presId="urn:microsoft.com/office/officeart/2008/layout/LinedList"/>
    <dgm:cxn modelId="{C4CEA45F-BB4F-47EA-8748-46F592577CB6}" type="presOf" srcId="{409793BA-1F5E-4CB8-AF5C-FB8C3B756F3E}" destId="{3FF308E5-EB0A-4FF8-8CE7-AA2E277068B1}" srcOrd="0" destOrd="0" presId="urn:microsoft.com/office/officeart/2008/layout/LinedList"/>
    <dgm:cxn modelId="{BB1A5363-80E2-4003-8210-727DED2D49D6}" srcId="{86A6AED3-C3DE-44A4-B996-95C1BB38CE52}" destId="{7D8E1274-36B4-436A-85B5-4BF30E40F555}" srcOrd="2" destOrd="0" parTransId="{9FBB125E-7388-44B8-AF4E-3733ED24BB12}" sibTransId="{0EFD5FDC-665E-444E-BBB6-CBEFA7B3D2AE}"/>
    <dgm:cxn modelId="{A743A867-D092-43A6-8AE8-CB64E043B5C3}" srcId="{86A6AED3-C3DE-44A4-B996-95C1BB38CE52}" destId="{DD611609-AD76-42DF-B6CE-375DEB22F92A}" srcOrd="1" destOrd="0" parTransId="{922F33D6-8601-41B1-BE2E-23002654A670}" sibTransId="{2E739A88-9CBF-4DAF-916F-CC49F808D93D}"/>
    <dgm:cxn modelId="{40087471-005E-463E-8145-15474200C01B}" type="presOf" srcId="{86A6AED3-C3DE-44A4-B996-95C1BB38CE52}" destId="{3B2985F0-F8F9-46E4-8D09-EF36A4B0928F}" srcOrd="0" destOrd="0" presId="urn:microsoft.com/office/officeart/2008/layout/LinedList"/>
    <dgm:cxn modelId="{CD517F74-7EAE-4D24-89E6-806008632161}" type="presOf" srcId="{DD611609-AD76-42DF-B6CE-375DEB22F92A}" destId="{2E27465B-B85F-45D9-9847-72BBDE28324E}" srcOrd="0" destOrd="0" presId="urn:microsoft.com/office/officeart/2008/layout/LinedList"/>
    <dgm:cxn modelId="{AD3B3156-CBB3-4FC1-B448-C37B99DE3355}" type="presOf" srcId="{7D8E1274-36B4-436A-85B5-4BF30E40F555}" destId="{2CDD7A01-B651-4C08-87C6-07BB7EA5A50A}" srcOrd="0" destOrd="0" presId="urn:microsoft.com/office/officeart/2008/layout/LinedList"/>
    <dgm:cxn modelId="{6EA12484-ED0D-4990-910F-55F916070D92}" type="presOf" srcId="{FD014A3F-876A-4340-9B4C-2A3F65CF164B}" destId="{E8498B84-D599-40E1-82FD-D0F4BC1C7732}" srcOrd="0" destOrd="0" presId="urn:microsoft.com/office/officeart/2008/layout/LinedList"/>
    <dgm:cxn modelId="{7E2A1F98-5970-4BAD-8FFC-6D021AC97280}" srcId="{E54C79E7-6E71-403F-8AEB-9BCEC1010486}" destId="{E4B70653-B878-4191-AF93-CC6405E9AE1A}" srcOrd="0" destOrd="0" parTransId="{AB7E0089-37F7-4716-8B24-F72EDF467C5F}" sibTransId="{02170D77-A2B3-4D0D-BA2D-55B771E70BDD}"/>
    <dgm:cxn modelId="{B76C889B-DC81-4B1E-B302-C265AB5EDB9F}" srcId="{E54C79E7-6E71-403F-8AEB-9BCEC1010486}" destId="{FD014A3F-876A-4340-9B4C-2A3F65CF164B}" srcOrd="1" destOrd="0" parTransId="{E56CEA2A-ADFE-4080-B079-F9EC11E32682}" sibTransId="{A2FD61F6-E497-41F3-B94D-645EDE7E092A}"/>
    <dgm:cxn modelId="{501665A3-E5AF-4587-8286-0821ADE4E54C}" type="presOf" srcId="{A4E678B6-E55C-4EDA-8F57-B1825E2EA33F}" destId="{32FFF5BF-8E9E-46B3-A7A7-BF7A6EBA66F4}" srcOrd="0" destOrd="0" presId="urn:microsoft.com/office/officeart/2008/layout/LinedList"/>
    <dgm:cxn modelId="{1026E7AE-6703-4642-A37F-3965A9B4082D}" srcId="{7D8E1274-36B4-436A-85B5-4BF30E40F555}" destId="{D50297A8-926B-4C06-AE7E-90B5504BFB07}" srcOrd="0" destOrd="0" parTransId="{7BA5D47B-FB76-4EA2-A1B0-2D1D095B54D0}" sibTransId="{8F383C1A-F44F-492C-81C8-DEE9373969F8}"/>
    <dgm:cxn modelId="{C0245EB0-43A6-4519-AB2F-3F703A2C774A}" srcId="{409793BA-1F5E-4CB8-AF5C-FB8C3B756F3E}" destId="{63E1B565-ABBD-4BA6-B1AE-2E83D3993A1E}" srcOrd="0" destOrd="0" parTransId="{A6EBFE5C-94F3-4F67-A982-459392334B29}" sibTransId="{5FC51930-6A8D-4BE5-A385-8D18F6C407DF}"/>
    <dgm:cxn modelId="{F34B6EBC-2A7D-4073-8032-EFBE170E74B8}" type="presOf" srcId="{63E1B565-ABBD-4BA6-B1AE-2E83D3993A1E}" destId="{A83C6B8E-8051-4D2F-8F14-5454FB7FEB5C}" srcOrd="0" destOrd="0" presId="urn:microsoft.com/office/officeart/2008/layout/LinedList"/>
    <dgm:cxn modelId="{B49945BF-A3C2-4FEA-A93E-A7637F41B2D5}" srcId="{409793BA-1F5E-4CB8-AF5C-FB8C3B756F3E}" destId="{A4E678B6-E55C-4EDA-8F57-B1825E2EA33F}" srcOrd="1" destOrd="0" parTransId="{430A2E8E-1040-4AD1-9928-5B1988148BD5}" sibTransId="{64B0E68B-E147-4D40-82B9-58DCD846B34C}"/>
    <dgm:cxn modelId="{9FBD32C5-8BCD-4355-BBC2-547217616A6B}" type="presOf" srcId="{D50297A8-926B-4C06-AE7E-90B5504BFB07}" destId="{C6F1661B-42F6-417A-838A-E5D0960CF1A1}" srcOrd="0" destOrd="0" presId="urn:microsoft.com/office/officeart/2008/layout/LinedList"/>
    <dgm:cxn modelId="{72380ECA-6F7D-41D8-99C7-D5A00C324881}" type="presOf" srcId="{1461090E-33EC-47A8-97F1-0FF14A4EDE55}" destId="{C81707B4-352F-4606-9C0B-A3E798A5E225}" srcOrd="0" destOrd="0" presId="urn:microsoft.com/office/officeart/2008/layout/LinedList"/>
    <dgm:cxn modelId="{155AB7F1-8283-45B8-A4A3-AEDD919DE6BE}" srcId="{86A6AED3-C3DE-44A4-B996-95C1BB38CE52}" destId="{E54C79E7-6E71-403F-8AEB-9BCEC1010486}" srcOrd="0" destOrd="0" parTransId="{0EFDC864-6467-4AC2-A3D7-E0CF5F45D682}" sibTransId="{BAF7BBA1-CAC7-4714-A351-A3A2E82D2A56}"/>
    <dgm:cxn modelId="{1E1BC4D6-62D2-41F5-810A-BDB5B1856DBB}" type="presParOf" srcId="{3B2985F0-F8F9-46E4-8D09-EF36A4B0928F}" destId="{193AF5D4-BBE6-48D3-BDF9-7C4A2D96EC77}" srcOrd="0" destOrd="0" presId="urn:microsoft.com/office/officeart/2008/layout/LinedList"/>
    <dgm:cxn modelId="{235A8FD4-10A6-4738-80AC-59C7F22DD355}" type="presParOf" srcId="{3B2985F0-F8F9-46E4-8D09-EF36A4B0928F}" destId="{7EFFE696-B9F5-4FDC-A3D8-649A4C1FDA41}" srcOrd="1" destOrd="0" presId="urn:microsoft.com/office/officeart/2008/layout/LinedList"/>
    <dgm:cxn modelId="{D088112E-C3C6-433C-9782-B52B87FD0C77}" type="presParOf" srcId="{7EFFE696-B9F5-4FDC-A3D8-649A4C1FDA41}" destId="{319DB093-61CD-4975-B61D-E5AE665101D8}" srcOrd="0" destOrd="0" presId="urn:microsoft.com/office/officeart/2008/layout/LinedList"/>
    <dgm:cxn modelId="{56DB0DF3-2D0A-4257-9A3F-3F1D6D714D55}" type="presParOf" srcId="{7EFFE696-B9F5-4FDC-A3D8-649A4C1FDA41}" destId="{220C9119-5297-45E4-B860-ACDA903A7260}" srcOrd="1" destOrd="0" presId="urn:microsoft.com/office/officeart/2008/layout/LinedList"/>
    <dgm:cxn modelId="{DD14FB64-18E1-4DE7-B346-8D2747A128C5}" type="presParOf" srcId="{220C9119-5297-45E4-B860-ACDA903A7260}" destId="{A9EEC9BE-DCBF-4A2F-862D-C1169126BBD9}" srcOrd="0" destOrd="0" presId="urn:microsoft.com/office/officeart/2008/layout/LinedList"/>
    <dgm:cxn modelId="{42181C6E-0EA3-4008-85B5-A5F709FE954D}" type="presParOf" srcId="{220C9119-5297-45E4-B860-ACDA903A7260}" destId="{85D816FE-D53C-4E89-B289-A194F5D4A5A3}" srcOrd="1" destOrd="0" presId="urn:microsoft.com/office/officeart/2008/layout/LinedList"/>
    <dgm:cxn modelId="{EF7C0FC1-5BE9-47D4-87BD-EBB0BCCC075B}" type="presParOf" srcId="{85D816FE-D53C-4E89-B289-A194F5D4A5A3}" destId="{24C6604F-42FC-4F6C-B418-537502B95536}" srcOrd="0" destOrd="0" presId="urn:microsoft.com/office/officeart/2008/layout/LinedList"/>
    <dgm:cxn modelId="{D4C1F2A9-801B-4D0A-8FAF-80CD58DC3132}" type="presParOf" srcId="{85D816FE-D53C-4E89-B289-A194F5D4A5A3}" destId="{366C0ECA-9C53-4901-BB6B-8C0E1F1E1096}" srcOrd="1" destOrd="0" presId="urn:microsoft.com/office/officeart/2008/layout/LinedList"/>
    <dgm:cxn modelId="{5B846DD7-1EA0-4360-9A7C-B9AD2D395B54}" type="presParOf" srcId="{85D816FE-D53C-4E89-B289-A194F5D4A5A3}" destId="{CC75C60D-5293-4605-B453-F2F2A1472F16}" srcOrd="2" destOrd="0" presId="urn:microsoft.com/office/officeart/2008/layout/LinedList"/>
    <dgm:cxn modelId="{37C1DCC3-7849-4699-B1B6-00CDBA62A28E}" type="presParOf" srcId="{220C9119-5297-45E4-B860-ACDA903A7260}" destId="{BAC98665-89F1-4D9B-B6A0-32317ED5E510}" srcOrd="2" destOrd="0" presId="urn:microsoft.com/office/officeart/2008/layout/LinedList"/>
    <dgm:cxn modelId="{FA557333-5148-421E-AFBA-4F8E23AAAD88}" type="presParOf" srcId="{220C9119-5297-45E4-B860-ACDA903A7260}" destId="{8493802E-8A5F-4BF4-9695-A8A7210326FB}" srcOrd="3" destOrd="0" presId="urn:microsoft.com/office/officeart/2008/layout/LinedList"/>
    <dgm:cxn modelId="{28869C7E-7D96-4CFE-8DDB-57F698261D70}" type="presParOf" srcId="{220C9119-5297-45E4-B860-ACDA903A7260}" destId="{4FF80040-D247-4D95-880B-D17D9137F695}" srcOrd="4" destOrd="0" presId="urn:microsoft.com/office/officeart/2008/layout/LinedList"/>
    <dgm:cxn modelId="{CECA3C8E-A567-4B68-9A6A-2A471282B9B5}" type="presParOf" srcId="{4FF80040-D247-4D95-880B-D17D9137F695}" destId="{C1D66AE4-D100-4487-B19F-C7A770386ACD}" srcOrd="0" destOrd="0" presId="urn:microsoft.com/office/officeart/2008/layout/LinedList"/>
    <dgm:cxn modelId="{9B948BB5-D096-4FB0-ADE5-1EF7B061BB7F}" type="presParOf" srcId="{4FF80040-D247-4D95-880B-D17D9137F695}" destId="{E8498B84-D599-40E1-82FD-D0F4BC1C7732}" srcOrd="1" destOrd="0" presId="urn:microsoft.com/office/officeart/2008/layout/LinedList"/>
    <dgm:cxn modelId="{C413EA92-B3D9-4130-AFA3-9C1B6773AACD}" type="presParOf" srcId="{4FF80040-D247-4D95-880B-D17D9137F695}" destId="{46A47C53-981C-411F-B39F-15198E94D92F}" srcOrd="2" destOrd="0" presId="urn:microsoft.com/office/officeart/2008/layout/LinedList"/>
    <dgm:cxn modelId="{99E1095F-0CCC-4538-B95F-3D5C8AF44222}" type="presParOf" srcId="{220C9119-5297-45E4-B860-ACDA903A7260}" destId="{EADBB21F-3177-42F3-9390-7BFC8E59335F}" srcOrd="5" destOrd="0" presId="urn:microsoft.com/office/officeart/2008/layout/LinedList"/>
    <dgm:cxn modelId="{0AA54757-A364-4105-8EAF-A6905117FB96}" type="presParOf" srcId="{220C9119-5297-45E4-B860-ACDA903A7260}" destId="{34F4FAD0-54E3-43AA-9325-B6A00F4D2C0C}" srcOrd="6" destOrd="0" presId="urn:microsoft.com/office/officeart/2008/layout/LinedList"/>
    <dgm:cxn modelId="{FC755B43-EA21-4EB7-B893-8E2DCD098909}" type="presParOf" srcId="{3B2985F0-F8F9-46E4-8D09-EF36A4B0928F}" destId="{AC1F18C5-E914-4315-8E64-EC63D29C6ACA}" srcOrd="2" destOrd="0" presId="urn:microsoft.com/office/officeart/2008/layout/LinedList"/>
    <dgm:cxn modelId="{62AC89BC-88F0-4EC4-B9C4-190FD8B4F8EA}" type="presParOf" srcId="{3B2985F0-F8F9-46E4-8D09-EF36A4B0928F}" destId="{F90F3545-BB53-4D25-B69D-559993DB13C1}" srcOrd="3" destOrd="0" presId="urn:microsoft.com/office/officeart/2008/layout/LinedList"/>
    <dgm:cxn modelId="{F2503FD3-F9BD-4962-956F-86A957568749}" type="presParOf" srcId="{F90F3545-BB53-4D25-B69D-559993DB13C1}" destId="{2E27465B-B85F-45D9-9847-72BBDE28324E}" srcOrd="0" destOrd="0" presId="urn:microsoft.com/office/officeart/2008/layout/LinedList"/>
    <dgm:cxn modelId="{858F5DB8-0CCC-4163-8018-195622DEDBD1}" type="presParOf" srcId="{F90F3545-BB53-4D25-B69D-559993DB13C1}" destId="{0779BED2-23AA-4091-BC13-026D9CB53886}" srcOrd="1" destOrd="0" presId="urn:microsoft.com/office/officeart/2008/layout/LinedList"/>
    <dgm:cxn modelId="{9854B458-5C6E-4E17-8CD3-A00A81DB8AF1}" type="presParOf" srcId="{3B2985F0-F8F9-46E4-8D09-EF36A4B0928F}" destId="{5BACF44B-FD62-4175-B068-A8C517BDA28E}" srcOrd="4" destOrd="0" presId="urn:microsoft.com/office/officeart/2008/layout/LinedList"/>
    <dgm:cxn modelId="{9B80F49B-CC6A-4523-9D70-F273DC00DAA1}" type="presParOf" srcId="{3B2985F0-F8F9-46E4-8D09-EF36A4B0928F}" destId="{4A27E72E-ED4D-472B-B320-F7F9B3AA6BC7}" srcOrd="5" destOrd="0" presId="urn:microsoft.com/office/officeart/2008/layout/LinedList"/>
    <dgm:cxn modelId="{8A20EB2C-8771-434B-883B-C1F58316D6F9}" type="presParOf" srcId="{4A27E72E-ED4D-472B-B320-F7F9B3AA6BC7}" destId="{2CDD7A01-B651-4C08-87C6-07BB7EA5A50A}" srcOrd="0" destOrd="0" presId="urn:microsoft.com/office/officeart/2008/layout/LinedList"/>
    <dgm:cxn modelId="{5203E04A-ADE6-4AA0-BAAC-10A234D8DF53}" type="presParOf" srcId="{4A27E72E-ED4D-472B-B320-F7F9B3AA6BC7}" destId="{7C9DE909-8683-4E3C-8389-35E261C2ABCC}" srcOrd="1" destOrd="0" presId="urn:microsoft.com/office/officeart/2008/layout/LinedList"/>
    <dgm:cxn modelId="{5DF4CFA2-0CE7-4C6F-B7D4-FD607D4470B2}" type="presParOf" srcId="{7C9DE909-8683-4E3C-8389-35E261C2ABCC}" destId="{8F040C30-C279-47D0-8928-51CD807E158F}" srcOrd="0" destOrd="0" presId="urn:microsoft.com/office/officeart/2008/layout/LinedList"/>
    <dgm:cxn modelId="{7F3E126E-DCBF-4ADA-ADA8-D43839F21655}" type="presParOf" srcId="{7C9DE909-8683-4E3C-8389-35E261C2ABCC}" destId="{2BFD6952-B881-4E29-B4B0-6163157D3CDC}" srcOrd="1" destOrd="0" presId="urn:microsoft.com/office/officeart/2008/layout/LinedList"/>
    <dgm:cxn modelId="{13EF0372-189F-48B5-BF0C-6B1DBD2FF61B}" type="presParOf" srcId="{2BFD6952-B881-4E29-B4B0-6163157D3CDC}" destId="{3A5F49E3-F105-4565-B23D-A3AAB37AC4CB}" srcOrd="0" destOrd="0" presId="urn:microsoft.com/office/officeart/2008/layout/LinedList"/>
    <dgm:cxn modelId="{F2D8CD50-E7CC-4487-B0E1-3F0EC0FDED3A}" type="presParOf" srcId="{2BFD6952-B881-4E29-B4B0-6163157D3CDC}" destId="{C6F1661B-42F6-417A-838A-E5D0960CF1A1}" srcOrd="1" destOrd="0" presId="urn:microsoft.com/office/officeart/2008/layout/LinedList"/>
    <dgm:cxn modelId="{97BDAAF3-B969-44FB-8779-C74DD48E2A8C}" type="presParOf" srcId="{2BFD6952-B881-4E29-B4B0-6163157D3CDC}" destId="{56D1326A-D82F-4115-8CCF-DD2CB46DFA1F}" srcOrd="2" destOrd="0" presId="urn:microsoft.com/office/officeart/2008/layout/LinedList"/>
    <dgm:cxn modelId="{77DB35AD-B10B-4B13-9CF7-8764178060CC}" type="presParOf" srcId="{7C9DE909-8683-4E3C-8389-35E261C2ABCC}" destId="{AEE35E4B-2DF9-4755-837F-5C696E9F507C}" srcOrd="2" destOrd="0" presId="urn:microsoft.com/office/officeart/2008/layout/LinedList"/>
    <dgm:cxn modelId="{D1520AAC-8E08-46CA-9F92-3E07F379F0E8}" type="presParOf" srcId="{7C9DE909-8683-4E3C-8389-35E261C2ABCC}" destId="{51F40610-3B41-401D-9B15-00B4ACBE7CCE}" srcOrd="3" destOrd="0" presId="urn:microsoft.com/office/officeart/2008/layout/LinedList"/>
    <dgm:cxn modelId="{DE2FAC82-AAAA-4F6B-AB2B-157C5574D96D}" type="presParOf" srcId="{7C9DE909-8683-4E3C-8389-35E261C2ABCC}" destId="{4FD84FB6-8167-42D7-81BC-228A7A001D1C}" srcOrd="4" destOrd="0" presId="urn:microsoft.com/office/officeart/2008/layout/LinedList"/>
    <dgm:cxn modelId="{B524C078-7369-415A-9DD5-6B14C82837CF}" type="presParOf" srcId="{4FD84FB6-8167-42D7-81BC-228A7A001D1C}" destId="{0287ACD6-D4F2-4C3D-A5B0-C0462A6EC8AE}" srcOrd="0" destOrd="0" presId="urn:microsoft.com/office/officeart/2008/layout/LinedList"/>
    <dgm:cxn modelId="{848796EF-E0C1-4AD4-AF6B-AF51E90EA917}" type="presParOf" srcId="{4FD84FB6-8167-42D7-81BC-228A7A001D1C}" destId="{3FF308E5-EB0A-4FF8-8CE7-AA2E277068B1}" srcOrd="1" destOrd="0" presId="urn:microsoft.com/office/officeart/2008/layout/LinedList"/>
    <dgm:cxn modelId="{4C95BC91-641A-4045-B5AD-0BCE46928A5B}" type="presParOf" srcId="{4FD84FB6-8167-42D7-81BC-228A7A001D1C}" destId="{BFBBAC80-DA34-4296-AB91-1364ABC4DE68}" srcOrd="2" destOrd="0" presId="urn:microsoft.com/office/officeart/2008/layout/LinedList"/>
    <dgm:cxn modelId="{2D7332A4-0BC1-4E35-BEB1-B84BB916372B}" type="presParOf" srcId="{BFBBAC80-DA34-4296-AB91-1364ABC4DE68}" destId="{E79FD82F-FB3C-4676-8C84-71099EEFAB79}" srcOrd="0" destOrd="0" presId="urn:microsoft.com/office/officeart/2008/layout/LinedList"/>
    <dgm:cxn modelId="{B7ACED52-4E13-4E5C-B5BE-A3E121237193}" type="presParOf" srcId="{E79FD82F-FB3C-4676-8C84-71099EEFAB79}" destId="{CCF6FBD4-4E83-4BA8-B9CA-0914285F15C7}" srcOrd="0" destOrd="0" presId="urn:microsoft.com/office/officeart/2008/layout/LinedList"/>
    <dgm:cxn modelId="{CD61B5D6-835C-4049-BF8D-B43F5B59C0E0}" type="presParOf" srcId="{E79FD82F-FB3C-4676-8C84-71099EEFAB79}" destId="{A83C6B8E-8051-4D2F-8F14-5454FB7FEB5C}" srcOrd="1" destOrd="0" presId="urn:microsoft.com/office/officeart/2008/layout/LinedList"/>
    <dgm:cxn modelId="{8F807201-B50A-4961-A844-00F9EC19D5A2}" type="presParOf" srcId="{E79FD82F-FB3C-4676-8C84-71099EEFAB79}" destId="{1E9F3C32-49D4-4A33-827E-201685878DD6}" srcOrd="2" destOrd="0" presId="urn:microsoft.com/office/officeart/2008/layout/LinedList"/>
    <dgm:cxn modelId="{43F2D277-59E4-4E3A-B16D-37C368E45025}" type="presParOf" srcId="{BFBBAC80-DA34-4296-AB91-1364ABC4DE68}" destId="{E7D100EF-946A-4F7C-AD8D-3E637E567B78}" srcOrd="1" destOrd="0" presId="urn:microsoft.com/office/officeart/2008/layout/LinedList"/>
    <dgm:cxn modelId="{0F2C4506-AF5C-430D-BDA1-DE815958A657}" type="presParOf" srcId="{BFBBAC80-DA34-4296-AB91-1364ABC4DE68}" destId="{06C5FF6E-137A-4921-B393-182290C0606A}" srcOrd="2" destOrd="0" presId="urn:microsoft.com/office/officeart/2008/layout/LinedList"/>
    <dgm:cxn modelId="{DEF4A6F0-1AA4-4882-A1CE-44CDCF02CFB6}" type="presParOf" srcId="{06C5FF6E-137A-4921-B393-182290C0606A}" destId="{3A7C613F-E538-4A06-9396-E8EE95BFB990}" srcOrd="0" destOrd="0" presId="urn:microsoft.com/office/officeart/2008/layout/LinedList"/>
    <dgm:cxn modelId="{C946683D-57BA-443F-BA0D-4EFC281D7502}" type="presParOf" srcId="{06C5FF6E-137A-4921-B393-182290C0606A}" destId="{32FFF5BF-8E9E-46B3-A7A7-BF7A6EBA66F4}" srcOrd="1" destOrd="0" presId="urn:microsoft.com/office/officeart/2008/layout/LinedList"/>
    <dgm:cxn modelId="{C5BB1242-EC8E-4ABD-897E-875FE64147BA}" type="presParOf" srcId="{06C5FF6E-137A-4921-B393-182290C0606A}" destId="{D6AC67A8-7D71-42FB-9C80-77E1C64DC843}" srcOrd="2" destOrd="0" presId="urn:microsoft.com/office/officeart/2008/layout/LinedList"/>
    <dgm:cxn modelId="{2C72493B-D0A6-4CDF-B69B-6F5771CD5E2F}" type="presParOf" srcId="{7C9DE909-8683-4E3C-8389-35E261C2ABCC}" destId="{DB8C053C-AC75-42DE-9BB7-EDC5DE6FA21E}" srcOrd="5" destOrd="0" presId="urn:microsoft.com/office/officeart/2008/layout/LinedList"/>
    <dgm:cxn modelId="{4E28108F-9EB6-4892-8882-4A1F1575DBE3}" type="presParOf" srcId="{7C9DE909-8683-4E3C-8389-35E261C2ABCC}" destId="{9CFD7AFA-ACB4-443C-B7B2-93A8D2753238}" srcOrd="6" destOrd="0" presId="urn:microsoft.com/office/officeart/2008/layout/LinedList"/>
    <dgm:cxn modelId="{67F60CF5-F829-460D-9AD9-C6E76A32F75B}" type="presParOf" srcId="{3B2985F0-F8F9-46E4-8D09-EF36A4B0928F}" destId="{1AB81EE9-7F62-4998-BEA4-7978D32354AD}" srcOrd="6" destOrd="0" presId="urn:microsoft.com/office/officeart/2008/layout/LinedList"/>
    <dgm:cxn modelId="{2088F11B-6359-4674-83ED-D8C27905A7EF}" type="presParOf" srcId="{3B2985F0-F8F9-46E4-8D09-EF36A4B0928F}" destId="{A7BCE445-1A52-4341-9CD0-2F1E55C449DA}" srcOrd="7" destOrd="0" presId="urn:microsoft.com/office/officeart/2008/layout/LinedList"/>
    <dgm:cxn modelId="{1D034E38-6184-4DC5-BEC4-C7A5779F2D95}" type="presParOf" srcId="{A7BCE445-1A52-4341-9CD0-2F1E55C449DA}" destId="{C81707B4-352F-4606-9C0B-A3E798A5E225}" srcOrd="0" destOrd="0" presId="urn:microsoft.com/office/officeart/2008/layout/LinedList"/>
    <dgm:cxn modelId="{66AC5E2D-AC03-4E14-8539-584FDCBB0237}" type="presParOf" srcId="{A7BCE445-1A52-4341-9CD0-2F1E55C449DA}" destId="{B70CF909-53F9-4106-BAC9-BC32A67E9DF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333F5DA-FC1B-4809-86B6-215B0D58BC71}"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2E71AE13-A267-4C2D-AC39-1B619C0EC827}">
      <dgm:prSet/>
      <dgm:spPr/>
      <dgm:t>
        <a:bodyPr/>
        <a:lstStyle/>
        <a:p>
          <a:r>
            <a:rPr lang="en-US" b="1" baseline="0" dirty="0"/>
            <a:t>The issuer </a:t>
          </a:r>
          <a:r>
            <a:rPr lang="en-US" b="1" baseline="0" dirty="0">
              <a:solidFill>
                <a:srgbClr val="FF0000"/>
              </a:solidFill>
            </a:rPr>
            <a:t>may not avoid the publication </a:t>
          </a:r>
          <a:r>
            <a:rPr lang="en-US" b="1" baseline="0" dirty="0"/>
            <a:t>of non-disclosure decisions or agreements, such as M&amp;A or commercial agreements, </a:t>
          </a:r>
          <a:r>
            <a:rPr lang="en-US" b="1" baseline="0" dirty="0">
              <a:solidFill>
                <a:srgbClr val="FF0000"/>
              </a:solidFill>
            </a:rPr>
            <a:t>in a non-disclosure agreement</a:t>
          </a:r>
          <a:r>
            <a:rPr lang="en-US" b="1" baseline="0" dirty="0"/>
            <a:t>.</a:t>
          </a:r>
          <a:endParaRPr lang="fi-FI" dirty="0"/>
        </a:p>
      </dgm:t>
    </dgm:pt>
    <dgm:pt modelId="{ABEF2E52-23C9-42E0-AFA3-9D00219A3802}" type="parTrans" cxnId="{0A0349B6-90B7-4BAF-BF68-B1EC6331C37C}">
      <dgm:prSet/>
      <dgm:spPr/>
      <dgm:t>
        <a:bodyPr/>
        <a:lstStyle/>
        <a:p>
          <a:endParaRPr lang="fi-FI"/>
        </a:p>
      </dgm:t>
    </dgm:pt>
    <dgm:pt modelId="{44AC1C96-398E-4C48-A2CB-EF78514E11E1}" type="sibTrans" cxnId="{0A0349B6-90B7-4BAF-BF68-B1EC6331C37C}">
      <dgm:prSet/>
      <dgm:spPr/>
      <dgm:t>
        <a:bodyPr/>
        <a:lstStyle/>
        <a:p>
          <a:endParaRPr lang="fi-FI"/>
        </a:p>
      </dgm:t>
    </dgm:pt>
    <dgm:pt modelId="{FAF387B8-08F9-4E76-9346-C623FFF542F2}">
      <dgm:prSet/>
      <dgm:spPr/>
      <dgm:t>
        <a:bodyPr/>
        <a:lstStyle/>
        <a:p>
          <a:r>
            <a:rPr lang="en-US" b="1" baseline="0" dirty="0"/>
            <a:t>Cf. </a:t>
          </a:r>
          <a:r>
            <a:rPr lang="en-US" b="1" baseline="0" dirty="0">
              <a:solidFill>
                <a:srgbClr val="FF0000"/>
              </a:solidFill>
            </a:rPr>
            <a:t>avoidance of publication by NDA arrangements in cases of intentional disclosure </a:t>
          </a:r>
          <a:r>
            <a:rPr lang="en-US" b="1" baseline="0" dirty="0"/>
            <a:t>e.g. to a partner</a:t>
          </a:r>
          <a:endParaRPr lang="fi-FI" dirty="0"/>
        </a:p>
      </dgm:t>
    </dgm:pt>
    <dgm:pt modelId="{75512CCE-5DCC-40DD-A3FA-B33F609AAF29}" type="parTrans" cxnId="{5CF564FB-C765-4796-AA89-56A1B60EF19C}">
      <dgm:prSet/>
      <dgm:spPr/>
      <dgm:t>
        <a:bodyPr/>
        <a:lstStyle/>
        <a:p>
          <a:endParaRPr lang="fi-FI"/>
        </a:p>
      </dgm:t>
    </dgm:pt>
    <dgm:pt modelId="{8C663E24-0401-422D-BE22-0CFDA43897C0}" type="sibTrans" cxnId="{5CF564FB-C765-4796-AA89-56A1B60EF19C}">
      <dgm:prSet/>
      <dgm:spPr/>
      <dgm:t>
        <a:bodyPr/>
        <a:lstStyle/>
        <a:p>
          <a:endParaRPr lang="fi-FI"/>
        </a:p>
      </dgm:t>
    </dgm:pt>
    <dgm:pt modelId="{50881A1F-F1FB-4729-B8E8-C22ABA481B7D}">
      <dgm:prSet/>
      <dgm:spPr/>
      <dgm:t>
        <a:bodyPr/>
        <a:lstStyle/>
        <a:p>
          <a:r>
            <a:rPr lang="en-US" b="1" baseline="0" dirty="0"/>
            <a:t>Difference: </a:t>
          </a:r>
          <a:r>
            <a:rPr lang="en-US" b="1" baseline="0" dirty="0">
              <a:solidFill>
                <a:srgbClr val="FF0000"/>
              </a:solidFill>
            </a:rPr>
            <a:t>occurrence of inside event or circumstances must be made public </a:t>
          </a:r>
          <a:r>
            <a:rPr lang="en-US" b="1" baseline="0" dirty="0"/>
            <a:t>irrespective of whether it has been disclosed to a third party or whether there is any NDA obligation </a:t>
          </a:r>
          <a:endParaRPr lang="fi-FI" dirty="0"/>
        </a:p>
      </dgm:t>
    </dgm:pt>
    <dgm:pt modelId="{640D128C-9587-40F6-B4F6-9783F2E597AB}" type="parTrans" cxnId="{538162ED-9A29-4F84-8E61-8D87B5A6DD5C}">
      <dgm:prSet/>
      <dgm:spPr/>
      <dgm:t>
        <a:bodyPr/>
        <a:lstStyle/>
        <a:p>
          <a:endParaRPr lang="fi-FI"/>
        </a:p>
      </dgm:t>
    </dgm:pt>
    <dgm:pt modelId="{FE27C68F-16C9-43DA-9E1C-A8A6F42C6091}" type="sibTrans" cxnId="{538162ED-9A29-4F84-8E61-8D87B5A6DD5C}">
      <dgm:prSet/>
      <dgm:spPr/>
      <dgm:t>
        <a:bodyPr/>
        <a:lstStyle/>
        <a:p>
          <a:endParaRPr lang="fi-FI"/>
        </a:p>
      </dgm:t>
    </dgm:pt>
    <dgm:pt modelId="{13A2F7F7-BD4E-4EFB-BB49-A8E317153453}">
      <dgm:prSet/>
      <dgm:spPr/>
      <dgm:t>
        <a:bodyPr/>
        <a:lstStyle/>
        <a:p>
          <a:r>
            <a:rPr lang="en-US" b="1" baseline="0" dirty="0"/>
            <a:t>What is included in the </a:t>
          </a:r>
          <a:r>
            <a:rPr lang="en-US" b="1" baseline="0" dirty="0">
              <a:solidFill>
                <a:srgbClr val="FF0000"/>
              </a:solidFill>
            </a:rPr>
            <a:t>three criteria of a justified delay </a:t>
          </a:r>
          <a:r>
            <a:rPr lang="en-US" b="1" baseline="0" dirty="0"/>
            <a:t>(interests of the issuer, not misleading and confidentiality)? </a:t>
          </a:r>
          <a:endParaRPr lang="fi-FI" dirty="0"/>
        </a:p>
      </dgm:t>
    </dgm:pt>
    <dgm:pt modelId="{73F2A2A3-9FCB-489F-8250-DC7BD25752A4}" type="parTrans" cxnId="{E769C4CB-D62C-483C-B877-FA757CF21248}">
      <dgm:prSet/>
      <dgm:spPr/>
      <dgm:t>
        <a:bodyPr/>
        <a:lstStyle/>
        <a:p>
          <a:endParaRPr lang="fi-FI"/>
        </a:p>
      </dgm:t>
    </dgm:pt>
    <dgm:pt modelId="{C34241E8-B762-43D2-B62C-11FF91BE4925}" type="sibTrans" cxnId="{E769C4CB-D62C-483C-B877-FA757CF21248}">
      <dgm:prSet/>
      <dgm:spPr/>
      <dgm:t>
        <a:bodyPr/>
        <a:lstStyle/>
        <a:p>
          <a:endParaRPr lang="fi-FI"/>
        </a:p>
      </dgm:t>
    </dgm:pt>
    <dgm:pt modelId="{345E88B7-25EC-48CB-A21E-4A875FF893F6}">
      <dgm:prSet/>
      <dgm:spPr/>
      <dgm:t>
        <a:bodyPr/>
        <a:lstStyle/>
        <a:p>
          <a:r>
            <a:rPr lang="en-US" b="1" baseline="0"/>
            <a:t>The issuer must be able to ensure that the information is kept confidential, which means that the issuer must control the dissemination and use of unpublished information that is considered inside information.</a:t>
          </a:r>
          <a:endParaRPr lang="fi-FI"/>
        </a:p>
      </dgm:t>
    </dgm:pt>
    <dgm:pt modelId="{90392FBC-5B3C-4F7E-AA2D-372A5D250DC2}" type="parTrans" cxnId="{D2468A3F-B65E-4433-AB48-BF37E3E7D5C0}">
      <dgm:prSet/>
      <dgm:spPr/>
      <dgm:t>
        <a:bodyPr/>
        <a:lstStyle/>
        <a:p>
          <a:endParaRPr lang="fi-FI"/>
        </a:p>
      </dgm:t>
    </dgm:pt>
    <dgm:pt modelId="{B93E8986-8E8D-47DB-9D4E-706404E97261}" type="sibTrans" cxnId="{D2468A3F-B65E-4433-AB48-BF37E3E7D5C0}">
      <dgm:prSet/>
      <dgm:spPr/>
      <dgm:t>
        <a:bodyPr/>
        <a:lstStyle/>
        <a:p>
          <a:endParaRPr lang="fi-FI"/>
        </a:p>
      </dgm:t>
    </dgm:pt>
    <dgm:pt modelId="{D674080F-38C6-4053-879A-9DDD3ADB4C58}">
      <dgm:prSet/>
      <dgm:spPr/>
      <dgm:t>
        <a:bodyPr/>
        <a:lstStyle/>
        <a:p>
          <a:r>
            <a:rPr lang="en-US" baseline="0"/>
            <a:t>The management of inside information must be verified using a company-specific insider register</a:t>
          </a:r>
          <a:endParaRPr lang="fi-FI"/>
        </a:p>
      </dgm:t>
    </dgm:pt>
    <dgm:pt modelId="{931AD4E2-2DCB-4414-87AA-60F5C1D62674}" type="parTrans" cxnId="{C2CA6D9F-8D80-49A0-B54E-6B406AF640DE}">
      <dgm:prSet/>
      <dgm:spPr/>
      <dgm:t>
        <a:bodyPr/>
        <a:lstStyle/>
        <a:p>
          <a:endParaRPr lang="fi-FI"/>
        </a:p>
      </dgm:t>
    </dgm:pt>
    <dgm:pt modelId="{4E38B209-6EC7-4B2F-A826-6C20D2077C59}" type="sibTrans" cxnId="{C2CA6D9F-8D80-49A0-B54E-6B406AF640DE}">
      <dgm:prSet/>
      <dgm:spPr/>
      <dgm:t>
        <a:bodyPr/>
        <a:lstStyle/>
        <a:p>
          <a:endParaRPr lang="fi-FI"/>
        </a:p>
      </dgm:t>
    </dgm:pt>
    <dgm:pt modelId="{90F98817-8327-4994-8874-10EFC0984301}">
      <dgm:prSet/>
      <dgm:spPr/>
      <dgm:t>
        <a:bodyPr/>
        <a:lstStyle/>
        <a:p>
          <a:r>
            <a:rPr lang="en-US" baseline="0"/>
            <a:t>If inside information is disclosed outside the issuer, a non-disclosure agreement must be entered into.</a:t>
          </a:r>
          <a:endParaRPr lang="fi-FI"/>
        </a:p>
      </dgm:t>
    </dgm:pt>
    <dgm:pt modelId="{B2C91E04-49C1-463F-8705-1EE1DF3E0C27}" type="parTrans" cxnId="{AD73168D-B6BE-49C1-894C-EB560DA1B589}">
      <dgm:prSet/>
      <dgm:spPr/>
      <dgm:t>
        <a:bodyPr/>
        <a:lstStyle/>
        <a:p>
          <a:endParaRPr lang="fi-FI"/>
        </a:p>
      </dgm:t>
    </dgm:pt>
    <dgm:pt modelId="{995611A9-A81A-4B99-94D7-B5DFA762B673}" type="sibTrans" cxnId="{AD73168D-B6BE-49C1-894C-EB560DA1B589}">
      <dgm:prSet/>
      <dgm:spPr/>
      <dgm:t>
        <a:bodyPr/>
        <a:lstStyle/>
        <a:p>
          <a:endParaRPr lang="fi-FI"/>
        </a:p>
      </dgm:t>
    </dgm:pt>
    <dgm:pt modelId="{802D4794-D38E-4C0D-9F19-04878578C1CB}">
      <dgm:prSet/>
      <dgm:spPr/>
      <dgm:t>
        <a:bodyPr/>
        <a:lstStyle/>
        <a:p>
          <a:r>
            <a:rPr lang="en-US" b="1" baseline="0"/>
            <a:t>The issuer must be able to disclose information immediately if it is unable to ensure the confidentiality of inside information.</a:t>
          </a:r>
          <a:endParaRPr lang="fi-FI"/>
        </a:p>
      </dgm:t>
    </dgm:pt>
    <dgm:pt modelId="{F1E76670-7D9E-434F-AD1C-2EB94742D54C}" type="parTrans" cxnId="{C3CAC9B4-5442-4111-9A6F-9F8B4DBC3CEC}">
      <dgm:prSet/>
      <dgm:spPr/>
      <dgm:t>
        <a:bodyPr/>
        <a:lstStyle/>
        <a:p>
          <a:endParaRPr lang="fi-FI"/>
        </a:p>
      </dgm:t>
    </dgm:pt>
    <dgm:pt modelId="{EE49E928-9517-46B6-A61C-C1CEDEBD980E}" type="sibTrans" cxnId="{C3CAC9B4-5442-4111-9A6F-9F8B4DBC3CEC}">
      <dgm:prSet/>
      <dgm:spPr/>
      <dgm:t>
        <a:bodyPr/>
        <a:lstStyle/>
        <a:p>
          <a:endParaRPr lang="fi-FI"/>
        </a:p>
      </dgm:t>
    </dgm:pt>
    <dgm:pt modelId="{3BF3756A-22C4-4390-83AE-4A1435E16F9F}">
      <dgm:prSet/>
      <dgm:spPr/>
      <dgm:t>
        <a:bodyPr/>
        <a:lstStyle/>
        <a:p>
          <a:r>
            <a:rPr lang="en-US" baseline="0"/>
            <a:t>One indication of a loss of confidentiality is a significant increase or decrease in the value of the issuer’s security or an increase in its trading volume without a logical explanation.</a:t>
          </a:r>
          <a:endParaRPr lang="fi-FI"/>
        </a:p>
      </dgm:t>
    </dgm:pt>
    <dgm:pt modelId="{0EDB9F8C-705E-4990-B6EE-FFDE5DF3B183}" type="parTrans" cxnId="{A60B26B4-5F22-465A-A106-A2DF3C04EB1F}">
      <dgm:prSet/>
      <dgm:spPr/>
      <dgm:t>
        <a:bodyPr/>
        <a:lstStyle/>
        <a:p>
          <a:endParaRPr lang="fi-FI"/>
        </a:p>
      </dgm:t>
    </dgm:pt>
    <dgm:pt modelId="{E7E842AF-287F-4D56-A86F-8D00879C54A9}" type="sibTrans" cxnId="{A60B26B4-5F22-465A-A106-A2DF3C04EB1F}">
      <dgm:prSet/>
      <dgm:spPr/>
      <dgm:t>
        <a:bodyPr/>
        <a:lstStyle/>
        <a:p>
          <a:endParaRPr lang="fi-FI"/>
        </a:p>
      </dgm:t>
    </dgm:pt>
    <dgm:pt modelId="{A4DC1D0D-4A24-4052-99B2-484D1AECF826}" type="pres">
      <dgm:prSet presAssocID="{F333F5DA-FC1B-4809-86B6-215B0D58BC71}" presName="vert0" presStyleCnt="0">
        <dgm:presLayoutVars>
          <dgm:dir/>
          <dgm:animOne val="branch"/>
          <dgm:animLvl val="lvl"/>
        </dgm:presLayoutVars>
      </dgm:prSet>
      <dgm:spPr/>
    </dgm:pt>
    <dgm:pt modelId="{FAB048BA-62FC-44F3-A96C-2FDB6CDE8BD4}" type="pres">
      <dgm:prSet presAssocID="{2E71AE13-A267-4C2D-AC39-1B619C0EC827}" presName="thickLine" presStyleLbl="alignNode1" presStyleIdx="0" presStyleCnt="3"/>
      <dgm:spPr/>
    </dgm:pt>
    <dgm:pt modelId="{EB316E38-1936-4D76-9276-6B21EE7C76DB}" type="pres">
      <dgm:prSet presAssocID="{2E71AE13-A267-4C2D-AC39-1B619C0EC827}" presName="horz1" presStyleCnt="0"/>
      <dgm:spPr/>
    </dgm:pt>
    <dgm:pt modelId="{7842646E-17AC-49D8-A233-7E53EBD77326}" type="pres">
      <dgm:prSet presAssocID="{2E71AE13-A267-4C2D-AC39-1B619C0EC827}" presName="tx1" presStyleLbl="revTx" presStyleIdx="0" presStyleCnt="9"/>
      <dgm:spPr/>
    </dgm:pt>
    <dgm:pt modelId="{6235FE46-4536-4599-8359-2B01815A0390}" type="pres">
      <dgm:prSet presAssocID="{2E71AE13-A267-4C2D-AC39-1B619C0EC827}" presName="vert1" presStyleCnt="0"/>
      <dgm:spPr/>
    </dgm:pt>
    <dgm:pt modelId="{3BDFBB9F-E2DD-44FE-8E24-6E69C460DF0F}" type="pres">
      <dgm:prSet presAssocID="{FAF387B8-08F9-4E76-9346-C623FFF542F2}" presName="vertSpace2a" presStyleCnt="0"/>
      <dgm:spPr/>
    </dgm:pt>
    <dgm:pt modelId="{E909D230-9BCD-4776-91B6-E8782897C029}" type="pres">
      <dgm:prSet presAssocID="{FAF387B8-08F9-4E76-9346-C623FFF542F2}" presName="horz2" presStyleCnt="0"/>
      <dgm:spPr/>
    </dgm:pt>
    <dgm:pt modelId="{4DCC8CB3-3B19-435B-8C4F-272E4BB5654E}" type="pres">
      <dgm:prSet presAssocID="{FAF387B8-08F9-4E76-9346-C623FFF542F2}" presName="horzSpace2" presStyleCnt="0"/>
      <dgm:spPr/>
    </dgm:pt>
    <dgm:pt modelId="{767A03B9-1EE7-40A5-AF0E-44AEA2FBCF6C}" type="pres">
      <dgm:prSet presAssocID="{FAF387B8-08F9-4E76-9346-C623FFF542F2}" presName="tx2" presStyleLbl="revTx" presStyleIdx="1" presStyleCnt="9"/>
      <dgm:spPr/>
    </dgm:pt>
    <dgm:pt modelId="{D9AF7930-1253-4CF0-8BB9-35B2955D74FD}" type="pres">
      <dgm:prSet presAssocID="{FAF387B8-08F9-4E76-9346-C623FFF542F2}" presName="vert2" presStyleCnt="0"/>
      <dgm:spPr/>
    </dgm:pt>
    <dgm:pt modelId="{28ECE78A-99A5-4F4E-97A3-657CEBABFC03}" type="pres">
      <dgm:prSet presAssocID="{FAF387B8-08F9-4E76-9346-C623FFF542F2}" presName="thinLine2b" presStyleLbl="callout" presStyleIdx="0" presStyleCnt="6"/>
      <dgm:spPr/>
    </dgm:pt>
    <dgm:pt modelId="{A1A02D8C-F414-478B-8683-7C522C64DE36}" type="pres">
      <dgm:prSet presAssocID="{FAF387B8-08F9-4E76-9346-C623FFF542F2}" presName="vertSpace2b" presStyleCnt="0"/>
      <dgm:spPr/>
    </dgm:pt>
    <dgm:pt modelId="{834C958A-EA2C-42EB-9457-96355BCBF2A1}" type="pres">
      <dgm:prSet presAssocID="{50881A1F-F1FB-4729-B8E8-C22ABA481B7D}" presName="horz2" presStyleCnt="0"/>
      <dgm:spPr/>
    </dgm:pt>
    <dgm:pt modelId="{73D1A9F3-C4DC-44BC-8687-5CFED1B3F685}" type="pres">
      <dgm:prSet presAssocID="{50881A1F-F1FB-4729-B8E8-C22ABA481B7D}" presName="horzSpace2" presStyleCnt="0"/>
      <dgm:spPr/>
    </dgm:pt>
    <dgm:pt modelId="{D5026014-E08B-4C66-93B5-3C57CD0DD7AA}" type="pres">
      <dgm:prSet presAssocID="{50881A1F-F1FB-4729-B8E8-C22ABA481B7D}" presName="tx2" presStyleLbl="revTx" presStyleIdx="2" presStyleCnt="9"/>
      <dgm:spPr/>
    </dgm:pt>
    <dgm:pt modelId="{D64E7DF4-EB24-4B82-A4D9-BA884E4DB9D5}" type="pres">
      <dgm:prSet presAssocID="{50881A1F-F1FB-4729-B8E8-C22ABA481B7D}" presName="vert2" presStyleCnt="0"/>
      <dgm:spPr/>
    </dgm:pt>
    <dgm:pt modelId="{4DEBF251-E482-495E-B255-E530A0308D56}" type="pres">
      <dgm:prSet presAssocID="{50881A1F-F1FB-4729-B8E8-C22ABA481B7D}" presName="thinLine2b" presStyleLbl="callout" presStyleIdx="1" presStyleCnt="6"/>
      <dgm:spPr/>
    </dgm:pt>
    <dgm:pt modelId="{408C9CCE-75EE-4BDE-A8A4-D4CE375AB843}" type="pres">
      <dgm:prSet presAssocID="{50881A1F-F1FB-4729-B8E8-C22ABA481B7D}" presName="vertSpace2b" presStyleCnt="0"/>
      <dgm:spPr/>
    </dgm:pt>
    <dgm:pt modelId="{5E5468CF-8FEC-4037-A3F6-8A7DC4F317BD}" type="pres">
      <dgm:prSet presAssocID="{13A2F7F7-BD4E-4EFB-BB49-A8E317153453}" presName="horz2" presStyleCnt="0"/>
      <dgm:spPr/>
    </dgm:pt>
    <dgm:pt modelId="{71973435-09E5-4FA9-BA63-EDD36AE14F38}" type="pres">
      <dgm:prSet presAssocID="{13A2F7F7-BD4E-4EFB-BB49-A8E317153453}" presName="horzSpace2" presStyleCnt="0"/>
      <dgm:spPr/>
    </dgm:pt>
    <dgm:pt modelId="{0906D6D2-1080-4A44-94BE-4BD8D1FB484C}" type="pres">
      <dgm:prSet presAssocID="{13A2F7F7-BD4E-4EFB-BB49-A8E317153453}" presName="tx2" presStyleLbl="revTx" presStyleIdx="3" presStyleCnt="9"/>
      <dgm:spPr/>
    </dgm:pt>
    <dgm:pt modelId="{4B1853E6-5B77-4973-AC3C-F658F75AC623}" type="pres">
      <dgm:prSet presAssocID="{13A2F7F7-BD4E-4EFB-BB49-A8E317153453}" presName="vert2" presStyleCnt="0"/>
      <dgm:spPr/>
    </dgm:pt>
    <dgm:pt modelId="{E77063B8-D478-49A5-A8BB-5C61A69359C5}" type="pres">
      <dgm:prSet presAssocID="{13A2F7F7-BD4E-4EFB-BB49-A8E317153453}" presName="thinLine2b" presStyleLbl="callout" presStyleIdx="2" presStyleCnt="6"/>
      <dgm:spPr/>
    </dgm:pt>
    <dgm:pt modelId="{72E6CE12-487A-4628-B508-E982D9FFC0BC}" type="pres">
      <dgm:prSet presAssocID="{13A2F7F7-BD4E-4EFB-BB49-A8E317153453}" presName="vertSpace2b" presStyleCnt="0"/>
      <dgm:spPr/>
    </dgm:pt>
    <dgm:pt modelId="{50D804FC-275C-41C0-ABC5-A37CB6D6E2B0}" type="pres">
      <dgm:prSet presAssocID="{345E88B7-25EC-48CB-A21E-4A875FF893F6}" presName="thickLine" presStyleLbl="alignNode1" presStyleIdx="1" presStyleCnt="3"/>
      <dgm:spPr/>
    </dgm:pt>
    <dgm:pt modelId="{5D314825-7B1E-4EAE-AB0D-A8F0B928A651}" type="pres">
      <dgm:prSet presAssocID="{345E88B7-25EC-48CB-A21E-4A875FF893F6}" presName="horz1" presStyleCnt="0"/>
      <dgm:spPr/>
    </dgm:pt>
    <dgm:pt modelId="{CAF03DB4-6C93-4483-BBA1-0998D2924118}" type="pres">
      <dgm:prSet presAssocID="{345E88B7-25EC-48CB-A21E-4A875FF893F6}" presName="tx1" presStyleLbl="revTx" presStyleIdx="4" presStyleCnt="9"/>
      <dgm:spPr/>
    </dgm:pt>
    <dgm:pt modelId="{3AD7F9A3-A5F5-4F38-9545-42DF9EA11A2F}" type="pres">
      <dgm:prSet presAssocID="{345E88B7-25EC-48CB-A21E-4A875FF893F6}" presName="vert1" presStyleCnt="0"/>
      <dgm:spPr/>
    </dgm:pt>
    <dgm:pt modelId="{E713ACCA-D849-4D83-9AC0-AA9B3E67EA78}" type="pres">
      <dgm:prSet presAssocID="{D674080F-38C6-4053-879A-9DDD3ADB4C58}" presName="vertSpace2a" presStyleCnt="0"/>
      <dgm:spPr/>
    </dgm:pt>
    <dgm:pt modelId="{6A1B0E5D-DAFE-43A2-8E53-504F39A658AE}" type="pres">
      <dgm:prSet presAssocID="{D674080F-38C6-4053-879A-9DDD3ADB4C58}" presName="horz2" presStyleCnt="0"/>
      <dgm:spPr/>
    </dgm:pt>
    <dgm:pt modelId="{886B3B40-8433-44EC-8136-FC8BFEF48ED3}" type="pres">
      <dgm:prSet presAssocID="{D674080F-38C6-4053-879A-9DDD3ADB4C58}" presName="horzSpace2" presStyleCnt="0"/>
      <dgm:spPr/>
    </dgm:pt>
    <dgm:pt modelId="{293BBD0E-CB6E-48CF-B294-6FB394DC6820}" type="pres">
      <dgm:prSet presAssocID="{D674080F-38C6-4053-879A-9DDD3ADB4C58}" presName="tx2" presStyleLbl="revTx" presStyleIdx="5" presStyleCnt="9"/>
      <dgm:spPr/>
    </dgm:pt>
    <dgm:pt modelId="{0C6038CB-04CD-4FF6-A302-59A1D39F85A4}" type="pres">
      <dgm:prSet presAssocID="{D674080F-38C6-4053-879A-9DDD3ADB4C58}" presName="vert2" presStyleCnt="0"/>
      <dgm:spPr/>
    </dgm:pt>
    <dgm:pt modelId="{8DCE5265-4267-4E3A-88F9-9174F4E8C33D}" type="pres">
      <dgm:prSet presAssocID="{D674080F-38C6-4053-879A-9DDD3ADB4C58}" presName="thinLine2b" presStyleLbl="callout" presStyleIdx="3" presStyleCnt="6"/>
      <dgm:spPr/>
    </dgm:pt>
    <dgm:pt modelId="{F0F68AFE-3AA9-4FFA-812D-7D0BA1D67CE5}" type="pres">
      <dgm:prSet presAssocID="{D674080F-38C6-4053-879A-9DDD3ADB4C58}" presName="vertSpace2b" presStyleCnt="0"/>
      <dgm:spPr/>
    </dgm:pt>
    <dgm:pt modelId="{DB6433CD-F876-4178-8E35-DB955A133FA1}" type="pres">
      <dgm:prSet presAssocID="{90F98817-8327-4994-8874-10EFC0984301}" presName="horz2" presStyleCnt="0"/>
      <dgm:spPr/>
    </dgm:pt>
    <dgm:pt modelId="{CAE0E730-E821-44BC-893B-7B293D9B4A0B}" type="pres">
      <dgm:prSet presAssocID="{90F98817-8327-4994-8874-10EFC0984301}" presName="horzSpace2" presStyleCnt="0"/>
      <dgm:spPr/>
    </dgm:pt>
    <dgm:pt modelId="{EC7D0D18-16AC-41C8-A538-DFE3A26BB38D}" type="pres">
      <dgm:prSet presAssocID="{90F98817-8327-4994-8874-10EFC0984301}" presName="tx2" presStyleLbl="revTx" presStyleIdx="6" presStyleCnt="9"/>
      <dgm:spPr/>
    </dgm:pt>
    <dgm:pt modelId="{D29CD68B-8C09-4942-974F-10014E851674}" type="pres">
      <dgm:prSet presAssocID="{90F98817-8327-4994-8874-10EFC0984301}" presName="vert2" presStyleCnt="0"/>
      <dgm:spPr/>
    </dgm:pt>
    <dgm:pt modelId="{DCACD5D5-B611-4F17-8D20-6C05DFEFCB99}" type="pres">
      <dgm:prSet presAssocID="{90F98817-8327-4994-8874-10EFC0984301}" presName="thinLine2b" presStyleLbl="callout" presStyleIdx="4" presStyleCnt="6"/>
      <dgm:spPr/>
    </dgm:pt>
    <dgm:pt modelId="{57531A73-1C22-49ED-BBD1-C8D38CB0FA04}" type="pres">
      <dgm:prSet presAssocID="{90F98817-8327-4994-8874-10EFC0984301}" presName="vertSpace2b" presStyleCnt="0"/>
      <dgm:spPr/>
    </dgm:pt>
    <dgm:pt modelId="{672737DD-8BC3-4113-925C-FDD8745BBEC4}" type="pres">
      <dgm:prSet presAssocID="{802D4794-D38E-4C0D-9F19-04878578C1CB}" presName="thickLine" presStyleLbl="alignNode1" presStyleIdx="2" presStyleCnt="3"/>
      <dgm:spPr/>
    </dgm:pt>
    <dgm:pt modelId="{9FD3387E-9F4A-4A99-AF23-DF8AE5AB46DB}" type="pres">
      <dgm:prSet presAssocID="{802D4794-D38E-4C0D-9F19-04878578C1CB}" presName="horz1" presStyleCnt="0"/>
      <dgm:spPr/>
    </dgm:pt>
    <dgm:pt modelId="{CDC82186-1DFA-4863-AEA0-9BDD3BF57706}" type="pres">
      <dgm:prSet presAssocID="{802D4794-D38E-4C0D-9F19-04878578C1CB}" presName="tx1" presStyleLbl="revTx" presStyleIdx="7" presStyleCnt="9"/>
      <dgm:spPr/>
    </dgm:pt>
    <dgm:pt modelId="{9C9B750B-8A26-47CA-A88C-507CAAB86FDA}" type="pres">
      <dgm:prSet presAssocID="{802D4794-D38E-4C0D-9F19-04878578C1CB}" presName="vert1" presStyleCnt="0"/>
      <dgm:spPr/>
    </dgm:pt>
    <dgm:pt modelId="{3A3CE564-34F9-477C-8D91-CDBB7B41E3AA}" type="pres">
      <dgm:prSet presAssocID="{3BF3756A-22C4-4390-83AE-4A1435E16F9F}" presName="vertSpace2a" presStyleCnt="0"/>
      <dgm:spPr/>
    </dgm:pt>
    <dgm:pt modelId="{7AEED232-ED14-4375-BF26-197851D285A1}" type="pres">
      <dgm:prSet presAssocID="{3BF3756A-22C4-4390-83AE-4A1435E16F9F}" presName="horz2" presStyleCnt="0"/>
      <dgm:spPr/>
    </dgm:pt>
    <dgm:pt modelId="{82920647-C9A2-430E-84C3-DC0C912F0484}" type="pres">
      <dgm:prSet presAssocID="{3BF3756A-22C4-4390-83AE-4A1435E16F9F}" presName="horzSpace2" presStyleCnt="0"/>
      <dgm:spPr/>
    </dgm:pt>
    <dgm:pt modelId="{8109749E-5B91-4065-9D3E-A0CB5E39A02B}" type="pres">
      <dgm:prSet presAssocID="{3BF3756A-22C4-4390-83AE-4A1435E16F9F}" presName="tx2" presStyleLbl="revTx" presStyleIdx="8" presStyleCnt="9"/>
      <dgm:spPr/>
    </dgm:pt>
    <dgm:pt modelId="{17EC19C7-57E7-4C5F-982D-466B89208BAB}" type="pres">
      <dgm:prSet presAssocID="{3BF3756A-22C4-4390-83AE-4A1435E16F9F}" presName="vert2" presStyleCnt="0"/>
      <dgm:spPr/>
    </dgm:pt>
    <dgm:pt modelId="{267FBC4B-F26C-402D-BFDC-95E220FEB860}" type="pres">
      <dgm:prSet presAssocID="{3BF3756A-22C4-4390-83AE-4A1435E16F9F}" presName="thinLine2b" presStyleLbl="callout" presStyleIdx="5" presStyleCnt="6"/>
      <dgm:spPr/>
    </dgm:pt>
    <dgm:pt modelId="{81598FE0-0ED8-4FCB-8DDE-43C7DA7F40DA}" type="pres">
      <dgm:prSet presAssocID="{3BF3756A-22C4-4390-83AE-4A1435E16F9F}" presName="vertSpace2b" presStyleCnt="0"/>
      <dgm:spPr/>
    </dgm:pt>
  </dgm:ptLst>
  <dgm:cxnLst>
    <dgm:cxn modelId="{D2468A3F-B65E-4433-AB48-BF37E3E7D5C0}" srcId="{F333F5DA-FC1B-4809-86B6-215B0D58BC71}" destId="{345E88B7-25EC-48CB-A21E-4A875FF893F6}" srcOrd="1" destOrd="0" parTransId="{90392FBC-5B3C-4F7E-AA2D-372A5D250DC2}" sibTransId="{B93E8986-8E8D-47DB-9D4E-706404E97261}"/>
    <dgm:cxn modelId="{7D2A905B-B7A7-4D9B-B179-A7A24144C7FE}" type="presOf" srcId="{D674080F-38C6-4053-879A-9DDD3ADB4C58}" destId="{293BBD0E-CB6E-48CF-B294-6FB394DC6820}" srcOrd="0" destOrd="0" presId="urn:microsoft.com/office/officeart/2008/layout/LinedList"/>
    <dgm:cxn modelId="{8A6D616B-AFE7-4549-9815-1F8D5E423733}" type="presOf" srcId="{50881A1F-F1FB-4729-B8E8-C22ABA481B7D}" destId="{D5026014-E08B-4C66-93B5-3C57CD0DD7AA}" srcOrd="0" destOrd="0" presId="urn:microsoft.com/office/officeart/2008/layout/LinedList"/>
    <dgm:cxn modelId="{3A2C5D5A-FF42-4CBC-A168-BBC124CA300A}" type="presOf" srcId="{3BF3756A-22C4-4390-83AE-4A1435E16F9F}" destId="{8109749E-5B91-4065-9D3E-A0CB5E39A02B}" srcOrd="0" destOrd="0" presId="urn:microsoft.com/office/officeart/2008/layout/LinedList"/>
    <dgm:cxn modelId="{69D52F89-EC73-42A7-8E36-48B9DBB2052C}" type="presOf" srcId="{2E71AE13-A267-4C2D-AC39-1B619C0EC827}" destId="{7842646E-17AC-49D8-A233-7E53EBD77326}" srcOrd="0" destOrd="0" presId="urn:microsoft.com/office/officeart/2008/layout/LinedList"/>
    <dgm:cxn modelId="{AD73168D-B6BE-49C1-894C-EB560DA1B589}" srcId="{345E88B7-25EC-48CB-A21E-4A875FF893F6}" destId="{90F98817-8327-4994-8874-10EFC0984301}" srcOrd="1" destOrd="0" parTransId="{B2C91E04-49C1-463F-8705-1EE1DF3E0C27}" sibTransId="{995611A9-A81A-4B99-94D7-B5DFA762B673}"/>
    <dgm:cxn modelId="{C2CA6D9F-8D80-49A0-B54E-6B406AF640DE}" srcId="{345E88B7-25EC-48CB-A21E-4A875FF893F6}" destId="{D674080F-38C6-4053-879A-9DDD3ADB4C58}" srcOrd="0" destOrd="0" parTransId="{931AD4E2-2DCB-4414-87AA-60F5C1D62674}" sibTransId="{4E38B209-6EC7-4B2F-A826-6C20D2077C59}"/>
    <dgm:cxn modelId="{F78CD1A7-BD86-4FFD-96B1-903C87126BFA}" type="presOf" srcId="{345E88B7-25EC-48CB-A21E-4A875FF893F6}" destId="{CAF03DB4-6C93-4483-BBA1-0998D2924118}" srcOrd="0" destOrd="0" presId="urn:microsoft.com/office/officeart/2008/layout/LinedList"/>
    <dgm:cxn modelId="{A60B26B4-5F22-465A-A106-A2DF3C04EB1F}" srcId="{802D4794-D38E-4C0D-9F19-04878578C1CB}" destId="{3BF3756A-22C4-4390-83AE-4A1435E16F9F}" srcOrd="0" destOrd="0" parTransId="{0EDB9F8C-705E-4990-B6EE-FFDE5DF3B183}" sibTransId="{E7E842AF-287F-4D56-A86F-8D00879C54A9}"/>
    <dgm:cxn modelId="{8A46B3B4-B9DB-4C62-AEF3-9BEBE159BC1A}" type="presOf" srcId="{FAF387B8-08F9-4E76-9346-C623FFF542F2}" destId="{767A03B9-1EE7-40A5-AF0E-44AEA2FBCF6C}" srcOrd="0" destOrd="0" presId="urn:microsoft.com/office/officeart/2008/layout/LinedList"/>
    <dgm:cxn modelId="{C3CAC9B4-5442-4111-9A6F-9F8B4DBC3CEC}" srcId="{F333F5DA-FC1B-4809-86B6-215B0D58BC71}" destId="{802D4794-D38E-4C0D-9F19-04878578C1CB}" srcOrd="2" destOrd="0" parTransId="{F1E76670-7D9E-434F-AD1C-2EB94742D54C}" sibTransId="{EE49E928-9517-46B6-A61C-C1CEDEBD980E}"/>
    <dgm:cxn modelId="{0A0349B6-90B7-4BAF-BF68-B1EC6331C37C}" srcId="{F333F5DA-FC1B-4809-86B6-215B0D58BC71}" destId="{2E71AE13-A267-4C2D-AC39-1B619C0EC827}" srcOrd="0" destOrd="0" parTransId="{ABEF2E52-23C9-42E0-AFA3-9D00219A3802}" sibTransId="{44AC1C96-398E-4C48-A2CB-EF78514E11E1}"/>
    <dgm:cxn modelId="{737978CA-DF01-4BF0-9F60-6D7982657933}" type="presOf" srcId="{F333F5DA-FC1B-4809-86B6-215B0D58BC71}" destId="{A4DC1D0D-4A24-4052-99B2-484D1AECF826}" srcOrd="0" destOrd="0" presId="urn:microsoft.com/office/officeart/2008/layout/LinedList"/>
    <dgm:cxn modelId="{E769C4CB-D62C-483C-B877-FA757CF21248}" srcId="{2E71AE13-A267-4C2D-AC39-1B619C0EC827}" destId="{13A2F7F7-BD4E-4EFB-BB49-A8E317153453}" srcOrd="2" destOrd="0" parTransId="{73F2A2A3-9FCB-489F-8250-DC7BD25752A4}" sibTransId="{C34241E8-B762-43D2-B62C-11FF91BE4925}"/>
    <dgm:cxn modelId="{9130C8CC-7EB7-4F6E-B066-0FB4BB8E549D}" type="presOf" srcId="{802D4794-D38E-4C0D-9F19-04878578C1CB}" destId="{CDC82186-1DFA-4863-AEA0-9BDD3BF57706}" srcOrd="0" destOrd="0" presId="urn:microsoft.com/office/officeart/2008/layout/LinedList"/>
    <dgm:cxn modelId="{6383E9E0-8F4C-48EC-B05A-FB0C8317664D}" type="presOf" srcId="{90F98817-8327-4994-8874-10EFC0984301}" destId="{EC7D0D18-16AC-41C8-A538-DFE3A26BB38D}" srcOrd="0" destOrd="0" presId="urn:microsoft.com/office/officeart/2008/layout/LinedList"/>
    <dgm:cxn modelId="{538162ED-9A29-4F84-8E61-8D87B5A6DD5C}" srcId="{2E71AE13-A267-4C2D-AC39-1B619C0EC827}" destId="{50881A1F-F1FB-4729-B8E8-C22ABA481B7D}" srcOrd="1" destOrd="0" parTransId="{640D128C-9587-40F6-B4F6-9783F2E597AB}" sibTransId="{FE27C68F-16C9-43DA-9E1C-A8A6F42C6091}"/>
    <dgm:cxn modelId="{7EBFEAED-7F12-46AC-B50C-15D61FD73252}" type="presOf" srcId="{13A2F7F7-BD4E-4EFB-BB49-A8E317153453}" destId="{0906D6D2-1080-4A44-94BE-4BD8D1FB484C}" srcOrd="0" destOrd="0" presId="urn:microsoft.com/office/officeart/2008/layout/LinedList"/>
    <dgm:cxn modelId="{5CF564FB-C765-4796-AA89-56A1B60EF19C}" srcId="{2E71AE13-A267-4C2D-AC39-1B619C0EC827}" destId="{FAF387B8-08F9-4E76-9346-C623FFF542F2}" srcOrd="0" destOrd="0" parTransId="{75512CCE-5DCC-40DD-A3FA-B33F609AAF29}" sibTransId="{8C663E24-0401-422D-BE22-0CFDA43897C0}"/>
    <dgm:cxn modelId="{CEA21D4D-2D97-4221-A633-7531E80B65B6}" type="presParOf" srcId="{A4DC1D0D-4A24-4052-99B2-484D1AECF826}" destId="{FAB048BA-62FC-44F3-A96C-2FDB6CDE8BD4}" srcOrd="0" destOrd="0" presId="urn:microsoft.com/office/officeart/2008/layout/LinedList"/>
    <dgm:cxn modelId="{86EF02A8-525C-4625-80A1-390A9CE1AEFA}" type="presParOf" srcId="{A4DC1D0D-4A24-4052-99B2-484D1AECF826}" destId="{EB316E38-1936-4D76-9276-6B21EE7C76DB}" srcOrd="1" destOrd="0" presId="urn:microsoft.com/office/officeart/2008/layout/LinedList"/>
    <dgm:cxn modelId="{7B824199-C706-4F89-AA41-F336F7A27969}" type="presParOf" srcId="{EB316E38-1936-4D76-9276-6B21EE7C76DB}" destId="{7842646E-17AC-49D8-A233-7E53EBD77326}" srcOrd="0" destOrd="0" presId="urn:microsoft.com/office/officeart/2008/layout/LinedList"/>
    <dgm:cxn modelId="{E74ACFB3-07A5-4F03-8DC3-6E02502D720F}" type="presParOf" srcId="{EB316E38-1936-4D76-9276-6B21EE7C76DB}" destId="{6235FE46-4536-4599-8359-2B01815A0390}" srcOrd="1" destOrd="0" presId="urn:microsoft.com/office/officeart/2008/layout/LinedList"/>
    <dgm:cxn modelId="{3FB2BADD-4BE1-4F28-A08B-3F115A2E99BD}" type="presParOf" srcId="{6235FE46-4536-4599-8359-2B01815A0390}" destId="{3BDFBB9F-E2DD-44FE-8E24-6E69C460DF0F}" srcOrd="0" destOrd="0" presId="urn:microsoft.com/office/officeart/2008/layout/LinedList"/>
    <dgm:cxn modelId="{1E64A759-687F-4E0C-B9AC-089C5B39E8CC}" type="presParOf" srcId="{6235FE46-4536-4599-8359-2B01815A0390}" destId="{E909D230-9BCD-4776-91B6-E8782897C029}" srcOrd="1" destOrd="0" presId="urn:microsoft.com/office/officeart/2008/layout/LinedList"/>
    <dgm:cxn modelId="{665028DF-C9AE-45BC-97CC-E070CB1B1E6B}" type="presParOf" srcId="{E909D230-9BCD-4776-91B6-E8782897C029}" destId="{4DCC8CB3-3B19-435B-8C4F-272E4BB5654E}" srcOrd="0" destOrd="0" presId="urn:microsoft.com/office/officeart/2008/layout/LinedList"/>
    <dgm:cxn modelId="{F958BF09-BB04-4C42-B07F-46A3BC3EB356}" type="presParOf" srcId="{E909D230-9BCD-4776-91B6-E8782897C029}" destId="{767A03B9-1EE7-40A5-AF0E-44AEA2FBCF6C}" srcOrd="1" destOrd="0" presId="urn:microsoft.com/office/officeart/2008/layout/LinedList"/>
    <dgm:cxn modelId="{81D81E46-9F50-4B02-8B6F-9A2600ADAAC4}" type="presParOf" srcId="{E909D230-9BCD-4776-91B6-E8782897C029}" destId="{D9AF7930-1253-4CF0-8BB9-35B2955D74FD}" srcOrd="2" destOrd="0" presId="urn:microsoft.com/office/officeart/2008/layout/LinedList"/>
    <dgm:cxn modelId="{13FC40FD-748E-4091-9A88-BA260EF762BE}" type="presParOf" srcId="{6235FE46-4536-4599-8359-2B01815A0390}" destId="{28ECE78A-99A5-4F4E-97A3-657CEBABFC03}" srcOrd="2" destOrd="0" presId="urn:microsoft.com/office/officeart/2008/layout/LinedList"/>
    <dgm:cxn modelId="{A9306CF9-4305-4B00-936E-62BF191C0917}" type="presParOf" srcId="{6235FE46-4536-4599-8359-2B01815A0390}" destId="{A1A02D8C-F414-478B-8683-7C522C64DE36}" srcOrd="3" destOrd="0" presId="urn:microsoft.com/office/officeart/2008/layout/LinedList"/>
    <dgm:cxn modelId="{353F15B1-2B34-48A1-ADD9-DF683959DBA7}" type="presParOf" srcId="{6235FE46-4536-4599-8359-2B01815A0390}" destId="{834C958A-EA2C-42EB-9457-96355BCBF2A1}" srcOrd="4" destOrd="0" presId="urn:microsoft.com/office/officeart/2008/layout/LinedList"/>
    <dgm:cxn modelId="{F3C2833B-C0E6-40B1-8C21-A450654784DC}" type="presParOf" srcId="{834C958A-EA2C-42EB-9457-96355BCBF2A1}" destId="{73D1A9F3-C4DC-44BC-8687-5CFED1B3F685}" srcOrd="0" destOrd="0" presId="urn:microsoft.com/office/officeart/2008/layout/LinedList"/>
    <dgm:cxn modelId="{68EA82A1-43C6-4243-A57C-0C95FF9EA132}" type="presParOf" srcId="{834C958A-EA2C-42EB-9457-96355BCBF2A1}" destId="{D5026014-E08B-4C66-93B5-3C57CD0DD7AA}" srcOrd="1" destOrd="0" presId="urn:microsoft.com/office/officeart/2008/layout/LinedList"/>
    <dgm:cxn modelId="{AE118BC5-C145-4CAA-82D3-DF11D6E0BAB4}" type="presParOf" srcId="{834C958A-EA2C-42EB-9457-96355BCBF2A1}" destId="{D64E7DF4-EB24-4B82-A4D9-BA884E4DB9D5}" srcOrd="2" destOrd="0" presId="urn:microsoft.com/office/officeart/2008/layout/LinedList"/>
    <dgm:cxn modelId="{C2D3F983-A37E-493D-9127-CD36DA4EC5F7}" type="presParOf" srcId="{6235FE46-4536-4599-8359-2B01815A0390}" destId="{4DEBF251-E482-495E-B255-E530A0308D56}" srcOrd="5" destOrd="0" presId="urn:microsoft.com/office/officeart/2008/layout/LinedList"/>
    <dgm:cxn modelId="{85037270-A476-4755-B731-3F2D05F4FC7B}" type="presParOf" srcId="{6235FE46-4536-4599-8359-2B01815A0390}" destId="{408C9CCE-75EE-4BDE-A8A4-D4CE375AB843}" srcOrd="6" destOrd="0" presId="urn:microsoft.com/office/officeart/2008/layout/LinedList"/>
    <dgm:cxn modelId="{1EE12BAE-4A19-4959-9EBE-D94165658A7E}" type="presParOf" srcId="{6235FE46-4536-4599-8359-2B01815A0390}" destId="{5E5468CF-8FEC-4037-A3F6-8A7DC4F317BD}" srcOrd="7" destOrd="0" presId="urn:microsoft.com/office/officeart/2008/layout/LinedList"/>
    <dgm:cxn modelId="{035B943E-2FDC-4D12-92F9-8F55EBD30907}" type="presParOf" srcId="{5E5468CF-8FEC-4037-A3F6-8A7DC4F317BD}" destId="{71973435-09E5-4FA9-BA63-EDD36AE14F38}" srcOrd="0" destOrd="0" presId="urn:microsoft.com/office/officeart/2008/layout/LinedList"/>
    <dgm:cxn modelId="{048DEBE4-D5FC-471F-8F10-DCA045373B12}" type="presParOf" srcId="{5E5468CF-8FEC-4037-A3F6-8A7DC4F317BD}" destId="{0906D6D2-1080-4A44-94BE-4BD8D1FB484C}" srcOrd="1" destOrd="0" presId="urn:microsoft.com/office/officeart/2008/layout/LinedList"/>
    <dgm:cxn modelId="{C8816D07-AC4B-4713-9514-8EF491FEF7B5}" type="presParOf" srcId="{5E5468CF-8FEC-4037-A3F6-8A7DC4F317BD}" destId="{4B1853E6-5B77-4973-AC3C-F658F75AC623}" srcOrd="2" destOrd="0" presId="urn:microsoft.com/office/officeart/2008/layout/LinedList"/>
    <dgm:cxn modelId="{38591D2B-BB22-4975-8DFE-F15174A68131}" type="presParOf" srcId="{6235FE46-4536-4599-8359-2B01815A0390}" destId="{E77063B8-D478-49A5-A8BB-5C61A69359C5}" srcOrd="8" destOrd="0" presId="urn:microsoft.com/office/officeart/2008/layout/LinedList"/>
    <dgm:cxn modelId="{0B2E1384-ACC9-46E0-AE60-2722DDA04AE1}" type="presParOf" srcId="{6235FE46-4536-4599-8359-2B01815A0390}" destId="{72E6CE12-487A-4628-B508-E982D9FFC0BC}" srcOrd="9" destOrd="0" presId="urn:microsoft.com/office/officeart/2008/layout/LinedList"/>
    <dgm:cxn modelId="{DF30925C-F6D0-4214-A2FC-46F85F19C8B0}" type="presParOf" srcId="{A4DC1D0D-4A24-4052-99B2-484D1AECF826}" destId="{50D804FC-275C-41C0-ABC5-A37CB6D6E2B0}" srcOrd="2" destOrd="0" presId="urn:microsoft.com/office/officeart/2008/layout/LinedList"/>
    <dgm:cxn modelId="{86A0E0FD-15A3-4E38-87F1-50958EAD9D45}" type="presParOf" srcId="{A4DC1D0D-4A24-4052-99B2-484D1AECF826}" destId="{5D314825-7B1E-4EAE-AB0D-A8F0B928A651}" srcOrd="3" destOrd="0" presId="urn:microsoft.com/office/officeart/2008/layout/LinedList"/>
    <dgm:cxn modelId="{40E7DA55-3846-49CA-8C29-60A76C55CA14}" type="presParOf" srcId="{5D314825-7B1E-4EAE-AB0D-A8F0B928A651}" destId="{CAF03DB4-6C93-4483-BBA1-0998D2924118}" srcOrd="0" destOrd="0" presId="urn:microsoft.com/office/officeart/2008/layout/LinedList"/>
    <dgm:cxn modelId="{AE87F052-4833-4E96-9091-2B6064857517}" type="presParOf" srcId="{5D314825-7B1E-4EAE-AB0D-A8F0B928A651}" destId="{3AD7F9A3-A5F5-4F38-9545-42DF9EA11A2F}" srcOrd="1" destOrd="0" presId="urn:microsoft.com/office/officeart/2008/layout/LinedList"/>
    <dgm:cxn modelId="{0850EF74-2B7F-4C93-B107-CA8BC48DC716}" type="presParOf" srcId="{3AD7F9A3-A5F5-4F38-9545-42DF9EA11A2F}" destId="{E713ACCA-D849-4D83-9AC0-AA9B3E67EA78}" srcOrd="0" destOrd="0" presId="urn:microsoft.com/office/officeart/2008/layout/LinedList"/>
    <dgm:cxn modelId="{962BA6BA-BFAC-42AC-9448-8B01AF1D14A5}" type="presParOf" srcId="{3AD7F9A3-A5F5-4F38-9545-42DF9EA11A2F}" destId="{6A1B0E5D-DAFE-43A2-8E53-504F39A658AE}" srcOrd="1" destOrd="0" presId="urn:microsoft.com/office/officeart/2008/layout/LinedList"/>
    <dgm:cxn modelId="{6811C55E-7462-42D4-B52F-33EB73A92F96}" type="presParOf" srcId="{6A1B0E5D-DAFE-43A2-8E53-504F39A658AE}" destId="{886B3B40-8433-44EC-8136-FC8BFEF48ED3}" srcOrd="0" destOrd="0" presId="urn:microsoft.com/office/officeart/2008/layout/LinedList"/>
    <dgm:cxn modelId="{B81A39BF-FB7D-4804-A407-8E4A09D39678}" type="presParOf" srcId="{6A1B0E5D-DAFE-43A2-8E53-504F39A658AE}" destId="{293BBD0E-CB6E-48CF-B294-6FB394DC6820}" srcOrd="1" destOrd="0" presId="urn:microsoft.com/office/officeart/2008/layout/LinedList"/>
    <dgm:cxn modelId="{A49FADD3-6DCC-4341-8097-D181C4F84D36}" type="presParOf" srcId="{6A1B0E5D-DAFE-43A2-8E53-504F39A658AE}" destId="{0C6038CB-04CD-4FF6-A302-59A1D39F85A4}" srcOrd="2" destOrd="0" presId="urn:microsoft.com/office/officeart/2008/layout/LinedList"/>
    <dgm:cxn modelId="{9665993F-EE53-45F6-AEDC-E652138CE310}" type="presParOf" srcId="{3AD7F9A3-A5F5-4F38-9545-42DF9EA11A2F}" destId="{8DCE5265-4267-4E3A-88F9-9174F4E8C33D}" srcOrd="2" destOrd="0" presId="urn:microsoft.com/office/officeart/2008/layout/LinedList"/>
    <dgm:cxn modelId="{2EE819B9-93B3-4DEA-BF12-61F60A3215D8}" type="presParOf" srcId="{3AD7F9A3-A5F5-4F38-9545-42DF9EA11A2F}" destId="{F0F68AFE-3AA9-4FFA-812D-7D0BA1D67CE5}" srcOrd="3" destOrd="0" presId="urn:microsoft.com/office/officeart/2008/layout/LinedList"/>
    <dgm:cxn modelId="{FF0707F5-CA7E-4832-B494-C34DAAECBD33}" type="presParOf" srcId="{3AD7F9A3-A5F5-4F38-9545-42DF9EA11A2F}" destId="{DB6433CD-F876-4178-8E35-DB955A133FA1}" srcOrd="4" destOrd="0" presId="urn:microsoft.com/office/officeart/2008/layout/LinedList"/>
    <dgm:cxn modelId="{8CE6D387-BE25-4F5D-B0CA-8370629B862D}" type="presParOf" srcId="{DB6433CD-F876-4178-8E35-DB955A133FA1}" destId="{CAE0E730-E821-44BC-893B-7B293D9B4A0B}" srcOrd="0" destOrd="0" presId="urn:microsoft.com/office/officeart/2008/layout/LinedList"/>
    <dgm:cxn modelId="{ECB49F70-8210-41C4-92A8-218667F761DB}" type="presParOf" srcId="{DB6433CD-F876-4178-8E35-DB955A133FA1}" destId="{EC7D0D18-16AC-41C8-A538-DFE3A26BB38D}" srcOrd="1" destOrd="0" presId="urn:microsoft.com/office/officeart/2008/layout/LinedList"/>
    <dgm:cxn modelId="{E3268151-38F0-4677-B8F7-B6593E59D882}" type="presParOf" srcId="{DB6433CD-F876-4178-8E35-DB955A133FA1}" destId="{D29CD68B-8C09-4942-974F-10014E851674}" srcOrd="2" destOrd="0" presId="urn:microsoft.com/office/officeart/2008/layout/LinedList"/>
    <dgm:cxn modelId="{DA19CD04-506D-497F-A5D0-8ACCC64862DF}" type="presParOf" srcId="{3AD7F9A3-A5F5-4F38-9545-42DF9EA11A2F}" destId="{DCACD5D5-B611-4F17-8D20-6C05DFEFCB99}" srcOrd="5" destOrd="0" presId="urn:microsoft.com/office/officeart/2008/layout/LinedList"/>
    <dgm:cxn modelId="{C400F6B4-97BC-4E41-A900-B543BC156CC0}" type="presParOf" srcId="{3AD7F9A3-A5F5-4F38-9545-42DF9EA11A2F}" destId="{57531A73-1C22-49ED-BBD1-C8D38CB0FA04}" srcOrd="6" destOrd="0" presId="urn:microsoft.com/office/officeart/2008/layout/LinedList"/>
    <dgm:cxn modelId="{561F39A3-B7C7-4F55-A4D5-6FBF90DD210D}" type="presParOf" srcId="{A4DC1D0D-4A24-4052-99B2-484D1AECF826}" destId="{672737DD-8BC3-4113-925C-FDD8745BBEC4}" srcOrd="4" destOrd="0" presId="urn:microsoft.com/office/officeart/2008/layout/LinedList"/>
    <dgm:cxn modelId="{1A2D978B-222F-4F30-A9E7-96A79FD6B86C}" type="presParOf" srcId="{A4DC1D0D-4A24-4052-99B2-484D1AECF826}" destId="{9FD3387E-9F4A-4A99-AF23-DF8AE5AB46DB}" srcOrd="5" destOrd="0" presId="urn:microsoft.com/office/officeart/2008/layout/LinedList"/>
    <dgm:cxn modelId="{0AB593CF-82BB-46EA-94AF-D38D9BE34E60}" type="presParOf" srcId="{9FD3387E-9F4A-4A99-AF23-DF8AE5AB46DB}" destId="{CDC82186-1DFA-4863-AEA0-9BDD3BF57706}" srcOrd="0" destOrd="0" presId="urn:microsoft.com/office/officeart/2008/layout/LinedList"/>
    <dgm:cxn modelId="{6337FE34-C22C-4E5E-BFB7-7A7B620E61B6}" type="presParOf" srcId="{9FD3387E-9F4A-4A99-AF23-DF8AE5AB46DB}" destId="{9C9B750B-8A26-47CA-A88C-507CAAB86FDA}" srcOrd="1" destOrd="0" presId="urn:microsoft.com/office/officeart/2008/layout/LinedList"/>
    <dgm:cxn modelId="{9D05972F-5B72-414B-BB17-E5E2960C3F74}" type="presParOf" srcId="{9C9B750B-8A26-47CA-A88C-507CAAB86FDA}" destId="{3A3CE564-34F9-477C-8D91-CDBB7B41E3AA}" srcOrd="0" destOrd="0" presId="urn:microsoft.com/office/officeart/2008/layout/LinedList"/>
    <dgm:cxn modelId="{4BB17C60-94F3-4F1A-BDE0-73A0BA1909E4}" type="presParOf" srcId="{9C9B750B-8A26-47CA-A88C-507CAAB86FDA}" destId="{7AEED232-ED14-4375-BF26-197851D285A1}" srcOrd="1" destOrd="0" presId="urn:microsoft.com/office/officeart/2008/layout/LinedList"/>
    <dgm:cxn modelId="{63540FCD-1A76-4159-8B4B-8DF031C03554}" type="presParOf" srcId="{7AEED232-ED14-4375-BF26-197851D285A1}" destId="{82920647-C9A2-430E-84C3-DC0C912F0484}" srcOrd="0" destOrd="0" presId="urn:microsoft.com/office/officeart/2008/layout/LinedList"/>
    <dgm:cxn modelId="{8D219656-6732-4B9B-BE32-2203840E4BFD}" type="presParOf" srcId="{7AEED232-ED14-4375-BF26-197851D285A1}" destId="{8109749E-5B91-4065-9D3E-A0CB5E39A02B}" srcOrd="1" destOrd="0" presId="urn:microsoft.com/office/officeart/2008/layout/LinedList"/>
    <dgm:cxn modelId="{C3BE7FBC-BC2A-48B6-ACC8-C472B8F75548}" type="presParOf" srcId="{7AEED232-ED14-4375-BF26-197851D285A1}" destId="{17EC19C7-57E7-4C5F-982D-466B89208BAB}" srcOrd="2" destOrd="0" presId="urn:microsoft.com/office/officeart/2008/layout/LinedList"/>
    <dgm:cxn modelId="{4B980256-8B5D-4B01-8251-E07FC64C71D1}" type="presParOf" srcId="{9C9B750B-8A26-47CA-A88C-507CAAB86FDA}" destId="{267FBC4B-F26C-402D-BFDC-95E220FEB860}" srcOrd="2" destOrd="0" presId="urn:microsoft.com/office/officeart/2008/layout/LinedList"/>
    <dgm:cxn modelId="{1B2F0651-7B8E-4710-8410-347985FD53C6}" type="presParOf" srcId="{9C9B750B-8A26-47CA-A88C-507CAAB86FDA}" destId="{81598FE0-0ED8-4FCB-8DDE-43C7DA7F40DA}" srcOrd="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23AD648-3C38-4634-ACB8-92EE74FF5313}" type="doc">
      <dgm:prSet loTypeId="urn:microsoft.com/office/officeart/2005/8/layout/hProcess9" loCatId="process" qsTypeId="urn:microsoft.com/office/officeart/2005/8/quickstyle/simple1" qsCatId="simple" csTypeId="urn:microsoft.com/office/officeart/2005/8/colors/accent1_1" csCatId="accent1"/>
      <dgm:spPr/>
      <dgm:t>
        <a:bodyPr/>
        <a:lstStyle/>
        <a:p>
          <a:endParaRPr lang="fi-FI"/>
        </a:p>
      </dgm:t>
    </dgm:pt>
    <dgm:pt modelId="{DF3AE0C2-D6C7-429E-AB2C-042FE877C748}">
      <dgm:prSet/>
      <dgm:spPr/>
      <dgm:t>
        <a:bodyPr/>
        <a:lstStyle/>
        <a:p>
          <a:r>
            <a:rPr lang="en-US" b="1" baseline="0"/>
            <a:t>Assignment (eg corporate restructuring or recapitalization) to an adviser or other contractor, such as underwriter, lawyer or other expert</a:t>
          </a:r>
          <a:endParaRPr lang="fi-FI"/>
        </a:p>
      </dgm:t>
    </dgm:pt>
    <dgm:pt modelId="{D8A52DA4-0352-4397-9F50-2113FAB3AC92}" type="parTrans" cxnId="{ED5D9731-AED9-45D1-A6B0-06F313A1FF64}">
      <dgm:prSet/>
      <dgm:spPr/>
      <dgm:t>
        <a:bodyPr/>
        <a:lstStyle/>
        <a:p>
          <a:endParaRPr lang="fi-FI"/>
        </a:p>
      </dgm:t>
    </dgm:pt>
    <dgm:pt modelId="{2A5A1D28-2991-4B1D-B3C2-F4B99D23E34B}" type="sibTrans" cxnId="{ED5D9731-AED9-45D1-A6B0-06F313A1FF64}">
      <dgm:prSet/>
      <dgm:spPr/>
      <dgm:t>
        <a:bodyPr/>
        <a:lstStyle/>
        <a:p>
          <a:endParaRPr lang="fi-FI"/>
        </a:p>
      </dgm:t>
    </dgm:pt>
    <dgm:pt modelId="{D83B8EFD-66DF-4231-8D0F-8E0DE688769B}">
      <dgm:prSet/>
      <dgm:spPr/>
      <dgm:t>
        <a:bodyPr/>
        <a:lstStyle/>
        <a:p>
          <a:r>
            <a:rPr lang="en-US" b="1" baseline="0"/>
            <a:t>disclosure of inside information in negotiation situations (eg corporate restructuring)</a:t>
          </a:r>
          <a:endParaRPr lang="fi-FI"/>
        </a:p>
      </dgm:t>
    </dgm:pt>
    <dgm:pt modelId="{2B5102C4-FDF9-4621-9347-86ED6D1C8228}" type="parTrans" cxnId="{410051C7-5726-43C5-9EED-A77B01B7E171}">
      <dgm:prSet/>
      <dgm:spPr/>
      <dgm:t>
        <a:bodyPr/>
        <a:lstStyle/>
        <a:p>
          <a:endParaRPr lang="fi-FI"/>
        </a:p>
      </dgm:t>
    </dgm:pt>
    <dgm:pt modelId="{D760500B-9A88-4F32-9DDC-4A6052319143}" type="sibTrans" cxnId="{410051C7-5726-43C5-9EED-A77B01B7E171}">
      <dgm:prSet/>
      <dgm:spPr/>
      <dgm:t>
        <a:bodyPr/>
        <a:lstStyle/>
        <a:p>
          <a:endParaRPr lang="fi-FI"/>
        </a:p>
      </dgm:t>
    </dgm:pt>
    <dgm:pt modelId="{9C4CC2DE-2058-47A3-8FB3-0BE6755A0048}">
      <dgm:prSet/>
      <dgm:spPr/>
      <dgm:t>
        <a:bodyPr/>
        <a:lstStyle/>
        <a:p>
          <a:r>
            <a:rPr lang="en-US" b="1" baseline="0"/>
            <a:t>when the other party has the right to receive information, such as a competition authority, a securities regulator or a public trading operator;</a:t>
          </a:r>
          <a:endParaRPr lang="fi-FI"/>
        </a:p>
      </dgm:t>
    </dgm:pt>
    <dgm:pt modelId="{18971CAE-7A5F-414C-A747-E2BCE6089E8A}" type="parTrans" cxnId="{99B5D535-4A45-445C-9D81-6FA0ECD41CF9}">
      <dgm:prSet/>
      <dgm:spPr/>
      <dgm:t>
        <a:bodyPr/>
        <a:lstStyle/>
        <a:p>
          <a:endParaRPr lang="fi-FI"/>
        </a:p>
      </dgm:t>
    </dgm:pt>
    <dgm:pt modelId="{50838DEB-4233-4930-A1E2-54D6C6FAC1B6}" type="sibTrans" cxnId="{99B5D535-4A45-445C-9D81-6FA0ECD41CF9}">
      <dgm:prSet/>
      <dgm:spPr/>
      <dgm:t>
        <a:bodyPr/>
        <a:lstStyle/>
        <a:p>
          <a:endParaRPr lang="fi-FI"/>
        </a:p>
      </dgm:t>
    </dgm:pt>
    <dgm:pt modelId="{9E80E60B-A293-4ABB-8FC3-535AA673E137}">
      <dgm:prSet/>
      <dgm:spPr/>
      <dgm:t>
        <a:bodyPr/>
        <a:lstStyle/>
        <a:p>
          <a:r>
            <a:rPr lang="en-US" b="1" baseline="0"/>
            <a:t>disclosure of inside information to creditors or potential credit rating agencies when necessary to obtain credit or a credit rating or when their contractual terms so require.</a:t>
          </a:r>
          <a:endParaRPr lang="fi-FI"/>
        </a:p>
      </dgm:t>
    </dgm:pt>
    <dgm:pt modelId="{105EDBB9-465F-4730-95D9-87B8B3C3B852}" type="parTrans" cxnId="{26AD053A-0878-4270-B80B-A6C4CA0CBB2C}">
      <dgm:prSet/>
      <dgm:spPr/>
      <dgm:t>
        <a:bodyPr/>
        <a:lstStyle/>
        <a:p>
          <a:endParaRPr lang="fi-FI"/>
        </a:p>
      </dgm:t>
    </dgm:pt>
    <dgm:pt modelId="{076A3486-A2F7-44F0-A35B-21B0B28F75E4}" type="sibTrans" cxnId="{26AD053A-0878-4270-B80B-A6C4CA0CBB2C}">
      <dgm:prSet/>
      <dgm:spPr/>
      <dgm:t>
        <a:bodyPr/>
        <a:lstStyle/>
        <a:p>
          <a:endParaRPr lang="fi-FI"/>
        </a:p>
      </dgm:t>
    </dgm:pt>
    <dgm:pt modelId="{53314949-EFA1-4ECA-949E-C6839FAC4BFD}">
      <dgm:prSet/>
      <dgm:spPr/>
      <dgm:t>
        <a:bodyPr/>
        <a:lstStyle/>
        <a:p>
          <a:r>
            <a:rPr lang="en-US" b="1" baseline="0" dirty="0"/>
            <a:t>in some cases, the disclosure of inside information to the company’s </a:t>
          </a:r>
          <a:r>
            <a:rPr lang="en-US" b="1" baseline="0" dirty="0">
              <a:solidFill>
                <a:srgbClr val="FF0000"/>
              </a:solidFill>
            </a:rPr>
            <a:t>significant shareholders</a:t>
          </a:r>
          <a:endParaRPr lang="fi-FI" dirty="0">
            <a:solidFill>
              <a:srgbClr val="FF0000"/>
            </a:solidFill>
          </a:endParaRPr>
        </a:p>
      </dgm:t>
    </dgm:pt>
    <dgm:pt modelId="{5910DB73-BD85-4794-A240-3ED5D480AFD3}" type="parTrans" cxnId="{18506FCD-E73C-4F3D-B64F-19950D39451A}">
      <dgm:prSet/>
      <dgm:spPr/>
      <dgm:t>
        <a:bodyPr/>
        <a:lstStyle/>
        <a:p>
          <a:endParaRPr lang="fi-FI"/>
        </a:p>
      </dgm:t>
    </dgm:pt>
    <dgm:pt modelId="{C6FEE903-3B9D-420A-91E9-B7B0FC5AADEA}" type="sibTrans" cxnId="{18506FCD-E73C-4F3D-B64F-19950D39451A}">
      <dgm:prSet/>
      <dgm:spPr/>
      <dgm:t>
        <a:bodyPr/>
        <a:lstStyle/>
        <a:p>
          <a:endParaRPr lang="fi-FI"/>
        </a:p>
      </dgm:t>
    </dgm:pt>
    <dgm:pt modelId="{FB37CF9F-A517-43C4-A8E2-E1BC23D9F001}" type="pres">
      <dgm:prSet presAssocID="{923AD648-3C38-4634-ACB8-92EE74FF5313}" presName="CompostProcess" presStyleCnt="0">
        <dgm:presLayoutVars>
          <dgm:dir/>
          <dgm:resizeHandles val="exact"/>
        </dgm:presLayoutVars>
      </dgm:prSet>
      <dgm:spPr/>
    </dgm:pt>
    <dgm:pt modelId="{EAEA885E-B885-4FD0-AB0D-D5C36118A502}" type="pres">
      <dgm:prSet presAssocID="{923AD648-3C38-4634-ACB8-92EE74FF5313}" presName="arrow" presStyleLbl="bgShp" presStyleIdx="0" presStyleCnt="1"/>
      <dgm:spPr/>
    </dgm:pt>
    <dgm:pt modelId="{02F875D2-DDBE-401F-A196-2DBE84B7B74A}" type="pres">
      <dgm:prSet presAssocID="{923AD648-3C38-4634-ACB8-92EE74FF5313}" presName="linearProcess" presStyleCnt="0"/>
      <dgm:spPr/>
    </dgm:pt>
    <dgm:pt modelId="{0304F4B2-5105-4D8A-ACDE-11EAA95AE070}" type="pres">
      <dgm:prSet presAssocID="{DF3AE0C2-D6C7-429E-AB2C-042FE877C748}" presName="textNode" presStyleLbl="node1" presStyleIdx="0" presStyleCnt="5">
        <dgm:presLayoutVars>
          <dgm:bulletEnabled val="1"/>
        </dgm:presLayoutVars>
      </dgm:prSet>
      <dgm:spPr/>
    </dgm:pt>
    <dgm:pt modelId="{08B2B638-4812-4FFD-9B68-F9BCE261FAB0}" type="pres">
      <dgm:prSet presAssocID="{2A5A1D28-2991-4B1D-B3C2-F4B99D23E34B}" presName="sibTrans" presStyleCnt="0"/>
      <dgm:spPr/>
    </dgm:pt>
    <dgm:pt modelId="{E87AE6B6-C70C-4502-8AF5-D02CF1631594}" type="pres">
      <dgm:prSet presAssocID="{D83B8EFD-66DF-4231-8D0F-8E0DE688769B}" presName="textNode" presStyleLbl="node1" presStyleIdx="1" presStyleCnt="5">
        <dgm:presLayoutVars>
          <dgm:bulletEnabled val="1"/>
        </dgm:presLayoutVars>
      </dgm:prSet>
      <dgm:spPr/>
    </dgm:pt>
    <dgm:pt modelId="{A24AD1D6-750C-40A1-A582-20204EA7523B}" type="pres">
      <dgm:prSet presAssocID="{D760500B-9A88-4F32-9DDC-4A6052319143}" presName="sibTrans" presStyleCnt="0"/>
      <dgm:spPr/>
    </dgm:pt>
    <dgm:pt modelId="{25265FE9-D3E2-4B7A-925D-9D056BF52E1A}" type="pres">
      <dgm:prSet presAssocID="{9C4CC2DE-2058-47A3-8FB3-0BE6755A0048}" presName="textNode" presStyleLbl="node1" presStyleIdx="2" presStyleCnt="5">
        <dgm:presLayoutVars>
          <dgm:bulletEnabled val="1"/>
        </dgm:presLayoutVars>
      </dgm:prSet>
      <dgm:spPr/>
    </dgm:pt>
    <dgm:pt modelId="{472FE12D-A90B-4955-8115-593C150B049E}" type="pres">
      <dgm:prSet presAssocID="{50838DEB-4233-4930-A1E2-54D6C6FAC1B6}" presName="sibTrans" presStyleCnt="0"/>
      <dgm:spPr/>
    </dgm:pt>
    <dgm:pt modelId="{971804DC-6AA4-42DB-A7CF-60305C70CE7C}" type="pres">
      <dgm:prSet presAssocID="{9E80E60B-A293-4ABB-8FC3-535AA673E137}" presName="textNode" presStyleLbl="node1" presStyleIdx="3" presStyleCnt="5">
        <dgm:presLayoutVars>
          <dgm:bulletEnabled val="1"/>
        </dgm:presLayoutVars>
      </dgm:prSet>
      <dgm:spPr/>
    </dgm:pt>
    <dgm:pt modelId="{31D24BDF-CE5C-4576-A6E5-94519857FDE3}" type="pres">
      <dgm:prSet presAssocID="{076A3486-A2F7-44F0-A35B-21B0B28F75E4}" presName="sibTrans" presStyleCnt="0"/>
      <dgm:spPr/>
    </dgm:pt>
    <dgm:pt modelId="{604FA158-5FAD-4C3F-B70B-0BA36BBE250F}" type="pres">
      <dgm:prSet presAssocID="{53314949-EFA1-4ECA-949E-C6839FAC4BFD}" presName="textNode" presStyleLbl="node1" presStyleIdx="4" presStyleCnt="5">
        <dgm:presLayoutVars>
          <dgm:bulletEnabled val="1"/>
        </dgm:presLayoutVars>
      </dgm:prSet>
      <dgm:spPr/>
    </dgm:pt>
  </dgm:ptLst>
  <dgm:cxnLst>
    <dgm:cxn modelId="{3C5A2218-58A4-414A-9499-42AA1E4345E0}" type="presOf" srcId="{9E80E60B-A293-4ABB-8FC3-535AA673E137}" destId="{971804DC-6AA4-42DB-A7CF-60305C70CE7C}" srcOrd="0" destOrd="0" presId="urn:microsoft.com/office/officeart/2005/8/layout/hProcess9"/>
    <dgm:cxn modelId="{C84ECB26-34E7-4C7B-AE79-3E49B69B763C}" type="presOf" srcId="{DF3AE0C2-D6C7-429E-AB2C-042FE877C748}" destId="{0304F4B2-5105-4D8A-ACDE-11EAA95AE070}" srcOrd="0" destOrd="0" presId="urn:microsoft.com/office/officeart/2005/8/layout/hProcess9"/>
    <dgm:cxn modelId="{ED5D9731-AED9-45D1-A6B0-06F313A1FF64}" srcId="{923AD648-3C38-4634-ACB8-92EE74FF5313}" destId="{DF3AE0C2-D6C7-429E-AB2C-042FE877C748}" srcOrd="0" destOrd="0" parTransId="{D8A52DA4-0352-4397-9F50-2113FAB3AC92}" sibTransId="{2A5A1D28-2991-4B1D-B3C2-F4B99D23E34B}"/>
    <dgm:cxn modelId="{99B5D535-4A45-445C-9D81-6FA0ECD41CF9}" srcId="{923AD648-3C38-4634-ACB8-92EE74FF5313}" destId="{9C4CC2DE-2058-47A3-8FB3-0BE6755A0048}" srcOrd="2" destOrd="0" parTransId="{18971CAE-7A5F-414C-A747-E2BCE6089E8A}" sibTransId="{50838DEB-4233-4930-A1E2-54D6C6FAC1B6}"/>
    <dgm:cxn modelId="{26AD053A-0878-4270-B80B-A6C4CA0CBB2C}" srcId="{923AD648-3C38-4634-ACB8-92EE74FF5313}" destId="{9E80E60B-A293-4ABB-8FC3-535AA673E137}" srcOrd="3" destOrd="0" parTransId="{105EDBB9-465F-4730-95D9-87B8B3C3B852}" sibTransId="{076A3486-A2F7-44F0-A35B-21B0B28F75E4}"/>
    <dgm:cxn modelId="{8D9C0B42-8D62-47CC-A214-9E380D13DC57}" type="presOf" srcId="{53314949-EFA1-4ECA-949E-C6839FAC4BFD}" destId="{604FA158-5FAD-4C3F-B70B-0BA36BBE250F}" srcOrd="0" destOrd="0" presId="urn:microsoft.com/office/officeart/2005/8/layout/hProcess9"/>
    <dgm:cxn modelId="{466B0477-02D4-4E5E-98BA-8E1EF001E870}" type="presOf" srcId="{9C4CC2DE-2058-47A3-8FB3-0BE6755A0048}" destId="{25265FE9-D3E2-4B7A-925D-9D056BF52E1A}" srcOrd="0" destOrd="0" presId="urn:microsoft.com/office/officeart/2005/8/layout/hProcess9"/>
    <dgm:cxn modelId="{410051C7-5726-43C5-9EED-A77B01B7E171}" srcId="{923AD648-3C38-4634-ACB8-92EE74FF5313}" destId="{D83B8EFD-66DF-4231-8D0F-8E0DE688769B}" srcOrd="1" destOrd="0" parTransId="{2B5102C4-FDF9-4621-9347-86ED6D1C8228}" sibTransId="{D760500B-9A88-4F32-9DDC-4A6052319143}"/>
    <dgm:cxn modelId="{18506FCD-E73C-4F3D-B64F-19950D39451A}" srcId="{923AD648-3C38-4634-ACB8-92EE74FF5313}" destId="{53314949-EFA1-4ECA-949E-C6839FAC4BFD}" srcOrd="4" destOrd="0" parTransId="{5910DB73-BD85-4794-A240-3ED5D480AFD3}" sibTransId="{C6FEE903-3B9D-420A-91E9-B7B0FC5AADEA}"/>
    <dgm:cxn modelId="{C8DC8ED5-0AE8-44E1-9BFD-039024E6904A}" type="presOf" srcId="{923AD648-3C38-4634-ACB8-92EE74FF5313}" destId="{FB37CF9F-A517-43C4-A8E2-E1BC23D9F001}" srcOrd="0" destOrd="0" presId="urn:microsoft.com/office/officeart/2005/8/layout/hProcess9"/>
    <dgm:cxn modelId="{E5260AEA-5176-4F60-B892-0A82A36F4B54}" type="presOf" srcId="{D83B8EFD-66DF-4231-8D0F-8E0DE688769B}" destId="{E87AE6B6-C70C-4502-8AF5-D02CF1631594}" srcOrd="0" destOrd="0" presId="urn:microsoft.com/office/officeart/2005/8/layout/hProcess9"/>
    <dgm:cxn modelId="{DED93582-8C88-4A7A-9115-5275D56C45C3}" type="presParOf" srcId="{FB37CF9F-A517-43C4-A8E2-E1BC23D9F001}" destId="{EAEA885E-B885-4FD0-AB0D-D5C36118A502}" srcOrd="0" destOrd="0" presId="urn:microsoft.com/office/officeart/2005/8/layout/hProcess9"/>
    <dgm:cxn modelId="{13298CCF-3CF0-4936-805A-A0DE8E9A790D}" type="presParOf" srcId="{FB37CF9F-A517-43C4-A8E2-E1BC23D9F001}" destId="{02F875D2-DDBE-401F-A196-2DBE84B7B74A}" srcOrd="1" destOrd="0" presId="urn:microsoft.com/office/officeart/2005/8/layout/hProcess9"/>
    <dgm:cxn modelId="{30B2CF45-BB7A-4DD5-A7A7-C8B39F64C15F}" type="presParOf" srcId="{02F875D2-DDBE-401F-A196-2DBE84B7B74A}" destId="{0304F4B2-5105-4D8A-ACDE-11EAA95AE070}" srcOrd="0" destOrd="0" presId="urn:microsoft.com/office/officeart/2005/8/layout/hProcess9"/>
    <dgm:cxn modelId="{98318A25-E33B-4F40-97BA-E6A512637903}" type="presParOf" srcId="{02F875D2-DDBE-401F-A196-2DBE84B7B74A}" destId="{08B2B638-4812-4FFD-9B68-F9BCE261FAB0}" srcOrd="1" destOrd="0" presId="urn:microsoft.com/office/officeart/2005/8/layout/hProcess9"/>
    <dgm:cxn modelId="{32EEAFBA-5B8A-42A6-9C2F-BF734403A321}" type="presParOf" srcId="{02F875D2-DDBE-401F-A196-2DBE84B7B74A}" destId="{E87AE6B6-C70C-4502-8AF5-D02CF1631594}" srcOrd="2" destOrd="0" presId="urn:microsoft.com/office/officeart/2005/8/layout/hProcess9"/>
    <dgm:cxn modelId="{C6B675AF-8836-4D79-A201-0FC4CDBD03F9}" type="presParOf" srcId="{02F875D2-DDBE-401F-A196-2DBE84B7B74A}" destId="{A24AD1D6-750C-40A1-A582-20204EA7523B}" srcOrd="3" destOrd="0" presId="urn:microsoft.com/office/officeart/2005/8/layout/hProcess9"/>
    <dgm:cxn modelId="{CA8037A0-9D48-470B-AF6A-A9418FE4DE8E}" type="presParOf" srcId="{02F875D2-DDBE-401F-A196-2DBE84B7B74A}" destId="{25265FE9-D3E2-4B7A-925D-9D056BF52E1A}" srcOrd="4" destOrd="0" presId="urn:microsoft.com/office/officeart/2005/8/layout/hProcess9"/>
    <dgm:cxn modelId="{8773E254-7879-4ADA-8D6F-B0B4E4E62559}" type="presParOf" srcId="{02F875D2-DDBE-401F-A196-2DBE84B7B74A}" destId="{472FE12D-A90B-4955-8115-593C150B049E}" srcOrd="5" destOrd="0" presId="urn:microsoft.com/office/officeart/2005/8/layout/hProcess9"/>
    <dgm:cxn modelId="{6D8BC571-8290-4085-B077-3ECBD8D4324A}" type="presParOf" srcId="{02F875D2-DDBE-401F-A196-2DBE84B7B74A}" destId="{971804DC-6AA4-42DB-A7CF-60305C70CE7C}" srcOrd="6" destOrd="0" presId="urn:microsoft.com/office/officeart/2005/8/layout/hProcess9"/>
    <dgm:cxn modelId="{9188978A-DFAA-4562-89EE-803F022282F0}" type="presParOf" srcId="{02F875D2-DDBE-401F-A196-2DBE84B7B74A}" destId="{31D24BDF-CE5C-4576-A6E5-94519857FDE3}" srcOrd="7" destOrd="0" presId="urn:microsoft.com/office/officeart/2005/8/layout/hProcess9"/>
    <dgm:cxn modelId="{D996D4E5-CE7F-42E2-8322-625DB9D01AB0}" type="presParOf" srcId="{02F875D2-DDBE-401F-A196-2DBE84B7B74A}" destId="{604FA158-5FAD-4C3F-B70B-0BA36BBE250F}"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9435E00-AF2C-40DB-80A7-575D4C34722A}" type="doc">
      <dgm:prSet loTypeId="urn:microsoft.com/office/officeart/2005/8/layout/hierarchy4" loCatId="list" qsTypeId="urn:microsoft.com/office/officeart/2005/8/quickstyle/simple1" qsCatId="simple" csTypeId="urn:microsoft.com/office/officeart/2005/8/colors/accent1_1" csCatId="accent1" phldr="1"/>
      <dgm:spPr/>
      <dgm:t>
        <a:bodyPr/>
        <a:lstStyle/>
        <a:p>
          <a:endParaRPr lang="fi-FI"/>
        </a:p>
      </dgm:t>
    </dgm:pt>
    <dgm:pt modelId="{B314757F-ADBA-43BA-B872-D19E01FCC0AB}">
      <dgm:prSet/>
      <dgm:spPr/>
      <dgm:t>
        <a:bodyPr/>
        <a:lstStyle/>
        <a:p>
          <a:r>
            <a:rPr lang="en-US" baseline="0"/>
            <a:t>Cases within the meaning of Article 17 (4) (a) of the Market Abuse Regulation where the immediate disclosure of inside information would be likely to jeopardize the legitimate interests of the issuer may include, but are not limited to, the following:</a:t>
          </a:r>
          <a:endParaRPr lang="fi-FI"/>
        </a:p>
      </dgm:t>
    </dgm:pt>
    <dgm:pt modelId="{06BC71FA-1569-4BBA-A4F4-BE77A08E92D1}" type="parTrans" cxnId="{B7D7A147-5C46-4D69-A0E5-13CC3B716661}">
      <dgm:prSet/>
      <dgm:spPr/>
      <dgm:t>
        <a:bodyPr/>
        <a:lstStyle/>
        <a:p>
          <a:endParaRPr lang="fi-FI"/>
        </a:p>
      </dgm:t>
    </dgm:pt>
    <dgm:pt modelId="{6C20F118-A36D-458E-B136-94E356E6CD2E}" type="sibTrans" cxnId="{B7D7A147-5C46-4D69-A0E5-13CC3B716661}">
      <dgm:prSet/>
      <dgm:spPr/>
      <dgm:t>
        <a:bodyPr/>
        <a:lstStyle/>
        <a:p>
          <a:endParaRPr lang="fi-FI"/>
        </a:p>
      </dgm:t>
    </dgm:pt>
    <dgm:pt modelId="{94DAD4C3-AEEB-4D67-9535-A39E76AB5B5E}">
      <dgm:prSet/>
      <dgm:spPr/>
      <dgm:t>
        <a:bodyPr/>
        <a:lstStyle/>
        <a:p>
          <a:r>
            <a:rPr lang="en-US" baseline="0" dirty="0"/>
            <a:t>a. The issuer is in </a:t>
          </a:r>
          <a:r>
            <a:rPr lang="en-US" baseline="0" dirty="0">
              <a:solidFill>
                <a:srgbClr val="FF0000"/>
              </a:solidFill>
            </a:rPr>
            <a:t>negotiations</a:t>
          </a:r>
          <a:r>
            <a:rPr lang="en-US" baseline="0" dirty="0"/>
            <a:t> that are likely to jeopardize the outcome of immediate disclosure. Examples include negotiations related to </a:t>
          </a:r>
          <a:r>
            <a:rPr lang="en-US" baseline="0" dirty="0">
              <a:solidFill>
                <a:srgbClr val="FF0000"/>
              </a:solidFill>
            </a:rPr>
            <a:t>mergers, acquisitions</a:t>
          </a:r>
          <a:r>
            <a:rPr lang="en-US" baseline="0" dirty="0"/>
            <a:t>, demergers and divestitures, acquisitions or disposals of large assets or businesses, restructuring and corporate </a:t>
          </a:r>
          <a:r>
            <a:rPr lang="en-US" baseline="0" dirty="0" err="1"/>
            <a:t>reorganisations</a:t>
          </a:r>
          <a:r>
            <a:rPr lang="en-US" baseline="0" dirty="0"/>
            <a:t>.</a:t>
          </a:r>
          <a:endParaRPr lang="fi-FI" dirty="0"/>
        </a:p>
      </dgm:t>
    </dgm:pt>
    <dgm:pt modelId="{0E823AD0-D7AA-47D0-96DD-78D0D3DF0FFA}" type="parTrans" cxnId="{78759844-2CB7-4362-B8F5-C9FB4E46DA1E}">
      <dgm:prSet/>
      <dgm:spPr/>
      <dgm:t>
        <a:bodyPr/>
        <a:lstStyle/>
        <a:p>
          <a:endParaRPr lang="fi-FI"/>
        </a:p>
      </dgm:t>
    </dgm:pt>
    <dgm:pt modelId="{C5C03DC6-95DE-4314-8585-D89545863E4F}" type="sibTrans" cxnId="{78759844-2CB7-4362-B8F5-C9FB4E46DA1E}">
      <dgm:prSet/>
      <dgm:spPr/>
      <dgm:t>
        <a:bodyPr/>
        <a:lstStyle/>
        <a:p>
          <a:endParaRPr lang="fi-FI"/>
        </a:p>
      </dgm:t>
    </dgm:pt>
    <dgm:pt modelId="{1353218D-0B58-4B13-8212-995B58A044CA}">
      <dgm:prSet/>
      <dgm:spPr/>
      <dgm:t>
        <a:bodyPr/>
        <a:lstStyle/>
        <a:p>
          <a:r>
            <a:rPr lang="en-US" baseline="0" dirty="0"/>
            <a:t>b. There is a serious and immediate threat to the financial </a:t>
          </a:r>
          <a:r>
            <a:rPr lang="en-US" baseline="0" dirty="0">
              <a:solidFill>
                <a:srgbClr val="FF0000"/>
              </a:solidFill>
            </a:rPr>
            <a:t>viability</a:t>
          </a:r>
          <a:r>
            <a:rPr lang="en-US" baseline="0" dirty="0"/>
            <a:t> of the issuer which, however, does not give rise to the application of insolvency law, and the immediate disclosure of inside information could seriously harm the interests of current and potential shareholders by jeopardizing the completion of negotiations aimed at securing the strengthening of the financial position of the issuer.</a:t>
          </a:r>
          <a:endParaRPr lang="fi-FI" dirty="0"/>
        </a:p>
      </dgm:t>
    </dgm:pt>
    <dgm:pt modelId="{A4F03723-52E1-4A83-8CA0-19C0A4DAC539}" type="parTrans" cxnId="{616494B4-FD8B-4F1C-80B1-E2266EE7EBC0}">
      <dgm:prSet/>
      <dgm:spPr/>
      <dgm:t>
        <a:bodyPr/>
        <a:lstStyle/>
        <a:p>
          <a:endParaRPr lang="fi-FI"/>
        </a:p>
      </dgm:t>
    </dgm:pt>
    <dgm:pt modelId="{6CFC205B-F68D-4788-BDF6-82DA2C296DFD}" type="sibTrans" cxnId="{616494B4-FD8B-4F1C-80B1-E2266EE7EBC0}">
      <dgm:prSet/>
      <dgm:spPr/>
      <dgm:t>
        <a:bodyPr/>
        <a:lstStyle/>
        <a:p>
          <a:endParaRPr lang="fi-FI"/>
        </a:p>
      </dgm:t>
    </dgm:pt>
    <dgm:pt modelId="{8429D415-F12A-42E2-B741-AD435D9B1709}" type="pres">
      <dgm:prSet presAssocID="{F9435E00-AF2C-40DB-80A7-575D4C34722A}" presName="Name0" presStyleCnt="0">
        <dgm:presLayoutVars>
          <dgm:chPref val="1"/>
          <dgm:dir/>
          <dgm:animOne val="branch"/>
          <dgm:animLvl val="lvl"/>
          <dgm:resizeHandles/>
        </dgm:presLayoutVars>
      </dgm:prSet>
      <dgm:spPr/>
    </dgm:pt>
    <dgm:pt modelId="{5880A0F5-A6C6-4787-B18A-5BE3EAB2A6B5}" type="pres">
      <dgm:prSet presAssocID="{B314757F-ADBA-43BA-B872-D19E01FCC0AB}" presName="vertOne" presStyleCnt="0"/>
      <dgm:spPr/>
    </dgm:pt>
    <dgm:pt modelId="{A57C3548-04B8-4946-83C3-CBF69E2C2926}" type="pres">
      <dgm:prSet presAssocID="{B314757F-ADBA-43BA-B872-D19E01FCC0AB}" presName="txOne" presStyleLbl="node0" presStyleIdx="0" presStyleCnt="1">
        <dgm:presLayoutVars>
          <dgm:chPref val="3"/>
        </dgm:presLayoutVars>
      </dgm:prSet>
      <dgm:spPr/>
    </dgm:pt>
    <dgm:pt modelId="{47DB4772-B840-4FF7-AA7E-B3BAA74204FF}" type="pres">
      <dgm:prSet presAssocID="{B314757F-ADBA-43BA-B872-D19E01FCC0AB}" presName="parTransOne" presStyleCnt="0"/>
      <dgm:spPr/>
    </dgm:pt>
    <dgm:pt modelId="{583736D7-E3C1-4E57-A0BE-9C1F82C68AED}" type="pres">
      <dgm:prSet presAssocID="{B314757F-ADBA-43BA-B872-D19E01FCC0AB}" presName="horzOne" presStyleCnt="0"/>
      <dgm:spPr/>
    </dgm:pt>
    <dgm:pt modelId="{8ED242D5-079D-4342-A5CA-01E5CAEFDC6F}" type="pres">
      <dgm:prSet presAssocID="{94DAD4C3-AEEB-4D67-9535-A39E76AB5B5E}" presName="vertTwo" presStyleCnt="0"/>
      <dgm:spPr/>
    </dgm:pt>
    <dgm:pt modelId="{F5901156-183F-471B-8AF0-D5F510DCD131}" type="pres">
      <dgm:prSet presAssocID="{94DAD4C3-AEEB-4D67-9535-A39E76AB5B5E}" presName="txTwo" presStyleLbl="node2" presStyleIdx="0" presStyleCnt="2">
        <dgm:presLayoutVars>
          <dgm:chPref val="3"/>
        </dgm:presLayoutVars>
      </dgm:prSet>
      <dgm:spPr/>
    </dgm:pt>
    <dgm:pt modelId="{4EC8E8D1-25B1-442C-AD8F-A0AA57BA9A49}" type="pres">
      <dgm:prSet presAssocID="{94DAD4C3-AEEB-4D67-9535-A39E76AB5B5E}" presName="horzTwo" presStyleCnt="0"/>
      <dgm:spPr/>
    </dgm:pt>
    <dgm:pt modelId="{CF406E91-8C78-4F2C-8B8B-4C3635879BBC}" type="pres">
      <dgm:prSet presAssocID="{C5C03DC6-95DE-4314-8585-D89545863E4F}" presName="sibSpaceTwo" presStyleCnt="0"/>
      <dgm:spPr/>
    </dgm:pt>
    <dgm:pt modelId="{2CBEE375-2990-481F-BE8B-695276C89BEE}" type="pres">
      <dgm:prSet presAssocID="{1353218D-0B58-4B13-8212-995B58A044CA}" presName="vertTwo" presStyleCnt="0"/>
      <dgm:spPr/>
    </dgm:pt>
    <dgm:pt modelId="{77743FE7-D3E8-41A0-B6A5-50E63D804914}" type="pres">
      <dgm:prSet presAssocID="{1353218D-0B58-4B13-8212-995B58A044CA}" presName="txTwo" presStyleLbl="node2" presStyleIdx="1" presStyleCnt="2">
        <dgm:presLayoutVars>
          <dgm:chPref val="3"/>
        </dgm:presLayoutVars>
      </dgm:prSet>
      <dgm:spPr/>
    </dgm:pt>
    <dgm:pt modelId="{3A8A00AC-CD9B-4BE2-9E3F-2D9FE4EEF1C9}" type="pres">
      <dgm:prSet presAssocID="{1353218D-0B58-4B13-8212-995B58A044CA}" presName="horzTwo" presStyleCnt="0"/>
      <dgm:spPr/>
    </dgm:pt>
  </dgm:ptLst>
  <dgm:cxnLst>
    <dgm:cxn modelId="{A9697311-C380-46C7-8153-B6B93C9FAEE5}" type="presOf" srcId="{B314757F-ADBA-43BA-B872-D19E01FCC0AB}" destId="{A57C3548-04B8-4946-83C3-CBF69E2C2926}" srcOrd="0" destOrd="0" presId="urn:microsoft.com/office/officeart/2005/8/layout/hierarchy4"/>
    <dgm:cxn modelId="{78759844-2CB7-4362-B8F5-C9FB4E46DA1E}" srcId="{B314757F-ADBA-43BA-B872-D19E01FCC0AB}" destId="{94DAD4C3-AEEB-4D67-9535-A39E76AB5B5E}" srcOrd="0" destOrd="0" parTransId="{0E823AD0-D7AA-47D0-96DD-78D0D3DF0FFA}" sibTransId="{C5C03DC6-95DE-4314-8585-D89545863E4F}"/>
    <dgm:cxn modelId="{B7D7A147-5C46-4D69-A0E5-13CC3B716661}" srcId="{F9435E00-AF2C-40DB-80A7-575D4C34722A}" destId="{B314757F-ADBA-43BA-B872-D19E01FCC0AB}" srcOrd="0" destOrd="0" parTransId="{06BC71FA-1569-4BBA-A4F4-BE77A08E92D1}" sibTransId="{6C20F118-A36D-458E-B136-94E356E6CD2E}"/>
    <dgm:cxn modelId="{7B8C2383-F4D6-4431-91C3-D7C303C4F220}" type="presOf" srcId="{94DAD4C3-AEEB-4D67-9535-A39E76AB5B5E}" destId="{F5901156-183F-471B-8AF0-D5F510DCD131}" srcOrd="0" destOrd="0" presId="urn:microsoft.com/office/officeart/2005/8/layout/hierarchy4"/>
    <dgm:cxn modelId="{C674F39B-4953-4B05-8F09-1FD0291F32CD}" type="presOf" srcId="{F9435E00-AF2C-40DB-80A7-575D4C34722A}" destId="{8429D415-F12A-42E2-B741-AD435D9B1709}" srcOrd="0" destOrd="0" presId="urn:microsoft.com/office/officeart/2005/8/layout/hierarchy4"/>
    <dgm:cxn modelId="{F54ADDA6-C1D5-4AE7-9A5B-69F18ABBF764}" type="presOf" srcId="{1353218D-0B58-4B13-8212-995B58A044CA}" destId="{77743FE7-D3E8-41A0-B6A5-50E63D804914}" srcOrd="0" destOrd="0" presId="urn:microsoft.com/office/officeart/2005/8/layout/hierarchy4"/>
    <dgm:cxn modelId="{616494B4-FD8B-4F1C-80B1-E2266EE7EBC0}" srcId="{B314757F-ADBA-43BA-B872-D19E01FCC0AB}" destId="{1353218D-0B58-4B13-8212-995B58A044CA}" srcOrd="1" destOrd="0" parTransId="{A4F03723-52E1-4A83-8CA0-19C0A4DAC539}" sibTransId="{6CFC205B-F68D-4788-BDF6-82DA2C296DFD}"/>
    <dgm:cxn modelId="{A1E67A1D-DB9E-4292-8169-C24359A81B11}" type="presParOf" srcId="{8429D415-F12A-42E2-B741-AD435D9B1709}" destId="{5880A0F5-A6C6-4787-B18A-5BE3EAB2A6B5}" srcOrd="0" destOrd="0" presId="urn:microsoft.com/office/officeart/2005/8/layout/hierarchy4"/>
    <dgm:cxn modelId="{AD5ECD2A-F8FE-4CAC-8F3A-84032F25A4B3}" type="presParOf" srcId="{5880A0F5-A6C6-4787-B18A-5BE3EAB2A6B5}" destId="{A57C3548-04B8-4946-83C3-CBF69E2C2926}" srcOrd="0" destOrd="0" presId="urn:microsoft.com/office/officeart/2005/8/layout/hierarchy4"/>
    <dgm:cxn modelId="{00D2ED8A-B3FE-43E7-9B35-D40C2470AC44}" type="presParOf" srcId="{5880A0F5-A6C6-4787-B18A-5BE3EAB2A6B5}" destId="{47DB4772-B840-4FF7-AA7E-B3BAA74204FF}" srcOrd="1" destOrd="0" presId="urn:microsoft.com/office/officeart/2005/8/layout/hierarchy4"/>
    <dgm:cxn modelId="{8AA03D04-DBD9-4223-AA67-279FD92B6D98}" type="presParOf" srcId="{5880A0F5-A6C6-4787-B18A-5BE3EAB2A6B5}" destId="{583736D7-E3C1-4E57-A0BE-9C1F82C68AED}" srcOrd="2" destOrd="0" presId="urn:microsoft.com/office/officeart/2005/8/layout/hierarchy4"/>
    <dgm:cxn modelId="{8C27A429-23D6-4631-AE92-C885B2F6D173}" type="presParOf" srcId="{583736D7-E3C1-4E57-A0BE-9C1F82C68AED}" destId="{8ED242D5-079D-4342-A5CA-01E5CAEFDC6F}" srcOrd="0" destOrd="0" presId="urn:microsoft.com/office/officeart/2005/8/layout/hierarchy4"/>
    <dgm:cxn modelId="{48DB779E-CF12-4D64-8E6B-3F52E23FB861}" type="presParOf" srcId="{8ED242D5-079D-4342-A5CA-01E5CAEFDC6F}" destId="{F5901156-183F-471B-8AF0-D5F510DCD131}" srcOrd="0" destOrd="0" presId="urn:microsoft.com/office/officeart/2005/8/layout/hierarchy4"/>
    <dgm:cxn modelId="{98A57F15-2AB4-43BC-8633-8FE43F3C82CD}" type="presParOf" srcId="{8ED242D5-079D-4342-A5CA-01E5CAEFDC6F}" destId="{4EC8E8D1-25B1-442C-AD8F-A0AA57BA9A49}" srcOrd="1" destOrd="0" presId="urn:microsoft.com/office/officeart/2005/8/layout/hierarchy4"/>
    <dgm:cxn modelId="{97FC7B90-9879-4741-A12F-64685D9F2588}" type="presParOf" srcId="{583736D7-E3C1-4E57-A0BE-9C1F82C68AED}" destId="{CF406E91-8C78-4F2C-8B8B-4C3635879BBC}" srcOrd="1" destOrd="0" presId="urn:microsoft.com/office/officeart/2005/8/layout/hierarchy4"/>
    <dgm:cxn modelId="{10DAB4A1-CB90-47CC-A3FD-A236BAF8EAB7}" type="presParOf" srcId="{583736D7-E3C1-4E57-A0BE-9C1F82C68AED}" destId="{2CBEE375-2990-481F-BE8B-695276C89BEE}" srcOrd="2" destOrd="0" presId="urn:microsoft.com/office/officeart/2005/8/layout/hierarchy4"/>
    <dgm:cxn modelId="{5C63A12D-FC8F-4E10-ACE9-488C4DBF39CF}" type="presParOf" srcId="{2CBEE375-2990-481F-BE8B-695276C89BEE}" destId="{77743FE7-D3E8-41A0-B6A5-50E63D804914}" srcOrd="0" destOrd="0" presId="urn:microsoft.com/office/officeart/2005/8/layout/hierarchy4"/>
    <dgm:cxn modelId="{E7D8DAD6-FEC2-4AF2-8C5C-B06B21A3CCE2}" type="presParOf" srcId="{2CBEE375-2990-481F-BE8B-695276C89BEE}" destId="{3A8A00AC-CD9B-4BE2-9E3F-2D9FE4EEF1C9}" srcOrd="1" destOrd="0" presId="urn:microsoft.com/office/officeart/2005/8/layout/hierarchy4"/>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80F8EC2-6BF7-4F64-8C90-C273FD545356}"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2826E9E8-7ED1-4D30-83C8-37B82C23464C}">
      <dgm:prSet/>
      <dgm:spPr/>
      <dgm:t>
        <a:bodyPr/>
        <a:lstStyle/>
        <a:p>
          <a:r>
            <a:rPr lang="en-US" b="1" baseline="0" dirty="0"/>
            <a:t>c. Insider information relates to a decision or agreement made by the issuer's governing body, the entry into force of which </a:t>
          </a:r>
          <a:r>
            <a:rPr lang="en-US" b="1" baseline="0" dirty="0">
              <a:solidFill>
                <a:srgbClr val="FF0000"/>
              </a:solidFill>
            </a:rPr>
            <a:t>requires the approval of another body of the issuer</a:t>
          </a:r>
          <a:r>
            <a:rPr lang="en-US" b="1" baseline="0" dirty="0"/>
            <a:t>, </a:t>
          </a:r>
          <a:r>
            <a:rPr lang="en-US" b="1" baseline="0" dirty="0">
              <a:solidFill>
                <a:srgbClr val="FF0000"/>
              </a:solidFill>
            </a:rPr>
            <a:t>other than the general meeting</a:t>
          </a:r>
          <a:r>
            <a:rPr lang="en-US" b="1" baseline="0" dirty="0"/>
            <a:t>, in accordance with national law or the issuer's articles of association, provided that:</a:t>
          </a:r>
          <a:endParaRPr lang="fi-FI" dirty="0"/>
        </a:p>
      </dgm:t>
    </dgm:pt>
    <dgm:pt modelId="{290581A2-9A21-4B0D-A1E1-C5C539B3DF0E}" type="parTrans" cxnId="{5BB48099-B47C-4DDF-856E-9196D4310D50}">
      <dgm:prSet/>
      <dgm:spPr/>
      <dgm:t>
        <a:bodyPr/>
        <a:lstStyle/>
        <a:p>
          <a:endParaRPr lang="fi-FI"/>
        </a:p>
      </dgm:t>
    </dgm:pt>
    <dgm:pt modelId="{313B9FBD-116F-4B81-8AED-CEB7CA367A16}" type="sibTrans" cxnId="{5BB48099-B47C-4DDF-856E-9196D4310D50}">
      <dgm:prSet/>
      <dgm:spPr/>
      <dgm:t>
        <a:bodyPr/>
        <a:lstStyle/>
        <a:p>
          <a:endParaRPr lang="fi-FI"/>
        </a:p>
      </dgm:t>
    </dgm:pt>
    <dgm:pt modelId="{C17B8FB3-4FB3-4097-8A3E-FAD7428557A5}">
      <dgm:prSet/>
      <dgm:spPr/>
      <dgm:t>
        <a:bodyPr/>
        <a:lstStyle/>
        <a:p>
          <a:r>
            <a:rPr lang="en-US" baseline="0"/>
            <a:t>i. the immediate disclosure of that information before such a final decision would jeopardize the proper assessment of the information by the public;</a:t>
          </a:r>
          <a:endParaRPr lang="fi-FI"/>
        </a:p>
      </dgm:t>
    </dgm:pt>
    <dgm:pt modelId="{6B6203D6-425A-4F2B-B062-ADB222C14E71}" type="parTrans" cxnId="{AF113162-B189-4766-A7AA-23320700DF8B}">
      <dgm:prSet/>
      <dgm:spPr/>
      <dgm:t>
        <a:bodyPr/>
        <a:lstStyle/>
        <a:p>
          <a:endParaRPr lang="fi-FI"/>
        </a:p>
      </dgm:t>
    </dgm:pt>
    <dgm:pt modelId="{0CA030DC-4642-4EC2-B45E-AB49B057F7F0}" type="sibTrans" cxnId="{AF113162-B189-4766-A7AA-23320700DF8B}">
      <dgm:prSet/>
      <dgm:spPr/>
      <dgm:t>
        <a:bodyPr/>
        <a:lstStyle/>
        <a:p>
          <a:endParaRPr lang="fi-FI"/>
        </a:p>
      </dgm:t>
    </dgm:pt>
    <dgm:pt modelId="{2A5DAB9C-0AFE-4DAF-ADFD-70E560A4D88B}">
      <dgm:prSet/>
      <dgm:spPr/>
      <dgm:t>
        <a:bodyPr/>
        <a:lstStyle/>
        <a:p>
          <a:r>
            <a:rPr lang="en-US" baseline="0"/>
            <a:t>ii. the issuer has arranged for a final decision to be made as soon as possible.</a:t>
          </a:r>
          <a:endParaRPr lang="fi-FI"/>
        </a:p>
      </dgm:t>
    </dgm:pt>
    <dgm:pt modelId="{60C8A5EC-7DED-4129-B49D-DF5D95C7956D}" type="parTrans" cxnId="{36B38613-0C01-4502-B052-AF2126EE67D2}">
      <dgm:prSet/>
      <dgm:spPr/>
      <dgm:t>
        <a:bodyPr/>
        <a:lstStyle/>
        <a:p>
          <a:endParaRPr lang="fi-FI"/>
        </a:p>
      </dgm:t>
    </dgm:pt>
    <dgm:pt modelId="{206123D0-89C5-488C-9392-6E044451CDC8}" type="sibTrans" cxnId="{36B38613-0C01-4502-B052-AF2126EE67D2}">
      <dgm:prSet/>
      <dgm:spPr/>
      <dgm:t>
        <a:bodyPr/>
        <a:lstStyle/>
        <a:p>
          <a:endParaRPr lang="fi-FI"/>
        </a:p>
      </dgm:t>
    </dgm:pt>
    <dgm:pt modelId="{609ECAB6-F321-46BB-9DF3-5DDDF1840FB7}">
      <dgm:prSet/>
      <dgm:spPr/>
      <dgm:t>
        <a:bodyPr/>
        <a:lstStyle/>
        <a:p>
          <a:r>
            <a:rPr lang="en-US" b="1" baseline="0" dirty="0"/>
            <a:t>d. The </a:t>
          </a:r>
          <a:r>
            <a:rPr lang="en-US" b="1" baseline="0" dirty="0">
              <a:solidFill>
                <a:srgbClr val="FF0000"/>
              </a:solidFill>
            </a:rPr>
            <a:t>product or invention has been developed </a:t>
          </a:r>
          <a:r>
            <a:rPr lang="en-US" b="1" baseline="0" dirty="0"/>
            <a:t>by the issuer and the immediate disclosure of that information would be likely to jeopardize the issuer's intellectual property rights.</a:t>
          </a:r>
          <a:endParaRPr lang="fi-FI" dirty="0"/>
        </a:p>
      </dgm:t>
    </dgm:pt>
    <dgm:pt modelId="{78BB1ACA-BB04-4D00-A686-6109D5D311A8}" type="parTrans" cxnId="{C9A79A8D-961A-4535-B213-048C955D38A0}">
      <dgm:prSet/>
      <dgm:spPr/>
      <dgm:t>
        <a:bodyPr/>
        <a:lstStyle/>
        <a:p>
          <a:endParaRPr lang="fi-FI"/>
        </a:p>
      </dgm:t>
    </dgm:pt>
    <dgm:pt modelId="{6D8BB92A-38F3-4C02-9EEE-9DFA59A30128}" type="sibTrans" cxnId="{C9A79A8D-961A-4535-B213-048C955D38A0}">
      <dgm:prSet/>
      <dgm:spPr/>
      <dgm:t>
        <a:bodyPr/>
        <a:lstStyle/>
        <a:p>
          <a:endParaRPr lang="fi-FI"/>
        </a:p>
      </dgm:t>
    </dgm:pt>
    <dgm:pt modelId="{E7EB9A1A-64CA-4E7C-91A3-564D1E6DBE12}">
      <dgm:prSet/>
      <dgm:spPr/>
      <dgm:t>
        <a:bodyPr/>
        <a:lstStyle/>
        <a:p>
          <a:r>
            <a:rPr lang="en-US" b="1" baseline="0" dirty="0"/>
            <a:t>e. The issuer plans to </a:t>
          </a:r>
          <a:r>
            <a:rPr lang="en-US" b="1" baseline="0" dirty="0">
              <a:solidFill>
                <a:srgbClr val="FF0000"/>
              </a:solidFill>
            </a:rPr>
            <a:t>buy or sell </a:t>
          </a:r>
          <a:r>
            <a:rPr lang="en-US" b="1" baseline="0" dirty="0"/>
            <a:t>a significant interest in </a:t>
          </a:r>
          <a:r>
            <a:rPr lang="en-US" b="1" baseline="0" dirty="0">
              <a:solidFill>
                <a:srgbClr val="FF0000"/>
              </a:solidFill>
            </a:rPr>
            <a:t>another company </a:t>
          </a:r>
          <a:r>
            <a:rPr lang="en-US" b="1" baseline="0" dirty="0"/>
            <a:t>and disclosure of that information is likely to jeopardize the realization of the plan.</a:t>
          </a:r>
          <a:endParaRPr lang="fi-FI" dirty="0"/>
        </a:p>
      </dgm:t>
    </dgm:pt>
    <dgm:pt modelId="{5770AE7D-E519-419D-8384-A2145D3251DB}" type="parTrans" cxnId="{343DD5DF-0162-401E-8397-B131CF0DF8E4}">
      <dgm:prSet/>
      <dgm:spPr/>
      <dgm:t>
        <a:bodyPr/>
        <a:lstStyle/>
        <a:p>
          <a:endParaRPr lang="fi-FI"/>
        </a:p>
      </dgm:t>
    </dgm:pt>
    <dgm:pt modelId="{C45A1A3C-E985-411F-B894-E19AE455F893}" type="sibTrans" cxnId="{343DD5DF-0162-401E-8397-B131CF0DF8E4}">
      <dgm:prSet/>
      <dgm:spPr/>
      <dgm:t>
        <a:bodyPr/>
        <a:lstStyle/>
        <a:p>
          <a:endParaRPr lang="fi-FI"/>
        </a:p>
      </dgm:t>
    </dgm:pt>
    <dgm:pt modelId="{0A30120E-91A1-4E38-8ED5-1FB0FBE90059}">
      <dgm:prSet/>
      <dgm:spPr/>
      <dgm:t>
        <a:bodyPr/>
        <a:lstStyle/>
        <a:p>
          <a:r>
            <a:rPr lang="en-US" b="1" baseline="0" dirty="0"/>
            <a:t>f. A previously notified transaction requires the </a:t>
          </a:r>
          <a:r>
            <a:rPr lang="en-US" b="1" baseline="0" dirty="0">
              <a:solidFill>
                <a:srgbClr val="FF0000"/>
              </a:solidFill>
            </a:rPr>
            <a:t>approval of a public authority</a:t>
          </a:r>
          <a:r>
            <a:rPr lang="en-US" b="1" baseline="0" dirty="0"/>
            <a:t>, and such approval is subject to additional requirements, the immediate disclosure of which would be likely to affect the issuer's ability to meet those requirements and thus prevent the final realization of the agreement or transaction.</a:t>
          </a:r>
          <a:endParaRPr lang="fi-FI" dirty="0"/>
        </a:p>
      </dgm:t>
    </dgm:pt>
    <dgm:pt modelId="{D0C8FC3D-325F-4A9B-9FD2-18C4504EFA87}" type="parTrans" cxnId="{F2BF6926-4893-430F-868E-D3608163C8C9}">
      <dgm:prSet/>
      <dgm:spPr/>
      <dgm:t>
        <a:bodyPr/>
        <a:lstStyle/>
        <a:p>
          <a:endParaRPr lang="fi-FI"/>
        </a:p>
      </dgm:t>
    </dgm:pt>
    <dgm:pt modelId="{3329FFC3-9DCE-40AA-8546-99226B9B7E98}" type="sibTrans" cxnId="{F2BF6926-4893-430F-868E-D3608163C8C9}">
      <dgm:prSet/>
      <dgm:spPr/>
      <dgm:t>
        <a:bodyPr/>
        <a:lstStyle/>
        <a:p>
          <a:endParaRPr lang="fi-FI"/>
        </a:p>
      </dgm:t>
    </dgm:pt>
    <dgm:pt modelId="{54711631-D640-4659-9FFA-11487765D824}" type="pres">
      <dgm:prSet presAssocID="{080F8EC2-6BF7-4F64-8C90-C273FD545356}" presName="vert0" presStyleCnt="0">
        <dgm:presLayoutVars>
          <dgm:dir/>
          <dgm:animOne val="branch"/>
          <dgm:animLvl val="lvl"/>
        </dgm:presLayoutVars>
      </dgm:prSet>
      <dgm:spPr/>
    </dgm:pt>
    <dgm:pt modelId="{60B85CA6-DCC2-43C6-AA83-1A6CAF63CE70}" type="pres">
      <dgm:prSet presAssocID="{2826E9E8-7ED1-4D30-83C8-37B82C23464C}" presName="thickLine" presStyleLbl="alignNode1" presStyleIdx="0" presStyleCnt="4"/>
      <dgm:spPr/>
    </dgm:pt>
    <dgm:pt modelId="{20364098-8C47-4DE4-8599-9F7C8D3A33D2}" type="pres">
      <dgm:prSet presAssocID="{2826E9E8-7ED1-4D30-83C8-37B82C23464C}" presName="horz1" presStyleCnt="0"/>
      <dgm:spPr/>
    </dgm:pt>
    <dgm:pt modelId="{B35523F2-831A-45E8-8C44-199F672F3451}" type="pres">
      <dgm:prSet presAssocID="{2826E9E8-7ED1-4D30-83C8-37B82C23464C}" presName="tx1" presStyleLbl="revTx" presStyleIdx="0" presStyleCnt="6"/>
      <dgm:spPr/>
    </dgm:pt>
    <dgm:pt modelId="{2303C35C-971E-4A74-AF4B-87532FD8AA61}" type="pres">
      <dgm:prSet presAssocID="{2826E9E8-7ED1-4D30-83C8-37B82C23464C}" presName="vert1" presStyleCnt="0"/>
      <dgm:spPr/>
    </dgm:pt>
    <dgm:pt modelId="{14EB36E4-18CD-4AEA-9741-F0BE4546C1AB}" type="pres">
      <dgm:prSet presAssocID="{C17B8FB3-4FB3-4097-8A3E-FAD7428557A5}" presName="vertSpace2a" presStyleCnt="0"/>
      <dgm:spPr/>
    </dgm:pt>
    <dgm:pt modelId="{3656431E-C6FC-46CF-9912-37A3F10C55CC}" type="pres">
      <dgm:prSet presAssocID="{C17B8FB3-4FB3-4097-8A3E-FAD7428557A5}" presName="horz2" presStyleCnt="0"/>
      <dgm:spPr/>
    </dgm:pt>
    <dgm:pt modelId="{B33A93C1-6B83-4B64-95FC-C6EDDE419884}" type="pres">
      <dgm:prSet presAssocID="{C17B8FB3-4FB3-4097-8A3E-FAD7428557A5}" presName="horzSpace2" presStyleCnt="0"/>
      <dgm:spPr/>
    </dgm:pt>
    <dgm:pt modelId="{7AB54411-B4A7-41EA-8F22-0EAC10F67B11}" type="pres">
      <dgm:prSet presAssocID="{C17B8FB3-4FB3-4097-8A3E-FAD7428557A5}" presName="tx2" presStyleLbl="revTx" presStyleIdx="1" presStyleCnt="6"/>
      <dgm:spPr/>
    </dgm:pt>
    <dgm:pt modelId="{C4AD1FBE-F7A6-4270-85C7-DDA71DA49C8F}" type="pres">
      <dgm:prSet presAssocID="{C17B8FB3-4FB3-4097-8A3E-FAD7428557A5}" presName="vert2" presStyleCnt="0"/>
      <dgm:spPr/>
    </dgm:pt>
    <dgm:pt modelId="{4E7EB1C6-86EF-423A-B9B2-E2B20B2EE88A}" type="pres">
      <dgm:prSet presAssocID="{C17B8FB3-4FB3-4097-8A3E-FAD7428557A5}" presName="thinLine2b" presStyleLbl="callout" presStyleIdx="0" presStyleCnt="2"/>
      <dgm:spPr/>
    </dgm:pt>
    <dgm:pt modelId="{228D1403-ADC2-4F3E-99AD-EE4D456F9948}" type="pres">
      <dgm:prSet presAssocID="{C17B8FB3-4FB3-4097-8A3E-FAD7428557A5}" presName="vertSpace2b" presStyleCnt="0"/>
      <dgm:spPr/>
    </dgm:pt>
    <dgm:pt modelId="{F9EC82E7-3A18-4B7C-872E-4208A4188D76}" type="pres">
      <dgm:prSet presAssocID="{2A5DAB9C-0AFE-4DAF-ADFD-70E560A4D88B}" presName="horz2" presStyleCnt="0"/>
      <dgm:spPr/>
    </dgm:pt>
    <dgm:pt modelId="{75CA7A3F-4467-47B8-948A-17D8C10972DE}" type="pres">
      <dgm:prSet presAssocID="{2A5DAB9C-0AFE-4DAF-ADFD-70E560A4D88B}" presName="horzSpace2" presStyleCnt="0"/>
      <dgm:spPr/>
    </dgm:pt>
    <dgm:pt modelId="{421D7AFE-12D6-4949-AAFF-0B4FB7B323E3}" type="pres">
      <dgm:prSet presAssocID="{2A5DAB9C-0AFE-4DAF-ADFD-70E560A4D88B}" presName="tx2" presStyleLbl="revTx" presStyleIdx="2" presStyleCnt="6"/>
      <dgm:spPr/>
    </dgm:pt>
    <dgm:pt modelId="{6ADEE99C-A66B-4E93-8587-FA8C3450C502}" type="pres">
      <dgm:prSet presAssocID="{2A5DAB9C-0AFE-4DAF-ADFD-70E560A4D88B}" presName="vert2" presStyleCnt="0"/>
      <dgm:spPr/>
    </dgm:pt>
    <dgm:pt modelId="{0D082D90-CE79-4336-88F9-2437C52C6E70}" type="pres">
      <dgm:prSet presAssocID="{2A5DAB9C-0AFE-4DAF-ADFD-70E560A4D88B}" presName="thinLine2b" presStyleLbl="callout" presStyleIdx="1" presStyleCnt="2"/>
      <dgm:spPr/>
    </dgm:pt>
    <dgm:pt modelId="{0E3BB1F0-0138-432D-ADEF-05A1BAA503A1}" type="pres">
      <dgm:prSet presAssocID="{2A5DAB9C-0AFE-4DAF-ADFD-70E560A4D88B}" presName="vertSpace2b" presStyleCnt="0"/>
      <dgm:spPr/>
    </dgm:pt>
    <dgm:pt modelId="{C141B007-1345-47D6-BD9C-A8DDDD4CA883}" type="pres">
      <dgm:prSet presAssocID="{609ECAB6-F321-46BB-9DF3-5DDDF1840FB7}" presName="thickLine" presStyleLbl="alignNode1" presStyleIdx="1" presStyleCnt="4"/>
      <dgm:spPr/>
    </dgm:pt>
    <dgm:pt modelId="{7FBFC8E2-B112-45A6-8C8C-243751AD52F7}" type="pres">
      <dgm:prSet presAssocID="{609ECAB6-F321-46BB-9DF3-5DDDF1840FB7}" presName="horz1" presStyleCnt="0"/>
      <dgm:spPr/>
    </dgm:pt>
    <dgm:pt modelId="{BC98C88E-4B2B-4F6F-B1C2-0BDF5A7FFEF4}" type="pres">
      <dgm:prSet presAssocID="{609ECAB6-F321-46BB-9DF3-5DDDF1840FB7}" presName="tx1" presStyleLbl="revTx" presStyleIdx="3" presStyleCnt="6"/>
      <dgm:spPr/>
    </dgm:pt>
    <dgm:pt modelId="{F3B5121F-AC85-43A2-83AC-6E03EA068512}" type="pres">
      <dgm:prSet presAssocID="{609ECAB6-F321-46BB-9DF3-5DDDF1840FB7}" presName="vert1" presStyleCnt="0"/>
      <dgm:spPr/>
    </dgm:pt>
    <dgm:pt modelId="{58EE2323-2583-49B1-BA3D-ADE0A53B16A8}" type="pres">
      <dgm:prSet presAssocID="{E7EB9A1A-64CA-4E7C-91A3-564D1E6DBE12}" presName="thickLine" presStyleLbl="alignNode1" presStyleIdx="2" presStyleCnt="4"/>
      <dgm:spPr/>
    </dgm:pt>
    <dgm:pt modelId="{962FF404-222C-4B8C-AC5E-5C4BE86C52EB}" type="pres">
      <dgm:prSet presAssocID="{E7EB9A1A-64CA-4E7C-91A3-564D1E6DBE12}" presName="horz1" presStyleCnt="0"/>
      <dgm:spPr/>
    </dgm:pt>
    <dgm:pt modelId="{6849AD25-9C7E-4083-B262-2C4DB35491B5}" type="pres">
      <dgm:prSet presAssocID="{E7EB9A1A-64CA-4E7C-91A3-564D1E6DBE12}" presName="tx1" presStyleLbl="revTx" presStyleIdx="4" presStyleCnt="6"/>
      <dgm:spPr/>
    </dgm:pt>
    <dgm:pt modelId="{2734F864-7600-492C-807B-D8E5C2815052}" type="pres">
      <dgm:prSet presAssocID="{E7EB9A1A-64CA-4E7C-91A3-564D1E6DBE12}" presName="vert1" presStyleCnt="0"/>
      <dgm:spPr/>
    </dgm:pt>
    <dgm:pt modelId="{46FA5BD8-F554-4809-A195-4BAA84D3058D}" type="pres">
      <dgm:prSet presAssocID="{0A30120E-91A1-4E38-8ED5-1FB0FBE90059}" presName="thickLine" presStyleLbl="alignNode1" presStyleIdx="3" presStyleCnt="4"/>
      <dgm:spPr/>
    </dgm:pt>
    <dgm:pt modelId="{A620DFC7-E5A9-4312-A33B-530D9AAD5C55}" type="pres">
      <dgm:prSet presAssocID="{0A30120E-91A1-4E38-8ED5-1FB0FBE90059}" presName="horz1" presStyleCnt="0"/>
      <dgm:spPr/>
    </dgm:pt>
    <dgm:pt modelId="{25096151-6870-4971-A3E2-968457C78109}" type="pres">
      <dgm:prSet presAssocID="{0A30120E-91A1-4E38-8ED5-1FB0FBE90059}" presName="tx1" presStyleLbl="revTx" presStyleIdx="5" presStyleCnt="6"/>
      <dgm:spPr/>
    </dgm:pt>
    <dgm:pt modelId="{BD93A9C3-BC60-4C80-9684-A4283C32E85B}" type="pres">
      <dgm:prSet presAssocID="{0A30120E-91A1-4E38-8ED5-1FB0FBE90059}" presName="vert1" presStyleCnt="0"/>
      <dgm:spPr/>
    </dgm:pt>
  </dgm:ptLst>
  <dgm:cxnLst>
    <dgm:cxn modelId="{E5A1AC0D-4C01-4100-AE47-CA6AF2ACE597}" type="presOf" srcId="{E7EB9A1A-64CA-4E7C-91A3-564D1E6DBE12}" destId="{6849AD25-9C7E-4083-B262-2C4DB35491B5}" srcOrd="0" destOrd="0" presId="urn:microsoft.com/office/officeart/2008/layout/LinedList"/>
    <dgm:cxn modelId="{36B38613-0C01-4502-B052-AF2126EE67D2}" srcId="{2826E9E8-7ED1-4D30-83C8-37B82C23464C}" destId="{2A5DAB9C-0AFE-4DAF-ADFD-70E560A4D88B}" srcOrd="1" destOrd="0" parTransId="{60C8A5EC-7DED-4129-B49D-DF5D95C7956D}" sibTransId="{206123D0-89C5-488C-9392-6E044451CDC8}"/>
    <dgm:cxn modelId="{F2BF6926-4893-430F-868E-D3608163C8C9}" srcId="{080F8EC2-6BF7-4F64-8C90-C273FD545356}" destId="{0A30120E-91A1-4E38-8ED5-1FB0FBE90059}" srcOrd="3" destOrd="0" parTransId="{D0C8FC3D-325F-4A9B-9FD2-18C4504EFA87}" sibTransId="{3329FFC3-9DCE-40AA-8546-99226B9B7E98}"/>
    <dgm:cxn modelId="{AF113162-B189-4766-A7AA-23320700DF8B}" srcId="{2826E9E8-7ED1-4D30-83C8-37B82C23464C}" destId="{C17B8FB3-4FB3-4097-8A3E-FAD7428557A5}" srcOrd="0" destOrd="0" parTransId="{6B6203D6-425A-4F2B-B062-ADB222C14E71}" sibTransId="{0CA030DC-4642-4EC2-B45E-AB49B057F7F0}"/>
    <dgm:cxn modelId="{14AD6F42-EADF-4AB0-855F-6AEA34D2899F}" type="presOf" srcId="{2826E9E8-7ED1-4D30-83C8-37B82C23464C}" destId="{B35523F2-831A-45E8-8C44-199F672F3451}" srcOrd="0" destOrd="0" presId="urn:microsoft.com/office/officeart/2008/layout/LinedList"/>
    <dgm:cxn modelId="{86591E4D-E061-41B8-874C-A3DFB000E951}" type="presOf" srcId="{C17B8FB3-4FB3-4097-8A3E-FAD7428557A5}" destId="{7AB54411-B4A7-41EA-8F22-0EAC10F67B11}" srcOrd="0" destOrd="0" presId="urn:microsoft.com/office/officeart/2008/layout/LinedList"/>
    <dgm:cxn modelId="{1F416958-E59C-42A5-985D-0597E023C6A9}" type="presOf" srcId="{0A30120E-91A1-4E38-8ED5-1FB0FBE90059}" destId="{25096151-6870-4971-A3E2-968457C78109}" srcOrd="0" destOrd="0" presId="urn:microsoft.com/office/officeart/2008/layout/LinedList"/>
    <dgm:cxn modelId="{D8CBA286-43BD-4BAC-9CCF-30A869852A20}" type="presOf" srcId="{609ECAB6-F321-46BB-9DF3-5DDDF1840FB7}" destId="{BC98C88E-4B2B-4F6F-B1C2-0BDF5A7FFEF4}" srcOrd="0" destOrd="0" presId="urn:microsoft.com/office/officeart/2008/layout/LinedList"/>
    <dgm:cxn modelId="{C9A79A8D-961A-4535-B213-048C955D38A0}" srcId="{080F8EC2-6BF7-4F64-8C90-C273FD545356}" destId="{609ECAB6-F321-46BB-9DF3-5DDDF1840FB7}" srcOrd="1" destOrd="0" parTransId="{78BB1ACA-BB04-4D00-A686-6109D5D311A8}" sibTransId="{6D8BB92A-38F3-4C02-9EEE-9DFA59A30128}"/>
    <dgm:cxn modelId="{59429998-B3BE-42AF-AF52-4397BC61F8F3}" type="presOf" srcId="{080F8EC2-6BF7-4F64-8C90-C273FD545356}" destId="{54711631-D640-4659-9FFA-11487765D824}" srcOrd="0" destOrd="0" presId="urn:microsoft.com/office/officeart/2008/layout/LinedList"/>
    <dgm:cxn modelId="{5BB48099-B47C-4DDF-856E-9196D4310D50}" srcId="{080F8EC2-6BF7-4F64-8C90-C273FD545356}" destId="{2826E9E8-7ED1-4D30-83C8-37B82C23464C}" srcOrd="0" destOrd="0" parTransId="{290581A2-9A21-4B0D-A1E1-C5C539B3DF0E}" sibTransId="{313B9FBD-116F-4B81-8AED-CEB7CA367A16}"/>
    <dgm:cxn modelId="{C4B46FCD-EDB9-4441-BB42-BDF9EE00BE6B}" type="presOf" srcId="{2A5DAB9C-0AFE-4DAF-ADFD-70E560A4D88B}" destId="{421D7AFE-12D6-4949-AAFF-0B4FB7B323E3}" srcOrd="0" destOrd="0" presId="urn:microsoft.com/office/officeart/2008/layout/LinedList"/>
    <dgm:cxn modelId="{343DD5DF-0162-401E-8397-B131CF0DF8E4}" srcId="{080F8EC2-6BF7-4F64-8C90-C273FD545356}" destId="{E7EB9A1A-64CA-4E7C-91A3-564D1E6DBE12}" srcOrd="2" destOrd="0" parTransId="{5770AE7D-E519-419D-8384-A2145D3251DB}" sibTransId="{C45A1A3C-E985-411F-B894-E19AE455F893}"/>
    <dgm:cxn modelId="{56E01A4F-C80A-41AF-8EDB-68E8F01848BD}" type="presParOf" srcId="{54711631-D640-4659-9FFA-11487765D824}" destId="{60B85CA6-DCC2-43C6-AA83-1A6CAF63CE70}" srcOrd="0" destOrd="0" presId="urn:microsoft.com/office/officeart/2008/layout/LinedList"/>
    <dgm:cxn modelId="{CD14B594-8625-46C5-B327-02E19FBFC5C2}" type="presParOf" srcId="{54711631-D640-4659-9FFA-11487765D824}" destId="{20364098-8C47-4DE4-8599-9F7C8D3A33D2}" srcOrd="1" destOrd="0" presId="urn:microsoft.com/office/officeart/2008/layout/LinedList"/>
    <dgm:cxn modelId="{316C8330-F12D-4AF0-B538-A63366B65472}" type="presParOf" srcId="{20364098-8C47-4DE4-8599-9F7C8D3A33D2}" destId="{B35523F2-831A-45E8-8C44-199F672F3451}" srcOrd="0" destOrd="0" presId="urn:microsoft.com/office/officeart/2008/layout/LinedList"/>
    <dgm:cxn modelId="{E2D29D34-F367-4494-BEED-9DC27B4CDA9F}" type="presParOf" srcId="{20364098-8C47-4DE4-8599-9F7C8D3A33D2}" destId="{2303C35C-971E-4A74-AF4B-87532FD8AA61}" srcOrd="1" destOrd="0" presId="urn:microsoft.com/office/officeart/2008/layout/LinedList"/>
    <dgm:cxn modelId="{6F114291-7372-4E22-AF70-47F1F7786961}" type="presParOf" srcId="{2303C35C-971E-4A74-AF4B-87532FD8AA61}" destId="{14EB36E4-18CD-4AEA-9741-F0BE4546C1AB}" srcOrd="0" destOrd="0" presId="urn:microsoft.com/office/officeart/2008/layout/LinedList"/>
    <dgm:cxn modelId="{6A4C21BA-DA9E-4057-92FA-0E854DF55C9C}" type="presParOf" srcId="{2303C35C-971E-4A74-AF4B-87532FD8AA61}" destId="{3656431E-C6FC-46CF-9912-37A3F10C55CC}" srcOrd="1" destOrd="0" presId="urn:microsoft.com/office/officeart/2008/layout/LinedList"/>
    <dgm:cxn modelId="{DB64D97F-C411-44FA-AABC-483B8FAC13A0}" type="presParOf" srcId="{3656431E-C6FC-46CF-9912-37A3F10C55CC}" destId="{B33A93C1-6B83-4B64-95FC-C6EDDE419884}" srcOrd="0" destOrd="0" presId="urn:microsoft.com/office/officeart/2008/layout/LinedList"/>
    <dgm:cxn modelId="{9B0D32A2-DF47-49B9-AFE9-B5D8317EFFED}" type="presParOf" srcId="{3656431E-C6FC-46CF-9912-37A3F10C55CC}" destId="{7AB54411-B4A7-41EA-8F22-0EAC10F67B11}" srcOrd="1" destOrd="0" presId="urn:microsoft.com/office/officeart/2008/layout/LinedList"/>
    <dgm:cxn modelId="{83E4BE84-EA75-4E4F-811F-3CB6699BEABC}" type="presParOf" srcId="{3656431E-C6FC-46CF-9912-37A3F10C55CC}" destId="{C4AD1FBE-F7A6-4270-85C7-DDA71DA49C8F}" srcOrd="2" destOrd="0" presId="urn:microsoft.com/office/officeart/2008/layout/LinedList"/>
    <dgm:cxn modelId="{55944E58-5EFB-464E-933A-758BCEFD60F6}" type="presParOf" srcId="{2303C35C-971E-4A74-AF4B-87532FD8AA61}" destId="{4E7EB1C6-86EF-423A-B9B2-E2B20B2EE88A}" srcOrd="2" destOrd="0" presId="urn:microsoft.com/office/officeart/2008/layout/LinedList"/>
    <dgm:cxn modelId="{72353B26-B19D-4597-8032-859E5F4425E8}" type="presParOf" srcId="{2303C35C-971E-4A74-AF4B-87532FD8AA61}" destId="{228D1403-ADC2-4F3E-99AD-EE4D456F9948}" srcOrd="3" destOrd="0" presId="urn:microsoft.com/office/officeart/2008/layout/LinedList"/>
    <dgm:cxn modelId="{61E8CDAA-F5A7-48F5-8CCD-B8AD67669D9B}" type="presParOf" srcId="{2303C35C-971E-4A74-AF4B-87532FD8AA61}" destId="{F9EC82E7-3A18-4B7C-872E-4208A4188D76}" srcOrd="4" destOrd="0" presId="urn:microsoft.com/office/officeart/2008/layout/LinedList"/>
    <dgm:cxn modelId="{BDA61694-02C9-40EF-B904-B2B888132874}" type="presParOf" srcId="{F9EC82E7-3A18-4B7C-872E-4208A4188D76}" destId="{75CA7A3F-4467-47B8-948A-17D8C10972DE}" srcOrd="0" destOrd="0" presId="urn:microsoft.com/office/officeart/2008/layout/LinedList"/>
    <dgm:cxn modelId="{1429740D-3245-4FAA-B8EA-0DBD3AD92636}" type="presParOf" srcId="{F9EC82E7-3A18-4B7C-872E-4208A4188D76}" destId="{421D7AFE-12D6-4949-AAFF-0B4FB7B323E3}" srcOrd="1" destOrd="0" presId="urn:microsoft.com/office/officeart/2008/layout/LinedList"/>
    <dgm:cxn modelId="{102AEA7E-22DD-4393-9353-C7FDC39881EA}" type="presParOf" srcId="{F9EC82E7-3A18-4B7C-872E-4208A4188D76}" destId="{6ADEE99C-A66B-4E93-8587-FA8C3450C502}" srcOrd="2" destOrd="0" presId="urn:microsoft.com/office/officeart/2008/layout/LinedList"/>
    <dgm:cxn modelId="{07CFA61A-F126-4CBE-B488-00CD8B9C8CC2}" type="presParOf" srcId="{2303C35C-971E-4A74-AF4B-87532FD8AA61}" destId="{0D082D90-CE79-4336-88F9-2437C52C6E70}" srcOrd="5" destOrd="0" presId="urn:microsoft.com/office/officeart/2008/layout/LinedList"/>
    <dgm:cxn modelId="{E48453C2-E727-4F6C-8722-F4C85B9F9EBA}" type="presParOf" srcId="{2303C35C-971E-4A74-AF4B-87532FD8AA61}" destId="{0E3BB1F0-0138-432D-ADEF-05A1BAA503A1}" srcOrd="6" destOrd="0" presId="urn:microsoft.com/office/officeart/2008/layout/LinedList"/>
    <dgm:cxn modelId="{F03D7CBE-2FAD-4056-93FE-2241FDAAB134}" type="presParOf" srcId="{54711631-D640-4659-9FFA-11487765D824}" destId="{C141B007-1345-47D6-BD9C-A8DDDD4CA883}" srcOrd="2" destOrd="0" presId="urn:microsoft.com/office/officeart/2008/layout/LinedList"/>
    <dgm:cxn modelId="{1AF7CAA2-0650-4152-8E02-CF27E5FF704D}" type="presParOf" srcId="{54711631-D640-4659-9FFA-11487765D824}" destId="{7FBFC8E2-B112-45A6-8C8C-243751AD52F7}" srcOrd="3" destOrd="0" presId="urn:microsoft.com/office/officeart/2008/layout/LinedList"/>
    <dgm:cxn modelId="{9013C77F-B5D3-4443-8770-DBDF890C76F2}" type="presParOf" srcId="{7FBFC8E2-B112-45A6-8C8C-243751AD52F7}" destId="{BC98C88E-4B2B-4F6F-B1C2-0BDF5A7FFEF4}" srcOrd="0" destOrd="0" presId="urn:microsoft.com/office/officeart/2008/layout/LinedList"/>
    <dgm:cxn modelId="{2DF2FBC3-7165-4429-848C-C557EFF36279}" type="presParOf" srcId="{7FBFC8E2-B112-45A6-8C8C-243751AD52F7}" destId="{F3B5121F-AC85-43A2-83AC-6E03EA068512}" srcOrd="1" destOrd="0" presId="urn:microsoft.com/office/officeart/2008/layout/LinedList"/>
    <dgm:cxn modelId="{1911B4CF-0436-4279-B759-F455C72C0C29}" type="presParOf" srcId="{54711631-D640-4659-9FFA-11487765D824}" destId="{58EE2323-2583-49B1-BA3D-ADE0A53B16A8}" srcOrd="4" destOrd="0" presId="urn:microsoft.com/office/officeart/2008/layout/LinedList"/>
    <dgm:cxn modelId="{174AC120-9E6B-478E-A0F1-11210545AFE7}" type="presParOf" srcId="{54711631-D640-4659-9FFA-11487765D824}" destId="{962FF404-222C-4B8C-AC5E-5C4BE86C52EB}" srcOrd="5" destOrd="0" presId="urn:microsoft.com/office/officeart/2008/layout/LinedList"/>
    <dgm:cxn modelId="{D9D12713-378D-463E-93BA-10B422F239D5}" type="presParOf" srcId="{962FF404-222C-4B8C-AC5E-5C4BE86C52EB}" destId="{6849AD25-9C7E-4083-B262-2C4DB35491B5}" srcOrd="0" destOrd="0" presId="urn:microsoft.com/office/officeart/2008/layout/LinedList"/>
    <dgm:cxn modelId="{F1E757C7-65DA-46C4-82F0-74E75CF77B8B}" type="presParOf" srcId="{962FF404-222C-4B8C-AC5E-5C4BE86C52EB}" destId="{2734F864-7600-492C-807B-D8E5C2815052}" srcOrd="1" destOrd="0" presId="urn:microsoft.com/office/officeart/2008/layout/LinedList"/>
    <dgm:cxn modelId="{B450889D-5D7F-4F55-87E6-FCEDF698ACC4}" type="presParOf" srcId="{54711631-D640-4659-9FFA-11487765D824}" destId="{46FA5BD8-F554-4809-A195-4BAA84D3058D}" srcOrd="6" destOrd="0" presId="urn:microsoft.com/office/officeart/2008/layout/LinedList"/>
    <dgm:cxn modelId="{F43D8CB9-4CA1-41F3-8BB1-C01A20C0A555}" type="presParOf" srcId="{54711631-D640-4659-9FFA-11487765D824}" destId="{A620DFC7-E5A9-4312-A33B-530D9AAD5C55}" srcOrd="7" destOrd="0" presId="urn:microsoft.com/office/officeart/2008/layout/LinedList"/>
    <dgm:cxn modelId="{222E03AA-47DF-4A3A-A203-5FB7DBA6F469}" type="presParOf" srcId="{A620DFC7-E5A9-4312-A33B-530D9AAD5C55}" destId="{25096151-6870-4971-A3E2-968457C78109}" srcOrd="0" destOrd="0" presId="urn:microsoft.com/office/officeart/2008/layout/LinedList"/>
    <dgm:cxn modelId="{25C50EEF-C8F0-4FCA-881A-2F8335518216}" type="presParOf" srcId="{A620DFC7-E5A9-4312-A33B-530D9AAD5C55}" destId="{BD93A9C3-BC60-4C80-9684-A4283C32E85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CC91183-8F0A-4A92-BFA4-2BF7D298AA00}" type="doc">
      <dgm:prSet loTypeId="urn:microsoft.com/office/officeart/2005/8/layout/hierarchy4" loCatId="list" qsTypeId="urn:microsoft.com/office/officeart/2005/8/quickstyle/simple1" qsCatId="simple" csTypeId="urn:microsoft.com/office/officeart/2005/8/colors/accent1_1" csCatId="accent1"/>
      <dgm:spPr/>
      <dgm:t>
        <a:bodyPr/>
        <a:lstStyle/>
        <a:p>
          <a:endParaRPr lang="fi-FI"/>
        </a:p>
      </dgm:t>
    </dgm:pt>
    <dgm:pt modelId="{0C95CAC0-419A-4D1D-94E7-A22E10543658}">
      <dgm:prSet/>
      <dgm:spPr/>
      <dgm:t>
        <a:bodyPr/>
        <a:lstStyle/>
        <a:p>
          <a:r>
            <a:rPr lang="en-US" b="1" baseline="0" dirty="0"/>
            <a:t>The cases referred to in Article 17 (4) (b) of the Market Abuse Regulation where a delay in the disclosure of inside information is likely to mislead the public shall include at least the following situations:</a:t>
          </a:r>
          <a:endParaRPr lang="fi-FI" dirty="0"/>
        </a:p>
      </dgm:t>
    </dgm:pt>
    <dgm:pt modelId="{6425AB73-9FA8-49F1-B803-C74A3175F3AA}" type="parTrans" cxnId="{1E46E0AB-EBBF-4344-8C58-5B2FCC14A5BC}">
      <dgm:prSet/>
      <dgm:spPr/>
      <dgm:t>
        <a:bodyPr/>
        <a:lstStyle/>
        <a:p>
          <a:endParaRPr lang="fi-FI"/>
        </a:p>
      </dgm:t>
    </dgm:pt>
    <dgm:pt modelId="{BE8F5613-E978-467B-B877-56CAA2D166D5}" type="sibTrans" cxnId="{1E46E0AB-EBBF-4344-8C58-5B2FCC14A5BC}">
      <dgm:prSet/>
      <dgm:spPr/>
      <dgm:t>
        <a:bodyPr/>
        <a:lstStyle/>
        <a:p>
          <a:endParaRPr lang="fi-FI"/>
        </a:p>
      </dgm:t>
    </dgm:pt>
    <dgm:pt modelId="{75D0C623-FEA0-48E2-A423-28075B7B3088}">
      <dgm:prSet/>
      <dgm:spPr/>
      <dgm:t>
        <a:bodyPr/>
        <a:lstStyle/>
        <a:p>
          <a:r>
            <a:rPr lang="en-US" b="1" baseline="0" dirty="0"/>
            <a:t>a. the inside information that the issuer intends to defer is </a:t>
          </a:r>
          <a:r>
            <a:rPr lang="en-US" b="1" baseline="0" dirty="0">
              <a:solidFill>
                <a:srgbClr val="FF0000"/>
              </a:solidFill>
            </a:rPr>
            <a:t>materially different </a:t>
          </a:r>
          <a:r>
            <a:rPr lang="en-US" b="1" baseline="0" dirty="0"/>
            <a:t>from what the issuer has previously disclosed about the matter to which the inside information relates;</a:t>
          </a:r>
          <a:endParaRPr lang="fi-FI" dirty="0"/>
        </a:p>
      </dgm:t>
    </dgm:pt>
    <dgm:pt modelId="{D76D067B-487F-4515-BEB0-13BFE7F465DE}" type="parTrans" cxnId="{F8BE9EE7-E3A2-46C8-A300-9CD5FCAE3421}">
      <dgm:prSet/>
      <dgm:spPr/>
      <dgm:t>
        <a:bodyPr/>
        <a:lstStyle/>
        <a:p>
          <a:endParaRPr lang="fi-FI"/>
        </a:p>
      </dgm:t>
    </dgm:pt>
    <dgm:pt modelId="{FFE25E9C-5F8E-4623-9E4B-1844B1475EFB}" type="sibTrans" cxnId="{F8BE9EE7-E3A2-46C8-A300-9CD5FCAE3421}">
      <dgm:prSet/>
      <dgm:spPr/>
      <dgm:t>
        <a:bodyPr/>
        <a:lstStyle/>
        <a:p>
          <a:endParaRPr lang="fi-FI"/>
        </a:p>
      </dgm:t>
    </dgm:pt>
    <dgm:pt modelId="{73751B3B-6604-400D-AE1D-36E05E24AB8A}">
      <dgm:prSet/>
      <dgm:spPr/>
      <dgm:t>
        <a:bodyPr/>
        <a:lstStyle/>
        <a:p>
          <a:r>
            <a:rPr lang="en-US" b="1" baseline="0" dirty="0"/>
            <a:t>b. the inside information that the issuer intends to defer is related to the fact that the issuer is </a:t>
          </a:r>
          <a:r>
            <a:rPr lang="en-US" b="1" baseline="0" dirty="0">
              <a:solidFill>
                <a:srgbClr val="FF0000"/>
              </a:solidFill>
            </a:rPr>
            <a:t>unlikely to achieve its financial objectives </a:t>
          </a:r>
          <a:r>
            <a:rPr lang="en-US" b="1" baseline="0" dirty="0"/>
            <a:t>if the financial objectives have previously been disclosed;</a:t>
          </a:r>
          <a:endParaRPr lang="fi-FI" dirty="0"/>
        </a:p>
      </dgm:t>
    </dgm:pt>
    <dgm:pt modelId="{1E49BE8E-2582-4E96-A588-E6C72C093439}" type="parTrans" cxnId="{A4B58CA7-8370-44DD-A08F-221780FC26FE}">
      <dgm:prSet/>
      <dgm:spPr/>
      <dgm:t>
        <a:bodyPr/>
        <a:lstStyle/>
        <a:p>
          <a:endParaRPr lang="fi-FI"/>
        </a:p>
      </dgm:t>
    </dgm:pt>
    <dgm:pt modelId="{152F6CC9-71EC-45D1-9A95-F2FF2E8731EB}" type="sibTrans" cxnId="{A4B58CA7-8370-44DD-A08F-221780FC26FE}">
      <dgm:prSet/>
      <dgm:spPr/>
      <dgm:t>
        <a:bodyPr/>
        <a:lstStyle/>
        <a:p>
          <a:endParaRPr lang="fi-FI"/>
        </a:p>
      </dgm:t>
    </dgm:pt>
    <dgm:pt modelId="{6DA638DE-2E3D-423C-A297-F8FF0A97946E}">
      <dgm:prSet/>
      <dgm:spPr/>
      <dgm:t>
        <a:bodyPr/>
        <a:lstStyle/>
        <a:p>
          <a:r>
            <a:rPr lang="en-US" b="1" baseline="0" dirty="0"/>
            <a:t>c. the inside information that the issuer intends to defer is </a:t>
          </a:r>
          <a:r>
            <a:rPr lang="en-US" b="1" baseline="0" dirty="0">
              <a:solidFill>
                <a:srgbClr val="FF0000"/>
              </a:solidFill>
            </a:rPr>
            <a:t>inconsistent with market expectations</a:t>
          </a:r>
          <a:r>
            <a:rPr lang="en-US" b="1" baseline="0" dirty="0"/>
            <a:t> if those expectations are based on </a:t>
          </a:r>
          <a:r>
            <a:rPr lang="en-US" b="1" baseline="0" dirty="0">
              <a:solidFill>
                <a:srgbClr val="FF0000"/>
              </a:solidFill>
            </a:rPr>
            <a:t>signals previously issued by the issuer </a:t>
          </a:r>
          <a:r>
            <a:rPr lang="en-US" b="1" baseline="0" dirty="0"/>
            <a:t>to the market, such as interviews, investor meetings or any other type of communication by the issuer itself or with its permission.</a:t>
          </a:r>
          <a:endParaRPr lang="fi-FI" dirty="0"/>
        </a:p>
      </dgm:t>
    </dgm:pt>
    <dgm:pt modelId="{7ABEF6B7-470A-43DB-9BA8-8145FD2FEC14}" type="parTrans" cxnId="{83CFED09-2F3F-4270-AA36-3E583A136BA0}">
      <dgm:prSet/>
      <dgm:spPr/>
      <dgm:t>
        <a:bodyPr/>
        <a:lstStyle/>
        <a:p>
          <a:endParaRPr lang="fi-FI"/>
        </a:p>
      </dgm:t>
    </dgm:pt>
    <dgm:pt modelId="{C53A184C-78A6-46B7-B855-474EC88D9F04}" type="sibTrans" cxnId="{83CFED09-2F3F-4270-AA36-3E583A136BA0}">
      <dgm:prSet/>
      <dgm:spPr/>
      <dgm:t>
        <a:bodyPr/>
        <a:lstStyle/>
        <a:p>
          <a:endParaRPr lang="fi-FI"/>
        </a:p>
      </dgm:t>
    </dgm:pt>
    <dgm:pt modelId="{CA378DCA-43F1-4F46-880D-1721C0366112}" type="pres">
      <dgm:prSet presAssocID="{9CC91183-8F0A-4A92-BFA4-2BF7D298AA00}" presName="Name0" presStyleCnt="0">
        <dgm:presLayoutVars>
          <dgm:chPref val="1"/>
          <dgm:dir/>
          <dgm:animOne val="branch"/>
          <dgm:animLvl val="lvl"/>
          <dgm:resizeHandles/>
        </dgm:presLayoutVars>
      </dgm:prSet>
      <dgm:spPr/>
    </dgm:pt>
    <dgm:pt modelId="{2012CB57-17F0-47E2-A734-FC10992FA459}" type="pres">
      <dgm:prSet presAssocID="{0C95CAC0-419A-4D1D-94E7-A22E10543658}" presName="vertOne" presStyleCnt="0"/>
      <dgm:spPr/>
    </dgm:pt>
    <dgm:pt modelId="{5A873BD7-C390-4276-B7A2-CEFDD4641248}" type="pres">
      <dgm:prSet presAssocID="{0C95CAC0-419A-4D1D-94E7-A22E10543658}" presName="txOne" presStyleLbl="node0" presStyleIdx="0" presStyleCnt="1">
        <dgm:presLayoutVars>
          <dgm:chPref val="3"/>
        </dgm:presLayoutVars>
      </dgm:prSet>
      <dgm:spPr/>
    </dgm:pt>
    <dgm:pt modelId="{11D0176F-E22F-404E-8C17-C9CA802AEAC1}" type="pres">
      <dgm:prSet presAssocID="{0C95CAC0-419A-4D1D-94E7-A22E10543658}" presName="parTransOne" presStyleCnt="0"/>
      <dgm:spPr/>
    </dgm:pt>
    <dgm:pt modelId="{703AD1C8-C65B-48B2-B5A4-4B8D8C79D296}" type="pres">
      <dgm:prSet presAssocID="{0C95CAC0-419A-4D1D-94E7-A22E10543658}" presName="horzOne" presStyleCnt="0"/>
      <dgm:spPr/>
    </dgm:pt>
    <dgm:pt modelId="{AD9A0F72-F8B3-439F-8737-623DC2C3E157}" type="pres">
      <dgm:prSet presAssocID="{75D0C623-FEA0-48E2-A423-28075B7B3088}" presName="vertTwo" presStyleCnt="0"/>
      <dgm:spPr/>
    </dgm:pt>
    <dgm:pt modelId="{039E5729-BE44-46E0-87C1-9B91093DBDB9}" type="pres">
      <dgm:prSet presAssocID="{75D0C623-FEA0-48E2-A423-28075B7B3088}" presName="txTwo" presStyleLbl="node2" presStyleIdx="0" presStyleCnt="3">
        <dgm:presLayoutVars>
          <dgm:chPref val="3"/>
        </dgm:presLayoutVars>
      </dgm:prSet>
      <dgm:spPr/>
    </dgm:pt>
    <dgm:pt modelId="{563B1277-31DF-4114-87E0-9E956D6A56D8}" type="pres">
      <dgm:prSet presAssocID="{75D0C623-FEA0-48E2-A423-28075B7B3088}" presName="horzTwo" presStyleCnt="0"/>
      <dgm:spPr/>
    </dgm:pt>
    <dgm:pt modelId="{688EA152-EBD2-47D5-A445-3824E76594FC}" type="pres">
      <dgm:prSet presAssocID="{FFE25E9C-5F8E-4623-9E4B-1844B1475EFB}" presName="sibSpaceTwo" presStyleCnt="0"/>
      <dgm:spPr/>
    </dgm:pt>
    <dgm:pt modelId="{3CEB3863-9827-4F3F-A51B-843C7F7AF3AE}" type="pres">
      <dgm:prSet presAssocID="{73751B3B-6604-400D-AE1D-36E05E24AB8A}" presName="vertTwo" presStyleCnt="0"/>
      <dgm:spPr/>
    </dgm:pt>
    <dgm:pt modelId="{221534DB-9411-43EF-B13C-ABFEC817D5CE}" type="pres">
      <dgm:prSet presAssocID="{73751B3B-6604-400D-AE1D-36E05E24AB8A}" presName="txTwo" presStyleLbl="node2" presStyleIdx="1" presStyleCnt="3">
        <dgm:presLayoutVars>
          <dgm:chPref val="3"/>
        </dgm:presLayoutVars>
      </dgm:prSet>
      <dgm:spPr/>
    </dgm:pt>
    <dgm:pt modelId="{7B4C7B3A-1A53-45DF-895C-4A756C05A9A6}" type="pres">
      <dgm:prSet presAssocID="{73751B3B-6604-400D-AE1D-36E05E24AB8A}" presName="horzTwo" presStyleCnt="0"/>
      <dgm:spPr/>
    </dgm:pt>
    <dgm:pt modelId="{F4FD959C-F032-4E09-B7DA-D25270CDBB6F}" type="pres">
      <dgm:prSet presAssocID="{152F6CC9-71EC-45D1-9A95-F2FF2E8731EB}" presName="sibSpaceTwo" presStyleCnt="0"/>
      <dgm:spPr/>
    </dgm:pt>
    <dgm:pt modelId="{479E376C-2A9D-4954-A89A-9E15262D7BB3}" type="pres">
      <dgm:prSet presAssocID="{6DA638DE-2E3D-423C-A297-F8FF0A97946E}" presName="vertTwo" presStyleCnt="0"/>
      <dgm:spPr/>
    </dgm:pt>
    <dgm:pt modelId="{9DDB2F1B-13E4-41FE-A145-5E00002DD321}" type="pres">
      <dgm:prSet presAssocID="{6DA638DE-2E3D-423C-A297-F8FF0A97946E}" presName="txTwo" presStyleLbl="node2" presStyleIdx="2" presStyleCnt="3">
        <dgm:presLayoutVars>
          <dgm:chPref val="3"/>
        </dgm:presLayoutVars>
      </dgm:prSet>
      <dgm:spPr/>
    </dgm:pt>
    <dgm:pt modelId="{4D281802-BD93-44DA-AD66-D3E76ECC61A7}" type="pres">
      <dgm:prSet presAssocID="{6DA638DE-2E3D-423C-A297-F8FF0A97946E}" presName="horzTwo" presStyleCnt="0"/>
      <dgm:spPr/>
    </dgm:pt>
  </dgm:ptLst>
  <dgm:cxnLst>
    <dgm:cxn modelId="{E2E62608-80B9-4573-B18B-7677BB21F3B2}" type="presOf" srcId="{0C95CAC0-419A-4D1D-94E7-A22E10543658}" destId="{5A873BD7-C390-4276-B7A2-CEFDD4641248}" srcOrd="0" destOrd="0" presId="urn:microsoft.com/office/officeart/2005/8/layout/hierarchy4"/>
    <dgm:cxn modelId="{322CB609-4904-48FB-9CE2-A7E6C0579675}" type="presOf" srcId="{75D0C623-FEA0-48E2-A423-28075B7B3088}" destId="{039E5729-BE44-46E0-87C1-9B91093DBDB9}" srcOrd="0" destOrd="0" presId="urn:microsoft.com/office/officeart/2005/8/layout/hierarchy4"/>
    <dgm:cxn modelId="{83CFED09-2F3F-4270-AA36-3E583A136BA0}" srcId="{0C95CAC0-419A-4D1D-94E7-A22E10543658}" destId="{6DA638DE-2E3D-423C-A297-F8FF0A97946E}" srcOrd="2" destOrd="0" parTransId="{7ABEF6B7-470A-43DB-9BA8-8145FD2FEC14}" sibTransId="{C53A184C-78A6-46B7-B855-474EC88D9F04}"/>
    <dgm:cxn modelId="{5A644B2C-6077-4D30-A1DA-53E65B042292}" type="presOf" srcId="{73751B3B-6604-400D-AE1D-36E05E24AB8A}" destId="{221534DB-9411-43EF-B13C-ABFEC817D5CE}" srcOrd="0" destOrd="0" presId="urn:microsoft.com/office/officeart/2005/8/layout/hierarchy4"/>
    <dgm:cxn modelId="{FE626F36-E8B1-4455-9B94-7BDB05413AB7}" type="presOf" srcId="{6DA638DE-2E3D-423C-A297-F8FF0A97946E}" destId="{9DDB2F1B-13E4-41FE-A145-5E00002DD321}" srcOrd="0" destOrd="0" presId="urn:microsoft.com/office/officeart/2005/8/layout/hierarchy4"/>
    <dgm:cxn modelId="{A4B58CA7-8370-44DD-A08F-221780FC26FE}" srcId="{0C95CAC0-419A-4D1D-94E7-A22E10543658}" destId="{73751B3B-6604-400D-AE1D-36E05E24AB8A}" srcOrd="1" destOrd="0" parTransId="{1E49BE8E-2582-4E96-A588-E6C72C093439}" sibTransId="{152F6CC9-71EC-45D1-9A95-F2FF2E8731EB}"/>
    <dgm:cxn modelId="{1E46E0AB-EBBF-4344-8C58-5B2FCC14A5BC}" srcId="{9CC91183-8F0A-4A92-BFA4-2BF7D298AA00}" destId="{0C95CAC0-419A-4D1D-94E7-A22E10543658}" srcOrd="0" destOrd="0" parTransId="{6425AB73-9FA8-49F1-B803-C74A3175F3AA}" sibTransId="{BE8F5613-E978-467B-B877-56CAA2D166D5}"/>
    <dgm:cxn modelId="{E76AE1CD-4457-4E20-9A5D-DCB13C3AAB60}" type="presOf" srcId="{9CC91183-8F0A-4A92-BFA4-2BF7D298AA00}" destId="{CA378DCA-43F1-4F46-880D-1721C0366112}" srcOrd="0" destOrd="0" presId="urn:microsoft.com/office/officeart/2005/8/layout/hierarchy4"/>
    <dgm:cxn modelId="{F8BE9EE7-E3A2-46C8-A300-9CD5FCAE3421}" srcId="{0C95CAC0-419A-4D1D-94E7-A22E10543658}" destId="{75D0C623-FEA0-48E2-A423-28075B7B3088}" srcOrd="0" destOrd="0" parTransId="{D76D067B-487F-4515-BEB0-13BFE7F465DE}" sibTransId="{FFE25E9C-5F8E-4623-9E4B-1844B1475EFB}"/>
    <dgm:cxn modelId="{B1C47804-B3BD-4B68-8C9A-C00F75830AD8}" type="presParOf" srcId="{CA378DCA-43F1-4F46-880D-1721C0366112}" destId="{2012CB57-17F0-47E2-A734-FC10992FA459}" srcOrd="0" destOrd="0" presId="urn:microsoft.com/office/officeart/2005/8/layout/hierarchy4"/>
    <dgm:cxn modelId="{E49697F9-C996-4CC6-800B-BDF5CF9D7D1C}" type="presParOf" srcId="{2012CB57-17F0-47E2-A734-FC10992FA459}" destId="{5A873BD7-C390-4276-B7A2-CEFDD4641248}" srcOrd="0" destOrd="0" presId="urn:microsoft.com/office/officeart/2005/8/layout/hierarchy4"/>
    <dgm:cxn modelId="{064C86E9-9D75-4C35-BC5A-84F20D2244C5}" type="presParOf" srcId="{2012CB57-17F0-47E2-A734-FC10992FA459}" destId="{11D0176F-E22F-404E-8C17-C9CA802AEAC1}" srcOrd="1" destOrd="0" presId="urn:microsoft.com/office/officeart/2005/8/layout/hierarchy4"/>
    <dgm:cxn modelId="{3F54433D-2810-44C2-B0B1-9E50E724DA45}" type="presParOf" srcId="{2012CB57-17F0-47E2-A734-FC10992FA459}" destId="{703AD1C8-C65B-48B2-B5A4-4B8D8C79D296}" srcOrd="2" destOrd="0" presId="urn:microsoft.com/office/officeart/2005/8/layout/hierarchy4"/>
    <dgm:cxn modelId="{3A102FD5-6E60-4A38-8DD3-AA067C5BFEA1}" type="presParOf" srcId="{703AD1C8-C65B-48B2-B5A4-4B8D8C79D296}" destId="{AD9A0F72-F8B3-439F-8737-623DC2C3E157}" srcOrd="0" destOrd="0" presId="urn:microsoft.com/office/officeart/2005/8/layout/hierarchy4"/>
    <dgm:cxn modelId="{D4BA231A-0A4B-45A9-8DAC-BB87C08F736B}" type="presParOf" srcId="{AD9A0F72-F8B3-439F-8737-623DC2C3E157}" destId="{039E5729-BE44-46E0-87C1-9B91093DBDB9}" srcOrd="0" destOrd="0" presId="urn:microsoft.com/office/officeart/2005/8/layout/hierarchy4"/>
    <dgm:cxn modelId="{9B045FB7-6A8E-41C6-B3D8-DD83C6009E8D}" type="presParOf" srcId="{AD9A0F72-F8B3-439F-8737-623DC2C3E157}" destId="{563B1277-31DF-4114-87E0-9E956D6A56D8}" srcOrd="1" destOrd="0" presId="urn:microsoft.com/office/officeart/2005/8/layout/hierarchy4"/>
    <dgm:cxn modelId="{25223155-108C-4945-AFFD-D37B5622DF51}" type="presParOf" srcId="{703AD1C8-C65B-48B2-B5A4-4B8D8C79D296}" destId="{688EA152-EBD2-47D5-A445-3824E76594FC}" srcOrd="1" destOrd="0" presId="urn:microsoft.com/office/officeart/2005/8/layout/hierarchy4"/>
    <dgm:cxn modelId="{58BB574A-BCE9-46D8-A65C-24E9E9F16A71}" type="presParOf" srcId="{703AD1C8-C65B-48B2-B5A4-4B8D8C79D296}" destId="{3CEB3863-9827-4F3F-A51B-843C7F7AF3AE}" srcOrd="2" destOrd="0" presId="urn:microsoft.com/office/officeart/2005/8/layout/hierarchy4"/>
    <dgm:cxn modelId="{6EBB591F-C4A6-4251-825C-663C6C12A869}" type="presParOf" srcId="{3CEB3863-9827-4F3F-A51B-843C7F7AF3AE}" destId="{221534DB-9411-43EF-B13C-ABFEC817D5CE}" srcOrd="0" destOrd="0" presId="urn:microsoft.com/office/officeart/2005/8/layout/hierarchy4"/>
    <dgm:cxn modelId="{E385A613-541B-4F27-B36F-AF609C9EFB7C}" type="presParOf" srcId="{3CEB3863-9827-4F3F-A51B-843C7F7AF3AE}" destId="{7B4C7B3A-1A53-45DF-895C-4A756C05A9A6}" srcOrd="1" destOrd="0" presId="urn:microsoft.com/office/officeart/2005/8/layout/hierarchy4"/>
    <dgm:cxn modelId="{F12B8565-E35B-4F3A-9A04-51311876D9A0}" type="presParOf" srcId="{703AD1C8-C65B-48B2-B5A4-4B8D8C79D296}" destId="{F4FD959C-F032-4E09-B7DA-D25270CDBB6F}" srcOrd="3" destOrd="0" presId="urn:microsoft.com/office/officeart/2005/8/layout/hierarchy4"/>
    <dgm:cxn modelId="{1EAB8858-60ED-422B-9017-4EE4CC371F64}" type="presParOf" srcId="{703AD1C8-C65B-48B2-B5A4-4B8D8C79D296}" destId="{479E376C-2A9D-4954-A89A-9E15262D7BB3}" srcOrd="4" destOrd="0" presId="urn:microsoft.com/office/officeart/2005/8/layout/hierarchy4"/>
    <dgm:cxn modelId="{89CC6318-4FB3-4590-81E0-08418E61B40B}" type="presParOf" srcId="{479E376C-2A9D-4954-A89A-9E15262D7BB3}" destId="{9DDB2F1B-13E4-41FE-A145-5E00002DD321}" srcOrd="0" destOrd="0" presId="urn:microsoft.com/office/officeart/2005/8/layout/hierarchy4"/>
    <dgm:cxn modelId="{C556C46B-2C32-497E-BFEA-0B7A751BD436}" type="presParOf" srcId="{479E376C-2A9D-4954-A89A-9E15262D7BB3}" destId="{4D281802-BD93-44DA-AD66-D3E76ECC61A7}"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1904674-BCD8-42F0-BA66-B3AEF2A049D5}" type="doc">
      <dgm:prSet loTypeId="urn:microsoft.com/office/officeart/2005/8/layout/process4" loCatId="list" qsTypeId="urn:microsoft.com/office/officeart/2005/8/quickstyle/simple1" qsCatId="simple" csTypeId="urn:microsoft.com/office/officeart/2005/8/colors/accent1_1" csCatId="accent1"/>
      <dgm:spPr/>
      <dgm:t>
        <a:bodyPr/>
        <a:lstStyle/>
        <a:p>
          <a:endParaRPr lang="fi-FI"/>
        </a:p>
      </dgm:t>
    </dgm:pt>
    <dgm:pt modelId="{92C85F6E-E09D-4702-8EB9-A58FD49A29E7}">
      <dgm:prSet/>
      <dgm:spPr/>
      <dgm:t>
        <a:bodyPr/>
        <a:lstStyle/>
        <a:p>
          <a:r>
            <a:rPr lang="en-US" b="1" baseline="0"/>
            <a:t>(16) Matters in preparation need not be published. </a:t>
          </a:r>
          <a:endParaRPr lang="fi-FI"/>
        </a:p>
      </dgm:t>
    </dgm:pt>
    <dgm:pt modelId="{7FEA9032-40C5-47B2-9F10-C4671DDB8006}" type="parTrans" cxnId="{93253BD4-F587-49E1-B5C1-BC77DAC0AE2B}">
      <dgm:prSet/>
      <dgm:spPr/>
      <dgm:t>
        <a:bodyPr/>
        <a:lstStyle/>
        <a:p>
          <a:endParaRPr lang="fi-FI"/>
        </a:p>
      </dgm:t>
    </dgm:pt>
    <dgm:pt modelId="{08195F06-74BE-4AD0-9AE9-57641EAF1910}" type="sibTrans" cxnId="{93253BD4-F587-49E1-B5C1-BC77DAC0AE2B}">
      <dgm:prSet/>
      <dgm:spPr/>
      <dgm:t>
        <a:bodyPr/>
        <a:lstStyle/>
        <a:p>
          <a:endParaRPr lang="fi-FI"/>
        </a:p>
      </dgm:t>
    </dgm:pt>
    <dgm:pt modelId="{4215798B-458D-4AF3-9067-55CEB162F473}">
      <dgm:prSet/>
      <dgm:spPr/>
      <dgm:t>
        <a:bodyPr/>
        <a:lstStyle/>
        <a:p>
          <a:r>
            <a:rPr lang="en-US" b="1" baseline="0" dirty="0"/>
            <a:t>However, if a </a:t>
          </a:r>
          <a:r>
            <a:rPr lang="en-US" b="1" baseline="0" dirty="0">
              <a:solidFill>
                <a:srgbClr val="FF0000"/>
              </a:solidFill>
            </a:rPr>
            <a:t>preliminary contract </a:t>
          </a:r>
          <a:r>
            <a:rPr lang="en-US" b="1" baseline="0" dirty="0"/>
            <a:t>or </a:t>
          </a:r>
          <a:r>
            <a:rPr lang="en-US" b="1" baseline="0" dirty="0">
              <a:solidFill>
                <a:srgbClr val="FF0000"/>
              </a:solidFill>
            </a:rPr>
            <a:t>letter of intent </a:t>
          </a:r>
          <a:r>
            <a:rPr lang="en-US" b="1" baseline="0" dirty="0"/>
            <a:t>is prepared, it shall be published. </a:t>
          </a:r>
          <a:endParaRPr lang="fi-FI" dirty="0"/>
        </a:p>
      </dgm:t>
    </dgm:pt>
    <dgm:pt modelId="{78AD53E7-79E2-4329-9036-A188F147F35C}" type="parTrans" cxnId="{87BA84B0-E900-495E-BA99-8B68D0981EC3}">
      <dgm:prSet/>
      <dgm:spPr/>
      <dgm:t>
        <a:bodyPr/>
        <a:lstStyle/>
        <a:p>
          <a:endParaRPr lang="fi-FI"/>
        </a:p>
      </dgm:t>
    </dgm:pt>
    <dgm:pt modelId="{55267A6C-43B6-460E-B617-9B1C8101F63E}" type="sibTrans" cxnId="{87BA84B0-E900-495E-BA99-8B68D0981EC3}">
      <dgm:prSet/>
      <dgm:spPr/>
      <dgm:t>
        <a:bodyPr/>
        <a:lstStyle/>
        <a:p>
          <a:endParaRPr lang="fi-FI"/>
        </a:p>
      </dgm:t>
    </dgm:pt>
    <dgm:pt modelId="{5B31D505-0A42-47C1-9B82-450889DAFE57}">
      <dgm:prSet/>
      <dgm:spPr/>
      <dgm:t>
        <a:bodyPr/>
        <a:lstStyle/>
        <a:p>
          <a:r>
            <a:rPr lang="en-US" b="1" baseline="0"/>
            <a:t>A preliminary contract or letter of intent does not have to be published, </a:t>
          </a:r>
          <a:endParaRPr lang="fi-FI"/>
        </a:p>
      </dgm:t>
    </dgm:pt>
    <dgm:pt modelId="{CE84163E-58E3-4A9E-B1A8-215D5F645CC3}" type="parTrans" cxnId="{73B6408E-EDF7-4D83-8B5A-F09C905E8DFF}">
      <dgm:prSet/>
      <dgm:spPr/>
      <dgm:t>
        <a:bodyPr/>
        <a:lstStyle/>
        <a:p>
          <a:endParaRPr lang="fi-FI"/>
        </a:p>
      </dgm:t>
    </dgm:pt>
    <dgm:pt modelId="{47CE7973-2E56-4AAE-8175-48046E4D7DF7}" type="sibTrans" cxnId="{73B6408E-EDF7-4D83-8B5A-F09C905E8DFF}">
      <dgm:prSet/>
      <dgm:spPr/>
      <dgm:t>
        <a:bodyPr/>
        <a:lstStyle/>
        <a:p>
          <a:endParaRPr lang="fi-FI"/>
        </a:p>
      </dgm:t>
    </dgm:pt>
    <dgm:pt modelId="{90176053-8A52-4D6E-AA6D-0ACC84E52E2A}">
      <dgm:prSet/>
      <dgm:spPr/>
      <dgm:t>
        <a:bodyPr/>
        <a:lstStyle/>
        <a:p>
          <a:r>
            <a:rPr lang="en-US" baseline="0" dirty="0"/>
            <a:t>if the material parts and conditions of the final contract being prepared have not been determined </a:t>
          </a:r>
          <a:r>
            <a:rPr lang="en-US" baseline="0" dirty="0">
              <a:solidFill>
                <a:srgbClr val="FF0000"/>
              </a:solidFill>
            </a:rPr>
            <a:t>specifically enough </a:t>
          </a:r>
          <a:r>
            <a:rPr lang="en-US" baseline="0" dirty="0"/>
            <a:t>in the preliminary contract or letter of intent, </a:t>
          </a:r>
          <a:endParaRPr lang="fi-FI" dirty="0"/>
        </a:p>
      </dgm:t>
    </dgm:pt>
    <dgm:pt modelId="{802ACCBC-B714-4A26-AAFC-BDDC8A752869}" type="parTrans" cxnId="{281E64C3-768A-4C4B-979B-9ABE9563A7D8}">
      <dgm:prSet/>
      <dgm:spPr/>
      <dgm:t>
        <a:bodyPr/>
        <a:lstStyle/>
        <a:p>
          <a:endParaRPr lang="fi-FI"/>
        </a:p>
      </dgm:t>
    </dgm:pt>
    <dgm:pt modelId="{8A9AFD06-B9E9-434F-A199-F2B08160BDC8}" type="sibTrans" cxnId="{281E64C3-768A-4C4B-979B-9ABE9563A7D8}">
      <dgm:prSet/>
      <dgm:spPr/>
      <dgm:t>
        <a:bodyPr/>
        <a:lstStyle/>
        <a:p>
          <a:endParaRPr lang="fi-FI"/>
        </a:p>
      </dgm:t>
    </dgm:pt>
    <dgm:pt modelId="{9FD5C703-16E7-40D2-8094-78D6C33B4340}">
      <dgm:prSet/>
      <dgm:spPr/>
      <dgm:t>
        <a:bodyPr/>
        <a:lstStyle/>
        <a:p>
          <a:r>
            <a:rPr lang="en-US" baseline="0" dirty="0"/>
            <a:t>or if the </a:t>
          </a:r>
          <a:r>
            <a:rPr lang="en-US" baseline="0" dirty="0">
              <a:solidFill>
                <a:srgbClr val="FF0000"/>
              </a:solidFill>
            </a:rPr>
            <a:t>conclusion of the final contract is uncertain</a:t>
          </a:r>
          <a:r>
            <a:rPr lang="en-US" baseline="0" dirty="0"/>
            <a:t>.</a:t>
          </a:r>
          <a:endParaRPr lang="fi-FI" dirty="0"/>
        </a:p>
      </dgm:t>
    </dgm:pt>
    <dgm:pt modelId="{4317AC5A-CAF6-4CFC-A94E-6732142F9D1C}" type="parTrans" cxnId="{2476D7C6-5E27-4F1B-AFA3-ACFF7DF87176}">
      <dgm:prSet/>
      <dgm:spPr/>
      <dgm:t>
        <a:bodyPr/>
        <a:lstStyle/>
        <a:p>
          <a:endParaRPr lang="fi-FI"/>
        </a:p>
      </dgm:t>
    </dgm:pt>
    <dgm:pt modelId="{DEE8A2BD-6A1C-44B2-BE73-8B472DE4C626}" type="sibTrans" cxnId="{2476D7C6-5E27-4F1B-AFA3-ACFF7DF87176}">
      <dgm:prSet/>
      <dgm:spPr/>
      <dgm:t>
        <a:bodyPr/>
        <a:lstStyle/>
        <a:p>
          <a:endParaRPr lang="fi-FI"/>
        </a:p>
      </dgm:t>
    </dgm:pt>
    <dgm:pt modelId="{0EDB7530-6A41-4901-9518-09AD6CB5FAED}" type="pres">
      <dgm:prSet presAssocID="{91904674-BCD8-42F0-BA66-B3AEF2A049D5}" presName="Name0" presStyleCnt="0">
        <dgm:presLayoutVars>
          <dgm:dir/>
          <dgm:animLvl val="lvl"/>
          <dgm:resizeHandles val="exact"/>
        </dgm:presLayoutVars>
      </dgm:prSet>
      <dgm:spPr/>
    </dgm:pt>
    <dgm:pt modelId="{F90DA8DD-D992-44D4-9659-906CAAE39ED4}" type="pres">
      <dgm:prSet presAssocID="{5B31D505-0A42-47C1-9B82-450889DAFE57}" presName="boxAndChildren" presStyleCnt="0"/>
      <dgm:spPr/>
    </dgm:pt>
    <dgm:pt modelId="{D2185834-8CEE-46FA-A2F1-2BB9580B4D63}" type="pres">
      <dgm:prSet presAssocID="{5B31D505-0A42-47C1-9B82-450889DAFE57}" presName="parentTextBox" presStyleLbl="node1" presStyleIdx="0" presStyleCnt="3"/>
      <dgm:spPr/>
    </dgm:pt>
    <dgm:pt modelId="{4873C5AA-7D9B-40D6-A980-7662C6049080}" type="pres">
      <dgm:prSet presAssocID="{5B31D505-0A42-47C1-9B82-450889DAFE57}" presName="entireBox" presStyleLbl="node1" presStyleIdx="0" presStyleCnt="3"/>
      <dgm:spPr/>
    </dgm:pt>
    <dgm:pt modelId="{BA35616A-B971-47ED-BD77-5726C867CDDD}" type="pres">
      <dgm:prSet presAssocID="{5B31D505-0A42-47C1-9B82-450889DAFE57}" presName="descendantBox" presStyleCnt="0"/>
      <dgm:spPr/>
    </dgm:pt>
    <dgm:pt modelId="{E5A58B9C-4C64-4F4B-BE75-4B952E038CAB}" type="pres">
      <dgm:prSet presAssocID="{90176053-8A52-4D6E-AA6D-0ACC84E52E2A}" presName="childTextBox" presStyleLbl="fgAccFollowNode1" presStyleIdx="0" presStyleCnt="2">
        <dgm:presLayoutVars>
          <dgm:bulletEnabled val="1"/>
        </dgm:presLayoutVars>
      </dgm:prSet>
      <dgm:spPr/>
    </dgm:pt>
    <dgm:pt modelId="{3D34A8D4-6172-4EE8-B4C2-02CCF5F25874}" type="pres">
      <dgm:prSet presAssocID="{9FD5C703-16E7-40D2-8094-78D6C33B4340}" presName="childTextBox" presStyleLbl="fgAccFollowNode1" presStyleIdx="1" presStyleCnt="2">
        <dgm:presLayoutVars>
          <dgm:bulletEnabled val="1"/>
        </dgm:presLayoutVars>
      </dgm:prSet>
      <dgm:spPr/>
    </dgm:pt>
    <dgm:pt modelId="{C02503D7-1EB8-4916-8857-76AD4B04D24C}" type="pres">
      <dgm:prSet presAssocID="{55267A6C-43B6-460E-B617-9B1C8101F63E}" presName="sp" presStyleCnt="0"/>
      <dgm:spPr/>
    </dgm:pt>
    <dgm:pt modelId="{D20B013A-30E4-4103-B674-E8C4B37D2B7F}" type="pres">
      <dgm:prSet presAssocID="{4215798B-458D-4AF3-9067-55CEB162F473}" presName="arrowAndChildren" presStyleCnt="0"/>
      <dgm:spPr/>
    </dgm:pt>
    <dgm:pt modelId="{9E4F3CF6-A179-490E-B565-F0F3AE2C5312}" type="pres">
      <dgm:prSet presAssocID="{4215798B-458D-4AF3-9067-55CEB162F473}" presName="parentTextArrow" presStyleLbl="node1" presStyleIdx="1" presStyleCnt="3"/>
      <dgm:spPr/>
    </dgm:pt>
    <dgm:pt modelId="{DE7B9C40-F77E-4E9E-939D-82DB77BB8BE2}" type="pres">
      <dgm:prSet presAssocID="{08195F06-74BE-4AD0-9AE9-57641EAF1910}" presName="sp" presStyleCnt="0"/>
      <dgm:spPr/>
    </dgm:pt>
    <dgm:pt modelId="{7C664AD8-6283-4C2F-832A-5F1F6251A3DD}" type="pres">
      <dgm:prSet presAssocID="{92C85F6E-E09D-4702-8EB9-A58FD49A29E7}" presName="arrowAndChildren" presStyleCnt="0"/>
      <dgm:spPr/>
    </dgm:pt>
    <dgm:pt modelId="{0854135D-F8CE-4537-8B7A-AD7FB0378BDB}" type="pres">
      <dgm:prSet presAssocID="{92C85F6E-E09D-4702-8EB9-A58FD49A29E7}" presName="parentTextArrow" presStyleLbl="node1" presStyleIdx="2" presStyleCnt="3"/>
      <dgm:spPr/>
    </dgm:pt>
  </dgm:ptLst>
  <dgm:cxnLst>
    <dgm:cxn modelId="{29C3205C-0CC3-40FE-BBFC-64208CBCF9E9}" type="presOf" srcId="{4215798B-458D-4AF3-9067-55CEB162F473}" destId="{9E4F3CF6-A179-490E-B565-F0F3AE2C5312}" srcOrd="0" destOrd="0" presId="urn:microsoft.com/office/officeart/2005/8/layout/process4"/>
    <dgm:cxn modelId="{722CE261-F4E6-4B6E-98D1-0F0133C6F584}" type="presOf" srcId="{5B31D505-0A42-47C1-9B82-450889DAFE57}" destId="{D2185834-8CEE-46FA-A2F1-2BB9580B4D63}" srcOrd="0" destOrd="0" presId="urn:microsoft.com/office/officeart/2005/8/layout/process4"/>
    <dgm:cxn modelId="{83772D6A-5F06-433E-B9C0-AE95A8592FDC}" type="presOf" srcId="{9FD5C703-16E7-40D2-8094-78D6C33B4340}" destId="{3D34A8D4-6172-4EE8-B4C2-02CCF5F25874}" srcOrd="0" destOrd="0" presId="urn:microsoft.com/office/officeart/2005/8/layout/process4"/>
    <dgm:cxn modelId="{CD9A447A-BB8F-451C-A09E-4F2C88578D06}" type="presOf" srcId="{91904674-BCD8-42F0-BA66-B3AEF2A049D5}" destId="{0EDB7530-6A41-4901-9518-09AD6CB5FAED}" srcOrd="0" destOrd="0" presId="urn:microsoft.com/office/officeart/2005/8/layout/process4"/>
    <dgm:cxn modelId="{73B6408E-EDF7-4D83-8B5A-F09C905E8DFF}" srcId="{91904674-BCD8-42F0-BA66-B3AEF2A049D5}" destId="{5B31D505-0A42-47C1-9B82-450889DAFE57}" srcOrd="2" destOrd="0" parTransId="{CE84163E-58E3-4A9E-B1A8-215D5F645CC3}" sibTransId="{47CE7973-2E56-4AAE-8175-48046E4D7DF7}"/>
    <dgm:cxn modelId="{87BA84B0-E900-495E-BA99-8B68D0981EC3}" srcId="{91904674-BCD8-42F0-BA66-B3AEF2A049D5}" destId="{4215798B-458D-4AF3-9067-55CEB162F473}" srcOrd="1" destOrd="0" parTransId="{78AD53E7-79E2-4329-9036-A188F147F35C}" sibTransId="{55267A6C-43B6-460E-B617-9B1C8101F63E}"/>
    <dgm:cxn modelId="{62DF62BA-5F7C-4A28-AC07-575388E01838}" type="presOf" srcId="{5B31D505-0A42-47C1-9B82-450889DAFE57}" destId="{4873C5AA-7D9B-40D6-A980-7662C6049080}" srcOrd="1" destOrd="0" presId="urn:microsoft.com/office/officeart/2005/8/layout/process4"/>
    <dgm:cxn modelId="{281E64C3-768A-4C4B-979B-9ABE9563A7D8}" srcId="{5B31D505-0A42-47C1-9B82-450889DAFE57}" destId="{90176053-8A52-4D6E-AA6D-0ACC84E52E2A}" srcOrd="0" destOrd="0" parTransId="{802ACCBC-B714-4A26-AAFC-BDDC8A752869}" sibTransId="{8A9AFD06-B9E9-434F-A199-F2B08160BDC8}"/>
    <dgm:cxn modelId="{803604C6-1AC4-461C-8A49-D11AC054C90F}" type="presOf" srcId="{92C85F6E-E09D-4702-8EB9-A58FD49A29E7}" destId="{0854135D-F8CE-4537-8B7A-AD7FB0378BDB}" srcOrd="0" destOrd="0" presId="urn:microsoft.com/office/officeart/2005/8/layout/process4"/>
    <dgm:cxn modelId="{2476D7C6-5E27-4F1B-AFA3-ACFF7DF87176}" srcId="{5B31D505-0A42-47C1-9B82-450889DAFE57}" destId="{9FD5C703-16E7-40D2-8094-78D6C33B4340}" srcOrd="1" destOrd="0" parTransId="{4317AC5A-CAF6-4CFC-A94E-6732142F9D1C}" sibTransId="{DEE8A2BD-6A1C-44B2-BE73-8B472DE4C626}"/>
    <dgm:cxn modelId="{8D4E28CA-A6AD-43C1-BE26-29360354C802}" type="presOf" srcId="{90176053-8A52-4D6E-AA6D-0ACC84E52E2A}" destId="{E5A58B9C-4C64-4F4B-BE75-4B952E038CAB}" srcOrd="0" destOrd="0" presId="urn:microsoft.com/office/officeart/2005/8/layout/process4"/>
    <dgm:cxn modelId="{93253BD4-F587-49E1-B5C1-BC77DAC0AE2B}" srcId="{91904674-BCD8-42F0-BA66-B3AEF2A049D5}" destId="{92C85F6E-E09D-4702-8EB9-A58FD49A29E7}" srcOrd="0" destOrd="0" parTransId="{7FEA9032-40C5-47B2-9F10-C4671DDB8006}" sibTransId="{08195F06-74BE-4AD0-9AE9-57641EAF1910}"/>
    <dgm:cxn modelId="{E65B6039-B120-443F-86C7-DBECF3C9BB79}" type="presParOf" srcId="{0EDB7530-6A41-4901-9518-09AD6CB5FAED}" destId="{F90DA8DD-D992-44D4-9659-906CAAE39ED4}" srcOrd="0" destOrd="0" presId="urn:microsoft.com/office/officeart/2005/8/layout/process4"/>
    <dgm:cxn modelId="{93D21DBA-E427-47F0-B9D4-F1B77F36D4F0}" type="presParOf" srcId="{F90DA8DD-D992-44D4-9659-906CAAE39ED4}" destId="{D2185834-8CEE-46FA-A2F1-2BB9580B4D63}" srcOrd="0" destOrd="0" presId="urn:microsoft.com/office/officeart/2005/8/layout/process4"/>
    <dgm:cxn modelId="{362D0885-A104-4730-A446-F919BF9BB720}" type="presParOf" srcId="{F90DA8DD-D992-44D4-9659-906CAAE39ED4}" destId="{4873C5AA-7D9B-40D6-A980-7662C6049080}" srcOrd="1" destOrd="0" presId="urn:microsoft.com/office/officeart/2005/8/layout/process4"/>
    <dgm:cxn modelId="{2D653D3D-B6DC-441C-A0CE-32C040CAD7DC}" type="presParOf" srcId="{F90DA8DD-D992-44D4-9659-906CAAE39ED4}" destId="{BA35616A-B971-47ED-BD77-5726C867CDDD}" srcOrd="2" destOrd="0" presId="urn:microsoft.com/office/officeart/2005/8/layout/process4"/>
    <dgm:cxn modelId="{2BABC779-1971-4CF1-BE52-935C1A869F9A}" type="presParOf" srcId="{BA35616A-B971-47ED-BD77-5726C867CDDD}" destId="{E5A58B9C-4C64-4F4B-BE75-4B952E038CAB}" srcOrd="0" destOrd="0" presId="urn:microsoft.com/office/officeart/2005/8/layout/process4"/>
    <dgm:cxn modelId="{CB2F6ED8-3043-4631-85C0-51E8742E3D2E}" type="presParOf" srcId="{BA35616A-B971-47ED-BD77-5726C867CDDD}" destId="{3D34A8D4-6172-4EE8-B4C2-02CCF5F25874}" srcOrd="1" destOrd="0" presId="urn:microsoft.com/office/officeart/2005/8/layout/process4"/>
    <dgm:cxn modelId="{B5E290A4-E0A3-40D1-97EE-99B303774E50}" type="presParOf" srcId="{0EDB7530-6A41-4901-9518-09AD6CB5FAED}" destId="{C02503D7-1EB8-4916-8857-76AD4B04D24C}" srcOrd="1" destOrd="0" presId="urn:microsoft.com/office/officeart/2005/8/layout/process4"/>
    <dgm:cxn modelId="{D2D951D5-6357-4484-9214-0DEE9E821BA5}" type="presParOf" srcId="{0EDB7530-6A41-4901-9518-09AD6CB5FAED}" destId="{D20B013A-30E4-4103-B674-E8C4B37D2B7F}" srcOrd="2" destOrd="0" presId="urn:microsoft.com/office/officeart/2005/8/layout/process4"/>
    <dgm:cxn modelId="{07525439-9D8A-4465-AF56-5A8A8528C7E9}" type="presParOf" srcId="{D20B013A-30E4-4103-B674-E8C4B37D2B7F}" destId="{9E4F3CF6-A179-490E-B565-F0F3AE2C5312}" srcOrd="0" destOrd="0" presId="urn:microsoft.com/office/officeart/2005/8/layout/process4"/>
    <dgm:cxn modelId="{D6C3CB85-9458-43CB-B388-7255F10B24C6}" type="presParOf" srcId="{0EDB7530-6A41-4901-9518-09AD6CB5FAED}" destId="{DE7B9C40-F77E-4E9E-939D-82DB77BB8BE2}" srcOrd="3" destOrd="0" presId="urn:microsoft.com/office/officeart/2005/8/layout/process4"/>
    <dgm:cxn modelId="{2B983F5E-5F18-4EFF-80FE-8156E51ED263}" type="presParOf" srcId="{0EDB7530-6A41-4901-9518-09AD6CB5FAED}" destId="{7C664AD8-6283-4C2F-832A-5F1F6251A3DD}" srcOrd="4" destOrd="0" presId="urn:microsoft.com/office/officeart/2005/8/layout/process4"/>
    <dgm:cxn modelId="{44D6555E-24E4-4669-B97E-7C326FF0E59F}" type="presParOf" srcId="{7C664AD8-6283-4C2F-832A-5F1F6251A3DD}" destId="{0854135D-F8CE-4537-8B7A-AD7FB0378BDB}"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1D4E1EB-F5A9-40E1-AA6D-D4EC82C40169}"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fi-FI"/>
        </a:p>
      </dgm:t>
    </dgm:pt>
    <dgm:pt modelId="{27D865C7-EB93-4C92-ABDD-34F5F4AB272D}">
      <dgm:prSet/>
      <dgm:spPr/>
      <dgm:t>
        <a:bodyPr/>
        <a:lstStyle/>
        <a:p>
          <a:r>
            <a:rPr lang="en-US" b="1" baseline="0" dirty="0"/>
            <a:t>A trade secret </a:t>
          </a:r>
          <a:r>
            <a:rPr lang="en-US" b="1" baseline="0" dirty="0">
              <a:solidFill>
                <a:srgbClr val="FF0000"/>
              </a:solidFill>
            </a:rPr>
            <a:t>may not be used or disclosed unlawfully </a:t>
          </a:r>
          <a:r>
            <a:rPr lang="en-US" b="1" baseline="0" dirty="0"/>
            <a:t>by a person who has acquired a trade secret unlawfully in the manner referred to in section 3, subsection 2 or 3.</a:t>
          </a:r>
          <a:endParaRPr lang="fi-FI" dirty="0"/>
        </a:p>
      </dgm:t>
    </dgm:pt>
    <dgm:pt modelId="{36517096-7171-4E10-966C-828640E03124}" type="parTrans" cxnId="{AF0C74CE-525A-40CE-B711-817C89695F1C}">
      <dgm:prSet/>
      <dgm:spPr/>
      <dgm:t>
        <a:bodyPr/>
        <a:lstStyle/>
        <a:p>
          <a:endParaRPr lang="fi-FI"/>
        </a:p>
      </dgm:t>
    </dgm:pt>
    <dgm:pt modelId="{4BC0D282-6BE8-4A91-960B-C73D0DCE7022}" type="sibTrans" cxnId="{AF0C74CE-525A-40CE-B711-817C89695F1C}">
      <dgm:prSet/>
      <dgm:spPr/>
      <dgm:t>
        <a:bodyPr/>
        <a:lstStyle/>
        <a:p>
          <a:endParaRPr lang="fi-FI"/>
        </a:p>
      </dgm:t>
    </dgm:pt>
    <dgm:pt modelId="{33216B73-07E8-4252-AA49-658DCF1FD45A}">
      <dgm:prSet/>
      <dgm:spPr/>
      <dgm:t>
        <a:bodyPr/>
        <a:lstStyle/>
        <a:p>
          <a:r>
            <a:rPr lang="en-US" b="1" baseline="0" dirty="0"/>
            <a:t>A trade secret may not be unlawfully used or disclosed by anyone who has been informed of the trade secret:</a:t>
          </a:r>
          <a:endParaRPr lang="fi-FI" dirty="0"/>
        </a:p>
      </dgm:t>
    </dgm:pt>
    <dgm:pt modelId="{730AE6D0-5E35-4D52-A9BB-7CD2488FDB36}" type="parTrans" cxnId="{5E21AA09-2E28-4785-9CD9-2C305C8DAE64}">
      <dgm:prSet/>
      <dgm:spPr/>
      <dgm:t>
        <a:bodyPr/>
        <a:lstStyle/>
        <a:p>
          <a:endParaRPr lang="fi-FI"/>
        </a:p>
      </dgm:t>
    </dgm:pt>
    <dgm:pt modelId="{8083DDB6-1196-4D09-A10F-EC1D5A46FADE}" type="sibTrans" cxnId="{5E21AA09-2E28-4785-9CD9-2C305C8DAE64}">
      <dgm:prSet/>
      <dgm:spPr/>
      <dgm:t>
        <a:bodyPr/>
        <a:lstStyle/>
        <a:p>
          <a:endParaRPr lang="fi-FI"/>
        </a:p>
      </dgm:t>
    </dgm:pt>
    <dgm:pt modelId="{D91CB734-F544-49D5-AEFD-78CC9D77DF03}">
      <dgm:prSet/>
      <dgm:spPr/>
      <dgm:t>
        <a:bodyPr/>
        <a:lstStyle/>
        <a:p>
          <a:r>
            <a:rPr lang="en-US" baseline="0" dirty="0"/>
            <a:t>1) when acting as a member of the supervisory board or </a:t>
          </a:r>
          <a:r>
            <a:rPr lang="en-US" baseline="0" dirty="0">
              <a:solidFill>
                <a:srgbClr val="FF0000"/>
              </a:solidFill>
            </a:rPr>
            <a:t>board of directors </a:t>
          </a:r>
          <a:r>
            <a:rPr lang="en-US" baseline="0" dirty="0"/>
            <a:t>of an association or foundation, as the </a:t>
          </a:r>
          <a:r>
            <a:rPr lang="en-US" baseline="0" dirty="0">
              <a:solidFill>
                <a:srgbClr val="FF0000"/>
              </a:solidFill>
            </a:rPr>
            <a:t>managing director, auditor or liquidator</a:t>
          </a:r>
          <a:r>
            <a:rPr lang="en-US" baseline="0" dirty="0"/>
            <a:t>, or in a position equivalent to them;</a:t>
          </a:r>
          <a:endParaRPr lang="fi-FI" dirty="0"/>
        </a:p>
      </dgm:t>
    </dgm:pt>
    <dgm:pt modelId="{2C6F4428-7306-4125-BE98-FBCEE0B42694}" type="parTrans" cxnId="{1002307B-67E2-4B1A-A5CB-6D99F90B0CDD}">
      <dgm:prSet/>
      <dgm:spPr/>
      <dgm:t>
        <a:bodyPr/>
        <a:lstStyle/>
        <a:p>
          <a:endParaRPr lang="fi-FI"/>
        </a:p>
      </dgm:t>
    </dgm:pt>
    <dgm:pt modelId="{AE45AA40-1137-43E4-91D3-7647FA257F27}" type="sibTrans" cxnId="{1002307B-67E2-4B1A-A5CB-6D99F90B0CDD}">
      <dgm:prSet/>
      <dgm:spPr/>
      <dgm:t>
        <a:bodyPr/>
        <a:lstStyle/>
        <a:p>
          <a:endParaRPr lang="fi-FI"/>
        </a:p>
      </dgm:t>
    </dgm:pt>
    <dgm:pt modelId="{29844954-CE7B-40D7-B828-2AC37BB524FB}">
      <dgm:prSet/>
      <dgm:spPr/>
      <dgm:t>
        <a:bodyPr/>
        <a:lstStyle/>
        <a:p>
          <a:r>
            <a:rPr lang="en-US" baseline="0" dirty="0"/>
            <a:t>2) in connection with the </a:t>
          </a:r>
          <a:r>
            <a:rPr lang="en-US" baseline="0" dirty="0">
              <a:solidFill>
                <a:srgbClr val="FF0000"/>
              </a:solidFill>
            </a:rPr>
            <a:t>reorganization</a:t>
          </a:r>
          <a:r>
            <a:rPr lang="en-US" baseline="0" dirty="0"/>
            <a:t> proceedings of the enterprise;</a:t>
          </a:r>
          <a:endParaRPr lang="fi-FI" dirty="0"/>
        </a:p>
      </dgm:t>
    </dgm:pt>
    <dgm:pt modelId="{7B94C4A7-12F2-42F1-94F6-CAD279742F72}" type="parTrans" cxnId="{7AFC46FC-C3AF-4803-BD04-45DB4EED0DEA}">
      <dgm:prSet/>
      <dgm:spPr/>
      <dgm:t>
        <a:bodyPr/>
        <a:lstStyle/>
        <a:p>
          <a:endParaRPr lang="fi-FI"/>
        </a:p>
      </dgm:t>
    </dgm:pt>
    <dgm:pt modelId="{80A501B0-7D37-4DB4-AE1F-5ECDFAAF1EB9}" type="sibTrans" cxnId="{7AFC46FC-C3AF-4803-BD04-45DB4EED0DEA}">
      <dgm:prSet/>
      <dgm:spPr/>
      <dgm:t>
        <a:bodyPr/>
        <a:lstStyle/>
        <a:p>
          <a:endParaRPr lang="fi-FI"/>
        </a:p>
      </dgm:t>
    </dgm:pt>
    <dgm:pt modelId="{47FA94DB-CDE7-44E7-B334-D71D5B8D8790}">
      <dgm:prSet/>
      <dgm:spPr/>
      <dgm:t>
        <a:bodyPr/>
        <a:lstStyle/>
        <a:p>
          <a:r>
            <a:rPr lang="en-US" baseline="0" dirty="0"/>
            <a:t>3) when performing a task on behalf of another or otherwise </a:t>
          </a:r>
          <a:r>
            <a:rPr lang="en-US" baseline="0" dirty="0">
              <a:solidFill>
                <a:srgbClr val="FF0000"/>
              </a:solidFill>
            </a:rPr>
            <a:t>in a confidential business relationship</a:t>
          </a:r>
          <a:r>
            <a:rPr lang="en-US" baseline="0" dirty="0"/>
            <a:t>;</a:t>
          </a:r>
          <a:endParaRPr lang="fi-FI" dirty="0"/>
        </a:p>
      </dgm:t>
    </dgm:pt>
    <dgm:pt modelId="{D1A0768E-F143-4278-AFF3-4C5980649EA4}" type="parTrans" cxnId="{710822F1-695B-4E70-B02A-C8B20B202BC4}">
      <dgm:prSet/>
      <dgm:spPr/>
      <dgm:t>
        <a:bodyPr/>
        <a:lstStyle/>
        <a:p>
          <a:endParaRPr lang="fi-FI"/>
        </a:p>
      </dgm:t>
    </dgm:pt>
    <dgm:pt modelId="{995504C3-AEBE-42C4-8F78-CF2002B503DA}" type="sibTrans" cxnId="{710822F1-695B-4E70-B02A-C8B20B202BC4}">
      <dgm:prSet/>
      <dgm:spPr/>
      <dgm:t>
        <a:bodyPr/>
        <a:lstStyle/>
        <a:p>
          <a:endParaRPr lang="fi-FI"/>
        </a:p>
      </dgm:t>
    </dgm:pt>
    <dgm:pt modelId="{DEF5DCFB-783F-4625-8032-6CAE9A41DFD6}">
      <dgm:prSet/>
      <dgm:spPr/>
      <dgm:t>
        <a:bodyPr/>
        <a:lstStyle/>
        <a:p>
          <a:r>
            <a:rPr lang="en-US" baseline="0" dirty="0"/>
            <a:t>4) in a </a:t>
          </a:r>
          <a:r>
            <a:rPr lang="en-US" baseline="0" dirty="0">
              <a:solidFill>
                <a:srgbClr val="FF0000"/>
              </a:solidFill>
            </a:rPr>
            <a:t>manner other </a:t>
          </a:r>
          <a:r>
            <a:rPr lang="en-US" baseline="0" dirty="0"/>
            <a:t>than that referred to in subsections 1–3, if he or she is </a:t>
          </a:r>
          <a:r>
            <a:rPr lang="en-US" baseline="0" dirty="0">
              <a:solidFill>
                <a:srgbClr val="FF0000"/>
              </a:solidFill>
            </a:rPr>
            <a:t>bound by an agreement </a:t>
          </a:r>
          <a:r>
            <a:rPr lang="en-US" baseline="0" dirty="0"/>
            <a:t>or obligation restricting the use or disclosure of a trade secret.</a:t>
          </a:r>
          <a:endParaRPr lang="fi-FI" dirty="0"/>
        </a:p>
      </dgm:t>
    </dgm:pt>
    <dgm:pt modelId="{1303BECF-FE09-4CA6-8CDB-96A6CC699D13}" type="parTrans" cxnId="{C5709018-9F4C-4EA0-A745-2F3E0FDDB598}">
      <dgm:prSet/>
      <dgm:spPr/>
      <dgm:t>
        <a:bodyPr/>
        <a:lstStyle/>
        <a:p>
          <a:endParaRPr lang="fi-FI"/>
        </a:p>
      </dgm:t>
    </dgm:pt>
    <dgm:pt modelId="{92BF8AE0-921E-4C58-B941-4016A614414B}" type="sibTrans" cxnId="{C5709018-9F4C-4EA0-A745-2F3E0FDDB598}">
      <dgm:prSet/>
      <dgm:spPr/>
      <dgm:t>
        <a:bodyPr/>
        <a:lstStyle/>
        <a:p>
          <a:endParaRPr lang="fi-FI"/>
        </a:p>
      </dgm:t>
    </dgm:pt>
    <dgm:pt modelId="{FE266E82-0593-4574-8F76-BB93D80F560C}">
      <dgm:prSet/>
      <dgm:spPr/>
      <dgm:t>
        <a:bodyPr/>
        <a:lstStyle/>
        <a:p>
          <a:r>
            <a:rPr lang="en-US" b="1" baseline="0" dirty="0"/>
            <a:t>A trade secret may not be unlawfully used or disclosed </a:t>
          </a:r>
          <a:r>
            <a:rPr lang="en-US" b="1" baseline="0" dirty="0">
              <a:solidFill>
                <a:srgbClr val="FF0000"/>
              </a:solidFill>
            </a:rPr>
            <a:t>during his or her service</a:t>
          </a:r>
          <a:r>
            <a:rPr lang="en-US" b="1" baseline="0" dirty="0"/>
            <a:t> by anyone who has become aware of the trade secret while in the service of another.</a:t>
          </a:r>
          <a:endParaRPr lang="fi-FI" dirty="0"/>
        </a:p>
      </dgm:t>
    </dgm:pt>
    <dgm:pt modelId="{2DD2DC73-AD1F-4471-ABEC-177A40EEF004}" type="parTrans" cxnId="{2293F295-511A-4C3F-8AFB-C56F667AA452}">
      <dgm:prSet/>
      <dgm:spPr/>
      <dgm:t>
        <a:bodyPr/>
        <a:lstStyle/>
        <a:p>
          <a:endParaRPr lang="fi-FI"/>
        </a:p>
      </dgm:t>
    </dgm:pt>
    <dgm:pt modelId="{874C8577-463F-441F-92F4-93001B8E60AC}" type="sibTrans" cxnId="{2293F295-511A-4C3F-8AFB-C56F667AA452}">
      <dgm:prSet/>
      <dgm:spPr/>
      <dgm:t>
        <a:bodyPr/>
        <a:lstStyle/>
        <a:p>
          <a:endParaRPr lang="fi-FI"/>
        </a:p>
      </dgm:t>
    </dgm:pt>
    <dgm:pt modelId="{03D4528F-C3D4-443C-BC74-9DDC982BD722}">
      <dgm:prSet/>
      <dgm:spPr/>
      <dgm:t>
        <a:bodyPr/>
        <a:lstStyle/>
        <a:p>
          <a:r>
            <a:rPr lang="en-US" b="1" baseline="0" dirty="0"/>
            <a:t>A trade secret may not be unlawfully used or disclosed by </a:t>
          </a:r>
          <a:r>
            <a:rPr lang="en-US" b="1" baseline="0" dirty="0">
              <a:solidFill>
                <a:srgbClr val="FF0000"/>
              </a:solidFill>
            </a:rPr>
            <a:t>anyone who knows or ought to know </a:t>
          </a:r>
          <a:r>
            <a:rPr lang="en-US" b="1" baseline="0" dirty="0"/>
            <a:t>that the trade secret was obtained directly or indirectly from a person who has unlawfully used or disclosed a trade secret.</a:t>
          </a:r>
          <a:endParaRPr lang="fi-FI" dirty="0"/>
        </a:p>
      </dgm:t>
    </dgm:pt>
    <dgm:pt modelId="{472A674A-0641-42D0-B517-54D072CC459F}" type="parTrans" cxnId="{22D8CD86-344E-41BE-A674-9270AFF335FD}">
      <dgm:prSet/>
      <dgm:spPr/>
      <dgm:t>
        <a:bodyPr/>
        <a:lstStyle/>
        <a:p>
          <a:endParaRPr lang="fi-FI"/>
        </a:p>
      </dgm:t>
    </dgm:pt>
    <dgm:pt modelId="{5504F8E6-D420-47F5-A3CF-6B3C87DF3E10}" type="sibTrans" cxnId="{22D8CD86-344E-41BE-A674-9270AFF335FD}">
      <dgm:prSet/>
      <dgm:spPr/>
      <dgm:t>
        <a:bodyPr/>
        <a:lstStyle/>
        <a:p>
          <a:endParaRPr lang="fi-FI"/>
        </a:p>
      </dgm:t>
    </dgm:pt>
    <dgm:pt modelId="{47CC3FE9-1F45-4DE1-9EB4-569FAF2468BB}" type="pres">
      <dgm:prSet presAssocID="{11D4E1EB-F5A9-40E1-AA6D-D4EC82C40169}" presName="Name0" presStyleCnt="0">
        <dgm:presLayoutVars>
          <dgm:chMax val="7"/>
          <dgm:dir/>
          <dgm:animLvl val="lvl"/>
          <dgm:resizeHandles val="exact"/>
        </dgm:presLayoutVars>
      </dgm:prSet>
      <dgm:spPr/>
    </dgm:pt>
    <dgm:pt modelId="{AC098C59-CB7D-4822-9815-8F24D3B77AAA}" type="pres">
      <dgm:prSet presAssocID="{27D865C7-EB93-4C92-ABDD-34F5F4AB272D}" presName="circle1" presStyleLbl="node1" presStyleIdx="0" presStyleCnt="4"/>
      <dgm:spPr/>
    </dgm:pt>
    <dgm:pt modelId="{DCE06D3D-067A-4CFE-B335-66F9FB7AC492}" type="pres">
      <dgm:prSet presAssocID="{27D865C7-EB93-4C92-ABDD-34F5F4AB272D}" presName="space" presStyleCnt="0"/>
      <dgm:spPr/>
    </dgm:pt>
    <dgm:pt modelId="{343C6406-EE72-4F7F-8205-AE4C62AAE84D}" type="pres">
      <dgm:prSet presAssocID="{27D865C7-EB93-4C92-ABDD-34F5F4AB272D}" presName="rect1" presStyleLbl="alignAcc1" presStyleIdx="0" presStyleCnt="4"/>
      <dgm:spPr/>
    </dgm:pt>
    <dgm:pt modelId="{17AE6E32-522E-47D9-A0FF-64E57569B1E1}" type="pres">
      <dgm:prSet presAssocID="{33216B73-07E8-4252-AA49-658DCF1FD45A}" presName="vertSpace2" presStyleLbl="node1" presStyleIdx="0" presStyleCnt="4"/>
      <dgm:spPr/>
    </dgm:pt>
    <dgm:pt modelId="{8A076865-B177-4665-B9A1-6166BDC83B17}" type="pres">
      <dgm:prSet presAssocID="{33216B73-07E8-4252-AA49-658DCF1FD45A}" presName="circle2" presStyleLbl="node1" presStyleIdx="1" presStyleCnt="4"/>
      <dgm:spPr/>
    </dgm:pt>
    <dgm:pt modelId="{0EF39221-B10E-4F9A-966F-D623319C3603}" type="pres">
      <dgm:prSet presAssocID="{33216B73-07E8-4252-AA49-658DCF1FD45A}" presName="rect2" presStyleLbl="alignAcc1" presStyleIdx="1" presStyleCnt="4"/>
      <dgm:spPr/>
    </dgm:pt>
    <dgm:pt modelId="{31717E9E-A485-4633-902D-49B3BD1C95D8}" type="pres">
      <dgm:prSet presAssocID="{FE266E82-0593-4574-8F76-BB93D80F560C}" presName="vertSpace3" presStyleLbl="node1" presStyleIdx="1" presStyleCnt="4"/>
      <dgm:spPr/>
    </dgm:pt>
    <dgm:pt modelId="{D74E1DC3-84C7-484F-9966-5B3F84C69D56}" type="pres">
      <dgm:prSet presAssocID="{FE266E82-0593-4574-8F76-BB93D80F560C}" presName="circle3" presStyleLbl="node1" presStyleIdx="2" presStyleCnt="4"/>
      <dgm:spPr/>
    </dgm:pt>
    <dgm:pt modelId="{749D20CB-837F-42ED-A345-55B37B7B7842}" type="pres">
      <dgm:prSet presAssocID="{FE266E82-0593-4574-8F76-BB93D80F560C}" presName="rect3" presStyleLbl="alignAcc1" presStyleIdx="2" presStyleCnt="4"/>
      <dgm:spPr/>
    </dgm:pt>
    <dgm:pt modelId="{8215E179-0212-420E-83AF-5D1765218326}" type="pres">
      <dgm:prSet presAssocID="{03D4528F-C3D4-443C-BC74-9DDC982BD722}" presName="vertSpace4" presStyleLbl="node1" presStyleIdx="2" presStyleCnt="4"/>
      <dgm:spPr/>
    </dgm:pt>
    <dgm:pt modelId="{BDB36633-6F06-4979-B1BD-DC5F74391BA7}" type="pres">
      <dgm:prSet presAssocID="{03D4528F-C3D4-443C-BC74-9DDC982BD722}" presName="circle4" presStyleLbl="node1" presStyleIdx="3" presStyleCnt="4"/>
      <dgm:spPr/>
    </dgm:pt>
    <dgm:pt modelId="{893FA29D-8048-459D-B450-D1AD3BE976D7}" type="pres">
      <dgm:prSet presAssocID="{03D4528F-C3D4-443C-BC74-9DDC982BD722}" presName="rect4" presStyleLbl="alignAcc1" presStyleIdx="3" presStyleCnt="4"/>
      <dgm:spPr/>
    </dgm:pt>
    <dgm:pt modelId="{F92E42F4-39AE-4596-904A-F7E7620B50B2}" type="pres">
      <dgm:prSet presAssocID="{27D865C7-EB93-4C92-ABDD-34F5F4AB272D}" presName="rect1ParTx" presStyleLbl="alignAcc1" presStyleIdx="3" presStyleCnt="4">
        <dgm:presLayoutVars>
          <dgm:chMax val="1"/>
          <dgm:bulletEnabled val="1"/>
        </dgm:presLayoutVars>
      </dgm:prSet>
      <dgm:spPr/>
    </dgm:pt>
    <dgm:pt modelId="{F61D5C1B-A10D-4301-9ABB-5766A04968C4}" type="pres">
      <dgm:prSet presAssocID="{27D865C7-EB93-4C92-ABDD-34F5F4AB272D}" presName="rect1ChTx" presStyleLbl="alignAcc1" presStyleIdx="3" presStyleCnt="4">
        <dgm:presLayoutVars>
          <dgm:bulletEnabled val="1"/>
        </dgm:presLayoutVars>
      </dgm:prSet>
      <dgm:spPr/>
    </dgm:pt>
    <dgm:pt modelId="{F275EE92-A702-4A63-A40B-DC6FC8CE9AFB}" type="pres">
      <dgm:prSet presAssocID="{33216B73-07E8-4252-AA49-658DCF1FD45A}" presName="rect2ParTx" presStyleLbl="alignAcc1" presStyleIdx="3" presStyleCnt="4">
        <dgm:presLayoutVars>
          <dgm:chMax val="1"/>
          <dgm:bulletEnabled val="1"/>
        </dgm:presLayoutVars>
      </dgm:prSet>
      <dgm:spPr/>
    </dgm:pt>
    <dgm:pt modelId="{C1C25408-EE96-408D-937C-CE348B880CA7}" type="pres">
      <dgm:prSet presAssocID="{33216B73-07E8-4252-AA49-658DCF1FD45A}" presName="rect2ChTx" presStyleLbl="alignAcc1" presStyleIdx="3" presStyleCnt="4">
        <dgm:presLayoutVars>
          <dgm:bulletEnabled val="1"/>
        </dgm:presLayoutVars>
      </dgm:prSet>
      <dgm:spPr/>
    </dgm:pt>
    <dgm:pt modelId="{BB6B5C5E-FD4B-4687-B97E-3B8E09D8FFFA}" type="pres">
      <dgm:prSet presAssocID="{FE266E82-0593-4574-8F76-BB93D80F560C}" presName="rect3ParTx" presStyleLbl="alignAcc1" presStyleIdx="3" presStyleCnt="4">
        <dgm:presLayoutVars>
          <dgm:chMax val="1"/>
          <dgm:bulletEnabled val="1"/>
        </dgm:presLayoutVars>
      </dgm:prSet>
      <dgm:spPr/>
    </dgm:pt>
    <dgm:pt modelId="{C4BEB852-D78A-41BB-BCC5-EE3DECCD3D93}" type="pres">
      <dgm:prSet presAssocID="{FE266E82-0593-4574-8F76-BB93D80F560C}" presName="rect3ChTx" presStyleLbl="alignAcc1" presStyleIdx="3" presStyleCnt="4">
        <dgm:presLayoutVars>
          <dgm:bulletEnabled val="1"/>
        </dgm:presLayoutVars>
      </dgm:prSet>
      <dgm:spPr/>
    </dgm:pt>
    <dgm:pt modelId="{C3082159-252A-4774-ADE7-B730F92C46C9}" type="pres">
      <dgm:prSet presAssocID="{03D4528F-C3D4-443C-BC74-9DDC982BD722}" presName="rect4ParTx" presStyleLbl="alignAcc1" presStyleIdx="3" presStyleCnt="4">
        <dgm:presLayoutVars>
          <dgm:chMax val="1"/>
          <dgm:bulletEnabled val="1"/>
        </dgm:presLayoutVars>
      </dgm:prSet>
      <dgm:spPr/>
    </dgm:pt>
    <dgm:pt modelId="{FB8F7FBD-D469-4AD5-B120-D7C39E038A37}" type="pres">
      <dgm:prSet presAssocID="{03D4528F-C3D4-443C-BC74-9DDC982BD722}" presName="rect4ChTx" presStyleLbl="alignAcc1" presStyleIdx="3" presStyleCnt="4">
        <dgm:presLayoutVars>
          <dgm:bulletEnabled val="1"/>
        </dgm:presLayoutVars>
      </dgm:prSet>
      <dgm:spPr/>
    </dgm:pt>
  </dgm:ptLst>
  <dgm:cxnLst>
    <dgm:cxn modelId="{5E21AA09-2E28-4785-9CD9-2C305C8DAE64}" srcId="{11D4E1EB-F5A9-40E1-AA6D-D4EC82C40169}" destId="{33216B73-07E8-4252-AA49-658DCF1FD45A}" srcOrd="1" destOrd="0" parTransId="{730AE6D0-5E35-4D52-A9BB-7CD2488FDB36}" sibTransId="{8083DDB6-1196-4D09-A10F-EC1D5A46FADE}"/>
    <dgm:cxn modelId="{31A1340B-7DE7-47DE-BD6A-D84C95321AB4}" type="presOf" srcId="{27D865C7-EB93-4C92-ABDD-34F5F4AB272D}" destId="{F92E42F4-39AE-4596-904A-F7E7620B50B2}" srcOrd="1" destOrd="0" presId="urn:microsoft.com/office/officeart/2005/8/layout/target3"/>
    <dgm:cxn modelId="{C5709018-9F4C-4EA0-A745-2F3E0FDDB598}" srcId="{33216B73-07E8-4252-AA49-658DCF1FD45A}" destId="{DEF5DCFB-783F-4625-8032-6CAE9A41DFD6}" srcOrd="3" destOrd="0" parTransId="{1303BECF-FE09-4CA6-8CDB-96A6CC699D13}" sibTransId="{92BF8AE0-921E-4C58-B941-4016A614414B}"/>
    <dgm:cxn modelId="{A079591F-6623-4A73-AE33-EA80EEACF6A9}" type="presOf" srcId="{03D4528F-C3D4-443C-BC74-9DDC982BD722}" destId="{C3082159-252A-4774-ADE7-B730F92C46C9}" srcOrd="1" destOrd="0" presId="urn:microsoft.com/office/officeart/2005/8/layout/target3"/>
    <dgm:cxn modelId="{6A7F5830-135B-4790-B201-8E5DB91E37BD}" type="presOf" srcId="{FE266E82-0593-4574-8F76-BB93D80F560C}" destId="{749D20CB-837F-42ED-A345-55B37B7B7842}" srcOrd="0" destOrd="0" presId="urn:microsoft.com/office/officeart/2005/8/layout/target3"/>
    <dgm:cxn modelId="{090DB149-FFB3-4439-8582-8A43D35C3B8F}" type="presOf" srcId="{33216B73-07E8-4252-AA49-658DCF1FD45A}" destId="{0EF39221-B10E-4F9A-966F-D623319C3603}" srcOrd="0" destOrd="0" presId="urn:microsoft.com/office/officeart/2005/8/layout/target3"/>
    <dgm:cxn modelId="{7334F852-7125-4B9C-B8FE-318F089C3EFA}" type="presOf" srcId="{D91CB734-F544-49D5-AEFD-78CC9D77DF03}" destId="{C1C25408-EE96-408D-937C-CE348B880CA7}" srcOrd="0" destOrd="0" presId="urn:microsoft.com/office/officeart/2005/8/layout/target3"/>
    <dgm:cxn modelId="{D4263E56-FDE7-4231-B595-CA0A15E12A55}" type="presOf" srcId="{03D4528F-C3D4-443C-BC74-9DDC982BD722}" destId="{893FA29D-8048-459D-B450-D1AD3BE976D7}" srcOrd="0" destOrd="0" presId="urn:microsoft.com/office/officeart/2005/8/layout/target3"/>
    <dgm:cxn modelId="{1002307B-67E2-4B1A-A5CB-6D99F90B0CDD}" srcId="{33216B73-07E8-4252-AA49-658DCF1FD45A}" destId="{D91CB734-F544-49D5-AEFD-78CC9D77DF03}" srcOrd="0" destOrd="0" parTransId="{2C6F4428-7306-4125-BE98-FBCEE0B42694}" sibTransId="{AE45AA40-1137-43E4-91D3-7647FA257F27}"/>
    <dgm:cxn modelId="{22D8CD86-344E-41BE-A674-9270AFF335FD}" srcId="{11D4E1EB-F5A9-40E1-AA6D-D4EC82C40169}" destId="{03D4528F-C3D4-443C-BC74-9DDC982BD722}" srcOrd="3" destOrd="0" parTransId="{472A674A-0641-42D0-B517-54D072CC459F}" sibTransId="{5504F8E6-D420-47F5-A3CF-6B3C87DF3E10}"/>
    <dgm:cxn modelId="{22AFF887-53D0-46D5-86BF-81DDA7C72E31}" type="presOf" srcId="{47FA94DB-CDE7-44E7-B334-D71D5B8D8790}" destId="{C1C25408-EE96-408D-937C-CE348B880CA7}" srcOrd="0" destOrd="2" presId="urn:microsoft.com/office/officeart/2005/8/layout/target3"/>
    <dgm:cxn modelId="{D016CD93-A6C5-4ECC-952B-6BF1A448A553}" type="presOf" srcId="{33216B73-07E8-4252-AA49-658DCF1FD45A}" destId="{F275EE92-A702-4A63-A40B-DC6FC8CE9AFB}" srcOrd="1" destOrd="0" presId="urn:microsoft.com/office/officeart/2005/8/layout/target3"/>
    <dgm:cxn modelId="{2293F295-511A-4C3F-8AFB-C56F667AA452}" srcId="{11D4E1EB-F5A9-40E1-AA6D-D4EC82C40169}" destId="{FE266E82-0593-4574-8F76-BB93D80F560C}" srcOrd="2" destOrd="0" parTransId="{2DD2DC73-AD1F-4471-ABEC-177A40EEF004}" sibTransId="{874C8577-463F-441F-92F4-93001B8E60AC}"/>
    <dgm:cxn modelId="{1E531397-32ED-4B33-970E-2BCC321C2D01}" type="presOf" srcId="{29844954-CE7B-40D7-B828-2AC37BB524FB}" destId="{C1C25408-EE96-408D-937C-CE348B880CA7}" srcOrd="0" destOrd="1" presId="urn:microsoft.com/office/officeart/2005/8/layout/target3"/>
    <dgm:cxn modelId="{931F4DB4-7DBF-4754-9A98-10AAEE08B3E1}" type="presOf" srcId="{DEF5DCFB-783F-4625-8032-6CAE9A41DFD6}" destId="{C1C25408-EE96-408D-937C-CE348B880CA7}" srcOrd="0" destOrd="3" presId="urn:microsoft.com/office/officeart/2005/8/layout/target3"/>
    <dgm:cxn modelId="{AF0C74CE-525A-40CE-B711-817C89695F1C}" srcId="{11D4E1EB-F5A9-40E1-AA6D-D4EC82C40169}" destId="{27D865C7-EB93-4C92-ABDD-34F5F4AB272D}" srcOrd="0" destOrd="0" parTransId="{36517096-7171-4E10-966C-828640E03124}" sibTransId="{4BC0D282-6BE8-4A91-960B-C73D0DCE7022}"/>
    <dgm:cxn modelId="{98163BEE-88D3-49DE-B63F-AF31D81F133A}" type="presOf" srcId="{11D4E1EB-F5A9-40E1-AA6D-D4EC82C40169}" destId="{47CC3FE9-1F45-4DE1-9EB4-569FAF2468BB}" srcOrd="0" destOrd="0" presId="urn:microsoft.com/office/officeart/2005/8/layout/target3"/>
    <dgm:cxn modelId="{710822F1-695B-4E70-B02A-C8B20B202BC4}" srcId="{33216B73-07E8-4252-AA49-658DCF1FD45A}" destId="{47FA94DB-CDE7-44E7-B334-D71D5B8D8790}" srcOrd="2" destOrd="0" parTransId="{D1A0768E-F143-4278-AFF3-4C5980649EA4}" sibTransId="{995504C3-AEBE-42C4-8F78-CF2002B503DA}"/>
    <dgm:cxn modelId="{804929F8-421D-4849-B144-8548651D149F}" type="presOf" srcId="{27D865C7-EB93-4C92-ABDD-34F5F4AB272D}" destId="{343C6406-EE72-4F7F-8205-AE4C62AAE84D}" srcOrd="0" destOrd="0" presId="urn:microsoft.com/office/officeart/2005/8/layout/target3"/>
    <dgm:cxn modelId="{482759FA-E125-4E6D-87E6-892DA5F2D634}" type="presOf" srcId="{FE266E82-0593-4574-8F76-BB93D80F560C}" destId="{BB6B5C5E-FD4B-4687-B97E-3B8E09D8FFFA}" srcOrd="1" destOrd="0" presId="urn:microsoft.com/office/officeart/2005/8/layout/target3"/>
    <dgm:cxn modelId="{7AFC46FC-C3AF-4803-BD04-45DB4EED0DEA}" srcId="{33216B73-07E8-4252-AA49-658DCF1FD45A}" destId="{29844954-CE7B-40D7-B828-2AC37BB524FB}" srcOrd="1" destOrd="0" parTransId="{7B94C4A7-12F2-42F1-94F6-CAD279742F72}" sibTransId="{80A501B0-7D37-4DB4-AE1F-5ECDFAAF1EB9}"/>
    <dgm:cxn modelId="{DFC9581F-6A81-455A-9E43-C11CA1FC831A}" type="presParOf" srcId="{47CC3FE9-1F45-4DE1-9EB4-569FAF2468BB}" destId="{AC098C59-CB7D-4822-9815-8F24D3B77AAA}" srcOrd="0" destOrd="0" presId="urn:microsoft.com/office/officeart/2005/8/layout/target3"/>
    <dgm:cxn modelId="{CD9750CC-E94F-4721-84EC-C887410E370A}" type="presParOf" srcId="{47CC3FE9-1F45-4DE1-9EB4-569FAF2468BB}" destId="{DCE06D3D-067A-4CFE-B335-66F9FB7AC492}" srcOrd="1" destOrd="0" presId="urn:microsoft.com/office/officeart/2005/8/layout/target3"/>
    <dgm:cxn modelId="{3187EE2A-016B-4EBA-92AD-8521B89F3269}" type="presParOf" srcId="{47CC3FE9-1F45-4DE1-9EB4-569FAF2468BB}" destId="{343C6406-EE72-4F7F-8205-AE4C62AAE84D}" srcOrd="2" destOrd="0" presId="urn:microsoft.com/office/officeart/2005/8/layout/target3"/>
    <dgm:cxn modelId="{AFCDA5DD-AD2B-4604-87A3-4A79D50A35A0}" type="presParOf" srcId="{47CC3FE9-1F45-4DE1-9EB4-569FAF2468BB}" destId="{17AE6E32-522E-47D9-A0FF-64E57569B1E1}" srcOrd="3" destOrd="0" presId="urn:microsoft.com/office/officeart/2005/8/layout/target3"/>
    <dgm:cxn modelId="{C4F6882F-4AAF-408B-A44A-D5E96123E71E}" type="presParOf" srcId="{47CC3FE9-1F45-4DE1-9EB4-569FAF2468BB}" destId="{8A076865-B177-4665-B9A1-6166BDC83B17}" srcOrd="4" destOrd="0" presId="urn:microsoft.com/office/officeart/2005/8/layout/target3"/>
    <dgm:cxn modelId="{8667430D-74A5-44A2-AC4C-09BBBA05FE59}" type="presParOf" srcId="{47CC3FE9-1F45-4DE1-9EB4-569FAF2468BB}" destId="{0EF39221-B10E-4F9A-966F-D623319C3603}" srcOrd="5" destOrd="0" presId="urn:microsoft.com/office/officeart/2005/8/layout/target3"/>
    <dgm:cxn modelId="{F47A5B78-2204-47D8-A25E-644E60FD4120}" type="presParOf" srcId="{47CC3FE9-1F45-4DE1-9EB4-569FAF2468BB}" destId="{31717E9E-A485-4633-902D-49B3BD1C95D8}" srcOrd="6" destOrd="0" presId="urn:microsoft.com/office/officeart/2005/8/layout/target3"/>
    <dgm:cxn modelId="{08B33895-087B-4680-8B95-02A3E54F6274}" type="presParOf" srcId="{47CC3FE9-1F45-4DE1-9EB4-569FAF2468BB}" destId="{D74E1DC3-84C7-484F-9966-5B3F84C69D56}" srcOrd="7" destOrd="0" presId="urn:microsoft.com/office/officeart/2005/8/layout/target3"/>
    <dgm:cxn modelId="{F35D9EE0-1ECD-424B-BA9E-9C2F032D8854}" type="presParOf" srcId="{47CC3FE9-1F45-4DE1-9EB4-569FAF2468BB}" destId="{749D20CB-837F-42ED-A345-55B37B7B7842}" srcOrd="8" destOrd="0" presId="urn:microsoft.com/office/officeart/2005/8/layout/target3"/>
    <dgm:cxn modelId="{05877484-28E6-4093-A070-AAEE327C1367}" type="presParOf" srcId="{47CC3FE9-1F45-4DE1-9EB4-569FAF2468BB}" destId="{8215E179-0212-420E-83AF-5D1765218326}" srcOrd="9" destOrd="0" presId="urn:microsoft.com/office/officeart/2005/8/layout/target3"/>
    <dgm:cxn modelId="{C6B8B13A-4CD9-42B5-9E98-985B5CE09440}" type="presParOf" srcId="{47CC3FE9-1F45-4DE1-9EB4-569FAF2468BB}" destId="{BDB36633-6F06-4979-B1BD-DC5F74391BA7}" srcOrd="10" destOrd="0" presId="urn:microsoft.com/office/officeart/2005/8/layout/target3"/>
    <dgm:cxn modelId="{3732B4BD-35A0-4EC5-BBD9-0F8D3C1BD892}" type="presParOf" srcId="{47CC3FE9-1F45-4DE1-9EB4-569FAF2468BB}" destId="{893FA29D-8048-459D-B450-D1AD3BE976D7}" srcOrd="11" destOrd="0" presId="urn:microsoft.com/office/officeart/2005/8/layout/target3"/>
    <dgm:cxn modelId="{046B1A88-033C-49C1-98F2-10C61EA00D6B}" type="presParOf" srcId="{47CC3FE9-1F45-4DE1-9EB4-569FAF2468BB}" destId="{F92E42F4-39AE-4596-904A-F7E7620B50B2}" srcOrd="12" destOrd="0" presId="urn:microsoft.com/office/officeart/2005/8/layout/target3"/>
    <dgm:cxn modelId="{B63048F6-2935-40F0-A352-B1678D8D50A7}" type="presParOf" srcId="{47CC3FE9-1F45-4DE1-9EB4-569FAF2468BB}" destId="{F61D5C1B-A10D-4301-9ABB-5766A04968C4}" srcOrd="13" destOrd="0" presId="urn:microsoft.com/office/officeart/2005/8/layout/target3"/>
    <dgm:cxn modelId="{10421C50-A943-4A0F-B9D4-8A1E1F8878D6}" type="presParOf" srcId="{47CC3FE9-1F45-4DE1-9EB4-569FAF2468BB}" destId="{F275EE92-A702-4A63-A40B-DC6FC8CE9AFB}" srcOrd="14" destOrd="0" presId="urn:microsoft.com/office/officeart/2005/8/layout/target3"/>
    <dgm:cxn modelId="{3B57C04D-FF86-43C3-9864-0910C3A84D1E}" type="presParOf" srcId="{47CC3FE9-1F45-4DE1-9EB4-569FAF2468BB}" destId="{C1C25408-EE96-408D-937C-CE348B880CA7}" srcOrd="15" destOrd="0" presId="urn:microsoft.com/office/officeart/2005/8/layout/target3"/>
    <dgm:cxn modelId="{C81A9A3C-B404-44DB-99A7-BF9DF41969F5}" type="presParOf" srcId="{47CC3FE9-1F45-4DE1-9EB4-569FAF2468BB}" destId="{BB6B5C5E-FD4B-4687-B97E-3B8E09D8FFFA}" srcOrd="16" destOrd="0" presId="urn:microsoft.com/office/officeart/2005/8/layout/target3"/>
    <dgm:cxn modelId="{1A4C2644-52C9-4364-910F-11C8ACFC7C4D}" type="presParOf" srcId="{47CC3FE9-1F45-4DE1-9EB4-569FAF2468BB}" destId="{C4BEB852-D78A-41BB-BCC5-EE3DECCD3D93}" srcOrd="17" destOrd="0" presId="urn:microsoft.com/office/officeart/2005/8/layout/target3"/>
    <dgm:cxn modelId="{998A40D1-B3D5-40B4-A524-A68F7ECA9D2A}" type="presParOf" srcId="{47CC3FE9-1F45-4DE1-9EB4-569FAF2468BB}" destId="{C3082159-252A-4774-ADE7-B730F92C46C9}" srcOrd="18" destOrd="0" presId="urn:microsoft.com/office/officeart/2005/8/layout/target3"/>
    <dgm:cxn modelId="{F9C97951-D8BC-40A0-8127-3E3C2CDB7D39}" type="presParOf" srcId="{47CC3FE9-1F45-4DE1-9EB4-569FAF2468BB}" destId="{FB8F7FBD-D469-4AD5-B120-D7C39E038A37}" srcOrd="19"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B45219-4CF8-460A-8F5E-0411A060365F}">
      <dsp:nvSpPr>
        <dsp:cNvPr id="0" name=""/>
        <dsp:cNvSpPr/>
      </dsp:nvSpPr>
      <dsp:spPr>
        <a:xfrm>
          <a:off x="0" y="0"/>
          <a:ext cx="3831557" cy="3831557"/>
        </a:xfrm>
        <a:prstGeom prst="pie">
          <a:avLst>
            <a:gd name="adj1" fmla="val 5400000"/>
            <a:gd name="adj2" fmla="val 16200000"/>
          </a:avLst>
        </a:prstGeom>
        <a:solidFill>
          <a:schemeClr val="accent1">
            <a:shade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25CF72C1-D7F6-47D9-8D1E-A9ED2878BAAA}">
      <dsp:nvSpPr>
        <dsp:cNvPr id="0" name=""/>
        <dsp:cNvSpPr/>
      </dsp:nvSpPr>
      <dsp:spPr>
        <a:xfrm>
          <a:off x="1915778" y="0"/>
          <a:ext cx="8865020" cy="3831557"/>
        </a:xfrm>
        <a:prstGeom prst="rect">
          <a:avLst/>
        </a:prstGeom>
        <a:solidFill>
          <a:schemeClr val="lt1">
            <a:alpha val="90000"/>
            <a:hueOff val="0"/>
            <a:satOff val="0"/>
            <a:lumOff val="0"/>
            <a:alphaOff val="0"/>
          </a:schemeClr>
        </a:solidFill>
        <a:ln w="6350" cap="flat" cmpd="sng" algn="ctr">
          <a:solidFill>
            <a:schemeClr val="accent1">
              <a:shade val="50000"/>
              <a:hueOff val="0"/>
              <a:satOff val="0"/>
              <a:lumOff val="0"/>
              <a:alphaOff val="0"/>
            </a:schemeClr>
          </a:solidFill>
          <a:prstDash val="solid"/>
          <a:miter lim="800000"/>
        </a:ln>
        <a:effectLst/>
        <a:sp3d z="-60000" extrusionH="63500" prstMaterial="matte"/>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baseline="0"/>
            <a:t>Disclosure of inside information is generally prohibited (e.g. FinFSA instruction:  </a:t>
          </a:r>
          <a:r>
            <a:rPr lang="en-US" sz="1000" b="1" kern="1200" baseline="0">
              <a:hlinkClick xmlns:r="http://schemas.openxmlformats.org/officeDocument/2006/relationships" r:id="rId1"/>
            </a:rPr>
            <a:t>https://www.finanssivalvonta.fi/paaomamarkkinat/liikketaanlaskijat-ja-sijoitustajat/sisapiiriasiat</a:t>
          </a:r>
          <a:r>
            <a:rPr lang="en-US" sz="1000" b="1" kern="1200" baseline="0"/>
            <a:t> )</a:t>
          </a:r>
          <a:endParaRPr lang="fi-FI" sz="1000" kern="1200"/>
        </a:p>
      </dsp:txBody>
      <dsp:txXfrm>
        <a:off x="1915778" y="0"/>
        <a:ext cx="4432510" cy="814205"/>
      </dsp:txXfrm>
    </dsp:sp>
    <dsp:sp modelId="{E1D1C840-242C-4F78-AD0E-7DF927E756B9}">
      <dsp:nvSpPr>
        <dsp:cNvPr id="0" name=""/>
        <dsp:cNvSpPr/>
      </dsp:nvSpPr>
      <dsp:spPr>
        <a:xfrm>
          <a:off x="502891" y="814205"/>
          <a:ext cx="2825773" cy="2825773"/>
        </a:xfrm>
        <a:prstGeom prst="pie">
          <a:avLst>
            <a:gd name="adj1" fmla="val 5400000"/>
            <a:gd name="adj2" fmla="val 16200000"/>
          </a:avLst>
        </a:prstGeom>
        <a:solidFill>
          <a:schemeClr val="accent1">
            <a:shade val="50000"/>
            <a:hueOff val="-180346"/>
            <a:satOff val="-3018"/>
            <a:lumOff val="20967"/>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427F8877-17A0-41AA-A685-20197D7A38C1}">
      <dsp:nvSpPr>
        <dsp:cNvPr id="0" name=""/>
        <dsp:cNvSpPr/>
      </dsp:nvSpPr>
      <dsp:spPr>
        <a:xfrm>
          <a:off x="1915778" y="814205"/>
          <a:ext cx="8865020" cy="2825773"/>
        </a:xfrm>
        <a:prstGeom prst="rect">
          <a:avLst/>
        </a:prstGeom>
        <a:solidFill>
          <a:schemeClr val="lt1">
            <a:alpha val="90000"/>
            <a:hueOff val="0"/>
            <a:satOff val="0"/>
            <a:lumOff val="0"/>
            <a:alphaOff val="0"/>
          </a:schemeClr>
        </a:solidFill>
        <a:ln w="6350" cap="flat" cmpd="sng" algn="ctr">
          <a:solidFill>
            <a:schemeClr val="accent1">
              <a:shade val="50000"/>
              <a:hueOff val="-180346"/>
              <a:satOff val="-3018"/>
              <a:lumOff val="20967"/>
              <a:alphaOff val="0"/>
            </a:schemeClr>
          </a:solidFill>
          <a:prstDash val="solid"/>
          <a:miter lim="800000"/>
        </a:ln>
        <a:effectLst/>
        <a:sp3d z="-60000" extrusionH="63500" prstMaterial="matte"/>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baseline="0"/>
            <a:t>However, the disclosure of inside information is permitted if it occurs </a:t>
          </a:r>
          <a:endParaRPr lang="fi-FI" sz="1000" kern="1200"/>
        </a:p>
      </dsp:txBody>
      <dsp:txXfrm>
        <a:off x="1915778" y="814205"/>
        <a:ext cx="4432510" cy="814205"/>
      </dsp:txXfrm>
    </dsp:sp>
    <dsp:sp modelId="{235317BF-A0D4-48FD-9C67-A189C595CF9D}">
      <dsp:nvSpPr>
        <dsp:cNvPr id="0" name=""/>
        <dsp:cNvSpPr/>
      </dsp:nvSpPr>
      <dsp:spPr>
        <a:xfrm>
          <a:off x="1005783" y="1628411"/>
          <a:ext cx="1819989" cy="1819989"/>
        </a:xfrm>
        <a:prstGeom prst="pie">
          <a:avLst>
            <a:gd name="adj1" fmla="val 5400000"/>
            <a:gd name="adj2" fmla="val 16200000"/>
          </a:avLst>
        </a:prstGeom>
        <a:solidFill>
          <a:schemeClr val="accent1">
            <a:shade val="50000"/>
            <a:hueOff val="-360692"/>
            <a:satOff val="-6036"/>
            <a:lumOff val="41933"/>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1C0DD18F-B632-4D42-8367-F38BE7C6DE34}">
      <dsp:nvSpPr>
        <dsp:cNvPr id="0" name=""/>
        <dsp:cNvSpPr/>
      </dsp:nvSpPr>
      <dsp:spPr>
        <a:xfrm>
          <a:off x="1915778" y="1628411"/>
          <a:ext cx="8865020" cy="1819989"/>
        </a:xfrm>
        <a:prstGeom prst="rect">
          <a:avLst/>
        </a:prstGeom>
        <a:solidFill>
          <a:schemeClr val="lt1">
            <a:alpha val="90000"/>
            <a:hueOff val="0"/>
            <a:satOff val="0"/>
            <a:lumOff val="0"/>
            <a:alphaOff val="0"/>
          </a:schemeClr>
        </a:solidFill>
        <a:ln w="6350" cap="flat" cmpd="sng" algn="ctr">
          <a:solidFill>
            <a:schemeClr val="accent1">
              <a:shade val="50000"/>
              <a:hueOff val="-360692"/>
              <a:satOff val="-6036"/>
              <a:lumOff val="41933"/>
              <a:alphaOff val="0"/>
            </a:schemeClr>
          </a:solidFill>
          <a:prstDash val="solid"/>
          <a:miter lim="800000"/>
        </a:ln>
        <a:effectLst/>
        <a:sp3d z="-60000" extrusionH="63500" prstMaterial="matte"/>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baseline="0"/>
            <a:t>The issuer must disclose inside information as soon as possible.(a FinFSA instruction:  </a:t>
          </a:r>
          <a:r>
            <a:rPr lang="en-US" sz="1000" b="1" kern="1200" baseline="0">
              <a:hlinkClick xmlns:r="http://schemas.openxmlformats.org/officeDocument/2006/relationships" r:id="rId2"/>
            </a:rPr>
            <a:t>https://www.finanssivalvonta.fi/paaomamarkkinat/liikketaanlaskijat-ja-sijoitustajat/sisapiiriasiat/sisapiiritiedon-julkistaminen-ja-julkistamisen-lykkaaminen/</a:t>
          </a:r>
          <a:r>
            <a:rPr lang="en-US" sz="1000" b="1" kern="1200" baseline="0"/>
            <a:t> )</a:t>
          </a:r>
          <a:endParaRPr lang="fi-FI" sz="1000" kern="1200"/>
        </a:p>
      </dsp:txBody>
      <dsp:txXfrm>
        <a:off x="1915778" y="1628411"/>
        <a:ext cx="4432510" cy="814205"/>
      </dsp:txXfrm>
    </dsp:sp>
    <dsp:sp modelId="{545DB54D-339F-4FE9-9EA7-BDBD40285AF7}">
      <dsp:nvSpPr>
        <dsp:cNvPr id="0" name=""/>
        <dsp:cNvSpPr/>
      </dsp:nvSpPr>
      <dsp:spPr>
        <a:xfrm>
          <a:off x="1508675" y="2442617"/>
          <a:ext cx="814205" cy="814205"/>
        </a:xfrm>
        <a:prstGeom prst="pie">
          <a:avLst>
            <a:gd name="adj1" fmla="val 5400000"/>
            <a:gd name="adj2" fmla="val 16200000"/>
          </a:avLst>
        </a:prstGeom>
        <a:solidFill>
          <a:schemeClr val="accent1">
            <a:shade val="50000"/>
            <a:hueOff val="-180346"/>
            <a:satOff val="-3018"/>
            <a:lumOff val="20967"/>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A149FF95-4D3B-487D-9A16-0F21203F4FEF}">
      <dsp:nvSpPr>
        <dsp:cNvPr id="0" name=""/>
        <dsp:cNvSpPr/>
      </dsp:nvSpPr>
      <dsp:spPr>
        <a:xfrm>
          <a:off x="1915778" y="2442617"/>
          <a:ext cx="8865020" cy="814205"/>
        </a:xfrm>
        <a:prstGeom prst="rect">
          <a:avLst/>
        </a:prstGeom>
        <a:solidFill>
          <a:schemeClr val="lt1">
            <a:alpha val="90000"/>
            <a:hueOff val="0"/>
            <a:satOff val="0"/>
            <a:lumOff val="0"/>
            <a:alphaOff val="0"/>
          </a:schemeClr>
        </a:solidFill>
        <a:ln w="6350" cap="flat" cmpd="sng" algn="ctr">
          <a:solidFill>
            <a:schemeClr val="accent1">
              <a:shade val="50000"/>
              <a:hueOff val="-180346"/>
              <a:satOff val="-3018"/>
              <a:lumOff val="20967"/>
              <a:alphaOff val="0"/>
            </a:schemeClr>
          </a:solidFill>
          <a:prstDash val="solid"/>
          <a:miter lim="800000"/>
        </a:ln>
        <a:effectLst/>
        <a:sp3d z="-60000" extrusionH="63500" prstMaterial="matte"/>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baseline="0" dirty="0"/>
            <a:t>However, the issuer may, at its own risk, defer the disclosure of inside information if all of the following conditions are met (MAR Article 17):</a:t>
          </a:r>
          <a:endParaRPr lang="fi-FI" sz="1000" kern="1200" dirty="0"/>
        </a:p>
      </dsp:txBody>
      <dsp:txXfrm>
        <a:off x="1915778" y="2442617"/>
        <a:ext cx="4432510" cy="814205"/>
      </dsp:txXfrm>
    </dsp:sp>
    <dsp:sp modelId="{271EF6D3-4C1A-4293-B8D9-6638494752D1}">
      <dsp:nvSpPr>
        <dsp:cNvPr id="0" name=""/>
        <dsp:cNvSpPr/>
      </dsp:nvSpPr>
      <dsp:spPr>
        <a:xfrm>
          <a:off x="6348288" y="814205"/>
          <a:ext cx="4432510" cy="814205"/>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n-US" sz="1200" kern="1200" baseline="0"/>
            <a:t>as part of the normal performance of the job, profession or duties of the person disclosing the information. </a:t>
          </a:r>
          <a:endParaRPr lang="fi-FI" sz="1200" kern="1200"/>
        </a:p>
        <a:p>
          <a:pPr marL="114300" lvl="1" indent="-114300" algn="l" defTabSz="533400">
            <a:lnSpc>
              <a:spcPct val="90000"/>
            </a:lnSpc>
            <a:spcBef>
              <a:spcPct val="0"/>
            </a:spcBef>
            <a:spcAft>
              <a:spcPct val="15000"/>
            </a:spcAft>
            <a:buChar char="•"/>
          </a:pPr>
          <a:r>
            <a:rPr lang="en-US" sz="1200" kern="1200" baseline="0"/>
            <a:t>Inside information may only be disclosed to the extent necessary for the performance of one's own duties.</a:t>
          </a:r>
          <a:endParaRPr lang="fi-FI" sz="1200" kern="1200"/>
        </a:p>
      </dsp:txBody>
      <dsp:txXfrm>
        <a:off x="6348288" y="814205"/>
        <a:ext cx="4432510" cy="814205"/>
      </dsp:txXfrm>
    </dsp:sp>
    <dsp:sp modelId="{74B5B4A2-560B-4D62-BC19-C7CEE58020A6}">
      <dsp:nvSpPr>
        <dsp:cNvPr id="0" name=""/>
        <dsp:cNvSpPr/>
      </dsp:nvSpPr>
      <dsp:spPr>
        <a:xfrm>
          <a:off x="6348288" y="2442617"/>
          <a:ext cx="4432510" cy="814205"/>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n-US" sz="1200" kern="1200" baseline="0"/>
            <a:t>immediate disclosure is likely to jeopardize the legitimate interests of the issuer,</a:t>
          </a:r>
          <a:endParaRPr lang="fi-FI" sz="1200" kern="1200"/>
        </a:p>
        <a:p>
          <a:pPr marL="114300" lvl="1" indent="-114300" algn="l" defTabSz="533400">
            <a:lnSpc>
              <a:spcPct val="90000"/>
            </a:lnSpc>
            <a:spcBef>
              <a:spcPct val="0"/>
            </a:spcBef>
            <a:spcAft>
              <a:spcPct val="15000"/>
            </a:spcAft>
            <a:buChar char="•"/>
          </a:pPr>
          <a:r>
            <a:rPr lang="en-US" sz="1200" kern="1200" baseline="0"/>
            <a:t>postponement would not be likely to mislead the public and</a:t>
          </a:r>
          <a:endParaRPr lang="fi-FI" sz="1200" kern="1200"/>
        </a:p>
        <a:p>
          <a:pPr marL="114300" lvl="1" indent="-114300" algn="l" defTabSz="533400">
            <a:lnSpc>
              <a:spcPct val="90000"/>
            </a:lnSpc>
            <a:spcBef>
              <a:spcPct val="0"/>
            </a:spcBef>
            <a:spcAft>
              <a:spcPct val="15000"/>
            </a:spcAft>
            <a:buChar char="•"/>
          </a:pPr>
          <a:r>
            <a:rPr lang="en-US" sz="1200" kern="1200" baseline="0"/>
            <a:t>the confidentiality of that information can be guaranteed.</a:t>
          </a:r>
          <a:endParaRPr lang="fi-FI" sz="1200" kern="1200"/>
        </a:p>
      </dsp:txBody>
      <dsp:txXfrm>
        <a:off x="6348288" y="2442617"/>
        <a:ext cx="4432510" cy="81420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2E5921-1E19-4015-811D-4DEFC1246E91}">
      <dsp:nvSpPr>
        <dsp:cNvPr id="0" name=""/>
        <dsp:cNvSpPr/>
      </dsp:nvSpPr>
      <dsp:spPr>
        <a:xfrm>
          <a:off x="0" y="434262"/>
          <a:ext cx="4473622" cy="81900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US" sz="1000" kern="1200" baseline="0" dirty="0"/>
            <a:t>Law on </a:t>
          </a:r>
          <a:r>
            <a:rPr lang="en-US" sz="1000" kern="1200" baseline="0" dirty="0">
              <a:solidFill>
                <a:srgbClr val="FF0000"/>
              </a:solidFill>
            </a:rPr>
            <a:t>Public Access to Proceedings in General Courts </a:t>
          </a:r>
          <a:r>
            <a:rPr lang="en-US" sz="1000" kern="1200" baseline="0" dirty="0"/>
            <a:t>(370/2007): to protect business secrets may</a:t>
          </a:r>
          <a:endParaRPr lang="fi-FI" sz="1000" kern="1200" dirty="0"/>
        </a:p>
      </dsp:txBody>
      <dsp:txXfrm>
        <a:off x="39980" y="474242"/>
        <a:ext cx="4393662" cy="739040"/>
      </dsp:txXfrm>
    </dsp:sp>
    <dsp:sp modelId="{FB427046-63C9-45BC-9E68-217A2D1F1E52}">
      <dsp:nvSpPr>
        <dsp:cNvPr id="0" name=""/>
        <dsp:cNvSpPr/>
      </dsp:nvSpPr>
      <dsp:spPr>
        <a:xfrm>
          <a:off x="0" y="1253262"/>
          <a:ext cx="4473622" cy="258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037" tIns="12700" rIns="71120" bIns="12700" numCol="1" spcCol="1270" anchor="t" anchorCtr="0">
          <a:noAutofit/>
        </a:bodyPr>
        <a:lstStyle/>
        <a:p>
          <a:pPr marL="57150" lvl="1" indent="-57150" algn="l" defTabSz="355600">
            <a:lnSpc>
              <a:spcPct val="90000"/>
            </a:lnSpc>
            <a:spcBef>
              <a:spcPct val="0"/>
            </a:spcBef>
            <a:spcAft>
              <a:spcPct val="20000"/>
            </a:spcAft>
            <a:buChar char="•"/>
          </a:pPr>
          <a:r>
            <a:rPr lang="en-US" sz="800" kern="1200" baseline="0" dirty="0"/>
            <a:t>order </a:t>
          </a:r>
          <a:r>
            <a:rPr lang="en-US" sz="800" kern="1200" baseline="0" dirty="0">
              <a:solidFill>
                <a:srgbClr val="FF0000"/>
              </a:solidFill>
            </a:rPr>
            <a:t>a judicial document or judgment to be kept secret</a:t>
          </a:r>
          <a:r>
            <a:rPr lang="en-US" sz="800" kern="1200" baseline="0" dirty="0"/>
            <a:t>, in whole or in part</a:t>
          </a:r>
          <a:endParaRPr lang="fi-FI" sz="800" kern="1200" dirty="0"/>
        </a:p>
        <a:p>
          <a:pPr marL="57150" lvl="1" indent="-57150" algn="l" defTabSz="355600">
            <a:lnSpc>
              <a:spcPct val="90000"/>
            </a:lnSpc>
            <a:spcBef>
              <a:spcPct val="0"/>
            </a:spcBef>
            <a:spcAft>
              <a:spcPct val="20000"/>
            </a:spcAft>
            <a:buChar char="•"/>
          </a:pPr>
          <a:r>
            <a:rPr lang="en-US" sz="800" kern="1200" baseline="0" dirty="0"/>
            <a:t>decide to hold the oral procedure in whole or in part, </a:t>
          </a:r>
          <a:r>
            <a:rPr lang="en-US" sz="800" kern="1200" baseline="0" dirty="0">
              <a:solidFill>
                <a:srgbClr val="FF0000"/>
              </a:solidFill>
            </a:rPr>
            <a:t>without the presence of the public</a:t>
          </a:r>
          <a:endParaRPr lang="fi-FI" sz="800" kern="1200" dirty="0">
            <a:solidFill>
              <a:srgbClr val="FF0000"/>
            </a:solidFill>
          </a:endParaRPr>
        </a:p>
      </dsp:txBody>
      <dsp:txXfrm>
        <a:off x="0" y="1253262"/>
        <a:ext cx="4473622" cy="258750"/>
      </dsp:txXfrm>
    </dsp:sp>
    <dsp:sp modelId="{39D96EF9-F664-433F-8FEB-54118870A1C3}">
      <dsp:nvSpPr>
        <dsp:cNvPr id="0" name=""/>
        <dsp:cNvSpPr/>
      </dsp:nvSpPr>
      <dsp:spPr>
        <a:xfrm>
          <a:off x="0" y="1512012"/>
          <a:ext cx="4473622" cy="81900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US" sz="1000" kern="1200" baseline="0" dirty="0">
              <a:solidFill>
                <a:srgbClr val="FF0000"/>
              </a:solidFill>
            </a:rPr>
            <a:t>Trade Secrets Act</a:t>
          </a:r>
          <a:r>
            <a:rPr lang="en-US" sz="1000" kern="1200" baseline="0" dirty="0"/>
            <a:t>: a court may, at the request of another party</a:t>
          </a:r>
          <a:r>
            <a:rPr lang="en-US" sz="1000" kern="1200" baseline="0" dirty="0">
              <a:solidFill>
                <a:srgbClr val="FF0000"/>
              </a:solidFill>
            </a:rPr>
            <a:t>, limit the number of persons within a legal entity who are entitled to be informed </a:t>
          </a:r>
          <a:r>
            <a:rPr lang="en-US" sz="1000" kern="1200" baseline="0" dirty="0"/>
            <a:t>of a trade secret document or participate in oral proceedings if the disclosure of confidential information to more persons in a legal entity would significantly harm to the interests for the protection of which the information is intended to be kept confidential.</a:t>
          </a:r>
          <a:endParaRPr lang="fi-FI" sz="1000" kern="1200" dirty="0"/>
        </a:p>
      </dsp:txBody>
      <dsp:txXfrm>
        <a:off x="39980" y="1551992"/>
        <a:ext cx="4393662" cy="739040"/>
      </dsp:txXfrm>
    </dsp:sp>
    <dsp:sp modelId="{8F9FA2AA-F22B-4578-A829-0CEA38222BD1}">
      <dsp:nvSpPr>
        <dsp:cNvPr id="0" name=""/>
        <dsp:cNvSpPr/>
      </dsp:nvSpPr>
      <dsp:spPr>
        <a:xfrm>
          <a:off x="0" y="2359812"/>
          <a:ext cx="4473622" cy="81900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US" sz="1000" kern="1200" baseline="0" dirty="0"/>
            <a:t>however, the request shall not be granted if it would jeopardize the right of the parties to a </a:t>
          </a:r>
          <a:r>
            <a:rPr lang="en-US" sz="1000" kern="1200" baseline="0" dirty="0">
              <a:solidFill>
                <a:srgbClr val="FF0000"/>
              </a:solidFill>
            </a:rPr>
            <a:t>fair trial</a:t>
          </a:r>
          <a:r>
            <a:rPr lang="en-US" sz="1000" kern="1200" baseline="0" dirty="0"/>
            <a:t>.</a:t>
          </a:r>
          <a:endParaRPr lang="fi-FI" sz="1000" kern="1200" dirty="0"/>
        </a:p>
      </dsp:txBody>
      <dsp:txXfrm>
        <a:off x="39980" y="2399792"/>
        <a:ext cx="4393662" cy="739040"/>
      </dsp:txXfrm>
    </dsp:sp>
    <dsp:sp modelId="{10110571-76BA-454B-8C24-329F12094056}">
      <dsp:nvSpPr>
        <dsp:cNvPr id="0" name=""/>
        <dsp:cNvSpPr/>
      </dsp:nvSpPr>
      <dsp:spPr>
        <a:xfrm>
          <a:off x="0" y="3207612"/>
          <a:ext cx="4473622" cy="81900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US" sz="1000" kern="1200" baseline="0" dirty="0"/>
            <a:t>The Finnish Code of Judicial Procedure 17:19: A </a:t>
          </a:r>
          <a:r>
            <a:rPr lang="en-US" sz="1000" kern="1200" baseline="0" dirty="0">
              <a:solidFill>
                <a:srgbClr val="FF0000"/>
              </a:solidFill>
            </a:rPr>
            <a:t>witness may refuse to disclose a trade secret</a:t>
          </a:r>
          <a:r>
            <a:rPr lang="en-US" sz="1000" kern="1200" baseline="0" dirty="0"/>
            <a:t>, </a:t>
          </a:r>
          <a:r>
            <a:rPr lang="en-US" sz="1000" kern="1200" baseline="0" dirty="0">
              <a:solidFill>
                <a:srgbClr val="FF0000"/>
              </a:solidFill>
            </a:rPr>
            <a:t>unless for very important reasons</a:t>
          </a:r>
          <a:r>
            <a:rPr lang="en-US" sz="1000" kern="1200" baseline="0" dirty="0"/>
            <a:t>, taking into account the nature of the case, the significance of the evidence for resolving the case and the consequences of presenting it, as well as other circumstances requiring proof.</a:t>
          </a:r>
          <a:endParaRPr lang="fi-FI" sz="1000" kern="1200" dirty="0"/>
        </a:p>
      </dsp:txBody>
      <dsp:txXfrm>
        <a:off x="39980" y="3247592"/>
        <a:ext cx="4393662" cy="73904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F75F8A-8418-4B1D-A2A4-175DAE2CD14A}">
      <dsp:nvSpPr>
        <dsp:cNvPr id="0" name=""/>
        <dsp:cNvSpPr/>
      </dsp:nvSpPr>
      <dsp:spPr>
        <a:xfrm>
          <a:off x="7985" y="439"/>
          <a:ext cx="6032162" cy="1775462"/>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b="1" kern="1200" baseline="0" dirty="0"/>
            <a:t>When listing on the market, the companies have committed to comply with market rules, e.g. disclosure obligations - does this mean a waiver of the protection of business secrets?</a:t>
          </a:r>
          <a:endParaRPr lang="fi-FI" sz="2500" kern="1200" dirty="0"/>
        </a:p>
      </dsp:txBody>
      <dsp:txXfrm>
        <a:off x="59987" y="52441"/>
        <a:ext cx="5928158" cy="1671458"/>
      </dsp:txXfrm>
    </dsp:sp>
    <dsp:sp modelId="{04480D07-B629-4D8B-BD22-7E2A1E4A1E47}">
      <dsp:nvSpPr>
        <dsp:cNvPr id="0" name=""/>
        <dsp:cNvSpPr/>
      </dsp:nvSpPr>
      <dsp:spPr>
        <a:xfrm>
          <a:off x="7985" y="2055655"/>
          <a:ext cx="1418664" cy="1775462"/>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baseline="0" dirty="0"/>
            <a:t>The person for whom the protection of trade secrets is intended </a:t>
          </a:r>
          <a:r>
            <a:rPr lang="en-US" sz="1100" kern="1200" baseline="0" dirty="0">
              <a:solidFill>
                <a:srgbClr val="FF0000"/>
              </a:solidFill>
            </a:rPr>
            <a:t>may waive the protection </a:t>
          </a:r>
          <a:r>
            <a:rPr lang="en-US" sz="1100" kern="1200" baseline="0" dirty="0"/>
            <a:t>and disclose the trade secret</a:t>
          </a:r>
          <a:endParaRPr lang="fi-FI" sz="1100" kern="1200" dirty="0"/>
        </a:p>
      </dsp:txBody>
      <dsp:txXfrm>
        <a:off x="49536" y="2097206"/>
        <a:ext cx="1335562" cy="1692360"/>
      </dsp:txXfrm>
    </dsp:sp>
    <dsp:sp modelId="{F4395CE1-8B05-48DA-BDC6-BA18FFAD55F2}">
      <dsp:nvSpPr>
        <dsp:cNvPr id="0" name=""/>
        <dsp:cNvSpPr/>
      </dsp:nvSpPr>
      <dsp:spPr>
        <a:xfrm>
          <a:off x="1545818" y="2055655"/>
          <a:ext cx="1418664" cy="1775462"/>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baseline="0" dirty="0">
              <a:solidFill>
                <a:srgbClr val="FF0000"/>
              </a:solidFill>
            </a:rPr>
            <a:t>Conflicts between disclosure, insider and trade secrecy provisions</a:t>
          </a:r>
          <a:endParaRPr lang="fi-FI" sz="1100" kern="1200" dirty="0">
            <a:solidFill>
              <a:srgbClr val="FF0000"/>
            </a:solidFill>
          </a:endParaRPr>
        </a:p>
      </dsp:txBody>
      <dsp:txXfrm>
        <a:off x="1587369" y="2097206"/>
        <a:ext cx="1335562" cy="1692360"/>
      </dsp:txXfrm>
    </dsp:sp>
    <dsp:sp modelId="{FDDC53D4-3776-4845-B3CA-C2EF2E5ADC9B}">
      <dsp:nvSpPr>
        <dsp:cNvPr id="0" name=""/>
        <dsp:cNvSpPr/>
      </dsp:nvSpPr>
      <dsp:spPr>
        <a:xfrm>
          <a:off x="3083650" y="2055655"/>
          <a:ext cx="1418664" cy="1775462"/>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baseline="0" dirty="0"/>
            <a:t>The company's representative is bound by the so-called </a:t>
          </a:r>
          <a:r>
            <a:rPr lang="en-US" sz="1100" kern="1200" baseline="0" dirty="0">
              <a:solidFill>
                <a:srgbClr val="FF0000"/>
              </a:solidFill>
            </a:rPr>
            <a:t>fiduciary duties </a:t>
          </a:r>
          <a:r>
            <a:rPr lang="en-US" sz="1100" kern="1200" baseline="0" dirty="0"/>
            <a:t>(the Finnish Limited Liability Companies Act 1: 8: the agent must act diligently to promote the interests of the company)</a:t>
          </a:r>
          <a:endParaRPr lang="fi-FI" sz="1100" kern="1200" dirty="0"/>
        </a:p>
      </dsp:txBody>
      <dsp:txXfrm>
        <a:off x="3125201" y="2097206"/>
        <a:ext cx="1335562" cy="1692360"/>
      </dsp:txXfrm>
    </dsp:sp>
    <dsp:sp modelId="{145CC996-22FF-4D36-88D8-EA7861A23033}">
      <dsp:nvSpPr>
        <dsp:cNvPr id="0" name=""/>
        <dsp:cNvSpPr/>
      </dsp:nvSpPr>
      <dsp:spPr>
        <a:xfrm>
          <a:off x="4621483" y="2055655"/>
          <a:ext cx="1418664" cy="1775462"/>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baseline="0"/>
            <a:t>Principal-agent relationship</a:t>
          </a:r>
          <a:endParaRPr lang="fi-FI" sz="1100" kern="1200"/>
        </a:p>
      </dsp:txBody>
      <dsp:txXfrm>
        <a:off x="4663034" y="2097206"/>
        <a:ext cx="1335562" cy="1692360"/>
      </dsp:txXfrm>
    </dsp:sp>
    <dsp:sp modelId="{38B91461-7A48-4E29-B9C1-4B976BED1760}">
      <dsp:nvSpPr>
        <dsp:cNvPr id="0" name=""/>
        <dsp:cNvSpPr/>
      </dsp:nvSpPr>
      <dsp:spPr>
        <a:xfrm>
          <a:off x="6278483" y="439"/>
          <a:ext cx="4494329" cy="1775462"/>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b="1" kern="1200" baseline="0" dirty="0"/>
            <a:t>Exemptions from disclosure duties </a:t>
          </a:r>
          <a:endParaRPr lang="fi-FI" sz="2500" kern="1200" dirty="0"/>
        </a:p>
      </dsp:txBody>
      <dsp:txXfrm>
        <a:off x="6330485" y="52441"/>
        <a:ext cx="4390325" cy="1671458"/>
      </dsp:txXfrm>
    </dsp:sp>
    <dsp:sp modelId="{6C17A5AC-3CB3-40D4-9D81-B862D1AC64D0}">
      <dsp:nvSpPr>
        <dsp:cNvPr id="0" name=""/>
        <dsp:cNvSpPr/>
      </dsp:nvSpPr>
      <dsp:spPr>
        <a:xfrm>
          <a:off x="6278483" y="2055655"/>
          <a:ext cx="1418664" cy="1775462"/>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baseline="0"/>
            <a:t>MAR 17.4 art. </a:t>
          </a:r>
          <a:r>
            <a:rPr lang="en-US" sz="1100" kern="1200" baseline="0" dirty="0"/>
            <a:t>(a): the obligation to disclose is waived if the immediate disclosure of inside information would be likely to jeopardize the legitimate interests of the issuer;</a:t>
          </a:r>
          <a:endParaRPr lang="fi-FI" sz="1100" kern="1200" dirty="0"/>
        </a:p>
      </dsp:txBody>
      <dsp:txXfrm>
        <a:off x="6320034" y="2097206"/>
        <a:ext cx="1335562" cy="1692360"/>
      </dsp:txXfrm>
    </dsp:sp>
    <dsp:sp modelId="{D20A5CDE-9DC1-4802-B64A-D1A3314024D1}">
      <dsp:nvSpPr>
        <dsp:cNvPr id="0" name=""/>
        <dsp:cNvSpPr/>
      </dsp:nvSpPr>
      <dsp:spPr>
        <a:xfrm>
          <a:off x="7816316" y="2055655"/>
          <a:ext cx="1418664" cy="1775462"/>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baseline="0"/>
            <a:t>ESMA / 2016/1478 F (d): The product or invention has been developed by the issuer and immediate disclosure of that information is likely to jeopardize the issuer's intellectual property rights</a:t>
          </a:r>
          <a:endParaRPr lang="fi-FI" sz="1100" kern="1200"/>
        </a:p>
      </dsp:txBody>
      <dsp:txXfrm>
        <a:off x="7857867" y="2097206"/>
        <a:ext cx="1335562" cy="1692360"/>
      </dsp:txXfrm>
    </dsp:sp>
    <dsp:sp modelId="{1DBE670B-97D7-4525-A4C3-3EAB6B19CEB2}">
      <dsp:nvSpPr>
        <dsp:cNvPr id="0" name=""/>
        <dsp:cNvSpPr/>
      </dsp:nvSpPr>
      <dsp:spPr>
        <a:xfrm>
          <a:off x="9354148" y="2055655"/>
          <a:ext cx="1418664" cy="1775462"/>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baseline="0"/>
            <a:t>ESMA / 2016/1478 Point F (e): The issuer plans to buy or sell a significant shareholding in another company and disclosure of that information would be likely to jeopardize the realization of the plan.</a:t>
          </a:r>
          <a:endParaRPr lang="fi-FI" sz="1100" kern="1200"/>
        </a:p>
      </dsp:txBody>
      <dsp:txXfrm>
        <a:off x="9395699" y="2097206"/>
        <a:ext cx="1335562" cy="169236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048F97-2B98-4155-ADD0-52E271CB4776}">
      <dsp:nvSpPr>
        <dsp:cNvPr id="0" name=""/>
        <dsp:cNvSpPr/>
      </dsp:nvSpPr>
      <dsp:spPr>
        <a:xfrm>
          <a:off x="0" y="347998"/>
          <a:ext cx="5221817" cy="1113840"/>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b="1" kern="1200" dirty="0" err="1"/>
            <a:t>Sakari</a:t>
          </a:r>
          <a:r>
            <a:rPr lang="en-GB" sz="1700" b="1" kern="1200" dirty="0"/>
            <a:t> </a:t>
          </a:r>
          <a:r>
            <a:rPr lang="en-GB" sz="1700" b="1" kern="1200" dirty="0" err="1"/>
            <a:t>Huovinen</a:t>
          </a:r>
          <a:r>
            <a:rPr lang="en-GB" sz="1700" b="1" kern="1200" dirty="0"/>
            <a:t>: </a:t>
          </a:r>
          <a:r>
            <a:rPr lang="en-GB" sz="1700" b="1" kern="1200" dirty="0" err="1"/>
            <a:t>Pörssiyhtiön</a:t>
          </a:r>
          <a:r>
            <a:rPr lang="en-GB" sz="1700" b="1" kern="1200" dirty="0"/>
            <a:t> </a:t>
          </a:r>
          <a:r>
            <a:rPr lang="en-GB" sz="1700" b="1" kern="1200" dirty="0" err="1"/>
            <a:t>tiedonantovelvollisuus</a:t>
          </a:r>
          <a:r>
            <a:rPr lang="en-GB" sz="1700" b="1" kern="1200" dirty="0"/>
            <a:t>, </a:t>
          </a:r>
          <a:r>
            <a:rPr lang="en-GB" sz="1700" b="1" kern="1200" dirty="0" err="1"/>
            <a:t>sijoittajan</a:t>
          </a:r>
          <a:r>
            <a:rPr lang="en-GB" sz="1700" b="1" kern="1200" dirty="0"/>
            <a:t> </a:t>
          </a:r>
          <a:r>
            <a:rPr lang="en-GB" sz="1700" b="1" kern="1200" dirty="0" err="1"/>
            <a:t>odotukset</a:t>
          </a:r>
          <a:r>
            <a:rPr lang="en-GB" sz="1700" b="1" kern="1200" dirty="0"/>
            <a:t> ja media (Disclosure Duties of Listed Companies, Expectations of Investors and the Media 2004; doctoral dissertation, University of Lapland) </a:t>
          </a:r>
          <a:endParaRPr lang="fi-FI" sz="1700" kern="1200" dirty="0"/>
        </a:p>
      </dsp:txBody>
      <dsp:txXfrm>
        <a:off x="54373" y="402371"/>
        <a:ext cx="5113071" cy="1005094"/>
      </dsp:txXfrm>
    </dsp:sp>
    <dsp:sp modelId="{A8D06E84-EA81-48EA-877C-BABEBC70D9D0}">
      <dsp:nvSpPr>
        <dsp:cNvPr id="0" name=""/>
        <dsp:cNvSpPr/>
      </dsp:nvSpPr>
      <dsp:spPr>
        <a:xfrm>
          <a:off x="0" y="1510798"/>
          <a:ext cx="5221817" cy="1113840"/>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b="1" kern="1200" dirty="0"/>
            <a:t>Example: </a:t>
          </a:r>
          <a:r>
            <a:rPr lang="en-US" sz="1700" b="1" kern="1200" dirty="0"/>
            <a:t>untrue denial of the CEO regarding the forest company merger negotiations</a:t>
          </a:r>
          <a:endParaRPr lang="fi-FI" sz="1700" kern="1200" dirty="0"/>
        </a:p>
      </dsp:txBody>
      <dsp:txXfrm>
        <a:off x="54373" y="1565171"/>
        <a:ext cx="5113071" cy="1005094"/>
      </dsp:txXfrm>
    </dsp:sp>
    <dsp:sp modelId="{1073B415-7DD8-4535-96F9-EF819BA1C958}">
      <dsp:nvSpPr>
        <dsp:cNvPr id="0" name=""/>
        <dsp:cNvSpPr/>
      </dsp:nvSpPr>
      <dsp:spPr>
        <a:xfrm>
          <a:off x="0" y="2673598"/>
          <a:ext cx="5221817" cy="1113840"/>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1" kern="1200" dirty="0"/>
            <a:t>Game theory and the theory of information as wealth (property rights) may support the legitimacy of misrepresentation by management in the securities market, under strict conditions</a:t>
          </a:r>
          <a:r>
            <a:rPr lang="en-GB" sz="1700" b="1" kern="1200" dirty="0"/>
            <a:t>: </a:t>
          </a:r>
          <a:endParaRPr lang="fi-FI" sz="1700" kern="1200" dirty="0"/>
        </a:p>
      </dsp:txBody>
      <dsp:txXfrm>
        <a:off x="54373" y="2727971"/>
        <a:ext cx="5113071" cy="100509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61F7AA-FB04-4D76-BE5D-63FF116989D8}">
      <dsp:nvSpPr>
        <dsp:cNvPr id="0" name=""/>
        <dsp:cNvSpPr/>
      </dsp:nvSpPr>
      <dsp:spPr>
        <a:xfrm>
          <a:off x="0" y="0"/>
          <a:ext cx="3863046" cy="80295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baseline="0"/>
            <a:t>if the information is presented spontaneously in a debate, for example at a press conference,</a:t>
          </a:r>
          <a:endParaRPr lang="fi-FI" sz="1600" kern="1200"/>
        </a:p>
      </dsp:txBody>
      <dsp:txXfrm>
        <a:off x="23518" y="23518"/>
        <a:ext cx="2902645" cy="755921"/>
      </dsp:txXfrm>
    </dsp:sp>
    <dsp:sp modelId="{737F7D5B-F6C7-4E78-BB73-69E5EC78EF42}">
      <dsp:nvSpPr>
        <dsp:cNvPr id="0" name=""/>
        <dsp:cNvSpPr/>
      </dsp:nvSpPr>
      <dsp:spPr>
        <a:xfrm>
          <a:off x="288474" y="914479"/>
          <a:ext cx="3863046" cy="80295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baseline="0" dirty="0"/>
            <a:t>if it does not actively override previous information with a new one,</a:t>
          </a:r>
          <a:endParaRPr lang="fi-FI" sz="1600" kern="1200" dirty="0"/>
        </a:p>
      </dsp:txBody>
      <dsp:txXfrm>
        <a:off x="311992" y="937997"/>
        <a:ext cx="3005613" cy="755921"/>
      </dsp:txXfrm>
    </dsp:sp>
    <dsp:sp modelId="{5B12A9D9-2F78-4270-8A21-5F5DAB3C120F}">
      <dsp:nvSpPr>
        <dsp:cNvPr id="0" name=""/>
        <dsp:cNvSpPr/>
      </dsp:nvSpPr>
      <dsp:spPr>
        <a:xfrm>
          <a:off x="576948" y="1828958"/>
          <a:ext cx="3863046" cy="80295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baseline="0"/>
            <a:t>if it occurs defensively to protect the interests of the company,</a:t>
          </a:r>
          <a:endParaRPr lang="fi-FI" sz="1600" kern="1200"/>
        </a:p>
      </dsp:txBody>
      <dsp:txXfrm>
        <a:off x="600466" y="1852476"/>
        <a:ext cx="3005613" cy="755921"/>
      </dsp:txXfrm>
    </dsp:sp>
    <dsp:sp modelId="{EC83B2CA-46AC-41E4-B103-0291CC45A536}">
      <dsp:nvSpPr>
        <dsp:cNvPr id="0" name=""/>
        <dsp:cNvSpPr/>
      </dsp:nvSpPr>
      <dsp:spPr>
        <a:xfrm>
          <a:off x="865422" y="2743438"/>
          <a:ext cx="3863046" cy="80295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baseline="0"/>
            <a:t>if it relates to actions still in preparation</a:t>
          </a:r>
          <a:endParaRPr lang="fi-FI" sz="1600" kern="1200"/>
        </a:p>
      </dsp:txBody>
      <dsp:txXfrm>
        <a:off x="888940" y="2766956"/>
        <a:ext cx="3005613" cy="755921"/>
      </dsp:txXfrm>
    </dsp:sp>
    <dsp:sp modelId="{D9661EB3-CD97-4042-9A60-F0AE30724920}">
      <dsp:nvSpPr>
        <dsp:cNvPr id="0" name=""/>
        <dsp:cNvSpPr/>
      </dsp:nvSpPr>
      <dsp:spPr>
        <a:xfrm>
          <a:off x="1153896" y="3657917"/>
          <a:ext cx="3863046" cy="80295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baseline="0"/>
            <a:t>and corrected without delay (as soon as possible).</a:t>
          </a:r>
          <a:endParaRPr lang="fi-FI" sz="1600" kern="1200"/>
        </a:p>
      </dsp:txBody>
      <dsp:txXfrm>
        <a:off x="1177414" y="3681435"/>
        <a:ext cx="3005613" cy="755921"/>
      </dsp:txXfrm>
    </dsp:sp>
    <dsp:sp modelId="{FD5AEA23-D43F-4956-99ED-72434051F568}">
      <dsp:nvSpPr>
        <dsp:cNvPr id="0" name=""/>
        <dsp:cNvSpPr/>
      </dsp:nvSpPr>
      <dsp:spPr>
        <a:xfrm>
          <a:off x="3341123" y="586605"/>
          <a:ext cx="521922" cy="521922"/>
        </a:xfrm>
        <a:prstGeom prst="downArrow">
          <a:avLst>
            <a:gd name="adj1" fmla="val 55000"/>
            <a:gd name="adj2" fmla="val 45000"/>
          </a:avLst>
        </a:prstGeom>
        <a:solidFill>
          <a:schemeClr val="lt1">
            <a:alpha val="90000"/>
            <a:tint val="4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fi-FI" sz="2500" kern="1200"/>
        </a:p>
      </dsp:txBody>
      <dsp:txXfrm>
        <a:off x="3458555" y="586605"/>
        <a:ext cx="287058" cy="392746"/>
      </dsp:txXfrm>
    </dsp:sp>
    <dsp:sp modelId="{E7B1AF29-A86D-4B39-8F20-20833C767308}">
      <dsp:nvSpPr>
        <dsp:cNvPr id="0" name=""/>
        <dsp:cNvSpPr/>
      </dsp:nvSpPr>
      <dsp:spPr>
        <a:xfrm>
          <a:off x="3629597" y="1501084"/>
          <a:ext cx="521922" cy="521922"/>
        </a:xfrm>
        <a:prstGeom prst="downArrow">
          <a:avLst>
            <a:gd name="adj1" fmla="val 55000"/>
            <a:gd name="adj2" fmla="val 45000"/>
          </a:avLst>
        </a:prstGeom>
        <a:solidFill>
          <a:schemeClr val="lt1">
            <a:alpha val="90000"/>
            <a:tint val="4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fi-FI" sz="2500" kern="1200"/>
        </a:p>
      </dsp:txBody>
      <dsp:txXfrm>
        <a:off x="3747029" y="1501084"/>
        <a:ext cx="287058" cy="392746"/>
      </dsp:txXfrm>
    </dsp:sp>
    <dsp:sp modelId="{75AAF35F-CBF2-4FEF-86FA-3BDF3E1AD210}">
      <dsp:nvSpPr>
        <dsp:cNvPr id="0" name=""/>
        <dsp:cNvSpPr/>
      </dsp:nvSpPr>
      <dsp:spPr>
        <a:xfrm>
          <a:off x="3918072" y="2402181"/>
          <a:ext cx="521922" cy="521922"/>
        </a:xfrm>
        <a:prstGeom prst="downArrow">
          <a:avLst>
            <a:gd name="adj1" fmla="val 55000"/>
            <a:gd name="adj2" fmla="val 45000"/>
          </a:avLst>
        </a:prstGeom>
        <a:solidFill>
          <a:schemeClr val="lt1">
            <a:alpha val="90000"/>
            <a:tint val="4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fi-FI" sz="2500" kern="1200"/>
        </a:p>
      </dsp:txBody>
      <dsp:txXfrm>
        <a:off x="4035504" y="2402181"/>
        <a:ext cx="287058" cy="392746"/>
      </dsp:txXfrm>
    </dsp:sp>
    <dsp:sp modelId="{6DA8AE65-CDFF-4C79-B188-9B881DC23ABC}">
      <dsp:nvSpPr>
        <dsp:cNvPr id="0" name=""/>
        <dsp:cNvSpPr/>
      </dsp:nvSpPr>
      <dsp:spPr>
        <a:xfrm>
          <a:off x="4206546" y="3325582"/>
          <a:ext cx="521922" cy="521922"/>
        </a:xfrm>
        <a:prstGeom prst="downArrow">
          <a:avLst>
            <a:gd name="adj1" fmla="val 55000"/>
            <a:gd name="adj2" fmla="val 45000"/>
          </a:avLst>
        </a:prstGeom>
        <a:solidFill>
          <a:schemeClr val="lt1">
            <a:alpha val="90000"/>
            <a:tint val="4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fi-FI" sz="2500" kern="1200"/>
        </a:p>
      </dsp:txBody>
      <dsp:txXfrm>
        <a:off x="4323978" y="3325582"/>
        <a:ext cx="287058" cy="39274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03D7D4-AC0F-42FD-B83F-FA18C6BB5A53}">
      <dsp:nvSpPr>
        <dsp:cNvPr id="0" name=""/>
        <dsp:cNvSpPr/>
      </dsp:nvSpPr>
      <dsp:spPr>
        <a:xfrm>
          <a:off x="543190" y="0"/>
          <a:ext cx="4135437" cy="4135437"/>
        </a:xfrm>
        <a:prstGeom prst="ellipse">
          <a:avLst/>
        </a:prstGeom>
        <a:gradFill rotWithShape="0">
          <a:gsLst>
            <a:gs pos="0">
              <a:schemeClr val="accent1">
                <a:alpha val="50000"/>
                <a:hueOff val="0"/>
                <a:satOff val="0"/>
                <a:lumOff val="0"/>
                <a:alphaOff val="0"/>
                <a:lumMod val="110000"/>
                <a:satMod val="105000"/>
                <a:tint val="67000"/>
              </a:schemeClr>
            </a:gs>
            <a:gs pos="50000">
              <a:schemeClr val="accent1">
                <a:alpha val="50000"/>
                <a:hueOff val="0"/>
                <a:satOff val="0"/>
                <a:lumOff val="0"/>
                <a:alphaOff val="0"/>
                <a:lumMod val="105000"/>
                <a:satMod val="103000"/>
                <a:tint val="73000"/>
              </a:schemeClr>
            </a:gs>
            <a:gs pos="100000">
              <a:schemeClr val="accent1">
                <a:alpha val="5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b="1" i="0" kern="1200" baseline="0" dirty="0"/>
            <a:t>Game theory is a component of applied mathematics that looks at strategic interactions between agents. In strategic games, people, or more generally agents, choose an action strategy that maximizes their benefits, taking into account the choices of other agents.</a:t>
          </a:r>
          <a:r>
            <a:rPr lang="fi-FI" sz="2000" b="1" i="0" kern="1200" baseline="0" dirty="0"/>
            <a:t>(Wikipedia)</a:t>
          </a:r>
          <a:endParaRPr lang="fi-FI" sz="2000" kern="1200" dirty="0"/>
        </a:p>
      </dsp:txBody>
      <dsp:txXfrm>
        <a:off x="1148811" y="605621"/>
        <a:ext cx="2924195" cy="2924195"/>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A4B04C-4201-457F-ACB9-7F45326EA52E}">
      <dsp:nvSpPr>
        <dsp:cNvPr id="0" name=""/>
        <dsp:cNvSpPr/>
      </dsp:nvSpPr>
      <dsp:spPr>
        <a:xfrm>
          <a:off x="0" y="0"/>
          <a:ext cx="3863046" cy="80295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baseline="0"/>
            <a:t>From the point of view of property rights, the purpose of control is to find out how well the information is directed to the most productive use.</a:t>
          </a:r>
          <a:endParaRPr lang="fi-FI" sz="1200" kern="1200"/>
        </a:p>
      </dsp:txBody>
      <dsp:txXfrm>
        <a:off x="23518" y="23518"/>
        <a:ext cx="2902645" cy="755921"/>
      </dsp:txXfrm>
    </dsp:sp>
    <dsp:sp modelId="{BAC4C93B-4C5C-4130-A41D-63671C49DBEC}">
      <dsp:nvSpPr>
        <dsp:cNvPr id="0" name=""/>
        <dsp:cNvSpPr/>
      </dsp:nvSpPr>
      <dsp:spPr>
        <a:xfrm>
          <a:off x="288474" y="914479"/>
          <a:ext cx="3863046" cy="80295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baseline="0" dirty="0"/>
            <a:t>Every false and misleading information that reaches the market generates costs. The right information, in turn, increases allocative efficiency</a:t>
          </a:r>
          <a:endParaRPr lang="fi-FI" sz="1200" kern="1200" dirty="0"/>
        </a:p>
      </dsp:txBody>
      <dsp:txXfrm>
        <a:off x="311992" y="937997"/>
        <a:ext cx="3005613" cy="755921"/>
      </dsp:txXfrm>
    </dsp:sp>
    <dsp:sp modelId="{2B614160-FDCB-4F08-A182-F24627AE204C}">
      <dsp:nvSpPr>
        <dsp:cNvPr id="0" name=""/>
        <dsp:cNvSpPr/>
      </dsp:nvSpPr>
      <dsp:spPr>
        <a:xfrm>
          <a:off x="576948" y="1828958"/>
          <a:ext cx="3863046" cy="80295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baseline="0"/>
            <a:t>Principle of data protection: the right to own and protect data</a:t>
          </a:r>
          <a:endParaRPr lang="fi-FI" sz="1200" kern="1200"/>
        </a:p>
      </dsp:txBody>
      <dsp:txXfrm>
        <a:off x="600466" y="1852476"/>
        <a:ext cx="3005613" cy="755921"/>
      </dsp:txXfrm>
    </dsp:sp>
    <dsp:sp modelId="{16B10CCA-C872-4375-B7C7-E35DE1A1CBF9}">
      <dsp:nvSpPr>
        <dsp:cNvPr id="0" name=""/>
        <dsp:cNvSpPr/>
      </dsp:nvSpPr>
      <dsp:spPr>
        <a:xfrm>
          <a:off x="865422" y="2743438"/>
          <a:ext cx="3863046" cy="80295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baseline="0"/>
            <a:t>The confidentiality of company internal information is protected by law.</a:t>
          </a:r>
          <a:endParaRPr lang="fi-FI" sz="1200" kern="1200"/>
        </a:p>
      </dsp:txBody>
      <dsp:txXfrm>
        <a:off x="888940" y="2766956"/>
        <a:ext cx="3005613" cy="755921"/>
      </dsp:txXfrm>
    </dsp:sp>
    <dsp:sp modelId="{5F139DDB-49E3-4DBA-8781-279D4FEB0375}">
      <dsp:nvSpPr>
        <dsp:cNvPr id="0" name=""/>
        <dsp:cNvSpPr/>
      </dsp:nvSpPr>
      <dsp:spPr>
        <a:xfrm>
          <a:off x="1153896" y="3657917"/>
          <a:ext cx="3863046" cy="80295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baseline="0"/>
            <a:t>Information published by a company and thus publicly owned is subject to a truthfulness requirement (SMA) that protects all parties, not just investors, but the general public.</a:t>
          </a:r>
          <a:endParaRPr lang="fi-FI" sz="1200" kern="1200"/>
        </a:p>
      </dsp:txBody>
      <dsp:txXfrm>
        <a:off x="1177414" y="3681435"/>
        <a:ext cx="3005613" cy="755921"/>
      </dsp:txXfrm>
    </dsp:sp>
    <dsp:sp modelId="{CA026284-0B6D-4383-AAB3-05B023C22E7D}">
      <dsp:nvSpPr>
        <dsp:cNvPr id="0" name=""/>
        <dsp:cNvSpPr/>
      </dsp:nvSpPr>
      <dsp:spPr>
        <a:xfrm>
          <a:off x="3341123" y="586605"/>
          <a:ext cx="521922" cy="521922"/>
        </a:xfrm>
        <a:prstGeom prst="downArrow">
          <a:avLst>
            <a:gd name="adj1" fmla="val 55000"/>
            <a:gd name="adj2" fmla="val 45000"/>
          </a:avLst>
        </a:prstGeom>
        <a:solidFill>
          <a:schemeClr val="lt1">
            <a:alpha val="90000"/>
            <a:tint val="4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fi-FI" sz="2500" kern="1200"/>
        </a:p>
      </dsp:txBody>
      <dsp:txXfrm>
        <a:off x="3458555" y="586605"/>
        <a:ext cx="287058" cy="392746"/>
      </dsp:txXfrm>
    </dsp:sp>
    <dsp:sp modelId="{5D46F843-C49C-41DB-97D2-7DBBB80E95A5}">
      <dsp:nvSpPr>
        <dsp:cNvPr id="0" name=""/>
        <dsp:cNvSpPr/>
      </dsp:nvSpPr>
      <dsp:spPr>
        <a:xfrm>
          <a:off x="3629597" y="1501084"/>
          <a:ext cx="521922" cy="521922"/>
        </a:xfrm>
        <a:prstGeom prst="downArrow">
          <a:avLst>
            <a:gd name="adj1" fmla="val 55000"/>
            <a:gd name="adj2" fmla="val 45000"/>
          </a:avLst>
        </a:prstGeom>
        <a:solidFill>
          <a:schemeClr val="lt1">
            <a:alpha val="90000"/>
            <a:tint val="4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fi-FI" sz="2500" kern="1200"/>
        </a:p>
      </dsp:txBody>
      <dsp:txXfrm>
        <a:off x="3747029" y="1501084"/>
        <a:ext cx="287058" cy="392746"/>
      </dsp:txXfrm>
    </dsp:sp>
    <dsp:sp modelId="{21C6CD3A-6F0D-4B92-A2DD-4230BFD3EE7A}">
      <dsp:nvSpPr>
        <dsp:cNvPr id="0" name=""/>
        <dsp:cNvSpPr/>
      </dsp:nvSpPr>
      <dsp:spPr>
        <a:xfrm>
          <a:off x="3918072" y="2402181"/>
          <a:ext cx="521922" cy="521922"/>
        </a:xfrm>
        <a:prstGeom prst="downArrow">
          <a:avLst>
            <a:gd name="adj1" fmla="val 55000"/>
            <a:gd name="adj2" fmla="val 45000"/>
          </a:avLst>
        </a:prstGeom>
        <a:solidFill>
          <a:schemeClr val="lt1">
            <a:alpha val="90000"/>
            <a:tint val="4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fi-FI" sz="2500" kern="1200"/>
        </a:p>
      </dsp:txBody>
      <dsp:txXfrm>
        <a:off x="4035504" y="2402181"/>
        <a:ext cx="287058" cy="392746"/>
      </dsp:txXfrm>
    </dsp:sp>
    <dsp:sp modelId="{5887817A-F4F5-4665-80E5-B72EEB56CCAD}">
      <dsp:nvSpPr>
        <dsp:cNvPr id="0" name=""/>
        <dsp:cNvSpPr/>
      </dsp:nvSpPr>
      <dsp:spPr>
        <a:xfrm>
          <a:off x="4206546" y="3325582"/>
          <a:ext cx="521922" cy="521922"/>
        </a:xfrm>
        <a:prstGeom prst="downArrow">
          <a:avLst>
            <a:gd name="adj1" fmla="val 55000"/>
            <a:gd name="adj2" fmla="val 45000"/>
          </a:avLst>
        </a:prstGeom>
        <a:solidFill>
          <a:schemeClr val="lt1">
            <a:alpha val="90000"/>
            <a:tint val="4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fi-FI" sz="2500" kern="1200"/>
        </a:p>
      </dsp:txBody>
      <dsp:txXfrm>
        <a:off x="4323978" y="3325582"/>
        <a:ext cx="287058" cy="392746"/>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235B10-560F-4A06-AA81-8E1A6295FB8F}">
      <dsp:nvSpPr>
        <dsp:cNvPr id="0" name=""/>
        <dsp:cNvSpPr/>
      </dsp:nvSpPr>
      <dsp:spPr>
        <a:xfrm>
          <a:off x="1115706" y="12046"/>
          <a:ext cx="4404660" cy="4404660"/>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r>
            <a:rPr lang="en-US" sz="2300" kern="1200" baseline="0" dirty="0"/>
            <a:t>The right to keep </a:t>
          </a:r>
          <a:r>
            <a:rPr lang="en-US" sz="2300" kern="1200" baseline="0"/>
            <a:t>information secret and </a:t>
          </a:r>
          <a:r>
            <a:rPr lang="en-US" sz="2300" kern="1200" baseline="0" dirty="0"/>
            <a:t>the obligation to disclose information are competing legal values</a:t>
          </a:r>
          <a:endParaRPr lang="fi-FI" sz="2300" kern="1200" dirty="0"/>
        </a:p>
      </dsp:txBody>
      <dsp:txXfrm>
        <a:off x="1730771" y="531450"/>
        <a:ext cx="2539624" cy="3365852"/>
      </dsp:txXfrm>
    </dsp:sp>
    <dsp:sp modelId="{9F413C09-4A6E-4611-A51B-CDB8A49327C7}">
      <dsp:nvSpPr>
        <dsp:cNvPr id="0" name=""/>
        <dsp:cNvSpPr/>
      </dsp:nvSpPr>
      <dsp:spPr>
        <a:xfrm>
          <a:off x="4290236" y="12046"/>
          <a:ext cx="4404660" cy="4404660"/>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r>
            <a:rPr lang="en-US" sz="2300" kern="1200" baseline="0"/>
            <a:t>In a securities market, corporate information that is regulated by civil law can have the characteristics of both private and public assets at the same time. Both may need legal protection.</a:t>
          </a:r>
          <a:endParaRPr lang="fi-FI" sz="2300" kern="1200"/>
        </a:p>
      </dsp:txBody>
      <dsp:txXfrm>
        <a:off x="5540208" y="531450"/>
        <a:ext cx="2539624" cy="3365852"/>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FDA339-81F2-4EF6-A7F3-E6CC64CB7330}">
      <dsp:nvSpPr>
        <dsp:cNvPr id="0" name=""/>
        <dsp:cNvSpPr/>
      </dsp:nvSpPr>
      <dsp:spPr>
        <a:xfrm>
          <a:off x="0" y="0"/>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0E427CA-542D-4C89-807F-B90CEFDEF801}">
      <dsp:nvSpPr>
        <dsp:cNvPr id="0" name=""/>
        <dsp:cNvSpPr/>
      </dsp:nvSpPr>
      <dsp:spPr>
        <a:xfrm>
          <a:off x="0" y="0"/>
          <a:ext cx="215615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baseline="0" dirty="0"/>
            <a:t>A person who </a:t>
          </a:r>
          <a:r>
            <a:rPr lang="en-US" sz="2000" b="1" kern="1200" baseline="0" dirty="0">
              <a:solidFill>
                <a:srgbClr val="FF0000"/>
              </a:solidFill>
            </a:rPr>
            <a:t>intentionally or through gross negligence</a:t>
          </a:r>
          <a:endParaRPr lang="fi-FI" sz="2000" kern="1200" dirty="0">
            <a:solidFill>
              <a:srgbClr val="FF0000"/>
            </a:solidFill>
          </a:endParaRPr>
        </a:p>
      </dsp:txBody>
      <dsp:txXfrm>
        <a:off x="0" y="0"/>
        <a:ext cx="2156159" cy="1915778"/>
      </dsp:txXfrm>
    </dsp:sp>
    <dsp:sp modelId="{176B4788-6249-4299-8BEB-064648565111}">
      <dsp:nvSpPr>
        <dsp:cNvPr id="0" name=""/>
        <dsp:cNvSpPr/>
      </dsp:nvSpPr>
      <dsp:spPr>
        <a:xfrm>
          <a:off x="2317871" y="29934"/>
          <a:ext cx="8462927"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b="1" kern="1200" baseline="0" dirty="0"/>
            <a:t>(1) in the </a:t>
          </a:r>
          <a:r>
            <a:rPr lang="en-US" sz="1300" b="1" kern="1200" baseline="0" dirty="0">
              <a:solidFill>
                <a:srgbClr val="FF0000"/>
              </a:solidFill>
            </a:rPr>
            <a:t>professional marketing of or trade in securities </a:t>
          </a:r>
          <a:r>
            <a:rPr lang="en-US" sz="1300" b="1" kern="1200" baseline="0" dirty="0"/>
            <a:t>provides </a:t>
          </a:r>
          <a:r>
            <a:rPr lang="en-US" sz="1300" b="1" kern="1200" baseline="0" dirty="0">
              <a:solidFill>
                <a:srgbClr val="FF0000"/>
              </a:solidFill>
            </a:rPr>
            <a:t>false or misleading information </a:t>
          </a:r>
          <a:r>
            <a:rPr lang="en-US" sz="1300" b="1" kern="1200" baseline="0" dirty="0"/>
            <a:t>pertaining to a security, or</a:t>
          </a:r>
          <a:endParaRPr lang="fi-FI" sz="1300" kern="1200" dirty="0"/>
        </a:p>
      </dsp:txBody>
      <dsp:txXfrm>
        <a:off x="2317871" y="29934"/>
        <a:ext cx="8462927" cy="598680"/>
      </dsp:txXfrm>
    </dsp:sp>
    <dsp:sp modelId="{8784D2A4-ECB8-4559-BD34-77769C2A8548}">
      <dsp:nvSpPr>
        <dsp:cNvPr id="0" name=""/>
        <dsp:cNvSpPr/>
      </dsp:nvSpPr>
      <dsp:spPr>
        <a:xfrm>
          <a:off x="2156159" y="628614"/>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FA7DAFA-C7E4-4092-AFAB-14397E64122D}">
      <dsp:nvSpPr>
        <dsp:cNvPr id="0" name=""/>
        <dsp:cNvSpPr/>
      </dsp:nvSpPr>
      <dsp:spPr>
        <a:xfrm>
          <a:off x="2317871" y="658548"/>
          <a:ext cx="8462927"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b="1" kern="1200" baseline="0" dirty="0"/>
            <a:t>(2) </a:t>
          </a:r>
          <a:r>
            <a:rPr lang="en-US" sz="1300" b="1" kern="1200" baseline="0" dirty="0">
              <a:solidFill>
                <a:srgbClr val="FF0000"/>
              </a:solidFill>
            </a:rPr>
            <a:t>fails to provide appropriate information </a:t>
          </a:r>
          <a:r>
            <a:rPr lang="en-US" sz="1300" b="1" kern="1200" baseline="0" dirty="0"/>
            <a:t>pertaining to a security, </a:t>
          </a:r>
          <a:r>
            <a:rPr lang="en-US" sz="1300" b="1" kern="1200" baseline="0" dirty="0">
              <a:solidFill>
                <a:srgbClr val="FF0000"/>
              </a:solidFill>
            </a:rPr>
            <a:t>as required by the Securities Markets Act (495/1989) or the Prospectus Regulation</a:t>
          </a:r>
          <a:r>
            <a:rPr lang="en-US" sz="1300" b="1" kern="1200" baseline="0" dirty="0"/>
            <a:t> (2017/1129) , which is conducive to essentially affecting the value of the said security, or when </a:t>
          </a:r>
          <a:r>
            <a:rPr lang="en-US" sz="1300" b="1" kern="1200" baseline="0" dirty="0">
              <a:solidFill>
                <a:srgbClr val="FF0000"/>
              </a:solidFill>
            </a:rPr>
            <a:t>fulfilling the duty of information</a:t>
          </a:r>
          <a:r>
            <a:rPr lang="en-US" sz="1300" b="1" kern="1200" baseline="0" dirty="0"/>
            <a:t> provided in the Securities Markets Act </a:t>
          </a:r>
          <a:r>
            <a:rPr lang="en-US" sz="1300" b="1" kern="1200" baseline="0" dirty="0">
              <a:solidFill>
                <a:srgbClr val="FF0000"/>
              </a:solidFill>
            </a:rPr>
            <a:t>provides false or misleading information </a:t>
          </a:r>
          <a:r>
            <a:rPr lang="en-US" sz="1300" b="1" kern="1200" baseline="0" dirty="0"/>
            <a:t>pertaining to the security, or </a:t>
          </a:r>
          <a:endParaRPr lang="fi-FI" sz="1300" kern="1200" dirty="0"/>
        </a:p>
      </dsp:txBody>
      <dsp:txXfrm>
        <a:off x="2317871" y="658548"/>
        <a:ext cx="8462927" cy="598680"/>
      </dsp:txXfrm>
    </dsp:sp>
    <dsp:sp modelId="{E9391782-B799-45FA-A1C6-E8CF89D71DE0}">
      <dsp:nvSpPr>
        <dsp:cNvPr id="0" name=""/>
        <dsp:cNvSpPr/>
      </dsp:nvSpPr>
      <dsp:spPr>
        <a:xfrm>
          <a:off x="2156159" y="1257229"/>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17CB97E-20F7-49BB-8552-14A01B0E0609}">
      <dsp:nvSpPr>
        <dsp:cNvPr id="0" name=""/>
        <dsp:cNvSpPr/>
      </dsp:nvSpPr>
      <dsp:spPr>
        <a:xfrm>
          <a:off x="2317871" y="1287163"/>
          <a:ext cx="8462927"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b="1" kern="1200" baseline="0" dirty="0"/>
            <a:t>(3) </a:t>
          </a:r>
          <a:r>
            <a:rPr lang="en-US" sz="1300" b="1" kern="1200" baseline="0" dirty="0">
              <a:solidFill>
                <a:srgbClr val="FF0000"/>
              </a:solidFill>
            </a:rPr>
            <a:t>fails to </a:t>
          </a:r>
          <a:r>
            <a:rPr lang="en-US" sz="1300" b="1" kern="1200" baseline="0" dirty="0"/>
            <a:t>properly </a:t>
          </a:r>
          <a:r>
            <a:rPr lang="en-US" sz="1300" b="1" kern="1200" baseline="0" dirty="0">
              <a:solidFill>
                <a:srgbClr val="FF0000"/>
              </a:solidFill>
            </a:rPr>
            <a:t>disclose</a:t>
          </a:r>
          <a:r>
            <a:rPr lang="en-US" sz="1300" b="1" kern="1200" baseline="0" dirty="0"/>
            <a:t> inside </a:t>
          </a:r>
          <a:r>
            <a:rPr lang="en-US" sz="1300" b="1" kern="1200" baseline="0" dirty="0">
              <a:solidFill>
                <a:srgbClr val="FF0000"/>
              </a:solidFill>
            </a:rPr>
            <a:t>information about the issuer that is required to be disclosed </a:t>
          </a:r>
          <a:r>
            <a:rPr lang="en-US" sz="1300" b="1" kern="1200" baseline="0" dirty="0"/>
            <a:t>under Article 17 of Market Abuse Regulation No 596/2014 or, </a:t>
          </a:r>
          <a:r>
            <a:rPr lang="en-US" sz="1300" b="1" kern="1200" baseline="0" dirty="0">
              <a:solidFill>
                <a:srgbClr val="FF0000"/>
              </a:solidFill>
            </a:rPr>
            <a:t>in fulfillment of the disclosure obligation </a:t>
          </a:r>
          <a:r>
            <a:rPr lang="en-US" sz="1300" b="1" kern="1200" baseline="0" dirty="0"/>
            <a:t>under Article 17 of the Market Abuse Regulation, discloses </a:t>
          </a:r>
          <a:r>
            <a:rPr lang="en-US" sz="1300" b="1" kern="1200" baseline="0" dirty="0">
              <a:solidFill>
                <a:srgbClr val="FF0000"/>
              </a:solidFill>
            </a:rPr>
            <a:t>materially false or misleading information </a:t>
          </a:r>
          <a:r>
            <a:rPr lang="en-US" sz="1300" b="1" kern="1200" baseline="0" dirty="0"/>
            <a:t>about a financial instrument;</a:t>
          </a:r>
          <a:endParaRPr lang="fi-FI" sz="1300" kern="1200" dirty="0"/>
        </a:p>
      </dsp:txBody>
      <dsp:txXfrm>
        <a:off x="2317871" y="1287163"/>
        <a:ext cx="8462927" cy="598680"/>
      </dsp:txXfrm>
    </dsp:sp>
    <dsp:sp modelId="{DCE4F1CD-ECE4-4F2F-BD06-31E2BF1BC810}">
      <dsp:nvSpPr>
        <dsp:cNvPr id="0" name=""/>
        <dsp:cNvSpPr/>
      </dsp:nvSpPr>
      <dsp:spPr>
        <a:xfrm>
          <a:off x="2156159" y="1885844"/>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E342283-34F8-4B3E-8828-2F6E49669FF3}">
      <dsp:nvSpPr>
        <dsp:cNvPr id="0" name=""/>
        <dsp:cNvSpPr/>
      </dsp:nvSpPr>
      <dsp:spPr>
        <a:xfrm>
          <a:off x="0" y="1915778"/>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E524714-6624-4325-906A-4C1F171680C7}">
      <dsp:nvSpPr>
        <dsp:cNvPr id="0" name=""/>
        <dsp:cNvSpPr/>
      </dsp:nvSpPr>
      <dsp:spPr>
        <a:xfrm>
          <a:off x="0" y="1915778"/>
          <a:ext cx="215615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baseline="0"/>
            <a:t>shall be sentenced for a security market information offence to a fine or to imprisonment for at most two years.</a:t>
          </a:r>
          <a:endParaRPr lang="fi-FI" sz="2000" kern="1200"/>
        </a:p>
      </dsp:txBody>
      <dsp:txXfrm>
        <a:off x="0" y="1915778"/>
        <a:ext cx="2156159" cy="1915778"/>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58082B-BA9E-4D24-8FED-E724A4A8954E}">
      <dsp:nvSpPr>
        <dsp:cNvPr id="0" name=""/>
        <dsp:cNvSpPr/>
      </dsp:nvSpPr>
      <dsp:spPr>
        <a:xfrm>
          <a:off x="0" y="61491"/>
          <a:ext cx="10780799" cy="709458"/>
        </a:xfrm>
        <a:prstGeom prst="round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kern="1200"/>
            <a:t>When providing investment services or, where appropriate, ancillary services to clients, an investment firm shall act honestly, fairly and professionally in accordance with the best interests of its clients and comply, in particular, with the principles set out in this Article and in Article 25. </a:t>
          </a:r>
          <a:endParaRPr lang="fi-FI" sz="1400" kern="1200"/>
        </a:p>
      </dsp:txBody>
      <dsp:txXfrm>
        <a:off x="34633" y="96124"/>
        <a:ext cx="10711533" cy="640192"/>
      </dsp:txXfrm>
    </dsp:sp>
    <dsp:sp modelId="{41EE39E8-F1FA-4BCE-9F75-5585DF283A4F}">
      <dsp:nvSpPr>
        <dsp:cNvPr id="0" name=""/>
        <dsp:cNvSpPr/>
      </dsp:nvSpPr>
      <dsp:spPr>
        <a:xfrm>
          <a:off x="0" y="811270"/>
          <a:ext cx="10780799" cy="709458"/>
        </a:xfrm>
        <a:prstGeom prst="round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kern="1200" dirty="0"/>
            <a:t>It is </a:t>
          </a:r>
          <a:r>
            <a:rPr lang="en-US" sz="1400" b="1" kern="1200" dirty="0">
              <a:solidFill>
                <a:srgbClr val="FF0000"/>
              </a:solidFill>
            </a:rPr>
            <a:t>prohibited to act contrary to good practice in the securities markets</a:t>
          </a:r>
          <a:r>
            <a:rPr lang="en-US" sz="1400" b="1" kern="1200" dirty="0"/>
            <a:t>. </a:t>
          </a:r>
          <a:endParaRPr lang="fi-FI" sz="1400" kern="1200" dirty="0"/>
        </a:p>
      </dsp:txBody>
      <dsp:txXfrm>
        <a:off x="34633" y="845903"/>
        <a:ext cx="10711533" cy="640192"/>
      </dsp:txXfrm>
    </dsp:sp>
    <dsp:sp modelId="{3E78E6B3-CE2A-444E-856C-9A4BFA7BBF99}">
      <dsp:nvSpPr>
        <dsp:cNvPr id="0" name=""/>
        <dsp:cNvSpPr/>
      </dsp:nvSpPr>
      <dsp:spPr>
        <a:xfrm>
          <a:off x="0" y="1561049"/>
          <a:ext cx="10780799" cy="709458"/>
        </a:xfrm>
        <a:prstGeom prst="round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kern="1200" dirty="0"/>
            <a:t>It is prohibited to provide </a:t>
          </a:r>
          <a:r>
            <a:rPr lang="en-US" sz="1400" b="1" kern="1200" dirty="0">
              <a:solidFill>
                <a:srgbClr val="FF0000"/>
              </a:solidFill>
            </a:rPr>
            <a:t>false or misleading information </a:t>
          </a:r>
          <a:r>
            <a:rPr lang="en-US" sz="1400" b="1" kern="1200" dirty="0"/>
            <a:t>in the </a:t>
          </a:r>
          <a:r>
            <a:rPr lang="en-US" sz="1400" b="1" kern="1200" dirty="0">
              <a:solidFill>
                <a:srgbClr val="FF0000"/>
              </a:solidFill>
            </a:rPr>
            <a:t>marketing and exchange of securities </a:t>
          </a:r>
          <a:r>
            <a:rPr lang="en-US" sz="1400" b="1" kern="1200" dirty="0"/>
            <a:t>or other financial instruments in business as well as upon fulfilling the disclosure obligation in accordance with this Act. </a:t>
          </a:r>
          <a:endParaRPr lang="fi-FI" sz="1400" kern="1200" dirty="0"/>
        </a:p>
      </dsp:txBody>
      <dsp:txXfrm>
        <a:off x="34633" y="1595682"/>
        <a:ext cx="10711533" cy="640192"/>
      </dsp:txXfrm>
    </dsp:sp>
    <dsp:sp modelId="{B3B524A7-8296-48DC-9D16-5227A54C3CEA}">
      <dsp:nvSpPr>
        <dsp:cNvPr id="0" name=""/>
        <dsp:cNvSpPr/>
      </dsp:nvSpPr>
      <dsp:spPr>
        <a:xfrm>
          <a:off x="0" y="2310827"/>
          <a:ext cx="10780799" cy="709458"/>
        </a:xfrm>
        <a:prstGeom prst="round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kern="1200"/>
            <a:t>Information the untruthful or misleading nature of which is revealed following the provision of the information and which may be of material significance to the investor, shall, without delay, be corrected or supplemented in an adequate manner.</a:t>
          </a:r>
          <a:endParaRPr lang="fi-FI" sz="1400" kern="1200"/>
        </a:p>
      </dsp:txBody>
      <dsp:txXfrm>
        <a:off x="34633" y="2345460"/>
        <a:ext cx="10711533" cy="640192"/>
      </dsp:txXfrm>
    </dsp:sp>
    <dsp:sp modelId="{301F8067-D769-4427-8162-C44E5CE8B1AC}">
      <dsp:nvSpPr>
        <dsp:cNvPr id="0" name=""/>
        <dsp:cNvSpPr/>
      </dsp:nvSpPr>
      <dsp:spPr>
        <a:xfrm>
          <a:off x="0" y="3060606"/>
          <a:ext cx="10780799" cy="709458"/>
        </a:xfrm>
        <a:prstGeom prst="round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kern="1200" dirty="0"/>
            <a:t>Anyone who, by himself or on the basis of an assignment, </a:t>
          </a:r>
          <a:r>
            <a:rPr lang="en-US" sz="1400" b="1" kern="1200" dirty="0">
              <a:solidFill>
                <a:srgbClr val="FF0000"/>
              </a:solidFill>
            </a:rPr>
            <a:t>offers securities or seeks the admission to trading of a security </a:t>
          </a:r>
          <a:r>
            <a:rPr lang="en-US" sz="1400" b="1" kern="1200" dirty="0"/>
            <a:t>on a regulated market or on a multilateral trading facility (MTF) or who, under chapters 3 - 9 or 11 is subject to the disclosure obligation towards the investors, shall be liable to keep </a:t>
          </a:r>
          <a:r>
            <a:rPr lang="en-US" sz="1400" b="1" kern="1200" dirty="0">
              <a:solidFill>
                <a:srgbClr val="FF0000"/>
              </a:solidFill>
            </a:rPr>
            <a:t>sufficient information </a:t>
          </a:r>
          <a:r>
            <a:rPr lang="en-US" sz="1400" b="1" kern="1200" dirty="0"/>
            <a:t>on factors that may have a material effect on the value of the security equally available to the investors.</a:t>
          </a:r>
          <a:endParaRPr lang="fi-FI" sz="1400" kern="1200" dirty="0"/>
        </a:p>
      </dsp:txBody>
      <dsp:txXfrm>
        <a:off x="34633" y="3095239"/>
        <a:ext cx="10711533" cy="6401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3AF5D4-BBE6-48D3-BDF9-7C4A2D96EC77}">
      <dsp:nvSpPr>
        <dsp:cNvPr id="0" name=""/>
        <dsp:cNvSpPr/>
      </dsp:nvSpPr>
      <dsp:spPr>
        <a:xfrm>
          <a:off x="0" y="0"/>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19DB093-61CD-4975-B61D-E5AE665101D8}">
      <dsp:nvSpPr>
        <dsp:cNvPr id="0" name=""/>
        <dsp:cNvSpPr/>
      </dsp:nvSpPr>
      <dsp:spPr>
        <a:xfrm>
          <a:off x="0" y="0"/>
          <a:ext cx="2156159" cy="9578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US" sz="1000" b="1" kern="1200" baseline="0" dirty="0"/>
            <a:t>Where disclosure of inside information has been </a:t>
          </a:r>
          <a:r>
            <a:rPr lang="en-US" sz="1000" b="1" kern="1200" baseline="0" dirty="0">
              <a:solidFill>
                <a:srgbClr val="FF0000"/>
              </a:solidFill>
            </a:rPr>
            <a:t>delayed</a:t>
          </a:r>
          <a:r>
            <a:rPr lang="en-US" sz="1000" b="1" kern="1200" baseline="0" dirty="0"/>
            <a:t> in accordance with paragraph 4 or 5 </a:t>
          </a:r>
          <a:endParaRPr lang="fi-FI" sz="1000" kern="1200" dirty="0"/>
        </a:p>
      </dsp:txBody>
      <dsp:txXfrm>
        <a:off x="0" y="0"/>
        <a:ext cx="2156159" cy="957889"/>
      </dsp:txXfrm>
    </dsp:sp>
    <dsp:sp modelId="{366C0ECA-9C53-4901-BB6B-8C0E1F1E1096}">
      <dsp:nvSpPr>
        <dsp:cNvPr id="0" name=""/>
        <dsp:cNvSpPr/>
      </dsp:nvSpPr>
      <dsp:spPr>
        <a:xfrm>
          <a:off x="2317871" y="22263"/>
          <a:ext cx="4150607" cy="445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baseline="0" dirty="0"/>
            <a:t>and the </a:t>
          </a:r>
          <a:r>
            <a:rPr lang="en-US" sz="1200" kern="1200" baseline="0" dirty="0">
              <a:solidFill>
                <a:srgbClr val="FF0000"/>
              </a:solidFill>
            </a:rPr>
            <a:t>confidentiality</a:t>
          </a:r>
          <a:r>
            <a:rPr lang="en-US" sz="1200" kern="1200" baseline="0" dirty="0"/>
            <a:t> of that inside information is no longer ensured, </a:t>
          </a:r>
          <a:endParaRPr lang="fi-FI" sz="1200" kern="1200" dirty="0"/>
        </a:p>
      </dsp:txBody>
      <dsp:txXfrm>
        <a:off x="2317871" y="22263"/>
        <a:ext cx="4150607" cy="445268"/>
      </dsp:txXfrm>
    </dsp:sp>
    <dsp:sp modelId="{BAC98665-89F1-4D9B-B6A0-32317ED5E510}">
      <dsp:nvSpPr>
        <dsp:cNvPr id="0" name=""/>
        <dsp:cNvSpPr/>
      </dsp:nvSpPr>
      <dsp:spPr>
        <a:xfrm>
          <a:off x="2156159" y="467532"/>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8498B84-D599-40E1-82FD-D0F4BC1C7732}">
      <dsp:nvSpPr>
        <dsp:cNvPr id="0" name=""/>
        <dsp:cNvSpPr/>
      </dsp:nvSpPr>
      <dsp:spPr>
        <a:xfrm>
          <a:off x="2317871" y="489795"/>
          <a:ext cx="4150607" cy="445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baseline="0"/>
            <a:t>the issuer or the emission allowance market participant shall disclose that inside information to the public as soon as possible.</a:t>
          </a:r>
          <a:endParaRPr lang="fi-FI" sz="1200" kern="1200"/>
        </a:p>
      </dsp:txBody>
      <dsp:txXfrm>
        <a:off x="2317871" y="489795"/>
        <a:ext cx="4150607" cy="445268"/>
      </dsp:txXfrm>
    </dsp:sp>
    <dsp:sp modelId="{EADBB21F-3177-42F3-9390-7BFC8E59335F}">
      <dsp:nvSpPr>
        <dsp:cNvPr id="0" name=""/>
        <dsp:cNvSpPr/>
      </dsp:nvSpPr>
      <dsp:spPr>
        <a:xfrm>
          <a:off x="2156159" y="935064"/>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C1F18C5-E914-4315-8E64-EC63D29C6ACA}">
      <dsp:nvSpPr>
        <dsp:cNvPr id="0" name=""/>
        <dsp:cNvSpPr/>
      </dsp:nvSpPr>
      <dsp:spPr>
        <a:xfrm>
          <a:off x="0" y="957889"/>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E27465B-B85F-45D9-9847-72BBDE28324E}">
      <dsp:nvSpPr>
        <dsp:cNvPr id="0" name=""/>
        <dsp:cNvSpPr/>
      </dsp:nvSpPr>
      <dsp:spPr>
        <a:xfrm>
          <a:off x="0" y="957889"/>
          <a:ext cx="2156159" cy="9578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US" sz="1000" b="1" kern="1200" baseline="0" dirty="0"/>
            <a:t>This paragraph includes situations where a </a:t>
          </a:r>
          <a:r>
            <a:rPr lang="en-US" sz="1000" b="1" kern="1200" baseline="0" dirty="0" err="1">
              <a:solidFill>
                <a:srgbClr val="FF0000"/>
              </a:solidFill>
            </a:rPr>
            <a:t>rumour</a:t>
          </a:r>
          <a:r>
            <a:rPr lang="en-US" sz="1000" b="1" kern="1200" baseline="0" dirty="0"/>
            <a:t> explicitly relates to inside information the disclosure of which has been delayed, where that </a:t>
          </a:r>
          <a:r>
            <a:rPr lang="en-US" sz="1000" b="1" kern="1200" baseline="0" dirty="0" err="1"/>
            <a:t>rumour</a:t>
          </a:r>
          <a:r>
            <a:rPr lang="en-US" sz="1000" b="1" kern="1200" baseline="0" dirty="0"/>
            <a:t> is sufficiently accurate to indicate that the confidentiality of that information is no longer ensured.</a:t>
          </a:r>
          <a:endParaRPr lang="fi-FI" sz="1000" kern="1200" dirty="0"/>
        </a:p>
      </dsp:txBody>
      <dsp:txXfrm>
        <a:off x="0" y="957889"/>
        <a:ext cx="2156159" cy="957889"/>
      </dsp:txXfrm>
    </dsp:sp>
    <dsp:sp modelId="{5BACF44B-FD62-4175-B068-A8C517BDA28E}">
      <dsp:nvSpPr>
        <dsp:cNvPr id="0" name=""/>
        <dsp:cNvSpPr/>
      </dsp:nvSpPr>
      <dsp:spPr>
        <a:xfrm>
          <a:off x="0" y="1915778"/>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DD7A01-B651-4C08-87C6-07BB7EA5A50A}">
      <dsp:nvSpPr>
        <dsp:cNvPr id="0" name=""/>
        <dsp:cNvSpPr/>
      </dsp:nvSpPr>
      <dsp:spPr>
        <a:xfrm>
          <a:off x="0" y="1915778"/>
          <a:ext cx="2156159" cy="9578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US" sz="1000" b="1" kern="1200" baseline="0"/>
            <a:t>Where an issuer or an emission allowance market participant, or a person acting on their behalf or for their account, discloses any inside information to any third party </a:t>
          </a:r>
          <a:endParaRPr lang="fi-FI" sz="1000" kern="1200"/>
        </a:p>
      </dsp:txBody>
      <dsp:txXfrm>
        <a:off x="0" y="1915778"/>
        <a:ext cx="2156159" cy="957889"/>
      </dsp:txXfrm>
    </dsp:sp>
    <dsp:sp modelId="{C6F1661B-42F6-417A-838A-E5D0960CF1A1}">
      <dsp:nvSpPr>
        <dsp:cNvPr id="0" name=""/>
        <dsp:cNvSpPr/>
      </dsp:nvSpPr>
      <dsp:spPr>
        <a:xfrm>
          <a:off x="2317871" y="1938041"/>
          <a:ext cx="4150607" cy="445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baseline="0"/>
            <a:t>in the normal course of the exercise of an employment, profession or duties as referred to in Article 10(1), </a:t>
          </a:r>
          <a:endParaRPr lang="fi-FI" sz="1200" kern="1200"/>
        </a:p>
      </dsp:txBody>
      <dsp:txXfrm>
        <a:off x="2317871" y="1938041"/>
        <a:ext cx="4150607" cy="445268"/>
      </dsp:txXfrm>
    </dsp:sp>
    <dsp:sp modelId="{AEE35E4B-2DF9-4755-837F-5C696E9F507C}">
      <dsp:nvSpPr>
        <dsp:cNvPr id="0" name=""/>
        <dsp:cNvSpPr/>
      </dsp:nvSpPr>
      <dsp:spPr>
        <a:xfrm>
          <a:off x="2156159" y="2383310"/>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FF308E5-EB0A-4FF8-8CE7-AA2E277068B1}">
      <dsp:nvSpPr>
        <dsp:cNvPr id="0" name=""/>
        <dsp:cNvSpPr/>
      </dsp:nvSpPr>
      <dsp:spPr>
        <a:xfrm>
          <a:off x="2317871" y="2405574"/>
          <a:ext cx="4150607" cy="445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baseline="0"/>
            <a:t>they must make complete and effective public disclosure of that information, </a:t>
          </a:r>
          <a:endParaRPr lang="fi-FI" sz="1200" kern="1200"/>
        </a:p>
      </dsp:txBody>
      <dsp:txXfrm>
        <a:off x="2317871" y="2405574"/>
        <a:ext cx="4150607" cy="445268"/>
      </dsp:txXfrm>
    </dsp:sp>
    <dsp:sp modelId="{A83C6B8E-8051-4D2F-8F14-5454FB7FEB5C}">
      <dsp:nvSpPr>
        <dsp:cNvPr id="0" name=""/>
        <dsp:cNvSpPr/>
      </dsp:nvSpPr>
      <dsp:spPr>
        <a:xfrm>
          <a:off x="6630191" y="2405574"/>
          <a:ext cx="4150607" cy="2226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US" sz="1000" i="1" kern="1200" baseline="0"/>
            <a:t>simultaneously in the case of an intentional disclosure, </a:t>
          </a:r>
          <a:endParaRPr lang="fi-FI" sz="1000" kern="1200"/>
        </a:p>
      </dsp:txBody>
      <dsp:txXfrm>
        <a:off x="6630191" y="2405574"/>
        <a:ext cx="4150607" cy="222634"/>
      </dsp:txXfrm>
    </dsp:sp>
    <dsp:sp modelId="{E7D100EF-946A-4F7C-AD8D-3E637E567B78}">
      <dsp:nvSpPr>
        <dsp:cNvPr id="0" name=""/>
        <dsp:cNvSpPr/>
      </dsp:nvSpPr>
      <dsp:spPr>
        <a:xfrm>
          <a:off x="6468479" y="2628208"/>
          <a:ext cx="415060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2FFF5BF-8E9E-46B3-A7A7-BF7A6EBA66F4}">
      <dsp:nvSpPr>
        <dsp:cNvPr id="0" name=""/>
        <dsp:cNvSpPr/>
      </dsp:nvSpPr>
      <dsp:spPr>
        <a:xfrm>
          <a:off x="6630191" y="2628208"/>
          <a:ext cx="4150607" cy="2226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US" sz="1000" i="1" kern="1200" baseline="0"/>
            <a:t>and promptly in the case of a non-intentional disclosure. </a:t>
          </a:r>
          <a:endParaRPr lang="fi-FI" sz="1000" kern="1200"/>
        </a:p>
      </dsp:txBody>
      <dsp:txXfrm>
        <a:off x="6630191" y="2628208"/>
        <a:ext cx="4150607" cy="222634"/>
      </dsp:txXfrm>
    </dsp:sp>
    <dsp:sp modelId="{DB8C053C-AC75-42DE-9BB7-EDC5DE6FA21E}">
      <dsp:nvSpPr>
        <dsp:cNvPr id="0" name=""/>
        <dsp:cNvSpPr/>
      </dsp:nvSpPr>
      <dsp:spPr>
        <a:xfrm>
          <a:off x="2156159" y="2850843"/>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AB81EE9-7F62-4998-BEA4-7978D32354AD}">
      <dsp:nvSpPr>
        <dsp:cNvPr id="0" name=""/>
        <dsp:cNvSpPr/>
      </dsp:nvSpPr>
      <dsp:spPr>
        <a:xfrm>
          <a:off x="0" y="2873667"/>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1707B4-352F-4606-9C0B-A3E798A5E225}">
      <dsp:nvSpPr>
        <dsp:cNvPr id="0" name=""/>
        <dsp:cNvSpPr/>
      </dsp:nvSpPr>
      <dsp:spPr>
        <a:xfrm>
          <a:off x="0" y="2873667"/>
          <a:ext cx="2156159" cy="9578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US" sz="1000" b="1" kern="1200" baseline="0" dirty="0">
              <a:solidFill>
                <a:srgbClr val="FF0000"/>
              </a:solidFill>
            </a:rPr>
            <a:t>This paragraph shall not apply if the person receiving the information owes a duty of confidentiality</a:t>
          </a:r>
          <a:r>
            <a:rPr lang="en-US" sz="1000" b="1" kern="1200" baseline="0" dirty="0"/>
            <a:t>, regardless of whether such duty is based on a law, on regulations, on articles of association, or on a contract</a:t>
          </a:r>
          <a:endParaRPr lang="fi-FI" sz="1000" kern="1200" dirty="0"/>
        </a:p>
      </dsp:txBody>
      <dsp:txXfrm>
        <a:off x="0" y="2873667"/>
        <a:ext cx="2156159" cy="95788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B048BA-62FC-44F3-A96C-2FDB6CDE8BD4}">
      <dsp:nvSpPr>
        <dsp:cNvPr id="0" name=""/>
        <dsp:cNvSpPr/>
      </dsp:nvSpPr>
      <dsp:spPr>
        <a:xfrm>
          <a:off x="0" y="1870"/>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42646E-17AC-49D8-A233-7E53EBD77326}">
      <dsp:nvSpPr>
        <dsp:cNvPr id="0" name=""/>
        <dsp:cNvSpPr/>
      </dsp:nvSpPr>
      <dsp:spPr>
        <a:xfrm>
          <a:off x="0" y="1870"/>
          <a:ext cx="215615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b="1" kern="1200" baseline="0" dirty="0"/>
            <a:t>The issuer </a:t>
          </a:r>
          <a:r>
            <a:rPr lang="en-US" sz="1300" b="1" kern="1200" baseline="0" dirty="0">
              <a:solidFill>
                <a:srgbClr val="FF0000"/>
              </a:solidFill>
            </a:rPr>
            <a:t>may not avoid the publication </a:t>
          </a:r>
          <a:r>
            <a:rPr lang="en-US" sz="1300" b="1" kern="1200" baseline="0" dirty="0"/>
            <a:t>of non-disclosure decisions or agreements, such as M&amp;A or commercial agreements, </a:t>
          </a:r>
          <a:r>
            <a:rPr lang="en-US" sz="1300" b="1" kern="1200" baseline="0" dirty="0">
              <a:solidFill>
                <a:srgbClr val="FF0000"/>
              </a:solidFill>
            </a:rPr>
            <a:t>in a non-disclosure agreement</a:t>
          </a:r>
          <a:r>
            <a:rPr lang="en-US" sz="1300" b="1" kern="1200" baseline="0" dirty="0"/>
            <a:t>.</a:t>
          </a:r>
          <a:endParaRPr lang="fi-FI" sz="1300" kern="1200" dirty="0"/>
        </a:p>
      </dsp:txBody>
      <dsp:txXfrm>
        <a:off x="0" y="1870"/>
        <a:ext cx="2156159" cy="1275938"/>
      </dsp:txXfrm>
    </dsp:sp>
    <dsp:sp modelId="{767A03B9-1EE7-40A5-AF0E-44AEA2FBCF6C}">
      <dsp:nvSpPr>
        <dsp:cNvPr id="0" name=""/>
        <dsp:cNvSpPr/>
      </dsp:nvSpPr>
      <dsp:spPr>
        <a:xfrm>
          <a:off x="2317871" y="21807"/>
          <a:ext cx="8462927" cy="398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b="1" kern="1200" baseline="0" dirty="0"/>
            <a:t>Cf. </a:t>
          </a:r>
          <a:r>
            <a:rPr lang="en-US" sz="1200" b="1" kern="1200" baseline="0" dirty="0">
              <a:solidFill>
                <a:srgbClr val="FF0000"/>
              </a:solidFill>
            </a:rPr>
            <a:t>avoidance of publication by NDA arrangements in cases of intentional disclosure </a:t>
          </a:r>
          <a:r>
            <a:rPr lang="en-US" sz="1200" b="1" kern="1200" baseline="0" dirty="0"/>
            <a:t>e.g. to a partner</a:t>
          </a:r>
          <a:endParaRPr lang="fi-FI" sz="1200" kern="1200" dirty="0"/>
        </a:p>
      </dsp:txBody>
      <dsp:txXfrm>
        <a:off x="2317871" y="21807"/>
        <a:ext cx="8462927" cy="398730"/>
      </dsp:txXfrm>
    </dsp:sp>
    <dsp:sp modelId="{28ECE78A-99A5-4F4E-97A3-657CEBABFC03}">
      <dsp:nvSpPr>
        <dsp:cNvPr id="0" name=""/>
        <dsp:cNvSpPr/>
      </dsp:nvSpPr>
      <dsp:spPr>
        <a:xfrm>
          <a:off x="2156159" y="420538"/>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5026014-E08B-4C66-93B5-3C57CD0DD7AA}">
      <dsp:nvSpPr>
        <dsp:cNvPr id="0" name=""/>
        <dsp:cNvSpPr/>
      </dsp:nvSpPr>
      <dsp:spPr>
        <a:xfrm>
          <a:off x="2317871" y="440474"/>
          <a:ext cx="8462927" cy="398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b="1" kern="1200" baseline="0" dirty="0"/>
            <a:t>Difference: </a:t>
          </a:r>
          <a:r>
            <a:rPr lang="en-US" sz="1200" b="1" kern="1200" baseline="0" dirty="0">
              <a:solidFill>
                <a:srgbClr val="FF0000"/>
              </a:solidFill>
            </a:rPr>
            <a:t>occurrence of inside event or circumstances must be made public </a:t>
          </a:r>
          <a:r>
            <a:rPr lang="en-US" sz="1200" b="1" kern="1200" baseline="0" dirty="0"/>
            <a:t>irrespective of whether it has been disclosed to a third party or whether there is any NDA obligation </a:t>
          </a:r>
          <a:endParaRPr lang="fi-FI" sz="1200" kern="1200" dirty="0"/>
        </a:p>
      </dsp:txBody>
      <dsp:txXfrm>
        <a:off x="2317871" y="440474"/>
        <a:ext cx="8462927" cy="398730"/>
      </dsp:txXfrm>
    </dsp:sp>
    <dsp:sp modelId="{4DEBF251-E482-495E-B255-E530A0308D56}">
      <dsp:nvSpPr>
        <dsp:cNvPr id="0" name=""/>
        <dsp:cNvSpPr/>
      </dsp:nvSpPr>
      <dsp:spPr>
        <a:xfrm>
          <a:off x="2156159" y="839205"/>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906D6D2-1080-4A44-94BE-4BD8D1FB484C}">
      <dsp:nvSpPr>
        <dsp:cNvPr id="0" name=""/>
        <dsp:cNvSpPr/>
      </dsp:nvSpPr>
      <dsp:spPr>
        <a:xfrm>
          <a:off x="2317871" y="859142"/>
          <a:ext cx="8462927" cy="398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b="1" kern="1200" baseline="0" dirty="0"/>
            <a:t>What is included in the </a:t>
          </a:r>
          <a:r>
            <a:rPr lang="en-US" sz="1200" b="1" kern="1200" baseline="0" dirty="0">
              <a:solidFill>
                <a:srgbClr val="FF0000"/>
              </a:solidFill>
            </a:rPr>
            <a:t>three criteria of a justified delay </a:t>
          </a:r>
          <a:r>
            <a:rPr lang="en-US" sz="1200" b="1" kern="1200" baseline="0" dirty="0"/>
            <a:t>(interests of the issuer, not misleading and confidentiality)? </a:t>
          </a:r>
          <a:endParaRPr lang="fi-FI" sz="1200" kern="1200" dirty="0"/>
        </a:p>
      </dsp:txBody>
      <dsp:txXfrm>
        <a:off x="2317871" y="859142"/>
        <a:ext cx="8462927" cy="398730"/>
      </dsp:txXfrm>
    </dsp:sp>
    <dsp:sp modelId="{E77063B8-D478-49A5-A8BB-5C61A69359C5}">
      <dsp:nvSpPr>
        <dsp:cNvPr id="0" name=""/>
        <dsp:cNvSpPr/>
      </dsp:nvSpPr>
      <dsp:spPr>
        <a:xfrm>
          <a:off x="2156159" y="1257872"/>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0D804FC-275C-41C0-ABC5-A37CB6D6E2B0}">
      <dsp:nvSpPr>
        <dsp:cNvPr id="0" name=""/>
        <dsp:cNvSpPr/>
      </dsp:nvSpPr>
      <dsp:spPr>
        <a:xfrm>
          <a:off x="0" y="1277809"/>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F03DB4-6C93-4483-BBA1-0998D2924118}">
      <dsp:nvSpPr>
        <dsp:cNvPr id="0" name=""/>
        <dsp:cNvSpPr/>
      </dsp:nvSpPr>
      <dsp:spPr>
        <a:xfrm>
          <a:off x="0" y="1277809"/>
          <a:ext cx="215615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b="1" kern="1200" baseline="0"/>
            <a:t>The issuer must be able to ensure that the information is kept confidential, which means that the issuer must control the dissemination and use of unpublished information that is considered inside information.</a:t>
          </a:r>
          <a:endParaRPr lang="fi-FI" sz="1300" kern="1200"/>
        </a:p>
      </dsp:txBody>
      <dsp:txXfrm>
        <a:off x="0" y="1277809"/>
        <a:ext cx="2156159" cy="1275938"/>
      </dsp:txXfrm>
    </dsp:sp>
    <dsp:sp modelId="{293BBD0E-CB6E-48CF-B294-6FB394DC6820}">
      <dsp:nvSpPr>
        <dsp:cNvPr id="0" name=""/>
        <dsp:cNvSpPr/>
      </dsp:nvSpPr>
      <dsp:spPr>
        <a:xfrm>
          <a:off x="2317871" y="1307464"/>
          <a:ext cx="8462927" cy="5931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baseline="0"/>
            <a:t>The management of inside information must be verified using a company-specific insider register</a:t>
          </a:r>
          <a:endParaRPr lang="fi-FI" sz="1200" kern="1200"/>
        </a:p>
      </dsp:txBody>
      <dsp:txXfrm>
        <a:off x="2317871" y="1307464"/>
        <a:ext cx="8462927" cy="593111"/>
      </dsp:txXfrm>
    </dsp:sp>
    <dsp:sp modelId="{8DCE5265-4267-4E3A-88F9-9174F4E8C33D}">
      <dsp:nvSpPr>
        <dsp:cNvPr id="0" name=""/>
        <dsp:cNvSpPr/>
      </dsp:nvSpPr>
      <dsp:spPr>
        <a:xfrm>
          <a:off x="2156159" y="1900576"/>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C7D0D18-16AC-41C8-A538-DFE3A26BB38D}">
      <dsp:nvSpPr>
        <dsp:cNvPr id="0" name=""/>
        <dsp:cNvSpPr/>
      </dsp:nvSpPr>
      <dsp:spPr>
        <a:xfrm>
          <a:off x="2317871" y="1930232"/>
          <a:ext cx="8462927" cy="5931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baseline="0"/>
            <a:t>If inside information is disclosed outside the issuer, a non-disclosure agreement must be entered into.</a:t>
          </a:r>
          <a:endParaRPr lang="fi-FI" sz="1200" kern="1200"/>
        </a:p>
      </dsp:txBody>
      <dsp:txXfrm>
        <a:off x="2317871" y="1930232"/>
        <a:ext cx="8462927" cy="593111"/>
      </dsp:txXfrm>
    </dsp:sp>
    <dsp:sp modelId="{DCACD5D5-B611-4F17-8D20-6C05DFEFCB99}">
      <dsp:nvSpPr>
        <dsp:cNvPr id="0" name=""/>
        <dsp:cNvSpPr/>
      </dsp:nvSpPr>
      <dsp:spPr>
        <a:xfrm>
          <a:off x="2156159" y="2523344"/>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72737DD-8BC3-4113-925C-FDD8745BBEC4}">
      <dsp:nvSpPr>
        <dsp:cNvPr id="0" name=""/>
        <dsp:cNvSpPr/>
      </dsp:nvSpPr>
      <dsp:spPr>
        <a:xfrm>
          <a:off x="0" y="2553747"/>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DC82186-1DFA-4863-AEA0-9BDD3BF57706}">
      <dsp:nvSpPr>
        <dsp:cNvPr id="0" name=""/>
        <dsp:cNvSpPr/>
      </dsp:nvSpPr>
      <dsp:spPr>
        <a:xfrm>
          <a:off x="0" y="2553747"/>
          <a:ext cx="215615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b="1" kern="1200" baseline="0"/>
            <a:t>The issuer must be able to disclose information immediately if it is unable to ensure the confidentiality of inside information.</a:t>
          </a:r>
          <a:endParaRPr lang="fi-FI" sz="1300" kern="1200"/>
        </a:p>
      </dsp:txBody>
      <dsp:txXfrm>
        <a:off x="0" y="2553747"/>
        <a:ext cx="2156159" cy="1275938"/>
      </dsp:txXfrm>
    </dsp:sp>
    <dsp:sp modelId="{8109749E-5B91-4065-9D3E-A0CB5E39A02B}">
      <dsp:nvSpPr>
        <dsp:cNvPr id="0" name=""/>
        <dsp:cNvSpPr/>
      </dsp:nvSpPr>
      <dsp:spPr>
        <a:xfrm>
          <a:off x="2317871" y="2611688"/>
          <a:ext cx="8462927" cy="11588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baseline="0"/>
            <a:t>One indication of a loss of confidentiality is a significant increase or decrease in the value of the issuer’s security or an increase in its trading volume without a logical explanation.</a:t>
          </a:r>
          <a:endParaRPr lang="fi-FI" sz="1200" kern="1200"/>
        </a:p>
      </dsp:txBody>
      <dsp:txXfrm>
        <a:off x="2317871" y="2611688"/>
        <a:ext cx="8462927" cy="1158811"/>
      </dsp:txXfrm>
    </dsp:sp>
    <dsp:sp modelId="{267FBC4B-F26C-402D-BFDC-95E220FEB860}">
      <dsp:nvSpPr>
        <dsp:cNvPr id="0" name=""/>
        <dsp:cNvSpPr/>
      </dsp:nvSpPr>
      <dsp:spPr>
        <a:xfrm>
          <a:off x="2156159" y="3770499"/>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EA885E-B885-4FD0-AB0D-D5C36118A502}">
      <dsp:nvSpPr>
        <dsp:cNvPr id="0" name=""/>
        <dsp:cNvSpPr/>
      </dsp:nvSpPr>
      <dsp:spPr>
        <a:xfrm>
          <a:off x="808559" y="0"/>
          <a:ext cx="9163679" cy="383155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304F4B2-5105-4D8A-ACDE-11EAA95AE070}">
      <dsp:nvSpPr>
        <dsp:cNvPr id="0" name=""/>
        <dsp:cNvSpPr/>
      </dsp:nvSpPr>
      <dsp:spPr>
        <a:xfrm>
          <a:off x="4737" y="1149467"/>
          <a:ext cx="2071408" cy="1532622"/>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kern="1200" baseline="0"/>
            <a:t>Assignment (eg corporate restructuring or recapitalization) to an adviser or other contractor, such as underwriter, lawyer or other expert</a:t>
          </a:r>
          <a:endParaRPr lang="fi-FI" sz="1300" kern="1200"/>
        </a:p>
      </dsp:txBody>
      <dsp:txXfrm>
        <a:off x="79553" y="1224283"/>
        <a:ext cx="1921776" cy="1382990"/>
      </dsp:txXfrm>
    </dsp:sp>
    <dsp:sp modelId="{E87AE6B6-C70C-4502-8AF5-D02CF1631594}">
      <dsp:nvSpPr>
        <dsp:cNvPr id="0" name=""/>
        <dsp:cNvSpPr/>
      </dsp:nvSpPr>
      <dsp:spPr>
        <a:xfrm>
          <a:off x="2179716" y="1149467"/>
          <a:ext cx="2071408" cy="1532622"/>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kern="1200" baseline="0"/>
            <a:t>disclosure of inside information in negotiation situations (eg corporate restructuring)</a:t>
          </a:r>
          <a:endParaRPr lang="fi-FI" sz="1300" kern="1200"/>
        </a:p>
      </dsp:txBody>
      <dsp:txXfrm>
        <a:off x="2254532" y="1224283"/>
        <a:ext cx="1921776" cy="1382990"/>
      </dsp:txXfrm>
    </dsp:sp>
    <dsp:sp modelId="{25265FE9-D3E2-4B7A-925D-9D056BF52E1A}">
      <dsp:nvSpPr>
        <dsp:cNvPr id="0" name=""/>
        <dsp:cNvSpPr/>
      </dsp:nvSpPr>
      <dsp:spPr>
        <a:xfrm>
          <a:off x="4354695" y="1149467"/>
          <a:ext cx="2071408" cy="1532622"/>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kern="1200" baseline="0"/>
            <a:t>when the other party has the right to receive information, such as a competition authority, a securities regulator or a public trading operator;</a:t>
          </a:r>
          <a:endParaRPr lang="fi-FI" sz="1300" kern="1200"/>
        </a:p>
      </dsp:txBody>
      <dsp:txXfrm>
        <a:off x="4429511" y="1224283"/>
        <a:ext cx="1921776" cy="1382990"/>
      </dsp:txXfrm>
    </dsp:sp>
    <dsp:sp modelId="{971804DC-6AA4-42DB-A7CF-60305C70CE7C}">
      <dsp:nvSpPr>
        <dsp:cNvPr id="0" name=""/>
        <dsp:cNvSpPr/>
      </dsp:nvSpPr>
      <dsp:spPr>
        <a:xfrm>
          <a:off x="6529674" y="1149467"/>
          <a:ext cx="2071408" cy="1532622"/>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kern="1200" baseline="0"/>
            <a:t>disclosure of inside information to creditors or potential credit rating agencies when necessary to obtain credit or a credit rating or when their contractual terms so require.</a:t>
          </a:r>
          <a:endParaRPr lang="fi-FI" sz="1300" kern="1200"/>
        </a:p>
      </dsp:txBody>
      <dsp:txXfrm>
        <a:off x="6604490" y="1224283"/>
        <a:ext cx="1921776" cy="1382990"/>
      </dsp:txXfrm>
    </dsp:sp>
    <dsp:sp modelId="{604FA158-5FAD-4C3F-B70B-0BA36BBE250F}">
      <dsp:nvSpPr>
        <dsp:cNvPr id="0" name=""/>
        <dsp:cNvSpPr/>
      </dsp:nvSpPr>
      <dsp:spPr>
        <a:xfrm>
          <a:off x="8704652" y="1149467"/>
          <a:ext cx="2071408" cy="1532622"/>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kern="1200" baseline="0" dirty="0"/>
            <a:t>in some cases, the disclosure of inside information to the company’s </a:t>
          </a:r>
          <a:r>
            <a:rPr lang="en-US" sz="1300" b="1" kern="1200" baseline="0" dirty="0">
              <a:solidFill>
                <a:srgbClr val="FF0000"/>
              </a:solidFill>
            </a:rPr>
            <a:t>significant shareholders</a:t>
          </a:r>
          <a:endParaRPr lang="fi-FI" sz="1300" kern="1200" dirty="0">
            <a:solidFill>
              <a:srgbClr val="FF0000"/>
            </a:solidFill>
          </a:endParaRPr>
        </a:p>
      </dsp:txBody>
      <dsp:txXfrm>
        <a:off x="8779468" y="1224283"/>
        <a:ext cx="1921776" cy="138299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7C3548-04B8-4946-83C3-CBF69E2C2926}">
      <dsp:nvSpPr>
        <dsp:cNvPr id="0" name=""/>
        <dsp:cNvSpPr/>
      </dsp:nvSpPr>
      <dsp:spPr>
        <a:xfrm>
          <a:off x="1651" y="70"/>
          <a:ext cx="4470319" cy="2169448"/>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baseline="0"/>
            <a:t>Cases within the meaning of Article 17 (4) (a) of the Market Abuse Regulation where the immediate disclosure of inside information would be likely to jeopardize the legitimate interests of the issuer may include, but are not limited to, the following:</a:t>
          </a:r>
          <a:endParaRPr lang="fi-FI" sz="2000" kern="1200"/>
        </a:p>
      </dsp:txBody>
      <dsp:txXfrm>
        <a:off x="65192" y="63611"/>
        <a:ext cx="4343237" cy="2042366"/>
      </dsp:txXfrm>
    </dsp:sp>
    <dsp:sp modelId="{F5901156-183F-471B-8AF0-D5F510DCD131}">
      <dsp:nvSpPr>
        <dsp:cNvPr id="0" name=""/>
        <dsp:cNvSpPr/>
      </dsp:nvSpPr>
      <dsp:spPr>
        <a:xfrm>
          <a:off x="1651" y="2291355"/>
          <a:ext cx="2145066" cy="2169448"/>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baseline="0" dirty="0"/>
            <a:t>a. The issuer is in </a:t>
          </a:r>
          <a:r>
            <a:rPr lang="en-US" sz="1100" kern="1200" baseline="0" dirty="0">
              <a:solidFill>
                <a:srgbClr val="FF0000"/>
              </a:solidFill>
            </a:rPr>
            <a:t>negotiations</a:t>
          </a:r>
          <a:r>
            <a:rPr lang="en-US" sz="1100" kern="1200" baseline="0" dirty="0"/>
            <a:t> that are likely to jeopardize the outcome of immediate disclosure. Examples include negotiations related to </a:t>
          </a:r>
          <a:r>
            <a:rPr lang="en-US" sz="1100" kern="1200" baseline="0" dirty="0">
              <a:solidFill>
                <a:srgbClr val="FF0000"/>
              </a:solidFill>
            </a:rPr>
            <a:t>mergers, acquisitions</a:t>
          </a:r>
          <a:r>
            <a:rPr lang="en-US" sz="1100" kern="1200" baseline="0" dirty="0"/>
            <a:t>, demergers and divestitures, acquisitions or disposals of large assets or businesses, restructuring and corporate </a:t>
          </a:r>
          <a:r>
            <a:rPr lang="en-US" sz="1100" kern="1200" baseline="0" dirty="0" err="1"/>
            <a:t>reorganisations</a:t>
          </a:r>
          <a:r>
            <a:rPr lang="en-US" sz="1100" kern="1200" baseline="0" dirty="0"/>
            <a:t>.</a:t>
          </a:r>
          <a:endParaRPr lang="fi-FI" sz="1100" kern="1200" dirty="0"/>
        </a:p>
      </dsp:txBody>
      <dsp:txXfrm>
        <a:off x="64478" y="2354182"/>
        <a:ext cx="2019412" cy="2043794"/>
      </dsp:txXfrm>
    </dsp:sp>
    <dsp:sp modelId="{77743FE7-D3E8-41A0-B6A5-50E63D804914}">
      <dsp:nvSpPr>
        <dsp:cNvPr id="0" name=""/>
        <dsp:cNvSpPr/>
      </dsp:nvSpPr>
      <dsp:spPr>
        <a:xfrm>
          <a:off x="2326903" y="2291355"/>
          <a:ext cx="2145066" cy="2169448"/>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baseline="0" dirty="0"/>
            <a:t>b. There is a serious and immediate threat to the financial </a:t>
          </a:r>
          <a:r>
            <a:rPr lang="en-US" sz="1100" kern="1200" baseline="0" dirty="0">
              <a:solidFill>
                <a:srgbClr val="FF0000"/>
              </a:solidFill>
            </a:rPr>
            <a:t>viability</a:t>
          </a:r>
          <a:r>
            <a:rPr lang="en-US" sz="1100" kern="1200" baseline="0" dirty="0"/>
            <a:t> of the issuer which, however, does not give rise to the application of insolvency law, and the immediate disclosure of inside information could seriously harm the interests of current and potential shareholders by jeopardizing the completion of negotiations aimed at securing the strengthening of the financial position of the issuer.</a:t>
          </a:r>
          <a:endParaRPr lang="fi-FI" sz="1100" kern="1200" dirty="0"/>
        </a:p>
      </dsp:txBody>
      <dsp:txXfrm>
        <a:off x="2389730" y="2354182"/>
        <a:ext cx="2019412" cy="204379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B85CA6-DCC2-43C6-AA83-1A6CAF63CE70}">
      <dsp:nvSpPr>
        <dsp:cNvPr id="0" name=""/>
        <dsp:cNvSpPr/>
      </dsp:nvSpPr>
      <dsp:spPr>
        <a:xfrm>
          <a:off x="0" y="0"/>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35523F2-831A-45E8-8C44-199F672F3451}">
      <dsp:nvSpPr>
        <dsp:cNvPr id="0" name=""/>
        <dsp:cNvSpPr/>
      </dsp:nvSpPr>
      <dsp:spPr>
        <a:xfrm>
          <a:off x="0" y="0"/>
          <a:ext cx="2156159" cy="9578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n-US" sz="900" b="1" kern="1200" baseline="0" dirty="0"/>
            <a:t>c. Insider information relates to a decision or agreement made by the issuer's governing body, the entry into force of which </a:t>
          </a:r>
          <a:r>
            <a:rPr lang="en-US" sz="900" b="1" kern="1200" baseline="0" dirty="0">
              <a:solidFill>
                <a:srgbClr val="FF0000"/>
              </a:solidFill>
            </a:rPr>
            <a:t>requires the approval of another body of the issuer</a:t>
          </a:r>
          <a:r>
            <a:rPr lang="en-US" sz="900" b="1" kern="1200" baseline="0" dirty="0"/>
            <a:t>, </a:t>
          </a:r>
          <a:r>
            <a:rPr lang="en-US" sz="900" b="1" kern="1200" baseline="0" dirty="0">
              <a:solidFill>
                <a:srgbClr val="FF0000"/>
              </a:solidFill>
            </a:rPr>
            <a:t>other than the general meeting</a:t>
          </a:r>
          <a:r>
            <a:rPr lang="en-US" sz="900" b="1" kern="1200" baseline="0" dirty="0"/>
            <a:t>, in accordance with national law or the issuer's articles of association, provided that:</a:t>
          </a:r>
          <a:endParaRPr lang="fi-FI" sz="900" kern="1200" dirty="0"/>
        </a:p>
      </dsp:txBody>
      <dsp:txXfrm>
        <a:off x="0" y="0"/>
        <a:ext cx="2156159" cy="957889"/>
      </dsp:txXfrm>
    </dsp:sp>
    <dsp:sp modelId="{7AB54411-B4A7-41EA-8F22-0EAC10F67B11}">
      <dsp:nvSpPr>
        <dsp:cNvPr id="0" name=""/>
        <dsp:cNvSpPr/>
      </dsp:nvSpPr>
      <dsp:spPr>
        <a:xfrm>
          <a:off x="2317871" y="22263"/>
          <a:ext cx="8462927" cy="445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baseline="0"/>
            <a:t>i. the immediate disclosure of that information before such a final decision would jeopardize the proper assessment of the information by the public;</a:t>
          </a:r>
          <a:endParaRPr lang="fi-FI" sz="1300" kern="1200"/>
        </a:p>
      </dsp:txBody>
      <dsp:txXfrm>
        <a:off x="2317871" y="22263"/>
        <a:ext cx="8462927" cy="445268"/>
      </dsp:txXfrm>
    </dsp:sp>
    <dsp:sp modelId="{4E7EB1C6-86EF-423A-B9B2-E2B20B2EE88A}">
      <dsp:nvSpPr>
        <dsp:cNvPr id="0" name=""/>
        <dsp:cNvSpPr/>
      </dsp:nvSpPr>
      <dsp:spPr>
        <a:xfrm>
          <a:off x="2156159" y="467532"/>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21D7AFE-12D6-4949-AAFF-0B4FB7B323E3}">
      <dsp:nvSpPr>
        <dsp:cNvPr id="0" name=""/>
        <dsp:cNvSpPr/>
      </dsp:nvSpPr>
      <dsp:spPr>
        <a:xfrm>
          <a:off x="2317871" y="489795"/>
          <a:ext cx="8462927" cy="445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baseline="0"/>
            <a:t>ii. the issuer has arranged for a final decision to be made as soon as possible.</a:t>
          </a:r>
          <a:endParaRPr lang="fi-FI" sz="1300" kern="1200"/>
        </a:p>
      </dsp:txBody>
      <dsp:txXfrm>
        <a:off x="2317871" y="489795"/>
        <a:ext cx="8462927" cy="445268"/>
      </dsp:txXfrm>
    </dsp:sp>
    <dsp:sp modelId="{0D082D90-CE79-4336-88F9-2437C52C6E70}">
      <dsp:nvSpPr>
        <dsp:cNvPr id="0" name=""/>
        <dsp:cNvSpPr/>
      </dsp:nvSpPr>
      <dsp:spPr>
        <a:xfrm>
          <a:off x="2156159" y="935064"/>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141B007-1345-47D6-BD9C-A8DDDD4CA883}">
      <dsp:nvSpPr>
        <dsp:cNvPr id="0" name=""/>
        <dsp:cNvSpPr/>
      </dsp:nvSpPr>
      <dsp:spPr>
        <a:xfrm>
          <a:off x="0" y="957889"/>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98C88E-4B2B-4F6F-B1C2-0BDF5A7FFEF4}">
      <dsp:nvSpPr>
        <dsp:cNvPr id="0" name=""/>
        <dsp:cNvSpPr/>
      </dsp:nvSpPr>
      <dsp:spPr>
        <a:xfrm>
          <a:off x="0" y="957889"/>
          <a:ext cx="2156159" cy="9578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n-US" sz="900" b="1" kern="1200" baseline="0" dirty="0"/>
            <a:t>d. The </a:t>
          </a:r>
          <a:r>
            <a:rPr lang="en-US" sz="900" b="1" kern="1200" baseline="0" dirty="0">
              <a:solidFill>
                <a:srgbClr val="FF0000"/>
              </a:solidFill>
            </a:rPr>
            <a:t>product or invention has been developed </a:t>
          </a:r>
          <a:r>
            <a:rPr lang="en-US" sz="900" b="1" kern="1200" baseline="0" dirty="0"/>
            <a:t>by the issuer and the immediate disclosure of that information would be likely to jeopardize the issuer's intellectual property rights.</a:t>
          </a:r>
          <a:endParaRPr lang="fi-FI" sz="900" kern="1200" dirty="0"/>
        </a:p>
      </dsp:txBody>
      <dsp:txXfrm>
        <a:off x="0" y="957889"/>
        <a:ext cx="2156159" cy="957889"/>
      </dsp:txXfrm>
    </dsp:sp>
    <dsp:sp modelId="{58EE2323-2583-49B1-BA3D-ADE0A53B16A8}">
      <dsp:nvSpPr>
        <dsp:cNvPr id="0" name=""/>
        <dsp:cNvSpPr/>
      </dsp:nvSpPr>
      <dsp:spPr>
        <a:xfrm>
          <a:off x="0" y="1915778"/>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849AD25-9C7E-4083-B262-2C4DB35491B5}">
      <dsp:nvSpPr>
        <dsp:cNvPr id="0" name=""/>
        <dsp:cNvSpPr/>
      </dsp:nvSpPr>
      <dsp:spPr>
        <a:xfrm>
          <a:off x="0" y="1915778"/>
          <a:ext cx="2156159" cy="9578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n-US" sz="900" b="1" kern="1200" baseline="0" dirty="0"/>
            <a:t>e. The issuer plans to </a:t>
          </a:r>
          <a:r>
            <a:rPr lang="en-US" sz="900" b="1" kern="1200" baseline="0" dirty="0">
              <a:solidFill>
                <a:srgbClr val="FF0000"/>
              </a:solidFill>
            </a:rPr>
            <a:t>buy or sell </a:t>
          </a:r>
          <a:r>
            <a:rPr lang="en-US" sz="900" b="1" kern="1200" baseline="0" dirty="0"/>
            <a:t>a significant interest in </a:t>
          </a:r>
          <a:r>
            <a:rPr lang="en-US" sz="900" b="1" kern="1200" baseline="0" dirty="0">
              <a:solidFill>
                <a:srgbClr val="FF0000"/>
              </a:solidFill>
            </a:rPr>
            <a:t>another company </a:t>
          </a:r>
          <a:r>
            <a:rPr lang="en-US" sz="900" b="1" kern="1200" baseline="0" dirty="0"/>
            <a:t>and disclosure of that information is likely to jeopardize the realization of the plan.</a:t>
          </a:r>
          <a:endParaRPr lang="fi-FI" sz="900" kern="1200" dirty="0"/>
        </a:p>
      </dsp:txBody>
      <dsp:txXfrm>
        <a:off x="0" y="1915778"/>
        <a:ext cx="2156159" cy="957889"/>
      </dsp:txXfrm>
    </dsp:sp>
    <dsp:sp modelId="{46FA5BD8-F554-4809-A195-4BAA84D3058D}">
      <dsp:nvSpPr>
        <dsp:cNvPr id="0" name=""/>
        <dsp:cNvSpPr/>
      </dsp:nvSpPr>
      <dsp:spPr>
        <a:xfrm>
          <a:off x="0" y="2873667"/>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5096151-6870-4971-A3E2-968457C78109}">
      <dsp:nvSpPr>
        <dsp:cNvPr id="0" name=""/>
        <dsp:cNvSpPr/>
      </dsp:nvSpPr>
      <dsp:spPr>
        <a:xfrm>
          <a:off x="0" y="2873667"/>
          <a:ext cx="2156159" cy="9578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n-US" sz="900" b="1" kern="1200" baseline="0" dirty="0"/>
            <a:t>f. A previously notified transaction requires the </a:t>
          </a:r>
          <a:r>
            <a:rPr lang="en-US" sz="900" b="1" kern="1200" baseline="0" dirty="0">
              <a:solidFill>
                <a:srgbClr val="FF0000"/>
              </a:solidFill>
            </a:rPr>
            <a:t>approval of a public authority</a:t>
          </a:r>
          <a:r>
            <a:rPr lang="en-US" sz="900" b="1" kern="1200" baseline="0" dirty="0"/>
            <a:t>, and such approval is subject to additional requirements, the immediate disclosure of which would be likely to affect the issuer's ability to meet those requirements and thus prevent the final realization of the agreement or transaction.</a:t>
          </a:r>
          <a:endParaRPr lang="fi-FI" sz="900" kern="1200" dirty="0"/>
        </a:p>
      </dsp:txBody>
      <dsp:txXfrm>
        <a:off x="0" y="2873667"/>
        <a:ext cx="2156159" cy="95788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873BD7-C390-4276-B7A2-CEFDD4641248}">
      <dsp:nvSpPr>
        <dsp:cNvPr id="0" name=""/>
        <dsp:cNvSpPr/>
      </dsp:nvSpPr>
      <dsp:spPr>
        <a:xfrm>
          <a:off x="3874" y="439"/>
          <a:ext cx="10773050" cy="1775462"/>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b="1" kern="1200" baseline="0" dirty="0"/>
            <a:t>The cases referred to in Article 17 (4) (b) of the Market Abuse Regulation where a delay in the disclosure of inside information is likely to mislead the public shall include at least the following situations:</a:t>
          </a:r>
          <a:endParaRPr lang="fi-FI" sz="2900" kern="1200" dirty="0"/>
        </a:p>
      </dsp:txBody>
      <dsp:txXfrm>
        <a:off x="55876" y="52441"/>
        <a:ext cx="10669046" cy="1671458"/>
      </dsp:txXfrm>
    </dsp:sp>
    <dsp:sp modelId="{039E5729-BE44-46E0-87C1-9B91093DBDB9}">
      <dsp:nvSpPr>
        <dsp:cNvPr id="0" name=""/>
        <dsp:cNvSpPr/>
      </dsp:nvSpPr>
      <dsp:spPr>
        <a:xfrm>
          <a:off x="3874" y="2055655"/>
          <a:ext cx="3400584" cy="1775462"/>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baseline="0" dirty="0"/>
            <a:t>a. the inside information that the issuer intends to defer is </a:t>
          </a:r>
          <a:r>
            <a:rPr lang="en-US" sz="1500" b="1" kern="1200" baseline="0" dirty="0">
              <a:solidFill>
                <a:srgbClr val="FF0000"/>
              </a:solidFill>
            </a:rPr>
            <a:t>materially different </a:t>
          </a:r>
          <a:r>
            <a:rPr lang="en-US" sz="1500" b="1" kern="1200" baseline="0" dirty="0"/>
            <a:t>from what the issuer has previously disclosed about the matter to which the inside information relates;</a:t>
          </a:r>
          <a:endParaRPr lang="fi-FI" sz="1500" kern="1200" dirty="0"/>
        </a:p>
      </dsp:txBody>
      <dsp:txXfrm>
        <a:off x="55876" y="2107657"/>
        <a:ext cx="3296580" cy="1671458"/>
      </dsp:txXfrm>
    </dsp:sp>
    <dsp:sp modelId="{221534DB-9411-43EF-B13C-ABFEC817D5CE}">
      <dsp:nvSpPr>
        <dsp:cNvPr id="0" name=""/>
        <dsp:cNvSpPr/>
      </dsp:nvSpPr>
      <dsp:spPr>
        <a:xfrm>
          <a:off x="3690107" y="2055655"/>
          <a:ext cx="3400584" cy="1775462"/>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baseline="0" dirty="0"/>
            <a:t>b. the inside information that the issuer intends to defer is related to the fact that the issuer is </a:t>
          </a:r>
          <a:r>
            <a:rPr lang="en-US" sz="1500" b="1" kern="1200" baseline="0" dirty="0">
              <a:solidFill>
                <a:srgbClr val="FF0000"/>
              </a:solidFill>
            </a:rPr>
            <a:t>unlikely to achieve its financial objectives </a:t>
          </a:r>
          <a:r>
            <a:rPr lang="en-US" sz="1500" b="1" kern="1200" baseline="0" dirty="0"/>
            <a:t>if the financial objectives have previously been disclosed;</a:t>
          </a:r>
          <a:endParaRPr lang="fi-FI" sz="1500" kern="1200" dirty="0"/>
        </a:p>
      </dsp:txBody>
      <dsp:txXfrm>
        <a:off x="3742109" y="2107657"/>
        <a:ext cx="3296580" cy="1671458"/>
      </dsp:txXfrm>
    </dsp:sp>
    <dsp:sp modelId="{9DDB2F1B-13E4-41FE-A145-5E00002DD321}">
      <dsp:nvSpPr>
        <dsp:cNvPr id="0" name=""/>
        <dsp:cNvSpPr/>
      </dsp:nvSpPr>
      <dsp:spPr>
        <a:xfrm>
          <a:off x="7376340" y="2055655"/>
          <a:ext cx="3400584" cy="1775462"/>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baseline="0" dirty="0"/>
            <a:t>c. the inside information that the issuer intends to defer is </a:t>
          </a:r>
          <a:r>
            <a:rPr lang="en-US" sz="1500" b="1" kern="1200" baseline="0" dirty="0">
              <a:solidFill>
                <a:srgbClr val="FF0000"/>
              </a:solidFill>
            </a:rPr>
            <a:t>inconsistent with market expectations</a:t>
          </a:r>
          <a:r>
            <a:rPr lang="en-US" sz="1500" b="1" kern="1200" baseline="0" dirty="0"/>
            <a:t> if those expectations are based on </a:t>
          </a:r>
          <a:r>
            <a:rPr lang="en-US" sz="1500" b="1" kern="1200" baseline="0" dirty="0">
              <a:solidFill>
                <a:srgbClr val="FF0000"/>
              </a:solidFill>
            </a:rPr>
            <a:t>signals previously issued by the issuer </a:t>
          </a:r>
          <a:r>
            <a:rPr lang="en-US" sz="1500" b="1" kern="1200" baseline="0" dirty="0"/>
            <a:t>to the market, such as interviews, investor meetings or any other type of communication by the issuer itself or with its permission.</a:t>
          </a:r>
          <a:endParaRPr lang="fi-FI" sz="1500" kern="1200" dirty="0"/>
        </a:p>
      </dsp:txBody>
      <dsp:txXfrm>
        <a:off x="7428342" y="2107657"/>
        <a:ext cx="3296580" cy="167145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73C5AA-7D9B-40D6-A980-7662C6049080}">
      <dsp:nvSpPr>
        <dsp:cNvPr id="0" name=""/>
        <dsp:cNvSpPr/>
      </dsp:nvSpPr>
      <dsp:spPr>
        <a:xfrm>
          <a:off x="0" y="3012583"/>
          <a:ext cx="8207375" cy="988797"/>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b="1" kern="1200" baseline="0"/>
            <a:t>A preliminary contract or letter of intent does not have to be published, </a:t>
          </a:r>
          <a:endParaRPr lang="fi-FI" sz="1900" kern="1200"/>
        </a:p>
      </dsp:txBody>
      <dsp:txXfrm>
        <a:off x="0" y="3012583"/>
        <a:ext cx="8207375" cy="533950"/>
      </dsp:txXfrm>
    </dsp:sp>
    <dsp:sp modelId="{E5A58B9C-4C64-4F4B-BE75-4B952E038CAB}">
      <dsp:nvSpPr>
        <dsp:cNvPr id="0" name=""/>
        <dsp:cNvSpPr/>
      </dsp:nvSpPr>
      <dsp:spPr>
        <a:xfrm>
          <a:off x="0" y="3526757"/>
          <a:ext cx="4103687" cy="454846"/>
        </a:xfrm>
        <a:prstGeom prst="rect">
          <a:avLst/>
        </a:prstGeom>
        <a:solidFill>
          <a:schemeClr val="lt1">
            <a:alpha val="90000"/>
            <a:tint val="4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baseline="0" dirty="0"/>
            <a:t>if the material parts and conditions of the final contract being prepared have not been determined </a:t>
          </a:r>
          <a:r>
            <a:rPr lang="en-US" sz="1100" kern="1200" baseline="0" dirty="0">
              <a:solidFill>
                <a:srgbClr val="FF0000"/>
              </a:solidFill>
            </a:rPr>
            <a:t>specifically enough </a:t>
          </a:r>
          <a:r>
            <a:rPr lang="en-US" sz="1100" kern="1200" baseline="0" dirty="0"/>
            <a:t>in the preliminary contract or letter of intent, </a:t>
          </a:r>
          <a:endParaRPr lang="fi-FI" sz="1100" kern="1200" dirty="0"/>
        </a:p>
      </dsp:txBody>
      <dsp:txXfrm>
        <a:off x="0" y="3526757"/>
        <a:ext cx="4103687" cy="454846"/>
      </dsp:txXfrm>
    </dsp:sp>
    <dsp:sp modelId="{3D34A8D4-6172-4EE8-B4C2-02CCF5F25874}">
      <dsp:nvSpPr>
        <dsp:cNvPr id="0" name=""/>
        <dsp:cNvSpPr/>
      </dsp:nvSpPr>
      <dsp:spPr>
        <a:xfrm>
          <a:off x="4103687" y="3526757"/>
          <a:ext cx="4103687" cy="454846"/>
        </a:xfrm>
        <a:prstGeom prst="rect">
          <a:avLst/>
        </a:prstGeom>
        <a:solidFill>
          <a:schemeClr val="lt1">
            <a:alpha val="90000"/>
            <a:tint val="4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baseline="0" dirty="0"/>
            <a:t>or if the </a:t>
          </a:r>
          <a:r>
            <a:rPr lang="en-US" sz="1100" kern="1200" baseline="0" dirty="0">
              <a:solidFill>
                <a:srgbClr val="FF0000"/>
              </a:solidFill>
            </a:rPr>
            <a:t>conclusion of the final contract is uncertain</a:t>
          </a:r>
          <a:r>
            <a:rPr lang="en-US" sz="1100" kern="1200" baseline="0" dirty="0"/>
            <a:t>.</a:t>
          </a:r>
          <a:endParaRPr lang="fi-FI" sz="1100" kern="1200" dirty="0"/>
        </a:p>
      </dsp:txBody>
      <dsp:txXfrm>
        <a:off x="4103687" y="3526757"/>
        <a:ext cx="4103687" cy="454846"/>
      </dsp:txXfrm>
    </dsp:sp>
    <dsp:sp modelId="{9E4F3CF6-A179-490E-B565-F0F3AE2C5312}">
      <dsp:nvSpPr>
        <dsp:cNvPr id="0" name=""/>
        <dsp:cNvSpPr/>
      </dsp:nvSpPr>
      <dsp:spPr>
        <a:xfrm rot="10800000">
          <a:off x="0" y="1506645"/>
          <a:ext cx="8207375" cy="1520769"/>
        </a:xfrm>
        <a:prstGeom prst="upArrowCallou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b="1" kern="1200" baseline="0" dirty="0"/>
            <a:t>However, if a </a:t>
          </a:r>
          <a:r>
            <a:rPr lang="en-US" sz="1900" b="1" kern="1200" baseline="0" dirty="0">
              <a:solidFill>
                <a:srgbClr val="FF0000"/>
              </a:solidFill>
            </a:rPr>
            <a:t>preliminary contract </a:t>
          </a:r>
          <a:r>
            <a:rPr lang="en-US" sz="1900" b="1" kern="1200" baseline="0" dirty="0"/>
            <a:t>or </a:t>
          </a:r>
          <a:r>
            <a:rPr lang="en-US" sz="1900" b="1" kern="1200" baseline="0" dirty="0">
              <a:solidFill>
                <a:srgbClr val="FF0000"/>
              </a:solidFill>
            </a:rPr>
            <a:t>letter of intent </a:t>
          </a:r>
          <a:r>
            <a:rPr lang="en-US" sz="1900" b="1" kern="1200" baseline="0" dirty="0"/>
            <a:t>is prepared, it shall be published. </a:t>
          </a:r>
          <a:endParaRPr lang="fi-FI" sz="1900" kern="1200" dirty="0"/>
        </a:p>
      </dsp:txBody>
      <dsp:txXfrm rot="10800000">
        <a:off x="0" y="1506645"/>
        <a:ext cx="8207375" cy="988150"/>
      </dsp:txXfrm>
    </dsp:sp>
    <dsp:sp modelId="{0854135D-F8CE-4537-8B7A-AD7FB0378BDB}">
      <dsp:nvSpPr>
        <dsp:cNvPr id="0" name=""/>
        <dsp:cNvSpPr/>
      </dsp:nvSpPr>
      <dsp:spPr>
        <a:xfrm rot="10800000">
          <a:off x="0" y="707"/>
          <a:ext cx="8207375" cy="1520769"/>
        </a:xfrm>
        <a:prstGeom prst="upArrowCallou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b="1" kern="1200" baseline="0"/>
            <a:t>(16) Matters in preparation need not be published. </a:t>
          </a:r>
          <a:endParaRPr lang="fi-FI" sz="1900" kern="1200"/>
        </a:p>
      </dsp:txBody>
      <dsp:txXfrm rot="10800000">
        <a:off x="0" y="707"/>
        <a:ext cx="8207375" cy="98815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098C59-CB7D-4822-9815-8F24D3B77AAA}">
      <dsp:nvSpPr>
        <dsp:cNvPr id="0" name=""/>
        <dsp:cNvSpPr/>
      </dsp:nvSpPr>
      <dsp:spPr>
        <a:xfrm>
          <a:off x="0" y="0"/>
          <a:ext cx="3831557" cy="383155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43C6406-EE72-4F7F-8205-AE4C62AAE84D}">
      <dsp:nvSpPr>
        <dsp:cNvPr id="0" name=""/>
        <dsp:cNvSpPr/>
      </dsp:nvSpPr>
      <dsp:spPr>
        <a:xfrm>
          <a:off x="1915778" y="0"/>
          <a:ext cx="8865020" cy="383155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baseline="0" dirty="0"/>
            <a:t>A trade secret </a:t>
          </a:r>
          <a:r>
            <a:rPr lang="en-US" sz="1400" b="1" kern="1200" baseline="0" dirty="0">
              <a:solidFill>
                <a:srgbClr val="FF0000"/>
              </a:solidFill>
            </a:rPr>
            <a:t>may not be used or disclosed unlawfully </a:t>
          </a:r>
          <a:r>
            <a:rPr lang="en-US" sz="1400" b="1" kern="1200" baseline="0" dirty="0"/>
            <a:t>by a person who has acquired a trade secret unlawfully in the manner referred to in section 3, subsection 2 or 3.</a:t>
          </a:r>
          <a:endParaRPr lang="fi-FI" sz="1400" kern="1200" dirty="0"/>
        </a:p>
      </dsp:txBody>
      <dsp:txXfrm>
        <a:off x="1915778" y="0"/>
        <a:ext cx="4432510" cy="814205"/>
      </dsp:txXfrm>
    </dsp:sp>
    <dsp:sp modelId="{8A076865-B177-4665-B9A1-6166BDC83B17}">
      <dsp:nvSpPr>
        <dsp:cNvPr id="0" name=""/>
        <dsp:cNvSpPr/>
      </dsp:nvSpPr>
      <dsp:spPr>
        <a:xfrm>
          <a:off x="502891" y="814205"/>
          <a:ext cx="2825773" cy="2825773"/>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EF39221-B10E-4F9A-966F-D623319C3603}">
      <dsp:nvSpPr>
        <dsp:cNvPr id="0" name=""/>
        <dsp:cNvSpPr/>
      </dsp:nvSpPr>
      <dsp:spPr>
        <a:xfrm>
          <a:off x="1915778" y="814205"/>
          <a:ext cx="8865020" cy="2825773"/>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baseline="0" dirty="0"/>
            <a:t>A trade secret may not be unlawfully used or disclosed by anyone who has been informed of the trade secret:</a:t>
          </a:r>
          <a:endParaRPr lang="fi-FI" sz="1400" kern="1200" dirty="0"/>
        </a:p>
      </dsp:txBody>
      <dsp:txXfrm>
        <a:off x="1915778" y="814205"/>
        <a:ext cx="4432510" cy="814205"/>
      </dsp:txXfrm>
    </dsp:sp>
    <dsp:sp modelId="{D74E1DC3-84C7-484F-9966-5B3F84C69D56}">
      <dsp:nvSpPr>
        <dsp:cNvPr id="0" name=""/>
        <dsp:cNvSpPr/>
      </dsp:nvSpPr>
      <dsp:spPr>
        <a:xfrm>
          <a:off x="1005783" y="1628411"/>
          <a:ext cx="1819989" cy="1819989"/>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9D20CB-837F-42ED-A345-55B37B7B7842}">
      <dsp:nvSpPr>
        <dsp:cNvPr id="0" name=""/>
        <dsp:cNvSpPr/>
      </dsp:nvSpPr>
      <dsp:spPr>
        <a:xfrm>
          <a:off x="1915778" y="1628411"/>
          <a:ext cx="8865020" cy="1819989"/>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baseline="0" dirty="0"/>
            <a:t>A trade secret may not be unlawfully used or disclosed </a:t>
          </a:r>
          <a:r>
            <a:rPr lang="en-US" sz="1400" b="1" kern="1200" baseline="0" dirty="0">
              <a:solidFill>
                <a:srgbClr val="FF0000"/>
              </a:solidFill>
            </a:rPr>
            <a:t>during his or her service</a:t>
          </a:r>
          <a:r>
            <a:rPr lang="en-US" sz="1400" b="1" kern="1200" baseline="0" dirty="0"/>
            <a:t> by anyone who has become aware of the trade secret while in the service of another.</a:t>
          </a:r>
          <a:endParaRPr lang="fi-FI" sz="1400" kern="1200" dirty="0"/>
        </a:p>
      </dsp:txBody>
      <dsp:txXfrm>
        <a:off x="1915778" y="1628411"/>
        <a:ext cx="4432510" cy="814205"/>
      </dsp:txXfrm>
    </dsp:sp>
    <dsp:sp modelId="{BDB36633-6F06-4979-B1BD-DC5F74391BA7}">
      <dsp:nvSpPr>
        <dsp:cNvPr id="0" name=""/>
        <dsp:cNvSpPr/>
      </dsp:nvSpPr>
      <dsp:spPr>
        <a:xfrm>
          <a:off x="1508675" y="2442617"/>
          <a:ext cx="814205" cy="814205"/>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3FA29D-8048-459D-B450-D1AD3BE976D7}">
      <dsp:nvSpPr>
        <dsp:cNvPr id="0" name=""/>
        <dsp:cNvSpPr/>
      </dsp:nvSpPr>
      <dsp:spPr>
        <a:xfrm>
          <a:off x="1915778" y="2442617"/>
          <a:ext cx="8865020" cy="81420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baseline="0" dirty="0"/>
            <a:t>A trade secret may not be unlawfully used or disclosed by </a:t>
          </a:r>
          <a:r>
            <a:rPr lang="en-US" sz="1400" b="1" kern="1200" baseline="0" dirty="0">
              <a:solidFill>
                <a:srgbClr val="FF0000"/>
              </a:solidFill>
            </a:rPr>
            <a:t>anyone who knows or ought to know </a:t>
          </a:r>
          <a:r>
            <a:rPr lang="en-US" sz="1400" b="1" kern="1200" baseline="0" dirty="0"/>
            <a:t>that the trade secret was obtained directly or indirectly from a person who has unlawfully used or disclosed a trade secret.</a:t>
          </a:r>
          <a:endParaRPr lang="fi-FI" sz="1400" kern="1200" dirty="0"/>
        </a:p>
      </dsp:txBody>
      <dsp:txXfrm>
        <a:off x="1915778" y="2442617"/>
        <a:ext cx="4432510" cy="814205"/>
      </dsp:txXfrm>
    </dsp:sp>
    <dsp:sp modelId="{C1C25408-EE96-408D-937C-CE348B880CA7}">
      <dsp:nvSpPr>
        <dsp:cNvPr id="0" name=""/>
        <dsp:cNvSpPr/>
      </dsp:nvSpPr>
      <dsp:spPr>
        <a:xfrm>
          <a:off x="6348288" y="814205"/>
          <a:ext cx="4432510" cy="81420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57150" lvl="1" indent="-57150" algn="l" defTabSz="355600">
            <a:lnSpc>
              <a:spcPct val="90000"/>
            </a:lnSpc>
            <a:spcBef>
              <a:spcPct val="0"/>
            </a:spcBef>
            <a:spcAft>
              <a:spcPct val="15000"/>
            </a:spcAft>
            <a:buChar char="•"/>
          </a:pPr>
          <a:r>
            <a:rPr lang="en-US" sz="800" kern="1200" baseline="0" dirty="0"/>
            <a:t>1) when acting as a member of the supervisory board or </a:t>
          </a:r>
          <a:r>
            <a:rPr lang="en-US" sz="800" kern="1200" baseline="0" dirty="0">
              <a:solidFill>
                <a:srgbClr val="FF0000"/>
              </a:solidFill>
            </a:rPr>
            <a:t>board of directors </a:t>
          </a:r>
          <a:r>
            <a:rPr lang="en-US" sz="800" kern="1200" baseline="0" dirty="0"/>
            <a:t>of an association or foundation, as the </a:t>
          </a:r>
          <a:r>
            <a:rPr lang="en-US" sz="800" kern="1200" baseline="0" dirty="0">
              <a:solidFill>
                <a:srgbClr val="FF0000"/>
              </a:solidFill>
            </a:rPr>
            <a:t>managing director, auditor or liquidator</a:t>
          </a:r>
          <a:r>
            <a:rPr lang="en-US" sz="800" kern="1200" baseline="0" dirty="0"/>
            <a:t>, or in a position equivalent to them;</a:t>
          </a:r>
          <a:endParaRPr lang="fi-FI" sz="800" kern="1200" dirty="0"/>
        </a:p>
        <a:p>
          <a:pPr marL="57150" lvl="1" indent="-57150" algn="l" defTabSz="355600">
            <a:lnSpc>
              <a:spcPct val="90000"/>
            </a:lnSpc>
            <a:spcBef>
              <a:spcPct val="0"/>
            </a:spcBef>
            <a:spcAft>
              <a:spcPct val="15000"/>
            </a:spcAft>
            <a:buChar char="•"/>
          </a:pPr>
          <a:r>
            <a:rPr lang="en-US" sz="800" kern="1200" baseline="0" dirty="0"/>
            <a:t>2) in connection with the </a:t>
          </a:r>
          <a:r>
            <a:rPr lang="en-US" sz="800" kern="1200" baseline="0" dirty="0">
              <a:solidFill>
                <a:srgbClr val="FF0000"/>
              </a:solidFill>
            </a:rPr>
            <a:t>reorganization</a:t>
          </a:r>
          <a:r>
            <a:rPr lang="en-US" sz="800" kern="1200" baseline="0" dirty="0"/>
            <a:t> proceedings of the enterprise;</a:t>
          </a:r>
          <a:endParaRPr lang="fi-FI" sz="800" kern="1200" dirty="0"/>
        </a:p>
        <a:p>
          <a:pPr marL="57150" lvl="1" indent="-57150" algn="l" defTabSz="355600">
            <a:lnSpc>
              <a:spcPct val="90000"/>
            </a:lnSpc>
            <a:spcBef>
              <a:spcPct val="0"/>
            </a:spcBef>
            <a:spcAft>
              <a:spcPct val="15000"/>
            </a:spcAft>
            <a:buChar char="•"/>
          </a:pPr>
          <a:r>
            <a:rPr lang="en-US" sz="800" kern="1200" baseline="0" dirty="0"/>
            <a:t>3) when performing a task on behalf of another or otherwise </a:t>
          </a:r>
          <a:r>
            <a:rPr lang="en-US" sz="800" kern="1200" baseline="0" dirty="0">
              <a:solidFill>
                <a:srgbClr val="FF0000"/>
              </a:solidFill>
            </a:rPr>
            <a:t>in a confidential business relationship</a:t>
          </a:r>
          <a:r>
            <a:rPr lang="en-US" sz="800" kern="1200" baseline="0" dirty="0"/>
            <a:t>;</a:t>
          </a:r>
          <a:endParaRPr lang="fi-FI" sz="800" kern="1200" dirty="0"/>
        </a:p>
        <a:p>
          <a:pPr marL="57150" lvl="1" indent="-57150" algn="l" defTabSz="355600">
            <a:lnSpc>
              <a:spcPct val="90000"/>
            </a:lnSpc>
            <a:spcBef>
              <a:spcPct val="0"/>
            </a:spcBef>
            <a:spcAft>
              <a:spcPct val="15000"/>
            </a:spcAft>
            <a:buChar char="•"/>
          </a:pPr>
          <a:r>
            <a:rPr lang="en-US" sz="800" kern="1200" baseline="0" dirty="0"/>
            <a:t>4) in a </a:t>
          </a:r>
          <a:r>
            <a:rPr lang="en-US" sz="800" kern="1200" baseline="0" dirty="0">
              <a:solidFill>
                <a:srgbClr val="FF0000"/>
              </a:solidFill>
            </a:rPr>
            <a:t>manner other </a:t>
          </a:r>
          <a:r>
            <a:rPr lang="en-US" sz="800" kern="1200" baseline="0" dirty="0"/>
            <a:t>than that referred to in subsections 1–3, if he or she is </a:t>
          </a:r>
          <a:r>
            <a:rPr lang="en-US" sz="800" kern="1200" baseline="0" dirty="0">
              <a:solidFill>
                <a:srgbClr val="FF0000"/>
              </a:solidFill>
            </a:rPr>
            <a:t>bound by an agreement </a:t>
          </a:r>
          <a:r>
            <a:rPr lang="en-US" sz="800" kern="1200" baseline="0" dirty="0"/>
            <a:t>or obligation restricting the use or disclosure of a trade secret.</a:t>
          </a:r>
          <a:endParaRPr lang="fi-FI" sz="800" kern="1200" dirty="0"/>
        </a:p>
      </dsp:txBody>
      <dsp:txXfrm>
        <a:off x="6348288" y="814205"/>
        <a:ext cx="4432510" cy="814205"/>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6.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9-21T21:29:10.219"/>
    </inkml:context>
    <inkml:brush xml:id="br0">
      <inkml:brushProperty name="width" value="0.05" units="cm"/>
      <inkml:brushProperty name="height" value="0.05" units="cm"/>
    </inkml:brush>
  </inkml:definitions>
  <inkml:trace contextRef="#ctx0" brushRef="#br0">1 0 32</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2-08T16:42:20.597"/>
    </inkml:context>
    <inkml:brush xml:id="br0">
      <inkml:brushProperty name="width" value="0.05" units="cm"/>
      <inkml:brushProperty name="height" value="0.05" units="cm"/>
    </inkml:brush>
  </inkml:definitions>
  <inkml:trace contextRef="#ctx0" brushRef="#br0">1 0 32</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B1C4B7-54C9-4E07-8B2C-7F1C84EDAFC0}" type="datetimeFigureOut">
              <a:rPr lang="fi-FI" smtClean="0"/>
              <a:t>8.2.2023</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28A63F-1F07-4E5C-B699-BED99E62C517}" type="slidenum">
              <a:rPr lang="fi-FI" smtClean="0"/>
              <a:t>‹#›</a:t>
            </a:fld>
            <a:endParaRPr lang="fi-FI"/>
          </a:p>
        </p:txBody>
      </p:sp>
    </p:spTree>
    <p:extLst>
      <p:ext uri="{BB962C8B-B14F-4D97-AF65-F5344CB8AC3E}">
        <p14:creationId xmlns:p14="http://schemas.microsoft.com/office/powerpoint/2010/main" val="221337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E56D6-F195-48D7-978E-7EE16D430469}"/>
              </a:ext>
            </a:extLst>
          </p:cNvPr>
          <p:cNvSpPr>
            <a:spLocks noGrp="1"/>
          </p:cNvSpPr>
          <p:nvPr>
            <p:ph type="ctrTitle"/>
          </p:nvPr>
        </p:nvSpPr>
        <p:spPr>
          <a:xfrm>
            <a:off x="1756946" y="1104900"/>
            <a:ext cx="8376514" cy="3120504"/>
          </a:xfrm>
        </p:spPr>
        <p:txBody>
          <a:bodyPr anchor="b">
            <a:normAutofit/>
          </a:bodyPr>
          <a:lstStyle>
            <a:lvl1pPr algn="ctr">
              <a:lnSpc>
                <a:spcPct val="110000"/>
              </a:lnSpc>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0A72F42-5C88-4F7D-803B-C371B570D784}"/>
              </a:ext>
            </a:extLst>
          </p:cNvPr>
          <p:cNvSpPr>
            <a:spLocks noGrp="1"/>
          </p:cNvSpPr>
          <p:nvPr>
            <p:ph type="subTitle" idx="1"/>
          </p:nvPr>
        </p:nvSpPr>
        <p:spPr>
          <a:xfrm>
            <a:off x="2908039" y="4442385"/>
            <a:ext cx="6074328" cy="984023"/>
          </a:xfrm>
        </p:spPr>
        <p:txBody>
          <a:bodyPr>
            <a:normAutofit/>
          </a:bodyPr>
          <a:lstStyle>
            <a:lvl1pPr marL="0" indent="0" algn="ctr">
              <a:lnSpc>
                <a:spcPct val="100000"/>
              </a:lnSpc>
              <a:buNone/>
              <a:defRPr sz="2000" i="0" spc="1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A0384F3-2D6A-49F6-8F79-F3955E90484E}"/>
              </a:ext>
            </a:extLst>
          </p:cNvPr>
          <p:cNvSpPr>
            <a:spLocks noGrp="1"/>
          </p:cNvSpPr>
          <p:nvPr>
            <p:ph type="dt" sz="half" idx="10"/>
          </p:nvPr>
        </p:nvSpPr>
        <p:spPr/>
        <p:txBody>
          <a:bodyPr/>
          <a:lstStyle/>
          <a:p>
            <a:fld id="{00832B2E-3E94-4816-8FB5-10031956BE81}" type="datetime1">
              <a:rPr lang="fi-FI" smtClean="0"/>
              <a:t>8.2.2023</a:t>
            </a:fld>
            <a:endParaRPr lang="en-US"/>
          </a:p>
        </p:txBody>
      </p:sp>
      <p:sp>
        <p:nvSpPr>
          <p:cNvPr id="5" name="Footer Placeholder 4">
            <a:extLst>
              <a:ext uri="{FF2B5EF4-FFF2-40B4-BE49-F238E27FC236}">
                <a16:creationId xmlns:a16="http://schemas.microsoft.com/office/drawing/2014/main" id="{95363F32-CD31-4801-BAE4-09EEB1262997}"/>
              </a:ext>
            </a:extLst>
          </p:cNvPr>
          <p:cNvSpPr>
            <a:spLocks noGrp="1"/>
          </p:cNvSpPr>
          <p:nvPr>
            <p:ph type="ftr" sz="quarter" idx="11"/>
          </p:nvPr>
        </p:nvSpPr>
        <p:spPr/>
        <p:txBody>
          <a:bodyPr/>
          <a:lstStyle/>
          <a:p>
            <a:r>
              <a:rPr lang="en-US"/>
              <a:t>Financial Law Lecture 7</a:t>
            </a:r>
          </a:p>
        </p:txBody>
      </p:sp>
      <p:sp>
        <p:nvSpPr>
          <p:cNvPr id="6" name="Slide Number Placeholder 5">
            <a:extLst>
              <a:ext uri="{FF2B5EF4-FFF2-40B4-BE49-F238E27FC236}">
                <a16:creationId xmlns:a16="http://schemas.microsoft.com/office/drawing/2014/main" id="{6FD5D34C-49ED-4ADB-8693-73B790764F39}"/>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198690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BF0171A2-02C1-4543-8B6B-FCF7E69712DF}"/>
              </a:ext>
            </a:extLst>
          </p:cNvPr>
          <p:cNvSpPr>
            <a:spLocks noGrp="1"/>
          </p:cNvSpPr>
          <p:nvPr>
            <p:ph type="body" orient="vert" idx="1"/>
          </p:nvPr>
        </p:nvSpPr>
        <p:spPr>
          <a:xfrm>
            <a:off x="1050879" y="1825625"/>
            <a:ext cx="9810604" cy="451669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F95027C-A386-44E4-AFE1-33AFFDA3AD8F}"/>
              </a:ext>
            </a:extLst>
          </p:cNvPr>
          <p:cNvSpPr>
            <a:spLocks noGrp="1"/>
          </p:cNvSpPr>
          <p:nvPr>
            <p:ph type="dt" sz="half" idx="10"/>
          </p:nvPr>
        </p:nvSpPr>
        <p:spPr/>
        <p:txBody>
          <a:bodyPr/>
          <a:lstStyle/>
          <a:p>
            <a:fld id="{7E090DEB-0C95-4519-9BE2-B429A6FAC9FD}" type="datetime1">
              <a:rPr lang="fi-FI" smtClean="0"/>
              <a:t>8.2.2023</a:t>
            </a:fld>
            <a:endParaRPr lang="en-US"/>
          </a:p>
        </p:txBody>
      </p:sp>
      <p:sp>
        <p:nvSpPr>
          <p:cNvPr id="5" name="Footer Placeholder 4">
            <a:extLst>
              <a:ext uri="{FF2B5EF4-FFF2-40B4-BE49-F238E27FC236}">
                <a16:creationId xmlns:a16="http://schemas.microsoft.com/office/drawing/2014/main" id="{FB1BF710-0558-4457-825D-48713CAED3D0}"/>
              </a:ext>
            </a:extLst>
          </p:cNvPr>
          <p:cNvSpPr>
            <a:spLocks noGrp="1"/>
          </p:cNvSpPr>
          <p:nvPr>
            <p:ph type="ftr" sz="quarter" idx="11"/>
          </p:nvPr>
        </p:nvSpPr>
        <p:spPr/>
        <p:txBody>
          <a:bodyPr/>
          <a:lstStyle/>
          <a:p>
            <a:r>
              <a:rPr lang="en-US"/>
              <a:t>Financial Law Lecture 7</a:t>
            </a:r>
          </a:p>
        </p:txBody>
      </p:sp>
      <p:sp>
        <p:nvSpPr>
          <p:cNvPr id="6" name="Slide Number Placeholder 5">
            <a:extLst>
              <a:ext uri="{FF2B5EF4-FFF2-40B4-BE49-F238E27FC236}">
                <a16:creationId xmlns:a16="http://schemas.microsoft.com/office/drawing/2014/main" id="{D7A7F93D-5DC3-4C36-AEB0-79CDB15C316A}"/>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7" name="Title 6">
            <a:extLst>
              <a:ext uri="{FF2B5EF4-FFF2-40B4-BE49-F238E27FC236}">
                <a16:creationId xmlns:a16="http://schemas.microsoft.com/office/drawing/2014/main" id="{87CFC0C8-11FE-4003-B2D6-B7B8E279056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58256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B41C5-3638-439D-BA61-4DAA142226E8}"/>
              </a:ext>
            </a:extLst>
          </p:cNvPr>
          <p:cNvSpPr>
            <a:spLocks noGrp="1"/>
          </p:cNvSpPr>
          <p:nvPr>
            <p:ph type="title" orient="vert"/>
          </p:nvPr>
        </p:nvSpPr>
        <p:spPr>
          <a:xfrm>
            <a:off x="8724901" y="464025"/>
            <a:ext cx="2161540" cy="580029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99B91A0-A376-483C-926E-189F376E5520}"/>
              </a:ext>
            </a:extLst>
          </p:cNvPr>
          <p:cNvSpPr>
            <a:spLocks noGrp="1"/>
          </p:cNvSpPr>
          <p:nvPr>
            <p:ph type="body" orient="vert" idx="1"/>
          </p:nvPr>
        </p:nvSpPr>
        <p:spPr>
          <a:xfrm>
            <a:off x="838200" y="464023"/>
            <a:ext cx="7886700" cy="58002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A14134E-B7D5-4664-BB2E-6A98ED630A9F}"/>
              </a:ext>
            </a:extLst>
          </p:cNvPr>
          <p:cNvSpPr>
            <a:spLocks noGrp="1"/>
          </p:cNvSpPr>
          <p:nvPr>
            <p:ph type="dt" sz="half" idx="10"/>
          </p:nvPr>
        </p:nvSpPr>
        <p:spPr/>
        <p:txBody>
          <a:bodyPr/>
          <a:lstStyle/>
          <a:p>
            <a:fld id="{D15B1C2F-D139-41AD-87EE-E15D3924D16F}" type="datetime1">
              <a:rPr lang="fi-FI" smtClean="0"/>
              <a:t>8.2.2023</a:t>
            </a:fld>
            <a:endParaRPr lang="en-US"/>
          </a:p>
        </p:txBody>
      </p:sp>
      <p:sp>
        <p:nvSpPr>
          <p:cNvPr id="5" name="Footer Placeholder 4">
            <a:extLst>
              <a:ext uri="{FF2B5EF4-FFF2-40B4-BE49-F238E27FC236}">
                <a16:creationId xmlns:a16="http://schemas.microsoft.com/office/drawing/2014/main" id="{92A54E2A-B1CE-4F2E-9D9A-D47E514D59A8}"/>
              </a:ext>
            </a:extLst>
          </p:cNvPr>
          <p:cNvSpPr>
            <a:spLocks noGrp="1"/>
          </p:cNvSpPr>
          <p:nvPr>
            <p:ph type="ftr" sz="quarter" idx="11"/>
          </p:nvPr>
        </p:nvSpPr>
        <p:spPr/>
        <p:txBody>
          <a:bodyPr/>
          <a:lstStyle/>
          <a:p>
            <a:r>
              <a:rPr lang="en-US"/>
              <a:t>Financial Law Lecture 7</a:t>
            </a:r>
          </a:p>
        </p:txBody>
      </p:sp>
      <p:sp>
        <p:nvSpPr>
          <p:cNvPr id="6" name="Slide Number Placeholder 5">
            <a:extLst>
              <a:ext uri="{FF2B5EF4-FFF2-40B4-BE49-F238E27FC236}">
                <a16:creationId xmlns:a16="http://schemas.microsoft.com/office/drawing/2014/main" id="{0EE7C304-46A8-4179-87A2-B8CC10BAAFAE}"/>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37852432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isältö">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720003" y="381000"/>
            <a:ext cx="107807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720003" y="1685678"/>
            <a:ext cx="1078079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6" name="Date Placeholder 7"/>
          <p:cNvSpPr>
            <a:spLocks noGrp="1"/>
          </p:cNvSpPr>
          <p:nvPr>
            <p:ph type="dt" sz="half" idx="15"/>
          </p:nvPr>
        </p:nvSpPr>
        <p:spPr/>
        <p:txBody>
          <a:bodyPr/>
          <a:lstStyle>
            <a:lvl1pPr>
              <a:defRPr/>
            </a:lvl1pPr>
          </a:lstStyle>
          <a:p>
            <a:pPr>
              <a:defRPr/>
            </a:pPr>
            <a:fld id="{271F38B5-C20C-4453-A990-F7C4482A4F26}" type="datetime1">
              <a:rPr lang="fi-FI" smtClean="0">
                <a:solidFill>
                  <a:prstClr val="black">
                    <a:tint val="75000"/>
                  </a:prstClr>
                </a:solidFill>
              </a:rPr>
              <a:t>8.2.2023</a:t>
            </a:fld>
            <a:endParaRPr lang="fi-FI">
              <a:solidFill>
                <a:prstClr val="black">
                  <a:tint val="75000"/>
                </a:prstClr>
              </a:solidFill>
            </a:endParaRPr>
          </a:p>
        </p:txBody>
      </p:sp>
      <p:sp>
        <p:nvSpPr>
          <p:cNvPr id="7" name="Footer Placeholder 8"/>
          <p:cNvSpPr>
            <a:spLocks noGrp="1"/>
          </p:cNvSpPr>
          <p:nvPr>
            <p:ph type="ftr" sz="quarter" idx="16"/>
          </p:nvPr>
        </p:nvSpPr>
        <p:spPr/>
        <p:txBody>
          <a:bodyPr/>
          <a:lstStyle>
            <a:lvl1pPr>
              <a:defRPr/>
            </a:lvl1pPr>
          </a:lstStyle>
          <a:p>
            <a:pPr>
              <a:defRPr/>
            </a:pPr>
            <a:r>
              <a:rPr lang="fi-FI">
                <a:solidFill>
                  <a:prstClr val="black">
                    <a:tint val="75000"/>
                  </a:prstClr>
                </a:solidFill>
              </a:rPr>
              <a:t>Financial Law Lecture 7</a:t>
            </a:r>
          </a:p>
        </p:txBody>
      </p:sp>
      <p:sp>
        <p:nvSpPr>
          <p:cNvPr id="8" name="Slide Number Placeholder 9"/>
          <p:cNvSpPr>
            <a:spLocks noGrp="1"/>
          </p:cNvSpPr>
          <p:nvPr>
            <p:ph type="sldNum" sz="quarter" idx="17"/>
          </p:nvPr>
        </p:nvSpPr>
        <p:spPr/>
        <p:txBody>
          <a:bodyPr/>
          <a:lstStyle>
            <a:lvl1pPr>
              <a:defRPr/>
            </a:lvl1pPr>
          </a:lstStyle>
          <a:p>
            <a:pPr>
              <a:defRPr/>
            </a:pPr>
            <a:fld id="{1C07628F-9402-FB47-93B5-FC3C3BFEEBE0}" type="slidenum">
              <a:rPr lang="fi-FI">
                <a:solidFill>
                  <a:prstClr val="black">
                    <a:tint val="75000"/>
                  </a:prstClr>
                </a:solidFill>
              </a:rPr>
              <a:pPr>
                <a:defRPr/>
              </a:pPr>
              <a:t>‹#›</a:t>
            </a:fld>
            <a:endParaRPr lang="fi-FI">
              <a:solidFill>
                <a:prstClr val="black">
                  <a:tint val="75000"/>
                </a:prstClr>
              </a:solidFill>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345" y="5598249"/>
            <a:ext cx="3767459" cy="1196423"/>
          </a:xfrm>
          <a:prstGeom prst="rect">
            <a:avLst/>
          </a:prstGeom>
        </p:spPr>
      </p:pic>
    </p:spTree>
    <p:extLst>
      <p:ext uri="{BB962C8B-B14F-4D97-AF65-F5344CB8AC3E}">
        <p14:creationId xmlns:p14="http://schemas.microsoft.com/office/powerpoint/2010/main" val="23265420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cxnSp>
        <p:nvCxnSpPr>
          <p:cNvPr id="4" name="Straight Connector 4">
            <a:extLst>
              <a:ext uri="{FF2B5EF4-FFF2-40B4-BE49-F238E27FC236}">
                <a16:creationId xmlns:a16="http://schemas.microsoft.com/office/drawing/2014/main" id="{464F9EE9-740B-43E7-8208-56AF00D8C9F3}"/>
              </a:ext>
            </a:extLst>
          </p:cNvPr>
          <p:cNvCxnSpPr/>
          <p:nvPr userDrawn="1"/>
        </p:nvCxnSpPr>
        <p:spPr>
          <a:xfrm>
            <a:off x="624418" y="5848350"/>
            <a:ext cx="10943167"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5" name="Picture 9">
            <a:extLst>
              <a:ext uri="{FF2B5EF4-FFF2-40B4-BE49-F238E27FC236}">
                <a16:creationId xmlns:a16="http://schemas.microsoft.com/office/drawing/2014/main" id="{4C4C6D97-6AB6-4DBD-8C8F-52B8F72EE50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2617" y="5654675"/>
            <a:ext cx="2969683"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24419" y="318135"/>
            <a:ext cx="10943167"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0" name="Content Placeholder 10"/>
          <p:cNvSpPr>
            <a:spLocks noGrp="1"/>
          </p:cNvSpPr>
          <p:nvPr>
            <p:ph sz="quarter" idx="14"/>
          </p:nvPr>
        </p:nvSpPr>
        <p:spPr>
          <a:xfrm>
            <a:off x="624419" y="1513934"/>
            <a:ext cx="10943165" cy="4003300"/>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fi-FI" dirty="0"/>
          </a:p>
        </p:txBody>
      </p:sp>
      <p:sp>
        <p:nvSpPr>
          <p:cNvPr id="6" name="Date Placeholder 12">
            <a:extLst>
              <a:ext uri="{FF2B5EF4-FFF2-40B4-BE49-F238E27FC236}">
                <a16:creationId xmlns:a16="http://schemas.microsoft.com/office/drawing/2014/main" id="{03EC57FE-C91F-4E95-BF42-270B21242CDA}"/>
              </a:ext>
            </a:extLst>
          </p:cNvPr>
          <p:cNvSpPr>
            <a:spLocks noGrp="1"/>
          </p:cNvSpPr>
          <p:nvPr>
            <p:ph type="dt" sz="half" idx="15"/>
          </p:nvPr>
        </p:nvSpPr>
        <p:spPr/>
        <p:txBody>
          <a:bodyPr/>
          <a:lstStyle>
            <a:lvl1pPr defTabSz="914400" eaLnBrk="0" hangingPunct="0">
              <a:defRPr>
                <a:latin typeface="Arial" panose="020B0604020202020204" pitchFamily="34" charset="0"/>
                <a:ea typeface="+mn-ea"/>
              </a:defRPr>
            </a:lvl1pPr>
          </a:lstStyle>
          <a:p>
            <a:pPr>
              <a:defRPr/>
            </a:pPr>
            <a:fld id="{E4C39A80-A792-422A-8BD2-AF39A98BE054}" type="datetime1">
              <a:rPr lang="fi-FI" smtClean="0"/>
              <a:t>8.2.2023</a:t>
            </a:fld>
            <a:endParaRPr lang="fi-FI"/>
          </a:p>
        </p:txBody>
      </p:sp>
      <p:sp>
        <p:nvSpPr>
          <p:cNvPr id="7" name="Footer Placeholder 13">
            <a:extLst>
              <a:ext uri="{FF2B5EF4-FFF2-40B4-BE49-F238E27FC236}">
                <a16:creationId xmlns:a16="http://schemas.microsoft.com/office/drawing/2014/main" id="{35EADBFB-E131-491A-A06B-BA16553F5DB5}"/>
              </a:ext>
            </a:extLst>
          </p:cNvPr>
          <p:cNvSpPr>
            <a:spLocks noGrp="1"/>
          </p:cNvSpPr>
          <p:nvPr>
            <p:ph type="ftr" sz="quarter" idx="16"/>
          </p:nvPr>
        </p:nvSpPr>
        <p:spPr/>
        <p:txBody>
          <a:bodyPr/>
          <a:lstStyle>
            <a:lvl1pPr defTabSz="914400" eaLnBrk="0" hangingPunct="0">
              <a:defRPr>
                <a:latin typeface="Arial" panose="020B0604020202020204" pitchFamily="34" charset="0"/>
                <a:ea typeface="+mn-ea"/>
              </a:defRPr>
            </a:lvl1pPr>
          </a:lstStyle>
          <a:p>
            <a:pPr>
              <a:defRPr/>
            </a:pPr>
            <a:r>
              <a:rPr lang="fi-FI"/>
              <a:t>Financial Law Lecture 7</a:t>
            </a:r>
          </a:p>
        </p:txBody>
      </p:sp>
      <p:sp>
        <p:nvSpPr>
          <p:cNvPr id="8" name="Slide Number Placeholder 14">
            <a:extLst>
              <a:ext uri="{FF2B5EF4-FFF2-40B4-BE49-F238E27FC236}">
                <a16:creationId xmlns:a16="http://schemas.microsoft.com/office/drawing/2014/main" id="{FBCDED63-618A-4DA0-BA33-F86944C8CD76}"/>
              </a:ext>
            </a:extLst>
          </p:cNvPr>
          <p:cNvSpPr>
            <a:spLocks noGrp="1"/>
          </p:cNvSpPr>
          <p:nvPr>
            <p:ph type="sldNum" sz="quarter" idx="17"/>
          </p:nvPr>
        </p:nvSpPr>
        <p:spPr/>
        <p:txBody>
          <a:bodyPr/>
          <a:lstStyle>
            <a:lvl1pPr defTabSz="914400" eaLnBrk="0" hangingPunct="0">
              <a:defRPr smtClean="0"/>
            </a:lvl1pPr>
          </a:lstStyle>
          <a:p>
            <a:pPr>
              <a:defRPr/>
            </a:pPr>
            <a:fld id="{6EF3CADD-0084-43AC-AD6D-0555F2F4E2FB}" type="slidenum">
              <a:rPr lang="fi-FI" altLang="fi-FI"/>
              <a:pPr>
                <a:defRPr/>
              </a:pPr>
              <a:t>‹#›</a:t>
            </a:fld>
            <a:endParaRPr lang="fi-FI" altLang="fi-FI"/>
          </a:p>
        </p:txBody>
      </p:sp>
    </p:spTree>
    <p:extLst>
      <p:ext uri="{BB962C8B-B14F-4D97-AF65-F5344CB8AC3E}">
        <p14:creationId xmlns:p14="http://schemas.microsoft.com/office/powerpoint/2010/main" val="3288104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7B333-9E16-4502-96B5-3F586B7E003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6ED0795-5EC7-4FF8-9FC7-22AFA3C552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6A2DA5B-9862-4A23-8FEC-5C1ABC2EEF1B}"/>
              </a:ext>
            </a:extLst>
          </p:cNvPr>
          <p:cNvSpPr>
            <a:spLocks noGrp="1"/>
          </p:cNvSpPr>
          <p:nvPr>
            <p:ph type="dt" sz="half" idx="10"/>
          </p:nvPr>
        </p:nvSpPr>
        <p:spPr>
          <a:xfrm rot="5400000">
            <a:off x="10506456" y="5074920"/>
            <a:ext cx="2647667" cy="365125"/>
          </a:xfrm>
        </p:spPr>
        <p:txBody>
          <a:bodyPr/>
          <a:lstStyle/>
          <a:p>
            <a:fld id="{AE2DFBA4-ACFC-4FA0-8735-2477ABE014AE}" type="datetime1">
              <a:rPr lang="fi-FI" smtClean="0"/>
              <a:t>8.2.2023</a:t>
            </a:fld>
            <a:endParaRPr lang="en-US"/>
          </a:p>
        </p:txBody>
      </p:sp>
      <p:sp>
        <p:nvSpPr>
          <p:cNvPr id="5" name="Footer Placeholder 4">
            <a:extLst>
              <a:ext uri="{FF2B5EF4-FFF2-40B4-BE49-F238E27FC236}">
                <a16:creationId xmlns:a16="http://schemas.microsoft.com/office/drawing/2014/main" id="{C63D9A4B-0DA7-46BB-9DCE-3F26075C44C6}"/>
              </a:ext>
            </a:extLst>
          </p:cNvPr>
          <p:cNvSpPr>
            <a:spLocks noGrp="1"/>
          </p:cNvSpPr>
          <p:nvPr>
            <p:ph type="ftr" sz="quarter" idx="11"/>
          </p:nvPr>
        </p:nvSpPr>
        <p:spPr>
          <a:xfrm rot="5400000">
            <a:off x="10451592" y="1408176"/>
            <a:ext cx="2770499" cy="365125"/>
          </a:xfrm>
        </p:spPr>
        <p:txBody>
          <a:bodyPr/>
          <a:lstStyle/>
          <a:p>
            <a:r>
              <a:rPr lang="en-US"/>
              <a:t>Financial Law Lecture 7</a:t>
            </a:r>
            <a:endParaRPr lang="en-US" dirty="0"/>
          </a:p>
        </p:txBody>
      </p:sp>
      <p:sp>
        <p:nvSpPr>
          <p:cNvPr id="6" name="Slide Number Placeholder 5">
            <a:extLst>
              <a:ext uri="{FF2B5EF4-FFF2-40B4-BE49-F238E27FC236}">
                <a16:creationId xmlns:a16="http://schemas.microsoft.com/office/drawing/2014/main" id="{EE6A7C47-81AC-431C-A7C3-2BC71AD14417}"/>
              </a:ext>
            </a:extLst>
          </p:cNvPr>
          <p:cNvSpPr>
            <a:spLocks noGrp="1"/>
          </p:cNvSpPr>
          <p:nvPr>
            <p:ph type="sldNum" sz="quarter" idx="12"/>
          </p:nvPr>
        </p:nvSpPr>
        <p:spPr>
          <a:xfrm>
            <a:off x="11558016" y="3136392"/>
            <a:ext cx="545911" cy="580029"/>
          </a:xfrm>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2898325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D2E47-4DC7-46C4-9407-FA4CF7E0AAE3}"/>
              </a:ext>
            </a:extLst>
          </p:cNvPr>
          <p:cNvSpPr>
            <a:spLocks noGrp="1"/>
          </p:cNvSpPr>
          <p:nvPr>
            <p:ph type="title"/>
          </p:nvPr>
        </p:nvSpPr>
        <p:spPr>
          <a:xfrm>
            <a:off x="1052513" y="1709738"/>
            <a:ext cx="9087774" cy="3438524"/>
          </a:xfrm>
        </p:spPr>
        <p:txBody>
          <a:bodyPr anchor="b">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BF7B502-122E-4177-A408-FC436A254215}"/>
              </a:ext>
            </a:extLst>
          </p:cNvPr>
          <p:cNvSpPr>
            <a:spLocks noGrp="1"/>
          </p:cNvSpPr>
          <p:nvPr>
            <p:ph type="body" idx="1"/>
          </p:nvPr>
        </p:nvSpPr>
        <p:spPr>
          <a:xfrm>
            <a:off x="1052513" y="5148262"/>
            <a:ext cx="8844522" cy="1138238"/>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229696-2AEF-4765-B33E-7DA328E464FF}"/>
              </a:ext>
            </a:extLst>
          </p:cNvPr>
          <p:cNvSpPr>
            <a:spLocks noGrp="1"/>
          </p:cNvSpPr>
          <p:nvPr>
            <p:ph type="dt" sz="half" idx="10"/>
          </p:nvPr>
        </p:nvSpPr>
        <p:spPr/>
        <p:txBody>
          <a:bodyPr/>
          <a:lstStyle/>
          <a:p>
            <a:fld id="{00363B6D-C31B-4982-846C-A42924DF4150}" type="datetime1">
              <a:rPr lang="fi-FI" smtClean="0"/>
              <a:t>8.2.2023</a:t>
            </a:fld>
            <a:endParaRPr lang="en-US"/>
          </a:p>
        </p:txBody>
      </p:sp>
      <p:sp>
        <p:nvSpPr>
          <p:cNvPr id="5" name="Footer Placeholder 4">
            <a:extLst>
              <a:ext uri="{FF2B5EF4-FFF2-40B4-BE49-F238E27FC236}">
                <a16:creationId xmlns:a16="http://schemas.microsoft.com/office/drawing/2014/main" id="{4729B2E4-2F1C-4FEE-AAB2-4FCC3EEFD1D8}"/>
              </a:ext>
            </a:extLst>
          </p:cNvPr>
          <p:cNvSpPr>
            <a:spLocks noGrp="1"/>
          </p:cNvSpPr>
          <p:nvPr>
            <p:ph type="ftr" sz="quarter" idx="11"/>
          </p:nvPr>
        </p:nvSpPr>
        <p:spPr/>
        <p:txBody>
          <a:bodyPr/>
          <a:lstStyle/>
          <a:p>
            <a:r>
              <a:rPr lang="en-US"/>
              <a:t>Financial Law Lecture 7</a:t>
            </a:r>
          </a:p>
        </p:txBody>
      </p:sp>
      <p:sp>
        <p:nvSpPr>
          <p:cNvPr id="6" name="Slide Number Placeholder 5">
            <a:extLst>
              <a:ext uri="{FF2B5EF4-FFF2-40B4-BE49-F238E27FC236}">
                <a16:creationId xmlns:a16="http://schemas.microsoft.com/office/drawing/2014/main" id="{C427D4B8-E107-480A-AA17-261CA49BBB5D}"/>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3170155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8BAE8-3305-4F08-BECB-56AD7FD4E4B1}"/>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77021AC-6D8D-4D24-8B01-8AE8F41BE4B8}"/>
              </a:ext>
            </a:extLst>
          </p:cNvPr>
          <p:cNvSpPr>
            <a:spLocks noGrp="1"/>
          </p:cNvSpPr>
          <p:nvPr>
            <p:ph sz="half" idx="1"/>
          </p:nvPr>
        </p:nvSpPr>
        <p:spPr>
          <a:xfrm>
            <a:off x="1050878" y="1825624"/>
            <a:ext cx="4473622" cy="4460875"/>
          </a:xfrm>
        </p:spPr>
        <p:txBody>
          <a:bodyPr/>
          <a:lstStyle>
            <a:lvl2pPr marL="274320" indent="0">
              <a:buFontTx/>
              <a:buNone/>
              <a:defRPr/>
            </a:lvl2pPr>
            <a:lvl3pPr marL="502920">
              <a:defRPr/>
            </a:lvl3pPr>
            <a:lvl4pPr marL="548640" indent="0">
              <a:buFontTx/>
              <a:buNone/>
              <a:defRPr/>
            </a:lvl4pPr>
            <a:lvl5pPr marL="73152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8E7F49C-3DB3-40B7-89B3-E3BC32FC110F}"/>
              </a:ext>
            </a:extLst>
          </p:cNvPr>
          <p:cNvSpPr>
            <a:spLocks noGrp="1"/>
          </p:cNvSpPr>
          <p:nvPr>
            <p:ph sz="half" idx="2"/>
          </p:nvPr>
        </p:nvSpPr>
        <p:spPr>
          <a:xfrm>
            <a:off x="5844540" y="1825624"/>
            <a:ext cx="5016943" cy="44608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1E33D58-BDF5-4F1F-806B-0491CB3624A9}"/>
              </a:ext>
            </a:extLst>
          </p:cNvPr>
          <p:cNvSpPr>
            <a:spLocks noGrp="1"/>
          </p:cNvSpPr>
          <p:nvPr>
            <p:ph type="dt" sz="half" idx="10"/>
          </p:nvPr>
        </p:nvSpPr>
        <p:spPr/>
        <p:txBody>
          <a:bodyPr/>
          <a:lstStyle/>
          <a:p>
            <a:fld id="{1CD28FDC-CA6A-4E60-951C-945442E685D5}" type="datetime1">
              <a:rPr lang="fi-FI" smtClean="0"/>
              <a:t>8.2.2023</a:t>
            </a:fld>
            <a:endParaRPr lang="en-US" dirty="0"/>
          </a:p>
        </p:txBody>
      </p:sp>
      <p:sp>
        <p:nvSpPr>
          <p:cNvPr id="6" name="Footer Placeholder 5">
            <a:extLst>
              <a:ext uri="{FF2B5EF4-FFF2-40B4-BE49-F238E27FC236}">
                <a16:creationId xmlns:a16="http://schemas.microsoft.com/office/drawing/2014/main" id="{848BCBFD-1FE1-441A-B3AF-C3E7E7B8D11C}"/>
              </a:ext>
            </a:extLst>
          </p:cNvPr>
          <p:cNvSpPr>
            <a:spLocks noGrp="1"/>
          </p:cNvSpPr>
          <p:nvPr>
            <p:ph type="ftr" sz="quarter" idx="11"/>
          </p:nvPr>
        </p:nvSpPr>
        <p:spPr/>
        <p:txBody>
          <a:bodyPr/>
          <a:lstStyle/>
          <a:p>
            <a:r>
              <a:rPr lang="en-US"/>
              <a:t>Financial Law Lecture 7</a:t>
            </a:r>
            <a:endParaRPr lang="en-US" dirty="0"/>
          </a:p>
        </p:txBody>
      </p:sp>
      <p:sp>
        <p:nvSpPr>
          <p:cNvPr id="7" name="Slide Number Placeholder 6">
            <a:extLst>
              <a:ext uri="{FF2B5EF4-FFF2-40B4-BE49-F238E27FC236}">
                <a16:creationId xmlns:a16="http://schemas.microsoft.com/office/drawing/2014/main" id="{C70CE272-E6FB-455B-BACB-2471D66D956F}"/>
              </a:ext>
            </a:extLst>
          </p:cNvPr>
          <p:cNvSpPr>
            <a:spLocks noGrp="1"/>
          </p:cNvSpPr>
          <p:nvPr>
            <p:ph type="sldNum" sz="quarter" idx="12"/>
          </p:nvPr>
        </p:nvSpPr>
        <p:spPr/>
        <p:txBody>
          <a:bodyPr/>
          <a:lstStyle/>
          <a:p>
            <a:fld id="{9D4AEF59-F28E-467C-9EA3-92D1CFAD475A}" type="slidenum">
              <a:rPr lang="en-US" smtClean="0"/>
              <a:t>‹#›</a:t>
            </a:fld>
            <a:endParaRPr lang="en-US" dirty="0"/>
          </a:p>
        </p:txBody>
      </p:sp>
    </p:spTree>
    <p:extLst>
      <p:ext uri="{BB962C8B-B14F-4D97-AF65-F5344CB8AC3E}">
        <p14:creationId xmlns:p14="http://schemas.microsoft.com/office/powerpoint/2010/main" val="1724737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E73A4FB-9EF5-4D6C-A275-2DE1077A29E7}"/>
              </a:ext>
            </a:extLst>
          </p:cNvPr>
          <p:cNvSpPr>
            <a:spLocks noGrp="1"/>
          </p:cNvSpPr>
          <p:nvPr>
            <p:ph type="body" idx="1"/>
          </p:nvPr>
        </p:nvSpPr>
        <p:spPr>
          <a:xfrm>
            <a:off x="1071563" y="1835219"/>
            <a:ext cx="4452938"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BDC9972A-4D34-4A9F-84EB-8D64A703B56C}"/>
              </a:ext>
            </a:extLst>
          </p:cNvPr>
          <p:cNvSpPr>
            <a:spLocks noGrp="1"/>
          </p:cNvSpPr>
          <p:nvPr>
            <p:ph sz="half" idx="2"/>
          </p:nvPr>
        </p:nvSpPr>
        <p:spPr>
          <a:xfrm>
            <a:off x="1071562" y="2717801"/>
            <a:ext cx="4452938" cy="3559452"/>
          </a:xfrm>
        </p:spPr>
        <p:txBody>
          <a:bodyPr/>
          <a:lstStyle>
            <a:lvl2pPr marL="274320" indent="0">
              <a:buFontTx/>
              <a:buNone/>
              <a:defRPr/>
            </a:lvl2pPr>
            <a:lvl3pPr marL="548640">
              <a:defRPr/>
            </a:lvl3pPr>
            <a:lvl4pPr marL="594360" indent="0">
              <a:buFontTx/>
              <a:buNone/>
              <a:defRPr/>
            </a:lvl4pPr>
            <a:lvl5pPr marL="82296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DBBDDE3-C8D7-4600-8259-24E1F8118A41}"/>
              </a:ext>
            </a:extLst>
          </p:cNvPr>
          <p:cNvSpPr>
            <a:spLocks noGrp="1"/>
          </p:cNvSpPr>
          <p:nvPr>
            <p:ph type="body" sz="quarter" idx="3"/>
          </p:nvPr>
        </p:nvSpPr>
        <p:spPr>
          <a:xfrm>
            <a:off x="5844540" y="1835219"/>
            <a:ext cx="5016943"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4649FFF-44C7-4256-AFE1-C5457C7AB501}"/>
              </a:ext>
            </a:extLst>
          </p:cNvPr>
          <p:cNvSpPr>
            <a:spLocks noGrp="1"/>
          </p:cNvSpPr>
          <p:nvPr>
            <p:ph sz="quarter" idx="4"/>
          </p:nvPr>
        </p:nvSpPr>
        <p:spPr>
          <a:xfrm>
            <a:off x="5844540" y="2717800"/>
            <a:ext cx="5016943" cy="3559453"/>
          </a:xfrm>
        </p:spPr>
        <p:txBody>
          <a:bodyPr/>
          <a:lstStyle>
            <a:lvl2pPr marL="457200" indent="0">
              <a:buNone/>
              <a:defRPr/>
            </a:lvl2pPr>
            <a:lvl3pPr marL="548640">
              <a:defRPr/>
            </a:lvl3pPr>
            <a:lvl4pPr marL="594360" indent="0">
              <a:buFontTx/>
              <a:buNone/>
              <a:defRPr/>
            </a:lvl4pPr>
            <a:lvl5pPr marL="82296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1BEC6ACF-080E-4B7C-B0C0-77E90C16E9F6}"/>
              </a:ext>
            </a:extLst>
          </p:cNvPr>
          <p:cNvSpPr>
            <a:spLocks noGrp="1"/>
          </p:cNvSpPr>
          <p:nvPr>
            <p:ph type="dt" sz="half" idx="10"/>
          </p:nvPr>
        </p:nvSpPr>
        <p:spPr/>
        <p:txBody>
          <a:bodyPr/>
          <a:lstStyle/>
          <a:p>
            <a:fld id="{8749E403-0959-49F0-A5BB-E67B9F2BA544}" type="datetime1">
              <a:rPr lang="fi-FI" smtClean="0"/>
              <a:t>8.2.2023</a:t>
            </a:fld>
            <a:endParaRPr lang="en-US"/>
          </a:p>
        </p:txBody>
      </p:sp>
      <p:sp>
        <p:nvSpPr>
          <p:cNvPr id="8" name="Footer Placeholder 7">
            <a:extLst>
              <a:ext uri="{FF2B5EF4-FFF2-40B4-BE49-F238E27FC236}">
                <a16:creationId xmlns:a16="http://schemas.microsoft.com/office/drawing/2014/main" id="{39A68C0B-BC90-4ADA-B6E6-2B30BFF9E71D}"/>
              </a:ext>
            </a:extLst>
          </p:cNvPr>
          <p:cNvSpPr>
            <a:spLocks noGrp="1"/>
          </p:cNvSpPr>
          <p:nvPr>
            <p:ph type="ftr" sz="quarter" idx="11"/>
          </p:nvPr>
        </p:nvSpPr>
        <p:spPr/>
        <p:txBody>
          <a:bodyPr/>
          <a:lstStyle/>
          <a:p>
            <a:r>
              <a:rPr lang="en-US"/>
              <a:t>Financial Law Lecture 7</a:t>
            </a:r>
          </a:p>
        </p:txBody>
      </p:sp>
      <p:sp>
        <p:nvSpPr>
          <p:cNvPr id="9" name="Slide Number Placeholder 8">
            <a:extLst>
              <a:ext uri="{FF2B5EF4-FFF2-40B4-BE49-F238E27FC236}">
                <a16:creationId xmlns:a16="http://schemas.microsoft.com/office/drawing/2014/main" id="{13BCE559-C82B-4E27-965B-4AC3C66FC8F8}"/>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12" name="Title 11">
            <a:extLst>
              <a:ext uri="{FF2B5EF4-FFF2-40B4-BE49-F238E27FC236}">
                <a16:creationId xmlns:a16="http://schemas.microsoft.com/office/drawing/2014/main" id="{3752B99E-38EC-4745-889B-124D34759641}"/>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40641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23DE7304-D393-47F0-ACCC-1F72EFCCE7CA}"/>
              </a:ext>
            </a:extLst>
          </p:cNvPr>
          <p:cNvSpPr>
            <a:spLocks noGrp="1"/>
          </p:cNvSpPr>
          <p:nvPr>
            <p:ph type="dt" sz="half" idx="10"/>
          </p:nvPr>
        </p:nvSpPr>
        <p:spPr/>
        <p:txBody>
          <a:bodyPr/>
          <a:lstStyle/>
          <a:p>
            <a:fld id="{15FB67AE-10B2-44AB-9529-7C61A225912D}" type="datetime1">
              <a:rPr lang="fi-FI" smtClean="0"/>
              <a:t>8.2.2023</a:t>
            </a:fld>
            <a:endParaRPr lang="en-US"/>
          </a:p>
        </p:txBody>
      </p:sp>
      <p:sp>
        <p:nvSpPr>
          <p:cNvPr id="4" name="Footer Placeholder 3">
            <a:extLst>
              <a:ext uri="{FF2B5EF4-FFF2-40B4-BE49-F238E27FC236}">
                <a16:creationId xmlns:a16="http://schemas.microsoft.com/office/drawing/2014/main" id="{B68451FF-032D-4787-BA4B-5EB415494AC1}"/>
              </a:ext>
            </a:extLst>
          </p:cNvPr>
          <p:cNvSpPr>
            <a:spLocks noGrp="1"/>
          </p:cNvSpPr>
          <p:nvPr>
            <p:ph type="ftr" sz="quarter" idx="11"/>
          </p:nvPr>
        </p:nvSpPr>
        <p:spPr/>
        <p:txBody>
          <a:bodyPr/>
          <a:lstStyle/>
          <a:p>
            <a:r>
              <a:rPr lang="en-US"/>
              <a:t>Financial Law Lecture 7</a:t>
            </a:r>
          </a:p>
        </p:txBody>
      </p:sp>
      <p:sp>
        <p:nvSpPr>
          <p:cNvPr id="5" name="Slide Number Placeholder 4">
            <a:extLst>
              <a:ext uri="{FF2B5EF4-FFF2-40B4-BE49-F238E27FC236}">
                <a16:creationId xmlns:a16="http://schemas.microsoft.com/office/drawing/2014/main" id="{89B7511D-7256-4A08-BF62-3B3F821A6F02}"/>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6" name="Title 5">
            <a:extLst>
              <a:ext uri="{FF2B5EF4-FFF2-40B4-BE49-F238E27FC236}">
                <a16:creationId xmlns:a16="http://schemas.microsoft.com/office/drawing/2014/main" id="{03FCDA27-1C47-4EA1-A160-EC91FD88BC3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83101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DE8ADA-7BF8-433A-8770-61C690F37DCB}"/>
              </a:ext>
            </a:extLst>
          </p:cNvPr>
          <p:cNvSpPr>
            <a:spLocks noGrp="1"/>
          </p:cNvSpPr>
          <p:nvPr>
            <p:ph type="dt" sz="half" idx="10"/>
          </p:nvPr>
        </p:nvSpPr>
        <p:spPr/>
        <p:txBody>
          <a:bodyPr/>
          <a:lstStyle/>
          <a:p>
            <a:fld id="{5FACA688-EAC7-4D0E-8C22-CB854DC6076A}" type="datetime1">
              <a:rPr lang="fi-FI" smtClean="0"/>
              <a:t>8.2.2023</a:t>
            </a:fld>
            <a:endParaRPr lang="en-US"/>
          </a:p>
        </p:txBody>
      </p:sp>
      <p:sp>
        <p:nvSpPr>
          <p:cNvPr id="3" name="Footer Placeholder 2">
            <a:extLst>
              <a:ext uri="{FF2B5EF4-FFF2-40B4-BE49-F238E27FC236}">
                <a16:creationId xmlns:a16="http://schemas.microsoft.com/office/drawing/2014/main" id="{16357B86-EC22-49C6-BBC6-639D57D1AFBA}"/>
              </a:ext>
            </a:extLst>
          </p:cNvPr>
          <p:cNvSpPr>
            <a:spLocks noGrp="1"/>
          </p:cNvSpPr>
          <p:nvPr>
            <p:ph type="ftr" sz="quarter" idx="11"/>
          </p:nvPr>
        </p:nvSpPr>
        <p:spPr/>
        <p:txBody>
          <a:bodyPr/>
          <a:lstStyle/>
          <a:p>
            <a:r>
              <a:rPr lang="en-US"/>
              <a:t>Financial Law Lecture 7</a:t>
            </a:r>
          </a:p>
        </p:txBody>
      </p:sp>
      <p:sp>
        <p:nvSpPr>
          <p:cNvPr id="4" name="Slide Number Placeholder 3">
            <a:extLst>
              <a:ext uri="{FF2B5EF4-FFF2-40B4-BE49-F238E27FC236}">
                <a16:creationId xmlns:a16="http://schemas.microsoft.com/office/drawing/2014/main" id="{2D63764B-CF91-4C81-B4C3-5B5E5A973610}"/>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3252885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E4801-B0C7-4458-B413-24D6E68FAA57}"/>
              </a:ext>
            </a:extLst>
          </p:cNvPr>
          <p:cNvSpPr>
            <a:spLocks noGrp="1"/>
          </p:cNvSpPr>
          <p:nvPr>
            <p:ph type="title"/>
          </p:nvPr>
        </p:nvSpPr>
        <p:spPr>
          <a:xfrm>
            <a:off x="1063633" y="457200"/>
            <a:ext cx="4170355" cy="1917509"/>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2FA0C76-733A-488A-89FB-7D04FD64BD68}"/>
              </a:ext>
            </a:extLst>
          </p:cNvPr>
          <p:cNvSpPr>
            <a:spLocks noGrp="1"/>
          </p:cNvSpPr>
          <p:nvPr>
            <p:ph idx="1"/>
          </p:nvPr>
        </p:nvSpPr>
        <p:spPr>
          <a:xfrm>
            <a:off x="5481637" y="457200"/>
            <a:ext cx="5562601" cy="594360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D45B9DE-016A-4B31-BB52-99C76E28B4B9}"/>
              </a:ext>
            </a:extLst>
          </p:cNvPr>
          <p:cNvSpPr>
            <a:spLocks noGrp="1"/>
          </p:cNvSpPr>
          <p:nvPr>
            <p:ph type="body" sz="half" idx="2"/>
          </p:nvPr>
        </p:nvSpPr>
        <p:spPr>
          <a:xfrm>
            <a:off x="1063633" y="2374708"/>
            <a:ext cx="4170355" cy="40260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ED6CC3-66DD-4D9A-A9C7-F588BA88C992}"/>
              </a:ext>
            </a:extLst>
          </p:cNvPr>
          <p:cNvSpPr>
            <a:spLocks noGrp="1"/>
          </p:cNvSpPr>
          <p:nvPr>
            <p:ph type="dt" sz="half" idx="10"/>
          </p:nvPr>
        </p:nvSpPr>
        <p:spPr/>
        <p:txBody>
          <a:bodyPr/>
          <a:lstStyle/>
          <a:p>
            <a:fld id="{F3C7F494-5FD6-42ED-9E86-01A3C71C76BA}" type="datetime1">
              <a:rPr lang="fi-FI" smtClean="0"/>
              <a:t>8.2.2023</a:t>
            </a:fld>
            <a:endParaRPr lang="en-US"/>
          </a:p>
        </p:txBody>
      </p:sp>
      <p:sp>
        <p:nvSpPr>
          <p:cNvPr id="6" name="Footer Placeholder 5">
            <a:extLst>
              <a:ext uri="{FF2B5EF4-FFF2-40B4-BE49-F238E27FC236}">
                <a16:creationId xmlns:a16="http://schemas.microsoft.com/office/drawing/2014/main" id="{31359FC8-04EF-4F7D-8E43-4EE0E95DA99C}"/>
              </a:ext>
            </a:extLst>
          </p:cNvPr>
          <p:cNvSpPr>
            <a:spLocks noGrp="1"/>
          </p:cNvSpPr>
          <p:nvPr>
            <p:ph type="ftr" sz="quarter" idx="11"/>
          </p:nvPr>
        </p:nvSpPr>
        <p:spPr/>
        <p:txBody>
          <a:bodyPr/>
          <a:lstStyle/>
          <a:p>
            <a:r>
              <a:rPr lang="en-US"/>
              <a:t>Financial Law Lecture 7</a:t>
            </a:r>
          </a:p>
        </p:txBody>
      </p:sp>
      <p:sp>
        <p:nvSpPr>
          <p:cNvPr id="7" name="Slide Number Placeholder 6">
            <a:extLst>
              <a:ext uri="{FF2B5EF4-FFF2-40B4-BE49-F238E27FC236}">
                <a16:creationId xmlns:a16="http://schemas.microsoft.com/office/drawing/2014/main" id="{4E71C964-4227-4DEE-87A1-026162DDF664}"/>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3423247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0EB4E-D4BB-4C86-A820-63474E5A4086}"/>
              </a:ext>
            </a:extLst>
          </p:cNvPr>
          <p:cNvSpPr>
            <a:spLocks noGrp="1"/>
          </p:cNvSpPr>
          <p:nvPr>
            <p:ph type="title"/>
          </p:nvPr>
        </p:nvSpPr>
        <p:spPr>
          <a:xfrm>
            <a:off x="1062038" y="457199"/>
            <a:ext cx="3913241" cy="192881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54FA99A1-8FAF-415D-A399-1B2C2A0F2300}"/>
              </a:ext>
            </a:extLst>
          </p:cNvPr>
          <p:cNvSpPr>
            <a:spLocks noGrp="1"/>
          </p:cNvSpPr>
          <p:nvPr>
            <p:ph type="pic" idx="1"/>
          </p:nvPr>
        </p:nvSpPr>
        <p:spPr>
          <a:xfrm>
            <a:off x="5257752" y="457200"/>
            <a:ext cx="6110288"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4A15BEE-9915-4637-85A2-2AF2872C72BC}"/>
              </a:ext>
            </a:extLst>
          </p:cNvPr>
          <p:cNvSpPr>
            <a:spLocks noGrp="1"/>
          </p:cNvSpPr>
          <p:nvPr>
            <p:ph type="body" sz="half" idx="2"/>
          </p:nvPr>
        </p:nvSpPr>
        <p:spPr>
          <a:xfrm>
            <a:off x="1062038" y="2386013"/>
            <a:ext cx="3913241" cy="40147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73427C-3B67-4ED4-925D-04B9C09AA54B}"/>
              </a:ext>
            </a:extLst>
          </p:cNvPr>
          <p:cNvSpPr>
            <a:spLocks noGrp="1"/>
          </p:cNvSpPr>
          <p:nvPr>
            <p:ph type="dt" sz="half" idx="10"/>
          </p:nvPr>
        </p:nvSpPr>
        <p:spPr/>
        <p:txBody>
          <a:bodyPr/>
          <a:lstStyle/>
          <a:p>
            <a:fld id="{CFC2427D-DF32-45A0-907B-61CFD0A4ECAF}" type="datetime1">
              <a:rPr lang="fi-FI" smtClean="0"/>
              <a:t>8.2.2023</a:t>
            </a:fld>
            <a:endParaRPr lang="en-US"/>
          </a:p>
        </p:txBody>
      </p:sp>
      <p:sp>
        <p:nvSpPr>
          <p:cNvPr id="6" name="Footer Placeholder 5">
            <a:extLst>
              <a:ext uri="{FF2B5EF4-FFF2-40B4-BE49-F238E27FC236}">
                <a16:creationId xmlns:a16="http://schemas.microsoft.com/office/drawing/2014/main" id="{EEB5DAFD-22DE-4E9E-9C72-B16C1F273D2B}"/>
              </a:ext>
            </a:extLst>
          </p:cNvPr>
          <p:cNvSpPr>
            <a:spLocks noGrp="1"/>
          </p:cNvSpPr>
          <p:nvPr>
            <p:ph type="ftr" sz="quarter" idx="11"/>
          </p:nvPr>
        </p:nvSpPr>
        <p:spPr/>
        <p:txBody>
          <a:bodyPr/>
          <a:lstStyle/>
          <a:p>
            <a:r>
              <a:rPr lang="en-US"/>
              <a:t>Financial Law Lecture 7</a:t>
            </a:r>
          </a:p>
        </p:txBody>
      </p:sp>
      <p:sp>
        <p:nvSpPr>
          <p:cNvPr id="7" name="Slide Number Placeholder 6">
            <a:extLst>
              <a:ext uri="{FF2B5EF4-FFF2-40B4-BE49-F238E27FC236}">
                <a16:creationId xmlns:a16="http://schemas.microsoft.com/office/drawing/2014/main" id="{A0E8EE99-49CC-4A30-8ADA-39EFD8DAAD22}"/>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1822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emf"/><Relationship Id="rId2" Type="http://schemas.openxmlformats.org/officeDocument/2006/relationships/slideLayout" Target="../slideLayouts/slideLayout2.xml"/><Relationship Id="rId16" Type="http://schemas.openxmlformats.org/officeDocument/2006/relationships/customXml" Target="../ink/ink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A person in a dark room&#10;&#10;Description automatically generated">
            <a:extLst>
              <a:ext uri="{FF2B5EF4-FFF2-40B4-BE49-F238E27FC236}">
                <a16:creationId xmlns:a16="http://schemas.microsoft.com/office/drawing/2014/main" id="{DEB2E8C4-C3E7-4048-A43D-9859510CFA98}"/>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p:sp>
        <p:nvSpPr>
          <p:cNvPr id="2" name="Title Placeholder 1">
            <a:extLst>
              <a:ext uri="{FF2B5EF4-FFF2-40B4-BE49-F238E27FC236}">
                <a16:creationId xmlns:a16="http://schemas.microsoft.com/office/drawing/2014/main" id="{9AFBD2E1-C16B-4996-869C-DD03823A80A4}"/>
              </a:ext>
            </a:extLst>
          </p:cNvPr>
          <p:cNvSpPr>
            <a:spLocks noGrp="1"/>
          </p:cNvSpPr>
          <p:nvPr>
            <p:ph type="title"/>
          </p:nvPr>
        </p:nvSpPr>
        <p:spPr>
          <a:xfrm>
            <a:off x="1050879" y="609601"/>
            <a:ext cx="9810604" cy="121602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844DB6A-ED8E-4755-BC7A-B7AA65244231}"/>
              </a:ext>
            </a:extLst>
          </p:cNvPr>
          <p:cNvSpPr>
            <a:spLocks noGrp="1"/>
          </p:cNvSpPr>
          <p:nvPr>
            <p:ph type="body" idx="1"/>
          </p:nvPr>
        </p:nvSpPr>
        <p:spPr>
          <a:xfrm>
            <a:off x="1050879" y="1825624"/>
            <a:ext cx="9810604" cy="442875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FF5CE27-B558-4B88-ACE3-B70423127730}"/>
              </a:ext>
            </a:extLst>
          </p:cNvPr>
          <p:cNvSpPr>
            <a:spLocks noGrp="1"/>
          </p:cNvSpPr>
          <p:nvPr>
            <p:ph type="dt" sz="half" idx="2"/>
          </p:nvPr>
        </p:nvSpPr>
        <p:spPr>
          <a:xfrm rot="5400000">
            <a:off x="10509243" y="5071825"/>
            <a:ext cx="2647667" cy="365125"/>
          </a:xfrm>
          <a:prstGeom prst="rect">
            <a:avLst/>
          </a:prstGeom>
        </p:spPr>
        <p:txBody>
          <a:bodyPr vert="horz" lIns="91440" tIns="45720" rIns="91440" bIns="45720" rtlCol="0" anchor="ctr"/>
          <a:lstStyle>
            <a:lvl1pPr algn="l">
              <a:defRPr sz="900" cap="all" spc="300" baseline="0">
                <a:solidFill>
                  <a:schemeClr val="tx1">
                    <a:lumMod val="85000"/>
                    <a:lumOff val="15000"/>
                  </a:schemeClr>
                </a:solidFill>
                <a:latin typeface="+mn-lt"/>
              </a:defRPr>
            </a:lvl1pPr>
          </a:lstStyle>
          <a:p>
            <a:fld id="{8F2DDF19-7787-49C6-BEE7-8C43192E2ADC}" type="datetime1">
              <a:rPr lang="fi-FI" smtClean="0"/>
              <a:t>8.2.2023</a:t>
            </a:fld>
            <a:endParaRPr lang="en-US" dirty="0">
              <a:latin typeface="+mn-lt"/>
            </a:endParaRPr>
          </a:p>
        </p:txBody>
      </p:sp>
      <p:sp>
        <p:nvSpPr>
          <p:cNvPr id="5" name="Footer Placeholder 4">
            <a:extLst>
              <a:ext uri="{FF2B5EF4-FFF2-40B4-BE49-F238E27FC236}">
                <a16:creationId xmlns:a16="http://schemas.microsoft.com/office/drawing/2014/main" id="{4ACE5D61-F203-4F00-9CF1-AB0AE4937006}"/>
              </a:ext>
            </a:extLst>
          </p:cNvPr>
          <p:cNvSpPr>
            <a:spLocks noGrp="1"/>
          </p:cNvSpPr>
          <p:nvPr>
            <p:ph type="ftr" sz="quarter" idx="3"/>
          </p:nvPr>
        </p:nvSpPr>
        <p:spPr>
          <a:xfrm rot="5400000">
            <a:off x="10447827" y="1407402"/>
            <a:ext cx="2770499" cy="365125"/>
          </a:xfrm>
          <a:prstGeom prst="rect">
            <a:avLst/>
          </a:prstGeom>
        </p:spPr>
        <p:txBody>
          <a:bodyPr vert="horz" lIns="91440" tIns="45720" rIns="91440" bIns="45720" rtlCol="0" anchor="ctr"/>
          <a:lstStyle>
            <a:lvl1pPr algn="r">
              <a:defRPr sz="900" cap="all" spc="300" baseline="0">
                <a:solidFill>
                  <a:schemeClr val="tx1">
                    <a:lumMod val="85000"/>
                    <a:lumOff val="15000"/>
                  </a:schemeClr>
                </a:solidFill>
                <a:latin typeface="+mn-lt"/>
              </a:defRPr>
            </a:lvl1pPr>
          </a:lstStyle>
          <a:p>
            <a:r>
              <a:rPr lang="en-US">
                <a:latin typeface="+mn-lt"/>
              </a:rPr>
              <a:t>Financial Law Lecture 7</a:t>
            </a:r>
            <a:endParaRPr lang="en-US" dirty="0">
              <a:latin typeface="+mn-lt"/>
            </a:endParaRPr>
          </a:p>
        </p:txBody>
      </p:sp>
      <p:sp>
        <p:nvSpPr>
          <p:cNvPr id="6" name="Slide Number Placeholder 5">
            <a:extLst>
              <a:ext uri="{FF2B5EF4-FFF2-40B4-BE49-F238E27FC236}">
                <a16:creationId xmlns:a16="http://schemas.microsoft.com/office/drawing/2014/main" id="{39FF38BD-5F38-4F6E-B5DD-EB1AF06002E2}"/>
              </a:ext>
            </a:extLst>
          </p:cNvPr>
          <p:cNvSpPr>
            <a:spLocks noGrp="1"/>
          </p:cNvSpPr>
          <p:nvPr>
            <p:ph type="sldNum" sz="quarter" idx="4"/>
          </p:nvPr>
        </p:nvSpPr>
        <p:spPr>
          <a:xfrm>
            <a:off x="11560121" y="3138985"/>
            <a:ext cx="545911" cy="580029"/>
          </a:xfrm>
          <a:prstGeom prst="rect">
            <a:avLst/>
          </a:prstGeom>
        </p:spPr>
        <p:txBody>
          <a:bodyPr vert="horz" lIns="91440" tIns="45720" rIns="91440" bIns="45720" rtlCol="0" anchor="ctr"/>
          <a:lstStyle>
            <a:lvl1pPr algn="ctr">
              <a:defRPr sz="1600">
                <a:solidFill>
                  <a:schemeClr val="tx1">
                    <a:lumMod val="85000"/>
                    <a:lumOff val="15000"/>
                  </a:schemeClr>
                </a:solidFill>
                <a:latin typeface="+mn-lt"/>
              </a:defRPr>
            </a:lvl1pPr>
          </a:lstStyle>
          <a:p>
            <a:fld id="{9D4AEF59-F28E-467C-9EA3-92D1CFAD475A}" type="slidenum">
              <a:rPr lang="en-US" smtClean="0"/>
              <a:pPr/>
              <a:t>‹#›</a:t>
            </a:fld>
            <a:endParaRPr lang="en-US">
              <a:latin typeface="+mn-lt"/>
            </a:endParaRPr>
          </a:p>
        </p:txBody>
      </p:sp>
      <mc:AlternateContent xmlns:mc="http://schemas.openxmlformats.org/markup-compatibility/2006" xmlns:p14="http://schemas.microsoft.com/office/powerpoint/2010/main">
        <mc:Choice Requires="p14">
          <p:contentPart p14:bwMode="auto" r:id="rId16">
            <p14:nvContentPartPr>
              <p14:cNvPr id="18" name="Ink 17">
                <a:extLst>
                  <a:ext uri="{FF2B5EF4-FFF2-40B4-BE49-F238E27FC236}">
                    <a16:creationId xmlns:a16="http://schemas.microsoft.com/office/drawing/2014/main" id="{24D29CCB-7956-4E3E-8880-304085F04BF4}"/>
                  </a:ext>
                </a:extLst>
              </p14:cNvPr>
              <p14:cNvContentPartPr/>
              <p14:nvPr/>
            </p14:nvContentPartPr>
            <p14:xfrm>
              <a:off x="12490710" y="6342652"/>
              <a:ext cx="360" cy="360"/>
            </p14:xfrm>
          </p:contentPart>
        </mc:Choice>
        <mc:Fallback xmlns="">
          <p:pic>
            <p:nvPicPr>
              <p:cNvPr id="18" name="Ink 17">
                <a:extLst>
                  <a:ext uri="{FF2B5EF4-FFF2-40B4-BE49-F238E27FC236}">
                    <a16:creationId xmlns:a16="http://schemas.microsoft.com/office/drawing/2014/main" id="{24D29CCB-7956-4E3E-8880-304085F04BF4}"/>
                  </a:ext>
                </a:extLst>
              </p:cNvPr>
              <p:cNvPicPr/>
              <p:nvPr/>
            </p:nvPicPr>
            <p:blipFill>
              <a:blip r:embed="rId17"/>
              <a:stretch>
                <a:fillRect/>
              </a:stretch>
            </p:blipFill>
            <p:spPr>
              <a:xfrm>
                <a:off x="12481710" y="6333652"/>
                <a:ext cx="18000" cy="18000"/>
              </a:xfrm>
              <a:prstGeom prst="rect">
                <a:avLst/>
              </a:prstGeom>
            </p:spPr>
          </p:pic>
        </mc:Fallback>
      </mc:AlternateContent>
    </p:spTree>
    <p:extLst>
      <p:ext uri="{BB962C8B-B14F-4D97-AF65-F5344CB8AC3E}">
        <p14:creationId xmlns:p14="http://schemas.microsoft.com/office/powerpoint/2010/main" val="72678358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72" r:id="rId7"/>
    <p:sldLayoutId id="2147483668" r:id="rId8"/>
    <p:sldLayoutId id="2147483669" r:id="rId9"/>
    <p:sldLayoutId id="2147483670" r:id="rId10"/>
    <p:sldLayoutId id="2147483671" r:id="rId11"/>
    <p:sldLayoutId id="2147483674" r:id="rId12"/>
    <p:sldLayoutId id="2147483675" r:id="rId13"/>
  </p:sldLayoutIdLst>
  <p:hf hdr="0" dt="0"/>
  <p:txStyles>
    <p:titleStyle>
      <a:lvl1pPr algn="l" defTabSz="914400" rtl="0" eaLnBrk="1" latinLnBrk="0" hangingPunct="1">
        <a:lnSpc>
          <a:spcPct val="110000"/>
        </a:lnSpc>
        <a:spcBef>
          <a:spcPct val="0"/>
        </a:spcBef>
        <a:buNone/>
        <a:defRPr sz="2800" kern="1200" cap="all" spc="600" baseline="0">
          <a:solidFill>
            <a:schemeClr val="tx1">
              <a:lumMod val="85000"/>
              <a:lumOff val="15000"/>
            </a:schemeClr>
          </a:solidFill>
          <a:latin typeface="+mj-lt"/>
          <a:ea typeface="Batang" panose="02030600000101010101" pitchFamily="18" charset="-127"/>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000" kern="1200" spc="50" baseline="0">
          <a:solidFill>
            <a:schemeClr val="tx1">
              <a:lumMod val="85000"/>
              <a:lumOff val="15000"/>
            </a:schemeClr>
          </a:solidFill>
          <a:latin typeface="+mn-lt"/>
          <a:ea typeface="Batang" panose="02030600000101010101" pitchFamily="18" charset="-127"/>
          <a:cs typeface="+mn-cs"/>
        </a:defRPr>
      </a:lvl1pPr>
      <a:lvl2pPr marL="274320" indent="0" algn="l" defTabSz="914400" rtl="0" eaLnBrk="1" latinLnBrk="0" hangingPunct="1">
        <a:lnSpc>
          <a:spcPct val="100000"/>
        </a:lnSpc>
        <a:spcBef>
          <a:spcPts val="500"/>
        </a:spcBef>
        <a:buFontTx/>
        <a:buNone/>
        <a:defRPr sz="1800" kern="1200" spc="50" baseline="0">
          <a:solidFill>
            <a:schemeClr val="tx1">
              <a:lumMod val="85000"/>
              <a:lumOff val="15000"/>
            </a:schemeClr>
          </a:solidFill>
          <a:latin typeface="+mn-lt"/>
          <a:ea typeface="Batang" panose="02030600000101010101" pitchFamily="18" charset="-127"/>
          <a:cs typeface="+mn-cs"/>
        </a:defRPr>
      </a:lvl2pPr>
      <a:lvl3pPr marL="605790" indent="-285750" algn="l" defTabSz="914400" rtl="0" eaLnBrk="1" latinLnBrk="0" hangingPunct="1">
        <a:lnSpc>
          <a:spcPct val="100000"/>
        </a:lnSpc>
        <a:spcBef>
          <a:spcPts val="500"/>
        </a:spcBef>
        <a:buSzPct val="80000"/>
        <a:buFont typeface="Arial" panose="020B0604020202020204" pitchFamily="34" charset="0"/>
        <a:buChar char="•"/>
        <a:defRPr sz="1600" kern="1200" spc="50" baseline="0">
          <a:solidFill>
            <a:schemeClr val="tx1">
              <a:lumMod val="85000"/>
              <a:lumOff val="15000"/>
            </a:schemeClr>
          </a:solidFill>
          <a:latin typeface="+mn-lt"/>
          <a:ea typeface="Batang" panose="02030600000101010101" pitchFamily="18" charset="-127"/>
          <a:cs typeface="+mn-cs"/>
        </a:defRPr>
      </a:lvl3pPr>
      <a:lvl4pPr marL="630936" indent="0" algn="l" defTabSz="914400" rtl="0" eaLnBrk="1" latinLnBrk="0" hangingPunct="1">
        <a:lnSpc>
          <a:spcPct val="100000"/>
        </a:lnSpc>
        <a:spcBef>
          <a:spcPts val="500"/>
        </a:spcBef>
        <a:buFontTx/>
        <a:buNone/>
        <a:defRPr sz="1400" kern="1200" spc="50" baseline="0">
          <a:solidFill>
            <a:schemeClr val="tx1">
              <a:lumMod val="85000"/>
              <a:lumOff val="15000"/>
            </a:schemeClr>
          </a:solidFill>
          <a:latin typeface="+mn-lt"/>
          <a:ea typeface="Batang" panose="02030600000101010101" pitchFamily="18" charset="-127"/>
          <a:cs typeface="+mn-cs"/>
        </a:defRPr>
      </a:lvl4pPr>
      <a:lvl5pPr marL="822960" indent="-228600" algn="l" defTabSz="914400" rtl="0" eaLnBrk="1" latinLnBrk="0" hangingPunct="1">
        <a:lnSpc>
          <a:spcPct val="100000"/>
        </a:lnSpc>
        <a:spcBef>
          <a:spcPts val="500"/>
        </a:spcBef>
        <a:buSzPct val="80000"/>
        <a:buFont typeface="Arial" panose="020B0604020202020204" pitchFamily="34" charset="0"/>
        <a:buChar char="•"/>
        <a:defRPr sz="1400" kern="1200" spc="50" baseline="0">
          <a:solidFill>
            <a:schemeClr val="tx1">
              <a:lumMod val="85000"/>
              <a:lumOff val="15000"/>
            </a:schemeClr>
          </a:solidFill>
          <a:latin typeface="+mn-lt"/>
          <a:ea typeface="Batang" panose="02030600000101010101" pitchFamily="18" charset="-12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image" Target="../media/image1.png"/><Relationship Id="rId1" Type="http://schemas.openxmlformats.org/officeDocument/2006/relationships/slideLayout" Target="../slideLayouts/slideLayout4.xml"/><Relationship Id="rId5" Type="http://schemas.openxmlformats.org/officeDocument/2006/relationships/image" Target="../media/image6.jpg"/><Relationship Id="rId4" Type="http://schemas.openxmlformats.org/officeDocument/2006/relationships/image" Target="../media/image2.emf"/></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image" Target="../media/image8.svg"/><Relationship Id="rId7" Type="http://schemas.openxmlformats.org/officeDocument/2006/relationships/diagramColors" Target="../diagrams/colors10.xml"/><Relationship Id="rId2" Type="http://schemas.openxmlformats.org/officeDocument/2006/relationships/image" Target="../media/image7.png"/><Relationship Id="rId1" Type="http://schemas.openxmlformats.org/officeDocument/2006/relationships/slideLayout" Target="../slideLayouts/slideLayout4.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13.xml"/><Relationship Id="rId3" Type="http://schemas.openxmlformats.org/officeDocument/2006/relationships/diagramLayout" Target="../diagrams/layout12.xml"/><Relationship Id="rId7" Type="http://schemas.openxmlformats.org/officeDocument/2006/relationships/diagramData" Target="../diagrams/data13.xml"/><Relationship Id="rId2" Type="http://schemas.openxmlformats.org/officeDocument/2006/relationships/diagramData" Target="../diagrams/data12.xml"/><Relationship Id="rId1" Type="http://schemas.openxmlformats.org/officeDocument/2006/relationships/slideLayout" Target="../slideLayouts/slideLayout4.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15.xml"/><Relationship Id="rId3" Type="http://schemas.openxmlformats.org/officeDocument/2006/relationships/diagramLayout" Target="../diagrams/layout14.xml"/><Relationship Id="rId7" Type="http://schemas.openxmlformats.org/officeDocument/2006/relationships/diagramData" Target="../diagrams/data15.xml"/><Relationship Id="rId2" Type="http://schemas.openxmlformats.org/officeDocument/2006/relationships/diagramData" Target="../diagrams/data14.xml"/><Relationship Id="rId1" Type="http://schemas.openxmlformats.org/officeDocument/2006/relationships/slideLayout" Target="../slideLayouts/slideLayout4.xml"/><Relationship Id="rId6" Type="http://schemas.microsoft.com/office/2007/relationships/diagramDrawing" Target="../diagrams/drawing14.xml"/><Relationship Id="rId11" Type="http://schemas.microsoft.com/office/2007/relationships/diagramDrawing" Target="../diagrams/drawing15.xml"/><Relationship Id="rId5" Type="http://schemas.openxmlformats.org/officeDocument/2006/relationships/diagramColors" Target="../diagrams/colors14.xml"/><Relationship Id="rId10" Type="http://schemas.openxmlformats.org/officeDocument/2006/relationships/diagramColors" Target="../diagrams/colors15.xml"/><Relationship Id="rId4" Type="http://schemas.openxmlformats.org/officeDocument/2006/relationships/diagramQuickStyle" Target="../diagrams/quickStyle14.xml"/><Relationship Id="rId9" Type="http://schemas.openxmlformats.org/officeDocument/2006/relationships/diagramQuickStyle" Target="../diagrams/quickStyle1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1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1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8" Type="http://schemas.openxmlformats.org/officeDocument/2006/relationships/diagramColors" Target="../diagrams/colors5.xml"/><Relationship Id="rId3" Type="http://schemas.openxmlformats.org/officeDocument/2006/relationships/hyperlink" Target="https://www.esma.europa.eu/sites/default/files/library/2016-1478_mar_guidelines_-_legitimate_interests.pdf" TargetMode="External"/><Relationship Id="rId7" Type="http://schemas.openxmlformats.org/officeDocument/2006/relationships/diagramQuickStyle" Target="../diagrams/quickStyle5.xml"/><Relationship Id="rId2" Type="http://schemas.openxmlformats.org/officeDocument/2006/relationships/hyperlink" Target="https://www.finanssivalvonta.fi/en/regulation/FIN-FSA-regulations/" TargetMode="External"/><Relationship Id="rId1" Type="http://schemas.openxmlformats.org/officeDocument/2006/relationships/slideLayout" Target="../slideLayouts/slideLayout4.xml"/><Relationship Id="rId6" Type="http://schemas.openxmlformats.org/officeDocument/2006/relationships/diagramLayout" Target="../diagrams/layout5.xml"/><Relationship Id="rId5" Type="http://schemas.openxmlformats.org/officeDocument/2006/relationships/diagramData" Target="../diagrams/data5.xml"/><Relationship Id="rId4" Type="http://schemas.openxmlformats.org/officeDocument/2006/relationships/image" Target="../media/image5.jpg"/><Relationship Id="rId9" Type="http://schemas.microsoft.com/office/2007/relationships/diagramDrawing" Target="../diagrams/drawing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E91F5CA-B392-444C-88E3-BF5BAAEBDE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459807F-B6FA-44D3-9A53-C55B6B5688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80681"/>
            <a:ext cx="12192000" cy="2777318"/>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890DDC8E-6CCA-4917-9974-D60C31623305}"/>
              </a:ext>
            </a:extLst>
          </p:cNvPr>
          <p:cNvSpPr>
            <a:spLocks noGrp="1"/>
          </p:cNvSpPr>
          <p:nvPr>
            <p:ph type="ctrTitle"/>
          </p:nvPr>
        </p:nvSpPr>
        <p:spPr>
          <a:xfrm>
            <a:off x="1016000" y="5755341"/>
            <a:ext cx="10160000" cy="884518"/>
          </a:xfrm>
        </p:spPr>
        <p:txBody>
          <a:bodyPr anchor="t">
            <a:normAutofit/>
          </a:bodyPr>
          <a:lstStyle/>
          <a:p>
            <a:r>
              <a:rPr lang="fi-FI" dirty="0"/>
              <a:t>Financial </a:t>
            </a:r>
            <a:r>
              <a:rPr lang="fi-FI" dirty="0" err="1"/>
              <a:t>Law</a:t>
            </a:r>
            <a:endParaRPr lang="fi-FI" dirty="0"/>
          </a:p>
        </p:txBody>
      </p:sp>
      <p:sp>
        <p:nvSpPr>
          <p:cNvPr id="3" name="Alaotsikko 2">
            <a:extLst>
              <a:ext uri="{FF2B5EF4-FFF2-40B4-BE49-F238E27FC236}">
                <a16:creationId xmlns:a16="http://schemas.microsoft.com/office/drawing/2014/main" id="{F8D63993-D9B5-40B2-A185-2C8C8B8F71BB}"/>
              </a:ext>
            </a:extLst>
          </p:cNvPr>
          <p:cNvSpPr>
            <a:spLocks noGrp="1"/>
          </p:cNvSpPr>
          <p:nvPr>
            <p:ph type="subTitle" idx="1"/>
          </p:nvPr>
        </p:nvSpPr>
        <p:spPr>
          <a:xfrm>
            <a:off x="3227292" y="5149516"/>
            <a:ext cx="5768283" cy="505326"/>
          </a:xfrm>
        </p:spPr>
        <p:txBody>
          <a:bodyPr anchor="b">
            <a:noAutofit/>
          </a:bodyPr>
          <a:lstStyle/>
          <a:p>
            <a:pPr>
              <a:lnSpc>
                <a:spcPct val="90000"/>
              </a:lnSpc>
            </a:pPr>
            <a:r>
              <a:rPr lang="fi-FI" sz="1200" dirty="0" err="1"/>
              <a:t>Lecture</a:t>
            </a:r>
            <a:r>
              <a:rPr lang="fi-FI" sz="1200" dirty="0"/>
              <a:t> 7</a:t>
            </a:r>
          </a:p>
          <a:p>
            <a:pPr>
              <a:lnSpc>
                <a:spcPct val="90000"/>
              </a:lnSpc>
            </a:pPr>
            <a:r>
              <a:rPr lang="fi-FI" sz="1200" dirty="0" err="1"/>
              <a:t>Insider</a:t>
            </a:r>
            <a:r>
              <a:rPr lang="fi-FI" sz="1200" dirty="0"/>
              <a:t> </a:t>
            </a:r>
            <a:r>
              <a:rPr lang="fi-FI" sz="1200" dirty="0" err="1"/>
              <a:t>Regulation</a:t>
            </a:r>
            <a:r>
              <a:rPr lang="fi-FI" sz="1200" dirty="0"/>
              <a:t>, </a:t>
            </a:r>
            <a:r>
              <a:rPr lang="fi-FI" sz="1200" dirty="0" err="1"/>
              <a:t>Ongoing</a:t>
            </a:r>
            <a:r>
              <a:rPr lang="fi-FI" sz="1200" dirty="0"/>
              <a:t> </a:t>
            </a:r>
            <a:r>
              <a:rPr lang="fi-FI" sz="1200" dirty="0" err="1"/>
              <a:t>Disclosure</a:t>
            </a:r>
            <a:r>
              <a:rPr lang="fi-FI" sz="1200" dirty="0"/>
              <a:t> </a:t>
            </a:r>
            <a:r>
              <a:rPr lang="fi-FI" sz="1200" dirty="0" err="1"/>
              <a:t>Obligation</a:t>
            </a:r>
            <a:r>
              <a:rPr lang="fi-FI" sz="1200" dirty="0"/>
              <a:t> and </a:t>
            </a:r>
            <a:r>
              <a:rPr lang="fi-FI" sz="1200" dirty="0" err="1"/>
              <a:t>Secrecy</a:t>
            </a:r>
            <a:endParaRPr lang="fi-FI" sz="1200" dirty="0"/>
          </a:p>
          <a:p>
            <a:pPr>
              <a:lnSpc>
                <a:spcPct val="90000"/>
              </a:lnSpc>
            </a:pPr>
            <a:r>
              <a:rPr lang="fi-FI" sz="1200" dirty="0" err="1"/>
              <a:t>Information</a:t>
            </a:r>
            <a:r>
              <a:rPr lang="fi-FI" sz="1200" dirty="0"/>
              <a:t> as Property </a:t>
            </a:r>
          </a:p>
        </p:txBody>
      </p:sp>
      <p:pic>
        <p:nvPicPr>
          <p:cNvPr id="4" name="Picture 3" descr="Suurennuslasi, joka näyttää laskevaa kehitystä">
            <a:extLst>
              <a:ext uri="{FF2B5EF4-FFF2-40B4-BE49-F238E27FC236}">
                <a16:creationId xmlns:a16="http://schemas.microsoft.com/office/drawing/2014/main" id="{69ABA4D0-680B-4D6C-86AC-5E0CF174DD8F}"/>
              </a:ext>
            </a:extLst>
          </p:cNvPr>
          <p:cNvPicPr>
            <a:picLocks noChangeAspect="1"/>
          </p:cNvPicPr>
          <p:nvPr/>
        </p:nvPicPr>
        <p:blipFill rotWithShape="1">
          <a:blip r:embed="rId2"/>
          <a:srcRect t="7189" b="20479"/>
          <a:stretch/>
        </p:blipFill>
        <p:spPr>
          <a:xfrm>
            <a:off x="20" y="10"/>
            <a:ext cx="12191979" cy="5886523"/>
          </a:xfrm>
          <a:custGeom>
            <a:avLst/>
            <a:gdLst/>
            <a:ahLst/>
            <a:cxnLst/>
            <a:rect l="l" t="t" r="r" b="b"/>
            <a:pathLst>
              <a:path w="12191999" h="5886533">
                <a:moveTo>
                  <a:pt x="4721173" y="4907914"/>
                </a:moveTo>
                <a:lnTo>
                  <a:pt x="4722109" y="4908125"/>
                </a:lnTo>
                <a:cubicBezTo>
                  <a:pt x="4721143" y="4908767"/>
                  <a:pt x="4718263" y="4909373"/>
                  <a:pt x="4717199" y="4909396"/>
                </a:cubicBezTo>
                <a:close/>
                <a:moveTo>
                  <a:pt x="0" y="0"/>
                </a:moveTo>
                <a:lnTo>
                  <a:pt x="12191999" y="0"/>
                </a:lnTo>
                <a:lnTo>
                  <a:pt x="12191999" y="5751311"/>
                </a:lnTo>
                <a:lnTo>
                  <a:pt x="12140860" y="5770509"/>
                </a:lnTo>
                <a:cubicBezTo>
                  <a:pt x="12126656" y="5772723"/>
                  <a:pt x="12093589" y="5827925"/>
                  <a:pt x="12080161" y="5826358"/>
                </a:cubicBezTo>
                <a:cubicBezTo>
                  <a:pt x="11978188" y="5850511"/>
                  <a:pt x="11967361" y="5873564"/>
                  <a:pt x="11917885" y="5861578"/>
                </a:cubicBezTo>
                <a:cubicBezTo>
                  <a:pt x="11872779" y="5859863"/>
                  <a:pt x="11928861" y="5896778"/>
                  <a:pt x="11894610" y="5883738"/>
                </a:cubicBezTo>
                <a:cubicBezTo>
                  <a:pt x="11860359" y="5870698"/>
                  <a:pt x="11736091" y="5807232"/>
                  <a:pt x="11712379" y="5783337"/>
                </a:cubicBezTo>
                <a:cubicBezTo>
                  <a:pt x="11688667" y="5759442"/>
                  <a:pt x="11627912" y="5782933"/>
                  <a:pt x="11585366" y="5740371"/>
                </a:cubicBezTo>
                <a:lnTo>
                  <a:pt x="11516470" y="5663679"/>
                </a:lnTo>
                <a:cubicBezTo>
                  <a:pt x="11468274" y="5661847"/>
                  <a:pt x="11507335" y="5626593"/>
                  <a:pt x="11462692" y="5610127"/>
                </a:cubicBezTo>
                <a:cubicBezTo>
                  <a:pt x="11417567" y="5608500"/>
                  <a:pt x="11408021" y="5556613"/>
                  <a:pt x="11369712" y="5548654"/>
                </a:cubicBezTo>
                <a:cubicBezTo>
                  <a:pt x="11354317" y="5554704"/>
                  <a:pt x="11288328" y="5499810"/>
                  <a:pt x="11273969" y="5488986"/>
                </a:cubicBezTo>
                <a:cubicBezTo>
                  <a:pt x="11231913" y="5490378"/>
                  <a:pt x="11221973" y="5480544"/>
                  <a:pt x="11195084" y="5467967"/>
                </a:cubicBezTo>
                <a:cubicBezTo>
                  <a:pt x="11164086" y="5497749"/>
                  <a:pt x="11171649" y="5471790"/>
                  <a:pt x="11143408" y="5468614"/>
                </a:cubicBezTo>
                <a:cubicBezTo>
                  <a:pt x="11125906" y="5464975"/>
                  <a:pt x="11102603" y="5460835"/>
                  <a:pt x="11085935" y="5459365"/>
                </a:cubicBezTo>
                <a:cubicBezTo>
                  <a:pt x="11057493" y="5459661"/>
                  <a:pt x="11029906" y="5441496"/>
                  <a:pt x="11030953" y="5456484"/>
                </a:cubicBezTo>
                <a:cubicBezTo>
                  <a:pt x="11007784" y="5459001"/>
                  <a:pt x="10982005" y="5463178"/>
                  <a:pt x="10951060" y="5461240"/>
                </a:cubicBezTo>
                <a:cubicBezTo>
                  <a:pt x="10885365" y="5424406"/>
                  <a:pt x="10915288" y="5460968"/>
                  <a:pt x="10857721" y="5448157"/>
                </a:cubicBezTo>
                <a:cubicBezTo>
                  <a:pt x="10806646" y="5435790"/>
                  <a:pt x="10707075" y="5402712"/>
                  <a:pt x="10644616" y="5387039"/>
                </a:cubicBezTo>
                <a:cubicBezTo>
                  <a:pt x="10616446" y="5382224"/>
                  <a:pt x="10558603" y="5371613"/>
                  <a:pt x="10519277" y="5366793"/>
                </a:cubicBezTo>
                <a:cubicBezTo>
                  <a:pt x="10495461" y="5368312"/>
                  <a:pt x="10473830" y="5354868"/>
                  <a:pt x="10445981" y="5364735"/>
                </a:cubicBezTo>
                <a:cubicBezTo>
                  <a:pt x="10436536" y="5368773"/>
                  <a:pt x="10409281" y="5367966"/>
                  <a:pt x="10383865" y="5360888"/>
                </a:cubicBezTo>
                <a:cubicBezTo>
                  <a:pt x="10374827" y="5369095"/>
                  <a:pt x="10347864" y="5360432"/>
                  <a:pt x="10336852" y="5360277"/>
                </a:cubicBezTo>
                <a:cubicBezTo>
                  <a:pt x="10323586" y="5366987"/>
                  <a:pt x="10274741" y="5357921"/>
                  <a:pt x="10261098" y="5350526"/>
                </a:cubicBezTo>
                <a:lnTo>
                  <a:pt x="10126497" y="5339011"/>
                </a:lnTo>
                <a:lnTo>
                  <a:pt x="10082166" y="5336916"/>
                </a:lnTo>
                <a:cubicBezTo>
                  <a:pt x="10074567" y="5338985"/>
                  <a:pt x="10046860" y="5337657"/>
                  <a:pt x="10039237" y="5338580"/>
                </a:cubicBezTo>
                <a:cubicBezTo>
                  <a:pt x="9998458" y="5328479"/>
                  <a:pt x="9984394" y="5327989"/>
                  <a:pt x="9960016" y="5323065"/>
                </a:cubicBezTo>
                <a:cubicBezTo>
                  <a:pt x="9918980" y="5322923"/>
                  <a:pt x="9888741" y="5326122"/>
                  <a:pt x="9847789" y="5316297"/>
                </a:cubicBezTo>
                <a:lnTo>
                  <a:pt x="9728306" y="5296090"/>
                </a:lnTo>
                <a:cubicBezTo>
                  <a:pt x="9675056" y="5305676"/>
                  <a:pt x="9602035" y="5297282"/>
                  <a:pt x="9584504" y="5284670"/>
                </a:cubicBezTo>
                <a:cubicBezTo>
                  <a:pt x="9518952" y="5270394"/>
                  <a:pt x="9415429" y="5244268"/>
                  <a:pt x="9343049" y="5238968"/>
                </a:cubicBezTo>
                <a:lnTo>
                  <a:pt x="9231367" y="5187063"/>
                </a:lnTo>
                <a:lnTo>
                  <a:pt x="9194807" y="5176984"/>
                </a:lnTo>
                <a:lnTo>
                  <a:pt x="9189243" y="5167745"/>
                </a:lnTo>
                <a:lnTo>
                  <a:pt x="9151229" y="5156543"/>
                </a:lnTo>
                <a:lnTo>
                  <a:pt x="9150207" y="5157608"/>
                </a:lnTo>
                <a:cubicBezTo>
                  <a:pt x="9147045" y="5159739"/>
                  <a:pt x="9143081" y="5160831"/>
                  <a:pt x="9137315" y="5159777"/>
                </a:cubicBezTo>
                <a:cubicBezTo>
                  <a:pt x="9138862" y="5179261"/>
                  <a:pt x="9130952" y="5165972"/>
                  <a:pt x="9113809" y="5161143"/>
                </a:cubicBezTo>
                <a:cubicBezTo>
                  <a:pt x="9112388" y="5190326"/>
                  <a:pt x="9068114" y="5155892"/>
                  <a:pt x="9053450" y="5169457"/>
                </a:cubicBezTo>
                <a:lnTo>
                  <a:pt x="9005483" y="5166172"/>
                </a:lnTo>
                <a:lnTo>
                  <a:pt x="9005198" y="5166412"/>
                </a:lnTo>
                <a:cubicBezTo>
                  <a:pt x="9003143" y="5166632"/>
                  <a:pt x="9000324" y="5166304"/>
                  <a:pt x="8996229" y="5165201"/>
                </a:cubicBezTo>
                <a:lnTo>
                  <a:pt x="8990391" y="5163140"/>
                </a:lnTo>
                <a:lnTo>
                  <a:pt x="8974334" y="5159914"/>
                </a:lnTo>
                <a:lnTo>
                  <a:pt x="8968008" y="5160614"/>
                </a:lnTo>
                <a:lnTo>
                  <a:pt x="8963045" y="5162839"/>
                </a:lnTo>
                <a:cubicBezTo>
                  <a:pt x="8954690" y="5154888"/>
                  <a:pt x="8955517" y="5145940"/>
                  <a:pt x="8928985" y="5166027"/>
                </a:cubicBezTo>
                <a:cubicBezTo>
                  <a:pt x="8898031" y="5165007"/>
                  <a:pt x="8789300" y="5150352"/>
                  <a:pt x="8752441" y="5146795"/>
                </a:cubicBezTo>
                <a:cubicBezTo>
                  <a:pt x="8719819" y="5136075"/>
                  <a:pt x="8748194" y="5149736"/>
                  <a:pt x="8707844" y="5144694"/>
                </a:cubicBezTo>
                <a:cubicBezTo>
                  <a:pt x="8671606" y="5125159"/>
                  <a:pt x="8639142" y="5141599"/>
                  <a:pt x="8596068" y="5136122"/>
                </a:cubicBezTo>
                <a:lnTo>
                  <a:pt x="8525227" y="5150964"/>
                </a:lnTo>
                <a:lnTo>
                  <a:pt x="8510980" y="5145049"/>
                </a:lnTo>
                <a:lnTo>
                  <a:pt x="8506164" y="5142048"/>
                </a:lnTo>
                <a:cubicBezTo>
                  <a:pt x="8502646" y="5140271"/>
                  <a:pt x="8500045" y="5139460"/>
                  <a:pt x="8497965" y="5139310"/>
                </a:cubicBezTo>
                <a:lnTo>
                  <a:pt x="8497591" y="5139489"/>
                </a:lnTo>
                <a:lnTo>
                  <a:pt x="8490246" y="5136439"/>
                </a:lnTo>
                <a:lnTo>
                  <a:pt x="8367179" y="5122397"/>
                </a:lnTo>
                <a:cubicBezTo>
                  <a:pt x="8362021" y="5120372"/>
                  <a:pt x="8357730" y="5120720"/>
                  <a:pt x="8353796" y="5122203"/>
                </a:cubicBezTo>
                <a:lnTo>
                  <a:pt x="8352369" y="5123043"/>
                </a:lnTo>
                <a:lnTo>
                  <a:pt x="8320101" y="5105625"/>
                </a:lnTo>
                <a:lnTo>
                  <a:pt x="8314429" y="5105299"/>
                </a:lnTo>
                <a:lnTo>
                  <a:pt x="8295170" y="5091404"/>
                </a:lnTo>
                <a:lnTo>
                  <a:pt x="8284273" y="5085581"/>
                </a:lnTo>
                <a:lnTo>
                  <a:pt x="8283146" y="5081138"/>
                </a:lnTo>
                <a:cubicBezTo>
                  <a:pt x="8280842" y="5077893"/>
                  <a:pt x="8276148" y="5075245"/>
                  <a:pt x="8266072" y="5073963"/>
                </a:cubicBezTo>
                <a:lnTo>
                  <a:pt x="8263373" y="5074193"/>
                </a:lnTo>
                <a:lnTo>
                  <a:pt x="8252030" y="5064350"/>
                </a:lnTo>
                <a:cubicBezTo>
                  <a:pt x="8248856" y="5060500"/>
                  <a:pt x="8246644" y="5056218"/>
                  <a:pt x="8245831" y="5051358"/>
                </a:cubicBezTo>
                <a:cubicBezTo>
                  <a:pt x="8181824" y="5054265"/>
                  <a:pt x="8147127" y="5020143"/>
                  <a:pt x="8090268" y="5005197"/>
                </a:cubicBezTo>
                <a:cubicBezTo>
                  <a:pt x="8025464" y="4982055"/>
                  <a:pt x="7967067" y="4960819"/>
                  <a:pt x="7905404" y="4963224"/>
                </a:cubicBezTo>
                <a:cubicBezTo>
                  <a:pt x="7835116" y="4948312"/>
                  <a:pt x="7780962" y="4946081"/>
                  <a:pt x="7718741" y="4937509"/>
                </a:cubicBezTo>
                <a:lnTo>
                  <a:pt x="7614343" y="4940980"/>
                </a:lnTo>
                <a:lnTo>
                  <a:pt x="7527539" y="4935152"/>
                </a:lnTo>
                <a:lnTo>
                  <a:pt x="7519567" y="4932599"/>
                </a:lnTo>
                <a:cubicBezTo>
                  <a:pt x="7513989" y="4931260"/>
                  <a:pt x="7510169" y="4930910"/>
                  <a:pt x="7507408" y="4931264"/>
                </a:cubicBezTo>
                <a:lnTo>
                  <a:pt x="7507036" y="4931591"/>
                </a:lnTo>
                <a:lnTo>
                  <a:pt x="7495791" y="4929639"/>
                </a:lnTo>
                <a:cubicBezTo>
                  <a:pt x="7476982" y="4925521"/>
                  <a:pt x="7422524" y="4942937"/>
                  <a:pt x="7405387" y="4937744"/>
                </a:cubicBezTo>
                <a:cubicBezTo>
                  <a:pt x="7374785" y="4940694"/>
                  <a:pt x="7333986" y="4941799"/>
                  <a:pt x="7312176" y="4947339"/>
                </a:cubicBezTo>
                <a:lnTo>
                  <a:pt x="7310849" y="4948781"/>
                </a:lnTo>
                <a:lnTo>
                  <a:pt x="7218556" y="4923532"/>
                </a:lnTo>
                <a:lnTo>
                  <a:pt x="7201098" y="4918982"/>
                </a:lnTo>
                <a:lnTo>
                  <a:pt x="7197000" y="4913624"/>
                </a:lnTo>
                <a:cubicBezTo>
                  <a:pt x="7192108" y="4910101"/>
                  <a:pt x="7184502" y="4907962"/>
                  <a:pt x="7170804" y="4908976"/>
                </a:cubicBezTo>
                <a:lnTo>
                  <a:pt x="7096984" y="4896748"/>
                </a:lnTo>
                <a:cubicBezTo>
                  <a:pt x="7061144" y="4895770"/>
                  <a:pt x="7050185" y="4894793"/>
                  <a:pt x="7018492" y="4897122"/>
                </a:cubicBezTo>
                <a:cubicBezTo>
                  <a:pt x="6937524" y="4886184"/>
                  <a:pt x="6943641" y="4862018"/>
                  <a:pt x="6904142" y="4867616"/>
                </a:cubicBezTo>
                <a:cubicBezTo>
                  <a:pt x="6871918" y="4872824"/>
                  <a:pt x="6787985" y="4853750"/>
                  <a:pt x="6708218" y="4839661"/>
                </a:cubicBezTo>
                <a:cubicBezTo>
                  <a:pt x="6649102" y="4830206"/>
                  <a:pt x="6628102" y="4816105"/>
                  <a:pt x="6549451" y="4810885"/>
                </a:cubicBezTo>
                <a:cubicBezTo>
                  <a:pt x="6472150" y="4766795"/>
                  <a:pt x="6409692" y="4790518"/>
                  <a:pt x="6317556" y="4764085"/>
                </a:cubicBezTo>
                <a:cubicBezTo>
                  <a:pt x="6297547" y="4748563"/>
                  <a:pt x="6209288" y="4765756"/>
                  <a:pt x="6168670" y="4761998"/>
                </a:cubicBezTo>
                <a:cubicBezTo>
                  <a:pt x="6128052" y="4758240"/>
                  <a:pt x="6090536" y="4744692"/>
                  <a:pt x="6073844" y="4741536"/>
                </a:cubicBezTo>
                <a:lnTo>
                  <a:pt x="6068526" y="4743073"/>
                </a:lnTo>
                <a:lnTo>
                  <a:pt x="6048634" y="4742390"/>
                </a:lnTo>
                <a:lnTo>
                  <a:pt x="6041279" y="4750739"/>
                </a:lnTo>
                <a:lnTo>
                  <a:pt x="6010088" y="4755832"/>
                </a:lnTo>
                <a:cubicBezTo>
                  <a:pt x="5998677" y="4756419"/>
                  <a:pt x="5970124" y="4755506"/>
                  <a:pt x="5957373" y="4752188"/>
                </a:cubicBezTo>
                <a:lnTo>
                  <a:pt x="5758915" y="4736496"/>
                </a:lnTo>
                <a:lnTo>
                  <a:pt x="5626957" y="4735473"/>
                </a:lnTo>
                <a:lnTo>
                  <a:pt x="5470902" y="4749493"/>
                </a:lnTo>
                <a:cubicBezTo>
                  <a:pt x="5478131" y="4762521"/>
                  <a:pt x="5439006" y="4748455"/>
                  <a:pt x="5432757" y="4760746"/>
                </a:cubicBezTo>
                <a:cubicBezTo>
                  <a:pt x="5429365" y="4770778"/>
                  <a:pt x="5391824" y="4775462"/>
                  <a:pt x="5381664" y="4778448"/>
                </a:cubicBezTo>
                <a:lnTo>
                  <a:pt x="5261760" y="4798865"/>
                </a:lnTo>
                <a:cubicBezTo>
                  <a:pt x="5251595" y="4799049"/>
                  <a:pt x="5230547" y="4807359"/>
                  <a:pt x="5222959" y="4809989"/>
                </a:cubicBezTo>
                <a:lnTo>
                  <a:pt x="5174657" y="4812979"/>
                </a:lnTo>
                <a:lnTo>
                  <a:pt x="5156551" y="4820202"/>
                </a:lnTo>
                <a:lnTo>
                  <a:pt x="5142595" y="4823602"/>
                </a:lnTo>
                <a:lnTo>
                  <a:pt x="5139593" y="4825703"/>
                </a:lnTo>
                <a:cubicBezTo>
                  <a:pt x="5133873" y="4829743"/>
                  <a:pt x="5128076" y="4833554"/>
                  <a:pt x="5121656" y="4836556"/>
                </a:cubicBezTo>
                <a:cubicBezTo>
                  <a:pt x="5108317" y="4807937"/>
                  <a:pt x="5064853" y="4857373"/>
                  <a:pt x="5065787" y="4829985"/>
                </a:cubicBezTo>
                <a:cubicBezTo>
                  <a:pt x="5028193" y="4841501"/>
                  <a:pt x="5038944" y="4812412"/>
                  <a:pt x="5011510" y="4846366"/>
                </a:cubicBezTo>
                <a:cubicBezTo>
                  <a:pt x="4937023" y="4845983"/>
                  <a:pt x="4916353" y="4832976"/>
                  <a:pt x="4840437" y="4870383"/>
                </a:cubicBezTo>
                <a:cubicBezTo>
                  <a:pt x="4806739" y="4887025"/>
                  <a:pt x="4784106" y="4898171"/>
                  <a:pt x="4762444" y="4898151"/>
                </a:cubicBezTo>
                <a:cubicBezTo>
                  <a:pt x="4741323" y="4902652"/>
                  <a:pt x="4729481" y="4905474"/>
                  <a:pt x="4723182" y="4907166"/>
                </a:cubicBezTo>
                <a:lnTo>
                  <a:pt x="4721173" y="4907914"/>
                </a:lnTo>
                <a:lnTo>
                  <a:pt x="4715524" y="4906639"/>
                </a:lnTo>
                <a:cubicBezTo>
                  <a:pt x="4680148" y="4913595"/>
                  <a:pt x="4524744" y="4914403"/>
                  <a:pt x="4515810" y="4916541"/>
                </a:cubicBezTo>
                <a:cubicBezTo>
                  <a:pt x="4457819" y="4929653"/>
                  <a:pt x="4462659" y="4930394"/>
                  <a:pt x="4428539" y="4927192"/>
                </a:cubicBezTo>
                <a:cubicBezTo>
                  <a:pt x="4423303" y="4923821"/>
                  <a:pt x="4368974" y="4930115"/>
                  <a:pt x="4362872" y="4928538"/>
                </a:cubicBezTo>
                <a:lnTo>
                  <a:pt x="4316962" y="4921923"/>
                </a:lnTo>
                <a:lnTo>
                  <a:pt x="4315106" y="4923264"/>
                </a:lnTo>
                <a:cubicBezTo>
                  <a:pt x="4306123" y="4926635"/>
                  <a:pt x="4299993" y="4926634"/>
                  <a:pt x="4295140" y="4925143"/>
                </a:cubicBezTo>
                <a:lnTo>
                  <a:pt x="4290059" y="4922226"/>
                </a:lnTo>
                <a:lnTo>
                  <a:pt x="4276138" y="4922472"/>
                </a:lnTo>
                <a:lnTo>
                  <a:pt x="4248113" y="4920148"/>
                </a:lnTo>
                <a:lnTo>
                  <a:pt x="4202046" y="4922943"/>
                </a:lnTo>
                <a:cubicBezTo>
                  <a:pt x="4201945" y="4923363"/>
                  <a:pt x="4201842" y="4923782"/>
                  <a:pt x="4201741" y="4924202"/>
                </a:cubicBezTo>
                <a:cubicBezTo>
                  <a:pt x="4200116" y="4927039"/>
                  <a:pt x="4197140" y="4929158"/>
                  <a:pt x="4191245" y="4929836"/>
                </a:cubicBezTo>
                <a:cubicBezTo>
                  <a:pt x="4204212" y="4947125"/>
                  <a:pt x="4161274" y="4945230"/>
                  <a:pt x="4142742" y="4945701"/>
                </a:cubicBezTo>
                <a:cubicBezTo>
                  <a:pt x="4124717" y="4952767"/>
                  <a:pt x="4099099" y="4966347"/>
                  <a:pt x="4083094" y="4972234"/>
                </a:cubicBezTo>
                <a:lnTo>
                  <a:pt x="4074543" y="4973069"/>
                </a:lnTo>
                <a:cubicBezTo>
                  <a:pt x="4074504" y="4973170"/>
                  <a:pt x="4074463" y="4973269"/>
                  <a:pt x="4074424" y="4973368"/>
                </a:cubicBezTo>
                <a:cubicBezTo>
                  <a:pt x="4072678" y="4974152"/>
                  <a:pt x="4069906" y="4974653"/>
                  <a:pt x="4065507" y="4974812"/>
                </a:cubicBezTo>
                <a:lnTo>
                  <a:pt x="4058951" y="4974594"/>
                </a:lnTo>
                <a:lnTo>
                  <a:pt x="4042361" y="4976215"/>
                </a:lnTo>
                <a:lnTo>
                  <a:pt x="4036993" y="4978649"/>
                </a:lnTo>
                <a:lnTo>
                  <a:pt x="4035360" y="4982316"/>
                </a:lnTo>
                <a:lnTo>
                  <a:pt x="4033775" y="4982081"/>
                </a:lnTo>
                <a:cubicBezTo>
                  <a:pt x="4021424" y="4977217"/>
                  <a:pt x="4016874" y="4968841"/>
                  <a:pt x="4004535" y="4994649"/>
                </a:cubicBezTo>
                <a:cubicBezTo>
                  <a:pt x="3976667" y="4987584"/>
                  <a:pt x="3972977" y="5002913"/>
                  <a:pt x="3936843" y="5012106"/>
                </a:cubicBezTo>
                <a:cubicBezTo>
                  <a:pt x="3920506" y="5004382"/>
                  <a:pt x="3908535" y="5009071"/>
                  <a:pt x="3897272" y="5017761"/>
                </a:cubicBezTo>
                <a:cubicBezTo>
                  <a:pt x="3861092" y="5017265"/>
                  <a:pt x="3829628" y="5031135"/>
                  <a:pt x="3789757" y="5037999"/>
                </a:cubicBezTo>
                <a:cubicBezTo>
                  <a:pt x="3741007" y="5052705"/>
                  <a:pt x="3725129" y="5054682"/>
                  <a:pt x="3682510" y="5061922"/>
                </a:cubicBezTo>
                <a:lnTo>
                  <a:pt x="3610032" y="5094193"/>
                </a:lnTo>
                <a:lnTo>
                  <a:pt x="3603852" y="5092831"/>
                </a:lnTo>
                <a:cubicBezTo>
                  <a:pt x="3599580" y="5092212"/>
                  <a:pt x="3596726" y="5092212"/>
                  <a:pt x="3594733" y="5092667"/>
                </a:cubicBezTo>
                <a:lnTo>
                  <a:pt x="3594498" y="5092936"/>
                </a:lnTo>
                <a:lnTo>
                  <a:pt x="3585975" y="5092246"/>
                </a:lnTo>
                <a:cubicBezTo>
                  <a:pt x="3571623" y="5090455"/>
                  <a:pt x="3549389" y="5104654"/>
                  <a:pt x="3536132" y="5101945"/>
                </a:cubicBezTo>
                <a:cubicBezTo>
                  <a:pt x="3513940" y="5106241"/>
                  <a:pt x="3488622" y="5099976"/>
                  <a:pt x="3473220" y="5105606"/>
                </a:cubicBezTo>
                <a:lnTo>
                  <a:pt x="3400725" y="5117654"/>
                </a:lnTo>
                <a:lnTo>
                  <a:pt x="3375935" y="5106247"/>
                </a:lnTo>
                <a:lnTo>
                  <a:pt x="3348219" y="5109860"/>
                </a:lnTo>
                <a:cubicBezTo>
                  <a:pt x="3337206" y="5110533"/>
                  <a:pt x="3327054" y="5111295"/>
                  <a:pt x="3319639" y="5114795"/>
                </a:cubicBezTo>
                <a:lnTo>
                  <a:pt x="3248529" y="5133347"/>
                </a:lnTo>
                <a:lnTo>
                  <a:pt x="3210308" y="5119794"/>
                </a:lnTo>
                <a:cubicBezTo>
                  <a:pt x="3206088" y="5117870"/>
                  <a:pt x="3200152" y="5117326"/>
                  <a:pt x="3190375" y="5119915"/>
                </a:cubicBezTo>
                <a:lnTo>
                  <a:pt x="3188145" y="5121096"/>
                </a:lnTo>
                <a:cubicBezTo>
                  <a:pt x="3182625" y="5119116"/>
                  <a:pt x="3141856" y="5121682"/>
                  <a:pt x="3108596" y="5122416"/>
                </a:cubicBezTo>
                <a:cubicBezTo>
                  <a:pt x="3055968" y="5124842"/>
                  <a:pt x="3048940" y="5117475"/>
                  <a:pt x="2988584" y="5125502"/>
                </a:cubicBezTo>
                <a:cubicBezTo>
                  <a:pt x="2928853" y="5129690"/>
                  <a:pt x="2917951" y="5124649"/>
                  <a:pt x="2876540" y="5133019"/>
                </a:cubicBezTo>
                <a:lnTo>
                  <a:pt x="2626864" y="5133771"/>
                </a:lnTo>
                <a:cubicBezTo>
                  <a:pt x="2562348" y="5111858"/>
                  <a:pt x="2563422" y="5142456"/>
                  <a:pt x="2491422" y="5135486"/>
                </a:cubicBezTo>
                <a:cubicBezTo>
                  <a:pt x="2433091" y="5200962"/>
                  <a:pt x="2455709" y="5160483"/>
                  <a:pt x="2415617" y="5168715"/>
                </a:cubicBezTo>
                <a:lnTo>
                  <a:pt x="2290098" y="5166151"/>
                </a:lnTo>
                <a:cubicBezTo>
                  <a:pt x="2257057" y="5152522"/>
                  <a:pt x="2202458" y="5187690"/>
                  <a:pt x="2161714" y="5169302"/>
                </a:cubicBezTo>
                <a:cubicBezTo>
                  <a:pt x="2122714" y="5172302"/>
                  <a:pt x="2080450" y="5180350"/>
                  <a:pt x="2056089" y="5184144"/>
                </a:cubicBezTo>
                <a:cubicBezTo>
                  <a:pt x="2019828" y="5191108"/>
                  <a:pt x="1978839" y="5203797"/>
                  <a:pt x="1944153" y="5211084"/>
                </a:cubicBezTo>
                <a:cubicBezTo>
                  <a:pt x="1925867" y="5199079"/>
                  <a:pt x="1896027" y="5224183"/>
                  <a:pt x="1847968" y="5227868"/>
                </a:cubicBezTo>
                <a:cubicBezTo>
                  <a:pt x="1827977" y="5213971"/>
                  <a:pt x="1815570" y="5230544"/>
                  <a:pt x="1777083" y="5212267"/>
                </a:cubicBezTo>
                <a:cubicBezTo>
                  <a:pt x="1775439" y="5214216"/>
                  <a:pt x="1773397" y="5216035"/>
                  <a:pt x="1771025" y="5217668"/>
                </a:cubicBezTo>
                <a:cubicBezTo>
                  <a:pt x="1757251" y="5227146"/>
                  <a:pt x="1735528" y="5228402"/>
                  <a:pt x="1722509" y="5220470"/>
                </a:cubicBezTo>
                <a:cubicBezTo>
                  <a:pt x="1691779" y="5208440"/>
                  <a:pt x="1662321" y="5203305"/>
                  <a:pt x="1633941" y="5200774"/>
                </a:cubicBezTo>
                <a:lnTo>
                  <a:pt x="1586145" y="5210184"/>
                </a:lnTo>
                <a:cubicBezTo>
                  <a:pt x="1567948" y="5215416"/>
                  <a:pt x="1545900" y="5226363"/>
                  <a:pt x="1524748" y="5232173"/>
                </a:cubicBezTo>
                <a:cubicBezTo>
                  <a:pt x="1502586" y="5235395"/>
                  <a:pt x="1478013" y="5230993"/>
                  <a:pt x="1459242" y="5245044"/>
                </a:cubicBezTo>
                <a:cubicBezTo>
                  <a:pt x="1421474" y="5260197"/>
                  <a:pt x="1374524" y="5244220"/>
                  <a:pt x="1349457" y="5280705"/>
                </a:cubicBezTo>
                <a:cubicBezTo>
                  <a:pt x="1273276" y="5302389"/>
                  <a:pt x="1121512" y="5336260"/>
                  <a:pt x="1009212" y="5361227"/>
                </a:cubicBezTo>
                <a:cubicBezTo>
                  <a:pt x="939016" y="5373529"/>
                  <a:pt x="866895" y="5370149"/>
                  <a:pt x="808572" y="5377024"/>
                </a:cubicBezTo>
                <a:cubicBezTo>
                  <a:pt x="802823" y="5374184"/>
                  <a:pt x="726016" y="5397963"/>
                  <a:pt x="719549" y="5396991"/>
                </a:cubicBezTo>
                <a:lnTo>
                  <a:pt x="698795" y="5397657"/>
                </a:lnTo>
                <a:cubicBezTo>
                  <a:pt x="689833" y="5401894"/>
                  <a:pt x="683492" y="5402495"/>
                  <a:pt x="678327" y="5401487"/>
                </a:cubicBezTo>
                <a:lnTo>
                  <a:pt x="672784" y="5399085"/>
                </a:lnTo>
                <a:lnTo>
                  <a:pt x="658406" y="5400696"/>
                </a:lnTo>
                <a:lnTo>
                  <a:pt x="629185" y="5401132"/>
                </a:lnTo>
                <a:lnTo>
                  <a:pt x="624558" y="5403782"/>
                </a:lnTo>
                <a:lnTo>
                  <a:pt x="581798" y="5408438"/>
                </a:lnTo>
                <a:cubicBezTo>
                  <a:pt x="581736" y="5408865"/>
                  <a:pt x="581671" y="5409294"/>
                  <a:pt x="581608" y="5409722"/>
                </a:cubicBezTo>
                <a:cubicBezTo>
                  <a:pt x="580204" y="5412704"/>
                  <a:pt x="577331" y="5415106"/>
                  <a:pt x="571299" y="5416358"/>
                </a:cubicBezTo>
                <a:cubicBezTo>
                  <a:pt x="551623" y="5426267"/>
                  <a:pt x="484499" y="5459654"/>
                  <a:pt x="463549" y="5469173"/>
                </a:cubicBezTo>
                <a:cubicBezTo>
                  <a:pt x="453136" y="5470720"/>
                  <a:pt x="449731" y="5472678"/>
                  <a:pt x="445606" y="5473465"/>
                </a:cubicBezTo>
                <a:lnTo>
                  <a:pt x="438799" y="5473893"/>
                </a:lnTo>
                <a:cubicBezTo>
                  <a:pt x="417222" y="5482183"/>
                  <a:pt x="343312" y="5513407"/>
                  <a:pt x="316138" y="5523213"/>
                </a:cubicBezTo>
                <a:cubicBezTo>
                  <a:pt x="298481" y="5517132"/>
                  <a:pt x="286556" y="5522972"/>
                  <a:pt x="275748" y="5532726"/>
                </a:cubicBezTo>
                <a:cubicBezTo>
                  <a:pt x="238274" y="5535784"/>
                  <a:pt x="207076" y="5552679"/>
                  <a:pt x="166496" y="5563424"/>
                </a:cubicBezTo>
                <a:lnTo>
                  <a:pt x="0" y="5629888"/>
                </a:lnTo>
                <a:close/>
              </a:path>
            </a:pathLst>
          </a:custGeom>
        </p:spPr>
      </p:pic>
    </p:spTree>
    <p:extLst>
      <p:ext uri="{BB962C8B-B14F-4D97-AF65-F5344CB8AC3E}">
        <p14:creationId xmlns:p14="http://schemas.microsoft.com/office/powerpoint/2010/main" val="1432306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5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1500"/>
                                  </p:stCondLst>
                                  <p:iterate>
                                    <p:tmPct val="10000"/>
                                  </p:iterate>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7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DEB2E8C4-C3E7-4048-A43D-9859510CFA9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mc:AlternateContent xmlns:mc="http://schemas.openxmlformats.org/markup-compatibility/2006" xmlns:p14="http://schemas.microsoft.com/office/powerpoint/2010/main">
        <mc:Choice Requires="p14">
          <p:contentPart p14:bwMode="auto" r:id="rId3">
            <p14:nvContentPartPr>
              <p14:cNvPr id="19" name="Ink 18">
                <a:extLst>
                  <a:ext uri="{FF2B5EF4-FFF2-40B4-BE49-F238E27FC236}">
                    <a16:creationId xmlns:a16="http://schemas.microsoft.com/office/drawing/2014/main" id="{24D29CCB-7956-4E3E-8880-304085F04BF4}"/>
                  </a:ext>
                  <a:ext uri="{C183D7F6-B498-43B3-948B-1728B52AA6E4}">
                    <adec:decorative xmlns:adec="http://schemas.microsoft.com/office/drawing/2017/decorative" val="1"/>
                  </a:ext>
                </a:extLst>
              </p14:cNvPr>
              <p14:cNvContentPartPr>
                <a14:cpLocks xmlns:a14="http://schemas.microsoft.com/office/drawing/2010/main" noGrp="1" noRot="1" noChangeAspect="1" noMove="1" noResize="1" noEditPoints="1" noAdjustHandles="1" noChangeArrowheads="1" noChangeShapeType="1"/>
              </p14:cNvContentPartPr>
              <p14:nvPr>
                <p:extLst>
                  <p:ext uri="{386F3935-93C4-4BCD-93E2-E3B085C9AB24}">
                    <p16:designElem xmlns:p16="http://schemas.microsoft.com/office/powerpoint/2015/main" val="1"/>
                  </p:ext>
                </p:extLst>
              </p14:nvPr>
            </p14:nvContentPartPr>
            <p14:xfrm>
              <a:off x="12490710" y="6342652"/>
              <a:ext cx="360" cy="360"/>
            </p14:xfrm>
          </p:contentPart>
        </mc:Choice>
        <mc:Fallback xmlns="">
          <p:pic>
            <p:nvPicPr>
              <p:cNvPr id="19" name="Ink 18">
                <a:extLst>
                  <a:ext uri="{FF2B5EF4-FFF2-40B4-BE49-F238E27FC236}">
                    <a16:creationId xmlns:a16="http://schemas.microsoft.com/office/drawing/2014/main" id="{24D29CCB-7956-4E3E-8880-304085F04BF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p:cNvPicPr>
              <p:nvPr/>
            </p:nvPicPr>
            <p:blipFill>
              <a:blip r:embed="rId4"/>
              <a:stretch>
                <a:fillRect/>
              </a:stretch>
            </p:blipFill>
            <p:spPr>
              <a:xfrm>
                <a:off x="12481710" y="6333652"/>
                <a:ext cx="18000" cy="18000"/>
              </a:xfrm>
              <a:prstGeom prst="rect">
                <a:avLst/>
              </a:prstGeom>
            </p:spPr>
          </p:pic>
        </mc:Fallback>
      </mc:AlternateContent>
      <p:sp useBgFill="1">
        <p:nvSpPr>
          <p:cNvPr id="21" name="Rectangle 20">
            <a:extLst>
              <a:ext uri="{FF2B5EF4-FFF2-40B4-BE49-F238E27FC236}">
                <a16:creationId xmlns:a16="http://schemas.microsoft.com/office/drawing/2014/main" id="{A326A41B-8A19-487E-BD55-01167CF7FF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CC4807F2-B5F4-4832-B9EC-C96C9CBDE3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767014" flipH="1">
            <a:off x="2774100" y="-1894523"/>
            <a:ext cx="7170758" cy="12352700"/>
          </a:xfrm>
          <a:custGeom>
            <a:avLst/>
            <a:gdLst>
              <a:gd name="connsiteX0" fmla="*/ 0 w 7170758"/>
              <a:gd name="connsiteY0" fmla="*/ 11492330 h 12352700"/>
              <a:gd name="connsiteX1" fmla="*/ 5168943 w 7170758"/>
              <a:gd name="connsiteY1" fmla="*/ 12352700 h 12352700"/>
              <a:gd name="connsiteX2" fmla="*/ 7170758 w 7170758"/>
              <a:gd name="connsiteY2" fmla="*/ 326163 h 12352700"/>
              <a:gd name="connsiteX3" fmla="*/ 5211229 w 7170758"/>
              <a:gd name="connsiteY3" fmla="*/ 0 h 12352700"/>
              <a:gd name="connsiteX4" fmla="*/ 5211235 w 7170758"/>
              <a:gd name="connsiteY4" fmla="*/ 303 h 12352700"/>
              <a:gd name="connsiteX5" fmla="*/ 5125744 w 7170758"/>
              <a:gd name="connsiteY5" fmla="*/ 311331 h 12352700"/>
              <a:gd name="connsiteX6" fmla="*/ 5095471 w 7170758"/>
              <a:gd name="connsiteY6" fmla="*/ 495519 h 12352700"/>
              <a:gd name="connsiteX7" fmla="*/ 4977060 w 7170758"/>
              <a:gd name="connsiteY7" fmla="*/ 703611 h 12352700"/>
              <a:gd name="connsiteX8" fmla="*/ 4677999 w 7170758"/>
              <a:gd name="connsiteY8" fmla="*/ 1006806 h 12352700"/>
              <a:gd name="connsiteX9" fmla="*/ 4244694 w 7170758"/>
              <a:gd name="connsiteY9" fmla="*/ 1470023 h 12352700"/>
              <a:gd name="connsiteX10" fmla="*/ 3856538 w 7170758"/>
              <a:gd name="connsiteY10" fmla="*/ 1888990 h 12352700"/>
              <a:gd name="connsiteX11" fmla="*/ 3127512 w 7170758"/>
              <a:gd name="connsiteY11" fmla="*/ 2519154 h 12352700"/>
              <a:gd name="connsiteX12" fmla="*/ 3094826 w 7170758"/>
              <a:gd name="connsiteY12" fmla="*/ 2611193 h 12352700"/>
              <a:gd name="connsiteX13" fmla="*/ 2855076 w 7170758"/>
              <a:gd name="connsiteY13" fmla="*/ 2868261 h 12352700"/>
              <a:gd name="connsiteX14" fmla="*/ 2795079 w 7170758"/>
              <a:gd name="connsiteY14" fmla="*/ 2952760 h 12352700"/>
              <a:gd name="connsiteX15" fmla="*/ 2687974 w 7170758"/>
              <a:gd name="connsiteY15" fmla="*/ 3125862 h 12352700"/>
              <a:gd name="connsiteX16" fmla="*/ 2632520 w 7170758"/>
              <a:gd name="connsiteY16" fmla="*/ 3207520 h 12352700"/>
              <a:gd name="connsiteX17" fmla="*/ 2523917 w 7170758"/>
              <a:gd name="connsiteY17" fmla="*/ 3672581 h 12352700"/>
              <a:gd name="connsiteX18" fmla="*/ 2362484 w 7170758"/>
              <a:gd name="connsiteY18" fmla="*/ 3932467 h 12352700"/>
              <a:gd name="connsiteX19" fmla="*/ 2186680 w 7170758"/>
              <a:gd name="connsiteY19" fmla="*/ 4370763 h 12352700"/>
              <a:gd name="connsiteX20" fmla="*/ 1867435 w 7170758"/>
              <a:gd name="connsiteY20" fmla="*/ 4811101 h 12352700"/>
              <a:gd name="connsiteX21" fmla="*/ 1731209 w 7170758"/>
              <a:gd name="connsiteY21" fmla="*/ 5348227 h 12352700"/>
              <a:gd name="connsiteX22" fmla="*/ 1619001 w 7170758"/>
              <a:gd name="connsiteY22" fmla="*/ 5913848 h 12352700"/>
              <a:gd name="connsiteX23" fmla="*/ 1583307 w 7170758"/>
              <a:gd name="connsiteY23" fmla="*/ 6077361 h 12352700"/>
              <a:gd name="connsiteX24" fmla="*/ 1545954 w 7170758"/>
              <a:gd name="connsiteY24" fmla="*/ 6106863 h 12352700"/>
              <a:gd name="connsiteX25" fmla="*/ 1528197 w 7170758"/>
              <a:gd name="connsiteY25" fmla="*/ 6216490 h 12352700"/>
              <a:gd name="connsiteX26" fmla="*/ 1478443 w 7170758"/>
              <a:gd name="connsiteY26" fmla="*/ 6316412 h 12352700"/>
              <a:gd name="connsiteX27" fmla="*/ 1444911 w 7170758"/>
              <a:gd name="connsiteY27" fmla="*/ 6471242 h 12352700"/>
              <a:gd name="connsiteX28" fmla="*/ 1450295 w 7170758"/>
              <a:gd name="connsiteY28" fmla="*/ 6727118 h 12352700"/>
              <a:gd name="connsiteX29" fmla="*/ 1417057 w 7170758"/>
              <a:gd name="connsiteY29" fmla="*/ 6823660 h 12352700"/>
              <a:gd name="connsiteX30" fmla="*/ 1422686 w 7170758"/>
              <a:gd name="connsiteY30" fmla="*/ 6883251 h 12352700"/>
              <a:gd name="connsiteX31" fmla="*/ 1396910 w 7170758"/>
              <a:gd name="connsiteY31" fmla="*/ 6885269 h 12352700"/>
              <a:gd name="connsiteX32" fmla="*/ 1335463 w 7170758"/>
              <a:gd name="connsiteY32" fmla="*/ 7015122 h 12352700"/>
              <a:gd name="connsiteX33" fmla="*/ 1328526 w 7170758"/>
              <a:gd name="connsiteY33" fmla="*/ 7038791 h 12352700"/>
              <a:gd name="connsiteX34" fmla="*/ 1219997 w 7170758"/>
              <a:gd name="connsiteY34" fmla="*/ 7155969 h 12352700"/>
              <a:gd name="connsiteX35" fmla="*/ 1177561 w 7170758"/>
              <a:gd name="connsiteY35" fmla="*/ 7235011 h 12352700"/>
              <a:gd name="connsiteX36" fmla="*/ 1134805 w 7170758"/>
              <a:gd name="connsiteY36" fmla="*/ 7276857 h 12352700"/>
              <a:gd name="connsiteX37" fmla="*/ 1028219 w 7170758"/>
              <a:gd name="connsiteY37" fmla="*/ 7464365 h 12352700"/>
              <a:gd name="connsiteX38" fmla="*/ 836389 w 7170758"/>
              <a:gd name="connsiteY38" fmla="*/ 8000885 h 12352700"/>
              <a:gd name="connsiteX39" fmla="*/ 622220 w 7170758"/>
              <a:gd name="connsiteY39" fmla="*/ 8683581 h 12352700"/>
              <a:gd name="connsiteX40" fmla="*/ 460982 w 7170758"/>
              <a:gd name="connsiteY40" fmla="*/ 9287993 h 12352700"/>
              <a:gd name="connsiteX41" fmla="*/ 402314 w 7170758"/>
              <a:gd name="connsiteY41" fmla="*/ 9561249 h 12352700"/>
              <a:gd name="connsiteX42" fmla="*/ 422044 w 7170758"/>
              <a:gd name="connsiteY42" fmla="*/ 9833547 h 12352700"/>
              <a:gd name="connsiteX43" fmla="*/ 335400 w 7170758"/>
              <a:gd name="connsiteY43" fmla="*/ 10072328 h 12352700"/>
              <a:gd name="connsiteX44" fmla="*/ 286060 w 7170758"/>
              <a:gd name="connsiteY44" fmla="*/ 10405104 h 12352700"/>
              <a:gd name="connsiteX45" fmla="*/ 256438 w 7170758"/>
              <a:gd name="connsiteY45" fmla="*/ 10653704 h 12352700"/>
              <a:gd name="connsiteX46" fmla="*/ 123859 w 7170758"/>
              <a:gd name="connsiteY46" fmla="*/ 11011991 h 12352700"/>
              <a:gd name="connsiteX47" fmla="*/ 21278 w 7170758"/>
              <a:gd name="connsiteY47" fmla="*/ 11435242 h 12352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7170758" h="12352700">
                <a:moveTo>
                  <a:pt x="0" y="11492330"/>
                </a:moveTo>
                <a:lnTo>
                  <a:pt x="5168943" y="12352700"/>
                </a:lnTo>
                <a:lnTo>
                  <a:pt x="7170758" y="326163"/>
                </a:lnTo>
                <a:lnTo>
                  <a:pt x="5211229" y="0"/>
                </a:lnTo>
                <a:lnTo>
                  <a:pt x="5211235" y="303"/>
                </a:lnTo>
                <a:cubicBezTo>
                  <a:pt x="5203560" y="95753"/>
                  <a:pt x="5143829" y="211768"/>
                  <a:pt x="5125744" y="311331"/>
                </a:cubicBezTo>
                <a:cubicBezTo>
                  <a:pt x="5093603" y="339913"/>
                  <a:pt x="5120276" y="482584"/>
                  <a:pt x="5095471" y="495519"/>
                </a:cubicBezTo>
                <a:lnTo>
                  <a:pt x="4977060" y="703611"/>
                </a:lnTo>
                <a:cubicBezTo>
                  <a:pt x="4865323" y="753837"/>
                  <a:pt x="4800060" y="879070"/>
                  <a:pt x="4677999" y="1006806"/>
                </a:cubicBezTo>
                <a:cubicBezTo>
                  <a:pt x="4555937" y="1134541"/>
                  <a:pt x="4668490" y="1278227"/>
                  <a:pt x="4244694" y="1470023"/>
                </a:cubicBezTo>
                <a:cubicBezTo>
                  <a:pt x="4245043" y="1506282"/>
                  <a:pt x="3912530" y="1750749"/>
                  <a:pt x="3856538" y="1888990"/>
                </a:cubicBezTo>
                <a:cubicBezTo>
                  <a:pt x="3670340" y="2063845"/>
                  <a:pt x="3254463" y="2398787"/>
                  <a:pt x="3127512" y="2519154"/>
                </a:cubicBezTo>
                <a:cubicBezTo>
                  <a:pt x="3129397" y="2529744"/>
                  <a:pt x="3094953" y="2599059"/>
                  <a:pt x="3094826" y="2611193"/>
                </a:cubicBezTo>
                <a:cubicBezTo>
                  <a:pt x="3049419" y="2669377"/>
                  <a:pt x="2905034" y="2811333"/>
                  <a:pt x="2855076" y="2868261"/>
                </a:cubicBezTo>
                <a:lnTo>
                  <a:pt x="2795079" y="2952760"/>
                </a:lnTo>
                <a:lnTo>
                  <a:pt x="2687974" y="3125862"/>
                </a:lnTo>
                <a:cubicBezTo>
                  <a:pt x="2663305" y="3169585"/>
                  <a:pt x="2657128" y="3166132"/>
                  <a:pt x="2632520" y="3207520"/>
                </a:cubicBezTo>
                <a:cubicBezTo>
                  <a:pt x="2589290" y="3305569"/>
                  <a:pt x="2565957" y="3559539"/>
                  <a:pt x="2523917" y="3672581"/>
                </a:cubicBezTo>
                <a:cubicBezTo>
                  <a:pt x="2475250" y="3769614"/>
                  <a:pt x="2448722" y="3875203"/>
                  <a:pt x="2362484" y="3932467"/>
                </a:cubicBezTo>
                <a:cubicBezTo>
                  <a:pt x="2287649" y="4118638"/>
                  <a:pt x="2244627" y="4200905"/>
                  <a:pt x="2186680" y="4370763"/>
                </a:cubicBezTo>
                <a:cubicBezTo>
                  <a:pt x="2139211" y="4407041"/>
                  <a:pt x="1868585" y="4743432"/>
                  <a:pt x="1867435" y="4811101"/>
                </a:cubicBezTo>
                <a:cubicBezTo>
                  <a:pt x="1858074" y="4965582"/>
                  <a:pt x="1789128" y="5181431"/>
                  <a:pt x="1731209" y="5348227"/>
                </a:cubicBezTo>
                <a:cubicBezTo>
                  <a:pt x="1678725" y="5548329"/>
                  <a:pt x="1647453" y="5785122"/>
                  <a:pt x="1619001" y="5913848"/>
                </a:cubicBezTo>
                <a:lnTo>
                  <a:pt x="1583307" y="6077361"/>
                </a:lnTo>
                <a:cubicBezTo>
                  <a:pt x="1574048" y="6091111"/>
                  <a:pt x="1548598" y="6098191"/>
                  <a:pt x="1545954" y="6106863"/>
                </a:cubicBezTo>
                <a:cubicBezTo>
                  <a:pt x="1546011" y="6107425"/>
                  <a:pt x="1528140" y="6215927"/>
                  <a:pt x="1528197" y="6216490"/>
                </a:cubicBezTo>
                <a:lnTo>
                  <a:pt x="1478443" y="6316412"/>
                </a:lnTo>
                <a:cubicBezTo>
                  <a:pt x="1447990" y="6363483"/>
                  <a:pt x="1475408" y="6430984"/>
                  <a:pt x="1444911" y="6471242"/>
                </a:cubicBezTo>
                <a:cubicBezTo>
                  <a:pt x="1456990" y="6560649"/>
                  <a:pt x="1377193" y="6654482"/>
                  <a:pt x="1450295" y="6727118"/>
                </a:cubicBezTo>
                <a:cubicBezTo>
                  <a:pt x="1411019" y="6784157"/>
                  <a:pt x="1364347" y="6785087"/>
                  <a:pt x="1417057" y="6823660"/>
                </a:cubicBezTo>
                <a:cubicBezTo>
                  <a:pt x="1405315" y="6844158"/>
                  <a:pt x="1422125" y="6865796"/>
                  <a:pt x="1422686" y="6883251"/>
                </a:cubicBezTo>
                <a:lnTo>
                  <a:pt x="1396910" y="6885269"/>
                </a:lnTo>
                <a:lnTo>
                  <a:pt x="1335463" y="7015122"/>
                </a:lnTo>
                <a:lnTo>
                  <a:pt x="1328526" y="7038791"/>
                </a:lnTo>
                <a:lnTo>
                  <a:pt x="1219997" y="7155969"/>
                </a:lnTo>
                <a:lnTo>
                  <a:pt x="1177561" y="7235011"/>
                </a:lnTo>
                <a:lnTo>
                  <a:pt x="1134805" y="7276857"/>
                </a:lnTo>
                <a:cubicBezTo>
                  <a:pt x="1119396" y="7287915"/>
                  <a:pt x="1091781" y="7440510"/>
                  <a:pt x="1028219" y="7464365"/>
                </a:cubicBezTo>
                <a:cubicBezTo>
                  <a:pt x="952823" y="7805496"/>
                  <a:pt x="904055" y="7797682"/>
                  <a:pt x="836389" y="8000885"/>
                </a:cubicBezTo>
                <a:cubicBezTo>
                  <a:pt x="768723" y="8204089"/>
                  <a:pt x="809532" y="8271839"/>
                  <a:pt x="622220" y="8683581"/>
                </a:cubicBezTo>
                <a:cubicBezTo>
                  <a:pt x="531001" y="8931494"/>
                  <a:pt x="502217" y="9138841"/>
                  <a:pt x="460982" y="9287993"/>
                </a:cubicBezTo>
                <a:cubicBezTo>
                  <a:pt x="453369" y="9330524"/>
                  <a:pt x="381421" y="9527208"/>
                  <a:pt x="402314" y="9561249"/>
                </a:cubicBezTo>
                <a:cubicBezTo>
                  <a:pt x="424751" y="9610363"/>
                  <a:pt x="377317" y="9830548"/>
                  <a:pt x="422044" y="9833547"/>
                </a:cubicBezTo>
                <a:cubicBezTo>
                  <a:pt x="355384" y="9910733"/>
                  <a:pt x="345831" y="9980565"/>
                  <a:pt x="335400" y="10072328"/>
                </a:cubicBezTo>
                <a:cubicBezTo>
                  <a:pt x="275882" y="10128993"/>
                  <a:pt x="336909" y="10221314"/>
                  <a:pt x="286060" y="10405104"/>
                </a:cubicBezTo>
                <a:cubicBezTo>
                  <a:pt x="252193" y="10514340"/>
                  <a:pt x="283472" y="10552556"/>
                  <a:pt x="256438" y="10653704"/>
                </a:cubicBezTo>
                <a:cubicBezTo>
                  <a:pt x="229405" y="10754852"/>
                  <a:pt x="164391" y="10971035"/>
                  <a:pt x="123859" y="11011991"/>
                </a:cubicBezTo>
                <a:cubicBezTo>
                  <a:pt x="58538" y="11240530"/>
                  <a:pt x="69534" y="11294698"/>
                  <a:pt x="21278" y="11435242"/>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Otsikko 1">
            <a:extLst>
              <a:ext uri="{FF2B5EF4-FFF2-40B4-BE49-F238E27FC236}">
                <a16:creationId xmlns:a16="http://schemas.microsoft.com/office/drawing/2014/main" id="{129EA879-C6AA-49B6-A3B0-026E12DECD8D}"/>
              </a:ext>
            </a:extLst>
          </p:cNvPr>
          <p:cNvSpPr>
            <a:spLocks noGrp="1"/>
          </p:cNvSpPr>
          <p:nvPr>
            <p:ph type="title"/>
          </p:nvPr>
        </p:nvSpPr>
        <p:spPr>
          <a:xfrm>
            <a:off x="1050877" y="615950"/>
            <a:ext cx="10133463" cy="1212850"/>
          </a:xfrm>
        </p:spPr>
        <p:txBody>
          <a:bodyPr vert="horz" lIns="91440" tIns="45720" rIns="91440" bIns="45720" rtlCol="0" anchor="ctr">
            <a:normAutofit/>
          </a:bodyPr>
          <a:lstStyle/>
          <a:p>
            <a:r>
              <a:rPr lang="en-US" dirty="0"/>
              <a:t>The Finnish Trade Secrets Act 595/2018 </a:t>
            </a:r>
          </a:p>
        </p:txBody>
      </p:sp>
      <p:sp>
        <p:nvSpPr>
          <p:cNvPr id="25" name="Freeform: Shape 24">
            <a:extLst>
              <a:ext uri="{FF2B5EF4-FFF2-40B4-BE49-F238E27FC236}">
                <a16:creationId xmlns:a16="http://schemas.microsoft.com/office/drawing/2014/main" id="{42DD9C40-A2FD-4448-A65D-7D76177E13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2548" y="2135875"/>
            <a:ext cx="3710992" cy="3931293"/>
          </a:xfrm>
          <a:custGeom>
            <a:avLst/>
            <a:gdLst>
              <a:gd name="connsiteX0" fmla="*/ 0 w 2400300"/>
              <a:gd name="connsiteY0" fmla="*/ 0 h 2400300"/>
              <a:gd name="connsiteX1" fmla="*/ 2400300 w 2400300"/>
              <a:gd name="connsiteY1" fmla="*/ 0 h 2400300"/>
              <a:gd name="connsiteX2" fmla="*/ 2400300 w 2400300"/>
              <a:gd name="connsiteY2" fmla="*/ 2400300 h 2400300"/>
              <a:gd name="connsiteX3" fmla="*/ 0 w 24003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2400300" h="2400300">
                <a:moveTo>
                  <a:pt x="0" y="0"/>
                </a:moveTo>
                <a:lnTo>
                  <a:pt x="2400300" y="0"/>
                </a:lnTo>
                <a:lnTo>
                  <a:pt x="2400300" y="2400300"/>
                </a:lnTo>
                <a:lnTo>
                  <a:pt x="0" y="2400300"/>
                </a:lnTo>
                <a:close/>
              </a:path>
            </a:pathLst>
          </a:custGeom>
          <a:solidFill>
            <a:srgbClr val="FFFFFF"/>
          </a:solidFill>
          <a:ln>
            <a:noFill/>
          </a:ln>
          <a:effectLst>
            <a:outerShdw blurRad="381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7" name="Sisällön paikkamerkki 6" descr="Muotisuunnittelijat työskentelemässä yhdessä studiossaan">
            <a:extLst>
              <a:ext uri="{FF2B5EF4-FFF2-40B4-BE49-F238E27FC236}">
                <a16:creationId xmlns:a16="http://schemas.microsoft.com/office/drawing/2014/main" id="{DC3771C5-1702-4D47-928C-68D60F59A653}"/>
              </a:ext>
            </a:extLst>
          </p:cNvPr>
          <p:cNvPicPr>
            <a:picLocks noGrp="1" noChangeAspect="1"/>
          </p:cNvPicPr>
          <p:nvPr>
            <p:ph sz="half" idx="2"/>
          </p:nvPr>
        </p:nvPicPr>
        <p:blipFill>
          <a:blip r:embed="rId5">
            <a:extLst>
              <a:ext uri="{28A0092B-C50C-407E-A947-70E740481C1C}">
                <a14:useLocalDpi xmlns:a14="http://schemas.microsoft.com/office/drawing/2010/main" val="0"/>
              </a:ext>
            </a:extLst>
          </a:blip>
          <a:stretch>
            <a:fillRect/>
          </a:stretch>
        </p:blipFill>
        <p:spPr>
          <a:xfrm>
            <a:off x="1260142" y="3002596"/>
            <a:ext cx="3323830" cy="2218656"/>
          </a:xfrm>
          <a:prstGeom prst="rect">
            <a:avLst/>
          </a:prstGeom>
        </p:spPr>
      </p:pic>
      <p:sp>
        <p:nvSpPr>
          <p:cNvPr id="3" name="Sisällön paikkamerkki 2">
            <a:extLst>
              <a:ext uri="{FF2B5EF4-FFF2-40B4-BE49-F238E27FC236}">
                <a16:creationId xmlns:a16="http://schemas.microsoft.com/office/drawing/2014/main" id="{A52C7D59-02C2-43D3-A3C9-C0BFE4597E06}"/>
              </a:ext>
            </a:extLst>
          </p:cNvPr>
          <p:cNvSpPr>
            <a:spLocks noGrp="1"/>
          </p:cNvSpPr>
          <p:nvPr>
            <p:ph sz="half" idx="1"/>
          </p:nvPr>
        </p:nvSpPr>
        <p:spPr>
          <a:xfrm>
            <a:off x="5288508" y="2534781"/>
            <a:ext cx="5643350" cy="3751719"/>
          </a:xfrm>
        </p:spPr>
        <p:txBody>
          <a:bodyPr vert="horz" lIns="91440" tIns="45720" rIns="91440" bIns="45720" rtlCol="0" anchor="ctr">
            <a:normAutofit/>
          </a:bodyPr>
          <a:lstStyle/>
          <a:p>
            <a:pPr marL="342900" indent="-342900" fontAlgn="base">
              <a:lnSpc>
                <a:spcPct val="90000"/>
              </a:lnSpc>
            </a:pPr>
            <a:r>
              <a:rPr lang="en-US" sz="1400" dirty="0"/>
              <a:t>A trade secret </a:t>
            </a:r>
            <a:r>
              <a:rPr lang="en-US" sz="1400" dirty="0">
                <a:solidFill>
                  <a:srgbClr val="FF0000"/>
                </a:solidFill>
              </a:rPr>
              <a:t>may not be unlawfully obtained </a:t>
            </a:r>
            <a:r>
              <a:rPr lang="en-US" sz="1400" dirty="0"/>
              <a:t>or attempted to be obtained. The acquisition of a trade secret is unlawful if it takes place:</a:t>
            </a:r>
          </a:p>
          <a:p>
            <a:pPr marL="342900" indent="-342900" fontAlgn="base">
              <a:lnSpc>
                <a:spcPct val="90000"/>
              </a:lnSpc>
            </a:pPr>
            <a:r>
              <a:rPr lang="en-US" sz="1400" dirty="0"/>
              <a:t>1) by seizure;</a:t>
            </a:r>
          </a:p>
          <a:p>
            <a:pPr marL="342900" indent="-342900" fontAlgn="base">
              <a:lnSpc>
                <a:spcPct val="90000"/>
              </a:lnSpc>
            </a:pPr>
            <a:r>
              <a:rPr lang="en-US" sz="1400" dirty="0"/>
              <a:t>2) by unauthorized copying, reproduction, detection or other processing of documents, objects, materials, substances or electronic files of the holder of a trade secret which contain a trade secret or from which the trade secret may be derived; or</a:t>
            </a:r>
          </a:p>
          <a:p>
            <a:pPr marL="342900" indent="-342900" fontAlgn="base">
              <a:lnSpc>
                <a:spcPct val="90000"/>
              </a:lnSpc>
            </a:pPr>
            <a:r>
              <a:rPr lang="en-US" sz="1400" dirty="0"/>
              <a:t>3) proceedings other than those referred to in subsection 1 or 2 which are </a:t>
            </a:r>
            <a:r>
              <a:rPr lang="en-US" sz="1400" dirty="0">
                <a:solidFill>
                  <a:srgbClr val="FF0000"/>
                </a:solidFill>
              </a:rPr>
              <a:t>contrary to good business practice</a:t>
            </a:r>
            <a:r>
              <a:rPr lang="en-US" sz="1400" dirty="0"/>
              <a:t>.</a:t>
            </a:r>
          </a:p>
          <a:p>
            <a:pPr marL="342900" indent="-342900" fontAlgn="base">
              <a:lnSpc>
                <a:spcPct val="90000"/>
              </a:lnSpc>
            </a:pPr>
            <a:r>
              <a:rPr lang="en-US" sz="1400" dirty="0"/>
              <a:t>The acquisition of a trade secret is also unlawful if, when acquiring the trade secret, the person </a:t>
            </a:r>
            <a:r>
              <a:rPr lang="en-US" sz="1400" dirty="0">
                <a:solidFill>
                  <a:srgbClr val="FF0000"/>
                </a:solidFill>
              </a:rPr>
              <a:t>knew or should have known </a:t>
            </a:r>
            <a:r>
              <a:rPr lang="en-US" sz="1400" dirty="0"/>
              <a:t>that the trade secret was obtained directly or indirectly from the person who unlawfully used or disclosed the trade secret.</a:t>
            </a:r>
            <a:endParaRPr lang="en-US" sz="1400" b="0" i="0" dirty="0">
              <a:effectLst/>
            </a:endParaRPr>
          </a:p>
        </p:txBody>
      </p:sp>
      <p:sp>
        <p:nvSpPr>
          <p:cNvPr id="12" name="Footer Placeholder 4">
            <a:extLst>
              <a:ext uri="{FF2B5EF4-FFF2-40B4-BE49-F238E27FC236}">
                <a16:creationId xmlns:a16="http://schemas.microsoft.com/office/drawing/2014/main" id="{F3F701FC-C9E9-4714-8423-FD5B5EA6A975}"/>
              </a:ext>
            </a:extLst>
          </p:cNvPr>
          <p:cNvSpPr>
            <a:spLocks noGrp="1"/>
          </p:cNvSpPr>
          <p:nvPr>
            <p:ph type="ftr" sz="quarter" idx="11"/>
          </p:nvPr>
        </p:nvSpPr>
        <p:spPr>
          <a:xfrm rot="5400000">
            <a:off x="10451592" y="1408176"/>
            <a:ext cx="2770499" cy="365125"/>
          </a:xfrm>
        </p:spPr>
        <p:txBody>
          <a:bodyPr vert="horz" lIns="91440" tIns="45720" rIns="91440" bIns="45720" rtlCol="0" anchor="ctr">
            <a:normAutofit/>
          </a:bodyPr>
          <a:lstStyle/>
          <a:p>
            <a:pPr>
              <a:spcAft>
                <a:spcPts val="600"/>
              </a:spcAft>
              <a:defRPr/>
            </a:pPr>
            <a:r>
              <a:rPr lang="en-US" kern="1200" cap="all" spc="300" baseline="0">
                <a:solidFill>
                  <a:schemeClr val="tx1">
                    <a:lumMod val="85000"/>
                    <a:lumOff val="15000"/>
                  </a:schemeClr>
                </a:solidFill>
                <a:latin typeface="+mn-lt"/>
                <a:ea typeface="+mn-ea"/>
                <a:cs typeface="+mn-cs"/>
              </a:rPr>
              <a:t>Financial Law Lecture 7</a:t>
            </a:r>
          </a:p>
        </p:txBody>
      </p:sp>
      <p:sp>
        <p:nvSpPr>
          <p:cNvPr id="5" name="Dian numeron paikkamerkki 4">
            <a:extLst>
              <a:ext uri="{FF2B5EF4-FFF2-40B4-BE49-F238E27FC236}">
                <a16:creationId xmlns:a16="http://schemas.microsoft.com/office/drawing/2014/main" id="{F32679D2-5FCA-449F-83AF-75025C1B0409}"/>
              </a:ext>
            </a:extLst>
          </p:cNvPr>
          <p:cNvSpPr>
            <a:spLocks noGrp="1"/>
          </p:cNvSpPr>
          <p:nvPr>
            <p:ph type="sldNum" sz="quarter" idx="12"/>
          </p:nvPr>
        </p:nvSpPr>
        <p:spPr>
          <a:xfrm>
            <a:off x="11558016" y="3136392"/>
            <a:ext cx="545911" cy="580029"/>
          </a:xfrm>
        </p:spPr>
        <p:txBody>
          <a:bodyPr vert="horz" lIns="91440" tIns="45720" rIns="91440" bIns="45720" rtlCol="0" anchor="ctr">
            <a:normAutofit/>
          </a:bodyPr>
          <a:lstStyle/>
          <a:p>
            <a:pPr>
              <a:spcAft>
                <a:spcPts val="600"/>
              </a:spcAft>
            </a:pPr>
            <a:fld id="{27BE59C1-2B67-4F0B-8AA5-440A46C30A05}" type="slidenum">
              <a:rPr lang="en-US" altLang="fi-FI" smtClean="0"/>
              <a:pPr>
                <a:spcAft>
                  <a:spcPts val="600"/>
                </a:spcAft>
              </a:pPr>
              <a:t>10</a:t>
            </a:fld>
            <a:endParaRPr lang="en-US" altLang="fi-FI"/>
          </a:p>
        </p:txBody>
      </p:sp>
    </p:spTree>
    <p:extLst>
      <p:ext uri="{BB962C8B-B14F-4D97-AF65-F5344CB8AC3E}">
        <p14:creationId xmlns:p14="http://schemas.microsoft.com/office/powerpoint/2010/main" val="1176599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1"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473EEC2E-9514-4997-95D4-21569BD45808}"/>
              </a:ext>
            </a:extLst>
          </p:cNvPr>
          <p:cNvSpPr>
            <a:spLocks noGrp="1"/>
          </p:cNvSpPr>
          <p:nvPr>
            <p:ph type="ctrTitle"/>
          </p:nvPr>
        </p:nvSpPr>
        <p:spPr/>
        <p:txBody>
          <a:bodyPr/>
          <a:lstStyle/>
          <a:p>
            <a:pPr algn="ctr"/>
            <a:r>
              <a:rPr lang="fi-FI" dirty="0" err="1"/>
              <a:t>Unlawful</a:t>
            </a:r>
            <a:r>
              <a:rPr lang="fi-FI" dirty="0"/>
              <a:t> </a:t>
            </a:r>
            <a:r>
              <a:rPr lang="fi-FI" dirty="0" err="1"/>
              <a:t>use</a:t>
            </a:r>
            <a:r>
              <a:rPr lang="fi-FI" dirty="0"/>
              <a:t> </a:t>
            </a:r>
            <a:r>
              <a:rPr lang="fi-FI" dirty="0" err="1"/>
              <a:t>or</a:t>
            </a:r>
            <a:r>
              <a:rPr lang="fi-FI" dirty="0"/>
              <a:t> </a:t>
            </a:r>
            <a:r>
              <a:rPr lang="fi-FI" dirty="0" err="1"/>
              <a:t>disclosure</a:t>
            </a:r>
            <a:r>
              <a:rPr lang="fi-FI" dirty="0"/>
              <a:t> of a </a:t>
            </a:r>
            <a:r>
              <a:rPr lang="fi-FI" dirty="0" err="1"/>
              <a:t>trade</a:t>
            </a:r>
            <a:r>
              <a:rPr lang="fi-FI" dirty="0"/>
              <a:t> </a:t>
            </a:r>
            <a:r>
              <a:rPr lang="fi-FI" dirty="0" err="1"/>
              <a:t>secret</a:t>
            </a:r>
            <a:endParaRPr lang="fi-FI" dirty="0"/>
          </a:p>
        </p:txBody>
      </p:sp>
      <p:sp>
        <p:nvSpPr>
          <p:cNvPr id="5" name="Alatunnisteen paikkamerkki 4">
            <a:extLst>
              <a:ext uri="{FF2B5EF4-FFF2-40B4-BE49-F238E27FC236}">
                <a16:creationId xmlns:a16="http://schemas.microsoft.com/office/drawing/2014/main" id="{F257D078-5490-4214-9CA1-6843C30B4967}"/>
              </a:ext>
            </a:extLst>
          </p:cNvPr>
          <p:cNvSpPr>
            <a:spLocks noGrp="1"/>
          </p:cNvSpPr>
          <p:nvPr>
            <p:ph type="ftr" sz="quarter" idx="16"/>
          </p:nvPr>
        </p:nvSpPr>
        <p:spPr/>
        <p:txBody>
          <a:bodyPr/>
          <a:lstStyle/>
          <a:p>
            <a:pPr>
              <a:defRPr/>
            </a:pPr>
            <a:r>
              <a:rPr lang="en-US">
                <a:solidFill>
                  <a:prstClr val="black">
                    <a:tint val="75000"/>
                  </a:prstClr>
                </a:solidFill>
              </a:rPr>
              <a:t>Financial Law Lecture 7</a:t>
            </a:r>
          </a:p>
        </p:txBody>
      </p:sp>
      <p:sp>
        <p:nvSpPr>
          <p:cNvPr id="6" name="Dian numeron paikkamerkki 5">
            <a:extLst>
              <a:ext uri="{FF2B5EF4-FFF2-40B4-BE49-F238E27FC236}">
                <a16:creationId xmlns:a16="http://schemas.microsoft.com/office/drawing/2014/main" id="{54ECB1C7-157A-4BE1-A2C5-307FDA17B330}"/>
              </a:ext>
            </a:extLst>
          </p:cNvPr>
          <p:cNvSpPr>
            <a:spLocks noGrp="1"/>
          </p:cNvSpPr>
          <p:nvPr>
            <p:ph type="sldNum" sz="quarter" idx="17"/>
          </p:nvPr>
        </p:nvSpPr>
        <p:spPr/>
        <p:txBody>
          <a:bodyPr/>
          <a:lstStyle/>
          <a:p>
            <a:pPr>
              <a:defRPr/>
            </a:pPr>
            <a:fld id="{B509C7AA-28C5-4F02-8F5F-D4D060D24B2C}" type="slidenum">
              <a:rPr lang="en-US" smtClean="0">
                <a:solidFill>
                  <a:prstClr val="black">
                    <a:tint val="75000"/>
                  </a:prstClr>
                </a:solidFill>
              </a:rPr>
              <a:pPr>
                <a:defRPr/>
              </a:pPr>
              <a:t>11</a:t>
            </a:fld>
            <a:endParaRPr lang="en-US">
              <a:solidFill>
                <a:prstClr val="black">
                  <a:tint val="75000"/>
                </a:prstClr>
              </a:solidFill>
            </a:endParaRPr>
          </a:p>
        </p:txBody>
      </p:sp>
      <p:graphicFrame>
        <p:nvGraphicFramePr>
          <p:cNvPr id="3" name="Sisällön paikkamerkki 2">
            <a:extLst>
              <a:ext uri="{FF2B5EF4-FFF2-40B4-BE49-F238E27FC236}">
                <a16:creationId xmlns:a16="http://schemas.microsoft.com/office/drawing/2014/main" id="{26B576CD-8FD9-43E6-9157-DBE168DB1BFF}"/>
              </a:ext>
            </a:extLst>
          </p:cNvPr>
          <p:cNvGraphicFramePr>
            <a:graphicFrameLocks noGrp="1"/>
          </p:cNvGraphicFramePr>
          <p:nvPr>
            <p:ph sz="quarter" idx="14"/>
            <p:extLst>
              <p:ext uri="{D42A27DB-BD31-4B8C-83A1-F6EECF244321}">
                <p14:modId xmlns:p14="http://schemas.microsoft.com/office/powerpoint/2010/main" val="2611032534"/>
              </p:ext>
            </p:extLst>
          </p:nvPr>
        </p:nvGraphicFramePr>
        <p:xfrm>
          <a:off x="468333" y="1513220"/>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87348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graphicEl>
                                              <a:dgm id="{AC098C59-CB7D-4822-9815-8F24D3B77AAA}"/>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graphicEl>
                                              <a:dgm id="{343C6406-EE72-4F7F-8205-AE4C62AAE84D}"/>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graphicEl>
                                              <a:dgm id="{8A076865-B177-4665-B9A1-6166BDC83B17}"/>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graphicEl>
                                              <a:dgm id="{0EF39221-B10E-4F9A-966F-D623319C3603}"/>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graphicEl>
                                              <a:dgm id="{C1C25408-EE96-408D-937C-CE348B880CA7}"/>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graphicEl>
                                              <a:dgm id="{D74E1DC3-84C7-484F-9966-5B3F84C69D56}"/>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graphicEl>
                                              <a:dgm id="{749D20CB-837F-42ED-A345-55B37B7B7842}"/>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graphicEl>
                                              <a:dgm id="{BDB36633-6F06-4979-B1BD-DC5F74391BA7}"/>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graphicEl>
                                              <a:dgm id="{893FA29D-8048-459D-B450-D1AD3BE976D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995375A-AA2C-4AB1-A8C6-0A226E69EE8A}"/>
              </a:ext>
            </a:extLst>
          </p:cNvPr>
          <p:cNvSpPr>
            <a:spLocks noGrp="1"/>
          </p:cNvSpPr>
          <p:nvPr>
            <p:ph type="title"/>
          </p:nvPr>
        </p:nvSpPr>
        <p:spPr>
          <a:xfrm>
            <a:off x="762002" y="488950"/>
            <a:ext cx="10646833" cy="1079500"/>
          </a:xfrm>
        </p:spPr>
        <p:txBody>
          <a:bodyPr>
            <a:normAutofit/>
          </a:bodyPr>
          <a:lstStyle/>
          <a:p>
            <a:r>
              <a:rPr lang="fi-FI" dirty="0"/>
              <a:t>Non-</a:t>
            </a:r>
            <a:r>
              <a:rPr lang="fi-FI" dirty="0" err="1"/>
              <a:t>Disclosure</a:t>
            </a:r>
            <a:r>
              <a:rPr lang="fi-FI" dirty="0"/>
              <a:t> of a </a:t>
            </a:r>
            <a:r>
              <a:rPr lang="fi-FI" dirty="0" err="1"/>
              <a:t>trade</a:t>
            </a:r>
            <a:r>
              <a:rPr lang="fi-FI" dirty="0"/>
              <a:t> </a:t>
            </a:r>
            <a:r>
              <a:rPr lang="fi-FI" dirty="0" err="1"/>
              <a:t>secret</a:t>
            </a:r>
            <a:r>
              <a:rPr lang="fi-FI" dirty="0"/>
              <a:t> in a </a:t>
            </a:r>
            <a:r>
              <a:rPr lang="fi-FI" dirty="0" err="1"/>
              <a:t>court</a:t>
            </a:r>
            <a:r>
              <a:rPr lang="fi-FI" dirty="0"/>
              <a:t> trial</a:t>
            </a:r>
          </a:p>
        </p:txBody>
      </p:sp>
      <p:pic>
        <p:nvPicPr>
          <p:cNvPr id="7" name="Sisällön paikkamerkki 6" descr="Oikeuden vaaka">
            <a:extLst>
              <a:ext uri="{FF2B5EF4-FFF2-40B4-BE49-F238E27FC236}">
                <a16:creationId xmlns:a16="http://schemas.microsoft.com/office/drawing/2014/main" id="{0337B2E2-4364-462B-BE81-10313EC0C715}"/>
              </a:ext>
            </a:extLst>
          </p:cNvPr>
          <p:cNvPicPr>
            <a:picLocks noGrp="1" noChangeAspect="1"/>
          </p:cNvPicPr>
          <p:nvPr>
            <p:ph sz="half" idx="2"/>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99302" y="1502229"/>
            <a:ext cx="3946849" cy="3946849"/>
          </a:xfrm>
        </p:spPr>
      </p:pic>
      <p:sp>
        <p:nvSpPr>
          <p:cNvPr id="4" name="Alatunnisteen paikkamerkki 3">
            <a:extLst>
              <a:ext uri="{FF2B5EF4-FFF2-40B4-BE49-F238E27FC236}">
                <a16:creationId xmlns:a16="http://schemas.microsoft.com/office/drawing/2014/main" id="{3717B43A-2AA4-48C7-96B0-FC2E9AA4C6E9}"/>
              </a:ext>
            </a:extLst>
          </p:cNvPr>
          <p:cNvSpPr>
            <a:spLocks noGrp="1"/>
          </p:cNvSpPr>
          <p:nvPr>
            <p:ph type="ftr" sz="quarter" idx="11"/>
          </p:nvPr>
        </p:nvSpPr>
        <p:spPr>
          <a:xfrm>
            <a:off x="6587067" y="5953125"/>
            <a:ext cx="4826000" cy="158750"/>
          </a:xfrm>
        </p:spPr>
        <p:txBody>
          <a:bodyPr anchor="ctr">
            <a:normAutofit/>
          </a:bodyPr>
          <a:lstStyle/>
          <a:p>
            <a:pPr>
              <a:lnSpc>
                <a:spcPct val="90000"/>
              </a:lnSpc>
              <a:spcAft>
                <a:spcPts val="600"/>
              </a:spcAft>
              <a:defRPr/>
            </a:pPr>
            <a:r>
              <a:rPr lang="fi-FI" sz="400">
                <a:solidFill>
                  <a:prstClr val="black">
                    <a:tint val="75000"/>
                  </a:prstClr>
                </a:solidFill>
              </a:rPr>
              <a:t>Financial Law Lecture 7</a:t>
            </a:r>
          </a:p>
        </p:txBody>
      </p:sp>
      <p:sp>
        <p:nvSpPr>
          <p:cNvPr id="5" name="Dian numeron paikkamerkki 4">
            <a:extLst>
              <a:ext uri="{FF2B5EF4-FFF2-40B4-BE49-F238E27FC236}">
                <a16:creationId xmlns:a16="http://schemas.microsoft.com/office/drawing/2014/main" id="{C01D2A73-877E-40AE-8D2F-F4B3AAA2C8AE}"/>
              </a:ext>
            </a:extLst>
          </p:cNvPr>
          <p:cNvSpPr>
            <a:spLocks noGrp="1"/>
          </p:cNvSpPr>
          <p:nvPr>
            <p:ph type="sldNum" sz="quarter" idx="12"/>
          </p:nvPr>
        </p:nvSpPr>
        <p:spPr>
          <a:xfrm>
            <a:off x="6587067" y="6297616"/>
            <a:ext cx="4826000" cy="161925"/>
          </a:xfrm>
        </p:spPr>
        <p:txBody>
          <a:bodyPr anchor="ctr">
            <a:normAutofit/>
          </a:bodyPr>
          <a:lstStyle/>
          <a:p>
            <a:pPr>
              <a:lnSpc>
                <a:spcPct val="90000"/>
              </a:lnSpc>
              <a:spcAft>
                <a:spcPts val="600"/>
              </a:spcAft>
              <a:defRPr/>
            </a:pPr>
            <a:fld id="{1C07628F-9402-FB47-93B5-FC3C3BFEEBE0}" type="slidenum">
              <a:rPr lang="fi-FI" sz="500" smtClean="0">
                <a:solidFill>
                  <a:prstClr val="black">
                    <a:tint val="75000"/>
                  </a:prstClr>
                </a:solidFill>
              </a:rPr>
              <a:pPr>
                <a:lnSpc>
                  <a:spcPct val="90000"/>
                </a:lnSpc>
                <a:spcAft>
                  <a:spcPts val="600"/>
                </a:spcAft>
                <a:defRPr/>
              </a:pPr>
              <a:t>12</a:t>
            </a:fld>
            <a:endParaRPr lang="fi-FI" sz="500">
              <a:solidFill>
                <a:prstClr val="black">
                  <a:tint val="75000"/>
                </a:prstClr>
              </a:solidFill>
            </a:endParaRPr>
          </a:p>
        </p:txBody>
      </p:sp>
      <p:graphicFrame>
        <p:nvGraphicFramePr>
          <p:cNvPr id="6" name="Sisällön paikkamerkki 5">
            <a:extLst>
              <a:ext uri="{FF2B5EF4-FFF2-40B4-BE49-F238E27FC236}">
                <a16:creationId xmlns:a16="http://schemas.microsoft.com/office/drawing/2014/main" id="{DF5D87B1-7127-4482-9EB9-3883B0D12710}"/>
              </a:ext>
            </a:extLst>
          </p:cNvPr>
          <p:cNvGraphicFramePr>
            <a:graphicFrameLocks noGrp="1"/>
          </p:cNvGraphicFramePr>
          <p:nvPr>
            <p:ph sz="half" idx="1"/>
            <p:extLst>
              <p:ext uri="{D42A27DB-BD31-4B8C-83A1-F6EECF244321}">
                <p14:modId xmlns:p14="http://schemas.microsoft.com/office/powerpoint/2010/main" val="3628687675"/>
              </p:ext>
            </p:extLst>
          </p:nvPr>
        </p:nvGraphicFramePr>
        <p:xfrm>
          <a:off x="1050878" y="1825624"/>
          <a:ext cx="4473622" cy="44608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60922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802E5921-1E19-4015-811D-4DEFC1246E91}"/>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FB427046-63C9-45BC-9E68-217A2D1F1E52}"/>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39D96EF9-F664-433F-8FEB-54118870A1C3}"/>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8F9FA2AA-F22B-4578-A829-0CEA38222BD1}"/>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10110571-76BA-454B-8C24-329F1209405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507F80C-F4CE-4B4D-995C-345D63615312}"/>
              </a:ext>
            </a:extLst>
          </p:cNvPr>
          <p:cNvSpPr>
            <a:spLocks noGrp="1"/>
          </p:cNvSpPr>
          <p:nvPr>
            <p:ph type="ctrTitle"/>
          </p:nvPr>
        </p:nvSpPr>
        <p:spPr/>
        <p:txBody>
          <a:bodyPr/>
          <a:lstStyle/>
          <a:p>
            <a:pPr algn="ctr"/>
            <a:r>
              <a:rPr kumimoji="0" lang="fi-FI" altLang="fi-FI" sz="3600" b="1" i="0" u="none" strike="noStrike" kern="1200" cap="none" spc="-100" normalizeH="0" baseline="0" noProof="0" dirty="0" err="1">
                <a:ln>
                  <a:noFill/>
                </a:ln>
                <a:solidFill>
                  <a:srgbClr val="1F497D"/>
                </a:solidFill>
                <a:effectLst/>
                <a:uLnTx/>
                <a:uFillTx/>
                <a:latin typeface="Arial"/>
                <a:ea typeface="ＭＳ Ｐゴシック" charset="0"/>
              </a:rPr>
              <a:t>Disclosure</a:t>
            </a:r>
            <a:r>
              <a:rPr kumimoji="0" lang="fi-FI" altLang="fi-FI" sz="3600" b="1" i="0" u="none" strike="noStrike" kern="1200" cap="none" spc="-100" normalizeH="0" baseline="0" noProof="0" dirty="0">
                <a:ln>
                  <a:noFill/>
                </a:ln>
                <a:solidFill>
                  <a:srgbClr val="1F497D"/>
                </a:solidFill>
                <a:effectLst/>
                <a:uLnTx/>
                <a:uFillTx/>
                <a:latin typeface="Arial"/>
                <a:ea typeface="ＭＳ Ｐゴシック" charset="0"/>
              </a:rPr>
              <a:t> </a:t>
            </a:r>
            <a:r>
              <a:rPr kumimoji="0" lang="fi-FI" altLang="fi-FI" sz="3600" b="1" i="0" u="none" strike="noStrike" kern="1200" cap="none" spc="-100" normalizeH="0" baseline="0" noProof="0" dirty="0" err="1">
                <a:ln>
                  <a:noFill/>
                </a:ln>
                <a:solidFill>
                  <a:srgbClr val="1F497D"/>
                </a:solidFill>
                <a:effectLst/>
                <a:uLnTx/>
                <a:uFillTx/>
                <a:latin typeface="Arial"/>
                <a:ea typeface="ＭＳ Ｐゴシック" charset="0"/>
              </a:rPr>
              <a:t>Duties</a:t>
            </a:r>
            <a:r>
              <a:rPr kumimoji="0" lang="fi-FI" altLang="fi-FI" sz="3600" b="1" i="0" u="none" strike="noStrike" kern="1200" cap="none" spc="-100" normalizeH="0" baseline="0" noProof="0" dirty="0">
                <a:ln>
                  <a:noFill/>
                </a:ln>
                <a:solidFill>
                  <a:srgbClr val="1F497D"/>
                </a:solidFill>
                <a:effectLst/>
                <a:uLnTx/>
                <a:uFillTx/>
                <a:latin typeface="Arial"/>
                <a:ea typeface="ＭＳ Ｐゴシック" charset="0"/>
              </a:rPr>
              <a:t>, </a:t>
            </a:r>
            <a:r>
              <a:rPr kumimoji="0" lang="fi-FI" altLang="fi-FI" sz="3600" b="1" i="0" u="none" strike="noStrike" kern="1200" cap="none" spc="-100" normalizeH="0" baseline="0" noProof="0" dirty="0" err="1">
                <a:ln>
                  <a:noFill/>
                </a:ln>
                <a:solidFill>
                  <a:srgbClr val="1F497D"/>
                </a:solidFill>
                <a:effectLst/>
                <a:uLnTx/>
                <a:uFillTx/>
                <a:latin typeface="Arial"/>
                <a:ea typeface="ＭＳ Ｐゴシック" charset="0"/>
              </a:rPr>
              <a:t>Insider</a:t>
            </a:r>
            <a:r>
              <a:rPr kumimoji="0" lang="fi-FI" altLang="fi-FI" sz="3600" b="1" i="0" u="none" strike="noStrike" kern="1200" cap="none" spc="-100" normalizeH="0" baseline="0" noProof="0" dirty="0">
                <a:ln>
                  <a:noFill/>
                </a:ln>
                <a:solidFill>
                  <a:srgbClr val="1F497D"/>
                </a:solidFill>
                <a:effectLst/>
                <a:uLnTx/>
                <a:uFillTx/>
                <a:latin typeface="Arial"/>
                <a:ea typeface="ＭＳ Ｐゴシック" charset="0"/>
              </a:rPr>
              <a:t> </a:t>
            </a:r>
            <a:r>
              <a:rPr kumimoji="0" lang="fi-FI" altLang="fi-FI" sz="3600" b="1" i="0" u="none" strike="noStrike" kern="1200" cap="none" spc="-100" normalizeH="0" baseline="0" noProof="0" dirty="0" err="1">
                <a:ln>
                  <a:noFill/>
                </a:ln>
                <a:solidFill>
                  <a:srgbClr val="1F497D"/>
                </a:solidFill>
                <a:effectLst/>
                <a:uLnTx/>
                <a:uFillTx/>
                <a:latin typeface="Arial"/>
                <a:ea typeface="ＭＳ Ｐゴシック" charset="0"/>
              </a:rPr>
              <a:t>Provisions</a:t>
            </a:r>
            <a:r>
              <a:rPr kumimoji="0" lang="fi-FI" altLang="fi-FI" sz="3600" b="1" i="0" u="none" strike="noStrike" kern="1200" cap="none" spc="-100" normalizeH="0" baseline="0" noProof="0" dirty="0">
                <a:ln>
                  <a:noFill/>
                </a:ln>
                <a:solidFill>
                  <a:srgbClr val="1F497D"/>
                </a:solidFill>
                <a:effectLst/>
                <a:uLnTx/>
                <a:uFillTx/>
                <a:latin typeface="Arial"/>
                <a:ea typeface="ＭＳ Ｐゴシック" charset="0"/>
              </a:rPr>
              <a:t> and  Trade </a:t>
            </a:r>
            <a:r>
              <a:rPr kumimoji="0" lang="fi-FI" altLang="fi-FI" sz="3600" b="1" i="0" u="none" strike="noStrike" kern="1200" cap="none" spc="-100" normalizeH="0" baseline="0" noProof="0" dirty="0" err="1">
                <a:ln>
                  <a:noFill/>
                </a:ln>
                <a:solidFill>
                  <a:srgbClr val="1F497D"/>
                </a:solidFill>
                <a:effectLst/>
                <a:uLnTx/>
                <a:uFillTx/>
                <a:latin typeface="Arial"/>
                <a:ea typeface="ＭＳ Ｐゴシック" charset="0"/>
              </a:rPr>
              <a:t>Secrets</a:t>
            </a:r>
            <a:endParaRPr lang="fi-FI" dirty="0"/>
          </a:p>
        </p:txBody>
      </p:sp>
      <p:sp>
        <p:nvSpPr>
          <p:cNvPr id="4" name="Alatunnisteen paikkamerkki 3">
            <a:extLst>
              <a:ext uri="{FF2B5EF4-FFF2-40B4-BE49-F238E27FC236}">
                <a16:creationId xmlns:a16="http://schemas.microsoft.com/office/drawing/2014/main" id="{79529941-C9DC-4868-9447-4A84F325E0FB}"/>
              </a:ext>
            </a:extLst>
          </p:cNvPr>
          <p:cNvSpPr>
            <a:spLocks noGrp="1"/>
          </p:cNvSpPr>
          <p:nvPr>
            <p:ph type="ftr" sz="quarter" idx="16"/>
          </p:nvPr>
        </p:nvSpPr>
        <p:spPr/>
        <p:txBody>
          <a:bodyPr/>
          <a:lstStyle/>
          <a:p>
            <a:pPr>
              <a:defRPr/>
            </a:pPr>
            <a:r>
              <a:rPr lang="fi-FI">
                <a:solidFill>
                  <a:prstClr val="black">
                    <a:tint val="75000"/>
                  </a:prstClr>
                </a:solidFill>
              </a:rPr>
              <a:t>Financial Law Lecture 7</a:t>
            </a:r>
          </a:p>
        </p:txBody>
      </p:sp>
      <p:sp>
        <p:nvSpPr>
          <p:cNvPr id="5" name="Dian numeron paikkamerkki 4">
            <a:extLst>
              <a:ext uri="{FF2B5EF4-FFF2-40B4-BE49-F238E27FC236}">
                <a16:creationId xmlns:a16="http://schemas.microsoft.com/office/drawing/2014/main" id="{448A67E2-28A1-4EF1-A871-ABE3DC955FE3}"/>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13</a:t>
            </a:fld>
            <a:endParaRPr lang="fi-FI">
              <a:solidFill>
                <a:prstClr val="black">
                  <a:tint val="75000"/>
                </a:prstClr>
              </a:solidFill>
            </a:endParaRPr>
          </a:p>
        </p:txBody>
      </p:sp>
      <p:graphicFrame>
        <p:nvGraphicFramePr>
          <p:cNvPr id="7" name="Sisällön paikkamerkki 6">
            <a:extLst>
              <a:ext uri="{FF2B5EF4-FFF2-40B4-BE49-F238E27FC236}">
                <a16:creationId xmlns:a16="http://schemas.microsoft.com/office/drawing/2014/main" id="{97127941-F2D0-482D-9B70-CE7C57F406D1}"/>
              </a:ext>
            </a:extLst>
          </p:cNvPr>
          <p:cNvGraphicFramePr>
            <a:graphicFrameLocks noGrp="1"/>
          </p:cNvGraphicFramePr>
          <p:nvPr>
            <p:ph sz="quarter" idx="14"/>
            <p:extLst>
              <p:ext uri="{D42A27DB-BD31-4B8C-83A1-F6EECF244321}">
                <p14:modId xmlns:p14="http://schemas.microsoft.com/office/powerpoint/2010/main" val="3125397104"/>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2634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56F75F8A-8418-4B1D-A2A4-175DAE2CD14A}"/>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04480D07-B629-4D8B-BD22-7E2A1E4A1E47}"/>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F4395CE1-8B05-48DA-BDC6-BA18FFAD55F2}"/>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FDDC53D4-3776-4845-B3CA-C2EF2E5ADC9B}"/>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145CC996-22FF-4D36-88D8-EA7861A23033}"/>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graphicEl>
                                              <a:dgm id="{38B91461-7A48-4E29-B9C1-4B976BED1760}"/>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graphicEl>
                                              <a:dgm id="{6C17A5AC-3CB3-40D4-9D81-B862D1AC64D0}"/>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graphicEl>
                                              <a:dgm id="{D20A5CDE-9DC1-4802-B64A-D1A3314024D1}"/>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graphicEl>
                                              <a:dgm id="{1DBE670B-97D7-4525-A4C3-3EAB6B19CEB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a:extLst>
              <a:ext uri="{FF2B5EF4-FFF2-40B4-BE49-F238E27FC236}">
                <a16:creationId xmlns:a16="http://schemas.microsoft.com/office/drawing/2014/main" id="{C452523F-413D-4D7A-AF8D-C8B56D3FBA18}"/>
              </a:ext>
            </a:extLst>
          </p:cNvPr>
          <p:cNvSpPr>
            <a:spLocks noGrp="1" noChangeArrowheads="1"/>
          </p:cNvSpPr>
          <p:nvPr>
            <p:ph type="title"/>
          </p:nvPr>
        </p:nvSpPr>
        <p:spPr/>
        <p:txBody>
          <a:bodyPr>
            <a:normAutofit fontScale="90000"/>
          </a:bodyPr>
          <a:lstStyle/>
          <a:p>
            <a:pPr algn="ctr" eaLnBrk="1" hangingPunct="1">
              <a:defRPr/>
            </a:pPr>
            <a:r>
              <a:rPr lang="en-US" altLang="fi-FI" dirty="0"/>
              <a:t>Can communication of untruthful information ever be allowed?</a:t>
            </a:r>
          </a:p>
        </p:txBody>
      </p:sp>
      <p:graphicFrame>
        <p:nvGraphicFramePr>
          <p:cNvPr id="6" name="Sisällön paikkamerkki 5">
            <a:extLst>
              <a:ext uri="{FF2B5EF4-FFF2-40B4-BE49-F238E27FC236}">
                <a16:creationId xmlns:a16="http://schemas.microsoft.com/office/drawing/2014/main" id="{47797C66-BBAE-4F5C-94D6-4C607049111D}"/>
              </a:ext>
            </a:extLst>
          </p:cNvPr>
          <p:cNvGraphicFramePr>
            <a:graphicFrameLocks noGrp="1"/>
          </p:cNvGraphicFramePr>
          <p:nvPr>
            <p:ph sz="half" idx="1"/>
            <p:extLst>
              <p:ext uri="{D42A27DB-BD31-4B8C-83A1-F6EECF244321}">
                <p14:modId xmlns:p14="http://schemas.microsoft.com/office/powerpoint/2010/main" val="4223887513"/>
              </p:ext>
            </p:extLst>
          </p:nvPr>
        </p:nvGraphicFramePr>
        <p:xfrm>
          <a:off x="762002" y="1582740"/>
          <a:ext cx="5221817"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2532" name="Footer Placeholder 4">
            <a:extLst>
              <a:ext uri="{FF2B5EF4-FFF2-40B4-BE49-F238E27FC236}">
                <a16:creationId xmlns:a16="http://schemas.microsoft.com/office/drawing/2014/main" id="{B36A3DC6-9BA9-4E9D-9F71-A2FA48BAC572}"/>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fi-FI" sz="675" b="0" i="0" u="none" strike="noStrike" kern="1200" cap="none" spc="0" normalizeH="0" baseline="0" noProof="0">
                <a:ln>
                  <a:noFill/>
                </a:ln>
                <a:solidFill>
                  <a:srgbClr val="898989"/>
                </a:solidFill>
                <a:effectLst/>
                <a:uLnTx/>
                <a:uFillTx/>
                <a:latin typeface="Arial" panose="020B0604020202020204" pitchFamily="34" charset="0"/>
                <a:ea typeface="+mn-ea"/>
                <a:cs typeface="+mn-cs"/>
              </a:rPr>
              <a:t>Financial Law Lecture 7</a:t>
            </a:r>
            <a:endParaRPr kumimoji="0" lang="fi-FI" altLang="fi-FI" sz="675"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22533" name="Slide Number Placeholder 5">
            <a:extLst>
              <a:ext uri="{FF2B5EF4-FFF2-40B4-BE49-F238E27FC236}">
                <a16:creationId xmlns:a16="http://schemas.microsoft.com/office/drawing/2014/main" id="{24FA56ED-7E3A-4FCD-84E1-6361C50B4D1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E7F85A6B-96A5-44B0-9AE4-2707E387794C}" type="slidenum">
              <a:rPr kumimoji="0" lang="fi-FI" altLang="fi-FI" sz="675" b="0" i="0" u="none" strike="noStrike" kern="1200" cap="none" spc="0" normalizeH="0" baseline="0" noProof="0">
                <a:ln>
                  <a:noFill/>
                </a:ln>
                <a:solidFill>
                  <a:srgbClr val="898989"/>
                </a:solidFill>
                <a:effectLst/>
                <a:uLnTx/>
                <a:uFillTx/>
                <a:latin typeface="Arial" panose="020B06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a:t>
            </a:fld>
            <a:endParaRPr kumimoji="0" lang="fi-FI" altLang="fi-FI" sz="675" b="0" i="0" u="none" strike="noStrike" kern="1200" cap="none" spc="0" normalizeH="0" baseline="0" noProof="0">
              <a:ln>
                <a:noFill/>
              </a:ln>
              <a:solidFill>
                <a:srgbClr val="898989"/>
              </a:solidFill>
              <a:effectLst/>
              <a:uLnTx/>
              <a:uFillTx/>
              <a:latin typeface="Arial" panose="020B0604020202020204" pitchFamily="34" charset="0"/>
              <a:ea typeface="+mn-ea"/>
              <a:cs typeface="+mn-cs"/>
            </a:endParaRPr>
          </a:p>
        </p:txBody>
      </p:sp>
      <p:sp>
        <p:nvSpPr>
          <p:cNvPr id="22534" name="Rectangle 3">
            <a:extLst>
              <a:ext uri="{FF2B5EF4-FFF2-40B4-BE49-F238E27FC236}">
                <a16:creationId xmlns:a16="http://schemas.microsoft.com/office/drawing/2014/main" id="{B8307966-603D-406E-90FA-6B3C4C56933C}"/>
              </a:ext>
            </a:extLst>
          </p:cNvPr>
          <p:cNvSpPr>
            <a:spLocks noChangeArrowheads="1"/>
          </p:cNvSpPr>
          <p:nvPr/>
        </p:nvSpPr>
        <p:spPr bwMode="auto">
          <a:xfrm>
            <a:off x="2095501" y="1582739"/>
            <a:ext cx="7985125" cy="413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Char char="•"/>
              <a:tabLst/>
              <a:defRPr/>
            </a:pPr>
            <a:endParaRPr kumimoji="0" lang="fi-FI" altLang="fi-FI"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aphicFrame>
        <p:nvGraphicFramePr>
          <p:cNvPr id="3" name="Sisällön paikkamerkki 2">
            <a:extLst>
              <a:ext uri="{FF2B5EF4-FFF2-40B4-BE49-F238E27FC236}">
                <a16:creationId xmlns:a16="http://schemas.microsoft.com/office/drawing/2014/main" id="{73C1F40E-6888-4109-A31B-91D044CC789B}"/>
              </a:ext>
            </a:extLst>
          </p:cNvPr>
          <p:cNvGraphicFramePr>
            <a:graphicFrameLocks noGrp="1"/>
          </p:cNvGraphicFramePr>
          <p:nvPr>
            <p:ph sz="half" idx="2"/>
            <p:extLst>
              <p:ext uri="{D42A27DB-BD31-4B8C-83A1-F6EECF244321}">
                <p14:modId xmlns:p14="http://schemas.microsoft.com/office/powerpoint/2010/main" val="715194965"/>
              </p:ext>
            </p:extLst>
          </p:nvPr>
        </p:nvGraphicFramePr>
        <p:xfrm>
          <a:off x="5844540" y="1825624"/>
          <a:ext cx="5016943" cy="446087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7A048F97-2B98-4155-ADD0-52E271CB477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A8D06E84-EA81-48EA-877C-BABEBC70D9D0}"/>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1073B415-7DD8-4535-96F9-EF819BA1C95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graphicEl>
                                              <a:dgm id="{D161F7AA-FB04-4D76-BE5D-63FF116989D8}"/>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graphicEl>
                                              <a:dgm id="{FD5AEA23-D43F-4956-99ED-72434051F568}"/>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graphicEl>
                                              <a:dgm id="{737F7D5B-F6C7-4E78-BB73-69E5EC78EF42}"/>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graphicEl>
                                              <a:dgm id="{E7B1AF29-A86D-4B39-8F20-20833C767308}"/>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graphicEl>
                                              <a:dgm id="{5B12A9D9-2F78-4270-8A21-5F5DAB3C120F}"/>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graphicEl>
                                              <a:dgm id="{75AAF35F-CBF2-4FEF-86FA-3BDF3E1AD210}"/>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graphicEl>
                                              <a:dgm id="{EC83B2CA-46AC-41E4-B103-0291CC45A536}"/>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graphicEl>
                                              <a:dgm id="{6DA8AE65-CDFF-4C79-B188-9B881DC23ABC}"/>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graphicEl>
                                              <a:dgm id="{D9661EB3-CD97-4042-9A60-F0AE30724920}"/>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Graphic spid="3"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6D9F2D6-BE21-44D2-871C-5CA60B7E85AA}"/>
              </a:ext>
            </a:extLst>
          </p:cNvPr>
          <p:cNvSpPr>
            <a:spLocks noGrp="1"/>
          </p:cNvSpPr>
          <p:nvPr>
            <p:ph type="title"/>
          </p:nvPr>
        </p:nvSpPr>
        <p:spPr/>
        <p:txBody>
          <a:bodyPr>
            <a:normAutofit/>
          </a:bodyPr>
          <a:lstStyle/>
          <a:p>
            <a:pPr algn="ctr"/>
            <a:r>
              <a:rPr lang="fi-FI" sz="2400" dirty="0" err="1">
                <a:solidFill>
                  <a:srgbClr val="0070C0"/>
                </a:solidFill>
              </a:rPr>
              <a:t>Game</a:t>
            </a:r>
            <a:r>
              <a:rPr lang="fi-FI" sz="2400" dirty="0">
                <a:solidFill>
                  <a:srgbClr val="0070C0"/>
                </a:solidFill>
              </a:rPr>
              <a:t> </a:t>
            </a:r>
            <a:r>
              <a:rPr lang="fi-FI" sz="2400" dirty="0" err="1">
                <a:solidFill>
                  <a:srgbClr val="0070C0"/>
                </a:solidFill>
              </a:rPr>
              <a:t>theory</a:t>
            </a:r>
            <a:r>
              <a:rPr lang="fi-FI" sz="2400" dirty="0">
                <a:solidFill>
                  <a:srgbClr val="0070C0"/>
                </a:solidFill>
              </a:rPr>
              <a:t> </a:t>
            </a:r>
            <a:br>
              <a:rPr lang="fi-FI" sz="2400" dirty="0">
                <a:solidFill>
                  <a:srgbClr val="0070C0"/>
                </a:solidFill>
              </a:rPr>
            </a:br>
            <a:r>
              <a:rPr lang="fi-FI" sz="2400" dirty="0" err="1">
                <a:solidFill>
                  <a:srgbClr val="0070C0"/>
                </a:solidFill>
              </a:rPr>
              <a:t>Information</a:t>
            </a:r>
            <a:r>
              <a:rPr lang="fi-FI" sz="2400" dirty="0">
                <a:solidFill>
                  <a:srgbClr val="0070C0"/>
                </a:solidFill>
              </a:rPr>
              <a:t> as </a:t>
            </a:r>
            <a:r>
              <a:rPr lang="fi-FI" sz="2400" dirty="0" err="1">
                <a:solidFill>
                  <a:srgbClr val="0070C0"/>
                </a:solidFill>
              </a:rPr>
              <a:t>property</a:t>
            </a:r>
            <a:endParaRPr lang="fi-FI" sz="1300" dirty="0">
              <a:solidFill>
                <a:srgbClr val="0070C0"/>
              </a:solidFill>
            </a:endParaRPr>
          </a:p>
        </p:txBody>
      </p:sp>
      <p:graphicFrame>
        <p:nvGraphicFramePr>
          <p:cNvPr id="7" name="Sisällön paikkamerkki 6">
            <a:extLst>
              <a:ext uri="{FF2B5EF4-FFF2-40B4-BE49-F238E27FC236}">
                <a16:creationId xmlns:a16="http://schemas.microsoft.com/office/drawing/2014/main" id="{F68E6FB4-84EC-4660-91D3-34AD2C53D1DE}"/>
              </a:ext>
            </a:extLst>
          </p:cNvPr>
          <p:cNvGraphicFramePr>
            <a:graphicFrameLocks noGrp="1"/>
          </p:cNvGraphicFramePr>
          <p:nvPr>
            <p:ph sz="half" idx="1"/>
            <p:extLst>
              <p:ext uri="{D42A27DB-BD31-4B8C-83A1-F6EECF244321}">
                <p14:modId xmlns:p14="http://schemas.microsoft.com/office/powerpoint/2010/main" val="2568900497"/>
              </p:ext>
            </p:extLst>
          </p:nvPr>
        </p:nvGraphicFramePr>
        <p:xfrm>
          <a:off x="762002" y="1582740"/>
          <a:ext cx="5221817"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Alatunnisteen paikkamerkki 4">
            <a:extLst>
              <a:ext uri="{FF2B5EF4-FFF2-40B4-BE49-F238E27FC236}">
                <a16:creationId xmlns:a16="http://schemas.microsoft.com/office/drawing/2014/main" id="{0D52BD86-2CB8-45E8-8589-7A1E7E938FD0}"/>
              </a:ext>
            </a:extLst>
          </p:cNvPr>
          <p:cNvSpPr>
            <a:spLocks noGrp="1"/>
          </p:cNvSpPr>
          <p:nvPr>
            <p:ph type="ftr" sz="quarter" idx="11"/>
          </p:nvPr>
        </p:nvSpPr>
        <p:spPr/>
        <p:txBody>
          <a:bodyPr/>
          <a:lstStyle/>
          <a:p>
            <a:pPr>
              <a:defRPr/>
            </a:pPr>
            <a:r>
              <a:rPr lang="en-US" dirty="0" err="1">
                <a:solidFill>
                  <a:prstClr val="black">
                    <a:tint val="75000"/>
                  </a:prstClr>
                </a:solidFill>
              </a:rPr>
              <a:t>Rahoitusmarkkinaoikeus</a:t>
            </a:r>
            <a:r>
              <a:rPr lang="en-US" dirty="0">
                <a:solidFill>
                  <a:prstClr val="black">
                    <a:tint val="75000"/>
                  </a:prstClr>
                </a:solidFill>
              </a:rPr>
              <a:t> </a:t>
            </a:r>
            <a:r>
              <a:rPr lang="en-US" dirty="0" err="1">
                <a:solidFill>
                  <a:prstClr val="black">
                    <a:tint val="75000"/>
                  </a:prstClr>
                </a:solidFill>
              </a:rPr>
              <a:t>luento</a:t>
            </a:r>
            <a:r>
              <a:rPr lang="en-US" dirty="0">
                <a:solidFill>
                  <a:prstClr val="black">
                    <a:tint val="75000"/>
                  </a:prstClr>
                </a:solidFill>
              </a:rPr>
              <a:t> 6</a:t>
            </a:r>
          </a:p>
        </p:txBody>
      </p:sp>
      <p:sp>
        <p:nvSpPr>
          <p:cNvPr id="6" name="Dian numeron paikkamerkki 5">
            <a:extLst>
              <a:ext uri="{FF2B5EF4-FFF2-40B4-BE49-F238E27FC236}">
                <a16:creationId xmlns:a16="http://schemas.microsoft.com/office/drawing/2014/main" id="{5F0916EC-A1BE-4D8B-B035-FCAAE4CBF4E3}"/>
              </a:ext>
            </a:extLst>
          </p:cNvPr>
          <p:cNvSpPr>
            <a:spLocks noGrp="1"/>
          </p:cNvSpPr>
          <p:nvPr>
            <p:ph type="sldNum" sz="quarter" idx="12"/>
          </p:nvPr>
        </p:nvSpPr>
        <p:spPr/>
        <p:txBody>
          <a:bodyPr/>
          <a:lstStyle/>
          <a:p>
            <a:pPr>
              <a:defRPr/>
            </a:pPr>
            <a:fld id="{B509C7AA-28C5-4F02-8F5F-D4D060D24B2C}" type="slidenum">
              <a:rPr lang="en-US" smtClean="0">
                <a:solidFill>
                  <a:prstClr val="black">
                    <a:tint val="75000"/>
                  </a:prstClr>
                </a:solidFill>
              </a:rPr>
              <a:pPr>
                <a:defRPr/>
              </a:pPr>
              <a:t>15</a:t>
            </a:fld>
            <a:endParaRPr lang="en-US">
              <a:solidFill>
                <a:prstClr val="black">
                  <a:tint val="75000"/>
                </a:prstClr>
              </a:solidFill>
            </a:endParaRPr>
          </a:p>
        </p:txBody>
      </p:sp>
      <p:graphicFrame>
        <p:nvGraphicFramePr>
          <p:cNvPr id="4" name="Sisällön paikkamerkki 3">
            <a:extLst>
              <a:ext uri="{FF2B5EF4-FFF2-40B4-BE49-F238E27FC236}">
                <a16:creationId xmlns:a16="http://schemas.microsoft.com/office/drawing/2014/main" id="{DFE7778E-A801-4905-9389-DB914BAA5374}"/>
              </a:ext>
            </a:extLst>
          </p:cNvPr>
          <p:cNvGraphicFramePr>
            <a:graphicFrameLocks noGrp="1"/>
          </p:cNvGraphicFramePr>
          <p:nvPr>
            <p:ph sz="half" idx="2"/>
            <p:extLst>
              <p:ext uri="{D42A27DB-BD31-4B8C-83A1-F6EECF244321}">
                <p14:modId xmlns:p14="http://schemas.microsoft.com/office/powerpoint/2010/main" val="3161195738"/>
              </p:ext>
            </p:extLst>
          </p:nvPr>
        </p:nvGraphicFramePr>
        <p:xfrm>
          <a:off x="5844540" y="2064906"/>
          <a:ext cx="5016943" cy="446087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40778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FBA4B04C-4201-457F-ACB9-7F45326EA52E}"/>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CA026284-0B6D-4383-AAB3-05B023C22E7D}"/>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graphicEl>
                                              <a:dgm id="{BAC4C93B-4C5C-4130-A41D-63671C49DBEC}"/>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graphicEl>
                                              <a:dgm id="{5D46F843-C49C-41DB-97D2-7DBBB80E95A5}"/>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graphicEl>
                                              <a:dgm id="{2B614160-FDCB-4F08-A182-F24627AE204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21C6CD3A-6F0D-4B92-A2DD-4230BFD3EE7A}"/>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graphicEl>
                                              <a:dgm id="{16B10CCA-C872-4375-B7C7-E35DE1A1CBF9}"/>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graphicEl>
                                              <a:dgm id="{5887817A-F4F5-4665-80E5-B72EEB56CCAD}"/>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graphicEl>
                                              <a:dgm id="{5F139DDB-49E3-4DBA-8781-279D4FEB037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BECACB9-B378-4152-AF05-D23FE5F7E93A}"/>
              </a:ext>
            </a:extLst>
          </p:cNvPr>
          <p:cNvSpPr>
            <a:spLocks noGrp="1"/>
          </p:cNvSpPr>
          <p:nvPr>
            <p:ph type="title"/>
          </p:nvPr>
        </p:nvSpPr>
        <p:spPr/>
        <p:txBody>
          <a:bodyPr/>
          <a:lstStyle/>
          <a:p>
            <a:pPr algn="ctr"/>
            <a:r>
              <a:rPr kumimoji="0" lang="fi-FI" altLang="fi-FI" sz="3600" b="1" i="0" u="none" strike="noStrike" kern="1200" cap="none" spc="-100" normalizeH="0" baseline="0" noProof="0" dirty="0" err="1">
                <a:ln>
                  <a:noFill/>
                </a:ln>
                <a:solidFill>
                  <a:srgbClr val="1F497D"/>
                </a:solidFill>
                <a:effectLst/>
                <a:uLnTx/>
                <a:uFillTx/>
                <a:latin typeface="Arial"/>
                <a:ea typeface="ＭＳ Ｐゴシック" charset="0"/>
              </a:rPr>
              <a:t>Information</a:t>
            </a:r>
            <a:r>
              <a:rPr kumimoji="0" lang="fi-FI" altLang="fi-FI" sz="3600" b="1" i="0" u="none" strike="noStrike" kern="1200" cap="none" spc="-100" normalizeH="0" baseline="0" noProof="0" dirty="0">
                <a:ln>
                  <a:noFill/>
                </a:ln>
                <a:solidFill>
                  <a:srgbClr val="1F497D"/>
                </a:solidFill>
                <a:effectLst/>
                <a:uLnTx/>
                <a:uFillTx/>
                <a:latin typeface="Arial"/>
                <a:ea typeface="ＭＳ Ｐゴシック" charset="0"/>
              </a:rPr>
              <a:t> as Property </a:t>
            </a:r>
            <a:endParaRPr lang="fi-FI" dirty="0"/>
          </a:p>
        </p:txBody>
      </p:sp>
      <p:sp>
        <p:nvSpPr>
          <p:cNvPr id="4" name="Alatunnisteen paikkamerkki 3">
            <a:extLst>
              <a:ext uri="{FF2B5EF4-FFF2-40B4-BE49-F238E27FC236}">
                <a16:creationId xmlns:a16="http://schemas.microsoft.com/office/drawing/2014/main" id="{B5D51E92-0060-49C7-A2C5-A4FE3B0C1167}"/>
              </a:ext>
            </a:extLst>
          </p:cNvPr>
          <p:cNvSpPr>
            <a:spLocks noGrp="1"/>
          </p:cNvSpPr>
          <p:nvPr>
            <p:ph type="ftr" sz="quarter" idx="11"/>
          </p:nvPr>
        </p:nvSpPr>
        <p:spPr/>
        <p:txBody>
          <a:bodyPr/>
          <a:lstStyle/>
          <a:p>
            <a:pPr>
              <a:defRPr/>
            </a:pPr>
            <a:r>
              <a:rPr lang="en-US">
                <a:solidFill>
                  <a:prstClr val="black">
                    <a:tint val="75000"/>
                  </a:prstClr>
                </a:solidFill>
              </a:rPr>
              <a:t>Financial Law Lecture 7</a:t>
            </a:r>
          </a:p>
        </p:txBody>
      </p:sp>
      <p:sp>
        <p:nvSpPr>
          <p:cNvPr id="5" name="Dian numeron paikkamerkki 4">
            <a:extLst>
              <a:ext uri="{FF2B5EF4-FFF2-40B4-BE49-F238E27FC236}">
                <a16:creationId xmlns:a16="http://schemas.microsoft.com/office/drawing/2014/main" id="{DBC45AF6-E131-4B55-A81F-5172C00447FC}"/>
              </a:ext>
            </a:extLst>
          </p:cNvPr>
          <p:cNvSpPr>
            <a:spLocks noGrp="1"/>
          </p:cNvSpPr>
          <p:nvPr>
            <p:ph type="sldNum" sz="quarter" idx="12"/>
          </p:nvPr>
        </p:nvSpPr>
        <p:spPr/>
        <p:txBody>
          <a:bodyPr/>
          <a:lstStyle/>
          <a:p>
            <a:pPr>
              <a:defRPr/>
            </a:pPr>
            <a:fld id="{4DC74067-3E18-49C5-A177-70BF794C5DB3}" type="slidenum">
              <a:rPr lang="en-US" smtClean="0">
                <a:solidFill>
                  <a:prstClr val="black">
                    <a:tint val="75000"/>
                  </a:prstClr>
                </a:solidFill>
              </a:rPr>
              <a:pPr>
                <a:defRPr/>
              </a:pPr>
              <a:t>16</a:t>
            </a:fld>
            <a:endParaRPr lang="en-US">
              <a:solidFill>
                <a:prstClr val="black">
                  <a:tint val="75000"/>
                </a:prstClr>
              </a:solidFill>
            </a:endParaRPr>
          </a:p>
        </p:txBody>
      </p:sp>
      <p:graphicFrame>
        <p:nvGraphicFramePr>
          <p:cNvPr id="7" name="Sisällön paikkamerkki 6">
            <a:extLst>
              <a:ext uri="{FF2B5EF4-FFF2-40B4-BE49-F238E27FC236}">
                <a16:creationId xmlns:a16="http://schemas.microsoft.com/office/drawing/2014/main" id="{CA238260-942A-4C48-9EC0-F7257A3C31FD}"/>
              </a:ext>
            </a:extLst>
          </p:cNvPr>
          <p:cNvGraphicFramePr>
            <a:graphicFrameLocks noGrp="1"/>
          </p:cNvGraphicFramePr>
          <p:nvPr>
            <p:ph idx="1"/>
            <p:extLst>
              <p:ext uri="{D42A27DB-BD31-4B8C-83A1-F6EECF244321}">
                <p14:modId xmlns:p14="http://schemas.microsoft.com/office/powerpoint/2010/main" val="1037224841"/>
              </p:ext>
            </p:extLst>
          </p:nvPr>
        </p:nvGraphicFramePr>
        <p:xfrm>
          <a:off x="1050879" y="1825624"/>
          <a:ext cx="9810604" cy="44287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0769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BE235B10-560F-4A06-AA81-8E1A6295FB8F}"/>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9F413C09-4A6E-4611-A51B-CDB8A49327C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3C265C4-232A-4395-A177-6BCC2C11C1D6}"/>
              </a:ext>
            </a:extLst>
          </p:cNvPr>
          <p:cNvSpPr>
            <a:spLocks noGrp="1"/>
          </p:cNvSpPr>
          <p:nvPr>
            <p:ph type="ctrTitle"/>
          </p:nvPr>
        </p:nvSpPr>
        <p:spPr/>
        <p:txBody>
          <a:bodyPr/>
          <a:lstStyle/>
          <a:p>
            <a:pPr algn="ctr"/>
            <a:r>
              <a:rPr lang="en-US" dirty="0"/>
              <a:t>Security markets information offence </a:t>
            </a:r>
            <a:br>
              <a:rPr lang="en-US" dirty="0"/>
            </a:br>
            <a:r>
              <a:rPr lang="en-US" dirty="0"/>
              <a:t>Finnish Penal code Ch. 51 section 5</a:t>
            </a:r>
            <a:endParaRPr lang="fi-FI" dirty="0"/>
          </a:p>
        </p:txBody>
      </p:sp>
      <p:sp>
        <p:nvSpPr>
          <p:cNvPr id="4" name="Alatunnisteen paikkamerkki 3">
            <a:extLst>
              <a:ext uri="{FF2B5EF4-FFF2-40B4-BE49-F238E27FC236}">
                <a16:creationId xmlns:a16="http://schemas.microsoft.com/office/drawing/2014/main" id="{CEB0F9A7-4093-413C-AD6E-FACCBDF7654A}"/>
              </a:ext>
            </a:extLst>
          </p:cNvPr>
          <p:cNvSpPr>
            <a:spLocks noGrp="1"/>
          </p:cNvSpPr>
          <p:nvPr>
            <p:ph type="ftr" sz="quarter" idx="16"/>
          </p:nvPr>
        </p:nvSpPr>
        <p:spPr/>
        <p:txBody>
          <a:bodyPr/>
          <a:lstStyle/>
          <a:p>
            <a:pPr>
              <a:defRPr/>
            </a:pPr>
            <a:r>
              <a:rPr lang="fi-FI">
                <a:solidFill>
                  <a:prstClr val="black">
                    <a:tint val="75000"/>
                  </a:prstClr>
                </a:solidFill>
              </a:rPr>
              <a:t>Financial Law Lecture 7</a:t>
            </a:r>
          </a:p>
        </p:txBody>
      </p:sp>
      <p:sp>
        <p:nvSpPr>
          <p:cNvPr id="5" name="Dian numeron paikkamerkki 4">
            <a:extLst>
              <a:ext uri="{FF2B5EF4-FFF2-40B4-BE49-F238E27FC236}">
                <a16:creationId xmlns:a16="http://schemas.microsoft.com/office/drawing/2014/main" id="{0A14A7B5-81B7-478F-B0CA-370A723EEABD}"/>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17</a:t>
            </a:fld>
            <a:endParaRPr lang="fi-FI">
              <a:solidFill>
                <a:prstClr val="black">
                  <a:tint val="75000"/>
                </a:prstClr>
              </a:solidFill>
            </a:endParaRPr>
          </a:p>
        </p:txBody>
      </p:sp>
      <p:graphicFrame>
        <p:nvGraphicFramePr>
          <p:cNvPr id="9" name="Sisällön paikkamerkki 8">
            <a:extLst>
              <a:ext uri="{FF2B5EF4-FFF2-40B4-BE49-F238E27FC236}">
                <a16:creationId xmlns:a16="http://schemas.microsoft.com/office/drawing/2014/main" id="{0C3B912F-02F0-415B-BA5D-EB0CB45803D6}"/>
              </a:ext>
            </a:extLst>
          </p:cNvPr>
          <p:cNvGraphicFramePr>
            <a:graphicFrameLocks noGrp="1"/>
          </p:cNvGraphicFramePr>
          <p:nvPr>
            <p:ph sz="quarter" idx="14"/>
            <p:extLst>
              <p:ext uri="{D42A27DB-BD31-4B8C-83A1-F6EECF244321}">
                <p14:modId xmlns:p14="http://schemas.microsoft.com/office/powerpoint/2010/main" val="3174336000"/>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1367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graphicEl>
                                              <a:dgm id="{5EFDA339-81F2-4EF6-A7F3-E6CC64CB7330}"/>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graphicEl>
                                              <a:dgm id="{C0E427CA-542D-4C89-807F-B90CEFDEF801}"/>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graphicEl>
                                              <a:dgm id="{8784D2A4-ECB8-4559-BD34-77769C2A8548}"/>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graphicEl>
                                              <a:dgm id="{176B4788-6249-4299-8BEB-06464856511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graphicEl>
                                              <a:dgm id="{E9391782-B799-45FA-A1C6-E8CF89D71DE0}"/>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graphicEl>
                                              <a:dgm id="{3FA7DAFA-C7E4-4092-AFAB-14397E64122D}"/>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graphicEl>
                                              <a:dgm id="{DCE4F1CD-ECE4-4F2F-BD06-31E2BF1BC810}"/>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graphicEl>
                                              <a:dgm id="{517CB97E-20F7-49BB-8552-14A01B0E0609}"/>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graphicEl>
                                              <a:dgm id="{8E342283-34F8-4B3E-8828-2F6E49669FF3}"/>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
                                            <p:graphicEl>
                                              <a:dgm id="{5E524714-6624-4325-906A-4C1F171680C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E1731D9-BA67-4853-9160-A847B9E5929E}"/>
              </a:ext>
            </a:extLst>
          </p:cNvPr>
          <p:cNvSpPr>
            <a:spLocks noGrp="1"/>
          </p:cNvSpPr>
          <p:nvPr>
            <p:ph type="ctrTitle"/>
          </p:nvPr>
        </p:nvSpPr>
        <p:spPr>
          <a:xfrm>
            <a:off x="720003" y="381000"/>
            <a:ext cx="10780799" cy="1195798"/>
          </a:xfrm>
        </p:spPr>
        <p:txBody>
          <a:bodyPr anchor="t">
            <a:normAutofit/>
          </a:bodyPr>
          <a:lstStyle/>
          <a:p>
            <a:pPr algn="ctr"/>
            <a:r>
              <a:rPr lang="fi-FI" dirty="0"/>
              <a:t>General </a:t>
            </a:r>
            <a:r>
              <a:rPr lang="fi-FI" dirty="0" err="1"/>
              <a:t>principles</a:t>
            </a:r>
            <a:r>
              <a:rPr lang="fi-FI" dirty="0"/>
              <a:t> of </a:t>
            </a:r>
            <a:r>
              <a:rPr lang="fi-FI" dirty="0" err="1"/>
              <a:t>securities</a:t>
            </a:r>
            <a:r>
              <a:rPr lang="fi-FI" dirty="0"/>
              <a:t> </a:t>
            </a:r>
            <a:r>
              <a:rPr lang="fi-FI" dirty="0" err="1"/>
              <a:t>markets</a:t>
            </a:r>
            <a:r>
              <a:rPr lang="fi-FI" dirty="0"/>
              <a:t> (FSMA 1:2 – 4), </a:t>
            </a:r>
            <a:br>
              <a:rPr lang="fi-FI" dirty="0"/>
            </a:br>
            <a:r>
              <a:rPr lang="fi-FI" dirty="0" err="1"/>
              <a:t>MiFID</a:t>
            </a:r>
            <a:r>
              <a:rPr lang="fi-FI" dirty="0"/>
              <a:t> II art. 24 (1)  </a:t>
            </a:r>
          </a:p>
        </p:txBody>
      </p:sp>
      <p:sp>
        <p:nvSpPr>
          <p:cNvPr id="4" name="Alatunnisteen paikkamerkki 3">
            <a:extLst>
              <a:ext uri="{FF2B5EF4-FFF2-40B4-BE49-F238E27FC236}">
                <a16:creationId xmlns:a16="http://schemas.microsoft.com/office/drawing/2014/main" id="{777278B1-4785-40DD-B118-A3341C845CC5}"/>
              </a:ext>
            </a:extLst>
          </p:cNvPr>
          <p:cNvSpPr>
            <a:spLocks noGrp="1"/>
          </p:cNvSpPr>
          <p:nvPr>
            <p:ph type="ftr" sz="quarter" idx="16"/>
          </p:nvPr>
        </p:nvSpPr>
        <p:spPr>
          <a:xfrm>
            <a:off x="6587067" y="5953125"/>
            <a:ext cx="4826000" cy="158750"/>
          </a:xfrm>
        </p:spPr>
        <p:txBody>
          <a:bodyPr anchor="ctr">
            <a:normAutofit/>
          </a:bodyPr>
          <a:lstStyle/>
          <a:p>
            <a:pPr>
              <a:lnSpc>
                <a:spcPct val="90000"/>
              </a:lnSpc>
              <a:spcAft>
                <a:spcPts val="600"/>
              </a:spcAft>
              <a:defRPr/>
            </a:pPr>
            <a:r>
              <a:rPr lang="fi-FI" sz="400">
                <a:solidFill>
                  <a:prstClr val="black">
                    <a:tint val="75000"/>
                  </a:prstClr>
                </a:solidFill>
              </a:rPr>
              <a:t>Financial Law Lecture 7</a:t>
            </a:r>
          </a:p>
        </p:txBody>
      </p:sp>
      <p:sp>
        <p:nvSpPr>
          <p:cNvPr id="5" name="Dian numeron paikkamerkki 4">
            <a:extLst>
              <a:ext uri="{FF2B5EF4-FFF2-40B4-BE49-F238E27FC236}">
                <a16:creationId xmlns:a16="http://schemas.microsoft.com/office/drawing/2014/main" id="{90276E70-A4B0-4423-9F88-F6AE63C38342}"/>
              </a:ext>
            </a:extLst>
          </p:cNvPr>
          <p:cNvSpPr>
            <a:spLocks noGrp="1"/>
          </p:cNvSpPr>
          <p:nvPr>
            <p:ph type="sldNum" sz="quarter" idx="17"/>
          </p:nvPr>
        </p:nvSpPr>
        <p:spPr>
          <a:xfrm>
            <a:off x="6587067" y="6297616"/>
            <a:ext cx="4826000" cy="161925"/>
          </a:xfrm>
        </p:spPr>
        <p:txBody>
          <a:bodyPr anchor="ctr">
            <a:normAutofit/>
          </a:bodyPr>
          <a:lstStyle/>
          <a:p>
            <a:pPr>
              <a:lnSpc>
                <a:spcPct val="90000"/>
              </a:lnSpc>
              <a:spcAft>
                <a:spcPts val="600"/>
              </a:spcAft>
              <a:defRPr/>
            </a:pPr>
            <a:fld id="{1C07628F-9402-FB47-93B5-FC3C3BFEEBE0}" type="slidenum">
              <a:rPr lang="fi-FI" sz="500" smtClean="0">
                <a:solidFill>
                  <a:prstClr val="black">
                    <a:tint val="75000"/>
                  </a:prstClr>
                </a:solidFill>
              </a:rPr>
              <a:pPr>
                <a:lnSpc>
                  <a:spcPct val="90000"/>
                </a:lnSpc>
                <a:spcAft>
                  <a:spcPts val="600"/>
                </a:spcAft>
                <a:defRPr/>
              </a:pPr>
              <a:t>18</a:t>
            </a:fld>
            <a:endParaRPr lang="fi-FI" sz="500">
              <a:solidFill>
                <a:prstClr val="black">
                  <a:tint val="75000"/>
                </a:prstClr>
              </a:solidFill>
            </a:endParaRPr>
          </a:p>
        </p:txBody>
      </p:sp>
      <p:graphicFrame>
        <p:nvGraphicFramePr>
          <p:cNvPr id="6" name="Sisällön paikkamerkki 5">
            <a:extLst>
              <a:ext uri="{FF2B5EF4-FFF2-40B4-BE49-F238E27FC236}">
                <a16:creationId xmlns:a16="http://schemas.microsoft.com/office/drawing/2014/main" id="{5A2B5A76-CC2F-42B5-8199-B2DD7CD96A25}"/>
              </a:ext>
            </a:extLst>
          </p:cNvPr>
          <p:cNvGraphicFramePr>
            <a:graphicFrameLocks noGrp="1"/>
          </p:cNvGraphicFramePr>
          <p:nvPr>
            <p:ph sz="quarter" idx="14"/>
            <p:extLst>
              <p:ext uri="{D42A27DB-BD31-4B8C-83A1-F6EECF244321}">
                <p14:modId xmlns:p14="http://schemas.microsoft.com/office/powerpoint/2010/main" val="2204517049"/>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38197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9C58082B-BA9E-4D24-8FED-E724A4A8954E}"/>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41EE39E8-F1FA-4BCE-9F75-5585DF283A4F}"/>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3E78E6B3-CE2A-444E-856C-9A4BFA7BBF99}"/>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B3B524A7-8296-48DC-9D16-5227A54C3CEA}"/>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301F8067-D769-4427-8162-C44E5CE8B1A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D008B3F-F42E-4608-AB97-CAE67B6DEE4E}"/>
              </a:ext>
            </a:extLst>
          </p:cNvPr>
          <p:cNvSpPr>
            <a:spLocks noGrp="1"/>
          </p:cNvSpPr>
          <p:nvPr>
            <p:ph type="ctrTitle"/>
          </p:nvPr>
        </p:nvSpPr>
        <p:spPr/>
        <p:txBody>
          <a:bodyPr/>
          <a:lstStyle/>
          <a:p>
            <a:pPr algn="ctr"/>
            <a:r>
              <a:rPr lang="fi-FI" sz="3600" cap="none" spc="-100" dirty="0" err="1">
                <a:solidFill>
                  <a:srgbClr val="1F497D"/>
                </a:solidFill>
                <a:latin typeface="Arial"/>
                <a:ea typeface="ＭＳ Ｐゴシック" charset="0"/>
              </a:rPr>
              <a:t>Ban</a:t>
            </a:r>
            <a:r>
              <a:rPr lang="fi-FI" sz="3600" cap="none" spc="-100" dirty="0">
                <a:solidFill>
                  <a:srgbClr val="1F497D"/>
                </a:solidFill>
                <a:latin typeface="Arial"/>
                <a:ea typeface="ＭＳ Ｐゴシック" charset="0"/>
              </a:rPr>
              <a:t> on </a:t>
            </a:r>
            <a:r>
              <a:rPr lang="fi-FI" sz="3600" cap="none" spc="-100" dirty="0" err="1">
                <a:solidFill>
                  <a:srgbClr val="1F497D"/>
                </a:solidFill>
                <a:latin typeface="Arial"/>
                <a:ea typeface="ＭＳ Ｐゴシック" charset="0"/>
              </a:rPr>
              <a:t>Disclosure</a:t>
            </a:r>
            <a:r>
              <a:rPr lang="fi-FI" sz="3600" cap="none" spc="-100" dirty="0">
                <a:solidFill>
                  <a:srgbClr val="1F497D"/>
                </a:solidFill>
                <a:latin typeface="Arial"/>
                <a:ea typeface="ＭＳ Ｐゴシック" charset="0"/>
              </a:rPr>
              <a:t> of Inside </a:t>
            </a:r>
            <a:r>
              <a:rPr lang="fi-FI" sz="3600" cap="none" spc="-100" dirty="0" err="1">
                <a:solidFill>
                  <a:srgbClr val="1F497D"/>
                </a:solidFill>
                <a:latin typeface="Arial"/>
                <a:ea typeface="ＭＳ Ｐゴシック" charset="0"/>
              </a:rPr>
              <a:t>Information</a:t>
            </a:r>
            <a:r>
              <a:rPr lang="fi-FI" sz="3600" cap="none" spc="-100" dirty="0">
                <a:solidFill>
                  <a:srgbClr val="1F497D"/>
                </a:solidFill>
                <a:latin typeface="Arial"/>
                <a:ea typeface="ＭＳ Ｐゴシック" charset="0"/>
              </a:rPr>
              <a:t> </a:t>
            </a:r>
            <a:r>
              <a:rPr kumimoji="0" lang="fi-FI" sz="3600" b="1" i="0" u="none" strike="noStrike" kern="1200" cap="none" spc="-100" normalizeH="0" baseline="0" noProof="0" dirty="0">
                <a:ln>
                  <a:noFill/>
                </a:ln>
                <a:solidFill>
                  <a:srgbClr val="1F497D"/>
                </a:solidFill>
                <a:effectLst/>
                <a:uLnTx/>
                <a:uFillTx/>
                <a:latin typeface="Arial"/>
                <a:ea typeface="ＭＳ Ｐゴシック" charset="0"/>
              </a:rPr>
              <a:t>/ </a:t>
            </a:r>
            <a:br>
              <a:rPr kumimoji="0" lang="fi-FI" sz="3600" b="1" i="0" u="none" strike="noStrike" kern="1200" cap="none" spc="-100" normalizeH="0" baseline="0" noProof="0" dirty="0">
                <a:ln>
                  <a:noFill/>
                </a:ln>
                <a:solidFill>
                  <a:srgbClr val="1F497D"/>
                </a:solidFill>
                <a:effectLst/>
                <a:uLnTx/>
                <a:uFillTx/>
                <a:latin typeface="Arial"/>
                <a:ea typeface="ＭＳ Ｐゴシック" charset="0"/>
              </a:rPr>
            </a:br>
            <a:r>
              <a:rPr kumimoji="0" lang="fi-FI" sz="3600" b="1" i="0" u="none" strike="noStrike" kern="1200" cap="none" spc="-100" normalizeH="0" baseline="0" noProof="0" dirty="0" err="1">
                <a:ln>
                  <a:noFill/>
                </a:ln>
                <a:solidFill>
                  <a:srgbClr val="1F497D"/>
                </a:solidFill>
                <a:effectLst/>
                <a:uLnTx/>
                <a:uFillTx/>
                <a:latin typeface="Arial"/>
                <a:ea typeface="ＭＳ Ｐゴシック" charset="0"/>
              </a:rPr>
              <a:t>Duty</a:t>
            </a:r>
            <a:r>
              <a:rPr kumimoji="0" lang="fi-FI" sz="3600" b="1" i="0" u="none" strike="noStrike" kern="1200" cap="none" spc="-100" normalizeH="0" baseline="0" noProof="0" dirty="0">
                <a:ln>
                  <a:noFill/>
                </a:ln>
                <a:solidFill>
                  <a:srgbClr val="1F497D"/>
                </a:solidFill>
                <a:effectLst/>
                <a:uLnTx/>
                <a:uFillTx/>
                <a:latin typeface="Arial"/>
                <a:ea typeface="ＭＳ Ｐゴシック" charset="0"/>
              </a:rPr>
              <a:t> to </a:t>
            </a:r>
            <a:r>
              <a:rPr lang="fi-FI" sz="3600" cap="none" spc="-100" dirty="0">
                <a:solidFill>
                  <a:srgbClr val="1F497D"/>
                </a:solidFill>
                <a:latin typeface="Arial"/>
                <a:ea typeface="ＭＳ Ｐゴシック" charset="0"/>
              </a:rPr>
              <a:t>D</a:t>
            </a:r>
            <a:r>
              <a:rPr kumimoji="0" lang="fi-FI" sz="3600" b="1" i="0" u="none" strike="noStrike" kern="1200" cap="none" spc="-100" normalizeH="0" baseline="0" noProof="0" dirty="0" err="1">
                <a:ln>
                  <a:noFill/>
                </a:ln>
                <a:solidFill>
                  <a:srgbClr val="1F497D"/>
                </a:solidFill>
                <a:effectLst/>
                <a:uLnTx/>
                <a:uFillTx/>
                <a:latin typeface="Arial"/>
                <a:ea typeface="ＭＳ Ｐゴシック" charset="0"/>
              </a:rPr>
              <a:t>isclose</a:t>
            </a:r>
            <a:r>
              <a:rPr kumimoji="0" lang="fi-FI" sz="3600" b="1" i="0" u="none" strike="noStrike" kern="1200" cap="none" spc="-100" normalizeH="0" baseline="0" noProof="0" dirty="0">
                <a:ln>
                  <a:noFill/>
                </a:ln>
                <a:solidFill>
                  <a:srgbClr val="1F497D"/>
                </a:solidFill>
                <a:effectLst/>
                <a:uLnTx/>
                <a:uFillTx/>
                <a:latin typeface="Arial"/>
                <a:ea typeface="ＭＳ Ｐゴシック" charset="0"/>
              </a:rPr>
              <a:t> It</a:t>
            </a:r>
            <a:endParaRPr lang="fi-FI" dirty="0"/>
          </a:p>
        </p:txBody>
      </p:sp>
      <p:sp>
        <p:nvSpPr>
          <p:cNvPr id="4" name="Alatunnisteen paikkamerkki 3">
            <a:extLst>
              <a:ext uri="{FF2B5EF4-FFF2-40B4-BE49-F238E27FC236}">
                <a16:creationId xmlns:a16="http://schemas.microsoft.com/office/drawing/2014/main" id="{060CB4CE-7629-4A4E-9F59-5CEC2004C2F1}"/>
              </a:ext>
            </a:extLst>
          </p:cNvPr>
          <p:cNvSpPr>
            <a:spLocks noGrp="1"/>
          </p:cNvSpPr>
          <p:nvPr>
            <p:ph type="ftr" sz="quarter" idx="16"/>
          </p:nvPr>
        </p:nvSpPr>
        <p:spPr/>
        <p:txBody>
          <a:bodyPr/>
          <a:lstStyle/>
          <a:p>
            <a:pPr>
              <a:defRPr/>
            </a:pPr>
            <a:r>
              <a:rPr lang="fi-FI">
                <a:solidFill>
                  <a:prstClr val="black">
                    <a:tint val="75000"/>
                  </a:prstClr>
                </a:solidFill>
              </a:rPr>
              <a:t>Financial Law Lecture 7</a:t>
            </a:r>
          </a:p>
        </p:txBody>
      </p:sp>
      <p:sp>
        <p:nvSpPr>
          <p:cNvPr id="5" name="Dian numeron paikkamerkki 4">
            <a:extLst>
              <a:ext uri="{FF2B5EF4-FFF2-40B4-BE49-F238E27FC236}">
                <a16:creationId xmlns:a16="http://schemas.microsoft.com/office/drawing/2014/main" id="{4E158A20-FB27-4107-92E7-BBB1283888A0}"/>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2</a:t>
            </a:fld>
            <a:endParaRPr lang="fi-FI">
              <a:solidFill>
                <a:prstClr val="black">
                  <a:tint val="75000"/>
                </a:prstClr>
              </a:solidFill>
            </a:endParaRPr>
          </a:p>
        </p:txBody>
      </p:sp>
      <p:graphicFrame>
        <p:nvGraphicFramePr>
          <p:cNvPr id="7" name="Sisällön paikkamerkki 6">
            <a:extLst>
              <a:ext uri="{FF2B5EF4-FFF2-40B4-BE49-F238E27FC236}">
                <a16:creationId xmlns:a16="http://schemas.microsoft.com/office/drawing/2014/main" id="{4B1F00B4-209A-47D2-961B-0352EA3C680D}"/>
              </a:ext>
            </a:extLst>
          </p:cNvPr>
          <p:cNvGraphicFramePr>
            <a:graphicFrameLocks noGrp="1"/>
          </p:cNvGraphicFramePr>
          <p:nvPr>
            <p:ph sz="quarter" idx="14"/>
            <p:extLst>
              <p:ext uri="{D42A27DB-BD31-4B8C-83A1-F6EECF244321}">
                <p14:modId xmlns:p14="http://schemas.microsoft.com/office/powerpoint/2010/main" val="2541300533"/>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5548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5CB45219-4CF8-460A-8F5E-0411A060365F}"/>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graphicEl>
                                              <a:dgm id="{25CF72C1-D7F6-47D9-8D1E-A9ED2878BAAA}"/>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graphicEl>
                                              <a:dgm id="{E1D1C840-242C-4F78-AD0E-7DF927E756B9}"/>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graphicEl>
                                              <a:dgm id="{427F8877-17A0-41AA-A685-20197D7A38C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271EF6D3-4C1A-4293-B8D9-6638494752D1}"/>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235317BF-A0D4-48FD-9C67-A189C595CF9D}"/>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graphicEl>
                                              <a:dgm id="{1C0DD18F-B632-4D42-8367-F38BE7C6DE34}"/>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graphicEl>
                                              <a:dgm id="{545DB54D-339F-4FE9-9EA7-BDBD40285AF7}"/>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
                                            <p:graphicEl>
                                              <a:dgm id="{A149FF95-4D3B-487D-9A16-0F21203F4FEF}"/>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graphicEl>
                                              <a:dgm id="{74B5B4A2-560B-4D62-BC19-C7CEE58020A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807E649-0B82-4BB2-95B6-FBF3FCCE564B}"/>
              </a:ext>
            </a:extLst>
          </p:cNvPr>
          <p:cNvSpPr>
            <a:spLocks noGrp="1"/>
          </p:cNvSpPr>
          <p:nvPr>
            <p:ph type="ctrTitle"/>
          </p:nvPr>
        </p:nvSpPr>
        <p:spPr/>
        <p:txBody>
          <a:bodyPr/>
          <a:lstStyle/>
          <a:p>
            <a:pPr algn="ctr"/>
            <a:r>
              <a:rPr lang="en-US" dirty="0"/>
              <a:t>Disclosure of inside information MAR Article 17: Confidentiality, performance of duties and professional secrecy</a:t>
            </a:r>
            <a:endParaRPr lang="fi-FI" dirty="0"/>
          </a:p>
        </p:txBody>
      </p:sp>
      <p:sp>
        <p:nvSpPr>
          <p:cNvPr id="4" name="Alatunnisteen paikkamerkki 3">
            <a:extLst>
              <a:ext uri="{FF2B5EF4-FFF2-40B4-BE49-F238E27FC236}">
                <a16:creationId xmlns:a16="http://schemas.microsoft.com/office/drawing/2014/main" id="{0387BC76-9835-44B1-B97B-620B48DC006E}"/>
              </a:ext>
            </a:extLst>
          </p:cNvPr>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a:ln>
                  <a:noFill/>
                </a:ln>
                <a:solidFill>
                  <a:prstClr val="black">
                    <a:tint val="75000"/>
                  </a:prstClr>
                </a:solidFill>
                <a:effectLst/>
                <a:uLnTx/>
                <a:uFillTx/>
                <a:latin typeface="Arial"/>
                <a:ea typeface="+mn-ea"/>
                <a:cs typeface="+mn-cs"/>
              </a:rPr>
              <a:t>Financial Law Lecture 7</a:t>
            </a:r>
          </a:p>
        </p:txBody>
      </p:sp>
      <p:sp>
        <p:nvSpPr>
          <p:cNvPr id="5" name="Dian numeron paikkamerkki 4">
            <a:extLst>
              <a:ext uri="{FF2B5EF4-FFF2-40B4-BE49-F238E27FC236}">
                <a16:creationId xmlns:a16="http://schemas.microsoft.com/office/drawing/2014/main" id="{06A3D6ED-A181-4B37-9957-078B7EC2E4D9}"/>
              </a:ext>
            </a:extLst>
          </p:cNvPr>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C07628F-9402-FB47-93B5-FC3C3BFEEBE0}" type="slidenum">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fi-FI" sz="675" b="0" i="0" u="none" strike="noStrike" kern="1200" cap="none" spc="0" normalizeH="0" baseline="0" noProof="0">
              <a:ln>
                <a:noFill/>
              </a:ln>
              <a:solidFill>
                <a:prstClr val="black">
                  <a:tint val="75000"/>
                </a:prstClr>
              </a:solidFill>
              <a:effectLst/>
              <a:uLnTx/>
              <a:uFillTx/>
              <a:latin typeface="Arial"/>
              <a:ea typeface="+mn-ea"/>
              <a:cs typeface="+mn-cs"/>
            </a:endParaRPr>
          </a:p>
        </p:txBody>
      </p:sp>
      <p:graphicFrame>
        <p:nvGraphicFramePr>
          <p:cNvPr id="7" name="Sisällön paikkamerkki 6">
            <a:extLst>
              <a:ext uri="{FF2B5EF4-FFF2-40B4-BE49-F238E27FC236}">
                <a16:creationId xmlns:a16="http://schemas.microsoft.com/office/drawing/2014/main" id="{432034BE-0E1F-4B40-868E-31C8421E69CB}"/>
              </a:ext>
            </a:extLst>
          </p:cNvPr>
          <p:cNvGraphicFramePr>
            <a:graphicFrameLocks noGrp="1"/>
          </p:cNvGraphicFramePr>
          <p:nvPr>
            <p:ph sz="quarter" idx="14"/>
            <p:extLst>
              <p:ext uri="{D42A27DB-BD31-4B8C-83A1-F6EECF244321}">
                <p14:modId xmlns:p14="http://schemas.microsoft.com/office/powerpoint/2010/main" val="3467219062"/>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6534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193AF5D4-BBE6-48D3-BDF9-7C4A2D96EC77}"/>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graphicEl>
                                              <a:dgm id="{319DB093-61CD-4975-B61D-E5AE665101D8}"/>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graphicEl>
                                              <a:dgm id="{BAC98665-89F1-4D9B-B6A0-32317ED5E510}"/>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graphicEl>
                                              <a:dgm id="{366C0ECA-9C53-4901-BB6B-8C0E1F1E109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EADBB21F-3177-42F3-9390-7BFC8E59335F}"/>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graphicEl>
                                              <a:dgm id="{E8498B84-D599-40E1-82FD-D0F4BC1C7732}"/>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graphicEl>
                                              <a:dgm id="{AC1F18C5-E914-4315-8E64-EC63D29C6ACA}"/>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graphicEl>
                                              <a:dgm id="{2E27465B-B85F-45D9-9847-72BBDE28324E}"/>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graphicEl>
                                              <a:dgm id="{5BACF44B-FD62-4175-B068-A8C517BDA28E}"/>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
                                            <p:graphicEl>
                                              <a:dgm id="{2CDD7A01-B651-4C08-87C6-07BB7EA5A50A}"/>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
                                            <p:graphicEl>
                                              <a:dgm id="{AEE35E4B-2DF9-4755-837F-5C696E9F507C}"/>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
                                            <p:graphicEl>
                                              <a:dgm id="{C6F1661B-42F6-417A-838A-E5D0960CF1A1}"/>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graphicEl>
                                              <a:dgm id="{DB8C053C-AC75-42DE-9BB7-EDC5DE6FA21E}"/>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7">
                                            <p:graphicEl>
                                              <a:dgm id="{3FF308E5-EB0A-4FF8-8CE7-AA2E277068B1}"/>
                                            </p:graphic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7">
                                            <p:graphicEl>
                                              <a:dgm id="{A83C6B8E-8051-4D2F-8F14-5454FB7FEB5C}"/>
                                            </p:graphic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7">
                                            <p:graphicEl>
                                              <a:dgm id="{E7D100EF-946A-4F7C-AD8D-3E637E567B78}"/>
                                            </p:graphic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7">
                                            <p:graphicEl>
                                              <a:dgm id="{32FFF5BF-8E9E-46B3-A7A7-BF7A6EBA66F4}"/>
                                            </p:graphic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7">
                                            <p:graphicEl>
                                              <a:dgm id="{1AB81EE9-7F62-4998-BEA4-7978D32354AD}"/>
                                            </p:graphicEl>
                                          </p:spTgt>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7">
                                            <p:graphicEl>
                                              <a:dgm id="{C81707B4-352F-4606-9C0B-A3E798A5E22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E991537-8EB1-4C8C-99C4-506EF4E90910}"/>
              </a:ext>
            </a:extLst>
          </p:cNvPr>
          <p:cNvSpPr>
            <a:spLocks noGrp="1"/>
          </p:cNvSpPr>
          <p:nvPr>
            <p:ph type="ctrTitle"/>
          </p:nvPr>
        </p:nvSpPr>
        <p:spPr/>
        <p:txBody>
          <a:bodyPr/>
          <a:lstStyle/>
          <a:p>
            <a:pPr algn="ctr"/>
            <a:r>
              <a:rPr kumimoji="0" lang="fi-FI" altLang="fi-FI" sz="3600" b="1" i="0" u="none" strike="noStrike" kern="1200" cap="none" spc="-100" normalizeH="0" baseline="0" noProof="0" dirty="0" err="1">
                <a:ln>
                  <a:noFill/>
                </a:ln>
                <a:solidFill>
                  <a:srgbClr val="1F497D"/>
                </a:solidFill>
                <a:effectLst/>
                <a:uLnTx/>
                <a:uFillTx/>
                <a:latin typeface="Arial"/>
                <a:ea typeface="ＭＳ Ｐゴシック" charset="0"/>
              </a:rPr>
              <a:t>Disclosure</a:t>
            </a:r>
            <a:r>
              <a:rPr kumimoji="0" lang="fi-FI" altLang="fi-FI" sz="3600" b="1" i="0" u="none" strike="noStrike" kern="1200" cap="none" spc="-100" normalizeH="0" baseline="0" noProof="0" dirty="0">
                <a:ln>
                  <a:noFill/>
                </a:ln>
                <a:solidFill>
                  <a:srgbClr val="1F497D"/>
                </a:solidFill>
                <a:effectLst/>
                <a:uLnTx/>
                <a:uFillTx/>
                <a:latin typeface="Arial"/>
                <a:ea typeface="ＭＳ Ｐゴシック" charset="0"/>
              </a:rPr>
              <a:t> and Non-</a:t>
            </a:r>
            <a:r>
              <a:rPr kumimoji="0" lang="fi-FI" altLang="fi-FI" sz="3600" b="1" i="0" u="none" strike="noStrike" kern="1200" cap="none" spc="-100" normalizeH="0" baseline="0" noProof="0" dirty="0" err="1">
                <a:ln>
                  <a:noFill/>
                </a:ln>
                <a:solidFill>
                  <a:srgbClr val="1F497D"/>
                </a:solidFill>
                <a:effectLst/>
                <a:uLnTx/>
                <a:uFillTx/>
                <a:latin typeface="Arial"/>
                <a:ea typeface="ＭＳ Ｐゴシック" charset="0"/>
              </a:rPr>
              <a:t>disclosure</a:t>
            </a:r>
            <a:br>
              <a:rPr kumimoji="0" lang="fi-FI" altLang="fi-FI" sz="3600" b="1" i="0" u="none" strike="noStrike" kern="1200" cap="none" spc="-100" normalizeH="0" baseline="0" noProof="0" dirty="0">
                <a:ln>
                  <a:noFill/>
                </a:ln>
                <a:solidFill>
                  <a:srgbClr val="1F497D"/>
                </a:solidFill>
                <a:effectLst/>
                <a:uLnTx/>
                <a:uFillTx/>
                <a:latin typeface="Arial"/>
                <a:ea typeface="ＭＳ Ｐゴシック" charset="0"/>
              </a:rPr>
            </a:br>
            <a:r>
              <a:rPr kumimoji="0" lang="fi-FI" altLang="fi-FI" sz="3600" b="1" i="0" u="none" strike="noStrike" kern="1200" cap="none" spc="-100" normalizeH="0" baseline="0" noProof="0" dirty="0" err="1">
                <a:ln>
                  <a:noFill/>
                </a:ln>
                <a:solidFill>
                  <a:srgbClr val="1F497D"/>
                </a:solidFill>
                <a:effectLst/>
                <a:uLnTx/>
                <a:uFillTx/>
                <a:latin typeface="Arial"/>
                <a:ea typeface="ＭＳ Ｐゴシック" charset="0"/>
              </a:rPr>
              <a:t>FinFSA</a:t>
            </a:r>
            <a:r>
              <a:rPr kumimoji="0" lang="fi-FI" altLang="fi-FI" sz="3600" b="1" i="0" u="none" strike="noStrike" kern="1200" cap="none" spc="-100" normalizeH="0" baseline="0" noProof="0" dirty="0">
                <a:ln>
                  <a:noFill/>
                </a:ln>
                <a:solidFill>
                  <a:srgbClr val="1F497D"/>
                </a:solidFill>
                <a:effectLst/>
                <a:uLnTx/>
                <a:uFillTx/>
                <a:latin typeface="Arial"/>
                <a:ea typeface="ＭＳ Ｐゴシック" charset="0"/>
              </a:rPr>
              <a:t> 5.2b </a:t>
            </a:r>
            <a:endParaRPr lang="fi-FI" dirty="0"/>
          </a:p>
        </p:txBody>
      </p:sp>
      <p:sp>
        <p:nvSpPr>
          <p:cNvPr id="4" name="Alatunnisteen paikkamerkki 3">
            <a:extLst>
              <a:ext uri="{FF2B5EF4-FFF2-40B4-BE49-F238E27FC236}">
                <a16:creationId xmlns:a16="http://schemas.microsoft.com/office/drawing/2014/main" id="{87174478-5591-4016-9B6A-6F4755B510F3}"/>
              </a:ext>
            </a:extLst>
          </p:cNvPr>
          <p:cNvSpPr>
            <a:spLocks noGrp="1"/>
          </p:cNvSpPr>
          <p:nvPr>
            <p:ph type="ftr" sz="quarter" idx="16"/>
          </p:nvPr>
        </p:nvSpPr>
        <p:spPr/>
        <p:txBody>
          <a:bodyPr/>
          <a:lstStyle/>
          <a:p>
            <a:pPr>
              <a:defRPr/>
            </a:pPr>
            <a:r>
              <a:rPr lang="fi-FI">
                <a:solidFill>
                  <a:prstClr val="black">
                    <a:tint val="75000"/>
                  </a:prstClr>
                </a:solidFill>
              </a:rPr>
              <a:t>Financial Law Lecture 7</a:t>
            </a:r>
          </a:p>
        </p:txBody>
      </p:sp>
      <p:sp>
        <p:nvSpPr>
          <p:cNvPr id="5" name="Dian numeron paikkamerkki 4">
            <a:extLst>
              <a:ext uri="{FF2B5EF4-FFF2-40B4-BE49-F238E27FC236}">
                <a16:creationId xmlns:a16="http://schemas.microsoft.com/office/drawing/2014/main" id="{48E1A193-8CCC-4A74-A7B5-83D302ABC554}"/>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4</a:t>
            </a:fld>
            <a:endParaRPr lang="fi-FI">
              <a:solidFill>
                <a:prstClr val="black">
                  <a:tint val="75000"/>
                </a:prstClr>
              </a:solidFill>
            </a:endParaRPr>
          </a:p>
        </p:txBody>
      </p:sp>
      <p:graphicFrame>
        <p:nvGraphicFramePr>
          <p:cNvPr id="7" name="Sisällön paikkamerkki 6">
            <a:extLst>
              <a:ext uri="{FF2B5EF4-FFF2-40B4-BE49-F238E27FC236}">
                <a16:creationId xmlns:a16="http://schemas.microsoft.com/office/drawing/2014/main" id="{05C07EE2-65BD-4106-AA1C-2561E84F2B10}"/>
              </a:ext>
            </a:extLst>
          </p:cNvPr>
          <p:cNvGraphicFramePr>
            <a:graphicFrameLocks noGrp="1"/>
          </p:cNvGraphicFramePr>
          <p:nvPr>
            <p:ph sz="quarter" idx="14"/>
            <p:extLst>
              <p:ext uri="{D42A27DB-BD31-4B8C-83A1-F6EECF244321}">
                <p14:modId xmlns:p14="http://schemas.microsoft.com/office/powerpoint/2010/main" val="978315644"/>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0531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FAB048BA-62FC-44F3-A96C-2FDB6CDE8BD4}"/>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graphicEl>
                                              <a:dgm id="{7842646E-17AC-49D8-A233-7E53EBD77326}"/>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graphicEl>
                                              <a:dgm id="{28ECE78A-99A5-4F4E-97A3-657CEBABFC03}"/>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graphicEl>
                                              <a:dgm id="{767A03B9-1EE7-40A5-AF0E-44AEA2FBCF6C}"/>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4DEBF251-E482-495E-B255-E530A0308D56}"/>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graphicEl>
                                              <a:dgm id="{D5026014-E08B-4C66-93B5-3C57CD0DD7AA}"/>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graphicEl>
                                              <a:dgm id="{E77063B8-D478-49A5-A8BB-5C61A69359C5}"/>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graphicEl>
                                              <a:dgm id="{0906D6D2-1080-4A44-94BE-4BD8D1FB484C}"/>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graphicEl>
                                              <a:dgm id="{50D804FC-275C-41C0-ABC5-A37CB6D6E2B0}"/>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
                                            <p:graphicEl>
                                              <a:dgm id="{CAF03DB4-6C93-4483-BBA1-0998D2924118}"/>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
                                            <p:graphicEl>
                                              <a:dgm id="{8DCE5265-4267-4E3A-88F9-9174F4E8C33D}"/>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
                                            <p:graphicEl>
                                              <a:dgm id="{293BBD0E-CB6E-48CF-B294-6FB394DC6820}"/>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graphicEl>
                                              <a:dgm id="{DCACD5D5-B611-4F17-8D20-6C05DFEFCB99}"/>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7">
                                            <p:graphicEl>
                                              <a:dgm id="{EC7D0D18-16AC-41C8-A538-DFE3A26BB38D}"/>
                                            </p:graphic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7">
                                            <p:graphicEl>
                                              <a:dgm id="{672737DD-8BC3-4113-925C-FDD8745BBEC4}"/>
                                            </p:graphic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7">
                                            <p:graphicEl>
                                              <a:dgm id="{CDC82186-1DFA-4863-AEA0-9BDD3BF57706}"/>
                                            </p:graphic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7">
                                            <p:graphicEl>
                                              <a:dgm id="{267FBC4B-F26C-402D-BFDC-95E220FEB860}"/>
                                            </p:graphicEl>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7">
                                            <p:graphicEl>
                                              <a:dgm id="{8109749E-5B91-4065-9D3E-A0CB5E39A02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A1BB6FD-A9CF-4C12-8DD0-0FDC5BC26071}"/>
              </a:ext>
            </a:extLst>
          </p:cNvPr>
          <p:cNvSpPr>
            <a:spLocks noGrp="1"/>
          </p:cNvSpPr>
          <p:nvPr>
            <p:ph type="ctrTitle"/>
          </p:nvPr>
        </p:nvSpPr>
        <p:spPr>
          <a:xfrm>
            <a:off x="720003" y="381000"/>
            <a:ext cx="10780799" cy="1195798"/>
          </a:xfrm>
        </p:spPr>
        <p:txBody>
          <a:bodyPr anchor="t">
            <a:normAutofit/>
          </a:bodyPr>
          <a:lstStyle/>
          <a:p>
            <a:pPr algn="ctr"/>
            <a:r>
              <a:rPr lang="fi-FI" altLang="fi-FI" cap="none" spc="-100" dirty="0" err="1"/>
              <a:t>Allowed</a:t>
            </a:r>
            <a:r>
              <a:rPr lang="fi-FI" altLang="fi-FI" cap="none" spc="-100" dirty="0"/>
              <a:t> </a:t>
            </a:r>
            <a:r>
              <a:rPr lang="fi-FI" altLang="fi-FI" cap="none" spc="-100" dirty="0" err="1"/>
              <a:t>Disclosure</a:t>
            </a:r>
            <a:r>
              <a:rPr lang="fi-FI" altLang="fi-FI" cap="none" spc="-100" dirty="0"/>
              <a:t> of Inside </a:t>
            </a:r>
            <a:r>
              <a:rPr lang="fi-FI" altLang="fi-FI" cap="none" spc="-100" dirty="0" err="1"/>
              <a:t>Information</a:t>
            </a:r>
            <a:br>
              <a:rPr kumimoji="0" lang="fi-FI" altLang="fi-FI" b="1" i="0" u="none" strike="noStrike" kern="1200" cap="none" spc="-100" normalizeH="0" baseline="0" noProof="0" dirty="0">
                <a:ln>
                  <a:noFill/>
                </a:ln>
                <a:effectLst/>
                <a:uLnTx/>
                <a:uFillTx/>
              </a:rPr>
            </a:br>
            <a:r>
              <a:rPr kumimoji="0" lang="fi-FI" altLang="fi-FI" b="1" i="0" u="none" strike="noStrike" kern="1200" cap="none" spc="-100" normalizeH="0" baseline="0" noProof="0" dirty="0">
                <a:ln>
                  <a:noFill/>
                </a:ln>
                <a:effectLst/>
                <a:uLnTx/>
                <a:uFillTx/>
              </a:rPr>
              <a:t>(Old </a:t>
            </a:r>
            <a:r>
              <a:rPr kumimoji="0" lang="fi-FI" altLang="fi-FI" b="1" i="0" u="none" strike="noStrike" kern="1200" cap="none" spc="-100" normalizeH="0" baseline="0" noProof="0" dirty="0" err="1">
                <a:ln>
                  <a:noFill/>
                </a:ln>
                <a:effectLst/>
                <a:uLnTx/>
                <a:uFillTx/>
              </a:rPr>
              <a:t>Instruction</a:t>
            </a:r>
            <a:r>
              <a:rPr kumimoji="0" lang="fi-FI" altLang="fi-FI" b="1" i="0" u="none" strike="noStrike" kern="1200" cap="none" spc="-100" normalizeH="0" baseline="0" noProof="0" dirty="0">
                <a:ln>
                  <a:noFill/>
                </a:ln>
                <a:effectLst/>
                <a:uLnTx/>
                <a:uFillTx/>
              </a:rPr>
              <a:t> of </a:t>
            </a:r>
            <a:r>
              <a:rPr kumimoji="0" lang="fi-FI" altLang="fi-FI" b="1" i="0" u="none" strike="noStrike" kern="1200" cap="none" spc="-100" normalizeH="0" baseline="0" noProof="0" dirty="0" err="1">
                <a:ln>
                  <a:noFill/>
                </a:ln>
                <a:effectLst/>
                <a:uLnTx/>
                <a:uFillTx/>
              </a:rPr>
              <a:t>FinFSA</a:t>
            </a:r>
            <a:r>
              <a:rPr kumimoji="0" lang="fi-FI" altLang="fi-FI" b="1" i="0" u="none" strike="noStrike" kern="1200" cap="none" spc="-100" normalizeH="0" baseline="0" noProof="0" dirty="0">
                <a:ln>
                  <a:noFill/>
                </a:ln>
                <a:effectLst/>
                <a:uLnTx/>
                <a:uFillTx/>
              </a:rPr>
              <a:t> 5.2b)</a:t>
            </a:r>
            <a:endParaRPr lang="fi-FI" dirty="0"/>
          </a:p>
        </p:txBody>
      </p:sp>
      <p:sp>
        <p:nvSpPr>
          <p:cNvPr id="4" name="Alatunnisteen paikkamerkki 3">
            <a:extLst>
              <a:ext uri="{FF2B5EF4-FFF2-40B4-BE49-F238E27FC236}">
                <a16:creationId xmlns:a16="http://schemas.microsoft.com/office/drawing/2014/main" id="{CFEBF3FC-03F5-42ED-8094-F1912A5418B7}"/>
              </a:ext>
            </a:extLst>
          </p:cNvPr>
          <p:cNvSpPr>
            <a:spLocks noGrp="1"/>
          </p:cNvSpPr>
          <p:nvPr>
            <p:ph type="ftr" sz="quarter" idx="16"/>
          </p:nvPr>
        </p:nvSpPr>
        <p:spPr>
          <a:xfrm>
            <a:off x="6587067" y="5953125"/>
            <a:ext cx="4826000" cy="158750"/>
          </a:xfrm>
        </p:spPr>
        <p:txBody>
          <a:bodyPr anchor="ctr">
            <a:normAutofit/>
          </a:bodyPr>
          <a:lstStyle/>
          <a:p>
            <a:pPr>
              <a:lnSpc>
                <a:spcPct val="90000"/>
              </a:lnSpc>
              <a:spcAft>
                <a:spcPts val="600"/>
              </a:spcAft>
              <a:defRPr/>
            </a:pPr>
            <a:r>
              <a:rPr lang="fi-FI" sz="400">
                <a:solidFill>
                  <a:prstClr val="black">
                    <a:tint val="75000"/>
                  </a:prstClr>
                </a:solidFill>
              </a:rPr>
              <a:t>Financial Law Lecture 7</a:t>
            </a:r>
          </a:p>
        </p:txBody>
      </p:sp>
      <p:sp>
        <p:nvSpPr>
          <p:cNvPr id="5" name="Dian numeron paikkamerkki 4">
            <a:extLst>
              <a:ext uri="{FF2B5EF4-FFF2-40B4-BE49-F238E27FC236}">
                <a16:creationId xmlns:a16="http://schemas.microsoft.com/office/drawing/2014/main" id="{A5492A66-F94E-4E5C-AC7A-C64FE50C1B5E}"/>
              </a:ext>
            </a:extLst>
          </p:cNvPr>
          <p:cNvSpPr>
            <a:spLocks noGrp="1"/>
          </p:cNvSpPr>
          <p:nvPr>
            <p:ph type="sldNum" sz="quarter" idx="17"/>
          </p:nvPr>
        </p:nvSpPr>
        <p:spPr>
          <a:xfrm>
            <a:off x="6587067" y="6297616"/>
            <a:ext cx="4826000" cy="161925"/>
          </a:xfrm>
        </p:spPr>
        <p:txBody>
          <a:bodyPr anchor="ctr">
            <a:normAutofit/>
          </a:bodyPr>
          <a:lstStyle/>
          <a:p>
            <a:pPr>
              <a:lnSpc>
                <a:spcPct val="90000"/>
              </a:lnSpc>
              <a:spcAft>
                <a:spcPts val="600"/>
              </a:spcAft>
              <a:defRPr/>
            </a:pPr>
            <a:fld id="{1C07628F-9402-FB47-93B5-FC3C3BFEEBE0}" type="slidenum">
              <a:rPr lang="fi-FI" sz="500" smtClean="0">
                <a:solidFill>
                  <a:prstClr val="black">
                    <a:tint val="75000"/>
                  </a:prstClr>
                </a:solidFill>
              </a:rPr>
              <a:pPr>
                <a:lnSpc>
                  <a:spcPct val="90000"/>
                </a:lnSpc>
                <a:spcAft>
                  <a:spcPts val="600"/>
                </a:spcAft>
                <a:defRPr/>
              </a:pPr>
              <a:t>5</a:t>
            </a:fld>
            <a:endParaRPr lang="fi-FI" sz="500">
              <a:solidFill>
                <a:prstClr val="black">
                  <a:tint val="75000"/>
                </a:prstClr>
              </a:solidFill>
            </a:endParaRPr>
          </a:p>
        </p:txBody>
      </p:sp>
      <p:graphicFrame>
        <p:nvGraphicFramePr>
          <p:cNvPr id="8" name="Sisällön paikkamerkki 7">
            <a:extLst>
              <a:ext uri="{FF2B5EF4-FFF2-40B4-BE49-F238E27FC236}">
                <a16:creationId xmlns:a16="http://schemas.microsoft.com/office/drawing/2014/main" id="{3A968D96-29E7-42DF-A601-05C8523CE10D}"/>
              </a:ext>
            </a:extLst>
          </p:cNvPr>
          <p:cNvGraphicFramePr>
            <a:graphicFrameLocks noGrp="1"/>
          </p:cNvGraphicFramePr>
          <p:nvPr>
            <p:ph sz="quarter" idx="14"/>
            <p:extLst>
              <p:ext uri="{D42A27DB-BD31-4B8C-83A1-F6EECF244321}">
                <p14:modId xmlns:p14="http://schemas.microsoft.com/office/powerpoint/2010/main" val="1425980124"/>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8097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EAEA885E-B885-4FD0-AB0D-D5C36118A502}"/>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graphicEl>
                                              <a:dgm id="{0304F4B2-5105-4D8A-ACDE-11EAA95AE070}"/>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graphicEl>
                                              <a:dgm id="{E87AE6B6-C70C-4502-8AF5-D02CF1631594}"/>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graphicEl>
                                              <a:dgm id="{25265FE9-D3E2-4B7A-925D-9D056BF52E1A}"/>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graphicEl>
                                              <a:dgm id="{971804DC-6AA4-42DB-A7CF-60305C70CE7C}"/>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graphicEl>
                                              <a:dgm id="{604FA158-5FAD-4C3F-B70B-0BA36BBE250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F5AAFD-88C0-471E-B82E-48669AB601D3}"/>
              </a:ext>
            </a:extLst>
          </p:cNvPr>
          <p:cNvSpPr>
            <a:spLocks noGrp="1"/>
          </p:cNvSpPr>
          <p:nvPr>
            <p:ph type="title"/>
          </p:nvPr>
        </p:nvSpPr>
        <p:spPr>
          <a:xfrm>
            <a:off x="762002" y="488950"/>
            <a:ext cx="10646833" cy="1079500"/>
          </a:xfrm>
        </p:spPr>
        <p:txBody>
          <a:bodyPr>
            <a:normAutofit fontScale="90000"/>
          </a:bodyPr>
          <a:lstStyle/>
          <a:p>
            <a:pPr marL="0" marR="0" lvl="0" indent="0" algn="ctr" defTabSz="342900" rtl="0" eaLnBrk="1" fontAlgn="base" latinLnBrk="0" hangingPunct="1">
              <a:lnSpc>
                <a:spcPct val="90000"/>
              </a:lnSpc>
              <a:spcBef>
                <a:spcPct val="20000"/>
              </a:spcBef>
              <a:spcAft>
                <a:spcPct val="0"/>
              </a:spcAft>
              <a:buClrTx/>
              <a:buSzTx/>
              <a:buFont typeface="Arial" charset="0"/>
              <a:buNone/>
              <a:tabLst/>
              <a:defRPr/>
            </a:pPr>
            <a:r>
              <a:rPr kumimoji="0" lang="fi-FI" sz="2000" b="1" i="0" u="none" strike="noStrike" kern="1200" cap="none" spc="0" normalizeH="0" baseline="0" noProof="0" dirty="0" err="1">
                <a:ln>
                  <a:noFill/>
                </a:ln>
                <a:effectLst/>
                <a:uLnTx/>
                <a:uFillTx/>
              </a:rPr>
              <a:t>Postponement</a:t>
            </a:r>
            <a:r>
              <a:rPr kumimoji="0" lang="fi-FI" sz="2000" b="1" i="0" u="none" strike="noStrike" kern="1200" cap="none" spc="0" normalizeH="0" baseline="0" noProof="0" dirty="0">
                <a:ln>
                  <a:noFill/>
                </a:ln>
                <a:effectLst/>
                <a:uLnTx/>
                <a:uFillTx/>
              </a:rPr>
              <a:t> of </a:t>
            </a:r>
            <a:r>
              <a:rPr kumimoji="0" lang="fi-FI" sz="2000" b="1" i="0" u="none" strike="noStrike" kern="1200" cap="none" spc="0" normalizeH="0" baseline="0" noProof="0" dirty="0" err="1">
                <a:ln>
                  <a:noFill/>
                </a:ln>
                <a:effectLst/>
                <a:uLnTx/>
                <a:uFillTx/>
              </a:rPr>
              <a:t>Publication</a:t>
            </a:r>
            <a:r>
              <a:rPr kumimoji="0" lang="fi-FI" sz="2000" b="1" i="0" u="none" strike="noStrike" kern="1200" cap="none" spc="0" normalizeH="0" baseline="0" noProof="0" dirty="0">
                <a:ln>
                  <a:noFill/>
                </a:ln>
                <a:effectLst/>
                <a:uLnTx/>
                <a:uFillTx/>
              </a:rPr>
              <a:t> of Inside </a:t>
            </a:r>
            <a:r>
              <a:rPr lang="fi-FI" sz="2000" b="1" cap="none" spc="0" dirty="0" err="1"/>
              <a:t>Information</a:t>
            </a:r>
            <a:r>
              <a:rPr lang="fi-FI" sz="2000" b="1" cap="none" spc="0" dirty="0"/>
              <a:t> </a:t>
            </a:r>
            <a:r>
              <a:rPr lang="fi-FI" sz="1100" b="1" dirty="0"/>
              <a:t>1</a:t>
            </a:r>
            <a:br>
              <a:rPr lang="fi-FI" sz="1100" b="1" dirty="0"/>
            </a:br>
            <a:r>
              <a:rPr kumimoji="0" lang="fi-FI" sz="1600" b="1" i="0" u="none" strike="noStrike" kern="1200" cap="none" spc="0" normalizeH="0" baseline="0" noProof="0" dirty="0" err="1">
                <a:ln>
                  <a:noFill/>
                </a:ln>
                <a:effectLst/>
                <a:uLnTx/>
                <a:uFillTx/>
              </a:rPr>
              <a:t>FinFSA</a:t>
            </a:r>
            <a:r>
              <a:rPr kumimoji="0" lang="fi-FI" sz="1600" b="1" i="0" u="none" strike="noStrike" kern="1200" cap="none" spc="0" normalizeH="0" noProof="0" dirty="0">
                <a:ln>
                  <a:noFill/>
                </a:ln>
                <a:effectLst/>
                <a:uLnTx/>
                <a:uFillTx/>
              </a:rPr>
              <a:t> </a:t>
            </a:r>
            <a:r>
              <a:rPr kumimoji="0" lang="fi-FI" sz="1600" b="1" i="0" u="none" strike="noStrike" kern="1200" cap="none" spc="0" normalizeH="0" noProof="0" dirty="0" err="1">
                <a:ln>
                  <a:noFill/>
                </a:ln>
                <a:effectLst/>
                <a:uLnTx/>
                <a:uFillTx/>
              </a:rPr>
              <a:t>Regulations</a:t>
            </a:r>
            <a:r>
              <a:rPr kumimoji="0" lang="fi-FI" sz="1600" b="1" i="0" u="none" strike="noStrike" kern="1200" cap="none" spc="0" normalizeH="0" noProof="0" dirty="0">
                <a:ln>
                  <a:noFill/>
                </a:ln>
                <a:effectLst/>
                <a:uLnTx/>
                <a:uFillTx/>
              </a:rPr>
              <a:t> and </a:t>
            </a:r>
            <a:r>
              <a:rPr kumimoji="0" lang="fi-FI" sz="1600" b="1" i="0" u="none" strike="noStrike" kern="1200" cap="none" spc="0" normalizeH="0" noProof="0" dirty="0" err="1">
                <a:ln>
                  <a:noFill/>
                </a:ln>
                <a:effectLst/>
                <a:uLnTx/>
                <a:uFillTx/>
              </a:rPr>
              <a:t>Guidelines</a:t>
            </a:r>
            <a:r>
              <a:rPr kumimoji="0" lang="fi-FI" sz="1600" b="1" i="0" u="none" strike="noStrike" kern="1200" cap="none" spc="0" normalizeH="0" noProof="0" dirty="0">
                <a:ln>
                  <a:noFill/>
                </a:ln>
                <a:effectLst/>
                <a:uLnTx/>
                <a:uFillTx/>
              </a:rPr>
              <a:t> </a:t>
            </a:r>
            <a:r>
              <a:rPr kumimoji="0" lang="fi-FI" sz="1600" b="1" i="0" u="none" strike="noStrike" kern="1200" cap="none" spc="0" normalizeH="0" baseline="0" noProof="0" dirty="0">
                <a:ln>
                  <a:noFill/>
                </a:ln>
                <a:effectLst/>
                <a:uLnTx/>
                <a:uFillTx/>
              </a:rPr>
              <a:t>6/2016 7.1 </a:t>
            </a:r>
            <a:br>
              <a:rPr kumimoji="0" lang="fi-FI" sz="1100" b="1" i="0" u="none" strike="noStrike" kern="1200" cap="none" spc="0" normalizeH="0" baseline="0" noProof="0" dirty="0">
                <a:ln>
                  <a:noFill/>
                </a:ln>
                <a:effectLst/>
                <a:uLnTx/>
                <a:uFillTx/>
              </a:rPr>
            </a:br>
            <a:r>
              <a:rPr kumimoji="0" lang="fi-FI" sz="1100" b="1" i="0" u="none" strike="noStrike" kern="1200" cap="none" spc="0" normalizeH="0" baseline="0" noProof="0" dirty="0">
                <a:ln>
                  <a:noFill/>
                </a:ln>
                <a:effectLst/>
                <a:uLnTx/>
                <a:uFillTx/>
                <a:hlinkClick r:id="rId2"/>
              </a:rPr>
              <a:t>https://www.finanssivalvonta.fi/en/regulation/FIN-FSA-regulations/</a:t>
            </a:r>
            <a:r>
              <a:rPr kumimoji="0" lang="fi-FI" sz="1100" b="1" i="0" u="none" strike="noStrike" kern="1200" cap="none" spc="0" normalizeH="0" baseline="0" noProof="0" dirty="0">
                <a:ln>
                  <a:noFill/>
                </a:ln>
                <a:effectLst/>
                <a:uLnTx/>
                <a:uFillTx/>
              </a:rPr>
              <a:t> </a:t>
            </a:r>
            <a:br>
              <a:rPr kumimoji="0" lang="fi-FI" sz="1100" b="1" i="0" u="none" strike="noStrike" kern="1200" cap="none" spc="0" normalizeH="0" baseline="0" noProof="0" dirty="0">
                <a:ln>
                  <a:noFill/>
                </a:ln>
                <a:effectLst/>
                <a:uLnTx/>
                <a:uFillTx/>
              </a:rPr>
            </a:br>
            <a:r>
              <a:rPr kumimoji="0" lang="fi-FI" sz="1600" b="1" i="0" u="none" strike="noStrike" kern="1200" cap="none" spc="0" normalizeH="0" baseline="0" noProof="0" dirty="0">
                <a:ln>
                  <a:noFill/>
                </a:ln>
                <a:effectLst/>
                <a:uLnTx/>
                <a:uFillTx/>
              </a:rPr>
              <a:t>ESMA/2016/1478 F </a:t>
            </a:r>
            <a:br>
              <a:rPr kumimoji="0" lang="fi-FI" sz="1100" b="1" i="0" u="none" strike="noStrike" kern="1200" cap="none" spc="0" normalizeH="0" baseline="0" noProof="0" dirty="0">
                <a:ln>
                  <a:noFill/>
                </a:ln>
                <a:effectLst/>
                <a:uLnTx/>
                <a:uFillTx/>
              </a:rPr>
            </a:br>
            <a:r>
              <a:rPr kumimoji="0" lang="fi-FI" sz="1100" b="1" i="0" u="none" strike="noStrike" kern="1200" cap="none" spc="0" normalizeH="0" baseline="0" noProof="0" dirty="0">
                <a:ln>
                  <a:noFill/>
                </a:ln>
                <a:effectLst/>
                <a:uLnTx/>
                <a:uFillTx/>
                <a:hlinkClick r:id="rId3"/>
              </a:rPr>
              <a:t>https://www.esma.europa.eu/sites/default/files/library/2016-1478_mar_guidelines_-_legitimate_interests.pdf</a:t>
            </a:r>
            <a:r>
              <a:rPr kumimoji="0" lang="fi-FI" sz="1100" b="1" i="0" u="none" strike="noStrike" kern="1200" cap="none" spc="0" normalizeH="0" baseline="0" noProof="0" dirty="0">
                <a:ln>
                  <a:noFill/>
                </a:ln>
                <a:effectLst/>
                <a:uLnTx/>
                <a:uFillTx/>
              </a:rPr>
              <a:t> </a:t>
            </a:r>
            <a:br>
              <a:rPr kumimoji="0" lang="fi-FI" sz="1100" b="1" i="0" u="none" strike="noStrike" kern="1200" cap="none" spc="0" normalizeH="0" baseline="0" noProof="0" dirty="0">
                <a:ln>
                  <a:noFill/>
                </a:ln>
                <a:effectLst/>
                <a:uLnTx/>
                <a:uFillTx/>
              </a:rPr>
            </a:br>
            <a:br>
              <a:rPr kumimoji="0" lang="fi-FI" sz="1100" b="1" i="0" u="none" strike="noStrike" kern="1200" cap="none" spc="0" normalizeH="0" baseline="0" noProof="0" dirty="0">
                <a:ln>
                  <a:noFill/>
                </a:ln>
                <a:effectLst/>
                <a:uLnTx/>
                <a:uFillTx/>
              </a:rPr>
            </a:br>
            <a:br>
              <a:rPr kumimoji="0" lang="fi-FI" sz="1100" b="1" i="0" u="none" strike="noStrike" kern="1200" cap="none" spc="0" normalizeH="0" baseline="0" noProof="0" dirty="0">
                <a:ln>
                  <a:noFill/>
                </a:ln>
                <a:effectLst/>
                <a:uLnTx/>
                <a:uFillTx/>
              </a:rPr>
            </a:br>
            <a:endParaRPr lang="fi-FI" sz="1100" dirty="0"/>
          </a:p>
        </p:txBody>
      </p:sp>
      <p:pic>
        <p:nvPicPr>
          <p:cNvPr id="7" name="Sisällön paikkamerkki 6" descr="Nuolia osoittamassa oikealle ja yksi nuoli vasemmalle">
            <a:extLst>
              <a:ext uri="{FF2B5EF4-FFF2-40B4-BE49-F238E27FC236}">
                <a16:creationId xmlns:a16="http://schemas.microsoft.com/office/drawing/2014/main" id="{80B32D65-D3A7-4C69-981C-4CDC7F87863D}"/>
              </a:ext>
            </a:extLst>
          </p:cNvPr>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6186488" y="1909923"/>
            <a:ext cx="5222875" cy="3481066"/>
          </a:xfrm>
        </p:spPr>
      </p:pic>
      <p:sp>
        <p:nvSpPr>
          <p:cNvPr id="4" name="Alatunnisteen paikkamerkki 3">
            <a:extLst>
              <a:ext uri="{FF2B5EF4-FFF2-40B4-BE49-F238E27FC236}">
                <a16:creationId xmlns:a16="http://schemas.microsoft.com/office/drawing/2014/main" id="{AF581EB2-B63D-49EC-9EBE-F93214638FB7}"/>
              </a:ext>
            </a:extLst>
          </p:cNvPr>
          <p:cNvSpPr>
            <a:spLocks noGrp="1"/>
          </p:cNvSpPr>
          <p:nvPr>
            <p:ph type="ftr" sz="quarter" idx="11"/>
          </p:nvPr>
        </p:nvSpPr>
        <p:spPr>
          <a:xfrm>
            <a:off x="6587067" y="5953125"/>
            <a:ext cx="4826000" cy="158750"/>
          </a:xfrm>
        </p:spPr>
        <p:txBody>
          <a:bodyPr anchor="ctr">
            <a:normAutofit/>
          </a:bodyPr>
          <a:lstStyle/>
          <a:p>
            <a:pPr>
              <a:lnSpc>
                <a:spcPct val="90000"/>
              </a:lnSpc>
              <a:spcAft>
                <a:spcPts val="600"/>
              </a:spcAft>
              <a:defRPr/>
            </a:pPr>
            <a:r>
              <a:rPr lang="fi-FI" sz="400">
                <a:solidFill>
                  <a:prstClr val="black">
                    <a:tint val="75000"/>
                  </a:prstClr>
                </a:solidFill>
              </a:rPr>
              <a:t>Financial Law Lecture 7</a:t>
            </a:r>
            <a:endParaRPr lang="fi-FI" sz="400" dirty="0">
              <a:solidFill>
                <a:prstClr val="black">
                  <a:tint val="75000"/>
                </a:prstClr>
              </a:solidFill>
            </a:endParaRPr>
          </a:p>
        </p:txBody>
      </p:sp>
      <p:sp>
        <p:nvSpPr>
          <p:cNvPr id="5" name="Dian numeron paikkamerkki 4">
            <a:extLst>
              <a:ext uri="{FF2B5EF4-FFF2-40B4-BE49-F238E27FC236}">
                <a16:creationId xmlns:a16="http://schemas.microsoft.com/office/drawing/2014/main" id="{AC2C382B-19DA-4812-A13B-6859064C7C67}"/>
              </a:ext>
            </a:extLst>
          </p:cNvPr>
          <p:cNvSpPr>
            <a:spLocks noGrp="1"/>
          </p:cNvSpPr>
          <p:nvPr>
            <p:ph type="sldNum" sz="quarter" idx="12"/>
          </p:nvPr>
        </p:nvSpPr>
        <p:spPr>
          <a:xfrm>
            <a:off x="6587067" y="6297616"/>
            <a:ext cx="4826000" cy="161925"/>
          </a:xfrm>
        </p:spPr>
        <p:txBody>
          <a:bodyPr anchor="ctr">
            <a:normAutofit/>
          </a:bodyPr>
          <a:lstStyle/>
          <a:p>
            <a:pPr>
              <a:lnSpc>
                <a:spcPct val="90000"/>
              </a:lnSpc>
              <a:spcAft>
                <a:spcPts val="600"/>
              </a:spcAft>
              <a:defRPr/>
            </a:pPr>
            <a:fld id="{1C07628F-9402-FB47-93B5-FC3C3BFEEBE0}" type="slidenum">
              <a:rPr lang="fi-FI" sz="500" smtClean="0">
                <a:solidFill>
                  <a:prstClr val="black">
                    <a:tint val="75000"/>
                  </a:prstClr>
                </a:solidFill>
              </a:rPr>
              <a:pPr>
                <a:lnSpc>
                  <a:spcPct val="90000"/>
                </a:lnSpc>
                <a:spcAft>
                  <a:spcPts val="600"/>
                </a:spcAft>
                <a:defRPr/>
              </a:pPr>
              <a:t>6</a:t>
            </a:fld>
            <a:endParaRPr lang="fi-FI" sz="500">
              <a:solidFill>
                <a:prstClr val="black">
                  <a:tint val="75000"/>
                </a:prstClr>
              </a:solidFill>
            </a:endParaRPr>
          </a:p>
        </p:txBody>
      </p:sp>
      <p:graphicFrame>
        <p:nvGraphicFramePr>
          <p:cNvPr id="9" name="Sisällön paikkamerkki 8">
            <a:extLst>
              <a:ext uri="{FF2B5EF4-FFF2-40B4-BE49-F238E27FC236}">
                <a16:creationId xmlns:a16="http://schemas.microsoft.com/office/drawing/2014/main" id="{1C4F85BB-6E88-4025-9C8B-4CBF8F3D08E4}"/>
              </a:ext>
            </a:extLst>
          </p:cNvPr>
          <p:cNvGraphicFramePr>
            <a:graphicFrameLocks noGrp="1"/>
          </p:cNvGraphicFramePr>
          <p:nvPr>
            <p:ph sz="half" idx="1"/>
            <p:extLst>
              <p:ext uri="{D42A27DB-BD31-4B8C-83A1-F6EECF244321}">
                <p14:modId xmlns:p14="http://schemas.microsoft.com/office/powerpoint/2010/main" val="1099394372"/>
              </p:ext>
            </p:extLst>
          </p:nvPr>
        </p:nvGraphicFramePr>
        <p:xfrm>
          <a:off x="1050878" y="1825624"/>
          <a:ext cx="4473622" cy="446087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4170810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graphicEl>
                                              <a:dgm id="{A57C3548-04B8-4946-83C3-CBF69E2C292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graphicEl>
                                              <a:dgm id="{F5901156-183F-471B-8AF0-D5F510DCD131}"/>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graphicEl>
                                              <a:dgm id="{77743FE7-D3E8-41A0-B6A5-50E63D80491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C8B9167-DC3B-401E-AA72-D616602E790A}"/>
              </a:ext>
            </a:extLst>
          </p:cNvPr>
          <p:cNvSpPr>
            <a:spLocks noGrp="1"/>
          </p:cNvSpPr>
          <p:nvPr>
            <p:ph type="ctrTitle"/>
          </p:nvPr>
        </p:nvSpPr>
        <p:spPr/>
        <p:txBody>
          <a:bodyPr/>
          <a:lstStyle/>
          <a:p>
            <a:pPr algn="ctr"/>
            <a:r>
              <a:rPr kumimoji="0" lang="en-US" sz="1800" b="1" i="0" u="none" strike="noStrike" kern="1200" cap="none" spc="0" normalizeH="0" baseline="0" noProof="0" dirty="0">
                <a:ln>
                  <a:noFill/>
                </a:ln>
                <a:solidFill>
                  <a:prstClr val="black"/>
                </a:solidFill>
                <a:effectLst/>
                <a:uLnTx/>
                <a:uFillTx/>
                <a:latin typeface="Arial"/>
                <a:ea typeface="ＭＳ Ｐゴシック" charset="0"/>
              </a:rPr>
              <a:t>Postponement of Publication of Inside Information </a:t>
            </a:r>
            <a:r>
              <a:rPr kumimoji="0" lang="fi-FI" sz="1800" b="1" i="0" u="none" strike="noStrike" kern="1200" cap="none" spc="0" normalizeH="0" baseline="0" noProof="0" dirty="0">
                <a:ln>
                  <a:noFill/>
                </a:ln>
                <a:solidFill>
                  <a:prstClr val="black"/>
                </a:solidFill>
                <a:effectLst/>
                <a:uLnTx/>
                <a:uFillTx/>
                <a:latin typeface="Arial"/>
                <a:ea typeface="ＭＳ Ｐゴシック" charset="0"/>
              </a:rPr>
              <a:t>2</a:t>
            </a:r>
            <a:endParaRPr lang="fi-FI" dirty="0"/>
          </a:p>
        </p:txBody>
      </p:sp>
      <p:sp>
        <p:nvSpPr>
          <p:cNvPr id="4" name="Alatunnisteen paikkamerkki 3">
            <a:extLst>
              <a:ext uri="{FF2B5EF4-FFF2-40B4-BE49-F238E27FC236}">
                <a16:creationId xmlns:a16="http://schemas.microsoft.com/office/drawing/2014/main" id="{81A6C9CD-5DBE-4E8C-BB9A-727109C3772E}"/>
              </a:ext>
            </a:extLst>
          </p:cNvPr>
          <p:cNvSpPr>
            <a:spLocks noGrp="1"/>
          </p:cNvSpPr>
          <p:nvPr>
            <p:ph type="ftr" sz="quarter" idx="16"/>
          </p:nvPr>
        </p:nvSpPr>
        <p:spPr/>
        <p:txBody>
          <a:bodyPr/>
          <a:lstStyle/>
          <a:p>
            <a:pPr>
              <a:defRPr/>
            </a:pPr>
            <a:r>
              <a:rPr lang="fi-FI">
                <a:solidFill>
                  <a:prstClr val="black">
                    <a:tint val="75000"/>
                  </a:prstClr>
                </a:solidFill>
              </a:rPr>
              <a:t>Financial Law Lecture 7</a:t>
            </a:r>
          </a:p>
        </p:txBody>
      </p:sp>
      <p:sp>
        <p:nvSpPr>
          <p:cNvPr id="5" name="Dian numeron paikkamerkki 4">
            <a:extLst>
              <a:ext uri="{FF2B5EF4-FFF2-40B4-BE49-F238E27FC236}">
                <a16:creationId xmlns:a16="http://schemas.microsoft.com/office/drawing/2014/main" id="{48F1A8A2-A709-4434-A214-7DA806217D8A}"/>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7</a:t>
            </a:fld>
            <a:endParaRPr lang="fi-FI">
              <a:solidFill>
                <a:prstClr val="black">
                  <a:tint val="75000"/>
                </a:prstClr>
              </a:solidFill>
            </a:endParaRPr>
          </a:p>
        </p:txBody>
      </p:sp>
      <p:graphicFrame>
        <p:nvGraphicFramePr>
          <p:cNvPr id="7" name="Sisällön paikkamerkki 6">
            <a:extLst>
              <a:ext uri="{FF2B5EF4-FFF2-40B4-BE49-F238E27FC236}">
                <a16:creationId xmlns:a16="http://schemas.microsoft.com/office/drawing/2014/main" id="{D6ECAFDB-D5D5-4DF7-9E1B-B60AD095F801}"/>
              </a:ext>
            </a:extLst>
          </p:cNvPr>
          <p:cNvGraphicFramePr>
            <a:graphicFrameLocks noGrp="1"/>
          </p:cNvGraphicFramePr>
          <p:nvPr>
            <p:ph sz="quarter" idx="14"/>
            <p:extLst>
              <p:ext uri="{D42A27DB-BD31-4B8C-83A1-F6EECF244321}">
                <p14:modId xmlns:p14="http://schemas.microsoft.com/office/powerpoint/2010/main" val="3633983305"/>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30217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60B85CA6-DCC2-43C6-AA83-1A6CAF63CE70}"/>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graphicEl>
                                              <a:dgm id="{B35523F2-831A-45E8-8C44-199F672F3451}"/>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graphicEl>
                                              <a:dgm id="{4E7EB1C6-86EF-423A-B9B2-E2B20B2EE88A}"/>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graphicEl>
                                              <a:dgm id="{7AB54411-B4A7-41EA-8F22-0EAC10F67B1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0D082D90-CE79-4336-88F9-2437C52C6E70}"/>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graphicEl>
                                              <a:dgm id="{421D7AFE-12D6-4949-AAFF-0B4FB7B323E3}"/>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graphicEl>
                                              <a:dgm id="{C141B007-1345-47D6-BD9C-A8DDDD4CA883}"/>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graphicEl>
                                              <a:dgm id="{BC98C88E-4B2B-4F6F-B1C2-0BDF5A7FFEF4}"/>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graphicEl>
                                              <a:dgm id="{58EE2323-2583-49B1-BA3D-ADE0A53B16A8}"/>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
                                            <p:graphicEl>
                                              <a:dgm id="{6849AD25-9C7E-4083-B262-2C4DB35491B5}"/>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
                                            <p:graphicEl>
                                              <a:dgm id="{46FA5BD8-F554-4809-A195-4BAA84D3058D}"/>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
                                            <p:graphicEl>
                                              <a:dgm id="{25096151-6870-4971-A3E2-968457C7810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7301FE6-6B40-43CC-917C-71F69EA07917}"/>
              </a:ext>
            </a:extLst>
          </p:cNvPr>
          <p:cNvSpPr>
            <a:spLocks noGrp="1"/>
          </p:cNvSpPr>
          <p:nvPr>
            <p:ph type="ctrTitle"/>
          </p:nvPr>
        </p:nvSpPr>
        <p:spPr/>
        <p:txBody>
          <a:bodyPr/>
          <a:lstStyle/>
          <a:p>
            <a:pPr algn="ctr"/>
            <a:r>
              <a:rPr kumimoji="0" lang="en-US" sz="1800" b="1" i="0" u="none" strike="noStrike" kern="1200" cap="none" spc="0" normalizeH="0" baseline="0" noProof="0" dirty="0">
                <a:ln>
                  <a:noFill/>
                </a:ln>
                <a:solidFill>
                  <a:prstClr val="black"/>
                </a:solidFill>
                <a:effectLst/>
                <a:uLnTx/>
                <a:uFillTx/>
                <a:latin typeface="Arial"/>
                <a:ea typeface="ＭＳ Ｐゴシック" charset="0"/>
              </a:rPr>
              <a:t>Postponement of Publication of Inside Information </a:t>
            </a:r>
            <a:r>
              <a:rPr kumimoji="0" lang="fi-FI" sz="1800" b="1" i="0" u="none" strike="noStrike" kern="1200" cap="none" spc="0" normalizeH="0" baseline="0" noProof="0" dirty="0">
                <a:ln>
                  <a:noFill/>
                </a:ln>
                <a:solidFill>
                  <a:prstClr val="black"/>
                </a:solidFill>
                <a:effectLst/>
                <a:uLnTx/>
                <a:uFillTx/>
                <a:latin typeface="Arial"/>
                <a:ea typeface="ＭＳ Ｐゴシック" charset="0"/>
              </a:rPr>
              <a:t>3 </a:t>
            </a:r>
            <a:endParaRPr lang="fi-FI" dirty="0"/>
          </a:p>
        </p:txBody>
      </p:sp>
      <p:sp>
        <p:nvSpPr>
          <p:cNvPr id="4" name="Alatunnisteen paikkamerkki 3">
            <a:extLst>
              <a:ext uri="{FF2B5EF4-FFF2-40B4-BE49-F238E27FC236}">
                <a16:creationId xmlns:a16="http://schemas.microsoft.com/office/drawing/2014/main" id="{D392928B-AC6D-4DE7-869D-6451E64656EE}"/>
              </a:ext>
            </a:extLst>
          </p:cNvPr>
          <p:cNvSpPr>
            <a:spLocks noGrp="1"/>
          </p:cNvSpPr>
          <p:nvPr>
            <p:ph type="ftr" sz="quarter" idx="16"/>
          </p:nvPr>
        </p:nvSpPr>
        <p:spPr/>
        <p:txBody>
          <a:bodyPr/>
          <a:lstStyle/>
          <a:p>
            <a:pPr>
              <a:defRPr/>
            </a:pPr>
            <a:r>
              <a:rPr lang="fi-FI">
                <a:solidFill>
                  <a:prstClr val="black">
                    <a:tint val="75000"/>
                  </a:prstClr>
                </a:solidFill>
              </a:rPr>
              <a:t>Financial Law Lecture 7</a:t>
            </a:r>
          </a:p>
        </p:txBody>
      </p:sp>
      <p:sp>
        <p:nvSpPr>
          <p:cNvPr id="5" name="Dian numeron paikkamerkki 4">
            <a:extLst>
              <a:ext uri="{FF2B5EF4-FFF2-40B4-BE49-F238E27FC236}">
                <a16:creationId xmlns:a16="http://schemas.microsoft.com/office/drawing/2014/main" id="{B0606C50-DACE-42B4-AC4A-87921B7535EB}"/>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8</a:t>
            </a:fld>
            <a:endParaRPr lang="fi-FI">
              <a:solidFill>
                <a:prstClr val="black">
                  <a:tint val="75000"/>
                </a:prstClr>
              </a:solidFill>
            </a:endParaRPr>
          </a:p>
        </p:txBody>
      </p:sp>
      <p:graphicFrame>
        <p:nvGraphicFramePr>
          <p:cNvPr id="9" name="Sisällön paikkamerkki 8">
            <a:extLst>
              <a:ext uri="{FF2B5EF4-FFF2-40B4-BE49-F238E27FC236}">
                <a16:creationId xmlns:a16="http://schemas.microsoft.com/office/drawing/2014/main" id="{5F37BF41-87FA-40ED-ACEB-69169444E539}"/>
              </a:ext>
            </a:extLst>
          </p:cNvPr>
          <p:cNvGraphicFramePr>
            <a:graphicFrameLocks noGrp="1"/>
          </p:cNvGraphicFramePr>
          <p:nvPr>
            <p:ph sz="quarter" idx="14"/>
            <p:extLst>
              <p:ext uri="{D42A27DB-BD31-4B8C-83A1-F6EECF244321}">
                <p14:modId xmlns:p14="http://schemas.microsoft.com/office/powerpoint/2010/main" val="668119393"/>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94537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graphicEl>
                                              <a:dgm id="{5A873BD7-C390-4276-B7A2-CEFDD464124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graphicEl>
                                              <a:dgm id="{039E5729-BE44-46E0-87C1-9B91093DBDB9}"/>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graphicEl>
                                              <a:dgm id="{221534DB-9411-43EF-B13C-ABFEC817D5CE}"/>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graphicEl>
                                              <a:dgm id="{9DDB2F1B-13E4-41FE-A145-5E00002DD321}"/>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9">
                                            <p:graphicEl>
                                              <a:dgm id="{5A873BD7-C390-4276-B7A2-CEFDD4641248}"/>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9">
                                            <p:graphicEl>
                                              <a:dgm id="{039E5729-BE44-46E0-87C1-9B91093DBDB9}"/>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9">
                                            <p:graphicEl>
                                              <a:dgm id="{221534DB-9411-43EF-B13C-ABFEC817D5CE}"/>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9">
                                            <p:graphicEl>
                                              <a:dgm id="{9DDB2F1B-13E4-41FE-A145-5E00002DD321}"/>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Graphic spid="9" grpId="1">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3">
            <a:extLst>
              <a:ext uri="{FF2B5EF4-FFF2-40B4-BE49-F238E27FC236}">
                <a16:creationId xmlns:a16="http://schemas.microsoft.com/office/drawing/2014/main" id="{06596A3F-E553-479E-B4C2-2F6EF40822FD}"/>
              </a:ext>
            </a:extLst>
          </p:cNvPr>
          <p:cNvSpPr>
            <a:spLocks noGrp="1" noChangeArrowheads="1"/>
          </p:cNvSpPr>
          <p:nvPr>
            <p:ph type="ctrTitle"/>
          </p:nvPr>
        </p:nvSpPr>
        <p:spPr>
          <a:xfrm>
            <a:off x="1992314" y="317501"/>
            <a:ext cx="8207375" cy="1196975"/>
          </a:xfrm>
        </p:spPr>
        <p:txBody>
          <a:bodyPr/>
          <a:lstStyle/>
          <a:p>
            <a:pPr algn="ctr" eaLnBrk="1" hangingPunct="1">
              <a:defRPr/>
            </a:pPr>
            <a:r>
              <a:rPr kumimoji="0" lang="fi-FI" altLang="fi-FI" sz="3200" b="1" i="0" u="none" strike="noStrike" kern="1200" cap="none" spc="-100" normalizeH="0" baseline="0" noProof="0" dirty="0" err="1">
                <a:ln>
                  <a:noFill/>
                </a:ln>
                <a:solidFill>
                  <a:srgbClr val="1F497D"/>
                </a:solidFill>
                <a:effectLst/>
                <a:uLnTx/>
                <a:uFillTx/>
                <a:latin typeface="Arial"/>
                <a:ea typeface="ＭＳ Ｐゴシック" charset="0"/>
              </a:rPr>
              <a:t>Commencement</a:t>
            </a:r>
            <a:r>
              <a:rPr kumimoji="0" lang="fi-FI" altLang="fi-FI" sz="3200" b="1" i="0" u="none" strike="noStrike" kern="1200" cap="none" spc="-100" normalizeH="0" baseline="0" noProof="0" dirty="0">
                <a:ln>
                  <a:noFill/>
                </a:ln>
                <a:solidFill>
                  <a:srgbClr val="1F497D"/>
                </a:solidFill>
                <a:effectLst/>
                <a:uLnTx/>
                <a:uFillTx/>
                <a:latin typeface="Arial"/>
                <a:ea typeface="ＭＳ Ｐゴシック" charset="0"/>
              </a:rPr>
              <a:t> of </a:t>
            </a:r>
            <a:r>
              <a:rPr kumimoji="0" lang="fi-FI" altLang="fi-FI" sz="3200" b="1" i="0" u="none" strike="noStrike" kern="1200" cap="none" spc="-100" normalizeH="0" baseline="0" noProof="0" dirty="0" err="1">
                <a:ln>
                  <a:noFill/>
                </a:ln>
                <a:solidFill>
                  <a:srgbClr val="1F497D"/>
                </a:solidFill>
                <a:effectLst/>
                <a:uLnTx/>
                <a:uFillTx/>
                <a:latin typeface="Arial"/>
                <a:ea typeface="ＭＳ Ｐゴシック" charset="0"/>
              </a:rPr>
              <a:t>Disclosure</a:t>
            </a:r>
            <a:r>
              <a:rPr kumimoji="0" lang="fi-FI" altLang="fi-FI" sz="3200" b="1" i="0" u="none" strike="noStrike" kern="1200" cap="none" spc="-100" normalizeH="0" baseline="0" noProof="0" dirty="0">
                <a:ln>
                  <a:noFill/>
                </a:ln>
                <a:solidFill>
                  <a:srgbClr val="1F497D"/>
                </a:solidFill>
                <a:effectLst/>
                <a:uLnTx/>
                <a:uFillTx/>
                <a:latin typeface="Arial"/>
                <a:ea typeface="ＭＳ Ｐゴシック" charset="0"/>
              </a:rPr>
              <a:t> </a:t>
            </a:r>
            <a:r>
              <a:rPr kumimoji="0" lang="fi-FI" altLang="fi-FI" sz="3200" b="1" i="0" u="none" strike="noStrike" kern="1200" cap="none" spc="-100" normalizeH="0" baseline="0" noProof="0" dirty="0" err="1">
                <a:ln>
                  <a:noFill/>
                </a:ln>
                <a:solidFill>
                  <a:srgbClr val="1F497D"/>
                </a:solidFill>
                <a:effectLst/>
                <a:uLnTx/>
                <a:uFillTx/>
                <a:latin typeface="Arial"/>
                <a:ea typeface="ＭＳ Ｐゴシック" charset="0"/>
              </a:rPr>
              <a:t>Obligation</a:t>
            </a:r>
            <a:br>
              <a:rPr kumimoji="0" lang="fi-FI" altLang="fi-FI" sz="3200" b="1" i="0" u="none" strike="noStrike" kern="1200" cap="none" spc="-100" normalizeH="0" baseline="0" noProof="0" dirty="0">
                <a:ln>
                  <a:noFill/>
                </a:ln>
                <a:solidFill>
                  <a:srgbClr val="1F497D"/>
                </a:solidFill>
                <a:effectLst/>
                <a:uLnTx/>
                <a:uFillTx/>
                <a:latin typeface="Arial"/>
                <a:ea typeface="ＭＳ Ｐゴシック" charset="0"/>
              </a:rPr>
            </a:br>
            <a:r>
              <a:rPr kumimoji="0" lang="fi-FI" altLang="fi-FI" sz="3200" b="1" i="0" u="none" strike="noStrike" kern="1200" cap="none" spc="-100" normalizeH="0" baseline="0" noProof="0" dirty="0">
                <a:ln>
                  <a:noFill/>
                </a:ln>
                <a:solidFill>
                  <a:srgbClr val="1F497D"/>
                </a:solidFill>
                <a:effectLst/>
                <a:uLnTx/>
                <a:uFillTx/>
                <a:latin typeface="Arial"/>
                <a:ea typeface="ＭＳ Ｐゴシック" charset="0"/>
              </a:rPr>
              <a:t>(</a:t>
            </a:r>
            <a:r>
              <a:rPr lang="fi-FI" altLang="fi-FI" sz="3200" cap="none" spc="-100" dirty="0">
                <a:solidFill>
                  <a:srgbClr val="1F497D"/>
                </a:solidFill>
                <a:latin typeface="Arial"/>
                <a:ea typeface="ＭＳ Ｐゴシック" charset="0"/>
              </a:rPr>
              <a:t>Old </a:t>
            </a:r>
            <a:r>
              <a:rPr lang="fi-FI" altLang="fi-FI" sz="3200" cap="none" spc="-100" dirty="0" err="1">
                <a:solidFill>
                  <a:srgbClr val="1F497D"/>
                </a:solidFill>
                <a:latin typeface="Arial"/>
                <a:ea typeface="ＭＳ Ｐゴシック" charset="0"/>
              </a:rPr>
              <a:t>Instruction</a:t>
            </a:r>
            <a:r>
              <a:rPr lang="fi-FI" altLang="fi-FI" sz="3200" cap="none" spc="-100" dirty="0">
                <a:solidFill>
                  <a:srgbClr val="1F497D"/>
                </a:solidFill>
                <a:latin typeface="Arial"/>
                <a:ea typeface="ＭＳ Ｐゴシック" charset="0"/>
              </a:rPr>
              <a:t> of </a:t>
            </a:r>
            <a:r>
              <a:rPr lang="fi-FI" altLang="fi-FI" sz="3200" cap="none" spc="-100" dirty="0" err="1">
                <a:solidFill>
                  <a:srgbClr val="1F497D"/>
                </a:solidFill>
                <a:latin typeface="Arial"/>
                <a:ea typeface="ＭＳ Ｐゴシック" charset="0"/>
              </a:rPr>
              <a:t>FinFSA</a:t>
            </a:r>
            <a:r>
              <a:rPr kumimoji="0" lang="fi-FI" altLang="fi-FI" sz="3200" b="1" i="0" u="none" strike="noStrike" kern="1200" cap="none" spc="-100" normalizeH="0" baseline="0" noProof="0" dirty="0">
                <a:ln>
                  <a:noFill/>
                </a:ln>
                <a:solidFill>
                  <a:srgbClr val="1F497D"/>
                </a:solidFill>
                <a:effectLst/>
                <a:uLnTx/>
                <a:uFillTx/>
                <a:latin typeface="Arial"/>
                <a:ea typeface="ＭＳ Ｐゴシック" charset="0"/>
              </a:rPr>
              <a:t> 5.2b) </a:t>
            </a:r>
            <a:endParaRPr lang="fi-FI" altLang="fi-FI" sz="3200" dirty="0"/>
          </a:p>
        </p:txBody>
      </p:sp>
      <p:graphicFrame>
        <p:nvGraphicFramePr>
          <p:cNvPr id="5" name="Sisällön paikkamerkki 4">
            <a:extLst>
              <a:ext uri="{FF2B5EF4-FFF2-40B4-BE49-F238E27FC236}">
                <a16:creationId xmlns:a16="http://schemas.microsoft.com/office/drawing/2014/main" id="{90436165-509E-4700-8448-6D897090A3DC}"/>
              </a:ext>
            </a:extLst>
          </p:cNvPr>
          <p:cNvGraphicFramePr>
            <a:graphicFrameLocks noGrp="1"/>
          </p:cNvGraphicFramePr>
          <p:nvPr>
            <p:ph sz="quarter" idx="14"/>
            <p:extLst>
              <p:ext uri="{D42A27DB-BD31-4B8C-83A1-F6EECF244321}">
                <p14:modId xmlns:p14="http://schemas.microsoft.com/office/powerpoint/2010/main" val="1040574689"/>
              </p:ext>
            </p:extLst>
          </p:nvPr>
        </p:nvGraphicFramePr>
        <p:xfrm>
          <a:off x="1992314" y="1514475"/>
          <a:ext cx="8207375" cy="4002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3556" name="Footer Placeholder 4">
            <a:extLst>
              <a:ext uri="{FF2B5EF4-FFF2-40B4-BE49-F238E27FC236}">
                <a16:creationId xmlns:a16="http://schemas.microsoft.com/office/drawing/2014/main" id="{6A2E2017-3772-41E1-8D15-581A87324692}"/>
              </a:ext>
            </a:extLst>
          </p:cNvPr>
          <p:cNvSpPr>
            <a:spLocks noGrp="1"/>
          </p:cNvSpPr>
          <p:nvPr>
            <p:ph type="ftr"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fi-FI">
                <a:solidFill>
                  <a:srgbClr val="898989"/>
                </a:solidFill>
              </a:rPr>
              <a:t>Financial Law Lecture 7</a:t>
            </a:r>
            <a:endParaRPr lang="fi-FI" altLang="fi-FI">
              <a:solidFill>
                <a:srgbClr val="898989"/>
              </a:solidFill>
            </a:endParaRPr>
          </a:p>
        </p:txBody>
      </p:sp>
      <p:sp>
        <p:nvSpPr>
          <p:cNvPr id="23557" name="Slide Number Placeholder 5">
            <a:extLst>
              <a:ext uri="{FF2B5EF4-FFF2-40B4-BE49-F238E27FC236}">
                <a16:creationId xmlns:a16="http://schemas.microsoft.com/office/drawing/2014/main" id="{93F4B792-29FB-436C-9BA2-1403699F794E}"/>
              </a:ext>
            </a:extLst>
          </p:cNvPr>
          <p:cNvSpPr>
            <a:spLocks noGrp="1"/>
          </p:cNvSpPr>
          <p:nvPr>
            <p:ph type="sldNum" sz="quarter" idx="17"/>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8C9BF53-8512-4EC2-B384-9A893C93F1F6}" type="slidenum">
              <a:rPr lang="fi-FI" altLang="fi-FI">
                <a:solidFill>
                  <a:srgbClr val="898989"/>
                </a:solidFill>
              </a:rPr>
              <a:pPr/>
              <a:t>9</a:t>
            </a:fld>
            <a:endParaRPr lang="fi-FI" altLang="fi-FI">
              <a:solidFill>
                <a:srgbClr val="898989"/>
              </a:solidFill>
            </a:endParaRPr>
          </a:p>
        </p:txBody>
      </p:sp>
      <p:sp>
        <p:nvSpPr>
          <p:cNvPr id="4" name="Suorakulmio 3">
            <a:extLst>
              <a:ext uri="{FF2B5EF4-FFF2-40B4-BE49-F238E27FC236}">
                <a16:creationId xmlns:a16="http://schemas.microsoft.com/office/drawing/2014/main" id="{2CBC074C-7F16-4F35-B780-71BB2E252A76}"/>
              </a:ext>
            </a:extLst>
          </p:cNvPr>
          <p:cNvSpPr/>
          <p:nvPr/>
        </p:nvSpPr>
        <p:spPr>
          <a:xfrm>
            <a:off x="2095501" y="1582739"/>
            <a:ext cx="7985125" cy="4135437"/>
          </a:xfrm>
          <a:prstGeom prst="rect">
            <a:avLst/>
          </a:prstGeom>
        </p:spPr>
        <p:txBody>
          <a:bodyPr/>
          <a:lstStyle/>
          <a:p>
            <a:pPr lvl="0" rtl="0">
              <a:buChar char="•"/>
            </a:pPr>
            <a:endParaRPr lang="fi-FI"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0854135D-F8CE-4537-8B7A-AD7FB0378BDB}"/>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9E4F3CF6-A179-490E-B565-F0F3AE2C5312}"/>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4873C5AA-7D9B-40D6-A980-7662C604908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E5A58B9C-4C64-4F4B-BE75-4B952E038CAB}"/>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3D34A8D4-6172-4EE8-B4C2-02CCF5F2587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theme/theme1.xml><?xml version="1.0" encoding="utf-8"?>
<a:theme xmlns:a="http://schemas.openxmlformats.org/drawingml/2006/main" name="ArchiveVTI">
  <a:themeElements>
    <a:clrScheme name="AnalogousFromDarkSeedLeftStep">
      <a:dk1>
        <a:srgbClr val="000000"/>
      </a:dk1>
      <a:lt1>
        <a:srgbClr val="FFFFFF"/>
      </a:lt1>
      <a:dk2>
        <a:srgbClr val="201B38"/>
      </a:dk2>
      <a:lt2>
        <a:srgbClr val="E4E8E2"/>
      </a:lt2>
      <a:accent1>
        <a:srgbClr val="944DC3"/>
      </a:accent1>
      <a:accent2>
        <a:srgbClr val="503BB1"/>
      </a:accent2>
      <a:accent3>
        <a:srgbClr val="4D68C3"/>
      </a:accent3>
      <a:accent4>
        <a:srgbClr val="3B88B1"/>
      </a:accent4>
      <a:accent5>
        <a:srgbClr val="46B3AB"/>
      </a:accent5>
      <a:accent6>
        <a:srgbClr val="3BB178"/>
      </a:accent6>
      <a:hlink>
        <a:srgbClr val="338F9A"/>
      </a:hlink>
      <a:folHlink>
        <a:srgbClr val="7F7F7F"/>
      </a:folHlink>
    </a:clrScheme>
    <a:fontScheme name="Custom 170">
      <a:majorFont>
        <a:latin typeface="Bembo"/>
        <a:ea typeface=""/>
        <a:cs typeface=""/>
      </a:majorFont>
      <a:minorFont>
        <a:latin typeface="Bemb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hiveVTI" id="{514BDC9F-20AC-40CA-9FE7-B30987BCD2D4}" vid="{D8FA1533-D953-46ED-B2C7-B32AF1BED7A8}"/>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818</TotalTime>
  <Words>3155</Words>
  <Application>Microsoft Office PowerPoint</Application>
  <PresentationFormat>Laajakuva</PresentationFormat>
  <Paragraphs>160</Paragraphs>
  <Slides>18</Slides>
  <Notes>0</Notes>
  <HiddenSlides>0</HiddenSlides>
  <MMClips>0</MMClips>
  <ScaleCrop>false</ScaleCrop>
  <HeadingPairs>
    <vt:vector size="6" baseType="variant">
      <vt:variant>
        <vt:lpstr>Käytetyt fontit</vt:lpstr>
      </vt:variant>
      <vt:variant>
        <vt:i4>6</vt:i4>
      </vt:variant>
      <vt:variant>
        <vt:lpstr>Teema</vt:lpstr>
      </vt:variant>
      <vt:variant>
        <vt:i4>1</vt:i4>
      </vt:variant>
      <vt:variant>
        <vt:lpstr>Dian otsikot</vt:lpstr>
      </vt:variant>
      <vt:variant>
        <vt:i4>18</vt:i4>
      </vt:variant>
    </vt:vector>
  </HeadingPairs>
  <TitlesOfParts>
    <vt:vector size="25" baseType="lpstr">
      <vt:lpstr>Arial</vt:lpstr>
      <vt:lpstr>Bembo</vt:lpstr>
      <vt:lpstr>Calibri</vt:lpstr>
      <vt:lpstr>Courier New</vt:lpstr>
      <vt:lpstr>Georgia</vt:lpstr>
      <vt:lpstr>Lucida Grande</vt:lpstr>
      <vt:lpstr>ArchiveVTI</vt:lpstr>
      <vt:lpstr>Financial Law</vt:lpstr>
      <vt:lpstr>Ban on Disclosure of Inside Information /  Duty to Disclose It</vt:lpstr>
      <vt:lpstr>Disclosure of inside information MAR Article 17: Confidentiality, performance of duties and professional secrecy</vt:lpstr>
      <vt:lpstr>Disclosure and Non-disclosure FinFSA 5.2b </vt:lpstr>
      <vt:lpstr>Allowed Disclosure of Inside Information (Old Instruction of FinFSA 5.2b)</vt:lpstr>
      <vt:lpstr>Postponement of Publication of Inside Information 1 FinFSA Regulations and Guidelines 6/2016 7.1  https://www.finanssivalvonta.fi/en/regulation/FIN-FSA-regulations/  ESMA/2016/1478 F  https://www.esma.europa.eu/sites/default/files/library/2016-1478_mar_guidelines_-_legitimate_interests.pdf    </vt:lpstr>
      <vt:lpstr>Postponement of Publication of Inside Information 2</vt:lpstr>
      <vt:lpstr>Postponement of Publication of Inside Information 3 </vt:lpstr>
      <vt:lpstr>Commencement of Disclosure Obligation (Old Instruction of FinFSA 5.2b) </vt:lpstr>
      <vt:lpstr>The Finnish Trade Secrets Act 595/2018 </vt:lpstr>
      <vt:lpstr>Unlawful use or disclosure of a trade secret</vt:lpstr>
      <vt:lpstr>Non-Disclosure of a trade secret in a court trial</vt:lpstr>
      <vt:lpstr>Disclosure Duties, Insider Provisions and  Trade Secrets</vt:lpstr>
      <vt:lpstr>Can communication of untruthful information ever be allowed?</vt:lpstr>
      <vt:lpstr>Game theory  Information as property</vt:lpstr>
      <vt:lpstr>Information as Property </vt:lpstr>
      <vt:lpstr>Security markets information offence  Finnish Penal code Ch. 51 section 5</vt:lpstr>
      <vt:lpstr>General principles of securities markets (FSMA 1:2 – 4),  MiFID II art. 24 (1)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Law</dc:title>
  <dc:creator>Matti Rudanko</dc:creator>
  <cp:lastModifiedBy>Matti Rudanko</cp:lastModifiedBy>
  <cp:revision>51</cp:revision>
  <dcterms:created xsi:type="dcterms:W3CDTF">2021-02-08T15:07:41Z</dcterms:created>
  <dcterms:modified xsi:type="dcterms:W3CDTF">2023-02-08T12:26:10Z</dcterms:modified>
</cp:coreProperties>
</file>