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9" r:id="rId5"/>
    <p:sldId id="292" r:id="rId6"/>
    <p:sldId id="293" r:id="rId7"/>
    <p:sldId id="294" r:id="rId8"/>
    <p:sldId id="297" r:id="rId9"/>
    <p:sldId id="299" r:id="rId10"/>
    <p:sldId id="300" r:id="rId11"/>
    <p:sldId id="301" r:id="rId12"/>
    <p:sldId id="298" r:id="rId13"/>
    <p:sldId id="296" r:id="rId1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EAE030FE-736C-49A3-9C6E-0433A5B1CDCD}">
          <p14:sldIdLst>
            <p14:sldId id="259"/>
            <p14:sldId id="292"/>
            <p14:sldId id="293"/>
            <p14:sldId id="294"/>
            <p14:sldId id="297"/>
            <p14:sldId id="299"/>
            <p14:sldId id="300"/>
            <p14:sldId id="301"/>
            <p14:sldId id="298"/>
            <p14:sldId id="296"/>
          </p14:sldIdLst>
        </p14:section>
        <p14:section name="Nimetön osa" id="{EDCC8C5F-0DCF-4F24-BE75-BA4B3FEFED1E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  <p:cmAuthor id="2" name="Väänänen Antti" initials="VA" lastIdx="1" clrIdx="1">
    <p:extLst>
      <p:ext uri="{19B8F6BF-5375-455C-9EA6-DF929625EA0E}">
        <p15:presenceInfo xmlns:p15="http://schemas.microsoft.com/office/powerpoint/2012/main" userId="Väänänen Antt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5E"/>
    <a:srgbClr val="EE353B"/>
    <a:srgbClr val="005EB8"/>
    <a:srgbClr val="FFFFFF"/>
    <a:srgbClr val="EF363B"/>
    <a:srgbClr val="FF0000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59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82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01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5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2" y="421538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2" y="450980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1699341" cy="1674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89"/>
            <a:ext cx="4150122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1510"/>
            <a:ext cx="8497093" cy="1153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0" y="1347788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3108"/>
            <a:ext cx="1918117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84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00435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7"/>
            <a:ext cx="5486014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49"/>
            <a:ext cx="5486014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5"/>
            <a:ext cx="2167128" cy="31120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7451"/>
            <a:ext cx="8167909" cy="10095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09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00435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8" y="519112"/>
            <a:ext cx="5130403" cy="415362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chart</a:t>
            </a:r>
            <a:endParaRPr lang="fi-FI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94855"/>
            <a:ext cx="3015456" cy="18722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00435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08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534491"/>
            <a:ext cx="1539000" cy="1753903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0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68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49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5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1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2018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3108"/>
            <a:ext cx="1918117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264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304305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299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4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00435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5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39" y="2868216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364641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1699341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r="16133"/>
          <a:stretch/>
        </p:blipFill>
        <p:spPr>
          <a:xfrm>
            <a:off x="4576713" y="0"/>
            <a:ext cx="4567287" cy="514350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1699341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r="20132"/>
          <a:stretch/>
        </p:blipFill>
        <p:spPr>
          <a:xfrm>
            <a:off x="4572000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1699341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22626" r="52630"/>
          <a:stretch/>
        </p:blipFill>
        <p:spPr>
          <a:xfrm>
            <a:off x="4576712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1699341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image.</a:t>
            </a:r>
          </a:p>
          <a:p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1699341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adipiscing elit. </a:t>
            </a:r>
            <a:r>
              <a:rPr lang="fi-FI" err="1"/>
              <a:t>Maecenas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r="19861"/>
          <a:stretch/>
        </p:blipFill>
        <p:spPr>
          <a:xfrm>
            <a:off x="4715165" y="0"/>
            <a:ext cx="4428835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3108"/>
            <a:ext cx="191811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Maecenas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5" r="9199"/>
          <a:stretch/>
        </p:blipFill>
        <p:spPr>
          <a:xfrm>
            <a:off x="4722829" y="0"/>
            <a:ext cx="4421171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3108"/>
            <a:ext cx="191811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Maecenas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consequat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17631"/>
          <a:stretch/>
        </p:blipFill>
        <p:spPr>
          <a:xfrm>
            <a:off x="4713402" y="0"/>
            <a:ext cx="4430598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3108"/>
            <a:ext cx="191811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00435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7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2024418"/>
            <a:ext cx="8492897" cy="22595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8" y="1199905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  <a:p>
            <a:pPr lvl="0"/>
            <a:endParaRPr lang="en-US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00435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00435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image</a:t>
            </a:r>
            <a:br>
              <a:rPr lang="fi-FI"/>
            </a:br>
            <a:br>
              <a:rPr lang="fi-FI"/>
            </a:br>
            <a:r>
              <a:rPr lang="fi-FI" err="1"/>
              <a:t>Fit</a:t>
            </a:r>
            <a:r>
              <a:rPr lang="fi-FI"/>
              <a:t> the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8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34800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00435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image.</a:t>
            </a:r>
            <a:br>
              <a:rPr lang="en-US"/>
            </a:br>
            <a:br>
              <a:rPr lang="en-US"/>
            </a:br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adipiscing elit. </a:t>
            </a:r>
            <a:r>
              <a:rPr lang="fi-FI" err="1"/>
              <a:t>Maecenas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3108"/>
            <a:ext cx="191811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1"/>
            <a:ext cx="9144000" cy="51434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0" y="1759425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3108"/>
            <a:ext cx="191811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01354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463696"/>
            <a:ext cx="5130402" cy="3797357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00435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riku.ala-laurinaho@aalto.fi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doi.org/10.1109/WF-IoT.2018.8355217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3DACF2-A2C4-4EAF-84BB-0AE17031D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68" y="1049145"/>
            <a:ext cx="3869137" cy="570773"/>
          </a:xfrm>
        </p:spPr>
        <p:txBody>
          <a:bodyPr lIns="0" tIns="45720" rIns="0" bIns="4572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Project work MMD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0D29C21-3AC4-4937-BB1C-FDF9D385E2A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42397" y="3146398"/>
            <a:ext cx="3869137" cy="294419"/>
          </a:xfrm>
        </p:spPr>
        <p:txBody>
          <a:bodyPr lIns="91440" tIns="45720" rIns="91440" bIns="4572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200" dirty="0"/>
              <a:t>25.01.2021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A44A05-FA5F-4AF4-A641-FCD1D70BFD79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42397" y="3449701"/>
            <a:ext cx="3869137" cy="324054"/>
          </a:xfrm>
        </p:spPr>
        <p:txBody>
          <a:bodyPr lIns="91440" tIns="45720" rIns="91440" bIns="4572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200" dirty="0"/>
              <a:t>Riku Ala-Laurinaho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D2295A4-CE63-4C34-9F74-EF26BF155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641" y="1693799"/>
            <a:ext cx="4664737" cy="236141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546EFAD-6B11-48EF-A977-AF997A1E6031}"/>
              </a:ext>
            </a:extLst>
          </p:cNvPr>
          <p:cNvSpPr txBox="1"/>
          <p:nvPr/>
        </p:nvSpPr>
        <p:spPr>
          <a:xfrm>
            <a:off x="3979640" y="4055213"/>
            <a:ext cx="5164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Anna </a:t>
            </a:r>
            <a:r>
              <a:rPr lang="en-GB" sz="1000" dirty="0" err="1"/>
              <a:t>Nikander</a:t>
            </a:r>
            <a:r>
              <a:rPr lang="en-GB" sz="1000" dirty="0"/>
              <a:t>: User experience Challenges in Designing Industrial Internet of Things Applications. 2020. B.Sc. Thesis. Aalto</a:t>
            </a:r>
            <a:endParaRPr lang="en-FI" sz="1000" dirty="0"/>
          </a:p>
        </p:txBody>
      </p:sp>
    </p:spTree>
    <p:extLst>
      <p:ext uri="{BB962C8B-B14F-4D97-AF65-F5344CB8AC3E}">
        <p14:creationId xmlns:p14="http://schemas.microsoft.com/office/powerpoint/2010/main" val="1834502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A2BCA4A-86DC-4D2F-BBFD-8182BE7A6143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 dirty="0"/>
              <a:t>Some practicalities</a:t>
            </a:r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492D614-C00D-4816-BFE7-B3F748985546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87339" y="1347789"/>
            <a:ext cx="7932834" cy="2936212"/>
          </a:xfrm>
        </p:spPr>
        <p:txBody>
          <a:bodyPr/>
          <a:lstStyle/>
          <a:p>
            <a:r>
              <a:rPr lang="en-GB" dirty="0"/>
              <a:t>DL Sun 28</a:t>
            </a:r>
            <a:r>
              <a:rPr lang="en-GB" baseline="30000" dirty="0"/>
              <a:t>th</a:t>
            </a:r>
            <a:r>
              <a:rPr lang="en-GB" dirty="0"/>
              <a:t> February, note: presentation already 16</a:t>
            </a:r>
            <a:r>
              <a:rPr lang="en-GB" baseline="30000" dirty="0"/>
              <a:t>th</a:t>
            </a:r>
            <a:r>
              <a:rPr lang="en-GB" dirty="0"/>
              <a:t>.</a:t>
            </a:r>
          </a:p>
          <a:p>
            <a:r>
              <a:rPr lang="en-GB" dirty="0"/>
              <a:t>If questions, send me email </a:t>
            </a:r>
            <a:r>
              <a:rPr lang="en-GB" dirty="0">
                <a:hlinkClick r:id="rId2"/>
              </a:rPr>
              <a:t>riku.ala-laurinaho@aalto.fi</a:t>
            </a:r>
            <a:endParaRPr lang="en-GB" dirty="0"/>
          </a:p>
          <a:p>
            <a:r>
              <a:rPr lang="en-GB" dirty="0"/>
              <a:t>The project work is laborious, so, please, reserve enough time. Starting at the final week is not possible </a:t>
            </a:r>
          </a:p>
          <a:p>
            <a:r>
              <a:rPr lang="en-GB" dirty="0"/>
              <a:t>We strongly recommend 3 persons per group to share workload</a:t>
            </a:r>
          </a:p>
          <a:p>
            <a:r>
              <a:rPr lang="en-GB" dirty="0"/>
              <a:t>Workload approx. 20-40 hours per person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02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5CB223-CDC4-4E3E-8174-6149508ABA3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880" y="26955"/>
            <a:ext cx="8497093" cy="1016294"/>
          </a:xfrm>
        </p:spPr>
        <p:txBody>
          <a:bodyPr anchor="t">
            <a:normAutofit fontScale="92500" lnSpcReduction="10000"/>
          </a:bodyPr>
          <a:lstStyle/>
          <a:p>
            <a:r>
              <a:rPr lang="fi-FI" dirty="0"/>
              <a:t>Idea: </a:t>
            </a:r>
            <a:r>
              <a:rPr lang="fi-FI" dirty="0" err="1"/>
              <a:t>Build</a:t>
            </a:r>
            <a:r>
              <a:rPr lang="fi-FI" dirty="0"/>
              <a:t> an anti-</a:t>
            </a:r>
            <a:r>
              <a:rPr lang="fi-FI" dirty="0" err="1"/>
              <a:t>sway</a:t>
            </a:r>
            <a:r>
              <a:rPr lang="fi-FI" dirty="0"/>
              <a:t> </a:t>
            </a:r>
            <a:r>
              <a:rPr lang="fi-FI" dirty="0" err="1"/>
              <a:t>control</a:t>
            </a:r>
            <a:r>
              <a:rPr lang="fi-FI" dirty="0"/>
              <a:t> for an </a:t>
            </a:r>
            <a:r>
              <a:rPr lang="fi-FI" dirty="0" err="1"/>
              <a:t>overhead</a:t>
            </a:r>
            <a:r>
              <a:rPr lang="fi-FI" dirty="0"/>
              <a:t> </a:t>
            </a:r>
            <a:r>
              <a:rPr lang="fi-FI" dirty="0" err="1"/>
              <a:t>crane</a:t>
            </a:r>
            <a:endParaRPr lang="fi-FI" dirty="0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D418B054-CD57-4691-B3FC-EAB471AE2194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87339" y="1347789"/>
            <a:ext cx="4150122" cy="2936212"/>
          </a:xfrm>
        </p:spPr>
        <p:txBody>
          <a:bodyPr/>
          <a:lstStyle/>
          <a:p>
            <a:r>
              <a:rPr lang="en-GB" sz="1600" dirty="0"/>
              <a:t>Derive equations for pendulum</a:t>
            </a:r>
          </a:p>
          <a:p>
            <a:r>
              <a:rPr lang="en-GB" sz="1600" dirty="0"/>
              <a:t>CAD modelling and component selection</a:t>
            </a:r>
          </a:p>
          <a:p>
            <a:r>
              <a:rPr lang="en-GB" sz="1600" dirty="0"/>
              <a:t>Build a model using Simulink or </a:t>
            </a:r>
            <a:r>
              <a:rPr lang="en-GB" sz="1600" dirty="0" err="1"/>
              <a:t>Amesim</a:t>
            </a:r>
            <a:endParaRPr lang="en-GB" sz="1600" dirty="0"/>
          </a:p>
          <a:p>
            <a:r>
              <a:rPr lang="en-GB" sz="1600" dirty="0"/>
              <a:t>Design and implement an antisway control mechanism (for ex, PID or LQR)</a:t>
            </a:r>
            <a:endParaRPr lang="en-FI" sz="1600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81A6209-E09F-46D4-9AC4-42B55950C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006" y="2474536"/>
            <a:ext cx="4501031" cy="256409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2E84820B-2D17-4FBF-9B59-9F648B48B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500" y="703207"/>
            <a:ext cx="3267635" cy="177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0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69DB51B-CCCF-4F65-B3E3-3F2EDF18BA8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880" y="26954"/>
            <a:ext cx="8497093" cy="1203243"/>
          </a:xfrm>
        </p:spPr>
        <p:txBody>
          <a:bodyPr/>
          <a:lstStyle/>
          <a:p>
            <a:r>
              <a:rPr lang="en-GB" dirty="0"/>
              <a:t>Step 1: Background study/</a:t>
            </a:r>
            <a:r>
              <a:rPr lang="en-GB" dirty="0" err="1"/>
              <a:t>startup</a:t>
            </a:r>
            <a:r>
              <a:rPr lang="en-GB" dirty="0"/>
              <a:t> submission (5p)</a:t>
            </a:r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E48DFAD-A98D-4530-B1CB-835030B0D916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87339" y="1347789"/>
            <a:ext cx="7885700" cy="2936212"/>
          </a:xfrm>
        </p:spPr>
        <p:txBody>
          <a:bodyPr/>
          <a:lstStyle/>
          <a:p>
            <a:r>
              <a:rPr lang="en-GB" sz="1600" dirty="0" err="1"/>
              <a:t>Startup</a:t>
            </a:r>
            <a:r>
              <a:rPr lang="en-GB" sz="1600" dirty="0"/>
              <a:t> submission is intended to get you started and familiarize you with the topic, DL Sun 7</a:t>
            </a:r>
            <a:r>
              <a:rPr lang="en-GB" sz="1600" baseline="30000" dirty="0"/>
              <a:t>th</a:t>
            </a:r>
            <a:r>
              <a:rPr lang="en-GB" sz="1600" dirty="0"/>
              <a:t> February 11:55 pm</a:t>
            </a:r>
          </a:p>
          <a:p>
            <a:r>
              <a:rPr lang="en-GB" sz="1600" dirty="0"/>
              <a:t>Find two academic articles on topic (2p)</a:t>
            </a:r>
          </a:p>
          <a:p>
            <a:pPr lvl="1"/>
            <a:r>
              <a:rPr lang="en-GB" sz="1600" dirty="0"/>
              <a:t>Worth to spend time on, you can for example get help for deriving equations for the pendulum</a:t>
            </a:r>
          </a:p>
          <a:p>
            <a:r>
              <a:rPr lang="en-GB" sz="1600" dirty="0"/>
              <a:t>Sketch pendulum and consider how the angle is measured (1p)</a:t>
            </a:r>
          </a:p>
          <a:p>
            <a:r>
              <a:rPr lang="en-GB" sz="1600" dirty="0"/>
              <a:t>Describe how you will solve the remaining tasks (2p)</a:t>
            </a:r>
          </a:p>
          <a:p>
            <a:pPr lvl="1"/>
            <a:r>
              <a:rPr lang="en-GB" sz="1600" dirty="0"/>
              <a:t>For example, will you use miniature scale, which CAD software you will use</a:t>
            </a:r>
          </a:p>
          <a:p>
            <a:endParaRPr lang="en-GB" dirty="0"/>
          </a:p>
          <a:p>
            <a:endParaRPr lang="en-GB" dirty="0"/>
          </a:p>
          <a:p>
            <a:endParaRPr lang="en-FI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530961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7545141-E975-4152-92C0-C2D01EB5BBA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 dirty="0"/>
              <a:t>Step 2: Numeric modelling (5p)</a:t>
            </a:r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B6E76EC-4C27-495F-8C34-22F56388A2F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880" y="951863"/>
            <a:ext cx="6725376" cy="2936212"/>
          </a:xfrm>
        </p:spPr>
        <p:txBody>
          <a:bodyPr/>
          <a:lstStyle/>
          <a:p>
            <a:r>
              <a:rPr lang="en-GB" sz="1600" dirty="0"/>
              <a:t>a) Make force equations for horizontal and vertical forces in your system according to the Newton’s Second law of motion. (1 p) </a:t>
            </a:r>
          </a:p>
          <a:p>
            <a:r>
              <a:rPr lang="en-GB" sz="1600" dirty="0"/>
              <a:t>b) Form the nonlinear equations of motion that are needed for creating the simulation model of the system. (2 p) </a:t>
            </a:r>
          </a:p>
          <a:p>
            <a:r>
              <a:rPr lang="en-GB" sz="1600" dirty="0"/>
              <a:t>c) Form the linear equations of motion that are needed for creating the simulation model of the system. (1.5 p) 3 rules! </a:t>
            </a:r>
          </a:p>
          <a:p>
            <a:r>
              <a:rPr lang="en-GB" sz="1600" dirty="0"/>
              <a:t>d) What does linearization mean and why is it often necessary in control systems? (0.5 p)</a:t>
            </a:r>
          </a:p>
          <a:p>
            <a:r>
              <a:rPr lang="en-GB" sz="1600" dirty="0"/>
              <a:t>This might be a little bit tricky. However, there are a lot of material about (inverted-) pendulum in Internet .</a:t>
            </a:r>
          </a:p>
          <a:p>
            <a:r>
              <a:rPr lang="en-GB" sz="1600" dirty="0"/>
              <a:t>Tip: </a:t>
            </a:r>
            <a:r>
              <a:rPr lang="fr-FR" sz="1600" dirty="0"/>
              <a:t>Lagrangian kinectics and Lagrangian equations. L = T − V, T = kinetic energy, V = potential enegy</a:t>
            </a:r>
            <a:endParaRPr lang="en-FI" sz="1600" dirty="0"/>
          </a:p>
        </p:txBody>
      </p:sp>
    </p:spTree>
    <p:extLst>
      <p:ext uri="{BB962C8B-B14F-4D97-AF65-F5344CB8AC3E}">
        <p14:creationId xmlns:p14="http://schemas.microsoft.com/office/powerpoint/2010/main" val="77004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1E87603-9EAA-4BB8-9041-A5ECF5044ADD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 dirty="0"/>
              <a:t>Step 3: Component selection (6p)</a:t>
            </a:r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CD9EFFD-9BE3-4B4B-A8EB-01D4CE8C1C2A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87339" y="1347789"/>
            <a:ext cx="7965828" cy="2936212"/>
          </a:xfrm>
        </p:spPr>
        <p:txBody>
          <a:bodyPr/>
          <a:lstStyle/>
          <a:p>
            <a:r>
              <a:rPr lang="en-GB" sz="1600" dirty="0"/>
              <a:t>For component selection you need to decide the size of the crane</a:t>
            </a:r>
          </a:p>
          <a:p>
            <a:r>
              <a:rPr lang="en-GB" sz="1600" dirty="0"/>
              <a:t>Ilmatar specification can be found from (connect to Aalto VPN to get access) </a:t>
            </a:r>
            <a:r>
              <a:rPr lang="en-GB" sz="1600" dirty="0">
                <a:hlinkClick r:id="rId2"/>
              </a:rPr>
              <a:t>https://doi.org/10.1109/WF-IoT.2018.8355217</a:t>
            </a:r>
            <a:r>
              <a:rPr lang="en-GB" sz="1600" dirty="0"/>
              <a:t> or project work document</a:t>
            </a:r>
          </a:p>
          <a:p>
            <a:r>
              <a:rPr lang="en-GB" sz="1600" dirty="0"/>
              <a:t>You need to select:</a:t>
            </a:r>
          </a:p>
          <a:p>
            <a:pPr lvl="1"/>
            <a:r>
              <a:rPr lang="en-GB" sz="1600" dirty="0"/>
              <a:t>Actuator moving the trolley (1.5p)</a:t>
            </a:r>
          </a:p>
          <a:p>
            <a:pPr lvl="1"/>
            <a:r>
              <a:rPr lang="en-GB" sz="1600" dirty="0"/>
              <a:t>Sensor measuring the rope angle (1.5p)</a:t>
            </a:r>
          </a:p>
          <a:p>
            <a:pPr lvl="1"/>
            <a:r>
              <a:rPr lang="en-GB" sz="1600" dirty="0"/>
              <a:t>Electric components: controller and power supply (2p)</a:t>
            </a:r>
          </a:p>
          <a:p>
            <a:r>
              <a:rPr lang="en-GB" sz="1600" dirty="0"/>
              <a:t>Draw a sketch of electric circuit (1p)</a:t>
            </a:r>
          </a:p>
          <a:p>
            <a:endParaRPr lang="en-GB" sz="1600" dirty="0"/>
          </a:p>
          <a:p>
            <a:pPr lvl="1"/>
            <a:endParaRPr lang="en-GB" sz="1600" dirty="0"/>
          </a:p>
          <a:p>
            <a:endParaRPr lang="en-FI" dirty="0"/>
          </a:p>
        </p:txBody>
      </p:sp>
      <p:cxnSp>
        <p:nvCxnSpPr>
          <p:cNvPr id="8" name="Suora nuoliyhdysviiva 7">
            <a:extLst>
              <a:ext uri="{FF2B5EF4-FFF2-40B4-BE49-F238E27FC236}">
                <a16:creationId xmlns:a16="http://schemas.microsoft.com/office/drawing/2014/main" id="{1F908B80-4613-417E-93E4-353E2AF47078}"/>
              </a:ext>
            </a:extLst>
          </p:cNvPr>
          <p:cNvCxnSpPr>
            <a:cxnSpLocks/>
          </p:cNvCxnSpPr>
          <p:nvPr/>
        </p:nvCxnSpPr>
        <p:spPr>
          <a:xfrm>
            <a:off x="6028441" y="2168165"/>
            <a:ext cx="202677" cy="3063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>
            <a:extLst>
              <a:ext uri="{FF2B5EF4-FFF2-40B4-BE49-F238E27FC236}">
                <a16:creationId xmlns:a16="http://schemas.microsoft.com/office/drawing/2014/main" id="{C6C10072-46E9-4627-AFF3-EFE7FBC26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939" y="3528991"/>
            <a:ext cx="1721521" cy="137890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6C267775-0A4C-466C-9E64-E9600C53E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441" y="2512244"/>
            <a:ext cx="2660490" cy="215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61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6EDC994-B34E-41EA-86B3-F3E19F3F847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 dirty="0"/>
              <a:t>Step 4: CAD modelling (5p)</a:t>
            </a:r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40BF50F-ADF1-4349-99CA-5E2D1561F46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87339" y="1347789"/>
            <a:ext cx="5415878" cy="2936212"/>
          </a:xfrm>
        </p:spPr>
        <p:txBody>
          <a:bodyPr/>
          <a:lstStyle/>
          <a:p>
            <a:r>
              <a:rPr lang="en-GB" sz="1600" dirty="0"/>
              <a:t>You can use any CAD software</a:t>
            </a:r>
          </a:p>
          <a:p>
            <a:r>
              <a:rPr lang="en-GB" sz="1600" dirty="0"/>
              <a:t>Please, include </a:t>
            </a:r>
            <a:r>
              <a:rPr lang="en-GB" sz="1600" dirty="0">
                <a:solidFill>
                  <a:srgbClr val="FF0000"/>
                </a:solidFill>
              </a:rPr>
              <a:t>a few </a:t>
            </a:r>
            <a:r>
              <a:rPr lang="en-GB" sz="1600" dirty="0"/>
              <a:t>photos, so that it is clear and easy to see if the component is modelled or not</a:t>
            </a:r>
          </a:p>
          <a:p>
            <a:r>
              <a:rPr lang="en-GB" sz="1600" dirty="0"/>
              <a:t>0.5 points modelled, 1 point modelled in detail</a:t>
            </a:r>
          </a:p>
          <a:p>
            <a:r>
              <a:rPr lang="en-GB" sz="1600" dirty="0"/>
              <a:t>1. Hook, trolley and rail frame modelled (1p)</a:t>
            </a:r>
          </a:p>
          <a:p>
            <a:r>
              <a:rPr lang="en-GB" sz="1600" dirty="0"/>
              <a:t>2. Actuator and sensor modelled (1p)</a:t>
            </a:r>
          </a:p>
          <a:p>
            <a:r>
              <a:rPr lang="en-GB" sz="1600" dirty="0"/>
              <a:t>3. Bearings and couplings/gears/belts modelled (1p)</a:t>
            </a:r>
          </a:p>
          <a:p>
            <a:r>
              <a:rPr lang="en-GB" sz="1600" dirty="0"/>
              <a:t>4. Electronics modelled (e.g. controller and power supply, wires NOT needed) (1p)</a:t>
            </a:r>
          </a:p>
          <a:p>
            <a:endParaRPr lang="en-FI" sz="16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AEFFB7D-28C9-40DA-89AB-078194A50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042" y="1468034"/>
            <a:ext cx="3142116" cy="288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68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4471B6D-AF3B-4C08-BB95-89BDDB1D9873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 dirty="0"/>
              <a:t>Step 5: Simulation and control (8p)</a:t>
            </a:r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D0DAB0-CA7F-491A-8BD5-2BD79CF46339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GB" sz="1600" dirty="0"/>
              <a:t>Make a Simulink model based on equations (2p)</a:t>
            </a:r>
          </a:p>
          <a:p>
            <a:r>
              <a:rPr lang="en-GB" sz="1600" dirty="0"/>
              <a:t>Make visualization, does not have to be fancy (example video with </a:t>
            </a:r>
            <a:r>
              <a:rPr lang="en-GB" sz="1600" dirty="0" err="1"/>
              <a:t>penddemo</a:t>
            </a:r>
            <a:r>
              <a:rPr lang="en-GB" sz="1600" dirty="0"/>
              <a:t>) (2p)</a:t>
            </a:r>
          </a:p>
          <a:p>
            <a:r>
              <a:rPr lang="en-GB" sz="1600" dirty="0"/>
              <a:t>Introduce sway control (4p)</a:t>
            </a:r>
          </a:p>
          <a:p>
            <a:r>
              <a:rPr lang="en-GB" sz="1600" dirty="0"/>
              <a:t>Control performance (2p)</a:t>
            </a:r>
          </a:p>
          <a:p>
            <a:r>
              <a:rPr lang="en-GB" sz="1600" dirty="0"/>
              <a:t>Control method (2p)</a:t>
            </a:r>
          </a:p>
          <a:p>
            <a:pPr lvl="1"/>
            <a:r>
              <a:rPr lang="en-GB" sz="1600" dirty="0"/>
              <a:t>PID with manual tuning 0.5p, PID with more advanced tuning 1p</a:t>
            </a:r>
          </a:p>
          <a:p>
            <a:pPr lvl="1"/>
            <a:r>
              <a:rPr lang="en-GB" sz="1600" dirty="0"/>
              <a:t>LQR 2p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FI" sz="160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11353C8-16DB-416C-B2D2-83B6C1DCF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936" y="1006115"/>
            <a:ext cx="1303951" cy="75669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7EAF634-5793-4BED-A26E-CF5980E6E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501" y="1955372"/>
            <a:ext cx="3413793" cy="1016294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AB2C23E6-0012-4506-9194-4AEEB74C4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850" y="1189364"/>
            <a:ext cx="585575" cy="3378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01C40934-A2ED-45C3-AC30-6A26FBD22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2874" y="3117781"/>
            <a:ext cx="2497367" cy="19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66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EBCF275-827E-425E-A3B7-DE4D27D2389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 dirty="0"/>
              <a:t>Step 6: </a:t>
            </a:r>
            <a:r>
              <a:rPr lang="en-GB" dirty="0" err="1"/>
              <a:t>Feeback</a:t>
            </a:r>
            <a:r>
              <a:rPr lang="en-GB" dirty="0"/>
              <a:t> (1p)</a:t>
            </a:r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A9BC0C8-AC8F-46CB-BE6A-E1D5600FD02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87338" y="1347789"/>
            <a:ext cx="6697923" cy="2936212"/>
          </a:xfrm>
        </p:spPr>
        <p:txBody>
          <a:bodyPr/>
          <a:lstStyle/>
          <a:p>
            <a:r>
              <a:rPr lang="en-GB" sz="1600" dirty="0"/>
              <a:t>Did everyone participate to the project equally?</a:t>
            </a:r>
          </a:p>
          <a:p>
            <a:r>
              <a:rPr lang="en-GB" sz="1600" dirty="0"/>
              <a:t>How many hours in total did you spend (per person) for the project?</a:t>
            </a:r>
          </a:p>
          <a:p>
            <a:r>
              <a:rPr lang="en-GB" sz="1600" dirty="0"/>
              <a:t>How difficult was the project?</a:t>
            </a:r>
          </a:p>
          <a:p>
            <a:r>
              <a:rPr lang="en-GB" sz="1600" dirty="0"/>
              <a:t>Do you think that the topic of the project was interesting and useful? </a:t>
            </a:r>
            <a:endParaRPr lang="en-FI" sz="1600" dirty="0"/>
          </a:p>
        </p:txBody>
      </p:sp>
      <p:pic>
        <p:nvPicPr>
          <p:cNvPr id="20" name="Kuva 19" descr="Hymyilevät kasvot, ääriviiva tasaisella täytöllä">
            <a:extLst>
              <a:ext uri="{FF2B5EF4-FFF2-40B4-BE49-F238E27FC236}">
                <a16:creationId xmlns:a16="http://schemas.microsoft.com/office/drawing/2014/main" id="{BF454407-2B8F-445F-AFA5-231474E47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5261" y="1043249"/>
            <a:ext cx="914400" cy="914400"/>
          </a:xfrm>
          <a:prstGeom prst="rect">
            <a:avLst/>
          </a:prstGeom>
        </p:spPr>
      </p:pic>
      <p:pic>
        <p:nvPicPr>
          <p:cNvPr id="22" name="Kuva 21" descr="Surulliset kasvot, ääriviiva tasaisella täytöllä">
            <a:extLst>
              <a:ext uri="{FF2B5EF4-FFF2-40B4-BE49-F238E27FC236}">
                <a16:creationId xmlns:a16="http://schemas.microsoft.com/office/drawing/2014/main" id="{AC98134C-AB17-4124-B933-34D2EC2AE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75573" y="10432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0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9801E37-7D60-4CB5-B2E0-E349DC54551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880" y="26955"/>
            <a:ext cx="8634304" cy="1016294"/>
          </a:xfrm>
        </p:spPr>
        <p:txBody>
          <a:bodyPr/>
          <a:lstStyle/>
          <a:p>
            <a:r>
              <a:rPr lang="en-GB" dirty="0"/>
              <a:t>Presentation Tue 16</a:t>
            </a:r>
            <a:r>
              <a:rPr lang="en-GB" baseline="30000" dirty="0"/>
              <a:t>th</a:t>
            </a:r>
            <a:r>
              <a:rPr lang="en-GB" dirty="0"/>
              <a:t> February 9-12 </a:t>
            </a:r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8719D64-3150-4D07-AA34-4C9F0578AAEF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87338" y="1347789"/>
            <a:ext cx="8055383" cy="2936212"/>
          </a:xfrm>
        </p:spPr>
        <p:txBody>
          <a:bodyPr/>
          <a:lstStyle/>
          <a:p>
            <a:r>
              <a:rPr lang="en-GB" dirty="0"/>
              <a:t>Each group gives </a:t>
            </a:r>
            <a:r>
              <a:rPr lang="en-GB" dirty="0">
                <a:solidFill>
                  <a:srgbClr val="FF0000"/>
                </a:solidFill>
              </a:rPr>
              <a:t>max</a:t>
            </a:r>
            <a:r>
              <a:rPr lang="en-GB" dirty="0"/>
              <a:t> 5 minutes, can be less, you can aim to 3 minute-presentation</a:t>
            </a:r>
          </a:p>
          <a:p>
            <a:r>
              <a:rPr lang="en-GB" dirty="0"/>
              <a:t>Only few slides (3-5)</a:t>
            </a:r>
          </a:p>
          <a:p>
            <a:r>
              <a:rPr lang="en-GB" dirty="0"/>
              <a:t>Concentrate on one aspect you found interesting. For example: deriving equations, CAD modelling, building simulation model, control algorithm…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22614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1">
      <a:dk1>
        <a:sysClr val="windowText" lastClr="000000"/>
      </a:dk1>
      <a:lt1>
        <a:sysClr val="window" lastClr="FFFFFF"/>
      </a:lt1>
      <a:dk2>
        <a:srgbClr val="BB16A3"/>
      </a:dk2>
      <a:lt2>
        <a:srgbClr val="D673C8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ENG_169_FI.potx" id="{7D320FF1-D19D-4E6F-B13A-7C32A9CE53CF}" vid="{3195EAAD-1F7C-4B4E-B1EF-B0D5D9F2AF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A0559F27E01848A7091145752F0BBD" ma:contentTypeVersion="7" ma:contentTypeDescription="Create a new document." ma:contentTypeScope="" ma:versionID="cdf291bb430da832e300b5e73af421af">
  <xsd:schema xmlns:xsd="http://www.w3.org/2001/XMLSchema" xmlns:xs="http://www.w3.org/2001/XMLSchema" xmlns:p="http://schemas.microsoft.com/office/2006/metadata/properties" xmlns:ns3="0de41e0d-c8bd-43c6-81a6-32e3f217488b" xmlns:ns4="b9a9b07d-11ef-4e79-a168-d9b4072bf899" targetNamespace="http://schemas.microsoft.com/office/2006/metadata/properties" ma:root="true" ma:fieldsID="acef7c643d8c1342b71a4952299ae408" ns3:_="" ns4:_="">
    <xsd:import namespace="0de41e0d-c8bd-43c6-81a6-32e3f217488b"/>
    <xsd:import namespace="b9a9b07d-11ef-4e79-a168-d9b4072bf89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e41e0d-c8bd-43c6-81a6-32e3f21748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9b07d-11ef-4e79-a168-d9b4072bf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8545C5-3C7C-4D05-86DE-7D3EC8730A9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CF2AEA5-7658-414D-9F04-6B367D2306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e41e0d-c8bd-43c6-81a6-32e3f217488b"/>
    <ds:schemaRef ds:uri="b9a9b07d-11ef-4e79-a168-d9b4072bf8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20E536-C162-4E33-B2ED-DA42AF788C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747</Words>
  <Application>Microsoft Office PowerPoint</Application>
  <PresentationFormat>Näytössä katseltava esitys (16:9)</PresentationFormat>
  <Paragraphs>69</Paragraphs>
  <Slides>10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Arial</vt:lpstr>
      <vt:lpstr>Calibri</vt:lpstr>
      <vt:lpstr>Office-teema</vt:lpstr>
      <vt:lpstr>Project work MMD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Ala-Laurinaho Riku</cp:lastModifiedBy>
  <cp:revision>24</cp:revision>
  <dcterms:created xsi:type="dcterms:W3CDTF">2021-01-19T07:41:20Z</dcterms:created>
  <dcterms:modified xsi:type="dcterms:W3CDTF">2021-01-26T07:28:04Z</dcterms:modified>
</cp:coreProperties>
</file>