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7" r:id="rId4"/>
    <p:sldId id="329" r:id="rId5"/>
    <p:sldId id="330" r:id="rId6"/>
    <p:sldId id="331" r:id="rId7"/>
    <p:sldId id="374" r:id="rId8"/>
    <p:sldId id="362" r:id="rId9"/>
    <p:sldId id="333" r:id="rId10"/>
    <p:sldId id="328" r:id="rId11"/>
    <p:sldId id="357" r:id="rId12"/>
    <p:sldId id="278" r:id="rId13"/>
    <p:sldId id="279" r:id="rId14"/>
    <p:sldId id="281" r:id="rId15"/>
    <p:sldId id="284" r:id="rId16"/>
    <p:sldId id="285" r:id="rId17"/>
    <p:sldId id="375" r:id="rId18"/>
    <p:sldId id="300" r:id="rId19"/>
    <p:sldId id="359" r:id="rId20"/>
    <p:sldId id="350" r:id="rId21"/>
    <p:sldId id="377" r:id="rId22"/>
    <p:sldId id="315" r:id="rId23"/>
    <p:sldId id="319" r:id="rId24"/>
    <p:sldId id="352" r:id="rId25"/>
    <p:sldId id="366" r:id="rId26"/>
    <p:sldId id="367" r:id="rId27"/>
    <p:sldId id="369" r:id="rId28"/>
    <p:sldId id="373" r:id="rId29"/>
    <p:sldId id="368" r:id="rId30"/>
    <p:sldId id="370" r:id="rId31"/>
    <p:sldId id="371" r:id="rId32"/>
    <p:sldId id="372" r:id="rId33"/>
    <p:sldId id="334" r:id="rId34"/>
    <p:sldId id="345" r:id="rId35"/>
    <p:sldId id="336" r:id="rId36"/>
    <p:sldId id="339" r:id="rId37"/>
    <p:sldId id="337" r:id="rId38"/>
    <p:sldId id="363" r:id="rId39"/>
    <p:sldId id="301" r:id="rId40"/>
    <p:sldId id="302" r:id="rId41"/>
    <p:sldId id="364" r:id="rId42"/>
    <p:sldId id="303" r:id="rId43"/>
    <p:sldId id="365" r:id="rId44"/>
    <p:sldId id="340" r:id="rId45"/>
    <p:sldId id="341" r:id="rId46"/>
    <p:sldId id="342" r:id="rId47"/>
    <p:sldId id="343" r:id="rId48"/>
    <p:sldId id="287" r:id="rId49"/>
    <p:sldId id="288" r:id="rId50"/>
    <p:sldId id="289" r:id="rId51"/>
    <p:sldId id="290" r:id="rId52"/>
    <p:sldId id="291" r:id="rId53"/>
    <p:sldId id="292" r:id="rId54"/>
    <p:sldId id="317" r:id="rId55"/>
    <p:sldId id="318" r:id="rId56"/>
    <p:sldId id="321" r:id="rId57"/>
    <p:sldId id="32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80" autoAdjust="0"/>
    <p:restoredTop sz="94660"/>
  </p:normalViewPr>
  <p:slideViewPr>
    <p:cSldViewPr snapToGrid="0">
      <p:cViewPr>
        <p:scale>
          <a:sx n="100" d="100"/>
          <a:sy n="100" d="100"/>
        </p:scale>
        <p:origin x="350"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home.org.aalto.fi\ledyaes1\data\Desktop\em.markets2019\Lecture%202\gdp_growth.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1" Type="http://schemas.openxmlformats.org/officeDocument/2006/relationships/oleObject" Target="file:///\\home.org.aalto.fi\ledyaes1\data\Desktop\em.markets2019\Lecture%202\gdp_growth.xls"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home.org.aalto.fi\ledyaes1\data\Desktop\em.markets2019\Lecture%202\gdp_growth.xls"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Sheet2!$D$16</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Sheet2!$E$16:$L$16</c:f>
              <c:numCache>
                <c:formatCode>0.0</c:formatCode>
                <c:ptCount val="8"/>
                <c:pt idx="0">
                  <c:v>6.1904396417785339</c:v>
                </c:pt>
                <c:pt idx="1">
                  <c:v>8.508345986522631</c:v>
                </c:pt>
                <c:pt idx="2">
                  <c:v>1.7654454540312501</c:v>
                </c:pt>
                <c:pt idx="3">
                  <c:v>2.5984027914853671</c:v>
                </c:pt>
                <c:pt idx="4">
                  <c:v>3.7343432883090131</c:v>
                </c:pt>
                <c:pt idx="5">
                  <c:v>1.0193726691705507</c:v>
                </c:pt>
                <c:pt idx="6" formatCode="General">
                  <c:v>-1.2460385871251063</c:v>
                </c:pt>
                <c:pt idx="7" formatCode="General">
                  <c:v>2.670877511022991</c:v>
                </c:pt>
              </c:numCache>
            </c:numRef>
          </c:val>
          <c:smooth val="0"/>
          <c:extLst>
            <c:ext xmlns:c16="http://schemas.microsoft.com/office/drawing/2014/chart" uri="{C3380CC4-5D6E-409C-BE32-E72D297353CC}">
              <c16:uniqueId val="{00000000-3DF1-4756-9BF4-7F01B58791A2}"/>
            </c:ext>
          </c:extLst>
        </c:ser>
        <c:ser>
          <c:idx val="1"/>
          <c:order val="1"/>
          <c:tx>
            <c:strRef>
              <c:f>Sheet2!$D$17</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Sheet2!$E$17:$L$17</c:f>
              <c:numCache>
                <c:formatCode>General</c:formatCode>
                <c:ptCount val="8"/>
                <c:pt idx="3" formatCode="0.0">
                  <c:v>0.60958164169627904</c:v>
                </c:pt>
                <c:pt idx="4" formatCode="0.0">
                  <c:v>3.2260102595852418</c:v>
                </c:pt>
                <c:pt idx="5" formatCode="0.0">
                  <c:v>1.594386702956939</c:v>
                </c:pt>
                <c:pt idx="6">
                  <c:v>3.4412024808087551</c:v>
                </c:pt>
                <c:pt idx="7">
                  <c:v>2.8313189249856836</c:v>
                </c:pt>
              </c:numCache>
            </c:numRef>
          </c:val>
          <c:smooth val="0"/>
          <c:extLst>
            <c:ext xmlns:c16="http://schemas.microsoft.com/office/drawing/2014/chart" uri="{C3380CC4-5D6E-409C-BE32-E72D297353CC}">
              <c16:uniqueId val="{00000001-3DF1-4756-9BF4-7F01B58791A2}"/>
            </c:ext>
          </c:extLst>
        </c:ser>
        <c:ser>
          <c:idx val="2"/>
          <c:order val="2"/>
          <c:tx>
            <c:strRef>
              <c:f>Sheet2!$D$18</c:f>
              <c:strCache>
                <c:ptCount val="1"/>
                <c:pt idx="0">
                  <c:v>Greece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Sheet2!$E$18:$L$18</c:f>
              <c:numCache>
                <c:formatCode>0.0</c:formatCode>
                <c:ptCount val="8"/>
                <c:pt idx="0">
                  <c:v>7.6565504882781665</c:v>
                </c:pt>
                <c:pt idx="1">
                  <c:v>4.7021249201258728</c:v>
                </c:pt>
                <c:pt idx="2">
                  <c:v>0.71018041102264251</c:v>
                </c:pt>
                <c:pt idx="3">
                  <c:v>2.4533319967154741</c:v>
                </c:pt>
                <c:pt idx="4">
                  <c:v>1.8320387048968911</c:v>
                </c:pt>
                <c:pt idx="5">
                  <c:v>-3.9081422118607976</c:v>
                </c:pt>
                <c:pt idx="6" formatCode="General">
                  <c:v>0.553506823888398</c:v>
                </c:pt>
                <c:pt idx="7" formatCode="General">
                  <c:v>2.846984483742224</c:v>
                </c:pt>
              </c:numCache>
            </c:numRef>
          </c:val>
          <c:smooth val="0"/>
          <c:extLst>
            <c:ext xmlns:c16="http://schemas.microsoft.com/office/drawing/2014/chart" uri="{C3380CC4-5D6E-409C-BE32-E72D297353CC}">
              <c16:uniqueId val="{00000002-3DF1-4756-9BF4-7F01B58791A2}"/>
            </c:ext>
          </c:extLst>
        </c:ser>
        <c:ser>
          <c:idx val="3"/>
          <c:order val="3"/>
          <c:tx>
            <c:strRef>
              <c:f>Sheet2!$D$19</c:f>
              <c:strCache>
                <c:ptCount val="1"/>
                <c:pt idx="0">
                  <c:v>Hungary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Sheet2!$E$19:$L$19</c:f>
              <c:numCache>
                <c:formatCode>General</c:formatCode>
                <c:ptCount val="8"/>
                <c:pt idx="3" formatCode="0.0">
                  <c:v>1.7482283654509969</c:v>
                </c:pt>
                <c:pt idx="4" formatCode="0.0">
                  <c:v>2.0799957728231022</c:v>
                </c:pt>
                <c:pt idx="5" formatCode="0.0">
                  <c:v>1.889892556656116</c:v>
                </c:pt>
                <c:pt idx="6">
                  <c:v>3.1009489300111497</c:v>
                </c:pt>
                <c:pt idx="7">
                  <c:v>2.9818936559377724</c:v>
                </c:pt>
              </c:numCache>
            </c:numRef>
          </c:val>
          <c:smooth val="0"/>
          <c:extLst>
            <c:ext xmlns:c16="http://schemas.microsoft.com/office/drawing/2014/chart" uri="{C3380CC4-5D6E-409C-BE32-E72D297353CC}">
              <c16:uniqueId val="{00000003-3DF1-4756-9BF4-7F01B58791A2}"/>
            </c:ext>
          </c:extLst>
        </c:ser>
        <c:ser>
          <c:idx val="4"/>
          <c:order val="4"/>
          <c:tx>
            <c:strRef>
              <c:f>Sheet2!$D$20</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Sheet2!$E$20:$L$20</c:f>
              <c:numCache>
                <c:formatCode>0.0</c:formatCode>
                <c:ptCount val="8"/>
                <c:pt idx="0">
                  <c:v>6.80722294212877</c:v>
                </c:pt>
                <c:pt idx="1">
                  <c:v>6.7070155429501979</c:v>
                </c:pt>
                <c:pt idx="2">
                  <c:v>1.8765831168989009</c:v>
                </c:pt>
                <c:pt idx="3">
                  <c:v>3.6383992618436691</c:v>
                </c:pt>
                <c:pt idx="4">
                  <c:v>1.8236171293075714</c:v>
                </c:pt>
                <c:pt idx="5">
                  <c:v>2.8266258768053687</c:v>
                </c:pt>
                <c:pt idx="6" formatCode="General">
                  <c:v>2.4749570553399352</c:v>
                </c:pt>
                <c:pt idx="7" formatCode="General">
                  <c:v>2.6437263620107303</c:v>
                </c:pt>
              </c:numCache>
            </c:numRef>
          </c:val>
          <c:smooth val="0"/>
          <c:extLst>
            <c:ext xmlns:c16="http://schemas.microsoft.com/office/drawing/2014/chart" uri="{C3380CC4-5D6E-409C-BE32-E72D297353CC}">
              <c16:uniqueId val="{00000004-3DF1-4756-9BF4-7F01B58791A2}"/>
            </c:ext>
          </c:extLst>
        </c:ser>
        <c:ser>
          <c:idx val="5"/>
          <c:order val="5"/>
          <c:tx>
            <c:strRef>
              <c:f>Sheet2!$D$21</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Sheet2!$E$21:$L$21</c:f>
              <c:numCache>
                <c:formatCode>0.0</c:formatCode>
                <c:ptCount val="8"/>
                <c:pt idx="0">
                  <c:v>6.4928577962157759</c:v>
                </c:pt>
                <c:pt idx="1">
                  <c:v>7.8726528053543863</c:v>
                </c:pt>
                <c:pt idx="2">
                  <c:v>6.0319816101348112</c:v>
                </c:pt>
                <c:pt idx="3">
                  <c:v>7.2329159171762685</c:v>
                </c:pt>
                <c:pt idx="4">
                  <c:v>4.6599977296300681</c:v>
                </c:pt>
                <c:pt idx="5">
                  <c:v>5.2884094973425224</c:v>
                </c:pt>
                <c:pt idx="6" formatCode="General">
                  <c:v>5.0608102710072345</c:v>
                </c:pt>
                <c:pt idx="7" formatCode="General">
                  <c:v>2.9734360547688086</c:v>
                </c:pt>
              </c:numCache>
            </c:numRef>
          </c:val>
          <c:smooth val="0"/>
          <c:extLst>
            <c:ext xmlns:c16="http://schemas.microsoft.com/office/drawing/2014/chart" uri="{C3380CC4-5D6E-409C-BE32-E72D297353CC}">
              <c16:uniqueId val="{00000005-3DF1-4756-9BF4-7F01B58791A2}"/>
            </c:ext>
          </c:extLst>
        </c:ser>
        <c:ser>
          <c:idx val="6"/>
          <c:order val="6"/>
          <c:tx>
            <c:strRef>
              <c:f>Sheet2!$D$22</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Sheet2!$E$22:$L$22</c:f>
              <c:numCache>
                <c:formatCode>General</c:formatCode>
                <c:ptCount val="8"/>
                <c:pt idx="3" formatCode="0.0">
                  <c:v>3.7814927572002004</c:v>
                </c:pt>
                <c:pt idx="4" formatCode="0.0">
                  <c:v>3.9372622578217489</c:v>
                </c:pt>
                <c:pt idx="5" formatCode="0.0">
                  <c:v>3.047511904085181</c:v>
                </c:pt>
                <c:pt idx="6">
                  <c:v>3.7073578010886834</c:v>
                </c:pt>
                <c:pt idx="7">
                  <c:v>2.5828169602206845</c:v>
                </c:pt>
              </c:numCache>
            </c:numRef>
          </c:val>
          <c:smooth val="0"/>
          <c:extLst>
            <c:ext xmlns:c16="http://schemas.microsoft.com/office/drawing/2014/chart" uri="{C3380CC4-5D6E-409C-BE32-E72D297353CC}">
              <c16:uniqueId val="{00000006-3DF1-4756-9BF4-7F01B58791A2}"/>
            </c:ext>
          </c:extLst>
        </c:ser>
        <c:ser>
          <c:idx val="7"/>
          <c:order val="7"/>
          <c:tx>
            <c:strRef>
              <c:f>Sheet2!$D$23</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Sheet2!$E$23:$L$23</c:f>
              <c:numCache>
                <c:formatCode>0.0</c:formatCode>
                <c:ptCount val="8"/>
                <c:pt idx="0">
                  <c:v>8.1748269253450161</c:v>
                </c:pt>
                <c:pt idx="1">
                  <c:v>6.8858301797448487</c:v>
                </c:pt>
                <c:pt idx="2">
                  <c:v>7.8941646883338095</c:v>
                </c:pt>
                <c:pt idx="3">
                  <c:v>4.5302882298228671</c:v>
                </c:pt>
                <c:pt idx="4">
                  <c:v>4.6156685248484433</c:v>
                </c:pt>
                <c:pt idx="5">
                  <c:v>2.8825454632922174</c:v>
                </c:pt>
                <c:pt idx="6" formatCode="General">
                  <c:v>3.5928290583596478</c:v>
                </c:pt>
                <c:pt idx="7" formatCode="General">
                  <c:v>1.8610811351724148</c:v>
                </c:pt>
              </c:numCache>
            </c:numRef>
          </c:val>
          <c:smooth val="0"/>
          <c:extLst>
            <c:ext xmlns:c16="http://schemas.microsoft.com/office/drawing/2014/chart" uri="{C3380CC4-5D6E-409C-BE32-E72D297353CC}">
              <c16:uniqueId val="{00000007-3DF1-4756-9BF4-7F01B58791A2}"/>
            </c:ext>
          </c:extLst>
        </c:ser>
        <c:ser>
          <c:idx val="8"/>
          <c:order val="8"/>
          <c:tx>
            <c:strRef>
              <c:f>Sheet2!$D$24</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Sheet2!$E$24:$L$24</c:f>
              <c:numCache>
                <c:formatCode>0.0</c:formatCode>
                <c:ptCount val="8"/>
                <c:pt idx="0">
                  <c:v>5.4114365749288877</c:v>
                </c:pt>
                <c:pt idx="1">
                  <c:v>4.1322722806482917</c:v>
                </c:pt>
                <c:pt idx="2">
                  <c:v>5.2719006258287964</c:v>
                </c:pt>
                <c:pt idx="3">
                  <c:v>3.7291951642517005</c:v>
                </c:pt>
                <c:pt idx="4">
                  <c:v>4.0048039964142914</c:v>
                </c:pt>
                <c:pt idx="5">
                  <c:v>4.4169559430536482</c:v>
                </c:pt>
                <c:pt idx="6" formatCode="General">
                  <c:v>5.3012377592346738</c:v>
                </c:pt>
                <c:pt idx="7" formatCode="General">
                  <c:v>1.1609621157677488</c:v>
                </c:pt>
              </c:numCache>
            </c:numRef>
          </c:val>
          <c:smooth val="0"/>
          <c:extLst>
            <c:ext xmlns:c16="http://schemas.microsoft.com/office/drawing/2014/chart" uri="{C3380CC4-5D6E-409C-BE32-E72D297353CC}">
              <c16:uniqueId val="{00000008-3DF1-4756-9BF4-7F01B58791A2}"/>
            </c:ext>
          </c:extLst>
        </c:ser>
        <c:ser>
          <c:idx val="9"/>
          <c:order val="9"/>
          <c:tx>
            <c:strRef>
              <c:f>Sheet2!$D$25</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Sheet2!$E$25:$L$25</c:f>
              <c:numCache>
                <c:formatCode>0.0</c:formatCode>
                <c:ptCount val="8"/>
                <c:pt idx="0">
                  <c:v>5.998493514421968</c:v>
                </c:pt>
                <c:pt idx="1">
                  <c:v>3.3893791915047258</c:v>
                </c:pt>
                <c:pt idx="2">
                  <c:v>1.5414156697046308</c:v>
                </c:pt>
                <c:pt idx="3">
                  <c:v>1.8378263668139625</c:v>
                </c:pt>
                <c:pt idx="4">
                  <c:v>3.4819271143445603</c:v>
                </c:pt>
                <c:pt idx="5">
                  <c:v>2.1442642585302791</c:v>
                </c:pt>
                <c:pt idx="6" formatCode="General">
                  <c:v>0.9427120543826959</c:v>
                </c:pt>
                <c:pt idx="7" formatCode="General">
                  <c:v>0.46981944357966654</c:v>
                </c:pt>
              </c:numCache>
            </c:numRef>
          </c:val>
          <c:smooth val="0"/>
          <c:extLst>
            <c:ext xmlns:c16="http://schemas.microsoft.com/office/drawing/2014/chart" uri="{C3380CC4-5D6E-409C-BE32-E72D297353CC}">
              <c16:uniqueId val="{00000009-3DF1-4756-9BF4-7F01B58791A2}"/>
            </c:ext>
          </c:extLst>
        </c:ser>
        <c:ser>
          <c:idx val="10"/>
          <c:order val="10"/>
          <c:tx>
            <c:strRef>
              <c:f>Sheet2!$D$26</c:f>
              <c:strCache>
                <c:ptCount val="1"/>
                <c:pt idx="0">
                  <c:v>AEM</c:v>
                </c:pt>
              </c:strCache>
            </c:strRef>
          </c:tx>
          <c:spPr>
            <a:ln w="28575" cap="rnd">
              <a:solidFill>
                <a:schemeClr val="accent5">
                  <a:lumMod val="60000"/>
                </a:schemeClr>
              </a:solidFill>
              <a:round/>
            </a:ln>
            <a:effectLst>
              <a:glow rad="228600">
                <a:schemeClr val="accent4">
                  <a:satMod val="175000"/>
                  <a:alpha val="40000"/>
                </a:schemeClr>
              </a:glow>
            </a:effectLst>
          </c:spPr>
          <c:marker>
            <c:symbol val="circle"/>
            <c:size val="5"/>
            <c:spPr>
              <a:solidFill>
                <a:schemeClr val="accent5">
                  <a:lumMod val="60000"/>
                </a:schemeClr>
              </a:solidFill>
              <a:ln w="9525">
                <a:solidFill>
                  <a:schemeClr val="accent5">
                    <a:lumMod val="60000"/>
                  </a:schemeClr>
                </a:solidFill>
              </a:ln>
              <a:effectLst>
                <a:glow rad="228600">
                  <a:schemeClr val="accent4">
                    <a:satMod val="175000"/>
                    <a:alpha val="40000"/>
                  </a:schemeClr>
                </a:glow>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Sheet2!$E$26:$L$26</c:f>
              <c:numCache>
                <c:formatCode>0.0</c:formatCode>
                <c:ptCount val="8"/>
                <c:pt idx="0">
                  <c:v>6.6759754118710157</c:v>
                </c:pt>
                <c:pt idx="1">
                  <c:v>6.0282315581215657</c:v>
                </c:pt>
                <c:pt idx="2">
                  <c:v>3.5845245108506916</c:v>
                </c:pt>
                <c:pt idx="3">
                  <c:v>3.2159662492456782</c:v>
                </c:pt>
                <c:pt idx="4">
                  <c:v>3.3395664777980931</c:v>
                </c:pt>
                <c:pt idx="5">
                  <c:v>2.1201822660032024</c:v>
                </c:pt>
                <c:pt idx="6">
                  <c:v>2.6929523646996065</c:v>
                </c:pt>
                <c:pt idx="7">
                  <c:v>2.3022916647208724</c:v>
                </c:pt>
              </c:numCache>
            </c:numRef>
          </c:val>
          <c:smooth val="0"/>
          <c:extLst>
            <c:ext xmlns:c16="http://schemas.microsoft.com/office/drawing/2014/chart" uri="{C3380CC4-5D6E-409C-BE32-E72D297353CC}">
              <c16:uniqueId val="{0000000A-3DF1-4756-9BF4-7F01B58791A2}"/>
            </c:ext>
          </c:extLst>
        </c:ser>
        <c:dLbls>
          <c:showLegendKey val="0"/>
          <c:showVal val="0"/>
          <c:showCatName val="0"/>
          <c:showSerName val="0"/>
          <c:showPercent val="0"/>
          <c:showBubbleSize val="0"/>
        </c:dLbls>
        <c:marker val="1"/>
        <c:smooth val="0"/>
        <c:axId val="662276079"/>
        <c:axId val="1"/>
      </c:lineChart>
      <c:catAx>
        <c:axId val="66227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ID4096"/>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ID4096"/>
          </a:p>
        </c:txPr>
        <c:crossAx val="662276079"/>
        <c:crosses val="autoZero"/>
        <c:crossBetween val="between"/>
      </c:valAx>
      <c:spPr>
        <a:noFill/>
        <a:ln w="25400">
          <a:noFill/>
        </a:ln>
      </c:spPr>
    </c:plotArea>
    <c:legend>
      <c:legendPos val="r"/>
      <c:layout>
        <c:manualLayout>
          <c:xMode val="edge"/>
          <c:yMode val="edge"/>
          <c:x val="0.83025714268191764"/>
          <c:y val="5.3234137421407271E-2"/>
          <c:w val="0.16276784570908179"/>
          <c:h val="0.87868557066873743"/>
        </c:manualLayout>
      </c:layout>
      <c:overlay val="0"/>
      <c:spPr>
        <a:noFill/>
        <a:ln w="25400">
          <a:noFill/>
        </a:ln>
      </c:spPr>
      <c:txPr>
        <a:bodyPr rot="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Germany,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germany!$A$2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germany!$B$1:$BH$1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germany!$B$2:$BH$2</c:f>
              <c:numCache>
                <c:formatCode>General</c:formatCode>
                <c:ptCount val="59"/>
                <c:pt idx="11">
                  <c:v>3.1326997536777839</c:v>
                </c:pt>
                <c:pt idx="12">
                  <c:v>4.3003412941055217</c:v>
                </c:pt>
                <c:pt idx="13">
                  <c:v>4.7774869132114048</c:v>
                </c:pt>
                <c:pt idx="14">
                  <c:v>0.89006870419929385</c:v>
                </c:pt>
                <c:pt idx="15">
                  <c:v>-0.86673889521226499</c:v>
                </c:pt>
                <c:pt idx="16">
                  <c:v>4.9492583921300763</c:v>
                </c:pt>
                <c:pt idx="17">
                  <c:v>3.3472180880346656</c:v>
                </c:pt>
                <c:pt idx="18">
                  <c:v>3.0084928768685302</c:v>
                </c:pt>
                <c:pt idx="19">
                  <c:v>4.1503633330354006</c:v>
                </c:pt>
                <c:pt idx="20">
                  <c:v>1.4088286592460264</c:v>
                </c:pt>
                <c:pt idx="21">
                  <c:v>0.52924053722156827</c:v>
                </c:pt>
                <c:pt idx="22">
                  <c:v>-0.394840745632834</c:v>
                </c:pt>
                <c:pt idx="23">
                  <c:v>1.5724101493405271</c:v>
                </c:pt>
                <c:pt idx="24">
                  <c:v>2.8229478341374517</c:v>
                </c:pt>
                <c:pt idx="25">
                  <c:v>2.3279352198892269</c:v>
                </c:pt>
                <c:pt idx="26">
                  <c:v>2.2873392689723175</c:v>
                </c:pt>
                <c:pt idx="27">
                  <c:v>1.4021515740941339</c:v>
                </c:pt>
                <c:pt idx="28">
                  <c:v>3.7072356687243229</c:v>
                </c:pt>
                <c:pt idx="29">
                  <c:v>3.8965517241943246</c:v>
                </c:pt>
                <c:pt idx="30">
                  <c:v>5.2550060860978078</c:v>
                </c:pt>
                <c:pt idx="31">
                  <c:v>5.1082615079455707</c:v>
                </c:pt>
                <c:pt idx="32">
                  <c:v>1.9238070111376402</c:v>
                </c:pt>
                <c:pt idx="33">
                  <c:v>-0.95616530701754243</c:v>
                </c:pt>
                <c:pt idx="34">
                  <c:v>2.4573718200068413</c:v>
                </c:pt>
                <c:pt idx="35">
                  <c:v>1.7376406312156263</c:v>
                </c:pt>
                <c:pt idx="36">
                  <c:v>0.81789761701421071</c:v>
                </c:pt>
                <c:pt idx="37">
                  <c:v>1.849200669808468</c:v>
                </c:pt>
                <c:pt idx="38">
                  <c:v>1.9796184070367531</c:v>
                </c:pt>
                <c:pt idx="39">
                  <c:v>1.9871349492866131</c:v>
                </c:pt>
                <c:pt idx="40">
                  <c:v>2.962045367845235</c:v>
                </c:pt>
                <c:pt idx="41">
                  <c:v>1.6954714518861067</c:v>
                </c:pt>
                <c:pt idx="42">
                  <c:v>0</c:v>
                </c:pt>
                <c:pt idx="43">
                  <c:v>-0.70990617188078886</c:v>
                </c:pt>
                <c:pt idx="44">
                  <c:v>1.1699704128651547</c:v>
                </c:pt>
                <c:pt idx="45">
                  <c:v>0.70671394810023003</c:v>
                </c:pt>
                <c:pt idx="46">
                  <c:v>3.7001595720548437</c:v>
                </c:pt>
                <c:pt idx="47">
                  <c:v>3.2605352968215726</c:v>
                </c:pt>
                <c:pt idx="48">
                  <c:v>1.0823154039190541</c:v>
                </c:pt>
                <c:pt idx="49">
                  <c:v>-5.618860434658572</c:v>
                </c:pt>
                <c:pt idx="50">
                  <c:v>4.0799333048706927</c:v>
                </c:pt>
                <c:pt idx="51">
                  <c:v>3.6600001550351635</c:v>
                </c:pt>
                <c:pt idx="52">
                  <c:v>0.49199282913805575</c:v>
                </c:pt>
                <c:pt idx="53">
                  <c:v>0.48958448249463515</c:v>
                </c:pt>
                <c:pt idx="54">
                  <c:v>1.5953380982477654</c:v>
                </c:pt>
                <c:pt idx="55">
                  <c:v>1.7207335002515975</c:v>
                </c:pt>
              </c:numCache>
            </c:numRef>
          </c:val>
          <c:smooth val="0"/>
          <c:extLst>
            <c:ext xmlns:c16="http://schemas.microsoft.com/office/drawing/2014/chart" uri="{C3380CC4-5D6E-409C-BE32-E72D297353CC}">
              <c16:uniqueId val="{00000000-673C-4F78-9256-6DC3F0B0C70B}"/>
            </c:ext>
          </c:extLst>
        </c:ser>
        <c:ser>
          <c:idx val="1"/>
          <c:order val="1"/>
          <c:tx>
            <c:strRef>
              <c:f>germany!$A$3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germany!$B$1:$BH$1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germany!$B$3:$BH$3</c:f>
              <c:numCache>
                <c:formatCode>General</c:formatCode>
                <c:ptCount val="59"/>
                <c:pt idx="11">
                  <c:v>2.3540162721450031</c:v>
                </c:pt>
                <c:pt idx="12">
                  <c:v>6.182798346805086</c:v>
                </c:pt>
                <c:pt idx="13">
                  <c:v>10.717300814896433</c:v>
                </c:pt>
                <c:pt idx="14">
                  <c:v>11.78861665692817</c:v>
                </c:pt>
                <c:pt idx="15">
                  <c:v>-6.1363636080975255</c:v>
                </c:pt>
                <c:pt idx="16">
                  <c:v>10.290556852456476</c:v>
                </c:pt>
                <c:pt idx="17">
                  <c:v>3.9956110942541017</c:v>
                </c:pt>
                <c:pt idx="18">
                  <c:v>2.7654597611665395</c:v>
                </c:pt>
                <c:pt idx="19">
                  <c:v>4.9712425944532725</c:v>
                </c:pt>
                <c:pt idx="20">
                  <c:v>5.4598817226843863</c:v>
                </c:pt>
                <c:pt idx="21">
                  <c:v>7.2184071334218345</c:v>
                </c:pt>
                <c:pt idx="22">
                  <c:v>3.703706690084644</c:v>
                </c:pt>
                <c:pt idx="23">
                  <c:v>-0.50066752896121614</c:v>
                </c:pt>
                <c:pt idx="24">
                  <c:v>8.8560869822541122</c:v>
                </c:pt>
                <c:pt idx="25">
                  <c:v>7.4576264915115615</c:v>
                </c:pt>
                <c:pt idx="26">
                  <c:v>-1.1901335790611967</c:v>
                </c:pt>
                <c:pt idx="27">
                  <c:v>0.74009639157588936</c:v>
                </c:pt>
                <c:pt idx="28">
                  <c:v>5.6611914322915311</c:v>
                </c:pt>
                <c:pt idx="29">
                  <c:v>10.279481363688674</c:v>
                </c:pt>
                <c:pt idx="30">
                  <c:v>11.34874682845053</c:v>
                </c:pt>
                <c:pt idx="31">
                  <c:v>11.024757492468737</c:v>
                </c:pt>
                <c:pt idx="32">
                  <c:v>-0.35249445088201981</c:v>
                </c:pt>
                <c:pt idx="33">
                  <c:v>-5.9319744994486285</c:v>
                </c:pt>
                <c:pt idx="34">
                  <c:v>7.8391687261926393</c:v>
                </c:pt>
                <c:pt idx="35">
                  <c:v>6.5718877644917342</c:v>
                </c:pt>
                <c:pt idx="36">
                  <c:v>5.8645858465189633</c:v>
                </c:pt>
                <c:pt idx="37">
                  <c:v>12.268189201612472</c:v>
                </c:pt>
                <c:pt idx="38">
                  <c:v>7.6874194711897559</c:v>
                </c:pt>
                <c:pt idx="39">
                  <c:v>5.349065543354186</c:v>
                </c:pt>
                <c:pt idx="40">
                  <c:v>13.832369226629851</c:v>
                </c:pt>
                <c:pt idx="41">
                  <c:v>5.7067894378115369</c:v>
                </c:pt>
                <c:pt idx="42">
                  <c:v>4.2506982557173103</c:v>
                </c:pt>
                <c:pt idx="43">
                  <c:v>1.9047621777856136</c:v>
                </c:pt>
                <c:pt idx="44">
                  <c:v>11.448597564327059</c:v>
                </c:pt>
                <c:pt idx="45">
                  <c:v>6.6561847427727372</c:v>
                </c:pt>
                <c:pt idx="46">
                  <c:v>12.285012285012286</c:v>
                </c:pt>
                <c:pt idx="47">
                  <c:v>9.3107217493699324</c:v>
                </c:pt>
                <c:pt idx="48">
                  <c:v>1.9317385250068781</c:v>
                </c:pt>
                <c:pt idx="49">
                  <c:v>-14.267478403854724</c:v>
                </c:pt>
                <c:pt idx="50">
                  <c:v>14.534418013678135</c:v>
                </c:pt>
                <c:pt idx="51">
                  <c:v>8.2800001834719268</c:v>
                </c:pt>
                <c:pt idx="52">
                  <c:v>2.8260065599178859</c:v>
                </c:pt>
                <c:pt idx="53">
                  <c:v>1.8501885275433239</c:v>
                </c:pt>
                <c:pt idx="54">
                  <c:v>4.0828927802573531</c:v>
                </c:pt>
                <c:pt idx="55">
                  <c:v>5.159704636462223</c:v>
                </c:pt>
              </c:numCache>
            </c:numRef>
          </c:val>
          <c:smooth val="0"/>
          <c:extLst>
            <c:ext xmlns:c16="http://schemas.microsoft.com/office/drawing/2014/chart" uri="{C3380CC4-5D6E-409C-BE32-E72D297353CC}">
              <c16:uniqueId val="{00000001-673C-4F78-9256-6DC3F0B0C70B}"/>
            </c:ext>
          </c:extLst>
        </c:ser>
        <c:ser>
          <c:idx val="2"/>
          <c:order val="2"/>
          <c:tx>
            <c:strRef>
              <c:f>germany!$A$4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germany!$B$1:$BH$1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germany!$B$4:$BH$4</c:f>
              <c:numCache>
                <c:formatCode>General</c:formatCode>
                <c:ptCount val="59"/>
                <c:pt idx="10">
                  <c:v>16.645526997902365</c:v>
                </c:pt>
                <c:pt idx="11">
                  <c:v>16.345761559835818</c:v>
                </c:pt>
                <c:pt idx="12">
                  <c:v>16.241421384576086</c:v>
                </c:pt>
                <c:pt idx="13">
                  <c:v>16.410380468893536</c:v>
                </c:pt>
                <c:pt idx="14">
                  <c:v>18.787409259386639</c:v>
                </c:pt>
                <c:pt idx="15">
                  <c:v>18.867986492307427</c:v>
                </c:pt>
                <c:pt idx="16">
                  <c:v>20.375949484363279</c:v>
                </c:pt>
                <c:pt idx="17">
                  <c:v>20.2008551365846</c:v>
                </c:pt>
                <c:pt idx="18">
                  <c:v>19.618485708310743</c:v>
                </c:pt>
                <c:pt idx="19">
                  <c:v>21.481674739335755</c:v>
                </c:pt>
                <c:pt idx="20">
                  <c:v>23.321571107466497</c:v>
                </c:pt>
                <c:pt idx="21">
                  <c:v>24.140125805610101</c:v>
                </c:pt>
                <c:pt idx="22">
                  <c:v>23.607667945119104</c:v>
                </c:pt>
                <c:pt idx="23">
                  <c:v>23.373086533275334</c:v>
                </c:pt>
                <c:pt idx="24">
                  <c:v>24.610716046942876</c:v>
                </c:pt>
                <c:pt idx="25">
                  <c:v>25.071729019778001</c:v>
                </c:pt>
                <c:pt idx="26">
                  <c:v>21.740199235191803</c:v>
                </c:pt>
                <c:pt idx="27">
                  <c:v>21.086659069287496</c:v>
                </c:pt>
                <c:pt idx="28">
                  <c:v>21.518299169420253</c:v>
                </c:pt>
                <c:pt idx="29">
                  <c:v>23.003813595769966</c:v>
                </c:pt>
                <c:pt idx="30">
                  <c:v>23.115692084980768</c:v>
                </c:pt>
                <c:pt idx="31">
                  <c:v>24.244714520825422</c:v>
                </c:pt>
                <c:pt idx="32">
                  <c:v>22.786317627350588</c:v>
                </c:pt>
                <c:pt idx="33">
                  <c:v>20.289897343513196</c:v>
                </c:pt>
                <c:pt idx="34">
                  <c:v>20.937938796584149</c:v>
                </c:pt>
                <c:pt idx="35">
                  <c:v>21.538275193798452</c:v>
                </c:pt>
                <c:pt idx="36">
                  <c:v>22.088126583329874</c:v>
                </c:pt>
                <c:pt idx="37">
                  <c:v>24.209060083676903</c:v>
                </c:pt>
                <c:pt idx="38">
                  <c:v>25.129494656208657</c:v>
                </c:pt>
                <c:pt idx="39">
                  <c:v>26.328212777497967</c:v>
                </c:pt>
                <c:pt idx="40">
                  <c:v>30.560458875113394</c:v>
                </c:pt>
                <c:pt idx="41">
                  <c:v>30.107117462210702</c:v>
                </c:pt>
                <c:pt idx="42">
                  <c:v>28.198968899510703</c:v>
                </c:pt>
                <c:pt idx="43">
                  <c:v>28.927651255810598</c:v>
                </c:pt>
                <c:pt idx="44">
                  <c:v>30.407686006465195</c:v>
                </c:pt>
                <c:pt idx="45">
                  <c:v>32.6807367679911</c:v>
                </c:pt>
                <c:pt idx="46">
                  <c:v>35.891820745847696</c:v>
                </c:pt>
                <c:pt idx="47">
                  <c:v>36.360619601071129</c:v>
                </c:pt>
                <c:pt idx="48">
                  <c:v>37.485029706371456</c:v>
                </c:pt>
                <c:pt idx="49">
                  <c:v>32.862844879444616</c:v>
                </c:pt>
                <c:pt idx="50">
                  <c:v>37.052704200677503</c:v>
                </c:pt>
                <c:pt idx="51">
                  <c:v>39.929562875492024</c:v>
                </c:pt>
                <c:pt idx="52">
                  <c:v>39.892214657066411</c:v>
                </c:pt>
                <c:pt idx="53">
                  <c:v>39.499582484148547</c:v>
                </c:pt>
                <c:pt idx="54">
                  <c:v>39.129048917039739</c:v>
                </c:pt>
                <c:pt idx="55">
                  <c:v>39.212679948035159</c:v>
                </c:pt>
              </c:numCache>
            </c:numRef>
          </c:val>
          <c:smooth val="0"/>
          <c:extLst>
            <c:ext xmlns:c16="http://schemas.microsoft.com/office/drawing/2014/chart" uri="{C3380CC4-5D6E-409C-BE32-E72D297353CC}">
              <c16:uniqueId val="{00000002-673C-4F78-9256-6DC3F0B0C70B}"/>
            </c:ext>
          </c:extLst>
        </c:ser>
        <c:dLbls>
          <c:showLegendKey val="0"/>
          <c:showVal val="0"/>
          <c:showCatName val="0"/>
          <c:showSerName val="0"/>
          <c:showPercent val="0"/>
          <c:showBubbleSize val="0"/>
        </c:dLbls>
        <c:marker val="1"/>
        <c:smooth val="0"/>
        <c:axId val="152235816"/>
        <c:axId val="152236208"/>
      </c:lineChart>
      <c:catAx>
        <c:axId val="15223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6208"/>
        <c:crosses val="autoZero"/>
        <c:auto val="1"/>
        <c:lblAlgn val="ctr"/>
        <c:lblOffset val="100"/>
        <c:noMultiLvlLbl val="0"/>
      </c:catAx>
      <c:valAx>
        <c:axId val="15223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5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usa!$A$2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usa!$B$1:$BH$1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usa!$B$2:$BH$2</c:f>
              <c:numCache>
                <c:formatCode>General</c:formatCode>
                <c:ptCount val="59"/>
                <c:pt idx="1">
                  <c:v>2.2999999999997698</c:v>
                </c:pt>
                <c:pt idx="2">
                  <c:v>6.0999999999999943</c:v>
                </c:pt>
                <c:pt idx="3">
                  <c:v>4.4000000000000199</c:v>
                </c:pt>
                <c:pt idx="4">
                  <c:v>5.8000000000001393</c:v>
                </c:pt>
                <c:pt idx="5">
                  <c:v>6.3999999999998352</c:v>
                </c:pt>
                <c:pt idx="6">
                  <c:v>6.5000000000002416</c:v>
                </c:pt>
                <c:pt idx="7">
                  <c:v>2.5000000000000284</c:v>
                </c:pt>
                <c:pt idx="8">
                  <c:v>4.7999999999997414</c:v>
                </c:pt>
                <c:pt idx="9">
                  <c:v>3.1000000000000369</c:v>
                </c:pt>
                <c:pt idx="10">
                  <c:v>3.2068072574544431</c:v>
                </c:pt>
                <c:pt idx="11">
                  <c:v>3.2954767283617628</c:v>
                </c:pt>
                <c:pt idx="12">
                  <c:v>5.2632627761998236</c:v>
                </c:pt>
                <c:pt idx="13">
                  <c:v>5.6431248475520306</c:v>
                </c:pt>
                <c:pt idx="14">
                  <c:v>-0.5171545622252296</c:v>
                </c:pt>
                <c:pt idx="15">
                  <c:v>-0.19767853651944733</c:v>
                </c:pt>
                <c:pt idx="16">
                  <c:v>5.3860900507554703</c:v>
                </c:pt>
                <c:pt idx="17">
                  <c:v>4.6085974065317856</c:v>
                </c:pt>
                <c:pt idx="18">
                  <c:v>5.5616849289446009</c:v>
                </c:pt>
                <c:pt idx="19">
                  <c:v>3.1756907501206086</c:v>
                </c:pt>
                <c:pt idx="20">
                  <c:v>-0.24459622520808466</c:v>
                </c:pt>
                <c:pt idx="21">
                  <c:v>2.5944703882315139</c:v>
                </c:pt>
                <c:pt idx="22">
                  <c:v>-1.9108910680485565</c:v>
                </c:pt>
                <c:pt idx="23">
                  <c:v>4.6324571812048418</c:v>
                </c:pt>
                <c:pt idx="24">
                  <c:v>7.2590869593605873</c:v>
                </c:pt>
                <c:pt idx="25">
                  <c:v>4.2387375208391376</c:v>
                </c:pt>
                <c:pt idx="26">
                  <c:v>3.5116144990922038</c:v>
                </c:pt>
                <c:pt idx="27">
                  <c:v>3.4617476918500785</c:v>
                </c:pt>
                <c:pt idx="28">
                  <c:v>4.2039719794129553</c:v>
                </c:pt>
                <c:pt idx="29">
                  <c:v>3.6805240330471491</c:v>
                </c:pt>
                <c:pt idx="30">
                  <c:v>1.9193702974254876</c:v>
                </c:pt>
                <c:pt idx="31">
                  <c:v>-7.4084530712397623E-2</c:v>
                </c:pt>
                <c:pt idx="32">
                  <c:v>3.5553961476675795</c:v>
                </c:pt>
                <c:pt idx="33">
                  <c:v>2.7458567189227523</c:v>
                </c:pt>
                <c:pt idx="34">
                  <c:v>4.037643424864811</c:v>
                </c:pt>
                <c:pt idx="35">
                  <c:v>2.7189757887819326</c:v>
                </c:pt>
                <c:pt idx="36">
                  <c:v>3.7958812294258735</c:v>
                </c:pt>
                <c:pt idx="37">
                  <c:v>4.4870264931673063</c:v>
                </c:pt>
                <c:pt idx="38">
                  <c:v>4.4499109632840401</c:v>
                </c:pt>
                <c:pt idx="39">
                  <c:v>4.685199608398662</c:v>
                </c:pt>
                <c:pt idx="40">
                  <c:v>4.0921764488106618</c:v>
                </c:pt>
                <c:pt idx="41">
                  <c:v>0.97598183393212423</c:v>
                </c:pt>
                <c:pt idx="42">
                  <c:v>1.7861276874555188</c:v>
                </c:pt>
                <c:pt idx="43">
                  <c:v>2.8067759564809336</c:v>
                </c:pt>
                <c:pt idx="44">
                  <c:v>3.7857428496944436</c:v>
                </c:pt>
                <c:pt idx="45">
                  <c:v>3.3452160633487722</c:v>
                </c:pt>
                <c:pt idx="46">
                  <c:v>2.6666258261220008</c:v>
                </c:pt>
                <c:pt idx="47">
                  <c:v>1.7785702396528933</c:v>
                </c:pt>
                <c:pt idx="48">
                  <c:v>-0.29162145869395317</c:v>
                </c:pt>
                <c:pt idx="49">
                  <c:v>-2.7755295741680754</c:v>
                </c:pt>
                <c:pt idx="50">
                  <c:v>2.5319206161631485</c:v>
                </c:pt>
                <c:pt idx="51">
                  <c:v>1.6014546724713909</c:v>
                </c:pt>
                <c:pt idx="52">
                  <c:v>2.2240308538571441</c:v>
                </c:pt>
                <c:pt idx="53">
                  <c:v>1.6773315299245297</c:v>
                </c:pt>
                <c:pt idx="54">
                  <c:v>2.3704576714638677</c:v>
                </c:pt>
                <c:pt idx="55">
                  <c:v>2.5961480405097319</c:v>
                </c:pt>
              </c:numCache>
            </c:numRef>
          </c:val>
          <c:smooth val="0"/>
          <c:extLst>
            <c:ext xmlns:c16="http://schemas.microsoft.com/office/drawing/2014/chart" uri="{C3380CC4-5D6E-409C-BE32-E72D297353CC}">
              <c16:uniqueId val="{00000000-78C5-4DED-B9E3-DDC78D49C087}"/>
            </c:ext>
          </c:extLst>
        </c:ser>
        <c:ser>
          <c:idx val="1"/>
          <c:order val="1"/>
          <c:tx>
            <c:strRef>
              <c:f>usa!$A$3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usa!$B$1:$BH$1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usa!$B$3:$BH$3</c:f>
              <c:numCache>
                <c:formatCode>General</c:formatCode>
                <c:ptCount val="59"/>
                <c:pt idx="11">
                  <c:v>1.7450299645343677</c:v>
                </c:pt>
                <c:pt idx="12">
                  <c:v>7.7800109899740733</c:v>
                </c:pt>
                <c:pt idx="13">
                  <c:v>18.85000454301516</c:v>
                </c:pt>
                <c:pt idx="14">
                  <c:v>7.9026613828324486</c:v>
                </c:pt>
                <c:pt idx="15">
                  <c:v>-0.63289550080666857</c:v>
                </c:pt>
                <c:pt idx="16">
                  <c:v>4.3668571835808763</c:v>
                </c:pt>
                <c:pt idx="17">
                  <c:v>2.4064285797880842</c:v>
                </c:pt>
                <c:pt idx="18">
                  <c:v>10.543533779316292</c:v>
                </c:pt>
                <c:pt idx="19">
                  <c:v>9.9101981420475624</c:v>
                </c:pt>
                <c:pt idx="20">
                  <c:v>10.770756456290769</c:v>
                </c:pt>
                <c:pt idx="21">
                  <c:v>1.235161903220245</c:v>
                </c:pt>
                <c:pt idx="22">
                  <c:v>-7.6420797931593683</c:v>
                </c:pt>
                <c:pt idx="23">
                  <c:v>-2.5791130494376375</c:v>
                </c:pt>
                <c:pt idx="24">
                  <c:v>8.1579944066949963</c:v>
                </c:pt>
                <c:pt idx="25">
                  <c:v>3.3432450403149119</c:v>
                </c:pt>
                <c:pt idx="26">
                  <c:v>7.6891044715336108</c:v>
                </c:pt>
                <c:pt idx="27">
                  <c:v>10.890786452471062</c:v>
                </c:pt>
                <c:pt idx="28">
                  <c:v>16.209807629120348</c:v>
                </c:pt>
                <c:pt idx="29">
                  <c:v>11.573153665533241</c:v>
                </c:pt>
                <c:pt idx="30">
                  <c:v>8.8212506670446231</c:v>
                </c:pt>
                <c:pt idx="31">
                  <c:v>6.6143201909892895</c:v>
                </c:pt>
                <c:pt idx="32">
                  <c:v>6.9298373507820514</c:v>
                </c:pt>
                <c:pt idx="33">
                  <c:v>3.2766246448382219</c:v>
                </c:pt>
                <c:pt idx="34">
                  <c:v>8.8409097596343145</c:v>
                </c:pt>
                <c:pt idx="35">
                  <c:v>10.277486468054533</c:v>
                </c:pt>
                <c:pt idx="36">
                  <c:v>8.1820087772434817</c:v>
                </c:pt>
                <c:pt idx="37">
                  <c:v>11.913155818115101</c:v>
                </c:pt>
                <c:pt idx="38">
                  <c:v>2.3362478711653125</c:v>
                </c:pt>
                <c:pt idx="39">
                  <c:v>2.6446569112503795</c:v>
                </c:pt>
                <c:pt idx="40">
                  <c:v>8.5654761588418182</c:v>
                </c:pt>
                <c:pt idx="41">
                  <c:v>-5.8430776666632482</c:v>
                </c:pt>
                <c:pt idx="42">
                  <c:v>-1.7244471316068655</c:v>
                </c:pt>
                <c:pt idx="43">
                  <c:v>1.7642813018072161</c:v>
                </c:pt>
                <c:pt idx="44">
                  <c:v>9.7523571464923009</c:v>
                </c:pt>
                <c:pt idx="45">
                  <c:v>6.2530347004602191</c:v>
                </c:pt>
                <c:pt idx="46">
                  <c:v>9.0356763930686839</c:v>
                </c:pt>
                <c:pt idx="47">
                  <c:v>9.2664181863936648</c:v>
                </c:pt>
                <c:pt idx="48">
                  <c:v>5.7356640428253343</c:v>
                </c:pt>
                <c:pt idx="49">
                  <c:v>-8.7937897938370782</c:v>
                </c:pt>
                <c:pt idx="50">
                  <c:v>11.894505937968702</c:v>
                </c:pt>
                <c:pt idx="51">
                  <c:v>6.8511525830910784</c:v>
                </c:pt>
                <c:pt idx="52">
                  <c:v>3.4173260377946377</c:v>
                </c:pt>
                <c:pt idx="53">
                  <c:v>3.4813256378954094</c:v>
                </c:pt>
                <c:pt idx="54">
                  <c:v>4.2694464446750118</c:v>
                </c:pt>
                <c:pt idx="55">
                  <c:v>0.10961811411935685</c:v>
                </c:pt>
              </c:numCache>
            </c:numRef>
          </c:val>
          <c:smooth val="0"/>
          <c:extLst>
            <c:ext xmlns:c16="http://schemas.microsoft.com/office/drawing/2014/chart" uri="{C3380CC4-5D6E-409C-BE32-E72D297353CC}">
              <c16:uniqueId val="{00000001-78C5-4DED-B9E3-DDC78D49C087}"/>
            </c:ext>
          </c:extLst>
        </c:ser>
        <c:ser>
          <c:idx val="2"/>
          <c:order val="2"/>
          <c:tx>
            <c:strRef>
              <c:f>usa!$A$4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usa!$B$1:$BH$1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usa!$B$4:$BH$4</c:f>
              <c:numCache>
                <c:formatCode>General</c:formatCode>
                <c:ptCount val="59"/>
                <c:pt idx="0">
                  <c:v>4.1965764770844833</c:v>
                </c:pt>
                <c:pt idx="1">
                  <c:v>4.0298242499556185</c:v>
                </c:pt>
                <c:pt idx="2">
                  <c:v>4.1315485043794409</c:v>
                </c:pt>
                <c:pt idx="3">
                  <c:v>4.0870654556843089</c:v>
                </c:pt>
                <c:pt idx="4">
                  <c:v>4.0974044911052783</c:v>
                </c:pt>
                <c:pt idx="5">
                  <c:v>4.2355788624445339</c:v>
                </c:pt>
                <c:pt idx="6">
                  <c:v>4.5521472392638032</c:v>
                </c:pt>
                <c:pt idx="7">
                  <c:v>4.6303818034118605</c:v>
                </c:pt>
                <c:pt idx="8">
                  <c:v>4.9442970822281174</c:v>
                </c:pt>
                <c:pt idx="9">
                  <c:v>4.9514658299833316</c:v>
                </c:pt>
                <c:pt idx="10">
                  <c:v>5.1827148651713379</c:v>
                </c:pt>
                <c:pt idx="11">
                  <c:v>5.3385512558123605</c:v>
                </c:pt>
                <c:pt idx="12">
                  <c:v>5.7870527404988419</c:v>
                </c:pt>
                <c:pt idx="13">
                  <c:v>6.3812301853139086</c:v>
                </c:pt>
                <c:pt idx="14">
                  <c:v>8.2297870966700568</c:v>
                </c:pt>
                <c:pt idx="15">
                  <c:v>7.2667019159547239</c:v>
                </c:pt>
                <c:pt idx="16">
                  <c:v>8.0500131285527647</c:v>
                </c:pt>
                <c:pt idx="17">
                  <c:v>8.7462744810400626</c:v>
                </c:pt>
                <c:pt idx="18">
                  <c:v>9.0067729764984801</c:v>
                </c:pt>
                <c:pt idx="19">
                  <c:v>9.5995924233599776</c:v>
                </c:pt>
                <c:pt idx="20">
                  <c:v>10.264750629256543</c:v>
                </c:pt>
                <c:pt idx="21">
                  <c:v>9.8960870220582287</c:v>
                </c:pt>
                <c:pt idx="22">
                  <c:v>9.0637912030256587</c:v>
                </c:pt>
                <c:pt idx="23">
                  <c:v>9.0331397635658028</c:v>
                </c:pt>
                <c:pt idx="24">
                  <c:v>10.025681238342036</c:v>
                </c:pt>
                <c:pt idx="25">
                  <c:v>9.5986549901604281</c:v>
                </c:pt>
                <c:pt idx="26">
                  <c:v>9.8660502749907142</c:v>
                </c:pt>
                <c:pt idx="27">
                  <c:v>10.445407258033883</c:v>
                </c:pt>
                <c:pt idx="28">
                  <c:v>10.546966100213817</c:v>
                </c:pt>
                <c:pt idx="29">
                  <c:v>10.446519455898368</c:v>
                </c:pt>
                <c:pt idx="30">
                  <c:v>10.531309091644928</c:v>
                </c:pt>
                <c:pt idx="31">
                  <c:v>10.099492342375976</c:v>
                </c:pt>
                <c:pt idx="32">
                  <c:v>10.211996729313034</c:v>
                </c:pt>
                <c:pt idx="33">
                  <c:v>10.466688705657072</c:v>
                </c:pt>
                <c:pt idx="34">
                  <c:v>11.129460489508816</c:v>
                </c:pt>
                <c:pt idx="35">
                  <c:v>11.776669284948186</c:v>
                </c:pt>
                <c:pt idx="36">
                  <c:v>11.900519505627082</c:v>
                </c:pt>
                <c:pt idx="37">
                  <c:v>12.264322011403825</c:v>
                </c:pt>
                <c:pt idx="38">
                  <c:v>12.274940896680532</c:v>
                </c:pt>
                <c:pt idx="39">
                  <c:v>12.924744819796318</c:v>
                </c:pt>
                <c:pt idx="40">
                  <c:v>14.318538103735628</c:v>
                </c:pt>
                <c:pt idx="41">
                  <c:v>13.137065724304978</c:v>
                </c:pt>
                <c:pt idx="42">
                  <c:v>13.017273309785804</c:v>
                </c:pt>
                <c:pt idx="43">
                  <c:v>13.413068049036243</c:v>
                </c:pt>
                <c:pt idx="44">
                  <c:v>14.669552440551994</c:v>
                </c:pt>
                <c:pt idx="45">
                  <c:v>15.50426517249559</c:v>
                </c:pt>
                <c:pt idx="46">
                  <c:v>16.218830579461958</c:v>
                </c:pt>
                <c:pt idx="47">
                  <c:v>16.461024193523322</c:v>
                </c:pt>
                <c:pt idx="48">
                  <c:v>17.427011650986486</c:v>
                </c:pt>
                <c:pt idx="49">
                  <c:v>13.75417087444332</c:v>
                </c:pt>
                <c:pt idx="50">
                  <c:v>15.80415135362847</c:v>
                </c:pt>
                <c:pt idx="51">
                  <c:v>17.311372666682388</c:v>
                </c:pt>
                <c:pt idx="52">
                  <c:v>17.108019031578269</c:v>
                </c:pt>
                <c:pt idx="53">
                  <c:v>16.586946530983372</c:v>
                </c:pt>
                <c:pt idx="54">
                  <c:v>16.581693329821594</c:v>
                </c:pt>
                <c:pt idx="55">
                  <c:v>15.447903623777545</c:v>
                </c:pt>
              </c:numCache>
            </c:numRef>
          </c:val>
          <c:smooth val="0"/>
          <c:extLst>
            <c:ext xmlns:c16="http://schemas.microsoft.com/office/drawing/2014/chart" uri="{C3380CC4-5D6E-409C-BE32-E72D297353CC}">
              <c16:uniqueId val="{00000002-78C5-4DED-B9E3-DDC78D49C087}"/>
            </c:ext>
          </c:extLst>
        </c:ser>
        <c:dLbls>
          <c:showLegendKey val="0"/>
          <c:showVal val="0"/>
          <c:showCatName val="0"/>
          <c:showSerName val="0"/>
          <c:showPercent val="0"/>
          <c:showBubbleSize val="0"/>
        </c:dLbls>
        <c:marker val="1"/>
        <c:smooth val="0"/>
        <c:axId val="153884336"/>
        <c:axId val="153884728"/>
      </c:lineChart>
      <c:catAx>
        <c:axId val="15388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4728"/>
        <c:crosses val="autoZero"/>
        <c:auto val="1"/>
        <c:lblAlgn val="ctr"/>
        <c:lblOffset val="100"/>
        <c:noMultiLvlLbl val="0"/>
      </c:catAx>
      <c:valAx>
        <c:axId val="153884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Sheet4!$A$2</c:f>
              <c:strCache>
                <c:ptCount val="1"/>
                <c:pt idx="0">
                  <c:v>Bangladesh</c:v>
                </c:pt>
              </c:strCache>
            </c:strRef>
          </c:tx>
          <c:spPr>
            <a:ln w="12700" cap="rnd">
              <a:solidFill>
                <a:schemeClr val="accent1"/>
              </a:solidFill>
              <a:round/>
            </a:ln>
            <a:effectLst/>
          </c:spPr>
          <c:marker>
            <c:symbol val="none"/>
          </c:marker>
          <c:cat>
            <c:numRef>
              <c:f>Sheet4!$B$1:$BE$1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Sheet4!$B$2:$BE$2</c:f>
              <c:numCache>
                <c:formatCode>General</c:formatCode>
                <c:ptCount val="56"/>
                <c:pt idx="0">
                  <c:v>6.219537733879597</c:v>
                </c:pt>
                <c:pt idx="1">
                  <c:v>6.2971505978639843</c:v>
                </c:pt>
                <c:pt idx="2">
                  <c:v>6.3095352073599109</c:v>
                </c:pt>
                <c:pt idx="3">
                  <c:v>6.3154838923503744</c:v>
                </c:pt>
                <c:pt idx="4">
                  <c:v>6.2830546593931054</c:v>
                </c:pt>
                <c:pt idx="5">
                  <c:v>6.3252778067135074</c:v>
                </c:pt>
                <c:pt idx="6">
                  <c:v>6.350673985776405</c:v>
                </c:pt>
                <c:pt idx="7">
                  <c:v>6.4054151019191581</c:v>
                </c:pt>
                <c:pt idx="8">
                  <c:v>6.3615539279593767</c:v>
                </c:pt>
                <c:pt idx="9">
                  <c:v>6.4076900809073969</c:v>
                </c:pt>
                <c:pt idx="10">
                  <c:v>6.4202664745657474</c:v>
                </c:pt>
                <c:pt idx="11">
                  <c:v>6.3227617165264176</c:v>
                </c:pt>
                <c:pt idx="12">
                  <c:v>5.932468435353746</c:v>
                </c:pt>
                <c:pt idx="13">
                  <c:v>6.1151641118862692</c:v>
                </c:pt>
                <c:pt idx="14">
                  <c:v>6.4486097149627453</c:v>
                </c:pt>
                <c:pt idx="15">
                  <c:v>6.7810964905973137</c:v>
                </c:pt>
                <c:pt idx="16">
                  <c:v>6.0507787686999182</c:v>
                </c:pt>
                <c:pt idx="17">
                  <c:v>5.9174828123286431</c:v>
                </c:pt>
                <c:pt idx="18">
                  <c:v>6.1412714008498366</c:v>
                </c:pt>
                <c:pt idx="19">
                  <c:v>6.192498941631281</c:v>
                </c:pt>
                <c:pt idx="20">
                  <c:v>6.2314153998688768</c:v>
                </c:pt>
                <c:pt idx="21">
                  <c:v>6.2251820022233231</c:v>
                </c:pt>
                <c:pt idx="22">
                  <c:v>6.0492205350026316</c:v>
                </c:pt>
                <c:pt idx="23">
                  <c:v>5.9331865788981757</c:v>
                </c:pt>
                <c:pt idx="24">
                  <c:v>5.9435566303117211</c:v>
                </c:pt>
                <c:pt idx="25">
                  <c:v>6.048661201932549</c:v>
                </c:pt>
                <c:pt idx="26">
                  <c:v>5.9788900038192399</c:v>
                </c:pt>
                <c:pt idx="27">
                  <c:v>6.0365429350526831</c:v>
                </c:pt>
                <c:pt idx="28">
                  <c:v>6.0654129885094283</c:v>
                </c:pt>
                <c:pt idx="29">
                  <c:v>6.0812132087919419</c:v>
                </c:pt>
                <c:pt idx="30">
                  <c:v>6.1135842539805862</c:v>
                </c:pt>
                <c:pt idx="31">
                  <c:v>6.0367918203551092</c:v>
                </c:pt>
                <c:pt idx="32">
                  <c:v>6.015656234206272</c:v>
                </c:pt>
                <c:pt idx="33">
                  <c:v>6.0152090107440932</c:v>
                </c:pt>
                <c:pt idx="34">
                  <c:v>5.9905920275991162</c:v>
                </c:pt>
                <c:pt idx="35">
                  <c:v>6.0649587048263767</c:v>
                </c:pt>
                <c:pt idx="36">
                  <c:v>6.2276160506033333</c:v>
                </c:pt>
                <c:pt idx="37">
                  <c:v>6.2276383010134841</c:v>
                </c:pt>
                <c:pt idx="38">
                  <c:v>6.231494628912893</c:v>
                </c:pt>
                <c:pt idx="39">
                  <c:v>6.2214933844774105</c:v>
                </c:pt>
                <c:pt idx="40">
                  <c:v>6.2196266440602832</c:v>
                </c:pt>
                <c:pt idx="41">
                  <c:v>6.189842193010854</c:v>
                </c:pt>
                <c:pt idx="42">
                  <c:v>6.169922647961875</c:v>
                </c:pt>
                <c:pt idx="43">
                  <c:v>6.2276042729778771</c:v>
                </c:pt>
                <c:pt idx="44">
                  <c:v>6.2634861946441003</c:v>
                </c:pt>
                <c:pt idx="45">
                  <c:v>6.2815628153838174</c:v>
                </c:pt>
                <c:pt idx="46">
                  <c:v>6.2716778480834794</c:v>
                </c:pt>
                <c:pt idx="47">
                  <c:v>6.3363921799988328</c:v>
                </c:pt>
                <c:pt idx="48">
                  <c:v>6.4463164056514621</c:v>
                </c:pt>
                <c:pt idx="49">
                  <c:v>6.5395335595915602</c:v>
                </c:pt>
                <c:pt idx="50">
                  <c:v>6.6337550947722308</c:v>
                </c:pt>
                <c:pt idx="51">
                  <c:v>6.7112355589594506</c:v>
                </c:pt>
                <c:pt idx="52">
                  <c:v>6.7170024019031702</c:v>
                </c:pt>
                <c:pt idx="53">
                  <c:v>6.8063691111599125</c:v>
                </c:pt>
                <c:pt idx="54">
                  <c:v>6.918537833729709</c:v>
                </c:pt>
                <c:pt idx="55">
                  <c:v>7.0166240135924829</c:v>
                </c:pt>
              </c:numCache>
            </c:numRef>
          </c:val>
          <c:smooth val="0"/>
          <c:extLst>
            <c:ext xmlns:c16="http://schemas.microsoft.com/office/drawing/2014/chart" uri="{C3380CC4-5D6E-409C-BE32-E72D297353CC}">
              <c16:uniqueId val="{00000000-20E3-413F-B33D-BF0049A13549}"/>
            </c:ext>
          </c:extLst>
        </c:ser>
        <c:dLbls>
          <c:showLegendKey val="0"/>
          <c:showVal val="0"/>
          <c:showCatName val="0"/>
          <c:showSerName val="0"/>
          <c:showPercent val="0"/>
          <c:showBubbleSize val="0"/>
        </c:dLbls>
        <c:smooth val="0"/>
        <c:axId val="153885512"/>
        <c:axId val="153885904"/>
      </c:lineChart>
      <c:catAx>
        <c:axId val="15388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5904"/>
        <c:crosses val="autoZero"/>
        <c:auto val="1"/>
        <c:lblAlgn val="ctr"/>
        <c:lblOffset val="100"/>
        <c:noMultiLvlLbl val="0"/>
      </c:catAx>
      <c:valAx>
        <c:axId val="15388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5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manualLayout>
          <c:layoutTarget val="inner"/>
          <c:xMode val="edge"/>
          <c:yMode val="edge"/>
          <c:x val="0.11908543201805163"/>
          <c:y val="0.19843357105274356"/>
          <c:w val="0.86557884652928174"/>
          <c:h val="0.63863995682884078"/>
        </c:manualLayout>
      </c:layout>
      <c:lineChart>
        <c:grouping val="standard"/>
        <c:varyColors val="0"/>
        <c:ser>
          <c:idx val="0"/>
          <c:order val="0"/>
          <c:tx>
            <c:strRef>
              <c:f>Sheet5!$D$2</c:f>
              <c:strCache>
                <c:ptCount val="1"/>
                <c:pt idx="0">
                  <c:v>Chile</c:v>
                </c:pt>
              </c:strCache>
            </c:strRef>
          </c:tx>
          <c:spPr>
            <a:ln w="19050" cap="rnd">
              <a:solidFill>
                <a:schemeClr val="accent1"/>
              </a:solidFill>
              <a:round/>
            </a:ln>
            <a:effectLst/>
          </c:spPr>
          <c:marker>
            <c:symbol val="none"/>
          </c:marker>
          <c:cat>
            <c:numRef>
              <c:f>Sheet5!$E$1:$BH$1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Sheet5!$E$2:$BH$2</c:f>
              <c:numCache>
                <c:formatCode>General</c:formatCode>
                <c:ptCount val="56"/>
                <c:pt idx="0">
                  <c:v>8.0003877793659655</c:v>
                </c:pt>
                <c:pt idx="1">
                  <c:v>8.0759194310688347</c:v>
                </c:pt>
                <c:pt idx="2">
                  <c:v>8.2049988153622415</c:v>
                </c:pt>
                <c:pt idx="3">
                  <c:v>8.220602073690749</c:v>
                </c:pt>
                <c:pt idx="4">
                  <c:v>8.2279891156584686</c:v>
                </c:pt>
                <c:pt idx="5">
                  <c:v>8.2054982952139977</c:v>
                </c:pt>
                <c:pt idx="6">
                  <c:v>8.3031733809745187</c:v>
                </c:pt>
                <c:pt idx="7">
                  <c:v>8.2425357552053207</c:v>
                </c:pt>
                <c:pt idx="8">
                  <c:v>8.2045318438663379</c:v>
                </c:pt>
                <c:pt idx="9">
                  <c:v>8.2863088239017113</c:v>
                </c:pt>
                <c:pt idx="10">
                  <c:v>8.3342902749634185</c:v>
                </c:pt>
                <c:pt idx="11">
                  <c:v>8.4435275614137133</c:v>
                </c:pt>
                <c:pt idx="12">
                  <c:v>8.4597219960100176</c:v>
                </c:pt>
                <c:pt idx="13">
                  <c:v>8.7399023660929753</c:v>
                </c:pt>
                <c:pt idx="14">
                  <c:v>8.5834713601749257</c:v>
                </c:pt>
                <c:pt idx="15">
                  <c:v>7.7134571832368213</c:v>
                </c:pt>
                <c:pt idx="16">
                  <c:v>7.9549249126378418</c:v>
                </c:pt>
                <c:pt idx="17">
                  <c:v>8.1835085100483624</c:v>
                </c:pt>
                <c:pt idx="18">
                  <c:v>8.2428571709415106</c:v>
                </c:pt>
                <c:pt idx="19">
                  <c:v>8.4460006219324111</c:v>
                </c:pt>
                <c:pt idx="20">
                  <c:v>8.6301753482103756</c:v>
                </c:pt>
                <c:pt idx="21">
                  <c:v>8.6951124043032273</c:v>
                </c:pt>
                <c:pt idx="22">
                  <c:v>8.3266482513623234</c:v>
                </c:pt>
                <c:pt idx="23">
                  <c:v>8.0651765471783055</c:v>
                </c:pt>
                <c:pt idx="24">
                  <c:v>7.9875783956011839</c:v>
                </c:pt>
                <c:pt idx="25">
                  <c:v>7.7864036109370751</c:v>
                </c:pt>
                <c:pt idx="26">
                  <c:v>7.8227260743977833</c:v>
                </c:pt>
                <c:pt idx="27">
                  <c:v>7.9461589281116574</c:v>
                </c:pt>
                <c:pt idx="28">
                  <c:v>8.0597339935121521</c:v>
                </c:pt>
                <c:pt idx="29">
                  <c:v>8.1465121203211872</c:v>
                </c:pt>
                <c:pt idx="30">
                  <c:v>8.1998636422648001</c:v>
                </c:pt>
                <c:pt idx="31">
                  <c:v>8.2944289455961773</c:v>
                </c:pt>
                <c:pt idx="32">
                  <c:v>8.4556093951984046</c:v>
                </c:pt>
                <c:pt idx="33">
                  <c:v>8.4866461579709593</c:v>
                </c:pt>
                <c:pt idx="34">
                  <c:v>8.5958384810731623</c:v>
                </c:pt>
                <c:pt idx="35">
                  <c:v>8.8180304131466123</c:v>
                </c:pt>
                <c:pt idx="36">
                  <c:v>8.8459092667955854</c:v>
                </c:pt>
                <c:pt idx="37">
                  <c:v>8.9041227787520825</c:v>
                </c:pt>
                <c:pt idx="38">
                  <c:v>8.837715940828172</c:v>
                </c:pt>
                <c:pt idx="39">
                  <c:v>8.725866661834262</c:v>
                </c:pt>
                <c:pt idx="40">
                  <c:v>8.7739738377166798</c:v>
                </c:pt>
                <c:pt idx="41">
                  <c:v>8.6468583410433677</c:v>
                </c:pt>
                <c:pt idx="42">
                  <c:v>8.6007042438672396</c:v>
                </c:pt>
                <c:pt idx="43">
                  <c:v>8.6613423866900625</c:v>
                </c:pt>
                <c:pt idx="44">
                  <c:v>8.8793953762149158</c:v>
                </c:pt>
                <c:pt idx="45">
                  <c:v>9.0483414887736462</c:v>
                </c:pt>
                <c:pt idx="46">
                  <c:v>9.2245317483187588</c:v>
                </c:pt>
                <c:pt idx="47">
                  <c:v>9.2995506707710582</c:v>
                </c:pt>
                <c:pt idx="48">
                  <c:v>9.3061747697259509</c:v>
                </c:pt>
                <c:pt idx="49">
                  <c:v>9.2439785247812747</c:v>
                </c:pt>
                <c:pt idx="50">
                  <c:v>9.4560319452019712</c:v>
                </c:pt>
                <c:pt idx="51">
                  <c:v>9.567118834889369</c:v>
                </c:pt>
                <c:pt idx="52">
                  <c:v>9.5938642315600244</c:v>
                </c:pt>
                <c:pt idx="53">
                  <c:v>9.6108220725489417</c:v>
                </c:pt>
                <c:pt idx="54">
                  <c:v>9.5140004341354043</c:v>
                </c:pt>
                <c:pt idx="55">
                  <c:v>9.4210635891645538</c:v>
                </c:pt>
              </c:numCache>
            </c:numRef>
          </c:val>
          <c:smooth val="0"/>
          <c:extLst>
            <c:ext xmlns:c16="http://schemas.microsoft.com/office/drawing/2014/chart" uri="{C3380CC4-5D6E-409C-BE32-E72D297353CC}">
              <c16:uniqueId val="{00000000-2C06-4AFD-A6DE-792A724B2327}"/>
            </c:ext>
          </c:extLst>
        </c:ser>
        <c:dLbls>
          <c:showLegendKey val="0"/>
          <c:showVal val="0"/>
          <c:showCatName val="0"/>
          <c:showSerName val="0"/>
          <c:showPercent val="0"/>
          <c:showBubbleSize val="0"/>
        </c:dLbls>
        <c:smooth val="0"/>
        <c:axId val="153886688"/>
        <c:axId val="153887080"/>
      </c:lineChart>
      <c:catAx>
        <c:axId val="15388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7080"/>
        <c:crosses val="autoZero"/>
        <c:auto val="1"/>
        <c:lblAlgn val="ctr"/>
        <c:lblOffset val="100"/>
        <c:noMultiLvlLbl val="0"/>
      </c:catAx>
      <c:valAx>
        <c:axId val="153887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Sheet6!$D$2</c:f>
              <c:strCache>
                <c:ptCount val="1"/>
                <c:pt idx="0">
                  <c:v>China</c:v>
                </c:pt>
              </c:strCache>
            </c:strRef>
          </c:tx>
          <c:spPr>
            <a:ln w="28575" cap="rnd">
              <a:solidFill>
                <a:schemeClr val="accent1"/>
              </a:solidFill>
              <a:round/>
            </a:ln>
            <a:effectLst/>
          </c:spPr>
          <c:marker>
            <c:symbol val="none"/>
          </c:marker>
          <c:cat>
            <c:numRef>
              <c:f>Sheet6!$E$1:$BH$1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Sheet6!$E$2:$BH$2</c:f>
              <c:numCache>
                <c:formatCode>General</c:formatCode>
                <c:ptCount val="56"/>
                <c:pt idx="0">
                  <c:v>6.2288648666750985</c:v>
                </c:pt>
                <c:pt idx="1">
                  <c:v>6.0491608554486831</c:v>
                </c:pt>
                <c:pt idx="2">
                  <c:v>5.9700191905623639</c:v>
                </c:pt>
                <c:pt idx="3">
                  <c:v>6.0060855243468909</c:v>
                </c:pt>
                <c:pt idx="4">
                  <c:v>6.1313630137551129</c:v>
                </c:pt>
                <c:pt idx="5">
                  <c:v>6.2537695430614795</c:v>
                </c:pt>
                <c:pt idx="6">
                  <c:v>6.2827785216704068</c:v>
                </c:pt>
                <c:pt idx="7">
                  <c:v>6.1747155674819147</c:v>
                </c:pt>
                <c:pt idx="8">
                  <c:v>6.0775408131889046</c:v>
                </c:pt>
                <c:pt idx="9">
                  <c:v>6.1195736836871326</c:v>
                </c:pt>
                <c:pt idx="10">
                  <c:v>6.2200610513559393</c:v>
                </c:pt>
                <c:pt idx="11">
                  <c:v>6.2179185366549605</c:v>
                </c:pt>
                <c:pt idx="12">
                  <c:v>6.2812401005414262</c:v>
                </c:pt>
                <c:pt idx="13">
                  <c:v>6.4031507197773809</c:v>
                </c:pt>
                <c:pt idx="14">
                  <c:v>6.336356166025249</c:v>
                </c:pt>
                <c:pt idx="15">
                  <c:v>6.3554359812524384</c:v>
                </c:pt>
                <c:pt idx="16">
                  <c:v>6.2266982907473336</c:v>
                </c:pt>
                <c:pt idx="17">
                  <c:v>6.2807549432040801</c:v>
                </c:pt>
                <c:pt idx="18">
                  <c:v>6.0426517517510945</c:v>
                </c:pt>
                <c:pt idx="19">
                  <c:v>6.1257865254474035</c:v>
                </c:pt>
                <c:pt idx="20">
                  <c:v>6.0965850637089964</c:v>
                </c:pt>
                <c:pt idx="21">
                  <c:v>6.0188853856631983</c:v>
                </c:pt>
                <c:pt idx="22">
                  <c:v>5.9900001734315245</c:v>
                </c:pt>
                <c:pt idx="23">
                  <c:v>6.0544265486086966</c:v>
                </c:pt>
                <c:pt idx="24">
                  <c:v>6.125857333015083</c:v>
                </c:pt>
                <c:pt idx="25">
                  <c:v>6.255183996625715</c:v>
                </c:pt>
                <c:pt idx="26">
                  <c:v>6.1917311563715023</c:v>
                </c:pt>
                <c:pt idx="27">
                  <c:v>6.0535647314845544</c:v>
                </c:pt>
                <c:pt idx="28">
                  <c:v>6.1378174994716908</c:v>
                </c:pt>
                <c:pt idx="29">
                  <c:v>6.1917388405326026</c:v>
                </c:pt>
                <c:pt idx="30">
                  <c:v>6.1776946408400164</c:v>
                </c:pt>
                <c:pt idx="31">
                  <c:v>6.1918291301443444</c:v>
                </c:pt>
                <c:pt idx="32">
                  <c:v>6.2646117187399684</c:v>
                </c:pt>
                <c:pt idx="33">
                  <c:v>6.2704854686044644</c:v>
                </c:pt>
                <c:pt idx="34">
                  <c:v>6.4762861926981952</c:v>
                </c:pt>
                <c:pt idx="35">
                  <c:v>6.7084034430301465</c:v>
                </c:pt>
                <c:pt idx="36">
                  <c:v>6.8418549413030876</c:v>
                </c:pt>
                <c:pt idx="37">
                  <c:v>6.9219731705155816</c:v>
                </c:pt>
                <c:pt idx="38">
                  <c:v>6.9693659891284643</c:v>
                </c:pt>
                <c:pt idx="39">
                  <c:v>7.0067293873719434</c:v>
                </c:pt>
                <c:pt idx="40">
                  <c:v>7.0782436521501531</c:v>
                </c:pt>
                <c:pt idx="41">
                  <c:v>7.1489325113201527</c:v>
                </c:pt>
                <c:pt idx="42">
                  <c:v>7.2204158470170361</c:v>
                </c:pt>
                <c:pt idx="43">
                  <c:v>7.3157974031054147</c:v>
                </c:pt>
                <c:pt idx="44">
                  <c:v>7.446309230214581</c:v>
                </c:pt>
                <c:pt idx="45">
                  <c:v>7.5649791275941505</c:v>
                </c:pt>
                <c:pt idx="46">
                  <c:v>7.7147224980356501</c:v>
                </c:pt>
                <c:pt idx="47">
                  <c:v>7.9384207378787313</c:v>
                </c:pt>
                <c:pt idx="48">
                  <c:v>8.171974498835306</c:v>
                </c:pt>
                <c:pt idx="49">
                  <c:v>8.2649593370585155</c:v>
                </c:pt>
                <c:pt idx="50">
                  <c:v>8.4251902837155548</c:v>
                </c:pt>
                <c:pt idx="51">
                  <c:v>8.6161027286588112</c:v>
                </c:pt>
                <c:pt idx="52">
                  <c:v>8.715611137340515</c:v>
                </c:pt>
                <c:pt idx="53">
                  <c:v>8.8100042619109793</c:v>
                </c:pt>
                <c:pt idx="54">
                  <c:v>8.874375593071786</c:v>
                </c:pt>
                <c:pt idx="55">
                  <c:v>8.9074944624497032</c:v>
                </c:pt>
              </c:numCache>
            </c:numRef>
          </c:val>
          <c:smooth val="0"/>
          <c:extLst>
            <c:ext xmlns:c16="http://schemas.microsoft.com/office/drawing/2014/chart" uri="{C3380CC4-5D6E-409C-BE32-E72D297353CC}">
              <c16:uniqueId val="{00000000-7634-42F3-A837-AF2F17BCDBC9}"/>
            </c:ext>
          </c:extLst>
        </c:ser>
        <c:dLbls>
          <c:showLegendKey val="0"/>
          <c:showVal val="0"/>
          <c:showCatName val="0"/>
          <c:showSerName val="0"/>
          <c:showPercent val="0"/>
          <c:showBubbleSize val="0"/>
        </c:dLbls>
        <c:smooth val="0"/>
        <c:axId val="153887864"/>
        <c:axId val="154320136"/>
      </c:lineChart>
      <c:catAx>
        <c:axId val="15388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20136"/>
        <c:crosses val="autoZero"/>
        <c:auto val="1"/>
        <c:lblAlgn val="ctr"/>
        <c:lblOffset val="100"/>
        <c:noMultiLvlLbl val="0"/>
      </c:catAx>
      <c:valAx>
        <c:axId val="154320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Sheet7!$D$2</c:f>
              <c:strCache>
                <c:ptCount val="1"/>
                <c:pt idx="0">
                  <c:v>Colombia</c:v>
                </c:pt>
              </c:strCache>
            </c:strRef>
          </c:tx>
          <c:spPr>
            <a:ln w="28575" cap="rnd">
              <a:solidFill>
                <a:schemeClr val="accent1"/>
              </a:solidFill>
              <a:round/>
            </a:ln>
            <a:effectLst/>
          </c:spPr>
          <c:marker>
            <c:symbol val="none"/>
          </c:marker>
          <c:cat>
            <c:numRef>
              <c:f>Sheet7!$E$1:$BH$1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Sheet7!$E$2:$BH$2</c:f>
              <c:numCache>
                <c:formatCode>General</c:formatCode>
                <c:ptCount val="56"/>
                <c:pt idx="0">
                  <c:v>7.2364605634024937</c:v>
                </c:pt>
                <c:pt idx="1">
                  <c:v>7.3123359040967379</c:v>
                </c:pt>
                <c:pt idx="2">
                  <c:v>7.3572997946835814</c:v>
                </c:pt>
                <c:pt idx="3">
                  <c:v>7.289987764360351</c:v>
                </c:pt>
                <c:pt idx="4">
                  <c:v>7.4588804802406372</c:v>
                </c:pt>
                <c:pt idx="5">
                  <c:v>7.3757767338481512</c:v>
                </c:pt>
                <c:pt idx="6">
                  <c:v>7.2574417926468291</c:v>
                </c:pt>
                <c:pt idx="7">
                  <c:v>7.2460455831747499</c:v>
                </c:pt>
                <c:pt idx="8">
                  <c:v>7.2073395465130803</c:v>
                </c:pt>
                <c:pt idx="9">
                  <c:v>7.2103745000040593</c:v>
                </c:pt>
                <c:pt idx="10">
                  <c:v>7.2790193899382896</c:v>
                </c:pt>
                <c:pt idx="11">
                  <c:v>7.2877103139472075</c:v>
                </c:pt>
                <c:pt idx="12">
                  <c:v>7.325244781458367</c:v>
                </c:pt>
                <c:pt idx="13">
                  <c:v>7.4233588187759239</c:v>
                </c:pt>
                <c:pt idx="14">
                  <c:v>7.4966549392062394</c:v>
                </c:pt>
                <c:pt idx="15">
                  <c:v>7.4428901338832887</c:v>
                </c:pt>
                <c:pt idx="16">
                  <c:v>7.5248792426020241</c:v>
                </c:pt>
                <c:pt idx="17">
                  <c:v>7.6803547913789671</c:v>
                </c:pt>
                <c:pt idx="18">
                  <c:v>7.7676734099223728</c:v>
                </c:pt>
                <c:pt idx="19">
                  <c:v>7.8487282618582368</c:v>
                </c:pt>
                <c:pt idx="20">
                  <c:v>7.918116621609335</c:v>
                </c:pt>
                <c:pt idx="21">
                  <c:v>7.8917864306395709</c:v>
                </c:pt>
                <c:pt idx="22">
                  <c:v>7.877401644663073</c:v>
                </c:pt>
                <c:pt idx="23">
                  <c:v>7.8100650289930913</c:v>
                </c:pt>
                <c:pt idx="24">
                  <c:v>7.7407261306982891</c:v>
                </c:pt>
                <c:pt idx="25">
                  <c:v>7.5957678760490195</c:v>
                </c:pt>
                <c:pt idx="26">
                  <c:v>7.5561705420423353</c:v>
                </c:pt>
                <c:pt idx="27">
                  <c:v>7.5506520766968439</c:v>
                </c:pt>
                <c:pt idx="28">
                  <c:v>7.5714577971459374</c:v>
                </c:pt>
                <c:pt idx="29">
                  <c:v>7.5221450147124429</c:v>
                </c:pt>
                <c:pt idx="30">
                  <c:v>7.485154850764502</c:v>
                </c:pt>
                <c:pt idx="31">
                  <c:v>7.4574469915946011</c:v>
                </c:pt>
                <c:pt idx="32">
                  <c:v>7.5948024011229274</c:v>
                </c:pt>
                <c:pt idx="33">
                  <c:v>7.6778565600701461</c:v>
                </c:pt>
                <c:pt idx="34">
                  <c:v>8.0208644083953367</c:v>
                </c:pt>
                <c:pt idx="35">
                  <c:v>8.1077574056617241</c:v>
                </c:pt>
                <c:pt idx="36">
                  <c:v>8.1226560752063222</c:v>
                </c:pt>
                <c:pt idx="37">
                  <c:v>8.1834150870865212</c:v>
                </c:pt>
                <c:pt idx="38">
                  <c:v>8.0773473759044556</c:v>
                </c:pt>
                <c:pt idx="39">
                  <c:v>7.9143784756358704</c:v>
                </c:pt>
                <c:pt idx="40">
                  <c:v>8.0248274550720193</c:v>
                </c:pt>
                <c:pt idx="41">
                  <c:v>7.97092750482068</c:v>
                </c:pt>
                <c:pt idx="42">
                  <c:v>7.9388009400016504</c:v>
                </c:pt>
                <c:pt idx="43">
                  <c:v>7.8714733156873917</c:v>
                </c:pt>
                <c:pt idx="44">
                  <c:v>8.0431308753830972</c:v>
                </c:pt>
                <c:pt idx="45">
                  <c:v>8.2230690137518998</c:v>
                </c:pt>
                <c:pt idx="46">
                  <c:v>8.283935077312961</c:v>
                </c:pt>
                <c:pt idx="47">
                  <c:v>8.4889471834377979</c:v>
                </c:pt>
                <c:pt idx="48">
                  <c:v>8.6200819274350362</c:v>
                </c:pt>
                <c:pt idx="49">
                  <c:v>8.5585829801472251</c:v>
                </c:pt>
                <c:pt idx="50">
                  <c:v>8.7404414572143292</c:v>
                </c:pt>
                <c:pt idx="51">
                  <c:v>8.8652499160137239</c:v>
                </c:pt>
                <c:pt idx="52">
                  <c:v>8.9340363311410087</c:v>
                </c:pt>
                <c:pt idx="53">
                  <c:v>8.9363158508608898</c:v>
                </c:pt>
                <c:pt idx="54">
                  <c:v>8.9044487686418794</c:v>
                </c:pt>
                <c:pt idx="55">
                  <c:v>8.6256723258874501</c:v>
                </c:pt>
              </c:numCache>
            </c:numRef>
          </c:val>
          <c:smooth val="0"/>
          <c:extLst>
            <c:ext xmlns:c16="http://schemas.microsoft.com/office/drawing/2014/chart" uri="{C3380CC4-5D6E-409C-BE32-E72D297353CC}">
              <c16:uniqueId val="{00000000-4A8B-46A9-A47C-1CE72D692E70}"/>
            </c:ext>
          </c:extLst>
        </c:ser>
        <c:dLbls>
          <c:showLegendKey val="0"/>
          <c:showVal val="0"/>
          <c:showCatName val="0"/>
          <c:showSerName val="0"/>
          <c:showPercent val="0"/>
          <c:showBubbleSize val="0"/>
        </c:dLbls>
        <c:smooth val="0"/>
        <c:axId val="154320920"/>
        <c:axId val="154321312"/>
      </c:lineChart>
      <c:catAx>
        <c:axId val="15432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21312"/>
        <c:crosses val="autoZero"/>
        <c:auto val="1"/>
        <c:lblAlgn val="ctr"/>
        <c:lblOffset val="100"/>
        <c:noMultiLvlLbl val="0"/>
      </c:catAx>
      <c:valAx>
        <c:axId val="15432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20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Sheet8!$D$2</c:f>
              <c:strCache>
                <c:ptCount val="1"/>
                <c:pt idx="0">
                  <c:v>Ghana</c:v>
                </c:pt>
              </c:strCache>
            </c:strRef>
          </c:tx>
          <c:spPr>
            <a:ln w="28575" cap="rnd">
              <a:solidFill>
                <a:schemeClr val="accent1"/>
              </a:solidFill>
              <a:round/>
            </a:ln>
            <a:effectLst/>
          </c:spPr>
          <c:marker>
            <c:symbol val="none"/>
          </c:marker>
          <c:cat>
            <c:numRef>
              <c:f>Sheet8!$E$1:$BH$1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Sheet8!$E$2:$BH$2</c:f>
              <c:numCache>
                <c:formatCode>General</c:formatCode>
                <c:ptCount val="56"/>
                <c:pt idx="0">
                  <c:v>6.943769491448518</c:v>
                </c:pt>
                <c:pt idx="1">
                  <c:v>6.9664990831031322</c:v>
                </c:pt>
                <c:pt idx="2">
                  <c:v>6.9822308564803617</c:v>
                </c:pt>
                <c:pt idx="3">
                  <c:v>7.0495020643175428</c:v>
                </c:pt>
                <c:pt idx="4">
                  <c:v>7.12281627188516</c:v>
                </c:pt>
                <c:pt idx="5">
                  <c:v>7.2485410076846044</c:v>
                </c:pt>
                <c:pt idx="6">
                  <c:v>7.2316887729791262</c:v>
                </c:pt>
                <c:pt idx="7">
                  <c:v>6.9834117748642184</c:v>
                </c:pt>
                <c:pt idx="8">
                  <c:v>6.8735322380737589</c:v>
                </c:pt>
                <c:pt idx="9">
                  <c:v>6.9669350117693565</c:v>
                </c:pt>
                <c:pt idx="10">
                  <c:v>7.0428418280803893</c:v>
                </c:pt>
                <c:pt idx="11">
                  <c:v>7.0541831409912339</c:v>
                </c:pt>
                <c:pt idx="12">
                  <c:v>6.8483823402564621</c:v>
                </c:pt>
                <c:pt idx="13">
                  <c:v>6.9210883122420581</c:v>
                </c:pt>
                <c:pt idx="14">
                  <c:v>6.9686348548802082</c:v>
                </c:pt>
                <c:pt idx="15">
                  <c:v>6.8271292998164554</c:v>
                </c:pt>
                <c:pt idx="16">
                  <c:v>6.7382564716179045</c:v>
                </c:pt>
                <c:pt idx="17">
                  <c:v>6.8043172371575302</c:v>
                </c:pt>
                <c:pt idx="18">
                  <c:v>6.8587337517233316</c:v>
                </c:pt>
                <c:pt idx="19">
                  <c:v>6.8538260740103985</c:v>
                </c:pt>
                <c:pt idx="20">
                  <c:v>6.8444361435313663</c:v>
                </c:pt>
                <c:pt idx="21">
                  <c:v>6.6749642383476759</c:v>
                </c:pt>
                <c:pt idx="22">
                  <c:v>6.5368316526343087</c:v>
                </c:pt>
                <c:pt idx="23">
                  <c:v>6.468550096991124</c:v>
                </c:pt>
                <c:pt idx="24">
                  <c:v>6.4831850818508654</c:v>
                </c:pt>
                <c:pt idx="25">
                  <c:v>6.4399673890093734</c:v>
                </c:pt>
                <c:pt idx="26">
                  <c:v>6.6302113357611683</c:v>
                </c:pt>
                <c:pt idx="27">
                  <c:v>6.455694610855498</c:v>
                </c:pt>
                <c:pt idx="28">
                  <c:v>6.4179974272012199</c:v>
                </c:pt>
                <c:pt idx="29">
                  <c:v>6.3631198931780677</c:v>
                </c:pt>
                <c:pt idx="30">
                  <c:v>6.4139202319654958</c:v>
                </c:pt>
                <c:pt idx="31">
                  <c:v>6.4666674318793271</c:v>
                </c:pt>
                <c:pt idx="32">
                  <c:v>6.3879432630671751</c:v>
                </c:pt>
                <c:pt idx="33">
                  <c:v>6.2643078432843673</c:v>
                </c:pt>
                <c:pt idx="34">
                  <c:v>6.1249459711125089</c:v>
                </c:pt>
                <c:pt idx="35">
                  <c:v>6.2506326789529547</c:v>
                </c:pt>
                <c:pt idx="36">
                  <c:v>6.2786326529699759</c:v>
                </c:pt>
                <c:pt idx="37">
                  <c:v>6.2323502195915523</c:v>
                </c:pt>
                <c:pt idx="38">
                  <c:v>6.281121305852893</c:v>
                </c:pt>
                <c:pt idx="39">
                  <c:v>6.274446972222222</c:v>
                </c:pt>
                <c:pt idx="40">
                  <c:v>5.7905714773242432</c:v>
                </c:pt>
                <c:pt idx="41">
                  <c:v>5.8079187581313647</c:v>
                </c:pt>
                <c:pt idx="42">
                  <c:v>5.9159711178797076</c:v>
                </c:pt>
                <c:pt idx="43">
                  <c:v>6.0837242737537158</c:v>
                </c:pt>
                <c:pt idx="44">
                  <c:v>6.1821395681972238</c:v>
                </c:pt>
                <c:pt idx="45">
                  <c:v>6.3137072530313549</c:v>
                </c:pt>
                <c:pt idx="46">
                  <c:v>6.9002873579788711</c:v>
                </c:pt>
                <c:pt idx="47">
                  <c:v>7.0413076308942681</c:v>
                </c:pt>
                <c:pt idx="48">
                  <c:v>7.1377861180443922</c:v>
                </c:pt>
                <c:pt idx="49">
                  <c:v>7.0111086207392592</c:v>
                </c:pt>
                <c:pt idx="50">
                  <c:v>7.1877320974892092</c:v>
                </c:pt>
                <c:pt idx="51">
                  <c:v>7.3492849567087264</c:v>
                </c:pt>
                <c:pt idx="52">
                  <c:v>7.364875326946426</c:v>
                </c:pt>
                <c:pt idx="53">
                  <c:v>7.4557760507199653</c:v>
                </c:pt>
                <c:pt idx="54">
                  <c:v>7.2010790494372854</c:v>
                </c:pt>
                <c:pt idx="55">
                  <c:v>7.1391909752904601</c:v>
                </c:pt>
              </c:numCache>
            </c:numRef>
          </c:val>
          <c:smooth val="0"/>
          <c:extLst>
            <c:ext xmlns:c16="http://schemas.microsoft.com/office/drawing/2014/chart" uri="{C3380CC4-5D6E-409C-BE32-E72D297353CC}">
              <c16:uniqueId val="{00000000-1ED7-4701-807E-FB8B766F831B}"/>
            </c:ext>
          </c:extLst>
        </c:ser>
        <c:dLbls>
          <c:showLegendKey val="0"/>
          <c:showVal val="0"/>
          <c:showCatName val="0"/>
          <c:showSerName val="0"/>
          <c:showPercent val="0"/>
          <c:showBubbleSize val="0"/>
        </c:dLbls>
        <c:smooth val="0"/>
        <c:axId val="154323664"/>
        <c:axId val="154345344"/>
      </c:lineChart>
      <c:catAx>
        <c:axId val="15432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5344"/>
        <c:crosses val="autoZero"/>
        <c:auto val="1"/>
        <c:lblAlgn val="ctr"/>
        <c:lblOffset val="100"/>
        <c:noMultiLvlLbl val="0"/>
      </c:catAx>
      <c:valAx>
        <c:axId val="15434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23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Sheet9!$D$2</c:f>
              <c:strCache>
                <c:ptCount val="1"/>
                <c:pt idx="0">
                  <c:v>Greece</c:v>
                </c:pt>
              </c:strCache>
            </c:strRef>
          </c:tx>
          <c:spPr>
            <a:ln w="28575" cap="rnd">
              <a:solidFill>
                <a:schemeClr val="accent1"/>
              </a:solidFill>
              <a:round/>
            </a:ln>
            <a:effectLst/>
          </c:spPr>
          <c:marker>
            <c:symbol val="none"/>
          </c:marker>
          <c:cat>
            <c:numRef>
              <c:f>Sheet9!$E$1:$BH$1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Sheet9!$E$2:$BH$2</c:f>
              <c:numCache>
                <c:formatCode>General</c:formatCode>
                <c:ptCount val="56"/>
                <c:pt idx="0">
                  <c:v>8.0142051190153154</c:v>
                </c:pt>
                <c:pt idx="1">
                  <c:v>8.1133838206172673</c:v>
                </c:pt>
                <c:pt idx="2">
                  <c:v>8.1553098750260897</c:v>
                </c:pt>
                <c:pt idx="3">
                  <c:v>8.2511835053196876</c:v>
                </c:pt>
                <c:pt idx="4">
                  <c:v>8.3484890979017692</c:v>
                </c:pt>
                <c:pt idx="5">
                  <c:v>8.4538567301875265</c:v>
                </c:pt>
                <c:pt idx="6">
                  <c:v>8.5245089221134496</c:v>
                </c:pt>
                <c:pt idx="7">
                  <c:v>8.5628085959461799</c:v>
                </c:pt>
                <c:pt idx="8">
                  <c:v>8.5953205474855565</c:v>
                </c:pt>
                <c:pt idx="9">
                  <c:v>8.6710061334519946</c:v>
                </c:pt>
                <c:pt idx="10">
                  <c:v>8.8007038093726422</c:v>
                </c:pt>
                <c:pt idx="11">
                  <c:v>8.8516416061064138</c:v>
                </c:pt>
                <c:pt idx="12">
                  <c:v>8.9487589203785909</c:v>
                </c:pt>
                <c:pt idx="13">
                  <c:v>9.1715005686460529</c:v>
                </c:pt>
                <c:pt idx="14">
                  <c:v>9.2078967908039431</c:v>
                </c:pt>
                <c:pt idx="15">
                  <c:v>9.2279182234915389</c:v>
                </c:pt>
                <c:pt idx="16">
                  <c:v>9.2470441089528421</c:v>
                </c:pt>
                <c:pt idx="17">
                  <c:v>9.323348076035133</c:v>
                </c:pt>
                <c:pt idx="18">
                  <c:v>9.4444340660085011</c:v>
                </c:pt>
                <c:pt idx="19">
                  <c:v>9.5601956795825718</c:v>
                </c:pt>
                <c:pt idx="20">
                  <c:v>9.5062160898658785</c:v>
                </c:pt>
                <c:pt idx="21">
                  <c:v>9.3258189679646506</c:v>
                </c:pt>
                <c:pt idx="22">
                  <c:v>9.3019433326163643</c:v>
                </c:pt>
                <c:pt idx="23">
                  <c:v>9.1575733451326968</c:v>
                </c:pt>
                <c:pt idx="24">
                  <c:v>9.0888077863969201</c:v>
                </c:pt>
                <c:pt idx="25">
                  <c:v>9.0492736357339734</c:v>
                </c:pt>
                <c:pt idx="26">
                  <c:v>9.1906361710546278</c:v>
                </c:pt>
                <c:pt idx="27">
                  <c:v>9.3143718813096577</c:v>
                </c:pt>
                <c:pt idx="28">
                  <c:v>9.4261155564341568</c:v>
                </c:pt>
                <c:pt idx="29">
                  <c:v>9.4201736900405191</c:v>
                </c:pt>
                <c:pt idx="30">
                  <c:v>9.5855419971167546</c:v>
                </c:pt>
                <c:pt idx="31">
                  <c:v>9.6122632924906029</c:v>
                </c:pt>
                <c:pt idx="32">
                  <c:v>9.6822865107789227</c:v>
                </c:pt>
                <c:pt idx="33">
                  <c:v>9.5869593481576025</c:v>
                </c:pt>
                <c:pt idx="34">
                  <c:v>9.6300644069391819</c:v>
                </c:pt>
                <c:pt idx="35">
                  <c:v>9.7650781566925868</c:v>
                </c:pt>
                <c:pt idx="36">
                  <c:v>9.8061461698489722</c:v>
                </c:pt>
                <c:pt idx="37">
                  <c:v>9.7655310808320639</c:v>
                </c:pt>
                <c:pt idx="38">
                  <c:v>9.758031054925846</c:v>
                </c:pt>
                <c:pt idx="39">
                  <c:v>9.7258545020998231</c:v>
                </c:pt>
                <c:pt idx="40">
                  <c:v>9.6081996510102829</c:v>
                </c:pt>
                <c:pt idx="41">
                  <c:v>9.6259649920728787</c:v>
                </c:pt>
                <c:pt idx="42">
                  <c:v>9.7288580649123819</c:v>
                </c:pt>
                <c:pt idx="43">
                  <c:v>9.9787657543699506</c:v>
                </c:pt>
                <c:pt idx="44">
                  <c:v>10.124081426571122</c:v>
                </c:pt>
                <c:pt idx="45">
                  <c:v>10.119224251842665</c:v>
                </c:pt>
                <c:pt idx="46">
                  <c:v>10.184042379611199</c:v>
                </c:pt>
                <c:pt idx="47">
                  <c:v>10.308210422133229</c:v>
                </c:pt>
                <c:pt idx="48">
                  <c:v>10.393111407815377</c:v>
                </c:pt>
                <c:pt idx="49">
                  <c:v>10.311411137834861</c:v>
                </c:pt>
                <c:pt idx="50">
                  <c:v>10.200601070133356</c:v>
                </c:pt>
                <c:pt idx="51">
                  <c:v>10.142128912871518</c:v>
                </c:pt>
                <c:pt idx="52">
                  <c:v>9.9710793901817123</c:v>
                </c:pt>
                <c:pt idx="53">
                  <c:v>9.9383814726383157</c:v>
                </c:pt>
                <c:pt idx="54">
                  <c:v>9.9114034397376827</c:v>
                </c:pt>
                <c:pt idx="55">
                  <c:v>9.7150940893734763</c:v>
                </c:pt>
              </c:numCache>
            </c:numRef>
          </c:val>
          <c:smooth val="0"/>
          <c:extLst>
            <c:ext xmlns:c16="http://schemas.microsoft.com/office/drawing/2014/chart" uri="{C3380CC4-5D6E-409C-BE32-E72D297353CC}">
              <c16:uniqueId val="{00000000-F2A2-4A21-835F-7ECFD4FF7DCD}"/>
            </c:ext>
          </c:extLst>
        </c:ser>
        <c:dLbls>
          <c:showLegendKey val="0"/>
          <c:showVal val="0"/>
          <c:showCatName val="0"/>
          <c:showSerName val="0"/>
          <c:showPercent val="0"/>
          <c:showBubbleSize val="0"/>
        </c:dLbls>
        <c:smooth val="0"/>
        <c:axId val="154346128"/>
        <c:axId val="154346520"/>
      </c:lineChart>
      <c:catAx>
        <c:axId val="15434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6520"/>
        <c:crosses val="autoZero"/>
        <c:auto val="1"/>
        <c:lblAlgn val="ctr"/>
        <c:lblOffset val="100"/>
        <c:noMultiLvlLbl val="0"/>
      </c:catAx>
      <c:valAx>
        <c:axId val="154346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Sheet10!$D$2</c:f>
              <c:strCache>
                <c:ptCount val="1"/>
                <c:pt idx="0">
                  <c:v>India</c:v>
                </c:pt>
              </c:strCache>
            </c:strRef>
          </c:tx>
          <c:spPr>
            <a:ln w="28575" cap="rnd">
              <a:solidFill>
                <a:schemeClr val="accent1"/>
              </a:solidFill>
              <a:round/>
            </a:ln>
            <a:effectLst/>
          </c:spPr>
          <c:marker>
            <c:symbol val="none"/>
          </c:marker>
          <c:cat>
            <c:numRef>
              <c:f>Sheet10!$E$1:$BH$1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Sheet10!$E$2:$BH$2</c:f>
              <c:numCache>
                <c:formatCode>General</c:formatCode>
                <c:ptCount val="56"/>
                <c:pt idx="0">
                  <c:v>6.1627663184560104</c:v>
                </c:pt>
                <c:pt idx="1">
                  <c:v>6.1872518343292322</c:v>
                </c:pt>
                <c:pt idx="2">
                  <c:v>6.2266793036874919</c:v>
                </c:pt>
                <c:pt idx="3">
                  <c:v>6.3338382216363076</c:v>
                </c:pt>
                <c:pt idx="4">
                  <c:v>6.4522152864993991</c:v>
                </c:pt>
                <c:pt idx="5">
                  <c:v>6.4654453047190339</c:v>
                </c:pt>
                <c:pt idx="6">
                  <c:v>6.1548499821471232</c:v>
                </c:pt>
                <c:pt idx="7">
                  <c:v>6.1918875203050527</c:v>
                </c:pt>
                <c:pt idx="8">
                  <c:v>6.185148022149467</c:v>
                </c:pt>
                <c:pt idx="9">
                  <c:v>6.2114032057604902</c:v>
                </c:pt>
                <c:pt idx="10">
                  <c:v>6.2332353983745836</c:v>
                </c:pt>
                <c:pt idx="11">
                  <c:v>6.2370966385504341</c:v>
                </c:pt>
                <c:pt idx="12">
                  <c:v>6.2309591330625791</c:v>
                </c:pt>
                <c:pt idx="13">
                  <c:v>6.3342084666212823</c:v>
                </c:pt>
                <c:pt idx="14">
                  <c:v>6.3766011292597646</c:v>
                </c:pt>
                <c:pt idx="15">
                  <c:v>6.25419096677886</c:v>
                </c:pt>
                <c:pt idx="16">
                  <c:v>6.2199315028079747</c:v>
                </c:pt>
                <c:pt idx="17">
                  <c:v>6.3046986397225542</c:v>
                </c:pt>
                <c:pt idx="18">
                  <c:v>6.3363751557079411</c:v>
                </c:pt>
                <c:pt idx="19">
                  <c:v>6.3423659451642118</c:v>
                </c:pt>
                <c:pt idx="20">
                  <c:v>6.430102858579744</c:v>
                </c:pt>
                <c:pt idx="21">
                  <c:v>6.3554262639134098</c:v>
                </c:pt>
                <c:pt idx="22">
                  <c:v>6.3087032072451805</c:v>
                </c:pt>
                <c:pt idx="23">
                  <c:v>6.3306830746893965</c:v>
                </c:pt>
                <c:pt idx="24">
                  <c:v>6.2445806397873884</c:v>
                </c:pt>
                <c:pt idx="25">
                  <c:v>6.2821679486194766</c:v>
                </c:pt>
                <c:pt idx="26">
                  <c:v>6.308490829019437</c:v>
                </c:pt>
                <c:pt idx="27">
                  <c:v>6.3754307351347084</c:v>
                </c:pt>
                <c:pt idx="28">
                  <c:v>6.3805939378342602</c:v>
                </c:pt>
                <c:pt idx="29">
                  <c:v>6.3195206915984574</c:v>
                </c:pt>
                <c:pt idx="30">
                  <c:v>6.3433356641704473</c:v>
                </c:pt>
                <c:pt idx="31">
                  <c:v>6.1176631574977245</c:v>
                </c:pt>
                <c:pt idx="32">
                  <c:v>6.1399973393773797</c:v>
                </c:pt>
                <c:pt idx="33">
                  <c:v>6.0653933645777034</c:v>
                </c:pt>
                <c:pt idx="34">
                  <c:v>6.1834458780739467</c:v>
                </c:pt>
                <c:pt idx="35">
                  <c:v>6.2396901570292576</c:v>
                </c:pt>
                <c:pt idx="36">
                  <c:v>6.2892760053091061</c:v>
                </c:pt>
                <c:pt idx="37">
                  <c:v>6.3103835792661336</c:v>
                </c:pt>
                <c:pt idx="38">
                  <c:v>6.2942345539273639</c:v>
                </c:pt>
                <c:pt idx="39">
                  <c:v>6.346129774991101</c:v>
                </c:pt>
                <c:pt idx="40">
                  <c:v>6.3265614075284269</c:v>
                </c:pt>
                <c:pt idx="41">
                  <c:v>6.3224523827657642</c:v>
                </c:pt>
                <c:pt idx="42">
                  <c:v>6.349276747463076</c:v>
                </c:pt>
                <c:pt idx="43">
                  <c:v>6.4786274694368533</c:v>
                </c:pt>
                <c:pt idx="44">
                  <c:v>6.5897325547595056</c:v>
                </c:pt>
                <c:pt idx="45">
                  <c:v>6.6873316660630717</c:v>
                </c:pt>
                <c:pt idx="46">
                  <c:v>6.7707099492340204</c:v>
                </c:pt>
                <c:pt idx="47">
                  <c:v>6.9648531229625581</c:v>
                </c:pt>
                <c:pt idx="48">
                  <c:v>6.9189396222865636</c:v>
                </c:pt>
                <c:pt idx="49">
                  <c:v>7.006403260771136</c:v>
                </c:pt>
                <c:pt idx="50">
                  <c:v>7.204685492175245</c:v>
                </c:pt>
                <c:pt idx="51">
                  <c:v>7.2666987197045039</c:v>
                </c:pt>
                <c:pt idx="52">
                  <c:v>7.2388710701032188</c:v>
                </c:pt>
                <c:pt idx="53">
                  <c:v>7.228876712738229</c:v>
                </c:pt>
                <c:pt idx="54">
                  <c:v>7.2907088376396025</c:v>
                </c:pt>
                <c:pt idx="55">
                  <c:v>7.2935133513914803</c:v>
                </c:pt>
              </c:numCache>
            </c:numRef>
          </c:val>
          <c:smooth val="0"/>
          <c:extLst>
            <c:ext xmlns:c16="http://schemas.microsoft.com/office/drawing/2014/chart" uri="{C3380CC4-5D6E-409C-BE32-E72D297353CC}">
              <c16:uniqueId val="{00000000-229B-495F-87D9-1C8FA52C67BA}"/>
            </c:ext>
          </c:extLst>
        </c:ser>
        <c:dLbls>
          <c:showLegendKey val="0"/>
          <c:showVal val="0"/>
          <c:showCatName val="0"/>
          <c:showSerName val="0"/>
          <c:showPercent val="0"/>
          <c:showBubbleSize val="0"/>
        </c:dLbls>
        <c:smooth val="0"/>
        <c:axId val="154347304"/>
        <c:axId val="154347696"/>
      </c:lineChart>
      <c:catAx>
        <c:axId val="15434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7696"/>
        <c:crosses val="autoZero"/>
        <c:auto val="1"/>
        <c:lblAlgn val="ctr"/>
        <c:lblOffset val="100"/>
        <c:noMultiLvlLbl val="0"/>
      </c:catAx>
      <c:valAx>
        <c:axId val="15434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7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Sheet11!$D$2</c:f>
              <c:strCache>
                <c:ptCount val="1"/>
                <c:pt idx="0">
                  <c:v>Iran, Islamic Rep.</c:v>
                </c:pt>
              </c:strCache>
            </c:strRef>
          </c:tx>
          <c:spPr>
            <a:ln w="28575" cap="rnd">
              <a:solidFill>
                <a:schemeClr val="accent1"/>
              </a:solidFill>
              <a:round/>
            </a:ln>
            <a:effectLst/>
          </c:spPr>
          <c:marker>
            <c:symbol val="none"/>
          </c:marker>
          <c:cat>
            <c:numRef>
              <c:f>Sheet11!$E$1:$BH$1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Sheet11!$E$2:$BH$2</c:f>
              <c:numCache>
                <c:formatCode>General</c:formatCode>
                <c:ptCount val="56"/>
                <c:pt idx="0">
                  <c:v>6.9902285549936494</c:v>
                </c:pt>
                <c:pt idx="1">
                  <c:v>7.0038067739182006</c:v>
                </c:pt>
                <c:pt idx="2">
                  <c:v>7.0239691403016806</c:v>
                </c:pt>
                <c:pt idx="3">
                  <c:v>7.035957803572404</c:v>
                </c:pt>
                <c:pt idx="4">
                  <c:v>7.082469694000773</c:v>
                </c:pt>
                <c:pt idx="5">
                  <c:v>7.1786405966494549</c:v>
                </c:pt>
                <c:pt idx="6">
                  <c:v>7.2149140631111734</c:v>
                </c:pt>
                <c:pt idx="7">
                  <c:v>7.2640033334002307</c:v>
                </c:pt>
                <c:pt idx="8">
                  <c:v>7.326652164277994</c:v>
                </c:pt>
                <c:pt idx="9">
                  <c:v>7.3736340199761088</c:v>
                </c:pt>
                <c:pt idx="10">
                  <c:v>7.4443249734186274</c:v>
                </c:pt>
                <c:pt idx="11">
                  <c:v>7.5922283948840565</c:v>
                </c:pt>
                <c:pt idx="12">
                  <c:v>7.74562019366215</c:v>
                </c:pt>
                <c:pt idx="13">
                  <c:v>8.1220713355126577</c:v>
                </c:pt>
                <c:pt idx="14">
                  <c:v>8.5422477955084268</c:v>
                </c:pt>
                <c:pt idx="15">
                  <c:v>8.5381111871465478</c:v>
                </c:pt>
                <c:pt idx="16">
                  <c:v>8.7277125436570024</c:v>
                </c:pt>
                <c:pt idx="17">
                  <c:v>8.805345353664519</c:v>
                </c:pt>
                <c:pt idx="18">
                  <c:v>8.6717537224887984</c:v>
                </c:pt>
                <c:pt idx="19">
                  <c:v>8.7050070273819316</c:v>
                </c:pt>
                <c:pt idx="20">
                  <c:v>8.6244618303368767</c:v>
                </c:pt>
                <c:pt idx="21">
                  <c:v>8.5591389628583254</c:v>
                </c:pt>
                <c:pt idx="22">
                  <c:v>8.6843794282623623</c:v>
                </c:pt>
                <c:pt idx="23">
                  <c:v>8.8210635193877902</c:v>
                </c:pt>
                <c:pt idx="24">
                  <c:v>8.7824521985410708</c:v>
                </c:pt>
                <c:pt idx="25">
                  <c:v>8.8154661639695675</c:v>
                </c:pt>
                <c:pt idx="26">
                  <c:v>8.9046095256582216</c:v>
                </c:pt>
                <c:pt idx="27">
                  <c:v>8.3957473828559781</c:v>
                </c:pt>
                <c:pt idx="28">
                  <c:v>8.2399116934939052</c:v>
                </c:pt>
                <c:pt idx="29">
                  <c:v>8.149195255793563</c:v>
                </c:pt>
                <c:pt idx="30">
                  <c:v>8.1222098534872149</c:v>
                </c:pt>
                <c:pt idx="33">
                  <c:v>7.3254885384996706</c:v>
                </c:pt>
                <c:pt idx="34">
                  <c:v>7.4123685813097229</c:v>
                </c:pt>
                <c:pt idx="35">
                  <c:v>7.6723271775424511</c:v>
                </c:pt>
                <c:pt idx="36">
                  <c:v>7.8601358632555867</c:v>
                </c:pt>
                <c:pt idx="37">
                  <c:v>7.7697073473709084</c:v>
                </c:pt>
                <c:pt idx="38">
                  <c:v>7.7075359444977378</c:v>
                </c:pt>
                <c:pt idx="39">
                  <c:v>7.7060857518708605</c:v>
                </c:pt>
                <c:pt idx="40">
                  <c:v>7.6291012579040656</c:v>
                </c:pt>
                <c:pt idx="41">
                  <c:v>7.7385248837448701</c:v>
                </c:pt>
                <c:pt idx="42">
                  <c:v>7.7238310959575731</c:v>
                </c:pt>
                <c:pt idx="43">
                  <c:v>7.8690438580988387</c:v>
                </c:pt>
                <c:pt idx="44">
                  <c:v>8.0096088117499509</c:v>
                </c:pt>
                <c:pt idx="45">
                  <c:v>8.1461011671759955</c:v>
                </c:pt>
                <c:pt idx="46">
                  <c:v>8.2670142894859779</c:v>
                </c:pt>
                <c:pt idx="47">
                  <c:v>8.4955949349735604</c:v>
                </c:pt>
                <c:pt idx="48">
                  <c:v>8.6278642830152616</c:v>
                </c:pt>
                <c:pt idx="49">
                  <c:v>8.6132728128033769</c:v>
                </c:pt>
                <c:pt idx="50">
                  <c:v>8.7482920135514668</c:v>
                </c:pt>
                <c:pt idx="51">
                  <c:v>8.9509470090489831</c:v>
                </c:pt>
                <c:pt idx="52">
                  <c:v>8.9116511005129464</c:v>
                </c:pt>
                <c:pt idx="53">
                  <c:v>8.7448458942535954</c:v>
                </c:pt>
                <c:pt idx="54">
                  <c:v>8.5296075271148322</c:v>
                </c:pt>
              </c:numCache>
            </c:numRef>
          </c:val>
          <c:smooth val="0"/>
          <c:extLst>
            <c:ext xmlns:c16="http://schemas.microsoft.com/office/drawing/2014/chart" uri="{C3380CC4-5D6E-409C-BE32-E72D297353CC}">
              <c16:uniqueId val="{00000000-3594-4B53-9AE7-E40476069794}"/>
            </c:ext>
          </c:extLst>
        </c:ser>
        <c:dLbls>
          <c:showLegendKey val="0"/>
          <c:showVal val="0"/>
          <c:showCatName val="0"/>
          <c:showSerName val="0"/>
          <c:showPercent val="0"/>
          <c:showBubbleSize val="0"/>
        </c:dLbls>
        <c:smooth val="0"/>
        <c:axId val="154348480"/>
        <c:axId val="154348872"/>
      </c:lineChart>
      <c:catAx>
        <c:axId val="15434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8872"/>
        <c:crosses val="autoZero"/>
        <c:auto val="1"/>
        <c:lblAlgn val="ctr"/>
        <c:lblOffset val="100"/>
        <c:noMultiLvlLbl val="0"/>
      </c:catAx>
      <c:valAx>
        <c:axId val="154348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Sheet3!$D$18</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Sheet3!$E$18:$L$18</c:f>
              <c:numCache>
                <c:formatCode>General</c:formatCode>
                <c:ptCount val="8"/>
                <c:pt idx="1">
                  <c:v>16.234986263830798</c:v>
                </c:pt>
                <c:pt idx="2">
                  <c:v>1.0087328799129367</c:v>
                </c:pt>
                <c:pt idx="3">
                  <c:v>4.7085967686736936</c:v>
                </c:pt>
                <c:pt idx="4">
                  <c:v>3.9660733863375794</c:v>
                </c:pt>
                <c:pt idx="5">
                  <c:v>4.7133690031560551</c:v>
                </c:pt>
                <c:pt idx="6">
                  <c:v>1.8894211043045246</c:v>
                </c:pt>
                <c:pt idx="7">
                  <c:v>1.4337880062203041</c:v>
                </c:pt>
              </c:numCache>
            </c:numRef>
          </c:val>
          <c:smooth val="0"/>
          <c:extLst>
            <c:ext xmlns:c16="http://schemas.microsoft.com/office/drawing/2014/chart" uri="{C3380CC4-5D6E-409C-BE32-E72D297353CC}">
              <c16:uniqueId val="{00000000-F5E4-4C5B-9B83-59AD0E6E0241}"/>
            </c:ext>
          </c:extLst>
        </c:ser>
        <c:ser>
          <c:idx val="1"/>
          <c:order val="1"/>
          <c:tx>
            <c:strRef>
              <c:f>Sheet3!$D$19</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Sheet3!$E$19:$L$19</c:f>
              <c:numCache>
                <c:formatCode>General</c:formatCode>
                <c:ptCount val="8"/>
                <c:pt idx="0">
                  <c:v>4.1432527317587304</c:v>
                </c:pt>
                <c:pt idx="1">
                  <c:v>3.0786410126971164</c:v>
                </c:pt>
                <c:pt idx="2">
                  <c:v>3.9479751067384781</c:v>
                </c:pt>
                <c:pt idx="3">
                  <c:v>6.4554790054179136</c:v>
                </c:pt>
                <c:pt idx="4">
                  <c:v>3.8647907093124005</c:v>
                </c:pt>
                <c:pt idx="5">
                  <c:v>3.8910659568106638</c:v>
                </c:pt>
                <c:pt idx="6">
                  <c:v>1.3778868037315064</c:v>
                </c:pt>
                <c:pt idx="7">
                  <c:v>2.5018817208458728</c:v>
                </c:pt>
              </c:numCache>
            </c:numRef>
          </c:val>
          <c:smooth val="0"/>
          <c:extLst>
            <c:ext xmlns:c16="http://schemas.microsoft.com/office/drawing/2014/chart" uri="{C3380CC4-5D6E-409C-BE32-E72D297353CC}">
              <c16:uniqueId val="{00000001-F5E4-4C5B-9B83-59AD0E6E0241}"/>
            </c:ext>
          </c:extLst>
        </c:ser>
        <c:ser>
          <c:idx val="2"/>
          <c:order val="2"/>
          <c:tx>
            <c:strRef>
              <c:f>Sheet3!$D$20</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Sheet3!$E$20:$L$20</c:f>
              <c:numCache>
                <c:formatCode>General</c:formatCode>
                <c:ptCount val="8"/>
                <c:pt idx="0">
                  <c:v>4.960000000000008</c:v>
                </c:pt>
                <c:pt idx="1">
                  <c:v>6.2733335449814049</c:v>
                </c:pt>
                <c:pt idx="2">
                  <c:v>9.3480759647775571</c:v>
                </c:pt>
                <c:pt idx="3">
                  <c:v>10.453495188305782</c:v>
                </c:pt>
                <c:pt idx="4">
                  <c:v>10.565426898363771</c:v>
                </c:pt>
                <c:pt idx="5">
                  <c:v>7.8724672663870709</c:v>
                </c:pt>
                <c:pt idx="6">
                  <c:v>6.8000000000000327</c:v>
                </c:pt>
                <c:pt idx="7">
                  <c:v>6.4300875088314768</c:v>
                </c:pt>
              </c:numCache>
            </c:numRef>
          </c:val>
          <c:smooth val="0"/>
          <c:extLst>
            <c:ext xmlns:c16="http://schemas.microsoft.com/office/drawing/2014/chart" uri="{C3380CC4-5D6E-409C-BE32-E72D297353CC}">
              <c16:uniqueId val="{00000002-F5E4-4C5B-9B83-59AD0E6E0241}"/>
            </c:ext>
          </c:extLst>
        </c:ser>
        <c:ser>
          <c:idx val="3"/>
          <c:order val="3"/>
          <c:tx>
            <c:strRef>
              <c:f>Sheet3!$D$21</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Sheet3!$E$21:$L$21</c:f>
              <c:numCache>
                <c:formatCode>General</c:formatCode>
                <c:ptCount val="8"/>
                <c:pt idx="0">
                  <c:v>5.266871421239057</c:v>
                </c:pt>
                <c:pt idx="1">
                  <c:v>5.5252391950927278</c:v>
                </c:pt>
                <c:pt idx="2">
                  <c:v>3.5968524417223136</c:v>
                </c:pt>
                <c:pt idx="3">
                  <c:v>2.698571889066828</c:v>
                </c:pt>
                <c:pt idx="4">
                  <c:v>4.090802642702231</c:v>
                </c:pt>
                <c:pt idx="5">
                  <c:v>4.5953035539372049</c:v>
                </c:pt>
                <c:pt idx="6">
                  <c:v>1.9055657556174168</c:v>
                </c:pt>
                <c:pt idx="7">
                  <c:v>2.9187686221495781</c:v>
                </c:pt>
              </c:numCache>
            </c:numRef>
          </c:val>
          <c:smooth val="0"/>
          <c:extLst>
            <c:ext xmlns:c16="http://schemas.microsoft.com/office/drawing/2014/chart" uri="{C3380CC4-5D6E-409C-BE32-E72D297353CC}">
              <c16:uniqueId val="{00000003-F5E4-4C5B-9B83-59AD0E6E0241}"/>
            </c:ext>
          </c:extLst>
        </c:ser>
        <c:ser>
          <c:idx val="4"/>
          <c:order val="4"/>
          <c:tx>
            <c:strRef>
              <c:f>Sheet3!$D$22</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Sheet3!$E$22:$L$22</c:f>
              <c:numCache>
                <c:formatCode>General</c:formatCode>
                <c:ptCount val="8"/>
                <c:pt idx="0">
                  <c:v>3.3630126893508105</c:v>
                </c:pt>
                <c:pt idx="1">
                  <c:v>6.6893835791880063</c:v>
                </c:pt>
                <c:pt idx="2">
                  <c:v>5.4898804380920634</c:v>
                </c:pt>
                <c:pt idx="3">
                  <c:v>4.3016951341182379</c:v>
                </c:pt>
                <c:pt idx="4">
                  <c:v>4.8570040303592066</c:v>
                </c:pt>
                <c:pt idx="5">
                  <c:v>2.5092081256568739</c:v>
                </c:pt>
                <c:pt idx="6">
                  <c:v>4.2639322277511127</c:v>
                </c:pt>
                <c:pt idx="7">
                  <c:v>5.4359024626899526</c:v>
                </c:pt>
              </c:numCache>
            </c:numRef>
          </c:val>
          <c:smooth val="0"/>
          <c:extLst>
            <c:ext xmlns:c16="http://schemas.microsoft.com/office/drawing/2014/chart" uri="{C3380CC4-5D6E-409C-BE32-E72D297353CC}">
              <c16:uniqueId val="{00000004-F5E4-4C5B-9B83-59AD0E6E0241}"/>
            </c:ext>
          </c:extLst>
        </c:ser>
        <c:ser>
          <c:idx val="5"/>
          <c:order val="5"/>
          <c:tx>
            <c:strRef>
              <c:f>Sheet3!$D$23</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Sheet3!$E$23:$L$23</c:f>
              <c:numCache>
                <c:formatCode>General</c:formatCode>
                <c:ptCount val="8"/>
                <c:pt idx="0">
                  <c:v>4.1799170575291473</c:v>
                </c:pt>
                <c:pt idx="1">
                  <c:v>7.8744320880974161</c:v>
                </c:pt>
                <c:pt idx="2">
                  <c:v>6.4058349020132299</c:v>
                </c:pt>
                <c:pt idx="3">
                  <c:v>4.4265927209992979</c:v>
                </c:pt>
                <c:pt idx="4">
                  <c:v>5.2359159183751824</c:v>
                </c:pt>
                <c:pt idx="5">
                  <c:v>5.5149817810977222</c:v>
                </c:pt>
                <c:pt idx="6">
                  <c:v>5.0504799328099281</c:v>
                </c:pt>
                <c:pt idx="7">
                  <c:v>5.0972098155755816</c:v>
                </c:pt>
              </c:numCache>
            </c:numRef>
          </c:val>
          <c:smooth val="0"/>
          <c:extLst>
            <c:ext xmlns:c16="http://schemas.microsoft.com/office/drawing/2014/chart" uri="{C3380CC4-5D6E-409C-BE32-E72D297353CC}">
              <c16:uniqueId val="{00000005-F5E4-4C5B-9B83-59AD0E6E0241}"/>
            </c:ext>
          </c:extLst>
        </c:ser>
        <c:ser>
          <c:idx val="6"/>
          <c:order val="6"/>
          <c:tx>
            <c:strRef>
              <c:f>Sheet3!$D$24</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Sheet3!$E$24:$L$24</c:f>
              <c:numCache>
                <c:formatCode>General</c:formatCode>
                <c:ptCount val="8"/>
                <c:pt idx="0">
                  <c:v>4.0320897012249448</c:v>
                </c:pt>
                <c:pt idx="1">
                  <c:v>3.0848437618535103</c:v>
                </c:pt>
                <c:pt idx="2">
                  <c:v>5.5696367460122476</c:v>
                </c:pt>
                <c:pt idx="3">
                  <c:v>5.5993925218160827</c:v>
                </c:pt>
                <c:pt idx="4">
                  <c:v>7.4198958702810973</c:v>
                </c:pt>
                <c:pt idx="5">
                  <c:v>6.7405156468675615</c:v>
                </c:pt>
                <c:pt idx="6">
                  <c:v>6.8684566066531971</c:v>
                </c:pt>
                <c:pt idx="7">
                  <c:v>5.5717301345495898</c:v>
                </c:pt>
              </c:numCache>
            </c:numRef>
          </c:val>
          <c:smooth val="0"/>
          <c:extLst>
            <c:ext xmlns:c16="http://schemas.microsoft.com/office/drawing/2014/chart" uri="{C3380CC4-5D6E-409C-BE32-E72D297353CC}">
              <c16:uniqueId val="{00000006-F5E4-4C5B-9B83-59AD0E6E0241}"/>
            </c:ext>
          </c:extLst>
        </c:ser>
        <c:ser>
          <c:idx val="7"/>
          <c:order val="7"/>
          <c:tx>
            <c:strRef>
              <c:f>Sheet3!$D$25</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Sheet3!$E$25:$L$25</c:f>
              <c:numCache>
                <c:formatCode>General</c:formatCode>
                <c:ptCount val="8"/>
                <c:pt idx="0">
                  <c:v>7.2433306512200817</c:v>
                </c:pt>
                <c:pt idx="1">
                  <c:v>4.7224211256743605</c:v>
                </c:pt>
                <c:pt idx="2">
                  <c:v>6.2891580191838843</c:v>
                </c:pt>
                <c:pt idx="3">
                  <c:v>3.9556670325938583</c:v>
                </c:pt>
                <c:pt idx="4">
                  <c:v>4.2239225828631444</c:v>
                </c:pt>
                <c:pt idx="5">
                  <c:v>4.0078116776533168</c:v>
                </c:pt>
                <c:pt idx="6">
                  <c:v>5.61367854287829</c:v>
                </c:pt>
                <c:pt idx="7">
                  <c:v>3.4126234686955428</c:v>
                </c:pt>
              </c:numCache>
            </c:numRef>
          </c:val>
          <c:smooth val="0"/>
          <c:extLst>
            <c:ext xmlns:c16="http://schemas.microsoft.com/office/drawing/2014/chart" uri="{C3380CC4-5D6E-409C-BE32-E72D297353CC}">
              <c16:uniqueId val="{00000007-F5E4-4C5B-9B83-59AD0E6E0241}"/>
            </c:ext>
          </c:extLst>
        </c:ser>
        <c:ser>
          <c:idx val="8"/>
          <c:order val="8"/>
          <c:tx>
            <c:strRef>
              <c:f>Sheet3!$D$26</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Sheet3!$E$26:$L$26</c:f>
              <c:numCache>
                <c:formatCode>General</c:formatCode>
                <c:ptCount val="8"/>
                <c:pt idx="0">
                  <c:v>5.300436806443142</c:v>
                </c:pt>
                <c:pt idx="1">
                  <c:v>3.7220465579255917</c:v>
                </c:pt>
                <c:pt idx="2">
                  <c:v>-0.69931184618635167</c:v>
                </c:pt>
                <c:pt idx="3">
                  <c:v>3.9715630203242385</c:v>
                </c:pt>
                <c:pt idx="4">
                  <c:v>5.6081845813044113</c:v>
                </c:pt>
                <c:pt idx="5">
                  <c:v>4.7849941560767633</c:v>
                </c:pt>
                <c:pt idx="6">
                  <c:v>3.239369935263511</c:v>
                </c:pt>
                <c:pt idx="7">
                  <c:v>3.0635335541169724</c:v>
                </c:pt>
              </c:numCache>
            </c:numRef>
          </c:val>
          <c:smooth val="0"/>
          <c:extLst>
            <c:ext xmlns:c16="http://schemas.microsoft.com/office/drawing/2014/chart" uri="{C3380CC4-5D6E-409C-BE32-E72D297353CC}">
              <c16:uniqueId val="{00000008-F5E4-4C5B-9B83-59AD0E6E0241}"/>
            </c:ext>
          </c:extLst>
        </c:ser>
        <c:ser>
          <c:idx val="9"/>
          <c:order val="9"/>
          <c:tx>
            <c:strRef>
              <c:f>Sheet3!$D$27</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Sheet3!$E$27:$L$27</c:f>
              <c:numCache>
                <c:formatCode>General</c:formatCode>
                <c:ptCount val="8"/>
                <c:pt idx="0">
                  <c:v>4.9279507077560183</c:v>
                </c:pt>
                <c:pt idx="1">
                  <c:v>5.9288334471343349</c:v>
                </c:pt>
                <c:pt idx="2">
                  <c:v>1.8010161349025011</c:v>
                </c:pt>
                <c:pt idx="3">
                  <c:v>2.8889543946629699</c:v>
                </c:pt>
                <c:pt idx="4">
                  <c:v>4.7778527185309105</c:v>
                </c:pt>
                <c:pt idx="5">
                  <c:v>5.9062077257281826</c:v>
                </c:pt>
                <c:pt idx="6">
                  <c:v>6.7801161628419493</c:v>
                </c:pt>
                <c:pt idx="7">
                  <c:v>6.1910304141105144</c:v>
                </c:pt>
              </c:numCache>
            </c:numRef>
          </c:val>
          <c:smooth val="0"/>
          <c:extLst>
            <c:ext xmlns:c16="http://schemas.microsoft.com/office/drawing/2014/chart" uri="{C3380CC4-5D6E-409C-BE32-E72D297353CC}">
              <c16:uniqueId val="{00000009-F5E4-4C5B-9B83-59AD0E6E0241}"/>
            </c:ext>
          </c:extLst>
        </c:ser>
        <c:ser>
          <c:idx val="10"/>
          <c:order val="10"/>
          <c:tx>
            <c:strRef>
              <c:f>Sheet3!$D$28</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Sheet3!$E$28:$L$28</c:f>
              <c:numCache>
                <c:formatCode>General</c:formatCode>
                <c:ptCount val="8"/>
                <c:pt idx="4">
                  <c:v>13.488032232678638</c:v>
                </c:pt>
                <c:pt idx="5">
                  <c:v>6.0005216090461317</c:v>
                </c:pt>
                <c:pt idx="6">
                  <c:v>1.9096262377144342</c:v>
                </c:pt>
                <c:pt idx="7">
                  <c:v>0.65500644615518411</c:v>
                </c:pt>
              </c:numCache>
            </c:numRef>
          </c:val>
          <c:smooth val="0"/>
          <c:extLst>
            <c:ext xmlns:c16="http://schemas.microsoft.com/office/drawing/2014/chart" uri="{C3380CC4-5D6E-409C-BE32-E72D297353CC}">
              <c16:uniqueId val="{0000000A-F5E4-4C5B-9B83-59AD0E6E0241}"/>
            </c:ext>
          </c:extLst>
        </c:ser>
        <c:ser>
          <c:idx val="11"/>
          <c:order val="11"/>
          <c:tx>
            <c:strRef>
              <c:f>Sheet3!$D$29</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Sheet3!$E$29:$L$29</c:f>
              <c:numCache>
                <c:formatCode>General</c:formatCode>
                <c:ptCount val="8"/>
                <c:pt idx="2">
                  <c:v>-2.9999956422360299</c:v>
                </c:pt>
                <c:pt idx="3">
                  <c:v>-3.6059837952353817</c:v>
                </c:pt>
                <c:pt idx="4">
                  <c:v>4.9302950991864902</c:v>
                </c:pt>
                <c:pt idx="5">
                  <c:v>1.2082538923383623</c:v>
                </c:pt>
                <c:pt idx="6">
                  <c:v>0.66035962240619739</c:v>
                </c:pt>
                <c:pt idx="7">
                  <c:v>1.9391033710545145</c:v>
                </c:pt>
              </c:numCache>
            </c:numRef>
          </c:val>
          <c:smooth val="0"/>
          <c:extLst>
            <c:ext xmlns:c16="http://schemas.microsoft.com/office/drawing/2014/chart" uri="{C3380CC4-5D6E-409C-BE32-E72D297353CC}">
              <c16:uniqueId val="{0000000B-F5E4-4C5B-9B83-59AD0E6E0241}"/>
            </c:ext>
          </c:extLst>
        </c:ser>
        <c:ser>
          <c:idx val="12"/>
          <c:order val="12"/>
          <c:tx>
            <c:strRef>
              <c:f>Sheet3!$D$30</c:f>
              <c:strCache>
                <c:ptCount val="1"/>
                <c:pt idx="0">
                  <c:v>SEM</c:v>
                </c:pt>
              </c:strCache>
            </c:strRef>
          </c:tx>
          <c:spPr>
            <a:ln w="28575" cap="rnd">
              <a:solidFill>
                <a:schemeClr val="accent1">
                  <a:lumMod val="80000"/>
                  <a:lumOff val="20000"/>
                </a:schemeClr>
              </a:solidFill>
              <a:round/>
            </a:ln>
            <a:effectLst>
              <a:glow rad="228600">
                <a:schemeClr val="accent4">
                  <a:satMod val="175000"/>
                  <a:alpha val="40000"/>
                </a:schemeClr>
              </a:glow>
            </a:effectLst>
          </c:spPr>
          <c:marker>
            <c:symbol val="circle"/>
            <c:size val="5"/>
            <c:spPr>
              <a:solidFill>
                <a:schemeClr val="accent1">
                  <a:lumMod val="80000"/>
                  <a:lumOff val="20000"/>
                </a:schemeClr>
              </a:solidFill>
              <a:ln w="9525">
                <a:solidFill>
                  <a:schemeClr val="accent1">
                    <a:lumMod val="80000"/>
                    <a:lumOff val="20000"/>
                  </a:schemeClr>
                </a:solidFill>
              </a:ln>
              <a:effectLst>
                <a:glow rad="228600">
                  <a:schemeClr val="accent4">
                    <a:satMod val="175000"/>
                    <a:alpha val="40000"/>
                  </a:schemeClr>
                </a:glow>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Sheet3!$E$30:$L$30</c:f>
              <c:numCache>
                <c:formatCode>General</c:formatCode>
                <c:ptCount val="8"/>
                <c:pt idx="0">
                  <c:v>4.8240957518357712</c:v>
                </c:pt>
                <c:pt idx="1">
                  <c:v>6.3134160576475269</c:v>
                </c:pt>
                <c:pt idx="2">
                  <c:v>3.6143504677211666</c:v>
                </c:pt>
                <c:pt idx="3">
                  <c:v>4.1685476255221383</c:v>
                </c:pt>
                <c:pt idx="4">
                  <c:v>6.0856830558579231</c:v>
                </c:pt>
                <c:pt idx="5">
                  <c:v>4.8120583662296585</c:v>
                </c:pt>
                <c:pt idx="6">
                  <c:v>3.8632410776643415</c:v>
                </c:pt>
                <c:pt idx="7">
                  <c:v>3.7208887937495905</c:v>
                </c:pt>
              </c:numCache>
            </c:numRef>
          </c:val>
          <c:smooth val="0"/>
          <c:extLst>
            <c:ext xmlns:c16="http://schemas.microsoft.com/office/drawing/2014/chart" uri="{C3380CC4-5D6E-409C-BE32-E72D297353CC}">
              <c16:uniqueId val="{0000000C-F5E4-4C5B-9B83-59AD0E6E0241}"/>
            </c:ext>
          </c:extLst>
        </c:ser>
        <c:dLbls>
          <c:showLegendKey val="0"/>
          <c:showVal val="0"/>
          <c:showCatName val="0"/>
          <c:showSerName val="0"/>
          <c:showPercent val="0"/>
          <c:showBubbleSize val="0"/>
        </c:dLbls>
        <c:marker val="1"/>
        <c:smooth val="0"/>
        <c:axId val="662274879"/>
        <c:axId val="1"/>
      </c:lineChart>
      <c:catAx>
        <c:axId val="66227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ID4096"/>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ID4096"/>
          </a:p>
        </c:txPr>
        <c:crossAx val="662274879"/>
        <c:crosses val="autoZero"/>
        <c:crossBetween val="between"/>
      </c:valAx>
      <c:spPr>
        <a:noFill/>
        <a:ln w="25400">
          <a:noFill/>
        </a:ln>
      </c:spPr>
    </c:plotArea>
    <c:legend>
      <c:legendPos val="r"/>
      <c:layout>
        <c:manualLayout>
          <c:xMode val="edge"/>
          <c:yMode val="edge"/>
          <c:x val="0.79353434724423544"/>
          <c:y val="1.8601818529207111E-2"/>
          <c:w val="0.19939875745061289"/>
          <c:h val="0.95374221485849864"/>
        </c:manualLayout>
      </c:layout>
      <c:overlay val="0"/>
      <c:spPr>
        <a:noFill/>
        <a:ln w="25400">
          <a:noFill/>
        </a:ln>
      </c:spPr>
      <c:txPr>
        <a:bodyPr rot="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Sheet13!$D$2</c:f>
              <c:strCache>
                <c:ptCount val="1"/>
                <c:pt idx="0">
                  <c:v>Kenya</c:v>
                </c:pt>
              </c:strCache>
            </c:strRef>
          </c:tx>
          <c:spPr>
            <a:ln w="28575" cap="rnd">
              <a:solidFill>
                <a:schemeClr val="accent1"/>
              </a:solidFill>
              <a:round/>
            </a:ln>
            <a:effectLst/>
          </c:spPr>
          <c:marker>
            <c:symbol val="none"/>
          </c:marker>
          <c:cat>
            <c:numRef>
              <c:f>Sheet13!$E$1:$BH$1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Sheet13!$E$2:$BH$2</c:f>
              <c:numCache>
                <c:formatCode>General</c:formatCode>
                <c:ptCount val="56"/>
                <c:pt idx="0">
                  <c:v>6.3154948229277803</c:v>
                </c:pt>
                <c:pt idx="1">
                  <c:v>6.273126761322418</c:v>
                </c:pt>
                <c:pt idx="2">
                  <c:v>6.3198105730887004</c:v>
                </c:pt>
                <c:pt idx="3">
                  <c:v>6.3423039825420249</c:v>
                </c:pt>
                <c:pt idx="4">
                  <c:v>6.3701567212081764</c:v>
                </c:pt>
                <c:pt idx="5">
                  <c:v>6.3177330477173328</c:v>
                </c:pt>
                <c:pt idx="6">
                  <c:v>6.4106594553473224</c:v>
                </c:pt>
                <c:pt idx="7">
                  <c:v>6.4031775088139948</c:v>
                </c:pt>
                <c:pt idx="8">
                  <c:v>6.4202085025081477</c:v>
                </c:pt>
                <c:pt idx="9">
                  <c:v>6.4123897653265365</c:v>
                </c:pt>
                <c:pt idx="10">
                  <c:v>6.4505557528253643</c:v>
                </c:pt>
                <c:pt idx="11">
                  <c:v>6.4692184885001165</c:v>
                </c:pt>
                <c:pt idx="12">
                  <c:v>6.56066041301301</c:v>
                </c:pt>
                <c:pt idx="13">
                  <c:v>6.64312146389803</c:v>
                </c:pt>
                <c:pt idx="14">
                  <c:v>6.6929850390414174</c:v>
                </c:pt>
                <c:pt idx="15">
                  <c:v>6.6593454712491962</c:v>
                </c:pt>
                <c:pt idx="16">
                  <c:v>6.632746358663768</c:v>
                </c:pt>
                <c:pt idx="17">
                  <c:v>6.7926770350579844</c:v>
                </c:pt>
                <c:pt idx="18">
                  <c:v>6.8529499211637663</c:v>
                </c:pt>
                <c:pt idx="19">
                  <c:v>6.8975672324886581</c:v>
                </c:pt>
                <c:pt idx="20">
                  <c:v>6.9262560764041776</c:v>
                </c:pt>
                <c:pt idx="21">
                  <c:v>6.7406014628175068</c:v>
                </c:pt>
                <c:pt idx="22">
                  <c:v>6.5785008888860546</c:v>
                </c:pt>
                <c:pt idx="23">
                  <c:v>6.4287641538515814</c:v>
                </c:pt>
                <c:pt idx="24">
                  <c:v>6.391054123751724</c:v>
                </c:pt>
                <c:pt idx="25">
                  <c:v>6.3131985887073157</c:v>
                </c:pt>
                <c:pt idx="26">
                  <c:v>6.4221032712393766</c:v>
                </c:pt>
                <c:pt idx="27">
                  <c:v>6.4572411537515357</c:v>
                </c:pt>
                <c:pt idx="28">
                  <c:v>6.4346914011152005</c:v>
                </c:pt>
                <c:pt idx="29">
                  <c:v>6.3533377369186264</c:v>
                </c:pt>
                <c:pt idx="30">
                  <c:v>6.3175929190379145</c:v>
                </c:pt>
                <c:pt idx="31">
                  <c:v>6.2014556282757329</c:v>
                </c:pt>
                <c:pt idx="32">
                  <c:v>6.1536584413913387</c:v>
                </c:pt>
                <c:pt idx="33">
                  <c:v>5.7431411920789204</c:v>
                </c:pt>
                <c:pt idx="34">
                  <c:v>5.9095425126152943</c:v>
                </c:pt>
                <c:pt idx="35">
                  <c:v>6.0960629133603339</c:v>
                </c:pt>
                <c:pt idx="36">
                  <c:v>6.3375528333827216</c:v>
                </c:pt>
                <c:pt idx="37">
                  <c:v>6.3801759314907942</c:v>
                </c:pt>
                <c:pt idx="38">
                  <c:v>6.4165783002748125</c:v>
                </c:pt>
                <c:pt idx="39">
                  <c:v>6.2879496777344039</c:v>
                </c:pt>
                <c:pt idx="40">
                  <c:v>6.2256354589389424</c:v>
                </c:pt>
                <c:pt idx="41">
                  <c:v>6.1996048727874786</c:v>
                </c:pt>
                <c:pt idx="42">
                  <c:v>6.1710724790238389</c:v>
                </c:pt>
                <c:pt idx="43">
                  <c:v>6.250803076176525</c:v>
                </c:pt>
                <c:pt idx="44">
                  <c:v>6.274466464607829</c:v>
                </c:pt>
                <c:pt idx="45">
                  <c:v>6.3686889460877554</c:v>
                </c:pt>
                <c:pt idx="46">
                  <c:v>6.6330829734523187</c:v>
                </c:pt>
                <c:pt idx="47">
                  <c:v>6.7936488598535227</c:v>
                </c:pt>
                <c:pt idx="48">
                  <c:v>6.8640644848430759</c:v>
                </c:pt>
                <c:pt idx="49">
                  <c:v>6.8609333774280836</c:v>
                </c:pt>
                <c:pt idx="50">
                  <c:v>6.89957243579659</c:v>
                </c:pt>
                <c:pt idx="51">
                  <c:v>6.900116783501776</c:v>
                </c:pt>
                <c:pt idx="52">
                  <c:v>7.0387443471350863</c:v>
                </c:pt>
                <c:pt idx="53">
                  <c:v>7.0850239883467552</c:v>
                </c:pt>
                <c:pt idx="54">
                  <c:v>7.1490089248256998</c:v>
                </c:pt>
                <c:pt idx="55">
                  <c:v>7.1442970678400082</c:v>
                </c:pt>
              </c:numCache>
            </c:numRef>
          </c:val>
          <c:smooth val="0"/>
          <c:extLst>
            <c:ext xmlns:c16="http://schemas.microsoft.com/office/drawing/2014/chart" uri="{C3380CC4-5D6E-409C-BE32-E72D297353CC}">
              <c16:uniqueId val="{00000000-E362-48A5-A021-06A866522DA8}"/>
            </c:ext>
          </c:extLst>
        </c:ser>
        <c:dLbls>
          <c:showLegendKey val="0"/>
          <c:showVal val="0"/>
          <c:showCatName val="0"/>
          <c:showSerName val="0"/>
          <c:showPercent val="0"/>
          <c:showBubbleSize val="0"/>
        </c:dLbls>
        <c:smooth val="0"/>
        <c:axId val="154471656"/>
        <c:axId val="154472048"/>
      </c:lineChart>
      <c:catAx>
        <c:axId val="15447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2048"/>
        <c:crosses val="autoZero"/>
        <c:auto val="1"/>
        <c:lblAlgn val="ctr"/>
        <c:lblOffset val="100"/>
        <c:noMultiLvlLbl val="0"/>
      </c:catAx>
      <c:valAx>
        <c:axId val="15447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1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Sheet14!$D$2</c:f>
              <c:strCache>
                <c:ptCount val="1"/>
                <c:pt idx="0">
                  <c:v>Morocco</c:v>
                </c:pt>
              </c:strCache>
            </c:strRef>
          </c:tx>
          <c:spPr>
            <a:ln w="28575" cap="rnd">
              <a:solidFill>
                <a:schemeClr val="accent1"/>
              </a:solidFill>
              <a:round/>
            </a:ln>
            <a:effectLst/>
          </c:spPr>
          <c:marker>
            <c:symbol val="none"/>
          </c:marker>
          <c:cat>
            <c:numRef>
              <c:f>Sheet14!$E$1:$BH$1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Sheet14!$E$2:$BH$2</c:f>
              <c:numCache>
                <c:formatCode>General</c:formatCode>
                <c:ptCount val="56"/>
                <c:pt idx="0">
                  <c:v>6.8391341791881786</c:v>
                </c:pt>
                <c:pt idx="1">
                  <c:v>6.7892164991502257</c:v>
                </c:pt>
                <c:pt idx="2">
                  <c:v>6.9076685270573339</c:v>
                </c:pt>
                <c:pt idx="3">
                  <c:v>6.9778664997597932</c:v>
                </c:pt>
                <c:pt idx="4">
                  <c:v>6.9864404525556587</c:v>
                </c:pt>
                <c:pt idx="5">
                  <c:v>6.992622592344337</c:v>
                </c:pt>
                <c:pt idx="6">
                  <c:v>6.913508075718318</c:v>
                </c:pt>
                <c:pt idx="7">
                  <c:v>6.9150929647175694</c:v>
                </c:pt>
                <c:pt idx="8">
                  <c:v>6.9198087264743355</c:v>
                </c:pt>
                <c:pt idx="9">
                  <c:v>6.9584072035543203</c:v>
                </c:pt>
                <c:pt idx="10">
                  <c:v>6.9944615370842378</c:v>
                </c:pt>
                <c:pt idx="11">
                  <c:v>7.0198397106887978</c:v>
                </c:pt>
                <c:pt idx="12">
                  <c:v>7.1090163554625914</c:v>
                </c:pt>
                <c:pt idx="13">
                  <c:v>7.2424010351505048</c:v>
                </c:pt>
                <c:pt idx="14">
                  <c:v>7.3417814994727344</c:v>
                </c:pt>
                <c:pt idx="15">
                  <c:v>7.3885748635394197</c:v>
                </c:pt>
                <c:pt idx="16">
                  <c:v>7.3766625792546776</c:v>
                </c:pt>
                <c:pt idx="17">
                  <c:v>7.4349698204719354</c:v>
                </c:pt>
                <c:pt idx="18">
                  <c:v>7.5233630146190524</c:v>
                </c:pt>
                <c:pt idx="19">
                  <c:v>7.603537363836451</c:v>
                </c:pt>
                <c:pt idx="20">
                  <c:v>7.8041663822808243</c:v>
                </c:pt>
                <c:pt idx="21">
                  <c:v>7.4902530210967813</c:v>
                </c:pt>
                <c:pt idx="22">
                  <c:v>7.4001975325738565</c:v>
                </c:pt>
                <c:pt idx="23">
                  <c:v>7.2524302304335952</c:v>
                </c:pt>
                <c:pt idx="24">
                  <c:v>7.1022753093979727</c:v>
                </c:pt>
                <c:pt idx="25">
                  <c:v>7.0594547280031321</c:v>
                </c:pt>
                <c:pt idx="26">
                  <c:v>7.2789956280652817</c:v>
                </c:pt>
                <c:pt idx="27">
                  <c:v>7.3451094701257169</c:v>
                </c:pt>
                <c:pt idx="28">
                  <c:v>7.4573370686882239</c:v>
                </c:pt>
                <c:pt idx="29">
                  <c:v>7.4234240256741586</c:v>
                </c:pt>
                <c:pt idx="30">
                  <c:v>7.5054108007611919</c:v>
                </c:pt>
                <c:pt idx="31">
                  <c:v>7.5217126474506761</c:v>
                </c:pt>
                <c:pt idx="32">
                  <c:v>7.5244676988556805</c:v>
                </c:pt>
                <c:pt idx="33">
                  <c:v>7.4207462943087172</c:v>
                </c:pt>
                <c:pt idx="34">
                  <c:v>7.500776119284061</c:v>
                </c:pt>
                <c:pt idx="35">
                  <c:v>7.5565032224543982</c:v>
                </c:pt>
                <c:pt idx="36">
                  <c:v>7.6244471691848101</c:v>
                </c:pt>
                <c:pt idx="37">
                  <c:v>7.4961376675813352</c:v>
                </c:pt>
                <c:pt idx="38">
                  <c:v>7.5381035072461371</c:v>
                </c:pt>
                <c:pt idx="39">
                  <c:v>7.5065397764143071</c:v>
                </c:pt>
                <c:pt idx="40">
                  <c:v>7.4035242004525061</c:v>
                </c:pt>
                <c:pt idx="41">
                  <c:v>7.3854554960663448</c:v>
                </c:pt>
                <c:pt idx="42">
                  <c:v>7.4278357242119304</c:v>
                </c:pt>
                <c:pt idx="43">
                  <c:v>7.6071594311529065</c:v>
                </c:pt>
                <c:pt idx="44">
                  <c:v>7.7055445711257136</c:v>
                </c:pt>
                <c:pt idx="45">
                  <c:v>7.7081188261620808</c:v>
                </c:pt>
                <c:pt idx="46">
                  <c:v>7.7635431454240198</c:v>
                </c:pt>
                <c:pt idx="47">
                  <c:v>7.8675613450077373</c:v>
                </c:pt>
                <c:pt idx="48">
                  <c:v>7.9942217271258622</c:v>
                </c:pt>
                <c:pt idx="49">
                  <c:v>7.9790212318962634</c:v>
                </c:pt>
                <c:pt idx="50">
                  <c:v>7.9577630811513789</c:v>
                </c:pt>
                <c:pt idx="51">
                  <c:v>8.0078571255567752</c:v>
                </c:pt>
                <c:pt idx="52">
                  <c:v>7.9445465301563543</c:v>
                </c:pt>
                <c:pt idx="53">
                  <c:v>7.9978174224575351</c:v>
                </c:pt>
                <c:pt idx="54">
                  <c:v>7.994257421878169</c:v>
                </c:pt>
                <c:pt idx="55">
                  <c:v>7.8817639832460582</c:v>
                </c:pt>
              </c:numCache>
            </c:numRef>
          </c:val>
          <c:smooth val="0"/>
          <c:extLst>
            <c:ext xmlns:c16="http://schemas.microsoft.com/office/drawing/2014/chart" uri="{C3380CC4-5D6E-409C-BE32-E72D297353CC}">
              <c16:uniqueId val="{00000000-9754-4551-B16E-F39E45E882EC}"/>
            </c:ext>
          </c:extLst>
        </c:ser>
        <c:dLbls>
          <c:showLegendKey val="0"/>
          <c:showVal val="0"/>
          <c:showCatName val="0"/>
          <c:showSerName val="0"/>
          <c:showPercent val="0"/>
          <c:showBubbleSize val="0"/>
        </c:dLbls>
        <c:smooth val="0"/>
        <c:axId val="154472832"/>
        <c:axId val="154473224"/>
      </c:lineChart>
      <c:catAx>
        <c:axId val="15447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3224"/>
        <c:crosses val="autoZero"/>
        <c:auto val="1"/>
        <c:lblAlgn val="ctr"/>
        <c:lblOffset val="100"/>
        <c:noMultiLvlLbl val="0"/>
      </c:catAx>
      <c:valAx>
        <c:axId val="154473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Sheet15!$D$2</c:f>
              <c:strCache>
                <c:ptCount val="1"/>
                <c:pt idx="0">
                  <c:v>Mexico</c:v>
                </c:pt>
              </c:strCache>
            </c:strRef>
          </c:tx>
          <c:spPr>
            <a:ln w="28575" cap="rnd">
              <a:solidFill>
                <a:schemeClr val="accent1"/>
              </a:solidFill>
              <a:round/>
            </a:ln>
            <a:effectLst/>
          </c:spPr>
          <c:marker>
            <c:symbol val="none"/>
          </c:marker>
          <c:cat>
            <c:numRef>
              <c:f>Sheet15!$E$1:$BH$1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Sheet15!$E$2:$BH$2</c:f>
              <c:numCache>
                <c:formatCode>General</c:formatCode>
                <c:ptCount val="56"/>
                <c:pt idx="0">
                  <c:v>7.5692550564855461</c:v>
                </c:pt>
                <c:pt idx="1">
                  <c:v>7.6051180121246782</c:v>
                </c:pt>
                <c:pt idx="2">
                  <c:v>7.6340622817352601</c:v>
                </c:pt>
                <c:pt idx="3">
                  <c:v>7.6987704507588974</c:v>
                </c:pt>
                <c:pt idx="4">
                  <c:v>7.8225247029092024</c:v>
                </c:pt>
                <c:pt idx="5">
                  <c:v>7.8566241565385111</c:v>
                </c:pt>
                <c:pt idx="6">
                  <c:v>7.9061546841034289</c:v>
                </c:pt>
                <c:pt idx="7">
                  <c:v>7.93202483019477</c:v>
                </c:pt>
                <c:pt idx="8">
                  <c:v>7.9593655750114758</c:v>
                </c:pt>
                <c:pt idx="9">
                  <c:v>7.9821352969964261</c:v>
                </c:pt>
                <c:pt idx="10">
                  <c:v>8.0178763750687292</c:v>
                </c:pt>
                <c:pt idx="11">
                  <c:v>8.0343795077560429</c:v>
                </c:pt>
                <c:pt idx="12">
                  <c:v>8.1016640083489992</c:v>
                </c:pt>
                <c:pt idx="13">
                  <c:v>8.2183283877778113</c:v>
                </c:pt>
                <c:pt idx="14">
                  <c:v>8.3653326328638791</c:v>
                </c:pt>
                <c:pt idx="15">
                  <c:v>8.4480914491415806</c:v>
                </c:pt>
                <c:pt idx="16">
                  <c:v>8.3778722337273468</c:v>
                </c:pt>
                <c:pt idx="17">
                  <c:v>8.2063181332553512</c:v>
                </c:pt>
                <c:pt idx="18">
                  <c:v>8.3380042817103455</c:v>
                </c:pt>
                <c:pt idx="19">
                  <c:v>8.5056334957533828</c:v>
                </c:pt>
                <c:pt idx="20">
                  <c:v>8.7631426036451678</c:v>
                </c:pt>
                <c:pt idx="21">
                  <c:v>8.9028879366951799</c:v>
                </c:pt>
                <c:pt idx="22">
                  <c:v>8.4560930672096024</c:v>
                </c:pt>
                <c:pt idx="23">
                  <c:v>8.2413544131664374</c:v>
                </c:pt>
                <c:pt idx="24">
                  <c:v>8.3506336917466282</c:v>
                </c:pt>
                <c:pt idx="25">
                  <c:v>8.3473221450287181</c:v>
                </c:pt>
                <c:pt idx="26">
                  <c:v>7.9523678648989664</c:v>
                </c:pt>
                <c:pt idx="27">
                  <c:v>7.9870214275049261</c:v>
                </c:pt>
                <c:pt idx="28">
                  <c:v>8.1990640733721651</c:v>
                </c:pt>
                <c:pt idx="29">
                  <c:v>8.337507003878347</c:v>
                </c:pt>
                <c:pt idx="30">
                  <c:v>8.4450143871437025</c:v>
                </c:pt>
                <c:pt idx="31">
                  <c:v>8.5719628219475545</c:v>
                </c:pt>
                <c:pt idx="32">
                  <c:v>8.6746846448469377</c:v>
                </c:pt>
                <c:pt idx="33">
                  <c:v>8.9578473642390168</c:v>
                </c:pt>
                <c:pt idx="34">
                  <c:v>8.9627336343242234</c:v>
                </c:pt>
                <c:pt idx="35">
                  <c:v>8.4954752532185474</c:v>
                </c:pt>
                <c:pt idx="36">
                  <c:v>8.6038862344583737</c:v>
                </c:pt>
                <c:pt idx="37">
                  <c:v>8.7589321173978156</c:v>
                </c:pt>
                <c:pt idx="38">
                  <c:v>8.7745415205675936</c:v>
                </c:pt>
                <c:pt idx="39">
                  <c:v>8.8865598157464056</c:v>
                </c:pt>
                <c:pt idx="40">
                  <c:v>9.0142941192858661</c:v>
                </c:pt>
                <c:pt idx="41">
                  <c:v>9.0362577044043864</c:v>
                </c:pt>
                <c:pt idx="42">
                  <c:v>9.0312546735080712</c:v>
                </c:pt>
                <c:pt idx="43">
                  <c:v>8.9603022499517131</c:v>
                </c:pt>
                <c:pt idx="44">
                  <c:v>8.9973041272178129</c:v>
                </c:pt>
                <c:pt idx="45">
                  <c:v>9.0695104041846779</c:v>
                </c:pt>
                <c:pt idx="46">
                  <c:v>9.1325980619423888</c:v>
                </c:pt>
                <c:pt idx="47">
                  <c:v>9.1685744389595296</c:v>
                </c:pt>
                <c:pt idx="48">
                  <c:v>9.1869888159928923</c:v>
                </c:pt>
                <c:pt idx="49">
                  <c:v>8.9560645164969195</c:v>
                </c:pt>
                <c:pt idx="50">
                  <c:v>9.0894706208102978</c:v>
                </c:pt>
                <c:pt idx="51">
                  <c:v>9.1625616924145632</c:v>
                </c:pt>
                <c:pt idx="52">
                  <c:v>9.1433097396846303</c:v>
                </c:pt>
                <c:pt idx="53">
                  <c:v>9.1753003854472723</c:v>
                </c:pt>
                <c:pt idx="54">
                  <c:v>9.1726197579958946</c:v>
                </c:pt>
                <c:pt idx="55">
                  <c:v>9.022381091409196</c:v>
                </c:pt>
              </c:numCache>
            </c:numRef>
          </c:val>
          <c:smooth val="0"/>
          <c:extLst>
            <c:ext xmlns:c16="http://schemas.microsoft.com/office/drawing/2014/chart" uri="{C3380CC4-5D6E-409C-BE32-E72D297353CC}">
              <c16:uniqueId val="{00000000-48DD-4023-BD2A-8343BEC6E402}"/>
            </c:ext>
          </c:extLst>
        </c:ser>
        <c:dLbls>
          <c:showLegendKey val="0"/>
          <c:showVal val="0"/>
          <c:showCatName val="0"/>
          <c:showSerName val="0"/>
          <c:showPercent val="0"/>
          <c:showBubbleSize val="0"/>
        </c:dLbls>
        <c:smooth val="0"/>
        <c:axId val="154474008"/>
        <c:axId val="154474400"/>
      </c:lineChart>
      <c:catAx>
        <c:axId val="15447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4400"/>
        <c:crosses val="autoZero"/>
        <c:auto val="1"/>
        <c:lblAlgn val="ctr"/>
        <c:lblOffset val="100"/>
        <c:noMultiLvlLbl val="0"/>
      </c:catAx>
      <c:valAx>
        <c:axId val="15447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4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Sheet16!$D$2</c:f>
              <c:strCache>
                <c:ptCount val="1"/>
                <c:pt idx="0">
                  <c:v>Malaysia</c:v>
                </c:pt>
              </c:strCache>
            </c:strRef>
          </c:tx>
          <c:spPr>
            <a:ln w="28575" cap="rnd">
              <a:solidFill>
                <a:schemeClr val="accent1"/>
              </a:solidFill>
              <a:round/>
            </a:ln>
            <a:effectLst/>
          </c:spPr>
          <c:marker>
            <c:symbol val="none"/>
          </c:marker>
          <c:cat>
            <c:numRef>
              <c:f>Sheet16!$E$1:$BH$1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Sheet16!$E$2:$BH$2</c:f>
              <c:numCache>
                <c:formatCode>General</c:formatCode>
                <c:ptCount val="56"/>
                <c:pt idx="0">
                  <c:v>7.1931543600978323</c:v>
                </c:pt>
                <c:pt idx="1">
                  <c:v>7.1398557591324474</c:v>
                </c:pt>
                <c:pt idx="2">
                  <c:v>7.1457199075526212</c:v>
                </c:pt>
                <c:pt idx="3">
                  <c:v>7.328738583750491</c:v>
                </c:pt>
                <c:pt idx="4">
                  <c:v>7.3456961850242806</c:v>
                </c:pt>
                <c:pt idx="5">
                  <c:v>7.3969496459750754</c:v>
                </c:pt>
                <c:pt idx="6">
                  <c:v>7.4015020866574233</c:v>
                </c:pt>
                <c:pt idx="7">
                  <c:v>7.3579758516399201</c:v>
                </c:pt>
                <c:pt idx="8">
                  <c:v>7.3328621403398131</c:v>
                </c:pt>
                <c:pt idx="9">
                  <c:v>7.3549201260011632</c:v>
                </c:pt>
                <c:pt idx="10">
                  <c:v>7.3611797095878533</c:v>
                </c:pt>
                <c:pt idx="11">
                  <c:v>7.3807313423848839</c:v>
                </c:pt>
                <c:pt idx="12">
                  <c:v>7.4862606594081162</c:v>
                </c:pt>
                <c:pt idx="13">
                  <c:v>7.8273285588560837</c:v>
                </c:pt>
                <c:pt idx="14">
                  <c:v>7.9318757372436401</c:v>
                </c:pt>
                <c:pt idx="15">
                  <c:v>7.7988179720254571</c:v>
                </c:pt>
                <c:pt idx="16">
                  <c:v>7.8948256802716452</c:v>
                </c:pt>
                <c:pt idx="17">
                  <c:v>7.9849017532907034</c:v>
                </c:pt>
                <c:pt idx="18">
                  <c:v>8.1131663019653768</c:v>
                </c:pt>
                <c:pt idx="19">
                  <c:v>8.2703141985040318</c:v>
                </c:pt>
                <c:pt idx="20">
                  <c:v>8.3034126897751044</c:v>
                </c:pt>
                <c:pt idx="21">
                  <c:v>8.2102998522492872</c:v>
                </c:pt>
                <c:pt idx="22">
                  <c:v>8.1943078212887777</c:v>
                </c:pt>
                <c:pt idx="23">
                  <c:v>8.2536882330343673</c:v>
                </c:pt>
                <c:pt idx="24">
                  <c:v>8.3039663173372595</c:v>
                </c:pt>
                <c:pt idx="25">
                  <c:v>8.1604781249246177</c:v>
                </c:pt>
                <c:pt idx="26">
                  <c:v>7.9941552996024763</c:v>
                </c:pt>
                <c:pt idx="27">
                  <c:v>8.0884165167138313</c:v>
                </c:pt>
                <c:pt idx="28">
                  <c:v>8.1162853461170048</c:v>
                </c:pt>
                <c:pt idx="29">
                  <c:v>8.1457909625476983</c:v>
                </c:pt>
                <c:pt idx="30">
                  <c:v>8.2064674717285673</c:v>
                </c:pt>
                <c:pt idx="31">
                  <c:v>8.2566971471305983</c:v>
                </c:pt>
                <c:pt idx="32">
                  <c:v>8.3936884451669371</c:v>
                </c:pt>
                <c:pt idx="33">
                  <c:v>8.4674215555404526</c:v>
                </c:pt>
                <c:pt idx="34">
                  <c:v>8.528429107200612</c:v>
                </c:pt>
                <c:pt idx="35">
                  <c:v>8.6572194845565384</c:v>
                </c:pt>
                <c:pt idx="36">
                  <c:v>8.7419866952864531</c:v>
                </c:pt>
                <c:pt idx="37">
                  <c:v>8.6911422869999271</c:v>
                </c:pt>
                <c:pt idx="38">
                  <c:v>8.329210779227834</c:v>
                </c:pt>
                <c:pt idx="39">
                  <c:v>8.3824767057614729</c:v>
                </c:pt>
                <c:pt idx="40">
                  <c:v>8.5071529251452915</c:v>
                </c:pt>
                <c:pt idx="41">
                  <c:v>8.4527051528711539</c:v>
                </c:pt>
                <c:pt idx="42">
                  <c:v>8.5008752292339178</c:v>
                </c:pt>
                <c:pt idx="43">
                  <c:v>8.5508870666674266</c:v>
                </c:pt>
                <c:pt idx="44">
                  <c:v>8.6293219615784231</c:v>
                </c:pt>
                <c:pt idx="45">
                  <c:v>8.7197606234683533</c:v>
                </c:pt>
                <c:pt idx="46">
                  <c:v>8.7968415942706653</c:v>
                </c:pt>
                <c:pt idx="47">
                  <c:v>8.9266020493130895</c:v>
                </c:pt>
                <c:pt idx="48">
                  <c:v>9.0659488161280599</c:v>
                </c:pt>
                <c:pt idx="49">
                  <c:v>8.9094127611596914</c:v>
                </c:pt>
                <c:pt idx="50">
                  <c:v>9.1126206704204247</c:v>
                </c:pt>
                <c:pt idx="51">
                  <c:v>9.2317903517650013</c:v>
                </c:pt>
                <c:pt idx="52">
                  <c:v>9.2518165071224221</c:v>
                </c:pt>
                <c:pt idx="53">
                  <c:v>9.2483385989778277</c:v>
                </c:pt>
                <c:pt idx="54">
                  <c:v>9.2606248773133402</c:v>
                </c:pt>
                <c:pt idx="55">
                  <c:v>9.1037436167599619</c:v>
                </c:pt>
              </c:numCache>
            </c:numRef>
          </c:val>
          <c:smooth val="0"/>
          <c:extLst>
            <c:ext xmlns:c16="http://schemas.microsoft.com/office/drawing/2014/chart" uri="{C3380CC4-5D6E-409C-BE32-E72D297353CC}">
              <c16:uniqueId val="{00000000-B802-4D92-BB8B-4F9CB9A9818D}"/>
            </c:ext>
          </c:extLst>
        </c:ser>
        <c:dLbls>
          <c:showLegendKey val="0"/>
          <c:showVal val="0"/>
          <c:showCatName val="0"/>
          <c:showSerName val="0"/>
          <c:showPercent val="0"/>
          <c:showBubbleSize val="0"/>
        </c:dLbls>
        <c:smooth val="0"/>
        <c:axId val="155024040"/>
        <c:axId val="155024432"/>
      </c:lineChart>
      <c:catAx>
        <c:axId val="15502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4432"/>
        <c:crosses val="autoZero"/>
        <c:auto val="1"/>
        <c:lblAlgn val="ctr"/>
        <c:lblOffset val="100"/>
        <c:noMultiLvlLbl val="0"/>
      </c:catAx>
      <c:valAx>
        <c:axId val="15502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4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Sheet17!$D$2</c:f>
              <c:strCache>
                <c:ptCount val="1"/>
                <c:pt idx="0">
                  <c:v>Pakistan</c:v>
                </c:pt>
              </c:strCache>
            </c:strRef>
          </c:tx>
          <c:spPr>
            <a:ln w="28575" cap="rnd">
              <a:solidFill>
                <a:schemeClr val="accent1"/>
              </a:solidFill>
              <a:round/>
            </a:ln>
            <a:effectLst/>
          </c:spPr>
          <c:marker>
            <c:symbol val="none"/>
          </c:marker>
          <c:cat>
            <c:numRef>
              <c:f>Sheet17!$E$1:$BH$1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Sheet17!$E$2:$BH$2</c:f>
              <c:numCache>
                <c:formatCode>General</c:formatCode>
                <c:ptCount val="56"/>
                <c:pt idx="0">
                  <c:v>6.1476892473851423</c:v>
                </c:pt>
                <c:pt idx="1">
                  <c:v>6.2002024515468168</c:v>
                </c:pt>
                <c:pt idx="2">
                  <c:v>6.2065451022617397</c:v>
                </c:pt>
                <c:pt idx="3">
                  <c:v>6.2408914329100869</c:v>
                </c:pt>
                <c:pt idx="4">
                  <c:v>6.3227112622078669</c:v>
                </c:pt>
                <c:pt idx="5">
                  <c:v>6.4151043049610301</c:v>
                </c:pt>
                <c:pt idx="6">
                  <c:v>6.4546994663820136</c:v>
                </c:pt>
                <c:pt idx="7">
                  <c:v>6.5325513916660007</c:v>
                </c:pt>
                <c:pt idx="8">
                  <c:v>6.5517276740528878</c:v>
                </c:pt>
                <c:pt idx="9">
                  <c:v>6.5413911079902887</c:v>
                </c:pt>
                <c:pt idx="10">
                  <c:v>6.6422109609362145</c:v>
                </c:pt>
                <c:pt idx="11">
                  <c:v>6.6213330764540741</c:v>
                </c:pt>
                <c:pt idx="12">
                  <c:v>6.4216168050492142</c:v>
                </c:pt>
                <c:pt idx="13">
                  <c:v>5.9544548371830359</c:v>
                </c:pt>
                <c:pt idx="14">
                  <c:v>6.1673023383354746</c:v>
                </c:pt>
                <c:pt idx="15">
                  <c:v>6.306249769179475</c:v>
                </c:pt>
                <c:pt idx="16">
                  <c:v>6.3852345724544097</c:v>
                </c:pt>
                <c:pt idx="17">
                  <c:v>6.4202618456350402</c:v>
                </c:pt>
                <c:pt idx="18">
                  <c:v>6.4850897952091531</c:v>
                </c:pt>
                <c:pt idx="19">
                  <c:v>6.4745713901720574</c:v>
                </c:pt>
                <c:pt idx="20">
                  <c:v>6.5397475310971673</c:v>
                </c:pt>
                <c:pt idx="21">
                  <c:v>6.5882362322254</c:v>
                </c:pt>
                <c:pt idx="22">
                  <c:v>6.5840217644410419</c:v>
                </c:pt>
                <c:pt idx="23">
                  <c:v>6.4433625436419089</c:v>
                </c:pt>
                <c:pt idx="24">
                  <c:v>6.4574808038743834</c:v>
                </c:pt>
                <c:pt idx="25">
                  <c:v>6.3928753076950606</c:v>
                </c:pt>
                <c:pt idx="26">
                  <c:v>6.3643519211228581</c:v>
                </c:pt>
                <c:pt idx="27">
                  <c:v>6.3516997766274201</c:v>
                </c:pt>
                <c:pt idx="28">
                  <c:v>6.428898683604233</c:v>
                </c:pt>
                <c:pt idx="29">
                  <c:v>6.403748539947232</c:v>
                </c:pt>
                <c:pt idx="30">
                  <c:v>6.3344080182333427</c:v>
                </c:pt>
                <c:pt idx="31">
                  <c:v>6.4014413380520025</c:v>
                </c:pt>
                <c:pt idx="32">
                  <c:v>6.4199981489009295</c:v>
                </c:pt>
                <c:pt idx="33">
                  <c:v>6.4275489981065901</c:v>
                </c:pt>
                <c:pt idx="34">
                  <c:v>6.3892635473686346</c:v>
                </c:pt>
                <c:pt idx="35">
                  <c:v>6.4992267727298181</c:v>
                </c:pt>
                <c:pt idx="36">
                  <c:v>6.4994954467899904</c:v>
                </c:pt>
                <c:pt idx="37">
                  <c:v>6.4436847661699233</c:v>
                </c:pt>
                <c:pt idx="38">
                  <c:v>6.4047274906766756</c:v>
                </c:pt>
                <c:pt idx="39">
                  <c:v>6.3784942855319917</c:v>
                </c:pt>
                <c:pt idx="40">
                  <c:v>6.4940740562412467</c:v>
                </c:pt>
                <c:pt idx="41">
                  <c:v>6.4273870800382316</c:v>
                </c:pt>
                <c:pt idx="42">
                  <c:v>6.3911730109328708</c:v>
                </c:pt>
                <c:pt idx="43">
                  <c:v>6.4918511996619355</c:v>
                </c:pt>
                <c:pt idx="44">
                  <c:v>6.6074020654810166</c:v>
                </c:pt>
                <c:pt idx="45">
                  <c:v>6.6665914523797634</c:v>
                </c:pt>
                <c:pt idx="46">
                  <c:v>6.8418480054490693</c:v>
                </c:pt>
                <c:pt idx="47">
                  <c:v>6.899580856943774</c:v>
                </c:pt>
                <c:pt idx="48">
                  <c:v>6.9693714842794403</c:v>
                </c:pt>
                <c:pt idx="49">
                  <c:v>6.9296464073749453</c:v>
                </c:pt>
                <c:pt idx="50">
                  <c:v>6.9501442420023389</c:v>
                </c:pt>
                <c:pt idx="51">
                  <c:v>7.0942105080979116</c:v>
                </c:pt>
                <c:pt idx="52">
                  <c:v>7.1040601238949206</c:v>
                </c:pt>
                <c:pt idx="53">
                  <c:v>7.0968479253117236</c:v>
                </c:pt>
                <c:pt idx="54">
                  <c:v>7.1133511599361166</c:v>
                </c:pt>
                <c:pt idx="55">
                  <c:v>7.1855518617996497</c:v>
                </c:pt>
              </c:numCache>
            </c:numRef>
          </c:val>
          <c:smooth val="0"/>
          <c:extLst>
            <c:ext xmlns:c16="http://schemas.microsoft.com/office/drawing/2014/chart" uri="{C3380CC4-5D6E-409C-BE32-E72D297353CC}">
              <c16:uniqueId val="{00000000-582C-4D9F-8C0F-B2BE58A0357E}"/>
            </c:ext>
          </c:extLst>
        </c:ser>
        <c:dLbls>
          <c:showLegendKey val="0"/>
          <c:showVal val="0"/>
          <c:showCatName val="0"/>
          <c:showSerName val="0"/>
          <c:showPercent val="0"/>
          <c:showBubbleSize val="0"/>
        </c:dLbls>
        <c:smooth val="0"/>
        <c:axId val="155025216"/>
        <c:axId val="155025608"/>
      </c:lineChart>
      <c:catAx>
        <c:axId val="15502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5608"/>
        <c:crosses val="autoZero"/>
        <c:auto val="1"/>
        <c:lblAlgn val="ctr"/>
        <c:lblOffset val="100"/>
        <c:noMultiLvlLbl val="0"/>
      </c:catAx>
      <c:valAx>
        <c:axId val="155025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Sheet18!$D$2</c:f>
              <c:strCache>
                <c:ptCount val="1"/>
                <c:pt idx="0">
                  <c:v>Peru</c:v>
                </c:pt>
              </c:strCache>
            </c:strRef>
          </c:tx>
          <c:spPr>
            <a:ln w="28575" cap="rnd">
              <a:solidFill>
                <a:schemeClr val="accent1"/>
              </a:solidFill>
              <a:round/>
            </a:ln>
            <a:effectLst/>
          </c:spPr>
          <c:marker>
            <c:symbol val="none"/>
          </c:marker>
          <c:cat>
            <c:numRef>
              <c:f>Sheet18!$E$1:$BH$1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Sheet18!$E$2:$BH$2</c:f>
              <c:numCache>
                <c:formatCode>General</c:formatCode>
                <c:ptCount val="56"/>
                <c:pt idx="0">
                  <c:v>7.2780819453628256</c:v>
                </c:pt>
                <c:pt idx="1">
                  <c:v>7.3563229253679836</c:v>
                </c:pt>
                <c:pt idx="2">
                  <c:v>7.4406545999284806</c:v>
                </c:pt>
                <c:pt idx="3">
                  <c:v>7.4923534082173262</c:v>
                </c:pt>
                <c:pt idx="4">
                  <c:v>7.6392615701685731</c:v>
                </c:pt>
                <c:pt idx="5">
                  <c:v>7.7622005869832238</c:v>
                </c:pt>
                <c:pt idx="6">
                  <c:v>7.8735387535087655</c:v>
                </c:pt>
                <c:pt idx="7">
                  <c:v>7.8290942520986002</c:v>
                </c:pt>
                <c:pt idx="8">
                  <c:v>7.6800099195474276</c:v>
                </c:pt>
                <c:pt idx="9">
                  <c:v>7.7168224232475833</c:v>
                </c:pt>
                <c:pt idx="10">
                  <c:v>7.8139648558568382</c:v>
                </c:pt>
                <c:pt idx="11">
                  <c:v>7.8467448432969968</c:v>
                </c:pt>
                <c:pt idx="12">
                  <c:v>7.880907230175815</c:v>
                </c:pt>
                <c:pt idx="13">
                  <c:v>7.9809374296803002</c:v>
                </c:pt>
                <c:pt idx="14">
                  <c:v>8.100113373685021</c:v>
                </c:pt>
                <c:pt idx="15">
                  <c:v>8.1821867202409706</c:v>
                </c:pt>
                <c:pt idx="16">
                  <c:v>8.0455432838903356</c:v>
                </c:pt>
                <c:pt idx="17">
                  <c:v>7.8718739912636959</c:v>
                </c:pt>
                <c:pt idx="18">
                  <c:v>7.6205848830347502</c:v>
                </c:pt>
                <c:pt idx="19">
                  <c:v>7.7601484772675082</c:v>
                </c:pt>
                <c:pt idx="20">
                  <c:v>7.7760109227669449</c:v>
                </c:pt>
                <c:pt idx="21">
                  <c:v>7.8392665741646681</c:v>
                </c:pt>
                <c:pt idx="22">
                  <c:v>7.7616691502274469</c:v>
                </c:pt>
                <c:pt idx="23">
                  <c:v>7.4711019304549104</c:v>
                </c:pt>
                <c:pt idx="24">
                  <c:v>7.4275137084112606</c:v>
                </c:pt>
                <c:pt idx="25">
                  <c:v>7.311403577277658</c:v>
                </c:pt>
                <c:pt idx="26">
                  <c:v>7.1864864066434126</c:v>
                </c:pt>
                <c:pt idx="27">
                  <c:v>7.444815099021632</c:v>
                </c:pt>
                <c:pt idx="28">
                  <c:v>7.094927452777382</c:v>
                </c:pt>
                <c:pt idx="29">
                  <c:v>7.4116445895592653</c:v>
                </c:pt>
                <c:pt idx="30">
                  <c:v>7.5143849149451372</c:v>
                </c:pt>
                <c:pt idx="31">
                  <c:v>7.7331225237236065</c:v>
                </c:pt>
                <c:pt idx="32">
                  <c:v>7.7318597010586183</c:v>
                </c:pt>
                <c:pt idx="33">
                  <c:v>7.6613462438402387</c:v>
                </c:pt>
                <c:pt idx="34">
                  <c:v>7.8658768155755272</c:v>
                </c:pt>
                <c:pt idx="35">
                  <c:v>7.9997713678230111</c:v>
                </c:pt>
                <c:pt idx="36">
                  <c:v>8.0008185749702072</c:v>
                </c:pt>
                <c:pt idx="37">
                  <c:v>8.0192365048044518</c:v>
                </c:pt>
                <c:pt idx="38">
                  <c:v>7.9469830135269524</c:v>
                </c:pt>
                <c:pt idx="39">
                  <c:v>7.8169031995505938</c:v>
                </c:pt>
                <c:pt idx="40">
                  <c:v>7.8112257475178195</c:v>
                </c:pt>
                <c:pt idx="41">
                  <c:v>7.7809114518009945</c:v>
                </c:pt>
                <c:pt idx="42">
                  <c:v>7.8042663771044909</c:v>
                </c:pt>
                <c:pt idx="43">
                  <c:v>7.8416477784300884</c:v>
                </c:pt>
                <c:pt idx="44">
                  <c:v>7.9304121466479529</c:v>
                </c:pt>
                <c:pt idx="45">
                  <c:v>8.0167499557337862</c:v>
                </c:pt>
                <c:pt idx="46">
                  <c:v>8.1273555900259797</c:v>
                </c:pt>
                <c:pt idx="47">
                  <c:v>8.2309281243828529</c:v>
                </c:pt>
                <c:pt idx="48">
                  <c:v>8.3646541781389629</c:v>
                </c:pt>
                <c:pt idx="49">
                  <c:v>8.3468716181102867</c:v>
                </c:pt>
                <c:pt idx="50">
                  <c:v>8.521434060922255</c:v>
                </c:pt>
                <c:pt idx="51">
                  <c:v>8.6400481358431751</c:v>
                </c:pt>
                <c:pt idx="52">
                  <c:v>8.7232330658962756</c:v>
                </c:pt>
                <c:pt idx="53">
                  <c:v>8.7372288181350708</c:v>
                </c:pt>
                <c:pt idx="54">
                  <c:v>8.7055906039450832</c:v>
                </c:pt>
                <c:pt idx="55">
                  <c:v>8.6208686743701399</c:v>
                </c:pt>
              </c:numCache>
            </c:numRef>
          </c:val>
          <c:smooth val="0"/>
          <c:extLst>
            <c:ext xmlns:c16="http://schemas.microsoft.com/office/drawing/2014/chart" uri="{C3380CC4-5D6E-409C-BE32-E72D297353CC}">
              <c16:uniqueId val="{00000000-5264-4E20-8FE5-C2922FDC6AB6}"/>
            </c:ext>
          </c:extLst>
        </c:ser>
        <c:dLbls>
          <c:showLegendKey val="0"/>
          <c:showVal val="0"/>
          <c:showCatName val="0"/>
          <c:showSerName val="0"/>
          <c:showPercent val="0"/>
          <c:showBubbleSize val="0"/>
        </c:dLbls>
        <c:smooth val="0"/>
        <c:axId val="155026392"/>
        <c:axId val="155026784"/>
      </c:lineChart>
      <c:catAx>
        <c:axId val="15502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6784"/>
        <c:crosses val="autoZero"/>
        <c:auto val="1"/>
        <c:lblAlgn val="ctr"/>
        <c:lblOffset val="100"/>
        <c:noMultiLvlLbl val="0"/>
      </c:catAx>
      <c:valAx>
        <c:axId val="15502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6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Sheet19!$D$2</c:f>
              <c:strCache>
                <c:ptCount val="1"/>
                <c:pt idx="0">
                  <c:v>Philippines</c:v>
                </c:pt>
              </c:strCache>
            </c:strRef>
          </c:tx>
          <c:spPr>
            <a:ln w="28575" cap="rnd">
              <a:solidFill>
                <a:schemeClr val="accent1"/>
              </a:solidFill>
              <a:round/>
            </a:ln>
            <a:effectLst/>
          </c:spPr>
          <c:marker>
            <c:symbol val="none"/>
          </c:marker>
          <c:cat>
            <c:numRef>
              <c:f>Sheet19!$E$1:$BH$1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Sheet19!$E$2:$BH$2</c:f>
              <c:numCache>
                <c:formatCode>General</c:formatCode>
                <c:ptCount val="56"/>
                <c:pt idx="0">
                  <c:v>7.2734110679364665</c:v>
                </c:pt>
                <c:pt idx="1">
                  <c:v>7.3087874778606059</c:v>
                </c:pt>
                <c:pt idx="2">
                  <c:v>6.7628351716123332</c:v>
                </c:pt>
                <c:pt idx="3">
                  <c:v>6.821855968011624</c:v>
                </c:pt>
                <c:pt idx="4">
                  <c:v>6.8529565011039066</c:v>
                </c:pt>
                <c:pt idx="5">
                  <c:v>6.8955600570653104</c:v>
                </c:pt>
                <c:pt idx="6">
                  <c:v>6.9332667446766161</c:v>
                </c:pt>
                <c:pt idx="7">
                  <c:v>6.939026233581286</c:v>
                </c:pt>
                <c:pt idx="8">
                  <c:v>6.9759248457466319</c:v>
                </c:pt>
                <c:pt idx="9">
                  <c:v>7.000810882858584</c:v>
                </c:pt>
                <c:pt idx="10">
                  <c:v>6.7211030865688359</c:v>
                </c:pt>
                <c:pt idx="11">
                  <c:v>6.7451747709367762</c:v>
                </c:pt>
                <c:pt idx="12">
                  <c:v>6.7530776328498803</c:v>
                </c:pt>
                <c:pt idx="13">
                  <c:v>6.900694026535839</c:v>
                </c:pt>
                <c:pt idx="14">
                  <c:v>7.0987419964092258</c:v>
                </c:pt>
                <c:pt idx="15">
                  <c:v>7.0597010506535627</c:v>
                </c:pt>
                <c:pt idx="16">
                  <c:v>7.116398786723102</c:v>
                </c:pt>
                <c:pt idx="17">
                  <c:v>7.1676414637517025</c:v>
                </c:pt>
                <c:pt idx="18">
                  <c:v>7.2169635450605876</c:v>
                </c:pt>
                <c:pt idx="19">
                  <c:v>7.3018347630464273</c:v>
                </c:pt>
                <c:pt idx="20">
                  <c:v>7.3534975085024659</c:v>
                </c:pt>
                <c:pt idx="21">
                  <c:v>7.330730332304551</c:v>
                </c:pt>
                <c:pt idx="22">
                  <c:v>7.2841987451829064</c:v>
                </c:pt>
                <c:pt idx="23">
                  <c:v>7.1063759220650491</c:v>
                </c:pt>
                <c:pt idx="24">
                  <c:v>6.9884672077825982</c:v>
                </c:pt>
                <c:pt idx="25">
                  <c:v>6.9082260483951714</c:v>
                </c:pt>
                <c:pt idx="26">
                  <c:v>6.8327848953218417</c:v>
                </c:pt>
                <c:pt idx="27">
                  <c:v>6.8865404681957223</c:v>
                </c:pt>
                <c:pt idx="28">
                  <c:v>6.9578971538886218</c:v>
                </c:pt>
                <c:pt idx="29">
                  <c:v>7.0105120886481478</c:v>
                </c:pt>
                <c:pt idx="30">
                  <c:v>6.9887212980630071</c:v>
                </c:pt>
                <c:pt idx="31">
                  <c:v>6.9557188543760455</c:v>
                </c:pt>
                <c:pt idx="32">
                  <c:v>7.0627219664837666</c:v>
                </c:pt>
                <c:pt idx="33">
                  <c:v>7.0412108056444103</c:v>
                </c:pt>
                <c:pt idx="34">
                  <c:v>7.1610738808024612</c:v>
                </c:pt>
                <c:pt idx="35">
                  <c:v>7.2628023058720927</c:v>
                </c:pt>
                <c:pt idx="36">
                  <c:v>7.3333597254889034</c:v>
                </c:pt>
                <c:pt idx="37">
                  <c:v>7.2880673337849453</c:v>
                </c:pt>
                <c:pt idx="38">
                  <c:v>7.1240507741507848</c:v>
                </c:pt>
                <c:pt idx="39">
                  <c:v>7.2265229362198307</c:v>
                </c:pt>
                <c:pt idx="40">
                  <c:v>7.1586538517908469</c:v>
                </c:pt>
                <c:pt idx="41">
                  <c:v>7.0542912820519694</c:v>
                </c:pt>
                <c:pt idx="42">
                  <c:v>7.0827295148976432</c:v>
                </c:pt>
                <c:pt idx="43">
                  <c:v>7.073431160518993</c:v>
                </c:pt>
                <c:pt idx="44">
                  <c:v>7.1121226194261267</c:v>
                </c:pt>
                <c:pt idx="45">
                  <c:v>7.1828461483748596</c:v>
                </c:pt>
                <c:pt idx="46">
                  <c:v>7.3061988705313849</c:v>
                </c:pt>
                <c:pt idx="47">
                  <c:v>7.4649968726596345</c:v>
                </c:pt>
                <c:pt idx="48">
                  <c:v>7.5845310715931333</c:v>
                </c:pt>
                <c:pt idx="49">
                  <c:v>7.5279600692656592</c:v>
                </c:pt>
                <c:pt idx="50">
                  <c:v>7.671006716512248</c:v>
                </c:pt>
                <c:pt idx="51">
                  <c:v>7.7509909821588376</c:v>
                </c:pt>
                <c:pt idx="52">
                  <c:v>7.826366949005882</c:v>
                </c:pt>
                <c:pt idx="53">
                  <c:v>7.8776574437015396</c:v>
                </c:pt>
                <c:pt idx="54">
                  <c:v>7.890687630579964</c:v>
                </c:pt>
                <c:pt idx="55">
                  <c:v>7.8907571001511316</c:v>
                </c:pt>
              </c:numCache>
            </c:numRef>
          </c:val>
          <c:smooth val="0"/>
          <c:extLst>
            <c:ext xmlns:c16="http://schemas.microsoft.com/office/drawing/2014/chart" uri="{C3380CC4-5D6E-409C-BE32-E72D297353CC}">
              <c16:uniqueId val="{00000000-4B8D-4323-A60F-DDF6C7FF89CF}"/>
            </c:ext>
          </c:extLst>
        </c:ser>
        <c:dLbls>
          <c:showLegendKey val="0"/>
          <c:showVal val="0"/>
          <c:showCatName val="0"/>
          <c:showSerName val="0"/>
          <c:showPercent val="0"/>
          <c:showBubbleSize val="0"/>
        </c:dLbls>
        <c:smooth val="0"/>
        <c:axId val="155263624"/>
        <c:axId val="155264016"/>
      </c:lineChart>
      <c:catAx>
        <c:axId val="15526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64016"/>
        <c:crosses val="autoZero"/>
        <c:auto val="1"/>
        <c:lblAlgn val="ctr"/>
        <c:lblOffset val="100"/>
        <c:noMultiLvlLbl val="0"/>
      </c:catAx>
      <c:valAx>
        <c:axId val="15526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6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Sheet20!$D$2</c:f>
              <c:strCache>
                <c:ptCount val="1"/>
                <c:pt idx="0">
                  <c:v>Thailand</c:v>
                </c:pt>
              </c:strCache>
            </c:strRef>
          </c:tx>
          <c:spPr>
            <a:ln w="28575" cap="rnd">
              <a:solidFill>
                <a:schemeClr val="accent1"/>
              </a:solidFill>
              <a:round/>
            </a:ln>
            <a:effectLst/>
          </c:spPr>
          <c:marker>
            <c:symbol val="none"/>
          </c:marker>
          <c:cat>
            <c:numRef>
              <c:f>Sheet20!$E$1:$BH$1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Sheet20!$E$2:$BH$2</c:f>
              <c:numCache>
                <c:formatCode>General</c:formatCode>
                <c:ptCount val="56"/>
                <c:pt idx="0">
                  <c:v>6.3472134834496332</c:v>
                </c:pt>
                <c:pt idx="1">
                  <c:v>6.3984570205847966</c:v>
                </c:pt>
                <c:pt idx="2">
                  <c:v>6.4429046621755717</c:v>
                </c:pt>
                <c:pt idx="3">
                  <c:v>6.4696887222674873</c:v>
                </c:pt>
                <c:pt idx="4">
                  <c:v>6.518652424110785</c:v>
                </c:pt>
                <c:pt idx="5">
                  <c:v>6.5905067721487356</c:v>
                </c:pt>
                <c:pt idx="6">
                  <c:v>6.7167112894961436</c:v>
                </c:pt>
                <c:pt idx="7">
                  <c:v>6.7217872050668905</c:v>
                </c:pt>
                <c:pt idx="8">
                  <c:v>6.7250688796796778</c:v>
                </c:pt>
                <c:pt idx="9">
                  <c:v>6.7435755359233305</c:v>
                </c:pt>
                <c:pt idx="10">
                  <c:v>6.7493815046444787</c:v>
                </c:pt>
                <c:pt idx="11">
                  <c:v>6.7108904495637818</c:v>
                </c:pt>
                <c:pt idx="12">
                  <c:v>6.7433593612532343</c:v>
                </c:pt>
                <c:pt idx="13">
                  <c:v>6.9442021987076679</c:v>
                </c:pt>
                <c:pt idx="14">
                  <c:v>7.0657949181914423</c:v>
                </c:pt>
                <c:pt idx="15">
                  <c:v>7.0340788227812681</c:v>
                </c:pt>
                <c:pt idx="16">
                  <c:v>7.0882400161405998</c:v>
                </c:pt>
                <c:pt idx="17">
                  <c:v>7.1569082025286237</c:v>
                </c:pt>
                <c:pt idx="18">
                  <c:v>7.2603132140145714</c:v>
                </c:pt>
                <c:pt idx="19">
                  <c:v>7.2906311903789085</c:v>
                </c:pt>
                <c:pt idx="20">
                  <c:v>7.3507463790132332</c:v>
                </c:pt>
                <c:pt idx="21">
                  <c:v>7.3158271682463836</c:v>
                </c:pt>
                <c:pt idx="22">
                  <c:v>7.2854351499822538</c:v>
                </c:pt>
                <c:pt idx="23">
                  <c:v>7.3184386857812447</c:v>
                </c:pt>
                <c:pt idx="24">
                  <c:v>7.3082480480789354</c:v>
                </c:pt>
                <c:pt idx="25">
                  <c:v>7.1867764896966602</c:v>
                </c:pt>
                <c:pt idx="26">
                  <c:v>7.2509331253725069</c:v>
                </c:pt>
                <c:pt idx="27">
                  <c:v>7.366707412706436</c:v>
                </c:pt>
                <c:pt idx="28">
                  <c:v>7.5138545185991426</c:v>
                </c:pt>
                <c:pt idx="29">
                  <c:v>7.6182247563713235</c:v>
                </c:pt>
                <c:pt idx="30">
                  <c:v>7.7347333183929585</c:v>
                </c:pt>
                <c:pt idx="31">
                  <c:v>7.8313680589840606</c:v>
                </c:pt>
                <c:pt idx="32">
                  <c:v>7.9257549304339161</c:v>
                </c:pt>
                <c:pt idx="33">
                  <c:v>8.0393884848235295</c:v>
                </c:pt>
                <c:pt idx="34">
                  <c:v>8.1393545373401501</c:v>
                </c:pt>
                <c:pt idx="35">
                  <c:v>8.2527709153626745</c:v>
                </c:pt>
                <c:pt idx="36">
                  <c:v>8.3025248258931779</c:v>
                </c:pt>
                <c:pt idx="37">
                  <c:v>8.0766519900512748</c:v>
                </c:pt>
                <c:pt idx="38">
                  <c:v>7.7757773407793112</c:v>
                </c:pt>
                <c:pt idx="39">
                  <c:v>7.8570826759039489</c:v>
                </c:pt>
                <c:pt idx="40">
                  <c:v>7.8208556092932051</c:v>
                </c:pt>
                <c:pt idx="41">
                  <c:v>7.7374451018131492</c:v>
                </c:pt>
                <c:pt idx="42">
                  <c:v>7.8210182710491178</c:v>
                </c:pt>
                <c:pt idx="43">
                  <c:v>7.9163611249393897</c:v>
                </c:pt>
                <c:pt idx="44">
                  <c:v>8.0071776094668419</c:v>
                </c:pt>
                <c:pt idx="45">
                  <c:v>8.0592513973355882</c:v>
                </c:pt>
                <c:pt idx="46">
                  <c:v>8.182445953731964</c:v>
                </c:pt>
                <c:pt idx="47">
                  <c:v>8.3238250076404725</c:v>
                </c:pt>
                <c:pt idx="48">
                  <c:v>8.4056005094114212</c:v>
                </c:pt>
                <c:pt idx="49">
                  <c:v>8.3623663372408341</c:v>
                </c:pt>
                <c:pt idx="50">
                  <c:v>8.5393282342073711</c:v>
                </c:pt>
                <c:pt idx="51">
                  <c:v>8.599222477012411</c:v>
                </c:pt>
                <c:pt idx="52">
                  <c:v>8.6465952216455229</c:v>
                </c:pt>
                <c:pt idx="53">
                  <c:v>8.681627132882495</c:v>
                </c:pt>
                <c:pt idx="54">
                  <c:v>8.6220370518266343</c:v>
                </c:pt>
                <c:pt idx="55">
                  <c:v>8.5849996098645498</c:v>
                </c:pt>
              </c:numCache>
            </c:numRef>
          </c:val>
          <c:smooth val="0"/>
          <c:extLst>
            <c:ext xmlns:c16="http://schemas.microsoft.com/office/drawing/2014/chart" uri="{C3380CC4-5D6E-409C-BE32-E72D297353CC}">
              <c16:uniqueId val="{00000000-02B5-4160-91DB-C4A86790C963}"/>
            </c:ext>
          </c:extLst>
        </c:ser>
        <c:dLbls>
          <c:showLegendKey val="0"/>
          <c:showVal val="0"/>
          <c:showCatName val="0"/>
          <c:showSerName val="0"/>
          <c:showPercent val="0"/>
          <c:showBubbleSize val="0"/>
        </c:dLbls>
        <c:smooth val="0"/>
        <c:axId val="155264800"/>
        <c:axId val="155265192"/>
      </c:lineChart>
      <c:catAx>
        <c:axId val="15526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65192"/>
        <c:crosses val="autoZero"/>
        <c:auto val="1"/>
        <c:lblAlgn val="ctr"/>
        <c:lblOffset val="100"/>
        <c:noMultiLvlLbl val="0"/>
      </c:catAx>
      <c:valAx>
        <c:axId val="155265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6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Sheet21!$D$2</c:f>
              <c:strCache>
                <c:ptCount val="1"/>
                <c:pt idx="0">
                  <c:v>Australia</c:v>
                </c:pt>
              </c:strCache>
            </c:strRef>
          </c:tx>
          <c:spPr>
            <a:ln w="28575" cap="rnd">
              <a:solidFill>
                <a:schemeClr val="accent1"/>
              </a:solidFill>
              <a:round/>
            </a:ln>
            <a:effectLst/>
          </c:spPr>
          <c:marker>
            <c:symbol val="none"/>
          </c:marker>
          <c:cat>
            <c:numRef>
              <c:f>Sheet21!$E$1:$BH$1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Sheet21!$E$2:$BH$2</c:f>
              <c:numCache>
                <c:formatCode>General</c:formatCode>
                <c:ptCount val="56"/>
                <c:pt idx="0">
                  <c:v>9.2337120563344985</c:v>
                </c:pt>
                <c:pt idx="1">
                  <c:v>9.2565225270089684</c:v>
                </c:pt>
                <c:pt idx="2">
                  <c:v>9.2321015367808972</c:v>
                </c:pt>
                <c:pt idx="3">
                  <c:v>9.2801373006163299</c:v>
                </c:pt>
                <c:pt idx="4">
                  <c:v>9.345409270226984</c:v>
                </c:pt>
                <c:pt idx="5">
                  <c:v>9.3942746189922435</c:v>
                </c:pt>
                <c:pt idx="6">
                  <c:v>9.3927079622035023</c:v>
                </c:pt>
                <c:pt idx="7">
                  <c:v>9.457722192311202</c:v>
                </c:pt>
                <c:pt idx="8">
                  <c:v>9.4691973248237229</c:v>
                </c:pt>
                <c:pt idx="9">
                  <c:v>9.5145015263822579</c:v>
                </c:pt>
                <c:pt idx="10">
                  <c:v>9.5922377720688896</c:v>
                </c:pt>
                <c:pt idx="11">
                  <c:v>9.5986753510282874</c:v>
                </c:pt>
                <c:pt idx="12">
                  <c:v>9.6784754341876127</c:v>
                </c:pt>
                <c:pt idx="13">
                  <c:v>9.8143302141025917</c:v>
                </c:pt>
                <c:pt idx="14">
                  <c:v>10.03509694643432</c:v>
                </c:pt>
                <c:pt idx="15">
                  <c:v>10.023657992378947</c:v>
                </c:pt>
                <c:pt idx="16">
                  <c:v>10.036841616434723</c:v>
                </c:pt>
                <c:pt idx="17">
                  <c:v>10.014559327827243</c:v>
                </c:pt>
                <c:pt idx="18">
                  <c:v>10.006236326773893</c:v>
                </c:pt>
                <c:pt idx="19">
                  <c:v>10.045767104249245</c:v>
                </c:pt>
                <c:pt idx="20">
                  <c:v>10.053365404122449</c:v>
                </c:pt>
                <c:pt idx="21">
                  <c:v>10.113384964965181</c:v>
                </c:pt>
                <c:pt idx="22">
                  <c:v>10.129102824630689</c:v>
                </c:pt>
                <c:pt idx="23">
                  <c:v>9.9873962532002079</c:v>
                </c:pt>
                <c:pt idx="24">
                  <c:v>10.029339977183557</c:v>
                </c:pt>
                <c:pt idx="25">
                  <c:v>9.9144276655694874</c:v>
                </c:pt>
                <c:pt idx="26">
                  <c:v>9.8880401021809465</c:v>
                </c:pt>
                <c:pt idx="27">
                  <c:v>9.8858428099885423</c:v>
                </c:pt>
                <c:pt idx="28">
                  <c:v>10.055778851940815</c:v>
                </c:pt>
                <c:pt idx="29">
                  <c:v>10.239897050843757</c:v>
                </c:pt>
                <c:pt idx="30">
                  <c:v>10.226372323695585</c:v>
                </c:pt>
                <c:pt idx="31">
                  <c:v>10.226827813010422</c:v>
                </c:pt>
                <c:pt idx="32">
                  <c:v>10.191166324384234</c:v>
                </c:pt>
                <c:pt idx="33">
                  <c:v>10.116109026199451</c:v>
                </c:pt>
                <c:pt idx="34">
                  <c:v>10.118670487861538</c:v>
                </c:pt>
                <c:pt idx="35">
                  <c:v>10.216843744222324</c:v>
                </c:pt>
                <c:pt idx="36">
                  <c:v>10.272467106774448</c:v>
                </c:pt>
                <c:pt idx="37">
                  <c:v>10.326170737059238</c:v>
                </c:pt>
                <c:pt idx="38">
                  <c:v>10.217993537111797</c:v>
                </c:pt>
                <c:pt idx="39">
                  <c:v>10.164419595713001</c:v>
                </c:pt>
                <c:pt idx="40">
                  <c:v>10.195423298945741</c:v>
                </c:pt>
                <c:pt idx="41">
                  <c:v>10.067352204544111</c:v>
                </c:pt>
                <c:pt idx="42">
                  <c:v>10.080652556437741</c:v>
                </c:pt>
                <c:pt idx="43">
                  <c:v>10.216651926822808</c:v>
                </c:pt>
                <c:pt idx="44">
                  <c:v>10.450867398108374</c:v>
                </c:pt>
                <c:pt idx="45">
                  <c:v>10.529271156544786</c:v>
                </c:pt>
                <c:pt idx="46">
                  <c:v>10.559025400243065</c:v>
                </c:pt>
                <c:pt idx="47">
                  <c:v>10.659429664595333</c:v>
                </c:pt>
                <c:pt idx="48">
                  <c:v>10.832017956160575</c:v>
                </c:pt>
                <c:pt idx="49">
                  <c:v>10.674448033004534</c:v>
                </c:pt>
                <c:pt idx="50">
                  <c:v>10.856026408035303</c:v>
                </c:pt>
                <c:pt idx="51">
                  <c:v>11.017940245098492</c:v>
                </c:pt>
                <c:pt idx="52">
                  <c:v>11.083356097722801</c:v>
                </c:pt>
                <c:pt idx="53">
                  <c:v>11.067432308684278</c:v>
                </c:pt>
                <c:pt idx="54">
                  <c:v>10.962367275161258</c:v>
                </c:pt>
                <c:pt idx="55">
                  <c:v>10.855487658934003</c:v>
                </c:pt>
              </c:numCache>
            </c:numRef>
          </c:val>
          <c:smooth val="0"/>
          <c:extLst>
            <c:ext xmlns:c16="http://schemas.microsoft.com/office/drawing/2014/chart" uri="{C3380CC4-5D6E-409C-BE32-E72D297353CC}">
              <c16:uniqueId val="{00000000-40F2-4D41-AAE5-EFF18872570F}"/>
            </c:ext>
          </c:extLst>
        </c:ser>
        <c:dLbls>
          <c:showLegendKey val="0"/>
          <c:showVal val="0"/>
          <c:showCatName val="0"/>
          <c:showSerName val="0"/>
          <c:showPercent val="0"/>
          <c:showBubbleSize val="0"/>
        </c:dLbls>
        <c:smooth val="0"/>
        <c:axId val="154322096"/>
        <c:axId val="155266368"/>
      </c:lineChart>
      <c:catAx>
        <c:axId val="15432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66368"/>
        <c:crosses val="autoZero"/>
        <c:auto val="1"/>
        <c:lblAlgn val="ctr"/>
        <c:lblOffset val="100"/>
        <c:noMultiLvlLbl val="0"/>
      </c:catAx>
      <c:valAx>
        <c:axId val="15526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2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Sheet22!$D$2</c:f>
              <c:strCache>
                <c:ptCount val="1"/>
                <c:pt idx="0">
                  <c:v>Canada</c:v>
                </c:pt>
              </c:strCache>
            </c:strRef>
          </c:tx>
          <c:spPr>
            <a:ln w="28575" cap="rnd">
              <a:solidFill>
                <a:schemeClr val="accent1"/>
              </a:solidFill>
              <a:round/>
            </a:ln>
            <a:effectLst/>
          </c:spPr>
          <c:marker>
            <c:symbol val="none"/>
          </c:marker>
          <c:cat>
            <c:numRef>
              <c:f>Sheet22!$E$1:$BH$1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Sheet22!$E$2:$BH$2</c:f>
              <c:numCache>
                <c:formatCode>General</c:formatCode>
                <c:ptCount val="56"/>
                <c:pt idx="0">
                  <c:v>9.4726969779732855</c:v>
                </c:pt>
                <c:pt idx="1">
                  <c:v>9.4313224345031355</c:v>
                </c:pt>
                <c:pt idx="2">
                  <c:v>9.429623282045938</c:v>
                </c:pt>
                <c:pt idx="3">
                  <c:v>9.4620186537176316</c:v>
                </c:pt>
                <c:pt idx="4">
                  <c:v>9.5186476571963059</c:v>
                </c:pt>
                <c:pt idx="5">
                  <c:v>9.5794092779726601</c:v>
                </c:pt>
                <c:pt idx="6">
                  <c:v>9.6452015045794859</c:v>
                </c:pt>
                <c:pt idx="7">
                  <c:v>9.666702001508261</c:v>
                </c:pt>
                <c:pt idx="8">
                  <c:v>9.6962784636113888</c:v>
                </c:pt>
                <c:pt idx="9">
                  <c:v>9.7302713134390526</c:v>
                </c:pt>
                <c:pt idx="10">
                  <c:v>9.815309329564645</c:v>
                </c:pt>
                <c:pt idx="11">
                  <c:v>9.8725212230471815</c:v>
                </c:pt>
                <c:pt idx="12">
                  <c:v>9.9444435259543891</c:v>
                </c:pt>
                <c:pt idx="13">
                  <c:v>10.024041665833849</c:v>
                </c:pt>
                <c:pt idx="14">
                  <c:v>10.120163991252355</c:v>
                </c:pt>
                <c:pt idx="15">
                  <c:v>10.093050074283786</c:v>
                </c:pt>
                <c:pt idx="16">
                  <c:v>10.198953480260347</c:v>
                </c:pt>
                <c:pt idx="17">
                  <c:v>10.151109073203562</c:v>
                </c:pt>
                <c:pt idx="18">
                  <c:v>10.105855191376238</c:v>
                </c:pt>
                <c:pt idx="19">
                  <c:v>10.122515032804538</c:v>
                </c:pt>
                <c:pt idx="20">
                  <c:v>10.14247121998311</c:v>
                </c:pt>
                <c:pt idx="21">
                  <c:v>10.152500060639053</c:v>
                </c:pt>
                <c:pt idx="22">
                  <c:v>10.103788520419245</c:v>
                </c:pt>
                <c:pt idx="23">
                  <c:v>10.137771351383179</c:v>
                </c:pt>
                <c:pt idx="24">
                  <c:v>10.135898093886896</c:v>
                </c:pt>
                <c:pt idx="25">
                  <c:v>10.121172023281705</c:v>
                </c:pt>
                <c:pt idx="26">
                  <c:v>10.125323951120938</c:v>
                </c:pt>
                <c:pt idx="27">
                  <c:v>10.220449939539876</c:v>
                </c:pt>
                <c:pt idx="28">
                  <c:v>10.335496090729762</c:v>
                </c:pt>
                <c:pt idx="29">
                  <c:v>10.38723150232858</c:v>
                </c:pt>
                <c:pt idx="30">
                  <c:v>10.385808098380163</c:v>
                </c:pt>
                <c:pt idx="31">
                  <c:v>10.366695969828484</c:v>
                </c:pt>
                <c:pt idx="32">
                  <c:v>10.302046705984653</c:v>
                </c:pt>
                <c:pt idx="33">
                  <c:v>10.241566274866504</c:v>
                </c:pt>
                <c:pt idx="34">
                  <c:v>10.212572420995778</c:v>
                </c:pt>
                <c:pt idx="35">
                  <c:v>10.227460333086359</c:v>
                </c:pt>
                <c:pt idx="36">
                  <c:v>10.238381063121158</c:v>
                </c:pt>
                <c:pt idx="37">
                  <c:v>10.248740510416175</c:v>
                </c:pt>
                <c:pt idx="38">
                  <c:v>10.196574526557486</c:v>
                </c:pt>
                <c:pt idx="39">
                  <c:v>10.240834959940992</c:v>
                </c:pt>
                <c:pt idx="40">
                  <c:v>10.302934122988729</c:v>
                </c:pt>
                <c:pt idx="41">
                  <c:v>10.262307028479725</c:v>
                </c:pt>
                <c:pt idx="42">
                  <c:v>10.26697343554468</c:v>
                </c:pt>
                <c:pt idx="43">
                  <c:v>10.400541594864785</c:v>
                </c:pt>
                <c:pt idx="44">
                  <c:v>10.500188484820891</c:v>
                </c:pt>
                <c:pt idx="45">
                  <c:v>10.592183679487528</c:v>
                </c:pt>
                <c:pt idx="46">
                  <c:v>10.671652551840813</c:v>
                </c:pt>
                <c:pt idx="47">
                  <c:v>10.743375944218412</c:v>
                </c:pt>
                <c:pt idx="48">
                  <c:v>10.768982357026347</c:v>
                </c:pt>
                <c:pt idx="49">
                  <c:v>10.627926031343659</c:v>
                </c:pt>
                <c:pt idx="50">
                  <c:v>10.767342483606226</c:v>
                </c:pt>
                <c:pt idx="51">
                  <c:v>10.840173713106619</c:v>
                </c:pt>
                <c:pt idx="52">
                  <c:v>10.829789759657375</c:v>
                </c:pt>
                <c:pt idx="53">
                  <c:v>10.809394716919433</c:v>
                </c:pt>
                <c:pt idx="54">
                  <c:v>10.751025926981351</c:v>
                </c:pt>
                <c:pt idx="55">
                  <c:v>10.591561660438012</c:v>
                </c:pt>
              </c:numCache>
            </c:numRef>
          </c:val>
          <c:smooth val="0"/>
          <c:extLst>
            <c:ext xmlns:c16="http://schemas.microsoft.com/office/drawing/2014/chart" uri="{C3380CC4-5D6E-409C-BE32-E72D297353CC}">
              <c16:uniqueId val="{00000000-7450-4652-98FA-DBCF66A95559}"/>
            </c:ext>
          </c:extLst>
        </c:ser>
        <c:dLbls>
          <c:showLegendKey val="0"/>
          <c:showVal val="0"/>
          <c:showCatName val="0"/>
          <c:showSerName val="0"/>
          <c:showPercent val="0"/>
          <c:showBubbleSize val="0"/>
        </c:dLbls>
        <c:smooth val="0"/>
        <c:axId val="155234928"/>
        <c:axId val="155235320"/>
      </c:lineChart>
      <c:catAx>
        <c:axId val="15523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5320"/>
        <c:crosses val="autoZero"/>
        <c:auto val="1"/>
        <c:lblAlgn val="ctr"/>
        <c:lblOffset val="100"/>
        <c:noMultiLvlLbl val="0"/>
      </c:catAx>
      <c:valAx>
        <c:axId val="155235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4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Sheet5!$D$29</c:f>
              <c:strCache>
                <c:ptCount val="1"/>
                <c:pt idx="0">
                  <c:v>Australia</c:v>
                </c:pt>
              </c:strCache>
            </c:strRef>
          </c:tx>
          <c:spPr>
            <a:ln w="28575" cap="rnd">
              <a:solidFill>
                <a:schemeClr val="accent1"/>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Sheet5!$E$29:$L$29</c:f>
              <c:numCache>
                <c:formatCode>General</c:formatCode>
                <c:ptCount val="8"/>
                <c:pt idx="0">
                  <c:v>5.0943796688479122</c:v>
                </c:pt>
                <c:pt idx="1">
                  <c:v>3.0151917886133943</c:v>
                </c:pt>
                <c:pt idx="2">
                  <c:v>3.4178346411809897</c:v>
                </c:pt>
                <c:pt idx="3">
                  <c:v>3.3206725409318283</c:v>
                </c:pt>
                <c:pt idx="4">
                  <c:v>3.0497976945650733</c:v>
                </c:pt>
                <c:pt idx="5">
                  <c:v>2.6384420997469276</c:v>
                </c:pt>
                <c:pt idx="6">
                  <c:v>2.3924429662848112</c:v>
                </c:pt>
                <c:pt idx="7">
                  <c:v>2.4185796608762971</c:v>
                </c:pt>
              </c:numCache>
            </c:numRef>
          </c:val>
          <c:smooth val="0"/>
          <c:extLst>
            <c:ext xmlns:c16="http://schemas.microsoft.com/office/drawing/2014/chart" uri="{C3380CC4-5D6E-409C-BE32-E72D297353CC}">
              <c16:uniqueId val="{00000000-4FBC-4588-A067-BE9868539E3D}"/>
            </c:ext>
          </c:extLst>
        </c:ser>
        <c:ser>
          <c:idx val="1"/>
          <c:order val="1"/>
          <c:tx>
            <c:strRef>
              <c:f>Sheet5!$D$30</c:f>
              <c:strCache>
                <c:ptCount val="1"/>
                <c:pt idx="0">
                  <c:v>Austria</c:v>
                </c:pt>
              </c:strCache>
            </c:strRef>
          </c:tx>
          <c:spPr>
            <a:ln w="28575" cap="rnd">
              <a:solidFill>
                <a:schemeClr val="accent2"/>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Sheet5!$E$30:$L$30</c:f>
              <c:numCache>
                <c:formatCode>General</c:formatCode>
                <c:ptCount val="8"/>
                <c:pt idx="0">
                  <c:v>4.6874568234840321</c:v>
                </c:pt>
                <c:pt idx="1">
                  <c:v>3.6327625482832602</c:v>
                </c:pt>
                <c:pt idx="2">
                  <c:v>2.2577158995353557</c:v>
                </c:pt>
                <c:pt idx="3">
                  <c:v>2.625376033457266</c:v>
                </c:pt>
                <c:pt idx="4">
                  <c:v>1.5258156910167913</c:v>
                </c:pt>
                <c:pt idx="5">
                  <c:v>1.0571765616715567</c:v>
                </c:pt>
                <c:pt idx="6">
                  <c:v>2.2430940585452674</c:v>
                </c:pt>
                <c:pt idx="7">
                  <c:v>2.0163614827321013</c:v>
                </c:pt>
              </c:numCache>
            </c:numRef>
          </c:val>
          <c:smooth val="0"/>
          <c:extLst>
            <c:ext xmlns:c16="http://schemas.microsoft.com/office/drawing/2014/chart" uri="{C3380CC4-5D6E-409C-BE32-E72D297353CC}">
              <c16:uniqueId val="{00000001-4FBC-4588-A067-BE9868539E3D}"/>
            </c:ext>
          </c:extLst>
        </c:ser>
        <c:ser>
          <c:idx val="2"/>
          <c:order val="2"/>
          <c:tx>
            <c:strRef>
              <c:f>Sheet5!$D$31</c:f>
              <c:strCache>
                <c:ptCount val="1"/>
                <c:pt idx="0">
                  <c:v>Belgium</c:v>
                </c:pt>
              </c:strCache>
            </c:strRef>
          </c:tx>
          <c:spPr>
            <a:ln w="28575" cap="rnd">
              <a:solidFill>
                <a:schemeClr val="accent3"/>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Sheet5!$E$31:$L$31</c:f>
              <c:numCache>
                <c:formatCode>General</c:formatCode>
                <c:ptCount val="8"/>
                <c:pt idx="0">
                  <c:v>4.8864341913588021</c:v>
                </c:pt>
                <c:pt idx="1">
                  <c:v>3.4168374665703114</c:v>
                </c:pt>
                <c:pt idx="2">
                  <c:v>2.020492128334392</c:v>
                </c:pt>
                <c:pt idx="3">
                  <c:v>2.2489635526080365</c:v>
                </c:pt>
                <c:pt idx="4">
                  <c:v>1.6149559075242734</c:v>
                </c:pt>
                <c:pt idx="5">
                  <c:v>1.0040075259367343</c:v>
                </c:pt>
                <c:pt idx="6">
                  <c:v>1.5710293889355071</c:v>
                </c:pt>
                <c:pt idx="7">
                  <c:v>1.4460450184292171</c:v>
                </c:pt>
              </c:numCache>
            </c:numRef>
          </c:val>
          <c:smooth val="0"/>
          <c:extLst>
            <c:ext xmlns:c16="http://schemas.microsoft.com/office/drawing/2014/chart" uri="{C3380CC4-5D6E-409C-BE32-E72D297353CC}">
              <c16:uniqueId val="{00000002-4FBC-4588-A067-BE9868539E3D}"/>
            </c:ext>
          </c:extLst>
        </c:ser>
        <c:ser>
          <c:idx val="3"/>
          <c:order val="3"/>
          <c:tx>
            <c:strRef>
              <c:f>Sheet5!$D$32</c:f>
              <c:strCache>
                <c:ptCount val="1"/>
                <c:pt idx="0">
                  <c:v>Canada</c:v>
                </c:pt>
              </c:strCache>
            </c:strRef>
          </c:tx>
          <c:spPr>
            <a:ln w="28575" cap="rnd">
              <a:solidFill>
                <a:schemeClr val="accent4"/>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Sheet5!$E$32:$L$32</c:f>
              <c:numCache>
                <c:formatCode>General</c:formatCode>
                <c:ptCount val="8"/>
                <c:pt idx="0">
                  <c:v>5.2109080931259539</c:v>
                </c:pt>
                <c:pt idx="1">
                  <c:v>4.0620340970614617</c:v>
                </c:pt>
                <c:pt idx="2">
                  <c:v>2.6725101558650777</c:v>
                </c:pt>
                <c:pt idx="3">
                  <c:v>2.8702223523127701</c:v>
                </c:pt>
                <c:pt idx="4">
                  <c:v>1.8690899917728729</c:v>
                </c:pt>
                <c:pt idx="5">
                  <c:v>2.1311841722497435</c:v>
                </c:pt>
                <c:pt idx="6">
                  <c:v>2.2307267131682806</c:v>
                </c:pt>
                <c:pt idx="7">
                  <c:v>1.8348400330065431</c:v>
                </c:pt>
              </c:numCache>
            </c:numRef>
          </c:val>
          <c:smooth val="0"/>
          <c:extLst>
            <c:ext xmlns:c16="http://schemas.microsoft.com/office/drawing/2014/chart" uri="{C3380CC4-5D6E-409C-BE32-E72D297353CC}">
              <c16:uniqueId val="{00000003-4FBC-4588-A067-BE9868539E3D}"/>
            </c:ext>
          </c:extLst>
        </c:ser>
        <c:ser>
          <c:idx val="4"/>
          <c:order val="4"/>
          <c:tx>
            <c:strRef>
              <c:f>Sheet5!$D$33</c:f>
              <c:strCache>
                <c:ptCount val="1"/>
                <c:pt idx="0">
                  <c:v>Euro area</c:v>
                </c:pt>
              </c:strCache>
            </c:strRef>
          </c:tx>
          <c:spPr>
            <a:ln w="28575" cap="rnd">
              <a:solidFill>
                <a:schemeClr val="accent5"/>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Sheet5!$E$33:$L$33</c:f>
              <c:numCache>
                <c:formatCode>General</c:formatCode>
                <c:ptCount val="8"/>
                <c:pt idx="0">
                  <c:v>5.7900974411011372</c:v>
                </c:pt>
                <c:pt idx="1">
                  <c:v>3.4594374750089942</c:v>
                </c:pt>
                <c:pt idx="2">
                  <c:v>2.4349268202038603</c:v>
                </c:pt>
                <c:pt idx="3">
                  <c:v>2.2629871866265745</c:v>
                </c:pt>
                <c:pt idx="4">
                  <c:v>1.2198141403133576</c:v>
                </c:pt>
                <c:pt idx="5">
                  <c:v>0.7188746129188871</c:v>
                </c:pt>
                <c:pt idx="6">
                  <c:v>2.0836588877539057</c:v>
                </c:pt>
                <c:pt idx="7">
                  <c:v>1.8396930769888655</c:v>
                </c:pt>
              </c:numCache>
            </c:numRef>
          </c:val>
          <c:smooth val="0"/>
          <c:extLst>
            <c:ext xmlns:c16="http://schemas.microsoft.com/office/drawing/2014/chart" uri="{C3380CC4-5D6E-409C-BE32-E72D297353CC}">
              <c16:uniqueId val="{00000004-4FBC-4588-A067-BE9868539E3D}"/>
            </c:ext>
          </c:extLst>
        </c:ser>
        <c:ser>
          <c:idx val="5"/>
          <c:order val="5"/>
          <c:tx>
            <c:strRef>
              <c:f>Sheet5!$D$34</c:f>
              <c:strCache>
                <c:ptCount val="1"/>
                <c:pt idx="0">
                  <c:v>European Union</c:v>
                </c:pt>
              </c:strCache>
            </c:strRef>
          </c:tx>
          <c:spPr>
            <a:ln w="28575" cap="rnd">
              <a:solidFill>
                <a:schemeClr val="accent6"/>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Sheet5!$E$34:$L$34</c:f>
              <c:numCache>
                <c:formatCode>General</c:formatCode>
                <c:ptCount val="8"/>
                <c:pt idx="0">
                  <c:v>5.0911535247629818</c:v>
                </c:pt>
                <c:pt idx="1">
                  <c:v>3.1863381415161114</c:v>
                </c:pt>
                <c:pt idx="2">
                  <c:v>2.492532332464819</c:v>
                </c:pt>
                <c:pt idx="3">
                  <c:v>2.2519721945213163</c:v>
                </c:pt>
                <c:pt idx="4">
                  <c:v>1.4246494483342986</c:v>
                </c:pt>
                <c:pt idx="5">
                  <c:v>1.0471854792414348</c:v>
                </c:pt>
                <c:pt idx="6">
                  <c:v>2.1960770467755992</c:v>
                </c:pt>
                <c:pt idx="7">
                  <c:v>1.0458105958258272</c:v>
                </c:pt>
              </c:numCache>
            </c:numRef>
          </c:val>
          <c:smooth val="0"/>
          <c:extLst>
            <c:ext xmlns:c16="http://schemas.microsoft.com/office/drawing/2014/chart" uri="{C3380CC4-5D6E-409C-BE32-E72D297353CC}">
              <c16:uniqueId val="{00000005-4FBC-4588-A067-BE9868539E3D}"/>
            </c:ext>
          </c:extLst>
        </c:ser>
        <c:ser>
          <c:idx val="6"/>
          <c:order val="6"/>
          <c:tx>
            <c:strRef>
              <c:f>Sheet5!$D$35</c:f>
              <c:strCache>
                <c:ptCount val="1"/>
                <c:pt idx="0">
                  <c:v>Finland</c:v>
                </c:pt>
              </c:strCache>
            </c:strRef>
          </c:tx>
          <c:spPr>
            <a:ln w="28575" cap="rnd">
              <a:solidFill>
                <a:schemeClr val="accent1">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Sheet5!$E$35:$L$35</c:f>
              <c:numCache>
                <c:formatCode>General</c:formatCode>
                <c:ptCount val="8"/>
                <c:pt idx="0">
                  <c:v>4.6185397509426691</c:v>
                </c:pt>
                <c:pt idx="1">
                  <c:v>3.8132240401567601</c:v>
                </c:pt>
                <c:pt idx="2">
                  <c:v>3.1512585188766069</c:v>
                </c:pt>
                <c:pt idx="3">
                  <c:v>2.3590978261298674</c:v>
                </c:pt>
                <c:pt idx="4">
                  <c:v>1.7645081141851335</c:v>
                </c:pt>
                <c:pt idx="5">
                  <c:v>-2.2309591005540596E-2</c:v>
                </c:pt>
                <c:pt idx="6">
                  <c:v>2.3848182806091387</c:v>
                </c:pt>
                <c:pt idx="7">
                  <c:v>1.6010240564486651</c:v>
                </c:pt>
              </c:numCache>
            </c:numRef>
          </c:val>
          <c:smooth val="0"/>
          <c:extLst>
            <c:ext xmlns:c16="http://schemas.microsoft.com/office/drawing/2014/chart" uri="{C3380CC4-5D6E-409C-BE32-E72D297353CC}">
              <c16:uniqueId val="{00000006-4FBC-4588-A067-BE9868539E3D}"/>
            </c:ext>
          </c:extLst>
        </c:ser>
        <c:ser>
          <c:idx val="7"/>
          <c:order val="7"/>
          <c:tx>
            <c:strRef>
              <c:f>Sheet5!$D$36</c:f>
              <c:strCache>
                <c:ptCount val="1"/>
                <c:pt idx="0">
                  <c:v>France</c:v>
                </c:pt>
              </c:strCache>
            </c:strRef>
          </c:tx>
          <c:spPr>
            <a:ln w="28575" cap="rnd">
              <a:solidFill>
                <a:schemeClr val="accent2">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Sheet5!$E$36:$L$36</c:f>
              <c:numCache>
                <c:formatCode>General</c:formatCode>
                <c:ptCount val="8"/>
                <c:pt idx="0">
                  <c:v>5.5700834783209148</c:v>
                </c:pt>
                <c:pt idx="1">
                  <c:v>3.6400652925658834</c:v>
                </c:pt>
                <c:pt idx="2">
                  <c:v>2.4920045813916913</c:v>
                </c:pt>
                <c:pt idx="3">
                  <c:v>2.1020393933966717</c:v>
                </c:pt>
                <c:pt idx="4">
                  <c:v>1.2242632769254655</c:v>
                </c:pt>
                <c:pt idx="5">
                  <c:v>0.94979314658964709</c:v>
                </c:pt>
                <c:pt idx="6">
                  <c:v>1.5035252808834443</c:v>
                </c:pt>
                <c:pt idx="7">
                  <c:v>2.165054346317433</c:v>
                </c:pt>
              </c:numCache>
            </c:numRef>
          </c:val>
          <c:smooth val="0"/>
          <c:extLst>
            <c:ext xmlns:c16="http://schemas.microsoft.com/office/drawing/2014/chart" uri="{C3380CC4-5D6E-409C-BE32-E72D297353CC}">
              <c16:uniqueId val="{00000007-4FBC-4588-A067-BE9868539E3D}"/>
            </c:ext>
          </c:extLst>
        </c:ser>
        <c:ser>
          <c:idx val="8"/>
          <c:order val="8"/>
          <c:tx>
            <c:strRef>
              <c:f>Sheet5!$D$37</c:f>
              <c:strCache>
                <c:ptCount val="1"/>
                <c:pt idx="0">
                  <c:v>Germany</c:v>
                </c:pt>
              </c:strCache>
            </c:strRef>
          </c:tx>
          <c:spPr>
            <a:ln w="28575" cap="rnd">
              <a:solidFill>
                <a:schemeClr val="accent3">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Sheet5!$E$37:$L$37</c:f>
              <c:numCache>
                <c:formatCode>General</c:formatCode>
                <c:ptCount val="8"/>
                <c:pt idx="1">
                  <c:v>2.9098019119296437</c:v>
                </c:pt>
                <c:pt idx="2">
                  <c:v>2.3405977317038849</c:v>
                </c:pt>
                <c:pt idx="3">
                  <c:v>1.9866812674279415</c:v>
                </c:pt>
                <c:pt idx="4">
                  <c:v>0.93663327839782939</c:v>
                </c:pt>
                <c:pt idx="5">
                  <c:v>1.5915298130334434</c:v>
                </c:pt>
                <c:pt idx="6">
                  <c:v>2.0832250915871882</c:v>
                </c:pt>
                <c:pt idx="7">
                  <c:v>1.8348384069993955</c:v>
                </c:pt>
              </c:numCache>
            </c:numRef>
          </c:val>
          <c:smooth val="0"/>
          <c:extLst>
            <c:ext xmlns:c16="http://schemas.microsoft.com/office/drawing/2014/chart" uri="{C3380CC4-5D6E-409C-BE32-E72D297353CC}">
              <c16:uniqueId val="{00000008-4FBC-4588-A067-BE9868539E3D}"/>
            </c:ext>
          </c:extLst>
        </c:ser>
        <c:ser>
          <c:idx val="9"/>
          <c:order val="9"/>
          <c:tx>
            <c:strRef>
              <c:f>Sheet5!$D$38</c:f>
              <c:strCache>
                <c:ptCount val="1"/>
                <c:pt idx="0">
                  <c:v>Ireland</c:v>
                </c:pt>
              </c:strCache>
            </c:strRef>
          </c:tx>
          <c:spPr>
            <a:ln w="28575" cap="rnd">
              <a:solidFill>
                <a:schemeClr val="accent4">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Sheet5!$E$38:$L$38</c:f>
              <c:numCache>
                <c:formatCode>General</c:formatCode>
                <c:ptCount val="8"/>
                <c:pt idx="1">
                  <c:v>4.7543201965088659</c:v>
                </c:pt>
                <c:pt idx="2">
                  <c:v>3.6536992819996827</c:v>
                </c:pt>
                <c:pt idx="3">
                  <c:v>7.2197997333127031</c:v>
                </c:pt>
                <c:pt idx="4">
                  <c:v>3.0550724273230969</c:v>
                </c:pt>
                <c:pt idx="5">
                  <c:v>6.9387636156168213</c:v>
                </c:pt>
                <c:pt idx="6">
                  <c:v>6.4719208812904725</c:v>
                </c:pt>
                <c:pt idx="7">
                  <c:v>1.3048316509560181</c:v>
                </c:pt>
              </c:numCache>
            </c:numRef>
          </c:val>
          <c:smooth val="0"/>
          <c:extLst>
            <c:ext xmlns:c16="http://schemas.microsoft.com/office/drawing/2014/chart" uri="{C3380CC4-5D6E-409C-BE32-E72D297353CC}">
              <c16:uniqueId val="{00000009-4FBC-4588-A067-BE9868539E3D}"/>
            </c:ext>
          </c:extLst>
        </c:ser>
        <c:ser>
          <c:idx val="10"/>
          <c:order val="10"/>
          <c:tx>
            <c:strRef>
              <c:f>Sheet5!$D$39</c:f>
              <c:strCache>
                <c:ptCount val="1"/>
                <c:pt idx="0">
                  <c:v>Italy</c:v>
                </c:pt>
              </c:strCache>
            </c:strRef>
          </c:tx>
          <c:spPr>
            <a:ln w="28575" cap="rnd">
              <a:solidFill>
                <a:schemeClr val="accent5">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Sheet5!$E$39:$L$39</c:f>
              <c:numCache>
                <c:formatCode>General</c:formatCode>
                <c:ptCount val="8"/>
                <c:pt idx="0">
                  <c:v>5.7161068206255248</c:v>
                </c:pt>
                <c:pt idx="1">
                  <c:v>3.8359635835604649</c:v>
                </c:pt>
                <c:pt idx="2">
                  <c:v>2.4071423082685812</c:v>
                </c:pt>
                <c:pt idx="3">
                  <c:v>1.6565541467081573</c:v>
                </c:pt>
                <c:pt idx="4">
                  <c:v>0.33381802058996757</c:v>
                </c:pt>
                <c:pt idx="5">
                  <c:v>-0.62938524846380806</c:v>
                </c:pt>
                <c:pt idx="6">
                  <c:v>1.1802770009905288</c:v>
                </c:pt>
                <c:pt idx="7">
                  <c:v>1.6507289941745853</c:v>
                </c:pt>
              </c:numCache>
            </c:numRef>
          </c:val>
          <c:smooth val="0"/>
          <c:extLst>
            <c:ext xmlns:c16="http://schemas.microsoft.com/office/drawing/2014/chart" uri="{C3380CC4-5D6E-409C-BE32-E72D297353CC}">
              <c16:uniqueId val="{0000000A-4FBC-4588-A067-BE9868539E3D}"/>
            </c:ext>
          </c:extLst>
        </c:ser>
        <c:ser>
          <c:idx val="11"/>
          <c:order val="11"/>
          <c:tx>
            <c:strRef>
              <c:f>Sheet5!$D$40</c:f>
              <c:strCache>
                <c:ptCount val="1"/>
                <c:pt idx="0">
                  <c:v>Luxembourg</c:v>
                </c:pt>
              </c:strCache>
            </c:strRef>
          </c:tx>
          <c:spPr>
            <a:ln w="28575" cap="rnd">
              <a:solidFill>
                <a:schemeClr val="accent6">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Sheet5!$E$40:$L$40</c:f>
              <c:numCache>
                <c:formatCode>General</c:formatCode>
                <c:ptCount val="8"/>
                <c:pt idx="0">
                  <c:v>3.0238789289659733</c:v>
                </c:pt>
                <c:pt idx="1">
                  <c:v>2.6584774090176979</c:v>
                </c:pt>
                <c:pt idx="2">
                  <c:v>5.0064257845918618</c:v>
                </c:pt>
                <c:pt idx="3">
                  <c:v>5.2186067427696781</c:v>
                </c:pt>
                <c:pt idx="4">
                  <c:v>2.9187900973465459</c:v>
                </c:pt>
                <c:pt idx="5">
                  <c:v>2.996763719679751</c:v>
                </c:pt>
                <c:pt idx="6">
                  <c:v>2.6902923108567052</c:v>
                </c:pt>
                <c:pt idx="7">
                  <c:v>1.3746813389952806</c:v>
                </c:pt>
              </c:numCache>
            </c:numRef>
          </c:val>
          <c:smooth val="0"/>
          <c:extLst>
            <c:ext xmlns:c16="http://schemas.microsoft.com/office/drawing/2014/chart" uri="{C3380CC4-5D6E-409C-BE32-E72D297353CC}">
              <c16:uniqueId val="{0000000B-4FBC-4588-A067-BE9868539E3D}"/>
            </c:ext>
          </c:extLst>
        </c:ser>
        <c:ser>
          <c:idx val="12"/>
          <c:order val="12"/>
          <c:tx>
            <c:strRef>
              <c:f>Sheet5!$D$41</c:f>
              <c:strCache>
                <c:ptCount val="1"/>
                <c:pt idx="0">
                  <c:v>Netherlands</c:v>
                </c:pt>
              </c:strCache>
            </c:strRef>
          </c:tx>
          <c:spPr>
            <a:ln w="28575" cap="rnd">
              <a:solidFill>
                <a:schemeClr val="accent1">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Sheet5!$E$41:$L$41</c:f>
              <c:numCache>
                <c:formatCode>General</c:formatCode>
                <c:ptCount val="8"/>
                <c:pt idx="0">
                  <c:v>5.4243172126054748</c:v>
                </c:pt>
                <c:pt idx="1">
                  <c:v>2.9764901743673007</c:v>
                </c:pt>
                <c:pt idx="2">
                  <c:v>2.245023263824558</c:v>
                </c:pt>
                <c:pt idx="3">
                  <c:v>3.3162344144343505</c:v>
                </c:pt>
                <c:pt idx="4">
                  <c:v>1.3254138709639463</c:v>
                </c:pt>
                <c:pt idx="5">
                  <c:v>0.75753020378204783</c:v>
                </c:pt>
                <c:pt idx="6">
                  <c:v>2.6860769046236683</c:v>
                </c:pt>
                <c:pt idx="7">
                  <c:v>6.8598189931385107</c:v>
                </c:pt>
              </c:numCache>
            </c:numRef>
          </c:val>
          <c:smooth val="0"/>
          <c:extLst>
            <c:ext xmlns:c16="http://schemas.microsoft.com/office/drawing/2014/chart" uri="{C3380CC4-5D6E-409C-BE32-E72D297353CC}">
              <c16:uniqueId val="{0000000C-4FBC-4588-A067-BE9868539E3D}"/>
            </c:ext>
          </c:extLst>
        </c:ser>
        <c:ser>
          <c:idx val="13"/>
          <c:order val="13"/>
          <c:tx>
            <c:strRef>
              <c:f>Sheet5!$D$42</c:f>
              <c:strCache>
                <c:ptCount val="1"/>
                <c:pt idx="0">
                  <c:v>New Zealand</c:v>
                </c:pt>
              </c:strCache>
            </c:strRef>
          </c:tx>
          <c:spPr>
            <a:ln w="28575" cap="rnd">
              <a:solidFill>
                <a:schemeClr val="accent2">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Sheet5!$E$42:$L$42</c:f>
              <c:numCache>
                <c:formatCode>General</c:formatCode>
                <c:ptCount val="8"/>
                <c:pt idx="1">
                  <c:v>1.2646255220632696</c:v>
                </c:pt>
                <c:pt idx="2">
                  <c:v>1.9096231844138842</c:v>
                </c:pt>
                <c:pt idx="3">
                  <c:v>3.0645147877543311</c:v>
                </c:pt>
                <c:pt idx="4">
                  <c:v>2.5470131531102482</c:v>
                </c:pt>
                <c:pt idx="5">
                  <c:v>2.9036099816077807</c:v>
                </c:pt>
                <c:pt idx="6">
                  <c:v>3.2500569385609737</c:v>
                </c:pt>
                <c:pt idx="7">
                  <c:v>0.54968775714698381</c:v>
                </c:pt>
              </c:numCache>
            </c:numRef>
          </c:val>
          <c:smooth val="0"/>
          <c:extLst>
            <c:ext xmlns:c16="http://schemas.microsoft.com/office/drawing/2014/chart" uri="{C3380CC4-5D6E-409C-BE32-E72D297353CC}">
              <c16:uniqueId val="{0000000D-4FBC-4588-A067-BE9868539E3D}"/>
            </c:ext>
          </c:extLst>
        </c:ser>
        <c:ser>
          <c:idx val="14"/>
          <c:order val="14"/>
          <c:tx>
            <c:strRef>
              <c:f>Sheet5!$D$43</c:f>
              <c:strCache>
                <c:ptCount val="1"/>
                <c:pt idx="0">
                  <c:v>Norway</c:v>
                </c:pt>
              </c:strCache>
            </c:strRef>
          </c:tx>
          <c:spPr>
            <a:ln w="28575" cap="rnd">
              <a:solidFill>
                <a:schemeClr val="accent3">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Sheet5!$E$43:$L$43</c:f>
              <c:numCache>
                <c:formatCode>General</c:formatCode>
                <c:ptCount val="8"/>
                <c:pt idx="0">
                  <c:v>4.1976055077401906</c:v>
                </c:pt>
                <c:pt idx="1">
                  <c:v>4.7203848432068209</c:v>
                </c:pt>
                <c:pt idx="2">
                  <c:v>2.5923208154054649</c:v>
                </c:pt>
                <c:pt idx="3">
                  <c:v>3.6869463566009157</c:v>
                </c:pt>
                <c:pt idx="4">
                  <c:v>1.5715154713745776</c:v>
                </c:pt>
                <c:pt idx="5">
                  <c:v>1.6492299807230069</c:v>
                </c:pt>
                <c:pt idx="6">
                  <c:v>1.5051054918367726</c:v>
                </c:pt>
                <c:pt idx="7">
                  <c:v>2.7039077158211384</c:v>
                </c:pt>
              </c:numCache>
            </c:numRef>
          </c:val>
          <c:smooth val="0"/>
          <c:extLst>
            <c:ext xmlns:c16="http://schemas.microsoft.com/office/drawing/2014/chart" uri="{C3380CC4-5D6E-409C-BE32-E72D297353CC}">
              <c16:uniqueId val="{0000000E-4FBC-4588-A067-BE9868539E3D}"/>
            </c:ext>
          </c:extLst>
        </c:ser>
        <c:ser>
          <c:idx val="15"/>
          <c:order val="15"/>
          <c:tx>
            <c:strRef>
              <c:f>Sheet5!$D$44</c:f>
              <c:strCache>
                <c:ptCount val="1"/>
                <c:pt idx="0">
                  <c:v>OECD members</c:v>
                </c:pt>
              </c:strCache>
            </c:strRef>
          </c:tx>
          <c:spPr>
            <a:ln w="28575" cap="rnd">
              <a:solidFill>
                <a:schemeClr val="accent4">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Sheet5!$E$44:$L$44</c:f>
              <c:numCache>
                <c:formatCode>General</c:formatCode>
                <c:ptCount val="8"/>
                <c:pt idx="0">
                  <c:v>5.409946834279884</c:v>
                </c:pt>
                <c:pt idx="1">
                  <c:v>3.5229832637926082</c:v>
                </c:pt>
                <c:pt idx="2">
                  <c:v>3.1872193015577794</c:v>
                </c:pt>
                <c:pt idx="3">
                  <c:v>2.6700887933087243</c:v>
                </c:pt>
                <c:pt idx="4">
                  <c:v>1.5985018574456049</c:v>
                </c:pt>
                <c:pt idx="5">
                  <c:v>1.6222220708068988</c:v>
                </c:pt>
                <c:pt idx="6">
                  <c:v>2.0565307338007202</c:v>
                </c:pt>
                <c:pt idx="7">
                  <c:v>2.2039783503372092</c:v>
                </c:pt>
              </c:numCache>
            </c:numRef>
          </c:val>
          <c:smooth val="0"/>
          <c:extLst>
            <c:ext xmlns:c16="http://schemas.microsoft.com/office/drawing/2014/chart" uri="{C3380CC4-5D6E-409C-BE32-E72D297353CC}">
              <c16:uniqueId val="{0000000F-4FBC-4588-A067-BE9868539E3D}"/>
            </c:ext>
          </c:extLst>
        </c:ser>
        <c:ser>
          <c:idx val="16"/>
          <c:order val="16"/>
          <c:tx>
            <c:strRef>
              <c:f>Sheet5!$D$45</c:f>
              <c:strCache>
                <c:ptCount val="1"/>
                <c:pt idx="0">
                  <c:v>Spain</c:v>
                </c:pt>
              </c:strCache>
            </c:strRef>
          </c:tx>
          <c:spPr>
            <a:ln w="28575" cap="rnd">
              <a:solidFill>
                <a:schemeClr val="accent5">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Sheet5!$E$45:$L$45</c:f>
              <c:numCache>
                <c:formatCode>General</c:formatCode>
                <c:ptCount val="8"/>
                <c:pt idx="0">
                  <c:v>7.4331623657326968</c:v>
                </c:pt>
                <c:pt idx="1">
                  <c:v>3.660431754067905</c:v>
                </c:pt>
                <c:pt idx="2">
                  <c:v>2.9493424564295041</c:v>
                </c:pt>
                <c:pt idx="3">
                  <c:v>2.8028639453794866</c:v>
                </c:pt>
                <c:pt idx="4">
                  <c:v>2.24572139125778</c:v>
                </c:pt>
                <c:pt idx="5">
                  <c:v>-0.14348028582441827</c:v>
                </c:pt>
                <c:pt idx="6">
                  <c:v>3.1630911779362378</c:v>
                </c:pt>
                <c:pt idx="7">
                  <c:v>1.2221350702131488</c:v>
                </c:pt>
              </c:numCache>
            </c:numRef>
          </c:val>
          <c:smooth val="0"/>
          <c:extLst>
            <c:ext xmlns:c16="http://schemas.microsoft.com/office/drawing/2014/chart" uri="{C3380CC4-5D6E-409C-BE32-E72D297353CC}">
              <c16:uniqueId val="{00000010-4FBC-4588-A067-BE9868539E3D}"/>
            </c:ext>
          </c:extLst>
        </c:ser>
        <c:ser>
          <c:idx val="17"/>
          <c:order val="17"/>
          <c:tx>
            <c:strRef>
              <c:f>Sheet5!$D$46</c:f>
              <c:strCache>
                <c:ptCount val="1"/>
                <c:pt idx="0">
                  <c:v>Switzerland</c:v>
                </c:pt>
              </c:strCache>
            </c:strRef>
          </c:tx>
          <c:spPr>
            <a:ln w="28575" cap="rnd">
              <a:solidFill>
                <a:schemeClr val="accent6">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Sheet5!$E$46:$L$46</c:f>
              <c:numCache>
                <c:formatCode>General</c:formatCode>
                <c:ptCount val="8"/>
                <c:pt idx="2">
                  <c:v>2.2340177107269952</c:v>
                </c:pt>
                <c:pt idx="3">
                  <c:v>1.2112478917248737</c:v>
                </c:pt>
                <c:pt idx="4">
                  <c:v>1.877552324950321</c:v>
                </c:pt>
                <c:pt idx="5">
                  <c:v>1.4944718333907674</c:v>
                </c:pt>
                <c:pt idx="6">
                  <c:v>1.2313383576112429</c:v>
                </c:pt>
                <c:pt idx="7">
                  <c:v>2.9666174078533487</c:v>
                </c:pt>
              </c:numCache>
            </c:numRef>
          </c:val>
          <c:smooth val="0"/>
          <c:extLst>
            <c:ext xmlns:c16="http://schemas.microsoft.com/office/drawing/2014/chart" uri="{C3380CC4-5D6E-409C-BE32-E72D297353CC}">
              <c16:uniqueId val="{00000011-4FBC-4588-A067-BE9868539E3D}"/>
            </c:ext>
          </c:extLst>
        </c:ser>
        <c:ser>
          <c:idx val="18"/>
          <c:order val="18"/>
          <c:tx>
            <c:strRef>
              <c:f>Sheet5!$D$47</c:f>
              <c:strCache>
                <c:ptCount val="1"/>
                <c:pt idx="0">
                  <c:v>United Kingdom</c:v>
                </c:pt>
              </c:strCache>
            </c:strRef>
          </c:tx>
          <c:spPr>
            <a:ln w="28575" cap="rnd">
              <a:solidFill>
                <a:schemeClr val="accent1">
                  <a:lumMod val="8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Sheet5!$E$47:$L$47</c:f>
              <c:numCache>
                <c:formatCode>General</c:formatCode>
                <c:ptCount val="8"/>
                <c:pt idx="0">
                  <c:v>3.2040184282896691</c:v>
                </c:pt>
                <c:pt idx="1">
                  <c:v>2.1603474834353849</c:v>
                </c:pt>
                <c:pt idx="2">
                  <c:v>2.9519105815323741</c:v>
                </c:pt>
                <c:pt idx="3">
                  <c:v>2.4034352560448569</c:v>
                </c:pt>
                <c:pt idx="4">
                  <c:v>1.6108614152198626</c:v>
                </c:pt>
                <c:pt idx="5">
                  <c:v>2.0050289427685839</c:v>
                </c:pt>
                <c:pt idx="6">
                  <c:v>1.8614709672827914</c:v>
                </c:pt>
                <c:pt idx="7">
                  <c:v>1.9326231317800975</c:v>
                </c:pt>
              </c:numCache>
            </c:numRef>
          </c:val>
          <c:smooth val="0"/>
          <c:extLst>
            <c:ext xmlns:c16="http://schemas.microsoft.com/office/drawing/2014/chart" uri="{C3380CC4-5D6E-409C-BE32-E72D297353CC}">
              <c16:uniqueId val="{00000012-4FBC-4588-A067-BE9868539E3D}"/>
            </c:ext>
          </c:extLst>
        </c:ser>
        <c:ser>
          <c:idx val="19"/>
          <c:order val="19"/>
          <c:tx>
            <c:strRef>
              <c:f>Sheet5!$D$48</c:f>
              <c:strCache>
                <c:ptCount val="1"/>
                <c:pt idx="0">
                  <c:v>United States</c:v>
                </c:pt>
              </c:strCache>
            </c:strRef>
          </c:tx>
          <c:spPr>
            <a:ln w="28575" cap="rnd">
              <a:solidFill>
                <a:schemeClr val="accent2">
                  <a:lumMod val="8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Sheet5!$E$48:$L$48</c:f>
              <c:numCache>
                <c:formatCode>General</c:formatCode>
                <c:ptCount val="8"/>
                <c:pt idx="0">
                  <c:v>4.5106807257454253</c:v>
                </c:pt>
                <c:pt idx="1">
                  <c:v>3.1974498164513321</c:v>
                </c:pt>
                <c:pt idx="2">
                  <c:v>3.3591089482415399</c:v>
                </c:pt>
                <c:pt idx="3">
                  <c:v>3.4493982292611221</c:v>
                </c:pt>
                <c:pt idx="4">
                  <c:v>1.6609810039987807</c:v>
                </c:pt>
                <c:pt idx="5">
                  <c:v>2.0938845536453328</c:v>
                </c:pt>
                <c:pt idx="6">
                  <c:v>1.8793088707465628</c:v>
                </c:pt>
                <c:pt idx="7">
                  <c:v>2.6304501100768647</c:v>
                </c:pt>
              </c:numCache>
            </c:numRef>
          </c:val>
          <c:smooth val="0"/>
          <c:extLst>
            <c:ext xmlns:c16="http://schemas.microsoft.com/office/drawing/2014/chart" uri="{C3380CC4-5D6E-409C-BE32-E72D297353CC}">
              <c16:uniqueId val="{00000013-4FBC-4588-A067-BE9868539E3D}"/>
            </c:ext>
          </c:extLst>
        </c:ser>
        <c:dLbls>
          <c:showLegendKey val="0"/>
          <c:showVal val="0"/>
          <c:showCatName val="0"/>
          <c:showSerName val="0"/>
          <c:showPercent val="0"/>
          <c:showBubbleSize val="0"/>
        </c:dLbls>
        <c:smooth val="0"/>
        <c:axId val="101809375"/>
        <c:axId val="673415647"/>
      </c:lineChart>
      <c:catAx>
        <c:axId val="10180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ID4096"/>
          </a:p>
        </c:txPr>
        <c:crossAx val="673415647"/>
        <c:crosses val="autoZero"/>
        <c:auto val="1"/>
        <c:lblAlgn val="ctr"/>
        <c:lblOffset val="100"/>
        <c:noMultiLvlLbl val="0"/>
      </c:catAx>
      <c:valAx>
        <c:axId val="673415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ID4096"/>
          </a:p>
        </c:txPr>
        <c:crossAx val="101809375"/>
        <c:crosses val="autoZero"/>
        <c:crossBetween val="between"/>
      </c:valAx>
      <c:spPr>
        <a:noFill/>
        <a:ln>
          <a:noFill/>
        </a:ln>
        <a:effectLst/>
      </c:spPr>
    </c:plotArea>
    <c:legend>
      <c:legendPos val="r"/>
      <c:layout>
        <c:manualLayout>
          <c:xMode val="edge"/>
          <c:yMode val="edge"/>
          <c:x val="0.82689463162220067"/>
          <c:y val="1.6298588326608601E-3"/>
          <c:w val="0.1663891450318192"/>
          <c:h val="0.99231595676562989"/>
        </c:manualLayout>
      </c:layout>
      <c:overlay val="0"/>
      <c:spPr>
        <a:noFill/>
        <a:ln>
          <a:noFill/>
        </a:ln>
        <a:effectLst/>
      </c:spPr>
      <c:txPr>
        <a:bodyPr rot="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aseline="0"/>
      </a:pPr>
      <a:endParaRPr lang="LID4096"/>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Sheet23!$D$2</c:f>
              <c:strCache>
                <c:ptCount val="1"/>
                <c:pt idx="0">
                  <c:v>Japan</c:v>
                </c:pt>
              </c:strCache>
            </c:strRef>
          </c:tx>
          <c:spPr>
            <a:ln w="28575" cap="rnd">
              <a:solidFill>
                <a:schemeClr val="accent1"/>
              </a:solidFill>
              <a:round/>
            </a:ln>
            <a:effectLst/>
          </c:spPr>
          <c:marker>
            <c:symbol val="none"/>
          </c:marker>
          <c:cat>
            <c:numRef>
              <c:f>Sheet23!$E$1:$BH$1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Sheet23!$E$2:$BH$2</c:f>
              <c:numCache>
                <c:formatCode>General</c:formatCode>
                <c:ptCount val="56"/>
                <c:pt idx="0">
                  <c:v>7.9060876227487613</c:v>
                </c:pt>
                <c:pt idx="1">
                  <c:v>8.055306835897122</c:v>
                </c:pt>
                <c:pt idx="2">
                  <c:v>8.1600974873994172</c:v>
                </c:pt>
                <c:pt idx="3">
                  <c:v>8.2740751600212459</c:v>
                </c:pt>
                <c:pt idx="4">
                  <c:v>8.4110820806239452</c:v>
                </c:pt>
                <c:pt idx="5">
                  <c:v>8.4879781502573852</c:v>
                </c:pt>
                <c:pt idx="6">
                  <c:v>8.5998831082196698</c:v>
                </c:pt>
                <c:pt idx="7">
                  <c:v>8.7181274312229853</c:v>
                </c:pt>
                <c:pt idx="8">
                  <c:v>8.8412461365217574</c:v>
                </c:pt>
                <c:pt idx="9">
                  <c:v>8.9331440675532381</c:v>
                </c:pt>
                <c:pt idx="10">
                  <c:v>9.0939561913896512</c:v>
                </c:pt>
                <c:pt idx="11">
                  <c:v>9.1533680738750718</c:v>
                </c:pt>
                <c:pt idx="12">
                  <c:v>9.3778575321038407</c:v>
                </c:pt>
                <c:pt idx="13">
                  <c:v>9.6230553005005159</c:v>
                </c:pt>
                <c:pt idx="14">
                  <c:v>9.6223331264847598</c:v>
                </c:pt>
                <c:pt idx="15">
                  <c:v>9.6015319087698678</c:v>
                </c:pt>
                <c:pt idx="16">
                  <c:v>9.6575061168514367</c:v>
                </c:pt>
                <c:pt idx="17">
                  <c:v>9.7953016356328302</c:v>
                </c:pt>
                <c:pt idx="18">
                  <c:v>10.058460918396261</c:v>
                </c:pt>
                <c:pt idx="19">
                  <c:v>10.010741055710829</c:v>
                </c:pt>
                <c:pt idx="20">
                  <c:v>9.9631955659136295</c:v>
                </c:pt>
                <c:pt idx="21">
                  <c:v>9.966681367130743</c:v>
                </c:pt>
                <c:pt idx="22">
                  <c:v>9.8266684556770834</c:v>
                </c:pt>
                <c:pt idx="23">
                  <c:v>9.8679228280571998</c:v>
                </c:pt>
                <c:pt idx="24">
                  <c:v>9.8876220884236883</c:v>
                </c:pt>
                <c:pt idx="25">
                  <c:v>9.9171675124535703</c:v>
                </c:pt>
                <c:pt idx="26">
                  <c:v>10.284094090678449</c:v>
                </c:pt>
                <c:pt idx="27">
                  <c:v>10.445993281477799</c:v>
                </c:pt>
                <c:pt idx="28">
                  <c:v>10.600679388317674</c:v>
                </c:pt>
                <c:pt idx="29">
                  <c:v>10.558991901304966</c:v>
                </c:pt>
                <c:pt idx="30">
                  <c:v>10.547568523115672</c:v>
                </c:pt>
                <c:pt idx="31">
                  <c:v>10.642350083687084</c:v>
                </c:pt>
                <c:pt idx="32">
                  <c:v>10.702904208162513</c:v>
                </c:pt>
                <c:pt idx="33">
                  <c:v>10.813122741917722</c:v>
                </c:pt>
                <c:pt idx="34">
                  <c:v>10.894329218480385</c:v>
                </c:pt>
                <c:pt idx="35">
                  <c:v>10.974651747036949</c:v>
                </c:pt>
                <c:pt idx="36">
                  <c:v>10.834190320618481</c:v>
                </c:pt>
                <c:pt idx="37">
                  <c:v>10.724169890697553</c:v>
                </c:pt>
                <c:pt idx="38">
                  <c:v>10.620100129453762</c:v>
                </c:pt>
                <c:pt idx="39">
                  <c:v>10.726476410217439</c:v>
                </c:pt>
                <c:pt idx="40">
                  <c:v>10.771210040422993</c:v>
                </c:pt>
                <c:pt idx="41">
                  <c:v>10.619021277996664</c:v>
                </c:pt>
                <c:pt idx="42">
                  <c:v>10.556689559825276</c:v>
                </c:pt>
                <c:pt idx="43">
                  <c:v>10.612066211097998</c:v>
                </c:pt>
                <c:pt idx="44">
                  <c:v>10.664442688873855</c:v>
                </c:pt>
                <c:pt idx="45">
                  <c:v>10.620195292668932</c:v>
                </c:pt>
                <c:pt idx="46">
                  <c:v>10.540823541502567</c:v>
                </c:pt>
                <c:pt idx="47">
                  <c:v>10.510067626503522</c:v>
                </c:pt>
                <c:pt idx="48">
                  <c:v>10.599684403301881</c:v>
                </c:pt>
                <c:pt idx="49">
                  <c:v>10.629928301846503</c:v>
                </c:pt>
                <c:pt idx="50">
                  <c:v>10.703416671528426</c:v>
                </c:pt>
                <c:pt idx="51">
                  <c:v>10.76213734564403</c:v>
                </c:pt>
                <c:pt idx="52">
                  <c:v>10.753290504632515</c:v>
                </c:pt>
                <c:pt idx="53">
                  <c:v>10.55405693236975</c:v>
                </c:pt>
                <c:pt idx="54">
                  <c:v>10.476548610110509</c:v>
                </c:pt>
                <c:pt idx="55">
                  <c:v>10.366244485311846</c:v>
                </c:pt>
              </c:numCache>
            </c:numRef>
          </c:val>
          <c:smooth val="0"/>
          <c:extLst>
            <c:ext xmlns:c16="http://schemas.microsoft.com/office/drawing/2014/chart" uri="{C3380CC4-5D6E-409C-BE32-E72D297353CC}">
              <c16:uniqueId val="{00000000-992B-4B23-9C68-DACC0AED1C34}"/>
            </c:ext>
          </c:extLst>
        </c:ser>
        <c:dLbls>
          <c:showLegendKey val="0"/>
          <c:showVal val="0"/>
          <c:showCatName val="0"/>
          <c:showSerName val="0"/>
          <c:showPercent val="0"/>
          <c:showBubbleSize val="0"/>
        </c:dLbls>
        <c:smooth val="0"/>
        <c:axId val="155236104"/>
        <c:axId val="155236496"/>
      </c:lineChart>
      <c:catAx>
        <c:axId val="15523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6496"/>
        <c:crosses val="autoZero"/>
        <c:auto val="1"/>
        <c:lblAlgn val="ctr"/>
        <c:lblOffset val="100"/>
        <c:noMultiLvlLbl val="0"/>
      </c:catAx>
      <c:valAx>
        <c:axId val="15523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6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Sheet24!$D$2</c:f>
              <c:strCache>
                <c:ptCount val="1"/>
                <c:pt idx="0">
                  <c:v>United Kingdom</c:v>
                </c:pt>
              </c:strCache>
            </c:strRef>
          </c:tx>
          <c:spPr>
            <a:ln w="28575" cap="rnd">
              <a:solidFill>
                <a:schemeClr val="accent1"/>
              </a:solidFill>
              <a:round/>
            </a:ln>
            <a:effectLst/>
          </c:spPr>
          <c:marker>
            <c:symbol val="none"/>
          </c:marker>
          <c:cat>
            <c:numRef>
              <c:f>Sheet24!$E$1:$BH$1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Sheet24!$E$2:$BH$2</c:f>
              <c:numCache>
                <c:formatCode>General</c:formatCode>
                <c:ptCount val="56"/>
                <c:pt idx="0">
                  <c:v>8.9644574211367747</c:v>
                </c:pt>
                <c:pt idx="1">
                  <c:v>9.0020578172572705</c:v>
                </c:pt>
                <c:pt idx="2">
                  <c:v>9.0308962087460163</c:v>
                </c:pt>
                <c:pt idx="3">
                  <c:v>9.0709232326926728</c:v>
                </c:pt>
                <c:pt idx="4">
                  <c:v>9.138393330498733</c:v>
                </c:pt>
                <c:pt idx="5">
                  <c:v>9.1873041159659206</c:v>
                </c:pt>
                <c:pt idx="6">
                  <c:v>9.2157815048899803</c:v>
                </c:pt>
                <c:pt idx="7">
                  <c:v>9.2168922005785703</c:v>
                </c:pt>
                <c:pt idx="8">
                  <c:v>9.109205689296255</c:v>
                </c:pt>
                <c:pt idx="9">
                  <c:v>9.1300518746316985</c:v>
                </c:pt>
                <c:pt idx="10">
                  <c:v>9.2523569583685834</c:v>
                </c:pt>
                <c:pt idx="11">
                  <c:v>9.3239419880053198</c:v>
                </c:pt>
                <c:pt idx="12">
                  <c:v>9.415781311283876</c:v>
                </c:pt>
                <c:pt idx="13">
                  <c:v>9.4855587479826244</c:v>
                </c:pt>
                <c:pt idx="14">
                  <c:v>9.4671261501647201</c:v>
                </c:pt>
                <c:pt idx="15">
                  <c:v>9.5380450788946902</c:v>
                </c:pt>
                <c:pt idx="16">
                  <c:v>9.4463064173898168</c:v>
                </c:pt>
                <c:pt idx="17">
                  <c:v>9.5094771620898619</c:v>
                </c:pt>
                <c:pt idx="18">
                  <c:v>9.685922404075102</c:v>
                </c:pt>
                <c:pt idx="19">
                  <c:v>9.8734203872808806</c:v>
                </c:pt>
                <c:pt idx="20">
                  <c:v>10.038124757992824</c:v>
                </c:pt>
                <c:pt idx="21">
                  <c:v>9.9047716671968349</c:v>
                </c:pt>
                <c:pt idx="22">
                  <c:v>9.7962167865518488</c:v>
                </c:pt>
                <c:pt idx="23">
                  <c:v>9.7065152856110277</c:v>
                </c:pt>
                <c:pt idx="24">
                  <c:v>9.6108938717743104</c:v>
                </c:pt>
                <c:pt idx="25">
                  <c:v>9.6356208298399579</c:v>
                </c:pt>
                <c:pt idx="26">
                  <c:v>9.8197316715030905</c:v>
                </c:pt>
                <c:pt idx="27">
                  <c:v>10.006667010681346</c:v>
                </c:pt>
                <c:pt idx="28">
                  <c:v>10.170013214791322</c:v>
                </c:pt>
                <c:pt idx="29">
                  <c:v>10.147516545633906</c:v>
                </c:pt>
                <c:pt idx="30">
                  <c:v>10.273210591451216</c:v>
                </c:pt>
                <c:pt idx="31">
                  <c:v>10.281772686542611</c:v>
                </c:pt>
                <c:pt idx="32">
                  <c:v>10.288275744846375</c:v>
                </c:pt>
                <c:pt idx="33">
                  <c:v>10.156716612282558</c:v>
                </c:pt>
                <c:pt idx="34">
                  <c:v>10.20499230969169</c:v>
                </c:pt>
                <c:pt idx="35">
                  <c:v>10.328072207462855</c:v>
                </c:pt>
                <c:pt idx="36">
                  <c:v>10.361054790943637</c:v>
                </c:pt>
                <c:pt idx="37">
                  <c:v>10.439955372260464</c:v>
                </c:pt>
                <c:pt idx="38">
                  <c:v>10.480979532219916</c:v>
                </c:pt>
                <c:pt idx="39">
                  <c:v>10.479922701895875</c:v>
                </c:pt>
                <c:pt idx="40">
                  <c:v>10.443673740516443</c:v>
                </c:pt>
                <c:pt idx="41">
                  <c:v>10.403495357642091</c:v>
                </c:pt>
                <c:pt idx="42">
                  <c:v>10.469843529811383</c:v>
                </c:pt>
                <c:pt idx="43">
                  <c:v>10.588800255038368</c:v>
                </c:pt>
                <c:pt idx="44">
                  <c:v>10.719570656200263</c:v>
                </c:pt>
                <c:pt idx="45">
                  <c:v>10.729685367309747</c:v>
                </c:pt>
                <c:pt idx="46">
                  <c:v>10.757721749157492</c:v>
                </c:pt>
                <c:pt idx="47">
                  <c:v>10.857892238713916</c:v>
                </c:pt>
                <c:pt idx="48">
                  <c:v>10.767412965594161</c:v>
                </c:pt>
                <c:pt idx="49">
                  <c:v>10.557746715764175</c:v>
                </c:pt>
                <c:pt idx="50">
                  <c:v>10.563819047486195</c:v>
                </c:pt>
                <c:pt idx="51">
                  <c:v>10.606803640109064</c:v>
                </c:pt>
                <c:pt idx="52">
                  <c:v>10.595682405496197</c:v>
                </c:pt>
                <c:pt idx="53">
                  <c:v>10.60036748348036</c:v>
                </c:pt>
                <c:pt idx="54">
                  <c:v>10.672860728549848</c:v>
                </c:pt>
                <c:pt idx="55">
                  <c:v>10.605965199187914</c:v>
                </c:pt>
              </c:numCache>
            </c:numRef>
          </c:val>
          <c:smooth val="0"/>
          <c:extLst>
            <c:ext xmlns:c16="http://schemas.microsoft.com/office/drawing/2014/chart" uri="{C3380CC4-5D6E-409C-BE32-E72D297353CC}">
              <c16:uniqueId val="{00000000-205D-4E0B-B7CA-ED9DEDDC6E2F}"/>
            </c:ext>
          </c:extLst>
        </c:ser>
        <c:dLbls>
          <c:showLegendKey val="0"/>
          <c:showVal val="0"/>
          <c:showCatName val="0"/>
          <c:showSerName val="0"/>
          <c:showPercent val="0"/>
          <c:showBubbleSize val="0"/>
        </c:dLbls>
        <c:smooth val="0"/>
        <c:axId val="155237280"/>
        <c:axId val="155237672"/>
      </c:lineChart>
      <c:catAx>
        <c:axId val="15523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7672"/>
        <c:crosses val="autoZero"/>
        <c:auto val="1"/>
        <c:lblAlgn val="ctr"/>
        <c:lblOffset val="100"/>
        <c:noMultiLvlLbl val="0"/>
      </c:catAx>
      <c:valAx>
        <c:axId val="155237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7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Chile,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Chile!$A$2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Chile!$B$1:$BH$1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Chile!$B$2:$BH$2</c:f>
              <c:numCache>
                <c:formatCode>General</c:formatCode>
                <c:ptCount val="59"/>
                <c:pt idx="1">
                  <c:v>4.0499309472345857</c:v>
                </c:pt>
                <c:pt idx="2">
                  <c:v>5.1930795418282827</c:v>
                </c:pt>
                <c:pt idx="3">
                  <c:v>6.1165648355860895</c:v>
                </c:pt>
                <c:pt idx="4">
                  <c:v>2.6678716662893436</c:v>
                </c:pt>
                <c:pt idx="5">
                  <c:v>0.41717501526450462</c:v>
                </c:pt>
                <c:pt idx="6">
                  <c:v>10.001606065445003</c:v>
                </c:pt>
                <c:pt idx="7">
                  <c:v>3.6407833194624288</c:v>
                </c:pt>
                <c:pt idx="8">
                  <c:v>3.7516790756853169</c:v>
                </c:pt>
                <c:pt idx="9">
                  <c:v>3.4713172475184422</c:v>
                </c:pt>
                <c:pt idx="10">
                  <c:v>2.1225196032733038</c:v>
                </c:pt>
                <c:pt idx="11">
                  <c:v>9.0179648320581265</c:v>
                </c:pt>
                <c:pt idx="12">
                  <c:v>-0.81919551451657924</c:v>
                </c:pt>
                <c:pt idx="13">
                  <c:v>-4.9411006987943864</c:v>
                </c:pt>
                <c:pt idx="14">
                  <c:v>2.4938445150766597</c:v>
                </c:pt>
                <c:pt idx="15">
                  <c:v>-11.362780133504842</c:v>
                </c:pt>
                <c:pt idx="16">
                  <c:v>3.4063835732750078</c:v>
                </c:pt>
                <c:pt idx="17">
                  <c:v>8.6974402969031104</c:v>
                </c:pt>
                <c:pt idx="18">
                  <c:v>7.4629268112850013</c:v>
                </c:pt>
                <c:pt idx="19">
                  <c:v>8.6823199162364944</c:v>
                </c:pt>
                <c:pt idx="20">
                  <c:v>8.1486065289525698</c:v>
                </c:pt>
                <c:pt idx="21">
                  <c:v>4.7373110684335984</c:v>
                </c:pt>
                <c:pt idx="22">
                  <c:v>-10.323232445722695</c:v>
                </c:pt>
                <c:pt idx="23">
                  <c:v>-3.7865723278658123</c:v>
                </c:pt>
                <c:pt idx="24">
                  <c:v>7.9733415733979029</c:v>
                </c:pt>
                <c:pt idx="25">
                  <c:v>7.119228428830553</c:v>
                </c:pt>
                <c:pt idx="26">
                  <c:v>5.5963532998730017</c:v>
                </c:pt>
                <c:pt idx="27">
                  <c:v>6.5942148933382185</c:v>
                </c:pt>
                <c:pt idx="28">
                  <c:v>7.3112014508357674</c:v>
                </c:pt>
                <c:pt idx="29">
                  <c:v>10.560325225703465</c:v>
                </c:pt>
                <c:pt idx="30">
                  <c:v>3.6975799005607826</c:v>
                </c:pt>
                <c:pt idx="31">
                  <c:v>7.9699883718280802</c:v>
                </c:pt>
                <c:pt idx="32">
                  <c:v>12.277930631405297</c:v>
                </c:pt>
                <c:pt idx="33">
                  <c:v>6.9862866821876111</c:v>
                </c:pt>
                <c:pt idx="34">
                  <c:v>5.7081190979847918</c:v>
                </c:pt>
                <c:pt idx="35">
                  <c:v>10.627577221010313</c:v>
                </c:pt>
                <c:pt idx="36">
                  <c:v>7.4134915229913787</c:v>
                </c:pt>
                <c:pt idx="37">
                  <c:v>6.6055796327905369</c:v>
                </c:pt>
                <c:pt idx="38">
                  <c:v>3.2308787086202386</c:v>
                </c:pt>
                <c:pt idx="39">
                  <c:v>-0.76085481162988344</c:v>
                </c:pt>
                <c:pt idx="40">
                  <c:v>4.4957929969907724</c:v>
                </c:pt>
                <c:pt idx="41">
                  <c:v>3.3481803906399108</c:v>
                </c:pt>
                <c:pt idx="42">
                  <c:v>2.1669086338893067</c:v>
                </c:pt>
                <c:pt idx="43">
                  <c:v>3.9567484813774598</c:v>
                </c:pt>
                <c:pt idx="44">
                  <c:v>6.0410867391876337</c:v>
                </c:pt>
                <c:pt idx="45">
                  <c:v>5.5594525308359408</c:v>
                </c:pt>
                <c:pt idx="46">
                  <c:v>4.4049726903152191</c:v>
                </c:pt>
                <c:pt idx="47">
                  <c:v>5.1608255998702077</c:v>
                </c:pt>
                <c:pt idx="48">
                  <c:v>3.2924548972939931</c:v>
                </c:pt>
                <c:pt idx="49">
                  <c:v>-1.0364317789293978</c:v>
                </c:pt>
                <c:pt idx="50">
                  <c:v>5.7537089086437305</c:v>
                </c:pt>
                <c:pt idx="51">
                  <c:v>5.8396405834600529</c:v>
                </c:pt>
                <c:pt idx="52">
                  <c:v>5.4571306096006538</c:v>
                </c:pt>
                <c:pt idx="53">
                  <c:v>3.9765961992969352</c:v>
                </c:pt>
                <c:pt idx="54">
                  <c:v>1.8763953971249379</c:v>
                </c:pt>
                <c:pt idx="55">
                  <c:v>2.3055669945707393</c:v>
                </c:pt>
              </c:numCache>
            </c:numRef>
          </c:val>
          <c:smooth val="0"/>
          <c:extLst>
            <c:ext xmlns:c16="http://schemas.microsoft.com/office/drawing/2014/chart" uri="{C3380CC4-5D6E-409C-BE32-E72D297353CC}">
              <c16:uniqueId val="{00000000-8003-4A8B-8731-0ED1142D0F5B}"/>
            </c:ext>
          </c:extLst>
        </c:ser>
        <c:ser>
          <c:idx val="1"/>
          <c:order val="1"/>
          <c:tx>
            <c:strRef>
              <c:f>Chile!$A$3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Chile!$B$1:$BH$1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Chile!$B$3:$BH$3</c:f>
              <c:numCache>
                <c:formatCode>General</c:formatCode>
                <c:ptCount val="59"/>
                <c:pt idx="1">
                  <c:v>4.9427574757394694</c:v>
                </c:pt>
                <c:pt idx="2">
                  <c:v>2.610061729118712</c:v>
                </c:pt>
                <c:pt idx="3">
                  <c:v>5.2779753088938293</c:v>
                </c:pt>
                <c:pt idx="4">
                  <c:v>9.2306332563957483</c:v>
                </c:pt>
                <c:pt idx="5">
                  <c:v>-0.85251960365006596</c:v>
                </c:pt>
                <c:pt idx="6">
                  <c:v>4.0080262895750849</c:v>
                </c:pt>
                <c:pt idx="7">
                  <c:v>3.270687524206366</c:v>
                </c:pt>
                <c:pt idx="8">
                  <c:v>2.0302745650442802</c:v>
                </c:pt>
                <c:pt idx="9">
                  <c:v>3.5498982433045398</c:v>
                </c:pt>
                <c:pt idx="10">
                  <c:v>2.0634237060598082</c:v>
                </c:pt>
                <c:pt idx="11">
                  <c:v>0.82275833576284185</c:v>
                </c:pt>
                <c:pt idx="12">
                  <c:v>-15.111422110467828</c:v>
                </c:pt>
                <c:pt idx="13">
                  <c:v>2.7904199921905217</c:v>
                </c:pt>
                <c:pt idx="14">
                  <c:v>45.950842307630722</c:v>
                </c:pt>
                <c:pt idx="15">
                  <c:v>2.3495174005821298</c:v>
                </c:pt>
                <c:pt idx="16">
                  <c:v>24.368738117801911</c:v>
                </c:pt>
                <c:pt idx="17">
                  <c:v>11.880286890853881</c:v>
                </c:pt>
                <c:pt idx="18">
                  <c:v>11.190205236551279</c:v>
                </c:pt>
                <c:pt idx="19">
                  <c:v>14.143980589478517</c:v>
                </c:pt>
                <c:pt idx="20">
                  <c:v>14.193997543698828</c:v>
                </c:pt>
                <c:pt idx="21">
                  <c:v>-8.9500932026812023</c:v>
                </c:pt>
                <c:pt idx="22">
                  <c:v>4.715878483209579</c:v>
                </c:pt>
                <c:pt idx="23">
                  <c:v>0.71700910241605698</c:v>
                </c:pt>
                <c:pt idx="24">
                  <c:v>6.7044293610461665</c:v>
                </c:pt>
                <c:pt idx="25">
                  <c:v>6.9648082806261584</c:v>
                </c:pt>
                <c:pt idx="26">
                  <c:v>10.095418770184338</c:v>
                </c:pt>
                <c:pt idx="27">
                  <c:v>6.7407726612778589</c:v>
                </c:pt>
                <c:pt idx="28">
                  <c:v>11.55527569139349</c:v>
                </c:pt>
                <c:pt idx="29">
                  <c:v>16.110801852735463</c:v>
                </c:pt>
                <c:pt idx="30">
                  <c:v>8.617123951351374</c:v>
                </c:pt>
                <c:pt idx="31">
                  <c:v>12.433802354287309</c:v>
                </c:pt>
                <c:pt idx="32">
                  <c:v>13.926486699855218</c:v>
                </c:pt>
                <c:pt idx="33">
                  <c:v>3.5342610221594981</c:v>
                </c:pt>
                <c:pt idx="34">
                  <c:v>11.627601734962596</c:v>
                </c:pt>
                <c:pt idx="35">
                  <c:v>10.983619901904191</c:v>
                </c:pt>
                <c:pt idx="36">
                  <c:v>11.784969756781976</c:v>
                </c:pt>
                <c:pt idx="37">
                  <c:v>11.199931929038499</c:v>
                </c:pt>
                <c:pt idx="38">
                  <c:v>5.2308762028188198</c:v>
                </c:pt>
                <c:pt idx="39">
                  <c:v>7.3213462923080783</c:v>
                </c:pt>
                <c:pt idx="40">
                  <c:v>5.076044896527705</c:v>
                </c:pt>
                <c:pt idx="41">
                  <c:v>7.2318113358360989</c:v>
                </c:pt>
                <c:pt idx="42">
                  <c:v>1.603909108637481</c:v>
                </c:pt>
                <c:pt idx="43">
                  <c:v>6.462325562014982</c:v>
                </c:pt>
                <c:pt idx="44">
                  <c:v>13.300301347717138</c:v>
                </c:pt>
                <c:pt idx="45">
                  <c:v>4.3171210889859708</c:v>
                </c:pt>
                <c:pt idx="46">
                  <c:v>9.5127020755098926</c:v>
                </c:pt>
                <c:pt idx="47">
                  <c:v>7.1897544578076094</c:v>
                </c:pt>
                <c:pt idx="48">
                  <c:v>-0.69990175901372709</c:v>
                </c:pt>
                <c:pt idx="49">
                  <c:v>-4.5498123663996779</c:v>
                </c:pt>
                <c:pt idx="50">
                  <c:v>2.3243808704782651</c:v>
                </c:pt>
                <c:pt idx="51">
                  <c:v>5.5162549431220924</c:v>
                </c:pt>
                <c:pt idx="52">
                  <c:v>0.11358491446608809</c:v>
                </c:pt>
                <c:pt idx="53">
                  <c:v>3.2947163729292868</c:v>
                </c:pt>
                <c:pt idx="54">
                  <c:v>1.0519344638623096</c:v>
                </c:pt>
                <c:pt idx="55">
                  <c:v>-1.8847409591755451</c:v>
                </c:pt>
              </c:numCache>
            </c:numRef>
          </c:val>
          <c:smooth val="0"/>
          <c:extLst>
            <c:ext xmlns:c16="http://schemas.microsoft.com/office/drawing/2014/chart" uri="{C3380CC4-5D6E-409C-BE32-E72D297353CC}">
              <c16:uniqueId val="{00000001-8003-4A8B-8731-0ED1142D0F5B}"/>
            </c:ext>
          </c:extLst>
        </c:ser>
        <c:ser>
          <c:idx val="2"/>
          <c:order val="2"/>
          <c:tx>
            <c:strRef>
              <c:f>Chile!$A$4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Chile!$B$1:$BH$1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Chile!$B$4:$BH$4</c:f>
              <c:numCache>
                <c:formatCode>General</c:formatCode>
                <c:ptCount val="59"/>
                <c:pt idx="0">
                  <c:v>15.709861304367342</c:v>
                </c:pt>
                <c:pt idx="1">
                  <c:v>16.055229991169622</c:v>
                </c:pt>
                <c:pt idx="2">
                  <c:v>13.624906328768988</c:v>
                </c:pt>
                <c:pt idx="3">
                  <c:v>14.494531101918856</c:v>
                </c:pt>
                <c:pt idx="4">
                  <c:v>13.351630011497237</c:v>
                </c:pt>
                <c:pt idx="5">
                  <c:v>12.558869701726843</c:v>
                </c:pt>
                <c:pt idx="6">
                  <c:v>13.698630136986301</c:v>
                </c:pt>
                <c:pt idx="7">
                  <c:v>13.12785388127854</c:v>
                </c:pt>
                <c:pt idx="8">
                  <c:v>13.155190133607404</c:v>
                </c:pt>
                <c:pt idx="9">
                  <c:v>14.186409419775858</c:v>
                </c:pt>
                <c:pt idx="10">
                  <c:v>14.020537124802527</c:v>
                </c:pt>
                <c:pt idx="11">
                  <c:v>12.024201577697786</c:v>
                </c:pt>
                <c:pt idx="12">
                  <c:v>13.234559680372898</c:v>
                </c:pt>
                <c:pt idx="13">
                  <c:v>15.468088549696343</c:v>
                </c:pt>
                <c:pt idx="14">
                  <c:v>19.705882991637296</c:v>
                </c:pt>
                <c:pt idx="15">
                  <c:v>27.410518054937</c:v>
                </c:pt>
                <c:pt idx="16">
                  <c:v>20.795858338146584</c:v>
                </c:pt>
                <c:pt idx="17">
                  <c:v>22.422817750863381</c:v>
                </c:pt>
                <c:pt idx="18">
                  <c:v>23.925947813030881</c:v>
                </c:pt>
                <c:pt idx="19">
                  <c:v>26.107767622231286</c:v>
                </c:pt>
                <c:pt idx="20">
                  <c:v>26.977923257375032</c:v>
                </c:pt>
                <c:pt idx="21">
                  <c:v>26.753797654616147</c:v>
                </c:pt>
                <c:pt idx="22">
                  <c:v>21.253471511867321</c:v>
                </c:pt>
                <c:pt idx="23">
                  <c:v>21.317768766254623</c:v>
                </c:pt>
                <c:pt idx="24">
                  <c:v>25.342655397339819</c:v>
                </c:pt>
                <c:pt idx="25">
                  <c:v>25.712949971468142</c:v>
                </c:pt>
                <c:pt idx="26">
                  <c:v>26.030494187398311</c:v>
                </c:pt>
                <c:pt idx="27">
                  <c:v>27.220712718722041</c:v>
                </c:pt>
                <c:pt idx="28">
                  <c:v>27.253228694426458</c:v>
                </c:pt>
                <c:pt idx="29">
                  <c:v>30.65129584265603</c:v>
                </c:pt>
                <c:pt idx="30">
                  <c:v>30.549669066192685</c:v>
                </c:pt>
                <c:pt idx="31">
                  <c:v>27.770304011431403</c:v>
                </c:pt>
                <c:pt idx="32">
                  <c:v>28.16902587751256</c:v>
                </c:pt>
                <c:pt idx="33">
                  <c:v>28.618885366058255</c:v>
                </c:pt>
                <c:pt idx="34">
                  <c:v>26.574230530591919</c:v>
                </c:pt>
                <c:pt idx="35">
                  <c:v>27.102640718892211</c:v>
                </c:pt>
                <c:pt idx="36">
                  <c:v>28.965173642309356</c:v>
                </c:pt>
                <c:pt idx="37">
                  <c:v>29.203070872845021</c:v>
                </c:pt>
                <c:pt idx="38">
                  <c:v>29.565982068693657</c:v>
                </c:pt>
                <c:pt idx="39">
                  <c:v>27.325768469855387</c:v>
                </c:pt>
                <c:pt idx="40">
                  <c:v>28.578046326421784</c:v>
                </c:pt>
                <c:pt idx="41">
                  <c:v>30.542298825180559</c:v>
                </c:pt>
                <c:pt idx="42">
                  <c:v>30.393765913249933</c:v>
                </c:pt>
                <c:pt idx="43">
                  <c:v>31.200122948800356</c:v>
                </c:pt>
                <c:pt idx="44">
                  <c:v>30.403659878326078</c:v>
                </c:pt>
                <c:pt idx="45">
                  <c:v>31.58501941868429</c:v>
                </c:pt>
                <c:pt idx="46">
                  <c:v>29.510923887341988</c:v>
                </c:pt>
                <c:pt idx="47">
                  <c:v>31.960912852614133</c:v>
                </c:pt>
                <c:pt idx="48">
                  <c:v>39.534696291547149</c:v>
                </c:pt>
                <c:pt idx="49">
                  <c:v>29.597538566787751</c:v>
                </c:pt>
                <c:pt idx="50">
                  <c:v>31.669417781171706</c:v>
                </c:pt>
                <c:pt idx="51">
                  <c:v>34.896577775436363</c:v>
                </c:pt>
                <c:pt idx="52">
                  <c:v>34.505549163644986</c:v>
                </c:pt>
                <c:pt idx="53">
                  <c:v>33.074475491313066</c:v>
                </c:pt>
                <c:pt idx="54">
                  <c:v>32.526882514702123</c:v>
                </c:pt>
                <c:pt idx="55">
                  <c:v>30.253350451480728</c:v>
                </c:pt>
              </c:numCache>
            </c:numRef>
          </c:val>
          <c:smooth val="0"/>
          <c:extLst>
            <c:ext xmlns:c16="http://schemas.microsoft.com/office/drawing/2014/chart" uri="{C3380CC4-5D6E-409C-BE32-E72D297353CC}">
              <c16:uniqueId val="{00000002-8003-4A8B-8731-0ED1142D0F5B}"/>
            </c:ext>
          </c:extLst>
        </c:ser>
        <c:dLbls>
          <c:showLegendKey val="0"/>
          <c:showVal val="0"/>
          <c:showCatName val="0"/>
          <c:showSerName val="0"/>
          <c:showPercent val="0"/>
          <c:showBubbleSize val="0"/>
        </c:dLbls>
        <c:marker val="1"/>
        <c:smooth val="0"/>
        <c:axId val="152623088"/>
        <c:axId val="152623480"/>
      </c:lineChart>
      <c:catAx>
        <c:axId val="15262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3480"/>
        <c:crosses val="autoZero"/>
        <c:auto val="1"/>
        <c:lblAlgn val="ctr"/>
        <c:lblOffset val="100"/>
        <c:noMultiLvlLbl val="0"/>
      </c:catAx>
      <c:valAx>
        <c:axId val="152623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Colombia,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Colombia!$A$2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Colombia!$B$1:$BE$1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Colombia!$B$2:$BE$2</c:f>
              <c:numCache>
                <c:formatCode>General</c:formatCode>
                <c:ptCount val="56"/>
                <c:pt idx="1">
                  <c:v>5.2653723815326003</c:v>
                </c:pt>
                <c:pt idx="2">
                  <c:v>5.4665002823452795</c:v>
                </c:pt>
                <c:pt idx="3">
                  <c:v>2.9041146778493925</c:v>
                </c:pt>
                <c:pt idx="4">
                  <c:v>6.6023415950699587</c:v>
                </c:pt>
                <c:pt idx="5">
                  <c:v>3.0124871973123106</c:v>
                </c:pt>
                <c:pt idx="6">
                  <c:v>5.3223681294107763</c:v>
                </c:pt>
                <c:pt idx="7">
                  <c:v>4.1906354467973586</c:v>
                </c:pt>
                <c:pt idx="8">
                  <c:v>6.42744433641802</c:v>
                </c:pt>
                <c:pt idx="9">
                  <c:v>6.5209350668573194</c:v>
                </c:pt>
                <c:pt idx="10">
                  <c:v>6.9565150987975528</c:v>
                </c:pt>
                <c:pt idx="11">
                  <c:v>5.9512230989950297</c:v>
                </c:pt>
                <c:pt idx="12">
                  <c:v>7.6734146820758014</c:v>
                </c:pt>
                <c:pt idx="13">
                  <c:v>6.7274817603883719</c:v>
                </c:pt>
                <c:pt idx="14">
                  <c:v>5.742522108548485</c:v>
                </c:pt>
                <c:pt idx="15">
                  <c:v>2.2480470594472735</c:v>
                </c:pt>
                <c:pt idx="16">
                  <c:v>4.817187268778909</c:v>
                </c:pt>
                <c:pt idx="17">
                  <c:v>4.1480134389532566</c:v>
                </c:pt>
                <c:pt idx="18">
                  <c:v>8.4634499995103454</c:v>
                </c:pt>
                <c:pt idx="19">
                  <c:v>5.3828533729046768</c:v>
                </c:pt>
                <c:pt idx="20">
                  <c:v>4.0981991613251267</c:v>
                </c:pt>
                <c:pt idx="21">
                  <c:v>2.2632167742883809</c:v>
                </c:pt>
                <c:pt idx="22">
                  <c:v>0.94848031927175214</c:v>
                </c:pt>
                <c:pt idx="23">
                  <c:v>1.584376304128071</c:v>
                </c:pt>
                <c:pt idx="24">
                  <c:v>3.3551010162915702</c:v>
                </c:pt>
                <c:pt idx="25">
                  <c:v>3.0882646518050763</c:v>
                </c:pt>
                <c:pt idx="26">
                  <c:v>5.8382924096630546</c:v>
                </c:pt>
                <c:pt idx="27">
                  <c:v>5.371506806323282</c:v>
                </c:pt>
                <c:pt idx="28">
                  <c:v>4.05982100227979</c:v>
                </c:pt>
                <c:pt idx="29">
                  <c:v>3.4174266555166355</c:v>
                </c:pt>
                <c:pt idx="30">
                  <c:v>6.0420384776555238</c:v>
                </c:pt>
                <c:pt idx="31">
                  <c:v>2.2772314965927194</c:v>
                </c:pt>
                <c:pt idx="32">
                  <c:v>5.0326774965980974</c:v>
                </c:pt>
                <c:pt idx="33">
                  <c:v>2.3656505743129088</c:v>
                </c:pt>
                <c:pt idx="34">
                  <c:v>5.8358114944453376</c:v>
                </c:pt>
                <c:pt idx="35">
                  <c:v>5.2024375925564073</c:v>
                </c:pt>
                <c:pt idx="36">
                  <c:v>2.0558547121422492</c:v>
                </c:pt>
                <c:pt idx="37">
                  <c:v>3.4302936782928839</c:v>
                </c:pt>
                <c:pt idx="38">
                  <c:v>0.56978408985209228</c:v>
                </c:pt>
                <c:pt idx="39">
                  <c:v>-4.2040152437057969</c:v>
                </c:pt>
                <c:pt idx="40">
                  <c:v>4.4199929995813818</c:v>
                </c:pt>
                <c:pt idx="41">
                  <c:v>1.6778983077036571</c:v>
                </c:pt>
                <c:pt idx="42">
                  <c:v>2.5039804654986</c:v>
                </c:pt>
                <c:pt idx="43">
                  <c:v>3.9182719036083</c:v>
                </c:pt>
                <c:pt idx="44">
                  <c:v>5.3330220674539248</c:v>
                </c:pt>
                <c:pt idx="45">
                  <c:v>4.7065559338311829</c:v>
                </c:pt>
                <c:pt idx="46">
                  <c:v>6.6975152577052768</c:v>
                </c:pt>
                <c:pt idx="47">
                  <c:v>6.9006276554122223</c:v>
                </c:pt>
                <c:pt idx="48">
                  <c:v>3.5468048857810714</c:v>
                </c:pt>
                <c:pt idx="49">
                  <c:v>1.6515492452905391</c:v>
                </c:pt>
                <c:pt idx="50">
                  <c:v>3.9718007047375323</c:v>
                </c:pt>
                <c:pt idx="51">
                  <c:v>6.5895115155711466</c:v>
                </c:pt>
                <c:pt idx="52">
                  <c:v>4.0439438063715016</c:v>
                </c:pt>
                <c:pt idx="53">
                  <c:v>4.8740655793408081</c:v>
                </c:pt>
                <c:pt idx="54">
                  <c:v>4.3857109010977382</c:v>
                </c:pt>
                <c:pt idx="55">
                  <c:v>3.0832859673048318</c:v>
                </c:pt>
              </c:numCache>
            </c:numRef>
          </c:val>
          <c:smooth val="0"/>
          <c:extLst>
            <c:ext xmlns:c16="http://schemas.microsoft.com/office/drawing/2014/chart" uri="{C3380CC4-5D6E-409C-BE32-E72D297353CC}">
              <c16:uniqueId val="{00000000-7B02-4304-A899-41E43859F50F}"/>
            </c:ext>
          </c:extLst>
        </c:ser>
        <c:ser>
          <c:idx val="1"/>
          <c:order val="1"/>
          <c:tx>
            <c:strRef>
              <c:f>Colombia!$A$3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Colombia!$B$1:$BE$1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Colombia!$B$3:$BE$3</c:f>
              <c:numCache>
                <c:formatCode>General</c:formatCode>
                <c:ptCount val="56"/>
                <c:pt idx="1">
                  <c:v>-6.6676053144917091</c:v>
                </c:pt>
                <c:pt idx="2">
                  <c:v>8.1000642230542894</c:v>
                </c:pt>
                <c:pt idx="3">
                  <c:v>-2.4142646564467753</c:v>
                </c:pt>
                <c:pt idx="4">
                  <c:v>5.8230011047560595</c:v>
                </c:pt>
                <c:pt idx="5">
                  <c:v>6.4103997306697238</c:v>
                </c:pt>
                <c:pt idx="6">
                  <c:v>-1.7676825409514549</c:v>
                </c:pt>
                <c:pt idx="7">
                  <c:v>8.7403588686586033</c:v>
                </c:pt>
                <c:pt idx="8">
                  <c:v>8.27423989724862</c:v>
                </c:pt>
                <c:pt idx="9">
                  <c:v>4.5851498890301343</c:v>
                </c:pt>
                <c:pt idx="10">
                  <c:v>1.043838658272449</c:v>
                </c:pt>
                <c:pt idx="11">
                  <c:v>5.1652930683239617</c:v>
                </c:pt>
                <c:pt idx="12">
                  <c:v>12.966599976929302</c:v>
                </c:pt>
                <c:pt idx="13">
                  <c:v>2.9565212812608479</c:v>
                </c:pt>
                <c:pt idx="14">
                  <c:v>-5.4054054060089669</c:v>
                </c:pt>
                <c:pt idx="15">
                  <c:v>14.464285258036938</c:v>
                </c:pt>
                <c:pt idx="16">
                  <c:v>-3.2761290616920604</c:v>
                </c:pt>
                <c:pt idx="17">
                  <c:v>-4.5161306091756614</c:v>
                </c:pt>
                <c:pt idx="18">
                  <c:v>25.337835243317542</c:v>
                </c:pt>
                <c:pt idx="19">
                  <c:v>8.2210254637673046</c:v>
                </c:pt>
                <c:pt idx="20">
                  <c:v>5.2303829140047213</c:v>
                </c:pt>
                <c:pt idx="21">
                  <c:v>-11.834318780748205</c:v>
                </c:pt>
                <c:pt idx="22">
                  <c:v>-1.6107341815995113</c:v>
                </c:pt>
                <c:pt idx="23">
                  <c:v>-0.95497708091902211</c:v>
                </c:pt>
                <c:pt idx="24">
                  <c:v>10.330574268900634</c:v>
                </c:pt>
                <c:pt idx="25">
                  <c:v>14.357057883700847</c:v>
                </c:pt>
                <c:pt idx="26">
                  <c:v>20.742357942283078</c:v>
                </c:pt>
                <c:pt idx="27">
                  <c:v>6.8716064028138106</c:v>
                </c:pt>
                <c:pt idx="28">
                  <c:v>1.0998279747075088</c:v>
                </c:pt>
                <c:pt idx="29">
                  <c:v>8.451881973219983</c:v>
                </c:pt>
                <c:pt idx="30">
                  <c:v>17.592598679869326</c:v>
                </c:pt>
                <c:pt idx="31">
                  <c:v>11.942258656904457</c:v>
                </c:pt>
                <c:pt idx="32">
                  <c:v>5.5685814432873286</c:v>
                </c:pt>
                <c:pt idx="33">
                  <c:v>9.9919926586634205</c:v>
                </c:pt>
                <c:pt idx="34">
                  <c:v>-3.3799762424696667</c:v>
                </c:pt>
                <c:pt idx="35">
                  <c:v>3.5608382140465835</c:v>
                </c:pt>
                <c:pt idx="36">
                  <c:v>9.603018029294347</c:v>
                </c:pt>
                <c:pt idx="37">
                  <c:v>3.1513981017092618</c:v>
                </c:pt>
                <c:pt idx="38">
                  <c:v>7.3754763426555456</c:v>
                </c:pt>
                <c:pt idx="39">
                  <c:v>5.9239056939829169</c:v>
                </c:pt>
                <c:pt idx="40">
                  <c:v>-0.96841330901791878</c:v>
                </c:pt>
                <c:pt idx="41">
                  <c:v>2.8108768713718035</c:v>
                </c:pt>
                <c:pt idx="42">
                  <c:v>-2.3774145616641675</c:v>
                </c:pt>
                <c:pt idx="43">
                  <c:v>7.360295716460115</c:v>
                </c:pt>
                <c:pt idx="44">
                  <c:v>9.8086075949367171</c:v>
                </c:pt>
                <c:pt idx="45">
                  <c:v>5.7139695304142606</c:v>
                </c:pt>
                <c:pt idx="46">
                  <c:v>8.597948216902779</c:v>
                </c:pt>
                <c:pt idx="47">
                  <c:v>6.9050832208726831</c:v>
                </c:pt>
                <c:pt idx="48">
                  <c:v>4.4783745604280085</c:v>
                </c:pt>
                <c:pt idx="49">
                  <c:v>-2.8451425448059524</c:v>
                </c:pt>
                <c:pt idx="50">
                  <c:v>1.2643610091199804</c:v>
                </c:pt>
                <c:pt idx="51">
                  <c:v>11.754729670458204</c:v>
                </c:pt>
                <c:pt idx="52">
                  <c:v>5.9891676914623559</c:v>
                </c:pt>
                <c:pt idx="53">
                  <c:v>5.2051446627826579</c:v>
                </c:pt>
                <c:pt idx="54">
                  <c:v>-1.3316438468668252</c:v>
                </c:pt>
                <c:pt idx="55">
                  <c:v>-0.6658897952388827</c:v>
                </c:pt>
              </c:numCache>
            </c:numRef>
          </c:val>
          <c:smooth val="0"/>
          <c:extLst>
            <c:ext xmlns:c16="http://schemas.microsoft.com/office/drawing/2014/chart" uri="{C3380CC4-5D6E-409C-BE32-E72D297353CC}">
              <c16:uniqueId val="{00000001-7B02-4304-A899-41E43859F50F}"/>
            </c:ext>
          </c:extLst>
        </c:ser>
        <c:ser>
          <c:idx val="2"/>
          <c:order val="2"/>
          <c:tx>
            <c:strRef>
              <c:f>Colombia!$A$4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Colombia!$B$1:$BE$1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Colombia!$B$4:$BE$4</c:f>
              <c:numCache>
                <c:formatCode>General</c:formatCode>
                <c:ptCount val="56"/>
                <c:pt idx="0">
                  <c:v>14.721661158932498</c:v>
                </c:pt>
                <c:pt idx="1">
                  <c:v>13.791930100544628</c:v>
                </c:pt>
                <c:pt idx="2">
                  <c:v>12.19517275988852</c:v>
                </c:pt>
                <c:pt idx="3">
                  <c:v>12.343567381605398</c:v>
                </c:pt>
                <c:pt idx="4">
                  <c:v>12.611921345081672</c:v>
                </c:pt>
                <c:pt idx="5">
                  <c:v>10.402548784820453</c:v>
                </c:pt>
                <c:pt idx="6">
                  <c:v>15.075741418214076</c:v>
                </c:pt>
                <c:pt idx="7">
                  <c:v>11.460147539740523</c:v>
                </c:pt>
                <c:pt idx="8">
                  <c:v>14.290870208677092</c:v>
                </c:pt>
                <c:pt idx="9">
                  <c:v>14.372945637292943</c:v>
                </c:pt>
                <c:pt idx="10">
                  <c:v>15.817063976259341</c:v>
                </c:pt>
                <c:pt idx="11">
                  <c:v>16.678854419255096</c:v>
                </c:pt>
                <c:pt idx="12">
                  <c:v>14.766842110814604</c:v>
                </c:pt>
                <c:pt idx="13">
                  <c:v>14.393814977792402</c:v>
                </c:pt>
                <c:pt idx="14">
                  <c:v>15.509454253312818</c:v>
                </c:pt>
                <c:pt idx="15">
                  <c:v>14.070322358482182</c:v>
                </c:pt>
                <c:pt idx="16">
                  <c:v>13.902718357224716</c:v>
                </c:pt>
                <c:pt idx="17">
                  <c:v>13.267619412062922</c:v>
                </c:pt>
                <c:pt idx="18">
                  <c:v>13.744011679111413</c:v>
                </c:pt>
                <c:pt idx="19">
                  <c:v>13.458757739837166</c:v>
                </c:pt>
                <c:pt idx="20">
                  <c:v>15.578197665803323</c:v>
                </c:pt>
                <c:pt idx="21">
                  <c:v>15.43293171230393</c:v>
                </c:pt>
                <c:pt idx="22">
                  <c:v>15.176402511834789</c:v>
                </c:pt>
                <c:pt idx="23">
                  <c:v>13.227959790277907</c:v>
                </c:pt>
                <c:pt idx="24">
                  <c:v>12.472177382885992</c:v>
                </c:pt>
                <c:pt idx="25">
                  <c:v>12.525466534350487</c:v>
                </c:pt>
                <c:pt idx="26">
                  <c:v>11.993389468051943</c:v>
                </c:pt>
                <c:pt idx="27">
                  <c:v>12.918713988519118</c:v>
                </c:pt>
                <c:pt idx="28">
                  <c:v>13.860300320986131</c:v>
                </c:pt>
                <c:pt idx="29">
                  <c:v>13.816612805897488</c:v>
                </c:pt>
                <c:pt idx="30">
                  <c:v>14.820950232058122</c:v>
                </c:pt>
                <c:pt idx="31">
                  <c:v>13.908308357878122</c:v>
                </c:pt>
                <c:pt idx="32">
                  <c:v>15.757101845839628</c:v>
                </c:pt>
                <c:pt idx="33">
                  <c:v>18.75932585566331</c:v>
                </c:pt>
                <c:pt idx="34">
                  <c:v>20.919175615569202</c:v>
                </c:pt>
                <c:pt idx="35">
                  <c:v>20.963487428556355</c:v>
                </c:pt>
                <c:pt idx="36">
                  <c:v>20.844645484931203</c:v>
                </c:pt>
                <c:pt idx="37">
                  <c:v>20.755524345208602</c:v>
                </c:pt>
                <c:pt idx="38">
                  <c:v>20.901572216522613</c:v>
                </c:pt>
                <c:pt idx="39">
                  <c:v>17.802700564025319</c:v>
                </c:pt>
                <c:pt idx="40">
                  <c:v>16.751945753868728</c:v>
                </c:pt>
                <c:pt idx="41">
                  <c:v>18.513976028443537</c:v>
                </c:pt>
                <c:pt idx="42">
                  <c:v>18.167069536896253</c:v>
                </c:pt>
                <c:pt idx="43">
                  <c:v>19.940883805467333</c:v>
                </c:pt>
                <c:pt idx="44">
                  <c:v>19.09267550899721</c:v>
                </c:pt>
                <c:pt idx="45">
                  <c:v>18.784322487329344</c:v>
                </c:pt>
                <c:pt idx="46">
                  <c:v>20.536444576423946</c:v>
                </c:pt>
                <c:pt idx="47">
                  <c:v>19.790661420829927</c:v>
                </c:pt>
                <c:pt idx="48">
                  <c:v>20.26257740784483</c:v>
                </c:pt>
                <c:pt idx="49">
                  <c:v>18.249192009464039</c:v>
                </c:pt>
                <c:pt idx="50">
                  <c:v>17.764862623044682</c:v>
                </c:pt>
                <c:pt idx="51">
                  <c:v>19.932762698138713</c:v>
                </c:pt>
                <c:pt idx="52">
                  <c:v>20.037335902685776</c:v>
                </c:pt>
                <c:pt idx="53">
                  <c:v>20.126052608244652</c:v>
                </c:pt>
                <c:pt idx="54">
                  <c:v>21.352438132503242</c:v>
                </c:pt>
                <c:pt idx="55">
                  <c:v>24.236029513678609</c:v>
                </c:pt>
              </c:numCache>
            </c:numRef>
          </c:val>
          <c:smooth val="0"/>
          <c:extLst>
            <c:ext xmlns:c16="http://schemas.microsoft.com/office/drawing/2014/chart" uri="{C3380CC4-5D6E-409C-BE32-E72D297353CC}">
              <c16:uniqueId val="{00000002-7B02-4304-A899-41E43859F50F}"/>
            </c:ext>
          </c:extLst>
        </c:ser>
        <c:dLbls>
          <c:showLegendKey val="0"/>
          <c:showVal val="0"/>
          <c:showCatName val="0"/>
          <c:showSerName val="0"/>
          <c:showPercent val="0"/>
          <c:showBubbleSize val="0"/>
        </c:dLbls>
        <c:marker val="1"/>
        <c:smooth val="0"/>
        <c:axId val="152624656"/>
        <c:axId val="152625048"/>
      </c:lineChart>
      <c:catAx>
        <c:axId val="1526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5048"/>
        <c:crosses val="autoZero"/>
        <c:auto val="1"/>
        <c:lblAlgn val="ctr"/>
        <c:lblOffset val="100"/>
        <c:noMultiLvlLbl val="0"/>
      </c:catAx>
      <c:valAx>
        <c:axId val="152625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Brazil,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Brazil!$A$2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Brazil!$B$1:$BH$1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Brazil!$B$2:$BH$2</c:f>
              <c:numCache>
                <c:formatCode>General</c:formatCode>
                <c:ptCount val="59"/>
                <c:pt idx="1">
                  <c:v>10.275911554300947</c:v>
                </c:pt>
                <c:pt idx="2">
                  <c:v>5.2160594201788655</c:v>
                </c:pt>
                <c:pt idx="3">
                  <c:v>0.87467259240843021</c:v>
                </c:pt>
                <c:pt idx="4">
                  <c:v>3.4855823042772442</c:v>
                </c:pt>
                <c:pt idx="5">
                  <c:v>3.0534878936691001</c:v>
                </c:pt>
                <c:pt idx="6">
                  <c:v>4.1503602330334388</c:v>
                </c:pt>
                <c:pt idx="7">
                  <c:v>4.9152656750112129</c:v>
                </c:pt>
                <c:pt idx="8">
                  <c:v>11.42728238326734</c:v>
                </c:pt>
                <c:pt idx="9">
                  <c:v>9.7358268899127012</c:v>
                </c:pt>
                <c:pt idx="10">
                  <c:v>8.7699474717260557</c:v>
                </c:pt>
                <c:pt idx="11">
                  <c:v>11.295086843350248</c:v>
                </c:pt>
                <c:pt idx="12">
                  <c:v>12.052802250038781</c:v>
                </c:pt>
                <c:pt idx="13">
                  <c:v>13.978691651075792</c:v>
                </c:pt>
                <c:pt idx="14">
                  <c:v>9.0421203131695762</c:v>
                </c:pt>
                <c:pt idx="15">
                  <c:v>5.209075901144061</c:v>
                </c:pt>
                <c:pt idx="16">
                  <c:v>9.7904101614760748</c:v>
                </c:pt>
                <c:pt idx="17">
                  <c:v>4.6063180611379124</c:v>
                </c:pt>
                <c:pt idx="18">
                  <c:v>3.2317095633354427</c:v>
                </c:pt>
                <c:pt idx="19">
                  <c:v>6.7662849653268751</c:v>
                </c:pt>
                <c:pt idx="20">
                  <c:v>9.11096015517154</c:v>
                </c:pt>
                <c:pt idx="21">
                  <c:v>-4.3933572003483192</c:v>
                </c:pt>
                <c:pt idx="22">
                  <c:v>0.58024555339424921</c:v>
                </c:pt>
                <c:pt idx="23">
                  <c:v>-3.4097934737164621</c:v>
                </c:pt>
                <c:pt idx="24">
                  <c:v>5.2691431497687375</c:v>
                </c:pt>
                <c:pt idx="25">
                  <c:v>7.9458617487127867</c:v>
                </c:pt>
                <c:pt idx="26">
                  <c:v>7.9882951048623454</c:v>
                </c:pt>
                <c:pt idx="27">
                  <c:v>3.5996294668090343</c:v>
                </c:pt>
                <c:pt idx="28">
                  <c:v>-0.10267271838365843</c:v>
                </c:pt>
                <c:pt idx="29">
                  <c:v>3.2794588579641726</c:v>
                </c:pt>
                <c:pt idx="30">
                  <c:v>-3.102355948750386</c:v>
                </c:pt>
                <c:pt idx="31">
                  <c:v>1.5119372378998861</c:v>
                </c:pt>
                <c:pt idx="32">
                  <c:v>-0.46691320980055195</c:v>
                </c:pt>
                <c:pt idx="33">
                  <c:v>4.6651689887785182</c:v>
                </c:pt>
                <c:pt idx="34">
                  <c:v>5.334551702473675</c:v>
                </c:pt>
                <c:pt idx="35">
                  <c:v>4.416731353885055</c:v>
                </c:pt>
                <c:pt idx="36">
                  <c:v>2.2075355279435058</c:v>
                </c:pt>
                <c:pt idx="37">
                  <c:v>3.3950286372117944</c:v>
                </c:pt>
                <c:pt idx="38">
                  <c:v>0.33835617927024941</c:v>
                </c:pt>
                <c:pt idx="39">
                  <c:v>0.4690665874928186</c:v>
                </c:pt>
                <c:pt idx="40">
                  <c:v>4.1125649096987189</c:v>
                </c:pt>
                <c:pt idx="41">
                  <c:v>1.6578179674137061</c:v>
                </c:pt>
                <c:pt idx="42">
                  <c:v>3.0531609209546247</c:v>
                </c:pt>
                <c:pt idx="43">
                  <c:v>1.1403190426983514</c:v>
                </c:pt>
                <c:pt idx="44">
                  <c:v>5.7608807278555929</c:v>
                </c:pt>
                <c:pt idx="45">
                  <c:v>3.2020515251309405</c:v>
                </c:pt>
                <c:pt idx="46">
                  <c:v>3.9605020306966026</c:v>
                </c:pt>
                <c:pt idx="47">
                  <c:v>6.072283689743216</c:v>
                </c:pt>
                <c:pt idx="48">
                  <c:v>5.093767011810499</c:v>
                </c:pt>
                <c:pt idx="49">
                  <c:v>-0.12614741452280498</c:v>
                </c:pt>
                <c:pt idx="50">
                  <c:v>7.5287973813094027</c:v>
                </c:pt>
                <c:pt idx="51">
                  <c:v>3.9102553481334326</c:v>
                </c:pt>
                <c:pt idx="52">
                  <c:v>1.9154586225194237</c:v>
                </c:pt>
                <c:pt idx="53">
                  <c:v>3.0151405108109373</c:v>
                </c:pt>
                <c:pt idx="54">
                  <c:v>0.10337135910000939</c:v>
                </c:pt>
                <c:pt idx="55">
                  <c:v>-3.8473624947110494</c:v>
                </c:pt>
              </c:numCache>
            </c:numRef>
          </c:val>
          <c:smooth val="0"/>
          <c:extLst>
            <c:ext xmlns:c16="http://schemas.microsoft.com/office/drawing/2014/chart" uri="{C3380CC4-5D6E-409C-BE32-E72D297353CC}">
              <c16:uniqueId val="{00000000-37EA-4821-B421-C9E3B4F6A959}"/>
            </c:ext>
          </c:extLst>
        </c:ser>
        <c:ser>
          <c:idx val="1"/>
          <c:order val="1"/>
          <c:tx>
            <c:strRef>
              <c:f>Brazil!$A$3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Brazil!$B$1:$BH$1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Brazil!$B$3:$BH$3</c:f>
              <c:numCache>
                <c:formatCode>General</c:formatCode>
                <c:ptCount val="59"/>
                <c:pt idx="1">
                  <c:v>5.1940859186978088</c:v>
                </c:pt>
                <c:pt idx="2">
                  <c:v>-7.4069709434929081</c:v>
                </c:pt>
                <c:pt idx="3">
                  <c:v>27.999953719171813</c:v>
                </c:pt>
                <c:pt idx="4">
                  <c:v>-13.541861576270662</c:v>
                </c:pt>
                <c:pt idx="5">
                  <c:v>3.6168482350524442</c:v>
                </c:pt>
                <c:pt idx="6">
                  <c:v>11.627840507358385</c:v>
                </c:pt>
                <c:pt idx="7">
                  <c:v>-3.1252575885745273</c:v>
                </c:pt>
                <c:pt idx="8">
                  <c:v>16.129454085555722</c:v>
                </c:pt>
                <c:pt idx="9">
                  <c:v>19.44440198829858</c:v>
                </c:pt>
                <c:pt idx="10">
                  <c:v>6.2013811636088434</c:v>
                </c:pt>
                <c:pt idx="11">
                  <c:v>5.509978542797711</c:v>
                </c:pt>
                <c:pt idx="12">
                  <c:v>24.163169007545022</c:v>
                </c:pt>
                <c:pt idx="13">
                  <c:v>14.254772049032255</c:v>
                </c:pt>
                <c:pt idx="14">
                  <c:v>2.3337858456547735</c:v>
                </c:pt>
                <c:pt idx="15">
                  <c:v>11.572422841049246</c:v>
                </c:pt>
                <c:pt idx="16">
                  <c:v>-0.32063055529928874</c:v>
                </c:pt>
                <c:pt idx="17">
                  <c:v>-0.35432524438671464</c:v>
                </c:pt>
                <c:pt idx="18">
                  <c:v>13.251745464567463</c:v>
                </c:pt>
                <c:pt idx="19">
                  <c:v>9.2998229177751597</c:v>
                </c:pt>
                <c:pt idx="20">
                  <c:v>22.614254178544499</c:v>
                </c:pt>
                <c:pt idx="21">
                  <c:v>21.320253429835972</c:v>
                </c:pt>
                <c:pt idx="22">
                  <c:v>-9.1910794389463177</c:v>
                </c:pt>
                <c:pt idx="23">
                  <c:v>14.332059079779597</c:v>
                </c:pt>
                <c:pt idx="24">
                  <c:v>21.95461188850696</c:v>
                </c:pt>
                <c:pt idx="25">
                  <c:v>7.0267059357264685</c:v>
                </c:pt>
                <c:pt idx="26">
                  <c:v>-10.580553429957035</c:v>
                </c:pt>
                <c:pt idx="27">
                  <c:v>19.235303572319879</c:v>
                </c:pt>
                <c:pt idx="28">
                  <c:v>13.078954397010122</c:v>
                </c:pt>
                <c:pt idx="29">
                  <c:v>5.0855153450536363</c:v>
                </c:pt>
                <c:pt idx="30">
                  <c:v>-4.9218543488682656</c:v>
                </c:pt>
                <c:pt idx="31">
                  <c:v>10.632744092607822</c:v>
                </c:pt>
                <c:pt idx="32">
                  <c:v>16.547319094088351</c:v>
                </c:pt>
                <c:pt idx="33">
                  <c:v>11.680332155301798</c:v>
                </c:pt>
                <c:pt idx="34">
                  <c:v>4.0082810953473</c:v>
                </c:pt>
                <c:pt idx="35">
                  <c:v>-2.0328799609284403</c:v>
                </c:pt>
                <c:pt idx="36">
                  <c:v>-0.41952778598331975</c:v>
                </c:pt>
                <c:pt idx="37">
                  <c:v>11.019799025853018</c:v>
                </c:pt>
                <c:pt idx="38">
                  <c:v>4.9093848743581532</c:v>
                </c:pt>
                <c:pt idx="39">
                  <c:v>5.7047850120108592</c:v>
                </c:pt>
                <c:pt idx="40">
                  <c:v>12.859269305236467</c:v>
                </c:pt>
                <c:pt idx="41">
                  <c:v>9.2294722711087331</c:v>
                </c:pt>
                <c:pt idx="42">
                  <c:v>6.4778739724886947</c:v>
                </c:pt>
                <c:pt idx="43">
                  <c:v>11.017196767587606</c:v>
                </c:pt>
                <c:pt idx="44">
                  <c:v>14.473005319842585</c:v>
                </c:pt>
                <c:pt idx="45">
                  <c:v>9.6442731546606524</c:v>
                </c:pt>
                <c:pt idx="46">
                  <c:v>4.8367745892960272</c:v>
                </c:pt>
                <c:pt idx="47">
                  <c:v>6.1781746912925541</c:v>
                </c:pt>
                <c:pt idx="48">
                  <c:v>0.40926766886090604</c:v>
                </c:pt>
                <c:pt idx="49">
                  <c:v>-9.248680738895672</c:v>
                </c:pt>
                <c:pt idx="50">
                  <c:v>11.723105448488297</c:v>
                </c:pt>
                <c:pt idx="51">
                  <c:v>4.7893330362288538</c:v>
                </c:pt>
                <c:pt idx="52">
                  <c:v>0.27130138854462871</c:v>
                </c:pt>
                <c:pt idx="53">
                  <c:v>2.3921253326979723</c:v>
                </c:pt>
                <c:pt idx="54">
                  <c:v>-1.0507916749316024</c:v>
                </c:pt>
                <c:pt idx="55">
                  <c:v>6.0872649503292138</c:v>
                </c:pt>
              </c:numCache>
            </c:numRef>
          </c:val>
          <c:smooth val="0"/>
          <c:extLst>
            <c:ext xmlns:c16="http://schemas.microsoft.com/office/drawing/2014/chart" uri="{C3380CC4-5D6E-409C-BE32-E72D297353CC}">
              <c16:uniqueId val="{00000001-37EA-4821-B421-C9E3B4F6A959}"/>
            </c:ext>
          </c:extLst>
        </c:ser>
        <c:ser>
          <c:idx val="2"/>
          <c:order val="2"/>
          <c:tx>
            <c:strRef>
              <c:f>Brazil!$A$4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Brazil!$B$1:$BH$1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Brazil!$B$4:$BH$4</c:f>
              <c:numCache>
                <c:formatCode>General</c:formatCode>
                <c:ptCount val="59"/>
                <c:pt idx="0">
                  <c:v>7.1172855432723932</c:v>
                </c:pt>
                <c:pt idx="1">
                  <c:v>7.3394590707790401</c:v>
                </c:pt>
                <c:pt idx="2">
                  <c:v>5.1889739476779582</c:v>
                </c:pt>
                <c:pt idx="3">
                  <c:v>9.1110000212756184</c:v>
                </c:pt>
                <c:pt idx="4">
                  <c:v>5.677600005640195</c:v>
                </c:pt>
                <c:pt idx="5">
                  <c:v>5.555924842904564</c:v>
                </c:pt>
                <c:pt idx="6">
                  <c:v>5.9916692270486713</c:v>
                </c:pt>
                <c:pt idx="7">
                  <c:v>5.7689710655619022</c:v>
                </c:pt>
                <c:pt idx="8">
                  <c:v>6.6103844112982939</c:v>
                </c:pt>
                <c:pt idx="9">
                  <c:v>6.5537130969986519</c:v>
                </c:pt>
                <c:pt idx="10">
                  <c:v>7.4497591476875469</c:v>
                </c:pt>
                <c:pt idx="11">
                  <c:v>8.1379734324264437</c:v>
                </c:pt>
                <c:pt idx="12">
                  <c:v>8.8440755645180023</c:v>
                </c:pt>
                <c:pt idx="13">
                  <c:v>9.5015809980327823</c:v>
                </c:pt>
                <c:pt idx="14">
                  <c:v>13.883728080690434</c:v>
                </c:pt>
                <c:pt idx="15">
                  <c:v>11.505580310649602</c:v>
                </c:pt>
                <c:pt idx="16">
                  <c:v>9.4326178225772637</c:v>
                </c:pt>
                <c:pt idx="17">
                  <c:v>7.9177476365859354</c:v>
                </c:pt>
                <c:pt idx="18">
                  <c:v>7.864394357892464</c:v>
                </c:pt>
                <c:pt idx="19">
                  <c:v>9.1755677879997535</c:v>
                </c:pt>
                <c:pt idx="20">
                  <c:v>11.305830706492545</c:v>
                </c:pt>
                <c:pt idx="21">
                  <c:v>9.7994490952196287</c:v>
                </c:pt>
                <c:pt idx="22">
                  <c:v>8.2744790235346333</c:v>
                </c:pt>
                <c:pt idx="23">
                  <c:v>9.0083411942402059</c:v>
                </c:pt>
                <c:pt idx="24">
                  <c:v>7.9243872931192891</c:v>
                </c:pt>
                <c:pt idx="25">
                  <c:v>7.0953145607638586</c:v>
                </c:pt>
                <c:pt idx="26">
                  <c:v>6.3545765545340664</c:v>
                </c:pt>
                <c:pt idx="27">
                  <c:v>6.1926626460647718</c:v>
                </c:pt>
                <c:pt idx="28">
                  <c:v>5.692538048700361</c:v>
                </c:pt>
                <c:pt idx="29">
                  <c:v>5.4612679802850739</c:v>
                </c:pt>
                <c:pt idx="30">
                  <c:v>6.9617655463444024</c:v>
                </c:pt>
                <c:pt idx="31">
                  <c:v>7.913943535812626</c:v>
                </c:pt>
                <c:pt idx="32">
                  <c:v>8.3850943305560346</c:v>
                </c:pt>
                <c:pt idx="33">
                  <c:v>9.0960460545889603</c:v>
                </c:pt>
                <c:pt idx="34">
                  <c:v>9.6678540699157232</c:v>
                </c:pt>
                <c:pt idx="35">
                  <c:v>9.2601094336220591</c:v>
                </c:pt>
                <c:pt idx="36">
                  <c:v>8.9053924889121312</c:v>
                </c:pt>
                <c:pt idx="37">
                  <c:v>9.5924855764534627</c:v>
                </c:pt>
                <c:pt idx="38">
                  <c:v>9.4080816001580292</c:v>
                </c:pt>
                <c:pt idx="39">
                  <c:v>11.417279038273954</c:v>
                </c:pt>
                <c:pt idx="40">
                  <c:v>12.451661380726934</c:v>
                </c:pt>
                <c:pt idx="41">
                  <c:v>14.564630524200536</c:v>
                </c:pt>
                <c:pt idx="42">
                  <c:v>13.38773552715363</c:v>
                </c:pt>
                <c:pt idx="43">
                  <c:v>12.959624576021087</c:v>
                </c:pt>
                <c:pt idx="44">
                  <c:v>13.132473502745498</c:v>
                </c:pt>
                <c:pt idx="45">
                  <c:v>11.842987877916725</c:v>
                </c:pt>
                <c:pt idx="46">
                  <c:v>11.667351470252548</c:v>
                </c:pt>
                <c:pt idx="47">
                  <c:v>11.964909275316394</c:v>
                </c:pt>
                <c:pt idx="48">
                  <c:v>13.723602427549272</c:v>
                </c:pt>
                <c:pt idx="49">
                  <c:v>11.25462040659578</c:v>
                </c:pt>
                <c:pt idx="50">
                  <c:v>11.779204950888458</c:v>
                </c:pt>
                <c:pt idx="51">
                  <c:v>12.243161216537736</c:v>
                </c:pt>
                <c:pt idx="52">
                  <c:v>13.086298708757047</c:v>
                </c:pt>
                <c:pt idx="53">
                  <c:v>13.971433972449688</c:v>
                </c:pt>
                <c:pt idx="54">
                  <c:v>13.920623282360204</c:v>
                </c:pt>
                <c:pt idx="55">
                  <c:v>14.32471954490364</c:v>
                </c:pt>
              </c:numCache>
            </c:numRef>
          </c:val>
          <c:smooth val="0"/>
          <c:extLst>
            <c:ext xmlns:c16="http://schemas.microsoft.com/office/drawing/2014/chart" uri="{C3380CC4-5D6E-409C-BE32-E72D297353CC}">
              <c16:uniqueId val="{00000002-37EA-4821-B421-C9E3B4F6A959}"/>
            </c:ext>
          </c:extLst>
        </c:ser>
        <c:dLbls>
          <c:showLegendKey val="0"/>
          <c:showVal val="0"/>
          <c:showCatName val="0"/>
          <c:showSerName val="0"/>
          <c:showPercent val="0"/>
          <c:showBubbleSize val="0"/>
        </c:dLbls>
        <c:marker val="1"/>
        <c:smooth val="0"/>
        <c:axId val="152625440"/>
        <c:axId val="152625832"/>
      </c:lineChart>
      <c:catAx>
        <c:axId val="15262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5832"/>
        <c:crosses val="autoZero"/>
        <c:auto val="1"/>
        <c:lblAlgn val="ctr"/>
        <c:lblOffset val="100"/>
        <c:noMultiLvlLbl val="0"/>
      </c:catAx>
      <c:valAx>
        <c:axId val="152625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South Africa,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manualLayout>
          <c:layoutTarget val="inner"/>
          <c:xMode val="edge"/>
          <c:yMode val="edge"/>
          <c:x val="3.0717440492352244E-2"/>
          <c:y val="0.25507956837511792"/>
          <c:w val="0.95663888134672825"/>
          <c:h val="0.72352171545582133"/>
        </c:manualLayout>
      </c:layout>
      <c:lineChart>
        <c:grouping val="standard"/>
        <c:varyColors val="0"/>
        <c:ser>
          <c:idx val="0"/>
          <c:order val="0"/>
          <c:tx>
            <c:strRef>
              <c:f>sa!$A$2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sa!$B$2:$BE$2</c:f>
              <c:numCache>
                <c:formatCode>General</c:formatCode>
                <c:ptCount val="56"/>
                <c:pt idx="1">
                  <c:v>3.8454035619767808</c:v>
                </c:pt>
                <c:pt idx="2">
                  <c:v>6.1772708199713406</c:v>
                </c:pt>
                <c:pt idx="3">
                  <c:v>7.3735639458943183</c:v>
                </c:pt>
                <c:pt idx="4">
                  <c:v>7.9398412905852496</c:v>
                </c:pt>
                <c:pt idx="5">
                  <c:v>8.8960306161638698</c:v>
                </c:pt>
                <c:pt idx="6">
                  <c:v>4.438444965060782</c:v>
                </c:pt>
                <c:pt idx="7">
                  <c:v>7.1964971021256048</c:v>
                </c:pt>
                <c:pt idx="8">
                  <c:v>4.1533644668317891</c:v>
                </c:pt>
                <c:pt idx="9">
                  <c:v>4.7159749062101639</c:v>
                </c:pt>
                <c:pt idx="10">
                  <c:v>5.2485434693997775</c:v>
                </c:pt>
                <c:pt idx="11">
                  <c:v>4.2790016289882402</c:v>
                </c:pt>
                <c:pt idx="12">
                  <c:v>1.6547875970829722</c:v>
                </c:pt>
                <c:pt idx="13">
                  <c:v>4.5720257008822927</c:v>
                </c:pt>
                <c:pt idx="14">
                  <c:v>6.1110708162048155</c:v>
                </c:pt>
                <c:pt idx="15">
                  <c:v>1.6953722224712493</c:v>
                </c:pt>
                <c:pt idx="16">
                  <c:v>2.2499866195803833</c:v>
                </c:pt>
                <c:pt idx="17">
                  <c:v>-9.4095705740713242E-2</c:v>
                </c:pt>
                <c:pt idx="18">
                  <c:v>3.0145077924281054</c:v>
                </c:pt>
                <c:pt idx="19">
                  <c:v>3.7905454064000281</c:v>
                </c:pt>
                <c:pt idx="20">
                  <c:v>6.6205898367498861</c:v>
                </c:pt>
                <c:pt idx="21">
                  <c:v>5.3607405630434073</c:v>
                </c:pt>
                <c:pt idx="22">
                  <c:v>-0.38335397772434021</c:v>
                </c:pt>
                <c:pt idx="23">
                  <c:v>-1.8465489630640519</c:v>
                </c:pt>
                <c:pt idx="24">
                  <c:v>5.0990754925817896</c:v>
                </c:pt>
                <c:pt idx="25">
                  <c:v>-1.2114403746481202</c:v>
                </c:pt>
                <c:pt idx="26">
                  <c:v>1.7786895483396847E-2</c:v>
                </c:pt>
                <c:pt idx="27">
                  <c:v>2.1007777875603324</c:v>
                </c:pt>
                <c:pt idx="28">
                  <c:v>4.2000426625883307</c:v>
                </c:pt>
                <c:pt idx="29">
                  <c:v>2.3948598146869386</c:v>
                </c:pt>
                <c:pt idx="30">
                  <c:v>-0.31778320346137434</c:v>
                </c:pt>
                <c:pt idx="31">
                  <c:v>-1.0183080152292092</c:v>
                </c:pt>
                <c:pt idx="32">
                  <c:v>-2.1370417161958102</c:v>
                </c:pt>
                <c:pt idx="33">
                  <c:v>1.2336133983444881</c:v>
                </c:pt>
                <c:pt idx="34">
                  <c:v>3.199999998800962</c:v>
                </c:pt>
                <c:pt idx="35">
                  <c:v>3.1000000046958291</c:v>
                </c:pt>
                <c:pt idx="36">
                  <c:v>4.2999999967718452</c:v>
                </c:pt>
                <c:pt idx="37">
                  <c:v>2.6000000016544504</c:v>
                </c:pt>
                <c:pt idx="38">
                  <c:v>0.49999999747699064</c:v>
                </c:pt>
                <c:pt idx="39">
                  <c:v>2.4000000048899324</c:v>
                </c:pt>
                <c:pt idx="40">
                  <c:v>4.1999999969301456</c:v>
                </c:pt>
                <c:pt idx="41">
                  <c:v>2.7000000026392286</c:v>
                </c:pt>
                <c:pt idx="42">
                  <c:v>3.7003744032864319</c:v>
                </c:pt>
                <c:pt idx="43">
                  <c:v>2.9490754657419274</c:v>
                </c:pt>
                <c:pt idx="44">
                  <c:v>4.5545599082035864</c:v>
                </c:pt>
                <c:pt idx="45">
                  <c:v>5.2770519707346466</c:v>
                </c:pt>
                <c:pt idx="46">
                  <c:v>5.5850459615114403</c:v>
                </c:pt>
                <c:pt idx="47">
                  <c:v>5.3604740532845057</c:v>
                </c:pt>
                <c:pt idx="48">
                  <c:v>3.1910438877832235</c:v>
                </c:pt>
                <c:pt idx="49">
                  <c:v>-1.538089134774097</c:v>
                </c:pt>
                <c:pt idx="50">
                  <c:v>3.0397346250347113</c:v>
                </c:pt>
                <c:pt idx="51">
                  <c:v>3.28419713479731</c:v>
                </c:pt>
                <c:pt idx="52">
                  <c:v>2.2132589778659906</c:v>
                </c:pt>
                <c:pt idx="53">
                  <c:v>2.3303422592169341</c:v>
                </c:pt>
                <c:pt idx="54">
                  <c:v>1.6288715426143767</c:v>
                </c:pt>
                <c:pt idx="55">
                  <c:v>1.2646513781567847</c:v>
                </c:pt>
              </c:numCache>
            </c:numRef>
          </c:val>
          <c:smooth val="0"/>
          <c:extLst>
            <c:ext xmlns:c16="http://schemas.microsoft.com/office/drawing/2014/chart" uri="{C3380CC4-5D6E-409C-BE32-E72D297353CC}">
              <c16:uniqueId val="{00000000-7950-4F9C-AE03-BF265FDE54DA}"/>
            </c:ext>
          </c:extLst>
        </c:ser>
        <c:ser>
          <c:idx val="1"/>
          <c:order val="1"/>
          <c:tx>
            <c:strRef>
              <c:f>sa!$A$3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sa!$B$3:$BE$3</c:f>
              <c:numCache>
                <c:formatCode>General</c:formatCode>
                <c:ptCount val="56"/>
                <c:pt idx="1">
                  <c:v>7.073911690367126</c:v>
                </c:pt>
                <c:pt idx="2">
                  <c:v>8.4687650956805101</c:v>
                </c:pt>
                <c:pt idx="3">
                  <c:v>7.6247249568393443</c:v>
                </c:pt>
                <c:pt idx="4">
                  <c:v>4.9355802036183292</c:v>
                </c:pt>
                <c:pt idx="5">
                  <c:v>2.5588394891821196</c:v>
                </c:pt>
                <c:pt idx="6">
                  <c:v>1.3507594869103059</c:v>
                </c:pt>
                <c:pt idx="7">
                  <c:v>4.8343761099046958</c:v>
                </c:pt>
                <c:pt idx="8">
                  <c:v>4.1502377683252831</c:v>
                </c:pt>
                <c:pt idx="9">
                  <c:v>0.76461983682591494</c:v>
                </c:pt>
                <c:pt idx="10">
                  <c:v>2.7381196428561481</c:v>
                </c:pt>
                <c:pt idx="11">
                  <c:v>3.0818160697456278</c:v>
                </c:pt>
                <c:pt idx="12">
                  <c:v>3.0004300200668439</c:v>
                </c:pt>
                <c:pt idx="13">
                  <c:v>-5.1810335084680759</c:v>
                </c:pt>
                <c:pt idx="14">
                  <c:v>-4.8922914376159241</c:v>
                </c:pt>
                <c:pt idx="15">
                  <c:v>-1.1591099700462308</c:v>
                </c:pt>
                <c:pt idx="16">
                  <c:v>4.299130000731239</c:v>
                </c:pt>
                <c:pt idx="17">
                  <c:v>4.6024306091892555</c:v>
                </c:pt>
                <c:pt idx="18">
                  <c:v>3.2971278768916079</c:v>
                </c:pt>
                <c:pt idx="19">
                  <c:v>1.8406342199097594</c:v>
                </c:pt>
                <c:pt idx="20">
                  <c:v>-3.0607232677510865E-3</c:v>
                </c:pt>
                <c:pt idx="21">
                  <c:v>-5.3533988145227624</c:v>
                </c:pt>
                <c:pt idx="22">
                  <c:v>-2.6448410333167516</c:v>
                </c:pt>
                <c:pt idx="23">
                  <c:v>-1.3281734178935949</c:v>
                </c:pt>
                <c:pt idx="24">
                  <c:v>2.6662926032953607</c:v>
                </c:pt>
                <c:pt idx="25">
                  <c:v>10.076676300618217</c:v>
                </c:pt>
                <c:pt idx="26">
                  <c:v>-3.6903905057204014</c:v>
                </c:pt>
                <c:pt idx="27">
                  <c:v>4.648884949106602</c:v>
                </c:pt>
                <c:pt idx="28">
                  <c:v>8.1699507579064772</c:v>
                </c:pt>
                <c:pt idx="29">
                  <c:v>2.1813876221518598</c:v>
                </c:pt>
                <c:pt idx="30">
                  <c:v>-0.43409471465885474</c:v>
                </c:pt>
                <c:pt idx="31">
                  <c:v>-1.5452034758473303</c:v>
                </c:pt>
                <c:pt idx="32">
                  <c:v>5.4908183271498388</c:v>
                </c:pt>
                <c:pt idx="33">
                  <c:v>10.379009250955988</c:v>
                </c:pt>
                <c:pt idx="34">
                  <c:v>2.4853357775576086</c:v>
                </c:pt>
                <c:pt idx="35">
                  <c:v>10.938109663871074</c:v>
                </c:pt>
                <c:pt idx="36">
                  <c:v>7.2040119108543337</c:v>
                </c:pt>
                <c:pt idx="37">
                  <c:v>5.2951606481959317</c:v>
                </c:pt>
                <c:pt idx="38">
                  <c:v>3.2462133345936479</c:v>
                </c:pt>
                <c:pt idx="39">
                  <c:v>1.2610498689443972</c:v>
                </c:pt>
                <c:pt idx="40">
                  <c:v>8.3137440060006895</c:v>
                </c:pt>
                <c:pt idx="41">
                  <c:v>2.3928807161329217</c:v>
                </c:pt>
                <c:pt idx="42">
                  <c:v>0.98913192803733807</c:v>
                </c:pt>
                <c:pt idx="43">
                  <c:v>0.10942505504887379</c:v>
                </c:pt>
                <c:pt idx="44">
                  <c:v>2.8334301453075454</c:v>
                </c:pt>
                <c:pt idx="45">
                  <c:v>8.5676780056283377</c:v>
                </c:pt>
                <c:pt idx="46">
                  <c:v>7.4626166974293113</c:v>
                </c:pt>
                <c:pt idx="47">
                  <c:v>7.8283164582957312</c:v>
                </c:pt>
                <c:pt idx="48">
                  <c:v>1.5498319389809296</c:v>
                </c:pt>
                <c:pt idx="49">
                  <c:v>-17.023820754985039</c:v>
                </c:pt>
                <c:pt idx="50">
                  <c:v>7.718008183483164</c:v>
                </c:pt>
                <c:pt idx="51">
                  <c:v>3.4961575585395366</c:v>
                </c:pt>
                <c:pt idx="52">
                  <c:v>0.79388971555869148</c:v>
                </c:pt>
                <c:pt idx="53">
                  <c:v>3.6329303110317852</c:v>
                </c:pt>
                <c:pt idx="54">
                  <c:v>3.2814847142052344</c:v>
                </c:pt>
                <c:pt idx="55">
                  <c:v>4.0955627512104087</c:v>
                </c:pt>
              </c:numCache>
            </c:numRef>
          </c:val>
          <c:smooth val="0"/>
          <c:extLst>
            <c:ext xmlns:c16="http://schemas.microsoft.com/office/drawing/2014/chart" uri="{C3380CC4-5D6E-409C-BE32-E72D297353CC}">
              <c16:uniqueId val="{00000001-7950-4F9C-AE03-BF265FDE54DA}"/>
            </c:ext>
          </c:extLst>
        </c:ser>
        <c:ser>
          <c:idx val="2"/>
          <c:order val="2"/>
          <c:tx>
            <c:strRef>
              <c:f>sa!$A$4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sa!$B$4:$BE$4</c:f>
              <c:numCache>
                <c:formatCode>General</c:formatCode>
                <c:ptCount val="56"/>
                <c:pt idx="0">
                  <c:v>25.31924382497396</c:v>
                </c:pt>
                <c:pt idx="1">
                  <c:v>21.985959804715037</c:v>
                </c:pt>
                <c:pt idx="2">
                  <c:v>21.272005228875102</c:v>
                </c:pt>
                <c:pt idx="3">
                  <c:v>23.835057762531488</c:v>
                </c:pt>
                <c:pt idx="4">
                  <c:v>26.312641396704262</c:v>
                </c:pt>
                <c:pt idx="5">
                  <c:v>27.586207598580163</c:v>
                </c:pt>
                <c:pt idx="6">
                  <c:v>23.832866479925304</c:v>
                </c:pt>
                <c:pt idx="7">
                  <c:v>24.939847003453846</c:v>
                </c:pt>
                <c:pt idx="8">
                  <c:v>22.872340122021473</c:v>
                </c:pt>
                <c:pt idx="9">
                  <c:v>23.10794570475187</c:v>
                </c:pt>
                <c:pt idx="10">
                  <c:v>25.338127391618109</c:v>
                </c:pt>
                <c:pt idx="11">
                  <c:v>26.082342739022963</c:v>
                </c:pt>
                <c:pt idx="12">
                  <c:v>22.817024438863552</c:v>
                </c:pt>
                <c:pt idx="13">
                  <c:v>22.760892257939833</c:v>
                </c:pt>
                <c:pt idx="14">
                  <c:v>28.545536280878725</c:v>
                </c:pt>
                <c:pt idx="15">
                  <c:v>30.157741678212741</c:v>
                </c:pt>
                <c:pt idx="16">
                  <c:v>28.961357624481327</c:v>
                </c:pt>
                <c:pt idx="17">
                  <c:v>25.226935143592215</c:v>
                </c:pt>
                <c:pt idx="18">
                  <c:v>25.646944316433117</c:v>
                </c:pt>
                <c:pt idx="19">
                  <c:v>25.766454275575747</c:v>
                </c:pt>
                <c:pt idx="20">
                  <c:v>27.34895610542365</c:v>
                </c:pt>
                <c:pt idx="21">
                  <c:v>30.364469835905517</c:v>
                </c:pt>
                <c:pt idx="22">
                  <c:v>26.869347022657859</c:v>
                </c:pt>
                <c:pt idx="23">
                  <c:v>21.002649156329994</c:v>
                </c:pt>
                <c:pt idx="24">
                  <c:v>23.657130553838439</c:v>
                </c:pt>
                <c:pt idx="25">
                  <c:v>22.568534932751476</c:v>
                </c:pt>
                <c:pt idx="26">
                  <c:v>21.767796853641897</c:v>
                </c:pt>
                <c:pt idx="27">
                  <c:v>20.347328483271621</c:v>
                </c:pt>
                <c:pt idx="28">
                  <c:v>22.6097628814682</c:v>
                </c:pt>
                <c:pt idx="29">
                  <c:v>21.386623808325041</c:v>
                </c:pt>
                <c:pt idx="30">
                  <c:v>18.762250562146527</c:v>
                </c:pt>
                <c:pt idx="31">
                  <c:v>17.476955636825721</c:v>
                </c:pt>
                <c:pt idx="32">
                  <c:v>17.30216900161389</c:v>
                </c:pt>
                <c:pt idx="33">
                  <c:v>17.298186453429388</c:v>
                </c:pt>
                <c:pt idx="34">
                  <c:v>19.294777290581759</c:v>
                </c:pt>
                <c:pt idx="35">
                  <c:v>21.475347003663536</c:v>
                </c:pt>
                <c:pt idx="36">
                  <c:v>22.587054750581547</c:v>
                </c:pt>
                <c:pt idx="37">
                  <c:v>22.857949561166755</c:v>
                </c:pt>
                <c:pt idx="38">
                  <c:v>23.891504893487699</c:v>
                </c:pt>
                <c:pt idx="39">
                  <c:v>22.16669067905417</c:v>
                </c:pt>
                <c:pt idx="40">
                  <c:v>24.278905269970171</c:v>
                </c:pt>
                <c:pt idx="41">
                  <c:v>25.426845272928993</c:v>
                </c:pt>
                <c:pt idx="42">
                  <c:v>27.98381529071937</c:v>
                </c:pt>
                <c:pt idx="43">
                  <c:v>24.516777049200872</c:v>
                </c:pt>
                <c:pt idx="44">
                  <c:v>25.610922489081982</c:v>
                </c:pt>
                <c:pt idx="45">
                  <c:v>26.702445485181979</c:v>
                </c:pt>
                <c:pt idx="46">
                  <c:v>31.003354082255218</c:v>
                </c:pt>
                <c:pt idx="47">
                  <c:v>32.50925258721832</c:v>
                </c:pt>
                <c:pt idx="48">
                  <c:v>37.242950806842991</c:v>
                </c:pt>
                <c:pt idx="49">
                  <c:v>27.506374783130877</c:v>
                </c:pt>
                <c:pt idx="50">
                  <c:v>27.373755826038359</c:v>
                </c:pt>
                <c:pt idx="51">
                  <c:v>29.651690220358844</c:v>
                </c:pt>
                <c:pt idx="52">
                  <c:v>31.174688150167334</c:v>
                </c:pt>
                <c:pt idx="53">
                  <c:v>33.184424565523095</c:v>
                </c:pt>
                <c:pt idx="54">
                  <c:v>32.905017485410902</c:v>
                </c:pt>
                <c:pt idx="55">
                  <c:v>31.729508131369606</c:v>
                </c:pt>
              </c:numCache>
            </c:numRef>
          </c:val>
          <c:smooth val="0"/>
          <c:extLst>
            <c:ext xmlns:c16="http://schemas.microsoft.com/office/drawing/2014/chart" uri="{C3380CC4-5D6E-409C-BE32-E72D297353CC}">
              <c16:uniqueId val="{00000002-7950-4F9C-AE03-BF265FDE54DA}"/>
            </c:ext>
          </c:extLst>
        </c:ser>
        <c:dLbls>
          <c:showLegendKey val="0"/>
          <c:showVal val="0"/>
          <c:showCatName val="0"/>
          <c:showSerName val="0"/>
          <c:showPercent val="0"/>
          <c:showBubbleSize val="0"/>
        </c:dLbls>
        <c:marker val="1"/>
        <c:smooth val="0"/>
        <c:axId val="152626616"/>
        <c:axId val="150750160"/>
      </c:lineChart>
      <c:catAx>
        <c:axId val="15262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750160"/>
        <c:crosses val="autoZero"/>
        <c:auto val="1"/>
        <c:lblAlgn val="ctr"/>
        <c:lblOffset val="100"/>
        <c:noMultiLvlLbl val="0"/>
      </c:catAx>
      <c:valAx>
        <c:axId val="15075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6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Bangladesh,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bangladesh!$A$2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bangladesh!$B$1:$BH$1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bangladesh!$B$2:$BH$2</c:f>
              <c:numCache>
                <c:formatCode>General</c:formatCode>
                <c:ptCount val="59"/>
                <c:pt idx="1">
                  <c:v>6.0581608254808543</c:v>
                </c:pt>
                <c:pt idx="2">
                  <c:v>5.4530309698718895</c:v>
                </c:pt>
                <c:pt idx="3">
                  <c:v>-0.45589428993871195</c:v>
                </c:pt>
                <c:pt idx="4">
                  <c:v>10.952788546041731</c:v>
                </c:pt>
                <c:pt idx="5">
                  <c:v>1.6062582289157632</c:v>
                </c:pt>
                <c:pt idx="6">
                  <c:v>2.5668120012805247</c:v>
                </c:pt>
                <c:pt idx="7">
                  <c:v>-1.8758639196477418</c:v>
                </c:pt>
                <c:pt idx="8">
                  <c:v>9.4894540154795095</c:v>
                </c:pt>
                <c:pt idx="9">
                  <c:v>1.2208579090968499</c:v>
                </c:pt>
                <c:pt idx="10">
                  <c:v>5.619852292801113</c:v>
                </c:pt>
                <c:pt idx="11">
                  <c:v>-5.4794830272195583</c:v>
                </c:pt>
                <c:pt idx="12">
                  <c:v>-13.973728702043914</c:v>
                </c:pt>
                <c:pt idx="13">
                  <c:v>3.3256801987839424</c:v>
                </c:pt>
                <c:pt idx="14">
                  <c:v>9.5919563004184454</c:v>
                </c:pt>
                <c:pt idx="15">
                  <c:v>-4.0882140918165817</c:v>
                </c:pt>
                <c:pt idx="16">
                  <c:v>5.661361201196641</c:v>
                </c:pt>
                <c:pt idx="17">
                  <c:v>2.6730560500198379</c:v>
                </c:pt>
                <c:pt idx="18">
                  <c:v>7.0738377326069042</c:v>
                </c:pt>
                <c:pt idx="19">
                  <c:v>4.8016346005566248</c:v>
                </c:pt>
                <c:pt idx="20">
                  <c:v>0.81914186889891027</c:v>
                </c:pt>
                <c:pt idx="21">
                  <c:v>7.2339436949072251</c:v>
                </c:pt>
                <c:pt idx="22">
                  <c:v>2.1343278357707476</c:v>
                </c:pt>
                <c:pt idx="23">
                  <c:v>3.8810463998171514</c:v>
                </c:pt>
                <c:pt idx="24">
                  <c:v>4.8033100152543824</c:v>
                </c:pt>
                <c:pt idx="25">
                  <c:v>3.3420146541541413</c:v>
                </c:pt>
                <c:pt idx="26">
                  <c:v>4.173382559003997</c:v>
                </c:pt>
                <c:pt idx="27">
                  <c:v>3.7724018525270537</c:v>
                </c:pt>
                <c:pt idx="28">
                  <c:v>2.4162568556622261</c:v>
                </c:pt>
                <c:pt idx="29">
                  <c:v>2.836582129079261</c:v>
                </c:pt>
                <c:pt idx="30">
                  <c:v>5.6222581616070215</c:v>
                </c:pt>
                <c:pt idx="31">
                  <c:v>3.4852278153552021</c:v>
                </c:pt>
                <c:pt idx="32">
                  <c:v>5.4426855507212935</c:v>
                </c:pt>
                <c:pt idx="33">
                  <c:v>4.7115617244945014</c:v>
                </c:pt>
                <c:pt idx="34">
                  <c:v>3.8901264406563882</c:v>
                </c:pt>
                <c:pt idx="35">
                  <c:v>5.1212778971616331</c:v>
                </c:pt>
                <c:pt idx="36">
                  <c:v>4.5229192176234392</c:v>
                </c:pt>
                <c:pt idx="37">
                  <c:v>4.4898964973563125</c:v>
                </c:pt>
                <c:pt idx="38">
                  <c:v>5.1770268734525615</c:v>
                </c:pt>
                <c:pt idx="39">
                  <c:v>4.6701563682786542</c:v>
                </c:pt>
                <c:pt idx="40">
                  <c:v>5.2932947184604018</c:v>
                </c:pt>
                <c:pt idx="41">
                  <c:v>5.0772877759731188</c:v>
                </c:pt>
                <c:pt idx="42">
                  <c:v>3.8331239400560833</c:v>
                </c:pt>
                <c:pt idx="43">
                  <c:v>4.7395673991644571</c:v>
                </c:pt>
                <c:pt idx="44">
                  <c:v>5.2395329104526951</c:v>
                </c:pt>
                <c:pt idx="45">
                  <c:v>6.535944940523521</c:v>
                </c:pt>
                <c:pt idx="46">
                  <c:v>6.6718682650966201</c:v>
                </c:pt>
                <c:pt idx="47">
                  <c:v>7.0586362060701191</c:v>
                </c:pt>
                <c:pt idx="48">
                  <c:v>6.0137897592330631</c:v>
                </c:pt>
                <c:pt idx="49">
                  <c:v>5.0451247941773829</c:v>
                </c:pt>
                <c:pt idx="50">
                  <c:v>5.5718022739686575</c:v>
                </c:pt>
                <c:pt idx="51">
                  <c:v>6.4643838804751681</c:v>
                </c:pt>
                <c:pt idx="52">
                  <c:v>6.5214350783733295</c:v>
                </c:pt>
                <c:pt idx="53">
                  <c:v>6.0135960674702318</c:v>
                </c:pt>
                <c:pt idx="54">
                  <c:v>6.061093053753936</c:v>
                </c:pt>
                <c:pt idx="55">
                  <c:v>6.5526333160280217</c:v>
                </c:pt>
              </c:numCache>
            </c:numRef>
          </c:val>
          <c:smooth val="0"/>
          <c:extLst>
            <c:ext xmlns:c16="http://schemas.microsoft.com/office/drawing/2014/chart" uri="{C3380CC4-5D6E-409C-BE32-E72D297353CC}">
              <c16:uniqueId val="{00000000-AD05-406C-9000-24100AA27338}"/>
            </c:ext>
          </c:extLst>
        </c:ser>
        <c:ser>
          <c:idx val="1"/>
          <c:order val="1"/>
          <c:tx>
            <c:strRef>
              <c:f>bangladesh!$A$3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bangladesh!$B$1:$BH$1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bangladesh!$B$3:$BH$3</c:f>
              <c:numCache>
                <c:formatCode>General</c:formatCode>
                <c:ptCount val="59"/>
                <c:pt idx="1">
                  <c:v>-11.501105652634735</c:v>
                </c:pt>
                <c:pt idx="2">
                  <c:v>20.796543635291059</c:v>
                </c:pt>
                <c:pt idx="3">
                  <c:v>4.8306088927405142</c:v>
                </c:pt>
                <c:pt idx="4">
                  <c:v>3.7426081465885517</c:v>
                </c:pt>
                <c:pt idx="5">
                  <c:v>-5.1898717287779874</c:v>
                </c:pt>
                <c:pt idx="6">
                  <c:v>14.332445578710846</c:v>
                </c:pt>
                <c:pt idx="7">
                  <c:v>-11.766218348688923</c:v>
                </c:pt>
                <c:pt idx="8">
                  <c:v>4.0001852055994362</c:v>
                </c:pt>
                <c:pt idx="9">
                  <c:v>4.5977737155860439</c:v>
                </c:pt>
                <c:pt idx="10">
                  <c:v>10.48184611434138</c:v>
                </c:pt>
                <c:pt idx="11">
                  <c:v>-27.618100977737853</c:v>
                </c:pt>
                <c:pt idx="12">
                  <c:v>-22.889094617842616</c:v>
                </c:pt>
                <c:pt idx="13">
                  <c:v>85.745297863046716</c:v>
                </c:pt>
                <c:pt idx="14">
                  <c:v>-29.440272755045598</c:v>
                </c:pt>
                <c:pt idx="15">
                  <c:v>12.174503611383656</c:v>
                </c:pt>
                <c:pt idx="16">
                  <c:v>24.767864342687403</c:v>
                </c:pt>
                <c:pt idx="17">
                  <c:v>25.454349684718551</c:v>
                </c:pt>
                <c:pt idx="18">
                  <c:v>-7.6688304775036329</c:v>
                </c:pt>
                <c:pt idx="19">
                  <c:v>16.504492853232676</c:v>
                </c:pt>
                <c:pt idx="20">
                  <c:v>0.95508304466153504</c:v>
                </c:pt>
                <c:pt idx="21">
                  <c:v>-31.7670064837084</c:v>
                </c:pt>
                <c:pt idx="22">
                  <c:v>-4.4557473028941672</c:v>
                </c:pt>
                <c:pt idx="23">
                  <c:v>9.2359299252794784</c:v>
                </c:pt>
                <c:pt idx="24">
                  <c:v>-0.94464012940919417</c:v>
                </c:pt>
                <c:pt idx="25">
                  <c:v>7.8987718269737428</c:v>
                </c:pt>
                <c:pt idx="26">
                  <c:v>-1.1492995856075225</c:v>
                </c:pt>
                <c:pt idx="27">
                  <c:v>1.9003837596282693</c:v>
                </c:pt>
                <c:pt idx="28">
                  <c:v>10.67962676042329</c:v>
                </c:pt>
                <c:pt idx="29">
                  <c:v>8.9011834534123295</c:v>
                </c:pt>
                <c:pt idx="30">
                  <c:v>17.786427628527719</c:v>
                </c:pt>
                <c:pt idx="31">
                  <c:v>-3.0915481577822987</c:v>
                </c:pt>
                <c:pt idx="32">
                  <c:v>21.845591865486711</c:v>
                </c:pt>
                <c:pt idx="33">
                  <c:v>16.392916092540517</c:v>
                </c:pt>
                <c:pt idx="34">
                  <c:v>3.6783690834112974</c:v>
                </c:pt>
                <c:pt idx="35">
                  <c:v>30.724106793950256</c:v>
                </c:pt>
                <c:pt idx="36">
                  <c:v>8.0753945466308181</c:v>
                </c:pt>
                <c:pt idx="37">
                  <c:v>14.317778921484532</c:v>
                </c:pt>
                <c:pt idx="38">
                  <c:v>12.267548741292856</c:v>
                </c:pt>
                <c:pt idx="39">
                  <c:v>2.2506892422512408</c:v>
                </c:pt>
                <c:pt idx="40">
                  <c:v>14.398156722190137</c:v>
                </c:pt>
                <c:pt idx="41">
                  <c:v>14.903889648079456</c:v>
                </c:pt>
                <c:pt idx="42">
                  <c:v>-0.16409746394828062</c:v>
                </c:pt>
                <c:pt idx="43">
                  <c:v>-1.6963855821752958</c:v>
                </c:pt>
                <c:pt idx="44">
                  <c:v>85.613312109172142</c:v>
                </c:pt>
                <c:pt idx="45">
                  <c:v>43.00126705808222</c:v>
                </c:pt>
                <c:pt idx="46">
                  <c:v>25.476309782306103</c:v>
                </c:pt>
                <c:pt idx="47">
                  <c:v>12.975603077125925</c:v>
                </c:pt>
                <c:pt idx="48">
                  <c:v>7.0806092883481426</c:v>
                </c:pt>
                <c:pt idx="49">
                  <c:v>2.8504478975847292E-2</c:v>
                </c:pt>
                <c:pt idx="50">
                  <c:v>0.94153218202465894</c:v>
                </c:pt>
                <c:pt idx="51">
                  <c:v>29.339124748960813</c:v>
                </c:pt>
                <c:pt idx="52">
                  <c:v>12.532258685771495</c:v>
                </c:pt>
                <c:pt idx="53">
                  <c:v>2.4518843370057368</c:v>
                </c:pt>
                <c:pt idx="54">
                  <c:v>3.2011492732823257</c:v>
                </c:pt>
                <c:pt idx="55">
                  <c:v>-2.8299901667604104</c:v>
                </c:pt>
              </c:numCache>
            </c:numRef>
          </c:val>
          <c:smooth val="0"/>
          <c:extLst>
            <c:ext xmlns:c16="http://schemas.microsoft.com/office/drawing/2014/chart" uri="{C3380CC4-5D6E-409C-BE32-E72D297353CC}">
              <c16:uniqueId val="{00000001-AD05-406C-9000-24100AA27338}"/>
            </c:ext>
          </c:extLst>
        </c:ser>
        <c:ser>
          <c:idx val="2"/>
          <c:order val="2"/>
          <c:tx>
            <c:strRef>
              <c:f>bangladesh!$A$4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bangladesh!$B$1:$BH$1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bangladesh!$B$4:$BH$4</c:f>
              <c:numCache>
                <c:formatCode>General</c:formatCode>
                <c:ptCount val="59"/>
                <c:pt idx="0">
                  <c:v>9.3072583728146565</c:v>
                </c:pt>
                <c:pt idx="1">
                  <c:v>11.699998968188812</c:v>
                </c:pt>
                <c:pt idx="2">
                  <c:v>10.808096992368224</c:v>
                </c:pt>
                <c:pt idx="3">
                  <c:v>11.656277940975125</c:v>
                </c:pt>
                <c:pt idx="4">
                  <c:v>14.121855393909378</c:v>
                </c:pt>
                <c:pt idx="5">
                  <c:v>13.366597304248499</c:v>
                </c:pt>
                <c:pt idx="6">
                  <c:v>12.651822147551878</c:v>
                </c:pt>
                <c:pt idx="7">
                  <c:v>12.595717986019844</c:v>
                </c:pt>
                <c:pt idx="8">
                  <c:v>11.606331446800986</c:v>
                </c:pt>
                <c:pt idx="9">
                  <c:v>11.665328757460291</c:v>
                </c:pt>
                <c:pt idx="10">
                  <c:v>12.507484061231514</c:v>
                </c:pt>
                <c:pt idx="11">
                  <c:v>10.727584520035141</c:v>
                </c:pt>
                <c:pt idx="12">
                  <c:v>13.732559153115387</c:v>
                </c:pt>
                <c:pt idx="13">
                  <c:v>11.855247176974187</c:v>
                </c:pt>
                <c:pt idx="14">
                  <c:v>10.348545600696982</c:v>
                </c:pt>
                <c:pt idx="15">
                  <c:v>8.1005472385247579</c:v>
                </c:pt>
                <c:pt idx="16">
                  <c:v>17.636193161471454</c:v>
                </c:pt>
                <c:pt idx="17">
                  <c:v>12.381446232892095</c:v>
                </c:pt>
                <c:pt idx="18">
                  <c:v>15.48085180017979</c:v>
                </c:pt>
                <c:pt idx="19">
                  <c:v>15.797844062270267</c:v>
                </c:pt>
                <c:pt idx="20">
                  <c:v>17.882947321183714</c:v>
                </c:pt>
                <c:pt idx="21">
                  <c:v>14.116295938104448</c:v>
                </c:pt>
                <c:pt idx="22">
                  <c:v>15.531624327607615</c:v>
                </c:pt>
                <c:pt idx="23">
                  <c:v>14.713031590067663</c:v>
                </c:pt>
                <c:pt idx="24">
                  <c:v>13.415472040353388</c:v>
                </c:pt>
                <c:pt idx="25">
                  <c:v>12.837706024628867</c:v>
                </c:pt>
                <c:pt idx="26">
                  <c:v>11.835810544976354</c:v>
                </c:pt>
                <c:pt idx="27">
                  <c:v>11.697747992337092</c:v>
                </c:pt>
                <c:pt idx="28">
                  <c:v>12.249763344648574</c:v>
                </c:pt>
                <c:pt idx="29">
                  <c:v>12.785030301127945</c:v>
                </c:pt>
                <c:pt idx="30">
                  <c:v>13.058185525929588</c:v>
                </c:pt>
                <c:pt idx="31">
                  <c:v>12.227214916441781</c:v>
                </c:pt>
                <c:pt idx="32">
                  <c:v>12.347328592079949</c:v>
                </c:pt>
                <c:pt idx="33">
                  <c:v>14.104314034148452</c:v>
                </c:pt>
                <c:pt idx="34">
                  <c:v>13.864320908288006</c:v>
                </c:pt>
                <c:pt idx="35">
                  <c:v>17.344861862558833</c:v>
                </c:pt>
                <c:pt idx="36">
                  <c:v>16.369580073857467</c:v>
                </c:pt>
                <c:pt idx="37">
                  <c:v>15.805142832732697</c:v>
                </c:pt>
                <c:pt idx="38">
                  <c:v>16.122732174120731</c:v>
                </c:pt>
                <c:pt idx="39">
                  <c:v>16.629298171384484</c:v>
                </c:pt>
                <c:pt idx="40">
                  <c:v>16.977513133911899</c:v>
                </c:pt>
                <c:pt idx="41">
                  <c:v>18.71145786494678</c:v>
                </c:pt>
                <c:pt idx="42">
                  <c:v>16.557411788962977</c:v>
                </c:pt>
                <c:pt idx="43">
                  <c:v>16.226736204216692</c:v>
                </c:pt>
                <c:pt idx="44">
                  <c:v>15.711725203107797</c:v>
                </c:pt>
                <c:pt idx="45">
                  <c:v>20.004092966536721</c:v>
                </c:pt>
                <c:pt idx="46">
                  <c:v>21.758460867303359</c:v>
                </c:pt>
                <c:pt idx="47">
                  <c:v>22.947047806683052</c:v>
                </c:pt>
                <c:pt idx="48">
                  <c:v>24.962055550483218</c:v>
                </c:pt>
                <c:pt idx="49">
                  <c:v>23.152663317409662</c:v>
                </c:pt>
                <c:pt idx="50">
                  <c:v>21.778729985140533</c:v>
                </c:pt>
                <c:pt idx="51">
                  <c:v>27.498774880195949</c:v>
                </c:pt>
                <c:pt idx="52">
                  <c:v>27.949333884189624</c:v>
                </c:pt>
                <c:pt idx="53">
                  <c:v>26.758528613607119</c:v>
                </c:pt>
                <c:pt idx="54">
                  <c:v>25.524420201798886</c:v>
                </c:pt>
                <c:pt idx="55">
                  <c:v>24.749324153243741</c:v>
                </c:pt>
              </c:numCache>
            </c:numRef>
          </c:val>
          <c:smooth val="0"/>
          <c:extLst>
            <c:ext xmlns:c16="http://schemas.microsoft.com/office/drawing/2014/chart" uri="{C3380CC4-5D6E-409C-BE32-E72D297353CC}">
              <c16:uniqueId val="{00000002-AD05-406C-9000-24100AA27338}"/>
            </c:ext>
          </c:extLst>
        </c:ser>
        <c:dLbls>
          <c:showLegendKey val="0"/>
          <c:showVal val="0"/>
          <c:showCatName val="0"/>
          <c:showSerName val="0"/>
          <c:showPercent val="0"/>
          <c:showBubbleSize val="0"/>
        </c:dLbls>
        <c:marker val="1"/>
        <c:smooth val="0"/>
        <c:axId val="152233464"/>
        <c:axId val="152233856"/>
      </c:lineChart>
      <c:catAx>
        <c:axId val="15223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3856"/>
        <c:crosses val="autoZero"/>
        <c:auto val="1"/>
        <c:lblAlgn val="ctr"/>
        <c:lblOffset val="100"/>
        <c:noMultiLvlLbl val="0"/>
      </c:catAx>
      <c:valAx>
        <c:axId val="15223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3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Greece,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greece!$A$2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greece!$B$1:$BH$1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greece!$B$2:$BH$2</c:f>
              <c:numCache>
                <c:formatCode>General</c:formatCode>
                <c:ptCount val="59"/>
                <c:pt idx="1">
                  <c:v>11.149537396528245</c:v>
                </c:pt>
                <c:pt idx="2">
                  <c:v>1.5335189057628753</c:v>
                </c:pt>
                <c:pt idx="3">
                  <c:v>10.136055260813265</c:v>
                </c:pt>
                <c:pt idx="4">
                  <c:v>8.2583402517240785</c:v>
                </c:pt>
                <c:pt idx="5">
                  <c:v>9.392660849813538</c:v>
                </c:pt>
                <c:pt idx="6">
                  <c:v>6.0988465331735426</c:v>
                </c:pt>
                <c:pt idx="7">
                  <c:v>5.4814371660046248</c:v>
                </c:pt>
                <c:pt idx="8">
                  <c:v>6.6641092519827367</c:v>
                </c:pt>
                <c:pt idx="9">
                  <c:v>9.8997301718972324</c:v>
                </c:pt>
                <c:pt idx="10">
                  <c:v>7.9512690950815283</c:v>
                </c:pt>
                <c:pt idx="11">
                  <c:v>7.8411769987367279</c:v>
                </c:pt>
                <c:pt idx="12">
                  <c:v>10.160151128125989</c:v>
                </c:pt>
                <c:pt idx="13">
                  <c:v>8.0923786518010985</c:v>
                </c:pt>
                <c:pt idx="14">
                  <c:v>-6.4382405880714373</c:v>
                </c:pt>
                <c:pt idx="15">
                  <c:v>6.3668087169591843</c:v>
                </c:pt>
                <c:pt idx="16">
                  <c:v>6.8518979864159206</c:v>
                </c:pt>
                <c:pt idx="17">
                  <c:v>2.9410016466095925</c:v>
                </c:pt>
                <c:pt idx="18">
                  <c:v>7.2468633929227479</c:v>
                </c:pt>
                <c:pt idx="19">
                  <c:v>3.2820802122461572</c:v>
                </c:pt>
                <c:pt idx="20">
                  <c:v>0.67713105551274566</c:v>
                </c:pt>
                <c:pt idx="21">
                  <c:v>-1.5537212497715842</c:v>
                </c:pt>
                <c:pt idx="22">
                  <c:v>-1.1326474984651753</c:v>
                </c:pt>
                <c:pt idx="23">
                  <c:v>-1.0786223812638411</c:v>
                </c:pt>
                <c:pt idx="24">
                  <c:v>2.0105803986286475</c:v>
                </c:pt>
                <c:pt idx="25">
                  <c:v>2.5095565584545767</c:v>
                </c:pt>
                <c:pt idx="26">
                  <c:v>0.51766010268838158</c:v>
                </c:pt>
                <c:pt idx="27">
                  <c:v>-2.2588635266449444</c:v>
                </c:pt>
                <c:pt idx="28">
                  <c:v>4.2878617100780474</c:v>
                </c:pt>
                <c:pt idx="29">
                  <c:v>3.7999999965223168</c:v>
                </c:pt>
                <c:pt idx="30">
                  <c:v>0</c:v>
                </c:pt>
                <c:pt idx="31">
                  <c:v>3.0999999819080415</c:v>
                </c:pt>
                <c:pt idx="32">
                  <c:v>0.70000001189363559</c:v>
                </c:pt>
                <c:pt idx="33">
                  <c:v>-1.6000000025816234</c:v>
                </c:pt>
                <c:pt idx="34">
                  <c:v>2.00000000655902</c:v>
                </c:pt>
                <c:pt idx="35">
                  <c:v>2.099719766833033</c:v>
                </c:pt>
                <c:pt idx="36">
                  <c:v>2.8621288464529329</c:v>
                </c:pt>
                <c:pt idx="37">
                  <c:v>4.4841991477097025</c:v>
                </c:pt>
                <c:pt idx="38">
                  <c:v>3.8949047724742769</c:v>
                </c:pt>
                <c:pt idx="39">
                  <c:v>3.0725966638974711</c:v>
                </c:pt>
                <c:pt idx="40">
                  <c:v>3.9197707720082491</c:v>
                </c:pt>
                <c:pt idx="41">
                  <c:v>4.1316120764127788</c:v>
                </c:pt>
                <c:pt idx="42">
                  <c:v>3.9228718422949669</c:v>
                </c:pt>
                <c:pt idx="43">
                  <c:v>5.7945312644415878</c:v>
                </c:pt>
                <c:pt idx="44">
                  <c:v>5.0609925647783172</c:v>
                </c:pt>
                <c:pt idx="45">
                  <c:v>0.59914205547416088</c:v>
                </c:pt>
                <c:pt idx="46">
                  <c:v>5.6524337201578021</c:v>
                </c:pt>
                <c:pt idx="47">
                  <c:v>3.273746857104868</c:v>
                </c:pt>
                <c:pt idx="48">
                  <c:v>-0.33517255731206319</c:v>
                </c:pt>
                <c:pt idx="49">
                  <c:v>-4.3007336666282043</c:v>
                </c:pt>
                <c:pt idx="50">
                  <c:v>-5.4790371077553033</c:v>
                </c:pt>
                <c:pt idx="51">
                  <c:v>-9.1324941532294872</c:v>
                </c:pt>
                <c:pt idx="52">
                  <c:v>-7.3004939353207305</c:v>
                </c:pt>
                <c:pt idx="53">
                  <c:v>-3.241425025065908</c:v>
                </c:pt>
                <c:pt idx="54">
                  <c:v>0.35284923257519551</c:v>
                </c:pt>
                <c:pt idx="55">
                  <c:v>-0.21914717826305719</c:v>
                </c:pt>
              </c:numCache>
            </c:numRef>
          </c:val>
          <c:smooth val="0"/>
          <c:extLst>
            <c:ext xmlns:c16="http://schemas.microsoft.com/office/drawing/2014/chart" uri="{C3380CC4-5D6E-409C-BE32-E72D297353CC}">
              <c16:uniqueId val="{00000000-6E40-4EA9-B0C8-C89CC9AE4983}"/>
            </c:ext>
          </c:extLst>
        </c:ser>
        <c:ser>
          <c:idx val="1"/>
          <c:order val="1"/>
          <c:tx>
            <c:strRef>
              <c:f>greece!$A$3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greece!$B$1:$BH$1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greece!$B$3:$BH$3</c:f>
              <c:numCache>
                <c:formatCode>General</c:formatCode>
                <c:ptCount val="59"/>
                <c:pt idx="1">
                  <c:v>14.524467157810989</c:v>
                </c:pt>
                <c:pt idx="2">
                  <c:v>9.9653386152960053</c:v>
                </c:pt>
                <c:pt idx="3">
                  <c:v>6.6573893846865246</c:v>
                </c:pt>
                <c:pt idx="4">
                  <c:v>1.6498002604788979</c:v>
                </c:pt>
                <c:pt idx="5">
                  <c:v>12.66657507307454</c:v>
                </c:pt>
                <c:pt idx="6">
                  <c:v>34.423785461276651</c:v>
                </c:pt>
                <c:pt idx="7">
                  <c:v>5.0593022577586311</c:v>
                </c:pt>
                <c:pt idx="8">
                  <c:v>-0.99886154681378514</c:v>
                </c:pt>
                <c:pt idx="9">
                  <c:v>14.579438195607722</c:v>
                </c:pt>
                <c:pt idx="10">
                  <c:v>12.362085520654901</c:v>
                </c:pt>
                <c:pt idx="11">
                  <c:v>18.417569182839173</c:v>
                </c:pt>
                <c:pt idx="12">
                  <c:v>23.375412781904828</c:v>
                </c:pt>
                <c:pt idx="13">
                  <c:v>29.401297624068292</c:v>
                </c:pt>
                <c:pt idx="14">
                  <c:v>0.11522335031348518</c:v>
                </c:pt>
                <c:pt idx="15">
                  <c:v>10.320018343243092</c:v>
                </c:pt>
                <c:pt idx="16">
                  <c:v>14.319115497518766</c:v>
                </c:pt>
                <c:pt idx="17">
                  <c:v>6.313934151769061</c:v>
                </c:pt>
                <c:pt idx="18">
                  <c:v>12.049276689476443</c:v>
                </c:pt>
                <c:pt idx="19">
                  <c:v>18.804967947995948</c:v>
                </c:pt>
                <c:pt idx="20">
                  <c:v>11.071214283206771</c:v>
                </c:pt>
                <c:pt idx="21">
                  <c:v>8.4069146280974394</c:v>
                </c:pt>
                <c:pt idx="22">
                  <c:v>-16.464107886371977</c:v>
                </c:pt>
                <c:pt idx="23">
                  <c:v>-5.8464156846670789</c:v>
                </c:pt>
                <c:pt idx="24">
                  <c:v>10.944625791537192</c:v>
                </c:pt>
                <c:pt idx="25">
                  <c:v>1.8311253314158478</c:v>
                </c:pt>
                <c:pt idx="26">
                  <c:v>16.848953918933134</c:v>
                </c:pt>
                <c:pt idx="27">
                  <c:v>5.9372306005842859</c:v>
                </c:pt>
                <c:pt idx="28">
                  <c:v>-2.1228499613641958</c:v>
                </c:pt>
                <c:pt idx="29">
                  <c:v>1.9429526599892881</c:v>
                </c:pt>
                <c:pt idx="30">
                  <c:v>-3.4687709983522836</c:v>
                </c:pt>
                <c:pt idx="31">
                  <c:v>4.1232923476703291</c:v>
                </c:pt>
                <c:pt idx="32">
                  <c:v>10.021166522528219</c:v>
                </c:pt>
                <c:pt idx="33">
                  <c:v>-2.5968526994480783</c:v>
                </c:pt>
                <c:pt idx="34">
                  <c:v>7.3840335083034745</c:v>
                </c:pt>
                <c:pt idx="35">
                  <c:v>2.9990316383857305</c:v>
                </c:pt>
                <c:pt idx="36">
                  <c:v>4.0844751380331843</c:v>
                </c:pt>
                <c:pt idx="37">
                  <c:v>23.102888756296352</c:v>
                </c:pt>
                <c:pt idx="38">
                  <c:v>4.5143920678608396</c:v>
                </c:pt>
                <c:pt idx="39">
                  <c:v>24.444870947533445</c:v>
                </c:pt>
                <c:pt idx="40">
                  <c:v>22.183152112607459</c:v>
                </c:pt>
                <c:pt idx="41">
                  <c:v>0.12019000209362218</c:v>
                </c:pt>
                <c:pt idx="42">
                  <c:v>-7.32460315241687</c:v>
                </c:pt>
                <c:pt idx="43">
                  <c:v>-0.7341709014327904</c:v>
                </c:pt>
                <c:pt idx="44">
                  <c:v>18.55061345981936</c:v>
                </c:pt>
                <c:pt idx="45">
                  <c:v>3.3394754576759027</c:v>
                </c:pt>
                <c:pt idx="46">
                  <c:v>5.2127423548848242</c:v>
                </c:pt>
                <c:pt idx="47">
                  <c:v>10.618352933677812</c:v>
                </c:pt>
                <c:pt idx="48">
                  <c:v>3.4728027252319436</c:v>
                </c:pt>
                <c:pt idx="49">
                  <c:v>-18.519335647904384</c:v>
                </c:pt>
                <c:pt idx="50">
                  <c:v>4.8611925052698837</c:v>
                </c:pt>
                <c:pt idx="51">
                  <c:v>2.7170659164625022E-2</c:v>
                </c:pt>
                <c:pt idx="52">
                  <c:v>1.173314201364505</c:v>
                </c:pt>
                <c:pt idx="53">
                  <c:v>1.510994019941208</c:v>
                </c:pt>
                <c:pt idx="54">
                  <c:v>7.7514466837247795</c:v>
                </c:pt>
                <c:pt idx="55">
                  <c:v>3.3592466126434175</c:v>
                </c:pt>
              </c:numCache>
            </c:numRef>
          </c:val>
          <c:smooth val="0"/>
          <c:extLst>
            <c:ext xmlns:c16="http://schemas.microsoft.com/office/drawing/2014/chart" uri="{C3380CC4-5D6E-409C-BE32-E72D297353CC}">
              <c16:uniqueId val="{00000001-6E40-4EA9-B0C8-C89CC9AE4983}"/>
            </c:ext>
          </c:extLst>
        </c:ser>
        <c:ser>
          <c:idx val="2"/>
          <c:order val="2"/>
          <c:tx>
            <c:strRef>
              <c:f>greece!$A$4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greece!$B$1:$BH$1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greece!$B$4:$BH$4</c:f>
              <c:numCache>
                <c:formatCode>General</c:formatCode>
                <c:ptCount val="59"/>
                <c:pt idx="0">
                  <c:v>16.159231389587188</c:v>
                </c:pt>
                <c:pt idx="1">
                  <c:v>15.864471226742364</c:v>
                </c:pt>
                <c:pt idx="2">
                  <c:v>16.334504915788788</c:v>
                </c:pt>
                <c:pt idx="3">
                  <c:v>17.382585695238912</c:v>
                </c:pt>
                <c:pt idx="4">
                  <c:v>18.3839685608854</c:v>
                </c:pt>
                <c:pt idx="5">
                  <c:v>19.634884200696348</c:v>
                </c:pt>
                <c:pt idx="6">
                  <c:v>18.144919047577289</c:v>
                </c:pt>
                <c:pt idx="7">
                  <c:v>17.456790377858137</c:v>
                </c:pt>
                <c:pt idx="8">
                  <c:v>17.784693545686249</c:v>
                </c:pt>
                <c:pt idx="9">
                  <c:v>18.083060972148278</c:v>
                </c:pt>
                <c:pt idx="10">
                  <c:v>15.227016956296849</c:v>
                </c:pt>
                <c:pt idx="11">
                  <c:v>15.162336764728215</c:v>
                </c:pt>
                <c:pt idx="12">
                  <c:v>16.187752729849144</c:v>
                </c:pt>
                <c:pt idx="13">
                  <c:v>20.092854494299953</c:v>
                </c:pt>
                <c:pt idx="14">
                  <c:v>21.261200953922536</c:v>
                </c:pt>
                <c:pt idx="15">
                  <c:v>21.18133449783976</c:v>
                </c:pt>
                <c:pt idx="16">
                  <c:v>20.830013434305975</c:v>
                </c:pt>
                <c:pt idx="17">
                  <c:v>20.681355645459316</c:v>
                </c:pt>
                <c:pt idx="18">
                  <c:v>19.483864467904645</c:v>
                </c:pt>
                <c:pt idx="19">
                  <c:v>20.3584308541522</c:v>
                </c:pt>
                <c:pt idx="20">
                  <c:v>25.261746403619473</c:v>
                </c:pt>
                <c:pt idx="21">
                  <c:v>25.750871866098151</c:v>
                </c:pt>
                <c:pt idx="22">
                  <c:v>24.642429487263499</c:v>
                </c:pt>
                <c:pt idx="23">
                  <c:v>24.699404866925502</c:v>
                </c:pt>
                <c:pt idx="24">
                  <c:v>24.097523880385403</c:v>
                </c:pt>
                <c:pt idx="25">
                  <c:v>24.254179215193165</c:v>
                </c:pt>
                <c:pt idx="26">
                  <c:v>24.957523480545877</c:v>
                </c:pt>
                <c:pt idx="27">
                  <c:v>24.194280661042907</c:v>
                </c:pt>
                <c:pt idx="28">
                  <c:v>23.29865578185256</c:v>
                </c:pt>
                <c:pt idx="29">
                  <c:v>24.838103189014305</c:v>
                </c:pt>
                <c:pt idx="30">
                  <c:v>25.349718154918222</c:v>
                </c:pt>
                <c:pt idx="31">
                  <c:v>24.393147966572144</c:v>
                </c:pt>
                <c:pt idx="32">
                  <c:v>23.943753602464461</c:v>
                </c:pt>
                <c:pt idx="33">
                  <c:v>22.978131241553477</c:v>
                </c:pt>
                <c:pt idx="34">
                  <c:v>21.717512747164442</c:v>
                </c:pt>
                <c:pt idx="35">
                  <c:v>22.682597307442258</c:v>
                </c:pt>
                <c:pt idx="36">
                  <c:v>23.20927617019915</c:v>
                </c:pt>
                <c:pt idx="37">
                  <c:v>23.051963505927432</c:v>
                </c:pt>
                <c:pt idx="38">
                  <c:v>25.971696874458516</c:v>
                </c:pt>
                <c:pt idx="39">
                  <c:v>28.12151958254432</c:v>
                </c:pt>
                <c:pt idx="40">
                  <c:v>34.697296626524263</c:v>
                </c:pt>
                <c:pt idx="41">
                  <c:v>33.351224946936505</c:v>
                </c:pt>
                <c:pt idx="42">
                  <c:v>30.2361418115552</c:v>
                </c:pt>
                <c:pt idx="43">
                  <c:v>29.645470673194822</c:v>
                </c:pt>
                <c:pt idx="44">
                  <c:v>29.190327020863975</c:v>
                </c:pt>
                <c:pt idx="45">
                  <c:v>29.588633693016607</c:v>
                </c:pt>
                <c:pt idx="46">
                  <c:v>31.67622985098847</c:v>
                </c:pt>
                <c:pt idx="47">
                  <c:v>35.004104459364171</c:v>
                </c:pt>
                <c:pt idx="48">
                  <c:v>35.968146601180379</c:v>
                </c:pt>
                <c:pt idx="49">
                  <c:v>28.761659845574687</c:v>
                </c:pt>
                <c:pt idx="50">
                  <c:v>30.726892810869018</c:v>
                </c:pt>
                <c:pt idx="51">
                  <c:v>32.309204116127468</c:v>
                </c:pt>
                <c:pt idx="52">
                  <c:v>33.133772628294693</c:v>
                </c:pt>
                <c:pt idx="53">
                  <c:v>33.165713941087596</c:v>
                </c:pt>
                <c:pt idx="54">
                  <c:v>34.93911648850537</c:v>
                </c:pt>
                <c:pt idx="55">
                  <c:v>31.771260097710762</c:v>
                </c:pt>
              </c:numCache>
            </c:numRef>
          </c:val>
          <c:smooth val="0"/>
          <c:extLst>
            <c:ext xmlns:c16="http://schemas.microsoft.com/office/drawing/2014/chart" uri="{C3380CC4-5D6E-409C-BE32-E72D297353CC}">
              <c16:uniqueId val="{00000002-6E40-4EA9-B0C8-C89CC9AE4983}"/>
            </c:ext>
          </c:extLst>
        </c:ser>
        <c:dLbls>
          <c:showLegendKey val="0"/>
          <c:showVal val="0"/>
          <c:showCatName val="0"/>
          <c:showSerName val="0"/>
          <c:showPercent val="0"/>
          <c:showBubbleSize val="0"/>
        </c:dLbls>
        <c:marker val="1"/>
        <c:smooth val="0"/>
        <c:axId val="152234640"/>
        <c:axId val="152235032"/>
      </c:lineChart>
      <c:catAx>
        <c:axId val="1522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5032"/>
        <c:crosses val="autoZero"/>
        <c:auto val="1"/>
        <c:lblAlgn val="ctr"/>
        <c:lblOffset val="100"/>
        <c:noMultiLvlLbl val="0"/>
      </c:catAx>
      <c:valAx>
        <c:axId val="15223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64F44D-9BCE-4276-AA8B-2BD77358C5F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36385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4F44D-9BCE-4276-AA8B-2BD77358C5F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235389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4F44D-9BCE-4276-AA8B-2BD77358C5F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375966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4F44D-9BCE-4276-AA8B-2BD77358C5F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3274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4F44D-9BCE-4276-AA8B-2BD77358C5F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09298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4F44D-9BCE-4276-AA8B-2BD77358C5FB}"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08951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4F44D-9BCE-4276-AA8B-2BD77358C5FB}"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0923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4F44D-9BCE-4276-AA8B-2BD77358C5FB}"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321293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4F44D-9BCE-4276-AA8B-2BD77358C5FB}"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20752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64F44D-9BCE-4276-AA8B-2BD77358C5FB}"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285580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64F44D-9BCE-4276-AA8B-2BD77358C5FB}"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186065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4F44D-9BCE-4276-AA8B-2BD77358C5FB}"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A344C-32B8-4FAE-BEB5-0D2BBE06FAFA}" type="slidenum">
              <a:rPr lang="en-US" smtClean="0"/>
              <a:t>‹#›</a:t>
            </a:fld>
            <a:endParaRPr lang="en-US"/>
          </a:p>
        </p:txBody>
      </p:sp>
    </p:spTree>
    <p:extLst>
      <p:ext uri="{BB962C8B-B14F-4D97-AF65-F5344CB8AC3E}">
        <p14:creationId xmlns:p14="http://schemas.microsoft.com/office/powerpoint/2010/main" val="160581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wykaDgXoaj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5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chart" Target="../charts/chart26.xml"/></Relationships>
</file>

<file path=ppt/slides/_rels/slide5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501" y="1009402"/>
            <a:ext cx="9144000" cy="1627724"/>
          </a:xfrm>
        </p:spPr>
        <p:txBody>
          <a:bodyPr>
            <a:normAutofit/>
          </a:bodyPr>
          <a:lstStyle/>
          <a:p>
            <a:r>
              <a:rPr lang="en-US" sz="4000" b="1" dirty="0">
                <a:latin typeface="Times New Roman" panose="02020603050405020304" pitchFamily="18" charset="0"/>
                <a:cs typeface="Times New Roman" panose="02020603050405020304" pitchFamily="18" charset="0"/>
              </a:rPr>
              <a:t>Macroeconomic Development in Emerging Markets </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Svetlana Ledyaeva,</a:t>
            </a:r>
          </a:p>
          <a:p>
            <a:r>
              <a:rPr lang="en-US" dirty="0">
                <a:latin typeface="Times New Roman" panose="02020603050405020304" pitchFamily="18" charset="0"/>
                <a:cs typeface="Times New Roman" panose="02020603050405020304" pitchFamily="18" charset="0"/>
              </a:rPr>
              <a:t>Aalto University School of Business</a:t>
            </a:r>
          </a:p>
          <a:p>
            <a:r>
              <a:rPr lang="en-US" dirty="0">
                <a:latin typeface="Times New Roman" panose="02020603050405020304" pitchFamily="18" charset="0"/>
                <a:cs typeface="Times New Roman" panose="02020603050405020304" pitchFamily="18" charset="0"/>
              </a:rPr>
              <a:t>January 2021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2191" y="3497283"/>
            <a:ext cx="3449076" cy="3319153"/>
          </a:xfrm>
          <a:prstGeom prst="rect">
            <a:avLst/>
          </a:prstGeom>
        </p:spPr>
      </p:pic>
    </p:spTree>
    <p:extLst>
      <p:ext uri="{BB962C8B-B14F-4D97-AF65-F5344CB8AC3E}">
        <p14:creationId xmlns:p14="http://schemas.microsoft.com/office/powerpoint/2010/main" val="114584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GDP growth and investment decisions</a:t>
            </a:r>
            <a:br>
              <a:rPr lang="en-US" b="1"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http://investing.covestor.com/2012/04/the-importance-of-gdp-to-an-investor</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It can help you think about asset allocations when you compare GDP growth rates in one country relative to those in other countries.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long-term trend of GDP is worth watching, especially when the trend becomes bad enough to raise speculation about </a:t>
            </a:r>
            <a:r>
              <a:rPr lang="en-US" sz="2000" dirty="0">
                <a:solidFill>
                  <a:srgbClr val="FF0000"/>
                </a:solidFill>
                <a:latin typeface="Times New Roman" panose="02020603050405020304" pitchFamily="18" charset="0"/>
                <a:cs typeface="Times New Roman" panose="02020603050405020304" pitchFamily="18" charset="0"/>
              </a:rPr>
              <a:t>quantitative easing </a:t>
            </a:r>
            <a:r>
              <a:rPr lang="fi-FI" sz="2000" dirty="0">
                <a:solidFill>
                  <a:srgbClr val="FF0000"/>
                </a:solidFill>
                <a:latin typeface="Times New Roman" panose="02020603050405020304" pitchFamily="18" charset="0"/>
                <a:cs typeface="Times New Roman" panose="02020603050405020304" pitchFamily="18" charset="0"/>
              </a:rPr>
              <a:t>(</a:t>
            </a:r>
            <a:r>
              <a:rPr lang="fi-FI" sz="2000" dirty="0" err="1">
                <a:solidFill>
                  <a:srgbClr val="FF0000"/>
                </a:solidFill>
                <a:latin typeface="Times New Roman" panose="02020603050405020304" pitchFamily="18" charset="0"/>
                <a:cs typeface="Times New Roman" panose="02020603050405020304" pitchFamily="18" charset="0"/>
              </a:rPr>
              <a:t>monetary</a:t>
            </a:r>
            <a:r>
              <a:rPr lang="fi-FI" sz="2000" dirty="0">
                <a:solidFill>
                  <a:srgbClr val="FF0000"/>
                </a:solidFill>
                <a:latin typeface="Times New Roman" panose="02020603050405020304" pitchFamily="18" charset="0"/>
                <a:cs typeface="Times New Roman" panose="02020603050405020304" pitchFamily="18" charset="0"/>
              </a:rPr>
              <a:t> </a:t>
            </a:r>
            <a:r>
              <a:rPr lang="fi-FI" sz="2000" dirty="0" err="1">
                <a:solidFill>
                  <a:srgbClr val="FF0000"/>
                </a:solidFill>
                <a:latin typeface="Times New Roman" panose="02020603050405020304" pitchFamily="18" charset="0"/>
                <a:cs typeface="Times New Roman" panose="02020603050405020304" pitchFamily="18" charset="0"/>
              </a:rPr>
              <a:t>stimulation</a:t>
            </a:r>
            <a:r>
              <a:rPr lang="fi-FI" sz="2000" dirty="0">
                <a:solidFill>
                  <a:srgbClr val="FF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which has shown to have a strong effect on risk assets including stocks, gold and oil.</a:t>
            </a:r>
          </a:p>
          <a:p>
            <a:pPr marL="914400" lvl="2" indent="0">
              <a:buNone/>
            </a:pPr>
            <a:r>
              <a:rPr lang="en-US" sz="1200" dirty="0">
                <a:latin typeface="Times New Roman" panose="02020603050405020304" pitchFamily="18" charset="0"/>
                <a:cs typeface="Times New Roman" panose="02020603050405020304" pitchFamily="18" charset="0"/>
              </a:rPr>
              <a:t>QE leads to low interest rates. Low interest rates encouraged investors to buy stocks as opposed to traditional investments like savings accounts, certificates of deposits (CDs) and money market accounts since their rate of return are low due to low Federal/government/state rates. </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 are a lot of nitty-gritty details by sector. And those can help you figure out what’s going on in the broader business cycle, as well as with sector-specific investments.</a:t>
            </a:r>
          </a:p>
          <a:p>
            <a:pPr marL="0" indent="0" algn="just">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05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1120"/>
          </a:xfrm>
        </p:spPr>
        <p:txBody>
          <a:bodyPr>
            <a:normAutofit fontScale="90000"/>
          </a:bodyPr>
          <a:lstStyle/>
          <a:p>
            <a:r>
              <a:rPr lang="en-US" sz="4200" b="1" dirty="0">
                <a:latin typeface="Times New Roman" panose="02020603050405020304" pitchFamily="18" charset="0"/>
                <a:cs typeface="Times New Roman" panose="02020603050405020304" pitchFamily="18" charset="0"/>
              </a:rPr>
              <a:t>Real GDP growth, IMF data</a:t>
            </a:r>
            <a:endParaRPr lang="fi-FI" sz="4200" b="1" dirty="0">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7E7D0BBB-C647-40B1-87C2-79023E6B7E2C}"/>
              </a:ext>
            </a:extLst>
          </p:cNvPr>
          <p:cNvPicPr>
            <a:picLocks noGrp="1" noChangeAspect="1"/>
          </p:cNvPicPr>
          <p:nvPr>
            <p:ph idx="1"/>
          </p:nvPr>
        </p:nvPicPr>
        <p:blipFill>
          <a:blip r:embed="rId2"/>
          <a:stretch>
            <a:fillRect/>
          </a:stretch>
        </p:blipFill>
        <p:spPr>
          <a:xfrm>
            <a:off x="589934" y="963561"/>
            <a:ext cx="11130117" cy="5213402"/>
          </a:xfrm>
          <a:prstGeom prst="rect">
            <a:avLst/>
          </a:prstGeom>
        </p:spPr>
      </p:pic>
      <p:pic>
        <p:nvPicPr>
          <p:cNvPr id="10" name="Picture 9">
            <a:extLst>
              <a:ext uri="{FF2B5EF4-FFF2-40B4-BE49-F238E27FC236}">
                <a16:creationId xmlns:a16="http://schemas.microsoft.com/office/drawing/2014/main" id="{89052D03-642B-4FEC-827D-F05442BE6F2B}"/>
              </a:ext>
            </a:extLst>
          </p:cNvPr>
          <p:cNvPicPr>
            <a:picLocks noChangeAspect="1"/>
          </p:cNvPicPr>
          <p:nvPr/>
        </p:nvPicPr>
        <p:blipFill>
          <a:blip r:embed="rId3"/>
          <a:stretch>
            <a:fillRect/>
          </a:stretch>
        </p:blipFill>
        <p:spPr>
          <a:xfrm>
            <a:off x="7410450" y="85623"/>
            <a:ext cx="4781550" cy="1000125"/>
          </a:xfrm>
          <a:prstGeom prst="rect">
            <a:avLst/>
          </a:prstGeom>
        </p:spPr>
      </p:pic>
    </p:spTree>
    <p:extLst>
      <p:ext uri="{BB962C8B-B14F-4D97-AF65-F5344CB8AC3E}">
        <p14:creationId xmlns:p14="http://schemas.microsoft.com/office/powerpoint/2010/main" val="309933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133003"/>
            <a:ext cx="10515600" cy="332509"/>
          </a:xfrm>
        </p:spPr>
        <p:txBody>
          <a:bodyPr>
            <a:noAutofit/>
          </a:bodyPr>
          <a:lstStyle/>
          <a:p>
            <a:r>
              <a:rPr lang="fi-FI" sz="3000" b="1" dirty="0">
                <a:latin typeface="Times New Roman" panose="02020603050405020304" pitchFamily="18" charset="0"/>
                <a:cs typeface="Times New Roman" panose="02020603050405020304" pitchFamily="18" charset="0"/>
              </a:rPr>
              <a:t>GDP </a:t>
            </a:r>
            <a:r>
              <a:rPr lang="fi-FI" sz="3000" b="1" dirty="0" err="1">
                <a:latin typeface="Times New Roman" panose="02020603050405020304" pitchFamily="18" charset="0"/>
                <a:cs typeface="Times New Roman" panose="02020603050405020304" pitchFamily="18" charset="0"/>
              </a:rPr>
              <a:t>growth</a:t>
            </a:r>
            <a:r>
              <a:rPr lang="fi-FI" sz="3000" b="1" dirty="0">
                <a:latin typeface="Times New Roman" panose="02020603050405020304" pitchFamily="18" charset="0"/>
                <a:cs typeface="Times New Roman" panose="02020603050405020304" pitchFamily="18" charset="0"/>
              </a:rPr>
              <a:t>, % in </a:t>
            </a:r>
            <a:r>
              <a:rPr lang="fi-FI" sz="3000" b="1" dirty="0" err="1">
                <a:latin typeface="Times New Roman" panose="02020603050405020304" pitchFamily="18" charset="0"/>
                <a:cs typeface="Times New Roman" panose="02020603050405020304" pitchFamily="18" charset="0"/>
              </a:rPr>
              <a:t>advanced</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emerging</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markets</a:t>
            </a:r>
            <a:endParaRPr lang="en-US" sz="3000"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8D53A287-2704-4017-9A6C-74680349AF69}"/>
              </a:ext>
            </a:extLst>
          </p:cNvPr>
          <p:cNvGraphicFramePr>
            <a:graphicFrameLocks noGrp="1"/>
          </p:cNvGraphicFramePr>
          <p:nvPr>
            <p:ph idx="1"/>
            <p:extLst>
              <p:ext uri="{D42A27DB-BD31-4B8C-83A1-F6EECF244321}">
                <p14:modId xmlns:p14="http://schemas.microsoft.com/office/powerpoint/2010/main" val="715686176"/>
              </p:ext>
            </p:extLst>
          </p:nvPr>
        </p:nvGraphicFramePr>
        <p:xfrm>
          <a:off x="838199" y="736847"/>
          <a:ext cx="10924713" cy="5988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781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74708"/>
          </a:xfrm>
        </p:spPr>
        <p:txBody>
          <a:bodyPr>
            <a:noAutofit/>
          </a:bodyPr>
          <a:lstStyle/>
          <a:p>
            <a:r>
              <a:rPr lang="fi-FI" sz="3000" b="1" dirty="0">
                <a:latin typeface="Times New Roman" panose="02020603050405020304" pitchFamily="18" charset="0"/>
                <a:cs typeface="Times New Roman" panose="02020603050405020304" pitchFamily="18" charset="0"/>
              </a:rPr>
              <a:t>GDP </a:t>
            </a:r>
            <a:r>
              <a:rPr lang="fi-FI" sz="3000" b="1" dirty="0" err="1">
                <a:latin typeface="Times New Roman" panose="02020603050405020304" pitchFamily="18" charset="0"/>
                <a:cs typeface="Times New Roman" panose="02020603050405020304" pitchFamily="18" charset="0"/>
              </a:rPr>
              <a:t>growth</a:t>
            </a:r>
            <a:r>
              <a:rPr lang="fi-FI" sz="3000" b="1" dirty="0">
                <a:latin typeface="Times New Roman" panose="02020603050405020304" pitchFamily="18" charset="0"/>
                <a:cs typeface="Times New Roman" panose="02020603050405020304" pitchFamily="18" charset="0"/>
              </a:rPr>
              <a:t>, % in </a:t>
            </a:r>
            <a:r>
              <a:rPr lang="fi-FI" sz="3000" b="1" dirty="0" err="1">
                <a:latin typeface="Times New Roman" panose="02020603050405020304" pitchFamily="18" charset="0"/>
                <a:cs typeface="Times New Roman" panose="02020603050405020304" pitchFamily="18" charset="0"/>
              </a:rPr>
              <a:t>secondary</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emerging</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markets</a:t>
            </a:r>
            <a:endParaRPr lang="en-US" sz="3000"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4F424EC2-1A4B-4324-9ADD-57AA01C23675}"/>
              </a:ext>
            </a:extLst>
          </p:cNvPr>
          <p:cNvGraphicFramePr>
            <a:graphicFrameLocks noGrp="1"/>
          </p:cNvGraphicFramePr>
          <p:nvPr>
            <p:ph idx="1"/>
            <p:extLst>
              <p:ext uri="{D42A27DB-BD31-4B8C-83A1-F6EECF244321}">
                <p14:modId xmlns:p14="http://schemas.microsoft.com/office/powerpoint/2010/main" val="547463487"/>
              </p:ext>
            </p:extLst>
          </p:nvPr>
        </p:nvGraphicFramePr>
        <p:xfrm>
          <a:off x="838200" y="1038687"/>
          <a:ext cx="10782670" cy="5610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428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00139"/>
          </a:xfrm>
        </p:spPr>
        <p:txBody>
          <a:bodyPr>
            <a:noAutofit/>
          </a:bodyPr>
          <a:lstStyle/>
          <a:p>
            <a:r>
              <a:rPr lang="fi-FI" sz="3000" b="1" dirty="0">
                <a:latin typeface="Times New Roman" panose="02020603050405020304" pitchFamily="18" charset="0"/>
                <a:cs typeface="Times New Roman" panose="02020603050405020304" pitchFamily="18" charset="0"/>
              </a:rPr>
              <a:t>GDP </a:t>
            </a:r>
            <a:r>
              <a:rPr lang="fi-FI" sz="3000" b="1" dirty="0" err="1">
                <a:latin typeface="Times New Roman" panose="02020603050405020304" pitchFamily="18" charset="0"/>
                <a:cs typeface="Times New Roman" panose="02020603050405020304" pitchFamily="18" charset="0"/>
              </a:rPr>
              <a:t>growth</a:t>
            </a:r>
            <a:r>
              <a:rPr lang="fi-FI" sz="3000" b="1" dirty="0">
                <a:latin typeface="Times New Roman" panose="02020603050405020304" pitchFamily="18" charset="0"/>
                <a:cs typeface="Times New Roman" panose="02020603050405020304" pitchFamily="18" charset="0"/>
              </a:rPr>
              <a:t>, % in </a:t>
            </a:r>
            <a:r>
              <a:rPr lang="fi-FI" sz="3000" b="1" dirty="0" err="1">
                <a:latin typeface="Times New Roman" panose="02020603050405020304" pitchFamily="18" charset="0"/>
                <a:cs typeface="Times New Roman" panose="02020603050405020304" pitchFamily="18" charset="0"/>
              </a:rPr>
              <a:t>advanced</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countries</a:t>
            </a:r>
            <a:endParaRPr lang="en-US" sz="3000"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91C08A29-AB5E-4FC1-AEB7-7AC825679F9D}"/>
              </a:ext>
            </a:extLst>
          </p:cNvPr>
          <p:cNvGraphicFramePr>
            <a:graphicFrameLocks noGrp="1"/>
          </p:cNvGraphicFramePr>
          <p:nvPr>
            <p:ph idx="1"/>
            <p:extLst>
              <p:ext uri="{D42A27DB-BD31-4B8C-83A1-F6EECF244321}">
                <p14:modId xmlns:p14="http://schemas.microsoft.com/office/powerpoint/2010/main" val="2952098781"/>
              </p:ext>
            </p:extLst>
          </p:nvPr>
        </p:nvGraphicFramePr>
        <p:xfrm>
          <a:off x="532660" y="698090"/>
          <a:ext cx="11345662" cy="5986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6444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What are the main characteristics of the recent slowdown in economic growth? </a:t>
            </a:r>
            <a:r>
              <a:rPr lang="fi-FI" sz="2200"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Kose, </a:t>
            </a:r>
            <a:r>
              <a:rPr lang="en-US" sz="2200" b="1" dirty="0" err="1">
                <a:latin typeface="Times New Roman" panose="02020603050405020304" pitchFamily="18" charset="0"/>
                <a:cs typeface="Times New Roman" panose="02020603050405020304" pitchFamily="18" charset="0"/>
              </a:rPr>
              <a:t>Ohnsorge</a:t>
            </a:r>
            <a:r>
              <a:rPr lang="en-US" sz="2200" b="1" dirty="0">
                <a:latin typeface="Times New Roman" panose="02020603050405020304" pitchFamily="18" charset="0"/>
                <a:cs typeface="Times New Roman" panose="02020603050405020304" pitchFamily="18" charset="0"/>
              </a:rPr>
              <a:t>, Ye 2016) </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 slowdown has been unusually synchronous and protracted/</a:t>
            </a:r>
            <a:r>
              <a:rPr lang="en-US" sz="2000" dirty="0" err="1">
                <a:latin typeface="Times New Roman" panose="02020603050405020304" pitchFamily="18" charset="0"/>
                <a:cs typeface="Times New Roman" panose="02020603050405020304" pitchFamily="18" charset="0"/>
              </a:rPr>
              <a:t>longlasting</a:t>
            </a:r>
            <a:r>
              <a:rPr lang="en-US" sz="2000" dirty="0">
                <a:latin typeface="Times New Roman" panose="02020603050405020304" pitchFamily="18" charset="0"/>
                <a:cs typeface="Times New Roman" panose="02020603050405020304" pitchFamily="18" charset="0"/>
              </a:rPr>
              <a:t>.</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It has affected a sizeable number of emerging markets, especially large ones.</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By 2014, the number of emerging markets slowing for three consecutive years reached the levels seen during the Global Crisis of 2008-09.</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Growth rates of investment and exports suffered especially sharp cutbacks, falling to less than half of their 2003-08 average levels.</a:t>
            </a:r>
          </a:p>
          <a:p>
            <a:pPr marL="0" indent="0" algn="just">
              <a:buNone/>
            </a:pPr>
            <a:endParaRPr lang="fi-FI" sz="2000" dirty="0"/>
          </a:p>
          <a:p>
            <a:pPr marL="0" indent="0" algn="just">
              <a:buNone/>
            </a:pPr>
            <a:endParaRPr lang="en-US" sz="2000" dirty="0"/>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43087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are the key drivers of the slowdown? </a:t>
            </a:r>
            <a:br>
              <a:rPr lang="en-US"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Kose, </a:t>
            </a:r>
            <a:r>
              <a:rPr lang="en-US" sz="2000" b="1" dirty="0" err="1">
                <a:latin typeface="Times New Roman" panose="02020603050405020304" pitchFamily="18" charset="0"/>
                <a:cs typeface="Times New Roman" panose="02020603050405020304" pitchFamily="18" charset="0"/>
              </a:rPr>
              <a:t>Ohnsorge</a:t>
            </a:r>
            <a:r>
              <a:rPr lang="en-US" sz="2000" b="1" dirty="0">
                <a:latin typeface="Times New Roman" panose="02020603050405020304" pitchFamily="18" charset="0"/>
                <a:cs typeface="Times New Roman" panose="02020603050405020304" pitchFamily="18" charset="0"/>
              </a:rPr>
              <a:t>, Ye 2016)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marL="0" indent="0" algn="just">
              <a:buNone/>
            </a:pPr>
            <a:r>
              <a:rPr lang="en-US" dirty="0">
                <a:latin typeface="Times New Roman" panose="02020603050405020304" pitchFamily="18" charset="0"/>
                <a:cs typeface="Times New Roman" panose="02020603050405020304" pitchFamily="18" charset="0"/>
              </a:rPr>
              <a:t>The emerging market growth slowdown was initially driven by external factors but domestic factors have increasingly weighed on growth since 2014.</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i="1" dirty="0" err="1">
                <a:solidFill>
                  <a:srgbClr val="FF0000"/>
                </a:solidFill>
                <a:latin typeface="Times New Roman" panose="02020603050405020304" pitchFamily="18" charset="0"/>
                <a:cs typeface="Times New Roman" panose="02020603050405020304" pitchFamily="18" charset="0"/>
              </a:rPr>
              <a:t>External</a:t>
            </a:r>
            <a:r>
              <a:rPr lang="fi-FI" i="1" dirty="0">
                <a:solidFill>
                  <a:srgbClr val="FF0000"/>
                </a:solidFill>
                <a:latin typeface="Times New Roman" panose="02020603050405020304" pitchFamily="18" charset="0"/>
                <a:cs typeface="Times New Roman" panose="02020603050405020304" pitchFamily="18" charset="0"/>
              </a:rPr>
              <a:t> </a:t>
            </a:r>
            <a:r>
              <a:rPr lang="fi-FI" i="1" dirty="0" err="1">
                <a:solidFill>
                  <a:srgbClr val="FF0000"/>
                </a:solidFill>
                <a:latin typeface="Times New Roman" panose="02020603050405020304" pitchFamily="18" charset="0"/>
                <a:cs typeface="Times New Roman" panose="02020603050405020304" pitchFamily="18" charset="0"/>
              </a:rPr>
              <a:t>factors</a:t>
            </a:r>
            <a:r>
              <a:rPr lang="fi-FI" i="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weak world trade, low commodity prices, and tightening financial conditions.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i="1" dirty="0" err="1">
                <a:solidFill>
                  <a:srgbClr val="FF0000"/>
                </a:solidFill>
                <a:latin typeface="Times New Roman" panose="02020603050405020304" pitchFamily="18" charset="0"/>
                <a:cs typeface="Times New Roman" panose="02020603050405020304" pitchFamily="18" charset="0"/>
              </a:rPr>
              <a:t>Domestic</a:t>
            </a:r>
            <a:r>
              <a:rPr lang="fi-FI" i="1" dirty="0">
                <a:solidFill>
                  <a:srgbClr val="FF0000"/>
                </a:solidFill>
                <a:latin typeface="Times New Roman" panose="02020603050405020304" pitchFamily="18" charset="0"/>
                <a:cs typeface="Times New Roman" panose="02020603050405020304" pitchFamily="18" charset="0"/>
              </a:rPr>
              <a:t> </a:t>
            </a:r>
            <a:r>
              <a:rPr lang="fi-FI" i="1" dirty="0" err="1">
                <a:solidFill>
                  <a:srgbClr val="FF0000"/>
                </a:solidFill>
                <a:latin typeface="Times New Roman" panose="02020603050405020304" pitchFamily="18" charset="0"/>
                <a:cs typeface="Times New Roman" panose="02020603050405020304" pitchFamily="18" charset="0"/>
              </a:rPr>
              <a:t>factors</a:t>
            </a:r>
            <a:r>
              <a:rPr lang="fi-FI" i="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steady </a:t>
            </a:r>
            <a:r>
              <a:rPr lang="en-US" dirty="0">
                <a:highlight>
                  <a:srgbClr val="FFFF00"/>
                </a:highlight>
                <a:latin typeface="Times New Roman" panose="02020603050405020304" pitchFamily="18" charset="0"/>
                <a:cs typeface="Times New Roman" panose="02020603050405020304" pitchFamily="18" charset="0"/>
              </a:rPr>
              <a:t>slowdown in productivity growth (next slide!!!)</a:t>
            </a:r>
            <a:r>
              <a:rPr lang="en-US" dirty="0">
                <a:latin typeface="Times New Roman" panose="02020603050405020304" pitchFamily="18" charset="0"/>
                <a:cs typeface="Times New Roman" panose="02020603050405020304" pitchFamily="18" charset="0"/>
              </a:rPr>
              <a:t>, bouts of policy uncertainty, and an erosion of policy buffers that has made it difficult to support activity with fiscal and monetary stimulus.</a:t>
            </a:r>
          </a:p>
        </p:txBody>
      </p:sp>
    </p:spTree>
    <p:extLst>
      <p:ext uri="{BB962C8B-B14F-4D97-AF65-F5344CB8AC3E}">
        <p14:creationId xmlns:p14="http://schemas.microsoft.com/office/powerpoint/2010/main" val="414295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D65DF6-7FCD-405A-BE11-AA48AC71FEFA}"/>
              </a:ext>
            </a:extLst>
          </p:cNvPr>
          <p:cNvPicPr>
            <a:picLocks noChangeAspect="1"/>
          </p:cNvPicPr>
          <p:nvPr/>
        </p:nvPicPr>
        <p:blipFill>
          <a:blip r:embed="rId2"/>
          <a:stretch>
            <a:fillRect/>
          </a:stretch>
        </p:blipFill>
        <p:spPr>
          <a:xfrm>
            <a:off x="754602" y="150920"/>
            <a:ext cx="10599938" cy="6312024"/>
          </a:xfrm>
          <a:prstGeom prst="rect">
            <a:avLst/>
          </a:prstGeom>
        </p:spPr>
      </p:pic>
    </p:spTree>
    <p:extLst>
      <p:ext uri="{BB962C8B-B14F-4D97-AF65-F5344CB8AC3E}">
        <p14:creationId xmlns:p14="http://schemas.microsoft.com/office/powerpoint/2010/main" val="27064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Recent growth slowdown in emerging markets</a:t>
            </a:r>
            <a:r>
              <a:rPr lang="fi-FI"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Conclusion </a:t>
            </a:r>
            <a:r>
              <a:rPr lang="fi-FI"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Kose, </a:t>
            </a:r>
            <a:r>
              <a:rPr lang="en-US" sz="2000" b="1" dirty="0" err="1">
                <a:latin typeface="Times New Roman" panose="02020603050405020304" pitchFamily="18" charset="0"/>
                <a:cs typeface="Times New Roman" panose="02020603050405020304" pitchFamily="18" charset="0"/>
              </a:rPr>
              <a:t>Ohnsorge</a:t>
            </a:r>
            <a:r>
              <a:rPr lang="en-US" sz="2000" b="1" dirty="0">
                <a:latin typeface="Times New Roman" panose="02020603050405020304" pitchFamily="18" charset="0"/>
                <a:cs typeface="Times New Roman" panose="02020603050405020304" pitchFamily="18" charset="0"/>
              </a:rPr>
              <a:t>, Ye 2016)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9517" y="1825625"/>
            <a:ext cx="10515600" cy="4351338"/>
          </a:xfrm>
        </p:spPr>
        <p:txBody>
          <a:bodyPr>
            <a:noAutofit/>
          </a:bodyPr>
          <a:lstStyle/>
          <a:p>
            <a:pPr marL="0" indent="0" algn="just">
              <a:buNone/>
            </a:pPr>
            <a:r>
              <a:rPr lang="en-US" sz="2200" dirty="0">
                <a:latin typeface="Times New Roman" panose="02020603050405020304" pitchFamily="18" charset="0"/>
                <a:cs typeface="Times New Roman" panose="02020603050405020304" pitchFamily="18" charset="0"/>
              </a:rPr>
              <a:t>Emerging markets have come a long way over the past two decades – they have been able to improve their macroeconomic policy frameworks, reduce debt and inflation levels, diversify their production and exports, and establish stronger global trade and financial linkages. </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While the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growth slowdown since 2010 </a:t>
            </a:r>
            <a:r>
              <a:rPr lang="en-US" sz="2200" dirty="0">
                <a:latin typeface="Times New Roman" panose="02020603050405020304" pitchFamily="18" charset="0"/>
                <a:cs typeface="Times New Roman" panose="02020603050405020304" pitchFamily="18" charset="0"/>
              </a:rPr>
              <a:t>could simply be a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rough patch/bad luck</a:t>
            </a:r>
            <a:r>
              <a:rPr lang="en-US" sz="2200" dirty="0">
                <a:latin typeface="Times New Roman" panose="02020603050405020304" pitchFamily="18" charset="0"/>
                <a:cs typeface="Times New Roman" panose="02020603050405020304" pitchFamily="18" charset="0"/>
              </a:rPr>
              <a:t>, it could also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signal the start of an era of slow growth</a:t>
            </a:r>
            <a:r>
              <a:rPr lang="en-US" sz="2200" dirty="0">
                <a:latin typeface="Times New Roman" panose="02020603050405020304" pitchFamily="18" charset="0"/>
                <a:cs typeface="Times New Roman" panose="02020603050405020304" pitchFamily="18" charset="0"/>
              </a:rPr>
              <a:t> given the persistent nature of the factors that have driven the slowdown so far. </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In light of the significant global risks going forward, emerging markets urgently need to put in place an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appropriate set of policies to address their cyclical and structural challenges and promote growth</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580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378"/>
            <a:ext cx="10515600" cy="299258"/>
          </a:xfrm>
        </p:spPr>
        <p:txBody>
          <a:bodyPr>
            <a:normAutofit fontScale="90000"/>
          </a:bodyPr>
          <a:lstStyle/>
          <a:p>
            <a:br>
              <a:rPr lang="en-US" b="1" dirty="0"/>
            </a:br>
            <a:r>
              <a:rPr lang="en-US" sz="3300" b="1" dirty="0">
                <a:latin typeface="Times New Roman" panose="02020603050405020304" pitchFamily="18" charset="0"/>
                <a:cs typeface="Times New Roman" panose="02020603050405020304" pitchFamily="18" charset="0"/>
              </a:rPr>
              <a:t>Top 10 Country GDP Ranking History (1960-2017)</a:t>
            </a:r>
            <a:br>
              <a:rPr lang="en-US" sz="3300" b="1" dirty="0">
                <a:latin typeface="Times New Roman" panose="02020603050405020304" pitchFamily="18" charset="0"/>
                <a:cs typeface="Times New Roman" panose="02020603050405020304" pitchFamily="18" charset="0"/>
              </a:rPr>
            </a:br>
            <a:endParaRPr lang="fi-FI" sz="3300" dirty="0">
              <a:latin typeface="Times New Roman" panose="02020603050405020304" pitchFamily="18" charset="0"/>
              <a:cs typeface="Times New Roman" panose="02020603050405020304" pitchFamily="18" charset="0"/>
            </a:endParaRPr>
          </a:p>
        </p:txBody>
      </p:sp>
      <p:pic>
        <p:nvPicPr>
          <p:cNvPr id="4" name="wykaDgXoajc"/>
          <p:cNvPicPr>
            <a:picLocks noGrp="1" noRot="1" noChangeAspect="1"/>
          </p:cNvPicPr>
          <p:nvPr>
            <p:ph idx="1"/>
            <a:videoFile r:link="rId1"/>
          </p:nvPr>
        </p:nvPicPr>
        <p:blipFill>
          <a:blip r:embed="rId3"/>
          <a:stretch>
            <a:fillRect/>
          </a:stretch>
        </p:blipFill>
        <p:spPr>
          <a:xfrm>
            <a:off x="399011" y="914400"/>
            <a:ext cx="11504814" cy="5702531"/>
          </a:xfrm>
          <a:prstGeom prst="rect">
            <a:avLst/>
          </a:prstGeom>
        </p:spPr>
      </p:pic>
    </p:spTree>
    <p:extLst>
      <p:ext uri="{BB962C8B-B14F-4D97-AF65-F5344CB8AC3E}">
        <p14:creationId xmlns:p14="http://schemas.microsoft.com/office/powerpoint/2010/main" val="416719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Lecture plan</a:t>
            </a:r>
          </a:p>
        </p:txBody>
      </p:sp>
      <p:sp>
        <p:nvSpPr>
          <p:cNvPr id="3" name="Content Placeholder 2"/>
          <p:cNvSpPr>
            <a:spLocks noGrp="1"/>
          </p:cNvSpPr>
          <p:nvPr>
            <p:ph idx="1"/>
          </p:nvPr>
        </p:nvSpPr>
        <p:spPr/>
        <p:txBody>
          <a:bodyPr/>
          <a:lstStyle/>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Economic growth in emerging markets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Business cycles in emerging markets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463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93"/>
            <a:ext cx="10515600" cy="383019"/>
          </a:xfrm>
        </p:spPr>
        <p:txBody>
          <a:bodyPr>
            <a:noAutofit/>
          </a:bodyPr>
          <a:lstStyle/>
          <a:p>
            <a:r>
              <a:rPr lang="en-US" sz="3500" b="1" dirty="0">
                <a:latin typeface="Times New Roman" panose="02020603050405020304" pitchFamily="18" charset="0"/>
                <a:cs typeface="Times New Roman" panose="02020603050405020304" pitchFamily="18" charset="0"/>
              </a:rPr>
              <a:t>Share in World GDP, 2017</a:t>
            </a:r>
            <a:endParaRPr lang="fi-FI" sz="35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339436" y="689955"/>
          <a:ext cx="11513128" cy="6067425"/>
        </p:xfrm>
        <a:graphic>
          <a:graphicData uri="http://schemas.openxmlformats.org/drawingml/2006/table">
            <a:tbl>
              <a:tblPr>
                <a:tableStyleId>{5C22544A-7EE6-4342-B048-85BDC9FD1C3A}</a:tableStyleId>
              </a:tblPr>
              <a:tblGrid>
                <a:gridCol w="4660737">
                  <a:extLst>
                    <a:ext uri="{9D8B030D-6E8A-4147-A177-3AD203B41FA5}">
                      <a16:colId xmlns:a16="http://schemas.microsoft.com/office/drawing/2014/main" val="2535841961"/>
                    </a:ext>
                  </a:extLst>
                </a:gridCol>
                <a:gridCol w="5076873">
                  <a:extLst>
                    <a:ext uri="{9D8B030D-6E8A-4147-A177-3AD203B41FA5}">
                      <a16:colId xmlns:a16="http://schemas.microsoft.com/office/drawing/2014/main" val="4027334775"/>
                    </a:ext>
                  </a:extLst>
                </a:gridCol>
                <a:gridCol w="1775518">
                  <a:extLst>
                    <a:ext uri="{9D8B030D-6E8A-4147-A177-3AD203B41FA5}">
                      <a16:colId xmlns:a16="http://schemas.microsoft.com/office/drawing/2014/main" val="26169435"/>
                    </a:ext>
                  </a:extLst>
                </a:gridCol>
              </a:tblGrid>
              <a:tr h="456561">
                <a:tc>
                  <a:txBody>
                    <a:bodyPr/>
                    <a:lstStyle/>
                    <a:p>
                      <a:pPr algn="l" fontAlgn="b"/>
                      <a:r>
                        <a:rPr lang="fi-FI" sz="3000" b="1"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Country</a:t>
                      </a:r>
                      <a:endParaRPr lang="fi-FI" sz="3000" b="1" i="0"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ctr"/>
                      <a:r>
                        <a:rPr lang="en-US" sz="3000" b="1"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GDP in billion U.S. dollars</a:t>
                      </a:r>
                      <a:endParaRPr lang="en-US" sz="3000" b="1" i="0"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b"/>
                      <a:r>
                        <a:rPr lang="fi-FI" sz="3000" b="1"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i-FI" sz="3000" b="1" i="0" u="none" strike="noStrik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54089659"/>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United </a:t>
                      </a:r>
                      <a:r>
                        <a:rPr lang="fi-FI" sz="3000" b="1" u="none" strike="noStrik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States</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19 362,13</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24,24</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8439071"/>
                  </a:ext>
                </a:extLst>
              </a:tr>
              <a:tr h="456561">
                <a:tc>
                  <a:txBody>
                    <a:bodyPr/>
                    <a:lstStyle/>
                    <a:p>
                      <a:pPr algn="l" fontAlgn="ctr"/>
                      <a:r>
                        <a:rPr lang="fi-FI" sz="3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China</a:t>
                      </a:r>
                      <a:endParaRPr lang="fi-FI" sz="3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11 937,56</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14,95</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675878833"/>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Japan</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4 884,49</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6,12</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03471593"/>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Germany</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3 651,87</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4,57</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03602237"/>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France</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2 574,81</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3,22</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90056394"/>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United </a:t>
                      </a:r>
                      <a:r>
                        <a:rPr lang="fi-FI" sz="3000" b="1" u="none" strike="noStrik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Kingdom</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2 565,05</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3,21</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62609328"/>
                  </a:ext>
                </a:extLst>
              </a:tr>
              <a:tr h="456561">
                <a:tc>
                  <a:txBody>
                    <a:bodyPr/>
                    <a:lstStyle/>
                    <a:p>
                      <a:pPr algn="l" fontAlgn="ctr"/>
                      <a:r>
                        <a:rPr lang="fi-FI" sz="3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a:t>
                      </a:r>
                      <a:endParaRPr lang="fi-FI" sz="3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2 439,01</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3,05</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5062639"/>
                  </a:ext>
                </a:extLst>
              </a:tr>
              <a:tr h="456561">
                <a:tc>
                  <a:txBody>
                    <a:bodyPr/>
                    <a:lstStyle/>
                    <a:p>
                      <a:pPr algn="l" fontAlgn="ctr"/>
                      <a:r>
                        <a:rPr lang="fi-FI" sz="3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Brazil</a:t>
                      </a:r>
                      <a:endParaRPr lang="fi-FI" sz="3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2 080,92</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2,61</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074964968"/>
                  </a:ext>
                </a:extLst>
              </a:tr>
              <a:tr h="456561">
                <a:tc>
                  <a:txBody>
                    <a:bodyPr/>
                    <a:lstStyle/>
                    <a:p>
                      <a:pPr algn="l" fontAlgn="ctr"/>
                      <a:r>
                        <a:rPr lang="fi-FI" sz="3000" b="1" u="none" strike="noStrik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Italy</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1 921,14</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2,41</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639657598"/>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Canada</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1 640,39</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2,05</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18314010"/>
                  </a:ext>
                </a:extLst>
              </a:tr>
              <a:tr h="456561">
                <a:tc>
                  <a:txBody>
                    <a:bodyPr/>
                    <a:lstStyle/>
                    <a:p>
                      <a:pPr algn="l" fontAlgn="ctr"/>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Korea</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1 529,74</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1,92</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42060927"/>
                  </a:ext>
                </a:extLst>
              </a:tr>
              <a:tr h="456561">
                <a:tc>
                  <a:txBody>
                    <a:bodyPr/>
                    <a:lstStyle/>
                    <a:p>
                      <a:pPr algn="l" fontAlgn="ctr"/>
                      <a:r>
                        <a:rPr lang="fi-FI" sz="3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Russia</a:t>
                      </a:r>
                      <a:endParaRPr lang="fi-FI" sz="3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ctr"/>
                      <a:r>
                        <a:rPr lang="fi-FI" sz="3000" u="none" strike="noStrike" dirty="0">
                          <a:effectLst/>
                          <a:latin typeface="Times New Roman" panose="02020603050405020304" pitchFamily="18" charset="0"/>
                          <a:cs typeface="Times New Roman" panose="02020603050405020304" pitchFamily="18" charset="0"/>
                        </a:rPr>
                        <a:t>1 469,34</a:t>
                      </a:r>
                      <a:endParaRPr lang="fi-FI" sz="3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fi-FI" sz="3000" b="1" u="none"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1,84</a:t>
                      </a:r>
                      <a:endParaRPr lang="fi-FI" sz="3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61119137"/>
                  </a:ext>
                </a:extLst>
              </a:tr>
            </a:tbl>
          </a:graphicData>
        </a:graphic>
      </p:graphicFrame>
    </p:spTree>
    <p:extLst>
      <p:ext uri="{BB962C8B-B14F-4D97-AF65-F5344CB8AC3E}">
        <p14:creationId xmlns:p14="http://schemas.microsoft.com/office/powerpoint/2010/main" val="88604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340356EF-37CD-4E14-A8D7-CD139003F89D}"/>
              </a:ext>
            </a:extLst>
          </p:cNvPr>
          <p:cNvPicPr>
            <a:picLocks noChangeAspect="1"/>
          </p:cNvPicPr>
          <p:nvPr/>
        </p:nvPicPr>
        <p:blipFill>
          <a:blip r:embed="rId2"/>
          <a:stretch>
            <a:fillRect/>
          </a:stretch>
        </p:blipFill>
        <p:spPr>
          <a:xfrm>
            <a:off x="707924" y="353962"/>
            <a:ext cx="11021960" cy="6322142"/>
          </a:xfrm>
          <a:prstGeom prst="rect">
            <a:avLst/>
          </a:prstGeom>
        </p:spPr>
      </p:pic>
      <p:sp>
        <p:nvSpPr>
          <p:cNvPr id="3" name="Rectangle 2">
            <a:extLst>
              <a:ext uri="{FF2B5EF4-FFF2-40B4-BE49-F238E27FC236}">
                <a16:creationId xmlns:a16="http://schemas.microsoft.com/office/drawing/2014/main" id="{EBF49CEE-7AEE-4283-A31A-618B2667C231}"/>
              </a:ext>
            </a:extLst>
          </p:cNvPr>
          <p:cNvSpPr/>
          <p:nvPr/>
        </p:nvSpPr>
        <p:spPr>
          <a:xfrm>
            <a:off x="11061290" y="117987"/>
            <a:ext cx="973394" cy="47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2019</a:t>
            </a:r>
            <a:endParaRPr lang="LID4096" dirty="0"/>
          </a:p>
        </p:txBody>
      </p:sp>
    </p:spTree>
    <p:extLst>
      <p:ext uri="{BB962C8B-B14F-4D97-AF65-F5344CB8AC3E}">
        <p14:creationId xmlns:p14="http://schemas.microsoft.com/office/powerpoint/2010/main" val="4090041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Professor opinion</a:t>
            </a:r>
            <a:r>
              <a:rPr lang="fi-FI"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Anil Gupta, University of Maryland</a:t>
            </a:r>
          </a:p>
        </p:txBody>
      </p:sp>
      <p:sp>
        <p:nvSpPr>
          <p:cNvPr id="4" name="Content Placeholder 3"/>
          <p:cNvSpPr>
            <a:spLocks noGrp="1"/>
          </p:cNvSpPr>
          <p:nvPr>
            <p:ph idx="1"/>
          </p:nvPr>
        </p:nvSpPr>
        <p:spPr/>
        <p:txBody>
          <a:bodyPr>
            <a:normAutofit fontScale="40000" lnSpcReduction="20000"/>
          </a:bodyPr>
          <a:lstStyle/>
          <a:p>
            <a:pPr marL="0" indent="0">
              <a:buNone/>
            </a:pPr>
            <a:r>
              <a:rPr lang="fi-FI" sz="5000" dirty="0">
                <a:latin typeface="Times New Roman" panose="02020603050405020304" pitchFamily="18" charset="0"/>
                <a:cs typeface="Times New Roman" panose="02020603050405020304" pitchFamily="18" charset="0"/>
              </a:rPr>
              <a:t>Long-</a:t>
            </a:r>
            <a:r>
              <a:rPr lang="fi-FI" sz="5000" dirty="0" err="1">
                <a:latin typeface="Times New Roman" panose="02020603050405020304" pitchFamily="18" charset="0"/>
                <a:cs typeface="Times New Roman" panose="02020603050405020304" pitchFamily="18" charset="0"/>
              </a:rPr>
              <a:t>term</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growth</a:t>
            </a:r>
            <a:r>
              <a:rPr lang="fi-FI" sz="5000" dirty="0">
                <a:latin typeface="Times New Roman" panose="02020603050405020304" pitchFamily="18" charset="0"/>
                <a:cs typeface="Times New Roman" panose="02020603050405020304" pitchFamily="18" charset="0"/>
              </a:rPr>
              <a:t> in </a:t>
            </a:r>
            <a:r>
              <a:rPr lang="fi-FI" sz="5000" dirty="0" err="1">
                <a:latin typeface="Times New Roman" panose="02020603050405020304" pitchFamily="18" charset="0"/>
                <a:cs typeface="Times New Roman" panose="02020603050405020304" pitchFamily="18" charset="0"/>
              </a:rPr>
              <a:t>EMs</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base</a:t>
            </a:r>
            <a:r>
              <a:rPr lang="fi-FI" sz="5000" dirty="0">
                <a:latin typeface="Times New Roman" panose="02020603050405020304" pitchFamily="18" charset="0"/>
                <a:cs typeface="Times New Roman" panose="02020603050405020304" pitchFamily="18" charset="0"/>
              </a:rPr>
              <a:t> 10% </a:t>
            </a:r>
            <a:r>
              <a:rPr lang="fi-FI" sz="5000" dirty="0" err="1">
                <a:latin typeface="Times New Roman" panose="02020603050405020304" pitchFamily="18" charset="0"/>
                <a:cs typeface="Times New Roman" panose="02020603050405020304" pitchFamily="18" charset="0"/>
              </a:rPr>
              <a:t>growth</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has</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gone</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Approx</a:t>
            </a:r>
            <a:r>
              <a:rPr lang="fi-FI" sz="5000" dirty="0">
                <a:latin typeface="Times New Roman" panose="02020603050405020304" pitchFamily="18" charset="0"/>
                <a:cs typeface="Times New Roman" panose="02020603050405020304" pitchFamily="18" charset="0"/>
              </a:rPr>
              <a:t>. 6% </a:t>
            </a:r>
            <a:r>
              <a:rPr lang="fi-FI" sz="5000" dirty="0" err="1">
                <a:latin typeface="Times New Roman" panose="02020603050405020304" pitchFamily="18" charset="0"/>
                <a:cs typeface="Times New Roman" panose="02020603050405020304" pitchFamily="18" charset="0"/>
              </a:rPr>
              <a:t>can</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be</a:t>
            </a:r>
            <a:r>
              <a:rPr lang="fi-FI" sz="5000" dirty="0">
                <a:latin typeface="Times New Roman" panose="02020603050405020304" pitchFamily="18" charset="0"/>
                <a:cs typeface="Times New Roman" panose="02020603050405020304" pitchFamily="18" charset="0"/>
              </a:rPr>
              <a:t>. Still 3 </a:t>
            </a:r>
            <a:r>
              <a:rPr lang="fi-FI" sz="5000" dirty="0" err="1">
                <a:latin typeface="Times New Roman" panose="02020603050405020304" pitchFamily="18" charset="0"/>
                <a:cs typeface="Times New Roman" panose="02020603050405020304" pitchFamily="18" charset="0"/>
              </a:rPr>
              <a:t>times</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higher</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than</a:t>
            </a:r>
            <a:r>
              <a:rPr lang="fi-FI" sz="5000" dirty="0">
                <a:latin typeface="Times New Roman" panose="02020603050405020304" pitchFamily="18" charset="0"/>
                <a:cs typeface="Times New Roman" panose="02020603050405020304" pitchFamily="18" charset="0"/>
              </a:rPr>
              <a:t> in </a:t>
            </a:r>
            <a:r>
              <a:rPr lang="fi-FI" sz="5000" dirty="0" err="1">
                <a:latin typeface="Times New Roman" panose="02020603050405020304" pitchFamily="18" charset="0"/>
                <a:cs typeface="Times New Roman" panose="02020603050405020304" pitchFamily="18" charset="0"/>
              </a:rPr>
              <a:t>developed</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countries</a:t>
            </a:r>
            <a:r>
              <a:rPr lang="fi-FI" sz="5000" dirty="0">
                <a:latin typeface="Times New Roman" panose="02020603050405020304" pitchFamily="18" charset="0"/>
                <a:cs typeface="Times New Roman" panose="02020603050405020304" pitchFamily="18" charset="0"/>
              </a:rPr>
              <a:t>. </a:t>
            </a:r>
          </a:p>
          <a:p>
            <a:pPr marL="0" indent="0">
              <a:buNone/>
            </a:pPr>
            <a:endParaRPr lang="fi-FI" sz="5000" dirty="0">
              <a:latin typeface="Times New Roman" panose="02020603050405020304" pitchFamily="18" charset="0"/>
              <a:cs typeface="Times New Roman" panose="02020603050405020304" pitchFamily="18" charset="0"/>
            </a:endParaRPr>
          </a:p>
          <a:p>
            <a:pPr marL="0" indent="0">
              <a:buNone/>
            </a:pPr>
            <a:r>
              <a:rPr lang="fi-FI" sz="5000" i="1" dirty="0" err="1">
                <a:solidFill>
                  <a:srgbClr val="FF0000"/>
                </a:solidFill>
                <a:latin typeface="Times New Roman" panose="02020603050405020304" pitchFamily="18" charset="0"/>
                <a:cs typeface="Times New Roman" panose="02020603050405020304" pitchFamily="18" charset="0"/>
              </a:rPr>
              <a:t>Fastest</a:t>
            </a:r>
            <a:r>
              <a:rPr lang="fi-FI" sz="5000" i="1" dirty="0">
                <a:solidFill>
                  <a:srgbClr val="FF0000"/>
                </a:solidFill>
                <a:latin typeface="Times New Roman" panose="02020603050405020304" pitchFamily="18" charset="0"/>
                <a:cs typeface="Times New Roman" panose="02020603050405020304" pitchFamily="18" charset="0"/>
              </a:rPr>
              <a:t> </a:t>
            </a:r>
            <a:r>
              <a:rPr lang="fi-FI" sz="5000" i="1" dirty="0" err="1">
                <a:solidFill>
                  <a:srgbClr val="FF0000"/>
                </a:solidFill>
                <a:latin typeface="Times New Roman" panose="02020603050405020304" pitchFamily="18" charset="0"/>
                <a:cs typeface="Times New Roman" panose="02020603050405020304" pitchFamily="18" charset="0"/>
              </a:rPr>
              <a:t>growth</a:t>
            </a:r>
            <a:r>
              <a:rPr lang="fi-FI" sz="5000" i="1" dirty="0">
                <a:solidFill>
                  <a:srgbClr val="FF0000"/>
                </a:solidFill>
                <a:latin typeface="Times New Roman" panose="02020603050405020304" pitchFamily="18" charset="0"/>
                <a:cs typeface="Times New Roman" panose="02020603050405020304" pitchFamily="18" charset="0"/>
              </a:rPr>
              <a:t> </a:t>
            </a:r>
            <a:r>
              <a:rPr lang="fi-FI" sz="5000" i="1" dirty="0" err="1">
                <a:solidFill>
                  <a:srgbClr val="FF0000"/>
                </a:solidFill>
                <a:latin typeface="Times New Roman" panose="02020603050405020304" pitchFamily="18" charset="0"/>
                <a:cs typeface="Times New Roman" panose="02020603050405020304" pitchFamily="18" charset="0"/>
              </a:rPr>
              <a:t>rates</a:t>
            </a:r>
            <a:r>
              <a:rPr lang="fi-FI" sz="5000" i="1" dirty="0">
                <a:solidFill>
                  <a:srgbClr val="FF0000"/>
                </a:solidFill>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India</a:t>
            </a:r>
            <a:r>
              <a:rPr lang="fi-FI" sz="5000" dirty="0">
                <a:latin typeface="Times New Roman" panose="02020603050405020304" pitchFamily="18" charset="0"/>
                <a:cs typeface="Times New Roman" panose="02020603050405020304" pitchFamily="18" charset="0"/>
              </a:rPr>
              <a:t>, Indonesia, Nigeria. </a:t>
            </a:r>
            <a:r>
              <a:rPr lang="fi-FI" sz="5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Slowest</a:t>
            </a:r>
            <a:r>
              <a:rPr lang="fi-FI" sz="50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5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growth</a:t>
            </a:r>
            <a:r>
              <a:rPr lang="fi-FI" sz="50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5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rates</a:t>
            </a:r>
            <a:r>
              <a:rPr lang="fi-FI" sz="50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Russia</a:t>
            </a:r>
            <a:r>
              <a:rPr lang="fi-FI" sz="5000" dirty="0">
                <a:latin typeface="Times New Roman" panose="02020603050405020304" pitchFamily="18" charset="0"/>
                <a:cs typeface="Times New Roman" panose="02020603050405020304" pitchFamily="18" charset="0"/>
              </a:rPr>
              <a:t>, Brazil. </a:t>
            </a:r>
          </a:p>
          <a:p>
            <a:pPr marL="0" indent="0">
              <a:buNone/>
            </a:pPr>
            <a:endParaRPr lang="fi-FI" sz="5000" dirty="0">
              <a:latin typeface="Times New Roman" panose="02020603050405020304" pitchFamily="18" charset="0"/>
              <a:cs typeface="Times New Roman" panose="02020603050405020304" pitchFamily="18" charset="0"/>
            </a:endParaRPr>
          </a:p>
          <a:p>
            <a:pPr marL="0" indent="0">
              <a:buNone/>
            </a:pPr>
            <a:r>
              <a:rPr lang="fi-FI" sz="5000" dirty="0">
                <a:solidFill>
                  <a:srgbClr val="FF0000"/>
                </a:solidFill>
                <a:latin typeface="Times New Roman" panose="02020603050405020304" pitchFamily="18" charset="0"/>
                <a:cs typeface="Times New Roman" panose="02020603050405020304" pitchFamily="18" charset="0"/>
              </a:rPr>
              <a:t>China</a:t>
            </a:r>
            <a:r>
              <a:rPr lang="fi-FI" sz="5000" dirty="0">
                <a:latin typeface="Times New Roman" panose="02020603050405020304" pitchFamily="18" charset="0"/>
                <a:cs typeface="Times New Roman" panose="02020603050405020304" pitchFamily="18" charset="0"/>
              </a:rPr>
              <a:t> is </a:t>
            </a:r>
            <a:r>
              <a:rPr lang="fi-FI" sz="5000" dirty="0" err="1">
                <a:latin typeface="Times New Roman" panose="02020603050405020304" pitchFamily="18" charset="0"/>
                <a:cs typeface="Times New Roman" panose="02020603050405020304" pitchFamily="18" charset="0"/>
              </a:rPr>
              <a:t>becoming</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more</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developed</a:t>
            </a:r>
            <a:r>
              <a:rPr lang="fi-FI" sz="5000" dirty="0">
                <a:latin typeface="Times New Roman" panose="02020603050405020304" pitchFamily="18" charset="0"/>
                <a:cs typeface="Times New Roman" panose="02020603050405020304" pitchFamily="18" charset="0"/>
              </a:rPr>
              <a:t> and, </a:t>
            </a:r>
            <a:r>
              <a:rPr lang="fi-FI" sz="5000" dirty="0" err="1">
                <a:latin typeface="Times New Roman" panose="02020603050405020304" pitchFamily="18" charset="0"/>
                <a:cs typeface="Times New Roman" panose="02020603050405020304" pitchFamily="18" charset="0"/>
              </a:rPr>
              <a:t>hence</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growth</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slows</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down</a:t>
            </a:r>
            <a:r>
              <a:rPr lang="fi-FI" sz="5000" dirty="0">
                <a:latin typeface="Times New Roman" panose="02020603050405020304" pitchFamily="18" charset="0"/>
                <a:cs typeface="Times New Roman" panose="02020603050405020304" pitchFamily="18" charset="0"/>
              </a:rPr>
              <a:t>.</a:t>
            </a:r>
          </a:p>
          <a:p>
            <a:pPr marL="0" indent="0">
              <a:buNone/>
            </a:pPr>
            <a:r>
              <a:rPr lang="fi-FI" sz="5000" dirty="0" err="1">
                <a:solidFill>
                  <a:srgbClr val="FF0000"/>
                </a:solidFill>
                <a:latin typeface="Times New Roman" panose="02020603050405020304" pitchFamily="18" charset="0"/>
                <a:cs typeface="Times New Roman" panose="02020603050405020304" pitchFamily="18" charset="0"/>
              </a:rPr>
              <a:t>India</a:t>
            </a:r>
            <a:r>
              <a:rPr lang="fi-FI" sz="5000" dirty="0">
                <a:solidFill>
                  <a:srgbClr val="FF0000"/>
                </a:solidFill>
                <a:latin typeface="Times New Roman" panose="02020603050405020304" pitchFamily="18" charset="0"/>
                <a:cs typeface="Times New Roman" panose="02020603050405020304" pitchFamily="18" charset="0"/>
              </a:rPr>
              <a:t> and Indonesia </a:t>
            </a:r>
            <a:r>
              <a:rPr lang="fi-FI" sz="5000" dirty="0">
                <a:latin typeface="Times New Roman" panose="02020603050405020304" pitchFamily="18" charset="0"/>
                <a:cs typeface="Times New Roman" panose="02020603050405020304" pitchFamily="18" charset="0"/>
              </a:rPr>
              <a:t>– per </a:t>
            </a:r>
            <a:r>
              <a:rPr lang="fi-FI" sz="5000" dirty="0" err="1">
                <a:latin typeface="Times New Roman" panose="02020603050405020304" pitchFamily="18" charset="0"/>
                <a:cs typeface="Times New Roman" panose="02020603050405020304" pitchFamily="18" charset="0"/>
              </a:rPr>
              <a:t>capita</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income</a:t>
            </a:r>
            <a:r>
              <a:rPr lang="fi-FI" sz="5000" dirty="0">
                <a:latin typeface="Times New Roman" panose="02020603050405020304" pitchFamily="18" charset="0"/>
                <a:cs typeface="Times New Roman" panose="02020603050405020304" pitchFamily="18" charset="0"/>
              </a:rPr>
              <a:t> is </a:t>
            </a:r>
            <a:r>
              <a:rPr lang="fi-FI" sz="5000" dirty="0" err="1">
                <a:latin typeface="Times New Roman" panose="02020603050405020304" pitchFamily="18" charset="0"/>
                <a:cs typeface="Times New Roman" panose="02020603050405020304" pitchFamily="18" charset="0"/>
              </a:rPr>
              <a:t>lower</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than</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e.g</a:t>
            </a:r>
            <a:r>
              <a:rPr lang="fi-FI" sz="5000" dirty="0">
                <a:latin typeface="Times New Roman" panose="02020603050405020304" pitchFamily="18" charset="0"/>
                <a:cs typeface="Times New Roman" panose="02020603050405020304" pitchFamily="18" charset="0"/>
              </a:rPr>
              <a:t>. in </a:t>
            </a:r>
            <a:r>
              <a:rPr lang="fi-FI" sz="5000" dirty="0">
                <a:solidFill>
                  <a:srgbClr val="FF0000"/>
                </a:solidFill>
                <a:latin typeface="Times New Roman" panose="02020603050405020304" pitchFamily="18" charset="0"/>
                <a:cs typeface="Times New Roman" panose="02020603050405020304" pitchFamily="18" charset="0"/>
              </a:rPr>
              <a:t>China and </a:t>
            </a:r>
            <a:r>
              <a:rPr lang="fi-FI" sz="5000" dirty="0" err="1">
                <a:solidFill>
                  <a:srgbClr val="FF0000"/>
                </a:solidFill>
                <a:latin typeface="Times New Roman" panose="02020603050405020304" pitchFamily="18" charset="0"/>
                <a:cs typeface="Times New Roman" panose="02020603050405020304" pitchFamily="18" charset="0"/>
              </a:rPr>
              <a:t>Russia</a:t>
            </a:r>
            <a:r>
              <a:rPr lang="fi-FI" sz="5000" dirty="0">
                <a:solidFill>
                  <a:srgbClr val="FF0000"/>
                </a:solidFill>
                <a:latin typeface="Times New Roman" panose="02020603050405020304" pitchFamily="18" charset="0"/>
                <a:cs typeface="Times New Roman" panose="02020603050405020304" pitchFamily="18" charset="0"/>
              </a:rPr>
              <a:t> </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they</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India</a:t>
            </a:r>
            <a:r>
              <a:rPr lang="fi-FI" sz="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and Indonesia</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will</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grow</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upside</a:t>
            </a:r>
            <a:r>
              <a:rPr lang="fi-FI" sz="50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fi-FI" sz="5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5000" dirty="0" err="1">
                <a:latin typeface="Times New Roman" panose="02020603050405020304" pitchFamily="18" charset="0"/>
                <a:cs typeface="Times New Roman" panose="02020603050405020304" pitchFamily="18" charset="0"/>
                <a:sym typeface="Wingdings" panose="05000000000000000000" pitchFamily="2" charset="2"/>
              </a:rPr>
              <a:t>High</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growing</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sectors</a:t>
            </a:r>
            <a:r>
              <a:rPr lang="fi-FI" sz="5000" dirty="0">
                <a:latin typeface="Times New Roman" panose="02020603050405020304" pitchFamily="18" charset="0"/>
                <a:cs typeface="Times New Roman" panose="02020603050405020304" pitchFamily="18" charset="0"/>
                <a:sym typeface="Wingdings" panose="05000000000000000000" pitchFamily="2" charset="2"/>
              </a:rPr>
              <a:t> in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EMs</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Commodities</a:t>
            </a:r>
            <a:r>
              <a:rPr lang="fi-FI" sz="5000" dirty="0">
                <a:latin typeface="Times New Roman" panose="02020603050405020304" pitchFamily="18" charset="0"/>
                <a:cs typeface="Times New Roman" panose="02020603050405020304" pitchFamily="18" charset="0"/>
                <a:sym typeface="Wingdings" panose="05000000000000000000" pitchFamily="2" charset="2"/>
              </a:rPr>
              <a:t> 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because</a:t>
            </a:r>
            <a:r>
              <a:rPr lang="fi-FI" sz="5000" dirty="0">
                <a:latin typeface="Times New Roman" panose="02020603050405020304" pitchFamily="18" charset="0"/>
                <a:cs typeface="Times New Roman" panose="02020603050405020304" pitchFamily="18" charset="0"/>
                <a:sym typeface="Wingdings" panose="05000000000000000000" pitchFamily="2" charset="2"/>
              </a:rPr>
              <a:t> of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high</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demand</a:t>
            </a:r>
            <a:r>
              <a:rPr lang="fi-FI" sz="5000" dirty="0">
                <a:latin typeface="Times New Roman" panose="02020603050405020304" pitchFamily="18" charset="0"/>
                <a:cs typeface="Times New Roman" panose="02020603050405020304" pitchFamily="18" charset="0"/>
                <a:sym typeface="Wingdings" panose="05000000000000000000" pitchFamily="2" charset="2"/>
              </a:rPr>
              <a:t> for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commodities</a:t>
            </a:r>
            <a:r>
              <a:rPr lang="fi-FI" sz="5000" dirty="0">
                <a:latin typeface="Times New Roman" panose="02020603050405020304" pitchFamily="18" charset="0"/>
                <a:cs typeface="Times New Roman" panose="02020603050405020304" pitchFamily="18" charset="0"/>
                <a:sym typeface="Wingdings" panose="05000000000000000000" pitchFamily="2" charset="2"/>
              </a:rPr>
              <a:t> in </a:t>
            </a:r>
            <a:r>
              <a:rPr lang="fi-FI" sz="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China</a:t>
            </a:r>
            <a:r>
              <a:rPr lang="fi-FI" sz="50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fi-FI" sz="5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5000" dirty="0">
                <a:latin typeface="Times New Roman" panose="02020603050405020304" pitchFamily="18" charset="0"/>
                <a:cs typeface="Times New Roman" panose="02020603050405020304" pitchFamily="18" charset="0"/>
                <a:sym typeface="Wingdings" panose="05000000000000000000" pitchFamily="2" charset="2"/>
              </a:rPr>
              <a:t>Manufacturing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driven</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by</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domestic</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consumption</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demand</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not</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by</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export</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fi-FI" sz="2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2000" dirty="0">
                <a:latin typeface="Times New Roman" panose="02020603050405020304" pitchFamily="18" charset="0"/>
                <a:cs typeface="Times New Roman" panose="02020603050405020304" pitchFamily="18" charset="0"/>
                <a:sym typeface="Wingdings" panose="05000000000000000000" pitchFamily="2" charset="2"/>
              </a:rPr>
              <a:t> </a:t>
            </a:r>
            <a:r>
              <a:rPr lang="fi-FI"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1030" name="Picture 6" descr="GuptaAn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3980" y="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87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79311"/>
          </a:xfrm>
        </p:spPr>
        <p:txBody>
          <a:bodyPr>
            <a:normAutofit/>
          </a:bodyPr>
          <a:lstStyle/>
          <a:p>
            <a:r>
              <a:rPr lang="fi-FI" sz="3500" b="1" dirty="0" err="1">
                <a:solidFill>
                  <a:srgbClr val="FF0000"/>
                </a:solidFill>
                <a:highlight>
                  <a:srgbClr val="FFFF00"/>
                </a:highlight>
                <a:latin typeface="Times New Roman" panose="02020603050405020304" pitchFamily="18" charset="0"/>
                <a:cs typeface="Times New Roman" panose="02020603050405020304" pitchFamily="18" charset="0"/>
              </a:rPr>
              <a:t>Expert</a:t>
            </a:r>
            <a:r>
              <a:rPr lang="fi-FI" sz="35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sz="3500" b="1" dirty="0" err="1">
                <a:solidFill>
                  <a:srgbClr val="FF0000"/>
                </a:solidFill>
                <a:highlight>
                  <a:srgbClr val="FFFF00"/>
                </a:highlight>
                <a:latin typeface="Times New Roman" panose="02020603050405020304" pitchFamily="18" charset="0"/>
                <a:cs typeface="Times New Roman" panose="02020603050405020304" pitchFamily="18" charset="0"/>
              </a:rPr>
              <a:t>opinion</a:t>
            </a:r>
            <a:r>
              <a:rPr lang="fi-FI" sz="35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sz="3500" b="1" dirty="0">
                <a:latin typeface="Times New Roman" panose="02020603050405020304" pitchFamily="18" charset="0"/>
                <a:cs typeface="Times New Roman" panose="02020603050405020304" pitchFamily="18" charset="0"/>
              </a:rPr>
              <a:t>David </a:t>
            </a:r>
            <a:r>
              <a:rPr lang="fi-FI" sz="3500" b="1" dirty="0" err="1">
                <a:latin typeface="Times New Roman" panose="02020603050405020304" pitchFamily="18" charset="0"/>
                <a:cs typeface="Times New Roman" panose="02020603050405020304" pitchFamily="18" charset="0"/>
              </a:rPr>
              <a:t>Riedel</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founder</a:t>
            </a:r>
            <a:r>
              <a:rPr lang="fi-FI" sz="3500" b="1" dirty="0">
                <a:latin typeface="Times New Roman" panose="02020603050405020304" pitchFamily="18" charset="0"/>
                <a:cs typeface="Times New Roman" panose="02020603050405020304" pitchFamily="18" charset="0"/>
              </a:rPr>
              <a:t> of </a:t>
            </a:r>
            <a:r>
              <a:rPr lang="fi-FI" sz="3500" b="1" dirty="0" err="1">
                <a:latin typeface="Times New Roman" panose="02020603050405020304" pitchFamily="18" charset="0"/>
                <a:cs typeface="Times New Roman" panose="02020603050405020304" pitchFamily="18" charset="0"/>
              </a:rPr>
              <a:t>Riedel</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research</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company</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a:p>
          <a:p>
            <a:pPr marL="0" indent="0">
              <a:buNone/>
            </a:pPr>
            <a:endParaRPr lang="fi-FI" dirty="0"/>
          </a:p>
          <a:p>
            <a:pPr marL="0" indent="0">
              <a:buNone/>
            </a:pPr>
            <a:r>
              <a:rPr lang="fi-FI" sz="4500" dirty="0">
                <a:latin typeface="Times New Roman" panose="02020603050405020304" pitchFamily="18" charset="0"/>
                <a:cs typeface="Times New Roman" panose="02020603050405020304" pitchFamily="18" charset="0"/>
              </a:rPr>
              <a:t>In </a:t>
            </a:r>
            <a:r>
              <a:rPr lang="fi-FI" sz="4500" dirty="0" err="1">
                <a:latin typeface="Times New Roman" panose="02020603050405020304" pitchFamily="18" charset="0"/>
                <a:cs typeface="Times New Roman" panose="02020603050405020304" pitchFamily="18" charset="0"/>
              </a:rPr>
              <a:t>Emerging</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markets</a:t>
            </a:r>
            <a:r>
              <a:rPr lang="fi-FI" sz="4500" dirty="0">
                <a:latin typeface="Times New Roman" panose="02020603050405020304" pitchFamily="18" charset="0"/>
                <a:cs typeface="Times New Roman" panose="02020603050405020304" pitchFamily="18" charset="0"/>
              </a:rPr>
              <a:t> – </a:t>
            </a:r>
            <a:r>
              <a:rPr lang="fi-FI" sz="4500" dirty="0" err="1">
                <a:latin typeface="Times New Roman" panose="02020603050405020304" pitchFamily="18" charset="0"/>
                <a:cs typeface="Times New Roman" panose="02020603050405020304" pitchFamily="18" charset="0"/>
              </a:rPr>
              <a:t>should</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find</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something</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with</a:t>
            </a:r>
            <a:r>
              <a:rPr lang="fi-FI" sz="4500" dirty="0">
                <a:latin typeface="Times New Roman" panose="02020603050405020304" pitchFamily="18" charset="0"/>
                <a:cs typeface="Times New Roman" panose="02020603050405020304" pitchFamily="18" charset="0"/>
              </a:rPr>
              <a:t> </a:t>
            </a:r>
            <a:r>
              <a:rPr lang="fi-FI" sz="4500" b="1" dirty="0" err="1">
                <a:solidFill>
                  <a:srgbClr val="FF0000"/>
                </a:solidFill>
                <a:latin typeface="Times New Roman" panose="02020603050405020304" pitchFamily="18" charset="0"/>
                <a:cs typeface="Times New Roman" panose="02020603050405020304" pitchFamily="18" charset="0"/>
              </a:rPr>
              <a:t>hypergrowth</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not</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moderate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growth</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because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risks</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are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very</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high</a:t>
            </a:r>
            <a:r>
              <a:rPr lang="fi-FI" sz="4500" dirty="0">
                <a:latin typeface="Times New Roman" panose="02020603050405020304" pitchFamily="18" charset="0"/>
                <a:cs typeface="Times New Roman" panose="02020603050405020304" pitchFamily="18" charset="0"/>
              </a:rPr>
              <a:t>.</a:t>
            </a: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918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If </a:t>
            </a:r>
            <a:r>
              <a:rPr lang="fi-FI" b="1" dirty="0" err="1">
                <a:latin typeface="Times New Roman" panose="02020603050405020304" pitchFamily="18" charset="0"/>
                <a:cs typeface="Times New Roman" panose="02020603050405020304" pitchFamily="18" charset="0"/>
              </a:rPr>
              <a:t>not</a:t>
            </a:r>
            <a:r>
              <a:rPr lang="fi-FI" b="1" dirty="0">
                <a:latin typeface="Times New Roman" panose="02020603050405020304" pitchFamily="18" charset="0"/>
                <a:cs typeface="Times New Roman" panose="02020603050405020304" pitchFamily="18" charset="0"/>
              </a:rPr>
              <a:t> GDP </a:t>
            </a:r>
            <a:r>
              <a:rPr lang="fi-FI" b="1" dirty="0" err="1">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55320" y="1767436"/>
            <a:ext cx="10515600" cy="435133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trendline</a:t>
            </a:r>
            <a:r>
              <a:rPr lang="en-US" dirty="0">
                <a:latin typeface="Times New Roman" panose="02020603050405020304" pitchFamily="18" charset="0"/>
                <a:cs typeface="Times New Roman" panose="02020603050405020304" pitchFamily="18" charset="0"/>
              </a:rPr>
              <a:t> of GDP growth is not going to tell you for sure where the markets may be headed.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economic indicators </a:t>
            </a:r>
            <a:r>
              <a:rPr lang="en-US" dirty="0">
                <a:latin typeface="Times New Roman" panose="02020603050405020304" pitchFamily="18" charset="0"/>
                <a:cs typeface="Times New Roman" panose="02020603050405020304" pitchFamily="18" charset="0"/>
              </a:rPr>
              <a:t>that have a strong tie to market direction, including initial jobless claims, inflation, government policies, Central Bank policies.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Broader issues </a:t>
            </a:r>
            <a:r>
              <a:rPr lang="en-US" dirty="0">
                <a:latin typeface="Times New Roman" panose="02020603050405020304" pitchFamily="18" charset="0"/>
                <a:cs typeface="Times New Roman" panose="02020603050405020304" pitchFamily="18" charset="0"/>
              </a:rPr>
              <a:t>including natural disasters, wars, broad changes in the government policies, other events that cannot be planned or avoided.  </a:t>
            </a:r>
          </a:p>
          <a:p>
            <a:pPr marL="0" indent="0">
              <a:buNone/>
            </a:pPr>
            <a:endParaRPr lang="fi-FI" dirty="0"/>
          </a:p>
        </p:txBody>
      </p:sp>
    </p:spTree>
    <p:extLst>
      <p:ext uri="{BB962C8B-B14F-4D97-AF65-F5344CB8AC3E}">
        <p14:creationId xmlns:p14="http://schemas.microsoft.com/office/powerpoint/2010/main" val="103533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3239-7532-476D-8574-2830E3E5F7E8}"/>
              </a:ext>
            </a:extLst>
          </p:cNvPr>
          <p:cNvSpPr>
            <a:spLocks noGrp="1"/>
          </p:cNvSpPr>
          <p:nvPr>
            <p:ph type="title"/>
          </p:nvPr>
        </p:nvSpPr>
        <p:spPr>
          <a:xfrm>
            <a:off x="838200" y="365125"/>
            <a:ext cx="10515600" cy="753461"/>
          </a:xfrm>
        </p:spPr>
        <p:txBody>
          <a:bodyPr/>
          <a:lstStyle/>
          <a:p>
            <a:r>
              <a:rPr lang="en-US" b="1" dirty="0">
                <a:effectLst>
                  <a:outerShdw blurRad="38100" dist="38100" dir="2700000" algn="tl">
                    <a:srgbClr val="000000">
                      <a:alpha val="43137"/>
                    </a:srgbClr>
                  </a:outerShdw>
                </a:effectLst>
              </a:rPr>
              <a:t>What about COVID19 and economic growth?</a:t>
            </a:r>
            <a:endParaRPr lang="LID4096" b="1"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B3EB7783-EE74-4486-AB14-3A49A3357D6F}"/>
              </a:ext>
            </a:extLst>
          </p:cNvPr>
          <p:cNvPicPr>
            <a:picLocks noGrp="1" noChangeAspect="1"/>
          </p:cNvPicPr>
          <p:nvPr>
            <p:ph idx="1"/>
          </p:nvPr>
        </p:nvPicPr>
        <p:blipFill>
          <a:blip r:embed="rId2"/>
          <a:stretch>
            <a:fillRect/>
          </a:stretch>
        </p:blipFill>
        <p:spPr>
          <a:xfrm>
            <a:off x="701336" y="1260475"/>
            <a:ext cx="10910561" cy="4916488"/>
          </a:xfrm>
          <a:prstGeom prst="rect">
            <a:avLst/>
          </a:prstGeom>
        </p:spPr>
      </p:pic>
    </p:spTree>
    <p:extLst>
      <p:ext uri="{BB962C8B-B14F-4D97-AF65-F5344CB8AC3E}">
        <p14:creationId xmlns:p14="http://schemas.microsoft.com/office/powerpoint/2010/main" val="1090192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8C4C3-948D-4D1F-A5DD-8B40371BDA9B}"/>
              </a:ext>
            </a:extLst>
          </p:cNvPr>
          <p:cNvPicPr>
            <a:picLocks noChangeAspect="1"/>
          </p:cNvPicPr>
          <p:nvPr/>
        </p:nvPicPr>
        <p:blipFill>
          <a:blip r:embed="rId2"/>
          <a:stretch>
            <a:fillRect/>
          </a:stretch>
        </p:blipFill>
        <p:spPr>
          <a:xfrm>
            <a:off x="612559" y="166687"/>
            <a:ext cx="11068164" cy="6524625"/>
          </a:xfrm>
          <a:prstGeom prst="rect">
            <a:avLst/>
          </a:prstGeom>
        </p:spPr>
      </p:pic>
    </p:spTree>
    <p:extLst>
      <p:ext uri="{BB962C8B-B14F-4D97-AF65-F5344CB8AC3E}">
        <p14:creationId xmlns:p14="http://schemas.microsoft.com/office/powerpoint/2010/main" val="3617150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DC1A9E-1491-46D4-A595-8CBD13757D69}"/>
              </a:ext>
            </a:extLst>
          </p:cNvPr>
          <p:cNvPicPr>
            <a:picLocks noChangeAspect="1"/>
          </p:cNvPicPr>
          <p:nvPr/>
        </p:nvPicPr>
        <p:blipFill>
          <a:blip r:embed="rId2"/>
          <a:stretch>
            <a:fillRect/>
          </a:stretch>
        </p:blipFill>
        <p:spPr>
          <a:xfrm>
            <a:off x="695095" y="0"/>
            <a:ext cx="10801810" cy="6858000"/>
          </a:xfrm>
          <a:prstGeom prst="rect">
            <a:avLst/>
          </a:prstGeom>
        </p:spPr>
      </p:pic>
    </p:spTree>
    <p:extLst>
      <p:ext uri="{BB962C8B-B14F-4D97-AF65-F5344CB8AC3E}">
        <p14:creationId xmlns:p14="http://schemas.microsoft.com/office/powerpoint/2010/main" val="705029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85BDFA-2FA1-4942-9890-1ABD7D80D56C}"/>
              </a:ext>
            </a:extLst>
          </p:cNvPr>
          <p:cNvPicPr>
            <a:picLocks noChangeAspect="1"/>
          </p:cNvPicPr>
          <p:nvPr/>
        </p:nvPicPr>
        <p:blipFill>
          <a:blip r:embed="rId2"/>
          <a:stretch>
            <a:fillRect/>
          </a:stretch>
        </p:blipFill>
        <p:spPr>
          <a:xfrm>
            <a:off x="608683" y="0"/>
            <a:ext cx="10974634" cy="6858000"/>
          </a:xfrm>
          <a:prstGeom prst="rect">
            <a:avLst/>
          </a:prstGeom>
        </p:spPr>
      </p:pic>
      <p:sp>
        <p:nvSpPr>
          <p:cNvPr id="3" name="Rectangle 2">
            <a:extLst>
              <a:ext uri="{FF2B5EF4-FFF2-40B4-BE49-F238E27FC236}">
                <a16:creationId xmlns:a16="http://schemas.microsoft.com/office/drawing/2014/main" id="{3016C75C-94B0-4C88-BE6D-A28190B4FBE9}"/>
              </a:ext>
            </a:extLst>
          </p:cNvPr>
          <p:cNvSpPr/>
          <p:nvPr/>
        </p:nvSpPr>
        <p:spPr>
          <a:xfrm>
            <a:off x="9170633" y="159798"/>
            <a:ext cx="2823099" cy="62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 one year before…</a:t>
            </a:r>
            <a:endParaRPr lang="LID4096" dirty="0"/>
          </a:p>
        </p:txBody>
      </p:sp>
    </p:spTree>
    <p:extLst>
      <p:ext uri="{BB962C8B-B14F-4D97-AF65-F5344CB8AC3E}">
        <p14:creationId xmlns:p14="http://schemas.microsoft.com/office/powerpoint/2010/main" val="3294556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AB6D-02BD-413A-871D-1E6B6155CFD7}"/>
              </a:ext>
            </a:extLst>
          </p:cNvPr>
          <p:cNvSpPr>
            <a:spLocks noGrp="1"/>
          </p:cNvSpPr>
          <p:nvPr>
            <p:ph type="title"/>
          </p:nvPr>
        </p:nvSpPr>
        <p:spPr>
          <a:xfrm>
            <a:off x="838200" y="365125"/>
            <a:ext cx="10515600" cy="939891"/>
          </a:xfrm>
        </p:spPr>
        <p:txBody>
          <a:bodyPr>
            <a:normAutofit/>
          </a:bodyPr>
          <a:lstStyle/>
          <a:p>
            <a:r>
              <a:rPr lang="en-US" sz="3000" b="1" dirty="0">
                <a:effectLst>
                  <a:outerShdw blurRad="38100" dist="38100" dir="2700000" algn="tl">
                    <a:srgbClr val="000000">
                      <a:alpha val="43137"/>
                    </a:srgbClr>
                  </a:outerShdw>
                </a:effectLst>
              </a:rPr>
              <a:t>Countries with negative growth in COVID year (2020)</a:t>
            </a:r>
            <a:endParaRPr lang="LID4096" sz="3000" b="1"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CAD26C0C-7A86-41ED-B4B5-16F5E6458919}"/>
              </a:ext>
            </a:extLst>
          </p:cNvPr>
          <p:cNvGraphicFramePr>
            <a:graphicFrameLocks noGrp="1"/>
          </p:cNvGraphicFramePr>
          <p:nvPr>
            <p:ph idx="1"/>
          </p:nvPr>
        </p:nvGraphicFramePr>
        <p:xfrm>
          <a:off x="1155864" y="976221"/>
          <a:ext cx="2412959" cy="5886510"/>
        </p:xfrm>
        <a:graphic>
          <a:graphicData uri="http://schemas.openxmlformats.org/drawingml/2006/table">
            <a:tbl>
              <a:tblPr>
                <a:tableStyleId>{5C22544A-7EE6-4342-B048-85BDC9FD1C3A}</a:tableStyleId>
              </a:tblPr>
              <a:tblGrid>
                <a:gridCol w="1800144">
                  <a:extLst>
                    <a:ext uri="{9D8B030D-6E8A-4147-A177-3AD203B41FA5}">
                      <a16:colId xmlns:a16="http://schemas.microsoft.com/office/drawing/2014/main" val="386888701"/>
                    </a:ext>
                  </a:extLst>
                </a:gridCol>
                <a:gridCol w="612815">
                  <a:extLst>
                    <a:ext uri="{9D8B030D-6E8A-4147-A177-3AD203B41FA5}">
                      <a16:colId xmlns:a16="http://schemas.microsoft.com/office/drawing/2014/main" val="71315186"/>
                    </a:ext>
                  </a:extLst>
                </a:gridCol>
              </a:tblGrid>
              <a:tr h="316646">
                <a:tc>
                  <a:txBody>
                    <a:bodyPr/>
                    <a:lstStyle/>
                    <a:p>
                      <a:pPr algn="l" fontAlgn="b"/>
                      <a:r>
                        <a:rPr lang="fi-FI" sz="1200" u="none" strike="noStrike" dirty="0">
                          <a:effectLst/>
                        </a:rPr>
                        <a:t>country</a:t>
                      </a:r>
                      <a:endParaRPr lang="fi-FI" sz="1200" b="0" i="0" u="none" strike="noStrike" dirty="0">
                        <a:solidFill>
                          <a:srgbClr val="000000"/>
                        </a:solidFill>
                        <a:effectLst/>
                        <a:latin typeface="Calibri" panose="020F0502020204030204" pitchFamily="34" charset="0"/>
                      </a:endParaRPr>
                    </a:p>
                  </a:txBody>
                  <a:tcPr marL="7241" marR="7241" marT="7241" marB="0" anchor="b"/>
                </a:tc>
                <a:tc>
                  <a:txBody>
                    <a:bodyPr/>
                    <a:lstStyle/>
                    <a:p>
                      <a:pPr algn="l" fontAlgn="b"/>
                      <a:r>
                        <a:rPr lang="fi-FI" sz="1200" u="none" strike="noStrike">
                          <a:effectLst/>
                        </a:rPr>
                        <a:t>growth rate</a:t>
                      </a:r>
                      <a:endParaRPr lang="fi-FI" sz="1200" b="0" i="0" u="none" strike="noStrike">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2976547897"/>
                  </a:ext>
                </a:extLst>
              </a:tr>
              <a:tr h="173789">
                <a:tc>
                  <a:txBody>
                    <a:bodyPr/>
                    <a:lstStyle/>
                    <a:p>
                      <a:pPr algn="l" fontAlgn="b"/>
                      <a:r>
                        <a:rPr lang="fi-FI" sz="1200" u="none" strike="noStrike" dirty="0">
                          <a:effectLst/>
                        </a:rPr>
                        <a:t>Libya</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tc>
                  <a:txBody>
                    <a:bodyPr/>
                    <a:lstStyle/>
                    <a:p>
                      <a:pPr algn="l" fontAlgn="b"/>
                      <a:r>
                        <a:rPr lang="en-FI" sz="1200" u="none" strike="noStrike" dirty="0">
                          <a:effectLst/>
                        </a:rPr>
                        <a:t>-66,7</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extLst>
                  <a:ext uri="{0D108BD9-81ED-4DB2-BD59-A6C34878D82A}">
                    <a16:rowId xmlns:a16="http://schemas.microsoft.com/office/drawing/2014/main" val="1615693131"/>
                  </a:ext>
                </a:extLst>
              </a:tr>
              <a:tr h="173789">
                <a:tc>
                  <a:txBody>
                    <a:bodyPr/>
                    <a:lstStyle/>
                    <a:p>
                      <a:pPr algn="l" fontAlgn="b"/>
                      <a:r>
                        <a:rPr lang="fi-FI" sz="1200" u="none" strike="noStrike">
                          <a:effectLst/>
                        </a:rPr>
                        <a:t>Macao</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-52,3</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388394936"/>
                  </a:ext>
                </a:extLst>
              </a:tr>
              <a:tr h="173789">
                <a:tc>
                  <a:txBody>
                    <a:bodyPr/>
                    <a:lstStyle/>
                    <a:p>
                      <a:pPr algn="l" fontAlgn="b"/>
                      <a:r>
                        <a:rPr lang="fi-FI" sz="1200" u="none" strike="noStrike">
                          <a:effectLst/>
                        </a:rPr>
                        <a:t>Lebanon</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-25</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035761896"/>
                  </a:ext>
                </a:extLst>
              </a:tr>
              <a:tr h="173789">
                <a:tc>
                  <a:txBody>
                    <a:bodyPr/>
                    <a:lstStyle/>
                    <a:p>
                      <a:pPr algn="l" fontAlgn="b"/>
                      <a:r>
                        <a:rPr lang="fi-FI" sz="1200" u="none" strike="noStrike" dirty="0">
                          <a:effectLst/>
                        </a:rPr>
                        <a:t>Venezuela</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tc>
                  <a:txBody>
                    <a:bodyPr/>
                    <a:lstStyle/>
                    <a:p>
                      <a:pPr algn="l" fontAlgn="b"/>
                      <a:r>
                        <a:rPr lang="en-FI" sz="1200" u="none" strike="noStrike" dirty="0">
                          <a:effectLst/>
                        </a:rPr>
                        <a:t>-25</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extLst>
                  <a:ext uri="{0D108BD9-81ED-4DB2-BD59-A6C34878D82A}">
                    <a16:rowId xmlns:a16="http://schemas.microsoft.com/office/drawing/2014/main" val="3817374999"/>
                  </a:ext>
                </a:extLst>
              </a:tr>
              <a:tr h="173789">
                <a:tc>
                  <a:txBody>
                    <a:bodyPr/>
                    <a:lstStyle/>
                    <a:p>
                      <a:pPr algn="l" fontAlgn="b"/>
                      <a:r>
                        <a:rPr lang="fi-FI" sz="1200" u="none" strike="noStrike">
                          <a:effectLst/>
                        </a:rPr>
                        <a:t>Fiji</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-21</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68114367"/>
                  </a:ext>
                </a:extLst>
              </a:tr>
              <a:tr h="173789">
                <a:tc>
                  <a:txBody>
                    <a:bodyPr/>
                    <a:lstStyle/>
                    <a:p>
                      <a:pPr algn="l" fontAlgn="b"/>
                      <a:r>
                        <a:rPr lang="fi-FI" sz="1200" u="none" strike="noStrike">
                          <a:effectLst/>
                        </a:rPr>
                        <a:t>Aruba</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-19,7</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2127127573"/>
                  </a:ext>
                </a:extLst>
              </a:tr>
              <a:tr h="173789">
                <a:tc>
                  <a:txBody>
                    <a:bodyPr/>
                    <a:lstStyle/>
                    <a:p>
                      <a:pPr algn="l" fontAlgn="b"/>
                      <a:r>
                        <a:rPr lang="fi-FI" sz="1200" u="none" strike="noStrike">
                          <a:effectLst/>
                        </a:rPr>
                        <a:t>Saint_Kitts_and_Nevis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-18,7</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148980280"/>
                  </a:ext>
                </a:extLst>
              </a:tr>
              <a:tr h="173789">
                <a:tc>
                  <a:txBody>
                    <a:bodyPr/>
                    <a:lstStyle/>
                    <a:p>
                      <a:pPr algn="l" fontAlgn="b"/>
                      <a:r>
                        <a:rPr lang="fi-FI" sz="1200" u="none" strike="noStrike">
                          <a:effectLst/>
                        </a:rPr>
                        <a:t>Maldives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-18,6</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4067471908"/>
                  </a:ext>
                </a:extLst>
              </a:tr>
              <a:tr h="173789">
                <a:tc>
                  <a:txBody>
                    <a:bodyPr/>
                    <a:lstStyle/>
                    <a:p>
                      <a:pPr algn="l" fontAlgn="b"/>
                      <a:r>
                        <a:rPr lang="fi-FI" sz="1200" u="none" strike="noStrike">
                          <a:effectLst/>
                        </a:rPr>
                        <a:t>Antigua_and_Barbuda</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-17,3</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2331885860"/>
                  </a:ext>
                </a:extLst>
              </a:tr>
              <a:tr h="173789">
                <a:tc>
                  <a:txBody>
                    <a:bodyPr/>
                    <a:lstStyle/>
                    <a:p>
                      <a:pPr algn="l" fontAlgn="b"/>
                      <a:r>
                        <a:rPr lang="fi-FI" sz="1200" u="none" strike="noStrike">
                          <a:effectLst/>
                        </a:rPr>
                        <a:t>Saint_Lucia</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-16,9</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2650905818"/>
                  </a:ext>
                </a:extLst>
              </a:tr>
              <a:tr h="173789">
                <a:tc>
                  <a:txBody>
                    <a:bodyPr/>
                    <a:lstStyle/>
                    <a:p>
                      <a:pPr algn="l" fontAlgn="b"/>
                      <a:r>
                        <a:rPr lang="fi-FI" sz="1200" u="none" strike="noStrike">
                          <a:effectLst/>
                        </a:rPr>
                        <a:t>Belize</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-16</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446175616"/>
                  </a:ext>
                </a:extLst>
              </a:tr>
              <a:tr h="173789">
                <a:tc>
                  <a:txBody>
                    <a:bodyPr/>
                    <a:lstStyle/>
                    <a:p>
                      <a:pPr algn="l" fontAlgn="b"/>
                      <a:r>
                        <a:rPr lang="fi-FI" sz="1200" u="none" strike="noStrike">
                          <a:effectLst/>
                        </a:rPr>
                        <a:t>Bahamas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-14,8</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4188125239"/>
                  </a:ext>
                </a:extLst>
              </a:tr>
              <a:tr h="173789">
                <a:tc>
                  <a:txBody>
                    <a:bodyPr/>
                    <a:lstStyle/>
                    <a:p>
                      <a:pPr algn="l" fontAlgn="b"/>
                      <a:r>
                        <a:rPr lang="fi-FI" sz="1200" u="none" strike="noStrike">
                          <a:effectLst/>
                        </a:rPr>
                        <a:t>Mauritius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-14,2</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2803974634"/>
                  </a:ext>
                </a:extLst>
              </a:tr>
              <a:tr h="173789">
                <a:tc>
                  <a:txBody>
                    <a:bodyPr/>
                    <a:lstStyle/>
                    <a:p>
                      <a:pPr algn="l" fontAlgn="b"/>
                      <a:r>
                        <a:rPr lang="fi-FI" sz="1200" u="none" strike="noStrike" dirty="0">
                          <a:effectLst/>
                        </a:rPr>
                        <a:t>Peru</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tc>
                  <a:txBody>
                    <a:bodyPr/>
                    <a:lstStyle/>
                    <a:p>
                      <a:pPr algn="l" fontAlgn="b"/>
                      <a:r>
                        <a:rPr lang="en-FI" sz="1200" u="none" strike="noStrike" dirty="0">
                          <a:effectLst/>
                        </a:rPr>
                        <a:t>-13,9</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extLst>
                  <a:ext uri="{0D108BD9-81ED-4DB2-BD59-A6C34878D82A}">
                    <a16:rowId xmlns:a16="http://schemas.microsoft.com/office/drawing/2014/main" val="1263354523"/>
                  </a:ext>
                </a:extLst>
              </a:tr>
              <a:tr h="173789">
                <a:tc>
                  <a:txBody>
                    <a:bodyPr/>
                    <a:lstStyle/>
                    <a:p>
                      <a:pPr algn="l" fontAlgn="b"/>
                      <a:r>
                        <a:rPr lang="fi-FI" sz="1200" u="none" strike="noStrike">
                          <a:effectLst/>
                        </a:rPr>
                        <a:t>Seychelles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-13,8</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386020317"/>
                  </a:ext>
                </a:extLst>
              </a:tr>
              <a:tr h="173789">
                <a:tc>
                  <a:txBody>
                    <a:bodyPr/>
                    <a:lstStyle/>
                    <a:p>
                      <a:pPr algn="l" fontAlgn="b"/>
                      <a:r>
                        <a:rPr lang="fi-FI" sz="1200" u="none" strike="noStrike">
                          <a:effectLst/>
                        </a:rPr>
                        <a:t>Suriname</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-13,1</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46926180"/>
                  </a:ext>
                </a:extLst>
              </a:tr>
              <a:tr h="173789">
                <a:tc>
                  <a:txBody>
                    <a:bodyPr/>
                    <a:lstStyle/>
                    <a:p>
                      <a:pPr algn="l" fontAlgn="b"/>
                      <a:r>
                        <a:rPr lang="fi-FI" sz="1200" u="none" strike="noStrike" dirty="0">
                          <a:effectLst/>
                        </a:rPr>
                        <a:t>Spain</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92D050"/>
                    </a:solidFill>
                  </a:tcPr>
                </a:tc>
                <a:tc>
                  <a:txBody>
                    <a:bodyPr/>
                    <a:lstStyle/>
                    <a:p>
                      <a:pPr algn="l" fontAlgn="b"/>
                      <a:r>
                        <a:rPr lang="en-FI" sz="1200" u="none" strike="noStrike" dirty="0">
                          <a:effectLst/>
                        </a:rPr>
                        <a:t>-12,8</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92D050"/>
                    </a:solidFill>
                  </a:tcPr>
                </a:tc>
                <a:extLst>
                  <a:ext uri="{0D108BD9-81ED-4DB2-BD59-A6C34878D82A}">
                    <a16:rowId xmlns:a16="http://schemas.microsoft.com/office/drawing/2014/main" val="1990004089"/>
                  </a:ext>
                </a:extLst>
              </a:tr>
              <a:tr h="173789">
                <a:tc>
                  <a:txBody>
                    <a:bodyPr/>
                    <a:lstStyle/>
                    <a:p>
                      <a:pPr algn="l" fontAlgn="b"/>
                      <a:r>
                        <a:rPr lang="fi-FI" sz="1200" u="none" strike="noStrike" dirty="0" err="1">
                          <a:effectLst/>
                        </a:rPr>
                        <a:t>Iraq</a:t>
                      </a:r>
                      <a:endParaRPr lang="fi-FI" sz="1200" b="0" i="0" u="none" strike="noStrike" dirty="0">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-12,1</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852531842"/>
                  </a:ext>
                </a:extLst>
              </a:tr>
              <a:tr h="173789">
                <a:tc>
                  <a:txBody>
                    <a:bodyPr/>
                    <a:lstStyle/>
                    <a:p>
                      <a:pPr algn="l" fontAlgn="b"/>
                      <a:r>
                        <a:rPr lang="fi-FI" sz="1200" u="none" strike="noStrike" dirty="0" err="1">
                          <a:effectLst/>
                        </a:rPr>
                        <a:t>Kyrgyz_Republic</a:t>
                      </a:r>
                      <a:endParaRPr lang="fi-FI" sz="1200" b="0" i="0" u="none" strike="noStrike" dirty="0">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-12</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02219788"/>
                  </a:ext>
                </a:extLst>
              </a:tr>
              <a:tr h="173789">
                <a:tc>
                  <a:txBody>
                    <a:bodyPr/>
                    <a:lstStyle/>
                    <a:p>
                      <a:pPr algn="l" fontAlgn="b"/>
                      <a:r>
                        <a:rPr lang="fi-FI" sz="1200" u="none" strike="noStrike">
                          <a:effectLst/>
                        </a:rPr>
                        <a:t>Montenegro</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-12</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793765189"/>
                  </a:ext>
                </a:extLst>
              </a:tr>
              <a:tr h="173789">
                <a:tc>
                  <a:txBody>
                    <a:bodyPr/>
                    <a:lstStyle/>
                    <a:p>
                      <a:pPr algn="l" fontAlgn="b"/>
                      <a:r>
                        <a:rPr lang="fi-FI" sz="1200" u="none" strike="noStrike">
                          <a:effectLst/>
                        </a:rPr>
                        <a:t>West_Bank_and_Gaza</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-12</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147689339"/>
                  </a:ext>
                </a:extLst>
              </a:tr>
              <a:tr h="173789">
                <a:tc>
                  <a:txBody>
                    <a:bodyPr/>
                    <a:lstStyle/>
                    <a:p>
                      <a:pPr algn="l" fontAlgn="b"/>
                      <a:r>
                        <a:rPr lang="fi-FI" sz="1200" u="none" strike="noStrike" dirty="0" err="1">
                          <a:effectLst/>
                        </a:rPr>
                        <a:t>Argentina</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tc>
                  <a:txBody>
                    <a:bodyPr/>
                    <a:lstStyle/>
                    <a:p>
                      <a:pPr algn="l" fontAlgn="b"/>
                      <a:r>
                        <a:rPr lang="en-FI" sz="1200" u="none" strike="noStrike" dirty="0">
                          <a:effectLst/>
                        </a:rPr>
                        <a:t>-11,8</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extLst>
                  <a:ext uri="{0D108BD9-81ED-4DB2-BD59-A6C34878D82A}">
                    <a16:rowId xmlns:a16="http://schemas.microsoft.com/office/drawing/2014/main" val="3689323742"/>
                  </a:ext>
                </a:extLst>
              </a:tr>
              <a:tr h="173789">
                <a:tc>
                  <a:txBody>
                    <a:bodyPr/>
                    <a:lstStyle/>
                    <a:p>
                      <a:pPr algn="l" fontAlgn="b"/>
                      <a:r>
                        <a:rPr lang="fi-FI" sz="1200" u="none" strike="noStrike">
                          <a:effectLst/>
                        </a:rPr>
                        <a:t>Grenada</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-11,8</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56593789"/>
                  </a:ext>
                </a:extLst>
              </a:tr>
              <a:tr h="173789">
                <a:tc>
                  <a:txBody>
                    <a:bodyPr/>
                    <a:lstStyle/>
                    <a:p>
                      <a:pPr algn="l" fontAlgn="b"/>
                      <a:r>
                        <a:rPr lang="fi-FI" sz="1200" u="none" strike="noStrike">
                          <a:effectLst/>
                        </a:rPr>
                        <a:t>Barbados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-11,6</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4075446339"/>
                  </a:ext>
                </a:extLst>
              </a:tr>
              <a:tr h="173789">
                <a:tc>
                  <a:txBody>
                    <a:bodyPr/>
                    <a:lstStyle/>
                    <a:p>
                      <a:pPr algn="l" fontAlgn="b"/>
                      <a:r>
                        <a:rPr lang="fi-FI" sz="1200" u="none" strike="noStrike">
                          <a:effectLst/>
                        </a:rPr>
                        <a:t>Palau</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-11,4</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793796127"/>
                  </a:ext>
                </a:extLst>
              </a:tr>
              <a:tr h="173789">
                <a:tc>
                  <a:txBody>
                    <a:bodyPr/>
                    <a:lstStyle/>
                    <a:p>
                      <a:pPr algn="l" fontAlgn="b"/>
                      <a:r>
                        <a:rPr lang="fi-FI" sz="1200" u="none" strike="noStrike">
                          <a:effectLst/>
                        </a:rPr>
                        <a:t>Ecuador</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-11</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668670444"/>
                  </a:ext>
                </a:extLst>
              </a:tr>
              <a:tr h="173789">
                <a:tc>
                  <a:txBody>
                    <a:bodyPr/>
                    <a:lstStyle/>
                    <a:p>
                      <a:pPr algn="l" fontAlgn="b"/>
                      <a:r>
                        <a:rPr lang="fi-FI" sz="1200" u="none" strike="noStrike">
                          <a:effectLst/>
                        </a:rPr>
                        <a:t>San_Marino</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-11</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86559757"/>
                  </a:ext>
                </a:extLst>
              </a:tr>
              <a:tr h="173789">
                <a:tc>
                  <a:txBody>
                    <a:bodyPr/>
                    <a:lstStyle/>
                    <a:p>
                      <a:pPr algn="l" fontAlgn="b"/>
                      <a:r>
                        <a:rPr lang="fi-FI" sz="1200" u="none" strike="noStrike" dirty="0" err="1">
                          <a:effectLst/>
                        </a:rPr>
                        <a:t>Italy</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92D050"/>
                    </a:solidFill>
                  </a:tcPr>
                </a:tc>
                <a:tc>
                  <a:txBody>
                    <a:bodyPr/>
                    <a:lstStyle/>
                    <a:p>
                      <a:pPr algn="l" fontAlgn="b"/>
                      <a:r>
                        <a:rPr lang="en-FI" sz="1200" u="none" strike="noStrike" dirty="0">
                          <a:effectLst/>
                        </a:rPr>
                        <a:t>-10,6</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92D050"/>
                    </a:solidFill>
                  </a:tcPr>
                </a:tc>
                <a:extLst>
                  <a:ext uri="{0D108BD9-81ED-4DB2-BD59-A6C34878D82A}">
                    <a16:rowId xmlns:a16="http://schemas.microsoft.com/office/drawing/2014/main" val="4025607276"/>
                  </a:ext>
                </a:extLst>
              </a:tr>
              <a:tr h="173789">
                <a:tc>
                  <a:txBody>
                    <a:bodyPr/>
                    <a:lstStyle/>
                    <a:p>
                      <a:pPr algn="l" fontAlgn="b"/>
                      <a:r>
                        <a:rPr lang="fi-FI" sz="1200" u="none" strike="noStrike">
                          <a:effectLst/>
                        </a:rPr>
                        <a:t>Zimbabwe</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-10,4</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4253913029"/>
                  </a:ext>
                </a:extLst>
              </a:tr>
            </a:tbl>
          </a:graphicData>
        </a:graphic>
      </p:graphicFrame>
      <p:graphicFrame>
        <p:nvGraphicFramePr>
          <p:cNvPr id="5" name="Table 4">
            <a:extLst>
              <a:ext uri="{FF2B5EF4-FFF2-40B4-BE49-F238E27FC236}">
                <a16:creationId xmlns:a16="http://schemas.microsoft.com/office/drawing/2014/main" id="{253778F5-9B66-4515-9EF1-D6183F55613B}"/>
              </a:ext>
            </a:extLst>
          </p:cNvPr>
          <p:cNvGraphicFramePr>
            <a:graphicFrameLocks noGrp="1"/>
          </p:cNvGraphicFramePr>
          <p:nvPr/>
        </p:nvGraphicFramePr>
        <p:xfrm>
          <a:off x="4509856" y="976230"/>
          <a:ext cx="2447279" cy="5881770"/>
        </p:xfrm>
        <a:graphic>
          <a:graphicData uri="http://schemas.openxmlformats.org/drawingml/2006/table">
            <a:tbl>
              <a:tblPr>
                <a:tableStyleId>{5C22544A-7EE6-4342-B048-85BDC9FD1C3A}</a:tableStyleId>
              </a:tblPr>
              <a:tblGrid>
                <a:gridCol w="1784082">
                  <a:extLst>
                    <a:ext uri="{9D8B030D-6E8A-4147-A177-3AD203B41FA5}">
                      <a16:colId xmlns:a16="http://schemas.microsoft.com/office/drawing/2014/main" val="1229300591"/>
                    </a:ext>
                  </a:extLst>
                </a:gridCol>
                <a:gridCol w="663197">
                  <a:extLst>
                    <a:ext uri="{9D8B030D-6E8A-4147-A177-3AD203B41FA5}">
                      <a16:colId xmlns:a16="http://schemas.microsoft.com/office/drawing/2014/main" val="3746740722"/>
                    </a:ext>
                  </a:extLst>
                </a:gridCol>
              </a:tblGrid>
              <a:tr h="196059">
                <a:tc>
                  <a:txBody>
                    <a:bodyPr/>
                    <a:lstStyle/>
                    <a:p>
                      <a:pPr algn="l" fontAlgn="b"/>
                      <a:r>
                        <a:rPr lang="fi-FI" sz="1200" u="none" strike="noStrike" dirty="0" err="1">
                          <a:effectLst/>
                        </a:rPr>
                        <a:t>India</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-10,3</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72659252"/>
                  </a:ext>
                </a:extLst>
              </a:tr>
              <a:tr h="196059">
                <a:tc>
                  <a:txBody>
                    <a:bodyPr/>
                    <a:lstStyle/>
                    <a:p>
                      <a:pPr algn="l" fontAlgn="b"/>
                      <a:r>
                        <a:rPr lang="fi-FI" sz="1200" u="none" strike="noStrike" dirty="0">
                          <a:effectLst/>
                        </a:rPr>
                        <a:t>Oman</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-10</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37590752"/>
                  </a:ext>
                </a:extLst>
              </a:tr>
              <a:tr h="196059">
                <a:tc>
                  <a:txBody>
                    <a:bodyPr/>
                    <a:lstStyle/>
                    <a:p>
                      <a:pPr algn="l" fontAlgn="b"/>
                      <a:r>
                        <a:rPr lang="fi-FI" sz="1200" u="none" strike="noStrike" dirty="0">
                          <a:effectLst/>
                        </a:rPr>
                        <a:t>Portugal</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a:effectLst/>
                        </a:rPr>
                        <a:t>-10</a:t>
                      </a:r>
                      <a:endParaRPr lang="en-FI" sz="1200" b="0" i="0" u="none" strike="noStrike">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3530897690"/>
                  </a:ext>
                </a:extLst>
              </a:tr>
              <a:tr h="196059">
                <a:tc>
                  <a:txBody>
                    <a:bodyPr/>
                    <a:lstStyle/>
                    <a:p>
                      <a:pPr algn="l" fontAlgn="b"/>
                      <a:r>
                        <a:rPr lang="fi-FI" sz="1200" u="none" strike="noStrike" dirty="0">
                          <a:effectLst/>
                        </a:rPr>
                        <a:t>France</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a:effectLst/>
                        </a:rPr>
                        <a:t>-9,8</a:t>
                      </a:r>
                      <a:endParaRPr lang="en-FI" sz="1200" b="0" i="0" u="none" strike="noStrike">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4110239377"/>
                  </a:ext>
                </a:extLst>
              </a:tr>
              <a:tr h="196059">
                <a:tc>
                  <a:txBody>
                    <a:bodyPr/>
                    <a:lstStyle/>
                    <a:p>
                      <a:pPr algn="l" fontAlgn="b"/>
                      <a:r>
                        <a:rPr lang="fi-FI" sz="1200" u="none" strike="noStrike" dirty="0" err="1">
                          <a:effectLst/>
                        </a:rPr>
                        <a:t>United_Kingdom</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dirty="0">
                          <a:effectLst/>
                        </a:rPr>
                        <a:t>-9,8</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2703962152"/>
                  </a:ext>
                </a:extLst>
              </a:tr>
              <a:tr h="196059">
                <a:tc>
                  <a:txBody>
                    <a:bodyPr/>
                    <a:lstStyle/>
                    <a:p>
                      <a:pPr algn="l" fontAlgn="b"/>
                      <a:r>
                        <a:rPr lang="fi-FI" sz="1200" u="none" strike="noStrike" dirty="0">
                          <a:effectLst/>
                        </a:rPr>
                        <a:t>Botswana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-9,6</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770761450"/>
                  </a:ext>
                </a:extLst>
              </a:tr>
              <a:tr h="196059">
                <a:tc>
                  <a:txBody>
                    <a:bodyPr/>
                    <a:lstStyle/>
                    <a:p>
                      <a:pPr algn="l" fontAlgn="b"/>
                      <a:r>
                        <a:rPr lang="fi-FI" sz="1200" u="none" strike="noStrike" dirty="0" err="1">
                          <a:effectLst/>
                        </a:rPr>
                        <a:t>Greece</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dirty="0">
                          <a:effectLst/>
                        </a:rPr>
                        <a:t>-9,5</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1378395525"/>
                  </a:ext>
                </a:extLst>
              </a:tr>
              <a:tr h="196059">
                <a:tc>
                  <a:txBody>
                    <a:bodyPr/>
                    <a:lstStyle/>
                    <a:p>
                      <a:pPr algn="l" fontAlgn="b"/>
                      <a:r>
                        <a:rPr lang="fi-FI" sz="1200" u="none" strike="noStrike" dirty="0" err="1">
                          <a:effectLst/>
                        </a:rPr>
                        <a:t>Croatia</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-9</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2225018963"/>
                  </a:ext>
                </a:extLst>
              </a:tr>
              <a:tr h="196059">
                <a:tc>
                  <a:txBody>
                    <a:bodyPr/>
                    <a:lstStyle/>
                    <a:p>
                      <a:pPr algn="l" fontAlgn="b"/>
                      <a:r>
                        <a:rPr lang="fi-FI" sz="1200" u="none" strike="noStrike" dirty="0" err="1">
                          <a:effectLst/>
                        </a:rPr>
                        <a:t>El_Salvador</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-9</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565065822"/>
                  </a:ext>
                </a:extLst>
              </a:tr>
              <a:tr h="196059">
                <a:tc>
                  <a:txBody>
                    <a:bodyPr/>
                    <a:lstStyle/>
                    <a:p>
                      <a:pPr algn="l" fontAlgn="b"/>
                      <a:r>
                        <a:rPr lang="fi-FI" sz="1200" u="none" strike="noStrike" dirty="0">
                          <a:effectLst/>
                        </a:rPr>
                        <a:t>Mexico</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-9</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2512907652"/>
                  </a:ext>
                </a:extLst>
              </a:tr>
              <a:tr h="196059">
                <a:tc>
                  <a:txBody>
                    <a:bodyPr/>
                    <a:lstStyle/>
                    <a:p>
                      <a:pPr algn="l" fontAlgn="b"/>
                      <a:r>
                        <a:rPr lang="fi-FI" sz="1200" u="none" strike="noStrike" dirty="0">
                          <a:effectLst/>
                        </a:rPr>
                        <a:t>Panama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-9</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646490821"/>
                  </a:ext>
                </a:extLst>
              </a:tr>
              <a:tr h="196059">
                <a:tc>
                  <a:txBody>
                    <a:bodyPr/>
                    <a:lstStyle/>
                    <a:p>
                      <a:pPr algn="l" fontAlgn="b"/>
                      <a:r>
                        <a:rPr lang="fi-FI" sz="1200" u="none" strike="noStrike" dirty="0">
                          <a:effectLst/>
                        </a:rPr>
                        <a:t>Dominica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-8,8</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438932012"/>
                  </a:ext>
                </a:extLst>
              </a:tr>
              <a:tr h="196059">
                <a:tc>
                  <a:txBody>
                    <a:bodyPr/>
                    <a:lstStyle/>
                    <a:p>
                      <a:pPr algn="l" fontAlgn="b"/>
                      <a:r>
                        <a:rPr lang="fi-FI" sz="1200" u="none" strike="noStrike" dirty="0" err="1">
                          <a:effectLst/>
                        </a:rPr>
                        <a:t>Jamaica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-8,6</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868092669"/>
                  </a:ext>
                </a:extLst>
              </a:tr>
              <a:tr h="196059">
                <a:tc>
                  <a:txBody>
                    <a:bodyPr/>
                    <a:lstStyle/>
                    <a:p>
                      <a:pPr algn="l" fontAlgn="b"/>
                      <a:r>
                        <a:rPr lang="fi-FI" sz="1200" u="none" strike="noStrike" dirty="0">
                          <a:effectLst/>
                        </a:rPr>
                        <a:t>Sudan</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-8,4</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541836000"/>
                  </a:ext>
                </a:extLst>
              </a:tr>
              <a:tr h="196059">
                <a:tc>
                  <a:txBody>
                    <a:bodyPr/>
                    <a:lstStyle/>
                    <a:p>
                      <a:pPr algn="l" fontAlgn="b"/>
                      <a:r>
                        <a:rPr lang="fi-FI" sz="1200" u="none" strike="noStrike" dirty="0" err="1">
                          <a:effectLst/>
                        </a:rPr>
                        <a:t>Belgium</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dirty="0">
                          <a:effectLst/>
                        </a:rPr>
                        <a:t>-8,3</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1518521294"/>
                  </a:ext>
                </a:extLst>
              </a:tr>
              <a:tr h="196059">
                <a:tc>
                  <a:txBody>
                    <a:bodyPr/>
                    <a:lstStyle/>
                    <a:p>
                      <a:pPr algn="l" fontAlgn="b"/>
                      <a:r>
                        <a:rPr lang="fi-FI" sz="1200" u="none" strike="noStrike" dirty="0" err="1">
                          <a:effectLst/>
                        </a:rPr>
                        <a:t>Philippines</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-8,3</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1362563196"/>
                  </a:ext>
                </a:extLst>
              </a:tr>
              <a:tr h="196059">
                <a:tc>
                  <a:txBody>
                    <a:bodyPr/>
                    <a:lstStyle/>
                    <a:p>
                      <a:pPr algn="l" fontAlgn="b"/>
                      <a:r>
                        <a:rPr lang="fi-FI" sz="1200" u="none" strike="noStrike" dirty="0">
                          <a:effectLst/>
                        </a:rPr>
                        <a:t>Vanuatu</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-8,3</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328717510"/>
                  </a:ext>
                </a:extLst>
              </a:tr>
              <a:tr h="196059">
                <a:tc>
                  <a:txBody>
                    <a:bodyPr/>
                    <a:lstStyle/>
                    <a:p>
                      <a:pPr algn="l" fontAlgn="b"/>
                      <a:r>
                        <a:rPr lang="fi-FI" sz="1200" u="none" strike="noStrike" dirty="0">
                          <a:effectLst/>
                        </a:rPr>
                        <a:t>Colombia</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-8,2</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653462660"/>
                  </a:ext>
                </a:extLst>
              </a:tr>
              <a:tr h="196059">
                <a:tc>
                  <a:txBody>
                    <a:bodyPr/>
                    <a:lstStyle/>
                    <a:p>
                      <a:pPr algn="l" fontAlgn="b"/>
                      <a:r>
                        <a:rPr lang="fi-FI" sz="1200" u="none" strike="noStrike">
                          <a:effectLst/>
                        </a:rPr>
                        <a:t>Kuwait</a:t>
                      </a:r>
                      <a:endParaRPr lang="fi-FI" sz="1200" b="0" i="0" u="none" strike="noStrike">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-8,1</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3077948951"/>
                  </a:ext>
                </a:extLst>
              </a:tr>
              <a:tr h="196059">
                <a:tc>
                  <a:txBody>
                    <a:bodyPr/>
                    <a:lstStyle/>
                    <a:p>
                      <a:pPr algn="l" fontAlgn="b"/>
                      <a:r>
                        <a:rPr lang="fi-FI" sz="1200" u="none" strike="noStrike" dirty="0" err="1">
                          <a:effectLst/>
                        </a:rPr>
                        <a:t>South_Africa</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-8</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503163258"/>
                  </a:ext>
                </a:extLst>
              </a:tr>
              <a:tr h="196059">
                <a:tc>
                  <a:txBody>
                    <a:bodyPr/>
                    <a:lstStyle/>
                    <a:p>
                      <a:pPr algn="l" fontAlgn="b"/>
                      <a:r>
                        <a:rPr lang="fi-FI" sz="1200" u="none" strike="noStrike" dirty="0">
                          <a:effectLst/>
                        </a:rPr>
                        <a:t>Bolivia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-7,9</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319621016"/>
                  </a:ext>
                </a:extLst>
              </a:tr>
              <a:tr h="196059">
                <a:tc>
                  <a:txBody>
                    <a:bodyPr/>
                    <a:lstStyle/>
                    <a:p>
                      <a:pPr algn="l" fontAlgn="b"/>
                      <a:r>
                        <a:rPr lang="fi-FI" sz="1200" u="none" strike="noStrike" dirty="0">
                          <a:effectLst/>
                        </a:rPr>
                        <a:t>Malta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-7,9</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035841210"/>
                  </a:ext>
                </a:extLst>
              </a:tr>
              <a:tr h="196059">
                <a:tc>
                  <a:txBody>
                    <a:bodyPr/>
                    <a:lstStyle/>
                    <a:p>
                      <a:pPr algn="l" fontAlgn="b"/>
                      <a:r>
                        <a:rPr lang="fi-FI" sz="1200" u="none" strike="noStrike">
                          <a:effectLst/>
                        </a:rPr>
                        <a:t>Albania</a:t>
                      </a:r>
                      <a:endParaRPr lang="fi-FI" sz="12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dirty="0">
                          <a:effectLst/>
                        </a:rPr>
                        <a:t>-7,5</a:t>
                      </a:r>
                      <a:endParaRPr lang="en-FI" sz="1200" b="0" i="0" u="none" strike="noStrike" dirty="0">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893712110"/>
                  </a:ext>
                </a:extLst>
              </a:tr>
              <a:tr h="196059">
                <a:tc>
                  <a:txBody>
                    <a:bodyPr/>
                    <a:lstStyle/>
                    <a:p>
                      <a:pPr algn="l" fontAlgn="b"/>
                      <a:r>
                        <a:rPr lang="fi-FI" sz="1200" u="none" strike="noStrike" dirty="0" err="1">
                          <a:effectLst/>
                        </a:rPr>
                        <a:t>Hong_Kong</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-7,5</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1328996806"/>
                  </a:ext>
                </a:extLst>
              </a:tr>
              <a:tr h="196059">
                <a:tc>
                  <a:txBody>
                    <a:bodyPr/>
                    <a:lstStyle/>
                    <a:p>
                      <a:pPr algn="l" fontAlgn="b"/>
                      <a:r>
                        <a:rPr lang="fi-FI" sz="1200" u="none" strike="noStrike">
                          <a:effectLst/>
                        </a:rPr>
                        <a:t>Puerto_Rico</a:t>
                      </a:r>
                      <a:endParaRPr lang="fi-FI" sz="12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dirty="0">
                          <a:effectLst/>
                        </a:rPr>
                        <a:t>-7,5</a:t>
                      </a:r>
                      <a:endParaRPr lang="en-FI" sz="1200" b="0" i="0" u="none" strike="noStrike" dirty="0">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724186313"/>
                  </a:ext>
                </a:extLst>
              </a:tr>
              <a:tr h="196059">
                <a:tc>
                  <a:txBody>
                    <a:bodyPr/>
                    <a:lstStyle/>
                    <a:p>
                      <a:pPr algn="l" fontAlgn="b"/>
                      <a:r>
                        <a:rPr lang="fi-FI" sz="1200" u="none" strike="noStrike" dirty="0" err="1">
                          <a:effectLst/>
                        </a:rPr>
                        <a:t>Iceland</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dirty="0">
                          <a:effectLst/>
                        </a:rPr>
                        <a:t>-7,2</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1187704610"/>
                  </a:ext>
                </a:extLst>
              </a:tr>
              <a:tr h="196059">
                <a:tc>
                  <a:txBody>
                    <a:bodyPr/>
                    <a:lstStyle/>
                    <a:p>
                      <a:pPr algn="l" fontAlgn="b"/>
                      <a:r>
                        <a:rPr lang="fi-FI" sz="1200" u="none" strike="noStrike">
                          <a:effectLst/>
                        </a:rPr>
                        <a:t>Ukraine</a:t>
                      </a:r>
                      <a:endParaRPr lang="fi-FI" sz="12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dirty="0">
                          <a:effectLst/>
                        </a:rPr>
                        <a:t>-7,2</a:t>
                      </a:r>
                      <a:endParaRPr lang="en-FI" sz="1200" b="0" i="0" u="none" strike="noStrike" dirty="0">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585307024"/>
                  </a:ext>
                </a:extLst>
              </a:tr>
              <a:tr h="196059">
                <a:tc>
                  <a:txBody>
                    <a:bodyPr/>
                    <a:lstStyle/>
                    <a:p>
                      <a:pPr algn="l" fontAlgn="b"/>
                      <a:r>
                        <a:rPr lang="fi-FI" sz="1200" u="none" strike="noStrike" dirty="0">
                          <a:effectLst/>
                        </a:rPr>
                        <a:t>Canada</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dirty="0">
                          <a:effectLst/>
                        </a:rPr>
                        <a:t>-7,1</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4044164275"/>
                  </a:ext>
                </a:extLst>
              </a:tr>
              <a:tr h="196059">
                <a:tc>
                  <a:txBody>
                    <a:bodyPr/>
                    <a:lstStyle/>
                    <a:p>
                      <a:pPr algn="l" fontAlgn="b"/>
                      <a:r>
                        <a:rPr lang="fi-FI" sz="1200" u="none" strike="noStrike" dirty="0" err="1">
                          <a:effectLst/>
                        </a:rPr>
                        <a:t>Slovak_Republic</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-7,1</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1940032335"/>
                  </a:ext>
                </a:extLst>
              </a:tr>
              <a:tr h="196059">
                <a:tc>
                  <a:txBody>
                    <a:bodyPr/>
                    <a:lstStyle/>
                    <a:p>
                      <a:pPr algn="l" fontAlgn="b"/>
                      <a:r>
                        <a:rPr lang="fi-FI" sz="1200" u="none" strike="noStrike" dirty="0" err="1">
                          <a:effectLst/>
                        </a:rPr>
                        <a:t>Thailand</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-7,1</a:t>
                      </a:r>
                      <a:endParaRPr lang="en-FI" sz="1200" b="0" i="0" u="none" strike="noStrike" dirty="0">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365325037"/>
                  </a:ext>
                </a:extLst>
              </a:tr>
            </a:tbl>
          </a:graphicData>
        </a:graphic>
      </p:graphicFrame>
      <p:graphicFrame>
        <p:nvGraphicFramePr>
          <p:cNvPr id="6" name="Table 5">
            <a:extLst>
              <a:ext uri="{FF2B5EF4-FFF2-40B4-BE49-F238E27FC236}">
                <a16:creationId xmlns:a16="http://schemas.microsoft.com/office/drawing/2014/main" id="{038A437F-5130-458F-BA6C-11C449918B0D}"/>
              </a:ext>
            </a:extLst>
          </p:cNvPr>
          <p:cNvGraphicFramePr>
            <a:graphicFrameLocks noGrp="1"/>
          </p:cNvGraphicFramePr>
          <p:nvPr/>
        </p:nvGraphicFramePr>
        <p:xfrm>
          <a:off x="7759085" y="976221"/>
          <a:ext cx="3178206" cy="5881779"/>
        </p:xfrm>
        <a:graphic>
          <a:graphicData uri="http://schemas.openxmlformats.org/drawingml/2006/table">
            <a:tbl>
              <a:tblPr>
                <a:tableStyleId>{5C22544A-7EE6-4342-B048-85BDC9FD1C3A}</a:tableStyleId>
              </a:tblPr>
              <a:tblGrid>
                <a:gridCol w="2371042">
                  <a:extLst>
                    <a:ext uri="{9D8B030D-6E8A-4147-A177-3AD203B41FA5}">
                      <a16:colId xmlns:a16="http://schemas.microsoft.com/office/drawing/2014/main" val="1767603864"/>
                    </a:ext>
                  </a:extLst>
                </a:gridCol>
                <a:gridCol w="807164">
                  <a:extLst>
                    <a:ext uri="{9D8B030D-6E8A-4147-A177-3AD203B41FA5}">
                      <a16:colId xmlns:a16="http://schemas.microsoft.com/office/drawing/2014/main" val="796199053"/>
                    </a:ext>
                  </a:extLst>
                </a:gridCol>
              </a:tblGrid>
              <a:tr h="190503">
                <a:tc>
                  <a:txBody>
                    <a:bodyPr/>
                    <a:lstStyle/>
                    <a:p>
                      <a:pPr algn="l" fontAlgn="b"/>
                      <a:r>
                        <a:rPr lang="fi-FI" sz="1000" u="none" strike="noStrike" dirty="0" err="1">
                          <a:effectLst/>
                        </a:rPr>
                        <a:t>Congo_Republic</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a:effectLst/>
                        </a:rPr>
                        <a:t>-7</a:t>
                      </a:r>
                      <a:endParaRPr lang="en-FI" sz="1000" b="0" i="0" u="none" strike="noStrike">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692738167"/>
                  </a:ext>
                </a:extLst>
              </a:tr>
              <a:tr h="190503">
                <a:tc>
                  <a:txBody>
                    <a:bodyPr/>
                    <a:lstStyle/>
                    <a:p>
                      <a:pPr algn="l" fontAlgn="b"/>
                      <a:r>
                        <a:rPr lang="fi-FI" sz="1000" u="none" strike="noStrike" dirty="0" err="1">
                          <a:effectLst/>
                        </a:rPr>
                        <a:t>Morocco</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a:effectLst/>
                        </a:rPr>
                        <a:t>-7</a:t>
                      </a:r>
                      <a:endParaRPr lang="en-FI" sz="1000" b="0" i="0" u="none" strike="noStrike">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3420361252"/>
                  </a:ext>
                </a:extLst>
              </a:tr>
              <a:tr h="357192">
                <a:tc>
                  <a:txBody>
                    <a:bodyPr/>
                    <a:lstStyle/>
                    <a:p>
                      <a:pPr algn="l" fontAlgn="b"/>
                      <a:r>
                        <a:rPr lang="en-US" sz="1000" u="none" strike="noStrike" dirty="0" err="1">
                          <a:effectLst/>
                        </a:rPr>
                        <a:t>Saint_Vincent_and_the_Grenadines</a:t>
                      </a:r>
                      <a:endParaRPr lang="en-US"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-7</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2026258853"/>
                  </a:ext>
                </a:extLst>
              </a:tr>
              <a:tr h="190503">
                <a:tc>
                  <a:txBody>
                    <a:bodyPr/>
                    <a:lstStyle/>
                    <a:p>
                      <a:pPr algn="l" fontAlgn="b"/>
                      <a:r>
                        <a:rPr lang="fi-FI" sz="1000" u="none" strike="noStrike" dirty="0">
                          <a:effectLst/>
                        </a:rPr>
                        <a:t>Tunisia</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-7</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623634813"/>
                  </a:ext>
                </a:extLst>
              </a:tr>
              <a:tr h="190503">
                <a:tc>
                  <a:txBody>
                    <a:bodyPr/>
                    <a:lstStyle/>
                    <a:p>
                      <a:pPr algn="l" fontAlgn="b"/>
                      <a:r>
                        <a:rPr lang="fi-FI" sz="1000" u="none" strike="noStrike" dirty="0" err="1">
                          <a:effectLst/>
                        </a:rPr>
                        <a:t>Cabo_Verde</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-6,8</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3687165844"/>
                  </a:ext>
                </a:extLst>
              </a:tr>
              <a:tr h="190503">
                <a:tc>
                  <a:txBody>
                    <a:bodyPr/>
                    <a:lstStyle/>
                    <a:p>
                      <a:pPr algn="l" fontAlgn="b"/>
                      <a:r>
                        <a:rPr lang="fi-FI" sz="1000" u="none" strike="noStrike" dirty="0">
                          <a:effectLst/>
                        </a:rPr>
                        <a:t>Timor-</a:t>
                      </a:r>
                      <a:r>
                        <a:rPr lang="fi-FI" sz="1000" u="none" strike="noStrike" dirty="0" err="1">
                          <a:effectLst/>
                        </a:rPr>
                        <a:t>Leste</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-6,8</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389114242"/>
                  </a:ext>
                </a:extLst>
              </a:tr>
              <a:tr h="190503">
                <a:tc>
                  <a:txBody>
                    <a:bodyPr/>
                    <a:lstStyle/>
                    <a:p>
                      <a:pPr algn="l" fontAlgn="b"/>
                      <a:r>
                        <a:rPr lang="fi-FI" sz="1000" u="none" strike="noStrike" dirty="0" err="1">
                          <a:effectLst/>
                        </a:rPr>
                        <a:t>Austria</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tc>
                  <a:txBody>
                    <a:bodyPr/>
                    <a:lstStyle/>
                    <a:p>
                      <a:pPr algn="l" fontAlgn="b"/>
                      <a:r>
                        <a:rPr lang="en-FI" sz="1000" u="none" strike="noStrike" dirty="0">
                          <a:effectLst/>
                        </a:rPr>
                        <a:t>-6,7</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extLst>
                  <a:ext uri="{0D108BD9-81ED-4DB2-BD59-A6C34878D82A}">
                    <a16:rowId xmlns:a16="http://schemas.microsoft.com/office/drawing/2014/main" val="1396631701"/>
                  </a:ext>
                </a:extLst>
              </a:tr>
              <a:tr h="190503">
                <a:tc>
                  <a:txBody>
                    <a:bodyPr/>
                    <a:lstStyle/>
                    <a:p>
                      <a:pPr algn="l" fontAlgn="b"/>
                      <a:r>
                        <a:rPr lang="fi-FI" sz="1000" u="none" strike="noStrike" dirty="0">
                          <a:effectLst/>
                        </a:rPr>
                        <a:t>Slovenia</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-6,7</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332962956"/>
                  </a:ext>
                </a:extLst>
              </a:tr>
              <a:tr h="190503">
                <a:tc>
                  <a:txBody>
                    <a:bodyPr/>
                    <a:lstStyle/>
                    <a:p>
                      <a:pPr algn="l" fontAlgn="b"/>
                      <a:r>
                        <a:rPr lang="fi-FI" sz="1000" u="none" strike="noStrike" dirty="0">
                          <a:effectLst/>
                        </a:rPr>
                        <a:t>Honduras</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-6,6</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4089453888"/>
                  </a:ext>
                </a:extLst>
              </a:tr>
              <a:tr h="190503">
                <a:tc>
                  <a:txBody>
                    <a:bodyPr/>
                    <a:lstStyle/>
                    <a:p>
                      <a:pPr algn="l" fontAlgn="b"/>
                      <a:r>
                        <a:rPr lang="fi-FI" sz="1000" u="none" strike="noStrike" dirty="0" err="1">
                          <a:effectLst/>
                        </a:rPr>
                        <a:t>United_Arab_Emirates</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4143440740"/>
                  </a:ext>
                </a:extLst>
              </a:tr>
              <a:tr h="190503">
                <a:tc>
                  <a:txBody>
                    <a:bodyPr/>
                    <a:lstStyle/>
                    <a:p>
                      <a:pPr algn="l" fontAlgn="b"/>
                      <a:r>
                        <a:rPr lang="fi-FI" sz="1000" u="none" strike="noStrike" dirty="0" err="1">
                          <a:effectLst/>
                        </a:rPr>
                        <a:t>Bosnia_and_Herzegovina</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-6,5</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1592652176"/>
                  </a:ext>
                </a:extLst>
              </a:tr>
              <a:tr h="190503">
                <a:tc>
                  <a:txBody>
                    <a:bodyPr/>
                    <a:lstStyle/>
                    <a:p>
                      <a:pPr algn="l" fontAlgn="b"/>
                      <a:r>
                        <a:rPr lang="fi-FI" sz="1000" u="none" strike="noStrike" dirty="0" err="1">
                          <a:effectLst/>
                        </a:rPr>
                        <a:t>Czech_Republic</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-6,5</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3813639775"/>
                  </a:ext>
                </a:extLst>
              </a:tr>
              <a:tr h="190503">
                <a:tc>
                  <a:txBody>
                    <a:bodyPr/>
                    <a:lstStyle/>
                    <a:p>
                      <a:pPr algn="l" fontAlgn="b"/>
                      <a:r>
                        <a:rPr lang="fi-FI" sz="1000" u="none" strike="noStrike" dirty="0" err="1">
                          <a:effectLst/>
                        </a:rPr>
                        <a:t>São_Tomé_and_Príncipe</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-6,5</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119928674"/>
                  </a:ext>
                </a:extLst>
              </a:tr>
              <a:tr h="190503">
                <a:tc>
                  <a:txBody>
                    <a:bodyPr/>
                    <a:lstStyle/>
                    <a:p>
                      <a:pPr algn="l" fontAlgn="b"/>
                      <a:r>
                        <a:rPr lang="fi-FI" sz="1000" u="none" strike="noStrike" dirty="0" err="1">
                          <a:effectLst/>
                        </a:rPr>
                        <a:t>Cyprus</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-6,4</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1474590460"/>
                  </a:ext>
                </a:extLst>
              </a:tr>
              <a:tr h="190503">
                <a:tc>
                  <a:txBody>
                    <a:bodyPr/>
                    <a:lstStyle/>
                    <a:p>
                      <a:pPr algn="l" fontAlgn="b"/>
                      <a:r>
                        <a:rPr lang="fi-FI" sz="1000" u="none" strike="noStrike" dirty="0" err="1">
                          <a:effectLst/>
                        </a:rPr>
                        <a:t>Hungary</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-6,1</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876736203"/>
                  </a:ext>
                </a:extLst>
              </a:tr>
              <a:tr h="190503">
                <a:tc>
                  <a:txBody>
                    <a:bodyPr/>
                    <a:lstStyle/>
                    <a:p>
                      <a:pPr algn="l" fontAlgn="b"/>
                      <a:r>
                        <a:rPr lang="fi-FI" sz="1000" u="none" strike="noStrike" dirty="0" err="1">
                          <a:effectLst/>
                        </a:rPr>
                        <a:t>New_Zealand</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tc>
                  <a:txBody>
                    <a:bodyPr/>
                    <a:lstStyle/>
                    <a:p>
                      <a:pPr algn="l" fontAlgn="b"/>
                      <a:r>
                        <a:rPr lang="en-FI" sz="1000" u="none" strike="noStrike" dirty="0">
                          <a:effectLst/>
                        </a:rPr>
                        <a:t>-6,1</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extLst>
                  <a:ext uri="{0D108BD9-81ED-4DB2-BD59-A6C34878D82A}">
                    <a16:rowId xmlns:a16="http://schemas.microsoft.com/office/drawing/2014/main" val="1368292568"/>
                  </a:ext>
                </a:extLst>
              </a:tr>
              <a:tr h="190503">
                <a:tc>
                  <a:txBody>
                    <a:bodyPr/>
                    <a:lstStyle/>
                    <a:p>
                      <a:pPr algn="l" fontAlgn="b"/>
                      <a:r>
                        <a:rPr lang="fi-FI" sz="1000" u="none" strike="noStrike" dirty="0">
                          <a:effectLst/>
                        </a:rPr>
                        <a:t>Chile</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2613855448"/>
                  </a:ext>
                </a:extLst>
              </a:tr>
              <a:tr h="190503">
                <a:tc>
                  <a:txBody>
                    <a:bodyPr/>
                    <a:lstStyle/>
                    <a:p>
                      <a:pPr algn="l" fontAlgn="b"/>
                      <a:r>
                        <a:rPr lang="fi-FI" sz="1000" u="none" strike="noStrike" dirty="0" err="1">
                          <a:effectLst/>
                        </a:rPr>
                        <a:t>Dominican_Republic</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280158181"/>
                  </a:ext>
                </a:extLst>
              </a:tr>
              <a:tr h="190503">
                <a:tc>
                  <a:txBody>
                    <a:bodyPr/>
                    <a:lstStyle/>
                    <a:p>
                      <a:pPr algn="l" fontAlgn="b"/>
                      <a:r>
                        <a:rPr lang="fi-FI" sz="1000" u="none" strike="noStrike" dirty="0" err="1">
                          <a:effectLst/>
                        </a:rPr>
                        <a:t>Equatorial_Guinea</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2622764905"/>
                  </a:ext>
                </a:extLst>
              </a:tr>
              <a:tr h="190503">
                <a:tc>
                  <a:txBody>
                    <a:bodyPr/>
                    <a:lstStyle/>
                    <a:p>
                      <a:pPr algn="l" fontAlgn="b"/>
                      <a:r>
                        <a:rPr lang="fi-FI" sz="1000" u="none" strike="noStrike" dirty="0">
                          <a:effectLst/>
                        </a:rPr>
                        <a:t>Germany</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extLst>
                  <a:ext uri="{0D108BD9-81ED-4DB2-BD59-A6C34878D82A}">
                    <a16:rowId xmlns:a16="http://schemas.microsoft.com/office/drawing/2014/main" val="2400568812"/>
                  </a:ext>
                </a:extLst>
              </a:tr>
              <a:tr h="190503">
                <a:tc>
                  <a:txBody>
                    <a:bodyPr/>
                    <a:lstStyle/>
                    <a:p>
                      <a:pPr algn="l" fontAlgn="b"/>
                      <a:r>
                        <a:rPr lang="fi-FI" sz="1000" u="none" strike="noStrike" dirty="0">
                          <a:effectLst/>
                        </a:rPr>
                        <a:t>Latvia</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1046513545"/>
                  </a:ext>
                </a:extLst>
              </a:tr>
              <a:tr h="190503">
                <a:tc>
                  <a:txBody>
                    <a:bodyPr/>
                    <a:lstStyle/>
                    <a:p>
                      <a:pPr algn="l" fontAlgn="b"/>
                      <a:r>
                        <a:rPr lang="fi-FI" sz="1000" u="none" strike="noStrike" dirty="0" err="1">
                          <a:effectLst/>
                        </a:rPr>
                        <a:t>Malaysia</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2590684783"/>
                  </a:ext>
                </a:extLst>
              </a:tr>
              <a:tr h="190503">
                <a:tc>
                  <a:txBody>
                    <a:bodyPr/>
                    <a:lstStyle/>
                    <a:p>
                      <a:pPr algn="l" fontAlgn="b"/>
                      <a:r>
                        <a:rPr lang="fi-FI" sz="1000" u="none" strike="noStrike" dirty="0">
                          <a:effectLst/>
                        </a:rPr>
                        <a:t>Singapore</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3153462333"/>
                  </a:ext>
                </a:extLst>
              </a:tr>
              <a:tr h="190503">
                <a:tc>
                  <a:txBody>
                    <a:bodyPr/>
                    <a:lstStyle/>
                    <a:p>
                      <a:pPr algn="l" fontAlgn="b"/>
                      <a:r>
                        <a:rPr lang="fi-FI" sz="1000" u="none" strike="noStrike" dirty="0">
                          <a:effectLst/>
                        </a:rPr>
                        <a:t>Israel</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-5,9</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2545216911"/>
                  </a:ext>
                </a:extLst>
              </a:tr>
              <a:tr h="190503">
                <a:tc>
                  <a:txBody>
                    <a:bodyPr/>
                    <a:lstStyle/>
                    <a:p>
                      <a:pPr algn="l" fontAlgn="b"/>
                      <a:r>
                        <a:rPr lang="fi-FI" sz="1000" u="none" strike="noStrike" dirty="0">
                          <a:effectLst/>
                        </a:rPr>
                        <a:t>Namibia</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-5,9</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4251929365"/>
                  </a:ext>
                </a:extLst>
              </a:tr>
              <a:tr h="190503">
                <a:tc>
                  <a:txBody>
                    <a:bodyPr/>
                    <a:lstStyle/>
                    <a:p>
                      <a:pPr algn="l" fontAlgn="b"/>
                      <a:r>
                        <a:rPr lang="fi-FI" sz="1000" u="none" strike="noStrike" dirty="0">
                          <a:effectLst/>
                        </a:rPr>
                        <a:t>Brazil</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-5,8</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4051190376"/>
                  </a:ext>
                </a:extLst>
              </a:tr>
              <a:tr h="190503">
                <a:tc>
                  <a:txBody>
                    <a:bodyPr/>
                    <a:lstStyle/>
                    <a:p>
                      <a:pPr algn="l" fontAlgn="b"/>
                      <a:r>
                        <a:rPr lang="fi-FI" sz="1000" u="none" strike="noStrike" dirty="0">
                          <a:effectLst/>
                        </a:rPr>
                        <a:t>Luxembourg</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tc>
                  <a:txBody>
                    <a:bodyPr/>
                    <a:lstStyle/>
                    <a:p>
                      <a:pPr algn="l" fontAlgn="b"/>
                      <a:r>
                        <a:rPr lang="en-FI" sz="1000" u="none" strike="noStrike" dirty="0">
                          <a:effectLst/>
                        </a:rPr>
                        <a:t>-5,8</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extLst>
                  <a:ext uri="{0D108BD9-81ED-4DB2-BD59-A6C34878D82A}">
                    <a16:rowId xmlns:a16="http://schemas.microsoft.com/office/drawing/2014/main" val="4064036584"/>
                  </a:ext>
                </a:extLst>
              </a:tr>
              <a:tr h="190503">
                <a:tc>
                  <a:txBody>
                    <a:bodyPr/>
                    <a:lstStyle/>
                    <a:p>
                      <a:pPr algn="l" fontAlgn="b"/>
                      <a:r>
                        <a:rPr lang="fi-FI" sz="1000" u="none" strike="noStrike">
                          <a:effectLst/>
                        </a:rPr>
                        <a:t>Trinidad_and_Tobago</a:t>
                      </a:r>
                      <a:endParaRPr lang="fi-FI" sz="1000" b="0" i="0" u="none" strike="noStrike">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-5,6</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3903485942"/>
                  </a:ext>
                </a:extLst>
              </a:tr>
              <a:tr h="190503">
                <a:tc>
                  <a:txBody>
                    <a:bodyPr/>
                    <a:lstStyle/>
                    <a:p>
                      <a:pPr algn="l" fontAlgn="b"/>
                      <a:r>
                        <a:rPr lang="fi-FI" sz="1000" u="none" strike="noStrike">
                          <a:effectLst/>
                        </a:rPr>
                        <a:t>Algeria</a:t>
                      </a:r>
                      <a:endParaRPr lang="fi-FI" sz="1000" b="0" i="0" u="none" strike="noStrike">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-5,5</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72315112"/>
                  </a:ext>
                </a:extLst>
              </a:tr>
              <a:tr h="190503">
                <a:tc>
                  <a:txBody>
                    <a:bodyPr/>
                    <a:lstStyle/>
                    <a:p>
                      <a:pPr algn="l" fontAlgn="b"/>
                      <a:r>
                        <a:rPr lang="fi-FI" sz="1000" u="none" strike="noStrike">
                          <a:effectLst/>
                        </a:rPr>
                        <a:t>Costa_Rica</a:t>
                      </a:r>
                      <a:endParaRPr lang="fi-FI" sz="1000" b="0" i="0" u="none" strike="noStrike">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-5,5</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127613390"/>
                  </a:ext>
                </a:extLst>
              </a:tr>
            </a:tbl>
          </a:graphicData>
        </a:graphic>
      </p:graphicFrame>
    </p:spTree>
    <p:extLst>
      <p:ext uri="{BB962C8B-B14F-4D97-AF65-F5344CB8AC3E}">
        <p14:creationId xmlns:p14="http://schemas.microsoft.com/office/powerpoint/2010/main" val="92708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Does economic growth attract FDI</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Meta-regression analysis </a:t>
            </a:r>
            <a:r>
              <a:rPr lang="fi-FI"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Iamsiraroj and </a:t>
            </a:r>
            <a:r>
              <a:rPr lang="en-US" sz="2000" dirty="0" err="1">
                <a:latin typeface="Times New Roman" panose="02020603050405020304" pitchFamily="18" charset="0"/>
                <a:cs typeface="Times New Roman" panose="02020603050405020304" pitchFamily="18" charset="0"/>
              </a:rPr>
              <a:t>Doucouliagos</a:t>
            </a:r>
            <a:r>
              <a:rPr lang="en-US" sz="2000" dirty="0">
                <a:latin typeface="Times New Roman" panose="02020603050405020304" pitchFamily="18" charset="0"/>
                <a:cs typeface="Times New Roman" panose="02020603050405020304" pitchFamily="18" charset="0"/>
              </a:rPr>
              <a:t> </a:t>
            </a:r>
            <a:r>
              <a:rPr lang="fi-FI"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2015).</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946 estimates from 140 empirical studies: </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47 percent of the estimates are positive and statistically significant, </a:t>
            </a:r>
          </a:p>
          <a:p>
            <a:pPr marL="0" indent="0">
              <a:buNone/>
            </a:pPr>
            <a:r>
              <a:rPr lang="en-US" sz="2000" dirty="0">
                <a:latin typeface="Times New Roman" panose="02020603050405020304" pitchFamily="18" charset="0"/>
                <a:cs typeface="Times New Roman" panose="02020603050405020304" pitchFamily="18" charset="0"/>
              </a:rPr>
              <a:t>27 percent of the estimates are positive and statistically insignificant, </a:t>
            </a:r>
          </a:p>
          <a:p>
            <a:pPr marL="0" indent="0">
              <a:buNone/>
            </a:pPr>
            <a:r>
              <a:rPr lang="en-US" sz="2000" dirty="0">
                <a:latin typeface="Times New Roman" panose="02020603050405020304" pitchFamily="18" charset="0"/>
                <a:cs typeface="Times New Roman" panose="02020603050405020304" pitchFamily="18" charset="0"/>
              </a:rPr>
              <a:t>7 percent of the estimates are negative and statistically significant, </a:t>
            </a:r>
          </a:p>
          <a:p>
            <a:pPr marL="0" indent="0">
              <a:buNone/>
            </a:pPr>
            <a:r>
              <a:rPr lang="en-US" sz="2000" dirty="0">
                <a:latin typeface="Times New Roman" panose="02020603050405020304" pitchFamily="18" charset="0"/>
                <a:cs typeface="Times New Roman" panose="02020603050405020304" pitchFamily="18" charset="0"/>
              </a:rPr>
              <a:t>19 percent of the estimates are negative and statistically insignificant.</a:t>
            </a: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authors show that there is a robust positive correlation between growth and FDI.</a:t>
            </a:r>
          </a:p>
          <a:p>
            <a:pPr marL="0" indent="0">
              <a:buNone/>
            </a:pPr>
            <a:endParaRPr lang="fi-FI"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3460096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9015-0764-4B6D-A8B5-57EE3C586892}"/>
              </a:ext>
            </a:extLst>
          </p:cNvPr>
          <p:cNvSpPr>
            <a:spLocks noGrp="1"/>
          </p:cNvSpPr>
          <p:nvPr>
            <p:ph type="title"/>
          </p:nvPr>
        </p:nvSpPr>
        <p:spPr>
          <a:xfrm>
            <a:off x="838200" y="365125"/>
            <a:ext cx="10515600" cy="646929"/>
          </a:xfrm>
        </p:spPr>
        <p:txBody>
          <a:bodyPr>
            <a:noAutofit/>
          </a:bodyPr>
          <a:lstStyle/>
          <a:p>
            <a:r>
              <a:rPr lang="en-US" sz="3000" b="1" dirty="0">
                <a:effectLst>
                  <a:outerShdw blurRad="38100" dist="38100" dir="2700000" algn="tl">
                    <a:srgbClr val="000000">
                      <a:alpha val="43137"/>
                    </a:srgbClr>
                  </a:outerShdw>
                </a:effectLst>
              </a:rPr>
              <a:t>Countries with relatively low negative or even positive growth in COVID year</a:t>
            </a:r>
            <a:endParaRPr lang="LID4096" sz="3000" b="1"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66D98F71-D2A9-422A-AEB2-92D05AE41F2B}"/>
              </a:ext>
            </a:extLst>
          </p:cNvPr>
          <p:cNvGraphicFramePr>
            <a:graphicFrameLocks noGrp="1"/>
          </p:cNvGraphicFramePr>
          <p:nvPr>
            <p:ph idx="1"/>
          </p:nvPr>
        </p:nvGraphicFramePr>
        <p:xfrm>
          <a:off x="448489" y="1079810"/>
          <a:ext cx="2507339" cy="5347620"/>
        </p:xfrm>
        <a:graphic>
          <a:graphicData uri="http://schemas.openxmlformats.org/drawingml/2006/table">
            <a:tbl>
              <a:tblPr>
                <a:tableStyleId>{5C22544A-7EE6-4342-B048-85BDC9FD1C3A}</a:tableStyleId>
              </a:tblPr>
              <a:tblGrid>
                <a:gridCol w="1870555">
                  <a:extLst>
                    <a:ext uri="{9D8B030D-6E8A-4147-A177-3AD203B41FA5}">
                      <a16:colId xmlns:a16="http://schemas.microsoft.com/office/drawing/2014/main" val="2398137989"/>
                    </a:ext>
                  </a:extLst>
                </a:gridCol>
                <a:gridCol w="636784">
                  <a:extLst>
                    <a:ext uri="{9D8B030D-6E8A-4147-A177-3AD203B41FA5}">
                      <a16:colId xmlns:a16="http://schemas.microsoft.com/office/drawing/2014/main" val="2255019216"/>
                    </a:ext>
                  </a:extLst>
                </a:gridCol>
              </a:tblGrid>
              <a:tr h="178254">
                <a:tc>
                  <a:txBody>
                    <a:bodyPr/>
                    <a:lstStyle/>
                    <a:p>
                      <a:pPr algn="l" fontAlgn="b"/>
                      <a:r>
                        <a:rPr lang="fi-FI" sz="1000" u="none" strike="noStrike" dirty="0">
                          <a:effectLst/>
                        </a:rPr>
                        <a:t>Nicaragua</a:t>
                      </a:r>
                      <a:endParaRPr lang="fi-FI" sz="1000" b="0" i="0" u="none" strike="noStrike" dirty="0">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892409524"/>
                  </a:ext>
                </a:extLst>
              </a:tr>
              <a:tr h="178254">
                <a:tc>
                  <a:txBody>
                    <a:bodyPr/>
                    <a:lstStyle/>
                    <a:p>
                      <a:pPr algn="l" fontAlgn="b"/>
                      <a:r>
                        <a:rPr lang="fi-FI" sz="1000" u="none" strike="noStrike" dirty="0" err="1">
                          <a:effectLst/>
                        </a:rPr>
                        <a:t>Netherlands</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-5,4</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858700073"/>
                  </a:ext>
                </a:extLst>
              </a:tr>
              <a:tr h="178254">
                <a:tc>
                  <a:txBody>
                    <a:bodyPr/>
                    <a:lstStyle/>
                    <a:p>
                      <a:pPr algn="l" fontAlgn="b"/>
                      <a:r>
                        <a:rPr lang="fi-FI" sz="1000" u="none" strike="noStrike" dirty="0" err="1">
                          <a:effectLst/>
                        </a:rPr>
                        <a:t>North_Macedonia</a:t>
                      </a:r>
                      <a:endParaRPr lang="fi-FI" sz="1000" b="0" i="0" u="none" strike="noStrike" dirty="0">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-5,4</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4291589"/>
                  </a:ext>
                </a:extLst>
              </a:tr>
              <a:tr h="178254">
                <a:tc>
                  <a:txBody>
                    <a:bodyPr/>
                    <a:lstStyle/>
                    <a:p>
                      <a:pPr algn="l" fontAlgn="b"/>
                      <a:r>
                        <a:rPr lang="fi-FI" sz="1000" u="none" strike="noStrike">
                          <a:effectLst/>
                        </a:rPr>
                        <a:t>Saudi_Arabia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-5,4</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610535576"/>
                  </a:ext>
                </a:extLst>
              </a:tr>
              <a:tr h="178254">
                <a:tc>
                  <a:txBody>
                    <a:bodyPr/>
                    <a:lstStyle/>
                    <a:p>
                      <a:pPr algn="l" fontAlgn="b"/>
                      <a:r>
                        <a:rPr lang="fi-FI" sz="1000" u="none" strike="noStrike" dirty="0">
                          <a:effectLst/>
                        </a:rPr>
                        <a:t>Japan</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-5,3</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1694470182"/>
                  </a:ext>
                </a:extLst>
              </a:tr>
              <a:tr h="178254">
                <a:tc>
                  <a:txBody>
                    <a:bodyPr/>
                    <a:lstStyle/>
                    <a:p>
                      <a:pPr algn="l" fontAlgn="b"/>
                      <a:r>
                        <a:rPr lang="fi-FI" sz="1000" u="none" strike="noStrike" dirty="0" err="1">
                          <a:effectLst/>
                        </a:rPr>
                        <a:t>Switzerland</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-5,3</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474675859"/>
                  </a:ext>
                </a:extLst>
              </a:tr>
              <a:tr h="178254">
                <a:tc>
                  <a:txBody>
                    <a:bodyPr/>
                    <a:lstStyle/>
                    <a:p>
                      <a:pPr algn="l" fontAlgn="b"/>
                      <a:r>
                        <a:rPr lang="fi-FI" sz="1000" u="none" strike="noStrike" dirty="0">
                          <a:effectLst/>
                        </a:rPr>
                        <a:t>Estonia</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tc>
                  <a:txBody>
                    <a:bodyPr/>
                    <a:lstStyle/>
                    <a:p>
                      <a:pPr algn="l" fontAlgn="b"/>
                      <a:r>
                        <a:rPr lang="en-FI" sz="1000" u="none" strike="noStrike" dirty="0">
                          <a:effectLst/>
                        </a:rPr>
                        <a:t>-5,2</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extLst>
                  <a:ext uri="{0D108BD9-81ED-4DB2-BD59-A6C34878D82A}">
                    <a16:rowId xmlns:a16="http://schemas.microsoft.com/office/drawing/2014/main" val="2916240660"/>
                  </a:ext>
                </a:extLst>
              </a:tr>
              <a:tr h="178254">
                <a:tc>
                  <a:txBody>
                    <a:bodyPr/>
                    <a:lstStyle/>
                    <a:p>
                      <a:pPr algn="l" fontAlgn="b"/>
                      <a:r>
                        <a:rPr lang="fi-FI" sz="1000" u="none" strike="noStrike">
                          <a:effectLst/>
                        </a:rPr>
                        <a:t>Afghanistan</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524142021"/>
                  </a:ext>
                </a:extLst>
              </a:tr>
              <a:tr h="178254">
                <a:tc>
                  <a:txBody>
                    <a:bodyPr/>
                    <a:lstStyle/>
                    <a:p>
                      <a:pPr algn="l" fontAlgn="b"/>
                      <a:r>
                        <a:rPr lang="fi-FI" sz="1000" u="none" strike="noStrike">
                          <a:effectLst/>
                        </a:rPr>
                        <a:t>Georgia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558136182"/>
                  </a:ext>
                </a:extLst>
              </a:tr>
              <a:tr h="178254">
                <a:tc>
                  <a:txBody>
                    <a:bodyPr/>
                    <a:lstStyle/>
                    <a:p>
                      <a:pPr algn="l" fontAlgn="b"/>
                      <a:r>
                        <a:rPr lang="fi-FI" sz="1000" u="none" strike="noStrike">
                          <a:effectLst/>
                        </a:rPr>
                        <a:t>Iran</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894590310"/>
                  </a:ext>
                </a:extLst>
              </a:tr>
              <a:tr h="178254">
                <a:tc>
                  <a:txBody>
                    <a:bodyPr/>
                    <a:lstStyle/>
                    <a:p>
                      <a:pPr algn="l" fontAlgn="b"/>
                      <a:r>
                        <a:rPr lang="fi-FI" sz="1000" u="none" strike="noStrike">
                          <a:effectLst/>
                        </a:rPr>
                        <a:t>Jordan</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620355040"/>
                  </a:ext>
                </a:extLst>
              </a:tr>
              <a:tr h="178254">
                <a:tc>
                  <a:txBody>
                    <a:bodyPr/>
                    <a:lstStyle/>
                    <a:p>
                      <a:pPr algn="l" fontAlgn="b"/>
                      <a:r>
                        <a:rPr lang="fi-FI" sz="1000" u="none" strike="noStrike">
                          <a:effectLst/>
                        </a:rPr>
                        <a:t>Samoa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323106166"/>
                  </a:ext>
                </a:extLst>
              </a:tr>
              <a:tr h="178254">
                <a:tc>
                  <a:txBody>
                    <a:bodyPr/>
                    <a:lstStyle/>
                    <a:p>
                      <a:pPr algn="l" fontAlgn="b"/>
                      <a:r>
                        <a:rPr lang="fi-FI" sz="1000" u="none" strike="noStrike">
                          <a:effectLst/>
                        </a:rPr>
                        <a:t>Solomon_Islands</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085786697"/>
                  </a:ext>
                </a:extLst>
              </a:tr>
              <a:tr h="178254">
                <a:tc>
                  <a:txBody>
                    <a:bodyPr/>
                    <a:lstStyle/>
                    <a:p>
                      <a:pPr algn="l" fontAlgn="b"/>
                      <a:r>
                        <a:rPr lang="fi-FI" sz="1000" u="none" strike="noStrike" dirty="0" err="1">
                          <a:effectLst/>
                        </a:rPr>
                        <a:t>Turkey</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tc>
                  <a:txBody>
                    <a:bodyPr/>
                    <a:lstStyle/>
                    <a:p>
                      <a:pPr algn="l" fontAlgn="b"/>
                      <a:r>
                        <a:rPr lang="en-FI" sz="1000" u="none" strike="noStrike" dirty="0">
                          <a:effectLst/>
                        </a:rPr>
                        <a:t>-5</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extLst>
                  <a:ext uri="{0D108BD9-81ED-4DB2-BD59-A6C34878D82A}">
                    <a16:rowId xmlns:a16="http://schemas.microsoft.com/office/drawing/2014/main" val="2483582900"/>
                  </a:ext>
                </a:extLst>
              </a:tr>
              <a:tr h="178254">
                <a:tc>
                  <a:txBody>
                    <a:bodyPr/>
                    <a:lstStyle/>
                    <a:p>
                      <a:pPr algn="l" fontAlgn="b"/>
                      <a:r>
                        <a:rPr lang="fi-FI" sz="1000" u="none" strike="noStrike">
                          <a:effectLst/>
                        </a:rPr>
                        <a:t>Yemen</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834443980"/>
                  </a:ext>
                </a:extLst>
              </a:tr>
              <a:tr h="178254">
                <a:tc>
                  <a:txBody>
                    <a:bodyPr/>
                    <a:lstStyle/>
                    <a:p>
                      <a:pPr algn="l" fontAlgn="b"/>
                      <a:r>
                        <a:rPr lang="fi-FI" sz="1000" u="none" strike="noStrike">
                          <a:effectLst/>
                        </a:rPr>
                        <a:t>Bahrain</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-4,9</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245175652"/>
                  </a:ext>
                </a:extLst>
              </a:tr>
              <a:tr h="178254">
                <a:tc>
                  <a:txBody>
                    <a:bodyPr/>
                    <a:lstStyle/>
                    <a:p>
                      <a:pPr algn="l" fontAlgn="b"/>
                      <a:r>
                        <a:rPr lang="fi-FI" sz="1000" u="none" strike="noStrike">
                          <a:effectLst/>
                        </a:rPr>
                        <a:t>Lesotho</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-4,8</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960328067"/>
                  </a:ext>
                </a:extLst>
              </a:tr>
              <a:tr h="178254">
                <a:tc>
                  <a:txBody>
                    <a:bodyPr/>
                    <a:lstStyle/>
                    <a:p>
                      <a:pPr algn="l" fontAlgn="b"/>
                      <a:r>
                        <a:rPr lang="fi-FI" sz="1000" u="none" strike="noStrike">
                          <a:effectLst/>
                        </a:rPr>
                        <a:t>Romania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-4,8</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1132225567"/>
                  </a:ext>
                </a:extLst>
              </a:tr>
              <a:tr h="178254">
                <a:tc>
                  <a:txBody>
                    <a:bodyPr/>
                    <a:lstStyle/>
                    <a:p>
                      <a:pPr algn="l" fontAlgn="b"/>
                      <a:r>
                        <a:rPr lang="fi-FI" sz="1000" u="none" strike="noStrike">
                          <a:effectLst/>
                        </a:rPr>
                        <a:t>Zambia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-4,8</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4102589049"/>
                  </a:ext>
                </a:extLst>
              </a:tr>
              <a:tr h="178254">
                <a:tc>
                  <a:txBody>
                    <a:bodyPr/>
                    <a:lstStyle/>
                    <a:p>
                      <a:pPr algn="l" fontAlgn="b"/>
                      <a:r>
                        <a:rPr lang="fi-FI" sz="1000" u="none" strike="noStrike" dirty="0" err="1">
                          <a:effectLst/>
                        </a:rPr>
                        <a:t>Sweden</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-4,7</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3362765770"/>
                  </a:ext>
                </a:extLst>
              </a:tr>
              <a:tr h="178254">
                <a:tc>
                  <a:txBody>
                    <a:bodyPr/>
                    <a:lstStyle/>
                    <a:p>
                      <a:pPr algn="l" fontAlgn="b"/>
                      <a:r>
                        <a:rPr lang="fi-FI" sz="1000" u="none" strike="noStrike">
                          <a:effectLst/>
                        </a:rPr>
                        <a:t>Sri_Lanka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-4,6</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1531068621"/>
                  </a:ext>
                </a:extLst>
              </a:tr>
              <a:tr h="178254">
                <a:tc>
                  <a:txBody>
                    <a:bodyPr/>
                    <a:lstStyle/>
                    <a:p>
                      <a:pPr algn="l" fontAlgn="b"/>
                      <a:r>
                        <a:rPr lang="fi-FI" sz="1000" u="none" strike="noStrike">
                          <a:effectLst/>
                        </a:rPr>
                        <a:t>Armenia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378458024"/>
                  </a:ext>
                </a:extLst>
              </a:tr>
              <a:tr h="178254">
                <a:tc>
                  <a:txBody>
                    <a:bodyPr/>
                    <a:lstStyle/>
                    <a:p>
                      <a:pPr algn="l" fontAlgn="b"/>
                      <a:r>
                        <a:rPr lang="fi-FI" sz="1000" u="none" strike="noStrike" dirty="0" err="1">
                          <a:effectLst/>
                        </a:rPr>
                        <a:t>Denmark</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-4,5</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1455172934"/>
                  </a:ext>
                </a:extLst>
              </a:tr>
              <a:tr h="178254">
                <a:tc>
                  <a:txBody>
                    <a:bodyPr/>
                    <a:lstStyle/>
                    <a:p>
                      <a:pPr algn="l" fontAlgn="b"/>
                      <a:r>
                        <a:rPr lang="fi-FI" sz="1000" u="none" strike="noStrike">
                          <a:effectLst/>
                        </a:rPr>
                        <a:t>Marshall_Islands</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1490741893"/>
                  </a:ext>
                </a:extLst>
              </a:tr>
              <a:tr h="178254">
                <a:tc>
                  <a:txBody>
                    <a:bodyPr/>
                    <a:lstStyle/>
                    <a:p>
                      <a:pPr algn="l" fontAlgn="b"/>
                      <a:r>
                        <a:rPr lang="fi-FI" sz="1000" u="none" strike="noStrike">
                          <a:effectLst/>
                        </a:rPr>
                        <a:t>Moldova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767960924"/>
                  </a:ext>
                </a:extLst>
              </a:tr>
              <a:tr h="178254">
                <a:tc>
                  <a:txBody>
                    <a:bodyPr/>
                    <a:lstStyle/>
                    <a:p>
                      <a:pPr algn="l" fontAlgn="b"/>
                      <a:r>
                        <a:rPr lang="fi-FI" sz="1000" u="none" strike="noStrike" dirty="0">
                          <a:effectLst/>
                        </a:rPr>
                        <a:t>Qatar</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tc>
                  <a:txBody>
                    <a:bodyPr/>
                    <a:lstStyle/>
                    <a:p>
                      <a:pPr algn="l" fontAlgn="b"/>
                      <a:r>
                        <a:rPr lang="en-FI" sz="1000" u="none" strike="noStrike">
                          <a:effectLst/>
                        </a:rPr>
                        <a:t>-4,5</a:t>
                      </a:r>
                      <a:endParaRPr lang="en-FI" sz="1000" b="0" i="0" u="none" strike="noStrike">
                        <a:solidFill>
                          <a:srgbClr val="000000"/>
                        </a:solidFill>
                        <a:effectLst/>
                        <a:latin typeface="Calibri" panose="020F0502020204030204" pitchFamily="34" charset="0"/>
                      </a:endParaRPr>
                    </a:p>
                  </a:txBody>
                  <a:tcPr marL="6976" marR="6976" marT="6976" marB="0" anchor="b">
                    <a:solidFill>
                      <a:srgbClr val="FFC000"/>
                    </a:solidFill>
                  </a:tcPr>
                </a:tc>
                <a:extLst>
                  <a:ext uri="{0D108BD9-81ED-4DB2-BD59-A6C34878D82A}">
                    <a16:rowId xmlns:a16="http://schemas.microsoft.com/office/drawing/2014/main" val="2492914816"/>
                  </a:ext>
                </a:extLst>
              </a:tr>
              <a:tr h="178254">
                <a:tc>
                  <a:txBody>
                    <a:bodyPr/>
                    <a:lstStyle/>
                    <a:p>
                      <a:pPr algn="l" fontAlgn="b"/>
                      <a:r>
                        <a:rPr lang="fi-FI" sz="1000" u="none" strike="noStrike" dirty="0">
                          <a:effectLst/>
                        </a:rPr>
                        <a:t>Uruguay</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tc>
                  <a:txBody>
                    <a:bodyPr/>
                    <a:lstStyle/>
                    <a:p>
                      <a:pPr algn="l" fontAlgn="b"/>
                      <a:r>
                        <a:rPr lang="en-FI" sz="1000" u="none" strike="noStrike" dirty="0">
                          <a:effectLst/>
                        </a:rPr>
                        <a:t>-4,5</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extLst>
                  <a:ext uri="{0D108BD9-81ED-4DB2-BD59-A6C34878D82A}">
                    <a16:rowId xmlns:a16="http://schemas.microsoft.com/office/drawing/2014/main" val="740285311"/>
                  </a:ext>
                </a:extLst>
              </a:tr>
              <a:tr h="178254">
                <a:tc>
                  <a:txBody>
                    <a:bodyPr/>
                    <a:lstStyle/>
                    <a:p>
                      <a:pPr algn="l" fontAlgn="b"/>
                      <a:r>
                        <a:rPr lang="fi-FI" sz="1000" u="none" strike="noStrike" dirty="0">
                          <a:effectLst/>
                        </a:rPr>
                        <a:t>Nigeria</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tc>
                  <a:txBody>
                    <a:bodyPr/>
                    <a:lstStyle/>
                    <a:p>
                      <a:pPr algn="l" fontAlgn="b"/>
                      <a:r>
                        <a:rPr lang="en-FI" sz="1000" u="none" strike="noStrike" dirty="0">
                          <a:effectLst/>
                        </a:rPr>
                        <a:t>-4,3</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extLst>
                  <a:ext uri="{0D108BD9-81ED-4DB2-BD59-A6C34878D82A}">
                    <a16:rowId xmlns:a16="http://schemas.microsoft.com/office/drawing/2014/main" val="422229275"/>
                  </a:ext>
                </a:extLst>
              </a:tr>
              <a:tr h="178254">
                <a:tc>
                  <a:txBody>
                    <a:bodyPr/>
                    <a:lstStyle/>
                    <a:p>
                      <a:pPr algn="l" fontAlgn="b"/>
                      <a:r>
                        <a:rPr lang="fi-FI" sz="1000" u="none" strike="noStrike" dirty="0" err="1">
                          <a:effectLst/>
                        </a:rPr>
                        <a:t>United_States</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a:effectLst/>
                        </a:rPr>
                        <a:t>-4,3</a:t>
                      </a:r>
                      <a:endParaRPr lang="en-FI" sz="1000" b="0" i="0" u="none" strike="noStrike">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2102831094"/>
                  </a:ext>
                </a:extLst>
              </a:tr>
              <a:tr h="178254">
                <a:tc>
                  <a:txBody>
                    <a:bodyPr/>
                    <a:lstStyle/>
                    <a:p>
                      <a:pPr algn="l" fontAlgn="b"/>
                      <a:r>
                        <a:rPr lang="fi-FI" sz="1000" u="none" strike="noStrike" dirty="0">
                          <a:effectLst/>
                        </a:rPr>
                        <a:t>Australia</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-4,2</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3055929721"/>
                  </a:ext>
                </a:extLst>
              </a:tr>
            </a:tbl>
          </a:graphicData>
        </a:graphic>
      </p:graphicFrame>
      <p:graphicFrame>
        <p:nvGraphicFramePr>
          <p:cNvPr id="5" name="Table 4">
            <a:extLst>
              <a:ext uri="{FF2B5EF4-FFF2-40B4-BE49-F238E27FC236}">
                <a16:creationId xmlns:a16="http://schemas.microsoft.com/office/drawing/2014/main" id="{DD9FAD69-CA7A-41CE-805D-1E4513309597}"/>
              </a:ext>
            </a:extLst>
          </p:cNvPr>
          <p:cNvGraphicFramePr>
            <a:graphicFrameLocks noGrp="1"/>
          </p:cNvGraphicFramePr>
          <p:nvPr/>
        </p:nvGraphicFramePr>
        <p:xfrm>
          <a:off x="3471169" y="1079810"/>
          <a:ext cx="2244391" cy="5347620"/>
        </p:xfrm>
        <a:graphic>
          <a:graphicData uri="http://schemas.openxmlformats.org/drawingml/2006/table">
            <a:tbl>
              <a:tblPr>
                <a:tableStyleId>{5C22544A-7EE6-4342-B048-85BDC9FD1C3A}</a:tableStyleId>
              </a:tblPr>
              <a:tblGrid>
                <a:gridCol w="1674387">
                  <a:extLst>
                    <a:ext uri="{9D8B030D-6E8A-4147-A177-3AD203B41FA5}">
                      <a16:colId xmlns:a16="http://schemas.microsoft.com/office/drawing/2014/main" val="2704612202"/>
                    </a:ext>
                  </a:extLst>
                </a:gridCol>
                <a:gridCol w="570004">
                  <a:extLst>
                    <a:ext uri="{9D8B030D-6E8A-4147-A177-3AD203B41FA5}">
                      <a16:colId xmlns:a16="http://schemas.microsoft.com/office/drawing/2014/main" val="1167947739"/>
                    </a:ext>
                  </a:extLst>
                </a:gridCol>
              </a:tblGrid>
              <a:tr h="178254">
                <a:tc>
                  <a:txBody>
                    <a:bodyPr/>
                    <a:lstStyle/>
                    <a:p>
                      <a:pPr algn="l" fontAlgn="b"/>
                      <a:r>
                        <a:rPr lang="fi-FI" sz="900" u="none" strike="noStrike" dirty="0" err="1">
                          <a:effectLst/>
                        </a:rPr>
                        <a:t>Russian_Federation</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-4,1</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2655334035"/>
                  </a:ext>
                </a:extLst>
              </a:tr>
              <a:tr h="178254">
                <a:tc>
                  <a:txBody>
                    <a:bodyPr/>
                    <a:lstStyle/>
                    <a:p>
                      <a:pPr algn="l" fontAlgn="b"/>
                      <a:r>
                        <a:rPr lang="fi-FI" sz="900" u="none" strike="noStrike" dirty="0">
                          <a:effectLst/>
                        </a:rPr>
                        <a:t>Angola</a:t>
                      </a:r>
                      <a:endParaRPr lang="fi-FI" sz="9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-4</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315618158"/>
                  </a:ext>
                </a:extLst>
              </a:tr>
              <a:tr h="178254">
                <a:tc>
                  <a:txBody>
                    <a:bodyPr/>
                    <a:lstStyle/>
                    <a:p>
                      <a:pPr algn="l" fontAlgn="b"/>
                      <a:r>
                        <a:rPr lang="fi-FI" sz="900" u="none" strike="noStrike">
                          <a:effectLst/>
                        </a:rPr>
                        <a:t>Azerbaijan</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-4</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609895180"/>
                  </a:ext>
                </a:extLst>
              </a:tr>
              <a:tr h="178254">
                <a:tc>
                  <a:txBody>
                    <a:bodyPr/>
                    <a:lstStyle/>
                    <a:p>
                      <a:pPr algn="l" fontAlgn="b"/>
                      <a:r>
                        <a:rPr lang="fi-FI" sz="900" u="none" strike="noStrike" dirty="0">
                          <a:effectLst/>
                        </a:rPr>
                        <a:t>Bulgaria</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-4</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2811946026"/>
                  </a:ext>
                </a:extLst>
              </a:tr>
              <a:tr h="178254">
                <a:tc>
                  <a:txBody>
                    <a:bodyPr/>
                    <a:lstStyle/>
                    <a:p>
                      <a:pPr algn="l" fontAlgn="b"/>
                      <a:r>
                        <a:rPr lang="fi-FI" sz="900" u="none" strike="noStrike" dirty="0">
                          <a:effectLst/>
                        </a:rPr>
                        <a:t>Finland</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900" u="none" strike="noStrike" dirty="0">
                          <a:effectLst/>
                        </a:rPr>
                        <a:t>-4</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1771338671"/>
                  </a:ext>
                </a:extLst>
              </a:tr>
              <a:tr h="178254">
                <a:tc>
                  <a:txBody>
                    <a:bodyPr/>
                    <a:lstStyle/>
                    <a:p>
                      <a:pPr algn="l" fontAlgn="b"/>
                      <a:r>
                        <a:rPr lang="fi-FI" sz="900" u="none" strike="noStrike">
                          <a:effectLst/>
                        </a:rPr>
                        <a:t>Haiti</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-4</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681965396"/>
                  </a:ext>
                </a:extLst>
              </a:tr>
              <a:tr h="178254">
                <a:tc>
                  <a:txBody>
                    <a:bodyPr/>
                    <a:lstStyle/>
                    <a:p>
                      <a:pPr algn="l" fontAlgn="b"/>
                      <a:r>
                        <a:rPr lang="fi-FI" sz="900" u="none" strike="noStrike">
                          <a:effectLst/>
                        </a:rPr>
                        <a:t>Paraguay</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-4</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37899335"/>
                  </a:ext>
                </a:extLst>
              </a:tr>
              <a:tr h="178254">
                <a:tc>
                  <a:txBody>
                    <a:bodyPr/>
                    <a:lstStyle/>
                    <a:p>
                      <a:pPr algn="l" fontAlgn="b"/>
                      <a:r>
                        <a:rPr lang="fi-FI" sz="900" u="none" strike="noStrike">
                          <a:effectLst/>
                        </a:rPr>
                        <a:t>Micronesia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-3,8</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25933961"/>
                  </a:ext>
                </a:extLst>
              </a:tr>
              <a:tr h="178254">
                <a:tc>
                  <a:txBody>
                    <a:bodyPr/>
                    <a:lstStyle/>
                    <a:p>
                      <a:pPr algn="l" fontAlgn="b"/>
                      <a:r>
                        <a:rPr lang="fi-FI" sz="900" u="none" strike="noStrike" dirty="0" err="1">
                          <a:effectLst/>
                        </a:rPr>
                        <a:t>Poland</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-3,6</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893265700"/>
                  </a:ext>
                </a:extLst>
              </a:tr>
              <a:tr h="178254">
                <a:tc>
                  <a:txBody>
                    <a:bodyPr/>
                    <a:lstStyle/>
                    <a:p>
                      <a:pPr algn="l" fontAlgn="b"/>
                      <a:r>
                        <a:rPr lang="fi-FI" sz="900" u="none" strike="noStrike" dirty="0">
                          <a:effectLst/>
                        </a:rPr>
                        <a:t>Eswatini</a:t>
                      </a:r>
                      <a:endParaRPr lang="fi-FI" sz="9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-3,5</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476305344"/>
                  </a:ext>
                </a:extLst>
              </a:tr>
              <a:tr h="178254">
                <a:tc>
                  <a:txBody>
                    <a:bodyPr/>
                    <a:lstStyle/>
                    <a:p>
                      <a:pPr algn="l" fontAlgn="b"/>
                      <a:r>
                        <a:rPr lang="fi-FI" sz="900" u="none" strike="noStrike">
                          <a:effectLst/>
                        </a:rPr>
                        <a:t>Papua_New_Guinea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-3,3</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174504322"/>
                  </a:ext>
                </a:extLst>
              </a:tr>
              <a:tr h="178254">
                <a:tc>
                  <a:txBody>
                    <a:bodyPr/>
                    <a:lstStyle/>
                    <a:p>
                      <a:pPr algn="l" fontAlgn="b"/>
                      <a:r>
                        <a:rPr lang="fi-FI" sz="900" u="none" strike="noStrike">
                          <a:effectLst/>
                        </a:rPr>
                        <a:t>Burundi</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139512142"/>
                  </a:ext>
                </a:extLst>
              </a:tr>
              <a:tr h="178254">
                <a:tc>
                  <a:txBody>
                    <a:bodyPr/>
                    <a:lstStyle/>
                    <a:p>
                      <a:pPr algn="l" fontAlgn="b"/>
                      <a:r>
                        <a:rPr lang="fi-FI" sz="900" u="none" strike="noStrike">
                          <a:effectLst/>
                        </a:rPr>
                        <a:t>Madagascar</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420843152"/>
                  </a:ext>
                </a:extLst>
              </a:tr>
              <a:tr h="178254">
                <a:tc>
                  <a:txBody>
                    <a:bodyPr/>
                    <a:lstStyle/>
                    <a:p>
                      <a:pPr algn="l" fontAlgn="b"/>
                      <a:r>
                        <a:rPr lang="fi-FI" sz="900" u="none" strike="noStrike">
                          <a:effectLst/>
                        </a:rPr>
                        <a:t>Mauritania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523536286"/>
                  </a:ext>
                </a:extLst>
              </a:tr>
              <a:tr h="178254">
                <a:tc>
                  <a:txBody>
                    <a:bodyPr/>
                    <a:lstStyle/>
                    <a:p>
                      <a:pPr algn="l" fontAlgn="b"/>
                      <a:r>
                        <a:rPr lang="fi-FI" sz="900" u="none" strike="noStrike">
                          <a:effectLst/>
                        </a:rPr>
                        <a:t>Sierra_Leone</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-3,1</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365360461"/>
                  </a:ext>
                </a:extLst>
              </a:tr>
              <a:tr h="178254">
                <a:tc>
                  <a:txBody>
                    <a:bodyPr/>
                    <a:lstStyle/>
                    <a:p>
                      <a:pPr algn="l" fontAlgn="b"/>
                      <a:r>
                        <a:rPr lang="fi-FI" sz="900" u="none" strike="noStrike">
                          <a:effectLst/>
                        </a:rPr>
                        <a:t>Belarus</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411310555"/>
                  </a:ext>
                </a:extLst>
              </a:tr>
              <a:tr h="178254">
                <a:tc>
                  <a:txBody>
                    <a:bodyPr/>
                    <a:lstStyle/>
                    <a:p>
                      <a:pPr algn="l" fontAlgn="b"/>
                      <a:r>
                        <a:rPr lang="fi-FI" sz="900" u="none" strike="noStrike" dirty="0" err="1">
                          <a:effectLst/>
                        </a:rPr>
                        <a:t>Ireland</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900" u="none" strike="noStrike" dirty="0">
                          <a:effectLst/>
                        </a:rPr>
                        <a:t>-3</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3054726023"/>
                  </a:ext>
                </a:extLst>
              </a:tr>
              <a:tr h="178254">
                <a:tc>
                  <a:txBody>
                    <a:bodyPr/>
                    <a:lstStyle/>
                    <a:p>
                      <a:pPr algn="l" fontAlgn="b"/>
                      <a:r>
                        <a:rPr lang="fi-FI" sz="900" u="none" strike="noStrike" dirty="0">
                          <a:effectLst/>
                        </a:rPr>
                        <a:t>Liberia</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-3</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588468958"/>
                  </a:ext>
                </a:extLst>
              </a:tr>
              <a:tr h="178254">
                <a:tc>
                  <a:txBody>
                    <a:bodyPr/>
                    <a:lstStyle/>
                    <a:p>
                      <a:pPr algn="l" fontAlgn="b"/>
                      <a:r>
                        <a:rPr lang="fi-FI" sz="900" u="none" strike="noStrike">
                          <a:effectLst/>
                        </a:rPr>
                        <a:t>Guinea-Bissau</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-2,9</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318328871"/>
                  </a:ext>
                </a:extLst>
              </a:tr>
              <a:tr h="178254">
                <a:tc>
                  <a:txBody>
                    <a:bodyPr/>
                    <a:lstStyle/>
                    <a:p>
                      <a:pPr algn="l" fontAlgn="b"/>
                      <a:r>
                        <a:rPr lang="fi-FI" sz="900" u="none" strike="noStrike">
                          <a:effectLst/>
                        </a:rPr>
                        <a:t>Cambodia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-2,8</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985176908"/>
                  </a:ext>
                </a:extLst>
              </a:tr>
              <a:tr h="178254">
                <a:tc>
                  <a:txBody>
                    <a:bodyPr/>
                    <a:lstStyle/>
                    <a:p>
                      <a:pPr algn="l" fontAlgn="b"/>
                      <a:r>
                        <a:rPr lang="fi-FI" sz="900" u="none" strike="noStrike">
                          <a:effectLst/>
                        </a:rPr>
                        <a:t>Cameroon</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-2,8</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959753217"/>
                  </a:ext>
                </a:extLst>
              </a:tr>
              <a:tr h="178254">
                <a:tc>
                  <a:txBody>
                    <a:bodyPr/>
                    <a:lstStyle/>
                    <a:p>
                      <a:pPr algn="l" fontAlgn="b"/>
                      <a:r>
                        <a:rPr lang="fi-FI" sz="900" u="none" strike="noStrike" dirty="0" err="1">
                          <a:effectLst/>
                        </a:rPr>
                        <a:t>Norway</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900" u="none" strike="noStrike" dirty="0">
                          <a:effectLst/>
                        </a:rPr>
                        <a:t>-2,8</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1275788235"/>
                  </a:ext>
                </a:extLst>
              </a:tr>
              <a:tr h="178254">
                <a:tc>
                  <a:txBody>
                    <a:bodyPr/>
                    <a:lstStyle/>
                    <a:p>
                      <a:pPr algn="l" fontAlgn="b"/>
                      <a:r>
                        <a:rPr lang="fi-FI" sz="900" u="none" strike="noStrike">
                          <a:effectLst/>
                        </a:rPr>
                        <a:t>Gabon</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-2,7</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981104102"/>
                  </a:ext>
                </a:extLst>
              </a:tr>
              <a:tr h="178254">
                <a:tc>
                  <a:txBody>
                    <a:bodyPr/>
                    <a:lstStyle/>
                    <a:p>
                      <a:pPr algn="l" fontAlgn="b"/>
                      <a:r>
                        <a:rPr lang="fi-FI" sz="900" u="none" strike="noStrike" dirty="0" err="1">
                          <a:effectLst/>
                        </a:rPr>
                        <a:t>Kazakhstan</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-2,7</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1808786646"/>
                  </a:ext>
                </a:extLst>
              </a:tr>
              <a:tr h="178254">
                <a:tc>
                  <a:txBody>
                    <a:bodyPr/>
                    <a:lstStyle/>
                    <a:p>
                      <a:pPr algn="l" fontAlgn="b"/>
                      <a:r>
                        <a:rPr lang="fi-FI" sz="900" u="none" strike="noStrike" dirty="0">
                          <a:effectLst/>
                        </a:rPr>
                        <a:t>Serbia</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-2,5</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1247994188"/>
                  </a:ext>
                </a:extLst>
              </a:tr>
              <a:tr h="178254">
                <a:tc>
                  <a:txBody>
                    <a:bodyPr/>
                    <a:lstStyle/>
                    <a:p>
                      <a:pPr algn="l" fontAlgn="b"/>
                      <a:r>
                        <a:rPr lang="fi-FI" sz="900" u="none" strike="noStrike">
                          <a:effectLst/>
                        </a:rPr>
                        <a:t>Tonga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-2,5</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411168451"/>
                  </a:ext>
                </a:extLst>
              </a:tr>
              <a:tr h="178254">
                <a:tc>
                  <a:txBody>
                    <a:bodyPr/>
                    <a:lstStyle/>
                    <a:p>
                      <a:pPr algn="l" fontAlgn="b"/>
                      <a:r>
                        <a:rPr lang="fi-FI" sz="900" u="none" strike="noStrike">
                          <a:effectLst/>
                        </a:rPr>
                        <a:t>Congo_Dem_Rep</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717702147"/>
                  </a:ext>
                </a:extLst>
              </a:tr>
              <a:tr h="178254">
                <a:tc>
                  <a:txBody>
                    <a:bodyPr/>
                    <a:lstStyle/>
                    <a:p>
                      <a:pPr algn="l" fontAlgn="b"/>
                      <a:r>
                        <a:rPr lang="fi-FI" sz="900" u="none" strike="noStrike">
                          <a:effectLst/>
                        </a:rPr>
                        <a:t>Burkina_Faso</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96034365"/>
                  </a:ext>
                </a:extLst>
              </a:tr>
              <a:tr h="178254">
                <a:tc>
                  <a:txBody>
                    <a:bodyPr/>
                    <a:lstStyle/>
                    <a:p>
                      <a:pPr algn="l" fontAlgn="b"/>
                      <a:r>
                        <a:rPr lang="fi-FI" sz="900" u="none" strike="noStrike">
                          <a:effectLst/>
                        </a:rPr>
                        <a:t>Guatemala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636413935"/>
                  </a:ext>
                </a:extLst>
              </a:tr>
              <a:tr h="178254">
                <a:tc>
                  <a:txBody>
                    <a:bodyPr/>
                    <a:lstStyle/>
                    <a:p>
                      <a:pPr algn="l" fontAlgn="b"/>
                      <a:r>
                        <a:rPr lang="fi-FI" sz="900" u="none" strike="noStrike">
                          <a:effectLst/>
                        </a:rPr>
                        <a:t>Mali</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dirty="0">
                          <a:effectLst/>
                        </a:rPr>
                        <a:t>-2</a:t>
                      </a:r>
                      <a:endParaRPr lang="en-FI" sz="900" b="0" i="0" u="none" strike="noStrike" dirty="0">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371881679"/>
                  </a:ext>
                </a:extLst>
              </a:tr>
            </a:tbl>
          </a:graphicData>
        </a:graphic>
      </p:graphicFrame>
      <p:graphicFrame>
        <p:nvGraphicFramePr>
          <p:cNvPr id="6" name="Table 5">
            <a:extLst>
              <a:ext uri="{FF2B5EF4-FFF2-40B4-BE49-F238E27FC236}">
                <a16:creationId xmlns:a16="http://schemas.microsoft.com/office/drawing/2014/main" id="{D5218384-BB6F-4A92-9215-B0B76EA325C8}"/>
              </a:ext>
            </a:extLst>
          </p:cNvPr>
          <p:cNvGraphicFramePr>
            <a:graphicFrameLocks noGrp="1"/>
          </p:cNvGraphicFramePr>
          <p:nvPr/>
        </p:nvGraphicFramePr>
        <p:xfrm>
          <a:off x="6298522" y="1079810"/>
          <a:ext cx="2400300" cy="5497876"/>
        </p:xfrm>
        <a:graphic>
          <a:graphicData uri="http://schemas.openxmlformats.org/drawingml/2006/table">
            <a:tbl>
              <a:tblPr>
                <a:tableStyleId>{5C22544A-7EE6-4342-B048-85BDC9FD1C3A}</a:tableStyleId>
              </a:tblPr>
              <a:tblGrid>
                <a:gridCol w="1790700">
                  <a:extLst>
                    <a:ext uri="{9D8B030D-6E8A-4147-A177-3AD203B41FA5}">
                      <a16:colId xmlns:a16="http://schemas.microsoft.com/office/drawing/2014/main" val="2228185408"/>
                    </a:ext>
                  </a:extLst>
                </a:gridCol>
                <a:gridCol w="609600">
                  <a:extLst>
                    <a:ext uri="{9D8B030D-6E8A-4147-A177-3AD203B41FA5}">
                      <a16:colId xmlns:a16="http://schemas.microsoft.com/office/drawing/2014/main" val="2930519089"/>
                    </a:ext>
                  </a:extLst>
                </a:gridCol>
              </a:tblGrid>
              <a:tr h="314566">
                <a:tc>
                  <a:txBody>
                    <a:bodyPr/>
                    <a:lstStyle/>
                    <a:p>
                      <a:pPr algn="l" fontAlgn="b"/>
                      <a:r>
                        <a:rPr lang="fi-FI" sz="1500" u="none" strike="noStrike" dirty="0">
                          <a:effectLst/>
                        </a:rPr>
                        <a:t>Mongolia</a:t>
                      </a:r>
                      <a:endParaRPr lang="fi-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a:effectLst/>
                        </a:rPr>
                        <a:t>-2</a:t>
                      </a:r>
                      <a:endParaRPr lang="en-FI" sz="1500" b="0" i="0" u="none" strike="noStrike">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3638740777"/>
                  </a:ext>
                </a:extLst>
              </a:tr>
              <a:tr h="314566">
                <a:tc>
                  <a:txBody>
                    <a:bodyPr/>
                    <a:lstStyle/>
                    <a:p>
                      <a:pPr algn="l" fontAlgn="b"/>
                      <a:r>
                        <a:rPr lang="fi-FI" sz="1500" u="none" strike="noStrike" dirty="0" err="1">
                          <a:effectLst/>
                        </a:rPr>
                        <a:t>Korea_Republic</a:t>
                      </a:r>
                      <a:endParaRPr lang="fi-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dirty="0">
                          <a:effectLst/>
                        </a:rPr>
                        <a:t>-1,9</a:t>
                      </a:r>
                      <a:endParaRPr lang="en-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2854126527"/>
                  </a:ext>
                </a:extLst>
              </a:tr>
              <a:tr h="314566">
                <a:tc>
                  <a:txBody>
                    <a:bodyPr/>
                    <a:lstStyle/>
                    <a:p>
                      <a:pPr algn="l" fontAlgn="b"/>
                      <a:r>
                        <a:rPr lang="fi-FI" sz="1500" u="none" strike="noStrike" dirty="0" err="1">
                          <a:effectLst/>
                        </a:rPr>
                        <a:t>Comoros</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a:effectLst/>
                        </a:rPr>
                        <a:t>-1,8</a:t>
                      </a:r>
                      <a:endParaRPr lang="en-FI"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6800024"/>
                  </a:ext>
                </a:extLst>
              </a:tr>
              <a:tr h="314566">
                <a:tc>
                  <a:txBody>
                    <a:bodyPr/>
                    <a:lstStyle/>
                    <a:p>
                      <a:pPr algn="l" fontAlgn="b"/>
                      <a:r>
                        <a:rPr lang="fi-FI" sz="1500" u="none" strike="noStrike" dirty="0">
                          <a:effectLst/>
                        </a:rPr>
                        <a:t>Gambia</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a:effectLst/>
                        </a:rPr>
                        <a:t>-1,8</a:t>
                      </a:r>
                      <a:endParaRPr lang="en-FI"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2608564"/>
                  </a:ext>
                </a:extLst>
              </a:tr>
              <a:tr h="314566">
                <a:tc>
                  <a:txBody>
                    <a:bodyPr/>
                    <a:lstStyle/>
                    <a:p>
                      <a:pPr algn="l" fontAlgn="b"/>
                      <a:r>
                        <a:rPr lang="fi-FI" sz="1500" u="none" strike="noStrike" dirty="0" err="1">
                          <a:effectLst/>
                        </a:rPr>
                        <a:t>Lithuania</a:t>
                      </a:r>
                      <a:endParaRPr lang="fi-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dirty="0">
                          <a:effectLst/>
                        </a:rPr>
                        <a:t>-1,8</a:t>
                      </a:r>
                      <a:endParaRPr lang="en-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926395748"/>
                  </a:ext>
                </a:extLst>
              </a:tr>
              <a:tr h="314566">
                <a:tc>
                  <a:txBody>
                    <a:bodyPr/>
                    <a:lstStyle/>
                    <a:p>
                      <a:pPr algn="l" fontAlgn="b"/>
                      <a:r>
                        <a:rPr lang="fi-FI" sz="1500" u="none" strike="noStrike">
                          <a:effectLst/>
                        </a:rPr>
                        <a:t>Indonesia</a:t>
                      </a:r>
                      <a:endParaRPr lang="fi-FI" sz="1500" b="0" i="0" u="none" strike="noStrike">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dirty="0">
                          <a:effectLst/>
                        </a:rPr>
                        <a:t>-1,5</a:t>
                      </a:r>
                      <a:endParaRPr lang="en-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2373861229"/>
                  </a:ext>
                </a:extLst>
              </a:tr>
              <a:tr h="314566">
                <a:tc>
                  <a:txBody>
                    <a:bodyPr/>
                    <a:lstStyle/>
                    <a:p>
                      <a:pPr algn="l" fontAlgn="b"/>
                      <a:r>
                        <a:rPr lang="fi-FI" sz="1500" u="none" strike="noStrike">
                          <a:effectLst/>
                        </a:rPr>
                        <a:t>Somalia</a:t>
                      </a:r>
                      <a:endParaRPr lang="fi-FI" sz="15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-1,5</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5366467"/>
                  </a:ext>
                </a:extLst>
              </a:tr>
              <a:tr h="314566">
                <a:tc>
                  <a:txBody>
                    <a:bodyPr/>
                    <a:lstStyle/>
                    <a:p>
                      <a:pPr algn="l" fontAlgn="b"/>
                      <a:r>
                        <a:rPr lang="fi-FI" sz="1500" u="none" strike="noStrike">
                          <a:effectLst/>
                        </a:rPr>
                        <a:t>Kiribati</a:t>
                      </a:r>
                      <a:endParaRPr lang="fi-FI" sz="15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-1,1</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2318418"/>
                  </a:ext>
                </a:extLst>
              </a:tr>
              <a:tr h="314566">
                <a:tc>
                  <a:txBody>
                    <a:bodyPr/>
                    <a:lstStyle/>
                    <a:p>
                      <a:pPr algn="l" fontAlgn="b"/>
                      <a:r>
                        <a:rPr lang="fi-FI" sz="1500" u="none" strike="noStrike" dirty="0" err="1">
                          <a:effectLst/>
                        </a:rPr>
                        <a:t>Central_African_Republic</a:t>
                      </a:r>
                      <a:endParaRPr lang="fi-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dirty="0">
                          <a:effectLst/>
                        </a:rPr>
                        <a:t>-1</a:t>
                      </a:r>
                      <a:endParaRPr lang="en-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183395693"/>
                  </a:ext>
                </a:extLst>
              </a:tr>
              <a:tr h="314566">
                <a:tc>
                  <a:txBody>
                    <a:bodyPr/>
                    <a:lstStyle/>
                    <a:p>
                      <a:pPr algn="l" fontAlgn="b"/>
                      <a:r>
                        <a:rPr lang="fi-FI" sz="1500" u="none" strike="noStrike">
                          <a:effectLst/>
                        </a:rPr>
                        <a:t>Djibouti</a:t>
                      </a:r>
                      <a:endParaRPr lang="fi-FI" sz="15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-1</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08531200"/>
                  </a:ext>
                </a:extLst>
              </a:tr>
              <a:tr h="314566">
                <a:tc>
                  <a:txBody>
                    <a:bodyPr/>
                    <a:lstStyle/>
                    <a:p>
                      <a:pPr algn="l" fontAlgn="b"/>
                      <a:r>
                        <a:rPr lang="fi-FI" sz="1500" u="none" strike="noStrike">
                          <a:effectLst/>
                        </a:rPr>
                        <a:t>Chad</a:t>
                      </a:r>
                      <a:endParaRPr lang="fi-FI" sz="15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-0,7</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37067508"/>
                  </a:ext>
                </a:extLst>
              </a:tr>
              <a:tr h="314566">
                <a:tc>
                  <a:txBody>
                    <a:bodyPr/>
                    <a:lstStyle/>
                    <a:p>
                      <a:pPr algn="l" fontAlgn="b"/>
                      <a:r>
                        <a:rPr lang="fi-FI" sz="1500" u="none" strike="noStrike">
                          <a:effectLst/>
                        </a:rPr>
                        <a:t>Senegal</a:t>
                      </a:r>
                      <a:endParaRPr lang="fi-FI" sz="15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-0,7</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9856226"/>
                  </a:ext>
                </a:extLst>
              </a:tr>
              <a:tr h="314566">
                <a:tc>
                  <a:txBody>
                    <a:bodyPr/>
                    <a:lstStyle/>
                    <a:p>
                      <a:pPr algn="l" fontAlgn="b"/>
                      <a:r>
                        <a:rPr lang="fi-FI" sz="1500" u="none" strike="noStrike" dirty="0">
                          <a:effectLst/>
                        </a:rPr>
                        <a:t>Eritrea</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a:effectLst/>
                        </a:rPr>
                        <a:t>-0,6</a:t>
                      </a:r>
                      <a:endParaRPr lang="en-FI"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96834177"/>
                  </a:ext>
                </a:extLst>
              </a:tr>
              <a:tr h="314566">
                <a:tc>
                  <a:txBody>
                    <a:bodyPr/>
                    <a:lstStyle/>
                    <a:p>
                      <a:pPr algn="l" fontAlgn="b"/>
                      <a:r>
                        <a:rPr lang="fi-FI" sz="1500" u="none" strike="noStrike" dirty="0" err="1">
                          <a:effectLst/>
                        </a:rPr>
                        <a:t>Mozambique</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a:effectLst/>
                        </a:rPr>
                        <a:t>-0,5</a:t>
                      </a:r>
                      <a:endParaRPr lang="en-FI"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17029347"/>
                  </a:ext>
                </a:extLst>
              </a:tr>
              <a:tr h="314566">
                <a:tc>
                  <a:txBody>
                    <a:bodyPr/>
                    <a:lstStyle/>
                    <a:p>
                      <a:pPr algn="l" fontAlgn="b"/>
                      <a:r>
                        <a:rPr lang="fi-FI" sz="1500" u="none" strike="noStrike" dirty="0">
                          <a:effectLst/>
                        </a:rPr>
                        <a:t>Tuvalu</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a:effectLst/>
                        </a:rPr>
                        <a:t>-0,5</a:t>
                      </a:r>
                      <a:endParaRPr lang="en-FI"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78713345"/>
                  </a:ext>
                </a:extLst>
              </a:tr>
              <a:tr h="314566">
                <a:tc>
                  <a:txBody>
                    <a:bodyPr/>
                    <a:lstStyle/>
                    <a:p>
                      <a:pPr algn="l" fontAlgn="b"/>
                      <a:r>
                        <a:rPr lang="fi-FI" sz="1500" u="none" strike="noStrike" dirty="0">
                          <a:effectLst/>
                        </a:rPr>
                        <a:t>Pakistan</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-0,4</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40123660"/>
                  </a:ext>
                </a:extLst>
              </a:tr>
              <a:tr h="314566">
                <a:tc>
                  <a:txBody>
                    <a:bodyPr/>
                    <a:lstStyle/>
                    <a:p>
                      <a:pPr algn="l" fontAlgn="b"/>
                      <a:r>
                        <a:rPr lang="fi-FI" sz="1500" u="none" strike="noStrike" dirty="0">
                          <a:effectLst/>
                        </a:rPr>
                        <a:t>Uganda</a:t>
                      </a:r>
                      <a:endParaRPr lang="fi-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dirty="0">
                          <a:effectLst/>
                        </a:rPr>
                        <a:t>-0,3</a:t>
                      </a:r>
                      <a:endParaRPr lang="en-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263557963"/>
                  </a:ext>
                </a:extLst>
              </a:tr>
            </a:tbl>
          </a:graphicData>
        </a:graphic>
      </p:graphicFrame>
      <p:graphicFrame>
        <p:nvGraphicFramePr>
          <p:cNvPr id="7" name="Table 6">
            <a:extLst>
              <a:ext uri="{FF2B5EF4-FFF2-40B4-BE49-F238E27FC236}">
                <a16:creationId xmlns:a16="http://schemas.microsoft.com/office/drawing/2014/main" id="{D44D3050-E8B1-4637-9BD7-6333AB9E658E}"/>
              </a:ext>
            </a:extLst>
          </p:cNvPr>
          <p:cNvGraphicFramePr>
            <a:graphicFrameLocks noGrp="1"/>
          </p:cNvGraphicFramePr>
          <p:nvPr/>
        </p:nvGraphicFramePr>
        <p:xfrm>
          <a:off x="9058254" y="1012054"/>
          <a:ext cx="2685257" cy="5565645"/>
        </p:xfrm>
        <a:graphic>
          <a:graphicData uri="http://schemas.openxmlformats.org/drawingml/2006/table">
            <a:tbl>
              <a:tblPr>
                <a:tableStyleId>{5C22544A-7EE6-4342-B048-85BDC9FD1C3A}</a:tableStyleId>
              </a:tblPr>
              <a:tblGrid>
                <a:gridCol w="2003286">
                  <a:extLst>
                    <a:ext uri="{9D8B030D-6E8A-4147-A177-3AD203B41FA5}">
                      <a16:colId xmlns:a16="http://schemas.microsoft.com/office/drawing/2014/main" val="2223938014"/>
                    </a:ext>
                  </a:extLst>
                </a:gridCol>
                <a:gridCol w="681971">
                  <a:extLst>
                    <a:ext uri="{9D8B030D-6E8A-4147-A177-3AD203B41FA5}">
                      <a16:colId xmlns:a16="http://schemas.microsoft.com/office/drawing/2014/main" val="1191149336"/>
                    </a:ext>
                  </a:extLst>
                </a:gridCol>
              </a:tblGrid>
              <a:tr h="206135">
                <a:tc>
                  <a:txBody>
                    <a:bodyPr/>
                    <a:lstStyle/>
                    <a:p>
                      <a:pPr algn="l" fontAlgn="b"/>
                      <a:r>
                        <a:rPr lang="fi-FI" sz="1300" u="none" strike="noStrike" dirty="0">
                          <a:effectLst/>
                        </a:rPr>
                        <a:t>Nepal</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2090051065"/>
                  </a:ext>
                </a:extLst>
              </a:tr>
              <a:tr h="206135">
                <a:tc>
                  <a:txBody>
                    <a:bodyPr/>
                    <a:lstStyle/>
                    <a:p>
                      <a:pPr algn="l" fontAlgn="b"/>
                      <a:r>
                        <a:rPr lang="fi-FI" sz="1300" u="none" strike="noStrike" dirty="0" err="1">
                          <a:effectLst/>
                        </a:rPr>
                        <a:t>Taiwan_Province_of_China</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l" fontAlgn="b"/>
                      <a:r>
                        <a:rPr lang="en-FI" sz="1300" u="none" strike="noStrike" dirty="0">
                          <a:effectLst/>
                        </a:rPr>
                        <a:t>0</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859376493"/>
                  </a:ext>
                </a:extLst>
              </a:tr>
              <a:tr h="206135">
                <a:tc>
                  <a:txBody>
                    <a:bodyPr/>
                    <a:lstStyle/>
                    <a:p>
                      <a:pPr algn="l" fontAlgn="b"/>
                      <a:r>
                        <a:rPr lang="fi-FI" sz="1300" u="none" strike="noStrike" dirty="0">
                          <a:effectLst/>
                        </a:rPr>
                        <a:t>Togo</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670583204"/>
                  </a:ext>
                </a:extLst>
              </a:tr>
              <a:tr h="206135">
                <a:tc>
                  <a:txBody>
                    <a:bodyPr/>
                    <a:lstStyle/>
                    <a:p>
                      <a:pPr algn="l" fontAlgn="b"/>
                      <a:r>
                        <a:rPr lang="fi-FI" sz="1300" u="none" strike="noStrike" dirty="0" err="1">
                          <a:effectLst/>
                        </a:rPr>
                        <a:t>Brunei_Darussalam</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0,1</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2544713710"/>
                  </a:ext>
                </a:extLst>
              </a:tr>
              <a:tr h="206135">
                <a:tc>
                  <a:txBody>
                    <a:bodyPr/>
                    <a:lstStyle/>
                    <a:p>
                      <a:pPr algn="l" fontAlgn="b"/>
                      <a:r>
                        <a:rPr lang="fi-FI" sz="1300" u="none" strike="noStrike" dirty="0" err="1">
                          <a:effectLst/>
                        </a:rPr>
                        <a:t>Lao_P.D.R</a:t>
                      </a:r>
                      <a:r>
                        <a:rPr lang="fi-FI" sz="1300" u="none" strike="noStrike" dirty="0">
                          <a:effectLst/>
                        </a:rPr>
                        <a:t>.</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0,2</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4252468454"/>
                  </a:ext>
                </a:extLst>
              </a:tr>
              <a:tr h="206135">
                <a:tc>
                  <a:txBody>
                    <a:bodyPr/>
                    <a:lstStyle/>
                    <a:p>
                      <a:pPr algn="l" fontAlgn="b"/>
                      <a:r>
                        <a:rPr lang="fi-FI" sz="1300" u="none" strike="noStrike" dirty="0">
                          <a:effectLst/>
                        </a:rPr>
                        <a:t>Niger</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l" fontAlgn="b"/>
                      <a:r>
                        <a:rPr lang="en-FI" sz="1300" u="none" strike="noStrike" dirty="0">
                          <a:effectLst/>
                        </a:rPr>
                        <a:t>0,5</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4016099333"/>
                  </a:ext>
                </a:extLst>
              </a:tr>
              <a:tr h="206135">
                <a:tc>
                  <a:txBody>
                    <a:bodyPr/>
                    <a:lstStyle/>
                    <a:p>
                      <a:pPr algn="l" fontAlgn="b"/>
                      <a:r>
                        <a:rPr lang="fi-FI" sz="1300" u="none" strike="noStrike" dirty="0">
                          <a:effectLst/>
                        </a:rPr>
                        <a:t>Bhutan</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dirty="0">
                          <a:effectLst/>
                        </a:rPr>
                        <a:t>0,6</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3230110888"/>
                  </a:ext>
                </a:extLst>
              </a:tr>
              <a:tr h="206135">
                <a:tc>
                  <a:txBody>
                    <a:bodyPr/>
                    <a:lstStyle/>
                    <a:p>
                      <a:pPr algn="l" fontAlgn="b"/>
                      <a:r>
                        <a:rPr lang="fi-FI" sz="1300" u="none" strike="noStrike" dirty="0">
                          <a:effectLst/>
                        </a:rPr>
                        <a:t>Malawi</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0,6</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2837307205"/>
                  </a:ext>
                </a:extLst>
              </a:tr>
              <a:tr h="206135">
                <a:tc>
                  <a:txBody>
                    <a:bodyPr/>
                    <a:lstStyle/>
                    <a:p>
                      <a:pPr algn="l" fontAlgn="b"/>
                      <a:r>
                        <a:rPr lang="fi-FI" sz="1300" u="none" strike="noStrike" dirty="0">
                          <a:effectLst/>
                        </a:rPr>
                        <a:t>Nauru</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0,7</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1582507863"/>
                  </a:ext>
                </a:extLst>
              </a:tr>
              <a:tr h="206135">
                <a:tc>
                  <a:txBody>
                    <a:bodyPr/>
                    <a:lstStyle/>
                    <a:p>
                      <a:pPr algn="l" fontAlgn="b"/>
                      <a:r>
                        <a:rPr lang="fi-FI" sz="1300" u="none" strike="noStrike" dirty="0">
                          <a:effectLst/>
                        </a:rPr>
                        <a:t>Uzbekistan</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0,7</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1925360793"/>
                  </a:ext>
                </a:extLst>
              </a:tr>
              <a:tr h="206135">
                <a:tc>
                  <a:txBody>
                    <a:bodyPr/>
                    <a:lstStyle/>
                    <a:p>
                      <a:pPr algn="l" fontAlgn="b"/>
                      <a:r>
                        <a:rPr lang="fi-FI" sz="1300" u="none" strike="noStrike" dirty="0">
                          <a:effectLst/>
                        </a:rPr>
                        <a:t>Ghana</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l" fontAlgn="b"/>
                      <a:r>
                        <a:rPr lang="en-FI" sz="1300" u="none" strike="noStrike">
                          <a:effectLst/>
                        </a:rPr>
                        <a:t>0,9</a:t>
                      </a:r>
                      <a:endParaRPr lang="en-FI" sz="1300" b="0" i="0" u="none" strike="noStrike">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2782443444"/>
                  </a:ext>
                </a:extLst>
              </a:tr>
              <a:tr h="206135">
                <a:tc>
                  <a:txBody>
                    <a:bodyPr/>
                    <a:lstStyle/>
                    <a:p>
                      <a:pPr algn="l" fontAlgn="b"/>
                      <a:r>
                        <a:rPr lang="fi-FI" sz="1300" u="none" strike="noStrike" dirty="0" err="1">
                          <a:effectLst/>
                        </a:rPr>
                        <a:t>Kenya</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l" fontAlgn="b"/>
                      <a:r>
                        <a:rPr lang="en-FI" sz="1300" u="none" strike="noStrike" dirty="0">
                          <a:effectLst/>
                        </a:rPr>
                        <a:t>1</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3818768127"/>
                  </a:ext>
                </a:extLst>
              </a:tr>
              <a:tr h="206135">
                <a:tc>
                  <a:txBody>
                    <a:bodyPr/>
                    <a:lstStyle/>
                    <a:p>
                      <a:pPr algn="l" fontAlgn="b"/>
                      <a:r>
                        <a:rPr lang="fi-FI" sz="1300" u="none" strike="noStrike" dirty="0" err="1">
                          <a:effectLst/>
                        </a:rPr>
                        <a:t>Tajikistan</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1</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773865141"/>
                  </a:ext>
                </a:extLst>
              </a:tr>
              <a:tr h="206135">
                <a:tc>
                  <a:txBody>
                    <a:bodyPr/>
                    <a:lstStyle/>
                    <a:p>
                      <a:pPr algn="l" fontAlgn="b"/>
                      <a:r>
                        <a:rPr lang="fi-FI" sz="1300" u="none" strike="noStrike" dirty="0">
                          <a:effectLst/>
                        </a:rPr>
                        <a:t>Guinea</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r" fontAlgn="b"/>
                      <a:r>
                        <a:rPr lang="en-FI" sz="1300" u="none" strike="noStrike">
                          <a:effectLst/>
                        </a:rPr>
                        <a:t>1,4</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1646732360"/>
                  </a:ext>
                </a:extLst>
              </a:tr>
              <a:tr h="206135">
                <a:tc>
                  <a:txBody>
                    <a:bodyPr/>
                    <a:lstStyle/>
                    <a:p>
                      <a:pPr algn="l" fontAlgn="b"/>
                      <a:r>
                        <a:rPr lang="fi-FI" sz="1300" u="none" strike="noStrike" dirty="0">
                          <a:effectLst/>
                        </a:rPr>
                        <a:t>Vietnam</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r" fontAlgn="b"/>
                      <a:r>
                        <a:rPr lang="en-FI" sz="1300" u="none" strike="noStrike" dirty="0">
                          <a:effectLst/>
                        </a:rPr>
                        <a:t>1,6</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3075988289"/>
                  </a:ext>
                </a:extLst>
              </a:tr>
              <a:tr h="206135">
                <a:tc>
                  <a:txBody>
                    <a:bodyPr/>
                    <a:lstStyle/>
                    <a:p>
                      <a:pPr algn="l" fontAlgn="b"/>
                      <a:r>
                        <a:rPr lang="fi-FI" sz="1300" u="none" strike="noStrike" dirty="0" err="1">
                          <a:effectLst/>
                        </a:rPr>
                        <a:t>Côte_d'Ivoire</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r" fontAlgn="b"/>
                      <a:r>
                        <a:rPr lang="en-FI" sz="1300" u="none" strike="noStrike" dirty="0">
                          <a:effectLst/>
                        </a:rPr>
                        <a:t>1,8</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1213288691"/>
                  </a:ext>
                </a:extLst>
              </a:tr>
              <a:tr h="206135">
                <a:tc>
                  <a:txBody>
                    <a:bodyPr/>
                    <a:lstStyle/>
                    <a:p>
                      <a:pPr algn="l" fontAlgn="b"/>
                      <a:r>
                        <a:rPr lang="fi-FI" sz="1300" u="none" strike="noStrike">
                          <a:effectLst/>
                        </a:rPr>
                        <a:t>Turkmenistan</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dirty="0">
                          <a:effectLst/>
                        </a:rPr>
                        <a:t>1,8</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17709168"/>
                  </a:ext>
                </a:extLst>
              </a:tr>
              <a:tr h="206135">
                <a:tc>
                  <a:txBody>
                    <a:bodyPr/>
                    <a:lstStyle/>
                    <a:p>
                      <a:pPr algn="l" fontAlgn="b"/>
                      <a:r>
                        <a:rPr lang="fi-FI" sz="1300" u="none" strike="noStrike" dirty="0">
                          <a:effectLst/>
                        </a:rPr>
                        <a:t>China</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r" fontAlgn="b"/>
                      <a:r>
                        <a:rPr lang="en-FI" sz="1300" u="none" strike="noStrike" dirty="0">
                          <a:effectLst/>
                        </a:rPr>
                        <a:t>1,9</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1855613355"/>
                  </a:ext>
                </a:extLst>
              </a:tr>
              <a:tr h="206135">
                <a:tc>
                  <a:txBody>
                    <a:bodyPr/>
                    <a:lstStyle/>
                    <a:p>
                      <a:pPr algn="l" fontAlgn="b"/>
                      <a:r>
                        <a:rPr lang="fi-FI" sz="1300" u="none" strike="noStrike">
                          <a:effectLst/>
                        </a:rPr>
                        <a:t>Ethiopia</a:t>
                      </a:r>
                      <a:endParaRPr lang="fi-FI" sz="1300" b="0" i="0" u="none" strike="noStrike">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r" fontAlgn="b"/>
                      <a:r>
                        <a:rPr lang="en-FI" sz="1300" u="none" strike="noStrike" dirty="0">
                          <a:effectLst/>
                        </a:rPr>
                        <a:t>1,9</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4028799788"/>
                  </a:ext>
                </a:extLst>
              </a:tr>
              <a:tr h="206135">
                <a:tc>
                  <a:txBody>
                    <a:bodyPr/>
                    <a:lstStyle/>
                    <a:p>
                      <a:pPr algn="l" fontAlgn="b"/>
                      <a:r>
                        <a:rPr lang="fi-FI" sz="1300" u="none" strike="noStrike">
                          <a:effectLst/>
                        </a:rPr>
                        <a:t>Tanzania</a:t>
                      </a:r>
                      <a:endParaRPr lang="fi-FI" sz="1300" b="0" i="0" u="none" strike="noStrike">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r" fontAlgn="b"/>
                      <a:r>
                        <a:rPr lang="en-FI" sz="1300" u="none" strike="noStrike" dirty="0">
                          <a:effectLst/>
                        </a:rPr>
                        <a:t>1,9</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244317087"/>
                  </a:ext>
                </a:extLst>
              </a:tr>
              <a:tr h="206135">
                <a:tc>
                  <a:txBody>
                    <a:bodyPr/>
                    <a:lstStyle/>
                    <a:p>
                      <a:pPr algn="l" fontAlgn="b"/>
                      <a:r>
                        <a:rPr lang="fi-FI" sz="1300" u="none" strike="noStrike">
                          <a:effectLst/>
                        </a:rPr>
                        <a:t>Benin</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dirty="0">
                          <a:effectLst/>
                        </a:rPr>
                        <a:t>2</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897884155"/>
                  </a:ext>
                </a:extLst>
              </a:tr>
              <a:tr h="206135">
                <a:tc>
                  <a:txBody>
                    <a:bodyPr/>
                    <a:lstStyle/>
                    <a:p>
                      <a:pPr algn="l" fontAlgn="b"/>
                      <a:r>
                        <a:rPr lang="fi-FI" sz="1300" u="none" strike="noStrike">
                          <a:effectLst/>
                        </a:rPr>
                        <a:t>Myanmar</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dirty="0">
                          <a:effectLst/>
                        </a:rPr>
                        <a:t>2</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3516522825"/>
                  </a:ext>
                </a:extLst>
              </a:tr>
              <a:tr h="206135">
                <a:tc>
                  <a:txBody>
                    <a:bodyPr/>
                    <a:lstStyle/>
                    <a:p>
                      <a:pPr algn="l" fontAlgn="b"/>
                      <a:r>
                        <a:rPr lang="fi-FI" sz="1300" u="none" strike="noStrike">
                          <a:effectLst/>
                        </a:rPr>
                        <a:t>Rwanda</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dirty="0">
                          <a:effectLst/>
                        </a:rPr>
                        <a:t>2</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2580365926"/>
                  </a:ext>
                </a:extLst>
              </a:tr>
              <a:tr h="206135">
                <a:tc>
                  <a:txBody>
                    <a:bodyPr/>
                    <a:lstStyle/>
                    <a:p>
                      <a:pPr algn="l" fontAlgn="b"/>
                      <a:r>
                        <a:rPr lang="fi-FI" sz="1300" u="none" strike="noStrike" dirty="0" err="1">
                          <a:effectLst/>
                        </a:rPr>
                        <a:t>Egypt</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l" fontAlgn="b"/>
                      <a:r>
                        <a:rPr lang="en-FI" sz="1300" u="none" strike="noStrike" dirty="0">
                          <a:effectLst/>
                        </a:rPr>
                        <a:t>3,5</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3000874617"/>
                  </a:ext>
                </a:extLst>
              </a:tr>
              <a:tr h="206135">
                <a:tc>
                  <a:txBody>
                    <a:bodyPr/>
                    <a:lstStyle/>
                    <a:p>
                      <a:pPr algn="l" fontAlgn="b"/>
                      <a:r>
                        <a:rPr lang="fi-FI" sz="1300" u="none" strike="noStrike" dirty="0">
                          <a:effectLst/>
                        </a:rPr>
                        <a:t>Bangladesh</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r" fontAlgn="b"/>
                      <a:r>
                        <a:rPr lang="en-FI" sz="1300" u="none" strike="noStrike" dirty="0">
                          <a:effectLst/>
                        </a:rPr>
                        <a:t>3,8</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4084944098"/>
                  </a:ext>
                </a:extLst>
              </a:tr>
              <a:tr h="206135">
                <a:tc>
                  <a:txBody>
                    <a:bodyPr/>
                    <a:lstStyle/>
                    <a:p>
                      <a:pPr algn="l" fontAlgn="b"/>
                      <a:r>
                        <a:rPr lang="fi-FI" sz="1300" u="none" strike="noStrike">
                          <a:effectLst/>
                        </a:rPr>
                        <a:t>South_Sudan</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r" fontAlgn="b"/>
                      <a:r>
                        <a:rPr lang="en-FI" sz="1300" u="none" strike="noStrike" dirty="0">
                          <a:effectLst/>
                        </a:rPr>
                        <a:t>4,1</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2977981676"/>
                  </a:ext>
                </a:extLst>
              </a:tr>
              <a:tr h="206135">
                <a:tc>
                  <a:txBody>
                    <a:bodyPr/>
                    <a:lstStyle/>
                    <a:p>
                      <a:pPr algn="l" fontAlgn="b"/>
                      <a:r>
                        <a:rPr lang="fi-FI" sz="1300" u="none" strike="noStrike">
                          <a:effectLst/>
                        </a:rPr>
                        <a:t>Guyana</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r" fontAlgn="b"/>
                      <a:r>
                        <a:rPr lang="en-FI" sz="1300" u="none" strike="noStrike" dirty="0">
                          <a:effectLst/>
                        </a:rPr>
                        <a:t>26,2</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3310390900"/>
                  </a:ext>
                </a:extLst>
              </a:tr>
            </a:tbl>
          </a:graphicData>
        </a:graphic>
      </p:graphicFrame>
      <p:sp>
        <p:nvSpPr>
          <p:cNvPr id="9" name="Freeform: Shape 8">
            <a:extLst>
              <a:ext uri="{FF2B5EF4-FFF2-40B4-BE49-F238E27FC236}">
                <a16:creationId xmlns:a16="http://schemas.microsoft.com/office/drawing/2014/main" id="{76DFD553-2618-4F56-A369-E58AEDB54934}"/>
              </a:ext>
            </a:extLst>
          </p:cNvPr>
          <p:cNvSpPr/>
          <p:nvPr/>
        </p:nvSpPr>
        <p:spPr>
          <a:xfrm>
            <a:off x="5917385" y="710214"/>
            <a:ext cx="678724" cy="6072326"/>
          </a:xfrm>
          <a:custGeom>
            <a:avLst/>
            <a:gdLst>
              <a:gd name="connsiteX0" fmla="*/ 527803 w 678724"/>
              <a:gd name="connsiteY0" fmla="*/ 0 h 6072326"/>
              <a:gd name="connsiteX1" fmla="*/ 439027 w 678724"/>
              <a:gd name="connsiteY1" fmla="*/ 26633 h 6072326"/>
              <a:gd name="connsiteX2" fmla="*/ 421271 w 678724"/>
              <a:gd name="connsiteY2" fmla="*/ 44388 h 6072326"/>
              <a:gd name="connsiteX3" fmla="*/ 368005 w 678724"/>
              <a:gd name="connsiteY3" fmla="*/ 71021 h 6072326"/>
              <a:gd name="connsiteX4" fmla="*/ 350250 w 678724"/>
              <a:gd name="connsiteY4" fmla="*/ 97654 h 6072326"/>
              <a:gd name="connsiteX5" fmla="*/ 279229 w 678724"/>
              <a:gd name="connsiteY5" fmla="*/ 168675 h 6072326"/>
              <a:gd name="connsiteX6" fmla="*/ 252596 w 678724"/>
              <a:gd name="connsiteY6" fmla="*/ 213064 h 6072326"/>
              <a:gd name="connsiteX7" fmla="*/ 234840 w 678724"/>
              <a:gd name="connsiteY7" fmla="*/ 248574 h 6072326"/>
              <a:gd name="connsiteX8" fmla="*/ 199330 w 678724"/>
              <a:gd name="connsiteY8" fmla="*/ 292963 h 6072326"/>
              <a:gd name="connsiteX9" fmla="*/ 181574 w 678724"/>
              <a:gd name="connsiteY9" fmla="*/ 372862 h 6072326"/>
              <a:gd name="connsiteX10" fmla="*/ 154941 w 678724"/>
              <a:gd name="connsiteY10" fmla="*/ 435005 h 6072326"/>
              <a:gd name="connsiteX11" fmla="*/ 128308 w 678724"/>
              <a:gd name="connsiteY11" fmla="*/ 577048 h 6072326"/>
              <a:gd name="connsiteX12" fmla="*/ 119431 w 678724"/>
              <a:gd name="connsiteY12" fmla="*/ 1420427 h 6072326"/>
              <a:gd name="connsiteX13" fmla="*/ 101675 w 678724"/>
              <a:gd name="connsiteY13" fmla="*/ 1500326 h 6072326"/>
              <a:gd name="connsiteX14" fmla="*/ 92798 w 678724"/>
              <a:gd name="connsiteY14" fmla="*/ 1544714 h 6072326"/>
              <a:gd name="connsiteX15" fmla="*/ 66165 w 678724"/>
              <a:gd name="connsiteY15" fmla="*/ 1642369 h 6072326"/>
              <a:gd name="connsiteX16" fmla="*/ 66165 w 678724"/>
              <a:gd name="connsiteY16" fmla="*/ 2112885 h 6072326"/>
              <a:gd name="connsiteX17" fmla="*/ 75042 w 678724"/>
              <a:gd name="connsiteY17" fmla="*/ 2139518 h 6072326"/>
              <a:gd name="connsiteX18" fmla="*/ 101675 w 678724"/>
              <a:gd name="connsiteY18" fmla="*/ 2210539 h 6072326"/>
              <a:gd name="connsiteX19" fmla="*/ 110553 w 678724"/>
              <a:gd name="connsiteY19" fmla="*/ 2237172 h 6072326"/>
              <a:gd name="connsiteX20" fmla="*/ 137186 w 678724"/>
              <a:gd name="connsiteY20" fmla="*/ 2325949 h 6072326"/>
              <a:gd name="connsiteX21" fmla="*/ 154941 w 678724"/>
              <a:gd name="connsiteY21" fmla="*/ 2352582 h 6072326"/>
              <a:gd name="connsiteX22" fmla="*/ 154941 w 678724"/>
              <a:gd name="connsiteY22" fmla="*/ 4030462 h 6072326"/>
              <a:gd name="connsiteX23" fmla="*/ 146064 w 678724"/>
              <a:gd name="connsiteY23" fmla="*/ 4714042 h 6072326"/>
              <a:gd name="connsiteX24" fmla="*/ 128308 w 678724"/>
              <a:gd name="connsiteY24" fmla="*/ 4776186 h 6072326"/>
              <a:gd name="connsiteX25" fmla="*/ 119431 w 678724"/>
              <a:gd name="connsiteY25" fmla="*/ 4820574 h 6072326"/>
              <a:gd name="connsiteX26" fmla="*/ 110553 w 678724"/>
              <a:gd name="connsiteY26" fmla="*/ 4847207 h 6072326"/>
              <a:gd name="connsiteX27" fmla="*/ 101675 w 678724"/>
              <a:gd name="connsiteY27" fmla="*/ 4891596 h 6072326"/>
              <a:gd name="connsiteX28" fmla="*/ 75042 w 678724"/>
              <a:gd name="connsiteY28" fmla="*/ 4944862 h 6072326"/>
              <a:gd name="connsiteX29" fmla="*/ 48409 w 678724"/>
              <a:gd name="connsiteY29" fmla="*/ 5007005 h 6072326"/>
              <a:gd name="connsiteX30" fmla="*/ 21776 w 678724"/>
              <a:gd name="connsiteY30" fmla="*/ 5060271 h 6072326"/>
              <a:gd name="connsiteX31" fmla="*/ 12898 w 678724"/>
              <a:gd name="connsiteY31" fmla="*/ 5166803 h 6072326"/>
              <a:gd name="connsiteX32" fmla="*/ 39532 w 678724"/>
              <a:gd name="connsiteY32" fmla="*/ 5406501 h 6072326"/>
              <a:gd name="connsiteX33" fmla="*/ 48409 w 678724"/>
              <a:gd name="connsiteY33" fmla="*/ 5433134 h 6072326"/>
              <a:gd name="connsiteX34" fmla="*/ 66165 w 678724"/>
              <a:gd name="connsiteY34" fmla="*/ 5477522 h 6072326"/>
              <a:gd name="connsiteX35" fmla="*/ 83920 w 678724"/>
              <a:gd name="connsiteY35" fmla="*/ 5548543 h 6072326"/>
              <a:gd name="connsiteX36" fmla="*/ 101675 w 678724"/>
              <a:gd name="connsiteY36" fmla="*/ 5619565 h 6072326"/>
              <a:gd name="connsiteX37" fmla="*/ 110553 w 678724"/>
              <a:gd name="connsiteY37" fmla="*/ 5655075 h 6072326"/>
              <a:gd name="connsiteX38" fmla="*/ 119431 w 678724"/>
              <a:gd name="connsiteY38" fmla="*/ 5681708 h 6072326"/>
              <a:gd name="connsiteX39" fmla="*/ 128308 w 678724"/>
              <a:gd name="connsiteY39" fmla="*/ 5761607 h 6072326"/>
              <a:gd name="connsiteX40" fmla="*/ 137186 w 678724"/>
              <a:gd name="connsiteY40" fmla="*/ 5797118 h 6072326"/>
              <a:gd name="connsiteX41" fmla="*/ 154941 w 678724"/>
              <a:gd name="connsiteY41" fmla="*/ 5903650 h 6072326"/>
              <a:gd name="connsiteX42" fmla="*/ 172697 w 678724"/>
              <a:gd name="connsiteY42" fmla="*/ 5965794 h 6072326"/>
              <a:gd name="connsiteX43" fmla="*/ 199330 w 678724"/>
              <a:gd name="connsiteY43" fmla="*/ 6001304 h 6072326"/>
              <a:gd name="connsiteX44" fmla="*/ 243718 w 678724"/>
              <a:gd name="connsiteY44" fmla="*/ 6036815 h 6072326"/>
              <a:gd name="connsiteX45" fmla="*/ 314739 w 678724"/>
              <a:gd name="connsiteY45" fmla="*/ 6072326 h 6072326"/>
              <a:gd name="connsiteX46" fmla="*/ 678724 w 678724"/>
              <a:gd name="connsiteY46" fmla="*/ 6072326 h 607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8724" h="6072326">
                <a:moveTo>
                  <a:pt x="527803" y="0"/>
                </a:moveTo>
                <a:cubicBezTo>
                  <a:pt x="484878" y="7154"/>
                  <a:pt x="473436" y="3693"/>
                  <a:pt x="439027" y="26633"/>
                </a:cubicBezTo>
                <a:cubicBezTo>
                  <a:pt x="432063" y="31276"/>
                  <a:pt x="427807" y="39159"/>
                  <a:pt x="421271" y="44388"/>
                </a:cubicBezTo>
                <a:cubicBezTo>
                  <a:pt x="396686" y="64056"/>
                  <a:pt x="396135" y="61644"/>
                  <a:pt x="368005" y="71021"/>
                </a:cubicBezTo>
                <a:cubicBezTo>
                  <a:pt x="362087" y="79899"/>
                  <a:pt x="357427" y="89759"/>
                  <a:pt x="350250" y="97654"/>
                </a:cubicBezTo>
                <a:cubicBezTo>
                  <a:pt x="327729" y="122427"/>
                  <a:pt x="296454" y="139966"/>
                  <a:pt x="279229" y="168675"/>
                </a:cubicBezTo>
                <a:cubicBezTo>
                  <a:pt x="270351" y="183471"/>
                  <a:pt x="260976" y="197980"/>
                  <a:pt x="252596" y="213064"/>
                </a:cubicBezTo>
                <a:cubicBezTo>
                  <a:pt x="246169" y="224633"/>
                  <a:pt x="242181" y="237563"/>
                  <a:pt x="234840" y="248574"/>
                </a:cubicBezTo>
                <a:cubicBezTo>
                  <a:pt x="201815" y="298111"/>
                  <a:pt x="231576" y="228470"/>
                  <a:pt x="199330" y="292963"/>
                </a:cubicBezTo>
                <a:cubicBezTo>
                  <a:pt x="184502" y="322620"/>
                  <a:pt x="192487" y="337397"/>
                  <a:pt x="181574" y="372862"/>
                </a:cubicBezTo>
                <a:cubicBezTo>
                  <a:pt x="174946" y="394402"/>
                  <a:pt x="162068" y="413625"/>
                  <a:pt x="154941" y="435005"/>
                </a:cubicBezTo>
                <a:cubicBezTo>
                  <a:pt x="136109" y="491502"/>
                  <a:pt x="135609" y="518643"/>
                  <a:pt x="128308" y="577048"/>
                </a:cubicBezTo>
                <a:cubicBezTo>
                  <a:pt x="125349" y="858174"/>
                  <a:pt x="125053" y="1139341"/>
                  <a:pt x="119431" y="1420427"/>
                </a:cubicBezTo>
                <a:cubicBezTo>
                  <a:pt x="119137" y="1435139"/>
                  <a:pt x="105337" y="1483848"/>
                  <a:pt x="101675" y="1500326"/>
                </a:cubicBezTo>
                <a:cubicBezTo>
                  <a:pt x="98402" y="1515056"/>
                  <a:pt x="96768" y="1530157"/>
                  <a:pt x="92798" y="1544714"/>
                </a:cubicBezTo>
                <a:cubicBezTo>
                  <a:pt x="59008" y="1668608"/>
                  <a:pt x="87792" y="1534226"/>
                  <a:pt x="66165" y="1642369"/>
                </a:cubicBezTo>
                <a:cubicBezTo>
                  <a:pt x="47508" y="1847582"/>
                  <a:pt x="50889" y="1769165"/>
                  <a:pt x="66165" y="2112885"/>
                </a:cubicBezTo>
                <a:cubicBezTo>
                  <a:pt x="66580" y="2122234"/>
                  <a:pt x="71844" y="2130724"/>
                  <a:pt x="75042" y="2139518"/>
                </a:cubicBezTo>
                <a:cubicBezTo>
                  <a:pt x="83682" y="2163279"/>
                  <a:pt x="93034" y="2186778"/>
                  <a:pt x="101675" y="2210539"/>
                </a:cubicBezTo>
                <a:cubicBezTo>
                  <a:pt x="104873" y="2219333"/>
                  <a:pt x="107982" y="2228174"/>
                  <a:pt x="110553" y="2237172"/>
                </a:cubicBezTo>
                <a:cubicBezTo>
                  <a:pt x="120883" y="2273324"/>
                  <a:pt x="120309" y="2287975"/>
                  <a:pt x="137186" y="2325949"/>
                </a:cubicBezTo>
                <a:cubicBezTo>
                  <a:pt x="141519" y="2335699"/>
                  <a:pt x="149023" y="2343704"/>
                  <a:pt x="154941" y="2352582"/>
                </a:cubicBezTo>
                <a:cubicBezTo>
                  <a:pt x="302576" y="2943097"/>
                  <a:pt x="173867" y="2402804"/>
                  <a:pt x="154941" y="4030462"/>
                </a:cubicBezTo>
                <a:cubicBezTo>
                  <a:pt x="152291" y="4258326"/>
                  <a:pt x="151689" y="4486232"/>
                  <a:pt x="146064" y="4714042"/>
                </a:cubicBezTo>
                <a:cubicBezTo>
                  <a:pt x="145609" y="4732469"/>
                  <a:pt x="132844" y="4758043"/>
                  <a:pt x="128308" y="4776186"/>
                </a:cubicBezTo>
                <a:cubicBezTo>
                  <a:pt x="124648" y="4790824"/>
                  <a:pt x="123091" y="4805936"/>
                  <a:pt x="119431" y="4820574"/>
                </a:cubicBezTo>
                <a:cubicBezTo>
                  <a:pt x="117161" y="4829653"/>
                  <a:pt x="112823" y="4838129"/>
                  <a:pt x="110553" y="4847207"/>
                </a:cubicBezTo>
                <a:cubicBezTo>
                  <a:pt x="106893" y="4861846"/>
                  <a:pt x="106832" y="4877415"/>
                  <a:pt x="101675" y="4891596"/>
                </a:cubicBezTo>
                <a:cubicBezTo>
                  <a:pt x="94891" y="4910252"/>
                  <a:pt x="83104" y="4926722"/>
                  <a:pt x="75042" y="4944862"/>
                </a:cubicBezTo>
                <a:cubicBezTo>
                  <a:pt x="50140" y="5000893"/>
                  <a:pt x="87095" y="4939306"/>
                  <a:pt x="48409" y="5007005"/>
                </a:cubicBezTo>
                <a:cubicBezTo>
                  <a:pt x="20875" y="5055189"/>
                  <a:pt x="38052" y="5011444"/>
                  <a:pt x="21776" y="5060271"/>
                </a:cubicBezTo>
                <a:cubicBezTo>
                  <a:pt x="18817" y="5095782"/>
                  <a:pt x="12898" y="5131169"/>
                  <a:pt x="12898" y="5166803"/>
                </a:cubicBezTo>
                <a:cubicBezTo>
                  <a:pt x="12898" y="5387896"/>
                  <a:pt x="-29537" y="5337432"/>
                  <a:pt x="39532" y="5406501"/>
                </a:cubicBezTo>
                <a:cubicBezTo>
                  <a:pt x="42491" y="5415379"/>
                  <a:pt x="45123" y="5424372"/>
                  <a:pt x="48409" y="5433134"/>
                </a:cubicBezTo>
                <a:cubicBezTo>
                  <a:pt x="54004" y="5448055"/>
                  <a:pt x="61478" y="5462291"/>
                  <a:pt x="66165" y="5477522"/>
                </a:cubicBezTo>
                <a:cubicBezTo>
                  <a:pt x="73341" y="5500845"/>
                  <a:pt x="78002" y="5524869"/>
                  <a:pt x="83920" y="5548543"/>
                </a:cubicBezTo>
                <a:lnTo>
                  <a:pt x="101675" y="5619565"/>
                </a:lnTo>
                <a:cubicBezTo>
                  <a:pt x="104634" y="5631402"/>
                  <a:pt x="106695" y="5643500"/>
                  <a:pt x="110553" y="5655075"/>
                </a:cubicBezTo>
                <a:lnTo>
                  <a:pt x="119431" y="5681708"/>
                </a:lnTo>
                <a:cubicBezTo>
                  <a:pt x="122390" y="5708341"/>
                  <a:pt x="124233" y="5735122"/>
                  <a:pt x="128308" y="5761607"/>
                </a:cubicBezTo>
                <a:cubicBezTo>
                  <a:pt x="130163" y="5773666"/>
                  <a:pt x="135180" y="5785083"/>
                  <a:pt x="137186" y="5797118"/>
                </a:cubicBezTo>
                <a:cubicBezTo>
                  <a:pt x="152385" y="5888306"/>
                  <a:pt x="137820" y="5840871"/>
                  <a:pt x="154941" y="5903650"/>
                </a:cubicBezTo>
                <a:cubicBezTo>
                  <a:pt x="160609" y="5924435"/>
                  <a:pt x="163782" y="5946181"/>
                  <a:pt x="172697" y="5965794"/>
                </a:cubicBezTo>
                <a:cubicBezTo>
                  <a:pt x="178820" y="5979264"/>
                  <a:pt x="189858" y="5989937"/>
                  <a:pt x="199330" y="6001304"/>
                </a:cubicBezTo>
                <a:cubicBezTo>
                  <a:pt x="212021" y="6016533"/>
                  <a:pt x="226193" y="6027256"/>
                  <a:pt x="243718" y="6036815"/>
                </a:cubicBezTo>
                <a:cubicBezTo>
                  <a:pt x="266954" y="6049489"/>
                  <a:pt x="288271" y="6072326"/>
                  <a:pt x="314739" y="6072326"/>
                </a:cubicBezTo>
                <a:lnTo>
                  <a:pt x="678724" y="6072326"/>
                </a:ln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ID4096"/>
          </a:p>
        </p:txBody>
      </p:sp>
    </p:spTree>
    <p:extLst>
      <p:ext uri="{BB962C8B-B14F-4D97-AF65-F5344CB8AC3E}">
        <p14:creationId xmlns:p14="http://schemas.microsoft.com/office/powerpoint/2010/main" val="2276398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2297-519F-4CBC-8575-0CA26C84BB20}"/>
              </a:ext>
            </a:extLst>
          </p:cNvPr>
          <p:cNvSpPr>
            <a:spLocks noGrp="1"/>
          </p:cNvSpPr>
          <p:nvPr>
            <p:ph type="title"/>
          </p:nvPr>
        </p:nvSpPr>
        <p:spPr>
          <a:xfrm>
            <a:off x="838200" y="365126"/>
            <a:ext cx="10515600" cy="833360"/>
          </a:xfrm>
        </p:spPr>
        <p:txBody>
          <a:bodyPr>
            <a:normAutofit/>
          </a:bodyPr>
          <a:lstStyle/>
          <a:p>
            <a:r>
              <a:rPr lang="en-US" sz="4000" b="1" dirty="0">
                <a:effectLst>
                  <a:outerShdw blurRad="38100" dist="38100" dir="2700000" algn="tl">
                    <a:srgbClr val="000000">
                      <a:alpha val="43137"/>
                    </a:srgbClr>
                  </a:outerShdw>
                </a:effectLst>
              </a:rPr>
              <a:t>Conclusions about growth in COVID19 year 1</a:t>
            </a:r>
            <a:endParaRPr lang="LID4096"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3171ABC-9E1B-4629-92B5-155E3D016987}"/>
              </a:ext>
            </a:extLst>
          </p:cNvPr>
          <p:cNvSpPr>
            <a:spLocks noGrp="1"/>
          </p:cNvSpPr>
          <p:nvPr>
            <p:ph idx="1"/>
          </p:nvPr>
        </p:nvSpPr>
        <p:spPr>
          <a:xfrm>
            <a:off x="479395" y="1198486"/>
            <a:ext cx="11212496" cy="5294388"/>
          </a:xfrm>
        </p:spPr>
        <p:txBody>
          <a:bodyPr>
            <a:normAutofit/>
          </a:bodyPr>
          <a:lstStyle/>
          <a:p>
            <a:pPr marL="0" indent="0" algn="just">
              <a:buNone/>
            </a:pPr>
            <a:r>
              <a:rPr lang="en-US" sz="3200" b="1" dirty="0">
                <a:effectLst>
                  <a:outerShdw blurRad="38100" dist="38100" dir="2700000" algn="tl">
                    <a:srgbClr val="000000">
                      <a:alpha val="43137"/>
                    </a:srgbClr>
                  </a:outerShdw>
                </a:effectLst>
                <a:highlight>
                  <a:srgbClr val="FFFF00"/>
                </a:highlight>
              </a:rPr>
              <a:t>Worst performer – Libya</a:t>
            </a:r>
            <a:r>
              <a:rPr lang="en-US" sz="3200" dirty="0"/>
              <a:t>, largely destroyed economy by basically continuous civil war from 2011.  </a:t>
            </a:r>
          </a:p>
          <a:p>
            <a:pPr marL="0" indent="0" algn="just">
              <a:buNone/>
            </a:pPr>
            <a:endParaRPr lang="en-US" sz="3200" dirty="0"/>
          </a:p>
          <a:p>
            <a:pPr marL="0" indent="0" algn="just">
              <a:buNone/>
            </a:pPr>
            <a:r>
              <a:rPr lang="en-US" sz="3200" b="1" dirty="0">
                <a:effectLst>
                  <a:outerShdw blurRad="38100" dist="38100" dir="2700000" algn="tl">
                    <a:srgbClr val="000000">
                      <a:alpha val="43137"/>
                    </a:srgbClr>
                  </a:outerShdw>
                </a:effectLst>
                <a:highlight>
                  <a:srgbClr val="FFFF00"/>
                </a:highlight>
              </a:rPr>
              <a:t>Best performer – Guyana. </a:t>
            </a:r>
            <a:r>
              <a:rPr lang="en-US" sz="3200" i="1" dirty="0"/>
              <a:t>Guyana</a:t>
            </a:r>
            <a:r>
              <a:rPr lang="en-US" sz="3200" dirty="0"/>
              <a:t> is </a:t>
            </a:r>
            <a:r>
              <a:rPr lang="en-US" sz="3200" b="1" dirty="0">
                <a:solidFill>
                  <a:srgbClr val="FF0000"/>
                </a:solidFill>
                <a:effectLst>
                  <a:outerShdw blurRad="38100" dist="38100" dir="2700000" algn="tl">
                    <a:srgbClr val="000000">
                      <a:alpha val="43137"/>
                    </a:srgbClr>
                  </a:outerShdw>
                </a:effectLst>
              </a:rPr>
              <a:t>NOT</a:t>
            </a:r>
            <a:r>
              <a:rPr lang="en-US" sz="3200" dirty="0"/>
              <a:t> an </a:t>
            </a:r>
            <a:r>
              <a:rPr lang="en-US" sz="3200" i="1" dirty="0"/>
              <a:t>emerging market</a:t>
            </a:r>
            <a:r>
              <a:rPr lang="en-US" sz="3200" dirty="0"/>
              <a:t> or developing country. </a:t>
            </a:r>
          </a:p>
          <a:p>
            <a:pPr marL="0" indent="0" algn="just">
              <a:buNone/>
            </a:pPr>
            <a:endParaRPr lang="en-US" sz="3200" dirty="0"/>
          </a:p>
          <a:p>
            <a:pPr marL="0" indent="0" algn="just">
              <a:buNone/>
            </a:pPr>
            <a:r>
              <a:rPr lang="en-US" sz="3200" dirty="0"/>
              <a:t>Guyana, </a:t>
            </a:r>
            <a:r>
              <a:rPr lang="en-US" sz="3200" b="1" dirty="0">
                <a:effectLst>
                  <a:outerShdw blurRad="38100" dist="38100" dir="2700000" algn="tl">
                    <a:srgbClr val="000000">
                      <a:alpha val="43137"/>
                    </a:srgbClr>
                  </a:outerShdw>
                </a:effectLst>
                <a:highlight>
                  <a:srgbClr val="FFFF00"/>
                </a:highlight>
              </a:rPr>
              <a:t>one of the poorest countries in the Americas</a:t>
            </a:r>
            <a:r>
              <a:rPr lang="en-US" sz="3200" dirty="0"/>
              <a:t>, was long due some good luck, which finally came from </a:t>
            </a:r>
            <a:r>
              <a:rPr lang="en-US" sz="3200" b="1" dirty="0">
                <a:effectLst>
                  <a:outerShdw blurRad="38100" dist="38100" dir="2700000" algn="tl">
                    <a:srgbClr val="000000">
                      <a:alpha val="43137"/>
                    </a:srgbClr>
                  </a:outerShdw>
                </a:effectLst>
                <a:highlight>
                  <a:srgbClr val="FFFF00"/>
                </a:highlight>
              </a:rPr>
              <a:t>massive offshore discoveries of oil</a:t>
            </a:r>
            <a:r>
              <a:rPr lang="en-US" sz="3200" dirty="0"/>
              <a:t>. Guyana’s good luck on the economic front should continue into 2021. </a:t>
            </a:r>
          </a:p>
        </p:txBody>
      </p:sp>
    </p:spTree>
    <p:extLst>
      <p:ext uri="{BB962C8B-B14F-4D97-AF65-F5344CB8AC3E}">
        <p14:creationId xmlns:p14="http://schemas.microsoft.com/office/powerpoint/2010/main" val="2187345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18D9-C688-4F0C-A1B2-8931315A740D}"/>
              </a:ext>
            </a:extLst>
          </p:cNvPr>
          <p:cNvSpPr>
            <a:spLocks noGrp="1"/>
          </p:cNvSpPr>
          <p:nvPr>
            <p:ph type="title"/>
          </p:nvPr>
        </p:nvSpPr>
        <p:spPr>
          <a:xfrm>
            <a:off x="838200" y="365125"/>
            <a:ext cx="10515600" cy="966525"/>
          </a:xfrm>
        </p:spPr>
        <p:txBody>
          <a:bodyPr/>
          <a:lstStyle/>
          <a:p>
            <a:r>
              <a:rPr lang="en-US" b="1" dirty="0">
                <a:effectLst>
                  <a:outerShdw blurRad="38100" dist="38100" dir="2700000" algn="tl">
                    <a:srgbClr val="000000">
                      <a:alpha val="43137"/>
                    </a:srgbClr>
                  </a:outerShdw>
                </a:effectLst>
              </a:rPr>
              <a:t>Conclusions about growth in COVID19 year 2</a:t>
            </a:r>
            <a:endParaRPr lang="LID4096" dirty="0"/>
          </a:p>
        </p:txBody>
      </p:sp>
      <p:sp>
        <p:nvSpPr>
          <p:cNvPr id="3" name="Content Placeholder 2">
            <a:extLst>
              <a:ext uri="{FF2B5EF4-FFF2-40B4-BE49-F238E27FC236}">
                <a16:creationId xmlns:a16="http://schemas.microsoft.com/office/drawing/2014/main" id="{E35BB7A0-DE52-49E2-831C-5AE919C135BA}"/>
              </a:ext>
            </a:extLst>
          </p:cNvPr>
          <p:cNvSpPr>
            <a:spLocks noGrp="1"/>
          </p:cNvSpPr>
          <p:nvPr>
            <p:ph idx="1"/>
          </p:nvPr>
        </p:nvSpPr>
        <p:spPr>
          <a:xfrm>
            <a:off x="838200" y="1260629"/>
            <a:ext cx="10515600" cy="4916334"/>
          </a:xfrm>
        </p:spPr>
        <p:txBody>
          <a:bodyPr>
            <a:normAutofit/>
          </a:bodyPr>
          <a:lstStyle/>
          <a:p>
            <a:pPr marL="0" indent="0">
              <a:buNone/>
            </a:pPr>
            <a:r>
              <a:rPr lang="en-US" sz="3500" dirty="0"/>
              <a:t>On average, developed countries suffered more than emerging. </a:t>
            </a:r>
          </a:p>
          <a:p>
            <a:pPr marL="0" indent="0">
              <a:buNone/>
            </a:pPr>
            <a:endParaRPr lang="en-US" sz="3500" dirty="0"/>
          </a:p>
          <a:p>
            <a:pPr marL="0" indent="0">
              <a:buNone/>
            </a:pPr>
            <a:r>
              <a:rPr lang="en-US" sz="3500" dirty="0"/>
              <a:t>Among best emerging markets performers are China(!), Ethiopia, Tanzania, Egypt, Bangladesh. </a:t>
            </a:r>
          </a:p>
          <a:p>
            <a:pPr marL="0" indent="0">
              <a:buNone/>
            </a:pPr>
            <a:endParaRPr lang="en-US" sz="3500" dirty="0"/>
          </a:p>
          <a:p>
            <a:pPr marL="0" indent="0">
              <a:buNone/>
            </a:pPr>
            <a:r>
              <a:rPr lang="en-US" sz="3500" dirty="0"/>
              <a:t>Among best developed markets performers are Norway, Ireland and Finland. </a:t>
            </a:r>
            <a:endParaRPr lang="LID4096" sz="3500" dirty="0"/>
          </a:p>
        </p:txBody>
      </p:sp>
    </p:spTree>
    <p:extLst>
      <p:ext uri="{BB962C8B-B14F-4D97-AF65-F5344CB8AC3E}">
        <p14:creationId xmlns:p14="http://schemas.microsoft.com/office/powerpoint/2010/main" val="2870814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Business </a:t>
            </a:r>
            <a:r>
              <a:rPr lang="fi-FI" b="1" dirty="0" err="1">
                <a:latin typeface="Times New Roman" panose="02020603050405020304" pitchFamily="18" charset="0"/>
                <a:cs typeface="Times New Roman" panose="02020603050405020304" pitchFamily="18" charset="0"/>
              </a:rPr>
              <a:t>cycles</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investment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en-US" sz="2500" dirty="0">
                <a:latin typeface="Times New Roman" panose="02020603050405020304" pitchFamily="18" charset="0"/>
                <a:cs typeface="Times New Roman" panose="02020603050405020304" pitchFamily="18" charset="0"/>
              </a:rPr>
              <a:t>The business cycle is a long-term pattern of changes in Gross Domestic Product (GDP) that follows four stages: expansion, prosperity, contraction, and recession.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The phases of the business cycle are characterized by changing employment, industrial productivity, and interest rates.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As a result, the economic cycle provides the strategic framework for economic activity and investing. The business cycle affects employees, employers and investors.</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 </a:t>
            </a: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69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uvahaun tulos haulle business cycles investment emerging econom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06" y="180975"/>
            <a:ext cx="10658475" cy="667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09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latin typeface="Times New Roman" panose="02020603050405020304" pitchFamily="18" charset="0"/>
                <a:cs typeface="Times New Roman" panose="02020603050405020304" pitchFamily="18" charset="0"/>
              </a:rPr>
              <a:t>Business </a:t>
            </a:r>
            <a:r>
              <a:rPr lang="fi-FI" sz="3500" b="1" dirty="0" err="1">
                <a:latin typeface="Times New Roman" panose="02020603050405020304" pitchFamily="18" charset="0"/>
                <a:cs typeface="Times New Roman" panose="02020603050405020304" pitchFamily="18" charset="0"/>
              </a:rPr>
              <a:t>cycles</a:t>
            </a:r>
            <a:r>
              <a:rPr lang="fi-FI" sz="3500" b="1" dirty="0">
                <a:latin typeface="Times New Roman" panose="02020603050405020304" pitchFamily="18" charset="0"/>
                <a:cs typeface="Times New Roman" panose="02020603050405020304" pitchFamily="18" charset="0"/>
              </a:rPr>
              <a:t> and </a:t>
            </a:r>
            <a:r>
              <a:rPr lang="fi-FI" sz="3500" b="1" dirty="0" err="1">
                <a:latin typeface="Times New Roman" panose="02020603050405020304" pitchFamily="18" charset="0"/>
                <a:cs typeface="Times New Roman" panose="02020603050405020304" pitchFamily="18" charset="0"/>
              </a:rPr>
              <a:t>investors</a:t>
            </a:r>
            <a:r>
              <a:rPr lang="fi-FI" sz="3500" b="1" dirty="0">
                <a:latin typeface="Times New Roman" panose="02020603050405020304" pitchFamily="18" charset="0"/>
                <a:cs typeface="Times New Roman" panose="02020603050405020304" pitchFamily="18" charset="0"/>
              </a:rPr>
              <a:t> </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4099"/>
            <a:ext cx="10515600" cy="4852864"/>
          </a:xfrm>
        </p:spPr>
        <p:txBody>
          <a:bodyPr>
            <a:normAutofit/>
          </a:bodyPr>
          <a:lstStyle/>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The business cycle has implications for markets and investors.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Recession </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a:latin typeface="Times New Roman" panose="02020603050405020304" pitchFamily="18" charset="0"/>
                <a:cs typeface="Times New Roman" panose="02020603050405020304" pitchFamily="18" charset="0"/>
              </a:rPr>
              <a:t>weak stock prices </a:t>
            </a: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(stock prices fall</a:t>
            </a:r>
            <a:r>
              <a:rPr lang="fi-FI"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 or a </a:t>
            </a: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bear market</a:t>
            </a:r>
            <a:r>
              <a:rPr lang="en-US" sz="2500" dirty="0">
                <a:latin typeface="Times New Roman" panose="02020603050405020304" pitchFamily="18" charset="0"/>
                <a:cs typeface="Times New Roman" panose="02020603050405020304" pitchFamily="18" charset="0"/>
              </a:rPr>
              <a:t>.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Expanding economy that keeps inflation from rising too quickly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a:t>
            </a: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bull market (stock prices rise or are expected to rise)</a:t>
            </a:r>
            <a:r>
              <a:rPr lang="en-US" sz="2500" dirty="0">
                <a:latin typeface="Times New Roman" panose="02020603050405020304" pitchFamily="18" charset="0"/>
                <a:cs typeface="Times New Roman" panose="02020603050405020304" pitchFamily="18" charset="0"/>
              </a:rPr>
              <a:t>, or period of sustained market growth.</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4" name="Oval 3"/>
          <p:cNvSpPr/>
          <p:nvPr/>
        </p:nvSpPr>
        <p:spPr>
          <a:xfrm>
            <a:off x="9256817" y="1757548"/>
            <a:ext cx="2731324" cy="1306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Investors anticipate losses in a </a:t>
            </a:r>
            <a:r>
              <a:rPr lang="en-US" sz="1600" i="1" dirty="0">
                <a:latin typeface="Times New Roman" panose="02020603050405020304" pitchFamily="18" charset="0"/>
                <a:cs typeface="Times New Roman" panose="02020603050405020304" pitchFamily="18" charset="0"/>
              </a:rPr>
              <a:t>bear market</a:t>
            </a:r>
            <a:r>
              <a:rPr lang="en-US" sz="1600" dirty="0">
                <a:latin typeface="Times New Roman" panose="02020603050405020304" pitchFamily="18" charset="0"/>
                <a:cs typeface="Times New Roman" panose="02020603050405020304" pitchFamily="18" charset="0"/>
              </a:rPr>
              <a:t> and selling continues</a:t>
            </a:r>
            <a:endParaRPr lang="fi-FI" sz="1600" dirty="0">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a:off x="8799616" y="2453719"/>
            <a:ext cx="546265"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828799" y="5278582"/>
            <a:ext cx="3788229"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a:p>
            <a:pPr algn="ctr"/>
            <a:endParaRPr lang="en-US" sz="1200" dirty="0"/>
          </a:p>
          <a:p>
            <a:pPr algn="ctr"/>
            <a:r>
              <a:rPr lang="en-US" sz="1400" dirty="0">
                <a:latin typeface="Times New Roman" panose="02020603050405020304" pitchFamily="18" charset="0"/>
                <a:cs typeface="Times New Roman" panose="02020603050405020304" pitchFamily="18" charset="0"/>
              </a:rPr>
              <a:t>A bull market is a financial market of a group of securities in which prices are rising or are expected to rise.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algn="ctr"/>
            <a:endParaRPr lang="fi-FI" dirty="0"/>
          </a:p>
        </p:txBody>
      </p:sp>
      <p:cxnSp>
        <p:nvCxnSpPr>
          <p:cNvPr id="9" name="Straight Arrow Connector 8"/>
          <p:cNvCxnSpPr/>
          <p:nvPr/>
        </p:nvCxnSpPr>
        <p:spPr>
          <a:xfrm flipH="1" flipV="1">
            <a:off x="2066306" y="4322618"/>
            <a:ext cx="534391" cy="1092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331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50076" y="249382"/>
            <a:ext cx="10515600" cy="961901"/>
          </a:xfrm>
        </p:spPr>
        <p:txBody>
          <a:bodyPr>
            <a:normAutofit fontScale="90000"/>
          </a:bodyPr>
          <a:lstStyle/>
          <a:p>
            <a:r>
              <a:rPr lang="en-US" sz="3600" b="1" dirty="0">
                <a:latin typeface="Times New Roman" panose="02020603050405020304" pitchFamily="18" charset="0"/>
                <a:cs typeface="Times New Roman" panose="02020603050405020304" pitchFamily="18" charset="0"/>
              </a:rPr>
              <a:t>Some economists believe that stock price trends precede business cycle stages</a:t>
            </a:r>
            <a:endParaRPr lang="en-US" sz="3500" b="1" dirty="0">
              <a:latin typeface="Times New Roman" panose="02020603050405020304" pitchFamily="18" charset="0"/>
              <a:cs typeface="Times New Roman" panose="02020603050405020304" pitchFamily="18" charset="0"/>
            </a:endParaRPr>
          </a:p>
        </p:txBody>
      </p:sp>
      <p:pic>
        <p:nvPicPr>
          <p:cNvPr id="1026" name="Picture 2" descr="Kuvahaun tulos haulle business cycles gdp net export emerging econom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890" y="1468943"/>
            <a:ext cx="10046525" cy="496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90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8963"/>
          </a:xfrm>
        </p:spPr>
        <p:txBody>
          <a:bodyPr>
            <a:normAutofit/>
          </a:bodyPr>
          <a:lstStyle/>
          <a:p>
            <a:r>
              <a:rPr lang="fi-FI" sz="3000" b="1" dirty="0">
                <a:latin typeface="Times New Roman" panose="02020603050405020304" pitchFamily="18" charset="0"/>
                <a:cs typeface="Times New Roman" panose="02020603050405020304" pitchFamily="18" charset="0"/>
              </a:rPr>
              <a:t>Business </a:t>
            </a:r>
            <a:r>
              <a:rPr lang="fi-FI" sz="3000" b="1" dirty="0" err="1">
                <a:latin typeface="Times New Roman" panose="02020603050405020304" pitchFamily="18" charset="0"/>
                <a:cs typeface="Times New Roman" panose="02020603050405020304" pitchFamily="18" charset="0"/>
              </a:rPr>
              <a:t>cycles</a:t>
            </a:r>
            <a:r>
              <a:rPr lang="fi-FI" sz="3000" b="1" dirty="0">
                <a:latin typeface="Times New Roman" panose="02020603050405020304" pitchFamily="18" charset="0"/>
                <a:cs typeface="Times New Roman" panose="02020603050405020304" pitchFamily="18" charset="0"/>
              </a:rPr>
              <a:t> and </a:t>
            </a:r>
            <a:r>
              <a:rPr lang="fi-FI" sz="3000" b="1" dirty="0" err="1">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strategies</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Sectoral</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approach</a:t>
            </a: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68779"/>
            <a:ext cx="10515600" cy="5108184"/>
          </a:xfrm>
        </p:spPr>
        <p:txBody>
          <a:bodyPr>
            <a:normAutofit lnSpcReduction="10000"/>
          </a:bodyPr>
          <a:lstStyle/>
          <a:p>
            <a:pPr marL="0" indent="0">
              <a:buNone/>
            </a:pPr>
            <a:r>
              <a:rPr lang="en-US" sz="2200" dirty="0">
                <a:latin typeface="Times New Roman" panose="02020603050405020304" pitchFamily="18" charset="0"/>
                <a:cs typeface="Times New Roman" panose="02020603050405020304" pitchFamily="18" charset="0"/>
              </a:rPr>
              <a:t>There are investment strategies for all parts of the cycle. </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Companies that do well when the economy is experiencing good times are called </a:t>
            </a:r>
            <a:r>
              <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cyclical stocks</a:t>
            </a:r>
            <a:r>
              <a:rPr lang="en-US" sz="2200"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Travel and leisure companies, airlines, consumer electronics firms and jewelry </a:t>
            </a:r>
          </a:p>
          <a:p>
            <a:pPr marL="0" indent="0">
              <a:buNone/>
            </a:pPr>
            <a:r>
              <a:rPr lang="en-US" sz="2200" i="1" dirty="0">
                <a:latin typeface="Times New Roman" panose="02020603050405020304" pitchFamily="18" charset="0"/>
                <a:cs typeface="Times New Roman" panose="02020603050405020304" pitchFamily="18" charset="0"/>
              </a:rPr>
              <a:t>	makers. </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Companies that make goods that are </a:t>
            </a:r>
            <a:r>
              <a:rPr lang="en-US" sz="2200" i="1" dirty="0">
                <a:latin typeface="Times New Roman" panose="02020603050405020304" pitchFamily="18" charset="0"/>
                <a:cs typeface="Times New Roman" panose="02020603050405020304" pitchFamily="18" charset="0"/>
              </a:rPr>
              <a:t>necessities, such as food and health care </a:t>
            </a:r>
            <a:r>
              <a:rPr lang="en-US" sz="2200" dirty="0">
                <a:latin typeface="Times New Roman" panose="02020603050405020304" pitchFamily="18" charset="0"/>
                <a:cs typeface="Times New Roman" panose="02020603050405020304" pitchFamily="18" charset="0"/>
              </a:rPr>
              <a:t>are called </a:t>
            </a:r>
            <a:r>
              <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non-cyclical stocks</a:t>
            </a:r>
            <a:r>
              <a:rPr lang="en-US" sz="2200" dirty="0">
                <a:latin typeface="Times New Roman" panose="02020603050405020304" pitchFamily="18" charset="0"/>
                <a:cs typeface="Times New Roman" panose="02020603050405020304" pitchFamily="18" charset="0"/>
              </a:rPr>
              <a:t>. These stocks tend to provide more stability during an economic downturn. </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During an economic expansion one should invest in cyclical stocks. </a:t>
            </a:r>
          </a:p>
          <a:p>
            <a:pPr marL="0" indent="0">
              <a:buNone/>
            </a:pPr>
            <a:r>
              <a:rPr lang="en-US" sz="2200" dirty="0">
                <a:latin typeface="Times New Roman" panose="02020603050405020304" pitchFamily="18" charset="0"/>
                <a:cs typeface="Times New Roman" panose="02020603050405020304" pitchFamily="18" charset="0"/>
              </a:rPr>
              <a:t>During an economic contraction one should consider investing in non-cyclical stocks.</a:t>
            </a:r>
          </a:p>
        </p:txBody>
      </p:sp>
    </p:spTree>
    <p:extLst>
      <p:ext uri="{BB962C8B-B14F-4D97-AF65-F5344CB8AC3E}">
        <p14:creationId xmlns:p14="http://schemas.microsoft.com/office/powerpoint/2010/main" val="1294855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ED1B-0482-4C05-9072-88F5638BD7F3}"/>
              </a:ext>
            </a:extLst>
          </p:cNvPr>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Business </a:t>
            </a:r>
            <a:r>
              <a:rPr lang="fi-FI" b="1" dirty="0" err="1">
                <a:latin typeface="Times New Roman" panose="02020603050405020304" pitchFamily="18" charset="0"/>
                <a:cs typeface="Times New Roman" panose="02020603050405020304" pitchFamily="18" charset="0"/>
              </a:rPr>
              <a:t>cycles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1</a:t>
            </a:r>
            <a:endParaRPr lang="LID4096" dirty="0"/>
          </a:p>
        </p:txBody>
      </p:sp>
      <p:sp>
        <p:nvSpPr>
          <p:cNvPr id="3" name="Content Placeholder 2">
            <a:extLst>
              <a:ext uri="{FF2B5EF4-FFF2-40B4-BE49-F238E27FC236}">
                <a16:creationId xmlns:a16="http://schemas.microsoft.com/office/drawing/2014/main" id="{82B8B821-30BB-4C83-9F9A-5CC32D90B8D9}"/>
              </a:ext>
            </a:extLst>
          </p:cNvPr>
          <p:cNvSpPr>
            <a:spLocks noGrp="1"/>
          </p:cNvSpPr>
          <p:nvPr>
            <p:ph idx="1"/>
          </p:nvPr>
        </p:nvSpPr>
        <p:spPr/>
        <p:txBody>
          <a:bodyPr/>
          <a:lstStyle/>
          <a:p>
            <a:pPr marL="0" indent="0" algn="just">
              <a:buNone/>
            </a:pPr>
            <a:r>
              <a:rPr lang="en-US" b="1" dirty="0">
                <a:latin typeface="Times New Roman" panose="02020603050405020304" pitchFamily="18" charset="0"/>
                <a:cs typeface="Times New Roman" panose="02020603050405020304" pitchFamily="18" charset="0"/>
              </a:rPr>
              <a:t>García-</a:t>
            </a:r>
            <a:r>
              <a:rPr lang="en-US" b="1" dirty="0" err="1">
                <a:latin typeface="Times New Roman" panose="02020603050405020304" pitchFamily="18" charset="0"/>
                <a:cs typeface="Times New Roman" panose="02020603050405020304" pitchFamily="18" charset="0"/>
              </a:rPr>
              <a:t>Cicco</a:t>
            </a:r>
            <a:r>
              <a:rPr lang="en-US" b="1" dirty="0">
                <a:latin typeface="Times New Roman" panose="02020603050405020304" pitchFamily="18" charset="0"/>
                <a:cs typeface="Times New Roman" panose="02020603050405020304" pitchFamily="18" charset="0"/>
              </a:rPr>
              <a:t> et al., </a:t>
            </a:r>
            <a:r>
              <a:rPr lang="en-US" b="1" i="1" dirty="0">
                <a:latin typeface="Times New Roman" panose="02020603050405020304" pitchFamily="18" charset="0"/>
                <a:cs typeface="Times New Roman" panose="02020603050405020304" pitchFamily="18" charset="0"/>
              </a:rPr>
              <a:t>American Economic Review </a:t>
            </a:r>
            <a:r>
              <a:rPr lang="en-US" b="1" dirty="0">
                <a:latin typeface="Times New Roman" panose="02020603050405020304" pitchFamily="18" charset="0"/>
                <a:cs typeface="Times New Roman" panose="02020603050405020304" pitchFamily="18" charset="0"/>
              </a:rPr>
              <a:t>2010:</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volatility of business cycles in industrialized countries fell significantly in the second half of the twentieth century.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sharp contrast, in </a:t>
            </a:r>
            <a:r>
              <a:rPr lang="en-US" b="1" dirty="0">
                <a:solidFill>
                  <a:srgbClr val="FF0000"/>
                </a:solidFill>
                <a:latin typeface="Times New Roman" panose="02020603050405020304" pitchFamily="18" charset="0"/>
                <a:cs typeface="Times New Roman" panose="02020603050405020304" pitchFamily="18" charset="0"/>
              </a:rPr>
              <a:t>EMs</a:t>
            </a:r>
            <a:r>
              <a:rPr lang="en-US" dirty="0">
                <a:latin typeface="Times New Roman" panose="02020603050405020304" pitchFamily="18" charset="0"/>
                <a:cs typeface="Times New Roman" panose="02020603050405020304" pitchFamily="18" charset="0"/>
              </a:rPr>
              <a:t> business cycles did not appear to moderate after the Second World War.</a:t>
            </a:r>
          </a:p>
          <a:p>
            <a:pPr marL="0" indent="0">
              <a:buNone/>
            </a:pPr>
            <a:endParaRPr lang="LID4096" dirty="0"/>
          </a:p>
        </p:txBody>
      </p:sp>
    </p:spTree>
    <p:extLst>
      <p:ext uri="{BB962C8B-B14F-4D97-AF65-F5344CB8AC3E}">
        <p14:creationId xmlns:p14="http://schemas.microsoft.com/office/powerpoint/2010/main" val="1379829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Business </a:t>
            </a:r>
            <a:r>
              <a:rPr lang="fi-FI" b="1" dirty="0" err="1">
                <a:latin typeface="Times New Roman" panose="02020603050405020304" pitchFamily="18" charset="0"/>
                <a:cs typeface="Times New Roman" panose="02020603050405020304" pitchFamily="18" charset="0"/>
              </a:rPr>
              <a:t>cycles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82571"/>
            <a:ext cx="10515600" cy="5010304"/>
          </a:xfrm>
        </p:spPr>
        <p:txBody>
          <a:bodyPr>
            <a:normAutofit fontScale="92500" lnSpcReduction="10000"/>
          </a:bodyPr>
          <a:lstStyle/>
          <a:p>
            <a:pPr marL="0" indent="0" algn="just">
              <a:buNone/>
            </a:pPr>
            <a:r>
              <a:rPr lang="en-US" sz="2400" b="1" dirty="0">
                <a:latin typeface="Times New Roman" panose="02020603050405020304" pitchFamily="18" charset="0"/>
                <a:cs typeface="Times New Roman" panose="02020603050405020304" pitchFamily="18" charset="0"/>
              </a:rPr>
              <a:t>Aguiar and Gopinath, </a:t>
            </a:r>
            <a:r>
              <a:rPr lang="en-US" sz="2400" b="1" i="1" dirty="0">
                <a:latin typeface="Times New Roman" panose="02020603050405020304" pitchFamily="18" charset="0"/>
                <a:cs typeface="Times New Roman" panose="02020603050405020304" pitchFamily="18" charset="0"/>
              </a:rPr>
              <a:t>Journal of Political Economy </a:t>
            </a:r>
            <a:r>
              <a:rPr lang="en-US" sz="2400" b="1" dirty="0">
                <a:latin typeface="Times New Roman" panose="02020603050405020304" pitchFamily="18" charset="0"/>
                <a:cs typeface="Times New Roman" panose="02020603050405020304" pitchFamily="18" charset="0"/>
              </a:rPr>
              <a:t>2007:</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EMs</a:t>
            </a:r>
            <a:r>
              <a:rPr lang="en-US" sz="2400" dirty="0">
                <a:latin typeface="Times New Roman" panose="02020603050405020304" pitchFamily="18" charset="0"/>
                <a:cs typeface="Times New Roman" panose="02020603050405020304" pitchFamily="18" charset="0"/>
              </a:rPr>
              <a:t> on average have a business cycle </a:t>
            </a:r>
            <a:r>
              <a:rPr lang="en-US" sz="2400" b="1" dirty="0">
                <a:solidFill>
                  <a:srgbClr val="FF0000"/>
                </a:solidFill>
                <a:latin typeface="Times New Roman" panose="02020603050405020304" pitchFamily="18" charset="0"/>
                <a:cs typeface="Times New Roman" panose="02020603050405020304" pitchFamily="18" charset="0"/>
              </a:rPr>
              <a:t>twice as volatile </a:t>
            </a:r>
            <a:r>
              <a:rPr lang="en-US" sz="2400" dirty="0">
                <a:latin typeface="Times New Roman" panose="02020603050405020304" pitchFamily="18" charset="0"/>
                <a:cs typeface="Times New Roman" panose="02020603050405020304" pitchFamily="18" charset="0"/>
              </a:rPr>
              <a:t>as that of their developed counterparts.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striking feature that distinguishes the business cycles in the two is the </a:t>
            </a:r>
            <a:r>
              <a:rPr lang="en-US" sz="2400" b="1" dirty="0">
                <a:solidFill>
                  <a:srgbClr val="FF0000"/>
                </a:solidFill>
                <a:latin typeface="Times New Roman" panose="02020603050405020304" pitchFamily="18" charset="0"/>
                <a:cs typeface="Times New Roman" panose="02020603050405020304" pitchFamily="18" charset="0"/>
              </a:rPr>
              <a:t>strongly countercyclical nature of the trade balance </a:t>
            </a:r>
            <a:r>
              <a:rPr lang="en-US" sz="2400" dirty="0">
                <a:latin typeface="Times New Roman" panose="02020603050405020304" pitchFamily="18" charset="0"/>
                <a:cs typeface="Times New Roman" panose="02020603050405020304" pitchFamily="18" charset="0"/>
              </a:rPr>
              <a:t>for </a:t>
            </a:r>
            <a:r>
              <a:rPr lang="en-US" sz="2400" b="1" dirty="0">
                <a:solidFill>
                  <a:srgbClr val="FF0000"/>
                </a:solidFill>
                <a:latin typeface="Times New Roman" panose="02020603050405020304" pitchFamily="18" charset="0"/>
                <a:cs typeface="Times New Roman" panose="02020603050405020304" pitchFamily="18" charset="0"/>
              </a:rPr>
              <a:t>EMs</a:t>
            </a:r>
            <a:r>
              <a:rPr lang="en-US" sz="2400" dirty="0">
                <a:latin typeface="Times New Roman" panose="02020603050405020304" pitchFamily="18" charset="0"/>
                <a:cs typeface="Times New Roman" panose="02020603050405020304" pitchFamily="18" charset="0"/>
              </a:rPr>
              <a:t> as compared to developed markets.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second regularity is that </a:t>
            </a:r>
            <a:r>
              <a:rPr lang="en-US" sz="2400" b="1" dirty="0">
                <a:solidFill>
                  <a:srgbClr val="FF0000"/>
                </a:solidFill>
                <a:latin typeface="Times New Roman" panose="02020603050405020304" pitchFamily="18" charset="0"/>
                <a:cs typeface="Times New Roman" panose="02020603050405020304" pitchFamily="18" charset="0"/>
              </a:rPr>
              <a:t>consumption is 40 percent more volatile than income </a:t>
            </a:r>
            <a:r>
              <a:rPr lang="en-US" sz="2400" dirty="0">
                <a:latin typeface="Times New Roman" panose="02020603050405020304" pitchFamily="18" charset="0"/>
                <a:cs typeface="Times New Roman" panose="02020603050405020304" pitchFamily="18" charset="0"/>
              </a:rPr>
              <a:t>at business cycle frequencies for </a:t>
            </a:r>
            <a:r>
              <a:rPr lang="en-US" sz="2400" b="1" dirty="0">
                <a:solidFill>
                  <a:srgbClr val="FF0000"/>
                </a:solidFill>
                <a:latin typeface="Times New Roman" panose="02020603050405020304" pitchFamily="18" charset="0"/>
                <a:cs typeface="Times New Roman" panose="02020603050405020304" pitchFamily="18" charset="0"/>
              </a:rPr>
              <a:t>EMs</a:t>
            </a:r>
            <a:r>
              <a:rPr lang="en-US" sz="2400" dirty="0">
                <a:latin typeface="Times New Roman" panose="02020603050405020304" pitchFamily="18" charset="0"/>
                <a:cs typeface="Times New Roman" panose="02020603050405020304" pitchFamily="18" charset="0"/>
              </a:rPr>
              <a:t>, as compared to a ratio of little less than one for developed markets.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In addition, </a:t>
            </a:r>
            <a:r>
              <a:rPr lang="en-US" sz="2400" b="1" dirty="0">
                <a:solidFill>
                  <a:srgbClr val="FF0000"/>
                </a:solidFill>
                <a:latin typeface="Times New Roman" panose="02020603050405020304" pitchFamily="18" charset="0"/>
                <a:cs typeface="Times New Roman" panose="02020603050405020304" pitchFamily="18" charset="0"/>
              </a:rPr>
              <a:t>income growth and net exports are twice as volatile </a:t>
            </a:r>
            <a:r>
              <a:rPr lang="en-US" sz="2400" dirty="0">
                <a:latin typeface="Times New Roman" panose="02020603050405020304" pitchFamily="18" charset="0"/>
                <a:cs typeface="Times New Roman" panose="02020603050405020304" pitchFamily="18" charset="0"/>
              </a:rPr>
              <a:t>in </a:t>
            </a:r>
            <a:r>
              <a:rPr lang="en-US" sz="2400" b="1" dirty="0">
                <a:solidFill>
                  <a:srgbClr val="FF0000"/>
                </a:solidFill>
                <a:latin typeface="Times New Roman" panose="02020603050405020304" pitchFamily="18" charset="0"/>
                <a:cs typeface="Times New Roman" panose="02020603050405020304" pitchFamily="18" charset="0"/>
              </a:rPr>
              <a:t>EMs</a:t>
            </a:r>
            <a:r>
              <a:rPr lang="en-US" sz="2400" dirty="0">
                <a:latin typeface="Times New Roman" panose="02020603050405020304" pitchFamily="18" charset="0"/>
                <a:cs typeface="Times New Roman" panose="02020603050405020304" pitchFamily="18" charset="0"/>
              </a:rPr>
              <a:t>.</a:t>
            </a:r>
          </a:p>
          <a:p>
            <a:pPr marL="0" indent="0">
              <a:buNone/>
            </a:pPr>
            <a:endParaRPr lang="en-US" sz="1800" dirty="0"/>
          </a:p>
          <a:p>
            <a:pPr marL="0" indent="0">
              <a:buNone/>
            </a:pPr>
            <a:endParaRPr lang="fi-FI" sz="1800" dirty="0"/>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369982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400"/>
          </a:xfrm>
        </p:spPr>
        <p:txBody>
          <a:bodyPr>
            <a:normAutofit fontScale="90000"/>
          </a:bodyPr>
          <a:lstStyle/>
          <a:p>
            <a:r>
              <a:rPr lang="en-US" sz="3200" b="1" dirty="0">
                <a:latin typeface="Times New Roman" panose="02020603050405020304" pitchFamily="18" charset="0"/>
                <a:cs typeface="Times New Roman" panose="02020603050405020304" pitchFamily="18" charset="0"/>
              </a:rPr>
              <a:t>Is There a Link Between GDP Growth and Equity Returns?</a:t>
            </a:r>
            <a:br>
              <a:rPr lang="en-US" sz="32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MSCI Barra Research</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86592"/>
            <a:ext cx="10515600" cy="5090371"/>
          </a:xfrm>
        </p:spPr>
        <p:txBody>
          <a:bodyPr/>
          <a:lstStyle/>
          <a:p>
            <a:pPr marL="0" indent="0">
              <a:buNone/>
            </a:pPr>
            <a:r>
              <a:rPr lang="en-US" sz="22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Supply-side theoretical models </a:t>
            </a:r>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r>
              <a:rPr lang="en-US"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1:</a:t>
            </a:r>
            <a:r>
              <a:rPr lang="en-US" sz="2200" dirty="0">
                <a:latin typeface="Times New Roman" panose="02020603050405020304" pitchFamily="18" charset="0"/>
                <a:cs typeface="Times New Roman" panose="02020603050405020304" pitchFamily="18" charset="0"/>
              </a:rPr>
              <a:t> Over the long run, aggregate corporate earnings tend to grow at the same pace as GDP. </a:t>
            </a:r>
          </a:p>
          <a:p>
            <a:pPr marL="0" indent="0">
              <a:buNone/>
            </a:pPr>
            <a:endParaRPr lang="en-US" dirty="0"/>
          </a:p>
        </p:txBody>
      </p:sp>
      <p:pic>
        <p:nvPicPr>
          <p:cNvPr id="5" name="Picture 4">
            <a:extLst>
              <a:ext uri="{FF2B5EF4-FFF2-40B4-BE49-F238E27FC236}">
                <a16:creationId xmlns:a16="http://schemas.microsoft.com/office/drawing/2014/main" id="{3BA1935A-C245-4F2E-835E-2D7DAF5B708E}"/>
              </a:ext>
            </a:extLst>
          </p:cNvPr>
          <p:cNvPicPr>
            <a:picLocks noChangeAspect="1"/>
          </p:cNvPicPr>
          <p:nvPr/>
        </p:nvPicPr>
        <p:blipFill>
          <a:blip r:embed="rId2"/>
          <a:stretch>
            <a:fillRect/>
          </a:stretch>
        </p:blipFill>
        <p:spPr>
          <a:xfrm>
            <a:off x="1281529" y="2381250"/>
            <a:ext cx="9486900" cy="4476750"/>
          </a:xfrm>
          <a:prstGeom prst="rect">
            <a:avLst/>
          </a:prstGeom>
        </p:spPr>
      </p:pic>
    </p:spTree>
    <p:extLst>
      <p:ext uri="{BB962C8B-B14F-4D97-AF65-F5344CB8AC3E}">
        <p14:creationId xmlns:p14="http://schemas.microsoft.com/office/powerpoint/2010/main" val="3874667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Shocks</a:t>
            </a:r>
            <a:r>
              <a:rPr lang="fi-FI" b="1" dirty="0">
                <a:latin typeface="Times New Roman" panose="02020603050405020304" pitchFamily="18" charset="0"/>
                <a:cs typeface="Times New Roman" panose="02020603050405020304" pitchFamily="18" charset="0"/>
              </a:rPr>
              <a:t> to </a:t>
            </a:r>
            <a:r>
              <a:rPr lang="fi-FI" b="1" dirty="0" err="1">
                <a:latin typeface="Times New Roman" panose="02020603050405020304" pitchFamily="18" charset="0"/>
                <a:cs typeface="Times New Roman" panose="02020603050405020304" pitchFamily="18" charset="0"/>
              </a:rPr>
              <a:t>trend</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Aguiar</a:t>
            </a:r>
            <a:r>
              <a:rPr lang="en-US" sz="2000" b="1" dirty="0">
                <a:latin typeface="Times New Roman" panose="02020603050405020304" pitchFamily="18" charset="0"/>
                <a:cs typeface="Times New Roman" panose="02020603050405020304" pitchFamily="18" charset="0"/>
              </a:rPr>
              <a:t> and </a:t>
            </a:r>
            <a:r>
              <a:rPr lang="en-US" sz="2000" b="1" dirty="0" err="1">
                <a:latin typeface="Times New Roman" panose="02020603050405020304" pitchFamily="18" charset="0"/>
                <a:cs typeface="Times New Roman" panose="02020603050405020304" pitchFamily="18" charset="0"/>
              </a:rPr>
              <a:t>Gopinath</a:t>
            </a:r>
            <a:r>
              <a:rPr lang="en-US" sz="2000" b="1" dirty="0">
                <a:latin typeface="Times New Roman" panose="02020603050405020304" pitchFamily="18" charset="0"/>
                <a:cs typeface="Times New Roman" panose="02020603050405020304" pitchFamily="18" charset="0"/>
              </a:rPr>
              <a:t>, JPE 2007)</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b="1" dirty="0">
                <a:solidFill>
                  <a:srgbClr val="FF0000"/>
                </a:solidFill>
                <a:latin typeface="Times New Roman" panose="02020603050405020304" pitchFamily="18" charset="0"/>
                <a:cs typeface="Times New Roman" panose="02020603050405020304" pitchFamily="18" charset="0"/>
              </a:rPr>
              <a:t>EMs</a:t>
            </a:r>
            <a:r>
              <a:rPr lang="en-US" dirty="0">
                <a:latin typeface="Times New Roman" panose="02020603050405020304" pitchFamily="18" charset="0"/>
                <a:cs typeface="Times New Roman" panose="02020603050405020304" pitchFamily="18" charset="0"/>
              </a:rPr>
              <a:t>, unlike developed markets, are characterized by </a:t>
            </a:r>
            <a:r>
              <a:rPr lang="en-US" b="1" dirty="0">
                <a:solidFill>
                  <a:srgbClr val="FF0000"/>
                </a:solidFill>
                <a:latin typeface="Times New Roman" panose="02020603050405020304" pitchFamily="18" charset="0"/>
                <a:cs typeface="Times New Roman" panose="02020603050405020304" pitchFamily="18" charset="0"/>
              </a:rPr>
              <a:t>frequent regime switches</a:t>
            </a:r>
            <a:r>
              <a:rPr lang="en-US" dirty="0">
                <a:latin typeface="Times New Roman" panose="02020603050405020304" pitchFamily="18" charset="0"/>
                <a:cs typeface="Times New Roman" panose="02020603050405020304" pitchFamily="18" charset="0"/>
              </a:rPr>
              <a:t>, a premise/condition motivated by the dramatic reversals in fiscal, monetary, and trade policies observed in these economies.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Consequently, </a:t>
            </a:r>
            <a:r>
              <a:rPr lang="en-US" b="1" dirty="0">
                <a:solidFill>
                  <a:srgbClr val="FF0000"/>
                </a:solidFill>
                <a:latin typeface="Times New Roman" panose="02020603050405020304" pitchFamily="18" charset="0"/>
                <a:cs typeface="Times New Roman" panose="02020603050405020304" pitchFamily="18" charset="0"/>
              </a:rPr>
              <a:t>shocks to trend growth </a:t>
            </a:r>
            <a:r>
              <a:rPr lang="en-US" dirty="0">
                <a:latin typeface="Times New Roman" panose="02020603050405020304" pitchFamily="18" charset="0"/>
                <a:cs typeface="Times New Roman" panose="02020603050405020304" pitchFamily="18" charset="0"/>
              </a:rPr>
              <a:t>are the primary source of fluctuations in these markets as opposed to </a:t>
            </a:r>
            <a:r>
              <a:rPr lang="en-US" b="1" dirty="0">
                <a:solidFill>
                  <a:srgbClr val="FF0000"/>
                </a:solidFill>
                <a:latin typeface="Times New Roman" panose="02020603050405020304" pitchFamily="18" charset="0"/>
                <a:cs typeface="Times New Roman" panose="02020603050405020304" pitchFamily="18" charset="0"/>
              </a:rPr>
              <a:t>transitory fluctuations around the trend</a:t>
            </a:r>
            <a:r>
              <a:rPr lang="en-US" dirty="0">
                <a:latin typeface="Times New Roman" panose="02020603050405020304" pitchFamily="18" charset="0"/>
                <a:cs typeface="Times New Roman" panose="02020603050405020304" pitchFamily="18" charset="0"/>
              </a:rPr>
              <a:t> in developed countries.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Developed markets are characterized by a relatively stable trend.</a:t>
            </a:r>
          </a:p>
          <a:p>
            <a:pPr marL="0" indent="0">
              <a:buNone/>
            </a:pPr>
            <a:endParaRPr lang="en-US" dirty="0"/>
          </a:p>
        </p:txBody>
      </p:sp>
    </p:spTree>
    <p:extLst>
      <p:ext uri="{BB962C8B-B14F-4D97-AF65-F5344CB8AC3E}">
        <p14:creationId xmlns:p14="http://schemas.microsoft.com/office/powerpoint/2010/main" val="3136448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3DB6-0907-412F-A022-3BB1E6E2184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Shocks to trend growth versus transitory fluctuations around the trend </a:t>
            </a:r>
            <a:endParaRPr lang="LID4096" b="1"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656DB3E0-12A1-4056-AAC7-15D879FB9C5F}"/>
              </a:ext>
            </a:extLst>
          </p:cNvPr>
          <p:cNvPicPr>
            <a:picLocks noGrp="1" noChangeAspect="1"/>
          </p:cNvPicPr>
          <p:nvPr>
            <p:ph idx="1"/>
          </p:nvPr>
        </p:nvPicPr>
        <p:blipFill>
          <a:blip r:embed="rId2"/>
          <a:stretch>
            <a:fillRect/>
          </a:stretch>
        </p:blipFill>
        <p:spPr>
          <a:xfrm>
            <a:off x="6374166" y="1805318"/>
            <a:ext cx="5308848" cy="4542216"/>
          </a:xfrm>
          <a:prstGeom prst="rect">
            <a:avLst/>
          </a:prstGeom>
        </p:spPr>
      </p:pic>
      <p:pic>
        <p:nvPicPr>
          <p:cNvPr id="5" name="Picture 4">
            <a:extLst>
              <a:ext uri="{FF2B5EF4-FFF2-40B4-BE49-F238E27FC236}">
                <a16:creationId xmlns:a16="http://schemas.microsoft.com/office/drawing/2014/main" id="{01A3477F-BDD0-4651-9BA7-F1901907434A}"/>
              </a:ext>
            </a:extLst>
          </p:cNvPr>
          <p:cNvPicPr>
            <a:picLocks noChangeAspect="1"/>
          </p:cNvPicPr>
          <p:nvPr/>
        </p:nvPicPr>
        <p:blipFill>
          <a:blip r:embed="rId3"/>
          <a:stretch>
            <a:fillRect/>
          </a:stretch>
        </p:blipFill>
        <p:spPr>
          <a:xfrm>
            <a:off x="285295" y="1514168"/>
            <a:ext cx="5977853" cy="4833366"/>
          </a:xfrm>
          <a:prstGeom prst="rect">
            <a:avLst/>
          </a:prstGeom>
        </p:spPr>
      </p:pic>
      <p:sp>
        <p:nvSpPr>
          <p:cNvPr id="6" name="Rectangle 5">
            <a:extLst>
              <a:ext uri="{FF2B5EF4-FFF2-40B4-BE49-F238E27FC236}">
                <a16:creationId xmlns:a16="http://schemas.microsoft.com/office/drawing/2014/main" id="{9B4D22F5-55EC-42B4-90B6-F14806E9B74C}"/>
              </a:ext>
            </a:extLst>
          </p:cNvPr>
          <p:cNvSpPr/>
          <p:nvPr/>
        </p:nvSpPr>
        <p:spPr>
          <a:xfrm>
            <a:off x="8052047" y="1624614"/>
            <a:ext cx="2592279" cy="594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Transitory</a:t>
            </a:r>
            <a:endParaRPr lang="LID4096" dirty="0"/>
          </a:p>
        </p:txBody>
      </p:sp>
      <p:sp>
        <p:nvSpPr>
          <p:cNvPr id="7" name="Rectangle 6">
            <a:extLst>
              <a:ext uri="{FF2B5EF4-FFF2-40B4-BE49-F238E27FC236}">
                <a16:creationId xmlns:a16="http://schemas.microsoft.com/office/drawing/2014/main" id="{6292400A-8EEE-4D96-894D-B0811D7BC2FE}"/>
              </a:ext>
            </a:extLst>
          </p:cNvPr>
          <p:cNvSpPr/>
          <p:nvPr/>
        </p:nvSpPr>
        <p:spPr>
          <a:xfrm>
            <a:off x="508986" y="1624614"/>
            <a:ext cx="2607076" cy="4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Shock</a:t>
            </a:r>
            <a:endParaRPr lang="LID4096" dirty="0"/>
          </a:p>
        </p:txBody>
      </p:sp>
    </p:spTree>
    <p:extLst>
      <p:ext uri="{BB962C8B-B14F-4D97-AF65-F5344CB8AC3E}">
        <p14:creationId xmlns:p14="http://schemas.microsoft.com/office/powerpoint/2010/main" val="560463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000" b="1" dirty="0" err="1">
                <a:latin typeface="Times New Roman" panose="02020603050405020304" pitchFamily="18" charset="0"/>
                <a:cs typeface="Times New Roman" panose="02020603050405020304" pitchFamily="18" charset="0"/>
              </a:rPr>
              <a:t>Reasons</a:t>
            </a:r>
            <a:r>
              <a:rPr lang="fi-FI" sz="3000" b="1" dirty="0">
                <a:latin typeface="Times New Roman" panose="02020603050405020304" pitchFamily="18" charset="0"/>
                <a:cs typeface="Times New Roman" panose="02020603050405020304" pitchFamily="18" charset="0"/>
              </a:rPr>
              <a:t> for </a:t>
            </a:r>
            <a:r>
              <a:rPr lang="fi-FI" sz="3000" b="1" dirty="0" err="1">
                <a:latin typeface="Times New Roman" panose="02020603050405020304" pitchFamily="18" charset="0"/>
                <a:cs typeface="Times New Roman" panose="02020603050405020304" pitchFamily="18" charset="0"/>
              </a:rPr>
              <a:t>higher</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volatility</a:t>
            </a:r>
            <a:r>
              <a:rPr lang="fi-FI" sz="3000" b="1" dirty="0">
                <a:latin typeface="Times New Roman" panose="02020603050405020304" pitchFamily="18" charset="0"/>
                <a:cs typeface="Times New Roman" panose="02020603050405020304" pitchFamily="18" charset="0"/>
              </a:rPr>
              <a:t> in </a:t>
            </a:r>
            <a:r>
              <a:rPr lang="fi-FI" sz="3000" b="1" dirty="0" err="1">
                <a:latin typeface="Times New Roman" panose="02020603050405020304" pitchFamily="18" charset="0"/>
                <a:cs typeface="Times New Roman" panose="02020603050405020304" pitchFamily="18" charset="0"/>
              </a:rPr>
              <a:t>EMs</a:t>
            </a:r>
            <a:r>
              <a:rPr lang="fi-FI" sz="3000" b="1" dirty="0">
                <a:latin typeface="Times New Roman" panose="02020603050405020304" pitchFamily="18" charset="0"/>
                <a:cs typeface="Times New Roman" panose="02020603050405020304" pitchFamily="18" charset="0"/>
              </a:rPr>
              <a:t> business </a:t>
            </a:r>
            <a:r>
              <a:rPr lang="fi-FI" sz="3000" b="1" dirty="0" err="1">
                <a:latin typeface="Times New Roman" panose="02020603050405020304" pitchFamily="18" charset="0"/>
                <a:cs typeface="Times New Roman" panose="02020603050405020304" pitchFamily="18" charset="0"/>
              </a:rPr>
              <a:t>cycles</a:t>
            </a:r>
            <a:br>
              <a:rPr lang="fi-FI" sz="3000"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Calderon</a:t>
            </a:r>
            <a:r>
              <a:rPr lang="fi-FI" sz="2000" dirty="0">
                <a:latin typeface="Times New Roman" panose="02020603050405020304" pitchFamily="18" charset="0"/>
                <a:cs typeface="Times New Roman" panose="02020603050405020304" pitchFamily="18" charset="0"/>
              </a:rPr>
              <a:t> and </a:t>
            </a:r>
            <a:r>
              <a:rPr lang="fi-FI" sz="2000" dirty="0" err="1">
                <a:latin typeface="Times New Roman" panose="02020603050405020304" pitchFamily="18" charset="0"/>
                <a:cs typeface="Times New Roman" panose="02020603050405020304" pitchFamily="18" charset="0"/>
              </a:rPr>
              <a:t>Fuentes</a:t>
            </a:r>
            <a:r>
              <a:rPr lang="fi-FI" sz="2000" dirty="0">
                <a:latin typeface="Times New Roman" panose="02020603050405020304" pitchFamily="18" charset="0"/>
                <a:cs typeface="Times New Roman" panose="02020603050405020304" pitchFamily="18" charset="0"/>
              </a:rPr>
              <a:t>, </a:t>
            </a:r>
            <a:r>
              <a:rPr lang="fi-FI" sz="2000" i="1" dirty="0">
                <a:latin typeface="Times New Roman" panose="02020603050405020304" pitchFamily="18" charset="0"/>
                <a:cs typeface="Times New Roman" panose="02020603050405020304" pitchFamily="18" charset="0"/>
              </a:rPr>
              <a:t>World Bank </a:t>
            </a:r>
            <a:r>
              <a:rPr lang="fi-FI" sz="2000" i="1" dirty="0" err="1">
                <a:latin typeface="Times New Roman" panose="02020603050405020304" pitchFamily="18" charset="0"/>
                <a:cs typeface="Times New Roman" panose="02020603050405020304" pitchFamily="18" charset="0"/>
              </a:rPr>
              <a:t>Policy</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reserach</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working</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paper</a:t>
            </a:r>
            <a:r>
              <a:rPr lang="fi-FI" sz="2000" dirty="0">
                <a:latin typeface="Times New Roman" panose="02020603050405020304" pitchFamily="18" charset="0"/>
                <a:cs typeface="Times New Roman" panose="02020603050405020304" pitchFamily="18" charset="0"/>
              </a:rPr>
              <a:t>, 2010)</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6129" y="1825625"/>
            <a:ext cx="11319028" cy="4814872"/>
          </a:xfrm>
        </p:spPr>
        <p:txBody>
          <a:bodyPr>
            <a:normAutofit/>
          </a:bodyPr>
          <a:lstStyle/>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i="1" dirty="0">
                <a:solidFill>
                  <a:srgbClr val="FF0000"/>
                </a:solidFill>
                <a:latin typeface="Times New Roman" panose="02020603050405020304" pitchFamily="18" charset="0"/>
                <a:cs typeface="Times New Roman" panose="02020603050405020304" pitchFamily="18" charset="0"/>
              </a:rPr>
              <a:t>the excessive dependence on a few (and volatile) sectors</a:t>
            </a:r>
            <a:r>
              <a:rPr lang="en-US" sz="2000" i="1" dirty="0">
                <a:latin typeface="Times New Roman" panose="02020603050405020304" pitchFamily="18" charset="0"/>
                <a:cs typeface="Times New Roman" panose="02020603050405020304" pitchFamily="18" charset="0"/>
              </a:rPr>
              <a:t>, a narrow tax base, weak </a:t>
            </a:r>
          </a:p>
          <a:p>
            <a:pPr marL="0" indent="0" algn="just">
              <a:buNone/>
            </a:pPr>
            <a:r>
              <a:rPr lang="en-US" sz="2000" i="1" dirty="0">
                <a:latin typeface="Times New Roman" panose="02020603050405020304" pitchFamily="18" charset="0"/>
                <a:cs typeface="Times New Roman" panose="02020603050405020304" pitchFamily="18" charset="0"/>
              </a:rPr>
              <a:t>	institutions and poor economic policies.</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More recently</a:t>
            </a:r>
            <a:r>
              <a:rPr lang="en-US" sz="2000" dirty="0">
                <a:latin typeface="Times New Roman" panose="02020603050405020304" pitchFamily="18" charset="0"/>
                <a:cs typeface="Times New Roman" panose="02020603050405020304" pitchFamily="18" charset="0"/>
              </a:rPr>
              <a:t>, the </a:t>
            </a:r>
            <a:r>
              <a:rPr lang="en-US" sz="2000" b="1" dirty="0">
                <a:solidFill>
                  <a:srgbClr val="FF0000"/>
                </a:solidFill>
                <a:latin typeface="Times New Roman" panose="02020603050405020304" pitchFamily="18" charset="0"/>
                <a:cs typeface="Times New Roman" panose="02020603050405020304" pitchFamily="18" charset="0"/>
              </a:rPr>
              <a:t>focus</a:t>
            </a:r>
            <a:r>
              <a:rPr lang="en-US" sz="2000" dirty="0">
                <a:latin typeface="Times New Roman" panose="02020603050405020304" pitchFamily="18" charset="0"/>
                <a:cs typeface="Times New Roman" panose="02020603050405020304" pitchFamily="18" charset="0"/>
              </a:rPr>
              <a:t> has been gradually </a:t>
            </a:r>
            <a:r>
              <a:rPr lang="en-US" sz="2000" b="1" dirty="0">
                <a:solidFill>
                  <a:srgbClr val="FF0000"/>
                </a:solidFill>
                <a:latin typeface="Times New Roman" panose="02020603050405020304" pitchFamily="18" charset="0"/>
                <a:cs typeface="Times New Roman" panose="02020603050405020304" pitchFamily="18" charset="0"/>
              </a:rPr>
              <a:t>shifted</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towards the external (exogenous) environment faced</a:t>
            </a:r>
            <a:r>
              <a:rPr lang="en-US" sz="2000" dirty="0">
                <a:latin typeface="Times New Roman" panose="02020603050405020304" pitchFamily="18" charset="0"/>
                <a:cs typeface="Times New Roman" panose="02020603050405020304" pitchFamily="18" charset="0"/>
              </a:rPr>
              <a:t> by </a:t>
            </a:r>
            <a:r>
              <a:rPr lang="en-US" sz="2000" b="1" dirty="0">
                <a:solidFill>
                  <a:srgbClr val="FF0000"/>
                </a:solidFill>
                <a:latin typeface="Times New Roman" panose="02020603050405020304" pitchFamily="18" charset="0"/>
                <a:cs typeface="Times New Roman" panose="02020603050405020304" pitchFamily="18" charset="0"/>
              </a:rPr>
              <a:t>EMs:</a:t>
            </a:r>
          </a:p>
          <a:p>
            <a:pPr marL="0" indent="0" algn="just">
              <a:buNone/>
            </a:pPr>
            <a:endParaRPr lang="en-US" sz="2000" b="1" dirty="0">
              <a:solidFill>
                <a:srgbClr val="FF0000"/>
              </a:solidFill>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real shocks (e.g. shocks to commodity prices and to the country’s external demand), </a:t>
            </a:r>
          </a:p>
          <a:p>
            <a:pPr algn="just"/>
            <a:r>
              <a:rPr lang="en-US" sz="2000" dirty="0">
                <a:latin typeface="Times New Roman" panose="02020603050405020304" pitchFamily="18" charset="0"/>
                <a:cs typeface="Times New Roman" panose="02020603050405020304" pitchFamily="18" charset="0"/>
              </a:rPr>
              <a:t>financial shocks (sudden stops of capital inflow due to changes in global liquidity conditions), </a:t>
            </a:r>
          </a:p>
          <a:p>
            <a:pPr algn="just"/>
            <a:r>
              <a:rPr lang="en-US" sz="2000" dirty="0">
                <a:latin typeface="Times New Roman" panose="02020603050405020304" pitchFamily="18" charset="0"/>
                <a:cs typeface="Times New Roman" panose="02020603050405020304" pitchFamily="18" charset="0"/>
              </a:rPr>
              <a:t>natural disasters (Calderon and Levy‐</a:t>
            </a:r>
            <a:r>
              <a:rPr lang="en-US" sz="2000" dirty="0" err="1">
                <a:latin typeface="Times New Roman" panose="02020603050405020304" pitchFamily="18" charset="0"/>
                <a:cs typeface="Times New Roman" panose="02020603050405020304" pitchFamily="18" charset="0"/>
              </a:rPr>
              <a:t>Yeyati</a:t>
            </a:r>
            <a:r>
              <a:rPr lang="en-US" sz="2000" dirty="0">
                <a:latin typeface="Times New Roman" panose="02020603050405020304" pitchFamily="18" charset="0"/>
                <a:cs typeface="Times New Roman" panose="02020603050405020304" pitchFamily="18" charset="0"/>
              </a:rPr>
              <a:t>, 2009).</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highlight>
                  <a:srgbClr val="FFFF00"/>
                </a:highlight>
                <a:latin typeface="Times New Roman" panose="02020603050405020304" pitchFamily="18" charset="0"/>
                <a:cs typeface="Times New Roman" panose="02020603050405020304" pitchFamily="18" charset="0"/>
              </a:rPr>
              <a:t>They also find that recessions are deeper and more frequent among </a:t>
            </a:r>
            <a:r>
              <a:rPr lang="en-US" sz="2000" b="1" dirty="0">
                <a:solidFill>
                  <a:srgbClr val="FF0000"/>
                </a:solidFill>
                <a:highlight>
                  <a:srgbClr val="FFFF00"/>
                </a:highlight>
                <a:latin typeface="Times New Roman" panose="02020603050405020304" pitchFamily="18" charset="0"/>
                <a:cs typeface="Times New Roman" panose="02020603050405020304" pitchFamily="18" charset="0"/>
              </a:rPr>
              <a:t>EMs</a:t>
            </a:r>
            <a:r>
              <a:rPr lang="en-US" sz="2000" dirty="0">
                <a:highlight>
                  <a:srgbClr val="FFFF00"/>
                </a:highlight>
                <a:latin typeface="Times New Roman" panose="02020603050405020304" pitchFamily="18" charset="0"/>
                <a:cs typeface="Times New Roman" panose="02020603050405020304" pitchFamily="18" charset="0"/>
              </a:rPr>
              <a:t> (especially, among LAC countries) and that expansions are more sizable and longer (especially, among East Asian countries).</a:t>
            </a:r>
          </a:p>
          <a:p>
            <a:pPr marL="0" indent="0">
              <a:buNone/>
            </a:pPr>
            <a:endParaRPr lang="fi-FI" sz="2000" dirty="0"/>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904917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4D89-BD51-4609-8975-370A792E7E48}"/>
              </a:ext>
            </a:extLst>
          </p:cNvPr>
          <p:cNvSpPr>
            <a:spLocks noGrp="1"/>
          </p:cNvSpPr>
          <p:nvPr>
            <p:ph type="title"/>
          </p:nvPr>
        </p:nvSpPr>
        <p:spPr/>
        <p:txBody>
          <a:bodyPr>
            <a:normAutofit fontScale="90000"/>
          </a:bodyPr>
          <a:lstStyle/>
          <a:p>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Leading theories argue that emerging economies:</a:t>
            </a:r>
            <a:br>
              <a:rPr lang="en-US" b="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Rothert</a:t>
            </a:r>
            <a:r>
              <a:rPr lang="en-US" sz="2000" dirty="0">
                <a:latin typeface="Times New Roman" panose="02020603050405020304" pitchFamily="18" charset="0"/>
                <a:cs typeface="Times New Roman" panose="02020603050405020304" pitchFamily="18" charset="0"/>
              </a:rPr>
              <a:t>, 2020, International Economic Review)</a:t>
            </a:r>
            <a:br>
              <a:rPr lang="LID4096" dirty="0">
                <a:latin typeface="Times New Roman" panose="02020603050405020304" pitchFamily="18" charset="0"/>
                <a:cs typeface="Times New Roman" panose="02020603050405020304" pitchFamily="18" charset="0"/>
              </a:rPr>
            </a:br>
            <a:endParaRPr lang="LID4096"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F02BF2-80BE-42AD-BA44-2A9ACFFA92CD}"/>
              </a:ext>
            </a:extLst>
          </p:cNvPr>
          <p:cNvSpPr>
            <a:spLocks noGrp="1"/>
          </p:cNvSpPr>
          <p:nvPr>
            <p:ph idx="1"/>
          </p:nvPr>
        </p:nvSpPr>
        <p:spPr>
          <a:xfrm>
            <a:off x="838200" y="1825625"/>
            <a:ext cx="10515600" cy="4868138"/>
          </a:xfrm>
        </p:spPr>
        <p:txBody>
          <a:bodyPr>
            <a:normAutofit lnSpcReduction="10000"/>
          </a:bodyPr>
          <a:lstStyle/>
          <a:p>
            <a:pPr marL="571500" indent="-571500" algn="just">
              <a:buAutoNum type="romanLcParenBoth"/>
            </a:pPr>
            <a:r>
              <a:rPr lang="en-US" sz="3600" dirty="0">
                <a:latin typeface="Times New Roman" panose="02020603050405020304" pitchFamily="18" charset="0"/>
                <a:cs typeface="Times New Roman" panose="02020603050405020304" pitchFamily="18" charset="0"/>
              </a:rPr>
              <a:t>experience larger nonstationary shocks to productivity (trend shocks); </a:t>
            </a:r>
          </a:p>
          <a:p>
            <a:pPr marL="571500" indent="-571500" algn="just">
              <a:buAutoNum type="romanLcParenBoth"/>
            </a:pPr>
            <a:endParaRPr lang="en-US" sz="3600" dirty="0">
              <a:latin typeface="Times New Roman" panose="02020603050405020304" pitchFamily="18" charset="0"/>
              <a:cs typeface="Times New Roman" panose="02020603050405020304" pitchFamily="18" charset="0"/>
            </a:endParaRPr>
          </a:p>
          <a:p>
            <a:pPr marL="571500" indent="-571500" algn="just">
              <a:buAutoNum type="romanLcParenBoth"/>
            </a:pPr>
            <a:r>
              <a:rPr lang="en-US" sz="3600" dirty="0">
                <a:latin typeface="Times New Roman" panose="02020603050405020304" pitchFamily="18" charset="0"/>
                <a:cs typeface="Times New Roman" panose="02020603050405020304" pitchFamily="18" charset="0"/>
              </a:rPr>
              <a:t>have domestic frictions, in the form of working capital constraint, which amplify the impact of interest rate shocks on output;</a:t>
            </a:r>
          </a:p>
          <a:p>
            <a:pPr marL="571500" indent="-571500" algn="just">
              <a:buAutoNum type="romanLcParenBoth"/>
            </a:pPr>
            <a:endParaRPr lang="en-US" sz="3600" dirty="0">
              <a:latin typeface="Times New Roman" panose="02020603050405020304" pitchFamily="18" charset="0"/>
              <a:cs typeface="Times New Roman" panose="02020603050405020304" pitchFamily="18" charset="0"/>
            </a:endParaRPr>
          </a:p>
          <a:p>
            <a:pPr marL="571500" indent="-571500" algn="just">
              <a:buAutoNum type="romanLcParenBoth"/>
            </a:pPr>
            <a:r>
              <a:rPr lang="en-US" sz="3600" dirty="0">
                <a:latin typeface="Times New Roman" panose="02020603050405020304" pitchFamily="18" charset="0"/>
                <a:cs typeface="Times New Roman" panose="02020603050405020304" pitchFamily="18" charset="0"/>
              </a:rPr>
              <a:t>face interest rates that are more sensitive to domestic productivity shocks</a:t>
            </a:r>
          </a:p>
        </p:txBody>
      </p:sp>
    </p:spTree>
    <p:extLst>
      <p:ext uri="{BB962C8B-B14F-4D97-AF65-F5344CB8AC3E}">
        <p14:creationId xmlns:p14="http://schemas.microsoft.com/office/powerpoint/2010/main" val="363823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4"/>
          </a:xfrm>
        </p:spPr>
        <p:txBody>
          <a:bodyPr>
            <a:normAutofit fontScale="90000"/>
          </a:bodyPr>
          <a:lstStyle/>
          <a:p>
            <a:r>
              <a:rPr lang="en-US" sz="3500" b="1" dirty="0">
                <a:latin typeface="Times New Roman" panose="02020603050405020304" pitchFamily="18" charset="0"/>
                <a:cs typeface="Times New Roman" panose="02020603050405020304" pitchFamily="18" charset="0"/>
              </a:rPr>
              <a:t>Business cycles in emerging markets</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Some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examples</a:t>
            </a:r>
            <a:endParaRPr lang="en-US" sz="3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3836596"/>
              </p:ext>
            </p:extLst>
          </p:nvPr>
        </p:nvGraphicFramePr>
        <p:xfrm>
          <a:off x="666008" y="789710"/>
          <a:ext cx="10515600" cy="28028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744468836"/>
              </p:ext>
            </p:extLst>
          </p:nvPr>
        </p:nvGraphicFramePr>
        <p:xfrm>
          <a:off x="726374" y="3592534"/>
          <a:ext cx="10627426" cy="3194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027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3368586"/>
              </p:ext>
            </p:extLst>
          </p:nvPr>
        </p:nvGraphicFramePr>
        <p:xfrm>
          <a:off x="273876" y="-44316"/>
          <a:ext cx="11369880" cy="3606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469445892"/>
              </p:ext>
            </p:extLst>
          </p:nvPr>
        </p:nvGraphicFramePr>
        <p:xfrm>
          <a:off x="535874" y="3509158"/>
          <a:ext cx="11049000" cy="3283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0937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98403469"/>
              </p:ext>
            </p:extLst>
          </p:nvPr>
        </p:nvGraphicFramePr>
        <p:xfrm>
          <a:off x="623268" y="96023"/>
          <a:ext cx="11347059" cy="3122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1348187301"/>
              </p:ext>
            </p:extLst>
          </p:nvPr>
        </p:nvGraphicFramePr>
        <p:xfrm>
          <a:off x="667554" y="3366654"/>
          <a:ext cx="11153775" cy="3323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569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3020"/>
          </a:xfrm>
        </p:spPr>
        <p:txBody>
          <a:bodyPr>
            <a:normAutofit fontScale="90000"/>
          </a:bodyPr>
          <a:lstStyle/>
          <a:p>
            <a:r>
              <a:rPr lang="fi-FI" sz="3500" b="1" dirty="0">
                <a:latin typeface="Times New Roman" panose="02020603050405020304" pitchFamily="18" charset="0"/>
                <a:cs typeface="Times New Roman" panose="02020603050405020304" pitchFamily="18" charset="0"/>
              </a:rPr>
              <a:t>Business </a:t>
            </a:r>
            <a:r>
              <a:rPr lang="fi-FI" sz="3500" b="1" dirty="0" err="1">
                <a:latin typeface="Times New Roman" panose="02020603050405020304" pitchFamily="18" charset="0"/>
                <a:cs typeface="Times New Roman" panose="02020603050405020304" pitchFamily="18" charset="0"/>
              </a:rPr>
              <a:t>cycles</a:t>
            </a:r>
            <a:r>
              <a:rPr lang="fi-FI" sz="3500" b="1" dirty="0">
                <a:latin typeface="Times New Roman" panose="02020603050405020304" pitchFamily="18" charset="0"/>
                <a:cs typeface="Times New Roman" panose="02020603050405020304" pitchFamily="18" charset="0"/>
              </a:rPr>
              <a:t> in </a:t>
            </a:r>
            <a:r>
              <a:rPr lang="fi-FI" sz="3500" b="1" dirty="0" err="1">
                <a:latin typeface="Times New Roman" panose="02020603050405020304" pitchFamily="18" charset="0"/>
                <a:cs typeface="Times New Roman" panose="02020603050405020304" pitchFamily="18" charset="0"/>
              </a:rPr>
              <a:t>developed</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countries</a:t>
            </a:r>
            <a:r>
              <a:rPr lang="fi-FI" sz="3500" b="1" dirty="0">
                <a:latin typeface="Times New Roman" panose="02020603050405020304" pitchFamily="18" charset="0"/>
                <a:cs typeface="Times New Roman" panose="02020603050405020304" pitchFamily="18" charset="0"/>
              </a:rPr>
              <a:t> for </a:t>
            </a:r>
            <a:r>
              <a:rPr lang="fi-FI" sz="3500" b="1" dirty="0" err="1">
                <a:latin typeface="Times New Roman" panose="02020603050405020304" pitchFamily="18" charset="0"/>
                <a:cs typeface="Times New Roman" panose="02020603050405020304" pitchFamily="18" charset="0"/>
              </a:rPr>
              <a:t>comparison</a:t>
            </a:r>
            <a:endParaRPr lang="en-US" sz="3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1268770"/>
              </p:ext>
            </p:extLst>
          </p:nvPr>
        </p:nvGraphicFramePr>
        <p:xfrm>
          <a:off x="838200" y="825335"/>
          <a:ext cx="10515600" cy="28738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559273541"/>
              </p:ext>
            </p:extLst>
          </p:nvPr>
        </p:nvGraphicFramePr>
        <p:xfrm>
          <a:off x="838200" y="3699164"/>
          <a:ext cx="1094738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5798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Business </a:t>
            </a:r>
            <a:r>
              <a:rPr lang="fi-FI" b="1" dirty="0" err="1">
                <a:latin typeface="Times New Roman" panose="02020603050405020304" pitchFamily="18" charset="0"/>
                <a:cs typeface="Times New Roman" panose="02020603050405020304" pitchFamily="18" charset="0"/>
              </a:rPr>
              <a:t>cycles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Illustration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2000" dirty="0" err="1">
                <a:latin typeface="Times New Roman" panose="02020603050405020304" pitchFamily="18" charset="0"/>
                <a:cs typeface="Times New Roman" panose="02020603050405020304" pitchFamily="18" charset="0"/>
              </a:rPr>
              <a:t>García-Cicco</a:t>
            </a:r>
            <a:r>
              <a:rPr lang="en-US" sz="2000" dirty="0">
                <a:latin typeface="Times New Roman" panose="02020603050405020304" pitchFamily="18" charset="0"/>
                <a:cs typeface="Times New Roman" panose="02020603050405020304" pitchFamily="18" charset="0"/>
              </a:rPr>
              <a:t> et al. AER, 2010. </a:t>
            </a:r>
          </a:p>
          <a:p>
            <a:pPr marL="0" indent="0">
              <a:buNone/>
            </a:pPr>
            <a:endParaRPr lang="en-US" dirty="0"/>
          </a:p>
        </p:txBody>
      </p:sp>
      <p:pic>
        <p:nvPicPr>
          <p:cNvPr id="4" name="Picture 3"/>
          <p:cNvPicPr>
            <a:picLocks noChangeAspect="1"/>
          </p:cNvPicPr>
          <p:nvPr/>
        </p:nvPicPr>
        <p:blipFill>
          <a:blip r:embed="rId2"/>
          <a:stretch>
            <a:fillRect/>
          </a:stretch>
        </p:blipFill>
        <p:spPr>
          <a:xfrm>
            <a:off x="984228" y="2410691"/>
            <a:ext cx="4787180" cy="3972297"/>
          </a:xfrm>
          <a:prstGeom prst="rect">
            <a:avLst/>
          </a:prstGeom>
        </p:spPr>
      </p:pic>
      <p:pic>
        <p:nvPicPr>
          <p:cNvPr id="5" name="Picture 4"/>
          <p:cNvPicPr>
            <a:picLocks noChangeAspect="1"/>
          </p:cNvPicPr>
          <p:nvPr/>
        </p:nvPicPr>
        <p:blipFill>
          <a:blip r:embed="rId3"/>
          <a:stretch>
            <a:fillRect/>
          </a:stretch>
        </p:blipFill>
        <p:spPr>
          <a:xfrm>
            <a:off x="6151418" y="2410691"/>
            <a:ext cx="4993574" cy="3877295"/>
          </a:xfrm>
          <a:prstGeom prst="rect">
            <a:avLst/>
          </a:prstGeom>
        </p:spPr>
      </p:pic>
    </p:spTree>
    <p:extLst>
      <p:ext uri="{BB962C8B-B14F-4D97-AF65-F5344CB8AC3E}">
        <p14:creationId xmlns:p14="http://schemas.microsoft.com/office/powerpoint/2010/main" val="1525216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3649"/>
          </a:xfrm>
        </p:spPr>
        <p:txBody>
          <a:bodyPr>
            <a:normAutofit fontScale="90000"/>
          </a:bodyPr>
          <a:lstStyle/>
          <a:p>
            <a:r>
              <a:rPr lang="fi-FI" sz="3000" b="1" dirty="0">
                <a:latin typeface="Times New Roman" panose="02020603050405020304" pitchFamily="18" charset="0"/>
                <a:cs typeface="Times New Roman" panose="02020603050405020304" pitchFamily="18" charset="0"/>
              </a:rPr>
              <a:t>More data… </a:t>
            </a:r>
            <a:r>
              <a:rPr lang="fi-FI" sz="3000" b="1" dirty="0" err="1">
                <a:latin typeface="Times New Roman" panose="02020603050405020304" pitchFamily="18" charset="0"/>
                <a:cs typeface="Times New Roman" panose="02020603050405020304" pitchFamily="18" charset="0"/>
              </a:rPr>
              <a:t>Log</a:t>
            </a:r>
            <a:r>
              <a:rPr lang="fi-FI" sz="3000" b="1" dirty="0">
                <a:latin typeface="Times New Roman" panose="02020603050405020304" pitchFamily="18" charset="0"/>
                <a:cs typeface="Times New Roman" panose="02020603050405020304" pitchFamily="18" charset="0"/>
              </a:rPr>
              <a:t> GDP per </a:t>
            </a:r>
            <a:r>
              <a:rPr lang="fi-FI" sz="3000" b="1" dirty="0" err="1">
                <a:latin typeface="Times New Roman" panose="02020603050405020304" pitchFamily="18" charset="0"/>
                <a:cs typeface="Times New Roman" panose="02020603050405020304" pitchFamily="18" charset="0"/>
              </a:rPr>
              <a:t>capita</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deflated</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by</a:t>
            </a:r>
            <a:r>
              <a:rPr lang="fi-FI" sz="3000" b="1" dirty="0">
                <a:latin typeface="Times New Roman" panose="02020603050405020304" pitchFamily="18" charset="0"/>
                <a:cs typeface="Times New Roman" panose="02020603050405020304" pitchFamily="18" charset="0"/>
              </a:rPr>
              <a:t> US GDP </a:t>
            </a:r>
            <a:r>
              <a:rPr lang="fi-FI" sz="3000" b="1" dirty="0" err="1">
                <a:latin typeface="Times New Roman" panose="02020603050405020304" pitchFamily="18" charset="0"/>
                <a:cs typeface="Times New Roman" panose="02020603050405020304" pitchFamily="18" charset="0"/>
              </a:rPr>
              <a:t>deflator</a:t>
            </a:r>
            <a:r>
              <a:rPr lang="fi-FI" sz="3000" b="1" dirty="0">
                <a:latin typeface="Times New Roman" panose="02020603050405020304" pitchFamily="18" charset="0"/>
                <a:cs typeface="Times New Roman" panose="02020603050405020304" pitchFamily="18" charset="0"/>
              </a:rPr>
              <a:t>, USD</a:t>
            </a:r>
            <a:endParaRPr lang="en-US"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5534717"/>
              </p:ext>
            </p:extLst>
          </p:nvPr>
        </p:nvGraphicFramePr>
        <p:xfrm>
          <a:off x="838199" y="1092200"/>
          <a:ext cx="5108738" cy="2476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845062736"/>
              </p:ext>
            </p:extLst>
          </p:nvPr>
        </p:nvGraphicFramePr>
        <p:xfrm>
          <a:off x="5946937" y="1194728"/>
          <a:ext cx="6067078" cy="2373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500444828"/>
              </p:ext>
            </p:extLst>
          </p:nvPr>
        </p:nvGraphicFramePr>
        <p:xfrm>
          <a:off x="838198" y="3891164"/>
          <a:ext cx="5422438" cy="24205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131917346"/>
              </p:ext>
            </p:extLst>
          </p:nvPr>
        </p:nvGraphicFramePr>
        <p:xfrm>
          <a:off x="6500915" y="3891164"/>
          <a:ext cx="5453029" cy="24205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993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2:</a:t>
            </a:r>
            <a:r>
              <a:rPr lang="en-US" sz="3000" b="1" dirty="0">
                <a:latin typeface="Times New Roman" panose="02020603050405020304" pitchFamily="18" charset="0"/>
                <a:cs typeface="Times New Roman" panose="02020603050405020304" pitchFamily="18" charset="0"/>
              </a:rPr>
              <a:t> Aggregate corporate earnings growth translates into earnings per share (EPS) growth.</a:t>
            </a:r>
            <a:r>
              <a:rPr lang="en-US" sz="3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MSCI Barra Research</a:t>
            </a:r>
            <a:br>
              <a:rPr lang="en-US" sz="3000" b="1" dirty="0">
                <a:latin typeface="Times New Roman" panose="02020603050405020304" pitchFamily="18" charset="0"/>
                <a:cs typeface="Times New Roman" panose="02020603050405020304" pitchFamily="18" charset="0"/>
              </a:rPr>
            </a:b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26919"/>
            <a:ext cx="10791548" cy="4747248"/>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This assumption may be somewhat preliminary (Bernstein and Arnott [2003]).</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There is indeed a distinction between growth in aggregate earnings of an economy and the growth in earnings per share to which </a:t>
            </a:r>
            <a:r>
              <a:rPr lang="en-US" sz="2200" i="1" dirty="0">
                <a:latin typeface="Times New Roman" panose="02020603050405020304" pitchFamily="18" charset="0"/>
                <a:cs typeface="Times New Roman" panose="02020603050405020304" pitchFamily="18" charset="0"/>
              </a:rPr>
              <a:t>current </a:t>
            </a:r>
            <a:r>
              <a:rPr lang="en-US" sz="2200" dirty="0">
                <a:latin typeface="Times New Roman" panose="02020603050405020304" pitchFamily="18" charset="0"/>
                <a:cs typeface="Times New Roman" panose="02020603050405020304" pitchFamily="18" charset="0"/>
              </a:rPr>
              <a:t>investors have a claim.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two growth rates do not necessarily match</a:t>
            </a:r>
            <a:r>
              <a:rPr lang="en-US" sz="2200" dirty="0">
                <a:latin typeface="Times New Roman" panose="02020603050405020304" pitchFamily="18" charset="0"/>
                <a:cs typeface="Times New Roman" panose="02020603050405020304" pitchFamily="18" charset="0"/>
              </a:rPr>
              <a:t>, since there are factors that can dilute/weaken aggregate earnings. A portion of GDP growth comes from capital increases, such as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share issuances</a:t>
            </a:r>
            <a:r>
              <a:rPr lang="en-US" sz="2200" dirty="0">
                <a:latin typeface="Times New Roman" panose="02020603050405020304" pitchFamily="18" charset="0"/>
                <a:cs typeface="Times New Roman" panose="02020603050405020304" pitchFamily="18" charset="0"/>
              </a:rPr>
              <a:t>, rights issues, or IPOs (</a:t>
            </a:r>
            <a:r>
              <a:rPr lang="fi-FI" sz="2200" dirty="0" err="1">
                <a:latin typeface="Times New Roman" panose="02020603050405020304" pitchFamily="18" charset="0"/>
                <a:cs typeface="Times New Roman" panose="02020603050405020304" pitchFamily="18" charset="0"/>
              </a:rPr>
              <a:t>initial</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public</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offering</a:t>
            </a:r>
            <a:r>
              <a:rPr lang="fi-FI"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which increase aggregate earnings but are not accessible to current investors.</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This dilution causes </a:t>
            </a:r>
            <a:r>
              <a:rPr lang="en-US" sz="2200" dirty="0">
                <a:solidFill>
                  <a:srgbClr val="FF0000"/>
                </a:solidFill>
                <a:highlight>
                  <a:srgbClr val="FFFF00"/>
                </a:highlight>
                <a:latin typeface="Times New Roman" panose="02020603050405020304" pitchFamily="18" charset="0"/>
                <a:cs typeface="Times New Roman" panose="02020603050405020304" pitchFamily="18" charset="0"/>
              </a:rPr>
              <a:t>the growth in EPS available </a:t>
            </a:r>
            <a:r>
              <a:rPr lang="en-US" sz="2200" dirty="0">
                <a:latin typeface="Times New Roman" panose="02020603050405020304" pitchFamily="18" charset="0"/>
                <a:cs typeface="Times New Roman" panose="02020603050405020304" pitchFamily="18" charset="0"/>
              </a:rPr>
              <a:t>to current investors </a:t>
            </a:r>
            <a:r>
              <a:rPr lang="en-US" sz="2200" dirty="0">
                <a:solidFill>
                  <a:srgbClr val="FF0000"/>
                </a:solidFill>
                <a:highlight>
                  <a:srgbClr val="FFFF00"/>
                </a:highlight>
                <a:latin typeface="Times New Roman" panose="02020603050405020304" pitchFamily="18" charset="0"/>
                <a:cs typeface="Times New Roman" panose="02020603050405020304" pitchFamily="18" charset="0"/>
              </a:rPr>
              <a:t>to be lower </a:t>
            </a:r>
            <a:r>
              <a:rPr lang="en-US" sz="2200" dirty="0">
                <a:latin typeface="Times New Roman" panose="02020603050405020304" pitchFamily="18" charset="0"/>
                <a:cs typeface="Times New Roman" panose="02020603050405020304" pitchFamily="18" charset="0"/>
              </a:rPr>
              <a:t>than growth in aggregate earnings.</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717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9158"/>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451785"/>
              </p:ext>
            </p:extLst>
          </p:nvPr>
        </p:nvGraphicFramePr>
        <p:xfrm>
          <a:off x="440514" y="993775"/>
          <a:ext cx="6033705" cy="2396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28829352"/>
              </p:ext>
            </p:extLst>
          </p:nvPr>
        </p:nvGraphicFramePr>
        <p:xfrm>
          <a:off x="6426385" y="1087935"/>
          <a:ext cx="5527560" cy="2302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714723527"/>
              </p:ext>
            </p:extLst>
          </p:nvPr>
        </p:nvGraphicFramePr>
        <p:xfrm>
          <a:off x="240279" y="3570113"/>
          <a:ext cx="609377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165867280"/>
              </p:ext>
            </p:extLst>
          </p:nvPr>
        </p:nvGraphicFramePr>
        <p:xfrm>
          <a:off x="6713386" y="3664273"/>
          <a:ext cx="5380721" cy="27874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1925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2530"/>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9598539"/>
              </p:ext>
            </p:extLst>
          </p:nvPr>
        </p:nvGraphicFramePr>
        <p:xfrm>
          <a:off x="180210" y="1198227"/>
          <a:ext cx="5886867" cy="24593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896692229"/>
              </p:ext>
            </p:extLst>
          </p:nvPr>
        </p:nvGraphicFramePr>
        <p:xfrm>
          <a:off x="6005894" y="1143000"/>
          <a:ext cx="5801213"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50493289"/>
              </p:ext>
            </p:extLst>
          </p:nvPr>
        </p:nvGraphicFramePr>
        <p:xfrm>
          <a:off x="180211" y="3586163"/>
          <a:ext cx="5986984" cy="26144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501952592"/>
              </p:ext>
            </p:extLst>
          </p:nvPr>
        </p:nvGraphicFramePr>
        <p:xfrm>
          <a:off x="6167195" y="3826130"/>
          <a:ext cx="5946936"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0022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5833"/>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746736"/>
              </p:ext>
            </p:extLst>
          </p:nvPr>
        </p:nvGraphicFramePr>
        <p:xfrm>
          <a:off x="374074" y="908051"/>
          <a:ext cx="5839842" cy="2696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792022185"/>
              </p:ext>
            </p:extLst>
          </p:nvPr>
        </p:nvGraphicFramePr>
        <p:xfrm>
          <a:off x="6213915" y="1183046"/>
          <a:ext cx="5780076" cy="2421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774344231"/>
              </p:ext>
            </p:extLst>
          </p:nvPr>
        </p:nvGraphicFramePr>
        <p:xfrm>
          <a:off x="280327" y="3746036"/>
          <a:ext cx="593358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893568927"/>
              </p:ext>
            </p:extLst>
          </p:nvPr>
        </p:nvGraphicFramePr>
        <p:xfrm>
          <a:off x="6386339" y="3746036"/>
          <a:ext cx="560765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6310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5856"/>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504909"/>
              </p:ext>
            </p:extLst>
          </p:nvPr>
        </p:nvGraphicFramePr>
        <p:xfrm>
          <a:off x="220258" y="960439"/>
          <a:ext cx="6113798" cy="2643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143125547"/>
              </p:ext>
            </p:extLst>
          </p:nvPr>
        </p:nvGraphicFramePr>
        <p:xfrm>
          <a:off x="6334056" y="980461"/>
          <a:ext cx="5833976" cy="2516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759876855"/>
              </p:ext>
            </p:extLst>
          </p:nvPr>
        </p:nvGraphicFramePr>
        <p:xfrm>
          <a:off x="140164" y="3659269"/>
          <a:ext cx="611379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663203297"/>
              </p:ext>
            </p:extLst>
          </p:nvPr>
        </p:nvGraphicFramePr>
        <p:xfrm>
          <a:off x="6386338" y="3636892"/>
          <a:ext cx="5560931"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4863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a:latin typeface="Times New Roman" panose="02020603050405020304" pitchFamily="18" charset="0"/>
                <a:cs typeface="Times New Roman" panose="02020603050405020304" pitchFamily="18" charset="0"/>
              </a:rPr>
              <a:t>Professor</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opinion</a:t>
            </a:r>
            <a:r>
              <a:rPr lang="fi-FI" sz="4000" b="1" dirty="0">
                <a:latin typeface="Times New Roman" panose="02020603050405020304" pitchFamily="18" charset="0"/>
                <a:cs typeface="Times New Roman" panose="02020603050405020304" pitchFamily="18" charset="0"/>
              </a:rPr>
              <a:t>: Paul Marsh, London Business School</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a:p>
          <a:p>
            <a:pPr marL="0" indent="0">
              <a:buNone/>
            </a:pPr>
            <a:r>
              <a:rPr lang="fi-FI" sz="3500" b="1" dirty="0" err="1">
                <a:solidFill>
                  <a:srgbClr val="FF0000"/>
                </a:solidFill>
                <a:latin typeface="Times New Roman" panose="02020603050405020304" pitchFamily="18" charset="0"/>
                <a:cs typeface="Times New Roman" panose="02020603050405020304" pitchFamily="18" charset="0"/>
              </a:rPr>
              <a:t>EMs</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are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only</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marginally</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more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volatile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than</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developed</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ones</a:t>
            </a:r>
            <a:r>
              <a:rPr lang="fi-FI" sz="3500" dirty="0">
                <a:latin typeface="Times New Roman" panose="02020603050405020304" pitchFamily="18" charset="0"/>
                <a:cs typeface="Times New Roman" panose="02020603050405020304" pitchFamily="18" charset="0"/>
              </a:rPr>
              <a:t> and </a:t>
            </a:r>
            <a:r>
              <a:rPr lang="fi-FI" sz="3500" dirty="0" err="1">
                <a:latin typeface="Times New Roman" panose="02020603050405020304" pitchFamily="18" charset="0"/>
                <a:cs typeface="Times New Roman" panose="02020603050405020304" pitchFamily="18" charset="0"/>
              </a:rPr>
              <a:t>are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becoming</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increasingly</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less</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volatile</a:t>
            </a:r>
            <a:endParaRPr lang="fi-FI" sz="3500" dirty="0">
              <a:latin typeface="Times New Roman" panose="02020603050405020304" pitchFamily="18" charset="0"/>
              <a:cs typeface="Times New Roman" panose="02020603050405020304" pitchFamily="18" charset="0"/>
            </a:endParaRP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err="1">
                <a:latin typeface="Times New Roman" panose="02020603050405020304" pitchFamily="18" charset="0"/>
                <a:cs typeface="Times New Roman" panose="02020603050405020304" pitchFamily="18" charset="0"/>
              </a:rPr>
              <a:t>Typical</a:t>
            </a:r>
            <a:r>
              <a:rPr lang="fi-FI" sz="3500" dirty="0">
                <a:latin typeface="Times New Roman" panose="02020603050405020304" pitchFamily="18" charset="0"/>
                <a:cs typeface="Times New Roman" panose="02020603050405020304" pitchFamily="18" charset="0"/>
              </a:rPr>
              <a:t> </a:t>
            </a:r>
            <a:r>
              <a:rPr lang="fi-FI" sz="3500" b="1" dirty="0">
                <a:solidFill>
                  <a:srgbClr val="FF0000"/>
                </a:solidFill>
                <a:latin typeface="Times New Roman" panose="02020603050405020304" pitchFamily="18" charset="0"/>
                <a:cs typeface="Times New Roman" panose="02020603050405020304" pitchFamily="18" charset="0"/>
              </a:rPr>
              <a:t>EM</a:t>
            </a:r>
            <a:r>
              <a:rPr lang="fi-FI" sz="3500" dirty="0">
                <a:latin typeface="Times New Roman" panose="02020603050405020304" pitchFamily="18" charset="0"/>
                <a:cs typeface="Times New Roman" panose="02020603050405020304" pitchFamily="18" charset="0"/>
              </a:rPr>
              <a:t> is </a:t>
            </a:r>
            <a:r>
              <a:rPr lang="fi-FI" sz="3500" dirty="0" err="1">
                <a:latin typeface="Times New Roman" panose="02020603050405020304" pitchFamily="18" charset="0"/>
                <a:cs typeface="Times New Roman" panose="02020603050405020304" pitchFamily="18" charset="0"/>
              </a:rPr>
              <a:t>probably</a:t>
            </a:r>
            <a:r>
              <a:rPr lang="fi-FI" sz="3500" dirty="0">
                <a:latin typeface="Times New Roman" panose="02020603050405020304" pitchFamily="18" charset="0"/>
                <a:cs typeface="Times New Roman" panose="02020603050405020304" pitchFamily="18" charset="0"/>
              </a:rPr>
              <a:t> 10-15% </a:t>
            </a:r>
            <a:r>
              <a:rPr lang="fi-FI" sz="3500" dirty="0" err="1">
                <a:latin typeface="Times New Roman" panose="02020603050405020304" pitchFamily="18" charset="0"/>
                <a:cs typeface="Times New Roman" panose="02020603050405020304" pitchFamily="18" charset="0"/>
              </a:rPr>
              <a:t>more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volatile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than</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average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developed</a:t>
            </a:r>
            <a:r>
              <a:rPr lang="fi-FI" sz="3500" dirty="0">
                <a:latin typeface="Times New Roman" panose="02020603050405020304" pitchFamily="18" charset="0"/>
                <a:cs typeface="Times New Roman" panose="02020603050405020304" pitchFamily="18" charset="0"/>
              </a:rPr>
              <a:t> market. </a:t>
            </a:r>
            <a:r>
              <a:rPr lang="fi-FI" sz="3500" b="1" dirty="0" err="1">
                <a:solidFill>
                  <a:srgbClr val="FF0000"/>
                </a:solidFill>
                <a:latin typeface="Times New Roman" panose="02020603050405020304" pitchFamily="18" charset="0"/>
                <a:cs typeface="Times New Roman" panose="02020603050405020304" pitchFamily="18" charset="0"/>
              </a:rPr>
              <a:t>EMs</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have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developed</a:t>
            </a:r>
            <a:r>
              <a:rPr lang="fi-FI" sz="3500" dirty="0">
                <a:latin typeface="Times New Roman" panose="02020603050405020304" pitchFamily="18" charset="0"/>
                <a:cs typeface="Times New Roman" panose="02020603050405020304" pitchFamily="18" charset="0"/>
              </a:rPr>
              <a:t> and </a:t>
            </a:r>
            <a:r>
              <a:rPr lang="fi-FI" sz="3500" dirty="0" err="1">
                <a:latin typeface="Times New Roman" panose="02020603050405020304" pitchFamily="18" charset="0"/>
                <a:cs typeface="Times New Roman" panose="02020603050405020304" pitchFamily="18" charset="0"/>
              </a:rPr>
              <a:t>risk</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has</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reduced</a:t>
            </a:r>
            <a:r>
              <a:rPr lang="fi-FI" sz="3500" dirty="0">
                <a:latin typeface="Times New Roman" panose="02020603050405020304" pitchFamily="18" charset="0"/>
                <a:cs typeface="Times New Roman" panose="02020603050405020304" pitchFamily="18" charset="0"/>
              </a:rPr>
              <a:t>. </a:t>
            </a:r>
            <a:endParaRPr lang="en-US" sz="3500" dirty="0">
              <a:latin typeface="Times New Roman" panose="02020603050405020304" pitchFamily="18" charset="0"/>
              <a:cs typeface="Times New Roman" panose="02020603050405020304" pitchFamily="18" charset="0"/>
            </a:endParaRPr>
          </a:p>
        </p:txBody>
      </p:sp>
      <p:pic>
        <p:nvPicPr>
          <p:cNvPr id="1034" name="Picture 10" descr="Kuvahaun tulos haulle Paul Marsh, London Business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8983" y="247836"/>
            <a:ext cx="1406029" cy="144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23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Expert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opinion</a:t>
            </a:r>
            <a:r>
              <a:rPr lang="fi-FI" b="1" dirty="0">
                <a:latin typeface="Times New Roman" panose="02020603050405020304" pitchFamily="18" charset="0"/>
                <a:cs typeface="Times New Roman" panose="02020603050405020304" pitchFamily="18" charset="0"/>
              </a:rPr>
              <a:t>: John </a:t>
            </a:r>
            <a:r>
              <a:rPr lang="fi-FI" b="1" dirty="0" err="1">
                <a:latin typeface="Times New Roman" panose="02020603050405020304" pitchFamily="18" charset="0"/>
                <a:cs typeface="Times New Roman" panose="02020603050405020304" pitchFamily="18" charset="0"/>
              </a:rPr>
              <a:t>Greenwood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chief</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economist</a:t>
            </a:r>
            <a:r>
              <a:rPr lang="fi-FI" b="1" dirty="0">
                <a:latin typeface="Times New Roman" panose="02020603050405020304" pitchFamily="18" charset="0"/>
                <a:cs typeface="Times New Roman" panose="02020603050405020304" pitchFamily="18" charset="0"/>
              </a:rPr>
              <a:t> at </a:t>
            </a:r>
            <a:r>
              <a:rPr lang="fi-FI" b="1" dirty="0" err="1">
                <a:latin typeface="Times New Roman" panose="02020603050405020304" pitchFamily="18" charset="0"/>
                <a:cs typeface="Times New Roman" panose="02020603050405020304" pitchFamily="18" charset="0"/>
              </a:rPr>
              <a:t>Invesco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sz="3500" dirty="0" err="1">
                <a:latin typeface="Times New Roman" panose="02020603050405020304" pitchFamily="18" charset="0"/>
                <a:cs typeface="Times New Roman" panose="02020603050405020304" pitchFamily="18" charset="0"/>
              </a:rPr>
              <a:t>Developed</a:t>
            </a:r>
            <a:r>
              <a:rPr lang="fi-FI" sz="3500" dirty="0">
                <a:latin typeface="Times New Roman" panose="02020603050405020304" pitchFamily="18" charset="0"/>
                <a:cs typeface="Times New Roman" panose="02020603050405020304" pitchFamily="18" charset="0"/>
              </a:rPr>
              <a:t> market – a long </a:t>
            </a:r>
            <a:r>
              <a:rPr lang="fi-FI" sz="3500" dirty="0" err="1">
                <a:latin typeface="Times New Roman" panose="02020603050405020304" pitchFamily="18" charset="0"/>
                <a:cs typeface="Times New Roman" panose="02020603050405020304" pitchFamily="18" charset="0"/>
              </a:rPr>
              <a:t>extended</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slow</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recovery</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from</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recession</a:t>
            </a:r>
            <a:r>
              <a:rPr lang="fi-FI" sz="3500" dirty="0">
                <a:latin typeface="Times New Roman" panose="02020603050405020304" pitchFamily="18" charset="0"/>
                <a:cs typeface="Times New Roman" panose="02020603050405020304" pitchFamily="18" charset="0"/>
              </a:rPr>
              <a:t>.</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b="1" dirty="0" err="1">
                <a:solidFill>
                  <a:srgbClr val="FF0000"/>
                </a:solidFill>
                <a:latin typeface="Times New Roman" panose="02020603050405020304" pitchFamily="18" charset="0"/>
                <a:cs typeface="Times New Roman" panose="02020603050405020304" pitchFamily="18" charset="0"/>
              </a:rPr>
              <a:t>Emerging</a:t>
            </a:r>
            <a:r>
              <a:rPr lang="fi-FI" sz="3500" b="1" dirty="0">
                <a:solidFill>
                  <a:srgbClr val="FF0000"/>
                </a:solidFill>
                <a:latin typeface="Times New Roman" panose="02020603050405020304" pitchFamily="18" charset="0"/>
                <a:cs typeface="Times New Roman" panose="02020603050405020304" pitchFamily="18" charset="0"/>
              </a:rPr>
              <a:t> market </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can</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have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much</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shorter</a:t>
            </a:r>
            <a:r>
              <a:rPr lang="fi-FI" sz="3500" dirty="0">
                <a:latin typeface="Times New Roman" panose="02020603050405020304" pitchFamily="18" charset="0"/>
                <a:cs typeface="Times New Roman" panose="02020603050405020304" pitchFamily="18" charset="0"/>
              </a:rPr>
              <a:t> and </a:t>
            </a:r>
            <a:r>
              <a:rPr lang="fi-FI" sz="3500" dirty="0" err="1">
                <a:latin typeface="Times New Roman" panose="02020603050405020304" pitchFamily="18" charset="0"/>
                <a:cs typeface="Times New Roman" panose="02020603050405020304" pitchFamily="18" charset="0"/>
              </a:rPr>
              <a:t>sharper</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cycles</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within</a:t>
            </a:r>
            <a:r>
              <a:rPr lang="fi-FI" sz="3500" dirty="0">
                <a:latin typeface="Times New Roman" panose="02020603050405020304" pitchFamily="18" charset="0"/>
                <a:cs typeface="Times New Roman" panose="02020603050405020304" pitchFamily="18" charset="0"/>
              </a:rPr>
              <a:t> a single </a:t>
            </a:r>
            <a:r>
              <a:rPr lang="fi-FI" sz="3500" dirty="0" err="1">
                <a:latin typeface="Times New Roman" panose="02020603050405020304" pitchFamily="18" charset="0"/>
                <a:cs typeface="Times New Roman" panose="02020603050405020304" pitchFamily="18" charset="0"/>
              </a:rPr>
              <a:t>cycle</a:t>
            </a:r>
            <a:r>
              <a:rPr lang="fi-FI" sz="3500" dirty="0">
                <a:latin typeface="Times New Roman" panose="02020603050405020304" pitchFamily="18" charset="0"/>
                <a:cs typeface="Times New Roman" panose="02020603050405020304" pitchFamily="18" charset="0"/>
              </a:rPr>
              <a:t> of </a:t>
            </a:r>
            <a:r>
              <a:rPr lang="fi-FI" sz="3500" dirty="0" err="1">
                <a:latin typeface="Times New Roman" panose="02020603050405020304" pitchFamily="18" charset="0"/>
                <a:cs typeface="Times New Roman" panose="02020603050405020304" pitchFamily="18" charset="0"/>
              </a:rPr>
              <a:t>the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developed</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countries</a:t>
            </a:r>
            <a:r>
              <a:rPr lang="fi-FI" sz="3500" dirty="0">
                <a:latin typeface="Times New Roman" panose="02020603050405020304" pitchFamily="18" charset="0"/>
                <a:cs typeface="Times New Roman" panose="02020603050405020304" pitchFamily="18" charset="0"/>
              </a:rPr>
              <a:t>.</a:t>
            </a:r>
            <a:endParaRPr lang="en-US" sz="3500" dirty="0">
              <a:latin typeface="Times New Roman" panose="02020603050405020304" pitchFamily="18" charset="0"/>
              <a:cs typeface="Times New Roman" panose="02020603050405020304" pitchFamily="18" charset="0"/>
            </a:endParaRPr>
          </a:p>
        </p:txBody>
      </p:sp>
      <p:pic>
        <p:nvPicPr>
          <p:cNvPr id="2050" name="Picture 2" descr="Kuvahaun tulos haulle John Greenwood, chief economist at Inve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8682" y="172605"/>
            <a:ext cx="1115085" cy="151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66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opinion</a:t>
            </a:r>
            <a:r>
              <a:rPr lang="fi-FI" b="1" dirty="0">
                <a:latin typeface="Times New Roman" panose="02020603050405020304" pitchFamily="18" charset="0"/>
                <a:cs typeface="Times New Roman" panose="02020603050405020304" pitchFamily="18" charset="0"/>
              </a:rPr>
              <a:t>: Eswar </a:t>
            </a:r>
            <a:r>
              <a:rPr lang="fi-FI" b="1" dirty="0" err="1">
                <a:latin typeface="Times New Roman" panose="02020603050405020304" pitchFamily="18" charset="0"/>
                <a:cs typeface="Times New Roman" panose="02020603050405020304" pitchFamily="18" charset="0"/>
              </a:rPr>
              <a:t>Prasad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at </a:t>
            </a:r>
            <a:r>
              <a:rPr lang="fi-FI" b="1" dirty="0" err="1">
                <a:latin typeface="Times New Roman" panose="02020603050405020304" pitchFamily="18" charset="0"/>
                <a:cs typeface="Times New Roman" panose="02020603050405020304" pitchFamily="18" charset="0"/>
              </a:rPr>
              <a:t>Cornell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University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dirty="0" err="1">
                <a:latin typeface="Times New Roman" panose="02020603050405020304" pitchFamily="18" charset="0"/>
                <a:cs typeface="Times New Roman" panose="02020603050405020304" pitchFamily="18" charset="0"/>
              </a:rPr>
              <a:t>Recessions</a:t>
            </a:r>
            <a:r>
              <a:rPr lang="fi-FI" dirty="0">
                <a:latin typeface="Times New Roman" panose="02020603050405020304" pitchFamily="18" charset="0"/>
                <a:cs typeface="Times New Roman" panose="02020603050405020304" pitchFamily="18" charset="0"/>
              </a:rPr>
              <a:t> in </a:t>
            </a:r>
            <a:r>
              <a:rPr lang="fi-FI" b="1" dirty="0" err="1">
                <a:solidFill>
                  <a:srgbClr val="FF0000"/>
                </a:solidFill>
                <a:latin typeface="Times New Roman" panose="02020603050405020304" pitchFamily="18" charset="0"/>
                <a:cs typeface="Times New Roman" panose="02020603050405020304" pitchFamily="18" charset="0"/>
              </a:rPr>
              <a:t>EMs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generally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deeper</a:t>
            </a:r>
            <a:r>
              <a:rPr lang="fi-FI" dirty="0">
                <a:latin typeface="Times New Roman" panose="02020603050405020304" pitchFamily="18" charset="0"/>
                <a:cs typeface="Times New Roman" panose="02020603050405020304" pitchFamily="18" charset="0"/>
              </a:rPr>
              <a:t> &amp; </a:t>
            </a:r>
            <a:r>
              <a:rPr lang="fi-FI" dirty="0" err="1">
                <a:latin typeface="Times New Roman" panose="02020603050405020304" pitchFamily="18" charset="0"/>
                <a:cs typeface="Times New Roman" panose="02020603050405020304" pitchFamily="18" charset="0"/>
              </a:rPr>
              <a:t>more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protracted</a:t>
            </a: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longstanding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than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those</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advanced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countries</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err="1">
                <a:latin typeface="Times New Roman" panose="02020603050405020304" pitchFamily="18" charset="0"/>
                <a:cs typeface="Times New Roman" panose="02020603050405020304" pitchFamily="18" charset="0"/>
              </a:rPr>
              <a:t>Co-movements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between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emerging</a:t>
            </a:r>
            <a:r>
              <a:rPr lang="fi-FI" dirty="0">
                <a:latin typeface="Times New Roman" panose="02020603050405020304" pitchFamily="18" charset="0"/>
                <a:cs typeface="Times New Roman" panose="02020603050405020304" pitchFamily="18" charset="0"/>
              </a:rPr>
              <a:t> and </a:t>
            </a:r>
            <a:r>
              <a:rPr lang="fi-FI" dirty="0" err="1">
                <a:latin typeface="Times New Roman" panose="02020603050405020304" pitchFamily="18" charset="0"/>
                <a:cs typeface="Times New Roman" panose="02020603050405020304" pitchFamily="18" charset="0"/>
              </a:rPr>
              <a:t>advanced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economies</a:t>
            </a:r>
            <a:r>
              <a:rPr lang="fi-FI" dirty="0">
                <a:latin typeface="Times New Roman" panose="02020603050405020304" pitchFamily="18" charset="0"/>
                <a:cs typeface="Times New Roman" panose="02020603050405020304" pitchFamily="18" charset="0"/>
              </a:rPr>
              <a:t> in business </a:t>
            </a:r>
            <a:r>
              <a:rPr lang="fi-FI" dirty="0" err="1">
                <a:latin typeface="Times New Roman" panose="02020603050405020304" pitchFamily="18" charset="0"/>
                <a:cs typeface="Times New Roman" panose="02020603050405020304" pitchFamily="18" charset="0"/>
              </a:rPr>
              <a:t>cycles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went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up</a:t>
            </a:r>
            <a:r>
              <a:rPr lang="fi-FI" dirty="0">
                <a:latin typeface="Times New Roman" panose="02020603050405020304" pitchFamily="18" charset="0"/>
                <a:cs typeface="Times New Roman" panose="02020603050405020304" pitchFamily="18" charset="0"/>
              </a:rPr>
              <a:t> in 1985-2008 </a:t>
            </a:r>
            <a:r>
              <a:rPr lang="fi-FI" dirty="0" err="1">
                <a:latin typeface="Times New Roman" panose="02020603050405020304" pitchFamily="18" charset="0"/>
                <a:cs typeface="Times New Roman" panose="02020603050405020304" pitchFamily="18" charset="0"/>
              </a:rPr>
              <a:t>versus</a:t>
            </a:r>
            <a:r>
              <a:rPr lang="fi-FI" dirty="0">
                <a:latin typeface="Times New Roman" panose="02020603050405020304" pitchFamily="18" charset="0"/>
                <a:cs typeface="Times New Roman" panose="02020603050405020304" pitchFamily="18" charset="0"/>
              </a:rPr>
              <a:t> 1960-1984.</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Financial </a:t>
            </a:r>
            <a:r>
              <a:rPr lang="fi-FI" dirty="0" err="1">
                <a:latin typeface="Times New Roman" panose="02020603050405020304" pitchFamily="18" charset="0"/>
                <a:cs typeface="Times New Roman" panose="02020603050405020304" pitchFamily="18" charset="0"/>
              </a:rPr>
              <a:t>markets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do</a:t>
            </a:r>
            <a:r>
              <a:rPr lang="fi-FI" dirty="0">
                <a:latin typeface="Times New Roman" panose="02020603050405020304" pitchFamily="18" charset="0"/>
                <a:cs typeface="Times New Roman" panose="02020603050405020304" pitchFamily="18" charset="0"/>
              </a:rPr>
              <a:t> Tango </a:t>
            </a:r>
            <a:r>
              <a:rPr lang="fi-FI" dirty="0" err="1">
                <a:latin typeface="Times New Roman" panose="02020603050405020304" pitchFamily="18" charset="0"/>
                <a:cs typeface="Times New Roman" panose="02020603050405020304" pitchFamily="18" charset="0"/>
              </a:rPr>
              <a:t>together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Stronger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linkages</a:t>
            </a:r>
            <a:r>
              <a:rPr lang="fi-FI" dirty="0">
                <a:latin typeface="Times New Roman" panose="02020603050405020304" pitchFamily="18" charset="0"/>
                <a:cs typeface="Times New Roman" panose="02020603050405020304" pitchFamily="18" charset="0"/>
              </a:rPr>
              <a:t> &amp; </a:t>
            </a:r>
            <a:r>
              <a:rPr lang="fi-FI" dirty="0" err="1">
                <a:latin typeface="Times New Roman" panose="02020603050405020304" pitchFamily="18" charset="0"/>
                <a:cs typeface="Times New Roman" panose="02020603050405020304" pitchFamily="18" charset="0"/>
              </a:rPr>
              <a:t>spillovers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among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global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financial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markets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especially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equity</a:t>
            </a:r>
            <a:r>
              <a:rPr lang="fi-FI"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3074" name="Picture 2" descr="Kuvahaun tulos haulle Eswar Prasad, Professor at Cornell Un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1860" y="96302"/>
            <a:ext cx="1104406" cy="159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463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opinion</a:t>
            </a:r>
            <a:r>
              <a:rPr lang="fi-FI" b="1" dirty="0">
                <a:latin typeface="Times New Roman" panose="02020603050405020304" pitchFamily="18" charset="0"/>
                <a:cs typeface="Times New Roman" panose="02020603050405020304" pitchFamily="18" charset="0"/>
              </a:rPr>
              <a:t>: Eswar </a:t>
            </a:r>
            <a:r>
              <a:rPr lang="fi-FI" b="1" dirty="0" err="1">
                <a:latin typeface="Times New Roman" panose="02020603050405020304" pitchFamily="18" charset="0"/>
                <a:cs typeface="Times New Roman" panose="02020603050405020304" pitchFamily="18" charset="0"/>
              </a:rPr>
              <a:t>Prasad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at </a:t>
            </a:r>
            <a:r>
              <a:rPr lang="fi-FI" b="1" dirty="0" err="1">
                <a:latin typeface="Times New Roman" panose="02020603050405020304" pitchFamily="18" charset="0"/>
                <a:cs typeface="Times New Roman" panose="02020603050405020304" pitchFamily="18" charset="0"/>
              </a:rPr>
              <a:t>Cornell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University</a:t>
            </a:r>
            <a:endParaRPr lang="en-US" dirty="0"/>
          </a:p>
        </p:txBody>
      </p:sp>
      <p:sp>
        <p:nvSpPr>
          <p:cNvPr id="3" name="Content Placeholder 2"/>
          <p:cNvSpPr>
            <a:spLocks noGrp="1"/>
          </p:cNvSpPr>
          <p:nvPr>
            <p:ph idx="1"/>
          </p:nvPr>
        </p:nvSpPr>
        <p:spPr/>
        <p:txBody>
          <a:bodyPr/>
          <a:lstStyle/>
          <a:p>
            <a:pPr marL="0" indent="0">
              <a:buNone/>
            </a:pPr>
            <a:r>
              <a:rPr lang="fi-FI" dirty="0" err="1">
                <a:latin typeface="Times New Roman" panose="02020603050405020304" pitchFamily="18" charset="0"/>
                <a:cs typeface="Times New Roman" panose="02020603050405020304" pitchFamily="18" charset="0"/>
              </a:rPr>
              <a:t>What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changed</a:t>
            </a:r>
            <a:r>
              <a:rPr lang="fi-FI" dirty="0">
                <a:latin typeface="Times New Roman" panose="02020603050405020304" pitchFamily="18" charset="0"/>
                <a:cs typeface="Times New Roman" panose="02020603050405020304" pitchFamily="18" charset="0"/>
              </a:rPr>
              <a:t> for </a:t>
            </a:r>
            <a:r>
              <a:rPr lang="fi-FI" b="1" dirty="0" err="1">
                <a:solidFill>
                  <a:srgbClr val="FF0000"/>
                </a:solidFill>
                <a:latin typeface="Times New Roman" panose="02020603050405020304" pitchFamily="18" charset="0"/>
                <a:cs typeface="Times New Roman" panose="02020603050405020304" pitchFamily="18" charset="0"/>
              </a:rPr>
              <a:t>EMs</a:t>
            </a:r>
            <a:r>
              <a:rPr lang="fi-FI" dirty="0">
                <a:latin typeface="Times New Roman" panose="02020603050405020304" pitchFamily="18" charset="0"/>
                <a:cs typeface="Times New Roman" panose="02020603050405020304" pitchFamily="18" charset="0"/>
              </a:rPr>
              <a:t> business </a:t>
            </a:r>
            <a:r>
              <a:rPr lang="fi-FI" dirty="0" err="1">
                <a:latin typeface="Times New Roman" panose="02020603050405020304" pitchFamily="18" charset="0"/>
                <a:cs typeface="Times New Roman" panose="02020603050405020304" pitchFamily="18" charset="0"/>
              </a:rPr>
              <a:t>cycles</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Stronger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global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trade&amp;financial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linkages</a:t>
            </a: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-More </a:t>
            </a:r>
            <a:r>
              <a:rPr lang="fi-FI" dirty="0" err="1">
                <a:latin typeface="Times New Roman" panose="02020603050405020304" pitchFamily="18" charset="0"/>
                <a:cs typeface="Times New Roman" panose="02020603050405020304" pitchFamily="18" charset="0"/>
              </a:rPr>
              <a:t>diversified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economic</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structure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Production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trade</a:t>
            </a:r>
            <a:r>
              <a:rPr lang="fi-FI" dirty="0">
                <a:latin typeface="Times New Roman" panose="02020603050405020304" pitchFamily="18" charset="0"/>
                <a:cs typeface="Times New Roman" panose="02020603050405020304" pitchFamily="18" charset="0"/>
              </a:rPr>
              <a:t>. </a:t>
            </a:r>
          </a:p>
          <a:p>
            <a:pPr marL="0" indent="0">
              <a:buNone/>
            </a:pP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Stronger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linkages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among</a:t>
            </a:r>
            <a:r>
              <a:rPr lang="fi-FI" dirty="0">
                <a:latin typeface="Times New Roman" panose="02020603050405020304" pitchFamily="18" charset="0"/>
                <a:cs typeface="Times New Roman" panose="02020603050405020304" pitchFamily="18" charset="0"/>
              </a:rPr>
              <a:t> </a:t>
            </a:r>
            <a:r>
              <a:rPr lang="fi-FI" b="1" dirty="0" err="1">
                <a:solidFill>
                  <a:srgbClr val="FF0000"/>
                </a:solidFill>
                <a:latin typeface="Times New Roman" panose="02020603050405020304" pitchFamily="18" charset="0"/>
                <a:cs typeface="Times New Roman" panose="02020603050405020304" pitchFamily="18" charset="0"/>
              </a:rPr>
              <a:t>EMs</a:t>
            </a:r>
            <a:r>
              <a:rPr lang="fi-FI" dirty="0">
                <a:latin typeface="Times New Roman" panose="02020603050405020304" pitchFamily="18" charset="0"/>
                <a:cs typeface="Times New Roman" panose="02020603050405020304" pitchFamily="18" charset="0"/>
              </a:rPr>
              <a:t>.</a:t>
            </a:r>
          </a:p>
          <a:p>
            <a:pPr marL="0" indent="0">
              <a:buNone/>
            </a:pP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Better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policies</a:t>
            </a:r>
            <a:r>
              <a:rPr lang="fi-FI" dirty="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b="1" dirty="0" err="1">
                <a:solidFill>
                  <a:srgbClr val="FF0000"/>
                </a:solidFill>
                <a:latin typeface="Times New Roman" panose="02020603050405020304" pitchFamily="18" charset="0"/>
                <a:cs typeface="Times New Roman" panose="02020603050405020304" pitchFamily="18" charset="0"/>
              </a:rPr>
              <a:t>EMs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more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exposed</a:t>
            </a:r>
            <a:r>
              <a:rPr lang="fi-FI" dirty="0">
                <a:latin typeface="Times New Roman" panose="02020603050405020304" pitchFamily="18" charset="0"/>
                <a:cs typeface="Times New Roman" panose="02020603050405020304" pitchFamily="18" charset="0"/>
              </a:rPr>
              <a:t> to </a:t>
            </a:r>
            <a:r>
              <a:rPr lang="fi-FI" dirty="0" err="1">
                <a:latin typeface="Times New Roman" panose="02020603050405020304" pitchFamily="18" charset="0"/>
                <a:cs typeface="Times New Roman" panose="02020603050405020304" pitchFamily="18" charset="0"/>
              </a:rPr>
              <a:t>global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cycles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than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before</a:t>
            </a:r>
            <a:r>
              <a:rPr lang="fi-FI" dirty="0">
                <a:latin typeface="Times New Roman" panose="02020603050405020304" pitchFamily="18" charset="0"/>
                <a:cs typeface="Times New Roman" panose="02020603050405020304" pitchFamily="18" charset="0"/>
              </a:rPr>
              <a:t>.  </a:t>
            </a:r>
          </a:p>
          <a:p>
            <a:pPr marL="0" indent="0">
              <a:buNone/>
            </a:pPr>
            <a:endParaRPr lang="en-US" dirty="0"/>
          </a:p>
        </p:txBody>
      </p:sp>
      <p:pic>
        <p:nvPicPr>
          <p:cNvPr id="4" name="Picture 2" descr="Kuvahaun tulos haulle Eswar Prasad, Professor at Cornell University">
            <a:extLst>
              <a:ext uri="{FF2B5EF4-FFF2-40B4-BE49-F238E27FC236}">
                <a16:creationId xmlns:a16="http://schemas.microsoft.com/office/drawing/2014/main" id="{57E9F910-E74D-43FC-8C6F-EC2C68D697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1860" y="96302"/>
            <a:ext cx="1104406" cy="159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41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7327"/>
          </a:xfrm>
        </p:spPr>
        <p:txBody>
          <a:bodyPr>
            <a:normAutofit fontScale="90000"/>
          </a:bodyPr>
          <a:lstStyle/>
          <a:p>
            <a:r>
              <a:rPr lang="en-US" sz="3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3:</a:t>
            </a:r>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EPS growth translates into stock price increases</a:t>
            </a:r>
            <a:br>
              <a:rPr lang="en-US" sz="3500" b="1" dirty="0">
                <a:latin typeface="Times New Roman" panose="02020603050405020304" pitchFamily="18" charset="0"/>
                <a:cs typeface="Times New Roman" panose="02020603050405020304" pitchFamily="18" charset="0"/>
              </a:rPr>
            </a:br>
            <a:r>
              <a:rPr lang="en-US" sz="1300" dirty="0">
                <a:latin typeface="Times New Roman" panose="02020603050405020304" pitchFamily="18" charset="0"/>
                <a:cs typeface="Times New Roman" panose="02020603050405020304" pitchFamily="18" charset="0"/>
              </a:rPr>
              <a:t>MSCI Barra Research</a:t>
            </a:r>
            <a:endParaRPr lang="en-US" sz="13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74717"/>
            <a:ext cx="10515600" cy="5102246"/>
          </a:xfrm>
        </p:spPr>
        <p:txBody>
          <a:bodyPr>
            <a:normAutofit lnSpcReduction="10000"/>
          </a:bodyPr>
          <a:lstStyle/>
          <a:p>
            <a:pPr marL="0" indent="0">
              <a:buNone/>
            </a:pPr>
            <a:r>
              <a:rPr lang="en-US" sz="2200" dirty="0">
                <a:latin typeface="Times New Roman" panose="02020603050405020304" pitchFamily="18" charset="0"/>
                <a:cs typeface="Times New Roman" panose="02020603050405020304" pitchFamily="18" charset="0"/>
              </a:rPr>
              <a:t>This is only true however, if there are no changes in valuations (the price to earnings ratio) as illustrated by the equation below:</a:t>
            </a: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Some research claims that there are no reasons for valuations to change over the long term, which supports the supply-side models. </a:t>
            </a:r>
          </a:p>
          <a:p>
            <a:pPr marL="0" indent="0">
              <a:buNone/>
            </a:pPr>
            <a:r>
              <a:rPr lang="en-US" sz="2000" dirty="0">
                <a:latin typeface="Times New Roman" panose="02020603050405020304" pitchFamily="18" charset="0"/>
                <a:cs typeface="Times New Roman" panose="02020603050405020304" pitchFamily="18" charset="0"/>
              </a:rPr>
              <a:t>However, empirical tests show that valuations have generally expanded over the last 40 years (see ‘What Drives Long Term Equity Returns?’ MSCI Barra [2010]).</a:t>
            </a:r>
          </a:p>
          <a:p>
            <a:pPr marL="0" indent="0">
              <a:buNone/>
            </a:pPr>
            <a:endParaRPr lang="en-US" sz="2000" dirty="0">
              <a:latin typeface="Times New Roman" panose="02020603050405020304" pitchFamily="18" charset="0"/>
              <a:cs typeface="Times New Roman" panose="02020603050405020304" pitchFamily="18" charset="0"/>
            </a:endParaRPr>
          </a:p>
          <a:p>
            <a:pPr marL="457200" lvl="1" indent="0">
              <a:buNone/>
            </a:pPr>
            <a:r>
              <a:rPr lang="fi-FI" sz="1800" dirty="0" err="1">
                <a:latin typeface="Times New Roman" panose="02020603050405020304" pitchFamily="18" charset="0"/>
                <a:cs typeface="Times New Roman" panose="02020603050405020304" pitchFamily="18" charset="0"/>
              </a:rPr>
              <a:t>due</a:t>
            </a:r>
            <a:r>
              <a:rPr lang="fi-FI" sz="1800" dirty="0">
                <a:latin typeface="Times New Roman" panose="02020603050405020304" pitchFamily="18" charset="0"/>
                <a:cs typeface="Times New Roman" panose="02020603050405020304" pitchFamily="18" charset="0"/>
              </a:rPr>
              <a:t> to </a:t>
            </a:r>
            <a:r>
              <a:rPr lang="en-US" sz="1800" dirty="0">
                <a:latin typeface="Times New Roman" panose="02020603050405020304" pitchFamily="18" charset="0"/>
                <a:cs typeface="Times New Roman" panose="02020603050405020304" pitchFamily="18" charset="0"/>
              </a:rPr>
              <a:t>different regimes (declining inflation), </a:t>
            </a:r>
          </a:p>
          <a:p>
            <a:pPr marL="457200" lvl="1" indent="0">
              <a:buNone/>
            </a:pPr>
            <a:r>
              <a:rPr lang="en-US" sz="1800" dirty="0">
                <a:latin typeface="Times New Roman" panose="02020603050405020304" pitchFamily="18" charset="0"/>
                <a:cs typeface="Times New Roman" panose="02020603050405020304" pitchFamily="18" charset="0"/>
              </a:rPr>
              <a:t>better market and information efficiency, </a:t>
            </a:r>
          </a:p>
          <a:p>
            <a:pPr marL="457200" lvl="1" indent="0">
              <a:buNone/>
            </a:pPr>
            <a:r>
              <a:rPr lang="en-US" sz="1800" dirty="0">
                <a:latin typeface="Times New Roman" panose="02020603050405020304" pitchFamily="18" charset="0"/>
                <a:cs typeface="Times New Roman" panose="02020603050405020304" pitchFamily="18" charset="0"/>
              </a:rPr>
              <a:t>improved corporate governance.</a:t>
            </a:r>
          </a:p>
        </p:txBody>
      </p:sp>
      <p:pic>
        <p:nvPicPr>
          <p:cNvPr id="4" name="Picture 3"/>
          <p:cNvPicPr>
            <a:picLocks noChangeAspect="1"/>
          </p:cNvPicPr>
          <p:nvPr/>
        </p:nvPicPr>
        <p:blipFill>
          <a:blip r:embed="rId2"/>
          <a:stretch>
            <a:fillRect/>
          </a:stretch>
        </p:blipFill>
        <p:spPr>
          <a:xfrm>
            <a:off x="769298" y="1894052"/>
            <a:ext cx="5048250" cy="504825"/>
          </a:xfrm>
          <a:prstGeom prst="rect">
            <a:avLst/>
          </a:prstGeom>
        </p:spPr>
      </p:pic>
      <p:pic>
        <p:nvPicPr>
          <p:cNvPr id="6" name="Picture 5"/>
          <p:cNvPicPr>
            <a:picLocks noChangeAspect="1"/>
          </p:cNvPicPr>
          <p:nvPr/>
        </p:nvPicPr>
        <p:blipFill>
          <a:blip r:embed="rId3"/>
          <a:stretch>
            <a:fillRect/>
          </a:stretch>
        </p:blipFill>
        <p:spPr>
          <a:xfrm>
            <a:off x="988991" y="2533495"/>
            <a:ext cx="5381625" cy="243073"/>
          </a:xfrm>
          <a:prstGeom prst="rect">
            <a:avLst/>
          </a:prstGeom>
        </p:spPr>
      </p:pic>
      <p:pic>
        <p:nvPicPr>
          <p:cNvPr id="7" name="Picture 6"/>
          <p:cNvPicPr>
            <a:picLocks noChangeAspect="1"/>
          </p:cNvPicPr>
          <p:nvPr/>
        </p:nvPicPr>
        <p:blipFill>
          <a:blip r:embed="rId4"/>
          <a:stretch>
            <a:fillRect/>
          </a:stretch>
        </p:blipFill>
        <p:spPr>
          <a:xfrm>
            <a:off x="865909" y="2908587"/>
            <a:ext cx="8572500" cy="190873"/>
          </a:xfrm>
          <a:prstGeom prst="rect">
            <a:avLst/>
          </a:prstGeom>
        </p:spPr>
      </p:pic>
      <p:pic>
        <p:nvPicPr>
          <p:cNvPr id="8" name="Picture 7"/>
          <p:cNvPicPr>
            <a:picLocks noChangeAspect="1"/>
          </p:cNvPicPr>
          <p:nvPr/>
        </p:nvPicPr>
        <p:blipFill>
          <a:blip r:embed="rId5"/>
          <a:stretch>
            <a:fillRect/>
          </a:stretch>
        </p:blipFill>
        <p:spPr>
          <a:xfrm>
            <a:off x="865909" y="3093372"/>
            <a:ext cx="676275" cy="285157"/>
          </a:xfrm>
          <a:prstGeom prst="rect">
            <a:avLst/>
          </a:prstGeom>
        </p:spPr>
      </p:pic>
      <p:pic>
        <p:nvPicPr>
          <p:cNvPr id="9" name="Picture 8"/>
          <p:cNvPicPr>
            <a:picLocks noChangeAspect="1"/>
          </p:cNvPicPr>
          <p:nvPr/>
        </p:nvPicPr>
        <p:blipFill>
          <a:blip r:embed="rId6"/>
          <a:stretch>
            <a:fillRect/>
          </a:stretch>
        </p:blipFill>
        <p:spPr>
          <a:xfrm>
            <a:off x="1611456" y="3161725"/>
            <a:ext cx="8162925" cy="189866"/>
          </a:xfrm>
          <a:prstGeom prst="rect">
            <a:avLst/>
          </a:prstGeom>
        </p:spPr>
      </p:pic>
    </p:spTree>
    <p:extLst>
      <p:ext uri="{BB962C8B-B14F-4D97-AF65-F5344CB8AC3E}">
        <p14:creationId xmlns:p14="http://schemas.microsoft.com/office/powerpoint/2010/main" val="124470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68FC1-E375-48AE-9381-8DDFE7166B3A}"/>
              </a:ext>
            </a:extLst>
          </p:cNvPr>
          <p:cNvPicPr>
            <a:picLocks noChangeAspect="1"/>
          </p:cNvPicPr>
          <p:nvPr/>
        </p:nvPicPr>
        <p:blipFill>
          <a:blip r:embed="rId2"/>
          <a:stretch>
            <a:fillRect/>
          </a:stretch>
        </p:blipFill>
        <p:spPr>
          <a:xfrm>
            <a:off x="433387" y="80962"/>
            <a:ext cx="11325225" cy="6696075"/>
          </a:xfrm>
          <a:prstGeom prst="rect">
            <a:avLst/>
          </a:prstGeom>
        </p:spPr>
      </p:pic>
    </p:spTree>
    <p:extLst>
      <p:ext uri="{BB962C8B-B14F-4D97-AF65-F5344CB8AC3E}">
        <p14:creationId xmlns:p14="http://schemas.microsoft.com/office/powerpoint/2010/main" val="298689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3578" y="407324"/>
            <a:ext cx="10374284" cy="6010101"/>
          </a:xfrm>
          <a:prstGeom prst="rect">
            <a:avLst/>
          </a:prstGeom>
        </p:spPr>
      </p:pic>
      <p:sp>
        <p:nvSpPr>
          <p:cNvPr id="3" name="Freeform: Shape 2">
            <a:extLst>
              <a:ext uri="{FF2B5EF4-FFF2-40B4-BE49-F238E27FC236}">
                <a16:creationId xmlns:a16="http://schemas.microsoft.com/office/drawing/2014/main" id="{860517CF-89F5-4B04-8ACB-1D01FAD55036}"/>
              </a:ext>
            </a:extLst>
          </p:cNvPr>
          <p:cNvSpPr/>
          <p:nvPr/>
        </p:nvSpPr>
        <p:spPr>
          <a:xfrm>
            <a:off x="1038687" y="2157274"/>
            <a:ext cx="6480699" cy="88776"/>
          </a:xfrm>
          <a:custGeom>
            <a:avLst/>
            <a:gdLst>
              <a:gd name="connsiteX0" fmla="*/ 0 w 6480699"/>
              <a:gd name="connsiteY0" fmla="*/ 8877 h 88776"/>
              <a:gd name="connsiteX1" fmla="*/ 186431 w 6480699"/>
              <a:gd name="connsiteY1" fmla="*/ 26633 h 88776"/>
              <a:gd name="connsiteX2" fmla="*/ 310719 w 6480699"/>
              <a:gd name="connsiteY2" fmla="*/ 44388 h 88776"/>
              <a:gd name="connsiteX3" fmla="*/ 790113 w 6480699"/>
              <a:gd name="connsiteY3" fmla="*/ 53266 h 88776"/>
              <a:gd name="connsiteX4" fmla="*/ 852257 w 6480699"/>
              <a:gd name="connsiteY4" fmla="*/ 71021 h 88776"/>
              <a:gd name="connsiteX5" fmla="*/ 1118587 w 6480699"/>
              <a:gd name="connsiteY5" fmla="*/ 44388 h 88776"/>
              <a:gd name="connsiteX6" fmla="*/ 1180730 w 6480699"/>
              <a:gd name="connsiteY6" fmla="*/ 35510 h 88776"/>
              <a:gd name="connsiteX7" fmla="*/ 1216241 w 6480699"/>
              <a:gd name="connsiteY7" fmla="*/ 26633 h 88776"/>
              <a:gd name="connsiteX8" fmla="*/ 1296140 w 6480699"/>
              <a:gd name="connsiteY8" fmla="*/ 17755 h 88776"/>
              <a:gd name="connsiteX9" fmla="*/ 2494626 w 6480699"/>
              <a:gd name="connsiteY9" fmla="*/ 35510 h 88776"/>
              <a:gd name="connsiteX10" fmla="*/ 2752078 w 6480699"/>
              <a:gd name="connsiteY10" fmla="*/ 44388 h 88776"/>
              <a:gd name="connsiteX11" fmla="*/ 2814222 w 6480699"/>
              <a:gd name="connsiteY11" fmla="*/ 53266 h 88776"/>
              <a:gd name="connsiteX12" fmla="*/ 2885243 w 6480699"/>
              <a:gd name="connsiteY12" fmla="*/ 62143 h 88776"/>
              <a:gd name="connsiteX13" fmla="*/ 3009530 w 6480699"/>
              <a:gd name="connsiteY13" fmla="*/ 79899 h 88776"/>
              <a:gd name="connsiteX14" fmla="*/ 4563123 w 6480699"/>
              <a:gd name="connsiteY14" fmla="*/ 88776 h 88776"/>
              <a:gd name="connsiteX15" fmla="*/ 4998129 w 6480699"/>
              <a:gd name="connsiteY15" fmla="*/ 79899 h 88776"/>
              <a:gd name="connsiteX16" fmla="*/ 5069150 w 6480699"/>
              <a:gd name="connsiteY16" fmla="*/ 71021 h 88776"/>
              <a:gd name="connsiteX17" fmla="*/ 5424257 w 6480699"/>
              <a:gd name="connsiteY17" fmla="*/ 62143 h 88776"/>
              <a:gd name="connsiteX18" fmla="*/ 5557422 w 6480699"/>
              <a:gd name="connsiteY18" fmla="*/ 35510 h 88776"/>
              <a:gd name="connsiteX19" fmla="*/ 5672831 w 6480699"/>
              <a:gd name="connsiteY19" fmla="*/ 26633 h 88776"/>
              <a:gd name="connsiteX20" fmla="*/ 5823752 w 6480699"/>
              <a:gd name="connsiteY20" fmla="*/ 8877 h 88776"/>
              <a:gd name="connsiteX21" fmla="*/ 5850385 w 6480699"/>
              <a:gd name="connsiteY21" fmla="*/ 0 h 88776"/>
              <a:gd name="connsiteX22" fmla="*/ 6196614 w 6480699"/>
              <a:gd name="connsiteY22" fmla="*/ 8877 h 88776"/>
              <a:gd name="connsiteX23" fmla="*/ 6276513 w 6480699"/>
              <a:gd name="connsiteY23" fmla="*/ 35510 h 88776"/>
              <a:gd name="connsiteX24" fmla="*/ 6312024 w 6480699"/>
              <a:gd name="connsiteY24" fmla="*/ 44388 h 88776"/>
              <a:gd name="connsiteX25" fmla="*/ 6480699 w 6480699"/>
              <a:gd name="connsiteY25" fmla="*/ 44388 h 8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80699" h="88776">
                <a:moveTo>
                  <a:pt x="0" y="8877"/>
                </a:moveTo>
                <a:lnTo>
                  <a:pt x="186431" y="26633"/>
                </a:lnTo>
                <a:cubicBezTo>
                  <a:pt x="238454" y="32413"/>
                  <a:pt x="254676" y="42580"/>
                  <a:pt x="310719" y="44388"/>
                </a:cubicBezTo>
                <a:cubicBezTo>
                  <a:pt x="470461" y="49541"/>
                  <a:pt x="630315" y="50307"/>
                  <a:pt x="790113" y="53266"/>
                </a:cubicBezTo>
                <a:cubicBezTo>
                  <a:pt x="810828" y="59184"/>
                  <a:pt x="830731" y="70160"/>
                  <a:pt x="852257" y="71021"/>
                </a:cubicBezTo>
                <a:cubicBezTo>
                  <a:pt x="963933" y="75488"/>
                  <a:pt x="1016163" y="60560"/>
                  <a:pt x="1118587" y="44388"/>
                </a:cubicBezTo>
                <a:cubicBezTo>
                  <a:pt x="1139256" y="41125"/>
                  <a:pt x="1160143" y="39253"/>
                  <a:pt x="1180730" y="35510"/>
                </a:cubicBezTo>
                <a:cubicBezTo>
                  <a:pt x="1192734" y="33327"/>
                  <a:pt x="1204182" y="28488"/>
                  <a:pt x="1216241" y="26633"/>
                </a:cubicBezTo>
                <a:cubicBezTo>
                  <a:pt x="1242726" y="22558"/>
                  <a:pt x="1269507" y="20714"/>
                  <a:pt x="1296140" y="17755"/>
                </a:cubicBezTo>
                <a:lnTo>
                  <a:pt x="2494626" y="35510"/>
                </a:lnTo>
                <a:cubicBezTo>
                  <a:pt x="2580480" y="37080"/>
                  <a:pt x="2666342" y="39625"/>
                  <a:pt x="2752078" y="44388"/>
                </a:cubicBezTo>
                <a:cubicBezTo>
                  <a:pt x="2772971" y="45549"/>
                  <a:pt x="2793481" y="50501"/>
                  <a:pt x="2814222" y="53266"/>
                </a:cubicBezTo>
                <a:lnTo>
                  <a:pt x="2885243" y="62143"/>
                </a:lnTo>
                <a:cubicBezTo>
                  <a:pt x="2926709" y="67797"/>
                  <a:pt x="2967686" y="79235"/>
                  <a:pt x="3009530" y="79899"/>
                </a:cubicBezTo>
                <a:cubicBezTo>
                  <a:pt x="3527338" y="88118"/>
                  <a:pt x="4045259" y="85817"/>
                  <a:pt x="4563123" y="88776"/>
                </a:cubicBezTo>
                <a:lnTo>
                  <a:pt x="4998129" y="79899"/>
                </a:lnTo>
                <a:cubicBezTo>
                  <a:pt x="5021972" y="79062"/>
                  <a:pt x="5045313" y="72014"/>
                  <a:pt x="5069150" y="71021"/>
                </a:cubicBezTo>
                <a:cubicBezTo>
                  <a:pt x="5187453" y="66092"/>
                  <a:pt x="5305888" y="65102"/>
                  <a:pt x="5424257" y="62143"/>
                </a:cubicBezTo>
                <a:cubicBezTo>
                  <a:pt x="5457918" y="54663"/>
                  <a:pt x="5519344" y="39518"/>
                  <a:pt x="5557422" y="35510"/>
                </a:cubicBezTo>
                <a:cubicBezTo>
                  <a:pt x="5595793" y="31471"/>
                  <a:pt x="5634381" y="29837"/>
                  <a:pt x="5672831" y="26633"/>
                </a:cubicBezTo>
                <a:cubicBezTo>
                  <a:pt x="5720007" y="22702"/>
                  <a:pt x="5775916" y="19507"/>
                  <a:pt x="5823752" y="8877"/>
                </a:cubicBezTo>
                <a:cubicBezTo>
                  <a:pt x="5832887" y="6847"/>
                  <a:pt x="5841507" y="2959"/>
                  <a:pt x="5850385" y="0"/>
                </a:cubicBezTo>
                <a:cubicBezTo>
                  <a:pt x="5965795" y="2959"/>
                  <a:pt x="6081565" y="-710"/>
                  <a:pt x="6196614" y="8877"/>
                </a:cubicBezTo>
                <a:cubicBezTo>
                  <a:pt x="6224591" y="11208"/>
                  <a:pt x="6249278" y="28701"/>
                  <a:pt x="6276513" y="35510"/>
                </a:cubicBezTo>
                <a:cubicBezTo>
                  <a:pt x="6288350" y="38469"/>
                  <a:pt x="6299834" y="43858"/>
                  <a:pt x="6312024" y="44388"/>
                </a:cubicBezTo>
                <a:cubicBezTo>
                  <a:pt x="6368196" y="46830"/>
                  <a:pt x="6424474" y="44388"/>
                  <a:pt x="6480699" y="44388"/>
                </a:cubicBez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ID4096"/>
          </a:p>
        </p:txBody>
      </p:sp>
      <p:sp>
        <p:nvSpPr>
          <p:cNvPr id="4" name="Freeform: Shape 3">
            <a:extLst>
              <a:ext uri="{FF2B5EF4-FFF2-40B4-BE49-F238E27FC236}">
                <a16:creationId xmlns:a16="http://schemas.microsoft.com/office/drawing/2014/main" id="{5306E9D8-A06D-4D96-9332-2A36BC4FFE02}"/>
              </a:ext>
            </a:extLst>
          </p:cNvPr>
          <p:cNvSpPr/>
          <p:nvPr/>
        </p:nvSpPr>
        <p:spPr>
          <a:xfrm>
            <a:off x="1012054" y="3488861"/>
            <a:ext cx="6640578" cy="115473"/>
          </a:xfrm>
          <a:custGeom>
            <a:avLst/>
            <a:gdLst>
              <a:gd name="connsiteX0" fmla="*/ 0 w 6640578"/>
              <a:gd name="connsiteY0" fmla="*/ 35574 h 115473"/>
              <a:gd name="connsiteX1" fmla="*/ 53266 w 6640578"/>
              <a:gd name="connsiteY1" fmla="*/ 26696 h 115473"/>
              <a:gd name="connsiteX2" fmla="*/ 230820 w 6640578"/>
              <a:gd name="connsiteY2" fmla="*/ 44452 h 115473"/>
              <a:gd name="connsiteX3" fmla="*/ 292963 w 6640578"/>
              <a:gd name="connsiteY3" fmla="*/ 62207 h 115473"/>
              <a:gd name="connsiteX4" fmla="*/ 355107 w 6640578"/>
              <a:gd name="connsiteY4" fmla="*/ 71085 h 115473"/>
              <a:gd name="connsiteX5" fmla="*/ 523783 w 6640578"/>
              <a:gd name="connsiteY5" fmla="*/ 97718 h 115473"/>
              <a:gd name="connsiteX6" fmla="*/ 603682 w 6640578"/>
              <a:gd name="connsiteY6" fmla="*/ 106595 h 115473"/>
              <a:gd name="connsiteX7" fmla="*/ 665826 w 6640578"/>
              <a:gd name="connsiteY7" fmla="*/ 115473 h 115473"/>
              <a:gd name="connsiteX8" fmla="*/ 2219418 w 6640578"/>
              <a:gd name="connsiteY8" fmla="*/ 106595 h 115473"/>
              <a:gd name="connsiteX9" fmla="*/ 2388094 w 6640578"/>
              <a:gd name="connsiteY9" fmla="*/ 88840 h 115473"/>
              <a:gd name="connsiteX10" fmla="*/ 2494626 w 6640578"/>
              <a:gd name="connsiteY10" fmla="*/ 79962 h 115473"/>
              <a:gd name="connsiteX11" fmla="*/ 2547892 w 6640578"/>
              <a:gd name="connsiteY11" fmla="*/ 53329 h 115473"/>
              <a:gd name="connsiteX12" fmla="*/ 2689934 w 6640578"/>
              <a:gd name="connsiteY12" fmla="*/ 35574 h 115473"/>
              <a:gd name="connsiteX13" fmla="*/ 2902998 w 6640578"/>
              <a:gd name="connsiteY13" fmla="*/ 8941 h 115473"/>
              <a:gd name="connsiteX14" fmla="*/ 3240350 w 6640578"/>
              <a:gd name="connsiteY14" fmla="*/ 17819 h 115473"/>
              <a:gd name="connsiteX15" fmla="*/ 3284738 w 6640578"/>
              <a:gd name="connsiteY15" fmla="*/ 26696 h 115473"/>
              <a:gd name="connsiteX16" fmla="*/ 3338004 w 6640578"/>
              <a:gd name="connsiteY16" fmla="*/ 35574 h 115473"/>
              <a:gd name="connsiteX17" fmla="*/ 3462292 w 6640578"/>
              <a:gd name="connsiteY17" fmla="*/ 79962 h 115473"/>
              <a:gd name="connsiteX18" fmla="*/ 3577701 w 6640578"/>
              <a:gd name="connsiteY18" fmla="*/ 97718 h 115473"/>
              <a:gd name="connsiteX19" fmla="*/ 3639845 w 6640578"/>
              <a:gd name="connsiteY19" fmla="*/ 106595 h 115473"/>
              <a:gd name="connsiteX20" fmla="*/ 5193437 w 6640578"/>
              <a:gd name="connsiteY20" fmla="*/ 97718 h 115473"/>
              <a:gd name="connsiteX21" fmla="*/ 5299969 w 6640578"/>
              <a:gd name="connsiteY21" fmla="*/ 79962 h 115473"/>
              <a:gd name="connsiteX22" fmla="*/ 5370991 w 6640578"/>
              <a:gd name="connsiteY22" fmla="*/ 44452 h 115473"/>
              <a:gd name="connsiteX23" fmla="*/ 5397624 w 6640578"/>
              <a:gd name="connsiteY23" fmla="*/ 35574 h 115473"/>
              <a:gd name="connsiteX24" fmla="*/ 5530789 w 6640578"/>
              <a:gd name="connsiteY24" fmla="*/ 26696 h 115473"/>
              <a:gd name="connsiteX25" fmla="*/ 5646198 w 6640578"/>
              <a:gd name="connsiteY25" fmla="*/ 17819 h 115473"/>
              <a:gd name="connsiteX26" fmla="*/ 6427433 w 6640578"/>
              <a:gd name="connsiteY26" fmla="*/ 26696 h 115473"/>
              <a:gd name="connsiteX27" fmla="*/ 6587231 w 6640578"/>
              <a:gd name="connsiteY27" fmla="*/ 17819 h 115473"/>
              <a:gd name="connsiteX28" fmla="*/ 6613864 w 6640578"/>
              <a:gd name="connsiteY28" fmla="*/ 63 h 11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40578" h="115473">
                <a:moveTo>
                  <a:pt x="0" y="35574"/>
                </a:moveTo>
                <a:cubicBezTo>
                  <a:pt x="17755" y="32615"/>
                  <a:pt x="35266" y="26696"/>
                  <a:pt x="53266" y="26696"/>
                </a:cubicBezTo>
                <a:cubicBezTo>
                  <a:pt x="116161" y="26696"/>
                  <a:pt x="170275" y="35802"/>
                  <a:pt x="230820" y="44452"/>
                </a:cubicBezTo>
                <a:cubicBezTo>
                  <a:pt x="253634" y="52056"/>
                  <a:pt x="268446" y="57749"/>
                  <a:pt x="292963" y="62207"/>
                </a:cubicBezTo>
                <a:cubicBezTo>
                  <a:pt x="313550" y="65950"/>
                  <a:pt x="334425" y="67903"/>
                  <a:pt x="355107" y="71085"/>
                </a:cubicBezTo>
                <a:lnTo>
                  <a:pt x="523783" y="97718"/>
                </a:lnTo>
                <a:cubicBezTo>
                  <a:pt x="550311" y="101508"/>
                  <a:pt x="577092" y="103271"/>
                  <a:pt x="603682" y="106595"/>
                </a:cubicBezTo>
                <a:cubicBezTo>
                  <a:pt x="624445" y="109190"/>
                  <a:pt x="645111" y="112514"/>
                  <a:pt x="665826" y="115473"/>
                </a:cubicBezTo>
                <a:lnTo>
                  <a:pt x="2219418" y="106595"/>
                </a:lnTo>
                <a:cubicBezTo>
                  <a:pt x="2275947" y="105721"/>
                  <a:pt x="2331753" y="93535"/>
                  <a:pt x="2388094" y="88840"/>
                </a:cubicBezTo>
                <a:lnTo>
                  <a:pt x="2494626" y="79962"/>
                </a:lnTo>
                <a:cubicBezTo>
                  <a:pt x="2512381" y="71084"/>
                  <a:pt x="2529060" y="59606"/>
                  <a:pt x="2547892" y="53329"/>
                </a:cubicBezTo>
                <a:cubicBezTo>
                  <a:pt x="2572155" y="45241"/>
                  <a:pt x="2679631" y="36862"/>
                  <a:pt x="2689934" y="35574"/>
                </a:cubicBezTo>
                <a:cubicBezTo>
                  <a:pt x="2953468" y="2632"/>
                  <a:pt x="2694550" y="29787"/>
                  <a:pt x="2902998" y="8941"/>
                </a:cubicBezTo>
                <a:cubicBezTo>
                  <a:pt x="3015449" y="11900"/>
                  <a:pt x="3127982" y="12593"/>
                  <a:pt x="3240350" y="17819"/>
                </a:cubicBezTo>
                <a:cubicBezTo>
                  <a:pt x="3255423" y="18520"/>
                  <a:pt x="3269892" y="23997"/>
                  <a:pt x="3284738" y="26696"/>
                </a:cubicBezTo>
                <a:cubicBezTo>
                  <a:pt x="3302448" y="29916"/>
                  <a:pt x="3320612" y="30936"/>
                  <a:pt x="3338004" y="35574"/>
                </a:cubicBezTo>
                <a:cubicBezTo>
                  <a:pt x="3462100" y="68667"/>
                  <a:pt x="3375331" y="50975"/>
                  <a:pt x="3462292" y="79962"/>
                </a:cubicBezTo>
                <a:cubicBezTo>
                  <a:pt x="3501992" y="93195"/>
                  <a:pt x="3533568" y="92202"/>
                  <a:pt x="3577701" y="97718"/>
                </a:cubicBezTo>
                <a:cubicBezTo>
                  <a:pt x="3598464" y="100313"/>
                  <a:pt x="3619130" y="103636"/>
                  <a:pt x="3639845" y="106595"/>
                </a:cubicBezTo>
                <a:lnTo>
                  <a:pt x="5193437" y="97718"/>
                </a:lnTo>
                <a:cubicBezTo>
                  <a:pt x="5221765" y="97410"/>
                  <a:pt x="5269172" y="93960"/>
                  <a:pt x="5299969" y="79962"/>
                </a:cubicBezTo>
                <a:cubicBezTo>
                  <a:pt x="5324065" y="69010"/>
                  <a:pt x="5345881" y="52822"/>
                  <a:pt x="5370991" y="44452"/>
                </a:cubicBezTo>
                <a:cubicBezTo>
                  <a:pt x="5379869" y="41493"/>
                  <a:pt x="5388323" y="36607"/>
                  <a:pt x="5397624" y="35574"/>
                </a:cubicBezTo>
                <a:cubicBezTo>
                  <a:pt x="5441839" y="30661"/>
                  <a:pt x="5486415" y="29866"/>
                  <a:pt x="5530789" y="26696"/>
                </a:cubicBezTo>
                <a:lnTo>
                  <a:pt x="5646198" y="17819"/>
                </a:lnTo>
                <a:lnTo>
                  <a:pt x="6427433" y="26696"/>
                </a:lnTo>
                <a:cubicBezTo>
                  <a:pt x="6480781" y="26696"/>
                  <a:pt x="6534473" y="25733"/>
                  <a:pt x="6587231" y="17819"/>
                </a:cubicBezTo>
                <a:cubicBezTo>
                  <a:pt x="6719554" y="-2029"/>
                  <a:pt x="6556856" y="63"/>
                  <a:pt x="6613864" y="6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ID4096"/>
          </a:p>
        </p:txBody>
      </p:sp>
      <p:sp>
        <p:nvSpPr>
          <p:cNvPr id="5" name="Freeform: Shape 4">
            <a:extLst>
              <a:ext uri="{FF2B5EF4-FFF2-40B4-BE49-F238E27FC236}">
                <a16:creationId xmlns:a16="http://schemas.microsoft.com/office/drawing/2014/main" id="{4020DF3B-4628-4FD2-A5B2-52C7F9241530}"/>
              </a:ext>
            </a:extLst>
          </p:cNvPr>
          <p:cNvSpPr/>
          <p:nvPr/>
        </p:nvSpPr>
        <p:spPr>
          <a:xfrm>
            <a:off x="985421" y="4287915"/>
            <a:ext cx="6649375" cy="239697"/>
          </a:xfrm>
          <a:custGeom>
            <a:avLst/>
            <a:gdLst>
              <a:gd name="connsiteX0" fmla="*/ 0 w 6649375"/>
              <a:gd name="connsiteY0" fmla="*/ 142042 h 239697"/>
              <a:gd name="connsiteX1" fmla="*/ 71022 w 6649375"/>
              <a:gd name="connsiteY1" fmla="*/ 150920 h 239697"/>
              <a:gd name="connsiteX2" fmla="*/ 106532 w 6649375"/>
              <a:gd name="connsiteY2" fmla="*/ 168675 h 239697"/>
              <a:gd name="connsiteX3" fmla="*/ 275208 w 6649375"/>
              <a:gd name="connsiteY3" fmla="*/ 186431 h 239697"/>
              <a:gd name="connsiteX4" fmla="*/ 435006 w 6649375"/>
              <a:gd name="connsiteY4" fmla="*/ 221941 h 239697"/>
              <a:gd name="connsiteX5" fmla="*/ 577049 w 6649375"/>
              <a:gd name="connsiteY5" fmla="*/ 239697 h 239697"/>
              <a:gd name="connsiteX6" fmla="*/ 1553593 w 6649375"/>
              <a:gd name="connsiteY6" fmla="*/ 230819 h 239697"/>
              <a:gd name="connsiteX7" fmla="*/ 1606859 w 6649375"/>
              <a:gd name="connsiteY7" fmla="*/ 221941 h 239697"/>
              <a:gd name="connsiteX8" fmla="*/ 1722268 w 6649375"/>
              <a:gd name="connsiteY8" fmla="*/ 204186 h 239697"/>
              <a:gd name="connsiteX9" fmla="*/ 1775534 w 6649375"/>
              <a:gd name="connsiteY9" fmla="*/ 186431 h 239697"/>
              <a:gd name="connsiteX10" fmla="*/ 1811045 w 6649375"/>
              <a:gd name="connsiteY10" fmla="*/ 177553 h 239697"/>
              <a:gd name="connsiteX11" fmla="*/ 1837678 w 6649375"/>
              <a:gd name="connsiteY11" fmla="*/ 168675 h 239697"/>
              <a:gd name="connsiteX12" fmla="*/ 1873189 w 6649375"/>
              <a:gd name="connsiteY12" fmla="*/ 159798 h 239697"/>
              <a:gd name="connsiteX13" fmla="*/ 1970843 w 6649375"/>
              <a:gd name="connsiteY13" fmla="*/ 133165 h 239697"/>
              <a:gd name="connsiteX14" fmla="*/ 2006354 w 6649375"/>
              <a:gd name="connsiteY14" fmla="*/ 115409 h 239697"/>
              <a:gd name="connsiteX15" fmla="*/ 2175029 w 6649375"/>
              <a:gd name="connsiteY15" fmla="*/ 88776 h 239697"/>
              <a:gd name="connsiteX16" fmla="*/ 2210540 w 6649375"/>
              <a:gd name="connsiteY16" fmla="*/ 79899 h 239697"/>
              <a:gd name="connsiteX17" fmla="*/ 2343705 w 6649375"/>
              <a:gd name="connsiteY17" fmla="*/ 53266 h 239697"/>
              <a:gd name="connsiteX18" fmla="*/ 2396971 w 6649375"/>
              <a:gd name="connsiteY18" fmla="*/ 35510 h 239697"/>
              <a:gd name="connsiteX19" fmla="*/ 2432482 w 6649375"/>
              <a:gd name="connsiteY19" fmla="*/ 17755 h 239697"/>
              <a:gd name="connsiteX20" fmla="*/ 2521259 w 6649375"/>
              <a:gd name="connsiteY20" fmla="*/ 0 h 239697"/>
              <a:gd name="connsiteX21" fmla="*/ 2716567 w 6649375"/>
              <a:gd name="connsiteY21" fmla="*/ 8877 h 239697"/>
              <a:gd name="connsiteX22" fmla="*/ 2752078 w 6649375"/>
              <a:gd name="connsiteY22" fmla="*/ 17755 h 239697"/>
              <a:gd name="connsiteX23" fmla="*/ 2814222 w 6649375"/>
              <a:gd name="connsiteY23" fmla="*/ 35510 h 239697"/>
              <a:gd name="connsiteX24" fmla="*/ 2867488 w 6649375"/>
              <a:gd name="connsiteY24" fmla="*/ 53266 h 239697"/>
              <a:gd name="connsiteX25" fmla="*/ 2911876 w 6649375"/>
              <a:gd name="connsiteY25" fmla="*/ 62143 h 239697"/>
              <a:gd name="connsiteX26" fmla="*/ 2947387 w 6649375"/>
              <a:gd name="connsiteY26" fmla="*/ 71021 h 239697"/>
              <a:gd name="connsiteX27" fmla="*/ 2991775 w 6649375"/>
              <a:gd name="connsiteY27" fmla="*/ 79899 h 239697"/>
              <a:gd name="connsiteX28" fmla="*/ 3018408 w 6649375"/>
              <a:gd name="connsiteY28" fmla="*/ 88776 h 239697"/>
              <a:gd name="connsiteX29" fmla="*/ 3071674 w 6649375"/>
              <a:gd name="connsiteY29" fmla="*/ 97654 h 239697"/>
              <a:gd name="connsiteX30" fmla="*/ 3116062 w 6649375"/>
              <a:gd name="connsiteY30" fmla="*/ 106532 h 239697"/>
              <a:gd name="connsiteX31" fmla="*/ 3773010 w 6649375"/>
              <a:gd name="connsiteY31" fmla="*/ 133165 h 239697"/>
              <a:gd name="connsiteX32" fmla="*/ 3826276 w 6649375"/>
              <a:gd name="connsiteY32" fmla="*/ 150920 h 239697"/>
              <a:gd name="connsiteX33" fmla="*/ 3852909 w 6649375"/>
              <a:gd name="connsiteY33" fmla="*/ 168675 h 239697"/>
              <a:gd name="connsiteX34" fmla="*/ 3888420 w 6649375"/>
              <a:gd name="connsiteY34" fmla="*/ 186431 h 239697"/>
              <a:gd name="connsiteX35" fmla="*/ 4172505 w 6649375"/>
              <a:gd name="connsiteY35" fmla="*/ 177553 h 239697"/>
              <a:gd name="connsiteX36" fmla="*/ 4314548 w 6649375"/>
              <a:gd name="connsiteY36" fmla="*/ 159798 h 239697"/>
              <a:gd name="connsiteX37" fmla="*/ 6072327 w 6649375"/>
              <a:gd name="connsiteY37" fmla="*/ 133165 h 239697"/>
              <a:gd name="connsiteX38" fmla="*/ 6569476 w 6649375"/>
              <a:gd name="connsiteY38" fmla="*/ 133165 h 239697"/>
              <a:gd name="connsiteX39" fmla="*/ 6596109 w 6649375"/>
              <a:gd name="connsiteY39" fmla="*/ 142042 h 239697"/>
              <a:gd name="connsiteX40" fmla="*/ 6649375 w 6649375"/>
              <a:gd name="connsiteY40" fmla="*/ 142042 h 23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49375" h="239697">
                <a:moveTo>
                  <a:pt x="0" y="142042"/>
                </a:moveTo>
                <a:cubicBezTo>
                  <a:pt x="23674" y="145001"/>
                  <a:pt x="47876" y="145134"/>
                  <a:pt x="71022" y="150920"/>
                </a:cubicBezTo>
                <a:cubicBezTo>
                  <a:pt x="83861" y="154130"/>
                  <a:pt x="93765" y="165193"/>
                  <a:pt x="106532" y="168675"/>
                </a:cubicBezTo>
                <a:cubicBezTo>
                  <a:pt x="138526" y="177401"/>
                  <a:pt x="259239" y="184657"/>
                  <a:pt x="275208" y="186431"/>
                </a:cubicBezTo>
                <a:cubicBezTo>
                  <a:pt x="338857" y="193503"/>
                  <a:pt x="363318" y="206849"/>
                  <a:pt x="435006" y="221941"/>
                </a:cubicBezTo>
                <a:cubicBezTo>
                  <a:pt x="463322" y="227902"/>
                  <a:pt x="553645" y="237096"/>
                  <a:pt x="577049" y="239697"/>
                </a:cubicBezTo>
                <a:lnTo>
                  <a:pt x="1553593" y="230819"/>
                </a:lnTo>
                <a:cubicBezTo>
                  <a:pt x="1571591" y="230509"/>
                  <a:pt x="1589040" y="224487"/>
                  <a:pt x="1606859" y="221941"/>
                </a:cubicBezTo>
                <a:cubicBezTo>
                  <a:pt x="1644672" y="216539"/>
                  <a:pt x="1684958" y="214362"/>
                  <a:pt x="1722268" y="204186"/>
                </a:cubicBezTo>
                <a:cubicBezTo>
                  <a:pt x="1740324" y="199262"/>
                  <a:pt x="1757608" y="191809"/>
                  <a:pt x="1775534" y="186431"/>
                </a:cubicBezTo>
                <a:cubicBezTo>
                  <a:pt x="1787221" y="182925"/>
                  <a:pt x="1799313" y="180905"/>
                  <a:pt x="1811045" y="177553"/>
                </a:cubicBezTo>
                <a:cubicBezTo>
                  <a:pt x="1820043" y="174982"/>
                  <a:pt x="1828680" y="171246"/>
                  <a:pt x="1837678" y="168675"/>
                </a:cubicBezTo>
                <a:cubicBezTo>
                  <a:pt x="1849410" y="165323"/>
                  <a:pt x="1861502" y="163304"/>
                  <a:pt x="1873189" y="159798"/>
                </a:cubicBezTo>
                <a:cubicBezTo>
                  <a:pt x="1963303" y="132764"/>
                  <a:pt x="1889936" y="149345"/>
                  <a:pt x="1970843" y="133165"/>
                </a:cubicBezTo>
                <a:cubicBezTo>
                  <a:pt x="1982680" y="127246"/>
                  <a:pt x="1993515" y="118619"/>
                  <a:pt x="2006354" y="115409"/>
                </a:cubicBezTo>
                <a:cubicBezTo>
                  <a:pt x="2074197" y="98448"/>
                  <a:pt x="2111731" y="100284"/>
                  <a:pt x="2175029" y="88776"/>
                </a:cubicBezTo>
                <a:cubicBezTo>
                  <a:pt x="2187033" y="86593"/>
                  <a:pt x="2198600" y="82413"/>
                  <a:pt x="2210540" y="79899"/>
                </a:cubicBezTo>
                <a:cubicBezTo>
                  <a:pt x="2254836" y="70574"/>
                  <a:pt x="2300761" y="67581"/>
                  <a:pt x="2343705" y="53266"/>
                </a:cubicBezTo>
                <a:cubicBezTo>
                  <a:pt x="2361460" y="47347"/>
                  <a:pt x="2379594" y="42461"/>
                  <a:pt x="2396971" y="35510"/>
                </a:cubicBezTo>
                <a:cubicBezTo>
                  <a:pt x="2409259" y="30595"/>
                  <a:pt x="2420091" y="22402"/>
                  <a:pt x="2432482" y="17755"/>
                </a:cubicBezTo>
                <a:cubicBezTo>
                  <a:pt x="2453676" y="9807"/>
                  <a:pt x="2502842" y="3069"/>
                  <a:pt x="2521259" y="0"/>
                </a:cubicBezTo>
                <a:cubicBezTo>
                  <a:pt x="2586362" y="2959"/>
                  <a:pt x="2651589" y="3879"/>
                  <a:pt x="2716567" y="8877"/>
                </a:cubicBezTo>
                <a:cubicBezTo>
                  <a:pt x="2728732" y="9813"/>
                  <a:pt x="2740307" y="14545"/>
                  <a:pt x="2752078" y="17755"/>
                </a:cubicBezTo>
                <a:cubicBezTo>
                  <a:pt x="2772862" y="23423"/>
                  <a:pt x="2793631" y="29174"/>
                  <a:pt x="2814222" y="35510"/>
                </a:cubicBezTo>
                <a:cubicBezTo>
                  <a:pt x="2832110" y="41014"/>
                  <a:pt x="2849432" y="48342"/>
                  <a:pt x="2867488" y="53266"/>
                </a:cubicBezTo>
                <a:cubicBezTo>
                  <a:pt x="2882045" y="57236"/>
                  <a:pt x="2897146" y="58870"/>
                  <a:pt x="2911876" y="62143"/>
                </a:cubicBezTo>
                <a:cubicBezTo>
                  <a:pt x="2923787" y="64790"/>
                  <a:pt x="2935476" y="68374"/>
                  <a:pt x="2947387" y="71021"/>
                </a:cubicBezTo>
                <a:cubicBezTo>
                  <a:pt x="2962117" y="74294"/>
                  <a:pt x="2977136" y="76239"/>
                  <a:pt x="2991775" y="79899"/>
                </a:cubicBezTo>
                <a:cubicBezTo>
                  <a:pt x="3000853" y="82169"/>
                  <a:pt x="3009273" y="86746"/>
                  <a:pt x="3018408" y="88776"/>
                </a:cubicBezTo>
                <a:cubicBezTo>
                  <a:pt x="3035980" y="92681"/>
                  <a:pt x="3053964" y="94434"/>
                  <a:pt x="3071674" y="97654"/>
                </a:cubicBezTo>
                <a:cubicBezTo>
                  <a:pt x="3086520" y="100353"/>
                  <a:pt x="3101148" y="104238"/>
                  <a:pt x="3116062" y="106532"/>
                </a:cubicBezTo>
                <a:cubicBezTo>
                  <a:pt x="3319102" y="137768"/>
                  <a:pt x="3669968" y="130042"/>
                  <a:pt x="3773010" y="133165"/>
                </a:cubicBezTo>
                <a:cubicBezTo>
                  <a:pt x="3790765" y="139083"/>
                  <a:pt x="3809173" y="143319"/>
                  <a:pt x="3826276" y="150920"/>
                </a:cubicBezTo>
                <a:cubicBezTo>
                  <a:pt x="3836026" y="155253"/>
                  <a:pt x="3843645" y="163381"/>
                  <a:pt x="3852909" y="168675"/>
                </a:cubicBezTo>
                <a:cubicBezTo>
                  <a:pt x="3864400" y="175241"/>
                  <a:pt x="3876583" y="180512"/>
                  <a:pt x="3888420" y="186431"/>
                </a:cubicBezTo>
                <a:cubicBezTo>
                  <a:pt x="3983115" y="183472"/>
                  <a:pt x="4077910" y="182808"/>
                  <a:pt x="4172505" y="177553"/>
                </a:cubicBezTo>
                <a:cubicBezTo>
                  <a:pt x="4544274" y="156898"/>
                  <a:pt x="3314781" y="178841"/>
                  <a:pt x="4314548" y="159798"/>
                </a:cubicBezTo>
                <a:lnTo>
                  <a:pt x="6072327" y="133165"/>
                </a:lnTo>
                <a:cubicBezTo>
                  <a:pt x="6246470" y="75115"/>
                  <a:pt x="6111507" y="116809"/>
                  <a:pt x="6569476" y="133165"/>
                </a:cubicBezTo>
                <a:cubicBezTo>
                  <a:pt x="6578828" y="133499"/>
                  <a:pt x="6586808" y="141009"/>
                  <a:pt x="6596109" y="142042"/>
                </a:cubicBezTo>
                <a:cubicBezTo>
                  <a:pt x="6613756" y="144003"/>
                  <a:pt x="6631620" y="142042"/>
                  <a:pt x="6649375" y="14204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ID4096"/>
          </a:p>
        </p:txBody>
      </p:sp>
    </p:spTree>
    <p:extLst>
      <p:ext uri="{BB962C8B-B14F-4D97-AF65-F5344CB8AC3E}">
        <p14:creationId xmlns:p14="http://schemas.microsoft.com/office/powerpoint/2010/main" val="56716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1520"/>
          </a:xfrm>
        </p:spPr>
        <p:txBody>
          <a:bodyPr>
            <a:normAutofit fontScale="90000"/>
          </a:bodyPr>
          <a:lstStyle/>
          <a:p>
            <a:r>
              <a:rPr lang="fi-FI" b="1" dirty="0" err="1">
                <a:latin typeface="Times New Roman" panose="02020603050405020304" pitchFamily="18" charset="0"/>
                <a:cs typeface="Times New Roman" panose="02020603050405020304" pitchFamily="18" charset="0"/>
              </a:rPr>
              <a:t>Conclusions</a:t>
            </a:r>
            <a:r>
              <a:rPr lang="fi-FI"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MSCI Barra Research</a:t>
            </a:r>
            <a:br>
              <a:rPr lang="fi-FI" dirty="0">
                <a:latin typeface="Times New Roman" panose="02020603050405020304" pitchFamily="18" charset="0"/>
                <a:cs typeface="Times New Roman" panose="02020603050405020304" pitchFamily="18" charset="0"/>
              </a:rPr>
            </a:br>
            <a:endParaRPr lang="en-US" sz="1200" dirty="0"/>
          </a:p>
        </p:txBody>
      </p:sp>
      <p:sp>
        <p:nvSpPr>
          <p:cNvPr id="3" name="Content Placeholder 2"/>
          <p:cNvSpPr>
            <a:spLocks noGrp="1"/>
          </p:cNvSpPr>
          <p:nvPr>
            <p:ph idx="1"/>
          </p:nvPr>
        </p:nvSpPr>
        <p:spPr>
          <a:xfrm>
            <a:off x="838200" y="896646"/>
            <a:ext cx="10515600" cy="567283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We may intuitively think of stock returns as a result of the underlying real economy growth.</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However, long term real earnings growth fell behind long term GDP growth in many countries. </a:t>
            </a:r>
            <a:endParaRPr lang="fi-FI"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Several factors may explain this discrepancy:</a:t>
            </a:r>
          </a:p>
          <a:p>
            <a:pPr lvl="1" algn="just"/>
            <a:r>
              <a:rPr lang="en-US" sz="2000" i="1" dirty="0">
                <a:latin typeface="Times New Roman" panose="02020603050405020304" pitchFamily="18" charset="0"/>
                <a:cs typeface="Times New Roman" panose="02020603050405020304" pitchFamily="18" charset="0"/>
              </a:rPr>
              <a:t>in today’s integrated world we need to look at global rather than local markets.</a:t>
            </a:r>
          </a:p>
          <a:p>
            <a:pPr lvl="1" algn="just"/>
            <a:r>
              <a:rPr lang="en-US" sz="2000" i="1" dirty="0">
                <a:highlight>
                  <a:srgbClr val="FFFF00"/>
                </a:highlight>
                <a:latin typeface="Times New Roman" panose="02020603050405020304" pitchFamily="18" charset="0"/>
                <a:cs typeface="Times New Roman" panose="02020603050405020304" pitchFamily="18" charset="0"/>
              </a:rPr>
              <a:t>a significant part of economic growth comes from new enterprises and not the high growth of existing ones; this leads to a dilution of GDP growth before it reaches shareholders.</a:t>
            </a:r>
          </a:p>
          <a:p>
            <a:pPr lvl="1" algn="just"/>
            <a:r>
              <a:rPr lang="en-US" sz="2000" i="1" dirty="0">
                <a:latin typeface="Times New Roman" panose="02020603050405020304" pitchFamily="18" charset="0"/>
                <a:cs typeface="Times New Roman" panose="02020603050405020304" pitchFamily="18" charset="0"/>
              </a:rPr>
              <a:t>expected economic growth may be built into the prices and thus reduce future realized returns.</a:t>
            </a:r>
          </a:p>
          <a:p>
            <a:pPr lvl="1" algn="just"/>
            <a:endParaRPr lang="en-US" sz="2000" i="1" dirty="0">
              <a:latin typeface="Times New Roman" panose="02020603050405020304" pitchFamily="18" charset="0"/>
              <a:cs typeface="Times New Roman" panose="02020603050405020304" pitchFamily="18" charset="0"/>
            </a:endParaRPr>
          </a:p>
          <a:p>
            <a:pPr marL="457200" lvl="1" indent="0" algn="just">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1" indent="0" algn="just">
              <a:buNone/>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Price to earning ratio is important!</a:t>
            </a:r>
          </a:p>
        </p:txBody>
      </p:sp>
    </p:spTree>
    <p:extLst>
      <p:ext uri="{BB962C8B-B14F-4D97-AF65-F5344CB8AC3E}">
        <p14:creationId xmlns:p14="http://schemas.microsoft.com/office/powerpoint/2010/main" val="3417378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6267</TotalTime>
  <Words>3309</Words>
  <Application>Microsoft Office PowerPoint</Application>
  <PresentationFormat>Widescreen</PresentationFormat>
  <Paragraphs>701</Paragraphs>
  <Slides>57</Slides>
  <Notes>0</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Times New Roman</vt:lpstr>
      <vt:lpstr>Office Theme</vt:lpstr>
      <vt:lpstr>Macroeconomic Development in Emerging Markets </vt:lpstr>
      <vt:lpstr>Lecture plan</vt:lpstr>
      <vt:lpstr>Does economic growth attract FDI?  </vt:lpstr>
      <vt:lpstr>Is There a Link Between GDP Growth and Equity Returns? MSCI Barra Research</vt:lpstr>
      <vt:lpstr>Step 2: Aggregate corporate earnings growth translates into earnings per share (EPS) growth. MSCI Barra Research </vt:lpstr>
      <vt:lpstr>Step 3: EPS growth translates into stock price increases MSCI Barra Research</vt:lpstr>
      <vt:lpstr>PowerPoint Presentation</vt:lpstr>
      <vt:lpstr>PowerPoint Presentation</vt:lpstr>
      <vt:lpstr>Conclusions MSCI Barra Research </vt:lpstr>
      <vt:lpstr>GDP growth and investment decisions http://investing.covestor.com/2012/04/the-importance-of-gdp-to-an-investor</vt:lpstr>
      <vt:lpstr>Real GDP growth, IMF data</vt:lpstr>
      <vt:lpstr>GDP growth, % in advanced emerging markets</vt:lpstr>
      <vt:lpstr>GDP growth, % in secondary emerging markets</vt:lpstr>
      <vt:lpstr>GDP growth, % in advanced countries</vt:lpstr>
      <vt:lpstr> What are the main characteristics of the recent slowdown in economic growth? (Kose, Ohnsorge, Ye 2016)  </vt:lpstr>
      <vt:lpstr>What are the key drivers of the slowdown?  (Kose, Ohnsorge, Ye 2016) </vt:lpstr>
      <vt:lpstr>PowerPoint Presentation</vt:lpstr>
      <vt:lpstr>Recent growth slowdown in emerging markets: Conclusion (Kose, Ohnsorge, Ye 2016) </vt:lpstr>
      <vt:lpstr> Top 10 Country GDP Ranking History (1960-2017) </vt:lpstr>
      <vt:lpstr>Share in World GDP, 2017</vt:lpstr>
      <vt:lpstr>PowerPoint Presentation</vt:lpstr>
      <vt:lpstr>Professor opinion:  Anil Gupta, University of Maryland</vt:lpstr>
      <vt:lpstr>Expert opinion: David Riedel, founder of Riedel research company</vt:lpstr>
      <vt:lpstr>If not GDP growth?</vt:lpstr>
      <vt:lpstr>What about COVID19 and economic growth?</vt:lpstr>
      <vt:lpstr>PowerPoint Presentation</vt:lpstr>
      <vt:lpstr>PowerPoint Presentation</vt:lpstr>
      <vt:lpstr>PowerPoint Presentation</vt:lpstr>
      <vt:lpstr>Countries with negative growth in COVID year (2020)</vt:lpstr>
      <vt:lpstr>Countries with relatively low negative or even positive growth in COVID year</vt:lpstr>
      <vt:lpstr>Conclusions about growth in COVID19 year 1</vt:lpstr>
      <vt:lpstr>Conclusions about growth in COVID19 year 2</vt:lpstr>
      <vt:lpstr>Business cycles and investment decisions</vt:lpstr>
      <vt:lpstr>PowerPoint Presentation</vt:lpstr>
      <vt:lpstr>Business cycles and investors </vt:lpstr>
      <vt:lpstr>Some economists believe that stock price trends precede business cycle stages</vt:lpstr>
      <vt:lpstr>Business cycles and investment strategies: Sectoral approach</vt:lpstr>
      <vt:lpstr>Business cycles in emerging markets 1</vt:lpstr>
      <vt:lpstr>Business cycles in emerging markets 2</vt:lpstr>
      <vt:lpstr>Shocks to trend in emerging markets  (Aguiar and Gopinath, JPE 2007)</vt:lpstr>
      <vt:lpstr>Shocks to trend growth versus transitory fluctuations around the trend </vt:lpstr>
      <vt:lpstr>Reasons for higher volatility in EMs business cycles (Calderon and Fuentes, World Bank Policy reserach working paper, 2010)</vt:lpstr>
      <vt:lpstr> Leading theories argue that emerging economies: (Rothert, 2020, International Economic Review) </vt:lpstr>
      <vt:lpstr>Business cycles in emerging markets: Some examples</vt:lpstr>
      <vt:lpstr>PowerPoint Presentation</vt:lpstr>
      <vt:lpstr>PowerPoint Presentation</vt:lpstr>
      <vt:lpstr>Business cycles in developed countries for comparison</vt:lpstr>
      <vt:lpstr>Business cycles in emerging economies: Illustration</vt:lpstr>
      <vt:lpstr>More data… Log GDP per capita, deflated by US GDP deflator, USD</vt:lpstr>
      <vt:lpstr>More data… Log GDP per capita, deflated by US GDP deflator, USD</vt:lpstr>
      <vt:lpstr>More data… Log GDP per capita, deflated by US GDP deflator, USD</vt:lpstr>
      <vt:lpstr>More data… Log GDP per capita, deflated by US GDP deflator, USD</vt:lpstr>
      <vt:lpstr>More data… Log GDP per capita, deflated by US GDP deflator, USD</vt:lpstr>
      <vt:lpstr>Professor opinion: Paul Marsh, London Business School</vt:lpstr>
      <vt:lpstr>Expert opinion: John Greenwood, chief economist at Invesco</vt:lpstr>
      <vt:lpstr>Professor opinion: Eswar Prasad, Professor at Cornell University</vt:lpstr>
      <vt:lpstr>Professor opinion: Eswar Prasad, Professor at Cornell University</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markets, the international monetary and financial system and global governance</dc:title>
  <dc:creator>Ledyaeva Svetlana</dc:creator>
  <cp:lastModifiedBy>Ledyaeva Svetlana</cp:lastModifiedBy>
  <cp:revision>416</cp:revision>
  <dcterms:created xsi:type="dcterms:W3CDTF">2017-02-08T09:07:36Z</dcterms:created>
  <dcterms:modified xsi:type="dcterms:W3CDTF">2021-01-15T12:24:25Z</dcterms:modified>
</cp:coreProperties>
</file>