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4" r:id="rId2"/>
    <p:sldMasterId id="2147483656" r:id="rId3"/>
  </p:sldMasterIdLst>
  <p:notesMasterIdLst>
    <p:notesMasterId r:id="rId51"/>
  </p:notesMasterIdLst>
  <p:handoutMasterIdLst>
    <p:handoutMasterId r:id="rId52"/>
  </p:handoutMasterIdLst>
  <p:sldIdLst>
    <p:sldId id="411" r:id="rId4"/>
    <p:sldId id="429" r:id="rId5"/>
    <p:sldId id="441" r:id="rId6"/>
    <p:sldId id="413" r:id="rId7"/>
    <p:sldId id="414" r:id="rId8"/>
    <p:sldId id="415" r:id="rId9"/>
    <p:sldId id="416" r:id="rId10"/>
    <p:sldId id="417" r:id="rId11"/>
    <p:sldId id="418" r:id="rId12"/>
    <p:sldId id="442" r:id="rId13"/>
    <p:sldId id="443" r:id="rId14"/>
    <p:sldId id="444" r:id="rId15"/>
    <p:sldId id="419" r:id="rId16"/>
    <p:sldId id="316" r:id="rId17"/>
    <p:sldId id="338" r:id="rId18"/>
    <p:sldId id="399" r:id="rId19"/>
    <p:sldId id="400" r:id="rId20"/>
    <p:sldId id="402" r:id="rId21"/>
    <p:sldId id="391" r:id="rId22"/>
    <p:sldId id="405" r:id="rId23"/>
    <p:sldId id="420" r:id="rId24"/>
    <p:sldId id="392" r:id="rId25"/>
    <p:sldId id="421" r:id="rId26"/>
    <p:sldId id="422" r:id="rId27"/>
    <p:sldId id="394" r:id="rId28"/>
    <p:sldId id="395" r:id="rId29"/>
    <p:sldId id="393" r:id="rId30"/>
    <p:sldId id="423" r:id="rId31"/>
    <p:sldId id="425" r:id="rId32"/>
    <p:sldId id="360" r:id="rId33"/>
    <p:sldId id="367" r:id="rId34"/>
    <p:sldId id="373" r:id="rId35"/>
    <p:sldId id="408" r:id="rId36"/>
    <p:sldId id="374" r:id="rId37"/>
    <p:sldId id="406" r:id="rId38"/>
    <p:sldId id="397" r:id="rId39"/>
    <p:sldId id="407" r:id="rId40"/>
    <p:sldId id="377" r:id="rId41"/>
    <p:sldId id="447" r:id="rId42"/>
    <p:sldId id="445" r:id="rId43"/>
    <p:sldId id="446" r:id="rId44"/>
    <p:sldId id="387" r:id="rId45"/>
    <p:sldId id="388" r:id="rId46"/>
    <p:sldId id="430" r:id="rId47"/>
    <p:sldId id="434" r:id="rId48"/>
    <p:sldId id="435" r:id="rId49"/>
    <p:sldId id="366" r:id="rId50"/>
  </p:sldIdLst>
  <p:sldSz cx="9144000" cy="6858000" type="screen4x3"/>
  <p:notesSz cx="9856788" cy="6797675"/>
  <p:defaultTextStyle>
    <a:defPPr>
      <a:defRPr lang="fi-FI"/>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2">
          <p15:clr>
            <a:srgbClr val="A4A3A4"/>
          </p15:clr>
        </p15:guide>
        <p15:guide id="2" pos="31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usi Antti" initials="R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3A"/>
    <a:srgbClr val="6639B7"/>
    <a:srgbClr val="FF7900"/>
    <a:srgbClr val="898989"/>
    <a:srgbClr val="928B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19" autoAdjust="0"/>
    <p:restoredTop sz="95025" autoAdjust="0"/>
  </p:normalViewPr>
  <p:slideViewPr>
    <p:cSldViewPr>
      <p:cViewPr varScale="1">
        <p:scale>
          <a:sx n="81" d="100"/>
          <a:sy n="81" d="100"/>
        </p:scale>
        <p:origin x="1690" y="67"/>
      </p:cViewPr>
      <p:guideLst>
        <p:guide orient="horz" pos="2160"/>
        <p:guide pos="2880"/>
      </p:guideLst>
    </p:cSldViewPr>
  </p:slideViewPr>
  <p:outlineViewPr>
    <p:cViewPr>
      <p:scale>
        <a:sx n="33" d="100"/>
        <a:sy n="33" d="100"/>
      </p:scale>
      <p:origin x="72" y="2502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5" d="100"/>
          <a:sy n="115" d="100"/>
        </p:scale>
        <p:origin x="-1416" y="-102"/>
      </p:cViewPr>
      <p:guideLst>
        <p:guide orient="horz" pos="2142"/>
        <p:guide pos="310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2"/>
            <a:ext cx="4271275" cy="3398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8435" name="Rectangle 3"/>
          <p:cNvSpPr>
            <a:spLocks noGrp="1" noChangeArrowheads="1"/>
          </p:cNvSpPr>
          <p:nvPr>
            <p:ph type="dt" sz="quarter" idx="1"/>
          </p:nvPr>
        </p:nvSpPr>
        <p:spPr bwMode="auto">
          <a:xfrm>
            <a:off x="5583234" y="2"/>
            <a:ext cx="4271275" cy="3398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1" y="6456615"/>
            <a:ext cx="4271275" cy="33988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8437" name="Rectangle 5"/>
          <p:cNvSpPr>
            <a:spLocks noGrp="1" noChangeArrowheads="1"/>
          </p:cNvSpPr>
          <p:nvPr>
            <p:ph type="sldNum" sz="quarter" idx="3"/>
          </p:nvPr>
        </p:nvSpPr>
        <p:spPr bwMode="auto">
          <a:xfrm>
            <a:off x="5583234" y="6456615"/>
            <a:ext cx="4271275" cy="33988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F523329-C0C0-4DB8-9BAF-E7E2C5B72643}" type="slidenum">
              <a:rPr lang="en-US"/>
              <a:pPr/>
              <a:t>‹#›</a:t>
            </a:fld>
            <a:endParaRPr lang="en-US"/>
          </a:p>
        </p:txBody>
      </p:sp>
    </p:spTree>
    <p:extLst>
      <p:ext uri="{BB962C8B-B14F-4D97-AF65-F5344CB8AC3E}">
        <p14:creationId xmlns:p14="http://schemas.microsoft.com/office/powerpoint/2010/main" val="3967188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2"/>
            <a:ext cx="4271275" cy="3398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fi-FI"/>
          </a:p>
        </p:txBody>
      </p:sp>
      <p:sp>
        <p:nvSpPr>
          <p:cNvPr id="8195" name="Rectangle 3"/>
          <p:cNvSpPr>
            <a:spLocks noGrp="1" noChangeArrowheads="1"/>
          </p:cNvSpPr>
          <p:nvPr>
            <p:ph type="dt" idx="1"/>
          </p:nvPr>
        </p:nvSpPr>
        <p:spPr bwMode="auto">
          <a:xfrm>
            <a:off x="5583234" y="2"/>
            <a:ext cx="4271275" cy="3398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i-FI"/>
          </a:p>
        </p:txBody>
      </p:sp>
      <p:sp>
        <p:nvSpPr>
          <p:cNvPr id="8196" name="Rectangle 4"/>
          <p:cNvSpPr>
            <a:spLocks noGrp="1" noRot="1" noChangeAspect="1" noChangeArrowheads="1" noTextEdit="1"/>
          </p:cNvSpPr>
          <p:nvPr>
            <p:ph type="sldImg" idx="2"/>
          </p:nvPr>
        </p:nvSpPr>
        <p:spPr bwMode="auto">
          <a:xfrm>
            <a:off x="3228975" y="509588"/>
            <a:ext cx="3398838" cy="254952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85679" y="3228897"/>
            <a:ext cx="788543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8198" name="Rectangle 6"/>
          <p:cNvSpPr>
            <a:spLocks noGrp="1" noChangeArrowheads="1"/>
          </p:cNvSpPr>
          <p:nvPr>
            <p:ph type="ftr" sz="quarter" idx="4"/>
          </p:nvPr>
        </p:nvSpPr>
        <p:spPr bwMode="auto">
          <a:xfrm>
            <a:off x="1" y="6456615"/>
            <a:ext cx="4271275" cy="33988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fi-FI"/>
          </a:p>
        </p:txBody>
      </p:sp>
      <p:sp>
        <p:nvSpPr>
          <p:cNvPr id="8199" name="Rectangle 7"/>
          <p:cNvSpPr>
            <a:spLocks noGrp="1" noChangeArrowheads="1"/>
          </p:cNvSpPr>
          <p:nvPr>
            <p:ph type="sldNum" sz="quarter" idx="5"/>
          </p:nvPr>
        </p:nvSpPr>
        <p:spPr bwMode="auto">
          <a:xfrm>
            <a:off x="5583234" y="6456615"/>
            <a:ext cx="4271275" cy="33988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4B0069A-D5EE-45E4-8B65-A205C63B1289}" type="slidenum">
              <a:rPr lang="fi-FI"/>
              <a:pPr/>
              <a:t>‹#›</a:t>
            </a:fld>
            <a:endParaRPr lang="fi-FI"/>
          </a:p>
        </p:txBody>
      </p:sp>
    </p:spTree>
    <p:extLst>
      <p:ext uri="{BB962C8B-B14F-4D97-AF65-F5344CB8AC3E}">
        <p14:creationId xmlns:p14="http://schemas.microsoft.com/office/powerpoint/2010/main" val="17039838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74B0069A-D5EE-45E4-8B65-A205C63B1289}" type="slidenum">
              <a:rPr lang="fi-FI" smtClean="0"/>
              <a:pPr/>
              <a:t>23</a:t>
            </a:fld>
            <a:endParaRPr lang="fi-FI"/>
          </a:p>
        </p:txBody>
      </p:sp>
    </p:spTree>
    <p:extLst>
      <p:ext uri="{BB962C8B-B14F-4D97-AF65-F5344CB8AC3E}">
        <p14:creationId xmlns:p14="http://schemas.microsoft.com/office/powerpoint/2010/main" val="101068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74B0069A-D5EE-45E4-8B65-A205C63B1289}" type="slidenum">
              <a:rPr lang="fi-FI" smtClean="0"/>
              <a:pPr/>
              <a:t>24</a:t>
            </a:fld>
            <a:endParaRPr lang="fi-FI"/>
          </a:p>
        </p:txBody>
      </p:sp>
    </p:spTree>
    <p:extLst>
      <p:ext uri="{BB962C8B-B14F-4D97-AF65-F5344CB8AC3E}">
        <p14:creationId xmlns:p14="http://schemas.microsoft.com/office/powerpoint/2010/main" val="101068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5018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46DB1E2-A219-3B48-9E78-F3037C233E4A}" type="slidenum">
              <a:rPr lang="fi-FI">
                <a:solidFill>
                  <a:srgbClr val="000000"/>
                </a:solidFill>
              </a:rPr>
              <a:pPr eaLnBrk="1" hangingPunct="1"/>
              <a:t>45</a:t>
            </a:fld>
            <a:endParaRPr lang="fi-FI">
              <a:solidFill>
                <a:srgbClr val="000000"/>
              </a:solidFill>
            </a:endParaRPr>
          </a:p>
        </p:txBody>
      </p:sp>
    </p:spTree>
    <p:extLst>
      <p:ext uri="{BB962C8B-B14F-4D97-AF65-F5344CB8AC3E}">
        <p14:creationId xmlns:p14="http://schemas.microsoft.com/office/powerpoint/2010/main" val="64415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5018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46DB1E2-A219-3B48-9E78-F3037C233E4A}" type="slidenum">
              <a:rPr lang="fi-FI">
                <a:solidFill>
                  <a:srgbClr val="000000"/>
                </a:solidFill>
              </a:rPr>
              <a:pPr eaLnBrk="1" hangingPunct="1"/>
              <a:t>46</a:t>
            </a:fld>
            <a:endParaRPr lang="fi-FI">
              <a:solidFill>
                <a:srgbClr val="000000"/>
              </a:solidFill>
            </a:endParaRPr>
          </a:p>
        </p:txBody>
      </p:sp>
    </p:spTree>
    <p:extLst>
      <p:ext uri="{BB962C8B-B14F-4D97-AF65-F5344CB8AC3E}">
        <p14:creationId xmlns:p14="http://schemas.microsoft.com/office/powerpoint/2010/main" val="216180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74B0069A-D5EE-45E4-8B65-A205C63B1289}" type="slidenum">
              <a:rPr lang="fi-FI" smtClean="0"/>
              <a:pPr/>
              <a:t>47</a:t>
            </a:fld>
            <a:endParaRPr lang="fi-FI"/>
          </a:p>
        </p:txBody>
      </p:sp>
    </p:spTree>
    <p:extLst>
      <p:ext uri="{BB962C8B-B14F-4D97-AF65-F5344CB8AC3E}">
        <p14:creationId xmlns:p14="http://schemas.microsoft.com/office/powerpoint/2010/main" val="873770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06400" y="406400"/>
            <a:ext cx="8324850" cy="5470525"/>
          </a:xfrm>
          <a:prstGeom prst="rect">
            <a:avLst/>
          </a:prstGeom>
          <a:solidFill>
            <a:srgbClr val="6639B7"/>
          </a:solidFill>
          <a:ln w="9525">
            <a:noFill/>
            <a:miter lim="800000"/>
            <a:headEnd/>
            <a:tailEnd/>
          </a:ln>
          <a:effectLst/>
        </p:spPr>
        <p:txBody>
          <a:bodyPr wrap="none" anchor="ctr"/>
          <a:lstStyle/>
          <a:p>
            <a:endParaRPr lang="en-US"/>
          </a:p>
        </p:txBody>
      </p:sp>
      <p:sp>
        <p:nvSpPr>
          <p:cNvPr id="7171" name="Rectangle 3"/>
          <p:cNvSpPr>
            <a:spLocks noGrp="1" noChangeArrowheads="1"/>
          </p:cNvSpPr>
          <p:nvPr>
            <p:ph type="ctrTitle"/>
          </p:nvPr>
        </p:nvSpPr>
        <p:spPr>
          <a:xfrm>
            <a:off x="571500" y="546100"/>
            <a:ext cx="7769225" cy="2206625"/>
          </a:xfrm>
        </p:spPr>
        <p:txBody>
          <a:bodyPr/>
          <a:lstStyle>
            <a:lvl1pPr>
              <a:defRPr>
                <a:solidFill>
                  <a:schemeClr val="bg1"/>
                </a:solidFill>
              </a:defRPr>
            </a:lvl1pPr>
          </a:lstStyle>
          <a:p>
            <a:r>
              <a:rPr lang="en-US"/>
              <a:t>Click to edit Master title style</a:t>
            </a:r>
            <a:endParaRPr lang="fi-FI"/>
          </a:p>
        </p:txBody>
      </p:sp>
      <p:sp>
        <p:nvSpPr>
          <p:cNvPr id="7172" name="Rectangle 4"/>
          <p:cNvSpPr>
            <a:spLocks noGrp="1" noChangeArrowheads="1"/>
          </p:cNvSpPr>
          <p:nvPr>
            <p:ph type="subTitle" idx="1"/>
          </p:nvPr>
        </p:nvSpPr>
        <p:spPr>
          <a:xfrm>
            <a:off x="571500" y="2784475"/>
            <a:ext cx="6283325" cy="2339975"/>
          </a:xfrm>
        </p:spPr>
        <p:txBody>
          <a:bodyPr/>
          <a:lstStyle>
            <a:lvl1pPr marL="0" indent="0">
              <a:buFontTx/>
              <a:buNone/>
              <a:defRPr>
                <a:solidFill>
                  <a:schemeClr val="bg1"/>
                </a:solidFill>
                <a:latin typeface="Georgia" pitchFamily="18" charset="0"/>
              </a:defRPr>
            </a:lvl1pPr>
          </a:lstStyle>
          <a:p>
            <a:r>
              <a:rPr lang="en-US"/>
              <a:t>Click to edit Master subtitle style</a:t>
            </a:r>
            <a:endParaRPr lang="fi-FI"/>
          </a:p>
        </p:txBody>
      </p:sp>
      <p:sp>
        <p:nvSpPr>
          <p:cNvPr id="7179" name="Rectangle 11"/>
          <p:cNvSpPr>
            <a:spLocks noGrp="1" noChangeArrowheads="1"/>
          </p:cNvSpPr>
          <p:nvPr>
            <p:ph type="dt" sz="half" idx="2"/>
          </p:nvPr>
        </p:nvSpPr>
        <p:spPr/>
        <p:txBody>
          <a:bodyPr/>
          <a:lstStyle>
            <a:lvl1pPr>
              <a:defRPr/>
            </a:lvl1pPr>
          </a:lstStyle>
          <a:p>
            <a:fld id="{FC6F4EDF-3484-4873-939F-3811F4811733}" type="datetime1">
              <a:rPr lang="en-US"/>
              <a:pPr/>
              <a:t>2/2/2021</a:t>
            </a:fld>
            <a:endParaRPr lang="fi-FI"/>
          </a:p>
        </p:txBody>
      </p:sp>
      <p:sp>
        <p:nvSpPr>
          <p:cNvPr id="7180" name="Rectangle 12"/>
          <p:cNvSpPr>
            <a:spLocks noGrp="1" noChangeArrowheads="1"/>
          </p:cNvSpPr>
          <p:nvPr>
            <p:ph type="ftr" sz="quarter" idx="3"/>
          </p:nvPr>
        </p:nvSpPr>
        <p:spPr/>
        <p:txBody>
          <a:bodyPr/>
          <a:lstStyle>
            <a:lvl1pPr>
              <a:defRPr/>
            </a:lvl1pPr>
          </a:lstStyle>
          <a:p>
            <a:endParaRPr lang="fi-FI"/>
          </a:p>
        </p:txBody>
      </p:sp>
      <p:sp>
        <p:nvSpPr>
          <p:cNvPr id="7181" name="Rectangle 13"/>
          <p:cNvSpPr>
            <a:spLocks noGrp="1" noChangeArrowheads="1"/>
          </p:cNvSpPr>
          <p:nvPr>
            <p:ph type="sldNum" sz="quarter" idx="4"/>
          </p:nvPr>
        </p:nvSpPr>
        <p:spPr/>
        <p:txBody>
          <a:bodyPr/>
          <a:lstStyle>
            <a:lvl1pPr>
              <a:defRPr/>
            </a:lvl1pPr>
          </a:lstStyle>
          <a:p>
            <a:fld id="{A04D63DD-98AB-4BB2-93BB-4F626588E7AF}" type="slidenum">
              <a:rPr lang="fi-FI"/>
              <a:pPr/>
              <a:t>‹#›</a:t>
            </a:fld>
            <a:endParaRPr lang="fi-FI"/>
          </a:p>
        </p:txBody>
      </p:sp>
      <p:pic>
        <p:nvPicPr>
          <p:cNvPr id="7182" name="Picture 14" descr="Aalto_FI_SE_EN_Library_13_PPT_RGB_2"/>
          <p:cNvPicPr>
            <a:picLocks noChangeAspect="1" noChangeArrowheads="1"/>
          </p:cNvPicPr>
          <p:nvPr userDrawn="1"/>
        </p:nvPicPr>
        <p:blipFill>
          <a:blip r:embed="rId2" cstate="print"/>
          <a:srcRect t="15384"/>
          <a:stretch>
            <a:fillRect/>
          </a:stretch>
        </p:blipFill>
        <p:spPr bwMode="auto">
          <a:xfrm>
            <a:off x="0" y="5949950"/>
            <a:ext cx="4002088" cy="9080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6B41F1C-0EB2-4F87-B4D7-D5FDC78D0195}" type="datetime1">
              <a:rPr lang="en-US"/>
              <a:pPr/>
              <a:t>2/2/2021</a:t>
            </a:fld>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C108110F-E897-4F72-8F19-10B2EBD8D3C2}" type="slidenum">
              <a:rPr lang="fi-FI"/>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822E149-39BF-47BA-BA64-DDBF63ECE71A}" type="datetime1">
              <a:rPr lang="en-US"/>
              <a:pPr/>
              <a:t>2/2/2021</a:t>
            </a:fld>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E6C4329C-A872-4588-95AF-65BB616C9C63}" type="slidenum">
              <a:rPr lang="fi-FI"/>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sp>
        <p:nvSpPr>
          <p:cNvPr id="20" name="Rectangle 19"/>
          <p:cNvSpPr/>
          <p:nvPr userDrawn="1"/>
        </p:nvSpPr>
        <p:spPr>
          <a:xfrm>
            <a:off x="406800" y="406800"/>
            <a:ext cx="8326800" cy="5472000"/>
          </a:xfrm>
          <a:prstGeom prst="rect">
            <a:avLst/>
          </a:prstGeom>
          <a:solidFill>
            <a:srgbClr val="663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1" name="Title 1"/>
          <p:cNvSpPr>
            <a:spLocks noGrp="1"/>
          </p:cNvSpPr>
          <p:nvPr>
            <p:ph type="title"/>
          </p:nvPr>
        </p:nvSpPr>
        <p:spPr>
          <a:xfrm>
            <a:off x="572400" y="547200"/>
            <a:ext cx="7772400" cy="2206800"/>
          </a:xfrm>
        </p:spPr>
        <p:txBody>
          <a:bodyPr/>
          <a:lstStyle>
            <a:lvl1pPr>
              <a:defRPr>
                <a:solidFill>
                  <a:schemeClr val="bg1"/>
                </a:solidFill>
              </a:defRPr>
            </a:lvl1pPr>
          </a:lstStyle>
          <a:p>
            <a:r>
              <a:rPr lang="fi-FI" noProof="0"/>
              <a:t>Muokkaa perustyylejä naps.</a:t>
            </a:r>
            <a:endParaRPr lang="fi-FI" noProof="0" dirty="0"/>
          </a:p>
        </p:txBody>
      </p:sp>
      <p:sp>
        <p:nvSpPr>
          <p:cNvPr id="22" name="Subtitle 2"/>
          <p:cNvSpPr>
            <a:spLocks noGrp="1"/>
          </p:cNvSpPr>
          <p:nvPr>
            <p:ph type="subTitle" idx="1"/>
          </p:nvPr>
        </p:nvSpPr>
        <p:spPr>
          <a:xfrm>
            <a:off x="572400" y="2786058"/>
            <a:ext cx="6285600" cy="2340000"/>
          </a:xfrm>
        </p:spPr>
        <p:txBody>
          <a:bodyPr/>
          <a:lstStyle>
            <a:lvl1pPr marL="0" indent="0" algn="l">
              <a:buNone/>
              <a:defRPr>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t>
            </a:r>
            <a:endParaRPr lang="fi-FI" noProof="0" dirty="0"/>
          </a:p>
        </p:txBody>
      </p:sp>
      <p:sp>
        <p:nvSpPr>
          <p:cNvPr id="23" name="Date Placeholder 22"/>
          <p:cNvSpPr>
            <a:spLocks noGrp="1"/>
          </p:cNvSpPr>
          <p:nvPr>
            <p:ph type="dt" sz="half" idx="10"/>
          </p:nvPr>
        </p:nvSpPr>
        <p:spPr/>
        <p:txBody>
          <a:bodyPr/>
          <a:lstStyle/>
          <a:p>
            <a:fld id="{6C98A952-51ED-4AB3-91F4-F3A38B879BE4}" type="datetime1">
              <a:rPr lang="en-US" noProof="0" smtClean="0"/>
              <a:pPr/>
              <a:t>2/2/2021</a:t>
            </a:fld>
            <a:endParaRPr lang="fi-FI" noProof="0" dirty="0"/>
          </a:p>
        </p:txBody>
      </p:sp>
      <p:sp>
        <p:nvSpPr>
          <p:cNvPr id="24" name="Slide Number Placeholder 23"/>
          <p:cNvSpPr>
            <a:spLocks noGrp="1"/>
          </p:cNvSpPr>
          <p:nvPr>
            <p:ph type="sldNum" sz="quarter" idx="11"/>
          </p:nvPr>
        </p:nvSpPr>
        <p:spPr/>
        <p:txBody>
          <a:bodyPr/>
          <a:lstStyle/>
          <a:p>
            <a:fld id="{52384017-E4DF-4A7A-8FA6-2DC68C3EB4D0}" type="slidenum">
              <a:rPr lang="fi-FI" noProof="0" smtClean="0"/>
              <a:pPr/>
              <a:t>‹#›</a:t>
            </a:fld>
            <a:endParaRPr lang="fi-FI" noProof="0" dirty="0"/>
          </a:p>
        </p:txBody>
      </p:sp>
      <p:sp>
        <p:nvSpPr>
          <p:cNvPr id="25" name="Footer Placeholder 24"/>
          <p:cNvSpPr>
            <a:spLocks noGrp="1"/>
          </p:cNvSpPr>
          <p:nvPr>
            <p:ph type="ftr" sz="quarter" idx="12"/>
          </p:nvPr>
        </p:nvSpPr>
        <p:spPr/>
        <p:txBody>
          <a:bodyPr/>
          <a:lstStyle/>
          <a:p>
            <a:endParaRPr lang="fi-FI" noProof="0"/>
          </a:p>
        </p:txBody>
      </p:sp>
    </p:spTree>
    <p:extLst>
      <p:ext uri="{BB962C8B-B14F-4D97-AF65-F5344CB8AC3E}">
        <p14:creationId xmlns:p14="http://schemas.microsoft.com/office/powerpoint/2010/main" val="713114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perustyylejä naps.</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31C9BAAA-DC1B-49F7-BD70-3EB5E77C19D9}" type="datetime1">
              <a:rPr lang="en-US" noProof="0" smtClean="0"/>
              <a:pPr/>
              <a:t>2/2/2021</a:t>
            </a:fld>
            <a:endParaRPr lang="fi-FI" noProof="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Tree>
    <p:extLst>
      <p:ext uri="{BB962C8B-B14F-4D97-AF65-F5344CB8AC3E}">
        <p14:creationId xmlns:p14="http://schemas.microsoft.com/office/powerpoint/2010/main" val="2242900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06400" y="406400"/>
            <a:ext cx="8324850" cy="5470525"/>
          </a:xfrm>
          <a:prstGeom prst="rect">
            <a:avLst/>
          </a:prstGeom>
          <a:solidFill>
            <a:srgbClr val="FF7900"/>
          </a:solidFill>
          <a:ln w="9525">
            <a:noFill/>
            <a:miter lim="800000"/>
            <a:headEnd/>
            <a:tailEnd/>
          </a:ln>
          <a:effectLst/>
        </p:spPr>
        <p:txBody>
          <a:bodyPr wrap="none" anchor="ctr"/>
          <a:lstStyle/>
          <a:p>
            <a:endParaRPr lang="en-US"/>
          </a:p>
        </p:txBody>
      </p:sp>
      <p:sp>
        <p:nvSpPr>
          <p:cNvPr id="24579" name="Rectangle 3"/>
          <p:cNvSpPr>
            <a:spLocks noGrp="1" noChangeArrowheads="1"/>
          </p:cNvSpPr>
          <p:nvPr>
            <p:ph type="ctrTitle"/>
          </p:nvPr>
        </p:nvSpPr>
        <p:spPr>
          <a:xfrm>
            <a:off x="571500" y="546100"/>
            <a:ext cx="7769225" cy="2206625"/>
          </a:xfrm>
        </p:spPr>
        <p:txBody>
          <a:bodyPr/>
          <a:lstStyle>
            <a:lvl1pPr>
              <a:defRPr>
                <a:solidFill>
                  <a:schemeClr val="bg1"/>
                </a:solidFill>
              </a:defRPr>
            </a:lvl1pPr>
          </a:lstStyle>
          <a:p>
            <a:r>
              <a:rPr lang="fi-FI"/>
              <a:t>Click to edit Master title style</a:t>
            </a:r>
          </a:p>
        </p:txBody>
      </p:sp>
      <p:sp>
        <p:nvSpPr>
          <p:cNvPr id="24580" name="Rectangle 4"/>
          <p:cNvSpPr>
            <a:spLocks noGrp="1" noChangeArrowheads="1"/>
          </p:cNvSpPr>
          <p:nvPr>
            <p:ph type="subTitle" idx="1"/>
          </p:nvPr>
        </p:nvSpPr>
        <p:spPr>
          <a:xfrm>
            <a:off x="571500" y="2784475"/>
            <a:ext cx="6283325" cy="2339975"/>
          </a:xfrm>
        </p:spPr>
        <p:txBody>
          <a:bodyPr/>
          <a:lstStyle>
            <a:lvl1pPr marL="0" indent="0">
              <a:buFontTx/>
              <a:buNone/>
              <a:defRPr>
                <a:solidFill>
                  <a:schemeClr val="bg1"/>
                </a:solidFill>
                <a:latin typeface="Georgia" pitchFamily="18" charset="0"/>
              </a:defRPr>
            </a:lvl1pPr>
          </a:lstStyle>
          <a:p>
            <a:r>
              <a:rPr lang="fi-FI"/>
              <a:t>Click to edit Master subtitle style</a:t>
            </a:r>
          </a:p>
        </p:txBody>
      </p:sp>
      <p:sp>
        <p:nvSpPr>
          <p:cNvPr id="24581" name="Rectangle 5"/>
          <p:cNvSpPr>
            <a:spLocks noGrp="1" noChangeArrowheads="1"/>
          </p:cNvSpPr>
          <p:nvPr>
            <p:ph type="dt" sz="half" idx="2"/>
          </p:nvPr>
        </p:nvSpPr>
        <p:spPr/>
        <p:txBody>
          <a:bodyPr/>
          <a:lstStyle>
            <a:lvl1pPr>
              <a:defRPr/>
            </a:lvl1pPr>
          </a:lstStyle>
          <a:p>
            <a:fld id="{C8F6BFDD-317A-4F29-B499-5F08A8C00AFD}" type="datetime1">
              <a:rPr lang="en-US"/>
              <a:pPr/>
              <a:t>2/2/2021</a:t>
            </a:fld>
            <a:endParaRPr lang="fi-FI"/>
          </a:p>
        </p:txBody>
      </p:sp>
      <p:sp>
        <p:nvSpPr>
          <p:cNvPr id="24582" name="Rectangle 6"/>
          <p:cNvSpPr>
            <a:spLocks noGrp="1" noChangeArrowheads="1"/>
          </p:cNvSpPr>
          <p:nvPr>
            <p:ph type="ftr" sz="quarter" idx="3"/>
          </p:nvPr>
        </p:nvSpPr>
        <p:spPr/>
        <p:txBody>
          <a:bodyPr/>
          <a:lstStyle>
            <a:lvl1pPr>
              <a:defRPr/>
            </a:lvl1pPr>
          </a:lstStyle>
          <a:p>
            <a:endParaRPr lang="fi-FI"/>
          </a:p>
        </p:txBody>
      </p:sp>
      <p:sp>
        <p:nvSpPr>
          <p:cNvPr id="24583" name="Rectangle 7"/>
          <p:cNvSpPr>
            <a:spLocks noGrp="1" noChangeArrowheads="1"/>
          </p:cNvSpPr>
          <p:nvPr>
            <p:ph type="sldNum" sz="quarter" idx="4"/>
          </p:nvPr>
        </p:nvSpPr>
        <p:spPr/>
        <p:txBody>
          <a:bodyPr/>
          <a:lstStyle>
            <a:lvl1pPr>
              <a:defRPr/>
            </a:lvl1pPr>
          </a:lstStyle>
          <a:p>
            <a:fld id="{85384C48-8902-4DF5-B70A-CA7538F154F6}" type="slidenum">
              <a:rPr lang="fi-FI"/>
              <a:pPr/>
              <a:t>‹#›</a:t>
            </a:fld>
            <a:endParaRPr lang="fi-FI"/>
          </a:p>
        </p:txBody>
      </p:sp>
      <p:pic>
        <p:nvPicPr>
          <p:cNvPr id="24585" name="Picture 9" descr="Aalto_FI_SE_EN_Library_13_PPT_RGB_3"/>
          <p:cNvPicPr>
            <a:picLocks noChangeAspect="1" noChangeArrowheads="1"/>
          </p:cNvPicPr>
          <p:nvPr userDrawn="1"/>
        </p:nvPicPr>
        <p:blipFill>
          <a:blip r:embed="rId2" cstate="print"/>
          <a:srcRect t="15384"/>
          <a:stretch>
            <a:fillRect/>
          </a:stretch>
        </p:blipFill>
        <p:spPr bwMode="auto">
          <a:xfrm>
            <a:off x="0" y="5949950"/>
            <a:ext cx="4002088" cy="908050"/>
          </a:xfrm>
          <a:prstGeom prst="rect">
            <a:avLst/>
          </a:prstGeom>
          <a:no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68F1E32-5E1A-4734-8FEF-80EDE3B369D8}" type="datetime1">
              <a:rPr lang="en-US"/>
              <a:pPr/>
              <a:t>2/2/2021</a:t>
            </a:fld>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DAB37416-92AF-44E7-B676-2B2D28A44B32}" type="slidenum">
              <a:rPr lang="fi-FI"/>
              <a:pPr/>
              <a:t>‹#›</a:t>
            </a:fld>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DEFE21A-A564-430E-BF0C-873FB913D5DF}" type="datetime1">
              <a:rPr lang="en-US"/>
              <a:pPr/>
              <a:t>2/2/2021</a:t>
            </a:fld>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844A6C42-C5BE-4517-8A9A-8D87B1A10E73}" type="slidenum">
              <a:rPr lang="fi-FI"/>
              <a:pPr/>
              <a:t>‹#›</a:t>
            </a:fld>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B1DE8AE6-ACD2-4FBC-90AD-8BC90E8CBC66}" type="datetime1">
              <a:rPr lang="en-US"/>
              <a:pPr/>
              <a:t>2/2/2021</a:t>
            </a:fld>
            <a:endParaRPr lang="fi-FI"/>
          </a:p>
        </p:txBody>
      </p:sp>
      <p:sp>
        <p:nvSpPr>
          <p:cNvPr id="6" name="Footer Placeholder 5"/>
          <p:cNvSpPr>
            <a:spLocks noGrp="1"/>
          </p:cNvSpPr>
          <p:nvPr>
            <p:ph type="ftr" sz="quarter" idx="11"/>
          </p:nvPr>
        </p:nvSpPr>
        <p:spPr/>
        <p:txBody>
          <a:bodyPr/>
          <a:lstStyle>
            <a:lvl1pPr>
              <a:defRPr/>
            </a:lvl1pPr>
          </a:lstStyle>
          <a:p>
            <a:endParaRPr lang="fi-FI"/>
          </a:p>
        </p:txBody>
      </p:sp>
      <p:sp>
        <p:nvSpPr>
          <p:cNvPr id="7" name="Slide Number Placeholder 6"/>
          <p:cNvSpPr>
            <a:spLocks noGrp="1"/>
          </p:cNvSpPr>
          <p:nvPr>
            <p:ph type="sldNum" sz="quarter" idx="12"/>
          </p:nvPr>
        </p:nvSpPr>
        <p:spPr/>
        <p:txBody>
          <a:bodyPr/>
          <a:lstStyle>
            <a:lvl1pPr>
              <a:defRPr/>
            </a:lvl1pPr>
          </a:lstStyle>
          <a:p>
            <a:fld id="{F7F9A07D-BC64-43F7-BC30-6249E5B9CDCB}" type="slidenum">
              <a:rPr lang="fi-FI"/>
              <a:pPr/>
              <a:t>‹#›</a:t>
            </a:fld>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C67B8A2C-6891-44CD-B637-A8A646B0EAF1}" type="datetime1">
              <a:rPr lang="en-US"/>
              <a:pPr/>
              <a:t>2/2/2021</a:t>
            </a:fld>
            <a:endParaRPr lang="fi-FI"/>
          </a:p>
        </p:txBody>
      </p:sp>
      <p:sp>
        <p:nvSpPr>
          <p:cNvPr id="8" name="Footer Placeholder 7"/>
          <p:cNvSpPr>
            <a:spLocks noGrp="1"/>
          </p:cNvSpPr>
          <p:nvPr>
            <p:ph type="ftr" sz="quarter" idx="11"/>
          </p:nvPr>
        </p:nvSpPr>
        <p:spPr/>
        <p:txBody>
          <a:bodyPr/>
          <a:lstStyle>
            <a:lvl1pPr>
              <a:defRPr/>
            </a:lvl1pPr>
          </a:lstStyle>
          <a:p>
            <a:endParaRPr lang="fi-FI"/>
          </a:p>
        </p:txBody>
      </p:sp>
      <p:sp>
        <p:nvSpPr>
          <p:cNvPr id="9" name="Slide Number Placeholder 8"/>
          <p:cNvSpPr>
            <a:spLocks noGrp="1"/>
          </p:cNvSpPr>
          <p:nvPr>
            <p:ph type="sldNum" sz="quarter" idx="12"/>
          </p:nvPr>
        </p:nvSpPr>
        <p:spPr/>
        <p:txBody>
          <a:bodyPr/>
          <a:lstStyle>
            <a:lvl1pPr>
              <a:defRPr/>
            </a:lvl1pPr>
          </a:lstStyle>
          <a:p>
            <a:fld id="{9EEBBA96-D0D0-493B-97E0-0972F90C8884}" type="slidenum">
              <a:rPr lang="fi-FI"/>
              <a:pPr/>
              <a:t>‹#›</a:t>
            </a:fld>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352314F-7E28-4757-9E8C-2F1554D6ECC8}" type="datetime1">
              <a:rPr lang="en-US"/>
              <a:pPr/>
              <a:t>2/2/2021</a:t>
            </a:fld>
            <a:endParaRPr lang="fi-FI"/>
          </a:p>
        </p:txBody>
      </p:sp>
      <p:sp>
        <p:nvSpPr>
          <p:cNvPr id="4" name="Footer Placeholder 3"/>
          <p:cNvSpPr>
            <a:spLocks noGrp="1"/>
          </p:cNvSpPr>
          <p:nvPr>
            <p:ph type="ftr" sz="quarter" idx="11"/>
          </p:nvPr>
        </p:nvSpPr>
        <p:spPr/>
        <p:txBody>
          <a:bodyPr/>
          <a:lstStyle>
            <a:lvl1pPr>
              <a:defRPr/>
            </a:lvl1pPr>
          </a:lstStyle>
          <a:p>
            <a:endParaRPr lang="fi-FI"/>
          </a:p>
        </p:txBody>
      </p:sp>
      <p:sp>
        <p:nvSpPr>
          <p:cNvPr id="5" name="Slide Number Placeholder 4"/>
          <p:cNvSpPr>
            <a:spLocks noGrp="1"/>
          </p:cNvSpPr>
          <p:nvPr>
            <p:ph type="sldNum" sz="quarter" idx="12"/>
          </p:nvPr>
        </p:nvSpPr>
        <p:spPr/>
        <p:txBody>
          <a:bodyPr/>
          <a:lstStyle>
            <a:lvl1pPr>
              <a:defRPr/>
            </a:lvl1pPr>
          </a:lstStyle>
          <a:p>
            <a:fld id="{6A465366-7BEE-4B2F-AC35-00FBAE3B397C}" type="slidenum">
              <a:rPr lang="fi-FI"/>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1140A70-A5C0-4E68-8683-329032E20D48}" type="datetime1">
              <a:rPr lang="en-US"/>
              <a:pPr/>
              <a:t>2/2/2021</a:t>
            </a:fld>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5A3518EA-8E51-4E8E-BB55-B1DA701AB3EC}" type="slidenum">
              <a:rPr lang="fi-FI"/>
              <a:pPr/>
              <a:t>‹#›</a:t>
            </a:fld>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31DE14A-283F-4E78-919A-A7D985CC50DE}" type="datetime1">
              <a:rPr lang="en-US"/>
              <a:pPr/>
              <a:t>2/2/2021</a:t>
            </a:fld>
            <a:endParaRPr lang="fi-FI"/>
          </a:p>
        </p:txBody>
      </p:sp>
      <p:sp>
        <p:nvSpPr>
          <p:cNvPr id="3" name="Footer Placeholder 2"/>
          <p:cNvSpPr>
            <a:spLocks noGrp="1"/>
          </p:cNvSpPr>
          <p:nvPr>
            <p:ph type="ftr" sz="quarter" idx="11"/>
          </p:nvPr>
        </p:nvSpPr>
        <p:spPr/>
        <p:txBody>
          <a:bodyPr/>
          <a:lstStyle>
            <a:lvl1pPr>
              <a:defRPr/>
            </a:lvl1pPr>
          </a:lstStyle>
          <a:p>
            <a:endParaRPr lang="fi-FI"/>
          </a:p>
        </p:txBody>
      </p:sp>
      <p:sp>
        <p:nvSpPr>
          <p:cNvPr id="4" name="Slide Number Placeholder 3"/>
          <p:cNvSpPr>
            <a:spLocks noGrp="1"/>
          </p:cNvSpPr>
          <p:nvPr>
            <p:ph type="sldNum" sz="quarter" idx="12"/>
          </p:nvPr>
        </p:nvSpPr>
        <p:spPr/>
        <p:txBody>
          <a:bodyPr/>
          <a:lstStyle>
            <a:lvl1pPr>
              <a:defRPr/>
            </a:lvl1pPr>
          </a:lstStyle>
          <a:p>
            <a:fld id="{A1350685-C303-40DB-9ADD-6BDC1550F829}" type="slidenum">
              <a:rPr lang="fi-FI"/>
              <a:pPr/>
              <a:t>‹#›</a:t>
            </a:fld>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6C5A7D1-4278-4DB1-84D2-753326CAF301}" type="datetime1">
              <a:rPr lang="en-US"/>
              <a:pPr/>
              <a:t>2/2/2021</a:t>
            </a:fld>
            <a:endParaRPr lang="fi-FI"/>
          </a:p>
        </p:txBody>
      </p:sp>
      <p:sp>
        <p:nvSpPr>
          <p:cNvPr id="6" name="Footer Placeholder 5"/>
          <p:cNvSpPr>
            <a:spLocks noGrp="1"/>
          </p:cNvSpPr>
          <p:nvPr>
            <p:ph type="ftr" sz="quarter" idx="11"/>
          </p:nvPr>
        </p:nvSpPr>
        <p:spPr/>
        <p:txBody>
          <a:bodyPr/>
          <a:lstStyle>
            <a:lvl1pPr>
              <a:defRPr/>
            </a:lvl1pPr>
          </a:lstStyle>
          <a:p>
            <a:endParaRPr lang="fi-FI"/>
          </a:p>
        </p:txBody>
      </p:sp>
      <p:sp>
        <p:nvSpPr>
          <p:cNvPr id="7" name="Slide Number Placeholder 6"/>
          <p:cNvSpPr>
            <a:spLocks noGrp="1"/>
          </p:cNvSpPr>
          <p:nvPr>
            <p:ph type="sldNum" sz="quarter" idx="12"/>
          </p:nvPr>
        </p:nvSpPr>
        <p:spPr/>
        <p:txBody>
          <a:bodyPr/>
          <a:lstStyle>
            <a:lvl1pPr>
              <a:defRPr/>
            </a:lvl1pPr>
          </a:lstStyle>
          <a:p>
            <a:fld id="{6873CEEF-1C1B-4E6E-95FB-5497C1A71E2E}" type="slidenum">
              <a:rPr lang="fi-FI"/>
              <a:pPr/>
              <a:t>‹#›</a:t>
            </a:fld>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F00E0D5-0B47-46CA-825F-FB1CA488A51B}" type="datetime1">
              <a:rPr lang="en-US"/>
              <a:pPr/>
              <a:t>2/2/2021</a:t>
            </a:fld>
            <a:endParaRPr lang="fi-FI"/>
          </a:p>
        </p:txBody>
      </p:sp>
      <p:sp>
        <p:nvSpPr>
          <p:cNvPr id="6" name="Footer Placeholder 5"/>
          <p:cNvSpPr>
            <a:spLocks noGrp="1"/>
          </p:cNvSpPr>
          <p:nvPr>
            <p:ph type="ftr" sz="quarter" idx="11"/>
          </p:nvPr>
        </p:nvSpPr>
        <p:spPr/>
        <p:txBody>
          <a:bodyPr/>
          <a:lstStyle>
            <a:lvl1pPr>
              <a:defRPr/>
            </a:lvl1pPr>
          </a:lstStyle>
          <a:p>
            <a:endParaRPr lang="fi-FI"/>
          </a:p>
        </p:txBody>
      </p:sp>
      <p:sp>
        <p:nvSpPr>
          <p:cNvPr id="7" name="Slide Number Placeholder 6"/>
          <p:cNvSpPr>
            <a:spLocks noGrp="1"/>
          </p:cNvSpPr>
          <p:nvPr>
            <p:ph type="sldNum" sz="quarter" idx="12"/>
          </p:nvPr>
        </p:nvSpPr>
        <p:spPr/>
        <p:txBody>
          <a:bodyPr/>
          <a:lstStyle>
            <a:lvl1pPr>
              <a:defRPr/>
            </a:lvl1pPr>
          </a:lstStyle>
          <a:p>
            <a:fld id="{73A36C84-9347-4682-968B-22380187BF99}" type="slidenum">
              <a:rPr lang="fi-FI"/>
              <a:pPr/>
              <a:t>‹#›</a:t>
            </a:fld>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E6A966C-B8B4-4F0E-BD4B-A362B210FBE6}" type="datetime1">
              <a:rPr lang="en-US"/>
              <a:pPr/>
              <a:t>2/2/2021</a:t>
            </a:fld>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D719D216-C015-4D4E-975F-7923B6DBBCC6}" type="slidenum">
              <a:rPr lang="fi-FI"/>
              <a:pPr/>
              <a:t>‹#›</a:t>
            </a:fld>
            <a:endParaRPr lang="fi-F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AB30C99-D9F7-4C05-8081-689F912D5B23}" type="datetime1">
              <a:rPr lang="en-US"/>
              <a:pPr/>
              <a:t>2/2/2021</a:t>
            </a:fld>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FA901C57-C3E5-4043-B4C4-97DAD04E2275}" type="slidenum">
              <a:rPr lang="fi-FI"/>
              <a:pPr/>
              <a:t>‹#›</a:t>
            </a:fld>
            <a:endParaRPr lang="fi-FI"/>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06400" y="406400"/>
            <a:ext cx="8324850" cy="5470525"/>
          </a:xfrm>
          <a:prstGeom prst="rect">
            <a:avLst/>
          </a:prstGeom>
          <a:solidFill>
            <a:srgbClr val="009B3A"/>
          </a:solidFill>
          <a:ln w="9525">
            <a:noFill/>
            <a:miter lim="800000"/>
            <a:headEnd/>
            <a:tailEnd/>
          </a:ln>
          <a:effectLst/>
        </p:spPr>
        <p:txBody>
          <a:bodyPr wrap="none" anchor="ctr"/>
          <a:lstStyle/>
          <a:p>
            <a:endParaRPr lang="en-US"/>
          </a:p>
        </p:txBody>
      </p:sp>
      <p:sp>
        <p:nvSpPr>
          <p:cNvPr id="26627" name="Rectangle 3"/>
          <p:cNvSpPr>
            <a:spLocks noGrp="1" noChangeArrowheads="1"/>
          </p:cNvSpPr>
          <p:nvPr>
            <p:ph type="ctrTitle"/>
          </p:nvPr>
        </p:nvSpPr>
        <p:spPr>
          <a:xfrm>
            <a:off x="571500" y="546100"/>
            <a:ext cx="7769225" cy="2206625"/>
          </a:xfrm>
        </p:spPr>
        <p:txBody>
          <a:bodyPr/>
          <a:lstStyle>
            <a:lvl1pPr>
              <a:defRPr>
                <a:solidFill>
                  <a:schemeClr val="bg1"/>
                </a:solidFill>
              </a:defRPr>
            </a:lvl1pPr>
          </a:lstStyle>
          <a:p>
            <a:r>
              <a:rPr lang="fi-FI"/>
              <a:t>Click to edit Master title style</a:t>
            </a:r>
          </a:p>
        </p:txBody>
      </p:sp>
      <p:sp>
        <p:nvSpPr>
          <p:cNvPr id="26628" name="Rectangle 4"/>
          <p:cNvSpPr>
            <a:spLocks noGrp="1" noChangeArrowheads="1"/>
          </p:cNvSpPr>
          <p:nvPr>
            <p:ph type="subTitle" idx="1"/>
          </p:nvPr>
        </p:nvSpPr>
        <p:spPr>
          <a:xfrm>
            <a:off x="571500" y="2784475"/>
            <a:ext cx="6283325" cy="2339975"/>
          </a:xfrm>
        </p:spPr>
        <p:txBody>
          <a:bodyPr/>
          <a:lstStyle>
            <a:lvl1pPr marL="0" indent="0">
              <a:buFontTx/>
              <a:buNone/>
              <a:defRPr>
                <a:solidFill>
                  <a:schemeClr val="bg1"/>
                </a:solidFill>
                <a:latin typeface="Georgia" pitchFamily="18" charset="0"/>
              </a:defRPr>
            </a:lvl1pPr>
          </a:lstStyle>
          <a:p>
            <a:r>
              <a:rPr lang="fi-FI"/>
              <a:t>Click to edit Master subtitle style</a:t>
            </a:r>
          </a:p>
        </p:txBody>
      </p:sp>
      <p:sp>
        <p:nvSpPr>
          <p:cNvPr id="26629" name="Rectangle 5"/>
          <p:cNvSpPr>
            <a:spLocks noGrp="1" noChangeArrowheads="1"/>
          </p:cNvSpPr>
          <p:nvPr>
            <p:ph type="dt" sz="half" idx="2"/>
          </p:nvPr>
        </p:nvSpPr>
        <p:spPr/>
        <p:txBody>
          <a:bodyPr/>
          <a:lstStyle>
            <a:lvl1pPr>
              <a:defRPr/>
            </a:lvl1pPr>
          </a:lstStyle>
          <a:p>
            <a:fld id="{607ECEF2-E5B6-44DD-B959-CC68D80DCCBF}" type="datetime1">
              <a:rPr lang="en-US"/>
              <a:pPr/>
              <a:t>2/2/2021</a:t>
            </a:fld>
            <a:endParaRPr lang="fi-FI"/>
          </a:p>
        </p:txBody>
      </p:sp>
      <p:sp>
        <p:nvSpPr>
          <p:cNvPr id="26630" name="Rectangle 6"/>
          <p:cNvSpPr>
            <a:spLocks noGrp="1" noChangeArrowheads="1"/>
          </p:cNvSpPr>
          <p:nvPr>
            <p:ph type="ftr" sz="quarter" idx="3"/>
          </p:nvPr>
        </p:nvSpPr>
        <p:spPr/>
        <p:txBody>
          <a:bodyPr/>
          <a:lstStyle>
            <a:lvl1pPr>
              <a:defRPr/>
            </a:lvl1pPr>
          </a:lstStyle>
          <a:p>
            <a:endParaRPr lang="fi-FI"/>
          </a:p>
        </p:txBody>
      </p:sp>
      <p:sp>
        <p:nvSpPr>
          <p:cNvPr id="26631" name="Rectangle 7"/>
          <p:cNvSpPr>
            <a:spLocks noGrp="1" noChangeArrowheads="1"/>
          </p:cNvSpPr>
          <p:nvPr>
            <p:ph type="sldNum" sz="quarter" idx="4"/>
          </p:nvPr>
        </p:nvSpPr>
        <p:spPr/>
        <p:txBody>
          <a:bodyPr/>
          <a:lstStyle>
            <a:lvl1pPr>
              <a:defRPr/>
            </a:lvl1pPr>
          </a:lstStyle>
          <a:p>
            <a:fld id="{70B61707-7CDE-4C9D-A1F4-6C5B6A2684BC}" type="slidenum">
              <a:rPr lang="fi-FI"/>
              <a:pPr/>
              <a:t>‹#›</a:t>
            </a:fld>
            <a:endParaRPr lang="fi-FI"/>
          </a:p>
        </p:txBody>
      </p:sp>
      <p:pic>
        <p:nvPicPr>
          <p:cNvPr id="26633" name="Picture 9" descr="Aalto_FI_SE_EN_Library_13_PPT_RGB_1"/>
          <p:cNvPicPr>
            <a:picLocks noChangeAspect="1" noChangeArrowheads="1"/>
          </p:cNvPicPr>
          <p:nvPr userDrawn="1"/>
        </p:nvPicPr>
        <p:blipFill>
          <a:blip r:embed="rId2" cstate="print"/>
          <a:srcRect t="15384"/>
          <a:stretch>
            <a:fillRect/>
          </a:stretch>
        </p:blipFill>
        <p:spPr bwMode="auto">
          <a:xfrm>
            <a:off x="0" y="5949950"/>
            <a:ext cx="4002088" cy="908050"/>
          </a:xfrm>
          <a:prstGeom prst="rect">
            <a:avLst/>
          </a:prstGeom>
          <a:noFill/>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45DC709-D135-46B1-8571-FBD1D25725AE}" type="datetime1">
              <a:rPr lang="en-US"/>
              <a:pPr/>
              <a:t>2/2/2021</a:t>
            </a:fld>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45F8BC27-EC7C-449E-A27D-25ACFAD7D7FC}" type="slidenum">
              <a:rPr lang="fi-FI"/>
              <a:pPr/>
              <a:t>‹#›</a:t>
            </a:fld>
            <a:endParaRPr lang="fi-FI"/>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7D5F554-4CA1-4D0C-A64B-0B54D9391588}" type="datetime1">
              <a:rPr lang="en-US"/>
              <a:pPr/>
              <a:t>2/2/2021</a:t>
            </a:fld>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ABBB7215-E554-40B4-9AF1-0FD2B19D818A}" type="slidenum">
              <a:rPr lang="fi-FI"/>
              <a:pPr/>
              <a:t>‹#›</a:t>
            </a:fld>
            <a:endParaRPr lang="fi-FI"/>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7E6B53D-5C25-411F-9611-4197D8C894B7}" type="datetime1">
              <a:rPr lang="en-US"/>
              <a:pPr/>
              <a:t>2/2/2021</a:t>
            </a:fld>
            <a:endParaRPr lang="fi-FI"/>
          </a:p>
        </p:txBody>
      </p:sp>
      <p:sp>
        <p:nvSpPr>
          <p:cNvPr id="6" name="Footer Placeholder 5"/>
          <p:cNvSpPr>
            <a:spLocks noGrp="1"/>
          </p:cNvSpPr>
          <p:nvPr>
            <p:ph type="ftr" sz="quarter" idx="11"/>
          </p:nvPr>
        </p:nvSpPr>
        <p:spPr/>
        <p:txBody>
          <a:bodyPr/>
          <a:lstStyle>
            <a:lvl1pPr>
              <a:defRPr/>
            </a:lvl1pPr>
          </a:lstStyle>
          <a:p>
            <a:endParaRPr lang="fi-FI"/>
          </a:p>
        </p:txBody>
      </p:sp>
      <p:sp>
        <p:nvSpPr>
          <p:cNvPr id="7" name="Slide Number Placeholder 6"/>
          <p:cNvSpPr>
            <a:spLocks noGrp="1"/>
          </p:cNvSpPr>
          <p:nvPr>
            <p:ph type="sldNum" sz="quarter" idx="12"/>
          </p:nvPr>
        </p:nvSpPr>
        <p:spPr/>
        <p:txBody>
          <a:bodyPr/>
          <a:lstStyle>
            <a:lvl1pPr>
              <a:defRPr/>
            </a:lvl1pPr>
          </a:lstStyle>
          <a:p>
            <a:fld id="{8BBD66BB-B713-4441-87A2-24A534057C59}" type="slidenum">
              <a:rPr lang="fi-FI"/>
              <a:pPr/>
              <a:t>‹#›</a:t>
            </a:fld>
            <a:endParaRPr lang="fi-FI"/>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087834F3-E025-429D-B557-926889C5DD23}" type="datetime1">
              <a:rPr lang="en-US"/>
              <a:pPr/>
              <a:t>2/2/2021</a:t>
            </a:fld>
            <a:endParaRPr lang="fi-FI"/>
          </a:p>
        </p:txBody>
      </p:sp>
      <p:sp>
        <p:nvSpPr>
          <p:cNvPr id="8" name="Footer Placeholder 7"/>
          <p:cNvSpPr>
            <a:spLocks noGrp="1"/>
          </p:cNvSpPr>
          <p:nvPr>
            <p:ph type="ftr" sz="quarter" idx="11"/>
          </p:nvPr>
        </p:nvSpPr>
        <p:spPr/>
        <p:txBody>
          <a:bodyPr/>
          <a:lstStyle>
            <a:lvl1pPr>
              <a:defRPr/>
            </a:lvl1pPr>
          </a:lstStyle>
          <a:p>
            <a:endParaRPr lang="fi-FI"/>
          </a:p>
        </p:txBody>
      </p:sp>
      <p:sp>
        <p:nvSpPr>
          <p:cNvPr id="9" name="Slide Number Placeholder 8"/>
          <p:cNvSpPr>
            <a:spLocks noGrp="1"/>
          </p:cNvSpPr>
          <p:nvPr>
            <p:ph type="sldNum" sz="quarter" idx="12"/>
          </p:nvPr>
        </p:nvSpPr>
        <p:spPr/>
        <p:txBody>
          <a:bodyPr/>
          <a:lstStyle>
            <a:lvl1pPr>
              <a:defRPr/>
            </a:lvl1pPr>
          </a:lstStyle>
          <a:p>
            <a:fld id="{BE4AF09C-72BE-4B21-8E2C-9B53C4742290}" type="slidenum">
              <a:rPr lang="fi-FI"/>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D2FE596-B2AF-4325-8F36-6F518E42A854}" type="datetime1">
              <a:rPr lang="en-US"/>
              <a:pPr/>
              <a:t>2/2/2021</a:t>
            </a:fld>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878F3478-05E3-4F83-8FCB-9593FF07DC4B}" type="slidenum">
              <a:rPr lang="fi-FI"/>
              <a:pPr/>
              <a:t>‹#›</a:t>
            </a:fld>
            <a:endParaRPr lang="fi-F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CC9B014-B813-4838-9BC7-3AE84B7301F1}" type="datetime1">
              <a:rPr lang="en-US"/>
              <a:pPr/>
              <a:t>2/2/2021</a:t>
            </a:fld>
            <a:endParaRPr lang="fi-FI"/>
          </a:p>
        </p:txBody>
      </p:sp>
      <p:sp>
        <p:nvSpPr>
          <p:cNvPr id="4" name="Footer Placeholder 3"/>
          <p:cNvSpPr>
            <a:spLocks noGrp="1"/>
          </p:cNvSpPr>
          <p:nvPr>
            <p:ph type="ftr" sz="quarter" idx="11"/>
          </p:nvPr>
        </p:nvSpPr>
        <p:spPr/>
        <p:txBody>
          <a:bodyPr/>
          <a:lstStyle>
            <a:lvl1pPr>
              <a:defRPr/>
            </a:lvl1pPr>
          </a:lstStyle>
          <a:p>
            <a:endParaRPr lang="fi-FI"/>
          </a:p>
        </p:txBody>
      </p:sp>
      <p:sp>
        <p:nvSpPr>
          <p:cNvPr id="5" name="Slide Number Placeholder 4"/>
          <p:cNvSpPr>
            <a:spLocks noGrp="1"/>
          </p:cNvSpPr>
          <p:nvPr>
            <p:ph type="sldNum" sz="quarter" idx="12"/>
          </p:nvPr>
        </p:nvSpPr>
        <p:spPr/>
        <p:txBody>
          <a:bodyPr/>
          <a:lstStyle>
            <a:lvl1pPr>
              <a:defRPr/>
            </a:lvl1pPr>
          </a:lstStyle>
          <a:p>
            <a:fld id="{BD442220-5FDC-41A2-B244-9185FEA0DFFB}" type="slidenum">
              <a:rPr lang="fi-FI"/>
              <a:pPr/>
              <a:t>‹#›</a:t>
            </a:fld>
            <a:endParaRPr lang="fi-FI"/>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62E9423-6C52-46BB-89AE-08018F4AF452}" type="datetime1">
              <a:rPr lang="en-US"/>
              <a:pPr/>
              <a:t>2/2/2021</a:t>
            </a:fld>
            <a:endParaRPr lang="fi-FI"/>
          </a:p>
        </p:txBody>
      </p:sp>
      <p:sp>
        <p:nvSpPr>
          <p:cNvPr id="3" name="Footer Placeholder 2"/>
          <p:cNvSpPr>
            <a:spLocks noGrp="1"/>
          </p:cNvSpPr>
          <p:nvPr>
            <p:ph type="ftr" sz="quarter" idx="11"/>
          </p:nvPr>
        </p:nvSpPr>
        <p:spPr/>
        <p:txBody>
          <a:bodyPr/>
          <a:lstStyle>
            <a:lvl1pPr>
              <a:defRPr/>
            </a:lvl1pPr>
          </a:lstStyle>
          <a:p>
            <a:endParaRPr lang="fi-FI"/>
          </a:p>
        </p:txBody>
      </p:sp>
      <p:sp>
        <p:nvSpPr>
          <p:cNvPr id="4" name="Slide Number Placeholder 3"/>
          <p:cNvSpPr>
            <a:spLocks noGrp="1"/>
          </p:cNvSpPr>
          <p:nvPr>
            <p:ph type="sldNum" sz="quarter" idx="12"/>
          </p:nvPr>
        </p:nvSpPr>
        <p:spPr/>
        <p:txBody>
          <a:bodyPr/>
          <a:lstStyle>
            <a:lvl1pPr>
              <a:defRPr/>
            </a:lvl1pPr>
          </a:lstStyle>
          <a:p>
            <a:fld id="{40EE941E-B774-44CE-823E-028FCF363A03}" type="slidenum">
              <a:rPr lang="fi-FI"/>
              <a:pPr/>
              <a:t>‹#›</a:t>
            </a:fld>
            <a:endParaRPr lang="fi-FI"/>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83BBA2B-9FF1-4353-9710-9E36D0410A36}" type="datetime1">
              <a:rPr lang="en-US"/>
              <a:pPr/>
              <a:t>2/2/2021</a:t>
            </a:fld>
            <a:endParaRPr lang="fi-FI"/>
          </a:p>
        </p:txBody>
      </p:sp>
      <p:sp>
        <p:nvSpPr>
          <p:cNvPr id="6" name="Footer Placeholder 5"/>
          <p:cNvSpPr>
            <a:spLocks noGrp="1"/>
          </p:cNvSpPr>
          <p:nvPr>
            <p:ph type="ftr" sz="quarter" idx="11"/>
          </p:nvPr>
        </p:nvSpPr>
        <p:spPr/>
        <p:txBody>
          <a:bodyPr/>
          <a:lstStyle>
            <a:lvl1pPr>
              <a:defRPr/>
            </a:lvl1pPr>
          </a:lstStyle>
          <a:p>
            <a:endParaRPr lang="fi-FI"/>
          </a:p>
        </p:txBody>
      </p:sp>
      <p:sp>
        <p:nvSpPr>
          <p:cNvPr id="7" name="Slide Number Placeholder 6"/>
          <p:cNvSpPr>
            <a:spLocks noGrp="1"/>
          </p:cNvSpPr>
          <p:nvPr>
            <p:ph type="sldNum" sz="quarter" idx="12"/>
          </p:nvPr>
        </p:nvSpPr>
        <p:spPr/>
        <p:txBody>
          <a:bodyPr/>
          <a:lstStyle>
            <a:lvl1pPr>
              <a:defRPr/>
            </a:lvl1pPr>
          </a:lstStyle>
          <a:p>
            <a:fld id="{A08F0111-5FA1-4EE5-9C1C-15E37B1D6B76}" type="slidenum">
              <a:rPr lang="fi-FI"/>
              <a:pPr/>
              <a:t>‹#›</a:t>
            </a:fld>
            <a:endParaRPr lang="fi-FI"/>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0BDD084-DCC2-4D29-833E-52C4A1D2CE5E}" type="datetime1">
              <a:rPr lang="en-US"/>
              <a:pPr/>
              <a:t>2/2/2021</a:t>
            </a:fld>
            <a:endParaRPr lang="fi-FI"/>
          </a:p>
        </p:txBody>
      </p:sp>
      <p:sp>
        <p:nvSpPr>
          <p:cNvPr id="6" name="Footer Placeholder 5"/>
          <p:cNvSpPr>
            <a:spLocks noGrp="1"/>
          </p:cNvSpPr>
          <p:nvPr>
            <p:ph type="ftr" sz="quarter" idx="11"/>
          </p:nvPr>
        </p:nvSpPr>
        <p:spPr/>
        <p:txBody>
          <a:bodyPr/>
          <a:lstStyle>
            <a:lvl1pPr>
              <a:defRPr/>
            </a:lvl1pPr>
          </a:lstStyle>
          <a:p>
            <a:endParaRPr lang="fi-FI"/>
          </a:p>
        </p:txBody>
      </p:sp>
      <p:sp>
        <p:nvSpPr>
          <p:cNvPr id="7" name="Slide Number Placeholder 6"/>
          <p:cNvSpPr>
            <a:spLocks noGrp="1"/>
          </p:cNvSpPr>
          <p:nvPr>
            <p:ph type="sldNum" sz="quarter" idx="12"/>
          </p:nvPr>
        </p:nvSpPr>
        <p:spPr/>
        <p:txBody>
          <a:bodyPr/>
          <a:lstStyle>
            <a:lvl1pPr>
              <a:defRPr/>
            </a:lvl1pPr>
          </a:lstStyle>
          <a:p>
            <a:fld id="{BEAFE79E-525F-4826-A278-D2A5D5B166BA}" type="slidenum">
              <a:rPr lang="fi-FI"/>
              <a:pPr/>
              <a:t>‹#›</a:t>
            </a:fld>
            <a:endParaRPr lang="fi-FI"/>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35AA378-5147-4504-B131-BCDCD00E1E1A}" type="datetime1">
              <a:rPr lang="en-US"/>
              <a:pPr/>
              <a:t>2/2/2021</a:t>
            </a:fld>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64A6878A-7144-4D33-9BB5-622A34FDD739}" type="slidenum">
              <a:rPr lang="fi-FI"/>
              <a:pPr/>
              <a:t>‹#›</a:t>
            </a:fld>
            <a:endParaRPr lang="fi-FI"/>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F33A1FF-3F52-4D7B-A00C-7CC20240C012}" type="datetime1">
              <a:rPr lang="en-US"/>
              <a:pPr/>
              <a:t>2/2/2021</a:t>
            </a:fld>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3F3C88AB-AC21-41A8-9B19-54980E166050}" type="slidenum">
              <a:rPr lang="fi-FI"/>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8A5A145-E4C9-4779-8752-3EB47FCAA9F4}" type="datetime1">
              <a:rPr lang="en-US"/>
              <a:pPr/>
              <a:t>2/2/2021</a:t>
            </a:fld>
            <a:endParaRPr lang="fi-FI"/>
          </a:p>
        </p:txBody>
      </p:sp>
      <p:sp>
        <p:nvSpPr>
          <p:cNvPr id="6" name="Footer Placeholder 5"/>
          <p:cNvSpPr>
            <a:spLocks noGrp="1"/>
          </p:cNvSpPr>
          <p:nvPr>
            <p:ph type="ftr" sz="quarter" idx="11"/>
          </p:nvPr>
        </p:nvSpPr>
        <p:spPr/>
        <p:txBody>
          <a:bodyPr/>
          <a:lstStyle>
            <a:lvl1pPr>
              <a:defRPr/>
            </a:lvl1pPr>
          </a:lstStyle>
          <a:p>
            <a:endParaRPr lang="fi-FI"/>
          </a:p>
        </p:txBody>
      </p:sp>
      <p:sp>
        <p:nvSpPr>
          <p:cNvPr id="7" name="Slide Number Placeholder 6"/>
          <p:cNvSpPr>
            <a:spLocks noGrp="1"/>
          </p:cNvSpPr>
          <p:nvPr>
            <p:ph type="sldNum" sz="quarter" idx="12"/>
          </p:nvPr>
        </p:nvSpPr>
        <p:spPr/>
        <p:txBody>
          <a:bodyPr/>
          <a:lstStyle>
            <a:lvl1pPr>
              <a:defRPr/>
            </a:lvl1pPr>
          </a:lstStyle>
          <a:p>
            <a:fld id="{B3D4866F-20FE-468B-A14E-1C8D37A92B5F}" type="slidenum">
              <a:rPr lang="fi-FI"/>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C18C46D-706E-4589-8006-D2EAD031DB2F}" type="datetime1">
              <a:rPr lang="en-US"/>
              <a:pPr/>
              <a:t>2/2/2021</a:t>
            </a:fld>
            <a:endParaRPr lang="fi-FI"/>
          </a:p>
        </p:txBody>
      </p:sp>
      <p:sp>
        <p:nvSpPr>
          <p:cNvPr id="8" name="Footer Placeholder 7"/>
          <p:cNvSpPr>
            <a:spLocks noGrp="1"/>
          </p:cNvSpPr>
          <p:nvPr>
            <p:ph type="ftr" sz="quarter" idx="11"/>
          </p:nvPr>
        </p:nvSpPr>
        <p:spPr/>
        <p:txBody>
          <a:bodyPr/>
          <a:lstStyle>
            <a:lvl1pPr>
              <a:defRPr/>
            </a:lvl1pPr>
          </a:lstStyle>
          <a:p>
            <a:endParaRPr lang="fi-FI"/>
          </a:p>
        </p:txBody>
      </p:sp>
      <p:sp>
        <p:nvSpPr>
          <p:cNvPr id="9" name="Slide Number Placeholder 8"/>
          <p:cNvSpPr>
            <a:spLocks noGrp="1"/>
          </p:cNvSpPr>
          <p:nvPr>
            <p:ph type="sldNum" sz="quarter" idx="12"/>
          </p:nvPr>
        </p:nvSpPr>
        <p:spPr/>
        <p:txBody>
          <a:bodyPr/>
          <a:lstStyle>
            <a:lvl1pPr>
              <a:defRPr/>
            </a:lvl1pPr>
          </a:lstStyle>
          <a:p>
            <a:fld id="{AD64AB17-E06A-46AB-965F-2548AA620563}" type="slidenum">
              <a:rPr lang="fi-FI"/>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5B91D364-FF28-4D91-8BA3-5E7B43660047}" type="datetime1">
              <a:rPr lang="en-US"/>
              <a:pPr/>
              <a:t>2/2/2021</a:t>
            </a:fld>
            <a:endParaRPr lang="fi-FI"/>
          </a:p>
        </p:txBody>
      </p:sp>
      <p:sp>
        <p:nvSpPr>
          <p:cNvPr id="4" name="Footer Placeholder 3"/>
          <p:cNvSpPr>
            <a:spLocks noGrp="1"/>
          </p:cNvSpPr>
          <p:nvPr>
            <p:ph type="ftr" sz="quarter" idx="11"/>
          </p:nvPr>
        </p:nvSpPr>
        <p:spPr/>
        <p:txBody>
          <a:bodyPr/>
          <a:lstStyle>
            <a:lvl1pPr>
              <a:defRPr/>
            </a:lvl1pPr>
          </a:lstStyle>
          <a:p>
            <a:endParaRPr lang="fi-FI"/>
          </a:p>
        </p:txBody>
      </p:sp>
      <p:sp>
        <p:nvSpPr>
          <p:cNvPr id="5" name="Slide Number Placeholder 4"/>
          <p:cNvSpPr>
            <a:spLocks noGrp="1"/>
          </p:cNvSpPr>
          <p:nvPr>
            <p:ph type="sldNum" sz="quarter" idx="12"/>
          </p:nvPr>
        </p:nvSpPr>
        <p:spPr/>
        <p:txBody>
          <a:bodyPr/>
          <a:lstStyle>
            <a:lvl1pPr>
              <a:defRPr/>
            </a:lvl1pPr>
          </a:lstStyle>
          <a:p>
            <a:fld id="{75487C18-FC58-4584-BA55-780F33809187}" type="slidenum">
              <a:rPr lang="fi-FI"/>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3F19646-77BA-479D-9B76-BF77E49A4AB8}" type="datetime1">
              <a:rPr lang="en-US"/>
              <a:pPr/>
              <a:t>2/2/2021</a:t>
            </a:fld>
            <a:endParaRPr lang="fi-FI"/>
          </a:p>
        </p:txBody>
      </p:sp>
      <p:sp>
        <p:nvSpPr>
          <p:cNvPr id="3" name="Footer Placeholder 2"/>
          <p:cNvSpPr>
            <a:spLocks noGrp="1"/>
          </p:cNvSpPr>
          <p:nvPr>
            <p:ph type="ftr" sz="quarter" idx="11"/>
          </p:nvPr>
        </p:nvSpPr>
        <p:spPr/>
        <p:txBody>
          <a:bodyPr/>
          <a:lstStyle>
            <a:lvl1pPr>
              <a:defRPr/>
            </a:lvl1pPr>
          </a:lstStyle>
          <a:p>
            <a:endParaRPr lang="fi-FI"/>
          </a:p>
        </p:txBody>
      </p:sp>
      <p:sp>
        <p:nvSpPr>
          <p:cNvPr id="4" name="Slide Number Placeholder 3"/>
          <p:cNvSpPr>
            <a:spLocks noGrp="1"/>
          </p:cNvSpPr>
          <p:nvPr>
            <p:ph type="sldNum" sz="quarter" idx="12"/>
          </p:nvPr>
        </p:nvSpPr>
        <p:spPr/>
        <p:txBody>
          <a:bodyPr/>
          <a:lstStyle>
            <a:lvl1pPr>
              <a:defRPr/>
            </a:lvl1pPr>
          </a:lstStyle>
          <a:p>
            <a:fld id="{A7333CF9-9592-4EE7-8C73-82A1E4BF47D0}" type="slidenum">
              <a:rPr lang="fi-FI"/>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F108692-DBE9-4F04-9475-0EEBB6E98C1D}" type="datetime1">
              <a:rPr lang="en-US"/>
              <a:pPr/>
              <a:t>2/2/2021</a:t>
            </a:fld>
            <a:endParaRPr lang="fi-FI"/>
          </a:p>
        </p:txBody>
      </p:sp>
      <p:sp>
        <p:nvSpPr>
          <p:cNvPr id="6" name="Footer Placeholder 5"/>
          <p:cNvSpPr>
            <a:spLocks noGrp="1"/>
          </p:cNvSpPr>
          <p:nvPr>
            <p:ph type="ftr" sz="quarter" idx="11"/>
          </p:nvPr>
        </p:nvSpPr>
        <p:spPr/>
        <p:txBody>
          <a:bodyPr/>
          <a:lstStyle>
            <a:lvl1pPr>
              <a:defRPr/>
            </a:lvl1pPr>
          </a:lstStyle>
          <a:p>
            <a:endParaRPr lang="fi-FI"/>
          </a:p>
        </p:txBody>
      </p:sp>
      <p:sp>
        <p:nvSpPr>
          <p:cNvPr id="7" name="Slide Number Placeholder 6"/>
          <p:cNvSpPr>
            <a:spLocks noGrp="1"/>
          </p:cNvSpPr>
          <p:nvPr>
            <p:ph type="sldNum" sz="quarter" idx="12"/>
          </p:nvPr>
        </p:nvSpPr>
        <p:spPr/>
        <p:txBody>
          <a:bodyPr/>
          <a:lstStyle>
            <a:lvl1pPr>
              <a:defRPr/>
            </a:lvl1pPr>
          </a:lstStyle>
          <a:p>
            <a:fld id="{CFA7CD22-C264-45D3-94E9-E0ACD4032D5B}" type="slidenum">
              <a:rPr lang="fi-FI"/>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06A6E3A-A598-4A32-914F-6A8956BCFAB6}" type="datetime1">
              <a:rPr lang="en-US"/>
              <a:pPr/>
              <a:t>2/2/2021</a:t>
            </a:fld>
            <a:endParaRPr lang="fi-FI"/>
          </a:p>
        </p:txBody>
      </p:sp>
      <p:sp>
        <p:nvSpPr>
          <p:cNvPr id="6" name="Footer Placeholder 5"/>
          <p:cNvSpPr>
            <a:spLocks noGrp="1"/>
          </p:cNvSpPr>
          <p:nvPr>
            <p:ph type="ftr" sz="quarter" idx="11"/>
          </p:nvPr>
        </p:nvSpPr>
        <p:spPr/>
        <p:txBody>
          <a:bodyPr/>
          <a:lstStyle>
            <a:lvl1pPr>
              <a:defRPr/>
            </a:lvl1pPr>
          </a:lstStyle>
          <a:p>
            <a:endParaRPr lang="fi-FI"/>
          </a:p>
        </p:txBody>
      </p:sp>
      <p:sp>
        <p:nvSpPr>
          <p:cNvPr id="7" name="Slide Number Placeholder 6"/>
          <p:cNvSpPr>
            <a:spLocks noGrp="1"/>
          </p:cNvSpPr>
          <p:nvPr>
            <p:ph type="sldNum" sz="quarter" idx="12"/>
          </p:nvPr>
        </p:nvSpPr>
        <p:spPr/>
        <p:txBody>
          <a:bodyPr/>
          <a:lstStyle>
            <a:lvl1pPr>
              <a:defRPr/>
            </a:lvl1pPr>
          </a:lstStyle>
          <a:p>
            <a:fld id="{6C78630F-548B-4386-9C1D-59CBF55F5B6B}" type="slidenum">
              <a:rPr lang="fi-FI"/>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71500" y="488950"/>
            <a:ext cx="7985125" cy="1079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fi-FI"/>
          </a:p>
        </p:txBody>
      </p:sp>
      <p:sp>
        <p:nvSpPr>
          <p:cNvPr id="6147" name="Rectangle 3"/>
          <p:cNvSpPr>
            <a:spLocks noGrp="1" noChangeArrowheads="1"/>
          </p:cNvSpPr>
          <p:nvPr>
            <p:ph type="body" idx="1"/>
          </p:nvPr>
        </p:nvSpPr>
        <p:spPr bwMode="auto">
          <a:xfrm>
            <a:off x="571500" y="1582738"/>
            <a:ext cx="7985125" cy="41354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148" name="Rectangle 4"/>
          <p:cNvSpPr>
            <a:spLocks noGrp="1" noChangeArrowheads="1"/>
          </p:cNvSpPr>
          <p:nvPr>
            <p:ph type="dt" sz="half" idx="2"/>
          </p:nvPr>
        </p:nvSpPr>
        <p:spPr bwMode="auto">
          <a:xfrm>
            <a:off x="4683125"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fld id="{8C3CC10D-8E6E-45C9-A095-5875EF443277}" type="datetime1">
              <a:rPr lang="en-US"/>
              <a:pPr/>
              <a:t>2/2/2021</a:t>
            </a:fld>
            <a:endParaRPr lang="fi-FI"/>
          </a:p>
        </p:txBody>
      </p:sp>
      <p:sp>
        <p:nvSpPr>
          <p:cNvPr id="6149" name="Rectangle 5"/>
          <p:cNvSpPr>
            <a:spLocks noGrp="1" noChangeArrowheads="1"/>
          </p:cNvSpPr>
          <p:nvPr>
            <p:ph type="ftr" sz="quarter" idx="3"/>
          </p:nvPr>
        </p:nvSpPr>
        <p:spPr bwMode="auto">
          <a:xfrm>
            <a:off x="4683125"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endParaRPr lang="fi-FI"/>
          </a:p>
        </p:txBody>
      </p:sp>
      <p:sp>
        <p:nvSpPr>
          <p:cNvPr id="6150" name="Rectangle 6"/>
          <p:cNvSpPr>
            <a:spLocks noGrp="1" noChangeArrowheads="1"/>
          </p:cNvSpPr>
          <p:nvPr>
            <p:ph type="sldNum" sz="quarter" idx="4"/>
          </p:nvPr>
        </p:nvSpPr>
        <p:spPr bwMode="auto">
          <a:xfrm>
            <a:off x="6988175"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fld id="{383EB5CB-71D5-4F19-9AF2-B64C0F21CE43}" type="slidenum">
              <a:rPr lang="fi-FI"/>
              <a:pPr/>
              <a:t>‹#›</a:t>
            </a:fld>
            <a:endParaRPr lang="fi-FI"/>
          </a:p>
        </p:txBody>
      </p:sp>
      <p:sp>
        <p:nvSpPr>
          <p:cNvPr id="6152" name="Rectangle 8"/>
          <p:cNvSpPr>
            <a:spLocks noChangeArrowheads="1"/>
          </p:cNvSpPr>
          <p:nvPr/>
        </p:nvSpPr>
        <p:spPr bwMode="auto">
          <a:xfrm>
            <a:off x="571500" y="5811838"/>
            <a:ext cx="7985125" cy="65087"/>
          </a:xfrm>
          <a:prstGeom prst="rect">
            <a:avLst/>
          </a:prstGeom>
          <a:solidFill>
            <a:srgbClr val="6639B7"/>
          </a:solidFill>
          <a:ln w="9525">
            <a:noFill/>
            <a:miter lim="800000"/>
            <a:headEnd/>
            <a:tailEnd/>
          </a:ln>
          <a:effectLst/>
        </p:spPr>
        <p:txBody>
          <a:bodyPr wrap="none" anchor="ctr"/>
          <a:lstStyle/>
          <a:p>
            <a:endParaRPr lang="en-US"/>
          </a:p>
        </p:txBody>
      </p:sp>
      <p:pic>
        <p:nvPicPr>
          <p:cNvPr id="6153" name="Picture 9" descr="Aalto_FI_SE_EN_Library_13_PPT_RGB_2"/>
          <p:cNvPicPr>
            <a:picLocks noChangeAspect="1" noChangeArrowheads="1"/>
          </p:cNvPicPr>
          <p:nvPr/>
        </p:nvPicPr>
        <p:blipFill>
          <a:blip r:embed="rId15" cstate="print"/>
          <a:srcRect t="15384"/>
          <a:stretch>
            <a:fillRect/>
          </a:stretch>
        </p:blipFill>
        <p:spPr bwMode="auto">
          <a:xfrm>
            <a:off x="0" y="5949950"/>
            <a:ext cx="4002088" cy="908050"/>
          </a:xfrm>
          <a:prstGeom prst="rect">
            <a:avLst/>
          </a:prstGeom>
          <a:noFill/>
        </p:spPr>
      </p:pic>
    </p:spTree>
  </p:cSld>
  <p:clrMap bg1="lt1" tx1="dk1" bg2="lt2" tx2="dk2" accent1="accent1" accent2="accent2" accent3="accent3" accent4="accent4" accent5="accent5" accent6="accent6" hlink="hlink" folHlink="folHlink"/>
  <p:sldLayoutIdLst>
    <p:sldLayoutId id="2147483653"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88" r:id="rId12"/>
    <p:sldLayoutId id="2147483689" r:id="rId13"/>
  </p:sldLayoutIdLst>
  <p:txStyles>
    <p:titleStyle>
      <a:lvl1pPr algn="l" rtl="0" eaLnBrk="1" fontAlgn="base" hangingPunct="1">
        <a:spcBef>
          <a:spcPct val="0"/>
        </a:spcBef>
        <a:spcAft>
          <a:spcPct val="0"/>
        </a:spcAft>
        <a:defRPr sz="3200" b="1">
          <a:solidFill>
            <a:srgbClr val="6639B7"/>
          </a:solidFill>
          <a:latin typeface="+mj-lt"/>
          <a:ea typeface="+mj-ea"/>
          <a:cs typeface="+mj-cs"/>
        </a:defRPr>
      </a:lvl1pPr>
      <a:lvl2pPr algn="l" rtl="0" eaLnBrk="1" fontAlgn="base" hangingPunct="1">
        <a:spcBef>
          <a:spcPct val="0"/>
        </a:spcBef>
        <a:spcAft>
          <a:spcPct val="0"/>
        </a:spcAft>
        <a:defRPr sz="3200" b="1">
          <a:solidFill>
            <a:srgbClr val="6639B7"/>
          </a:solidFill>
          <a:latin typeface="Arial" charset="0"/>
        </a:defRPr>
      </a:lvl2pPr>
      <a:lvl3pPr algn="l" rtl="0" eaLnBrk="1" fontAlgn="base" hangingPunct="1">
        <a:spcBef>
          <a:spcPct val="0"/>
        </a:spcBef>
        <a:spcAft>
          <a:spcPct val="0"/>
        </a:spcAft>
        <a:defRPr sz="3200" b="1">
          <a:solidFill>
            <a:srgbClr val="6639B7"/>
          </a:solidFill>
          <a:latin typeface="Arial" charset="0"/>
        </a:defRPr>
      </a:lvl3pPr>
      <a:lvl4pPr algn="l" rtl="0" eaLnBrk="1" fontAlgn="base" hangingPunct="1">
        <a:spcBef>
          <a:spcPct val="0"/>
        </a:spcBef>
        <a:spcAft>
          <a:spcPct val="0"/>
        </a:spcAft>
        <a:defRPr sz="3200" b="1">
          <a:solidFill>
            <a:srgbClr val="6639B7"/>
          </a:solidFill>
          <a:latin typeface="Arial" charset="0"/>
        </a:defRPr>
      </a:lvl4pPr>
      <a:lvl5pPr algn="l" rtl="0" eaLnBrk="1" fontAlgn="base" hangingPunct="1">
        <a:spcBef>
          <a:spcPct val="0"/>
        </a:spcBef>
        <a:spcAft>
          <a:spcPct val="0"/>
        </a:spcAft>
        <a:defRPr sz="3200" b="1">
          <a:solidFill>
            <a:srgbClr val="6639B7"/>
          </a:solidFill>
          <a:latin typeface="Arial" charset="0"/>
        </a:defRPr>
      </a:lvl5pPr>
      <a:lvl6pPr marL="457200" algn="l" rtl="0" eaLnBrk="1" fontAlgn="base" hangingPunct="1">
        <a:spcBef>
          <a:spcPct val="0"/>
        </a:spcBef>
        <a:spcAft>
          <a:spcPct val="0"/>
        </a:spcAft>
        <a:defRPr sz="3200" b="1">
          <a:solidFill>
            <a:srgbClr val="6639B7"/>
          </a:solidFill>
          <a:latin typeface="Arial" charset="0"/>
        </a:defRPr>
      </a:lvl6pPr>
      <a:lvl7pPr marL="914400" algn="l" rtl="0" eaLnBrk="1" fontAlgn="base" hangingPunct="1">
        <a:spcBef>
          <a:spcPct val="0"/>
        </a:spcBef>
        <a:spcAft>
          <a:spcPct val="0"/>
        </a:spcAft>
        <a:defRPr sz="3200" b="1">
          <a:solidFill>
            <a:srgbClr val="6639B7"/>
          </a:solidFill>
          <a:latin typeface="Arial" charset="0"/>
        </a:defRPr>
      </a:lvl7pPr>
      <a:lvl8pPr marL="1371600" algn="l" rtl="0" eaLnBrk="1" fontAlgn="base" hangingPunct="1">
        <a:spcBef>
          <a:spcPct val="0"/>
        </a:spcBef>
        <a:spcAft>
          <a:spcPct val="0"/>
        </a:spcAft>
        <a:defRPr sz="3200" b="1">
          <a:solidFill>
            <a:srgbClr val="6639B7"/>
          </a:solidFill>
          <a:latin typeface="Arial" charset="0"/>
        </a:defRPr>
      </a:lvl8pPr>
      <a:lvl9pPr marL="1828800" algn="l" rtl="0" eaLnBrk="1" fontAlgn="base" hangingPunct="1">
        <a:spcBef>
          <a:spcPct val="0"/>
        </a:spcBef>
        <a:spcAft>
          <a:spcPct val="0"/>
        </a:spcAft>
        <a:defRPr sz="3200" b="1">
          <a:solidFill>
            <a:srgbClr val="6639B7"/>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571500" y="488950"/>
            <a:ext cx="7985125" cy="1079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i-FI"/>
              <a:t>Click to edit Master title style</a:t>
            </a:r>
          </a:p>
        </p:txBody>
      </p:sp>
      <p:sp>
        <p:nvSpPr>
          <p:cNvPr id="23555" name="Rectangle 3"/>
          <p:cNvSpPr>
            <a:spLocks noGrp="1" noChangeArrowheads="1"/>
          </p:cNvSpPr>
          <p:nvPr>
            <p:ph type="body" idx="1"/>
          </p:nvPr>
        </p:nvSpPr>
        <p:spPr bwMode="auto">
          <a:xfrm>
            <a:off x="571500" y="1582738"/>
            <a:ext cx="7985125" cy="41354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23556" name="Rectangle 4"/>
          <p:cNvSpPr>
            <a:spLocks noGrp="1" noChangeArrowheads="1"/>
          </p:cNvSpPr>
          <p:nvPr>
            <p:ph type="dt" sz="half" idx="2"/>
          </p:nvPr>
        </p:nvSpPr>
        <p:spPr bwMode="auto">
          <a:xfrm>
            <a:off x="4683125"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fld id="{F88331D0-96C8-4AA8-9CFF-AF14A785EC7D}" type="datetime1">
              <a:rPr lang="en-US"/>
              <a:pPr/>
              <a:t>2/2/2021</a:t>
            </a:fld>
            <a:endParaRPr lang="fi-FI"/>
          </a:p>
        </p:txBody>
      </p:sp>
      <p:sp>
        <p:nvSpPr>
          <p:cNvPr id="23557" name="Rectangle 5"/>
          <p:cNvSpPr>
            <a:spLocks noGrp="1" noChangeArrowheads="1"/>
          </p:cNvSpPr>
          <p:nvPr>
            <p:ph type="ftr" sz="quarter" idx="3"/>
          </p:nvPr>
        </p:nvSpPr>
        <p:spPr bwMode="auto">
          <a:xfrm>
            <a:off x="4683125"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endParaRPr lang="fi-FI"/>
          </a:p>
        </p:txBody>
      </p:sp>
      <p:sp>
        <p:nvSpPr>
          <p:cNvPr id="23558" name="Rectangle 6"/>
          <p:cNvSpPr>
            <a:spLocks noGrp="1" noChangeArrowheads="1"/>
          </p:cNvSpPr>
          <p:nvPr>
            <p:ph type="sldNum" sz="quarter" idx="4"/>
          </p:nvPr>
        </p:nvSpPr>
        <p:spPr bwMode="auto">
          <a:xfrm>
            <a:off x="6988175"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fld id="{F3A63E23-6D1C-4F73-976E-E6EC35A2CEE1}" type="slidenum">
              <a:rPr lang="fi-FI"/>
              <a:pPr/>
              <a:t>‹#›</a:t>
            </a:fld>
            <a:endParaRPr lang="fi-FI"/>
          </a:p>
        </p:txBody>
      </p:sp>
      <p:sp>
        <p:nvSpPr>
          <p:cNvPr id="23559" name="Rectangle 7"/>
          <p:cNvSpPr>
            <a:spLocks noChangeArrowheads="1"/>
          </p:cNvSpPr>
          <p:nvPr/>
        </p:nvSpPr>
        <p:spPr bwMode="auto">
          <a:xfrm>
            <a:off x="571500" y="5811838"/>
            <a:ext cx="7985125" cy="65087"/>
          </a:xfrm>
          <a:prstGeom prst="rect">
            <a:avLst/>
          </a:prstGeom>
          <a:solidFill>
            <a:srgbClr val="FF7900"/>
          </a:solidFill>
          <a:ln w="9525">
            <a:noFill/>
            <a:miter lim="800000"/>
            <a:headEnd/>
            <a:tailEnd/>
          </a:ln>
          <a:effectLst/>
        </p:spPr>
        <p:txBody>
          <a:bodyPr wrap="none" anchor="ctr"/>
          <a:lstStyle/>
          <a:p>
            <a:endParaRPr lang="en-US"/>
          </a:p>
        </p:txBody>
      </p:sp>
      <p:pic>
        <p:nvPicPr>
          <p:cNvPr id="23561" name="Picture 9" descr="Aalto_FI_SE_EN_Library_13_PPT_RGB_3"/>
          <p:cNvPicPr>
            <a:picLocks noChangeAspect="1" noChangeArrowheads="1"/>
          </p:cNvPicPr>
          <p:nvPr/>
        </p:nvPicPr>
        <p:blipFill>
          <a:blip r:embed="rId13" cstate="print"/>
          <a:srcRect t="22041"/>
          <a:stretch>
            <a:fillRect/>
          </a:stretch>
        </p:blipFill>
        <p:spPr bwMode="auto">
          <a:xfrm>
            <a:off x="0" y="6021388"/>
            <a:ext cx="4002088" cy="836612"/>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fontAlgn="base">
        <a:spcBef>
          <a:spcPct val="0"/>
        </a:spcBef>
        <a:spcAft>
          <a:spcPct val="0"/>
        </a:spcAft>
        <a:defRPr sz="3200" b="1">
          <a:solidFill>
            <a:srgbClr val="FF7900"/>
          </a:solidFill>
          <a:latin typeface="+mj-lt"/>
          <a:ea typeface="+mj-ea"/>
          <a:cs typeface="+mj-cs"/>
        </a:defRPr>
      </a:lvl1pPr>
      <a:lvl2pPr algn="l" rtl="0" fontAlgn="base">
        <a:spcBef>
          <a:spcPct val="0"/>
        </a:spcBef>
        <a:spcAft>
          <a:spcPct val="0"/>
        </a:spcAft>
        <a:defRPr sz="3200" b="1">
          <a:solidFill>
            <a:srgbClr val="FF7900"/>
          </a:solidFill>
          <a:latin typeface="Arial" charset="0"/>
        </a:defRPr>
      </a:lvl2pPr>
      <a:lvl3pPr algn="l" rtl="0" fontAlgn="base">
        <a:spcBef>
          <a:spcPct val="0"/>
        </a:spcBef>
        <a:spcAft>
          <a:spcPct val="0"/>
        </a:spcAft>
        <a:defRPr sz="3200" b="1">
          <a:solidFill>
            <a:srgbClr val="FF7900"/>
          </a:solidFill>
          <a:latin typeface="Arial" charset="0"/>
        </a:defRPr>
      </a:lvl3pPr>
      <a:lvl4pPr algn="l" rtl="0" fontAlgn="base">
        <a:spcBef>
          <a:spcPct val="0"/>
        </a:spcBef>
        <a:spcAft>
          <a:spcPct val="0"/>
        </a:spcAft>
        <a:defRPr sz="3200" b="1">
          <a:solidFill>
            <a:srgbClr val="FF7900"/>
          </a:solidFill>
          <a:latin typeface="Arial" charset="0"/>
        </a:defRPr>
      </a:lvl4pPr>
      <a:lvl5pPr algn="l" rtl="0" fontAlgn="base">
        <a:spcBef>
          <a:spcPct val="0"/>
        </a:spcBef>
        <a:spcAft>
          <a:spcPct val="0"/>
        </a:spcAft>
        <a:defRPr sz="3200" b="1">
          <a:solidFill>
            <a:srgbClr val="FF7900"/>
          </a:solidFill>
          <a:latin typeface="Arial" charset="0"/>
        </a:defRPr>
      </a:lvl5pPr>
      <a:lvl6pPr marL="457200" algn="l" rtl="0" fontAlgn="base">
        <a:spcBef>
          <a:spcPct val="0"/>
        </a:spcBef>
        <a:spcAft>
          <a:spcPct val="0"/>
        </a:spcAft>
        <a:defRPr sz="3200" b="1">
          <a:solidFill>
            <a:srgbClr val="FF7900"/>
          </a:solidFill>
          <a:latin typeface="Arial" charset="0"/>
        </a:defRPr>
      </a:lvl6pPr>
      <a:lvl7pPr marL="914400" algn="l" rtl="0" fontAlgn="base">
        <a:spcBef>
          <a:spcPct val="0"/>
        </a:spcBef>
        <a:spcAft>
          <a:spcPct val="0"/>
        </a:spcAft>
        <a:defRPr sz="3200" b="1">
          <a:solidFill>
            <a:srgbClr val="FF7900"/>
          </a:solidFill>
          <a:latin typeface="Arial" charset="0"/>
        </a:defRPr>
      </a:lvl7pPr>
      <a:lvl8pPr marL="1371600" algn="l" rtl="0" fontAlgn="base">
        <a:spcBef>
          <a:spcPct val="0"/>
        </a:spcBef>
        <a:spcAft>
          <a:spcPct val="0"/>
        </a:spcAft>
        <a:defRPr sz="3200" b="1">
          <a:solidFill>
            <a:srgbClr val="FF7900"/>
          </a:solidFill>
          <a:latin typeface="Arial" charset="0"/>
        </a:defRPr>
      </a:lvl8pPr>
      <a:lvl9pPr marL="1828800" algn="l" rtl="0" fontAlgn="base">
        <a:spcBef>
          <a:spcPct val="0"/>
        </a:spcBef>
        <a:spcAft>
          <a:spcPct val="0"/>
        </a:spcAft>
        <a:defRPr sz="3200" b="1">
          <a:solidFill>
            <a:srgbClr val="FF7900"/>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571500" y="488950"/>
            <a:ext cx="7985125" cy="1079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i-FI"/>
              <a:t>Click to edit Master title style</a:t>
            </a:r>
          </a:p>
        </p:txBody>
      </p:sp>
      <p:sp>
        <p:nvSpPr>
          <p:cNvPr id="25603" name="Rectangle 3"/>
          <p:cNvSpPr>
            <a:spLocks noGrp="1" noChangeArrowheads="1"/>
          </p:cNvSpPr>
          <p:nvPr>
            <p:ph type="body" idx="1"/>
          </p:nvPr>
        </p:nvSpPr>
        <p:spPr bwMode="auto">
          <a:xfrm>
            <a:off x="571500" y="1582738"/>
            <a:ext cx="7985125" cy="41354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25604" name="Rectangle 4"/>
          <p:cNvSpPr>
            <a:spLocks noGrp="1" noChangeArrowheads="1"/>
          </p:cNvSpPr>
          <p:nvPr>
            <p:ph type="dt" sz="half" idx="2"/>
          </p:nvPr>
        </p:nvSpPr>
        <p:spPr bwMode="auto">
          <a:xfrm>
            <a:off x="4683125"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fld id="{5BC856BD-2434-4B32-A9B2-60872E782731}" type="datetime1">
              <a:rPr lang="en-US"/>
              <a:pPr/>
              <a:t>2/2/2021</a:t>
            </a:fld>
            <a:endParaRPr lang="fi-FI"/>
          </a:p>
        </p:txBody>
      </p:sp>
      <p:sp>
        <p:nvSpPr>
          <p:cNvPr id="25605" name="Rectangle 5"/>
          <p:cNvSpPr>
            <a:spLocks noGrp="1" noChangeArrowheads="1"/>
          </p:cNvSpPr>
          <p:nvPr>
            <p:ph type="ftr" sz="quarter" idx="3"/>
          </p:nvPr>
        </p:nvSpPr>
        <p:spPr bwMode="auto">
          <a:xfrm>
            <a:off x="4683125"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endParaRPr lang="fi-FI"/>
          </a:p>
        </p:txBody>
      </p:sp>
      <p:sp>
        <p:nvSpPr>
          <p:cNvPr id="25606" name="Rectangle 6"/>
          <p:cNvSpPr>
            <a:spLocks noGrp="1" noChangeArrowheads="1"/>
          </p:cNvSpPr>
          <p:nvPr>
            <p:ph type="sldNum" sz="quarter" idx="4"/>
          </p:nvPr>
        </p:nvSpPr>
        <p:spPr bwMode="auto">
          <a:xfrm>
            <a:off x="6988175"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fld id="{59ACD8CF-C04C-4AA7-A5F6-BECDA8CFD7A3}" type="slidenum">
              <a:rPr lang="fi-FI"/>
              <a:pPr/>
              <a:t>‹#›</a:t>
            </a:fld>
            <a:endParaRPr lang="fi-FI"/>
          </a:p>
        </p:txBody>
      </p:sp>
      <p:sp>
        <p:nvSpPr>
          <p:cNvPr id="25607" name="Rectangle 7"/>
          <p:cNvSpPr>
            <a:spLocks noChangeArrowheads="1"/>
          </p:cNvSpPr>
          <p:nvPr/>
        </p:nvSpPr>
        <p:spPr bwMode="auto">
          <a:xfrm>
            <a:off x="571500" y="5811838"/>
            <a:ext cx="7985125" cy="65087"/>
          </a:xfrm>
          <a:prstGeom prst="rect">
            <a:avLst/>
          </a:prstGeom>
          <a:solidFill>
            <a:srgbClr val="009B3A"/>
          </a:solidFill>
          <a:ln w="9525">
            <a:noFill/>
            <a:miter lim="800000"/>
            <a:headEnd/>
            <a:tailEnd/>
          </a:ln>
          <a:effectLst/>
        </p:spPr>
        <p:txBody>
          <a:bodyPr wrap="none" anchor="ctr"/>
          <a:lstStyle/>
          <a:p>
            <a:endParaRPr lang="en-US"/>
          </a:p>
        </p:txBody>
      </p:sp>
      <p:pic>
        <p:nvPicPr>
          <p:cNvPr id="25609" name="Picture 9" descr="Aalto_FI_SE_EN_Library_13_PPT_RGB_1"/>
          <p:cNvPicPr>
            <a:picLocks noChangeAspect="1" noChangeArrowheads="1"/>
          </p:cNvPicPr>
          <p:nvPr/>
        </p:nvPicPr>
        <p:blipFill>
          <a:blip r:embed="rId13" cstate="print"/>
          <a:srcRect t="15384"/>
          <a:stretch>
            <a:fillRect/>
          </a:stretch>
        </p:blipFill>
        <p:spPr bwMode="auto">
          <a:xfrm>
            <a:off x="0" y="5949950"/>
            <a:ext cx="4002088" cy="908050"/>
          </a:xfrm>
          <a:prstGeom prst="rect">
            <a:avLst/>
          </a:prstGeom>
          <a:noFill/>
        </p:spPr>
      </p:pic>
    </p:spTree>
  </p:cSld>
  <p:clrMap bg1="lt1" tx1="dk1" bg2="lt2" tx2="dk2" accent1="accent1" accent2="accent2" accent3="accent3" accent4="accent4" accent5="accent5" accent6="accent6" hlink="hlink" folHlink="folHlink"/>
  <p:sldLayoutIdLst>
    <p:sldLayoutId id="214748365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fontAlgn="base">
        <a:spcBef>
          <a:spcPct val="0"/>
        </a:spcBef>
        <a:spcAft>
          <a:spcPct val="0"/>
        </a:spcAft>
        <a:defRPr sz="3200" b="1">
          <a:solidFill>
            <a:srgbClr val="009B3A"/>
          </a:solidFill>
          <a:latin typeface="+mj-lt"/>
          <a:ea typeface="+mj-ea"/>
          <a:cs typeface="+mj-cs"/>
        </a:defRPr>
      </a:lvl1pPr>
      <a:lvl2pPr algn="l" rtl="0" fontAlgn="base">
        <a:spcBef>
          <a:spcPct val="0"/>
        </a:spcBef>
        <a:spcAft>
          <a:spcPct val="0"/>
        </a:spcAft>
        <a:defRPr sz="3200" b="1">
          <a:solidFill>
            <a:srgbClr val="009B3A"/>
          </a:solidFill>
          <a:latin typeface="Arial" charset="0"/>
        </a:defRPr>
      </a:lvl2pPr>
      <a:lvl3pPr algn="l" rtl="0" fontAlgn="base">
        <a:spcBef>
          <a:spcPct val="0"/>
        </a:spcBef>
        <a:spcAft>
          <a:spcPct val="0"/>
        </a:spcAft>
        <a:defRPr sz="3200" b="1">
          <a:solidFill>
            <a:srgbClr val="009B3A"/>
          </a:solidFill>
          <a:latin typeface="Arial" charset="0"/>
        </a:defRPr>
      </a:lvl3pPr>
      <a:lvl4pPr algn="l" rtl="0" fontAlgn="base">
        <a:spcBef>
          <a:spcPct val="0"/>
        </a:spcBef>
        <a:spcAft>
          <a:spcPct val="0"/>
        </a:spcAft>
        <a:defRPr sz="3200" b="1">
          <a:solidFill>
            <a:srgbClr val="009B3A"/>
          </a:solidFill>
          <a:latin typeface="Arial" charset="0"/>
        </a:defRPr>
      </a:lvl4pPr>
      <a:lvl5pPr algn="l" rtl="0" fontAlgn="base">
        <a:spcBef>
          <a:spcPct val="0"/>
        </a:spcBef>
        <a:spcAft>
          <a:spcPct val="0"/>
        </a:spcAft>
        <a:defRPr sz="3200" b="1">
          <a:solidFill>
            <a:srgbClr val="009B3A"/>
          </a:solidFill>
          <a:latin typeface="Arial" charset="0"/>
        </a:defRPr>
      </a:lvl5pPr>
      <a:lvl6pPr marL="457200" algn="l" rtl="0" fontAlgn="base">
        <a:spcBef>
          <a:spcPct val="0"/>
        </a:spcBef>
        <a:spcAft>
          <a:spcPct val="0"/>
        </a:spcAft>
        <a:defRPr sz="3200" b="1">
          <a:solidFill>
            <a:srgbClr val="009B3A"/>
          </a:solidFill>
          <a:latin typeface="Arial" charset="0"/>
        </a:defRPr>
      </a:lvl6pPr>
      <a:lvl7pPr marL="914400" algn="l" rtl="0" fontAlgn="base">
        <a:spcBef>
          <a:spcPct val="0"/>
        </a:spcBef>
        <a:spcAft>
          <a:spcPct val="0"/>
        </a:spcAft>
        <a:defRPr sz="3200" b="1">
          <a:solidFill>
            <a:srgbClr val="009B3A"/>
          </a:solidFill>
          <a:latin typeface="Arial" charset="0"/>
        </a:defRPr>
      </a:lvl7pPr>
      <a:lvl8pPr marL="1371600" algn="l" rtl="0" fontAlgn="base">
        <a:spcBef>
          <a:spcPct val="0"/>
        </a:spcBef>
        <a:spcAft>
          <a:spcPct val="0"/>
        </a:spcAft>
        <a:defRPr sz="3200" b="1">
          <a:solidFill>
            <a:srgbClr val="009B3A"/>
          </a:solidFill>
          <a:latin typeface="Arial" charset="0"/>
        </a:defRPr>
      </a:lvl8pPr>
      <a:lvl9pPr marL="1828800" algn="l" rtl="0" fontAlgn="base">
        <a:spcBef>
          <a:spcPct val="0"/>
        </a:spcBef>
        <a:spcAft>
          <a:spcPct val="0"/>
        </a:spcAft>
        <a:defRPr sz="3200" b="1">
          <a:solidFill>
            <a:srgbClr val="009B3A"/>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InformationR.net/ir/17-2/paper516.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hyperlink" Target="https://www.aalto.fi/en/cyber-security/quick-guide-to-information-classification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aalto.fi/en/cyber-security/quick-guide-to-information-classification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040" y="1917555"/>
            <a:ext cx="7772400" cy="2206800"/>
          </a:xfrm>
        </p:spPr>
        <p:txBody>
          <a:bodyPr>
            <a:normAutofit/>
          </a:bodyPr>
          <a:lstStyle/>
          <a:p>
            <a:r>
              <a:rPr lang="en-US" sz="2200" dirty="0">
                <a:latin typeface="Cambria"/>
                <a:cs typeface="Cambria"/>
              </a:rPr>
              <a:t>TUTA-</a:t>
            </a:r>
            <a:r>
              <a:rPr lang="en-US" sz="2200" dirty="0" err="1">
                <a:latin typeface="Cambria"/>
                <a:cs typeface="Cambria"/>
              </a:rPr>
              <a:t>kandiseminaarin</a:t>
            </a:r>
            <a:r>
              <a:rPr lang="en-US" sz="2200" dirty="0">
                <a:latin typeface="Cambria"/>
                <a:cs typeface="Cambria"/>
              </a:rPr>
              <a:t> </a:t>
            </a:r>
            <a:br>
              <a:rPr lang="en-US" sz="2200" dirty="0">
                <a:latin typeface="Cambria"/>
                <a:cs typeface="Cambria"/>
              </a:rPr>
            </a:br>
            <a:r>
              <a:rPr lang="en-US" sz="2200" dirty="0" err="1">
                <a:latin typeface="Cambria"/>
                <a:cs typeface="Cambria"/>
              </a:rPr>
              <a:t>viittausluento</a:t>
            </a:r>
            <a:r>
              <a:rPr lang="en-US" sz="2200" dirty="0">
                <a:latin typeface="Cambria"/>
                <a:cs typeface="Cambria"/>
              </a:rPr>
              <a:t> </a:t>
            </a:r>
            <a:br>
              <a:rPr lang="en-US" sz="2200" dirty="0">
                <a:latin typeface="Cambria"/>
                <a:cs typeface="Cambria"/>
              </a:rPr>
            </a:br>
            <a:br>
              <a:rPr lang="en-US" sz="2200" dirty="0">
                <a:latin typeface="Cambria"/>
                <a:cs typeface="Cambria"/>
              </a:rPr>
            </a:br>
            <a:endParaRPr lang="fi-FI" sz="2200" dirty="0">
              <a:latin typeface="Cambria"/>
              <a:cs typeface="Cambria"/>
            </a:endParaRPr>
          </a:p>
        </p:txBody>
      </p:sp>
      <p:sp>
        <p:nvSpPr>
          <p:cNvPr id="3" name="Subtitle 2"/>
          <p:cNvSpPr>
            <a:spLocks noGrp="1"/>
          </p:cNvSpPr>
          <p:nvPr>
            <p:ph type="subTitle" idx="1"/>
          </p:nvPr>
        </p:nvSpPr>
        <p:spPr>
          <a:xfrm>
            <a:off x="806680" y="3501008"/>
            <a:ext cx="6285600" cy="2340000"/>
          </a:xfrm>
        </p:spPr>
        <p:txBody>
          <a:bodyPr>
            <a:normAutofit/>
          </a:bodyPr>
          <a:lstStyle/>
          <a:p>
            <a:r>
              <a:rPr lang="fi-FI" sz="1900" dirty="0"/>
              <a:t>Antti Rousi</a:t>
            </a:r>
          </a:p>
          <a:p>
            <a:r>
              <a:rPr lang="fi-FI" sz="1900" dirty="0"/>
              <a:t>antti.m.rousi@aalto.fi</a:t>
            </a:r>
          </a:p>
          <a:p>
            <a:r>
              <a:rPr lang="fi-FI" sz="1900" dirty="0"/>
              <a:t>050-3790670</a:t>
            </a:r>
          </a:p>
        </p:txBody>
      </p:sp>
      <p:pic>
        <p:nvPicPr>
          <p:cNvPr id="5" name="Kuva 4" descr="Otaniemi aula ovet ulos julk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548680"/>
            <a:ext cx="4248472" cy="2832315"/>
          </a:xfrm>
          <a:prstGeom prst="rect">
            <a:avLst/>
          </a:prstGeom>
        </p:spPr>
      </p:pic>
      <p:pic>
        <p:nvPicPr>
          <p:cNvPr id="4" name="Kuva 3" descr="Otaniemi aulan portaat lainausssalii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3020955"/>
            <a:ext cx="4176464" cy="2784309"/>
          </a:xfrm>
          <a:prstGeom prst="rect">
            <a:avLst/>
          </a:prstGeom>
        </p:spPr>
      </p:pic>
    </p:spTree>
    <p:extLst>
      <p:ext uri="{BB962C8B-B14F-4D97-AF65-F5344CB8AC3E}">
        <p14:creationId xmlns:p14="http://schemas.microsoft.com/office/powerpoint/2010/main" val="50846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0648"/>
            <a:ext cx="7985125" cy="635794"/>
          </a:xfrm>
        </p:spPr>
        <p:txBody>
          <a:bodyPr/>
          <a:lstStyle/>
          <a:p>
            <a:r>
              <a:rPr lang="fi-FI" sz="2400" dirty="0"/>
              <a:t>Testaa, tunnetko numeroviitejärjestelmään liittyvät viittauskäytännöt?</a:t>
            </a:r>
            <a:endParaRPr lang="en-US" sz="2400" dirty="0"/>
          </a:p>
        </p:txBody>
      </p:sp>
      <p:sp>
        <p:nvSpPr>
          <p:cNvPr id="3" name="Content Placeholder 2"/>
          <p:cNvSpPr>
            <a:spLocks noGrp="1"/>
          </p:cNvSpPr>
          <p:nvPr>
            <p:ph idx="1"/>
          </p:nvPr>
        </p:nvSpPr>
        <p:spPr>
          <a:xfrm>
            <a:off x="571500" y="1211833"/>
            <a:ext cx="7985125" cy="4593431"/>
          </a:xfrm>
        </p:spPr>
        <p:txBody>
          <a:bodyPr/>
          <a:lstStyle/>
          <a:p>
            <a:pPr marL="0" indent="0">
              <a:buNone/>
            </a:pPr>
            <a:r>
              <a:rPr lang="fi-FI" sz="1800" dirty="0"/>
              <a:t>Orientoiva tehtävä 1: </a:t>
            </a:r>
          </a:p>
          <a:p>
            <a:pPr marL="0" indent="0">
              <a:buNone/>
            </a:pPr>
            <a:r>
              <a:rPr lang="fi-FI" sz="1800" dirty="0"/>
              <a:t>Autot olivat punaisia [1]. Autot ovat siis punaisia.</a:t>
            </a:r>
          </a:p>
          <a:p>
            <a:pPr marL="0" indent="0">
              <a:buNone/>
            </a:pPr>
            <a:r>
              <a:rPr lang="fi-FI" sz="1800" dirty="0"/>
              <a:t>Edellinen referoitu tekstiviite kohdistuu: </a:t>
            </a:r>
          </a:p>
          <a:p>
            <a:pPr marL="457200" indent="-457200">
              <a:buAutoNum type="alphaLcParenR"/>
            </a:pPr>
            <a:r>
              <a:rPr lang="fi-FI" sz="1800" dirty="0"/>
              <a:t>Ensimmäiseen virkkeeseen</a:t>
            </a:r>
          </a:p>
          <a:p>
            <a:pPr marL="457200" indent="-457200">
              <a:buAutoNum type="alphaLcParenR"/>
            </a:pPr>
            <a:r>
              <a:rPr lang="fi-FI" sz="1800" dirty="0"/>
              <a:t>Toiseen virkkeeseen </a:t>
            </a:r>
          </a:p>
          <a:p>
            <a:pPr marL="457200" indent="-457200">
              <a:buAutoNum type="alphaLcParenR"/>
            </a:pPr>
            <a:r>
              <a:rPr lang="fi-FI" sz="1800" dirty="0"/>
              <a:t>Molempiin virkkeeseen</a:t>
            </a:r>
          </a:p>
          <a:p>
            <a:pPr marL="457200" indent="-457200">
              <a:buAutoNum type="alphaLcParenR"/>
            </a:pPr>
            <a:endParaRPr lang="fi-FI" sz="1800" dirty="0"/>
          </a:p>
          <a:p>
            <a:pPr marL="0" indent="0">
              <a:buNone/>
            </a:pPr>
            <a:r>
              <a:rPr lang="fi-FI" sz="1800" dirty="0"/>
              <a:t>Orientoiva tehtävä 2: </a:t>
            </a:r>
          </a:p>
          <a:p>
            <a:pPr marL="0" indent="0">
              <a:buNone/>
            </a:pPr>
            <a:r>
              <a:rPr lang="fi-FI" sz="1800" dirty="0"/>
              <a:t>Smithin [1, s. 4] mukaan ”Autot olivat punaisia”. Autot ovat siis punaisia.</a:t>
            </a:r>
          </a:p>
          <a:p>
            <a:pPr marL="0" indent="0">
              <a:buNone/>
            </a:pPr>
            <a:r>
              <a:rPr lang="fi-FI" sz="1800" dirty="0"/>
              <a:t>Edellinen siteerattu tekstiviite kohdistuu: </a:t>
            </a:r>
          </a:p>
          <a:p>
            <a:pPr marL="457200" indent="-457200">
              <a:buAutoNum type="alphaLcParenR"/>
            </a:pPr>
            <a:r>
              <a:rPr lang="fi-FI" sz="1800" dirty="0"/>
              <a:t>Ensimmäiseen virkkeeseen</a:t>
            </a:r>
          </a:p>
          <a:p>
            <a:pPr marL="457200" indent="-457200">
              <a:buAutoNum type="alphaLcParenR"/>
            </a:pPr>
            <a:r>
              <a:rPr lang="fi-FI" sz="1800" dirty="0"/>
              <a:t>Toiseen virkkeeseen</a:t>
            </a:r>
          </a:p>
          <a:p>
            <a:pPr marL="457200" indent="-457200">
              <a:buAutoNum type="alphaLcParenR"/>
            </a:pPr>
            <a:r>
              <a:rPr lang="fi-FI" sz="1800" dirty="0"/>
              <a:t>Molempiin virkkeeseen</a:t>
            </a:r>
            <a:endParaRPr lang="en-US" sz="1800" dirty="0"/>
          </a:p>
          <a:p>
            <a:pPr marL="0" indent="0">
              <a:buNone/>
            </a:pPr>
            <a:endParaRPr lang="en-US" sz="2000" dirty="0"/>
          </a:p>
        </p:txBody>
      </p:sp>
    </p:spTree>
    <p:extLst>
      <p:ext uri="{BB962C8B-B14F-4D97-AF65-F5344CB8AC3E}">
        <p14:creationId xmlns:p14="http://schemas.microsoft.com/office/powerpoint/2010/main" val="4003257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0648"/>
            <a:ext cx="7985125" cy="635794"/>
          </a:xfrm>
        </p:spPr>
        <p:txBody>
          <a:bodyPr/>
          <a:lstStyle/>
          <a:p>
            <a:r>
              <a:rPr lang="fi-FI" sz="2400" dirty="0"/>
              <a:t>Testaa, tunnetko numeroviitejärjestelmään liittyvät viittauskäytännöt?</a:t>
            </a:r>
            <a:endParaRPr lang="en-US" sz="2400" dirty="0"/>
          </a:p>
        </p:txBody>
      </p:sp>
      <p:sp>
        <p:nvSpPr>
          <p:cNvPr id="3" name="Content Placeholder 2"/>
          <p:cNvSpPr>
            <a:spLocks noGrp="1"/>
          </p:cNvSpPr>
          <p:nvPr>
            <p:ph idx="1"/>
          </p:nvPr>
        </p:nvSpPr>
        <p:spPr>
          <a:xfrm>
            <a:off x="571500" y="1211833"/>
            <a:ext cx="7985125" cy="4593431"/>
          </a:xfrm>
        </p:spPr>
        <p:txBody>
          <a:bodyPr/>
          <a:lstStyle/>
          <a:p>
            <a:pPr marL="0" indent="0">
              <a:buNone/>
            </a:pPr>
            <a:r>
              <a:rPr lang="fi-FI" sz="1800" dirty="0"/>
              <a:t>Orientoiva tehtävä 3: </a:t>
            </a:r>
          </a:p>
          <a:p>
            <a:pPr marL="0" indent="0">
              <a:buNone/>
            </a:pPr>
            <a:r>
              <a:rPr lang="fi-FI" sz="1800" dirty="0"/>
              <a:t>Autot olivat punaisia. Autot ovat siis punaisia. [1, s.12]</a:t>
            </a:r>
          </a:p>
          <a:p>
            <a:pPr marL="0" indent="0">
              <a:buNone/>
            </a:pPr>
            <a:r>
              <a:rPr lang="fi-FI" sz="1800" dirty="0"/>
              <a:t>Edellinen referoitu tekstiviite kohdistuu:</a:t>
            </a:r>
          </a:p>
          <a:p>
            <a:pPr marL="457200" indent="-457200">
              <a:buAutoNum type="alphaLcParenR"/>
            </a:pPr>
            <a:r>
              <a:rPr lang="fi-FI" sz="1800" dirty="0"/>
              <a:t>Ensimmäiseen virkkeeseen</a:t>
            </a:r>
          </a:p>
          <a:p>
            <a:pPr marL="457200" indent="-457200">
              <a:buAutoNum type="alphaLcParenR"/>
            </a:pPr>
            <a:r>
              <a:rPr lang="fi-FI" sz="1800" dirty="0"/>
              <a:t>Toiseen virkkeeseen</a:t>
            </a:r>
          </a:p>
          <a:p>
            <a:pPr marL="457200" indent="-457200">
              <a:buAutoNum type="alphaLcParenR"/>
            </a:pPr>
            <a:r>
              <a:rPr lang="fi-FI" sz="1800" dirty="0"/>
              <a:t>Molempiin virkkeeseen</a:t>
            </a:r>
          </a:p>
          <a:p>
            <a:pPr marL="457200" indent="-457200">
              <a:buAutoNum type="alphaLcParenR"/>
            </a:pPr>
            <a:endParaRPr lang="fi-FI" sz="1800" dirty="0"/>
          </a:p>
          <a:p>
            <a:pPr marL="0" indent="0">
              <a:buNone/>
            </a:pPr>
            <a:r>
              <a:rPr lang="fi-FI" sz="1800" dirty="0"/>
              <a:t>Orientoiva tehtävä 4: </a:t>
            </a:r>
          </a:p>
          <a:p>
            <a:pPr marL="0" indent="0">
              <a:buNone/>
            </a:pPr>
            <a:r>
              <a:rPr lang="fi-FI" sz="1800" dirty="0"/>
              <a:t>Autot olivat punaisia. Autot ovat siis punaisia [1]. </a:t>
            </a:r>
          </a:p>
          <a:p>
            <a:pPr marL="0" indent="0">
              <a:buNone/>
            </a:pPr>
            <a:r>
              <a:rPr lang="fi-FI" sz="1800" dirty="0"/>
              <a:t>Edellinen referoitu tekstiviite kohdistuu:</a:t>
            </a:r>
          </a:p>
          <a:p>
            <a:pPr marL="457200" indent="-457200">
              <a:buAutoNum type="alphaLcParenR"/>
            </a:pPr>
            <a:r>
              <a:rPr lang="fi-FI" sz="1800" dirty="0"/>
              <a:t>Ensimmäiseen virkkeeseen</a:t>
            </a:r>
          </a:p>
          <a:p>
            <a:pPr marL="457200" indent="-457200">
              <a:buAutoNum type="alphaLcParenR"/>
            </a:pPr>
            <a:r>
              <a:rPr lang="fi-FI" sz="1800" dirty="0"/>
              <a:t>Toiseen virkkeeseen </a:t>
            </a:r>
          </a:p>
          <a:p>
            <a:pPr marL="457200" indent="-457200">
              <a:buAutoNum type="alphaLcParenR"/>
            </a:pPr>
            <a:r>
              <a:rPr lang="fi-FI" sz="1800" dirty="0"/>
              <a:t>Molempiin virkkeeseen</a:t>
            </a:r>
            <a:endParaRPr lang="en-US" sz="1800" dirty="0"/>
          </a:p>
          <a:p>
            <a:pPr marL="0" indent="0">
              <a:buNone/>
            </a:pPr>
            <a:endParaRPr lang="en-US" sz="2000" dirty="0"/>
          </a:p>
        </p:txBody>
      </p:sp>
    </p:spTree>
    <p:extLst>
      <p:ext uri="{BB962C8B-B14F-4D97-AF65-F5344CB8AC3E}">
        <p14:creationId xmlns:p14="http://schemas.microsoft.com/office/powerpoint/2010/main" val="384375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48680"/>
            <a:ext cx="7985125" cy="635794"/>
          </a:xfrm>
        </p:spPr>
        <p:txBody>
          <a:bodyPr/>
          <a:lstStyle/>
          <a:p>
            <a:r>
              <a:rPr lang="fi-FI" sz="2400" dirty="0"/>
              <a:t>Testaa, tunnetko numeroviitejärjestelmään liittyvät viittauskäytännöt? (jaetaan myös paperilla)</a:t>
            </a:r>
            <a:endParaRPr lang="en-US" sz="2400" dirty="0"/>
          </a:p>
        </p:txBody>
      </p:sp>
      <p:sp>
        <p:nvSpPr>
          <p:cNvPr id="3" name="Content Placeholder 2"/>
          <p:cNvSpPr>
            <a:spLocks noGrp="1"/>
          </p:cNvSpPr>
          <p:nvPr>
            <p:ph idx="1"/>
          </p:nvPr>
        </p:nvSpPr>
        <p:spPr>
          <a:xfrm>
            <a:off x="571500" y="1628800"/>
            <a:ext cx="7985125" cy="4176464"/>
          </a:xfrm>
        </p:spPr>
        <p:txBody>
          <a:bodyPr/>
          <a:lstStyle/>
          <a:p>
            <a:pPr marL="0" indent="0">
              <a:buNone/>
            </a:pPr>
            <a:r>
              <a:rPr lang="fi-FI" sz="1800" dirty="0"/>
              <a:t>Orientoiva tehtävä 7: </a:t>
            </a:r>
          </a:p>
          <a:p>
            <a:pPr marL="0" indent="0">
              <a:buNone/>
            </a:pPr>
            <a:endParaRPr lang="fi-FI" sz="1800" dirty="0"/>
          </a:p>
          <a:p>
            <a:pPr marL="0" indent="0">
              <a:buNone/>
            </a:pPr>
            <a:r>
              <a:rPr lang="fi-FI" sz="1800" dirty="0"/>
              <a:t>[2] </a:t>
            </a:r>
            <a:r>
              <a:rPr lang="en-US" sz="1800" dirty="0"/>
              <a:t>Collins, J. E-Textiles: Electronic and Extraordinary. </a:t>
            </a:r>
            <a:r>
              <a:rPr lang="en-US" sz="1800" i="1" dirty="0" err="1"/>
              <a:t>Fiberarts</a:t>
            </a:r>
            <a:r>
              <a:rPr lang="en-US" sz="1800" dirty="0"/>
              <a:t>, 2004. Vol. </a:t>
            </a:r>
          </a:p>
          <a:p>
            <a:pPr marL="0" indent="0">
              <a:buNone/>
            </a:pPr>
            <a:r>
              <a:rPr lang="en-US" sz="1800" dirty="0"/>
              <a:t>     36:5. s. 44-71. </a:t>
            </a:r>
            <a:endParaRPr lang="fi-FI" sz="1800" dirty="0"/>
          </a:p>
          <a:p>
            <a:pPr marL="0" indent="0">
              <a:buNone/>
            </a:pPr>
            <a:endParaRPr lang="fi-FI" sz="1800" dirty="0"/>
          </a:p>
          <a:p>
            <a:pPr marL="0" indent="0">
              <a:buNone/>
            </a:pPr>
            <a:r>
              <a:rPr lang="fi-FI" sz="1800" dirty="0"/>
              <a:t>Edellinen kirjallisuusviite viittaa:</a:t>
            </a:r>
          </a:p>
          <a:p>
            <a:pPr>
              <a:buFont typeface="+mj-lt"/>
              <a:buAutoNum type="alphaLcParenR"/>
            </a:pPr>
            <a:r>
              <a:rPr lang="fi-FI" sz="1800" dirty="0"/>
              <a:t>painettuun kirjaan</a:t>
            </a:r>
          </a:p>
          <a:p>
            <a:pPr>
              <a:buFont typeface="+mj-lt"/>
              <a:buAutoNum type="alphaLcParenR"/>
            </a:pPr>
            <a:r>
              <a:rPr lang="fi-FI" sz="1800" dirty="0"/>
              <a:t>painettuun lehteen</a:t>
            </a:r>
          </a:p>
          <a:p>
            <a:pPr>
              <a:buFont typeface="+mj-lt"/>
              <a:buAutoNum type="alphaLcParenR"/>
            </a:pPr>
            <a:r>
              <a:rPr lang="fi-FI" sz="1800" dirty="0"/>
              <a:t>painettuun opinnäytteeseen. </a:t>
            </a:r>
          </a:p>
          <a:p>
            <a:pPr marL="0" indent="0">
              <a:buNone/>
            </a:pPr>
            <a:endParaRPr lang="en-US" sz="1800" dirty="0"/>
          </a:p>
          <a:p>
            <a:pPr marL="0" indent="0">
              <a:buNone/>
            </a:pPr>
            <a:endParaRPr lang="en-US" sz="2000" dirty="0"/>
          </a:p>
        </p:txBody>
      </p:sp>
    </p:spTree>
    <p:extLst>
      <p:ext uri="{BB962C8B-B14F-4D97-AF65-F5344CB8AC3E}">
        <p14:creationId xmlns:p14="http://schemas.microsoft.com/office/powerpoint/2010/main" val="125988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arabia_20120529_15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548680"/>
            <a:ext cx="4302598" cy="2867698"/>
          </a:xfrm>
          <a:prstGeom prst="rect">
            <a:avLst/>
          </a:prstGeom>
        </p:spPr>
      </p:pic>
      <p:pic>
        <p:nvPicPr>
          <p:cNvPr id="4" name="Kuva 3" descr="LR Konehuone 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676" y="3284984"/>
            <a:ext cx="4324324" cy="2704408"/>
          </a:xfrm>
          <a:prstGeom prst="rect">
            <a:avLst/>
          </a:prstGeom>
        </p:spPr>
      </p:pic>
      <p:pic>
        <p:nvPicPr>
          <p:cNvPr id="6" name="Kuva 5" descr="2010-07-27 Lainaussali 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2488" y="3698200"/>
            <a:ext cx="4355976" cy="2899152"/>
          </a:xfrm>
          <a:prstGeom prst="rect">
            <a:avLst/>
          </a:prstGeom>
        </p:spPr>
      </p:pic>
      <p:pic>
        <p:nvPicPr>
          <p:cNvPr id="7" name="Kuva 6" descr="GH Neuvotteluparveke 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544" y="978896"/>
            <a:ext cx="3851920" cy="2522112"/>
          </a:xfrm>
          <a:prstGeom prst="rect">
            <a:avLst/>
          </a:prstGeom>
        </p:spPr>
      </p:pic>
      <p:pic>
        <p:nvPicPr>
          <p:cNvPr id="5" name="Kuva 4" descr="arabia_20120529_011.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55976" y="2865813"/>
            <a:ext cx="4229978" cy="1859331"/>
          </a:xfrm>
          <a:prstGeom prst="rect">
            <a:avLst/>
          </a:prstGeom>
        </p:spPr>
      </p:pic>
      <p:sp>
        <p:nvSpPr>
          <p:cNvPr id="9" name="Sisällön paikkamerkki 2"/>
          <p:cNvSpPr>
            <a:spLocks noGrp="1"/>
          </p:cNvSpPr>
          <p:nvPr>
            <p:ph idx="1"/>
          </p:nvPr>
        </p:nvSpPr>
        <p:spPr>
          <a:xfrm>
            <a:off x="1763688" y="2708920"/>
            <a:ext cx="5544616" cy="1008112"/>
          </a:xfrm>
          <a:solidFill>
            <a:srgbClr val="F2F2F2"/>
          </a:solidFill>
        </p:spPr>
        <p:txBody>
          <a:bodyPr/>
          <a:lstStyle/>
          <a:p>
            <a:pPr marL="0" indent="0">
              <a:buNone/>
            </a:pPr>
            <a:r>
              <a:rPr lang="fi-FI" sz="3200" b="1" dirty="0">
                <a:solidFill>
                  <a:schemeClr val="tx2"/>
                </a:solidFill>
                <a:latin typeface="Cambria"/>
                <a:cs typeface="Cambria"/>
              </a:rPr>
              <a:t>Viittaus on aina kaksiosainen</a:t>
            </a:r>
          </a:p>
          <a:p>
            <a:pPr marL="0" indent="0">
              <a:buNone/>
            </a:pPr>
            <a:r>
              <a:rPr lang="fi-FI" dirty="0">
                <a:latin typeface="Cambria"/>
                <a:cs typeface="Cambria"/>
              </a:rPr>
              <a:t>- keskeisiä sääntöjä</a:t>
            </a:r>
            <a:endParaRPr lang="fi-FI" sz="1800" dirty="0"/>
          </a:p>
        </p:txBody>
      </p:sp>
    </p:spTree>
    <p:extLst>
      <p:ext uri="{BB962C8B-B14F-4D97-AF65-F5344CB8AC3E}">
        <p14:creationId xmlns:p14="http://schemas.microsoft.com/office/powerpoint/2010/main" val="559765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484784"/>
            <a:ext cx="7985125" cy="4521423"/>
          </a:xfrm>
        </p:spPr>
        <p:txBody>
          <a:bodyPr/>
          <a:lstStyle/>
          <a:p>
            <a:pPr marL="0" indent="0">
              <a:buNone/>
            </a:pPr>
            <a:r>
              <a:rPr lang="fi-FI" sz="2200" b="1" dirty="0">
                <a:solidFill>
                  <a:srgbClr val="6639B7"/>
                </a:solidFill>
              </a:rPr>
              <a:t>Tekstiviite </a:t>
            </a:r>
            <a:r>
              <a:rPr lang="fi-FI" sz="2200" dirty="0"/>
              <a:t>sijaitsee tekstissä ja kertoo lainattavasta sisällöstä. </a:t>
            </a:r>
          </a:p>
          <a:p>
            <a:pPr marL="0" indent="0">
              <a:buNone/>
            </a:pPr>
            <a:r>
              <a:rPr lang="fi-FI" sz="2200" b="1" dirty="0">
                <a:solidFill>
                  <a:srgbClr val="7030A0"/>
                </a:solidFill>
              </a:rPr>
              <a:t>Tekstissä esiintyvät tekstiviitteet </a:t>
            </a:r>
            <a:r>
              <a:rPr lang="fi-FI" sz="2200" dirty="0"/>
              <a:t>ovat joko referoituja tai siteerattuja viitteitä.</a:t>
            </a:r>
          </a:p>
          <a:p>
            <a:r>
              <a:rPr lang="fi-FI" sz="2200" b="1" dirty="0">
                <a:solidFill>
                  <a:srgbClr val="6639B7"/>
                </a:solidFill>
              </a:rPr>
              <a:t>Referoitaessa</a:t>
            </a:r>
            <a:r>
              <a:rPr lang="fi-FI" sz="2200" dirty="0"/>
              <a:t> tiivistetään tekstiin oman tutkimuksen kannalta olennaiset tiedot. Tässä tapauksessa sitaattimerkkejä ei käytetä.</a:t>
            </a:r>
          </a:p>
          <a:p>
            <a:r>
              <a:rPr lang="fi-FI" sz="2200" b="1" dirty="0">
                <a:solidFill>
                  <a:srgbClr val="6639B7"/>
                </a:solidFill>
              </a:rPr>
              <a:t>Siteerattaessa</a:t>
            </a:r>
            <a:r>
              <a:rPr lang="fi-FI" sz="2200" dirty="0"/>
              <a:t> lähdeteksti esitetään sanasta sanaan. Tällöin teksti on merkittävä lainausmerkkien sisään.</a:t>
            </a:r>
          </a:p>
          <a:p>
            <a:pPr marL="0" indent="0">
              <a:buNone/>
            </a:pPr>
            <a:r>
              <a:rPr lang="fi-FI" sz="2200" dirty="0"/>
              <a:t>Tekstiviitteen sijainti kertoo sen laajuudesta eli siitä, kuinka moneen edeltävään virkkeeseen viittaus ulottuu. Tästä lisää myöhemmin.</a:t>
            </a:r>
            <a:endParaRPr lang="en-US" sz="2200" dirty="0"/>
          </a:p>
        </p:txBody>
      </p:sp>
      <p:sp>
        <p:nvSpPr>
          <p:cNvPr id="4" name="Otsikko 1"/>
          <p:cNvSpPr>
            <a:spLocks noGrp="1"/>
          </p:cNvSpPr>
          <p:nvPr>
            <p:ph type="title"/>
          </p:nvPr>
        </p:nvSpPr>
        <p:spPr>
          <a:xfrm>
            <a:off x="547315" y="776982"/>
            <a:ext cx="7985125" cy="923826"/>
          </a:xfrm>
        </p:spPr>
        <p:txBody>
          <a:bodyPr/>
          <a:lstStyle/>
          <a:p>
            <a:r>
              <a:rPr lang="fi-FI" sz="2800" dirty="0"/>
              <a:t>Tekstiviite</a:t>
            </a:r>
          </a:p>
        </p:txBody>
      </p:sp>
    </p:spTree>
    <p:extLst>
      <p:ext uri="{BB962C8B-B14F-4D97-AF65-F5344CB8AC3E}">
        <p14:creationId xmlns:p14="http://schemas.microsoft.com/office/powerpoint/2010/main" val="272818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352928" cy="4824536"/>
          </a:xfrm>
          <a:solidFill>
            <a:schemeClr val="bg1"/>
          </a:solidFill>
        </p:spPr>
        <p:txBody>
          <a:bodyPr/>
          <a:lstStyle/>
          <a:p>
            <a:pPr marL="0" indent="0">
              <a:buNone/>
            </a:pPr>
            <a:r>
              <a:rPr lang="fi-FI" b="1" dirty="0">
                <a:solidFill>
                  <a:srgbClr val="7030A0"/>
                </a:solidFill>
              </a:rPr>
              <a:t>Harvardin järjestelmä ja tekstiviite – esimerkkejä</a:t>
            </a:r>
            <a:endParaRPr lang="fi-FI" sz="800" dirty="0">
              <a:solidFill>
                <a:srgbClr val="7030A0"/>
              </a:solidFill>
            </a:endParaRPr>
          </a:p>
          <a:p>
            <a:pPr marL="0" indent="0">
              <a:buNone/>
            </a:pPr>
            <a:endParaRPr lang="fi-FI" sz="200" dirty="0">
              <a:solidFill>
                <a:srgbClr val="7030A0"/>
              </a:solidFill>
            </a:endParaRPr>
          </a:p>
          <a:p>
            <a:pPr marL="0" indent="0">
              <a:buNone/>
            </a:pPr>
            <a:r>
              <a:rPr lang="fi-FI" sz="2000" b="1" dirty="0">
                <a:solidFill>
                  <a:schemeClr val="tx2"/>
                </a:solidFill>
              </a:rPr>
              <a:t>Tekstiviite</a:t>
            </a:r>
            <a:r>
              <a:rPr lang="fi-FI" sz="2000" dirty="0"/>
              <a:t> koostuu Harvardin järjestelmässä pääsanasta (tarkoittaen useimmiten tekijää), julkaisuvuodesta ja sivunumeroista, josta sisältö on lainattu.</a:t>
            </a:r>
          </a:p>
          <a:p>
            <a:pPr marL="400050" lvl="1" indent="0">
              <a:buNone/>
            </a:pPr>
            <a:r>
              <a:rPr lang="fi-FI" dirty="0"/>
              <a:t>Tekstiviitteen perusrakenne Harvardin järjestelmässä, esim.:</a:t>
            </a:r>
          </a:p>
          <a:p>
            <a:pPr marL="800100" lvl="2" indent="0">
              <a:buNone/>
            </a:pPr>
            <a:r>
              <a:rPr lang="fi-FI" sz="2000" dirty="0"/>
              <a:t>Virta (1987, s. 90-93) on esittänyt, että tärinää aiheuttavissa koneissa… </a:t>
            </a:r>
          </a:p>
          <a:p>
            <a:pPr marL="400050" lvl="1" indent="0">
              <a:buNone/>
            </a:pPr>
            <a:r>
              <a:rPr lang="fi-FI" dirty="0"/>
              <a:t>Tai esim.:</a:t>
            </a:r>
          </a:p>
          <a:p>
            <a:pPr marL="800100" lvl="2" indent="0">
              <a:buNone/>
            </a:pPr>
            <a:r>
              <a:rPr lang="fi-FI" sz="2000" dirty="0"/>
              <a:t>Selvityksen (Virta 1987, s. 50) mukaan ruuviliitoksen suunnittelussa tulee…</a:t>
            </a:r>
          </a:p>
          <a:p>
            <a:pPr marL="400050" lvl="1" indent="0">
              <a:buNone/>
            </a:pPr>
            <a:r>
              <a:rPr lang="fi-FI" dirty="0"/>
              <a:t>Tai esim.:</a:t>
            </a:r>
          </a:p>
          <a:p>
            <a:pPr marL="800100" lvl="2" indent="0">
              <a:buNone/>
            </a:pPr>
            <a:r>
              <a:rPr lang="fi-FI" sz="2000" dirty="0"/>
              <a:t>Tieteellinen kirjoittaminen vaatii huolellisuutta. Se on kuitenkin hyödyllinen taito asiantuntijatyössä. (Virta 1987, s. 50; Rummukainen 1991, s. 35.) </a:t>
            </a:r>
          </a:p>
          <a:p>
            <a:pPr marL="0" indent="0">
              <a:buNone/>
            </a:pPr>
            <a:r>
              <a:rPr lang="fi-FI" sz="2000" dirty="0"/>
              <a:t>Kaikki kirjoituksen oppaat eivät käytä merkintää ’s.’ viitteen sisällä. Nämä mallit Kaurasen, Mustakallion ja Palmgrenin (2007, s. 71) oppaasta. </a:t>
            </a:r>
          </a:p>
          <a:p>
            <a:pPr marL="0" indent="0">
              <a:buNone/>
            </a:pPr>
            <a:endParaRPr lang="en-US" sz="1000" dirty="0"/>
          </a:p>
        </p:txBody>
      </p:sp>
      <p:sp>
        <p:nvSpPr>
          <p:cNvPr id="2" name="Tekstiruutu 1"/>
          <p:cNvSpPr txBox="1"/>
          <p:nvPr/>
        </p:nvSpPr>
        <p:spPr>
          <a:xfrm>
            <a:off x="4211960" y="5949280"/>
            <a:ext cx="4123357" cy="646331"/>
          </a:xfrm>
          <a:prstGeom prst="rect">
            <a:avLst/>
          </a:prstGeom>
          <a:noFill/>
        </p:spPr>
        <p:txBody>
          <a:bodyPr wrap="none" rtlCol="0">
            <a:spAutoFit/>
          </a:bodyPr>
          <a:lstStyle/>
          <a:p>
            <a:r>
              <a:rPr lang="fi-FI" dirty="0"/>
              <a:t>Yllä olevat esimerkkiviitteet eivät kuulu </a:t>
            </a:r>
          </a:p>
          <a:p>
            <a:r>
              <a:rPr lang="fi-FI" dirty="0"/>
              <a:t>esityksen lähdeluetteloon.</a:t>
            </a:r>
          </a:p>
        </p:txBody>
      </p:sp>
    </p:spTree>
    <p:extLst>
      <p:ext uri="{BB962C8B-B14F-4D97-AF65-F5344CB8AC3E}">
        <p14:creationId xmlns:p14="http://schemas.microsoft.com/office/powerpoint/2010/main" val="266282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1501" y="548680"/>
            <a:ext cx="6952828" cy="1079500"/>
          </a:xfrm>
        </p:spPr>
        <p:txBody>
          <a:bodyPr/>
          <a:lstStyle/>
          <a:p>
            <a:r>
              <a:rPr lang="fi-FI" sz="2400" dirty="0"/>
              <a:t>Esimerkki 1 tekstiviite ja referoitu lainaus (Harvard järjestelmä)</a:t>
            </a:r>
          </a:p>
        </p:txBody>
      </p:sp>
      <p:sp>
        <p:nvSpPr>
          <p:cNvPr id="19459" name="Content Placeholder 2"/>
          <p:cNvSpPr>
            <a:spLocks noGrp="1"/>
          </p:cNvSpPr>
          <p:nvPr>
            <p:ph idx="1"/>
          </p:nvPr>
        </p:nvSpPr>
        <p:spPr>
          <a:xfrm>
            <a:off x="571500" y="1556792"/>
            <a:ext cx="8104956" cy="3873351"/>
          </a:xfrm>
        </p:spPr>
        <p:txBody>
          <a:bodyPr/>
          <a:lstStyle/>
          <a:p>
            <a:pPr eaLnBrk="1" hangingPunct="1">
              <a:lnSpc>
                <a:spcPct val="90000"/>
              </a:lnSpc>
            </a:pPr>
            <a:r>
              <a:rPr lang="fi-FI" u="sng" dirty="0"/>
              <a:t>Jos piste on vain sulkujen ulkopuolella, viittauksen vaikutus kohdistuu vain </a:t>
            </a:r>
            <a:r>
              <a:rPr lang="fi-FI" u="sng"/>
              <a:t>kyseiseen virkkeeseen. </a:t>
            </a:r>
            <a:endParaRPr lang="fi-FI" dirty="0"/>
          </a:p>
          <a:p>
            <a:pPr eaLnBrk="1" hangingPunct="1">
              <a:lnSpc>
                <a:spcPct val="90000"/>
              </a:lnSpc>
            </a:pPr>
            <a:r>
              <a:rPr lang="fi-FI" dirty="0"/>
              <a:t>Tutkimuksessa on tarkoituksena tarkastella myös ihmisten toiminnan taustalla olevia ilmiöitä. Erot eri ihmisten tai havaintoyksiköiden välillä ovat tärkeitä laadullisessa analyysissä, koska juuri ne antavat johtolankoja siitä, mistä jokin asia johtuu tai mikä tekee sen ymmärrettäväksi (Alasuutari 1981, s. 34). </a:t>
            </a:r>
            <a:r>
              <a:rPr lang="fi-FI" dirty="0">
                <a:solidFill>
                  <a:schemeClr val="hlink"/>
                </a:solidFill>
              </a:rPr>
              <a:t>Ilmiöt kertovat....</a:t>
            </a:r>
            <a:r>
              <a:rPr lang="fi-FI" dirty="0"/>
              <a:t> </a:t>
            </a:r>
          </a:p>
          <a:p>
            <a:pPr eaLnBrk="1" hangingPunct="1">
              <a:lnSpc>
                <a:spcPct val="90000"/>
              </a:lnSpc>
            </a:pPr>
            <a:r>
              <a:rPr lang="fi-FI" dirty="0"/>
              <a:t>Tämä esimerkkiviite ei esiinny tämän esityksen lähdeluettelossa.</a:t>
            </a:r>
          </a:p>
          <a:p>
            <a:endParaRPr lang="fi-FI" dirty="0"/>
          </a:p>
        </p:txBody>
      </p:sp>
    </p:spTree>
    <p:extLst>
      <p:ext uri="{BB962C8B-B14F-4D97-AF65-F5344CB8AC3E}">
        <p14:creationId xmlns:p14="http://schemas.microsoft.com/office/powerpoint/2010/main" val="2286355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fi-FI" sz="2400" dirty="0"/>
              <a:t>Esimerkki 2 tekstiviite ja referoitu lainaus </a:t>
            </a:r>
            <a:br>
              <a:rPr lang="fi-FI" sz="2400" dirty="0"/>
            </a:br>
            <a:r>
              <a:rPr lang="fi-FI" sz="2400" dirty="0"/>
              <a:t>(Harvardin järjestelmä)</a:t>
            </a:r>
          </a:p>
        </p:txBody>
      </p:sp>
      <p:sp>
        <p:nvSpPr>
          <p:cNvPr id="20483" name="Content Placeholder 2"/>
          <p:cNvSpPr>
            <a:spLocks noGrp="1"/>
          </p:cNvSpPr>
          <p:nvPr>
            <p:ph idx="1"/>
          </p:nvPr>
        </p:nvSpPr>
        <p:spPr>
          <a:xfrm>
            <a:off x="571500" y="1340768"/>
            <a:ext cx="7985125" cy="4320481"/>
          </a:xfrm>
        </p:spPr>
        <p:txBody>
          <a:bodyPr/>
          <a:lstStyle/>
          <a:p>
            <a:pPr eaLnBrk="1" hangingPunct="1"/>
            <a:r>
              <a:rPr lang="fi-FI" sz="2200" u="sng" dirty="0"/>
              <a:t>Jos piste on sulkujen edessä ja sisällä, viitataan useampaan kuin yhteen virkkeeseen. </a:t>
            </a:r>
            <a:endParaRPr lang="fi-FI" sz="2200" dirty="0"/>
          </a:p>
          <a:p>
            <a:pPr eaLnBrk="1" hangingPunct="1"/>
            <a:r>
              <a:rPr lang="fi-FI" sz="2200" dirty="0"/>
              <a:t>Yleensä laadullisen tutkimuksen yhteydessä katsotaan aineistoa olevan tarpeeksi, kun uudet tapaukset eivät tuota enää uutta tietoa. Kuitenkin aineistoa tarvitaan juuri sen verran, kuin on aiheen kannalta välttämätöntä. (Alasuutari 1981 s. 62-63.) </a:t>
            </a:r>
            <a:r>
              <a:rPr lang="fi-FI" sz="2200" dirty="0">
                <a:solidFill>
                  <a:schemeClr val="hlink"/>
                </a:solidFill>
              </a:rPr>
              <a:t>Laadullinen tutkimus....</a:t>
            </a:r>
          </a:p>
          <a:p>
            <a:r>
              <a:rPr lang="fi-FI" sz="2200" dirty="0"/>
              <a:t>Suomalaiset oppaat usein käyttävät pistettä myös viitteen sisällä (kuten yllä olevassa esimerkissä). Kansainvälisissä julkaisuissa tähän pisteeseen harvemmin törmää.</a:t>
            </a:r>
          </a:p>
          <a:p>
            <a:pPr eaLnBrk="1" hangingPunct="1"/>
            <a:r>
              <a:rPr lang="fi-FI" dirty="0">
                <a:solidFill>
                  <a:srgbClr val="FF0000"/>
                </a:solidFill>
              </a:rPr>
              <a:t>HUOM! Pyri pois tämän tekniikan käyttämisestä! Valmis tekstisi ei tulisi olla referaatti vaan synteesi!!! </a:t>
            </a:r>
          </a:p>
        </p:txBody>
      </p:sp>
    </p:spTree>
    <p:extLst>
      <p:ext uri="{BB962C8B-B14F-4D97-AF65-F5344CB8AC3E}">
        <p14:creationId xmlns:p14="http://schemas.microsoft.com/office/powerpoint/2010/main" val="190093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692696"/>
            <a:ext cx="7985125" cy="1079500"/>
          </a:xfrm>
        </p:spPr>
        <p:txBody>
          <a:bodyPr/>
          <a:lstStyle/>
          <a:p>
            <a:r>
              <a:rPr lang="fi-FI" sz="2800" dirty="0"/>
              <a:t>Viittaus voidaan kohdistaa myös virkkeen osiin</a:t>
            </a:r>
          </a:p>
        </p:txBody>
      </p:sp>
      <p:sp>
        <p:nvSpPr>
          <p:cNvPr id="3" name="Sisällön paikkamerkki 2"/>
          <p:cNvSpPr>
            <a:spLocks noGrp="1"/>
          </p:cNvSpPr>
          <p:nvPr>
            <p:ph idx="1"/>
          </p:nvPr>
        </p:nvSpPr>
        <p:spPr>
          <a:xfrm>
            <a:off x="611560" y="1916832"/>
            <a:ext cx="7985125" cy="3456384"/>
          </a:xfrm>
        </p:spPr>
        <p:txBody>
          <a:bodyPr/>
          <a:lstStyle/>
          <a:p>
            <a:pPr marL="0" indent="0">
              <a:buNone/>
            </a:pPr>
            <a:r>
              <a:rPr lang="fi-FI" dirty="0"/>
              <a:t>Esimerkki Kaurasen, Mustakallion ja Palmgrenin </a:t>
            </a:r>
          </a:p>
          <a:p>
            <a:pPr marL="0" indent="0">
              <a:buNone/>
            </a:pPr>
            <a:r>
              <a:rPr lang="fi-FI" dirty="0"/>
              <a:t>(2007, s. 72) oppaasta:</a:t>
            </a:r>
          </a:p>
          <a:p>
            <a:pPr marL="0" indent="0">
              <a:buNone/>
            </a:pPr>
            <a:endParaRPr lang="fi-FI" dirty="0"/>
          </a:p>
          <a:p>
            <a:pPr marL="400050" lvl="1" indent="0">
              <a:buNone/>
            </a:pPr>
            <a:r>
              <a:rPr lang="fi-FI" sz="2400" dirty="0"/>
              <a:t>Ilmiön havaitsi ensi kerran Lehtonen (1995a; 1995b), ja sen vahvistivat myöhemmin Karvonen et al. (2001), vaikka Virtanen ja Rauhamäki (2002) epäilivät tuloksia.  </a:t>
            </a:r>
          </a:p>
          <a:p>
            <a:pPr marL="400050" lvl="1" indent="0">
              <a:buNone/>
            </a:pPr>
            <a:endParaRPr lang="fi-FI" dirty="0"/>
          </a:p>
          <a:p>
            <a:pPr marL="0" indent="0">
              <a:buNone/>
            </a:pPr>
            <a:r>
              <a:rPr lang="fi-FI" dirty="0"/>
              <a:t>Nämä esimerkkiviitteet eivät esiinny tämän esityksen lähdeluettelossa.</a:t>
            </a:r>
          </a:p>
          <a:p>
            <a:endParaRPr lang="fi-FI" dirty="0"/>
          </a:p>
        </p:txBody>
      </p:sp>
    </p:spTree>
    <p:extLst>
      <p:ext uri="{BB962C8B-B14F-4D97-AF65-F5344CB8AC3E}">
        <p14:creationId xmlns:p14="http://schemas.microsoft.com/office/powerpoint/2010/main" val="528275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03299" y="621308"/>
            <a:ext cx="7985125" cy="1079500"/>
          </a:xfrm>
        </p:spPr>
        <p:txBody>
          <a:bodyPr/>
          <a:lstStyle/>
          <a:p>
            <a:r>
              <a:rPr lang="fi-FI" sz="2800" dirty="0"/>
              <a:t>Sitaatti ja piste</a:t>
            </a:r>
          </a:p>
        </p:txBody>
      </p:sp>
      <p:sp>
        <p:nvSpPr>
          <p:cNvPr id="3" name="Sisällön paikkamerkki 2"/>
          <p:cNvSpPr>
            <a:spLocks noGrp="1"/>
          </p:cNvSpPr>
          <p:nvPr>
            <p:ph idx="1"/>
          </p:nvPr>
        </p:nvSpPr>
        <p:spPr>
          <a:xfrm>
            <a:off x="395536" y="1340768"/>
            <a:ext cx="8496944" cy="4752528"/>
          </a:xfrm>
          <a:solidFill>
            <a:schemeClr val="bg1"/>
          </a:solidFill>
        </p:spPr>
        <p:txBody>
          <a:bodyPr/>
          <a:lstStyle/>
          <a:p>
            <a:r>
              <a:rPr lang="fi-FI" dirty="0"/>
              <a:t>Sitaatti on virkkeen mittainen:</a:t>
            </a:r>
          </a:p>
          <a:p>
            <a:pPr marL="0" indent="0">
              <a:buNone/>
            </a:pPr>
            <a:r>
              <a:rPr lang="fi-FI" dirty="0"/>
              <a:t>Sitaatit tulisivat olla lyhyitä, ja niitä tulisi käyttää vain, kun ”tiedon referoiminen ei ole mahdollista tai mielekästä” (</a:t>
            </a:r>
            <a:r>
              <a:rPr lang="fi-FI" dirty="0" err="1"/>
              <a:t>Hirsjärvi</a:t>
            </a:r>
            <a:r>
              <a:rPr lang="fi-FI" dirty="0"/>
              <a:t>, </a:t>
            </a:r>
            <a:r>
              <a:rPr lang="fi-FI" dirty="0" err="1"/>
              <a:t>Remes</a:t>
            </a:r>
            <a:r>
              <a:rPr lang="fi-FI" dirty="0"/>
              <a:t> &amp; </a:t>
            </a:r>
            <a:r>
              <a:rPr lang="fi-FI" dirty="0" err="1"/>
              <a:t>Sajavaara</a:t>
            </a:r>
            <a:r>
              <a:rPr lang="fi-FI" dirty="0"/>
              <a:t> 2007, s. 341). Sitaatin päättää lainausmerkki. Piste viitteen jälkeen.</a:t>
            </a:r>
          </a:p>
          <a:p>
            <a:r>
              <a:rPr lang="fi-FI" dirty="0"/>
              <a:t>Sitaatti useamman virkkeen mittainen:</a:t>
            </a:r>
          </a:p>
          <a:p>
            <a:pPr marL="0" indent="0">
              <a:buNone/>
            </a:pPr>
            <a:r>
              <a:rPr lang="fi-FI" dirty="0"/>
              <a:t>”Lähdeviite varustetaan tällaisessa tapauksessa yleensä pisteellä. Vasta sen jälkeen tulee viitteen ympärillä olevien kaarisulkeiden oikeanpuoleinen osa.” (</a:t>
            </a:r>
            <a:r>
              <a:rPr lang="fi-FI" dirty="0" err="1"/>
              <a:t>Hirsjärvi</a:t>
            </a:r>
            <a:r>
              <a:rPr lang="fi-FI" dirty="0"/>
              <a:t> et al. 2007, s. 343.) Sitaatin päättää ennen lainausmerkkiä piste.</a:t>
            </a:r>
          </a:p>
          <a:p>
            <a:pPr marL="0" indent="0">
              <a:buNone/>
            </a:pPr>
            <a:endParaRPr lang="fi-FI" dirty="0"/>
          </a:p>
          <a:p>
            <a:pPr marL="0" indent="0">
              <a:buNone/>
            </a:pPr>
            <a:endParaRPr lang="fi-FI" dirty="0"/>
          </a:p>
          <a:p>
            <a:pPr marL="0" indent="0">
              <a:buNone/>
            </a:pPr>
            <a:r>
              <a:rPr lang="fi-FI" dirty="0"/>
              <a:t> </a:t>
            </a:r>
          </a:p>
        </p:txBody>
      </p:sp>
    </p:spTree>
    <p:extLst>
      <p:ext uri="{BB962C8B-B14F-4D97-AF65-F5344CB8AC3E}">
        <p14:creationId xmlns:p14="http://schemas.microsoft.com/office/powerpoint/2010/main" val="132003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arabia_20120529_15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548680"/>
            <a:ext cx="4302598" cy="2867698"/>
          </a:xfrm>
          <a:prstGeom prst="rect">
            <a:avLst/>
          </a:prstGeom>
        </p:spPr>
      </p:pic>
      <p:pic>
        <p:nvPicPr>
          <p:cNvPr id="4" name="Kuva 3" descr="LR Konehuone 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676" y="3284984"/>
            <a:ext cx="4324324" cy="2704408"/>
          </a:xfrm>
          <a:prstGeom prst="rect">
            <a:avLst/>
          </a:prstGeom>
        </p:spPr>
      </p:pic>
      <p:pic>
        <p:nvPicPr>
          <p:cNvPr id="6" name="Kuva 5" descr="2010-07-27 Lainaussali 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2488" y="3698200"/>
            <a:ext cx="4355976" cy="2899152"/>
          </a:xfrm>
          <a:prstGeom prst="rect">
            <a:avLst/>
          </a:prstGeom>
        </p:spPr>
      </p:pic>
      <p:pic>
        <p:nvPicPr>
          <p:cNvPr id="7" name="Kuva 6" descr="GH Neuvotteluparveke 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544" y="978896"/>
            <a:ext cx="3851920" cy="2522112"/>
          </a:xfrm>
          <a:prstGeom prst="rect">
            <a:avLst/>
          </a:prstGeom>
        </p:spPr>
      </p:pic>
      <p:pic>
        <p:nvPicPr>
          <p:cNvPr id="5" name="Kuva 4" descr="arabia_20120529_011.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55976" y="2865813"/>
            <a:ext cx="4229978" cy="1859331"/>
          </a:xfrm>
          <a:prstGeom prst="rect">
            <a:avLst/>
          </a:prstGeom>
        </p:spPr>
      </p:pic>
      <p:sp>
        <p:nvSpPr>
          <p:cNvPr id="9" name="Sisällön paikkamerkki 2"/>
          <p:cNvSpPr>
            <a:spLocks noGrp="1"/>
          </p:cNvSpPr>
          <p:nvPr>
            <p:ph idx="1"/>
          </p:nvPr>
        </p:nvSpPr>
        <p:spPr>
          <a:xfrm>
            <a:off x="971600" y="2492896"/>
            <a:ext cx="6912768" cy="648072"/>
          </a:xfrm>
          <a:solidFill>
            <a:srgbClr val="F2F2F2"/>
          </a:solidFill>
        </p:spPr>
        <p:txBody>
          <a:bodyPr/>
          <a:lstStyle/>
          <a:p>
            <a:pPr marL="0" indent="0">
              <a:buNone/>
            </a:pPr>
            <a:r>
              <a:rPr lang="fi-FI" sz="3600" b="1" dirty="0">
                <a:solidFill>
                  <a:schemeClr val="tx2"/>
                </a:solidFill>
                <a:latin typeface="Cambria"/>
                <a:cs typeface="Cambria"/>
              </a:rPr>
              <a:t>Lyhyt intro viittaustekniikkaan</a:t>
            </a:r>
          </a:p>
          <a:p>
            <a:endParaRPr lang="fi-FI" dirty="0"/>
          </a:p>
        </p:txBody>
      </p:sp>
    </p:spTree>
    <p:extLst>
      <p:ext uri="{BB962C8B-B14F-4D97-AF65-F5344CB8AC3E}">
        <p14:creationId xmlns:p14="http://schemas.microsoft.com/office/powerpoint/2010/main" val="1931392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88640"/>
            <a:ext cx="7985125" cy="707802"/>
          </a:xfrm>
        </p:spPr>
        <p:txBody>
          <a:bodyPr/>
          <a:lstStyle/>
          <a:p>
            <a:r>
              <a:rPr lang="fi-FI" sz="2800" dirty="0"/>
              <a:t>Hyödyllisiä lyhenteitä</a:t>
            </a:r>
          </a:p>
        </p:txBody>
      </p:sp>
      <p:sp>
        <p:nvSpPr>
          <p:cNvPr id="3" name="Sisällön paikkamerkki 2"/>
          <p:cNvSpPr>
            <a:spLocks noGrp="1"/>
          </p:cNvSpPr>
          <p:nvPr>
            <p:ph idx="1"/>
          </p:nvPr>
        </p:nvSpPr>
        <p:spPr>
          <a:xfrm>
            <a:off x="179512" y="764704"/>
            <a:ext cx="8784976" cy="5832648"/>
          </a:xfrm>
          <a:solidFill>
            <a:schemeClr val="bg1"/>
          </a:solidFill>
        </p:spPr>
        <p:txBody>
          <a:bodyPr/>
          <a:lstStyle/>
          <a:p>
            <a:r>
              <a:rPr lang="fi-FI" sz="2200" dirty="0"/>
              <a:t>Jos tekijöitä on kolme tai enemmän, voit Nykäsen (2002, s. 83) mukaan käyttää tekstiviitteessä muotoa: Virta et al. (2002, s. 12), eli: ensimmäinen kirjoittaja + et al. (vuosiluku, mahd. sivunumerot). </a:t>
            </a:r>
          </a:p>
          <a:p>
            <a:r>
              <a:rPr lang="fi-FI" sz="2200" dirty="0"/>
              <a:t>Suomenkielisissä teksteissä </a:t>
            </a:r>
            <a:r>
              <a:rPr lang="fi-FI" sz="2200" dirty="0" err="1"/>
              <a:t>Hirsjärvi</a:t>
            </a:r>
            <a:r>
              <a:rPr lang="fi-FI" sz="2200" dirty="0"/>
              <a:t> ym. (2007, s 336) suosittelevat vastaavissa tapauksissa käytettäväksi lyhennettä ym. </a:t>
            </a:r>
          </a:p>
          <a:p>
            <a:r>
              <a:rPr lang="fi-FI" sz="2200" dirty="0"/>
              <a:t>Jos viittaat esimerkiksi samassa kappaleessa toistuvasti samaan lähteeseen voit harkita </a:t>
            </a:r>
            <a:r>
              <a:rPr lang="fi-FI" sz="2200" dirty="0" err="1"/>
              <a:t>ibid</a:t>
            </a:r>
            <a:r>
              <a:rPr lang="fi-FI" sz="2200" dirty="0"/>
              <a:t>. -lyhenteen käyttämistä tekstin keventämiseksi. Tarkoittaa karkeasti käännettynä ”samassa paikassa”. Suomenkielisissä teksteissä suositellaan käytettäväksi lyhennettä emt. </a:t>
            </a:r>
          </a:p>
          <a:p>
            <a:pPr marL="0" indent="0">
              <a:buNone/>
            </a:pPr>
            <a:r>
              <a:rPr lang="fi-FI" sz="2200" dirty="0"/>
              <a:t>	Eli: Virta (1999, s. 2) esittää, että autot on punaisia.  Punaisista 	autoista on myös usein pidetty (emt., s. 4). </a:t>
            </a:r>
          </a:p>
          <a:p>
            <a:r>
              <a:rPr lang="fi-FI" sz="2200" dirty="0"/>
              <a:t>Pidä kuitenkin huoli, ettei viitteiden välille synny liian pitkää välimatkaa.</a:t>
            </a:r>
          </a:p>
          <a:p>
            <a:r>
              <a:rPr lang="fi-FI" sz="2200" dirty="0"/>
              <a:t>Englanninkielisessä teksteissä myös i.e. -&gt; ”</a:t>
            </a:r>
            <a:r>
              <a:rPr lang="fi-FI" sz="2200" dirty="0" err="1"/>
              <a:t>that</a:t>
            </a:r>
            <a:r>
              <a:rPr lang="fi-FI" sz="2200" dirty="0"/>
              <a:t> is” </a:t>
            </a:r>
          </a:p>
          <a:p>
            <a:r>
              <a:rPr lang="fi-FI" sz="2200" dirty="0"/>
              <a:t>ja </a:t>
            </a:r>
            <a:r>
              <a:rPr lang="fi-FI" sz="2200" dirty="0" err="1"/>
              <a:t>e.g</a:t>
            </a:r>
            <a:r>
              <a:rPr lang="fi-FI" sz="2200" dirty="0"/>
              <a:t>. -&gt; ”for </a:t>
            </a:r>
            <a:r>
              <a:rPr lang="fi-FI" sz="2200" dirty="0" err="1"/>
              <a:t>example</a:t>
            </a:r>
            <a:r>
              <a:rPr lang="fi-FI" sz="2200" dirty="0"/>
              <a:t>”</a:t>
            </a:r>
          </a:p>
          <a:p>
            <a:pPr marL="0" indent="0">
              <a:buNone/>
            </a:pPr>
            <a:endParaRPr lang="fi-FI" sz="2200" dirty="0"/>
          </a:p>
        </p:txBody>
      </p:sp>
    </p:spTree>
    <p:extLst>
      <p:ext uri="{BB962C8B-B14F-4D97-AF65-F5344CB8AC3E}">
        <p14:creationId xmlns:p14="http://schemas.microsoft.com/office/powerpoint/2010/main" val="1336091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arabia_20120529_15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548680"/>
            <a:ext cx="4302598" cy="2867698"/>
          </a:xfrm>
          <a:prstGeom prst="rect">
            <a:avLst/>
          </a:prstGeom>
        </p:spPr>
      </p:pic>
      <p:pic>
        <p:nvPicPr>
          <p:cNvPr id="4" name="Kuva 3" descr="LR Konehuone 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676" y="3284984"/>
            <a:ext cx="4324324" cy="2704408"/>
          </a:xfrm>
          <a:prstGeom prst="rect">
            <a:avLst/>
          </a:prstGeom>
        </p:spPr>
      </p:pic>
      <p:pic>
        <p:nvPicPr>
          <p:cNvPr id="6" name="Kuva 5" descr="2010-07-27 Lainaussali 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2488" y="3698200"/>
            <a:ext cx="4355976" cy="2899152"/>
          </a:xfrm>
          <a:prstGeom prst="rect">
            <a:avLst/>
          </a:prstGeom>
        </p:spPr>
      </p:pic>
      <p:pic>
        <p:nvPicPr>
          <p:cNvPr id="7" name="Kuva 6" descr="GH Neuvotteluparveke 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544" y="978896"/>
            <a:ext cx="3851920" cy="2522112"/>
          </a:xfrm>
          <a:prstGeom prst="rect">
            <a:avLst/>
          </a:prstGeom>
        </p:spPr>
      </p:pic>
      <p:pic>
        <p:nvPicPr>
          <p:cNvPr id="5" name="Kuva 4" descr="arabia_20120529_011.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55976" y="2865813"/>
            <a:ext cx="4229978" cy="1859331"/>
          </a:xfrm>
          <a:prstGeom prst="rect">
            <a:avLst/>
          </a:prstGeom>
        </p:spPr>
      </p:pic>
      <p:sp>
        <p:nvSpPr>
          <p:cNvPr id="9" name="Sisällön paikkamerkki 2"/>
          <p:cNvSpPr>
            <a:spLocks noGrp="1"/>
          </p:cNvSpPr>
          <p:nvPr>
            <p:ph idx="1"/>
          </p:nvPr>
        </p:nvSpPr>
        <p:spPr>
          <a:xfrm>
            <a:off x="1835696" y="2708920"/>
            <a:ext cx="3960440" cy="648072"/>
          </a:xfrm>
          <a:solidFill>
            <a:srgbClr val="F2F2F2"/>
          </a:solidFill>
        </p:spPr>
        <p:txBody>
          <a:bodyPr/>
          <a:lstStyle/>
          <a:p>
            <a:pPr marL="0" indent="0">
              <a:buNone/>
            </a:pPr>
            <a:r>
              <a:rPr lang="fi-FI" sz="3200" b="1" dirty="0">
                <a:solidFill>
                  <a:schemeClr val="tx2"/>
                </a:solidFill>
                <a:latin typeface="Cambria"/>
                <a:cs typeface="Cambria"/>
              </a:rPr>
              <a:t>Lisää harjoituksia …</a:t>
            </a:r>
          </a:p>
          <a:p>
            <a:endParaRPr lang="fi-FI" dirty="0"/>
          </a:p>
        </p:txBody>
      </p:sp>
    </p:spTree>
    <p:extLst>
      <p:ext uri="{BB962C8B-B14F-4D97-AF65-F5344CB8AC3E}">
        <p14:creationId xmlns:p14="http://schemas.microsoft.com/office/powerpoint/2010/main" val="3250775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1500" y="692696"/>
            <a:ext cx="7985125" cy="635794"/>
          </a:xfrm>
        </p:spPr>
        <p:txBody>
          <a:bodyPr/>
          <a:lstStyle/>
          <a:p>
            <a:r>
              <a:rPr lang="fi-FI" sz="2800" dirty="0"/>
              <a:t>Mitä vikaa on seuraavassa keksityn esimerkin viittaustekniikassa?</a:t>
            </a:r>
          </a:p>
        </p:txBody>
      </p:sp>
      <p:sp>
        <p:nvSpPr>
          <p:cNvPr id="3" name="Sisällön paikkamerkki 2"/>
          <p:cNvSpPr>
            <a:spLocks noGrp="1"/>
          </p:cNvSpPr>
          <p:nvPr>
            <p:ph idx="1"/>
          </p:nvPr>
        </p:nvSpPr>
        <p:spPr>
          <a:xfrm>
            <a:off x="571500" y="1988840"/>
            <a:ext cx="7985125" cy="3312368"/>
          </a:xfrm>
        </p:spPr>
        <p:txBody>
          <a:bodyPr/>
          <a:lstStyle/>
          <a:p>
            <a:pPr marL="0" indent="0">
              <a:buNone/>
            </a:pPr>
            <a:r>
              <a:rPr lang="fi-FI" dirty="0"/>
              <a:t>Autot ovat usein punaisia. Punaiset autot ovat aikaisemman tutkimuksen mukaan kehittyneet keltaisista. Tämä kehitys oli asteittainen ja vaivalloinen. Useissa tutkimuksissa on lisäksi havaittu, että punaisten autojen kuljettajat ovat hauskempia kuin sinisten autojen kuljettajat. Erityisesti punaisten Volvojen kuljettajat vaikuttavat aikaisemman tutkimuksen mukaan tosi hauskoilta tyypeiltä. (Smith 2001; Taylor 2004, s. 13; James 2007.)    </a:t>
            </a:r>
          </a:p>
        </p:txBody>
      </p:sp>
    </p:spTree>
    <p:extLst>
      <p:ext uri="{BB962C8B-B14F-4D97-AF65-F5344CB8AC3E}">
        <p14:creationId xmlns:p14="http://schemas.microsoft.com/office/powerpoint/2010/main" val="4203441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7315" y="908720"/>
            <a:ext cx="7985125" cy="635794"/>
          </a:xfrm>
        </p:spPr>
        <p:txBody>
          <a:bodyPr/>
          <a:lstStyle/>
          <a:p>
            <a:r>
              <a:rPr lang="fi-FI" sz="2800" dirty="0"/>
              <a:t>Miksi tämä seuraava esimerkki ei ole vahvin mahdollisin ratkaisu?</a:t>
            </a:r>
          </a:p>
        </p:txBody>
      </p:sp>
      <p:sp>
        <p:nvSpPr>
          <p:cNvPr id="3" name="Sisällön paikkamerkki 2"/>
          <p:cNvSpPr>
            <a:spLocks noGrp="1"/>
          </p:cNvSpPr>
          <p:nvPr>
            <p:ph idx="1"/>
          </p:nvPr>
        </p:nvSpPr>
        <p:spPr>
          <a:xfrm>
            <a:off x="539553" y="2276872"/>
            <a:ext cx="8424935" cy="3096344"/>
          </a:xfrm>
          <a:solidFill>
            <a:schemeClr val="bg1"/>
          </a:solidFill>
        </p:spPr>
        <p:txBody>
          <a:bodyPr/>
          <a:lstStyle/>
          <a:p>
            <a:pPr marL="0" indent="0">
              <a:buNone/>
            </a:pPr>
            <a:r>
              <a:rPr lang="en-US" dirty="0"/>
              <a:t>The learner’s different perspectives and understandings of phenomena have lately established more importance in both educational research (</a:t>
            </a:r>
            <a:r>
              <a:rPr lang="en-US" dirty="0" err="1"/>
              <a:t>Halttunen</a:t>
            </a:r>
            <a:r>
              <a:rPr lang="en-US" dirty="0"/>
              <a:t> 2003; here Lloyd 2012, 12) and in the LIS field (see e.g. </a:t>
            </a:r>
            <a:r>
              <a:rPr lang="en-US" dirty="0" err="1"/>
              <a:t>Halttunen</a:t>
            </a:r>
            <a:r>
              <a:rPr lang="en-US" dirty="0"/>
              <a:t> 2003 or </a:t>
            </a:r>
            <a:r>
              <a:rPr lang="en-US" dirty="0" err="1"/>
              <a:t>Maybee</a:t>
            </a:r>
            <a:r>
              <a:rPr lang="en-US" dirty="0"/>
              <a:t> et al. 2013). </a:t>
            </a:r>
            <a:endParaRPr lang="fi-FI" sz="2200" dirty="0"/>
          </a:p>
          <a:p>
            <a:pPr marL="0" indent="0">
              <a:buNone/>
            </a:pPr>
            <a:endParaRPr lang="fi-FI" sz="2200" dirty="0"/>
          </a:p>
        </p:txBody>
      </p:sp>
    </p:spTree>
    <p:extLst>
      <p:ext uri="{BB962C8B-B14F-4D97-AF65-F5344CB8AC3E}">
        <p14:creationId xmlns:p14="http://schemas.microsoft.com/office/powerpoint/2010/main" val="2786633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704974"/>
            <a:ext cx="8129141" cy="635794"/>
          </a:xfrm>
        </p:spPr>
        <p:txBody>
          <a:bodyPr/>
          <a:lstStyle/>
          <a:p>
            <a:r>
              <a:rPr lang="fi-FI" sz="2600" dirty="0"/>
              <a:t>Miksi seuraava (täysin) keksityn esimerkin viittaustekniikka ei ole vahvin mahdollisin ratkaisu?</a:t>
            </a:r>
          </a:p>
        </p:txBody>
      </p:sp>
      <p:sp>
        <p:nvSpPr>
          <p:cNvPr id="3" name="Sisällön paikkamerkki 2"/>
          <p:cNvSpPr>
            <a:spLocks noGrp="1"/>
          </p:cNvSpPr>
          <p:nvPr>
            <p:ph idx="1"/>
          </p:nvPr>
        </p:nvSpPr>
        <p:spPr>
          <a:xfrm>
            <a:off x="683568" y="1916832"/>
            <a:ext cx="7985125" cy="3528392"/>
          </a:xfrm>
        </p:spPr>
        <p:txBody>
          <a:bodyPr/>
          <a:lstStyle/>
          <a:p>
            <a:pPr marL="0" indent="0">
              <a:buNone/>
            </a:pPr>
            <a:r>
              <a:rPr lang="fi-FI" dirty="0" err="1"/>
              <a:t>Teleoaffektiivisen</a:t>
            </a:r>
            <a:r>
              <a:rPr lang="fi-FI" dirty="0"/>
              <a:t> struktuurin käsitteelle on keskeistä kaksijakoinen käsitys ajasta [1]. </a:t>
            </a:r>
            <a:r>
              <a:rPr lang="fi-FI" dirty="0" err="1"/>
              <a:t>Schatzkin</a:t>
            </a:r>
            <a:r>
              <a:rPr lang="fi-FI" dirty="0"/>
              <a:t> [2] teoriassa ajan yksi tasoista on objektiivinen tai “tuttu” aika. Toinen ajan tasoista on kompleksisempi aktiviteettiaika, jossa on läsnä liike motivaatiosta toimintaan, eli nykyhetkestä tulevaisuuskäsityksiin, ja joka näin ollen toimii nykyhetken </a:t>
            </a:r>
            <a:r>
              <a:rPr lang="fi-FI" dirty="0" err="1"/>
              <a:t>merkityksellistämisen</a:t>
            </a:r>
            <a:r>
              <a:rPr lang="fi-FI" dirty="0"/>
              <a:t> tukena. [2]        </a:t>
            </a:r>
          </a:p>
          <a:p>
            <a:pPr marL="0" indent="0">
              <a:buNone/>
            </a:pPr>
            <a:r>
              <a:rPr lang="fi-FI" dirty="0"/>
              <a:t>  </a:t>
            </a:r>
          </a:p>
          <a:p>
            <a:pPr marL="0" indent="0">
              <a:buNone/>
            </a:pPr>
            <a:endParaRPr lang="fi-FI" dirty="0"/>
          </a:p>
          <a:p>
            <a:pPr marL="0" indent="0">
              <a:buNone/>
            </a:pPr>
            <a:r>
              <a:rPr lang="fi-FI" dirty="0"/>
              <a:t>  </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519191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620688"/>
            <a:ext cx="7985125" cy="635794"/>
          </a:xfrm>
        </p:spPr>
        <p:txBody>
          <a:bodyPr/>
          <a:lstStyle/>
          <a:p>
            <a:r>
              <a:rPr lang="fi-FI" sz="2400" dirty="0"/>
              <a:t>Tehtävä koskien Harvardin järjestelmän tekstiviitteitä</a:t>
            </a:r>
          </a:p>
        </p:txBody>
      </p:sp>
      <p:sp>
        <p:nvSpPr>
          <p:cNvPr id="3" name="Sisällön paikkamerkki 2"/>
          <p:cNvSpPr>
            <a:spLocks noGrp="1"/>
          </p:cNvSpPr>
          <p:nvPr>
            <p:ph idx="1"/>
          </p:nvPr>
        </p:nvSpPr>
        <p:spPr>
          <a:xfrm>
            <a:off x="619323" y="1211833"/>
            <a:ext cx="7985125" cy="4521423"/>
          </a:xfrm>
        </p:spPr>
        <p:txBody>
          <a:bodyPr/>
          <a:lstStyle/>
          <a:p>
            <a:pPr marL="0" indent="0">
              <a:buNone/>
            </a:pPr>
            <a:r>
              <a:rPr lang="fi-FI" sz="2000" dirty="0"/>
              <a:t>Kirjoita Harvardin järjestelmää hyödyntävä teksti. Tekstin rakenteen tulee noudattaa seuraavaa kaavaa:</a:t>
            </a:r>
          </a:p>
          <a:p>
            <a:pPr lvl="0"/>
            <a:r>
              <a:rPr lang="fi-FI" sz="2000" dirty="0"/>
              <a:t>Yksi siteerattu virke, jossa viitataan Collinsin teokseen.</a:t>
            </a:r>
          </a:p>
          <a:p>
            <a:pPr lvl="0"/>
            <a:r>
              <a:rPr lang="fi-FI" sz="2000" dirty="0"/>
              <a:t>Kaksi referoitua virkettä, jossa viitataan </a:t>
            </a:r>
            <a:r>
              <a:rPr lang="fi-FI" sz="2000" dirty="0" err="1"/>
              <a:t>Höhnen</a:t>
            </a:r>
            <a:r>
              <a:rPr lang="fi-FI" sz="2000" dirty="0"/>
              <a:t> teokseen.</a:t>
            </a:r>
          </a:p>
          <a:p>
            <a:pPr marL="0" lvl="0" indent="0">
              <a:buNone/>
            </a:pPr>
            <a:endParaRPr lang="fi-FI" sz="2000" dirty="0"/>
          </a:p>
          <a:p>
            <a:pPr marL="0" lvl="0" indent="0">
              <a:buNone/>
            </a:pPr>
            <a:r>
              <a:rPr lang="fi-FI" sz="2000" dirty="0"/>
              <a:t>Tekstin varsinaisella sisällöllä ei ole väliä. </a:t>
            </a:r>
          </a:p>
          <a:p>
            <a:pPr marL="0" lvl="0" indent="0">
              <a:buNone/>
            </a:pPr>
            <a:endParaRPr lang="fi-FI" sz="2000" b="1" dirty="0"/>
          </a:p>
          <a:p>
            <a:pPr marL="0" lvl="0" indent="0">
              <a:buNone/>
            </a:pPr>
            <a:r>
              <a:rPr lang="fi-FI" sz="2000" b="1" dirty="0"/>
              <a:t>Lähdeluettelo</a:t>
            </a:r>
          </a:p>
          <a:p>
            <a:pPr marL="0" indent="0">
              <a:buNone/>
            </a:pPr>
            <a:r>
              <a:rPr lang="en-US" sz="2000" dirty="0"/>
              <a:t>Collins, J. 2004. E-Textiles: Electronic and Extraordinary. </a:t>
            </a:r>
            <a:r>
              <a:rPr lang="en-US" sz="2000" dirty="0" err="1"/>
              <a:t>Fiberarts</a:t>
            </a:r>
            <a:r>
              <a:rPr lang="en-US" sz="2000" dirty="0"/>
              <a:t>. Vol. 36:5. s. 44-71. ISSN 0164-324X.</a:t>
            </a:r>
          </a:p>
          <a:p>
            <a:pPr marL="0" indent="0">
              <a:buNone/>
            </a:pPr>
            <a:r>
              <a:rPr lang="fi-FI" sz="2000" dirty="0" err="1"/>
              <a:t>Höhne</a:t>
            </a:r>
            <a:r>
              <a:rPr lang="fi-FI" sz="2000" dirty="0"/>
              <a:t>, G. 2010. DDR-design - itäsaksalaisen suunnittelun helmiä. Helsinki: Minerva. ISBN </a:t>
            </a:r>
            <a:r>
              <a:rPr lang="en-US" sz="2000" dirty="0"/>
              <a:t>978-952-492-327-9.</a:t>
            </a:r>
            <a:endParaRPr lang="fi-FI" sz="2000" dirty="0"/>
          </a:p>
          <a:p>
            <a:pPr marL="0" indent="0">
              <a:buNone/>
            </a:pPr>
            <a:endParaRPr lang="en-US" sz="2000" dirty="0"/>
          </a:p>
          <a:p>
            <a:pPr marL="0" indent="0">
              <a:buNone/>
            </a:pPr>
            <a:endParaRPr lang="fi-FI" sz="2000" dirty="0"/>
          </a:p>
          <a:p>
            <a:pPr marL="0" lvl="0" indent="0">
              <a:buNone/>
            </a:pPr>
            <a:endParaRPr lang="fi-FI" sz="2000" dirty="0"/>
          </a:p>
          <a:p>
            <a:pPr marL="0" lvl="0" indent="0">
              <a:buNone/>
            </a:pPr>
            <a:endParaRPr lang="fi-FI" sz="2000" dirty="0"/>
          </a:p>
        </p:txBody>
      </p:sp>
    </p:spTree>
    <p:extLst>
      <p:ext uri="{BB962C8B-B14F-4D97-AF65-F5344CB8AC3E}">
        <p14:creationId xmlns:p14="http://schemas.microsoft.com/office/powerpoint/2010/main" val="2399785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9323" y="332656"/>
            <a:ext cx="7985125" cy="635794"/>
          </a:xfrm>
        </p:spPr>
        <p:txBody>
          <a:bodyPr/>
          <a:lstStyle/>
          <a:p>
            <a:r>
              <a:rPr lang="fi-FI" sz="2400" dirty="0"/>
              <a:t>Laajempi tehtävä koskien Harvardin järjestelmän tekstiviitteitä</a:t>
            </a:r>
          </a:p>
        </p:txBody>
      </p:sp>
      <p:sp>
        <p:nvSpPr>
          <p:cNvPr id="3" name="Sisällön paikkamerkki 2"/>
          <p:cNvSpPr>
            <a:spLocks noGrp="1"/>
          </p:cNvSpPr>
          <p:nvPr>
            <p:ph idx="1"/>
          </p:nvPr>
        </p:nvSpPr>
        <p:spPr>
          <a:xfrm>
            <a:off x="395537" y="1340768"/>
            <a:ext cx="8208912" cy="5256584"/>
          </a:xfrm>
          <a:solidFill>
            <a:schemeClr val="bg1"/>
          </a:solidFill>
        </p:spPr>
        <p:txBody>
          <a:bodyPr/>
          <a:lstStyle/>
          <a:p>
            <a:pPr marL="0" indent="0">
              <a:buNone/>
            </a:pPr>
            <a:r>
              <a:rPr lang="fi-FI" sz="2000" dirty="0"/>
              <a:t>Kirjoita Harvardin järjestelmää hyödyntävä teksti. Tekstin rakenteen tulee noudattaa seuraavaa kaavaa:</a:t>
            </a:r>
          </a:p>
          <a:p>
            <a:pPr lvl="0"/>
            <a:r>
              <a:rPr lang="fi-FI" sz="2000" dirty="0"/>
              <a:t>Yksi oma lause.</a:t>
            </a:r>
          </a:p>
          <a:p>
            <a:pPr lvl="0"/>
            <a:r>
              <a:rPr lang="fi-FI" sz="2000" dirty="0"/>
              <a:t>Yksi referoitu lause, jossa viitataan </a:t>
            </a:r>
            <a:r>
              <a:rPr lang="fi-FI" sz="2000" dirty="0" err="1"/>
              <a:t>Collinssin</a:t>
            </a:r>
            <a:r>
              <a:rPr lang="fi-FI" sz="2000" dirty="0"/>
              <a:t> teokseen.</a:t>
            </a:r>
          </a:p>
          <a:p>
            <a:pPr lvl="0"/>
            <a:r>
              <a:rPr lang="fi-FI" sz="2000" dirty="0"/>
              <a:t>Yksi oma lause.</a:t>
            </a:r>
          </a:p>
          <a:p>
            <a:pPr lvl="0"/>
            <a:r>
              <a:rPr lang="fi-FI" sz="2000" dirty="0"/>
              <a:t>Yksi siteerattu lause, jossa viitataan Jaakkolan teokseen.</a:t>
            </a:r>
          </a:p>
          <a:p>
            <a:pPr lvl="0"/>
            <a:r>
              <a:rPr lang="fi-FI" sz="2000" dirty="0"/>
              <a:t>Kaksi referoitua lausetta, joissa viitataan </a:t>
            </a:r>
            <a:r>
              <a:rPr lang="fi-FI" sz="2000" dirty="0" err="1"/>
              <a:t>Collinssiin</a:t>
            </a:r>
            <a:r>
              <a:rPr lang="fi-FI" sz="2000" dirty="0"/>
              <a:t> teokseen.</a:t>
            </a:r>
          </a:p>
          <a:p>
            <a:pPr marL="0" lvl="0" indent="0">
              <a:buNone/>
            </a:pPr>
            <a:endParaRPr lang="fi-FI" sz="2000" dirty="0"/>
          </a:p>
          <a:p>
            <a:pPr marL="0" lvl="0" indent="0">
              <a:buNone/>
            </a:pPr>
            <a:r>
              <a:rPr lang="fi-FI" sz="2000" dirty="0"/>
              <a:t>Tekstin varsinaisella sisällöllä ei ole väliä. </a:t>
            </a:r>
          </a:p>
          <a:p>
            <a:pPr marL="0" lvl="0" indent="0">
              <a:buNone/>
            </a:pPr>
            <a:r>
              <a:rPr lang="fi-FI" sz="2000" b="1" dirty="0"/>
              <a:t>Lähdeluettelo</a:t>
            </a:r>
          </a:p>
          <a:p>
            <a:pPr marL="0" indent="0">
              <a:buNone/>
            </a:pPr>
            <a:r>
              <a:rPr lang="en-US" sz="2000" dirty="0"/>
              <a:t>Collins, J. 2004. E-Textiles: Electronic and Extraordinary. </a:t>
            </a:r>
            <a:r>
              <a:rPr lang="en-US" sz="2000" dirty="0" err="1"/>
              <a:t>Fiberarts</a:t>
            </a:r>
            <a:r>
              <a:rPr lang="en-US" sz="2000" dirty="0"/>
              <a:t>. Vol. 36:5. s. 44-71. ISSN 0164-324X.</a:t>
            </a:r>
          </a:p>
          <a:p>
            <a:pPr marL="0" indent="0">
              <a:buNone/>
            </a:pPr>
            <a:r>
              <a:rPr lang="fi-FI" sz="2000" dirty="0"/>
              <a:t>Jaakkola, G. 2010. DDR-design - itäsaksalaisen suunnittelun helmiä. Helsinki: Minerva. ISBN </a:t>
            </a:r>
            <a:r>
              <a:rPr lang="en-US" sz="2000" dirty="0"/>
              <a:t>978-952-492-327-9.</a:t>
            </a:r>
            <a:endParaRPr lang="fi-FI" sz="2000" dirty="0"/>
          </a:p>
          <a:p>
            <a:pPr marL="0" lvl="0" indent="0">
              <a:buNone/>
            </a:pPr>
            <a:endParaRPr lang="fi-FI" sz="2000" dirty="0"/>
          </a:p>
        </p:txBody>
      </p:sp>
    </p:spTree>
    <p:extLst>
      <p:ext uri="{BB962C8B-B14F-4D97-AF65-F5344CB8AC3E}">
        <p14:creationId xmlns:p14="http://schemas.microsoft.com/office/powerpoint/2010/main" val="3379547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1500" y="488950"/>
            <a:ext cx="7985125" cy="563786"/>
          </a:xfrm>
        </p:spPr>
        <p:txBody>
          <a:bodyPr/>
          <a:lstStyle/>
          <a:p>
            <a:r>
              <a:rPr lang="fi-FI" sz="2800" dirty="0"/>
              <a:t>Kirjoittamisen ulottuvuuksista</a:t>
            </a:r>
          </a:p>
        </p:txBody>
      </p:sp>
      <p:sp>
        <p:nvSpPr>
          <p:cNvPr id="3" name="Sisällön paikkamerkki 2"/>
          <p:cNvSpPr>
            <a:spLocks noGrp="1"/>
          </p:cNvSpPr>
          <p:nvPr>
            <p:ph idx="1"/>
          </p:nvPr>
        </p:nvSpPr>
        <p:spPr>
          <a:xfrm>
            <a:off x="571500" y="1196752"/>
            <a:ext cx="7985125" cy="4521423"/>
          </a:xfrm>
        </p:spPr>
        <p:txBody>
          <a:bodyPr/>
          <a:lstStyle/>
          <a:p>
            <a:r>
              <a:rPr lang="fi-FI" sz="2000" dirty="0"/>
              <a:t>Sormunen ym. (2012) ovat tutkineet tapoja, joilla yläasteikäiset yhdistelivät esseissään informaatiota eri lähteistä. </a:t>
            </a:r>
          </a:p>
          <a:p>
            <a:r>
              <a:rPr lang="fi-FI" sz="2000" dirty="0"/>
              <a:t>He saivat selville seuraavaa</a:t>
            </a:r>
          </a:p>
          <a:p>
            <a:endParaRPr lang="fi-FI" sz="2000" dirty="0"/>
          </a:p>
        </p:txBody>
      </p:sp>
      <p:graphicFrame>
        <p:nvGraphicFramePr>
          <p:cNvPr id="4" name="Taulukko 3"/>
          <p:cNvGraphicFramePr>
            <a:graphicFrameLocks noGrp="1"/>
          </p:cNvGraphicFramePr>
          <p:nvPr>
            <p:extLst>
              <p:ext uri="{D42A27DB-BD31-4B8C-83A1-F6EECF244321}">
                <p14:modId xmlns:p14="http://schemas.microsoft.com/office/powerpoint/2010/main" val="3320972276"/>
              </p:ext>
            </p:extLst>
          </p:nvPr>
        </p:nvGraphicFramePr>
        <p:xfrm>
          <a:off x="899592" y="2420887"/>
          <a:ext cx="6924224" cy="3252974"/>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009322">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25023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669730">
                <a:tc>
                  <a:txBody>
                    <a:bodyPr/>
                    <a:lstStyle/>
                    <a:p>
                      <a:r>
                        <a:rPr lang="fi-FI" sz="1800" dirty="0"/>
                        <a:t>Lähteet</a:t>
                      </a:r>
                      <a:r>
                        <a:rPr lang="fi-FI" sz="1800" baseline="0" dirty="0"/>
                        <a:t> ja teksti</a:t>
                      </a:r>
                    </a:p>
                    <a:p>
                      <a:r>
                        <a:rPr lang="fi-FI" sz="1800" baseline="0" dirty="0"/>
                        <a:t>”</a:t>
                      </a:r>
                      <a:r>
                        <a:rPr lang="fi-FI" sz="1800" baseline="0" dirty="0" err="1"/>
                        <a:t>paraphrasing</a:t>
                      </a:r>
                      <a:r>
                        <a:rPr lang="fi-FI" sz="1800" baseline="0" dirty="0"/>
                        <a:t>”</a:t>
                      </a:r>
                      <a:endParaRPr lang="fi-FI" sz="1800" dirty="0"/>
                    </a:p>
                  </a:txBody>
                  <a:tcPr/>
                </a:tc>
                <a:tc>
                  <a:txBody>
                    <a:bodyPr/>
                    <a:lstStyle/>
                    <a:p>
                      <a:r>
                        <a:rPr lang="fi-FI" sz="1800" dirty="0"/>
                        <a:t>%</a:t>
                      </a:r>
                    </a:p>
                    <a:p>
                      <a:r>
                        <a:rPr lang="fi-FI" sz="1800" dirty="0"/>
                        <a:t>(n=945)</a:t>
                      </a:r>
                    </a:p>
                  </a:txBody>
                  <a:tcPr/>
                </a:tc>
                <a:tc>
                  <a:txBody>
                    <a:bodyPr/>
                    <a:lstStyle/>
                    <a:p>
                      <a:endParaRPr lang="fi-FI" sz="1800" dirty="0"/>
                    </a:p>
                  </a:txBody>
                  <a:tcPr>
                    <a:noFill/>
                  </a:tcPr>
                </a:tc>
                <a:tc>
                  <a:txBody>
                    <a:bodyPr/>
                    <a:lstStyle/>
                    <a:p>
                      <a:r>
                        <a:rPr lang="fi-FI" sz="1800" dirty="0"/>
                        <a:t>Lähteet ja teksti</a:t>
                      </a:r>
                    </a:p>
                    <a:p>
                      <a:r>
                        <a:rPr lang="fi-FI" sz="1800" dirty="0"/>
                        <a:t>”</a:t>
                      </a:r>
                      <a:r>
                        <a:rPr lang="fi-FI" sz="1800" dirty="0" err="1"/>
                        <a:t>synthesis</a:t>
                      </a:r>
                      <a:r>
                        <a:rPr lang="fi-FI" sz="1800" dirty="0"/>
                        <a:t>”</a:t>
                      </a:r>
                    </a:p>
                  </a:txBody>
                  <a:tcPr/>
                </a:tc>
                <a:tc>
                  <a:txBody>
                    <a:bodyPr/>
                    <a:lstStyle/>
                    <a:p>
                      <a:r>
                        <a:rPr lang="fi-FI" sz="1800" dirty="0"/>
                        <a:t>%</a:t>
                      </a:r>
                    </a:p>
                    <a:p>
                      <a:r>
                        <a:rPr lang="fi-FI" sz="1800" dirty="0"/>
                        <a:t>(n=945)</a:t>
                      </a:r>
                    </a:p>
                  </a:txBody>
                  <a:tcPr/>
                </a:tc>
                <a:extLst>
                  <a:ext uri="{0D108BD9-81ED-4DB2-BD59-A6C34878D82A}">
                    <a16:rowId xmlns:a16="http://schemas.microsoft.com/office/drawing/2014/main" val="10000"/>
                  </a:ext>
                </a:extLst>
              </a:tr>
              <a:tr h="669730">
                <a:tc>
                  <a:txBody>
                    <a:bodyPr/>
                    <a:lstStyle/>
                    <a:p>
                      <a:r>
                        <a:rPr lang="fi-FI" sz="1800" dirty="0" err="1"/>
                        <a:t>Copy-paste</a:t>
                      </a:r>
                      <a:endParaRPr lang="fi-FI" sz="1800" dirty="0"/>
                    </a:p>
                  </a:txBody>
                  <a:tcPr/>
                </a:tc>
                <a:tc>
                  <a:txBody>
                    <a:bodyPr/>
                    <a:lstStyle/>
                    <a:p>
                      <a:r>
                        <a:rPr lang="fi-FI" sz="1800" dirty="0"/>
                        <a:t>9%</a:t>
                      </a:r>
                    </a:p>
                  </a:txBody>
                  <a:tcPr/>
                </a:tc>
                <a:tc>
                  <a:txBody>
                    <a:bodyPr/>
                    <a:lstStyle/>
                    <a:p>
                      <a:endParaRPr lang="fi-FI" sz="1800"/>
                    </a:p>
                  </a:txBody>
                  <a:tcPr>
                    <a:noFill/>
                  </a:tcPr>
                </a:tc>
                <a:tc>
                  <a:txBody>
                    <a:bodyPr/>
                    <a:lstStyle/>
                    <a:p>
                      <a:r>
                        <a:rPr lang="fi-FI" sz="1800" dirty="0"/>
                        <a:t>Lauseesta lauseeksi</a:t>
                      </a:r>
                    </a:p>
                  </a:txBody>
                  <a:tcPr/>
                </a:tc>
                <a:tc>
                  <a:txBody>
                    <a:bodyPr/>
                    <a:lstStyle/>
                    <a:p>
                      <a:r>
                        <a:rPr lang="fi-FI" sz="1800" dirty="0"/>
                        <a:t>60%</a:t>
                      </a:r>
                    </a:p>
                  </a:txBody>
                  <a:tcPr/>
                </a:tc>
                <a:extLst>
                  <a:ext uri="{0D108BD9-81ED-4DB2-BD59-A6C34878D82A}">
                    <a16:rowId xmlns:a16="http://schemas.microsoft.com/office/drawing/2014/main" val="10001"/>
                  </a:ext>
                </a:extLst>
              </a:tr>
              <a:tr h="956757">
                <a:tc>
                  <a:txBody>
                    <a:bodyPr/>
                    <a:lstStyle/>
                    <a:p>
                      <a:r>
                        <a:rPr lang="fi-FI" sz="1800" dirty="0"/>
                        <a:t>Lähes </a:t>
                      </a:r>
                      <a:r>
                        <a:rPr lang="fi-FI" sz="1800" dirty="0" err="1"/>
                        <a:t>copy-paste</a:t>
                      </a:r>
                      <a:endParaRPr lang="fi-FI" sz="1800" dirty="0"/>
                    </a:p>
                  </a:txBody>
                  <a:tcPr/>
                </a:tc>
                <a:tc>
                  <a:txBody>
                    <a:bodyPr/>
                    <a:lstStyle/>
                    <a:p>
                      <a:r>
                        <a:rPr lang="fi-FI" sz="1800" dirty="0"/>
                        <a:t>37%</a:t>
                      </a:r>
                    </a:p>
                  </a:txBody>
                  <a:tcPr/>
                </a:tc>
                <a:tc>
                  <a:txBody>
                    <a:bodyPr/>
                    <a:lstStyle/>
                    <a:p>
                      <a:endParaRPr lang="fi-FI" sz="1800"/>
                    </a:p>
                  </a:txBody>
                  <a:tcPr>
                    <a:noFill/>
                  </a:tcPr>
                </a:tc>
                <a:tc>
                  <a:txBody>
                    <a:bodyPr/>
                    <a:lstStyle/>
                    <a:p>
                      <a:r>
                        <a:rPr lang="fi-FI" sz="1800" dirty="0"/>
                        <a:t>Yksittäisen lähteen tiivistäminen</a:t>
                      </a:r>
                    </a:p>
                  </a:txBody>
                  <a:tcPr/>
                </a:tc>
                <a:tc>
                  <a:txBody>
                    <a:bodyPr/>
                    <a:lstStyle/>
                    <a:p>
                      <a:r>
                        <a:rPr lang="fi-FI" sz="1800" dirty="0"/>
                        <a:t>35%</a:t>
                      </a:r>
                    </a:p>
                  </a:txBody>
                  <a:tcPr/>
                </a:tc>
                <a:extLst>
                  <a:ext uri="{0D108BD9-81ED-4DB2-BD59-A6C34878D82A}">
                    <a16:rowId xmlns:a16="http://schemas.microsoft.com/office/drawing/2014/main" val="10002"/>
                  </a:ext>
                </a:extLst>
              </a:tr>
              <a:tr h="956757">
                <a:tc>
                  <a:txBody>
                    <a:bodyPr/>
                    <a:lstStyle/>
                    <a:p>
                      <a:r>
                        <a:rPr lang="fi-FI" sz="1800" dirty="0"/>
                        <a:t>Omin</a:t>
                      </a:r>
                      <a:r>
                        <a:rPr lang="fi-FI" sz="1800" baseline="0" dirty="0"/>
                        <a:t> sanoin</a:t>
                      </a:r>
                      <a:endParaRPr lang="fi-FI" sz="1800" dirty="0"/>
                    </a:p>
                  </a:txBody>
                  <a:tcPr/>
                </a:tc>
                <a:tc>
                  <a:txBody>
                    <a:bodyPr/>
                    <a:lstStyle/>
                    <a:p>
                      <a:r>
                        <a:rPr lang="fi-FI" sz="1800" dirty="0"/>
                        <a:t>54%</a:t>
                      </a:r>
                    </a:p>
                  </a:txBody>
                  <a:tcPr/>
                </a:tc>
                <a:tc>
                  <a:txBody>
                    <a:bodyPr/>
                    <a:lstStyle/>
                    <a:p>
                      <a:endParaRPr lang="fi-FI" sz="1800" dirty="0"/>
                    </a:p>
                  </a:txBody>
                  <a:tcPr>
                    <a:noFill/>
                  </a:tcPr>
                </a:tc>
                <a:tc>
                  <a:txBody>
                    <a:bodyPr/>
                    <a:lstStyle/>
                    <a:p>
                      <a:r>
                        <a:rPr lang="fi-FI" sz="1800" dirty="0"/>
                        <a:t>Useiden lähteiden</a:t>
                      </a:r>
                      <a:r>
                        <a:rPr lang="fi-FI" sz="1800" baseline="0" dirty="0"/>
                        <a:t> tiivistäminen</a:t>
                      </a:r>
                      <a:endParaRPr lang="fi-FI" sz="1800" dirty="0"/>
                    </a:p>
                  </a:txBody>
                  <a:tcPr/>
                </a:tc>
                <a:tc>
                  <a:txBody>
                    <a:bodyPr/>
                    <a:lstStyle/>
                    <a:p>
                      <a:r>
                        <a:rPr lang="fi-FI" sz="1800" dirty="0"/>
                        <a:t>7%</a:t>
                      </a:r>
                    </a:p>
                  </a:txBody>
                  <a:tcPr/>
                </a:tc>
                <a:extLst>
                  <a:ext uri="{0D108BD9-81ED-4DB2-BD59-A6C34878D82A}">
                    <a16:rowId xmlns:a16="http://schemas.microsoft.com/office/drawing/2014/main" val="10003"/>
                  </a:ext>
                </a:extLst>
              </a:tr>
            </a:tbl>
          </a:graphicData>
        </a:graphic>
      </p:graphicFrame>
      <p:sp>
        <p:nvSpPr>
          <p:cNvPr id="5" name="Tekstiruutu 4"/>
          <p:cNvSpPr txBox="1"/>
          <p:nvPr/>
        </p:nvSpPr>
        <p:spPr>
          <a:xfrm>
            <a:off x="4348270" y="5805264"/>
            <a:ext cx="3238236" cy="369332"/>
          </a:xfrm>
          <a:prstGeom prst="rect">
            <a:avLst/>
          </a:prstGeom>
          <a:solidFill>
            <a:srgbClr val="FFFFFF"/>
          </a:solidFill>
        </p:spPr>
        <p:txBody>
          <a:bodyPr wrap="none" rtlCol="0">
            <a:spAutoFit/>
          </a:bodyPr>
          <a:lstStyle/>
          <a:p>
            <a:r>
              <a:rPr lang="fi-FI" dirty="0"/>
              <a:t>Sormunen ym. (2012, s. 322.)</a:t>
            </a:r>
          </a:p>
        </p:txBody>
      </p:sp>
    </p:spTree>
    <p:extLst>
      <p:ext uri="{BB962C8B-B14F-4D97-AF65-F5344CB8AC3E}">
        <p14:creationId xmlns:p14="http://schemas.microsoft.com/office/powerpoint/2010/main" val="1092225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arabia_20120529_15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548680"/>
            <a:ext cx="4302598" cy="2867698"/>
          </a:xfrm>
          <a:prstGeom prst="rect">
            <a:avLst/>
          </a:prstGeom>
        </p:spPr>
      </p:pic>
      <p:pic>
        <p:nvPicPr>
          <p:cNvPr id="4" name="Kuva 3" descr="LR Konehuone 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676" y="3284984"/>
            <a:ext cx="4324324" cy="2704408"/>
          </a:xfrm>
          <a:prstGeom prst="rect">
            <a:avLst/>
          </a:prstGeom>
        </p:spPr>
      </p:pic>
      <p:pic>
        <p:nvPicPr>
          <p:cNvPr id="6" name="Kuva 5" descr="2010-07-27 Lainaussali 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2488" y="3698200"/>
            <a:ext cx="4355976" cy="2899152"/>
          </a:xfrm>
          <a:prstGeom prst="rect">
            <a:avLst/>
          </a:prstGeom>
        </p:spPr>
      </p:pic>
      <p:pic>
        <p:nvPicPr>
          <p:cNvPr id="7" name="Kuva 6" descr="GH Neuvotteluparveke 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544" y="978896"/>
            <a:ext cx="3851920" cy="2522112"/>
          </a:xfrm>
          <a:prstGeom prst="rect">
            <a:avLst/>
          </a:prstGeom>
        </p:spPr>
      </p:pic>
      <p:pic>
        <p:nvPicPr>
          <p:cNvPr id="5" name="Kuva 4" descr="arabia_20120529_011.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55976" y="2865813"/>
            <a:ext cx="4229978" cy="1859331"/>
          </a:xfrm>
          <a:prstGeom prst="rect">
            <a:avLst/>
          </a:prstGeom>
        </p:spPr>
      </p:pic>
      <p:sp>
        <p:nvSpPr>
          <p:cNvPr id="9" name="Sisällön paikkamerkki 2"/>
          <p:cNvSpPr>
            <a:spLocks noGrp="1"/>
          </p:cNvSpPr>
          <p:nvPr>
            <p:ph idx="1"/>
          </p:nvPr>
        </p:nvSpPr>
        <p:spPr>
          <a:xfrm>
            <a:off x="1763688" y="2852936"/>
            <a:ext cx="5328592" cy="1080120"/>
          </a:xfrm>
          <a:solidFill>
            <a:srgbClr val="F2F2F2"/>
          </a:solidFill>
        </p:spPr>
        <p:txBody>
          <a:bodyPr/>
          <a:lstStyle/>
          <a:p>
            <a:pPr marL="0" indent="0">
              <a:buNone/>
            </a:pPr>
            <a:r>
              <a:rPr lang="fi-FI" sz="3600" b="1" dirty="0">
                <a:solidFill>
                  <a:schemeClr val="tx2"/>
                </a:solidFill>
                <a:latin typeface="Cambria"/>
                <a:cs typeface="Cambria"/>
              </a:rPr>
              <a:t>Lähdeviite-esimerkkejä</a:t>
            </a:r>
          </a:p>
          <a:p>
            <a:pPr marL="0" indent="0">
              <a:buNone/>
            </a:pPr>
            <a:r>
              <a:rPr lang="fi-FI" dirty="0">
                <a:solidFill>
                  <a:srgbClr val="000000"/>
                </a:solidFill>
                <a:latin typeface="Cambria"/>
                <a:cs typeface="Cambria"/>
              </a:rPr>
              <a:t>(Yhdistettynä tiedonhaun kertaamiseen)</a:t>
            </a:r>
          </a:p>
          <a:p>
            <a:endParaRPr lang="fi-FI" dirty="0"/>
          </a:p>
        </p:txBody>
      </p:sp>
    </p:spTree>
    <p:extLst>
      <p:ext uri="{BB962C8B-B14F-4D97-AF65-F5344CB8AC3E}">
        <p14:creationId xmlns:p14="http://schemas.microsoft.com/office/powerpoint/2010/main" val="2924722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909340"/>
            <a:ext cx="7985125" cy="1079500"/>
          </a:xfrm>
        </p:spPr>
        <p:txBody>
          <a:bodyPr/>
          <a:lstStyle/>
          <a:p>
            <a:r>
              <a:rPr lang="fi-FI" sz="2800" dirty="0"/>
              <a:t>Lähdeluettelosta eli kirjallisuusviitteistä</a:t>
            </a:r>
          </a:p>
        </p:txBody>
      </p:sp>
      <p:sp>
        <p:nvSpPr>
          <p:cNvPr id="3" name="Sisällön paikkamerkki 2"/>
          <p:cNvSpPr>
            <a:spLocks noGrp="1"/>
          </p:cNvSpPr>
          <p:nvPr>
            <p:ph idx="1"/>
          </p:nvPr>
        </p:nvSpPr>
        <p:spPr>
          <a:xfrm>
            <a:off x="475307" y="1772816"/>
            <a:ext cx="7985125" cy="4135437"/>
          </a:xfrm>
        </p:spPr>
        <p:txBody>
          <a:bodyPr/>
          <a:lstStyle/>
          <a:p>
            <a:r>
              <a:rPr lang="fi-FI" sz="2000" dirty="0"/>
              <a:t>Kaikki tekstiviitteissä esiintyneet tutkimukset ja lähteet on esitettävä viittausjärjestelmästä riippumatta kirjallisuusviitteinä lähdeluettelossa (tietyissä järjestelmissä täydelliset viitteet esitetään alaviitteinä). Lähdeluettelo siis antaa yleiskäsityksen siitä, mille lähdemateriaalille tutkimus rakentuu.</a:t>
            </a:r>
          </a:p>
          <a:p>
            <a:r>
              <a:rPr lang="fi-FI" sz="2000" dirty="0"/>
              <a:t>Erityyppiset lähteet (kirjat, artikkelit, opinnäytteet, yms.) kirjataan lähdeluetteloon viittausjärjestelmälähtöisesti eri tavoin.</a:t>
            </a:r>
          </a:p>
        </p:txBody>
      </p:sp>
    </p:spTree>
    <p:extLst>
      <p:ext uri="{BB962C8B-B14F-4D97-AF65-F5344CB8AC3E}">
        <p14:creationId xmlns:p14="http://schemas.microsoft.com/office/powerpoint/2010/main" val="41622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9323" y="476672"/>
            <a:ext cx="7985125" cy="923826"/>
          </a:xfrm>
        </p:spPr>
        <p:txBody>
          <a:bodyPr/>
          <a:lstStyle/>
          <a:p>
            <a:r>
              <a:rPr lang="fi-FI" sz="2400" dirty="0"/>
              <a:t>Viittauksen monet kasvot </a:t>
            </a:r>
            <a:br>
              <a:rPr lang="fi-FI" sz="2400" dirty="0"/>
            </a:br>
            <a:r>
              <a:rPr lang="fi-FI" sz="2400" dirty="0"/>
              <a:t>- yksinkertaisuus on näennäistä</a:t>
            </a:r>
          </a:p>
        </p:txBody>
      </p:sp>
      <p:sp>
        <p:nvSpPr>
          <p:cNvPr id="3" name="Sisällön paikkamerkki 2"/>
          <p:cNvSpPr>
            <a:spLocks noGrp="1"/>
          </p:cNvSpPr>
          <p:nvPr>
            <p:ph idx="1"/>
          </p:nvPr>
        </p:nvSpPr>
        <p:spPr>
          <a:xfrm>
            <a:off x="611560" y="1412776"/>
            <a:ext cx="7848872" cy="4320480"/>
          </a:xfrm>
        </p:spPr>
        <p:txBody>
          <a:bodyPr/>
          <a:lstStyle/>
          <a:p>
            <a:r>
              <a:rPr lang="fi-FI" sz="2000" dirty="0"/>
              <a:t>Tieteen etiikkaan ja hyvään tutkimuskäytäntöön liittyvät kasvot. Plagiointiin on mahdollista syyllistyä myös osaamattomuuttaan. Toisten kirjoittajien intellektuaalisen pääoman kunnioittaminen on ehdotonta. Sinun tulee myös johdattaa lukija tämän pääoman luokse.</a:t>
            </a:r>
          </a:p>
          <a:p>
            <a:r>
              <a:rPr lang="fi-FI" sz="2000" dirty="0"/>
              <a:t>Käytännölliset kasvot. Minkälaista olisi lukea lehteä, jonka jokaisessa artikkelissa on käytetty erilaista viittausjärjestelmää?</a:t>
            </a:r>
          </a:p>
          <a:p>
            <a:r>
              <a:rPr lang="fi-FI" sz="2000" dirty="0"/>
              <a:t>Tekstin rakenteisiin ja ilmaisuun liittyvä taso. Tämä on hyvin mielenkiintoista, sillä eri järjestelmillä voit rakentaa erilaisia implikaatioita tekstisi suhteesta aikaisempaan kirjallisuuteen (tosin Harvard ja numeroviitejärjestelmä ovat tässä suhteessa hyvin samanlaiset).</a:t>
            </a:r>
          </a:p>
          <a:p>
            <a:r>
              <a:rPr lang="fi-FI" sz="2000" dirty="0"/>
              <a:t>Tutkimuksen vaikuttavuuden mittaaminen? Mitä voimme laskea?</a:t>
            </a:r>
          </a:p>
          <a:p>
            <a:endParaRPr lang="fi-FI" sz="2000" dirty="0"/>
          </a:p>
          <a:p>
            <a:endParaRPr lang="fi-FI" sz="2000" dirty="0"/>
          </a:p>
          <a:p>
            <a:endParaRPr lang="fi-FI" sz="2000" dirty="0"/>
          </a:p>
        </p:txBody>
      </p:sp>
    </p:spTree>
    <p:extLst>
      <p:ext uri="{BB962C8B-B14F-4D97-AF65-F5344CB8AC3E}">
        <p14:creationId xmlns:p14="http://schemas.microsoft.com/office/powerpoint/2010/main" val="4231679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Harvardin järjestelmä ja lähdeluettelo</a:t>
            </a:r>
          </a:p>
        </p:txBody>
      </p:sp>
      <p:sp>
        <p:nvSpPr>
          <p:cNvPr id="3" name="Sisällön paikkamerkki 2"/>
          <p:cNvSpPr>
            <a:spLocks noGrp="1"/>
          </p:cNvSpPr>
          <p:nvPr>
            <p:ph idx="1"/>
          </p:nvPr>
        </p:nvSpPr>
        <p:spPr>
          <a:xfrm>
            <a:off x="323529" y="1196752"/>
            <a:ext cx="8496944" cy="5472608"/>
          </a:xfrm>
          <a:solidFill>
            <a:schemeClr val="bg1"/>
          </a:solidFill>
        </p:spPr>
        <p:txBody>
          <a:bodyPr/>
          <a:lstStyle/>
          <a:p>
            <a:r>
              <a:rPr lang="fi-FI" sz="2200" b="1" dirty="0">
                <a:solidFill>
                  <a:schemeClr val="tx2"/>
                </a:solidFill>
              </a:rPr>
              <a:t>Kirjallisuusviitteet</a:t>
            </a:r>
            <a:r>
              <a:rPr lang="fi-FI" sz="2200" dirty="0"/>
              <a:t> ovat lähdeluettelossa pääsanan mukaisessa (useimmiten tekijän sukunimi) aakkosjärjestyksessä.</a:t>
            </a:r>
          </a:p>
          <a:p>
            <a:r>
              <a:rPr lang="fi-FI" sz="2200" dirty="0"/>
              <a:t>Malleja eri teostyyppien kirjallisuusviitteistä löydät esim. tämän esityksen lähdeluettelossa olevista oppaista. </a:t>
            </a:r>
          </a:p>
          <a:p>
            <a:r>
              <a:rPr lang="fi-FI" sz="2200" dirty="0"/>
              <a:t>Miten saan kaikki pisteet, pilkut ja typografian varmasti ”oikein”? -&gt; et mitenkään, sillä välimerkkien käytöstä ei ole yleispäteviä ohjeita. Tämä ei kuitenkaan poista lähdeluettelosi sisäisen johdonmukaisuuden vaatimusta.</a:t>
            </a:r>
          </a:p>
          <a:p>
            <a:r>
              <a:rPr lang="fi-FI" sz="2200" dirty="0"/>
              <a:t>Tarkastellaan kahden pätevän oppaan esimerkkejä elektroniseen artikkeliin tehtävästä kirjallisuusviitteestä.</a:t>
            </a:r>
          </a:p>
          <a:p>
            <a:r>
              <a:rPr lang="fi-FI" sz="2200" dirty="0"/>
              <a:t>Myös uunituore SFS-standardi (SFS 5989: 2012) koskien viittauksia on juuri julkaistu! Löydät sen Nellin kautta.</a:t>
            </a:r>
          </a:p>
          <a:p>
            <a:r>
              <a:rPr lang="fi-FI" sz="2200" dirty="0"/>
              <a:t>Esimerkit ovat helposti mukailtavissa hyödynnettäväksi myös arkkitehtuurin historian viittausjärjestelmässä.</a:t>
            </a:r>
          </a:p>
        </p:txBody>
      </p:sp>
    </p:spTree>
    <p:extLst>
      <p:ext uri="{BB962C8B-B14F-4D97-AF65-F5344CB8AC3E}">
        <p14:creationId xmlns:p14="http://schemas.microsoft.com/office/powerpoint/2010/main" val="3617648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9512" y="260648"/>
            <a:ext cx="7985125" cy="1079500"/>
          </a:xfrm>
        </p:spPr>
        <p:txBody>
          <a:bodyPr/>
          <a:lstStyle/>
          <a:p>
            <a:r>
              <a:rPr lang="fi-FI" sz="2000" dirty="0"/>
              <a:t>Vertaa kahden oppaan (Kauranen, Mustakallio ja Palmgren 2007, s. 77; Nykänen 2002, s. 104) esimerkkejä elektronisen artikkelin kirjallisuusviitteestä (Harvardin järjestelmä):</a:t>
            </a:r>
            <a:endParaRPr lang="en-US" sz="2000" dirty="0"/>
          </a:p>
        </p:txBody>
      </p:sp>
      <p:sp>
        <p:nvSpPr>
          <p:cNvPr id="8" name="Tekstiruutu 7"/>
          <p:cNvSpPr txBox="1"/>
          <p:nvPr/>
        </p:nvSpPr>
        <p:spPr>
          <a:xfrm>
            <a:off x="179512" y="4581128"/>
            <a:ext cx="8640960" cy="707886"/>
          </a:xfrm>
          <a:prstGeom prst="rect">
            <a:avLst/>
          </a:prstGeom>
          <a:solidFill>
            <a:schemeClr val="bg1"/>
          </a:solidFill>
        </p:spPr>
        <p:txBody>
          <a:bodyPr wrap="square" rtlCol="0">
            <a:spAutoFit/>
          </a:bodyPr>
          <a:lstStyle/>
          <a:p>
            <a:pPr algn="l"/>
            <a:r>
              <a:rPr lang="fi-FI" sz="2000" dirty="0"/>
              <a:t>Seuraavaksi esitettävät esimerkit perustuvat Kaurasen, Mustakallion ja </a:t>
            </a:r>
          </a:p>
          <a:p>
            <a:pPr algn="l"/>
            <a:r>
              <a:rPr lang="fi-FI" sz="2000" dirty="0"/>
              <a:t>Palmgrenin (2007) oppaaseen.</a:t>
            </a:r>
          </a:p>
        </p:txBody>
      </p:sp>
      <p:graphicFrame>
        <p:nvGraphicFramePr>
          <p:cNvPr id="9" name="Objekti 8"/>
          <p:cNvGraphicFramePr>
            <a:graphicFrameLocks noChangeAspect="1"/>
          </p:cNvGraphicFramePr>
          <p:nvPr>
            <p:extLst>
              <p:ext uri="{D42A27DB-BD31-4B8C-83A1-F6EECF244321}">
                <p14:modId xmlns:p14="http://schemas.microsoft.com/office/powerpoint/2010/main" val="353977745"/>
              </p:ext>
            </p:extLst>
          </p:nvPr>
        </p:nvGraphicFramePr>
        <p:xfrm>
          <a:off x="86741" y="1417811"/>
          <a:ext cx="9021763" cy="3235325"/>
        </p:xfrm>
        <a:graphic>
          <a:graphicData uri="http://schemas.openxmlformats.org/presentationml/2006/ole">
            <mc:AlternateContent xmlns:mc="http://schemas.openxmlformats.org/markup-compatibility/2006">
              <mc:Choice xmlns:v="urn:schemas-microsoft-com:vml" Requires="v">
                <p:oleObj spid="_x0000_s1419" name="Asiakirja" r:id="rId3" imgW="6337300" imgH="2273300" progId="Word.Document.12">
                  <p:embed/>
                </p:oleObj>
              </mc:Choice>
              <mc:Fallback>
                <p:oleObj name="Asiakirja" r:id="rId3" imgW="6337300" imgH="2273300" progId="Word.Document.12">
                  <p:embed/>
                  <p:pic>
                    <p:nvPicPr>
                      <p:cNvPr id="0" name=""/>
                      <p:cNvPicPr/>
                      <p:nvPr/>
                    </p:nvPicPr>
                    <p:blipFill>
                      <a:blip r:embed="rId4"/>
                      <a:stretch>
                        <a:fillRect/>
                      </a:stretch>
                    </p:blipFill>
                    <p:spPr>
                      <a:xfrm>
                        <a:off x="86741" y="1417811"/>
                        <a:ext cx="9021763" cy="3235325"/>
                      </a:xfrm>
                      <a:prstGeom prst="rect">
                        <a:avLst/>
                      </a:prstGeom>
                    </p:spPr>
                  </p:pic>
                </p:oleObj>
              </mc:Fallback>
            </mc:AlternateContent>
          </a:graphicData>
        </a:graphic>
      </p:graphicFrame>
    </p:spTree>
    <p:extLst>
      <p:ext uri="{BB962C8B-B14F-4D97-AF65-F5344CB8AC3E}">
        <p14:creationId xmlns:p14="http://schemas.microsoft.com/office/powerpoint/2010/main" val="973806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47315" y="333276"/>
            <a:ext cx="7985125" cy="1079500"/>
          </a:xfrm>
        </p:spPr>
        <p:txBody>
          <a:bodyPr/>
          <a:lstStyle/>
          <a:p>
            <a:pPr eaLnBrk="1" hangingPunct="1"/>
            <a:r>
              <a:rPr lang="fi-FI" sz="2400" dirty="0"/>
              <a:t>Kirjallisuusviite kirjaan (Harvardin järjestelmä):</a:t>
            </a:r>
            <a:endParaRPr lang="en-US" sz="2400" dirty="0"/>
          </a:p>
        </p:txBody>
      </p:sp>
      <p:sp>
        <p:nvSpPr>
          <p:cNvPr id="27651" name="Rectangle 3"/>
          <p:cNvSpPr>
            <a:spLocks noGrp="1" noChangeArrowheads="1"/>
          </p:cNvSpPr>
          <p:nvPr>
            <p:ph type="body" idx="1"/>
          </p:nvPr>
        </p:nvSpPr>
        <p:spPr>
          <a:xfrm>
            <a:off x="571500" y="908720"/>
            <a:ext cx="7985125" cy="2376264"/>
          </a:xfrm>
        </p:spPr>
        <p:txBody>
          <a:bodyPr/>
          <a:lstStyle/>
          <a:p>
            <a:pPr marL="0" indent="0" eaLnBrk="1" hangingPunct="1">
              <a:buNone/>
            </a:pPr>
            <a:r>
              <a:rPr lang="fi-FI" sz="1600" dirty="0"/>
              <a:t>Pohja Harvardin järjestelmän viitteelle, suluissa olevat tiedot eivät ole pakollisia (Kauranen, Mustakallio &amp; Palmgren 2007, s. 75):</a:t>
            </a:r>
          </a:p>
          <a:p>
            <a:pPr marL="400050" lvl="1" indent="0">
              <a:buNone/>
            </a:pPr>
            <a:r>
              <a:rPr lang="fi-FI" sz="1600" dirty="0" err="1"/>
              <a:t>Tekijä(t</a:t>
            </a:r>
            <a:r>
              <a:rPr lang="fi-FI" sz="1600" dirty="0"/>
              <a:t>) tai </a:t>
            </a:r>
            <a:r>
              <a:rPr lang="fi-FI" sz="1600" dirty="0" err="1"/>
              <a:t>toimittaja(t</a:t>
            </a:r>
            <a:r>
              <a:rPr lang="fi-FI" sz="1600" dirty="0"/>
              <a:t>). Julkaisuaika. Julkaisun nimi. (Muut mahdolliset tekijät.) Painos, jos useita. Kustannuspaikka. (Julkaisija tai kustantaja.) (Sivumäärä.) (Mahdollinen sarjamerkintö.) Julkaisun standardinumero. </a:t>
            </a:r>
          </a:p>
          <a:p>
            <a:pPr marL="0" indent="0">
              <a:buNone/>
            </a:pPr>
            <a:r>
              <a:rPr lang="fi-FI" sz="1600" dirty="0"/>
              <a:t>Esimerkki (Kauranen, Mustakallio &amp; Palmgren 2007, s. 75):</a:t>
            </a:r>
          </a:p>
          <a:p>
            <a:pPr eaLnBrk="1" hangingPunct="1">
              <a:buFontTx/>
              <a:buNone/>
            </a:pPr>
            <a:r>
              <a:rPr lang="fi-FI" sz="1800" dirty="0"/>
              <a:t>	</a:t>
            </a:r>
            <a:r>
              <a:rPr lang="fi-FI" sz="1800" dirty="0" err="1"/>
              <a:t>Amjad</a:t>
            </a:r>
            <a:r>
              <a:rPr lang="fi-FI" sz="1800" dirty="0"/>
              <a:t>, Z. 2000. </a:t>
            </a:r>
            <a:r>
              <a:rPr lang="fi-FI" sz="1800" dirty="0" err="1"/>
              <a:t>Advances</a:t>
            </a:r>
            <a:r>
              <a:rPr lang="fi-FI" sz="1800" dirty="0"/>
              <a:t> in </a:t>
            </a:r>
            <a:r>
              <a:rPr lang="fi-FI" sz="1800" dirty="0" err="1"/>
              <a:t>crystal</a:t>
            </a:r>
            <a:r>
              <a:rPr lang="fi-FI" sz="1800" dirty="0"/>
              <a:t> </a:t>
            </a:r>
            <a:r>
              <a:rPr lang="fi-FI" sz="1800" dirty="0" err="1"/>
              <a:t>growth</a:t>
            </a:r>
            <a:r>
              <a:rPr lang="fi-FI" sz="1800" dirty="0"/>
              <a:t> inhibition. New York, New York, USA: </a:t>
            </a:r>
            <a:r>
              <a:rPr lang="fi-FI" sz="1800" dirty="0" err="1"/>
              <a:t>Kluwer</a:t>
            </a:r>
            <a:r>
              <a:rPr lang="fi-FI" sz="1800" dirty="0"/>
              <a:t> </a:t>
            </a:r>
            <a:r>
              <a:rPr lang="fi-FI" sz="1800" dirty="0" err="1"/>
              <a:t>Academic</a:t>
            </a:r>
            <a:r>
              <a:rPr lang="fi-FI" sz="1800" dirty="0"/>
              <a:t> </a:t>
            </a:r>
            <a:r>
              <a:rPr lang="fi-FI" sz="1800" dirty="0" err="1"/>
              <a:t>Publishers</a:t>
            </a:r>
            <a:r>
              <a:rPr lang="fi-FI" sz="1800" dirty="0"/>
              <a:t>. 277 s. ISBN 0-3064-6924-3 (sähköinen). ISBN 0-3064-6499-3 (painettu).</a:t>
            </a:r>
          </a:p>
          <a:p>
            <a:r>
              <a:rPr lang="en-US" sz="1600" dirty="0" err="1"/>
              <a:t>Kirjojen</a:t>
            </a:r>
            <a:r>
              <a:rPr lang="en-US" sz="1600" dirty="0"/>
              <a:t> </a:t>
            </a:r>
            <a:r>
              <a:rPr lang="en-US" sz="1600" dirty="0" err="1"/>
              <a:t>viitteet</a:t>
            </a:r>
            <a:r>
              <a:rPr lang="en-US" sz="1600" dirty="0"/>
              <a:t> </a:t>
            </a:r>
            <a:r>
              <a:rPr lang="en-US" sz="1600" dirty="0" err="1"/>
              <a:t>yleensä</a:t>
            </a:r>
            <a:r>
              <a:rPr lang="en-US" sz="1600" dirty="0"/>
              <a:t> </a:t>
            </a:r>
            <a:r>
              <a:rPr lang="en-US" sz="1600" dirty="0" err="1"/>
              <a:t>lähdeluettelon</a:t>
            </a:r>
            <a:r>
              <a:rPr lang="en-US" sz="1600" dirty="0"/>
              <a:t> </a:t>
            </a:r>
            <a:r>
              <a:rPr lang="en-US" sz="1600" dirty="0" err="1"/>
              <a:t>lyhyimpiä</a:t>
            </a:r>
            <a:r>
              <a:rPr lang="en-US" sz="1600" dirty="0"/>
              <a:t> (</a:t>
            </a:r>
            <a:r>
              <a:rPr lang="en-US" sz="1600" dirty="0" err="1"/>
              <a:t>kirjan</a:t>
            </a:r>
            <a:r>
              <a:rPr lang="en-US" sz="1600" dirty="0"/>
              <a:t> </a:t>
            </a:r>
            <a:r>
              <a:rPr lang="en-US" sz="1600" dirty="0" err="1"/>
              <a:t>nimi</a:t>
            </a:r>
            <a:r>
              <a:rPr lang="en-US" sz="1600" dirty="0"/>
              <a:t> + </a:t>
            </a:r>
            <a:r>
              <a:rPr lang="en-US" sz="1600" dirty="0" err="1"/>
              <a:t>kustannuspaikkatiedot</a:t>
            </a:r>
            <a:r>
              <a:rPr lang="en-US" sz="1600" dirty="0"/>
              <a:t>). </a:t>
            </a:r>
            <a:r>
              <a:rPr lang="en-US" sz="1600" dirty="0" err="1"/>
              <a:t>Kirjat</a:t>
            </a:r>
            <a:r>
              <a:rPr lang="en-US" sz="1600" dirty="0"/>
              <a:t> </a:t>
            </a:r>
            <a:r>
              <a:rPr lang="en-US" sz="1600" dirty="0" err="1"/>
              <a:t>kannattaa</a:t>
            </a:r>
            <a:r>
              <a:rPr lang="en-US" sz="1600" dirty="0"/>
              <a:t> </a:t>
            </a:r>
            <a:r>
              <a:rPr lang="en-US" sz="1600" dirty="0" err="1"/>
              <a:t>etsiä</a:t>
            </a:r>
            <a:r>
              <a:rPr lang="en-US" sz="1600" dirty="0"/>
              <a:t> </a:t>
            </a:r>
            <a:r>
              <a:rPr lang="en-US" sz="1600" dirty="0" err="1"/>
              <a:t>Allista</a:t>
            </a:r>
            <a:r>
              <a:rPr lang="en-US" sz="1600" dirty="0"/>
              <a:t>, </a:t>
            </a:r>
            <a:r>
              <a:rPr lang="en-US" sz="1600" dirty="0" err="1"/>
              <a:t>muista</a:t>
            </a:r>
            <a:r>
              <a:rPr lang="en-US" sz="1600" dirty="0"/>
              <a:t> </a:t>
            </a:r>
            <a:r>
              <a:rPr lang="en-US" sz="1600" dirty="0" err="1"/>
              <a:t>myös</a:t>
            </a:r>
            <a:r>
              <a:rPr lang="en-US" sz="1600" dirty="0"/>
              <a:t> </a:t>
            </a:r>
            <a:r>
              <a:rPr lang="en-US" sz="1600" dirty="0" err="1"/>
              <a:t>yhteislainaus</a:t>
            </a:r>
            <a:r>
              <a:rPr lang="en-US" sz="1600" dirty="0"/>
              <a:t> </a:t>
            </a:r>
            <a:r>
              <a:rPr lang="en-US" sz="1600" dirty="0" err="1"/>
              <a:t>varastokirjastosta</a:t>
            </a:r>
            <a:r>
              <a:rPr lang="en-US" sz="1600" dirty="0"/>
              <a:t>. Melinda (Google </a:t>
            </a:r>
            <a:r>
              <a:rPr lang="en-US" sz="1600" dirty="0" err="1"/>
              <a:t>Booksista</a:t>
            </a:r>
            <a:r>
              <a:rPr lang="en-US" sz="1600" dirty="0"/>
              <a:t> </a:t>
            </a:r>
            <a:r>
              <a:rPr lang="en-US" sz="1600" dirty="0" err="1"/>
              <a:t>saatavilla</a:t>
            </a:r>
            <a:r>
              <a:rPr lang="en-US" sz="1600" dirty="0"/>
              <a:t> preview). </a:t>
            </a:r>
          </a:p>
          <a:p>
            <a:r>
              <a:rPr lang="en-US" sz="1600" dirty="0"/>
              <a:t>E-</a:t>
            </a:r>
            <a:r>
              <a:rPr lang="en-US" sz="1600" dirty="0" err="1"/>
              <a:t>kirjoihin</a:t>
            </a:r>
            <a:r>
              <a:rPr lang="en-US" sz="1600" dirty="0"/>
              <a:t> </a:t>
            </a:r>
            <a:r>
              <a:rPr lang="en-US" sz="1600" dirty="0" err="1"/>
              <a:t>viitataan</a:t>
            </a:r>
            <a:r>
              <a:rPr lang="en-US" sz="1600" dirty="0"/>
              <a:t> </a:t>
            </a:r>
            <a:r>
              <a:rPr lang="en-US" sz="1600" dirty="0" err="1"/>
              <a:t>kuten</a:t>
            </a:r>
            <a:r>
              <a:rPr lang="en-US" sz="1600" dirty="0"/>
              <a:t> </a:t>
            </a:r>
            <a:r>
              <a:rPr lang="en-US" sz="1600" dirty="0" err="1"/>
              <a:t>painettuihinkin</a:t>
            </a:r>
            <a:r>
              <a:rPr lang="en-US" sz="1600" dirty="0"/>
              <a:t> </a:t>
            </a:r>
            <a:r>
              <a:rPr lang="fi-FI" sz="1600" dirty="0"/>
              <a:t>(Kauranen, Mustakallio &amp; Palmgren 2007, s. 75)</a:t>
            </a:r>
            <a:r>
              <a:rPr lang="en-US" sz="1600" dirty="0"/>
              <a:t>. </a:t>
            </a:r>
            <a:r>
              <a:rPr lang="en-US" sz="1600" dirty="0" err="1"/>
              <a:t>Tämä</a:t>
            </a:r>
            <a:r>
              <a:rPr lang="en-US" sz="1600" dirty="0"/>
              <a:t> </a:t>
            </a:r>
            <a:r>
              <a:rPr lang="en-US" sz="1600" dirty="0" err="1"/>
              <a:t>tosin</a:t>
            </a:r>
            <a:r>
              <a:rPr lang="en-US" sz="1600" dirty="0"/>
              <a:t> </a:t>
            </a:r>
            <a:r>
              <a:rPr lang="en-US" sz="1600" dirty="0" err="1"/>
              <a:t>ei</a:t>
            </a:r>
            <a:r>
              <a:rPr lang="en-US" sz="1600" dirty="0"/>
              <a:t> ole SFS-</a:t>
            </a:r>
            <a:r>
              <a:rPr lang="en-US" sz="1600" dirty="0" err="1"/>
              <a:t>standardin</a:t>
            </a:r>
            <a:r>
              <a:rPr lang="en-US" sz="1600" dirty="0"/>
              <a:t> (SFS 5989: 2012) </a:t>
            </a:r>
            <a:r>
              <a:rPr lang="en-US" sz="1600" dirty="0" err="1"/>
              <a:t>mukainen</a:t>
            </a:r>
            <a:r>
              <a:rPr lang="en-US" sz="1600" dirty="0"/>
              <a:t> </a:t>
            </a:r>
            <a:r>
              <a:rPr lang="en-US" sz="1600" dirty="0" err="1"/>
              <a:t>tulkinta</a:t>
            </a:r>
            <a:r>
              <a:rPr lang="en-US" sz="1600" dirty="0"/>
              <a:t>.</a:t>
            </a:r>
          </a:p>
          <a:p>
            <a:pPr eaLnBrk="1" hangingPunct="1">
              <a:buFontTx/>
              <a:buNone/>
            </a:pPr>
            <a:endParaRPr lang="en-US" dirty="0"/>
          </a:p>
        </p:txBody>
      </p:sp>
    </p:spTree>
    <p:extLst>
      <p:ext uri="{BB962C8B-B14F-4D97-AF65-F5344CB8AC3E}">
        <p14:creationId xmlns:p14="http://schemas.microsoft.com/office/powerpoint/2010/main" val="2870144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621308"/>
            <a:ext cx="7985125" cy="1079500"/>
          </a:xfrm>
        </p:spPr>
        <p:txBody>
          <a:bodyPr/>
          <a:lstStyle/>
          <a:p>
            <a:r>
              <a:rPr lang="fi-FI" sz="2200" dirty="0"/>
              <a:t>Kirjallisuusviite kokoomateoksen osaan (Harvardin järjestelmä):</a:t>
            </a:r>
          </a:p>
        </p:txBody>
      </p:sp>
      <p:sp>
        <p:nvSpPr>
          <p:cNvPr id="3" name="Sisällön paikkamerkki 2"/>
          <p:cNvSpPr>
            <a:spLocks noGrp="1"/>
          </p:cNvSpPr>
          <p:nvPr>
            <p:ph idx="1"/>
          </p:nvPr>
        </p:nvSpPr>
        <p:spPr>
          <a:xfrm>
            <a:off x="539552" y="1484784"/>
            <a:ext cx="7985125" cy="4017367"/>
          </a:xfrm>
        </p:spPr>
        <p:txBody>
          <a:bodyPr/>
          <a:lstStyle/>
          <a:p>
            <a:pPr marL="0" indent="0">
              <a:buNone/>
            </a:pPr>
            <a:r>
              <a:rPr lang="fi-FI" sz="1800" dirty="0"/>
              <a:t>Pohja Harvardin järjestelmän viitteelle, suluissa olevat tiedot eivät ole pakollisia, pohja Kaurasen, Mustakallion ja Palmgrenin teoksesta (2007, s. 77).</a:t>
            </a:r>
          </a:p>
          <a:p>
            <a:pPr marL="400050" lvl="1" indent="0">
              <a:buNone/>
            </a:pPr>
            <a:r>
              <a:rPr lang="fi-FI" sz="1800" dirty="0"/>
              <a:t>Luvun tai osan </a:t>
            </a:r>
            <a:r>
              <a:rPr lang="fi-FI" sz="1800" dirty="0" err="1"/>
              <a:t>tekijä(t</a:t>
            </a:r>
            <a:r>
              <a:rPr lang="fi-FI" sz="1800" dirty="0"/>
              <a:t>). Vuosiluku. Luvun tai osan otsikko. Maininta ”Teoksessa:” Koko teoksen </a:t>
            </a:r>
            <a:r>
              <a:rPr lang="fi-FI" sz="1800" dirty="0" err="1"/>
              <a:t>toimittaja(t</a:t>
            </a:r>
            <a:r>
              <a:rPr lang="fi-FI" sz="1800" dirty="0"/>
              <a:t>) sekä maininta (toim.). Kokoteoksen tai konferenssin nimi. Painos, jos useita. Kustannuspaikka: Julkaisija tai kustantaja. Sivut joilla kirjoitus on. </a:t>
            </a:r>
          </a:p>
          <a:p>
            <a:pPr marL="0" indent="0">
              <a:buNone/>
            </a:pPr>
            <a:r>
              <a:rPr lang="fi-FI" sz="1800" dirty="0"/>
              <a:t>Mukailtu esimerkkiviite:</a:t>
            </a:r>
          </a:p>
          <a:p>
            <a:pPr marL="400050" lvl="1" indent="0">
              <a:buNone/>
            </a:pPr>
            <a:r>
              <a:rPr lang="fi-FI" sz="1800" dirty="0"/>
              <a:t>Mäkinen, O. 2007. Informaatiolukutaito ja etiikka. Teoksessa: </a:t>
            </a:r>
            <a:r>
              <a:rPr lang="fi-FI" sz="1800" dirty="0" err="1"/>
              <a:t>Nevgi</a:t>
            </a:r>
            <a:r>
              <a:rPr lang="fi-FI" sz="1800" dirty="0"/>
              <a:t>, A. (toim.) Informaatiolukutaito yliopisto-opetuksessa. Helsinki: Gaudeamus. S. 53-70.    </a:t>
            </a:r>
          </a:p>
          <a:p>
            <a:pPr marL="400050" lvl="1" indent="0">
              <a:buNone/>
            </a:pPr>
            <a:endParaRPr lang="fi-FI" sz="1800" dirty="0"/>
          </a:p>
          <a:p>
            <a:pPr marL="400050" lvl="1" indent="0">
              <a:buNone/>
            </a:pPr>
            <a:r>
              <a:rPr lang="fi-FI" sz="1800" dirty="0"/>
              <a:t> </a:t>
            </a:r>
          </a:p>
        </p:txBody>
      </p:sp>
    </p:spTree>
    <p:extLst>
      <p:ext uri="{BB962C8B-B14F-4D97-AF65-F5344CB8AC3E}">
        <p14:creationId xmlns:p14="http://schemas.microsoft.com/office/powerpoint/2010/main" val="4092834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71500" y="477292"/>
            <a:ext cx="7985125" cy="1079500"/>
          </a:xfrm>
        </p:spPr>
        <p:txBody>
          <a:bodyPr/>
          <a:lstStyle/>
          <a:p>
            <a:pPr eaLnBrk="1" hangingPunct="1"/>
            <a:r>
              <a:rPr lang="fi-FI" sz="2400" dirty="0"/>
              <a:t>Kirjallisuusviite painettuun lehtiartikkeliin (Harvardin järjestelmä):</a:t>
            </a:r>
            <a:endParaRPr lang="en-US" sz="2400" dirty="0"/>
          </a:p>
        </p:txBody>
      </p:sp>
      <p:sp>
        <p:nvSpPr>
          <p:cNvPr id="28675" name="Rectangle 3"/>
          <p:cNvSpPr>
            <a:spLocks noGrp="1" noChangeArrowheads="1"/>
          </p:cNvSpPr>
          <p:nvPr>
            <p:ph type="body" idx="1"/>
          </p:nvPr>
        </p:nvSpPr>
        <p:spPr>
          <a:xfrm>
            <a:off x="539552" y="1453803"/>
            <a:ext cx="7985125" cy="4135437"/>
          </a:xfrm>
        </p:spPr>
        <p:txBody>
          <a:bodyPr/>
          <a:lstStyle/>
          <a:p>
            <a:pPr marL="0" indent="0">
              <a:buNone/>
            </a:pPr>
            <a:r>
              <a:rPr lang="fi-FI" sz="1800" dirty="0"/>
              <a:t>Pohja Harvardin järjestelmän viitteelle, suluissa olevat tiedot eivät ole pakollisia (Kauranen, Mustakallio &amp; Palmgren 2007, s. 75):</a:t>
            </a:r>
          </a:p>
          <a:p>
            <a:pPr marL="400050" lvl="1" indent="0">
              <a:buNone/>
            </a:pPr>
            <a:r>
              <a:rPr lang="fi-FI" sz="1800" dirty="0"/>
              <a:t>Artikkelin </a:t>
            </a:r>
            <a:r>
              <a:rPr lang="fi-FI" sz="1800" dirty="0" err="1"/>
              <a:t>tekijä(t</a:t>
            </a:r>
            <a:r>
              <a:rPr lang="fi-FI" sz="1800" dirty="0"/>
              <a:t>). Julkaisuaika. Artikkelin nimi. (Muut mahdolliset tekijät.) Kausijulkaisun nimi. Kausijulkaisun volyymi ja tai ilmestymisvuosi: kausijulkaisun numero. Sivut, joilla artikkeli on. Kausijulkaisun standardinumero. </a:t>
            </a:r>
          </a:p>
          <a:p>
            <a:pPr marL="0" indent="0">
              <a:buNone/>
            </a:pPr>
            <a:r>
              <a:rPr lang="fi-FI" sz="1800" dirty="0"/>
              <a:t>Esimerkki (Kauranen, Mustakallio &amp; Palmgren 2007, s.75):</a:t>
            </a:r>
          </a:p>
          <a:p>
            <a:pPr eaLnBrk="1" hangingPunct="1">
              <a:buFontTx/>
              <a:buNone/>
            </a:pPr>
            <a:r>
              <a:rPr lang="fi-FI" sz="1800" dirty="0"/>
              <a:t>    Laakkonen, P. 2004. </a:t>
            </a:r>
            <a:r>
              <a:rPr lang="fi-FI" sz="1800" dirty="0" err="1"/>
              <a:t>Otahalli</a:t>
            </a:r>
            <a:r>
              <a:rPr lang="fi-FI" sz="1800" dirty="0"/>
              <a:t> sai uuden lattiapinnoitteen. Väri ja pinta. Vol. 87:4. S. 49-50. ISSN 0024-8568. </a:t>
            </a:r>
          </a:p>
          <a:p>
            <a:endParaRPr lang="fi-FI" sz="1800" dirty="0"/>
          </a:p>
          <a:p>
            <a:pPr marL="0" indent="0" eaLnBrk="1" hangingPunct="1">
              <a:buNone/>
            </a:pPr>
            <a:endParaRPr lang="en-US" sz="1800" dirty="0"/>
          </a:p>
        </p:txBody>
      </p:sp>
      <p:sp>
        <p:nvSpPr>
          <p:cNvPr id="2" name="Tekstiruutu 1"/>
          <p:cNvSpPr txBox="1"/>
          <p:nvPr/>
        </p:nvSpPr>
        <p:spPr>
          <a:xfrm>
            <a:off x="3635896" y="5229200"/>
            <a:ext cx="184666" cy="369332"/>
          </a:xfrm>
          <a:prstGeom prst="rect">
            <a:avLst/>
          </a:prstGeom>
          <a:solidFill>
            <a:schemeClr val="bg1"/>
          </a:solidFill>
        </p:spPr>
        <p:txBody>
          <a:bodyPr wrap="none" rtlCol="0">
            <a:spAutoFit/>
          </a:bodyPr>
          <a:lstStyle/>
          <a:p>
            <a:pPr algn="l"/>
            <a:endParaRPr lang="fi-FI" dirty="0"/>
          </a:p>
        </p:txBody>
      </p:sp>
    </p:spTree>
    <p:extLst>
      <p:ext uri="{BB962C8B-B14F-4D97-AF65-F5344CB8AC3E}">
        <p14:creationId xmlns:p14="http://schemas.microsoft.com/office/powerpoint/2010/main" val="2489818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7544" y="332656"/>
            <a:ext cx="8320980" cy="936104"/>
          </a:xfrm>
        </p:spPr>
        <p:txBody>
          <a:bodyPr/>
          <a:lstStyle/>
          <a:p>
            <a:pPr eaLnBrk="1" hangingPunct="1"/>
            <a:r>
              <a:rPr lang="fi-FI" sz="2400" dirty="0"/>
              <a:t>Kirjallisuusviite elektroniseen lehtiartikkeliin</a:t>
            </a:r>
            <a:br>
              <a:rPr lang="fi-FI" sz="2400" dirty="0"/>
            </a:br>
            <a:r>
              <a:rPr lang="fi-FI" sz="2400" dirty="0"/>
              <a:t>(Harvardin järjestelmä):</a:t>
            </a:r>
            <a:endParaRPr lang="en-US" sz="2400" dirty="0"/>
          </a:p>
        </p:txBody>
      </p:sp>
      <p:sp>
        <p:nvSpPr>
          <p:cNvPr id="29699" name="Rectangle 3"/>
          <p:cNvSpPr>
            <a:spLocks noGrp="1" noChangeArrowheads="1"/>
          </p:cNvSpPr>
          <p:nvPr>
            <p:ph type="body" idx="1"/>
          </p:nvPr>
        </p:nvSpPr>
        <p:spPr>
          <a:xfrm>
            <a:off x="571500" y="1340768"/>
            <a:ext cx="7985125" cy="4248472"/>
          </a:xfrm>
          <a:solidFill>
            <a:schemeClr val="bg1"/>
          </a:solidFill>
        </p:spPr>
        <p:txBody>
          <a:bodyPr/>
          <a:lstStyle/>
          <a:p>
            <a:pPr marL="0" indent="0">
              <a:buNone/>
            </a:pPr>
            <a:r>
              <a:rPr lang="fi-FI" sz="1800" dirty="0"/>
              <a:t>Pohja Harvardin järjestelmän viitteelle, suluissa olevat tiedot eivät ole pakollisia (Kauranen, Mustakallio &amp; Palmgren 2007, s. 76):</a:t>
            </a:r>
          </a:p>
          <a:p>
            <a:pPr marL="400050" lvl="1" indent="0">
              <a:buNone/>
            </a:pPr>
            <a:r>
              <a:rPr lang="fi-FI" sz="1800" dirty="0"/>
              <a:t>Artikkelin </a:t>
            </a:r>
            <a:r>
              <a:rPr lang="fi-FI" sz="1800" dirty="0" err="1"/>
              <a:t>tekijä(t</a:t>
            </a:r>
            <a:r>
              <a:rPr lang="fi-FI" sz="1800" dirty="0"/>
              <a:t>). Julkaisuaika. Artikkelin nimi. Kausijulkaisun nimi. [Viestintyyppi]. Kausijulkaisun volyymi ja tai ilmestymisvuosi: kausijulkaisun numero. Sivut, joilla artikkeli on. [Viittaamisen ajankohta]. Saatavuus eli </a:t>
            </a:r>
            <a:r>
              <a:rPr lang="fi-FI" sz="1800" dirty="0" err="1"/>
              <a:t>DOI-numero</a:t>
            </a:r>
            <a:r>
              <a:rPr lang="fi-FI" sz="1800" dirty="0"/>
              <a:t> tai verkko-osoite, eli URN tai URL. Kausijulkaisun standardinumero. </a:t>
            </a:r>
            <a:endParaRPr lang="fi-FI" sz="1600" dirty="0"/>
          </a:p>
          <a:p>
            <a:pPr marL="0" indent="0">
              <a:lnSpc>
                <a:spcPct val="90000"/>
              </a:lnSpc>
              <a:buNone/>
            </a:pPr>
            <a:r>
              <a:rPr lang="fi-FI" sz="1800" dirty="0"/>
              <a:t>Esimerkki (Kauranen, Mustakallio &amp; Palmgren 2007, s. 76):</a:t>
            </a:r>
          </a:p>
          <a:p>
            <a:pPr>
              <a:lnSpc>
                <a:spcPct val="90000"/>
              </a:lnSpc>
              <a:buNone/>
            </a:pPr>
            <a:r>
              <a:rPr lang="fi-FI" sz="1800" dirty="0"/>
              <a:t>     Hamilton, R.W. &amp; Lee, P.D. &amp; </a:t>
            </a:r>
            <a:r>
              <a:rPr lang="fi-FI" sz="1800" dirty="0" err="1"/>
              <a:t>Dashwood</a:t>
            </a:r>
            <a:r>
              <a:rPr lang="fi-FI" sz="1800" dirty="0"/>
              <a:t>, R.J. &amp; </a:t>
            </a:r>
            <a:r>
              <a:rPr lang="fi-FI" sz="1800" dirty="0" err="1"/>
              <a:t>Lindley</a:t>
            </a:r>
            <a:r>
              <a:rPr lang="fi-FI" sz="1800" dirty="0"/>
              <a:t>, T.C. </a:t>
            </a:r>
            <a:r>
              <a:rPr lang="en-GB" sz="1800" dirty="0"/>
              <a:t>2005.</a:t>
            </a:r>
            <a:r>
              <a:rPr lang="fi-FI" sz="1800" dirty="0"/>
              <a:t> </a:t>
            </a:r>
            <a:r>
              <a:rPr lang="fi-FI" sz="1800" dirty="0" err="1"/>
              <a:t>Optimisation</a:t>
            </a:r>
            <a:r>
              <a:rPr lang="fi-FI" sz="1800" dirty="0"/>
              <a:t> of a </a:t>
            </a:r>
            <a:r>
              <a:rPr lang="fi-FI" sz="1800" dirty="0" err="1"/>
              <a:t>cast</a:t>
            </a:r>
            <a:r>
              <a:rPr lang="fi-FI" sz="1800" dirty="0"/>
              <a:t> </a:t>
            </a:r>
            <a:r>
              <a:rPr lang="fi-FI" sz="1800" dirty="0" err="1"/>
              <a:t>one-step</a:t>
            </a:r>
            <a:r>
              <a:rPr lang="fi-FI" sz="1800" dirty="0"/>
              <a:t> </a:t>
            </a:r>
            <a:r>
              <a:rPr lang="fi-FI" sz="1800" dirty="0" err="1"/>
              <a:t>forging</a:t>
            </a:r>
            <a:r>
              <a:rPr lang="fi-FI" sz="1800" dirty="0"/>
              <a:t> </a:t>
            </a:r>
            <a:r>
              <a:rPr lang="fi-FI" sz="1800" dirty="0" err="1"/>
              <a:t>operation</a:t>
            </a:r>
            <a:r>
              <a:rPr lang="fi-FI" sz="1800" dirty="0"/>
              <a:t> </a:t>
            </a:r>
            <a:r>
              <a:rPr lang="fi-FI" sz="1800" dirty="0" err="1"/>
              <a:t>by</a:t>
            </a:r>
            <a:r>
              <a:rPr lang="fi-FI" sz="1800" dirty="0"/>
              <a:t> </a:t>
            </a:r>
            <a:r>
              <a:rPr lang="fi-FI" sz="1800" dirty="0" err="1"/>
              <a:t>virtual</a:t>
            </a:r>
            <a:r>
              <a:rPr lang="fi-FI" sz="1800" dirty="0"/>
              <a:t> </a:t>
            </a:r>
            <a:r>
              <a:rPr lang="fi-FI" sz="1800" dirty="0" err="1"/>
              <a:t>processing</a:t>
            </a:r>
            <a:r>
              <a:rPr lang="fi-FI" sz="1800" dirty="0"/>
              <a:t>. </a:t>
            </a:r>
            <a:r>
              <a:rPr lang="fi-FI" sz="1800" dirty="0" err="1"/>
              <a:t>Materials</a:t>
            </a:r>
            <a:r>
              <a:rPr lang="fi-FI" sz="1800" dirty="0"/>
              <a:t> &amp; design</a:t>
            </a:r>
            <a:r>
              <a:rPr lang="en-GB" sz="1800" dirty="0"/>
              <a:t>. </a:t>
            </a:r>
            <a:r>
              <a:rPr lang="fi-FI" sz="1800" dirty="0"/>
              <a:t>[Verkkolehti].</a:t>
            </a:r>
            <a:r>
              <a:rPr lang="en-GB" sz="1800" dirty="0"/>
              <a:t> </a:t>
            </a:r>
            <a:r>
              <a:rPr lang="en-GB" sz="1800" dirty="0" err="1"/>
              <a:t>Vol</a:t>
            </a:r>
            <a:r>
              <a:rPr lang="en-GB" sz="1800" dirty="0"/>
              <a:t> 26:1. S. 29-36. [</a:t>
            </a:r>
            <a:r>
              <a:rPr lang="en-GB" sz="1800" dirty="0" err="1"/>
              <a:t>Viitattu</a:t>
            </a:r>
            <a:r>
              <a:rPr lang="en-GB" sz="1800" dirty="0"/>
              <a:t> 27.10.2007]. </a:t>
            </a:r>
            <a:r>
              <a:rPr lang="en-US" sz="1800" dirty="0"/>
              <a:t>D</a:t>
            </a:r>
            <a:r>
              <a:rPr lang="fi-FI" sz="1800" dirty="0"/>
              <a:t>OI:10.1163/1568561042708359. ISSN 1568-5616.</a:t>
            </a:r>
          </a:p>
          <a:p>
            <a:pPr eaLnBrk="1" hangingPunct="1">
              <a:lnSpc>
                <a:spcPct val="90000"/>
              </a:lnSpc>
              <a:buFontTx/>
              <a:buNone/>
            </a:pPr>
            <a:endParaRPr lang="en-US" sz="2000" dirty="0"/>
          </a:p>
        </p:txBody>
      </p:sp>
      <p:sp>
        <p:nvSpPr>
          <p:cNvPr id="4" name="Tekstiruutu 1"/>
          <p:cNvSpPr txBox="1"/>
          <p:nvPr/>
        </p:nvSpPr>
        <p:spPr>
          <a:xfrm>
            <a:off x="3419872" y="5192032"/>
            <a:ext cx="184666" cy="369332"/>
          </a:xfrm>
          <a:prstGeom prst="rect">
            <a:avLst/>
          </a:prstGeom>
          <a:solidFill>
            <a:schemeClr val="bg1"/>
          </a:solidFill>
        </p:spPr>
        <p:txBody>
          <a:bodyPr wrap="none" rtlCol="0">
            <a:spAutoFit/>
          </a:bodyPr>
          <a:lstStyle/>
          <a:p>
            <a:pPr algn="l"/>
            <a:endParaRPr lang="fi-FI" dirty="0"/>
          </a:p>
        </p:txBody>
      </p:sp>
    </p:spTree>
    <p:extLst>
      <p:ext uri="{BB962C8B-B14F-4D97-AF65-F5344CB8AC3E}">
        <p14:creationId xmlns:p14="http://schemas.microsoft.com/office/powerpoint/2010/main" val="4122295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764704"/>
            <a:ext cx="7985125" cy="1079500"/>
          </a:xfrm>
        </p:spPr>
        <p:txBody>
          <a:bodyPr/>
          <a:lstStyle/>
          <a:p>
            <a:r>
              <a:rPr lang="fi-FI" sz="2800" dirty="0"/>
              <a:t>Kirjallisuusviite verkkolehteen </a:t>
            </a:r>
          </a:p>
        </p:txBody>
      </p:sp>
      <p:sp>
        <p:nvSpPr>
          <p:cNvPr id="3" name="Sisällön paikkamerkki 2"/>
          <p:cNvSpPr>
            <a:spLocks noGrp="1"/>
          </p:cNvSpPr>
          <p:nvPr>
            <p:ph idx="1"/>
          </p:nvPr>
        </p:nvSpPr>
        <p:spPr>
          <a:xfrm>
            <a:off x="571500" y="1628800"/>
            <a:ext cx="7985125" cy="4377407"/>
          </a:xfrm>
        </p:spPr>
        <p:txBody>
          <a:bodyPr/>
          <a:lstStyle/>
          <a:p>
            <a:r>
              <a:rPr lang="fi-FI" sz="2000" dirty="0"/>
              <a:t>Todellinen verkkolehti tulee erottaa painetun lehden elektronisesta versiosta. Verkkolehtien kohdalla saattaa törmätä ongelmiin esimerkiksi tarkkojen sivunumeroiden määrittämisen kanssa.  </a:t>
            </a:r>
          </a:p>
          <a:p>
            <a:r>
              <a:rPr lang="fi-FI" sz="2000" dirty="0"/>
              <a:t>Sovellettu esimerkki:</a:t>
            </a:r>
          </a:p>
          <a:p>
            <a:pPr marL="0" indent="0">
              <a:buNone/>
            </a:pPr>
            <a:r>
              <a:rPr lang="fi-FI" sz="2000" dirty="0"/>
              <a:t>Savolainen, R. 2011. </a:t>
            </a:r>
            <a:r>
              <a:rPr lang="fi-FI" sz="2000" dirty="0" err="1"/>
              <a:t>Elaborating</a:t>
            </a:r>
            <a:r>
              <a:rPr lang="fi-FI" sz="2000" dirty="0"/>
              <a:t> the </a:t>
            </a:r>
            <a:r>
              <a:rPr lang="fi-FI" sz="2000" dirty="0" err="1"/>
              <a:t>motivational</a:t>
            </a:r>
            <a:r>
              <a:rPr lang="fi-FI" sz="2000" dirty="0"/>
              <a:t> </a:t>
            </a:r>
            <a:r>
              <a:rPr lang="fi-FI" sz="2000" dirty="0" err="1"/>
              <a:t>attributes</a:t>
            </a:r>
            <a:r>
              <a:rPr lang="fi-FI" sz="2000" dirty="0"/>
              <a:t> of </a:t>
            </a:r>
            <a:r>
              <a:rPr lang="fi-FI" sz="2000" dirty="0" err="1"/>
              <a:t>information</a:t>
            </a:r>
            <a:r>
              <a:rPr lang="fi-FI" sz="2000" dirty="0"/>
              <a:t> </a:t>
            </a:r>
            <a:r>
              <a:rPr lang="fi-FI" sz="2000" dirty="0" err="1"/>
              <a:t>need</a:t>
            </a:r>
            <a:r>
              <a:rPr lang="fi-FI" sz="2000" dirty="0"/>
              <a:t> and </a:t>
            </a:r>
            <a:r>
              <a:rPr lang="fi-FI" sz="2000" dirty="0" err="1"/>
              <a:t>uncertainty</a:t>
            </a:r>
            <a:r>
              <a:rPr lang="fi-FI" sz="2000" dirty="0"/>
              <a:t>. </a:t>
            </a:r>
            <a:r>
              <a:rPr lang="fi-FI" sz="2000" dirty="0" err="1"/>
              <a:t>Information</a:t>
            </a:r>
            <a:r>
              <a:rPr lang="fi-FI" sz="2000" dirty="0"/>
              <a:t> </a:t>
            </a:r>
            <a:r>
              <a:rPr lang="fi-FI" sz="2000" dirty="0" err="1"/>
              <a:t>Research</a:t>
            </a:r>
            <a:r>
              <a:rPr lang="fi-FI" sz="2000" dirty="0"/>
              <a:t>. [Verkkolehti]. Vol.17:2. Artikkeli 516. [Viitattu 2.10.2012]. Saatavissa: </a:t>
            </a:r>
            <a:r>
              <a:rPr lang="fi-FI" sz="2000" dirty="0">
                <a:hlinkClick r:id="rId2"/>
              </a:rPr>
              <a:t>http://InformationR.net/ir/17-2/paper516.html</a:t>
            </a:r>
            <a:r>
              <a:rPr lang="fi-FI" sz="2000" dirty="0"/>
              <a:t>. ISSN 1368-1613.</a:t>
            </a:r>
          </a:p>
          <a:p>
            <a:pPr marL="0" indent="0">
              <a:buNone/>
            </a:pPr>
            <a:endParaRPr lang="fi-FI" sz="2000" dirty="0"/>
          </a:p>
        </p:txBody>
      </p:sp>
    </p:spTree>
    <p:extLst>
      <p:ext uri="{BB962C8B-B14F-4D97-AF65-F5344CB8AC3E}">
        <p14:creationId xmlns:p14="http://schemas.microsoft.com/office/powerpoint/2010/main" val="4109357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a:t>Itsenäisen kirjoituksen sisältävä www-sivu/verkkodokumentti</a:t>
            </a:r>
          </a:p>
        </p:txBody>
      </p:sp>
      <p:sp>
        <p:nvSpPr>
          <p:cNvPr id="3" name="Sisällön paikkamerkki 2"/>
          <p:cNvSpPr>
            <a:spLocks noGrp="1"/>
          </p:cNvSpPr>
          <p:nvPr>
            <p:ph idx="1"/>
          </p:nvPr>
        </p:nvSpPr>
        <p:spPr>
          <a:xfrm>
            <a:off x="571500" y="1582738"/>
            <a:ext cx="7985125" cy="5014614"/>
          </a:xfrm>
          <a:solidFill>
            <a:schemeClr val="bg1"/>
          </a:solidFill>
        </p:spPr>
        <p:txBody>
          <a:bodyPr/>
          <a:lstStyle/>
          <a:p>
            <a:r>
              <a:rPr lang="fi-FI" sz="2000" dirty="0"/>
              <a:t>Esimerkki mukaillen Nykäsen (2002, s. 101) oppaan muotoa:</a:t>
            </a:r>
          </a:p>
          <a:p>
            <a:r>
              <a:rPr lang="fi-FI" sz="2000" dirty="0"/>
              <a:t>Niskanen, A &amp; Kivimäki, S. 2010. Arkkitehtuurin historian lähdeviitetekniikkaohje. [Verkkodokumentti]. Aalto-yliopisto. Taiteen, suunnittelun ja arkkitehtuurin korkeakoulu. Päivitetty 28.4.2010. [Viitattu 28.1.2013]. Saatavissa: https://noppa.aalto.fi/noppa/kurssi/ark.kand/materiaali/ARK_kand_arkhist_lahdeviiteohje.pdf</a:t>
            </a:r>
          </a:p>
          <a:p>
            <a:endParaRPr lang="fi-FI" sz="2000" dirty="0"/>
          </a:p>
          <a:p>
            <a:r>
              <a:rPr lang="fi-FI" sz="2000" dirty="0"/>
              <a:t>Jos et löydä tietoa vastuullisista tekijöistä, voit käyttää vastuullisen organisaation nimeä tekijätietona sekä tekstiviitteenä (UCP 2010, s. 808). </a:t>
            </a:r>
          </a:p>
          <a:p>
            <a:endParaRPr lang="fi-FI" sz="2000" dirty="0"/>
          </a:p>
        </p:txBody>
      </p:sp>
    </p:spTree>
    <p:extLst>
      <p:ext uri="{BB962C8B-B14F-4D97-AF65-F5344CB8AC3E}">
        <p14:creationId xmlns:p14="http://schemas.microsoft.com/office/powerpoint/2010/main" val="308966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9552" y="333276"/>
            <a:ext cx="7985125" cy="1079500"/>
          </a:xfrm>
        </p:spPr>
        <p:txBody>
          <a:bodyPr/>
          <a:lstStyle/>
          <a:p>
            <a:pPr eaLnBrk="1" hangingPunct="1"/>
            <a:r>
              <a:rPr lang="fi-FI" sz="2400" dirty="0"/>
              <a:t>Kirjallisuusviite standardiin (Harvardin järjestelmä):</a:t>
            </a:r>
            <a:endParaRPr lang="en-US" sz="2400" dirty="0"/>
          </a:p>
        </p:txBody>
      </p:sp>
      <p:sp>
        <p:nvSpPr>
          <p:cNvPr id="28675" name="Rectangle 3"/>
          <p:cNvSpPr>
            <a:spLocks noGrp="1" noChangeArrowheads="1"/>
          </p:cNvSpPr>
          <p:nvPr>
            <p:ph type="body" idx="1"/>
          </p:nvPr>
        </p:nvSpPr>
        <p:spPr>
          <a:xfrm>
            <a:off x="539552" y="1309787"/>
            <a:ext cx="7985125" cy="4855517"/>
          </a:xfrm>
          <a:solidFill>
            <a:srgbClr val="FFFFFF"/>
          </a:solidFill>
        </p:spPr>
        <p:txBody>
          <a:bodyPr/>
          <a:lstStyle/>
          <a:p>
            <a:pPr marL="0" indent="0">
              <a:buNone/>
            </a:pPr>
            <a:r>
              <a:rPr lang="fi-FI" sz="1800" dirty="0"/>
              <a:t>Pohja Harvardin järjestelmän viitteelle, suluissa olevat tiedot eivät ole pakollisia (Kauranen, Mustakallio &amp; Palmgren 2007, s. 81-82):</a:t>
            </a:r>
          </a:p>
          <a:p>
            <a:pPr marL="400050" lvl="1" indent="0">
              <a:buNone/>
            </a:pPr>
            <a:r>
              <a:rPr lang="fi-FI" sz="1800" dirty="0"/>
              <a:t>Standardin tunnus ja numero. Julkaisuvuosi. Standardin nimi. Painos, mikäli ei ole ensimmäinen. Julkaisupaikka. Julkaisija. Sivumäärä.</a:t>
            </a:r>
          </a:p>
          <a:p>
            <a:pPr marL="0" indent="0">
              <a:buNone/>
            </a:pPr>
            <a:r>
              <a:rPr lang="fi-FI" sz="1800" dirty="0"/>
              <a:t>Esimerkki (Kauranen, Mustakallio &amp; Palmgren 2007, s. 81-82):</a:t>
            </a:r>
          </a:p>
          <a:p>
            <a:pPr eaLnBrk="1" hangingPunct="1">
              <a:buFontTx/>
              <a:buNone/>
            </a:pPr>
            <a:r>
              <a:rPr lang="fi-FI" sz="1800" dirty="0"/>
              <a:t>     SFS-EN 81-80. 2004. Hissien suunnittelua ja rakentamista koskevat turvallisuusohjeet. Käytössä olevat hissit. Osa 80: Säännöt käytössä olevien henkilö- ja tavarahenkilöhissien turvallisuuden parantamiseksi. Helsinki: Suomen standardoimisliitto. 72 s.</a:t>
            </a:r>
          </a:p>
          <a:p>
            <a:pPr lvl="1">
              <a:buFontTx/>
              <a:buNone/>
            </a:pPr>
            <a:endParaRPr lang="fi-FI" sz="1800" dirty="0"/>
          </a:p>
          <a:p>
            <a:pPr>
              <a:buFontTx/>
              <a:buNone/>
            </a:pPr>
            <a:r>
              <a:rPr lang="fi-FI" sz="1800" dirty="0"/>
              <a:t>Nykänen (2002, s. 83) esittää standardien tekstiviite tulisi olla muotoa </a:t>
            </a:r>
          </a:p>
          <a:p>
            <a:pPr>
              <a:buFontTx/>
              <a:buNone/>
            </a:pPr>
            <a:r>
              <a:rPr lang="fi-FI" sz="1800" dirty="0"/>
              <a:t>(SFS 5989:2012, 2). Nykänen ei käytä ”s.”-merkintää Harvardin </a:t>
            </a:r>
          </a:p>
          <a:p>
            <a:pPr>
              <a:buFontTx/>
              <a:buNone/>
            </a:pPr>
            <a:r>
              <a:rPr lang="fi-FI" sz="1800" dirty="0"/>
              <a:t>järjestelmän tekstiviitteissään.     </a:t>
            </a:r>
            <a:endParaRPr lang="en-US" sz="1800" dirty="0"/>
          </a:p>
        </p:txBody>
      </p:sp>
    </p:spTree>
    <p:extLst>
      <p:ext uri="{BB962C8B-B14F-4D97-AF65-F5344CB8AC3E}">
        <p14:creationId xmlns:p14="http://schemas.microsoft.com/office/powerpoint/2010/main" val="3758081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arabia_20120529_15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548680"/>
            <a:ext cx="4302598" cy="2867698"/>
          </a:xfrm>
          <a:prstGeom prst="rect">
            <a:avLst/>
          </a:prstGeom>
        </p:spPr>
      </p:pic>
      <p:pic>
        <p:nvPicPr>
          <p:cNvPr id="4" name="Kuva 3" descr="LR Konehuone 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676" y="3284984"/>
            <a:ext cx="4324324" cy="2704408"/>
          </a:xfrm>
          <a:prstGeom prst="rect">
            <a:avLst/>
          </a:prstGeom>
        </p:spPr>
      </p:pic>
      <p:pic>
        <p:nvPicPr>
          <p:cNvPr id="6" name="Kuva 5" descr="2010-07-27 Lainaussali 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2488" y="3698200"/>
            <a:ext cx="4355976" cy="2899152"/>
          </a:xfrm>
          <a:prstGeom prst="rect">
            <a:avLst/>
          </a:prstGeom>
        </p:spPr>
      </p:pic>
      <p:pic>
        <p:nvPicPr>
          <p:cNvPr id="7" name="Kuva 6" descr="GH Neuvotteluparveke 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544" y="978896"/>
            <a:ext cx="3851920" cy="2522112"/>
          </a:xfrm>
          <a:prstGeom prst="rect">
            <a:avLst/>
          </a:prstGeom>
        </p:spPr>
      </p:pic>
      <p:pic>
        <p:nvPicPr>
          <p:cNvPr id="5" name="Kuva 4" descr="arabia_20120529_011.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55976" y="2865813"/>
            <a:ext cx="4229978" cy="1859331"/>
          </a:xfrm>
          <a:prstGeom prst="rect">
            <a:avLst/>
          </a:prstGeom>
        </p:spPr>
      </p:pic>
      <p:sp>
        <p:nvSpPr>
          <p:cNvPr id="9" name="Sisällön paikkamerkki 2"/>
          <p:cNvSpPr>
            <a:spLocks noGrp="1"/>
          </p:cNvSpPr>
          <p:nvPr>
            <p:ph idx="1"/>
          </p:nvPr>
        </p:nvSpPr>
        <p:spPr>
          <a:xfrm>
            <a:off x="1763688" y="2708920"/>
            <a:ext cx="3851920" cy="1073910"/>
          </a:xfrm>
          <a:solidFill>
            <a:srgbClr val="F2F2F2"/>
          </a:solidFill>
        </p:spPr>
        <p:txBody>
          <a:bodyPr/>
          <a:lstStyle/>
          <a:p>
            <a:pPr marL="0" indent="0">
              <a:buNone/>
            </a:pPr>
            <a:r>
              <a:rPr lang="fi-FI" sz="3200" b="1" dirty="0">
                <a:solidFill>
                  <a:schemeClr val="tx2"/>
                </a:solidFill>
                <a:latin typeface="Cambria"/>
                <a:cs typeface="Cambria"/>
              </a:rPr>
              <a:t>Aineistojenhallinta kandityössä</a:t>
            </a:r>
            <a:endParaRPr lang="fi-FI" sz="1800" dirty="0"/>
          </a:p>
        </p:txBody>
      </p:sp>
    </p:spTree>
    <p:extLst>
      <p:ext uri="{BB962C8B-B14F-4D97-AF65-F5344CB8AC3E}">
        <p14:creationId xmlns:p14="http://schemas.microsoft.com/office/powerpoint/2010/main" val="3203004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7985125" cy="635794"/>
          </a:xfrm>
        </p:spPr>
        <p:txBody>
          <a:bodyPr/>
          <a:lstStyle/>
          <a:p>
            <a:r>
              <a:rPr lang="fi-FI" sz="2600" dirty="0"/>
              <a:t>Mihin kaikkeen tämä opinnäytteessäsi vaikuttaa (riippumatta käyttämästäsi järjestelmästä)?</a:t>
            </a:r>
            <a:endParaRPr lang="en-US" sz="2600" dirty="0"/>
          </a:p>
        </p:txBody>
      </p:sp>
      <p:sp>
        <p:nvSpPr>
          <p:cNvPr id="3" name="Content Placeholder 2"/>
          <p:cNvSpPr>
            <a:spLocks noGrp="1"/>
          </p:cNvSpPr>
          <p:nvPr>
            <p:ph idx="1"/>
          </p:nvPr>
        </p:nvSpPr>
        <p:spPr>
          <a:xfrm>
            <a:off x="611560" y="1412776"/>
            <a:ext cx="3456384" cy="1656184"/>
          </a:xfrm>
        </p:spPr>
        <p:txBody>
          <a:bodyPr/>
          <a:lstStyle/>
          <a:p>
            <a:pPr marL="0" indent="0">
              <a:buNone/>
            </a:pPr>
            <a:r>
              <a:rPr lang="fi-FI" dirty="0"/>
              <a:t>Opinnäytteen teksti</a:t>
            </a:r>
          </a:p>
          <a:p>
            <a:r>
              <a:rPr lang="fi-FI" sz="2000" dirty="0"/>
              <a:t>Määrittää mitkä lauseista ovat omia ja mitkä niistä ovat siteerattu/referoitu. (</a:t>
            </a:r>
            <a:r>
              <a:rPr lang="fi-FI" sz="2000" dirty="0" err="1"/>
              <a:t>Huom</a:t>
            </a:r>
            <a:r>
              <a:rPr lang="fi-FI" sz="2000" dirty="0"/>
              <a:t>! Pisteen paikka!)</a:t>
            </a:r>
          </a:p>
          <a:p>
            <a:r>
              <a:rPr lang="fi-FI" sz="2000" dirty="0"/>
              <a:t>Yhdistää siteeratut/referoidut lauseet lähdeluettelossa olevaan kirjaan mahd. sivunumeron tarkkuudella.</a:t>
            </a:r>
          </a:p>
          <a:p>
            <a:r>
              <a:rPr lang="fi-FI" sz="2000" dirty="0"/>
              <a:t>Tekstiviitteen muoto on järjestelmäkohtaista.</a:t>
            </a:r>
          </a:p>
          <a:p>
            <a:pPr marL="0" indent="0">
              <a:buNone/>
            </a:pPr>
            <a:r>
              <a:rPr lang="fi-FI" sz="2000" dirty="0"/>
              <a:t> </a:t>
            </a:r>
            <a:endParaRPr lang="en-US" sz="2000" dirty="0"/>
          </a:p>
        </p:txBody>
      </p:sp>
      <p:sp>
        <p:nvSpPr>
          <p:cNvPr id="4" name="Content Placeholder 2"/>
          <p:cNvSpPr txBox="1">
            <a:spLocks/>
          </p:cNvSpPr>
          <p:nvPr/>
        </p:nvSpPr>
        <p:spPr bwMode="auto">
          <a:xfrm>
            <a:off x="4531940" y="1412776"/>
            <a:ext cx="3784476" cy="165618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FontTx/>
              <a:buNone/>
            </a:pPr>
            <a:r>
              <a:rPr lang="fi-FI" dirty="0"/>
              <a:t>Opinnäytteen lähdeluettelo</a:t>
            </a:r>
          </a:p>
          <a:p>
            <a:r>
              <a:rPr lang="fi-FI" sz="2000" dirty="0"/>
              <a:t>Yksilöi tarkasti kaikki ja vain tekstissä käyttämäsi lähteet.</a:t>
            </a:r>
          </a:p>
          <a:p>
            <a:r>
              <a:rPr lang="fi-FI" sz="2000" dirty="0"/>
              <a:t>Järjestelmä määrittää lähdeluettelon järjestyksen. </a:t>
            </a:r>
          </a:p>
          <a:p>
            <a:r>
              <a:rPr lang="fi-FI" sz="2000" dirty="0"/>
              <a:t>Järjestelmä määrittää yksittäisen lähteen muodon, tarkoittaen esim. kenttien järjestystä, yms.  (viitteiden varsinainen sisältö kuitenkin pitkälti samanlainen järjestelmien kesken).</a:t>
            </a:r>
          </a:p>
          <a:p>
            <a:pPr marL="0" indent="0">
              <a:buFontTx/>
              <a:buNone/>
            </a:pPr>
            <a:r>
              <a:rPr lang="fi-FI" sz="2000" dirty="0"/>
              <a:t> </a:t>
            </a:r>
            <a:endParaRPr lang="en-US" sz="2000" dirty="0"/>
          </a:p>
        </p:txBody>
      </p:sp>
    </p:spTree>
    <p:extLst>
      <p:ext uri="{BB962C8B-B14F-4D97-AF65-F5344CB8AC3E}">
        <p14:creationId xmlns:p14="http://schemas.microsoft.com/office/powerpoint/2010/main" val="2007064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2086" y="679583"/>
            <a:ext cx="7985125" cy="1079500"/>
          </a:xfrm>
        </p:spPr>
        <p:txBody>
          <a:bodyPr/>
          <a:lstStyle/>
          <a:p>
            <a:r>
              <a:rPr lang="fi-FI" sz="2200" b="0" dirty="0"/>
              <a:t>Aineistojenhallinta kandityössä</a:t>
            </a:r>
          </a:p>
        </p:txBody>
      </p:sp>
      <p:sp>
        <p:nvSpPr>
          <p:cNvPr id="6" name="Rectangle: Rounded Corners 5">
            <a:extLst>
              <a:ext uri="{FF2B5EF4-FFF2-40B4-BE49-F238E27FC236}">
                <a16:creationId xmlns:a16="http://schemas.microsoft.com/office/drawing/2014/main" id="{1351E9A2-794F-42D3-902B-BA31646BE666}"/>
              </a:ext>
            </a:extLst>
          </p:cNvPr>
          <p:cNvSpPr/>
          <p:nvPr/>
        </p:nvSpPr>
        <p:spPr bwMode="auto">
          <a:xfrm>
            <a:off x="590341" y="1364060"/>
            <a:ext cx="6141899" cy="1079501"/>
          </a:xfrm>
          <a:prstGeom prst="roundRect">
            <a:avLst/>
          </a:prstGeom>
          <a:noFill/>
          <a:ln w="2857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err="1">
                <a:ln>
                  <a:noFill/>
                </a:ln>
                <a:solidFill>
                  <a:schemeClr val="tx1"/>
                </a:solidFill>
                <a:effectLst/>
                <a:latin typeface="Arial" charset="0"/>
              </a:rPr>
              <a:t>Tiedonhaun</a:t>
            </a:r>
            <a:r>
              <a:rPr kumimoji="0" lang="en-US" sz="1800" i="0" u="none" strike="noStrike" cap="none" normalizeH="0" baseline="0" dirty="0">
                <a:ln>
                  <a:noFill/>
                </a:ln>
                <a:solidFill>
                  <a:schemeClr val="tx1"/>
                </a:solidFill>
                <a:effectLst/>
                <a:latin typeface="Arial" charset="0"/>
              </a:rPr>
              <a:t> </a:t>
            </a:r>
            <a:r>
              <a:rPr kumimoji="0" lang="en-US" sz="1800" i="0" u="none" strike="noStrike" cap="none" normalizeH="0" baseline="0" dirty="0" err="1">
                <a:ln>
                  <a:noFill/>
                </a:ln>
                <a:solidFill>
                  <a:schemeClr val="tx1"/>
                </a:solidFill>
                <a:effectLst/>
                <a:latin typeface="Arial" charset="0"/>
              </a:rPr>
              <a:t>dokumentointi</a:t>
            </a:r>
            <a:r>
              <a:rPr kumimoji="0" lang="en-US" sz="1800" i="0" u="none" strike="noStrike" cap="none" normalizeH="0" baseline="0" dirty="0">
                <a:ln>
                  <a:noFill/>
                </a:ln>
                <a:solidFill>
                  <a:schemeClr val="tx1"/>
                </a:solidFill>
                <a:effectLst/>
                <a:latin typeface="Arial" charset="0"/>
              </a:rPr>
              <a:t> </a:t>
            </a:r>
            <a:r>
              <a:rPr kumimoji="0" lang="en-US" sz="1800" i="0" u="none" strike="noStrike" cap="none" normalizeH="0" baseline="0" dirty="0" err="1">
                <a:ln>
                  <a:noFill/>
                </a:ln>
                <a:solidFill>
                  <a:schemeClr val="tx1"/>
                </a:solidFill>
                <a:effectLst/>
                <a:latin typeface="Arial" charset="0"/>
              </a:rPr>
              <a:t>viitt</a:t>
            </a:r>
            <a:r>
              <a:rPr lang="en-US" dirty="0" err="1"/>
              <a:t>eidenhallinta</a:t>
            </a:r>
            <a:r>
              <a:rPr lang="en-US" dirty="0"/>
              <a:t> </a:t>
            </a:r>
            <a:r>
              <a:rPr lang="en-US" dirty="0" err="1"/>
              <a:t>ohjelmaan</a:t>
            </a: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lang="en-US" dirty="0"/>
              <a:t>- </a:t>
            </a:r>
            <a:r>
              <a:rPr lang="en-US" dirty="0" err="1"/>
              <a:t>Tätä</a:t>
            </a:r>
            <a:r>
              <a:rPr lang="en-US" dirty="0"/>
              <a:t> </a:t>
            </a:r>
            <a:r>
              <a:rPr lang="en-US" dirty="0" err="1"/>
              <a:t>ollaan</a:t>
            </a:r>
            <a:r>
              <a:rPr lang="en-US" dirty="0"/>
              <a:t> </a:t>
            </a:r>
            <a:r>
              <a:rPr lang="en-US" dirty="0" err="1"/>
              <a:t>katsottu</a:t>
            </a:r>
            <a:r>
              <a:rPr lang="en-US" dirty="0"/>
              <a:t> </a:t>
            </a:r>
            <a:r>
              <a:rPr lang="en-US" dirty="0" err="1"/>
              <a:t>aikaisemmin</a:t>
            </a:r>
            <a:r>
              <a:rPr lang="en-US" dirty="0"/>
              <a:t> </a:t>
            </a:r>
            <a:r>
              <a:rPr lang="en-US" dirty="0" err="1"/>
              <a:t>luennolla</a:t>
            </a:r>
            <a:r>
              <a:rPr lang="en-US" dirty="0"/>
              <a:t> </a:t>
            </a:r>
            <a:endParaRPr kumimoji="0" lang="fi-FI" sz="1800" i="0" u="none" strike="noStrike" cap="none" normalizeH="0" baseline="0" dirty="0">
              <a:ln>
                <a:noFill/>
              </a:ln>
              <a:solidFill>
                <a:schemeClr val="tx1"/>
              </a:solidFill>
              <a:effectLst/>
              <a:latin typeface="Arial" charset="0"/>
            </a:endParaRPr>
          </a:p>
        </p:txBody>
      </p:sp>
      <p:sp>
        <p:nvSpPr>
          <p:cNvPr id="8" name="Rectangle: Rounded Corners 7">
            <a:extLst>
              <a:ext uri="{FF2B5EF4-FFF2-40B4-BE49-F238E27FC236}">
                <a16:creationId xmlns:a16="http://schemas.microsoft.com/office/drawing/2014/main" id="{6A4D77D9-E56E-4897-B4FB-CF07BED5CC46}"/>
              </a:ext>
            </a:extLst>
          </p:cNvPr>
          <p:cNvSpPr/>
          <p:nvPr/>
        </p:nvSpPr>
        <p:spPr bwMode="auto">
          <a:xfrm>
            <a:off x="590257" y="2556604"/>
            <a:ext cx="6213991" cy="887040"/>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err="1">
                <a:ln>
                  <a:noFill/>
                </a:ln>
                <a:solidFill>
                  <a:schemeClr val="tx1"/>
                </a:solidFill>
                <a:effectLst/>
                <a:latin typeface="Arial" charset="0"/>
              </a:rPr>
              <a:t>Tiedostojen</a:t>
            </a:r>
            <a:r>
              <a:rPr kumimoji="0" lang="en-US" sz="1800" i="0" u="none" strike="noStrike" cap="none" normalizeH="0" baseline="0" dirty="0">
                <a:ln>
                  <a:noFill/>
                </a:ln>
                <a:solidFill>
                  <a:schemeClr val="tx1"/>
                </a:solidFill>
                <a:effectLst/>
                <a:latin typeface="Arial" charset="0"/>
              </a:rPr>
              <a:t> </a:t>
            </a:r>
            <a:r>
              <a:rPr kumimoji="0" lang="en-US" sz="1800" i="0" u="none" strike="noStrike" cap="none" normalizeH="0" baseline="0" dirty="0" err="1">
                <a:ln>
                  <a:noFill/>
                </a:ln>
                <a:solidFill>
                  <a:schemeClr val="tx1"/>
                </a:solidFill>
                <a:effectLst/>
                <a:latin typeface="Arial" charset="0"/>
              </a:rPr>
              <a:t>nimeäminen</a:t>
            </a:r>
            <a:r>
              <a:rPr kumimoji="0" lang="en-US" sz="1800" i="0" u="none" strike="noStrike" cap="none" normalizeH="0" baseline="0" dirty="0">
                <a:ln>
                  <a:noFill/>
                </a:ln>
                <a:solidFill>
                  <a:schemeClr val="tx1"/>
                </a:solidFill>
                <a:effectLst/>
                <a:latin typeface="Arial" charset="0"/>
              </a:rPr>
              <a:t>, </a:t>
            </a:r>
            <a:r>
              <a:rPr kumimoji="0" lang="en-US" sz="1800" i="0" u="none" strike="noStrike" cap="none" normalizeH="0" baseline="0" dirty="0" err="1">
                <a:ln>
                  <a:noFill/>
                </a:ln>
                <a:solidFill>
                  <a:schemeClr val="tx1"/>
                </a:solidFill>
                <a:effectLst/>
                <a:latin typeface="Arial" charset="0"/>
              </a:rPr>
              <a:t>versiointi</a:t>
            </a:r>
            <a:r>
              <a:rPr kumimoji="0" lang="en-US" sz="1800" i="0" u="none" strike="noStrike" cap="none" normalizeH="0" baseline="0" dirty="0">
                <a:ln>
                  <a:noFill/>
                </a:ln>
                <a:solidFill>
                  <a:schemeClr val="tx1"/>
                </a:solidFill>
                <a:effectLst/>
                <a:latin typeface="Arial" charset="0"/>
              </a:rPr>
              <a:t> ja </a:t>
            </a:r>
            <a:r>
              <a:rPr kumimoji="0" lang="en-US" sz="1800" i="0" u="none" strike="noStrike" cap="none" normalizeH="0" baseline="0" dirty="0" err="1">
                <a:ln>
                  <a:noFill/>
                </a:ln>
                <a:solidFill>
                  <a:schemeClr val="tx1"/>
                </a:solidFill>
                <a:effectLst/>
                <a:latin typeface="Arial" charset="0"/>
              </a:rPr>
              <a:t>kansioiden</a:t>
            </a:r>
            <a:r>
              <a:rPr kumimoji="0" lang="en-US" sz="1800" i="0" u="none" strike="noStrike" cap="none" normalizeH="0" baseline="0" dirty="0">
                <a:ln>
                  <a:noFill/>
                </a:ln>
                <a:solidFill>
                  <a:schemeClr val="tx1"/>
                </a:solidFill>
                <a:effectLst/>
                <a:latin typeface="Arial" charset="0"/>
              </a:rPr>
              <a:t> </a:t>
            </a:r>
            <a:r>
              <a:rPr kumimoji="0" lang="en-US" sz="1800" i="0" u="none" strike="noStrike" cap="none" normalizeH="0" baseline="0" dirty="0" err="1">
                <a:ln>
                  <a:noFill/>
                </a:ln>
                <a:solidFill>
                  <a:schemeClr val="tx1"/>
                </a:solidFill>
                <a:effectLst/>
                <a:latin typeface="Arial" charset="0"/>
              </a:rPr>
              <a:t>hallinta</a:t>
            </a:r>
            <a:endParaRPr kumimoji="0" lang="fi-FI" sz="1800" i="0" u="none" strike="noStrike" cap="none" normalizeH="0" baseline="0" dirty="0">
              <a:ln>
                <a:noFill/>
              </a:ln>
              <a:solidFill>
                <a:schemeClr val="tx1"/>
              </a:solidFill>
              <a:effectLst/>
              <a:latin typeface="Arial" charset="0"/>
            </a:endParaRPr>
          </a:p>
        </p:txBody>
      </p:sp>
      <p:sp>
        <p:nvSpPr>
          <p:cNvPr id="9" name="Rectangle: Rounded Corners 8">
            <a:extLst>
              <a:ext uri="{FF2B5EF4-FFF2-40B4-BE49-F238E27FC236}">
                <a16:creationId xmlns:a16="http://schemas.microsoft.com/office/drawing/2014/main" id="{AEBD4219-03BA-47F6-A426-46801FC2D3CD}"/>
              </a:ext>
            </a:extLst>
          </p:cNvPr>
          <p:cNvSpPr/>
          <p:nvPr/>
        </p:nvSpPr>
        <p:spPr bwMode="auto">
          <a:xfrm>
            <a:off x="592234" y="3556687"/>
            <a:ext cx="6213991" cy="1051520"/>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err="1">
                <a:ln>
                  <a:noFill/>
                </a:ln>
                <a:solidFill>
                  <a:schemeClr val="tx1"/>
                </a:solidFill>
                <a:effectLst/>
                <a:latin typeface="Arial" charset="0"/>
              </a:rPr>
              <a:t>Tiedostojen</a:t>
            </a:r>
            <a:r>
              <a:rPr kumimoji="0" lang="en-US" sz="1800" i="0" u="none" strike="noStrike" cap="none" normalizeH="0" baseline="0" dirty="0">
                <a:ln>
                  <a:noFill/>
                </a:ln>
                <a:solidFill>
                  <a:schemeClr val="tx1"/>
                </a:solidFill>
                <a:effectLst/>
                <a:latin typeface="Arial" charset="0"/>
              </a:rPr>
              <a:t> </a:t>
            </a:r>
            <a:r>
              <a:rPr lang="en-US" dirty="0" err="1">
                <a:solidFill>
                  <a:schemeClr val="tx1"/>
                </a:solidFill>
                <a:latin typeface="Arial" charset="0"/>
              </a:rPr>
              <a:t>t</a:t>
            </a:r>
            <a:r>
              <a:rPr kumimoji="0" lang="en-US" sz="1800" i="0" u="none" strike="noStrike" cap="none" normalizeH="0" baseline="0" dirty="0" err="1">
                <a:ln>
                  <a:noFill/>
                </a:ln>
                <a:solidFill>
                  <a:schemeClr val="tx1"/>
                </a:solidFill>
                <a:effectLst/>
                <a:latin typeface="Arial" charset="0"/>
              </a:rPr>
              <a:t>urvallinen</a:t>
            </a:r>
            <a:r>
              <a:rPr kumimoji="0" lang="en-US" sz="1800" i="0" u="none" strike="noStrike" cap="none" normalizeH="0" baseline="0" dirty="0">
                <a:ln>
                  <a:noFill/>
                </a:ln>
                <a:solidFill>
                  <a:schemeClr val="tx1"/>
                </a:solidFill>
                <a:effectLst/>
                <a:latin typeface="Arial" charset="0"/>
              </a:rPr>
              <a:t> </a:t>
            </a:r>
            <a:r>
              <a:rPr kumimoji="0" lang="en-US" sz="1800" i="0" u="none" strike="noStrike" cap="none" normalizeH="0" baseline="0" dirty="0" err="1">
                <a:ln>
                  <a:noFill/>
                </a:ln>
                <a:solidFill>
                  <a:schemeClr val="tx1"/>
                </a:solidFill>
                <a:effectLst/>
                <a:latin typeface="Arial" charset="0"/>
              </a:rPr>
              <a:t>tallentaminen</a:t>
            </a:r>
            <a:r>
              <a:rPr kumimoji="0" lang="en-US" sz="1800" i="0" u="none" strike="noStrike" cap="none" normalizeH="0" baseline="0" dirty="0">
                <a:ln>
                  <a:noFill/>
                </a:ln>
                <a:solidFill>
                  <a:schemeClr val="tx1"/>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a:ln>
                  <a:noFill/>
                </a:ln>
                <a:solidFill>
                  <a:schemeClr val="tx1"/>
                </a:solidFill>
                <a:effectLst/>
                <a:latin typeface="Arial" charset="0"/>
              </a:rPr>
              <a:t>ja Aalto </a:t>
            </a:r>
            <a:r>
              <a:rPr kumimoji="0" lang="en-US" sz="1800" i="0" u="none" strike="noStrike" cap="none" normalizeH="0" baseline="0" dirty="0" err="1">
                <a:ln>
                  <a:noFill/>
                </a:ln>
                <a:solidFill>
                  <a:schemeClr val="tx1"/>
                </a:solidFill>
                <a:effectLst/>
                <a:latin typeface="Arial" charset="0"/>
              </a:rPr>
              <a:t>ITn</a:t>
            </a:r>
            <a:r>
              <a:rPr kumimoji="0" lang="en-US" sz="1800" i="0" u="none" strike="noStrike" cap="none" normalizeH="0" baseline="0" dirty="0">
                <a:ln>
                  <a:noFill/>
                </a:ln>
                <a:solidFill>
                  <a:schemeClr val="tx1"/>
                </a:solidFill>
                <a:effectLst/>
                <a:latin typeface="Arial" charset="0"/>
              </a:rPr>
              <a:t> </a:t>
            </a:r>
            <a:r>
              <a:rPr kumimoji="0" lang="en-US" sz="1800" i="0" u="none" strike="noStrike" cap="none" normalizeH="0" baseline="0" dirty="0" err="1">
                <a:ln>
                  <a:noFill/>
                </a:ln>
                <a:solidFill>
                  <a:schemeClr val="tx1"/>
                </a:solidFill>
                <a:effectLst/>
                <a:latin typeface="Arial" charset="0"/>
              </a:rPr>
              <a:t>tallennuspalvelut</a:t>
            </a:r>
            <a:endParaRPr kumimoji="0" lang="fi-FI" sz="1800" i="0" u="none" strike="noStrike" cap="none" normalizeH="0" baseline="0" dirty="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8711B265-A501-4597-8944-A0F761639605}"/>
              </a:ext>
            </a:extLst>
          </p:cNvPr>
          <p:cNvPicPr>
            <a:picLocks noChangeAspect="1"/>
          </p:cNvPicPr>
          <p:nvPr/>
        </p:nvPicPr>
        <p:blipFill rotWithShape="1">
          <a:blip r:embed="rId2"/>
          <a:srcRect l="24013" t="11460" r="63387" b="82200"/>
          <a:stretch/>
        </p:blipFill>
        <p:spPr>
          <a:xfrm>
            <a:off x="6804248" y="1028688"/>
            <a:ext cx="2142529" cy="606390"/>
          </a:xfrm>
          <a:prstGeom prst="rect">
            <a:avLst/>
          </a:prstGeom>
        </p:spPr>
      </p:pic>
      <p:pic>
        <p:nvPicPr>
          <p:cNvPr id="11" name="Picture 10">
            <a:extLst>
              <a:ext uri="{FF2B5EF4-FFF2-40B4-BE49-F238E27FC236}">
                <a16:creationId xmlns:a16="http://schemas.microsoft.com/office/drawing/2014/main" id="{5016743A-3AD0-42D9-9975-EB3056DEC6B0}"/>
              </a:ext>
            </a:extLst>
          </p:cNvPr>
          <p:cNvPicPr>
            <a:picLocks noChangeAspect="1"/>
          </p:cNvPicPr>
          <p:nvPr/>
        </p:nvPicPr>
        <p:blipFill rotWithShape="1">
          <a:blip r:embed="rId3"/>
          <a:srcRect l="14563" t="7897" r="68900" b="83744"/>
          <a:stretch/>
        </p:blipFill>
        <p:spPr>
          <a:xfrm>
            <a:off x="6804248" y="1812475"/>
            <a:ext cx="1930300" cy="548840"/>
          </a:xfrm>
          <a:prstGeom prst="rect">
            <a:avLst/>
          </a:prstGeom>
        </p:spPr>
      </p:pic>
      <p:sp>
        <p:nvSpPr>
          <p:cNvPr id="12" name="Rectangle: Rounded Corners 11">
            <a:extLst>
              <a:ext uri="{FF2B5EF4-FFF2-40B4-BE49-F238E27FC236}">
                <a16:creationId xmlns:a16="http://schemas.microsoft.com/office/drawing/2014/main" id="{0E06F4C0-CF3F-4EC8-B3C4-424E4096795B}"/>
              </a:ext>
            </a:extLst>
          </p:cNvPr>
          <p:cNvSpPr/>
          <p:nvPr/>
        </p:nvSpPr>
        <p:spPr bwMode="auto">
          <a:xfrm>
            <a:off x="590257" y="4718545"/>
            <a:ext cx="6213991" cy="1051520"/>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err="1">
                <a:ln>
                  <a:noFill/>
                </a:ln>
                <a:solidFill>
                  <a:schemeClr val="tx1"/>
                </a:solidFill>
                <a:effectLst/>
                <a:latin typeface="Arial" charset="0"/>
              </a:rPr>
              <a:t>Aallon</a:t>
            </a:r>
            <a:r>
              <a:rPr kumimoji="0" lang="en-US" sz="1800" i="0" u="none" strike="noStrike" cap="none" normalizeH="0" baseline="0" dirty="0">
                <a:ln>
                  <a:noFill/>
                </a:ln>
                <a:solidFill>
                  <a:schemeClr val="tx1"/>
                </a:solidFill>
                <a:effectLst/>
                <a:latin typeface="Arial" charset="0"/>
              </a:rPr>
              <a:t> </a:t>
            </a:r>
            <a:r>
              <a:rPr kumimoji="0" lang="en-US" sz="1800" i="0" u="none" strike="noStrike" cap="none" normalizeH="0" baseline="0" dirty="0" err="1">
                <a:ln>
                  <a:noFill/>
                </a:ln>
                <a:solidFill>
                  <a:schemeClr val="tx1"/>
                </a:solidFill>
                <a:effectLst/>
                <a:latin typeface="Arial" charset="0"/>
              </a:rPr>
              <a:t>tutkimusaineistojen</a:t>
            </a:r>
            <a:r>
              <a:rPr kumimoji="0" lang="en-US" sz="1800" i="0" u="none" strike="noStrike" cap="none" normalizeH="0" baseline="0" dirty="0">
                <a:ln>
                  <a:noFill/>
                </a:ln>
                <a:solidFill>
                  <a:schemeClr val="tx1"/>
                </a:solidFill>
                <a:effectLst/>
                <a:latin typeface="Arial" charset="0"/>
              </a:rPr>
              <a:t> </a:t>
            </a:r>
            <a:r>
              <a:rPr kumimoji="0" lang="en-US" sz="1800" i="0" u="none" strike="noStrike" cap="none" normalizeH="0" baseline="0" dirty="0" err="1">
                <a:ln>
                  <a:noFill/>
                </a:ln>
                <a:solidFill>
                  <a:schemeClr val="tx1"/>
                </a:solidFill>
                <a:effectLst/>
                <a:latin typeface="Arial" charset="0"/>
              </a:rPr>
              <a:t>hallinnan</a:t>
            </a:r>
            <a:r>
              <a:rPr kumimoji="0" lang="en-US" sz="1800" i="0" u="none" strike="noStrike" cap="none" normalizeH="0" baseline="0" dirty="0">
                <a:ln>
                  <a:noFill/>
                </a:ln>
                <a:solidFill>
                  <a:schemeClr val="tx1"/>
                </a:solidFill>
                <a:effectLst/>
                <a:latin typeface="Arial" charset="0"/>
              </a:rPr>
              <a:t> </a:t>
            </a:r>
            <a:r>
              <a:rPr lang="en-US" dirty="0" err="1">
                <a:solidFill>
                  <a:schemeClr val="tx1"/>
                </a:solidFill>
                <a:latin typeface="Arial" charset="0"/>
              </a:rPr>
              <a:t>ohjeet</a:t>
            </a:r>
            <a:r>
              <a:rPr lang="en-US" dirty="0">
                <a:solidFill>
                  <a:schemeClr val="tx1"/>
                </a:solidFill>
                <a:latin typeface="Arial" charset="0"/>
              </a:rPr>
              <a:t> </a:t>
            </a:r>
          </a:p>
          <a:p>
            <a:r>
              <a:rPr lang="en-US" dirty="0" err="1">
                <a:solidFill>
                  <a:schemeClr val="tx1"/>
                </a:solidFill>
                <a:latin typeface="Arial" charset="0"/>
              </a:rPr>
              <a:t>kokonaisuudessaan</a:t>
            </a:r>
            <a:r>
              <a:rPr lang="en-US" dirty="0">
                <a:solidFill>
                  <a:schemeClr val="tx1"/>
                </a:solidFill>
                <a:latin typeface="Arial" charset="0"/>
              </a:rPr>
              <a:t>: </a:t>
            </a:r>
          </a:p>
          <a:p>
            <a:r>
              <a:rPr lang="en-US" sz="1100" dirty="0">
                <a:solidFill>
                  <a:schemeClr val="tx1"/>
                </a:solidFill>
                <a:latin typeface="Arial" charset="0"/>
              </a:rPr>
              <a:t>https://www.aalto.fi/en/services/research-data-management-rdm-and-open-science</a:t>
            </a:r>
            <a:endParaRPr kumimoji="0" lang="fi-FI" sz="110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869195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770E4A-2A86-4DCD-A2F9-88A942EDE9CB}"/>
              </a:ext>
            </a:extLst>
          </p:cNvPr>
          <p:cNvPicPr>
            <a:picLocks noChangeAspect="1"/>
          </p:cNvPicPr>
          <p:nvPr/>
        </p:nvPicPr>
        <p:blipFill rotWithShape="1">
          <a:blip r:embed="rId2"/>
          <a:srcRect l="50478" t="33201" r="6424" b="38800"/>
          <a:stretch/>
        </p:blipFill>
        <p:spPr>
          <a:xfrm>
            <a:off x="179512" y="1769224"/>
            <a:ext cx="4897779" cy="1789906"/>
          </a:xfrm>
          <a:prstGeom prst="rect">
            <a:avLst/>
          </a:prstGeom>
        </p:spPr>
      </p:pic>
      <p:sp>
        <p:nvSpPr>
          <p:cNvPr id="2" name="Otsikko 1"/>
          <p:cNvSpPr>
            <a:spLocks noGrp="1"/>
          </p:cNvSpPr>
          <p:nvPr>
            <p:ph type="title"/>
          </p:nvPr>
        </p:nvSpPr>
        <p:spPr>
          <a:xfrm>
            <a:off x="571500" y="332656"/>
            <a:ext cx="7985125" cy="1079500"/>
          </a:xfrm>
        </p:spPr>
        <p:txBody>
          <a:bodyPr/>
          <a:lstStyle/>
          <a:p>
            <a:r>
              <a:rPr lang="en-US" sz="2400" b="0" dirty="0" err="1">
                <a:solidFill>
                  <a:schemeClr val="tx1"/>
                </a:solidFill>
                <a:latin typeface="Arial" charset="0"/>
              </a:rPr>
              <a:t>Tiedostojen</a:t>
            </a:r>
            <a:r>
              <a:rPr lang="en-US" sz="2400" b="0" dirty="0">
                <a:solidFill>
                  <a:schemeClr val="tx1"/>
                </a:solidFill>
                <a:latin typeface="Arial" charset="0"/>
              </a:rPr>
              <a:t> </a:t>
            </a:r>
            <a:r>
              <a:rPr lang="en-US" sz="2400" b="0" dirty="0" err="1">
                <a:solidFill>
                  <a:schemeClr val="tx1"/>
                </a:solidFill>
                <a:latin typeface="Arial" charset="0"/>
              </a:rPr>
              <a:t>nimeäminen</a:t>
            </a:r>
            <a:r>
              <a:rPr lang="en-US" sz="2400" b="0" dirty="0">
                <a:solidFill>
                  <a:schemeClr val="tx1"/>
                </a:solidFill>
                <a:latin typeface="Arial" charset="0"/>
              </a:rPr>
              <a:t>, </a:t>
            </a:r>
            <a:r>
              <a:rPr lang="en-US" sz="2400" b="0" dirty="0" err="1">
                <a:solidFill>
                  <a:schemeClr val="tx1"/>
                </a:solidFill>
                <a:latin typeface="Arial" charset="0"/>
              </a:rPr>
              <a:t>versiointi</a:t>
            </a:r>
            <a:r>
              <a:rPr lang="en-US" sz="2400" b="0" dirty="0">
                <a:solidFill>
                  <a:schemeClr val="tx1"/>
                </a:solidFill>
                <a:latin typeface="Arial" charset="0"/>
              </a:rPr>
              <a:t> ja </a:t>
            </a:r>
            <a:r>
              <a:rPr lang="en-US" sz="2400" b="0" dirty="0" err="1">
                <a:solidFill>
                  <a:schemeClr val="tx1"/>
                </a:solidFill>
                <a:latin typeface="Arial" charset="0"/>
              </a:rPr>
              <a:t>kansioiden</a:t>
            </a:r>
            <a:r>
              <a:rPr lang="en-US" sz="2400" b="0" dirty="0">
                <a:solidFill>
                  <a:schemeClr val="tx1"/>
                </a:solidFill>
                <a:latin typeface="Arial" charset="0"/>
              </a:rPr>
              <a:t> </a:t>
            </a:r>
            <a:r>
              <a:rPr lang="en-US" sz="2400" b="0" dirty="0" err="1">
                <a:solidFill>
                  <a:schemeClr val="tx1"/>
                </a:solidFill>
                <a:latin typeface="Arial" charset="0"/>
              </a:rPr>
              <a:t>hallinta</a:t>
            </a:r>
            <a:br>
              <a:rPr lang="fi-FI" sz="2800" dirty="0">
                <a:solidFill>
                  <a:schemeClr val="tx1"/>
                </a:solidFill>
                <a:latin typeface="Arial" charset="0"/>
              </a:rPr>
            </a:br>
            <a:endParaRPr lang="fi-FI" sz="2800" dirty="0"/>
          </a:p>
        </p:txBody>
      </p:sp>
      <p:sp>
        <p:nvSpPr>
          <p:cNvPr id="3" name="Sisällön paikkamerkki 2"/>
          <p:cNvSpPr>
            <a:spLocks noGrp="1"/>
          </p:cNvSpPr>
          <p:nvPr>
            <p:ph idx="1"/>
          </p:nvPr>
        </p:nvSpPr>
        <p:spPr>
          <a:xfrm>
            <a:off x="571500" y="1012805"/>
            <a:ext cx="7993062" cy="2520280"/>
          </a:xfrm>
        </p:spPr>
        <p:txBody>
          <a:bodyPr/>
          <a:lstStyle/>
          <a:p>
            <a:r>
              <a:rPr lang="en-US" sz="1800" dirty="0" err="1"/>
              <a:t>Löydätkö</a:t>
            </a:r>
            <a:r>
              <a:rPr lang="en-US" sz="1800" dirty="0"/>
              <a:t> </a:t>
            </a:r>
            <a:r>
              <a:rPr lang="en-US" sz="1800" dirty="0" err="1"/>
              <a:t>keskeiset</a:t>
            </a:r>
            <a:r>
              <a:rPr lang="en-US" sz="1800" dirty="0"/>
              <a:t> </a:t>
            </a:r>
            <a:r>
              <a:rPr lang="en-US" sz="1800" dirty="0" err="1"/>
              <a:t>tiedostot</a:t>
            </a:r>
            <a:r>
              <a:rPr lang="en-US" sz="1800" dirty="0"/>
              <a:t> </a:t>
            </a:r>
            <a:r>
              <a:rPr lang="en-US" sz="1800" dirty="0" err="1"/>
              <a:t>helposti</a:t>
            </a:r>
            <a:r>
              <a:rPr lang="en-US" sz="1800" dirty="0"/>
              <a:t>? Jos </a:t>
            </a:r>
            <a:r>
              <a:rPr lang="en-US" sz="1800" dirty="0" err="1"/>
              <a:t>jatkat</a:t>
            </a:r>
            <a:r>
              <a:rPr lang="en-US" sz="1800" dirty="0"/>
              <a:t> </a:t>
            </a:r>
            <a:r>
              <a:rPr lang="en-US" sz="1800" dirty="0" err="1"/>
              <a:t>aihetta</a:t>
            </a:r>
            <a:r>
              <a:rPr lang="en-US" sz="1800" dirty="0"/>
              <a:t> </a:t>
            </a:r>
            <a:r>
              <a:rPr lang="en-US" sz="1800" dirty="0" err="1"/>
              <a:t>maisterin</a:t>
            </a:r>
            <a:r>
              <a:rPr lang="en-US" sz="1800" dirty="0"/>
              <a:t> </a:t>
            </a:r>
            <a:r>
              <a:rPr lang="en-US" sz="1800" dirty="0" err="1"/>
              <a:t>työssäsi</a:t>
            </a:r>
            <a:r>
              <a:rPr lang="en-US" sz="1800" dirty="0"/>
              <a:t>, </a:t>
            </a:r>
            <a:r>
              <a:rPr lang="en-US" sz="1800" dirty="0" err="1"/>
              <a:t>pystytkö</a:t>
            </a:r>
            <a:r>
              <a:rPr lang="en-US" sz="1800" dirty="0"/>
              <a:t> </a:t>
            </a:r>
            <a:r>
              <a:rPr lang="en-US" sz="1800" dirty="0" err="1"/>
              <a:t>hyödyntämään</a:t>
            </a:r>
            <a:r>
              <a:rPr lang="en-US" sz="1800" dirty="0"/>
              <a:t> </a:t>
            </a:r>
            <a:r>
              <a:rPr lang="en-US" sz="1800" dirty="0" err="1"/>
              <a:t>kandivaiheen</a:t>
            </a:r>
            <a:r>
              <a:rPr lang="en-US" sz="1800" dirty="0"/>
              <a:t> </a:t>
            </a:r>
            <a:r>
              <a:rPr lang="en-US" sz="1800" dirty="0" err="1"/>
              <a:t>dokumentteja</a:t>
            </a:r>
            <a:r>
              <a:rPr lang="en-US" sz="1800" dirty="0"/>
              <a:t>?</a:t>
            </a:r>
          </a:p>
          <a:p>
            <a:endParaRPr lang="fi-FI" sz="2000" dirty="0"/>
          </a:p>
        </p:txBody>
      </p:sp>
      <p:pic>
        <p:nvPicPr>
          <p:cNvPr id="6" name="Picture 5">
            <a:extLst>
              <a:ext uri="{FF2B5EF4-FFF2-40B4-BE49-F238E27FC236}">
                <a16:creationId xmlns:a16="http://schemas.microsoft.com/office/drawing/2014/main" id="{974A23D0-378B-4608-AD08-4D8765D7408E}"/>
              </a:ext>
            </a:extLst>
          </p:cNvPr>
          <p:cNvPicPr>
            <a:picLocks noChangeAspect="1"/>
          </p:cNvPicPr>
          <p:nvPr/>
        </p:nvPicPr>
        <p:blipFill rotWithShape="1">
          <a:blip r:embed="rId3"/>
          <a:srcRect l="20863" t="24801" r="34190" b="43000"/>
          <a:stretch/>
        </p:blipFill>
        <p:spPr>
          <a:xfrm>
            <a:off x="3635896" y="1924068"/>
            <a:ext cx="5183590" cy="2088852"/>
          </a:xfrm>
          <a:prstGeom prst="rect">
            <a:avLst/>
          </a:prstGeom>
        </p:spPr>
      </p:pic>
      <p:pic>
        <p:nvPicPr>
          <p:cNvPr id="7" name="Picture 6">
            <a:extLst>
              <a:ext uri="{FF2B5EF4-FFF2-40B4-BE49-F238E27FC236}">
                <a16:creationId xmlns:a16="http://schemas.microsoft.com/office/drawing/2014/main" id="{A42BAEDA-3E2B-4CFF-9AEC-FD88519880E5}"/>
              </a:ext>
            </a:extLst>
          </p:cNvPr>
          <p:cNvPicPr>
            <a:picLocks noChangeAspect="1"/>
          </p:cNvPicPr>
          <p:nvPr/>
        </p:nvPicPr>
        <p:blipFill rotWithShape="1">
          <a:blip r:embed="rId4"/>
          <a:srcRect l="49999" t="33200" r="6729" b="43754"/>
          <a:stretch/>
        </p:blipFill>
        <p:spPr>
          <a:xfrm>
            <a:off x="3635896" y="3789041"/>
            <a:ext cx="5087368" cy="1523996"/>
          </a:xfrm>
          <a:prstGeom prst="rect">
            <a:avLst/>
          </a:prstGeom>
        </p:spPr>
      </p:pic>
      <p:pic>
        <p:nvPicPr>
          <p:cNvPr id="10" name="Picture 9">
            <a:extLst>
              <a:ext uri="{FF2B5EF4-FFF2-40B4-BE49-F238E27FC236}">
                <a16:creationId xmlns:a16="http://schemas.microsoft.com/office/drawing/2014/main" id="{0CDECE97-5F65-4DFB-B647-60250FBA0F10}"/>
              </a:ext>
            </a:extLst>
          </p:cNvPr>
          <p:cNvPicPr>
            <a:picLocks noChangeAspect="1"/>
          </p:cNvPicPr>
          <p:nvPr/>
        </p:nvPicPr>
        <p:blipFill rotWithShape="1">
          <a:blip r:embed="rId5"/>
          <a:srcRect l="55677" t="30783" r="9838" b="51001"/>
          <a:stretch/>
        </p:blipFill>
        <p:spPr>
          <a:xfrm>
            <a:off x="4885381" y="5543192"/>
            <a:ext cx="3815438" cy="1133674"/>
          </a:xfrm>
          <a:prstGeom prst="rect">
            <a:avLst/>
          </a:prstGeom>
        </p:spPr>
      </p:pic>
      <p:sp>
        <p:nvSpPr>
          <p:cNvPr id="11" name="TextBox 10">
            <a:extLst>
              <a:ext uri="{FF2B5EF4-FFF2-40B4-BE49-F238E27FC236}">
                <a16:creationId xmlns:a16="http://schemas.microsoft.com/office/drawing/2014/main" id="{A851BEEF-10B4-4C43-9261-B869D8214993}"/>
              </a:ext>
            </a:extLst>
          </p:cNvPr>
          <p:cNvSpPr txBox="1"/>
          <p:nvPr/>
        </p:nvSpPr>
        <p:spPr>
          <a:xfrm>
            <a:off x="5364088" y="5243826"/>
            <a:ext cx="556563" cy="369332"/>
          </a:xfrm>
          <a:prstGeom prst="rect">
            <a:avLst/>
          </a:prstGeom>
          <a:noFill/>
        </p:spPr>
        <p:txBody>
          <a:bodyPr wrap="none" rtlCol="0">
            <a:spAutoFit/>
          </a:bodyPr>
          <a:lstStyle/>
          <a:p>
            <a:r>
              <a:rPr lang="en-US" dirty="0"/>
              <a:t>VS.</a:t>
            </a:r>
            <a:endParaRPr lang="fi-FI" dirty="0"/>
          </a:p>
        </p:txBody>
      </p:sp>
      <p:sp>
        <p:nvSpPr>
          <p:cNvPr id="12" name="Sisällön paikkamerkki 2">
            <a:extLst>
              <a:ext uri="{FF2B5EF4-FFF2-40B4-BE49-F238E27FC236}">
                <a16:creationId xmlns:a16="http://schemas.microsoft.com/office/drawing/2014/main" id="{58D1A7AD-15B8-4165-B913-0352C2A8F99E}"/>
              </a:ext>
            </a:extLst>
          </p:cNvPr>
          <p:cNvSpPr txBox="1">
            <a:spLocks/>
          </p:cNvSpPr>
          <p:nvPr/>
        </p:nvSpPr>
        <p:spPr bwMode="auto">
          <a:xfrm>
            <a:off x="287438" y="4546531"/>
            <a:ext cx="3733847" cy="10450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None/>
            </a:pPr>
            <a:r>
              <a:rPr lang="en-US" sz="1600" kern="0" dirty="0"/>
              <a:t>Jos </a:t>
            </a:r>
            <a:r>
              <a:rPr lang="en-US" sz="1600" kern="0" dirty="0" err="1"/>
              <a:t>käytät</a:t>
            </a:r>
            <a:r>
              <a:rPr lang="en-US" sz="1600" kern="0" dirty="0"/>
              <a:t> </a:t>
            </a:r>
            <a:r>
              <a:rPr lang="en-US" sz="1600" kern="0" dirty="0" err="1"/>
              <a:t>LaTexia</a:t>
            </a:r>
            <a:r>
              <a:rPr lang="en-US" sz="1600" kern="0" dirty="0"/>
              <a:t>:</a:t>
            </a:r>
          </a:p>
          <a:p>
            <a:pPr marL="0" indent="0">
              <a:buNone/>
            </a:pPr>
            <a:r>
              <a:rPr lang="en-US" sz="1600" kern="0" dirty="0"/>
              <a:t>https://www.overleaf.com/edu/aalto</a:t>
            </a:r>
            <a:endParaRPr lang="fi-FI" sz="1800" kern="0" dirty="0"/>
          </a:p>
        </p:txBody>
      </p:sp>
    </p:spTree>
    <p:extLst>
      <p:ext uri="{BB962C8B-B14F-4D97-AF65-F5344CB8AC3E}">
        <p14:creationId xmlns:p14="http://schemas.microsoft.com/office/powerpoint/2010/main" val="1163308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1500" y="332656"/>
            <a:ext cx="7985125" cy="1079500"/>
          </a:xfrm>
        </p:spPr>
        <p:txBody>
          <a:bodyPr/>
          <a:lstStyle/>
          <a:p>
            <a:r>
              <a:rPr lang="en-US" sz="2400" b="0" dirty="0" err="1">
                <a:solidFill>
                  <a:schemeClr val="tx1"/>
                </a:solidFill>
                <a:latin typeface="Arial" charset="0"/>
              </a:rPr>
              <a:t>Tiedostojen</a:t>
            </a:r>
            <a:r>
              <a:rPr lang="en-US" sz="2400" b="0" dirty="0">
                <a:solidFill>
                  <a:schemeClr val="tx1"/>
                </a:solidFill>
                <a:latin typeface="Arial" charset="0"/>
              </a:rPr>
              <a:t> </a:t>
            </a:r>
            <a:r>
              <a:rPr lang="en-US" sz="2400" b="0" dirty="0" err="1">
                <a:solidFill>
                  <a:schemeClr val="tx1"/>
                </a:solidFill>
                <a:latin typeface="Arial" charset="0"/>
              </a:rPr>
              <a:t>turvallinen</a:t>
            </a:r>
            <a:r>
              <a:rPr lang="en-US" sz="2400" b="0" dirty="0">
                <a:solidFill>
                  <a:schemeClr val="tx1"/>
                </a:solidFill>
                <a:latin typeface="Arial" charset="0"/>
              </a:rPr>
              <a:t> </a:t>
            </a:r>
            <a:r>
              <a:rPr lang="en-US" sz="2400" b="0" dirty="0" err="1">
                <a:solidFill>
                  <a:schemeClr val="tx1"/>
                </a:solidFill>
                <a:latin typeface="Arial" charset="0"/>
              </a:rPr>
              <a:t>tallentaminen</a:t>
            </a:r>
            <a:r>
              <a:rPr lang="en-US" sz="2400" b="0" dirty="0">
                <a:solidFill>
                  <a:schemeClr val="tx1"/>
                </a:solidFill>
                <a:latin typeface="Arial" charset="0"/>
              </a:rPr>
              <a:t> </a:t>
            </a:r>
            <a:br>
              <a:rPr lang="en-US" sz="2400" b="0" dirty="0">
                <a:solidFill>
                  <a:schemeClr val="tx1"/>
                </a:solidFill>
                <a:latin typeface="Arial" charset="0"/>
              </a:rPr>
            </a:br>
            <a:r>
              <a:rPr lang="en-US" sz="2400" b="0" dirty="0">
                <a:solidFill>
                  <a:schemeClr val="tx1"/>
                </a:solidFill>
                <a:latin typeface="Arial" charset="0"/>
              </a:rPr>
              <a:t>ja Aalto </a:t>
            </a:r>
            <a:r>
              <a:rPr lang="en-US" sz="2400" b="0" dirty="0" err="1">
                <a:solidFill>
                  <a:schemeClr val="tx1"/>
                </a:solidFill>
                <a:latin typeface="Arial" charset="0"/>
              </a:rPr>
              <a:t>ITn</a:t>
            </a:r>
            <a:r>
              <a:rPr lang="en-US" sz="2400" b="0" dirty="0">
                <a:solidFill>
                  <a:schemeClr val="tx1"/>
                </a:solidFill>
                <a:latin typeface="Arial" charset="0"/>
              </a:rPr>
              <a:t> </a:t>
            </a:r>
            <a:r>
              <a:rPr lang="en-US" sz="2400" b="0" dirty="0" err="1">
                <a:solidFill>
                  <a:schemeClr val="tx1"/>
                </a:solidFill>
                <a:latin typeface="Arial" charset="0"/>
              </a:rPr>
              <a:t>tallennuspalvelut</a:t>
            </a:r>
            <a:endParaRPr lang="fi-FI" sz="2800" b="0" dirty="0"/>
          </a:p>
        </p:txBody>
      </p:sp>
      <p:sp>
        <p:nvSpPr>
          <p:cNvPr id="3" name="Sisällön paikkamerkki 2"/>
          <p:cNvSpPr>
            <a:spLocks noGrp="1"/>
          </p:cNvSpPr>
          <p:nvPr>
            <p:ph idx="1"/>
          </p:nvPr>
        </p:nvSpPr>
        <p:spPr>
          <a:xfrm>
            <a:off x="571501" y="1309787"/>
            <a:ext cx="7528892" cy="4135437"/>
          </a:xfrm>
        </p:spPr>
        <p:txBody>
          <a:bodyPr/>
          <a:lstStyle/>
          <a:p>
            <a:endParaRPr lang="fi-FI" dirty="0"/>
          </a:p>
          <a:p>
            <a:endParaRPr lang="en-US" dirty="0"/>
          </a:p>
          <a:p>
            <a:r>
              <a:rPr lang="fi-FI" dirty="0"/>
              <a:t> </a:t>
            </a:r>
          </a:p>
        </p:txBody>
      </p:sp>
      <p:sp>
        <p:nvSpPr>
          <p:cNvPr id="4" name="Sisällön paikkamerkki 2">
            <a:extLst>
              <a:ext uri="{FF2B5EF4-FFF2-40B4-BE49-F238E27FC236}">
                <a16:creationId xmlns:a16="http://schemas.microsoft.com/office/drawing/2014/main" id="{B7D35AF5-65A3-4CC0-BCCE-28F7B8284768}"/>
              </a:ext>
            </a:extLst>
          </p:cNvPr>
          <p:cNvSpPr txBox="1">
            <a:spLocks/>
          </p:cNvSpPr>
          <p:nvPr/>
        </p:nvSpPr>
        <p:spPr bwMode="auto">
          <a:xfrm>
            <a:off x="556740" y="1350619"/>
            <a:ext cx="7993062" cy="252028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r>
              <a:rPr lang="en-US" sz="1800" kern="0" dirty="0" err="1"/>
              <a:t>Paraskaan</a:t>
            </a:r>
            <a:r>
              <a:rPr lang="en-US" sz="1800" kern="0" dirty="0"/>
              <a:t> </a:t>
            </a:r>
            <a:r>
              <a:rPr lang="en-US" sz="1800" kern="0" dirty="0" err="1"/>
              <a:t>dokumentaatio</a:t>
            </a:r>
            <a:r>
              <a:rPr lang="en-US" sz="1800" kern="0" dirty="0"/>
              <a:t> </a:t>
            </a:r>
            <a:r>
              <a:rPr lang="en-US" sz="1800" kern="0" dirty="0" err="1"/>
              <a:t>ei</a:t>
            </a:r>
            <a:r>
              <a:rPr lang="en-US" sz="1800" kern="0" dirty="0"/>
              <a:t> </a:t>
            </a:r>
            <a:r>
              <a:rPr lang="en-US" sz="1800" kern="0" dirty="0" err="1"/>
              <a:t>auta</a:t>
            </a:r>
            <a:r>
              <a:rPr lang="en-US" sz="1800" kern="0" dirty="0"/>
              <a:t> </a:t>
            </a:r>
            <a:r>
              <a:rPr lang="en-US" sz="1800" kern="0" dirty="0" err="1"/>
              <a:t>jos</a:t>
            </a:r>
            <a:r>
              <a:rPr lang="en-US" sz="1800" kern="0" dirty="0"/>
              <a:t> </a:t>
            </a:r>
            <a:r>
              <a:rPr lang="en-US" sz="1800" kern="0" dirty="0" err="1"/>
              <a:t>tiedostosi</a:t>
            </a:r>
            <a:r>
              <a:rPr lang="en-US" sz="1800" kern="0" dirty="0"/>
              <a:t> </a:t>
            </a:r>
            <a:r>
              <a:rPr lang="en-US" sz="1800" kern="0" dirty="0" err="1"/>
              <a:t>häviävät</a:t>
            </a:r>
            <a:r>
              <a:rPr lang="en-US" sz="1800" kern="0" dirty="0"/>
              <a:t> </a:t>
            </a:r>
            <a:r>
              <a:rPr lang="en-US" sz="1800" kern="0" dirty="0" err="1"/>
              <a:t>bittiavaruuteen</a:t>
            </a:r>
            <a:r>
              <a:rPr lang="en-US" sz="1800" kern="0" dirty="0"/>
              <a:t>! </a:t>
            </a:r>
            <a:r>
              <a:rPr lang="en-US" sz="1800" kern="0" dirty="0" err="1"/>
              <a:t>Klassisessa</a:t>
            </a:r>
            <a:r>
              <a:rPr lang="en-US" sz="1800" kern="0" dirty="0"/>
              <a:t> </a:t>
            </a:r>
            <a:r>
              <a:rPr lang="en-US" sz="1800" kern="0" dirty="0" err="1"/>
              <a:t>tapauksessa</a:t>
            </a:r>
            <a:r>
              <a:rPr lang="en-US" sz="1800" kern="0" dirty="0"/>
              <a:t> </a:t>
            </a:r>
            <a:r>
              <a:rPr lang="en-US" sz="1800" kern="0" dirty="0" err="1"/>
              <a:t>kaikki</a:t>
            </a:r>
            <a:r>
              <a:rPr lang="en-US" sz="1800" kern="0" dirty="0"/>
              <a:t> </a:t>
            </a:r>
            <a:r>
              <a:rPr lang="en-US" sz="1800" kern="0" dirty="0" err="1"/>
              <a:t>kandityöhön</a:t>
            </a:r>
            <a:r>
              <a:rPr lang="en-US" sz="1800" kern="0" dirty="0"/>
              <a:t> </a:t>
            </a:r>
            <a:r>
              <a:rPr lang="en-US" sz="1800" kern="0" dirty="0" err="1"/>
              <a:t>liittyvät</a:t>
            </a:r>
            <a:r>
              <a:rPr lang="en-US" sz="1800" kern="0" dirty="0"/>
              <a:t> </a:t>
            </a:r>
            <a:r>
              <a:rPr lang="en-US" sz="1800" kern="0" dirty="0" err="1"/>
              <a:t>tiedostosi</a:t>
            </a:r>
            <a:r>
              <a:rPr lang="en-US" sz="1800" kern="0" dirty="0"/>
              <a:t> </a:t>
            </a:r>
            <a:r>
              <a:rPr lang="en-US" sz="1800" kern="0" dirty="0" err="1"/>
              <a:t>ovat</a:t>
            </a:r>
            <a:r>
              <a:rPr lang="en-US" sz="1800" kern="0" dirty="0"/>
              <a:t> </a:t>
            </a:r>
            <a:r>
              <a:rPr lang="en-US" sz="1800" kern="0" dirty="0" err="1"/>
              <a:t>muistitikulla</a:t>
            </a:r>
            <a:r>
              <a:rPr lang="en-US" sz="1800" kern="0" dirty="0"/>
              <a:t> </a:t>
            </a:r>
            <a:r>
              <a:rPr lang="en-US" sz="1800" kern="0" dirty="0" err="1"/>
              <a:t>joka</a:t>
            </a:r>
            <a:r>
              <a:rPr lang="en-US" sz="1800" kern="0" dirty="0"/>
              <a:t> </a:t>
            </a:r>
            <a:r>
              <a:rPr lang="en-US" sz="1800" kern="0" dirty="0" err="1"/>
              <a:t>joko</a:t>
            </a:r>
            <a:r>
              <a:rPr lang="en-US" sz="1800" kern="0" dirty="0"/>
              <a:t> </a:t>
            </a:r>
            <a:r>
              <a:rPr lang="en-US" sz="1800" kern="0" dirty="0" err="1"/>
              <a:t>hukkuu</a:t>
            </a:r>
            <a:r>
              <a:rPr lang="en-US" sz="1800" kern="0" dirty="0"/>
              <a:t> tai </a:t>
            </a:r>
            <a:r>
              <a:rPr lang="en-US" sz="1800" kern="0" dirty="0" err="1"/>
              <a:t>hajoaa</a:t>
            </a:r>
            <a:r>
              <a:rPr lang="en-US" sz="1800" kern="0" dirty="0"/>
              <a:t>. </a:t>
            </a:r>
          </a:p>
          <a:p>
            <a:r>
              <a:rPr lang="fi-FI" sz="1800" kern="0" dirty="0"/>
              <a:t>Tiedostojen tallentamisessa kannattaa huomioida datan sijainti (yksittäinen kiinto- tai SSD-levy vs. pilvitallennus), tiedostojen ja -versioiden palautus, ja tietoturva (erityisesti henkilötietojen osalta)</a:t>
            </a:r>
          </a:p>
          <a:p>
            <a:r>
              <a:rPr lang="fi-FI" sz="1800" kern="0" dirty="0"/>
              <a:t>Kirjallisuustöissä voi hyödyntää esimerkiksi Google </a:t>
            </a:r>
            <a:r>
              <a:rPr lang="fi-FI" sz="1800" kern="0" dirty="0" err="1"/>
              <a:t>Drivea</a:t>
            </a:r>
            <a:r>
              <a:rPr lang="fi-FI" sz="1800" kern="0" dirty="0"/>
              <a:t> varmuuskopioiden tekemiseen. Maisterivaiheessa – erityisesti jos keräät henkilötietoja, eli teet haastatteluja tai kyselytutkimusta yms. – kannattaa soveltuva tallennuspaikka tarkastaa</a:t>
            </a:r>
          </a:p>
          <a:p>
            <a:r>
              <a:rPr lang="fi-FI" sz="1800" kern="0" dirty="0"/>
              <a:t>Tietoturvaa voit parantaa jo asettamalla koneellesi tarpeeksi vahvan salasanan! </a:t>
            </a:r>
          </a:p>
          <a:p>
            <a:r>
              <a:rPr lang="fi-FI" sz="1800" kern="0" dirty="0">
                <a:hlinkClick r:id="rId2"/>
              </a:rPr>
              <a:t>https://www.aalto.fi/en/cyber-security/quick-guide-to-information-classifications</a:t>
            </a:r>
            <a:r>
              <a:rPr lang="fi-FI" sz="1800" kern="0" dirty="0"/>
              <a:t>   </a:t>
            </a:r>
          </a:p>
        </p:txBody>
      </p:sp>
    </p:spTree>
    <p:extLst>
      <p:ext uri="{BB962C8B-B14F-4D97-AF65-F5344CB8AC3E}">
        <p14:creationId xmlns:p14="http://schemas.microsoft.com/office/powerpoint/2010/main" val="3326831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1500" y="332656"/>
            <a:ext cx="7985125" cy="1079500"/>
          </a:xfrm>
        </p:spPr>
        <p:txBody>
          <a:bodyPr/>
          <a:lstStyle/>
          <a:p>
            <a:r>
              <a:rPr lang="en-US" sz="2400" b="0" dirty="0" err="1">
                <a:solidFill>
                  <a:schemeClr val="tx1"/>
                </a:solidFill>
                <a:latin typeface="Arial" charset="0"/>
              </a:rPr>
              <a:t>Tiedostojen</a:t>
            </a:r>
            <a:r>
              <a:rPr lang="en-US" sz="2400" b="0" dirty="0">
                <a:solidFill>
                  <a:schemeClr val="tx1"/>
                </a:solidFill>
                <a:latin typeface="Arial" charset="0"/>
              </a:rPr>
              <a:t> </a:t>
            </a:r>
            <a:r>
              <a:rPr lang="en-US" sz="2400" b="0" dirty="0" err="1">
                <a:solidFill>
                  <a:schemeClr val="tx1"/>
                </a:solidFill>
                <a:latin typeface="Arial" charset="0"/>
              </a:rPr>
              <a:t>turvallinen</a:t>
            </a:r>
            <a:r>
              <a:rPr lang="en-US" sz="2400" b="0" dirty="0">
                <a:solidFill>
                  <a:schemeClr val="tx1"/>
                </a:solidFill>
                <a:latin typeface="Arial" charset="0"/>
              </a:rPr>
              <a:t> </a:t>
            </a:r>
            <a:r>
              <a:rPr lang="en-US" sz="2400" b="0" dirty="0" err="1">
                <a:solidFill>
                  <a:schemeClr val="tx1"/>
                </a:solidFill>
                <a:latin typeface="Arial" charset="0"/>
              </a:rPr>
              <a:t>tallentaminen</a:t>
            </a:r>
            <a:r>
              <a:rPr lang="en-US" sz="2400" b="0" dirty="0">
                <a:solidFill>
                  <a:schemeClr val="tx1"/>
                </a:solidFill>
                <a:latin typeface="Arial" charset="0"/>
              </a:rPr>
              <a:t> </a:t>
            </a:r>
            <a:br>
              <a:rPr lang="en-US" sz="2400" b="0" dirty="0">
                <a:solidFill>
                  <a:schemeClr val="tx1"/>
                </a:solidFill>
                <a:latin typeface="Arial" charset="0"/>
              </a:rPr>
            </a:br>
            <a:r>
              <a:rPr lang="en-US" sz="2400" b="0" dirty="0">
                <a:solidFill>
                  <a:schemeClr val="tx1"/>
                </a:solidFill>
                <a:latin typeface="Arial" charset="0"/>
              </a:rPr>
              <a:t>ja Aalto </a:t>
            </a:r>
            <a:r>
              <a:rPr lang="en-US" sz="2400" b="0" dirty="0" err="1">
                <a:solidFill>
                  <a:schemeClr val="tx1"/>
                </a:solidFill>
                <a:latin typeface="Arial" charset="0"/>
              </a:rPr>
              <a:t>ITn</a:t>
            </a:r>
            <a:r>
              <a:rPr lang="en-US" sz="2400" b="0" dirty="0">
                <a:solidFill>
                  <a:schemeClr val="tx1"/>
                </a:solidFill>
                <a:latin typeface="Arial" charset="0"/>
              </a:rPr>
              <a:t> </a:t>
            </a:r>
            <a:r>
              <a:rPr lang="en-US" sz="2400" b="0" dirty="0" err="1">
                <a:solidFill>
                  <a:schemeClr val="tx1"/>
                </a:solidFill>
                <a:latin typeface="Arial" charset="0"/>
              </a:rPr>
              <a:t>tallennuspalvelut</a:t>
            </a:r>
            <a:endParaRPr lang="fi-FI" sz="2800" b="0" dirty="0"/>
          </a:p>
        </p:txBody>
      </p:sp>
      <p:pic>
        <p:nvPicPr>
          <p:cNvPr id="7" name="Picture 6">
            <a:extLst>
              <a:ext uri="{FF2B5EF4-FFF2-40B4-BE49-F238E27FC236}">
                <a16:creationId xmlns:a16="http://schemas.microsoft.com/office/drawing/2014/main" id="{0E606FAD-D856-4318-9F43-6D6E7FA1B6CB}"/>
              </a:ext>
            </a:extLst>
          </p:cNvPr>
          <p:cNvPicPr>
            <a:picLocks noChangeAspect="1"/>
          </p:cNvPicPr>
          <p:nvPr/>
        </p:nvPicPr>
        <p:blipFill rotWithShape="1">
          <a:blip r:embed="rId2"/>
          <a:srcRect t="3880" r="59450" b="-10199"/>
          <a:stretch/>
        </p:blipFill>
        <p:spPr>
          <a:xfrm>
            <a:off x="571500" y="2325455"/>
            <a:ext cx="3203848" cy="4725144"/>
          </a:xfrm>
          <a:prstGeom prst="rect">
            <a:avLst/>
          </a:prstGeom>
        </p:spPr>
      </p:pic>
      <p:sp>
        <p:nvSpPr>
          <p:cNvPr id="8" name="TextBox 7">
            <a:extLst>
              <a:ext uri="{FF2B5EF4-FFF2-40B4-BE49-F238E27FC236}">
                <a16:creationId xmlns:a16="http://schemas.microsoft.com/office/drawing/2014/main" id="{BBF854DE-3F18-4706-8C4C-E6CF34A5E2B7}"/>
              </a:ext>
            </a:extLst>
          </p:cNvPr>
          <p:cNvSpPr txBox="1"/>
          <p:nvPr/>
        </p:nvSpPr>
        <p:spPr>
          <a:xfrm>
            <a:off x="179512" y="1340768"/>
            <a:ext cx="4326826" cy="646331"/>
          </a:xfrm>
          <a:prstGeom prst="rect">
            <a:avLst/>
          </a:prstGeom>
          <a:noFill/>
        </p:spPr>
        <p:txBody>
          <a:bodyPr wrap="none" rtlCol="0">
            <a:spAutoFit/>
          </a:bodyPr>
          <a:lstStyle/>
          <a:p>
            <a:r>
              <a:rPr lang="en-US" dirty="0"/>
              <a:t>Google drive: </a:t>
            </a:r>
            <a:r>
              <a:rPr lang="en-US" dirty="0" err="1"/>
              <a:t>esim</a:t>
            </a:r>
            <a:r>
              <a:rPr lang="en-US" dirty="0"/>
              <a:t>. </a:t>
            </a:r>
          </a:p>
          <a:p>
            <a:r>
              <a:rPr lang="en-US" dirty="0" err="1"/>
              <a:t>kandin</a:t>
            </a:r>
            <a:r>
              <a:rPr lang="en-US" dirty="0"/>
              <a:t> </a:t>
            </a:r>
            <a:r>
              <a:rPr lang="en-US" dirty="0" err="1"/>
              <a:t>tekstiluonnoksien</a:t>
            </a:r>
            <a:r>
              <a:rPr lang="en-US" dirty="0"/>
              <a:t> </a:t>
            </a:r>
            <a:r>
              <a:rPr lang="en-US" dirty="0" err="1"/>
              <a:t>varmuuskopiot</a:t>
            </a:r>
            <a:r>
              <a:rPr lang="en-US" dirty="0"/>
              <a:t> </a:t>
            </a:r>
            <a:endParaRPr lang="fi-FI" dirty="0"/>
          </a:p>
        </p:txBody>
      </p:sp>
      <p:pic>
        <p:nvPicPr>
          <p:cNvPr id="9" name="Picture 8">
            <a:extLst>
              <a:ext uri="{FF2B5EF4-FFF2-40B4-BE49-F238E27FC236}">
                <a16:creationId xmlns:a16="http://schemas.microsoft.com/office/drawing/2014/main" id="{59E8FBF6-C7CC-4588-8BCB-6B969796D593}"/>
              </a:ext>
            </a:extLst>
          </p:cNvPr>
          <p:cNvPicPr>
            <a:picLocks noChangeAspect="1"/>
          </p:cNvPicPr>
          <p:nvPr/>
        </p:nvPicPr>
        <p:blipFill rotWithShape="1">
          <a:blip r:embed="rId3"/>
          <a:srcRect l="22438" t="41567" r="51575" b="23400"/>
          <a:stretch/>
        </p:blipFill>
        <p:spPr>
          <a:xfrm>
            <a:off x="4448640" y="2325455"/>
            <a:ext cx="4273143" cy="3240360"/>
          </a:xfrm>
          <a:prstGeom prst="rect">
            <a:avLst/>
          </a:prstGeom>
        </p:spPr>
      </p:pic>
      <p:sp>
        <p:nvSpPr>
          <p:cNvPr id="10" name="TextBox 9">
            <a:extLst>
              <a:ext uri="{FF2B5EF4-FFF2-40B4-BE49-F238E27FC236}">
                <a16:creationId xmlns:a16="http://schemas.microsoft.com/office/drawing/2014/main" id="{DBE2A1B9-5983-466D-86E3-E78246F83841}"/>
              </a:ext>
            </a:extLst>
          </p:cNvPr>
          <p:cNvSpPr txBox="1"/>
          <p:nvPr/>
        </p:nvSpPr>
        <p:spPr>
          <a:xfrm>
            <a:off x="4448640" y="1340767"/>
            <a:ext cx="4442243" cy="784830"/>
          </a:xfrm>
          <a:prstGeom prst="rect">
            <a:avLst/>
          </a:prstGeom>
          <a:noFill/>
        </p:spPr>
        <p:txBody>
          <a:bodyPr wrap="none" rtlCol="0">
            <a:spAutoFit/>
          </a:bodyPr>
          <a:lstStyle/>
          <a:p>
            <a:r>
              <a:rPr lang="en-US" dirty="0"/>
              <a:t>Aalto Network drives: </a:t>
            </a:r>
          </a:p>
          <a:p>
            <a:r>
              <a:rPr lang="en-US" dirty="0" err="1"/>
              <a:t>Henkilötietoja</a:t>
            </a:r>
            <a:r>
              <a:rPr lang="en-US" dirty="0"/>
              <a:t> </a:t>
            </a:r>
            <a:r>
              <a:rPr lang="en-US" dirty="0" err="1"/>
              <a:t>sisältävät</a:t>
            </a:r>
            <a:r>
              <a:rPr lang="en-US" dirty="0"/>
              <a:t> </a:t>
            </a:r>
            <a:r>
              <a:rPr lang="en-US" dirty="0" err="1"/>
              <a:t>tutkimusaineistot</a:t>
            </a:r>
            <a:endParaRPr lang="en-US" dirty="0"/>
          </a:p>
          <a:p>
            <a:r>
              <a:rPr lang="fi-FI" sz="900" kern="0" dirty="0" err="1">
                <a:hlinkClick r:id="rId4"/>
              </a:rPr>
              <a:t>Ks.https</a:t>
            </a:r>
            <a:r>
              <a:rPr lang="fi-FI" sz="900" kern="0" dirty="0">
                <a:hlinkClick r:id="rId4"/>
              </a:rPr>
              <a:t>://www.aalto.fi/en/cyber-security/quick-guide-to-information-classifications</a:t>
            </a:r>
            <a:r>
              <a:rPr lang="fi-FI" sz="900" kern="0" dirty="0"/>
              <a:t>  </a:t>
            </a:r>
          </a:p>
        </p:txBody>
      </p:sp>
    </p:spTree>
    <p:extLst>
      <p:ext uri="{BB962C8B-B14F-4D97-AF65-F5344CB8AC3E}">
        <p14:creationId xmlns:p14="http://schemas.microsoft.com/office/powerpoint/2010/main" val="1181585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arabia_20120529_15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548680"/>
            <a:ext cx="4302598" cy="2867698"/>
          </a:xfrm>
          <a:prstGeom prst="rect">
            <a:avLst/>
          </a:prstGeom>
        </p:spPr>
      </p:pic>
      <p:pic>
        <p:nvPicPr>
          <p:cNvPr id="4" name="Kuva 3" descr="LR Konehuone 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676" y="3284984"/>
            <a:ext cx="4324324" cy="2704408"/>
          </a:xfrm>
          <a:prstGeom prst="rect">
            <a:avLst/>
          </a:prstGeom>
        </p:spPr>
      </p:pic>
      <p:pic>
        <p:nvPicPr>
          <p:cNvPr id="6" name="Kuva 5" descr="2010-07-27 Lainaussali 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2488" y="3698200"/>
            <a:ext cx="4355976" cy="2899152"/>
          </a:xfrm>
          <a:prstGeom prst="rect">
            <a:avLst/>
          </a:prstGeom>
        </p:spPr>
      </p:pic>
      <p:pic>
        <p:nvPicPr>
          <p:cNvPr id="7" name="Kuva 6" descr="GH Neuvotteluparveke 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544" y="978896"/>
            <a:ext cx="3851920" cy="2522112"/>
          </a:xfrm>
          <a:prstGeom prst="rect">
            <a:avLst/>
          </a:prstGeom>
        </p:spPr>
      </p:pic>
      <p:pic>
        <p:nvPicPr>
          <p:cNvPr id="5" name="Kuva 4" descr="arabia_20120529_011.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55976" y="2865813"/>
            <a:ext cx="4229978" cy="1859331"/>
          </a:xfrm>
          <a:prstGeom prst="rect">
            <a:avLst/>
          </a:prstGeom>
        </p:spPr>
      </p:pic>
      <p:sp>
        <p:nvSpPr>
          <p:cNvPr id="9" name="Sisällön paikkamerkki 2"/>
          <p:cNvSpPr>
            <a:spLocks noGrp="1"/>
          </p:cNvSpPr>
          <p:nvPr>
            <p:ph idx="1"/>
          </p:nvPr>
        </p:nvSpPr>
        <p:spPr>
          <a:xfrm>
            <a:off x="1763688" y="2708920"/>
            <a:ext cx="5544616" cy="1296144"/>
          </a:xfrm>
          <a:solidFill>
            <a:srgbClr val="F2F2F2"/>
          </a:solidFill>
        </p:spPr>
        <p:txBody>
          <a:bodyPr/>
          <a:lstStyle/>
          <a:p>
            <a:pPr marL="0" indent="0">
              <a:buNone/>
            </a:pPr>
            <a:r>
              <a:rPr lang="fi-FI" sz="3200" b="1" dirty="0">
                <a:solidFill>
                  <a:schemeClr val="tx2"/>
                </a:solidFill>
                <a:latin typeface="Cambria"/>
                <a:cs typeface="Cambria"/>
              </a:rPr>
              <a:t>Viittaus ja viattomuus?</a:t>
            </a:r>
          </a:p>
          <a:p>
            <a:pPr marL="0" indent="0">
              <a:buNone/>
            </a:pPr>
            <a:r>
              <a:rPr lang="fi-FI" sz="3200" b="1" dirty="0">
                <a:solidFill>
                  <a:schemeClr val="tx2"/>
                </a:solidFill>
                <a:latin typeface="Cambria"/>
                <a:cs typeface="Cambria"/>
              </a:rPr>
              <a:t>Näytä </a:t>
            </a:r>
            <a:r>
              <a:rPr lang="fi-FI" sz="3200" b="1" dirty="0" err="1">
                <a:solidFill>
                  <a:schemeClr val="tx2"/>
                </a:solidFill>
                <a:latin typeface="Cambria"/>
                <a:cs typeface="Cambria"/>
              </a:rPr>
              <a:t>Scopuksesta</a:t>
            </a:r>
            <a:r>
              <a:rPr lang="fi-FI" sz="3200" b="1" dirty="0">
                <a:solidFill>
                  <a:schemeClr val="tx2"/>
                </a:solidFill>
                <a:latin typeface="Cambria"/>
                <a:cs typeface="Cambria"/>
              </a:rPr>
              <a:t> H-indeksi</a:t>
            </a:r>
            <a:endParaRPr lang="fi-FI" sz="1800" dirty="0"/>
          </a:p>
        </p:txBody>
      </p:sp>
    </p:spTree>
    <p:extLst>
      <p:ext uri="{BB962C8B-B14F-4D97-AF65-F5344CB8AC3E}">
        <p14:creationId xmlns:p14="http://schemas.microsoft.com/office/powerpoint/2010/main" val="1865169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ubrik 1"/>
          <p:cNvSpPr>
            <a:spLocks noGrp="1"/>
          </p:cNvSpPr>
          <p:nvPr>
            <p:ph type="title"/>
          </p:nvPr>
        </p:nvSpPr>
        <p:spPr/>
        <p:txBody>
          <a:bodyPr/>
          <a:lstStyle/>
          <a:p>
            <a:pPr eaLnBrk="1" hangingPunct="1"/>
            <a:r>
              <a:rPr lang="en-GB" sz="2800">
                <a:latin typeface="Arial" charset="0"/>
              </a:rPr>
              <a:t>Thomson Reuters Journal Impact Factor (JIF)</a:t>
            </a:r>
          </a:p>
        </p:txBody>
      </p:sp>
      <p:sp>
        <p:nvSpPr>
          <p:cNvPr id="30723" name="Platshållare för innehåll 2"/>
          <p:cNvSpPr>
            <a:spLocks noGrp="1"/>
          </p:cNvSpPr>
          <p:nvPr>
            <p:ph idx="1"/>
          </p:nvPr>
        </p:nvSpPr>
        <p:spPr>
          <a:xfrm>
            <a:off x="571500" y="1412875"/>
            <a:ext cx="7985125" cy="4135438"/>
          </a:xfrm>
        </p:spPr>
        <p:txBody>
          <a:bodyPr/>
          <a:lstStyle/>
          <a:p>
            <a:pPr>
              <a:lnSpc>
                <a:spcPct val="80000"/>
              </a:lnSpc>
              <a:buFont typeface="Monotype Sorts" charset="0"/>
              <a:buNone/>
            </a:pPr>
            <a:r>
              <a:rPr lang="en-GB" sz="2200">
                <a:latin typeface="Arial" charset="0"/>
              </a:rPr>
              <a:t>The yearly average number of citations (references) to articles </a:t>
            </a:r>
          </a:p>
          <a:p>
            <a:pPr>
              <a:lnSpc>
                <a:spcPct val="80000"/>
              </a:lnSpc>
              <a:buFont typeface="Monotype Sorts" charset="0"/>
              <a:buNone/>
            </a:pPr>
            <a:r>
              <a:rPr lang="en-GB" sz="2200">
                <a:latin typeface="Arial" charset="0"/>
              </a:rPr>
              <a:t>published during the preceding 2 years in a certain journal</a:t>
            </a:r>
            <a:endParaRPr lang="en-US" sz="2000">
              <a:latin typeface="Arial" charset="0"/>
            </a:endParaRPr>
          </a:p>
          <a:p>
            <a:pPr algn="ctr">
              <a:lnSpc>
                <a:spcPct val="80000"/>
              </a:lnSpc>
              <a:buFont typeface="Monotype Sorts" charset="0"/>
              <a:buNone/>
            </a:pPr>
            <a:endParaRPr lang="en-US" sz="2000">
              <a:latin typeface="Arial" charset="0"/>
            </a:endParaRPr>
          </a:p>
          <a:p>
            <a:pPr algn="ctr">
              <a:lnSpc>
                <a:spcPct val="80000"/>
              </a:lnSpc>
              <a:buFont typeface="Monotype Sorts" charset="0"/>
              <a:buNone/>
            </a:pPr>
            <a:r>
              <a:rPr lang="en-US" sz="2000" i="1">
                <a:latin typeface="Arial" charset="0"/>
              </a:rPr>
              <a:t>number of citations received in current year by papers published in the journal in the previous two (or five) years</a:t>
            </a:r>
            <a:br>
              <a:rPr lang="en-US" sz="2000" i="1">
                <a:latin typeface="Arial" charset="0"/>
              </a:rPr>
            </a:br>
            <a:r>
              <a:rPr lang="en-US" sz="2000">
                <a:solidFill>
                  <a:srgbClr val="FF0000"/>
                </a:solidFill>
                <a:latin typeface="Arial" charset="0"/>
              </a:rPr>
              <a:t>divided by</a:t>
            </a:r>
          </a:p>
          <a:p>
            <a:pPr algn="ctr">
              <a:lnSpc>
                <a:spcPct val="80000"/>
              </a:lnSpc>
              <a:buFont typeface="Monotype Sorts" charset="0"/>
              <a:buNone/>
            </a:pPr>
            <a:r>
              <a:rPr lang="en-US" sz="2000" i="1">
                <a:latin typeface="Arial" charset="0"/>
              </a:rPr>
              <a:t>number of papers published in the journal in the previous two (or five) years</a:t>
            </a:r>
          </a:p>
          <a:p>
            <a:pPr eaLnBrk="1" hangingPunct="1"/>
            <a:endParaRPr lang="en-GB" sz="2200">
              <a:latin typeface="Arial" charset="0"/>
            </a:endParaRPr>
          </a:p>
        </p:txBody>
      </p:sp>
      <p:cxnSp>
        <p:nvCxnSpPr>
          <p:cNvPr id="30724" name="Rak pil 2"/>
          <p:cNvCxnSpPr>
            <a:cxnSpLocks noChangeShapeType="1"/>
          </p:cNvCxnSpPr>
          <p:nvPr/>
        </p:nvCxnSpPr>
        <p:spPr bwMode="auto">
          <a:xfrm>
            <a:off x="3059113" y="5229225"/>
            <a:ext cx="3527425" cy="0"/>
          </a:xfrm>
          <a:prstGeom prst="straightConnector1">
            <a:avLst/>
          </a:prstGeom>
          <a:noFill/>
          <a:ln w="28575">
            <a:solidFill>
              <a:srgbClr val="000090"/>
            </a:solidFill>
            <a:round/>
            <a:headEnd/>
            <a:tailEnd type="arrow" w="med" len="med"/>
          </a:ln>
          <a:extLst>
            <a:ext uri="{909E8E84-426E-40dd-AFC4-6F175D3DCCD1}">
              <a14:hiddenFill xmlns="" xmlns:a14="http://schemas.microsoft.com/office/drawing/2010/main">
                <a:noFill/>
              </a14:hiddenFill>
            </a:ext>
          </a:extLst>
        </p:spPr>
      </p:cxnSp>
      <p:sp>
        <p:nvSpPr>
          <p:cNvPr id="30725" name="Nedåtböjd 4"/>
          <p:cNvSpPr>
            <a:spLocks noChangeArrowheads="1"/>
          </p:cNvSpPr>
          <p:nvPr/>
        </p:nvSpPr>
        <p:spPr bwMode="auto">
          <a:xfrm flipH="1">
            <a:off x="4067175" y="4221163"/>
            <a:ext cx="1871663" cy="792162"/>
          </a:xfrm>
          <a:prstGeom prst="curvedDownArrow">
            <a:avLst>
              <a:gd name="adj1" fmla="val 24995"/>
              <a:gd name="adj2" fmla="val 49978"/>
              <a:gd name="adj3" fmla="val 25000"/>
            </a:avLst>
          </a:prstGeom>
          <a:solidFill>
            <a:srgbClr val="FF0000"/>
          </a:solidFill>
          <a:ln w="9525">
            <a:solidFill>
              <a:schemeClr val="tx1"/>
            </a:solidFill>
            <a:round/>
            <a:headEnd/>
            <a:tailEnd/>
          </a:ln>
        </p:spPr>
        <p:txBody>
          <a:bodyPr/>
          <a:lstStyle/>
          <a:p>
            <a:pPr>
              <a:lnSpc>
                <a:spcPct val="110000"/>
              </a:lnSpc>
              <a:spcBef>
                <a:spcPct val="10000"/>
              </a:spcBef>
              <a:buClr>
                <a:srgbClr val="3333CC"/>
              </a:buClr>
              <a:buSzPct val="50000"/>
              <a:buFont typeface="Wingdings" charset="0"/>
              <a:buChar char="n"/>
            </a:pPr>
            <a:endParaRPr kumimoji="1" lang="en-GB" sz="1200">
              <a:solidFill>
                <a:srgbClr val="000000"/>
              </a:solidFill>
            </a:endParaRPr>
          </a:p>
        </p:txBody>
      </p:sp>
      <p:sp>
        <p:nvSpPr>
          <p:cNvPr id="30726" name="Nedåtböjd 7"/>
          <p:cNvSpPr>
            <a:spLocks noChangeArrowheads="1"/>
          </p:cNvSpPr>
          <p:nvPr/>
        </p:nvSpPr>
        <p:spPr bwMode="auto">
          <a:xfrm flipH="1">
            <a:off x="3348038" y="4149725"/>
            <a:ext cx="2592387" cy="865188"/>
          </a:xfrm>
          <a:prstGeom prst="curvedDownArrow">
            <a:avLst>
              <a:gd name="adj1" fmla="val 24969"/>
              <a:gd name="adj2" fmla="val 49939"/>
              <a:gd name="adj3" fmla="val 25000"/>
            </a:avLst>
          </a:prstGeom>
          <a:solidFill>
            <a:srgbClr val="FF0000"/>
          </a:solidFill>
          <a:ln w="9525">
            <a:solidFill>
              <a:schemeClr val="tx1"/>
            </a:solidFill>
            <a:round/>
            <a:headEnd/>
            <a:tailEnd/>
          </a:ln>
        </p:spPr>
        <p:txBody>
          <a:bodyPr/>
          <a:lstStyle/>
          <a:p>
            <a:pPr>
              <a:lnSpc>
                <a:spcPct val="110000"/>
              </a:lnSpc>
              <a:spcBef>
                <a:spcPct val="10000"/>
              </a:spcBef>
              <a:buClr>
                <a:srgbClr val="3333CC"/>
              </a:buClr>
              <a:buSzPct val="50000"/>
              <a:buFont typeface="Wingdings" charset="0"/>
              <a:buChar char="n"/>
            </a:pPr>
            <a:endParaRPr kumimoji="1" lang="en-GB" sz="1200">
              <a:solidFill>
                <a:srgbClr val="000000"/>
              </a:solidFill>
            </a:endParaRPr>
          </a:p>
        </p:txBody>
      </p:sp>
      <p:sp>
        <p:nvSpPr>
          <p:cNvPr id="30727" name="textruta 6"/>
          <p:cNvSpPr txBox="1">
            <a:spLocks noChangeArrowheads="1"/>
          </p:cNvSpPr>
          <p:nvPr/>
        </p:nvSpPr>
        <p:spPr bwMode="auto">
          <a:xfrm>
            <a:off x="5651500" y="5300663"/>
            <a:ext cx="3397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000000"/>
                </a:solidFill>
              </a:rPr>
              <a:t>Y</a:t>
            </a:r>
          </a:p>
        </p:txBody>
      </p:sp>
      <p:sp>
        <p:nvSpPr>
          <p:cNvPr id="30728" name="textruta 10"/>
          <p:cNvSpPr txBox="1">
            <a:spLocks noChangeArrowheads="1"/>
          </p:cNvSpPr>
          <p:nvPr/>
        </p:nvSpPr>
        <p:spPr bwMode="auto">
          <a:xfrm>
            <a:off x="4067175" y="5300663"/>
            <a:ext cx="5222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000000"/>
                </a:solidFill>
              </a:rPr>
              <a:t>Y-1</a:t>
            </a:r>
          </a:p>
        </p:txBody>
      </p:sp>
      <p:sp>
        <p:nvSpPr>
          <p:cNvPr id="30729" name="textruta 11"/>
          <p:cNvSpPr txBox="1">
            <a:spLocks noChangeArrowheads="1"/>
          </p:cNvSpPr>
          <p:nvPr/>
        </p:nvSpPr>
        <p:spPr bwMode="auto">
          <a:xfrm>
            <a:off x="3276600" y="5300663"/>
            <a:ext cx="5222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000000"/>
                </a:solidFill>
              </a:rPr>
              <a:t>Y-2</a:t>
            </a:r>
          </a:p>
        </p:txBody>
      </p:sp>
    </p:spTree>
    <p:extLst>
      <p:ext uri="{BB962C8B-B14F-4D97-AF65-F5344CB8AC3E}">
        <p14:creationId xmlns:p14="http://schemas.microsoft.com/office/powerpoint/2010/main" val="231691138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ubrik 1"/>
          <p:cNvSpPr>
            <a:spLocks noGrp="1"/>
          </p:cNvSpPr>
          <p:nvPr>
            <p:ph type="title"/>
          </p:nvPr>
        </p:nvSpPr>
        <p:spPr/>
        <p:txBody>
          <a:bodyPr/>
          <a:lstStyle/>
          <a:p>
            <a:pPr eaLnBrk="1" hangingPunct="1"/>
            <a:r>
              <a:rPr lang="en-GB" sz="2800">
                <a:latin typeface="Arial" charset="0"/>
              </a:rPr>
              <a:t>Thomson Reuters Journal Impact Factor (JIF)</a:t>
            </a:r>
          </a:p>
        </p:txBody>
      </p:sp>
      <p:sp>
        <p:nvSpPr>
          <p:cNvPr id="30723" name="Platshållare för innehåll 2"/>
          <p:cNvSpPr>
            <a:spLocks noGrp="1"/>
          </p:cNvSpPr>
          <p:nvPr>
            <p:ph idx="1"/>
          </p:nvPr>
        </p:nvSpPr>
        <p:spPr>
          <a:xfrm>
            <a:off x="571500" y="1412875"/>
            <a:ext cx="7985125" cy="4135438"/>
          </a:xfrm>
        </p:spPr>
        <p:txBody>
          <a:bodyPr/>
          <a:lstStyle/>
          <a:p>
            <a:pPr>
              <a:lnSpc>
                <a:spcPct val="80000"/>
              </a:lnSpc>
              <a:buFont typeface="Monotype Sorts" charset="0"/>
              <a:buNone/>
            </a:pPr>
            <a:r>
              <a:rPr lang="en-GB" sz="2200">
                <a:latin typeface="Arial" charset="0"/>
              </a:rPr>
              <a:t>The yearly average number of citations (references) to articles </a:t>
            </a:r>
          </a:p>
          <a:p>
            <a:pPr>
              <a:lnSpc>
                <a:spcPct val="80000"/>
              </a:lnSpc>
              <a:buFont typeface="Monotype Sorts" charset="0"/>
              <a:buNone/>
            </a:pPr>
            <a:r>
              <a:rPr lang="en-GB" sz="2200">
                <a:latin typeface="Arial" charset="0"/>
              </a:rPr>
              <a:t>published during the preceding 2 years in a certain journal</a:t>
            </a:r>
            <a:endParaRPr lang="en-US" sz="2000">
              <a:latin typeface="Arial" charset="0"/>
            </a:endParaRPr>
          </a:p>
          <a:p>
            <a:pPr algn="ctr">
              <a:lnSpc>
                <a:spcPct val="80000"/>
              </a:lnSpc>
              <a:buFont typeface="Monotype Sorts" charset="0"/>
              <a:buNone/>
            </a:pPr>
            <a:endParaRPr lang="en-US" sz="2000">
              <a:latin typeface="Arial" charset="0"/>
            </a:endParaRPr>
          </a:p>
          <a:p>
            <a:pPr algn="ctr">
              <a:lnSpc>
                <a:spcPct val="80000"/>
              </a:lnSpc>
              <a:buFont typeface="Monotype Sorts" charset="0"/>
              <a:buNone/>
            </a:pPr>
            <a:r>
              <a:rPr lang="en-US" sz="2000" i="1">
                <a:latin typeface="Arial" charset="0"/>
              </a:rPr>
              <a:t>number of citations received in current year by papers published in the journal in the previous two (or five) years</a:t>
            </a:r>
            <a:br>
              <a:rPr lang="en-US" sz="2000" i="1">
                <a:latin typeface="Arial" charset="0"/>
              </a:rPr>
            </a:br>
            <a:r>
              <a:rPr lang="en-US" sz="2000">
                <a:solidFill>
                  <a:srgbClr val="FF0000"/>
                </a:solidFill>
                <a:latin typeface="Arial" charset="0"/>
              </a:rPr>
              <a:t>divided by</a:t>
            </a:r>
          </a:p>
          <a:p>
            <a:pPr algn="ctr">
              <a:lnSpc>
                <a:spcPct val="80000"/>
              </a:lnSpc>
              <a:buFont typeface="Monotype Sorts" charset="0"/>
              <a:buNone/>
            </a:pPr>
            <a:r>
              <a:rPr lang="en-US" sz="2000" i="1">
                <a:latin typeface="Arial" charset="0"/>
              </a:rPr>
              <a:t>number of papers published in the journal in the previous two (or five) years</a:t>
            </a:r>
          </a:p>
          <a:p>
            <a:pPr eaLnBrk="1" hangingPunct="1"/>
            <a:endParaRPr lang="en-GB" sz="2200">
              <a:latin typeface="Arial" charset="0"/>
            </a:endParaRPr>
          </a:p>
        </p:txBody>
      </p:sp>
      <p:cxnSp>
        <p:nvCxnSpPr>
          <p:cNvPr id="30724" name="Rak pil 2"/>
          <p:cNvCxnSpPr>
            <a:cxnSpLocks noChangeShapeType="1"/>
          </p:cNvCxnSpPr>
          <p:nvPr/>
        </p:nvCxnSpPr>
        <p:spPr bwMode="auto">
          <a:xfrm>
            <a:off x="3059113" y="5229225"/>
            <a:ext cx="3527425" cy="0"/>
          </a:xfrm>
          <a:prstGeom prst="straightConnector1">
            <a:avLst/>
          </a:prstGeom>
          <a:noFill/>
          <a:ln w="28575">
            <a:solidFill>
              <a:srgbClr val="000090"/>
            </a:solidFill>
            <a:round/>
            <a:headEnd/>
            <a:tailEnd type="arrow" w="med" len="med"/>
          </a:ln>
          <a:extLst>
            <a:ext uri="{909E8E84-426E-40dd-AFC4-6F175D3DCCD1}">
              <a14:hiddenFill xmlns="" xmlns:a14="http://schemas.microsoft.com/office/drawing/2010/main">
                <a:noFill/>
              </a14:hiddenFill>
            </a:ext>
          </a:extLst>
        </p:spPr>
      </p:cxnSp>
      <p:sp>
        <p:nvSpPr>
          <p:cNvPr id="30725" name="Nedåtböjd 4"/>
          <p:cNvSpPr>
            <a:spLocks noChangeArrowheads="1"/>
          </p:cNvSpPr>
          <p:nvPr/>
        </p:nvSpPr>
        <p:spPr bwMode="auto">
          <a:xfrm flipH="1">
            <a:off x="4067175" y="4221163"/>
            <a:ext cx="1871663" cy="792162"/>
          </a:xfrm>
          <a:prstGeom prst="curvedDownArrow">
            <a:avLst>
              <a:gd name="adj1" fmla="val 24995"/>
              <a:gd name="adj2" fmla="val 49978"/>
              <a:gd name="adj3" fmla="val 25000"/>
            </a:avLst>
          </a:prstGeom>
          <a:solidFill>
            <a:srgbClr val="FF0000"/>
          </a:solidFill>
          <a:ln w="9525">
            <a:solidFill>
              <a:schemeClr val="tx1"/>
            </a:solidFill>
            <a:round/>
            <a:headEnd/>
            <a:tailEnd/>
          </a:ln>
        </p:spPr>
        <p:txBody>
          <a:bodyPr/>
          <a:lstStyle/>
          <a:p>
            <a:pPr>
              <a:lnSpc>
                <a:spcPct val="110000"/>
              </a:lnSpc>
              <a:spcBef>
                <a:spcPct val="10000"/>
              </a:spcBef>
              <a:buClr>
                <a:srgbClr val="3333CC"/>
              </a:buClr>
              <a:buSzPct val="50000"/>
              <a:buFont typeface="Wingdings" charset="0"/>
              <a:buChar char="n"/>
            </a:pPr>
            <a:endParaRPr kumimoji="1" lang="en-GB" sz="1200">
              <a:solidFill>
                <a:srgbClr val="000000"/>
              </a:solidFill>
            </a:endParaRPr>
          </a:p>
        </p:txBody>
      </p:sp>
      <p:sp>
        <p:nvSpPr>
          <p:cNvPr id="30726" name="Nedåtböjd 7"/>
          <p:cNvSpPr>
            <a:spLocks noChangeArrowheads="1"/>
          </p:cNvSpPr>
          <p:nvPr/>
        </p:nvSpPr>
        <p:spPr bwMode="auto">
          <a:xfrm flipH="1">
            <a:off x="3348038" y="4149725"/>
            <a:ext cx="2592387" cy="865188"/>
          </a:xfrm>
          <a:prstGeom prst="curvedDownArrow">
            <a:avLst>
              <a:gd name="adj1" fmla="val 24969"/>
              <a:gd name="adj2" fmla="val 49939"/>
              <a:gd name="adj3" fmla="val 25000"/>
            </a:avLst>
          </a:prstGeom>
          <a:solidFill>
            <a:srgbClr val="FF0000"/>
          </a:solidFill>
          <a:ln w="9525">
            <a:solidFill>
              <a:schemeClr val="tx1"/>
            </a:solidFill>
            <a:round/>
            <a:headEnd/>
            <a:tailEnd/>
          </a:ln>
        </p:spPr>
        <p:txBody>
          <a:bodyPr/>
          <a:lstStyle/>
          <a:p>
            <a:pPr>
              <a:lnSpc>
                <a:spcPct val="110000"/>
              </a:lnSpc>
              <a:spcBef>
                <a:spcPct val="10000"/>
              </a:spcBef>
              <a:buClr>
                <a:srgbClr val="3333CC"/>
              </a:buClr>
              <a:buSzPct val="50000"/>
              <a:buFont typeface="Wingdings" charset="0"/>
              <a:buChar char="n"/>
            </a:pPr>
            <a:endParaRPr kumimoji="1" lang="en-GB" sz="1200">
              <a:solidFill>
                <a:srgbClr val="000000"/>
              </a:solidFill>
            </a:endParaRPr>
          </a:p>
        </p:txBody>
      </p:sp>
      <p:sp>
        <p:nvSpPr>
          <p:cNvPr id="30727" name="textruta 6"/>
          <p:cNvSpPr txBox="1">
            <a:spLocks noChangeArrowheads="1"/>
          </p:cNvSpPr>
          <p:nvPr/>
        </p:nvSpPr>
        <p:spPr bwMode="auto">
          <a:xfrm>
            <a:off x="5651500" y="5300663"/>
            <a:ext cx="3397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000000"/>
                </a:solidFill>
              </a:rPr>
              <a:t>Y</a:t>
            </a:r>
          </a:p>
        </p:txBody>
      </p:sp>
      <p:sp>
        <p:nvSpPr>
          <p:cNvPr id="30728" name="textruta 10"/>
          <p:cNvSpPr txBox="1">
            <a:spLocks noChangeArrowheads="1"/>
          </p:cNvSpPr>
          <p:nvPr/>
        </p:nvSpPr>
        <p:spPr bwMode="auto">
          <a:xfrm>
            <a:off x="4067175" y="5300663"/>
            <a:ext cx="5222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000000"/>
                </a:solidFill>
              </a:rPr>
              <a:t>Y-1</a:t>
            </a:r>
          </a:p>
        </p:txBody>
      </p:sp>
      <p:sp>
        <p:nvSpPr>
          <p:cNvPr id="30729" name="textruta 11"/>
          <p:cNvSpPr txBox="1">
            <a:spLocks noChangeArrowheads="1"/>
          </p:cNvSpPr>
          <p:nvPr/>
        </p:nvSpPr>
        <p:spPr bwMode="auto">
          <a:xfrm>
            <a:off x="3276600" y="5300663"/>
            <a:ext cx="5222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000000"/>
                </a:solidFill>
              </a:rPr>
              <a:t>Y-2</a:t>
            </a:r>
          </a:p>
        </p:txBody>
      </p:sp>
      <p:pic>
        <p:nvPicPr>
          <p:cNvPr id="2" name="Kuva 1" descr="Screen Shot 2013-10-09 at 6.57.13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496" y="332656"/>
            <a:ext cx="8927976" cy="5579985"/>
          </a:xfrm>
          <a:prstGeom prst="rect">
            <a:avLst/>
          </a:prstGeom>
        </p:spPr>
      </p:pic>
    </p:spTree>
    <p:extLst>
      <p:ext uri="{BB962C8B-B14F-4D97-AF65-F5344CB8AC3E}">
        <p14:creationId xmlns:p14="http://schemas.microsoft.com/office/powerpoint/2010/main" val="374094851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32656"/>
            <a:ext cx="7985125" cy="1079500"/>
          </a:xfrm>
        </p:spPr>
        <p:txBody>
          <a:bodyPr/>
          <a:lstStyle/>
          <a:p>
            <a:r>
              <a:rPr lang="fi-FI" sz="2400" dirty="0"/>
              <a:t>Lähdeluettelo (I)</a:t>
            </a:r>
          </a:p>
        </p:txBody>
      </p:sp>
      <p:sp>
        <p:nvSpPr>
          <p:cNvPr id="3" name="Sisällön paikkamerkki 2"/>
          <p:cNvSpPr>
            <a:spLocks noGrp="1"/>
          </p:cNvSpPr>
          <p:nvPr>
            <p:ph idx="1"/>
          </p:nvPr>
        </p:nvSpPr>
        <p:spPr>
          <a:xfrm>
            <a:off x="539552" y="836712"/>
            <a:ext cx="7985125" cy="5832648"/>
          </a:xfrm>
          <a:solidFill>
            <a:schemeClr val="bg1"/>
          </a:solidFill>
        </p:spPr>
        <p:txBody>
          <a:bodyPr/>
          <a:lstStyle/>
          <a:p>
            <a:pPr marL="0" indent="0">
              <a:buNone/>
            </a:pPr>
            <a:r>
              <a:rPr lang="fi-FI" sz="1800" dirty="0" err="1"/>
              <a:t>Hirsjärvi</a:t>
            </a:r>
            <a:r>
              <a:rPr lang="fi-FI" sz="1800" dirty="0"/>
              <a:t>, S., </a:t>
            </a:r>
            <a:r>
              <a:rPr lang="fi-FI" sz="1800" dirty="0" err="1"/>
              <a:t>Remes</a:t>
            </a:r>
            <a:r>
              <a:rPr lang="fi-FI" sz="1800" dirty="0"/>
              <a:t>, P. &amp; </a:t>
            </a:r>
            <a:r>
              <a:rPr lang="fi-FI" sz="1800" dirty="0" err="1"/>
              <a:t>Sajavaara</a:t>
            </a:r>
            <a:r>
              <a:rPr lang="fi-FI" sz="1800" dirty="0"/>
              <a:t>, P. 2007. Tutki ja kirjoita. 13., osin uudistettu painos. Keuruu: Kustannusosakeyhtiö Tammi. ISBN 951-26-5635-6.</a:t>
            </a:r>
          </a:p>
          <a:p>
            <a:pPr marL="0" indent="0">
              <a:buNone/>
            </a:pPr>
            <a:r>
              <a:rPr lang="fi-FI" sz="1800" dirty="0"/>
              <a:t>Kauranen, I., Mustakallio, M. &amp; Palmgren, V. 2007. Tutkimusraportin kirjoittamisen opas opinnäytetyön tekijöille. 2. korjattu painos. Espoo: Teknillinen korkeakoulu. ISBN 951-22-8359-X.</a:t>
            </a:r>
          </a:p>
          <a:p>
            <a:pPr marL="0" indent="0">
              <a:buNone/>
            </a:pPr>
            <a:r>
              <a:rPr lang="fi-FI" sz="1800" dirty="0"/>
              <a:t>Nykänen, O. 2002. Toimivaa tekstiä - Opas tekniikasta kirjoittaville. Helsinki: Tekniikan Akateemisten Liitto TEK. ISBN 952-5005-64-X.</a:t>
            </a:r>
          </a:p>
          <a:p>
            <a:pPr marL="0" indent="0">
              <a:buNone/>
            </a:pPr>
            <a:r>
              <a:rPr lang="fi-FI" sz="1800" dirty="0"/>
              <a:t>SFS 5989. 2012. Lähde- ja tekstiviitteitä koskevat ohjeet. [Verkkodokumentti]. Helsinki: Suomen standardoimisliitto. 72 s. [Viitattu 2.10.2012]. Saatavissa: http://sales.sfs.fi.libproxy.aalto.fi/sfs/servlets/DownloadServlet?action=getFile&amp;productId=248758&amp;forContract=11760. Palvelu on maksullinen ja vaatii käyttäjälisenssin.</a:t>
            </a:r>
          </a:p>
          <a:p>
            <a:pPr marL="0" indent="0">
              <a:buNone/>
            </a:pPr>
            <a:r>
              <a:rPr lang="fi-FI" sz="1800" dirty="0"/>
              <a:t>Sormunen, E., Eriksson, H. &amp; Kurkipää, T. 2012. </a:t>
            </a:r>
            <a:r>
              <a:rPr lang="fi-FI" sz="1800" dirty="0" err="1"/>
              <a:t>Wikipedia</a:t>
            </a:r>
            <a:r>
              <a:rPr lang="fi-FI" sz="1800" dirty="0"/>
              <a:t> and </a:t>
            </a:r>
            <a:r>
              <a:rPr lang="fi-FI" sz="1800" dirty="0" err="1"/>
              <a:t>Wikis</a:t>
            </a:r>
            <a:r>
              <a:rPr lang="fi-FI" sz="1800" dirty="0"/>
              <a:t> as </a:t>
            </a:r>
            <a:r>
              <a:rPr lang="fi-FI" sz="1800" dirty="0" err="1"/>
              <a:t>Forums</a:t>
            </a:r>
            <a:r>
              <a:rPr lang="fi-FI" sz="1800" dirty="0"/>
              <a:t> of </a:t>
            </a:r>
            <a:r>
              <a:rPr lang="fi-FI" sz="1800" dirty="0" err="1"/>
              <a:t>Information</a:t>
            </a:r>
            <a:r>
              <a:rPr lang="fi-FI" sz="1800" dirty="0"/>
              <a:t> </a:t>
            </a:r>
            <a:r>
              <a:rPr lang="fi-FI" sz="1800" dirty="0" err="1"/>
              <a:t>Literacy</a:t>
            </a:r>
            <a:r>
              <a:rPr lang="fi-FI" sz="1800" dirty="0"/>
              <a:t> </a:t>
            </a:r>
            <a:r>
              <a:rPr lang="fi-FI" sz="1800" dirty="0" err="1"/>
              <a:t>Instruction</a:t>
            </a:r>
            <a:r>
              <a:rPr lang="fi-FI" sz="1800" dirty="0"/>
              <a:t> in Schools. Teoksessa: </a:t>
            </a:r>
            <a:r>
              <a:rPr lang="fi-FI" sz="1800" dirty="0" err="1"/>
              <a:t>Gwyer</a:t>
            </a:r>
            <a:r>
              <a:rPr lang="fi-FI" sz="1800" dirty="0"/>
              <a:t>, R., </a:t>
            </a:r>
            <a:r>
              <a:rPr lang="fi-FI" sz="1800" dirty="0" err="1"/>
              <a:t>Stubbings</a:t>
            </a:r>
            <a:r>
              <a:rPr lang="fi-FI" sz="1800" dirty="0"/>
              <a:t>, R. &amp; Walton, G. (toim.) The Road to </a:t>
            </a:r>
            <a:r>
              <a:rPr lang="fi-FI" sz="1800" dirty="0" err="1"/>
              <a:t>Information</a:t>
            </a:r>
            <a:r>
              <a:rPr lang="fi-FI" sz="1800" dirty="0"/>
              <a:t> </a:t>
            </a:r>
            <a:r>
              <a:rPr lang="fi-FI" sz="1800" dirty="0" err="1"/>
              <a:t>Literacy</a:t>
            </a:r>
            <a:r>
              <a:rPr lang="fi-FI" sz="1800" dirty="0"/>
              <a:t> - </a:t>
            </a:r>
            <a:r>
              <a:rPr lang="fi-FI" sz="1800" dirty="0" err="1"/>
              <a:t>Librarians</a:t>
            </a:r>
            <a:r>
              <a:rPr lang="fi-FI" sz="1800" dirty="0"/>
              <a:t> as </a:t>
            </a:r>
            <a:r>
              <a:rPr lang="fi-FI" sz="1800" dirty="0" err="1"/>
              <a:t>Facilitators</a:t>
            </a:r>
            <a:r>
              <a:rPr lang="fi-FI" sz="1800" dirty="0"/>
              <a:t> of Learning. IFLA Publications 157. Berlin: De </a:t>
            </a:r>
            <a:r>
              <a:rPr lang="fi-FI" sz="1800" dirty="0" err="1"/>
              <a:t>Gruyter</a:t>
            </a:r>
            <a:r>
              <a:rPr lang="fi-FI" sz="1800" dirty="0"/>
              <a:t> </a:t>
            </a:r>
            <a:r>
              <a:rPr lang="fi-FI" sz="1800" dirty="0" err="1"/>
              <a:t>Saur</a:t>
            </a:r>
            <a:r>
              <a:rPr lang="fi-FI" sz="1800" dirty="0"/>
              <a:t>. S. 311-327. </a:t>
            </a:r>
          </a:p>
          <a:p>
            <a:pPr marL="0" indent="0">
              <a:buNone/>
            </a:pPr>
            <a:r>
              <a:rPr lang="fi-FI" sz="1800" dirty="0"/>
              <a:t>UCP (Chicago </a:t>
            </a:r>
            <a:r>
              <a:rPr lang="fi-FI" sz="1800" dirty="0" err="1"/>
              <a:t>University</a:t>
            </a:r>
            <a:r>
              <a:rPr lang="fi-FI" sz="1800" dirty="0"/>
              <a:t> Press). 2010. The Chicago </a:t>
            </a:r>
            <a:r>
              <a:rPr lang="fi-FI" sz="1800" dirty="0" err="1"/>
              <a:t>Manual</a:t>
            </a:r>
            <a:r>
              <a:rPr lang="fi-FI" sz="1800" dirty="0"/>
              <a:t> of Style. 16., painos. Chicago: Chicago </a:t>
            </a:r>
            <a:r>
              <a:rPr lang="fi-FI" sz="1800" dirty="0" err="1"/>
              <a:t>University</a:t>
            </a:r>
            <a:r>
              <a:rPr lang="fi-FI" sz="1800" dirty="0"/>
              <a:t> Press. ISBN: 978-0-226-10420-1.</a:t>
            </a:r>
          </a:p>
          <a:p>
            <a:pPr marL="0" indent="0">
              <a:buNone/>
            </a:pPr>
            <a:endParaRPr lang="fi-FI" sz="1800" dirty="0"/>
          </a:p>
          <a:p>
            <a:pPr marL="0" indent="0">
              <a:buNone/>
            </a:pPr>
            <a:endParaRPr lang="en-US" sz="1800" dirty="0"/>
          </a:p>
          <a:p>
            <a:pPr marL="0" indent="0">
              <a:buNone/>
            </a:pPr>
            <a:endParaRPr lang="fi-FI" sz="1800" dirty="0"/>
          </a:p>
        </p:txBody>
      </p:sp>
    </p:spTree>
    <p:extLst>
      <p:ext uri="{BB962C8B-B14F-4D97-AF65-F5344CB8AC3E}">
        <p14:creationId xmlns:p14="http://schemas.microsoft.com/office/powerpoint/2010/main" val="42012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arabia_20120529_15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548680"/>
            <a:ext cx="4302598" cy="2867698"/>
          </a:xfrm>
          <a:prstGeom prst="rect">
            <a:avLst/>
          </a:prstGeom>
        </p:spPr>
      </p:pic>
      <p:pic>
        <p:nvPicPr>
          <p:cNvPr id="4" name="Kuva 3" descr="LR Konehuone 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676" y="3284984"/>
            <a:ext cx="4324324" cy="2704408"/>
          </a:xfrm>
          <a:prstGeom prst="rect">
            <a:avLst/>
          </a:prstGeom>
        </p:spPr>
      </p:pic>
      <p:pic>
        <p:nvPicPr>
          <p:cNvPr id="6" name="Kuva 5" descr="2010-07-27 Lainaussali 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2488" y="3698200"/>
            <a:ext cx="4355976" cy="2899152"/>
          </a:xfrm>
          <a:prstGeom prst="rect">
            <a:avLst/>
          </a:prstGeom>
        </p:spPr>
      </p:pic>
      <p:pic>
        <p:nvPicPr>
          <p:cNvPr id="7" name="Kuva 6" descr="GH Neuvotteluparveke 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544" y="978896"/>
            <a:ext cx="3851920" cy="2522112"/>
          </a:xfrm>
          <a:prstGeom prst="rect">
            <a:avLst/>
          </a:prstGeom>
        </p:spPr>
      </p:pic>
      <p:pic>
        <p:nvPicPr>
          <p:cNvPr id="5" name="Kuva 4" descr="arabia_20120529_011.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55976" y="2865813"/>
            <a:ext cx="4229978" cy="1859331"/>
          </a:xfrm>
          <a:prstGeom prst="rect">
            <a:avLst/>
          </a:prstGeom>
        </p:spPr>
      </p:pic>
      <p:sp>
        <p:nvSpPr>
          <p:cNvPr id="9" name="Sisällön paikkamerkki 2"/>
          <p:cNvSpPr>
            <a:spLocks noGrp="1"/>
          </p:cNvSpPr>
          <p:nvPr>
            <p:ph idx="1"/>
          </p:nvPr>
        </p:nvSpPr>
        <p:spPr>
          <a:xfrm>
            <a:off x="971600" y="2492896"/>
            <a:ext cx="6912768" cy="1584176"/>
          </a:xfrm>
          <a:solidFill>
            <a:srgbClr val="F2F2F2"/>
          </a:solidFill>
        </p:spPr>
        <p:txBody>
          <a:bodyPr/>
          <a:lstStyle/>
          <a:p>
            <a:pPr marL="0" indent="0">
              <a:buNone/>
            </a:pPr>
            <a:r>
              <a:rPr lang="fi-FI" sz="3600" b="1" dirty="0">
                <a:solidFill>
                  <a:schemeClr val="tx2"/>
                </a:solidFill>
                <a:latin typeface="Cambria"/>
                <a:cs typeface="Cambria"/>
              </a:rPr>
              <a:t>Orientoiva harjoitus </a:t>
            </a:r>
          </a:p>
          <a:p>
            <a:pPr marL="0" indent="0">
              <a:buNone/>
            </a:pPr>
            <a:r>
              <a:rPr lang="fi-FI" sz="2000" dirty="0">
                <a:latin typeface="Cambria"/>
                <a:cs typeface="Cambria"/>
              </a:rPr>
              <a:t>Harjoitusta ei ole tarkoituskaan osata. </a:t>
            </a:r>
          </a:p>
          <a:p>
            <a:pPr marL="0" indent="0">
              <a:buNone/>
            </a:pPr>
            <a:r>
              <a:rPr lang="fi-FI" sz="2000" dirty="0">
                <a:latin typeface="Cambria"/>
                <a:cs typeface="Cambria"/>
              </a:rPr>
              <a:t>Voit (esim. kielioppisääntöihin perustuen) pyrkiä päättelemään oikeat vastaukset.</a:t>
            </a:r>
          </a:p>
          <a:p>
            <a:endParaRPr lang="fi-FI" dirty="0"/>
          </a:p>
        </p:txBody>
      </p:sp>
    </p:spTree>
    <p:extLst>
      <p:ext uri="{BB962C8B-B14F-4D97-AF65-F5344CB8AC3E}">
        <p14:creationId xmlns:p14="http://schemas.microsoft.com/office/powerpoint/2010/main" val="2403014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0648"/>
            <a:ext cx="7985125" cy="635794"/>
          </a:xfrm>
        </p:spPr>
        <p:txBody>
          <a:bodyPr/>
          <a:lstStyle/>
          <a:p>
            <a:r>
              <a:rPr lang="fi-FI" sz="2400" dirty="0"/>
              <a:t>Testaa, tunnetko Harvardin järjestelmään liittyvät viittauskäytännöt?</a:t>
            </a:r>
            <a:endParaRPr lang="en-US" sz="2400" dirty="0"/>
          </a:p>
        </p:txBody>
      </p:sp>
      <p:sp>
        <p:nvSpPr>
          <p:cNvPr id="3" name="Content Placeholder 2"/>
          <p:cNvSpPr>
            <a:spLocks noGrp="1"/>
          </p:cNvSpPr>
          <p:nvPr>
            <p:ph idx="1"/>
          </p:nvPr>
        </p:nvSpPr>
        <p:spPr>
          <a:xfrm>
            <a:off x="571500" y="1211833"/>
            <a:ext cx="7985125" cy="4593431"/>
          </a:xfrm>
        </p:spPr>
        <p:txBody>
          <a:bodyPr/>
          <a:lstStyle/>
          <a:p>
            <a:pPr marL="0" indent="0">
              <a:buNone/>
            </a:pPr>
            <a:r>
              <a:rPr lang="fi-FI" sz="1800" dirty="0"/>
              <a:t>Tehtävä 1: </a:t>
            </a:r>
          </a:p>
          <a:p>
            <a:pPr marL="0" indent="0">
              <a:buNone/>
            </a:pPr>
            <a:r>
              <a:rPr lang="fi-FI" sz="1800" dirty="0"/>
              <a:t>Autot olivat punaisia (Smith 2001, 12). Autot ovat siis punaisia.</a:t>
            </a:r>
          </a:p>
          <a:p>
            <a:pPr marL="0" indent="0">
              <a:buNone/>
            </a:pPr>
            <a:r>
              <a:rPr lang="fi-FI" sz="1800" dirty="0"/>
              <a:t>Edellinen referoitu tekstiviite kohdistuu: </a:t>
            </a:r>
          </a:p>
          <a:p>
            <a:pPr marL="457200" indent="-457200">
              <a:buAutoNum type="alphaLcParenR"/>
            </a:pPr>
            <a:r>
              <a:rPr lang="fi-FI" sz="1800" dirty="0"/>
              <a:t>Ensimmäiseen virkkeeseen</a:t>
            </a:r>
          </a:p>
          <a:p>
            <a:pPr marL="457200" indent="-457200">
              <a:buAutoNum type="alphaLcParenR"/>
            </a:pPr>
            <a:r>
              <a:rPr lang="fi-FI" sz="1800" dirty="0"/>
              <a:t>Toiseen virkkeeseen </a:t>
            </a:r>
          </a:p>
          <a:p>
            <a:pPr marL="457200" indent="-457200">
              <a:buAutoNum type="alphaLcParenR"/>
            </a:pPr>
            <a:r>
              <a:rPr lang="fi-FI" sz="1800" dirty="0"/>
              <a:t>Molempiin virkkeisiin.</a:t>
            </a:r>
          </a:p>
          <a:p>
            <a:pPr marL="0" indent="0">
              <a:buNone/>
            </a:pPr>
            <a:endParaRPr lang="fi-FI" sz="1800" dirty="0"/>
          </a:p>
          <a:p>
            <a:pPr marL="0" indent="0">
              <a:buNone/>
            </a:pPr>
            <a:r>
              <a:rPr lang="fi-FI" sz="1800" dirty="0"/>
              <a:t>Tehtävä 2: </a:t>
            </a:r>
          </a:p>
          <a:p>
            <a:pPr marL="0" indent="0">
              <a:buNone/>
            </a:pPr>
            <a:r>
              <a:rPr lang="fi-FI" sz="1800" dirty="0"/>
              <a:t>Smithin (2001, 12) mukaan ”Autot olivat punaisia”. Autot ovat siis punaisia.</a:t>
            </a:r>
          </a:p>
          <a:p>
            <a:pPr marL="0" indent="0">
              <a:buNone/>
            </a:pPr>
            <a:r>
              <a:rPr lang="fi-FI" sz="1800" dirty="0"/>
              <a:t>Edellinen siteerattu tekstiviite kohdistuu: </a:t>
            </a:r>
          </a:p>
          <a:p>
            <a:pPr marL="457200" indent="-457200">
              <a:buAutoNum type="alphaLcParenR"/>
            </a:pPr>
            <a:r>
              <a:rPr lang="fi-FI" sz="1800" dirty="0"/>
              <a:t>Ensimmäiseen virkkeeseen</a:t>
            </a:r>
          </a:p>
          <a:p>
            <a:pPr marL="457200" indent="-457200">
              <a:buAutoNum type="alphaLcParenR"/>
            </a:pPr>
            <a:r>
              <a:rPr lang="fi-FI" sz="1800" dirty="0"/>
              <a:t>Toiseen virkkeeseen </a:t>
            </a:r>
          </a:p>
          <a:p>
            <a:pPr marL="457200" indent="-457200">
              <a:buAutoNum type="alphaLcParenR"/>
            </a:pPr>
            <a:r>
              <a:rPr lang="fi-FI" sz="1800" dirty="0"/>
              <a:t>Molempiin virkkeeseen.</a:t>
            </a:r>
            <a:endParaRPr lang="en-US" sz="1800" dirty="0"/>
          </a:p>
          <a:p>
            <a:pPr marL="0" indent="0">
              <a:buNone/>
            </a:pPr>
            <a:endParaRPr lang="en-US" sz="2000" dirty="0"/>
          </a:p>
        </p:txBody>
      </p:sp>
    </p:spTree>
    <p:extLst>
      <p:ext uri="{BB962C8B-B14F-4D97-AF65-F5344CB8AC3E}">
        <p14:creationId xmlns:p14="http://schemas.microsoft.com/office/powerpoint/2010/main" val="351127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0648"/>
            <a:ext cx="7985125" cy="635794"/>
          </a:xfrm>
        </p:spPr>
        <p:txBody>
          <a:bodyPr/>
          <a:lstStyle/>
          <a:p>
            <a:r>
              <a:rPr lang="fi-FI" sz="2400" dirty="0"/>
              <a:t>Testaa, tunnetko Harvardin järjestelmään liittyvät viittauskäytännöt?</a:t>
            </a:r>
            <a:endParaRPr lang="en-US" sz="2400" dirty="0"/>
          </a:p>
        </p:txBody>
      </p:sp>
      <p:sp>
        <p:nvSpPr>
          <p:cNvPr id="3" name="Content Placeholder 2"/>
          <p:cNvSpPr>
            <a:spLocks noGrp="1"/>
          </p:cNvSpPr>
          <p:nvPr>
            <p:ph idx="1"/>
          </p:nvPr>
        </p:nvSpPr>
        <p:spPr>
          <a:xfrm>
            <a:off x="571500" y="1211833"/>
            <a:ext cx="7985125" cy="4593431"/>
          </a:xfrm>
        </p:spPr>
        <p:txBody>
          <a:bodyPr/>
          <a:lstStyle/>
          <a:p>
            <a:pPr marL="0" indent="0">
              <a:buNone/>
            </a:pPr>
            <a:r>
              <a:rPr lang="fi-FI" sz="1800" dirty="0"/>
              <a:t>Tehtävä 3: </a:t>
            </a:r>
          </a:p>
          <a:p>
            <a:pPr marL="0" indent="0">
              <a:buNone/>
            </a:pPr>
            <a:r>
              <a:rPr lang="fi-FI" sz="1800" dirty="0"/>
              <a:t>Autot olivat punaisia. Autot ovat siis punaisia. (Smith 2001, 12.) </a:t>
            </a:r>
          </a:p>
          <a:p>
            <a:pPr marL="0" indent="0">
              <a:buNone/>
            </a:pPr>
            <a:r>
              <a:rPr lang="fi-FI" sz="1800" dirty="0"/>
              <a:t>Edellinen referoitu tekstiviite kohdistuu:</a:t>
            </a:r>
          </a:p>
          <a:p>
            <a:pPr marL="457200" indent="-457200">
              <a:buAutoNum type="alphaLcParenR"/>
            </a:pPr>
            <a:r>
              <a:rPr lang="fi-FI" sz="1800" dirty="0"/>
              <a:t>Ensimmäiseen virkkeeseen</a:t>
            </a:r>
          </a:p>
          <a:p>
            <a:pPr marL="457200" indent="-457200">
              <a:buAutoNum type="alphaLcParenR"/>
            </a:pPr>
            <a:r>
              <a:rPr lang="fi-FI" sz="1800" dirty="0"/>
              <a:t>Toiseen virkkeeseen </a:t>
            </a:r>
          </a:p>
          <a:p>
            <a:pPr marL="457200" indent="-457200">
              <a:buAutoNum type="alphaLcParenR"/>
            </a:pPr>
            <a:r>
              <a:rPr lang="fi-FI" sz="1800" dirty="0"/>
              <a:t>Molempiin virkkeeseen.</a:t>
            </a:r>
          </a:p>
          <a:p>
            <a:pPr marL="0" indent="0">
              <a:buNone/>
            </a:pPr>
            <a:endParaRPr lang="fi-FI" sz="1800" dirty="0"/>
          </a:p>
          <a:p>
            <a:pPr marL="0" indent="0">
              <a:buNone/>
            </a:pPr>
            <a:r>
              <a:rPr lang="fi-FI" sz="1800" dirty="0"/>
              <a:t>Tehtävä 4: </a:t>
            </a:r>
          </a:p>
          <a:p>
            <a:pPr marL="0" indent="0">
              <a:buNone/>
            </a:pPr>
            <a:r>
              <a:rPr lang="fi-FI" sz="1800" dirty="0"/>
              <a:t>Autot olivat punaisia. Autot ovat siis punaisia (Smith 2001, 12). </a:t>
            </a:r>
          </a:p>
          <a:p>
            <a:pPr marL="0" indent="0">
              <a:buNone/>
            </a:pPr>
            <a:r>
              <a:rPr lang="fi-FI" sz="1800" dirty="0"/>
              <a:t>Edellinen referoitu tekstiviite kohdistuu:</a:t>
            </a:r>
          </a:p>
          <a:p>
            <a:pPr marL="457200" indent="-457200">
              <a:buAutoNum type="alphaLcParenR"/>
            </a:pPr>
            <a:r>
              <a:rPr lang="fi-FI" sz="1800" dirty="0"/>
              <a:t>Ensimmäiseen virkkeeseen </a:t>
            </a:r>
          </a:p>
          <a:p>
            <a:pPr marL="457200" indent="-457200">
              <a:buAutoNum type="alphaLcParenR"/>
            </a:pPr>
            <a:r>
              <a:rPr lang="fi-FI" sz="1800" dirty="0"/>
              <a:t>Toiseen virkkeeseen</a:t>
            </a:r>
          </a:p>
          <a:p>
            <a:pPr marL="457200" indent="-457200">
              <a:buAutoNum type="alphaLcParenR"/>
            </a:pPr>
            <a:r>
              <a:rPr lang="fi-FI" sz="1800" dirty="0"/>
              <a:t>Molempiin virkkeeseen.</a:t>
            </a:r>
            <a:endParaRPr lang="en-US" sz="1800" dirty="0"/>
          </a:p>
          <a:p>
            <a:pPr marL="0" indent="0">
              <a:buNone/>
            </a:pPr>
            <a:endParaRPr lang="en-US" sz="2000" dirty="0"/>
          </a:p>
        </p:txBody>
      </p:sp>
    </p:spTree>
    <p:extLst>
      <p:ext uri="{BB962C8B-B14F-4D97-AF65-F5344CB8AC3E}">
        <p14:creationId xmlns:p14="http://schemas.microsoft.com/office/powerpoint/2010/main" val="1432110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0648"/>
            <a:ext cx="7985125" cy="635794"/>
          </a:xfrm>
        </p:spPr>
        <p:txBody>
          <a:bodyPr/>
          <a:lstStyle/>
          <a:p>
            <a:r>
              <a:rPr lang="fi-FI" sz="2400" dirty="0"/>
              <a:t>Testaa, tunnetko Harvardin järjestelmään liittyvät viittauskäytännöt?</a:t>
            </a:r>
            <a:endParaRPr lang="en-US" sz="2400" dirty="0"/>
          </a:p>
        </p:txBody>
      </p:sp>
      <p:sp>
        <p:nvSpPr>
          <p:cNvPr id="3" name="Content Placeholder 2"/>
          <p:cNvSpPr>
            <a:spLocks noGrp="1"/>
          </p:cNvSpPr>
          <p:nvPr>
            <p:ph idx="1"/>
          </p:nvPr>
        </p:nvSpPr>
        <p:spPr>
          <a:xfrm>
            <a:off x="571500" y="1268760"/>
            <a:ext cx="7985125" cy="4593431"/>
          </a:xfrm>
        </p:spPr>
        <p:txBody>
          <a:bodyPr/>
          <a:lstStyle/>
          <a:p>
            <a:pPr marL="0" indent="0">
              <a:buNone/>
            </a:pPr>
            <a:r>
              <a:rPr lang="fi-FI" sz="1800" dirty="0"/>
              <a:t>Tehtävä 5: </a:t>
            </a:r>
          </a:p>
          <a:p>
            <a:pPr marL="0" indent="0">
              <a:buNone/>
            </a:pPr>
            <a:r>
              <a:rPr lang="fi-FI" sz="1800" dirty="0"/>
              <a:t>Opinnäytteen lähdeluettelossa voi olla kirjallisuusviitteitä, joille ei ole vastinpareja tekstiviitteissä? </a:t>
            </a:r>
          </a:p>
          <a:p>
            <a:pPr marL="457200" indent="-457200">
              <a:buAutoNum type="alphaLcParenR"/>
            </a:pPr>
            <a:r>
              <a:rPr lang="fi-FI" sz="1800" dirty="0"/>
              <a:t>kyllä</a:t>
            </a:r>
          </a:p>
          <a:p>
            <a:pPr marL="457200" indent="-457200">
              <a:buAutoNum type="alphaLcParenR"/>
            </a:pPr>
            <a:r>
              <a:rPr lang="fi-FI" sz="1800" dirty="0"/>
              <a:t>ei </a:t>
            </a:r>
          </a:p>
          <a:p>
            <a:pPr marL="0" indent="0">
              <a:buNone/>
            </a:pPr>
            <a:endParaRPr lang="fi-FI" sz="1800" dirty="0"/>
          </a:p>
          <a:p>
            <a:pPr marL="0" indent="0">
              <a:buNone/>
            </a:pPr>
            <a:r>
              <a:rPr lang="fi-FI" sz="1800" dirty="0"/>
              <a:t>Tehtävä 6: </a:t>
            </a:r>
          </a:p>
          <a:p>
            <a:pPr marL="0" indent="0">
              <a:buNone/>
            </a:pPr>
            <a:r>
              <a:rPr lang="fi-FI" sz="1800" dirty="0"/>
              <a:t>Kaikki erilaiset lähdetyypit, kuten esim. painetut ja elektroniset kirjat, merkataan lähdeluetteloon samalla tavalla?</a:t>
            </a:r>
          </a:p>
          <a:p>
            <a:pPr marL="457200" indent="-457200">
              <a:buAutoNum type="alphaLcParenR"/>
            </a:pPr>
            <a:r>
              <a:rPr lang="fi-FI" sz="1800" dirty="0"/>
              <a:t>kyllä</a:t>
            </a:r>
          </a:p>
          <a:p>
            <a:pPr marL="457200" indent="-457200">
              <a:buAutoNum type="alphaLcParenR"/>
            </a:pPr>
            <a:r>
              <a:rPr lang="fi-FI" sz="1800" dirty="0"/>
              <a:t>ei </a:t>
            </a:r>
          </a:p>
          <a:p>
            <a:pPr marL="0" indent="0">
              <a:buNone/>
            </a:pPr>
            <a:endParaRPr lang="en-US" sz="2000" dirty="0"/>
          </a:p>
        </p:txBody>
      </p:sp>
    </p:spTree>
    <p:extLst>
      <p:ext uri="{BB962C8B-B14F-4D97-AF65-F5344CB8AC3E}">
        <p14:creationId xmlns:p14="http://schemas.microsoft.com/office/powerpoint/2010/main" val="189553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0648"/>
            <a:ext cx="7985125" cy="635794"/>
          </a:xfrm>
        </p:spPr>
        <p:txBody>
          <a:bodyPr/>
          <a:lstStyle/>
          <a:p>
            <a:r>
              <a:rPr lang="fi-FI" sz="2400" dirty="0"/>
              <a:t>Testaa, tunnetko Harvardin järjestelmään liittyvät viittauskäytännöt?</a:t>
            </a:r>
            <a:endParaRPr lang="en-US" sz="2400" dirty="0"/>
          </a:p>
        </p:txBody>
      </p:sp>
      <p:sp>
        <p:nvSpPr>
          <p:cNvPr id="3" name="Content Placeholder 2"/>
          <p:cNvSpPr>
            <a:spLocks noGrp="1"/>
          </p:cNvSpPr>
          <p:nvPr>
            <p:ph idx="1"/>
          </p:nvPr>
        </p:nvSpPr>
        <p:spPr>
          <a:xfrm>
            <a:off x="571500" y="1628800"/>
            <a:ext cx="7985125" cy="4176464"/>
          </a:xfrm>
        </p:spPr>
        <p:txBody>
          <a:bodyPr/>
          <a:lstStyle/>
          <a:p>
            <a:pPr marL="0" indent="0">
              <a:buNone/>
            </a:pPr>
            <a:r>
              <a:rPr lang="fi-FI" sz="1800" dirty="0"/>
              <a:t>Tehtävä 7: </a:t>
            </a:r>
          </a:p>
          <a:p>
            <a:pPr marL="0" indent="0">
              <a:buNone/>
            </a:pPr>
            <a:endParaRPr lang="fi-FI" sz="1800" dirty="0"/>
          </a:p>
          <a:p>
            <a:pPr marL="0" indent="0">
              <a:buNone/>
            </a:pPr>
            <a:r>
              <a:rPr lang="en-US" sz="1800" dirty="0"/>
              <a:t>Collins, J. 2004. E-Textiles: Electronic and Extraordinary. </a:t>
            </a:r>
            <a:r>
              <a:rPr lang="en-US" sz="1800" dirty="0" err="1"/>
              <a:t>Fiberarts</a:t>
            </a:r>
            <a:r>
              <a:rPr lang="en-US" sz="1800" dirty="0"/>
              <a:t>. Vol. 36:5. s. 44-71. ISSN 0164-324X.</a:t>
            </a:r>
          </a:p>
          <a:p>
            <a:pPr marL="0" indent="0">
              <a:buNone/>
            </a:pPr>
            <a:endParaRPr lang="fi-FI" sz="1800" dirty="0"/>
          </a:p>
          <a:p>
            <a:pPr marL="0" indent="0">
              <a:buNone/>
            </a:pPr>
            <a:r>
              <a:rPr lang="fi-FI" sz="1800" dirty="0"/>
              <a:t>Edellinen nimi kirjallisuusviite viittaa:</a:t>
            </a:r>
          </a:p>
          <a:p>
            <a:pPr>
              <a:buFont typeface="+mj-lt"/>
              <a:buAutoNum type="alphaLcParenR"/>
            </a:pPr>
            <a:r>
              <a:rPr lang="fi-FI" sz="1800" dirty="0"/>
              <a:t>painettuun kirjaan</a:t>
            </a:r>
          </a:p>
          <a:p>
            <a:pPr>
              <a:buFont typeface="+mj-lt"/>
              <a:buAutoNum type="alphaLcParenR"/>
            </a:pPr>
            <a:r>
              <a:rPr lang="fi-FI" sz="1800" dirty="0"/>
              <a:t>painettuun lehteen</a:t>
            </a:r>
          </a:p>
          <a:p>
            <a:pPr>
              <a:buFont typeface="+mj-lt"/>
              <a:buAutoNum type="alphaLcParenR"/>
            </a:pPr>
            <a:r>
              <a:rPr lang="fi-FI" sz="1800" dirty="0"/>
              <a:t>painettuun opinnäytteeseen. </a:t>
            </a:r>
          </a:p>
          <a:p>
            <a:pPr marL="0" indent="0">
              <a:buNone/>
            </a:pPr>
            <a:endParaRPr lang="en-US" sz="1800" dirty="0"/>
          </a:p>
          <a:p>
            <a:pPr marL="0" indent="0">
              <a:buNone/>
            </a:pPr>
            <a:endParaRPr lang="en-US" sz="2000" dirty="0"/>
          </a:p>
        </p:txBody>
      </p:sp>
    </p:spTree>
    <p:extLst>
      <p:ext uri="{BB962C8B-B14F-4D97-AF65-F5344CB8AC3E}">
        <p14:creationId xmlns:p14="http://schemas.microsoft.com/office/powerpoint/2010/main" val="3984070077"/>
      </p:ext>
    </p:extLst>
  </p:cSld>
  <p:clrMapOvr>
    <a:masterClrMapping/>
  </p:clrMapOvr>
</p:sld>
</file>

<file path=ppt/theme/theme1.xml><?xml version="1.0" encoding="utf-8"?>
<a:theme xmlns:a="http://schemas.openxmlformats.org/drawingml/2006/main" name="aalto-yliopiston_kirjasto_PPT-pohja_2003">
  <a:themeElements>
    <a:clrScheme name="violetti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violett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violetti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anssi">
  <a:themeElements>
    <a:clrScheme name="oranssi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oranss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oranssi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ihreä">
  <a:themeElements>
    <a:clrScheme name="vihreä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vihreä">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vihreä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aalto-yliopiston_kirjasto_PPT-pohja_2003</Template>
  <TotalTime>17144</TotalTime>
  <Words>3567</Words>
  <Application>Microsoft Office PowerPoint</Application>
  <PresentationFormat>On-screen Show (4:3)</PresentationFormat>
  <Paragraphs>340</Paragraphs>
  <Slides>47</Slides>
  <Notes>5</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56" baseType="lpstr">
      <vt:lpstr>Arial</vt:lpstr>
      <vt:lpstr>Cambria</vt:lpstr>
      <vt:lpstr>Georgia</vt:lpstr>
      <vt:lpstr>Monotype Sorts</vt:lpstr>
      <vt:lpstr>Wingdings</vt:lpstr>
      <vt:lpstr>aalto-yliopiston_kirjasto_PPT-pohja_2003</vt:lpstr>
      <vt:lpstr>oranssi</vt:lpstr>
      <vt:lpstr>vihreä</vt:lpstr>
      <vt:lpstr>Asiakirja</vt:lpstr>
      <vt:lpstr>TUTA-kandiseminaarin  viittausluento   </vt:lpstr>
      <vt:lpstr>PowerPoint Presentation</vt:lpstr>
      <vt:lpstr>Viittauksen monet kasvot  - yksinkertaisuus on näennäistä</vt:lpstr>
      <vt:lpstr>Mihin kaikkeen tämä opinnäytteessäsi vaikuttaa (riippumatta käyttämästäsi järjestelmästä)?</vt:lpstr>
      <vt:lpstr>PowerPoint Presentation</vt:lpstr>
      <vt:lpstr>Testaa, tunnetko Harvardin järjestelmään liittyvät viittauskäytännöt?</vt:lpstr>
      <vt:lpstr>Testaa, tunnetko Harvardin järjestelmään liittyvät viittauskäytännöt?</vt:lpstr>
      <vt:lpstr>Testaa, tunnetko Harvardin järjestelmään liittyvät viittauskäytännöt?</vt:lpstr>
      <vt:lpstr>Testaa, tunnetko Harvardin järjestelmään liittyvät viittauskäytännöt?</vt:lpstr>
      <vt:lpstr>Testaa, tunnetko numeroviitejärjestelmään liittyvät viittauskäytännöt?</vt:lpstr>
      <vt:lpstr>Testaa, tunnetko numeroviitejärjestelmään liittyvät viittauskäytännöt?</vt:lpstr>
      <vt:lpstr>Testaa, tunnetko numeroviitejärjestelmään liittyvät viittauskäytännöt? (jaetaan myös paperilla)</vt:lpstr>
      <vt:lpstr>PowerPoint Presentation</vt:lpstr>
      <vt:lpstr>Tekstiviite</vt:lpstr>
      <vt:lpstr>PowerPoint Presentation</vt:lpstr>
      <vt:lpstr>Esimerkki 1 tekstiviite ja referoitu lainaus (Harvard järjestelmä)</vt:lpstr>
      <vt:lpstr>Esimerkki 2 tekstiviite ja referoitu lainaus  (Harvardin järjestelmä)</vt:lpstr>
      <vt:lpstr>Viittaus voidaan kohdistaa myös virkkeen osiin</vt:lpstr>
      <vt:lpstr>Sitaatti ja piste</vt:lpstr>
      <vt:lpstr>Hyödyllisiä lyhenteitä</vt:lpstr>
      <vt:lpstr>PowerPoint Presentation</vt:lpstr>
      <vt:lpstr>Mitä vikaa on seuraavassa keksityn esimerkin viittaustekniikassa?</vt:lpstr>
      <vt:lpstr>Miksi tämä seuraava esimerkki ei ole vahvin mahdollisin ratkaisu?</vt:lpstr>
      <vt:lpstr>Miksi seuraava (täysin) keksityn esimerkin viittaustekniikka ei ole vahvin mahdollisin ratkaisu?</vt:lpstr>
      <vt:lpstr>Tehtävä koskien Harvardin järjestelmän tekstiviitteitä</vt:lpstr>
      <vt:lpstr>Laajempi tehtävä koskien Harvardin järjestelmän tekstiviitteitä</vt:lpstr>
      <vt:lpstr>Kirjoittamisen ulottuvuuksista</vt:lpstr>
      <vt:lpstr>PowerPoint Presentation</vt:lpstr>
      <vt:lpstr>Lähdeluettelosta eli kirjallisuusviitteistä</vt:lpstr>
      <vt:lpstr>Harvardin järjestelmä ja lähdeluettelo</vt:lpstr>
      <vt:lpstr>Vertaa kahden oppaan (Kauranen, Mustakallio ja Palmgren 2007, s. 77; Nykänen 2002, s. 104) esimerkkejä elektronisen artikkelin kirjallisuusviitteestä (Harvardin järjestelmä):</vt:lpstr>
      <vt:lpstr>Kirjallisuusviite kirjaan (Harvardin järjestelmä):</vt:lpstr>
      <vt:lpstr>Kirjallisuusviite kokoomateoksen osaan (Harvardin järjestelmä):</vt:lpstr>
      <vt:lpstr>Kirjallisuusviite painettuun lehtiartikkeliin (Harvardin järjestelmä):</vt:lpstr>
      <vt:lpstr>Kirjallisuusviite elektroniseen lehtiartikkeliin (Harvardin järjestelmä):</vt:lpstr>
      <vt:lpstr>Kirjallisuusviite verkkolehteen </vt:lpstr>
      <vt:lpstr>Itsenäisen kirjoituksen sisältävä www-sivu/verkkodokumentti</vt:lpstr>
      <vt:lpstr>Kirjallisuusviite standardiin (Harvardin järjestelmä):</vt:lpstr>
      <vt:lpstr>PowerPoint Presentation</vt:lpstr>
      <vt:lpstr>Aineistojenhallinta kandityössä</vt:lpstr>
      <vt:lpstr>Tiedostojen nimeäminen, versiointi ja kansioiden hallinta </vt:lpstr>
      <vt:lpstr>Tiedostojen turvallinen tallentaminen  ja Aalto ITn tallennuspalvelut</vt:lpstr>
      <vt:lpstr>Tiedostojen turvallinen tallentaminen  ja Aalto ITn tallennuspalvelut</vt:lpstr>
      <vt:lpstr>PowerPoint Presentation</vt:lpstr>
      <vt:lpstr>Thomson Reuters Journal Impact Factor (JIF)</vt:lpstr>
      <vt:lpstr>Thomson Reuters Journal Impact Factor (JIF)</vt:lpstr>
      <vt:lpstr>Lähdeluettelo (I)</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services and electronic resources</dc:title>
  <dc:creator>Library</dc:creator>
  <cp:lastModifiedBy>Rousi Antti</cp:lastModifiedBy>
  <cp:revision>610</cp:revision>
  <cp:lastPrinted>2012-02-27T09:13:35Z</cp:lastPrinted>
  <dcterms:created xsi:type="dcterms:W3CDTF">2010-05-07T06:12:38Z</dcterms:created>
  <dcterms:modified xsi:type="dcterms:W3CDTF">2021-02-02T09:00:25Z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TieturiVerId">
    <vt:lpwstr>001</vt:lpwstr>
  </property>
</Properties>
</file>