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1"/>
  </p:notesMasterIdLst>
  <p:sldIdLst>
    <p:sldId id="266" r:id="rId5"/>
    <p:sldId id="334" r:id="rId6"/>
    <p:sldId id="342" r:id="rId7"/>
    <p:sldId id="333" r:id="rId8"/>
    <p:sldId id="299" r:id="rId9"/>
    <p:sldId id="300" r:id="rId10"/>
    <p:sldId id="301" r:id="rId11"/>
    <p:sldId id="302" r:id="rId12"/>
    <p:sldId id="268" r:id="rId13"/>
    <p:sldId id="341" r:id="rId14"/>
    <p:sldId id="306" r:id="rId15"/>
    <p:sldId id="271" r:id="rId16"/>
    <p:sldId id="307" r:id="rId17"/>
    <p:sldId id="308" r:id="rId18"/>
    <p:sldId id="309" r:id="rId19"/>
    <p:sldId id="310" r:id="rId20"/>
    <p:sldId id="311" r:id="rId21"/>
    <p:sldId id="312" r:id="rId22"/>
    <p:sldId id="313" r:id="rId23"/>
    <p:sldId id="314" r:id="rId24"/>
    <p:sldId id="340" r:id="rId25"/>
    <p:sldId id="317" r:id="rId26"/>
    <p:sldId id="318" r:id="rId27"/>
    <p:sldId id="319" r:id="rId28"/>
    <p:sldId id="320" r:id="rId29"/>
    <p:sldId id="321" r:id="rId30"/>
    <p:sldId id="322" r:id="rId31"/>
    <p:sldId id="323" r:id="rId32"/>
    <p:sldId id="325" r:id="rId33"/>
    <p:sldId id="326" r:id="rId34"/>
    <p:sldId id="328" r:id="rId35"/>
    <p:sldId id="329" r:id="rId36"/>
    <p:sldId id="330" r:id="rId37"/>
    <p:sldId id="343" r:id="rId38"/>
    <p:sldId id="339" r:id="rId39"/>
    <p:sldId id="331" r:id="rId40"/>
  </p:sldIdLst>
  <p:sldSz cx="12192000" cy="6858000"/>
  <p:notesSz cx="6797675" cy="9926638"/>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6879"/>
    <a:srgbClr val="EF6545"/>
    <a:srgbClr val="F69555"/>
    <a:srgbClr val="EA9E94"/>
    <a:srgbClr val="EEBC1B"/>
    <a:srgbClr val="605D26"/>
    <a:srgbClr val="E8E6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181E77E2-5E5F-1E4A-87E6-1EF1B070B968}" type="datetimeFigureOut">
              <a:rPr lang="en-FI" smtClean="0"/>
              <a:t>03/21/2023</a:t>
            </a:fld>
            <a:endParaRPr lang="en-FI"/>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39444ADF-0268-3D45-9A9F-B57AE673B1A2}" type="slidenum">
              <a:rPr lang="en-FI" smtClean="0"/>
              <a:t>‹#›</a:t>
            </a:fld>
            <a:endParaRPr lang="en-FI"/>
          </a:p>
        </p:txBody>
      </p:sp>
    </p:spTree>
    <p:extLst>
      <p:ext uri="{BB962C8B-B14F-4D97-AF65-F5344CB8AC3E}">
        <p14:creationId xmlns:p14="http://schemas.microsoft.com/office/powerpoint/2010/main" val="253061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bg>
      <p:bgPr>
        <a:solidFill>
          <a:srgbClr val="EF6545"/>
        </a:solidFill>
        <a:effectLst/>
      </p:bgPr>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4B878A91-1DB2-FA4D-951C-87B675B838F0}"/>
              </a:ext>
            </a:extLst>
          </p:cNvPr>
          <p:cNvSpPr/>
          <p:nvPr userDrawn="1"/>
        </p:nvSpPr>
        <p:spPr>
          <a:xfrm>
            <a:off x="-1756939" y="1797150"/>
            <a:ext cx="15544145" cy="6387033"/>
          </a:xfrm>
          <a:custGeom>
            <a:avLst/>
            <a:gdLst>
              <a:gd name="connsiteX0" fmla="*/ 1756939 w 15544145"/>
              <a:gd name="connsiteY0" fmla="*/ 560048 h 6387033"/>
              <a:gd name="connsiteX1" fmla="*/ 3616219 w 15544145"/>
              <a:gd name="connsiteY1" fmla="*/ 3028928 h 6387033"/>
              <a:gd name="connsiteX2" fmla="*/ 6877579 w 15544145"/>
              <a:gd name="connsiteY2" fmla="*/ 2190728 h 6387033"/>
              <a:gd name="connsiteX3" fmla="*/ 9940819 w 15544145"/>
              <a:gd name="connsiteY3" fmla="*/ 3836648 h 6387033"/>
              <a:gd name="connsiteX4" fmla="*/ 14360419 w 15544145"/>
              <a:gd name="connsiteY4" fmla="*/ 3089888 h 6387033"/>
              <a:gd name="connsiteX5" fmla="*/ 14360419 w 15544145"/>
              <a:gd name="connsiteY5" fmla="*/ 3074648 h 6387033"/>
              <a:gd name="connsiteX6" fmla="*/ 14543299 w 15544145"/>
              <a:gd name="connsiteY6" fmla="*/ 5634968 h 6387033"/>
              <a:gd name="connsiteX7" fmla="*/ 14528059 w 15544145"/>
              <a:gd name="connsiteY7" fmla="*/ 6076928 h 6387033"/>
              <a:gd name="connsiteX8" fmla="*/ 964459 w 15544145"/>
              <a:gd name="connsiteY8" fmla="*/ 6076928 h 6387033"/>
              <a:gd name="connsiteX9" fmla="*/ 1101619 w 15544145"/>
              <a:gd name="connsiteY9" fmla="*/ 5939768 h 6387033"/>
              <a:gd name="connsiteX10" fmla="*/ 1086379 w 15544145"/>
              <a:gd name="connsiteY10" fmla="*/ 483848 h 6387033"/>
              <a:gd name="connsiteX11" fmla="*/ 1756939 w 15544145"/>
              <a:gd name="connsiteY11" fmla="*/ 560048 h 638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145" h="6387033">
                <a:moveTo>
                  <a:pt x="1756939" y="560048"/>
                </a:moveTo>
                <a:cubicBezTo>
                  <a:pt x="2178579" y="984228"/>
                  <a:pt x="2762779" y="2757148"/>
                  <a:pt x="3616219" y="3028928"/>
                </a:cubicBezTo>
                <a:cubicBezTo>
                  <a:pt x="4469659" y="3300708"/>
                  <a:pt x="5823479" y="2056108"/>
                  <a:pt x="6877579" y="2190728"/>
                </a:cubicBezTo>
                <a:cubicBezTo>
                  <a:pt x="7931679" y="2325348"/>
                  <a:pt x="8693679" y="3686788"/>
                  <a:pt x="9940819" y="3836648"/>
                </a:cubicBezTo>
                <a:cubicBezTo>
                  <a:pt x="11187959" y="3986508"/>
                  <a:pt x="13623819" y="3216888"/>
                  <a:pt x="14360419" y="3089888"/>
                </a:cubicBezTo>
                <a:cubicBezTo>
                  <a:pt x="15097019" y="2962888"/>
                  <a:pt x="14329939" y="2650468"/>
                  <a:pt x="14360419" y="3074648"/>
                </a:cubicBezTo>
                <a:cubicBezTo>
                  <a:pt x="14390899" y="3498828"/>
                  <a:pt x="14515359" y="5134588"/>
                  <a:pt x="14543299" y="5634968"/>
                </a:cubicBezTo>
                <a:cubicBezTo>
                  <a:pt x="14571239" y="6135348"/>
                  <a:pt x="16791199" y="6003268"/>
                  <a:pt x="14528059" y="6076928"/>
                </a:cubicBezTo>
                <a:cubicBezTo>
                  <a:pt x="12264919" y="6150588"/>
                  <a:pt x="3202199" y="6099788"/>
                  <a:pt x="964459" y="6076928"/>
                </a:cubicBezTo>
                <a:cubicBezTo>
                  <a:pt x="-1273281" y="6054068"/>
                  <a:pt x="1081299" y="6871948"/>
                  <a:pt x="1101619" y="5939768"/>
                </a:cubicBezTo>
                <a:cubicBezTo>
                  <a:pt x="1121939" y="5007588"/>
                  <a:pt x="974619" y="1383008"/>
                  <a:pt x="1086379" y="483848"/>
                </a:cubicBezTo>
                <a:cubicBezTo>
                  <a:pt x="1198139" y="-415312"/>
                  <a:pt x="1335299" y="135868"/>
                  <a:pt x="1756939" y="560048"/>
                </a:cubicBezTo>
                <a:close/>
              </a:path>
            </a:pathLst>
          </a:custGeom>
          <a:solidFill>
            <a:srgbClr val="E8E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2" name="Title 1">
            <a:extLst>
              <a:ext uri="{FF2B5EF4-FFF2-40B4-BE49-F238E27FC236}">
                <a16:creationId xmlns:a16="http://schemas.microsoft.com/office/drawing/2014/main" id="{69DAE8A0-17E6-C24A-B2CF-20EED19955BB}"/>
              </a:ext>
            </a:extLst>
          </p:cNvPr>
          <p:cNvSpPr>
            <a:spLocks noGrp="1"/>
          </p:cNvSpPr>
          <p:nvPr>
            <p:ph type="ctrTitle" hasCustomPrompt="1"/>
          </p:nvPr>
        </p:nvSpPr>
        <p:spPr>
          <a:xfrm>
            <a:off x="626165" y="1292087"/>
            <a:ext cx="10913165" cy="4144617"/>
          </a:xfrm>
        </p:spPr>
        <p:txBody>
          <a:bodyPr anchor="ctr">
            <a:normAutofit/>
          </a:bodyPr>
          <a:lstStyle>
            <a:lvl1pPr algn="ctr">
              <a:defRPr sz="6600" b="1" i="0">
                <a:solidFill>
                  <a:schemeClr val="bg1"/>
                </a:solidFill>
                <a:latin typeface="Poppins Black" pitchFamily="2" charset="77"/>
                <a:cs typeface="Poppins Black" pitchFamily="2" charset="77"/>
              </a:defRPr>
            </a:lvl1pPr>
          </a:lstStyle>
          <a:p>
            <a:r>
              <a:rPr lang="en-GB"/>
              <a:t>Headline goes here</a:t>
            </a:r>
            <a:endParaRPr lang="en-SE"/>
          </a:p>
        </p:txBody>
      </p:sp>
      <p:sp>
        <p:nvSpPr>
          <p:cNvPr id="3" name="Text Placeholder 2">
            <a:extLst>
              <a:ext uri="{FF2B5EF4-FFF2-40B4-BE49-F238E27FC236}">
                <a16:creationId xmlns:a16="http://schemas.microsoft.com/office/drawing/2014/main" id="{B00401BF-2702-3E46-8FA1-A0622D697C58}"/>
              </a:ext>
            </a:extLst>
          </p:cNvPr>
          <p:cNvSpPr>
            <a:spLocks noGrp="1"/>
          </p:cNvSpPr>
          <p:nvPr>
            <p:ph type="body" idx="1"/>
          </p:nvPr>
        </p:nvSpPr>
        <p:spPr>
          <a:xfrm>
            <a:off x="452162" y="6078382"/>
            <a:ext cx="11233870" cy="365124"/>
          </a:xfrm>
        </p:spPr>
        <p:txBody>
          <a:bodyPr anchor="t">
            <a:normAutofit/>
          </a:bodyPr>
          <a:lstStyle>
            <a:lvl1pPr marL="0" indent="0" algn="ctr">
              <a:buNone/>
              <a:defRPr sz="2000" b="1" i="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Freeform 5">
            <a:extLst>
              <a:ext uri="{FF2B5EF4-FFF2-40B4-BE49-F238E27FC236}">
                <a16:creationId xmlns:a16="http://schemas.microsoft.com/office/drawing/2014/main" id="{104DB428-97B0-134D-B6E3-EAE3F6CCF56A}"/>
              </a:ext>
            </a:extLst>
          </p:cNvPr>
          <p:cNvSpPr/>
          <p:nvPr userDrawn="1"/>
        </p:nvSpPr>
        <p:spPr>
          <a:xfrm>
            <a:off x="5310356" y="-1318776"/>
            <a:ext cx="8612078" cy="5221726"/>
          </a:xfrm>
          <a:custGeom>
            <a:avLst/>
            <a:gdLst>
              <a:gd name="connsiteX0" fmla="*/ 348034 w 8612078"/>
              <a:gd name="connsiteY0" fmla="*/ 783001 h 5221726"/>
              <a:gd name="connsiteX1" fmla="*/ 1643434 w 8612078"/>
              <a:gd name="connsiteY1" fmla="*/ 2337481 h 5221726"/>
              <a:gd name="connsiteX2" fmla="*/ 5438194 w 8612078"/>
              <a:gd name="connsiteY2" fmla="*/ 2215561 h 5221726"/>
              <a:gd name="connsiteX3" fmla="*/ 6367834 w 8612078"/>
              <a:gd name="connsiteY3" fmla="*/ 4318681 h 5221726"/>
              <a:gd name="connsiteX4" fmla="*/ 8288074 w 8612078"/>
              <a:gd name="connsiteY4" fmla="*/ 4974001 h 5221726"/>
              <a:gd name="connsiteX5" fmla="*/ 7769914 w 8612078"/>
              <a:gd name="connsiteY5" fmla="*/ 264841 h 5221726"/>
              <a:gd name="connsiteX6" fmla="*/ 348034 w 8612078"/>
              <a:gd name="connsiteY6" fmla="*/ 783001 h 5221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2078" h="5221726">
                <a:moveTo>
                  <a:pt x="348034" y="783001"/>
                </a:moveTo>
                <a:cubicBezTo>
                  <a:pt x="-673046" y="1128441"/>
                  <a:pt x="795074" y="2098721"/>
                  <a:pt x="1643434" y="2337481"/>
                </a:cubicBezTo>
                <a:cubicBezTo>
                  <a:pt x="2491794" y="2576241"/>
                  <a:pt x="4650794" y="1885361"/>
                  <a:pt x="5438194" y="2215561"/>
                </a:cubicBezTo>
                <a:cubicBezTo>
                  <a:pt x="6225594" y="2545761"/>
                  <a:pt x="5892854" y="3858941"/>
                  <a:pt x="6367834" y="4318681"/>
                </a:cubicBezTo>
                <a:cubicBezTo>
                  <a:pt x="6842814" y="4778421"/>
                  <a:pt x="8054394" y="5649641"/>
                  <a:pt x="8288074" y="4974001"/>
                </a:cubicBezTo>
                <a:cubicBezTo>
                  <a:pt x="8521754" y="4298361"/>
                  <a:pt x="9090714" y="965881"/>
                  <a:pt x="7769914" y="264841"/>
                </a:cubicBezTo>
                <a:cubicBezTo>
                  <a:pt x="6449114" y="-436199"/>
                  <a:pt x="1369114" y="437561"/>
                  <a:pt x="348034" y="783001"/>
                </a:cubicBezTo>
                <a:close/>
              </a:path>
            </a:pathLst>
          </a:custGeom>
          <a:solidFill>
            <a:srgbClr val="605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7" name="Picture 6">
            <a:extLst>
              <a:ext uri="{FF2B5EF4-FFF2-40B4-BE49-F238E27FC236}">
                <a16:creationId xmlns:a16="http://schemas.microsoft.com/office/drawing/2014/main" id="{0E04D9FE-81C9-6041-BC32-4D318E768699}"/>
              </a:ext>
            </a:extLst>
          </p:cNvPr>
          <p:cNvPicPr>
            <a:picLocks noChangeAspect="1"/>
          </p:cNvPicPr>
          <p:nvPr userDrawn="1"/>
        </p:nvPicPr>
        <p:blipFill>
          <a:blip r:embed="rId2"/>
          <a:srcRect/>
          <a:stretch/>
        </p:blipFill>
        <p:spPr>
          <a:xfrm>
            <a:off x="402336" y="307091"/>
            <a:ext cx="1440166" cy="406141"/>
          </a:xfrm>
          <a:prstGeom prst="rect">
            <a:avLst/>
          </a:prstGeom>
        </p:spPr>
      </p:pic>
    </p:spTree>
    <p:extLst>
      <p:ext uri="{BB962C8B-B14F-4D97-AF65-F5344CB8AC3E}">
        <p14:creationId xmlns:p14="http://schemas.microsoft.com/office/powerpoint/2010/main" val="4055943288"/>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73D10-6A40-E143-964B-F5A6CFAC3779}"/>
              </a:ext>
            </a:extLst>
          </p:cNvPr>
          <p:cNvSpPr>
            <a:spLocks noGrp="1"/>
          </p:cNvSpPr>
          <p:nvPr>
            <p:ph type="title"/>
          </p:nvPr>
        </p:nvSpPr>
        <p:spPr/>
        <p:txBody>
          <a:bodyPr lIns="0" tIns="0" rIns="0" bIns="0">
            <a:normAutofit/>
          </a:bodyPr>
          <a:lstStyle>
            <a:lvl1pPr>
              <a:defRPr sz="4000"/>
            </a:lvl1pPr>
          </a:lstStyle>
          <a:p>
            <a:r>
              <a:rPr lang="en-GB"/>
              <a:t>Click to edit Master title style</a:t>
            </a:r>
            <a:endParaRPr lang="en-SE"/>
          </a:p>
        </p:txBody>
      </p:sp>
      <p:sp>
        <p:nvSpPr>
          <p:cNvPr id="3" name="Content Placeholder 2">
            <a:extLst>
              <a:ext uri="{FF2B5EF4-FFF2-40B4-BE49-F238E27FC236}">
                <a16:creationId xmlns:a16="http://schemas.microsoft.com/office/drawing/2014/main" id="{8B510AC7-9DF3-1C4D-91B1-B0276C67F696}"/>
              </a:ext>
            </a:extLst>
          </p:cNvPr>
          <p:cNvSpPr>
            <a:spLocks noGrp="1"/>
          </p:cNvSpPr>
          <p:nvPr>
            <p:ph idx="1" hasCustomPrompt="1"/>
          </p:nvPr>
        </p:nvSpPr>
        <p:spPr/>
        <p:txBody>
          <a:bodyPr lIns="0" tIns="0" rIns="0" bIns="0"/>
          <a:lstStyle>
            <a:lvl1pPr marL="342900" indent="-342900">
              <a:buFont typeface="Arial" panose="020B0604020202020204" pitchFamily="34" charset="0"/>
              <a:buChar char="•"/>
              <a:defRPr/>
            </a:lvl1pPr>
            <a:lvl2pPr marL="685800" indent="-228600">
              <a:buFont typeface="Arial" panose="020B0604020202020204" pitchFamily="34" charset="0"/>
              <a:buChar char="•"/>
              <a:defRPr/>
            </a:lvl2pPr>
          </a:lstStyle>
          <a:p>
            <a:pPr lvl="0"/>
            <a:r>
              <a:rPr lang="en-GB"/>
              <a:t>First level</a:t>
            </a:r>
          </a:p>
          <a:p>
            <a:pPr lvl="1"/>
            <a:r>
              <a:rPr lang="en-GB"/>
              <a:t>Second level</a:t>
            </a:r>
          </a:p>
        </p:txBody>
      </p:sp>
      <p:sp>
        <p:nvSpPr>
          <p:cNvPr id="4" name="Freeform 3">
            <a:extLst>
              <a:ext uri="{FF2B5EF4-FFF2-40B4-BE49-F238E27FC236}">
                <a16:creationId xmlns:a16="http://schemas.microsoft.com/office/drawing/2014/main" id="{257FA5CC-DFDD-294E-8663-83F9445159B8}"/>
              </a:ext>
            </a:extLst>
          </p:cNvPr>
          <p:cNvSpPr/>
          <p:nvPr userDrawn="1"/>
        </p:nvSpPr>
        <p:spPr>
          <a:xfrm>
            <a:off x="11252759" y="128164"/>
            <a:ext cx="1820304" cy="6448455"/>
          </a:xfrm>
          <a:custGeom>
            <a:avLst/>
            <a:gdLst>
              <a:gd name="connsiteX0" fmla="*/ 1134504 w 1820304"/>
              <a:gd name="connsiteY0" fmla="*/ 28999 h 6448455"/>
              <a:gd name="connsiteX1" fmla="*/ 5791 w 1820304"/>
              <a:gd name="connsiteY1" fmla="*/ 1872086 h 6448455"/>
              <a:gd name="connsiteX2" fmla="*/ 677304 w 1820304"/>
              <a:gd name="connsiteY2" fmla="*/ 3186536 h 6448455"/>
              <a:gd name="connsiteX3" fmla="*/ 291541 w 1820304"/>
              <a:gd name="connsiteY3" fmla="*/ 4529561 h 6448455"/>
              <a:gd name="connsiteX4" fmla="*/ 1091641 w 1820304"/>
              <a:gd name="connsiteY4" fmla="*/ 6344074 h 6448455"/>
              <a:gd name="connsiteX5" fmla="*/ 1820304 w 1820304"/>
              <a:gd name="connsiteY5" fmla="*/ 1171999 h 6448455"/>
              <a:gd name="connsiteX6" fmla="*/ 1134504 w 1820304"/>
              <a:gd name="connsiteY6" fmla="*/ 28999 h 6448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0304" h="6448455">
                <a:moveTo>
                  <a:pt x="1134504" y="28999"/>
                </a:moveTo>
                <a:cubicBezTo>
                  <a:pt x="832085" y="145680"/>
                  <a:pt x="81991" y="1345830"/>
                  <a:pt x="5791" y="1872086"/>
                </a:cubicBezTo>
                <a:cubicBezTo>
                  <a:pt x="-70409" y="2398342"/>
                  <a:pt x="629679" y="2743624"/>
                  <a:pt x="677304" y="3186536"/>
                </a:cubicBezTo>
                <a:cubicBezTo>
                  <a:pt x="724929" y="3629448"/>
                  <a:pt x="222485" y="4003305"/>
                  <a:pt x="291541" y="4529561"/>
                </a:cubicBezTo>
                <a:cubicBezTo>
                  <a:pt x="360597" y="5055817"/>
                  <a:pt x="836847" y="6903668"/>
                  <a:pt x="1091641" y="6344074"/>
                </a:cubicBezTo>
                <a:cubicBezTo>
                  <a:pt x="1346435" y="5784480"/>
                  <a:pt x="1820304" y="2224511"/>
                  <a:pt x="1820304" y="1171999"/>
                </a:cubicBezTo>
                <a:cubicBezTo>
                  <a:pt x="1820304" y="119487"/>
                  <a:pt x="1436923" y="-87682"/>
                  <a:pt x="1134504" y="28999"/>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6" name="Picture 5" descr="Shape&#10;&#10;Description automatically generated with medium confidence">
            <a:extLst>
              <a:ext uri="{FF2B5EF4-FFF2-40B4-BE49-F238E27FC236}">
                <a16:creationId xmlns:a16="http://schemas.microsoft.com/office/drawing/2014/main" id="{2A1BE1F0-48B5-D14D-94FF-194BA92504D4}"/>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428822381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multi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E60AD-3A7B-1343-8241-5A1992C2D35F}"/>
              </a:ext>
            </a:extLst>
          </p:cNvPr>
          <p:cNvSpPr>
            <a:spLocks noGrp="1"/>
          </p:cNvSpPr>
          <p:nvPr>
            <p:ph type="title"/>
          </p:nvPr>
        </p:nvSpPr>
        <p:spPr>
          <a:xfrm>
            <a:off x="472040" y="379476"/>
            <a:ext cx="5623960" cy="983974"/>
          </a:xfrm>
        </p:spPr>
        <p:txBody>
          <a:bodyPr lIns="0" tIns="0" rIns="0" bIns="0" anchor="t">
            <a:noAutofit/>
          </a:bodyPr>
          <a:lstStyle>
            <a:lvl1pPr>
              <a:defRPr sz="4000"/>
            </a:lvl1pPr>
          </a:lstStyle>
          <a:p>
            <a:r>
              <a:rPr lang="en-GB"/>
              <a:t>Click to edit Master title style</a:t>
            </a:r>
            <a:endParaRPr lang="en-SE"/>
          </a:p>
        </p:txBody>
      </p:sp>
      <p:sp>
        <p:nvSpPr>
          <p:cNvPr id="4" name="Text Placeholder 3">
            <a:extLst>
              <a:ext uri="{FF2B5EF4-FFF2-40B4-BE49-F238E27FC236}">
                <a16:creationId xmlns:a16="http://schemas.microsoft.com/office/drawing/2014/main" id="{2F5A345E-1804-C248-A1B3-330D58385575}"/>
              </a:ext>
            </a:extLst>
          </p:cNvPr>
          <p:cNvSpPr>
            <a:spLocks noGrp="1"/>
          </p:cNvSpPr>
          <p:nvPr>
            <p:ph type="body" sz="half" idx="2"/>
          </p:nvPr>
        </p:nvSpPr>
        <p:spPr>
          <a:xfrm>
            <a:off x="472039" y="1743075"/>
            <a:ext cx="5623960" cy="4696586"/>
          </a:xfrm>
        </p:spPr>
        <p:txBody>
          <a:bodyPr lIns="0" tIns="0" rIns="0" bIns="0">
            <a:normAutofit/>
          </a:bodyPr>
          <a:lstStyle>
            <a:lvl1pPr marL="285750" indent="-285750">
              <a:buFont typeface="Arial" panose="020B0604020202020204" pitchFamily="34" charset="0"/>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Picture Placeholder 2">
            <a:extLst>
              <a:ext uri="{FF2B5EF4-FFF2-40B4-BE49-F238E27FC236}">
                <a16:creationId xmlns:a16="http://schemas.microsoft.com/office/drawing/2014/main" id="{580361CA-BCD0-904B-9F98-236E9A74B923}"/>
              </a:ext>
            </a:extLst>
          </p:cNvPr>
          <p:cNvSpPr>
            <a:spLocks noGrp="1"/>
          </p:cNvSpPr>
          <p:nvPr>
            <p:ph type="pic" idx="11"/>
          </p:nvPr>
        </p:nvSpPr>
        <p:spPr>
          <a:xfrm>
            <a:off x="7304748" y="43662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0" name="Picture Placeholder 2">
            <a:extLst>
              <a:ext uri="{FF2B5EF4-FFF2-40B4-BE49-F238E27FC236}">
                <a16:creationId xmlns:a16="http://schemas.microsoft.com/office/drawing/2014/main" id="{73EA8375-E80C-7549-9E50-A1B9FD7665CD}"/>
              </a:ext>
            </a:extLst>
          </p:cNvPr>
          <p:cNvSpPr>
            <a:spLocks noGrp="1"/>
          </p:cNvSpPr>
          <p:nvPr>
            <p:ph type="pic" idx="12"/>
          </p:nvPr>
        </p:nvSpPr>
        <p:spPr>
          <a:xfrm>
            <a:off x="8876373" y="43662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1" name="Picture Placeholder 2">
            <a:extLst>
              <a:ext uri="{FF2B5EF4-FFF2-40B4-BE49-F238E27FC236}">
                <a16:creationId xmlns:a16="http://schemas.microsoft.com/office/drawing/2014/main" id="{C424CB5A-BBC0-1B41-AFDE-BF66909181B3}"/>
              </a:ext>
            </a:extLst>
          </p:cNvPr>
          <p:cNvSpPr>
            <a:spLocks noGrp="1"/>
          </p:cNvSpPr>
          <p:nvPr>
            <p:ph type="pic" idx="13"/>
          </p:nvPr>
        </p:nvSpPr>
        <p:spPr>
          <a:xfrm>
            <a:off x="10447998" y="43662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2" name="Picture Placeholder 2">
            <a:extLst>
              <a:ext uri="{FF2B5EF4-FFF2-40B4-BE49-F238E27FC236}">
                <a16:creationId xmlns:a16="http://schemas.microsoft.com/office/drawing/2014/main" id="{8DD7E585-5966-DA40-A7F1-16F155708AA5}"/>
              </a:ext>
            </a:extLst>
          </p:cNvPr>
          <p:cNvSpPr>
            <a:spLocks noGrp="1"/>
          </p:cNvSpPr>
          <p:nvPr>
            <p:ph type="pic" idx="14"/>
          </p:nvPr>
        </p:nvSpPr>
        <p:spPr>
          <a:xfrm>
            <a:off x="7290460" y="197967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3" name="Picture Placeholder 2">
            <a:extLst>
              <a:ext uri="{FF2B5EF4-FFF2-40B4-BE49-F238E27FC236}">
                <a16:creationId xmlns:a16="http://schemas.microsoft.com/office/drawing/2014/main" id="{8B0D91CB-B4D9-414D-99FF-C6A092F7DA8F}"/>
              </a:ext>
            </a:extLst>
          </p:cNvPr>
          <p:cNvSpPr>
            <a:spLocks noGrp="1"/>
          </p:cNvSpPr>
          <p:nvPr>
            <p:ph type="pic" idx="15"/>
          </p:nvPr>
        </p:nvSpPr>
        <p:spPr>
          <a:xfrm>
            <a:off x="8847798" y="197967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4" name="Picture Placeholder 2">
            <a:extLst>
              <a:ext uri="{FF2B5EF4-FFF2-40B4-BE49-F238E27FC236}">
                <a16:creationId xmlns:a16="http://schemas.microsoft.com/office/drawing/2014/main" id="{41DAA365-2EED-7F46-8592-5E3971311D1E}"/>
              </a:ext>
            </a:extLst>
          </p:cNvPr>
          <p:cNvSpPr>
            <a:spLocks noGrp="1"/>
          </p:cNvSpPr>
          <p:nvPr>
            <p:ph type="pic" idx="16"/>
          </p:nvPr>
        </p:nvSpPr>
        <p:spPr>
          <a:xfrm>
            <a:off x="10447998" y="197967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5" name="Picture Placeholder 2">
            <a:extLst>
              <a:ext uri="{FF2B5EF4-FFF2-40B4-BE49-F238E27FC236}">
                <a16:creationId xmlns:a16="http://schemas.microsoft.com/office/drawing/2014/main" id="{BF4AF214-FF69-094A-B163-B36224A3F24E}"/>
              </a:ext>
            </a:extLst>
          </p:cNvPr>
          <p:cNvSpPr>
            <a:spLocks noGrp="1"/>
          </p:cNvSpPr>
          <p:nvPr>
            <p:ph type="pic" idx="17"/>
          </p:nvPr>
        </p:nvSpPr>
        <p:spPr>
          <a:xfrm>
            <a:off x="7276173" y="352272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6" name="Picture Placeholder 2">
            <a:extLst>
              <a:ext uri="{FF2B5EF4-FFF2-40B4-BE49-F238E27FC236}">
                <a16:creationId xmlns:a16="http://schemas.microsoft.com/office/drawing/2014/main" id="{EC3F741A-076B-D34F-988D-58887FC420A4}"/>
              </a:ext>
            </a:extLst>
          </p:cNvPr>
          <p:cNvSpPr>
            <a:spLocks noGrp="1"/>
          </p:cNvSpPr>
          <p:nvPr>
            <p:ph type="pic" idx="18"/>
          </p:nvPr>
        </p:nvSpPr>
        <p:spPr>
          <a:xfrm>
            <a:off x="8847798" y="352272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7" name="Picture Placeholder 2">
            <a:extLst>
              <a:ext uri="{FF2B5EF4-FFF2-40B4-BE49-F238E27FC236}">
                <a16:creationId xmlns:a16="http://schemas.microsoft.com/office/drawing/2014/main" id="{2088EE4C-E925-1341-A374-FFBEC4AF679E}"/>
              </a:ext>
            </a:extLst>
          </p:cNvPr>
          <p:cNvSpPr>
            <a:spLocks noGrp="1"/>
          </p:cNvSpPr>
          <p:nvPr>
            <p:ph type="pic" idx="19"/>
          </p:nvPr>
        </p:nvSpPr>
        <p:spPr>
          <a:xfrm>
            <a:off x="10419423" y="3522727"/>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8" name="Picture Placeholder 2">
            <a:extLst>
              <a:ext uri="{FF2B5EF4-FFF2-40B4-BE49-F238E27FC236}">
                <a16:creationId xmlns:a16="http://schemas.microsoft.com/office/drawing/2014/main" id="{271CA1DE-9A06-DD46-9CEE-9F06B46316AC}"/>
              </a:ext>
            </a:extLst>
          </p:cNvPr>
          <p:cNvSpPr>
            <a:spLocks noGrp="1"/>
          </p:cNvSpPr>
          <p:nvPr>
            <p:ph type="pic" idx="20"/>
          </p:nvPr>
        </p:nvSpPr>
        <p:spPr>
          <a:xfrm>
            <a:off x="7261886" y="5080064"/>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39" name="Picture Placeholder 2">
            <a:extLst>
              <a:ext uri="{FF2B5EF4-FFF2-40B4-BE49-F238E27FC236}">
                <a16:creationId xmlns:a16="http://schemas.microsoft.com/office/drawing/2014/main" id="{378377D0-9F5F-DE46-8E5E-5D475D20A357}"/>
              </a:ext>
            </a:extLst>
          </p:cNvPr>
          <p:cNvSpPr>
            <a:spLocks noGrp="1"/>
          </p:cNvSpPr>
          <p:nvPr>
            <p:ph type="pic" idx="21"/>
          </p:nvPr>
        </p:nvSpPr>
        <p:spPr>
          <a:xfrm>
            <a:off x="8847799" y="5080064"/>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0" name="Picture Placeholder 2">
            <a:extLst>
              <a:ext uri="{FF2B5EF4-FFF2-40B4-BE49-F238E27FC236}">
                <a16:creationId xmlns:a16="http://schemas.microsoft.com/office/drawing/2014/main" id="{E67C3F1C-DFE7-5E48-B5C2-E42753CF09CD}"/>
              </a:ext>
            </a:extLst>
          </p:cNvPr>
          <p:cNvSpPr>
            <a:spLocks noGrp="1"/>
          </p:cNvSpPr>
          <p:nvPr>
            <p:ph type="pic" idx="22"/>
          </p:nvPr>
        </p:nvSpPr>
        <p:spPr>
          <a:xfrm>
            <a:off x="10419424" y="5080064"/>
            <a:ext cx="1296000" cy="12960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pic>
        <p:nvPicPr>
          <p:cNvPr id="18" name="Picture 17" descr="Shape&#10;&#10;Description automatically generated with medium confidence">
            <a:extLst>
              <a:ext uri="{FF2B5EF4-FFF2-40B4-BE49-F238E27FC236}">
                <a16:creationId xmlns:a16="http://schemas.microsoft.com/office/drawing/2014/main" id="{7176DD2E-5325-A145-B48C-1EAC1586C16A}"/>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1762458432"/>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itle 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D2FF2-D4E5-0241-99CD-1667EAF60933}"/>
              </a:ext>
            </a:extLst>
          </p:cNvPr>
          <p:cNvSpPr>
            <a:spLocks noGrp="1"/>
          </p:cNvSpPr>
          <p:nvPr>
            <p:ph type="title"/>
          </p:nvPr>
        </p:nvSpPr>
        <p:spPr>
          <a:xfrm>
            <a:off x="452162" y="365125"/>
            <a:ext cx="11365464" cy="1325563"/>
          </a:xfrm>
        </p:spPr>
        <p:txBody>
          <a:bodyPr lIns="0" tIns="0" rIns="0" bIns="0" anchor="t">
            <a:normAutofit/>
          </a:bodyPr>
          <a:lstStyle>
            <a:lvl1pPr>
              <a:defRPr sz="4000"/>
            </a:lvl1pPr>
          </a:lstStyle>
          <a:p>
            <a:r>
              <a:rPr lang="en-GB"/>
              <a:t>Click to edit Master title style</a:t>
            </a:r>
            <a:endParaRPr lang="en-SE"/>
          </a:p>
        </p:txBody>
      </p:sp>
      <p:sp>
        <p:nvSpPr>
          <p:cNvPr id="3" name="Text Placeholder 2">
            <a:extLst>
              <a:ext uri="{FF2B5EF4-FFF2-40B4-BE49-F238E27FC236}">
                <a16:creationId xmlns:a16="http://schemas.microsoft.com/office/drawing/2014/main" id="{624587CC-F64B-5845-B1BE-FD6A9F1699DF}"/>
              </a:ext>
            </a:extLst>
          </p:cNvPr>
          <p:cNvSpPr>
            <a:spLocks noGrp="1"/>
          </p:cNvSpPr>
          <p:nvPr>
            <p:ph type="body" idx="1"/>
          </p:nvPr>
        </p:nvSpPr>
        <p:spPr>
          <a:xfrm>
            <a:off x="452162" y="1681163"/>
            <a:ext cx="5567639" cy="336480"/>
          </a:xfrm>
        </p:spPr>
        <p:txBody>
          <a:bodyPr lIns="0" tIns="0" rIns="0" bIns="0" anchor="t">
            <a:normAutofit/>
          </a:bodyPr>
          <a:lstStyle>
            <a:lvl1pPr marL="0" indent="0">
              <a:buNone/>
              <a:defRPr sz="2000" b="1" i="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80D0B47-67C9-AD45-BA15-3079EE5836FD}"/>
              </a:ext>
            </a:extLst>
          </p:cNvPr>
          <p:cNvSpPr>
            <a:spLocks noGrp="1"/>
          </p:cNvSpPr>
          <p:nvPr>
            <p:ph sz="half" idx="2"/>
          </p:nvPr>
        </p:nvSpPr>
        <p:spPr>
          <a:xfrm>
            <a:off x="452162" y="2181535"/>
            <a:ext cx="5567639" cy="3555793"/>
          </a:xfrm>
        </p:spPr>
        <p:txBody>
          <a:bodyPr lIns="0" tIns="0" rIns="0" bIns="0"/>
          <a:lstStyle>
            <a:lvl1pPr marL="228600" indent="-228600">
              <a:buFont typeface="Arial" panose="020B0604020202020204" pitchFamily="34" charset="0"/>
              <a:buChar char="•"/>
              <a:defRPr sz="2000"/>
            </a:lvl1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5" name="Text Placeholder 4">
            <a:extLst>
              <a:ext uri="{FF2B5EF4-FFF2-40B4-BE49-F238E27FC236}">
                <a16:creationId xmlns:a16="http://schemas.microsoft.com/office/drawing/2014/main" id="{6D25FDE5-0F5A-FF4B-B859-1D90954A5F2E}"/>
              </a:ext>
            </a:extLst>
          </p:cNvPr>
          <p:cNvSpPr>
            <a:spLocks noGrp="1"/>
          </p:cNvSpPr>
          <p:nvPr>
            <p:ph type="body" sz="quarter" idx="3"/>
          </p:nvPr>
        </p:nvSpPr>
        <p:spPr>
          <a:xfrm>
            <a:off x="6172200" y="1681163"/>
            <a:ext cx="5645426" cy="336480"/>
          </a:xfrm>
        </p:spPr>
        <p:txBody>
          <a:bodyPr lIns="0" tIns="0" rIns="0" bIns="0" anchor="t">
            <a:normAutofit/>
          </a:bodyPr>
          <a:lstStyle>
            <a:lvl1pPr marL="0" indent="0">
              <a:buNone/>
              <a:defRPr sz="2000" b="1" i="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C069567-5F99-6B4A-A7BF-226F637A9F1C}"/>
              </a:ext>
            </a:extLst>
          </p:cNvPr>
          <p:cNvSpPr>
            <a:spLocks noGrp="1"/>
          </p:cNvSpPr>
          <p:nvPr>
            <p:ph sz="quarter" idx="4"/>
          </p:nvPr>
        </p:nvSpPr>
        <p:spPr>
          <a:xfrm>
            <a:off x="6172200" y="2181535"/>
            <a:ext cx="5645426" cy="3555793"/>
          </a:xfrm>
        </p:spPr>
        <p:txBody>
          <a:bodyPr lIns="0" tIns="0" rIns="0" bIns="0"/>
          <a:lstStyle>
            <a:lvl1pPr marL="228600" indent="-228600">
              <a:buFont typeface="Arial" panose="020B0604020202020204" pitchFamily="34" charset="0"/>
              <a:buChar char="•"/>
              <a:defRPr sz="2000"/>
            </a:lvl1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pic>
        <p:nvPicPr>
          <p:cNvPr id="8" name="Picture 7" descr="Shape&#10;&#10;Description automatically generated with medium confidence">
            <a:extLst>
              <a:ext uri="{FF2B5EF4-FFF2-40B4-BE49-F238E27FC236}">
                <a16:creationId xmlns:a16="http://schemas.microsoft.com/office/drawing/2014/main" id="{ED42A2C8-ECA7-E846-ABD5-7026FBEFA481}"/>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770290088"/>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two column lines">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9B30832-97F4-7048-B711-64B90DD30026}"/>
              </a:ext>
            </a:extLst>
          </p:cNvPr>
          <p:cNvSpPr>
            <a:spLocks noGrp="1"/>
          </p:cNvSpPr>
          <p:nvPr>
            <p:ph type="title"/>
          </p:nvPr>
        </p:nvSpPr>
        <p:spPr>
          <a:xfrm>
            <a:off x="472040" y="457200"/>
            <a:ext cx="11305829" cy="955502"/>
          </a:xfrm>
        </p:spPr>
        <p:txBody>
          <a:bodyPr anchor="t">
            <a:normAutofit/>
          </a:bodyPr>
          <a:lstStyle>
            <a:lvl1pPr>
              <a:defRPr sz="4000"/>
            </a:lvl1pPr>
          </a:lstStyle>
          <a:p>
            <a:r>
              <a:rPr lang="en-GB"/>
              <a:t>Click to edit Master title style</a:t>
            </a:r>
            <a:endParaRPr lang="en-SE"/>
          </a:p>
        </p:txBody>
      </p:sp>
      <p:cxnSp>
        <p:nvCxnSpPr>
          <p:cNvPr id="3" name="Straight Connector 2">
            <a:extLst>
              <a:ext uri="{FF2B5EF4-FFF2-40B4-BE49-F238E27FC236}">
                <a16:creationId xmlns:a16="http://schemas.microsoft.com/office/drawing/2014/main" id="{4A02A04A-8448-034A-98CC-6ECAB165C7BB}"/>
              </a:ext>
            </a:extLst>
          </p:cNvPr>
          <p:cNvCxnSpPr>
            <a:cxnSpLocks/>
          </p:cNvCxnSpPr>
          <p:nvPr userDrawn="1"/>
        </p:nvCxnSpPr>
        <p:spPr>
          <a:xfrm>
            <a:off x="472039" y="1577888"/>
            <a:ext cx="545168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7D5CAD-991A-C24B-A95E-FA67626BCDCD}"/>
              </a:ext>
            </a:extLst>
          </p:cNvPr>
          <p:cNvCxnSpPr>
            <a:cxnSpLocks/>
          </p:cNvCxnSpPr>
          <p:nvPr userDrawn="1"/>
        </p:nvCxnSpPr>
        <p:spPr>
          <a:xfrm>
            <a:off x="6263239" y="1577888"/>
            <a:ext cx="545168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5E4AFD45-8583-7544-B99C-904552FFC673}"/>
              </a:ext>
            </a:extLst>
          </p:cNvPr>
          <p:cNvSpPr>
            <a:spLocks noGrp="1"/>
          </p:cNvSpPr>
          <p:nvPr>
            <p:ph type="body" sz="half" idx="11"/>
          </p:nvPr>
        </p:nvSpPr>
        <p:spPr>
          <a:xfrm>
            <a:off x="472039" y="1743075"/>
            <a:ext cx="5451683" cy="4696586"/>
          </a:xfrm>
        </p:spPr>
        <p:txBody>
          <a:bodyPr lIns="0" tIns="0" rIns="0" bIns="0">
            <a:normAutofit/>
          </a:bodyPr>
          <a:lstStyle>
            <a:lvl1pPr marL="171450" indent="-171450">
              <a:buFont typeface="Arial" panose="020B0604020202020204" pitchFamily="34" charset="0"/>
              <a:buChar char="•"/>
              <a:defRPr sz="2000"/>
            </a:lvl1pPr>
            <a:lvl2pPr marL="742950" indent="-285750">
              <a:buFont typeface="Arial" panose="020B0604020202020204" pitchFamily="34" charset="0"/>
              <a:buChar char="•"/>
              <a:defRPr sz="16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a:p>
            <a:pPr lvl="1"/>
            <a:r>
              <a:rPr lang="en-GB"/>
              <a:t>Second level</a:t>
            </a:r>
          </a:p>
        </p:txBody>
      </p:sp>
      <p:sp>
        <p:nvSpPr>
          <p:cNvPr id="13" name="Text Placeholder 3">
            <a:extLst>
              <a:ext uri="{FF2B5EF4-FFF2-40B4-BE49-F238E27FC236}">
                <a16:creationId xmlns:a16="http://schemas.microsoft.com/office/drawing/2014/main" id="{EDBEF756-2FB8-E042-AE8A-360D9B0189BE}"/>
              </a:ext>
            </a:extLst>
          </p:cNvPr>
          <p:cNvSpPr>
            <a:spLocks noGrp="1"/>
          </p:cNvSpPr>
          <p:nvPr>
            <p:ph type="body" sz="half" idx="12"/>
          </p:nvPr>
        </p:nvSpPr>
        <p:spPr>
          <a:xfrm>
            <a:off x="6287052" y="1743075"/>
            <a:ext cx="5451683" cy="4696586"/>
          </a:xfrm>
        </p:spPr>
        <p:txBody>
          <a:bodyPr lIns="0" tIns="0" rIns="0" bIns="0">
            <a:normAutofit/>
          </a:bodyPr>
          <a:lstStyle>
            <a:lvl1pPr marL="171450" indent="-171450">
              <a:buFont typeface="Arial" panose="020B0604020202020204" pitchFamily="34" charset="0"/>
              <a:buChar char="•"/>
              <a:defRPr sz="2000"/>
            </a:lvl1pPr>
            <a:lvl2pPr marL="742950" indent="-285750">
              <a:buFont typeface="Arial" panose="020B0604020202020204" pitchFamily="34" charset="0"/>
              <a:buChar char="•"/>
              <a:defRPr sz="16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a:p>
            <a:pPr lvl="1"/>
            <a:r>
              <a:rPr lang="en-GB"/>
              <a:t>Second level</a:t>
            </a:r>
          </a:p>
        </p:txBody>
      </p:sp>
      <p:pic>
        <p:nvPicPr>
          <p:cNvPr id="10" name="Picture 9" descr="Shape&#10;&#10;Description automatically generated with medium confidence">
            <a:extLst>
              <a:ext uri="{FF2B5EF4-FFF2-40B4-BE49-F238E27FC236}">
                <a16:creationId xmlns:a16="http://schemas.microsoft.com/office/drawing/2014/main" id="{0EDA5D65-F02C-5D49-9D4E-27064D0B6B8E}"/>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4125143479"/>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3/4 tex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9B30832-97F4-7048-B711-64B90DD30026}"/>
              </a:ext>
            </a:extLst>
          </p:cNvPr>
          <p:cNvSpPr>
            <a:spLocks noGrp="1"/>
          </p:cNvSpPr>
          <p:nvPr>
            <p:ph type="title"/>
          </p:nvPr>
        </p:nvSpPr>
        <p:spPr>
          <a:xfrm>
            <a:off x="472040" y="457200"/>
            <a:ext cx="11305829" cy="566928"/>
          </a:xfrm>
        </p:spPr>
        <p:txBody>
          <a:bodyPr anchor="t">
            <a:normAutofit/>
          </a:bodyPr>
          <a:lstStyle>
            <a:lvl1pPr>
              <a:defRPr sz="4000"/>
            </a:lvl1pPr>
          </a:lstStyle>
          <a:p>
            <a:r>
              <a:rPr lang="en-GB"/>
              <a:t>Click to edit Master title style</a:t>
            </a:r>
            <a:endParaRPr lang="en-SE"/>
          </a:p>
        </p:txBody>
      </p:sp>
      <p:sp>
        <p:nvSpPr>
          <p:cNvPr id="9" name="Text Placeholder 3">
            <a:extLst>
              <a:ext uri="{FF2B5EF4-FFF2-40B4-BE49-F238E27FC236}">
                <a16:creationId xmlns:a16="http://schemas.microsoft.com/office/drawing/2014/main" id="{6794E2E9-4CE9-734E-9FAE-D6363A0E4328}"/>
              </a:ext>
            </a:extLst>
          </p:cNvPr>
          <p:cNvSpPr>
            <a:spLocks noGrp="1"/>
          </p:cNvSpPr>
          <p:nvPr>
            <p:ph type="body" sz="half" idx="2"/>
          </p:nvPr>
        </p:nvSpPr>
        <p:spPr>
          <a:xfrm>
            <a:off x="472039" y="1523204"/>
            <a:ext cx="8511540" cy="4877595"/>
          </a:xfrm>
        </p:spPr>
        <p:txBody>
          <a:bodyPr lIns="0" tIns="0" rIns="0" bIns="0">
            <a:normAutofit/>
          </a:bodyPr>
          <a:lstStyle>
            <a:lvl1pPr marL="285750" indent="-285750">
              <a:buFont typeface="Courier New" panose="02070309020205020404" pitchFamily="49" charset="0"/>
              <a:buChar char="o"/>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pic>
        <p:nvPicPr>
          <p:cNvPr id="5" name="Picture 4" descr="Shape&#10;&#10;Description automatically generated with medium confidence">
            <a:extLst>
              <a:ext uri="{FF2B5EF4-FFF2-40B4-BE49-F238E27FC236}">
                <a16:creationId xmlns:a16="http://schemas.microsoft.com/office/drawing/2014/main" id="{0271F557-FA6A-B744-A64D-89708A0DC2B3}"/>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1397832447"/>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title text image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E60AD-3A7B-1343-8241-5A1992C2D35F}"/>
              </a:ext>
            </a:extLst>
          </p:cNvPr>
          <p:cNvSpPr>
            <a:spLocks noGrp="1"/>
          </p:cNvSpPr>
          <p:nvPr>
            <p:ph type="title" hasCustomPrompt="1"/>
          </p:nvPr>
        </p:nvSpPr>
        <p:spPr>
          <a:xfrm>
            <a:off x="472040" y="457200"/>
            <a:ext cx="11247920" cy="505322"/>
          </a:xfrm>
        </p:spPr>
        <p:txBody>
          <a:bodyPr lIns="0" tIns="0" rIns="0" bIns="0" anchor="t">
            <a:noAutofit/>
          </a:bodyPr>
          <a:lstStyle>
            <a:lvl1pPr>
              <a:defRPr sz="4000"/>
            </a:lvl1pPr>
          </a:lstStyle>
          <a:p>
            <a:r>
              <a:rPr lang="en-GB"/>
              <a:t>Name Surname</a:t>
            </a:r>
            <a:endParaRPr lang="en-SE"/>
          </a:p>
        </p:txBody>
      </p:sp>
      <p:sp>
        <p:nvSpPr>
          <p:cNvPr id="3" name="Picture Placeholder 2">
            <a:extLst>
              <a:ext uri="{FF2B5EF4-FFF2-40B4-BE49-F238E27FC236}">
                <a16:creationId xmlns:a16="http://schemas.microsoft.com/office/drawing/2014/main" id="{82706BCF-B9A2-1A45-A4DA-40DA5633B1EF}"/>
              </a:ext>
            </a:extLst>
          </p:cNvPr>
          <p:cNvSpPr>
            <a:spLocks noGrp="1"/>
          </p:cNvSpPr>
          <p:nvPr>
            <p:ph type="pic" idx="1"/>
          </p:nvPr>
        </p:nvSpPr>
        <p:spPr>
          <a:xfrm>
            <a:off x="472040" y="1649830"/>
            <a:ext cx="5623960" cy="477501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2F5A345E-1804-C248-A1B3-330D58385575}"/>
              </a:ext>
            </a:extLst>
          </p:cNvPr>
          <p:cNvSpPr>
            <a:spLocks noGrp="1"/>
          </p:cNvSpPr>
          <p:nvPr>
            <p:ph type="body" sz="half" idx="2"/>
          </p:nvPr>
        </p:nvSpPr>
        <p:spPr>
          <a:xfrm>
            <a:off x="6513095" y="1885950"/>
            <a:ext cx="5206865" cy="4538890"/>
          </a:xfrm>
        </p:spPr>
        <p:txBody>
          <a:bodyPr lIns="0" tIns="0" rIns="0" bIns="0">
            <a:normAutofit/>
          </a:bodyPr>
          <a:lstStyle>
            <a:lvl1pPr marL="285750" indent="-285750">
              <a:buFont typeface="Courier New" panose="02070309020205020404" pitchFamily="49" charset="0"/>
              <a:buChar char="o"/>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Text Placeholder 3">
            <a:extLst>
              <a:ext uri="{FF2B5EF4-FFF2-40B4-BE49-F238E27FC236}">
                <a16:creationId xmlns:a16="http://schemas.microsoft.com/office/drawing/2014/main" id="{D4A9B241-63F3-0944-B646-63FFB5AC37EF}"/>
              </a:ext>
            </a:extLst>
          </p:cNvPr>
          <p:cNvSpPr>
            <a:spLocks noGrp="1"/>
          </p:cNvSpPr>
          <p:nvPr>
            <p:ph type="body" sz="half" idx="10"/>
          </p:nvPr>
        </p:nvSpPr>
        <p:spPr>
          <a:xfrm>
            <a:off x="472039" y="1042234"/>
            <a:ext cx="11247920" cy="371478"/>
          </a:xfrm>
        </p:spPr>
        <p:txBody>
          <a:bodyPr lIns="0" tIns="0" rIns="0" bIns="0">
            <a:normAutofit/>
          </a:bodyPr>
          <a:lstStyle>
            <a:lvl1pPr marL="0" indent="0">
              <a:buNone/>
              <a:defRPr sz="1200" b="1" i="0">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cxnSp>
        <p:nvCxnSpPr>
          <p:cNvPr id="9" name="Straight Connector 8">
            <a:extLst>
              <a:ext uri="{FF2B5EF4-FFF2-40B4-BE49-F238E27FC236}">
                <a16:creationId xmlns:a16="http://schemas.microsoft.com/office/drawing/2014/main" id="{F8A8A85B-F51A-014F-9362-7F9E2985C32C}"/>
              </a:ext>
            </a:extLst>
          </p:cNvPr>
          <p:cNvCxnSpPr>
            <a:cxnSpLocks/>
          </p:cNvCxnSpPr>
          <p:nvPr userDrawn="1"/>
        </p:nvCxnSpPr>
        <p:spPr>
          <a:xfrm>
            <a:off x="6513095" y="1649830"/>
            <a:ext cx="520686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descr="Shape&#10;&#10;Description automatically generated with medium confidence">
            <a:extLst>
              <a:ext uri="{FF2B5EF4-FFF2-40B4-BE49-F238E27FC236}">
                <a16:creationId xmlns:a16="http://schemas.microsoft.com/office/drawing/2014/main" id="{8BCBA01B-36A3-8C47-96EE-539CC7487A92}"/>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2855945659"/>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4E7AEA-2D67-A642-8C09-91932B016FEE}"/>
              </a:ext>
            </a:extLst>
          </p:cNvPr>
          <p:cNvSpPr/>
          <p:nvPr userDrawn="1"/>
        </p:nvSpPr>
        <p:spPr>
          <a:xfrm>
            <a:off x="-1016617" y="-862091"/>
            <a:ext cx="9571881" cy="3241562"/>
          </a:xfrm>
          <a:custGeom>
            <a:avLst/>
            <a:gdLst>
              <a:gd name="connsiteX0" fmla="*/ 940417 w 9571881"/>
              <a:gd name="connsiteY0" fmla="*/ 2751851 h 3241562"/>
              <a:gd name="connsiteX1" fmla="*/ 3363577 w 9571881"/>
              <a:gd name="connsiteY1" fmla="*/ 3209051 h 3241562"/>
              <a:gd name="connsiteX2" fmla="*/ 5786737 w 9571881"/>
              <a:gd name="connsiteY2" fmla="*/ 2264171 h 3241562"/>
              <a:gd name="connsiteX3" fmla="*/ 8362297 w 9571881"/>
              <a:gd name="connsiteY3" fmla="*/ 2187971 h 3241562"/>
              <a:gd name="connsiteX4" fmla="*/ 9048097 w 9571881"/>
              <a:gd name="connsiteY4" fmla="*/ 328691 h 3241562"/>
              <a:gd name="connsiteX5" fmla="*/ 620377 w 9571881"/>
              <a:gd name="connsiteY5" fmla="*/ 237251 h 3241562"/>
              <a:gd name="connsiteX6" fmla="*/ 940417 w 9571881"/>
              <a:gd name="connsiteY6" fmla="*/ 2751851 h 3241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71881" h="3241562">
                <a:moveTo>
                  <a:pt x="940417" y="2751851"/>
                </a:moveTo>
                <a:cubicBezTo>
                  <a:pt x="1397617" y="3247151"/>
                  <a:pt x="2555857" y="3290331"/>
                  <a:pt x="3363577" y="3209051"/>
                </a:cubicBezTo>
                <a:cubicBezTo>
                  <a:pt x="4171297" y="3127771"/>
                  <a:pt x="4953617" y="2434351"/>
                  <a:pt x="5786737" y="2264171"/>
                </a:cubicBezTo>
                <a:cubicBezTo>
                  <a:pt x="6619857" y="2093991"/>
                  <a:pt x="7818737" y="2510551"/>
                  <a:pt x="8362297" y="2187971"/>
                </a:cubicBezTo>
                <a:cubicBezTo>
                  <a:pt x="8905857" y="1865391"/>
                  <a:pt x="10338417" y="653811"/>
                  <a:pt x="9048097" y="328691"/>
                </a:cubicBezTo>
                <a:cubicBezTo>
                  <a:pt x="7757777" y="3571"/>
                  <a:pt x="1974197" y="-169149"/>
                  <a:pt x="620377" y="237251"/>
                </a:cubicBezTo>
                <a:cubicBezTo>
                  <a:pt x="-733443" y="643651"/>
                  <a:pt x="483217" y="2256551"/>
                  <a:pt x="940417" y="275185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2" name="Title 1">
            <a:extLst>
              <a:ext uri="{FF2B5EF4-FFF2-40B4-BE49-F238E27FC236}">
                <a16:creationId xmlns:a16="http://schemas.microsoft.com/office/drawing/2014/main" id="{505E60AD-3A7B-1343-8241-5A1992C2D35F}"/>
              </a:ext>
            </a:extLst>
          </p:cNvPr>
          <p:cNvSpPr>
            <a:spLocks noGrp="1"/>
          </p:cNvSpPr>
          <p:nvPr>
            <p:ph type="title"/>
          </p:nvPr>
        </p:nvSpPr>
        <p:spPr>
          <a:xfrm>
            <a:off x="472039" y="457200"/>
            <a:ext cx="11247919" cy="505322"/>
          </a:xfrm>
        </p:spPr>
        <p:txBody>
          <a:bodyPr lIns="0" tIns="0" rIns="0" bIns="0" anchor="t">
            <a:noAutofit/>
          </a:bodyPr>
          <a:lstStyle>
            <a:lvl1pPr>
              <a:defRPr sz="4000">
                <a:solidFill>
                  <a:schemeClr val="bg1"/>
                </a:solidFill>
              </a:defRPr>
            </a:lvl1pPr>
          </a:lstStyle>
          <a:p>
            <a:endParaRPr lang="en-SE"/>
          </a:p>
        </p:txBody>
      </p:sp>
      <p:sp>
        <p:nvSpPr>
          <p:cNvPr id="3" name="Picture Placeholder 2">
            <a:extLst>
              <a:ext uri="{FF2B5EF4-FFF2-40B4-BE49-F238E27FC236}">
                <a16:creationId xmlns:a16="http://schemas.microsoft.com/office/drawing/2014/main" id="{82706BCF-B9A2-1A45-A4DA-40DA5633B1EF}"/>
              </a:ext>
            </a:extLst>
          </p:cNvPr>
          <p:cNvSpPr>
            <a:spLocks noGrp="1"/>
          </p:cNvSpPr>
          <p:nvPr>
            <p:ph type="pic" idx="1" hasCustomPrompt="1"/>
          </p:nvPr>
        </p:nvSpPr>
        <p:spPr>
          <a:xfrm>
            <a:off x="4453211" y="1874173"/>
            <a:ext cx="3285573" cy="3287388"/>
          </a:xfrm>
        </p:spPr>
        <p:txBody>
          <a:bodyPr>
            <a:normAutofit/>
          </a:bodyPr>
          <a:lstStyle>
            <a:lvl1pPr marL="0" indent="0">
              <a:buNone/>
              <a:defRPr sz="18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SE"/>
              <a:t>Picture</a:t>
            </a:r>
          </a:p>
        </p:txBody>
      </p:sp>
      <p:sp>
        <p:nvSpPr>
          <p:cNvPr id="4" name="Text Placeholder 3">
            <a:extLst>
              <a:ext uri="{FF2B5EF4-FFF2-40B4-BE49-F238E27FC236}">
                <a16:creationId xmlns:a16="http://schemas.microsoft.com/office/drawing/2014/main" id="{2F5A345E-1804-C248-A1B3-330D58385575}"/>
              </a:ext>
            </a:extLst>
          </p:cNvPr>
          <p:cNvSpPr>
            <a:spLocks noGrp="1"/>
          </p:cNvSpPr>
          <p:nvPr>
            <p:ph type="body" sz="half" idx="2"/>
          </p:nvPr>
        </p:nvSpPr>
        <p:spPr>
          <a:xfrm>
            <a:off x="472040" y="4786313"/>
            <a:ext cx="3285574" cy="1614487"/>
          </a:xfrm>
        </p:spPr>
        <p:txBody>
          <a:bodyPr lIns="0" tIns="0" rIns="0" bIns="0" anchor="t">
            <a:normAutofit/>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Text Placeholder 3">
            <a:extLst>
              <a:ext uri="{FF2B5EF4-FFF2-40B4-BE49-F238E27FC236}">
                <a16:creationId xmlns:a16="http://schemas.microsoft.com/office/drawing/2014/main" id="{DABB9433-264D-4C48-A7DC-C724A3A9A93B}"/>
              </a:ext>
            </a:extLst>
          </p:cNvPr>
          <p:cNvSpPr>
            <a:spLocks noGrp="1"/>
          </p:cNvSpPr>
          <p:nvPr>
            <p:ph type="body" sz="half" idx="11"/>
          </p:nvPr>
        </p:nvSpPr>
        <p:spPr>
          <a:xfrm>
            <a:off x="472039" y="1127705"/>
            <a:ext cx="11247920" cy="371478"/>
          </a:xfrm>
        </p:spPr>
        <p:txBody>
          <a:bodyPr lIns="0" tIns="0" rIns="0" bIns="0">
            <a:normAutofit/>
          </a:bodyPr>
          <a:lstStyle>
            <a:lvl1pPr marL="0" indent="0">
              <a:buNone/>
              <a:defRPr sz="1800" b="1" i="0">
                <a:solidFill>
                  <a:schemeClr val="bg1"/>
                </a:solidFill>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cxnSp>
        <p:nvCxnSpPr>
          <p:cNvPr id="10" name="Straight Connector 9">
            <a:extLst>
              <a:ext uri="{FF2B5EF4-FFF2-40B4-BE49-F238E27FC236}">
                <a16:creationId xmlns:a16="http://schemas.microsoft.com/office/drawing/2014/main" id="{A27CAED3-1772-BA4F-B55F-9C94F8236C32}"/>
              </a:ext>
            </a:extLst>
          </p:cNvPr>
          <p:cNvCxnSpPr>
            <a:cxnSpLocks/>
          </p:cNvCxnSpPr>
          <p:nvPr userDrawn="1"/>
        </p:nvCxnSpPr>
        <p:spPr>
          <a:xfrm>
            <a:off x="472039" y="4578266"/>
            <a:ext cx="32855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Freeform 5">
            <a:extLst>
              <a:ext uri="{FF2B5EF4-FFF2-40B4-BE49-F238E27FC236}">
                <a16:creationId xmlns:a16="http://schemas.microsoft.com/office/drawing/2014/main" id="{D665FBC1-D86B-0144-8DA9-F48A8F4E4CAC}"/>
              </a:ext>
            </a:extLst>
          </p:cNvPr>
          <p:cNvSpPr/>
          <p:nvPr userDrawn="1"/>
        </p:nvSpPr>
        <p:spPr>
          <a:xfrm>
            <a:off x="7860432" y="-1394913"/>
            <a:ext cx="6062648" cy="9629082"/>
          </a:xfrm>
          <a:custGeom>
            <a:avLst/>
            <a:gdLst>
              <a:gd name="connsiteX0" fmla="*/ 338688 w 6062648"/>
              <a:gd name="connsiteY0" fmla="*/ 8771073 h 9629082"/>
              <a:gd name="connsiteX1" fmla="*/ 811128 w 6062648"/>
              <a:gd name="connsiteY1" fmla="*/ 6881313 h 9629082"/>
              <a:gd name="connsiteX2" fmla="*/ 3432408 w 6062648"/>
              <a:gd name="connsiteY2" fmla="*/ 5677353 h 9629082"/>
              <a:gd name="connsiteX3" fmla="*/ 1466448 w 6062648"/>
              <a:gd name="connsiteY3" fmla="*/ 3101793 h 9629082"/>
              <a:gd name="connsiteX4" fmla="*/ 2975208 w 6062648"/>
              <a:gd name="connsiteY4" fmla="*/ 693873 h 9629082"/>
              <a:gd name="connsiteX5" fmla="*/ 5672688 w 6062648"/>
              <a:gd name="connsiteY5" fmla="*/ 724353 h 9629082"/>
              <a:gd name="connsiteX6" fmla="*/ 5474568 w 6062648"/>
              <a:gd name="connsiteY6" fmla="*/ 9014913 h 9629082"/>
              <a:gd name="connsiteX7" fmla="*/ 338688 w 6062648"/>
              <a:gd name="connsiteY7" fmla="*/ 8771073 h 9629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62648" h="9629082">
                <a:moveTo>
                  <a:pt x="338688" y="8771073"/>
                </a:moveTo>
                <a:cubicBezTo>
                  <a:pt x="-438552" y="8415473"/>
                  <a:pt x="295508" y="7396933"/>
                  <a:pt x="811128" y="6881313"/>
                </a:cubicBezTo>
                <a:cubicBezTo>
                  <a:pt x="1326748" y="6365693"/>
                  <a:pt x="3323188" y="6307273"/>
                  <a:pt x="3432408" y="5677353"/>
                </a:cubicBezTo>
                <a:cubicBezTo>
                  <a:pt x="3541628" y="5047433"/>
                  <a:pt x="1542648" y="3932373"/>
                  <a:pt x="1466448" y="3101793"/>
                </a:cubicBezTo>
                <a:cubicBezTo>
                  <a:pt x="1390248" y="2271213"/>
                  <a:pt x="2274168" y="1090113"/>
                  <a:pt x="2975208" y="693873"/>
                </a:cubicBezTo>
                <a:cubicBezTo>
                  <a:pt x="3676248" y="297633"/>
                  <a:pt x="5256128" y="-662487"/>
                  <a:pt x="5672688" y="724353"/>
                </a:cubicBezTo>
                <a:cubicBezTo>
                  <a:pt x="6089248" y="2111193"/>
                  <a:pt x="6361028" y="7668713"/>
                  <a:pt x="5474568" y="9014913"/>
                </a:cubicBezTo>
                <a:cubicBezTo>
                  <a:pt x="4588108" y="10361113"/>
                  <a:pt x="1115928" y="9126673"/>
                  <a:pt x="338688" y="8771073"/>
                </a:cubicBezTo>
                <a:close/>
              </a:path>
            </a:pathLst>
          </a:custGeom>
          <a:solidFill>
            <a:srgbClr val="605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11" name="Picture 10" descr="A picture containing text, clipart&#10;&#10;Description automatically generated">
            <a:extLst>
              <a:ext uri="{FF2B5EF4-FFF2-40B4-BE49-F238E27FC236}">
                <a16:creationId xmlns:a16="http://schemas.microsoft.com/office/drawing/2014/main" id="{3842D3D0-061F-8A45-AB4C-059C959A72AD}"/>
              </a:ext>
            </a:extLst>
          </p:cNvPr>
          <p:cNvPicPr>
            <a:picLocks noChangeAspect="1"/>
          </p:cNvPicPr>
          <p:nvPr userDrawn="1"/>
        </p:nvPicPr>
        <p:blipFill>
          <a:blip r:embed="rId2"/>
          <a:stretch>
            <a:fillRect/>
          </a:stretch>
        </p:blipFill>
        <p:spPr>
          <a:xfrm>
            <a:off x="11098800" y="6382800"/>
            <a:ext cx="835597" cy="235646"/>
          </a:xfrm>
          <a:prstGeom prst="rect">
            <a:avLst/>
          </a:prstGeom>
        </p:spPr>
      </p:pic>
    </p:spTree>
    <p:extLst>
      <p:ext uri="{BB962C8B-B14F-4D97-AF65-F5344CB8AC3E}">
        <p14:creationId xmlns:p14="http://schemas.microsoft.com/office/powerpoint/2010/main" val="3574366101"/>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2">
    <p:bg>
      <p:bgPr>
        <a:solidFill>
          <a:srgbClr val="EEBC1B"/>
        </a:solidFill>
        <a:effectLst/>
      </p:bgPr>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057E717F-1484-8D4E-910C-42C331980D48}"/>
              </a:ext>
            </a:extLst>
          </p:cNvPr>
          <p:cNvSpPr/>
          <p:nvPr userDrawn="1"/>
        </p:nvSpPr>
        <p:spPr>
          <a:xfrm>
            <a:off x="-1142918" y="-796433"/>
            <a:ext cx="9898820" cy="4752615"/>
          </a:xfrm>
          <a:custGeom>
            <a:avLst/>
            <a:gdLst>
              <a:gd name="connsiteX0" fmla="*/ 975278 w 9898820"/>
              <a:gd name="connsiteY0" fmla="*/ 4591193 h 4752615"/>
              <a:gd name="connsiteX1" fmla="*/ 3931838 w 9898820"/>
              <a:gd name="connsiteY1" fmla="*/ 3737753 h 4752615"/>
              <a:gd name="connsiteX2" fmla="*/ 4465238 w 9898820"/>
              <a:gd name="connsiteY2" fmla="*/ 2670953 h 4752615"/>
              <a:gd name="connsiteX3" fmla="*/ 8077118 w 9898820"/>
              <a:gd name="connsiteY3" fmla="*/ 2107073 h 4752615"/>
              <a:gd name="connsiteX4" fmla="*/ 9479198 w 9898820"/>
              <a:gd name="connsiteY4" fmla="*/ 537353 h 4752615"/>
              <a:gd name="connsiteX5" fmla="*/ 670478 w 9898820"/>
              <a:gd name="connsiteY5" fmla="*/ 308753 h 4752615"/>
              <a:gd name="connsiteX6" fmla="*/ 975278 w 9898820"/>
              <a:gd name="connsiteY6" fmla="*/ 4591193 h 4752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98820" h="4752615">
                <a:moveTo>
                  <a:pt x="975278" y="4591193"/>
                </a:moveTo>
                <a:cubicBezTo>
                  <a:pt x="1518838" y="5162693"/>
                  <a:pt x="3350178" y="4057793"/>
                  <a:pt x="3931838" y="3737753"/>
                </a:cubicBezTo>
                <a:cubicBezTo>
                  <a:pt x="4513498" y="3417713"/>
                  <a:pt x="3774358" y="2942733"/>
                  <a:pt x="4465238" y="2670953"/>
                </a:cubicBezTo>
                <a:cubicBezTo>
                  <a:pt x="5156118" y="2399173"/>
                  <a:pt x="7241458" y="2462673"/>
                  <a:pt x="8077118" y="2107073"/>
                </a:cubicBezTo>
                <a:cubicBezTo>
                  <a:pt x="8912778" y="1751473"/>
                  <a:pt x="10713638" y="837073"/>
                  <a:pt x="9479198" y="537353"/>
                </a:cubicBezTo>
                <a:cubicBezTo>
                  <a:pt x="8244758" y="237633"/>
                  <a:pt x="2082718" y="-369427"/>
                  <a:pt x="670478" y="308753"/>
                </a:cubicBezTo>
                <a:cubicBezTo>
                  <a:pt x="-741762" y="986933"/>
                  <a:pt x="431718" y="4019693"/>
                  <a:pt x="975278" y="4591193"/>
                </a:cubicBezTo>
                <a:close/>
              </a:path>
            </a:pathLst>
          </a:custGeom>
          <a:solidFill>
            <a:srgbClr val="F69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2" name="Title 1">
            <a:extLst>
              <a:ext uri="{FF2B5EF4-FFF2-40B4-BE49-F238E27FC236}">
                <a16:creationId xmlns:a16="http://schemas.microsoft.com/office/drawing/2014/main" id="{505E60AD-3A7B-1343-8241-5A1992C2D35F}"/>
              </a:ext>
            </a:extLst>
          </p:cNvPr>
          <p:cNvSpPr>
            <a:spLocks noGrp="1"/>
          </p:cNvSpPr>
          <p:nvPr>
            <p:ph type="title" hasCustomPrompt="1"/>
          </p:nvPr>
        </p:nvSpPr>
        <p:spPr>
          <a:xfrm>
            <a:off x="472039" y="457200"/>
            <a:ext cx="11247919" cy="505322"/>
          </a:xfrm>
        </p:spPr>
        <p:txBody>
          <a:bodyPr lIns="0" tIns="0" rIns="0" bIns="0" anchor="t">
            <a:noAutofit/>
          </a:bodyPr>
          <a:lstStyle>
            <a:lvl1pPr>
              <a:defRPr sz="4000">
                <a:solidFill>
                  <a:schemeClr val="bg1"/>
                </a:solidFill>
              </a:defRPr>
            </a:lvl1pPr>
          </a:lstStyle>
          <a:p>
            <a:r>
              <a:rPr lang="en-GB"/>
              <a:t>Name Surname</a:t>
            </a:r>
            <a:endParaRPr lang="en-SE"/>
          </a:p>
        </p:txBody>
      </p:sp>
      <p:sp>
        <p:nvSpPr>
          <p:cNvPr id="3" name="Picture Placeholder 2">
            <a:extLst>
              <a:ext uri="{FF2B5EF4-FFF2-40B4-BE49-F238E27FC236}">
                <a16:creationId xmlns:a16="http://schemas.microsoft.com/office/drawing/2014/main" id="{82706BCF-B9A2-1A45-A4DA-40DA5633B1EF}"/>
              </a:ext>
            </a:extLst>
          </p:cNvPr>
          <p:cNvSpPr>
            <a:spLocks noGrp="1"/>
          </p:cNvSpPr>
          <p:nvPr>
            <p:ph type="pic" idx="1" hasCustomPrompt="1"/>
          </p:nvPr>
        </p:nvSpPr>
        <p:spPr>
          <a:xfrm>
            <a:off x="4453211" y="1874173"/>
            <a:ext cx="3285573" cy="3287388"/>
          </a:xfrm>
        </p:spPr>
        <p:txBody>
          <a:bodyPr>
            <a:normAutofit/>
          </a:bodyPr>
          <a:lstStyle>
            <a:lvl1pPr marL="0" indent="0">
              <a:buNone/>
              <a:defRPr sz="18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SE"/>
              <a:t>Picture</a:t>
            </a:r>
          </a:p>
        </p:txBody>
      </p:sp>
      <p:sp>
        <p:nvSpPr>
          <p:cNvPr id="4" name="Text Placeholder 3">
            <a:extLst>
              <a:ext uri="{FF2B5EF4-FFF2-40B4-BE49-F238E27FC236}">
                <a16:creationId xmlns:a16="http://schemas.microsoft.com/office/drawing/2014/main" id="{2F5A345E-1804-C248-A1B3-330D58385575}"/>
              </a:ext>
            </a:extLst>
          </p:cNvPr>
          <p:cNvSpPr>
            <a:spLocks noGrp="1"/>
          </p:cNvSpPr>
          <p:nvPr>
            <p:ph type="body" sz="half" idx="2"/>
          </p:nvPr>
        </p:nvSpPr>
        <p:spPr>
          <a:xfrm>
            <a:off x="472040" y="4786313"/>
            <a:ext cx="3285574" cy="1614487"/>
          </a:xfrm>
        </p:spPr>
        <p:txBody>
          <a:bodyPr lIns="0" tIns="0" rIns="0" bIns="0" anchor="t">
            <a:normAutofit/>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Text Placeholder 3">
            <a:extLst>
              <a:ext uri="{FF2B5EF4-FFF2-40B4-BE49-F238E27FC236}">
                <a16:creationId xmlns:a16="http://schemas.microsoft.com/office/drawing/2014/main" id="{DABB9433-264D-4C48-A7DC-C724A3A9A93B}"/>
              </a:ext>
            </a:extLst>
          </p:cNvPr>
          <p:cNvSpPr>
            <a:spLocks noGrp="1"/>
          </p:cNvSpPr>
          <p:nvPr>
            <p:ph type="body" sz="half" idx="11"/>
          </p:nvPr>
        </p:nvSpPr>
        <p:spPr>
          <a:xfrm>
            <a:off x="472039" y="1127705"/>
            <a:ext cx="11247920" cy="371478"/>
          </a:xfrm>
        </p:spPr>
        <p:txBody>
          <a:bodyPr lIns="0" tIns="0" rIns="0" bIns="0">
            <a:normAutofit/>
          </a:bodyPr>
          <a:lstStyle>
            <a:lvl1pPr marL="0" indent="0">
              <a:buNone/>
              <a:defRPr sz="1800" b="1" i="0">
                <a:solidFill>
                  <a:schemeClr val="bg1"/>
                </a:solidFill>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cxnSp>
        <p:nvCxnSpPr>
          <p:cNvPr id="10" name="Straight Connector 9">
            <a:extLst>
              <a:ext uri="{FF2B5EF4-FFF2-40B4-BE49-F238E27FC236}">
                <a16:creationId xmlns:a16="http://schemas.microsoft.com/office/drawing/2014/main" id="{A27CAED3-1772-BA4F-B55F-9C94F8236C32}"/>
              </a:ext>
            </a:extLst>
          </p:cNvPr>
          <p:cNvCxnSpPr>
            <a:cxnSpLocks/>
          </p:cNvCxnSpPr>
          <p:nvPr userDrawn="1"/>
        </p:nvCxnSpPr>
        <p:spPr>
          <a:xfrm>
            <a:off x="472039" y="4578266"/>
            <a:ext cx="32855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eform 7">
            <a:extLst>
              <a:ext uri="{FF2B5EF4-FFF2-40B4-BE49-F238E27FC236}">
                <a16:creationId xmlns:a16="http://schemas.microsoft.com/office/drawing/2014/main" id="{E9EB4813-538A-9A4C-8274-475311AEC60F}"/>
              </a:ext>
            </a:extLst>
          </p:cNvPr>
          <p:cNvSpPr/>
          <p:nvPr userDrawn="1"/>
        </p:nvSpPr>
        <p:spPr>
          <a:xfrm>
            <a:off x="3209140" y="-1333129"/>
            <a:ext cx="10970462" cy="9854398"/>
          </a:xfrm>
          <a:custGeom>
            <a:avLst/>
            <a:gdLst>
              <a:gd name="connsiteX0" fmla="*/ 677060 w 10970462"/>
              <a:gd name="connsiteY0" fmla="*/ 8206369 h 9854398"/>
              <a:gd name="connsiteX1" fmla="*/ 2841140 w 10970462"/>
              <a:gd name="connsiteY1" fmla="*/ 7078609 h 9854398"/>
              <a:gd name="connsiteX2" fmla="*/ 5721500 w 10970462"/>
              <a:gd name="connsiteY2" fmla="*/ 7520569 h 9854398"/>
              <a:gd name="connsiteX3" fmla="*/ 6072020 w 10970462"/>
              <a:gd name="connsiteY3" fmla="*/ 4731649 h 9854398"/>
              <a:gd name="connsiteX4" fmla="*/ 7763660 w 10970462"/>
              <a:gd name="connsiteY4" fmla="*/ 3116209 h 9854398"/>
              <a:gd name="connsiteX5" fmla="*/ 7504580 w 10970462"/>
              <a:gd name="connsiteY5" fmla="*/ 769249 h 9854398"/>
              <a:gd name="connsiteX6" fmla="*/ 10217300 w 10970462"/>
              <a:gd name="connsiteY6" fmla="*/ 708289 h 9854398"/>
              <a:gd name="connsiteX7" fmla="*/ 10141100 w 10970462"/>
              <a:gd name="connsiteY7" fmla="*/ 9257929 h 9854398"/>
              <a:gd name="connsiteX8" fmla="*/ 829460 w 10970462"/>
              <a:gd name="connsiteY8" fmla="*/ 9029329 h 9854398"/>
              <a:gd name="connsiteX9" fmla="*/ 677060 w 10970462"/>
              <a:gd name="connsiteY9" fmla="*/ 8206369 h 9854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970462" h="9854398">
                <a:moveTo>
                  <a:pt x="677060" y="8206369"/>
                </a:moveTo>
                <a:cubicBezTo>
                  <a:pt x="1012340" y="7881249"/>
                  <a:pt x="2000400" y="7192909"/>
                  <a:pt x="2841140" y="7078609"/>
                </a:cubicBezTo>
                <a:cubicBezTo>
                  <a:pt x="3681880" y="6964309"/>
                  <a:pt x="5183020" y="7911729"/>
                  <a:pt x="5721500" y="7520569"/>
                </a:cubicBezTo>
                <a:cubicBezTo>
                  <a:pt x="6259980" y="7129409"/>
                  <a:pt x="5731660" y="5465709"/>
                  <a:pt x="6072020" y="4731649"/>
                </a:cubicBezTo>
                <a:cubicBezTo>
                  <a:pt x="6412380" y="3997589"/>
                  <a:pt x="7524900" y="3776609"/>
                  <a:pt x="7763660" y="3116209"/>
                </a:cubicBezTo>
                <a:cubicBezTo>
                  <a:pt x="8002420" y="2455809"/>
                  <a:pt x="7095640" y="1170569"/>
                  <a:pt x="7504580" y="769249"/>
                </a:cubicBezTo>
                <a:cubicBezTo>
                  <a:pt x="7913520" y="367929"/>
                  <a:pt x="9777880" y="-706491"/>
                  <a:pt x="10217300" y="708289"/>
                </a:cubicBezTo>
                <a:cubicBezTo>
                  <a:pt x="10656720" y="2123069"/>
                  <a:pt x="11705740" y="7871089"/>
                  <a:pt x="10141100" y="9257929"/>
                </a:cubicBezTo>
                <a:cubicBezTo>
                  <a:pt x="8576460" y="10644769"/>
                  <a:pt x="2401720" y="9202049"/>
                  <a:pt x="829460" y="9029329"/>
                </a:cubicBezTo>
                <a:cubicBezTo>
                  <a:pt x="-742800" y="8856609"/>
                  <a:pt x="341780" y="8531489"/>
                  <a:pt x="677060" y="8206369"/>
                </a:cubicBezTo>
                <a:close/>
              </a:path>
            </a:pathLst>
          </a:custGeom>
          <a:solidFill>
            <a:srgbClr val="3D68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11" name="Picture 10" descr="A picture containing text, clipart&#10;&#10;Description automatically generated">
            <a:extLst>
              <a:ext uri="{FF2B5EF4-FFF2-40B4-BE49-F238E27FC236}">
                <a16:creationId xmlns:a16="http://schemas.microsoft.com/office/drawing/2014/main" id="{1DD327E3-0317-1949-A7C5-910581CD33AF}"/>
              </a:ext>
            </a:extLst>
          </p:cNvPr>
          <p:cNvPicPr>
            <a:picLocks noChangeAspect="1"/>
          </p:cNvPicPr>
          <p:nvPr userDrawn="1"/>
        </p:nvPicPr>
        <p:blipFill>
          <a:blip r:embed="rId2"/>
          <a:stretch>
            <a:fillRect/>
          </a:stretch>
        </p:blipFill>
        <p:spPr>
          <a:xfrm>
            <a:off x="11098800" y="6382800"/>
            <a:ext cx="835597" cy="235646"/>
          </a:xfrm>
          <a:prstGeom prst="rect">
            <a:avLst/>
          </a:prstGeom>
        </p:spPr>
      </p:pic>
    </p:spTree>
    <p:extLst>
      <p:ext uri="{BB962C8B-B14F-4D97-AF65-F5344CB8AC3E}">
        <p14:creationId xmlns:p14="http://schemas.microsoft.com/office/powerpoint/2010/main" val="3955625505"/>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Titel - Centrerad">
    <p:spTree>
      <p:nvGrpSpPr>
        <p:cNvPr id="1" name=""/>
        <p:cNvGrpSpPr/>
        <p:nvPr/>
      </p:nvGrpSpPr>
      <p:grpSpPr>
        <a:xfrm>
          <a:off x="0" y="0"/>
          <a:ext cx="0" cy="0"/>
          <a:chOff x="0" y="0"/>
          <a:chExt cx="0" cy="0"/>
        </a:xfrm>
      </p:grpSpPr>
      <p:sp>
        <p:nvSpPr>
          <p:cNvPr id="41" name="Titeltext"/>
          <p:cNvSpPr txBox="1">
            <a:spLocks noGrp="1"/>
          </p:cNvSpPr>
          <p:nvPr>
            <p:ph type="title"/>
          </p:nvPr>
        </p:nvSpPr>
        <p:spPr>
          <a:xfrm>
            <a:off x="476250" y="2580680"/>
            <a:ext cx="11239500" cy="1696641"/>
          </a:xfrm>
          <a:prstGeom prst="rect">
            <a:avLst/>
          </a:prstGeom>
        </p:spPr>
        <p:txBody>
          <a:bodyPr/>
          <a:lstStyle/>
          <a:p>
            <a:r>
              <a:t>Titeltext</a:t>
            </a:r>
          </a:p>
        </p:txBody>
      </p:sp>
      <p:sp>
        <p:nvSpPr>
          <p:cNvPr id="4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54985722"/>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el och punkter">
    <p:spTree>
      <p:nvGrpSpPr>
        <p:cNvPr id="1" name=""/>
        <p:cNvGrpSpPr/>
        <p:nvPr/>
      </p:nvGrpSpPr>
      <p:grpSpPr>
        <a:xfrm>
          <a:off x="0" y="0"/>
          <a:ext cx="0" cy="0"/>
          <a:chOff x="0" y="0"/>
          <a:chExt cx="0" cy="0"/>
        </a:xfrm>
      </p:grpSpPr>
      <p:sp>
        <p:nvSpPr>
          <p:cNvPr id="70" name="Titeltext"/>
          <p:cNvSpPr txBox="1">
            <a:spLocks noGrp="1"/>
          </p:cNvSpPr>
          <p:nvPr>
            <p:ph type="title"/>
          </p:nvPr>
        </p:nvSpPr>
        <p:spPr>
          <a:prstGeom prst="rect">
            <a:avLst/>
          </a:prstGeom>
        </p:spPr>
        <p:txBody>
          <a:bodyPr/>
          <a:lstStyle/>
          <a:p>
            <a:r>
              <a:t>Titeltext</a:t>
            </a:r>
          </a:p>
        </p:txBody>
      </p:sp>
      <p:sp>
        <p:nvSpPr>
          <p:cNvPr id="71" name="Brödtext nivå ett…"/>
          <p:cNvSpPr txBox="1">
            <a:spLocks noGrp="1"/>
          </p:cNvSpPr>
          <p:nvPr>
            <p:ph type="body" idx="1"/>
          </p:nvPr>
        </p:nvSpPr>
        <p:spPr>
          <a:prstGeom prst="rect">
            <a:avLst/>
          </a:prstGeom>
        </p:spPr>
        <p:txBody>
          <a:bodyPr/>
          <a:lstStyle/>
          <a:p>
            <a:r>
              <a:t>Brödtext nivå ett</a:t>
            </a:r>
          </a:p>
          <a:p>
            <a:pPr lvl="1"/>
            <a:r>
              <a:t>Brödtext nivå två</a:t>
            </a:r>
          </a:p>
          <a:p>
            <a:pPr lvl="2"/>
            <a:r>
              <a:t>Brödtext nivå tre</a:t>
            </a:r>
          </a:p>
          <a:p>
            <a:pPr lvl="3"/>
            <a:r>
              <a:t>Brödtext nivå fyra</a:t>
            </a:r>
          </a:p>
          <a:p>
            <a:pPr lvl="4"/>
            <a:r>
              <a:t>Brödtext nivå fem</a:t>
            </a:r>
          </a:p>
        </p:txBody>
      </p:sp>
      <p:sp>
        <p:nvSpPr>
          <p:cNvPr id="7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7817836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bg>
      <p:bgPr>
        <a:solidFill>
          <a:srgbClr val="605D26"/>
        </a:solidFill>
        <a:effectLst/>
      </p:bgPr>
    </p:bg>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727BBF05-7963-CD45-9EB6-AC6C4B03A3E5}"/>
              </a:ext>
            </a:extLst>
          </p:cNvPr>
          <p:cNvSpPr/>
          <p:nvPr userDrawn="1"/>
        </p:nvSpPr>
        <p:spPr>
          <a:xfrm>
            <a:off x="-1582323" y="4558148"/>
            <a:ext cx="16056628" cy="3596404"/>
          </a:xfrm>
          <a:custGeom>
            <a:avLst/>
            <a:gdLst>
              <a:gd name="connsiteX0" fmla="*/ 1363151 w 16056628"/>
              <a:gd name="connsiteY0" fmla="*/ 609835 h 3596404"/>
              <a:gd name="connsiteX1" fmla="*/ 3847271 w 16056628"/>
              <a:gd name="connsiteY1" fmla="*/ 1219435 h 3596404"/>
              <a:gd name="connsiteX2" fmla="*/ 7474391 w 16056628"/>
              <a:gd name="connsiteY2" fmla="*/ 235 h 3596404"/>
              <a:gd name="connsiteX3" fmla="*/ 10126151 w 16056628"/>
              <a:gd name="connsiteY3" fmla="*/ 1112755 h 3596404"/>
              <a:gd name="connsiteX4" fmla="*/ 13006511 w 16056628"/>
              <a:gd name="connsiteY4" fmla="*/ 807955 h 3596404"/>
              <a:gd name="connsiteX5" fmla="*/ 14835311 w 16056628"/>
              <a:gd name="connsiteY5" fmla="*/ 1646155 h 3596404"/>
              <a:gd name="connsiteX6" fmla="*/ 15002951 w 16056628"/>
              <a:gd name="connsiteY6" fmla="*/ 3292075 h 3596404"/>
              <a:gd name="connsiteX7" fmla="*/ 1027871 w 16056628"/>
              <a:gd name="connsiteY7" fmla="*/ 3337795 h 3596404"/>
              <a:gd name="connsiteX8" fmla="*/ 1363151 w 16056628"/>
              <a:gd name="connsiteY8" fmla="*/ 609835 h 3596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6628" h="3596404">
                <a:moveTo>
                  <a:pt x="1363151" y="609835"/>
                </a:moveTo>
                <a:cubicBezTo>
                  <a:pt x="1833051" y="256775"/>
                  <a:pt x="2828731" y="1321035"/>
                  <a:pt x="3847271" y="1219435"/>
                </a:cubicBezTo>
                <a:cubicBezTo>
                  <a:pt x="4865811" y="1117835"/>
                  <a:pt x="6427911" y="18015"/>
                  <a:pt x="7474391" y="235"/>
                </a:cubicBezTo>
                <a:cubicBezTo>
                  <a:pt x="8520871" y="-17545"/>
                  <a:pt x="9204131" y="978135"/>
                  <a:pt x="10126151" y="1112755"/>
                </a:cubicBezTo>
                <a:cubicBezTo>
                  <a:pt x="11048171" y="1247375"/>
                  <a:pt x="12221651" y="719055"/>
                  <a:pt x="13006511" y="807955"/>
                </a:cubicBezTo>
                <a:cubicBezTo>
                  <a:pt x="13791371" y="896855"/>
                  <a:pt x="14502571" y="1232135"/>
                  <a:pt x="14835311" y="1646155"/>
                </a:cubicBezTo>
                <a:cubicBezTo>
                  <a:pt x="15168051" y="2060175"/>
                  <a:pt x="17304191" y="3010135"/>
                  <a:pt x="15002951" y="3292075"/>
                </a:cubicBezTo>
                <a:cubicBezTo>
                  <a:pt x="12701711" y="3574015"/>
                  <a:pt x="3301171" y="3784835"/>
                  <a:pt x="1027871" y="3337795"/>
                </a:cubicBezTo>
                <a:cubicBezTo>
                  <a:pt x="-1245429" y="2890755"/>
                  <a:pt x="893251" y="962895"/>
                  <a:pt x="1363151" y="609835"/>
                </a:cubicBezTo>
                <a:close/>
              </a:path>
            </a:pathLst>
          </a:custGeom>
          <a:solidFill>
            <a:srgbClr val="E8E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9" name="Freeform 8">
            <a:extLst>
              <a:ext uri="{FF2B5EF4-FFF2-40B4-BE49-F238E27FC236}">
                <a16:creationId xmlns:a16="http://schemas.microsoft.com/office/drawing/2014/main" id="{41302C8D-F05B-3144-A222-A7C0748365FD}"/>
              </a:ext>
            </a:extLst>
          </p:cNvPr>
          <p:cNvSpPr/>
          <p:nvPr userDrawn="1"/>
        </p:nvSpPr>
        <p:spPr>
          <a:xfrm>
            <a:off x="-1582323" y="-820223"/>
            <a:ext cx="13866494" cy="3271074"/>
          </a:xfrm>
          <a:custGeom>
            <a:avLst/>
            <a:gdLst>
              <a:gd name="connsiteX0" fmla="*/ 1216563 w 13866494"/>
              <a:gd name="connsiteY0" fmla="*/ 3228143 h 3271074"/>
              <a:gd name="connsiteX1" fmla="*/ 3654963 w 13866494"/>
              <a:gd name="connsiteY1" fmla="*/ 2054663 h 3271074"/>
              <a:gd name="connsiteX2" fmla="*/ 6093363 w 13866494"/>
              <a:gd name="connsiteY2" fmla="*/ 2572823 h 3271074"/>
              <a:gd name="connsiteX3" fmla="*/ 8242203 w 13866494"/>
              <a:gd name="connsiteY3" fmla="*/ 1749863 h 3271074"/>
              <a:gd name="connsiteX4" fmla="*/ 10970163 w 13866494"/>
              <a:gd name="connsiteY4" fmla="*/ 2283263 h 3271074"/>
              <a:gd name="connsiteX5" fmla="*/ 13393323 w 13866494"/>
              <a:gd name="connsiteY5" fmla="*/ 378263 h 3271074"/>
              <a:gd name="connsiteX6" fmla="*/ 927003 w 13866494"/>
              <a:gd name="connsiteY6" fmla="*/ 256343 h 3271074"/>
              <a:gd name="connsiteX7" fmla="*/ 1216563 w 13866494"/>
              <a:gd name="connsiteY7" fmla="*/ 3228143 h 3271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866494" h="3271074">
                <a:moveTo>
                  <a:pt x="1216563" y="3228143"/>
                </a:moveTo>
                <a:cubicBezTo>
                  <a:pt x="1671223" y="3527863"/>
                  <a:pt x="2842163" y="2163883"/>
                  <a:pt x="3654963" y="2054663"/>
                </a:cubicBezTo>
                <a:cubicBezTo>
                  <a:pt x="4467763" y="1945443"/>
                  <a:pt x="5328823" y="2623623"/>
                  <a:pt x="6093363" y="2572823"/>
                </a:cubicBezTo>
                <a:cubicBezTo>
                  <a:pt x="6857903" y="2522023"/>
                  <a:pt x="7429403" y="1798123"/>
                  <a:pt x="8242203" y="1749863"/>
                </a:cubicBezTo>
                <a:cubicBezTo>
                  <a:pt x="9055003" y="1701603"/>
                  <a:pt x="10111643" y="2511863"/>
                  <a:pt x="10970163" y="2283263"/>
                </a:cubicBezTo>
                <a:cubicBezTo>
                  <a:pt x="11828683" y="2054663"/>
                  <a:pt x="15067183" y="716083"/>
                  <a:pt x="13393323" y="378263"/>
                </a:cubicBezTo>
                <a:cubicBezTo>
                  <a:pt x="11719463" y="40443"/>
                  <a:pt x="2953923" y="-211017"/>
                  <a:pt x="927003" y="256343"/>
                </a:cubicBezTo>
                <a:cubicBezTo>
                  <a:pt x="-1099917" y="723703"/>
                  <a:pt x="761903" y="2928423"/>
                  <a:pt x="1216563" y="322814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2" name="Title 1">
            <a:extLst>
              <a:ext uri="{FF2B5EF4-FFF2-40B4-BE49-F238E27FC236}">
                <a16:creationId xmlns:a16="http://schemas.microsoft.com/office/drawing/2014/main" id="{69DAE8A0-17E6-C24A-B2CF-20EED19955BB}"/>
              </a:ext>
            </a:extLst>
          </p:cNvPr>
          <p:cNvSpPr>
            <a:spLocks noGrp="1"/>
          </p:cNvSpPr>
          <p:nvPr>
            <p:ph type="ctrTitle" hasCustomPrompt="1"/>
          </p:nvPr>
        </p:nvSpPr>
        <p:spPr>
          <a:xfrm>
            <a:off x="626165" y="1292087"/>
            <a:ext cx="10913165" cy="4144617"/>
          </a:xfrm>
        </p:spPr>
        <p:txBody>
          <a:bodyPr anchor="ctr">
            <a:normAutofit/>
          </a:bodyPr>
          <a:lstStyle>
            <a:lvl1pPr algn="ctr">
              <a:defRPr sz="6600" b="1" i="0">
                <a:solidFill>
                  <a:schemeClr val="bg1"/>
                </a:solidFill>
                <a:latin typeface="Poppins Black" pitchFamily="2" charset="77"/>
                <a:cs typeface="Poppins Black" pitchFamily="2" charset="77"/>
              </a:defRPr>
            </a:lvl1pPr>
          </a:lstStyle>
          <a:p>
            <a:r>
              <a:rPr lang="en-GB"/>
              <a:t>Headline goes here</a:t>
            </a:r>
            <a:endParaRPr lang="en-SE"/>
          </a:p>
        </p:txBody>
      </p:sp>
      <p:sp>
        <p:nvSpPr>
          <p:cNvPr id="3" name="Text Placeholder 2">
            <a:extLst>
              <a:ext uri="{FF2B5EF4-FFF2-40B4-BE49-F238E27FC236}">
                <a16:creationId xmlns:a16="http://schemas.microsoft.com/office/drawing/2014/main" id="{B00401BF-2702-3E46-8FA1-A0622D697C58}"/>
              </a:ext>
            </a:extLst>
          </p:cNvPr>
          <p:cNvSpPr>
            <a:spLocks noGrp="1"/>
          </p:cNvSpPr>
          <p:nvPr>
            <p:ph type="body" idx="1"/>
          </p:nvPr>
        </p:nvSpPr>
        <p:spPr>
          <a:xfrm>
            <a:off x="452162" y="6078382"/>
            <a:ext cx="11233870" cy="365124"/>
          </a:xfrm>
        </p:spPr>
        <p:txBody>
          <a:bodyPr anchor="t">
            <a:normAutofit/>
          </a:bodyPr>
          <a:lstStyle>
            <a:lvl1pPr marL="0" indent="0" algn="ctr">
              <a:buNone/>
              <a:defRPr sz="2000" b="1" i="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pic>
        <p:nvPicPr>
          <p:cNvPr id="7" name="Picture 6">
            <a:extLst>
              <a:ext uri="{FF2B5EF4-FFF2-40B4-BE49-F238E27FC236}">
                <a16:creationId xmlns:a16="http://schemas.microsoft.com/office/drawing/2014/main" id="{0E04D9FE-81C9-6041-BC32-4D318E768699}"/>
              </a:ext>
            </a:extLst>
          </p:cNvPr>
          <p:cNvPicPr>
            <a:picLocks noChangeAspect="1"/>
          </p:cNvPicPr>
          <p:nvPr userDrawn="1"/>
        </p:nvPicPr>
        <p:blipFill>
          <a:blip r:embed="rId2"/>
          <a:srcRect/>
          <a:stretch/>
        </p:blipFill>
        <p:spPr>
          <a:xfrm>
            <a:off x="402336" y="307091"/>
            <a:ext cx="1440166" cy="406140"/>
          </a:xfrm>
          <a:prstGeom prst="rect">
            <a:avLst/>
          </a:prstGeom>
        </p:spPr>
      </p:pic>
      <p:sp>
        <p:nvSpPr>
          <p:cNvPr id="4" name="Footer Placeholder 3">
            <a:extLst>
              <a:ext uri="{FF2B5EF4-FFF2-40B4-BE49-F238E27FC236}">
                <a16:creationId xmlns:a16="http://schemas.microsoft.com/office/drawing/2014/main" id="{F2E5AE33-F0E5-DB41-8B68-A2C9C065D0CF}"/>
              </a:ext>
            </a:extLst>
          </p:cNvPr>
          <p:cNvSpPr>
            <a:spLocks noGrp="1"/>
          </p:cNvSpPr>
          <p:nvPr>
            <p:ph type="ftr" sz="quarter" idx="10"/>
          </p:nvPr>
        </p:nvSpPr>
        <p:spPr/>
        <p:txBody>
          <a:bodyPr/>
          <a:lstStyle/>
          <a:p>
            <a:r>
              <a:rPr lang="en-GB"/>
              <a:t>Confidential</a:t>
            </a:r>
            <a:endParaRPr lang="en-FI"/>
          </a:p>
        </p:txBody>
      </p:sp>
      <p:sp>
        <p:nvSpPr>
          <p:cNvPr id="5" name="Slide Number Placeholder 4">
            <a:extLst>
              <a:ext uri="{FF2B5EF4-FFF2-40B4-BE49-F238E27FC236}">
                <a16:creationId xmlns:a16="http://schemas.microsoft.com/office/drawing/2014/main" id="{25BDAC64-6503-4847-A3C8-58A82DFE44B6}"/>
              </a:ext>
            </a:extLst>
          </p:cNvPr>
          <p:cNvSpPr>
            <a:spLocks noGrp="1"/>
          </p:cNvSpPr>
          <p:nvPr>
            <p:ph type="sldNum" sz="quarter" idx="11"/>
          </p:nvPr>
        </p:nvSpPr>
        <p:spPr/>
        <p:txBody>
          <a:bodyPr/>
          <a:lstStyle/>
          <a:p>
            <a:fld id="{BA5E8DD4-D1B6-CE41-B686-CD5A7DCB8CD8}" type="slidenum">
              <a:rPr lang="en-FI" smtClean="0"/>
              <a:t>‹#›</a:t>
            </a:fld>
            <a:endParaRPr lang="en-FI"/>
          </a:p>
        </p:txBody>
      </p:sp>
    </p:spTree>
    <p:extLst>
      <p:ext uri="{BB962C8B-B14F-4D97-AF65-F5344CB8AC3E}">
        <p14:creationId xmlns:p14="http://schemas.microsoft.com/office/powerpoint/2010/main" val="347624529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bg>
      <p:bgPr>
        <a:solidFill>
          <a:srgbClr val="E8E6D4"/>
        </a:solidFill>
        <a:effectLst/>
      </p:bgPr>
    </p:bg>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800FCC74-9D02-7843-9F57-2068E250839E}"/>
              </a:ext>
            </a:extLst>
          </p:cNvPr>
          <p:cNvSpPr/>
          <p:nvPr userDrawn="1"/>
        </p:nvSpPr>
        <p:spPr>
          <a:xfrm>
            <a:off x="-1264412" y="-1128448"/>
            <a:ext cx="8937373" cy="4087028"/>
          </a:xfrm>
          <a:custGeom>
            <a:avLst/>
            <a:gdLst>
              <a:gd name="connsiteX0" fmla="*/ 1112012 w 8937373"/>
              <a:gd name="connsiteY0" fmla="*/ 4085008 h 4087028"/>
              <a:gd name="connsiteX1" fmla="*/ 3276092 w 8937373"/>
              <a:gd name="connsiteY1" fmla="*/ 2774368 h 4087028"/>
              <a:gd name="connsiteX2" fmla="*/ 6202172 w 8937373"/>
              <a:gd name="connsiteY2" fmla="*/ 3231568 h 4087028"/>
              <a:gd name="connsiteX3" fmla="*/ 8747252 w 8937373"/>
              <a:gd name="connsiteY3" fmla="*/ 259768 h 4087028"/>
              <a:gd name="connsiteX4" fmla="*/ 807212 w 8937373"/>
              <a:gd name="connsiteY4" fmla="*/ 396928 h 4087028"/>
              <a:gd name="connsiteX5" fmla="*/ 304292 w 8937373"/>
              <a:gd name="connsiteY5" fmla="*/ 2423848 h 4087028"/>
              <a:gd name="connsiteX6" fmla="*/ 1112012 w 8937373"/>
              <a:gd name="connsiteY6" fmla="*/ 4085008 h 4087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37373" h="4087028">
                <a:moveTo>
                  <a:pt x="1112012" y="4085008"/>
                </a:moveTo>
                <a:cubicBezTo>
                  <a:pt x="1607312" y="4143428"/>
                  <a:pt x="2427732" y="2916608"/>
                  <a:pt x="3276092" y="2774368"/>
                </a:cubicBezTo>
                <a:cubicBezTo>
                  <a:pt x="4124452" y="2632128"/>
                  <a:pt x="5290312" y="3650668"/>
                  <a:pt x="6202172" y="3231568"/>
                </a:cubicBezTo>
                <a:cubicBezTo>
                  <a:pt x="7114032" y="2812468"/>
                  <a:pt x="9646412" y="732208"/>
                  <a:pt x="8747252" y="259768"/>
                </a:cubicBezTo>
                <a:cubicBezTo>
                  <a:pt x="7848092" y="-212672"/>
                  <a:pt x="2214372" y="36248"/>
                  <a:pt x="807212" y="396928"/>
                </a:cubicBezTo>
                <a:cubicBezTo>
                  <a:pt x="-599948" y="757608"/>
                  <a:pt x="248412" y="1811708"/>
                  <a:pt x="304292" y="2423848"/>
                </a:cubicBezTo>
                <a:cubicBezTo>
                  <a:pt x="360172" y="3035988"/>
                  <a:pt x="616712" y="4026588"/>
                  <a:pt x="1112012" y="4085008"/>
                </a:cubicBezTo>
                <a:close/>
              </a:path>
            </a:pathLst>
          </a:custGeom>
          <a:solidFill>
            <a:srgbClr val="605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7" name="Picture 6">
            <a:extLst>
              <a:ext uri="{FF2B5EF4-FFF2-40B4-BE49-F238E27FC236}">
                <a16:creationId xmlns:a16="http://schemas.microsoft.com/office/drawing/2014/main" id="{0E04D9FE-81C9-6041-BC32-4D318E768699}"/>
              </a:ext>
            </a:extLst>
          </p:cNvPr>
          <p:cNvPicPr>
            <a:picLocks noChangeAspect="1"/>
          </p:cNvPicPr>
          <p:nvPr userDrawn="1"/>
        </p:nvPicPr>
        <p:blipFill>
          <a:blip r:embed="rId2"/>
          <a:srcRect/>
          <a:stretch/>
        </p:blipFill>
        <p:spPr>
          <a:xfrm>
            <a:off x="402337" y="307091"/>
            <a:ext cx="1440163" cy="406140"/>
          </a:xfrm>
          <a:prstGeom prst="rect">
            <a:avLst/>
          </a:prstGeom>
        </p:spPr>
      </p:pic>
      <p:sp>
        <p:nvSpPr>
          <p:cNvPr id="3" name="Text Placeholder 2">
            <a:extLst>
              <a:ext uri="{FF2B5EF4-FFF2-40B4-BE49-F238E27FC236}">
                <a16:creationId xmlns:a16="http://schemas.microsoft.com/office/drawing/2014/main" id="{B00401BF-2702-3E46-8FA1-A0622D697C58}"/>
              </a:ext>
            </a:extLst>
          </p:cNvPr>
          <p:cNvSpPr>
            <a:spLocks noGrp="1"/>
          </p:cNvSpPr>
          <p:nvPr>
            <p:ph type="body" idx="1"/>
          </p:nvPr>
        </p:nvSpPr>
        <p:spPr>
          <a:xfrm>
            <a:off x="452162" y="6078382"/>
            <a:ext cx="11233870" cy="365124"/>
          </a:xfrm>
        </p:spPr>
        <p:txBody>
          <a:bodyPr anchor="t">
            <a:normAutofit/>
          </a:bodyPr>
          <a:lstStyle>
            <a:lvl1pPr marL="0" indent="0" algn="ctr">
              <a:buNone/>
              <a:defRPr sz="2000" b="1" i="0">
                <a:solidFill>
                  <a:schemeClr val="tx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 name="Title 1">
            <a:extLst>
              <a:ext uri="{FF2B5EF4-FFF2-40B4-BE49-F238E27FC236}">
                <a16:creationId xmlns:a16="http://schemas.microsoft.com/office/drawing/2014/main" id="{69DAE8A0-17E6-C24A-B2CF-20EED19955BB}"/>
              </a:ext>
            </a:extLst>
          </p:cNvPr>
          <p:cNvSpPr>
            <a:spLocks noGrp="1"/>
          </p:cNvSpPr>
          <p:nvPr>
            <p:ph type="ctrTitle" hasCustomPrompt="1"/>
          </p:nvPr>
        </p:nvSpPr>
        <p:spPr>
          <a:xfrm>
            <a:off x="626165" y="1292087"/>
            <a:ext cx="10913165" cy="4144617"/>
          </a:xfrm>
        </p:spPr>
        <p:txBody>
          <a:bodyPr anchor="ctr">
            <a:normAutofit/>
          </a:bodyPr>
          <a:lstStyle>
            <a:lvl1pPr algn="ctr">
              <a:defRPr sz="6600" b="1" i="0">
                <a:solidFill>
                  <a:schemeClr val="tx1"/>
                </a:solidFill>
                <a:latin typeface="Poppins Black" pitchFamily="2" charset="77"/>
                <a:cs typeface="Poppins Black" pitchFamily="2" charset="77"/>
              </a:defRPr>
            </a:lvl1pPr>
          </a:lstStyle>
          <a:p>
            <a:r>
              <a:rPr lang="en-GB"/>
              <a:t>Headline goes here</a:t>
            </a:r>
            <a:endParaRPr lang="en-SE"/>
          </a:p>
        </p:txBody>
      </p:sp>
      <p:sp>
        <p:nvSpPr>
          <p:cNvPr id="11" name="Freeform 10">
            <a:extLst>
              <a:ext uri="{FF2B5EF4-FFF2-40B4-BE49-F238E27FC236}">
                <a16:creationId xmlns:a16="http://schemas.microsoft.com/office/drawing/2014/main" id="{B05BE3D8-83FF-6B45-96B6-1288FFEBF92A}"/>
              </a:ext>
            </a:extLst>
          </p:cNvPr>
          <p:cNvSpPr/>
          <p:nvPr userDrawn="1"/>
        </p:nvSpPr>
        <p:spPr>
          <a:xfrm>
            <a:off x="9321516" y="-1291045"/>
            <a:ext cx="4269274" cy="7746425"/>
          </a:xfrm>
          <a:custGeom>
            <a:avLst/>
            <a:gdLst>
              <a:gd name="connsiteX0" fmla="*/ 3022884 w 4269274"/>
              <a:gd name="connsiteY0" fmla="*/ 7737565 h 7746425"/>
              <a:gd name="connsiteX1" fmla="*/ 1742724 w 4269274"/>
              <a:gd name="connsiteY1" fmla="*/ 5680165 h 7746425"/>
              <a:gd name="connsiteX2" fmla="*/ 2276124 w 4269274"/>
              <a:gd name="connsiteY2" fmla="*/ 3942805 h 7746425"/>
              <a:gd name="connsiteX3" fmla="*/ 81564 w 4269274"/>
              <a:gd name="connsiteY3" fmla="*/ 3363685 h 7746425"/>
              <a:gd name="connsiteX4" fmla="*/ 797844 w 4269274"/>
              <a:gd name="connsiteY4" fmla="*/ 910045 h 7746425"/>
              <a:gd name="connsiteX5" fmla="*/ 3861084 w 4269274"/>
              <a:gd name="connsiteY5" fmla="*/ 361405 h 7746425"/>
              <a:gd name="connsiteX6" fmla="*/ 4150644 w 4269274"/>
              <a:gd name="connsiteY6" fmla="*/ 6152605 h 7746425"/>
              <a:gd name="connsiteX7" fmla="*/ 3022884 w 4269274"/>
              <a:gd name="connsiteY7" fmla="*/ 7737565 h 7746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9274" h="7746425">
                <a:moveTo>
                  <a:pt x="3022884" y="7737565"/>
                </a:moveTo>
                <a:cubicBezTo>
                  <a:pt x="2621564" y="7658825"/>
                  <a:pt x="1867184" y="6312625"/>
                  <a:pt x="1742724" y="5680165"/>
                </a:cubicBezTo>
                <a:cubicBezTo>
                  <a:pt x="1618264" y="5047705"/>
                  <a:pt x="2552984" y="4328885"/>
                  <a:pt x="2276124" y="3942805"/>
                </a:cubicBezTo>
                <a:cubicBezTo>
                  <a:pt x="1999264" y="3556725"/>
                  <a:pt x="327944" y="3869145"/>
                  <a:pt x="81564" y="3363685"/>
                </a:cubicBezTo>
                <a:cubicBezTo>
                  <a:pt x="-164816" y="2858225"/>
                  <a:pt x="167924" y="1410425"/>
                  <a:pt x="797844" y="910045"/>
                </a:cubicBezTo>
                <a:cubicBezTo>
                  <a:pt x="1427764" y="409665"/>
                  <a:pt x="3302284" y="-512355"/>
                  <a:pt x="3861084" y="361405"/>
                </a:cubicBezTo>
                <a:cubicBezTo>
                  <a:pt x="4419884" y="1235165"/>
                  <a:pt x="4285264" y="4928325"/>
                  <a:pt x="4150644" y="6152605"/>
                </a:cubicBezTo>
                <a:cubicBezTo>
                  <a:pt x="4016024" y="7376885"/>
                  <a:pt x="3424204" y="7816305"/>
                  <a:pt x="3022884" y="773756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Tree>
    <p:extLst>
      <p:ext uri="{BB962C8B-B14F-4D97-AF65-F5344CB8AC3E}">
        <p14:creationId xmlns:p14="http://schemas.microsoft.com/office/powerpoint/2010/main" val="379292875"/>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Title text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E60AD-3A7B-1343-8241-5A1992C2D35F}"/>
              </a:ext>
            </a:extLst>
          </p:cNvPr>
          <p:cNvSpPr>
            <a:spLocks noGrp="1"/>
          </p:cNvSpPr>
          <p:nvPr>
            <p:ph type="title"/>
          </p:nvPr>
        </p:nvSpPr>
        <p:spPr>
          <a:xfrm>
            <a:off x="472040" y="379476"/>
            <a:ext cx="5623960" cy="983974"/>
          </a:xfrm>
        </p:spPr>
        <p:txBody>
          <a:bodyPr lIns="0" tIns="0" rIns="0" bIns="0" anchor="t">
            <a:noAutofit/>
          </a:bodyPr>
          <a:lstStyle>
            <a:lvl1pPr>
              <a:defRPr sz="4000" b="1"/>
            </a:lvl1pPr>
          </a:lstStyle>
          <a:p>
            <a:r>
              <a:rPr lang="en-GB"/>
              <a:t>Click to edit Master title style</a:t>
            </a:r>
            <a:endParaRPr lang="en-SE"/>
          </a:p>
        </p:txBody>
      </p:sp>
      <p:sp>
        <p:nvSpPr>
          <p:cNvPr id="3" name="Picture Placeholder 2">
            <a:extLst>
              <a:ext uri="{FF2B5EF4-FFF2-40B4-BE49-F238E27FC236}">
                <a16:creationId xmlns:a16="http://schemas.microsoft.com/office/drawing/2014/main" id="{82706BCF-B9A2-1A45-A4DA-40DA5633B1EF}"/>
              </a:ext>
            </a:extLst>
          </p:cNvPr>
          <p:cNvSpPr>
            <a:spLocks noGrp="1"/>
          </p:cNvSpPr>
          <p:nvPr>
            <p:ph type="pic" idx="1"/>
          </p:nvPr>
        </p:nvSpPr>
        <p:spPr>
          <a:xfrm>
            <a:off x="6367672" y="1743075"/>
            <a:ext cx="5352288" cy="3773805"/>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2F5A345E-1804-C248-A1B3-330D58385575}"/>
              </a:ext>
            </a:extLst>
          </p:cNvPr>
          <p:cNvSpPr>
            <a:spLocks noGrp="1"/>
          </p:cNvSpPr>
          <p:nvPr>
            <p:ph type="body" sz="half" idx="2"/>
          </p:nvPr>
        </p:nvSpPr>
        <p:spPr>
          <a:xfrm>
            <a:off x="472039" y="1743075"/>
            <a:ext cx="5623960" cy="4696586"/>
          </a:xfrm>
        </p:spPr>
        <p:txBody>
          <a:bodyPr lIns="0" tIns="0" rIns="0" bIns="0">
            <a:normAutofit/>
          </a:bodyPr>
          <a:lstStyle>
            <a:lvl1pPr marL="285750" indent="-285750">
              <a:buFont typeface="Arial" panose="020B0604020202020204" pitchFamily="34" charset="0"/>
              <a:buChar char="•"/>
              <a:defRPr sz="2000"/>
            </a:lvl1pPr>
            <a:lvl2pPr marL="742950" indent="-285750">
              <a:buFont typeface="Arial" panose="020B0604020202020204" pitchFamily="34" charset="0"/>
              <a:buChar char="•"/>
              <a:defRPr sz="16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a:p>
            <a:pPr lvl="1"/>
            <a:r>
              <a:rPr lang="en-GB"/>
              <a:t>Second level</a:t>
            </a:r>
          </a:p>
        </p:txBody>
      </p:sp>
      <p:pic>
        <p:nvPicPr>
          <p:cNvPr id="6" name="Picture 5" descr="Shape&#10;&#10;Description automatically generated with medium confidence">
            <a:extLst>
              <a:ext uri="{FF2B5EF4-FFF2-40B4-BE49-F238E27FC236}">
                <a16:creationId xmlns:a16="http://schemas.microsoft.com/office/drawing/2014/main" id="{49BAF9BE-9C41-EA43-B094-911EDEB50A39}"/>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370263009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ection header 1">
    <p:bg>
      <p:bgPr>
        <a:solidFill>
          <a:schemeClr val="tx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F6428BE3-ED6B-9044-AA42-D5BE3EF1D900}"/>
              </a:ext>
            </a:extLst>
          </p:cNvPr>
          <p:cNvSpPr/>
          <p:nvPr userDrawn="1"/>
        </p:nvSpPr>
        <p:spPr>
          <a:xfrm>
            <a:off x="3749247" y="-1481461"/>
            <a:ext cx="10178136" cy="10130366"/>
          </a:xfrm>
          <a:custGeom>
            <a:avLst/>
            <a:gdLst>
              <a:gd name="connsiteX0" fmla="*/ 3276393 w 10178136"/>
              <a:gd name="connsiteY0" fmla="*/ 8903341 h 10130366"/>
              <a:gd name="connsiteX1" fmla="*/ 2986833 w 10178136"/>
              <a:gd name="connsiteY1" fmla="*/ 7745101 h 10130366"/>
              <a:gd name="connsiteX2" fmla="*/ 6552993 w 10178136"/>
              <a:gd name="connsiteY2" fmla="*/ 5550541 h 10130366"/>
              <a:gd name="connsiteX3" fmla="*/ 3245913 w 10178136"/>
              <a:gd name="connsiteY3" fmla="*/ 3538861 h 10130366"/>
              <a:gd name="connsiteX4" fmla="*/ 3504993 w 10178136"/>
              <a:gd name="connsiteY4" fmla="*/ 2365381 h 10130366"/>
              <a:gd name="connsiteX5" fmla="*/ 152193 w 10178136"/>
              <a:gd name="connsiteY5" fmla="*/ 1100461 h 10130366"/>
              <a:gd name="connsiteX6" fmla="*/ 9204753 w 10178136"/>
              <a:gd name="connsiteY6" fmla="*/ 551821 h 10130366"/>
              <a:gd name="connsiteX7" fmla="*/ 9250473 w 10178136"/>
              <a:gd name="connsiteY7" fmla="*/ 9436741 h 10130366"/>
              <a:gd name="connsiteX8" fmla="*/ 3200193 w 10178136"/>
              <a:gd name="connsiteY8" fmla="*/ 8888101 h 10130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78136" h="10130366">
                <a:moveTo>
                  <a:pt x="3276393" y="8903341"/>
                </a:moveTo>
                <a:cubicBezTo>
                  <a:pt x="2858563" y="8603621"/>
                  <a:pt x="2440733" y="8303901"/>
                  <a:pt x="2986833" y="7745101"/>
                </a:cubicBezTo>
                <a:cubicBezTo>
                  <a:pt x="3532933" y="7186301"/>
                  <a:pt x="6509813" y="6251581"/>
                  <a:pt x="6552993" y="5550541"/>
                </a:cubicBezTo>
                <a:cubicBezTo>
                  <a:pt x="6596173" y="4849501"/>
                  <a:pt x="3753913" y="4069721"/>
                  <a:pt x="3245913" y="3538861"/>
                </a:cubicBezTo>
                <a:cubicBezTo>
                  <a:pt x="2737913" y="3008001"/>
                  <a:pt x="4020613" y="2771781"/>
                  <a:pt x="3504993" y="2365381"/>
                </a:cubicBezTo>
                <a:cubicBezTo>
                  <a:pt x="2989373" y="1958981"/>
                  <a:pt x="-797767" y="1402721"/>
                  <a:pt x="152193" y="1100461"/>
                </a:cubicBezTo>
                <a:cubicBezTo>
                  <a:pt x="1102153" y="798201"/>
                  <a:pt x="7688373" y="-837559"/>
                  <a:pt x="9204753" y="551821"/>
                </a:cubicBezTo>
                <a:cubicBezTo>
                  <a:pt x="10721133" y="1941201"/>
                  <a:pt x="10251233" y="8047361"/>
                  <a:pt x="9250473" y="9436741"/>
                </a:cubicBezTo>
                <a:cubicBezTo>
                  <a:pt x="8249713" y="10826121"/>
                  <a:pt x="5724953" y="9857111"/>
                  <a:pt x="3200193" y="8888101"/>
                </a:cubicBezTo>
              </a:path>
            </a:pathLst>
          </a:custGeom>
          <a:solidFill>
            <a:srgbClr val="EF6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2" name="Title 1">
            <a:extLst>
              <a:ext uri="{FF2B5EF4-FFF2-40B4-BE49-F238E27FC236}">
                <a16:creationId xmlns:a16="http://schemas.microsoft.com/office/drawing/2014/main" id="{9ED3736F-A4DC-7A4C-A4F1-DCA153C93E16}"/>
              </a:ext>
            </a:extLst>
          </p:cNvPr>
          <p:cNvSpPr>
            <a:spLocks noGrp="1"/>
          </p:cNvSpPr>
          <p:nvPr>
            <p:ph type="title" hasCustomPrompt="1"/>
          </p:nvPr>
        </p:nvSpPr>
        <p:spPr>
          <a:xfrm>
            <a:off x="410817" y="1733688"/>
            <a:ext cx="10515600" cy="3390624"/>
          </a:xfrm>
        </p:spPr>
        <p:txBody>
          <a:bodyPr lIns="0" tIns="0" rIns="0" bIns="0" anchor="ctr">
            <a:noAutofit/>
          </a:bodyPr>
          <a:lstStyle>
            <a:lvl1pPr>
              <a:defRPr sz="6600">
                <a:solidFill>
                  <a:schemeClr val="bg1"/>
                </a:solidFill>
              </a:defRPr>
            </a:lvl1pPr>
          </a:lstStyle>
          <a:p>
            <a:r>
              <a:rPr lang="en-GB"/>
              <a:t>Chapter headline</a:t>
            </a:r>
            <a:endParaRPr lang="en-SE"/>
          </a:p>
        </p:txBody>
      </p:sp>
      <p:pic>
        <p:nvPicPr>
          <p:cNvPr id="4" name="Picture 3" descr="A picture containing text, clipart&#10;&#10;Description automatically generated">
            <a:extLst>
              <a:ext uri="{FF2B5EF4-FFF2-40B4-BE49-F238E27FC236}">
                <a16:creationId xmlns:a16="http://schemas.microsoft.com/office/drawing/2014/main" id="{C430436E-0269-C149-9466-48ECD41D7CDB}"/>
              </a:ext>
            </a:extLst>
          </p:cNvPr>
          <p:cNvPicPr>
            <a:picLocks noChangeAspect="1"/>
          </p:cNvPicPr>
          <p:nvPr userDrawn="1"/>
        </p:nvPicPr>
        <p:blipFill>
          <a:blip r:embed="rId2"/>
          <a:stretch>
            <a:fillRect/>
          </a:stretch>
        </p:blipFill>
        <p:spPr>
          <a:xfrm>
            <a:off x="11098800" y="6382800"/>
            <a:ext cx="835597" cy="235646"/>
          </a:xfrm>
          <a:prstGeom prst="rect">
            <a:avLst/>
          </a:prstGeom>
        </p:spPr>
      </p:pic>
    </p:spTree>
    <p:extLst>
      <p:ext uri="{BB962C8B-B14F-4D97-AF65-F5344CB8AC3E}">
        <p14:creationId xmlns:p14="http://schemas.microsoft.com/office/powerpoint/2010/main" val="155737418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ection header 2">
    <p:bg>
      <p:bgPr>
        <a:solidFill>
          <a:srgbClr val="3D687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736F-A4DC-7A4C-A4F1-DCA153C93E16}"/>
              </a:ext>
            </a:extLst>
          </p:cNvPr>
          <p:cNvSpPr>
            <a:spLocks noGrp="1"/>
          </p:cNvSpPr>
          <p:nvPr>
            <p:ph type="title" hasCustomPrompt="1"/>
          </p:nvPr>
        </p:nvSpPr>
        <p:spPr>
          <a:xfrm>
            <a:off x="410817" y="1733688"/>
            <a:ext cx="10515600" cy="3390624"/>
          </a:xfrm>
        </p:spPr>
        <p:txBody>
          <a:bodyPr lIns="0" tIns="0" rIns="0" bIns="0" anchor="ctr">
            <a:noAutofit/>
          </a:bodyPr>
          <a:lstStyle>
            <a:lvl1pPr>
              <a:defRPr sz="6600">
                <a:solidFill>
                  <a:schemeClr val="bg1"/>
                </a:solidFill>
              </a:defRPr>
            </a:lvl1pPr>
          </a:lstStyle>
          <a:p>
            <a:r>
              <a:rPr lang="en-GB"/>
              <a:t>Chapter headline</a:t>
            </a:r>
            <a:endParaRPr lang="en-SE"/>
          </a:p>
        </p:txBody>
      </p:sp>
      <p:sp>
        <p:nvSpPr>
          <p:cNvPr id="4" name="Freeform 3">
            <a:extLst>
              <a:ext uri="{FF2B5EF4-FFF2-40B4-BE49-F238E27FC236}">
                <a16:creationId xmlns:a16="http://schemas.microsoft.com/office/drawing/2014/main" id="{AF7D50E3-5B8E-7F47-B026-4AEE5AC01463}"/>
              </a:ext>
            </a:extLst>
          </p:cNvPr>
          <p:cNvSpPr/>
          <p:nvPr userDrawn="1"/>
        </p:nvSpPr>
        <p:spPr>
          <a:xfrm>
            <a:off x="-1494321" y="-919773"/>
            <a:ext cx="10400629" cy="3663501"/>
          </a:xfrm>
          <a:custGeom>
            <a:avLst/>
            <a:gdLst>
              <a:gd name="connsiteX0" fmla="*/ 1204761 w 10400629"/>
              <a:gd name="connsiteY0" fmla="*/ 3632493 h 3663501"/>
              <a:gd name="connsiteX1" fmla="*/ 3277401 w 10400629"/>
              <a:gd name="connsiteY1" fmla="*/ 2611413 h 3663501"/>
              <a:gd name="connsiteX2" fmla="*/ 5350041 w 10400629"/>
              <a:gd name="connsiteY2" fmla="*/ 3221013 h 3663501"/>
              <a:gd name="connsiteX3" fmla="*/ 7971321 w 10400629"/>
              <a:gd name="connsiteY3" fmla="*/ 1300773 h 3663501"/>
              <a:gd name="connsiteX4" fmla="*/ 10104921 w 10400629"/>
              <a:gd name="connsiteY4" fmla="*/ 508293 h 3663501"/>
              <a:gd name="connsiteX5" fmla="*/ 1113321 w 10400629"/>
              <a:gd name="connsiteY5" fmla="*/ 20613 h 3663501"/>
              <a:gd name="connsiteX6" fmla="*/ 153201 w 10400629"/>
              <a:gd name="connsiteY6" fmla="*/ 1194093 h 3663501"/>
              <a:gd name="connsiteX7" fmla="*/ 1204761 w 10400629"/>
              <a:gd name="connsiteY7" fmla="*/ 3632493 h 3663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00629" h="3663501">
                <a:moveTo>
                  <a:pt x="1204761" y="3632493"/>
                </a:moveTo>
                <a:cubicBezTo>
                  <a:pt x="1725461" y="3868713"/>
                  <a:pt x="2586521" y="2679993"/>
                  <a:pt x="3277401" y="2611413"/>
                </a:cubicBezTo>
                <a:cubicBezTo>
                  <a:pt x="3968281" y="2542833"/>
                  <a:pt x="4567721" y="3439453"/>
                  <a:pt x="5350041" y="3221013"/>
                </a:cubicBezTo>
                <a:cubicBezTo>
                  <a:pt x="6132361" y="3002573"/>
                  <a:pt x="7178841" y="1752893"/>
                  <a:pt x="7971321" y="1300773"/>
                </a:cubicBezTo>
                <a:cubicBezTo>
                  <a:pt x="8763801" y="848653"/>
                  <a:pt x="11247921" y="721653"/>
                  <a:pt x="10104921" y="508293"/>
                </a:cubicBezTo>
                <a:cubicBezTo>
                  <a:pt x="8961921" y="294933"/>
                  <a:pt x="2771941" y="-93687"/>
                  <a:pt x="1113321" y="20613"/>
                </a:cubicBezTo>
                <a:cubicBezTo>
                  <a:pt x="-545299" y="134913"/>
                  <a:pt x="135421" y="594653"/>
                  <a:pt x="153201" y="1194093"/>
                </a:cubicBezTo>
                <a:cubicBezTo>
                  <a:pt x="170981" y="1793533"/>
                  <a:pt x="684061" y="3396273"/>
                  <a:pt x="1204761" y="3632493"/>
                </a:cubicBezTo>
                <a:close/>
              </a:path>
            </a:pathLst>
          </a:custGeom>
          <a:solidFill>
            <a:srgbClr val="EA9E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5" name="Freeform 4">
            <a:extLst>
              <a:ext uri="{FF2B5EF4-FFF2-40B4-BE49-F238E27FC236}">
                <a16:creationId xmlns:a16="http://schemas.microsoft.com/office/drawing/2014/main" id="{210FB2C4-3077-1648-83F4-1D87B81CB726}"/>
              </a:ext>
            </a:extLst>
          </p:cNvPr>
          <p:cNvSpPr/>
          <p:nvPr userDrawn="1"/>
        </p:nvSpPr>
        <p:spPr>
          <a:xfrm>
            <a:off x="4200676" y="1687020"/>
            <a:ext cx="9443254" cy="6300187"/>
          </a:xfrm>
          <a:custGeom>
            <a:avLst/>
            <a:gdLst>
              <a:gd name="connsiteX0" fmla="*/ 340844 w 9443254"/>
              <a:gd name="connsiteY0" fmla="*/ 5292900 h 6300187"/>
              <a:gd name="connsiteX1" fmla="*/ 1941044 w 9443254"/>
              <a:gd name="connsiteY1" fmla="*/ 3997500 h 6300187"/>
              <a:gd name="connsiteX2" fmla="*/ 4729964 w 9443254"/>
              <a:gd name="connsiteY2" fmla="*/ 4637580 h 6300187"/>
              <a:gd name="connsiteX3" fmla="*/ 6391124 w 9443254"/>
              <a:gd name="connsiteY3" fmla="*/ 3159300 h 6300187"/>
              <a:gd name="connsiteX4" fmla="*/ 7183604 w 9443254"/>
              <a:gd name="connsiteY4" fmla="*/ 2717340 h 6300187"/>
              <a:gd name="connsiteX5" fmla="*/ 7214084 w 9443254"/>
              <a:gd name="connsiteY5" fmla="*/ 1284780 h 6300187"/>
              <a:gd name="connsiteX6" fmla="*/ 8768564 w 9443254"/>
              <a:gd name="connsiteY6" fmla="*/ 233220 h 6300187"/>
              <a:gd name="connsiteX7" fmla="*/ 8753324 w 9443254"/>
              <a:gd name="connsiteY7" fmla="*/ 6009180 h 6300187"/>
              <a:gd name="connsiteX8" fmla="*/ 340844 w 9443254"/>
              <a:gd name="connsiteY8" fmla="*/ 5292900 h 630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43254" h="6300187">
                <a:moveTo>
                  <a:pt x="340844" y="5292900"/>
                </a:moveTo>
                <a:cubicBezTo>
                  <a:pt x="-794536" y="4957620"/>
                  <a:pt x="1209524" y="4106720"/>
                  <a:pt x="1941044" y="3997500"/>
                </a:cubicBezTo>
                <a:cubicBezTo>
                  <a:pt x="2672564" y="3888280"/>
                  <a:pt x="3988284" y="4777280"/>
                  <a:pt x="4729964" y="4637580"/>
                </a:cubicBezTo>
                <a:cubicBezTo>
                  <a:pt x="5471644" y="4497880"/>
                  <a:pt x="5982184" y="3479340"/>
                  <a:pt x="6391124" y="3159300"/>
                </a:cubicBezTo>
                <a:cubicBezTo>
                  <a:pt x="6800064" y="2839260"/>
                  <a:pt x="7046444" y="3029760"/>
                  <a:pt x="7183604" y="2717340"/>
                </a:cubicBezTo>
                <a:cubicBezTo>
                  <a:pt x="7320764" y="2404920"/>
                  <a:pt x="6949924" y="1698800"/>
                  <a:pt x="7214084" y="1284780"/>
                </a:cubicBezTo>
                <a:cubicBezTo>
                  <a:pt x="7478244" y="870760"/>
                  <a:pt x="8512024" y="-554180"/>
                  <a:pt x="8768564" y="233220"/>
                </a:cubicBezTo>
                <a:cubicBezTo>
                  <a:pt x="9025104" y="1020620"/>
                  <a:pt x="10157944" y="5165900"/>
                  <a:pt x="8753324" y="6009180"/>
                </a:cubicBezTo>
                <a:cubicBezTo>
                  <a:pt x="7348704" y="6852460"/>
                  <a:pt x="1476224" y="5628180"/>
                  <a:pt x="340844" y="5292900"/>
                </a:cubicBezTo>
                <a:close/>
              </a:path>
            </a:pathLst>
          </a:custGeom>
          <a:solidFill>
            <a:srgbClr val="F69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6" name="Picture 5" descr="A picture containing text, clipart&#10;&#10;Description automatically generated">
            <a:extLst>
              <a:ext uri="{FF2B5EF4-FFF2-40B4-BE49-F238E27FC236}">
                <a16:creationId xmlns:a16="http://schemas.microsoft.com/office/drawing/2014/main" id="{468DFD8E-5D3F-894B-B79D-B005A6568CB4}"/>
              </a:ext>
            </a:extLst>
          </p:cNvPr>
          <p:cNvPicPr>
            <a:picLocks noChangeAspect="1"/>
          </p:cNvPicPr>
          <p:nvPr userDrawn="1"/>
        </p:nvPicPr>
        <p:blipFill>
          <a:blip r:embed="rId2"/>
          <a:stretch>
            <a:fillRect/>
          </a:stretch>
        </p:blipFill>
        <p:spPr>
          <a:xfrm>
            <a:off x="11098800" y="6382800"/>
            <a:ext cx="835597" cy="235646"/>
          </a:xfrm>
          <a:prstGeom prst="rect">
            <a:avLst/>
          </a:prstGeom>
        </p:spPr>
      </p:pic>
    </p:spTree>
    <p:extLst>
      <p:ext uri="{BB962C8B-B14F-4D97-AF65-F5344CB8AC3E}">
        <p14:creationId xmlns:p14="http://schemas.microsoft.com/office/powerpoint/2010/main" val="1144179790"/>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ection header 3">
    <p:bg>
      <p:bgPr>
        <a:solidFill>
          <a:srgbClr val="605D2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736F-A4DC-7A4C-A4F1-DCA153C93E16}"/>
              </a:ext>
            </a:extLst>
          </p:cNvPr>
          <p:cNvSpPr>
            <a:spLocks noGrp="1"/>
          </p:cNvSpPr>
          <p:nvPr>
            <p:ph type="title" hasCustomPrompt="1"/>
          </p:nvPr>
        </p:nvSpPr>
        <p:spPr>
          <a:xfrm>
            <a:off x="410817" y="1733688"/>
            <a:ext cx="10515600" cy="3390624"/>
          </a:xfrm>
        </p:spPr>
        <p:txBody>
          <a:bodyPr lIns="0" tIns="0" rIns="0" bIns="0" anchor="ctr">
            <a:noAutofit/>
          </a:bodyPr>
          <a:lstStyle>
            <a:lvl1pPr>
              <a:defRPr sz="6600">
                <a:solidFill>
                  <a:schemeClr val="bg1"/>
                </a:solidFill>
              </a:defRPr>
            </a:lvl1pPr>
          </a:lstStyle>
          <a:p>
            <a:r>
              <a:rPr lang="en-GB"/>
              <a:t>Chapter headline</a:t>
            </a:r>
            <a:endParaRPr lang="en-SE"/>
          </a:p>
        </p:txBody>
      </p:sp>
      <p:sp>
        <p:nvSpPr>
          <p:cNvPr id="3" name="Freeform 2">
            <a:extLst>
              <a:ext uri="{FF2B5EF4-FFF2-40B4-BE49-F238E27FC236}">
                <a16:creationId xmlns:a16="http://schemas.microsoft.com/office/drawing/2014/main" id="{4AE266AC-4A55-FB45-A122-0424FE0B7760}"/>
              </a:ext>
            </a:extLst>
          </p:cNvPr>
          <p:cNvSpPr/>
          <p:nvPr userDrawn="1"/>
        </p:nvSpPr>
        <p:spPr>
          <a:xfrm>
            <a:off x="3400550" y="-997163"/>
            <a:ext cx="10422317" cy="3461348"/>
          </a:xfrm>
          <a:custGeom>
            <a:avLst/>
            <a:gdLst>
              <a:gd name="connsiteX0" fmla="*/ 622810 w 10422317"/>
              <a:gd name="connsiteY0" fmla="*/ 707603 h 3461348"/>
              <a:gd name="connsiteX1" fmla="*/ 1217170 w 10422317"/>
              <a:gd name="connsiteY1" fmla="*/ 2246843 h 3461348"/>
              <a:gd name="connsiteX2" fmla="*/ 4981450 w 10422317"/>
              <a:gd name="connsiteY2" fmla="*/ 1942043 h 3461348"/>
              <a:gd name="connsiteX3" fmla="*/ 6551170 w 10422317"/>
              <a:gd name="connsiteY3" fmla="*/ 3267923 h 3461348"/>
              <a:gd name="connsiteX4" fmla="*/ 9782050 w 10422317"/>
              <a:gd name="connsiteY4" fmla="*/ 3115523 h 3461348"/>
              <a:gd name="connsiteX5" fmla="*/ 9522970 w 10422317"/>
              <a:gd name="connsiteY5" fmla="*/ 128483 h 3461348"/>
              <a:gd name="connsiteX6" fmla="*/ 622810 w 10422317"/>
              <a:gd name="connsiteY6" fmla="*/ 707603 h 3461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22317" h="3461348">
                <a:moveTo>
                  <a:pt x="622810" y="707603"/>
                </a:moveTo>
                <a:cubicBezTo>
                  <a:pt x="-761490" y="1060663"/>
                  <a:pt x="490730" y="2041103"/>
                  <a:pt x="1217170" y="2246843"/>
                </a:cubicBezTo>
                <a:cubicBezTo>
                  <a:pt x="1943610" y="2452583"/>
                  <a:pt x="4092450" y="1771863"/>
                  <a:pt x="4981450" y="1942043"/>
                </a:cubicBezTo>
                <a:cubicBezTo>
                  <a:pt x="5870450" y="2112223"/>
                  <a:pt x="5751070" y="3072343"/>
                  <a:pt x="6551170" y="3267923"/>
                </a:cubicBezTo>
                <a:cubicBezTo>
                  <a:pt x="7351270" y="3463503"/>
                  <a:pt x="9286750" y="3638763"/>
                  <a:pt x="9782050" y="3115523"/>
                </a:cubicBezTo>
                <a:cubicBezTo>
                  <a:pt x="10277350" y="2592283"/>
                  <a:pt x="11049510" y="527263"/>
                  <a:pt x="9522970" y="128483"/>
                </a:cubicBezTo>
                <a:cubicBezTo>
                  <a:pt x="7996430" y="-270297"/>
                  <a:pt x="2007110" y="354543"/>
                  <a:pt x="622810" y="707603"/>
                </a:cubicBezTo>
                <a:close/>
              </a:path>
            </a:pathLst>
          </a:custGeom>
          <a:solidFill>
            <a:srgbClr val="F69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6" name="Freeform 5">
            <a:extLst>
              <a:ext uri="{FF2B5EF4-FFF2-40B4-BE49-F238E27FC236}">
                <a16:creationId xmlns:a16="http://schemas.microsoft.com/office/drawing/2014/main" id="{34268678-BA83-3C49-AF69-33EDA0980EBB}"/>
              </a:ext>
            </a:extLst>
          </p:cNvPr>
          <p:cNvSpPr/>
          <p:nvPr userDrawn="1"/>
        </p:nvSpPr>
        <p:spPr>
          <a:xfrm>
            <a:off x="-1291121" y="5273003"/>
            <a:ext cx="12317322" cy="2391871"/>
          </a:xfrm>
          <a:custGeom>
            <a:avLst/>
            <a:gdLst>
              <a:gd name="connsiteX0" fmla="*/ 1093001 w 12317322"/>
              <a:gd name="connsiteY0" fmla="*/ 868717 h 2391871"/>
              <a:gd name="connsiteX1" fmla="*/ 3607601 w 12317322"/>
              <a:gd name="connsiteY1" fmla="*/ 37 h 2391871"/>
              <a:gd name="connsiteX2" fmla="*/ 6000281 w 12317322"/>
              <a:gd name="connsiteY2" fmla="*/ 899197 h 2391871"/>
              <a:gd name="connsiteX3" fmla="*/ 8713001 w 12317322"/>
              <a:gd name="connsiteY3" fmla="*/ 259117 h 2391871"/>
              <a:gd name="connsiteX4" fmla="*/ 12035321 w 12317322"/>
              <a:gd name="connsiteY4" fmla="*/ 2194597 h 2391871"/>
              <a:gd name="connsiteX5" fmla="*/ 849161 w 12317322"/>
              <a:gd name="connsiteY5" fmla="*/ 2179357 h 2391871"/>
              <a:gd name="connsiteX6" fmla="*/ 1093001 w 12317322"/>
              <a:gd name="connsiteY6" fmla="*/ 868717 h 2391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17322" h="2391871">
                <a:moveTo>
                  <a:pt x="1093001" y="868717"/>
                </a:moveTo>
                <a:cubicBezTo>
                  <a:pt x="1552741" y="505497"/>
                  <a:pt x="2789721" y="-5043"/>
                  <a:pt x="3607601" y="37"/>
                </a:cubicBezTo>
                <a:cubicBezTo>
                  <a:pt x="4425481" y="5117"/>
                  <a:pt x="5149381" y="856017"/>
                  <a:pt x="6000281" y="899197"/>
                </a:cubicBezTo>
                <a:cubicBezTo>
                  <a:pt x="6851181" y="942377"/>
                  <a:pt x="7707161" y="43217"/>
                  <a:pt x="8713001" y="259117"/>
                </a:cubicBezTo>
                <a:cubicBezTo>
                  <a:pt x="9718841" y="475017"/>
                  <a:pt x="13345961" y="1874557"/>
                  <a:pt x="12035321" y="2194597"/>
                </a:cubicBezTo>
                <a:cubicBezTo>
                  <a:pt x="10724681" y="2514637"/>
                  <a:pt x="2670341" y="2397797"/>
                  <a:pt x="849161" y="2179357"/>
                </a:cubicBezTo>
                <a:cubicBezTo>
                  <a:pt x="-972019" y="1960917"/>
                  <a:pt x="633261" y="1231937"/>
                  <a:pt x="1093001" y="868717"/>
                </a:cubicBezTo>
                <a:close/>
              </a:path>
            </a:pathLst>
          </a:custGeom>
          <a:solidFill>
            <a:srgbClr val="EEBC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5" name="Picture 4" descr="A picture containing text, clipart&#10;&#10;Description automatically generated">
            <a:extLst>
              <a:ext uri="{FF2B5EF4-FFF2-40B4-BE49-F238E27FC236}">
                <a16:creationId xmlns:a16="http://schemas.microsoft.com/office/drawing/2014/main" id="{E3B90D70-A26E-414B-B2A9-6072A00B4B3D}"/>
              </a:ext>
            </a:extLst>
          </p:cNvPr>
          <p:cNvPicPr>
            <a:picLocks noChangeAspect="1"/>
          </p:cNvPicPr>
          <p:nvPr userDrawn="1"/>
        </p:nvPicPr>
        <p:blipFill>
          <a:blip r:embed="rId2"/>
          <a:stretch>
            <a:fillRect/>
          </a:stretch>
        </p:blipFill>
        <p:spPr>
          <a:xfrm>
            <a:off x="11098800" y="6382800"/>
            <a:ext cx="835597" cy="235646"/>
          </a:xfrm>
          <a:prstGeom prst="rect">
            <a:avLst/>
          </a:prstGeom>
        </p:spPr>
      </p:pic>
    </p:spTree>
    <p:extLst>
      <p:ext uri="{BB962C8B-B14F-4D97-AF65-F5344CB8AC3E}">
        <p14:creationId xmlns:p14="http://schemas.microsoft.com/office/powerpoint/2010/main" val="414580959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73D10-6A40-E143-964B-F5A6CFAC3779}"/>
              </a:ext>
            </a:extLst>
          </p:cNvPr>
          <p:cNvSpPr>
            <a:spLocks noGrp="1"/>
          </p:cNvSpPr>
          <p:nvPr>
            <p:ph type="title"/>
          </p:nvPr>
        </p:nvSpPr>
        <p:spPr/>
        <p:txBody>
          <a:bodyPr lIns="0" tIns="0" rIns="0" bIns="0">
            <a:normAutofit/>
          </a:bodyPr>
          <a:lstStyle>
            <a:lvl1pPr>
              <a:defRPr sz="4000"/>
            </a:lvl1pPr>
          </a:lstStyle>
          <a:p>
            <a:r>
              <a:rPr lang="en-GB"/>
              <a:t>Click to edit Master title style</a:t>
            </a:r>
            <a:endParaRPr lang="en-SE"/>
          </a:p>
        </p:txBody>
      </p:sp>
      <p:sp>
        <p:nvSpPr>
          <p:cNvPr id="3" name="Content Placeholder 2">
            <a:extLst>
              <a:ext uri="{FF2B5EF4-FFF2-40B4-BE49-F238E27FC236}">
                <a16:creationId xmlns:a16="http://schemas.microsoft.com/office/drawing/2014/main" id="{8B510AC7-9DF3-1C4D-91B1-B0276C67F696}"/>
              </a:ext>
            </a:extLst>
          </p:cNvPr>
          <p:cNvSpPr>
            <a:spLocks noGrp="1"/>
          </p:cNvSpPr>
          <p:nvPr>
            <p:ph idx="1" hasCustomPrompt="1"/>
          </p:nvPr>
        </p:nvSpPr>
        <p:spPr/>
        <p:txBody>
          <a:bodyPr lIns="0" tIns="0" rIns="0" bIns="0"/>
          <a:lstStyle>
            <a:lvl1pPr marL="342900" indent="-342900">
              <a:buFont typeface="Arial" panose="020B0604020202020204" pitchFamily="34" charset="0"/>
              <a:buChar char="•"/>
              <a:defRPr/>
            </a:lvl1pPr>
            <a:lvl2pPr marL="685800" indent="-228600">
              <a:buFont typeface="Arial" panose="020B0604020202020204" pitchFamily="34" charset="0"/>
              <a:buChar char="•"/>
              <a:defRPr/>
            </a:lvl2pPr>
          </a:lstStyle>
          <a:p>
            <a:pPr lvl="0"/>
            <a:r>
              <a:rPr lang="en-GB"/>
              <a:t>First level</a:t>
            </a:r>
          </a:p>
          <a:p>
            <a:pPr lvl="1"/>
            <a:r>
              <a:rPr lang="en-GB"/>
              <a:t>Second level</a:t>
            </a:r>
          </a:p>
        </p:txBody>
      </p:sp>
      <p:pic>
        <p:nvPicPr>
          <p:cNvPr id="6" name="Picture 5" descr="Shape&#10;&#10;Description automatically generated with medium confidence">
            <a:extLst>
              <a:ext uri="{FF2B5EF4-FFF2-40B4-BE49-F238E27FC236}">
                <a16:creationId xmlns:a16="http://schemas.microsoft.com/office/drawing/2014/main" id="{2B4B9120-486C-554A-A3D7-02F2063A0A50}"/>
              </a:ext>
            </a:extLst>
          </p:cNvPr>
          <p:cNvPicPr>
            <a:picLocks noChangeAspect="1"/>
          </p:cNvPicPr>
          <p:nvPr userDrawn="1"/>
        </p:nvPicPr>
        <p:blipFill>
          <a:blip r:embed="rId2"/>
          <a:stretch>
            <a:fillRect/>
          </a:stretch>
        </p:blipFill>
        <p:spPr>
          <a:xfrm>
            <a:off x="11097490" y="6382800"/>
            <a:ext cx="830287" cy="233349"/>
          </a:xfrm>
          <a:prstGeom prst="rect">
            <a:avLst/>
          </a:prstGeom>
        </p:spPr>
      </p:pic>
    </p:spTree>
    <p:extLst>
      <p:ext uri="{BB962C8B-B14F-4D97-AF65-F5344CB8AC3E}">
        <p14:creationId xmlns:p14="http://schemas.microsoft.com/office/powerpoint/2010/main" val="215543295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73D10-6A40-E143-964B-F5A6CFAC3779}"/>
              </a:ext>
            </a:extLst>
          </p:cNvPr>
          <p:cNvSpPr>
            <a:spLocks noGrp="1"/>
          </p:cNvSpPr>
          <p:nvPr>
            <p:ph type="title"/>
          </p:nvPr>
        </p:nvSpPr>
        <p:spPr/>
        <p:txBody>
          <a:bodyPr lIns="0" tIns="0" rIns="0" bIns="0">
            <a:normAutofit/>
          </a:bodyPr>
          <a:lstStyle>
            <a:lvl1pPr>
              <a:defRPr sz="4000"/>
            </a:lvl1pPr>
          </a:lstStyle>
          <a:p>
            <a:r>
              <a:rPr lang="en-GB"/>
              <a:t>Click to edit Master title style</a:t>
            </a:r>
            <a:endParaRPr lang="en-SE"/>
          </a:p>
        </p:txBody>
      </p:sp>
      <p:sp>
        <p:nvSpPr>
          <p:cNvPr id="3" name="Content Placeholder 2">
            <a:extLst>
              <a:ext uri="{FF2B5EF4-FFF2-40B4-BE49-F238E27FC236}">
                <a16:creationId xmlns:a16="http://schemas.microsoft.com/office/drawing/2014/main" id="{8B510AC7-9DF3-1C4D-91B1-B0276C67F696}"/>
              </a:ext>
            </a:extLst>
          </p:cNvPr>
          <p:cNvSpPr>
            <a:spLocks noGrp="1"/>
          </p:cNvSpPr>
          <p:nvPr>
            <p:ph idx="1" hasCustomPrompt="1"/>
          </p:nvPr>
        </p:nvSpPr>
        <p:spPr/>
        <p:txBody>
          <a:bodyPr lIns="0" tIns="0" rIns="0" bIns="0"/>
          <a:lstStyle>
            <a:lvl1pPr marL="342900" indent="-342900">
              <a:buFont typeface="Arial" panose="020B0604020202020204" pitchFamily="34" charset="0"/>
              <a:buChar char="•"/>
              <a:defRPr/>
            </a:lvl1pPr>
            <a:lvl2pPr marL="685800" indent="-228600">
              <a:buFont typeface="Arial" panose="020B0604020202020204" pitchFamily="34" charset="0"/>
              <a:buChar char="•"/>
              <a:defRPr/>
            </a:lvl2pPr>
          </a:lstStyle>
          <a:p>
            <a:pPr lvl="0"/>
            <a:r>
              <a:rPr lang="en-GB"/>
              <a:t>First level</a:t>
            </a:r>
          </a:p>
          <a:p>
            <a:pPr lvl="1"/>
            <a:r>
              <a:rPr lang="en-GB"/>
              <a:t>Second level</a:t>
            </a:r>
          </a:p>
        </p:txBody>
      </p:sp>
      <p:sp>
        <p:nvSpPr>
          <p:cNvPr id="4" name="Freeform 3">
            <a:extLst>
              <a:ext uri="{FF2B5EF4-FFF2-40B4-BE49-F238E27FC236}">
                <a16:creationId xmlns:a16="http://schemas.microsoft.com/office/drawing/2014/main" id="{4086E59F-DF0C-514E-8168-0755DB0DA5DC}"/>
              </a:ext>
            </a:extLst>
          </p:cNvPr>
          <p:cNvSpPr/>
          <p:nvPr userDrawn="1"/>
        </p:nvSpPr>
        <p:spPr>
          <a:xfrm rot="10800000">
            <a:off x="11447756" y="3476075"/>
            <a:ext cx="1076313" cy="3016800"/>
          </a:xfrm>
          <a:custGeom>
            <a:avLst/>
            <a:gdLst>
              <a:gd name="connsiteX0" fmla="*/ 195494 w 1076313"/>
              <a:gd name="connsiteY0" fmla="*/ 78016 h 3017519"/>
              <a:gd name="connsiteX1" fmla="*/ 1067032 w 1076313"/>
              <a:gd name="connsiteY1" fmla="*/ 878116 h 3017519"/>
              <a:gd name="connsiteX2" fmla="*/ 666982 w 1076313"/>
              <a:gd name="connsiteY2" fmla="*/ 1935391 h 3017519"/>
              <a:gd name="connsiteX3" fmla="*/ 867007 w 1076313"/>
              <a:gd name="connsiteY3" fmla="*/ 2521179 h 3017519"/>
              <a:gd name="connsiteX4" fmla="*/ 52619 w 1076313"/>
              <a:gd name="connsiteY4" fmla="*/ 2878366 h 3017519"/>
              <a:gd name="connsiteX5" fmla="*/ 195494 w 1076313"/>
              <a:gd name="connsiteY5" fmla="*/ 78016 h 3017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313" h="3017519">
                <a:moveTo>
                  <a:pt x="195494" y="78016"/>
                </a:moveTo>
                <a:cubicBezTo>
                  <a:pt x="364563" y="-255359"/>
                  <a:pt x="988451" y="568554"/>
                  <a:pt x="1067032" y="878116"/>
                </a:cubicBezTo>
                <a:cubicBezTo>
                  <a:pt x="1145613" y="1187678"/>
                  <a:pt x="700320" y="1661547"/>
                  <a:pt x="666982" y="1935391"/>
                </a:cubicBezTo>
                <a:cubicBezTo>
                  <a:pt x="633645" y="2209235"/>
                  <a:pt x="969401" y="2364017"/>
                  <a:pt x="867007" y="2521179"/>
                </a:cubicBezTo>
                <a:cubicBezTo>
                  <a:pt x="764613" y="2678341"/>
                  <a:pt x="169300" y="3287941"/>
                  <a:pt x="52619" y="2878366"/>
                </a:cubicBezTo>
                <a:cubicBezTo>
                  <a:pt x="-64062" y="2468791"/>
                  <a:pt x="26425" y="411391"/>
                  <a:pt x="195494" y="780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pic>
        <p:nvPicPr>
          <p:cNvPr id="6" name="Picture 5" descr="Shape&#10;&#10;Description automatically generated with medium confidence">
            <a:extLst>
              <a:ext uri="{FF2B5EF4-FFF2-40B4-BE49-F238E27FC236}">
                <a16:creationId xmlns:a16="http://schemas.microsoft.com/office/drawing/2014/main" id="{FAEF02F1-A0C6-6B46-B994-A2BC1AF1E17C}"/>
              </a:ext>
            </a:extLst>
          </p:cNvPr>
          <p:cNvPicPr>
            <a:picLocks noChangeAspect="1"/>
          </p:cNvPicPr>
          <p:nvPr userDrawn="1"/>
        </p:nvPicPr>
        <p:blipFill>
          <a:blip r:embed="rId2"/>
          <a:stretch>
            <a:fillRect/>
          </a:stretch>
        </p:blipFill>
        <p:spPr>
          <a:xfrm>
            <a:off x="11097490" y="6381392"/>
            <a:ext cx="830287" cy="233349"/>
          </a:xfrm>
          <a:prstGeom prst="rect">
            <a:avLst/>
          </a:prstGeom>
        </p:spPr>
      </p:pic>
    </p:spTree>
    <p:extLst>
      <p:ext uri="{BB962C8B-B14F-4D97-AF65-F5344CB8AC3E}">
        <p14:creationId xmlns:p14="http://schemas.microsoft.com/office/powerpoint/2010/main" val="349494570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E6D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A85471-8504-EF48-9E44-B18C8EF5D0CF}"/>
              </a:ext>
            </a:extLst>
          </p:cNvPr>
          <p:cNvSpPr>
            <a:spLocks noGrp="1"/>
          </p:cNvSpPr>
          <p:nvPr>
            <p:ph type="title"/>
          </p:nvPr>
        </p:nvSpPr>
        <p:spPr>
          <a:xfrm>
            <a:off x="410816" y="365125"/>
            <a:ext cx="11406809" cy="1325563"/>
          </a:xfrm>
          <a:prstGeom prst="rect">
            <a:avLst/>
          </a:prstGeom>
        </p:spPr>
        <p:txBody>
          <a:bodyPr vert="horz" lIns="0" tIns="0" rIns="0" bIns="0" rtlCol="0" anchor="t">
            <a:normAutofit/>
          </a:bodyPr>
          <a:lstStyle/>
          <a:p>
            <a:r>
              <a:rPr lang="en-GB"/>
              <a:t>Click to edit Master title style</a:t>
            </a:r>
            <a:endParaRPr lang="en-SE"/>
          </a:p>
        </p:txBody>
      </p:sp>
      <p:sp>
        <p:nvSpPr>
          <p:cNvPr id="3" name="Text Placeholder 2">
            <a:extLst>
              <a:ext uri="{FF2B5EF4-FFF2-40B4-BE49-F238E27FC236}">
                <a16:creationId xmlns:a16="http://schemas.microsoft.com/office/drawing/2014/main" id="{75344B62-3DE4-DB4A-9896-3BE31AA6DEAF}"/>
              </a:ext>
            </a:extLst>
          </p:cNvPr>
          <p:cNvSpPr>
            <a:spLocks noGrp="1"/>
          </p:cNvSpPr>
          <p:nvPr>
            <p:ph type="body" idx="1"/>
          </p:nvPr>
        </p:nvSpPr>
        <p:spPr>
          <a:xfrm>
            <a:off x="410816" y="1825625"/>
            <a:ext cx="11406809" cy="4667250"/>
          </a:xfrm>
          <a:prstGeom prst="rect">
            <a:avLst/>
          </a:prstGeom>
        </p:spPr>
        <p:txBody>
          <a:bodyPr vert="horz" lIns="0" tIns="0" rIns="0" bIns="0" rtlCol="0">
            <a:normAutofit/>
          </a:bodyPr>
          <a:lstStyle/>
          <a:p>
            <a:pPr lvl="0"/>
            <a:r>
              <a:rPr lang="en-GB"/>
              <a:t>Click to edit Master text styles</a:t>
            </a:r>
          </a:p>
          <a:p>
            <a:pPr lvl="1"/>
            <a:r>
              <a:rPr lang="en-GB"/>
              <a:t>Second level</a:t>
            </a:r>
          </a:p>
        </p:txBody>
      </p:sp>
      <p:sp>
        <p:nvSpPr>
          <p:cNvPr id="4" name="Footer Placeholder 3">
            <a:extLst>
              <a:ext uri="{FF2B5EF4-FFF2-40B4-BE49-F238E27FC236}">
                <a16:creationId xmlns:a16="http://schemas.microsoft.com/office/drawing/2014/main" id="{12D9D754-559A-FA4F-9491-8C4A40C5B6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Confidential</a:t>
            </a:r>
            <a:endParaRPr lang="en-FI"/>
          </a:p>
        </p:txBody>
      </p:sp>
      <p:sp>
        <p:nvSpPr>
          <p:cNvPr id="6" name="Slide Number Placeholder 5">
            <a:extLst>
              <a:ext uri="{FF2B5EF4-FFF2-40B4-BE49-F238E27FC236}">
                <a16:creationId xmlns:a16="http://schemas.microsoft.com/office/drawing/2014/main" id="{ED0BEE17-9251-774D-8626-285F36CC96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E8DD4-D1B6-CE41-B686-CD5A7DCB8CD8}" type="slidenum">
              <a:rPr lang="en-FI" smtClean="0"/>
              <a:t>‹#›</a:t>
            </a:fld>
            <a:endParaRPr lang="en-FI"/>
          </a:p>
        </p:txBody>
      </p:sp>
    </p:spTree>
    <p:extLst>
      <p:ext uri="{BB962C8B-B14F-4D97-AF65-F5344CB8AC3E}">
        <p14:creationId xmlns:p14="http://schemas.microsoft.com/office/powerpoint/2010/main" val="1242353242"/>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57" r:id="rId4"/>
    <p:sldLayoutId id="2147483665" r:id="rId5"/>
    <p:sldLayoutId id="2147483666" r:id="rId6"/>
    <p:sldLayoutId id="2147483667" r:id="rId7"/>
    <p:sldLayoutId id="2147483650" r:id="rId8"/>
    <p:sldLayoutId id="2147483671" r:id="rId9"/>
    <p:sldLayoutId id="2147483672" r:id="rId10"/>
    <p:sldLayoutId id="2147483662" r:id="rId11"/>
    <p:sldLayoutId id="2147483653" r:id="rId12"/>
    <p:sldLayoutId id="2147483656" r:id="rId13"/>
    <p:sldLayoutId id="2147483659" r:id="rId14"/>
    <p:sldLayoutId id="2147483661" r:id="rId15"/>
    <p:sldLayoutId id="2147483660" r:id="rId16"/>
    <p:sldLayoutId id="2147483668" r:id="rId17"/>
    <p:sldLayoutId id="2147483673" r:id="rId18"/>
    <p:sldLayoutId id="2147483674" r:id="rId19"/>
  </p:sldLayoutIdLst>
  <p:transition spd="slow">
    <p:push dir="u"/>
  </p:transition>
  <p:hf hdr="0" dt="0"/>
  <p:txStyles>
    <p:titleStyle>
      <a:lvl1pPr algn="l" defTabSz="914400" rtl="0" eaLnBrk="1" latinLnBrk="0" hangingPunct="1">
        <a:lnSpc>
          <a:spcPct val="90000"/>
        </a:lnSpc>
        <a:spcBef>
          <a:spcPct val="0"/>
        </a:spcBef>
        <a:buNone/>
        <a:defRPr sz="4400" b="1" i="0" kern="1200">
          <a:solidFill>
            <a:schemeClr val="tx1"/>
          </a:solidFill>
          <a:latin typeface="Poppins ExtraBold" pitchFamily="2" charset="77"/>
          <a:ea typeface="+mj-ea"/>
          <a:cs typeface="Poppins ExtraBold"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b="0" i="0" kern="1200">
          <a:solidFill>
            <a:schemeClr val="tx1"/>
          </a:solidFill>
          <a:latin typeface="LORA ROMAN"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1"/>
          </a:solidFill>
          <a:latin typeface="LORA ROMAN"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100" b="0" i="0" kern="1200">
          <a:solidFill>
            <a:schemeClr val="tx1"/>
          </a:solidFill>
          <a:latin typeface="LORA ROMAN"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b="0" i="0" kern="1200">
          <a:solidFill>
            <a:schemeClr val="tx1"/>
          </a:solidFill>
          <a:latin typeface="LORA ROMAN"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b="0" i="0" kern="1200">
          <a:solidFill>
            <a:schemeClr val="tx1"/>
          </a:solidFill>
          <a:latin typeface="LORA ROMAN"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www.vestra.fi/" TargetMode="External"/><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6ED3DB64-4F56-1349-A7CC-AEC1D890A330}"/>
              </a:ext>
            </a:extLst>
          </p:cNvPr>
          <p:cNvSpPr>
            <a:spLocks noGrp="1"/>
          </p:cNvSpPr>
          <p:nvPr>
            <p:ph type="body" idx="1"/>
          </p:nvPr>
        </p:nvSpPr>
        <p:spPr/>
        <p:txBody>
          <a:bodyPr>
            <a:noAutofit/>
          </a:bodyPr>
          <a:lstStyle/>
          <a:p>
            <a:pPr algn="l"/>
            <a:r>
              <a:rPr lang="fi-FI" sz="1200" dirty="0"/>
              <a:t>Tom Groop 15.3.2023</a:t>
            </a:r>
          </a:p>
          <a:p>
            <a:pPr algn="l"/>
            <a:r>
              <a:rPr lang="fi-FI" sz="1200" dirty="0"/>
              <a:t>Aalto yliopisto</a:t>
            </a:r>
          </a:p>
        </p:txBody>
      </p:sp>
      <p:sp>
        <p:nvSpPr>
          <p:cNvPr id="5" name="Title 4">
            <a:extLst>
              <a:ext uri="{FF2B5EF4-FFF2-40B4-BE49-F238E27FC236}">
                <a16:creationId xmlns:a16="http://schemas.microsoft.com/office/drawing/2014/main" id="{F0BF5398-39FB-E242-97EB-4BDC7D108166}"/>
              </a:ext>
            </a:extLst>
          </p:cNvPr>
          <p:cNvSpPr>
            <a:spLocks noGrp="1"/>
          </p:cNvSpPr>
          <p:nvPr>
            <p:ph type="ctrTitle"/>
          </p:nvPr>
        </p:nvSpPr>
        <p:spPr>
          <a:xfrm>
            <a:off x="612514" y="1514029"/>
            <a:ext cx="10913165" cy="4144617"/>
          </a:xfrm>
        </p:spPr>
        <p:txBody>
          <a:bodyPr>
            <a:normAutofit/>
          </a:bodyPr>
          <a:lstStyle/>
          <a:p>
            <a:r>
              <a:rPr lang="fi-FI" sz="5400" dirty="0"/>
              <a:t>Patenttioikeudenkäynnit: </a:t>
            </a:r>
            <a:br>
              <a:rPr lang="fi-FI" sz="5400" dirty="0"/>
            </a:br>
            <a:r>
              <a:rPr lang="fi-FI" sz="5400" dirty="0"/>
              <a:t>– Perusteita ja käytännön näkökulmia</a:t>
            </a:r>
            <a:endParaRPr lang="en-SE" sz="5400" dirty="0">
              <a:latin typeface="Poppins Black" pitchFamily="2" charset="77"/>
              <a:cs typeface="Poppins Black" pitchFamily="2" charset="77"/>
            </a:endParaRPr>
          </a:p>
        </p:txBody>
      </p:sp>
    </p:spTree>
    <p:extLst>
      <p:ext uri="{BB962C8B-B14F-4D97-AF65-F5344CB8AC3E}">
        <p14:creationId xmlns:p14="http://schemas.microsoft.com/office/powerpoint/2010/main" val="126166989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7F6B5-4B8E-8ED6-25A2-AF8724BA2F45}"/>
              </a:ext>
            </a:extLst>
          </p:cNvPr>
          <p:cNvSpPr>
            <a:spLocks noGrp="1"/>
          </p:cNvSpPr>
          <p:nvPr>
            <p:ph type="title"/>
          </p:nvPr>
        </p:nvSpPr>
        <p:spPr/>
        <p:txBody>
          <a:bodyPr/>
          <a:lstStyle/>
          <a:p>
            <a:r>
              <a:rPr lang="fi-FI" dirty="0"/>
              <a:t>Patenttiriitojen perusteita</a:t>
            </a:r>
          </a:p>
        </p:txBody>
      </p:sp>
    </p:spTree>
    <p:extLst>
      <p:ext uri="{BB962C8B-B14F-4D97-AF65-F5344CB8AC3E}">
        <p14:creationId xmlns:p14="http://schemas.microsoft.com/office/powerpoint/2010/main" val="172685388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Patenttioikeudenkäynnit Suomessa</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lstStyle/>
          <a:p>
            <a:r>
              <a:rPr lang="fi-FI" dirty="0"/>
              <a:t>Markkinaoikeus ensimmäisen asteen tuomioistuin patentteja koskevissa riita-asioissa 1.9.2013 lähtien</a:t>
            </a:r>
          </a:p>
          <a:p>
            <a:pPr lvl="1"/>
            <a:r>
              <a:rPr lang="fi-FI" dirty="0"/>
              <a:t>Ennen 1.9.2013 vireille tulleissa jutuissa Helsingin käräjäoikeus</a:t>
            </a:r>
          </a:p>
          <a:p>
            <a:endParaRPr lang="fi-FI" dirty="0"/>
          </a:p>
          <a:p>
            <a:r>
              <a:rPr lang="fi-FI" dirty="0"/>
              <a:t>Markkinaoikeuden kokoonpano patenttiriidoissa (pääsääntö)</a:t>
            </a:r>
          </a:p>
          <a:p>
            <a:pPr lvl="1"/>
            <a:r>
              <a:rPr lang="fi-FI" dirty="0"/>
              <a:t>3 lainoppinutta tuomaria</a:t>
            </a:r>
          </a:p>
          <a:p>
            <a:pPr lvl="1"/>
            <a:r>
              <a:rPr lang="fi-FI" dirty="0"/>
              <a:t>1 markkinaoikeusinsinööri</a:t>
            </a:r>
          </a:p>
          <a:p>
            <a:pPr lvl="1"/>
            <a:r>
              <a:rPr lang="fi-FI" dirty="0"/>
              <a:t>(+ lainoppinut jäsen, markkinaoikeusinsinööri tai enintään kaksi asiantuntijajäsentä)</a:t>
            </a:r>
          </a:p>
          <a:p>
            <a:endParaRPr lang="fi-FI" dirty="0"/>
          </a:p>
          <a:p>
            <a:r>
              <a:rPr lang="fi-FI" dirty="0"/>
              <a:t>Muutoksenhaku riita-asioissa korkeimpaan oikeuteen valitusluvalla</a:t>
            </a:r>
          </a:p>
          <a:p>
            <a:pPr lvl="1"/>
            <a:r>
              <a:rPr lang="fi-FI" dirty="0"/>
              <a:t>Valitusluvan edellytykset: Prejudikaattiperuste, purkuperuste tai muu painava syy</a:t>
            </a:r>
          </a:p>
          <a:p>
            <a:pPr lvl="1"/>
            <a:r>
              <a:rPr lang="fi-FI" dirty="0"/>
              <a:t>Korkeimman oikeuden jäsenet lainoppineita (ei markkinaoikeusinsinööriin  tai käräjäoikeuden teknisiin asiantuntijoihin verrattavia teknisiä jäseniä)</a:t>
            </a: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11</a:t>
            </a:fld>
            <a:endParaRPr lang="fi-FI"/>
          </a:p>
        </p:txBody>
      </p:sp>
    </p:spTree>
    <p:extLst>
      <p:ext uri="{BB962C8B-B14F-4D97-AF65-F5344CB8AC3E}">
        <p14:creationId xmlns:p14="http://schemas.microsoft.com/office/powerpoint/2010/main" val="248833226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1" name="Group 84"/>
          <p:cNvGrpSpPr/>
          <p:nvPr/>
        </p:nvGrpSpPr>
        <p:grpSpPr>
          <a:xfrm>
            <a:off x="3399204" y="1212789"/>
            <a:ext cx="5577778" cy="4056567"/>
            <a:chOff x="0" y="0"/>
            <a:chExt cx="7932838" cy="5769338"/>
          </a:xfrm>
        </p:grpSpPr>
        <p:grpSp>
          <p:nvGrpSpPr>
            <p:cNvPr id="185" name="Rectangle 6"/>
            <p:cNvGrpSpPr/>
            <p:nvPr/>
          </p:nvGrpSpPr>
          <p:grpSpPr>
            <a:xfrm>
              <a:off x="4255499" y="1139771"/>
              <a:ext cx="1685137" cy="880528"/>
              <a:chOff x="0" y="0"/>
              <a:chExt cx="1685136" cy="880527"/>
            </a:xfrm>
          </p:grpSpPr>
          <p:sp>
            <p:nvSpPr>
              <p:cNvPr id="183" name="Rektangel"/>
              <p:cNvSpPr/>
              <p:nvPr/>
            </p:nvSpPr>
            <p:spPr>
              <a:xfrm>
                <a:off x="0" y="-1"/>
                <a:ext cx="1685137" cy="880529"/>
              </a:xfrm>
              <a:prstGeom prst="rect">
                <a:avLst/>
              </a:prstGeom>
              <a:solidFill>
                <a:srgbClr val="FFFFFF"/>
              </a:solidFill>
              <a:ln w="12700" cap="flat">
                <a:solidFill>
                  <a:srgbClr val="FF6C13"/>
                </a:solidFill>
                <a:prstDash val="solid"/>
                <a:miter lim="800000"/>
              </a:ln>
              <a:effectLst/>
            </p:spPr>
            <p:txBody>
              <a:bodyPr wrap="square" lIns="25313" tIns="25313" rIns="25313" bIns="25313" numCol="1" anchor="ctr">
                <a:noAutofit/>
              </a:bodyPr>
              <a:lstStyle/>
              <a:p>
                <a:pPr defTabSz="642915">
                  <a:defRPr sz="1800">
                    <a:solidFill>
                      <a:srgbClr val="FFFFFF"/>
                    </a:solidFill>
                    <a:latin typeface="Calibri"/>
                    <a:ea typeface="Calibri"/>
                    <a:cs typeface="Calibri"/>
                    <a:sym typeface="Calibri"/>
                  </a:defRPr>
                </a:pPr>
                <a:endParaRPr sz="1266">
                  <a:latin typeface="Lora" pitchFamily="2" charset="0"/>
                </a:endParaRPr>
              </a:p>
            </p:txBody>
          </p:sp>
          <p:sp>
            <p:nvSpPr>
              <p:cNvPr id="184" name="KORKEIN OIKEUS"/>
              <p:cNvSpPr txBox="1"/>
              <p:nvPr/>
            </p:nvSpPr>
            <p:spPr>
              <a:xfrm>
                <a:off x="0" y="292721"/>
                <a:ext cx="1685137" cy="29508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ctr">
                <a:noAutofit/>
              </a:bodyPr>
              <a:lstStyle>
                <a:lvl1pPr defTabSz="914400">
                  <a:defRPr sz="1400">
                    <a:solidFill>
                      <a:srgbClr val="000000"/>
                    </a:solidFill>
                    <a:latin typeface="Calibri"/>
                    <a:ea typeface="Calibri"/>
                    <a:cs typeface="Calibri"/>
                    <a:sym typeface="Calibri"/>
                  </a:defRPr>
                </a:lvl1pPr>
              </a:lstStyle>
              <a:p>
                <a:r>
                  <a:rPr sz="984">
                    <a:latin typeface="Lora" pitchFamily="2" charset="0"/>
                  </a:rPr>
                  <a:t>KORKEIN OIKEUS</a:t>
                </a:r>
              </a:p>
            </p:txBody>
          </p:sp>
        </p:grpSp>
        <p:grpSp>
          <p:nvGrpSpPr>
            <p:cNvPr id="188" name="Rectangle 10"/>
            <p:cNvGrpSpPr/>
            <p:nvPr/>
          </p:nvGrpSpPr>
          <p:grpSpPr>
            <a:xfrm>
              <a:off x="872461" y="1139770"/>
              <a:ext cx="1887078" cy="880530"/>
              <a:chOff x="0" y="-1"/>
              <a:chExt cx="1887077" cy="880529"/>
            </a:xfrm>
          </p:grpSpPr>
          <p:sp>
            <p:nvSpPr>
              <p:cNvPr id="186" name="Rektangel"/>
              <p:cNvSpPr/>
              <p:nvPr/>
            </p:nvSpPr>
            <p:spPr>
              <a:xfrm>
                <a:off x="0" y="-1"/>
                <a:ext cx="1685137" cy="880529"/>
              </a:xfrm>
              <a:prstGeom prst="rect">
                <a:avLst/>
              </a:prstGeom>
              <a:solidFill>
                <a:srgbClr val="FFFFFF"/>
              </a:solidFill>
              <a:ln w="12700" cap="flat">
                <a:solidFill>
                  <a:srgbClr val="85B2C0"/>
                </a:solidFill>
                <a:prstDash val="dashDot"/>
                <a:miter lim="800000"/>
              </a:ln>
              <a:effectLst/>
            </p:spPr>
            <p:txBody>
              <a:bodyPr wrap="square" lIns="25313" tIns="25313" rIns="25313" bIns="25313" numCol="1" anchor="ctr">
                <a:noAutofit/>
              </a:bodyPr>
              <a:lstStyle/>
              <a:p>
                <a:pPr defTabSz="642915">
                  <a:defRPr sz="1800">
                    <a:solidFill>
                      <a:srgbClr val="FFFFFF"/>
                    </a:solidFill>
                    <a:latin typeface="Calibri"/>
                    <a:ea typeface="Calibri"/>
                    <a:cs typeface="Calibri"/>
                    <a:sym typeface="Calibri"/>
                  </a:defRPr>
                </a:pPr>
                <a:endParaRPr sz="1266">
                  <a:latin typeface="Lora" pitchFamily="2" charset="0"/>
                </a:endParaRPr>
              </a:p>
            </p:txBody>
          </p:sp>
          <p:sp>
            <p:nvSpPr>
              <p:cNvPr id="187" name="KORKEIN HALLINTO-OIKEUS"/>
              <p:cNvSpPr txBox="1"/>
              <p:nvPr/>
            </p:nvSpPr>
            <p:spPr>
              <a:xfrm>
                <a:off x="201940" y="163969"/>
                <a:ext cx="1685137" cy="4985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ctr">
                <a:noAutofit/>
              </a:bodyPr>
              <a:lstStyle>
                <a:lvl1pPr defTabSz="914400">
                  <a:defRPr sz="1400">
                    <a:solidFill>
                      <a:srgbClr val="000000"/>
                    </a:solidFill>
                    <a:latin typeface="Calibri"/>
                    <a:ea typeface="Calibri"/>
                    <a:cs typeface="Calibri"/>
                    <a:sym typeface="Calibri"/>
                  </a:defRPr>
                </a:lvl1pPr>
              </a:lstStyle>
              <a:p>
                <a:r>
                  <a:rPr sz="984" dirty="0">
                    <a:latin typeface="Lora" pitchFamily="2" charset="0"/>
                  </a:rPr>
                  <a:t>KORKEIN HALLINTO-OIKEUS</a:t>
                </a:r>
              </a:p>
            </p:txBody>
          </p:sp>
        </p:grpSp>
        <p:sp>
          <p:nvSpPr>
            <p:cNvPr id="189" name="Straight Arrow Connector 11"/>
            <p:cNvSpPr/>
            <p:nvPr/>
          </p:nvSpPr>
          <p:spPr>
            <a:xfrm flipV="1">
              <a:off x="3936344" y="2077833"/>
              <a:ext cx="510648" cy="750450"/>
            </a:xfrm>
            <a:prstGeom prst="line">
              <a:avLst/>
            </a:prstGeom>
            <a:noFill/>
            <a:ln w="6350" cap="flat">
              <a:solidFill>
                <a:srgbClr val="FF6C13"/>
              </a:solidFill>
              <a:prstDash val="solid"/>
              <a:miter lim="800000"/>
              <a:tailEnd type="triangle" w="med" len="med"/>
            </a:ln>
            <a:effectLst/>
          </p:spPr>
          <p:txBody>
            <a:bodyPr wrap="square" lIns="32146" tIns="32146" rIns="32146" bIns="32146" numCol="1" anchor="t">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190" name="Straight Arrow Connector 12"/>
            <p:cNvSpPr/>
            <p:nvPr/>
          </p:nvSpPr>
          <p:spPr>
            <a:xfrm flipH="1" flipV="1">
              <a:off x="2276740" y="2140371"/>
              <a:ext cx="510648" cy="625375"/>
            </a:xfrm>
            <a:prstGeom prst="line">
              <a:avLst/>
            </a:prstGeom>
            <a:noFill/>
            <a:ln w="6350" cap="flat">
              <a:solidFill>
                <a:srgbClr val="85B2C0"/>
              </a:solidFill>
              <a:prstDash val="dashDot"/>
              <a:miter lim="800000"/>
              <a:tailEnd type="triangle" w="med" len="med"/>
            </a:ln>
            <a:effectLst/>
          </p:spPr>
          <p:txBody>
            <a:bodyPr wrap="square" lIns="32146" tIns="32146" rIns="32146" bIns="32146" numCol="1" anchor="t">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191" name="TextBox 16"/>
            <p:cNvSpPr txBox="1"/>
            <p:nvPr/>
          </p:nvSpPr>
          <p:spPr>
            <a:xfrm>
              <a:off x="3002818" y="2140369"/>
              <a:ext cx="957465" cy="2696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defTabSz="914400">
                <a:defRPr sz="1200">
                  <a:solidFill>
                    <a:srgbClr val="000000"/>
                  </a:solidFill>
                  <a:latin typeface="Calibri"/>
                  <a:ea typeface="Calibri"/>
                  <a:cs typeface="Calibri"/>
                  <a:sym typeface="Calibri"/>
                </a:defRPr>
              </a:lvl1pPr>
            </a:lstStyle>
            <a:p>
              <a:r>
                <a:rPr sz="844">
                  <a:latin typeface="Lora" pitchFamily="2" charset="0"/>
                </a:rPr>
                <a:t>Valituslupa</a:t>
              </a:r>
            </a:p>
          </p:txBody>
        </p:sp>
        <p:sp>
          <p:nvSpPr>
            <p:cNvPr id="192" name="TextBox 18"/>
            <p:cNvSpPr txBox="1"/>
            <p:nvPr/>
          </p:nvSpPr>
          <p:spPr>
            <a:xfrm>
              <a:off x="504816" y="3953956"/>
              <a:ext cx="1730802" cy="9564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defTabSz="914400">
                <a:defRPr sz="1200">
                  <a:solidFill>
                    <a:srgbClr val="000000"/>
                  </a:solidFill>
                  <a:latin typeface="Calibri"/>
                  <a:ea typeface="Calibri"/>
                  <a:cs typeface="Calibri"/>
                  <a:sym typeface="Calibri"/>
                </a:defRPr>
              </a:lvl1pPr>
            </a:lstStyle>
            <a:p>
              <a:r>
                <a:rPr sz="844">
                  <a:latin typeface="Lora" pitchFamily="2" charset="0"/>
                </a:rPr>
                <a:t>Muutoksenhaku hallinto-oikeudellisissa patenttiasioissa (PRH:n päätökset)</a:t>
              </a:r>
            </a:p>
          </p:txBody>
        </p:sp>
        <p:sp>
          <p:nvSpPr>
            <p:cNvPr id="193" name="TextBox 5"/>
            <p:cNvSpPr txBox="1"/>
            <p:nvPr/>
          </p:nvSpPr>
          <p:spPr>
            <a:xfrm>
              <a:off x="0" y="0"/>
              <a:ext cx="6829910" cy="6766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algn="l" defTabSz="914400">
                <a:defRPr sz="2000">
                  <a:solidFill>
                    <a:srgbClr val="51565B"/>
                  </a:solidFill>
                  <a:latin typeface="Calibri"/>
                  <a:ea typeface="Calibri"/>
                  <a:cs typeface="Calibri"/>
                  <a:sym typeface="Calibri"/>
                </a:defRPr>
              </a:lvl1pPr>
            </a:lstStyle>
            <a:p>
              <a:r>
                <a:rPr sz="1406" dirty="0">
                  <a:latin typeface="Lora" pitchFamily="2" charset="0"/>
                </a:rPr>
                <a:t>1.9.2013 JÄLKEEN VIREILLE TULLEIDEN PATENTTIASIOIDEN KÄSITTELY TUOMIOISTUIMISSA</a:t>
              </a:r>
            </a:p>
          </p:txBody>
        </p:sp>
        <p:sp>
          <p:nvSpPr>
            <p:cNvPr id="194" name="TextBox 19"/>
            <p:cNvSpPr txBox="1"/>
            <p:nvPr/>
          </p:nvSpPr>
          <p:spPr>
            <a:xfrm>
              <a:off x="72116" y="2307734"/>
              <a:ext cx="2204624" cy="44771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defTabSz="914400">
                <a:defRPr sz="1200">
                  <a:solidFill>
                    <a:srgbClr val="000000"/>
                  </a:solidFill>
                  <a:latin typeface="Calibri"/>
                  <a:ea typeface="Calibri"/>
                  <a:cs typeface="Calibri"/>
                  <a:sym typeface="Calibri"/>
                </a:defRPr>
              </a:lvl1pPr>
            </a:lstStyle>
            <a:p>
              <a:r>
                <a:rPr sz="844">
                  <a:latin typeface="Lora" pitchFamily="2" charset="0"/>
                </a:rPr>
                <a:t>Muutoksenhaku hallinto-oikeudellisissa patenttiasioissa</a:t>
              </a:r>
            </a:p>
          </p:txBody>
        </p:sp>
        <p:sp>
          <p:nvSpPr>
            <p:cNvPr id="195" name="TextBox 20"/>
            <p:cNvSpPr txBox="1"/>
            <p:nvPr/>
          </p:nvSpPr>
          <p:spPr>
            <a:xfrm>
              <a:off x="4471235" y="2307734"/>
              <a:ext cx="2587303" cy="44771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defTabSz="914400">
                <a:defRPr sz="1200">
                  <a:solidFill>
                    <a:srgbClr val="000000"/>
                  </a:solidFill>
                  <a:latin typeface="Calibri"/>
                  <a:ea typeface="Calibri"/>
                  <a:cs typeface="Calibri"/>
                  <a:sym typeface="Calibri"/>
                </a:defRPr>
              </a:lvl1pPr>
            </a:lstStyle>
            <a:p>
              <a:r>
                <a:rPr sz="844">
                  <a:latin typeface="Lora" pitchFamily="2" charset="0"/>
                </a:rPr>
                <a:t>Muutoksenhaku siviilioikeudellisissa patenttiasioissa</a:t>
              </a:r>
            </a:p>
          </p:txBody>
        </p:sp>
        <p:grpSp>
          <p:nvGrpSpPr>
            <p:cNvPr id="198" name="Rectangle 34"/>
            <p:cNvGrpSpPr/>
            <p:nvPr/>
          </p:nvGrpSpPr>
          <p:grpSpPr>
            <a:xfrm>
              <a:off x="1000119" y="4954556"/>
              <a:ext cx="1903574" cy="801281"/>
              <a:chOff x="-1" y="0"/>
              <a:chExt cx="1903572" cy="801280"/>
            </a:xfrm>
          </p:grpSpPr>
          <p:sp>
            <p:nvSpPr>
              <p:cNvPr id="196" name="Rektangel"/>
              <p:cNvSpPr/>
              <p:nvPr/>
            </p:nvSpPr>
            <p:spPr>
              <a:xfrm>
                <a:off x="-1" y="0"/>
                <a:ext cx="1533476" cy="801280"/>
              </a:xfrm>
              <a:prstGeom prst="rect">
                <a:avLst/>
              </a:prstGeom>
              <a:solidFill>
                <a:srgbClr val="FFFFFF"/>
              </a:solidFill>
              <a:ln w="12700" cap="flat">
                <a:solidFill>
                  <a:srgbClr val="85B2C0"/>
                </a:solidFill>
                <a:prstDash val="dashDot"/>
                <a:miter lim="800000"/>
              </a:ln>
              <a:effectLst/>
            </p:spPr>
            <p:txBody>
              <a:bodyPr wrap="square" lIns="25313" tIns="25313" rIns="25313" bIns="25313" numCol="1" anchor="ctr">
                <a:noAutofit/>
              </a:bodyPr>
              <a:lstStyle/>
              <a:p>
                <a:pPr defTabSz="642915">
                  <a:defRPr sz="1800">
                    <a:solidFill>
                      <a:srgbClr val="FFFFFF"/>
                    </a:solidFill>
                    <a:latin typeface="Calibri"/>
                    <a:ea typeface="Calibri"/>
                    <a:cs typeface="Calibri"/>
                    <a:sym typeface="Calibri"/>
                  </a:defRPr>
                </a:pPr>
                <a:endParaRPr sz="1266">
                  <a:latin typeface="Lora" pitchFamily="2" charset="0"/>
                </a:endParaRPr>
              </a:p>
            </p:txBody>
          </p:sp>
          <p:sp>
            <p:nvSpPr>
              <p:cNvPr id="197" name="PRH"/>
              <p:cNvSpPr txBox="1"/>
              <p:nvPr/>
            </p:nvSpPr>
            <p:spPr>
              <a:xfrm>
                <a:off x="370096" y="253097"/>
                <a:ext cx="1533475" cy="29508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ctr">
                <a:noAutofit/>
              </a:bodyPr>
              <a:lstStyle>
                <a:lvl1pPr defTabSz="914400">
                  <a:defRPr sz="1400">
                    <a:solidFill>
                      <a:srgbClr val="000000"/>
                    </a:solidFill>
                    <a:latin typeface="Calibri"/>
                    <a:ea typeface="Calibri"/>
                    <a:cs typeface="Calibri"/>
                    <a:sym typeface="Calibri"/>
                  </a:defRPr>
                </a:lvl1pPr>
              </a:lstStyle>
              <a:p>
                <a:r>
                  <a:rPr sz="984" dirty="0">
                    <a:latin typeface="Lora" pitchFamily="2" charset="0"/>
                  </a:rPr>
                  <a:t>PRH</a:t>
                </a:r>
              </a:p>
            </p:txBody>
          </p:sp>
        </p:grpSp>
        <p:grpSp>
          <p:nvGrpSpPr>
            <p:cNvPr id="201" name="Rectangle 8"/>
            <p:cNvGrpSpPr/>
            <p:nvPr/>
          </p:nvGrpSpPr>
          <p:grpSpPr>
            <a:xfrm>
              <a:off x="2563980" y="2890819"/>
              <a:ext cx="1835139" cy="880529"/>
              <a:chOff x="0" y="0"/>
              <a:chExt cx="1835138" cy="880528"/>
            </a:xfrm>
          </p:grpSpPr>
          <p:sp>
            <p:nvSpPr>
              <p:cNvPr id="199" name="Rektangel"/>
              <p:cNvSpPr/>
              <p:nvPr/>
            </p:nvSpPr>
            <p:spPr>
              <a:xfrm>
                <a:off x="-1" y="0"/>
                <a:ext cx="1835140" cy="880529"/>
              </a:xfrm>
              <a:prstGeom prst="rect">
                <a:avLst/>
              </a:prstGeom>
              <a:solidFill>
                <a:srgbClr val="F09662"/>
              </a:solidFill>
              <a:ln w="12700" cap="flat">
                <a:noFill/>
                <a:miter lim="400000"/>
              </a:ln>
              <a:effectLst/>
            </p:spPr>
            <p:txBody>
              <a:bodyPr wrap="square" lIns="25313" tIns="25313" rIns="25313" bIns="25313" numCol="1" anchor="ctr">
                <a:noAutofit/>
              </a:bodyPr>
              <a:lstStyle/>
              <a:p>
                <a:pPr defTabSz="642915">
                  <a:defRPr sz="1800">
                    <a:solidFill>
                      <a:srgbClr val="FFFFFF"/>
                    </a:solidFill>
                    <a:latin typeface="Calibri"/>
                    <a:ea typeface="Calibri"/>
                    <a:cs typeface="Calibri"/>
                    <a:sym typeface="Calibri"/>
                  </a:defRPr>
                </a:pPr>
                <a:endParaRPr sz="1266">
                  <a:latin typeface="Lora" pitchFamily="2" charset="0"/>
                </a:endParaRPr>
              </a:p>
            </p:txBody>
          </p:sp>
          <p:sp>
            <p:nvSpPr>
              <p:cNvPr id="200" name="MARKKINAOIKEUS"/>
              <p:cNvSpPr txBox="1"/>
              <p:nvPr/>
            </p:nvSpPr>
            <p:spPr>
              <a:xfrm>
                <a:off x="-1" y="292721"/>
                <a:ext cx="1835140" cy="29508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ctr">
                <a:noAutofit/>
              </a:bodyPr>
              <a:lstStyle>
                <a:lvl1pPr defTabSz="914400">
                  <a:defRPr sz="1400">
                    <a:solidFill>
                      <a:srgbClr val="FFFFFF"/>
                    </a:solidFill>
                    <a:latin typeface="Calibri"/>
                    <a:ea typeface="Calibri"/>
                    <a:cs typeface="Calibri"/>
                    <a:sym typeface="Calibri"/>
                  </a:defRPr>
                </a:lvl1pPr>
              </a:lstStyle>
              <a:p>
                <a:r>
                  <a:rPr sz="984">
                    <a:latin typeface="Lora" pitchFamily="2" charset="0"/>
                  </a:rPr>
                  <a:t>MARKKINAOIKEUS</a:t>
                </a:r>
              </a:p>
            </p:txBody>
          </p:sp>
        </p:grpSp>
        <p:sp>
          <p:nvSpPr>
            <p:cNvPr id="202" name="Straight Arrow Connector 38"/>
            <p:cNvSpPr/>
            <p:nvPr/>
          </p:nvSpPr>
          <p:spPr>
            <a:xfrm flipV="1">
              <a:off x="1766858" y="3891419"/>
              <a:ext cx="1020530" cy="1063137"/>
            </a:xfrm>
            <a:prstGeom prst="line">
              <a:avLst/>
            </a:prstGeom>
            <a:noFill/>
            <a:ln w="6350" cap="flat">
              <a:solidFill>
                <a:srgbClr val="85B2C0"/>
              </a:solidFill>
              <a:prstDash val="dashDot"/>
              <a:miter lim="800000"/>
              <a:tailEnd type="triangle" w="med" len="med"/>
            </a:ln>
            <a:effectLst/>
          </p:spPr>
          <p:txBody>
            <a:bodyPr wrap="square" lIns="32146" tIns="32146" rIns="32146" bIns="32146" numCol="1" anchor="t">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203" name="Straight Arrow Connector 45"/>
            <p:cNvSpPr/>
            <p:nvPr/>
          </p:nvSpPr>
          <p:spPr>
            <a:xfrm flipV="1">
              <a:off x="6074681" y="4141569"/>
              <a:ext cx="503216" cy="7282"/>
            </a:xfrm>
            <a:prstGeom prst="line">
              <a:avLst/>
            </a:prstGeom>
            <a:noFill/>
            <a:ln w="6350" cap="flat">
              <a:solidFill>
                <a:srgbClr val="85B2C0"/>
              </a:solidFill>
              <a:prstDash val="dashDot"/>
              <a:miter lim="800000"/>
              <a:tailEnd type="triangle" w="med" len="med"/>
            </a:ln>
            <a:effectLst/>
          </p:spPr>
          <p:txBody>
            <a:bodyPr wrap="square" lIns="32146" tIns="32146" rIns="32146" bIns="32146" numCol="1" anchor="t">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204" name="Straight Arrow Connector 47"/>
            <p:cNvSpPr/>
            <p:nvPr/>
          </p:nvSpPr>
          <p:spPr>
            <a:xfrm flipV="1">
              <a:off x="6042765" y="3703807"/>
              <a:ext cx="503217" cy="7282"/>
            </a:xfrm>
            <a:prstGeom prst="line">
              <a:avLst/>
            </a:prstGeom>
            <a:noFill/>
            <a:ln w="6350" cap="flat">
              <a:solidFill>
                <a:srgbClr val="FF6C13"/>
              </a:solidFill>
              <a:prstDash val="solid"/>
              <a:miter lim="800000"/>
              <a:tailEnd type="triangle" w="med" len="med"/>
            </a:ln>
            <a:effectLst/>
          </p:spPr>
          <p:txBody>
            <a:bodyPr wrap="square" lIns="32146" tIns="32146" rIns="32146" bIns="32146" numCol="1" anchor="t">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205" name="TextBox 48"/>
            <p:cNvSpPr txBox="1"/>
            <p:nvPr/>
          </p:nvSpPr>
          <p:spPr>
            <a:xfrm>
              <a:off x="6712991" y="4016493"/>
              <a:ext cx="1219847" cy="24421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algn="l" defTabSz="914400">
                <a:defRPr sz="1100">
                  <a:solidFill>
                    <a:srgbClr val="000000"/>
                  </a:solidFill>
                  <a:latin typeface="Calibri"/>
                  <a:ea typeface="Calibri"/>
                  <a:cs typeface="Calibri"/>
                  <a:sym typeface="Calibri"/>
                </a:defRPr>
              </a:lvl1pPr>
            </a:lstStyle>
            <a:p>
              <a:r>
                <a:rPr sz="773">
                  <a:latin typeface="Lora" pitchFamily="2" charset="0"/>
                </a:rPr>
                <a:t>Hallintoasia</a:t>
              </a:r>
            </a:p>
          </p:txBody>
        </p:sp>
        <p:sp>
          <p:nvSpPr>
            <p:cNvPr id="206" name="TextBox 49"/>
            <p:cNvSpPr txBox="1"/>
            <p:nvPr/>
          </p:nvSpPr>
          <p:spPr>
            <a:xfrm>
              <a:off x="6681074" y="3578731"/>
              <a:ext cx="1035413" cy="24420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t">
              <a:noAutofit/>
            </a:bodyPr>
            <a:lstStyle>
              <a:lvl1pPr algn="l" defTabSz="914400">
                <a:defRPr sz="1100">
                  <a:solidFill>
                    <a:srgbClr val="000000"/>
                  </a:solidFill>
                  <a:latin typeface="Calibri"/>
                  <a:ea typeface="Calibri"/>
                  <a:cs typeface="Calibri"/>
                  <a:sym typeface="Calibri"/>
                </a:defRPr>
              </a:lvl1pPr>
            </a:lstStyle>
            <a:p>
              <a:r>
                <a:rPr sz="773">
                  <a:latin typeface="Lora" pitchFamily="2" charset="0"/>
                </a:rPr>
                <a:t>Riita-asia</a:t>
              </a:r>
            </a:p>
          </p:txBody>
        </p:sp>
        <p:grpSp>
          <p:nvGrpSpPr>
            <p:cNvPr id="209" name="Rectangle 73"/>
            <p:cNvGrpSpPr/>
            <p:nvPr/>
          </p:nvGrpSpPr>
          <p:grpSpPr>
            <a:xfrm>
              <a:off x="4471234" y="4976052"/>
              <a:ext cx="1603448" cy="793286"/>
              <a:chOff x="-1" y="0"/>
              <a:chExt cx="1603447" cy="793284"/>
            </a:xfrm>
          </p:grpSpPr>
          <p:sp>
            <p:nvSpPr>
              <p:cNvPr id="207" name="Rektangel"/>
              <p:cNvSpPr/>
              <p:nvPr/>
            </p:nvSpPr>
            <p:spPr>
              <a:xfrm>
                <a:off x="-1" y="0"/>
                <a:ext cx="1533476" cy="793284"/>
              </a:xfrm>
              <a:prstGeom prst="rect">
                <a:avLst/>
              </a:prstGeom>
              <a:solidFill>
                <a:srgbClr val="FFFFFF"/>
              </a:solidFill>
              <a:ln w="12700" cap="flat">
                <a:solidFill>
                  <a:srgbClr val="FF6C13"/>
                </a:solidFill>
                <a:prstDash val="solid"/>
                <a:miter lim="800000"/>
              </a:ln>
              <a:effectLst/>
            </p:spPr>
            <p:txBody>
              <a:bodyPr wrap="square" lIns="25313" tIns="25313" rIns="25313" bIns="25313" numCol="1" anchor="ctr">
                <a:noAutofit/>
              </a:bodyPr>
              <a:lstStyle/>
              <a:p>
                <a:pPr defTabSz="642915">
                  <a:defRPr sz="1800">
                    <a:solidFill>
                      <a:srgbClr val="FFFFFF"/>
                    </a:solidFill>
                    <a:latin typeface="Calibri"/>
                    <a:ea typeface="Calibri"/>
                    <a:cs typeface="Calibri"/>
                    <a:sym typeface="Calibri"/>
                  </a:defRPr>
                </a:pPr>
                <a:endParaRPr sz="1266">
                  <a:latin typeface="Lora" pitchFamily="2" charset="0"/>
                </a:endParaRPr>
              </a:p>
            </p:txBody>
          </p:sp>
          <p:sp>
            <p:nvSpPr>
              <p:cNvPr id="208" name="RIITA-ASIAT"/>
              <p:cNvSpPr txBox="1"/>
              <p:nvPr/>
            </p:nvSpPr>
            <p:spPr>
              <a:xfrm>
                <a:off x="69971" y="289075"/>
                <a:ext cx="1533475" cy="29508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146" tIns="32146" rIns="32146" bIns="32146" numCol="1" anchor="ctr">
                <a:noAutofit/>
              </a:bodyPr>
              <a:lstStyle>
                <a:lvl1pPr defTabSz="914400">
                  <a:defRPr sz="1400">
                    <a:solidFill>
                      <a:srgbClr val="000000"/>
                    </a:solidFill>
                    <a:latin typeface="Calibri"/>
                    <a:ea typeface="Calibri"/>
                    <a:cs typeface="Calibri"/>
                    <a:sym typeface="Calibri"/>
                  </a:defRPr>
                </a:lvl1pPr>
              </a:lstStyle>
              <a:p>
                <a:r>
                  <a:rPr sz="984" dirty="0">
                    <a:latin typeface="Lora" pitchFamily="2" charset="0"/>
                  </a:rPr>
                  <a:t>RIITA-ASIAT</a:t>
                </a:r>
              </a:p>
            </p:txBody>
          </p:sp>
        </p:grpSp>
        <p:sp>
          <p:nvSpPr>
            <p:cNvPr id="210" name="Straight Arrow Connector 77"/>
            <p:cNvSpPr/>
            <p:nvPr/>
          </p:nvSpPr>
          <p:spPr>
            <a:xfrm flipH="1" flipV="1">
              <a:off x="4182770" y="3894301"/>
              <a:ext cx="1055204" cy="1081752"/>
            </a:xfrm>
            <a:prstGeom prst="line">
              <a:avLst/>
            </a:prstGeom>
            <a:noFill/>
            <a:ln w="6350" cap="flat">
              <a:solidFill>
                <a:srgbClr val="FF6C13"/>
              </a:solidFill>
              <a:prstDash val="solid"/>
              <a:miter lim="800000"/>
              <a:tailEnd type="triangle" w="med" len="med"/>
            </a:ln>
            <a:effectLst/>
          </p:spPr>
          <p:txBody>
            <a:bodyPr wrap="square" lIns="32146" tIns="32146" rIns="32146" bIns="32146" numCol="1" anchor="t">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C63AD-25F3-7B84-D0DF-54BB9001460B}"/>
              </a:ext>
            </a:extLst>
          </p:cNvPr>
          <p:cNvSpPr>
            <a:spLocks noGrp="1"/>
          </p:cNvSpPr>
          <p:nvPr>
            <p:ph type="title"/>
          </p:nvPr>
        </p:nvSpPr>
        <p:spPr/>
        <p:txBody>
          <a:bodyPr/>
          <a:lstStyle/>
          <a:p>
            <a:r>
              <a:rPr lang="fi-FI" dirty="0"/>
              <a:t>Oikeudenkäyntiprosessi patenttiasioissa</a:t>
            </a:r>
          </a:p>
        </p:txBody>
      </p:sp>
      <p:sp>
        <p:nvSpPr>
          <p:cNvPr id="3" name="Content Placeholder 2">
            <a:extLst>
              <a:ext uri="{FF2B5EF4-FFF2-40B4-BE49-F238E27FC236}">
                <a16:creationId xmlns:a16="http://schemas.microsoft.com/office/drawing/2014/main" id="{374A7BEA-A0F3-88DD-EBE9-833D16089950}"/>
              </a:ext>
            </a:extLst>
          </p:cNvPr>
          <p:cNvSpPr>
            <a:spLocks noGrp="1"/>
          </p:cNvSpPr>
          <p:nvPr>
            <p:ph idx="1"/>
          </p:nvPr>
        </p:nvSpPr>
        <p:spPr/>
        <p:txBody>
          <a:bodyPr/>
          <a:lstStyle/>
          <a:p>
            <a:r>
              <a:rPr lang="fi-FI" dirty="0">
                <a:latin typeface="Lora" pitchFamily="2" charset="0"/>
              </a:rPr>
              <a:t>Keskitetty ja välitön prosessi</a:t>
            </a:r>
          </a:p>
          <a:p>
            <a:pPr lvl="1"/>
            <a:r>
              <a:rPr lang="fi-FI" dirty="0">
                <a:latin typeface="Lora" pitchFamily="2" charset="0"/>
              </a:rPr>
              <a:t>Kirjallinen valmistelu sekä mahdollinen prosessikuuleminen</a:t>
            </a:r>
          </a:p>
          <a:p>
            <a:pPr lvl="1"/>
            <a:r>
              <a:rPr lang="fi-FI" dirty="0">
                <a:latin typeface="Lora" pitchFamily="2" charset="0"/>
              </a:rPr>
              <a:t>Suullinen valmistelu</a:t>
            </a:r>
          </a:p>
          <a:p>
            <a:pPr lvl="1"/>
            <a:r>
              <a:rPr lang="fi-FI" dirty="0">
                <a:latin typeface="Lora" pitchFamily="2" charset="0"/>
              </a:rPr>
              <a:t>Mahdollinen lausunto PRH:lta sekä muut mahdolliset välitoimet (esimerkiksi katselmus tai asiantuntijalausunto)</a:t>
            </a:r>
          </a:p>
          <a:p>
            <a:pPr lvl="1"/>
            <a:r>
              <a:rPr lang="fi-FI" dirty="0">
                <a:latin typeface="Lora" pitchFamily="2" charset="0"/>
              </a:rPr>
              <a:t>Suullinen, keskitetty pääkäsittely</a:t>
            </a:r>
          </a:p>
          <a:p>
            <a:pPr lvl="1"/>
            <a:endParaRPr lang="fi-FI" dirty="0">
              <a:latin typeface="Lora" pitchFamily="2" charset="0"/>
            </a:endParaRPr>
          </a:p>
          <a:p>
            <a:pPr marL="457200" lvl="1" indent="0">
              <a:buNone/>
            </a:pPr>
            <a:endParaRPr lang="fi-FI" dirty="0">
              <a:latin typeface="Lora" pitchFamily="2" charset="0"/>
            </a:endParaRPr>
          </a:p>
        </p:txBody>
      </p:sp>
      <p:grpSp>
        <p:nvGrpSpPr>
          <p:cNvPr id="4" name="Group 4">
            <a:extLst>
              <a:ext uri="{FF2B5EF4-FFF2-40B4-BE49-F238E27FC236}">
                <a16:creationId xmlns:a16="http://schemas.microsoft.com/office/drawing/2014/main" id="{C0B0F516-7F4C-EAFE-FE3A-8D4BDCCD5306}"/>
              </a:ext>
            </a:extLst>
          </p:cNvPr>
          <p:cNvGrpSpPr/>
          <p:nvPr/>
        </p:nvGrpSpPr>
        <p:grpSpPr>
          <a:xfrm>
            <a:off x="2817417" y="3908332"/>
            <a:ext cx="5852130" cy="587185"/>
            <a:chOff x="0" y="7618"/>
            <a:chExt cx="7308093" cy="609602"/>
          </a:xfrm>
        </p:grpSpPr>
        <p:grpSp>
          <p:nvGrpSpPr>
            <p:cNvPr id="5" name="AutoShape 5">
              <a:extLst>
                <a:ext uri="{FF2B5EF4-FFF2-40B4-BE49-F238E27FC236}">
                  <a16:creationId xmlns:a16="http://schemas.microsoft.com/office/drawing/2014/main" id="{F4D74847-3723-03CA-750D-7B3232AACC38}"/>
                </a:ext>
              </a:extLst>
            </p:cNvPr>
            <p:cNvGrpSpPr/>
            <p:nvPr/>
          </p:nvGrpSpPr>
          <p:grpSpPr>
            <a:xfrm>
              <a:off x="0" y="7619"/>
              <a:ext cx="1609765" cy="609601"/>
              <a:chOff x="0" y="0"/>
              <a:chExt cx="1609764" cy="609600"/>
            </a:xfrm>
          </p:grpSpPr>
          <p:sp>
            <p:nvSpPr>
              <p:cNvPr id="18" name="Chevron">
                <a:extLst>
                  <a:ext uri="{FF2B5EF4-FFF2-40B4-BE49-F238E27FC236}">
                    <a16:creationId xmlns:a16="http://schemas.microsoft.com/office/drawing/2014/main" id="{E38081ED-2FC8-3DB3-CAC3-F739AD5560BA}"/>
                  </a:ext>
                </a:extLst>
              </p:cNvPr>
              <p:cNvSpPr/>
              <p:nvPr/>
            </p:nvSpPr>
            <p:spPr>
              <a:xfrm>
                <a:off x="0" y="0"/>
                <a:ext cx="1609764" cy="609600"/>
              </a:xfrm>
              <a:prstGeom prst="chevron">
                <a:avLst>
                  <a:gd name="adj" fmla="val 71875"/>
                </a:avLst>
              </a:prstGeom>
              <a:solidFill>
                <a:srgbClr val="F58025"/>
              </a:solidFill>
              <a:ln w="19050" cap="flat">
                <a:solidFill>
                  <a:srgbClr val="FFFFFF"/>
                </a:solidFill>
                <a:prstDash val="solid"/>
                <a:miter lim="800000"/>
              </a:ln>
              <a:effectLst/>
            </p:spPr>
            <p:txBody>
              <a:bodyPr wrap="square" lIns="25313" tIns="25313" rIns="25313" bIns="25313" numCol="1" anchor="ctr">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19" name="Kirjallinen…">
                <a:extLst>
                  <a:ext uri="{FF2B5EF4-FFF2-40B4-BE49-F238E27FC236}">
                    <a16:creationId xmlns:a16="http://schemas.microsoft.com/office/drawing/2014/main" id="{C88D3E58-EE7B-09FB-2230-7113E3F8D8AF}"/>
                  </a:ext>
                </a:extLst>
              </p:cNvPr>
              <p:cNvSpPr txBox="1"/>
              <p:nvPr/>
            </p:nvSpPr>
            <p:spPr>
              <a:xfrm>
                <a:off x="321826" y="125051"/>
                <a:ext cx="1037138" cy="35949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2146" tIns="32146" rIns="32146" bIns="32146" numCol="1" anchor="ctr">
                <a:spAutoFit/>
              </a:bodyPr>
              <a:lstStyle/>
              <a:p>
                <a:pPr indent="136169" defTabSz="642915">
                  <a:defRPr sz="1300" b="1">
                    <a:solidFill>
                      <a:srgbClr val="FFFFFF"/>
                    </a:solidFill>
                    <a:latin typeface="Calibri"/>
                    <a:ea typeface="Calibri"/>
                    <a:cs typeface="Calibri"/>
                    <a:sym typeface="Calibri"/>
                  </a:defRPr>
                </a:pPr>
                <a:r>
                  <a:rPr sz="914" dirty="0">
                    <a:latin typeface="Lora" pitchFamily="2" charset="0"/>
                  </a:rPr>
                  <a:t> </a:t>
                </a:r>
                <a:r>
                  <a:rPr sz="914" dirty="0" err="1">
                    <a:latin typeface="Lora" pitchFamily="2" charset="0"/>
                  </a:rPr>
                  <a:t>Kirjallinen</a:t>
                </a:r>
                <a:endParaRPr sz="914" dirty="0">
                  <a:latin typeface="Lora" pitchFamily="2" charset="0"/>
                </a:endParaRPr>
              </a:p>
              <a:p>
                <a:pPr indent="136169" defTabSz="642915">
                  <a:defRPr sz="1300" b="1">
                    <a:solidFill>
                      <a:srgbClr val="FFFFFF"/>
                    </a:solidFill>
                    <a:latin typeface="Calibri"/>
                    <a:ea typeface="Calibri"/>
                    <a:cs typeface="Calibri"/>
                    <a:sym typeface="Calibri"/>
                  </a:defRPr>
                </a:pPr>
                <a:r>
                  <a:rPr sz="914" dirty="0">
                    <a:latin typeface="Lora" pitchFamily="2" charset="0"/>
                  </a:rPr>
                  <a:t> </a:t>
                </a:r>
                <a:r>
                  <a:rPr sz="914" dirty="0" err="1">
                    <a:latin typeface="Lora" pitchFamily="2" charset="0"/>
                  </a:rPr>
                  <a:t>valmistelu</a:t>
                </a:r>
                <a:endParaRPr sz="914" dirty="0">
                  <a:latin typeface="Lora" pitchFamily="2" charset="0"/>
                </a:endParaRPr>
              </a:p>
            </p:txBody>
          </p:sp>
        </p:grpSp>
        <p:grpSp>
          <p:nvGrpSpPr>
            <p:cNvPr id="6" name="AutoShape 7">
              <a:extLst>
                <a:ext uri="{FF2B5EF4-FFF2-40B4-BE49-F238E27FC236}">
                  <a16:creationId xmlns:a16="http://schemas.microsoft.com/office/drawing/2014/main" id="{B40BB97E-B145-8F26-DC32-81706EAABDFC}"/>
                </a:ext>
              </a:extLst>
            </p:cNvPr>
            <p:cNvGrpSpPr/>
            <p:nvPr/>
          </p:nvGrpSpPr>
          <p:grpSpPr>
            <a:xfrm>
              <a:off x="1358966" y="7618"/>
              <a:ext cx="1679755" cy="609602"/>
              <a:chOff x="0" y="7619"/>
              <a:chExt cx="1679753" cy="609601"/>
            </a:xfrm>
          </p:grpSpPr>
          <p:sp>
            <p:nvSpPr>
              <p:cNvPr id="16" name="Chevron">
                <a:extLst>
                  <a:ext uri="{FF2B5EF4-FFF2-40B4-BE49-F238E27FC236}">
                    <a16:creationId xmlns:a16="http://schemas.microsoft.com/office/drawing/2014/main" id="{791C3A76-1D60-BCAD-C542-BC39AD22D97F}"/>
                  </a:ext>
                </a:extLst>
              </p:cNvPr>
              <p:cNvSpPr/>
              <p:nvPr/>
            </p:nvSpPr>
            <p:spPr>
              <a:xfrm>
                <a:off x="0" y="7619"/>
                <a:ext cx="1679753" cy="609601"/>
              </a:xfrm>
              <a:prstGeom prst="chevron">
                <a:avLst>
                  <a:gd name="adj" fmla="val 75000"/>
                </a:avLst>
              </a:prstGeom>
              <a:solidFill>
                <a:srgbClr val="F58025"/>
              </a:solidFill>
              <a:ln w="28575" cap="flat">
                <a:solidFill>
                  <a:srgbClr val="FFFFFF"/>
                </a:solidFill>
                <a:prstDash val="dash"/>
                <a:miter lim="800000"/>
              </a:ln>
              <a:effectLst/>
            </p:spPr>
            <p:txBody>
              <a:bodyPr wrap="square" lIns="25313" tIns="25313" rIns="25313" bIns="25313" numCol="1" anchor="ctr">
                <a:noAutofit/>
              </a:bodyPr>
              <a:lstStyle/>
              <a:p>
                <a:pPr marL="58040" indent="-58040" defTabSz="642915">
                  <a:defRPr sz="1800">
                    <a:solidFill>
                      <a:srgbClr val="51565B"/>
                    </a:solidFill>
                    <a:latin typeface="Calibri"/>
                    <a:ea typeface="Calibri"/>
                    <a:cs typeface="Calibri"/>
                    <a:sym typeface="Calibri"/>
                  </a:defRPr>
                </a:pPr>
                <a:endParaRPr sz="1266">
                  <a:latin typeface="Lora" pitchFamily="2" charset="0"/>
                </a:endParaRPr>
              </a:p>
            </p:txBody>
          </p:sp>
          <p:sp>
            <p:nvSpPr>
              <p:cNvPr id="17" name="PRH:n     lausunto tms.  välitoimi">
                <a:extLst>
                  <a:ext uri="{FF2B5EF4-FFF2-40B4-BE49-F238E27FC236}">
                    <a16:creationId xmlns:a16="http://schemas.microsoft.com/office/drawing/2014/main" id="{9791FA9E-4FB7-DC6A-D0EA-6486211478E3}"/>
                  </a:ext>
                </a:extLst>
              </p:cNvPr>
              <p:cNvSpPr txBox="1"/>
              <p:nvPr/>
            </p:nvSpPr>
            <p:spPr>
              <a:xfrm>
                <a:off x="408067" y="76410"/>
                <a:ext cx="1176865" cy="47199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2146" tIns="32146" rIns="32146" bIns="32146" numCol="1" anchor="ctr">
                <a:spAutoFit/>
              </a:bodyPr>
              <a:lstStyle/>
              <a:p>
                <a:pPr marL="58040" indent="8928" defTabSz="642915">
                  <a:defRPr sz="1200" b="1">
                    <a:solidFill>
                      <a:srgbClr val="FFFFFF"/>
                    </a:solidFill>
                    <a:latin typeface="Calibri"/>
                    <a:ea typeface="Calibri"/>
                    <a:cs typeface="Calibri"/>
                    <a:sym typeface="Calibri"/>
                  </a:defRPr>
                </a:pPr>
                <a:r>
                  <a:rPr sz="844" dirty="0" err="1">
                    <a:latin typeface="Lora" pitchFamily="2" charset="0"/>
                  </a:rPr>
                  <a:t>PRH:n</a:t>
                </a:r>
                <a:r>
                  <a:rPr sz="844" dirty="0">
                    <a:latin typeface="Lora" pitchFamily="2" charset="0"/>
                  </a:rPr>
                  <a:t> </a:t>
                </a:r>
                <a:br>
                  <a:rPr sz="844" dirty="0">
                    <a:latin typeface="Lora" pitchFamily="2" charset="0"/>
                  </a:rPr>
                </a:br>
                <a:r>
                  <a:rPr sz="844" dirty="0">
                    <a:latin typeface="Lora" pitchFamily="2" charset="0"/>
                  </a:rPr>
                  <a:t>   </a:t>
                </a:r>
                <a:r>
                  <a:rPr sz="844" dirty="0" err="1">
                    <a:latin typeface="Lora" pitchFamily="2" charset="0"/>
                  </a:rPr>
                  <a:t>lausunto</a:t>
                </a:r>
                <a:r>
                  <a:rPr sz="844" dirty="0">
                    <a:latin typeface="Lora" pitchFamily="2" charset="0"/>
                  </a:rPr>
                  <a:t> </a:t>
                </a:r>
                <a:r>
                  <a:rPr sz="844" dirty="0" err="1">
                    <a:latin typeface="Lora" pitchFamily="2" charset="0"/>
                  </a:rPr>
                  <a:t>tms</a:t>
                </a:r>
                <a:r>
                  <a:rPr sz="844" dirty="0">
                    <a:latin typeface="Lora" pitchFamily="2" charset="0"/>
                  </a:rPr>
                  <a:t>. </a:t>
                </a:r>
                <a:br>
                  <a:rPr sz="844" dirty="0">
                    <a:latin typeface="Lora" pitchFamily="2" charset="0"/>
                  </a:rPr>
                </a:br>
                <a:r>
                  <a:rPr sz="844" dirty="0" err="1">
                    <a:latin typeface="Lora" pitchFamily="2" charset="0"/>
                  </a:rPr>
                  <a:t>välitoimi</a:t>
                </a:r>
                <a:r>
                  <a:rPr sz="844" dirty="0">
                    <a:latin typeface="Lora" pitchFamily="2" charset="0"/>
                  </a:rPr>
                  <a:t> </a:t>
                </a:r>
              </a:p>
            </p:txBody>
          </p:sp>
        </p:grpSp>
        <p:grpSp>
          <p:nvGrpSpPr>
            <p:cNvPr id="7" name="AutoShape 8">
              <a:extLst>
                <a:ext uri="{FF2B5EF4-FFF2-40B4-BE49-F238E27FC236}">
                  <a16:creationId xmlns:a16="http://schemas.microsoft.com/office/drawing/2014/main" id="{555EE623-BEBE-DC11-ED8C-500872E3CD7E}"/>
                </a:ext>
              </a:extLst>
            </p:cNvPr>
            <p:cNvGrpSpPr/>
            <p:nvPr/>
          </p:nvGrpSpPr>
          <p:grpSpPr>
            <a:xfrm>
              <a:off x="2828750" y="7619"/>
              <a:ext cx="1679755" cy="609601"/>
              <a:chOff x="0" y="0"/>
              <a:chExt cx="1679753" cy="609600"/>
            </a:xfrm>
          </p:grpSpPr>
          <p:sp>
            <p:nvSpPr>
              <p:cNvPr id="14" name="Chevron">
                <a:extLst>
                  <a:ext uri="{FF2B5EF4-FFF2-40B4-BE49-F238E27FC236}">
                    <a16:creationId xmlns:a16="http://schemas.microsoft.com/office/drawing/2014/main" id="{4D4D0AB2-5A92-ED4C-9997-041D35826D26}"/>
                  </a:ext>
                </a:extLst>
              </p:cNvPr>
              <p:cNvSpPr/>
              <p:nvPr/>
            </p:nvSpPr>
            <p:spPr>
              <a:xfrm>
                <a:off x="0" y="0"/>
                <a:ext cx="1679753" cy="609600"/>
              </a:xfrm>
              <a:prstGeom prst="chevron">
                <a:avLst>
                  <a:gd name="adj" fmla="val 75000"/>
                </a:avLst>
              </a:prstGeom>
              <a:solidFill>
                <a:srgbClr val="F58025"/>
              </a:solidFill>
              <a:ln w="28575" cap="flat">
                <a:solidFill>
                  <a:srgbClr val="FFFFFF"/>
                </a:solidFill>
                <a:prstDash val="dash"/>
                <a:miter lim="800000"/>
              </a:ln>
              <a:effectLst/>
            </p:spPr>
            <p:txBody>
              <a:bodyPr wrap="square" lIns="25313" tIns="25313" rIns="25313" bIns="25313" numCol="1" anchor="ctr">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15" name="Kirjallinen…">
                <a:extLst>
                  <a:ext uri="{FF2B5EF4-FFF2-40B4-BE49-F238E27FC236}">
                    <a16:creationId xmlns:a16="http://schemas.microsoft.com/office/drawing/2014/main" id="{F8C8BAAA-C8A5-FDE8-172C-4F5EA15C84FC}"/>
                  </a:ext>
                </a:extLst>
              </p:cNvPr>
              <p:cNvSpPr txBox="1"/>
              <p:nvPr/>
            </p:nvSpPr>
            <p:spPr>
              <a:xfrm>
                <a:off x="292133" y="125051"/>
                <a:ext cx="1131224" cy="35949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2146" tIns="32146" rIns="32146" bIns="32146" numCol="1" anchor="ctr">
                <a:spAutoFit/>
              </a:bodyPr>
              <a:lstStyle/>
              <a:p>
                <a:pPr indent="136169" defTabSz="642915">
                  <a:defRPr sz="1300" b="1">
                    <a:solidFill>
                      <a:srgbClr val="FFFFFF"/>
                    </a:solidFill>
                    <a:latin typeface="Calibri"/>
                    <a:ea typeface="Calibri"/>
                    <a:cs typeface="Calibri"/>
                    <a:sym typeface="Calibri"/>
                  </a:defRPr>
                </a:pPr>
                <a:r>
                  <a:rPr sz="914" dirty="0">
                    <a:latin typeface="Lora" pitchFamily="2" charset="0"/>
                  </a:rPr>
                  <a:t> </a:t>
                </a:r>
                <a:r>
                  <a:rPr sz="914" dirty="0" err="1">
                    <a:latin typeface="Lora" pitchFamily="2" charset="0"/>
                  </a:rPr>
                  <a:t>Kirjallinen</a:t>
                </a:r>
                <a:endParaRPr sz="914" dirty="0">
                  <a:latin typeface="Lora" pitchFamily="2" charset="0"/>
                </a:endParaRPr>
              </a:p>
              <a:p>
                <a:pPr indent="136169" defTabSz="642915">
                  <a:defRPr sz="1300" b="1">
                    <a:solidFill>
                      <a:srgbClr val="FFFFFF"/>
                    </a:solidFill>
                    <a:latin typeface="Calibri"/>
                    <a:ea typeface="Calibri"/>
                    <a:cs typeface="Calibri"/>
                    <a:sym typeface="Calibri"/>
                  </a:defRPr>
                </a:pPr>
                <a:r>
                  <a:rPr sz="914" dirty="0">
                    <a:latin typeface="Lora" pitchFamily="2" charset="0"/>
                  </a:rPr>
                  <a:t>   </a:t>
                </a:r>
                <a:r>
                  <a:rPr sz="914" dirty="0" err="1">
                    <a:latin typeface="Lora" pitchFamily="2" charset="0"/>
                  </a:rPr>
                  <a:t>valmistelu</a:t>
                </a:r>
                <a:r>
                  <a:rPr sz="914" dirty="0">
                    <a:latin typeface="Lora" pitchFamily="2" charset="0"/>
                  </a:rPr>
                  <a:t> </a:t>
                </a:r>
              </a:p>
            </p:txBody>
          </p:sp>
        </p:grpSp>
        <p:grpSp>
          <p:nvGrpSpPr>
            <p:cNvPr id="8" name="AutoShape 9">
              <a:extLst>
                <a:ext uri="{FF2B5EF4-FFF2-40B4-BE49-F238E27FC236}">
                  <a16:creationId xmlns:a16="http://schemas.microsoft.com/office/drawing/2014/main" id="{18C73985-C11D-98F3-F9A6-16F52A81FA29}"/>
                </a:ext>
              </a:extLst>
            </p:cNvPr>
            <p:cNvGrpSpPr/>
            <p:nvPr/>
          </p:nvGrpSpPr>
          <p:grpSpPr>
            <a:xfrm>
              <a:off x="4298534" y="7619"/>
              <a:ext cx="1609765" cy="609601"/>
              <a:chOff x="0" y="0"/>
              <a:chExt cx="1609764" cy="609600"/>
            </a:xfrm>
          </p:grpSpPr>
          <p:sp>
            <p:nvSpPr>
              <p:cNvPr id="12" name="Chevron">
                <a:extLst>
                  <a:ext uri="{FF2B5EF4-FFF2-40B4-BE49-F238E27FC236}">
                    <a16:creationId xmlns:a16="http://schemas.microsoft.com/office/drawing/2014/main" id="{EF9F44BC-E9EF-FFB3-A8FB-1C43144CECE5}"/>
                  </a:ext>
                </a:extLst>
              </p:cNvPr>
              <p:cNvSpPr/>
              <p:nvPr/>
            </p:nvSpPr>
            <p:spPr>
              <a:xfrm>
                <a:off x="0" y="0"/>
                <a:ext cx="1609764" cy="609600"/>
              </a:xfrm>
              <a:prstGeom prst="chevron">
                <a:avLst>
                  <a:gd name="adj" fmla="val 71875"/>
                </a:avLst>
              </a:prstGeom>
              <a:solidFill>
                <a:srgbClr val="F58025"/>
              </a:solidFill>
              <a:ln w="12700" cap="flat">
                <a:noFill/>
                <a:miter lim="400000"/>
              </a:ln>
              <a:effectLst/>
            </p:spPr>
            <p:txBody>
              <a:bodyPr wrap="square" lIns="25313" tIns="25313" rIns="25313" bIns="25313" numCol="1" anchor="ctr">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13" name="Suullinen…">
                <a:extLst>
                  <a:ext uri="{FF2B5EF4-FFF2-40B4-BE49-F238E27FC236}">
                    <a16:creationId xmlns:a16="http://schemas.microsoft.com/office/drawing/2014/main" id="{54D1D08C-8339-27D8-5F50-ACAF2AF18A8D}"/>
                  </a:ext>
                </a:extLst>
              </p:cNvPr>
              <p:cNvSpPr txBox="1"/>
              <p:nvPr/>
            </p:nvSpPr>
            <p:spPr>
              <a:xfrm>
                <a:off x="316575" y="125051"/>
                <a:ext cx="1017120" cy="35949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2146" tIns="32146" rIns="32146" bIns="32146" numCol="1" anchor="ctr">
                <a:spAutoFit/>
              </a:bodyPr>
              <a:lstStyle/>
              <a:p>
                <a:pPr indent="136169" defTabSz="642915">
                  <a:defRPr sz="1300" b="1">
                    <a:solidFill>
                      <a:srgbClr val="FFFFFF"/>
                    </a:solidFill>
                    <a:latin typeface="Calibri"/>
                    <a:ea typeface="Calibri"/>
                    <a:cs typeface="Calibri"/>
                    <a:sym typeface="Calibri"/>
                  </a:defRPr>
                </a:pPr>
                <a:r>
                  <a:rPr sz="914" dirty="0">
                    <a:latin typeface="Lora" pitchFamily="2" charset="0"/>
                  </a:rPr>
                  <a:t> </a:t>
                </a:r>
                <a:r>
                  <a:rPr sz="914" dirty="0" err="1">
                    <a:latin typeface="Lora" pitchFamily="2" charset="0"/>
                  </a:rPr>
                  <a:t>Suullinen</a:t>
                </a:r>
                <a:endParaRPr sz="914" dirty="0">
                  <a:latin typeface="Lora" pitchFamily="2" charset="0"/>
                </a:endParaRPr>
              </a:p>
              <a:p>
                <a:pPr indent="136169" defTabSz="642915">
                  <a:defRPr sz="1300" b="1">
                    <a:solidFill>
                      <a:srgbClr val="FFFFFF"/>
                    </a:solidFill>
                    <a:latin typeface="Calibri"/>
                    <a:ea typeface="Calibri"/>
                    <a:cs typeface="Calibri"/>
                    <a:sym typeface="Calibri"/>
                  </a:defRPr>
                </a:pPr>
                <a:r>
                  <a:rPr sz="914" dirty="0">
                    <a:latin typeface="Lora" pitchFamily="2" charset="0"/>
                  </a:rPr>
                  <a:t> </a:t>
                </a:r>
                <a:r>
                  <a:rPr sz="914" dirty="0" err="1">
                    <a:latin typeface="Lora" pitchFamily="2" charset="0"/>
                  </a:rPr>
                  <a:t>valmistelu</a:t>
                </a:r>
                <a:endParaRPr sz="914" dirty="0">
                  <a:latin typeface="Lora" pitchFamily="2" charset="0"/>
                </a:endParaRPr>
              </a:p>
            </p:txBody>
          </p:sp>
        </p:grpSp>
        <p:grpSp>
          <p:nvGrpSpPr>
            <p:cNvPr id="9" name="AutoShape 10">
              <a:extLst>
                <a:ext uri="{FF2B5EF4-FFF2-40B4-BE49-F238E27FC236}">
                  <a16:creationId xmlns:a16="http://schemas.microsoft.com/office/drawing/2014/main" id="{C785A2ED-E5D8-B824-EBEF-1E26268DD361}"/>
                </a:ext>
              </a:extLst>
            </p:cNvPr>
            <p:cNvGrpSpPr/>
            <p:nvPr/>
          </p:nvGrpSpPr>
          <p:grpSpPr>
            <a:xfrm>
              <a:off x="5698328" y="7619"/>
              <a:ext cx="1609765" cy="609601"/>
              <a:chOff x="0" y="0"/>
              <a:chExt cx="1609764" cy="609600"/>
            </a:xfrm>
          </p:grpSpPr>
          <p:sp>
            <p:nvSpPr>
              <p:cNvPr id="10" name="Chevron">
                <a:extLst>
                  <a:ext uri="{FF2B5EF4-FFF2-40B4-BE49-F238E27FC236}">
                    <a16:creationId xmlns:a16="http://schemas.microsoft.com/office/drawing/2014/main" id="{95BE8759-B08D-C1EB-3952-BAC75AE5260B}"/>
                  </a:ext>
                </a:extLst>
              </p:cNvPr>
              <p:cNvSpPr/>
              <p:nvPr/>
            </p:nvSpPr>
            <p:spPr>
              <a:xfrm>
                <a:off x="0" y="0"/>
                <a:ext cx="1609764" cy="609600"/>
              </a:xfrm>
              <a:prstGeom prst="chevron">
                <a:avLst>
                  <a:gd name="adj" fmla="val 71875"/>
                </a:avLst>
              </a:prstGeom>
              <a:solidFill>
                <a:srgbClr val="F58025"/>
              </a:solidFill>
              <a:ln w="19050" cap="flat">
                <a:solidFill>
                  <a:srgbClr val="FFFFFF"/>
                </a:solidFill>
                <a:prstDash val="solid"/>
                <a:miter lim="800000"/>
              </a:ln>
              <a:effectLst/>
            </p:spPr>
            <p:txBody>
              <a:bodyPr wrap="square" lIns="25313" tIns="25313" rIns="25313" bIns="25313" numCol="1" anchor="ctr">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11" name="Pääkäsittely">
                <a:extLst>
                  <a:ext uri="{FF2B5EF4-FFF2-40B4-BE49-F238E27FC236}">
                    <a16:creationId xmlns:a16="http://schemas.microsoft.com/office/drawing/2014/main" id="{3B4733B7-B7CB-4906-7977-E65DBA426C95}"/>
                  </a:ext>
                </a:extLst>
              </p:cNvPr>
              <p:cNvSpPr txBox="1"/>
              <p:nvPr/>
            </p:nvSpPr>
            <p:spPr>
              <a:xfrm>
                <a:off x="66881" y="198065"/>
                <a:ext cx="1417885" cy="2134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2146" tIns="32146" rIns="32146" bIns="32146" numCol="1" anchor="ctr">
                <a:spAutoFit/>
              </a:bodyPr>
              <a:lstStyle>
                <a:lvl1pPr indent="385753" defTabSz="914400">
                  <a:defRPr sz="1300" b="1">
                    <a:solidFill>
                      <a:srgbClr val="FFFFFF"/>
                    </a:solidFill>
                    <a:latin typeface="Calibri"/>
                    <a:ea typeface="Calibri"/>
                    <a:cs typeface="Calibri"/>
                    <a:sym typeface="Calibri"/>
                  </a:defRPr>
                </a:lvl1pPr>
              </a:lstStyle>
              <a:p>
                <a:r>
                  <a:rPr sz="914" dirty="0" err="1">
                    <a:latin typeface="Lora" pitchFamily="2" charset="0"/>
                  </a:rPr>
                  <a:t>Pääkäsittely</a:t>
                </a:r>
                <a:endParaRPr sz="914" dirty="0">
                  <a:latin typeface="Lora" pitchFamily="2" charset="0"/>
                </a:endParaRPr>
              </a:p>
            </p:txBody>
          </p:sp>
        </p:grpSp>
      </p:grpSp>
    </p:spTree>
    <p:extLst>
      <p:ext uri="{BB962C8B-B14F-4D97-AF65-F5344CB8AC3E}">
        <p14:creationId xmlns:p14="http://schemas.microsoft.com/office/powerpoint/2010/main" val="144152111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Kannetyypit</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lstStyle/>
          <a:p>
            <a:r>
              <a:rPr lang="fi-FI" dirty="0">
                <a:latin typeface="Lora" pitchFamily="2" charset="0"/>
              </a:rPr>
              <a:t>Kannetyypit</a:t>
            </a:r>
          </a:p>
          <a:p>
            <a:pPr lvl="1"/>
            <a:r>
              <a:rPr lang="fi-FI" dirty="0">
                <a:latin typeface="Lora" pitchFamily="2" charset="0"/>
              </a:rPr>
              <a:t>Kieltokanne</a:t>
            </a:r>
          </a:p>
          <a:p>
            <a:pPr lvl="1"/>
            <a:r>
              <a:rPr lang="fi-FI" dirty="0">
                <a:latin typeface="Lora" pitchFamily="2" charset="0"/>
              </a:rPr>
              <a:t>Turvaamistoimet</a:t>
            </a:r>
          </a:p>
          <a:p>
            <a:pPr lvl="1"/>
            <a:r>
              <a:rPr lang="fi-FI" dirty="0">
                <a:latin typeface="Lora" pitchFamily="2" charset="0"/>
              </a:rPr>
              <a:t>Vahvistuskanteet</a:t>
            </a:r>
          </a:p>
          <a:p>
            <a:pPr lvl="2"/>
            <a:r>
              <a:rPr lang="fi-FI" dirty="0">
                <a:latin typeface="Lora" pitchFamily="2" charset="0"/>
              </a:rPr>
              <a:t>Positiivinen vahvistuskanne</a:t>
            </a:r>
          </a:p>
          <a:p>
            <a:pPr lvl="2"/>
            <a:r>
              <a:rPr lang="fi-FI" dirty="0">
                <a:latin typeface="Lora" pitchFamily="2" charset="0"/>
              </a:rPr>
              <a:t>Negatiivinen vahvistuskanne</a:t>
            </a:r>
          </a:p>
          <a:p>
            <a:pPr lvl="1"/>
            <a:r>
              <a:rPr lang="fi-FI" dirty="0">
                <a:latin typeface="Lora" pitchFamily="2" charset="0"/>
              </a:rPr>
              <a:t>Korvauskanne</a:t>
            </a:r>
          </a:p>
          <a:p>
            <a:pPr lvl="1"/>
            <a:r>
              <a:rPr lang="fi-FI" dirty="0">
                <a:latin typeface="Lora" pitchFamily="2" charset="0"/>
              </a:rPr>
              <a:t>Mitättömyyskanne</a:t>
            </a:r>
          </a:p>
          <a:p>
            <a:pPr lvl="1"/>
            <a:r>
              <a:rPr lang="fi-FI" dirty="0">
                <a:latin typeface="Lora" pitchFamily="2" charset="0"/>
              </a:rPr>
              <a:t>(”Loukkauskanne” = kielto-/vahvistuskanne)</a:t>
            </a:r>
          </a:p>
          <a:p>
            <a:endParaRPr lang="fi-FI" dirty="0">
              <a:latin typeface="Lora" pitchFamily="2" charset="0"/>
            </a:endParaRPr>
          </a:p>
          <a:p>
            <a:r>
              <a:rPr lang="fi-FI" dirty="0">
                <a:latin typeface="Lora" pitchFamily="2" charset="0"/>
              </a:rPr>
              <a:t>Kannetyypin valinta riippuu muun muassa kantajan asemasta (patentinhaltija vai ei) ja tavoitteista</a:t>
            </a: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14</a:t>
            </a:fld>
            <a:endParaRPr lang="fi-FI"/>
          </a:p>
        </p:txBody>
      </p:sp>
    </p:spTree>
    <p:extLst>
      <p:ext uri="{BB962C8B-B14F-4D97-AF65-F5344CB8AC3E}">
        <p14:creationId xmlns:p14="http://schemas.microsoft.com/office/powerpoint/2010/main" val="192252283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Kieltokanne</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lstStyle/>
          <a:p>
            <a:r>
              <a:rPr lang="fi-FI" dirty="0">
                <a:latin typeface="Lora" pitchFamily="2" charset="0"/>
              </a:rPr>
              <a:t>Kieltokanteella pyydetään tuomioistuinta kieltämään patentin suojapiiriin kuuluvien tekojen jatkaminen tai toistaminen</a:t>
            </a:r>
          </a:p>
          <a:p>
            <a:pPr lvl="1"/>
            <a:r>
              <a:rPr lang="fi-FI" dirty="0">
                <a:latin typeface="Lora" pitchFamily="2" charset="0"/>
              </a:rPr>
              <a:t>Lopullinen kielto vs. väliaikainen kielto</a:t>
            </a:r>
          </a:p>
          <a:p>
            <a:endParaRPr lang="fi-FI" dirty="0">
              <a:latin typeface="Lora" pitchFamily="2" charset="0"/>
            </a:endParaRPr>
          </a:p>
          <a:p>
            <a:r>
              <a:rPr lang="fi-FI" dirty="0">
                <a:latin typeface="Lora" pitchFamily="2" charset="0"/>
              </a:rPr>
              <a:t>Patenttilain 57 § 1 momentti:</a:t>
            </a:r>
          </a:p>
          <a:p>
            <a:pPr lvl="1"/>
            <a:r>
              <a:rPr lang="fi-FI" i="1" dirty="0">
                <a:latin typeface="Lora" pitchFamily="2" charset="0"/>
              </a:rPr>
              <a:t>”Jos joku loukkaa patentin tuottamaa yksinoikeutta (patentinloukkaus), tuomioistuin voi kieltää häntä jatkamasta tai toistamasta tekoa.”</a:t>
            </a:r>
          </a:p>
          <a:p>
            <a:pPr lvl="1"/>
            <a:endParaRPr lang="fi-FI" i="1" dirty="0">
              <a:latin typeface="Lora" pitchFamily="2" charset="0"/>
            </a:endParaRP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15</a:t>
            </a:fld>
            <a:endParaRPr lang="fi-FI"/>
          </a:p>
        </p:txBody>
      </p:sp>
    </p:spTree>
    <p:extLst>
      <p:ext uri="{BB962C8B-B14F-4D97-AF65-F5344CB8AC3E}">
        <p14:creationId xmlns:p14="http://schemas.microsoft.com/office/powerpoint/2010/main" val="399033754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Turvaamistoimi</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fontScale="92500" lnSpcReduction="10000"/>
          </a:bodyPr>
          <a:lstStyle/>
          <a:p>
            <a:r>
              <a:rPr lang="fi-FI" dirty="0">
                <a:latin typeface="Lora" pitchFamily="2" charset="0"/>
              </a:rPr>
              <a:t>Yleinen turvaamistoimi (oikeudenkäymiskaaren 7 luku 3 §)</a:t>
            </a:r>
          </a:p>
          <a:p>
            <a:r>
              <a:rPr lang="fi-FI" dirty="0">
                <a:latin typeface="Lora" pitchFamily="2" charset="0"/>
              </a:rPr>
              <a:t>Tavoitteena turvata väliaikaisesti, ennen lopullisen tuomion antamista, turvaamistoimen hakijan väittämää oikeutta</a:t>
            </a:r>
          </a:p>
          <a:p>
            <a:r>
              <a:rPr lang="fi-FI" dirty="0">
                <a:latin typeface="Lora" pitchFamily="2" charset="0"/>
              </a:rPr>
              <a:t>Tuomioistuin voi sakon uhalla esimerkiksi kieltää tekemästä, määrätä tekemään tai oikeuttaa tekemään jotain (esim. kieltää valmistus, markkinointi, myynti, maahantuonti, käyttö)</a:t>
            </a:r>
          </a:p>
          <a:p>
            <a:r>
              <a:rPr lang="fi-FI" dirty="0">
                <a:latin typeface="Lora" pitchFamily="2" charset="0"/>
              </a:rPr>
              <a:t>Ennen pääasiakannetta tai oikeudenkäynnin kuluessa</a:t>
            </a:r>
          </a:p>
          <a:p>
            <a:r>
              <a:rPr lang="fi-FI" dirty="0">
                <a:latin typeface="Lora" pitchFamily="2" charset="0"/>
              </a:rPr>
              <a:t>Edellytykset (summaarinen arviointi): </a:t>
            </a:r>
          </a:p>
          <a:p>
            <a:pPr marL="914400" lvl="1" indent="-457200">
              <a:buFont typeface="+mj-lt"/>
              <a:buAutoNum type="arabicParenR"/>
            </a:pPr>
            <a:r>
              <a:rPr lang="fi-FI" dirty="0">
                <a:latin typeface="Lora" pitchFamily="2" charset="0"/>
              </a:rPr>
              <a:t>Vaade-edellytys </a:t>
            </a:r>
          </a:p>
          <a:p>
            <a:pPr marL="914400" lvl="1" indent="-457200">
              <a:buFont typeface="+mj-lt"/>
              <a:buAutoNum type="arabicParenR"/>
            </a:pPr>
            <a:r>
              <a:rPr lang="fi-FI" dirty="0">
                <a:latin typeface="Lora" pitchFamily="2" charset="0"/>
              </a:rPr>
              <a:t>Vaaraedellytys </a:t>
            </a:r>
          </a:p>
          <a:p>
            <a:pPr marL="914400" lvl="1" indent="-457200">
              <a:buFont typeface="+mj-lt"/>
              <a:buAutoNum type="arabicParenR"/>
            </a:pPr>
            <a:r>
              <a:rPr lang="fi-FI" dirty="0">
                <a:latin typeface="Lora" pitchFamily="2" charset="0"/>
              </a:rPr>
              <a:t>Intressipunninta</a:t>
            </a:r>
          </a:p>
          <a:p>
            <a:r>
              <a:rPr lang="fi-FI" dirty="0">
                <a:latin typeface="Lora" pitchFamily="2" charset="0"/>
              </a:rPr>
              <a:t>Jos turvaamistoimi myönnetään, pääasiakanne laitettava vireille kuukauden kuluessa</a:t>
            </a:r>
          </a:p>
          <a:p>
            <a:r>
              <a:rPr lang="fi-FI" dirty="0">
                <a:latin typeface="Lora" pitchFamily="2" charset="0"/>
              </a:rPr>
              <a:t>Hakijavakuus</a:t>
            </a:r>
          </a:p>
          <a:p>
            <a:r>
              <a:rPr lang="fi-FI" dirty="0">
                <a:latin typeface="Lora" pitchFamily="2" charset="0"/>
              </a:rPr>
              <a:t>Korvausvastuu</a:t>
            </a:r>
          </a:p>
          <a:p>
            <a:pPr marL="0" indent="0">
              <a:buNone/>
            </a:pPr>
            <a:endParaRPr lang="fi-FI" dirty="0">
              <a:latin typeface="Lora" pitchFamily="2" charset="0"/>
            </a:endParaRPr>
          </a:p>
          <a:p>
            <a:pPr marL="0" indent="0">
              <a:buNone/>
            </a:pPr>
            <a:r>
              <a:rPr lang="fi-FI" dirty="0">
                <a:latin typeface="Lora" pitchFamily="2" charset="0"/>
              </a:rPr>
              <a:t>HUOM. Myös laki todistelun turvaamisesta teollis- ja tekijänoikeuksia koskevissa riita-asioissa. </a:t>
            </a:r>
          </a:p>
          <a:p>
            <a:pPr lvl="1"/>
            <a:endParaRPr lang="fi-FI" i="1" dirty="0">
              <a:latin typeface="Lora" pitchFamily="2" charset="0"/>
            </a:endParaRP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16</a:t>
            </a:fld>
            <a:endParaRPr lang="fi-FI"/>
          </a:p>
        </p:txBody>
      </p:sp>
    </p:spTree>
    <p:extLst>
      <p:ext uri="{BB962C8B-B14F-4D97-AF65-F5344CB8AC3E}">
        <p14:creationId xmlns:p14="http://schemas.microsoft.com/office/powerpoint/2010/main" val="28573285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Vahvistuskanteet</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fontScale="92500" lnSpcReduction="20000"/>
          </a:bodyPr>
          <a:lstStyle/>
          <a:p>
            <a:r>
              <a:rPr lang="fi-FI" dirty="0">
                <a:latin typeface="Lora" pitchFamily="2" charset="0"/>
              </a:rPr>
              <a:t>Vahvistuskanteella selvitetään, nauttiiko patentinhaltija patentin perusteella suojaa vastapuolta vastaan.</a:t>
            </a:r>
          </a:p>
          <a:p>
            <a:endParaRPr lang="fi-FI" dirty="0">
              <a:latin typeface="Lora" pitchFamily="2" charset="0"/>
            </a:endParaRPr>
          </a:p>
          <a:p>
            <a:r>
              <a:rPr lang="fi-FI" dirty="0">
                <a:latin typeface="Lora" pitchFamily="2" charset="0"/>
              </a:rPr>
              <a:t>Patenttilain 63 §:</a:t>
            </a:r>
          </a:p>
          <a:p>
            <a:pPr lvl="2"/>
            <a:endParaRPr lang="fi-FI" sz="1500" i="1" dirty="0">
              <a:latin typeface="Lora" pitchFamily="2" charset="0"/>
            </a:endParaRPr>
          </a:p>
          <a:p>
            <a:pPr marL="914400" lvl="2" indent="0">
              <a:buNone/>
            </a:pPr>
            <a:r>
              <a:rPr lang="fi-FI" sz="1500" i="1" dirty="0">
                <a:latin typeface="Lora" pitchFamily="2" charset="0"/>
              </a:rPr>
              <a:t>”Patentinhaltija tai se, jolla käyttö- tai pakkoluvan perusteella on oikeus käyttää hyväksi keksintöä, voi ajaa vahvistuskannetta siitä, nauttiiko hän patentin perusteella suojaa toista vastaan, jos asiassa ilmenee epäselvyyttä ja siitä aiheutuu hänelle haittaa.</a:t>
            </a:r>
          </a:p>
          <a:p>
            <a:pPr marL="914400" lvl="2" indent="0">
              <a:buNone/>
            </a:pPr>
            <a:r>
              <a:rPr lang="fi-FI" sz="1500" i="1" dirty="0">
                <a:latin typeface="Lora" pitchFamily="2" charset="0"/>
              </a:rPr>
              <a:t>Joka harjoittaa tai aikoo harjoittaa teollista toimintaa, voi samoilla ehdoilla ajaa patentinhaltijaa vastaan vahvistuskannetta siitä, onko patentin johdosta este olemassa sanotulle toiminnalle.”</a:t>
            </a:r>
          </a:p>
          <a:p>
            <a:endParaRPr lang="fi-FI" dirty="0">
              <a:latin typeface="Lora" pitchFamily="2" charset="0"/>
            </a:endParaRPr>
          </a:p>
          <a:p>
            <a:r>
              <a:rPr lang="fi-FI" dirty="0">
                <a:latin typeface="Lora" pitchFamily="2" charset="0"/>
              </a:rPr>
              <a:t>Positiivinen vahvistuskanne =  toiminta kuuluu patentin suojapiiriin </a:t>
            </a:r>
          </a:p>
          <a:p>
            <a:pPr marL="0" indent="0">
              <a:buNone/>
            </a:pPr>
            <a:r>
              <a:rPr lang="fi-FI" dirty="0">
                <a:latin typeface="Lora" pitchFamily="2" charset="0"/>
              </a:rPr>
              <a:t>	= ”patentinhaltijan vahvistuskanne”</a:t>
            </a:r>
          </a:p>
          <a:p>
            <a:endParaRPr lang="fi-FI" dirty="0">
              <a:latin typeface="Lora" pitchFamily="2" charset="0"/>
            </a:endParaRPr>
          </a:p>
          <a:p>
            <a:r>
              <a:rPr lang="fi-FI" dirty="0">
                <a:latin typeface="Lora" pitchFamily="2" charset="0"/>
              </a:rPr>
              <a:t>Negatiivinen vahvistuskanne = toiminta ei kuulu patentin suojapiiriin </a:t>
            </a:r>
          </a:p>
          <a:p>
            <a:pPr marL="0" indent="0">
              <a:buNone/>
            </a:pPr>
            <a:r>
              <a:rPr lang="fi-FI" dirty="0">
                <a:latin typeface="Lora" pitchFamily="2" charset="0"/>
              </a:rPr>
              <a:t>	= ”patentinhaltijan vastapuolen vahvistuskanne”</a:t>
            </a:r>
          </a:p>
          <a:p>
            <a:pPr marL="0" indent="0">
              <a:buNone/>
            </a:pPr>
            <a:r>
              <a:rPr lang="fi-FI" dirty="0">
                <a:latin typeface="Lora" pitchFamily="2" charset="0"/>
              </a:rPr>
              <a:t>. </a:t>
            </a:r>
          </a:p>
          <a:p>
            <a:pPr lvl="1"/>
            <a:endParaRPr lang="fi-FI" i="1" dirty="0">
              <a:latin typeface="Lora" pitchFamily="2" charset="0"/>
            </a:endParaRP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17</a:t>
            </a:fld>
            <a:endParaRPr lang="fi-FI" dirty="0"/>
          </a:p>
        </p:txBody>
      </p:sp>
    </p:spTree>
    <p:extLst>
      <p:ext uri="{BB962C8B-B14F-4D97-AF65-F5344CB8AC3E}">
        <p14:creationId xmlns:p14="http://schemas.microsoft.com/office/powerpoint/2010/main" val="361646454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Korvauskanne</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Korvauksen lähtökohta tuottamuksellisessa tai tahallisessa loukkauksessa (PatL 58 §): </a:t>
            </a:r>
          </a:p>
          <a:p>
            <a:pPr marL="914400" lvl="1" indent="-457200">
              <a:buFont typeface="+mj-lt"/>
              <a:buAutoNum type="arabicParenR"/>
            </a:pPr>
            <a:r>
              <a:rPr lang="fi-FI" dirty="0">
                <a:latin typeface="Lora" pitchFamily="2" charset="0"/>
              </a:rPr>
              <a:t>Kohtuullinen korvaus keksinnön hyväksikäyttämisestä; sekä</a:t>
            </a:r>
          </a:p>
          <a:p>
            <a:pPr marL="914400" lvl="1" indent="-457200">
              <a:buFont typeface="+mj-lt"/>
              <a:buAutoNum type="arabicParenR"/>
            </a:pPr>
            <a:r>
              <a:rPr lang="fi-FI" dirty="0">
                <a:latin typeface="Lora" pitchFamily="2" charset="0"/>
              </a:rPr>
              <a:t>Korvaus muusta vahingosta</a:t>
            </a:r>
          </a:p>
          <a:p>
            <a:endParaRPr lang="fi-FI" dirty="0">
              <a:latin typeface="Lora" pitchFamily="2" charset="0"/>
            </a:endParaRPr>
          </a:p>
          <a:p>
            <a:r>
              <a:rPr lang="fi-FI" dirty="0">
                <a:latin typeface="Lora" pitchFamily="2" charset="0"/>
              </a:rPr>
              <a:t>Jos tuottamus on vain lievää, voidaan korvausta sovitella.</a:t>
            </a:r>
          </a:p>
          <a:p>
            <a:r>
              <a:rPr lang="fi-FI" dirty="0">
                <a:latin typeface="Lora" pitchFamily="2" charset="0"/>
              </a:rPr>
              <a:t>Jos ei tahallista tai tuottamuksellista, loukkaaja on velvollinen suorittamaan korvausta keksinnön hyväksikäyttämisestä vain siinä määrin kuin se katsotaan kohtuulliseksi.</a:t>
            </a:r>
          </a:p>
          <a:p>
            <a:r>
              <a:rPr lang="fi-FI" dirty="0">
                <a:latin typeface="Lora" pitchFamily="2" charset="0"/>
              </a:rPr>
              <a:t>Korvausta vahingosta voidaan vaatia ainoastaan viiden viimeisen vuoden ajalta ennen kanteen vireille panoa. </a:t>
            </a:r>
          </a:p>
          <a:p>
            <a:pPr marL="0" indent="0">
              <a:buNone/>
            </a:pPr>
            <a:endParaRPr lang="fi-FI" dirty="0">
              <a:latin typeface="Lora" pitchFamily="2" charset="0"/>
            </a:endParaRPr>
          </a:p>
          <a:p>
            <a:pPr lvl="1"/>
            <a:endParaRPr lang="fi-FI" i="1" dirty="0">
              <a:latin typeface="Lora" pitchFamily="2" charset="0"/>
            </a:endParaRP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18</a:t>
            </a:fld>
            <a:endParaRPr lang="fi-FI" dirty="0"/>
          </a:p>
        </p:txBody>
      </p:sp>
    </p:spTree>
    <p:extLst>
      <p:ext uri="{BB962C8B-B14F-4D97-AF65-F5344CB8AC3E}">
        <p14:creationId xmlns:p14="http://schemas.microsoft.com/office/powerpoint/2010/main" val="257723855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Mitättömyyskanne</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Patentinhaltijan vastapuolen keskeinen puolustuskeino</a:t>
            </a:r>
          </a:p>
          <a:p>
            <a:r>
              <a:rPr lang="fi-FI" dirty="0">
                <a:latin typeface="Lora" pitchFamily="2" charset="0"/>
              </a:rPr>
              <a:t>Patenttilain 52 §:n mukaiset mitätöintiperusteet</a:t>
            </a:r>
          </a:p>
          <a:p>
            <a:pPr lvl="1"/>
            <a:r>
              <a:rPr lang="fi-FI" dirty="0">
                <a:latin typeface="Lora" pitchFamily="2" charset="0"/>
              </a:rPr>
              <a:t>Patentti myönnetty väärin perustein (PatL 1 § ja 2 §)</a:t>
            </a:r>
          </a:p>
          <a:p>
            <a:pPr lvl="1"/>
            <a:r>
              <a:rPr lang="fi-FI" dirty="0">
                <a:latin typeface="Lora" pitchFamily="2" charset="0"/>
              </a:rPr>
              <a:t>Keksintöä ei ole niin selvästi esitetty, että ammattimies voi sen perusteella käyttää keksintöä</a:t>
            </a:r>
          </a:p>
          <a:p>
            <a:pPr lvl="1"/>
            <a:r>
              <a:rPr lang="fi-FI" dirty="0">
                <a:latin typeface="Lora" pitchFamily="2" charset="0"/>
              </a:rPr>
              <a:t>Patentti käsittää patenttilain vastaisesti sellaista mikä ei ole ilmennyt hakemuksesta sitä tehtäessä </a:t>
            </a:r>
          </a:p>
          <a:p>
            <a:pPr lvl="1"/>
            <a:r>
              <a:rPr lang="fi-FI" dirty="0">
                <a:latin typeface="Lora" pitchFamily="2" charset="0"/>
              </a:rPr>
              <a:t>Patenttisuojaa on laajennettu sen jälkeen, kun PatL 19.1 § tarkoitettu ilmoitus on annettu</a:t>
            </a:r>
          </a:p>
          <a:p>
            <a:r>
              <a:rPr lang="fi-FI" dirty="0">
                <a:latin typeface="Lora" pitchFamily="2" charset="0"/>
              </a:rPr>
              <a:t>HUOM. Patentinhaltijalla on mahdollisuus rajoittaa patenttia  myös mitättömyyskanteen käsittelyn aikana (PatL 52 §)</a:t>
            </a:r>
          </a:p>
          <a:p>
            <a:pPr marL="0" indent="0">
              <a:buNone/>
            </a:pPr>
            <a:endParaRPr lang="fi-FI" dirty="0">
              <a:latin typeface="Lora" pitchFamily="2" charset="0"/>
            </a:endParaRPr>
          </a:p>
          <a:p>
            <a:pPr lvl="1"/>
            <a:endParaRPr lang="fi-FI" i="1" dirty="0">
              <a:latin typeface="Lora" pitchFamily="2" charset="0"/>
            </a:endParaRP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19</a:t>
            </a:fld>
            <a:endParaRPr lang="fi-FI" dirty="0"/>
          </a:p>
        </p:txBody>
      </p:sp>
    </p:spTree>
    <p:extLst>
      <p:ext uri="{BB962C8B-B14F-4D97-AF65-F5344CB8AC3E}">
        <p14:creationId xmlns:p14="http://schemas.microsoft.com/office/powerpoint/2010/main" val="302084335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E91D-4D4B-1E8D-6D2D-6D5501CEEC81}"/>
              </a:ext>
            </a:extLst>
          </p:cNvPr>
          <p:cNvSpPr>
            <a:spLocks noGrp="1"/>
          </p:cNvSpPr>
          <p:nvPr>
            <p:ph type="title"/>
          </p:nvPr>
        </p:nvSpPr>
        <p:spPr/>
        <p:txBody>
          <a:bodyPr/>
          <a:lstStyle/>
          <a:p>
            <a:r>
              <a:rPr lang="fi-FI" dirty="0"/>
              <a:t>Sisältö</a:t>
            </a:r>
          </a:p>
        </p:txBody>
      </p:sp>
      <p:sp>
        <p:nvSpPr>
          <p:cNvPr id="3" name="Text Placeholder 2">
            <a:extLst>
              <a:ext uri="{FF2B5EF4-FFF2-40B4-BE49-F238E27FC236}">
                <a16:creationId xmlns:a16="http://schemas.microsoft.com/office/drawing/2014/main" id="{565CF50D-93EE-B757-05BB-ACE94C985275}"/>
              </a:ext>
            </a:extLst>
          </p:cNvPr>
          <p:cNvSpPr>
            <a:spLocks noGrp="1"/>
          </p:cNvSpPr>
          <p:nvPr>
            <p:ph type="body" idx="1"/>
          </p:nvPr>
        </p:nvSpPr>
        <p:spPr/>
        <p:txBody>
          <a:bodyPr/>
          <a:lstStyle/>
          <a:p>
            <a:pPr marL="0" indent="0">
              <a:buNone/>
            </a:pPr>
            <a:r>
              <a:rPr lang="fi-FI" dirty="0">
                <a:latin typeface="Lora" pitchFamily="2" charset="0"/>
              </a:rPr>
              <a:t>I	Johdanto</a:t>
            </a:r>
          </a:p>
          <a:p>
            <a:pPr marL="0" indent="0">
              <a:buNone/>
            </a:pPr>
            <a:r>
              <a:rPr lang="fi-FI" dirty="0">
                <a:latin typeface="Lora" pitchFamily="2" charset="0"/>
              </a:rPr>
              <a:t>II	Patenttiriitojen perusteita</a:t>
            </a:r>
          </a:p>
          <a:p>
            <a:pPr marL="0" indent="0">
              <a:buNone/>
            </a:pPr>
            <a:r>
              <a:rPr lang="fi-FI" dirty="0">
                <a:latin typeface="Lora" pitchFamily="2" charset="0"/>
              </a:rPr>
              <a:t>III	Käytännön näkökulmia</a:t>
            </a:r>
          </a:p>
        </p:txBody>
      </p:sp>
      <p:sp>
        <p:nvSpPr>
          <p:cNvPr id="4" name="Slide Number Placeholder 3">
            <a:extLst>
              <a:ext uri="{FF2B5EF4-FFF2-40B4-BE49-F238E27FC236}">
                <a16:creationId xmlns:a16="http://schemas.microsoft.com/office/drawing/2014/main" id="{383DBF9D-C927-D174-BCB7-573668B7FA71}"/>
              </a:ext>
            </a:extLst>
          </p:cNvPr>
          <p:cNvSpPr>
            <a:spLocks noGrp="1"/>
          </p:cNvSpPr>
          <p:nvPr>
            <p:ph type="sldNum" sz="quarter" idx="2"/>
          </p:nvPr>
        </p:nvSpPr>
        <p:spPr/>
        <p:txBody>
          <a:bodyPr/>
          <a:lstStyle/>
          <a:p>
            <a:fld id="{86CB4B4D-7CA3-9044-876B-883B54F8677D}" type="slidenum">
              <a:rPr lang="fi-FI" smtClean="0"/>
              <a:t>2</a:t>
            </a:fld>
            <a:endParaRPr lang="fi-FI"/>
          </a:p>
        </p:txBody>
      </p:sp>
    </p:spTree>
    <p:extLst>
      <p:ext uri="{BB962C8B-B14F-4D97-AF65-F5344CB8AC3E}">
        <p14:creationId xmlns:p14="http://schemas.microsoft.com/office/powerpoint/2010/main" val="296640388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Muut kannetyypit</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Parempi oikeus keksintöön</a:t>
            </a:r>
          </a:p>
          <a:p>
            <a:r>
              <a:rPr lang="fi-FI" dirty="0">
                <a:latin typeface="Lora" pitchFamily="2" charset="0"/>
              </a:rPr>
              <a:t>Ennakkokäyttöoikeus</a:t>
            </a:r>
          </a:p>
          <a:p>
            <a:r>
              <a:rPr lang="fi-FI" dirty="0">
                <a:latin typeface="Lora" pitchFamily="2" charset="0"/>
              </a:rPr>
              <a:t>Pakkolupa</a:t>
            </a:r>
          </a:p>
          <a:p>
            <a:pPr marL="0" indent="0">
              <a:buNone/>
            </a:pPr>
            <a:endParaRPr lang="fi-FI" dirty="0">
              <a:latin typeface="Lora" pitchFamily="2" charset="0"/>
            </a:endParaRPr>
          </a:p>
          <a:p>
            <a:pPr lvl="1"/>
            <a:endParaRPr lang="fi-FI" i="1" dirty="0">
              <a:latin typeface="Lora" pitchFamily="2" charset="0"/>
            </a:endParaRP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20</a:t>
            </a:fld>
            <a:endParaRPr lang="fi-FI" dirty="0"/>
          </a:p>
        </p:txBody>
      </p:sp>
    </p:spTree>
    <p:extLst>
      <p:ext uri="{BB962C8B-B14F-4D97-AF65-F5344CB8AC3E}">
        <p14:creationId xmlns:p14="http://schemas.microsoft.com/office/powerpoint/2010/main" val="266333083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AB09-E0AF-EF3C-02B3-374A697BD190}"/>
              </a:ext>
            </a:extLst>
          </p:cNvPr>
          <p:cNvSpPr>
            <a:spLocks noGrp="1"/>
          </p:cNvSpPr>
          <p:nvPr>
            <p:ph type="title"/>
          </p:nvPr>
        </p:nvSpPr>
        <p:spPr/>
        <p:txBody>
          <a:bodyPr/>
          <a:lstStyle/>
          <a:p>
            <a:r>
              <a:rPr lang="fi-FI" dirty="0"/>
              <a:t>Käytännön näkökohtia</a:t>
            </a:r>
          </a:p>
        </p:txBody>
      </p:sp>
    </p:spTree>
    <p:extLst>
      <p:ext uri="{BB962C8B-B14F-4D97-AF65-F5344CB8AC3E}">
        <p14:creationId xmlns:p14="http://schemas.microsoft.com/office/powerpoint/2010/main" val="182213824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Loukkausarvioinnin perusteet</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Patenttiriitojen ytimessä usein (mahdollinen) patentinloukkaus</a:t>
            </a:r>
          </a:p>
          <a:p>
            <a:endParaRPr lang="fi-FI" dirty="0">
              <a:latin typeface="Lora" pitchFamily="2" charset="0"/>
            </a:endParaRPr>
          </a:p>
          <a:p>
            <a:r>
              <a:rPr lang="fi-FI" dirty="0">
                <a:latin typeface="Lora" pitchFamily="2" charset="0"/>
              </a:rPr>
              <a:t>Milloin on kysymys patentinloukkauksesta ja ketä vastaan kanne patentinloukkauksesta voidaan nostaa?</a:t>
            </a:r>
          </a:p>
          <a:p>
            <a:endParaRPr lang="fi-FI" dirty="0">
              <a:latin typeface="Lora" pitchFamily="2" charset="0"/>
            </a:endParaRPr>
          </a:p>
          <a:p>
            <a:pPr marL="914400" lvl="1" indent="-457200">
              <a:buFont typeface="+mj-lt"/>
              <a:buAutoNum type="arabicParenR"/>
            </a:pPr>
            <a:r>
              <a:rPr lang="fi-FI" dirty="0">
                <a:latin typeface="Lora" pitchFamily="2" charset="0"/>
              </a:rPr>
              <a:t>Patentinhaltijan yksinoikeuden sisältö (PatL 3 §)</a:t>
            </a:r>
          </a:p>
          <a:p>
            <a:pPr lvl="2"/>
            <a:r>
              <a:rPr lang="fi-FI" dirty="0">
                <a:latin typeface="Lora" pitchFamily="2" charset="0"/>
              </a:rPr>
              <a:t>Välitön patenttisuoja </a:t>
            </a:r>
          </a:p>
          <a:p>
            <a:pPr lvl="2"/>
            <a:r>
              <a:rPr lang="fi-FI" dirty="0">
                <a:latin typeface="Lora" pitchFamily="2" charset="0"/>
              </a:rPr>
              <a:t>Välillinen tuotesuoja</a:t>
            </a:r>
          </a:p>
          <a:p>
            <a:pPr lvl="2"/>
            <a:r>
              <a:rPr lang="fi-FI" dirty="0">
                <a:latin typeface="Lora" pitchFamily="2" charset="0"/>
              </a:rPr>
              <a:t>Välillinen patenttisuoja</a:t>
            </a:r>
          </a:p>
          <a:p>
            <a:pPr marL="914400" lvl="2" indent="0">
              <a:buNone/>
            </a:pPr>
            <a:endParaRPr lang="fi-FI" dirty="0">
              <a:latin typeface="Lora" pitchFamily="2" charset="0"/>
            </a:endParaRPr>
          </a:p>
          <a:p>
            <a:pPr marL="457200" lvl="1" indent="0">
              <a:buNone/>
            </a:pPr>
            <a:r>
              <a:rPr lang="fi-FI" dirty="0">
                <a:latin typeface="Lora" pitchFamily="2" charset="0"/>
              </a:rPr>
              <a:t>2) 	Patentin suoja-ala (PatL 39 §)</a:t>
            </a: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22</a:t>
            </a:fld>
            <a:endParaRPr lang="fi-FI" dirty="0"/>
          </a:p>
        </p:txBody>
      </p:sp>
    </p:spTree>
    <p:extLst>
      <p:ext uri="{BB962C8B-B14F-4D97-AF65-F5344CB8AC3E}">
        <p14:creationId xmlns:p14="http://schemas.microsoft.com/office/powerpoint/2010/main" val="128508822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Patenttilain 3 §</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fontScale="55000" lnSpcReduction="20000"/>
          </a:bodyPr>
          <a:lstStyle/>
          <a:p>
            <a:r>
              <a:rPr lang="fi-FI" dirty="0">
                <a:latin typeface="Lora" pitchFamily="2" charset="0"/>
              </a:rPr>
              <a:t>”Patentilla saavutettu yksinoikeus sisältää jäljempänä säädetyin poikkeuksin sen, ettei muu kuin patentinhaltija ilman tämän lupaa saa käyttää hyväksi keksintöä:</a:t>
            </a:r>
          </a:p>
          <a:p>
            <a:pPr marL="0" indent="0">
              <a:buNone/>
            </a:pPr>
            <a:r>
              <a:rPr lang="fi-FI" dirty="0">
                <a:latin typeface="Lora" pitchFamily="2" charset="0"/>
              </a:rPr>
              <a:t>	1) valmistamalla, tarjoamalla, saattamalla vaihdantaan tai käyttämällä patentoitua tuotetta tahi tuomalla maahan tai pitämällä hallussaan</a:t>
            </a:r>
          </a:p>
          <a:p>
            <a:pPr marL="0" indent="0">
              <a:buNone/>
            </a:pPr>
            <a:r>
              <a:rPr lang="fi-FI" dirty="0">
                <a:latin typeface="Lora" pitchFamily="2" charset="0"/>
              </a:rPr>
              <a:t>	tällaista tuotetta edellä sanottua tarkoitusta varten;</a:t>
            </a:r>
          </a:p>
          <a:p>
            <a:pPr marL="0" indent="0">
              <a:buNone/>
            </a:pPr>
            <a:r>
              <a:rPr lang="fi-FI" dirty="0">
                <a:latin typeface="Lora" pitchFamily="2" charset="0"/>
              </a:rPr>
              <a:t>	2) käyttämällä patentoitua menetelmää tahi, jos hän tietää tai jos olosuhteiden perusteella on ilmeistä, ettei menetelmää saa käyttää	</a:t>
            </a:r>
          </a:p>
          <a:p>
            <a:pPr marL="0" indent="0">
              <a:buNone/>
            </a:pPr>
            <a:r>
              <a:rPr lang="fi-FI" dirty="0">
                <a:latin typeface="Lora" pitchFamily="2" charset="0"/>
              </a:rPr>
              <a:t>	ilman patentinhaltijan lupaa, tarjoamalla tällaista menetelmää käytettäväksi tässä maassa; eikä</a:t>
            </a:r>
          </a:p>
          <a:p>
            <a:pPr marL="0" indent="0">
              <a:buNone/>
            </a:pPr>
            <a:r>
              <a:rPr lang="fi-FI" dirty="0">
                <a:latin typeface="Lora" pitchFamily="2" charset="0"/>
              </a:rPr>
              <a:t>	3) tarjoamalla, saattamalla vaihdantaan tai käyttämällä patentilla suojatulla menetelmällä valmistettua tuotetta tahi tuomalla maahan tai pitämällä hallussaan</a:t>
            </a:r>
          </a:p>
          <a:p>
            <a:pPr marL="0" indent="0">
              <a:buNone/>
            </a:pPr>
            <a:r>
              <a:rPr lang="fi-FI" dirty="0">
                <a:latin typeface="Lora" pitchFamily="2" charset="0"/>
              </a:rPr>
              <a:t>	tällaista tuotetta edellä sanottua tarkoitusta varten.</a:t>
            </a:r>
          </a:p>
          <a:p>
            <a:pPr marL="457200" lvl="1" indent="0">
              <a:buNone/>
            </a:pPr>
            <a:r>
              <a:rPr lang="fi-FI" dirty="0">
                <a:latin typeface="Lora" pitchFamily="2" charset="0"/>
              </a:rPr>
              <a:t>	Yksinoikeus sisältää myös sen, ettei muu kuin patentinhaltija ilman tämän lupaa saa käyttää hyväksi keksintöä tarjoamalla tai toimittamalla jollekin, jolla ei ole oikeutta keksinnön hyväksikäyttöön, 	sellaista välinettä keksinnön käyttämiseksi tässä maassa, joka liittyy johonkin olennaiseen keksinnössä, jos se, joka tarjoaa tai toimittaa välineen, tietää tai olosuhteiden perusteella on ilmeistä, että 	väline soveltuu ja on tarkoitettu keksinnön käyttämiseen. Jos väline on yleisesti kaupan oleva tavara, sovelletaan mitä edellä on säädetty vain, jos se, joka tarjoaa tai toimittaa välineen, pyrkii 		vaikuttamaan vastaanottajaan, jotta tämä ryhtyisi 1 momentissa tarkoitettuun tekoon. Sovellettaessa tämän momentin säännöksiä ei keksinnön hyväksikäyttöön oikeutettuna pidetä sitä, joka 	käyttää 	keksintöä hyväksi 3 momentin 1, 3 tai 4 kohdassa tarkoitetulla tavalla.</a:t>
            </a:r>
          </a:p>
          <a:p>
            <a:pPr marL="0" indent="0">
              <a:buNone/>
            </a:pPr>
            <a:r>
              <a:rPr lang="fi-FI" dirty="0">
                <a:latin typeface="Lora" pitchFamily="2" charset="0"/>
              </a:rPr>
              <a:t>	Yksinoikeus ei käsitä:</a:t>
            </a:r>
          </a:p>
          <a:p>
            <a:pPr marL="0" indent="0">
              <a:buNone/>
            </a:pPr>
            <a:r>
              <a:rPr lang="fi-FI" dirty="0">
                <a:latin typeface="Lora" pitchFamily="2" charset="0"/>
              </a:rPr>
              <a:t>	1) hyväksikäyttöä, joka ei tapahdu ammattimaisesti;</a:t>
            </a:r>
          </a:p>
          <a:p>
            <a:pPr marL="0" indent="0">
              <a:buNone/>
            </a:pPr>
            <a:r>
              <a:rPr lang="fi-FI" dirty="0">
                <a:latin typeface="Lora" pitchFamily="2" charset="0"/>
              </a:rPr>
              <a:t>	2) sellaisen patentilla suojatun tuotteen hyväksikäyttöä, joka Euroopan talousalueella on saatettu vaihdantaan patentinhaltijan toimesta tai tämän suostumuksella;</a:t>
            </a:r>
          </a:p>
          <a:p>
            <a:pPr marL="0" indent="0">
              <a:buNone/>
            </a:pPr>
            <a:r>
              <a:rPr lang="fi-FI" dirty="0">
                <a:latin typeface="Lora" pitchFamily="2" charset="0"/>
              </a:rPr>
              <a:t>	3) keksinnön käyttöä kokeissa, jotka koskevat itse keksintöä;</a:t>
            </a:r>
          </a:p>
          <a:p>
            <a:pPr marL="0" indent="0">
              <a:buNone/>
            </a:pPr>
            <a:r>
              <a:rPr lang="fi-FI" dirty="0">
                <a:latin typeface="Lora" pitchFamily="2" charset="0"/>
              </a:rPr>
              <a:t>	4) lääkevalmisteen myyntilupahakemusta varten tarvittavia tutkimuksia, kokeita tai käytännön vaatimuksista aiheutuvia toimia, jotka koskevat kyseiseen</a:t>
            </a:r>
          </a:p>
          <a:p>
            <a:pPr marL="0" indent="0">
              <a:buNone/>
            </a:pPr>
            <a:r>
              <a:rPr lang="fi-FI" dirty="0">
                <a:latin typeface="Lora" pitchFamily="2" charset="0"/>
              </a:rPr>
              <a:t>	lääkevalmisteeseen kohdistuvaa keksintöä; eikä</a:t>
            </a:r>
          </a:p>
          <a:p>
            <a:pPr marL="0" indent="0">
              <a:buNone/>
            </a:pPr>
            <a:r>
              <a:rPr lang="fi-FI" dirty="0">
                <a:latin typeface="Lora" pitchFamily="2" charset="0"/>
              </a:rPr>
              <a:t>	5) lääkeaineen valmistusta apteekissa lääkärin määräyksen mukaisesti yksittäistapauksissa tai toimenpiteitä täten valmistetuilla lääkeaineilla.”</a:t>
            </a: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23</a:t>
            </a:fld>
            <a:endParaRPr lang="fi-FI" dirty="0"/>
          </a:p>
        </p:txBody>
      </p:sp>
    </p:spTree>
    <p:extLst>
      <p:ext uri="{BB962C8B-B14F-4D97-AF65-F5344CB8AC3E}">
        <p14:creationId xmlns:p14="http://schemas.microsoft.com/office/powerpoint/2010/main" val="174751473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Välitön ja välillinen suoja (PatL 3 §)</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24</a:t>
            </a:fld>
            <a:endParaRPr lang="fi-FI" dirty="0"/>
          </a:p>
        </p:txBody>
      </p:sp>
      <p:grpSp>
        <p:nvGrpSpPr>
          <p:cNvPr id="5" name="Diagram 6">
            <a:extLst>
              <a:ext uri="{FF2B5EF4-FFF2-40B4-BE49-F238E27FC236}">
                <a16:creationId xmlns:a16="http://schemas.microsoft.com/office/drawing/2014/main" id="{A8B5410C-8459-5FEB-673E-2355549E7B7D}"/>
              </a:ext>
            </a:extLst>
          </p:cNvPr>
          <p:cNvGrpSpPr/>
          <p:nvPr/>
        </p:nvGrpSpPr>
        <p:grpSpPr>
          <a:xfrm>
            <a:off x="1894141" y="1937859"/>
            <a:ext cx="5470488" cy="3439439"/>
            <a:chOff x="0" y="0"/>
            <a:chExt cx="7780248" cy="4891645"/>
          </a:xfrm>
        </p:grpSpPr>
        <p:grpSp>
          <p:nvGrpSpPr>
            <p:cNvPr id="6" name="Gruppera">
              <a:extLst>
                <a:ext uri="{FF2B5EF4-FFF2-40B4-BE49-F238E27FC236}">
                  <a16:creationId xmlns:a16="http://schemas.microsoft.com/office/drawing/2014/main" id="{834BAA06-6E3F-0FE2-76DA-452134034DF7}"/>
                </a:ext>
              </a:extLst>
            </p:cNvPr>
            <p:cNvGrpSpPr/>
            <p:nvPr/>
          </p:nvGrpSpPr>
          <p:grpSpPr>
            <a:xfrm>
              <a:off x="2388287" y="117870"/>
              <a:ext cx="5391961" cy="942969"/>
              <a:chOff x="0" y="-1"/>
              <a:chExt cx="5391960" cy="942967"/>
            </a:xfrm>
          </p:grpSpPr>
          <p:sp>
            <p:nvSpPr>
              <p:cNvPr id="28" name="Form">
                <a:extLst>
                  <a:ext uri="{FF2B5EF4-FFF2-40B4-BE49-F238E27FC236}">
                    <a16:creationId xmlns:a16="http://schemas.microsoft.com/office/drawing/2014/main" id="{663624B0-9EBD-7E01-B380-0F277767EEBB}"/>
                  </a:ext>
                </a:extLst>
              </p:cNvPr>
              <p:cNvSpPr/>
              <p:nvPr/>
            </p:nvSpPr>
            <p:spPr>
              <a:xfrm rot="5400000">
                <a:off x="2224496" y="-2224497"/>
                <a:ext cx="942967" cy="5391960"/>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82"/>
                      <a:pt x="21600" y="630"/>
                    </a:cubicBezTo>
                    <a:lnTo>
                      <a:pt x="21600" y="21600"/>
                    </a:lnTo>
                    <a:lnTo>
                      <a:pt x="0" y="21600"/>
                    </a:lnTo>
                    <a:lnTo>
                      <a:pt x="0" y="630"/>
                    </a:lnTo>
                    <a:cubicBezTo>
                      <a:pt x="0" y="282"/>
                      <a:pt x="1612" y="0"/>
                      <a:pt x="3600" y="0"/>
                    </a:cubicBezTo>
                    <a:close/>
                  </a:path>
                </a:pathLst>
              </a:custGeom>
              <a:solidFill>
                <a:srgbClr val="FFD3CA">
                  <a:alpha val="90000"/>
                </a:srgbClr>
              </a:solidFill>
              <a:ln w="12700" cap="flat">
                <a:solidFill>
                  <a:srgbClr val="FFD3CA">
                    <a:alpha val="90000"/>
                  </a:srgbClr>
                </a:solidFill>
                <a:prstDash val="solid"/>
                <a:miter lim="800000"/>
              </a:ln>
              <a:effectLst/>
            </p:spPr>
            <p:txBody>
              <a:bodyPr wrap="square" lIns="25313" tIns="25313" rIns="25313" bIns="25313" numCol="1" anchor="ctr">
                <a:noAutofit/>
              </a:bodyPr>
              <a:lstStyle/>
              <a:p>
                <a:pPr defTabSz="343781">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29" name="Patentilla suojatun tuotteen valmistaminen, tarjoaminen, saattaminen vaihdantaan tai käyttäminen ja maahantuonti tai pitäminen hallussa edellä sanottua tarkoitusta varten.">
                <a:extLst>
                  <a:ext uri="{FF2B5EF4-FFF2-40B4-BE49-F238E27FC236}">
                    <a16:creationId xmlns:a16="http://schemas.microsoft.com/office/drawing/2014/main" id="{0ED4AF84-2D19-8964-8E7B-45DB0A030DE2}"/>
                  </a:ext>
                </a:extLst>
              </p:cNvPr>
              <p:cNvSpPr txBox="1"/>
              <p:nvPr/>
            </p:nvSpPr>
            <p:spPr>
              <a:xfrm>
                <a:off x="0" y="118012"/>
                <a:ext cx="5345928" cy="70694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40182" lvl="1" indent="-40182" defTabSz="343781">
                  <a:lnSpc>
                    <a:spcPct val="90000"/>
                  </a:lnSpc>
                  <a:spcBef>
                    <a:spcPts val="70"/>
                  </a:spcBef>
                  <a:buSzPct val="100000"/>
                  <a:buChar char="•"/>
                  <a:defRPr sz="1100">
                    <a:solidFill>
                      <a:srgbClr val="51565B"/>
                    </a:solidFill>
                    <a:latin typeface="Calibri"/>
                    <a:ea typeface="Calibri"/>
                    <a:cs typeface="Calibri"/>
                    <a:sym typeface="Calibri"/>
                  </a:defRPr>
                </a:pPr>
                <a:r>
                  <a:rPr sz="773">
                    <a:latin typeface="Lora" pitchFamily="2" charset="0"/>
                  </a:rPr>
                  <a:t>Patentilla suojatun tuotteen </a:t>
                </a:r>
                <a:r>
                  <a:rPr sz="773" u="sng">
                    <a:latin typeface="Lora" pitchFamily="2" charset="0"/>
                  </a:rPr>
                  <a:t>valmistaminen, tarjoaminen, saattaminen vaihdantaan</a:t>
                </a:r>
                <a:r>
                  <a:rPr sz="773">
                    <a:latin typeface="Lora" pitchFamily="2" charset="0"/>
                  </a:rPr>
                  <a:t> tai </a:t>
                </a:r>
                <a:r>
                  <a:rPr sz="773" u="sng">
                    <a:latin typeface="Lora" pitchFamily="2" charset="0"/>
                  </a:rPr>
                  <a:t>käyttäminen</a:t>
                </a:r>
                <a:r>
                  <a:rPr sz="773">
                    <a:latin typeface="Lora" pitchFamily="2" charset="0"/>
                  </a:rPr>
                  <a:t> ja </a:t>
                </a:r>
                <a:r>
                  <a:rPr sz="773" u="sng">
                    <a:latin typeface="Lora" pitchFamily="2" charset="0"/>
                  </a:rPr>
                  <a:t>maahantuonti</a:t>
                </a:r>
                <a:r>
                  <a:rPr sz="773">
                    <a:latin typeface="Lora" pitchFamily="2" charset="0"/>
                  </a:rPr>
                  <a:t> tai </a:t>
                </a:r>
                <a:r>
                  <a:rPr sz="773" u="sng">
                    <a:latin typeface="Lora" pitchFamily="2" charset="0"/>
                  </a:rPr>
                  <a:t>pitäminen hallussa</a:t>
                </a:r>
                <a:r>
                  <a:rPr sz="773">
                    <a:latin typeface="Lora" pitchFamily="2" charset="0"/>
                  </a:rPr>
                  <a:t> edellä sanottua tarkoitusta varten.</a:t>
                </a:r>
              </a:p>
            </p:txBody>
          </p:sp>
        </p:grpSp>
        <p:grpSp>
          <p:nvGrpSpPr>
            <p:cNvPr id="7" name="Gruppera">
              <a:extLst>
                <a:ext uri="{FF2B5EF4-FFF2-40B4-BE49-F238E27FC236}">
                  <a16:creationId xmlns:a16="http://schemas.microsoft.com/office/drawing/2014/main" id="{09B7EBE9-6829-6D1E-F041-B7C577D0C77A}"/>
                </a:ext>
              </a:extLst>
            </p:cNvPr>
            <p:cNvGrpSpPr/>
            <p:nvPr/>
          </p:nvGrpSpPr>
          <p:grpSpPr>
            <a:xfrm>
              <a:off x="0" y="0"/>
              <a:ext cx="2388288" cy="1178710"/>
              <a:chOff x="0" y="0"/>
              <a:chExt cx="2388287" cy="1178709"/>
            </a:xfrm>
          </p:grpSpPr>
          <p:sp>
            <p:nvSpPr>
              <p:cNvPr id="26" name="Rundad rektangel">
                <a:extLst>
                  <a:ext uri="{FF2B5EF4-FFF2-40B4-BE49-F238E27FC236}">
                    <a16:creationId xmlns:a16="http://schemas.microsoft.com/office/drawing/2014/main" id="{EF008312-3A7A-AF12-5B9F-27C518CD170B}"/>
                  </a:ext>
                </a:extLst>
              </p:cNvPr>
              <p:cNvSpPr/>
              <p:nvPr/>
            </p:nvSpPr>
            <p:spPr>
              <a:xfrm>
                <a:off x="0" y="0"/>
                <a:ext cx="2388287" cy="1178709"/>
              </a:xfrm>
              <a:prstGeom prst="roundRect">
                <a:avLst>
                  <a:gd name="adj" fmla="val 16667"/>
                </a:avLst>
              </a:prstGeom>
              <a:solidFill>
                <a:srgbClr val="FF6C13"/>
              </a:solidFill>
              <a:ln w="12700" cap="flat">
                <a:solidFill>
                  <a:srgbClr val="FFFFFF"/>
                </a:solidFill>
                <a:prstDash val="solid"/>
                <a:miter lim="800000"/>
              </a:ln>
              <a:effectLst/>
            </p:spPr>
            <p:txBody>
              <a:bodyPr wrap="square" lIns="25313" tIns="25313" rIns="25313" bIns="25313" numCol="1" anchor="ctr">
                <a:noAutofit/>
              </a:bodyPr>
              <a:lstStyle/>
              <a:p>
                <a:pPr defTabSz="500045">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7" name="Patentoitu tuote">
                <a:extLst>
                  <a:ext uri="{FF2B5EF4-FFF2-40B4-BE49-F238E27FC236}">
                    <a16:creationId xmlns:a16="http://schemas.microsoft.com/office/drawing/2014/main" id="{5E0F12B2-6E67-D78F-3838-47E14B2C2576}"/>
                  </a:ext>
                </a:extLst>
              </p:cNvPr>
              <p:cNvSpPr txBox="1"/>
              <p:nvPr/>
            </p:nvSpPr>
            <p:spPr>
              <a:xfrm>
                <a:off x="57539" y="447777"/>
                <a:ext cx="2273208" cy="28315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1431" tIns="21431" rIns="21431" bIns="21431" numCol="1" anchor="ctr">
                <a:spAutoFit/>
              </a:bodyPr>
              <a:lstStyle>
                <a:lvl1pPr defTabSz="711200">
                  <a:lnSpc>
                    <a:spcPct val="90000"/>
                  </a:lnSpc>
                  <a:spcBef>
                    <a:spcPts val="600"/>
                  </a:spcBef>
                  <a:defRPr sz="1600">
                    <a:solidFill>
                      <a:srgbClr val="FFFFFF"/>
                    </a:solidFill>
                    <a:latin typeface="Calibri"/>
                    <a:ea typeface="Calibri"/>
                    <a:cs typeface="Calibri"/>
                    <a:sym typeface="Calibri"/>
                  </a:defRPr>
                </a:lvl1pPr>
              </a:lstStyle>
              <a:p>
                <a:r>
                  <a:rPr sz="1125">
                    <a:latin typeface="Lora" pitchFamily="2" charset="0"/>
                  </a:rPr>
                  <a:t>Patentoitu tuote</a:t>
                </a:r>
              </a:p>
            </p:txBody>
          </p:sp>
        </p:grpSp>
        <p:grpSp>
          <p:nvGrpSpPr>
            <p:cNvPr id="8" name="Gruppera">
              <a:extLst>
                <a:ext uri="{FF2B5EF4-FFF2-40B4-BE49-F238E27FC236}">
                  <a16:creationId xmlns:a16="http://schemas.microsoft.com/office/drawing/2014/main" id="{82572140-80EA-20E6-01C7-F4D4194F2D9B}"/>
                </a:ext>
              </a:extLst>
            </p:cNvPr>
            <p:cNvGrpSpPr/>
            <p:nvPr/>
          </p:nvGrpSpPr>
          <p:grpSpPr>
            <a:xfrm>
              <a:off x="2388287" y="1355515"/>
              <a:ext cx="5391961" cy="942969"/>
              <a:chOff x="0" y="-1"/>
              <a:chExt cx="5391960" cy="942967"/>
            </a:xfrm>
          </p:grpSpPr>
          <p:sp>
            <p:nvSpPr>
              <p:cNvPr id="24" name="Form">
                <a:extLst>
                  <a:ext uri="{FF2B5EF4-FFF2-40B4-BE49-F238E27FC236}">
                    <a16:creationId xmlns:a16="http://schemas.microsoft.com/office/drawing/2014/main" id="{6F28D555-4018-D187-BCA3-8AA4A5CB2E52}"/>
                  </a:ext>
                </a:extLst>
              </p:cNvPr>
              <p:cNvSpPr/>
              <p:nvPr/>
            </p:nvSpPr>
            <p:spPr>
              <a:xfrm rot="5400000">
                <a:off x="2224496" y="-2224497"/>
                <a:ext cx="942967" cy="5391960"/>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82"/>
                      <a:pt x="21600" y="630"/>
                    </a:cubicBezTo>
                    <a:lnTo>
                      <a:pt x="21600" y="21600"/>
                    </a:lnTo>
                    <a:lnTo>
                      <a:pt x="0" y="21600"/>
                    </a:lnTo>
                    <a:lnTo>
                      <a:pt x="0" y="630"/>
                    </a:lnTo>
                    <a:cubicBezTo>
                      <a:pt x="0" y="282"/>
                      <a:pt x="1612" y="0"/>
                      <a:pt x="3600" y="0"/>
                    </a:cubicBezTo>
                    <a:close/>
                  </a:path>
                </a:pathLst>
              </a:custGeom>
              <a:solidFill>
                <a:srgbClr val="B6D1D9">
                  <a:alpha val="90000"/>
                </a:srgbClr>
              </a:solidFill>
              <a:ln w="12700" cap="flat">
                <a:solidFill>
                  <a:srgbClr val="E7F4C8">
                    <a:alpha val="90000"/>
                  </a:srgbClr>
                </a:solidFill>
                <a:prstDash val="solid"/>
                <a:miter lim="800000"/>
              </a:ln>
              <a:effectLst/>
            </p:spPr>
            <p:txBody>
              <a:bodyPr wrap="square" lIns="25313" tIns="25313" rIns="25313" bIns="25313" numCol="1" anchor="ctr">
                <a:noAutofit/>
              </a:bodyPr>
              <a:lstStyle/>
              <a:p>
                <a:pPr defTabSz="343781">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25" name="Patentilla suojatun menetelmän käyttö tai, jos tietää tai jos olosuhteiden perusteella on ilmeistä, ettei menetelmää saa käyttää ilman patentinhaltijan lupaa, menetelmän tarjoaminen käytettäväksi tässä maassa">
                <a:extLst>
                  <a:ext uri="{FF2B5EF4-FFF2-40B4-BE49-F238E27FC236}">
                    <a16:creationId xmlns:a16="http://schemas.microsoft.com/office/drawing/2014/main" id="{2F1B2195-5989-2C6C-BB6D-01A86251FF05}"/>
                  </a:ext>
                </a:extLst>
              </p:cNvPr>
              <p:cNvSpPr txBox="1"/>
              <p:nvPr/>
            </p:nvSpPr>
            <p:spPr>
              <a:xfrm>
                <a:off x="0" y="118012"/>
                <a:ext cx="5345928" cy="70694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40182" lvl="1" indent="-40182" defTabSz="343781">
                  <a:lnSpc>
                    <a:spcPct val="90000"/>
                  </a:lnSpc>
                  <a:spcBef>
                    <a:spcPts val="70"/>
                  </a:spcBef>
                  <a:buSzPct val="100000"/>
                  <a:buChar char="•"/>
                  <a:defRPr sz="1100">
                    <a:solidFill>
                      <a:srgbClr val="51565B"/>
                    </a:solidFill>
                    <a:latin typeface="Calibri"/>
                    <a:ea typeface="Calibri"/>
                    <a:cs typeface="Calibri"/>
                    <a:sym typeface="Calibri"/>
                  </a:defRPr>
                </a:pPr>
                <a:r>
                  <a:rPr sz="773">
                    <a:latin typeface="Lora" pitchFamily="2" charset="0"/>
                  </a:rPr>
                  <a:t>Patentilla suojatun menetelmän </a:t>
                </a:r>
                <a:r>
                  <a:rPr sz="773" u="sng">
                    <a:latin typeface="Lora" pitchFamily="2" charset="0"/>
                  </a:rPr>
                  <a:t>käyttö</a:t>
                </a:r>
                <a:r>
                  <a:rPr sz="773">
                    <a:latin typeface="Lora" pitchFamily="2" charset="0"/>
                  </a:rPr>
                  <a:t> tai, jos tietää tai jos olosuhteiden perusteella on ilmeistä, ettei menetelmää saa käyttää ilman patentinhaltijan lupaa, menetelmän </a:t>
                </a:r>
                <a:r>
                  <a:rPr sz="773" u="sng">
                    <a:latin typeface="Lora" pitchFamily="2" charset="0"/>
                  </a:rPr>
                  <a:t>tarjoaminen</a:t>
                </a:r>
                <a:r>
                  <a:rPr sz="773">
                    <a:latin typeface="Lora" pitchFamily="2" charset="0"/>
                  </a:rPr>
                  <a:t> käytettäväksi tässä maassa</a:t>
                </a:r>
              </a:p>
            </p:txBody>
          </p:sp>
        </p:grpSp>
        <p:grpSp>
          <p:nvGrpSpPr>
            <p:cNvPr id="9" name="Gruppera">
              <a:extLst>
                <a:ext uri="{FF2B5EF4-FFF2-40B4-BE49-F238E27FC236}">
                  <a16:creationId xmlns:a16="http://schemas.microsoft.com/office/drawing/2014/main" id="{B498A61C-E26C-8DE2-03AB-4F134D84C15E}"/>
                </a:ext>
              </a:extLst>
            </p:cNvPr>
            <p:cNvGrpSpPr/>
            <p:nvPr/>
          </p:nvGrpSpPr>
          <p:grpSpPr>
            <a:xfrm>
              <a:off x="0" y="1237644"/>
              <a:ext cx="2388288" cy="1178711"/>
              <a:chOff x="0" y="0"/>
              <a:chExt cx="2388287" cy="1178709"/>
            </a:xfrm>
          </p:grpSpPr>
          <p:sp>
            <p:nvSpPr>
              <p:cNvPr id="22" name="Rundad rektangel">
                <a:extLst>
                  <a:ext uri="{FF2B5EF4-FFF2-40B4-BE49-F238E27FC236}">
                    <a16:creationId xmlns:a16="http://schemas.microsoft.com/office/drawing/2014/main" id="{576E8850-AA38-6795-F232-1F5F008C0EEA}"/>
                  </a:ext>
                </a:extLst>
              </p:cNvPr>
              <p:cNvSpPr/>
              <p:nvPr/>
            </p:nvSpPr>
            <p:spPr>
              <a:xfrm>
                <a:off x="0" y="0"/>
                <a:ext cx="2388287" cy="1178709"/>
              </a:xfrm>
              <a:prstGeom prst="roundRect">
                <a:avLst>
                  <a:gd name="adj" fmla="val 16667"/>
                </a:avLst>
              </a:pr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45">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3" name="Patentoitu menetelmä">
                <a:extLst>
                  <a:ext uri="{FF2B5EF4-FFF2-40B4-BE49-F238E27FC236}">
                    <a16:creationId xmlns:a16="http://schemas.microsoft.com/office/drawing/2014/main" id="{30B86D0A-1132-6DDB-F35C-2F6E0ECD4EB3}"/>
                  </a:ext>
                </a:extLst>
              </p:cNvPr>
              <p:cNvSpPr txBox="1"/>
              <p:nvPr/>
            </p:nvSpPr>
            <p:spPr>
              <a:xfrm>
                <a:off x="57539" y="447777"/>
                <a:ext cx="2273208" cy="28315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1431" tIns="21431" rIns="21431" bIns="21431" numCol="1" anchor="ctr">
                <a:spAutoFit/>
              </a:bodyPr>
              <a:lstStyle>
                <a:lvl1pPr defTabSz="711200">
                  <a:lnSpc>
                    <a:spcPct val="90000"/>
                  </a:lnSpc>
                  <a:spcBef>
                    <a:spcPts val="600"/>
                  </a:spcBef>
                  <a:defRPr sz="1600">
                    <a:solidFill>
                      <a:srgbClr val="FFFFFF"/>
                    </a:solidFill>
                    <a:latin typeface="Calibri"/>
                    <a:ea typeface="Calibri"/>
                    <a:cs typeface="Calibri"/>
                    <a:sym typeface="Calibri"/>
                  </a:defRPr>
                </a:lvl1pPr>
              </a:lstStyle>
              <a:p>
                <a:r>
                  <a:rPr sz="1125">
                    <a:latin typeface="Lora" pitchFamily="2" charset="0"/>
                  </a:rPr>
                  <a:t>Patentoitu menetelmä</a:t>
                </a:r>
              </a:p>
            </p:txBody>
          </p:sp>
        </p:grpSp>
        <p:grpSp>
          <p:nvGrpSpPr>
            <p:cNvPr id="10" name="Gruppera">
              <a:extLst>
                <a:ext uri="{FF2B5EF4-FFF2-40B4-BE49-F238E27FC236}">
                  <a16:creationId xmlns:a16="http://schemas.microsoft.com/office/drawing/2014/main" id="{DDD3A774-1168-2C4A-8257-5B1B9347197F}"/>
                </a:ext>
              </a:extLst>
            </p:cNvPr>
            <p:cNvGrpSpPr/>
            <p:nvPr/>
          </p:nvGrpSpPr>
          <p:grpSpPr>
            <a:xfrm>
              <a:off x="2388287" y="2593158"/>
              <a:ext cx="5391961" cy="942969"/>
              <a:chOff x="0" y="-1"/>
              <a:chExt cx="5391960" cy="942967"/>
            </a:xfrm>
          </p:grpSpPr>
          <p:sp>
            <p:nvSpPr>
              <p:cNvPr id="20" name="Form">
                <a:extLst>
                  <a:ext uri="{FF2B5EF4-FFF2-40B4-BE49-F238E27FC236}">
                    <a16:creationId xmlns:a16="http://schemas.microsoft.com/office/drawing/2014/main" id="{F8B1921B-B0AF-50F6-5035-45FCF3AE64BF}"/>
                  </a:ext>
                </a:extLst>
              </p:cNvPr>
              <p:cNvSpPr/>
              <p:nvPr/>
            </p:nvSpPr>
            <p:spPr>
              <a:xfrm rot="5400000">
                <a:off x="2224496" y="-2224497"/>
                <a:ext cx="942967" cy="5391960"/>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82"/>
                      <a:pt x="21600" y="630"/>
                    </a:cubicBezTo>
                    <a:lnTo>
                      <a:pt x="21600" y="21600"/>
                    </a:lnTo>
                    <a:lnTo>
                      <a:pt x="0" y="21600"/>
                    </a:lnTo>
                    <a:lnTo>
                      <a:pt x="0" y="630"/>
                    </a:lnTo>
                    <a:cubicBezTo>
                      <a:pt x="0" y="282"/>
                      <a:pt x="1612" y="0"/>
                      <a:pt x="3600" y="0"/>
                    </a:cubicBezTo>
                    <a:close/>
                  </a:path>
                </a:pathLst>
              </a:custGeom>
              <a:solidFill>
                <a:srgbClr val="A0B3BD">
                  <a:alpha val="90000"/>
                </a:srgbClr>
              </a:solidFill>
              <a:ln w="12700" cap="flat">
                <a:solidFill>
                  <a:srgbClr val="C9E5D4">
                    <a:alpha val="90000"/>
                  </a:srgbClr>
                </a:solidFill>
                <a:prstDash val="solid"/>
                <a:miter lim="800000"/>
              </a:ln>
              <a:effectLst/>
            </p:spPr>
            <p:txBody>
              <a:bodyPr wrap="square" lIns="25313" tIns="25313" rIns="25313" bIns="25313" numCol="1" anchor="ctr">
                <a:noAutofit/>
              </a:bodyPr>
              <a:lstStyle/>
              <a:p>
                <a:pPr defTabSz="343781">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21" name="Patentilla suojatulla menetelmällä valmistetun tuotteen tarjoaminen, saattaminen vaihdantaan tai käyttäminen tai maahantuonti tai pitäminen hallussa edellä sanottua tarkoitusta varten">
                <a:extLst>
                  <a:ext uri="{FF2B5EF4-FFF2-40B4-BE49-F238E27FC236}">
                    <a16:creationId xmlns:a16="http://schemas.microsoft.com/office/drawing/2014/main" id="{FF2BBEC6-0423-24C8-9DA1-529F46A4DF30}"/>
                  </a:ext>
                </a:extLst>
              </p:cNvPr>
              <p:cNvSpPr txBox="1"/>
              <p:nvPr/>
            </p:nvSpPr>
            <p:spPr>
              <a:xfrm>
                <a:off x="0" y="118012"/>
                <a:ext cx="5345928" cy="70694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40182" lvl="1" indent="-40182" defTabSz="343781">
                  <a:lnSpc>
                    <a:spcPct val="90000"/>
                  </a:lnSpc>
                  <a:spcBef>
                    <a:spcPts val="70"/>
                  </a:spcBef>
                  <a:buSzPct val="100000"/>
                  <a:buChar char="•"/>
                  <a:defRPr sz="1100">
                    <a:solidFill>
                      <a:srgbClr val="51565B"/>
                    </a:solidFill>
                    <a:latin typeface="Calibri"/>
                    <a:ea typeface="Calibri"/>
                    <a:cs typeface="Calibri"/>
                    <a:sym typeface="Calibri"/>
                  </a:defRPr>
                </a:pPr>
                <a:r>
                  <a:rPr sz="773">
                    <a:latin typeface="Lora" pitchFamily="2" charset="0"/>
                  </a:rPr>
                  <a:t>Patentilla suojatulla menetelmällä valmistetun tuotteen </a:t>
                </a:r>
                <a:r>
                  <a:rPr sz="773" u="sng">
                    <a:latin typeface="Lora" pitchFamily="2" charset="0"/>
                  </a:rPr>
                  <a:t>tarjoaminen</a:t>
                </a:r>
                <a:r>
                  <a:rPr sz="773">
                    <a:latin typeface="Lora" pitchFamily="2" charset="0"/>
                  </a:rPr>
                  <a:t>, </a:t>
                </a:r>
                <a:r>
                  <a:rPr sz="773" u="sng">
                    <a:latin typeface="Lora" pitchFamily="2" charset="0"/>
                  </a:rPr>
                  <a:t>saattaminen vaihdantaan</a:t>
                </a:r>
                <a:r>
                  <a:rPr sz="773">
                    <a:latin typeface="Lora" pitchFamily="2" charset="0"/>
                  </a:rPr>
                  <a:t> tai </a:t>
                </a:r>
                <a:r>
                  <a:rPr sz="773" u="sng">
                    <a:latin typeface="Lora" pitchFamily="2" charset="0"/>
                  </a:rPr>
                  <a:t>käyttäminen</a:t>
                </a:r>
                <a:r>
                  <a:rPr sz="773">
                    <a:latin typeface="Lora" pitchFamily="2" charset="0"/>
                  </a:rPr>
                  <a:t> tai </a:t>
                </a:r>
                <a:r>
                  <a:rPr sz="773" u="sng">
                    <a:latin typeface="Lora" pitchFamily="2" charset="0"/>
                  </a:rPr>
                  <a:t>maahantuonti</a:t>
                </a:r>
                <a:r>
                  <a:rPr sz="773">
                    <a:latin typeface="Lora" pitchFamily="2" charset="0"/>
                  </a:rPr>
                  <a:t> tai </a:t>
                </a:r>
                <a:r>
                  <a:rPr sz="773" u="sng">
                    <a:latin typeface="Lora" pitchFamily="2" charset="0"/>
                  </a:rPr>
                  <a:t>pitäminen hallussa</a:t>
                </a:r>
                <a:r>
                  <a:rPr sz="773">
                    <a:latin typeface="Lora" pitchFamily="2" charset="0"/>
                  </a:rPr>
                  <a:t> edellä sanottua tarkoitusta varten</a:t>
                </a:r>
              </a:p>
            </p:txBody>
          </p:sp>
        </p:grpSp>
        <p:grpSp>
          <p:nvGrpSpPr>
            <p:cNvPr id="11" name="Gruppera">
              <a:extLst>
                <a:ext uri="{FF2B5EF4-FFF2-40B4-BE49-F238E27FC236}">
                  <a16:creationId xmlns:a16="http://schemas.microsoft.com/office/drawing/2014/main" id="{147CDA81-3D9D-8C64-3F69-A68B09271210}"/>
                </a:ext>
              </a:extLst>
            </p:cNvPr>
            <p:cNvGrpSpPr/>
            <p:nvPr/>
          </p:nvGrpSpPr>
          <p:grpSpPr>
            <a:xfrm>
              <a:off x="0" y="2475289"/>
              <a:ext cx="2388288" cy="1178710"/>
              <a:chOff x="0" y="0"/>
              <a:chExt cx="2388287" cy="1178709"/>
            </a:xfrm>
          </p:grpSpPr>
          <p:sp>
            <p:nvSpPr>
              <p:cNvPr id="18" name="Rundad rektangel">
                <a:extLst>
                  <a:ext uri="{FF2B5EF4-FFF2-40B4-BE49-F238E27FC236}">
                    <a16:creationId xmlns:a16="http://schemas.microsoft.com/office/drawing/2014/main" id="{8416C708-BD5F-6594-DA29-0D2795BA0BA9}"/>
                  </a:ext>
                </a:extLst>
              </p:cNvPr>
              <p:cNvSpPr/>
              <p:nvPr/>
            </p:nvSpPr>
            <p:spPr>
              <a:xfrm>
                <a:off x="0" y="0"/>
                <a:ext cx="2388287" cy="1178709"/>
              </a:xfrm>
              <a:prstGeom prst="roundRect">
                <a:avLst>
                  <a:gd name="adj" fmla="val 16667"/>
                </a:avLst>
              </a:prstGeom>
              <a:solidFill>
                <a:srgbClr val="63808E"/>
              </a:solidFill>
              <a:ln w="12700" cap="flat">
                <a:solidFill>
                  <a:srgbClr val="FFFFFF"/>
                </a:solidFill>
                <a:prstDash val="solid"/>
                <a:miter lim="800000"/>
              </a:ln>
              <a:effectLst/>
            </p:spPr>
            <p:txBody>
              <a:bodyPr wrap="square" lIns="25313" tIns="25313" rIns="25313" bIns="25313" numCol="1" anchor="ctr">
                <a:noAutofit/>
              </a:bodyPr>
              <a:lstStyle/>
              <a:p>
                <a:pPr defTabSz="500045">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9" name="Patentilla suojatulla menetelmällä valmistettu tuote">
                <a:extLst>
                  <a:ext uri="{FF2B5EF4-FFF2-40B4-BE49-F238E27FC236}">
                    <a16:creationId xmlns:a16="http://schemas.microsoft.com/office/drawing/2014/main" id="{1DAAFEFC-78EC-2D8E-5BAD-81261808C7DA}"/>
                  </a:ext>
                </a:extLst>
              </p:cNvPr>
              <p:cNvSpPr txBox="1"/>
              <p:nvPr/>
            </p:nvSpPr>
            <p:spPr>
              <a:xfrm>
                <a:off x="57539" y="226180"/>
                <a:ext cx="2273208" cy="7263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1431" tIns="21431" rIns="21431" bIns="21431" numCol="1" anchor="ctr">
                <a:spAutoFit/>
              </a:bodyPr>
              <a:lstStyle>
                <a:lvl1pPr defTabSz="711200">
                  <a:lnSpc>
                    <a:spcPct val="90000"/>
                  </a:lnSpc>
                  <a:spcBef>
                    <a:spcPts val="600"/>
                  </a:spcBef>
                  <a:defRPr sz="1600">
                    <a:solidFill>
                      <a:srgbClr val="FFFFFF"/>
                    </a:solidFill>
                    <a:latin typeface="Calibri"/>
                    <a:ea typeface="Calibri"/>
                    <a:cs typeface="Calibri"/>
                    <a:sym typeface="Calibri"/>
                  </a:defRPr>
                </a:lvl1pPr>
              </a:lstStyle>
              <a:p>
                <a:r>
                  <a:rPr sz="1125" dirty="0" err="1">
                    <a:latin typeface="Lora" pitchFamily="2" charset="0"/>
                  </a:rPr>
                  <a:t>Patentilla</a:t>
                </a:r>
                <a:r>
                  <a:rPr sz="1125" dirty="0">
                    <a:latin typeface="Lora" pitchFamily="2" charset="0"/>
                  </a:rPr>
                  <a:t> </a:t>
                </a:r>
                <a:r>
                  <a:rPr sz="1125" dirty="0" err="1">
                    <a:latin typeface="Lora" pitchFamily="2" charset="0"/>
                  </a:rPr>
                  <a:t>suojatulla</a:t>
                </a:r>
                <a:r>
                  <a:rPr sz="1125" dirty="0">
                    <a:latin typeface="Lora" pitchFamily="2" charset="0"/>
                  </a:rPr>
                  <a:t> </a:t>
                </a:r>
                <a:r>
                  <a:rPr sz="1125" dirty="0" err="1">
                    <a:latin typeface="Lora" pitchFamily="2" charset="0"/>
                  </a:rPr>
                  <a:t>menetelmällä</a:t>
                </a:r>
                <a:r>
                  <a:rPr sz="1125" dirty="0">
                    <a:latin typeface="Lora" pitchFamily="2" charset="0"/>
                  </a:rPr>
                  <a:t> </a:t>
                </a:r>
                <a:r>
                  <a:rPr sz="1125" dirty="0" err="1">
                    <a:latin typeface="Lora" pitchFamily="2" charset="0"/>
                  </a:rPr>
                  <a:t>valmistettu</a:t>
                </a:r>
                <a:r>
                  <a:rPr sz="1125" dirty="0">
                    <a:latin typeface="Lora" pitchFamily="2" charset="0"/>
                  </a:rPr>
                  <a:t> </a:t>
                </a:r>
                <a:r>
                  <a:rPr sz="1125" dirty="0" err="1">
                    <a:latin typeface="Lora" pitchFamily="2" charset="0"/>
                  </a:rPr>
                  <a:t>tuote</a:t>
                </a:r>
                <a:endParaRPr sz="1125" dirty="0">
                  <a:latin typeface="Lora" pitchFamily="2" charset="0"/>
                </a:endParaRPr>
              </a:p>
            </p:txBody>
          </p:sp>
        </p:grpSp>
        <p:grpSp>
          <p:nvGrpSpPr>
            <p:cNvPr id="12" name="Gruppera">
              <a:extLst>
                <a:ext uri="{FF2B5EF4-FFF2-40B4-BE49-F238E27FC236}">
                  <a16:creationId xmlns:a16="http://schemas.microsoft.com/office/drawing/2014/main" id="{51E501BE-8295-B958-068F-9C91CC7980A8}"/>
                </a:ext>
              </a:extLst>
            </p:cNvPr>
            <p:cNvGrpSpPr/>
            <p:nvPr/>
          </p:nvGrpSpPr>
          <p:grpSpPr>
            <a:xfrm>
              <a:off x="2388286" y="3796526"/>
              <a:ext cx="5391962" cy="1011529"/>
              <a:chOff x="-1" y="-31417"/>
              <a:chExt cx="5391961" cy="1011527"/>
            </a:xfrm>
          </p:grpSpPr>
          <p:sp>
            <p:nvSpPr>
              <p:cNvPr id="16" name="Form">
                <a:extLst>
                  <a:ext uri="{FF2B5EF4-FFF2-40B4-BE49-F238E27FC236}">
                    <a16:creationId xmlns:a16="http://schemas.microsoft.com/office/drawing/2014/main" id="{2831FB76-3576-906E-09D3-15AAEFAC9180}"/>
                  </a:ext>
                </a:extLst>
              </p:cNvPr>
              <p:cNvSpPr/>
              <p:nvPr/>
            </p:nvSpPr>
            <p:spPr>
              <a:xfrm rot="5400000">
                <a:off x="2224496" y="-2221636"/>
                <a:ext cx="942967" cy="5391961"/>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82"/>
                      <a:pt x="21600" y="630"/>
                    </a:cubicBezTo>
                    <a:lnTo>
                      <a:pt x="21600" y="21600"/>
                    </a:lnTo>
                    <a:lnTo>
                      <a:pt x="0" y="21600"/>
                    </a:lnTo>
                    <a:lnTo>
                      <a:pt x="0" y="630"/>
                    </a:lnTo>
                    <a:cubicBezTo>
                      <a:pt x="0" y="282"/>
                      <a:pt x="1612" y="0"/>
                      <a:pt x="3600" y="0"/>
                    </a:cubicBezTo>
                    <a:close/>
                  </a:path>
                </a:pathLst>
              </a:custGeom>
              <a:solidFill>
                <a:srgbClr val="D0D0D1">
                  <a:alpha val="90000"/>
                </a:srgbClr>
              </a:solidFill>
              <a:ln w="12700" cap="flat">
                <a:solidFill>
                  <a:srgbClr val="D0D0D1">
                    <a:alpha val="90000"/>
                  </a:srgbClr>
                </a:solidFill>
                <a:prstDash val="solid"/>
                <a:miter lim="800000"/>
              </a:ln>
              <a:effectLst/>
            </p:spPr>
            <p:txBody>
              <a:bodyPr wrap="square" lIns="25313" tIns="25313" rIns="25313" bIns="25313" numCol="1" anchor="ctr">
                <a:noAutofit/>
              </a:bodyPr>
              <a:lstStyle/>
              <a:p>
                <a:pPr defTabSz="343781">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17" name="Sellaisen välineen keksinnön käyttämiseksi tässä maassa, joka liittyy johonkin olennaiseen keksinnössä, tarjoaminen tai toimittaminen jollekin, jolla ei ole oikeutta keksinnön hyväksikäyttöön, jos se, joka tarjoaa tai toimittaa välineen, tietää tai olosu">
                <a:extLst>
                  <a:ext uri="{FF2B5EF4-FFF2-40B4-BE49-F238E27FC236}">
                    <a16:creationId xmlns:a16="http://schemas.microsoft.com/office/drawing/2014/main" id="{BE496D38-8FC3-4E86-DC12-C719DCFB9D34}"/>
                  </a:ext>
                </a:extLst>
              </p:cNvPr>
              <p:cNvSpPr txBox="1"/>
              <p:nvPr/>
            </p:nvSpPr>
            <p:spPr>
              <a:xfrm>
                <a:off x="0" y="-31417"/>
                <a:ext cx="5345928" cy="101152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40182" lvl="1" indent="-40182" defTabSz="343781">
                  <a:lnSpc>
                    <a:spcPct val="90000"/>
                  </a:lnSpc>
                  <a:spcBef>
                    <a:spcPts val="70"/>
                  </a:spcBef>
                  <a:buSzPct val="100000"/>
                  <a:buChar char="•"/>
                  <a:defRPr sz="1100">
                    <a:solidFill>
                      <a:srgbClr val="51565B"/>
                    </a:solidFill>
                    <a:latin typeface="Calibri"/>
                    <a:ea typeface="Calibri"/>
                    <a:cs typeface="Calibri"/>
                    <a:sym typeface="Calibri"/>
                  </a:defRPr>
                </a:pPr>
                <a:r>
                  <a:rPr sz="773">
                    <a:latin typeface="Lora" pitchFamily="2" charset="0"/>
                  </a:rPr>
                  <a:t>Sellaisen </a:t>
                </a:r>
                <a:r>
                  <a:rPr sz="773" u="sng">
                    <a:latin typeface="Lora" pitchFamily="2" charset="0"/>
                  </a:rPr>
                  <a:t>välineen keksinnön käyttämiseksi</a:t>
                </a:r>
                <a:r>
                  <a:rPr sz="773">
                    <a:latin typeface="Lora" pitchFamily="2" charset="0"/>
                  </a:rPr>
                  <a:t> tässä maassa, joka liittyy johonkin </a:t>
                </a:r>
                <a:r>
                  <a:rPr sz="773" u="sng">
                    <a:latin typeface="Lora" pitchFamily="2" charset="0"/>
                  </a:rPr>
                  <a:t>olennaiseen keksinnössä</a:t>
                </a:r>
                <a:r>
                  <a:rPr sz="773">
                    <a:latin typeface="Lora" pitchFamily="2" charset="0"/>
                  </a:rPr>
                  <a:t>, </a:t>
                </a:r>
                <a:r>
                  <a:rPr sz="773" u="sng">
                    <a:latin typeface="Lora" pitchFamily="2" charset="0"/>
                  </a:rPr>
                  <a:t>tarjoaminen tai toimittaminen</a:t>
                </a:r>
                <a:r>
                  <a:rPr sz="773">
                    <a:latin typeface="Lora" pitchFamily="2" charset="0"/>
                  </a:rPr>
                  <a:t> jollekin, jolla ei ole oikeutta keksinnön hyväksikäyttöön, jos se, joka tarjoaa tai toimittaa välineen, </a:t>
                </a:r>
                <a:r>
                  <a:rPr sz="773" u="sng">
                    <a:latin typeface="Lora" pitchFamily="2" charset="0"/>
                  </a:rPr>
                  <a:t>tietää tai olosuhteiden perusteella on ilmeistä</a:t>
                </a:r>
                <a:r>
                  <a:rPr sz="773">
                    <a:latin typeface="Lora" pitchFamily="2" charset="0"/>
                  </a:rPr>
                  <a:t>, että väline soveltuu ja on tarkoitettu keksinnön käyttämiseen. </a:t>
                </a:r>
              </a:p>
            </p:txBody>
          </p:sp>
        </p:grpSp>
        <p:grpSp>
          <p:nvGrpSpPr>
            <p:cNvPr id="13" name="Gruppera">
              <a:extLst>
                <a:ext uri="{FF2B5EF4-FFF2-40B4-BE49-F238E27FC236}">
                  <a16:creationId xmlns:a16="http://schemas.microsoft.com/office/drawing/2014/main" id="{22275A60-897D-B411-E8CA-27082B8ADF6C}"/>
                </a:ext>
              </a:extLst>
            </p:cNvPr>
            <p:cNvGrpSpPr/>
            <p:nvPr/>
          </p:nvGrpSpPr>
          <p:grpSpPr>
            <a:xfrm>
              <a:off x="0" y="3712934"/>
              <a:ext cx="2388288" cy="1178711"/>
              <a:chOff x="0" y="0"/>
              <a:chExt cx="2388287" cy="1178709"/>
            </a:xfrm>
          </p:grpSpPr>
          <p:sp>
            <p:nvSpPr>
              <p:cNvPr id="14" name="Rundad rektangel">
                <a:extLst>
                  <a:ext uri="{FF2B5EF4-FFF2-40B4-BE49-F238E27FC236}">
                    <a16:creationId xmlns:a16="http://schemas.microsoft.com/office/drawing/2014/main" id="{FB1D1D84-0367-59A1-D28B-F74FDD3556CE}"/>
                  </a:ext>
                </a:extLst>
              </p:cNvPr>
              <p:cNvSpPr/>
              <p:nvPr/>
            </p:nvSpPr>
            <p:spPr>
              <a:xfrm>
                <a:off x="0" y="0"/>
                <a:ext cx="2388287" cy="1178709"/>
              </a:xfrm>
              <a:prstGeom prst="roundRect">
                <a:avLst>
                  <a:gd name="adj" fmla="val 16667"/>
                </a:avLst>
              </a:prstGeom>
              <a:solidFill>
                <a:srgbClr val="51565B"/>
              </a:solidFill>
              <a:ln w="12700" cap="flat">
                <a:solidFill>
                  <a:srgbClr val="FFFFFF"/>
                </a:solidFill>
                <a:prstDash val="solid"/>
                <a:miter lim="800000"/>
              </a:ln>
              <a:effectLst/>
            </p:spPr>
            <p:txBody>
              <a:bodyPr wrap="square" lIns="25313" tIns="25313" rIns="25313" bIns="25313" numCol="1" anchor="ctr">
                <a:noAutofit/>
              </a:bodyPr>
              <a:lstStyle/>
              <a:p>
                <a:pPr defTabSz="500045">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5" name="Väline keksinnön käyttämiseksi">
                <a:extLst>
                  <a:ext uri="{FF2B5EF4-FFF2-40B4-BE49-F238E27FC236}">
                    <a16:creationId xmlns:a16="http://schemas.microsoft.com/office/drawing/2014/main" id="{6D1F4292-5FD0-7F75-CB6B-0A0727C6EC28}"/>
                  </a:ext>
                </a:extLst>
              </p:cNvPr>
              <p:cNvSpPr txBox="1"/>
              <p:nvPr/>
            </p:nvSpPr>
            <p:spPr>
              <a:xfrm>
                <a:off x="57539" y="336978"/>
                <a:ext cx="2273208" cy="50475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1431" tIns="21431" rIns="21431" bIns="21431" numCol="1" anchor="ctr">
                <a:spAutoFit/>
              </a:bodyPr>
              <a:lstStyle>
                <a:lvl1pPr defTabSz="711200">
                  <a:lnSpc>
                    <a:spcPct val="90000"/>
                  </a:lnSpc>
                  <a:spcBef>
                    <a:spcPts val="600"/>
                  </a:spcBef>
                  <a:defRPr sz="1600">
                    <a:solidFill>
                      <a:srgbClr val="FFFFFF"/>
                    </a:solidFill>
                    <a:latin typeface="Calibri"/>
                    <a:ea typeface="Calibri"/>
                    <a:cs typeface="Calibri"/>
                    <a:sym typeface="Calibri"/>
                  </a:defRPr>
                </a:lvl1pPr>
              </a:lstStyle>
              <a:p>
                <a:r>
                  <a:rPr sz="1125">
                    <a:latin typeface="Lora" pitchFamily="2" charset="0"/>
                  </a:rPr>
                  <a:t>Väline keksinnön käyttämiseksi</a:t>
                </a:r>
              </a:p>
            </p:txBody>
          </p:sp>
        </p:grpSp>
      </p:grpSp>
    </p:spTree>
    <p:extLst>
      <p:ext uri="{BB962C8B-B14F-4D97-AF65-F5344CB8AC3E}">
        <p14:creationId xmlns:p14="http://schemas.microsoft.com/office/powerpoint/2010/main" val="210854987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Loukkaustyypit</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Välitön patentinloukkaus (PatL 3.1 §)</a:t>
            </a:r>
          </a:p>
          <a:p>
            <a:endParaRPr lang="fi-FI" dirty="0">
              <a:latin typeface="Lora" pitchFamily="2" charset="0"/>
            </a:endParaRPr>
          </a:p>
          <a:p>
            <a:r>
              <a:rPr lang="fi-FI" dirty="0">
                <a:latin typeface="Lora" pitchFamily="2" charset="0"/>
              </a:rPr>
              <a:t>Välillinen patentinloukkaus (PatL 3.2 §)</a:t>
            </a: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25</a:t>
            </a:fld>
            <a:endParaRPr lang="fi-FI" dirty="0"/>
          </a:p>
        </p:txBody>
      </p:sp>
    </p:spTree>
    <p:extLst>
      <p:ext uri="{BB962C8B-B14F-4D97-AF65-F5344CB8AC3E}">
        <p14:creationId xmlns:p14="http://schemas.microsoft.com/office/powerpoint/2010/main" val="107296413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Esimerkkejä mahdollisista loukkaajista</a:t>
            </a:r>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26</a:t>
            </a:fld>
            <a:endParaRPr lang="fi-FI" dirty="0"/>
          </a:p>
        </p:txBody>
      </p:sp>
      <p:grpSp>
        <p:nvGrpSpPr>
          <p:cNvPr id="30" name="Freeform 53">
            <a:extLst>
              <a:ext uri="{FF2B5EF4-FFF2-40B4-BE49-F238E27FC236}">
                <a16:creationId xmlns:a16="http://schemas.microsoft.com/office/drawing/2014/main" id="{EE711F4B-84C4-FC64-BA1F-E3147F171737}"/>
              </a:ext>
            </a:extLst>
          </p:cNvPr>
          <p:cNvGrpSpPr/>
          <p:nvPr/>
        </p:nvGrpSpPr>
        <p:grpSpPr>
          <a:xfrm>
            <a:off x="3807090" y="2434739"/>
            <a:ext cx="1139065" cy="1139066"/>
            <a:chOff x="-1" y="0"/>
            <a:chExt cx="1620002" cy="1620003"/>
          </a:xfrm>
        </p:grpSpPr>
        <p:sp>
          <p:nvSpPr>
            <p:cNvPr id="31" name="Form">
              <a:extLst>
                <a:ext uri="{FF2B5EF4-FFF2-40B4-BE49-F238E27FC236}">
                  <a16:creationId xmlns:a16="http://schemas.microsoft.com/office/drawing/2014/main" id="{BB935CE5-C7EE-5FDB-6619-D8C09D65BCD2}"/>
                </a:ext>
              </a:extLst>
            </p:cNvPr>
            <p:cNvSpPr/>
            <p:nvPr/>
          </p:nvSpPr>
          <p:spPr>
            <a:xfrm>
              <a:off x="-1" y="0"/>
              <a:ext cx="1620002" cy="162000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7936"/>
                    <a:pt x="1138" y="5189"/>
                    <a:pt x="3163" y="3163"/>
                  </a:cubicBezTo>
                  <a:cubicBezTo>
                    <a:pt x="5189" y="1138"/>
                    <a:pt x="7936" y="0"/>
                    <a:pt x="10800" y="0"/>
                  </a:cubicBezTo>
                  <a:cubicBezTo>
                    <a:pt x="13664" y="0"/>
                    <a:pt x="16411" y="1138"/>
                    <a:pt x="18437" y="3163"/>
                  </a:cubicBezTo>
                  <a:cubicBezTo>
                    <a:pt x="20462" y="5189"/>
                    <a:pt x="21600" y="7936"/>
                    <a:pt x="21600" y="10800"/>
                  </a:cubicBezTo>
                  <a:cubicBezTo>
                    <a:pt x="21600" y="13664"/>
                    <a:pt x="20462" y="16411"/>
                    <a:pt x="18437" y="18437"/>
                  </a:cubicBezTo>
                  <a:cubicBezTo>
                    <a:pt x="16411" y="20462"/>
                    <a:pt x="13664" y="21600"/>
                    <a:pt x="10800" y="21600"/>
                  </a:cubicBezTo>
                  <a:cubicBezTo>
                    <a:pt x="7936" y="21600"/>
                    <a:pt x="5189" y="20462"/>
                    <a:pt x="3163" y="18437"/>
                  </a:cubicBezTo>
                  <a:cubicBezTo>
                    <a:pt x="1138" y="16411"/>
                    <a:pt x="0" y="13664"/>
                    <a:pt x="0" y="10800"/>
                  </a:cubicBezTo>
                  <a:lnTo>
                    <a:pt x="0" y="10800"/>
                  </a:lnTo>
                  <a:close/>
                </a:path>
              </a:pathLst>
            </a:cu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31">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32" name="Toimittaja">
              <a:extLst>
                <a:ext uri="{FF2B5EF4-FFF2-40B4-BE49-F238E27FC236}">
                  <a16:creationId xmlns:a16="http://schemas.microsoft.com/office/drawing/2014/main" id="{959C2606-DDE3-9F46-72BD-1F6D9D0EDE77}"/>
                </a:ext>
              </a:extLst>
            </p:cNvPr>
            <p:cNvSpPr txBox="1"/>
            <p:nvPr/>
          </p:nvSpPr>
          <p:spPr>
            <a:xfrm>
              <a:off x="-1" y="431109"/>
              <a:ext cx="1620002" cy="75778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6679" tIns="186679" rIns="186679" bIns="186679" numCol="1" anchor="ctr">
              <a:spAutoFit/>
            </a:bodyPr>
            <a:lstStyle>
              <a:lvl1pPr defTabSz="711181">
                <a:lnSpc>
                  <a:spcPct val="90000"/>
                </a:lnSpc>
                <a:spcBef>
                  <a:spcPts val="600"/>
                </a:spcBef>
                <a:defRPr sz="1600">
                  <a:solidFill>
                    <a:srgbClr val="FFFFFF"/>
                  </a:solidFill>
                  <a:latin typeface="Calibri"/>
                  <a:ea typeface="Calibri"/>
                  <a:cs typeface="Calibri"/>
                  <a:sym typeface="Calibri"/>
                </a:defRPr>
              </a:lvl1pPr>
            </a:lstStyle>
            <a:p>
              <a:r>
                <a:rPr sz="1125" dirty="0" err="1">
                  <a:latin typeface="Lora" pitchFamily="2" charset="0"/>
                </a:rPr>
                <a:t>Toimittaja</a:t>
              </a:r>
              <a:endParaRPr sz="1125" dirty="0">
                <a:latin typeface="Lora" pitchFamily="2" charset="0"/>
              </a:endParaRPr>
            </a:p>
          </p:txBody>
        </p:sp>
      </p:grpSp>
      <p:grpSp>
        <p:nvGrpSpPr>
          <p:cNvPr id="33" name="Freeform 55">
            <a:extLst>
              <a:ext uri="{FF2B5EF4-FFF2-40B4-BE49-F238E27FC236}">
                <a16:creationId xmlns:a16="http://schemas.microsoft.com/office/drawing/2014/main" id="{F2834AE1-79F0-77B1-3548-8AECDBE5810D}"/>
              </a:ext>
            </a:extLst>
          </p:cNvPr>
          <p:cNvGrpSpPr/>
          <p:nvPr/>
        </p:nvGrpSpPr>
        <p:grpSpPr>
          <a:xfrm>
            <a:off x="5806875" y="2434740"/>
            <a:ext cx="1139066" cy="1139065"/>
            <a:chOff x="-1" y="-1"/>
            <a:chExt cx="1620003" cy="1620003"/>
          </a:xfrm>
        </p:grpSpPr>
        <p:sp>
          <p:nvSpPr>
            <p:cNvPr id="34" name="Form">
              <a:extLst>
                <a:ext uri="{FF2B5EF4-FFF2-40B4-BE49-F238E27FC236}">
                  <a16:creationId xmlns:a16="http://schemas.microsoft.com/office/drawing/2014/main" id="{CCCA6A2D-3433-6FA2-1DF9-DBF1DD2EE0D5}"/>
                </a:ext>
              </a:extLst>
            </p:cNvPr>
            <p:cNvSpPr/>
            <p:nvPr/>
          </p:nvSpPr>
          <p:spPr>
            <a:xfrm>
              <a:off x="-1" y="-1"/>
              <a:ext cx="1620003" cy="162000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7936"/>
                    <a:pt x="1138" y="5189"/>
                    <a:pt x="3163" y="3163"/>
                  </a:cubicBezTo>
                  <a:cubicBezTo>
                    <a:pt x="5189" y="1138"/>
                    <a:pt x="7936" y="0"/>
                    <a:pt x="10800" y="0"/>
                  </a:cubicBezTo>
                  <a:cubicBezTo>
                    <a:pt x="13664" y="0"/>
                    <a:pt x="16411" y="1138"/>
                    <a:pt x="18437" y="3163"/>
                  </a:cubicBezTo>
                  <a:cubicBezTo>
                    <a:pt x="20462" y="5189"/>
                    <a:pt x="21600" y="7936"/>
                    <a:pt x="21600" y="10800"/>
                  </a:cubicBezTo>
                  <a:cubicBezTo>
                    <a:pt x="21600" y="13664"/>
                    <a:pt x="20462" y="16411"/>
                    <a:pt x="18437" y="18437"/>
                  </a:cubicBezTo>
                  <a:cubicBezTo>
                    <a:pt x="16411" y="20462"/>
                    <a:pt x="13664" y="21600"/>
                    <a:pt x="10800" y="21600"/>
                  </a:cubicBezTo>
                  <a:cubicBezTo>
                    <a:pt x="7936" y="21600"/>
                    <a:pt x="5189" y="20462"/>
                    <a:pt x="3163" y="18437"/>
                  </a:cubicBezTo>
                  <a:cubicBezTo>
                    <a:pt x="1138" y="16411"/>
                    <a:pt x="0" y="13664"/>
                    <a:pt x="0" y="10800"/>
                  </a:cubicBezTo>
                  <a:lnTo>
                    <a:pt x="0" y="10800"/>
                  </a:lnTo>
                  <a:close/>
                </a:path>
              </a:pathLst>
            </a:cu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31">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35" name="Valmistaja">
              <a:extLst>
                <a:ext uri="{FF2B5EF4-FFF2-40B4-BE49-F238E27FC236}">
                  <a16:creationId xmlns:a16="http://schemas.microsoft.com/office/drawing/2014/main" id="{E973C172-71E2-A260-3B21-689C4DE1EF2A}"/>
                </a:ext>
              </a:extLst>
            </p:cNvPr>
            <p:cNvSpPr txBox="1"/>
            <p:nvPr/>
          </p:nvSpPr>
          <p:spPr>
            <a:xfrm>
              <a:off x="-1" y="513550"/>
              <a:ext cx="1620002" cy="59289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9272" tIns="129272" rIns="129272" bIns="129272" numCol="1" anchor="ctr">
              <a:spAutoFit/>
            </a:bodyPr>
            <a:lstStyle>
              <a:lvl1pPr defTabSz="711181">
                <a:lnSpc>
                  <a:spcPct val="90000"/>
                </a:lnSpc>
                <a:spcBef>
                  <a:spcPts val="600"/>
                </a:spcBef>
                <a:defRPr sz="1600">
                  <a:solidFill>
                    <a:srgbClr val="FFFFFF"/>
                  </a:solidFill>
                  <a:latin typeface="Calibri"/>
                  <a:ea typeface="Calibri"/>
                  <a:cs typeface="Calibri"/>
                  <a:sym typeface="Calibri"/>
                </a:defRPr>
              </a:lvl1pPr>
            </a:lstStyle>
            <a:p>
              <a:r>
                <a:rPr sz="1125">
                  <a:latin typeface="Lora" pitchFamily="2" charset="0"/>
                </a:rPr>
                <a:t>Valmistaja</a:t>
              </a:r>
            </a:p>
          </p:txBody>
        </p:sp>
      </p:grpSp>
      <p:grpSp>
        <p:nvGrpSpPr>
          <p:cNvPr id="36" name="Freeform 57">
            <a:extLst>
              <a:ext uri="{FF2B5EF4-FFF2-40B4-BE49-F238E27FC236}">
                <a16:creationId xmlns:a16="http://schemas.microsoft.com/office/drawing/2014/main" id="{D014D13F-3C20-259D-80AA-208D2AB409E0}"/>
              </a:ext>
            </a:extLst>
          </p:cNvPr>
          <p:cNvGrpSpPr/>
          <p:nvPr/>
        </p:nvGrpSpPr>
        <p:grpSpPr>
          <a:xfrm>
            <a:off x="7882731" y="2434740"/>
            <a:ext cx="1139065" cy="1139065"/>
            <a:chOff x="-1" y="-1"/>
            <a:chExt cx="1620003" cy="1620003"/>
          </a:xfrm>
        </p:grpSpPr>
        <p:sp>
          <p:nvSpPr>
            <p:cNvPr id="37" name="Form">
              <a:extLst>
                <a:ext uri="{FF2B5EF4-FFF2-40B4-BE49-F238E27FC236}">
                  <a16:creationId xmlns:a16="http://schemas.microsoft.com/office/drawing/2014/main" id="{DE4577B3-0C47-07D8-B39D-0D4DA9209A9D}"/>
                </a:ext>
              </a:extLst>
            </p:cNvPr>
            <p:cNvSpPr/>
            <p:nvPr/>
          </p:nvSpPr>
          <p:spPr>
            <a:xfrm>
              <a:off x="-1" y="-1"/>
              <a:ext cx="1620003" cy="162000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7936"/>
                    <a:pt x="1138" y="5189"/>
                    <a:pt x="3163" y="3163"/>
                  </a:cubicBezTo>
                  <a:cubicBezTo>
                    <a:pt x="5189" y="1138"/>
                    <a:pt x="7936" y="0"/>
                    <a:pt x="10800" y="0"/>
                  </a:cubicBezTo>
                  <a:cubicBezTo>
                    <a:pt x="13664" y="0"/>
                    <a:pt x="16411" y="1138"/>
                    <a:pt x="18437" y="3163"/>
                  </a:cubicBezTo>
                  <a:cubicBezTo>
                    <a:pt x="20462" y="5189"/>
                    <a:pt x="21600" y="7936"/>
                    <a:pt x="21600" y="10800"/>
                  </a:cubicBezTo>
                  <a:cubicBezTo>
                    <a:pt x="21600" y="13664"/>
                    <a:pt x="20462" y="16411"/>
                    <a:pt x="18437" y="18437"/>
                  </a:cubicBezTo>
                  <a:cubicBezTo>
                    <a:pt x="16411" y="20462"/>
                    <a:pt x="13664" y="21600"/>
                    <a:pt x="10800" y="21600"/>
                  </a:cubicBezTo>
                  <a:cubicBezTo>
                    <a:pt x="7936" y="21600"/>
                    <a:pt x="5189" y="20462"/>
                    <a:pt x="3163" y="18437"/>
                  </a:cubicBezTo>
                  <a:cubicBezTo>
                    <a:pt x="1138" y="16411"/>
                    <a:pt x="0" y="13664"/>
                    <a:pt x="0" y="10800"/>
                  </a:cubicBezTo>
                  <a:lnTo>
                    <a:pt x="0" y="10800"/>
                  </a:lnTo>
                  <a:close/>
                </a:path>
              </a:pathLst>
            </a:cu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31">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38" name="Maahantuoja">
              <a:extLst>
                <a:ext uri="{FF2B5EF4-FFF2-40B4-BE49-F238E27FC236}">
                  <a16:creationId xmlns:a16="http://schemas.microsoft.com/office/drawing/2014/main" id="{29E9677A-4609-73A2-03E6-88FD4C6D69AB}"/>
                </a:ext>
              </a:extLst>
            </p:cNvPr>
            <p:cNvSpPr txBox="1"/>
            <p:nvPr/>
          </p:nvSpPr>
          <p:spPr>
            <a:xfrm>
              <a:off x="-1" y="513550"/>
              <a:ext cx="1620002" cy="59289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9272" tIns="129272" rIns="129272" bIns="129272" numCol="1" anchor="ctr">
              <a:spAutoFit/>
            </a:bodyPr>
            <a:lstStyle>
              <a:lvl1pPr defTabSz="711181">
                <a:lnSpc>
                  <a:spcPct val="90000"/>
                </a:lnSpc>
                <a:spcBef>
                  <a:spcPts val="600"/>
                </a:spcBef>
                <a:defRPr sz="1600">
                  <a:solidFill>
                    <a:srgbClr val="FFFFFF"/>
                  </a:solidFill>
                  <a:latin typeface="Calibri"/>
                  <a:ea typeface="Calibri"/>
                  <a:cs typeface="Calibri"/>
                  <a:sym typeface="Calibri"/>
                </a:defRPr>
              </a:lvl1pPr>
            </a:lstStyle>
            <a:p>
              <a:r>
                <a:rPr sz="1125">
                  <a:latin typeface="Lora" pitchFamily="2" charset="0"/>
                </a:rPr>
                <a:t>Maahantuoja</a:t>
              </a:r>
            </a:p>
          </p:txBody>
        </p:sp>
      </p:grpSp>
      <p:grpSp>
        <p:nvGrpSpPr>
          <p:cNvPr id="39" name="Freeform 59">
            <a:extLst>
              <a:ext uri="{FF2B5EF4-FFF2-40B4-BE49-F238E27FC236}">
                <a16:creationId xmlns:a16="http://schemas.microsoft.com/office/drawing/2014/main" id="{3ADCC508-38CB-25F8-E75A-1F42AE845241}"/>
              </a:ext>
            </a:extLst>
          </p:cNvPr>
          <p:cNvGrpSpPr/>
          <p:nvPr/>
        </p:nvGrpSpPr>
        <p:grpSpPr>
          <a:xfrm>
            <a:off x="7022011" y="3497983"/>
            <a:ext cx="1348776" cy="1139066"/>
            <a:chOff x="-1" y="-1"/>
            <a:chExt cx="1918259" cy="1620003"/>
          </a:xfrm>
        </p:grpSpPr>
        <p:sp>
          <p:nvSpPr>
            <p:cNvPr id="40" name="Form">
              <a:extLst>
                <a:ext uri="{FF2B5EF4-FFF2-40B4-BE49-F238E27FC236}">
                  <a16:creationId xmlns:a16="http://schemas.microsoft.com/office/drawing/2014/main" id="{B2D18377-A329-769C-1F79-A336818D88B8}"/>
                </a:ext>
              </a:extLst>
            </p:cNvPr>
            <p:cNvSpPr/>
            <p:nvPr/>
          </p:nvSpPr>
          <p:spPr>
            <a:xfrm>
              <a:off x="-1" y="-1"/>
              <a:ext cx="1620003" cy="162000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7936"/>
                    <a:pt x="1138" y="5189"/>
                    <a:pt x="3163" y="3163"/>
                  </a:cubicBezTo>
                  <a:cubicBezTo>
                    <a:pt x="5189" y="1138"/>
                    <a:pt x="7936" y="0"/>
                    <a:pt x="10800" y="0"/>
                  </a:cubicBezTo>
                  <a:cubicBezTo>
                    <a:pt x="13664" y="0"/>
                    <a:pt x="16411" y="1138"/>
                    <a:pt x="18437" y="3163"/>
                  </a:cubicBezTo>
                  <a:cubicBezTo>
                    <a:pt x="20462" y="5189"/>
                    <a:pt x="21600" y="7936"/>
                    <a:pt x="21600" y="10800"/>
                  </a:cubicBezTo>
                  <a:cubicBezTo>
                    <a:pt x="21600" y="13664"/>
                    <a:pt x="20462" y="16411"/>
                    <a:pt x="18437" y="18437"/>
                  </a:cubicBezTo>
                  <a:cubicBezTo>
                    <a:pt x="16411" y="20462"/>
                    <a:pt x="13664" y="21600"/>
                    <a:pt x="10800" y="21600"/>
                  </a:cubicBezTo>
                  <a:cubicBezTo>
                    <a:pt x="7936" y="21600"/>
                    <a:pt x="5189" y="20462"/>
                    <a:pt x="3163" y="18437"/>
                  </a:cubicBezTo>
                  <a:cubicBezTo>
                    <a:pt x="1138" y="16411"/>
                    <a:pt x="0" y="13664"/>
                    <a:pt x="0" y="10800"/>
                  </a:cubicBezTo>
                  <a:lnTo>
                    <a:pt x="0" y="10800"/>
                  </a:lnTo>
                  <a:close/>
                </a:path>
              </a:pathLst>
            </a:cu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31">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41" name="Tukkuri">
              <a:extLst>
                <a:ext uri="{FF2B5EF4-FFF2-40B4-BE49-F238E27FC236}">
                  <a16:creationId xmlns:a16="http://schemas.microsoft.com/office/drawing/2014/main" id="{5DF57246-4B17-B792-1944-7D1D41EEE4CF}"/>
                </a:ext>
              </a:extLst>
            </p:cNvPr>
            <p:cNvSpPr txBox="1"/>
            <p:nvPr/>
          </p:nvSpPr>
          <p:spPr>
            <a:xfrm>
              <a:off x="298256" y="530281"/>
              <a:ext cx="1620002" cy="59289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9272" tIns="129272" rIns="129272" bIns="129272" numCol="1" anchor="ctr">
              <a:spAutoFit/>
            </a:bodyPr>
            <a:lstStyle>
              <a:lvl1pPr defTabSz="711181">
                <a:lnSpc>
                  <a:spcPct val="90000"/>
                </a:lnSpc>
                <a:spcBef>
                  <a:spcPts val="600"/>
                </a:spcBef>
                <a:defRPr sz="1600">
                  <a:solidFill>
                    <a:srgbClr val="FFFFFF"/>
                  </a:solidFill>
                  <a:latin typeface="Calibri"/>
                  <a:ea typeface="Calibri"/>
                  <a:cs typeface="Calibri"/>
                  <a:sym typeface="Calibri"/>
                </a:defRPr>
              </a:lvl1pPr>
            </a:lstStyle>
            <a:p>
              <a:r>
                <a:rPr sz="1125" dirty="0" err="1">
                  <a:latin typeface="Lora" pitchFamily="2" charset="0"/>
                </a:rPr>
                <a:t>Tukkuri</a:t>
              </a:r>
              <a:endParaRPr sz="1125" dirty="0">
                <a:latin typeface="Lora" pitchFamily="2" charset="0"/>
              </a:endParaRPr>
            </a:p>
          </p:txBody>
        </p:sp>
      </p:grpSp>
      <p:grpSp>
        <p:nvGrpSpPr>
          <p:cNvPr id="42" name="Freeform 61">
            <a:extLst>
              <a:ext uri="{FF2B5EF4-FFF2-40B4-BE49-F238E27FC236}">
                <a16:creationId xmlns:a16="http://schemas.microsoft.com/office/drawing/2014/main" id="{186831F6-0AE2-4C0E-3189-46577A7B3C60}"/>
              </a:ext>
            </a:extLst>
          </p:cNvPr>
          <p:cNvGrpSpPr/>
          <p:nvPr/>
        </p:nvGrpSpPr>
        <p:grpSpPr>
          <a:xfrm>
            <a:off x="4743633" y="3497983"/>
            <a:ext cx="1352367" cy="1139066"/>
            <a:chOff x="-1" y="-1"/>
            <a:chExt cx="1923366" cy="1620003"/>
          </a:xfrm>
        </p:grpSpPr>
        <p:sp>
          <p:nvSpPr>
            <p:cNvPr id="43" name="Form">
              <a:extLst>
                <a:ext uri="{FF2B5EF4-FFF2-40B4-BE49-F238E27FC236}">
                  <a16:creationId xmlns:a16="http://schemas.microsoft.com/office/drawing/2014/main" id="{D5B03341-7780-31B2-50D5-8B517FD7DD92}"/>
                </a:ext>
              </a:extLst>
            </p:cNvPr>
            <p:cNvSpPr/>
            <p:nvPr/>
          </p:nvSpPr>
          <p:spPr>
            <a:xfrm>
              <a:off x="-1" y="-1"/>
              <a:ext cx="1620003" cy="162000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7936"/>
                    <a:pt x="1138" y="5189"/>
                    <a:pt x="3163" y="3163"/>
                  </a:cubicBezTo>
                  <a:cubicBezTo>
                    <a:pt x="5189" y="1138"/>
                    <a:pt x="7936" y="0"/>
                    <a:pt x="10800" y="0"/>
                  </a:cubicBezTo>
                  <a:cubicBezTo>
                    <a:pt x="13664" y="0"/>
                    <a:pt x="16411" y="1138"/>
                    <a:pt x="18437" y="3163"/>
                  </a:cubicBezTo>
                  <a:cubicBezTo>
                    <a:pt x="20462" y="5189"/>
                    <a:pt x="21600" y="7936"/>
                    <a:pt x="21600" y="10800"/>
                  </a:cubicBezTo>
                  <a:cubicBezTo>
                    <a:pt x="21600" y="13664"/>
                    <a:pt x="20462" y="16411"/>
                    <a:pt x="18437" y="18437"/>
                  </a:cubicBezTo>
                  <a:cubicBezTo>
                    <a:pt x="16411" y="20462"/>
                    <a:pt x="13664" y="21600"/>
                    <a:pt x="10800" y="21600"/>
                  </a:cubicBezTo>
                  <a:cubicBezTo>
                    <a:pt x="7936" y="21600"/>
                    <a:pt x="5189" y="20462"/>
                    <a:pt x="3163" y="18437"/>
                  </a:cubicBezTo>
                  <a:cubicBezTo>
                    <a:pt x="1138" y="16411"/>
                    <a:pt x="0" y="13664"/>
                    <a:pt x="0" y="10800"/>
                  </a:cubicBezTo>
                  <a:lnTo>
                    <a:pt x="0" y="10800"/>
                  </a:lnTo>
                  <a:close/>
                </a:path>
              </a:pathLst>
            </a:cu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31">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44" name="Jakelija">
              <a:extLst>
                <a:ext uri="{FF2B5EF4-FFF2-40B4-BE49-F238E27FC236}">
                  <a16:creationId xmlns:a16="http://schemas.microsoft.com/office/drawing/2014/main" id="{93E0657D-E92E-DBF4-7A67-36FA5D9C7C28}"/>
                </a:ext>
              </a:extLst>
            </p:cNvPr>
            <p:cNvSpPr txBox="1"/>
            <p:nvPr/>
          </p:nvSpPr>
          <p:spPr>
            <a:xfrm>
              <a:off x="303363" y="522580"/>
              <a:ext cx="1620002" cy="59289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9272" tIns="129272" rIns="129272" bIns="129272" numCol="1" anchor="ctr">
              <a:spAutoFit/>
            </a:bodyPr>
            <a:lstStyle>
              <a:lvl1pPr defTabSz="711181">
                <a:lnSpc>
                  <a:spcPct val="90000"/>
                </a:lnSpc>
                <a:spcBef>
                  <a:spcPts val="600"/>
                </a:spcBef>
                <a:defRPr sz="1600">
                  <a:solidFill>
                    <a:srgbClr val="FFFFFF"/>
                  </a:solidFill>
                  <a:latin typeface="Calibri"/>
                  <a:ea typeface="Calibri"/>
                  <a:cs typeface="Calibri"/>
                  <a:sym typeface="Calibri"/>
                </a:defRPr>
              </a:lvl1pPr>
            </a:lstStyle>
            <a:p>
              <a:r>
                <a:rPr sz="1125" dirty="0" err="1">
                  <a:latin typeface="Lora" pitchFamily="2" charset="0"/>
                </a:rPr>
                <a:t>Jakelija</a:t>
              </a:r>
              <a:endParaRPr sz="1125" dirty="0">
                <a:latin typeface="Lora" pitchFamily="2" charset="0"/>
              </a:endParaRPr>
            </a:p>
          </p:txBody>
        </p:sp>
      </p:grpSp>
      <p:grpSp>
        <p:nvGrpSpPr>
          <p:cNvPr id="45" name="Freeform 63">
            <a:extLst>
              <a:ext uri="{FF2B5EF4-FFF2-40B4-BE49-F238E27FC236}">
                <a16:creationId xmlns:a16="http://schemas.microsoft.com/office/drawing/2014/main" id="{0F59CE09-E427-2E30-FCE5-813C0BF55A96}"/>
              </a:ext>
            </a:extLst>
          </p:cNvPr>
          <p:cNvGrpSpPr/>
          <p:nvPr/>
        </p:nvGrpSpPr>
        <p:grpSpPr>
          <a:xfrm>
            <a:off x="5806875" y="4409336"/>
            <a:ext cx="1215136" cy="1139066"/>
            <a:chOff x="-1" y="0"/>
            <a:chExt cx="1728192" cy="1620003"/>
          </a:xfrm>
        </p:grpSpPr>
        <p:sp>
          <p:nvSpPr>
            <p:cNvPr id="46" name="Form">
              <a:extLst>
                <a:ext uri="{FF2B5EF4-FFF2-40B4-BE49-F238E27FC236}">
                  <a16:creationId xmlns:a16="http://schemas.microsoft.com/office/drawing/2014/main" id="{E5C21760-D010-1F34-C187-ED2A84E98C0D}"/>
                </a:ext>
              </a:extLst>
            </p:cNvPr>
            <p:cNvSpPr/>
            <p:nvPr/>
          </p:nvSpPr>
          <p:spPr>
            <a:xfrm>
              <a:off x="-1" y="0"/>
              <a:ext cx="1620002" cy="162000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7936"/>
                    <a:pt x="1138" y="5189"/>
                    <a:pt x="3163" y="3163"/>
                  </a:cubicBezTo>
                  <a:cubicBezTo>
                    <a:pt x="5189" y="1138"/>
                    <a:pt x="7936" y="0"/>
                    <a:pt x="10800" y="0"/>
                  </a:cubicBezTo>
                  <a:cubicBezTo>
                    <a:pt x="13664" y="0"/>
                    <a:pt x="16411" y="1138"/>
                    <a:pt x="18437" y="3163"/>
                  </a:cubicBezTo>
                  <a:cubicBezTo>
                    <a:pt x="20462" y="5189"/>
                    <a:pt x="21600" y="7936"/>
                    <a:pt x="21600" y="10800"/>
                  </a:cubicBezTo>
                  <a:cubicBezTo>
                    <a:pt x="21600" y="13664"/>
                    <a:pt x="20462" y="16411"/>
                    <a:pt x="18437" y="18437"/>
                  </a:cubicBezTo>
                  <a:cubicBezTo>
                    <a:pt x="16411" y="20462"/>
                    <a:pt x="13664" y="21600"/>
                    <a:pt x="10800" y="21600"/>
                  </a:cubicBezTo>
                  <a:cubicBezTo>
                    <a:pt x="7936" y="21600"/>
                    <a:pt x="5189" y="20462"/>
                    <a:pt x="3163" y="18437"/>
                  </a:cubicBezTo>
                  <a:cubicBezTo>
                    <a:pt x="1138" y="16411"/>
                    <a:pt x="0" y="13664"/>
                    <a:pt x="0" y="10800"/>
                  </a:cubicBezTo>
                  <a:lnTo>
                    <a:pt x="0" y="10800"/>
                  </a:lnTo>
                  <a:close/>
                </a:path>
              </a:pathLst>
            </a:cu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500031">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47" name="Käyttäjä">
              <a:extLst>
                <a:ext uri="{FF2B5EF4-FFF2-40B4-BE49-F238E27FC236}">
                  <a16:creationId xmlns:a16="http://schemas.microsoft.com/office/drawing/2014/main" id="{FE7F227B-2B4B-12F8-EA60-77CCB81731DA}"/>
                </a:ext>
              </a:extLst>
            </p:cNvPr>
            <p:cNvSpPr txBox="1"/>
            <p:nvPr/>
          </p:nvSpPr>
          <p:spPr>
            <a:xfrm>
              <a:off x="108189" y="431111"/>
              <a:ext cx="1620002" cy="75778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6679" tIns="186679" rIns="186679" bIns="186679" numCol="1" anchor="ctr">
              <a:spAutoFit/>
            </a:bodyPr>
            <a:lstStyle>
              <a:lvl1pPr defTabSz="711181">
                <a:lnSpc>
                  <a:spcPct val="90000"/>
                </a:lnSpc>
                <a:spcBef>
                  <a:spcPts val="600"/>
                </a:spcBef>
                <a:defRPr sz="1600">
                  <a:solidFill>
                    <a:srgbClr val="FFFFFF"/>
                  </a:solidFill>
                  <a:latin typeface="Calibri"/>
                  <a:ea typeface="Calibri"/>
                  <a:cs typeface="Calibri"/>
                  <a:sym typeface="Calibri"/>
                </a:defRPr>
              </a:lvl1pPr>
            </a:lstStyle>
            <a:p>
              <a:r>
                <a:rPr sz="1125" dirty="0" err="1">
                  <a:latin typeface="Lora" pitchFamily="2" charset="0"/>
                </a:rPr>
                <a:t>Käyttäjä</a:t>
              </a:r>
              <a:endParaRPr sz="1125" dirty="0">
                <a:latin typeface="Lora" pitchFamily="2" charset="0"/>
              </a:endParaRPr>
            </a:p>
          </p:txBody>
        </p:sp>
      </p:grpSp>
    </p:spTree>
    <p:extLst>
      <p:ext uri="{BB962C8B-B14F-4D97-AF65-F5344CB8AC3E}">
        <p14:creationId xmlns:p14="http://schemas.microsoft.com/office/powerpoint/2010/main" val="253699517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Loukkauskanne</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”Loukkauskanne” sisältää tavallisesti vahvistus- ja kieltovaatimukset</a:t>
            </a:r>
          </a:p>
          <a:p>
            <a:pPr lvl="1"/>
            <a:r>
              <a:rPr lang="fi-FI" dirty="0">
                <a:latin typeface="Lora" pitchFamily="2" charset="0"/>
              </a:rPr>
              <a:t>Vahvistetaan, että kyseessä loukkaus</a:t>
            </a:r>
          </a:p>
          <a:p>
            <a:pPr lvl="1"/>
            <a:r>
              <a:rPr lang="fi-FI" dirty="0">
                <a:latin typeface="Lora" pitchFamily="2" charset="0"/>
              </a:rPr>
              <a:t>Kielletään loukkauksen jatkaminen tai toistaminen</a:t>
            </a:r>
          </a:p>
          <a:p>
            <a:endParaRPr lang="fi-FI" dirty="0">
              <a:latin typeface="Lora" pitchFamily="2" charset="0"/>
            </a:endParaRPr>
          </a:p>
          <a:p>
            <a:r>
              <a:rPr lang="fi-FI" dirty="0">
                <a:latin typeface="Lora" pitchFamily="2" charset="0"/>
              </a:rPr>
              <a:t>Korvaus- ja vahvistuskanteet voidaan laittaa vireille loukkauskanteen yhteydessä tai erikseen</a:t>
            </a:r>
          </a:p>
          <a:p>
            <a:endParaRPr lang="fi-FI" dirty="0">
              <a:latin typeface="Lora" pitchFamily="2" charset="0"/>
            </a:endParaRPr>
          </a:p>
          <a:p>
            <a:r>
              <a:rPr lang="fi-FI" dirty="0">
                <a:latin typeface="Lora" pitchFamily="2" charset="0"/>
              </a:rPr>
              <a:t>Kieltoa voidaan hakea myös turvaamistoimena</a:t>
            </a: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27</a:t>
            </a:fld>
            <a:endParaRPr lang="fi-FI" dirty="0"/>
          </a:p>
        </p:txBody>
      </p:sp>
    </p:spTree>
    <p:extLst>
      <p:ext uri="{BB962C8B-B14F-4D97-AF65-F5344CB8AC3E}">
        <p14:creationId xmlns:p14="http://schemas.microsoft.com/office/powerpoint/2010/main" val="218307088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Patenttiloukkauksen seuraukset</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r>
              <a:rPr lang="fi-FI" dirty="0">
                <a:latin typeface="Lora" pitchFamily="2" charset="0"/>
              </a:rPr>
              <a:t>Kielto / hävittäminen / muuttaminen</a:t>
            </a:r>
          </a:p>
          <a:p>
            <a:pPr marL="0" indent="0">
              <a:buNone/>
            </a:pPr>
            <a:endParaRPr lang="fi-FI" dirty="0">
              <a:latin typeface="Lora" pitchFamily="2" charset="0"/>
            </a:endParaRPr>
          </a:p>
          <a:p>
            <a:r>
              <a:rPr lang="fi-FI" dirty="0">
                <a:latin typeface="Lora" pitchFamily="2" charset="0"/>
              </a:rPr>
              <a:t>Vahingonkorvaukset</a:t>
            </a:r>
          </a:p>
          <a:p>
            <a:pPr marL="0" indent="0">
              <a:buNone/>
            </a:pPr>
            <a:endParaRPr lang="fi-FI" dirty="0">
              <a:latin typeface="Lora" pitchFamily="2" charset="0"/>
            </a:endParaRPr>
          </a:p>
          <a:p>
            <a:r>
              <a:rPr lang="fi-FI" dirty="0">
                <a:latin typeface="Lora" pitchFamily="2" charset="0"/>
              </a:rPr>
              <a:t>Korvaus oikeudenkäyntikuluista</a:t>
            </a: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28</a:t>
            </a:fld>
            <a:endParaRPr lang="fi-FI" dirty="0"/>
          </a:p>
        </p:txBody>
      </p:sp>
    </p:spTree>
    <p:extLst>
      <p:ext uri="{BB962C8B-B14F-4D97-AF65-F5344CB8AC3E}">
        <p14:creationId xmlns:p14="http://schemas.microsoft.com/office/powerpoint/2010/main" val="1357724442"/>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normAutofit fontScale="90000"/>
          </a:bodyPr>
          <a:lstStyle/>
          <a:p>
            <a:r>
              <a:rPr lang="fi-FI" dirty="0"/>
              <a:t>Patenttiriitaan valmistautuminen (1/5): Patentinhaltijan toimintavaihtoehtoja</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29</a:t>
            </a:fld>
            <a:endParaRPr lang="fi-FI" dirty="0"/>
          </a:p>
        </p:txBody>
      </p:sp>
      <p:grpSp>
        <p:nvGrpSpPr>
          <p:cNvPr id="5" name="Diagram 6">
            <a:extLst>
              <a:ext uri="{FF2B5EF4-FFF2-40B4-BE49-F238E27FC236}">
                <a16:creationId xmlns:a16="http://schemas.microsoft.com/office/drawing/2014/main" id="{58097538-7C50-4E6E-31D4-07678ACDA782}"/>
              </a:ext>
            </a:extLst>
          </p:cNvPr>
          <p:cNvGrpSpPr/>
          <p:nvPr/>
        </p:nvGrpSpPr>
        <p:grpSpPr>
          <a:xfrm>
            <a:off x="3253696" y="2132292"/>
            <a:ext cx="5721048" cy="3094471"/>
            <a:chOff x="0" y="0"/>
            <a:chExt cx="8136600" cy="4401024"/>
          </a:xfrm>
        </p:grpSpPr>
        <p:grpSp>
          <p:nvGrpSpPr>
            <p:cNvPr id="6" name="Gruppera">
              <a:extLst>
                <a:ext uri="{FF2B5EF4-FFF2-40B4-BE49-F238E27FC236}">
                  <a16:creationId xmlns:a16="http://schemas.microsoft.com/office/drawing/2014/main" id="{B7C142A7-877D-3627-B348-9D89CC4C14E5}"/>
                </a:ext>
              </a:extLst>
            </p:cNvPr>
            <p:cNvGrpSpPr/>
            <p:nvPr/>
          </p:nvGrpSpPr>
          <p:grpSpPr>
            <a:xfrm>
              <a:off x="2803458" y="30535"/>
              <a:ext cx="5333141" cy="785280"/>
              <a:chOff x="0" y="7537"/>
              <a:chExt cx="5333139" cy="785279"/>
            </a:xfrm>
          </p:grpSpPr>
          <p:sp>
            <p:nvSpPr>
              <p:cNvPr id="34" name="Form">
                <a:extLst>
                  <a:ext uri="{FF2B5EF4-FFF2-40B4-BE49-F238E27FC236}">
                    <a16:creationId xmlns:a16="http://schemas.microsoft.com/office/drawing/2014/main" id="{AB522BEA-583E-1CDA-7EDD-BDC47D19F9D0}"/>
                  </a:ext>
                </a:extLst>
              </p:cNvPr>
              <p:cNvSpPr/>
              <p:nvPr/>
            </p:nvSpPr>
            <p:spPr>
              <a:xfrm rot="5400000">
                <a:off x="2328029" y="-2266392"/>
                <a:ext cx="677081" cy="5333139"/>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05"/>
                      <a:pt x="21600" y="457"/>
                    </a:cubicBezTo>
                    <a:lnTo>
                      <a:pt x="21600" y="21600"/>
                    </a:lnTo>
                    <a:lnTo>
                      <a:pt x="0" y="21600"/>
                    </a:lnTo>
                    <a:lnTo>
                      <a:pt x="0" y="457"/>
                    </a:lnTo>
                    <a:cubicBezTo>
                      <a:pt x="0" y="205"/>
                      <a:pt x="1612" y="0"/>
                      <a:pt x="3600" y="0"/>
                    </a:cubicBezTo>
                    <a:close/>
                  </a:path>
                </a:pathLst>
              </a:custGeom>
              <a:solidFill>
                <a:srgbClr val="C7D9DF">
                  <a:alpha val="90000"/>
                </a:srgbClr>
              </a:solidFill>
              <a:ln w="12700" cap="flat">
                <a:solidFill>
                  <a:srgbClr val="C7D9DF">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35" name="Mikä on patentin suojapiiri?…">
                <a:extLst>
                  <a:ext uri="{FF2B5EF4-FFF2-40B4-BE49-F238E27FC236}">
                    <a16:creationId xmlns:a16="http://schemas.microsoft.com/office/drawing/2014/main" id="{6FB431AE-431F-6C04-DEBC-5FFABAAB4943}"/>
                  </a:ext>
                </a:extLst>
              </p:cNvPr>
              <p:cNvSpPr txBox="1"/>
              <p:nvPr/>
            </p:nvSpPr>
            <p:spPr>
              <a:xfrm>
                <a:off x="0" y="7537"/>
                <a:ext cx="5300088" cy="78527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Mikä on patentin suojapiiri?</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Mitkä ovat loukkaavan esineen/menetelmän piirteet?</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Kuka/ketkä loukkaavat? (välitön ja välillinen loukkaus)</a:t>
                </a:r>
              </a:p>
            </p:txBody>
          </p:sp>
        </p:grpSp>
        <p:grpSp>
          <p:nvGrpSpPr>
            <p:cNvPr id="7" name="Gruppera">
              <a:extLst>
                <a:ext uri="{FF2B5EF4-FFF2-40B4-BE49-F238E27FC236}">
                  <a16:creationId xmlns:a16="http://schemas.microsoft.com/office/drawing/2014/main" id="{0A5F501C-EE14-DDCA-BF05-5680A0AC6E28}"/>
                </a:ext>
              </a:extLst>
            </p:cNvPr>
            <p:cNvGrpSpPr/>
            <p:nvPr/>
          </p:nvGrpSpPr>
          <p:grpSpPr>
            <a:xfrm>
              <a:off x="0" y="0"/>
              <a:ext cx="2803459" cy="846351"/>
              <a:chOff x="0" y="0"/>
              <a:chExt cx="2803458" cy="846350"/>
            </a:xfrm>
          </p:grpSpPr>
          <p:sp>
            <p:nvSpPr>
              <p:cNvPr id="32" name="Rundad rektangel">
                <a:extLst>
                  <a:ext uri="{FF2B5EF4-FFF2-40B4-BE49-F238E27FC236}">
                    <a16:creationId xmlns:a16="http://schemas.microsoft.com/office/drawing/2014/main" id="{5D72A529-3A8A-B8DD-E186-9FE6D65BDC66}"/>
                  </a:ext>
                </a:extLst>
              </p:cNvPr>
              <p:cNvSpPr/>
              <p:nvPr/>
            </p:nvSpPr>
            <p:spPr>
              <a:xfrm>
                <a:off x="0" y="0"/>
                <a:ext cx="2803458" cy="846350"/>
              </a:xfrm>
              <a:prstGeom prst="roundRect">
                <a:avLst>
                  <a:gd name="adj" fmla="val 16667"/>
                </a:avLst>
              </a:prstGeom>
              <a:solidFill>
                <a:srgbClr val="61828C"/>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33" name="Loukkausanalyysi">
                <a:extLst>
                  <a:ext uri="{FF2B5EF4-FFF2-40B4-BE49-F238E27FC236}">
                    <a16:creationId xmlns:a16="http://schemas.microsoft.com/office/drawing/2014/main" id="{C94813A8-FA8E-928D-6D24-8E6051B3C7C8}"/>
                  </a:ext>
                </a:extLst>
              </p:cNvPr>
              <p:cNvSpPr txBox="1"/>
              <p:nvPr/>
            </p:nvSpPr>
            <p:spPr>
              <a:xfrm>
                <a:off x="41316" y="299306"/>
                <a:ext cx="2720828" cy="2477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Loukkausanalyysi</a:t>
                </a:r>
              </a:p>
            </p:txBody>
          </p:sp>
        </p:grpSp>
        <p:grpSp>
          <p:nvGrpSpPr>
            <p:cNvPr id="8" name="Gruppera">
              <a:extLst>
                <a:ext uri="{FF2B5EF4-FFF2-40B4-BE49-F238E27FC236}">
                  <a16:creationId xmlns:a16="http://schemas.microsoft.com/office/drawing/2014/main" id="{67529039-3BAD-A10E-56DE-B7CEC6C5350B}"/>
                </a:ext>
              </a:extLst>
            </p:cNvPr>
            <p:cNvGrpSpPr/>
            <p:nvPr/>
          </p:nvGrpSpPr>
          <p:grpSpPr>
            <a:xfrm>
              <a:off x="2175018" y="921197"/>
              <a:ext cx="5961581" cy="834980"/>
              <a:chOff x="-628440" y="12579"/>
              <a:chExt cx="5961579" cy="834979"/>
            </a:xfrm>
          </p:grpSpPr>
          <p:sp>
            <p:nvSpPr>
              <p:cNvPr id="30" name="Form">
                <a:extLst>
                  <a:ext uri="{FF2B5EF4-FFF2-40B4-BE49-F238E27FC236}">
                    <a16:creationId xmlns:a16="http://schemas.microsoft.com/office/drawing/2014/main" id="{EDC2A767-AC20-8535-502A-AB1CDCBE5211}"/>
                  </a:ext>
                </a:extLst>
              </p:cNvPr>
              <p:cNvSpPr/>
              <p:nvPr/>
            </p:nvSpPr>
            <p:spPr>
              <a:xfrm rot="5400000">
                <a:off x="2328029" y="-2263344"/>
                <a:ext cx="677081" cy="5333139"/>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05"/>
                      <a:pt x="21600" y="457"/>
                    </a:cubicBezTo>
                    <a:lnTo>
                      <a:pt x="21600" y="21600"/>
                    </a:lnTo>
                    <a:lnTo>
                      <a:pt x="0" y="21600"/>
                    </a:lnTo>
                    <a:lnTo>
                      <a:pt x="0" y="457"/>
                    </a:lnTo>
                    <a:cubicBezTo>
                      <a:pt x="0" y="205"/>
                      <a:pt x="1612" y="0"/>
                      <a:pt x="3600" y="0"/>
                    </a:cubicBezTo>
                    <a:close/>
                  </a:path>
                </a:pathLst>
              </a:custGeom>
              <a:solidFill>
                <a:srgbClr val="C7D9DF">
                  <a:alpha val="90000"/>
                </a:srgbClr>
              </a:solidFill>
              <a:ln w="12700" cap="flat">
                <a:solidFill>
                  <a:srgbClr val="C7D9DF">
                    <a:alpha val="90000"/>
                  </a:srgbClr>
                </a:solidFill>
                <a:prstDash val="solid"/>
                <a:miter lim="800000"/>
              </a:ln>
              <a:effectLst/>
            </p:spPr>
            <p:txBody>
              <a:bodyPr wrap="square" lIns="25313" tIns="25313" rIns="25313" bIns="25313" numCol="1" anchor="ctr">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31" name="Varoituskirjeen lähettäminen loukkaajalle…">
                <a:extLst>
                  <a:ext uri="{FF2B5EF4-FFF2-40B4-BE49-F238E27FC236}">
                    <a16:creationId xmlns:a16="http://schemas.microsoft.com/office/drawing/2014/main" id="{A051856F-A0F3-21A6-AD9E-E17FC8398C00}"/>
                  </a:ext>
                </a:extLst>
              </p:cNvPr>
              <p:cNvSpPr txBox="1"/>
              <p:nvPr/>
            </p:nvSpPr>
            <p:spPr>
              <a:xfrm>
                <a:off x="-628440" y="12579"/>
                <a:ext cx="5300088" cy="83497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lvl="1" defTabSz="642915">
                  <a:defRPr sz="1400">
                    <a:solidFill>
                      <a:srgbClr val="51565B"/>
                    </a:solidFill>
                    <a:latin typeface="Calibri"/>
                    <a:ea typeface="Calibri"/>
                    <a:cs typeface="Calibri"/>
                    <a:sym typeface="Calibri"/>
                  </a:defRPr>
                </a:pPr>
                <a:r>
                  <a:rPr sz="984" dirty="0">
                    <a:latin typeface="Lora" pitchFamily="2" charset="0"/>
                  </a:rPr>
                  <a:t> </a:t>
                </a:r>
                <a:r>
                  <a:rPr sz="844" dirty="0" err="1">
                    <a:latin typeface="Lora" pitchFamily="2" charset="0"/>
                  </a:rPr>
                  <a:t>Varoituskirjeen</a:t>
                </a:r>
                <a:r>
                  <a:rPr sz="844" dirty="0">
                    <a:latin typeface="Lora" pitchFamily="2" charset="0"/>
                  </a:rPr>
                  <a:t> </a:t>
                </a:r>
                <a:r>
                  <a:rPr sz="844" dirty="0" err="1">
                    <a:latin typeface="Lora" pitchFamily="2" charset="0"/>
                  </a:rPr>
                  <a:t>lähettäminen</a:t>
                </a:r>
                <a:r>
                  <a:rPr sz="844" dirty="0">
                    <a:latin typeface="Lora" pitchFamily="2" charset="0"/>
                  </a:rPr>
                  <a:t> </a:t>
                </a:r>
                <a:r>
                  <a:rPr sz="844" dirty="0" err="1">
                    <a:latin typeface="Lora" pitchFamily="2" charset="0"/>
                  </a:rPr>
                  <a:t>loukkaajalle</a:t>
                </a:r>
                <a:endParaRPr sz="844" dirty="0">
                  <a:latin typeface="Lora" pitchFamily="2" charset="0"/>
                </a:endParaRPr>
              </a:p>
              <a:p>
                <a:pPr lvl="1" defTabSz="642915">
                  <a:defRPr sz="1200">
                    <a:solidFill>
                      <a:srgbClr val="51565B"/>
                    </a:solidFill>
                    <a:latin typeface="Calibri"/>
                    <a:ea typeface="Calibri"/>
                    <a:cs typeface="Calibri"/>
                    <a:sym typeface="Calibri"/>
                  </a:defRPr>
                </a:pPr>
                <a:r>
                  <a:rPr sz="844" dirty="0">
                    <a:latin typeface="Lora" pitchFamily="2" charset="0"/>
                  </a:rPr>
                  <a:t> </a:t>
                </a:r>
                <a:r>
                  <a:rPr sz="844" dirty="0" err="1">
                    <a:latin typeface="Lora" pitchFamily="2" charset="0"/>
                  </a:rPr>
                  <a:t>Keskusteluyhteyden</a:t>
                </a:r>
                <a:r>
                  <a:rPr sz="844" dirty="0">
                    <a:latin typeface="Lora" pitchFamily="2" charset="0"/>
                  </a:rPr>
                  <a:t> </a:t>
                </a:r>
                <a:r>
                  <a:rPr sz="844" dirty="0" err="1">
                    <a:latin typeface="Lora" pitchFamily="2" charset="0"/>
                  </a:rPr>
                  <a:t>avaaminen</a:t>
                </a:r>
                <a:r>
                  <a:rPr sz="844" dirty="0">
                    <a:latin typeface="Lora" pitchFamily="2" charset="0"/>
                  </a:rPr>
                  <a:t> </a:t>
                </a:r>
                <a:r>
                  <a:rPr sz="844" dirty="0" err="1">
                    <a:latin typeface="Lora" pitchFamily="2" charset="0"/>
                  </a:rPr>
                  <a:t>mahdollisille</a:t>
                </a:r>
                <a:r>
                  <a:rPr sz="844" dirty="0">
                    <a:latin typeface="Lora" pitchFamily="2" charset="0"/>
                  </a:rPr>
                  <a:t> </a:t>
                </a:r>
                <a:r>
                  <a:rPr sz="844" dirty="0" err="1">
                    <a:latin typeface="Lora" pitchFamily="2" charset="0"/>
                  </a:rPr>
                  <a:t>lisenssi</a:t>
                </a:r>
                <a:r>
                  <a:rPr sz="844" dirty="0">
                    <a:latin typeface="Lora" pitchFamily="2" charset="0"/>
                  </a:rPr>
                  <a:t>-/</a:t>
                </a:r>
                <a:r>
                  <a:rPr sz="844" dirty="0" err="1">
                    <a:latin typeface="Lora" pitchFamily="2" charset="0"/>
                  </a:rPr>
                  <a:t>sovintoneuvotteluille</a:t>
                </a:r>
                <a:endParaRPr sz="844" dirty="0">
                  <a:latin typeface="Lora" pitchFamily="2" charset="0"/>
                </a:endParaRPr>
              </a:p>
            </p:txBody>
          </p:sp>
        </p:grpSp>
        <p:grpSp>
          <p:nvGrpSpPr>
            <p:cNvPr id="9" name="Gruppera">
              <a:extLst>
                <a:ext uri="{FF2B5EF4-FFF2-40B4-BE49-F238E27FC236}">
                  <a16:creationId xmlns:a16="http://schemas.microsoft.com/office/drawing/2014/main" id="{2A0F58EE-C644-78E3-22F0-080534BE3093}"/>
                </a:ext>
              </a:extLst>
            </p:cNvPr>
            <p:cNvGrpSpPr/>
            <p:nvPr/>
          </p:nvGrpSpPr>
          <p:grpSpPr>
            <a:xfrm>
              <a:off x="0" y="888668"/>
              <a:ext cx="2819983" cy="846352"/>
              <a:chOff x="0" y="0"/>
              <a:chExt cx="2819982" cy="846350"/>
            </a:xfrm>
          </p:grpSpPr>
          <p:sp>
            <p:nvSpPr>
              <p:cNvPr id="28" name="Rundad rektangel">
                <a:extLst>
                  <a:ext uri="{FF2B5EF4-FFF2-40B4-BE49-F238E27FC236}">
                    <a16:creationId xmlns:a16="http://schemas.microsoft.com/office/drawing/2014/main" id="{2D356C5D-E411-3E4E-34EC-0F7321D3286B}"/>
                  </a:ext>
                </a:extLst>
              </p:cNvPr>
              <p:cNvSpPr/>
              <p:nvPr/>
            </p:nvSpPr>
            <p:spPr>
              <a:xfrm>
                <a:off x="0" y="0"/>
                <a:ext cx="2803458" cy="846350"/>
              </a:xfrm>
              <a:prstGeom prst="roundRect">
                <a:avLst>
                  <a:gd name="adj" fmla="val 16667"/>
                </a:avLst>
              </a:prstGeom>
              <a:solidFill>
                <a:srgbClr val="87A7B1"/>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9" name="Varoituskirje">
                <a:extLst>
                  <a:ext uri="{FF2B5EF4-FFF2-40B4-BE49-F238E27FC236}">
                    <a16:creationId xmlns:a16="http://schemas.microsoft.com/office/drawing/2014/main" id="{6A589019-93A2-35CC-B664-6EDB6DA552BC}"/>
                  </a:ext>
                </a:extLst>
              </p:cNvPr>
              <p:cNvSpPr txBox="1"/>
              <p:nvPr/>
            </p:nvSpPr>
            <p:spPr>
              <a:xfrm>
                <a:off x="99154" y="299306"/>
                <a:ext cx="2720828" cy="2477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dirty="0" err="1">
                    <a:latin typeface="Lora" pitchFamily="2" charset="0"/>
                  </a:rPr>
                  <a:t>Varoituskirje</a:t>
                </a:r>
                <a:endParaRPr sz="984" dirty="0">
                  <a:latin typeface="Lora" pitchFamily="2" charset="0"/>
                </a:endParaRPr>
              </a:p>
            </p:txBody>
          </p:sp>
        </p:grpSp>
        <p:grpSp>
          <p:nvGrpSpPr>
            <p:cNvPr id="10" name="Gruppera">
              <a:extLst>
                <a:ext uri="{FF2B5EF4-FFF2-40B4-BE49-F238E27FC236}">
                  <a16:creationId xmlns:a16="http://schemas.microsoft.com/office/drawing/2014/main" id="{020AE332-E2C4-D2F3-19D3-DA31F6F8DE6A}"/>
                </a:ext>
              </a:extLst>
            </p:cNvPr>
            <p:cNvGrpSpPr/>
            <p:nvPr/>
          </p:nvGrpSpPr>
          <p:grpSpPr>
            <a:xfrm>
              <a:off x="2803458" y="1816991"/>
              <a:ext cx="5333141" cy="767042"/>
              <a:chOff x="0" y="2940"/>
              <a:chExt cx="5333139" cy="767041"/>
            </a:xfrm>
          </p:grpSpPr>
          <p:sp>
            <p:nvSpPr>
              <p:cNvPr id="26" name="Form">
                <a:extLst>
                  <a:ext uri="{FF2B5EF4-FFF2-40B4-BE49-F238E27FC236}">
                    <a16:creationId xmlns:a16="http://schemas.microsoft.com/office/drawing/2014/main" id="{68D91BEE-F845-8534-5A32-91E23B72C1B0}"/>
                  </a:ext>
                </a:extLst>
              </p:cNvPr>
              <p:cNvSpPr/>
              <p:nvPr/>
            </p:nvSpPr>
            <p:spPr>
              <a:xfrm rot="5400000">
                <a:off x="2328029" y="-2280108"/>
                <a:ext cx="677081" cy="5333139"/>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05"/>
                      <a:pt x="21600" y="457"/>
                    </a:cubicBezTo>
                    <a:lnTo>
                      <a:pt x="21600" y="21600"/>
                    </a:lnTo>
                    <a:lnTo>
                      <a:pt x="0" y="21600"/>
                    </a:lnTo>
                    <a:lnTo>
                      <a:pt x="0" y="457"/>
                    </a:lnTo>
                    <a:cubicBezTo>
                      <a:pt x="0" y="205"/>
                      <a:pt x="1612" y="0"/>
                      <a:pt x="3600" y="0"/>
                    </a:cubicBezTo>
                    <a:close/>
                  </a:path>
                </a:pathLst>
              </a:custGeom>
              <a:solidFill>
                <a:srgbClr val="C7D9DF">
                  <a:alpha val="90000"/>
                </a:srgbClr>
              </a:solidFill>
              <a:ln w="12700" cap="flat">
                <a:solidFill>
                  <a:srgbClr val="C7D9DF">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27" name="Onko kiellon tai muun turvaavan toimenpiteen saaminen ennen pääasian ratkaisua mahdollista?…">
                <a:extLst>
                  <a:ext uri="{FF2B5EF4-FFF2-40B4-BE49-F238E27FC236}">
                    <a16:creationId xmlns:a16="http://schemas.microsoft.com/office/drawing/2014/main" id="{3A2F8DF7-A8EC-343D-C02A-254DFF19F5E0}"/>
                  </a:ext>
                </a:extLst>
              </p:cNvPr>
              <p:cNvSpPr txBox="1"/>
              <p:nvPr/>
            </p:nvSpPr>
            <p:spPr>
              <a:xfrm>
                <a:off x="0" y="2940"/>
                <a:ext cx="5300088" cy="7670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Onko kiellon tai muun turvaavan toimenpiteen saaminen ennen pääasian ratkaisua mahdollista?</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Mahdollisuus ex parte -turvaamistoimeen?</a:t>
                </a:r>
              </a:p>
            </p:txBody>
          </p:sp>
        </p:grpSp>
        <p:grpSp>
          <p:nvGrpSpPr>
            <p:cNvPr id="11" name="Gruppera">
              <a:extLst>
                <a:ext uri="{FF2B5EF4-FFF2-40B4-BE49-F238E27FC236}">
                  <a16:creationId xmlns:a16="http://schemas.microsoft.com/office/drawing/2014/main" id="{1B9422A5-4963-722B-6A0C-5E865D835565}"/>
                </a:ext>
              </a:extLst>
            </p:cNvPr>
            <p:cNvGrpSpPr/>
            <p:nvPr/>
          </p:nvGrpSpPr>
          <p:grpSpPr>
            <a:xfrm>
              <a:off x="0" y="1777337"/>
              <a:ext cx="2803459" cy="846352"/>
              <a:chOff x="0" y="0"/>
              <a:chExt cx="2803458" cy="846350"/>
            </a:xfrm>
          </p:grpSpPr>
          <p:sp>
            <p:nvSpPr>
              <p:cNvPr id="24" name="Rundad rektangel">
                <a:extLst>
                  <a:ext uri="{FF2B5EF4-FFF2-40B4-BE49-F238E27FC236}">
                    <a16:creationId xmlns:a16="http://schemas.microsoft.com/office/drawing/2014/main" id="{7D3CADF4-0B73-45C4-BCC3-F6FC5DC8D591}"/>
                  </a:ext>
                </a:extLst>
              </p:cNvPr>
              <p:cNvSpPr/>
              <p:nvPr/>
            </p:nvSpPr>
            <p:spPr>
              <a:xfrm>
                <a:off x="0" y="0"/>
                <a:ext cx="2803458" cy="846350"/>
              </a:xfrm>
              <a:prstGeom prst="roundRect">
                <a:avLst>
                  <a:gd name="adj" fmla="val 16667"/>
                </a:avLst>
              </a:prstGeom>
              <a:solidFill>
                <a:srgbClr val="B2C9D1"/>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5" name="Turvaamistoimi">
                <a:extLst>
                  <a:ext uri="{FF2B5EF4-FFF2-40B4-BE49-F238E27FC236}">
                    <a16:creationId xmlns:a16="http://schemas.microsoft.com/office/drawing/2014/main" id="{A15CF3AE-F7EB-DD7C-1837-0B2D85366381}"/>
                  </a:ext>
                </a:extLst>
              </p:cNvPr>
              <p:cNvSpPr txBox="1"/>
              <p:nvPr/>
            </p:nvSpPr>
            <p:spPr>
              <a:xfrm>
                <a:off x="41316" y="299308"/>
                <a:ext cx="2720828" cy="2477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Turvaamistoimi</a:t>
                </a:r>
              </a:p>
            </p:txBody>
          </p:sp>
        </p:grpSp>
        <p:grpSp>
          <p:nvGrpSpPr>
            <p:cNvPr id="12" name="Gruppera">
              <a:extLst>
                <a:ext uri="{FF2B5EF4-FFF2-40B4-BE49-F238E27FC236}">
                  <a16:creationId xmlns:a16="http://schemas.microsoft.com/office/drawing/2014/main" id="{F6DAE94F-B293-6AE4-3B57-53097735EFE9}"/>
                </a:ext>
              </a:extLst>
            </p:cNvPr>
            <p:cNvGrpSpPr/>
            <p:nvPr/>
          </p:nvGrpSpPr>
          <p:grpSpPr>
            <a:xfrm>
              <a:off x="2803458" y="2750638"/>
              <a:ext cx="5333142" cy="677082"/>
              <a:chOff x="0" y="-1"/>
              <a:chExt cx="5333140" cy="677081"/>
            </a:xfrm>
          </p:grpSpPr>
          <p:sp>
            <p:nvSpPr>
              <p:cNvPr id="22" name="Form">
                <a:extLst>
                  <a:ext uri="{FF2B5EF4-FFF2-40B4-BE49-F238E27FC236}">
                    <a16:creationId xmlns:a16="http://schemas.microsoft.com/office/drawing/2014/main" id="{30DB57EF-43D5-4075-362B-C1BE2382B382}"/>
                  </a:ext>
                </a:extLst>
              </p:cNvPr>
              <p:cNvSpPr/>
              <p:nvPr/>
            </p:nvSpPr>
            <p:spPr>
              <a:xfrm rot="5400000">
                <a:off x="2328029" y="-2328030"/>
                <a:ext cx="677081" cy="5333140"/>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05"/>
                      <a:pt x="21600" y="457"/>
                    </a:cubicBezTo>
                    <a:lnTo>
                      <a:pt x="21600" y="21600"/>
                    </a:lnTo>
                    <a:lnTo>
                      <a:pt x="0" y="21600"/>
                    </a:lnTo>
                    <a:lnTo>
                      <a:pt x="0" y="457"/>
                    </a:lnTo>
                    <a:cubicBezTo>
                      <a:pt x="0" y="205"/>
                      <a:pt x="1612" y="0"/>
                      <a:pt x="3600" y="0"/>
                    </a:cubicBezTo>
                    <a:close/>
                  </a:path>
                </a:pathLst>
              </a:custGeom>
              <a:solidFill>
                <a:srgbClr val="C7D9DF">
                  <a:alpha val="90000"/>
                </a:srgbClr>
              </a:solidFill>
              <a:ln w="12700" cap="flat">
                <a:solidFill>
                  <a:srgbClr val="C7D9DF">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23" name="Voidaanko positiivisella vahvistuskanteella saavuttaa haluttu lopputulos?">
                <a:extLst>
                  <a:ext uri="{FF2B5EF4-FFF2-40B4-BE49-F238E27FC236}">
                    <a16:creationId xmlns:a16="http://schemas.microsoft.com/office/drawing/2014/main" id="{4080CD31-4FC6-8BC7-A861-BF50EF77A9B9}"/>
                  </a:ext>
                </a:extLst>
              </p:cNvPr>
              <p:cNvSpPr txBox="1"/>
              <p:nvPr/>
            </p:nvSpPr>
            <p:spPr>
              <a:xfrm>
                <a:off x="0" y="47261"/>
                <a:ext cx="5300088" cy="58255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Voidaanko positiivisella vahvistuskanteella saavuttaa haluttu lopputulos?</a:t>
                </a:r>
              </a:p>
            </p:txBody>
          </p:sp>
        </p:grpSp>
        <p:grpSp>
          <p:nvGrpSpPr>
            <p:cNvPr id="13" name="Gruppera">
              <a:extLst>
                <a:ext uri="{FF2B5EF4-FFF2-40B4-BE49-F238E27FC236}">
                  <a16:creationId xmlns:a16="http://schemas.microsoft.com/office/drawing/2014/main" id="{8A21568E-95C7-D685-ED51-615B7B1C1918}"/>
                </a:ext>
              </a:extLst>
            </p:cNvPr>
            <p:cNvGrpSpPr/>
            <p:nvPr/>
          </p:nvGrpSpPr>
          <p:grpSpPr>
            <a:xfrm>
              <a:off x="0" y="2666005"/>
              <a:ext cx="2803459" cy="846352"/>
              <a:chOff x="0" y="0"/>
              <a:chExt cx="2803458" cy="846350"/>
            </a:xfrm>
          </p:grpSpPr>
          <p:sp>
            <p:nvSpPr>
              <p:cNvPr id="20" name="Rundad rektangel">
                <a:extLst>
                  <a:ext uri="{FF2B5EF4-FFF2-40B4-BE49-F238E27FC236}">
                    <a16:creationId xmlns:a16="http://schemas.microsoft.com/office/drawing/2014/main" id="{42F41F27-019E-6BCC-84EA-E8C9C78C9DE0}"/>
                  </a:ext>
                </a:extLst>
              </p:cNvPr>
              <p:cNvSpPr/>
              <p:nvPr/>
            </p:nvSpPr>
            <p:spPr>
              <a:xfrm>
                <a:off x="0" y="0"/>
                <a:ext cx="2803458" cy="846350"/>
              </a:xfrm>
              <a:prstGeom prst="roundRect">
                <a:avLst>
                  <a:gd name="adj" fmla="val 16667"/>
                </a:avLst>
              </a:prstGeom>
              <a:solidFill>
                <a:srgbClr val="B2C9D1"/>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1" name="Positiivinen vahvistuskanne">
                <a:extLst>
                  <a:ext uri="{FF2B5EF4-FFF2-40B4-BE49-F238E27FC236}">
                    <a16:creationId xmlns:a16="http://schemas.microsoft.com/office/drawing/2014/main" id="{08350ACD-B7F2-1E9D-87BB-3AA233E30100}"/>
                  </a:ext>
                </a:extLst>
              </p:cNvPr>
              <p:cNvSpPr txBox="1"/>
              <p:nvPr/>
            </p:nvSpPr>
            <p:spPr>
              <a:xfrm>
                <a:off x="41316" y="299308"/>
                <a:ext cx="2720828" cy="2477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Positiivinen vahvistuskanne</a:t>
                </a:r>
              </a:p>
            </p:txBody>
          </p:sp>
        </p:grpSp>
        <p:grpSp>
          <p:nvGrpSpPr>
            <p:cNvPr id="14" name="Gruppera">
              <a:extLst>
                <a:ext uri="{FF2B5EF4-FFF2-40B4-BE49-F238E27FC236}">
                  <a16:creationId xmlns:a16="http://schemas.microsoft.com/office/drawing/2014/main" id="{6DE824DE-FDDF-51A0-3C93-CF01C02E28D8}"/>
                </a:ext>
              </a:extLst>
            </p:cNvPr>
            <p:cNvGrpSpPr/>
            <p:nvPr/>
          </p:nvGrpSpPr>
          <p:grpSpPr>
            <a:xfrm>
              <a:off x="2803458" y="3639306"/>
              <a:ext cx="5333142" cy="677082"/>
              <a:chOff x="0" y="-1"/>
              <a:chExt cx="5333140" cy="677081"/>
            </a:xfrm>
          </p:grpSpPr>
          <p:sp>
            <p:nvSpPr>
              <p:cNvPr id="18" name="Form">
                <a:extLst>
                  <a:ext uri="{FF2B5EF4-FFF2-40B4-BE49-F238E27FC236}">
                    <a16:creationId xmlns:a16="http://schemas.microsoft.com/office/drawing/2014/main" id="{C97D198D-F73B-65CA-763A-074FA6FC929D}"/>
                  </a:ext>
                </a:extLst>
              </p:cNvPr>
              <p:cNvSpPr/>
              <p:nvPr/>
            </p:nvSpPr>
            <p:spPr>
              <a:xfrm rot="5400000">
                <a:off x="2328029" y="-2328030"/>
                <a:ext cx="677081" cy="5333140"/>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05"/>
                      <a:pt x="21600" y="457"/>
                    </a:cubicBezTo>
                    <a:lnTo>
                      <a:pt x="21600" y="21600"/>
                    </a:lnTo>
                    <a:lnTo>
                      <a:pt x="0" y="21600"/>
                    </a:lnTo>
                    <a:lnTo>
                      <a:pt x="0" y="457"/>
                    </a:lnTo>
                    <a:cubicBezTo>
                      <a:pt x="0" y="205"/>
                      <a:pt x="1612" y="0"/>
                      <a:pt x="3600" y="0"/>
                    </a:cubicBezTo>
                    <a:close/>
                  </a:path>
                </a:pathLst>
              </a:custGeom>
              <a:solidFill>
                <a:srgbClr val="C7D9DF">
                  <a:alpha val="90000"/>
                </a:srgbClr>
              </a:solidFill>
              <a:ln w="12700" cap="flat">
                <a:solidFill>
                  <a:srgbClr val="C7D9DF">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19" name="Kieltotuomion hakeminen…">
                <a:extLst>
                  <a:ext uri="{FF2B5EF4-FFF2-40B4-BE49-F238E27FC236}">
                    <a16:creationId xmlns:a16="http://schemas.microsoft.com/office/drawing/2014/main" id="{89C14FB7-FFF5-536A-3C0A-312AE75930E0}"/>
                  </a:ext>
                </a:extLst>
              </p:cNvPr>
              <p:cNvSpPr txBox="1"/>
              <p:nvPr/>
            </p:nvSpPr>
            <p:spPr>
              <a:xfrm>
                <a:off x="0" y="38143"/>
                <a:ext cx="5300088" cy="6007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Kieltotuomion hakeminen</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Haetaanko yhdessä vahvistus- ja/tai korvauskanteen kanssa?</a:t>
                </a:r>
              </a:p>
            </p:txBody>
          </p:sp>
        </p:grpSp>
        <p:grpSp>
          <p:nvGrpSpPr>
            <p:cNvPr id="15" name="Gruppera">
              <a:extLst>
                <a:ext uri="{FF2B5EF4-FFF2-40B4-BE49-F238E27FC236}">
                  <a16:creationId xmlns:a16="http://schemas.microsoft.com/office/drawing/2014/main" id="{2978334C-03EF-0EF2-3D49-C1364FCD88BC}"/>
                </a:ext>
              </a:extLst>
            </p:cNvPr>
            <p:cNvGrpSpPr/>
            <p:nvPr/>
          </p:nvGrpSpPr>
          <p:grpSpPr>
            <a:xfrm>
              <a:off x="0" y="3554672"/>
              <a:ext cx="2803459" cy="846352"/>
              <a:chOff x="0" y="0"/>
              <a:chExt cx="2803458" cy="846350"/>
            </a:xfrm>
          </p:grpSpPr>
          <p:sp>
            <p:nvSpPr>
              <p:cNvPr id="16" name="Rundad rektangel">
                <a:extLst>
                  <a:ext uri="{FF2B5EF4-FFF2-40B4-BE49-F238E27FC236}">
                    <a16:creationId xmlns:a16="http://schemas.microsoft.com/office/drawing/2014/main" id="{02511C1E-C77B-3D75-4909-127867C53CE5}"/>
                  </a:ext>
                </a:extLst>
              </p:cNvPr>
              <p:cNvSpPr/>
              <p:nvPr/>
            </p:nvSpPr>
            <p:spPr>
              <a:xfrm>
                <a:off x="0" y="0"/>
                <a:ext cx="2803458" cy="846350"/>
              </a:xfrm>
              <a:prstGeom prst="roundRect">
                <a:avLst>
                  <a:gd name="adj" fmla="val 16667"/>
                </a:avLst>
              </a:prstGeom>
              <a:solidFill>
                <a:srgbClr val="87A7B1"/>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7" name="Kieltokanne ja korvaukset">
                <a:extLst>
                  <a:ext uri="{FF2B5EF4-FFF2-40B4-BE49-F238E27FC236}">
                    <a16:creationId xmlns:a16="http://schemas.microsoft.com/office/drawing/2014/main" id="{EF43DFD7-AE0E-4E39-65FD-8E89C5AF9747}"/>
                  </a:ext>
                </a:extLst>
              </p:cNvPr>
              <p:cNvSpPr txBox="1"/>
              <p:nvPr/>
            </p:nvSpPr>
            <p:spPr>
              <a:xfrm>
                <a:off x="41316" y="299308"/>
                <a:ext cx="2720828" cy="2477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Kieltokanne ja korvaukset</a:t>
                </a:r>
              </a:p>
            </p:txBody>
          </p:sp>
        </p:grpSp>
      </p:grpSp>
    </p:spTree>
    <p:extLst>
      <p:ext uri="{BB962C8B-B14F-4D97-AF65-F5344CB8AC3E}">
        <p14:creationId xmlns:p14="http://schemas.microsoft.com/office/powerpoint/2010/main" val="86031532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3B334-54B7-FF9F-0B62-D6ED770B599A}"/>
              </a:ext>
            </a:extLst>
          </p:cNvPr>
          <p:cNvSpPr>
            <a:spLocks noGrp="1"/>
          </p:cNvSpPr>
          <p:nvPr>
            <p:ph type="title"/>
          </p:nvPr>
        </p:nvSpPr>
        <p:spPr/>
        <p:txBody>
          <a:bodyPr/>
          <a:lstStyle/>
          <a:p>
            <a:r>
              <a:rPr lang="fi-FI" dirty="0"/>
              <a:t>Johdanto</a:t>
            </a:r>
          </a:p>
        </p:txBody>
      </p:sp>
    </p:spTree>
    <p:extLst>
      <p:ext uri="{BB962C8B-B14F-4D97-AF65-F5344CB8AC3E}">
        <p14:creationId xmlns:p14="http://schemas.microsoft.com/office/powerpoint/2010/main" val="224429163"/>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normAutofit fontScale="90000"/>
          </a:bodyPr>
          <a:lstStyle/>
          <a:p>
            <a:r>
              <a:rPr lang="fi-FI" dirty="0"/>
              <a:t>Patenttiriitaan valmistautuminen (2/5): Patentinhaltijan vastapuolen toimintavaihtoehtoja</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normAutofit/>
          </a:bodyPr>
          <a:lstStyle/>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30</a:t>
            </a:fld>
            <a:endParaRPr lang="fi-FI" dirty="0"/>
          </a:p>
        </p:txBody>
      </p:sp>
      <p:grpSp>
        <p:nvGrpSpPr>
          <p:cNvPr id="36" name="Diagram 6">
            <a:extLst>
              <a:ext uri="{FF2B5EF4-FFF2-40B4-BE49-F238E27FC236}">
                <a16:creationId xmlns:a16="http://schemas.microsoft.com/office/drawing/2014/main" id="{9348C914-C510-91D5-2555-7637117D3F4B}"/>
              </a:ext>
            </a:extLst>
          </p:cNvPr>
          <p:cNvGrpSpPr/>
          <p:nvPr/>
        </p:nvGrpSpPr>
        <p:grpSpPr>
          <a:xfrm>
            <a:off x="3084339" y="2565786"/>
            <a:ext cx="5741810" cy="3186928"/>
            <a:chOff x="0" y="0"/>
            <a:chExt cx="8166129" cy="4532518"/>
          </a:xfrm>
        </p:grpSpPr>
        <p:grpSp>
          <p:nvGrpSpPr>
            <p:cNvPr id="37" name="Gruppera">
              <a:extLst>
                <a:ext uri="{FF2B5EF4-FFF2-40B4-BE49-F238E27FC236}">
                  <a16:creationId xmlns:a16="http://schemas.microsoft.com/office/drawing/2014/main" id="{9EE665BC-1A93-A988-999D-B566B2875BBC}"/>
                </a:ext>
              </a:extLst>
            </p:cNvPr>
            <p:cNvGrpSpPr/>
            <p:nvPr/>
          </p:nvGrpSpPr>
          <p:grpSpPr>
            <a:xfrm>
              <a:off x="2813631" y="87163"/>
              <a:ext cx="5352498" cy="697313"/>
              <a:chOff x="0" y="-1"/>
              <a:chExt cx="5352496" cy="697311"/>
            </a:xfrm>
          </p:grpSpPr>
          <p:sp>
            <p:nvSpPr>
              <p:cNvPr id="65" name="Form">
                <a:extLst>
                  <a:ext uri="{FF2B5EF4-FFF2-40B4-BE49-F238E27FC236}">
                    <a16:creationId xmlns:a16="http://schemas.microsoft.com/office/drawing/2014/main" id="{1C447876-6B30-36C1-5D9E-9016C779F190}"/>
                  </a:ext>
                </a:extLst>
              </p:cNvPr>
              <p:cNvSpPr/>
              <p:nvPr/>
            </p:nvSpPr>
            <p:spPr>
              <a:xfrm rot="5400000">
                <a:off x="2327592" y="-2327593"/>
                <a:ext cx="697311" cy="5352496"/>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10"/>
                      <a:pt x="21600" y="469"/>
                    </a:cubicBezTo>
                    <a:lnTo>
                      <a:pt x="21600" y="21600"/>
                    </a:lnTo>
                    <a:lnTo>
                      <a:pt x="0" y="21600"/>
                    </a:lnTo>
                    <a:lnTo>
                      <a:pt x="0" y="469"/>
                    </a:lnTo>
                    <a:cubicBezTo>
                      <a:pt x="0" y="210"/>
                      <a:pt x="1612" y="0"/>
                      <a:pt x="3600" y="0"/>
                    </a:cubicBezTo>
                    <a:close/>
                  </a:path>
                </a:pathLst>
              </a:custGeom>
              <a:solidFill>
                <a:srgbClr val="D8E4E8">
                  <a:alpha val="90000"/>
                </a:srgbClr>
              </a:solidFill>
              <a:ln w="12700" cap="flat">
                <a:solidFill>
                  <a:srgbClr val="D8E4E8">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200">
                    <a:solidFill>
                      <a:srgbClr val="51565B"/>
                    </a:solidFill>
                    <a:latin typeface="Calibri"/>
                    <a:ea typeface="Calibri"/>
                    <a:cs typeface="Calibri"/>
                    <a:sym typeface="Calibri"/>
                  </a:defRPr>
                </a:pPr>
                <a:endParaRPr sz="844">
                  <a:latin typeface="Lora" pitchFamily="2" charset="0"/>
                </a:endParaRPr>
              </a:p>
            </p:txBody>
          </p:sp>
          <p:sp>
            <p:nvSpPr>
              <p:cNvPr id="66" name="Mikä on patentin todellinen suojapiiri?…">
                <a:extLst>
                  <a:ext uri="{FF2B5EF4-FFF2-40B4-BE49-F238E27FC236}">
                    <a16:creationId xmlns:a16="http://schemas.microsoft.com/office/drawing/2014/main" id="{F1F65359-594D-8C18-7710-22A20179562F}"/>
                  </a:ext>
                </a:extLst>
              </p:cNvPr>
              <p:cNvSpPr txBox="1"/>
              <p:nvPr/>
            </p:nvSpPr>
            <p:spPr>
              <a:xfrm>
                <a:off x="0" y="48259"/>
                <a:ext cx="5318455" cy="6007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Mikä on patentin todellinen suojapiiri?</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Onko patentti kierrettävissä?</a:t>
                </a:r>
              </a:p>
            </p:txBody>
          </p:sp>
        </p:grpSp>
        <p:grpSp>
          <p:nvGrpSpPr>
            <p:cNvPr id="38" name="Gruppera">
              <a:extLst>
                <a:ext uri="{FF2B5EF4-FFF2-40B4-BE49-F238E27FC236}">
                  <a16:creationId xmlns:a16="http://schemas.microsoft.com/office/drawing/2014/main" id="{E92FEB2F-594F-5B1E-0E61-4F64A8F55872}"/>
                </a:ext>
              </a:extLst>
            </p:cNvPr>
            <p:cNvGrpSpPr/>
            <p:nvPr/>
          </p:nvGrpSpPr>
          <p:grpSpPr>
            <a:xfrm>
              <a:off x="0" y="0"/>
              <a:ext cx="2813633" cy="871639"/>
              <a:chOff x="0" y="0"/>
              <a:chExt cx="2813632" cy="871638"/>
            </a:xfrm>
          </p:grpSpPr>
          <p:sp>
            <p:nvSpPr>
              <p:cNvPr id="63" name="Rundad rektangel">
                <a:extLst>
                  <a:ext uri="{FF2B5EF4-FFF2-40B4-BE49-F238E27FC236}">
                    <a16:creationId xmlns:a16="http://schemas.microsoft.com/office/drawing/2014/main" id="{BA6A60BD-4B78-8D56-CEAD-7C9522677F1C}"/>
                  </a:ext>
                </a:extLst>
              </p:cNvPr>
              <p:cNvSpPr/>
              <p:nvPr/>
            </p:nvSpPr>
            <p:spPr>
              <a:xfrm>
                <a:off x="0" y="0"/>
                <a:ext cx="2813632" cy="871638"/>
              </a:xfrm>
              <a:prstGeom prst="roundRect">
                <a:avLst>
                  <a:gd name="adj" fmla="val 16667"/>
                </a:avLst>
              </a:prstGeom>
              <a:solidFill>
                <a:srgbClr val="78A1AD"/>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64" name="Suojapiiri">
                <a:extLst>
                  <a:ext uri="{FF2B5EF4-FFF2-40B4-BE49-F238E27FC236}">
                    <a16:creationId xmlns:a16="http://schemas.microsoft.com/office/drawing/2014/main" id="{EE754122-5CA5-1FB2-577C-EC7A58ACC5B8}"/>
                  </a:ext>
                </a:extLst>
              </p:cNvPr>
              <p:cNvSpPr txBox="1"/>
              <p:nvPr/>
            </p:nvSpPr>
            <p:spPr>
              <a:xfrm>
                <a:off x="42549" y="311950"/>
                <a:ext cx="2728533" cy="2477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Suojapiiri</a:t>
                </a:r>
              </a:p>
            </p:txBody>
          </p:sp>
        </p:grpSp>
        <p:grpSp>
          <p:nvGrpSpPr>
            <p:cNvPr id="39" name="Gruppera">
              <a:extLst>
                <a:ext uri="{FF2B5EF4-FFF2-40B4-BE49-F238E27FC236}">
                  <a16:creationId xmlns:a16="http://schemas.microsoft.com/office/drawing/2014/main" id="{F8998276-6213-0CB2-7849-F34DD97F2D2C}"/>
                </a:ext>
              </a:extLst>
            </p:cNvPr>
            <p:cNvGrpSpPr/>
            <p:nvPr/>
          </p:nvGrpSpPr>
          <p:grpSpPr>
            <a:xfrm>
              <a:off x="2239128" y="1002383"/>
              <a:ext cx="5927001" cy="697313"/>
              <a:chOff x="-574503" y="-1"/>
              <a:chExt cx="5926999" cy="697311"/>
            </a:xfrm>
          </p:grpSpPr>
          <p:sp>
            <p:nvSpPr>
              <p:cNvPr id="61" name="Form">
                <a:extLst>
                  <a:ext uri="{FF2B5EF4-FFF2-40B4-BE49-F238E27FC236}">
                    <a16:creationId xmlns:a16="http://schemas.microsoft.com/office/drawing/2014/main" id="{571B8265-FD6C-A382-A38D-055A567D3B6F}"/>
                  </a:ext>
                </a:extLst>
              </p:cNvPr>
              <p:cNvSpPr/>
              <p:nvPr/>
            </p:nvSpPr>
            <p:spPr>
              <a:xfrm rot="5400000">
                <a:off x="2327592" y="-2327593"/>
                <a:ext cx="697311" cy="5352496"/>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10"/>
                      <a:pt x="21600" y="469"/>
                    </a:cubicBezTo>
                    <a:lnTo>
                      <a:pt x="21600" y="21600"/>
                    </a:lnTo>
                    <a:lnTo>
                      <a:pt x="0" y="21600"/>
                    </a:lnTo>
                    <a:lnTo>
                      <a:pt x="0" y="469"/>
                    </a:lnTo>
                    <a:cubicBezTo>
                      <a:pt x="0" y="210"/>
                      <a:pt x="1612" y="0"/>
                      <a:pt x="3600" y="0"/>
                    </a:cubicBezTo>
                    <a:close/>
                  </a:path>
                </a:pathLst>
              </a:custGeom>
              <a:solidFill>
                <a:srgbClr val="D8E4E8">
                  <a:alpha val="90000"/>
                </a:srgbClr>
              </a:solidFill>
              <a:ln w="12700" cap="flat">
                <a:solidFill>
                  <a:srgbClr val="D8E4E8">
                    <a:alpha val="90000"/>
                  </a:srgbClr>
                </a:solidFill>
                <a:prstDash val="solid"/>
                <a:miter lim="800000"/>
              </a:ln>
              <a:effectLst/>
            </p:spPr>
            <p:txBody>
              <a:bodyPr wrap="square" lIns="25313" tIns="25313" rIns="25313" bIns="25313" numCol="1" anchor="ctr">
                <a:noAutofit/>
              </a:bodyPr>
              <a:lstStyle/>
              <a:p>
                <a:pPr defTabSz="642915">
                  <a:defRPr sz="1800">
                    <a:solidFill>
                      <a:srgbClr val="51565B"/>
                    </a:solidFill>
                    <a:latin typeface="Calibri"/>
                    <a:ea typeface="Calibri"/>
                    <a:cs typeface="Calibri"/>
                    <a:sym typeface="Calibri"/>
                  </a:defRPr>
                </a:pPr>
                <a:endParaRPr sz="1266">
                  <a:latin typeface="Lora" pitchFamily="2" charset="0"/>
                </a:endParaRPr>
              </a:p>
            </p:txBody>
          </p:sp>
          <p:sp>
            <p:nvSpPr>
              <p:cNvPr id="62" name="Vahvistetaan tuomiolla, että ratkaisu ei kuulu patentin suojapiiriin">
                <a:extLst>
                  <a:ext uri="{FF2B5EF4-FFF2-40B4-BE49-F238E27FC236}">
                    <a16:creationId xmlns:a16="http://schemas.microsoft.com/office/drawing/2014/main" id="{19F36527-BF36-AC7C-BDA1-639F353C1B69}"/>
                  </a:ext>
                </a:extLst>
              </p:cNvPr>
              <p:cNvSpPr txBox="1"/>
              <p:nvPr/>
            </p:nvSpPr>
            <p:spPr>
              <a:xfrm>
                <a:off x="-574503" y="38299"/>
                <a:ext cx="5318455" cy="65022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lvl="1" defTabSz="642915">
                  <a:defRPr sz="1400">
                    <a:solidFill>
                      <a:srgbClr val="51565B"/>
                    </a:solidFill>
                    <a:latin typeface="Calibri"/>
                    <a:ea typeface="Calibri"/>
                    <a:cs typeface="Calibri"/>
                    <a:sym typeface="Calibri"/>
                  </a:defRPr>
                </a:pPr>
                <a:r>
                  <a:rPr sz="984" dirty="0">
                    <a:latin typeface="Lora" pitchFamily="2" charset="0"/>
                  </a:rPr>
                  <a:t> </a:t>
                </a:r>
                <a:r>
                  <a:rPr sz="844" dirty="0" err="1">
                    <a:latin typeface="Lora" pitchFamily="2" charset="0"/>
                  </a:rPr>
                  <a:t>Vahvistetaan</a:t>
                </a:r>
                <a:r>
                  <a:rPr sz="844" dirty="0">
                    <a:latin typeface="Lora" pitchFamily="2" charset="0"/>
                  </a:rPr>
                  <a:t> </a:t>
                </a:r>
                <a:r>
                  <a:rPr sz="844" dirty="0" err="1">
                    <a:latin typeface="Lora" pitchFamily="2" charset="0"/>
                  </a:rPr>
                  <a:t>tuomiolla</a:t>
                </a:r>
                <a:r>
                  <a:rPr sz="844" dirty="0">
                    <a:latin typeface="Lora" pitchFamily="2" charset="0"/>
                  </a:rPr>
                  <a:t>, </a:t>
                </a:r>
                <a:r>
                  <a:rPr sz="844" dirty="0" err="1">
                    <a:latin typeface="Lora" pitchFamily="2" charset="0"/>
                  </a:rPr>
                  <a:t>että</a:t>
                </a:r>
                <a:r>
                  <a:rPr sz="844" dirty="0">
                    <a:latin typeface="Lora" pitchFamily="2" charset="0"/>
                  </a:rPr>
                  <a:t> </a:t>
                </a:r>
                <a:r>
                  <a:rPr sz="844" dirty="0" err="1">
                    <a:latin typeface="Lora" pitchFamily="2" charset="0"/>
                  </a:rPr>
                  <a:t>ratkaisu</a:t>
                </a:r>
                <a:r>
                  <a:rPr sz="844" dirty="0">
                    <a:latin typeface="Lora" pitchFamily="2" charset="0"/>
                  </a:rPr>
                  <a:t> </a:t>
                </a:r>
                <a:r>
                  <a:rPr sz="844" dirty="0" err="1">
                    <a:latin typeface="Lora" pitchFamily="2" charset="0"/>
                  </a:rPr>
                  <a:t>ei</a:t>
                </a:r>
                <a:r>
                  <a:rPr sz="844" dirty="0">
                    <a:latin typeface="Lora" pitchFamily="2" charset="0"/>
                  </a:rPr>
                  <a:t> </a:t>
                </a:r>
                <a:r>
                  <a:rPr sz="844" dirty="0" err="1">
                    <a:latin typeface="Lora" pitchFamily="2" charset="0"/>
                  </a:rPr>
                  <a:t>kuulu</a:t>
                </a:r>
                <a:r>
                  <a:rPr sz="844" dirty="0">
                    <a:latin typeface="Lora" pitchFamily="2" charset="0"/>
                  </a:rPr>
                  <a:t> </a:t>
                </a:r>
                <a:r>
                  <a:rPr sz="844" dirty="0" err="1">
                    <a:latin typeface="Lora" pitchFamily="2" charset="0"/>
                  </a:rPr>
                  <a:t>patentin</a:t>
                </a:r>
                <a:r>
                  <a:rPr sz="844" dirty="0">
                    <a:latin typeface="Lora" pitchFamily="2" charset="0"/>
                  </a:rPr>
                  <a:t> </a:t>
                </a:r>
                <a:r>
                  <a:rPr sz="844" dirty="0" err="1">
                    <a:latin typeface="Lora" pitchFamily="2" charset="0"/>
                  </a:rPr>
                  <a:t>suojapiiriin</a:t>
                </a:r>
                <a:endParaRPr sz="844" dirty="0">
                  <a:latin typeface="Lora" pitchFamily="2" charset="0"/>
                </a:endParaRPr>
              </a:p>
            </p:txBody>
          </p:sp>
        </p:grpSp>
        <p:grpSp>
          <p:nvGrpSpPr>
            <p:cNvPr id="40" name="Gruppera">
              <a:extLst>
                <a:ext uri="{FF2B5EF4-FFF2-40B4-BE49-F238E27FC236}">
                  <a16:creationId xmlns:a16="http://schemas.microsoft.com/office/drawing/2014/main" id="{9CEF2D16-AFB9-0C7F-FC2F-388459323539}"/>
                </a:ext>
              </a:extLst>
            </p:cNvPr>
            <p:cNvGrpSpPr/>
            <p:nvPr/>
          </p:nvGrpSpPr>
          <p:grpSpPr>
            <a:xfrm>
              <a:off x="0" y="915220"/>
              <a:ext cx="2813633" cy="871639"/>
              <a:chOff x="0" y="0"/>
              <a:chExt cx="2813632" cy="871638"/>
            </a:xfrm>
          </p:grpSpPr>
          <p:sp>
            <p:nvSpPr>
              <p:cNvPr id="59" name="Rundad rektangel">
                <a:extLst>
                  <a:ext uri="{FF2B5EF4-FFF2-40B4-BE49-F238E27FC236}">
                    <a16:creationId xmlns:a16="http://schemas.microsoft.com/office/drawing/2014/main" id="{95B6BCF4-83CB-FCBE-B6A4-99B6982E0E33}"/>
                  </a:ext>
                </a:extLst>
              </p:cNvPr>
              <p:cNvSpPr/>
              <p:nvPr/>
            </p:nvSpPr>
            <p:spPr>
              <a:xfrm>
                <a:off x="0" y="0"/>
                <a:ext cx="2813632" cy="871638"/>
              </a:xfrm>
              <a:prstGeom prst="roundRect">
                <a:avLst>
                  <a:gd name="adj" fmla="val 16667"/>
                </a:avLst>
              </a:prstGeom>
              <a:solidFill>
                <a:srgbClr val="87ACB8"/>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60" name="Negatiivinen vahvistuskanne">
                <a:extLst>
                  <a:ext uri="{FF2B5EF4-FFF2-40B4-BE49-F238E27FC236}">
                    <a16:creationId xmlns:a16="http://schemas.microsoft.com/office/drawing/2014/main" id="{C0599B94-1A27-B6DA-1577-CB0AFBD56616}"/>
                  </a:ext>
                </a:extLst>
              </p:cNvPr>
              <p:cNvSpPr txBox="1"/>
              <p:nvPr/>
            </p:nvSpPr>
            <p:spPr>
              <a:xfrm>
                <a:off x="42549" y="311950"/>
                <a:ext cx="2728533" cy="2477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Negatiivinen vahvistuskanne</a:t>
                </a:r>
              </a:p>
            </p:txBody>
          </p:sp>
        </p:grpSp>
        <p:grpSp>
          <p:nvGrpSpPr>
            <p:cNvPr id="41" name="Gruppera">
              <a:extLst>
                <a:ext uri="{FF2B5EF4-FFF2-40B4-BE49-F238E27FC236}">
                  <a16:creationId xmlns:a16="http://schemas.microsoft.com/office/drawing/2014/main" id="{19FA140C-A640-D6FB-4C0C-B64C0320D018}"/>
                </a:ext>
              </a:extLst>
            </p:cNvPr>
            <p:cNvGrpSpPr/>
            <p:nvPr/>
          </p:nvGrpSpPr>
          <p:grpSpPr>
            <a:xfrm>
              <a:off x="2813631" y="1917602"/>
              <a:ext cx="5352498" cy="697313"/>
              <a:chOff x="0" y="-1"/>
              <a:chExt cx="5352496" cy="697311"/>
            </a:xfrm>
          </p:grpSpPr>
          <p:sp>
            <p:nvSpPr>
              <p:cNvPr id="57" name="Form">
                <a:extLst>
                  <a:ext uri="{FF2B5EF4-FFF2-40B4-BE49-F238E27FC236}">
                    <a16:creationId xmlns:a16="http://schemas.microsoft.com/office/drawing/2014/main" id="{1D4B07A4-316C-75E6-6FF5-84B275BDEFC8}"/>
                  </a:ext>
                </a:extLst>
              </p:cNvPr>
              <p:cNvSpPr/>
              <p:nvPr/>
            </p:nvSpPr>
            <p:spPr>
              <a:xfrm rot="5400000">
                <a:off x="2327592" y="-2327593"/>
                <a:ext cx="697311" cy="5352496"/>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10"/>
                      <a:pt x="21600" y="469"/>
                    </a:cubicBezTo>
                    <a:lnTo>
                      <a:pt x="21600" y="21600"/>
                    </a:lnTo>
                    <a:lnTo>
                      <a:pt x="0" y="21600"/>
                    </a:lnTo>
                    <a:lnTo>
                      <a:pt x="0" y="469"/>
                    </a:lnTo>
                    <a:cubicBezTo>
                      <a:pt x="0" y="210"/>
                      <a:pt x="1612" y="0"/>
                      <a:pt x="3600" y="0"/>
                    </a:cubicBezTo>
                    <a:close/>
                  </a:path>
                </a:pathLst>
              </a:custGeom>
              <a:solidFill>
                <a:srgbClr val="D8E4E8">
                  <a:alpha val="90000"/>
                </a:srgbClr>
              </a:solidFill>
              <a:ln w="12700" cap="flat">
                <a:solidFill>
                  <a:srgbClr val="D8E4E8">
                    <a:alpha val="90000"/>
                  </a:srgbClr>
                </a:solidFill>
                <a:prstDash val="solid"/>
                <a:miter lim="800000"/>
              </a:ln>
              <a:effectLst/>
            </p:spPr>
            <p:txBody>
              <a:bodyPr wrap="square" lIns="25313" tIns="25313" rIns="25313" bIns="25313" numCol="1" anchor="ctr">
                <a:noAutofit/>
              </a:bodyPr>
              <a:lstStyle/>
              <a:p>
                <a:pPr defTabSz="343781">
                  <a:lnSpc>
                    <a:spcPct val="90000"/>
                  </a:lnSpc>
                  <a:spcBef>
                    <a:spcPts val="211"/>
                  </a:spcBef>
                  <a:defRPr sz="1100">
                    <a:solidFill>
                      <a:srgbClr val="51565B"/>
                    </a:solidFill>
                    <a:latin typeface="Calibri"/>
                    <a:ea typeface="Calibri"/>
                    <a:cs typeface="Calibri"/>
                    <a:sym typeface="Calibri"/>
                  </a:defRPr>
                </a:pPr>
                <a:endParaRPr sz="773">
                  <a:latin typeface="Lora" pitchFamily="2" charset="0"/>
                </a:endParaRPr>
              </a:p>
            </p:txBody>
          </p:sp>
          <p:sp>
            <p:nvSpPr>
              <p:cNvPr id="58" name="Loukkaavaksi väitetty toiminta ei ole patentinhaltijan yksinoikeuksien piirissä…">
                <a:extLst>
                  <a:ext uri="{FF2B5EF4-FFF2-40B4-BE49-F238E27FC236}">
                    <a16:creationId xmlns:a16="http://schemas.microsoft.com/office/drawing/2014/main" id="{B11AA362-2585-B813-D794-CE921A6B5711}"/>
                  </a:ext>
                </a:extLst>
              </p:cNvPr>
              <p:cNvSpPr txBox="1"/>
              <p:nvPr/>
            </p:nvSpPr>
            <p:spPr>
              <a:xfrm>
                <a:off x="0" y="62211"/>
                <a:ext cx="5318455" cy="5728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40182" lvl="1" indent="-40182" defTabSz="343781">
                  <a:lnSpc>
                    <a:spcPct val="90000"/>
                  </a:lnSpc>
                  <a:spcBef>
                    <a:spcPts val="70"/>
                  </a:spcBef>
                  <a:buSzPct val="100000"/>
                  <a:buChar char="•"/>
                  <a:defRPr sz="1100">
                    <a:solidFill>
                      <a:srgbClr val="51565B"/>
                    </a:solidFill>
                    <a:latin typeface="Calibri"/>
                    <a:ea typeface="Calibri"/>
                    <a:cs typeface="Calibri"/>
                    <a:sym typeface="Calibri"/>
                  </a:defRPr>
                </a:pPr>
                <a:r>
                  <a:rPr sz="773">
                    <a:latin typeface="Lora" pitchFamily="2" charset="0"/>
                  </a:rPr>
                  <a:t>Loukkaavaksi väitetty toiminta ei ole patentinhaltijan yksinoikeuksien piirissä</a:t>
                </a:r>
              </a:p>
              <a:p>
                <a:pPr marL="40182" lvl="1" indent="-40182" defTabSz="343781">
                  <a:lnSpc>
                    <a:spcPct val="90000"/>
                  </a:lnSpc>
                  <a:spcBef>
                    <a:spcPts val="70"/>
                  </a:spcBef>
                  <a:buSzPct val="100000"/>
                  <a:buChar char="•"/>
                  <a:defRPr sz="1100">
                    <a:solidFill>
                      <a:srgbClr val="51565B"/>
                    </a:solidFill>
                    <a:latin typeface="Calibri"/>
                    <a:ea typeface="Calibri"/>
                    <a:cs typeface="Calibri"/>
                    <a:sym typeface="Calibri"/>
                  </a:defRPr>
                </a:pPr>
                <a:r>
                  <a:rPr sz="773">
                    <a:latin typeface="Lora" pitchFamily="2" charset="0"/>
                  </a:rPr>
                  <a:t>Loukkaavaksi väitetty ratkaisu ei ole patentin suojapiirissä</a:t>
                </a:r>
              </a:p>
            </p:txBody>
          </p:sp>
        </p:grpSp>
        <p:grpSp>
          <p:nvGrpSpPr>
            <p:cNvPr id="42" name="Gruppera">
              <a:extLst>
                <a:ext uri="{FF2B5EF4-FFF2-40B4-BE49-F238E27FC236}">
                  <a16:creationId xmlns:a16="http://schemas.microsoft.com/office/drawing/2014/main" id="{53EB656C-1815-5D7F-59ED-078C232449AD}"/>
                </a:ext>
              </a:extLst>
            </p:cNvPr>
            <p:cNvGrpSpPr/>
            <p:nvPr/>
          </p:nvGrpSpPr>
          <p:grpSpPr>
            <a:xfrm>
              <a:off x="0" y="1830439"/>
              <a:ext cx="2813633" cy="871639"/>
              <a:chOff x="0" y="0"/>
              <a:chExt cx="2813632" cy="871638"/>
            </a:xfrm>
          </p:grpSpPr>
          <p:sp>
            <p:nvSpPr>
              <p:cNvPr id="55" name="Rundad rektangel">
                <a:extLst>
                  <a:ext uri="{FF2B5EF4-FFF2-40B4-BE49-F238E27FC236}">
                    <a16:creationId xmlns:a16="http://schemas.microsoft.com/office/drawing/2014/main" id="{5754A688-6348-2C7B-BD38-DEE3AC692D73}"/>
                  </a:ext>
                </a:extLst>
              </p:cNvPr>
              <p:cNvSpPr/>
              <p:nvPr/>
            </p:nvSpPr>
            <p:spPr>
              <a:xfrm>
                <a:off x="0" y="0"/>
                <a:ext cx="2813632" cy="871638"/>
              </a:xfrm>
              <a:prstGeom prst="roundRect">
                <a:avLst>
                  <a:gd name="adj" fmla="val 16667"/>
                </a:avLst>
              </a:prstGeom>
              <a:solidFill>
                <a:srgbClr val="96B7C2"/>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56" name="Loukkauksen kiistäminen">
                <a:extLst>
                  <a:ext uri="{FF2B5EF4-FFF2-40B4-BE49-F238E27FC236}">
                    <a16:creationId xmlns:a16="http://schemas.microsoft.com/office/drawing/2014/main" id="{156CBF19-4E9E-3F7A-2C20-5E148C070BAA}"/>
                  </a:ext>
                </a:extLst>
              </p:cNvPr>
              <p:cNvSpPr txBox="1"/>
              <p:nvPr/>
            </p:nvSpPr>
            <p:spPr>
              <a:xfrm>
                <a:off x="42549" y="311950"/>
                <a:ext cx="2728533" cy="2477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Loukkauksen kiistäminen</a:t>
                </a:r>
              </a:p>
            </p:txBody>
          </p:sp>
        </p:grpSp>
        <p:grpSp>
          <p:nvGrpSpPr>
            <p:cNvPr id="43" name="Gruppera">
              <a:extLst>
                <a:ext uri="{FF2B5EF4-FFF2-40B4-BE49-F238E27FC236}">
                  <a16:creationId xmlns:a16="http://schemas.microsoft.com/office/drawing/2014/main" id="{62A2F853-04D8-8EC9-3E29-CC8654BEE105}"/>
                </a:ext>
              </a:extLst>
            </p:cNvPr>
            <p:cNvGrpSpPr/>
            <p:nvPr/>
          </p:nvGrpSpPr>
          <p:grpSpPr>
            <a:xfrm>
              <a:off x="2813631" y="2832821"/>
              <a:ext cx="5352498" cy="697313"/>
              <a:chOff x="0" y="-1"/>
              <a:chExt cx="5352496" cy="697311"/>
            </a:xfrm>
          </p:grpSpPr>
          <p:sp>
            <p:nvSpPr>
              <p:cNvPr id="53" name="Form">
                <a:extLst>
                  <a:ext uri="{FF2B5EF4-FFF2-40B4-BE49-F238E27FC236}">
                    <a16:creationId xmlns:a16="http://schemas.microsoft.com/office/drawing/2014/main" id="{0CA6FDEE-998F-7D6E-21C8-1B43E2E4D954}"/>
                  </a:ext>
                </a:extLst>
              </p:cNvPr>
              <p:cNvSpPr/>
              <p:nvPr/>
            </p:nvSpPr>
            <p:spPr>
              <a:xfrm rot="5400000">
                <a:off x="2327592" y="-2327593"/>
                <a:ext cx="697311" cy="5352496"/>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10"/>
                      <a:pt x="21600" y="469"/>
                    </a:cubicBezTo>
                    <a:lnTo>
                      <a:pt x="21600" y="21600"/>
                    </a:lnTo>
                    <a:lnTo>
                      <a:pt x="0" y="21600"/>
                    </a:lnTo>
                    <a:lnTo>
                      <a:pt x="0" y="469"/>
                    </a:lnTo>
                    <a:cubicBezTo>
                      <a:pt x="0" y="210"/>
                      <a:pt x="1612" y="0"/>
                      <a:pt x="3600" y="0"/>
                    </a:cubicBezTo>
                    <a:close/>
                  </a:path>
                </a:pathLst>
              </a:custGeom>
              <a:solidFill>
                <a:srgbClr val="D8E4E8">
                  <a:alpha val="90000"/>
                </a:srgbClr>
              </a:solidFill>
              <a:ln w="12700" cap="flat">
                <a:solidFill>
                  <a:srgbClr val="D8E4E8">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54" name="Patenttia ei olisi tullut myöntää (esim. puuttuva uutuus, keksinnöllisyys, riittämätön selitys tai lisätty asia)">
                <a:extLst>
                  <a:ext uri="{FF2B5EF4-FFF2-40B4-BE49-F238E27FC236}">
                    <a16:creationId xmlns:a16="http://schemas.microsoft.com/office/drawing/2014/main" id="{5B3580C5-5E1C-8204-065F-2735D07B3E16}"/>
                  </a:ext>
                </a:extLst>
              </p:cNvPr>
              <p:cNvSpPr txBox="1"/>
              <p:nvPr/>
            </p:nvSpPr>
            <p:spPr>
              <a:xfrm>
                <a:off x="0" y="57378"/>
                <a:ext cx="5318455" cy="58255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Patenttia ei olisi tullut myöntää (esim. puuttuva uutuus, keksinnöllisyys, riittämätön selitys tai lisätty asia)</a:t>
                </a:r>
              </a:p>
            </p:txBody>
          </p:sp>
        </p:grpSp>
        <p:grpSp>
          <p:nvGrpSpPr>
            <p:cNvPr id="44" name="Gruppera">
              <a:extLst>
                <a:ext uri="{FF2B5EF4-FFF2-40B4-BE49-F238E27FC236}">
                  <a16:creationId xmlns:a16="http://schemas.microsoft.com/office/drawing/2014/main" id="{B79316CA-41BE-3191-5DE9-4752645F9F67}"/>
                </a:ext>
              </a:extLst>
            </p:cNvPr>
            <p:cNvGrpSpPr/>
            <p:nvPr/>
          </p:nvGrpSpPr>
          <p:grpSpPr>
            <a:xfrm>
              <a:off x="0" y="2745658"/>
              <a:ext cx="2813633" cy="871639"/>
              <a:chOff x="0" y="0"/>
              <a:chExt cx="2813632" cy="871638"/>
            </a:xfrm>
          </p:grpSpPr>
          <p:sp>
            <p:nvSpPr>
              <p:cNvPr id="51" name="Rundad rektangel">
                <a:extLst>
                  <a:ext uri="{FF2B5EF4-FFF2-40B4-BE49-F238E27FC236}">
                    <a16:creationId xmlns:a16="http://schemas.microsoft.com/office/drawing/2014/main" id="{0DB66144-061C-0755-176F-D9B46B9A64EB}"/>
                  </a:ext>
                </a:extLst>
              </p:cNvPr>
              <p:cNvSpPr/>
              <p:nvPr/>
            </p:nvSpPr>
            <p:spPr>
              <a:xfrm>
                <a:off x="0" y="0"/>
                <a:ext cx="2813632" cy="871638"/>
              </a:xfrm>
              <a:prstGeom prst="roundRect">
                <a:avLst>
                  <a:gd name="adj" fmla="val 16667"/>
                </a:avLst>
              </a:prstGeom>
              <a:solidFill>
                <a:srgbClr val="A6C2CC"/>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52" name="Mitättömyyskanne">
                <a:extLst>
                  <a:ext uri="{FF2B5EF4-FFF2-40B4-BE49-F238E27FC236}">
                    <a16:creationId xmlns:a16="http://schemas.microsoft.com/office/drawing/2014/main" id="{62D3D2B4-DCBF-3702-AC66-C0448FD62477}"/>
                  </a:ext>
                </a:extLst>
              </p:cNvPr>
              <p:cNvSpPr txBox="1"/>
              <p:nvPr/>
            </p:nvSpPr>
            <p:spPr>
              <a:xfrm>
                <a:off x="42549" y="311950"/>
                <a:ext cx="2728533" cy="2477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Mitättömyyskanne</a:t>
                </a:r>
              </a:p>
            </p:txBody>
          </p:sp>
        </p:grpSp>
        <p:grpSp>
          <p:nvGrpSpPr>
            <p:cNvPr id="45" name="Gruppera">
              <a:extLst>
                <a:ext uri="{FF2B5EF4-FFF2-40B4-BE49-F238E27FC236}">
                  <a16:creationId xmlns:a16="http://schemas.microsoft.com/office/drawing/2014/main" id="{D4354ED2-4E38-BF8C-59A3-648A38731DE8}"/>
                </a:ext>
              </a:extLst>
            </p:cNvPr>
            <p:cNvGrpSpPr/>
            <p:nvPr/>
          </p:nvGrpSpPr>
          <p:grpSpPr>
            <a:xfrm>
              <a:off x="2813631" y="3704059"/>
              <a:ext cx="5352498" cy="785279"/>
              <a:chOff x="0" y="7539"/>
              <a:chExt cx="5352496" cy="785278"/>
            </a:xfrm>
          </p:grpSpPr>
          <p:sp>
            <p:nvSpPr>
              <p:cNvPr id="49" name="Form">
                <a:extLst>
                  <a:ext uri="{FF2B5EF4-FFF2-40B4-BE49-F238E27FC236}">
                    <a16:creationId xmlns:a16="http://schemas.microsoft.com/office/drawing/2014/main" id="{6EB0147C-214A-0C69-E2B9-A9037535D6AC}"/>
                  </a:ext>
                </a:extLst>
              </p:cNvPr>
              <p:cNvSpPr/>
              <p:nvPr/>
            </p:nvSpPr>
            <p:spPr>
              <a:xfrm rot="5400000">
                <a:off x="2327592" y="-2276071"/>
                <a:ext cx="697311" cy="5352496"/>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lnTo>
                      <a:pt x="18000" y="0"/>
                    </a:lnTo>
                    <a:cubicBezTo>
                      <a:pt x="19988" y="0"/>
                      <a:pt x="21600" y="210"/>
                      <a:pt x="21600" y="469"/>
                    </a:cubicBezTo>
                    <a:lnTo>
                      <a:pt x="21600" y="21600"/>
                    </a:lnTo>
                    <a:lnTo>
                      <a:pt x="0" y="21600"/>
                    </a:lnTo>
                    <a:lnTo>
                      <a:pt x="0" y="469"/>
                    </a:lnTo>
                    <a:cubicBezTo>
                      <a:pt x="0" y="210"/>
                      <a:pt x="1612" y="0"/>
                      <a:pt x="3600" y="0"/>
                    </a:cubicBezTo>
                    <a:close/>
                  </a:path>
                </a:pathLst>
              </a:custGeom>
              <a:solidFill>
                <a:srgbClr val="D8E4E8">
                  <a:alpha val="90000"/>
                </a:srgbClr>
              </a:solidFill>
              <a:ln w="12700" cap="flat">
                <a:solidFill>
                  <a:srgbClr val="D8E4E8">
                    <a:alpha val="90000"/>
                  </a:srgbClr>
                </a:solidFill>
                <a:prstDash val="solid"/>
                <a:miter lim="800000"/>
              </a:ln>
              <a:effectLst/>
            </p:spPr>
            <p:txBody>
              <a:bodyPr wrap="square" lIns="25313" tIns="25313" rIns="25313" bIns="25313" numCol="1" anchor="ctr">
                <a:noAutofit/>
              </a:bodyPr>
              <a:lstStyle/>
              <a:p>
                <a:pPr defTabSz="375034">
                  <a:lnSpc>
                    <a:spcPct val="90000"/>
                  </a:lnSpc>
                  <a:spcBef>
                    <a:spcPts val="211"/>
                  </a:spcBef>
                  <a:defRPr sz="1800">
                    <a:solidFill>
                      <a:srgbClr val="51565B"/>
                    </a:solidFill>
                    <a:latin typeface="Calibri"/>
                    <a:ea typeface="Calibri"/>
                    <a:cs typeface="Calibri"/>
                    <a:sym typeface="Calibri"/>
                  </a:defRPr>
                </a:pPr>
                <a:endParaRPr sz="1266">
                  <a:latin typeface="Lora" pitchFamily="2" charset="0"/>
                </a:endParaRPr>
              </a:p>
            </p:txBody>
          </p:sp>
          <p:sp>
            <p:nvSpPr>
              <p:cNvPr id="50" name="Ennakkokäyttöoikeus…">
                <a:extLst>
                  <a:ext uri="{FF2B5EF4-FFF2-40B4-BE49-F238E27FC236}">
                    <a16:creationId xmlns:a16="http://schemas.microsoft.com/office/drawing/2014/main" id="{74832BE6-B04F-A6FC-2136-3B545EFB8677}"/>
                  </a:ext>
                </a:extLst>
              </p:cNvPr>
              <p:cNvSpPr txBox="1"/>
              <p:nvPr/>
            </p:nvSpPr>
            <p:spPr>
              <a:xfrm>
                <a:off x="0" y="7539"/>
                <a:ext cx="5318455" cy="78527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7064" tIns="87064" rIns="87064" bIns="87064" numCol="1" anchor="ctr">
                <a:spAutoFit/>
              </a:bodyPr>
              <a:lstStyle/>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Ennakkokäyttöoikeus</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Parempi oikeus keksintöön</a:t>
                </a:r>
              </a:p>
              <a:p>
                <a:pPr marL="80364" lvl="1" indent="-80364" defTabSz="375034">
                  <a:lnSpc>
                    <a:spcPct val="90000"/>
                  </a:lnSpc>
                  <a:spcBef>
                    <a:spcPts val="141"/>
                  </a:spcBef>
                  <a:buSzPct val="100000"/>
                  <a:buChar char="•"/>
                  <a:defRPr sz="1200">
                    <a:solidFill>
                      <a:srgbClr val="51565B"/>
                    </a:solidFill>
                    <a:latin typeface="Calibri"/>
                    <a:ea typeface="Calibri"/>
                    <a:cs typeface="Calibri"/>
                    <a:sym typeface="Calibri"/>
                  </a:defRPr>
                </a:pPr>
                <a:r>
                  <a:rPr sz="844">
                    <a:latin typeface="Lora" pitchFamily="2" charset="0"/>
                  </a:rPr>
                  <a:t>Pakkolisenssi</a:t>
                </a:r>
              </a:p>
            </p:txBody>
          </p:sp>
        </p:grpSp>
        <p:grpSp>
          <p:nvGrpSpPr>
            <p:cNvPr id="46" name="Gruppera">
              <a:extLst>
                <a:ext uri="{FF2B5EF4-FFF2-40B4-BE49-F238E27FC236}">
                  <a16:creationId xmlns:a16="http://schemas.microsoft.com/office/drawing/2014/main" id="{B0460FBD-3D06-6BEF-FB46-F8F481A18A90}"/>
                </a:ext>
              </a:extLst>
            </p:cNvPr>
            <p:cNvGrpSpPr/>
            <p:nvPr/>
          </p:nvGrpSpPr>
          <p:grpSpPr>
            <a:xfrm>
              <a:off x="0" y="3660879"/>
              <a:ext cx="2813633" cy="871639"/>
              <a:chOff x="0" y="0"/>
              <a:chExt cx="2813632" cy="871638"/>
            </a:xfrm>
          </p:grpSpPr>
          <p:sp>
            <p:nvSpPr>
              <p:cNvPr id="47" name="Rundad rektangel">
                <a:extLst>
                  <a:ext uri="{FF2B5EF4-FFF2-40B4-BE49-F238E27FC236}">
                    <a16:creationId xmlns:a16="http://schemas.microsoft.com/office/drawing/2014/main" id="{8C8D657E-EEF7-3851-376F-8DEC701B06A2}"/>
                  </a:ext>
                </a:extLst>
              </p:cNvPr>
              <p:cNvSpPr/>
              <p:nvPr/>
            </p:nvSpPr>
            <p:spPr>
              <a:xfrm>
                <a:off x="0" y="0"/>
                <a:ext cx="2813632" cy="871638"/>
              </a:xfrm>
              <a:prstGeom prst="roundRect">
                <a:avLst>
                  <a:gd name="adj" fmla="val 16667"/>
                </a:avLst>
              </a:prstGeom>
              <a:solidFill>
                <a:srgbClr val="B5CDD5"/>
              </a:solidFill>
              <a:ln w="12700" cap="flat">
                <a:solidFill>
                  <a:srgbClr val="FFFFFF"/>
                </a:solidFill>
                <a:prstDash val="solid"/>
                <a:miter lim="800000"/>
              </a:ln>
              <a:effectLst/>
            </p:spPr>
            <p:txBody>
              <a:bodyPr wrap="square" lIns="25313" tIns="25313" rIns="25313" bIns="25313" numCol="1" anchor="ctr">
                <a:noAutofit/>
              </a:bodyPr>
              <a:lstStyle/>
              <a:p>
                <a:pPr defTabSz="437539">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48" name="Muut kanteet">
                <a:extLst>
                  <a:ext uri="{FF2B5EF4-FFF2-40B4-BE49-F238E27FC236}">
                    <a16:creationId xmlns:a16="http://schemas.microsoft.com/office/drawing/2014/main" id="{5E867286-4BEA-88C6-F6AB-E43C697FE823}"/>
                  </a:ext>
                </a:extLst>
              </p:cNvPr>
              <p:cNvSpPr txBox="1"/>
              <p:nvPr/>
            </p:nvSpPr>
            <p:spPr>
              <a:xfrm>
                <a:off x="42549" y="311950"/>
                <a:ext cx="2728533" cy="2477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8752" tIns="18752" rIns="18752" bIns="18752" numCol="1" anchor="ctr">
                <a:spAutoFit/>
              </a:bodyPr>
              <a:lstStyle>
                <a:lvl1pPr defTabSz="622300">
                  <a:lnSpc>
                    <a:spcPct val="90000"/>
                  </a:lnSpc>
                  <a:spcBef>
                    <a:spcPts val="500"/>
                  </a:spcBef>
                  <a:defRPr sz="1400">
                    <a:solidFill>
                      <a:srgbClr val="FFFFFF"/>
                    </a:solidFill>
                    <a:latin typeface="Calibri"/>
                    <a:ea typeface="Calibri"/>
                    <a:cs typeface="Calibri"/>
                    <a:sym typeface="Calibri"/>
                  </a:defRPr>
                </a:lvl1pPr>
              </a:lstStyle>
              <a:p>
                <a:r>
                  <a:rPr sz="984">
                    <a:latin typeface="Lora" pitchFamily="2" charset="0"/>
                  </a:rPr>
                  <a:t>Muut kanteet</a:t>
                </a:r>
              </a:p>
            </p:txBody>
          </p:sp>
        </p:grpSp>
      </p:grpSp>
    </p:spTree>
    <p:extLst>
      <p:ext uri="{BB962C8B-B14F-4D97-AF65-F5344CB8AC3E}">
        <p14:creationId xmlns:p14="http://schemas.microsoft.com/office/powerpoint/2010/main" val="1752503810"/>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normAutofit/>
          </a:bodyPr>
          <a:lstStyle/>
          <a:p>
            <a:r>
              <a:rPr lang="fi-FI" dirty="0"/>
              <a:t>Patenttiriitaan valmistautuminen (3/5)</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a:xfrm>
            <a:off x="392595" y="2334584"/>
            <a:ext cx="11406809" cy="4667250"/>
          </a:xfrm>
        </p:spPr>
        <p:txBody>
          <a:bodyPr>
            <a:normAutofit/>
          </a:bodyPr>
          <a:lstStyle/>
          <a:p>
            <a:r>
              <a:rPr lang="fi-FI" dirty="0">
                <a:latin typeface="Lora" pitchFamily="2" charset="0"/>
              </a:rPr>
              <a:t>Patentin vahvuuden arviointi/mitättömyysriski/loukkausriski</a:t>
            </a:r>
          </a:p>
          <a:p>
            <a:r>
              <a:rPr lang="fi-FI" dirty="0">
                <a:latin typeface="Lora" pitchFamily="2" charset="0"/>
              </a:rPr>
              <a:t>Näyttökysymykset</a:t>
            </a:r>
          </a:p>
          <a:p>
            <a:pPr lvl="1"/>
            <a:r>
              <a:rPr lang="fi-FI" dirty="0">
                <a:latin typeface="Lora" pitchFamily="2" charset="0"/>
              </a:rPr>
              <a:t>Yleiset todistustaakkaa koskevat periaatteet</a:t>
            </a:r>
          </a:p>
          <a:p>
            <a:pPr lvl="1"/>
            <a:r>
              <a:rPr lang="fi-FI" dirty="0">
                <a:latin typeface="Lora" pitchFamily="2" charset="0"/>
              </a:rPr>
              <a:t>Menetelmäpatentteja koskevat erityissäännökset (PatL 57 a § ja TRIPS 34 artikla)</a:t>
            </a:r>
          </a:p>
          <a:p>
            <a:pPr lvl="1"/>
            <a:r>
              <a:rPr lang="fi-FI" dirty="0">
                <a:latin typeface="Lora" pitchFamily="2" charset="0"/>
              </a:rPr>
              <a:t>Erilaiset todistuskeinot (mm. editio ja katselmus)</a:t>
            </a:r>
          </a:p>
          <a:p>
            <a:r>
              <a:rPr lang="fi-FI" dirty="0">
                <a:latin typeface="Lora" pitchFamily="2" charset="0"/>
              </a:rPr>
              <a:t>Sovintomahdollisuudet ennen oikeudenkäyntiä ja sen aikana</a:t>
            </a:r>
          </a:p>
          <a:p>
            <a:pPr marL="457200" lvl="1" indent="0">
              <a:buNone/>
            </a:pPr>
            <a:endParaRPr lang="fi-FI" i="1" dirty="0">
              <a:latin typeface="Lora" pitchFamily="2" charset="0"/>
            </a:endParaRP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31</a:t>
            </a:fld>
            <a:endParaRPr lang="fi-FI" dirty="0"/>
          </a:p>
        </p:txBody>
      </p:sp>
    </p:spTree>
    <p:extLst>
      <p:ext uri="{BB962C8B-B14F-4D97-AF65-F5344CB8AC3E}">
        <p14:creationId xmlns:p14="http://schemas.microsoft.com/office/powerpoint/2010/main" val="776278080"/>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normAutofit/>
          </a:bodyPr>
          <a:lstStyle/>
          <a:p>
            <a:r>
              <a:rPr lang="fi-FI" dirty="0"/>
              <a:t>Patenttiriitaan valmistautuminen (4/5)</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a:xfrm>
            <a:off x="392595" y="2334584"/>
            <a:ext cx="11406809" cy="4667250"/>
          </a:xfrm>
        </p:spPr>
        <p:txBody>
          <a:bodyPr>
            <a:normAutofit/>
          </a:bodyPr>
          <a:lstStyle/>
          <a:p>
            <a:r>
              <a:rPr lang="fi-FI" dirty="0">
                <a:latin typeface="Lora" pitchFamily="2" charset="0"/>
              </a:rPr>
              <a:t>Aika ja prosessin eteneminen</a:t>
            </a:r>
          </a:p>
          <a:p>
            <a:r>
              <a:rPr lang="fi-FI" dirty="0">
                <a:latin typeface="Lora" pitchFamily="2" charset="0"/>
              </a:rPr>
              <a:t>Kustannusten ja muun haitan arviointi</a:t>
            </a:r>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32</a:t>
            </a:fld>
            <a:endParaRPr lang="fi-FI" dirty="0"/>
          </a:p>
        </p:txBody>
      </p:sp>
      <p:grpSp>
        <p:nvGrpSpPr>
          <p:cNvPr id="5" name="Content Placeholder 5">
            <a:extLst>
              <a:ext uri="{FF2B5EF4-FFF2-40B4-BE49-F238E27FC236}">
                <a16:creationId xmlns:a16="http://schemas.microsoft.com/office/drawing/2014/main" id="{C367E273-715B-0353-D46A-97078CD2065D}"/>
              </a:ext>
            </a:extLst>
          </p:cNvPr>
          <p:cNvGrpSpPr/>
          <p:nvPr/>
        </p:nvGrpSpPr>
        <p:grpSpPr>
          <a:xfrm>
            <a:off x="1088353" y="3889273"/>
            <a:ext cx="7522247" cy="912389"/>
            <a:chOff x="-1" y="0"/>
            <a:chExt cx="10698304" cy="1297618"/>
          </a:xfrm>
        </p:grpSpPr>
        <p:grpSp>
          <p:nvGrpSpPr>
            <p:cNvPr id="6" name="Gruppera">
              <a:extLst>
                <a:ext uri="{FF2B5EF4-FFF2-40B4-BE49-F238E27FC236}">
                  <a16:creationId xmlns:a16="http://schemas.microsoft.com/office/drawing/2014/main" id="{D778DFEF-37BB-709A-F167-E54FD2234085}"/>
                </a:ext>
              </a:extLst>
            </p:cNvPr>
            <p:cNvGrpSpPr/>
            <p:nvPr/>
          </p:nvGrpSpPr>
          <p:grpSpPr>
            <a:xfrm>
              <a:off x="-1" y="6726"/>
              <a:ext cx="1614521" cy="1290892"/>
              <a:chOff x="-1" y="0"/>
              <a:chExt cx="1614520" cy="1290891"/>
            </a:xfrm>
          </p:grpSpPr>
          <p:sp>
            <p:nvSpPr>
              <p:cNvPr id="22" name="Form">
                <a:extLst>
                  <a:ext uri="{FF2B5EF4-FFF2-40B4-BE49-F238E27FC236}">
                    <a16:creationId xmlns:a16="http://schemas.microsoft.com/office/drawing/2014/main" id="{0884374F-3A62-CAA0-874F-4EC78B3BADC6}"/>
                  </a:ext>
                </a:extLst>
              </p:cNvPr>
              <p:cNvSpPr/>
              <p:nvPr/>
            </p:nvSpPr>
            <p:spPr>
              <a:xfrm>
                <a:off x="-1" y="0"/>
                <a:ext cx="1614520" cy="12908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965" y="0"/>
                    </a:lnTo>
                    <a:lnTo>
                      <a:pt x="21600" y="10800"/>
                    </a:lnTo>
                    <a:lnTo>
                      <a:pt x="12965" y="21600"/>
                    </a:lnTo>
                    <a:lnTo>
                      <a:pt x="0" y="21600"/>
                    </a:lnTo>
                    <a:close/>
                  </a:path>
                </a:pathLst>
              </a:custGeom>
              <a:solidFill>
                <a:srgbClr val="63808E"/>
              </a:solidFill>
              <a:ln w="1905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3" name="Loukkauksen havainnointi ja analyysi">
                <a:extLst>
                  <a:ext uri="{FF2B5EF4-FFF2-40B4-BE49-F238E27FC236}">
                    <a16:creationId xmlns:a16="http://schemas.microsoft.com/office/drawing/2014/main" id="{902A477A-5A06-EE65-8A47-D416625403AF}"/>
                  </a:ext>
                </a:extLst>
              </p:cNvPr>
              <p:cNvSpPr txBox="1"/>
              <p:nvPr/>
            </p:nvSpPr>
            <p:spPr>
              <a:xfrm>
                <a:off x="0" y="379922"/>
                <a:ext cx="1291795" cy="5310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1251" tIns="11251" rIns="11251" bIns="11251" numCol="1" anchor="ctr">
                <a:spAutoFit/>
              </a:bodyPr>
              <a:lstStyle>
                <a:lvl1pPr defTabSz="533400">
                  <a:lnSpc>
                    <a:spcPct val="90000"/>
                  </a:lnSpc>
                  <a:spcBef>
                    <a:spcPts val="500"/>
                  </a:spcBef>
                  <a:defRPr sz="1200" b="1">
                    <a:solidFill>
                      <a:srgbClr val="FFFFFF"/>
                    </a:solidFill>
                    <a:latin typeface="Calibri"/>
                    <a:ea typeface="Calibri"/>
                    <a:cs typeface="Calibri"/>
                    <a:sym typeface="Calibri"/>
                  </a:defRPr>
                </a:lvl1pPr>
              </a:lstStyle>
              <a:p>
                <a:r>
                  <a:rPr sz="844" dirty="0" err="1">
                    <a:latin typeface="Lora" pitchFamily="2" charset="0"/>
                  </a:rPr>
                  <a:t>Loukkauksen</a:t>
                </a:r>
                <a:r>
                  <a:rPr sz="844" dirty="0">
                    <a:latin typeface="Lora" pitchFamily="2" charset="0"/>
                  </a:rPr>
                  <a:t> </a:t>
                </a:r>
                <a:r>
                  <a:rPr sz="844" dirty="0" err="1">
                    <a:latin typeface="Lora" pitchFamily="2" charset="0"/>
                  </a:rPr>
                  <a:t>havainnointi</a:t>
                </a:r>
                <a:r>
                  <a:rPr sz="844" dirty="0">
                    <a:latin typeface="Lora" pitchFamily="2" charset="0"/>
                  </a:rPr>
                  <a:t> ja </a:t>
                </a:r>
                <a:r>
                  <a:rPr sz="844" dirty="0" err="1">
                    <a:latin typeface="Lora" pitchFamily="2" charset="0"/>
                  </a:rPr>
                  <a:t>analyysi</a:t>
                </a:r>
                <a:endParaRPr sz="844" dirty="0">
                  <a:latin typeface="Lora" pitchFamily="2" charset="0"/>
                </a:endParaRPr>
              </a:p>
            </p:txBody>
          </p:sp>
        </p:grpSp>
        <p:grpSp>
          <p:nvGrpSpPr>
            <p:cNvPr id="7" name="Gruppera">
              <a:extLst>
                <a:ext uri="{FF2B5EF4-FFF2-40B4-BE49-F238E27FC236}">
                  <a16:creationId xmlns:a16="http://schemas.microsoft.com/office/drawing/2014/main" id="{E88B2663-96C6-E00D-84D1-D809F64FDE1A}"/>
                </a:ext>
              </a:extLst>
            </p:cNvPr>
            <p:cNvGrpSpPr/>
            <p:nvPr/>
          </p:nvGrpSpPr>
          <p:grpSpPr>
            <a:xfrm>
              <a:off x="969072" y="0"/>
              <a:ext cx="2288559" cy="1290892"/>
              <a:chOff x="0" y="0"/>
              <a:chExt cx="2288558" cy="1290891"/>
            </a:xfrm>
          </p:grpSpPr>
          <p:sp>
            <p:nvSpPr>
              <p:cNvPr id="20" name="Chevron">
                <a:extLst>
                  <a:ext uri="{FF2B5EF4-FFF2-40B4-BE49-F238E27FC236}">
                    <a16:creationId xmlns:a16="http://schemas.microsoft.com/office/drawing/2014/main" id="{2B592D81-BF75-A9CC-9C26-B75D6B315502}"/>
                  </a:ext>
                </a:extLst>
              </p:cNvPr>
              <p:cNvSpPr/>
              <p:nvPr/>
            </p:nvSpPr>
            <p:spPr>
              <a:xfrm>
                <a:off x="0" y="0"/>
                <a:ext cx="2288558" cy="1290891"/>
              </a:xfrm>
              <a:prstGeom prst="chevron">
                <a:avLst>
                  <a:gd name="adj" fmla="val 50000"/>
                </a:avLst>
              </a:prstGeom>
              <a:solidFill>
                <a:srgbClr val="85B2C0"/>
              </a:solidFill>
              <a:ln w="1905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21" name="Varoituskirje">
                <a:extLst>
                  <a:ext uri="{FF2B5EF4-FFF2-40B4-BE49-F238E27FC236}">
                    <a16:creationId xmlns:a16="http://schemas.microsoft.com/office/drawing/2014/main" id="{2CF7E28B-559F-A7D3-7EA5-F56C38B6CF8B}"/>
                  </a:ext>
                </a:extLst>
              </p:cNvPr>
              <p:cNvSpPr txBox="1"/>
              <p:nvPr/>
            </p:nvSpPr>
            <p:spPr>
              <a:xfrm>
                <a:off x="645445" y="463045"/>
                <a:ext cx="997669" cy="36480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1251" tIns="11251" rIns="11251" bIns="11251" numCol="1" anchor="ctr">
                <a:spAutoFit/>
              </a:bodyPr>
              <a:lstStyle>
                <a:lvl1pPr defTabSz="533400">
                  <a:lnSpc>
                    <a:spcPct val="90000"/>
                  </a:lnSpc>
                  <a:spcBef>
                    <a:spcPts val="500"/>
                  </a:spcBef>
                  <a:defRPr sz="1200" b="1">
                    <a:solidFill>
                      <a:srgbClr val="FFFFFF"/>
                    </a:solidFill>
                    <a:latin typeface="Calibri"/>
                    <a:ea typeface="Calibri"/>
                    <a:cs typeface="Calibri"/>
                    <a:sym typeface="Calibri"/>
                  </a:defRPr>
                </a:lvl1pPr>
              </a:lstStyle>
              <a:p>
                <a:r>
                  <a:rPr sz="844">
                    <a:latin typeface="Lora" pitchFamily="2" charset="0"/>
                  </a:rPr>
                  <a:t>   Varoituskirje</a:t>
                </a:r>
              </a:p>
            </p:txBody>
          </p:sp>
        </p:grpSp>
        <p:grpSp>
          <p:nvGrpSpPr>
            <p:cNvPr id="8" name="Gruppera">
              <a:extLst>
                <a:ext uri="{FF2B5EF4-FFF2-40B4-BE49-F238E27FC236}">
                  <a16:creationId xmlns:a16="http://schemas.microsoft.com/office/drawing/2014/main" id="{92D2F4DE-F80F-D724-8075-EF0513FE7AC6}"/>
                </a:ext>
              </a:extLst>
            </p:cNvPr>
            <p:cNvGrpSpPr/>
            <p:nvPr/>
          </p:nvGrpSpPr>
          <p:grpSpPr>
            <a:xfrm>
              <a:off x="2612182" y="6725"/>
              <a:ext cx="2406804" cy="1290893"/>
              <a:chOff x="0" y="0"/>
              <a:chExt cx="2406802" cy="1290891"/>
            </a:xfrm>
          </p:grpSpPr>
          <p:sp>
            <p:nvSpPr>
              <p:cNvPr id="18" name="Chevron">
                <a:extLst>
                  <a:ext uri="{FF2B5EF4-FFF2-40B4-BE49-F238E27FC236}">
                    <a16:creationId xmlns:a16="http://schemas.microsoft.com/office/drawing/2014/main" id="{DA403E1C-828F-E2C9-CE56-A0F06509E9CA}"/>
                  </a:ext>
                </a:extLst>
              </p:cNvPr>
              <p:cNvSpPr/>
              <p:nvPr/>
            </p:nvSpPr>
            <p:spPr>
              <a:xfrm>
                <a:off x="0" y="0"/>
                <a:ext cx="2406802" cy="1290891"/>
              </a:xfrm>
              <a:prstGeom prst="chevron">
                <a:avLst>
                  <a:gd name="adj" fmla="val 50000"/>
                </a:avLst>
              </a:prstGeom>
              <a:solidFill>
                <a:srgbClr val="A4BDC6"/>
              </a:solidFill>
              <a:ln w="1270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9" name="Turvaamistoimi">
                <a:extLst>
                  <a:ext uri="{FF2B5EF4-FFF2-40B4-BE49-F238E27FC236}">
                    <a16:creationId xmlns:a16="http://schemas.microsoft.com/office/drawing/2014/main" id="{C68E6339-9632-097E-468B-197ABF890BDD}"/>
                  </a:ext>
                </a:extLst>
              </p:cNvPr>
              <p:cNvSpPr txBox="1"/>
              <p:nvPr/>
            </p:nvSpPr>
            <p:spPr>
              <a:xfrm>
                <a:off x="645446" y="379920"/>
                <a:ext cx="1115912" cy="5310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1251" tIns="11251" rIns="11251" bIns="11251" numCol="1" anchor="ctr">
                <a:spAutoFit/>
              </a:bodyPr>
              <a:lstStyle>
                <a:lvl1pPr defTabSz="533400">
                  <a:lnSpc>
                    <a:spcPct val="90000"/>
                  </a:lnSpc>
                  <a:spcBef>
                    <a:spcPts val="500"/>
                  </a:spcBef>
                  <a:defRPr sz="1200" b="1">
                    <a:solidFill>
                      <a:srgbClr val="FFFFFF"/>
                    </a:solidFill>
                    <a:latin typeface="Calibri"/>
                    <a:ea typeface="Calibri"/>
                    <a:cs typeface="Calibri"/>
                    <a:sym typeface="Calibri"/>
                  </a:defRPr>
                </a:lvl1pPr>
              </a:lstStyle>
              <a:p>
                <a:r>
                  <a:rPr sz="844" dirty="0">
                    <a:latin typeface="Lora" pitchFamily="2" charset="0"/>
                  </a:rPr>
                  <a:t>  </a:t>
                </a:r>
                <a:r>
                  <a:rPr sz="844" dirty="0" err="1">
                    <a:latin typeface="Lora" pitchFamily="2" charset="0"/>
                  </a:rPr>
                  <a:t>Turvaamistoimi</a:t>
                </a:r>
                <a:endParaRPr sz="844" dirty="0">
                  <a:latin typeface="Lora" pitchFamily="2" charset="0"/>
                </a:endParaRPr>
              </a:p>
            </p:txBody>
          </p:sp>
        </p:grpSp>
        <p:grpSp>
          <p:nvGrpSpPr>
            <p:cNvPr id="9" name="Gruppera">
              <a:extLst>
                <a:ext uri="{FF2B5EF4-FFF2-40B4-BE49-F238E27FC236}">
                  <a16:creationId xmlns:a16="http://schemas.microsoft.com/office/drawing/2014/main" id="{9E550F24-A458-4B5E-5A3F-B6C2F8DE3328}"/>
                </a:ext>
              </a:extLst>
            </p:cNvPr>
            <p:cNvGrpSpPr/>
            <p:nvPr/>
          </p:nvGrpSpPr>
          <p:grpSpPr>
            <a:xfrm>
              <a:off x="4294672" y="6725"/>
              <a:ext cx="3142128" cy="1290893"/>
              <a:chOff x="0" y="0"/>
              <a:chExt cx="3142127" cy="1290891"/>
            </a:xfrm>
          </p:grpSpPr>
          <p:sp>
            <p:nvSpPr>
              <p:cNvPr id="16" name="Chevron">
                <a:extLst>
                  <a:ext uri="{FF2B5EF4-FFF2-40B4-BE49-F238E27FC236}">
                    <a16:creationId xmlns:a16="http://schemas.microsoft.com/office/drawing/2014/main" id="{54FA7FBE-D030-C63B-9F59-A3D9B71B30CB}"/>
                  </a:ext>
                </a:extLst>
              </p:cNvPr>
              <p:cNvSpPr/>
              <p:nvPr/>
            </p:nvSpPr>
            <p:spPr>
              <a:xfrm>
                <a:off x="0" y="0"/>
                <a:ext cx="3142127" cy="1290891"/>
              </a:xfrm>
              <a:prstGeom prst="chevron">
                <a:avLst>
                  <a:gd name="adj" fmla="val 50000"/>
                </a:avLst>
              </a:prstGeom>
              <a:solidFill>
                <a:srgbClr val="375F6B"/>
              </a:solidFill>
              <a:ln w="12700" cap="flat">
                <a:solidFill>
                  <a:srgbClr val="FFFFFF"/>
                </a:solidFill>
                <a:prstDash val="solid"/>
                <a:miter lim="800000"/>
              </a:ln>
              <a:effectLst/>
            </p:spPr>
            <p:txBody>
              <a:bodyPr wrap="square" lIns="25313" tIns="25313" rIns="25313" bIns="25313" numCol="1" anchor="ctr">
                <a:noAutofit/>
              </a:bodyPr>
              <a:lstStyle/>
              <a:p>
                <a:pPr defTabSz="281275">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7" name="Pääasian oikeudenkäynti…">
                <a:extLst>
                  <a:ext uri="{FF2B5EF4-FFF2-40B4-BE49-F238E27FC236}">
                    <a16:creationId xmlns:a16="http://schemas.microsoft.com/office/drawing/2014/main" id="{B1CC3AD0-2F6B-B9A2-E2D7-495964E5F56E}"/>
                  </a:ext>
                </a:extLst>
              </p:cNvPr>
              <p:cNvSpPr txBox="1"/>
              <p:nvPr/>
            </p:nvSpPr>
            <p:spPr>
              <a:xfrm>
                <a:off x="645445" y="168152"/>
                <a:ext cx="1851236" cy="95458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8439" tIns="8439" rIns="8439" bIns="8439" numCol="1" anchor="ctr">
                <a:spAutoFit/>
              </a:bodyPr>
              <a:lstStyle/>
              <a:p>
                <a:pPr defTabSz="281275">
                  <a:lnSpc>
                    <a:spcPct val="90000"/>
                  </a:lnSpc>
                  <a:spcBef>
                    <a:spcPts val="211"/>
                  </a:spcBef>
                  <a:defRPr sz="900" b="1">
                    <a:solidFill>
                      <a:srgbClr val="FFFFFF"/>
                    </a:solidFill>
                    <a:latin typeface="Calibri"/>
                    <a:ea typeface="Calibri"/>
                    <a:cs typeface="Calibri"/>
                    <a:sym typeface="Calibri"/>
                  </a:defRPr>
                </a:pPr>
                <a:r>
                  <a:rPr sz="633">
                    <a:latin typeface="Lora" pitchFamily="2" charset="0"/>
                  </a:rPr>
                  <a:t>Pääasian oikeudenkäynti</a:t>
                </a:r>
              </a:p>
              <a:p>
                <a:pPr defTabSz="281275">
                  <a:lnSpc>
                    <a:spcPct val="90000"/>
                  </a:lnSpc>
                  <a:spcBef>
                    <a:spcPts val="211"/>
                  </a:spcBef>
                  <a:defRPr sz="900" b="1">
                    <a:solidFill>
                      <a:srgbClr val="FFFFFF"/>
                    </a:solidFill>
                    <a:latin typeface="Calibri"/>
                    <a:ea typeface="Calibri"/>
                    <a:cs typeface="Calibri"/>
                    <a:sym typeface="Calibri"/>
                  </a:defRPr>
                </a:pPr>
                <a:r>
                  <a:rPr sz="633">
                    <a:latin typeface="Lora" pitchFamily="2" charset="0"/>
                  </a:rPr>
                  <a:t>Haastehakemus ja vastaus</a:t>
                </a:r>
              </a:p>
              <a:p>
                <a:pPr defTabSz="281275">
                  <a:lnSpc>
                    <a:spcPct val="90000"/>
                  </a:lnSpc>
                  <a:spcBef>
                    <a:spcPts val="211"/>
                  </a:spcBef>
                  <a:defRPr sz="900" b="1">
                    <a:solidFill>
                      <a:srgbClr val="FFFFFF"/>
                    </a:solidFill>
                    <a:latin typeface="Calibri"/>
                    <a:ea typeface="Calibri"/>
                    <a:cs typeface="Calibri"/>
                    <a:sym typeface="Calibri"/>
                  </a:defRPr>
                </a:pPr>
                <a:r>
                  <a:rPr sz="633">
                    <a:latin typeface="Lora" pitchFamily="2" charset="0"/>
                  </a:rPr>
                  <a:t>Kirjallinen valmistelu</a:t>
                </a:r>
              </a:p>
              <a:p>
                <a:pPr defTabSz="281275">
                  <a:lnSpc>
                    <a:spcPct val="90000"/>
                  </a:lnSpc>
                  <a:spcBef>
                    <a:spcPts val="211"/>
                  </a:spcBef>
                  <a:defRPr sz="900" b="1">
                    <a:solidFill>
                      <a:srgbClr val="FFFFFF"/>
                    </a:solidFill>
                    <a:latin typeface="Calibri"/>
                    <a:ea typeface="Calibri"/>
                    <a:cs typeface="Calibri"/>
                    <a:sym typeface="Calibri"/>
                  </a:defRPr>
                </a:pPr>
                <a:r>
                  <a:rPr sz="633">
                    <a:latin typeface="Lora" pitchFamily="2" charset="0"/>
                  </a:rPr>
                  <a:t>Suullinen valmistelu</a:t>
                </a:r>
              </a:p>
              <a:p>
                <a:pPr defTabSz="281275">
                  <a:lnSpc>
                    <a:spcPct val="90000"/>
                  </a:lnSpc>
                  <a:spcBef>
                    <a:spcPts val="211"/>
                  </a:spcBef>
                  <a:defRPr sz="900" b="1">
                    <a:solidFill>
                      <a:srgbClr val="FFFFFF"/>
                    </a:solidFill>
                    <a:latin typeface="Calibri"/>
                    <a:ea typeface="Calibri"/>
                    <a:cs typeface="Calibri"/>
                    <a:sym typeface="Calibri"/>
                  </a:defRPr>
                </a:pPr>
                <a:r>
                  <a:rPr sz="633">
                    <a:latin typeface="Lora" pitchFamily="2" charset="0"/>
                  </a:rPr>
                  <a:t>Pääkäsittely</a:t>
                </a:r>
              </a:p>
              <a:p>
                <a:pPr defTabSz="281275">
                  <a:lnSpc>
                    <a:spcPct val="90000"/>
                  </a:lnSpc>
                  <a:spcBef>
                    <a:spcPts val="211"/>
                  </a:spcBef>
                  <a:defRPr sz="900" b="1">
                    <a:solidFill>
                      <a:srgbClr val="FFFFFF"/>
                    </a:solidFill>
                    <a:latin typeface="Calibri"/>
                    <a:ea typeface="Calibri"/>
                    <a:cs typeface="Calibri"/>
                    <a:sym typeface="Calibri"/>
                  </a:defRPr>
                </a:pPr>
                <a:r>
                  <a:rPr sz="633">
                    <a:latin typeface="Lora" pitchFamily="2" charset="0"/>
                  </a:rPr>
                  <a:t>Tuomio</a:t>
                </a:r>
              </a:p>
            </p:txBody>
          </p:sp>
        </p:grpSp>
        <p:grpSp>
          <p:nvGrpSpPr>
            <p:cNvPr id="10" name="Gruppera">
              <a:extLst>
                <a:ext uri="{FF2B5EF4-FFF2-40B4-BE49-F238E27FC236}">
                  <a16:creationId xmlns:a16="http://schemas.microsoft.com/office/drawing/2014/main" id="{0BB22808-20CE-939C-3BDB-C7B80B4079DF}"/>
                </a:ext>
              </a:extLst>
            </p:cNvPr>
            <p:cNvGrpSpPr/>
            <p:nvPr/>
          </p:nvGrpSpPr>
          <p:grpSpPr>
            <a:xfrm>
              <a:off x="6791353" y="6725"/>
              <a:ext cx="2245636" cy="1290893"/>
              <a:chOff x="0" y="0"/>
              <a:chExt cx="2245635" cy="1290891"/>
            </a:xfrm>
          </p:grpSpPr>
          <p:sp>
            <p:nvSpPr>
              <p:cNvPr id="14" name="Chevron">
                <a:extLst>
                  <a:ext uri="{FF2B5EF4-FFF2-40B4-BE49-F238E27FC236}">
                    <a16:creationId xmlns:a16="http://schemas.microsoft.com/office/drawing/2014/main" id="{EDBBC6E8-94CB-2BEE-6806-4108E6772A82}"/>
                  </a:ext>
                </a:extLst>
              </p:cNvPr>
              <p:cNvSpPr/>
              <p:nvPr/>
            </p:nvSpPr>
            <p:spPr>
              <a:xfrm>
                <a:off x="0" y="0"/>
                <a:ext cx="2245635" cy="1290891"/>
              </a:xfrm>
              <a:prstGeom prst="chevron">
                <a:avLst>
                  <a:gd name="adj" fmla="val 50000"/>
                </a:avLst>
              </a:prstGeom>
              <a:solidFill>
                <a:srgbClr val="A4BDC6"/>
              </a:solidFill>
              <a:ln w="1270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5" name="Muutoksen-haku">
                <a:extLst>
                  <a:ext uri="{FF2B5EF4-FFF2-40B4-BE49-F238E27FC236}">
                    <a16:creationId xmlns:a16="http://schemas.microsoft.com/office/drawing/2014/main" id="{CCCD8E83-1363-3C63-EFAB-DB12DFB87FC3}"/>
                  </a:ext>
                </a:extLst>
              </p:cNvPr>
              <p:cNvSpPr txBox="1"/>
              <p:nvPr/>
            </p:nvSpPr>
            <p:spPr>
              <a:xfrm>
                <a:off x="645445" y="379922"/>
                <a:ext cx="954744" cy="5310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1251" tIns="11251" rIns="11251" bIns="11251" numCol="1" anchor="ctr">
                <a:spAutoFit/>
              </a:bodyPr>
              <a:lstStyle>
                <a:lvl1pPr defTabSz="533400">
                  <a:lnSpc>
                    <a:spcPct val="90000"/>
                  </a:lnSpc>
                  <a:spcBef>
                    <a:spcPts val="500"/>
                  </a:spcBef>
                  <a:defRPr sz="1200" b="1">
                    <a:solidFill>
                      <a:srgbClr val="FFFFFF"/>
                    </a:solidFill>
                    <a:latin typeface="Calibri"/>
                    <a:ea typeface="Calibri"/>
                    <a:cs typeface="Calibri"/>
                    <a:sym typeface="Calibri"/>
                  </a:defRPr>
                </a:lvl1pPr>
              </a:lstStyle>
              <a:p>
                <a:r>
                  <a:rPr sz="844">
                    <a:latin typeface="Lora" pitchFamily="2" charset="0"/>
                  </a:rPr>
                  <a:t>  Muutoksen-haku</a:t>
                </a:r>
              </a:p>
            </p:txBody>
          </p:sp>
        </p:grpSp>
        <p:grpSp>
          <p:nvGrpSpPr>
            <p:cNvPr id="11" name="Gruppera">
              <a:extLst>
                <a:ext uri="{FF2B5EF4-FFF2-40B4-BE49-F238E27FC236}">
                  <a16:creationId xmlns:a16="http://schemas.microsoft.com/office/drawing/2014/main" id="{CB9D7577-C81D-4262-C1A2-0EC9E4949F1A}"/>
                </a:ext>
              </a:extLst>
            </p:cNvPr>
            <p:cNvGrpSpPr/>
            <p:nvPr/>
          </p:nvGrpSpPr>
          <p:grpSpPr>
            <a:xfrm>
              <a:off x="8391543" y="6725"/>
              <a:ext cx="2306760" cy="1290893"/>
              <a:chOff x="0" y="0"/>
              <a:chExt cx="2306759" cy="1290891"/>
            </a:xfrm>
          </p:grpSpPr>
          <p:sp>
            <p:nvSpPr>
              <p:cNvPr id="12" name="Chevron">
                <a:extLst>
                  <a:ext uri="{FF2B5EF4-FFF2-40B4-BE49-F238E27FC236}">
                    <a16:creationId xmlns:a16="http://schemas.microsoft.com/office/drawing/2014/main" id="{F79CA57E-8DCF-0915-EC67-4CBA577991FD}"/>
                  </a:ext>
                </a:extLst>
              </p:cNvPr>
              <p:cNvSpPr/>
              <p:nvPr/>
            </p:nvSpPr>
            <p:spPr>
              <a:xfrm>
                <a:off x="0" y="0"/>
                <a:ext cx="2306759" cy="1290891"/>
              </a:xfrm>
              <a:prstGeom prst="chevron">
                <a:avLst>
                  <a:gd name="adj" fmla="val 50000"/>
                </a:avLst>
              </a:prstGeom>
              <a:solidFill>
                <a:srgbClr val="85B2C0"/>
              </a:solidFill>
              <a:ln w="1270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3" name="Täytäntöön-pano">
                <a:extLst>
                  <a:ext uri="{FF2B5EF4-FFF2-40B4-BE49-F238E27FC236}">
                    <a16:creationId xmlns:a16="http://schemas.microsoft.com/office/drawing/2014/main" id="{07150673-4806-2942-38C5-69B992413754}"/>
                  </a:ext>
                </a:extLst>
              </p:cNvPr>
              <p:cNvSpPr txBox="1"/>
              <p:nvPr/>
            </p:nvSpPr>
            <p:spPr>
              <a:xfrm>
                <a:off x="645447" y="463043"/>
                <a:ext cx="1015868" cy="36480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1251" tIns="11251" rIns="11251" bIns="11251" numCol="1" anchor="ctr">
                <a:spAutoFit/>
              </a:bodyPr>
              <a:lstStyle>
                <a:lvl1pPr defTabSz="533400">
                  <a:lnSpc>
                    <a:spcPct val="90000"/>
                  </a:lnSpc>
                  <a:spcBef>
                    <a:spcPts val="500"/>
                  </a:spcBef>
                  <a:defRPr sz="1200" b="1">
                    <a:solidFill>
                      <a:srgbClr val="FFFFFF"/>
                    </a:solidFill>
                    <a:latin typeface="Calibri"/>
                    <a:ea typeface="Calibri"/>
                    <a:cs typeface="Calibri"/>
                    <a:sym typeface="Calibri"/>
                  </a:defRPr>
                </a:lvl1pPr>
              </a:lstStyle>
              <a:p>
                <a:r>
                  <a:rPr sz="844">
                    <a:latin typeface="Lora" pitchFamily="2" charset="0"/>
                  </a:rPr>
                  <a:t>Täytäntöön-pano</a:t>
                </a:r>
              </a:p>
            </p:txBody>
          </p:sp>
        </p:grpSp>
      </p:grpSp>
    </p:spTree>
    <p:extLst>
      <p:ext uri="{BB962C8B-B14F-4D97-AF65-F5344CB8AC3E}">
        <p14:creationId xmlns:p14="http://schemas.microsoft.com/office/powerpoint/2010/main" val="1943385387"/>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normAutofit/>
          </a:bodyPr>
          <a:lstStyle/>
          <a:p>
            <a:r>
              <a:rPr lang="fi-FI" dirty="0"/>
              <a:t>Patenttiriitaan valmistautuminen (5/5)</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a:xfrm>
            <a:off x="392595" y="2334584"/>
            <a:ext cx="11406809" cy="4667250"/>
          </a:xfrm>
        </p:spPr>
        <p:txBody>
          <a:bodyPr>
            <a:normAutofit/>
          </a:bodyPr>
          <a:lstStyle/>
          <a:p>
            <a:r>
              <a:rPr lang="fi-FI" dirty="0">
                <a:latin typeface="Lora" pitchFamily="2" charset="0"/>
              </a:rPr>
              <a:t>Henkilöresurssit ja litigaatiotiimin kokoaminen</a:t>
            </a:r>
          </a:p>
          <a:p>
            <a:pPr lvl="1"/>
            <a:r>
              <a:rPr lang="fi-FI" dirty="0">
                <a:latin typeface="Lora" pitchFamily="2" charset="0"/>
              </a:rPr>
              <a:t>Yrityksen sisäiset resurssit</a:t>
            </a:r>
          </a:p>
          <a:p>
            <a:pPr lvl="1"/>
            <a:r>
              <a:rPr lang="fi-FI" dirty="0">
                <a:latin typeface="Lora" pitchFamily="2" charset="0"/>
              </a:rPr>
              <a:t>Ulkopuoliset asiamiehet ja asiantuntijat</a:t>
            </a:r>
          </a:p>
          <a:p>
            <a:pPr marL="457200" lvl="1" indent="0">
              <a:buNone/>
            </a:pPr>
            <a:endParaRPr lang="fi-FI" dirty="0">
              <a:latin typeface="Lora" pitchFamily="2" charset="0"/>
            </a:endParaRPr>
          </a:p>
          <a:p>
            <a:r>
              <a:rPr lang="fi-FI" dirty="0">
                <a:latin typeface="Lora" pitchFamily="2" charset="0"/>
              </a:rPr>
              <a:t>Esimerkki litigaatiotiimistä</a:t>
            </a:r>
          </a:p>
          <a:p>
            <a:pPr lvl="1"/>
            <a:r>
              <a:rPr lang="fi-FI" dirty="0">
                <a:latin typeface="Lora" pitchFamily="2" charset="0"/>
              </a:rPr>
              <a:t>Asianajaja</a:t>
            </a:r>
          </a:p>
          <a:p>
            <a:pPr lvl="1"/>
            <a:r>
              <a:rPr lang="fi-FI" dirty="0">
                <a:latin typeface="Lora" pitchFamily="2" charset="0"/>
              </a:rPr>
              <a:t>Patenttiasiamies (external)</a:t>
            </a:r>
          </a:p>
          <a:p>
            <a:pPr lvl="1"/>
            <a:r>
              <a:rPr lang="fi-FI" dirty="0">
                <a:latin typeface="Lora" pitchFamily="2" charset="0"/>
              </a:rPr>
              <a:t>Patentti-insinööri (internal)</a:t>
            </a:r>
          </a:p>
          <a:p>
            <a:pPr lvl="1"/>
            <a:r>
              <a:rPr lang="fi-FI" dirty="0">
                <a:latin typeface="Lora" pitchFamily="2" charset="0"/>
              </a:rPr>
              <a:t>Keksijä (mitättömyyskanne)</a:t>
            </a:r>
          </a:p>
          <a:p>
            <a:pPr lvl="1"/>
            <a:r>
              <a:rPr lang="fi-FI" dirty="0">
                <a:latin typeface="Lora" pitchFamily="2" charset="0"/>
              </a:rPr>
              <a:t>Ulkopuoliset tekniset asiantuntijat</a:t>
            </a:r>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33</a:t>
            </a:fld>
            <a:endParaRPr lang="fi-FI" dirty="0"/>
          </a:p>
        </p:txBody>
      </p:sp>
    </p:spTree>
    <p:extLst>
      <p:ext uri="{BB962C8B-B14F-4D97-AF65-F5344CB8AC3E}">
        <p14:creationId xmlns:p14="http://schemas.microsoft.com/office/powerpoint/2010/main" val="125266220"/>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EB80A-ADF0-ED3C-9E24-DD8563CE65FC}"/>
              </a:ext>
            </a:extLst>
          </p:cNvPr>
          <p:cNvSpPr>
            <a:spLocks noGrp="1"/>
          </p:cNvSpPr>
          <p:nvPr>
            <p:ph type="title"/>
          </p:nvPr>
        </p:nvSpPr>
        <p:spPr/>
        <p:txBody>
          <a:bodyPr/>
          <a:lstStyle/>
          <a:p>
            <a:r>
              <a:rPr lang="fi-FI" dirty="0"/>
              <a:t>Uusia tuulia</a:t>
            </a:r>
          </a:p>
        </p:txBody>
      </p:sp>
      <p:sp>
        <p:nvSpPr>
          <p:cNvPr id="3" name="Text Placeholder 2">
            <a:extLst>
              <a:ext uri="{FF2B5EF4-FFF2-40B4-BE49-F238E27FC236}">
                <a16:creationId xmlns:a16="http://schemas.microsoft.com/office/drawing/2014/main" id="{D17F54C7-5C14-F054-D8A2-B4B5164FA9AC}"/>
              </a:ext>
            </a:extLst>
          </p:cNvPr>
          <p:cNvSpPr>
            <a:spLocks noGrp="1"/>
          </p:cNvSpPr>
          <p:nvPr>
            <p:ph type="body" idx="1"/>
          </p:nvPr>
        </p:nvSpPr>
        <p:spPr>
          <a:xfrm>
            <a:off x="410816" y="1385678"/>
            <a:ext cx="11406809" cy="4667250"/>
          </a:xfrm>
        </p:spPr>
        <p:txBody>
          <a:bodyPr/>
          <a:lstStyle/>
          <a:p>
            <a:endParaRPr lang="fi-FI" dirty="0"/>
          </a:p>
          <a:p>
            <a:endParaRPr lang="fi-FI" dirty="0"/>
          </a:p>
          <a:p>
            <a:endParaRPr lang="fi-FI" dirty="0"/>
          </a:p>
          <a:p>
            <a:endParaRPr lang="fi-FI" dirty="0"/>
          </a:p>
          <a:p>
            <a:r>
              <a:rPr lang="fi-FI" sz="2800" dirty="0">
                <a:latin typeface="Lora" pitchFamily="2" charset="0"/>
              </a:rPr>
              <a:t>Patentointi vs. liikesalaisuuksien suoja</a:t>
            </a:r>
          </a:p>
          <a:p>
            <a:endParaRPr lang="fi-FI" sz="2800" dirty="0">
              <a:latin typeface="Lora" pitchFamily="2" charset="0"/>
            </a:endParaRPr>
          </a:p>
          <a:p>
            <a:r>
              <a:rPr lang="fi-FI" sz="2800" dirty="0">
                <a:latin typeface="Lora" pitchFamily="2" charset="0"/>
              </a:rPr>
              <a:t>Yhtenäispatentti (Unitary Patent) / Yhdistetty patenttituomioistuin (Unified Patent Court) </a:t>
            </a:r>
          </a:p>
          <a:p>
            <a:endParaRPr lang="fi-FI" dirty="0"/>
          </a:p>
          <a:p>
            <a:endParaRPr lang="fi-FI" dirty="0"/>
          </a:p>
        </p:txBody>
      </p:sp>
      <p:sp>
        <p:nvSpPr>
          <p:cNvPr id="4" name="Slide Number Placeholder 3">
            <a:extLst>
              <a:ext uri="{FF2B5EF4-FFF2-40B4-BE49-F238E27FC236}">
                <a16:creationId xmlns:a16="http://schemas.microsoft.com/office/drawing/2014/main" id="{E3B97A90-33FF-6AAA-6566-BB1718EBEA1F}"/>
              </a:ext>
            </a:extLst>
          </p:cNvPr>
          <p:cNvSpPr>
            <a:spLocks noGrp="1"/>
          </p:cNvSpPr>
          <p:nvPr>
            <p:ph type="sldNum" sz="quarter" idx="2"/>
          </p:nvPr>
        </p:nvSpPr>
        <p:spPr/>
        <p:txBody>
          <a:bodyPr/>
          <a:lstStyle/>
          <a:p>
            <a:fld id="{86CB4B4D-7CA3-9044-876B-883B54F8677D}" type="slidenum">
              <a:rPr lang="fi-FI" smtClean="0"/>
              <a:t>34</a:t>
            </a:fld>
            <a:endParaRPr lang="fi-FI"/>
          </a:p>
        </p:txBody>
      </p:sp>
    </p:spTree>
    <p:extLst>
      <p:ext uri="{BB962C8B-B14F-4D97-AF65-F5344CB8AC3E}">
        <p14:creationId xmlns:p14="http://schemas.microsoft.com/office/powerpoint/2010/main" val="3435731296"/>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70F7B-8730-99B5-8394-B8A54DA1E64B}"/>
              </a:ext>
            </a:extLst>
          </p:cNvPr>
          <p:cNvSpPr>
            <a:spLocks noGrp="1"/>
          </p:cNvSpPr>
          <p:nvPr>
            <p:ph type="title"/>
          </p:nvPr>
        </p:nvSpPr>
        <p:spPr/>
        <p:txBody>
          <a:bodyPr/>
          <a:lstStyle/>
          <a:p>
            <a:r>
              <a:rPr lang="fi-FI" dirty="0"/>
              <a:t>Kysymyksiä?</a:t>
            </a:r>
          </a:p>
        </p:txBody>
      </p:sp>
    </p:spTree>
    <p:extLst>
      <p:ext uri="{BB962C8B-B14F-4D97-AF65-F5344CB8AC3E}">
        <p14:creationId xmlns:p14="http://schemas.microsoft.com/office/powerpoint/2010/main" val="2758756872"/>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9A5B-4313-92C8-82E4-DF8B524DECBF}"/>
              </a:ext>
            </a:extLst>
          </p:cNvPr>
          <p:cNvSpPr>
            <a:spLocks noGrp="1"/>
          </p:cNvSpPr>
          <p:nvPr>
            <p:ph type="title"/>
          </p:nvPr>
        </p:nvSpPr>
        <p:spPr/>
        <p:txBody>
          <a:bodyPr/>
          <a:lstStyle/>
          <a:p>
            <a:r>
              <a:rPr lang="fi-FI" dirty="0"/>
              <a:t>Kiitos!</a:t>
            </a:r>
          </a:p>
        </p:txBody>
      </p:sp>
      <p:pic>
        <p:nvPicPr>
          <p:cNvPr id="6" name="Picture Placeholder 5">
            <a:extLst>
              <a:ext uri="{FF2B5EF4-FFF2-40B4-BE49-F238E27FC236}">
                <a16:creationId xmlns:a16="http://schemas.microsoft.com/office/drawing/2014/main" id="{4DFAEC75-98D9-FBE0-E810-8ACB2178CB27}"/>
              </a:ext>
            </a:extLst>
          </p:cNvPr>
          <p:cNvPicPr>
            <a:picLocks noGrp="1" noChangeAspect="1"/>
          </p:cNvPicPr>
          <p:nvPr>
            <p:ph type="pic" idx="1"/>
          </p:nvPr>
        </p:nvPicPr>
        <p:blipFill>
          <a:blip r:embed="rId2"/>
          <a:srcRect/>
          <a:stretch>
            <a:fillRect/>
          </a:stretch>
        </p:blipFill>
        <p:spPr>
          <a:prstGeom prst="rect">
            <a:avLst/>
          </a:prstGeom>
        </p:spPr>
      </p:pic>
      <p:sp>
        <p:nvSpPr>
          <p:cNvPr id="4" name="Text Placeholder 3">
            <a:extLst>
              <a:ext uri="{FF2B5EF4-FFF2-40B4-BE49-F238E27FC236}">
                <a16:creationId xmlns:a16="http://schemas.microsoft.com/office/drawing/2014/main" id="{652B2F7A-C2FD-D2C2-6121-8176238DA356}"/>
              </a:ext>
            </a:extLst>
          </p:cNvPr>
          <p:cNvSpPr>
            <a:spLocks noGrp="1"/>
          </p:cNvSpPr>
          <p:nvPr>
            <p:ph type="body" sz="half" idx="2"/>
          </p:nvPr>
        </p:nvSpPr>
        <p:spPr>
          <a:xfrm>
            <a:off x="472040" y="4786313"/>
            <a:ext cx="3505156" cy="1614487"/>
          </a:xfrm>
        </p:spPr>
        <p:txBody>
          <a:bodyPr>
            <a:normAutofit fontScale="92500"/>
          </a:bodyPr>
          <a:lstStyle/>
          <a:p>
            <a:r>
              <a:rPr lang="fi-FI" b="1" dirty="0"/>
              <a:t>Tom Groop</a:t>
            </a:r>
          </a:p>
          <a:p>
            <a:r>
              <a:rPr lang="fi-FI" dirty="0"/>
              <a:t>Vestra Advisors Oy </a:t>
            </a:r>
            <a:br>
              <a:rPr lang="fi-FI" dirty="0"/>
            </a:br>
            <a:r>
              <a:rPr lang="fi-FI" dirty="0"/>
              <a:t>Senior Legal Counsel</a:t>
            </a:r>
            <a:r>
              <a:rPr lang="fi-FI" dirty="0">
                <a:solidFill>
                  <a:srgbClr val="000000"/>
                </a:solidFill>
              </a:rPr>
              <a:t>, IPR Legal &amp; IP Strategy</a:t>
            </a:r>
            <a:r>
              <a:rPr kumimoji="0" lang="fi-FI" b="0" i="0" u="none" strike="noStrike" kern="1200" cap="none" spc="0" normalizeH="0" baseline="0" noProof="0" dirty="0">
                <a:ln>
                  <a:noFill/>
                </a:ln>
                <a:solidFill>
                  <a:srgbClr val="000000"/>
                </a:solidFill>
                <a:effectLst/>
                <a:uLnTx/>
                <a:uFillTx/>
                <a:latin typeface="LORA ROMAN" pitchFamily="2" charset="77"/>
                <a:ea typeface="+mn-ea"/>
                <a:cs typeface="+mn-cs"/>
              </a:rPr>
              <a:t> </a:t>
            </a:r>
            <a:br>
              <a:rPr lang="fi-FI" dirty="0"/>
            </a:br>
            <a:r>
              <a:rPr lang="fi-FI" dirty="0"/>
              <a:t>+358 40 732 0565        leena.roiko@vestra.fi</a:t>
            </a:r>
            <a:br>
              <a:rPr lang="fi-FI" dirty="0"/>
            </a:br>
            <a:r>
              <a:rPr lang="fi-FI" dirty="0"/>
              <a:t>Aleksanterinkatu 15 B│FI-00100 Helsinki </a:t>
            </a:r>
            <a:br>
              <a:rPr lang="fi-FI" dirty="0"/>
            </a:br>
            <a:r>
              <a:rPr lang="fi-FI" dirty="0">
                <a:hlinkClick r:id="rId3"/>
              </a:rPr>
              <a:t>www.vestra.fi</a:t>
            </a:r>
            <a:r>
              <a:rPr lang="fi-FI" dirty="0"/>
              <a:t> </a:t>
            </a:r>
          </a:p>
        </p:txBody>
      </p:sp>
    </p:spTree>
    <p:extLst>
      <p:ext uri="{BB962C8B-B14F-4D97-AF65-F5344CB8AC3E}">
        <p14:creationId xmlns:p14="http://schemas.microsoft.com/office/powerpoint/2010/main" val="373361456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E91D-4D4B-1E8D-6D2D-6D5501CEEC81}"/>
              </a:ext>
            </a:extLst>
          </p:cNvPr>
          <p:cNvSpPr>
            <a:spLocks noGrp="1"/>
          </p:cNvSpPr>
          <p:nvPr>
            <p:ph type="title"/>
          </p:nvPr>
        </p:nvSpPr>
        <p:spPr/>
        <p:txBody>
          <a:bodyPr/>
          <a:lstStyle/>
          <a:p>
            <a:r>
              <a:rPr lang="fi-FI" dirty="0"/>
              <a:t>Patenttiriitojen merkityksestä</a:t>
            </a:r>
          </a:p>
        </p:txBody>
      </p:sp>
      <p:sp>
        <p:nvSpPr>
          <p:cNvPr id="3" name="Text Placeholder 2">
            <a:extLst>
              <a:ext uri="{FF2B5EF4-FFF2-40B4-BE49-F238E27FC236}">
                <a16:creationId xmlns:a16="http://schemas.microsoft.com/office/drawing/2014/main" id="{565CF50D-93EE-B757-05BB-ACE94C985275}"/>
              </a:ext>
            </a:extLst>
          </p:cNvPr>
          <p:cNvSpPr>
            <a:spLocks noGrp="1"/>
          </p:cNvSpPr>
          <p:nvPr>
            <p:ph type="body" idx="1"/>
          </p:nvPr>
        </p:nvSpPr>
        <p:spPr/>
        <p:txBody>
          <a:bodyPr/>
          <a:lstStyle/>
          <a:p>
            <a:r>
              <a:rPr lang="fi-FI" dirty="0">
                <a:latin typeface="Lora" pitchFamily="2" charset="0"/>
              </a:rPr>
              <a:t>Patenttien merkitys on kasvussa</a:t>
            </a:r>
          </a:p>
          <a:p>
            <a:pPr lvl="1"/>
            <a:r>
              <a:rPr lang="fi-FI" dirty="0">
                <a:latin typeface="Lora" pitchFamily="2" charset="0"/>
              </a:rPr>
              <a:t>Tutkimus- ja tuotekehitystyön suojaaminen</a:t>
            </a:r>
          </a:p>
          <a:p>
            <a:pPr lvl="1"/>
            <a:r>
              <a:rPr lang="fi-FI" dirty="0">
                <a:latin typeface="Lora" pitchFamily="2" charset="0"/>
              </a:rPr>
              <a:t>Kilpailukyvyn edistäminen</a:t>
            </a:r>
          </a:p>
          <a:p>
            <a:pPr lvl="1"/>
            <a:r>
              <a:rPr lang="fi-FI" dirty="0">
                <a:latin typeface="Lora" pitchFamily="2" charset="0"/>
              </a:rPr>
              <a:t>Toimintavapauden turvaaminen</a:t>
            </a:r>
          </a:p>
          <a:p>
            <a:pPr lvl="1"/>
            <a:r>
              <a:rPr lang="fi-FI" dirty="0">
                <a:latin typeface="Lora" pitchFamily="2" charset="0"/>
              </a:rPr>
              <a:t>Lisensointiliiketoiminta</a:t>
            </a:r>
          </a:p>
          <a:p>
            <a:pPr lvl="1"/>
            <a:r>
              <a:rPr lang="fi-FI" dirty="0">
                <a:latin typeface="Lora" pitchFamily="2" charset="0"/>
              </a:rPr>
              <a:t>Strategiset ja viestinnälliset syyt </a:t>
            </a:r>
          </a:p>
          <a:p>
            <a:pPr marL="0" indent="0">
              <a:buNone/>
            </a:pPr>
            <a:endParaRPr lang="fi-FI" dirty="0"/>
          </a:p>
        </p:txBody>
      </p:sp>
      <p:sp>
        <p:nvSpPr>
          <p:cNvPr id="4" name="Slide Number Placeholder 3">
            <a:extLst>
              <a:ext uri="{FF2B5EF4-FFF2-40B4-BE49-F238E27FC236}">
                <a16:creationId xmlns:a16="http://schemas.microsoft.com/office/drawing/2014/main" id="{383DBF9D-C927-D174-BCB7-573668B7FA71}"/>
              </a:ext>
            </a:extLst>
          </p:cNvPr>
          <p:cNvSpPr>
            <a:spLocks noGrp="1"/>
          </p:cNvSpPr>
          <p:nvPr>
            <p:ph type="sldNum" sz="quarter" idx="2"/>
          </p:nvPr>
        </p:nvSpPr>
        <p:spPr/>
        <p:txBody>
          <a:bodyPr/>
          <a:lstStyle/>
          <a:p>
            <a:fld id="{86CB4B4D-7CA3-9044-876B-883B54F8677D}" type="slidenum">
              <a:rPr lang="fi-FI" smtClean="0"/>
              <a:t>4</a:t>
            </a:fld>
            <a:endParaRPr lang="fi-FI"/>
          </a:p>
        </p:txBody>
      </p:sp>
    </p:spTree>
    <p:extLst>
      <p:ext uri="{BB962C8B-B14F-4D97-AF65-F5344CB8AC3E}">
        <p14:creationId xmlns:p14="http://schemas.microsoft.com/office/powerpoint/2010/main" val="380864400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E91D-4D4B-1E8D-6D2D-6D5501CEEC81}"/>
              </a:ext>
            </a:extLst>
          </p:cNvPr>
          <p:cNvSpPr>
            <a:spLocks noGrp="1"/>
          </p:cNvSpPr>
          <p:nvPr>
            <p:ph type="title"/>
          </p:nvPr>
        </p:nvSpPr>
        <p:spPr/>
        <p:txBody>
          <a:bodyPr/>
          <a:lstStyle/>
          <a:p>
            <a:r>
              <a:rPr lang="fi-FI" dirty="0"/>
              <a:t>Patenttiriitojen ytimessä kielto-oikeus</a:t>
            </a:r>
          </a:p>
        </p:txBody>
      </p:sp>
      <p:sp>
        <p:nvSpPr>
          <p:cNvPr id="3" name="Text Placeholder 2">
            <a:extLst>
              <a:ext uri="{FF2B5EF4-FFF2-40B4-BE49-F238E27FC236}">
                <a16:creationId xmlns:a16="http://schemas.microsoft.com/office/drawing/2014/main" id="{565CF50D-93EE-B757-05BB-ACE94C985275}"/>
              </a:ext>
            </a:extLst>
          </p:cNvPr>
          <p:cNvSpPr>
            <a:spLocks noGrp="1"/>
          </p:cNvSpPr>
          <p:nvPr>
            <p:ph type="body" idx="1"/>
          </p:nvPr>
        </p:nvSpPr>
        <p:spPr/>
        <p:txBody>
          <a:bodyPr/>
          <a:lstStyle/>
          <a:p>
            <a:pPr marL="0" indent="0">
              <a:buNone/>
            </a:pPr>
            <a:r>
              <a:rPr lang="fi-FI" dirty="0">
                <a:latin typeface="Lora" pitchFamily="2" charset="0"/>
              </a:rPr>
              <a:t>Patenttien merkityksen ytimessä on patentin luonne kielto-oikeutena </a:t>
            </a:r>
            <a:br>
              <a:rPr lang="fi-FI" dirty="0">
                <a:latin typeface="Lora" pitchFamily="2" charset="0"/>
              </a:rPr>
            </a:br>
            <a:r>
              <a:rPr lang="fi-FI" dirty="0">
                <a:latin typeface="Lora" pitchFamily="2" charset="0"/>
              </a:rPr>
              <a:t>(PatL 3 §)</a:t>
            </a:r>
          </a:p>
          <a:p>
            <a:pPr marL="0" indent="0">
              <a:buNone/>
            </a:pPr>
            <a:endParaRPr lang="fi-FI" dirty="0">
              <a:latin typeface="Lora" pitchFamily="2" charset="0"/>
            </a:endParaRPr>
          </a:p>
          <a:p>
            <a:pPr lvl="1"/>
            <a:r>
              <a:rPr lang="fi-FI" dirty="0">
                <a:latin typeface="Lora" pitchFamily="2" charset="0"/>
              </a:rPr>
              <a:t>”Patentilla saavutettu yksinoikeus sisältää jäljempänä säädetyin poikkeuksin sen, ettei muu kuin patentinhaltija ilman tämän lupaa saa käyttää hyväksi keksintöä…</a:t>
            </a:r>
          </a:p>
          <a:p>
            <a:pPr lvl="1"/>
            <a:r>
              <a:rPr lang="fi-FI" dirty="0">
                <a:latin typeface="Lora" pitchFamily="2" charset="0"/>
              </a:rPr>
              <a:t>”Patentoidun keksinnön hyödyntämiseen tarvitaan patentinhaltijan lupa (ts. käyttöoikeus/lisenssi) ja muutoin</a:t>
            </a:r>
          </a:p>
          <a:p>
            <a:pPr marL="457200" lvl="1" indent="0">
              <a:buNone/>
            </a:pPr>
            <a:endParaRPr lang="fi-FI" dirty="0">
              <a:latin typeface="Lora" pitchFamily="2" charset="0"/>
            </a:endParaRPr>
          </a:p>
          <a:p>
            <a:pPr marL="0" indent="0">
              <a:buNone/>
            </a:pPr>
            <a:r>
              <a:rPr lang="fi-FI" dirty="0">
                <a:latin typeface="Lora" pitchFamily="2" charset="0"/>
              </a:rPr>
              <a:t>	</a:t>
            </a:r>
            <a:r>
              <a:rPr lang="fi-FI" dirty="0">
                <a:solidFill>
                  <a:srgbClr val="FF0000"/>
                </a:solidFill>
                <a:latin typeface="Lora" pitchFamily="2" charset="0"/>
              </a:rPr>
              <a:t>Patentoidun keksinnön hyödyntäminen ilman patentinhaltijan lupaa on kielletty</a:t>
            </a:r>
          </a:p>
          <a:p>
            <a:pPr marL="0" indent="0">
              <a:buNone/>
            </a:pPr>
            <a:endParaRPr lang="fi-FI" dirty="0"/>
          </a:p>
        </p:txBody>
      </p:sp>
      <p:sp>
        <p:nvSpPr>
          <p:cNvPr id="4" name="Slide Number Placeholder 3">
            <a:extLst>
              <a:ext uri="{FF2B5EF4-FFF2-40B4-BE49-F238E27FC236}">
                <a16:creationId xmlns:a16="http://schemas.microsoft.com/office/drawing/2014/main" id="{383DBF9D-C927-D174-BCB7-573668B7FA71}"/>
              </a:ext>
            </a:extLst>
          </p:cNvPr>
          <p:cNvSpPr>
            <a:spLocks noGrp="1"/>
          </p:cNvSpPr>
          <p:nvPr>
            <p:ph type="sldNum" sz="quarter" idx="2"/>
          </p:nvPr>
        </p:nvSpPr>
        <p:spPr/>
        <p:txBody>
          <a:bodyPr/>
          <a:lstStyle/>
          <a:p>
            <a:fld id="{86CB4B4D-7CA3-9044-876B-883B54F8677D}" type="slidenum">
              <a:rPr lang="fi-FI" smtClean="0"/>
              <a:t>5</a:t>
            </a:fld>
            <a:endParaRPr lang="fi-FI"/>
          </a:p>
        </p:txBody>
      </p:sp>
    </p:spTree>
    <p:extLst>
      <p:ext uri="{BB962C8B-B14F-4D97-AF65-F5344CB8AC3E}">
        <p14:creationId xmlns:p14="http://schemas.microsoft.com/office/powerpoint/2010/main" val="290285041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0AC75-B763-EA46-B6DC-024E40E4640C}"/>
              </a:ext>
            </a:extLst>
          </p:cNvPr>
          <p:cNvSpPr>
            <a:spLocks noGrp="1"/>
          </p:cNvSpPr>
          <p:nvPr>
            <p:ph type="title"/>
          </p:nvPr>
        </p:nvSpPr>
        <p:spPr/>
        <p:txBody>
          <a:bodyPr/>
          <a:lstStyle/>
          <a:p>
            <a:r>
              <a:rPr lang="fi-FI" dirty="0"/>
              <a:t>Suojaus - Lisensiointi - Litigaatio</a:t>
            </a:r>
          </a:p>
        </p:txBody>
      </p:sp>
      <p:sp>
        <p:nvSpPr>
          <p:cNvPr id="4" name="Slide Number Placeholder 3">
            <a:extLst>
              <a:ext uri="{FF2B5EF4-FFF2-40B4-BE49-F238E27FC236}">
                <a16:creationId xmlns:a16="http://schemas.microsoft.com/office/drawing/2014/main" id="{C455CB02-0A1E-6D74-D0BC-F1EF938C7A08}"/>
              </a:ext>
            </a:extLst>
          </p:cNvPr>
          <p:cNvSpPr>
            <a:spLocks noGrp="1"/>
          </p:cNvSpPr>
          <p:nvPr>
            <p:ph type="sldNum" sz="quarter" idx="2"/>
          </p:nvPr>
        </p:nvSpPr>
        <p:spPr/>
        <p:txBody>
          <a:bodyPr/>
          <a:lstStyle/>
          <a:p>
            <a:fld id="{86CB4B4D-7CA3-9044-876B-883B54F8677D}" type="slidenum">
              <a:rPr lang="fi-FI" smtClean="0"/>
              <a:t>6</a:t>
            </a:fld>
            <a:endParaRPr lang="fi-FI"/>
          </a:p>
        </p:txBody>
      </p:sp>
      <p:grpSp>
        <p:nvGrpSpPr>
          <p:cNvPr id="5" name="Content Placeholder 6">
            <a:extLst>
              <a:ext uri="{FF2B5EF4-FFF2-40B4-BE49-F238E27FC236}">
                <a16:creationId xmlns:a16="http://schemas.microsoft.com/office/drawing/2014/main" id="{09EF87C8-806A-9E86-CA6C-61B945C6D5F1}"/>
              </a:ext>
            </a:extLst>
          </p:cNvPr>
          <p:cNvGrpSpPr/>
          <p:nvPr/>
        </p:nvGrpSpPr>
        <p:grpSpPr>
          <a:xfrm>
            <a:off x="4078582" y="2510493"/>
            <a:ext cx="2912014" cy="2667515"/>
            <a:chOff x="0" y="150609"/>
            <a:chExt cx="4141529" cy="3793798"/>
          </a:xfrm>
        </p:grpSpPr>
        <p:grpSp>
          <p:nvGrpSpPr>
            <p:cNvPr id="6" name="Gruppera">
              <a:extLst>
                <a:ext uri="{FF2B5EF4-FFF2-40B4-BE49-F238E27FC236}">
                  <a16:creationId xmlns:a16="http://schemas.microsoft.com/office/drawing/2014/main" id="{81E9F8A6-3322-0188-C54B-7DD3EC02AF1C}"/>
                </a:ext>
              </a:extLst>
            </p:cNvPr>
            <p:cNvGrpSpPr/>
            <p:nvPr/>
          </p:nvGrpSpPr>
          <p:grpSpPr>
            <a:xfrm>
              <a:off x="1577445" y="1783636"/>
              <a:ext cx="2194105" cy="2160771"/>
              <a:chOff x="0" y="0"/>
              <a:chExt cx="2194103" cy="2160770"/>
            </a:xfrm>
          </p:grpSpPr>
          <p:sp>
            <p:nvSpPr>
              <p:cNvPr id="16" name="Form">
                <a:extLst>
                  <a:ext uri="{FF2B5EF4-FFF2-40B4-BE49-F238E27FC236}">
                    <a16:creationId xmlns:a16="http://schemas.microsoft.com/office/drawing/2014/main" id="{B0D42B5E-50F4-A188-34E3-BA76A9B76325}"/>
                  </a:ext>
                </a:extLst>
              </p:cNvPr>
              <p:cNvSpPr/>
              <p:nvPr/>
            </p:nvSpPr>
            <p:spPr>
              <a:xfrm>
                <a:off x="0" y="0"/>
                <a:ext cx="2194103" cy="2160770"/>
              </a:xfrm>
              <a:custGeom>
                <a:avLst/>
                <a:gdLst/>
                <a:ahLst/>
                <a:cxnLst>
                  <a:cxn ang="0">
                    <a:pos x="wd2" y="hd2"/>
                  </a:cxn>
                  <a:cxn ang="5400000">
                    <a:pos x="wd2" y="hd2"/>
                  </a:cxn>
                  <a:cxn ang="10800000">
                    <a:pos x="wd2" y="hd2"/>
                  </a:cxn>
                  <a:cxn ang="16200000">
                    <a:pos x="wd2" y="hd2"/>
                  </a:cxn>
                </a:cxnLst>
                <a:rect l="0" t="0" r="r" b="b"/>
                <a:pathLst>
                  <a:path w="21600" h="21600" extrusionOk="0">
                    <a:moveTo>
                      <a:pt x="15375" y="3436"/>
                    </a:moveTo>
                    <a:lnTo>
                      <a:pt x="17071" y="1991"/>
                    </a:lnTo>
                    <a:lnTo>
                      <a:pt x="18427" y="3146"/>
                    </a:lnTo>
                    <a:lnTo>
                      <a:pt x="17319" y="5093"/>
                    </a:lnTo>
                    <a:lnTo>
                      <a:pt x="17319" y="5093"/>
                    </a:lnTo>
                    <a:cubicBezTo>
                      <a:pt x="18107" y="5992"/>
                      <a:pt x="18705" y="7045"/>
                      <a:pt x="19079" y="8187"/>
                    </a:cubicBezTo>
                    <a:lnTo>
                      <a:pt x="21293" y="8187"/>
                    </a:lnTo>
                    <a:lnTo>
                      <a:pt x="21600" y="9956"/>
                    </a:lnTo>
                    <a:lnTo>
                      <a:pt x="19519" y="10725"/>
                    </a:lnTo>
                    <a:cubicBezTo>
                      <a:pt x="19553" y="11927"/>
                      <a:pt x="19345" y="13125"/>
                      <a:pt x="18908" y="14243"/>
                    </a:cubicBezTo>
                    <a:lnTo>
                      <a:pt x="20605" y="15688"/>
                    </a:lnTo>
                    <a:lnTo>
                      <a:pt x="19720" y="17244"/>
                    </a:lnTo>
                    <a:lnTo>
                      <a:pt x="17639" y="16475"/>
                    </a:lnTo>
                    <a:lnTo>
                      <a:pt x="17639" y="16475"/>
                    </a:lnTo>
                    <a:cubicBezTo>
                      <a:pt x="16904" y="17418"/>
                      <a:pt x="15987" y="18200"/>
                      <a:pt x="14944" y="18771"/>
                    </a:cubicBezTo>
                    <a:lnTo>
                      <a:pt x="15329" y="20986"/>
                    </a:lnTo>
                    <a:lnTo>
                      <a:pt x="13666" y="21600"/>
                    </a:lnTo>
                    <a:lnTo>
                      <a:pt x="12559" y="19653"/>
                    </a:lnTo>
                    <a:lnTo>
                      <a:pt x="12559" y="19653"/>
                    </a:lnTo>
                    <a:cubicBezTo>
                      <a:pt x="11399" y="19895"/>
                      <a:pt x="10201" y="19895"/>
                      <a:pt x="9041" y="19653"/>
                    </a:cubicBezTo>
                    <a:lnTo>
                      <a:pt x="7934" y="21600"/>
                    </a:lnTo>
                    <a:lnTo>
                      <a:pt x="6271" y="20986"/>
                    </a:lnTo>
                    <a:lnTo>
                      <a:pt x="6656" y="18771"/>
                    </a:lnTo>
                    <a:lnTo>
                      <a:pt x="6656" y="18771"/>
                    </a:lnTo>
                    <a:cubicBezTo>
                      <a:pt x="5613" y="18200"/>
                      <a:pt x="4696" y="17418"/>
                      <a:pt x="3961" y="16475"/>
                    </a:cubicBezTo>
                    <a:lnTo>
                      <a:pt x="1880" y="17244"/>
                    </a:lnTo>
                    <a:lnTo>
                      <a:pt x="995" y="15688"/>
                    </a:lnTo>
                    <a:lnTo>
                      <a:pt x="2692" y="14243"/>
                    </a:lnTo>
                    <a:lnTo>
                      <a:pt x="2692" y="14243"/>
                    </a:lnTo>
                    <a:cubicBezTo>
                      <a:pt x="2255" y="13125"/>
                      <a:pt x="2047" y="11927"/>
                      <a:pt x="2081" y="10725"/>
                    </a:cubicBezTo>
                    <a:lnTo>
                      <a:pt x="0" y="9956"/>
                    </a:lnTo>
                    <a:lnTo>
                      <a:pt x="307" y="8187"/>
                    </a:lnTo>
                    <a:lnTo>
                      <a:pt x="2521" y="8187"/>
                    </a:lnTo>
                    <a:lnTo>
                      <a:pt x="2521" y="8187"/>
                    </a:lnTo>
                    <a:cubicBezTo>
                      <a:pt x="2895" y="7045"/>
                      <a:pt x="3493" y="5992"/>
                      <a:pt x="4281" y="5093"/>
                    </a:cubicBezTo>
                    <a:lnTo>
                      <a:pt x="3173" y="3146"/>
                    </a:lnTo>
                    <a:lnTo>
                      <a:pt x="4529" y="1991"/>
                    </a:lnTo>
                    <a:lnTo>
                      <a:pt x="6225" y="3436"/>
                    </a:lnTo>
                    <a:lnTo>
                      <a:pt x="6225" y="3436"/>
                    </a:lnTo>
                    <a:cubicBezTo>
                      <a:pt x="7234" y="2805"/>
                      <a:pt x="8359" y="2389"/>
                      <a:pt x="9531" y="2214"/>
                    </a:cubicBezTo>
                    <a:lnTo>
                      <a:pt x="9916" y="0"/>
                    </a:lnTo>
                    <a:lnTo>
                      <a:pt x="11684" y="0"/>
                    </a:lnTo>
                    <a:lnTo>
                      <a:pt x="12069" y="2214"/>
                    </a:lnTo>
                    <a:lnTo>
                      <a:pt x="12069" y="2214"/>
                    </a:lnTo>
                    <a:cubicBezTo>
                      <a:pt x="13241" y="2389"/>
                      <a:pt x="14366" y="2805"/>
                      <a:pt x="15375" y="3436"/>
                    </a:cubicBezTo>
                    <a:close/>
                  </a:path>
                </a:pathLst>
              </a:custGeom>
              <a:solidFill>
                <a:srgbClr val="C8C9C5"/>
              </a:solidFill>
              <a:ln w="1270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7" name="Keksintöjen suojaaminen patentoimalla">
                <a:extLst>
                  <a:ext uri="{FF2B5EF4-FFF2-40B4-BE49-F238E27FC236}">
                    <a16:creationId xmlns:a16="http://schemas.microsoft.com/office/drawing/2014/main" id="{6C812E62-EF12-5046-EAF1-6D2221228A63}"/>
                  </a:ext>
                </a:extLst>
              </p:cNvPr>
              <p:cNvSpPr txBox="1"/>
              <p:nvPr/>
            </p:nvSpPr>
            <p:spPr>
              <a:xfrm>
                <a:off x="434828" y="814005"/>
                <a:ext cx="1324445" cy="52951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0716" tIns="10716" rIns="10716" bIns="10716" numCol="1" anchor="ctr">
                <a:spAutoFit/>
              </a:bodyPr>
              <a:lstStyle>
                <a:lvl1pPr defTabSz="533400">
                  <a:lnSpc>
                    <a:spcPct val="90000"/>
                  </a:lnSpc>
                  <a:spcBef>
                    <a:spcPts val="500"/>
                  </a:spcBef>
                  <a:defRPr sz="1200">
                    <a:solidFill>
                      <a:srgbClr val="FFFFFF"/>
                    </a:solidFill>
                    <a:latin typeface="Calibri"/>
                    <a:ea typeface="Calibri"/>
                    <a:cs typeface="Calibri"/>
                    <a:sym typeface="Calibri"/>
                  </a:defRPr>
                </a:lvl1pPr>
              </a:lstStyle>
              <a:p>
                <a:r>
                  <a:rPr sz="844">
                    <a:latin typeface="Lora" pitchFamily="2" charset="0"/>
                  </a:rPr>
                  <a:t>Keksintöjen suojaaminen patentoimalla</a:t>
                </a:r>
              </a:p>
            </p:txBody>
          </p:sp>
        </p:grpSp>
        <p:grpSp>
          <p:nvGrpSpPr>
            <p:cNvPr id="7" name="Gruppera">
              <a:extLst>
                <a:ext uri="{FF2B5EF4-FFF2-40B4-BE49-F238E27FC236}">
                  <a16:creationId xmlns:a16="http://schemas.microsoft.com/office/drawing/2014/main" id="{981726C7-465F-EED7-B5F5-D9942FFC43ED}"/>
                </a:ext>
              </a:extLst>
            </p:cNvPr>
            <p:cNvGrpSpPr/>
            <p:nvPr/>
          </p:nvGrpSpPr>
          <p:grpSpPr>
            <a:xfrm>
              <a:off x="358582" y="1269404"/>
              <a:ext cx="1450115" cy="1573463"/>
              <a:chOff x="0" y="0"/>
              <a:chExt cx="1450114" cy="1573462"/>
            </a:xfrm>
          </p:grpSpPr>
          <p:sp>
            <p:nvSpPr>
              <p:cNvPr id="14" name="Form">
                <a:extLst>
                  <a:ext uri="{FF2B5EF4-FFF2-40B4-BE49-F238E27FC236}">
                    <a16:creationId xmlns:a16="http://schemas.microsoft.com/office/drawing/2014/main" id="{655BA836-364B-6C2D-9434-EEC4C81E8BD8}"/>
                  </a:ext>
                </a:extLst>
              </p:cNvPr>
              <p:cNvSpPr/>
              <p:nvPr/>
            </p:nvSpPr>
            <p:spPr>
              <a:xfrm>
                <a:off x="0" y="0"/>
                <a:ext cx="1450114" cy="1573462"/>
              </a:xfrm>
              <a:custGeom>
                <a:avLst/>
                <a:gdLst/>
                <a:ahLst/>
                <a:cxnLst>
                  <a:cxn ang="0">
                    <a:pos x="wd2" y="hd2"/>
                  </a:cxn>
                  <a:cxn ang="5400000">
                    <a:pos x="wd2" y="hd2"/>
                  </a:cxn>
                  <a:cxn ang="10800000">
                    <a:pos x="wd2" y="hd2"/>
                  </a:cxn>
                  <a:cxn ang="16200000">
                    <a:pos x="wd2" y="hd2"/>
                  </a:cxn>
                </a:cxnLst>
                <a:rect l="0" t="0" r="r" b="b"/>
                <a:pathLst>
                  <a:path w="21600" h="21600" extrusionOk="0">
                    <a:moveTo>
                      <a:pt x="16757" y="5344"/>
                    </a:moveTo>
                    <a:lnTo>
                      <a:pt x="20297" y="4360"/>
                    </a:lnTo>
                    <a:lnTo>
                      <a:pt x="21600" y="6440"/>
                    </a:lnTo>
                    <a:lnTo>
                      <a:pt x="18906" y="8774"/>
                    </a:lnTo>
                    <a:cubicBezTo>
                      <a:pt x="19296" y="10101"/>
                      <a:pt x="19296" y="11499"/>
                      <a:pt x="18906" y="12826"/>
                    </a:cubicBezTo>
                    <a:lnTo>
                      <a:pt x="21600" y="15160"/>
                    </a:lnTo>
                    <a:lnTo>
                      <a:pt x="20297" y="17240"/>
                    </a:lnTo>
                    <a:lnTo>
                      <a:pt x="16757" y="16256"/>
                    </a:lnTo>
                    <a:cubicBezTo>
                      <a:pt x="15705" y="17232"/>
                      <a:pt x="14391" y="17931"/>
                      <a:pt x="12949" y="18283"/>
                    </a:cubicBezTo>
                    <a:lnTo>
                      <a:pt x="12103" y="21600"/>
                    </a:lnTo>
                    <a:lnTo>
                      <a:pt x="9497" y="21600"/>
                    </a:lnTo>
                    <a:lnTo>
                      <a:pt x="8651" y="18283"/>
                    </a:lnTo>
                    <a:lnTo>
                      <a:pt x="8651" y="18283"/>
                    </a:lnTo>
                    <a:cubicBezTo>
                      <a:pt x="7209" y="17931"/>
                      <a:pt x="5895" y="17232"/>
                      <a:pt x="4843" y="16256"/>
                    </a:cubicBezTo>
                    <a:lnTo>
                      <a:pt x="1303" y="17240"/>
                    </a:lnTo>
                    <a:lnTo>
                      <a:pt x="0" y="15160"/>
                    </a:lnTo>
                    <a:lnTo>
                      <a:pt x="2694" y="12826"/>
                    </a:lnTo>
                    <a:lnTo>
                      <a:pt x="2694" y="12826"/>
                    </a:lnTo>
                    <a:cubicBezTo>
                      <a:pt x="2304" y="11499"/>
                      <a:pt x="2304" y="10101"/>
                      <a:pt x="2694" y="8774"/>
                    </a:cubicBezTo>
                    <a:lnTo>
                      <a:pt x="0" y="6440"/>
                    </a:lnTo>
                    <a:lnTo>
                      <a:pt x="1303" y="4360"/>
                    </a:lnTo>
                    <a:lnTo>
                      <a:pt x="4843" y="5344"/>
                    </a:lnTo>
                    <a:cubicBezTo>
                      <a:pt x="5895" y="4368"/>
                      <a:pt x="7209" y="3669"/>
                      <a:pt x="8651" y="3317"/>
                    </a:cubicBezTo>
                    <a:lnTo>
                      <a:pt x="9497" y="0"/>
                    </a:lnTo>
                    <a:lnTo>
                      <a:pt x="12103" y="0"/>
                    </a:lnTo>
                    <a:lnTo>
                      <a:pt x="12949" y="3317"/>
                    </a:lnTo>
                    <a:lnTo>
                      <a:pt x="12949" y="3317"/>
                    </a:lnTo>
                    <a:cubicBezTo>
                      <a:pt x="14391" y="3669"/>
                      <a:pt x="15705" y="4368"/>
                      <a:pt x="16757" y="5344"/>
                    </a:cubicBezTo>
                    <a:close/>
                  </a:path>
                </a:pathLst>
              </a:custGeom>
              <a:solidFill>
                <a:srgbClr val="FF6C13"/>
              </a:solidFill>
              <a:ln w="1270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5" name="Patenttien lisensointi">
                <a:extLst>
                  <a:ext uri="{FF2B5EF4-FFF2-40B4-BE49-F238E27FC236}">
                    <a16:creationId xmlns:a16="http://schemas.microsoft.com/office/drawing/2014/main" id="{D861816B-882D-CA67-89F9-3ABC7C35982C}"/>
                  </a:ext>
                </a:extLst>
              </p:cNvPr>
              <p:cNvSpPr txBox="1"/>
              <p:nvPr/>
            </p:nvSpPr>
            <p:spPr>
              <a:xfrm>
                <a:off x="325132" y="605096"/>
                <a:ext cx="799849" cy="36326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0716" tIns="10716" rIns="10716" bIns="10716" numCol="1" anchor="ctr">
                <a:spAutoFit/>
              </a:bodyPr>
              <a:lstStyle>
                <a:lvl1pPr defTabSz="533400">
                  <a:lnSpc>
                    <a:spcPct val="90000"/>
                  </a:lnSpc>
                  <a:spcBef>
                    <a:spcPts val="500"/>
                  </a:spcBef>
                  <a:defRPr sz="1200">
                    <a:solidFill>
                      <a:srgbClr val="FFFFFF"/>
                    </a:solidFill>
                    <a:latin typeface="Calibri"/>
                    <a:ea typeface="Calibri"/>
                    <a:cs typeface="Calibri"/>
                    <a:sym typeface="Calibri"/>
                  </a:defRPr>
                </a:lvl1pPr>
              </a:lstStyle>
              <a:p>
                <a:r>
                  <a:rPr sz="844">
                    <a:latin typeface="Lora" pitchFamily="2" charset="0"/>
                  </a:rPr>
                  <a:t>Patenttien lisensointi</a:t>
                </a:r>
              </a:p>
            </p:txBody>
          </p:sp>
        </p:grpSp>
        <p:grpSp>
          <p:nvGrpSpPr>
            <p:cNvPr id="8" name="Gruppera">
              <a:extLst>
                <a:ext uri="{FF2B5EF4-FFF2-40B4-BE49-F238E27FC236}">
                  <a16:creationId xmlns:a16="http://schemas.microsoft.com/office/drawing/2014/main" id="{CE67570F-6ADF-2A89-F899-C7E5F70CF5CD}"/>
                </a:ext>
              </a:extLst>
            </p:cNvPr>
            <p:cNvGrpSpPr/>
            <p:nvPr/>
          </p:nvGrpSpPr>
          <p:grpSpPr>
            <a:xfrm>
              <a:off x="1259278" y="157601"/>
              <a:ext cx="1420819" cy="1541674"/>
              <a:chOff x="175300" y="157601"/>
              <a:chExt cx="1420817" cy="1541673"/>
            </a:xfrm>
          </p:grpSpPr>
          <p:sp>
            <p:nvSpPr>
              <p:cNvPr id="12" name="Form">
                <a:extLst>
                  <a:ext uri="{FF2B5EF4-FFF2-40B4-BE49-F238E27FC236}">
                    <a16:creationId xmlns:a16="http://schemas.microsoft.com/office/drawing/2014/main" id="{E81FEBF9-833D-583D-80E5-BA3C583145D1}"/>
                  </a:ext>
                </a:extLst>
              </p:cNvPr>
              <p:cNvSpPr/>
              <p:nvPr/>
            </p:nvSpPr>
            <p:spPr>
              <a:xfrm rot="20700000">
                <a:off x="175300" y="157601"/>
                <a:ext cx="1420817" cy="1541673"/>
              </a:xfrm>
              <a:custGeom>
                <a:avLst/>
                <a:gdLst/>
                <a:ahLst/>
                <a:cxnLst>
                  <a:cxn ang="0">
                    <a:pos x="wd2" y="hd2"/>
                  </a:cxn>
                  <a:cxn ang="5400000">
                    <a:pos x="wd2" y="hd2"/>
                  </a:cxn>
                  <a:cxn ang="10800000">
                    <a:pos x="wd2" y="hd2"/>
                  </a:cxn>
                  <a:cxn ang="16200000">
                    <a:pos x="wd2" y="hd2"/>
                  </a:cxn>
                </a:cxnLst>
                <a:rect l="0" t="0" r="r" b="b"/>
                <a:pathLst>
                  <a:path w="21600" h="21600" extrusionOk="0">
                    <a:moveTo>
                      <a:pt x="16757" y="5344"/>
                    </a:moveTo>
                    <a:lnTo>
                      <a:pt x="20297" y="4360"/>
                    </a:lnTo>
                    <a:lnTo>
                      <a:pt x="21600" y="6440"/>
                    </a:lnTo>
                    <a:lnTo>
                      <a:pt x="18906" y="8774"/>
                    </a:lnTo>
                    <a:cubicBezTo>
                      <a:pt x="19296" y="10101"/>
                      <a:pt x="19296" y="11499"/>
                      <a:pt x="18906" y="12826"/>
                    </a:cubicBezTo>
                    <a:lnTo>
                      <a:pt x="21600" y="15160"/>
                    </a:lnTo>
                    <a:lnTo>
                      <a:pt x="20297" y="17240"/>
                    </a:lnTo>
                    <a:lnTo>
                      <a:pt x="16757" y="16256"/>
                    </a:lnTo>
                    <a:cubicBezTo>
                      <a:pt x="15705" y="17232"/>
                      <a:pt x="14391" y="17931"/>
                      <a:pt x="12949" y="18283"/>
                    </a:cubicBezTo>
                    <a:lnTo>
                      <a:pt x="12103" y="21600"/>
                    </a:lnTo>
                    <a:lnTo>
                      <a:pt x="9497" y="21600"/>
                    </a:lnTo>
                    <a:lnTo>
                      <a:pt x="8651" y="18283"/>
                    </a:lnTo>
                    <a:lnTo>
                      <a:pt x="8651" y="18283"/>
                    </a:lnTo>
                    <a:cubicBezTo>
                      <a:pt x="7209" y="17931"/>
                      <a:pt x="5895" y="17232"/>
                      <a:pt x="4843" y="16256"/>
                    </a:cubicBezTo>
                    <a:lnTo>
                      <a:pt x="1303" y="17240"/>
                    </a:lnTo>
                    <a:lnTo>
                      <a:pt x="0" y="15160"/>
                    </a:lnTo>
                    <a:lnTo>
                      <a:pt x="2694" y="12826"/>
                    </a:lnTo>
                    <a:lnTo>
                      <a:pt x="2694" y="12826"/>
                    </a:lnTo>
                    <a:cubicBezTo>
                      <a:pt x="2304" y="11499"/>
                      <a:pt x="2304" y="10101"/>
                      <a:pt x="2694" y="8774"/>
                    </a:cubicBezTo>
                    <a:lnTo>
                      <a:pt x="0" y="6440"/>
                    </a:lnTo>
                    <a:lnTo>
                      <a:pt x="1303" y="4360"/>
                    </a:lnTo>
                    <a:lnTo>
                      <a:pt x="4843" y="5344"/>
                    </a:lnTo>
                    <a:cubicBezTo>
                      <a:pt x="5895" y="4368"/>
                      <a:pt x="7209" y="3669"/>
                      <a:pt x="8651" y="3317"/>
                    </a:cubicBezTo>
                    <a:lnTo>
                      <a:pt x="9497" y="0"/>
                    </a:lnTo>
                    <a:lnTo>
                      <a:pt x="12103" y="0"/>
                    </a:lnTo>
                    <a:lnTo>
                      <a:pt x="12949" y="3317"/>
                    </a:lnTo>
                    <a:lnTo>
                      <a:pt x="12949" y="3317"/>
                    </a:lnTo>
                    <a:cubicBezTo>
                      <a:pt x="14391" y="3669"/>
                      <a:pt x="15705" y="4368"/>
                      <a:pt x="16757" y="5344"/>
                    </a:cubicBezTo>
                    <a:close/>
                  </a:path>
                </a:pathLst>
              </a:custGeom>
              <a:solidFill>
                <a:srgbClr val="51565B"/>
              </a:solidFill>
              <a:ln w="12700" cap="flat">
                <a:solidFill>
                  <a:srgbClr val="FFFFFF"/>
                </a:solidFill>
                <a:prstDash val="solid"/>
                <a:miter lim="800000"/>
              </a:ln>
              <a:effectLst/>
            </p:spPr>
            <p:txBody>
              <a:bodyPr wrap="square" lIns="25313" tIns="25313" rIns="25313" bIns="25313" numCol="1" anchor="ctr">
                <a:noAutofit/>
              </a:bodyPr>
              <a:lstStyle/>
              <a:p>
                <a:pPr defTabSz="375034">
                  <a:lnSpc>
                    <a:spcPct val="90000"/>
                  </a:lnSpc>
                  <a:spcBef>
                    <a:spcPts val="492"/>
                  </a:spcBef>
                  <a:defRPr sz="1800">
                    <a:solidFill>
                      <a:srgbClr val="FFFFFF"/>
                    </a:solidFill>
                    <a:latin typeface="Calibri"/>
                    <a:ea typeface="Calibri"/>
                    <a:cs typeface="Calibri"/>
                    <a:sym typeface="Calibri"/>
                  </a:defRPr>
                </a:pPr>
                <a:endParaRPr sz="1266">
                  <a:latin typeface="Lora" pitchFamily="2" charset="0"/>
                </a:endParaRPr>
              </a:p>
            </p:txBody>
          </p:sp>
          <p:sp>
            <p:nvSpPr>
              <p:cNvPr id="13" name="Patenttiriidat">
                <a:extLst>
                  <a:ext uri="{FF2B5EF4-FFF2-40B4-BE49-F238E27FC236}">
                    <a16:creationId xmlns:a16="http://schemas.microsoft.com/office/drawing/2014/main" id="{0288A5C0-F0AC-4030-21A7-BC933026CAAD}"/>
                  </a:ext>
                </a:extLst>
              </p:cNvPr>
              <p:cNvSpPr txBox="1"/>
              <p:nvPr/>
            </p:nvSpPr>
            <p:spPr>
              <a:xfrm>
                <a:off x="442684" y="746806"/>
                <a:ext cx="886048" cy="36326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0716" tIns="10716" rIns="10716" bIns="10716" numCol="1" anchor="ctr">
                <a:spAutoFit/>
              </a:bodyPr>
              <a:lstStyle>
                <a:lvl1pPr defTabSz="533400">
                  <a:lnSpc>
                    <a:spcPct val="90000"/>
                  </a:lnSpc>
                  <a:spcBef>
                    <a:spcPts val="500"/>
                  </a:spcBef>
                  <a:defRPr sz="1200">
                    <a:solidFill>
                      <a:srgbClr val="FFFFFF"/>
                    </a:solidFill>
                    <a:latin typeface="Calibri"/>
                    <a:ea typeface="Calibri"/>
                    <a:cs typeface="Calibri"/>
                    <a:sym typeface="Calibri"/>
                  </a:defRPr>
                </a:lvl1pPr>
              </a:lstStyle>
              <a:p>
                <a:r>
                  <a:rPr sz="844">
                    <a:latin typeface="Lora" pitchFamily="2" charset="0"/>
                  </a:rPr>
                  <a:t>Patenttiriidat</a:t>
                </a:r>
              </a:p>
            </p:txBody>
          </p:sp>
        </p:grpSp>
        <p:sp>
          <p:nvSpPr>
            <p:cNvPr id="9" name="Form">
              <a:extLst>
                <a:ext uri="{FF2B5EF4-FFF2-40B4-BE49-F238E27FC236}">
                  <a16:creationId xmlns:a16="http://schemas.microsoft.com/office/drawing/2014/main" id="{ED504135-FAFE-5966-21A8-D5987AE91575}"/>
                </a:ext>
              </a:extLst>
            </p:cNvPr>
            <p:cNvSpPr/>
            <p:nvPr/>
          </p:nvSpPr>
          <p:spPr>
            <a:xfrm>
              <a:off x="2685051" y="1529511"/>
              <a:ext cx="1456478" cy="2284998"/>
            </a:xfrm>
            <a:custGeom>
              <a:avLst/>
              <a:gdLst/>
              <a:ahLst/>
              <a:cxnLst>
                <a:cxn ang="0">
                  <a:pos x="wd2" y="hd2"/>
                </a:cxn>
                <a:cxn ang="5400000">
                  <a:pos x="wd2" y="hd2"/>
                </a:cxn>
                <a:cxn ang="10800000">
                  <a:pos x="wd2" y="hd2"/>
                </a:cxn>
                <a:cxn ang="16200000">
                  <a:pos x="wd2" y="hd2"/>
                </a:cxn>
              </a:cxnLst>
              <a:rect l="0" t="0" r="r" b="b"/>
              <a:pathLst>
                <a:path w="21168" h="21010" extrusionOk="0">
                  <a:moveTo>
                    <a:pt x="0" y="57"/>
                  </a:moveTo>
                  <a:lnTo>
                    <a:pt x="0" y="57"/>
                  </a:lnTo>
                  <a:cubicBezTo>
                    <a:pt x="10619" y="-590"/>
                    <a:pt x="20057" y="4332"/>
                    <a:pt x="21079" y="11050"/>
                  </a:cubicBezTo>
                  <a:cubicBezTo>
                    <a:pt x="21600" y="14469"/>
                    <a:pt x="19822" y="17869"/>
                    <a:pt x="16180" y="20417"/>
                  </a:cubicBezTo>
                  <a:lnTo>
                    <a:pt x="17058" y="21010"/>
                  </a:lnTo>
                  <a:lnTo>
                    <a:pt x="14401" y="20691"/>
                  </a:lnTo>
                  <a:lnTo>
                    <a:pt x="13976" y="18929"/>
                  </a:lnTo>
                  <a:lnTo>
                    <a:pt x="14854" y="19522"/>
                  </a:lnTo>
                  <a:lnTo>
                    <a:pt x="14854" y="19522"/>
                  </a:lnTo>
                  <a:cubicBezTo>
                    <a:pt x="21228" y="14979"/>
                    <a:pt x="20573" y="8028"/>
                    <a:pt x="13392" y="3995"/>
                  </a:cubicBezTo>
                  <a:cubicBezTo>
                    <a:pt x="9779" y="1967"/>
                    <a:pt x="4994" y="980"/>
                    <a:pt x="185" y="1273"/>
                  </a:cubicBezTo>
                  <a:close/>
                </a:path>
              </a:pathLst>
            </a:custGeom>
            <a:solidFill>
              <a:srgbClr val="C8C9C5"/>
            </a:solidFill>
            <a:ln w="12700" cap="flat">
              <a:noFill/>
              <a:miter lim="400000"/>
            </a:ln>
            <a:effectLst/>
          </p:spPr>
          <p:txBody>
            <a:bodyPr wrap="square" lIns="25313" tIns="25313" rIns="25313" bIns="25313" numCol="1" anchor="t">
              <a:noAutofit/>
            </a:bodyPr>
            <a:lstStyle/>
            <a:p>
              <a:pPr defTabSz="642915">
                <a:lnSpc>
                  <a:spcPct val="90000"/>
                </a:lnSpc>
                <a:spcBef>
                  <a:spcPts val="422"/>
                </a:spcBef>
                <a:defRPr sz="1800">
                  <a:solidFill>
                    <a:srgbClr val="51565B"/>
                  </a:solidFill>
                  <a:latin typeface="Calibri"/>
                  <a:ea typeface="Calibri"/>
                  <a:cs typeface="Calibri"/>
                  <a:sym typeface="Calibri"/>
                </a:defRPr>
              </a:pPr>
              <a:endParaRPr sz="1266">
                <a:latin typeface="Lora" pitchFamily="2" charset="0"/>
              </a:endParaRPr>
            </a:p>
          </p:txBody>
        </p:sp>
        <p:sp>
          <p:nvSpPr>
            <p:cNvPr id="10" name="Form">
              <a:extLst>
                <a:ext uri="{FF2B5EF4-FFF2-40B4-BE49-F238E27FC236}">
                  <a16:creationId xmlns:a16="http://schemas.microsoft.com/office/drawing/2014/main" id="{3DA23331-35CF-0085-D98E-0C8EB459161A}"/>
                </a:ext>
              </a:extLst>
            </p:cNvPr>
            <p:cNvSpPr/>
            <p:nvPr/>
          </p:nvSpPr>
          <p:spPr>
            <a:xfrm>
              <a:off x="0" y="1056448"/>
              <a:ext cx="710817" cy="1055592"/>
            </a:xfrm>
            <a:custGeom>
              <a:avLst/>
              <a:gdLst/>
              <a:ahLst/>
              <a:cxnLst>
                <a:cxn ang="0">
                  <a:pos x="wd2" y="hd2"/>
                </a:cxn>
                <a:cxn ang="5400000">
                  <a:pos x="wd2" y="hd2"/>
                </a:cxn>
                <a:cxn ang="10800000">
                  <a:pos x="wd2" y="hd2"/>
                </a:cxn>
                <a:cxn ang="16200000">
                  <a:pos x="wd2" y="hd2"/>
                </a:cxn>
              </a:cxnLst>
              <a:rect l="0" t="0" r="r" b="b"/>
              <a:pathLst>
                <a:path w="21600" h="21600" extrusionOk="0">
                  <a:moveTo>
                    <a:pt x="20041" y="0"/>
                  </a:moveTo>
                  <a:lnTo>
                    <a:pt x="21600" y="2509"/>
                  </a:lnTo>
                  <a:lnTo>
                    <a:pt x="21600" y="2509"/>
                  </a:lnTo>
                  <a:cubicBezTo>
                    <a:pt x="11798" y="5271"/>
                    <a:pt x="5742" y="11963"/>
                    <a:pt x="6593" y="19095"/>
                  </a:cubicBezTo>
                  <a:lnTo>
                    <a:pt x="9206" y="18710"/>
                  </a:lnTo>
                  <a:lnTo>
                    <a:pt x="5109" y="21600"/>
                  </a:lnTo>
                  <a:lnTo>
                    <a:pt x="0" y="20067"/>
                  </a:lnTo>
                  <a:lnTo>
                    <a:pt x="2616" y="19681"/>
                  </a:lnTo>
                  <a:lnTo>
                    <a:pt x="2616" y="19681"/>
                  </a:lnTo>
                  <a:cubicBezTo>
                    <a:pt x="1369" y="11255"/>
                    <a:pt x="8440" y="3268"/>
                    <a:pt x="20041" y="0"/>
                  </a:cubicBezTo>
                  <a:close/>
                </a:path>
              </a:pathLst>
            </a:custGeom>
            <a:solidFill>
              <a:srgbClr val="FF6C13"/>
            </a:solidFill>
            <a:ln w="12700" cap="flat">
              <a:noFill/>
              <a:miter lim="400000"/>
            </a:ln>
            <a:effectLst/>
          </p:spPr>
          <p:txBody>
            <a:bodyPr wrap="square" lIns="25313" tIns="25313" rIns="25313" bIns="25313" numCol="1" anchor="t">
              <a:noAutofit/>
            </a:bodyPr>
            <a:lstStyle/>
            <a:p>
              <a:pPr defTabSz="642915">
                <a:lnSpc>
                  <a:spcPct val="90000"/>
                </a:lnSpc>
                <a:spcBef>
                  <a:spcPts val="422"/>
                </a:spcBef>
                <a:defRPr sz="1800">
                  <a:solidFill>
                    <a:srgbClr val="51565B"/>
                  </a:solidFill>
                  <a:latin typeface="Calibri"/>
                  <a:ea typeface="Calibri"/>
                  <a:cs typeface="Calibri"/>
                  <a:sym typeface="Calibri"/>
                </a:defRPr>
              </a:pPr>
              <a:endParaRPr sz="1266">
                <a:latin typeface="Lora" pitchFamily="2" charset="0"/>
              </a:endParaRPr>
            </a:p>
          </p:txBody>
        </p:sp>
        <p:sp>
          <p:nvSpPr>
            <p:cNvPr id="11" name="Form">
              <a:extLst>
                <a:ext uri="{FF2B5EF4-FFF2-40B4-BE49-F238E27FC236}">
                  <a16:creationId xmlns:a16="http://schemas.microsoft.com/office/drawing/2014/main" id="{334004A4-FEE9-D260-B534-5DE26F1605D0}"/>
                </a:ext>
              </a:extLst>
            </p:cNvPr>
            <p:cNvSpPr/>
            <p:nvPr/>
          </p:nvSpPr>
          <p:spPr>
            <a:xfrm>
              <a:off x="903951" y="150609"/>
              <a:ext cx="413559" cy="840800"/>
            </a:xfrm>
            <a:custGeom>
              <a:avLst/>
              <a:gdLst/>
              <a:ahLst/>
              <a:cxnLst>
                <a:cxn ang="0">
                  <a:pos x="wd2" y="hd2"/>
                </a:cxn>
                <a:cxn ang="5400000">
                  <a:pos x="wd2" y="hd2"/>
                </a:cxn>
                <a:cxn ang="10800000">
                  <a:pos x="wd2" y="hd2"/>
                </a:cxn>
                <a:cxn ang="16200000">
                  <a:pos x="wd2" y="hd2"/>
                </a:cxn>
              </a:cxnLst>
              <a:rect l="0" t="0" r="r" b="b"/>
              <a:pathLst>
                <a:path w="20582" h="21600" extrusionOk="0">
                  <a:moveTo>
                    <a:pt x="183" y="21600"/>
                  </a:moveTo>
                  <a:lnTo>
                    <a:pt x="183" y="21600"/>
                  </a:lnTo>
                  <a:cubicBezTo>
                    <a:pt x="-1018" y="14315"/>
                    <a:pt x="3721" y="7101"/>
                    <a:pt x="13258" y="1696"/>
                  </a:cubicBezTo>
                  <a:lnTo>
                    <a:pt x="10348" y="0"/>
                  </a:lnTo>
                  <a:lnTo>
                    <a:pt x="19330" y="999"/>
                  </a:lnTo>
                  <a:lnTo>
                    <a:pt x="20582" y="5964"/>
                  </a:lnTo>
                  <a:lnTo>
                    <a:pt x="17674" y="4269"/>
                  </a:lnTo>
                  <a:lnTo>
                    <a:pt x="17674" y="4269"/>
                  </a:lnTo>
                  <a:cubicBezTo>
                    <a:pt x="9688" y="8944"/>
                    <a:pt x="5750" y="15100"/>
                    <a:pt x="6774" y="21311"/>
                  </a:cubicBezTo>
                  <a:close/>
                </a:path>
              </a:pathLst>
            </a:custGeom>
            <a:solidFill>
              <a:srgbClr val="51565B"/>
            </a:solidFill>
            <a:ln w="12700" cap="flat">
              <a:noFill/>
              <a:miter lim="400000"/>
            </a:ln>
            <a:effectLst/>
          </p:spPr>
          <p:txBody>
            <a:bodyPr wrap="square" lIns="25313" tIns="25313" rIns="25313" bIns="25313" numCol="1" anchor="t">
              <a:noAutofit/>
            </a:bodyPr>
            <a:lstStyle/>
            <a:p>
              <a:pPr defTabSz="642915">
                <a:lnSpc>
                  <a:spcPct val="90000"/>
                </a:lnSpc>
                <a:spcBef>
                  <a:spcPts val="422"/>
                </a:spcBef>
                <a:defRPr sz="1800">
                  <a:solidFill>
                    <a:srgbClr val="51565B"/>
                  </a:solidFill>
                  <a:latin typeface="Calibri"/>
                  <a:ea typeface="Calibri"/>
                  <a:cs typeface="Calibri"/>
                  <a:sym typeface="Calibri"/>
                </a:defRPr>
              </a:pPr>
              <a:endParaRPr sz="1266">
                <a:latin typeface="Lora" pitchFamily="2" charset="0"/>
              </a:endParaRPr>
            </a:p>
          </p:txBody>
        </p:sp>
      </p:grpSp>
    </p:spTree>
    <p:extLst>
      <p:ext uri="{BB962C8B-B14F-4D97-AF65-F5344CB8AC3E}">
        <p14:creationId xmlns:p14="http://schemas.microsoft.com/office/powerpoint/2010/main" val="81110779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E91D-4D4B-1E8D-6D2D-6D5501CEEC81}"/>
              </a:ext>
            </a:extLst>
          </p:cNvPr>
          <p:cNvSpPr>
            <a:spLocks noGrp="1"/>
          </p:cNvSpPr>
          <p:nvPr>
            <p:ph type="title"/>
          </p:nvPr>
        </p:nvSpPr>
        <p:spPr/>
        <p:txBody>
          <a:bodyPr/>
          <a:lstStyle/>
          <a:p>
            <a:r>
              <a:rPr lang="fi-FI" dirty="0"/>
              <a:t>Patenttiriitojen syitä</a:t>
            </a:r>
          </a:p>
        </p:txBody>
      </p:sp>
      <p:sp>
        <p:nvSpPr>
          <p:cNvPr id="3" name="Text Placeholder 2">
            <a:extLst>
              <a:ext uri="{FF2B5EF4-FFF2-40B4-BE49-F238E27FC236}">
                <a16:creationId xmlns:a16="http://schemas.microsoft.com/office/drawing/2014/main" id="{565CF50D-93EE-B757-05BB-ACE94C985275}"/>
              </a:ext>
            </a:extLst>
          </p:cNvPr>
          <p:cNvSpPr>
            <a:spLocks noGrp="1"/>
          </p:cNvSpPr>
          <p:nvPr>
            <p:ph type="body" idx="1"/>
          </p:nvPr>
        </p:nvSpPr>
        <p:spPr/>
        <p:txBody>
          <a:bodyPr/>
          <a:lstStyle/>
          <a:p>
            <a:r>
              <a:rPr lang="fi-FI" dirty="0">
                <a:latin typeface="Lora" pitchFamily="2" charset="0"/>
              </a:rPr>
              <a:t>Patenttiriitojen syitä</a:t>
            </a:r>
          </a:p>
          <a:p>
            <a:pPr lvl="1"/>
            <a:r>
              <a:rPr lang="fi-FI" dirty="0">
                <a:latin typeface="Lora" pitchFamily="2" charset="0"/>
              </a:rPr>
              <a:t>Ei lupaa hyödyntää</a:t>
            </a:r>
          </a:p>
          <a:p>
            <a:pPr lvl="1"/>
            <a:r>
              <a:rPr lang="fi-FI" dirty="0">
                <a:latin typeface="Lora" pitchFamily="2" charset="0"/>
              </a:rPr>
              <a:t>Ei halua lisensoida </a:t>
            </a:r>
          </a:p>
          <a:p>
            <a:pPr lvl="1"/>
            <a:r>
              <a:rPr lang="fi-FI" dirty="0">
                <a:latin typeface="Lora" pitchFamily="2" charset="0"/>
              </a:rPr>
              <a:t>Erimielisyys patentin suojapiiristä </a:t>
            </a:r>
          </a:p>
          <a:p>
            <a:pPr lvl="1"/>
            <a:r>
              <a:rPr lang="fi-FI" dirty="0">
                <a:latin typeface="Lora" pitchFamily="2" charset="0"/>
              </a:rPr>
              <a:t>Erimielisyys patentin pätevyydestä</a:t>
            </a:r>
          </a:p>
          <a:p>
            <a:pPr marL="0" indent="0">
              <a:buNone/>
            </a:pPr>
            <a:endParaRPr lang="fi-FI" dirty="0">
              <a:latin typeface="Lora" pitchFamily="2" charset="0"/>
            </a:endParaRPr>
          </a:p>
          <a:p>
            <a:r>
              <a:rPr lang="fi-FI" dirty="0">
                <a:latin typeface="Lora" pitchFamily="2" charset="0"/>
              </a:rPr>
              <a:t>Patenttiriidat ovat väline strategian ja käytännön liiketoiminnan tukemisessa</a:t>
            </a:r>
          </a:p>
          <a:p>
            <a:pPr marL="0" indent="0">
              <a:buNone/>
            </a:pPr>
            <a:endParaRPr lang="fi-FI" dirty="0"/>
          </a:p>
        </p:txBody>
      </p:sp>
      <p:sp>
        <p:nvSpPr>
          <p:cNvPr id="4" name="Slide Number Placeholder 3">
            <a:extLst>
              <a:ext uri="{FF2B5EF4-FFF2-40B4-BE49-F238E27FC236}">
                <a16:creationId xmlns:a16="http://schemas.microsoft.com/office/drawing/2014/main" id="{383DBF9D-C927-D174-BCB7-573668B7FA71}"/>
              </a:ext>
            </a:extLst>
          </p:cNvPr>
          <p:cNvSpPr>
            <a:spLocks noGrp="1"/>
          </p:cNvSpPr>
          <p:nvPr>
            <p:ph type="sldNum" sz="quarter" idx="2"/>
          </p:nvPr>
        </p:nvSpPr>
        <p:spPr/>
        <p:txBody>
          <a:bodyPr/>
          <a:lstStyle/>
          <a:p>
            <a:fld id="{86CB4B4D-7CA3-9044-876B-883B54F8677D}" type="slidenum">
              <a:rPr lang="fi-FI" smtClean="0"/>
              <a:t>7</a:t>
            </a:fld>
            <a:endParaRPr lang="fi-FI"/>
          </a:p>
        </p:txBody>
      </p:sp>
    </p:spTree>
    <p:extLst>
      <p:ext uri="{BB962C8B-B14F-4D97-AF65-F5344CB8AC3E}">
        <p14:creationId xmlns:p14="http://schemas.microsoft.com/office/powerpoint/2010/main" val="406216877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B8C-0D53-E42F-9704-E54D9DCE2E61}"/>
              </a:ext>
            </a:extLst>
          </p:cNvPr>
          <p:cNvSpPr>
            <a:spLocks noGrp="1"/>
          </p:cNvSpPr>
          <p:nvPr>
            <p:ph type="title"/>
          </p:nvPr>
        </p:nvSpPr>
        <p:spPr/>
        <p:txBody>
          <a:bodyPr/>
          <a:lstStyle/>
          <a:p>
            <a:r>
              <a:rPr lang="fi-FI" dirty="0"/>
              <a:t>Patenttioikeudenkäyntisuuntauksista</a:t>
            </a:r>
          </a:p>
        </p:txBody>
      </p:sp>
      <p:sp>
        <p:nvSpPr>
          <p:cNvPr id="3" name="Text Placeholder 2">
            <a:extLst>
              <a:ext uri="{FF2B5EF4-FFF2-40B4-BE49-F238E27FC236}">
                <a16:creationId xmlns:a16="http://schemas.microsoft.com/office/drawing/2014/main" id="{A510145B-6A73-1B6A-840E-AED0E31E0D7B}"/>
              </a:ext>
            </a:extLst>
          </p:cNvPr>
          <p:cNvSpPr>
            <a:spLocks noGrp="1"/>
          </p:cNvSpPr>
          <p:nvPr>
            <p:ph type="body" idx="1"/>
          </p:nvPr>
        </p:nvSpPr>
        <p:spPr/>
        <p:txBody>
          <a:bodyPr/>
          <a:lstStyle/>
          <a:p>
            <a:r>
              <a:rPr lang="fi-FI" dirty="0">
                <a:latin typeface="Lora" pitchFamily="2" charset="0"/>
              </a:rPr>
              <a:t>Patenttiriitojen määrä on maailmanlaajuisesti merkittävässä kasvussa</a:t>
            </a:r>
          </a:p>
          <a:p>
            <a:pPr lvl="1"/>
            <a:r>
              <a:rPr lang="fi-FI" dirty="0">
                <a:latin typeface="Lora" pitchFamily="2" charset="0"/>
              </a:rPr>
              <a:t>Globaalit suojaus-, lisensointi- ja täytäntöönpanostrategiat</a:t>
            </a:r>
          </a:p>
          <a:p>
            <a:endParaRPr lang="fi-FI" dirty="0">
              <a:latin typeface="Lora" pitchFamily="2" charset="0"/>
            </a:endParaRPr>
          </a:p>
          <a:p>
            <a:r>
              <a:rPr lang="fi-FI" dirty="0">
                <a:latin typeface="Lora" pitchFamily="2" charset="0"/>
              </a:rPr>
              <a:t>Suuntauksena erikoistuneet patenttituomioistuimet</a:t>
            </a:r>
          </a:p>
          <a:p>
            <a:pPr lvl="1"/>
            <a:r>
              <a:rPr lang="fi-FI" dirty="0">
                <a:latin typeface="Lora" pitchFamily="2" charset="0"/>
              </a:rPr>
              <a:t>Mm. Suomi (markkinaoikeus), Sveitsi, Venäjä, Kiina, Ruotsi</a:t>
            </a:r>
          </a:p>
          <a:p>
            <a:pPr lvl="1"/>
            <a:r>
              <a:rPr lang="fi-FI" dirty="0">
                <a:latin typeface="Lora" pitchFamily="2" charset="0"/>
              </a:rPr>
              <a:t>UPC</a:t>
            </a:r>
          </a:p>
          <a:p>
            <a:endParaRPr lang="fi-FI" dirty="0">
              <a:latin typeface="Lora" pitchFamily="2" charset="0"/>
            </a:endParaRPr>
          </a:p>
          <a:p>
            <a:r>
              <a:rPr lang="fi-FI" dirty="0">
                <a:latin typeface="Lora" pitchFamily="2" charset="0"/>
              </a:rPr>
              <a:t>NPE:illä (Non-Practising Entities) kasvava rooli maailmanlaajuisesti</a:t>
            </a:r>
          </a:p>
          <a:p>
            <a:endParaRPr lang="fi-FI" dirty="0"/>
          </a:p>
        </p:txBody>
      </p:sp>
      <p:sp>
        <p:nvSpPr>
          <p:cNvPr id="4" name="Slide Number Placeholder 3">
            <a:extLst>
              <a:ext uri="{FF2B5EF4-FFF2-40B4-BE49-F238E27FC236}">
                <a16:creationId xmlns:a16="http://schemas.microsoft.com/office/drawing/2014/main" id="{3215AAD1-A253-8960-42E6-3BE76E84920E}"/>
              </a:ext>
            </a:extLst>
          </p:cNvPr>
          <p:cNvSpPr>
            <a:spLocks noGrp="1"/>
          </p:cNvSpPr>
          <p:nvPr>
            <p:ph type="sldNum" sz="quarter" idx="2"/>
          </p:nvPr>
        </p:nvSpPr>
        <p:spPr/>
        <p:txBody>
          <a:bodyPr/>
          <a:lstStyle/>
          <a:p>
            <a:fld id="{86CB4B4D-7CA3-9044-876B-883B54F8677D}" type="slidenum">
              <a:rPr lang="fi-FI" smtClean="0"/>
              <a:t>8</a:t>
            </a:fld>
            <a:endParaRPr lang="fi-FI"/>
          </a:p>
        </p:txBody>
      </p:sp>
    </p:spTree>
    <p:extLst>
      <p:ext uri="{BB962C8B-B14F-4D97-AF65-F5344CB8AC3E}">
        <p14:creationId xmlns:p14="http://schemas.microsoft.com/office/powerpoint/2010/main" val="62899503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Skärmavbild 2023-03-13 kl. 10.20.21.png" descr="Skärmavbild 2023-03-13 kl. 10.20.21.png"/>
          <p:cNvPicPr>
            <a:picLocks noChangeAspect="1"/>
          </p:cNvPicPr>
          <p:nvPr/>
        </p:nvPicPr>
        <p:blipFill>
          <a:blip r:embed="rId2"/>
          <a:stretch>
            <a:fillRect/>
          </a:stretch>
        </p:blipFill>
        <p:spPr>
          <a:xfrm>
            <a:off x="1919637" y="1082043"/>
            <a:ext cx="8197453" cy="5027414"/>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Vestra 1">
      <a:dk1>
        <a:srgbClr val="000000"/>
      </a:dk1>
      <a:lt1>
        <a:srgbClr val="FFFFFF"/>
      </a:lt1>
      <a:dk2>
        <a:srgbClr val="605D26"/>
      </a:dk2>
      <a:lt2>
        <a:srgbClr val="E8E6D3"/>
      </a:lt2>
      <a:accent1>
        <a:srgbClr val="EF6545"/>
      </a:accent1>
      <a:accent2>
        <a:srgbClr val="EEBC1B"/>
      </a:accent2>
      <a:accent3>
        <a:srgbClr val="EA9E93"/>
      </a:accent3>
      <a:accent4>
        <a:srgbClr val="F69555"/>
      </a:accent4>
      <a:accent5>
        <a:srgbClr val="3C6879"/>
      </a:accent5>
      <a:accent6>
        <a:srgbClr val="000000"/>
      </a:accent6>
      <a:hlink>
        <a:srgbClr val="000000"/>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84058E87E9D341900EA6216F9BDB4C" ma:contentTypeVersion="16" ma:contentTypeDescription="Create a new document." ma:contentTypeScope="" ma:versionID="c2b9a88535f2ccaaff8eb3d69bc9db2a">
  <xsd:schema xmlns:xsd="http://www.w3.org/2001/XMLSchema" xmlns:xs="http://www.w3.org/2001/XMLSchema" xmlns:p="http://schemas.microsoft.com/office/2006/metadata/properties" xmlns:ns2="e295cd65-72c0-4bdc-8ffd-dca50ff7d411" xmlns:ns3="c61fffca-c01c-435e-934a-2235a1b3cab7" targetNamespace="http://schemas.microsoft.com/office/2006/metadata/properties" ma:root="true" ma:fieldsID="65e7d375858470c845826af8560e788c" ns2:_="" ns3:_="">
    <xsd:import namespace="e295cd65-72c0-4bdc-8ffd-dca50ff7d411"/>
    <xsd:import namespace="c61fffca-c01c-435e-934a-2235a1b3cab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95cd65-72c0-4bdc-8ffd-dca50ff7d4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6a3ae3f-d40b-48b0-8f7c-e230fc7dacf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61fffca-c01c-435e-934a-2235a1b3ca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beb4eba-5c99-446a-931d-f02b10c00e98}" ma:internalName="TaxCatchAll" ma:showField="CatchAllData" ma:web="c61fffca-c01c-435e-934a-2235a1b3ca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295cd65-72c0-4bdc-8ffd-dca50ff7d411">
      <Terms xmlns="http://schemas.microsoft.com/office/infopath/2007/PartnerControls"/>
    </lcf76f155ced4ddcb4097134ff3c332f>
    <TaxCatchAll xmlns="c61fffca-c01c-435e-934a-2235a1b3cab7" xsi:nil="true"/>
  </documentManagement>
</p:properties>
</file>

<file path=customXml/itemProps1.xml><?xml version="1.0" encoding="utf-8"?>
<ds:datastoreItem xmlns:ds="http://schemas.openxmlformats.org/officeDocument/2006/customXml" ds:itemID="{1DCCC74A-3F9C-4267-8F89-59A1BB6D6DD7}">
  <ds:schemaRefs>
    <ds:schemaRef ds:uri="c61fffca-c01c-435e-934a-2235a1b3cab7"/>
    <ds:schemaRef ds:uri="e295cd65-72c0-4bdc-8ffd-dca50ff7d41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E68CDFB-29E8-4FB0-9A45-399F5DE80635}">
  <ds:schemaRefs>
    <ds:schemaRef ds:uri="http://schemas.microsoft.com/sharepoint/v3/contenttype/forms"/>
  </ds:schemaRefs>
</ds:datastoreItem>
</file>

<file path=customXml/itemProps3.xml><?xml version="1.0" encoding="utf-8"?>
<ds:datastoreItem xmlns:ds="http://schemas.openxmlformats.org/officeDocument/2006/customXml" ds:itemID="{ACBCE930-A986-44AF-8EE7-5C3B2383CB02}">
  <ds:schemaRefs>
    <ds:schemaRef ds:uri="http://purl.org/dc/terms/"/>
    <ds:schemaRef ds:uri="http://schemas.microsoft.com/office/2006/documentManagement/types"/>
    <ds:schemaRef ds:uri="http://schemas.microsoft.com/office/infopath/2007/PartnerControls"/>
    <ds:schemaRef ds:uri="c61fffca-c01c-435e-934a-2235a1b3cab7"/>
    <ds:schemaRef ds:uri="http://purl.org/dc/elements/1.1/"/>
    <ds:schemaRef ds:uri="http://schemas.openxmlformats.org/package/2006/metadata/core-properties"/>
    <ds:schemaRef ds:uri="e295cd65-72c0-4bdc-8ffd-dca50ff7d4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20599</TotalTime>
  <Words>1717</Words>
  <Application>Microsoft Office PowerPoint</Application>
  <PresentationFormat>Widescreen</PresentationFormat>
  <Paragraphs>321</Paragraphs>
  <Slides>36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Courier New</vt:lpstr>
      <vt:lpstr>Lora</vt:lpstr>
      <vt:lpstr>LORA ROMAN</vt:lpstr>
      <vt:lpstr>Poppins</vt:lpstr>
      <vt:lpstr>Poppins Black</vt:lpstr>
      <vt:lpstr>Poppins ExtraBold</vt:lpstr>
      <vt:lpstr>Office Theme</vt:lpstr>
      <vt:lpstr>Patenttioikeudenkäynnit:  – Perusteita ja käytännön näkökulmia</vt:lpstr>
      <vt:lpstr>Sisältö</vt:lpstr>
      <vt:lpstr>Johdanto</vt:lpstr>
      <vt:lpstr>Patenttiriitojen merkityksestä</vt:lpstr>
      <vt:lpstr>Patenttiriitojen ytimessä kielto-oikeus</vt:lpstr>
      <vt:lpstr>Suojaus - Lisensiointi - Litigaatio</vt:lpstr>
      <vt:lpstr>Patenttiriitojen syitä</vt:lpstr>
      <vt:lpstr>Patenttioikeudenkäyntisuuntauksista</vt:lpstr>
      <vt:lpstr>PowerPoint Presentation</vt:lpstr>
      <vt:lpstr>Patenttiriitojen perusteita</vt:lpstr>
      <vt:lpstr>Patenttioikeudenkäynnit Suomessa</vt:lpstr>
      <vt:lpstr>PowerPoint Presentation</vt:lpstr>
      <vt:lpstr>Oikeudenkäyntiprosessi patenttiasioissa</vt:lpstr>
      <vt:lpstr>Kannetyypit</vt:lpstr>
      <vt:lpstr>Kieltokanne</vt:lpstr>
      <vt:lpstr>Turvaamistoimi</vt:lpstr>
      <vt:lpstr>Vahvistuskanteet</vt:lpstr>
      <vt:lpstr>Korvauskanne</vt:lpstr>
      <vt:lpstr>Mitättömyyskanne</vt:lpstr>
      <vt:lpstr>Muut kannetyypit</vt:lpstr>
      <vt:lpstr>Käytännön näkökohtia</vt:lpstr>
      <vt:lpstr>Loukkausarvioinnin perusteet</vt:lpstr>
      <vt:lpstr>Patenttilain 3 §</vt:lpstr>
      <vt:lpstr>Välitön ja välillinen suoja (PatL 3 §)</vt:lpstr>
      <vt:lpstr>Loukkaustyypit</vt:lpstr>
      <vt:lpstr>Esimerkkejä mahdollisista loukkaajista</vt:lpstr>
      <vt:lpstr>Loukkauskanne</vt:lpstr>
      <vt:lpstr>Patenttiloukkauksen seuraukset</vt:lpstr>
      <vt:lpstr>Patenttiriitaan valmistautuminen (1/5): Patentinhaltijan toimintavaihtoehtoja</vt:lpstr>
      <vt:lpstr>Patenttiriitaan valmistautuminen (2/5): Patentinhaltijan vastapuolen toimintavaihtoehtoja</vt:lpstr>
      <vt:lpstr>Patenttiriitaan valmistautuminen (3/5)</vt:lpstr>
      <vt:lpstr>Patenttiriitaan valmistautuminen (4/5)</vt:lpstr>
      <vt:lpstr>Patenttiriitaan valmistautuminen (5/5)</vt:lpstr>
      <vt:lpstr>Uusia tuulia</vt:lpstr>
      <vt:lpstr>Kysymyksiä?</vt:lpstr>
      <vt:lpstr>Kiitos!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carlberg</dc:creator>
  <cp:lastModifiedBy>Kuosmanen Panu</cp:lastModifiedBy>
  <cp:revision>38</cp:revision>
  <cp:lastPrinted>2023-03-10T07:23:09Z</cp:lastPrinted>
  <dcterms:created xsi:type="dcterms:W3CDTF">2021-05-10T14:58:36Z</dcterms:created>
  <dcterms:modified xsi:type="dcterms:W3CDTF">2023-03-21T15:47:12Z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0x0101001084058E87E9D341900EA6216F9BDB4C</vt:lpwstr>
  </property>
  <property fmtid="{D5CDD505-2E9C-101B-9397-08002B2CF9AE}" pid="3" name="MediaServiceImageTags">
    <vt:lpwstr/>
  </property>
</Properties>
</file>