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docProps/core.xml" ContentType="application/vnd.openxmlformats-package.core-properties+xml"/>
  <Override PartName="/ppt/slides/slide14.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slides/slide17.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docProps/custom.xml" ContentType="application/vnd.openxmlformats-officedocument.custom-properties+xml"/>
  <Override PartName="/ppt/slideLayouts/slideLayout5.xml" ContentType="application/vnd.openxmlformats-officedocument.presentationml.slideLayout+xml"/>
  <Override PartName="/ppt/slides/slide4.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s/slide20.xml" ContentType="application/vnd.openxmlformats-officedocument.presentationml.slid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id="2147483656" r:id="rId1"/>
  </p:sldMasterIdLst>
  <p:notesMasterIdLst>
    <p:notesMasterId r:id="rId23"/>
  </p:notesMasterIdLst>
  <p:handoutMasterIdLst>
    <p:handoutMasterId r:id="rId24"/>
  </p:handoutMasterIdLst>
  <p:sldIdLst>
    <p:sldId id="290" r:id="rId2"/>
    <p:sldId id="338" r:id="rId3"/>
    <p:sldId id="339" r:id="rId4"/>
    <p:sldId id="340" r:id="rId5"/>
    <p:sldId id="341" r:id="rId6"/>
    <p:sldId id="342" r:id="rId7"/>
    <p:sldId id="343" r:id="rId8"/>
    <p:sldId id="344" r:id="rId9"/>
    <p:sldId id="345" r:id="rId10"/>
    <p:sldId id="346" r:id="rId11"/>
    <p:sldId id="348" r:id="rId12"/>
    <p:sldId id="349" r:id="rId13"/>
    <p:sldId id="347" r:id="rId14"/>
    <p:sldId id="350" r:id="rId15"/>
    <p:sldId id="351" r:id="rId16"/>
    <p:sldId id="352" r:id="rId17"/>
    <p:sldId id="353" r:id="rId18"/>
    <p:sldId id="354" r:id="rId19"/>
    <p:sldId id="355" r:id="rId20"/>
    <p:sldId id="356" r:id="rId21"/>
    <p:sldId id="357" r:id="rId22"/>
  </p:sldIdLst>
  <p:sldSz cx="9144000" cy="6858000" type="screen4x3"/>
  <p:notesSz cx="6794500" cy="9931400"/>
  <p:defaultTextStyle>
    <a:defPPr>
      <a:defRPr lang="fi-FI"/>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xmlns:p="http://schemas.openxmlformats.org/presentationml/2006/main" xmlns:r="http://schemas.openxmlformats.org/officeDocument/2006/relationships" xmlns:a="http://schemas.openxmlformats.org/drawingml/2006/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ED2939"/>
    <a:srgbClr val="0065BD"/>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 xmlns:p15="http://schemas.microsoft.com/office/powerpoint/2012/main" xmlns:p="http://schemas.openxmlformats.org/presentationml/2006/main" xmlns:r="http://schemas.openxmlformats.org/officeDocument/2006/relationships" xmlns:a="http://schemas.openxmlformats.org/drawingml/2006/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517" autoAdjust="0"/>
    <p:restoredTop sz="94660" autoAdjust="0"/>
  </p:normalViewPr>
  <p:slideViewPr>
    <p:cSldViewPr>
      <p:cViewPr>
        <p:scale>
          <a:sx n="51" d="100"/>
          <a:sy n="51" d="100"/>
        </p:scale>
        <p:origin x="-4120" y="-23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99" cy="496910"/>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fi-FI"/>
          </a:p>
        </p:txBody>
      </p:sp>
      <p:sp>
        <p:nvSpPr>
          <p:cNvPr id="3" name="Date Placeholder 2"/>
          <p:cNvSpPr>
            <a:spLocks noGrp="1"/>
          </p:cNvSpPr>
          <p:nvPr>
            <p:ph type="dt" sz="quarter" idx="1"/>
          </p:nvPr>
        </p:nvSpPr>
        <p:spPr>
          <a:xfrm>
            <a:off x="3848063" y="0"/>
            <a:ext cx="2944899" cy="496910"/>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F7E69486-E970-4C1E-A741-6A26127E5354}" type="datetimeFigureOut">
              <a:rPr lang="fi-FI"/>
              <a:pPr>
                <a:defRPr/>
              </a:pPr>
              <a:t>28.1.2019</a:t>
            </a:fld>
            <a:endParaRPr lang="fi-FI"/>
          </a:p>
        </p:txBody>
      </p:sp>
      <p:sp>
        <p:nvSpPr>
          <p:cNvPr id="4" name="Footer Placeholder 3"/>
          <p:cNvSpPr>
            <a:spLocks noGrp="1"/>
          </p:cNvSpPr>
          <p:nvPr>
            <p:ph type="ftr" sz="quarter" idx="2"/>
          </p:nvPr>
        </p:nvSpPr>
        <p:spPr>
          <a:xfrm>
            <a:off x="0" y="9432795"/>
            <a:ext cx="2944899" cy="496910"/>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fi-FI"/>
          </a:p>
        </p:txBody>
      </p:sp>
      <p:sp>
        <p:nvSpPr>
          <p:cNvPr id="5" name="Slide Number Placeholder 4"/>
          <p:cNvSpPr>
            <a:spLocks noGrp="1"/>
          </p:cNvSpPr>
          <p:nvPr>
            <p:ph type="sldNum" sz="quarter" idx="3"/>
          </p:nvPr>
        </p:nvSpPr>
        <p:spPr>
          <a:xfrm>
            <a:off x="3848063" y="9432795"/>
            <a:ext cx="2944899" cy="496910"/>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C4A91DB7-F5F6-4DB5-AD44-CF3BA49F389D}" type="slidenum">
              <a:rPr lang="fi-FI"/>
              <a:pPr>
                <a:defRPr/>
              </a:pPr>
              <a:t>‹#›</a:t>
            </a:fld>
            <a:endParaRPr lang="fi-FI"/>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640178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99" cy="496910"/>
          </a:xfrm>
          <a:prstGeom prst="rect">
            <a:avLst/>
          </a:prstGeom>
        </p:spPr>
        <p:txBody>
          <a:bodyPr vert="horz" lIns="93177" tIns="46589" rIns="93177" bIns="46589" rtlCol="0"/>
          <a:lstStyle>
            <a:lvl1pPr algn="l" fontAlgn="auto">
              <a:spcBef>
                <a:spcPts val="0"/>
              </a:spcBef>
              <a:spcAft>
                <a:spcPts val="0"/>
              </a:spcAft>
              <a:defRPr sz="1200">
                <a:latin typeface="Arial" pitchFamily="34" charset="0"/>
              </a:defRPr>
            </a:lvl1pPr>
          </a:lstStyle>
          <a:p>
            <a:pPr>
              <a:defRPr/>
            </a:pPr>
            <a:endParaRPr lang="fi-FI"/>
          </a:p>
        </p:txBody>
      </p:sp>
      <p:sp>
        <p:nvSpPr>
          <p:cNvPr id="3" name="Date Placeholder 2"/>
          <p:cNvSpPr>
            <a:spLocks noGrp="1"/>
          </p:cNvSpPr>
          <p:nvPr>
            <p:ph type="dt" idx="1"/>
          </p:nvPr>
        </p:nvSpPr>
        <p:spPr>
          <a:xfrm>
            <a:off x="3848063" y="0"/>
            <a:ext cx="2944899" cy="496910"/>
          </a:xfrm>
          <a:prstGeom prst="rect">
            <a:avLst/>
          </a:prstGeom>
        </p:spPr>
        <p:txBody>
          <a:bodyPr vert="horz" lIns="93177" tIns="46589" rIns="93177" bIns="46589" rtlCol="0"/>
          <a:lstStyle>
            <a:lvl1pPr algn="r" fontAlgn="auto">
              <a:spcBef>
                <a:spcPts val="0"/>
              </a:spcBef>
              <a:spcAft>
                <a:spcPts val="0"/>
              </a:spcAft>
              <a:defRPr sz="1200">
                <a:latin typeface="Arial" pitchFamily="34" charset="0"/>
              </a:defRPr>
            </a:lvl1pPr>
          </a:lstStyle>
          <a:p>
            <a:pPr>
              <a:defRPr/>
            </a:pPr>
            <a:fld id="{89E28880-3CCA-4FB6-A24B-92B62420F9AF}" type="datetimeFigureOut">
              <a:rPr lang="fi-FI"/>
              <a:pPr>
                <a:defRPr/>
              </a:pPr>
              <a:t>28.1.2019</a:t>
            </a:fld>
            <a:endParaRPr lang="fi-FI" dirty="0"/>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3177" tIns="46589" rIns="93177" bIns="46589" rtlCol="0" anchor="ctr"/>
          <a:lstStyle/>
          <a:p>
            <a:pPr lvl="0"/>
            <a:endParaRPr lang="fi-FI" noProof="0" dirty="0"/>
          </a:p>
        </p:txBody>
      </p:sp>
      <p:sp>
        <p:nvSpPr>
          <p:cNvPr id="5" name="Notes Placeholder 4"/>
          <p:cNvSpPr>
            <a:spLocks noGrp="1"/>
          </p:cNvSpPr>
          <p:nvPr>
            <p:ph type="body" sz="quarter" idx="3"/>
          </p:nvPr>
        </p:nvSpPr>
        <p:spPr>
          <a:xfrm>
            <a:off x="680066" y="4718094"/>
            <a:ext cx="5434369" cy="4468791"/>
          </a:xfrm>
          <a:prstGeom prst="rect">
            <a:avLst/>
          </a:prstGeom>
        </p:spPr>
        <p:txBody>
          <a:bodyPr vert="horz" lIns="93177" tIns="46589" rIns="93177" bIns="46589"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fi-FI" noProof="0" dirty="0"/>
          </a:p>
        </p:txBody>
      </p:sp>
      <p:sp>
        <p:nvSpPr>
          <p:cNvPr id="6" name="Footer Placeholder 5"/>
          <p:cNvSpPr>
            <a:spLocks noGrp="1"/>
          </p:cNvSpPr>
          <p:nvPr>
            <p:ph type="ftr" sz="quarter" idx="4"/>
          </p:nvPr>
        </p:nvSpPr>
        <p:spPr>
          <a:xfrm>
            <a:off x="0" y="9432795"/>
            <a:ext cx="2944899" cy="496910"/>
          </a:xfrm>
          <a:prstGeom prst="rect">
            <a:avLst/>
          </a:prstGeom>
        </p:spPr>
        <p:txBody>
          <a:bodyPr vert="horz" lIns="93177" tIns="46589" rIns="93177" bIns="46589" rtlCol="0" anchor="b"/>
          <a:lstStyle>
            <a:lvl1pPr algn="l" fontAlgn="auto">
              <a:spcBef>
                <a:spcPts val="0"/>
              </a:spcBef>
              <a:spcAft>
                <a:spcPts val="0"/>
              </a:spcAft>
              <a:defRPr sz="1200">
                <a:latin typeface="Arial" pitchFamily="34" charset="0"/>
              </a:defRPr>
            </a:lvl1pPr>
          </a:lstStyle>
          <a:p>
            <a:pPr>
              <a:defRPr/>
            </a:pPr>
            <a:endParaRPr lang="fi-FI"/>
          </a:p>
        </p:txBody>
      </p:sp>
      <p:sp>
        <p:nvSpPr>
          <p:cNvPr id="7" name="Slide Number Placeholder 6"/>
          <p:cNvSpPr>
            <a:spLocks noGrp="1"/>
          </p:cNvSpPr>
          <p:nvPr>
            <p:ph type="sldNum" sz="quarter" idx="5"/>
          </p:nvPr>
        </p:nvSpPr>
        <p:spPr>
          <a:xfrm>
            <a:off x="3848063" y="9432795"/>
            <a:ext cx="2944899" cy="496910"/>
          </a:xfrm>
          <a:prstGeom prst="rect">
            <a:avLst/>
          </a:prstGeom>
        </p:spPr>
        <p:txBody>
          <a:bodyPr vert="horz" lIns="93177" tIns="46589" rIns="93177" bIns="46589" rtlCol="0" anchor="b"/>
          <a:lstStyle>
            <a:lvl1pPr algn="r" fontAlgn="auto">
              <a:spcBef>
                <a:spcPts val="0"/>
              </a:spcBef>
              <a:spcAft>
                <a:spcPts val="0"/>
              </a:spcAft>
              <a:defRPr sz="1200">
                <a:latin typeface="Arial" pitchFamily="34" charset="0"/>
              </a:defRPr>
            </a:lvl1pPr>
          </a:lstStyle>
          <a:p>
            <a:pPr>
              <a:defRPr/>
            </a:pPr>
            <a:fld id="{45883163-128D-4682-9BEE-A6974143F035}" type="slidenum">
              <a:rPr lang="fi-FI"/>
              <a:pPr>
                <a:defRPr/>
              </a:pPr>
              <a:t>‹#›</a:t>
            </a:fld>
            <a:endParaRPr lang="fi-FI"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380846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bwMode="auto">
          <a:noFill/>
          <a:ln>
            <a:solidFill>
              <a:srgbClr val="000000"/>
            </a:solidFill>
            <a:miter lim="800000"/>
            <a:headEnd/>
            <a:tailEnd/>
          </a:ln>
        </p:spPr>
      </p:sp>
      <p:sp>
        <p:nvSpPr>
          <p:cNvPr id="133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ndParaRPr>
          </a:p>
        </p:txBody>
      </p:sp>
      <p:sp>
        <p:nvSpPr>
          <p:cNvPr id="133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852E64F-49AC-43B3-8399-6ECB5CFFD293}" type="slidenum">
              <a:rPr lang="fi-FI" smtClean="0">
                <a:latin typeface="Arial" charset="0"/>
              </a:rPr>
              <a:pPr fontAlgn="base">
                <a:spcBef>
                  <a:spcPct val="0"/>
                </a:spcBef>
                <a:spcAft>
                  <a:spcPct val="0"/>
                </a:spcAft>
              </a:pPr>
              <a:t>1</a:t>
            </a:fld>
            <a:endParaRPr lang="fi-FI" smtClean="0">
              <a:latin typeface="Arial"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59891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Title Slide Red">
    <p:spTree>
      <p:nvGrpSpPr>
        <p:cNvPr id="1" name=""/>
        <p:cNvGrpSpPr/>
        <p:nvPr/>
      </p:nvGrpSpPr>
      <p:grpSpPr>
        <a:xfrm>
          <a:off x="0" y="0"/>
          <a:ext cx="0" cy="0"/>
          <a:chOff x="0" y="0"/>
          <a:chExt cx="0" cy="0"/>
        </a:xfrm>
      </p:grpSpPr>
      <p:sp>
        <p:nvSpPr>
          <p:cNvPr id="9" name="Rectangle 7"/>
          <p:cNvSpPr/>
          <p:nvPr userDrawn="1"/>
        </p:nvSpPr>
        <p:spPr>
          <a:xfrm>
            <a:off x="406400" y="1712913"/>
            <a:ext cx="8326438" cy="3921125"/>
          </a:xfrm>
          <a:prstGeom prst="rect">
            <a:avLst/>
          </a:prstGeom>
          <a:solidFill>
            <a:srgbClr val="ED293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1" name="Picture 11" descr="aalto_HSE_eng.jpg"/>
          <p:cNvPicPr>
            <a:picLocks noChangeAspect="1"/>
          </p:cNvPicPr>
          <p:nvPr userDrawn="1"/>
        </p:nvPicPr>
        <p:blipFill>
          <a:blip r:embed="rId2" cstate="print"/>
          <a:srcRect/>
          <a:stretch>
            <a:fillRect/>
          </a:stretch>
        </p:blipFill>
        <p:spPr bwMode="auto">
          <a:xfrm>
            <a:off x="0" y="0"/>
            <a:ext cx="2120900" cy="1630363"/>
          </a:xfrm>
          <a:prstGeom prst="rect">
            <a:avLst/>
          </a:prstGeom>
          <a:noFill/>
          <a:ln w="9525">
            <a:noFill/>
            <a:miter lim="800000"/>
            <a:headEnd/>
            <a:tailEnd/>
          </a:ln>
        </p:spPr>
      </p:pic>
      <p:sp>
        <p:nvSpPr>
          <p:cNvPr id="2" name="Title 1"/>
          <p:cNvSpPr>
            <a:spLocks noGrp="1"/>
          </p:cNvSpPr>
          <p:nvPr>
            <p:ph type="ctrTitle"/>
          </p:nvPr>
        </p:nvSpPr>
        <p:spPr>
          <a:xfrm>
            <a:off x="572400" y="1771200"/>
            <a:ext cx="7772400" cy="1332000"/>
          </a:xfrm>
        </p:spPr>
        <p:txBody>
          <a:bodyPr/>
          <a:lstStyle>
            <a:lvl1pPr>
              <a:defRPr sz="4000">
                <a:solidFill>
                  <a:schemeClr val="bg1"/>
                </a:solidFill>
              </a:defRPr>
            </a:lvl1pPr>
          </a:lstStyle>
          <a:p>
            <a:r>
              <a:rPr lang="en-US" noProof="0" smtClean="0"/>
              <a:t>Click to edit Master title style</a:t>
            </a:r>
            <a:endParaRPr lang="en-US" noProof="0"/>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chemeClr val="bg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US" noProof="0"/>
          </a:p>
        </p:txBody>
      </p:sp>
      <p:sp>
        <p:nvSpPr>
          <p:cNvPr id="10" name="Text Placeholder 9"/>
          <p:cNvSpPr>
            <a:spLocks noGrp="1"/>
          </p:cNvSpPr>
          <p:nvPr>
            <p:ph type="body" sz="quarter" idx="11"/>
          </p:nvPr>
        </p:nvSpPr>
        <p:spPr>
          <a:xfrm>
            <a:off x="5144400" y="5961600"/>
            <a:ext cx="1962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3" name="Text Placeholder 9"/>
          <p:cNvSpPr>
            <a:spLocks noGrp="1"/>
          </p:cNvSpPr>
          <p:nvPr>
            <p:ph type="body" sz="quarter" idx="12"/>
          </p:nvPr>
        </p:nvSpPr>
        <p:spPr>
          <a:xfrm>
            <a:off x="7426800" y="5961600"/>
            <a:ext cx="1134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4" name="Text Placeholder 9"/>
          <p:cNvSpPr>
            <a:spLocks noGrp="1"/>
          </p:cNvSpPr>
          <p:nvPr>
            <p:ph type="body" sz="quarter" idx="13"/>
          </p:nvPr>
        </p:nvSpPr>
        <p:spPr>
          <a:xfrm>
            <a:off x="2862000" y="6138000"/>
            <a:ext cx="20268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5" name="Text Placeholder 9"/>
          <p:cNvSpPr>
            <a:spLocks noGrp="1"/>
          </p:cNvSpPr>
          <p:nvPr>
            <p:ph type="body" sz="quarter" idx="14"/>
          </p:nvPr>
        </p:nvSpPr>
        <p:spPr>
          <a:xfrm>
            <a:off x="572400" y="6138000"/>
            <a:ext cx="20484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6" name="Text Placeholder 9"/>
          <p:cNvSpPr>
            <a:spLocks noGrp="1"/>
          </p:cNvSpPr>
          <p:nvPr>
            <p:ph type="body" sz="quarter" idx="15"/>
          </p:nvPr>
        </p:nvSpPr>
        <p:spPr>
          <a:xfrm>
            <a:off x="572400" y="5961600"/>
            <a:ext cx="2048400" cy="176400"/>
          </a:xfrm>
        </p:spPr>
        <p:txBody>
          <a:bodyPr wrap="none"/>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p:txBody>
      </p:sp>
      <p:sp>
        <p:nvSpPr>
          <p:cNvPr id="12" name="Date Placeholder 3"/>
          <p:cNvSpPr>
            <a:spLocks noGrp="1"/>
          </p:cNvSpPr>
          <p:nvPr>
            <p:ph type="dt" sz="half" idx="16"/>
          </p:nvPr>
        </p:nvSpPr>
        <p:spPr>
          <a:xfrm>
            <a:off x="2862263" y="5961063"/>
            <a:ext cx="2027237" cy="176212"/>
          </a:xfrm>
        </p:spPr>
        <p:txBody>
          <a:bodyPr wrap="none"/>
          <a:lstStyle>
            <a:lvl1pPr>
              <a:defRPr sz="1200">
                <a:solidFill>
                  <a:schemeClr val="bg2"/>
                </a:solidFill>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and On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1"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endParaRPr lang="en-US" noProof="0" smtClean="0"/>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and Two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Content Placeholder 2"/>
          <p:cNvSpPr>
            <a:spLocks noGrp="1"/>
          </p:cNvSpPr>
          <p:nvPr>
            <p:ph sz="half" idx="1"/>
          </p:nvPr>
        </p:nvSpPr>
        <p:spPr>
          <a:xfrm>
            <a:off x="572400" y="1584000"/>
            <a:ext cx="3924000" cy="4136400"/>
          </a:xfrm>
        </p:spPr>
        <p:txBody>
          <a:bodyPr/>
          <a:lstStyle>
            <a:lvl1pPr>
              <a:defRPr sz="2000"/>
            </a:lvl1pPr>
            <a:lvl2pPr>
              <a:defRPr sz="1800"/>
            </a:lvl2pPr>
            <a:lvl3pPr>
              <a:defRPr sz="1600"/>
            </a:lvl3pPr>
            <a:lvl4pPr>
              <a:defRPr sz="1400"/>
            </a:lvl4pPr>
            <a:lvl5pPr>
              <a:defRPr sz="1200"/>
            </a:lvl5pPr>
            <a:lvl6pPr>
              <a:defRPr sz="1400"/>
            </a:lvl6pPr>
            <a:lvl7pPr>
              <a:defRPr sz="1400"/>
            </a:lvl7pPr>
            <a:lvl8pPr>
              <a:defRPr sz="1400"/>
            </a:lvl8pPr>
            <a:lvl9pPr>
              <a:defRPr sz="14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 name="Content Placeholder 3"/>
          <p:cNvSpPr>
            <a:spLocks noGrp="1"/>
          </p:cNvSpPr>
          <p:nvPr>
            <p:ph sz="half" idx="2"/>
          </p:nvPr>
        </p:nvSpPr>
        <p:spPr>
          <a:xfrm>
            <a:off x="4648200" y="1584000"/>
            <a:ext cx="3924000" cy="4136400"/>
          </a:xfrm>
        </p:spPr>
        <p:txBody>
          <a:bodyPr/>
          <a:lstStyle>
            <a:lvl1pPr>
              <a:defRPr sz="2000"/>
            </a:lvl1pPr>
            <a:lvl2pPr>
              <a:defRPr sz="1800"/>
            </a:lvl2pPr>
            <a:lvl3pPr>
              <a:defRPr sz="1600"/>
            </a:lvl3pPr>
            <a:lvl4pPr>
              <a:defRPr sz="1400"/>
            </a:lvl4pPr>
            <a:lvl5pPr>
              <a:defRPr sz="1200"/>
            </a:lvl5pPr>
            <a:lvl6pPr>
              <a:buNone/>
              <a:defRPr sz="1400"/>
            </a:lvl6pPr>
            <a:lvl7pPr>
              <a:buNone/>
              <a:defRPr sz="1400"/>
            </a:lvl7pPr>
            <a:lvl8pPr>
              <a:buNone/>
              <a:defRPr sz="1400"/>
            </a:lvl8pPr>
            <a:lvl9pPr>
              <a:buNone/>
              <a:defRPr sz="14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1"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7" name="Date Placeholder 3"/>
          <p:cNvSpPr>
            <a:spLocks noGrp="1"/>
          </p:cNvSpPr>
          <p:nvPr>
            <p:ph type="dt" sz="half" idx="15"/>
          </p:nvPr>
        </p:nvSpPr>
        <p:spPr/>
        <p:txBody>
          <a:bodyPr/>
          <a:lstStyle>
            <a:lvl1pPr>
              <a:defRPr/>
            </a:lvl1pPr>
          </a:lstStyle>
          <a:p>
            <a:pPr>
              <a:defRPr/>
            </a:pPr>
            <a:endParaRPr lang="en-US"/>
          </a:p>
        </p:txBody>
      </p:sp>
      <p:sp>
        <p:nvSpPr>
          <p:cNvPr id="8" name="Footer Placeholder 4"/>
          <p:cNvSpPr>
            <a:spLocks noGrp="1"/>
          </p:cNvSpPr>
          <p:nvPr>
            <p:ph type="ftr" sz="quarter" idx="16"/>
          </p:nvPr>
        </p:nvSpPr>
        <p:spPr/>
        <p:txBody>
          <a:bodyPr/>
          <a:lstStyle>
            <a:lvl1pPr>
              <a:defRPr/>
            </a:lvl1pPr>
          </a:lstStyle>
          <a:p>
            <a:pPr>
              <a:defRPr/>
            </a:pPr>
            <a:endParaRPr lang="en-US"/>
          </a:p>
        </p:txBody>
      </p:sp>
      <p:sp>
        <p:nvSpPr>
          <p:cNvPr id="9" name="Slide Number Placeholder 5"/>
          <p:cNvSpPr>
            <a:spLocks noGrp="1"/>
          </p:cNvSpPr>
          <p:nvPr>
            <p:ph type="sldNum" sz="quarter" idx="17"/>
          </p:nvPr>
        </p:nvSpPr>
        <p:spPr/>
        <p:txBody>
          <a:bodyPr/>
          <a:lstStyle>
            <a:lvl1pPr>
              <a:defRPr/>
            </a:lvl1pPr>
          </a:lstStyle>
          <a:p>
            <a:pPr>
              <a:defRPr/>
            </a:pPr>
            <a:fld id="{D02A1C95-81BC-412E-A7AD-57489872DD2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Only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1"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5" name="Date Placeholder 3"/>
          <p:cNvSpPr>
            <a:spLocks noGrp="1"/>
          </p:cNvSpPr>
          <p:nvPr>
            <p:ph type="dt" sz="half" idx="15"/>
          </p:nvPr>
        </p:nvSpPr>
        <p:spPr/>
        <p:txBody>
          <a:bodyPr/>
          <a:lstStyle>
            <a:lvl1pPr>
              <a:defRPr/>
            </a:lvl1pPr>
          </a:lstStyle>
          <a:p>
            <a:pPr>
              <a:defRPr/>
            </a:pPr>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D75F5E76-6C5C-4CBB-AA5D-7A4D14A6C65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Blank slide">
    <p:spTree>
      <p:nvGrpSpPr>
        <p:cNvPr id="1" name=""/>
        <p:cNvGrpSpPr/>
        <p:nvPr/>
      </p:nvGrpSpPr>
      <p:grpSpPr>
        <a:xfrm>
          <a:off x="0" y="0"/>
          <a:ext cx="0" cy="0"/>
          <a:chOff x="0" y="0"/>
          <a:chExt cx="0" cy="0"/>
        </a:xfrm>
      </p:grpSpPr>
      <p:sp>
        <p:nvSpPr>
          <p:cNvPr id="9"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0"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4" name="Date Placeholder 3"/>
          <p:cNvSpPr>
            <a:spLocks noGrp="1"/>
          </p:cNvSpPr>
          <p:nvPr>
            <p:ph type="dt" sz="half" idx="15"/>
          </p:nvPr>
        </p:nvSpPr>
        <p:spPr/>
        <p:txBody>
          <a:bodyPr/>
          <a:lstStyle>
            <a:lvl1pPr>
              <a:defRPr/>
            </a:lvl1pPr>
          </a:lstStyle>
          <a:p>
            <a:pPr>
              <a:defRPr/>
            </a:pPr>
            <a:endParaRPr lang="en-US"/>
          </a:p>
        </p:txBody>
      </p:sp>
      <p:sp>
        <p:nvSpPr>
          <p:cNvPr id="5" name="Footer Placeholder 4"/>
          <p:cNvSpPr>
            <a:spLocks noGrp="1"/>
          </p:cNvSpPr>
          <p:nvPr>
            <p:ph type="ftr" sz="quarter" idx="16"/>
          </p:nvPr>
        </p:nvSpPr>
        <p:spPr/>
        <p:txBody>
          <a:bodyPr/>
          <a:lstStyle>
            <a:lvl1pPr>
              <a:defRPr/>
            </a:lvl1pPr>
          </a:lstStyle>
          <a:p>
            <a:pPr>
              <a:defRPr/>
            </a:pPr>
            <a:endParaRPr lang="en-US"/>
          </a:p>
        </p:txBody>
      </p:sp>
      <p:sp>
        <p:nvSpPr>
          <p:cNvPr id="6" name="Slide Number Placeholder 5"/>
          <p:cNvSpPr>
            <a:spLocks noGrp="1"/>
          </p:cNvSpPr>
          <p:nvPr>
            <p:ph type="sldNum" sz="quarter" idx="17"/>
          </p:nvPr>
        </p:nvSpPr>
        <p:spPr/>
        <p:txBody>
          <a:bodyPr/>
          <a:lstStyle>
            <a:lvl1pPr>
              <a:defRPr/>
            </a:lvl1pPr>
          </a:lstStyle>
          <a:p>
            <a:pPr>
              <a:defRPr/>
            </a:pPr>
            <a:fld id="{4DB4B156-2432-40F1-B988-C05A103BCE5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and Content with marg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a:p>
        </p:txBody>
      </p:sp>
      <p:sp>
        <p:nvSpPr>
          <p:cNvPr id="3" name="Content Placeholder 2"/>
          <p:cNvSpPr>
            <a:spLocks noGrp="1"/>
          </p:cNvSpPr>
          <p:nvPr>
            <p:ph idx="1"/>
          </p:nvPr>
        </p:nvSpPr>
        <p:spPr>
          <a:xfrm>
            <a:off x="572400" y="1584000"/>
            <a:ext cx="6285600" cy="4136400"/>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6" name="Date Placeholder 3"/>
          <p:cNvSpPr>
            <a:spLocks noGrp="1"/>
          </p:cNvSpPr>
          <p:nvPr>
            <p:ph type="dt" sz="half" idx="15"/>
          </p:nvPr>
        </p:nvSpPr>
        <p:spPr/>
        <p:txBody>
          <a:bodyPr/>
          <a:lstStyle>
            <a:lvl1pPr>
              <a:defRPr/>
            </a:lvl1pPr>
          </a:lstStyle>
          <a:p>
            <a:pPr>
              <a:defRPr/>
            </a:pPr>
            <a:endParaRPr lang="en-US"/>
          </a:p>
        </p:txBody>
      </p:sp>
      <p:sp>
        <p:nvSpPr>
          <p:cNvPr id="7" name="Footer Placeholder 4"/>
          <p:cNvSpPr>
            <a:spLocks noGrp="1"/>
          </p:cNvSpPr>
          <p:nvPr>
            <p:ph type="ftr" sz="quarter" idx="16"/>
          </p:nvPr>
        </p:nvSpPr>
        <p:spPr/>
        <p:txBody>
          <a:bodyPr/>
          <a:lstStyle>
            <a:lvl1pPr>
              <a:defRPr/>
            </a:lvl1pPr>
          </a:lstStyle>
          <a:p>
            <a:pPr>
              <a:defRPr/>
            </a:pPr>
            <a:endParaRPr lang="en-US"/>
          </a:p>
        </p:txBody>
      </p:sp>
      <p:sp>
        <p:nvSpPr>
          <p:cNvPr id="8" name="Slide Number Placeholder 5"/>
          <p:cNvSpPr>
            <a:spLocks noGrp="1"/>
          </p:cNvSpPr>
          <p:nvPr>
            <p:ph type="sldNum" sz="quarter" idx="17"/>
          </p:nvPr>
        </p:nvSpPr>
        <p:spPr/>
        <p:txBody>
          <a:bodyPr/>
          <a:lstStyle>
            <a:lvl1pPr>
              <a:defRPr/>
            </a:lvl1pPr>
          </a:lstStyle>
          <a:p>
            <a:pPr>
              <a:defRPr/>
            </a:pPr>
            <a:fld id="{6E757164-A146-4706-81AA-6DC8EB7B617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Title Slide White">
    <p:spTree>
      <p:nvGrpSpPr>
        <p:cNvPr id="1" name=""/>
        <p:cNvGrpSpPr/>
        <p:nvPr/>
      </p:nvGrpSpPr>
      <p:grpSpPr>
        <a:xfrm>
          <a:off x="0" y="0"/>
          <a:ext cx="0" cy="0"/>
          <a:chOff x="0" y="0"/>
          <a:chExt cx="0" cy="0"/>
        </a:xfrm>
      </p:grpSpPr>
      <p:pic>
        <p:nvPicPr>
          <p:cNvPr id="9" name="Picture 12" descr="aalto_HSE_eng.jpg"/>
          <p:cNvPicPr>
            <a:picLocks noChangeAspect="1"/>
          </p:cNvPicPr>
          <p:nvPr userDrawn="1"/>
        </p:nvPicPr>
        <p:blipFill>
          <a:blip r:embed="rId2" cstate="print"/>
          <a:srcRect/>
          <a:stretch>
            <a:fillRect/>
          </a:stretch>
        </p:blipFill>
        <p:spPr bwMode="auto">
          <a:xfrm>
            <a:off x="0" y="0"/>
            <a:ext cx="2120900" cy="1630363"/>
          </a:xfrm>
          <a:prstGeom prst="rect">
            <a:avLst/>
          </a:prstGeom>
          <a:noFill/>
          <a:ln w="9525">
            <a:noFill/>
            <a:miter lim="800000"/>
            <a:headEnd/>
            <a:tailEnd/>
          </a:ln>
        </p:spPr>
      </p:pic>
      <p:sp>
        <p:nvSpPr>
          <p:cNvPr id="2" name="Title 1"/>
          <p:cNvSpPr>
            <a:spLocks noGrp="1"/>
          </p:cNvSpPr>
          <p:nvPr>
            <p:ph type="ctrTitle"/>
          </p:nvPr>
        </p:nvSpPr>
        <p:spPr>
          <a:xfrm>
            <a:off x="572400" y="1771200"/>
            <a:ext cx="7772400" cy="1332000"/>
          </a:xfrm>
        </p:spPr>
        <p:txBody>
          <a:bodyPr/>
          <a:lstStyle>
            <a:lvl1pPr>
              <a:defRPr sz="4000">
                <a:solidFill>
                  <a:srgbClr val="ED2939"/>
                </a:solidFill>
              </a:defRPr>
            </a:lvl1pPr>
          </a:lstStyle>
          <a:p>
            <a:r>
              <a:rPr lang="en-US" noProof="0" smtClean="0"/>
              <a:t>Click to edit Master title style</a:t>
            </a:r>
            <a:endParaRPr lang="en-US" noProof="0"/>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rgbClr val="ED2939"/>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US" noProof="0"/>
          </a:p>
        </p:txBody>
      </p:sp>
      <p:sp>
        <p:nvSpPr>
          <p:cNvPr id="12" name="Text Placeholder 9"/>
          <p:cNvSpPr>
            <a:spLocks noGrp="1"/>
          </p:cNvSpPr>
          <p:nvPr>
            <p:ph type="body" sz="quarter" idx="11"/>
          </p:nvPr>
        </p:nvSpPr>
        <p:spPr>
          <a:xfrm>
            <a:off x="5144400" y="5961600"/>
            <a:ext cx="1962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7" name="Text Placeholder 9"/>
          <p:cNvSpPr>
            <a:spLocks noGrp="1"/>
          </p:cNvSpPr>
          <p:nvPr>
            <p:ph type="body" sz="quarter" idx="12"/>
          </p:nvPr>
        </p:nvSpPr>
        <p:spPr>
          <a:xfrm>
            <a:off x="7426800" y="5961600"/>
            <a:ext cx="1134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8" name="Text Placeholder 9"/>
          <p:cNvSpPr>
            <a:spLocks noGrp="1"/>
          </p:cNvSpPr>
          <p:nvPr>
            <p:ph type="body" sz="quarter" idx="13"/>
          </p:nvPr>
        </p:nvSpPr>
        <p:spPr>
          <a:xfrm>
            <a:off x="2862000" y="6138000"/>
            <a:ext cx="20268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9" name="Text Placeholder 9"/>
          <p:cNvSpPr>
            <a:spLocks noGrp="1"/>
          </p:cNvSpPr>
          <p:nvPr>
            <p:ph type="body" sz="quarter" idx="14"/>
          </p:nvPr>
        </p:nvSpPr>
        <p:spPr>
          <a:xfrm>
            <a:off x="572400" y="6138000"/>
            <a:ext cx="20484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20" name="Text Placeholder 9"/>
          <p:cNvSpPr>
            <a:spLocks noGrp="1"/>
          </p:cNvSpPr>
          <p:nvPr>
            <p:ph type="body" sz="quarter" idx="15"/>
          </p:nvPr>
        </p:nvSpPr>
        <p:spPr>
          <a:xfrm>
            <a:off x="572400" y="5961600"/>
            <a:ext cx="2048400" cy="176400"/>
          </a:xfrm>
        </p:spPr>
        <p:txBody>
          <a:bodyPr wrap="none"/>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p:txBody>
      </p:sp>
      <p:sp>
        <p:nvSpPr>
          <p:cNvPr id="10" name="Date Placeholder 3"/>
          <p:cNvSpPr>
            <a:spLocks noGrp="1"/>
          </p:cNvSpPr>
          <p:nvPr>
            <p:ph type="dt" sz="half" idx="16"/>
          </p:nvPr>
        </p:nvSpPr>
        <p:spPr>
          <a:xfrm>
            <a:off x="2862263" y="5961063"/>
            <a:ext cx="2027237" cy="176212"/>
          </a:xfrm>
        </p:spPr>
        <p:txBody>
          <a:bodyPr wrap="none"/>
          <a:lstStyle>
            <a:lvl1pPr>
              <a:defRPr sz="1200">
                <a:solidFill>
                  <a:schemeClr val="bg2"/>
                </a:solidFill>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Subtitle Red">
    <p:spTree>
      <p:nvGrpSpPr>
        <p:cNvPr id="1" name=""/>
        <p:cNvGrpSpPr/>
        <p:nvPr/>
      </p:nvGrpSpPr>
      <p:grpSpPr>
        <a:xfrm>
          <a:off x="0" y="0"/>
          <a:ext cx="0" cy="0"/>
          <a:chOff x="0" y="0"/>
          <a:chExt cx="0" cy="0"/>
        </a:xfrm>
      </p:grpSpPr>
      <p:sp>
        <p:nvSpPr>
          <p:cNvPr id="4" name="Rectangle 9"/>
          <p:cNvSpPr/>
          <p:nvPr userDrawn="1"/>
        </p:nvSpPr>
        <p:spPr>
          <a:xfrm>
            <a:off x="406400" y="406400"/>
            <a:ext cx="8326438" cy="5472113"/>
          </a:xfrm>
          <a:prstGeom prst="rect">
            <a:avLst/>
          </a:prstGeom>
          <a:solidFill>
            <a:srgbClr val="ED293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 name="Picture 12" descr="aalto_HSE_eng_alakulma.jpg"/>
          <p:cNvPicPr>
            <a:picLocks noChangeAspect="1"/>
          </p:cNvPicPr>
          <p:nvPr userDrawn="1"/>
        </p:nvPicPr>
        <p:blipFill>
          <a:blip r:embed="rId2" cstate="print"/>
          <a:srcRect/>
          <a:stretch>
            <a:fillRect/>
          </a:stretch>
        </p:blipFill>
        <p:spPr bwMode="auto">
          <a:xfrm>
            <a:off x="0" y="5959475"/>
            <a:ext cx="2879725" cy="898525"/>
          </a:xfrm>
          <a:prstGeom prst="rect">
            <a:avLst/>
          </a:prstGeom>
          <a:noFill/>
          <a:ln w="9525">
            <a:noFill/>
            <a:miter lim="800000"/>
            <a:headEnd/>
            <a:tailEnd/>
          </a:ln>
        </p:spPr>
      </p:pic>
      <p:sp>
        <p:nvSpPr>
          <p:cNvPr id="11"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1"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73088" y="488950"/>
            <a:ext cx="7988300" cy="10810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573088" y="1584325"/>
            <a:ext cx="7988300" cy="41354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3430588" y="6275388"/>
            <a:ext cx="1544637" cy="125412"/>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endParaRPr lang="en-US"/>
          </a:p>
        </p:txBody>
      </p:sp>
      <p:sp>
        <p:nvSpPr>
          <p:cNvPr id="5" name="Footer Placeholder 4"/>
          <p:cNvSpPr>
            <a:spLocks noGrp="1"/>
          </p:cNvSpPr>
          <p:nvPr>
            <p:ph type="ftr" sz="quarter" idx="3"/>
          </p:nvPr>
        </p:nvSpPr>
        <p:spPr>
          <a:xfrm>
            <a:off x="3430588" y="6145213"/>
            <a:ext cx="1544637" cy="125412"/>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3430588" y="6400800"/>
            <a:ext cx="1544637" cy="125413"/>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fld id="{D13815F7-400D-4D3D-97FD-1FD65F570037}" type="slidenum">
              <a:rPr lang="en-US"/>
              <a:pPr>
                <a:defRPr/>
              </a:pPr>
              <a:t>‹#›</a:t>
            </a:fld>
            <a:endParaRPr lang="en-US"/>
          </a:p>
        </p:txBody>
      </p:sp>
      <p:sp>
        <p:nvSpPr>
          <p:cNvPr id="10" name="Rectangle 9"/>
          <p:cNvSpPr/>
          <p:nvPr/>
        </p:nvSpPr>
        <p:spPr>
          <a:xfrm>
            <a:off x="571500" y="5813425"/>
            <a:ext cx="7988300" cy="65088"/>
          </a:xfrm>
          <a:prstGeom prst="rect">
            <a:avLst/>
          </a:prstGeom>
          <a:solidFill>
            <a:srgbClr val="ED2939">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32" name="Picture 10" descr="aalto_HSE_eng_alakulma.jpg"/>
          <p:cNvPicPr>
            <a:picLocks noChangeAspect="1"/>
          </p:cNvPicPr>
          <p:nvPr/>
        </p:nvPicPr>
        <p:blipFill>
          <a:blip r:embed="rId11" cstate="print"/>
          <a:srcRect/>
          <a:stretch>
            <a:fillRect/>
          </a:stretch>
        </p:blipFill>
        <p:spPr bwMode="auto">
          <a:xfrm>
            <a:off x="0" y="5959475"/>
            <a:ext cx="2879725" cy="8985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4" r:id="rId3"/>
    <p:sldLayoutId id="2147483663" r:id="rId4"/>
    <p:sldLayoutId id="2147483662" r:id="rId5"/>
    <p:sldLayoutId id="2147483661" r:id="rId6"/>
    <p:sldLayoutId id="2147483667" r:id="rId7"/>
    <p:sldLayoutId id="2147483668" r:id="rId8"/>
    <p:sldLayoutId id="2147483669" r:id="rId9"/>
  </p:sldLayoutIdLst>
  <p:hf hdr="0"/>
  <p:txStyles>
    <p:titleStyle>
      <a:lvl1pPr algn="l" rtl="0" eaLnBrk="0" fontAlgn="base" hangingPunct="0">
        <a:spcBef>
          <a:spcPct val="0"/>
        </a:spcBef>
        <a:spcAft>
          <a:spcPct val="0"/>
        </a:spcAft>
        <a:defRPr sz="3200" b="1" kern="1200">
          <a:solidFill>
            <a:srgbClr val="ED2939"/>
          </a:solidFill>
          <a:latin typeface="+mj-lt"/>
          <a:ea typeface="+mj-ea"/>
          <a:cs typeface="+mj-cs"/>
        </a:defRPr>
      </a:lvl1pPr>
      <a:lvl2pPr algn="l" rtl="0" eaLnBrk="0" fontAlgn="base" hangingPunct="0">
        <a:spcBef>
          <a:spcPct val="0"/>
        </a:spcBef>
        <a:spcAft>
          <a:spcPct val="0"/>
        </a:spcAft>
        <a:defRPr sz="3200" b="1">
          <a:solidFill>
            <a:srgbClr val="ED2939"/>
          </a:solidFill>
          <a:latin typeface="Arial" charset="0"/>
        </a:defRPr>
      </a:lvl2pPr>
      <a:lvl3pPr algn="l" rtl="0" eaLnBrk="0" fontAlgn="base" hangingPunct="0">
        <a:spcBef>
          <a:spcPct val="0"/>
        </a:spcBef>
        <a:spcAft>
          <a:spcPct val="0"/>
        </a:spcAft>
        <a:defRPr sz="3200" b="1">
          <a:solidFill>
            <a:srgbClr val="ED2939"/>
          </a:solidFill>
          <a:latin typeface="Arial" charset="0"/>
        </a:defRPr>
      </a:lvl3pPr>
      <a:lvl4pPr algn="l" rtl="0" eaLnBrk="0" fontAlgn="base" hangingPunct="0">
        <a:spcBef>
          <a:spcPct val="0"/>
        </a:spcBef>
        <a:spcAft>
          <a:spcPct val="0"/>
        </a:spcAft>
        <a:defRPr sz="3200" b="1">
          <a:solidFill>
            <a:srgbClr val="ED2939"/>
          </a:solidFill>
          <a:latin typeface="Arial" charset="0"/>
        </a:defRPr>
      </a:lvl4pPr>
      <a:lvl5pPr algn="l" rtl="0" eaLnBrk="0" fontAlgn="base" hangingPunct="0">
        <a:spcBef>
          <a:spcPct val="0"/>
        </a:spcBef>
        <a:spcAft>
          <a:spcPct val="0"/>
        </a:spcAft>
        <a:defRPr sz="3200" b="1">
          <a:solidFill>
            <a:srgbClr val="ED2939"/>
          </a:solidFill>
          <a:latin typeface="Arial" charset="0"/>
        </a:defRPr>
      </a:lvl5pPr>
      <a:lvl6pPr marL="457200" algn="l" rtl="0" fontAlgn="base">
        <a:spcBef>
          <a:spcPct val="0"/>
        </a:spcBef>
        <a:spcAft>
          <a:spcPct val="0"/>
        </a:spcAft>
        <a:defRPr sz="3200" b="1">
          <a:solidFill>
            <a:srgbClr val="ED2939"/>
          </a:solidFill>
          <a:latin typeface="Arial" charset="0"/>
        </a:defRPr>
      </a:lvl6pPr>
      <a:lvl7pPr marL="914400" algn="l" rtl="0" fontAlgn="base">
        <a:spcBef>
          <a:spcPct val="0"/>
        </a:spcBef>
        <a:spcAft>
          <a:spcPct val="0"/>
        </a:spcAft>
        <a:defRPr sz="3200" b="1">
          <a:solidFill>
            <a:srgbClr val="ED2939"/>
          </a:solidFill>
          <a:latin typeface="Arial" charset="0"/>
        </a:defRPr>
      </a:lvl7pPr>
      <a:lvl8pPr marL="1371600" algn="l" rtl="0" fontAlgn="base">
        <a:spcBef>
          <a:spcPct val="0"/>
        </a:spcBef>
        <a:spcAft>
          <a:spcPct val="0"/>
        </a:spcAft>
        <a:defRPr sz="3200" b="1">
          <a:solidFill>
            <a:srgbClr val="ED2939"/>
          </a:solidFill>
          <a:latin typeface="Arial" charset="0"/>
        </a:defRPr>
      </a:lvl8pPr>
      <a:lvl9pPr marL="1828800" algn="l" rtl="0" fontAlgn="base">
        <a:spcBef>
          <a:spcPct val="0"/>
        </a:spcBef>
        <a:spcAft>
          <a:spcPct val="0"/>
        </a:spcAft>
        <a:defRPr sz="3200" b="1">
          <a:solidFill>
            <a:srgbClr val="ED2939"/>
          </a:solidFill>
          <a:latin typeface="Arial" charset="0"/>
        </a:defRPr>
      </a:lvl9pPr>
    </p:titleStyle>
    <p:bodyStyle>
      <a:lvl1pPr marL="342900" indent="-342900" algn="l" rtl="0" eaLnBrk="0" fontAlgn="base" hangingPunct="0">
        <a:spcBef>
          <a:spcPts val="600"/>
        </a:spcBef>
        <a:spcAft>
          <a:spcPct val="0"/>
        </a:spcAft>
        <a:buFont typeface="Arial" charset="0"/>
        <a:buChar char="•"/>
        <a:defRPr sz="2400" kern="1200">
          <a:solidFill>
            <a:schemeClr val="tx1"/>
          </a:solidFill>
          <a:latin typeface="+mn-lt"/>
          <a:ea typeface="+mn-ea"/>
          <a:cs typeface="+mn-cs"/>
        </a:defRPr>
      </a:lvl1pPr>
      <a:lvl2pPr marL="742950" indent="-285750" algn="l" rtl="0" eaLnBrk="0" fontAlgn="base" hangingPunct="0">
        <a:spcBef>
          <a:spcPts val="400"/>
        </a:spcBef>
        <a:spcAft>
          <a:spcPct val="0"/>
        </a:spcAft>
        <a:buFont typeface="Arial" charset="0"/>
        <a:buChar char="–"/>
        <a:defRPr sz="2000" kern="1200">
          <a:solidFill>
            <a:schemeClr val="tx1"/>
          </a:solidFill>
          <a:latin typeface="+mn-lt"/>
          <a:ea typeface="+mn-ea"/>
          <a:cs typeface="+mn-cs"/>
        </a:defRPr>
      </a:lvl2pPr>
      <a:lvl3pPr marL="1143000" indent="-228600" algn="l" rtl="0" eaLnBrk="0" fontAlgn="base" hangingPunct="0">
        <a:spcBef>
          <a:spcPts val="400"/>
        </a:spcBef>
        <a:spcAft>
          <a:spcPct val="0"/>
        </a:spcAft>
        <a:buFont typeface="Arial" charset="0"/>
        <a:buChar char="•"/>
        <a:defRPr kern="1200">
          <a:solidFill>
            <a:schemeClr val="tx1"/>
          </a:solidFill>
          <a:latin typeface="+mn-lt"/>
          <a:ea typeface="+mn-ea"/>
          <a:cs typeface="+mn-cs"/>
        </a:defRPr>
      </a:lvl3pPr>
      <a:lvl4pPr marL="1600200" indent="-228600" algn="l" rtl="0" eaLnBrk="0" fontAlgn="base" hangingPunct="0">
        <a:spcBef>
          <a:spcPts val="4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ts val="3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89" name="Title 1"/>
          <p:cNvSpPr>
            <a:spLocks noGrp="1"/>
          </p:cNvSpPr>
          <p:nvPr>
            <p:ph type="ctrTitle"/>
          </p:nvPr>
        </p:nvSpPr>
        <p:spPr>
          <a:xfrm>
            <a:off x="539750" y="1771650"/>
            <a:ext cx="7805738" cy="2089150"/>
          </a:xfrm>
        </p:spPr>
        <p:txBody>
          <a:bodyPr/>
          <a:lstStyle/>
          <a:p>
            <a:pPr eaLnBrk="1" hangingPunct="1"/>
            <a:r>
              <a:rPr lang="fi-FI" sz="3200" dirty="0" smtClean="0"/>
              <a:t>Yritysverotus – </a:t>
            </a:r>
            <a:r>
              <a:rPr lang="fi-FI" sz="3200" dirty="0"/>
              <a:t>Vapaan oman pääoman rahaston varojenjako verotuksessa</a:t>
            </a:r>
            <a:endParaRPr lang="en-US" sz="3200" dirty="0" smtClean="0"/>
          </a:p>
        </p:txBody>
      </p:sp>
      <p:sp>
        <p:nvSpPr>
          <p:cNvPr id="12290" name="Subtitle 2"/>
          <p:cNvSpPr>
            <a:spLocks noGrp="1"/>
          </p:cNvSpPr>
          <p:nvPr>
            <p:ph type="subTitle" idx="1"/>
          </p:nvPr>
        </p:nvSpPr>
        <p:spPr>
          <a:xfrm>
            <a:off x="573088" y="3143250"/>
            <a:ext cx="6284912" cy="2339975"/>
          </a:xfrm>
        </p:spPr>
        <p:txBody>
          <a:bodyPr/>
          <a:lstStyle/>
          <a:p>
            <a:pPr eaLnBrk="1" hangingPunct="1"/>
            <a:r>
              <a:rPr lang="fi-FI" dirty="0" smtClean="0">
                <a:solidFill>
                  <a:schemeClr val="tx1"/>
                </a:solidFill>
                <a:latin typeface="Arial" charset="0"/>
              </a:rPr>
              <a:t>OTK / OTM Ilkka Lahti</a:t>
            </a:r>
          </a:p>
          <a:p>
            <a:pPr eaLnBrk="1" hangingPunct="1"/>
            <a:endParaRPr lang="fi-FI" dirty="0" smtClean="0">
              <a:solidFill>
                <a:schemeClr val="tx1"/>
              </a:solidFill>
              <a:latin typeface="Arial" charset="0"/>
            </a:endParaRPr>
          </a:p>
          <a:p>
            <a:pPr eaLnBrk="1" hangingPunct="1"/>
            <a:r>
              <a:rPr lang="fi-FI" smtClean="0">
                <a:solidFill>
                  <a:schemeClr val="tx1"/>
                </a:solidFill>
                <a:latin typeface="Arial" charset="0"/>
              </a:rPr>
              <a:t>2019</a:t>
            </a:r>
            <a:endParaRPr lang="en-US" dirty="0" smtClean="0">
              <a:solidFill>
                <a:schemeClr val="tx1"/>
              </a:solidFill>
              <a:latin typeface="Arial" charset="0"/>
            </a:endParaRPr>
          </a:p>
        </p:txBody>
      </p:sp>
      <p:sp>
        <p:nvSpPr>
          <p:cNvPr id="12291" name="Text Placeholder 3"/>
          <p:cNvSpPr>
            <a:spLocks noGrp="1"/>
          </p:cNvSpPr>
          <p:nvPr>
            <p:ph type="body" sz="quarter" idx="11"/>
          </p:nvPr>
        </p:nvSpPr>
        <p:spPr>
          <a:xfrm>
            <a:off x="5145088" y="5961063"/>
            <a:ext cx="1960562" cy="633412"/>
          </a:xfrm>
        </p:spPr>
        <p:txBody>
          <a:bodyPr/>
          <a:lstStyle/>
          <a:p>
            <a:pPr eaLnBrk="1" hangingPunct="1">
              <a:spcBef>
                <a:spcPct val="0"/>
              </a:spcBef>
            </a:pPr>
            <a:endParaRPr lang="en-US" smtClean="0"/>
          </a:p>
        </p:txBody>
      </p:sp>
      <p:sp>
        <p:nvSpPr>
          <p:cNvPr id="12292" name="Text Placeholder 18"/>
          <p:cNvSpPr>
            <a:spLocks noGrp="1"/>
          </p:cNvSpPr>
          <p:nvPr>
            <p:ph type="body" sz="quarter" idx="12"/>
          </p:nvPr>
        </p:nvSpPr>
        <p:spPr>
          <a:xfrm>
            <a:off x="7426325" y="5961063"/>
            <a:ext cx="1135063" cy="633412"/>
          </a:xfrm>
        </p:spPr>
        <p:txBody>
          <a:bodyPr/>
          <a:lstStyle/>
          <a:p>
            <a:pPr eaLnBrk="1" hangingPunct="1">
              <a:spcBef>
                <a:spcPct val="0"/>
              </a:spcBef>
            </a:pPr>
            <a:endParaRPr lang="en-US" smtClean="0"/>
          </a:p>
        </p:txBody>
      </p:sp>
      <p:sp>
        <p:nvSpPr>
          <p:cNvPr id="12293" name="Text Placeholder 19"/>
          <p:cNvSpPr>
            <a:spLocks noGrp="1"/>
          </p:cNvSpPr>
          <p:nvPr>
            <p:ph type="body" sz="quarter" idx="13"/>
          </p:nvPr>
        </p:nvSpPr>
        <p:spPr>
          <a:xfrm>
            <a:off x="2862263" y="6137275"/>
            <a:ext cx="2027237" cy="457200"/>
          </a:xfrm>
        </p:spPr>
        <p:txBody>
          <a:bodyPr/>
          <a:lstStyle/>
          <a:p>
            <a:pPr eaLnBrk="1" hangingPunct="1">
              <a:spcBef>
                <a:spcPct val="0"/>
              </a:spcBef>
            </a:pPr>
            <a:endParaRPr lang="en-US" smtClean="0"/>
          </a:p>
        </p:txBody>
      </p:sp>
      <p:sp>
        <p:nvSpPr>
          <p:cNvPr id="12294" name="Text Placeholder 20"/>
          <p:cNvSpPr>
            <a:spLocks noGrp="1"/>
          </p:cNvSpPr>
          <p:nvPr>
            <p:ph type="body" sz="quarter" idx="14"/>
          </p:nvPr>
        </p:nvSpPr>
        <p:spPr>
          <a:xfrm>
            <a:off x="573088" y="6137275"/>
            <a:ext cx="2047875" cy="457200"/>
          </a:xfrm>
        </p:spPr>
        <p:txBody>
          <a:bodyPr/>
          <a:lstStyle/>
          <a:p>
            <a:pPr eaLnBrk="1" hangingPunct="1">
              <a:spcBef>
                <a:spcPct val="0"/>
              </a:spcBef>
            </a:pPr>
            <a:endParaRPr lang="en-US" smtClean="0"/>
          </a:p>
        </p:txBody>
      </p:sp>
      <p:sp>
        <p:nvSpPr>
          <p:cNvPr id="22" name="Text Placeholder 21"/>
          <p:cNvSpPr>
            <a:spLocks noGrp="1"/>
          </p:cNvSpPr>
          <p:nvPr>
            <p:ph type="body" sz="quarter" idx="15"/>
          </p:nvPr>
        </p:nvSpPr>
        <p:spPr>
          <a:xfrm>
            <a:off x="573088" y="5961063"/>
            <a:ext cx="2047875" cy="176212"/>
          </a:xfrm>
        </p:spPr>
        <p:txBody>
          <a:bodyPr rtlCol="0">
            <a:normAutofit lnSpcReduction="10000"/>
          </a:bodyPr>
          <a:lstStyle/>
          <a:p>
            <a:pPr eaLnBrk="1" fontAlgn="auto" hangingPunct="1">
              <a:spcAft>
                <a:spcPts val="0"/>
              </a:spcAft>
              <a:buFont typeface="Arial" pitchFamily="34" charset="0"/>
              <a:buNone/>
              <a:defRPr/>
            </a:pPr>
            <a:endParaRPr lang="fi-FI"/>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lstStyle/>
          <a:p>
            <a:r>
              <a:rPr lang="fi-FI" dirty="0"/>
              <a:t>Edellytyksenä varojenjaon käsittelemiselle luovutuksena on aina se, että jaettavien varojen tosiasiallisesta alkuperästä esitetään luotettava selvitys. </a:t>
            </a:r>
            <a:endParaRPr lang="fi-FI" dirty="0" smtClean="0"/>
          </a:p>
          <a:p>
            <a:r>
              <a:rPr lang="fi-FI" dirty="0" smtClean="0"/>
              <a:t>Silloin </a:t>
            </a:r>
            <a:r>
              <a:rPr lang="fi-FI" dirty="0"/>
              <a:t>kun jaettavien varojen yhteys pääomansijoituksiin jää epäselväksi, varojenjako käsitellään verotuksessa osinkona.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26053517"/>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Osakevaihto</a:t>
            </a:r>
            <a:endParaRPr lang="fi-FI" dirty="0"/>
          </a:p>
        </p:txBody>
      </p:sp>
      <p:sp>
        <p:nvSpPr>
          <p:cNvPr id="3" name="Sisällön paikkamerkki 2"/>
          <p:cNvSpPr>
            <a:spLocks noGrp="1"/>
          </p:cNvSpPr>
          <p:nvPr>
            <p:ph idx="1"/>
          </p:nvPr>
        </p:nvSpPr>
        <p:spPr/>
        <p:txBody>
          <a:bodyPr/>
          <a:lstStyle/>
          <a:p>
            <a:r>
              <a:rPr lang="fi-FI" b="1" dirty="0" smtClean="0"/>
              <a:t>KHO:2016:103</a:t>
            </a:r>
            <a:r>
              <a:rPr lang="fi-FI" dirty="0" smtClean="0"/>
              <a:t> </a:t>
            </a:r>
            <a:endParaRPr lang="fi-FI" dirty="0"/>
          </a:p>
          <a:p>
            <a:pPr lvl="1"/>
            <a:r>
              <a:rPr lang="fi-FI" dirty="0"/>
              <a:t>Osakevaihdossa syntyneen sijoitetun vapaan oman pääoman rahaston varojen jakamiseen osakkaille voitiin soveltaa tuloverolain 45 a §:n säännöstä varojenjaon verottamisesta luovutuksena. Ennakkoratkaisu verovuodelle 2016.</a:t>
            </a:r>
          </a:p>
          <a:p>
            <a:r>
              <a:rPr lang="fi-FI" dirty="0"/>
              <a:t>Tapauksessa osakkeet hankkineen yhtiön antamien vastikeosakkeiden merkintähinta oli luovutettujen osakkeiden käypä arvo merkintähetkellä. Sijoitetun vapaan oman pääoman rahastoon kirjattua vastikeosakkeiden merkintähintaa </a:t>
            </a:r>
            <a:r>
              <a:rPr lang="fi-FI" u="sng" dirty="0"/>
              <a:t>pidettiin</a:t>
            </a:r>
            <a:r>
              <a:rPr lang="fi-FI" dirty="0"/>
              <a:t> TVL 45 a §:ssä tarkoitettuna </a:t>
            </a:r>
            <a:r>
              <a:rPr lang="fi-FI" u="sng" dirty="0"/>
              <a:t>pääomansijoituksena.</a:t>
            </a:r>
          </a:p>
          <a:p>
            <a:endParaRPr lang="fi-FI"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18622110"/>
      </p:ext>
    </p:extLst>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Osakevaihto</a:t>
            </a:r>
            <a:endParaRPr lang="fi-FI" dirty="0"/>
          </a:p>
        </p:txBody>
      </p:sp>
      <p:sp>
        <p:nvSpPr>
          <p:cNvPr id="3" name="Sisällön paikkamerkki 2"/>
          <p:cNvSpPr>
            <a:spLocks noGrp="1"/>
          </p:cNvSpPr>
          <p:nvPr>
            <p:ph idx="1"/>
          </p:nvPr>
        </p:nvSpPr>
        <p:spPr/>
        <p:txBody>
          <a:bodyPr/>
          <a:lstStyle/>
          <a:p>
            <a:r>
              <a:rPr lang="fi-FI" dirty="0"/>
              <a:t>Korkein hallinto-oikeus on perustellut ratkaisua osakevaihdon yhtiöoikeudellisella luonteella osakeantina, jossa osakkeen merkintähinta maksetaan apporttiomaisuudella. </a:t>
            </a:r>
            <a:endParaRPr lang="fi-FI" dirty="0" smtClean="0"/>
          </a:p>
          <a:p>
            <a:r>
              <a:rPr lang="fi-FI" dirty="0" smtClean="0"/>
              <a:t>Merkitystä </a:t>
            </a:r>
            <a:r>
              <a:rPr lang="fi-FI" dirty="0"/>
              <a:t>on lisäksi ollut sillä, että osakevaihto ei ole luonteeltaan yleisseuraanto, ja sillä, että osakevaihtoa pidetään verotuksessa luovutuksena. </a:t>
            </a:r>
            <a:endParaRPr lang="fi-FI" dirty="0" smtClean="0"/>
          </a:p>
          <a:p>
            <a:r>
              <a:rPr lang="fi-FI" dirty="0" smtClean="0"/>
              <a:t>Asiassa </a:t>
            </a:r>
            <a:r>
              <a:rPr lang="fi-FI" dirty="0"/>
              <a:t>ei ollut merkitystä sillä, että osakevaihdossa syntynyttä voittoa ei katsota veronalaiseksi tuloksi osakkeita luovuttavan osakkeenomistajan verotuksessa</a:t>
            </a:r>
            <a:r>
              <a:rPr lang="fi-FI" dirty="0" smtClean="0"/>
              <a:t>.</a:t>
            </a:r>
          </a:p>
          <a:p>
            <a:r>
              <a:rPr lang="fi-FI" dirty="0" smtClean="0"/>
              <a:t>Vastaavalla tavalla olisi tulkittava liiketoimintasiirto</a:t>
            </a:r>
            <a:endParaRPr lang="fi-FI"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12474655"/>
      </p:ext>
    </p:extLst>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O</a:t>
            </a:r>
            <a:r>
              <a:rPr lang="fi-FI" dirty="0" smtClean="0"/>
              <a:t>sittain osinko ja osittain luovutus</a:t>
            </a:r>
            <a:endParaRPr lang="fi-FI" dirty="0"/>
          </a:p>
        </p:txBody>
      </p:sp>
      <p:sp>
        <p:nvSpPr>
          <p:cNvPr id="3" name="Sisällön paikkamerkki 2"/>
          <p:cNvSpPr>
            <a:spLocks noGrp="1"/>
          </p:cNvSpPr>
          <p:nvPr>
            <p:ph idx="1"/>
          </p:nvPr>
        </p:nvSpPr>
        <p:spPr>
          <a:xfrm>
            <a:off x="573088" y="1584325"/>
            <a:ext cx="8247384" cy="4135438"/>
          </a:xfrm>
        </p:spPr>
        <p:txBody>
          <a:bodyPr/>
          <a:lstStyle/>
          <a:p>
            <a:r>
              <a:rPr lang="fi-FI" dirty="0"/>
              <a:t>Vapaan oman pääoman rahastossa voi olla varojenjakohetkellä eri lähteistä peräisin olevia varoja. Rahastossa voi olla </a:t>
            </a:r>
            <a:r>
              <a:rPr lang="fi-FI" dirty="0" smtClean="0"/>
              <a:t>sekä </a:t>
            </a:r>
            <a:r>
              <a:rPr lang="fi-FI" dirty="0"/>
              <a:t>TVL 45 a §:ssä ja EVL 6 c §:ssä tarkoitetuista pääomansijoituksista kertyneitä varoja että </a:t>
            </a:r>
            <a:r>
              <a:rPr lang="fi-FI" dirty="0" smtClean="0"/>
              <a:t>esim. </a:t>
            </a:r>
            <a:r>
              <a:rPr lang="fi-FI" dirty="0"/>
              <a:t>voittovaroista sinne siirrettyjä varoja.</a:t>
            </a:r>
          </a:p>
          <a:p>
            <a:r>
              <a:rPr lang="fi-FI" dirty="0"/>
              <a:t>Jos vapaan oman pääoman rahastossa on varojenjaon hetkellä sekä edellä tarkoitettuja pääomansijoituksia että muista lähteistä kirjattuja varoja, pidetään varojenjakoa luovutuksena ja osinkona TVL 45 a §:ssä ja EVL 6 c §:ssä tarkoitettujen pääomansijoitusten ja muiden rahastossa olevien varojen suhteessa.</a:t>
            </a:r>
          </a:p>
          <a:p>
            <a:endParaRPr lang="fi-FI"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09241483"/>
      </p:ext>
    </p:extLst>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Esimerkki 1</a:t>
            </a:r>
            <a:endParaRPr lang="fi-FI" dirty="0"/>
          </a:p>
        </p:txBody>
      </p:sp>
      <p:sp>
        <p:nvSpPr>
          <p:cNvPr id="3" name="Sisällön paikkamerkki 2"/>
          <p:cNvSpPr>
            <a:spLocks noGrp="1"/>
          </p:cNvSpPr>
          <p:nvPr>
            <p:ph idx="1"/>
          </p:nvPr>
        </p:nvSpPr>
        <p:spPr>
          <a:xfrm>
            <a:off x="573088" y="1584325"/>
            <a:ext cx="8175376" cy="4135438"/>
          </a:xfrm>
        </p:spPr>
        <p:txBody>
          <a:bodyPr/>
          <a:lstStyle/>
          <a:p>
            <a:r>
              <a:rPr lang="fi-FI" sz="1600" dirty="0" smtClean="0"/>
              <a:t>Henkilö </a:t>
            </a:r>
            <a:r>
              <a:rPr lang="fi-FI" sz="1600" dirty="0"/>
              <a:t>A tekee 30 000 euron suuruisen vastikkeettoman pääomansijoituksen X Oy:n sijoitetun vapaan oman pääoman rahastoon 1.2.2014. Rahastoon ei ole merkitty muita varoja. A on X Oy:n ainoa osakas.  X Oy ei ole TVL 33 a §:n 2 momentissa tarkoitettu julkisesti noteerattu yhtiö.</a:t>
            </a:r>
          </a:p>
          <a:p>
            <a:r>
              <a:rPr lang="fi-FI" sz="1600" dirty="0"/>
              <a:t>X Oy siirtää 15.5.2014 rahastosiirrolla voittovaroja sijoitetun vapaan oman pääoman rahastoon 20 000 euroa. Rahastossa on tämän jälkeen varoja yhteensä 50 000 euroa.</a:t>
            </a:r>
          </a:p>
          <a:p>
            <a:r>
              <a:rPr lang="fi-FI" sz="1600" dirty="0"/>
              <a:t>X Oy tekee 3.11.2014 päätöksen jakaa A:lle 10 000 euroa sijoitetun vapaan oman pääoman rahastosta. Varat maksetaan 13.11.2014.   </a:t>
            </a:r>
          </a:p>
          <a:p>
            <a:r>
              <a:rPr lang="fi-FI" sz="1600" dirty="0"/>
              <a:t>A esittää verovuodelta 2014 toimitettavaa verotustaan varten selvityksen 1.2.2014 tekemästään pääomansijoituksesta X Oy:öön ja X Oy:n sijoitetun vapaan oman pääoman rahaston varojen alkuperästä varojenjaon hetkellä 13.11.2014.</a:t>
            </a:r>
          </a:p>
          <a:p>
            <a:r>
              <a:rPr lang="fi-FI" sz="1600" dirty="0"/>
              <a:t>Rahaston varoista 3/5 on kertynyt TVL 45 a §:ssä tarkoitetuista pääomansijoituksista. Vastaava osuus A:n saamasta varojenjaosta, eli 6 000 euroa, käsitellään verotuksessa luovutuksena ja loput 2/5, eli 4 000 euroa, käsitellään osinkona. </a:t>
            </a:r>
          </a:p>
          <a:p>
            <a:endParaRPr lang="fi-FI" sz="16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58436730"/>
      </p:ext>
    </p:extLst>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Esimerkki 2</a:t>
            </a:r>
            <a:endParaRPr lang="fi-FI" dirty="0"/>
          </a:p>
        </p:txBody>
      </p:sp>
      <p:sp>
        <p:nvSpPr>
          <p:cNvPr id="3" name="Sisällön paikkamerkki 2"/>
          <p:cNvSpPr>
            <a:spLocks noGrp="1"/>
          </p:cNvSpPr>
          <p:nvPr>
            <p:ph idx="1"/>
          </p:nvPr>
        </p:nvSpPr>
        <p:spPr/>
        <p:txBody>
          <a:bodyPr/>
          <a:lstStyle/>
          <a:p>
            <a:r>
              <a:rPr lang="fi-FI" sz="1400" dirty="0"/>
              <a:t> X Oy:ssä on neljä osakasta A, B, C ja D. A on tehnyt 25 000 euron suuruisen vastikkeettoman pääomansijoituksen X Oy:n sijoitetun vapaan oman pääoman rahastoon vuonna 2014.</a:t>
            </a:r>
          </a:p>
          <a:p>
            <a:r>
              <a:rPr lang="fi-FI" sz="1400" dirty="0" smtClean="0"/>
              <a:t>X </a:t>
            </a:r>
            <a:r>
              <a:rPr lang="fi-FI" sz="1400" dirty="0"/>
              <a:t>Oy jakaa vuonna 2015 sijoitetun vapaan oman pääoman rahastostaan varoja jokaiselle osakkaalleen 10 000 euroa, yhteensä 40 000 euroa. Varojenjaon hetkellä rahastossa on varoja yhteensä 100 000 euroa, joista 75 000 euroa on rahastoon siirrettyjä voittovaroja ja 25 000 euroa on peräisin pääomansijoituksesta.</a:t>
            </a:r>
          </a:p>
          <a:p>
            <a:r>
              <a:rPr lang="fi-FI" sz="1400" dirty="0" smtClean="0"/>
              <a:t>Kunkin </a:t>
            </a:r>
            <a:r>
              <a:rPr lang="fi-FI" sz="1400" dirty="0"/>
              <a:t>osakkaan saamasta varojenjaosta 3/4, eli 7 500 euroa, on voittovarojen jakamista ja verotetaan siten osakkaan saamana osinkona. Koska B, C ja D eivät ole tehneet pääomansijoituksia yhtiöön, myös loput heidän saamastaan varojenjaosta, eli 2 500 euroa, käsitellään osinkona verotuksessa. A:n saamasta varojenjaosta 2 500 euroa on hänen vuonna 2014 tekemän pääomansijoituksen palauttamista, joten tämä osa verotetaan hänellä luovutuksena.</a:t>
            </a:r>
          </a:p>
          <a:p>
            <a:r>
              <a:rPr lang="fi-FI" sz="1400" dirty="0" smtClean="0"/>
              <a:t>A:lle </a:t>
            </a:r>
            <a:r>
              <a:rPr lang="fi-FI" sz="1400" dirty="0"/>
              <a:t>on tämän jälkeen palautettu 2 500 euroa hänen vuonna 2014 tekemästään pääomansijoituksesta, joten verotuksessa hänellä on jäljellä palauttamattomia pääomansijoituksia 22 500 euroa. Tämä määrä otetaan hänen tekemänään pääomansijoituksena huomioon, kun hänelle jatkossa jaetaan rahastoon pääomansijoituksina tulleita varoja.</a:t>
            </a:r>
          </a:p>
          <a:p>
            <a:endParaRPr lang="fi-FI" sz="1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81369380"/>
      </p:ext>
    </p:extLst>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Palautuksen saaja</a:t>
            </a:r>
            <a:endParaRPr lang="fi-FI" dirty="0"/>
          </a:p>
        </p:txBody>
      </p:sp>
      <p:sp>
        <p:nvSpPr>
          <p:cNvPr id="3" name="Sisällön paikkamerkki 2"/>
          <p:cNvSpPr>
            <a:spLocks noGrp="1"/>
          </p:cNvSpPr>
          <p:nvPr>
            <p:ph idx="1"/>
          </p:nvPr>
        </p:nvSpPr>
        <p:spPr>
          <a:xfrm>
            <a:off x="573088" y="1584325"/>
            <a:ext cx="8319392" cy="4135438"/>
          </a:xfrm>
        </p:spPr>
        <p:txBody>
          <a:bodyPr/>
          <a:lstStyle/>
          <a:p>
            <a:r>
              <a:rPr lang="fi-FI" dirty="0"/>
              <a:t>Varojenjaon käsitteleminen luovutuksena edellyttää sitä, että pääomansijoitus palautetaan pääomansijoituksen tehneelle henkilölle. </a:t>
            </a:r>
            <a:endParaRPr lang="fi-FI" dirty="0" smtClean="0"/>
          </a:p>
          <a:p>
            <a:pPr lvl="1"/>
            <a:r>
              <a:rPr lang="fi-FI" dirty="0" smtClean="0"/>
              <a:t>Vastaavalla tavalla jakamaton kuolinpesä </a:t>
            </a:r>
          </a:p>
          <a:p>
            <a:pPr lvl="1"/>
            <a:r>
              <a:rPr lang="fi-FI" dirty="0"/>
              <a:t>Jos yritysjärjestelyssä on kysymys sellaisesta yhteisön tai elinkeinoyhtymän yleisseuraantoluonteisesta sulautumisesta tai yhteisön kokonais- tai osittaisjakautumisesta, johon sovelletaan EVL 52 – 52 c §:n säännöksiä, vastaanottavaa yhteisöä tai elinkeinoyhtymää voidaan pitää </a:t>
            </a:r>
            <a:r>
              <a:rPr lang="fi-FI" dirty="0" smtClean="0"/>
              <a:t>sijoituksen </a:t>
            </a:r>
            <a:r>
              <a:rPr lang="fi-FI" dirty="0"/>
              <a:t>tehneenä henkilönä. </a:t>
            </a:r>
            <a:endParaRPr lang="fi-FI" dirty="0" smtClean="0"/>
          </a:p>
          <a:p>
            <a:pPr lvl="1"/>
            <a:r>
              <a:rPr lang="fi-FI" dirty="0"/>
              <a:t>Jos </a:t>
            </a:r>
            <a:r>
              <a:rPr lang="fi-FI" dirty="0" smtClean="0"/>
              <a:t>varoja </a:t>
            </a:r>
            <a:r>
              <a:rPr lang="fi-FI" dirty="0"/>
              <a:t>jaetaan esimerkiksi osakkeiden luovutuksen tai lahjoituksen jälkeen muulle kuin pääomansijoituksen tehneelle henkilölle, pidetään varojenjakoa uuden omistajan verotuksessa osinkona.</a:t>
            </a:r>
          </a:p>
          <a:p>
            <a:pPr lvl="1"/>
            <a:endParaRPr lang="fi-FI"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26065142"/>
      </p:ext>
    </p:extLst>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Ajankohdan selvittäminen, sijoituksen teko</a:t>
            </a:r>
            <a:endParaRPr lang="fi-FI" dirty="0"/>
          </a:p>
        </p:txBody>
      </p:sp>
      <p:sp>
        <p:nvSpPr>
          <p:cNvPr id="3" name="Sisällön paikkamerkki 2"/>
          <p:cNvSpPr>
            <a:spLocks noGrp="1"/>
          </p:cNvSpPr>
          <p:nvPr>
            <p:ph idx="1"/>
          </p:nvPr>
        </p:nvSpPr>
        <p:spPr/>
        <p:txBody>
          <a:bodyPr/>
          <a:lstStyle/>
          <a:p>
            <a:r>
              <a:rPr lang="fi-FI" dirty="0"/>
              <a:t>Varojenjaon käsitteleminen luovutuksena edellyttää, että pääomansijoitus palautetaan kymmenen vuoden kuluessa pääomansijoituksen tekemisestä. Sen ratkaisemiseksi, onko pääomansijoitus palautettu kymmenen vuoden kuluessa sijoituksen tekemisestä, tulee selvittää sekä pääomansijoituksen tekemisajankohta että sen palautusajankohta.</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06629046"/>
      </p:ext>
    </p:extLst>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a:xfrm>
            <a:off x="573088" y="1584325"/>
            <a:ext cx="8175376" cy="4135438"/>
          </a:xfrm>
        </p:spPr>
        <p:txBody>
          <a:bodyPr/>
          <a:lstStyle/>
          <a:p>
            <a:r>
              <a:rPr lang="fi-FI" dirty="0"/>
              <a:t>Osakkeiden merkintämaksuina tehty pääomansijoitus on tehty silloin, kun osakkeet on merkitty. </a:t>
            </a:r>
          </a:p>
          <a:p>
            <a:pPr lvl="1"/>
            <a:r>
              <a:rPr lang="fi-FI" dirty="0" smtClean="0"/>
              <a:t>osakkeenomistaja </a:t>
            </a:r>
            <a:r>
              <a:rPr lang="fi-FI" dirty="0"/>
              <a:t>merkitsee perustamissopimuksen allekirjoituksella </a:t>
            </a:r>
            <a:r>
              <a:rPr lang="fi-FI" dirty="0" smtClean="0"/>
              <a:t>osakkeita</a:t>
            </a:r>
            <a:r>
              <a:rPr lang="fi-FI" dirty="0"/>
              <a:t>. </a:t>
            </a:r>
            <a:endParaRPr lang="fi-FI" dirty="0" smtClean="0"/>
          </a:p>
          <a:p>
            <a:r>
              <a:rPr lang="fi-FI" dirty="0" smtClean="0"/>
              <a:t>Osakeyhtiölain </a:t>
            </a:r>
            <a:r>
              <a:rPr lang="fi-FI" dirty="0"/>
              <a:t>9 luvun säännökset koskevat puolestaan osakeantia yhtiön toiminnan aikana. </a:t>
            </a:r>
            <a:endParaRPr lang="fi-FI" dirty="0" smtClean="0"/>
          </a:p>
          <a:p>
            <a:pPr lvl="1"/>
            <a:r>
              <a:rPr lang="fi-FI" dirty="0" smtClean="0"/>
              <a:t>osakkeen </a:t>
            </a:r>
            <a:r>
              <a:rPr lang="fi-FI" dirty="0"/>
              <a:t>merkinnän tulee tapahtua todisteellisesti. </a:t>
            </a:r>
            <a:endParaRPr lang="fi-FI" dirty="0" smtClean="0"/>
          </a:p>
          <a:p>
            <a:r>
              <a:rPr lang="fi-FI" dirty="0" smtClean="0"/>
              <a:t>Vastikkeeton </a:t>
            </a:r>
            <a:r>
              <a:rPr lang="fi-FI" dirty="0"/>
              <a:t>pääomansijoitus perustuu sopimukseen sijoittajan ja yhtiön välillä. </a:t>
            </a:r>
            <a:endParaRPr lang="fi-FI" dirty="0" smtClean="0"/>
          </a:p>
          <a:p>
            <a:pPr lvl="1"/>
            <a:r>
              <a:rPr lang="fi-FI" dirty="0" smtClean="0"/>
              <a:t> </a:t>
            </a:r>
            <a:r>
              <a:rPr lang="fi-FI" dirty="0"/>
              <a:t>ajankohtana on </a:t>
            </a:r>
            <a:r>
              <a:rPr lang="fi-FI" dirty="0" smtClean="0"/>
              <a:t>sitovan </a:t>
            </a:r>
            <a:r>
              <a:rPr lang="fi-FI" dirty="0"/>
              <a:t>sopimuksen </a:t>
            </a:r>
            <a:r>
              <a:rPr lang="fi-FI" dirty="0" smtClean="0"/>
              <a:t>tekohetki.</a:t>
            </a:r>
            <a:endParaRPr lang="fi-FI"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74250368"/>
      </p:ext>
    </p:extLst>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Ajankohdan selvittäminen, varojen jako</a:t>
            </a:r>
            <a:endParaRPr lang="fi-FI" dirty="0"/>
          </a:p>
        </p:txBody>
      </p:sp>
      <p:sp>
        <p:nvSpPr>
          <p:cNvPr id="3" name="Sisällön paikkamerkki 2"/>
          <p:cNvSpPr>
            <a:spLocks noGrp="1"/>
          </p:cNvSpPr>
          <p:nvPr>
            <p:ph idx="1"/>
          </p:nvPr>
        </p:nvSpPr>
        <p:spPr/>
        <p:txBody>
          <a:bodyPr/>
          <a:lstStyle/>
          <a:p>
            <a:r>
              <a:rPr lang="fi-FI" dirty="0"/>
              <a:t>Hallituksen esityksen mukaan varojenjaon vapaan oman pääoman rahastosta katsotaan tapahtuvan varojen maksuhetkellä, kun arvioidaan, onko varojenjako tapahtunut TVL 45 a §:ssä ja EVL 6 c §:n 1 momentissa tarkoitetun kymmenen vuoden kuluessa pääomansijoituksen tekemisestä. </a:t>
            </a:r>
            <a:endParaRPr lang="fi-FI" dirty="0" smtClean="0"/>
          </a:p>
          <a:p>
            <a:r>
              <a:rPr lang="fi-FI" dirty="0" smtClean="0"/>
              <a:t>Merkitystä </a:t>
            </a:r>
            <a:r>
              <a:rPr lang="fi-FI" dirty="0"/>
              <a:t>ei siten ole varojenjakoa koskevan päätöksen tekemisen ajankohdalla.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9153453"/>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Yleist</a:t>
            </a:r>
            <a:r>
              <a:rPr lang="fi-FI" dirty="0"/>
              <a:t>ä</a:t>
            </a:r>
          </a:p>
        </p:txBody>
      </p:sp>
      <p:sp>
        <p:nvSpPr>
          <p:cNvPr id="3" name="Sisällön paikkamerkki 2"/>
          <p:cNvSpPr>
            <a:spLocks noGrp="1"/>
          </p:cNvSpPr>
          <p:nvPr>
            <p:ph idx="1"/>
          </p:nvPr>
        </p:nvSpPr>
        <p:spPr/>
        <p:txBody>
          <a:bodyPr/>
          <a:lstStyle/>
          <a:p>
            <a:r>
              <a:rPr lang="fi-FI" dirty="0"/>
              <a:t>Nykyinen osakeyhtiölaki (OYL, 624/2006) tuli voimaan 1.9.2006. Tässä yhteydessä osakeyhtiölakiin lisättiin säännökset sijoitetun vapaan oman pääoman rahastosta. </a:t>
            </a:r>
            <a:endParaRPr lang="fi-FI" dirty="0" smtClean="0"/>
          </a:p>
          <a:p>
            <a:r>
              <a:rPr lang="fi-FI" dirty="0" smtClean="0"/>
              <a:t>Tähän </a:t>
            </a:r>
            <a:r>
              <a:rPr lang="fi-FI" dirty="0"/>
              <a:t>rahastoon voidaan muun muassa merkitä pääomasijoituksia, siirtää voittovaroja tai merkitä varoja yritysjärjestelyjen yhteydessä</a:t>
            </a:r>
            <a:r>
              <a:rPr lang="fi-FI" dirty="0" smtClean="0"/>
              <a:t>.</a:t>
            </a:r>
          </a:p>
          <a:p>
            <a:r>
              <a:rPr lang="fi-FI" dirty="0" smtClean="0"/>
              <a:t> </a:t>
            </a:r>
            <a:r>
              <a:rPr lang="fi-FI" dirty="0"/>
              <a:t>Rahaston varoja voidaan jakaa noudattaen samoja menettelysäännöksiä kuin osinkoa jaettaessa.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2865956"/>
      </p:ext>
    </p:extLst>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Eri aikaiset sijoitukset</a:t>
            </a:r>
            <a:endParaRPr lang="fi-FI" dirty="0"/>
          </a:p>
        </p:txBody>
      </p:sp>
      <p:sp>
        <p:nvSpPr>
          <p:cNvPr id="3" name="Sisällön paikkamerkki 2"/>
          <p:cNvSpPr>
            <a:spLocks noGrp="1"/>
          </p:cNvSpPr>
          <p:nvPr>
            <p:ph idx="1"/>
          </p:nvPr>
        </p:nvSpPr>
        <p:spPr>
          <a:xfrm>
            <a:off x="573088" y="1584325"/>
            <a:ext cx="8463408" cy="4135438"/>
          </a:xfrm>
        </p:spPr>
        <p:txBody>
          <a:bodyPr/>
          <a:lstStyle/>
          <a:p>
            <a:r>
              <a:rPr lang="fi-FI" sz="2000" dirty="0"/>
              <a:t>Vapaan oman pääoman rahastossa voi olla varojen jakohetkellä saman henkilön eri ajankohtina tekemiä pääomansijoituksia. Verolainsäädännössä ei ole säännöksiä siitä, miten varojenjako tällaisessa tilanteessa kohdistetaan eri ajankohtina tehdyille </a:t>
            </a:r>
            <a:r>
              <a:rPr lang="fi-FI" sz="2000" dirty="0" smtClean="0"/>
              <a:t>sijoituksille.</a:t>
            </a:r>
          </a:p>
          <a:p>
            <a:r>
              <a:rPr lang="fi-FI" sz="2000" dirty="0"/>
              <a:t>Osakeyhtiölain näkökulmasta osakeyhtiöön sijoitetut varat eivät kuulu sijoituksen tehneelle osakkeenomistajalle tai tietyille osakkeille. </a:t>
            </a:r>
            <a:endParaRPr lang="fi-FI" sz="2000" dirty="0" smtClean="0"/>
          </a:p>
          <a:p>
            <a:r>
              <a:rPr lang="fi-FI" sz="2000" dirty="0" smtClean="0"/>
              <a:t>Yhtiön </a:t>
            </a:r>
            <a:r>
              <a:rPr lang="fi-FI" sz="2000" dirty="0"/>
              <a:t>saamaan pääomansijoitukseen ei </a:t>
            </a:r>
            <a:r>
              <a:rPr lang="fi-FI" sz="2000" dirty="0" smtClean="0"/>
              <a:t>liity </a:t>
            </a:r>
            <a:r>
              <a:rPr lang="fi-FI" sz="2000" dirty="0"/>
              <a:t>varojen palautusvelvollisuutta yhtiön toiminnan aikana</a:t>
            </a:r>
            <a:r>
              <a:rPr lang="fi-FI" sz="2000" dirty="0" smtClean="0"/>
              <a:t>.</a:t>
            </a:r>
          </a:p>
          <a:p>
            <a:pPr lvl="1"/>
            <a:r>
              <a:rPr lang="fi-FI" sz="1800" dirty="0"/>
              <a:t>kysymys ei siten ole yhtiöoikeudellisesti tietyn hänellä yhtiössä olleen sijoituksen palauttamisesta, vaan yhtiölle kuuluvien varojen jakamisesta</a:t>
            </a:r>
            <a:r>
              <a:rPr lang="fi-FI" sz="1800" dirty="0" smtClean="0"/>
              <a:t>.</a:t>
            </a:r>
          </a:p>
          <a:p>
            <a:pPr lvl="1"/>
            <a:r>
              <a:rPr lang="fi-FI" sz="1800" dirty="0"/>
              <a:t>Jaettavien varojen yhtiöoikeudellisesta luonteesta johtuen on perusteltua, että varoja katsotaan palautettavan kullekin sijoittajalle hänen vanhimmasta sijoituksestaan alkaen.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86982209"/>
      </p:ext>
    </p:extLst>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Esimerkki</a:t>
            </a:r>
            <a:endParaRPr lang="fi-FI" dirty="0"/>
          </a:p>
        </p:txBody>
      </p:sp>
      <p:sp>
        <p:nvSpPr>
          <p:cNvPr id="3" name="Sisällön paikkamerkki 2"/>
          <p:cNvSpPr>
            <a:spLocks noGrp="1"/>
          </p:cNvSpPr>
          <p:nvPr>
            <p:ph idx="1"/>
          </p:nvPr>
        </p:nvSpPr>
        <p:spPr>
          <a:xfrm>
            <a:off x="573088" y="1584325"/>
            <a:ext cx="8319392" cy="4135438"/>
          </a:xfrm>
        </p:spPr>
        <p:txBody>
          <a:bodyPr/>
          <a:lstStyle/>
          <a:p>
            <a:r>
              <a:rPr lang="fi-FI" sz="1800" dirty="0"/>
              <a:t>Osakas A on tehnyt seuraavat vastikkeettomat pääomansijoitukset X Oy:n sijoitetun vapaan oman pääoman rahastoon: 10 000 euroa 2.9.2006 ja 10 000 euroa 5.1.2014. Osakas B on tehnyt 20 000 euron suuruisen vastikkeettoman pääomansijoituksen X Oy:n sijoitetun vapaan oman pääoman rahastoon 5.1.2014.</a:t>
            </a:r>
          </a:p>
          <a:p>
            <a:r>
              <a:rPr lang="fi-FI" sz="1800" dirty="0"/>
              <a:t>X Oy tekee 2.4.2017 päätöksen jakaa varoja sijoitetun vapaan oman pääoman rahastostaan yhteensä 20 000 euroa. Varoja jaetaan sekä A:lle että B:lle 10 000 euroa. Jaettavat varat maksetaan 7.4.2017.</a:t>
            </a:r>
          </a:p>
          <a:p>
            <a:r>
              <a:rPr lang="fi-FI" sz="1800" dirty="0"/>
              <a:t>Verotuksessa varojenjaon katsotaan kohdistuvan kummankin sijoittajan vanhimpaan pääomansijoitukseen: A:lle jaetaan hänen 2.9.2006 tekemäänsä pääomansijoitusta ja B:lle hänen 5.1.2014 tekemäänsä pääomansijoitusta. A:n tekemästä pääomansijoituksesta on kulunut yli 10 vuotta, joten hänen saamansa varojenjako verotetaan osinkona. B:lle varoja jaetaan 10 vuoden kuluessa, joten varojenjakoa käsitellään verotuksessa luovutuksena.</a:t>
            </a:r>
          </a:p>
          <a:p>
            <a:endParaRPr lang="fi-FI" sz="18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16590805"/>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Verotus – yleistä </a:t>
            </a:r>
            <a:endParaRPr lang="fi-FI" dirty="0"/>
          </a:p>
        </p:txBody>
      </p:sp>
      <p:sp>
        <p:nvSpPr>
          <p:cNvPr id="3" name="Sisällön paikkamerkki 2"/>
          <p:cNvSpPr>
            <a:spLocks noGrp="1"/>
          </p:cNvSpPr>
          <p:nvPr>
            <p:ph idx="1"/>
          </p:nvPr>
        </p:nvSpPr>
        <p:spPr/>
        <p:txBody>
          <a:bodyPr/>
          <a:lstStyle/>
          <a:p>
            <a:r>
              <a:rPr lang="fi-FI" sz="2000" dirty="0"/>
              <a:t>Vapaan oman pääoman rahaston varojenjakoa koskevat säännökset on lisätty tuloverolakiin, lakiin elinkeinotulon verottamisesta, maatilatalouden tuloverolakiin ja lakiin rajoitetusti verovelvollisen tulon verottamisesta. </a:t>
            </a:r>
            <a:endParaRPr lang="fi-FI" sz="2000" dirty="0" smtClean="0"/>
          </a:p>
          <a:p>
            <a:r>
              <a:rPr lang="fi-FI" sz="2000" dirty="0"/>
              <a:t>Säännöksiä sovelletaan OYL 13 luvun 1 §:n 1 kohdassa tarkoitettuun varojenjakoon yhtiön vapaaseen omaan pääomaan kuuluvasta rahastosta. Yhtiön osakepääoman ja muun sidotun oman pääoman jakamisen verotusperiaatteisiin nämä säännökset eivät aiheuta muutoksia. Säännöksiä ei sovelleta myöskään yhtiön omia osakkeita hankkimalla tai lunastamalla tapahtuvaan varojenjakoon taikka yhtiön purkautumisessa saatavien varojen verotukseen.</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18248685"/>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Osinkotulo</a:t>
            </a:r>
            <a:endParaRPr lang="fi-FI" dirty="0"/>
          </a:p>
        </p:txBody>
      </p:sp>
      <p:sp>
        <p:nvSpPr>
          <p:cNvPr id="3" name="Sisällön paikkamerkki 2"/>
          <p:cNvSpPr>
            <a:spLocks noGrp="1"/>
          </p:cNvSpPr>
          <p:nvPr>
            <p:ph idx="1"/>
          </p:nvPr>
        </p:nvSpPr>
        <p:spPr>
          <a:xfrm>
            <a:off x="573088" y="1584325"/>
            <a:ext cx="8319392" cy="4135438"/>
          </a:xfrm>
        </p:spPr>
        <p:txBody>
          <a:bodyPr/>
          <a:lstStyle/>
          <a:p>
            <a:r>
              <a:rPr lang="fi-FI" dirty="0"/>
              <a:t>Varojenjako vapaan oman pääoman rahastosta on verotuksessa </a:t>
            </a:r>
            <a:r>
              <a:rPr lang="fi-FI" u="sng" dirty="0"/>
              <a:t>pääsäännön mukaan osinkoa</a:t>
            </a:r>
            <a:r>
              <a:rPr lang="fi-FI" dirty="0"/>
              <a:t>. </a:t>
            </a:r>
            <a:r>
              <a:rPr lang="fi-FI" dirty="0" smtClean="0"/>
              <a:t>(TVL </a:t>
            </a:r>
            <a:r>
              <a:rPr lang="fi-FI" dirty="0"/>
              <a:t>33 a §:n 3 </a:t>
            </a:r>
            <a:r>
              <a:rPr lang="fi-FI" dirty="0" smtClean="0"/>
              <a:t>mom. </a:t>
            </a:r>
            <a:r>
              <a:rPr lang="fi-FI" dirty="0"/>
              <a:t>(julkisesti </a:t>
            </a:r>
            <a:r>
              <a:rPr lang="fi-FI" dirty="0" smtClean="0"/>
              <a:t>noteerattu) </a:t>
            </a:r>
            <a:r>
              <a:rPr lang="fi-FI" dirty="0"/>
              <a:t>ja 33 b §:n 6 </a:t>
            </a:r>
            <a:r>
              <a:rPr lang="fi-FI" dirty="0" smtClean="0"/>
              <a:t>mom. </a:t>
            </a:r>
            <a:r>
              <a:rPr lang="fi-FI" dirty="0"/>
              <a:t>(muu kuin julkisesti </a:t>
            </a:r>
            <a:r>
              <a:rPr lang="fi-FI" dirty="0" smtClean="0"/>
              <a:t>noteerattu). EVL 6 </a:t>
            </a:r>
            <a:r>
              <a:rPr lang="fi-FI" dirty="0"/>
              <a:t>a §:n 8 </a:t>
            </a:r>
            <a:r>
              <a:rPr lang="fi-FI" dirty="0" smtClean="0"/>
              <a:t>mom. MVL 5.1 §)</a:t>
            </a:r>
          </a:p>
          <a:p>
            <a:r>
              <a:rPr lang="fi-FI" dirty="0" smtClean="0"/>
              <a:t>Julkisesti noteeratusta yhtiöstä saatua varojenjakoa vapaan oman pääoman rahastosta käsitellään verotuksessa aina osinkona. Poikkeussäännöt koskevat vain muiden yhtiön varojen jakoja.</a:t>
            </a:r>
          </a:p>
          <a:p>
            <a:r>
              <a:rPr lang="fi-FI" dirty="0"/>
              <a:t>Kun varojenjakoa käsitellään verotuksessa osinkona, varojenjakoon sovelletaan myös muilta osin osinkoa koskevia verolakien säännöksiä. </a:t>
            </a:r>
            <a:endParaRPr lang="fi-FI" dirty="0" smtClean="0"/>
          </a:p>
          <a:p>
            <a:endParaRPr lang="fi-FI"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02450728"/>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V</a:t>
            </a:r>
            <a:r>
              <a:rPr lang="fi-FI" dirty="0" smtClean="0"/>
              <a:t>aikutus hankintamenoon </a:t>
            </a:r>
            <a:endParaRPr lang="fi-FI" dirty="0"/>
          </a:p>
        </p:txBody>
      </p:sp>
      <p:sp>
        <p:nvSpPr>
          <p:cNvPr id="3" name="Sisällön paikkamerkki 2"/>
          <p:cNvSpPr>
            <a:spLocks noGrp="1"/>
          </p:cNvSpPr>
          <p:nvPr>
            <p:ph idx="1"/>
          </p:nvPr>
        </p:nvSpPr>
        <p:spPr/>
        <p:txBody>
          <a:bodyPr/>
          <a:lstStyle/>
          <a:p>
            <a:r>
              <a:rPr lang="fi-FI" dirty="0"/>
              <a:t>Vapaan oman pääoman rahastosta saadusta osinkona verotettavasta varojenjaosta ei vähennetä osakkeiden hankintamenoa. </a:t>
            </a:r>
            <a:endParaRPr lang="fi-FI" dirty="0" smtClean="0"/>
          </a:p>
          <a:p>
            <a:r>
              <a:rPr lang="fi-FI" dirty="0" smtClean="0"/>
              <a:t>Hankintameno </a:t>
            </a:r>
            <a:r>
              <a:rPr lang="fi-FI" dirty="0"/>
              <a:t>säilyy tällöin ennallaan ja tulee vähennettäväksi vasta siinä vaiheessa, kun osakkeet luovutetaan tai yhtiöstä jaetaan varoja tavalla, jota käsitellään verotuksessa luovutuksena.</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27375601"/>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Luovutusvoiton </a:t>
            </a:r>
            <a:r>
              <a:rPr lang="fi-FI" dirty="0" err="1" smtClean="0"/>
              <a:t>säännäkset</a:t>
            </a:r>
            <a:endParaRPr lang="fi-FI" dirty="0"/>
          </a:p>
        </p:txBody>
      </p:sp>
      <p:sp>
        <p:nvSpPr>
          <p:cNvPr id="3" name="Sisällön paikkamerkki 2"/>
          <p:cNvSpPr>
            <a:spLocks noGrp="1"/>
          </p:cNvSpPr>
          <p:nvPr>
            <p:ph idx="1"/>
          </p:nvPr>
        </p:nvSpPr>
        <p:spPr/>
        <p:txBody>
          <a:bodyPr/>
          <a:lstStyle/>
          <a:p>
            <a:r>
              <a:rPr lang="fi-FI" dirty="0"/>
              <a:t>pääsäännöstä poiketen varojenjakoa vapaan oman pääoman rahastosta pidetään veronalaisena luovutuksena, jos laeissa tarkemmin säädetyt edellytykset täyttyvät. </a:t>
            </a:r>
            <a:endParaRPr lang="fi-FI" dirty="0" smtClean="0"/>
          </a:p>
          <a:p>
            <a:r>
              <a:rPr lang="fi-FI" dirty="0" smtClean="0"/>
              <a:t>Koska </a:t>
            </a:r>
            <a:r>
              <a:rPr lang="fi-FI" dirty="0"/>
              <a:t>varojenjaon käsittelemistä luovutuksena koskevat säännökset ovat poikkeussäännöksiä, on niitä valtiovarainvaliokunnan mietinnön 32/2013 </a:t>
            </a:r>
            <a:r>
              <a:rPr lang="fi-FI" dirty="0" err="1"/>
              <a:t>vp</a:t>
            </a:r>
            <a:r>
              <a:rPr lang="fi-FI" dirty="0"/>
              <a:t> mukaan tarkoitus tulkita suppeasti.</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09732769"/>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Edellytykset</a:t>
            </a:r>
            <a:endParaRPr lang="fi-FI" dirty="0"/>
          </a:p>
        </p:txBody>
      </p:sp>
      <p:sp>
        <p:nvSpPr>
          <p:cNvPr id="3" name="Sisällön paikkamerkki 2"/>
          <p:cNvSpPr>
            <a:spLocks noGrp="1"/>
          </p:cNvSpPr>
          <p:nvPr>
            <p:ph idx="1"/>
          </p:nvPr>
        </p:nvSpPr>
        <p:spPr/>
        <p:txBody>
          <a:bodyPr/>
          <a:lstStyle/>
          <a:p>
            <a:r>
              <a:rPr lang="fi-FI" dirty="0" smtClean="0"/>
              <a:t>Muusta </a:t>
            </a:r>
            <a:r>
              <a:rPr lang="fi-FI" dirty="0"/>
              <a:t>kuin julkisesti noteeratusta yhtiöstä saatua OYL 13 luvun 1 §:n 1 kohdassa tarkoitettua varojenjakoa vapaan oman pääoman rahastosta pidetään </a:t>
            </a:r>
            <a:r>
              <a:rPr lang="fi-FI" u="sng" dirty="0"/>
              <a:t>veronalaisena luovutuksena </a:t>
            </a:r>
            <a:r>
              <a:rPr lang="fi-FI" dirty="0"/>
              <a:t>siltä osin kuin verovelvolliselle palautetaan tämän yhtiöön tekemä pääomansijoitus, jos</a:t>
            </a:r>
          </a:p>
          <a:p>
            <a:pPr marL="914400" lvl="1" indent="-457200">
              <a:buFont typeface="+mj-lt"/>
              <a:buAutoNum type="arabicPeriod"/>
            </a:pPr>
            <a:r>
              <a:rPr lang="fi-FI" dirty="0"/>
              <a:t>pääomansijoituksen tekemisestä on varoja jaettaessa kulunut enintään kymmenen vuotta; ja</a:t>
            </a:r>
          </a:p>
          <a:p>
            <a:pPr marL="914400" lvl="1" indent="-457200">
              <a:buFont typeface="+mj-lt"/>
              <a:buAutoNum type="arabicPeriod"/>
            </a:pPr>
            <a:r>
              <a:rPr lang="fi-FI" dirty="0"/>
              <a:t>verovelvollinen esittää tässä pykälässä tarkoitettujen edellytysten täyttymisestä luotettavan selvityksen.</a:t>
            </a:r>
          </a:p>
          <a:p>
            <a:endParaRPr lang="fi-FI"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51867901"/>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lstStyle/>
          <a:p>
            <a:r>
              <a:rPr lang="fi-FI" dirty="0"/>
              <a:t>Varojenjaon käsitteleminen luovutuksena edellyttää siten verovelvollisen antamaa luotettavaa selvitystä siitä, että:</a:t>
            </a:r>
          </a:p>
          <a:p>
            <a:pPr marL="914400" lvl="1" indent="-457200">
              <a:buFont typeface="+mj-lt"/>
              <a:buAutoNum type="alphaLcParenR"/>
            </a:pPr>
            <a:r>
              <a:rPr lang="fi-FI" dirty="0" smtClean="0"/>
              <a:t>varoja </a:t>
            </a:r>
            <a:r>
              <a:rPr lang="fi-FI" dirty="0"/>
              <a:t>jaetaan muusta kuin julkisesti noteeratusta yhtiöstä;</a:t>
            </a:r>
          </a:p>
          <a:p>
            <a:pPr marL="914400" lvl="1" indent="-457200">
              <a:buFont typeface="+mj-lt"/>
              <a:buAutoNum type="alphaLcParenR"/>
            </a:pPr>
            <a:r>
              <a:rPr lang="fi-FI" dirty="0" smtClean="0"/>
              <a:t>jaettavat </a:t>
            </a:r>
            <a:r>
              <a:rPr lang="fi-FI" dirty="0"/>
              <a:t>varat ovat peräisin pääomansijoituksesta;</a:t>
            </a:r>
          </a:p>
          <a:p>
            <a:pPr marL="914400" lvl="1" indent="-457200">
              <a:buFont typeface="+mj-lt"/>
              <a:buAutoNum type="alphaLcParenR"/>
            </a:pPr>
            <a:r>
              <a:rPr lang="fi-FI" dirty="0" smtClean="0"/>
              <a:t>pääomansijoitus </a:t>
            </a:r>
            <a:r>
              <a:rPr lang="fi-FI" dirty="0"/>
              <a:t>palautetaan pääomansijoituksen tehneelle henkilölle;</a:t>
            </a:r>
          </a:p>
          <a:p>
            <a:pPr marL="914400" lvl="1" indent="-457200">
              <a:buFont typeface="+mj-lt"/>
              <a:buAutoNum type="alphaLcParenR"/>
            </a:pPr>
            <a:r>
              <a:rPr lang="fi-FI" dirty="0" smtClean="0"/>
              <a:t>pääomansijoituksen </a:t>
            </a:r>
            <a:r>
              <a:rPr lang="fi-FI" dirty="0"/>
              <a:t>tekemisestä on varoja jaettaessa kulunut enintään kymmenen vuotta.</a:t>
            </a:r>
          </a:p>
          <a:p>
            <a:endParaRPr lang="fi-FI"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51569498"/>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Pääomansijoituksen palauttaminen</a:t>
            </a:r>
          </a:p>
        </p:txBody>
      </p:sp>
      <p:sp>
        <p:nvSpPr>
          <p:cNvPr id="3" name="Sisällön paikkamerkki 2"/>
          <p:cNvSpPr>
            <a:spLocks noGrp="1"/>
          </p:cNvSpPr>
          <p:nvPr>
            <p:ph idx="1"/>
          </p:nvPr>
        </p:nvSpPr>
        <p:spPr>
          <a:xfrm>
            <a:off x="573088" y="1584325"/>
            <a:ext cx="8463408" cy="4135438"/>
          </a:xfrm>
        </p:spPr>
        <p:txBody>
          <a:bodyPr/>
          <a:lstStyle/>
          <a:p>
            <a:r>
              <a:rPr lang="fi-FI" dirty="0" smtClean="0"/>
              <a:t>Palautettavien varojen tulee </a:t>
            </a:r>
            <a:r>
              <a:rPr lang="fi-FI" dirty="0"/>
              <a:t>olla peräisin yhtiöön tehdystä pääomansijoituksesta. </a:t>
            </a:r>
            <a:endParaRPr lang="fi-FI" dirty="0" smtClean="0"/>
          </a:p>
          <a:p>
            <a:r>
              <a:rPr lang="fi-FI" dirty="0" smtClean="0"/>
              <a:t>Tämä </a:t>
            </a:r>
            <a:r>
              <a:rPr lang="fi-FI" dirty="0"/>
              <a:t>edellyttää luotettavaa selvitystä siitä, että</a:t>
            </a:r>
          </a:p>
          <a:p>
            <a:pPr marL="1200150" lvl="2" indent="-342900">
              <a:buFont typeface="+mj-lt"/>
              <a:buAutoNum type="alphaLcParenR"/>
            </a:pPr>
            <a:r>
              <a:rPr lang="fi-FI" dirty="0" smtClean="0"/>
              <a:t>yhtiöön </a:t>
            </a:r>
            <a:r>
              <a:rPr lang="fi-FI" dirty="0"/>
              <a:t>on tehty pääomansijoitus; </a:t>
            </a:r>
            <a:r>
              <a:rPr lang="fi-FI" dirty="0" smtClean="0"/>
              <a:t>ja</a:t>
            </a:r>
          </a:p>
          <a:p>
            <a:pPr marL="1200150" lvl="2" indent="-342900">
              <a:buFont typeface="+mj-lt"/>
              <a:buAutoNum type="alphaLcParenR"/>
            </a:pPr>
            <a:r>
              <a:rPr lang="fi-FI" dirty="0" smtClean="0"/>
              <a:t>yhtiöstä </a:t>
            </a:r>
            <a:r>
              <a:rPr lang="fi-FI" dirty="0"/>
              <a:t>jaettavat varat ovat peräisin tällaisesta pääomansijoituksesta</a:t>
            </a:r>
            <a:r>
              <a:rPr lang="fi-FI" dirty="0" smtClean="0"/>
              <a:t>.</a:t>
            </a:r>
          </a:p>
          <a:p>
            <a:pPr marL="400050"/>
            <a:r>
              <a:rPr lang="fi-FI" dirty="0" smtClean="0"/>
              <a:t>Pääomansijoituksia ovat </a:t>
            </a:r>
            <a:r>
              <a:rPr lang="fi-FI" dirty="0"/>
              <a:t>lähinnä vapaan oman pääoman rahastoon merkityt merkintähinnat osakkeista tai optioista taikka muista erityisistä oikeuksista sekä muut oman pääoman sijoitukset </a:t>
            </a:r>
            <a:r>
              <a:rPr lang="fi-FI" dirty="0" smtClean="0"/>
              <a:t>rahastoon (esim. ns. </a:t>
            </a:r>
            <a:r>
              <a:rPr lang="fi-FI" dirty="0"/>
              <a:t>vastikkeetonta sijoitusta OYL 8 luvun 2 §:ssä tarkoitettuun sijoitetun vapaan oman pääoman </a:t>
            </a:r>
            <a:r>
              <a:rPr lang="fi-FI" dirty="0" smtClean="0"/>
              <a:t>rahastoon) </a:t>
            </a:r>
            <a:r>
              <a:rPr lang="fi-FI" dirty="0"/>
              <a:t>(HE 185/2013)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57860753"/>
      </p:ext>
    </p:extLst>
  </p:cSld>
  <p:clrMapOvr>
    <a:masterClrMapping/>
  </p:clrMapOvr>
</p:sld>
</file>

<file path=ppt/theme/theme1.xml><?xml version="1.0" encoding="utf-8"?>
<a:theme xmlns:a="http://schemas.openxmlformats.org/drawingml/2006/main" name="aalto_economics">
  <a:themeElements>
    <a:clrScheme name="Polttopiste">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Aalto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901</TotalTime>
  <Words>1591</Words>
  <Application>Microsoft Macintosh PowerPoint</Application>
  <PresentationFormat>Näytössä katseltava diaesitys (4:3)</PresentationFormat>
  <Paragraphs>88</Paragraphs>
  <Slides>21</Slides>
  <Notes>1</Notes>
  <HiddenSlides>0</HiddenSlides>
  <MMClips>0</MMClips>
  <ScaleCrop>false</ScaleCrop>
  <HeadingPairs>
    <vt:vector size="4" baseType="variant">
      <vt:variant>
        <vt:lpstr>Suunnittelumalli</vt:lpstr>
      </vt:variant>
      <vt:variant>
        <vt:i4>1</vt:i4>
      </vt:variant>
      <vt:variant>
        <vt:lpstr>Dian otsikot</vt:lpstr>
      </vt:variant>
      <vt:variant>
        <vt:i4>21</vt:i4>
      </vt:variant>
    </vt:vector>
  </HeadingPairs>
  <TitlesOfParts>
    <vt:vector size="22" baseType="lpstr">
      <vt:lpstr>aalto_economics</vt:lpstr>
      <vt:lpstr>Yritysverotus – Vapaan oman pääoman rahaston varojenjako verotuksessa</vt:lpstr>
      <vt:lpstr>Yleistä</vt:lpstr>
      <vt:lpstr>Verotus – yleistä </vt:lpstr>
      <vt:lpstr>Osinkotulo</vt:lpstr>
      <vt:lpstr>Vaikutus hankintamenoon </vt:lpstr>
      <vt:lpstr>Luovutusvoiton säännäkset</vt:lpstr>
      <vt:lpstr>Edellytykset</vt:lpstr>
      <vt:lpstr>Dia 8</vt:lpstr>
      <vt:lpstr>Pääomansijoituksen palauttaminen</vt:lpstr>
      <vt:lpstr>Dia 10</vt:lpstr>
      <vt:lpstr>Osakevaihto</vt:lpstr>
      <vt:lpstr>Osakevaihto</vt:lpstr>
      <vt:lpstr>Osittain osinko ja osittain luovutus</vt:lpstr>
      <vt:lpstr>Esimerkki 1</vt:lpstr>
      <vt:lpstr>Esimerkki 2</vt:lpstr>
      <vt:lpstr>Palautuksen saaja</vt:lpstr>
      <vt:lpstr>Ajankohdan selvittäminen, sijoituksen teko</vt:lpstr>
      <vt:lpstr>Dia 18</vt:lpstr>
      <vt:lpstr>Ajankohdan selvittäminen, varojen jako</vt:lpstr>
      <vt:lpstr>Eri aikaiset sijoitukset</vt:lpstr>
      <vt:lpstr>Esimerkki</vt:lpstr>
    </vt:vector>
  </TitlesOfParts>
  <Company>HSE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Differences in study styles</dc:title>
  <dc:creator>brander</dc:creator>
  <cp:lastModifiedBy>Ilkka Lahti</cp:lastModifiedBy>
  <cp:revision>67</cp:revision>
  <dcterms:created xsi:type="dcterms:W3CDTF">2019-01-28T12:49:52Z</dcterms:created>
  <dcterms:modified xsi:type="dcterms:W3CDTF">2019-01-28T12:50:34Z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vTieturiVerId">
    <vt:lpwstr>002</vt:lpwstr>
  </property>
</Properties>
</file>