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6" r:id="rId2"/>
  </p:sldMasterIdLst>
  <p:notesMasterIdLst>
    <p:notesMasterId r:id="rId18"/>
  </p:notesMasterIdLst>
  <p:sldIdLst>
    <p:sldId id="266" r:id="rId3"/>
    <p:sldId id="257" r:id="rId4"/>
    <p:sldId id="258" r:id="rId5"/>
    <p:sldId id="273" r:id="rId6"/>
    <p:sldId id="260" r:id="rId7"/>
    <p:sldId id="265" r:id="rId8"/>
    <p:sldId id="271" r:id="rId9"/>
    <p:sldId id="270" r:id="rId10"/>
    <p:sldId id="272" r:id="rId11"/>
    <p:sldId id="268" r:id="rId12"/>
    <p:sldId id="269" r:id="rId13"/>
    <p:sldId id="261" r:id="rId14"/>
    <p:sldId id="264" r:id="rId15"/>
    <p:sldId id="263" r:id="rId16"/>
    <p:sldId id="262" r:id="rId17"/>
  </p:sldIdLst>
  <p:sldSz cx="9144000" cy="6858000" type="screen4x3"/>
  <p:notesSz cx="6797675" cy="99282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12.xml.rels><?xml version="1.0" encoding="UTF-8" standalone="yes"?>
<Relationships xmlns="http://schemas.openxmlformats.org/package/2006/relationships"><Relationship Id="rId1" Type="http://schemas.openxmlformats.org/officeDocument/2006/relationships/hyperlink" Target="http://www.edilex.fi/saadokset/smur/20070444"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en.wikipedia.org/wiki/Capital_asset_pricing_model" TargetMode="External"/><Relationship Id="rId2" Type="http://schemas.openxmlformats.org/officeDocument/2006/relationships/hyperlink" Target="https://en.wikipedia.org/wiki/Risk%E2%80%93return_spectrum" TargetMode="External"/><Relationship Id="rId1" Type="http://schemas.openxmlformats.org/officeDocument/2006/relationships/hyperlink" Target="https://en.wikipedia.org/wiki/Systematic_risk" TargetMode="External"/></Relationships>
</file>

<file path=ppt/diagrams/_rels/drawing12.xml.rels><?xml version="1.0" encoding="UTF-8" standalone="yes"?>
<Relationships xmlns="http://schemas.openxmlformats.org/package/2006/relationships"><Relationship Id="rId1" Type="http://schemas.openxmlformats.org/officeDocument/2006/relationships/hyperlink" Target="http://www.edilex.fi/saadokset/smur/20070444"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en.wikipedia.org/wiki/Capital_asset_pricing_model" TargetMode="External"/><Relationship Id="rId2" Type="http://schemas.openxmlformats.org/officeDocument/2006/relationships/hyperlink" Target="https://en.wikipedia.org/wiki/Risk%E2%80%93return_spectrum" TargetMode="External"/><Relationship Id="rId1" Type="http://schemas.openxmlformats.org/officeDocument/2006/relationships/hyperlink" Target="https://en.wikipedia.org/wiki/Systematic_risk"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DB765C-64C8-4E83-95ED-DD7B0DFB6A01}"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fi-FI"/>
        </a:p>
      </dgm:t>
    </dgm:pt>
    <dgm:pt modelId="{BB877ECB-AE73-4212-B9FD-E996B3359E24}">
      <dgm:prSet/>
      <dgm:spPr/>
      <dgm:t>
        <a:bodyPr/>
        <a:lstStyle/>
        <a:p>
          <a:pPr rtl="0"/>
          <a:r>
            <a:rPr lang="fi-FI" dirty="0" err="1" smtClean="0"/>
            <a:t>Prerequisites</a:t>
          </a:r>
          <a:r>
            <a:rPr lang="fi-FI" dirty="0" smtClean="0"/>
            <a:t> of a </a:t>
          </a:r>
          <a:r>
            <a:rPr lang="fi-FI" dirty="0" err="1" smtClean="0"/>
            <a:t>compensation</a:t>
          </a:r>
          <a:r>
            <a:rPr lang="fi-FI" dirty="0" smtClean="0"/>
            <a:t> </a:t>
          </a:r>
          <a:r>
            <a:rPr lang="fi-FI" dirty="0" err="1" smtClean="0"/>
            <a:t>claim</a:t>
          </a:r>
          <a:r>
            <a:rPr lang="fi-FI" dirty="0" smtClean="0"/>
            <a:t>: </a:t>
          </a:r>
          <a:endParaRPr lang="fi-FI" dirty="0"/>
        </a:p>
      </dgm:t>
    </dgm:pt>
    <dgm:pt modelId="{CCE83599-70F1-4E5E-8146-A6D22B70F86D}" type="parTrans" cxnId="{31F9CBC3-50A4-40F1-97EE-A32B86CA8CD6}">
      <dgm:prSet/>
      <dgm:spPr/>
      <dgm:t>
        <a:bodyPr/>
        <a:lstStyle/>
        <a:p>
          <a:endParaRPr lang="fi-FI"/>
        </a:p>
      </dgm:t>
    </dgm:pt>
    <dgm:pt modelId="{FBE5CF2F-E351-41A2-86DD-E2AD6A052732}" type="sibTrans" cxnId="{31F9CBC3-50A4-40F1-97EE-A32B86CA8CD6}">
      <dgm:prSet/>
      <dgm:spPr/>
      <dgm:t>
        <a:bodyPr/>
        <a:lstStyle/>
        <a:p>
          <a:endParaRPr lang="fi-FI"/>
        </a:p>
      </dgm:t>
    </dgm:pt>
    <dgm:pt modelId="{6C47C215-BE58-41E9-8487-B6EB8BFAD5AB}">
      <dgm:prSet/>
      <dgm:spPr/>
      <dgm:t>
        <a:bodyPr/>
        <a:lstStyle/>
        <a:p>
          <a:pPr rtl="0"/>
          <a:r>
            <a:rPr lang="fi-FI" smtClean="0"/>
            <a:t>(1) insufficient or false information was published by the defendant</a:t>
          </a:r>
          <a:endParaRPr lang="fi-FI"/>
        </a:p>
      </dgm:t>
    </dgm:pt>
    <dgm:pt modelId="{8B0496BB-C393-41FE-82C9-BDE7F486C63D}" type="parTrans" cxnId="{E0E886C2-4F94-455C-A656-E0B6F6FFC240}">
      <dgm:prSet/>
      <dgm:spPr/>
      <dgm:t>
        <a:bodyPr/>
        <a:lstStyle/>
        <a:p>
          <a:endParaRPr lang="fi-FI"/>
        </a:p>
      </dgm:t>
    </dgm:pt>
    <dgm:pt modelId="{1EF0660E-2795-4E3C-AAF1-1F452F72DD10}" type="sibTrans" cxnId="{E0E886C2-4F94-455C-A656-E0B6F6FFC240}">
      <dgm:prSet/>
      <dgm:spPr/>
      <dgm:t>
        <a:bodyPr/>
        <a:lstStyle/>
        <a:p>
          <a:endParaRPr lang="fi-FI"/>
        </a:p>
      </dgm:t>
    </dgm:pt>
    <dgm:pt modelId="{F20C0BA6-233E-424B-AF80-F23D7F5ED16C}">
      <dgm:prSet/>
      <dgm:spPr/>
      <dgm:t>
        <a:bodyPr/>
        <a:lstStyle/>
        <a:p>
          <a:pPr rtl="0"/>
          <a:r>
            <a:rPr lang="fi-FI" dirty="0" smtClean="0"/>
            <a:t>(2) </a:t>
          </a:r>
          <a:r>
            <a:rPr lang="fi-FI" dirty="0" err="1" smtClean="0"/>
            <a:t>the</a:t>
          </a:r>
          <a:r>
            <a:rPr lang="fi-FI" dirty="0" smtClean="0"/>
            <a:t> </a:t>
          </a:r>
          <a:r>
            <a:rPr lang="fi-FI" dirty="0" err="1" smtClean="0"/>
            <a:t>inadequacy</a:t>
          </a:r>
          <a:r>
            <a:rPr lang="fi-FI" dirty="0" smtClean="0"/>
            <a:t> of </a:t>
          </a:r>
          <a:r>
            <a:rPr lang="fi-FI" dirty="0" err="1" smtClean="0"/>
            <a:t>the</a:t>
          </a:r>
          <a:r>
            <a:rPr lang="fi-FI" dirty="0" smtClean="0"/>
            <a:t> </a:t>
          </a:r>
          <a:r>
            <a:rPr lang="fi-FI" dirty="0" err="1" smtClean="0"/>
            <a:t>information</a:t>
          </a:r>
          <a:r>
            <a:rPr lang="fi-FI" dirty="0" smtClean="0"/>
            <a:t> </a:t>
          </a:r>
          <a:r>
            <a:rPr lang="fi-FI" dirty="0" err="1" smtClean="0"/>
            <a:t>was</a:t>
          </a:r>
          <a:r>
            <a:rPr lang="fi-FI" dirty="0" smtClean="0"/>
            <a:t> </a:t>
          </a:r>
          <a:r>
            <a:rPr lang="fi-FI" dirty="0" err="1" smtClean="0"/>
            <a:t>material</a:t>
          </a:r>
          <a:endParaRPr lang="fi-FI" dirty="0"/>
        </a:p>
      </dgm:t>
    </dgm:pt>
    <dgm:pt modelId="{70A3B689-9054-4604-93D6-1D2081B093FC}" type="parTrans" cxnId="{14BC6288-817A-4852-AFAA-5473568FCC3F}">
      <dgm:prSet/>
      <dgm:spPr/>
      <dgm:t>
        <a:bodyPr/>
        <a:lstStyle/>
        <a:p>
          <a:endParaRPr lang="fi-FI"/>
        </a:p>
      </dgm:t>
    </dgm:pt>
    <dgm:pt modelId="{541E2E32-835D-497F-8C24-9B9BD2E07889}" type="sibTrans" cxnId="{14BC6288-817A-4852-AFAA-5473568FCC3F}">
      <dgm:prSet/>
      <dgm:spPr/>
      <dgm:t>
        <a:bodyPr/>
        <a:lstStyle/>
        <a:p>
          <a:endParaRPr lang="fi-FI"/>
        </a:p>
      </dgm:t>
    </dgm:pt>
    <dgm:pt modelId="{31FA0E34-3DE6-4B5C-8432-F717EB69E48E}">
      <dgm:prSet/>
      <dgm:spPr/>
      <dgm:t>
        <a:bodyPr/>
        <a:lstStyle/>
        <a:p>
          <a:pPr rtl="0"/>
          <a:r>
            <a:rPr lang="fi-FI" smtClean="0"/>
            <a:t>(3) the securities were quoted on an efficient market</a:t>
          </a:r>
          <a:endParaRPr lang="fi-FI"/>
        </a:p>
      </dgm:t>
    </dgm:pt>
    <dgm:pt modelId="{16709F3C-52B9-4CF3-8E92-AA00B1400C7C}" type="parTrans" cxnId="{4601C82F-369A-405A-AC95-E6CCCD4E723A}">
      <dgm:prSet/>
      <dgm:spPr/>
      <dgm:t>
        <a:bodyPr/>
        <a:lstStyle/>
        <a:p>
          <a:endParaRPr lang="fi-FI"/>
        </a:p>
      </dgm:t>
    </dgm:pt>
    <dgm:pt modelId="{387F37FC-9B03-47F7-B5E7-5761FB16EE58}" type="sibTrans" cxnId="{4601C82F-369A-405A-AC95-E6CCCD4E723A}">
      <dgm:prSet/>
      <dgm:spPr/>
      <dgm:t>
        <a:bodyPr/>
        <a:lstStyle/>
        <a:p>
          <a:endParaRPr lang="fi-FI"/>
        </a:p>
      </dgm:t>
    </dgm:pt>
    <dgm:pt modelId="{0B85971E-9DCD-4783-98E5-F92FD0C098D8}">
      <dgm:prSet/>
      <dgm:spPr/>
      <dgm:t>
        <a:bodyPr/>
        <a:lstStyle/>
        <a:p>
          <a:pPr rtl="0"/>
          <a:r>
            <a:rPr lang="fi-FI" smtClean="0"/>
            <a:t>(4) the inadequacy makes an average investor to misjudge the price of the actual security, and</a:t>
          </a:r>
          <a:endParaRPr lang="fi-FI"/>
        </a:p>
      </dgm:t>
    </dgm:pt>
    <dgm:pt modelId="{A3D6E9AD-6380-4898-A618-91F98A7004CF}" type="parTrans" cxnId="{74973101-00E5-459A-B7BF-50C7B9B8FAF8}">
      <dgm:prSet/>
      <dgm:spPr/>
      <dgm:t>
        <a:bodyPr/>
        <a:lstStyle/>
        <a:p>
          <a:endParaRPr lang="fi-FI"/>
        </a:p>
      </dgm:t>
    </dgm:pt>
    <dgm:pt modelId="{982DF66C-92B6-46E3-A3D5-8923C2FB60BD}" type="sibTrans" cxnId="{74973101-00E5-459A-B7BF-50C7B9B8FAF8}">
      <dgm:prSet/>
      <dgm:spPr/>
      <dgm:t>
        <a:bodyPr/>
        <a:lstStyle/>
        <a:p>
          <a:endParaRPr lang="fi-FI"/>
        </a:p>
      </dgm:t>
    </dgm:pt>
    <dgm:pt modelId="{BDA4D16A-15E2-497C-8812-C3E85B087B4F}">
      <dgm:prSet/>
      <dgm:spPr/>
      <dgm:t>
        <a:bodyPr/>
        <a:lstStyle/>
        <a:p>
          <a:pPr rtl="0"/>
          <a:r>
            <a:rPr lang="fi-FI" smtClean="0"/>
            <a:t>(5) the plaintiff transacted during the  period between the publishing of the inadequate information and its correction</a:t>
          </a:r>
          <a:endParaRPr lang="fi-FI"/>
        </a:p>
      </dgm:t>
    </dgm:pt>
    <dgm:pt modelId="{9CEF53E5-F5F6-4463-A23A-CC56B0EA5945}" type="parTrans" cxnId="{4E0DCFDE-79FA-453F-975D-4B3447AC785B}">
      <dgm:prSet/>
      <dgm:spPr/>
      <dgm:t>
        <a:bodyPr/>
        <a:lstStyle/>
        <a:p>
          <a:endParaRPr lang="fi-FI"/>
        </a:p>
      </dgm:t>
    </dgm:pt>
    <dgm:pt modelId="{7D458441-DE78-47F5-96E4-902EE26B0C17}" type="sibTrans" cxnId="{4E0DCFDE-79FA-453F-975D-4B3447AC785B}">
      <dgm:prSet/>
      <dgm:spPr/>
      <dgm:t>
        <a:bodyPr/>
        <a:lstStyle/>
        <a:p>
          <a:endParaRPr lang="fi-FI"/>
        </a:p>
      </dgm:t>
    </dgm:pt>
    <dgm:pt modelId="{B7754A2D-A6CD-4202-A28E-4A7BC23ACE8E}" type="pres">
      <dgm:prSet presAssocID="{A4DB765C-64C8-4E83-95ED-DD7B0DFB6A01}" presName="Name0" presStyleCnt="0">
        <dgm:presLayoutVars>
          <dgm:dir/>
          <dgm:animLvl val="lvl"/>
          <dgm:resizeHandles val="exact"/>
        </dgm:presLayoutVars>
      </dgm:prSet>
      <dgm:spPr/>
      <dgm:t>
        <a:bodyPr/>
        <a:lstStyle/>
        <a:p>
          <a:endParaRPr lang="en-US"/>
        </a:p>
      </dgm:t>
    </dgm:pt>
    <dgm:pt modelId="{485DB3B9-B5B2-4EC5-BE80-65C91464D4FE}" type="pres">
      <dgm:prSet presAssocID="{BB877ECB-AE73-4212-B9FD-E996B3359E24}" presName="boxAndChildren" presStyleCnt="0"/>
      <dgm:spPr/>
      <dgm:t>
        <a:bodyPr/>
        <a:lstStyle/>
        <a:p>
          <a:endParaRPr lang="en-US"/>
        </a:p>
      </dgm:t>
    </dgm:pt>
    <dgm:pt modelId="{B12F43C9-DD1D-427A-80EC-E30E32AE1755}" type="pres">
      <dgm:prSet presAssocID="{BB877ECB-AE73-4212-B9FD-E996B3359E24}" presName="parentTextBox" presStyleLbl="node1" presStyleIdx="0" presStyleCnt="1"/>
      <dgm:spPr/>
      <dgm:t>
        <a:bodyPr/>
        <a:lstStyle/>
        <a:p>
          <a:endParaRPr lang="en-US"/>
        </a:p>
      </dgm:t>
    </dgm:pt>
    <dgm:pt modelId="{88FAF1BA-3B2C-4BBB-A807-65359763F45E}" type="pres">
      <dgm:prSet presAssocID="{BB877ECB-AE73-4212-B9FD-E996B3359E24}" presName="entireBox" presStyleLbl="node1" presStyleIdx="0" presStyleCnt="1"/>
      <dgm:spPr/>
      <dgm:t>
        <a:bodyPr/>
        <a:lstStyle/>
        <a:p>
          <a:endParaRPr lang="en-US"/>
        </a:p>
      </dgm:t>
    </dgm:pt>
    <dgm:pt modelId="{E963589F-6D7F-4099-9CA8-8B65CA5A7E2A}" type="pres">
      <dgm:prSet presAssocID="{BB877ECB-AE73-4212-B9FD-E996B3359E24}" presName="descendantBox" presStyleCnt="0"/>
      <dgm:spPr/>
      <dgm:t>
        <a:bodyPr/>
        <a:lstStyle/>
        <a:p>
          <a:endParaRPr lang="en-US"/>
        </a:p>
      </dgm:t>
    </dgm:pt>
    <dgm:pt modelId="{8B2954D3-4F70-4493-AB4A-8A24BB042806}" type="pres">
      <dgm:prSet presAssocID="{6C47C215-BE58-41E9-8487-B6EB8BFAD5AB}" presName="childTextBox" presStyleLbl="fgAccFollowNode1" presStyleIdx="0" presStyleCnt="5">
        <dgm:presLayoutVars>
          <dgm:bulletEnabled val="1"/>
        </dgm:presLayoutVars>
      </dgm:prSet>
      <dgm:spPr/>
      <dgm:t>
        <a:bodyPr/>
        <a:lstStyle/>
        <a:p>
          <a:endParaRPr lang="en-US"/>
        </a:p>
      </dgm:t>
    </dgm:pt>
    <dgm:pt modelId="{3C4E8C95-EF5B-4A93-8296-D35ADF6BD705}" type="pres">
      <dgm:prSet presAssocID="{F20C0BA6-233E-424B-AF80-F23D7F5ED16C}" presName="childTextBox" presStyleLbl="fgAccFollowNode1" presStyleIdx="1" presStyleCnt="5">
        <dgm:presLayoutVars>
          <dgm:bulletEnabled val="1"/>
        </dgm:presLayoutVars>
      </dgm:prSet>
      <dgm:spPr/>
      <dgm:t>
        <a:bodyPr/>
        <a:lstStyle/>
        <a:p>
          <a:endParaRPr lang="en-US"/>
        </a:p>
      </dgm:t>
    </dgm:pt>
    <dgm:pt modelId="{E2A74208-FFC7-464B-A922-66724A11B29C}" type="pres">
      <dgm:prSet presAssocID="{31FA0E34-3DE6-4B5C-8432-F717EB69E48E}" presName="childTextBox" presStyleLbl="fgAccFollowNode1" presStyleIdx="2" presStyleCnt="5">
        <dgm:presLayoutVars>
          <dgm:bulletEnabled val="1"/>
        </dgm:presLayoutVars>
      </dgm:prSet>
      <dgm:spPr/>
      <dgm:t>
        <a:bodyPr/>
        <a:lstStyle/>
        <a:p>
          <a:endParaRPr lang="en-US"/>
        </a:p>
      </dgm:t>
    </dgm:pt>
    <dgm:pt modelId="{9DC5A061-2E5E-41C8-9184-3603553AD32A}" type="pres">
      <dgm:prSet presAssocID="{0B85971E-9DCD-4783-98E5-F92FD0C098D8}" presName="childTextBox" presStyleLbl="fgAccFollowNode1" presStyleIdx="3" presStyleCnt="5">
        <dgm:presLayoutVars>
          <dgm:bulletEnabled val="1"/>
        </dgm:presLayoutVars>
      </dgm:prSet>
      <dgm:spPr/>
      <dgm:t>
        <a:bodyPr/>
        <a:lstStyle/>
        <a:p>
          <a:endParaRPr lang="en-US"/>
        </a:p>
      </dgm:t>
    </dgm:pt>
    <dgm:pt modelId="{25C7AF3E-A887-4060-A688-517A05A3DCC2}" type="pres">
      <dgm:prSet presAssocID="{BDA4D16A-15E2-497C-8812-C3E85B087B4F}" presName="childTextBox" presStyleLbl="fgAccFollowNode1" presStyleIdx="4" presStyleCnt="5">
        <dgm:presLayoutVars>
          <dgm:bulletEnabled val="1"/>
        </dgm:presLayoutVars>
      </dgm:prSet>
      <dgm:spPr/>
      <dgm:t>
        <a:bodyPr/>
        <a:lstStyle/>
        <a:p>
          <a:endParaRPr lang="en-US"/>
        </a:p>
      </dgm:t>
    </dgm:pt>
  </dgm:ptLst>
  <dgm:cxnLst>
    <dgm:cxn modelId="{31F9CBC3-50A4-40F1-97EE-A32B86CA8CD6}" srcId="{A4DB765C-64C8-4E83-95ED-DD7B0DFB6A01}" destId="{BB877ECB-AE73-4212-B9FD-E996B3359E24}" srcOrd="0" destOrd="0" parTransId="{CCE83599-70F1-4E5E-8146-A6D22B70F86D}" sibTransId="{FBE5CF2F-E351-41A2-86DD-E2AD6A052732}"/>
    <dgm:cxn modelId="{E0E886C2-4F94-455C-A656-E0B6F6FFC240}" srcId="{BB877ECB-AE73-4212-B9FD-E996B3359E24}" destId="{6C47C215-BE58-41E9-8487-B6EB8BFAD5AB}" srcOrd="0" destOrd="0" parTransId="{8B0496BB-C393-41FE-82C9-BDE7F486C63D}" sibTransId="{1EF0660E-2795-4E3C-AAF1-1F452F72DD10}"/>
    <dgm:cxn modelId="{74973101-00E5-459A-B7BF-50C7B9B8FAF8}" srcId="{BB877ECB-AE73-4212-B9FD-E996B3359E24}" destId="{0B85971E-9DCD-4783-98E5-F92FD0C098D8}" srcOrd="3" destOrd="0" parTransId="{A3D6E9AD-6380-4898-A618-91F98A7004CF}" sibTransId="{982DF66C-92B6-46E3-A3D5-8923C2FB60BD}"/>
    <dgm:cxn modelId="{4E0DCFDE-79FA-453F-975D-4B3447AC785B}" srcId="{BB877ECB-AE73-4212-B9FD-E996B3359E24}" destId="{BDA4D16A-15E2-497C-8812-C3E85B087B4F}" srcOrd="4" destOrd="0" parTransId="{9CEF53E5-F5F6-4463-A23A-CC56B0EA5945}" sibTransId="{7D458441-DE78-47F5-96E4-902EE26B0C17}"/>
    <dgm:cxn modelId="{E9D24BF1-C61E-41B8-87A4-9F28D2A473D3}" type="presOf" srcId="{31FA0E34-3DE6-4B5C-8432-F717EB69E48E}" destId="{E2A74208-FFC7-464B-A922-66724A11B29C}" srcOrd="0" destOrd="0" presId="urn:microsoft.com/office/officeart/2005/8/layout/process4"/>
    <dgm:cxn modelId="{1388B7CA-B6F7-46BF-8A21-DEC7BBCED38A}" type="presOf" srcId="{F20C0BA6-233E-424B-AF80-F23D7F5ED16C}" destId="{3C4E8C95-EF5B-4A93-8296-D35ADF6BD705}" srcOrd="0" destOrd="0" presId="urn:microsoft.com/office/officeart/2005/8/layout/process4"/>
    <dgm:cxn modelId="{14BC6288-817A-4852-AFAA-5473568FCC3F}" srcId="{BB877ECB-AE73-4212-B9FD-E996B3359E24}" destId="{F20C0BA6-233E-424B-AF80-F23D7F5ED16C}" srcOrd="1" destOrd="0" parTransId="{70A3B689-9054-4604-93D6-1D2081B093FC}" sibTransId="{541E2E32-835D-497F-8C24-9B9BD2E07889}"/>
    <dgm:cxn modelId="{4607728C-CDDB-4905-B1BA-DBB66216F444}" type="presOf" srcId="{0B85971E-9DCD-4783-98E5-F92FD0C098D8}" destId="{9DC5A061-2E5E-41C8-9184-3603553AD32A}" srcOrd="0" destOrd="0" presId="urn:microsoft.com/office/officeart/2005/8/layout/process4"/>
    <dgm:cxn modelId="{B80D981D-5D3C-4CB8-A69D-B963A115BC1C}" type="presOf" srcId="{6C47C215-BE58-41E9-8487-B6EB8BFAD5AB}" destId="{8B2954D3-4F70-4493-AB4A-8A24BB042806}" srcOrd="0" destOrd="0" presId="urn:microsoft.com/office/officeart/2005/8/layout/process4"/>
    <dgm:cxn modelId="{65ECFF91-B12E-4CEE-8FCB-7951D230F72A}" type="presOf" srcId="{BB877ECB-AE73-4212-B9FD-E996B3359E24}" destId="{88FAF1BA-3B2C-4BBB-A807-65359763F45E}" srcOrd="1" destOrd="0" presId="urn:microsoft.com/office/officeart/2005/8/layout/process4"/>
    <dgm:cxn modelId="{078F6363-536C-4219-8F32-C81CA235C484}" type="presOf" srcId="{BDA4D16A-15E2-497C-8812-C3E85B087B4F}" destId="{25C7AF3E-A887-4060-A688-517A05A3DCC2}" srcOrd="0" destOrd="0" presId="urn:microsoft.com/office/officeart/2005/8/layout/process4"/>
    <dgm:cxn modelId="{5C5D0694-8FAC-4772-AFB8-86DDCAB1E008}" type="presOf" srcId="{A4DB765C-64C8-4E83-95ED-DD7B0DFB6A01}" destId="{B7754A2D-A6CD-4202-A28E-4A7BC23ACE8E}" srcOrd="0" destOrd="0" presId="urn:microsoft.com/office/officeart/2005/8/layout/process4"/>
    <dgm:cxn modelId="{015EB51C-C70B-4523-8D55-153E87A6DAA0}" type="presOf" srcId="{BB877ECB-AE73-4212-B9FD-E996B3359E24}" destId="{B12F43C9-DD1D-427A-80EC-E30E32AE1755}" srcOrd="0" destOrd="0" presId="urn:microsoft.com/office/officeart/2005/8/layout/process4"/>
    <dgm:cxn modelId="{4601C82F-369A-405A-AC95-E6CCCD4E723A}" srcId="{BB877ECB-AE73-4212-B9FD-E996B3359E24}" destId="{31FA0E34-3DE6-4B5C-8432-F717EB69E48E}" srcOrd="2" destOrd="0" parTransId="{16709F3C-52B9-4CF3-8E92-AA00B1400C7C}" sibTransId="{387F37FC-9B03-47F7-B5E7-5761FB16EE58}"/>
    <dgm:cxn modelId="{02068ABA-18C3-48AD-93EB-96EC88914951}" type="presParOf" srcId="{B7754A2D-A6CD-4202-A28E-4A7BC23ACE8E}" destId="{485DB3B9-B5B2-4EC5-BE80-65C91464D4FE}" srcOrd="0" destOrd="0" presId="urn:microsoft.com/office/officeart/2005/8/layout/process4"/>
    <dgm:cxn modelId="{52DFE6F8-901B-4997-94DC-88BAD267E0E8}" type="presParOf" srcId="{485DB3B9-B5B2-4EC5-BE80-65C91464D4FE}" destId="{B12F43C9-DD1D-427A-80EC-E30E32AE1755}" srcOrd="0" destOrd="0" presId="urn:microsoft.com/office/officeart/2005/8/layout/process4"/>
    <dgm:cxn modelId="{122158A9-06F6-43CC-B49E-D9D495CCA2A3}" type="presParOf" srcId="{485DB3B9-B5B2-4EC5-BE80-65C91464D4FE}" destId="{88FAF1BA-3B2C-4BBB-A807-65359763F45E}" srcOrd="1" destOrd="0" presId="urn:microsoft.com/office/officeart/2005/8/layout/process4"/>
    <dgm:cxn modelId="{332CBE64-5A32-4D49-A270-BEED46517301}" type="presParOf" srcId="{485DB3B9-B5B2-4EC5-BE80-65C91464D4FE}" destId="{E963589F-6D7F-4099-9CA8-8B65CA5A7E2A}" srcOrd="2" destOrd="0" presId="urn:microsoft.com/office/officeart/2005/8/layout/process4"/>
    <dgm:cxn modelId="{D34CE06B-1320-438F-B947-9D6CD53321BE}" type="presParOf" srcId="{E963589F-6D7F-4099-9CA8-8B65CA5A7E2A}" destId="{8B2954D3-4F70-4493-AB4A-8A24BB042806}" srcOrd="0" destOrd="0" presId="urn:microsoft.com/office/officeart/2005/8/layout/process4"/>
    <dgm:cxn modelId="{108E6FE7-EC23-4201-8369-D076CB35441A}" type="presParOf" srcId="{E963589F-6D7F-4099-9CA8-8B65CA5A7E2A}" destId="{3C4E8C95-EF5B-4A93-8296-D35ADF6BD705}" srcOrd="1" destOrd="0" presId="urn:microsoft.com/office/officeart/2005/8/layout/process4"/>
    <dgm:cxn modelId="{ACCCA489-5691-482B-A02A-90F8BC0805C3}" type="presParOf" srcId="{E963589F-6D7F-4099-9CA8-8B65CA5A7E2A}" destId="{E2A74208-FFC7-464B-A922-66724A11B29C}" srcOrd="2" destOrd="0" presId="urn:microsoft.com/office/officeart/2005/8/layout/process4"/>
    <dgm:cxn modelId="{F75E4FB7-6E89-45F9-BCDE-4D5F32D21FA6}" type="presParOf" srcId="{E963589F-6D7F-4099-9CA8-8B65CA5A7E2A}" destId="{9DC5A061-2E5E-41C8-9184-3603553AD32A}" srcOrd="3" destOrd="0" presId="urn:microsoft.com/office/officeart/2005/8/layout/process4"/>
    <dgm:cxn modelId="{381B77FA-57E1-4125-A851-285CDC6D727D}" type="presParOf" srcId="{E963589F-6D7F-4099-9CA8-8B65CA5A7E2A}" destId="{25C7AF3E-A887-4060-A688-517A05A3DCC2}"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0C7B001-05B5-4FE0-8ABD-4A6A6C730C2F}"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fi-FI"/>
        </a:p>
      </dgm:t>
    </dgm:pt>
    <dgm:pt modelId="{63D43788-E5CB-4123-9355-290ADEA68F86}">
      <dgm:prSet/>
      <dgm:spPr/>
      <dgm:t>
        <a:bodyPr/>
        <a:lstStyle/>
        <a:p>
          <a:pPr rtl="0"/>
          <a:r>
            <a:rPr lang="fi-FI" dirty="0" err="1" smtClean="0"/>
            <a:t>According</a:t>
          </a:r>
          <a:r>
            <a:rPr lang="fi-FI" dirty="0" smtClean="0"/>
            <a:t> to </a:t>
          </a:r>
          <a:r>
            <a:rPr lang="fi-FI" dirty="0" err="1" smtClean="0"/>
            <a:t>international</a:t>
          </a:r>
          <a:r>
            <a:rPr lang="fi-FI" dirty="0" smtClean="0"/>
            <a:t> </a:t>
          </a:r>
          <a:r>
            <a:rPr lang="fi-FI" dirty="0" err="1" smtClean="0"/>
            <a:t>practice</a:t>
          </a:r>
          <a:r>
            <a:rPr lang="fi-FI" dirty="0" smtClean="0"/>
            <a:t>, </a:t>
          </a:r>
          <a:r>
            <a:rPr lang="fi-FI" dirty="0" err="1" smtClean="0"/>
            <a:t>compensation</a:t>
          </a:r>
          <a:r>
            <a:rPr lang="fi-FI" dirty="0" smtClean="0"/>
            <a:t> of </a:t>
          </a:r>
          <a:r>
            <a:rPr lang="fi-FI" dirty="0" err="1" smtClean="0"/>
            <a:t>price</a:t>
          </a:r>
          <a:r>
            <a:rPr lang="fi-FI" dirty="0" smtClean="0"/>
            <a:t> </a:t>
          </a:r>
          <a:r>
            <a:rPr lang="fi-FI" dirty="0" err="1" smtClean="0"/>
            <a:t>difference</a:t>
          </a:r>
          <a:r>
            <a:rPr lang="fi-FI" dirty="0" smtClean="0"/>
            <a:t> is </a:t>
          </a:r>
          <a:r>
            <a:rPr lang="fi-FI" dirty="0" err="1" smtClean="0"/>
            <a:t>the</a:t>
          </a:r>
          <a:r>
            <a:rPr lang="fi-FI" dirty="0" smtClean="0"/>
            <a:t> </a:t>
          </a:r>
          <a:r>
            <a:rPr lang="fi-FI" dirty="0" err="1" smtClean="0"/>
            <a:t>way</a:t>
          </a:r>
          <a:r>
            <a:rPr lang="fi-FI" dirty="0" smtClean="0"/>
            <a:t> of </a:t>
          </a:r>
          <a:r>
            <a:rPr lang="fi-FI" dirty="0" err="1" smtClean="0"/>
            <a:t>defining</a:t>
          </a:r>
          <a:r>
            <a:rPr lang="fi-FI" dirty="0" smtClean="0"/>
            <a:t> </a:t>
          </a:r>
          <a:r>
            <a:rPr lang="fi-FI" dirty="0" err="1" smtClean="0"/>
            <a:t>the</a:t>
          </a:r>
          <a:r>
            <a:rPr lang="fi-FI" dirty="0" smtClean="0"/>
            <a:t> </a:t>
          </a:r>
          <a:r>
            <a:rPr lang="fi-FI" dirty="0" err="1" smtClean="0"/>
            <a:t>loss</a:t>
          </a:r>
          <a:r>
            <a:rPr lang="fi-FI" dirty="0" smtClean="0"/>
            <a:t> </a:t>
          </a:r>
          <a:r>
            <a:rPr lang="fi-FI" dirty="0" err="1" smtClean="0"/>
            <a:t>due</a:t>
          </a:r>
          <a:r>
            <a:rPr lang="fi-FI" dirty="0" smtClean="0"/>
            <a:t> to </a:t>
          </a:r>
          <a:r>
            <a:rPr lang="fi-FI" dirty="0" err="1" smtClean="0"/>
            <a:t>information</a:t>
          </a:r>
          <a:r>
            <a:rPr lang="fi-FI" dirty="0" smtClean="0"/>
            <a:t> </a:t>
          </a:r>
          <a:r>
            <a:rPr lang="fi-FI" dirty="0" err="1" smtClean="0"/>
            <a:t>failures</a:t>
          </a:r>
          <a:r>
            <a:rPr lang="fi-FI" dirty="0" smtClean="0"/>
            <a:t>. </a:t>
          </a:r>
          <a:r>
            <a:rPr lang="fi-FI" dirty="0" err="1" smtClean="0"/>
            <a:t>Other</a:t>
          </a:r>
          <a:r>
            <a:rPr lang="fi-FI" dirty="0" smtClean="0"/>
            <a:t> </a:t>
          </a:r>
          <a:r>
            <a:rPr lang="fi-FI" dirty="0" err="1" smtClean="0"/>
            <a:t>methods</a:t>
          </a:r>
          <a:r>
            <a:rPr lang="fi-FI" dirty="0" smtClean="0"/>
            <a:t> of </a:t>
          </a:r>
          <a:r>
            <a:rPr lang="fi-FI" dirty="0" err="1" smtClean="0"/>
            <a:t>loss</a:t>
          </a:r>
          <a:r>
            <a:rPr lang="fi-FI" dirty="0" smtClean="0"/>
            <a:t> definition </a:t>
          </a:r>
          <a:r>
            <a:rPr lang="fi-FI" dirty="0" err="1" smtClean="0"/>
            <a:t>may</a:t>
          </a:r>
          <a:r>
            <a:rPr lang="fi-FI" dirty="0" smtClean="0"/>
            <a:t> </a:t>
          </a:r>
          <a:r>
            <a:rPr lang="fi-FI" dirty="0" err="1" smtClean="0"/>
            <a:t>be</a:t>
          </a:r>
          <a:r>
            <a:rPr lang="fi-FI" dirty="0" smtClean="0"/>
            <a:t> </a:t>
          </a:r>
          <a:r>
            <a:rPr lang="fi-FI" dirty="0" err="1" smtClean="0"/>
            <a:t>appropriate</a:t>
          </a:r>
          <a:r>
            <a:rPr lang="fi-FI" dirty="0" smtClean="0"/>
            <a:t> </a:t>
          </a:r>
          <a:r>
            <a:rPr lang="fi-FI" dirty="0" err="1" smtClean="0"/>
            <a:t>when</a:t>
          </a:r>
          <a:r>
            <a:rPr lang="fi-FI" dirty="0" smtClean="0"/>
            <a:t> </a:t>
          </a:r>
          <a:r>
            <a:rPr lang="fi-FI" dirty="0" err="1" smtClean="0"/>
            <a:t>price</a:t>
          </a:r>
          <a:r>
            <a:rPr lang="fi-FI" dirty="0" smtClean="0"/>
            <a:t> </a:t>
          </a:r>
          <a:r>
            <a:rPr lang="fi-FI" dirty="0" err="1" smtClean="0"/>
            <a:t>formation</a:t>
          </a:r>
          <a:r>
            <a:rPr lang="fi-FI" dirty="0" smtClean="0"/>
            <a:t> on </a:t>
          </a:r>
          <a:r>
            <a:rPr lang="fi-FI" dirty="0" err="1" smtClean="0"/>
            <a:t>the</a:t>
          </a:r>
          <a:r>
            <a:rPr lang="fi-FI" dirty="0" smtClean="0"/>
            <a:t> market </a:t>
          </a:r>
          <a:r>
            <a:rPr lang="fi-FI" dirty="0" err="1" smtClean="0"/>
            <a:t>has</a:t>
          </a:r>
          <a:r>
            <a:rPr lang="fi-FI" dirty="0" smtClean="0"/>
            <a:t> </a:t>
          </a:r>
          <a:r>
            <a:rPr lang="fi-FI" dirty="0" err="1" smtClean="0"/>
            <a:t>not</a:t>
          </a:r>
          <a:r>
            <a:rPr lang="fi-FI" dirty="0" smtClean="0"/>
            <a:t> </a:t>
          </a:r>
          <a:r>
            <a:rPr lang="fi-FI" dirty="0" err="1" smtClean="0"/>
            <a:t>been</a:t>
          </a:r>
          <a:r>
            <a:rPr lang="fi-FI" dirty="0" smtClean="0"/>
            <a:t> </a:t>
          </a:r>
          <a:r>
            <a:rPr lang="fi-FI" dirty="0" err="1" smtClean="0"/>
            <a:t>efficient</a:t>
          </a:r>
          <a:r>
            <a:rPr lang="fi-FI" dirty="0" smtClean="0"/>
            <a:t>. </a:t>
          </a:r>
          <a:endParaRPr lang="fi-FI" dirty="0"/>
        </a:p>
      </dgm:t>
    </dgm:pt>
    <dgm:pt modelId="{34948610-8495-4675-BFAA-3E8F62B0008A}" type="parTrans" cxnId="{AFD46038-B292-4710-8789-7DCB507E2979}">
      <dgm:prSet/>
      <dgm:spPr/>
      <dgm:t>
        <a:bodyPr/>
        <a:lstStyle/>
        <a:p>
          <a:endParaRPr lang="fi-FI"/>
        </a:p>
      </dgm:t>
    </dgm:pt>
    <dgm:pt modelId="{17445B2C-5ED1-426F-AAE0-E65FB0700133}" type="sibTrans" cxnId="{AFD46038-B292-4710-8789-7DCB507E2979}">
      <dgm:prSet/>
      <dgm:spPr/>
      <dgm:t>
        <a:bodyPr/>
        <a:lstStyle/>
        <a:p>
          <a:endParaRPr lang="fi-FI"/>
        </a:p>
      </dgm:t>
    </dgm:pt>
    <dgm:pt modelId="{21F63764-34AB-4F7F-AAE4-010361EC961E}">
      <dgm:prSet/>
      <dgm:spPr/>
      <dgm:t>
        <a:bodyPr/>
        <a:lstStyle/>
        <a:p>
          <a:pPr rtl="0"/>
          <a:r>
            <a:rPr lang="fi-FI" dirty="0" err="1" smtClean="0"/>
            <a:t>Price</a:t>
          </a:r>
          <a:r>
            <a:rPr lang="fi-FI" dirty="0" smtClean="0"/>
            <a:t> </a:t>
          </a:r>
          <a:r>
            <a:rPr lang="fi-FI" dirty="0" err="1" smtClean="0"/>
            <a:t>difference</a:t>
          </a:r>
          <a:r>
            <a:rPr lang="fi-FI" dirty="0" smtClean="0"/>
            <a:t> </a:t>
          </a:r>
          <a:r>
            <a:rPr lang="fi-FI" dirty="0" err="1" smtClean="0"/>
            <a:t>based</a:t>
          </a:r>
          <a:r>
            <a:rPr lang="fi-FI" dirty="0" smtClean="0"/>
            <a:t> </a:t>
          </a:r>
          <a:r>
            <a:rPr lang="fi-FI" dirty="0" err="1" smtClean="0"/>
            <a:t>compensation</a:t>
          </a:r>
          <a:r>
            <a:rPr lang="fi-FI" dirty="0" smtClean="0"/>
            <a:t> </a:t>
          </a:r>
          <a:r>
            <a:rPr lang="fi-FI" dirty="0" err="1" smtClean="0"/>
            <a:t>consists</a:t>
          </a:r>
          <a:r>
            <a:rPr lang="fi-FI" dirty="0" smtClean="0"/>
            <a:t> of the </a:t>
          </a:r>
          <a:r>
            <a:rPr lang="fi-FI" dirty="0" err="1" smtClean="0"/>
            <a:t>difference</a:t>
          </a:r>
          <a:r>
            <a:rPr lang="fi-FI" dirty="0" smtClean="0"/>
            <a:t> </a:t>
          </a:r>
          <a:r>
            <a:rPr lang="fi-FI" dirty="0" err="1" smtClean="0"/>
            <a:t>between</a:t>
          </a:r>
          <a:r>
            <a:rPr lang="fi-FI" dirty="0" smtClean="0"/>
            <a:t> the </a:t>
          </a:r>
          <a:r>
            <a:rPr lang="fi-FI" dirty="0" err="1" smtClean="0"/>
            <a:t>materialized</a:t>
          </a:r>
          <a:r>
            <a:rPr lang="fi-FI" dirty="0" smtClean="0"/>
            <a:t> </a:t>
          </a:r>
          <a:r>
            <a:rPr lang="fi-FI" dirty="0" err="1" smtClean="0"/>
            <a:t>purchase</a:t>
          </a:r>
          <a:r>
            <a:rPr lang="fi-FI" dirty="0" smtClean="0"/>
            <a:t> </a:t>
          </a:r>
          <a:r>
            <a:rPr lang="fi-FI" dirty="0" err="1" smtClean="0"/>
            <a:t>or</a:t>
          </a:r>
          <a:r>
            <a:rPr lang="fi-FI" dirty="0" smtClean="0"/>
            <a:t> </a:t>
          </a:r>
          <a:r>
            <a:rPr lang="fi-FI" dirty="0" err="1" smtClean="0"/>
            <a:t>selling</a:t>
          </a:r>
          <a:r>
            <a:rPr lang="fi-FI" dirty="0" smtClean="0"/>
            <a:t> </a:t>
          </a:r>
          <a:r>
            <a:rPr lang="fi-FI" dirty="0" err="1" smtClean="0"/>
            <a:t>price</a:t>
          </a:r>
          <a:r>
            <a:rPr lang="fi-FI" dirty="0" smtClean="0"/>
            <a:t> of the </a:t>
          </a:r>
          <a:r>
            <a:rPr lang="fi-FI" dirty="0" err="1" smtClean="0"/>
            <a:t>security</a:t>
          </a:r>
          <a:r>
            <a:rPr lang="fi-FI" dirty="0" smtClean="0"/>
            <a:t> and the </a:t>
          </a:r>
          <a:r>
            <a:rPr lang="fi-FI" dirty="0" err="1" smtClean="0"/>
            <a:t>price</a:t>
          </a:r>
          <a:r>
            <a:rPr lang="fi-FI" dirty="0" smtClean="0"/>
            <a:t> of the </a:t>
          </a:r>
          <a:r>
            <a:rPr lang="fi-FI" dirty="0" err="1" smtClean="0"/>
            <a:t>security</a:t>
          </a:r>
          <a:r>
            <a:rPr lang="fi-FI" dirty="0" smtClean="0"/>
            <a:t> at the </a:t>
          </a:r>
          <a:r>
            <a:rPr lang="fi-FI" dirty="0" err="1" smtClean="0"/>
            <a:t>trading</a:t>
          </a:r>
          <a:r>
            <a:rPr lang="fi-FI" dirty="0" smtClean="0"/>
            <a:t> </a:t>
          </a:r>
          <a:r>
            <a:rPr lang="fi-FI" dirty="0" err="1" smtClean="0"/>
            <a:t>moment</a:t>
          </a:r>
          <a:r>
            <a:rPr lang="fi-FI" dirty="0" smtClean="0"/>
            <a:t> </a:t>
          </a:r>
          <a:r>
            <a:rPr lang="fi-FI" dirty="0" err="1" smtClean="0"/>
            <a:t>under</a:t>
          </a:r>
          <a:r>
            <a:rPr lang="fi-FI" dirty="0" smtClean="0"/>
            <a:t> </a:t>
          </a:r>
          <a:r>
            <a:rPr lang="fi-FI" dirty="0" err="1" smtClean="0"/>
            <a:t>correct</a:t>
          </a:r>
          <a:r>
            <a:rPr lang="fi-FI" dirty="0" smtClean="0"/>
            <a:t> </a:t>
          </a:r>
          <a:r>
            <a:rPr lang="fi-FI" dirty="0" err="1" smtClean="0"/>
            <a:t>information</a:t>
          </a:r>
          <a:r>
            <a:rPr lang="fi-FI" dirty="0" smtClean="0"/>
            <a:t> </a:t>
          </a:r>
          <a:endParaRPr lang="fi-FI" dirty="0"/>
        </a:p>
      </dgm:t>
    </dgm:pt>
    <dgm:pt modelId="{E8C1F8C1-452E-45F6-AC10-277C63DE70E2}" type="parTrans" cxnId="{78F8CC42-048A-4225-878C-6B10123314B3}">
      <dgm:prSet/>
      <dgm:spPr/>
      <dgm:t>
        <a:bodyPr/>
        <a:lstStyle/>
        <a:p>
          <a:endParaRPr lang="fi-FI"/>
        </a:p>
      </dgm:t>
    </dgm:pt>
    <dgm:pt modelId="{F3E12FB7-FB1A-4A1C-86F4-BBBD65A9AC98}" type="sibTrans" cxnId="{78F8CC42-048A-4225-878C-6B10123314B3}">
      <dgm:prSet/>
      <dgm:spPr/>
      <dgm:t>
        <a:bodyPr/>
        <a:lstStyle/>
        <a:p>
          <a:endParaRPr lang="fi-FI"/>
        </a:p>
      </dgm:t>
    </dgm:pt>
    <dgm:pt modelId="{70CB0FF9-6FD3-42B1-B3E6-6075C90C80CF}">
      <dgm:prSet/>
      <dgm:spPr/>
      <dgm:t>
        <a:bodyPr/>
        <a:lstStyle/>
        <a:p>
          <a:pPr rtl="0"/>
          <a:r>
            <a:rPr lang="fi-FI" smtClean="0"/>
            <a:t>It prevents compensation of market risk and uncontrollably large damages liabilities that would also be speculative with respect to their contents. </a:t>
          </a:r>
          <a:endParaRPr lang="fi-FI"/>
        </a:p>
      </dgm:t>
    </dgm:pt>
    <dgm:pt modelId="{6E2D1F7F-81C8-4FF4-BB4F-658917C199B3}" type="parTrans" cxnId="{523B60D5-8502-4FC9-BFDA-8EFCAD9486DD}">
      <dgm:prSet/>
      <dgm:spPr/>
      <dgm:t>
        <a:bodyPr/>
        <a:lstStyle/>
        <a:p>
          <a:endParaRPr lang="fi-FI"/>
        </a:p>
      </dgm:t>
    </dgm:pt>
    <dgm:pt modelId="{E33B5013-1928-4451-824B-5C1C4D4F20BF}" type="sibTrans" cxnId="{523B60D5-8502-4FC9-BFDA-8EFCAD9486DD}">
      <dgm:prSet/>
      <dgm:spPr/>
      <dgm:t>
        <a:bodyPr/>
        <a:lstStyle/>
        <a:p>
          <a:endParaRPr lang="fi-FI"/>
        </a:p>
      </dgm:t>
    </dgm:pt>
    <dgm:pt modelId="{3A7BEAFC-413C-4385-B67C-A52F4C21B9F6}">
      <dgm:prSet/>
      <dgm:spPr/>
      <dgm:t>
        <a:bodyPr/>
        <a:lstStyle/>
        <a:p>
          <a:pPr rtl="0"/>
          <a:r>
            <a:rPr lang="fi-FI" smtClean="0"/>
            <a:t>The compensation shall be decreased by the amount of the profit that the information failure has yielded to the injured person in reverse trades </a:t>
          </a:r>
          <a:endParaRPr lang="fi-FI"/>
        </a:p>
      </dgm:t>
    </dgm:pt>
    <dgm:pt modelId="{2EA1AA8D-93AB-4F9A-AD33-9FC09EAF31A9}" type="parTrans" cxnId="{E37B9160-6BFE-439A-B45E-CE0C40C8F227}">
      <dgm:prSet/>
      <dgm:spPr/>
      <dgm:t>
        <a:bodyPr/>
        <a:lstStyle/>
        <a:p>
          <a:endParaRPr lang="fi-FI"/>
        </a:p>
      </dgm:t>
    </dgm:pt>
    <dgm:pt modelId="{F018F8D1-34C2-4D78-A7BC-0E4546342831}" type="sibTrans" cxnId="{E37B9160-6BFE-439A-B45E-CE0C40C8F227}">
      <dgm:prSet/>
      <dgm:spPr/>
      <dgm:t>
        <a:bodyPr/>
        <a:lstStyle/>
        <a:p>
          <a:endParaRPr lang="fi-FI"/>
        </a:p>
      </dgm:t>
    </dgm:pt>
    <dgm:pt modelId="{2D1B087A-7F89-452D-9A16-A24A605E61D4}" type="pres">
      <dgm:prSet presAssocID="{D0C7B001-05B5-4FE0-8ABD-4A6A6C730C2F}" presName="linear" presStyleCnt="0">
        <dgm:presLayoutVars>
          <dgm:animLvl val="lvl"/>
          <dgm:resizeHandles val="exact"/>
        </dgm:presLayoutVars>
      </dgm:prSet>
      <dgm:spPr/>
      <dgm:t>
        <a:bodyPr/>
        <a:lstStyle/>
        <a:p>
          <a:endParaRPr lang="fi-FI"/>
        </a:p>
      </dgm:t>
    </dgm:pt>
    <dgm:pt modelId="{07F4D597-8DB5-4DB5-9E14-2B80AE15DAF0}" type="pres">
      <dgm:prSet presAssocID="{63D43788-E5CB-4123-9355-290ADEA68F86}" presName="parentText" presStyleLbl="node1" presStyleIdx="0" presStyleCnt="4">
        <dgm:presLayoutVars>
          <dgm:chMax val="0"/>
          <dgm:bulletEnabled val="1"/>
        </dgm:presLayoutVars>
      </dgm:prSet>
      <dgm:spPr/>
      <dgm:t>
        <a:bodyPr/>
        <a:lstStyle/>
        <a:p>
          <a:endParaRPr lang="fi-FI"/>
        </a:p>
      </dgm:t>
    </dgm:pt>
    <dgm:pt modelId="{6AF6CCF6-DC4C-4F80-86AC-488944D70705}" type="pres">
      <dgm:prSet presAssocID="{17445B2C-5ED1-426F-AAE0-E65FB0700133}" presName="spacer" presStyleCnt="0"/>
      <dgm:spPr/>
      <dgm:t>
        <a:bodyPr/>
        <a:lstStyle/>
        <a:p>
          <a:endParaRPr lang="en-US"/>
        </a:p>
      </dgm:t>
    </dgm:pt>
    <dgm:pt modelId="{DEFEE887-15BA-4223-9AA9-A3EFBDCC869A}" type="pres">
      <dgm:prSet presAssocID="{21F63764-34AB-4F7F-AAE4-010361EC961E}" presName="parentText" presStyleLbl="node1" presStyleIdx="1" presStyleCnt="4">
        <dgm:presLayoutVars>
          <dgm:chMax val="0"/>
          <dgm:bulletEnabled val="1"/>
        </dgm:presLayoutVars>
      </dgm:prSet>
      <dgm:spPr/>
      <dgm:t>
        <a:bodyPr/>
        <a:lstStyle/>
        <a:p>
          <a:endParaRPr lang="fi-FI"/>
        </a:p>
      </dgm:t>
    </dgm:pt>
    <dgm:pt modelId="{64C78FDC-F95F-43D1-A6FD-27F973981E6B}" type="pres">
      <dgm:prSet presAssocID="{F3E12FB7-FB1A-4A1C-86F4-BBBD65A9AC98}" presName="spacer" presStyleCnt="0"/>
      <dgm:spPr/>
      <dgm:t>
        <a:bodyPr/>
        <a:lstStyle/>
        <a:p>
          <a:endParaRPr lang="en-US"/>
        </a:p>
      </dgm:t>
    </dgm:pt>
    <dgm:pt modelId="{5794D643-BF3A-4706-909E-3B482DF24F58}" type="pres">
      <dgm:prSet presAssocID="{70CB0FF9-6FD3-42B1-B3E6-6075C90C80CF}" presName="parentText" presStyleLbl="node1" presStyleIdx="2" presStyleCnt="4">
        <dgm:presLayoutVars>
          <dgm:chMax val="0"/>
          <dgm:bulletEnabled val="1"/>
        </dgm:presLayoutVars>
      </dgm:prSet>
      <dgm:spPr/>
      <dgm:t>
        <a:bodyPr/>
        <a:lstStyle/>
        <a:p>
          <a:endParaRPr lang="fi-FI"/>
        </a:p>
      </dgm:t>
    </dgm:pt>
    <dgm:pt modelId="{712CA608-00EB-41CB-9C9C-4CEEBC7AB4BE}" type="pres">
      <dgm:prSet presAssocID="{E33B5013-1928-4451-824B-5C1C4D4F20BF}" presName="spacer" presStyleCnt="0"/>
      <dgm:spPr/>
      <dgm:t>
        <a:bodyPr/>
        <a:lstStyle/>
        <a:p>
          <a:endParaRPr lang="en-US"/>
        </a:p>
      </dgm:t>
    </dgm:pt>
    <dgm:pt modelId="{15AD57B0-A4AC-46E0-913D-AFF0097EBB59}" type="pres">
      <dgm:prSet presAssocID="{3A7BEAFC-413C-4385-B67C-A52F4C21B9F6}" presName="parentText" presStyleLbl="node1" presStyleIdx="3" presStyleCnt="4">
        <dgm:presLayoutVars>
          <dgm:chMax val="0"/>
          <dgm:bulletEnabled val="1"/>
        </dgm:presLayoutVars>
      </dgm:prSet>
      <dgm:spPr/>
      <dgm:t>
        <a:bodyPr/>
        <a:lstStyle/>
        <a:p>
          <a:endParaRPr lang="fi-FI"/>
        </a:p>
      </dgm:t>
    </dgm:pt>
  </dgm:ptLst>
  <dgm:cxnLst>
    <dgm:cxn modelId="{A7D8A10C-7C4A-4325-859B-A9029C88F75E}" type="presOf" srcId="{D0C7B001-05B5-4FE0-8ABD-4A6A6C730C2F}" destId="{2D1B087A-7F89-452D-9A16-A24A605E61D4}" srcOrd="0" destOrd="0" presId="urn:microsoft.com/office/officeart/2005/8/layout/vList2"/>
    <dgm:cxn modelId="{E61019E6-E6DB-4035-9A21-173298091EFD}" type="presOf" srcId="{63D43788-E5CB-4123-9355-290ADEA68F86}" destId="{07F4D597-8DB5-4DB5-9E14-2B80AE15DAF0}" srcOrd="0" destOrd="0" presId="urn:microsoft.com/office/officeart/2005/8/layout/vList2"/>
    <dgm:cxn modelId="{507B6AB1-9085-4FDF-B6CF-0BA2F71A0B83}" type="presOf" srcId="{70CB0FF9-6FD3-42B1-B3E6-6075C90C80CF}" destId="{5794D643-BF3A-4706-909E-3B482DF24F58}" srcOrd="0" destOrd="0" presId="urn:microsoft.com/office/officeart/2005/8/layout/vList2"/>
    <dgm:cxn modelId="{523B60D5-8502-4FC9-BFDA-8EFCAD9486DD}" srcId="{D0C7B001-05B5-4FE0-8ABD-4A6A6C730C2F}" destId="{70CB0FF9-6FD3-42B1-B3E6-6075C90C80CF}" srcOrd="2" destOrd="0" parTransId="{6E2D1F7F-81C8-4FF4-BB4F-658917C199B3}" sibTransId="{E33B5013-1928-4451-824B-5C1C4D4F20BF}"/>
    <dgm:cxn modelId="{2A5A3C60-143E-4388-B378-F1BFF5E53A54}" type="presOf" srcId="{3A7BEAFC-413C-4385-B67C-A52F4C21B9F6}" destId="{15AD57B0-A4AC-46E0-913D-AFF0097EBB59}" srcOrd="0" destOrd="0" presId="urn:microsoft.com/office/officeart/2005/8/layout/vList2"/>
    <dgm:cxn modelId="{78F8CC42-048A-4225-878C-6B10123314B3}" srcId="{D0C7B001-05B5-4FE0-8ABD-4A6A6C730C2F}" destId="{21F63764-34AB-4F7F-AAE4-010361EC961E}" srcOrd="1" destOrd="0" parTransId="{E8C1F8C1-452E-45F6-AC10-277C63DE70E2}" sibTransId="{F3E12FB7-FB1A-4A1C-86F4-BBBD65A9AC98}"/>
    <dgm:cxn modelId="{AFD46038-B292-4710-8789-7DCB507E2979}" srcId="{D0C7B001-05B5-4FE0-8ABD-4A6A6C730C2F}" destId="{63D43788-E5CB-4123-9355-290ADEA68F86}" srcOrd="0" destOrd="0" parTransId="{34948610-8495-4675-BFAA-3E8F62B0008A}" sibTransId="{17445B2C-5ED1-426F-AAE0-E65FB0700133}"/>
    <dgm:cxn modelId="{E37B9160-6BFE-439A-B45E-CE0C40C8F227}" srcId="{D0C7B001-05B5-4FE0-8ABD-4A6A6C730C2F}" destId="{3A7BEAFC-413C-4385-B67C-A52F4C21B9F6}" srcOrd="3" destOrd="0" parTransId="{2EA1AA8D-93AB-4F9A-AD33-9FC09EAF31A9}" sibTransId="{F018F8D1-34C2-4D78-A7BC-0E4546342831}"/>
    <dgm:cxn modelId="{DB97D2CA-0CCD-4220-9205-547091CB59FF}" type="presOf" srcId="{21F63764-34AB-4F7F-AAE4-010361EC961E}" destId="{DEFEE887-15BA-4223-9AA9-A3EFBDCC869A}" srcOrd="0" destOrd="0" presId="urn:microsoft.com/office/officeart/2005/8/layout/vList2"/>
    <dgm:cxn modelId="{11146990-C973-4BF0-AFD2-6945C65A9A23}" type="presParOf" srcId="{2D1B087A-7F89-452D-9A16-A24A605E61D4}" destId="{07F4D597-8DB5-4DB5-9E14-2B80AE15DAF0}" srcOrd="0" destOrd="0" presId="urn:microsoft.com/office/officeart/2005/8/layout/vList2"/>
    <dgm:cxn modelId="{5B4D115D-BA84-4068-979A-65AE21BF19C7}" type="presParOf" srcId="{2D1B087A-7F89-452D-9A16-A24A605E61D4}" destId="{6AF6CCF6-DC4C-4F80-86AC-488944D70705}" srcOrd="1" destOrd="0" presId="urn:microsoft.com/office/officeart/2005/8/layout/vList2"/>
    <dgm:cxn modelId="{6AF0D09B-D47F-4866-B1D7-321150531E1C}" type="presParOf" srcId="{2D1B087A-7F89-452D-9A16-A24A605E61D4}" destId="{DEFEE887-15BA-4223-9AA9-A3EFBDCC869A}" srcOrd="2" destOrd="0" presId="urn:microsoft.com/office/officeart/2005/8/layout/vList2"/>
    <dgm:cxn modelId="{3970F372-946E-49ED-8F3F-D24048038E1A}" type="presParOf" srcId="{2D1B087A-7F89-452D-9A16-A24A605E61D4}" destId="{64C78FDC-F95F-43D1-A6FD-27F973981E6B}" srcOrd="3" destOrd="0" presId="urn:microsoft.com/office/officeart/2005/8/layout/vList2"/>
    <dgm:cxn modelId="{EAD49F13-44DF-4247-913C-1FEC903DFEC2}" type="presParOf" srcId="{2D1B087A-7F89-452D-9A16-A24A605E61D4}" destId="{5794D643-BF3A-4706-909E-3B482DF24F58}" srcOrd="4" destOrd="0" presId="urn:microsoft.com/office/officeart/2005/8/layout/vList2"/>
    <dgm:cxn modelId="{344AB3D8-DFDA-462F-9408-AAEF06EC9D38}" type="presParOf" srcId="{2D1B087A-7F89-452D-9A16-A24A605E61D4}" destId="{712CA608-00EB-41CB-9C9C-4CEEBC7AB4BE}" srcOrd="5" destOrd="0" presId="urn:microsoft.com/office/officeart/2005/8/layout/vList2"/>
    <dgm:cxn modelId="{DFD130F9-A38E-4609-BB6A-830CA901A67F}" type="presParOf" srcId="{2D1B087A-7F89-452D-9A16-A24A605E61D4}" destId="{15AD57B0-A4AC-46E0-913D-AFF0097EBB5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C55B1B-DBA5-4B7B-A568-6D09706530E5}"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7522B6F3-D77F-4E23-9A0D-D9F39747B58E}">
      <dgm:prSet/>
      <dgm:spPr/>
      <dgm:t>
        <a:bodyPr/>
        <a:lstStyle/>
        <a:p>
          <a:pPr rtl="0"/>
          <a:r>
            <a:rPr lang="en-US" smtClean="0"/>
            <a:t>The “maturity time” (becoming compensable) of loss</a:t>
          </a:r>
          <a:endParaRPr lang="fi-FI"/>
        </a:p>
      </dgm:t>
    </dgm:pt>
    <dgm:pt modelId="{604812BC-E166-441F-BE55-796A889CDFA4}" type="parTrans" cxnId="{78503D09-7E9F-4B0C-832B-B00E78313059}">
      <dgm:prSet/>
      <dgm:spPr/>
      <dgm:t>
        <a:bodyPr/>
        <a:lstStyle/>
        <a:p>
          <a:endParaRPr lang="en-US"/>
        </a:p>
      </dgm:t>
    </dgm:pt>
    <dgm:pt modelId="{35241153-D769-4389-86E1-16F5DC06CA88}" type="sibTrans" cxnId="{78503D09-7E9F-4B0C-832B-B00E78313059}">
      <dgm:prSet/>
      <dgm:spPr/>
      <dgm:t>
        <a:bodyPr/>
        <a:lstStyle/>
        <a:p>
          <a:endParaRPr lang="en-US"/>
        </a:p>
      </dgm:t>
    </dgm:pt>
    <dgm:pt modelId="{AE9E9BF4-F8BD-4FC6-8431-CE9B98058CEA}">
      <dgm:prSet/>
      <dgm:spPr/>
      <dgm:t>
        <a:bodyPr/>
        <a:lstStyle/>
        <a:p>
          <a:pPr rtl="0"/>
          <a:r>
            <a:rPr lang="en-US" smtClean="0"/>
            <a:t>e.g. breach of redemption duties (AML 6:2): the current price of redemption time subtracted with actual current price  (possible later profits have no effect)   </a:t>
          </a:r>
          <a:endParaRPr lang="fi-FI"/>
        </a:p>
      </dgm:t>
    </dgm:pt>
    <dgm:pt modelId="{5568F1A6-8705-4915-88BB-215E4502FCB2}" type="parTrans" cxnId="{8139043C-79A5-4462-A93B-94868A63A4C6}">
      <dgm:prSet/>
      <dgm:spPr/>
      <dgm:t>
        <a:bodyPr/>
        <a:lstStyle/>
        <a:p>
          <a:endParaRPr lang="en-US"/>
        </a:p>
      </dgm:t>
    </dgm:pt>
    <dgm:pt modelId="{C2DB883A-8821-4584-822B-6738EBEEF23C}" type="sibTrans" cxnId="{8139043C-79A5-4462-A93B-94868A63A4C6}">
      <dgm:prSet/>
      <dgm:spPr/>
      <dgm:t>
        <a:bodyPr/>
        <a:lstStyle/>
        <a:p>
          <a:endParaRPr lang="en-US"/>
        </a:p>
      </dgm:t>
    </dgm:pt>
    <dgm:pt modelId="{984D5E2F-33E4-4A50-9B35-819EED7476E6}" type="pres">
      <dgm:prSet presAssocID="{2CC55B1B-DBA5-4B7B-A568-6D09706530E5}" presName="diagram" presStyleCnt="0">
        <dgm:presLayoutVars>
          <dgm:chPref val="1"/>
          <dgm:dir/>
          <dgm:animOne val="branch"/>
          <dgm:animLvl val="lvl"/>
          <dgm:resizeHandles/>
        </dgm:presLayoutVars>
      </dgm:prSet>
      <dgm:spPr/>
      <dgm:t>
        <a:bodyPr/>
        <a:lstStyle/>
        <a:p>
          <a:endParaRPr lang="en-US"/>
        </a:p>
      </dgm:t>
    </dgm:pt>
    <dgm:pt modelId="{623710F9-9223-4039-AB2A-818E9B04296D}" type="pres">
      <dgm:prSet presAssocID="{7522B6F3-D77F-4E23-9A0D-D9F39747B58E}" presName="root" presStyleCnt="0"/>
      <dgm:spPr/>
    </dgm:pt>
    <dgm:pt modelId="{F2A1D9BB-E440-48DE-ACDF-CD65ECA8B010}" type="pres">
      <dgm:prSet presAssocID="{7522B6F3-D77F-4E23-9A0D-D9F39747B58E}" presName="rootComposite" presStyleCnt="0"/>
      <dgm:spPr/>
    </dgm:pt>
    <dgm:pt modelId="{D8DA016E-7FEA-4A76-9A74-004D26183238}" type="pres">
      <dgm:prSet presAssocID="{7522B6F3-D77F-4E23-9A0D-D9F39747B58E}" presName="rootText" presStyleLbl="node1" presStyleIdx="0" presStyleCnt="1"/>
      <dgm:spPr/>
      <dgm:t>
        <a:bodyPr/>
        <a:lstStyle/>
        <a:p>
          <a:endParaRPr lang="en-US"/>
        </a:p>
      </dgm:t>
    </dgm:pt>
    <dgm:pt modelId="{3554ED11-D7F2-46C5-AF0E-3883C43FE250}" type="pres">
      <dgm:prSet presAssocID="{7522B6F3-D77F-4E23-9A0D-D9F39747B58E}" presName="rootConnector" presStyleLbl="node1" presStyleIdx="0" presStyleCnt="1"/>
      <dgm:spPr/>
      <dgm:t>
        <a:bodyPr/>
        <a:lstStyle/>
        <a:p>
          <a:endParaRPr lang="en-US"/>
        </a:p>
      </dgm:t>
    </dgm:pt>
    <dgm:pt modelId="{91AC1835-6D1A-403C-A5B9-EA91D5364B9E}" type="pres">
      <dgm:prSet presAssocID="{7522B6F3-D77F-4E23-9A0D-D9F39747B58E}" presName="childShape" presStyleCnt="0"/>
      <dgm:spPr/>
    </dgm:pt>
    <dgm:pt modelId="{A3162984-D63A-413E-A0DE-690F00350A42}" type="pres">
      <dgm:prSet presAssocID="{5568F1A6-8705-4915-88BB-215E4502FCB2}" presName="Name13" presStyleLbl="parChTrans1D2" presStyleIdx="0" presStyleCnt="1"/>
      <dgm:spPr/>
      <dgm:t>
        <a:bodyPr/>
        <a:lstStyle/>
        <a:p>
          <a:endParaRPr lang="en-US"/>
        </a:p>
      </dgm:t>
    </dgm:pt>
    <dgm:pt modelId="{96190192-0C83-431C-91A4-998B124AFBFF}" type="pres">
      <dgm:prSet presAssocID="{AE9E9BF4-F8BD-4FC6-8431-CE9B98058CEA}" presName="childText" presStyleLbl="bgAcc1" presStyleIdx="0" presStyleCnt="1">
        <dgm:presLayoutVars>
          <dgm:bulletEnabled val="1"/>
        </dgm:presLayoutVars>
      </dgm:prSet>
      <dgm:spPr/>
      <dgm:t>
        <a:bodyPr/>
        <a:lstStyle/>
        <a:p>
          <a:endParaRPr lang="en-US"/>
        </a:p>
      </dgm:t>
    </dgm:pt>
  </dgm:ptLst>
  <dgm:cxnLst>
    <dgm:cxn modelId="{980AF9DE-7169-477D-94CA-B70881E8C3B6}" type="presOf" srcId="{7522B6F3-D77F-4E23-9A0D-D9F39747B58E}" destId="{3554ED11-D7F2-46C5-AF0E-3883C43FE250}" srcOrd="1" destOrd="0" presId="urn:microsoft.com/office/officeart/2005/8/layout/hierarchy3"/>
    <dgm:cxn modelId="{CB70B7B4-475C-45E6-905C-E94844EC6C49}" type="presOf" srcId="{AE9E9BF4-F8BD-4FC6-8431-CE9B98058CEA}" destId="{96190192-0C83-431C-91A4-998B124AFBFF}" srcOrd="0" destOrd="0" presId="urn:microsoft.com/office/officeart/2005/8/layout/hierarchy3"/>
    <dgm:cxn modelId="{8139043C-79A5-4462-A93B-94868A63A4C6}" srcId="{7522B6F3-D77F-4E23-9A0D-D9F39747B58E}" destId="{AE9E9BF4-F8BD-4FC6-8431-CE9B98058CEA}" srcOrd="0" destOrd="0" parTransId="{5568F1A6-8705-4915-88BB-215E4502FCB2}" sibTransId="{C2DB883A-8821-4584-822B-6738EBEEF23C}"/>
    <dgm:cxn modelId="{78503D09-7E9F-4B0C-832B-B00E78313059}" srcId="{2CC55B1B-DBA5-4B7B-A568-6D09706530E5}" destId="{7522B6F3-D77F-4E23-9A0D-D9F39747B58E}" srcOrd="0" destOrd="0" parTransId="{604812BC-E166-441F-BE55-796A889CDFA4}" sibTransId="{35241153-D769-4389-86E1-16F5DC06CA88}"/>
    <dgm:cxn modelId="{1757C417-D087-4246-A45D-CB3588FE797F}" type="presOf" srcId="{7522B6F3-D77F-4E23-9A0D-D9F39747B58E}" destId="{D8DA016E-7FEA-4A76-9A74-004D26183238}" srcOrd="0" destOrd="0" presId="urn:microsoft.com/office/officeart/2005/8/layout/hierarchy3"/>
    <dgm:cxn modelId="{967EAE52-F7A6-47A0-A715-2EE149190A7F}" type="presOf" srcId="{5568F1A6-8705-4915-88BB-215E4502FCB2}" destId="{A3162984-D63A-413E-A0DE-690F00350A42}" srcOrd="0" destOrd="0" presId="urn:microsoft.com/office/officeart/2005/8/layout/hierarchy3"/>
    <dgm:cxn modelId="{FE7F3C68-0585-4B06-9C1B-C09277591560}" type="presOf" srcId="{2CC55B1B-DBA5-4B7B-A568-6D09706530E5}" destId="{984D5E2F-33E4-4A50-9B35-819EED7476E6}" srcOrd="0" destOrd="0" presId="urn:microsoft.com/office/officeart/2005/8/layout/hierarchy3"/>
    <dgm:cxn modelId="{34B2F27F-C8F7-480C-B053-6D3426E72DC0}" type="presParOf" srcId="{984D5E2F-33E4-4A50-9B35-819EED7476E6}" destId="{623710F9-9223-4039-AB2A-818E9B04296D}" srcOrd="0" destOrd="0" presId="urn:microsoft.com/office/officeart/2005/8/layout/hierarchy3"/>
    <dgm:cxn modelId="{B6C26C04-66A4-468A-BF82-B40C7EB2F5AA}" type="presParOf" srcId="{623710F9-9223-4039-AB2A-818E9B04296D}" destId="{F2A1D9BB-E440-48DE-ACDF-CD65ECA8B010}" srcOrd="0" destOrd="0" presId="urn:microsoft.com/office/officeart/2005/8/layout/hierarchy3"/>
    <dgm:cxn modelId="{57E2F9F2-8716-4070-A5B8-0C9360E7C587}" type="presParOf" srcId="{F2A1D9BB-E440-48DE-ACDF-CD65ECA8B010}" destId="{D8DA016E-7FEA-4A76-9A74-004D26183238}" srcOrd="0" destOrd="0" presId="urn:microsoft.com/office/officeart/2005/8/layout/hierarchy3"/>
    <dgm:cxn modelId="{21048D27-7FD6-4AC1-909F-240D7E9C89A5}" type="presParOf" srcId="{F2A1D9BB-E440-48DE-ACDF-CD65ECA8B010}" destId="{3554ED11-D7F2-46C5-AF0E-3883C43FE250}" srcOrd="1" destOrd="0" presId="urn:microsoft.com/office/officeart/2005/8/layout/hierarchy3"/>
    <dgm:cxn modelId="{D3C8C08F-C2B9-4CCE-8F0E-58257C3DFFE3}" type="presParOf" srcId="{623710F9-9223-4039-AB2A-818E9B04296D}" destId="{91AC1835-6D1A-403C-A5B9-EA91D5364B9E}" srcOrd="1" destOrd="0" presId="urn:microsoft.com/office/officeart/2005/8/layout/hierarchy3"/>
    <dgm:cxn modelId="{59A24350-E5F2-41B3-9FED-797B6D411BB8}" type="presParOf" srcId="{91AC1835-6D1A-403C-A5B9-EA91D5364B9E}" destId="{A3162984-D63A-413E-A0DE-690F00350A42}" srcOrd="0" destOrd="0" presId="urn:microsoft.com/office/officeart/2005/8/layout/hierarchy3"/>
    <dgm:cxn modelId="{E2B2838C-D0E6-4C73-9BF9-8DDF529A031C}" type="presParOf" srcId="{91AC1835-6D1A-403C-A5B9-EA91D5364B9E}" destId="{96190192-0C83-431C-91A4-998B124AFBFF}" srcOrd="1"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0B0FED9-A56C-4774-B73F-30D8F2A5E926}"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fi-FI"/>
        </a:p>
      </dgm:t>
    </dgm:pt>
    <dgm:pt modelId="{A4D17F3A-C3F6-4F2C-A1EE-7EF5294FEC35}">
      <dgm:prSet/>
      <dgm:spPr/>
      <dgm:t>
        <a:bodyPr/>
        <a:lstStyle/>
        <a:p>
          <a:pPr rtl="0"/>
          <a:r>
            <a:rPr lang="fi-FI" dirty="0" err="1" smtClean="0"/>
            <a:t>The</a:t>
          </a:r>
          <a:r>
            <a:rPr lang="fi-FI" dirty="0" smtClean="0"/>
            <a:t> Act on Class </a:t>
          </a:r>
          <a:r>
            <a:rPr lang="fi-FI" dirty="0" err="1" smtClean="0"/>
            <a:t>Actions</a:t>
          </a:r>
          <a:r>
            <a:rPr lang="fi-FI" dirty="0" smtClean="0"/>
            <a:t> (444/2007</a:t>
          </a:r>
          <a:r>
            <a:rPr lang="fi-FI" dirty="0" smtClean="0">
              <a:hlinkClick xmlns:r="http://schemas.openxmlformats.org/officeDocument/2006/relationships" r:id="rId1"/>
            </a:rPr>
            <a:t>)</a:t>
          </a:r>
          <a:r>
            <a:rPr lang="fi-FI" dirty="0" smtClean="0"/>
            <a:t> </a:t>
          </a:r>
          <a:r>
            <a:rPr lang="en-US" dirty="0" smtClean="0"/>
            <a:t>Act does not apply to a civil case concerning the conduct of an issuer of securities or the </a:t>
          </a:r>
          <a:r>
            <a:rPr lang="en-US" dirty="0" err="1" smtClean="0"/>
            <a:t>offeror</a:t>
          </a:r>
          <a:r>
            <a:rPr lang="en-US" dirty="0" smtClean="0"/>
            <a:t> in a takeover bid or mandatory bid. </a:t>
          </a:r>
          <a:endParaRPr lang="fi-FI" dirty="0"/>
        </a:p>
      </dgm:t>
    </dgm:pt>
    <dgm:pt modelId="{632C3BD3-4299-4DD7-91BE-F75041F4741A}" type="parTrans" cxnId="{8660DB9B-87E3-4C73-A3C5-48CCA2CC6005}">
      <dgm:prSet/>
      <dgm:spPr/>
      <dgm:t>
        <a:bodyPr/>
        <a:lstStyle/>
        <a:p>
          <a:endParaRPr lang="fi-FI"/>
        </a:p>
      </dgm:t>
    </dgm:pt>
    <dgm:pt modelId="{1D6B6F4C-4B42-4ED7-99B5-417C44271125}" type="sibTrans" cxnId="{8660DB9B-87E3-4C73-A3C5-48CCA2CC6005}">
      <dgm:prSet/>
      <dgm:spPr/>
      <dgm:t>
        <a:bodyPr/>
        <a:lstStyle/>
        <a:p>
          <a:endParaRPr lang="fi-FI"/>
        </a:p>
      </dgm:t>
    </dgm:pt>
    <dgm:pt modelId="{8EBE39B4-B0A6-4244-9797-0B9009970747}">
      <dgm:prSet/>
      <dgm:spPr/>
      <dgm:t>
        <a:bodyPr/>
        <a:lstStyle/>
        <a:p>
          <a:pPr rtl="0"/>
          <a:r>
            <a:rPr lang="fi-FI" smtClean="0"/>
            <a:t>In a criminal case, e.g. abuse of insider information, there is no injured party but the object of legal protection is confidence in securities markets. An investor has no plaintiff position in these cases. (the Finnish Supreme Court KKO 2000:82, so-called Kansallisanti [National Issue] case). </a:t>
          </a:r>
          <a:endParaRPr lang="fi-FI"/>
        </a:p>
      </dgm:t>
    </dgm:pt>
    <dgm:pt modelId="{45479415-024D-4E60-8522-51BDAB846F1E}" type="parTrans" cxnId="{A9CBB25E-FC83-4D61-A031-6D11EE19468A}">
      <dgm:prSet/>
      <dgm:spPr/>
      <dgm:t>
        <a:bodyPr/>
        <a:lstStyle/>
        <a:p>
          <a:endParaRPr lang="fi-FI"/>
        </a:p>
      </dgm:t>
    </dgm:pt>
    <dgm:pt modelId="{463F9839-133B-49EF-A6A1-98AF04468A93}" type="sibTrans" cxnId="{A9CBB25E-FC83-4D61-A031-6D11EE19468A}">
      <dgm:prSet/>
      <dgm:spPr/>
      <dgm:t>
        <a:bodyPr/>
        <a:lstStyle/>
        <a:p>
          <a:endParaRPr lang="fi-FI"/>
        </a:p>
      </dgm:t>
    </dgm:pt>
    <dgm:pt modelId="{FDF1C88B-B7F2-4714-99DD-B110ABF3EA12}" type="pres">
      <dgm:prSet presAssocID="{90B0FED9-A56C-4774-B73F-30D8F2A5E926}" presName="compositeShape" presStyleCnt="0">
        <dgm:presLayoutVars>
          <dgm:chMax val="7"/>
          <dgm:dir/>
          <dgm:resizeHandles val="exact"/>
        </dgm:presLayoutVars>
      </dgm:prSet>
      <dgm:spPr/>
      <dgm:t>
        <a:bodyPr/>
        <a:lstStyle/>
        <a:p>
          <a:endParaRPr lang="fi-FI"/>
        </a:p>
      </dgm:t>
    </dgm:pt>
    <dgm:pt modelId="{519D6A7D-E88D-46F6-8789-8A1C089D30A7}" type="pres">
      <dgm:prSet presAssocID="{A4D17F3A-C3F6-4F2C-A1EE-7EF5294FEC35}" presName="circ1" presStyleLbl="vennNode1" presStyleIdx="0" presStyleCnt="2"/>
      <dgm:spPr/>
      <dgm:t>
        <a:bodyPr/>
        <a:lstStyle/>
        <a:p>
          <a:endParaRPr lang="fi-FI"/>
        </a:p>
      </dgm:t>
    </dgm:pt>
    <dgm:pt modelId="{8F835D62-E747-4DA1-AD21-F7CE02572F0E}" type="pres">
      <dgm:prSet presAssocID="{A4D17F3A-C3F6-4F2C-A1EE-7EF5294FEC35}" presName="circ1Tx" presStyleLbl="revTx" presStyleIdx="0" presStyleCnt="0">
        <dgm:presLayoutVars>
          <dgm:chMax val="0"/>
          <dgm:chPref val="0"/>
          <dgm:bulletEnabled val="1"/>
        </dgm:presLayoutVars>
      </dgm:prSet>
      <dgm:spPr/>
      <dgm:t>
        <a:bodyPr/>
        <a:lstStyle/>
        <a:p>
          <a:endParaRPr lang="fi-FI"/>
        </a:p>
      </dgm:t>
    </dgm:pt>
    <dgm:pt modelId="{9EB2B7A5-A91A-4C40-94A2-DE999E56D85E}" type="pres">
      <dgm:prSet presAssocID="{8EBE39B4-B0A6-4244-9797-0B9009970747}" presName="circ2" presStyleLbl="vennNode1" presStyleIdx="1" presStyleCnt="2"/>
      <dgm:spPr/>
      <dgm:t>
        <a:bodyPr/>
        <a:lstStyle/>
        <a:p>
          <a:endParaRPr lang="fi-FI"/>
        </a:p>
      </dgm:t>
    </dgm:pt>
    <dgm:pt modelId="{C520F40B-BA95-45D8-A360-91C8ED2C9EDC}" type="pres">
      <dgm:prSet presAssocID="{8EBE39B4-B0A6-4244-9797-0B9009970747}" presName="circ2Tx" presStyleLbl="revTx" presStyleIdx="0" presStyleCnt="0">
        <dgm:presLayoutVars>
          <dgm:chMax val="0"/>
          <dgm:chPref val="0"/>
          <dgm:bulletEnabled val="1"/>
        </dgm:presLayoutVars>
      </dgm:prSet>
      <dgm:spPr/>
      <dgm:t>
        <a:bodyPr/>
        <a:lstStyle/>
        <a:p>
          <a:endParaRPr lang="fi-FI"/>
        </a:p>
      </dgm:t>
    </dgm:pt>
  </dgm:ptLst>
  <dgm:cxnLst>
    <dgm:cxn modelId="{8BB48204-91AD-47CE-A59C-83E8D1E367DB}" type="presOf" srcId="{90B0FED9-A56C-4774-B73F-30D8F2A5E926}" destId="{FDF1C88B-B7F2-4714-99DD-B110ABF3EA12}" srcOrd="0" destOrd="0" presId="urn:microsoft.com/office/officeart/2005/8/layout/venn1"/>
    <dgm:cxn modelId="{A9CBB25E-FC83-4D61-A031-6D11EE19468A}" srcId="{90B0FED9-A56C-4774-B73F-30D8F2A5E926}" destId="{8EBE39B4-B0A6-4244-9797-0B9009970747}" srcOrd="1" destOrd="0" parTransId="{45479415-024D-4E60-8522-51BDAB846F1E}" sibTransId="{463F9839-133B-49EF-A6A1-98AF04468A93}"/>
    <dgm:cxn modelId="{8668C4C8-0A9C-4917-B936-B3E9DA4C0CAF}" type="presOf" srcId="{A4D17F3A-C3F6-4F2C-A1EE-7EF5294FEC35}" destId="{519D6A7D-E88D-46F6-8789-8A1C089D30A7}" srcOrd="0" destOrd="0" presId="urn:microsoft.com/office/officeart/2005/8/layout/venn1"/>
    <dgm:cxn modelId="{856906B7-46ED-46BD-A20A-FBE8E0FE9F70}" type="presOf" srcId="{A4D17F3A-C3F6-4F2C-A1EE-7EF5294FEC35}" destId="{8F835D62-E747-4DA1-AD21-F7CE02572F0E}" srcOrd="1" destOrd="0" presId="urn:microsoft.com/office/officeart/2005/8/layout/venn1"/>
    <dgm:cxn modelId="{057D5781-20B3-4A5E-88CE-22F85A31396D}" type="presOf" srcId="{8EBE39B4-B0A6-4244-9797-0B9009970747}" destId="{C520F40B-BA95-45D8-A360-91C8ED2C9EDC}" srcOrd="1" destOrd="0" presId="urn:microsoft.com/office/officeart/2005/8/layout/venn1"/>
    <dgm:cxn modelId="{8AB7284C-4C9C-4BBE-BDF0-FD306E80202F}" type="presOf" srcId="{8EBE39B4-B0A6-4244-9797-0B9009970747}" destId="{9EB2B7A5-A91A-4C40-94A2-DE999E56D85E}" srcOrd="0" destOrd="0" presId="urn:microsoft.com/office/officeart/2005/8/layout/venn1"/>
    <dgm:cxn modelId="{8660DB9B-87E3-4C73-A3C5-48CCA2CC6005}" srcId="{90B0FED9-A56C-4774-B73F-30D8F2A5E926}" destId="{A4D17F3A-C3F6-4F2C-A1EE-7EF5294FEC35}" srcOrd="0" destOrd="0" parTransId="{632C3BD3-4299-4DD7-91BE-F75041F4741A}" sibTransId="{1D6B6F4C-4B42-4ED7-99B5-417C44271125}"/>
    <dgm:cxn modelId="{218A8334-4C5D-4941-A323-C3F84C8EE7B0}" type="presParOf" srcId="{FDF1C88B-B7F2-4714-99DD-B110ABF3EA12}" destId="{519D6A7D-E88D-46F6-8789-8A1C089D30A7}" srcOrd="0" destOrd="0" presId="urn:microsoft.com/office/officeart/2005/8/layout/venn1"/>
    <dgm:cxn modelId="{A4A233A9-40A9-4743-882A-548559D5C7C5}" type="presParOf" srcId="{FDF1C88B-B7F2-4714-99DD-B110ABF3EA12}" destId="{8F835D62-E747-4DA1-AD21-F7CE02572F0E}" srcOrd="1" destOrd="0" presId="urn:microsoft.com/office/officeart/2005/8/layout/venn1"/>
    <dgm:cxn modelId="{6A00C011-C833-49A6-92C1-6190CDAE20FF}" type="presParOf" srcId="{FDF1C88B-B7F2-4714-99DD-B110ABF3EA12}" destId="{9EB2B7A5-A91A-4C40-94A2-DE999E56D85E}" srcOrd="2" destOrd="0" presId="urn:microsoft.com/office/officeart/2005/8/layout/venn1"/>
    <dgm:cxn modelId="{DC16CCB6-B04F-4239-A85C-3EE3A9CEC011}" type="presParOf" srcId="{FDF1C88B-B7F2-4714-99DD-B110ABF3EA12}" destId="{C520F40B-BA95-45D8-A360-91C8ED2C9ED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3F3749-7261-4FCB-8288-0DC044BB3850}"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1F7EBA49-BB2A-4F3E-A687-949EA4C56968}">
      <dgm:prSet/>
      <dgm:spPr/>
      <dgm:t>
        <a:bodyPr/>
        <a:lstStyle/>
        <a:p>
          <a:pPr rtl="0"/>
          <a:r>
            <a:rPr lang="fi-FI" b="1" smtClean="0"/>
            <a:t>Weak form</a:t>
          </a:r>
          <a:endParaRPr lang="fi-FI"/>
        </a:p>
      </dgm:t>
    </dgm:pt>
    <dgm:pt modelId="{94E7116F-9461-45DA-9787-CD6A37044C95}" type="parTrans" cxnId="{4A562641-2B97-45DB-B6CF-047B0499C6D7}">
      <dgm:prSet/>
      <dgm:spPr/>
      <dgm:t>
        <a:bodyPr/>
        <a:lstStyle/>
        <a:p>
          <a:endParaRPr lang="en-US"/>
        </a:p>
      </dgm:t>
    </dgm:pt>
    <dgm:pt modelId="{20D6AA24-20B2-45A1-B2DF-D0AF23622FA7}" type="sibTrans" cxnId="{4A562641-2B97-45DB-B6CF-047B0499C6D7}">
      <dgm:prSet/>
      <dgm:spPr/>
      <dgm:t>
        <a:bodyPr/>
        <a:lstStyle/>
        <a:p>
          <a:endParaRPr lang="en-US"/>
        </a:p>
      </dgm:t>
    </dgm:pt>
    <dgm:pt modelId="{4F71BAF1-3527-40F9-A49E-877C1A81CE83}">
      <dgm:prSet/>
      <dgm:spPr/>
      <dgm:t>
        <a:bodyPr/>
        <a:lstStyle/>
        <a:p>
          <a:pPr rtl="0"/>
          <a:r>
            <a:rPr lang="fi-FI" smtClean="0"/>
            <a:t>you cannot base an estimate of future development of a security price on its price formation history </a:t>
          </a:r>
          <a:endParaRPr lang="fi-FI"/>
        </a:p>
      </dgm:t>
    </dgm:pt>
    <dgm:pt modelId="{BF8581D0-EAEB-45E4-B424-8935E63B1A58}" type="parTrans" cxnId="{0750B2E8-BD67-4002-B9EF-89129D4A1A6D}">
      <dgm:prSet/>
      <dgm:spPr/>
      <dgm:t>
        <a:bodyPr/>
        <a:lstStyle/>
        <a:p>
          <a:endParaRPr lang="en-US"/>
        </a:p>
      </dgm:t>
    </dgm:pt>
    <dgm:pt modelId="{293D1134-9833-4E5E-9805-3436E3C3B74D}" type="sibTrans" cxnId="{0750B2E8-BD67-4002-B9EF-89129D4A1A6D}">
      <dgm:prSet/>
      <dgm:spPr/>
      <dgm:t>
        <a:bodyPr/>
        <a:lstStyle/>
        <a:p>
          <a:endParaRPr lang="en-US"/>
        </a:p>
      </dgm:t>
    </dgm:pt>
    <dgm:pt modelId="{1FD2E4DF-B116-4757-8563-348730056245}">
      <dgm:prSet/>
      <dgm:spPr/>
      <dgm:t>
        <a:bodyPr/>
        <a:lstStyle/>
        <a:p>
          <a:pPr rtl="0"/>
          <a:r>
            <a:rPr lang="fi-FI" b="1" smtClean="0"/>
            <a:t>Semi-strong form </a:t>
          </a:r>
          <a:endParaRPr lang="fi-FI"/>
        </a:p>
      </dgm:t>
    </dgm:pt>
    <dgm:pt modelId="{8FB42C34-31AC-4DD0-AC44-8D4C415BAB0F}" type="parTrans" cxnId="{0FF1476D-FB7A-4B69-B9C3-459CAE765D2A}">
      <dgm:prSet/>
      <dgm:spPr/>
      <dgm:t>
        <a:bodyPr/>
        <a:lstStyle/>
        <a:p>
          <a:endParaRPr lang="en-US"/>
        </a:p>
      </dgm:t>
    </dgm:pt>
    <dgm:pt modelId="{EC406BA8-A025-4C43-81E9-0247E0B688AC}" type="sibTrans" cxnId="{0FF1476D-FB7A-4B69-B9C3-459CAE765D2A}">
      <dgm:prSet/>
      <dgm:spPr/>
      <dgm:t>
        <a:bodyPr/>
        <a:lstStyle/>
        <a:p>
          <a:endParaRPr lang="en-US"/>
        </a:p>
      </dgm:t>
    </dgm:pt>
    <dgm:pt modelId="{9F3DDBEC-70C9-4FA7-BFA1-D60ECC00FEE2}">
      <dgm:prSet/>
      <dgm:spPr/>
      <dgm:t>
        <a:bodyPr/>
        <a:lstStyle/>
        <a:p>
          <a:pPr rtl="0"/>
          <a:r>
            <a:rPr lang="fi-FI" smtClean="0"/>
            <a:t>Market prices reflect all information generally available to an investor</a:t>
          </a:r>
          <a:endParaRPr lang="fi-FI"/>
        </a:p>
      </dgm:t>
    </dgm:pt>
    <dgm:pt modelId="{71B13AE4-04B7-4EDD-9CA1-0AECEFE95E8E}" type="parTrans" cxnId="{462A4396-D6FE-405B-8AB6-0E939B7CC6DA}">
      <dgm:prSet/>
      <dgm:spPr/>
      <dgm:t>
        <a:bodyPr/>
        <a:lstStyle/>
        <a:p>
          <a:endParaRPr lang="en-US"/>
        </a:p>
      </dgm:t>
    </dgm:pt>
    <dgm:pt modelId="{6BC19DBD-CAF3-4A8B-8DA4-FF0CA57CF287}" type="sibTrans" cxnId="{462A4396-D6FE-405B-8AB6-0E939B7CC6DA}">
      <dgm:prSet/>
      <dgm:spPr/>
      <dgm:t>
        <a:bodyPr/>
        <a:lstStyle/>
        <a:p>
          <a:endParaRPr lang="en-US"/>
        </a:p>
      </dgm:t>
    </dgm:pt>
    <dgm:pt modelId="{1BDA609E-667B-425C-9308-BA9A06D79D2F}">
      <dgm:prSet/>
      <dgm:spPr/>
      <dgm:t>
        <a:bodyPr/>
        <a:lstStyle/>
        <a:p>
          <a:pPr rtl="0"/>
          <a:r>
            <a:rPr lang="fi-FI" b="1" smtClean="0"/>
            <a:t>Strong form </a:t>
          </a:r>
          <a:endParaRPr lang="fi-FI"/>
        </a:p>
      </dgm:t>
    </dgm:pt>
    <dgm:pt modelId="{7F1CE1C8-2C55-48D1-BEAD-B9FA99DA655C}" type="parTrans" cxnId="{0899DE95-7FE5-465F-996C-E760BB38BF45}">
      <dgm:prSet/>
      <dgm:spPr/>
      <dgm:t>
        <a:bodyPr/>
        <a:lstStyle/>
        <a:p>
          <a:endParaRPr lang="en-US"/>
        </a:p>
      </dgm:t>
    </dgm:pt>
    <dgm:pt modelId="{15C9A157-73F5-4EC7-B91B-ABD09B3898A5}" type="sibTrans" cxnId="{0899DE95-7FE5-465F-996C-E760BB38BF45}">
      <dgm:prSet/>
      <dgm:spPr/>
      <dgm:t>
        <a:bodyPr/>
        <a:lstStyle/>
        <a:p>
          <a:endParaRPr lang="en-US"/>
        </a:p>
      </dgm:t>
    </dgm:pt>
    <dgm:pt modelId="{47628B9F-13CD-415D-8A2F-94540F41ECF7}">
      <dgm:prSet/>
      <dgm:spPr/>
      <dgm:t>
        <a:bodyPr/>
        <a:lstStyle/>
        <a:p>
          <a:pPr rtl="0"/>
          <a:r>
            <a:rPr lang="fi-FI" smtClean="0"/>
            <a:t>Market prices reflect also non-public information </a:t>
          </a:r>
          <a:endParaRPr lang="fi-FI"/>
        </a:p>
      </dgm:t>
    </dgm:pt>
    <dgm:pt modelId="{A17EA06E-6595-4997-BA65-9B5F9643B91B}" type="parTrans" cxnId="{C9317704-759A-4306-917F-BDED0979D8C1}">
      <dgm:prSet/>
      <dgm:spPr/>
      <dgm:t>
        <a:bodyPr/>
        <a:lstStyle/>
        <a:p>
          <a:endParaRPr lang="en-US"/>
        </a:p>
      </dgm:t>
    </dgm:pt>
    <dgm:pt modelId="{E7F22B71-B3DD-43A0-BFB9-668F422D2FA6}" type="sibTrans" cxnId="{C9317704-759A-4306-917F-BDED0979D8C1}">
      <dgm:prSet/>
      <dgm:spPr/>
      <dgm:t>
        <a:bodyPr/>
        <a:lstStyle/>
        <a:p>
          <a:endParaRPr lang="en-US"/>
        </a:p>
      </dgm:t>
    </dgm:pt>
    <dgm:pt modelId="{D4E72557-9A85-4F81-8EB9-6476BADD8C57}" type="pres">
      <dgm:prSet presAssocID="{023F3749-7261-4FCB-8288-0DC044BB3850}" presName="linear" presStyleCnt="0">
        <dgm:presLayoutVars>
          <dgm:animLvl val="lvl"/>
          <dgm:resizeHandles val="exact"/>
        </dgm:presLayoutVars>
      </dgm:prSet>
      <dgm:spPr/>
      <dgm:t>
        <a:bodyPr/>
        <a:lstStyle/>
        <a:p>
          <a:endParaRPr lang="en-US"/>
        </a:p>
      </dgm:t>
    </dgm:pt>
    <dgm:pt modelId="{9344F568-F332-4472-85B7-59C209DEFB07}" type="pres">
      <dgm:prSet presAssocID="{1F7EBA49-BB2A-4F3E-A687-949EA4C56968}" presName="parentText" presStyleLbl="node1" presStyleIdx="0" presStyleCnt="3">
        <dgm:presLayoutVars>
          <dgm:chMax val="0"/>
          <dgm:bulletEnabled val="1"/>
        </dgm:presLayoutVars>
      </dgm:prSet>
      <dgm:spPr/>
      <dgm:t>
        <a:bodyPr/>
        <a:lstStyle/>
        <a:p>
          <a:endParaRPr lang="en-US"/>
        </a:p>
      </dgm:t>
    </dgm:pt>
    <dgm:pt modelId="{2F4FA55C-5C4C-45E9-B287-FE869FEC6552}" type="pres">
      <dgm:prSet presAssocID="{1F7EBA49-BB2A-4F3E-A687-949EA4C56968}" presName="childText" presStyleLbl="revTx" presStyleIdx="0" presStyleCnt="3">
        <dgm:presLayoutVars>
          <dgm:bulletEnabled val="1"/>
        </dgm:presLayoutVars>
      </dgm:prSet>
      <dgm:spPr/>
      <dgm:t>
        <a:bodyPr/>
        <a:lstStyle/>
        <a:p>
          <a:endParaRPr lang="en-US"/>
        </a:p>
      </dgm:t>
    </dgm:pt>
    <dgm:pt modelId="{078689B5-6CEF-4F39-9CAC-BCCB40F84292}" type="pres">
      <dgm:prSet presAssocID="{1FD2E4DF-B116-4757-8563-348730056245}" presName="parentText" presStyleLbl="node1" presStyleIdx="1" presStyleCnt="3">
        <dgm:presLayoutVars>
          <dgm:chMax val="0"/>
          <dgm:bulletEnabled val="1"/>
        </dgm:presLayoutVars>
      </dgm:prSet>
      <dgm:spPr/>
      <dgm:t>
        <a:bodyPr/>
        <a:lstStyle/>
        <a:p>
          <a:endParaRPr lang="en-US"/>
        </a:p>
      </dgm:t>
    </dgm:pt>
    <dgm:pt modelId="{8C353A09-0813-4564-9931-3132910EC66C}" type="pres">
      <dgm:prSet presAssocID="{1FD2E4DF-B116-4757-8563-348730056245}" presName="childText" presStyleLbl="revTx" presStyleIdx="1" presStyleCnt="3">
        <dgm:presLayoutVars>
          <dgm:bulletEnabled val="1"/>
        </dgm:presLayoutVars>
      </dgm:prSet>
      <dgm:spPr/>
      <dgm:t>
        <a:bodyPr/>
        <a:lstStyle/>
        <a:p>
          <a:endParaRPr lang="en-US"/>
        </a:p>
      </dgm:t>
    </dgm:pt>
    <dgm:pt modelId="{91E242DC-84EC-4DAC-93C0-E01DDAC0E3CE}" type="pres">
      <dgm:prSet presAssocID="{1BDA609E-667B-425C-9308-BA9A06D79D2F}" presName="parentText" presStyleLbl="node1" presStyleIdx="2" presStyleCnt="3">
        <dgm:presLayoutVars>
          <dgm:chMax val="0"/>
          <dgm:bulletEnabled val="1"/>
        </dgm:presLayoutVars>
      </dgm:prSet>
      <dgm:spPr/>
      <dgm:t>
        <a:bodyPr/>
        <a:lstStyle/>
        <a:p>
          <a:endParaRPr lang="en-US"/>
        </a:p>
      </dgm:t>
    </dgm:pt>
    <dgm:pt modelId="{60D12EC2-1F4F-4CA6-8893-EB9F9BD54082}" type="pres">
      <dgm:prSet presAssocID="{1BDA609E-667B-425C-9308-BA9A06D79D2F}" presName="childText" presStyleLbl="revTx" presStyleIdx="2" presStyleCnt="3">
        <dgm:presLayoutVars>
          <dgm:bulletEnabled val="1"/>
        </dgm:presLayoutVars>
      </dgm:prSet>
      <dgm:spPr/>
      <dgm:t>
        <a:bodyPr/>
        <a:lstStyle/>
        <a:p>
          <a:endParaRPr lang="en-US"/>
        </a:p>
      </dgm:t>
    </dgm:pt>
  </dgm:ptLst>
  <dgm:cxnLst>
    <dgm:cxn modelId="{0FF1476D-FB7A-4B69-B9C3-459CAE765D2A}" srcId="{023F3749-7261-4FCB-8288-0DC044BB3850}" destId="{1FD2E4DF-B116-4757-8563-348730056245}" srcOrd="1" destOrd="0" parTransId="{8FB42C34-31AC-4DD0-AC44-8D4C415BAB0F}" sibTransId="{EC406BA8-A025-4C43-81E9-0247E0B688AC}"/>
    <dgm:cxn modelId="{C9317704-759A-4306-917F-BDED0979D8C1}" srcId="{1BDA609E-667B-425C-9308-BA9A06D79D2F}" destId="{47628B9F-13CD-415D-8A2F-94540F41ECF7}" srcOrd="0" destOrd="0" parTransId="{A17EA06E-6595-4997-BA65-9B5F9643B91B}" sibTransId="{E7F22B71-B3DD-43A0-BFB9-668F422D2FA6}"/>
    <dgm:cxn modelId="{AD430116-259E-4399-87E0-6223F63E34EE}" type="presOf" srcId="{4F71BAF1-3527-40F9-A49E-877C1A81CE83}" destId="{2F4FA55C-5C4C-45E9-B287-FE869FEC6552}" srcOrd="0" destOrd="0" presId="urn:microsoft.com/office/officeart/2005/8/layout/vList2"/>
    <dgm:cxn modelId="{C0CED82E-21E3-4E08-8723-2D0B865B2D1A}" type="presOf" srcId="{47628B9F-13CD-415D-8A2F-94540F41ECF7}" destId="{60D12EC2-1F4F-4CA6-8893-EB9F9BD54082}" srcOrd="0" destOrd="0" presId="urn:microsoft.com/office/officeart/2005/8/layout/vList2"/>
    <dgm:cxn modelId="{0750B2E8-BD67-4002-B9EF-89129D4A1A6D}" srcId="{1F7EBA49-BB2A-4F3E-A687-949EA4C56968}" destId="{4F71BAF1-3527-40F9-A49E-877C1A81CE83}" srcOrd="0" destOrd="0" parTransId="{BF8581D0-EAEB-45E4-B424-8935E63B1A58}" sibTransId="{293D1134-9833-4E5E-9805-3436E3C3B74D}"/>
    <dgm:cxn modelId="{4A562641-2B97-45DB-B6CF-047B0499C6D7}" srcId="{023F3749-7261-4FCB-8288-0DC044BB3850}" destId="{1F7EBA49-BB2A-4F3E-A687-949EA4C56968}" srcOrd="0" destOrd="0" parTransId="{94E7116F-9461-45DA-9787-CD6A37044C95}" sibTransId="{20D6AA24-20B2-45A1-B2DF-D0AF23622FA7}"/>
    <dgm:cxn modelId="{D55F1D67-44E9-45C9-BDCF-5529466D19F8}" type="presOf" srcId="{023F3749-7261-4FCB-8288-0DC044BB3850}" destId="{D4E72557-9A85-4F81-8EB9-6476BADD8C57}" srcOrd="0" destOrd="0" presId="urn:microsoft.com/office/officeart/2005/8/layout/vList2"/>
    <dgm:cxn modelId="{014B7C28-8040-4466-8D6B-E026DF8B188F}" type="presOf" srcId="{1F7EBA49-BB2A-4F3E-A687-949EA4C56968}" destId="{9344F568-F332-4472-85B7-59C209DEFB07}" srcOrd="0" destOrd="0" presId="urn:microsoft.com/office/officeart/2005/8/layout/vList2"/>
    <dgm:cxn modelId="{6D687D0F-0295-485A-9451-50A5D5E614E9}" type="presOf" srcId="{1FD2E4DF-B116-4757-8563-348730056245}" destId="{078689B5-6CEF-4F39-9CAC-BCCB40F84292}" srcOrd="0" destOrd="0" presId="urn:microsoft.com/office/officeart/2005/8/layout/vList2"/>
    <dgm:cxn modelId="{D4D0D5D8-3E4D-44AD-8126-8213E25D7F61}" type="presOf" srcId="{1BDA609E-667B-425C-9308-BA9A06D79D2F}" destId="{91E242DC-84EC-4DAC-93C0-E01DDAC0E3CE}" srcOrd="0" destOrd="0" presId="urn:microsoft.com/office/officeart/2005/8/layout/vList2"/>
    <dgm:cxn modelId="{462A4396-D6FE-405B-8AB6-0E939B7CC6DA}" srcId="{1FD2E4DF-B116-4757-8563-348730056245}" destId="{9F3DDBEC-70C9-4FA7-BFA1-D60ECC00FEE2}" srcOrd="0" destOrd="0" parTransId="{71B13AE4-04B7-4EDD-9CA1-0AECEFE95E8E}" sibTransId="{6BC19DBD-CAF3-4A8B-8DA4-FF0CA57CF287}"/>
    <dgm:cxn modelId="{2B7FE8BD-5797-4043-BD34-D54E465A39AF}" type="presOf" srcId="{9F3DDBEC-70C9-4FA7-BFA1-D60ECC00FEE2}" destId="{8C353A09-0813-4564-9931-3132910EC66C}" srcOrd="0" destOrd="0" presId="urn:microsoft.com/office/officeart/2005/8/layout/vList2"/>
    <dgm:cxn modelId="{0899DE95-7FE5-465F-996C-E760BB38BF45}" srcId="{023F3749-7261-4FCB-8288-0DC044BB3850}" destId="{1BDA609E-667B-425C-9308-BA9A06D79D2F}" srcOrd="2" destOrd="0" parTransId="{7F1CE1C8-2C55-48D1-BEAD-B9FA99DA655C}" sibTransId="{15C9A157-73F5-4EC7-B91B-ABD09B3898A5}"/>
    <dgm:cxn modelId="{D551F418-BB58-4686-8AA4-091AA6B1DB8A}" type="presParOf" srcId="{D4E72557-9A85-4F81-8EB9-6476BADD8C57}" destId="{9344F568-F332-4472-85B7-59C209DEFB07}" srcOrd="0" destOrd="0" presId="urn:microsoft.com/office/officeart/2005/8/layout/vList2"/>
    <dgm:cxn modelId="{48B45E21-7AF2-4491-8072-06D98939E6B4}" type="presParOf" srcId="{D4E72557-9A85-4F81-8EB9-6476BADD8C57}" destId="{2F4FA55C-5C4C-45E9-B287-FE869FEC6552}" srcOrd="1" destOrd="0" presId="urn:microsoft.com/office/officeart/2005/8/layout/vList2"/>
    <dgm:cxn modelId="{E92904C6-0F9C-4E94-AB78-FA0A1A36DBAA}" type="presParOf" srcId="{D4E72557-9A85-4F81-8EB9-6476BADD8C57}" destId="{078689B5-6CEF-4F39-9CAC-BCCB40F84292}" srcOrd="2" destOrd="0" presId="urn:microsoft.com/office/officeart/2005/8/layout/vList2"/>
    <dgm:cxn modelId="{ECFABFAE-DC9A-4884-B14D-0A145C9156FD}" type="presParOf" srcId="{D4E72557-9A85-4F81-8EB9-6476BADD8C57}" destId="{8C353A09-0813-4564-9931-3132910EC66C}" srcOrd="3" destOrd="0" presId="urn:microsoft.com/office/officeart/2005/8/layout/vList2"/>
    <dgm:cxn modelId="{C085D424-0110-4F2D-AB72-E051C8F3194F}" type="presParOf" srcId="{D4E72557-9A85-4F81-8EB9-6476BADD8C57}" destId="{91E242DC-84EC-4DAC-93C0-E01DDAC0E3CE}" srcOrd="4" destOrd="0" presId="urn:microsoft.com/office/officeart/2005/8/layout/vList2"/>
    <dgm:cxn modelId="{59EDDEEA-D13F-478A-AB4A-C696BCB1502E}" type="presParOf" srcId="{D4E72557-9A85-4F81-8EB9-6476BADD8C57}" destId="{60D12EC2-1F4F-4CA6-8893-EB9F9BD5408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D5D6CD-35ED-4FCD-BAC6-0B4784154208}" type="doc">
      <dgm:prSet loTypeId="urn:microsoft.com/office/officeart/2005/8/layout/vList5" loCatId="list" qsTypeId="urn:microsoft.com/office/officeart/2005/8/quickstyle/simple1" qsCatId="simple" csTypeId="urn:microsoft.com/office/officeart/2005/8/colors/colorful3" csCatId="colorful"/>
      <dgm:spPr/>
      <dgm:t>
        <a:bodyPr/>
        <a:lstStyle/>
        <a:p>
          <a:endParaRPr lang="fi-FI"/>
        </a:p>
      </dgm:t>
    </dgm:pt>
    <dgm:pt modelId="{24C70A84-F911-4E27-9BBD-66A6FCAFC5D2}">
      <dgm:prSet/>
      <dgm:spPr/>
      <dgm:t>
        <a:bodyPr/>
        <a:lstStyle/>
        <a:p>
          <a:pPr rtl="0"/>
          <a:r>
            <a:rPr lang="en-US" dirty="0" smtClean="0"/>
            <a:t>Price development gives all the information relevant to an  investor</a:t>
          </a:r>
          <a:endParaRPr lang="fi-FI" dirty="0"/>
        </a:p>
      </dgm:t>
    </dgm:pt>
    <dgm:pt modelId="{EB75B6ED-B631-4D5D-AC6F-767A204B3966}" type="parTrans" cxnId="{7C5125CB-E70A-421C-BB63-118997A0B2F5}">
      <dgm:prSet/>
      <dgm:spPr/>
      <dgm:t>
        <a:bodyPr/>
        <a:lstStyle/>
        <a:p>
          <a:endParaRPr lang="fi-FI"/>
        </a:p>
      </dgm:t>
    </dgm:pt>
    <dgm:pt modelId="{CFB89B87-DC93-495B-955B-382740CADA06}" type="sibTrans" cxnId="{7C5125CB-E70A-421C-BB63-118997A0B2F5}">
      <dgm:prSet/>
      <dgm:spPr/>
      <dgm:t>
        <a:bodyPr/>
        <a:lstStyle/>
        <a:p>
          <a:endParaRPr lang="fi-FI"/>
        </a:p>
      </dgm:t>
    </dgm:pt>
    <dgm:pt modelId="{AA8D1D01-DB9F-4C50-B16A-4C418D0FDF03}">
      <dgm:prSet/>
      <dgm:spPr/>
      <dgm:t>
        <a:bodyPr/>
        <a:lstStyle/>
        <a:p>
          <a:pPr rtl="0"/>
          <a:r>
            <a:rPr lang="en-US" smtClean="0"/>
            <a:t>appraisal of a share is not a matter of economic valuation of the enterprise or its assets </a:t>
          </a:r>
          <a:endParaRPr lang="fi-FI"/>
        </a:p>
      </dgm:t>
    </dgm:pt>
    <dgm:pt modelId="{ABA13E2D-C0E5-4B7C-9362-9AC5DD9E88B8}" type="parTrans" cxnId="{2FD9EC3B-E67D-4F81-BEA6-F2D3280CB6B1}">
      <dgm:prSet/>
      <dgm:spPr/>
      <dgm:t>
        <a:bodyPr/>
        <a:lstStyle/>
        <a:p>
          <a:endParaRPr lang="fi-FI"/>
        </a:p>
      </dgm:t>
    </dgm:pt>
    <dgm:pt modelId="{DA0E2AAF-0A6E-40A7-8F18-327BE50FDDC1}" type="sibTrans" cxnId="{2FD9EC3B-E67D-4F81-BEA6-F2D3280CB6B1}">
      <dgm:prSet/>
      <dgm:spPr/>
      <dgm:t>
        <a:bodyPr/>
        <a:lstStyle/>
        <a:p>
          <a:endParaRPr lang="fi-FI"/>
        </a:p>
      </dgm:t>
    </dgm:pt>
    <dgm:pt modelId="{AF7B7E34-C4F7-436B-B74D-B551A92C47C3}">
      <dgm:prSet/>
      <dgm:spPr/>
      <dgm:t>
        <a:bodyPr/>
        <a:lstStyle/>
        <a:p>
          <a:pPr rtl="0"/>
          <a:r>
            <a:rPr lang="en-US" smtClean="0"/>
            <a:t>Cf. Information Theory of investment behavior</a:t>
          </a:r>
          <a:endParaRPr lang="fi-FI"/>
        </a:p>
      </dgm:t>
    </dgm:pt>
    <dgm:pt modelId="{0EDD9EC5-0B59-4018-887F-F781D0267B45}" type="parTrans" cxnId="{875A817B-5EA8-458F-841C-A8C219E4C712}">
      <dgm:prSet/>
      <dgm:spPr/>
      <dgm:t>
        <a:bodyPr/>
        <a:lstStyle/>
        <a:p>
          <a:endParaRPr lang="fi-FI"/>
        </a:p>
      </dgm:t>
    </dgm:pt>
    <dgm:pt modelId="{A29F2ECD-E92E-4C79-B3BA-285C78E465A7}" type="sibTrans" cxnId="{875A817B-5EA8-458F-841C-A8C219E4C712}">
      <dgm:prSet/>
      <dgm:spPr/>
      <dgm:t>
        <a:bodyPr/>
        <a:lstStyle/>
        <a:p>
          <a:endParaRPr lang="fi-FI"/>
        </a:p>
      </dgm:t>
    </dgm:pt>
    <dgm:pt modelId="{F5B874D7-EB72-46A0-9369-65550E53871B}">
      <dgm:prSet/>
      <dgm:spPr/>
      <dgm:t>
        <a:bodyPr/>
        <a:lstStyle/>
        <a:p>
          <a:pPr rtl="0"/>
          <a:r>
            <a:rPr lang="en-US" smtClean="0"/>
            <a:t>investors seek as much information as possible and analyze it as a basis for investment decisions -</a:t>
          </a:r>
          <a:endParaRPr lang="fi-FI"/>
        </a:p>
      </dgm:t>
    </dgm:pt>
    <dgm:pt modelId="{C33EA244-2A74-4880-B37B-2BE9DCD0FCFD}" type="parTrans" cxnId="{CBC66BF2-9DD9-45D9-926D-496AEE3AA81D}">
      <dgm:prSet/>
      <dgm:spPr/>
      <dgm:t>
        <a:bodyPr/>
        <a:lstStyle/>
        <a:p>
          <a:endParaRPr lang="fi-FI"/>
        </a:p>
      </dgm:t>
    </dgm:pt>
    <dgm:pt modelId="{3EED3BEA-0D87-4A08-9C99-0D4DB120EB6F}" type="sibTrans" cxnId="{CBC66BF2-9DD9-45D9-926D-496AEE3AA81D}">
      <dgm:prSet/>
      <dgm:spPr/>
      <dgm:t>
        <a:bodyPr/>
        <a:lstStyle/>
        <a:p>
          <a:endParaRPr lang="fi-FI"/>
        </a:p>
      </dgm:t>
    </dgm:pt>
    <dgm:pt modelId="{ED8F7206-64C2-4603-B26A-4AB9EB86703E}" type="pres">
      <dgm:prSet presAssocID="{29D5D6CD-35ED-4FCD-BAC6-0B4784154208}" presName="Name0" presStyleCnt="0">
        <dgm:presLayoutVars>
          <dgm:dir/>
          <dgm:animLvl val="lvl"/>
          <dgm:resizeHandles val="exact"/>
        </dgm:presLayoutVars>
      </dgm:prSet>
      <dgm:spPr/>
      <dgm:t>
        <a:bodyPr/>
        <a:lstStyle/>
        <a:p>
          <a:endParaRPr lang="en-US"/>
        </a:p>
      </dgm:t>
    </dgm:pt>
    <dgm:pt modelId="{6B3C429E-5C03-4B12-B7E2-C1714FAF9120}" type="pres">
      <dgm:prSet presAssocID="{24C70A84-F911-4E27-9BBD-66A6FCAFC5D2}" presName="linNode" presStyleCnt="0"/>
      <dgm:spPr/>
      <dgm:t>
        <a:bodyPr/>
        <a:lstStyle/>
        <a:p>
          <a:endParaRPr lang="en-US"/>
        </a:p>
      </dgm:t>
    </dgm:pt>
    <dgm:pt modelId="{80D469B5-CE9F-466C-B1F1-D1D79498A0A5}" type="pres">
      <dgm:prSet presAssocID="{24C70A84-F911-4E27-9BBD-66A6FCAFC5D2}" presName="parentText" presStyleLbl="node1" presStyleIdx="0" presStyleCnt="2">
        <dgm:presLayoutVars>
          <dgm:chMax val="1"/>
          <dgm:bulletEnabled val="1"/>
        </dgm:presLayoutVars>
      </dgm:prSet>
      <dgm:spPr/>
      <dgm:t>
        <a:bodyPr/>
        <a:lstStyle/>
        <a:p>
          <a:endParaRPr lang="en-US"/>
        </a:p>
      </dgm:t>
    </dgm:pt>
    <dgm:pt modelId="{EF841CE7-6BA8-4088-B744-E9A75BF59455}" type="pres">
      <dgm:prSet presAssocID="{24C70A84-F911-4E27-9BBD-66A6FCAFC5D2}" presName="descendantText" presStyleLbl="alignAccFollowNode1" presStyleIdx="0" presStyleCnt="2">
        <dgm:presLayoutVars>
          <dgm:bulletEnabled val="1"/>
        </dgm:presLayoutVars>
      </dgm:prSet>
      <dgm:spPr/>
      <dgm:t>
        <a:bodyPr/>
        <a:lstStyle/>
        <a:p>
          <a:endParaRPr lang="en-US"/>
        </a:p>
      </dgm:t>
    </dgm:pt>
    <dgm:pt modelId="{259CE39B-C035-408A-AADB-09EF69344345}" type="pres">
      <dgm:prSet presAssocID="{CFB89B87-DC93-495B-955B-382740CADA06}" presName="sp" presStyleCnt="0"/>
      <dgm:spPr/>
      <dgm:t>
        <a:bodyPr/>
        <a:lstStyle/>
        <a:p>
          <a:endParaRPr lang="en-US"/>
        </a:p>
      </dgm:t>
    </dgm:pt>
    <dgm:pt modelId="{263A0CD3-2519-428F-A2C2-8BB69735A270}" type="pres">
      <dgm:prSet presAssocID="{AF7B7E34-C4F7-436B-B74D-B551A92C47C3}" presName="linNode" presStyleCnt="0"/>
      <dgm:spPr/>
      <dgm:t>
        <a:bodyPr/>
        <a:lstStyle/>
        <a:p>
          <a:endParaRPr lang="en-US"/>
        </a:p>
      </dgm:t>
    </dgm:pt>
    <dgm:pt modelId="{451443C2-F40F-44BD-8079-8D299E24A24C}" type="pres">
      <dgm:prSet presAssocID="{AF7B7E34-C4F7-436B-B74D-B551A92C47C3}" presName="parentText" presStyleLbl="node1" presStyleIdx="1" presStyleCnt="2">
        <dgm:presLayoutVars>
          <dgm:chMax val="1"/>
          <dgm:bulletEnabled val="1"/>
        </dgm:presLayoutVars>
      </dgm:prSet>
      <dgm:spPr/>
      <dgm:t>
        <a:bodyPr/>
        <a:lstStyle/>
        <a:p>
          <a:endParaRPr lang="en-US"/>
        </a:p>
      </dgm:t>
    </dgm:pt>
    <dgm:pt modelId="{26D49909-CA46-46AD-AB50-8EDD6889E1D3}" type="pres">
      <dgm:prSet presAssocID="{AF7B7E34-C4F7-436B-B74D-B551A92C47C3}" presName="descendantText" presStyleLbl="alignAccFollowNode1" presStyleIdx="1" presStyleCnt="2">
        <dgm:presLayoutVars>
          <dgm:bulletEnabled val="1"/>
        </dgm:presLayoutVars>
      </dgm:prSet>
      <dgm:spPr/>
      <dgm:t>
        <a:bodyPr/>
        <a:lstStyle/>
        <a:p>
          <a:endParaRPr lang="en-US"/>
        </a:p>
      </dgm:t>
    </dgm:pt>
  </dgm:ptLst>
  <dgm:cxnLst>
    <dgm:cxn modelId="{875A817B-5EA8-458F-841C-A8C219E4C712}" srcId="{29D5D6CD-35ED-4FCD-BAC6-0B4784154208}" destId="{AF7B7E34-C4F7-436B-B74D-B551A92C47C3}" srcOrd="1" destOrd="0" parTransId="{0EDD9EC5-0B59-4018-887F-F781D0267B45}" sibTransId="{A29F2ECD-E92E-4C79-B3BA-285C78E465A7}"/>
    <dgm:cxn modelId="{34297A73-7DBE-487D-8788-C7AB53FDEEF9}" type="presOf" srcId="{F5B874D7-EB72-46A0-9369-65550E53871B}" destId="{26D49909-CA46-46AD-AB50-8EDD6889E1D3}" srcOrd="0" destOrd="0" presId="urn:microsoft.com/office/officeart/2005/8/layout/vList5"/>
    <dgm:cxn modelId="{CB35DA36-B999-4F9B-AFAB-FDCC877ADBEF}" type="presOf" srcId="{29D5D6CD-35ED-4FCD-BAC6-0B4784154208}" destId="{ED8F7206-64C2-4603-B26A-4AB9EB86703E}" srcOrd="0" destOrd="0" presId="urn:microsoft.com/office/officeart/2005/8/layout/vList5"/>
    <dgm:cxn modelId="{CBC66BF2-9DD9-45D9-926D-496AEE3AA81D}" srcId="{AF7B7E34-C4F7-436B-B74D-B551A92C47C3}" destId="{F5B874D7-EB72-46A0-9369-65550E53871B}" srcOrd="0" destOrd="0" parTransId="{C33EA244-2A74-4880-B37B-2BE9DCD0FCFD}" sibTransId="{3EED3BEA-0D87-4A08-9C99-0D4DB120EB6F}"/>
    <dgm:cxn modelId="{EFC49E52-C89C-4112-8262-588EC57A9C8D}" type="presOf" srcId="{24C70A84-F911-4E27-9BBD-66A6FCAFC5D2}" destId="{80D469B5-CE9F-466C-B1F1-D1D79498A0A5}" srcOrd="0" destOrd="0" presId="urn:microsoft.com/office/officeart/2005/8/layout/vList5"/>
    <dgm:cxn modelId="{7C5125CB-E70A-421C-BB63-118997A0B2F5}" srcId="{29D5D6CD-35ED-4FCD-BAC6-0B4784154208}" destId="{24C70A84-F911-4E27-9BBD-66A6FCAFC5D2}" srcOrd="0" destOrd="0" parTransId="{EB75B6ED-B631-4D5D-AC6F-767A204B3966}" sibTransId="{CFB89B87-DC93-495B-955B-382740CADA06}"/>
    <dgm:cxn modelId="{68D379FC-842C-44E0-9D72-C1DFE98785C4}" type="presOf" srcId="{AF7B7E34-C4F7-436B-B74D-B551A92C47C3}" destId="{451443C2-F40F-44BD-8079-8D299E24A24C}" srcOrd="0" destOrd="0" presId="urn:microsoft.com/office/officeart/2005/8/layout/vList5"/>
    <dgm:cxn modelId="{2FD9EC3B-E67D-4F81-BEA6-F2D3280CB6B1}" srcId="{24C70A84-F911-4E27-9BBD-66A6FCAFC5D2}" destId="{AA8D1D01-DB9F-4C50-B16A-4C418D0FDF03}" srcOrd="0" destOrd="0" parTransId="{ABA13E2D-C0E5-4B7C-9362-9AC5DD9E88B8}" sibTransId="{DA0E2AAF-0A6E-40A7-8F18-327BE50FDDC1}"/>
    <dgm:cxn modelId="{5D0A033F-BCA4-482F-A27C-AC9F57C2059A}" type="presOf" srcId="{AA8D1D01-DB9F-4C50-B16A-4C418D0FDF03}" destId="{EF841CE7-6BA8-4088-B744-E9A75BF59455}" srcOrd="0" destOrd="0" presId="urn:microsoft.com/office/officeart/2005/8/layout/vList5"/>
    <dgm:cxn modelId="{5AE878B8-3B38-4A86-BB5E-76E9AA3392BA}" type="presParOf" srcId="{ED8F7206-64C2-4603-B26A-4AB9EB86703E}" destId="{6B3C429E-5C03-4B12-B7E2-C1714FAF9120}" srcOrd="0" destOrd="0" presId="urn:microsoft.com/office/officeart/2005/8/layout/vList5"/>
    <dgm:cxn modelId="{C3F4670B-6117-45C4-BCB1-8D486AA6B24E}" type="presParOf" srcId="{6B3C429E-5C03-4B12-B7E2-C1714FAF9120}" destId="{80D469B5-CE9F-466C-B1F1-D1D79498A0A5}" srcOrd="0" destOrd="0" presId="urn:microsoft.com/office/officeart/2005/8/layout/vList5"/>
    <dgm:cxn modelId="{F3DA2651-8EC3-4222-9A20-2B13AFC54E57}" type="presParOf" srcId="{6B3C429E-5C03-4B12-B7E2-C1714FAF9120}" destId="{EF841CE7-6BA8-4088-B744-E9A75BF59455}" srcOrd="1" destOrd="0" presId="urn:microsoft.com/office/officeart/2005/8/layout/vList5"/>
    <dgm:cxn modelId="{7F9A3998-E2F1-4715-A375-964C368CA9BF}" type="presParOf" srcId="{ED8F7206-64C2-4603-B26A-4AB9EB86703E}" destId="{259CE39B-C035-408A-AADB-09EF69344345}" srcOrd="1" destOrd="0" presId="urn:microsoft.com/office/officeart/2005/8/layout/vList5"/>
    <dgm:cxn modelId="{599D56DF-9388-4448-9F98-3C22FA9AFF03}" type="presParOf" srcId="{ED8F7206-64C2-4603-B26A-4AB9EB86703E}" destId="{263A0CD3-2519-428F-A2C2-8BB69735A270}" srcOrd="2" destOrd="0" presId="urn:microsoft.com/office/officeart/2005/8/layout/vList5"/>
    <dgm:cxn modelId="{297A34AC-2B7D-47FE-BDB8-E9A785AF814E}" type="presParOf" srcId="{263A0CD3-2519-428F-A2C2-8BB69735A270}" destId="{451443C2-F40F-44BD-8079-8D299E24A24C}" srcOrd="0" destOrd="0" presId="urn:microsoft.com/office/officeart/2005/8/layout/vList5"/>
    <dgm:cxn modelId="{FE270E14-A3BB-4DDE-A597-BB9508F6614F}" type="presParOf" srcId="{263A0CD3-2519-428F-A2C2-8BB69735A270}" destId="{26D49909-CA46-46AD-AB50-8EDD6889E1D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6EFF3F-B94B-4050-BCBB-360AA374C3E9}"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97FA04B6-7A1C-4895-A63C-9F53393A42A6}">
      <dgm:prSet/>
      <dgm:spPr/>
      <dgm:t>
        <a:bodyPr/>
        <a:lstStyle/>
        <a:p>
          <a:pPr rtl="0"/>
          <a:r>
            <a:rPr lang="en-US" b="1" smtClean="0"/>
            <a:t>Systematic risk (market risk)</a:t>
          </a:r>
          <a:endParaRPr lang="fi-FI"/>
        </a:p>
      </dgm:t>
    </dgm:pt>
    <dgm:pt modelId="{C4F0D948-E4AB-4B42-8082-29D89F95B4B8}" type="parTrans" cxnId="{CC30284C-AE8A-4693-A1D0-1C20E266AFB6}">
      <dgm:prSet/>
      <dgm:spPr/>
      <dgm:t>
        <a:bodyPr/>
        <a:lstStyle/>
        <a:p>
          <a:endParaRPr lang="en-US"/>
        </a:p>
      </dgm:t>
    </dgm:pt>
    <dgm:pt modelId="{2E1AF345-255C-4CB6-B884-0C3DC8599F99}" type="sibTrans" cxnId="{CC30284C-AE8A-4693-A1D0-1C20E266AFB6}">
      <dgm:prSet/>
      <dgm:spPr/>
      <dgm:t>
        <a:bodyPr/>
        <a:lstStyle/>
        <a:p>
          <a:endParaRPr lang="en-US"/>
        </a:p>
      </dgm:t>
    </dgm:pt>
    <dgm:pt modelId="{268FABDD-2677-4640-9C81-4CA1A6083332}">
      <dgm:prSet/>
      <dgm:spPr/>
      <dgm:t>
        <a:bodyPr/>
        <a:lstStyle/>
        <a:p>
          <a:pPr rtl="0"/>
          <a:r>
            <a:rPr lang="en-US" smtClean="0"/>
            <a:t>portfolio diversification </a:t>
          </a:r>
          <a:endParaRPr lang="fi-FI"/>
        </a:p>
      </dgm:t>
    </dgm:pt>
    <dgm:pt modelId="{9F58C7DE-7F3E-4458-A814-17B4758231DA}" type="parTrans" cxnId="{65AE3442-0CE1-4FFD-9D9E-C66BBF45AB43}">
      <dgm:prSet/>
      <dgm:spPr/>
      <dgm:t>
        <a:bodyPr/>
        <a:lstStyle/>
        <a:p>
          <a:endParaRPr lang="en-US"/>
        </a:p>
      </dgm:t>
    </dgm:pt>
    <dgm:pt modelId="{31CC4BC4-0831-4B96-9CEE-C78F07909D57}" type="sibTrans" cxnId="{65AE3442-0CE1-4FFD-9D9E-C66BBF45AB43}">
      <dgm:prSet/>
      <dgm:spPr/>
      <dgm:t>
        <a:bodyPr/>
        <a:lstStyle/>
        <a:p>
          <a:endParaRPr lang="en-US"/>
        </a:p>
      </dgm:t>
    </dgm:pt>
    <dgm:pt modelId="{FB24DEFA-8BF9-4B73-8D8F-28B19AF8FC1F}">
      <dgm:prSet/>
      <dgm:spPr/>
      <dgm:t>
        <a:bodyPr/>
        <a:lstStyle/>
        <a:p>
          <a:pPr rtl="0"/>
          <a:r>
            <a:rPr lang="en-US" smtClean="0"/>
            <a:t>entitles to no compensation </a:t>
          </a:r>
          <a:endParaRPr lang="fi-FI"/>
        </a:p>
      </dgm:t>
    </dgm:pt>
    <dgm:pt modelId="{2E87EE66-2E40-425C-B191-B8C4CDC96D13}" type="parTrans" cxnId="{ED911C02-DC01-4DC0-A3A9-56127C53472B}">
      <dgm:prSet/>
      <dgm:spPr/>
      <dgm:t>
        <a:bodyPr/>
        <a:lstStyle/>
        <a:p>
          <a:endParaRPr lang="en-US"/>
        </a:p>
      </dgm:t>
    </dgm:pt>
    <dgm:pt modelId="{3837D5CE-8EC3-455F-8818-F6F9A88FDD68}" type="sibTrans" cxnId="{ED911C02-DC01-4DC0-A3A9-56127C53472B}">
      <dgm:prSet/>
      <dgm:spPr/>
      <dgm:t>
        <a:bodyPr/>
        <a:lstStyle/>
        <a:p>
          <a:endParaRPr lang="en-US"/>
        </a:p>
      </dgm:t>
    </dgm:pt>
    <dgm:pt modelId="{01B7B2C7-4D8E-4BDA-A225-1E956816207E}">
      <dgm:prSet/>
      <dgm:spPr/>
      <dgm:t>
        <a:bodyPr/>
        <a:lstStyle/>
        <a:p>
          <a:pPr rtl="0"/>
          <a:r>
            <a:rPr lang="en-US" b="1" smtClean="0"/>
            <a:t>non-systematic risk </a:t>
          </a:r>
          <a:endParaRPr lang="fi-FI"/>
        </a:p>
      </dgm:t>
    </dgm:pt>
    <dgm:pt modelId="{06C317C5-74E4-4D73-9A04-4D7486726EB4}" type="parTrans" cxnId="{E51D0B60-A3E3-4F12-8CB1-F3F02307BC5D}">
      <dgm:prSet/>
      <dgm:spPr/>
      <dgm:t>
        <a:bodyPr/>
        <a:lstStyle/>
        <a:p>
          <a:endParaRPr lang="en-US"/>
        </a:p>
      </dgm:t>
    </dgm:pt>
    <dgm:pt modelId="{618D1B91-4AE1-4B6D-A27F-CE7ED17AF292}" type="sibTrans" cxnId="{E51D0B60-A3E3-4F12-8CB1-F3F02307BC5D}">
      <dgm:prSet/>
      <dgm:spPr/>
      <dgm:t>
        <a:bodyPr/>
        <a:lstStyle/>
        <a:p>
          <a:endParaRPr lang="en-US"/>
        </a:p>
      </dgm:t>
    </dgm:pt>
    <dgm:pt modelId="{CB736E14-2E75-4D52-B4E1-1477395F05D3}">
      <dgm:prSet/>
      <dgm:spPr/>
      <dgm:t>
        <a:bodyPr/>
        <a:lstStyle/>
        <a:p>
          <a:pPr rtl="0"/>
          <a:r>
            <a:rPr lang="en-US" smtClean="0"/>
            <a:t>ß -coefficient: relation between the volatility of a share and that of the market </a:t>
          </a:r>
          <a:endParaRPr lang="fi-FI"/>
        </a:p>
      </dgm:t>
    </dgm:pt>
    <dgm:pt modelId="{5BFF786A-C6D3-4E8E-82EB-1CAAAFEEA090}" type="parTrans" cxnId="{2803C961-D0BA-4D5B-801C-E212BFE73876}">
      <dgm:prSet/>
      <dgm:spPr/>
      <dgm:t>
        <a:bodyPr/>
        <a:lstStyle/>
        <a:p>
          <a:endParaRPr lang="en-US"/>
        </a:p>
      </dgm:t>
    </dgm:pt>
    <dgm:pt modelId="{AC7D2A8E-14AE-4B7A-BF16-353D84DE90AB}" type="sibTrans" cxnId="{2803C961-D0BA-4D5B-801C-E212BFE73876}">
      <dgm:prSet/>
      <dgm:spPr/>
      <dgm:t>
        <a:bodyPr/>
        <a:lstStyle/>
        <a:p>
          <a:endParaRPr lang="en-US"/>
        </a:p>
      </dgm:t>
    </dgm:pt>
    <dgm:pt modelId="{09E2639A-9B31-4391-ADF3-396AF9517107}">
      <dgm:prSet/>
      <dgm:spPr/>
      <dgm:t>
        <a:bodyPr/>
        <a:lstStyle/>
        <a:p>
          <a:pPr rtl="0"/>
          <a:r>
            <a:rPr lang="en-US" smtClean="0"/>
            <a:t>helps to correct the price development of the share for  assessing the loss due to info failures</a:t>
          </a:r>
          <a:endParaRPr lang="fi-FI"/>
        </a:p>
      </dgm:t>
    </dgm:pt>
    <dgm:pt modelId="{A7442C15-EEB4-4B53-92DF-874881952136}" type="parTrans" cxnId="{1604C757-D26E-4A6A-967F-C3809B028FA5}">
      <dgm:prSet/>
      <dgm:spPr/>
      <dgm:t>
        <a:bodyPr/>
        <a:lstStyle/>
        <a:p>
          <a:endParaRPr lang="en-US"/>
        </a:p>
      </dgm:t>
    </dgm:pt>
    <dgm:pt modelId="{303F57C2-ACE3-4E9F-A5CA-4F5B671690E0}" type="sibTrans" cxnId="{1604C757-D26E-4A6A-967F-C3809B028FA5}">
      <dgm:prSet/>
      <dgm:spPr/>
      <dgm:t>
        <a:bodyPr/>
        <a:lstStyle/>
        <a:p>
          <a:endParaRPr lang="en-US"/>
        </a:p>
      </dgm:t>
    </dgm:pt>
    <dgm:pt modelId="{DD0B47A4-500E-44C7-AA69-B85A079E3ACC}" type="pres">
      <dgm:prSet presAssocID="{3C6EFF3F-B94B-4050-BCBB-360AA374C3E9}" presName="Name0" presStyleCnt="0">
        <dgm:presLayoutVars>
          <dgm:dir/>
          <dgm:animLvl val="lvl"/>
          <dgm:resizeHandles val="exact"/>
        </dgm:presLayoutVars>
      </dgm:prSet>
      <dgm:spPr/>
      <dgm:t>
        <a:bodyPr/>
        <a:lstStyle/>
        <a:p>
          <a:endParaRPr lang="en-US"/>
        </a:p>
      </dgm:t>
    </dgm:pt>
    <dgm:pt modelId="{1C51C6B5-BC77-4310-BF3D-851F27A7E9E6}" type="pres">
      <dgm:prSet presAssocID="{97FA04B6-7A1C-4895-A63C-9F53393A42A6}" presName="linNode" presStyleCnt="0"/>
      <dgm:spPr/>
    </dgm:pt>
    <dgm:pt modelId="{84C90DEF-B325-4077-8E44-C9AB51D10672}" type="pres">
      <dgm:prSet presAssocID="{97FA04B6-7A1C-4895-A63C-9F53393A42A6}" presName="parentText" presStyleLbl="node1" presStyleIdx="0" presStyleCnt="2">
        <dgm:presLayoutVars>
          <dgm:chMax val="1"/>
          <dgm:bulletEnabled val="1"/>
        </dgm:presLayoutVars>
      </dgm:prSet>
      <dgm:spPr/>
      <dgm:t>
        <a:bodyPr/>
        <a:lstStyle/>
        <a:p>
          <a:endParaRPr lang="en-US"/>
        </a:p>
      </dgm:t>
    </dgm:pt>
    <dgm:pt modelId="{690CCEBC-A6E3-476E-B2D4-AD366C1E33E0}" type="pres">
      <dgm:prSet presAssocID="{97FA04B6-7A1C-4895-A63C-9F53393A42A6}" presName="descendantText" presStyleLbl="alignAccFollowNode1" presStyleIdx="0" presStyleCnt="2">
        <dgm:presLayoutVars>
          <dgm:bulletEnabled val="1"/>
        </dgm:presLayoutVars>
      </dgm:prSet>
      <dgm:spPr/>
      <dgm:t>
        <a:bodyPr/>
        <a:lstStyle/>
        <a:p>
          <a:endParaRPr lang="en-US"/>
        </a:p>
      </dgm:t>
    </dgm:pt>
    <dgm:pt modelId="{2619A33E-3D8D-472E-A944-D74091FAC3C7}" type="pres">
      <dgm:prSet presAssocID="{2E1AF345-255C-4CB6-B884-0C3DC8599F99}" presName="sp" presStyleCnt="0"/>
      <dgm:spPr/>
    </dgm:pt>
    <dgm:pt modelId="{81B38BF0-22CD-481D-9714-2A478434B842}" type="pres">
      <dgm:prSet presAssocID="{01B7B2C7-4D8E-4BDA-A225-1E956816207E}" presName="linNode" presStyleCnt="0"/>
      <dgm:spPr/>
    </dgm:pt>
    <dgm:pt modelId="{F2689BDE-AA65-4679-B53E-B37354E65138}" type="pres">
      <dgm:prSet presAssocID="{01B7B2C7-4D8E-4BDA-A225-1E956816207E}" presName="parentText" presStyleLbl="node1" presStyleIdx="1" presStyleCnt="2">
        <dgm:presLayoutVars>
          <dgm:chMax val="1"/>
          <dgm:bulletEnabled val="1"/>
        </dgm:presLayoutVars>
      </dgm:prSet>
      <dgm:spPr/>
      <dgm:t>
        <a:bodyPr/>
        <a:lstStyle/>
        <a:p>
          <a:endParaRPr lang="en-US"/>
        </a:p>
      </dgm:t>
    </dgm:pt>
    <dgm:pt modelId="{D3B04142-51CD-463F-8CF2-DE366C0963D5}" type="pres">
      <dgm:prSet presAssocID="{01B7B2C7-4D8E-4BDA-A225-1E956816207E}" presName="descendantText" presStyleLbl="alignAccFollowNode1" presStyleIdx="1" presStyleCnt="2">
        <dgm:presLayoutVars>
          <dgm:bulletEnabled val="1"/>
        </dgm:presLayoutVars>
      </dgm:prSet>
      <dgm:spPr/>
      <dgm:t>
        <a:bodyPr/>
        <a:lstStyle/>
        <a:p>
          <a:endParaRPr lang="en-US"/>
        </a:p>
      </dgm:t>
    </dgm:pt>
  </dgm:ptLst>
  <dgm:cxnLst>
    <dgm:cxn modelId="{9D7FB34B-5280-4042-AF02-6AEBB3E34B45}" type="presOf" srcId="{97FA04B6-7A1C-4895-A63C-9F53393A42A6}" destId="{84C90DEF-B325-4077-8E44-C9AB51D10672}" srcOrd="0" destOrd="0" presId="urn:microsoft.com/office/officeart/2005/8/layout/vList5"/>
    <dgm:cxn modelId="{1604C757-D26E-4A6A-967F-C3809B028FA5}" srcId="{01B7B2C7-4D8E-4BDA-A225-1E956816207E}" destId="{09E2639A-9B31-4391-ADF3-396AF9517107}" srcOrd="1" destOrd="0" parTransId="{A7442C15-EEB4-4B53-92DF-874881952136}" sibTransId="{303F57C2-ACE3-4E9F-A5CA-4F5B671690E0}"/>
    <dgm:cxn modelId="{036924C3-DB45-45A8-AF87-4474525E1627}" type="presOf" srcId="{268FABDD-2677-4640-9C81-4CA1A6083332}" destId="{690CCEBC-A6E3-476E-B2D4-AD366C1E33E0}" srcOrd="0" destOrd="0" presId="urn:microsoft.com/office/officeart/2005/8/layout/vList5"/>
    <dgm:cxn modelId="{ED911C02-DC01-4DC0-A3A9-56127C53472B}" srcId="{97FA04B6-7A1C-4895-A63C-9F53393A42A6}" destId="{FB24DEFA-8BF9-4B73-8D8F-28B19AF8FC1F}" srcOrd="1" destOrd="0" parTransId="{2E87EE66-2E40-425C-B191-B8C4CDC96D13}" sibTransId="{3837D5CE-8EC3-455F-8818-F6F9A88FDD68}"/>
    <dgm:cxn modelId="{D833E6BB-6208-4BC2-B635-9BAB157D43C4}" type="presOf" srcId="{CB736E14-2E75-4D52-B4E1-1477395F05D3}" destId="{D3B04142-51CD-463F-8CF2-DE366C0963D5}" srcOrd="0" destOrd="0" presId="urn:microsoft.com/office/officeart/2005/8/layout/vList5"/>
    <dgm:cxn modelId="{C53D4F2D-760C-4D3B-BB50-8C9590CA0212}" type="presOf" srcId="{FB24DEFA-8BF9-4B73-8D8F-28B19AF8FC1F}" destId="{690CCEBC-A6E3-476E-B2D4-AD366C1E33E0}" srcOrd="0" destOrd="1" presId="urn:microsoft.com/office/officeart/2005/8/layout/vList5"/>
    <dgm:cxn modelId="{CC30284C-AE8A-4693-A1D0-1C20E266AFB6}" srcId="{3C6EFF3F-B94B-4050-BCBB-360AA374C3E9}" destId="{97FA04B6-7A1C-4895-A63C-9F53393A42A6}" srcOrd="0" destOrd="0" parTransId="{C4F0D948-E4AB-4B42-8082-29D89F95B4B8}" sibTransId="{2E1AF345-255C-4CB6-B884-0C3DC8599F99}"/>
    <dgm:cxn modelId="{65AE3442-0CE1-4FFD-9D9E-C66BBF45AB43}" srcId="{97FA04B6-7A1C-4895-A63C-9F53393A42A6}" destId="{268FABDD-2677-4640-9C81-4CA1A6083332}" srcOrd="0" destOrd="0" parTransId="{9F58C7DE-7F3E-4458-A814-17B4758231DA}" sibTransId="{31CC4BC4-0831-4B96-9CEE-C78F07909D57}"/>
    <dgm:cxn modelId="{65325F8B-15C6-40F8-A09D-A634C9AFFBB7}" type="presOf" srcId="{3C6EFF3F-B94B-4050-BCBB-360AA374C3E9}" destId="{DD0B47A4-500E-44C7-AA69-B85A079E3ACC}" srcOrd="0" destOrd="0" presId="urn:microsoft.com/office/officeart/2005/8/layout/vList5"/>
    <dgm:cxn modelId="{2803C961-D0BA-4D5B-801C-E212BFE73876}" srcId="{01B7B2C7-4D8E-4BDA-A225-1E956816207E}" destId="{CB736E14-2E75-4D52-B4E1-1477395F05D3}" srcOrd="0" destOrd="0" parTransId="{5BFF786A-C6D3-4E8E-82EB-1CAAAFEEA090}" sibTransId="{AC7D2A8E-14AE-4B7A-BF16-353D84DE90AB}"/>
    <dgm:cxn modelId="{3FA9F1D8-79BF-44F1-AB75-B50814E7A370}" type="presOf" srcId="{09E2639A-9B31-4391-ADF3-396AF9517107}" destId="{D3B04142-51CD-463F-8CF2-DE366C0963D5}" srcOrd="0" destOrd="1" presId="urn:microsoft.com/office/officeart/2005/8/layout/vList5"/>
    <dgm:cxn modelId="{E51D0B60-A3E3-4F12-8CB1-F3F02307BC5D}" srcId="{3C6EFF3F-B94B-4050-BCBB-360AA374C3E9}" destId="{01B7B2C7-4D8E-4BDA-A225-1E956816207E}" srcOrd="1" destOrd="0" parTransId="{06C317C5-74E4-4D73-9A04-4D7486726EB4}" sibTransId="{618D1B91-4AE1-4B6D-A27F-CE7ED17AF292}"/>
    <dgm:cxn modelId="{5ADABE34-52E8-4640-8CAE-6B2B8A13ABEF}" type="presOf" srcId="{01B7B2C7-4D8E-4BDA-A225-1E956816207E}" destId="{F2689BDE-AA65-4679-B53E-B37354E65138}" srcOrd="0" destOrd="0" presId="urn:microsoft.com/office/officeart/2005/8/layout/vList5"/>
    <dgm:cxn modelId="{21531359-5FA5-4645-984E-6C8878A061D5}" type="presParOf" srcId="{DD0B47A4-500E-44C7-AA69-B85A079E3ACC}" destId="{1C51C6B5-BC77-4310-BF3D-851F27A7E9E6}" srcOrd="0" destOrd="0" presId="urn:microsoft.com/office/officeart/2005/8/layout/vList5"/>
    <dgm:cxn modelId="{1D84F44C-ED3A-4823-B58E-1DE81F283CEE}" type="presParOf" srcId="{1C51C6B5-BC77-4310-BF3D-851F27A7E9E6}" destId="{84C90DEF-B325-4077-8E44-C9AB51D10672}" srcOrd="0" destOrd="0" presId="urn:microsoft.com/office/officeart/2005/8/layout/vList5"/>
    <dgm:cxn modelId="{AE7FF6FB-5C85-4592-A614-EAA4FF122C7A}" type="presParOf" srcId="{1C51C6B5-BC77-4310-BF3D-851F27A7E9E6}" destId="{690CCEBC-A6E3-476E-B2D4-AD366C1E33E0}" srcOrd="1" destOrd="0" presId="urn:microsoft.com/office/officeart/2005/8/layout/vList5"/>
    <dgm:cxn modelId="{D3FFDB05-8E18-4AE7-923B-3DFF94F15034}" type="presParOf" srcId="{DD0B47A4-500E-44C7-AA69-B85A079E3ACC}" destId="{2619A33E-3D8D-472E-A944-D74091FAC3C7}" srcOrd="1" destOrd="0" presId="urn:microsoft.com/office/officeart/2005/8/layout/vList5"/>
    <dgm:cxn modelId="{4AA88756-AB85-45E3-9787-780A1819C5F7}" type="presParOf" srcId="{DD0B47A4-500E-44C7-AA69-B85A079E3ACC}" destId="{81B38BF0-22CD-481D-9714-2A478434B842}" srcOrd="2" destOrd="0" presId="urn:microsoft.com/office/officeart/2005/8/layout/vList5"/>
    <dgm:cxn modelId="{409AF4C6-2DE1-40F8-B831-B809AB97C36E}" type="presParOf" srcId="{81B38BF0-22CD-481D-9714-2A478434B842}" destId="{F2689BDE-AA65-4679-B53E-B37354E65138}" srcOrd="0" destOrd="0" presId="urn:microsoft.com/office/officeart/2005/8/layout/vList5"/>
    <dgm:cxn modelId="{F556D9E3-420B-4A66-97DF-6C996D7B57B5}" type="presParOf" srcId="{81B38BF0-22CD-481D-9714-2A478434B842}" destId="{D3B04142-51CD-463F-8CF2-DE366C0963D5}"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4B2B9F-5E87-4ED0-877C-62E1AF64027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fi-FI"/>
        </a:p>
      </dgm:t>
    </dgm:pt>
    <dgm:pt modelId="{886566C6-DE4F-4EA1-B5A1-07A64E2402B8}">
      <dgm:prSet/>
      <dgm:spPr/>
      <dgm:t>
        <a:bodyPr/>
        <a:lstStyle/>
        <a:p>
          <a:pPr rtl="0"/>
          <a:r>
            <a:rPr lang="fi-FI" smtClean="0"/>
            <a:t>Theoretical models with mathematical method based applications </a:t>
          </a:r>
          <a:endParaRPr lang="fi-FI"/>
        </a:p>
      </dgm:t>
    </dgm:pt>
    <dgm:pt modelId="{BF3AA576-C778-42DF-BEB1-FC0CBE253E14}" type="parTrans" cxnId="{F76C2138-F45F-40C6-A087-E2781B571431}">
      <dgm:prSet/>
      <dgm:spPr/>
      <dgm:t>
        <a:bodyPr/>
        <a:lstStyle/>
        <a:p>
          <a:endParaRPr lang="fi-FI"/>
        </a:p>
      </dgm:t>
    </dgm:pt>
    <dgm:pt modelId="{24810A35-592A-413C-B180-C27B7F827457}" type="sibTrans" cxnId="{F76C2138-F45F-40C6-A087-E2781B571431}">
      <dgm:prSet/>
      <dgm:spPr/>
      <dgm:t>
        <a:bodyPr/>
        <a:lstStyle/>
        <a:p>
          <a:endParaRPr lang="fi-FI"/>
        </a:p>
      </dgm:t>
    </dgm:pt>
    <dgm:pt modelId="{D474D3A1-485B-4912-AC90-1F6E31B2A8A5}">
      <dgm:prSet/>
      <dgm:spPr/>
      <dgm:t>
        <a:bodyPr/>
        <a:lstStyle/>
        <a:p>
          <a:pPr rtl="0"/>
          <a:r>
            <a:rPr lang="fi-FI" dirty="0" smtClean="0"/>
            <a:t>Capital-</a:t>
          </a:r>
          <a:r>
            <a:rPr lang="fi-FI" dirty="0" err="1" smtClean="0"/>
            <a:t>asset</a:t>
          </a:r>
          <a:r>
            <a:rPr lang="fi-FI" dirty="0" smtClean="0"/>
            <a:t> </a:t>
          </a:r>
          <a:r>
            <a:rPr lang="fi-FI" dirty="0" err="1" smtClean="0"/>
            <a:t>pricing</a:t>
          </a:r>
          <a:r>
            <a:rPr lang="fi-FI" dirty="0" smtClean="0"/>
            <a:t> </a:t>
          </a:r>
          <a:r>
            <a:rPr lang="fi-FI" dirty="0" err="1" smtClean="0"/>
            <a:t>model</a:t>
          </a:r>
          <a:r>
            <a:rPr lang="fi-FI" dirty="0" smtClean="0"/>
            <a:t> (CAPM): </a:t>
          </a:r>
          <a:endParaRPr lang="fi-FI" dirty="0"/>
        </a:p>
      </dgm:t>
    </dgm:pt>
    <dgm:pt modelId="{C2CA0CC4-171B-44B9-BE85-4127CF904020}" type="parTrans" cxnId="{77A6AF9F-D9AF-42DB-A39B-6A6EEBC4C168}">
      <dgm:prSet/>
      <dgm:spPr/>
      <dgm:t>
        <a:bodyPr/>
        <a:lstStyle/>
        <a:p>
          <a:endParaRPr lang="fi-FI"/>
        </a:p>
      </dgm:t>
    </dgm:pt>
    <dgm:pt modelId="{87C1C89C-DA5B-4657-AA7F-247E8E99F57B}" type="sibTrans" cxnId="{77A6AF9F-D9AF-42DB-A39B-6A6EEBC4C168}">
      <dgm:prSet/>
      <dgm:spPr/>
      <dgm:t>
        <a:bodyPr/>
        <a:lstStyle/>
        <a:p>
          <a:endParaRPr lang="fi-FI"/>
        </a:p>
      </dgm:t>
    </dgm:pt>
    <dgm:pt modelId="{BAC26C46-74B0-41D2-BDEC-A7A99E455821}">
      <dgm:prSet/>
      <dgm:spPr/>
      <dgm:t>
        <a:bodyPr/>
        <a:lstStyle/>
        <a:p>
          <a:pPr rtl="0"/>
          <a:r>
            <a:rPr lang="fi-FI" dirty="0" err="1" smtClean="0"/>
            <a:t>Required</a:t>
          </a:r>
          <a:r>
            <a:rPr lang="fi-FI" dirty="0" smtClean="0"/>
            <a:t> </a:t>
          </a:r>
          <a:r>
            <a:rPr lang="fi-FI" dirty="0" err="1" smtClean="0"/>
            <a:t>return</a:t>
          </a:r>
          <a:r>
            <a:rPr lang="fi-FI" dirty="0" smtClean="0"/>
            <a:t> of an </a:t>
          </a:r>
          <a:r>
            <a:rPr lang="fi-FI" dirty="0" err="1" smtClean="0"/>
            <a:t>asset</a:t>
          </a:r>
          <a:r>
            <a:rPr lang="fi-FI" dirty="0" smtClean="0"/>
            <a:t>: </a:t>
          </a:r>
          <a:r>
            <a:rPr lang="fi-FI" dirty="0" err="1" smtClean="0"/>
            <a:t>return</a:t>
          </a:r>
          <a:r>
            <a:rPr lang="fi-FI" dirty="0" smtClean="0"/>
            <a:t> of </a:t>
          </a:r>
          <a:r>
            <a:rPr lang="fi-FI" dirty="0" err="1" smtClean="0"/>
            <a:t>risk</a:t>
          </a:r>
          <a:r>
            <a:rPr lang="fi-FI" dirty="0" smtClean="0"/>
            <a:t> </a:t>
          </a:r>
          <a:r>
            <a:rPr lang="fi-FI" dirty="0" err="1" smtClean="0"/>
            <a:t>free</a:t>
          </a:r>
          <a:r>
            <a:rPr lang="fi-FI" dirty="0" smtClean="0"/>
            <a:t> </a:t>
          </a:r>
          <a:r>
            <a:rPr lang="fi-FI" dirty="0" err="1" smtClean="0"/>
            <a:t>asset</a:t>
          </a:r>
          <a:r>
            <a:rPr lang="fi-FI" dirty="0" smtClean="0"/>
            <a:t> + </a:t>
          </a:r>
          <a:r>
            <a:rPr lang="el-GR" dirty="0" smtClean="0"/>
            <a:t>β</a:t>
          </a:r>
          <a:r>
            <a:rPr lang="fi-FI" baseline="-25000" dirty="0" smtClean="0"/>
            <a:t>1</a:t>
          </a:r>
          <a:r>
            <a:rPr lang="fi-FI" dirty="0" smtClean="0"/>
            <a:t> x (</a:t>
          </a:r>
          <a:r>
            <a:rPr lang="fi-FI" dirty="0" err="1" smtClean="0"/>
            <a:t>expected</a:t>
          </a:r>
          <a:r>
            <a:rPr lang="fi-FI" dirty="0" smtClean="0"/>
            <a:t> market </a:t>
          </a:r>
          <a:r>
            <a:rPr lang="fi-FI" dirty="0" err="1" smtClean="0"/>
            <a:t>return</a:t>
          </a:r>
          <a:r>
            <a:rPr lang="fi-FI" dirty="0" smtClean="0"/>
            <a:t> – </a:t>
          </a:r>
          <a:r>
            <a:rPr lang="fi-FI" dirty="0" err="1" smtClean="0"/>
            <a:t>risk</a:t>
          </a:r>
          <a:r>
            <a:rPr lang="fi-FI" dirty="0" smtClean="0"/>
            <a:t> </a:t>
          </a:r>
          <a:r>
            <a:rPr lang="fi-FI" dirty="0" err="1" smtClean="0"/>
            <a:t>free</a:t>
          </a:r>
          <a:r>
            <a:rPr lang="fi-FI" dirty="0" smtClean="0"/>
            <a:t> </a:t>
          </a:r>
          <a:r>
            <a:rPr lang="fi-FI" dirty="0" err="1" smtClean="0"/>
            <a:t>return</a:t>
          </a:r>
          <a:r>
            <a:rPr lang="fi-FI" dirty="0" smtClean="0"/>
            <a:t>) </a:t>
          </a:r>
          <a:endParaRPr lang="fi-FI" dirty="0"/>
        </a:p>
      </dgm:t>
    </dgm:pt>
    <dgm:pt modelId="{AF3B1AC0-F3D7-4C8F-B416-53EA35C17175}" type="parTrans" cxnId="{3A33CD8F-4418-4AC5-898E-425282D7AE2C}">
      <dgm:prSet/>
      <dgm:spPr/>
      <dgm:t>
        <a:bodyPr/>
        <a:lstStyle/>
        <a:p>
          <a:endParaRPr lang="fi-FI"/>
        </a:p>
      </dgm:t>
    </dgm:pt>
    <dgm:pt modelId="{AAA003D6-F7ED-48D6-8DF2-15ADDD744B59}" type="sibTrans" cxnId="{3A33CD8F-4418-4AC5-898E-425282D7AE2C}">
      <dgm:prSet/>
      <dgm:spPr/>
      <dgm:t>
        <a:bodyPr/>
        <a:lstStyle/>
        <a:p>
          <a:endParaRPr lang="fi-FI"/>
        </a:p>
      </dgm:t>
    </dgm:pt>
    <dgm:pt modelId="{C329A42B-3369-472B-A8D9-10E70B65C225}">
      <dgm:prSet/>
      <dgm:spPr/>
      <dgm:t>
        <a:bodyPr/>
        <a:lstStyle/>
        <a:p>
          <a:pPr rtl="0"/>
          <a:r>
            <a:rPr lang="fi-FI" dirty="0" smtClean="0"/>
            <a:t>Black – </a:t>
          </a:r>
          <a:r>
            <a:rPr lang="fi-FI" dirty="0" err="1" smtClean="0"/>
            <a:t>Scholes</a:t>
          </a:r>
          <a:r>
            <a:rPr lang="fi-FI" dirty="0" smtClean="0"/>
            <a:t> </a:t>
          </a:r>
          <a:r>
            <a:rPr lang="fi-FI" dirty="0" err="1" smtClean="0"/>
            <a:t>options</a:t>
          </a:r>
          <a:r>
            <a:rPr lang="fi-FI" dirty="0" smtClean="0"/>
            <a:t> </a:t>
          </a:r>
          <a:r>
            <a:rPr lang="fi-FI" dirty="0" err="1" smtClean="0"/>
            <a:t>pricing</a:t>
          </a:r>
          <a:r>
            <a:rPr lang="fi-FI" dirty="0" smtClean="0"/>
            <a:t> </a:t>
          </a:r>
          <a:r>
            <a:rPr lang="fi-FI" dirty="0" err="1" smtClean="0"/>
            <a:t>model</a:t>
          </a:r>
          <a:r>
            <a:rPr lang="fi-FI" dirty="0" smtClean="0"/>
            <a:t> </a:t>
          </a:r>
          <a:endParaRPr lang="fi-FI" dirty="0"/>
        </a:p>
      </dgm:t>
    </dgm:pt>
    <dgm:pt modelId="{A8556D67-C76F-4633-B293-EB2F9AE95296}" type="parTrans" cxnId="{B73DA448-5E3C-49D5-9A40-204AB2963116}">
      <dgm:prSet/>
      <dgm:spPr/>
      <dgm:t>
        <a:bodyPr/>
        <a:lstStyle/>
        <a:p>
          <a:endParaRPr lang="fi-FI"/>
        </a:p>
      </dgm:t>
    </dgm:pt>
    <dgm:pt modelId="{538E3C49-7BEB-4DD9-B75B-7FECB251F361}" type="sibTrans" cxnId="{B73DA448-5E3C-49D5-9A40-204AB2963116}">
      <dgm:prSet/>
      <dgm:spPr/>
      <dgm:t>
        <a:bodyPr/>
        <a:lstStyle/>
        <a:p>
          <a:endParaRPr lang="fi-FI"/>
        </a:p>
      </dgm:t>
    </dgm:pt>
    <dgm:pt modelId="{1F77AC03-2ABB-4717-A085-7A97A40A94F1}">
      <dgm:prSet/>
      <dgm:spPr/>
      <dgm:t>
        <a:bodyPr/>
        <a:lstStyle/>
        <a:p>
          <a:pPr rtl="0"/>
          <a:r>
            <a:rPr lang="fi-FI" smtClean="0"/>
            <a:t>Right price: not possible to get risk free profits (arbitrage) by creating investment portfolios from short / long positions of an option and corresponding asset (share) </a:t>
          </a:r>
          <a:endParaRPr lang="fi-FI"/>
        </a:p>
      </dgm:t>
    </dgm:pt>
    <dgm:pt modelId="{3AC6D6BD-A298-4C88-941B-00355C4E0997}" type="parTrans" cxnId="{40D1398A-A1DE-4923-8636-F4C7552418BE}">
      <dgm:prSet/>
      <dgm:spPr/>
      <dgm:t>
        <a:bodyPr/>
        <a:lstStyle/>
        <a:p>
          <a:endParaRPr lang="fi-FI"/>
        </a:p>
      </dgm:t>
    </dgm:pt>
    <dgm:pt modelId="{4D675790-E246-495D-BCEC-9924595A04E9}" type="sibTrans" cxnId="{40D1398A-A1DE-4923-8636-F4C7552418BE}">
      <dgm:prSet/>
      <dgm:spPr/>
      <dgm:t>
        <a:bodyPr/>
        <a:lstStyle/>
        <a:p>
          <a:endParaRPr lang="fi-FI"/>
        </a:p>
      </dgm:t>
    </dgm:pt>
    <dgm:pt modelId="{F9FABE76-F8BE-4843-8FAD-7DDB7F64D65A}" type="pres">
      <dgm:prSet presAssocID="{964B2B9F-5E87-4ED0-877C-62E1AF640275}" presName="Name0" presStyleCnt="0">
        <dgm:presLayoutVars>
          <dgm:chPref val="1"/>
          <dgm:dir/>
          <dgm:animOne val="branch"/>
          <dgm:animLvl val="lvl"/>
          <dgm:resizeHandles/>
        </dgm:presLayoutVars>
      </dgm:prSet>
      <dgm:spPr/>
      <dgm:t>
        <a:bodyPr/>
        <a:lstStyle/>
        <a:p>
          <a:endParaRPr lang="en-US"/>
        </a:p>
      </dgm:t>
    </dgm:pt>
    <dgm:pt modelId="{4EE03D58-4E73-4B3E-A8B5-6816302BA5B5}" type="pres">
      <dgm:prSet presAssocID="{886566C6-DE4F-4EA1-B5A1-07A64E2402B8}" presName="vertOne" presStyleCnt="0"/>
      <dgm:spPr/>
    </dgm:pt>
    <dgm:pt modelId="{E690654A-3FC1-4106-9938-91FA12B874B5}" type="pres">
      <dgm:prSet presAssocID="{886566C6-DE4F-4EA1-B5A1-07A64E2402B8}" presName="txOne" presStyleLbl="node0" presStyleIdx="0" presStyleCnt="1">
        <dgm:presLayoutVars>
          <dgm:chPref val="3"/>
        </dgm:presLayoutVars>
      </dgm:prSet>
      <dgm:spPr/>
      <dgm:t>
        <a:bodyPr/>
        <a:lstStyle/>
        <a:p>
          <a:endParaRPr lang="en-US"/>
        </a:p>
      </dgm:t>
    </dgm:pt>
    <dgm:pt modelId="{A582879B-CE4A-4E8C-BF55-F0E613009CA5}" type="pres">
      <dgm:prSet presAssocID="{886566C6-DE4F-4EA1-B5A1-07A64E2402B8}" presName="parTransOne" presStyleCnt="0"/>
      <dgm:spPr/>
    </dgm:pt>
    <dgm:pt modelId="{533D5866-FA35-4E1E-938B-99FC4C137FA5}" type="pres">
      <dgm:prSet presAssocID="{886566C6-DE4F-4EA1-B5A1-07A64E2402B8}" presName="horzOne" presStyleCnt="0"/>
      <dgm:spPr/>
    </dgm:pt>
    <dgm:pt modelId="{49D2EB6B-1DFD-4E45-B5AE-A4F59D0343B3}" type="pres">
      <dgm:prSet presAssocID="{D474D3A1-485B-4912-AC90-1F6E31B2A8A5}" presName="vertTwo" presStyleCnt="0"/>
      <dgm:spPr/>
    </dgm:pt>
    <dgm:pt modelId="{370F6B99-0A72-42F4-967A-E98A5A9AD64B}" type="pres">
      <dgm:prSet presAssocID="{D474D3A1-485B-4912-AC90-1F6E31B2A8A5}" presName="txTwo" presStyleLbl="node2" presStyleIdx="0" presStyleCnt="2">
        <dgm:presLayoutVars>
          <dgm:chPref val="3"/>
        </dgm:presLayoutVars>
      </dgm:prSet>
      <dgm:spPr/>
      <dgm:t>
        <a:bodyPr/>
        <a:lstStyle/>
        <a:p>
          <a:endParaRPr lang="en-US"/>
        </a:p>
      </dgm:t>
    </dgm:pt>
    <dgm:pt modelId="{31539BEA-4AC2-47BC-B104-B4B2B5925301}" type="pres">
      <dgm:prSet presAssocID="{D474D3A1-485B-4912-AC90-1F6E31B2A8A5}" presName="parTransTwo" presStyleCnt="0"/>
      <dgm:spPr/>
    </dgm:pt>
    <dgm:pt modelId="{9BBF0CB3-CCD6-4515-8587-1F59DE5B4934}" type="pres">
      <dgm:prSet presAssocID="{D474D3A1-485B-4912-AC90-1F6E31B2A8A5}" presName="horzTwo" presStyleCnt="0"/>
      <dgm:spPr/>
    </dgm:pt>
    <dgm:pt modelId="{82EA6598-0030-44B0-B13D-16BA7A9466C2}" type="pres">
      <dgm:prSet presAssocID="{BAC26C46-74B0-41D2-BDEC-A7A99E455821}" presName="vertThree" presStyleCnt="0"/>
      <dgm:spPr/>
    </dgm:pt>
    <dgm:pt modelId="{02AC9F79-7859-44DB-A234-E2AFFE41CC35}" type="pres">
      <dgm:prSet presAssocID="{BAC26C46-74B0-41D2-BDEC-A7A99E455821}" presName="txThree" presStyleLbl="node3" presStyleIdx="0" presStyleCnt="2">
        <dgm:presLayoutVars>
          <dgm:chPref val="3"/>
        </dgm:presLayoutVars>
      </dgm:prSet>
      <dgm:spPr/>
      <dgm:t>
        <a:bodyPr/>
        <a:lstStyle/>
        <a:p>
          <a:endParaRPr lang="en-US"/>
        </a:p>
      </dgm:t>
    </dgm:pt>
    <dgm:pt modelId="{214757DF-341B-4FCA-9575-0795ABD8AA7B}" type="pres">
      <dgm:prSet presAssocID="{BAC26C46-74B0-41D2-BDEC-A7A99E455821}" presName="horzThree" presStyleCnt="0"/>
      <dgm:spPr/>
    </dgm:pt>
    <dgm:pt modelId="{51E9DAA0-25F5-45E3-A63A-FC207ADEEB0F}" type="pres">
      <dgm:prSet presAssocID="{87C1C89C-DA5B-4657-AA7F-247E8E99F57B}" presName="sibSpaceTwo" presStyleCnt="0"/>
      <dgm:spPr/>
    </dgm:pt>
    <dgm:pt modelId="{34D234DB-78EF-4D7E-9B29-6B7B4BAC382A}" type="pres">
      <dgm:prSet presAssocID="{C329A42B-3369-472B-A8D9-10E70B65C225}" presName="vertTwo" presStyleCnt="0"/>
      <dgm:spPr/>
    </dgm:pt>
    <dgm:pt modelId="{FE801B7E-BC1A-458B-993D-4273D86031AA}" type="pres">
      <dgm:prSet presAssocID="{C329A42B-3369-472B-A8D9-10E70B65C225}" presName="txTwo" presStyleLbl="node2" presStyleIdx="1" presStyleCnt="2">
        <dgm:presLayoutVars>
          <dgm:chPref val="3"/>
        </dgm:presLayoutVars>
      </dgm:prSet>
      <dgm:spPr/>
      <dgm:t>
        <a:bodyPr/>
        <a:lstStyle/>
        <a:p>
          <a:endParaRPr lang="en-US"/>
        </a:p>
      </dgm:t>
    </dgm:pt>
    <dgm:pt modelId="{C6DD5A37-2B76-422E-A34F-ABD63CE0026C}" type="pres">
      <dgm:prSet presAssocID="{C329A42B-3369-472B-A8D9-10E70B65C225}" presName="parTransTwo" presStyleCnt="0"/>
      <dgm:spPr/>
    </dgm:pt>
    <dgm:pt modelId="{58F60191-71FF-4144-95EC-3E0CC9030A56}" type="pres">
      <dgm:prSet presAssocID="{C329A42B-3369-472B-A8D9-10E70B65C225}" presName="horzTwo" presStyleCnt="0"/>
      <dgm:spPr/>
    </dgm:pt>
    <dgm:pt modelId="{D5A5D0A3-4EF8-4D98-A422-48BA3BD0CE1E}" type="pres">
      <dgm:prSet presAssocID="{1F77AC03-2ABB-4717-A085-7A97A40A94F1}" presName="vertThree" presStyleCnt="0"/>
      <dgm:spPr/>
    </dgm:pt>
    <dgm:pt modelId="{4ADCFFA1-5857-4554-AC22-1E616B152B32}" type="pres">
      <dgm:prSet presAssocID="{1F77AC03-2ABB-4717-A085-7A97A40A94F1}" presName="txThree" presStyleLbl="node3" presStyleIdx="1" presStyleCnt="2">
        <dgm:presLayoutVars>
          <dgm:chPref val="3"/>
        </dgm:presLayoutVars>
      </dgm:prSet>
      <dgm:spPr/>
      <dgm:t>
        <a:bodyPr/>
        <a:lstStyle/>
        <a:p>
          <a:endParaRPr lang="en-US"/>
        </a:p>
      </dgm:t>
    </dgm:pt>
    <dgm:pt modelId="{64D3E874-7883-4085-9224-3934E419882F}" type="pres">
      <dgm:prSet presAssocID="{1F77AC03-2ABB-4717-A085-7A97A40A94F1}" presName="horzThree" presStyleCnt="0"/>
      <dgm:spPr/>
    </dgm:pt>
  </dgm:ptLst>
  <dgm:cxnLst>
    <dgm:cxn modelId="{40D1398A-A1DE-4923-8636-F4C7552418BE}" srcId="{C329A42B-3369-472B-A8D9-10E70B65C225}" destId="{1F77AC03-2ABB-4717-A085-7A97A40A94F1}" srcOrd="0" destOrd="0" parTransId="{3AC6D6BD-A298-4C88-941B-00355C4E0997}" sibTransId="{4D675790-E246-495D-BCEC-9924595A04E9}"/>
    <dgm:cxn modelId="{7DE84E03-7188-48F0-9D7C-D601757DECC1}" type="presOf" srcId="{BAC26C46-74B0-41D2-BDEC-A7A99E455821}" destId="{02AC9F79-7859-44DB-A234-E2AFFE41CC35}" srcOrd="0" destOrd="0" presId="urn:microsoft.com/office/officeart/2005/8/layout/hierarchy4"/>
    <dgm:cxn modelId="{3A33CD8F-4418-4AC5-898E-425282D7AE2C}" srcId="{D474D3A1-485B-4912-AC90-1F6E31B2A8A5}" destId="{BAC26C46-74B0-41D2-BDEC-A7A99E455821}" srcOrd="0" destOrd="0" parTransId="{AF3B1AC0-F3D7-4C8F-B416-53EA35C17175}" sibTransId="{AAA003D6-F7ED-48D6-8DF2-15ADDD744B59}"/>
    <dgm:cxn modelId="{F76C2138-F45F-40C6-A087-E2781B571431}" srcId="{964B2B9F-5E87-4ED0-877C-62E1AF640275}" destId="{886566C6-DE4F-4EA1-B5A1-07A64E2402B8}" srcOrd="0" destOrd="0" parTransId="{BF3AA576-C778-42DF-BEB1-FC0CBE253E14}" sibTransId="{24810A35-592A-413C-B180-C27B7F827457}"/>
    <dgm:cxn modelId="{21262B45-47B6-4399-A989-49AF8DF2E69D}" type="presOf" srcId="{1F77AC03-2ABB-4717-A085-7A97A40A94F1}" destId="{4ADCFFA1-5857-4554-AC22-1E616B152B32}" srcOrd="0" destOrd="0" presId="urn:microsoft.com/office/officeart/2005/8/layout/hierarchy4"/>
    <dgm:cxn modelId="{77A6AF9F-D9AF-42DB-A39B-6A6EEBC4C168}" srcId="{886566C6-DE4F-4EA1-B5A1-07A64E2402B8}" destId="{D474D3A1-485B-4912-AC90-1F6E31B2A8A5}" srcOrd="0" destOrd="0" parTransId="{C2CA0CC4-171B-44B9-BE85-4127CF904020}" sibTransId="{87C1C89C-DA5B-4657-AA7F-247E8E99F57B}"/>
    <dgm:cxn modelId="{3CC63C3C-A9EE-4B9A-B952-5898F743E609}" type="presOf" srcId="{886566C6-DE4F-4EA1-B5A1-07A64E2402B8}" destId="{E690654A-3FC1-4106-9938-91FA12B874B5}" srcOrd="0" destOrd="0" presId="urn:microsoft.com/office/officeart/2005/8/layout/hierarchy4"/>
    <dgm:cxn modelId="{8742BD21-B876-4A0A-AE07-B9320810E2BC}" type="presOf" srcId="{964B2B9F-5E87-4ED0-877C-62E1AF640275}" destId="{F9FABE76-F8BE-4843-8FAD-7DDB7F64D65A}" srcOrd="0" destOrd="0" presId="urn:microsoft.com/office/officeart/2005/8/layout/hierarchy4"/>
    <dgm:cxn modelId="{63679B08-5C2C-496A-9631-8BB5AF23864F}" type="presOf" srcId="{C329A42B-3369-472B-A8D9-10E70B65C225}" destId="{FE801B7E-BC1A-458B-993D-4273D86031AA}" srcOrd="0" destOrd="0" presId="urn:microsoft.com/office/officeart/2005/8/layout/hierarchy4"/>
    <dgm:cxn modelId="{B73DA448-5E3C-49D5-9A40-204AB2963116}" srcId="{886566C6-DE4F-4EA1-B5A1-07A64E2402B8}" destId="{C329A42B-3369-472B-A8D9-10E70B65C225}" srcOrd="1" destOrd="0" parTransId="{A8556D67-C76F-4633-B293-EB2F9AE95296}" sibTransId="{538E3C49-7BEB-4DD9-B75B-7FECB251F361}"/>
    <dgm:cxn modelId="{C60EEFB6-7214-4BF8-8084-57D200AE25EA}" type="presOf" srcId="{D474D3A1-485B-4912-AC90-1F6E31B2A8A5}" destId="{370F6B99-0A72-42F4-967A-E98A5A9AD64B}" srcOrd="0" destOrd="0" presId="urn:microsoft.com/office/officeart/2005/8/layout/hierarchy4"/>
    <dgm:cxn modelId="{D8387672-8E4C-4747-94D0-976CB8520914}" type="presParOf" srcId="{F9FABE76-F8BE-4843-8FAD-7DDB7F64D65A}" destId="{4EE03D58-4E73-4B3E-A8B5-6816302BA5B5}" srcOrd="0" destOrd="0" presId="urn:microsoft.com/office/officeart/2005/8/layout/hierarchy4"/>
    <dgm:cxn modelId="{D93A7528-5D77-43FB-93BC-8A7D1B1DFFE3}" type="presParOf" srcId="{4EE03D58-4E73-4B3E-A8B5-6816302BA5B5}" destId="{E690654A-3FC1-4106-9938-91FA12B874B5}" srcOrd="0" destOrd="0" presId="urn:microsoft.com/office/officeart/2005/8/layout/hierarchy4"/>
    <dgm:cxn modelId="{7A273D57-EF8E-41EE-959A-4BE68A606900}" type="presParOf" srcId="{4EE03D58-4E73-4B3E-A8B5-6816302BA5B5}" destId="{A582879B-CE4A-4E8C-BF55-F0E613009CA5}" srcOrd="1" destOrd="0" presId="urn:microsoft.com/office/officeart/2005/8/layout/hierarchy4"/>
    <dgm:cxn modelId="{85EB7F63-F927-48C7-A476-7883209FC219}" type="presParOf" srcId="{4EE03D58-4E73-4B3E-A8B5-6816302BA5B5}" destId="{533D5866-FA35-4E1E-938B-99FC4C137FA5}" srcOrd="2" destOrd="0" presId="urn:microsoft.com/office/officeart/2005/8/layout/hierarchy4"/>
    <dgm:cxn modelId="{380ABFA0-4470-459E-A271-D98A328FDD47}" type="presParOf" srcId="{533D5866-FA35-4E1E-938B-99FC4C137FA5}" destId="{49D2EB6B-1DFD-4E45-B5AE-A4F59D0343B3}" srcOrd="0" destOrd="0" presId="urn:microsoft.com/office/officeart/2005/8/layout/hierarchy4"/>
    <dgm:cxn modelId="{6EE1C535-424C-4EFD-810B-69C219E2C9C8}" type="presParOf" srcId="{49D2EB6B-1DFD-4E45-B5AE-A4F59D0343B3}" destId="{370F6B99-0A72-42F4-967A-E98A5A9AD64B}" srcOrd="0" destOrd="0" presId="urn:microsoft.com/office/officeart/2005/8/layout/hierarchy4"/>
    <dgm:cxn modelId="{8694C37F-0511-4252-9E2C-D4BA2C6EED20}" type="presParOf" srcId="{49D2EB6B-1DFD-4E45-B5AE-A4F59D0343B3}" destId="{31539BEA-4AC2-47BC-B104-B4B2B5925301}" srcOrd="1" destOrd="0" presId="urn:microsoft.com/office/officeart/2005/8/layout/hierarchy4"/>
    <dgm:cxn modelId="{5FEF36D1-F699-44AB-86D8-18DD00DF9640}" type="presParOf" srcId="{49D2EB6B-1DFD-4E45-B5AE-A4F59D0343B3}" destId="{9BBF0CB3-CCD6-4515-8587-1F59DE5B4934}" srcOrd="2" destOrd="0" presId="urn:microsoft.com/office/officeart/2005/8/layout/hierarchy4"/>
    <dgm:cxn modelId="{4B7A4F47-526C-49E1-A4C2-58231CF5BFDF}" type="presParOf" srcId="{9BBF0CB3-CCD6-4515-8587-1F59DE5B4934}" destId="{82EA6598-0030-44B0-B13D-16BA7A9466C2}" srcOrd="0" destOrd="0" presId="urn:microsoft.com/office/officeart/2005/8/layout/hierarchy4"/>
    <dgm:cxn modelId="{DC29FC5D-822B-43CA-931D-A4B955172B96}" type="presParOf" srcId="{82EA6598-0030-44B0-B13D-16BA7A9466C2}" destId="{02AC9F79-7859-44DB-A234-E2AFFE41CC35}" srcOrd="0" destOrd="0" presId="urn:microsoft.com/office/officeart/2005/8/layout/hierarchy4"/>
    <dgm:cxn modelId="{C8C4F6E2-6605-447A-A1C1-C816980D28D9}" type="presParOf" srcId="{82EA6598-0030-44B0-B13D-16BA7A9466C2}" destId="{214757DF-341B-4FCA-9575-0795ABD8AA7B}" srcOrd="1" destOrd="0" presId="urn:microsoft.com/office/officeart/2005/8/layout/hierarchy4"/>
    <dgm:cxn modelId="{0C91094D-9A0A-4638-A356-0D60857C5A8D}" type="presParOf" srcId="{533D5866-FA35-4E1E-938B-99FC4C137FA5}" destId="{51E9DAA0-25F5-45E3-A63A-FC207ADEEB0F}" srcOrd="1" destOrd="0" presId="urn:microsoft.com/office/officeart/2005/8/layout/hierarchy4"/>
    <dgm:cxn modelId="{31C9FBF7-9E9F-40BC-A4AF-C1460B7A912F}" type="presParOf" srcId="{533D5866-FA35-4E1E-938B-99FC4C137FA5}" destId="{34D234DB-78EF-4D7E-9B29-6B7B4BAC382A}" srcOrd="2" destOrd="0" presId="urn:microsoft.com/office/officeart/2005/8/layout/hierarchy4"/>
    <dgm:cxn modelId="{BA8A634E-03C4-4802-B8C2-D0A646B61CF1}" type="presParOf" srcId="{34D234DB-78EF-4D7E-9B29-6B7B4BAC382A}" destId="{FE801B7E-BC1A-458B-993D-4273D86031AA}" srcOrd="0" destOrd="0" presId="urn:microsoft.com/office/officeart/2005/8/layout/hierarchy4"/>
    <dgm:cxn modelId="{6405E95C-5E78-46F4-B083-34B792E36C9E}" type="presParOf" srcId="{34D234DB-78EF-4D7E-9B29-6B7B4BAC382A}" destId="{C6DD5A37-2B76-422E-A34F-ABD63CE0026C}" srcOrd="1" destOrd="0" presId="urn:microsoft.com/office/officeart/2005/8/layout/hierarchy4"/>
    <dgm:cxn modelId="{8BF86C53-9C16-4A68-B588-C5CF423695BF}" type="presParOf" srcId="{34D234DB-78EF-4D7E-9B29-6B7B4BAC382A}" destId="{58F60191-71FF-4144-95EC-3E0CC9030A56}" srcOrd="2" destOrd="0" presId="urn:microsoft.com/office/officeart/2005/8/layout/hierarchy4"/>
    <dgm:cxn modelId="{BC1D073F-9D81-47D3-AE3D-062157B40AB3}" type="presParOf" srcId="{58F60191-71FF-4144-95EC-3E0CC9030A56}" destId="{D5A5D0A3-4EF8-4D98-A422-48BA3BD0CE1E}" srcOrd="0" destOrd="0" presId="urn:microsoft.com/office/officeart/2005/8/layout/hierarchy4"/>
    <dgm:cxn modelId="{5AA061DF-36BD-460D-8BCB-EE0C9ACEDA22}" type="presParOf" srcId="{D5A5D0A3-4EF8-4D98-A422-48BA3BD0CE1E}" destId="{4ADCFFA1-5857-4554-AC22-1E616B152B32}" srcOrd="0" destOrd="0" presId="urn:microsoft.com/office/officeart/2005/8/layout/hierarchy4"/>
    <dgm:cxn modelId="{C1F6BEB7-C770-456A-BD32-F702D2BFDFC9}" type="presParOf" srcId="{D5A5D0A3-4EF8-4D98-A422-48BA3BD0CE1E}" destId="{64D3E874-7883-4085-9224-3934E419882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2CB2DB-23F5-4C94-89D8-8E9D433454D8}"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DBA5CD8D-60DC-47B5-85F9-E3A10F85436B}">
      <dgm:prSet/>
      <dgm:spPr/>
      <dgm:t>
        <a:bodyPr/>
        <a:lstStyle/>
        <a:p>
          <a:pPr rtl="0"/>
          <a:r>
            <a:rPr lang="en-US" b="1" smtClean="0"/>
            <a:t>The CAPM is a model for pricing an individual security or portfolio. For individual securities, we make use of their relation to expected return and </a:t>
          </a:r>
          <a:r>
            <a:rPr lang="en-US" b="1" smtClean="0">
              <a:hlinkClick xmlns:r="http://schemas.openxmlformats.org/officeDocument/2006/relationships" r:id="rId1"/>
            </a:rPr>
            <a:t>systematic risk</a:t>
          </a:r>
          <a:r>
            <a:rPr lang="en-US" b="1" smtClean="0"/>
            <a:t> (beta) to show how the market must price individual securities </a:t>
          </a:r>
          <a:endParaRPr lang="fi-FI"/>
        </a:p>
      </dgm:t>
    </dgm:pt>
    <dgm:pt modelId="{F9E53F68-0AAD-41E9-B983-804236D442ED}" type="parTrans" cxnId="{42E9C42A-4291-4795-8355-1B177FD5A6B5}">
      <dgm:prSet/>
      <dgm:spPr/>
      <dgm:t>
        <a:bodyPr/>
        <a:lstStyle/>
        <a:p>
          <a:endParaRPr lang="en-US"/>
        </a:p>
      </dgm:t>
    </dgm:pt>
    <dgm:pt modelId="{95ECDBDE-2E04-49C6-87C1-E10AF3241646}" type="sibTrans" cxnId="{42E9C42A-4291-4795-8355-1B177FD5A6B5}">
      <dgm:prSet/>
      <dgm:spPr/>
      <dgm:t>
        <a:bodyPr/>
        <a:lstStyle/>
        <a:p>
          <a:endParaRPr lang="en-US"/>
        </a:p>
      </dgm:t>
    </dgm:pt>
    <dgm:pt modelId="{14324272-DB54-4CBB-AB3F-D741B11E24A5}">
      <dgm:prSet/>
      <dgm:spPr/>
      <dgm:t>
        <a:bodyPr/>
        <a:lstStyle/>
        <a:p>
          <a:pPr rtl="0"/>
          <a:r>
            <a:rPr lang="en-US" b="1" smtClean="0"/>
            <a:t>This enables us to calculate the </a:t>
          </a:r>
          <a:r>
            <a:rPr lang="en-US" b="1" smtClean="0">
              <a:hlinkClick xmlns:r="http://schemas.openxmlformats.org/officeDocument/2006/relationships" r:id="rId2"/>
            </a:rPr>
            <a:t>reward-to-risk ratio</a:t>
          </a:r>
          <a:r>
            <a:rPr lang="en-US" b="1" smtClean="0"/>
            <a:t> for any security in relation to overall </a:t>
          </a:r>
          <a:r>
            <a:rPr lang="fi-FI" b="1" smtClean="0">
              <a:hlinkClick xmlns:r="http://schemas.openxmlformats.org/officeDocument/2006/relationships" r:id="rId3"/>
            </a:rPr>
            <a:t>market reward-to-risk ratio (the market risk premium) </a:t>
          </a:r>
          <a:endParaRPr lang="fi-FI"/>
        </a:p>
      </dgm:t>
    </dgm:pt>
    <dgm:pt modelId="{B9B52690-EFCB-41C1-8D65-71A13145B234}" type="parTrans" cxnId="{6A508057-0F71-4369-9C4C-8BE68A324980}">
      <dgm:prSet/>
      <dgm:spPr/>
      <dgm:t>
        <a:bodyPr/>
        <a:lstStyle/>
        <a:p>
          <a:endParaRPr lang="en-US"/>
        </a:p>
      </dgm:t>
    </dgm:pt>
    <dgm:pt modelId="{5D52F57C-BFF5-4A35-A483-C959404C56C8}" type="sibTrans" cxnId="{6A508057-0F71-4369-9C4C-8BE68A324980}">
      <dgm:prSet/>
      <dgm:spPr/>
      <dgm:t>
        <a:bodyPr/>
        <a:lstStyle/>
        <a:p>
          <a:endParaRPr lang="en-US"/>
        </a:p>
      </dgm:t>
    </dgm:pt>
    <dgm:pt modelId="{4622FCBB-596A-447C-AC3E-9902E2135C3A}" type="pres">
      <dgm:prSet presAssocID="{A82CB2DB-23F5-4C94-89D8-8E9D433454D8}" presName="linear" presStyleCnt="0">
        <dgm:presLayoutVars>
          <dgm:animLvl val="lvl"/>
          <dgm:resizeHandles val="exact"/>
        </dgm:presLayoutVars>
      </dgm:prSet>
      <dgm:spPr/>
      <dgm:t>
        <a:bodyPr/>
        <a:lstStyle/>
        <a:p>
          <a:endParaRPr lang="en-US"/>
        </a:p>
      </dgm:t>
    </dgm:pt>
    <dgm:pt modelId="{A93C2CA8-D58F-4DF9-9C1D-6C55AEA21FEA}" type="pres">
      <dgm:prSet presAssocID="{DBA5CD8D-60DC-47B5-85F9-E3A10F85436B}" presName="parentText" presStyleLbl="node1" presStyleIdx="0" presStyleCnt="2">
        <dgm:presLayoutVars>
          <dgm:chMax val="0"/>
          <dgm:bulletEnabled val="1"/>
        </dgm:presLayoutVars>
      </dgm:prSet>
      <dgm:spPr/>
      <dgm:t>
        <a:bodyPr/>
        <a:lstStyle/>
        <a:p>
          <a:endParaRPr lang="en-US"/>
        </a:p>
      </dgm:t>
    </dgm:pt>
    <dgm:pt modelId="{17C58780-5F55-4F97-8F54-FC5A29823C2F}" type="pres">
      <dgm:prSet presAssocID="{95ECDBDE-2E04-49C6-87C1-E10AF3241646}" presName="spacer" presStyleCnt="0"/>
      <dgm:spPr/>
    </dgm:pt>
    <dgm:pt modelId="{B54485CB-1BF0-406F-A7F2-A977ABB00761}" type="pres">
      <dgm:prSet presAssocID="{14324272-DB54-4CBB-AB3F-D741B11E24A5}" presName="parentText" presStyleLbl="node1" presStyleIdx="1" presStyleCnt="2">
        <dgm:presLayoutVars>
          <dgm:chMax val="0"/>
          <dgm:bulletEnabled val="1"/>
        </dgm:presLayoutVars>
      </dgm:prSet>
      <dgm:spPr/>
      <dgm:t>
        <a:bodyPr/>
        <a:lstStyle/>
        <a:p>
          <a:endParaRPr lang="en-US"/>
        </a:p>
      </dgm:t>
    </dgm:pt>
  </dgm:ptLst>
  <dgm:cxnLst>
    <dgm:cxn modelId="{42E9C42A-4291-4795-8355-1B177FD5A6B5}" srcId="{A82CB2DB-23F5-4C94-89D8-8E9D433454D8}" destId="{DBA5CD8D-60DC-47B5-85F9-E3A10F85436B}" srcOrd="0" destOrd="0" parTransId="{F9E53F68-0AAD-41E9-B983-804236D442ED}" sibTransId="{95ECDBDE-2E04-49C6-87C1-E10AF3241646}"/>
    <dgm:cxn modelId="{AF69760B-BF81-45E3-8581-D80860033994}" type="presOf" srcId="{DBA5CD8D-60DC-47B5-85F9-E3A10F85436B}" destId="{A93C2CA8-D58F-4DF9-9C1D-6C55AEA21FEA}" srcOrd="0" destOrd="0" presId="urn:microsoft.com/office/officeart/2005/8/layout/vList2"/>
    <dgm:cxn modelId="{D27D8401-6AF6-4879-BC95-37A3C861EBBC}" type="presOf" srcId="{14324272-DB54-4CBB-AB3F-D741B11E24A5}" destId="{B54485CB-1BF0-406F-A7F2-A977ABB00761}" srcOrd="0" destOrd="0" presId="urn:microsoft.com/office/officeart/2005/8/layout/vList2"/>
    <dgm:cxn modelId="{6A508057-0F71-4369-9C4C-8BE68A324980}" srcId="{A82CB2DB-23F5-4C94-89D8-8E9D433454D8}" destId="{14324272-DB54-4CBB-AB3F-D741B11E24A5}" srcOrd="1" destOrd="0" parTransId="{B9B52690-EFCB-41C1-8D65-71A13145B234}" sibTransId="{5D52F57C-BFF5-4A35-A483-C959404C56C8}"/>
    <dgm:cxn modelId="{6C3EBB2E-CEF2-4D51-BC12-2598B71F5045}" type="presOf" srcId="{A82CB2DB-23F5-4C94-89D8-8E9D433454D8}" destId="{4622FCBB-596A-447C-AC3E-9902E2135C3A}" srcOrd="0" destOrd="0" presId="urn:microsoft.com/office/officeart/2005/8/layout/vList2"/>
    <dgm:cxn modelId="{76B69397-3905-48C8-8567-40E86EBB6E87}" type="presParOf" srcId="{4622FCBB-596A-447C-AC3E-9902E2135C3A}" destId="{A93C2CA8-D58F-4DF9-9C1D-6C55AEA21FEA}" srcOrd="0" destOrd="0" presId="urn:microsoft.com/office/officeart/2005/8/layout/vList2"/>
    <dgm:cxn modelId="{A1584449-98E6-42DD-845B-3BE6399CBD0A}" type="presParOf" srcId="{4622FCBB-596A-447C-AC3E-9902E2135C3A}" destId="{17C58780-5F55-4F97-8F54-FC5A29823C2F}" srcOrd="1" destOrd="0" presId="urn:microsoft.com/office/officeart/2005/8/layout/vList2"/>
    <dgm:cxn modelId="{472A4807-AC1F-47A3-A84A-9F85431D170B}" type="presParOf" srcId="{4622FCBB-596A-447C-AC3E-9902E2135C3A}" destId="{B54485CB-1BF0-406F-A7F2-A977ABB0076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0113D9-7419-4038-8504-571FB71811B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5C7ECE8E-4ACA-49A2-AB87-66E94C2A3E37}">
      <dgm:prSet/>
      <dgm:spPr/>
      <dgm:t>
        <a:bodyPr/>
        <a:lstStyle/>
        <a:p>
          <a:pPr rtl="0"/>
          <a:r>
            <a:rPr lang="fi-FI" smtClean="0"/>
            <a:t>Dannenberg – Turtiainen 2013 European Journal of Law and Economics </a:t>
          </a:r>
          <a:endParaRPr lang="fi-FI"/>
        </a:p>
      </dgm:t>
    </dgm:pt>
    <dgm:pt modelId="{00A36E35-198A-4C44-95ED-53BA88DA5B15}" type="parTrans" cxnId="{83E53AAF-FAB7-4982-8674-A7E64FED7BC3}">
      <dgm:prSet/>
      <dgm:spPr/>
      <dgm:t>
        <a:bodyPr/>
        <a:lstStyle/>
        <a:p>
          <a:endParaRPr lang="fi-FI"/>
        </a:p>
      </dgm:t>
    </dgm:pt>
    <dgm:pt modelId="{474A45BE-A27D-4FAF-98D6-D65162555A3F}" type="sibTrans" cxnId="{83E53AAF-FAB7-4982-8674-A7E64FED7BC3}">
      <dgm:prSet/>
      <dgm:spPr/>
      <dgm:t>
        <a:bodyPr/>
        <a:lstStyle/>
        <a:p>
          <a:endParaRPr lang="fi-FI"/>
        </a:p>
      </dgm:t>
    </dgm:pt>
    <dgm:pt modelId="{BEE1A843-099B-4BD0-90DD-93F060E94209}">
      <dgm:prSet/>
      <dgm:spPr/>
      <dgm:t>
        <a:bodyPr/>
        <a:lstStyle/>
        <a:p>
          <a:pPr rtl="0"/>
          <a:r>
            <a:rPr lang="fi-FI" smtClean="0"/>
            <a:t>Based on material from TJ Group Case (KKO 2009:1) </a:t>
          </a:r>
          <a:endParaRPr lang="fi-FI"/>
        </a:p>
      </dgm:t>
    </dgm:pt>
    <dgm:pt modelId="{385D825C-9F08-4F67-8427-AA970C3C1F3E}" type="parTrans" cxnId="{1D6BEBA8-EBBE-49A6-87A7-D50EDCB7590F}">
      <dgm:prSet/>
      <dgm:spPr/>
      <dgm:t>
        <a:bodyPr/>
        <a:lstStyle/>
        <a:p>
          <a:endParaRPr lang="fi-FI"/>
        </a:p>
      </dgm:t>
    </dgm:pt>
    <dgm:pt modelId="{392D47DA-E95F-488C-B717-01687F665E45}" type="sibTrans" cxnId="{1D6BEBA8-EBBE-49A6-87A7-D50EDCB7590F}">
      <dgm:prSet/>
      <dgm:spPr/>
      <dgm:t>
        <a:bodyPr/>
        <a:lstStyle/>
        <a:p>
          <a:endParaRPr lang="fi-FI"/>
        </a:p>
      </dgm:t>
    </dgm:pt>
    <dgm:pt modelId="{5515F088-6C1E-45B5-B3E3-AE74A8464561}">
      <dgm:prSet/>
      <dgm:spPr/>
      <dgm:t>
        <a:bodyPr/>
        <a:lstStyle/>
        <a:p>
          <a:pPr rtl="0"/>
          <a:r>
            <a:rPr lang="fi-FI" smtClean="0"/>
            <a:t>Market correlations after the the </a:t>
          </a:r>
          <a:r>
            <a:rPr lang="fi-FI" i="1" smtClean="0"/>
            <a:t>event</a:t>
          </a:r>
          <a:r>
            <a:rPr lang="fi-FI" smtClean="0"/>
            <a:t> (rectificaton of the false information, e.g. profit warning) are used to calculate backwards from the event. </a:t>
          </a:r>
          <a:endParaRPr lang="fi-FI"/>
        </a:p>
      </dgm:t>
    </dgm:pt>
    <dgm:pt modelId="{C0578CA2-A56C-44C6-8BED-4DAC67DCE0F5}" type="parTrans" cxnId="{58D0A24A-C4C5-4F42-877F-D3BAFDCECE64}">
      <dgm:prSet/>
      <dgm:spPr/>
      <dgm:t>
        <a:bodyPr/>
        <a:lstStyle/>
        <a:p>
          <a:endParaRPr lang="fi-FI"/>
        </a:p>
      </dgm:t>
    </dgm:pt>
    <dgm:pt modelId="{8B394297-42DE-40B6-BD08-04F2FE84A63E}" type="sibTrans" cxnId="{58D0A24A-C4C5-4F42-877F-D3BAFDCECE64}">
      <dgm:prSet/>
      <dgm:spPr/>
      <dgm:t>
        <a:bodyPr/>
        <a:lstStyle/>
        <a:p>
          <a:endParaRPr lang="fi-FI"/>
        </a:p>
      </dgm:t>
    </dgm:pt>
    <dgm:pt modelId="{2A7BE3BD-8B79-4B4B-82C5-6DFD1F6D361D}">
      <dgm:prSet/>
      <dgm:spPr/>
      <dgm:t>
        <a:bodyPr/>
        <a:lstStyle/>
        <a:p>
          <a:pPr rtl="0"/>
          <a:r>
            <a:rPr lang="fi-FI" dirty="0" smtClean="0"/>
            <a:t>Statistical </a:t>
          </a:r>
          <a:r>
            <a:rPr lang="fi-FI" dirty="0" err="1" smtClean="0"/>
            <a:t>confidence</a:t>
          </a:r>
          <a:r>
            <a:rPr lang="fi-FI" dirty="0" smtClean="0"/>
            <a:t> </a:t>
          </a:r>
          <a:r>
            <a:rPr lang="fi-FI" dirty="0" err="1" smtClean="0"/>
            <a:t>levels</a:t>
          </a:r>
          <a:r>
            <a:rPr lang="fi-FI" dirty="0" smtClean="0"/>
            <a:t> </a:t>
          </a:r>
          <a:r>
            <a:rPr lang="fi-FI" dirty="0" err="1" smtClean="0"/>
            <a:t>are</a:t>
          </a:r>
          <a:r>
            <a:rPr lang="fi-FI" dirty="0" smtClean="0"/>
            <a:t> </a:t>
          </a:r>
          <a:r>
            <a:rPr lang="fi-FI" dirty="0" err="1" smtClean="0"/>
            <a:t>assumed</a:t>
          </a:r>
          <a:r>
            <a:rPr lang="fi-FI" dirty="0" smtClean="0"/>
            <a:t> </a:t>
          </a:r>
          <a:endParaRPr lang="fi-FI" dirty="0"/>
        </a:p>
      </dgm:t>
    </dgm:pt>
    <dgm:pt modelId="{6B687402-E272-4F31-9F39-B3C75DCB4D15}" type="parTrans" cxnId="{FC2FCADF-4BC6-4E4F-BAA4-B1542A002E35}">
      <dgm:prSet/>
      <dgm:spPr/>
      <dgm:t>
        <a:bodyPr/>
        <a:lstStyle/>
        <a:p>
          <a:endParaRPr lang="fi-FI"/>
        </a:p>
      </dgm:t>
    </dgm:pt>
    <dgm:pt modelId="{AB6082E0-029C-41D1-BCA8-9CA651F95D06}" type="sibTrans" cxnId="{FC2FCADF-4BC6-4E4F-BAA4-B1542A002E35}">
      <dgm:prSet/>
      <dgm:spPr/>
      <dgm:t>
        <a:bodyPr/>
        <a:lstStyle/>
        <a:p>
          <a:endParaRPr lang="fi-FI"/>
        </a:p>
      </dgm:t>
    </dgm:pt>
    <dgm:pt modelId="{C5596BE2-25DB-4B4E-A926-91BB0E896681}">
      <dgm:prSet/>
      <dgm:spPr/>
      <dgm:t>
        <a:bodyPr/>
        <a:lstStyle/>
        <a:p>
          <a:pPr rtl="0"/>
          <a:r>
            <a:rPr lang="fi-FI" smtClean="0"/>
            <a:t>Question to solve: how markets would have behaved if the information had been published earlier</a:t>
          </a:r>
          <a:endParaRPr lang="fi-FI"/>
        </a:p>
      </dgm:t>
    </dgm:pt>
    <dgm:pt modelId="{675F1FCF-8469-439B-99C6-1E716C0006B5}" type="parTrans" cxnId="{8DA08F26-5B44-42A0-B2CC-CD57DCE80A91}">
      <dgm:prSet/>
      <dgm:spPr/>
      <dgm:t>
        <a:bodyPr/>
        <a:lstStyle/>
        <a:p>
          <a:endParaRPr lang="fi-FI"/>
        </a:p>
      </dgm:t>
    </dgm:pt>
    <dgm:pt modelId="{8D2833A3-A308-4453-AF82-FB18AE9BC843}" type="sibTrans" cxnId="{8DA08F26-5B44-42A0-B2CC-CD57DCE80A91}">
      <dgm:prSet/>
      <dgm:spPr/>
      <dgm:t>
        <a:bodyPr/>
        <a:lstStyle/>
        <a:p>
          <a:endParaRPr lang="fi-FI"/>
        </a:p>
      </dgm:t>
    </dgm:pt>
    <dgm:pt modelId="{454B01F6-CF2D-4887-9EA0-DD0746EF27C6}">
      <dgm:prSet/>
      <dgm:spPr/>
      <dgm:t>
        <a:bodyPr/>
        <a:lstStyle/>
        <a:p>
          <a:pPr rtl="0"/>
          <a:r>
            <a:rPr lang="fi-FI" dirty="0" err="1" smtClean="0"/>
            <a:t>Brings</a:t>
          </a:r>
          <a:r>
            <a:rPr lang="fi-FI" dirty="0" smtClean="0"/>
            <a:t> </a:t>
          </a:r>
          <a:r>
            <a:rPr lang="fi-FI" dirty="0" err="1" smtClean="0"/>
            <a:t>more</a:t>
          </a:r>
          <a:r>
            <a:rPr lang="fi-FI" dirty="0" smtClean="0"/>
            <a:t> </a:t>
          </a:r>
          <a:r>
            <a:rPr lang="fi-FI" dirty="0" err="1" smtClean="0"/>
            <a:t>accurate</a:t>
          </a:r>
          <a:r>
            <a:rPr lang="fi-FI" dirty="0" smtClean="0"/>
            <a:t> </a:t>
          </a:r>
          <a:r>
            <a:rPr lang="fi-FI" dirty="0" err="1" smtClean="0"/>
            <a:t>mathematical</a:t>
          </a:r>
          <a:r>
            <a:rPr lang="fi-FI" dirty="0" smtClean="0"/>
            <a:t> </a:t>
          </a:r>
          <a:r>
            <a:rPr lang="fi-FI" dirty="0" err="1" smtClean="0"/>
            <a:t>tools</a:t>
          </a:r>
          <a:r>
            <a:rPr lang="fi-FI" dirty="0" smtClean="0"/>
            <a:t> </a:t>
          </a:r>
          <a:r>
            <a:rPr lang="fi-FI" dirty="0" err="1" smtClean="0"/>
            <a:t>available</a:t>
          </a:r>
          <a:r>
            <a:rPr lang="fi-FI" dirty="0" smtClean="0"/>
            <a:t>  </a:t>
          </a:r>
          <a:endParaRPr lang="fi-FI" dirty="0"/>
        </a:p>
      </dgm:t>
    </dgm:pt>
    <dgm:pt modelId="{020D0129-4F0E-4229-BC31-60D8F5517CA1}" type="parTrans" cxnId="{9E033273-F9AD-4140-AB87-0AE2BBB5DDD5}">
      <dgm:prSet/>
      <dgm:spPr/>
      <dgm:t>
        <a:bodyPr/>
        <a:lstStyle/>
        <a:p>
          <a:endParaRPr lang="fi-FI"/>
        </a:p>
      </dgm:t>
    </dgm:pt>
    <dgm:pt modelId="{EFBC2E10-7551-44B3-8AC5-7B4814E76799}" type="sibTrans" cxnId="{9E033273-F9AD-4140-AB87-0AE2BBB5DDD5}">
      <dgm:prSet/>
      <dgm:spPr/>
      <dgm:t>
        <a:bodyPr/>
        <a:lstStyle/>
        <a:p>
          <a:endParaRPr lang="fi-FI"/>
        </a:p>
      </dgm:t>
    </dgm:pt>
    <dgm:pt modelId="{AAC31CC5-EECA-47E7-9428-276D6386B74F}" type="pres">
      <dgm:prSet presAssocID="{410113D9-7419-4038-8504-571FB71811B3}" presName="Name0" presStyleCnt="0">
        <dgm:presLayoutVars>
          <dgm:dir/>
          <dgm:animLvl val="lvl"/>
          <dgm:resizeHandles val="exact"/>
        </dgm:presLayoutVars>
      </dgm:prSet>
      <dgm:spPr/>
      <dgm:t>
        <a:bodyPr/>
        <a:lstStyle/>
        <a:p>
          <a:endParaRPr lang="en-US"/>
        </a:p>
      </dgm:t>
    </dgm:pt>
    <dgm:pt modelId="{F942F934-38E1-4FF6-AB09-EA7A221092C5}" type="pres">
      <dgm:prSet presAssocID="{5C7ECE8E-4ACA-49A2-AB87-66E94C2A3E37}" presName="boxAndChildren" presStyleCnt="0"/>
      <dgm:spPr/>
    </dgm:pt>
    <dgm:pt modelId="{F08F4B5A-CAC0-475D-BB8D-CB276E46B44C}" type="pres">
      <dgm:prSet presAssocID="{5C7ECE8E-4ACA-49A2-AB87-66E94C2A3E37}" presName="parentTextBox" presStyleLbl="node1" presStyleIdx="0" presStyleCnt="1"/>
      <dgm:spPr/>
      <dgm:t>
        <a:bodyPr/>
        <a:lstStyle/>
        <a:p>
          <a:endParaRPr lang="en-US"/>
        </a:p>
      </dgm:t>
    </dgm:pt>
    <dgm:pt modelId="{6BAE4DD1-B5AF-4970-AFF5-85BFE4AF51BA}" type="pres">
      <dgm:prSet presAssocID="{5C7ECE8E-4ACA-49A2-AB87-66E94C2A3E37}" presName="entireBox" presStyleLbl="node1" presStyleIdx="0" presStyleCnt="1"/>
      <dgm:spPr/>
      <dgm:t>
        <a:bodyPr/>
        <a:lstStyle/>
        <a:p>
          <a:endParaRPr lang="en-US"/>
        </a:p>
      </dgm:t>
    </dgm:pt>
    <dgm:pt modelId="{141A12DE-3433-4DF6-A1CE-23B163BEE37E}" type="pres">
      <dgm:prSet presAssocID="{5C7ECE8E-4ACA-49A2-AB87-66E94C2A3E37}" presName="descendantBox" presStyleCnt="0"/>
      <dgm:spPr/>
    </dgm:pt>
    <dgm:pt modelId="{EC8C66E1-BEFA-4ED1-8B07-267B0790A820}" type="pres">
      <dgm:prSet presAssocID="{BEE1A843-099B-4BD0-90DD-93F060E94209}" presName="childTextBox" presStyleLbl="fgAccFollowNode1" presStyleIdx="0" presStyleCnt="5">
        <dgm:presLayoutVars>
          <dgm:bulletEnabled val="1"/>
        </dgm:presLayoutVars>
      </dgm:prSet>
      <dgm:spPr/>
      <dgm:t>
        <a:bodyPr/>
        <a:lstStyle/>
        <a:p>
          <a:endParaRPr lang="en-US"/>
        </a:p>
      </dgm:t>
    </dgm:pt>
    <dgm:pt modelId="{AD7A8403-600E-49DA-9884-C2015ED6B716}" type="pres">
      <dgm:prSet presAssocID="{5515F088-6C1E-45B5-B3E3-AE74A8464561}" presName="childTextBox" presStyleLbl="fgAccFollowNode1" presStyleIdx="1" presStyleCnt="5">
        <dgm:presLayoutVars>
          <dgm:bulletEnabled val="1"/>
        </dgm:presLayoutVars>
      </dgm:prSet>
      <dgm:spPr/>
      <dgm:t>
        <a:bodyPr/>
        <a:lstStyle/>
        <a:p>
          <a:endParaRPr lang="en-US"/>
        </a:p>
      </dgm:t>
    </dgm:pt>
    <dgm:pt modelId="{AE204218-2C42-49F8-AA6D-F51FDC860A72}" type="pres">
      <dgm:prSet presAssocID="{2A7BE3BD-8B79-4B4B-82C5-6DFD1F6D361D}" presName="childTextBox" presStyleLbl="fgAccFollowNode1" presStyleIdx="2" presStyleCnt="5">
        <dgm:presLayoutVars>
          <dgm:bulletEnabled val="1"/>
        </dgm:presLayoutVars>
      </dgm:prSet>
      <dgm:spPr/>
      <dgm:t>
        <a:bodyPr/>
        <a:lstStyle/>
        <a:p>
          <a:endParaRPr lang="en-US"/>
        </a:p>
      </dgm:t>
    </dgm:pt>
    <dgm:pt modelId="{1D61023F-AE48-4CF0-8004-A2D28336506D}" type="pres">
      <dgm:prSet presAssocID="{C5596BE2-25DB-4B4E-A926-91BB0E896681}" presName="childTextBox" presStyleLbl="fgAccFollowNode1" presStyleIdx="3" presStyleCnt="5">
        <dgm:presLayoutVars>
          <dgm:bulletEnabled val="1"/>
        </dgm:presLayoutVars>
      </dgm:prSet>
      <dgm:spPr/>
      <dgm:t>
        <a:bodyPr/>
        <a:lstStyle/>
        <a:p>
          <a:endParaRPr lang="en-US"/>
        </a:p>
      </dgm:t>
    </dgm:pt>
    <dgm:pt modelId="{27EE9301-7771-4373-9EA0-612B98A05A04}" type="pres">
      <dgm:prSet presAssocID="{454B01F6-CF2D-4887-9EA0-DD0746EF27C6}" presName="childTextBox" presStyleLbl="fgAccFollowNode1" presStyleIdx="4" presStyleCnt="5">
        <dgm:presLayoutVars>
          <dgm:bulletEnabled val="1"/>
        </dgm:presLayoutVars>
      </dgm:prSet>
      <dgm:spPr/>
      <dgm:t>
        <a:bodyPr/>
        <a:lstStyle/>
        <a:p>
          <a:endParaRPr lang="en-US"/>
        </a:p>
      </dgm:t>
    </dgm:pt>
  </dgm:ptLst>
  <dgm:cxnLst>
    <dgm:cxn modelId="{37A4C587-D45E-44FD-BF22-89EA41B1F217}" type="presOf" srcId="{5C7ECE8E-4ACA-49A2-AB87-66E94C2A3E37}" destId="{F08F4B5A-CAC0-475D-BB8D-CB276E46B44C}" srcOrd="0" destOrd="0" presId="urn:microsoft.com/office/officeart/2005/8/layout/process4"/>
    <dgm:cxn modelId="{15376A4A-DDE8-4158-AD7C-201977FC6C11}" type="presOf" srcId="{2A7BE3BD-8B79-4B4B-82C5-6DFD1F6D361D}" destId="{AE204218-2C42-49F8-AA6D-F51FDC860A72}" srcOrd="0" destOrd="0" presId="urn:microsoft.com/office/officeart/2005/8/layout/process4"/>
    <dgm:cxn modelId="{CFA558E4-60AC-4086-BF43-CC46FFC75907}" type="presOf" srcId="{410113D9-7419-4038-8504-571FB71811B3}" destId="{AAC31CC5-EECA-47E7-9428-276D6386B74F}" srcOrd="0" destOrd="0" presId="urn:microsoft.com/office/officeart/2005/8/layout/process4"/>
    <dgm:cxn modelId="{58D0A24A-C4C5-4F42-877F-D3BAFDCECE64}" srcId="{5C7ECE8E-4ACA-49A2-AB87-66E94C2A3E37}" destId="{5515F088-6C1E-45B5-B3E3-AE74A8464561}" srcOrd="1" destOrd="0" parTransId="{C0578CA2-A56C-44C6-8BED-4DAC67DCE0F5}" sibTransId="{8B394297-42DE-40B6-BD08-04F2FE84A63E}"/>
    <dgm:cxn modelId="{9E033273-F9AD-4140-AB87-0AE2BBB5DDD5}" srcId="{5C7ECE8E-4ACA-49A2-AB87-66E94C2A3E37}" destId="{454B01F6-CF2D-4887-9EA0-DD0746EF27C6}" srcOrd="4" destOrd="0" parTransId="{020D0129-4F0E-4229-BC31-60D8F5517CA1}" sibTransId="{EFBC2E10-7551-44B3-8AC5-7B4814E76799}"/>
    <dgm:cxn modelId="{FC2FCADF-4BC6-4E4F-BAA4-B1542A002E35}" srcId="{5C7ECE8E-4ACA-49A2-AB87-66E94C2A3E37}" destId="{2A7BE3BD-8B79-4B4B-82C5-6DFD1F6D361D}" srcOrd="2" destOrd="0" parTransId="{6B687402-E272-4F31-9F39-B3C75DCB4D15}" sibTransId="{AB6082E0-029C-41D1-BCA8-9CA651F95D06}"/>
    <dgm:cxn modelId="{83E53AAF-FAB7-4982-8674-A7E64FED7BC3}" srcId="{410113D9-7419-4038-8504-571FB71811B3}" destId="{5C7ECE8E-4ACA-49A2-AB87-66E94C2A3E37}" srcOrd="0" destOrd="0" parTransId="{00A36E35-198A-4C44-95ED-53BA88DA5B15}" sibTransId="{474A45BE-A27D-4FAF-98D6-D65162555A3F}"/>
    <dgm:cxn modelId="{20E03DBE-E8C0-4C20-A280-F19AF999EE00}" type="presOf" srcId="{454B01F6-CF2D-4887-9EA0-DD0746EF27C6}" destId="{27EE9301-7771-4373-9EA0-612B98A05A04}" srcOrd="0" destOrd="0" presId="urn:microsoft.com/office/officeart/2005/8/layout/process4"/>
    <dgm:cxn modelId="{1D6BEBA8-EBBE-49A6-87A7-D50EDCB7590F}" srcId="{5C7ECE8E-4ACA-49A2-AB87-66E94C2A3E37}" destId="{BEE1A843-099B-4BD0-90DD-93F060E94209}" srcOrd="0" destOrd="0" parTransId="{385D825C-9F08-4F67-8427-AA970C3C1F3E}" sibTransId="{392D47DA-E95F-488C-B717-01687F665E45}"/>
    <dgm:cxn modelId="{DCE3A4DD-F24C-4C18-815B-9CE6817FFED4}" type="presOf" srcId="{5515F088-6C1E-45B5-B3E3-AE74A8464561}" destId="{AD7A8403-600E-49DA-9884-C2015ED6B716}" srcOrd="0" destOrd="0" presId="urn:microsoft.com/office/officeart/2005/8/layout/process4"/>
    <dgm:cxn modelId="{8377C9BC-BB7D-4419-993D-4D07EEBEC2F0}" type="presOf" srcId="{5C7ECE8E-4ACA-49A2-AB87-66E94C2A3E37}" destId="{6BAE4DD1-B5AF-4970-AFF5-85BFE4AF51BA}" srcOrd="1" destOrd="0" presId="urn:microsoft.com/office/officeart/2005/8/layout/process4"/>
    <dgm:cxn modelId="{C772028B-AEEC-48C1-BB15-8E851DF056D3}" type="presOf" srcId="{C5596BE2-25DB-4B4E-A926-91BB0E896681}" destId="{1D61023F-AE48-4CF0-8004-A2D28336506D}" srcOrd="0" destOrd="0" presId="urn:microsoft.com/office/officeart/2005/8/layout/process4"/>
    <dgm:cxn modelId="{B3CD2FE0-6E41-45BA-B55D-48E19FBD3210}" type="presOf" srcId="{BEE1A843-099B-4BD0-90DD-93F060E94209}" destId="{EC8C66E1-BEFA-4ED1-8B07-267B0790A820}" srcOrd="0" destOrd="0" presId="urn:microsoft.com/office/officeart/2005/8/layout/process4"/>
    <dgm:cxn modelId="{8DA08F26-5B44-42A0-B2CC-CD57DCE80A91}" srcId="{5C7ECE8E-4ACA-49A2-AB87-66E94C2A3E37}" destId="{C5596BE2-25DB-4B4E-A926-91BB0E896681}" srcOrd="3" destOrd="0" parTransId="{675F1FCF-8469-439B-99C6-1E716C0006B5}" sibTransId="{8D2833A3-A308-4453-AF82-FB18AE9BC843}"/>
    <dgm:cxn modelId="{457DF584-E28B-4A4B-A675-4B5EBB439C65}" type="presParOf" srcId="{AAC31CC5-EECA-47E7-9428-276D6386B74F}" destId="{F942F934-38E1-4FF6-AB09-EA7A221092C5}" srcOrd="0" destOrd="0" presId="urn:microsoft.com/office/officeart/2005/8/layout/process4"/>
    <dgm:cxn modelId="{C2D2F609-1559-43F7-8FA5-76409CE4ACC4}" type="presParOf" srcId="{F942F934-38E1-4FF6-AB09-EA7A221092C5}" destId="{F08F4B5A-CAC0-475D-BB8D-CB276E46B44C}" srcOrd="0" destOrd="0" presId="urn:microsoft.com/office/officeart/2005/8/layout/process4"/>
    <dgm:cxn modelId="{4EC71A5B-FABE-4F1D-BE02-C2B3B7AC3635}" type="presParOf" srcId="{F942F934-38E1-4FF6-AB09-EA7A221092C5}" destId="{6BAE4DD1-B5AF-4970-AFF5-85BFE4AF51BA}" srcOrd="1" destOrd="0" presId="urn:microsoft.com/office/officeart/2005/8/layout/process4"/>
    <dgm:cxn modelId="{28DE3A1C-D10F-4950-A83D-66036A451D10}" type="presParOf" srcId="{F942F934-38E1-4FF6-AB09-EA7A221092C5}" destId="{141A12DE-3433-4DF6-A1CE-23B163BEE37E}" srcOrd="2" destOrd="0" presId="urn:microsoft.com/office/officeart/2005/8/layout/process4"/>
    <dgm:cxn modelId="{C7891977-61CB-4E58-B06E-7D225BA8D9D0}" type="presParOf" srcId="{141A12DE-3433-4DF6-A1CE-23B163BEE37E}" destId="{EC8C66E1-BEFA-4ED1-8B07-267B0790A820}" srcOrd="0" destOrd="0" presId="urn:microsoft.com/office/officeart/2005/8/layout/process4"/>
    <dgm:cxn modelId="{586F9CE6-0149-4896-91F0-1D7C753EEF82}" type="presParOf" srcId="{141A12DE-3433-4DF6-A1CE-23B163BEE37E}" destId="{AD7A8403-600E-49DA-9884-C2015ED6B716}" srcOrd="1" destOrd="0" presId="urn:microsoft.com/office/officeart/2005/8/layout/process4"/>
    <dgm:cxn modelId="{D7BF8D4C-DA75-4F1C-B0A4-D72EEAD72320}" type="presParOf" srcId="{141A12DE-3433-4DF6-A1CE-23B163BEE37E}" destId="{AE204218-2C42-49F8-AA6D-F51FDC860A72}" srcOrd="2" destOrd="0" presId="urn:microsoft.com/office/officeart/2005/8/layout/process4"/>
    <dgm:cxn modelId="{ECE9623A-1F76-4387-A5D4-2A9671868D0A}" type="presParOf" srcId="{141A12DE-3433-4DF6-A1CE-23B163BEE37E}" destId="{1D61023F-AE48-4CF0-8004-A2D28336506D}" srcOrd="3" destOrd="0" presId="urn:microsoft.com/office/officeart/2005/8/layout/process4"/>
    <dgm:cxn modelId="{1E7784C2-BA20-40EE-A183-A8FE9BDBBD9C}" type="presParOf" srcId="{141A12DE-3433-4DF6-A1CE-23B163BEE37E}" destId="{27EE9301-7771-4373-9EA0-612B98A05A04}"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D52963-520B-4DF8-A7C8-D4056E982E7A}" type="doc">
      <dgm:prSet loTypeId="urn:microsoft.com/office/officeart/2005/8/layout/lProcess3" loCatId="process" qsTypeId="urn:microsoft.com/office/officeart/2005/8/quickstyle/simple1" qsCatId="simple" csTypeId="urn:microsoft.com/office/officeart/2005/8/colors/colorful4" csCatId="colorful"/>
      <dgm:spPr/>
      <dgm:t>
        <a:bodyPr/>
        <a:lstStyle/>
        <a:p>
          <a:endParaRPr lang="fi-FI"/>
        </a:p>
      </dgm:t>
    </dgm:pt>
    <dgm:pt modelId="{42DCE857-3006-4E9E-B275-F0F00C687FB1}">
      <dgm:prSet/>
      <dgm:spPr/>
      <dgm:t>
        <a:bodyPr/>
        <a:lstStyle/>
        <a:p>
          <a:pPr rtl="0"/>
          <a:r>
            <a:rPr lang="fi-FI" dirty="0" smtClean="0"/>
            <a:t>KKO 2009:1: </a:t>
          </a:r>
          <a:r>
            <a:rPr lang="fi-FI" dirty="0" err="1" smtClean="0"/>
            <a:t>Defining</a:t>
          </a:r>
          <a:r>
            <a:rPr lang="fi-FI" dirty="0" smtClean="0"/>
            <a:t> </a:t>
          </a:r>
          <a:r>
            <a:rPr lang="fi-FI" dirty="0" err="1" smtClean="0"/>
            <a:t>the</a:t>
          </a:r>
          <a:r>
            <a:rPr lang="fi-FI" dirty="0" smtClean="0"/>
            <a:t> </a:t>
          </a:r>
          <a:r>
            <a:rPr lang="fi-FI" dirty="0" err="1" smtClean="0"/>
            <a:t>utility</a:t>
          </a:r>
          <a:r>
            <a:rPr lang="fi-FI" dirty="0" smtClean="0"/>
            <a:t> </a:t>
          </a:r>
          <a:r>
            <a:rPr lang="fi-FI" dirty="0" err="1" smtClean="0"/>
            <a:t>pursued</a:t>
          </a:r>
          <a:r>
            <a:rPr lang="fi-FI" dirty="0" smtClean="0"/>
            <a:t> and </a:t>
          </a:r>
          <a:r>
            <a:rPr lang="fi-FI" dirty="0" err="1" smtClean="0"/>
            <a:t>produced</a:t>
          </a:r>
          <a:r>
            <a:rPr lang="fi-FI" dirty="0" smtClean="0"/>
            <a:t> </a:t>
          </a:r>
          <a:r>
            <a:rPr lang="fi-FI" dirty="0" err="1" smtClean="0"/>
            <a:t>by</a:t>
          </a:r>
          <a:r>
            <a:rPr lang="fi-FI" dirty="0" smtClean="0"/>
            <a:t> </a:t>
          </a:r>
          <a:r>
            <a:rPr lang="fi-FI" dirty="0" err="1" smtClean="0"/>
            <a:t>misuse</a:t>
          </a:r>
          <a:r>
            <a:rPr lang="fi-FI" dirty="0" smtClean="0"/>
            <a:t> of inside </a:t>
          </a:r>
          <a:r>
            <a:rPr lang="fi-FI" dirty="0" err="1" smtClean="0"/>
            <a:t>information</a:t>
          </a:r>
          <a:r>
            <a:rPr lang="fi-FI" dirty="0" smtClean="0"/>
            <a:t> </a:t>
          </a:r>
          <a:r>
            <a:rPr lang="fi-FI" dirty="0" err="1" smtClean="0"/>
            <a:t>often</a:t>
          </a:r>
          <a:r>
            <a:rPr lang="fi-FI" dirty="0" smtClean="0"/>
            <a:t> </a:t>
          </a:r>
          <a:r>
            <a:rPr lang="fi-FI" dirty="0" err="1" smtClean="0"/>
            <a:t>based</a:t>
          </a:r>
          <a:r>
            <a:rPr lang="fi-FI" dirty="0" smtClean="0"/>
            <a:t> on </a:t>
          </a:r>
          <a:r>
            <a:rPr lang="fi-FI" dirty="0" err="1" smtClean="0"/>
            <a:t>such</a:t>
          </a:r>
          <a:r>
            <a:rPr lang="fi-FI" dirty="0" smtClean="0"/>
            <a:t> </a:t>
          </a:r>
          <a:r>
            <a:rPr lang="fi-FI" dirty="0" err="1" smtClean="0"/>
            <a:t>estimations</a:t>
          </a:r>
          <a:r>
            <a:rPr lang="fi-FI" dirty="0" smtClean="0"/>
            <a:t> </a:t>
          </a:r>
          <a:r>
            <a:rPr lang="fi-FI" dirty="0" err="1" smtClean="0"/>
            <a:t>that</a:t>
          </a:r>
          <a:r>
            <a:rPr lang="fi-FI" dirty="0" smtClean="0"/>
            <a:t> </a:t>
          </a:r>
          <a:r>
            <a:rPr lang="fi-FI" dirty="0" err="1" smtClean="0"/>
            <a:t>the</a:t>
          </a:r>
          <a:r>
            <a:rPr lang="fi-FI" dirty="0" smtClean="0"/>
            <a:t> </a:t>
          </a:r>
          <a:r>
            <a:rPr lang="fi-FI" dirty="0" err="1" smtClean="0"/>
            <a:t>random</a:t>
          </a:r>
          <a:r>
            <a:rPr lang="fi-FI" dirty="0" smtClean="0"/>
            <a:t> </a:t>
          </a:r>
          <a:r>
            <a:rPr lang="fi-FI" dirty="0" err="1" smtClean="0"/>
            <a:t>factors</a:t>
          </a:r>
          <a:r>
            <a:rPr lang="fi-FI" dirty="0" smtClean="0"/>
            <a:t> </a:t>
          </a:r>
          <a:r>
            <a:rPr lang="fi-FI" dirty="0" err="1" smtClean="0"/>
            <a:t>affecting</a:t>
          </a:r>
          <a:r>
            <a:rPr lang="fi-FI" dirty="0" smtClean="0"/>
            <a:t> </a:t>
          </a:r>
          <a:r>
            <a:rPr lang="fi-FI" dirty="0" err="1" smtClean="0"/>
            <a:t>them</a:t>
          </a:r>
          <a:r>
            <a:rPr lang="fi-FI" dirty="0" smtClean="0"/>
            <a:t> </a:t>
          </a:r>
          <a:r>
            <a:rPr lang="fi-FI" dirty="0" err="1" smtClean="0"/>
            <a:t>cannot</a:t>
          </a:r>
          <a:r>
            <a:rPr lang="fi-FI" dirty="0" smtClean="0"/>
            <a:t> </a:t>
          </a:r>
          <a:r>
            <a:rPr lang="fi-FI" dirty="0" err="1" smtClean="0"/>
            <a:t>be</a:t>
          </a:r>
          <a:r>
            <a:rPr lang="fi-FI" dirty="0" smtClean="0"/>
            <a:t> </a:t>
          </a:r>
          <a:r>
            <a:rPr lang="fi-FI" dirty="0" err="1" smtClean="0"/>
            <a:t>known</a:t>
          </a:r>
          <a:r>
            <a:rPr lang="fi-FI" dirty="0" smtClean="0"/>
            <a:t> in </a:t>
          </a:r>
          <a:r>
            <a:rPr lang="fi-FI" dirty="0" err="1" smtClean="0"/>
            <a:t>advance</a:t>
          </a:r>
          <a:r>
            <a:rPr lang="fi-FI" dirty="0" smtClean="0"/>
            <a:t> and </a:t>
          </a:r>
          <a:r>
            <a:rPr lang="fi-FI" dirty="0" err="1" smtClean="0"/>
            <a:t>that</a:t>
          </a:r>
          <a:r>
            <a:rPr lang="fi-FI" dirty="0" smtClean="0"/>
            <a:t> </a:t>
          </a:r>
          <a:r>
            <a:rPr lang="fi-FI" dirty="0" err="1" smtClean="0"/>
            <a:t>their</a:t>
          </a:r>
          <a:r>
            <a:rPr lang="fi-FI" dirty="0" smtClean="0"/>
            <a:t> </a:t>
          </a:r>
          <a:r>
            <a:rPr lang="fi-FI" dirty="0" err="1" smtClean="0"/>
            <a:t>influence</a:t>
          </a:r>
          <a:r>
            <a:rPr lang="fi-FI" dirty="0" smtClean="0"/>
            <a:t> on </a:t>
          </a:r>
          <a:r>
            <a:rPr lang="fi-FI" dirty="0" err="1" smtClean="0"/>
            <a:t>the</a:t>
          </a:r>
          <a:r>
            <a:rPr lang="fi-FI" dirty="0" smtClean="0"/>
            <a:t> </a:t>
          </a:r>
          <a:r>
            <a:rPr lang="fi-FI" dirty="0" err="1" smtClean="0"/>
            <a:t>rate</a:t>
          </a:r>
          <a:r>
            <a:rPr lang="fi-FI" dirty="0" smtClean="0"/>
            <a:t> of </a:t>
          </a:r>
          <a:r>
            <a:rPr lang="fi-FI" dirty="0" err="1" smtClean="0"/>
            <a:t>securities</a:t>
          </a:r>
          <a:r>
            <a:rPr lang="fi-FI" dirty="0" smtClean="0"/>
            <a:t> </a:t>
          </a:r>
          <a:r>
            <a:rPr lang="fi-FI" dirty="0" err="1" smtClean="0"/>
            <a:t>cannot</a:t>
          </a:r>
          <a:r>
            <a:rPr lang="fi-FI" dirty="0" smtClean="0"/>
            <a:t> </a:t>
          </a:r>
          <a:r>
            <a:rPr lang="fi-FI" dirty="0" err="1" smtClean="0"/>
            <a:t>exactly</a:t>
          </a:r>
          <a:r>
            <a:rPr lang="fi-FI" dirty="0" smtClean="0"/>
            <a:t> </a:t>
          </a:r>
          <a:r>
            <a:rPr lang="fi-FI" dirty="0" err="1" smtClean="0"/>
            <a:t>be</a:t>
          </a:r>
          <a:r>
            <a:rPr lang="fi-FI" dirty="0" smtClean="0"/>
            <a:t> </a:t>
          </a:r>
          <a:r>
            <a:rPr lang="fi-FI" dirty="0" err="1" smtClean="0"/>
            <a:t>known</a:t>
          </a:r>
          <a:r>
            <a:rPr lang="fi-FI" dirty="0" smtClean="0"/>
            <a:t> </a:t>
          </a:r>
          <a:r>
            <a:rPr lang="fi-FI" dirty="0" err="1" smtClean="0"/>
            <a:t>afterwards</a:t>
          </a:r>
          <a:r>
            <a:rPr lang="fi-FI" dirty="0" smtClean="0"/>
            <a:t>. </a:t>
          </a:r>
          <a:endParaRPr lang="fi-FI" dirty="0"/>
        </a:p>
      </dgm:t>
    </dgm:pt>
    <dgm:pt modelId="{D5E88B56-D648-413C-9C8A-CE2C0CA8D689}" type="parTrans" cxnId="{51755C09-D869-4A58-93A1-5C85794EBA71}">
      <dgm:prSet/>
      <dgm:spPr/>
      <dgm:t>
        <a:bodyPr/>
        <a:lstStyle/>
        <a:p>
          <a:endParaRPr lang="fi-FI"/>
        </a:p>
      </dgm:t>
    </dgm:pt>
    <dgm:pt modelId="{15A439FA-6971-43D4-9CC6-FA472244D72D}" type="sibTrans" cxnId="{51755C09-D869-4A58-93A1-5C85794EBA71}">
      <dgm:prSet/>
      <dgm:spPr/>
      <dgm:t>
        <a:bodyPr/>
        <a:lstStyle/>
        <a:p>
          <a:endParaRPr lang="fi-FI"/>
        </a:p>
      </dgm:t>
    </dgm:pt>
    <dgm:pt modelId="{623CC0C0-1FED-4A0A-99A4-7E83F34BF660}">
      <dgm:prSet/>
      <dgm:spPr/>
      <dgm:t>
        <a:bodyPr/>
        <a:lstStyle/>
        <a:p>
          <a:pPr rtl="0"/>
          <a:r>
            <a:rPr lang="fi-FI" smtClean="0"/>
            <a:t>Dannenberg and Turtiainen (2013): wanton court practices while damages are estimated subjectively without mathematical tools resulting in too mild verdicts </a:t>
          </a:r>
          <a:endParaRPr lang="fi-FI"/>
        </a:p>
      </dgm:t>
    </dgm:pt>
    <dgm:pt modelId="{1D91AF26-1011-4CB2-B6DE-F886693A7490}" type="parTrans" cxnId="{89228C9D-5F9A-4797-AF10-C8378066C5E4}">
      <dgm:prSet/>
      <dgm:spPr/>
      <dgm:t>
        <a:bodyPr/>
        <a:lstStyle/>
        <a:p>
          <a:endParaRPr lang="fi-FI"/>
        </a:p>
      </dgm:t>
    </dgm:pt>
    <dgm:pt modelId="{F1A11C4B-9D01-4D3D-892F-C1A06BD501C7}" type="sibTrans" cxnId="{89228C9D-5F9A-4797-AF10-C8378066C5E4}">
      <dgm:prSet/>
      <dgm:spPr/>
      <dgm:t>
        <a:bodyPr/>
        <a:lstStyle/>
        <a:p>
          <a:endParaRPr lang="fi-FI"/>
        </a:p>
      </dgm:t>
    </dgm:pt>
    <dgm:pt modelId="{8DDC233A-B3AF-42C1-BF8B-1D524B4F9356}">
      <dgm:prSet/>
      <dgm:spPr/>
      <dgm:t>
        <a:bodyPr/>
        <a:lstStyle/>
        <a:p>
          <a:pPr rtl="0"/>
          <a:r>
            <a:rPr lang="fi-FI" smtClean="0"/>
            <a:t>A question of legal safety and due process </a:t>
          </a:r>
          <a:endParaRPr lang="fi-FI"/>
        </a:p>
      </dgm:t>
    </dgm:pt>
    <dgm:pt modelId="{EA4A7DAB-07EA-4D81-9033-65904E1BAB57}" type="parTrans" cxnId="{7469E828-0306-49CC-A09D-67B23CD418A6}">
      <dgm:prSet/>
      <dgm:spPr/>
      <dgm:t>
        <a:bodyPr/>
        <a:lstStyle/>
        <a:p>
          <a:endParaRPr lang="fi-FI"/>
        </a:p>
      </dgm:t>
    </dgm:pt>
    <dgm:pt modelId="{7746148C-7531-4647-B006-FF30F9FA2630}" type="sibTrans" cxnId="{7469E828-0306-49CC-A09D-67B23CD418A6}">
      <dgm:prSet/>
      <dgm:spPr/>
      <dgm:t>
        <a:bodyPr/>
        <a:lstStyle/>
        <a:p>
          <a:endParaRPr lang="fi-FI"/>
        </a:p>
      </dgm:t>
    </dgm:pt>
    <dgm:pt modelId="{9A40B3A2-EE6B-4FA0-8DF8-F611562EBFEB}" type="pres">
      <dgm:prSet presAssocID="{1AD52963-520B-4DF8-A7C8-D4056E982E7A}" presName="Name0" presStyleCnt="0">
        <dgm:presLayoutVars>
          <dgm:chPref val="3"/>
          <dgm:dir/>
          <dgm:animLvl val="lvl"/>
          <dgm:resizeHandles/>
        </dgm:presLayoutVars>
      </dgm:prSet>
      <dgm:spPr/>
      <dgm:t>
        <a:bodyPr/>
        <a:lstStyle/>
        <a:p>
          <a:endParaRPr lang="fi-FI"/>
        </a:p>
      </dgm:t>
    </dgm:pt>
    <dgm:pt modelId="{22DDDBC4-D491-4979-B32A-2C62DAABC8F9}" type="pres">
      <dgm:prSet presAssocID="{42DCE857-3006-4E9E-B275-F0F00C687FB1}" presName="horFlow" presStyleCnt="0"/>
      <dgm:spPr/>
      <dgm:t>
        <a:bodyPr/>
        <a:lstStyle/>
        <a:p>
          <a:endParaRPr lang="en-US"/>
        </a:p>
      </dgm:t>
    </dgm:pt>
    <dgm:pt modelId="{8D241EC6-651A-40D4-ACE3-2DF2A9DBF761}" type="pres">
      <dgm:prSet presAssocID="{42DCE857-3006-4E9E-B275-F0F00C687FB1}" presName="bigChev" presStyleLbl="node1" presStyleIdx="0" presStyleCnt="2"/>
      <dgm:spPr/>
      <dgm:t>
        <a:bodyPr/>
        <a:lstStyle/>
        <a:p>
          <a:endParaRPr lang="fi-FI"/>
        </a:p>
      </dgm:t>
    </dgm:pt>
    <dgm:pt modelId="{06221AAF-35F3-418A-A388-BD2CFB976799}" type="pres">
      <dgm:prSet presAssocID="{42DCE857-3006-4E9E-B275-F0F00C687FB1}" presName="vSp" presStyleCnt="0"/>
      <dgm:spPr/>
      <dgm:t>
        <a:bodyPr/>
        <a:lstStyle/>
        <a:p>
          <a:endParaRPr lang="en-US"/>
        </a:p>
      </dgm:t>
    </dgm:pt>
    <dgm:pt modelId="{5A964236-AE01-4F2C-991D-E6518290A637}" type="pres">
      <dgm:prSet presAssocID="{623CC0C0-1FED-4A0A-99A4-7E83F34BF660}" presName="horFlow" presStyleCnt="0"/>
      <dgm:spPr/>
      <dgm:t>
        <a:bodyPr/>
        <a:lstStyle/>
        <a:p>
          <a:endParaRPr lang="en-US"/>
        </a:p>
      </dgm:t>
    </dgm:pt>
    <dgm:pt modelId="{136CE42E-0145-4B6F-89C6-0ABD18D77D73}" type="pres">
      <dgm:prSet presAssocID="{623CC0C0-1FED-4A0A-99A4-7E83F34BF660}" presName="bigChev" presStyleLbl="node1" presStyleIdx="1" presStyleCnt="2"/>
      <dgm:spPr/>
      <dgm:t>
        <a:bodyPr/>
        <a:lstStyle/>
        <a:p>
          <a:endParaRPr lang="fi-FI"/>
        </a:p>
      </dgm:t>
    </dgm:pt>
    <dgm:pt modelId="{EC688F3A-94CF-43E4-B361-A654F0418229}" type="pres">
      <dgm:prSet presAssocID="{EA4A7DAB-07EA-4D81-9033-65904E1BAB57}" presName="parTrans" presStyleCnt="0"/>
      <dgm:spPr/>
      <dgm:t>
        <a:bodyPr/>
        <a:lstStyle/>
        <a:p>
          <a:endParaRPr lang="en-US"/>
        </a:p>
      </dgm:t>
    </dgm:pt>
    <dgm:pt modelId="{19FD7BAA-378C-465D-ADAB-C0AF480583E4}" type="pres">
      <dgm:prSet presAssocID="{8DDC233A-B3AF-42C1-BF8B-1D524B4F9356}" presName="node" presStyleLbl="alignAccFollowNode1" presStyleIdx="0" presStyleCnt="1">
        <dgm:presLayoutVars>
          <dgm:bulletEnabled val="1"/>
        </dgm:presLayoutVars>
      </dgm:prSet>
      <dgm:spPr/>
      <dgm:t>
        <a:bodyPr/>
        <a:lstStyle/>
        <a:p>
          <a:endParaRPr lang="fi-FI"/>
        </a:p>
      </dgm:t>
    </dgm:pt>
  </dgm:ptLst>
  <dgm:cxnLst>
    <dgm:cxn modelId="{89228C9D-5F9A-4797-AF10-C8378066C5E4}" srcId="{1AD52963-520B-4DF8-A7C8-D4056E982E7A}" destId="{623CC0C0-1FED-4A0A-99A4-7E83F34BF660}" srcOrd="1" destOrd="0" parTransId="{1D91AF26-1011-4CB2-B6DE-F886693A7490}" sibTransId="{F1A11C4B-9D01-4D3D-892F-C1A06BD501C7}"/>
    <dgm:cxn modelId="{51755C09-D869-4A58-93A1-5C85794EBA71}" srcId="{1AD52963-520B-4DF8-A7C8-D4056E982E7A}" destId="{42DCE857-3006-4E9E-B275-F0F00C687FB1}" srcOrd="0" destOrd="0" parTransId="{D5E88B56-D648-413C-9C8A-CE2C0CA8D689}" sibTransId="{15A439FA-6971-43D4-9CC6-FA472244D72D}"/>
    <dgm:cxn modelId="{98EC5DB0-1D2D-47E6-8531-13FAD317EE10}" type="presOf" srcId="{8DDC233A-B3AF-42C1-BF8B-1D524B4F9356}" destId="{19FD7BAA-378C-465D-ADAB-C0AF480583E4}" srcOrd="0" destOrd="0" presId="urn:microsoft.com/office/officeart/2005/8/layout/lProcess3"/>
    <dgm:cxn modelId="{F13BE024-C6DC-49F8-809D-3D538D17511E}" type="presOf" srcId="{42DCE857-3006-4E9E-B275-F0F00C687FB1}" destId="{8D241EC6-651A-40D4-ACE3-2DF2A9DBF761}" srcOrd="0" destOrd="0" presId="urn:microsoft.com/office/officeart/2005/8/layout/lProcess3"/>
    <dgm:cxn modelId="{DF5FDC76-00B2-4A1C-8C40-D07C5EB14211}" type="presOf" srcId="{623CC0C0-1FED-4A0A-99A4-7E83F34BF660}" destId="{136CE42E-0145-4B6F-89C6-0ABD18D77D73}" srcOrd="0" destOrd="0" presId="urn:microsoft.com/office/officeart/2005/8/layout/lProcess3"/>
    <dgm:cxn modelId="{7469E828-0306-49CC-A09D-67B23CD418A6}" srcId="{623CC0C0-1FED-4A0A-99A4-7E83F34BF660}" destId="{8DDC233A-B3AF-42C1-BF8B-1D524B4F9356}" srcOrd="0" destOrd="0" parTransId="{EA4A7DAB-07EA-4D81-9033-65904E1BAB57}" sibTransId="{7746148C-7531-4647-B006-FF30F9FA2630}"/>
    <dgm:cxn modelId="{80F10948-5F9B-4B47-88B4-26B56ABB08B0}" type="presOf" srcId="{1AD52963-520B-4DF8-A7C8-D4056E982E7A}" destId="{9A40B3A2-EE6B-4FA0-8DF8-F611562EBFEB}" srcOrd="0" destOrd="0" presId="urn:microsoft.com/office/officeart/2005/8/layout/lProcess3"/>
    <dgm:cxn modelId="{6AF65339-501B-4208-B5E3-BF44A88FB8A3}" type="presParOf" srcId="{9A40B3A2-EE6B-4FA0-8DF8-F611562EBFEB}" destId="{22DDDBC4-D491-4979-B32A-2C62DAABC8F9}" srcOrd="0" destOrd="0" presId="urn:microsoft.com/office/officeart/2005/8/layout/lProcess3"/>
    <dgm:cxn modelId="{B3EE6FBA-800A-4F54-B561-B8193AF83443}" type="presParOf" srcId="{22DDDBC4-D491-4979-B32A-2C62DAABC8F9}" destId="{8D241EC6-651A-40D4-ACE3-2DF2A9DBF761}" srcOrd="0" destOrd="0" presId="urn:microsoft.com/office/officeart/2005/8/layout/lProcess3"/>
    <dgm:cxn modelId="{52E9906F-B63F-4D32-823F-ABE9F0E74B41}" type="presParOf" srcId="{9A40B3A2-EE6B-4FA0-8DF8-F611562EBFEB}" destId="{06221AAF-35F3-418A-A388-BD2CFB976799}" srcOrd="1" destOrd="0" presId="urn:microsoft.com/office/officeart/2005/8/layout/lProcess3"/>
    <dgm:cxn modelId="{35EF9778-0629-4BA5-9021-0194AA45EFE3}" type="presParOf" srcId="{9A40B3A2-EE6B-4FA0-8DF8-F611562EBFEB}" destId="{5A964236-AE01-4F2C-991D-E6518290A637}" srcOrd="2" destOrd="0" presId="urn:microsoft.com/office/officeart/2005/8/layout/lProcess3"/>
    <dgm:cxn modelId="{18C41E91-1661-44C7-859D-056C1DA53A58}" type="presParOf" srcId="{5A964236-AE01-4F2C-991D-E6518290A637}" destId="{136CE42E-0145-4B6F-89C6-0ABD18D77D73}" srcOrd="0" destOrd="0" presId="urn:microsoft.com/office/officeart/2005/8/layout/lProcess3"/>
    <dgm:cxn modelId="{2C4C8EC8-68F7-4567-8C1B-E3B733F42367}" type="presParOf" srcId="{5A964236-AE01-4F2C-991D-E6518290A637}" destId="{EC688F3A-94CF-43E4-B361-A654F0418229}" srcOrd="1" destOrd="0" presId="urn:microsoft.com/office/officeart/2005/8/layout/lProcess3"/>
    <dgm:cxn modelId="{17AB9E6F-00AD-42DA-A878-5F29461FE43C}" type="presParOf" srcId="{5A964236-AE01-4F2C-991D-E6518290A637}" destId="{19FD7BAA-378C-465D-ADAB-C0AF480583E4}"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8BB00F-587D-4329-ACD2-4066FF4480B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i-FI"/>
        </a:p>
      </dgm:t>
    </dgm:pt>
    <dgm:pt modelId="{FDAED42D-042C-4CE7-A32A-D0DED00275B8}">
      <dgm:prSet/>
      <dgm:spPr/>
      <dgm:t>
        <a:bodyPr/>
        <a:lstStyle/>
        <a:p>
          <a:pPr rtl="0"/>
          <a:r>
            <a:rPr lang="fi-FI" dirty="0" err="1" smtClean="0"/>
            <a:t>Damage</a:t>
          </a:r>
          <a:r>
            <a:rPr lang="fi-FI" dirty="0" smtClean="0"/>
            <a:t> </a:t>
          </a:r>
          <a:r>
            <a:rPr lang="fi-FI" dirty="0" err="1" smtClean="0"/>
            <a:t>due</a:t>
          </a:r>
          <a:r>
            <a:rPr lang="fi-FI" dirty="0" smtClean="0"/>
            <a:t> to </a:t>
          </a:r>
          <a:r>
            <a:rPr lang="fi-FI" dirty="0" err="1" smtClean="0"/>
            <a:t>information</a:t>
          </a:r>
          <a:r>
            <a:rPr lang="fi-FI" dirty="0" smtClean="0"/>
            <a:t> </a:t>
          </a:r>
          <a:r>
            <a:rPr lang="fi-FI" dirty="0" err="1" smtClean="0"/>
            <a:t>failure</a:t>
          </a:r>
          <a:r>
            <a:rPr lang="fi-FI" dirty="0" smtClean="0"/>
            <a:t> </a:t>
          </a:r>
          <a:r>
            <a:rPr lang="fi-FI" dirty="0" err="1" smtClean="0"/>
            <a:t>should</a:t>
          </a:r>
          <a:r>
            <a:rPr lang="fi-FI" dirty="0" smtClean="0"/>
            <a:t> </a:t>
          </a:r>
          <a:r>
            <a:rPr lang="fi-FI" dirty="0" err="1" smtClean="0"/>
            <a:t>usually</a:t>
          </a:r>
          <a:r>
            <a:rPr lang="fi-FI" dirty="0" smtClean="0"/>
            <a:t> </a:t>
          </a:r>
          <a:r>
            <a:rPr lang="fi-FI" dirty="0" err="1" smtClean="0"/>
            <a:t>be</a:t>
          </a:r>
          <a:r>
            <a:rPr lang="fi-FI" dirty="0" smtClean="0"/>
            <a:t> </a:t>
          </a:r>
          <a:r>
            <a:rPr lang="fi-FI" dirty="0" err="1" smtClean="0"/>
            <a:t>compensated</a:t>
          </a:r>
          <a:r>
            <a:rPr lang="fi-FI" dirty="0" smtClean="0"/>
            <a:t>  </a:t>
          </a:r>
          <a:r>
            <a:rPr lang="fi-FI" dirty="0" err="1" smtClean="0"/>
            <a:t>only</a:t>
          </a:r>
          <a:r>
            <a:rPr lang="fi-FI" dirty="0" smtClean="0"/>
            <a:t> to </a:t>
          </a:r>
          <a:r>
            <a:rPr lang="fi-FI" dirty="0" err="1" smtClean="0"/>
            <a:t>investors</a:t>
          </a:r>
          <a:r>
            <a:rPr lang="fi-FI" dirty="0" smtClean="0"/>
            <a:t> </a:t>
          </a:r>
          <a:r>
            <a:rPr lang="fi-FI" dirty="0" err="1" smtClean="0"/>
            <a:t>who</a:t>
          </a:r>
          <a:r>
            <a:rPr lang="fi-FI" dirty="0" smtClean="0"/>
            <a:t> </a:t>
          </a:r>
          <a:r>
            <a:rPr lang="fi-FI" dirty="0" err="1" smtClean="0"/>
            <a:t>have</a:t>
          </a:r>
          <a:r>
            <a:rPr lang="fi-FI" dirty="0" smtClean="0"/>
            <a:t> </a:t>
          </a:r>
          <a:r>
            <a:rPr lang="fi-FI" dirty="0" err="1" smtClean="0"/>
            <a:t>traded</a:t>
          </a:r>
          <a:r>
            <a:rPr lang="fi-FI" dirty="0" smtClean="0"/>
            <a:t> in </a:t>
          </a:r>
          <a:r>
            <a:rPr lang="fi-FI" dirty="0" err="1" smtClean="0"/>
            <a:t>securities</a:t>
          </a:r>
          <a:r>
            <a:rPr lang="fi-FI" dirty="0" smtClean="0"/>
            <a:t> </a:t>
          </a:r>
          <a:r>
            <a:rPr lang="fi-FI" dirty="0" err="1" smtClean="0"/>
            <a:t>affected</a:t>
          </a:r>
          <a:r>
            <a:rPr lang="fi-FI" dirty="0" smtClean="0"/>
            <a:t> </a:t>
          </a:r>
          <a:r>
            <a:rPr lang="fi-FI" dirty="0" err="1" smtClean="0"/>
            <a:t>by</a:t>
          </a:r>
          <a:r>
            <a:rPr lang="fi-FI" dirty="0" smtClean="0"/>
            <a:t> </a:t>
          </a:r>
          <a:r>
            <a:rPr lang="fi-FI" dirty="0" err="1" smtClean="0"/>
            <a:t>the</a:t>
          </a:r>
          <a:r>
            <a:rPr lang="fi-FI" dirty="0" smtClean="0"/>
            <a:t> </a:t>
          </a:r>
          <a:r>
            <a:rPr lang="fi-FI" dirty="0" err="1" smtClean="0"/>
            <a:t>information</a:t>
          </a:r>
          <a:r>
            <a:rPr lang="fi-FI" dirty="0" smtClean="0"/>
            <a:t> </a:t>
          </a:r>
          <a:r>
            <a:rPr lang="fi-FI" dirty="0" err="1" smtClean="0"/>
            <a:t>failure</a:t>
          </a:r>
          <a:r>
            <a:rPr lang="fi-FI" dirty="0" smtClean="0"/>
            <a:t> </a:t>
          </a:r>
          <a:r>
            <a:rPr lang="fi-FI" dirty="0" err="1" smtClean="0"/>
            <a:t>during</a:t>
          </a:r>
          <a:r>
            <a:rPr lang="fi-FI" dirty="0" smtClean="0"/>
            <a:t> </a:t>
          </a:r>
          <a:r>
            <a:rPr lang="fi-FI" dirty="0" err="1" smtClean="0"/>
            <a:t>the</a:t>
          </a:r>
          <a:r>
            <a:rPr lang="fi-FI" dirty="0" smtClean="0"/>
            <a:t> </a:t>
          </a:r>
          <a:r>
            <a:rPr lang="fi-FI" dirty="0" err="1" smtClean="0"/>
            <a:t>duration</a:t>
          </a:r>
          <a:r>
            <a:rPr lang="fi-FI" dirty="0" smtClean="0"/>
            <a:t> of </a:t>
          </a:r>
          <a:r>
            <a:rPr lang="fi-FI" dirty="0" err="1" smtClean="0"/>
            <a:t>the</a:t>
          </a:r>
          <a:r>
            <a:rPr lang="fi-FI" dirty="0" smtClean="0"/>
            <a:t> </a:t>
          </a:r>
          <a:r>
            <a:rPr lang="fi-FI" dirty="0" err="1" smtClean="0"/>
            <a:t>effect</a:t>
          </a:r>
          <a:r>
            <a:rPr lang="fi-FI" dirty="0" smtClean="0"/>
            <a:t> of </a:t>
          </a:r>
          <a:r>
            <a:rPr lang="fi-FI" dirty="0" err="1" smtClean="0"/>
            <a:t>the</a:t>
          </a:r>
          <a:r>
            <a:rPr lang="fi-FI" dirty="0" smtClean="0"/>
            <a:t> </a:t>
          </a:r>
          <a:r>
            <a:rPr lang="fi-FI" dirty="0" err="1" smtClean="0"/>
            <a:t>information</a:t>
          </a:r>
          <a:r>
            <a:rPr lang="fi-FI" dirty="0" smtClean="0"/>
            <a:t> </a:t>
          </a:r>
          <a:r>
            <a:rPr lang="fi-FI" dirty="0" err="1" smtClean="0"/>
            <a:t>failure</a:t>
          </a:r>
          <a:r>
            <a:rPr lang="fi-FI" dirty="0" smtClean="0"/>
            <a:t>. </a:t>
          </a:r>
          <a:endParaRPr lang="fi-FI" dirty="0"/>
        </a:p>
      </dgm:t>
    </dgm:pt>
    <dgm:pt modelId="{1F419C21-E4DF-492B-A58F-459609F22515}" type="parTrans" cxnId="{252DC4FF-FABE-4295-8CD6-DE96D755B1EC}">
      <dgm:prSet/>
      <dgm:spPr/>
      <dgm:t>
        <a:bodyPr/>
        <a:lstStyle/>
        <a:p>
          <a:endParaRPr lang="fi-FI"/>
        </a:p>
      </dgm:t>
    </dgm:pt>
    <dgm:pt modelId="{741B758E-0DC7-40E7-B305-C69E15BF745A}" type="sibTrans" cxnId="{252DC4FF-FABE-4295-8CD6-DE96D755B1EC}">
      <dgm:prSet/>
      <dgm:spPr/>
      <dgm:t>
        <a:bodyPr/>
        <a:lstStyle/>
        <a:p>
          <a:endParaRPr lang="fi-FI"/>
        </a:p>
      </dgm:t>
    </dgm:pt>
    <dgm:pt modelId="{0292F0B3-E99E-4CDA-A080-BAC6AF9E0C62}">
      <dgm:prSet/>
      <dgm:spPr/>
      <dgm:t>
        <a:bodyPr/>
        <a:lstStyle/>
        <a:p>
          <a:pPr rtl="0"/>
          <a:r>
            <a:rPr lang="fi-FI" smtClean="0"/>
            <a:t>Decision not to invest should in general not be deemed to be a compensabe loss, nor the effect of the information failure on the price of other securities of the issuer unless the information failure is a case of market abuse. </a:t>
          </a:r>
          <a:endParaRPr lang="fi-FI"/>
        </a:p>
      </dgm:t>
    </dgm:pt>
    <dgm:pt modelId="{00D3E8DA-1E5B-4025-8BEA-7705C7ADDCF0}" type="parTrans" cxnId="{F9B610E9-CF6A-4DA0-8481-421183B8846D}">
      <dgm:prSet/>
      <dgm:spPr/>
      <dgm:t>
        <a:bodyPr/>
        <a:lstStyle/>
        <a:p>
          <a:endParaRPr lang="fi-FI"/>
        </a:p>
      </dgm:t>
    </dgm:pt>
    <dgm:pt modelId="{F3CDDE06-08BD-4B4C-9DDD-5972959E26D3}" type="sibTrans" cxnId="{F9B610E9-CF6A-4DA0-8481-421183B8846D}">
      <dgm:prSet/>
      <dgm:spPr/>
      <dgm:t>
        <a:bodyPr/>
        <a:lstStyle/>
        <a:p>
          <a:endParaRPr lang="fi-FI"/>
        </a:p>
      </dgm:t>
    </dgm:pt>
    <dgm:pt modelId="{7A063612-B8BF-4B15-9D7E-CF2D5A8749BE}">
      <dgm:prSet/>
      <dgm:spPr/>
      <dgm:t>
        <a:bodyPr/>
        <a:lstStyle/>
        <a:p>
          <a:pPr rtl="0"/>
          <a:r>
            <a:rPr lang="fi-FI" smtClean="0"/>
            <a:t>The duration of the effect of an information failure shall in general be deemed to end when the wrong informaton has been corrected. </a:t>
          </a:r>
          <a:endParaRPr lang="fi-FI"/>
        </a:p>
      </dgm:t>
    </dgm:pt>
    <dgm:pt modelId="{7DC94266-5D5C-4CDF-87D5-2C5CAC9361AF}" type="parTrans" cxnId="{3EFCA117-E824-4B06-94C8-A141C7EFAC3C}">
      <dgm:prSet/>
      <dgm:spPr/>
      <dgm:t>
        <a:bodyPr/>
        <a:lstStyle/>
        <a:p>
          <a:endParaRPr lang="fi-FI"/>
        </a:p>
      </dgm:t>
    </dgm:pt>
    <dgm:pt modelId="{277D5527-97B2-4322-B348-F02F5F7C22AB}" type="sibTrans" cxnId="{3EFCA117-E824-4B06-94C8-A141C7EFAC3C}">
      <dgm:prSet/>
      <dgm:spPr/>
      <dgm:t>
        <a:bodyPr/>
        <a:lstStyle/>
        <a:p>
          <a:endParaRPr lang="fi-FI"/>
        </a:p>
      </dgm:t>
    </dgm:pt>
    <dgm:pt modelId="{D7864717-209E-4E1E-B5C7-1E0BF56FFDFE}" type="pres">
      <dgm:prSet presAssocID="{C98BB00F-587D-4329-ACD2-4066FF4480BD}" presName="linear" presStyleCnt="0">
        <dgm:presLayoutVars>
          <dgm:animLvl val="lvl"/>
          <dgm:resizeHandles val="exact"/>
        </dgm:presLayoutVars>
      </dgm:prSet>
      <dgm:spPr/>
      <dgm:t>
        <a:bodyPr/>
        <a:lstStyle/>
        <a:p>
          <a:endParaRPr lang="fi-FI"/>
        </a:p>
      </dgm:t>
    </dgm:pt>
    <dgm:pt modelId="{10AE086F-BDAF-45F7-90BD-97F1262100F5}" type="pres">
      <dgm:prSet presAssocID="{FDAED42D-042C-4CE7-A32A-D0DED00275B8}" presName="parentText" presStyleLbl="node1" presStyleIdx="0" presStyleCnt="3">
        <dgm:presLayoutVars>
          <dgm:chMax val="0"/>
          <dgm:bulletEnabled val="1"/>
        </dgm:presLayoutVars>
      </dgm:prSet>
      <dgm:spPr/>
      <dgm:t>
        <a:bodyPr/>
        <a:lstStyle/>
        <a:p>
          <a:endParaRPr lang="fi-FI"/>
        </a:p>
      </dgm:t>
    </dgm:pt>
    <dgm:pt modelId="{A1F6DB23-04A3-454D-B768-19D2300FE5C9}" type="pres">
      <dgm:prSet presAssocID="{741B758E-0DC7-40E7-B305-C69E15BF745A}" presName="spacer" presStyleCnt="0"/>
      <dgm:spPr/>
    </dgm:pt>
    <dgm:pt modelId="{0023C2B2-1EA0-41F1-9F72-4023C4216DF0}" type="pres">
      <dgm:prSet presAssocID="{0292F0B3-E99E-4CDA-A080-BAC6AF9E0C62}" presName="parentText" presStyleLbl="node1" presStyleIdx="1" presStyleCnt="3">
        <dgm:presLayoutVars>
          <dgm:chMax val="0"/>
          <dgm:bulletEnabled val="1"/>
        </dgm:presLayoutVars>
      </dgm:prSet>
      <dgm:spPr/>
      <dgm:t>
        <a:bodyPr/>
        <a:lstStyle/>
        <a:p>
          <a:endParaRPr lang="fi-FI"/>
        </a:p>
      </dgm:t>
    </dgm:pt>
    <dgm:pt modelId="{36ACC0A8-53A8-4905-8175-EFD21499293B}" type="pres">
      <dgm:prSet presAssocID="{F3CDDE06-08BD-4B4C-9DDD-5972959E26D3}" presName="spacer" presStyleCnt="0"/>
      <dgm:spPr/>
    </dgm:pt>
    <dgm:pt modelId="{DEE094AA-CCA6-4F65-98EA-0C4E3C413400}" type="pres">
      <dgm:prSet presAssocID="{7A063612-B8BF-4B15-9D7E-CF2D5A8749BE}" presName="parentText" presStyleLbl="node1" presStyleIdx="2" presStyleCnt="3">
        <dgm:presLayoutVars>
          <dgm:chMax val="0"/>
          <dgm:bulletEnabled val="1"/>
        </dgm:presLayoutVars>
      </dgm:prSet>
      <dgm:spPr/>
      <dgm:t>
        <a:bodyPr/>
        <a:lstStyle/>
        <a:p>
          <a:endParaRPr lang="fi-FI"/>
        </a:p>
      </dgm:t>
    </dgm:pt>
  </dgm:ptLst>
  <dgm:cxnLst>
    <dgm:cxn modelId="{3EFCA117-E824-4B06-94C8-A141C7EFAC3C}" srcId="{C98BB00F-587D-4329-ACD2-4066FF4480BD}" destId="{7A063612-B8BF-4B15-9D7E-CF2D5A8749BE}" srcOrd="2" destOrd="0" parTransId="{7DC94266-5D5C-4CDF-87D5-2C5CAC9361AF}" sibTransId="{277D5527-97B2-4322-B348-F02F5F7C22AB}"/>
    <dgm:cxn modelId="{974D41FE-E432-442D-9A6A-BF282A30CBD0}" type="presOf" srcId="{7A063612-B8BF-4B15-9D7E-CF2D5A8749BE}" destId="{DEE094AA-CCA6-4F65-98EA-0C4E3C413400}" srcOrd="0" destOrd="0" presId="urn:microsoft.com/office/officeart/2005/8/layout/vList2"/>
    <dgm:cxn modelId="{252DC4FF-FABE-4295-8CD6-DE96D755B1EC}" srcId="{C98BB00F-587D-4329-ACD2-4066FF4480BD}" destId="{FDAED42D-042C-4CE7-A32A-D0DED00275B8}" srcOrd="0" destOrd="0" parTransId="{1F419C21-E4DF-492B-A58F-459609F22515}" sibTransId="{741B758E-0DC7-40E7-B305-C69E15BF745A}"/>
    <dgm:cxn modelId="{8113DAC0-402B-41F7-A433-2728808C3C2D}" type="presOf" srcId="{0292F0B3-E99E-4CDA-A080-BAC6AF9E0C62}" destId="{0023C2B2-1EA0-41F1-9F72-4023C4216DF0}" srcOrd="0" destOrd="0" presId="urn:microsoft.com/office/officeart/2005/8/layout/vList2"/>
    <dgm:cxn modelId="{A8E64F5A-EDC4-45DC-A68A-32695D76CA55}" type="presOf" srcId="{FDAED42D-042C-4CE7-A32A-D0DED00275B8}" destId="{10AE086F-BDAF-45F7-90BD-97F1262100F5}" srcOrd="0" destOrd="0" presId="urn:microsoft.com/office/officeart/2005/8/layout/vList2"/>
    <dgm:cxn modelId="{62121B98-89BF-4DA4-B2FB-FBCF68471246}" type="presOf" srcId="{C98BB00F-587D-4329-ACD2-4066FF4480BD}" destId="{D7864717-209E-4E1E-B5C7-1E0BF56FFDFE}" srcOrd="0" destOrd="0" presId="urn:microsoft.com/office/officeart/2005/8/layout/vList2"/>
    <dgm:cxn modelId="{F9B610E9-CF6A-4DA0-8481-421183B8846D}" srcId="{C98BB00F-587D-4329-ACD2-4066FF4480BD}" destId="{0292F0B3-E99E-4CDA-A080-BAC6AF9E0C62}" srcOrd="1" destOrd="0" parTransId="{00D3E8DA-1E5B-4025-8BEA-7705C7ADDCF0}" sibTransId="{F3CDDE06-08BD-4B4C-9DDD-5972959E26D3}"/>
    <dgm:cxn modelId="{FC5039D5-026E-4A94-ADF3-F9F7A4BA4A78}" type="presParOf" srcId="{D7864717-209E-4E1E-B5C7-1E0BF56FFDFE}" destId="{10AE086F-BDAF-45F7-90BD-97F1262100F5}" srcOrd="0" destOrd="0" presId="urn:microsoft.com/office/officeart/2005/8/layout/vList2"/>
    <dgm:cxn modelId="{BEF350D2-0D6A-4966-9015-0BCD8FAAFE4A}" type="presParOf" srcId="{D7864717-209E-4E1E-B5C7-1E0BF56FFDFE}" destId="{A1F6DB23-04A3-454D-B768-19D2300FE5C9}" srcOrd="1" destOrd="0" presId="urn:microsoft.com/office/officeart/2005/8/layout/vList2"/>
    <dgm:cxn modelId="{E5345CF3-A6D7-4C70-99D8-7B87427341B4}" type="presParOf" srcId="{D7864717-209E-4E1E-B5C7-1E0BF56FFDFE}" destId="{0023C2B2-1EA0-41F1-9F72-4023C4216DF0}" srcOrd="2" destOrd="0" presId="urn:microsoft.com/office/officeart/2005/8/layout/vList2"/>
    <dgm:cxn modelId="{498001F1-2B83-498E-93D0-FDFEDC216074}" type="presParOf" srcId="{D7864717-209E-4E1E-B5C7-1E0BF56FFDFE}" destId="{36ACC0A8-53A8-4905-8175-EFD21499293B}" srcOrd="3" destOrd="0" presId="urn:microsoft.com/office/officeart/2005/8/layout/vList2"/>
    <dgm:cxn modelId="{36D3FE9E-4048-4EF8-BD94-B0A38E348FCD}" type="presParOf" srcId="{D7864717-209E-4E1E-B5C7-1E0BF56FFDFE}" destId="{DEE094AA-CCA6-4F65-98EA-0C4E3C41340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AF1BA-3B2C-4BBB-A807-65359763F45E}">
      <dsp:nvSpPr>
        <dsp:cNvPr id="0" name=""/>
        <dsp:cNvSpPr/>
      </dsp:nvSpPr>
      <dsp:spPr>
        <a:xfrm>
          <a:off x="0" y="0"/>
          <a:ext cx="7985125" cy="413543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160" tIns="391160" rIns="391160" bIns="391160" numCol="1" spcCol="1270" anchor="ctr" anchorCtr="0">
          <a:noAutofit/>
        </a:bodyPr>
        <a:lstStyle/>
        <a:p>
          <a:pPr lvl="0" algn="ctr" defTabSz="2444750" rtl="0">
            <a:lnSpc>
              <a:spcPct val="90000"/>
            </a:lnSpc>
            <a:spcBef>
              <a:spcPct val="0"/>
            </a:spcBef>
            <a:spcAft>
              <a:spcPct val="35000"/>
            </a:spcAft>
          </a:pPr>
          <a:r>
            <a:rPr lang="fi-FI" sz="5500" kern="1200" dirty="0" err="1" smtClean="0"/>
            <a:t>Prerequisites</a:t>
          </a:r>
          <a:r>
            <a:rPr lang="fi-FI" sz="5500" kern="1200" dirty="0" smtClean="0"/>
            <a:t> of a </a:t>
          </a:r>
          <a:r>
            <a:rPr lang="fi-FI" sz="5500" kern="1200" dirty="0" err="1" smtClean="0"/>
            <a:t>compensation</a:t>
          </a:r>
          <a:r>
            <a:rPr lang="fi-FI" sz="5500" kern="1200" dirty="0" smtClean="0"/>
            <a:t> </a:t>
          </a:r>
          <a:r>
            <a:rPr lang="fi-FI" sz="5500" kern="1200" dirty="0" err="1" smtClean="0"/>
            <a:t>claim</a:t>
          </a:r>
          <a:r>
            <a:rPr lang="fi-FI" sz="5500" kern="1200" dirty="0" smtClean="0"/>
            <a:t>: </a:t>
          </a:r>
          <a:endParaRPr lang="fi-FI" sz="5500" kern="1200" dirty="0"/>
        </a:p>
      </dsp:txBody>
      <dsp:txXfrm>
        <a:off x="0" y="0"/>
        <a:ext cx="7985125" cy="2233135"/>
      </dsp:txXfrm>
    </dsp:sp>
    <dsp:sp modelId="{8B2954D3-4F70-4493-AB4A-8A24BB042806}">
      <dsp:nvSpPr>
        <dsp:cNvPr id="0" name=""/>
        <dsp:cNvSpPr/>
      </dsp:nvSpPr>
      <dsp:spPr>
        <a:xfrm>
          <a:off x="974" y="2150427"/>
          <a:ext cx="1596635" cy="1902301"/>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rtl="0">
            <a:lnSpc>
              <a:spcPct val="90000"/>
            </a:lnSpc>
            <a:spcBef>
              <a:spcPct val="0"/>
            </a:spcBef>
            <a:spcAft>
              <a:spcPct val="35000"/>
            </a:spcAft>
          </a:pPr>
          <a:r>
            <a:rPr lang="fi-FI" sz="1500" kern="1200" smtClean="0"/>
            <a:t>(1) insufficient or false information was published by the defendant</a:t>
          </a:r>
          <a:endParaRPr lang="fi-FI" sz="1500" kern="1200"/>
        </a:p>
      </dsp:txBody>
      <dsp:txXfrm>
        <a:off x="974" y="2150427"/>
        <a:ext cx="1596635" cy="1902301"/>
      </dsp:txXfrm>
    </dsp:sp>
    <dsp:sp modelId="{3C4E8C95-EF5B-4A93-8296-D35ADF6BD705}">
      <dsp:nvSpPr>
        <dsp:cNvPr id="0" name=""/>
        <dsp:cNvSpPr/>
      </dsp:nvSpPr>
      <dsp:spPr>
        <a:xfrm>
          <a:off x="1597609" y="2150427"/>
          <a:ext cx="1596635" cy="1902301"/>
        </a:xfrm>
        <a:prstGeom prst="rect">
          <a:avLst/>
        </a:prstGeom>
        <a:solidFill>
          <a:schemeClr val="accent4">
            <a:tint val="40000"/>
            <a:alpha val="90000"/>
            <a:hueOff val="-2862407"/>
            <a:satOff val="-7536"/>
            <a:lumOff val="0"/>
            <a:alphaOff val="0"/>
          </a:schemeClr>
        </a:solidFill>
        <a:ln w="25400" cap="flat" cmpd="sng" algn="ctr">
          <a:solidFill>
            <a:schemeClr val="accent4">
              <a:tint val="40000"/>
              <a:alpha val="90000"/>
              <a:hueOff val="-2862407"/>
              <a:satOff val="-7536"/>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rtl="0">
            <a:lnSpc>
              <a:spcPct val="90000"/>
            </a:lnSpc>
            <a:spcBef>
              <a:spcPct val="0"/>
            </a:spcBef>
            <a:spcAft>
              <a:spcPct val="35000"/>
            </a:spcAft>
          </a:pPr>
          <a:r>
            <a:rPr lang="fi-FI" sz="1500" kern="1200" dirty="0" smtClean="0"/>
            <a:t>(2) </a:t>
          </a:r>
          <a:r>
            <a:rPr lang="fi-FI" sz="1500" kern="1200" dirty="0" err="1" smtClean="0"/>
            <a:t>the</a:t>
          </a:r>
          <a:r>
            <a:rPr lang="fi-FI" sz="1500" kern="1200" dirty="0" smtClean="0"/>
            <a:t> </a:t>
          </a:r>
          <a:r>
            <a:rPr lang="fi-FI" sz="1500" kern="1200" dirty="0" err="1" smtClean="0"/>
            <a:t>inadequacy</a:t>
          </a:r>
          <a:r>
            <a:rPr lang="fi-FI" sz="1500" kern="1200" dirty="0" smtClean="0"/>
            <a:t> of </a:t>
          </a:r>
          <a:r>
            <a:rPr lang="fi-FI" sz="1500" kern="1200" dirty="0" err="1" smtClean="0"/>
            <a:t>the</a:t>
          </a:r>
          <a:r>
            <a:rPr lang="fi-FI" sz="1500" kern="1200" dirty="0" smtClean="0"/>
            <a:t> </a:t>
          </a:r>
          <a:r>
            <a:rPr lang="fi-FI" sz="1500" kern="1200" dirty="0" err="1" smtClean="0"/>
            <a:t>information</a:t>
          </a:r>
          <a:r>
            <a:rPr lang="fi-FI" sz="1500" kern="1200" dirty="0" smtClean="0"/>
            <a:t> </a:t>
          </a:r>
          <a:r>
            <a:rPr lang="fi-FI" sz="1500" kern="1200" dirty="0" err="1" smtClean="0"/>
            <a:t>was</a:t>
          </a:r>
          <a:r>
            <a:rPr lang="fi-FI" sz="1500" kern="1200" dirty="0" smtClean="0"/>
            <a:t> </a:t>
          </a:r>
          <a:r>
            <a:rPr lang="fi-FI" sz="1500" kern="1200" dirty="0" err="1" smtClean="0"/>
            <a:t>material</a:t>
          </a:r>
          <a:endParaRPr lang="fi-FI" sz="1500" kern="1200" dirty="0"/>
        </a:p>
      </dsp:txBody>
      <dsp:txXfrm>
        <a:off x="1597609" y="2150427"/>
        <a:ext cx="1596635" cy="1902301"/>
      </dsp:txXfrm>
    </dsp:sp>
    <dsp:sp modelId="{E2A74208-FFC7-464B-A922-66724A11B29C}">
      <dsp:nvSpPr>
        <dsp:cNvPr id="0" name=""/>
        <dsp:cNvSpPr/>
      </dsp:nvSpPr>
      <dsp:spPr>
        <a:xfrm>
          <a:off x="3194244" y="2150427"/>
          <a:ext cx="1596635" cy="1902301"/>
        </a:xfrm>
        <a:prstGeom prst="rect">
          <a:avLst/>
        </a:prstGeom>
        <a:solidFill>
          <a:schemeClr val="accent4">
            <a:tint val="40000"/>
            <a:alpha val="90000"/>
            <a:hueOff val="-5724814"/>
            <a:satOff val="-15072"/>
            <a:lumOff val="0"/>
            <a:alphaOff val="0"/>
          </a:schemeClr>
        </a:solidFill>
        <a:ln w="25400" cap="flat" cmpd="sng" algn="ctr">
          <a:solidFill>
            <a:schemeClr val="accent4">
              <a:tint val="40000"/>
              <a:alpha val="90000"/>
              <a:hueOff val="-5724814"/>
              <a:satOff val="-15072"/>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rtl="0">
            <a:lnSpc>
              <a:spcPct val="90000"/>
            </a:lnSpc>
            <a:spcBef>
              <a:spcPct val="0"/>
            </a:spcBef>
            <a:spcAft>
              <a:spcPct val="35000"/>
            </a:spcAft>
          </a:pPr>
          <a:r>
            <a:rPr lang="fi-FI" sz="1500" kern="1200" smtClean="0"/>
            <a:t>(3) the securities were quoted on an efficient market</a:t>
          </a:r>
          <a:endParaRPr lang="fi-FI" sz="1500" kern="1200"/>
        </a:p>
      </dsp:txBody>
      <dsp:txXfrm>
        <a:off x="3194244" y="2150427"/>
        <a:ext cx="1596635" cy="1902301"/>
      </dsp:txXfrm>
    </dsp:sp>
    <dsp:sp modelId="{9DC5A061-2E5E-41C8-9184-3603553AD32A}">
      <dsp:nvSpPr>
        <dsp:cNvPr id="0" name=""/>
        <dsp:cNvSpPr/>
      </dsp:nvSpPr>
      <dsp:spPr>
        <a:xfrm>
          <a:off x="4790880" y="2150427"/>
          <a:ext cx="1596635" cy="1902301"/>
        </a:xfrm>
        <a:prstGeom prst="rect">
          <a:avLst/>
        </a:prstGeom>
        <a:solidFill>
          <a:schemeClr val="accent4">
            <a:tint val="40000"/>
            <a:alpha val="90000"/>
            <a:hueOff val="-8587220"/>
            <a:satOff val="-22607"/>
            <a:lumOff val="0"/>
            <a:alphaOff val="0"/>
          </a:schemeClr>
        </a:solidFill>
        <a:ln w="25400" cap="flat" cmpd="sng" algn="ctr">
          <a:solidFill>
            <a:schemeClr val="accent4">
              <a:tint val="40000"/>
              <a:alpha val="90000"/>
              <a:hueOff val="-8587220"/>
              <a:satOff val="-22607"/>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rtl="0">
            <a:lnSpc>
              <a:spcPct val="90000"/>
            </a:lnSpc>
            <a:spcBef>
              <a:spcPct val="0"/>
            </a:spcBef>
            <a:spcAft>
              <a:spcPct val="35000"/>
            </a:spcAft>
          </a:pPr>
          <a:r>
            <a:rPr lang="fi-FI" sz="1500" kern="1200" smtClean="0"/>
            <a:t>(4) the inadequacy makes an average investor to misjudge the price of the actual security, and</a:t>
          </a:r>
          <a:endParaRPr lang="fi-FI" sz="1500" kern="1200"/>
        </a:p>
      </dsp:txBody>
      <dsp:txXfrm>
        <a:off x="4790880" y="2150427"/>
        <a:ext cx="1596635" cy="1902301"/>
      </dsp:txXfrm>
    </dsp:sp>
    <dsp:sp modelId="{25C7AF3E-A887-4060-A688-517A05A3DCC2}">
      <dsp:nvSpPr>
        <dsp:cNvPr id="0" name=""/>
        <dsp:cNvSpPr/>
      </dsp:nvSpPr>
      <dsp:spPr>
        <a:xfrm>
          <a:off x="6387515" y="2150427"/>
          <a:ext cx="1596635" cy="1902301"/>
        </a:xfrm>
        <a:prstGeom prst="rect">
          <a:avLst/>
        </a:prstGeom>
        <a:solidFill>
          <a:schemeClr val="accent4">
            <a:tint val="40000"/>
            <a:alpha val="90000"/>
            <a:hueOff val="-11449627"/>
            <a:satOff val="-30143"/>
            <a:lumOff val="0"/>
            <a:alphaOff val="0"/>
          </a:schemeClr>
        </a:solidFill>
        <a:ln w="25400" cap="flat" cmpd="sng" algn="ctr">
          <a:solidFill>
            <a:schemeClr val="accent4">
              <a:tint val="40000"/>
              <a:alpha val="90000"/>
              <a:hueOff val="-11449627"/>
              <a:satOff val="-30143"/>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rtl="0">
            <a:lnSpc>
              <a:spcPct val="90000"/>
            </a:lnSpc>
            <a:spcBef>
              <a:spcPct val="0"/>
            </a:spcBef>
            <a:spcAft>
              <a:spcPct val="35000"/>
            </a:spcAft>
          </a:pPr>
          <a:r>
            <a:rPr lang="fi-FI" sz="1500" kern="1200" smtClean="0"/>
            <a:t>(5) the plaintiff transacted during the  period between the publishing of the inadequate information and its correction</a:t>
          </a:r>
          <a:endParaRPr lang="fi-FI" sz="1500" kern="1200"/>
        </a:p>
      </dsp:txBody>
      <dsp:txXfrm>
        <a:off x="6387515" y="2150427"/>
        <a:ext cx="1596635" cy="19023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4D597-8DB5-4DB5-9E14-2B80AE15DAF0}">
      <dsp:nvSpPr>
        <dsp:cNvPr id="0" name=""/>
        <dsp:cNvSpPr/>
      </dsp:nvSpPr>
      <dsp:spPr>
        <a:xfrm>
          <a:off x="0" y="27884"/>
          <a:ext cx="8207375" cy="94769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i-FI" sz="1800" kern="1200" dirty="0" err="1" smtClean="0"/>
            <a:t>According</a:t>
          </a:r>
          <a:r>
            <a:rPr lang="fi-FI" sz="1800" kern="1200" dirty="0" smtClean="0"/>
            <a:t> to </a:t>
          </a:r>
          <a:r>
            <a:rPr lang="fi-FI" sz="1800" kern="1200" dirty="0" err="1" smtClean="0"/>
            <a:t>international</a:t>
          </a:r>
          <a:r>
            <a:rPr lang="fi-FI" sz="1800" kern="1200" dirty="0" smtClean="0"/>
            <a:t> </a:t>
          </a:r>
          <a:r>
            <a:rPr lang="fi-FI" sz="1800" kern="1200" dirty="0" err="1" smtClean="0"/>
            <a:t>practice</a:t>
          </a:r>
          <a:r>
            <a:rPr lang="fi-FI" sz="1800" kern="1200" dirty="0" smtClean="0"/>
            <a:t>, </a:t>
          </a:r>
          <a:r>
            <a:rPr lang="fi-FI" sz="1800" kern="1200" dirty="0" err="1" smtClean="0"/>
            <a:t>compensation</a:t>
          </a:r>
          <a:r>
            <a:rPr lang="fi-FI" sz="1800" kern="1200" dirty="0" smtClean="0"/>
            <a:t> of </a:t>
          </a:r>
          <a:r>
            <a:rPr lang="fi-FI" sz="1800" kern="1200" dirty="0" err="1" smtClean="0"/>
            <a:t>price</a:t>
          </a:r>
          <a:r>
            <a:rPr lang="fi-FI" sz="1800" kern="1200" dirty="0" smtClean="0"/>
            <a:t> </a:t>
          </a:r>
          <a:r>
            <a:rPr lang="fi-FI" sz="1800" kern="1200" dirty="0" err="1" smtClean="0"/>
            <a:t>difference</a:t>
          </a:r>
          <a:r>
            <a:rPr lang="fi-FI" sz="1800" kern="1200" dirty="0" smtClean="0"/>
            <a:t> is </a:t>
          </a:r>
          <a:r>
            <a:rPr lang="fi-FI" sz="1800" kern="1200" dirty="0" err="1" smtClean="0"/>
            <a:t>the</a:t>
          </a:r>
          <a:r>
            <a:rPr lang="fi-FI" sz="1800" kern="1200" dirty="0" smtClean="0"/>
            <a:t> </a:t>
          </a:r>
          <a:r>
            <a:rPr lang="fi-FI" sz="1800" kern="1200" dirty="0" err="1" smtClean="0"/>
            <a:t>way</a:t>
          </a:r>
          <a:r>
            <a:rPr lang="fi-FI" sz="1800" kern="1200" dirty="0" smtClean="0"/>
            <a:t> of </a:t>
          </a:r>
          <a:r>
            <a:rPr lang="fi-FI" sz="1800" kern="1200" dirty="0" err="1" smtClean="0"/>
            <a:t>defining</a:t>
          </a:r>
          <a:r>
            <a:rPr lang="fi-FI" sz="1800" kern="1200" dirty="0" smtClean="0"/>
            <a:t> </a:t>
          </a:r>
          <a:r>
            <a:rPr lang="fi-FI" sz="1800" kern="1200" dirty="0" err="1" smtClean="0"/>
            <a:t>the</a:t>
          </a:r>
          <a:r>
            <a:rPr lang="fi-FI" sz="1800" kern="1200" dirty="0" smtClean="0"/>
            <a:t> </a:t>
          </a:r>
          <a:r>
            <a:rPr lang="fi-FI" sz="1800" kern="1200" dirty="0" err="1" smtClean="0"/>
            <a:t>loss</a:t>
          </a:r>
          <a:r>
            <a:rPr lang="fi-FI" sz="1800" kern="1200" dirty="0" smtClean="0"/>
            <a:t> </a:t>
          </a:r>
          <a:r>
            <a:rPr lang="fi-FI" sz="1800" kern="1200" dirty="0" err="1" smtClean="0"/>
            <a:t>due</a:t>
          </a:r>
          <a:r>
            <a:rPr lang="fi-FI" sz="1800" kern="1200" dirty="0" smtClean="0"/>
            <a:t> to </a:t>
          </a:r>
          <a:r>
            <a:rPr lang="fi-FI" sz="1800" kern="1200" dirty="0" err="1" smtClean="0"/>
            <a:t>information</a:t>
          </a:r>
          <a:r>
            <a:rPr lang="fi-FI" sz="1800" kern="1200" dirty="0" smtClean="0"/>
            <a:t> </a:t>
          </a:r>
          <a:r>
            <a:rPr lang="fi-FI" sz="1800" kern="1200" dirty="0" err="1" smtClean="0"/>
            <a:t>failures</a:t>
          </a:r>
          <a:r>
            <a:rPr lang="fi-FI" sz="1800" kern="1200" dirty="0" smtClean="0"/>
            <a:t>. </a:t>
          </a:r>
          <a:r>
            <a:rPr lang="fi-FI" sz="1800" kern="1200" dirty="0" err="1" smtClean="0"/>
            <a:t>Other</a:t>
          </a:r>
          <a:r>
            <a:rPr lang="fi-FI" sz="1800" kern="1200" dirty="0" smtClean="0"/>
            <a:t> </a:t>
          </a:r>
          <a:r>
            <a:rPr lang="fi-FI" sz="1800" kern="1200" dirty="0" err="1" smtClean="0"/>
            <a:t>methods</a:t>
          </a:r>
          <a:r>
            <a:rPr lang="fi-FI" sz="1800" kern="1200" dirty="0" smtClean="0"/>
            <a:t> of </a:t>
          </a:r>
          <a:r>
            <a:rPr lang="fi-FI" sz="1800" kern="1200" dirty="0" err="1" smtClean="0"/>
            <a:t>loss</a:t>
          </a:r>
          <a:r>
            <a:rPr lang="fi-FI" sz="1800" kern="1200" dirty="0" smtClean="0"/>
            <a:t> definition </a:t>
          </a:r>
          <a:r>
            <a:rPr lang="fi-FI" sz="1800" kern="1200" dirty="0" err="1" smtClean="0"/>
            <a:t>may</a:t>
          </a:r>
          <a:r>
            <a:rPr lang="fi-FI" sz="1800" kern="1200" dirty="0" smtClean="0"/>
            <a:t> </a:t>
          </a:r>
          <a:r>
            <a:rPr lang="fi-FI" sz="1800" kern="1200" dirty="0" err="1" smtClean="0"/>
            <a:t>be</a:t>
          </a:r>
          <a:r>
            <a:rPr lang="fi-FI" sz="1800" kern="1200" dirty="0" smtClean="0"/>
            <a:t> </a:t>
          </a:r>
          <a:r>
            <a:rPr lang="fi-FI" sz="1800" kern="1200" dirty="0" err="1" smtClean="0"/>
            <a:t>appropriate</a:t>
          </a:r>
          <a:r>
            <a:rPr lang="fi-FI" sz="1800" kern="1200" dirty="0" smtClean="0"/>
            <a:t> </a:t>
          </a:r>
          <a:r>
            <a:rPr lang="fi-FI" sz="1800" kern="1200" dirty="0" err="1" smtClean="0"/>
            <a:t>when</a:t>
          </a:r>
          <a:r>
            <a:rPr lang="fi-FI" sz="1800" kern="1200" dirty="0" smtClean="0"/>
            <a:t> </a:t>
          </a:r>
          <a:r>
            <a:rPr lang="fi-FI" sz="1800" kern="1200" dirty="0" err="1" smtClean="0"/>
            <a:t>price</a:t>
          </a:r>
          <a:r>
            <a:rPr lang="fi-FI" sz="1800" kern="1200" dirty="0" smtClean="0"/>
            <a:t> </a:t>
          </a:r>
          <a:r>
            <a:rPr lang="fi-FI" sz="1800" kern="1200" dirty="0" err="1" smtClean="0"/>
            <a:t>formation</a:t>
          </a:r>
          <a:r>
            <a:rPr lang="fi-FI" sz="1800" kern="1200" dirty="0" smtClean="0"/>
            <a:t> on </a:t>
          </a:r>
          <a:r>
            <a:rPr lang="fi-FI" sz="1800" kern="1200" dirty="0" err="1" smtClean="0"/>
            <a:t>the</a:t>
          </a:r>
          <a:r>
            <a:rPr lang="fi-FI" sz="1800" kern="1200" dirty="0" smtClean="0"/>
            <a:t> market </a:t>
          </a:r>
          <a:r>
            <a:rPr lang="fi-FI" sz="1800" kern="1200" dirty="0" err="1" smtClean="0"/>
            <a:t>has</a:t>
          </a:r>
          <a:r>
            <a:rPr lang="fi-FI" sz="1800" kern="1200" dirty="0" smtClean="0"/>
            <a:t> </a:t>
          </a:r>
          <a:r>
            <a:rPr lang="fi-FI" sz="1800" kern="1200" dirty="0" err="1" smtClean="0"/>
            <a:t>not</a:t>
          </a:r>
          <a:r>
            <a:rPr lang="fi-FI" sz="1800" kern="1200" dirty="0" smtClean="0"/>
            <a:t> </a:t>
          </a:r>
          <a:r>
            <a:rPr lang="fi-FI" sz="1800" kern="1200" dirty="0" err="1" smtClean="0"/>
            <a:t>been</a:t>
          </a:r>
          <a:r>
            <a:rPr lang="fi-FI" sz="1800" kern="1200" dirty="0" smtClean="0"/>
            <a:t> </a:t>
          </a:r>
          <a:r>
            <a:rPr lang="fi-FI" sz="1800" kern="1200" dirty="0" err="1" smtClean="0"/>
            <a:t>efficient</a:t>
          </a:r>
          <a:r>
            <a:rPr lang="fi-FI" sz="1800" kern="1200" dirty="0" smtClean="0"/>
            <a:t>. </a:t>
          </a:r>
          <a:endParaRPr lang="fi-FI" sz="1800" kern="1200" dirty="0"/>
        </a:p>
      </dsp:txBody>
      <dsp:txXfrm>
        <a:off x="46263" y="74147"/>
        <a:ext cx="8114849" cy="855173"/>
      </dsp:txXfrm>
    </dsp:sp>
    <dsp:sp modelId="{DEFEE887-15BA-4223-9AA9-A3EFBDCC869A}">
      <dsp:nvSpPr>
        <dsp:cNvPr id="0" name=""/>
        <dsp:cNvSpPr/>
      </dsp:nvSpPr>
      <dsp:spPr>
        <a:xfrm>
          <a:off x="0" y="1027424"/>
          <a:ext cx="8207375" cy="947699"/>
        </a:xfrm>
        <a:prstGeom prst="roundRect">
          <a:avLst/>
        </a:prstGeom>
        <a:solidFill>
          <a:schemeClr val="accent3">
            <a:hueOff val="-2930033"/>
            <a:satOff val="4848"/>
            <a:lumOff val="-69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i-FI" sz="1800" kern="1200" dirty="0" err="1" smtClean="0"/>
            <a:t>Price</a:t>
          </a:r>
          <a:r>
            <a:rPr lang="fi-FI" sz="1800" kern="1200" dirty="0" smtClean="0"/>
            <a:t> </a:t>
          </a:r>
          <a:r>
            <a:rPr lang="fi-FI" sz="1800" kern="1200" dirty="0" err="1" smtClean="0"/>
            <a:t>difference</a:t>
          </a:r>
          <a:r>
            <a:rPr lang="fi-FI" sz="1800" kern="1200" dirty="0" smtClean="0"/>
            <a:t> </a:t>
          </a:r>
          <a:r>
            <a:rPr lang="fi-FI" sz="1800" kern="1200" dirty="0" err="1" smtClean="0"/>
            <a:t>based</a:t>
          </a:r>
          <a:r>
            <a:rPr lang="fi-FI" sz="1800" kern="1200" dirty="0" smtClean="0"/>
            <a:t> </a:t>
          </a:r>
          <a:r>
            <a:rPr lang="fi-FI" sz="1800" kern="1200" dirty="0" err="1" smtClean="0"/>
            <a:t>compensation</a:t>
          </a:r>
          <a:r>
            <a:rPr lang="fi-FI" sz="1800" kern="1200" dirty="0" smtClean="0"/>
            <a:t> </a:t>
          </a:r>
          <a:r>
            <a:rPr lang="fi-FI" sz="1800" kern="1200" dirty="0" err="1" smtClean="0"/>
            <a:t>consists</a:t>
          </a:r>
          <a:r>
            <a:rPr lang="fi-FI" sz="1800" kern="1200" dirty="0" smtClean="0"/>
            <a:t> of the </a:t>
          </a:r>
          <a:r>
            <a:rPr lang="fi-FI" sz="1800" kern="1200" dirty="0" err="1" smtClean="0"/>
            <a:t>difference</a:t>
          </a:r>
          <a:r>
            <a:rPr lang="fi-FI" sz="1800" kern="1200" dirty="0" smtClean="0"/>
            <a:t> </a:t>
          </a:r>
          <a:r>
            <a:rPr lang="fi-FI" sz="1800" kern="1200" dirty="0" err="1" smtClean="0"/>
            <a:t>between</a:t>
          </a:r>
          <a:r>
            <a:rPr lang="fi-FI" sz="1800" kern="1200" dirty="0" smtClean="0"/>
            <a:t> the </a:t>
          </a:r>
          <a:r>
            <a:rPr lang="fi-FI" sz="1800" kern="1200" dirty="0" err="1" smtClean="0"/>
            <a:t>materialized</a:t>
          </a:r>
          <a:r>
            <a:rPr lang="fi-FI" sz="1800" kern="1200" dirty="0" smtClean="0"/>
            <a:t> </a:t>
          </a:r>
          <a:r>
            <a:rPr lang="fi-FI" sz="1800" kern="1200" dirty="0" err="1" smtClean="0"/>
            <a:t>purchase</a:t>
          </a:r>
          <a:r>
            <a:rPr lang="fi-FI" sz="1800" kern="1200" dirty="0" smtClean="0"/>
            <a:t> </a:t>
          </a:r>
          <a:r>
            <a:rPr lang="fi-FI" sz="1800" kern="1200" dirty="0" err="1" smtClean="0"/>
            <a:t>or</a:t>
          </a:r>
          <a:r>
            <a:rPr lang="fi-FI" sz="1800" kern="1200" dirty="0" smtClean="0"/>
            <a:t> </a:t>
          </a:r>
          <a:r>
            <a:rPr lang="fi-FI" sz="1800" kern="1200" dirty="0" err="1" smtClean="0"/>
            <a:t>selling</a:t>
          </a:r>
          <a:r>
            <a:rPr lang="fi-FI" sz="1800" kern="1200" dirty="0" smtClean="0"/>
            <a:t> </a:t>
          </a:r>
          <a:r>
            <a:rPr lang="fi-FI" sz="1800" kern="1200" dirty="0" err="1" smtClean="0"/>
            <a:t>price</a:t>
          </a:r>
          <a:r>
            <a:rPr lang="fi-FI" sz="1800" kern="1200" dirty="0" smtClean="0"/>
            <a:t> of the </a:t>
          </a:r>
          <a:r>
            <a:rPr lang="fi-FI" sz="1800" kern="1200" dirty="0" err="1" smtClean="0"/>
            <a:t>security</a:t>
          </a:r>
          <a:r>
            <a:rPr lang="fi-FI" sz="1800" kern="1200" dirty="0" smtClean="0"/>
            <a:t> and the </a:t>
          </a:r>
          <a:r>
            <a:rPr lang="fi-FI" sz="1800" kern="1200" dirty="0" err="1" smtClean="0"/>
            <a:t>price</a:t>
          </a:r>
          <a:r>
            <a:rPr lang="fi-FI" sz="1800" kern="1200" dirty="0" smtClean="0"/>
            <a:t> of the </a:t>
          </a:r>
          <a:r>
            <a:rPr lang="fi-FI" sz="1800" kern="1200" dirty="0" err="1" smtClean="0"/>
            <a:t>security</a:t>
          </a:r>
          <a:r>
            <a:rPr lang="fi-FI" sz="1800" kern="1200" dirty="0" smtClean="0"/>
            <a:t> at the </a:t>
          </a:r>
          <a:r>
            <a:rPr lang="fi-FI" sz="1800" kern="1200" dirty="0" err="1" smtClean="0"/>
            <a:t>trading</a:t>
          </a:r>
          <a:r>
            <a:rPr lang="fi-FI" sz="1800" kern="1200" dirty="0" smtClean="0"/>
            <a:t> </a:t>
          </a:r>
          <a:r>
            <a:rPr lang="fi-FI" sz="1800" kern="1200" dirty="0" err="1" smtClean="0"/>
            <a:t>moment</a:t>
          </a:r>
          <a:r>
            <a:rPr lang="fi-FI" sz="1800" kern="1200" dirty="0" smtClean="0"/>
            <a:t> </a:t>
          </a:r>
          <a:r>
            <a:rPr lang="fi-FI" sz="1800" kern="1200" dirty="0" err="1" smtClean="0"/>
            <a:t>under</a:t>
          </a:r>
          <a:r>
            <a:rPr lang="fi-FI" sz="1800" kern="1200" dirty="0" smtClean="0"/>
            <a:t> </a:t>
          </a:r>
          <a:r>
            <a:rPr lang="fi-FI" sz="1800" kern="1200" dirty="0" err="1" smtClean="0"/>
            <a:t>correct</a:t>
          </a:r>
          <a:r>
            <a:rPr lang="fi-FI" sz="1800" kern="1200" dirty="0" smtClean="0"/>
            <a:t> </a:t>
          </a:r>
          <a:r>
            <a:rPr lang="fi-FI" sz="1800" kern="1200" dirty="0" err="1" smtClean="0"/>
            <a:t>information</a:t>
          </a:r>
          <a:r>
            <a:rPr lang="fi-FI" sz="1800" kern="1200" dirty="0" smtClean="0"/>
            <a:t> </a:t>
          </a:r>
          <a:endParaRPr lang="fi-FI" sz="1800" kern="1200" dirty="0"/>
        </a:p>
      </dsp:txBody>
      <dsp:txXfrm>
        <a:off x="46263" y="1073687"/>
        <a:ext cx="8114849" cy="855173"/>
      </dsp:txXfrm>
    </dsp:sp>
    <dsp:sp modelId="{5794D643-BF3A-4706-909E-3B482DF24F58}">
      <dsp:nvSpPr>
        <dsp:cNvPr id="0" name=""/>
        <dsp:cNvSpPr/>
      </dsp:nvSpPr>
      <dsp:spPr>
        <a:xfrm>
          <a:off x="0" y="2026964"/>
          <a:ext cx="8207375" cy="947699"/>
        </a:xfrm>
        <a:prstGeom prst="roundRect">
          <a:avLst/>
        </a:prstGeom>
        <a:solidFill>
          <a:schemeClr val="accent3">
            <a:hueOff val="-5860067"/>
            <a:satOff val="9697"/>
            <a:lumOff val="-138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i-FI" sz="1800" kern="1200" smtClean="0"/>
            <a:t>It prevents compensation of market risk and uncontrollably large damages liabilities that would also be speculative with respect to their contents. </a:t>
          </a:r>
          <a:endParaRPr lang="fi-FI" sz="1800" kern="1200"/>
        </a:p>
      </dsp:txBody>
      <dsp:txXfrm>
        <a:off x="46263" y="2073227"/>
        <a:ext cx="8114849" cy="855173"/>
      </dsp:txXfrm>
    </dsp:sp>
    <dsp:sp modelId="{15AD57B0-A4AC-46E0-913D-AFF0097EBB59}">
      <dsp:nvSpPr>
        <dsp:cNvPr id="0" name=""/>
        <dsp:cNvSpPr/>
      </dsp:nvSpPr>
      <dsp:spPr>
        <a:xfrm>
          <a:off x="0" y="3026504"/>
          <a:ext cx="8207375" cy="947699"/>
        </a:xfrm>
        <a:prstGeom prst="roundRect">
          <a:avLst/>
        </a:prstGeom>
        <a:solidFill>
          <a:schemeClr val="accent3">
            <a:hueOff val="-8790100"/>
            <a:satOff val="14545"/>
            <a:lumOff val="-20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i-FI" sz="1800" kern="1200" smtClean="0"/>
            <a:t>The compensation shall be decreased by the amount of the profit that the information failure has yielded to the injured person in reverse trades </a:t>
          </a:r>
          <a:endParaRPr lang="fi-FI" sz="1800" kern="1200"/>
        </a:p>
      </dsp:txBody>
      <dsp:txXfrm>
        <a:off x="46263" y="3072767"/>
        <a:ext cx="8114849" cy="8551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A016E-7FEA-4A76-9A74-004D26183238}">
      <dsp:nvSpPr>
        <dsp:cNvPr id="0" name=""/>
        <dsp:cNvSpPr/>
      </dsp:nvSpPr>
      <dsp:spPr>
        <a:xfrm>
          <a:off x="5908" y="595"/>
          <a:ext cx="4022019" cy="20110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rtl="0">
            <a:lnSpc>
              <a:spcPct val="90000"/>
            </a:lnSpc>
            <a:spcBef>
              <a:spcPct val="0"/>
            </a:spcBef>
            <a:spcAft>
              <a:spcPct val="35000"/>
            </a:spcAft>
          </a:pPr>
          <a:r>
            <a:rPr lang="en-US" sz="3400" kern="1200" smtClean="0"/>
            <a:t>The “maturity time” (becoming compensable) of loss</a:t>
          </a:r>
          <a:endParaRPr lang="fi-FI" sz="3400" kern="1200"/>
        </a:p>
      </dsp:txBody>
      <dsp:txXfrm>
        <a:off x="64808" y="59495"/>
        <a:ext cx="3904219" cy="1893209"/>
      </dsp:txXfrm>
    </dsp:sp>
    <dsp:sp modelId="{A3162984-D63A-413E-A0DE-690F00350A42}">
      <dsp:nvSpPr>
        <dsp:cNvPr id="0" name=""/>
        <dsp:cNvSpPr/>
      </dsp:nvSpPr>
      <dsp:spPr>
        <a:xfrm>
          <a:off x="408110" y="2011604"/>
          <a:ext cx="402201" cy="1508257"/>
        </a:xfrm>
        <a:custGeom>
          <a:avLst/>
          <a:gdLst/>
          <a:ahLst/>
          <a:cxnLst/>
          <a:rect l="0" t="0" r="0" b="0"/>
          <a:pathLst>
            <a:path>
              <a:moveTo>
                <a:pt x="0" y="0"/>
              </a:moveTo>
              <a:lnTo>
                <a:pt x="0" y="1508257"/>
              </a:lnTo>
              <a:lnTo>
                <a:pt x="402201" y="15082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190192-0C83-431C-91A4-998B124AFBFF}">
      <dsp:nvSpPr>
        <dsp:cNvPr id="0" name=""/>
        <dsp:cNvSpPr/>
      </dsp:nvSpPr>
      <dsp:spPr>
        <a:xfrm>
          <a:off x="810312" y="2514357"/>
          <a:ext cx="3217615" cy="20110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smtClean="0"/>
            <a:t>e.g. breach of redemption duties (AML 6:2): the current price of redemption time subtracted with actual current price  (possible later profits have no effect)   </a:t>
          </a:r>
          <a:endParaRPr lang="fi-FI" sz="2000" kern="1200"/>
        </a:p>
      </dsp:txBody>
      <dsp:txXfrm>
        <a:off x="869212" y="2573257"/>
        <a:ext cx="3099815" cy="18932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D6A7D-E88D-46F6-8789-8A1C089D30A7}">
      <dsp:nvSpPr>
        <dsp:cNvPr id="0" name=""/>
        <dsp:cNvSpPr/>
      </dsp:nvSpPr>
      <dsp:spPr>
        <a:xfrm>
          <a:off x="679180" y="10885"/>
          <a:ext cx="3980316" cy="398031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fi-FI" sz="1600" kern="1200" dirty="0" err="1" smtClean="0"/>
            <a:t>The</a:t>
          </a:r>
          <a:r>
            <a:rPr lang="fi-FI" sz="1600" kern="1200" dirty="0" smtClean="0"/>
            <a:t> Act on Class </a:t>
          </a:r>
          <a:r>
            <a:rPr lang="fi-FI" sz="1600" kern="1200" dirty="0" err="1" smtClean="0"/>
            <a:t>Actions</a:t>
          </a:r>
          <a:r>
            <a:rPr lang="fi-FI" sz="1600" kern="1200" dirty="0" smtClean="0"/>
            <a:t> (444/2007</a:t>
          </a:r>
          <a:r>
            <a:rPr lang="fi-FI" sz="1600" kern="1200" dirty="0" smtClean="0">
              <a:hlinkClick xmlns:r="http://schemas.openxmlformats.org/officeDocument/2006/relationships" r:id="rId1"/>
            </a:rPr>
            <a:t>)</a:t>
          </a:r>
          <a:r>
            <a:rPr lang="fi-FI" sz="1600" kern="1200" dirty="0" smtClean="0"/>
            <a:t> </a:t>
          </a:r>
          <a:r>
            <a:rPr lang="en-US" sz="1600" kern="1200" dirty="0" smtClean="0"/>
            <a:t>Act does not apply to a civil case concerning the conduct of an issuer of securities or the </a:t>
          </a:r>
          <a:r>
            <a:rPr lang="en-US" sz="1600" kern="1200" dirty="0" err="1" smtClean="0"/>
            <a:t>offeror</a:t>
          </a:r>
          <a:r>
            <a:rPr lang="en-US" sz="1600" kern="1200" dirty="0" smtClean="0"/>
            <a:t> in a takeover bid or mandatory bid. </a:t>
          </a:r>
          <a:endParaRPr lang="fi-FI" sz="1600" kern="1200" dirty="0"/>
        </a:p>
      </dsp:txBody>
      <dsp:txXfrm>
        <a:off x="1234990" y="480250"/>
        <a:ext cx="2294957" cy="3041586"/>
      </dsp:txXfrm>
    </dsp:sp>
    <dsp:sp modelId="{9EB2B7A5-A91A-4C40-94A2-DE999E56D85E}">
      <dsp:nvSpPr>
        <dsp:cNvPr id="0" name=""/>
        <dsp:cNvSpPr/>
      </dsp:nvSpPr>
      <dsp:spPr>
        <a:xfrm>
          <a:off x="3547877" y="10885"/>
          <a:ext cx="3980316" cy="398031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fi-FI" sz="1600" kern="1200" smtClean="0"/>
            <a:t>In a criminal case, e.g. abuse of insider information, there is no injured party but the object of legal protection is confidence in securities markets. An investor has no plaintiff position in these cases. (the Finnish Supreme Court KKO 2000:82, so-called Kansallisanti [National Issue] case). </a:t>
          </a:r>
          <a:endParaRPr lang="fi-FI" sz="1600" kern="1200"/>
        </a:p>
      </dsp:txBody>
      <dsp:txXfrm>
        <a:off x="4677426" y="480250"/>
        <a:ext cx="2294957" cy="3041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4F568-F332-4472-85B7-59C209DEFB07}">
      <dsp:nvSpPr>
        <dsp:cNvPr id="0" name=""/>
        <dsp:cNvSpPr/>
      </dsp:nvSpPr>
      <dsp:spPr>
        <a:xfrm>
          <a:off x="0" y="17149"/>
          <a:ext cx="8207374" cy="70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i-FI" sz="3000" b="1" kern="1200" smtClean="0"/>
            <a:t>Weak form</a:t>
          </a:r>
          <a:endParaRPr lang="fi-FI" sz="3000" kern="1200"/>
        </a:p>
      </dsp:txBody>
      <dsp:txXfrm>
        <a:off x="34269" y="51418"/>
        <a:ext cx="8138836" cy="633462"/>
      </dsp:txXfrm>
    </dsp:sp>
    <dsp:sp modelId="{2F4FA55C-5C4C-45E9-B287-FE869FEC6552}">
      <dsp:nvSpPr>
        <dsp:cNvPr id="0" name=""/>
        <dsp:cNvSpPr/>
      </dsp:nvSpPr>
      <dsp:spPr>
        <a:xfrm>
          <a:off x="0" y="719149"/>
          <a:ext cx="8207374"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fi-FI" sz="2300" kern="1200" smtClean="0"/>
            <a:t>you cannot base an estimate of future development of a security price on its price formation history </a:t>
          </a:r>
          <a:endParaRPr lang="fi-FI" sz="2300" kern="1200"/>
        </a:p>
      </dsp:txBody>
      <dsp:txXfrm>
        <a:off x="0" y="719149"/>
        <a:ext cx="8207374" cy="683100"/>
      </dsp:txXfrm>
    </dsp:sp>
    <dsp:sp modelId="{078689B5-6CEF-4F39-9CAC-BCCB40F84292}">
      <dsp:nvSpPr>
        <dsp:cNvPr id="0" name=""/>
        <dsp:cNvSpPr/>
      </dsp:nvSpPr>
      <dsp:spPr>
        <a:xfrm>
          <a:off x="0" y="1402250"/>
          <a:ext cx="8207374" cy="702000"/>
        </a:xfrm>
        <a:prstGeom prst="roundRect">
          <a:avLst/>
        </a:prstGeom>
        <a:solidFill>
          <a:schemeClr val="accent4">
            <a:hueOff val="-5221635"/>
            <a:satOff val="-46559"/>
            <a:lumOff val="77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i-FI" sz="3000" b="1" kern="1200" smtClean="0"/>
            <a:t>Semi-strong form </a:t>
          </a:r>
          <a:endParaRPr lang="fi-FI" sz="3000" kern="1200"/>
        </a:p>
      </dsp:txBody>
      <dsp:txXfrm>
        <a:off x="34269" y="1436519"/>
        <a:ext cx="8138836" cy="633462"/>
      </dsp:txXfrm>
    </dsp:sp>
    <dsp:sp modelId="{8C353A09-0813-4564-9931-3132910EC66C}">
      <dsp:nvSpPr>
        <dsp:cNvPr id="0" name=""/>
        <dsp:cNvSpPr/>
      </dsp:nvSpPr>
      <dsp:spPr>
        <a:xfrm>
          <a:off x="0" y="2104250"/>
          <a:ext cx="8207374"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fi-FI" sz="2300" kern="1200" smtClean="0"/>
            <a:t>Market prices reflect all information generally available to an investor</a:t>
          </a:r>
          <a:endParaRPr lang="fi-FI" sz="2300" kern="1200"/>
        </a:p>
      </dsp:txBody>
      <dsp:txXfrm>
        <a:off x="0" y="2104250"/>
        <a:ext cx="8207374" cy="683100"/>
      </dsp:txXfrm>
    </dsp:sp>
    <dsp:sp modelId="{91E242DC-84EC-4DAC-93C0-E01DDAC0E3CE}">
      <dsp:nvSpPr>
        <dsp:cNvPr id="0" name=""/>
        <dsp:cNvSpPr/>
      </dsp:nvSpPr>
      <dsp:spPr>
        <a:xfrm>
          <a:off x="0" y="2787350"/>
          <a:ext cx="8207374" cy="702000"/>
        </a:xfrm>
        <a:prstGeom prst="roundRect">
          <a:avLst/>
        </a:prstGeom>
        <a:solidFill>
          <a:schemeClr val="accent4">
            <a:hueOff val="-10443270"/>
            <a:satOff val="-93118"/>
            <a:lumOff val="1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i-FI" sz="3000" b="1" kern="1200" smtClean="0"/>
            <a:t>Strong form </a:t>
          </a:r>
          <a:endParaRPr lang="fi-FI" sz="3000" kern="1200"/>
        </a:p>
      </dsp:txBody>
      <dsp:txXfrm>
        <a:off x="34269" y="2821619"/>
        <a:ext cx="8138836" cy="633462"/>
      </dsp:txXfrm>
    </dsp:sp>
    <dsp:sp modelId="{60D12EC2-1F4F-4CA6-8893-EB9F9BD54082}">
      <dsp:nvSpPr>
        <dsp:cNvPr id="0" name=""/>
        <dsp:cNvSpPr/>
      </dsp:nvSpPr>
      <dsp:spPr>
        <a:xfrm>
          <a:off x="0" y="3489350"/>
          <a:ext cx="8207374"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fi-FI" sz="2300" kern="1200" smtClean="0"/>
            <a:t>Market prices reflect also non-public information </a:t>
          </a:r>
          <a:endParaRPr lang="fi-FI" sz="2300" kern="1200"/>
        </a:p>
      </dsp:txBody>
      <dsp:txXfrm>
        <a:off x="0" y="3489350"/>
        <a:ext cx="8207374" cy="496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41CE7-6BA8-4088-B744-E9A75BF59455}">
      <dsp:nvSpPr>
        <dsp:cNvPr id="0" name=""/>
        <dsp:cNvSpPr/>
      </dsp:nvSpPr>
      <dsp:spPr>
        <a:xfrm rot="5400000">
          <a:off x="4622990" y="-1546570"/>
          <a:ext cx="1613789" cy="5110480"/>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en-US" sz="2500" kern="1200" smtClean="0"/>
            <a:t>appraisal of a share is not a matter of economic valuation of the enterprise or its assets </a:t>
          </a:r>
          <a:endParaRPr lang="fi-FI" sz="2500" kern="1200"/>
        </a:p>
      </dsp:txBody>
      <dsp:txXfrm rot="-5400000">
        <a:off x="2874645" y="280554"/>
        <a:ext cx="5031701" cy="1456231"/>
      </dsp:txXfrm>
    </dsp:sp>
    <dsp:sp modelId="{80D469B5-CE9F-466C-B1F1-D1D79498A0A5}">
      <dsp:nvSpPr>
        <dsp:cNvPr id="0" name=""/>
        <dsp:cNvSpPr/>
      </dsp:nvSpPr>
      <dsp:spPr>
        <a:xfrm>
          <a:off x="0" y="50"/>
          <a:ext cx="2874645" cy="201723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Price development gives all the information relevant to an  investor</a:t>
          </a:r>
          <a:endParaRPr lang="fi-FI" sz="2300" kern="1200" dirty="0"/>
        </a:p>
      </dsp:txBody>
      <dsp:txXfrm>
        <a:off x="98473" y="98523"/>
        <a:ext cx="2677699" cy="1820291"/>
      </dsp:txXfrm>
    </dsp:sp>
    <dsp:sp modelId="{26D49909-CA46-46AD-AB50-8EDD6889E1D3}">
      <dsp:nvSpPr>
        <dsp:cNvPr id="0" name=""/>
        <dsp:cNvSpPr/>
      </dsp:nvSpPr>
      <dsp:spPr>
        <a:xfrm rot="5400000">
          <a:off x="4622990" y="571527"/>
          <a:ext cx="1613789" cy="5110480"/>
        </a:xfrm>
        <a:prstGeom prst="round2SameRect">
          <a:avLst/>
        </a:prstGeom>
        <a:solidFill>
          <a:schemeClr val="accent3">
            <a:tint val="40000"/>
            <a:alpha val="90000"/>
            <a:hueOff val="-8005007"/>
            <a:satOff val="-42852"/>
            <a:lumOff val="-4057"/>
            <a:alphaOff val="0"/>
          </a:schemeClr>
        </a:solidFill>
        <a:ln w="25400" cap="flat" cmpd="sng" algn="ctr">
          <a:solidFill>
            <a:schemeClr val="accent3">
              <a:tint val="40000"/>
              <a:alpha val="90000"/>
              <a:hueOff val="-8005007"/>
              <a:satOff val="-42852"/>
              <a:lumOff val="-40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en-US" sz="2500" kern="1200" smtClean="0"/>
            <a:t>investors seek as much information as possible and analyze it as a basis for investment decisions -</a:t>
          </a:r>
          <a:endParaRPr lang="fi-FI" sz="2500" kern="1200"/>
        </a:p>
      </dsp:txBody>
      <dsp:txXfrm rot="-5400000">
        <a:off x="2874645" y="2398652"/>
        <a:ext cx="5031701" cy="1456231"/>
      </dsp:txXfrm>
    </dsp:sp>
    <dsp:sp modelId="{451443C2-F40F-44BD-8079-8D299E24A24C}">
      <dsp:nvSpPr>
        <dsp:cNvPr id="0" name=""/>
        <dsp:cNvSpPr/>
      </dsp:nvSpPr>
      <dsp:spPr>
        <a:xfrm>
          <a:off x="0" y="2118149"/>
          <a:ext cx="2874645" cy="2017237"/>
        </a:xfrm>
        <a:prstGeom prst="roundRect">
          <a:avLst/>
        </a:prstGeom>
        <a:solidFill>
          <a:schemeClr val="accent3">
            <a:hueOff val="-8790100"/>
            <a:satOff val="14545"/>
            <a:lumOff val="-20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smtClean="0"/>
            <a:t>Cf. Information Theory of investment behavior</a:t>
          </a:r>
          <a:endParaRPr lang="fi-FI" sz="2300" kern="1200"/>
        </a:p>
      </dsp:txBody>
      <dsp:txXfrm>
        <a:off x="98473" y="2216622"/>
        <a:ext cx="2677699" cy="18202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CCEBC-A6E3-476E-B2D4-AD366C1E33E0}">
      <dsp:nvSpPr>
        <dsp:cNvPr id="0" name=""/>
        <dsp:cNvSpPr/>
      </dsp:nvSpPr>
      <dsp:spPr>
        <a:xfrm rot="5400000">
          <a:off x="1930781" y="-299745"/>
          <a:ext cx="1562225" cy="255237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smtClean="0"/>
            <a:t>portfolio diversification </a:t>
          </a:r>
          <a:endParaRPr lang="fi-FI" sz="1400" kern="1200"/>
        </a:p>
        <a:p>
          <a:pPr marL="114300" lvl="1" indent="-114300" algn="l" defTabSz="622300" rtl="0">
            <a:lnSpc>
              <a:spcPct val="90000"/>
            </a:lnSpc>
            <a:spcBef>
              <a:spcPct val="0"/>
            </a:spcBef>
            <a:spcAft>
              <a:spcPct val="15000"/>
            </a:spcAft>
            <a:buChar char="••"/>
          </a:pPr>
          <a:r>
            <a:rPr lang="en-US" sz="1400" kern="1200" smtClean="0"/>
            <a:t>entitles to no compensation </a:t>
          </a:r>
          <a:endParaRPr lang="fi-FI" sz="1400" kern="1200"/>
        </a:p>
      </dsp:txBody>
      <dsp:txXfrm rot="-5400000">
        <a:off x="1435709" y="271589"/>
        <a:ext cx="2476108" cy="1409701"/>
      </dsp:txXfrm>
    </dsp:sp>
    <dsp:sp modelId="{84C90DEF-B325-4077-8E44-C9AB51D10672}">
      <dsp:nvSpPr>
        <dsp:cNvPr id="0" name=""/>
        <dsp:cNvSpPr/>
      </dsp:nvSpPr>
      <dsp:spPr>
        <a:xfrm>
          <a:off x="0" y="48"/>
          <a:ext cx="1435708" cy="1952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b="1" kern="1200" smtClean="0"/>
            <a:t>Systematic risk (market risk)</a:t>
          </a:r>
          <a:endParaRPr lang="fi-FI" sz="1700" kern="1200"/>
        </a:p>
      </dsp:txBody>
      <dsp:txXfrm>
        <a:off x="70085" y="70133"/>
        <a:ext cx="1295538" cy="1812611"/>
      </dsp:txXfrm>
    </dsp:sp>
    <dsp:sp modelId="{D3B04142-51CD-463F-8CF2-DE366C0963D5}">
      <dsp:nvSpPr>
        <dsp:cNvPr id="0" name=""/>
        <dsp:cNvSpPr/>
      </dsp:nvSpPr>
      <dsp:spPr>
        <a:xfrm rot="5400000">
          <a:off x="1930781" y="1750675"/>
          <a:ext cx="1562225" cy="255237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smtClean="0"/>
            <a:t>ß -coefficient: relation between the volatility of a share and that of the market </a:t>
          </a:r>
          <a:endParaRPr lang="fi-FI" sz="1400" kern="1200"/>
        </a:p>
        <a:p>
          <a:pPr marL="114300" lvl="1" indent="-114300" algn="l" defTabSz="622300" rtl="0">
            <a:lnSpc>
              <a:spcPct val="90000"/>
            </a:lnSpc>
            <a:spcBef>
              <a:spcPct val="0"/>
            </a:spcBef>
            <a:spcAft>
              <a:spcPct val="15000"/>
            </a:spcAft>
            <a:buChar char="••"/>
          </a:pPr>
          <a:r>
            <a:rPr lang="en-US" sz="1400" kern="1200" smtClean="0"/>
            <a:t>helps to correct the price development of the share for  assessing the loss due to info failures</a:t>
          </a:r>
          <a:endParaRPr lang="fi-FI" sz="1400" kern="1200"/>
        </a:p>
      </dsp:txBody>
      <dsp:txXfrm rot="-5400000">
        <a:off x="1435709" y="2322009"/>
        <a:ext cx="2476108" cy="1409701"/>
      </dsp:txXfrm>
    </dsp:sp>
    <dsp:sp modelId="{F2689BDE-AA65-4679-B53E-B37354E65138}">
      <dsp:nvSpPr>
        <dsp:cNvPr id="0" name=""/>
        <dsp:cNvSpPr/>
      </dsp:nvSpPr>
      <dsp:spPr>
        <a:xfrm>
          <a:off x="0" y="2050469"/>
          <a:ext cx="1435708" cy="1952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b="1" kern="1200" smtClean="0"/>
            <a:t>non-systematic risk </a:t>
          </a:r>
          <a:endParaRPr lang="fi-FI" sz="1700" kern="1200"/>
        </a:p>
      </dsp:txBody>
      <dsp:txXfrm>
        <a:off x="70085" y="2120554"/>
        <a:ext cx="1295538" cy="18126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0654A-3FC1-4106-9938-91FA12B874B5}">
      <dsp:nvSpPr>
        <dsp:cNvPr id="0" name=""/>
        <dsp:cNvSpPr/>
      </dsp:nvSpPr>
      <dsp:spPr>
        <a:xfrm>
          <a:off x="3029" y="370"/>
          <a:ext cx="8201315" cy="12389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fi-FI" sz="3400" kern="1200" smtClean="0"/>
            <a:t>Theoretical models with mathematical method based applications </a:t>
          </a:r>
          <a:endParaRPr lang="fi-FI" sz="3400" kern="1200"/>
        </a:p>
      </dsp:txBody>
      <dsp:txXfrm>
        <a:off x="39316" y="36657"/>
        <a:ext cx="8128741" cy="1166353"/>
      </dsp:txXfrm>
    </dsp:sp>
    <dsp:sp modelId="{370F6B99-0A72-42F4-967A-E98A5A9AD64B}">
      <dsp:nvSpPr>
        <dsp:cNvPr id="0" name=""/>
        <dsp:cNvSpPr/>
      </dsp:nvSpPr>
      <dsp:spPr>
        <a:xfrm>
          <a:off x="3029" y="1381580"/>
          <a:ext cx="3935372" cy="12389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fi-FI" sz="3000" kern="1200" dirty="0" smtClean="0"/>
            <a:t>Capital-</a:t>
          </a:r>
          <a:r>
            <a:rPr lang="fi-FI" sz="3000" kern="1200" dirty="0" err="1" smtClean="0"/>
            <a:t>asset</a:t>
          </a:r>
          <a:r>
            <a:rPr lang="fi-FI" sz="3000" kern="1200" dirty="0" smtClean="0"/>
            <a:t> </a:t>
          </a:r>
          <a:r>
            <a:rPr lang="fi-FI" sz="3000" kern="1200" dirty="0" err="1" smtClean="0"/>
            <a:t>pricing</a:t>
          </a:r>
          <a:r>
            <a:rPr lang="fi-FI" sz="3000" kern="1200" dirty="0" smtClean="0"/>
            <a:t> </a:t>
          </a:r>
          <a:r>
            <a:rPr lang="fi-FI" sz="3000" kern="1200" dirty="0" err="1" smtClean="0"/>
            <a:t>model</a:t>
          </a:r>
          <a:r>
            <a:rPr lang="fi-FI" sz="3000" kern="1200" dirty="0" smtClean="0"/>
            <a:t> (CAPM): </a:t>
          </a:r>
          <a:endParaRPr lang="fi-FI" sz="3000" kern="1200" dirty="0"/>
        </a:p>
      </dsp:txBody>
      <dsp:txXfrm>
        <a:off x="39316" y="1417867"/>
        <a:ext cx="3862798" cy="1166353"/>
      </dsp:txXfrm>
    </dsp:sp>
    <dsp:sp modelId="{02AC9F79-7859-44DB-A234-E2AFFE41CC35}">
      <dsp:nvSpPr>
        <dsp:cNvPr id="0" name=""/>
        <dsp:cNvSpPr/>
      </dsp:nvSpPr>
      <dsp:spPr>
        <a:xfrm>
          <a:off x="3029" y="2762790"/>
          <a:ext cx="3935372" cy="12389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i-FI" sz="1600" kern="1200" dirty="0" err="1" smtClean="0"/>
            <a:t>Required</a:t>
          </a:r>
          <a:r>
            <a:rPr lang="fi-FI" sz="1600" kern="1200" dirty="0" smtClean="0"/>
            <a:t> </a:t>
          </a:r>
          <a:r>
            <a:rPr lang="fi-FI" sz="1600" kern="1200" dirty="0" err="1" smtClean="0"/>
            <a:t>return</a:t>
          </a:r>
          <a:r>
            <a:rPr lang="fi-FI" sz="1600" kern="1200" dirty="0" smtClean="0"/>
            <a:t> of an </a:t>
          </a:r>
          <a:r>
            <a:rPr lang="fi-FI" sz="1600" kern="1200" dirty="0" err="1" smtClean="0"/>
            <a:t>asset</a:t>
          </a:r>
          <a:r>
            <a:rPr lang="fi-FI" sz="1600" kern="1200" dirty="0" smtClean="0"/>
            <a:t>: </a:t>
          </a:r>
          <a:r>
            <a:rPr lang="fi-FI" sz="1600" kern="1200" dirty="0" err="1" smtClean="0"/>
            <a:t>return</a:t>
          </a:r>
          <a:r>
            <a:rPr lang="fi-FI" sz="1600" kern="1200" dirty="0" smtClean="0"/>
            <a:t> of </a:t>
          </a:r>
          <a:r>
            <a:rPr lang="fi-FI" sz="1600" kern="1200" dirty="0" err="1" smtClean="0"/>
            <a:t>risk</a:t>
          </a:r>
          <a:r>
            <a:rPr lang="fi-FI" sz="1600" kern="1200" dirty="0" smtClean="0"/>
            <a:t> </a:t>
          </a:r>
          <a:r>
            <a:rPr lang="fi-FI" sz="1600" kern="1200" dirty="0" err="1" smtClean="0"/>
            <a:t>free</a:t>
          </a:r>
          <a:r>
            <a:rPr lang="fi-FI" sz="1600" kern="1200" dirty="0" smtClean="0"/>
            <a:t> </a:t>
          </a:r>
          <a:r>
            <a:rPr lang="fi-FI" sz="1600" kern="1200" dirty="0" err="1" smtClean="0"/>
            <a:t>asset</a:t>
          </a:r>
          <a:r>
            <a:rPr lang="fi-FI" sz="1600" kern="1200" dirty="0" smtClean="0"/>
            <a:t> + </a:t>
          </a:r>
          <a:r>
            <a:rPr lang="el-GR" sz="1600" kern="1200" dirty="0" smtClean="0"/>
            <a:t>β</a:t>
          </a:r>
          <a:r>
            <a:rPr lang="fi-FI" sz="1600" kern="1200" baseline="-25000" dirty="0" smtClean="0"/>
            <a:t>1</a:t>
          </a:r>
          <a:r>
            <a:rPr lang="fi-FI" sz="1600" kern="1200" dirty="0" smtClean="0"/>
            <a:t> x (</a:t>
          </a:r>
          <a:r>
            <a:rPr lang="fi-FI" sz="1600" kern="1200" dirty="0" err="1" smtClean="0"/>
            <a:t>expected</a:t>
          </a:r>
          <a:r>
            <a:rPr lang="fi-FI" sz="1600" kern="1200" dirty="0" smtClean="0"/>
            <a:t> market </a:t>
          </a:r>
          <a:r>
            <a:rPr lang="fi-FI" sz="1600" kern="1200" dirty="0" err="1" smtClean="0"/>
            <a:t>return</a:t>
          </a:r>
          <a:r>
            <a:rPr lang="fi-FI" sz="1600" kern="1200" dirty="0" smtClean="0"/>
            <a:t> – </a:t>
          </a:r>
          <a:r>
            <a:rPr lang="fi-FI" sz="1600" kern="1200" dirty="0" err="1" smtClean="0"/>
            <a:t>risk</a:t>
          </a:r>
          <a:r>
            <a:rPr lang="fi-FI" sz="1600" kern="1200" dirty="0" smtClean="0"/>
            <a:t> </a:t>
          </a:r>
          <a:r>
            <a:rPr lang="fi-FI" sz="1600" kern="1200" dirty="0" err="1" smtClean="0"/>
            <a:t>free</a:t>
          </a:r>
          <a:r>
            <a:rPr lang="fi-FI" sz="1600" kern="1200" dirty="0" smtClean="0"/>
            <a:t> </a:t>
          </a:r>
          <a:r>
            <a:rPr lang="fi-FI" sz="1600" kern="1200" dirty="0" err="1" smtClean="0"/>
            <a:t>return</a:t>
          </a:r>
          <a:r>
            <a:rPr lang="fi-FI" sz="1600" kern="1200" dirty="0" smtClean="0"/>
            <a:t>) </a:t>
          </a:r>
          <a:endParaRPr lang="fi-FI" sz="1600" kern="1200" dirty="0"/>
        </a:p>
      </dsp:txBody>
      <dsp:txXfrm>
        <a:off x="39316" y="2799077"/>
        <a:ext cx="3862798" cy="1166353"/>
      </dsp:txXfrm>
    </dsp:sp>
    <dsp:sp modelId="{FE801B7E-BC1A-458B-993D-4273D86031AA}">
      <dsp:nvSpPr>
        <dsp:cNvPr id="0" name=""/>
        <dsp:cNvSpPr/>
      </dsp:nvSpPr>
      <dsp:spPr>
        <a:xfrm>
          <a:off x="4268973" y="1381580"/>
          <a:ext cx="3935372" cy="12389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fi-FI" sz="3000" kern="1200" dirty="0" smtClean="0"/>
            <a:t>Black – </a:t>
          </a:r>
          <a:r>
            <a:rPr lang="fi-FI" sz="3000" kern="1200" dirty="0" err="1" smtClean="0"/>
            <a:t>Scholes</a:t>
          </a:r>
          <a:r>
            <a:rPr lang="fi-FI" sz="3000" kern="1200" dirty="0" smtClean="0"/>
            <a:t> </a:t>
          </a:r>
          <a:r>
            <a:rPr lang="fi-FI" sz="3000" kern="1200" dirty="0" err="1" smtClean="0"/>
            <a:t>options</a:t>
          </a:r>
          <a:r>
            <a:rPr lang="fi-FI" sz="3000" kern="1200" dirty="0" smtClean="0"/>
            <a:t> </a:t>
          </a:r>
          <a:r>
            <a:rPr lang="fi-FI" sz="3000" kern="1200" dirty="0" err="1" smtClean="0"/>
            <a:t>pricing</a:t>
          </a:r>
          <a:r>
            <a:rPr lang="fi-FI" sz="3000" kern="1200" dirty="0" smtClean="0"/>
            <a:t> </a:t>
          </a:r>
          <a:r>
            <a:rPr lang="fi-FI" sz="3000" kern="1200" dirty="0" err="1" smtClean="0"/>
            <a:t>model</a:t>
          </a:r>
          <a:r>
            <a:rPr lang="fi-FI" sz="3000" kern="1200" dirty="0" smtClean="0"/>
            <a:t> </a:t>
          </a:r>
          <a:endParaRPr lang="fi-FI" sz="3000" kern="1200" dirty="0"/>
        </a:p>
      </dsp:txBody>
      <dsp:txXfrm>
        <a:off x="4305260" y="1417867"/>
        <a:ext cx="3862798" cy="1166353"/>
      </dsp:txXfrm>
    </dsp:sp>
    <dsp:sp modelId="{4ADCFFA1-5857-4554-AC22-1E616B152B32}">
      <dsp:nvSpPr>
        <dsp:cNvPr id="0" name=""/>
        <dsp:cNvSpPr/>
      </dsp:nvSpPr>
      <dsp:spPr>
        <a:xfrm>
          <a:off x="4268973" y="2762790"/>
          <a:ext cx="3935372" cy="12389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i-FI" sz="1600" kern="1200" smtClean="0"/>
            <a:t>Right price: not possible to get risk free profits (arbitrage) by creating investment portfolios from short / long positions of an option and corresponding asset (share) </a:t>
          </a:r>
          <a:endParaRPr lang="fi-FI" sz="1600" kern="1200"/>
        </a:p>
      </dsp:txBody>
      <dsp:txXfrm>
        <a:off x="4305260" y="2799077"/>
        <a:ext cx="3862798" cy="11663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C2CA8-D58F-4DF9-9C1D-6C55AEA21FEA}">
      <dsp:nvSpPr>
        <dsp:cNvPr id="0" name=""/>
        <dsp:cNvSpPr/>
      </dsp:nvSpPr>
      <dsp:spPr>
        <a:xfrm>
          <a:off x="0" y="1490"/>
          <a:ext cx="8207374" cy="196559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smtClean="0"/>
            <a:t>The CAPM is a model for pricing an individual security or portfolio. For individual securities, we make use of their relation to expected return and </a:t>
          </a:r>
          <a:r>
            <a:rPr lang="en-US" sz="2400" b="1" kern="1200" smtClean="0">
              <a:hlinkClick xmlns:r="http://schemas.openxmlformats.org/officeDocument/2006/relationships" r:id="rId1"/>
            </a:rPr>
            <a:t>systematic risk</a:t>
          </a:r>
          <a:r>
            <a:rPr lang="en-US" sz="2400" b="1" kern="1200" smtClean="0"/>
            <a:t> (beta) to show how the market must price individual securities </a:t>
          </a:r>
          <a:endParaRPr lang="fi-FI" sz="2400" kern="1200"/>
        </a:p>
      </dsp:txBody>
      <dsp:txXfrm>
        <a:off x="95953" y="97443"/>
        <a:ext cx="8015468" cy="1773693"/>
      </dsp:txXfrm>
    </dsp:sp>
    <dsp:sp modelId="{B54485CB-1BF0-406F-A7F2-A977ABB00761}">
      <dsp:nvSpPr>
        <dsp:cNvPr id="0" name=""/>
        <dsp:cNvSpPr/>
      </dsp:nvSpPr>
      <dsp:spPr>
        <a:xfrm>
          <a:off x="0" y="2036210"/>
          <a:ext cx="8207374" cy="1965599"/>
        </a:xfrm>
        <a:prstGeom prst="roundRect">
          <a:avLst/>
        </a:prstGeom>
        <a:solidFill>
          <a:schemeClr val="accent4">
            <a:hueOff val="-10443270"/>
            <a:satOff val="-93118"/>
            <a:lumOff val="1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smtClean="0"/>
            <a:t>This enables us to calculate the </a:t>
          </a:r>
          <a:r>
            <a:rPr lang="en-US" sz="2400" b="1" kern="1200" smtClean="0">
              <a:hlinkClick xmlns:r="http://schemas.openxmlformats.org/officeDocument/2006/relationships" r:id="rId2"/>
            </a:rPr>
            <a:t>reward-to-risk ratio</a:t>
          </a:r>
          <a:r>
            <a:rPr lang="en-US" sz="2400" b="1" kern="1200" smtClean="0"/>
            <a:t> for any security in relation to overall </a:t>
          </a:r>
          <a:r>
            <a:rPr lang="fi-FI" sz="2400" b="1" kern="1200" smtClean="0">
              <a:hlinkClick xmlns:r="http://schemas.openxmlformats.org/officeDocument/2006/relationships" r:id="rId3"/>
            </a:rPr>
            <a:t>market reward-to-risk ratio (the market risk premium) </a:t>
          </a:r>
          <a:endParaRPr lang="fi-FI" sz="2400" kern="1200"/>
        </a:p>
      </dsp:txBody>
      <dsp:txXfrm>
        <a:off x="95953" y="2132163"/>
        <a:ext cx="8015468" cy="17736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E4DD1-B5AF-4970-AFF5-85BFE4AF51BA}">
      <dsp:nvSpPr>
        <dsp:cNvPr id="0" name=""/>
        <dsp:cNvSpPr/>
      </dsp:nvSpPr>
      <dsp:spPr>
        <a:xfrm>
          <a:off x="0" y="0"/>
          <a:ext cx="8207375" cy="40020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0">
            <a:lnSpc>
              <a:spcPct val="90000"/>
            </a:lnSpc>
            <a:spcBef>
              <a:spcPct val="0"/>
            </a:spcBef>
            <a:spcAft>
              <a:spcPct val="35000"/>
            </a:spcAft>
          </a:pPr>
          <a:r>
            <a:rPr lang="fi-FI" sz="4000" kern="1200" smtClean="0"/>
            <a:t>Dannenberg – Turtiainen 2013 European Journal of Law and Economics </a:t>
          </a:r>
          <a:endParaRPr lang="fi-FI" sz="4000" kern="1200"/>
        </a:p>
      </dsp:txBody>
      <dsp:txXfrm>
        <a:off x="0" y="0"/>
        <a:ext cx="8207375" cy="2161127"/>
      </dsp:txXfrm>
    </dsp:sp>
    <dsp:sp modelId="{EC8C66E1-BEFA-4ED1-8B07-267B0790A820}">
      <dsp:nvSpPr>
        <dsp:cNvPr id="0" name=""/>
        <dsp:cNvSpPr/>
      </dsp:nvSpPr>
      <dsp:spPr>
        <a:xfrm>
          <a:off x="1001" y="2081085"/>
          <a:ext cx="1641074" cy="184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fi-FI" sz="1300" kern="1200" smtClean="0"/>
            <a:t>Based on material from TJ Group Case (KKO 2009:1) </a:t>
          </a:r>
          <a:endParaRPr lang="fi-FI" sz="1300" kern="1200"/>
        </a:p>
      </dsp:txBody>
      <dsp:txXfrm>
        <a:off x="1001" y="2081085"/>
        <a:ext cx="1641074" cy="1840960"/>
      </dsp:txXfrm>
    </dsp:sp>
    <dsp:sp modelId="{AD7A8403-600E-49DA-9884-C2015ED6B716}">
      <dsp:nvSpPr>
        <dsp:cNvPr id="0" name=""/>
        <dsp:cNvSpPr/>
      </dsp:nvSpPr>
      <dsp:spPr>
        <a:xfrm>
          <a:off x="1642076" y="2081085"/>
          <a:ext cx="1641074" cy="184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fi-FI" sz="1300" kern="1200" smtClean="0"/>
            <a:t>Market correlations after the the </a:t>
          </a:r>
          <a:r>
            <a:rPr lang="fi-FI" sz="1300" i="1" kern="1200" smtClean="0"/>
            <a:t>event</a:t>
          </a:r>
          <a:r>
            <a:rPr lang="fi-FI" sz="1300" kern="1200" smtClean="0"/>
            <a:t> (rectificaton of the false information, e.g. profit warning) are used to calculate backwards from the event. </a:t>
          </a:r>
          <a:endParaRPr lang="fi-FI" sz="1300" kern="1200"/>
        </a:p>
      </dsp:txBody>
      <dsp:txXfrm>
        <a:off x="1642076" y="2081085"/>
        <a:ext cx="1641074" cy="1840960"/>
      </dsp:txXfrm>
    </dsp:sp>
    <dsp:sp modelId="{AE204218-2C42-49F8-AA6D-F51FDC860A72}">
      <dsp:nvSpPr>
        <dsp:cNvPr id="0" name=""/>
        <dsp:cNvSpPr/>
      </dsp:nvSpPr>
      <dsp:spPr>
        <a:xfrm>
          <a:off x="3283150" y="2081085"/>
          <a:ext cx="1641074" cy="184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fi-FI" sz="1300" kern="1200" dirty="0" smtClean="0"/>
            <a:t>Statistical </a:t>
          </a:r>
          <a:r>
            <a:rPr lang="fi-FI" sz="1300" kern="1200" dirty="0" err="1" smtClean="0"/>
            <a:t>confidence</a:t>
          </a:r>
          <a:r>
            <a:rPr lang="fi-FI" sz="1300" kern="1200" dirty="0" smtClean="0"/>
            <a:t> </a:t>
          </a:r>
          <a:r>
            <a:rPr lang="fi-FI" sz="1300" kern="1200" dirty="0" err="1" smtClean="0"/>
            <a:t>levels</a:t>
          </a:r>
          <a:r>
            <a:rPr lang="fi-FI" sz="1300" kern="1200" dirty="0" smtClean="0"/>
            <a:t> </a:t>
          </a:r>
          <a:r>
            <a:rPr lang="fi-FI" sz="1300" kern="1200" dirty="0" err="1" smtClean="0"/>
            <a:t>are</a:t>
          </a:r>
          <a:r>
            <a:rPr lang="fi-FI" sz="1300" kern="1200" dirty="0" smtClean="0"/>
            <a:t> </a:t>
          </a:r>
          <a:r>
            <a:rPr lang="fi-FI" sz="1300" kern="1200" dirty="0" err="1" smtClean="0"/>
            <a:t>assumed</a:t>
          </a:r>
          <a:r>
            <a:rPr lang="fi-FI" sz="1300" kern="1200" dirty="0" smtClean="0"/>
            <a:t> </a:t>
          </a:r>
          <a:endParaRPr lang="fi-FI" sz="1300" kern="1200" dirty="0"/>
        </a:p>
      </dsp:txBody>
      <dsp:txXfrm>
        <a:off x="3283150" y="2081085"/>
        <a:ext cx="1641074" cy="1840960"/>
      </dsp:txXfrm>
    </dsp:sp>
    <dsp:sp modelId="{1D61023F-AE48-4CF0-8004-A2D28336506D}">
      <dsp:nvSpPr>
        <dsp:cNvPr id="0" name=""/>
        <dsp:cNvSpPr/>
      </dsp:nvSpPr>
      <dsp:spPr>
        <a:xfrm>
          <a:off x="4924224" y="2081085"/>
          <a:ext cx="1641074" cy="184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fi-FI" sz="1300" kern="1200" smtClean="0"/>
            <a:t>Question to solve: how markets would have behaved if the information had been published earlier</a:t>
          </a:r>
          <a:endParaRPr lang="fi-FI" sz="1300" kern="1200"/>
        </a:p>
      </dsp:txBody>
      <dsp:txXfrm>
        <a:off x="4924224" y="2081085"/>
        <a:ext cx="1641074" cy="1840960"/>
      </dsp:txXfrm>
    </dsp:sp>
    <dsp:sp modelId="{27EE9301-7771-4373-9EA0-612B98A05A04}">
      <dsp:nvSpPr>
        <dsp:cNvPr id="0" name=""/>
        <dsp:cNvSpPr/>
      </dsp:nvSpPr>
      <dsp:spPr>
        <a:xfrm>
          <a:off x="6565298" y="2081085"/>
          <a:ext cx="1641074" cy="184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rtl="0">
            <a:lnSpc>
              <a:spcPct val="90000"/>
            </a:lnSpc>
            <a:spcBef>
              <a:spcPct val="0"/>
            </a:spcBef>
            <a:spcAft>
              <a:spcPct val="35000"/>
            </a:spcAft>
          </a:pPr>
          <a:r>
            <a:rPr lang="fi-FI" sz="1300" kern="1200" dirty="0" err="1" smtClean="0"/>
            <a:t>Brings</a:t>
          </a:r>
          <a:r>
            <a:rPr lang="fi-FI" sz="1300" kern="1200" dirty="0" smtClean="0"/>
            <a:t> </a:t>
          </a:r>
          <a:r>
            <a:rPr lang="fi-FI" sz="1300" kern="1200" dirty="0" err="1" smtClean="0"/>
            <a:t>more</a:t>
          </a:r>
          <a:r>
            <a:rPr lang="fi-FI" sz="1300" kern="1200" dirty="0" smtClean="0"/>
            <a:t> </a:t>
          </a:r>
          <a:r>
            <a:rPr lang="fi-FI" sz="1300" kern="1200" dirty="0" err="1" smtClean="0"/>
            <a:t>accurate</a:t>
          </a:r>
          <a:r>
            <a:rPr lang="fi-FI" sz="1300" kern="1200" dirty="0" smtClean="0"/>
            <a:t> </a:t>
          </a:r>
          <a:r>
            <a:rPr lang="fi-FI" sz="1300" kern="1200" dirty="0" err="1" smtClean="0"/>
            <a:t>mathematical</a:t>
          </a:r>
          <a:r>
            <a:rPr lang="fi-FI" sz="1300" kern="1200" dirty="0" smtClean="0"/>
            <a:t> </a:t>
          </a:r>
          <a:r>
            <a:rPr lang="fi-FI" sz="1300" kern="1200" dirty="0" err="1" smtClean="0"/>
            <a:t>tools</a:t>
          </a:r>
          <a:r>
            <a:rPr lang="fi-FI" sz="1300" kern="1200" dirty="0" smtClean="0"/>
            <a:t> </a:t>
          </a:r>
          <a:r>
            <a:rPr lang="fi-FI" sz="1300" kern="1200" dirty="0" err="1" smtClean="0"/>
            <a:t>available</a:t>
          </a:r>
          <a:r>
            <a:rPr lang="fi-FI" sz="1300" kern="1200" dirty="0" smtClean="0"/>
            <a:t>  </a:t>
          </a:r>
          <a:endParaRPr lang="fi-FI" sz="1300" kern="1200" dirty="0"/>
        </a:p>
      </dsp:txBody>
      <dsp:txXfrm>
        <a:off x="6565298" y="2081085"/>
        <a:ext cx="1641074" cy="18409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41EC6-651A-40D4-ACE3-2DF2A9DBF761}">
      <dsp:nvSpPr>
        <dsp:cNvPr id="0" name=""/>
        <dsp:cNvSpPr/>
      </dsp:nvSpPr>
      <dsp:spPr>
        <a:xfrm>
          <a:off x="131846" y="1105"/>
          <a:ext cx="4672753" cy="1869101"/>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rtl="0">
            <a:lnSpc>
              <a:spcPct val="90000"/>
            </a:lnSpc>
            <a:spcBef>
              <a:spcPct val="0"/>
            </a:spcBef>
            <a:spcAft>
              <a:spcPct val="35000"/>
            </a:spcAft>
          </a:pPr>
          <a:r>
            <a:rPr lang="fi-FI" sz="1500" kern="1200" dirty="0" smtClean="0"/>
            <a:t>KKO 2009:1: </a:t>
          </a:r>
          <a:r>
            <a:rPr lang="fi-FI" sz="1500" kern="1200" dirty="0" err="1" smtClean="0"/>
            <a:t>Defining</a:t>
          </a:r>
          <a:r>
            <a:rPr lang="fi-FI" sz="1500" kern="1200" dirty="0" smtClean="0"/>
            <a:t> </a:t>
          </a:r>
          <a:r>
            <a:rPr lang="fi-FI" sz="1500" kern="1200" dirty="0" err="1" smtClean="0"/>
            <a:t>the</a:t>
          </a:r>
          <a:r>
            <a:rPr lang="fi-FI" sz="1500" kern="1200" dirty="0" smtClean="0"/>
            <a:t> </a:t>
          </a:r>
          <a:r>
            <a:rPr lang="fi-FI" sz="1500" kern="1200" dirty="0" err="1" smtClean="0"/>
            <a:t>utility</a:t>
          </a:r>
          <a:r>
            <a:rPr lang="fi-FI" sz="1500" kern="1200" dirty="0" smtClean="0"/>
            <a:t> </a:t>
          </a:r>
          <a:r>
            <a:rPr lang="fi-FI" sz="1500" kern="1200" dirty="0" err="1" smtClean="0"/>
            <a:t>pursued</a:t>
          </a:r>
          <a:r>
            <a:rPr lang="fi-FI" sz="1500" kern="1200" dirty="0" smtClean="0"/>
            <a:t> and </a:t>
          </a:r>
          <a:r>
            <a:rPr lang="fi-FI" sz="1500" kern="1200" dirty="0" err="1" smtClean="0"/>
            <a:t>produced</a:t>
          </a:r>
          <a:r>
            <a:rPr lang="fi-FI" sz="1500" kern="1200" dirty="0" smtClean="0"/>
            <a:t> </a:t>
          </a:r>
          <a:r>
            <a:rPr lang="fi-FI" sz="1500" kern="1200" dirty="0" err="1" smtClean="0"/>
            <a:t>by</a:t>
          </a:r>
          <a:r>
            <a:rPr lang="fi-FI" sz="1500" kern="1200" dirty="0" smtClean="0"/>
            <a:t> </a:t>
          </a:r>
          <a:r>
            <a:rPr lang="fi-FI" sz="1500" kern="1200" dirty="0" err="1" smtClean="0"/>
            <a:t>misuse</a:t>
          </a:r>
          <a:r>
            <a:rPr lang="fi-FI" sz="1500" kern="1200" dirty="0" smtClean="0"/>
            <a:t> of inside </a:t>
          </a:r>
          <a:r>
            <a:rPr lang="fi-FI" sz="1500" kern="1200" dirty="0" err="1" smtClean="0"/>
            <a:t>information</a:t>
          </a:r>
          <a:r>
            <a:rPr lang="fi-FI" sz="1500" kern="1200" dirty="0" smtClean="0"/>
            <a:t> </a:t>
          </a:r>
          <a:r>
            <a:rPr lang="fi-FI" sz="1500" kern="1200" dirty="0" err="1" smtClean="0"/>
            <a:t>often</a:t>
          </a:r>
          <a:r>
            <a:rPr lang="fi-FI" sz="1500" kern="1200" dirty="0" smtClean="0"/>
            <a:t> </a:t>
          </a:r>
          <a:r>
            <a:rPr lang="fi-FI" sz="1500" kern="1200" dirty="0" err="1" smtClean="0"/>
            <a:t>based</a:t>
          </a:r>
          <a:r>
            <a:rPr lang="fi-FI" sz="1500" kern="1200" dirty="0" smtClean="0"/>
            <a:t> on </a:t>
          </a:r>
          <a:r>
            <a:rPr lang="fi-FI" sz="1500" kern="1200" dirty="0" err="1" smtClean="0"/>
            <a:t>such</a:t>
          </a:r>
          <a:r>
            <a:rPr lang="fi-FI" sz="1500" kern="1200" dirty="0" smtClean="0"/>
            <a:t> </a:t>
          </a:r>
          <a:r>
            <a:rPr lang="fi-FI" sz="1500" kern="1200" dirty="0" err="1" smtClean="0"/>
            <a:t>estimations</a:t>
          </a:r>
          <a:r>
            <a:rPr lang="fi-FI" sz="1500" kern="1200" dirty="0" smtClean="0"/>
            <a:t> </a:t>
          </a:r>
          <a:r>
            <a:rPr lang="fi-FI" sz="1500" kern="1200" dirty="0" err="1" smtClean="0"/>
            <a:t>that</a:t>
          </a:r>
          <a:r>
            <a:rPr lang="fi-FI" sz="1500" kern="1200" dirty="0" smtClean="0"/>
            <a:t> </a:t>
          </a:r>
          <a:r>
            <a:rPr lang="fi-FI" sz="1500" kern="1200" dirty="0" err="1" smtClean="0"/>
            <a:t>the</a:t>
          </a:r>
          <a:r>
            <a:rPr lang="fi-FI" sz="1500" kern="1200" dirty="0" smtClean="0"/>
            <a:t> </a:t>
          </a:r>
          <a:r>
            <a:rPr lang="fi-FI" sz="1500" kern="1200" dirty="0" err="1" smtClean="0"/>
            <a:t>random</a:t>
          </a:r>
          <a:r>
            <a:rPr lang="fi-FI" sz="1500" kern="1200" dirty="0" smtClean="0"/>
            <a:t> </a:t>
          </a:r>
          <a:r>
            <a:rPr lang="fi-FI" sz="1500" kern="1200" dirty="0" err="1" smtClean="0"/>
            <a:t>factors</a:t>
          </a:r>
          <a:r>
            <a:rPr lang="fi-FI" sz="1500" kern="1200" dirty="0" smtClean="0"/>
            <a:t> </a:t>
          </a:r>
          <a:r>
            <a:rPr lang="fi-FI" sz="1500" kern="1200" dirty="0" err="1" smtClean="0"/>
            <a:t>affecting</a:t>
          </a:r>
          <a:r>
            <a:rPr lang="fi-FI" sz="1500" kern="1200" dirty="0" smtClean="0"/>
            <a:t> </a:t>
          </a:r>
          <a:r>
            <a:rPr lang="fi-FI" sz="1500" kern="1200" dirty="0" err="1" smtClean="0"/>
            <a:t>them</a:t>
          </a:r>
          <a:r>
            <a:rPr lang="fi-FI" sz="1500" kern="1200" dirty="0" smtClean="0"/>
            <a:t> </a:t>
          </a:r>
          <a:r>
            <a:rPr lang="fi-FI" sz="1500" kern="1200" dirty="0" err="1" smtClean="0"/>
            <a:t>cannot</a:t>
          </a:r>
          <a:r>
            <a:rPr lang="fi-FI" sz="1500" kern="1200" dirty="0" smtClean="0"/>
            <a:t> </a:t>
          </a:r>
          <a:r>
            <a:rPr lang="fi-FI" sz="1500" kern="1200" dirty="0" err="1" smtClean="0"/>
            <a:t>be</a:t>
          </a:r>
          <a:r>
            <a:rPr lang="fi-FI" sz="1500" kern="1200" dirty="0" smtClean="0"/>
            <a:t> </a:t>
          </a:r>
          <a:r>
            <a:rPr lang="fi-FI" sz="1500" kern="1200" dirty="0" err="1" smtClean="0"/>
            <a:t>known</a:t>
          </a:r>
          <a:r>
            <a:rPr lang="fi-FI" sz="1500" kern="1200" dirty="0" smtClean="0"/>
            <a:t> in </a:t>
          </a:r>
          <a:r>
            <a:rPr lang="fi-FI" sz="1500" kern="1200" dirty="0" err="1" smtClean="0"/>
            <a:t>advance</a:t>
          </a:r>
          <a:r>
            <a:rPr lang="fi-FI" sz="1500" kern="1200" dirty="0" smtClean="0"/>
            <a:t> and </a:t>
          </a:r>
          <a:r>
            <a:rPr lang="fi-FI" sz="1500" kern="1200" dirty="0" err="1" smtClean="0"/>
            <a:t>that</a:t>
          </a:r>
          <a:r>
            <a:rPr lang="fi-FI" sz="1500" kern="1200" dirty="0" smtClean="0"/>
            <a:t> </a:t>
          </a:r>
          <a:r>
            <a:rPr lang="fi-FI" sz="1500" kern="1200" dirty="0" err="1" smtClean="0"/>
            <a:t>their</a:t>
          </a:r>
          <a:r>
            <a:rPr lang="fi-FI" sz="1500" kern="1200" dirty="0" smtClean="0"/>
            <a:t> </a:t>
          </a:r>
          <a:r>
            <a:rPr lang="fi-FI" sz="1500" kern="1200" dirty="0" err="1" smtClean="0"/>
            <a:t>influence</a:t>
          </a:r>
          <a:r>
            <a:rPr lang="fi-FI" sz="1500" kern="1200" dirty="0" smtClean="0"/>
            <a:t> on </a:t>
          </a:r>
          <a:r>
            <a:rPr lang="fi-FI" sz="1500" kern="1200" dirty="0" err="1" smtClean="0"/>
            <a:t>the</a:t>
          </a:r>
          <a:r>
            <a:rPr lang="fi-FI" sz="1500" kern="1200" dirty="0" smtClean="0"/>
            <a:t> </a:t>
          </a:r>
          <a:r>
            <a:rPr lang="fi-FI" sz="1500" kern="1200" dirty="0" err="1" smtClean="0"/>
            <a:t>rate</a:t>
          </a:r>
          <a:r>
            <a:rPr lang="fi-FI" sz="1500" kern="1200" dirty="0" smtClean="0"/>
            <a:t> of </a:t>
          </a:r>
          <a:r>
            <a:rPr lang="fi-FI" sz="1500" kern="1200" dirty="0" err="1" smtClean="0"/>
            <a:t>securities</a:t>
          </a:r>
          <a:r>
            <a:rPr lang="fi-FI" sz="1500" kern="1200" dirty="0" smtClean="0"/>
            <a:t> </a:t>
          </a:r>
          <a:r>
            <a:rPr lang="fi-FI" sz="1500" kern="1200" dirty="0" err="1" smtClean="0"/>
            <a:t>cannot</a:t>
          </a:r>
          <a:r>
            <a:rPr lang="fi-FI" sz="1500" kern="1200" dirty="0" smtClean="0"/>
            <a:t> </a:t>
          </a:r>
          <a:r>
            <a:rPr lang="fi-FI" sz="1500" kern="1200" dirty="0" err="1" smtClean="0"/>
            <a:t>exactly</a:t>
          </a:r>
          <a:r>
            <a:rPr lang="fi-FI" sz="1500" kern="1200" dirty="0" smtClean="0"/>
            <a:t> </a:t>
          </a:r>
          <a:r>
            <a:rPr lang="fi-FI" sz="1500" kern="1200" dirty="0" err="1" smtClean="0"/>
            <a:t>be</a:t>
          </a:r>
          <a:r>
            <a:rPr lang="fi-FI" sz="1500" kern="1200" dirty="0" smtClean="0"/>
            <a:t> </a:t>
          </a:r>
          <a:r>
            <a:rPr lang="fi-FI" sz="1500" kern="1200" dirty="0" err="1" smtClean="0"/>
            <a:t>known</a:t>
          </a:r>
          <a:r>
            <a:rPr lang="fi-FI" sz="1500" kern="1200" dirty="0" smtClean="0"/>
            <a:t> </a:t>
          </a:r>
          <a:r>
            <a:rPr lang="fi-FI" sz="1500" kern="1200" dirty="0" err="1" smtClean="0"/>
            <a:t>afterwards</a:t>
          </a:r>
          <a:r>
            <a:rPr lang="fi-FI" sz="1500" kern="1200" dirty="0" smtClean="0"/>
            <a:t>. </a:t>
          </a:r>
          <a:endParaRPr lang="fi-FI" sz="1500" kern="1200" dirty="0"/>
        </a:p>
      </dsp:txBody>
      <dsp:txXfrm>
        <a:off x="1066397" y="1105"/>
        <a:ext cx="2803652" cy="1869101"/>
      </dsp:txXfrm>
    </dsp:sp>
    <dsp:sp modelId="{136CE42E-0145-4B6F-89C6-0ABD18D77D73}">
      <dsp:nvSpPr>
        <dsp:cNvPr id="0" name=""/>
        <dsp:cNvSpPr/>
      </dsp:nvSpPr>
      <dsp:spPr>
        <a:xfrm>
          <a:off x="131846" y="2131881"/>
          <a:ext cx="4672753" cy="1869101"/>
        </a:xfrm>
        <a:prstGeom prst="chevron">
          <a:avLst/>
        </a:prstGeom>
        <a:solidFill>
          <a:schemeClr val="accent4">
            <a:hueOff val="-10443270"/>
            <a:satOff val="-93118"/>
            <a:lumOff val="1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rtl="0">
            <a:lnSpc>
              <a:spcPct val="90000"/>
            </a:lnSpc>
            <a:spcBef>
              <a:spcPct val="0"/>
            </a:spcBef>
            <a:spcAft>
              <a:spcPct val="35000"/>
            </a:spcAft>
          </a:pPr>
          <a:r>
            <a:rPr lang="fi-FI" sz="1500" kern="1200" smtClean="0"/>
            <a:t>Dannenberg and Turtiainen (2013): wanton court practices while damages are estimated subjectively without mathematical tools resulting in too mild verdicts </a:t>
          </a:r>
          <a:endParaRPr lang="fi-FI" sz="1500" kern="1200"/>
        </a:p>
      </dsp:txBody>
      <dsp:txXfrm>
        <a:off x="1066397" y="2131881"/>
        <a:ext cx="2803652" cy="1869101"/>
      </dsp:txXfrm>
    </dsp:sp>
    <dsp:sp modelId="{19FD7BAA-378C-465D-ADAB-C0AF480583E4}">
      <dsp:nvSpPr>
        <dsp:cNvPr id="0" name=""/>
        <dsp:cNvSpPr/>
      </dsp:nvSpPr>
      <dsp:spPr>
        <a:xfrm>
          <a:off x="4197142" y="2290754"/>
          <a:ext cx="3878385" cy="1551354"/>
        </a:xfrm>
        <a:prstGeom prst="chevron">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fi-FI" sz="2800" kern="1200" smtClean="0"/>
            <a:t>A question of legal safety and due process </a:t>
          </a:r>
          <a:endParaRPr lang="fi-FI" sz="2800" kern="1200"/>
        </a:p>
      </dsp:txBody>
      <dsp:txXfrm>
        <a:off x="4972819" y="2290754"/>
        <a:ext cx="2327031" cy="15513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E086F-BDAF-45F7-90BD-97F1262100F5}">
      <dsp:nvSpPr>
        <dsp:cNvPr id="0" name=""/>
        <dsp:cNvSpPr/>
      </dsp:nvSpPr>
      <dsp:spPr>
        <a:xfrm>
          <a:off x="0" y="23776"/>
          <a:ext cx="8207375" cy="12816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i-FI" sz="1900" kern="1200" dirty="0" err="1" smtClean="0"/>
            <a:t>Damage</a:t>
          </a:r>
          <a:r>
            <a:rPr lang="fi-FI" sz="1900" kern="1200" dirty="0" smtClean="0"/>
            <a:t> </a:t>
          </a:r>
          <a:r>
            <a:rPr lang="fi-FI" sz="1900" kern="1200" dirty="0" err="1" smtClean="0"/>
            <a:t>due</a:t>
          </a:r>
          <a:r>
            <a:rPr lang="fi-FI" sz="1900" kern="1200" dirty="0" smtClean="0"/>
            <a:t> to </a:t>
          </a:r>
          <a:r>
            <a:rPr lang="fi-FI" sz="1900" kern="1200" dirty="0" err="1" smtClean="0"/>
            <a:t>information</a:t>
          </a:r>
          <a:r>
            <a:rPr lang="fi-FI" sz="1900" kern="1200" dirty="0" smtClean="0"/>
            <a:t> </a:t>
          </a:r>
          <a:r>
            <a:rPr lang="fi-FI" sz="1900" kern="1200" dirty="0" err="1" smtClean="0"/>
            <a:t>failure</a:t>
          </a:r>
          <a:r>
            <a:rPr lang="fi-FI" sz="1900" kern="1200" dirty="0" smtClean="0"/>
            <a:t> </a:t>
          </a:r>
          <a:r>
            <a:rPr lang="fi-FI" sz="1900" kern="1200" dirty="0" err="1" smtClean="0"/>
            <a:t>should</a:t>
          </a:r>
          <a:r>
            <a:rPr lang="fi-FI" sz="1900" kern="1200" dirty="0" smtClean="0"/>
            <a:t> </a:t>
          </a:r>
          <a:r>
            <a:rPr lang="fi-FI" sz="1900" kern="1200" dirty="0" err="1" smtClean="0"/>
            <a:t>usually</a:t>
          </a:r>
          <a:r>
            <a:rPr lang="fi-FI" sz="1900" kern="1200" dirty="0" smtClean="0"/>
            <a:t> </a:t>
          </a:r>
          <a:r>
            <a:rPr lang="fi-FI" sz="1900" kern="1200" dirty="0" err="1" smtClean="0"/>
            <a:t>be</a:t>
          </a:r>
          <a:r>
            <a:rPr lang="fi-FI" sz="1900" kern="1200" dirty="0" smtClean="0"/>
            <a:t> </a:t>
          </a:r>
          <a:r>
            <a:rPr lang="fi-FI" sz="1900" kern="1200" dirty="0" err="1" smtClean="0"/>
            <a:t>compensated</a:t>
          </a:r>
          <a:r>
            <a:rPr lang="fi-FI" sz="1900" kern="1200" dirty="0" smtClean="0"/>
            <a:t>  </a:t>
          </a:r>
          <a:r>
            <a:rPr lang="fi-FI" sz="1900" kern="1200" dirty="0" err="1" smtClean="0"/>
            <a:t>only</a:t>
          </a:r>
          <a:r>
            <a:rPr lang="fi-FI" sz="1900" kern="1200" dirty="0" smtClean="0"/>
            <a:t> to </a:t>
          </a:r>
          <a:r>
            <a:rPr lang="fi-FI" sz="1900" kern="1200" dirty="0" err="1" smtClean="0"/>
            <a:t>investors</a:t>
          </a:r>
          <a:r>
            <a:rPr lang="fi-FI" sz="1900" kern="1200" dirty="0" smtClean="0"/>
            <a:t> </a:t>
          </a:r>
          <a:r>
            <a:rPr lang="fi-FI" sz="1900" kern="1200" dirty="0" err="1" smtClean="0"/>
            <a:t>who</a:t>
          </a:r>
          <a:r>
            <a:rPr lang="fi-FI" sz="1900" kern="1200" dirty="0" smtClean="0"/>
            <a:t> </a:t>
          </a:r>
          <a:r>
            <a:rPr lang="fi-FI" sz="1900" kern="1200" dirty="0" err="1" smtClean="0"/>
            <a:t>have</a:t>
          </a:r>
          <a:r>
            <a:rPr lang="fi-FI" sz="1900" kern="1200" dirty="0" smtClean="0"/>
            <a:t> </a:t>
          </a:r>
          <a:r>
            <a:rPr lang="fi-FI" sz="1900" kern="1200" dirty="0" err="1" smtClean="0"/>
            <a:t>traded</a:t>
          </a:r>
          <a:r>
            <a:rPr lang="fi-FI" sz="1900" kern="1200" dirty="0" smtClean="0"/>
            <a:t> in </a:t>
          </a:r>
          <a:r>
            <a:rPr lang="fi-FI" sz="1900" kern="1200" dirty="0" err="1" smtClean="0"/>
            <a:t>securities</a:t>
          </a:r>
          <a:r>
            <a:rPr lang="fi-FI" sz="1900" kern="1200" dirty="0" smtClean="0"/>
            <a:t> </a:t>
          </a:r>
          <a:r>
            <a:rPr lang="fi-FI" sz="1900" kern="1200" dirty="0" err="1" smtClean="0"/>
            <a:t>affected</a:t>
          </a:r>
          <a:r>
            <a:rPr lang="fi-FI" sz="1900" kern="1200" dirty="0" smtClean="0"/>
            <a:t> </a:t>
          </a:r>
          <a:r>
            <a:rPr lang="fi-FI" sz="1900" kern="1200" dirty="0" err="1" smtClean="0"/>
            <a:t>by</a:t>
          </a:r>
          <a:r>
            <a:rPr lang="fi-FI" sz="1900" kern="1200" dirty="0" smtClean="0"/>
            <a:t> </a:t>
          </a:r>
          <a:r>
            <a:rPr lang="fi-FI" sz="1900" kern="1200" dirty="0" err="1" smtClean="0"/>
            <a:t>the</a:t>
          </a:r>
          <a:r>
            <a:rPr lang="fi-FI" sz="1900" kern="1200" dirty="0" smtClean="0"/>
            <a:t> </a:t>
          </a:r>
          <a:r>
            <a:rPr lang="fi-FI" sz="1900" kern="1200" dirty="0" err="1" smtClean="0"/>
            <a:t>information</a:t>
          </a:r>
          <a:r>
            <a:rPr lang="fi-FI" sz="1900" kern="1200" dirty="0" smtClean="0"/>
            <a:t> </a:t>
          </a:r>
          <a:r>
            <a:rPr lang="fi-FI" sz="1900" kern="1200" dirty="0" err="1" smtClean="0"/>
            <a:t>failure</a:t>
          </a:r>
          <a:r>
            <a:rPr lang="fi-FI" sz="1900" kern="1200" dirty="0" smtClean="0"/>
            <a:t> </a:t>
          </a:r>
          <a:r>
            <a:rPr lang="fi-FI" sz="1900" kern="1200" dirty="0" err="1" smtClean="0"/>
            <a:t>during</a:t>
          </a:r>
          <a:r>
            <a:rPr lang="fi-FI" sz="1900" kern="1200" dirty="0" smtClean="0"/>
            <a:t> </a:t>
          </a:r>
          <a:r>
            <a:rPr lang="fi-FI" sz="1900" kern="1200" dirty="0" err="1" smtClean="0"/>
            <a:t>the</a:t>
          </a:r>
          <a:r>
            <a:rPr lang="fi-FI" sz="1900" kern="1200" dirty="0" smtClean="0"/>
            <a:t> </a:t>
          </a:r>
          <a:r>
            <a:rPr lang="fi-FI" sz="1900" kern="1200" dirty="0" err="1" smtClean="0"/>
            <a:t>duration</a:t>
          </a:r>
          <a:r>
            <a:rPr lang="fi-FI" sz="1900" kern="1200" dirty="0" smtClean="0"/>
            <a:t> of </a:t>
          </a:r>
          <a:r>
            <a:rPr lang="fi-FI" sz="1900" kern="1200" dirty="0" err="1" smtClean="0"/>
            <a:t>the</a:t>
          </a:r>
          <a:r>
            <a:rPr lang="fi-FI" sz="1900" kern="1200" dirty="0" smtClean="0"/>
            <a:t> </a:t>
          </a:r>
          <a:r>
            <a:rPr lang="fi-FI" sz="1900" kern="1200" dirty="0" err="1" smtClean="0"/>
            <a:t>effect</a:t>
          </a:r>
          <a:r>
            <a:rPr lang="fi-FI" sz="1900" kern="1200" dirty="0" smtClean="0"/>
            <a:t> of </a:t>
          </a:r>
          <a:r>
            <a:rPr lang="fi-FI" sz="1900" kern="1200" dirty="0" err="1" smtClean="0"/>
            <a:t>the</a:t>
          </a:r>
          <a:r>
            <a:rPr lang="fi-FI" sz="1900" kern="1200" dirty="0" smtClean="0"/>
            <a:t> </a:t>
          </a:r>
          <a:r>
            <a:rPr lang="fi-FI" sz="1900" kern="1200" dirty="0" err="1" smtClean="0"/>
            <a:t>information</a:t>
          </a:r>
          <a:r>
            <a:rPr lang="fi-FI" sz="1900" kern="1200" dirty="0" smtClean="0"/>
            <a:t> </a:t>
          </a:r>
          <a:r>
            <a:rPr lang="fi-FI" sz="1900" kern="1200" dirty="0" err="1" smtClean="0"/>
            <a:t>failure</a:t>
          </a:r>
          <a:r>
            <a:rPr lang="fi-FI" sz="1900" kern="1200" dirty="0" smtClean="0"/>
            <a:t>. </a:t>
          </a:r>
          <a:endParaRPr lang="fi-FI" sz="1900" kern="1200" dirty="0"/>
        </a:p>
      </dsp:txBody>
      <dsp:txXfrm>
        <a:off x="62567" y="86343"/>
        <a:ext cx="8082241" cy="1156564"/>
      </dsp:txXfrm>
    </dsp:sp>
    <dsp:sp modelId="{0023C2B2-1EA0-41F1-9F72-4023C4216DF0}">
      <dsp:nvSpPr>
        <dsp:cNvPr id="0" name=""/>
        <dsp:cNvSpPr/>
      </dsp:nvSpPr>
      <dsp:spPr>
        <a:xfrm>
          <a:off x="0" y="1360194"/>
          <a:ext cx="8207375" cy="12816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i-FI" sz="1900" kern="1200" smtClean="0"/>
            <a:t>Decision not to invest should in general not be deemed to be a compensabe loss, nor the effect of the information failure on the price of other securities of the issuer unless the information failure is a case of market abuse. </a:t>
          </a:r>
          <a:endParaRPr lang="fi-FI" sz="1900" kern="1200"/>
        </a:p>
      </dsp:txBody>
      <dsp:txXfrm>
        <a:off x="62567" y="1422761"/>
        <a:ext cx="8082241" cy="1156564"/>
      </dsp:txXfrm>
    </dsp:sp>
    <dsp:sp modelId="{DEE094AA-CCA6-4F65-98EA-0C4E3C413400}">
      <dsp:nvSpPr>
        <dsp:cNvPr id="0" name=""/>
        <dsp:cNvSpPr/>
      </dsp:nvSpPr>
      <dsp:spPr>
        <a:xfrm>
          <a:off x="0" y="2696613"/>
          <a:ext cx="8207375" cy="12816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i-FI" sz="1900" kern="1200" smtClean="0"/>
            <a:t>The duration of the effect of an information failure shall in general be deemed to end when the wrong informaton has been corrected. </a:t>
          </a:r>
          <a:endParaRPr lang="fi-FI" sz="1900" kern="1200"/>
        </a:p>
      </dsp:txBody>
      <dsp:txXfrm>
        <a:off x="62567" y="2759180"/>
        <a:ext cx="8082241" cy="115656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6B942E66-FD37-4E52-98C1-C5F9CBCC984A}" type="datetimeFigureOut">
              <a:rPr lang="fi-FI" smtClean="0"/>
              <a:t>30.1.2019</a:t>
            </a:fld>
            <a:endParaRPr lang="fi-FI"/>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95051CD7-FA6D-4D8A-A3FB-85E8D285C72F}" type="slidenum">
              <a:rPr lang="fi-FI" smtClean="0"/>
              <a:t>‹#›</a:t>
            </a:fld>
            <a:endParaRPr lang="fi-FI"/>
          </a:p>
        </p:txBody>
      </p:sp>
    </p:spTree>
    <p:extLst>
      <p:ext uri="{BB962C8B-B14F-4D97-AF65-F5344CB8AC3E}">
        <p14:creationId xmlns:p14="http://schemas.microsoft.com/office/powerpoint/2010/main" val="134763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95051CD7-FA6D-4D8A-A3FB-85E8D285C72F}" type="slidenum">
              <a:rPr lang="fi-FI" smtClean="0"/>
              <a:t>6</a:t>
            </a:fld>
            <a:endParaRPr lang="fi-FI"/>
          </a:p>
        </p:txBody>
      </p:sp>
    </p:spTree>
    <p:extLst>
      <p:ext uri="{BB962C8B-B14F-4D97-AF65-F5344CB8AC3E}">
        <p14:creationId xmlns:p14="http://schemas.microsoft.com/office/powerpoint/2010/main" val="1955436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r>
              <a:rPr lang="en-US"/>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7F7CE223-FC6F-4224-A3D5-D988A9D2191E}" type="datetime1">
              <a:rPr lang="fi-FI" smtClean="0"/>
              <a:t>30.1.2019</a:t>
            </a:fld>
            <a:endParaRPr lang="en-US"/>
          </a:p>
        </p:txBody>
      </p:sp>
    </p:spTree>
    <p:extLst>
      <p:ext uri="{BB962C8B-B14F-4D97-AF65-F5344CB8AC3E}">
        <p14:creationId xmlns:p14="http://schemas.microsoft.com/office/powerpoint/2010/main" val="42720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D9476B8D-C97E-4E90-A282-4299A04ACD74}"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9FB0ED-EA6E-42FA-881F-147769ACE56B}" type="slidenum">
              <a:rPr lang="en-US"/>
              <a:pPr>
                <a:defRPr/>
              </a:pPr>
              <a:t>‹#›</a:t>
            </a:fld>
            <a:endParaRPr lang="en-US"/>
          </a:p>
        </p:txBody>
      </p:sp>
    </p:spTree>
    <p:extLst>
      <p:ext uri="{BB962C8B-B14F-4D97-AF65-F5344CB8AC3E}">
        <p14:creationId xmlns:p14="http://schemas.microsoft.com/office/powerpoint/2010/main" val="361901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0A95557A-0089-4E0C-8140-3C0EB16C251E}"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8CF648-141A-455E-9959-EDFD46B9D718}" type="slidenum">
              <a:rPr lang="en-US"/>
              <a:pPr>
                <a:defRPr/>
              </a:pPr>
              <a:t>‹#›</a:t>
            </a:fld>
            <a:endParaRPr lang="en-US"/>
          </a:p>
        </p:txBody>
      </p:sp>
    </p:spTree>
    <p:extLst>
      <p:ext uri="{BB962C8B-B14F-4D97-AF65-F5344CB8AC3E}">
        <p14:creationId xmlns:p14="http://schemas.microsoft.com/office/powerpoint/2010/main" val="3742883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SmartArt Placeholder 2"/>
          <p:cNvSpPr>
            <a:spLocks noGrp="1"/>
          </p:cNvSpPr>
          <p:nvPr>
            <p:ph type="dgm" idx="1"/>
          </p:nvPr>
        </p:nvSpPr>
        <p:spPr>
          <a:xfrm>
            <a:off x="457200" y="1600200"/>
            <a:ext cx="8229600" cy="4525963"/>
          </a:xfrm>
        </p:spPr>
        <p:txBody>
          <a:bodyPr/>
          <a:lstStyle/>
          <a:p>
            <a:pPr lvl="0"/>
            <a:endParaRPr lang="fi-FI"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09075380-3277-46C9-A7EE-38D13CD295B2}" type="datetime1">
              <a:rPr lang="fi-FI" smtClean="0"/>
              <a:t>30.1.2019</a:t>
            </a:fld>
            <a:endParaRPr lang="fi-FI"/>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14</a:t>
            </a:r>
            <a:endParaRPr lang="fi-FI"/>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2F13BF52-4EBC-4996-969E-B01C79DF0DE5}" type="slidenum">
              <a:rPr lang="fi-FI"/>
              <a:pPr>
                <a:defRPr/>
              </a:pPr>
              <a:t>‹#›</a:t>
            </a:fld>
            <a:endParaRPr lang="fi-FI"/>
          </a:p>
        </p:txBody>
      </p:sp>
    </p:spTree>
    <p:extLst>
      <p:ext uri="{BB962C8B-B14F-4D97-AF65-F5344CB8AC3E}">
        <p14:creationId xmlns:p14="http://schemas.microsoft.com/office/powerpoint/2010/main" val="4157485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ClipArt Placeholder 2"/>
          <p:cNvSpPr>
            <a:spLocks noGrp="1"/>
          </p:cNvSpPr>
          <p:nvPr>
            <p:ph type="clipArt" sz="half" idx="1"/>
          </p:nvPr>
        </p:nvSpPr>
        <p:spPr>
          <a:xfrm>
            <a:off x="457200" y="1600200"/>
            <a:ext cx="4038600" cy="4525963"/>
          </a:xfrm>
        </p:spPr>
        <p:txBody>
          <a:bodyPr/>
          <a:lstStyle/>
          <a:p>
            <a:pPr lvl="0"/>
            <a:endParaRPr lang="fi-FI"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fld id="{F858039A-CEC2-4077-9B43-E7792E9500A4}" type="datetime1">
              <a:rPr lang="fi-FI" smtClean="0"/>
              <a:t>30.1.2019</a:t>
            </a:fld>
            <a:endParaRPr lang="fi-FI"/>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14</a:t>
            </a:r>
            <a:endParaRPr lang="fi-FI"/>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96CD3209-6FF6-47A0-A8C4-B178E2370DFD}" type="slidenum">
              <a:rPr lang="fi-FI"/>
              <a:pPr>
                <a:defRPr/>
              </a:pPr>
              <a:t>‹#›</a:t>
            </a:fld>
            <a:endParaRPr lang="fi-FI"/>
          </a:p>
        </p:txBody>
      </p:sp>
    </p:spTree>
    <p:extLst>
      <p:ext uri="{BB962C8B-B14F-4D97-AF65-F5344CB8AC3E}">
        <p14:creationId xmlns:p14="http://schemas.microsoft.com/office/powerpoint/2010/main" val="1422828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lipArt Placeholder 3"/>
          <p:cNvSpPr>
            <a:spLocks noGrp="1"/>
          </p:cNvSpPr>
          <p:nvPr>
            <p:ph type="clipArt" sz="half" idx="2"/>
          </p:nvPr>
        </p:nvSpPr>
        <p:spPr>
          <a:xfrm>
            <a:off x="4648200" y="1600200"/>
            <a:ext cx="4038600" cy="4525963"/>
          </a:xfrm>
        </p:spPr>
        <p:txBody>
          <a:bodyPr/>
          <a:lstStyle/>
          <a:p>
            <a:pPr lvl="0"/>
            <a:endParaRPr lang="fi-FI" noProof="0" smtClean="0"/>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fld id="{2D9574FC-8AA2-4724-B633-3FDFE9318D48}" type="datetime1">
              <a:rPr lang="fi-FI" smtClean="0"/>
              <a:t>30.1.2019</a:t>
            </a:fld>
            <a:endParaRPr lang="fi-FI"/>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14</a:t>
            </a:r>
            <a:endParaRPr lang="fi-FI"/>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83472414-F95D-4BCB-A19A-2B3C7977A092}" type="slidenum">
              <a:rPr lang="fi-FI"/>
              <a:pPr>
                <a:defRPr/>
              </a:pPr>
              <a:t>‹#›</a:t>
            </a:fld>
            <a:endParaRPr lang="fi-FI"/>
          </a:p>
        </p:txBody>
      </p:sp>
    </p:spTree>
    <p:extLst>
      <p:ext uri="{BB962C8B-B14F-4D97-AF65-F5344CB8AC3E}">
        <p14:creationId xmlns:p14="http://schemas.microsoft.com/office/powerpoint/2010/main" val="4280478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Chart Placeholder 2"/>
          <p:cNvSpPr>
            <a:spLocks noGrp="1"/>
          </p:cNvSpPr>
          <p:nvPr>
            <p:ph type="chart" idx="1"/>
          </p:nvPr>
        </p:nvSpPr>
        <p:spPr>
          <a:xfrm>
            <a:off x="457200" y="1600200"/>
            <a:ext cx="8229600" cy="4525963"/>
          </a:xfrm>
        </p:spPr>
        <p:txBody>
          <a:bodyPr/>
          <a:lstStyle/>
          <a:p>
            <a:pPr lvl="0"/>
            <a:endParaRPr lang="fi-FI"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DD955322-D008-499A-9C85-1BF3A0EEE238}" type="datetime1">
              <a:rPr lang="fi-FI" smtClean="0"/>
              <a:t>30.1.2019</a:t>
            </a:fld>
            <a:endParaRPr lang="fi-FI"/>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14</a:t>
            </a:r>
            <a:endParaRPr lang="fi-FI"/>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63E29A4E-2A52-4790-BEBD-1AC2C54416F1}" type="slidenum">
              <a:rPr lang="fi-FI"/>
              <a:pPr>
                <a:defRPr/>
              </a:pPr>
              <a:t>‹#›</a:t>
            </a:fld>
            <a:endParaRPr lang="fi-FI"/>
          </a:p>
        </p:txBody>
      </p:sp>
    </p:spTree>
    <p:extLst>
      <p:ext uri="{BB962C8B-B14F-4D97-AF65-F5344CB8AC3E}">
        <p14:creationId xmlns:p14="http://schemas.microsoft.com/office/powerpoint/2010/main" val="3644040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10"/>
            <a:ext cx="8207375"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2626858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38"/>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1640820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814231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207871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C8131DB0-4613-4940-9CC3-A2A9B0259DBD}"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B9C1C4-3E74-4B47-AC77-F1052E2F7D05}" type="slidenum">
              <a:rPr lang="en-US"/>
              <a:pPr>
                <a:defRPr/>
              </a:pPr>
              <a:t>‹#›</a:t>
            </a:fld>
            <a:endParaRPr lang="en-US"/>
          </a:p>
        </p:txBody>
      </p:sp>
    </p:spTree>
    <p:extLst>
      <p:ext uri="{BB962C8B-B14F-4D97-AF65-F5344CB8AC3E}">
        <p14:creationId xmlns:p14="http://schemas.microsoft.com/office/powerpoint/2010/main" val="1668580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5" cy="1149120"/>
          </a:xfrm>
          <a:prstGeom prst="rect">
            <a:avLst/>
          </a:prstGeom>
        </p:spPr>
      </p:pic>
    </p:spTree>
    <p:extLst>
      <p:ext uri="{BB962C8B-B14F-4D97-AF65-F5344CB8AC3E}">
        <p14:creationId xmlns:p14="http://schemas.microsoft.com/office/powerpoint/2010/main" val="81555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A83C8E55-8F6A-41B0-B7C0-45A98B1E40F3}" type="datetime1">
              <a:rPr lang="fi-FI" smtClean="0">
                <a:solidFill>
                  <a:prstClr val="black">
                    <a:tint val="75000"/>
                  </a:prstClr>
                </a:solidFill>
              </a:rPr>
              <a:t>30.1.2019</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14</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4166142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477102EF-E767-49DD-99D6-D0B0B4722CED}" type="datetime1">
              <a:rPr lang="fi-FI" smtClean="0">
                <a:solidFill>
                  <a:prstClr val="black">
                    <a:tint val="75000"/>
                  </a:prstClr>
                </a:solidFill>
              </a:rPr>
              <a:t>30.1.2019</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14</a:t>
            </a: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12647151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35353733-644B-4DEC-9532-C81852905476}" type="datetime1">
              <a:rPr lang="fi-FI" smtClean="0">
                <a:solidFill>
                  <a:prstClr val="black">
                    <a:tint val="75000"/>
                  </a:prstClr>
                </a:solidFill>
              </a:rPr>
              <a:t>30.1.2019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14</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311664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9B80EED-6AB3-4457-B38F-8395E686F58B}"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653821-C5AD-4266-AFD8-DE28E1F90DDA}" type="slidenum">
              <a:rPr lang="en-US"/>
              <a:pPr>
                <a:defRPr/>
              </a:pPr>
              <a:t>‹#›</a:t>
            </a:fld>
            <a:endParaRPr lang="en-US"/>
          </a:p>
        </p:txBody>
      </p:sp>
    </p:spTree>
    <p:extLst>
      <p:ext uri="{BB962C8B-B14F-4D97-AF65-F5344CB8AC3E}">
        <p14:creationId xmlns:p14="http://schemas.microsoft.com/office/powerpoint/2010/main" val="241586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3121AC73-1FE5-409F-B4DB-C12FA211FC94}"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F77441-671D-4157-88DD-2501968CD699}" type="slidenum">
              <a:rPr lang="en-US"/>
              <a:pPr>
                <a:defRPr/>
              </a:pPr>
              <a:t>‹#›</a:t>
            </a:fld>
            <a:endParaRPr lang="en-US"/>
          </a:p>
        </p:txBody>
      </p:sp>
    </p:spTree>
    <p:extLst>
      <p:ext uri="{BB962C8B-B14F-4D97-AF65-F5344CB8AC3E}">
        <p14:creationId xmlns:p14="http://schemas.microsoft.com/office/powerpoint/2010/main" val="725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CB9B843E-E84C-4F17-AC68-D05946298266}" type="datetime1">
              <a:rPr lang="fi-FI" smtClean="0"/>
              <a:t>30.1.2019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E1CD1C-CCD8-405A-ABBA-C2D1D7C91710}" type="slidenum">
              <a:rPr lang="en-US"/>
              <a:pPr>
                <a:defRPr/>
              </a:pPr>
              <a:t>‹#›</a:t>
            </a:fld>
            <a:endParaRPr lang="en-US"/>
          </a:p>
        </p:txBody>
      </p:sp>
    </p:spTree>
    <p:extLst>
      <p:ext uri="{BB962C8B-B14F-4D97-AF65-F5344CB8AC3E}">
        <p14:creationId xmlns:p14="http://schemas.microsoft.com/office/powerpoint/2010/main" val="155168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9BE278BC-E512-4539-AC41-DDAEBB606E7D}" type="datetime1">
              <a:rPr lang="fi-FI" smtClean="0"/>
              <a:t>30.1.2019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5B9C9E-D77A-40C0-B434-A90FE26F94BA}" type="slidenum">
              <a:rPr lang="en-US"/>
              <a:pPr>
                <a:defRPr/>
              </a:pPr>
              <a:t>‹#›</a:t>
            </a:fld>
            <a:endParaRPr lang="en-US"/>
          </a:p>
        </p:txBody>
      </p:sp>
    </p:spTree>
    <p:extLst>
      <p:ext uri="{BB962C8B-B14F-4D97-AF65-F5344CB8AC3E}">
        <p14:creationId xmlns:p14="http://schemas.microsoft.com/office/powerpoint/2010/main" val="494940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E35CE03-0726-4F70-84C7-B8EE9F5DDD44}" type="datetime1">
              <a:rPr lang="fi-FI" smtClean="0"/>
              <a:t>30.1.2019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2451994-907F-4501-AC07-DA4CC56209FF}" type="slidenum">
              <a:rPr lang="en-US"/>
              <a:pPr>
                <a:defRPr/>
              </a:pPr>
              <a:t>‹#›</a:t>
            </a:fld>
            <a:endParaRPr lang="en-US"/>
          </a:p>
        </p:txBody>
      </p:sp>
    </p:spTree>
    <p:extLst>
      <p:ext uri="{BB962C8B-B14F-4D97-AF65-F5344CB8AC3E}">
        <p14:creationId xmlns:p14="http://schemas.microsoft.com/office/powerpoint/2010/main" val="398595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509FE54-DA86-4B0E-98C3-DEB2ECEA1A50}"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512313-745D-4D64-8213-47FF3DC8A565}" type="slidenum">
              <a:rPr lang="en-US"/>
              <a:pPr>
                <a:defRPr/>
              </a:pPr>
              <a:t>‹#›</a:t>
            </a:fld>
            <a:endParaRPr lang="en-US"/>
          </a:p>
        </p:txBody>
      </p:sp>
    </p:spTree>
    <p:extLst>
      <p:ext uri="{BB962C8B-B14F-4D97-AF65-F5344CB8AC3E}">
        <p14:creationId xmlns:p14="http://schemas.microsoft.com/office/powerpoint/2010/main" val="149424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6DC689-5AB4-490F-925E-F4BD58F38045}"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96E829-40F8-4A1F-9A5A-C04DC3A95D24}" type="slidenum">
              <a:rPr lang="en-US"/>
              <a:pPr>
                <a:defRPr/>
              </a:pPr>
              <a:t>‹#›</a:t>
            </a:fld>
            <a:endParaRPr lang="en-US"/>
          </a:p>
        </p:txBody>
      </p:sp>
    </p:spTree>
    <p:extLst>
      <p:ext uri="{BB962C8B-B14F-4D97-AF65-F5344CB8AC3E}">
        <p14:creationId xmlns:p14="http://schemas.microsoft.com/office/powerpoint/2010/main" val="276671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fontAlgn="base">
              <a:spcBef>
                <a:spcPct val="0"/>
              </a:spcBef>
              <a:spcAft>
                <a:spcPct val="0"/>
              </a:spcAft>
              <a:defRPr/>
            </a:pPr>
            <a:fld id="{F5F68754-CB66-49BD-B00A-AB8DD35A21E0}" type="datetime1">
              <a:rPr lang="fi-FI" smtClean="0"/>
              <a:t>30.1.2019</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fontAlgn="base">
              <a:spcBef>
                <a:spcPct val="0"/>
              </a:spcBef>
              <a:spcAft>
                <a:spcPct val="0"/>
              </a:spcAft>
              <a:defRPr/>
            </a:pPr>
            <a:r>
              <a:rPr lang="fi-FI" smtClean="0"/>
              <a:t>Markkinoiden juridinen toimintaympäristö Kalvot 14</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fontAlgn="base">
              <a:spcBef>
                <a:spcPct val="0"/>
              </a:spcBef>
              <a:spcAft>
                <a:spcPct val="0"/>
              </a:spcAft>
              <a:defRPr/>
            </a:pPr>
            <a:fld id="{5D43A2E8-552B-4229-8A1B-C1E8AE98AA26}" type="slidenum">
              <a:rPr lang="en-US"/>
              <a:pPr fontAlgn="base">
                <a:spcBef>
                  <a:spcPct val="0"/>
                </a:spcBef>
                <a:spcAft>
                  <a:spcPct val="0"/>
                </a:spcAft>
                <a:defRPr/>
              </a:pPr>
              <a:t>‹#›</a:t>
            </a:fld>
            <a:endParaRPr lang="en-US"/>
          </a:p>
        </p:txBody>
      </p:sp>
      <p:sp>
        <p:nvSpPr>
          <p:cNvPr id="1031" name="Rectangle 8"/>
          <p:cNvSpPr>
            <a:spLocks noChangeArrowheads="1"/>
          </p:cNvSpPr>
          <p:nvPr/>
        </p:nvSpPr>
        <p:spPr bwMode="auto">
          <a:xfrm>
            <a:off x="571500" y="5811838"/>
            <a:ext cx="7985125" cy="6508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835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pitchFamily="34" charset="0"/>
        </a:defRPr>
      </a:lvl2pPr>
      <a:lvl3pPr algn="l" rtl="0" eaLnBrk="0" fontAlgn="base" hangingPunct="0">
        <a:spcBef>
          <a:spcPct val="0"/>
        </a:spcBef>
        <a:spcAft>
          <a:spcPct val="0"/>
        </a:spcAft>
        <a:defRPr sz="3200" b="1">
          <a:solidFill>
            <a:srgbClr val="ED2939"/>
          </a:solidFill>
          <a:latin typeface="Arial" pitchFamily="34" charset="0"/>
        </a:defRPr>
      </a:lvl3pPr>
      <a:lvl4pPr algn="l" rtl="0" eaLnBrk="0" fontAlgn="base" hangingPunct="0">
        <a:spcBef>
          <a:spcPct val="0"/>
        </a:spcBef>
        <a:spcAft>
          <a:spcPct val="0"/>
        </a:spcAft>
        <a:defRPr sz="3200" b="1">
          <a:solidFill>
            <a:srgbClr val="ED2939"/>
          </a:solidFill>
          <a:latin typeface="Arial" pitchFamily="34" charset="0"/>
        </a:defRPr>
      </a:lvl4pPr>
      <a:lvl5pPr algn="l" rtl="0" eaLnBrk="0" fontAlgn="base" hangingPunct="0">
        <a:spcBef>
          <a:spcPct val="0"/>
        </a:spcBef>
        <a:spcAft>
          <a:spcPct val="0"/>
        </a:spcAft>
        <a:defRPr sz="3200" b="1">
          <a:solidFill>
            <a:srgbClr val="ED2939"/>
          </a:solidFill>
          <a:latin typeface="Arial" pitchFamily="34" charset="0"/>
        </a:defRPr>
      </a:lvl5pPr>
      <a:lvl6pPr marL="457200" algn="l" rtl="0" fontAlgn="base">
        <a:spcBef>
          <a:spcPct val="0"/>
        </a:spcBef>
        <a:spcAft>
          <a:spcPct val="0"/>
        </a:spcAft>
        <a:defRPr sz="3200" b="1">
          <a:solidFill>
            <a:srgbClr val="ED2939"/>
          </a:solidFill>
          <a:latin typeface="Arial" pitchFamily="34" charset="0"/>
        </a:defRPr>
      </a:lvl6pPr>
      <a:lvl7pPr marL="914400" algn="l" rtl="0" fontAlgn="base">
        <a:spcBef>
          <a:spcPct val="0"/>
        </a:spcBef>
        <a:spcAft>
          <a:spcPct val="0"/>
        </a:spcAft>
        <a:defRPr sz="3200" b="1">
          <a:solidFill>
            <a:srgbClr val="ED2939"/>
          </a:solidFill>
          <a:latin typeface="Arial" pitchFamily="34" charset="0"/>
        </a:defRPr>
      </a:lvl7pPr>
      <a:lvl8pPr marL="1371600" algn="l" rtl="0" fontAlgn="base">
        <a:spcBef>
          <a:spcPct val="0"/>
        </a:spcBef>
        <a:spcAft>
          <a:spcPct val="0"/>
        </a:spcAft>
        <a:defRPr sz="3200" b="1">
          <a:solidFill>
            <a:srgbClr val="ED2939"/>
          </a:solidFill>
          <a:latin typeface="Arial" pitchFamily="34" charset="0"/>
        </a:defRPr>
      </a:lvl8pPr>
      <a:lvl9pPr marL="1828800" algn="l" rtl="0" fontAlgn="base">
        <a:spcBef>
          <a:spcPct val="0"/>
        </a:spcBef>
        <a:spcAft>
          <a:spcPct val="0"/>
        </a:spcAft>
        <a:defRPr sz="3200" b="1">
          <a:solidFill>
            <a:srgbClr val="ED2939"/>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smtClean="0">
                <a:solidFill>
                  <a:prstClr val="black">
                    <a:tint val="75000"/>
                  </a:prstClr>
                </a:solidFill>
                <a:ea typeface="ＭＳ Ｐゴシック" charset="0"/>
              </a:rPr>
              <a:t>Markkinoiden juridinen toimintaympäristö Kalvot 14</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E2BC7B3D-E2FE-444A-AC65-F283ACE1ECEE}" type="datetime1">
              <a:rPr lang="fi-FI" smtClean="0">
                <a:solidFill>
                  <a:prstClr val="black">
                    <a:tint val="75000"/>
                  </a:prstClr>
                </a:solidFill>
                <a:ea typeface="ＭＳ Ｐゴシック" charset="0"/>
              </a:rPr>
              <a:t>30.1.2019</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05BCDE0-955E-2A43-932A-046BF80DB991}" type="slidenum">
              <a:rPr lang="fi-FI" smtClean="0">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97909038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oleObject" Target="../embeddings/oleObject3.bin"/><Relationship Id="rId7" Type="http://schemas.openxmlformats.org/officeDocument/2006/relationships/diagramQuickStyle" Target="../diagrams/quickStyle11.xml"/><Relationship Id="rId2" Type="http://schemas.openxmlformats.org/officeDocument/2006/relationships/slideLayout" Target="../slideLayouts/slideLayout21.xml"/><Relationship Id="rId1" Type="http://schemas.openxmlformats.org/officeDocument/2006/relationships/vmlDrawing" Target="../drawings/vmlDrawing3.vml"/><Relationship Id="rId6" Type="http://schemas.openxmlformats.org/officeDocument/2006/relationships/diagramLayout" Target="../diagrams/layout11.xml"/><Relationship Id="rId11" Type="http://schemas.openxmlformats.org/officeDocument/2006/relationships/image" Target="../media/image12.wmf"/><Relationship Id="rId5" Type="http://schemas.openxmlformats.org/officeDocument/2006/relationships/diagramData" Target="../diagrams/data11.xml"/><Relationship Id="rId10" Type="http://schemas.openxmlformats.org/officeDocument/2006/relationships/oleObject" Target="../embeddings/oleObject4.bin"/><Relationship Id="rId4" Type="http://schemas.openxmlformats.org/officeDocument/2006/relationships/image" Target="../media/image11.wmf"/><Relationship Id="rId9" Type="http://schemas.microsoft.com/office/2007/relationships/diagramDrawing" Target="../diagrams/drawing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1.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notesSlide" Target="../notesSlides/notesSlide1.xml"/><Relationship Id="rId7" Type="http://schemas.openxmlformats.org/officeDocument/2006/relationships/diagramLayout" Target="../diagrams/layout4.xml"/><Relationship Id="rId2" Type="http://schemas.openxmlformats.org/officeDocument/2006/relationships/slideLayout" Target="../slideLayouts/slideLayout22.xml"/><Relationship Id="rId1" Type="http://schemas.openxmlformats.org/officeDocument/2006/relationships/vmlDrawing" Target="../drawings/vmlDrawing2.vml"/><Relationship Id="rId6" Type="http://schemas.openxmlformats.org/officeDocument/2006/relationships/diagramData" Target="../diagrams/data4.xml"/><Relationship Id="rId5" Type="http://schemas.openxmlformats.org/officeDocument/2006/relationships/image" Target="../media/image9.emf"/><Relationship Id="rId10" Type="http://schemas.microsoft.com/office/2007/relationships/diagramDrawing" Target="../diagrams/drawing4.xml"/><Relationship Id="rId4" Type="http://schemas.openxmlformats.org/officeDocument/2006/relationships/oleObject" Target="../embeddings/oleObject2.bin"/><Relationship Id="rId9"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hyperlink" Target="https://en.wikipedia.org/wiki/Capital_asset_pricing_model" TargetMode="External"/><Relationship Id="rId1" Type="http://schemas.openxmlformats.org/officeDocument/2006/relationships/slideLayout" Target="../slideLayouts/slideLayout2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fi-FI" altLang="fi-FI" dirty="0"/>
              <a:t>Markkinoiden juridinen toimintaympäristö</a:t>
            </a:r>
            <a:br>
              <a:rPr lang="fi-FI" altLang="fi-FI" dirty="0"/>
            </a:br>
            <a:r>
              <a:rPr lang="fi-FI" altLang="fi-FI" dirty="0"/>
              <a:t>Kalvot 14 </a:t>
            </a:r>
            <a:endParaRPr lang="en-US" altLang="fi-FI" dirty="0" smtClean="0"/>
          </a:p>
        </p:txBody>
      </p:sp>
      <p:sp>
        <p:nvSpPr>
          <p:cNvPr id="24579" name="Rectangle 3"/>
          <p:cNvSpPr>
            <a:spLocks noGrp="1" noChangeArrowheads="1"/>
          </p:cNvSpPr>
          <p:nvPr>
            <p:ph type="subTitle" idx="1"/>
          </p:nvPr>
        </p:nvSpPr>
        <p:spPr/>
        <p:txBody>
          <a:bodyPr>
            <a:normAutofit fontScale="92500" lnSpcReduction="20000"/>
          </a:bodyPr>
          <a:lstStyle/>
          <a:p>
            <a:pPr>
              <a:spcBef>
                <a:spcPct val="0"/>
              </a:spcBef>
            </a:pPr>
            <a:r>
              <a:rPr lang="en-US" altLang="fi-FI" dirty="0" err="1">
                <a:latin typeface="Georgia" panose="02040502050405020303" pitchFamily="18" charset="0"/>
                <a:ea typeface="ＭＳ Ｐゴシック" panose="020B0600070205080204" pitchFamily="34" charset="-128"/>
                <a:cs typeface="ＭＳ Ｐゴシック" panose="020B0600070205080204" pitchFamily="34" charset="-128"/>
              </a:rPr>
              <a:t>Korvausvastuu</a:t>
            </a:r>
            <a:r>
              <a:rPr lang="en-US" altLang="fi-FI" dirty="0">
                <a:latin typeface="Georgia" panose="02040502050405020303" pitchFamily="18" charset="0"/>
                <a:ea typeface="ＭＳ Ｐゴシック" panose="020B0600070205080204" pitchFamily="34" charset="-128"/>
                <a:cs typeface="ＭＳ Ｐゴシック" panose="020B0600070205080204" pitchFamily="34" charset="-128"/>
              </a:rPr>
              <a:t> </a:t>
            </a:r>
            <a:r>
              <a:rPr lang="en-US" altLang="fi-FI" dirty="0" err="1">
                <a:latin typeface="Georgia" panose="02040502050405020303" pitchFamily="18" charset="0"/>
                <a:ea typeface="ＭＳ Ｐゴシック" panose="020B0600070205080204" pitchFamily="34" charset="-128"/>
                <a:cs typeface="ＭＳ Ｐゴシック" panose="020B0600070205080204" pitchFamily="34" charset="-128"/>
              </a:rPr>
              <a:t>arvopaperimarkkinilla</a:t>
            </a:r>
            <a:endParaRPr lang="en-US" altLang="fi-FI" dirty="0">
              <a:latin typeface="Georgia" panose="02040502050405020303" pitchFamily="18" charset="0"/>
              <a:ea typeface="ＭＳ Ｐゴシック" panose="020B0600070205080204" pitchFamily="34" charset="-128"/>
              <a:cs typeface="ＭＳ Ｐゴシック" panose="020B0600070205080204" pitchFamily="34" charset="-128"/>
            </a:endParaRPr>
          </a:p>
          <a:p>
            <a:pPr>
              <a:spcBef>
                <a:spcPct val="0"/>
              </a:spcBef>
            </a:pPr>
            <a:r>
              <a:rPr lang="en-US" altLang="fi-FI" dirty="0" err="1">
                <a:latin typeface="Georgia" panose="02040502050405020303" pitchFamily="18" charset="0"/>
                <a:ea typeface="ＭＳ Ｐゴシック" panose="020B0600070205080204" pitchFamily="34" charset="-128"/>
                <a:cs typeface="ＭＳ Ｐゴシック" panose="020B0600070205080204" pitchFamily="34" charset="-128"/>
              </a:rPr>
              <a:t>Adekvaattinen</a:t>
            </a:r>
            <a:r>
              <a:rPr lang="en-US" altLang="fi-FI" dirty="0">
                <a:latin typeface="Georgia" panose="02040502050405020303" pitchFamily="18" charset="0"/>
                <a:ea typeface="ＭＳ Ｐゴシック" panose="020B0600070205080204" pitchFamily="34" charset="-128"/>
                <a:cs typeface="ＭＳ Ｐゴシック" panose="020B0600070205080204" pitchFamily="34" charset="-128"/>
              </a:rPr>
              <a:t> </a:t>
            </a:r>
            <a:r>
              <a:rPr lang="en-US" altLang="fi-FI" dirty="0" err="1">
                <a:latin typeface="Georgia" panose="02040502050405020303" pitchFamily="18" charset="0"/>
                <a:ea typeface="ＭＳ Ｐゴシック" panose="020B0600070205080204" pitchFamily="34" charset="-128"/>
                <a:cs typeface="ＭＳ Ｐゴシック" panose="020B0600070205080204" pitchFamily="34" charset="-128"/>
              </a:rPr>
              <a:t>kausaalisuus</a:t>
            </a:r>
            <a:r>
              <a:rPr lang="en-US" altLang="fi-FI" dirty="0">
                <a:latin typeface="Georgia" panose="02040502050405020303" pitchFamily="18" charset="0"/>
                <a:ea typeface="ＭＳ Ｐゴシック" panose="020B0600070205080204" pitchFamily="34" charset="-128"/>
                <a:cs typeface="ＭＳ Ｐゴシック" panose="020B0600070205080204" pitchFamily="34" charset="-128"/>
              </a:rPr>
              <a:t> </a:t>
            </a:r>
          </a:p>
          <a:p>
            <a:pPr>
              <a:spcBef>
                <a:spcPct val="0"/>
              </a:spcBef>
            </a:pPr>
            <a:r>
              <a:rPr lang="en-US" altLang="fi-FI" dirty="0" err="1">
                <a:latin typeface="Georgia" panose="02040502050405020303" pitchFamily="18" charset="0"/>
                <a:ea typeface="ＭＳ Ｐゴシック" panose="020B0600070205080204" pitchFamily="34" charset="-128"/>
                <a:cs typeface="ＭＳ Ｐゴシック" panose="020B0600070205080204" pitchFamily="34" charset="-128"/>
              </a:rPr>
              <a:t>Vahingon</a:t>
            </a:r>
            <a:r>
              <a:rPr lang="en-US" altLang="fi-FI" dirty="0">
                <a:latin typeface="Georgia" panose="02040502050405020303" pitchFamily="18" charset="0"/>
                <a:ea typeface="ＭＳ Ｐゴシック" panose="020B0600070205080204" pitchFamily="34" charset="-128"/>
                <a:cs typeface="ＭＳ Ｐゴシック" panose="020B0600070205080204" pitchFamily="34" charset="-128"/>
              </a:rPr>
              <a:t> </a:t>
            </a:r>
            <a:r>
              <a:rPr lang="en-US" altLang="fi-FI" dirty="0" err="1">
                <a:latin typeface="Georgia" panose="02040502050405020303" pitchFamily="18" charset="0"/>
                <a:ea typeface="ＭＳ Ｐゴシック" panose="020B0600070205080204" pitchFamily="34" charset="-128"/>
                <a:cs typeface="ＭＳ Ｐゴシック" panose="020B0600070205080204" pitchFamily="34" charset="-128"/>
              </a:rPr>
              <a:t>määrittäminen</a:t>
            </a:r>
            <a:r>
              <a:rPr lang="en-US" altLang="fi-FI" dirty="0">
                <a:latin typeface="Georgia" panose="02040502050405020303" pitchFamily="18" charset="0"/>
                <a:ea typeface="ＭＳ Ｐゴシック" panose="020B0600070205080204" pitchFamily="34" charset="-128"/>
                <a:cs typeface="ＭＳ Ｐゴシック" panose="020B0600070205080204" pitchFamily="34" charset="-128"/>
              </a:rPr>
              <a:t> </a:t>
            </a:r>
          </a:p>
          <a:p>
            <a:pPr>
              <a:spcBef>
                <a:spcPct val="0"/>
              </a:spcBef>
            </a:pPr>
            <a:r>
              <a:rPr lang="fi-FI" altLang="fi-FI" dirty="0">
                <a:latin typeface="Georgia" panose="02040502050405020303" pitchFamily="18" charset="0"/>
                <a:ea typeface="ＭＳ Ｐゴシック" panose="020B0600070205080204" pitchFamily="34" charset="-128"/>
                <a:cs typeface="ＭＳ Ｐゴシック" panose="020B0600070205080204" pitchFamily="34" charset="-128"/>
              </a:rPr>
              <a:t>Matti Rudanko </a:t>
            </a:r>
          </a:p>
        </p:txBody>
      </p:sp>
    </p:spTree>
    <p:extLst>
      <p:ext uri="{BB962C8B-B14F-4D97-AF65-F5344CB8AC3E}">
        <p14:creationId xmlns:p14="http://schemas.microsoft.com/office/powerpoint/2010/main" val="4039058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Event</a:t>
            </a:r>
            <a:r>
              <a:rPr lang="fi-FI" dirty="0" smtClean="0"/>
              <a:t> </a:t>
            </a:r>
            <a:r>
              <a:rPr lang="fi-FI" dirty="0" err="1" smtClean="0"/>
              <a:t>Study</a:t>
            </a:r>
            <a:r>
              <a:rPr lang="fi-FI" dirty="0" smtClean="0"/>
              <a:t> </a:t>
            </a:r>
            <a:r>
              <a:rPr lang="fi-FI" dirty="0" err="1" smtClean="0"/>
              <a:t>Based</a:t>
            </a:r>
            <a:r>
              <a:rPr lang="fi-FI" dirty="0" smtClean="0"/>
              <a:t> Method of </a:t>
            </a:r>
            <a:r>
              <a:rPr lang="fi-FI" dirty="0" err="1" smtClean="0"/>
              <a:t>Calculating</a:t>
            </a:r>
            <a:r>
              <a:rPr lang="fi-FI" dirty="0" smtClean="0"/>
              <a:t> </a:t>
            </a:r>
            <a:r>
              <a:rPr lang="fi-FI" dirty="0" err="1" smtClean="0"/>
              <a:t>Damage</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640285911"/>
              </p:ext>
            </p:extLst>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t>Markkinoiden juridinen toimintaympäristö Kalvot 14</a:t>
            </a:r>
            <a:endParaRPr lang="en-US"/>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10</a:t>
            </a:fld>
            <a:endParaRPr lang="en-US"/>
          </a:p>
        </p:txBody>
      </p:sp>
    </p:spTree>
    <p:extLst>
      <p:ext uri="{BB962C8B-B14F-4D97-AF65-F5344CB8AC3E}">
        <p14:creationId xmlns:p14="http://schemas.microsoft.com/office/powerpoint/2010/main" val="267147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BAE4DD1-B5AF-4970-AFF5-85BFE4AF51B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C8C66E1-BEFA-4ED1-8B07-267B0790A82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D7A8403-600E-49DA-9884-C2015ED6B71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E204218-2C42-49F8-AA6D-F51FDC860A7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1D61023F-AE48-4CF0-8004-A2D28336506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27EE9301-7771-4373-9EA0-612B98A05A0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More</a:t>
            </a:r>
            <a:r>
              <a:rPr lang="fi-FI" dirty="0" smtClean="0"/>
              <a:t> </a:t>
            </a:r>
            <a:r>
              <a:rPr lang="fi-FI" dirty="0" err="1" smtClean="0"/>
              <a:t>Accurate</a:t>
            </a:r>
            <a:r>
              <a:rPr lang="fi-FI" dirty="0" smtClean="0"/>
              <a:t> Mathematical Tools vs. </a:t>
            </a:r>
            <a:r>
              <a:rPr lang="fi-FI" dirty="0" err="1" smtClean="0"/>
              <a:t>Supreme</a:t>
            </a:r>
            <a:r>
              <a:rPr lang="fi-FI" dirty="0" smtClean="0"/>
              <a:t> </a:t>
            </a:r>
            <a:r>
              <a:rPr lang="fi-FI" dirty="0" err="1" smtClean="0"/>
              <a:t>Court</a:t>
            </a:r>
            <a:r>
              <a:rPr lang="fi-FI" dirty="0" smtClean="0"/>
              <a:t> </a:t>
            </a:r>
            <a:r>
              <a:rPr lang="fi-FI" dirty="0" err="1" smtClean="0"/>
              <a:t>Reasoning</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206289906"/>
              </p:ext>
            </p:extLst>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t>Markkinoiden juridinen toimintaympäristö Kalvot 14</a:t>
            </a:r>
            <a:endParaRPr lang="en-US"/>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11</a:t>
            </a:fld>
            <a:endParaRPr lang="en-US"/>
          </a:p>
        </p:txBody>
      </p:sp>
    </p:spTree>
    <p:extLst>
      <p:ext uri="{BB962C8B-B14F-4D97-AF65-F5344CB8AC3E}">
        <p14:creationId xmlns:p14="http://schemas.microsoft.com/office/powerpoint/2010/main" val="10931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D241EC6-651A-40D4-ACE3-2DF2A9DBF76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36CE42E-0145-4B6F-89C6-0ABD18D77D7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9FD7BAA-378C-465D-ADAB-C0AF480583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r>
              <a:rPr lang="fi-FI" altLang="fi-FI" smtClean="0"/>
              <a:t>Damage due to information failure</a:t>
            </a:r>
          </a:p>
        </p:txBody>
      </p:sp>
      <p:graphicFrame>
        <p:nvGraphicFramePr>
          <p:cNvPr id="4" name="Sisällön paikkamerkki 3"/>
          <p:cNvGraphicFramePr>
            <a:graphicFrameLocks noGrp="1"/>
          </p:cNvGraphicFramePr>
          <p:nvPr>
            <p:ph sz="quarter" idx="14"/>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Footer Placeholder 1"/>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en-US" altLang="fi-FI" sz="900" smtClean="0">
              <a:solidFill>
                <a:srgbClr val="898989"/>
              </a:solidFill>
            </a:endParaRPr>
          </a:p>
        </p:txBody>
      </p:sp>
      <p:sp>
        <p:nvSpPr>
          <p:cNvPr id="28677" name="Slide Number Placeholder 2"/>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64CC92D0-FCD1-4814-8A51-58DBA380457F}" type="slidenum">
              <a:rPr lang="en-US" altLang="fi-FI" sz="900" smtClean="0">
                <a:solidFill>
                  <a:srgbClr val="898989"/>
                </a:solidFill>
              </a:rPr>
              <a:pPr eaLnBrk="1" hangingPunct="1">
                <a:spcBef>
                  <a:spcPct val="0"/>
                </a:spcBef>
                <a:buFontTx/>
                <a:buNone/>
              </a:pPr>
              <a:t>12</a:t>
            </a:fld>
            <a:endParaRPr lang="en-US" altLang="fi-FI" sz="900" smtClean="0">
              <a:solidFill>
                <a:srgbClr val="898989"/>
              </a:solidFill>
            </a:endParaRPr>
          </a:p>
        </p:txBody>
      </p:sp>
    </p:spTree>
    <p:extLst>
      <p:ext uri="{BB962C8B-B14F-4D97-AF65-F5344CB8AC3E}">
        <p14:creationId xmlns:p14="http://schemas.microsoft.com/office/powerpoint/2010/main" val="28015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0AE086F-BDAF-45F7-90BD-97F1262100F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023C2B2-1EA0-41F1-9F72-4023C4216DF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DEE094AA-CCA6-4F65-98EA-0C4E3C4134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p:txBody>
          <a:bodyPr/>
          <a:lstStyle/>
          <a:p>
            <a:r>
              <a:rPr lang="fi-FI" altLang="fi-FI" smtClean="0"/>
              <a:t>Compensation of Price Difference </a:t>
            </a:r>
          </a:p>
        </p:txBody>
      </p:sp>
      <p:graphicFrame>
        <p:nvGraphicFramePr>
          <p:cNvPr id="2" name="Sisällön paikkamerkki 1"/>
          <p:cNvGraphicFramePr>
            <a:graphicFrameLocks noGrp="1"/>
          </p:cNvGraphicFramePr>
          <p:nvPr>
            <p:ph sz="quarter" idx="14"/>
            <p:extLst>
              <p:ext uri="{D42A27DB-BD31-4B8C-83A1-F6EECF244321}">
                <p14:modId xmlns:p14="http://schemas.microsoft.com/office/powerpoint/2010/main" val="4033650446"/>
              </p:ext>
            </p:extLst>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8" name="Footer Placeholder 2"/>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en-US" altLang="fi-FI" sz="900" smtClean="0">
              <a:solidFill>
                <a:srgbClr val="898989"/>
              </a:solidFill>
            </a:endParaRPr>
          </a:p>
        </p:txBody>
      </p:sp>
      <p:sp>
        <p:nvSpPr>
          <p:cNvPr id="31749" name="Slide Number Placeholder 3"/>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3D29D2B0-EE0D-4189-9E0A-C740DF76E706}" type="slidenum">
              <a:rPr lang="en-US" altLang="fi-FI" sz="900" smtClean="0">
                <a:solidFill>
                  <a:srgbClr val="898989"/>
                </a:solidFill>
              </a:rPr>
              <a:pPr eaLnBrk="1" hangingPunct="1">
                <a:spcBef>
                  <a:spcPct val="0"/>
                </a:spcBef>
                <a:buFontTx/>
                <a:buNone/>
              </a:pPr>
              <a:t>13</a:t>
            </a:fld>
            <a:endParaRPr lang="en-US" altLang="fi-FI" sz="900" smtClean="0">
              <a:solidFill>
                <a:srgbClr val="898989"/>
              </a:solidFill>
            </a:endParaRPr>
          </a:p>
        </p:txBody>
      </p:sp>
    </p:spTree>
    <p:extLst>
      <p:ext uri="{BB962C8B-B14F-4D97-AF65-F5344CB8AC3E}">
        <p14:creationId xmlns:p14="http://schemas.microsoft.com/office/powerpoint/2010/main" val="97095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07F4D597-8DB5-4DB5-9E14-2B80AE15DAF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DEFEE887-15BA-4223-9AA9-A3EFBDCC869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5794D643-BF3A-4706-909E-3B482DF24F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15AD57B0-A4AC-46E0-913D-AFF0097EBB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type="ctrTitle"/>
          </p:nvPr>
        </p:nvSpPr>
        <p:spPr/>
        <p:txBody>
          <a:bodyPr/>
          <a:lstStyle/>
          <a:p>
            <a:pPr eaLnBrk="1" hangingPunct="1"/>
            <a:r>
              <a:rPr lang="en-US" altLang="fi-FI" smtClean="0">
                <a:solidFill>
                  <a:srgbClr val="FF3300"/>
                </a:solidFill>
              </a:rPr>
              <a:t>Assessing the amount of a loss</a:t>
            </a:r>
          </a:p>
        </p:txBody>
      </p:sp>
      <p:graphicFrame>
        <p:nvGraphicFramePr>
          <p:cNvPr id="30725" name="Object 2"/>
          <p:cNvGraphicFramePr>
            <a:graphicFrameLocks noGrp="1" noChangeAspect="1"/>
          </p:cNvGraphicFramePr>
          <p:nvPr>
            <p:ph sz="quarter" idx="14"/>
          </p:nvPr>
        </p:nvGraphicFramePr>
        <p:xfrm>
          <a:off x="4014788" y="3062288"/>
          <a:ext cx="1112837" cy="906462"/>
        </p:xfrm>
        <a:graphic>
          <a:graphicData uri="http://schemas.openxmlformats.org/presentationml/2006/ole">
            <mc:AlternateContent xmlns:mc="http://schemas.openxmlformats.org/markup-compatibility/2006">
              <mc:Choice xmlns:v="urn:schemas-microsoft-com:vml" Requires="v">
                <p:oleObj spid="_x0000_s3122" name="Clip" r:id="rId3" imgW="1112825" imgH="906170" progId="MS_ClipArt_Gallery.2">
                  <p:embed/>
                </p:oleObj>
              </mc:Choice>
              <mc:Fallback>
                <p:oleObj name="Clip" r:id="rId3" imgW="1112825" imgH="90617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4788" y="3062288"/>
                        <a:ext cx="1112837" cy="906462"/>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2" name="Footer Placeholder 5"/>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fi-FI" altLang="fi-FI" sz="900" smtClean="0">
              <a:solidFill>
                <a:srgbClr val="898989"/>
              </a:solidFill>
            </a:endParaRPr>
          </a:p>
        </p:txBody>
      </p:sp>
      <p:sp>
        <p:nvSpPr>
          <p:cNvPr id="30723" name="Slide Number Placeholder 6"/>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C667B047-7649-4572-B013-C61ABBDF6865}" type="slidenum">
              <a:rPr lang="fi-FI" altLang="fi-FI" sz="900" smtClean="0">
                <a:solidFill>
                  <a:srgbClr val="898989"/>
                </a:solidFill>
              </a:rPr>
              <a:pPr eaLnBrk="1" hangingPunct="1">
                <a:spcBef>
                  <a:spcPct val="0"/>
                </a:spcBef>
                <a:buFontTx/>
                <a:buNone/>
              </a:pPr>
              <a:t>14</a:t>
            </a:fld>
            <a:endParaRPr lang="fi-FI" altLang="fi-FI" sz="900" smtClean="0">
              <a:solidFill>
                <a:srgbClr val="898989"/>
              </a:solidFill>
            </a:endParaRPr>
          </a:p>
        </p:txBody>
      </p:sp>
      <p:graphicFrame>
        <p:nvGraphicFramePr>
          <p:cNvPr id="2" name="Diagram 1"/>
          <p:cNvGraphicFramePr/>
          <p:nvPr/>
        </p:nvGraphicFramePr>
        <p:xfrm>
          <a:off x="5110163" y="1341438"/>
          <a:ext cx="4033837" cy="4525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30727" name="Object 3"/>
          <p:cNvGraphicFramePr>
            <a:graphicFrameLocks noChangeAspect="1"/>
          </p:cNvGraphicFramePr>
          <p:nvPr/>
        </p:nvGraphicFramePr>
        <p:xfrm>
          <a:off x="971550" y="1484313"/>
          <a:ext cx="2667000" cy="1600200"/>
        </p:xfrm>
        <a:graphic>
          <a:graphicData uri="http://schemas.openxmlformats.org/presentationml/2006/ole">
            <mc:AlternateContent xmlns:mc="http://schemas.openxmlformats.org/markup-compatibility/2006">
              <mc:Choice xmlns:v="urn:schemas-microsoft-com:vml" Requires="v">
                <p:oleObj spid="_x0000_s3123" name="Clip" r:id="rId10" imgW="874166" imgH="951890" progId="MS_ClipArt_Gallery.2">
                  <p:embed/>
                </p:oleObj>
              </mc:Choice>
              <mc:Fallback>
                <p:oleObj name="Clip" r:id="rId10" imgW="874166" imgH="951890" progId="MS_ClipArt_Gallery.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71550" y="1484313"/>
                        <a:ext cx="2667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4666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D8DA016E-7FEA-4A76-9A74-004D2618323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A3162984-D63A-413E-A0DE-690F00350A4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96190192-0C83-431C-91A4-998B124AFBF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lstStyle/>
          <a:p>
            <a:r>
              <a:rPr lang="fi-FI" altLang="fi-FI" smtClean="0"/>
              <a:t>Trial on Securities Markets Loss Cases</a:t>
            </a:r>
          </a:p>
        </p:txBody>
      </p:sp>
      <p:graphicFrame>
        <p:nvGraphicFramePr>
          <p:cNvPr id="2" name="Sisällön paikkamerkki 1"/>
          <p:cNvGraphicFramePr>
            <a:graphicFrameLocks noGrp="1"/>
          </p:cNvGraphicFramePr>
          <p:nvPr>
            <p:ph sz="quarter" idx="14"/>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700" name="Footer Placeholder 2"/>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en-US" altLang="fi-FI" sz="900" smtClean="0">
              <a:solidFill>
                <a:srgbClr val="898989"/>
              </a:solidFill>
            </a:endParaRPr>
          </a:p>
        </p:txBody>
      </p:sp>
      <p:sp>
        <p:nvSpPr>
          <p:cNvPr id="29701" name="Slide Number Placeholder 3"/>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40C01B67-4B12-440E-A94B-8C8921643662}" type="slidenum">
              <a:rPr lang="en-US" altLang="fi-FI" sz="900" smtClean="0">
                <a:solidFill>
                  <a:srgbClr val="898989"/>
                </a:solidFill>
              </a:rPr>
              <a:pPr eaLnBrk="1" hangingPunct="1">
                <a:spcBef>
                  <a:spcPct val="0"/>
                </a:spcBef>
                <a:buFontTx/>
                <a:buNone/>
              </a:pPr>
              <a:t>15</a:t>
            </a:fld>
            <a:endParaRPr lang="en-US" altLang="fi-FI" sz="900" smtClean="0">
              <a:solidFill>
                <a:srgbClr val="898989"/>
              </a:solidFill>
            </a:endParaRPr>
          </a:p>
        </p:txBody>
      </p:sp>
    </p:spTree>
    <p:extLst>
      <p:ext uri="{BB962C8B-B14F-4D97-AF65-F5344CB8AC3E}">
        <p14:creationId xmlns:p14="http://schemas.microsoft.com/office/powerpoint/2010/main" val="48471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519D6A7D-E88D-46F6-8789-8A1C089D30A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9EB2B7A5-A91A-4C40-94A2-DE999E56D85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ctrTitle"/>
          </p:nvPr>
        </p:nvSpPr>
        <p:spPr/>
        <p:txBody>
          <a:bodyPr/>
          <a:lstStyle/>
          <a:p>
            <a:pPr eaLnBrk="1" hangingPunct="1"/>
            <a:r>
              <a:rPr lang="en-US" altLang="fi-FI" smtClean="0">
                <a:solidFill>
                  <a:srgbClr val="FF3300"/>
                </a:solidFill>
              </a:rPr>
              <a:t>Market Fraud Theory</a:t>
            </a:r>
          </a:p>
        </p:txBody>
      </p:sp>
      <p:sp>
        <p:nvSpPr>
          <p:cNvPr id="3" name="Content Placeholder 2"/>
          <p:cNvSpPr>
            <a:spLocks noGrp="1"/>
          </p:cNvSpPr>
          <p:nvPr>
            <p:ph sz="quarter" idx="14"/>
          </p:nvPr>
        </p:nvSpPr>
        <p:spPr/>
        <p:txBody>
          <a:bodyPr/>
          <a:lstStyle/>
          <a:p>
            <a:endParaRPr lang="fi-FI"/>
          </a:p>
        </p:txBody>
      </p:sp>
      <p:sp>
        <p:nvSpPr>
          <p:cNvPr id="24578"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fi-FI" altLang="fi-FI" sz="900" smtClean="0">
              <a:solidFill>
                <a:srgbClr val="898989"/>
              </a:solidFill>
            </a:endParaRPr>
          </a:p>
        </p:txBody>
      </p:sp>
      <p:sp>
        <p:nvSpPr>
          <p:cNvPr id="24579"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2D3D25DB-8F1E-4D90-8559-FDF0C29D9159}" type="slidenum">
              <a:rPr lang="fi-FI" altLang="fi-FI" sz="900" smtClean="0">
                <a:solidFill>
                  <a:srgbClr val="898989"/>
                </a:solidFill>
              </a:rPr>
              <a:pPr eaLnBrk="1" hangingPunct="1">
                <a:spcBef>
                  <a:spcPct val="0"/>
                </a:spcBef>
                <a:buFontTx/>
                <a:buNone/>
              </a:pPr>
              <a:t>2</a:t>
            </a:fld>
            <a:endParaRPr lang="fi-FI" altLang="fi-FI" sz="900" smtClean="0">
              <a:solidFill>
                <a:srgbClr val="898989"/>
              </a:solidFill>
            </a:endParaRPr>
          </a:p>
        </p:txBody>
      </p:sp>
      <p:graphicFrame>
        <p:nvGraphicFramePr>
          <p:cNvPr id="2" name="Kaaviokuva 1"/>
          <p:cNvGraphicFramePr/>
          <p:nvPr>
            <p:extLst>
              <p:ext uri="{D42A27DB-BD31-4B8C-83A1-F6EECF244321}">
                <p14:modId xmlns:p14="http://schemas.microsoft.com/office/powerpoint/2010/main" val="1235675244"/>
              </p:ext>
            </p:extLst>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23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8FAF1BA-3B2C-4BBB-A807-65359763F45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8B2954D3-4F70-4493-AB4A-8A24BB04280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3C4E8C95-EF5B-4A93-8296-D35ADF6BD70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E2A74208-FFC7-464B-A922-66724A11B29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9DC5A061-2E5E-41C8-9184-3603553AD32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25C7AF3E-A887-4060-A688-517A05A3DCC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ctrTitle"/>
          </p:nvPr>
        </p:nvSpPr>
        <p:spPr/>
        <p:txBody>
          <a:bodyPr/>
          <a:lstStyle/>
          <a:p>
            <a:pPr eaLnBrk="1" hangingPunct="1"/>
            <a:r>
              <a:rPr lang="en-US" altLang="fi-FI" smtClean="0">
                <a:solidFill>
                  <a:srgbClr val="FF3300"/>
                </a:solidFill>
              </a:rPr>
              <a:t>Background: market efficiency</a:t>
            </a:r>
          </a:p>
        </p:txBody>
      </p:sp>
      <p:graphicFrame>
        <p:nvGraphicFramePr>
          <p:cNvPr id="25605" name="Object 2"/>
          <p:cNvGraphicFramePr>
            <a:graphicFrameLocks noGrp="1" noChangeAspect="1"/>
          </p:cNvGraphicFramePr>
          <p:nvPr>
            <p:ph sz="quarter" idx="14"/>
          </p:nvPr>
        </p:nvGraphicFramePr>
        <p:xfrm>
          <a:off x="1234836" y="1514475"/>
          <a:ext cx="6674328" cy="4002088"/>
        </p:xfrm>
        <a:graphic>
          <a:graphicData uri="http://schemas.openxmlformats.org/presentationml/2006/ole">
            <mc:AlternateContent xmlns:mc="http://schemas.openxmlformats.org/markup-compatibility/2006">
              <mc:Choice xmlns:v="urn:schemas-microsoft-com:vml" Requires="v">
                <p:oleObj spid="_x0000_s1050" name="MS Org Chart" r:id="rId3" imgW="6597360" imgH="4051080" progId="OrgPlusWOPX.4">
                  <p:embed followColorScheme="full"/>
                </p:oleObj>
              </mc:Choice>
              <mc:Fallback>
                <p:oleObj name="MS Org Chart" r:id="rId3" imgW="6597360" imgH="4051080" progId="OrgPlusWOPX.4">
                  <p:embed followColorScheme="full"/>
                  <p:pic>
                    <p:nvPicPr>
                      <p:cNvPr id="0" name=""/>
                      <p:cNvPicPr>
                        <a:picLocks noChangeAspect="1" noChangeArrowheads="1"/>
                      </p:cNvPicPr>
                      <p:nvPr/>
                    </p:nvPicPr>
                    <p:blipFill>
                      <a:blip r:embed="rId4"/>
                      <a:srcRect/>
                      <a:stretch>
                        <a:fillRect/>
                      </a:stretch>
                    </p:blipFill>
                    <p:spPr bwMode="auto">
                      <a:xfrm>
                        <a:off x="1234836" y="1514475"/>
                        <a:ext cx="6674328" cy="400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2"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fi-FI" altLang="fi-FI" sz="900" smtClean="0">
              <a:solidFill>
                <a:srgbClr val="898989"/>
              </a:solidFill>
            </a:endParaRPr>
          </a:p>
        </p:txBody>
      </p:sp>
      <p:sp>
        <p:nvSpPr>
          <p:cNvPr id="25603"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300BA736-CA70-4720-AFEA-9DE4ACBD0574}" type="slidenum">
              <a:rPr lang="fi-FI" altLang="fi-FI" sz="900" smtClean="0">
                <a:solidFill>
                  <a:srgbClr val="898989"/>
                </a:solidFill>
              </a:rPr>
              <a:pPr eaLnBrk="1" hangingPunct="1">
                <a:spcBef>
                  <a:spcPct val="0"/>
                </a:spcBef>
                <a:buFontTx/>
                <a:buNone/>
              </a:pPr>
              <a:t>3</a:t>
            </a:fld>
            <a:endParaRPr lang="fi-FI" altLang="fi-FI" sz="900" smtClean="0">
              <a:solidFill>
                <a:srgbClr val="898989"/>
              </a:solidFill>
            </a:endParaRPr>
          </a:p>
        </p:txBody>
      </p:sp>
    </p:spTree>
    <p:extLst>
      <p:ext uri="{BB962C8B-B14F-4D97-AF65-F5344CB8AC3E}">
        <p14:creationId xmlns:p14="http://schemas.microsoft.com/office/powerpoint/2010/main" val="167513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fi-FI" dirty="0">
                <a:solidFill>
                  <a:srgbClr val="FF3300"/>
                </a:solidFill>
              </a:rPr>
              <a:t>Efficient Capital Markets Hypothesis ECMH (</a:t>
            </a:r>
            <a:r>
              <a:rPr lang="en-US" altLang="fi-FI" dirty="0" err="1">
                <a:solidFill>
                  <a:srgbClr val="FF3300"/>
                </a:solidFill>
              </a:rPr>
              <a:t>Fama</a:t>
            </a:r>
            <a:r>
              <a:rPr lang="en-US" altLang="fi-FI" dirty="0">
                <a:solidFill>
                  <a:srgbClr val="FF3300"/>
                </a:solidFill>
              </a:rPr>
              <a:t> Journal of Finance 1970)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813218810"/>
              </p:ext>
            </p:extLst>
          </p:nvPr>
        </p:nvGraphicFramePr>
        <p:xfrm>
          <a:off x="468314" y="1513934"/>
          <a:ext cx="8207374"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14</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201823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344F568-F332-4472-85B7-59C209DEFB0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F4FA55C-5C4C-45E9-B287-FE869FEC65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78689B5-6CEF-4F39-9CAC-BCCB40F8429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C353A09-0813-4564-9931-3132910EC66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1E242DC-84EC-4DAC-93C0-E01DDAC0E3C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60D12EC2-1F4F-4CA6-8893-EB9F9BD5408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type="ctrTitle"/>
          </p:nvPr>
        </p:nvSpPr>
        <p:spPr/>
        <p:txBody>
          <a:bodyPr/>
          <a:lstStyle/>
          <a:p>
            <a:pPr eaLnBrk="1" hangingPunct="1"/>
            <a:r>
              <a:rPr lang="en-US" altLang="fi-FI" smtClean="0">
                <a:solidFill>
                  <a:srgbClr val="FF3300"/>
                </a:solidFill>
              </a:rPr>
              <a:t>Market Model for Investment Behavior</a:t>
            </a:r>
            <a:endParaRPr lang="en-US" altLang="fi-FI" smtClean="0"/>
          </a:p>
        </p:txBody>
      </p:sp>
      <p:sp>
        <p:nvSpPr>
          <p:cNvPr id="3" name="Content Placeholder 2"/>
          <p:cNvSpPr>
            <a:spLocks noGrp="1"/>
          </p:cNvSpPr>
          <p:nvPr>
            <p:ph sz="quarter" idx="14"/>
          </p:nvPr>
        </p:nvSpPr>
        <p:spPr/>
        <p:txBody>
          <a:bodyPr/>
          <a:lstStyle/>
          <a:p>
            <a:endParaRPr lang="fi-FI"/>
          </a:p>
        </p:txBody>
      </p:sp>
      <p:sp>
        <p:nvSpPr>
          <p:cNvPr id="27650"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fi-FI" altLang="fi-FI" sz="900" smtClean="0">
              <a:solidFill>
                <a:srgbClr val="898989"/>
              </a:solidFill>
            </a:endParaRPr>
          </a:p>
        </p:txBody>
      </p:sp>
      <p:sp>
        <p:nvSpPr>
          <p:cNvPr id="27651"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B56BD61D-E130-4697-9E82-D7BD33245BDC}" type="slidenum">
              <a:rPr lang="fi-FI" altLang="fi-FI" sz="900" smtClean="0">
                <a:solidFill>
                  <a:srgbClr val="898989"/>
                </a:solidFill>
              </a:rPr>
              <a:pPr eaLnBrk="1" hangingPunct="1">
                <a:spcBef>
                  <a:spcPct val="0"/>
                </a:spcBef>
                <a:buFontTx/>
                <a:buNone/>
              </a:pPr>
              <a:t>5</a:t>
            </a:fld>
            <a:endParaRPr lang="fi-FI" altLang="fi-FI" sz="900" smtClean="0">
              <a:solidFill>
                <a:srgbClr val="898989"/>
              </a:solidFill>
            </a:endParaRPr>
          </a:p>
        </p:txBody>
      </p:sp>
      <p:graphicFrame>
        <p:nvGraphicFramePr>
          <p:cNvPr id="2" name="Kaaviokuva 1"/>
          <p:cNvGraphicFramePr/>
          <p:nvPr>
            <p:extLst>
              <p:ext uri="{D42A27DB-BD31-4B8C-83A1-F6EECF244321}">
                <p14:modId xmlns:p14="http://schemas.microsoft.com/office/powerpoint/2010/main" val="1811569072"/>
              </p:ext>
            </p:extLst>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931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0D469B5-CE9F-466C-B1F1-D1D79498A0A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EF841CE7-6BA8-4088-B744-E9A75BF5945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451443C2-F40F-44BD-8079-8D299E24A24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26D49909-CA46-46AD-AB50-8EDD6889E1D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p:cNvSpPr>
            <a:spLocks noGrp="1" noChangeArrowheads="1"/>
          </p:cNvSpPr>
          <p:nvPr>
            <p:ph type="ctrTitle"/>
          </p:nvPr>
        </p:nvSpPr>
        <p:spPr/>
        <p:txBody>
          <a:bodyPr/>
          <a:lstStyle/>
          <a:p>
            <a:pPr eaLnBrk="1" hangingPunct="1"/>
            <a:r>
              <a:rPr lang="en-US" altLang="fi-FI" sz="4000" smtClean="0">
                <a:solidFill>
                  <a:srgbClr val="FF3300"/>
                </a:solidFill>
              </a:rPr>
              <a:t>Portfolio theory and damages</a:t>
            </a:r>
            <a:endParaRPr lang="en-US" altLang="fi-FI" smtClean="0">
              <a:solidFill>
                <a:srgbClr val="FF3300"/>
              </a:solidFill>
            </a:endParaRPr>
          </a:p>
        </p:txBody>
      </p:sp>
      <p:graphicFrame>
        <p:nvGraphicFramePr>
          <p:cNvPr id="32773" name="Object 2"/>
          <p:cNvGraphicFramePr>
            <a:graphicFrameLocks noGrp="1" noChangeAspect="1"/>
          </p:cNvGraphicFramePr>
          <p:nvPr>
            <p:ph sz="quarter" idx="14"/>
          </p:nvPr>
        </p:nvGraphicFramePr>
        <p:xfrm>
          <a:off x="463550" y="2459925"/>
          <a:ext cx="3987800" cy="2111188"/>
        </p:xfrm>
        <a:graphic>
          <a:graphicData uri="http://schemas.openxmlformats.org/presentationml/2006/ole">
            <mc:AlternateContent xmlns:mc="http://schemas.openxmlformats.org/markup-compatibility/2006">
              <mc:Choice xmlns:v="urn:schemas-microsoft-com:vml" Requires="v">
                <p:oleObj spid="_x0000_s4122" name="Chart" r:id="rId4" imgW="7772481" imgH="4114800" progId="MSGraph.Chart.8">
                  <p:embed followColorScheme="full"/>
                </p:oleObj>
              </mc:Choice>
              <mc:Fallback>
                <p:oleObj name="Chart" r:id="rId4" imgW="7772481" imgH="4114800" progId="MSGraph.Chart.8">
                  <p:embed followColorScheme="full"/>
                  <p:pic>
                    <p:nvPicPr>
                      <p:cNvPr id="0" name=""/>
                      <p:cNvPicPr>
                        <a:picLocks noChangeAspect="1" noChangeArrowheads="1"/>
                      </p:cNvPicPr>
                      <p:nvPr/>
                    </p:nvPicPr>
                    <p:blipFill>
                      <a:blip r:embed="rId5"/>
                      <a:srcRect/>
                      <a:stretch>
                        <a:fillRect/>
                      </a:stretch>
                    </p:blipFill>
                    <p:spPr bwMode="auto">
                      <a:xfrm>
                        <a:off x="463550" y="2459925"/>
                        <a:ext cx="3987800" cy="2111188"/>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Content Placeholder 2"/>
          <p:cNvGraphicFramePr>
            <a:graphicFrameLocks noGrp="1"/>
          </p:cNvGraphicFramePr>
          <p:nvPr>
            <p:ph sz="quarter" idx="18"/>
            <p:extLst>
              <p:ext uri="{D42A27DB-BD31-4B8C-83A1-F6EECF244321}">
                <p14:modId xmlns:p14="http://schemas.microsoft.com/office/powerpoint/2010/main" val="3856189356"/>
              </p:ext>
            </p:extLst>
          </p:nvPr>
        </p:nvGraphicFramePr>
        <p:xfrm>
          <a:off x="4687610" y="1513934"/>
          <a:ext cx="3988079" cy="40033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2770" name="Footer Placeholder 4"/>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14</a:t>
            </a:r>
            <a:endParaRPr lang="fi-FI" altLang="fi-FI" sz="900" smtClean="0">
              <a:solidFill>
                <a:srgbClr val="898989"/>
              </a:solidFill>
            </a:endParaRPr>
          </a:p>
        </p:txBody>
      </p:sp>
      <p:sp>
        <p:nvSpPr>
          <p:cNvPr id="32771" name="Slide Number Placeholder 5"/>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8B1A7A8D-1935-4ACC-B346-C03B33C4552B}" type="slidenum">
              <a:rPr lang="fi-FI" altLang="fi-FI" sz="900" smtClean="0">
                <a:solidFill>
                  <a:srgbClr val="898989"/>
                </a:solidFill>
              </a:rPr>
              <a:pPr eaLnBrk="1" hangingPunct="1">
                <a:spcBef>
                  <a:spcPct val="0"/>
                </a:spcBef>
                <a:buFontTx/>
                <a:buNone/>
              </a:pPr>
              <a:t>6</a:t>
            </a:fld>
            <a:endParaRPr lang="fi-FI" altLang="fi-FI" sz="900" smtClean="0">
              <a:solidFill>
                <a:srgbClr val="898989"/>
              </a:solidFill>
            </a:endParaRPr>
          </a:p>
        </p:txBody>
      </p:sp>
    </p:spTree>
    <p:extLst>
      <p:ext uri="{BB962C8B-B14F-4D97-AF65-F5344CB8AC3E}">
        <p14:creationId xmlns:p14="http://schemas.microsoft.com/office/powerpoint/2010/main" val="386682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84C90DEF-B325-4077-8E44-C9AB51D1067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690CCEBC-A6E3-476E-B2D4-AD366C1E33E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F2689BDE-AA65-4679-B53E-B37354E6513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3B04142-51CD-463F-8CF2-DE366C0963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CAPM, Black – </a:t>
            </a:r>
            <a:r>
              <a:rPr lang="fi-FI" dirty="0" err="1" smtClean="0"/>
              <a:t>Scholes</a:t>
            </a:r>
            <a:r>
              <a:rPr lang="fi-FI" dirty="0" smtClean="0"/>
              <a:t> (1973 Journal of </a:t>
            </a:r>
            <a:r>
              <a:rPr lang="fi-FI" dirty="0" err="1" smtClean="0"/>
              <a:t>Political</a:t>
            </a:r>
            <a:r>
              <a:rPr lang="fi-FI" dirty="0" smtClean="0"/>
              <a:t> </a:t>
            </a:r>
            <a:r>
              <a:rPr lang="fi-FI" dirty="0" err="1"/>
              <a:t>E</a:t>
            </a:r>
            <a:r>
              <a:rPr lang="fi-FI" dirty="0" err="1" smtClean="0"/>
              <a:t>conomy</a:t>
            </a:r>
            <a:r>
              <a:rPr lang="fi-FI" dirty="0" smtClean="0"/>
              <a:t>)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600692300"/>
              </p:ext>
            </p:extLst>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t>Markkinoiden juridinen toimintaympäristö Kalvot 14</a:t>
            </a:r>
            <a:endParaRPr lang="en-US"/>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7</a:t>
            </a:fld>
            <a:endParaRPr lang="en-US"/>
          </a:p>
        </p:txBody>
      </p:sp>
    </p:spTree>
    <p:extLst>
      <p:ext uri="{BB962C8B-B14F-4D97-AF65-F5344CB8AC3E}">
        <p14:creationId xmlns:p14="http://schemas.microsoft.com/office/powerpoint/2010/main" val="204356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690654A-3FC1-4106-9938-91FA12B874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70F6B99-0A72-42F4-967A-E98A5A9AD64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2AC9F79-7859-44DB-A234-E2AFFE41CC3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FE801B7E-BC1A-458B-993D-4273D86031A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ADCFFA1-5857-4554-AC22-1E616B152B3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342900" lvl="0" indent="-342900">
              <a:spcBef>
                <a:spcPct val="20000"/>
              </a:spcBef>
              <a:buFontTx/>
              <a:buChar char="•"/>
            </a:pPr>
            <a:r>
              <a:rPr lang="fi-FI" dirty="0" smtClean="0"/>
              <a:t>Capital </a:t>
            </a:r>
            <a:r>
              <a:rPr lang="fi-FI" dirty="0" err="1" smtClean="0"/>
              <a:t>Asset</a:t>
            </a:r>
            <a:r>
              <a:rPr lang="fi-FI" dirty="0" smtClean="0"/>
              <a:t> </a:t>
            </a:r>
            <a:r>
              <a:rPr lang="fi-FI" dirty="0" err="1" smtClean="0"/>
              <a:t>Pricing</a:t>
            </a:r>
            <a:r>
              <a:rPr lang="fi-FI" dirty="0" smtClean="0"/>
              <a:t> </a:t>
            </a:r>
            <a:r>
              <a:rPr lang="fi-FI" dirty="0" err="1" smtClean="0"/>
              <a:t>Model</a:t>
            </a:r>
            <a:r>
              <a:rPr lang="fi-FI" dirty="0" smtClean="0"/>
              <a:t> (CAPM) </a:t>
            </a:r>
            <a:br>
              <a:rPr lang="fi-FI" dirty="0" smtClean="0"/>
            </a:br>
            <a:r>
              <a:rPr lang="fi-FI" sz="2400" b="0" dirty="0">
                <a:solidFill>
                  <a:srgbClr val="000000"/>
                </a:solidFill>
                <a:ea typeface="+mn-ea"/>
                <a:cs typeface="+mn-cs"/>
                <a:hlinkClick r:id="rId2"/>
              </a:rPr>
              <a:t>https://en.wikipedia.org/wiki/Capital_asset_pricing_model</a:t>
            </a:r>
            <a:r>
              <a:rPr lang="fi-FI" sz="2400" b="0" dirty="0">
                <a:solidFill>
                  <a:srgbClr val="000000"/>
                </a:solidFill>
                <a:ea typeface="+mn-ea"/>
                <a:cs typeface="+mn-cs"/>
              </a:rPr>
              <a:t> </a:t>
            </a:r>
            <a:br>
              <a:rPr lang="fi-FI" sz="2400" b="0" dirty="0">
                <a:solidFill>
                  <a:srgbClr val="000000"/>
                </a:solidFill>
                <a:ea typeface="+mn-ea"/>
                <a:cs typeface="+mn-cs"/>
              </a:rPr>
            </a:br>
            <a:endParaRPr lang="fi-FI"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3814840809"/>
              </p:ext>
            </p:extLst>
          </p:nvPr>
        </p:nvGraphicFramePr>
        <p:xfrm>
          <a:off x="468314" y="1513934"/>
          <a:ext cx="8207374" cy="400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6"/>
          </p:nvPr>
        </p:nvSpPr>
        <p:spPr/>
        <p:txBody>
          <a:bodyPr/>
          <a:lstStyle/>
          <a:p>
            <a:pPr>
              <a:defRPr/>
            </a:pPr>
            <a:r>
              <a:rPr lang="fi-FI" smtClean="0"/>
              <a:t>Markkinoiden juridinen toimintaympäristö Kalvot 14</a:t>
            </a:r>
            <a:endParaRPr lang="en-US"/>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8</a:t>
            </a:fld>
            <a:endParaRPr lang="en-US"/>
          </a:p>
        </p:txBody>
      </p:sp>
    </p:spTree>
    <p:extLst>
      <p:ext uri="{BB962C8B-B14F-4D97-AF65-F5344CB8AC3E}">
        <p14:creationId xmlns:p14="http://schemas.microsoft.com/office/powerpoint/2010/main" val="244725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A93C2CA8-D58F-4DF9-9C1D-6C55AEA21FE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B54485CB-1BF0-406F-A7F2-A977ABB0076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Capital </a:t>
            </a:r>
            <a:r>
              <a:rPr lang="fi-FI" dirty="0" err="1" smtClean="0"/>
              <a:t>Asset</a:t>
            </a:r>
            <a:r>
              <a:rPr lang="fi-FI" dirty="0" smtClean="0"/>
              <a:t> </a:t>
            </a:r>
            <a:r>
              <a:rPr lang="fi-FI" dirty="0" err="1" smtClean="0"/>
              <a:t>Pricing</a:t>
            </a:r>
            <a:r>
              <a:rPr lang="fi-FI" dirty="0" smtClean="0"/>
              <a:t> </a:t>
            </a:r>
            <a:r>
              <a:rPr lang="fi-FI" dirty="0" err="1" smtClean="0"/>
              <a:t>Model</a:t>
            </a:r>
            <a:r>
              <a:rPr lang="fi-FI" dirty="0" smtClean="0"/>
              <a:t> (CAPM) </a:t>
            </a:r>
            <a:endParaRPr lang="fi-FI" dirty="0"/>
          </a:p>
        </p:txBody>
      </p:sp>
      <p:pic>
        <p:nvPicPr>
          <p:cNvPr id="5122"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tretch>
            <a:fillRect/>
          </a:stretch>
        </p:blipFill>
        <p:spPr bwMode="auto">
          <a:xfrm>
            <a:off x="539750" y="1867748"/>
            <a:ext cx="8085138" cy="346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6"/>
          </p:nvPr>
        </p:nvSpPr>
        <p:spPr/>
        <p:txBody>
          <a:bodyPr/>
          <a:lstStyle/>
          <a:p>
            <a:pPr>
              <a:defRPr/>
            </a:pPr>
            <a:r>
              <a:rPr lang="fi-FI" smtClean="0"/>
              <a:t>Markkinoiden juridinen toimintaympäristö Kalvot 14</a:t>
            </a:r>
            <a:endParaRPr lang="en-US"/>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9</a:t>
            </a:fld>
            <a:endParaRPr lang="en-US"/>
          </a:p>
        </p:txBody>
      </p:sp>
    </p:spTree>
    <p:extLst>
      <p:ext uri="{BB962C8B-B14F-4D97-AF65-F5344CB8AC3E}">
        <p14:creationId xmlns:p14="http://schemas.microsoft.com/office/powerpoint/2010/main" val="3409533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1037</Words>
  <Application>Microsoft Office PowerPoint</Application>
  <PresentationFormat>On-screen Show (4:3)</PresentationFormat>
  <Paragraphs>97</Paragraphs>
  <Slides>15</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3</vt:i4>
      </vt:variant>
      <vt:variant>
        <vt:lpstr>Slide Titles</vt:lpstr>
      </vt:variant>
      <vt:variant>
        <vt:i4>15</vt:i4>
      </vt:variant>
    </vt:vector>
  </HeadingPairs>
  <TitlesOfParts>
    <vt:vector size="28" baseType="lpstr">
      <vt:lpstr>ＭＳ Ｐゴシック</vt:lpstr>
      <vt:lpstr>ＭＳ Ｐゴシック</vt:lpstr>
      <vt:lpstr>Arial</vt:lpstr>
      <vt:lpstr>Calibri</vt:lpstr>
      <vt:lpstr>Courier New</vt:lpstr>
      <vt:lpstr>Georgia</vt:lpstr>
      <vt:lpstr>Lucida Grande</vt:lpstr>
      <vt:lpstr>ヒラギノ角ゴ Pro W3</vt:lpstr>
      <vt:lpstr>aalto_economics</vt:lpstr>
      <vt:lpstr>Aalto University</vt:lpstr>
      <vt:lpstr>MS Org Chart</vt:lpstr>
      <vt:lpstr>Chart</vt:lpstr>
      <vt:lpstr>Clip</vt:lpstr>
      <vt:lpstr>Markkinoiden juridinen toimintaympäristö Kalvot 14 </vt:lpstr>
      <vt:lpstr>Market Fraud Theory</vt:lpstr>
      <vt:lpstr>Background: market efficiency</vt:lpstr>
      <vt:lpstr>Efficient Capital Markets Hypothesis ECMH (Fama Journal of Finance 1970) </vt:lpstr>
      <vt:lpstr>Market Model for Investment Behavior</vt:lpstr>
      <vt:lpstr>Portfolio theory and damages</vt:lpstr>
      <vt:lpstr>CAPM, Black – Scholes (1973 Journal of Political Economy) </vt:lpstr>
      <vt:lpstr>Capital Asset Pricing Model (CAPM)  https://en.wikipedia.org/wiki/Capital_asset_pricing_model  </vt:lpstr>
      <vt:lpstr>Capital Asset Pricing Model (CAPM) </vt:lpstr>
      <vt:lpstr>Event Study Based Method of Calculating Damage</vt:lpstr>
      <vt:lpstr>More Accurate Mathematical Tools vs. Supreme Court Reasoning</vt:lpstr>
      <vt:lpstr>Damage due to information failure</vt:lpstr>
      <vt:lpstr>Compensation of Price Difference </vt:lpstr>
      <vt:lpstr>Assessing the amount of a loss</vt:lpstr>
      <vt:lpstr>Trial on Securities Markets Loss Cases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Finance</dc:title>
  <dc:creator>rudanko</dc:creator>
  <cp:lastModifiedBy>Rudanko Matti</cp:lastModifiedBy>
  <cp:revision>27</cp:revision>
  <cp:lastPrinted>2013-09-16T09:40:39Z</cp:lastPrinted>
  <dcterms:created xsi:type="dcterms:W3CDTF">2013-09-11T08:17:02Z</dcterms:created>
  <dcterms:modified xsi:type="dcterms:W3CDTF">2019-01-30T10:11:32Z</dcterms:modified>
</cp:coreProperties>
</file>