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36"/>
  </p:notesMasterIdLst>
  <p:sldIdLst>
    <p:sldId id="256" r:id="rId2"/>
    <p:sldId id="257" r:id="rId3"/>
    <p:sldId id="261" r:id="rId4"/>
    <p:sldId id="315" r:id="rId5"/>
    <p:sldId id="259" r:id="rId6"/>
    <p:sldId id="271" r:id="rId7"/>
    <p:sldId id="281" r:id="rId8"/>
    <p:sldId id="318" r:id="rId9"/>
    <p:sldId id="292" r:id="rId10"/>
    <p:sldId id="278" r:id="rId11"/>
    <p:sldId id="289" r:id="rId12"/>
    <p:sldId id="262" r:id="rId13"/>
    <p:sldId id="312" r:id="rId14"/>
    <p:sldId id="308" r:id="rId15"/>
    <p:sldId id="306" r:id="rId16"/>
    <p:sldId id="313" r:id="rId17"/>
    <p:sldId id="282" r:id="rId18"/>
    <p:sldId id="264" r:id="rId19"/>
    <p:sldId id="301" r:id="rId20"/>
    <p:sldId id="309" r:id="rId21"/>
    <p:sldId id="269" r:id="rId22"/>
    <p:sldId id="310" r:id="rId23"/>
    <p:sldId id="302" r:id="rId24"/>
    <p:sldId id="307" r:id="rId25"/>
    <p:sldId id="265" r:id="rId26"/>
    <p:sldId id="267" r:id="rId27"/>
    <p:sldId id="268" r:id="rId28"/>
    <p:sldId id="290" r:id="rId29"/>
    <p:sldId id="286" r:id="rId30"/>
    <p:sldId id="291" r:id="rId31"/>
    <p:sldId id="298" r:id="rId32"/>
    <p:sldId id="314" r:id="rId33"/>
    <p:sldId id="287" r:id="rId34"/>
    <p:sldId id="311" r:id="rId35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77" autoAdjust="0"/>
    <p:restoredTop sz="94660"/>
  </p:normalViewPr>
  <p:slideViewPr>
    <p:cSldViewPr>
      <p:cViewPr varScale="1">
        <p:scale>
          <a:sx n="60" d="100"/>
          <a:sy n="60" d="100"/>
        </p:scale>
        <p:origin x="162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6F0179-7A75-4017-9CDB-DD5F2C18A7F4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2231A4C-9289-4948-897B-1BFD61CD389D}">
      <dgm:prSet/>
      <dgm:spPr/>
      <dgm:t>
        <a:bodyPr/>
        <a:lstStyle/>
        <a:p>
          <a:r>
            <a:rPr lang="fi-FI"/>
            <a:t>”Paperikannalla” pitkään huono maine</a:t>
          </a:r>
          <a:endParaRPr lang="en-US"/>
        </a:p>
      </dgm:t>
    </dgm:pt>
    <dgm:pt modelId="{330BD921-F109-4DA6-830D-D2E82E0925ED}" type="parTrans" cxnId="{845F9731-9748-4AB3-850A-A7E5873C9485}">
      <dgm:prSet/>
      <dgm:spPr/>
      <dgm:t>
        <a:bodyPr/>
        <a:lstStyle/>
        <a:p>
          <a:endParaRPr lang="en-US"/>
        </a:p>
      </dgm:t>
    </dgm:pt>
    <dgm:pt modelId="{2BA127F6-DBA9-47FD-9857-CC2AFEE6959F}" type="sibTrans" cxnId="{845F9731-9748-4AB3-850A-A7E5873C9485}">
      <dgm:prSet/>
      <dgm:spPr/>
      <dgm:t>
        <a:bodyPr/>
        <a:lstStyle/>
        <a:p>
          <a:endParaRPr lang="en-US"/>
        </a:p>
      </dgm:t>
    </dgm:pt>
    <dgm:pt modelId="{E8FF9C6C-1BB8-4FFF-896C-8DC72CC02551}">
      <dgm:prSet/>
      <dgm:spPr/>
      <dgm:t>
        <a:bodyPr/>
        <a:lstStyle/>
        <a:p>
          <a:r>
            <a:rPr lang="fi-FI"/>
            <a:t>Paperirahan arvo osoittautui epäluotettavaksi, ”banaanimaiden” järjestelmä</a:t>
          </a:r>
          <a:endParaRPr lang="en-US"/>
        </a:p>
      </dgm:t>
    </dgm:pt>
    <dgm:pt modelId="{545AB400-60DF-490D-B556-DD5250933791}" type="parTrans" cxnId="{EBA68FFA-0B9E-4F1D-96D8-51A1749630E9}">
      <dgm:prSet/>
      <dgm:spPr/>
      <dgm:t>
        <a:bodyPr/>
        <a:lstStyle/>
        <a:p>
          <a:endParaRPr lang="en-US"/>
        </a:p>
      </dgm:t>
    </dgm:pt>
    <dgm:pt modelId="{9C603C59-CE23-45FC-87A4-49AB8131C43C}" type="sibTrans" cxnId="{EBA68FFA-0B9E-4F1D-96D8-51A1749630E9}">
      <dgm:prSet/>
      <dgm:spPr/>
      <dgm:t>
        <a:bodyPr/>
        <a:lstStyle/>
        <a:p>
          <a:endParaRPr lang="en-US"/>
        </a:p>
      </dgm:t>
    </dgm:pt>
    <dgm:pt modelId="{278ADA3E-FC80-427B-9A22-B6A1F4BE20DB}">
      <dgm:prSet/>
      <dgm:spPr/>
      <dgm:t>
        <a:bodyPr/>
        <a:lstStyle/>
        <a:p>
          <a:r>
            <a:rPr lang="fi-FI"/>
            <a:t>Monissa valtioissa tosiasiallisesti kaksi valuuttaa</a:t>
          </a:r>
          <a:endParaRPr lang="en-US"/>
        </a:p>
      </dgm:t>
    </dgm:pt>
    <dgm:pt modelId="{0DF040D4-2CF2-451C-A949-BDDB5293C070}" type="parTrans" cxnId="{EB0046FA-D669-40E3-AD3A-01FC0B82EFDE}">
      <dgm:prSet/>
      <dgm:spPr/>
      <dgm:t>
        <a:bodyPr/>
        <a:lstStyle/>
        <a:p>
          <a:endParaRPr lang="en-US"/>
        </a:p>
      </dgm:t>
    </dgm:pt>
    <dgm:pt modelId="{D767E93D-0CED-480F-B932-82D71603F80F}" type="sibTrans" cxnId="{EB0046FA-D669-40E3-AD3A-01FC0B82EFDE}">
      <dgm:prSet/>
      <dgm:spPr/>
      <dgm:t>
        <a:bodyPr/>
        <a:lstStyle/>
        <a:p>
          <a:endParaRPr lang="en-US"/>
        </a:p>
      </dgm:t>
    </dgm:pt>
    <dgm:pt modelId="{B5A25EA6-D70C-4DAD-8203-141CF27F34EA}">
      <dgm:prSet/>
      <dgm:spPr/>
      <dgm:t>
        <a:bodyPr/>
        <a:lstStyle/>
        <a:p>
          <a:r>
            <a:rPr lang="fi-FI" dirty="0"/>
            <a:t>Hopeiset kolikot, edelleen hopean arvoisia</a:t>
          </a:r>
          <a:endParaRPr lang="en-US" dirty="0"/>
        </a:p>
      </dgm:t>
    </dgm:pt>
    <dgm:pt modelId="{03D6E45D-E38F-4C01-AEEF-6303D38817D3}" type="parTrans" cxnId="{F783F023-064F-4A5A-B249-7367ACA356F9}">
      <dgm:prSet/>
      <dgm:spPr/>
      <dgm:t>
        <a:bodyPr/>
        <a:lstStyle/>
        <a:p>
          <a:endParaRPr lang="en-US"/>
        </a:p>
      </dgm:t>
    </dgm:pt>
    <dgm:pt modelId="{B35BB223-4B73-485E-9E7A-B7DEE135685A}" type="sibTrans" cxnId="{F783F023-064F-4A5A-B249-7367ACA356F9}">
      <dgm:prSet/>
      <dgm:spPr/>
      <dgm:t>
        <a:bodyPr/>
        <a:lstStyle/>
        <a:p>
          <a:endParaRPr lang="en-US"/>
        </a:p>
      </dgm:t>
    </dgm:pt>
    <dgm:pt modelId="{2C9971D6-A163-4C8D-9241-62FE4089F1E6}">
      <dgm:prSet/>
      <dgm:spPr/>
      <dgm:t>
        <a:bodyPr/>
        <a:lstStyle/>
        <a:p>
          <a:r>
            <a:rPr lang="fi-FI" dirty="0"/>
            <a:t>Lunastettavuuden menettäneet setelit, vähäarvoisempia</a:t>
          </a:r>
          <a:endParaRPr lang="en-US" dirty="0"/>
        </a:p>
      </dgm:t>
    </dgm:pt>
    <dgm:pt modelId="{9397781F-EF43-4864-8670-4D092EA86B9B}" type="parTrans" cxnId="{74DB2697-6F1F-49E1-BC13-B914F0FEC560}">
      <dgm:prSet/>
      <dgm:spPr/>
      <dgm:t>
        <a:bodyPr/>
        <a:lstStyle/>
        <a:p>
          <a:endParaRPr lang="en-US"/>
        </a:p>
      </dgm:t>
    </dgm:pt>
    <dgm:pt modelId="{364D23B9-9951-4B2D-9E37-1CA37BC6DD19}" type="sibTrans" cxnId="{74DB2697-6F1F-49E1-BC13-B914F0FEC560}">
      <dgm:prSet/>
      <dgm:spPr/>
      <dgm:t>
        <a:bodyPr/>
        <a:lstStyle/>
        <a:p>
          <a:endParaRPr lang="en-US"/>
        </a:p>
      </dgm:t>
    </dgm:pt>
    <dgm:pt modelId="{AFFF4C07-E129-4DE1-8CD6-F2CF952B6A31}">
      <dgm:prSet/>
      <dgm:spPr/>
      <dgm:t>
        <a:bodyPr/>
        <a:lstStyle/>
        <a:p>
          <a:r>
            <a:rPr lang="fi-FI" dirty="0"/>
            <a:t>Esim. Napoleonin sotien jälkeisen raharealisaatiot rahan (=seteleiden) uskottavuuden palauttamiseksi; Suomi Venäjän yhteydessä 1840</a:t>
          </a:r>
          <a:endParaRPr lang="en-US" dirty="0"/>
        </a:p>
      </dgm:t>
    </dgm:pt>
    <dgm:pt modelId="{D585E027-60CB-434B-B0AF-19A0C540E79A}" type="parTrans" cxnId="{616CE0C8-9750-4BDD-AAA8-23FEC2E7F23A}">
      <dgm:prSet/>
      <dgm:spPr/>
      <dgm:t>
        <a:bodyPr/>
        <a:lstStyle/>
        <a:p>
          <a:endParaRPr lang="en-US"/>
        </a:p>
      </dgm:t>
    </dgm:pt>
    <dgm:pt modelId="{6FF569AA-586F-46D0-A245-AE7FF7D1517B}" type="sibTrans" cxnId="{616CE0C8-9750-4BDD-AAA8-23FEC2E7F23A}">
      <dgm:prSet/>
      <dgm:spPr/>
      <dgm:t>
        <a:bodyPr/>
        <a:lstStyle/>
        <a:p>
          <a:endParaRPr lang="en-US"/>
        </a:p>
      </dgm:t>
    </dgm:pt>
    <dgm:pt modelId="{CA8B40C1-24DA-4837-AF78-141F364FE741}">
      <dgm:prSet/>
      <dgm:spPr/>
      <dgm:t>
        <a:bodyPr/>
        <a:lstStyle/>
        <a:p>
          <a:r>
            <a:rPr lang="fi-FI"/>
            <a:t>Raharealisaatio = rahan palauttaminen metallikantaan, jalometallilla lunastettavaksi</a:t>
          </a:r>
          <a:endParaRPr lang="en-US"/>
        </a:p>
      </dgm:t>
    </dgm:pt>
    <dgm:pt modelId="{D94FE111-89A3-4153-A4D1-6F7D903FA234}" type="parTrans" cxnId="{16E672A0-1FA1-4F7B-902E-EDAF35662AE1}">
      <dgm:prSet/>
      <dgm:spPr/>
      <dgm:t>
        <a:bodyPr/>
        <a:lstStyle/>
        <a:p>
          <a:endParaRPr lang="en-US"/>
        </a:p>
      </dgm:t>
    </dgm:pt>
    <dgm:pt modelId="{0B83CFB4-B3D2-480A-B24B-80C124C9074E}" type="sibTrans" cxnId="{16E672A0-1FA1-4F7B-902E-EDAF35662AE1}">
      <dgm:prSet/>
      <dgm:spPr/>
      <dgm:t>
        <a:bodyPr/>
        <a:lstStyle/>
        <a:p>
          <a:endParaRPr lang="en-US"/>
        </a:p>
      </dgm:t>
    </dgm:pt>
    <dgm:pt modelId="{DBA5E07C-DA96-48F4-8CC9-BF9B89E5767E}">
      <dgm:prSet/>
      <dgm:spPr/>
      <dgm:t>
        <a:bodyPr/>
        <a:lstStyle/>
        <a:p>
          <a:r>
            <a:rPr lang="fi-FI"/>
            <a:t>1870-luvulta I maailmansotaan ”klassinen kultakanta”</a:t>
          </a:r>
          <a:endParaRPr lang="en-US"/>
        </a:p>
      </dgm:t>
    </dgm:pt>
    <dgm:pt modelId="{C15BAF43-B496-4BFB-9F75-C3675FA113AD}" type="parTrans" cxnId="{3604EC40-95BD-4C5B-99F4-BCFF582A7CB4}">
      <dgm:prSet/>
      <dgm:spPr/>
      <dgm:t>
        <a:bodyPr/>
        <a:lstStyle/>
        <a:p>
          <a:endParaRPr lang="en-US"/>
        </a:p>
      </dgm:t>
    </dgm:pt>
    <dgm:pt modelId="{9F4EC123-4FA8-4695-987D-C5210B812C59}" type="sibTrans" cxnId="{3604EC40-95BD-4C5B-99F4-BCFF582A7CB4}">
      <dgm:prSet/>
      <dgm:spPr/>
      <dgm:t>
        <a:bodyPr/>
        <a:lstStyle/>
        <a:p>
          <a:endParaRPr lang="en-US"/>
        </a:p>
      </dgm:t>
    </dgm:pt>
    <dgm:pt modelId="{9985AE88-82C4-4C90-BF5A-FA41262666FC}">
      <dgm:prSet/>
      <dgm:spPr/>
      <dgm:t>
        <a:bodyPr/>
        <a:lstStyle/>
        <a:p>
          <a:r>
            <a:rPr lang="fi-FI"/>
            <a:t>Kultakanta löi itsensä nopeasti lävitse kansainvälisesti muutamassa vuodessa</a:t>
          </a:r>
          <a:endParaRPr lang="en-US"/>
        </a:p>
      </dgm:t>
    </dgm:pt>
    <dgm:pt modelId="{BA648EBB-8D17-4020-B378-3D741520DBE1}" type="parTrans" cxnId="{83AAAA53-79CB-40A0-8A43-86D90D4F0092}">
      <dgm:prSet/>
      <dgm:spPr/>
      <dgm:t>
        <a:bodyPr/>
        <a:lstStyle/>
        <a:p>
          <a:endParaRPr lang="en-US"/>
        </a:p>
      </dgm:t>
    </dgm:pt>
    <dgm:pt modelId="{7F63966E-DEBE-4E95-9439-1BF770991FF8}" type="sibTrans" cxnId="{83AAAA53-79CB-40A0-8A43-86D90D4F0092}">
      <dgm:prSet/>
      <dgm:spPr/>
      <dgm:t>
        <a:bodyPr/>
        <a:lstStyle/>
        <a:p>
          <a:endParaRPr lang="en-US"/>
        </a:p>
      </dgm:t>
    </dgm:pt>
    <dgm:pt modelId="{D33C79DD-7426-43D0-98D7-C0D7BDB268F6}">
      <dgm:prSet/>
      <dgm:spPr/>
      <dgm:t>
        <a:bodyPr/>
        <a:lstStyle/>
        <a:p>
          <a:r>
            <a:rPr lang="fi-FI"/>
            <a:t>Yksi historian onnistuneimmista rahajärjestelmistä</a:t>
          </a:r>
          <a:endParaRPr lang="en-US"/>
        </a:p>
      </dgm:t>
    </dgm:pt>
    <dgm:pt modelId="{07CC9863-7AB1-4F47-AD0F-2B85CA07ABC2}" type="parTrans" cxnId="{2374B209-0B64-4639-9AA2-3E1793189EE6}">
      <dgm:prSet/>
      <dgm:spPr/>
      <dgm:t>
        <a:bodyPr/>
        <a:lstStyle/>
        <a:p>
          <a:endParaRPr lang="en-US"/>
        </a:p>
      </dgm:t>
    </dgm:pt>
    <dgm:pt modelId="{A57E5780-541E-414F-869E-D34C2AC5BEE5}" type="sibTrans" cxnId="{2374B209-0B64-4639-9AA2-3E1793189EE6}">
      <dgm:prSet/>
      <dgm:spPr/>
      <dgm:t>
        <a:bodyPr/>
        <a:lstStyle/>
        <a:p>
          <a:endParaRPr lang="en-US"/>
        </a:p>
      </dgm:t>
    </dgm:pt>
    <dgm:pt modelId="{E1AA097C-25AC-43F4-865F-94E59D67970E}">
      <dgm:prSet/>
      <dgm:spPr/>
      <dgm:t>
        <a:bodyPr/>
        <a:lstStyle/>
        <a:p>
          <a:r>
            <a:rPr lang="fi-FI"/>
            <a:t>Maailmantalouden voimakas kasvu (=rahan tarpeen kasvu) ja suuret kultalöydöt sattumalta samaan aikaan =&gt; rahan arvon vakaus?</a:t>
          </a:r>
          <a:endParaRPr lang="en-US"/>
        </a:p>
      </dgm:t>
    </dgm:pt>
    <dgm:pt modelId="{89EBE402-5405-4A83-B191-B63B6A459064}" type="parTrans" cxnId="{881B447B-4A37-4FD0-B4D6-E14DFDD4C144}">
      <dgm:prSet/>
      <dgm:spPr/>
      <dgm:t>
        <a:bodyPr/>
        <a:lstStyle/>
        <a:p>
          <a:endParaRPr lang="en-US"/>
        </a:p>
      </dgm:t>
    </dgm:pt>
    <dgm:pt modelId="{AC9ED93E-2A98-4529-9DA9-CB9A86B63719}" type="sibTrans" cxnId="{881B447B-4A37-4FD0-B4D6-E14DFDD4C144}">
      <dgm:prSet/>
      <dgm:spPr/>
      <dgm:t>
        <a:bodyPr/>
        <a:lstStyle/>
        <a:p>
          <a:endParaRPr lang="en-US"/>
        </a:p>
      </dgm:t>
    </dgm:pt>
    <dgm:pt modelId="{CCFECBF1-F5A6-416F-8D8F-6E488D46EC43}" type="pres">
      <dgm:prSet presAssocID="{746F0179-7A75-4017-9CDB-DD5F2C18A7F4}" presName="linear" presStyleCnt="0">
        <dgm:presLayoutVars>
          <dgm:animLvl val="lvl"/>
          <dgm:resizeHandles val="exact"/>
        </dgm:presLayoutVars>
      </dgm:prSet>
      <dgm:spPr/>
    </dgm:pt>
    <dgm:pt modelId="{4EF61308-5EDE-451B-8258-AFF5D3641333}" type="pres">
      <dgm:prSet presAssocID="{F2231A4C-9289-4948-897B-1BFD61CD389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36DF9E5-D509-49E4-923A-502287786CC0}" type="pres">
      <dgm:prSet presAssocID="{F2231A4C-9289-4948-897B-1BFD61CD389D}" presName="childText" presStyleLbl="revTx" presStyleIdx="0" presStyleCnt="2">
        <dgm:presLayoutVars>
          <dgm:bulletEnabled val="1"/>
        </dgm:presLayoutVars>
      </dgm:prSet>
      <dgm:spPr/>
    </dgm:pt>
    <dgm:pt modelId="{B3D8C662-58BC-4CC8-8E9E-00F7B6820E23}" type="pres">
      <dgm:prSet presAssocID="{DBA5E07C-DA96-48F4-8CC9-BF9B89E5767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C054BB7-8206-4D27-B9EE-908AD31D9323}" type="pres">
      <dgm:prSet presAssocID="{DBA5E07C-DA96-48F4-8CC9-BF9B89E5767E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2374B209-0B64-4639-9AA2-3E1793189EE6}" srcId="{DBA5E07C-DA96-48F4-8CC9-BF9B89E5767E}" destId="{D33C79DD-7426-43D0-98D7-C0D7BDB268F6}" srcOrd="1" destOrd="0" parTransId="{07CC9863-7AB1-4F47-AD0F-2B85CA07ABC2}" sibTransId="{A57E5780-541E-414F-869E-D34C2AC5BEE5}"/>
    <dgm:cxn modelId="{4EF6E817-50A9-4600-BDF2-0EE6262F5AB5}" type="presOf" srcId="{E8FF9C6C-1BB8-4FFF-896C-8DC72CC02551}" destId="{F36DF9E5-D509-49E4-923A-502287786CC0}" srcOrd="0" destOrd="0" presId="urn:microsoft.com/office/officeart/2005/8/layout/vList2"/>
    <dgm:cxn modelId="{F783F023-064F-4A5A-B249-7367ACA356F9}" srcId="{278ADA3E-FC80-427B-9A22-B6A1F4BE20DB}" destId="{B5A25EA6-D70C-4DAD-8203-141CF27F34EA}" srcOrd="0" destOrd="0" parTransId="{03D6E45D-E38F-4C01-AEEF-6303D38817D3}" sibTransId="{B35BB223-4B73-485E-9E7A-B7DEE135685A}"/>
    <dgm:cxn modelId="{AA7F002D-76A4-4D18-894B-1B49F058F3FD}" type="presOf" srcId="{DBA5E07C-DA96-48F4-8CC9-BF9B89E5767E}" destId="{B3D8C662-58BC-4CC8-8E9E-00F7B6820E23}" srcOrd="0" destOrd="0" presId="urn:microsoft.com/office/officeart/2005/8/layout/vList2"/>
    <dgm:cxn modelId="{845F9731-9748-4AB3-850A-A7E5873C9485}" srcId="{746F0179-7A75-4017-9CDB-DD5F2C18A7F4}" destId="{F2231A4C-9289-4948-897B-1BFD61CD389D}" srcOrd="0" destOrd="0" parTransId="{330BD921-F109-4DA6-830D-D2E82E0925ED}" sibTransId="{2BA127F6-DBA9-47FD-9857-CC2AFEE6959F}"/>
    <dgm:cxn modelId="{3604EC40-95BD-4C5B-99F4-BCFF582A7CB4}" srcId="{746F0179-7A75-4017-9CDB-DD5F2C18A7F4}" destId="{DBA5E07C-DA96-48F4-8CC9-BF9B89E5767E}" srcOrd="1" destOrd="0" parTransId="{C15BAF43-B496-4BFB-9F75-C3675FA113AD}" sibTransId="{9F4EC123-4FA8-4695-987D-C5210B812C59}"/>
    <dgm:cxn modelId="{8522B662-9EED-4B87-88F4-E6DB378C09C8}" type="presOf" srcId="{AFFF4C07-E129-4DE1-8CD6-F2CF952B6A31}" destId="{F36DF9E5-D509-49E4-923A-502287786CC0}" srcOrd="0" destOrd="4" presId="urn:microsoft.com/office/officeart/2005/8/layout/vList2"/>
    <dgm:cxn modelId="{E649ED46-177D-4060-B50E-BF000523FF59}" type="presOf" srcId="{E1AA097C-25AC-43F4-865F-94E59D67970E}" destId="{1C054BB7-8206-4D27-B9EE-908AD31D9323}" srcOrd="0" destOrd="2" presId="urn:microsoft.com/office/officeart/2005/8/layout/vList2"/>
    <dgm:cxn modelId="{769D2648-DC73-47FF-8D48-0DB876256139}" type="presOf" srcId="{F2231A4C-9289-4948-897B-1BFD61CD389D}" destId="{4EF61308-5EDE-451B-8258-AFF5D3641333}" srcOrd="0" destOrd="0" presId="urn:microsoft.com/office/officeart/2005/8/layout/vList2"/>
    <dgm:cxn modelId="{4209A773-598F-4C55-BE4E-7AC8EEDE79C7}" type="presOf" srcId="{CA8B40C1-24DA-4837-AF78-141F364FE741}" destId="{F36DF9E5-D509-49E4-923A-502287786CC0}" srcOrd="0" destOrd="5" presId="urn:microsoft.com/office/officeart/2005/8/layout/vList2"/>
    <dgm:cxn modelId="{83AAAA53-79CB-40A0-8A43-86D90D4F0092}" srcId="{DBA5E07C-DA96-48F4-8CC9-BF9B89E5767E}" destId="{9985AE88-82C4-4C90-BF5A-FA41262666FC}" srcOrd="0" destOrd="0" parTransId="{BA648EBB-8D17-4020-B378-3D741520DBE1}" sibTransId="{7F63966E-DEBE-4E95-9439-1BF770991FF8}"/>
    <dgm:cxn modelId="{7513BB57-3324-4856-AB47-82C2F9448614}" type="presOf" srcId="{746F0179-7A75-4017-9CDB-DD5F2C18A7F4}" destId="{CCFECBF1-F5A6-416F-8D8F-6E488D46EC43}" srcOrd="0" destOrd="0" presId="urn:microsoft.com/office/officeart/2005/8/layout/vList2"/>
    <dgm:cxn modelId="{881B447B-4A37-4FD0-B4D6-E14DFDD4C144}" srcId="{DBA5E07C-DA96-48F4-8CC9-BF9B89E5767E}" destId="{E1AA097C-25AC-43F4-865F-94E59D67970E}" srcOrd="2" destOrd="0" parTransId="{89EBE402-5405-4A83-B191-B63B6A459064}" sibTransId="{AC9ED93E-2A98-4529-9DA9-CB9A86B63719}"/>
    <dgm:cxn modelId="{F479D581-E71D-417D-8785-F16951993BC4}" type="presOf" srcId="{B5A25EA6-D70C-4DAD-8203-141CF27F34EA}" destId="{F36DF9E5-D509-49E4-923A-502287786CC0}" srcOrd="0" destOrd="2" presId="urn:microsoft.com/office/officeart/2005/8/layout/vList2"/>
    <dgm:cxn modelId="{74DB2697-6F1F-49E1-BC13-B914F0FEC560}" srcId="{278ADA3E-FC80-427B-9A22-B6A1F4BE20DB}" destId="{2C9971D6-A163-4C8D-9241-62FE4089F1E6}" srcOrd="1" destOrd="0" parTransId="{9397781F-EF43-4864-8670-4D092EA86B9B}" sibTransId="{364D23B9-9951-4B2D-9E37-1CA37BC6DD19}"/>
    <dgm:cxn modelId="{16E672A0-1FA1-4F7B-902E-EDAF35662AE1}" srcId="{AFFF4C07-E129-4DE1-8CD6-F2CF952B6A31}" destId="{CA8B40C1-24DA-4837-AF78-141F364FE741}" srcOrd="0" destOrd="0" parTransId="{D94FE111-89A3-4153-A4D1-6F7D903FA234}" sibTransId="{0B83CFB4-B3D2-480A-B24B-80C124C9074E}"/>
    <dgm:cxn modelId="{B67C22A6-94AE-454C-A9D3-986074158542}" type="presOf" srcId="{2C9971D6-A163-4C8D-9241-62FE4089F1E6}" destId="{F36DF9E5-D509-49E4-923A-502287786CC0}" srcOrd="0" destOrd="3" presId="urn:microsoft.com/office/officeart/2005/8/layout/vList2"/>
    <dgm:cxn modelId="{38E681AD-E121-491E-BC8D-245A7D6C3E3B}" type="presOf" srcId="{D33C79DD-7426-43D0-98D7-C0D7BDB268F6}" destId="{1C054BB7-8206-4D27-B9EE-908AD31D9323}" srcOrd="0" destOrd="1" presId="urn:microsoft.com/office/officeart/2005/8/layout/vList2"/>
    <dgm:cxn modelId="{87129FC7-87A4-4C3C-9892-8E98A6108442}" type="presOf" srcId="{9985AE88-82C4-4C90-BF5A-FA41262666FC}" destId="{1C054BB7-8206-4D27-B9EE-908AD31D9323}" srcOrd="0" destOrd="0" presId="urn:microsoft.com/office/officeart/2005/8/layout/vList2"/>
    <dgm:cxn modelId="{616CE0C8-9750-4BDD-AAA8-23FEC2E7F23A}" srcId="{F2231A4C-9289-4948-897B-1BFD61CD389D}" destId="{AFFF4C07-E129-4DE1-8CD6-F2CF952B6A31}" srcOrd="2" destOrd="0" parTransId="{D585E027-60CB-434B-B0AF-19A0C540E79A}" sibTransId="{6FF569AA-586F-46D0-A245-AE7FF7D1517B}"/>
    <dgm:cxn modelId="{F947CAF6-267D-4B3C-9D2C-5BFD4566A648}" type="presOf" srcId="{278ADA3E-FC80-427B-9A22-B6A1F4BE20DB}" destId="{F36DF9E5-D509-49E4-923A-502287786CC0}" srcOrd="0" destOrd="1" presId="urn:microsoft.com/office/officeart/2005/8/layout/vList2"/>
    <dgm:cxn modelId="{EB0046FA-D669-40E3-AD3A-01FC0B82EFDE}" srcId="{F2231A4C-9289-4948-897B-1BFD61CD389D}" destId="{278ADA3E-FC80-427B-9A22-B6A1F4BE20DB}" srcOrd="1" destOrd="0" parTransId="{0DF040D4-2CF2-451C-A949-BDDB5293C070}" sibTransId="{D767E93D-0CED-480F-B932-82D71603F80F}"/>
    <dgm:cxn modelId="{EBA68FFA-0B9E-4F1D-96D8-51A1749630E9}" srcId="{F2231A4C-9289-4948-897B-1BFD61CD389D}" destId="{E8FF9C6C-1BB8-4FFF-896C-8DC72CC02551}" srcOrd="0" destOrd="0" parTransId="{545AB400-60DF-490D-B556-DD5250933791}" sibTransId="{9C603C59-CE23-45FC-87A4-49AB8131C43C}"/>
    <dgm:cxn modelId="{20FB8E43-ABE9-4A16-B1BF-BA4FE3D56B64}" type="presParOf" srcId="{CCFECBF1-F5A6-416F-8D8F-6E488D46EC43}" destId="{4EF61308-5EDE-451B-8258-AFF5D3641333}" srcOrd="0" destOrd="0" presId="urn:microsoft.com/office/officeart/2005/8/layout/vList2"/>
    <dgm:cxn modelId="{DE7A2DBB-97BE-4B89-BDF5-D07BA58F959A}" type="presParOf" srcId="{CCFECBF1-F5A6-416F-8D8F-6E488D46EC43}" destId="{F36DF9E5-D509-49E4-923A-502287786CC0}" srcOrd="1" destOrd="0" presId="urn:microsoft.com/office/officeart/2005/8/layout/vList2"/>
    <dgm:cxn modelId="{B72190FA-2B64-4649-9A15-90A0B576FF6E}" type="presParOf" srcId="{CCFECBF1-F5A6-416F-8D8F-6E488D46EC43}" destId="{B3D8C662-58BC-4CC8-8E9E-00F7B6820E23}" srcOrd="2" destOrd="0" presId="urn:microsoft.com/office/officeart/2005/8/layout/vList2"/>
    <dgm:cxn modelId="{DDD5A8D7-4A23-4237-9241-06C23C221CC2}" type="presParOf" srcId="{CCFECBF1-F5A6-416F-8D8F-6E488D46EC43}" destId="{1C054BB7-8206-4D27-B9EE-908AD31D932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F61308-5EDE-451B-8258-AFF5D3641333}">
      <dsp:nvSpPr>
        <dsp:cNvPr id="0" name=""/>
        <dsp:cNvSpPr/>
      </dsp:nvSpPr>
      <dsp:spPr>
        <a:xfrm>
          <a:off x="0" y="94017"/>
          <a:ext cx="5000124" cy="87395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/>
            <a:t>”Paperikannalla” pitkään huono maine</a:t>
          </a:r>
          <a:endParaRPr lang="en-US" sz="2200" kern="1200"/>
        </a:p>
      </dsp:txBody>
      <dsp:txXfrm>
        <a:off x="42663" y="136680"/>
        <a:ext cx="4914798" cy="788627"/>
      </dsp:txXfrm>
    </dsp:sp>
    <dsp:sp modelId="{F36DF9E5-D509-49E4-923A-502287786CC0}">
      <dsp:nvSpPr>
        <dsp:cNvPr id="0" name=""/>
        <dsp:cNvSpPr/>
      </dsp:nvSpPr>
      <dsp:spPr>
        <a:xfrm>
          <a:off x="0" y="967970"/>
          <a:ext cx="5000124" cy="3005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4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700" kern="1200"/>
            <a:t>Paperirahan arvo osoittautui epäluotettavaksi, ”banaanimaiden” järjestelmä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700" kern="1200"/>
            <a:t>Monissa valtioissa tosiasiallisesti kaksi valuuttaa</a:t>
          </a:r>
          <a:endParaRPr lang="en-US" sz="1700" kern="120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700" kern="1200" dirty="0"/>
            <a:t>Hopeiset kolikot, edelleen hopean arvoisia</a:t>
          </a:r>
          <a:endParaRPr lang="en-US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700" kern="1200" dirty="0"/>
            <a:t>Lunastettavuuden menettäneet setelit, vähäarvoisempia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700" kern="1200" dirty="0"/>
            <a:t>Esim. Napoleonin sotien jälkeisen raharealisaatiot rahan (=seteleiden) uskottavuuden palauttamiseksi; Suomi Venäjän yhteydessä 1840</a:t>
          </a:r>
          <a:endParaRPr lang="en-US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700" kern="1200"/>
            <a:t>Raharealisaatio = rahan palauttaminen metallikantaan, jalometallilla lunastettavaksi</a:t>
          </a:r>
          <a:endParaRPr lang="en-US" sz="1700" kern="1200"/>
        </a:p>
      </dsp:txBody>
      <dsp:txXfrm>
        <a:off x="0" y="967970"/>
        <a:ext cx="5000124" cy="3005640"/>
      </dsp:txXfrm>
    </dsp:sp>
    <dsp:sp modelId="{B3D8C662-58BC-4CC8-8E9E-00F7B6820E23}">
      <dsp:nvSpPr>
        <dsp:cNvPr id="0" name=""/>
        <dsp:cNvSpPr/>
      </dsp:nvSpPr>
      <dsp:spPr>
        <a:xfrm>
          <a:off x="0" y="3973611"/>
          <a:ext cx="5000124" cy="873953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/>
            <a:t>1870-luvulta I maailmansotaan ”klassinen kultakanta”</a:t>
          </a:r>
          <a:endParaRPr lang="en-US" sz="2200" kern="1200"/>
        </a:p>
      </dsp:txBody>
      <dsp:txXfrm>
        <a:off x="42663" y="4016274"/>
        <a:ext cx="4914798" cy="788627"/>
      </dsp:txXfrm>
    </dsp:sp>
    <dsp:sp modelId="{1C054BB7-8206-4D27-B9EE-908AD31D9323}">
      <dsp:nvSpPr>
        <dsp:cNvPr id="0" name=""/>
        <dsp:cNvSpPr/>
      </dsp:nvSpPr>
      <dsp:spPr>
        <a:xfrm>
          <a:off x="0" y="4847564"/>
          <a:ext cx="5000124" cy="1593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4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700" kern="1200"/>
            <a:t>Kultakanta löi itsensä nopeasti lävitse kansainvälisesti muutamassa vuodessa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700" kern="1200"/>
            <a:t>Yksi historian onnistuneimmista rahajärjestelmistä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700" kern="1200"/>
            <a:t>Maailmantalouden voimakas kasvu (=rahan tarpeen kasvu) ja suuret kultalöydöt sattumalta samaan aikaan =&gt; rahan arvon vakaus?</a:t>
          </a:r>
          <a:endParaRPr lang="en-US" sz="1700" kern="1200"/>
        </a:p>
      </dsp:txBody>
      <dsp:txXfrm>
        <a:off x="0" y="4847564"/>
        <a:ext cx="5000124" cy="1593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910CD-36CE-43F5-A866-B652BEFA15BA}" type="datetimeFigureOut">
              <a:rPr lang="fi-FI" smtClean="0"/>
              <a:pPr/>
              <a:t>19.4.2024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A773F-DD1C-4CB3-8416-21F627F5332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5397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A773F-DD1C-4CB3-8416-21F627F53328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5490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K. Kauko / Raha- ja pankkiteoria 31C00900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7293-8D6C-41A8-B508-8EEA16DF691A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K. Kauko / Raha- ja pankkiteoria 31C00900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7293-8D6C-41A8-B508-8EEA16DF691A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K. Kauko / Raha- ja pankkiteoria 31C00900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7293-8D6C-41A8-B508-8EEA16DF691A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K. Kauko / Raha- ja pankkiteoria 31C00900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7293-8D6C-41A8-B508-8EEA16DF691A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K. Kauko / Raha- ja pankkiteoria 31C00900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7293-8D6C-41A8-B508-8EEA16DF691A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K. Kauko / Raha- ja pankkiteoria 31C00900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7293-8D6C-41A8-B508-8EEA16DF691A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K. Kauko / Raha- ja pankkiteoria 31C00900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7293-8D6C-41A8-B508-8EEA16DF691A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K. Kauko / Raha- ja pankkiteoria 31C00900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7293-8D6C-41A8-B508-8EEA16DF691A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K. Kauko / Raha- ja pankkiteoria 31C00900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7293-8D6C-41A8-B508-8EEA16DF691A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K. Kauko / Raha- ja pankkiteoria 31C00900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7293-8D6C-41A8-B508-8EEA16DF691A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K. Kauko / Raha- ja pankkiteoria 31C00900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7293-8D6C-41A8-B508-8EEA16DF691A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K. Kauko / Raha- ja pankkiteoria 31C00900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E7293-8D6C-41A8-B508-8EEA16DF691A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.kauko@yahoo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k.Kauko@yahoo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451381"/>
            <a:ext cx="7884414" cy="4066540"/>
          </a:xfrm>
        </p:spPr>
        <p:txBody>
          <a:bodyPr anchor="b">
            <a:normAutofit/>
          </a:bodyPr>
          <a:lstStyle/>
          <a:p>
            <a:pPr algn="l"/>
            <a:r>
              <a:rPr lang="fi-FI" sz="5700"/>
              <a:t>Raha- ja pankkiteorian kurssi</a:t>
            </a:r>
            <a:br>
              <a:rPr lang="fi-FI" sz="5700"/>
            </a:br>
            <a:r>
              <a:rPr lang="fi-FI" sz="5700"/>
              <a:t>Luento 1</a:t>
            </a:r>
            <a:br>
              <a:rPr lang="fi-FI" sz="5700"/>
            </a:br>
            <a:endParaRPr lang="fi-FI" sz="57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49" y="4983276"/>
            <a:ext cx="7884414" cy="1126680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fi-FI" sz="2000" dirty="0"/>
              <a:t>23.4.2024</a:t>
            </a:r>
          </a:p>
          <a:p>
            <a:pPr algn="l">
              <a:lnSpc>
                <a:spcPct val="90000"/>
              </a:lnSpc>
            </a:pPr>
            <a:r>
              <a:rPr lang="fi-FI" sz="2000" dirty="0">
                <a:hlinkClick r:id="rId3"/>
              </a:rPr>
              <a:t>k.kauko@yahoo.com</a:t>
            </a:r>
            <a:endParaRPr lang="fi-FI" sz="2000" dirty="0"/>
          </a:p>
          <a:p>
            <a:pPr algn="l">
              <a:lnSpc>
                <a:spcPct val="90000"/>
              </a:lnSpc>
            </a:pPr>
            <a:r>
              <a:rPr lang="fi-FI" sz="2000" dirty="0"/>
              <a:t>@karlo_kauko</a:t>
            </a:r>
          </a:p>
        </p:txBody>
      </p:sp>
      <p:sp>
        <p:nvSpPr>
          <p:cNvPr id="28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4718595"/>
            <a:ext cx="4057650" cy="18288"/>
          </a:xfrm>
          <a:custGeom>
            <a:avLst/>
            <a:gdLst>
              <a:gd name="connsiteX0" fmla="*/ 0 w 4057650"/>
              <a:gd name="connsiteY0" fmla="*/ 0 h 18288"/>
              <a:gd name="connsiteX1" fmla="*/ 757428 w 4057650"/>
              <a:gd name="connsiteY1" fmla="*/ 0 h 18288"/>
              <a:gd name="connsiteX2" fmla="*/ 1474279 w 4057650"/>
              <a:gd name="connsiteY2" fmla="*/ 0 h 18288"/>
              <a:gd name="connsiteX3" fmla="*/ 2191131 w 4057650"/>
              <a:gd name="connsiteY3" fmla="*/ 0 h 18288"/>
              <a:gd name="connsiteX4" fmla="*/ 2745676 w 4057650"/>
              <a:gd name="connsiteY4" fmla="*/ 0 h 18288"/>
              <a:gd name="connsiteX5" fmla="*/ 3340798 w 4057650"/>
              <a:gd name="connsiteY5" fmla="*/ 0 h 18288"/>
              <a:gd name="connsiteX6" fmla="*/ 4057650 w 4057650"/>
              <a:gd name="connsiteY6" fmla="*/ 0 h 18288"/>
              <a:gd name="connsiteX7" fmla="*/ 4057650 w 4057650"/>
              <a:gd name="connsiteY7" fmla="*/ 18288 h 18288"/>
              <a:gd name="connsiteX8" fmla="*/ 3381375 w 4057650"/>
              <a:gd name="connsiteY8" fmla="*/ 18288 h 18288"/>
              <a:gd name="connsiteX9" fmla="*/ 2826830 w 4057650"/>
              <a:gd name="connsiteY9" fmla="*/ 18288 h 18288"/>
              <a:gd name="connsiteX10" fmla="*/ 2272284 w 4057650"/>
              <a:gd name="connsiteY10" fmla="*/ 18288 h 18288"/>
              <a:gd name="connsiteX11" fmla="*/ 1555432 w 4057650"/>
              <a:gd name="connsiteY11" fmla="*/ 18288 h 18288"/>
              <a:gd name="connsiteX12" fmla="*/ 960310 w 4057650"/>
              <a:gd name="connsiteY12" fmla="*/ 18288 h 18288"/>
              <a:gd name="connsiteX13" fmla="*/ 0 w 4057650"/>
              <a:gd name="connsiteY13" fmla="*/ 18288 h 18288"/>
              <a:gd name="connsiteX14" fmla="*/ 0 w 4057650"/>
              <a:gd name="connsiteY14" fmla="*/ 0 h 18288"/>
              <a:gd name="connsiteX0" fmla="*/ 0 w 4057650"/>
              <a:gd name="connsiteY0" fmla="*/ 0 h 18288"/>
              <a:gd name="connsiteX1" fmla="*/ 635698 w 4057650"/>
              <a:gd name="connsiteY1" fmla="*/ 0 h 18288"/>
              <a:gd name="connsiteX2" fmla="*/ 1190244 w 4057650"/>
              <a:gd name="connsiteY2" fmla="*/ 0 h 18288"/>
              <a:gd name="connsiteX3" fmla="*/ 1947672 w 4057650"/>
              <a:gd name="connsiteY3" fmla="*/ 0 h 18288"/>
              <a:gd name="connsiteX4" fmla="*/ 2583370 w 4057650"/>
              <a:gd name="connsiteY4" fmla="*/ 0 h 18288"/>
              <a:gd name="connsiteX5" fmla="*/ 3219069 w 4057650"/>
              <a:gd name="connsiteY5" fmla="*/ 0 h 18288"/>
              <a:gd name="connsiteX6" fmla="*/ 4057650 w 4057650"/>
              <a:gd name="connsiteY6" fmla="*/ 0 h 18288"/>
              <a:gd name="connsiteX7" fmla="*/ 4057650 w 4057650"/>
              <a:gd name="connsiteY7" fmla="*/ 18288 h 18288"/>
              <a:gd name="connsiteX8" fmla="*/ 3381375 w 4057650"/>
              <a:gd name="connsiteY8" fmla="*/ 18288 h 18288"/>
              <a:gd name="connsiteX9" fmla="*/ 2826830 w 4057650"/>
              <a:gd name="connsiteY9" fmla="*/ 18288 h 18288"/>
              <a:gd name="connsiteX10" fmla="*/ 2150555 w 4057650"/>
              <a:gd name="connsiteY10" fmla="*/ 18288 h 18288"/>
              <a:gd name="connsiteX11" fmla="*/ 1474280 w 4057650"/>
              <a:gd name="connsiteY11" fmla="*/ 18288 h 18288"/>
              <a:gd name="connsiteX12" fmla="*/ 838581 w 4057650"/>
              <a:gd name="connsiteY12" fmla="*/ 18288 h 18288"/>
              <a:gd name="connsiteX13" fmla="*/ 0 w 4057650"/>
              <a:gd name="connsiteY13" fmla="*/ 18288 h 18288"/>
              <a:gd name="connsiteX14" fmla="*/ 0 w 405765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57650" h="18288" fill="none" extrusionOk="0">
                <a:moveTo>
                  <a:pt x="0" y="0"/>
                </a:moveTo>
                <a:cubicBezTo>
                  <a:pt x="367148" y="-8908"/>
                  <a:pt x="517612" y="4501"/>
                  <a:pt x="757428" y="0"/>
                </a:cubicBezTo>
                <a:cubicBezTo>
                  <a:pt x="1032602" y="-7253"/>
                  <a:pt x="1110097" y="-4084"/>
                  <a:pt x="1474279" y="0"/>
                </a:cubicBezTo>
                <a:cubicBezTo>
                  <a:pt x="1838373" y="-7421"/>
                  <a:pt x="1905070" y="-3632"/>
                  <a:pt x="2191131" y="0"/>
                </a:cubicBezTo>
                <a:cubicBezTo>
                  <a:pt x="2479083" y="8044"/>
                  <a:pt x="2590278" y="-15025"/>
                  <a:pt x="2745676" y="0"/>
                </a:cubicBezTo>
                <a:cubicBezTo>
                  <a:pt x="2939709" y="9877"/>
                  <a:pt x="3136017" y="-24028"/>
                  <a:pt x="3340798" y="0"/>
                </a:cubicBezTo>
                <a:cubicBezTo>
                  <a:pt x="3577524" y="19058"/>
                  <a:pt x="3755433" y="-7221"/>
                  <a:pt x="4057650" y="0"/>
                </a:cubicBezTo>
                <a:cubicBezTo>
                  <a:pt x="4057420" y="8026"/>
                  <a:pt x="4058238" y="15039"/>
                  <a:pt x="4057650" y="18288"/>
                </a:cubicBezTo>
                <a:cubicBezTo>
                  <a:pt x="3746991" y="51472"/>
                  <a:pt x="3642040" y="-9140"/>
                  <a:pt x="3381375" y="18288"/>
                </a:cubicBezTo>
                <a:cubicBezTo>
                  <a:pt x="3142532" y="69343"/>
                  <a:pt x="2955382" y="-2590"/>
                  <a:pt x="2826830" y="18288"/>
                </a:cubicBezTo>
                <a:cubicBezTo>
                  <a:pt x="2734164" y="30636"/>
                  <a:pt x="2422331" y="17559"/>
                  <a:pt x="2272284" y="18288"/>
                </a:cubicBezTo>
                <a:cubicBezTo>
                  <a:pt x="2111408" y="24730"/>
                  <a:pt x="1888168" y="26061"/>
                  <a:pt x="1555432" y="18288"/>
                </a:cubicBezTo>
                <a:cubicBezTo>
                  <a:pt x="1389125" y="7689"/>
                  <a:pt x="1177551" y="44302"/>
                  <a:pt x="960310" y="18288"/>
                </a:cubicBezTo>
                <a:cubicBezTo>
                  <a:pt x="875922" y="-35328"/>
                  <a:pt x="323458" y="14834"/>
                  <a:pt x="0" y="18288"/>
                </a:cubicBezTo>
                <a:cubicBezTo>
                  <a:pt x="732" y="12147"/>
                  <a:pt x="1474" y="5759"/>
                  <a:pt x="0" y="0"/>
                </a:cubicBezTo>
                <a:close/>
              </a:path>
              <a:path w="4057650" h="18288" stroke="0" extrusionOk="0">
                <a:moveTo>
                  <a:pt x="0" y="0"/>
                </a:moveTo>
                <a:cubicBezTo>
                  <a:pt x="242151" y="36334"/>
                  <a:pt x="500401" y="29139"/>
                  <a:pt x="635698" y="0"/>
                </a:cubicBezTo>
                <a:cubicBezTo>
                  <a:pt x="783144" y="-32004"/>
                  <a:pt x="950843" y="-4485"/>
                  <a:pt x="1190244" y="0"/>
                </a:cubicBezTo>
                <a:cubicBezTo>
                  <a:pt x="1493739" y="37672"/>
                  <a:pt x="1683931" y="-5135"/>
                  <a:pt x="1947672" y="0"/>
                </a:cubicBezTo>
                <a:cubicBezTo>
                  <a:pt x="2231467" y="29157"/>
                  <a:pt x="2283780" y="-18583"/>
                  <a:pt x="2583370" y="0"/>
                </a:cubicBezTo>
                <a:cubicBezTo>
                  <a:pt x="2879743" y="13186"/>
                  <a:pt x="3001896" y="40538"/>
                  <a:pt x="3219069" y="0"/>
                </a:cubicBezTo>
                <a:cubicBezTo>
                  <a:pt x="3480307" y="-5034"/>
                  <a:pt x="3756341" y="17550"/>
                  <a:pt x="4057650" y="0"/>
                </a:cubicBezTo>
                <a:cubicBezTo>
                  <a:pt x="4056338" y="6441"/>
                  <a:pt x="4057679" y="13855"/>
                  <a:pt x="4057650" y="18288"/>
                </a:cubicBezTo>
                <a:cubicBezTo>
                  <a:pt x="3866391" y="15329"/>
                  <a:pt x="3683092" y="27213"/>
                  <a:pt x="3381375" y="18288"/>
                </a:cubicBezTo>
                <a:cubicBezTo>
                  <a:pt x="3077442" y="-31539"/>
                  <a:pt x="2959293" y="-5332"/>
                  <a:pt x="2826830" y="18288"/>
                </a:cubicBezTo>
                <a:cubicBezTo>
                  <a:pt x="2745586" y="53568"/>
                  <a:pt x="2366651" y="59392"/>
                  <a:pt x="2150555" y="18288"/>
                </a:cubicBezTo>
                <a:cubicBezTo>
                  <a:pt x="1889766" y="-17354"/>
                  <a:pt x="1744011" y="-22688"/>
                  <a:pt x="1474280" y="18288"/>
                </a:cubicBezTo>
                <a:cubicBezTo>
                  <a:pt x="1211536" y="22995"/>
                  <a:pt x="970196" y="35522"/>
                  <a:pt x="838581" y="18288"/>
                </a:cubicBezTo>
                <a:cubicBezTo>
                  <a:pt x="683899" y="-4450"/>
                  <a:pt x="224248" y="-42444"/>
                  <a:pt x="0" y="18288"/>
                </a:cubicBezTo>
                <a:cubicBezTo>
                  <a:pt x="821" y="10074"/>
                  <a:pt x="-92" y="8278"/>
                  <a:pt x="0" y="0"/>
                </a:cubicBezTo>
                <a:close/>
              </a:path>
              <a:path w="4057650" h="18288" fill="none" stroke="0" extrusionOk="0">
                <a:moveTo>
                  <a:pt x="0" y="0"/>
                </a:moveTo>
                <a:cubicBezTo>
                  <a:pt x="358409" y="-4652"/>
                  <a:pt x="486702" y="12101"/>
                  <a:pt x="757428" y="0"/>
                </a:cubicBezTo>
                <a:cubicBezTo>
                  <a:pt x="1022678" y="-8760"/>
                  <a:pt x="1108573" y="-4098"/>
                  <a:pt x="1474279" y="0"/>
                </a:cubicBezTo>
                <a:cubicBezTo>
                  <a:pt x="1819257" y="16644"/>
                  <a:pt x="1919656" y="-4532"/>
                  <a:pt x="2191131" y="0"/>
                </a:cubicBezTo>
                <a:cubicBezTo>
                  <a:pt x="2458468" y="10266"/>
                  <a:pt x="2618941" y="-8527"/>
                  <a:pt x="2745676" y="0"/>
                </a:cubicBezTo>
                <a:cubicBezTo>
                  <a:pt x="2931643" y="26136"/>
                  <a:pt x="3158142" y="-56944"/>
                  <a:pt x="3340798" y="0"/>
                </a:cubicBezTo>
                <a:cubicBezTo>
                  <a:pt x="3532039" y="10299"/>
                  <a:pt x="3748090" y="-3814"/>
                  <a:pt x="4057650" y="0"/>
                </a:cubicBezTo>
                <a:cubicBezTo>
                  <a:pt x="4057078" y="8167"/>
                  <a:pt x="4057287" y="15177"/>
                  <a:pt x="4057650" y="18288"/>
                </a:cubicBezTo>
                <a:cubicBezTo>
                  <a:pt x="3759943" y="49384"/>
                  <a:pt x="3655385" y="-7741"/>
                  <a:pt x="3381375" y="18288"/>
                </a:cubicBezTo>
                <a:cubicBezTo>
                  <a:pt x="3117080" y="48239"/>
                  <a:pt x="2965830" y="15751"/>
                  <a:pt x="2826830" y="18288"/>
                </a:cubicBezTo>
                <a:cubicBezTo>
                  <a:pt x="2719180" y="54573"/>
                  <a:pt x="2405341" y="28209"/>
                  <a:pt x="2272284" y="18288"/>
                </a:cubicBezTo>
                <a:cubicBezTo>
                  <a:pt x="2146521" y="42397"/>
                  <a:pt x="1920511" y="48303"/>
                  <a:pt x="1555432" y="18288"/>
                </a:cubicBezTo>
                <a:cubicBezTo>
                  <a:pt x="1341297" y="-10360"/>
                  <a:pt x="1185337" y="10858"/>
                  <a:pt x="960310" y="18288"/>
                </a:cubicBezTo>
                <a:cubicBezTo>
                  <a:pt x="797841" y="-27072"/>
                  <a:pt x="348704" y="-79830"/>
                  <a:pt x="0" y="18288"/>
                </a:cubicBezTo>
                <a:cubicBezTo>
                  <a:pt x="82" y="11116"/>
                  <a:pt x="515" y="669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057650"/>
                      <a:gd name="connsiteY0" fmla="*/ 0 h 18288"/>
                      <a:gd name="connsiteX1" fmla="*/ 757428 w 4057650"/>
                      <a:gd name="connsiteY1" fmla="*/ 0 h 18288"/>
                      <a:gd name="connsiteX2" fmla="*/ 1474279 w 4057650"/>
                      <a:gd name="connsiteY2" fmla="*/ 0 h 18288"/>
                      <a:gd name="connsiteX3" fmla="*/ 2191131 w 4057650"/>
                      <a:gd name="connsiteY3" fmla="*/ 0 h 18288"/>
                      <a:gd name="connsiteX4" fmla="*/ 2745676 w 4057650"/>
                      <a:gd name="connsiteY4" fmla="*/ 0 h 18288"/>
                      <a:gd name="connsiteX5" fmla="*/ 3340798 w 4057650"/>
                      <a:gd name="connsiteY5" fmla="*/ 0 h 18288"/>
                      <a:gd name="connsiteX6" fmla="*/ 4057650 w 4057650"/>
                      <a:gd name="connsiteY6" fmla="*/ 0 h 18288"/>
                      <a:gd name="connsiteX7" fmla="*/ 4057650 w 4057650"/>
                      <a:gd name="connsiteY7" fmla="*/ 18288 h 18288"/>
                      <a:gd name="connsiteX8" fmla="*/ 3381375 w 4057650"/>
                      <a:gd name="connsiteY8" fmla="*/ 18288 h 18288"/>
                      <a:gd name="connsiteX9" fmla="*/ 2826830 w 4057650"/>
                      <a:gd name="connsiteY9" fmla="*/ 18288 h 18288"/>
                      <a:gd name="connsiteX10" fmla="*/ 2272284 w 4057650"/>
                      <a:gd name="connsiteY10" fmla="*/ 18288 h 18288"/>
                      <a:gd name="connsiteX11" fmla="*/ 1555432 w 4057650"/>
                      <a:gd name="connsiteY11" fmla="*/ 18288 h 18288"/>
                      <a:gd name="connsiteX12" fmla="*/ 960310 w 4057650"/>
                      <a:gd name="connsiteY12" fmla="*/ 18288 h 18288"/>
                      <a:gd name="connsiteX13" fmla="*/ 0 w 4057650"/>
                      <a:gd name="connsiteY13" fmla="*/ 18288 h 18288"/>
                      <a:gd name="connsiteX14" fmla="*/ 0 w 4057650"/>
                      <a:gd name="connsiteY14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4057650" h="18288" fill="none" extrusionOk="0">
                        <a:moveTo>
                          <a:pt x="0" y="0"/>
                        </a:moveTo>
                        <a:cubicBezTo>
                          <a:pt x="371182" y="3227"/>
                          <a:pt x="494372" y="9222"/>
                          <a:pt x="757428" y="0"/>
                        </a:cubicBezTo>
                        <a:cubicBezTo>
                          <a:pt x="1020484" y="-9222"/>
                          <a:pt x="1116719" y="-4357"/>
                          <a:pt x="1474279" y="0"/>
                        </a:cubicBezTo>
                        <a:cubicBezTo>
                          <a:pt x="1831839" y="4357"/>
                          <a:pt x="1920973" y="-11809"/>
                          <a:pt x="2191131" y="0"/>
                        </a:cubicBezTo>
                        <a:cubicBezTo>
                          <a:pt x="2461289" y="11809"/>
                          <a:pt x="2589480" y="-22604"/>
                          <a:pt x="2745676" y="0"/>
                        </a:cubicBezTo>
                        <a:cubicBezTo>
                          <a:pt x="2901872" y="22604"/>
                          <a:pt x="3136452" y="-12306"/>
                          <a:pt x="3340798" y="0"/>
                        </a:cubicBezTo>
                        <a:cubicBezTo>
                          <a:pt x="3545144" y="12306"/>
                          <a:pt x="3766934" y="-21556"/>
                          <a:pt x="4057650" y="0"/>
                        </a:cubicBezTo>
                        <a:cubicBezTo>
                          <a:pt x="4057150" y="8855"/>
                          <a:pt x="4057759" y="14521"/>
                          <a:pt x="4057650" y="18288"/>
                        </a:cubicBezTo>
                        <a:cubicBezTo>
                          <a:pt x="3743404" y="40125"/>
                          <a:pt x="3625516" y="-14923"/>
                          <a:pt x="3381375" y="18288"/>
                        </a:cubicBezTo>
                        <a:cubicBezTo>
                          <a:pt x="3137235" y="51499"/>
                          <a:pt x="2946571" y="1"/>
                          <a:pt x="2826830" y="18288"/>
                        </a:cubicBezTo>
                        <a:cubicBezTo>
                          <a:pt x="2707090" y="36575"/>
                          <a:pt x="2402756" y="1432"/>
                          <a:pt x="2272284" y="18288"/>
                        </a:cubicBezTo>
                        <a:cubicBezTo>
                          <a:pt x="2141812" y="35144"/>
                          <a:pt x="1895935" y="18199"/>
                          <a:pt x="1555432" y="18288"/>
                        </a:cubicBezTo>
                        <a:cubicBezTo>
                          <a:pt x="1214929" y="18377"/>
                          <a:pt x="1103072" y="14503"/>
                          <a:pt x="960310" y="18288"/>
                        </a:cubicBezTo>
                        <a:cubicBezTo>
                          <a:pt x="817548" y="22073"/>
                          <a:pt x="402272" y="-29359"/>
                          <a:pt x="0" y="18288"/>
                        </a:cubicBezTo>
                        <a:cubicBezTo>
                          <a:pt x="683" y="12014"/>
                          <a:pt x="724" y="5908"/>
                          <a:pt x="0" y="0"/>
                        </a:cubicBezTo>
                        <a:close/>
                      </a:path>
                      <a:path w="4057650" h="18288" stroke="0" extrusionOk="0">
                        <a:moveTo>
                          <a:pt x="0" y="0"/>
                        </a:moveTo>
                        <a:cubicBezTo>
                          <a:pt x="248348" y="13145"/>
                          <a:pt x="486117" y="25042"/>
                          <a:pt x="635698" y="0"/>
                        </a:cubicBezTo>
                        <a:cubicBezTo>
                          <a:pt x="785279" y="-25042"/>
                          <a:pt x="917762" y="-5537"/>
                          <a:pt x="1190244" y="0"/>
                        </a:cubicBezTo>
                        <a:cubicBezTo>
                          <a:pt x="1462726" y="5537"/>
                          <a:pt x="1667120" y="-21232"/>
                          <a:pt x="1947672" y="0"/>
                        </a:cubicBezTo>
                        <a:cubicBezTo>
                          <a:pt x="2228224" y="21232"/>
                          <a:pt x="2280631" y="-21698"/>
                          <a:pt x="2583370" y="0"/>
                        </a:cubicBezTo>
                        <a:cubicBezTo>
                          <a:pt x="2886109" y="21698"/>
                          <a:pt x="3022941" y="19647"/>
                          <a:pt x="3219069" y="0"/>
                        </a:cubicBezTo>
                        <a:cubicBezTo>
                          <a:pt x="3415197" y="-19647"/>
                          <a:pt x="3747500" y="26991"/>
                          <a:pt x="4057650" y="0"/>
                        </a:cubicBezTo>
                        <a:cubicBezTo>
                          <a:pt x="4056752" y="7180"/>
                          <a:pt x="4057819" y="13790"/>
                          <a:pt x="4057650" y="18288"/>
                        </a:cubicBezTo>
                        <a:cubicBezTo>
                          <a:pt x="3865148" y="-3313"/>
                          <a:pt x="3702543" y="49468"/>
                          <a:pt x="3381375" y="18288"/>
                        </a:cubicBezTo>
                        <a:cubicBezTo>
                          <a:pt x="3060208" y="-12892"/>
                          <a:pt x="2956571" y="-8678"/>
                          <a:pt x="2826830" y="18288"/>
                        </a:cubicBezTo>
                        <a:cubicBezTo>
                          <a:pt x="2697089" y="45254"/>
                          <a:pt x="2411031" y="43154"/>
                          <a:pt x="2150555" y="18288"/>
                        </a:cubicBezTo>
                        <a:cubicBezTo>
                          <a:pt x="1890080" y="-6578"/>
                          <a:pt x="1741827" y="-615"/>
                          <a:pt x="1474280" y="18288"/>
                        </a:cubicBezTo>
                        <a:cubicBezTo>
                          <a:pt x="1206734" y="37191"/>
                          <a:pt x="998203" y="33335"/>
                          <a:pt x="838581" y="18288"/>
                        </a:cubicBezTo>
                        <a:cubicBezTo>
                          <a:pt x="678959" y="3241"/>
                          <a:pt x="187101" y="-13212"/>
                          <a:pt x="0" y="18288"/>
                        </a:cubicBezTo>
                        <a:cubicBezTo>
                          <a:pt x="571" y="10093"/>
                          <a:pt x="-125" y="840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E2E7293-8D6C-41A8-B508-8EEA16DF691A}" type="slidenum">
              <a:rPr lang="fi-FI"/>
              <a:pPr>
                <a:spcAft>
                  <a:spcPts val="600"/>
                </a:spcAft>
              </a:pPr>
              <a:t>1</a:t>
            </a:fld>
            <a:endParaRPr lang="fi-FI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fi-FI" sz="3500">
                <a:solidFill>
                  <a:srgbClr val="FFFFFF"/>
                </a:solidFill>
              </a:rPr>
              <a:t>Mitä on raha?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699" y="2318197"/>
            <a:ext cx="7293023" cy="3683358"/>
          </a:xfrm>
        </p:spPr>
        <p:txBody>
          <a:bodyPr anchor="ctr">
            <a:normAutofit/>
          </a:bodyPr>
          <a:lstStyle/>
          <a:p>
            <a:r>
              <a:rPr lang="fi-FI" sz="2400" dirty="0"/>
              <a:t>Käsite muuttunut jatkuvasti hankalammaksi historian kuluessa</a:t>
            </a:r>
          </a:p>
          <a:p>
            <a:r>
              <a:rPr lang="fi-FI" sz="2400" dirty="0"/>
              <a:t>Oikeudella saada rahaa voi maksaa =&gt; saamaoikeudella ”rahaan” taipumus muuttua ”rahaksi”</a:t>
            </a:r>
          </a:p>
          <a:p>
            <a:pPr lvl="1"/>
            <a:r>
              <a:rPr lang="fi-FI" sz="2400" dirty="0"/>
              <a:t>Seteli oli alkujaan saamaoikeus rahaan</a:t>
            </a:r>
          </a:p>
          <a:p>
            <a:pPr lvl="1"/>
            <a:r>
              <a:rPr lang="fi-FI" sz="2400" dirty="0"/>
              <a:t>Pankkitili oli alkujaan saamaoikeus rahaan, nykyään tilin saldo yleensä lasketaan rahaksi</a:t>
            </a:r>
          </a:p>
          <a:p>
            <a:pPr>
              <a:buNone/>
            </a:pPr>
            <a:endParaRPr lang="fi-FI" sz="1700" dirty="0"/>
          </a:p>
          <a:p>
            <a:endParaRPr lang="fi-FI" sz="17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698" y="6455431"/>
            <a:ext cx="2057400" cy="365125"/>
          </a:xfrm>
        </p:spPr>
        <p:txBody>
          <a:bodyPr>
            <a:normAutofit/>
          </a:bodyPr>
          <a:lstStyle/>
          <a:p>
            <a:pPr algn="r"/>
            <a:endParaRPr lang="fi-FI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240" y="6455431"/>
            <a:ext cx="33443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E2E7293-8D6C-41A8-B508-8EEA16DF691A}" type="slidenum">
              <a:rPr lang="fi-FI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10</a:t>
            </a:fld>
            <a:endParaRPr lang="fi-FI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91" name="Rectangle 16390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238" y="4230093"/>
            <a:ext cx="3112935" cy="18001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Saamaoikeudesta rahaksi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17444" y="1514245"/>
            <a:ext cx="8354833" cy="134123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34811" y="4230094"/>
            <a:ext cx="4676451" cy="18001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400" dirty="0"/>
              <a:t>”Oikeudella saada hevonen ei voi ratsastaa mutta…”</a:t>
            </a:r>
          </a:p>
        </p:txBody>
      </p:sp>
      <p:sp>
        <p:nvSpPr>
          <p:cNvPr id="16393" name="Rectangle 16392">
            <a:extLst>
              <a:ext uri="{FF2B5EF4-FFF2-40B4-BE49-F238E27FC236}">
                <a16:creationId xmlns:a16="http://schemas.microsoft.com/office/drawing/2014/main" id="{E7BFF8DC-0AE7-4AD2-9B28-2E5F26D62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9143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5" name="Rectangle 16394">
            <a:extLst>
              <a:ext uri="{FF2B5EF4-FFF2-40B4-BE49-F238E27FC236}">
                <a16:creationId xmlns:a16="http://schemas.microsoft.com/office/drawing/2014/main" id="{7E0162AD-C6E5-4BF8-A453-76ADB3687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5" y="6406115"/>
            <a:ext cx="3057523" cy="464399"/>
          </a:xfrm>
          <a:prstGeom prst="rect">
            <a:avLst/>
          </a:prstGeom>
          <a:gradFill>
            <a:gsLst>
              <a:gs pos="19000">
                <a:srgbClr val="000000">
                  <a:alpha val="31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50172" y="6451877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240" y="6451877"/>
            <a:ext cx="33604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E2E7293-8D6C-41A8-B508-8EEA16DF691A}" type="slidenum">
              <a:rPr lang="en-US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fi-FI" sz="3500">
                <a:solidFill>
                  <a:srgbClr val="FFFFFF"/>
                </a:solidFill>
              </a:rPr>
              <a:t>Rahan historiaa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699" y="2318197"/>
            <a:ext cx="7293023" cy="3683358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i-FI" sz="1800" dirty="0"/>
              <a:t>Hyödykeraha</a:t>
            </a:r>
          </a:p>
          <a:p>
            <a:pPr lvl="1">
              <a:lnSpc>
                <a:spcPct val="90000"/>
              </a:lnSpc>
            </a:pPr>
            <a:r>
              <a:rPr lang="fi-FI" sz="1800" dirty="0"/>
              <a:t>Esine, jota käytetään paljon vaihtokaupassa, ja jota hankitaan usein pelkästään maksuvälineeksi, vaikka sitä voi käyttää muuhunkin.</a:t>
            </a:r>
          </a:p>
          <a:p>
            <a:pPr lvl="1">
              <a:lnSpc>
                <a:spcPct val="90000"/>
              </a:lnSpc>
            </a:pPr>
            <a:r>
              <a:rPr lang="fi-FI" sz="1800" dirty="0"/>
              <a:t>Arvo perustuu viime kädessä käyttökelpoisuuteen</a:t>
            </a:r>
          </a:p>
          <a:p>
            <a:pPr lvl="2">
              <a:lnSpc>
                <a:spcPct val="90000"/>
              </a:lnSpc>
            </a:pPr>
            <a:r>
              <a:rPr lang="fi-FI" sz="1800" dirty="0"/>
              <a:t>Kaakaopavut…</a:t>
            </a:r>
          </a:p>
          <a:p>
            <a:pPr lvl="2">
              <a:lnSpc>
                <a:spcPct val="90000"/>
              </a:lnSpc>
            </a:pPr>
            <a:r>
              <a:rPr lang="fi-FI" sz="1800" dirty="0"/>
              <a:t>Suomessa oravannahat hyödykerahana </a:t>
            </a:r>
          </a:p>
          <a:p>
            <a:pPr lvl="1">
              <a:lnSpc>
                <a:spcPct val="90000"/>
              </a:lnSpc>
            </a:pPr>
            <a:r>
              <a:rPr lang="fi-FI" sz="1800" dirty="0"/>
              <a:t>”Helpoiten myytävää hyödykettä ei haluta kulutettavaksi vaan käytettäväksi maksuvälineenä.” (Carl </a:t>
            </a:r>
            <a:r>
              <a:rPr lang="fi-FI" sz="1800" dirty="0" err="1"/>
              <a:t>Menger</a:t>
            </a:r>
            <a:r>
              <a:rPr lang="fi-FI" sz="1800" dirty="0"/>
              <a:t>, 1871)</a:t>
            </a:r>
          </a:p>
          <a:p>
            <a:pPr>
              <a:lnSpc>
                <a:spcPct val="90000"/>
              </a:lnSpc>
            </a:pPr>
            <a:r>
              <a:rPr lang="fi-FI" sz="1800" dirty="0"/>
              <a:t>Kulta</a:t>
            </a:r>
          </a:p>
          <a:p>
            <a:pPr lvl="1">
              <a:lnSpc>
                <a:spcPct val="90000"/>
              </a:lnSpc>
            </a:pPr>
            <a:r>
              <a:rPr lang="fi-FI" sz="1800" dirty="0"/>
              <a:t>Vanhin tunnettu kartta; egyptiläinen papyrus </a:t>
            </a:r>
            <a:r>
              <a:rPr lang="fi-FI" sz="1800" dirty="0" err="1"/>
              <a:t>nubialaisesta</a:t>
            </a:r>
            <a:r>
              <a:rPr lang="fi-FI" sz="1800" dirty="0"/>
              <a:t> kultakaivosalueesta</a:t>
            </a:r>
          </a:p>
          <a:p>
            <a:pPr lvl="1">
              <a:lnSpc>
                <a:spcPct val="90000"/>
              </a:lnSpc>
            </a:pPr>
            <a:r>
              <a:rPr lang="fi-FI" sz="1800" dirty="0"/>
              <a:t>Kulta Vanhassa Testamentissa </a:t>
            </a:r>
          </a:p>
          <a:p>
            <a:pPr lvl="2">
              <a:lnSpc>
                <a:spcPct val="90000"/>
              </a:lnSpc>
            </a:pPr>
            <a:r>
              <a:rPr lang="fi-FI" sz="1800" dirty="0"/>
              <a:t>1 Moos kirja; 2: 10-12 ” </a:t>
            </a:r>
            <a:r>
              <a:rPr lang="fi-FI" sz="1800" i="1" dirty="0"/>
              <a:t>Eedenistä sai alkunsa joki, joka kasteli puutarhan ja joka sieltä lähtiessään jakautui neljäksi haaraksi.  Ensimmäisen nimi on </a:t>
            </a:r>
            <a:r>
              <a:rPr lang="fi-FI" sz="1800" i="1" dirty="0" err="1"/>
              <a:t>Pison</a:t>
            </a:r>
            <a:r>
              <a:rPr lang="fi-FI" sz="1800" i="1" dirty="0"/>
              <a:t>. Se kiertää koko </a:t>
            </a:r>
            <a:r>
              <a:rPr lang="fi-FI" sz="1800" i="1" dirty="0" err="1"/>
              <a:t>Havilan</a:t>
            </a:r>
            <a:r>
              <a:rPr lang="fi-FI" sz="1800" i="1" dirty="0"/>
              <a:t> maan, missä on kultaa,  ja sen maan kulta on hyvää.”</a:t>
            </a:r>
            <a:endParaRPr lang="fi-FI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698" y="6455431"/>
            <a:ext cx="2057400" cy="365125"/>
          </a:xfrm>
        </p:spPr>
        <p:txBody>
          <a:bodyPr>
            <a:normAutofit/>
          </a:bodyPr>
          <a:lstStyle/>
          <a:p>
            <a:pPr algn="r"/>
            <a:endParaRPr lang="fi-FI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240" y="6455431"/>
            <a:ext cx="33443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E2E7293-8D6C-41A8-B508-8EEA16DF691A}" type="slidenum">
              <a:rPr lang="fi-FI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12</a:t>
            </a:fld>
            <a:endParaRPr lang="fi-FI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en-GB" sz="3500" dirty="0">
                <a:solidFill>
                  <a:srgbClr val="FFFFFF"/>
                </a:solidFill>
              </a:rPr>
              <a:t>Goodhart (1988): </a:t>
            </a:r>
            <a:r>
              <a:rPr lang="en-GB" sz="3500" dirty="0" err="1">
                <a:solidFill>
                  <a:srgbClr val="FFFFFF"/>
                </a:solidFill>
              </a:rPr>
              <a:t>kaksi</a:t>
            </a:r>
            <a:r>
              <a:rPr lang="en-GB" sz="3500" dirty="0">
                <a:solidFill>
                  <a:srgbClr val="FFFFFF"/>
                </a:solidFill>
              </a:rPr>
              <a:t> </a:t>
            </a:r>
            <a:r>
              <a:rPr lang="en-GB" sz="3500" dirty="0" err="1">
                <a:solidFill>
                  <a:srgbClr val="FFFFFF"/>
                </a:solidFill>
              </a:rPr>
              <a:t>koulukuntaa</a:t>
            </a:r>
            <a:endParaRPr lang="en-GB" sz="35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699" y="1891970"/>
            <a:ext cx="7421963" cy="4671492"/>
          </a:xfrm>
        </p:spPr>
        <p:txBody>
          <a:bodyPr anchor="ctr"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fi-FI" sz="2400" dirty="0" err="1"/>
              <a:t>Metallismi</a:t>
            </a:r>
            <a:r>
              <a:rPr lang="fi-FI" sz="2400" dirty="0"/>
              <a:t>: rahan arvo perustui alkuvaiheissa jalometallin arvoon</a:t>
            </a:r>
          </a:p>
          <a:p>
            <a:pPr lvl="1">
              <a:lnSpc>
                <a:spcPct val="90000"/>
              </a:lnSpc>
            </a:pPr>
            <a:r>
              <a:rPr lang="fi-FI" sz="2400" dirty="0"/>
              <a:t>Hyödykeraha</a:t>
            </a:r>
          </a:p>
          <a:p>
            <a:pPr lvl="1">
              <a:lnSpc>
                <a:spcPct val="90000"/>
              </a:lnSpc>
            </a:pPr>
            <a:r>
              <a:rPr lang="fi-FI" sz="2400" dirty="0"/>
              <a:t>Ollut usein suositumpi taloustieteilijöiden keskuudessa</a:t>
            </a:r>
          </a:p>
          <a:p>
            <a:pPr lvl="1">
              <a:lnSpc>
                <a:spcPct val="90000"/>
              </a:lnSpc>
            </a:pPr>
            <a:r>
              <a:rPr lang="fi-FI" sz="2400" dirty="0"/>
              <a:t>Yksityisen sektorin koordinoimattomasti muodostunut kätevä ratkaisu</a:t>
            </a:r>
          </a:p>
          <a:p>
            <a:pPr>
              <a:lnSpc>
                <a:spcPct val="90000"/>
              </a:lnSpc>
            </a:pPr>
            <a:r>
              <a:rPr lang="fi-FI" sz="2400" dirty="0" err="1"/>
              <a:t>Chartalismi</a:t>
            </a:r>
            <a:r>
              <a:rPr lang="fi-FI" sz="2400" dirty="0"/>
              <a:t>: rahan arvo perustui valtiovallan määräyksiin ja päätöksiin</a:t>
            </a:r>
          </a:p>
          <a:p>
            <a:pPr lvl="1">
              <a:lnSpc>
                <a:spcPct val="90000"/>
              </a:lnSpc>
            </a:pPr>
            <a:r>
              <a:rPr lang="fi-FI" sz="2400" dirty="0"/>
              <a:t>Täysin hyödyttömästä tavarasta tulee ”rahaa”, jos valtiovalta alkaa käyttää sitä ja vaatia sitä; hallintoalamaisten on pakko hankkia sitä (</a:t>
            </a:r>
            <a:r>
              <a:rPr lang="fi-FI" sz="2400" dirty="0" err="1"/>
              <a:t>Knapp</a:t>
            </a:r>
            <a:r>
              <a:rPr lang="fi-FI" sz="2400" dirty="0"/>
              <a:t> 1905, </a:t>
            </a:r>
            <a:r>
              <a:rPr lang="fi-FI" sz="2400" dirty="0" err="1"/>
              <a:t>Wray</a:t>
            </a:r>
            <a:r>
              <a:rPr lang="fi-FI" sz="2400" dirty="0"/>
              <a:t> 1998)</a:t>
            </a:r>
          </a:p>
          <a:p>
            <a:pPr lvl="2">
              <a:lnSpc>
                <a:spcPct val="90000"/>
              </a:lnSpc>
            </a:pPr>
            <a:r>
              <a:rPr lang="fi-FI" dirty="0" err="1"/>
              <a:t>Knapp</a:t>
            </a:r>
            <a:r>
              <a:rPr lang="fi-FI" dirty="0"/>
              <a:t> (1905) </a:t>
            </a:r>
            <a:r>
              <a:rPr lang="fi-FI" dirty="0" err="1"/>
              <a:t>Staatliche</a:t>
            </a:r>
            <a:r>
              <a:rPr lang="fi-FI" dirty="0"/>
              <a:t> </a:t>
            </a:r>
            <a:r>
              <a:rPr lang="fi-FI" dirty="0" err="1"/>
              <a:t>Theorie</a:t>
            </a:r>
            <a:r>
              <a:rPr lang="fi-FI" dirty="0"/>
              <a:t> des </a:t>
            </a:r>
            <a:r>
              <a:rPr lang="fi-FI" dirty="0" err="1"/>
              <a:t>Geldes</a:t>
            </a:r>
            <a:endParaRPr lang="fi-FI" dirty="0"/>
          </a:p>
          <a:p>
            <a:pPr lvl="1">
              <a:lnSpc>
                <a:spcPct val="90000"/>
              </a:lnSpc>
            </a:pPr>
            <a:r>
              <a:rPr lang="fi-FI" sz="2400" dirty="0"/>
              <a:t>Etenkin verotusoikeus; verovelvollisen pakko hankkia rahaa</a:t>
            </a:r>
          </a:p>
          <a:p>
            <a:pPr lvl="1">
              <a:lnSpc>
                <a:spcPct val="90000"/>
              </a:lnSpc>
            </a:pPr>
            <a:r>
              <a:rPr lang="fi-FI" sz="2400" dirty="0"/>
              <a:t>Perinteinen esimerkki: roomalaiset kolikot; provinssien oli pakko myydä hyödykkeitä Roomaan saadakseen roomalaisia kolikoita, joita veronkantajat vaativat</a:t>
            </a:r>
          </a:p>
          <a:p>
            <a:pPr lvl="1">
              <a:lnSpc>
                <a:spcPct val="90000"/>
              </a:lnSpc>
            </a:pPr>
            <a:r>
              <a:rPr lang="fi-FI" sz="2400" dirty="0"/>
              <a:t>Mutta voiko valtiovalta mahtikäskyllä määrätä kansan pitämään jotain arvokkaana? </a:t>
            </a:r>
          </a:p>
          <a:p>
            <a:pPr lvl="1">
              <a:lnSpc>
                <a:spcPct val="90000"/>
              </a:lnSpc>
            </a:pPr>
            <a:r>
              <a:rPr lang="fi-FI" sz="2400" dirty="0"/>
              <a:t>Entä jos jollain ei ole rahaa? Vapautetaanko veronmaksusta vai huolitaanko sittenkin veroina jotain muuta?</a:t>
            </a:r>
          </a:p>
          <a:p>
            <a:pPr>
              <a:lnSpc>
                <a:spcPct val="90000"/>
              </a:lnSpc>
            </a:pPr>
            <a:endParaRPr lang="en-GB" sz="13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698" y="6455431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240" y="6455431"/>
            <a:ext cx="334434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E2E7293-8D6C-41A8-B508-8EEA16DF691A}" type="slidenum"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64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fi-FI" sz="3500">
                <a:solidFill>
                  <a:srgbClr val="FFFFFF"/>
                </a:solidFill>
              </a:rPr>
              <a:t>Rahan historiaa</a:t>
            </a:r>
            <a:endParaRPr lang="en-GB" sz="35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7" y="1885278"/>
            <a:ext cx="7566146" cy="4532709"/>
          </a:xfrm>
        </p:spPr>
        <p:txBody>
          <a:bodyPr anchor="ctr">
            <a:normAutofit/>
          </a:bodyPr>
          <a:lstStyle/>
          <a:p>
            <a:r>
              <a:rPr lang="fi-FI" sz="1800" dirty="0"/>
              <a:t>Velka</a:t>
            </a:r>
          </a:p>
          <a:p>
            <a:pPr lvl="1"/>
            <a:r>
              <a:rPr lang="fi-FI" sz="1800" dirty="0"/>
              <a:t>Jonkinlaisia velkakirjoja / velkasavitauluja jo n. 2500 </a:t>
            </a:r>
            <a:r>
              <a:rPr lang="fi-FI" sz="1800" dirty="0" err="1"/>
              <a:t>eKr</a:t>
            </a:r>
            <a:r>
              <a:rPr lang="fi-FI" sz="1800" dirty="0"/>
              <a:t>, vaikka varsinaista rahaa ei ollut </a:t>
            </a:r>
          </a:p>
          <a:p>
            <a:pPr lvl="1"/>
            <a:r>
              <a:rPr lang="fi-FI" sz="1800" dirty="0"/>
              <a:t>Pelkkä velka ei vielä ole rahaa, vaikka velkakirjaa voi käyttää maksuvälineenä </a:t>
            </a:r>
          </a:p>
          <a:p>
            <a:r>
              <a:rPr lang="fi-FI" sz="1800" dirty="0"/>
              <a:t>Asteittainen siirtymä hyödykerahasta varsinaiseen rahaan</a:t>
            </a:r>
          </a:p>
          <a:p>
            <a:pPr lvl="1"/>
            <a:r>
              <a:rPr lang="fi-FI" sz="1800" dirty="0" err="1"/>
              <a:t>Metallismin</a:t>
            </a:r>
            <a:r>
              <a:rPr lang="fi-FI" sz="1800" dirty="0"/>
              <a:t> ja </a:t>
            </a:r>
            <a:r>
              <a:rPr lang="fi-FI" sz="1800" dirty="0" err="1"/>
              <a:t>chartalismin</a:t>
            </a:r>
            <a:r>
              <a:rPr lang="fi-FI" sz="1800" dirty="0"/>
              <a:t> kombinaatio ?</a:t>
            </a:r>
          </a:p>
          <a:p>
            <a:pPr lvl="1"/>
            <a:r>
              <a:rPr lang="fi-FI" sz="1800" dirty="0"/>
              <a:t>Onnistunut rahajärjestelmä lienee aina/yleensä syntynyt julkisen vallan myötävaikutuksella</a:t>
            </a:r>
          </a:p>
          <a:p>
            <a:pPr lvl="2"/>
            <a:r>
              <a:rPr lang="fi-FI" sz="1800" dirty="0"/>
              <a:t>Yksityinen liikkeeseen laskija ei riittävän uskottava?</a:t>
            </a:r>
          </a:p>
          <a:p>
            <a:pPr lvl="1"/>
            <a:r>
              <a:rPr lang="fi-FI" sz="1800" dirty="0"/>
              <a:t>Julkinen valta tuskin voi yksinään päättää edes verottajana, mikä vaihdon väline on arvokasta?</a:t>
            </a:r>
          </a:p>
          <a:p>
            <a:pPr lvl="2"/>
            <a:r>
              <a:rPr lang="fi-FI" sz="1800" dirty="0"/>
              <a:t>Helpointa ryhtyä muuttamaan rahaksi jotain sellaista, mikä on sama/melkein sama asia kuin jo olemassa oleva hyödykeraha</a:t>
            </a:r>
          </a:p>
          <a:p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698" y="6455431"/>
            <a:ext cx="2057400" cy="365125"/>
          </a:xfrm>
        </p:spPr>
        <p:txBody>
          <a:bodyPr>
            <a:normAutofit/>
          </a:bodyPr>
          <a:lstStyle/>
          <a:p>
            <a:pPr algn="r"/>
            <a:endParaRPr lang="fi-FI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240" y="6455431"/>
            <a:ext cx="33443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E2E7293-8D6C-41A8-B508-8EEA16DF691A}" type="slidenum">
              <a:rPr lang="fi-FI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14</a:t>
            </a:fld>
            <a:endParaRPr lang="fi-FI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695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fi-FI" sz="3500">
                <a:solidFill>
                  <a:srgbClr val="FFFFFF"/>
                </a:solidFill>
              </a:rPr>
              <a:t>Rahan historiaa</a:t>
            </a:r>
            <a:endParaRPr lang="en-GB" sz="35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699" y="1772816"/>
            <a:ext cx="7863781" cy="4896543"/>
          </a:xfrm>
        </p:spPr>
        <p:txBody>
          <a:bodyPr anchor="ctr">
            <a:normAutofit fontScale="55000" lnSpcReduction="20000"/>
          </a:bodyPr>
          <a:lstStyle/>
          <a:p>
            <a:pPr>
              <a:lnSpc>
                <a:spcPct val="90000"/>
              </a:lnSpc>
            </a:pPr>
            <a:r>
              <a:rPr lang="fi-FI" sz="2900" dirty="0"/>
              <a:t>Metalliset kolikot = lähes ainoa käyttö maksuvälineenä</a:t>
            </a:r>
          </a:p>
          <a:p>
            <a:pPr lvl="1">
              <a:lnSpc>
                <a:spcPct val="90000"/>
              </a:lnSpc>
            </a:pPr>
            <a:r>
              <a:rPr lang="fi-FI" sz="2900" dirty="0"/>
              <a:t>Epästandardit metallikappaleet =&gt; standardoidut kolikot</a:t>
            </a:r>
          </a:p>
          <a:p>
            <a:pPr lvl="1">
              <a:lnSpc>
                <a:spcPct val="90000"/>
              </a:lnSpc>
            </a:pPr>
            <a:r>
              <a:rPr lang="fi-FI" sz="2900" dirty="0" err="1"/>
              <a:t>Nyk</a:t>
            </a:r>
            <a:r>
              <a:rPr lang="fi-FI" sz="2900" dirty="0"/>
              <a:t> Turkissa tai Kreikassa noin  600 </a:t>
            </a:r>
            <a:r>
              <a:rPr lang="fi-FI" sz="2900" dirty="0" err="1"/>
              <a:t>eKr</a:t>
            </a:r>
            <a:endParaRPr lang="fi-FI" sz="2900" dirty="0"/>
          </a:p>
          <a:p>
            <a:pPr lvl="2">
              <a:lnSpc>
                <a:spcPct val="90000"/>
              </a:lnSpc>
            </a:pPr>
            <a:r>
              <a:rPr lang="fi-FI" sz="2900" dirty="0" err="1"/>
              <a:t>Lydian</a:t>
            </a:r>
            <a:r>
              <a:rPr lang="fi-FI" sz="2900" dirty="0"/>
              <a:t> kuningaskunta (mm. </a:t>
            </a:r>
            <a:r>
              <a:rPr lang="fi-FI" sz="2900" dirty="0" err="1"/>
              <a:t>Herodotoksen</a:t>
            </a:r>
            <a:r>
              <a:rPr lang="fi-FI" sz="2900" dirty="0"/>
              <a:t> mukaan)</a:t>
            </a:r>
          </a:p>
          <a:p>
            <a:pPr lvl="2">
              <a:lnSpc>
                <a:spcPct val="90000"/>
              </a:lnSpc>
            </a:pPr>
            <a:r>
              <a:rPr lang="fi-FI" sz="2900" dirty="0"/>
              <a:t>Kuningas Kroisos</a:t>
            </a:r>
          </a:p>
          <a:p>
            <a:pPr lvl="1">
              <a:lnSpc>
                <a:spcPct val="90000"/>
              </a:lnSpc>
            </a:pPr>
            <a:r>
              <a:rPr lang="fi-FI" sz="2900" dirty="0"/>
              <a:t>Kolikoiden lyöminen ja käyttö levisi kreikkalaisten siirtokuntien mukana yleisvälimerelliseksi, nopeasti kaikkialle muualle Aasiaan, Etelä-Eurooppaan ja Pohjois-Afrikkaan</a:t>
            </a:r>
          </a:p>
          <a:p>
            <a:pPr lvl="1">
              <a:lnSpc>
                <a:spcPct val="90000"/>
              </a:lnSpc>
            </a:pPr>
            <a:r>
              <a:rPr lang="fi-FI" sz="2900" dirty="0"/>
              <a:t>Amerikat, Australia ja suurin osa Saharan eteläpuoleisesta Afrikasta vasta satoja vuosia myöhemmin</a:t>
            </a:r>
          </a:p>
          <a:p>
            <a:pPr lvl="1">
              <a:lnSpc>
                <a:spcPct val="90000"/>
              </a:lnSpc>
            </a:pPr>
            <a:r>
              <a:rPr lang="fi-FI" sz="2900" dirty="0"/>
              <a:t>Rahan arvo = siihen käytetyn metallin arvo; voidaan mitata metallin määrällä</a:t>
            </a:r>
          </a:p>
          <a:p>
            <a:pPr lvl="2">
              <a:lnSpc>
                <a:spcPct val="90000"/>
              </a:lnSpc>
            </a:pPr>
            <a:r>
              <a:rPr lang="fi-FI" sz="2900" dirty="0"/>
              <a:t>Markka = 249 grammaa</a:t>
            </a:r>
          </a:p>
          <a:p>
            <a:pPr lvl="2">
              <a:lnSpc>
                <a:spcPct val="90000"/>
              </a:lnSpc>
            </a:pPr>
            <a:r>
              <a:rPr lang="fi-FI" sz="2900" dirty="0"/>
              <a:t>Punta = 454 grammaa</a:t>
            </a:r>
          </a:p>
          <a:p>
            <a:pPr lvl="2">
              <a:lnSpc>
                <a:spcPct val="90000"/>
              </a:lnSpc>
            </a:pPr>
            <a:r>
              <a:rPr lang="fi-FI" sz="2900" dirty="0"/>
              <a:t>Dinaari = 4,5 grammaa</a:t>
            </a:r>
          </a:p>
          <a:p>
            <a:pPr lvl="2">
              <a:lnSpc>
                <a:spcPct val="90000"/>
              </a:lnSpc>
            </a:pPr>
            <a:r>
              <a:rPr lang="fi-FI" sz="2900" dirty="0" err="1"/>
              <a:t>Etc</a:t>
            </a:r>
            <a:r>
              <a:rPr lang="fi-FI" sz="2900" dirty="0"/>
              <a:t>…</a:t>
            </a:r>
          </a:p>
          <a:p>
            <a:pPr>
              <a:lnSpc>
                <a:spcPct val="90000"/>
              </a:lnSpc>
            </a:pPr>
            <a:r>
              <a:rPr lang="fi-FI" sz="2900" dirty="0"/>
              <a:t>Standardoidut kolikot  käteviä =&gt; kolikon arvo korkeampi kuin metallin arvo muunlaisena kimpaleena</a:t>
            </a:r>
          </a:p>
          <a:p>
            <a:pPr lvl="1">
              <a:lnSpc>
                <a:spcPct val="90000"/>
              </a:lnSpc>
            </a:pPr>
            <a:r>
              <a:rPr lang="fi-FI" sz="2900" dirty="0"/>
              <a:t>Valtio lyö alamaisen jalometallin kolikoksi pienestä maksusta =&gt; kysyntää vain jos kolikko on arvokkaampi kuin siinä oleva jalometalli</a:t>
            </a:r>
          </a:p>
          <a:p>
            <a:pPr lvl="1">
              <a:lnSpc>
                <a:spcPct val="90000"/>
              </a:lnSpc>
            </a:pPr>
            <a:r>
              <a:rPr lang="fi-FI" sz="2900" dirty="0"/>
              <a:t>Valtio saattoi periä maksun metallin lyömisestä kolikoksi</a:t>
            </a:r>
          </a:p>
          <a:p>
            <a:pPr lvl="2">
              <a:lnSpc>
                <a:spcPct val="90000"/>
              </a:lnSpc>
            </a:pPr>
            <a:r>
              <a:rPr lang="fi-FI" sz="2900" dirty="0"/>
              <a:t>Intia 1500-luvulla, Suomi 1800-luvulla</a:t>
            </a:r>
          </a:p>
          <a:p>
            <a:pPr>
              <a:lnSpc>
                <a:spcPct val="90000"/>
              </a:lnSpc>
            </a:pPr>
            <a:endParaRPr lang="en-GB" sz="1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698" y="6455431"/>
            <a:ext cx="2057400" cy="365125"/>
          </a:xfrm>
        </p:spPr>
        <p:txBody>
          <a:bodyPr>
            <a:normAutofit/>
          </a:bodyPr>
          <a:lstStyle/>
          <a:p>
            <a:pPr algn="r"/>
            <a:endParaRPr lang="fi-FI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240" y="6455431"/>
            <a:ext cx="33443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E2E7293-8D6C-41A8-B508-8EEA16DF691A}" type="slidenum">
              <a:rPr lang="fi-FI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15</a:t>
            </a:fld>
            <a:endParaRPr lang="fi-FI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574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297" y="502021"/>
            <a:ext cx="3719703" cy="16429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 taaleria – kupariplootu mallia 1721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2297" y="2418408"/>
            <a:ext cx="3719703" cy="35225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Suunnilleen</a:t>
            </a:r>
            <a:r>
              <a:rPr lang="en-US" sz="2800" dirty="0"/>
              <a:t> 4 kg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884331" y="1437521"/>
            <a:ext cx="3900767" cy="3569201"/>
          </a:xfrm>
          <a:prstGeom prst="rect">
            <a:avLst/>
          </a:prstGeom>
          <a:noFill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9144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8950" y="6400799"/>
            <a:ext cx="611504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698" y="6455664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240" y="6455664"/>
            <a:ext cx="33604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E2E7293-8D6C-41A8-B508-8EEA16DF691A}" type="slidenum">
              <a:rPr lang="en-US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542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fi-FI" sz="3500">
                <a:solidFill>
                  <a:srgbClr val="FFFFFF"/>
                </a:solidFill>
              </a:rPr>
              <a:t>Rahan historiaa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i-FI" sz="1700"/>
              <a:t>Metallirahan ongelmia</a:t>
            </a:r>
          </a:p>
          <a:p>
            <a:pPr lvl="1">
              <a:lnSpc>
                <a:spcPct val="90000"/>
              </a:lnSpc>
            </a:pPr>
            <a:r>
              <a:rPr lang="fi-FI" sz="1700"/>
              <a:t>Kolikot alttiita kulumiselle ja tahalliselle viilaamiselle</a:t>
            </a:r>
          </a:p>
          <a:p>
            <a:pPr lvl="1">
              <a:lnSpc>
                <a:spcPct val="90000"/>
              </a:lnSpc>
            </a:pPr>
            <a:r>
              <a:rPr lang="fi-FI" sz="1700"/>
              <a:t>Tahallinen inflaatio jalometallipitoisuutta alentamalla</a:t>
            </a:r>
          </a:p>
          <a:p>
            <a:pPr lvl="1">
              <a:lnSpc>
                <a:spcPct val="90000"/>
              </a:lnSpc>
            </a:pPr>
            <a:r>
              <a:rPr lang="fi-FI" sz="1700"/>
              <a:t>Isoissa transaktioissa paino</a:t>
            </a:r>
          </a:p>
          <a:p>
            <a:pPr lvl="2">
              <a:lnSpc>
                <a:spcPct val="90000"/>
              </a:lnSpc>
            </a:pPr>
            <a:r>
              <a:rPr lang="fi-FI" sz="1700"/>
              <a:t>Kupariplootut…</a:t>
            </a:r>
          </a:p>
          <a:p>
            <a:pPr>
              <a:lnSpc>
                <a:spcPct val="90000"/>
              </a:lnSpc>
            </a:pPr>
            <a:r>
              <a:rPr lang="fi-FI" sz="1700"/>
              <a:t>Metallikannassa olevat setelit = saamaoikeus (jalo)metalliin</a:t>
            </a:r>
          </a:p>
          <a:p>
            <a:pPr lvl="1">
              <a:lnSpc>
                <a:spcPct val="90000"/>
              </a:lnSpc>
            </a:pPr>
            <a:r>
              <a:rPr lang="fi-FI" sz="1700"/>
              <a:t>Ensimmäiset tällaiset setelit Kiinassa, yksityiset liikkeeseenlaskijat</a:t>
            </a:r>
          </a:p>
          <a:p>
            <a:pPr lvl="1">
              <a:lnSpc>
                <a:spcPct val="90000"/>
              </a:lnSpc>
            </a:pPr>
            <a:r>
              <a:rPr lang="fi-FI" sz="1700"/>
              <a:t>Ensimmäisenä Euroopassa Palmstruchin pankki Tukholmassa 1660-luvulla; sivukonttori Turussa</a:t>
            </a:r>
          </a:p>
          <a:p>
            <a:pPr lvl="1">
              <a:lnSpc>
                <a:spcPct val="90000"/>
              </a:lnSpc>
            </a:pPr>
            <a:r>
              <a:rPr lang="fi-FI" sz="1700"/>
              <a:t>Täyskatteellinen metallikanta</a:t>
            </a:r>
          </a:p>
          <a:p>
            <a:pPr lvl="1">
              <a:lnSpc>
                <a:spcPct val="90000"/>
              </a:lnSpc>
            </a:pPr>
            <a:r>
              <a:rPr lang="fi-FI" sz="1700"/>
              <a:t>Osittainen metallikanta (”Keskuspankilla oltava vähintään x% kultaa / hopeaa setelistönsä arvosta”)</a:t>
            </a:r>
          </a:p>
          <a:p>
            <a:pPr lvl="1">
              <a:lnSpc>
                <a:spcPct val="90000"/>
              </a:lnSpc>
            </a:pPr>
            <a:r>
              <a:rPr lang="fi-FI" sz="1700"/>
              <a:t>Valtio voi hyväksyä esim. veronmaksussa</a:t>
            </a:r>
          </a:p>
          <a:p>
            <a:pPr lvl="1">
              <a:lnSpc>
                <a:spcPct val="90000"/>
              </a:lnSpc>
            </a:pPr>
            <a:r>
              <a:rPr lang="fi-FI" sz="1700"/>
              <a:t>Oikeudella saada hevonen ei voi…</a:t>
            </a:r>
          </a:p>
          <a:p>
            <a:pPr>
              <a:lnSpc>
                <a:spcPct val="90000"/>
              </a:lnSpc>
            </a:pPr>
            <a:endParaRPr lang="fi-FI" sz="17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698" y="6455664"/>
            <a:ext cx="2057400" cy="365125"/>
          </a:xfrm>
        </p:spPr>
        <p:txBody>
          <a:bodyPr>
            <a:normAutofit/>
          </a:bodyPr>
          <a:lstStyle/>
          <a:p>
            <a:pPr algn="r"/>
            <a:endParaRPr lang="fi-FI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240" y="6455664"/>
            <a:ext cx="33604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E2E7293-8D6C-41A8-B508-8EEA16DF691A}" type="slidenum">
              <a:rPr lang="fi-FI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17</a:t>
            </a:fld>
            <a:endParaRPr lang="fi-FI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fi-FI" sz="3500">
                <a:solidFill>
                  <a:srgbClr val="FFFFFF"/>
                </a:solidFill>
              </a:rPr>
              <a:t>Rahan historiaa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r>
              <a:rPr lang="fi-FI" sz="1700"/>
              <a:t>Hopea oli pitkään tärkeämpi rahametalli kuin kulta, hopeakanta tavallisempi</a:t>
            </a:r>
          </a:p>
          <a:p>
            <a:pPr lvl="1"/>
            <a:r>
              <a:rPr lang="fi-FI" sz="1700"/>
              <a:t>Setelit lunastettiin hopealla, ei esim. kullalla</a:t>
            </a:r>
          </a:p>
          <a:p>
            <a:pPr lvl="1"/>
            <a:r>
              <a:rPr lang="fi-FI" sz="1700"/>
              <a:t>Ransk. ”argent” = raha, hopea</a:t>
            </a:r>
          </a:p>
          <a:p>
            <a:pPr lvl="1"/>
            <a:r>
              <a:rPr lang="fi-FI" sz="1700"/>
              <a:t>Suomessa hopeakanta Ruotsin vallan loppuaikoina ja suuren osan autonomian ajasta</a:t>
            </a:r>
          </a:p>
          <a:p>
            <a:pPr lvl="2"/>
            <a:r>
              <a:rPr lang="fi-FI" sz="1700"/>
              <a:t>Suomen markka 1865 alkaen</a:t>
            </a:r>
          </a:p>
          <a:p>
            <a:pPr lvl="1"/>
            <a:r>
              <a:rPr lang="fi-FI" sz="1700"/>
              <a:t>Kultakanta löi itsensä lävitse vasta 1870-luvulla</a:t>
            </a:r>
          </a:p>
          <a:p>
            <a:r>
              <a:rPr lang="fi-FI" sz="1700"/>
              <a:t>Erikoisuus: Venäjän sisällissodan aikana 1919 valkoiset aikoivat lanseerata platinakannassa olevan rahan hallussaan olevilla alueilla Länsi-Siperiassa</a:t>
            </a:r>
          </a:p>
          <a:p>
            <a:pPr lvl="1"/>
            <a:r>
              <a:rPr lang="fi-FI" sz="1700"/>
              <a:t>Jäi idea-asteelle</a:t>
            </a:r>
          </a:p>
          <a:p>
            <a:endParaRPr lang="fi-FI" sz="17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698" y="6455664"/>
            <a:ext cx="2057400" cy="365125"/>
          </a:xfrm>
        </p:spPr>
        <p:txBody>
          <a:bodyPr>
            <a:normAutofit/>
          </a:bodyPr>
          <a:lstStyle/>
          <a:p>
            <a:pPr algn="r"/>
            <a:endParaRPr lang="fi-FI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240" y="6455664"/>
            <a:ext cx="33604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E2E7293-8D6C-41A8-B508-8EEA16DF691A}" type="slidenum">
              <a:rPr lang="fi-FI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18</a:t>
            </a:fld>
            <a:endParaRPr lang="fi-FI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Yksityistä setelirahaa vuodelta 1666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7293-8D6C-41A8-B508-8EEA16DF691A}" type="slidenum">
              <a:rPr lang="fi-FI" smtClean="0"/>
              <a:pPr/>
              <a:t>19</a:t>
            </a:fld>
            <a:endParaRPr lang="fi-FI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566357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614864" y="2348880"/>
            <a:ext cx="2133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/>
              <a:t>Stockholms banco, seteli nro 314</a:t>
            </a:r>
          </a:p>
          <a:p>
            <a:endParaRPr lang="fi-FI" sz="2400"/>
          </a:p>
          <a:p>
            <a:r>
              <a:rPr lang="fi-FI" sz="2400"/>
              <a:t>Setelin haltijalle maksetaan 100 hopeataaleria</a:t>
            </a:r>
            <a:endParaRPr lang="fi-FI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fi-FI" sz="3500">
                <a:solidFill>
                  <a:srgbClr val="FFFFFF"/>
                </a:solidFill>
              </a:rPr>
              <a:t>Kurssin sisältö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699" y="2318197"/>
            <a:ext cx="7293023" cy="3683358"/>
          </a:xfrm>
        </p:spPr>
        <p:txBody>
          <a:bodyPr anchor="ctr">
            <a:normAutofit lnSpcReduction="10000"/>
          </a:bodyPr>
          <a:lstStyle/>
          <a:p>
            <a:r>
              <a:rPr lang="fi-FI" sz="2000" dirty="0"/>
              <a:t>34 h luentoja, maanataisin, tiistaisin, keskiviikkoisin ja torstaisin, joskaan ei joka kerta</a:t>
            </a:r>
          </a:p>
          <a:p>
            <a:r>
              <a:rPr lang="fi-FI" sz="2000" dirty="0"/>
              <a:t>Kurssikirjat</a:t>
            </a:r>
          </a:p>
          <a:p>
            <a:pPr lvl="1"/>
            <a:r>
              <a:rPr lang="fi-FI" sz="2000" dirty="0" err="1"/>
              <a:t>Mishkin</a:t>
            </a:r>
            <a:r>
              <a:rPr lang="fi-FI" sz="2000" dirty="0"/>
              <a:t>: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Economics</a:t>
            </a:r>
            <a:r>
              <a:rPr lang="fi-FI" sz="2000" dirty="0"/>
              <a:t> of Money, </a:t>
            </a:r>
            <a:r>
              <a:rPr lang="fi-FI" sz="2000" dirty="0" err="1"/>
              <a:t>Banking</a:t>
            </a:r>
            <a:r>
              <a:rPr lang="fi-FI" sz="2000" dirty="0"/>
              <a:t> and Financial Markets </a:t>
            </a:r>
          </a:p>
          <a:p>
            <a:pPr lvl="1"/>
            <a:r>
              <a:rPr lang="fi-FI" sz="2000" dirty="0" err="1"/>
              <a:t>Casu</a:t>
            </a:r>
            <a:r>
              <a:rPr lang="fi-FI" sz="2000" dirty="0"/>
              <a:t> – </a:t>
            </a:r>
            <a:r>
              <a:rPr lang="fi-FI" sz="2000" dirty="0" err="1"/>
              <a:t>Girardone</a:t>
            </a:r>
            <a:r>
              <a:rPr lang="fi-FI" sz="2000" dirty="0"/>
              <a:t> – </a:t>
            </a:r>
            <a:r>
              <a:rPr lang="fi-FI" sz="2000" dirty="0" err="1"/>
              <a:t>Molyneux</a:t>
            </a:r>
            <a:r>
              <a:rPr lang="fi-FI" sz="2000" dirty="0"/>
              <a:t>: </a:t>
            </a:r>
            <a:r>
              <a:rPr lang="fi-FI" sz="2000" dirty="0" err="1"/>
              <a:t>Introduction</a:t>
            </a:r>
            <a:r>
              <a:rPr lang="fi-FI" sz="2000" dirty="0"/>
              <a:t> to </a:t>
            </a:r>
            <a:r>
              <a:rPr lang="fi-FI" sz="2000" dirty="0" err="1"/>
              <a:t>Banking</a:t>
            </a:r>
            <a:endParaRPr lang="fi-FI" sz="2000" dirty="0"/>
          </a:p>
          <a:p>
            <a:r>
              <a:rPr lang="fi-FI" sz="2000" dirty="0"/>
              <a:t>Pankkitoiminnan mikrotaloutta ja makrotaloutta</a:t>
            </a:r>
          </a:p>
          <a:p>
            <a:pPr lvl="1"/>
            <a:r>
              <a:rPr lang="fi-FI" sz="2000" dirty="0"/>
              <a:t>Lisäksi hiukan juridiikkaa ja taloushistoriaa</a:t>
            </a:r>
          </a:p>
          <a:p>
            <a:r>
              <a:rPr lang="fi-FI" sz="2000" dirty="0"/>
              <a:t>Luennoilla myös asioita, joita ei kirjoissa, etenkin</a:t>
            </a:r>
          </a:p>
          <a:p>
            <a:pPr lvl="1"/>
            <a:r>
              <a:rPr lang="fi-FI" sz="2000" dirty="0"/>
              <a:t>Suomi-spesifiä</a:t>
            </a:r>
          </a:p>
          <a:p>
            <a:pPr lvl="1"/>
            <a:r>
              <a:rPr lang="fi-FI" sz="2000" dirty="0"/>
              <a:t>Uusinta ja vanhinta asiaa</a:t>
            </a:r>
          </a:p>
          <a:p>
            <a:pPr>
              <a:buNone/>
            </a:pPr>
            <a:endParaRPr lang="fi-FI" sz="17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698" y="6455431"/>
            <a:ext cx="2057400" cy="365125"/>
          </a:xfrm>
        </p:spPr>
        <p:txBody>
          <a:bodyPr>
            <a:normAutofit/>
          </a:bodyPr>
          <a:lstStyle/>
          <a:p>
            <a:pPr algn="r"/>
            <a:endParaRPr lang="fi-FI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8240" y="6455431"/>
            <a:ext cx="33443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E2E7293-8D6C-41A8-B508-8EEA16DF691A}" type="slidenum">
              <a:rPr lang="fi-FI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</a:t>
            </a:fld>
            <a:endParaRPr lang="fi-FI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fi-FI" sz="3500">
                <a:solidFill>
                  <a:srgbClr val="FFFFFF"/>
                </a:solidFill>
              </a:rPr>
              <a:t>Rahan historiaa</a:t>
            </a:r>
            <a:endParaRPr lang="en-GB" sz="35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5512" y="611167"/>
            <a:ext cx="5506588" cy="619268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i-FI" sz="2000" dirty="0"/>
              <a:t>Setelit yleistyivät Euroopassa 1600-luvun lopulta alkaen</a:t>
            </a:r>
          </a:p>
          <a:p>
            <a:pPr>
              <a:lnSpc>
                <a:spcPct val="90000"/>
              </a:lnSpc>
            </a:pPr>
            <a:r>
              <a:rPr lang="fi-FI" sz="2000" dirty="0"/>
              <a:t>Ruotsissa ja Englannissa ensimmäisiä valtiollisia setelipankkeja</a:t>
            </a:r>
          </a:p>
          <a:p>
            <a:pPr>
              <a:lnSpc>
                <a:spcPct val="90000"/>
              </a:lnSpc>
            </a:pPr>
            <a:r>
              <a:rPr lang="fi-FI" sz="2000" dirty="0"/>
              <a:t>Yksityisten pankkien setelinanto-oikeus pitkään tavallinen </a:t>
            </a:r>
          </a:p>
          <a:p>
            <a:pPr lvl="1">
              <a:lnSpc>
                <a:spcPct val="90000"/>
              </a:lnSpc>
            </a:pPr>
            <a:r>
              <a:rPr lang="fi-FI" sz="2000" dirty="0"/>
              <a:t>Suomen Yhdyspankki 1866 – 1892</a:t>
            </a:r>
          </a:p>
          <a:p>
            <a:pPr lvl="1">
              <a:lnSpc>
                <a:spcPct val="90000"/>
              </a:lnSpc>
            </a:pPr>
            <a:r>
              <a:rPr lang="fi-FI" sz="2000" dirty="0"/>
              <a:t>Vieläkin Hong Kongissa ja Skotlannissa</a:t>
            </a:r>
          </a:p>
          <a:p>
            <a:pPr lvl="1">
              <a:lnSpc>
                <a:spcPct val="90000"/>
              </a:lnSpc>
            </a:pPr>
            <a:r>
              <a:rPr lang="fi-FI" sz="2000" dirty="0"/>
              <a:t>Yksityisiä kolikoita ei liene koskaan ollut?</a:t>
            </a:r>
          </a:p>
          <a:p>
            <a:pPr>
              <a:lnSpc>
                <a:spcPct val="90000"/>
              </a:lnSpc>
            </a:pPr>
            <a:r>
              <a:rPr lang="fi-FI" sz="2000" dirty="0"/>
              <a:t>Seteleitä </a:t>
            </a:r>
            <a:r>
              <a:rPr lang="fi-FI" sz="2000" dirty="0" err="1"/>
              <a:t>käyttiin</a:t>
            </a:r>
            <a:r>
              <a:rPr lang="fi-FI" sz="2000" dirty="0"/>
              <a:t> tottumuksesta ei juuri koskaan tuoda lunastettaviksi =&gt; lunastaminen voitiin lopettaa</a:t>
            </a:r>
          </a:p>
          <a:p>
            <a:pPr lvl="1">
              <a:lnSpc>
                <a:spcPct val="90000"/>
              </a:lnSpc>
            </a:pPr>
            <a:r>
              <a:rPr lang="fi-FI" sz="2000" dirty="0"/>
              <a:t>”Paperikanta”; seteli, joka on vain paperi, jossa on kirjoituksia, numeroita ja kuvia. Kukaan ei lupaa vaihtaa miksikään.</a:t>
            </a:r>
          </a:p>
          <a:p>
            <a:pPr lvl="1">
              <a:lnSpc>
                <a:spcPct val="90000"/>
              </a:lnSpc>
            </a:pPr>
            <a:r>
              <a:rPr lang="fi-FI" sz="2000" dirty="0"/>
              <a:t>Aluksi sota-aikojen poikkeusjärjestely</a:t>
            </a:r>
          </a:p>
          <a:p>
            <a:pPr lvl="2">
              <a:lnSpc>
                <a:spcPct val="90000"/>
              </a:lnSpc>
            </a:pPr>
            <a:r>
              <a:rPr lang="fi-FI" sz="2000" dirty="0"/>
              <a:t>Ruotsi Suuren Pohjan Sodan aikana 1700-luvun alussa</a:t>
            </a:r>
          </a:p>
          <a:p>
            <a:pPr lvl="2">
              <a:lnSpc>
                <a:spcPct val="90000"/>
              </a:lnSpc>
            </a:pPr>
            <a:r>
              <a:rPr lang="fi-FI" sz="2000" dirty="0"/>
              <a:t>Monet Euroopan maat Napoleonin sotien aikana</a:t>
            </a:r>
          </a:p>
          <a:p>
            <a:pPr>
              <a:lnSpc>
                <a:spcPct val="90000"/>
              </a:lnSpc>
            </a:pPr>
            <a:endParaRPr lang="en-GB" sz="17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698" y="6455664"/>
            <a:ext cx="2057400" cy="365125"/>
          </a:xfrm>
        </p:spPr>
        <p:txBody>
          <a:bodyPr>
            <a:normAutofit/>
          </a:bodyPr>
          <a:lstStyle/>
          <a:p>
            <a:pPr algn="r"/>
            <a:endParaRPr lang="fi-FI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240" y="6455664"/>
            <a:ext cx="33604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E2E7293-8D6C-41A8-B508-8EEA16DF691A}" type="slidenum">
              <a:rPr lang="fi-FI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20</a:t>
            </a:fld>
            <a:endParaRPr lang="fi-FI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893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fi-FI" sz="3500">
                <a:solidFill>
                  <a:srgbClr val="FFFFFF"/>
                </a:solidFill>
              </a:rPr>
              <a:t>Rahan historiaa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698" y="6455664"/>
            <a:ext cx="2057400" cy="365125"/>
          </a:xfrm>
        </p:spPr>
        <p:txBody>
          <a:bodyPr>
            <a:normAutofit/>
          </a:bodyPr>
          <a:lstStyle/>
          <a:p>
            <a:pPr algn="r"/>
            <a:endParaRPr lang="fi-FI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240" y="6455664"/>
            <a:ext cx="33604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E2E7293-8D6C-41A8-B508-8EEA16DF691A}" type="slidenum">
              <a:rPr lang="fi-FI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21</a:t>
            </a:fld>
            <a:endParaRPr lang="fi-FI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F456A6D9-3E0B-4F2F-B25A-B005601A3F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4836600"/>
              </p:ext>
            </p:extLst>
          </p:nvPr>
        </p:nvGraphicFramePr>
        <p:xfrm>
          <a:off x="3704018" y="161255"/>
          <a:ext cx="5000124" cy="6535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336136" y="1336710"/>
            <a:ext cx="6858000" cy="418458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88181" y="1092216"/>
            <a:ext cx="6346209" cy="41820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33933" y="3515977"/>
            <a:ext cx="2501979" cy="418206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76002" y="1496845"/>
            <a:ext cx="6858001" cy="386430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74277" y="1668285"/>
            <a:ext cx="4318303" cy="3238727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797" y="586855"/>
            <a:ext cx="3172575" cy="3387497"/>
          </a:xfrm>
        </p:spPr>
        <p:txBody>
          <a:bodyPr anchor="b">
            <a:normAutofit/>
          </a:bodyPr>
          <a:lstStyle/>
          <a:p>
            <a:pPr algn="r"/>
            <a:r>
              <a:rPr lang="fi-FI" sz="3500">
                <a:solidFill>
                  <a:srgbClr val="FFFFFF"/>
                </a:solidFill>
              </a:rPr>
              <a:t>Rahan historiaa</a:t>
            </a:r>
            <a:endParaRPr lang="en-GB" sz="35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4906" y="404665"/>
            <a:ext cx="4184580" cy="5926898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fi-FI" sz="1800" dirty="0"/>
              <a:t>Yritykset palata kultakantaan 1920- ja 1930-luvuilla epäonnistuivat</a:t>
            </a:r>
          </a:p>
          <a:p>
            <a:pPr lvl="1">
              <a:lnSpc>
                <a:spcPct val="90000"/>
              </a:lnSpc>
            </a:pPr>
            <a:r>
              <a:rPr lang="fi-FI" sz="1800" dirty="0"/>
              <a:t>Kultavaluuttakanta?</a:t>
            </a:r>
          </a:p>
          <a:p>
            <a:pPr>
              <a:lnSpc>
                <a:spcPct val="90000"/>
              </a:lnSpc>
            </a:pPr>
            <a:r>
              <a:rPr lang="fi-FI" sz="1800" dirty="0"/>
              <a:t>Bretton Woods –periodi </a:t>
            </a:r>
          </a:p>
          <a:p>
            <a:pPr lvl="1">
              <a:lnSpc>
                <a:spcPct val="90000"/>
              </a:lnSpc>
            </a:pPr>
            <a:r>
              <a:rPr lang="fi-FI" sz="1800" dirty="0"/>
              <a:t>1944 – 1971; USD kultakannassa, muut vapaasti vaihdettavat valuutat ”dollarikannassa”</a:t>
            </a:r>
          </a:p>
          <a:p>
            <a:pPr>
              <a:lnSpc>
                <a:spcPct val="90000"/>
              </a:lnSpc>
            </a:pPr>
            <a:r>
              <a:rPr lang="fi-FI" sz="1800" dirty="0"/>
              <a:t>Vuodesta 1971 alkaen vain </a:t>
            </a:r>
            <a:r>
              <a:rPr lang="fi-FI" sz="1800" dirty="0" err="1"/>
              <a:t>fiat</a:t>
            </a:r>
            <a:r>
              <a:rPr lang="fi-FI" sz="1800" dirty="0"/>
              <a:t>-rahaa</a:t>
            </a:r>
          </a:p>
          <a:p>
            <a:pPr lvl="1">
              <a:lnSpc>
                <a:spcPct val="90000"/>
              </a:lnSpc>
            </a:pPr>
            <a:r>
              <a:rPr lang="fi-FI" sz="1800" dirty="0"/>
              <a:t>Lat. verbistä  ”</a:t>
            </a:r>
            <a:r>
              <a:rPr lang="fi-FI" sz="1800" dirty="0" err="1"/>
              <a:t>facere</a:t>
            </a:r>
            <a:r>
              <a:rPr lang="fi-FI" sz="1800" dirty="0"/>
              <a:t>”; yksikön passiivin subjunktiivi = ”</a:t>
            </a:r>
            <a:r>
              <a:rPr lang="fi-FI" sz="1800" dirty="0" err="1"/>
              <a:t>fiat</a:t>
            </a:r>
            <a:r>
              <a:rPr lang="fi-FI" sz="1800" dirty="0"/>
              <a:t>”, ei voi kovin sanatarkasti suomentaa, mahdollisia suomennoksia ”olkoon tehty”, tai ”niin olkoon” </a:t>
            </a:r>
            <a:r>
              <a:rPr lang="fi-FI" sz="1800" dirty="0" err="1"/>
              <a:t>tms</a:t>
            </a:r>
            <a:endParaRPr lang="fi-FI" sz="1800" dirty="0"/>
          </a:p>
          <a:p>
            <a:pPr lvl="2">
              <a:lnSpc>
                <a:spcPct val="90000"/>
              </a:lnSpc>
            </a:pPr>
            <a:r>
              <a:rPr lang="fi-FI" sz="1800" dirty="0"/>
              <a:t>Ranskaksi olisi </a:t>
            </a:r>
            <a:r>
              <a:rPr lang="fr-FR" sz="1800" i="1" dirty="0"/>
              <a:t>Qu’il soit/soit fait ; </a:t>
            </a:r>
            <a:r>
              <a:rPr lang="fr-FR" sz="1800" i="1" dirty="0" err="1"/>
              <a:t>Espanjaksi</a:t>
            </a:r>
            <a:r>
              <a:rPr lang="fr-FR" sz="1800" i="1" dirty="0"/>
              <a:t> « Que </a:t>
            </a:r>
            <a:r>
              <a:rPr lang="fr-FR" sz="1800" i="1" dirty="0" err="1"/>
              <a:t>sea</a:t>
            </a:r>
            <a:r>
              <a:rPr lang="fr-FR" sz="1800" i="1" dirty="0"/>
              <a:t> »</a:t>
            </a:r>
          </a:p>
          <a:p>
            <a:pPr lvl="1">
              <a:lnSpc>
                <a:spcPct val="90000"/>
              </a:lnSpc>
            </a:pPr>
            <a:r>
              <a:rPr lang="fr-FR" sz="1800" dirty="0"/>
              <a:t>Fiat-</a:t>
            </a:r>
            <a:r>
              <a:rPr lang="fr-FR" sz="1800" dirty="0" err="1"/>
              <a:t>rahasta</a:t>
            </a:r>
            <a:r>
              <a:rPr lang="fr-FR" sz="1800" dirty="0"/>
              <a:t> </a:t>
            </a:r>
            <a:r>
              <a:rPr lang="fr-FR" sz="1800" dirty="0" err="1"/>
              <a:t>kirjoitti</a:t>
            </a:r>
            <a:r>
              <a:rPr lang="fr-FR" sz="1800" dirty="0"/>
              <a:t> </a:t>
            </a:r>
            <a:r>
              <a:rPr lang="fr-FR" sz="1800" dirty="0" err="1"/>
              <a:t>ensimmäisenä</a:t>
            </a:r>
            <a:r>
              <a:rPr lang="fr-FR" sz="1800" dirty="0"/>
              <a:t> Andrew Dickson White v 1876</a:t>
            </a:r>
          </a:p>
          <a:p>
            <a:pPr lvl="1">
              <a:lnSpc>
                <a:spcPct val="90000"/>
              </a:lnSpc>
            </a:pPr>
            <a:r>
              <a:rPr lang="fi-FI" sz="1800" dirty="0"/>
              <a:t>Ei missään ”kannassa”, sinänsä hyödytöntä, arvo perustuu vain luottamukseen ja vakiintuneeseen käytäntöön</a:t>
            </a:r>
          </a:p>
          <a:p>
            <a:pPr lvl="1">
              <a:lnSpc>
                <a:spcPct val="90000"/>
              </a:lnSpc>
            </a:pPr>
            <a:r>
              <a:rPr lang="fi-FI" sz="1800" dirty="0"/>
              <a:t>Valtiovallan mahtikäsky?</a:t>
            </a:r>
          </a:p>
          <a:p>
            <a:pPr>
              <a:lnSpc>
                <a:spcPct val="90000"/>
              </a:lnSpc>
            </a:pP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698" y="6455664"/>
            <a:ext cx="2057400" cy="365125"/>
          </a:xfrm>
        </p:spPr>
        <p:txBody>
          <a:bodyPr>
            <a:normAutofit/>
          </a:bodyPr>
          <a:lstStyle/>
          <a:p>
            <a:pPr algn="r"/>
            <a:endParaRPr lang="fi-FI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240" y="6455664"/>
            <a:ext cx="33604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E2E7293-8D6C-41A8-B508-8EEA16DF691A}" type="slidenum">
              <a:rPr lang="fi-FI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22</a:t>
            </a:fld>
            <a:endParaRPr lang="fi-FI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60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23" y="2394116"/>
            <a:ext cx="841335" cy="8413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344" y="3926072"/>
            <a:ext cx="841335" cy="84133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1789012" y="4329655"/>
            <a:ext cx="159730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82907" y="1953801"/>
            <a:ext cx="166675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50" dirty="0"/>
              <a:t>Yleisö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57214" y="3492307"/>
            <a:ext cx="138896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50" dirty="0"/>
              <a:t>Setelipankki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47248" y="3972280"/>
            <a:ext cx="116325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50" dirty="0"/>
              <a:t>100 % kate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112" y="2144288"/>
            <a:ext cx="841335" cy="84133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54289" y="4490407"/>
            <a:ext cx="191850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50" dirty="0"/>
              <a:t>Vapaa lunastettavuus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38363" y="2260972"/>
            <a:ext cx="116325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50" dirty="0"/>
              <a:t>50 % kate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44" y="3940045"/>
            <a:ext cx="841335" cy="84133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758453" y="2851166"/>
            <a:ext cx="191850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50" dirty="0"/>
              <a:t>Vapaa lunastettavuus, </a:t>
            </a:r>
          </a:p>
          <a:p>
            <a:r>
              <a:rPr lang="fi-FI" sz="1350" dirty="0"/>
              <a:t>vaikka holvissa aivan liian vähän jalometallia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7500560" y="4110780"/>
            <a:ext cx="53858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6630852" y="4110780"/>
            <a:ext cx="689140" cy="971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521338" y="2564955"/>
            <a:ext cx="159730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267666" y="4961768"/>
            <a:ext cx="2876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50" dirty="0" err="1"/>
              <a:t>Lunastattavuus</a:t>
            </a:r>
            <a:r>
              <a:rPr lang="fi-FI" sz="1350" dirty="0"/>
              <a:t> </a:t>
            </a:r>
          </a:p>
          <a:p>
            <a:r>
              <a:rPr lang="fi-FI" sz="1350" dirty="0"/>
              <a:t>lakkaa, seteleiden käyttö jatkuu, ehkä vain vanhasta tottumuksesta, tai verottajan vaatiessa seteleitä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025886" y="1753045"/>
            <a:ext cx="166675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50" dirty="0"/>
              <a:t>Yleisö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982476" y="1528577"/>
            <a:ext cx="138896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50" dirty="0"/>
              <a:t>Setelipankki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189">
            <a:off x="6653854" y="4020313"/>
            <a:ext cx="1064954" cy="638972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787876" y="423295"/>
            <a:ext cx="58242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000" dirty="0"/>
              <a:t>Kultakolikoista </a:t>
            </a:r>
            <a:r>
              <a:rPr lang="fi-FI" sz="3000" dirty="0" err="1"/>
              <a:t>fiat</a:t>
            </a:r>
            <a:r>
              <a:rPr lang="fi-FI" sz="3000" dirty="0"/>
              <a:t>-seteleiksi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79308" y="2426455"/>
            <a:ext cx="50349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50" dirty="0"/>
              <a:t>1)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98066" y="4110779"/>
            <a:ext cx="50349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50" dirty="0"/>
              <a:t>2)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501332" y="2361599"/>
            <a:ext cx="50349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50" dirty="0"/>
              <a:t>3)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54216" y="4254475"/>
            <a:ext cx="50349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50" dirty="0"/>
              <a:t>4)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4439086" y="1412776"/>
            <a:ext cx="62246" cy="52928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49" y="4043064"/>
            <a:ext cx="986710" cy="61007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55" y="2018487"/>
            <a:ext cx="1968280" cy="121696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226" y="3905108"/>
            <a:ext cx="1806167" cy="111673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7293-8D6C-41A8-B508-8EEA16DF691A}" type="slidenum">
              <a:rPr lang="fi-FI" smtClean="0"/>
              <a:pPr/>
              <a:t>23</a:t>
            </a:fld>
            <a:endParaRPr lang="fi-FI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5022F1-6327-4EC4-84AE-4CD28136334C}"/>
              </a:ext>
            </a:extLst>
          </p:cNvPr>
          <p:cNvSpPr txBox="1"/>
          <p:nvPr/>
        </p:nvSpPr>
        <p:spPr>
          <a:xfrm>
            <a:off x="1551058" y="5021839"/>
            <a:ext cx="1835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Onko tällaista ollut?</a:t>
            </a:r>
          </a:p>
        </p:txBody>
      </p:sp>
    </p:spTree>
    <p:extLst>
      <p:ext uri="{BB962C8B-B14F-4D97-AF65-F5344CB8AC3E}">
        <p14:creationId xmlns:p14="http://schemas.microsoft.com/office/powerpoint/2010/main" val="35906468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fi-FI" sz="3500">
                <a:solidFill>
                  <a:srgbClr val="FFFFFF"/>
                </a:solidFill>
              </a:rPr>
              <a:t>Fiat-raha</a:t>
            </a:r>
            <a:endParaRPr lang="en-GB" sz="35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3848" y="332656"/>
            <a:ext cx="5320356" cy="633670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i-FI" sz="1600" dirty="0"/>
              <a:t>Arvo perustuu joukkosuggestioon?</a:t>
            </a:r>
          </a:p>
          <a:p>
            <a:pPr>
              <a:lnSpc>
                <a:spcPct val="90000"/>
              </a:lnSpc>
            </a:pPr>
            <a:r>
              <a:rPr lang="fi-FI" sz="1600" dirty="0"/>
              <a:t>Jokainen uskoo, että muut uskovat, että raha on arvokasta =&gt; sitä kannattaa ottaa maksuksi =&gt; se on arvokasta.</a:t>
            </a:r>
          </a:p>
          <a:p>
            <a:pPr>
              <a:lnSpc>
                <a:spcPct val="90000"/>
              </a:lnSpc>
            </a:pPr>
            <a:r>
              <a:rPr lang="fi-FI" sz="1600" dirty="0"/>
              <a:t>Raha on verkostohyödyke</a:t>
            </a:r>
          </a:p>
          <a:p>
            <a:pPr lvl="1">
              <a:lnSpc>
                <a:spcPct val="90000"/>
              </a:lnSpc>
            </a:pPr>
            <a:r>
              <a:rPr lang="fi-FI" sz="1600" dirty="0"/>
              <a:t>Verkostohyödyke = hyödyke, joka on hyödyksi vain, jos muutkin käyttävät sitä (puhelin, sähköposti…)</a:t>
            </a:r>
          </a:p>
          <a:p>
            <a:pPr lvl="1">
              <a:lnSpc>
                <a:spcPct val="90000"/>
              </a:lnSpc>
            </a:pPr>
            <a:r>
              <a:rPr lang="fi-FI" sz="1600" dirty="0"/>
              <a:t>Ei ole järkevää ottaa rahana vastaan sellaista, jota kukaan muu ei huoli rahaksi.</a:t>
            </a:r>
          </a:p>
          <a:p>
            <a:pPr lvl="1">
              <a:lnSpc>
                <a:spcPct val="90000"/>
              </a:lnSpc>
            </a:pPr>
            <a:r>
              <a:rPr lang="en-GB" sz="1600" dirty="0" err="1"/>
              <a:t>Lotz</a:t>
            </a:r>
            <a:r>
              <a:rPr lang="en-GB" sz="1600" dirty="0"/>
              <a:t> &amp; </a:t>
            </a:r>
            <a:r>
              <a:rPr lang="en-GB" sz="1600" dirty="0" err="1"/>
              <a:t>Rocheteau</a:t>
            </a:r>
            <a:r>
              <a:rPr lang="en-GB" sz="1600" dirty="0"/>
              <a:t> 2002; Li &amp; Wright (1998)</a:t>
            </a:r>
          </a:p>
          <a:p>
            <a:pPr lvl="1">
              <a:lnSpc>
                <a:spcPct val="90000"/>
              </a:lnSpc>
            </a:pPr>
            <a:r>
              <a:rPr lang="en-GB" sz="1600" dirty="0"/>
              <a:t>Kun </a:t>
            </a:r>
            <a:r>
              <a:rPr lang="en-GB" sz="1600" dirty="0" err="1"/>
              <a:t>raha</a:t>
            </a:r>
            <a:r>
              <a:rPr lang="en-GB" sz="1600" dirty="0"/>
              <a:t> on </a:t>
            </a:r>
            <a:r>
              <a:rPr lang="en-GB" sz="1600" dirty="0" err="1"/>
              <a:t>vakiinnuttanut</a:t>
            </a:r>
            <a:r>
              <a:rPr lang="en-GB" sz="1600" dirty="0"/>
              <a:t> </a:t>
            </a:r>
            <a:r>
              <a:rPr lang="en-GB" sz="1600" dirty="0" err="1"/>
              <a:t>arvonsa</a:t>
            </a:r>
            <a:r>
              <a:rPr lang="en-GB" sz="1600" dirty="0"/>
              <a:t> </a:t>
            </a:r>
            <a:r>
              <a:rPr lang="en-GB" sz="1600" dirty="0" err="1"/>
              <a:t>esim</a:t>
            </a:r>
            <a:r>
              <a:rPr lang="en-GB" sz="1600" dirty="0"/>
              <a:t>. </a:t>
            </a:r>
            <a:r>
              <a:rPr lang="en-GB" sz="1600" dirty="0" err="1"/>
              <a:t>kultakannan</a:t>
            </a:r>
            <a:r>
              <a:rPr lang="en-GB" sz="1600" dirty="0"/>
              <a:t> </a:t>
            </a:r>
            <a:r>
              <a:rPr lang="en-GB" sz="1600" dirty="0" err="1"/>
              <a:t>avulla</a:t>
            </a:r>
            <a:r>
              <a:rPr lang="en-GB" sz="1600" dirty="0"/>
              <a:t>, </a:t>
            </a:r>
            <a:r>
              <a:rPr lang="en-GB" sz="1600" dirty="0" err="1"/>
              <a:t>verkostovaikutus</a:t>
            </a:r>
            <a:r>
              <a:rPr lang="en-GB" sz="1600" dirty="0"/>
              <a:t> </a:t>
            </a:r>
            <a:r>
              <a:rPr lang="en-GB" sz="1600" dirty="0" err="1"/>
              <a:t>ylläpitää</a:t>
            </a:r>
            <a:r>
              <a:rPr lang="en-GB" sz="1600" dirty="0"/>
              <a:t> </a:t>
            </a:r>
            <a:r>
              <a:rPr lang="en-GB" sz="1600" dirty="0" err="1"/>
              <a:t>arvon</a:t>
            </a:r>
            <a:r>
              <a:rPr lang="en-GB" sz="1600" dirty="0"/>
              <a:t>, </a:t>
            </a:r>
            <a:r>
              <a:rPr lang="en-GB" sz="1600" dirty="0" err="1"/>
              <a:t>vaikka</a:t>
            </a:r>
            <a:r>
              <a:rPr lang="en-GB" sz="1600" dirty="0"/>
              <a:t> </a:t>
            </a:r>
            <a:r>
              <a:rPr lang="en-GB" sz="1600" dirty="0" err="1"/>
              <a:t>kultakanta</a:t>
            </a:r>
            <a:r>
              <a:rPr lang="en-GB" sz="1600" dirty="0"/>
              <a:t> </a:t>
            </a:r>
            <a:r>
              <a:rPr lang="en-GB" sz="1600" dirty="0" err="1"/>
              <a:t>poistetaan</a:t>
            </a:r>
            <a:r>
              <a:rPr lang="en-GB" sz="1600" dirty="0"/>
              <a:t>?</a:t>
            </a:r>
            <a:endParaRPr lang="fi-FI" sz="1600" dirty="0"/>
          </a:p>
          <a:p>
            <a:pPr>
              <a:lnSpc>
                <a:spcPct val="90000"/>
              </a:lnSpc>
            </a:pPr>
            <a:r>
              <a:rPr lang="fi-FI" sz="1600" dirty="0"/>
              <a:t>Somalia 1990-luvulla</a:t>
            </a:r>
          </a:p>
          <a:p>
            <a:pPr lvl="1">
              <a:lnSpc>
                <a:spcPct val="90000"/>
              </a:lnSpc>
            </a:pPr>
            <a:r>
              <a:rPr lang="fi-FI" sz="1600" dirty="0"/>
              <a:t>Keskusvalta lakkasi toimimasta</a:t>
            </a:r>
          </a:p>
          <a:p>
            <a:pPr lvl="1">
              <a:lnSpc>
                <a:spcPct val="90000"/>
              </a:lnSpc>
            </a:pPr>
            <a:r>
              <a:rPr lang="fi-FI" sz="1600" dirty="0"/>
              <a:t>Keskuspankki lakkasi toimimasta</a:t>
            </a:r>
          </a:p>
          <a:p>
            <a:pPr lvl="1">
              <a:lnSpc>
                <a:spcPct val="90000"/>
              </a:lnSpc>
            </a:pPr>
            <a:r>
              <a:rPr lang="fi-FI" sz="1600" dirty="0"/>
              <a:t>Aiemmin liikkeeseen lasketut setelit säilyttivät ostovoimansa – miksi?</a:t>
            </a:r>
          </a:p>
          <a:p>
            <a:pPr lvl="2">
              <a:lnSpc>
                <a:spcPct val="90000"/>
              </a:lnSpc>
            </a:pPr>
            <a:r>
              <a:rPr lang="fi-FI" sz="1600" dirty="0"/>
              <a:t>Ei liikkeeseen laskijaan kytköksissä olevaa verottajaa vaatimassa niitä; kukaan ei luvannut vaihtaa mihinkään hyödylliseen…</a:t>
            </a:r>
          </a:p>
          <a:p>
            <a:pPr lvl="1">
              <a:lnSpc>
                <a:spcPct val="90000"/>
              </a:lnSpc>
            </a:pPr>
            <a:r>
              <a:rPr lang="fi-FI" sz="1600" dirty="0"/>
              <a:t>Esimerkki silkan tottumuksen tai verkostovaikutuksen voimasta</a:t>
            </a:r>
          </a:p>
          <a:p>
            <a:pPr lvl="2">
              <a:lnSpc>
                <a:spcPct val="90000"/>
              </a:lnSpc>
            </a:pPr>
            <a:r>
              <a:rPr lang="fi-FI" sz="1600" dirty="0"/>
              <a:t>Ja sen, ettei kansa mieti rahan arvon alkuperää…</a:t>
            </a: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698" y="6455664"/>
            <a:ext cx="2057400" cy="365125"/>
          </a:xfrm>
        </p:spPr>
        <p:txBody>
          <a:bodyPr>
            <a:normAutofit/>
          </a:bodyPr>
          <a:lstStyle/>
          <a:p>
            <a:pPr algn="r"/>
            <a:endParaRPr lang="fi-FI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240" y="6455664"/>
            <a:ext cx="33604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E2E7293-8D6C-41A8-B508-8EEA16DF691A}" type="slidenum">
              <a:rPr lang="fi-FI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24</a:t>
            </a:fld>
            <a:endParaRPr lang="fi-FI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686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fi-FI" sz="2500">
                <a:solidFill>
                  <a:srgbClr val="FFFFFF"/>
                </a:solidFill>
              </a:rPr>
              <a:t>Pankkitoiminnan kehitys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Autofit/>
          </a:bodyPr>
          <a:lstStyle/>
          <a:p>
            <a:r>
              <a:rPr lang="fi-FI" sz="2000" dirty="0"/>
              <a:t>Jonkinlaista pankkitoimintaa jo Babyloniassa ennen varsinaisen rahan syntyä</a:t>
            </a:r>
          </a:p>
          <a:p>
            <a:pPr lvl="1"/>
            <a:r>
              <a:rPr lang="fi-FI" sz="2000" dirty="0"/>
              <a:t>Talletukset ja lainat hyödykkeinä (vilja)</a:t>
            </a:r>
          </a:p>
          <a:p>
            <a:pPr lvl="1"/>
            <a:r>
              <a:rPr lang="fi-FI" sz="2000" dirty="0" err="1"/>
              <a:t>Hammurabin</a:t>
            </a:r>
            <a:r>
              <a:rPr lang="fi-FI" sz="2000" dirty="0"/>
              <a:t> laissa (1790 </a:t>
            </a:r>
            <a:r>
              <a:rPr lang="fi-FI" sz="2000" dirty="0" err="1"/>
              <a:t>eKr</a:t>
            </a:r>
            <a:r>
              <a:rPr lang="fi-FI" sz="2000" dirty="0"/>
              <a:t>) ensimmäiset tunnetut luottomarkkinoita koskevat säädökset</a:t>
            </a:r>
          </a:p>
          <a:p>
            <a:pPr lvl="2"/>
            <a:r>
              <a:rPr lang="fi-FI" sz="2000" dirty="0"/>
              <a:t>Luotot esim. viljaa; rahaa ei vielä ollut</a:t>
            </a:r>
          </a:p>
          <a:p>
            <a:r>
              <a:rPr lang="fi-FI" sz="2000" dirty="0"/>
              <a:t>Rahaan keskittyneitä pankkeja ainakin jo antiikin Kreikassa, yleistyi 300-luvulla </a:t>
            </a:r>
            <a:r>
              <a:rPr lang="fi-FI" sz="2000" dirty="0" err="1"/>
              <a:t>eKr</a:t>
            </a:r>
            <a:r>
              <a:rPr lang="fi-FI" sz="2000" dirty="0"/>
              <a:t>, kehittyi lisää Roomassa</a:t>
            </a:r>
          </a:p>
          <a:p>
            <a:pPr lvl="1"/>
            <a:r>
              <a:rPr lang="fi-FI" sz="2000" dirty="0"/>
              <a:t>Talletuksia korkoa vastaan, korollisia luottoja</a:t>
            </a:r>
          </a:p>
          <a:p>
            <a:pPr lvl="1"/>
            <a:r>
              <a:rPr lang="fi-FI" sz="2000" dirty="0"/>
              <a:t>Antiikissa tilirahan käyttö maksuvälineenä mitätöntä =&gt; talletukset eivät olleet kunnolla rahaa; saamaoikeudella rahaan ei maksettu.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698" y="6455664"/>
            <a:ext cx="2057400" cy="365125"/>
          </a:xfrm>
        </p:spPr>
        <p:txBody>
          <a:bodyPr>
            <a:normAutofit/>
          </a:bodyPr>
          <a:lstStyle/>
          <a:p>
            <a:pPr algn="r"/>
            <a:endParaRPr lang="fi-FI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240" y="6455664"/>
            <a:ext cx="33604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E2E7293-8D6C-41A8-B508-8EEA16DF691A}" type="slidenum">
              <a:rPr lang="fi-FI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25</a:t>
            </a:fld>
            <a:endParaRPr lang="fi-FI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fi-FI" sz="2500">
                <a:solidFill>
                  <a:srgbClr val="FFFFFF"/>
                </a:solidFill>
              </a:rPr>
              <a:t>Pankkitoiminnan kehitys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411" y="297516"/>
            <a:ext cx="5577969" cy="6078895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i-FI" sz="2000" dirty="0"/>
              <a:t>Kristinusko ja keskiaika vähensivät pankkitoiminnan merkitystä Euroopassa</a:t>
            </a:r>
          </a:p>
          <a:p>
            <a:pPr lvl="1">
              <a:lnSpc>
                <a:spcPct val="90000"/>
              </a:lnSpc>
            </a:pPr>
            <a:r>
              <a:rPr lang="fi-FI" sz="2000" dirty="0"/>
              <a:t>Rahan käyttö väheni</a:t>
            </a:r>
          </a:p>
          <a:p>
            <a:pPr lvl="1">
              <a:lnSpc>
                <a:spcPct val="90000"/>
              </a:lnSpc>
            </a:pPr>
            <a:r>
              <a:rPr lang="fi-FI" sz="2000" dirty="0"/>
              <a:t>Koron perimistä pidettiin kristinuskon vastaisena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fi-FI" sz="2000" dirty="0"/>
              <a:t>Alkoi käynnistyä uudelleen Pohjois-Italiassa keskiajan lopulla</a:t>
            </a:r>
          </a:p>
          <a:p>
            <a:pPr marL="742950" lvl="2" indent="-342900">
              <a:lnSpc>
                <a:spcPct val="90000"/>
              </a:lnSpc>
            </a:pPr>
            <a:r>
              <a:rPr lang="fi-FI" sz="2000" dirty="0"/>
              <a:t>Sana ”pankki” tulee italian sanasta ”</a:t>
            </a:r>
            <a:r>
              <a:rPr lang="fi-FI" sz="2000" dirty="0" err="1"/>
              <a:t>banco</a:t>
            </a:r>
            <a:r>
              <a:rPr lang="fi-FI" sz="2000" dirty="0"/>
              <a:t>” (tiski, penkki)</a:t>
            </a:r>
          </a:p>
          <a:p>
            <a:pPr marL="742950" lvl="2" indent="-342900">
              <a:lnSpc>
                <a:spcPct val="90000"/>
              </a:lnSpc>
            </a:pPr>
            <a:r>
              <a:rPr lang="fi-FI" sz="2000" dirty="0"/>
              <a:t>Ensimmäisen kerran historiassa talletuksista alkoi tulla maksuväline, aikaisempaa ”rahamaisempaa”</a:t>
            </a:r>
          </a:p>
          <a:p>
            <a:pPr marL="742950" lvl="2" indent="-342900">
              <a:lnSpc>
                <a:spcPct val="90000"/>
              </a:lnSpc>
            </a:pPr>
            <a:r>
              <a:rPr lang="fi-FI" sz="2000" dirty="0"/>
              <a:t>Pankkien rooli paikkakuntien välisessä maksuliikenteessä</a:t>
            </a:r>
          </a:p>
          <a:p>
            <a:pPr lvl="2">
              <a:lnSpc>
                <a:spcPct val="90000"/>
              </a:lnSpc>
            </a:pPr>
            <a:r>
              <a:rPr lang="fi-FI" sz="2000" dirty="0"/>
              <a:t>Talletukset, lainat, maksuliikenne!</a:t>
            </a:r>
          </a:p>
          <a:p>
            <a:pPr lvl="2">
              <a:lnSpc>
                <a:spcPct val="90000"/>
              </a:lnSpc>
            </a:pPr>
            <a:r>
              <a:rPr lang="fi-FI" sz="2000" dirty="0"/>
              <a:t>Ital.  ”</a:t>
            </a:r>
            <a:r>
              <a:rPr lang="fi-FI" sz="2000" dirty="0" err="1"/>
              <a:t>giro</a:t>
            </a:r>
            <a:r>
              <a:rPr lang="fi-FI" sz="2000" dirty="0"/>
              <a:t>” = piiri</a:t>
            </a:r>
          </a:p>
          <a:p>
            <a:pPr lvl="1">
              <a:lnSpc>
                <a:spcPct val="90000"/>
              </a:lnSpc>
            </a:pPr>
            <a:r>
              <a:rPr lang="fi-FI" sz="2000" dirty="0"/>
              <a:t>Nyt jo kaikki modernin pankkitoiminnan osat: ottolainaus, antolainaus, maksuliikenne</a:t>
            </a:r>
          </a:p>
          <a:p>
            <a:pPr lvl="1">
              <a:lnSpc>
                <a:spcPct val="90000"/>
              </a:lnSpc>
            </a:pPr>
            <a:r>
              <a:rPr lang="fi-FI" sz="2000" dirty="0"/>
              <a:t>Tämän jälkeen lähinnä volyymi kasvanut ja tekniset välineet kehittyneet.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698" y="6455664"/>
            <a:ext cx="2057400" cy="365125"/>
          </a:xfrm>
        </p:spPr>
        <p:txBody>
          <a:bodyPr>
            <a:normAutofit/>
          </a:bodyPr>
          <a:lstStyle/>
          <a:p>
            <a:pPr algn="r"/>
            <a:endParaRPr lang="fi-FI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240" y="6455664"/>
            <a:ext cx="33604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E2E7293-8D6C-41A8-B508-8EEA16DF691A}" type="slidenum">
              <a:rPr lang="fi-FI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26</a:t>
            </a:fld>
            <a:endParaRPr lang="fi-FI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fi-FI" sz="2500">
                <a:solidFill>
                  <a:srgbClr val="FFFFFF"/>
                </a:solidFill>
              </a:rPr>
              <a:t>Pankkitoiminnan kehitys Suomessa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0425" y="332656"/>
            <a:ext cx="5103779" cy="608579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i-FI" sz="2000" dirty="0"/>
              <a:t>Ruotsin vallan aikana vain pientä ja lyhytaikaista pankkitoimintaa.</a:t>
            </a:r>
          </a:p>
          <a:p>
            <a:pPr>
              <a:lnSpc>
                <a:spcPct val="90000"/>
              </a:lnSpc>
            </a:pPr>
            <a:r>
              <a:rPr lang="fi-FI" sz="2000" dirty="0"/>
              <a:t>Suomen Pankki 1811</a:t>
            </a:r>
          </a:p>
          <a:p>
            <a:pPr lvl="1">
              <a:lnSpc>
                <a:spcPct val="90000"/>
              </a:lnSpc>
            </a:pPr>
            <a:r>
              <a:rPr lang="fi-FI" sz="2000" dirty="0"/>
              <a:t>Ensimmäisiä tavoitteita: vetää Ruotsin raha liikenteestä ja korvata Venäjän rahalla – onnistui vasta raharealisaation yhteydessä 1840.</a:t>
            </a:r>
          </a:p>
          <a:p>
            <a:pPr lvl="1">
              <a:lnSpc>
                <a:spcPct val="90000"/>
              </a:lnSpc>
            </a:pPr>
            <a:r>
              <a:rPr lang="fi-FI" sz="2000" dirty="0"/>
              <a:t>Laski liikkeeseen pieniä ruplaseteleitä, lainakassa</a:t>
            </a:r>
          </a:p>
          <a:p>
            <a:pPr lvl="1">
              <a:lnSpc>
                <a:spcPct val="90000"/>
              </a:lnSpc>
            </a:pPr>
            <a:r>
              <a:rPr lang="fi-FI" sz="2000" dirty="0"/>
              <a:t>Muuttui keskuspankkimaisemmaksi 1800-luvun kuluessa</a:t>
            </a:r>
          </a:p>
          <a:p>
            <a:pPr>
              <a:lnSpc>
                <a:spcPct val="90000"/>
              </a:lnSpc>
            </a:pPr>
            <a:r>
              <a:rPr lang="fi-FI" sz="2000" dirty="0"/>
              <a:t>Säästöpankkeja 1823 alkaen</a:t>
            </a:r>
          </a:p>
          <a:p>
            <a:pPr lvl="1">
              <a:lnSpc>
                <a:spcPct val="90000"/>
              </a:lnSpc>
            </a:pPr>
            <a:r>
              <a:rPr lang="fi-FI" sz="2000" dirty="0"/>
              <a:t>Ensimmäiseksi Turkuun, pian Helsinkiin</a:t>
            </a:r>
          </a:p>
          <a:p>
            <a:pPr lvl="2">
              <a:lnSpc>
                <a:spcPct val="90000"/>
              </a:lnSpc>
            </a:pPr>
            <a:r>
              <a:rPr lang="fi-FI" sz="2000" dirty="0"/>
              <a:t>Kunnallisen köyhäinavun kustannuksista säästäminen?</a:t>
            </a:r>
          </a:p>
          <a:p>
            <a:pPr lvl="1">
              <a:lnSpc>
                <a:spcPct val="90000"/>
              </a:lnSpc>
            </a:pPr>
            <a:r>
              <a:rPr lang="fi-FI" sz="2000" dirty="0"/>
              <a:t>Usein sivutoimista vapaaehtoistyötä</a:t>
            </a:r>
          </a:p>
          <a:p>
            <a:pPr lvl="2">
              <a:lnSpc>
                <a:spcPct val="90000"/>
              </a:lnSpc>
            </a:pPr>
            <a:r>
              <a:rPr lang="fi-FI" sz="2000" dirty="0"/>
              <a:t>Pankki = lipas vastuuhenkilön kaapissa, auki tunnin viikossa…</a:t>
            </a:r>
            <a:br>
              <a:rPr lang="fi-FI" sz="1400" dirty="0"/>
            </a:br>
            <a:endParaRPr lang="fi-FI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698" y="6455664"/>
            <a:ext cx="2057400" cy="365125"/>
          </a:xfrm>
        </p:spPr>
        <p:txBody>
          <a:bodyPr>
            <a:normAutofit/>
          </a:bodyPr>
          <a:lstStyle/>
          <a:p>
            <a:pPr algn="r"/>
            <a:endParaRPr lang="fi-FI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240" y="6455664"/>
            <a:ext cx="33604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E2E7293-8D6C-41A8-B508-8EEA16DF691A}" type="slidenum">
              <a:rPr lang="fi-FI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27</a:t>
            </a:fld>
            <a:endParaRPr lang="fi-FI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fi-FI" sz="2500">
                <a:solidFill>
                  <a:srgbClr val="FFFFFF"/>
                </a:solidFill>
              </a:rPr>
              <a:t>Pankkitoiminnan kehitys Suomessa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0425" y="649480"/>
            <a:ext cx="5103779" cy="580618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i-FI" sz="1600" dirty="0"/>
              <a:t>Liikepankkeja 1862 alkaen</a:t>
            </a:r>
          </a:p>
          <a:p>
            <a:pPr lvl="1">
              <a:lnSpc>
                <a:spcPct val="90000"/>
              </a:lnSpc>
            </a:pPr>
            <a:r>
              <a:rPr lang="fi-FI" sz="1600" dirty="0"/>
              <a:t>Vain suurehkojen yritysten ja varakkaiden kotitalouksien pankkeja</a:t>
            </a:r>
          </a:p>
          <a:p>
            <a:pPr lvl="1">
              <a:lnSpc>
                <a:spcPct val="90000"/>
              </a:lnSpc>
            </a:pPr>
            <a:r>
              <a:rPr lang="fi-FI" sz="1600" dirty="0"/>
              <a:t>Liikepankkitoiminta kasvoi Suomen teollistuessa</a:t>
            </a:r>
          </a:p>
          <a:p>
            <a:pPr lvl="1">
              <a:lnSpc>
                <a:spcPct val="90000"/>
              </a:lnSpc>
            </a:pPr>
            <a:r>
              <a:rPr lang="fi-FI" sz="1600" dirty="0"/>
              <a:t>Monia maakunnallisia liikepankkeja</a:t>
            </a:r>
          </a:p>
          <a:p>
            <a:pPr lvl="2">
              <a:lnSpc>
                <a:spcPct val="90000"/>
              </a:lnSpc>
            </a:pPr>
            <a:r>
              <a:rPr lang="fi-FI" sz="1600" dirty="0"/>
              <a:t>Turunmaan pankki, Vaasan osakepankki, Uudenmaan osakepankki, Etelä-Pohjanmaan pankki, Tampereen Osake-Pankki, Pohjolan osakepankki, Savo-Karjalan osakepankki…</a:t>
            </a:r>
          </a:p>
          <a:p>
            <a:pPr lvl="2">
              <a:lnSpc>
                <a:spcPct val="90000"/>
              </a:lnSpc>
            </a:pPr>
            <a:r>
              <a:rPr lang="fi-FI" sz="1600" dirty="0"/>
              <a:t>Vain Ålandsbanken jäljellä, perustettiin vasta 1919</a:t>
            </a:r>
          </a:p>
          <a:p>
            <a:pPr lvl="1">
              <a:lnSpc>
                <a:spcPct val="90000"/>
              </a:lnSpc>
            </a:pPr>
            <a:r>
              <a:rPr lang="fi-FI" sz="1600" dirty="0"/>
              <a:t>Ei ollut varsinaista vakavaraisuusvaatimusta ennen 1930-lukua </a:t>
            </a:r>
          </a:p>
          <a:p>
            <a:pPr lvl="2">
              <a:lnSpc>
                <a:spcPct val="90000"/>
              </a:lnSpc>
            </a:pPr>
            <a:r>
              <a:rPr lang="fi-FI" sz="1600" dirty="0"/>
              <a:t>Siis ei ”Oman pääoman oltava vähintään x % siitä ja siitä…” –tyyppisiä säädöksiä</a:t>
            </a:r>
          </a:p>
          <a:p>
            <a:pPr lvl="1">
              <a:lnSpc>
                <a:spcPct val="90000"/>
              </a:lnSpc>
            </a:pPr>
            <a:r>
              <a:rPr lang="fi-FI" sz="1600" dirty="0"/>
              <a:t>Aate, lähinnä kielipoliittinen </a:t>
            </a:r>
          </a:p>
          <a:p>
            <a:pPr lvl="2">
              <a:lnSpc>
                <a:spcPct val="90000"/>
              </a:lnSpc>
            </a:pPr>
            <a:r>
              <a:rPr lang="fi-FI" sz="1600" dirty="0"/>
              <a:t>Kansallis-Osake-Pankki fennomaaninen laitos (”</a:t>
            </a:r>
            <a:r>
              <a:rPr lang="fi-FI" sz="1600" dirty="0" err="1"/>
              <a:t>Vad</a:t>
            </a:r>
            <a:r>
              <a:rPr lang="fi-FI" sz="1600" dirty="0"/>
              <a:t>? </a:t>
            </a:r>
            <a:r>
              <a:rPr lang="fi-FI" sz="1600" dirty="0" err="1"/>
              <a:t>Kan</a:t>
            </a:r>
            <a:r>
              <a:rPr lang="fi-FI" sz="1600" dirty="0"/>
              <a:t> </a:t>
            </a:r>
            <a:r>
              <a:rPr lang="fi-FI" sz="1600" dirty="0" err="1"/>
              <a:t>man</a:t>
            </a:r>
            <a:r>
              <a:rPr lang="fi-FI" sz="1600" dirty="0"/>
              <a:t> </a:t>
            </a:r>
            <a:r>
              <a:rPr lang="fi-FI" sz="1600" dirty="0" err="1"/>
              <a:t>verkligen</a:t>
            </a:r>
            <a:r>
              <a:rPr lang="fi-FI" sz="1600" dirty="0"/>
              <a:t> </a:t>
            </a:r>
            <a:r>
              <a:rPr lang="fi-FI" sz="1600" dirty="0" err="1"/>
              <a:t>idka</a:t>
            </a:r>
            <a:r>
              <a:rPr lang="fi-FI" sz="1600" dirty="0"/>
              <a:t> </a:t>
            </a:r>
            <a:r>
              <a:rPr lang="fi-FI" sz="1600" dirty="0" err="1"/>
              <a:t>banverksamhet</a:t>
            </a:r>
            <a:r>
              <a:rPr lang="fi-FI" sz="1600" dirty="0"/>
              <a:t> </a:t>
            </a:r>
            <a:r>
              <a:rPr lang="fi-FI" sz="1600" dirty="0" err="1"/>
              <a:t>på</a:t>
            </a:r>
            <a:r>
              <a:rPr lang="fi-FI" sz="1600" dirty="0"/>
              <a:t> </a:t>
            </a:r>
            <a:r>
              <a:rPr lang="fi-FI" sz="1600" dirty="0" err="1"/>
              <a:t>finska</a:t>
            </a:r>
            <a:r>
              <a:rPr lang="fi-FI" sz="1600" dirty="0"/>
              <a:t>?”)</a:t>
            </a:r>
          </a:p>
          <a:p>
            <a:pPr>
              <a:lnSpc>
                <a:spcPct val="90000"/>
              </a:lnSpc>
            </a:pPr>
            <a:r>
              <a:rPr lang="fi-FI" sz="1600" dirty="0"/>
              <a:t>Osuuskassoja (nyk. osuuspankkeja) vuodesta 1900</a:t>
            </a:r>
          </a:p>
          <a:p>
            <a:pPr lvl="1">
              <a:lnSpc>
                <a:spcPct val="90000"/>
              </a:lnSpc>
            </a:pPr>
            <a:r>
              <a:rPr lang="fi-FI" sz="1600" dirty="0"/>
              <a:t>Etenkin maaseudun luotonkysynnän tyydyttämiseksi</a:t>
            </a:r>
          </a:p>
          <a:p>
            <a:pPr>
              <a:lnSpc>
                <a:spcPct val="90000"/>
              </a:lnSpc>
            </a:pPr>
            <a:endParaRPr lang="fi-FI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698" y="6455664"/>
            <a:ext cx="2057400" cy="365125"/>
          </a:xfrm>
        </p:spPr>
        <p:txBody>
          <a:bodyPr>
            <a:normAutofit/>
          </a:bodyPr>
          <a:lstStyle/>
          <a:p>
            <a:pPr algn="r"/>
            <a:endParaRPr lang="fi-FI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240" y="6455664"/>
            <a:ext cx="33604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E2E7293-8D6C-41A8-B508-8EEA16DF691A}" type="slidenum">
              <a:rPr lang="fi-FI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28</a:t>
            </a:fld>
            <a:endParaRPr lang="fi-FI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fi-FI" sz="2500">
                <a:solidFill>
                  <a:srgbClr val="FFFFFF"/>
                </a:solidFill>
              </a:rPr>
              <a:t>Pankkitoiminnan kehitys Suomessa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i-FI" sz="1800" dirty="0"/>
              <a:t>Suomessa tuskin koskaan ollut yhtä paljon pankkeja kuin ensimmäisen maailmansodan aikana</a:t>
            </a:r>
          </a:p>
          <a:p>
            <a:pPr lvl="2">
              <a:lnSpc>
                <a:spcPct val="90000"/>
              </a:lnSpc>
            </a:pPr>
            <a:r>
              <a:rPr lang="fi-FI" sz="1800" dirty="0"/>
              <a:t>Liikepankkeja paljon</a:t>
            </a:r>
          </a:p>
          <a:p>
            <a:pPr lvl="2">
              <a:lnSpc>
                <a:spcPct val="90000"/>
              </a:lnSpc>
            </a:pPr>
            <a:r>
              <a:rPr lang="fi-FI" sz="1800" dirty="0"/>
              <a:t>Paikalliset osuus- ja säästöpankit jo lyöneet itsensä lävitse, lukumäärä paljon suurempi kuin nykyään, joskin yleensä erittäin pieniä laitoksia.</a:t>
            </a:r>
          </a:p>
          <a:p>
            <a:pPr>
              <a:lnSpc>
                <a:spcPct val="90000"/>
              </a:lnSpc>
            </a:pPr>
            <a:r>
              <a:rPr lang="fi-FI" sz="1800" dirty="0"/>
              <a:t>1920-luvun alussa: pienten liikepankkien kriisi</a:t>
            </a:r>
          </a:p>
          <a:p>
            <a:pPr lvl="1">
              <a:lnSpc>
                <a:spcPct val="90000"/>
              </a:lnSpc>
            </a:pPr>
            <a:r>
              <a:rPr lang="fi-FI" sz="1800" dirty="0"/>
              <a:t>Valuuttakurssitappiot</a:t>
            </a:r>
          </a:p>
          <a:p>
            <a:pPr lvl="1">
              <a:lnSpc>
                <a:spcPct val="90000"/>
              </a:lnSpc>
            </a:pPr>
            <a:r>
              <a:rPr lang="fi-FI" sz="1800" dirty="0"/>
              <a:t>Poikkeusolojen hyödyntämiseen perustuneet toimintamallit elinkelvottomia =&gt; niihin toimintansa perustaneet pankit pulassa.</a:t>
            </a:r>
          </a:p>
          <a:p>
            <a:pPr lvl="1">
              <a:lnSpc>
                <a:spcPct val="90000"/>
              </a:lnSpc>
            </a:pPr>
            <a:r>
              <a:rPr lang="fi-FI" sz="1800" dirty="0"/>
              <a:t>Ei laajoja kansantaloudellisia vaikutuksia =&gt; julkinen valta ei kovin aktiivisesti pelastanut ongelmiin joutuneita pankkeja</a:t>
            </a:r>
          </a:p>
          <a:p>
            <a:pPr lvl="1">
              <a:lnSpc>
                <a:spcPct val="90000"/>
              </a:lnSpc>
            </a:pPr>
            <a:r>
              <a:rPr lang="fi-FI" sz="1800" dirty="0"/>
              <a:t>Johti pankkitarkastusviraston perustamiseen</a:t>
            </a:r>
          </a:p>
          <a:p>
            <a:pPr lvl="1">
              <a:lnSpc>
                <a:spcPct val="90000"/>
              </a:lnSpc>
            </a:pPr>
            <a:endParaRPr lang="fi-FI" sz="1700" dirty="0"/>
          </a:p>
          <a:p>
            <a:pPr lvl="1">
              <a:lnSpc>
                <a:spcPct val="90000"/>
              </a:lnSpc>
            </a:pPr>
            <a:endParaRPr lang="fi-FI" sz="17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698" y="6455664"/>
            <a:ext cx="2057400" cy="365125"/>
          </a:xfrm>
        </p:spPr>
        <p:txBody>
          <a:bodyPr>
            <a:normAutofit/>
          </a:bodyPr>
          <a:lstStyle/>
          <a:p>
            <a:pPr algn="r"/>
            <a:endParaRPr lang="fi-FI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240" y="6455664"/>
            <a:ext cx="33604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E2E7293-8D6C-41A8-B508-8EEA16DF691A}" type="slidenum">
              <a:rPr lang="fi-FI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29</a:t>
            </a:fld>
            <a:endParaRPr lang="fi-FI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fi-FI" sz="3500">
                <a:solidFill>
                  <a:srgbClr val="FFFFFF"/>
                </a:solidFill>
              </a:rPr>
              <a:t>Kurssin sisältö (jatkuu…)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3" y="1988840"/>
            <a:ext cx="7782170" cy="432048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i-FI" sz="2400" dirty="0"/>
              <a:t>Harjoituksista voi saada </a:t>
            </a:r>
            <a:r>
              <a:rPr lang="fi-FI" sz="2400" dirty="0" err="1"/>
              <a:t>max</a:t>
            </a:r>
            <a:r>
              <a:rPr lang="fi-FI" sz="2400" dirty="0"/>
              <a:t> 15 pistettä</a:t>
            </a:r>
          </a:p>
          <a:p>
            <a:pPr lvl="1">
              <a:lnSpc>
                <a:spcPct val="90000"/>
              </a:lnSpc>
            </a:pPr>
            <a:r>
              <a:rPr lang="fi-FI" sz="2000" dirty="0"/>
              <a:t>Harjoituksia vetää Hertta Hankimaa</a:t>
            </a:r>
          </a:p>
          <a:p>
            <a:pPr>
              <a:lnSpc>
                <a:spcPct val="90000"/>
              </a:lnSpc>
            </a:pPr>
            <a:r>
              <a:rPr lang="fi-FI" sz="2400" dirty="0"/>
              <a:t>Tentistä (</a:t>
            </a:r>
            <a:r>
              <a:rPr lang="fi-FI" sz="2400" dirty="0" err="1"/>
              <a:t>max</a:t>
            </a:r>
            <a:r>
              <a:rPr lang="fi-FI" sz="2400" dirty="0"/>
              <a:t> 85 </a:t>
            </a:r>
            <a:r>
              <a:rPr lang="fi-FI" sz="2400" dirty="0" err="1"/>
              <a:t>pist</a:t>
            </a:r>
            <a:r>
              <a:rPr lang="fi-FI" sz="2400" dirty="0"/>
              <a:t>)</a:t>
            </a:r>
          </a:p>
          <a:p>
            <a:pPr lvl="1">
              <a:lnSpc>
                <a:spcPct val="90000"/>
              </a:lnSpc>
            </a:pPr>
            <a:r>
              <a:rPr lang="fi-FI" sz="2400" dirty="0"/>
              <a:t>Luennot</a:t>
            </a:r>
          </a:p>
          <a:p>
            <a:pPr lvl="1">
              <a:lnSpc>
                <a:spcPct val="90000"/>
              </a:lnSpc>
            </a:pPr>
            <a:r>
              <a:rPr lang="fi-FI" sz="2400" dirty="0"/>
              <a:t>Kurssikirjat</a:t>
            </a:r>
          </a:p>
          <a:p>
            <a:pPr>
              <a:lnSpc>
                <a:spcPct val="90000"/>
              </a:lnSpc>
            </a:pPr>
            <a:r>
              <a:rPr lang="fi-FI" sz="2400" dirty="0"/>
              <a:t>Tenttikertoja pitäisi olla kolme, kaksi rästitenttiä</a:t>
            </a:r>
          </a:p>
          <a:p>
            <a:pPr>
              <a:lnSpc>
                <a:spcPct val="90000"/>
              </a:lnSpc>
            </a:pPr>
            <a:r>
              <a:rPr lang="fi-FI" sz="2400" dirty="0"/>
              <a:t>Pisteistä arvosanaksi </a:t>
            </a:r>
          </a:p>
          <a:p>
            <a:pPr lvl="1">
              <a:lnSpc>
                <a:spcPct val="90000"/>
              </a:lnSpc>
              <a:buNone/>
            </a:pPr>
            <a:r>
              <a:rPr lang="fi-FI" sz="2400" dirty="0"/>
              <a:t>40-49 p =&gt; 1; 50-59 p =&gt; 2; 60-69 p =&gt; 3; </a:t>
            </a:r>
          </a:p>
          <a:p>
            <a:pPr lvl="1">
              <a:lnSpc>
                <a:spcPct val="90000"/>
              </a:lnSpc>
              <a:buNone/>
            </a:pPr>
            <a:r>
              <a:rPr lang="fi-FI" sz="2400" dirty="0"/>
              <a:t>70-84 p =4; 85-100 p =&gt; 5;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698" y="6455431"/>
            <a:ext cx="2057400" cy="365125"/>
          </a:xfrm>
        </p:spPr>
        <p:txBody>
          <a:bodyPr>
            <a:normAutofit/>
          </a:bodyPr>
          <a:lstStyle/>
          <a:p>
            <a:pPr algn="r"/>
            <a:endParaRPr lang="fi-FI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240" y="6455431"/>
            <a:ext cx="33443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E2E7293-8D6C-41A8-B508-8EEA16DF691A}" type="slidenum">
              <a:rPr lang="fi-FI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3</a:t>
            </a:fld>
            <a:endParaRPr lang="fi-FI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fi-FI" sz="2500">
                <a:solidFill>
                  <a:srgbClr val="FFFFFF"/>
                </a:solidFill>
              </a:rPr>
              <a:t>Pankkitoiminnan kehitys Suomessa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947872"/>
          </a:xfrm>
        </p:spPr>
        <p:txBody>
          <a:bodyPr anchor="ctr">
            <a:normAutofit/>
          </a:bodyPr>
          <a:lstStyle/>
          <a:p>
            <a:r>
              <a:rPr lang="fi-FI" sz="2000" dirty="0"/>
              <a:t>1930-luvun alussa yleinen pankkikriisi</a:t>
            </a:r>
          </a:p>
          <a:p>
            <a:pPr lvl="1"/>
            <a:r>
              <a:rPr lang="fi-FI" sz="2000" dirty="0"/>
              <a:t>Etenkin liikepankit</a:t>
            </a:r>
          </a:p>
          <a:p>
            <a:pPr lvl="2"/>
            <a:r>
              <a:rPr lang="fi-FI" sz="2000" dirty="0"/>
              <a:t>Maakunnalliset liikepankit lähes katosivat</a:t>
            </a:r>
          </a:p>
          <a:p>
            <a:pPr lvl="1"/>
            <a:r>
              <a:rPr lang="fi-FI" sz="2000" dirty="0"/>
              <a:t>Nyt mukana niin merkittävä osa pankkisektorista, että kansantaloudellinen ongelma</a:t>
            </a:r>
          </a:p>
          <a:p>
            <a:pPr lvl="1"/>
            <a:r>
              <a:rPr lang="fi-FI" sz="2000" dirty="0"/>
              <a:t>Suomen Pankin rooli tärkeä hätärahoittajana</a:t>
            </a:r>
          </a:p>
          <a:p>
            <a:pPr lvl="1"/>
            <a:r>
              <a:rPr lang="fi-FI" sz="2000" dirty="0"/>
              <a:t>Fuusiot ja markkinoilta poistumiset =&gt; keskittyminen</a:t>
            </a:r>
          </a:p>
          <a:p>
            <a:pPr lvl="1"/>
            <a:r>
              <a:rPr lang="fi-FI" sz="2000" dirty="0"/>
              <a:t>Alettiin korkosäännöstely, alkoi talletuskorkokartellina</a:t>
            </a:r>
          </a:p>
          <a:p>
            <a:pPr lvl="1"/>
            <a:r>
              <a:rPr lang="fi-FI" sz="2000" dirty="0"/>
              <a:t>Vakavaraisuus- ja maksuvalmiussäätely tulivat</a:t>
            </a:r>
          </a:p>
          <a:p>
            <a:endParaRPr lang="fi-FI" sz="17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698" y="6455664"/>
            <a:ext cx="2057400" cy="365125"/>
          </a:xfrm>
        </p:spPr>
        <p:txBody>
          <a:bodyPr>
            <a:normAutofit/>
          </a:bodyPr>
          <a:lstStyle/>
          <a:p>
            <a:pPr algn="r"/>
            <a:endParaRPr lang="fi-FI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240" y="6455664"/>
            <a:ext cx="33604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E2E7293-8D6C-41A8-B508-8EEA16DF691A}" type="slidenum">
              <a:rPr lang="fi-FI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30</a:t>
            </a:fld>
            <a:endParaRPr lang="fi-FI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fi-FI" sz="2500">
                <a:solidFill>
                  <a:srgbClr val="FFFFFF"/>
                </a:solidFill>
              </a:rPr>
              <a:t>Pankkitoiminnan kehitys Suomessa – ”kahlitun rahan aika”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76897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i-FI" sz="1800" dirty="0"/>
              <a:t>Talletuskorkojen säännöstely/kartelli jo 1930-luvulta alkaen, sääntely tiukkeni toisen maailmansodan aikana</a:t>
            </a:r>
          </a:p>
          <a:p>
            <a:pPr>
              <a:lnSpc>
                <a:spcPct val="90000"/>
              </a:lnSpc>
            </a:pPr>
            <a:r>
              <a:rPr lang="fi-FI" sz="1800" dirty="0"/>
              <a:t>Antolainauksen keskikorkosäännöstely ja jatkuva luottojen ylikysyntä</a:t>
            </a:r>
          </a:p>
          <a:p>
            <a:pPr lvl="1">
              <a:lnSpc>
                <a:spcPct val="90000"/>
              </a:lnSpc>
            </a:pPr>
            <a:r>
              <a:rPr lang="fi-FI" sz="1800" dirty="0"/>
              <a:t>Luottotappioriski olematon</a:t>
            </a:r>
          </a:p>
          <a:p>
            <a:pPr lvl="2">
              <a:lnSpc>
                <a:spcPct val="90000"/>
              </a:lnSpc>
            </a:pPr>
            <a:r>
              <a:rPr lang="fi-FI" sz="1800" dirty="0"/>
              <a:t>Lainaa riitti vain kaikkein luottokelpoisimmille</a:t>
            </a:r>
          </a:p>
          <a:p>
            <a:pPr lvl="2">
              <a:lnSpc>
                <a:spcPct val="90000"/>
              </a:lnSpc>
            </a:pPr>
            <a:r>
              <a:rPr lang="fi-FI" sz="1800" dirty="0"/>
              <a:t>Asiakas vaikeuksissa =&gt; muutetaan laina korottomaksi ja peritään enemmän muilta!</a:t>
            </a:r>
          </a:p>
          <a:p>
            <a:pPr>
              <a:lnSpc>
                <a:spcPct val="90000"/>
              </a:lnSpc>
            </a:pPr>
            <a:r>
              <a:rPr lang="fi-FI" sz="1800" dirty="0"/>
              <a:t>Kiintiöt Suomen Pankista lainaamisessa</a:t>
            </a:r>
          </a:p>
          <a:p>
            <a:pPr>
              <a:lnSpc>
                <a:spcPct val="90000"/>
              </a:lnSpc>
            </a:pPr>
            <a:r>
              <a:rPr lang="fi-FI" sz="1800" dirty="0"/>
              <a:t>Ulkomaiset pääomanliikkeet erittäin säänneltyjä</a:t>
            </a:r>
          </a:p>
          <a:p>
            <a:pPr>
              <a:lnSpc>
                <a:spcPct val="90000"/>
              </a:lnSpc>
            </a:pPr>
            <a:r>
              <a:rPr lang="fi-FI" sz="1800" dirty="0"/>
              <a:t>Pankkikilpailu etenkin kilpailua talletuksista; tiheä konttoriverkko ja mainontaa; muuta keinoa saada lisää rahoitusta ei ollut. </a:t>
            </a:r>
          </a:p>
          <a:p>
            <a:pPr lvl="1">
              <a:lnSpc>
                <a:spcPct val="90000"/>
              </a:lnSpc>
            </a:pPr>
            <a:r>
              <a:rPr lang="fi-FI" sz="1800" dirty="0"/>
              <a:t>Tallettajille ei voinut tarjota korkeita korkoja, koska korot säänneltyjä.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698" y="6455664"/>
            <a:ext cx="2057400" cy="365125"/>
          </a:xfrm>
        </p:spPr>
        <p:txBody>
          <a:bodyPr>
            <a:normAutofit/>
          </a:bodyPr>
          <a:lstStyle/>
          <a:p>
            <a:pPr algn="r"/>
            <a:endParaRPr lang="fi-FI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240" y="6455664"/>
            <a:ext cx="33604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E2E7293-8D6C-41A8-B508-8EEA16DF691A}" type="slidenum">
              <a:rPr lang="fi-FI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31</a:t>
            </a:fld>
            <a:endParaRPr lang="fi-FI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en-GB" sz="3500">
                <a:solidFill>
                  <a:srgbClr val="FFFFFF"/>
                </a:solidFill>
              </a:rPr>
              <a:t>“Kahlitun rahan aika”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854886"/>
            <a:ext cx="8166679" cy="445443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i-FI" sz="1800" dirty="0"/>
              <a:t>Rahoitusmarkkinoiden vaihtokauppa: pankki myönsi lainaa negatiivisella reaalikorolla sille, joka oli ensin tukenut pankkia pitämällä pitkään isoja talletuksia negatiivisella reaalikorolla</a:t>
            </a:r>
          </a:p>
          <a:p>
            <a:pPr>
              <a:lnSpc>
                <a:spcPct val="90000"/>
              </a:lnSpc>
            </a:pPr>
            <a:r>
              <a:rPr lang="fi-FI" sz="1800" dirty="0"/>
              <a:t>Keskeisiä rahapolitiikan välineitä keskuspankkiluototuksen kiintiöt ja valuuttakurssipolitiikka (devalvaatiot)</a:t>
            </a:r>
          </a:p>
          <a:p>
            <a:pPr>
              <a:lnSpc>
                <a:spcPct val="90000"/>
              </a:lnSpc>
            </a:pPr>
            <a:r>
              <a:rPr lang="fi-FI" sz="1800" dirty="0"/>
              <a:t>Tiukka sääntely johti (tai ainakin osui ajallisesti samoihin vuosikymmeniin) tilanteeseen, jossa suurimmilla liikepankeilla oli omat ”leirinsä”</a:t>
            </a:r>
          </a:p>
          <a:p>
            <a:pPr lvl="2">
              <a:lnSpc>
                <a:spcPct val="90000"/>
              </a:lnSpc>
            </a:pPr>
            <a:r>
              <a:rPr lang="fi-FI" sz="1800" dirty="0"/>
              <a:t>Muiden toimialojen yrityksiä, joilla omistusyhteys liikepankkiin, josta otti pääosan luottorahoituksestaan</a:t>
            </a:r>
          </a:p>
          <a:p>
            <a:pPr lvl="2">
              <a:lnSpc>
                <a:spcPct val="90000"/>
              </a:lnSpc>
            </a:pPr>
            <a:r>
              <a:rPr lang="fi-FI" sz="1800" dirty="0"/>
              <a:t>Omisti liikepankkia, oli osin liikepankin omistuksessa. </a:t>
            </a:r>
          </a:p>
          <a:p>
            <a:pPr>
              <a:lnSpc>
                <a:spcPct val="90000"/>
              </a:lnSpc>
            </a:pPr>
            <a:r>
              <a:rPr lang="fi-FI" sz="1800" dirty="0"/>
              <a:t>Pankkitoimialan rakennemuutokset pienempiä kuin aikaisemmin tai myöhemmin – ei uusia pankkeja, tuskin lainkaan pankkifuusioita, markkinaosuuksien muutokset vähäisiä…</a:t>
            </a:r>
          </a:p>
          <a:p>
            <a:pPr lvl="1">
              <a:lnSpc>
                <a:spcPct val="90000"/>
              </a:lnSpc>
            </a:pPr>
            <a:r>
              <a:rPr lang="fi-FI" sz="1800" dirty="0"/>
              <a:t>Osuuskassojen markkinaosuus kasvoi sodan jälkeen. Keskeinen syy siirtokarjalaisten asuttamislainat, jotka kanavoitiin pitkälti osuuskassojen kautta</a:t>
            </a:r>
          </a:p>
          <a:p>
            <a:pPr>
              <a:lnSpc>
                <a:spcPct val="90000"/>
              </a:lnSpc>
            </a:pPr>
            <a:endParaRPr lang="en-GB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698" y="6455431"/>
            <a:ext cx="2057400" cy="365125"/>
          </a:xfrm>
        </p:spPr>
        <p:txBody>
          <a:bodyPr>
            <a:normAutofit/>
          </a:bodyPr>
          <a:lstStyle/>
          <a:p>
            <a:pPr algn="r"/>
            <a:endParaRPr lang="fi-FI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240" y="6455431"/>
            <a:ext cx="33443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E2E7293-8D6C-41A8-B508-8EEA16DF691A}" type="slidenum">
              <a:rPr lang="fi-FI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32</a:t>
            </a:fld>
            <a:endParaRPr lang="fi-FI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7173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fi-FI" sz="3500">
                <a:solidFill>
                  <a:srgbClr val="FFFFFF"/>
                </a:solidFill>
              </a:rPr>
              <a:t>Pankkitoiminnan kehitys Suomessa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812295"/>
            <a:ext cx="7776864" cy="479524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i-FI" sz="1800" dirty="0"/>
              <a:t>Pankkien merkitys maksuliikenteessä kasvoi 1940-luvulta alkaen</a:t>
            </a:r>
          </a:p>
          <a:p>
            <a:pPr lvl="1">
              <a:lnSpc>
                <a:spcPct val="90000"/>
              </a:lnSpc>
            </a:pPr>
            <a:r>
              <a:rPr lang="fi-FI" sz="1800" dirty="0"/>
              <a:t>Postisiirto ja hiukan myöhemmin pankkisiirto toisen maailmansodan aikana</a:t>
            </a:r>
          </a:p>
          <a:p>
            <a:pPr lvl="1">
              <a:lnSpc>
                <a:spcPct val="90000"/>
              </a:lnSpc>
            </a:pPr>
            <a:r>
              <a:rPr lang="fi-FI" sz="1800" dirty="0"/>
              <a:t>Aiemmin lähinnä postivekseleitä ja sekkitilejä</a:t>
            </a:r>
          </a:p>
          <a:p>
            <a:pPr lvl="1">
              <a:lnSpc>
                <a:spcPct val="90000"/>
              </a:lnSpc>
            </a:pPr>
            <a:r>
              <a:rPr lang="fi-FI" sz="1800" dirty="0"/>
              <a:t>”Palkka pankkiin”</a:t>
            </a:r>
          </a:p>
          <a:p>
            <a:pPr>
              <a:lnSpc>
                <a:spcPct val="90000"/>
              </a:lnSpc>
            </a:pPr>
            <a:r>
              <a:rPr lang="fi-FI" sz="1800" dirty="0"/>
              <a:t>Merkittävä pankkilainsäädännön uusiminen 1969/1970</a:t>
            </a:r>
          </a:p>
          <a:p>
            <a:pPr lvl="1">
              <a:lnSpc>
                <a:spcPct val="90000"/>
              </a:lnSpc>
            </a:pPr>
            <a:r>
              <a:rPr lang="fi-FI" sz="1800" dirty="0"/>
              <a:t>Osuus-, säästö- ja liikepankkien sallitun toiminnan erot pienenivät </a:t>
            </a:r>
          </a:p>
          <a:p>
            <a:pPr lvl="1">
              <a:lnSpc>
                <a:spcPct val="90000"/>
              </a:lnSpc>
            </a:pPr>
            <a:r>
              <a:rPr lang="fi-FI" sz="1800" dirty="0"/>
              <a:t>MUTTA! Liikepankeilla yhä korkeampi vakavaraisuusvaatimus</a:t>
            </a:r>
          </a:p>
          <a:p>
            <a:pPr lvl="2">
              <a:lnSpc>
                <a:spcPct val="90000"/>
              </a:lnSpc>
            </a:pPr>
            <a:r>
              <a:rPr lang="fi-FI" sz="1800" dirty="0"/>
              <a:t>Säästö- ja osuuspankeilla oli aiemmin ollut vain erittäin vähäriskistä toimintaa =&gt; tappiot todella epätodennäköisiä =&gt; ohuestikaan pääomitetulla säästö/osuuspankilla ei riskiä tilanteesta, jossa varat tappioiden jälkeen pienemmät kuin velat =&gt; ei ollut tarvetta pitää isoja pääomia puskureina tappioita vastaan. </a:t>
            </a:r>
          </a:p>
          <a:p>
            <a:pPr lvl="2">
              <a:lnSpc>
                <a:spcPct val="90000"/>
              </a:lnSpc>
            </a:pPr>
            <a:r>
              <a:rPr lang="fi-FI" sz="1800" dirty="0"/>
              <a:t>Nyt: periaatteessa saattoi olla yhtä paljon riskiä kuin liikepankilla, mutta puolet vähemmän pääomia.</a:t>
            </a:r>
          </a:p>
          <a:p>
            <a:pPr>
              <a:lnSpc>
                <a:spcPct val="90000"/>
              </a:lnSpc>
            </a:pPr>
            <a:endParaRPr lang="fi-FI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698" y="6455431"/>
            <a:ext cx="2057400" cy="365125"/>
          </a:xfrm>
        </p:spPr>
        <p:txBody>
          <a:bodyPr>
            <a:normAutofit/>
          </a:bodyPr>
          <a:lstStyle/>
          <a:p>
            <a:pPr algn="r"/>
            <a:endParaRPr lang="fi-FI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240" y="6455431"/>
            <a:ext cx="33443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E2E7293-8D6C-41A8-B508-8EEA16DF691A}" type="slidenum">
              <a:rPr lang="fi-FI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33</a:t>
            </a:fld>
            <a:endParaRPr lang="fi-FI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en-GB" sz="3500">
                <a:solidFill>
                  <a:srgbClr val="FFFFFF"/>
                </a:solidFill>
              </a:rPr>
              <a:t>Pankkitoiminnan kehitys Suomessa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85278"/>
            <a:ext cx="8568951" cy="467818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i-FI" sz="1600" dirty="0"/>
              <a:t>1970-luku ja 1980-luvun alku hiljaista aikaa, joskin automaatio eteni</a:t>
            </a:r>
          </a:p>
          <a:p>
            <a:pPr>
              <a:lnSpc>
                <a:spcPct val="90000"/>
              </a:lnSpc>
            </a:pPr>
            <a:r>
              <a:rPr lang="fi-FI" sz="1600" dirty="0"/>
              <a:t>Pankkiautomaatit ja –kortit 1980-luvulla.</a:t>
            </a:r>
          </a:p>
          <a:p>
            <a:pPr>
              <a:lnSpc>
                <a:spcPct val="90000"/>
              </a:lnSpc>
            </a:pPr>
            <a:r>
              <a:rPr lang="fi-FI" sz="1600" dirty="0"/>
              <a:t>Liberalisointi 1980-luvun puolivälissä =&gt; antolainauksen voimakas kasvu</a:t>
            </a:r>
          </a:p>
          <a:p>
            <a:pPr lvl="1">
              <a:lnSpc>
                <a:spcPct val="90000"/>
              </a:lnSpc>
            </a:pPr>
            <a:r>
              <a:rPr lang="fi-FI" sz="1600" dirty="0"/>
              <a:t>Toimivatko sekä asiakkaat että pankit tavalla, joka oli ollut järkevä vain säännöstelyn oloissa?</a:t>
            </a:r>
          </a:p>
          <a:p>
            <a:pPr lvl="1">
              <a:lnSpc>
                <a:spcPct val="90000"/>
              </a:lnSpc>
            </a:pPr>
            <a:r>
              <a:rPr lang="fi-FI" sz="1600" dirty="0"/>
              <a:t>Vanha tottumus </a:t>
            </a:r>
          </a:p>
          <a:p>
            <a:pPr lvl="2">
              <a:lnSpc>
                <a:spcPct val="90000"/>
              </a:lnSpc>
            </a:pPr>
            <a:r>
              <a:rPr lang="fi-FI" sz="1600" dirty="0"/>
              <a:t>Kokemus voi olla haitallista</a:t>
            </a:r>
          </a:p>
          <a:p>
            <a:pPr lvl="1">
              <a:lnSpc>
                <a:spcPct val="90000"/>
              </a:lnSpc>
            </a:pPr>
            <a:r>
              <a:rPr lang="fi-FI" sz="1600" dirty="0"/>
              <a:t>Osuus- ja säästöpankeilla yhä löysät vakavaraisuusvaatimukset</a:t>
            </a:r>
          </a:p>
          <a:p>
            <a:pPr>
              <a:lnSpc>
                <a:spcPct val="90000"/>
              </a:lnSpc>
            </a:pPr>
            <a:r>
              <a:rPr lang="fi-FI" sz="1600" dirty="0"/>
              <a:t>1990-luvun alussa yleinen pankkikriisi</a:t>
            </a:r>
          </a:p>
          <a:p>
            <a:pPr lvl="1">
              <a:lnSpc>
                <a:spcPct val="90000"/>
              </a:lnSpc>
            </a:pPr>
            <a:r>
              <a:rPr lang="fi-FI" sz="1600" dirty="0"/>
              <a:t>Etenkin säästöpankit, jotka olivat lisänneet antolainaustaan eniten 1980-luvun lopulla</a:t>
            </a:r>
          </a:p>
          <a:p>
            <a:pPr lvl="1">
              <a:lnSpc>
                <a:spcPct val="90000"/>
              </a:lnSpc>
            </a:pPr>
            <a:r>
              <a:rPr lang="fi-FI" sz="1600" dirty="0"/>
              <a:t>Valtion rooli kriisinhoidossa keskeinen aivan alun jälkeen </a:t>
            </a:r>
          </a:p>
          <a:p>
            <a:pPr lvl="2">
              <a:lnSpc>
                <a:spcPct val="90000"/>
              </a:lnSpc>
            </a:pPr>
            <a:r>
              <a:rPr lang="fi-FI" sz="1600" dirty="0"/>
              <a:t>1930-luvulla päävastuu kriisinhoidosta oli Suomen Pankilla, nyt valtiovallalla</a:t>
            </a:r>
          </a:p>
          <a:p>
            <a:pPr lvl="2">
              <a:lnSpc>
                <a:spcPct val="90000"/>
              </a:lnSpc>
            </a:pPr>
            <a:r>
              <a:rPr lang="fi-FI" sz="1600" dirty="0"/>
              <a:t>Valtion vakuusrahasto</a:t>
            </a:r>
          </a:p>
          <a:p>
            <a:pPr lvl="2">
              <a:lnSpc>
                <a:spcPct val="90000"/>
              </a:lnSpc>
            </a:pPr>
            <a:r>
              <a:rPr lang="fi-FI" sz="1600" dirty="0"/>
              <a:t>Pääomitus, valtion vakuusrahaston pääomalainat</a:t>
            </a:r>
          </a:p>
          <a:p>
            <a:pPr lvl="1">
              <a:lnSpc>
                <a:spcPct val="90000"/>
              </a:lnSpc>
            </a:pPr>
            <a:r>
              <a:rPr lang="fi-FI" sz="1600" dirty="0"/>
              <a:t>Fuusiot ja markkinoilta poistuminen =&gt; keskittyminen</a:t>
            </a:r>
          </a:p>
          <a:p>
            <a:pPr>
              <a:lnSpc>
                <a:spcPct val="90000"/>
              </a:lnSpc>
            </a:pPr>
            <a:r>
              <a:rPr lang="fi-FI" sz="1600" dirty="0"/>
              <a:t>Kriisin jälkeen pohjoismainen integraatio 1990-luvulta alkaen, omistusjärjestelyt</a:t>
            </a:r>
          </a:p>
          <a:p>
            <a:pPr lvl="1">
              <a:lnSpc>
                <a:spcPct val="90000"/>
              </a:lnSpc>
            </a:pPr>
            <a:r>
              <a:rPr lang="fi-FI" sz="1600" dirty="0"/>
              <a:t>Nordea ensimmäinen, joka teki varsinaisen fuusion </a:t>
            </a:r>
          </a:p>
          <a:p>
            <a:pPr>
              <a:lnSpc>
                <a:spcPct val="90000"/>
              </a:lnSpc>
            </a:pPr>
            <a:r>
              <a:rPr lang="fi-FI" sz="1600" dirty="0"/>
              <a:t>EU:n laajuinen integraatio koskenut lähinnä sääntelyä, valvontaa ja maksuliikennettä</a:t>
            </a:r>
          </a:p>
          <a:p>
            <a:pPr>
              <a:lnSpc>
                <a:spcPct val="90000"/>
              </a:lnSpc>
            </a:pPr>
            <a:endParaRPr lang="en-GB" sz="1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698" y="6455431"/>
            <a:ext cx="2057400" cy="365125"/>
          </a:xfrm>
        </p:spPr>
        <p:txBody>
          <a:bodyPr>
            <a:normAutofit/>
          </a:bodyPr>
          <a:lstStyle/>
          <a:p>
            <a:pPr algn="r"/>
            <a:endParaRPr lang="fi-FI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240" y="6455431"/>
            <a:ext cx="33443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E2E7293-8D6C-41A8-B508-8EEA16DF691A}" type="slidenum">
              <a:rPr lang="fi-FI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34</a:t>
            </a:fld>
            <a:endParaRPr lang="fi-FI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04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474CBA-9A1F-427E-86FB-9FBF59358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en-GB" sz="3500" dirty="0">
                <a:solidFill>
                  <a:srgbClr val="FFFFFF"/>
                </a:solidFill>
              </a:rPr>
              <a:t>Kuinka </a:t>
            </a:r>
            <a:r>
              <a:rPr lang="en-GB" sz="3500" dirty="0" err="1">
                <a:solidFill>
                  <a:srgbClr val="FFFFFF"/>
                </a:solidFill>
              </a:rPr>
              <a:t>saan</a:t>
            </a:r>
            <a:r>
              <a:rPr lang="en-GB" sz="3500" dirty="0">
                <a:solidFill>
                  <a:srgbClr val="FFFFFF"/>
                </a:solidFill>
              </a:rPr>
              <a:t> </a:t>
            </a:r>
            <a:r>
              <a:rPr lang="en-GB" sz="3500" dirty="0" err="1">
                <a:solidFill>
                  <a:srgbClr val="FFFFFF"/>
                </a:solidFill>
              </a:rPr>
              <a:t>yhteyttä</a:t>
            </a:r>
            <a:r>
              <a:rPr lang="en-GB" sz="3500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6F52D-77C1-4651-8348-0415FD996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1" y="1891970"/>
            <a:ext cx="8280920" cy="4345342"/>
          </a:xfrm>
        </p:spPr>
        <p:txBody>
          <a:bodyPr anchor="ctr">
            <a:normAutofit/>
          </a:bodyPr>
          <a:lstStyle/>
          <a:p>
            <a:r>
              <a:rPr lang="en-GB" sz="2400" dirty="0"/>
              <a:t>Jos </a:t>
            </a:r>
            <a:r>
              <a:rPr lang="en-GB" sz="2400" dirty="0" err="1"/>
              <a:t>asia</a:t>
            </a:r>
            <a:r>
              <a:rPr lang="en-GB" sz="2400" dirty="0"/>
              <a:t> </a:t>
            </a:r>
            <a:r>
              <a:rPr lang="en-GB" sz="2400" dirty="0" err="1"/>
              <a:t>ei</a:t>
            </a:r>
            <a:r>
              <a:rPr lang="en-GB" sz="2400" dirty="0"/>
              <a:t> ole </a:t>
            </a:r>
            <a:r>
              <a:rPr lang="en-GB" sz="2400" dirty="0" err="1"/>
              <a:t>mitenkään</a:t>
            </a:r>
            <a:r>
              <a:rPr lang="en-GB" sz="2400" dirty="0"/>
              <a:t> </a:t>
            </a:r>
            <a:r>
              <a:rPr lang="en-GB" sz="2400" dirty="0" err="1"/>
              <a:t>salainen</a:t>
            </a:r>
            <a:r>
              <a:rPr lang="en-GB" sz="2400" dirty="0"/>
              <a:t>, </a:t>
            </a:r>
            <a:r>
              <a:rPr lang="en-GB" sz="2400" dirty="0" err="1"/>
              <a:t>kurssisivun</a:t>
            </a:r>
            <a:r>
              <a:rPr lang="en-GB" sz="2400" dirty="0"/>
              <a:t> </a:t>
            </a:r>
            <a:r>
              <a:rPr lang="en-GB" sz="2400" dirty="0" err="1"/>
              <a:t>keskustelu</a:t>
            </a:r>
            <a:r>
              <a:rPr lang="en-GB" sz="2400" dirty="0"/>
              <a:t> on paras </a:t>
            </a:r>
            <a:r>
              <a:rPr lang="en-GB" sz="2400" dirty="0" err="1"/>
              <a:t>kurssin</a:t>
            </a:r>
            <a:r>
              <a:rPr lang="en-GB" sz="2400" dirty="0"/>
              <a:t> </a:t>
            </a:r>
            <a:r>
              <a:rPr lang="en-GB" sz="2400" dirty="0" err="1"/>
              <a:t>aikana</a:t>
            </a:r>
            <a:r>
              <a:rPr lang="en-GB" sz="2400" dirty="0"/>
              <a:t>, </a:t>
            </a:r>
            <a:r>
              <a:rPr lang="en-GB" sz="2400" dirty="0" err="1"/>
              <a:t>ei</a:t>
            </a:r>
            <a:r>
              <a:rPr lang="en-GB" sz="2400" dirty="0"/>
              <a:t> </a:t>
            </a:r>
            <a:r>
              <a:rPr lang="en-GB" sz="2400" dirty="0" err="1"/>
              <a:t>sen</a:t>
            </a:r>
            <a:r>
              <a:rPr lang="en-GB" sz="2400" dirty="0"/>
              <a:t> </a:t>
            </a:r>
            <a:r>
              <a:rPr lang="en-GB" sz="2400" dirty="0" err="1"/>
              <a:t>jälkeen</a:t>
            </a:r>
            <a:r>
              <a:rPr lang="en-GB" sz="2400" dirty="0"/>
              <a:t>.</a:t>
            </a:r>
          </a:p>
          <a:p>
            <a:pPr lvl="1"/>
            <a:r>
              <a:rPr lang="en-GB" sz="2400" dirty="0"/>
              <a:t>Asia </a:t>
            </a:r>
            <a:r>
              <a:rPr lang="en-GB" sz="2400" dirty="0" err="1"/>
              <a:t>voi</a:t>
            </a:r>
            <a:r>
              <a:rPr lang="en-GB" sz="2400" dirty="0"/>
              <a:t> </a:t>
            </a:r>
            <a:r>
              <a:rPr lang="en-GB" sz="2400" dirty="0" err="1"/>
              <a:t>kiinnostaa</a:t>
            </a:r>
            <a:r>
              <a:rPr lang="en-GB" sz="2400" dirty="0"/>
              <a:t> </a:t>
            </a:r>
            <a:r>
              <a:rPr lang="en-GB" sz="2400" dirty="0" err="1"/>
              <a:t>muitakin</a:t>
            </a:r>
            <a:r>
              <a:rPr lang="en-GB" sz="2400" dirty="0"/>
              <a:t>.</a:t>
            </a:r>
          </a:p>
          <a:p>
            <a:r>
              <a:rPr lang="en-GB" sz="2400" dirty="0" err="1"/>
              <a:t>Sähköposti</a:t>
            </a:r>
            <a:r>
              <a:rPr lang="en-GB" sz="2400" dirty="0"/>
              <a:t> </a:t>
            </a:r>
            <a:r>
              <a:rPr lang="en-GB" sz="2400" dirty="0">
                <a:hlinkClick r:id="rId2"/>
              </a:rPr>
              <a:t>k.Kauko@yahoo.com</a:t>
            </a:r>
            <a:endParaRPr lang="en-GB" sz="2400" dirty="0"/>
          </a:p>
          <a:p>
            <a:r>
              <a:rPr lang="en-GB" sz="2400" dirty="0" err="1"/>
              <a:t>Huono</a:t>
            </a:r>
            <a:r>
              <a:rPr lang="en-GB" sz="2400" dirty="0"/>
              <a:t> </a:t>
            </a:r>
            <a:r>
              <a:rPr lang="en-GB" sz="2400" dirty="0" err="1"/>
              <a:t>vaihtoehto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FF0000"/>
                </a:solidFill>
              </a:rPr>
              <a:t>– </a:t>
            </a:r>
            <a:r>
              <a:rPr lang="en-GB" sz="2400" dirty="0" err="1">
                <a:solidFill>
                  <a:srgbClr val="FF0000"/>
                </a:solidFill>
              </a:rPr>
              <a:t>ei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suositella</a:t>
            </a:r>
            <a:r>
              <a:rPr lang="en-GB" sz="2400" dirty="0"/>
              <a:t>: </a:t>
            </a:r>
            <a:r>
              <a:rPr lang="en-GB" sz="2400" dirty="0" err="1"/>
              <a:t>Aallon</a:t>
            </a:r>
            <a:r>
              <a:rPr lang="en-GB" sz="2400" dirty="0"/>
              <a:t> </a:t>
            </a:r>
            <a:r>
              <a:rPr lang="en-GB" sz="2400" dirty="0" err="1"/>
              <a:t>sähköpostiosoite</a:t>
            </a:r>
            <a:r>
              <a:rPr lang="en-GB" sz="2400" dirty="0"/>
              <a:t>  - </a:t>
            </a:r>
            <a:r>
              <a:rPr lang="en-GB" sz="2400" dirty="0" err="1"/>
              <a:t>älkää</a:t>
            </a:r>
            <a:r>
              <a:rPr lang="en-GB" sz="2400" dirty="0"/>
              <a:t> </a:t>
            </a:r>
            <a:r>
              <a:rPr lang="en-GB" sz="2400" dirty="0" err="1"/>
              <a:t>käyttäkö</a:t>
            </a:r>
            <a:endParaRPr lang="en-GB" sz="2400" dirty="0"/>
          </a:p>
          <a:p>
            <a:pPr lvl="1"/>
            <a:r>
              <a:rPr lang="en-GB" sz="2400" dirty="0" err="1"/>
              <a:t>Menee</a:t>
            </a:r>
            <a:r>
              <a:rPr lang="en-GB" sz="2400" dirty="0"/>
              <a:t> </a:t>
            </a:r>
            <a:r>
              <a:rPr lang="en-GB" sz="2400" dirty="0" err="1"/>
              <a:t>umpeen</a:t>
            </a:r>
            <a:r>
              <a:rPr lang="en-GB" sz="2400" dirty="0"/>
              <a:t> </a:t>
            </a:r>
            <a:r>
              <a:rPr lang="en-GB" sz="2400" dirty="0" err="1"/>
              <a:t>suunnilleen</a:t>
            </a:r>
            <a:r>
              <a:rPr lang="en-GB" sz="2400" dirty="0"/>
              <a:t> </a:t>
            </a:r>
            <a:r>
              <a:rPr lang="en-GB" sz="2400" dirty="0" err="1"/>
              <a:t>viimeisen</a:t>
            </a:r>
            <a:r>
              <a:rPr lang="en-GB" sz="2400" dirty="0"/>
              <a:t> </a:t>
            </a:r>
            <a:r>
              <a:rPr lang="en-GB" sz="2400" dirty="0" err="1"/>
              <a:t>luennon</a:t>
            </a:r>
            <a:r>
              <a:rPr lang="en-GB" sz="2400" dirty="0"/>
              <a:t> </a:t>
            </a:r>
            <a:r>
              <a:rPr lang="en-GB" sz="2400" dirty="0" err="1"/>
              <a:t>päivänä</a:t>
            </a:r>
            <a:r>
              <a:rPr lang="en-GB" sz="2400" dirty="0"/>
              <a:t> – </a:t>
            </a:r>
            <a:r>
              <a:rPr lang="en-GB" sz="2400" dirty="0" err="1"/>
              <a:t>pääsen</a:t>
            </a:r>
            <a:r>
              <a:rPr lang="en-GB" sz="2400" dirty="0"/>
              <a:t> </a:t>
            </a:r>
            <a:r>
              <a:rPr lang="en-GB" sz="2400" dirty="0" err="1"/>
              <a:t>lukemaan</a:t>
            </a:r>
            <a:r>
              <a:rPr lang="en-GB" sz="2400" dirty="0"/>
              <a:t> </a:t>
            </a:r>
            <a:r>
              <a:rPr lang="en-GB" sz="2400" dirty="0" err="1"/>
              <a:t>keväällä</a:t>
            </a:r>
            <a:r>
              <a:rPr lang="en-GB" sz="2400" dirty="0"/>
              <a:t> 2025?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87CED-2FB8-48E5-AD45-31790CB78C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27698" y="6455431"/>
            <a:ext cx="2057400" cy="365125"/>
          </a:xfrm>
        </p:spPr>
        <p:txBody>
          <a:bodyPr>
            <a:normAutofit/>
          </a:bodyPr>
          <a:lstStyle/>
          <a:p>
            <a:pPr algn="r"/>
            <a:endParaRPr lang="fi-FI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CF4CC-E977-4EFF-BFD6-6D05AE6B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240" y="6455431"/>
            <a:ext cx="33443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E2E7293-8D6C-41A8-B508-8EEA16DF691A}" type="slidenum">
              <a:rPr lang="fi-FI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4</a:t>
            </a:fld>
            <a:endParaRPr lang="fi-FI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868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699" y="2318197"/>
            <a:ext cx="7293023" cy="3683358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fi-FI" sz="2800" dirty="0"/>
              <a:t>”Oikeudella saada hevonen ei voi ratsastaa, mutta oikeudella saada rahaa voi maksaa.”</a:t>
            </a:r>
          </a:p>
          <a:p>
            <a:pPr lvl="6"/>
            <a:r>
              <a:rPr lang="fi-FI" sz="2800" dirty="0"/>
              <a:t>Joseph A </a:t>
            </a:r>
            <a:r>
              <a:rPr lang="fi-FI" sz="2800" dirty="0" err="1"/>
              <a:t>Schumpeter</a:t>
            </a:r>
            <a:r>
              <a:rPr lang="fi-FI" sz="2800" dirty="0"/>
              <a:t> (1883-1950), A </a:t>
            </a:r>
            <a:r>
              <a:rPr lang="fi-FI" sz="2800" dirty="0" err="1"/>
              <a:t>History</a:t>
            </a:r>
            <a:r>
              <a:rPr lang="fi-FI" sz="2800" dirty="0"/>
              <a:t> of </a:t>
            </a:r>
            <a:r>
              <a:rPr lang="fi-FI" sz="2800" dirty="0" err="1"/>
              <a:t>Economic</a:t>
            </a:r>
            <a:r>
              <a:rPr lang="fi-FI" sz="2800" dirty="0"/>
              <a:t> Analysis (1954)</a:t>
            </a:r>
          </a:p>
          <a:p>
            <a:pPr lvl="6"/>
            <a:endParaRPr lang="fi-FI" sz="17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698" y="6455431"/>
            <a:ext cx="2057400" cy="365125"/>
          </a:xfrm>
        </p:spPr>
        <p:txBody>
          <a:bodyPr>
            <a:normAutofit/>
          </a:bodyPr>
          <a:lstStyle/>
          <a:p>
            <a:pPr algn="r"/>
            <a:endParaRPr lang="fi-FI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240" y="6455431"/>
            <a:ext cx="33443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E2E7293-8D6C-41A8-B508-8EEA16DF691A}" type="slidenum">
              <a:rPr lang="fi-FI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5</a:t>
            </a:fld>
            <a:endParaRPr lang="fi-FI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A5C8A4-38F3-A72A-9640-EA9C236A0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en-GB" sz="3500" dirty="0" err="1">
                <a:solidFill>
                  <a:srgbClr val="FFFFFF"/>
                </a:solidFill>
              </a:rPr>
              <a:t>Mitä</a:t>
            </a:r>
            <a:r>
              <a:rPr lang="en-GB" sz="3500" dirty="0">
                <a:solidFill>
                  <a:srgbClr val="FFFFFF"/>
                </a:solidFill>
              </a:rPr>
              <a:t> </a:t>
            </a:r>
            <a:r>
              <a:rPr lang="en-GB" sz="3500" dirty="0" err="1">
                <a:solidFill>
                  <a:srgbClr val="FFFFFF"/>
                </a:solidFill>
              </a:rPr>
              <a:t>raha</a:t>
            </a:r>
            <a:r>
              <a:rPr lang="en-GB" sz="3500" dirty="0">
                <a:solidFill>
                  <a:srgbClr val="FFFFFF"/>
                </a:solidFill>
              </a:rPr>
              <a:t> on?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0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336136" y="1336710"/>
            <a:ext cx="6858000" cy="418458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88181" y="1092216"/>
            <a:ext cx="6346209" cy="41820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33933" y="3515977"/>
            <a:ext cx="2501979" cy="418206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76002" y="1496845"/>
            <a:ext cx="6858001" cy="386430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74277" y="1668285"/>
            <a:ext cx="4318303" cy="3238727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797" y="586855"/>
            <a:ext cx="3172575" cy="3387497"/>
          </a:xfrm>
        </p:spPr>
        <p:txBody>
          <a:bodyPr anchor="b">
            <a:normAutofit/>
          </a:bodyPr>
          <a:lstStyle/>
          <a:p>
            <a:pPr algn="r"/>
            <a:r>
              <a:rPr lang="fi-FI" sz="3500">
                <a:solidFill>
                  <a:srgbClr val="FFFFFF"/>
                </a:solidFill>
              </a:rPr>
              <a:t>Mitä on raha?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9166" y="395318"/>
            <a:ext cx="3646835" cy="6019880"/>
          </a:xfrm>
        </p:spPr>
        <p:txBody>
          <a:bodyPr anchor="ctr">
            <a:normAutofit/>
          </a:bodyPr>
          <a:lstStyle/>
          <a:p>
            <a:r>
              <a:rPr lang="fi-FI" sz="2000" dirty="0"/>
              <a:t>Todella hyvää määritelmää ei taida olla</a:t>
            </a:r>
          </a:p>
          <a:p>
            <a:r>
              <a:rPr lang="fi-FI" sz="2000" dirty="0"/>
              <a:t>Saisiko aikuisilta fiksumpia vastauksia kuin:</a:t>
            </a:r>
          </a:p>
          <a:p>
            <a:pPr lvl="1"/>
            <a:r>
              <a:rPr lang="fi-FI" sz="2000" dirty="0"/>
              <a:t>”Raha on sellainen millä maksetaan”</a:t>
            </a:r>
          </a:p>
          <a:p>
            <a:pPr lvl="1"/>
            <a:r>
              <a:rPr lang="fi-FI" sz="2000" dirty="0"/>
              <a:t>”Se on vain sellaista rahaa” </a:t>
            </a:r>
          </a:p>
          <a:p>
            <a:r>
              <a:rPr lang="fi-FI" sz="2000" dirty="0"/>
              <a:t> Arkikielessä hyvin löysästi käytetty termi</a:t>
            </a:r>
          </a:p>
          <a:p>
            <a:r>
              <a:rPr lang="fi-FI" sz="2000" dirty="0"/>
              <a:t>Raha on suppeampi käsite kuin varallisuus</a:t>
            </a:r>
          </a:p>
          <a:p>
            <a:r>
              <a:rPr lang="fi-FI" sz="2000" dirty="0"/>
              <a:t>Raha on laajempi käsite kuin setelit ja kolikot</a:t>
            </a:r>
          </a:p>
          <a:p>
            <a:pPr lvl="1"/>
            <a:r>
              <a:rPr lang="fi-FI" sz="2000" dirty="0"/>
              <a:t>Kuinka laaja?</a:t>
            </a:r>
          </a:p>
          <a:p>
            <a:r>
              <a:rPr lang="fi-FI" sz="2000" dirty="0"/>
              <a:t>Varantosuure, ei virta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698" y="6455664"/>
            <a:ext cx="2057400" cy="365125"/>
          </a:xfrm>
        </p:spPr>
        <p:txBody>
          <a:bodyPr>
            <a:normAutofit/>
          </a:bodyPr>
          <a:lstStyle/>
          <a:p>
            <a:pPr algn="r"/>
            <a:endParaRPr lang="fi-FI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8240" y="6455664"/>
            <a:ext cx="33604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E2E7293-8D6C-41A8-B508-8EEA16DF691A}" type="slidenum">
              <a:rPr lang="fi-FI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6</a:t>
            </a:fld>
            <a:endParaRPr lang="fi-FI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fi-FI" sz="3500">
                <a:solidFill>
                  <a:srgbClr val="FFFFFF"/>
                </a:solidFill>
              </a:rPr>
              <a:t>Rahan tyypillisiä piirteitä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90685"/>
            <a:ext cx="7957513" cy="467149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i-FI" sz="2000" dirty="0"/>
              <a:t>Vaihdon väline</a:t>
            </a:r>
          </a:p>
          <a:p>
            <a:pPr lvl="1">
              <a:lnSpc>
                <a:spcPct val="90000"/>
              </a:lnSpc>
            </a:pPr>
            <a:r>
              <a:rPr lang="fi-FI" sz="2000" dirty="0"/>
              <a:t>Asiat, jotka muuten sujuisivat hitaasti ja vaikeasti, tapahtuvat nopeasti ja tehokkaasti</a:t>
            </a:r>
          </a:p>
          <a:p>
            <a:pPr lvl="1">
              <a:lnSpc>
                <a:spcPct val="90000"/>
              </a:lnSpc>
            </a:pPr>
            <a:r>
              <a:rPr lang="fi-FI" sz="2000" dirty="0"/>
              <a:t>Mutta: Määräaikaistalletukset pankeissa lasketaan rahaksi, vaikka käyttökelpoisuus maksuvälineenä huono</a:t>
            </a:r>
          </a:p>
          <a:p>
            <a:pPr lvl="1">
              <a:lnSpc>
                <a:spcPct val="90000"/>
              </a:lnSpc>
            </a:pPr>
            <a:r>
              <a:rPr lang="fi-FI" sz="2000" dirty="0"/>
              <a:t>Luottokortti ei tarkkaan ottaen ole rahaa, vaikka kelpaa maksuvälineenä</a:t>
            </a:r>
          </a:p>
          <a:p>
            <a:pPr lvl="2">
              <a:lnSpc>
                <a:spcPct val="90000"/>
              </a:lnSpc>
            </a:pPr>
            <a:r>
              <a:rPr lang="fi-FI" sz="2000" dirty="0"/>
              <a:t>Tosin eräänlainen rahan ”johdannainen”</a:t>
            </a:r>
          </a:p>
          <a:p>
            <a:pPr>
              <a:lnSpc>
                <a:spcPct val="90000"/>
              </a:lnSpc>
            </a:pPr>
            <a:r>
              <a:rPr lang="fi-FI" sz="2000" dirty="0"/>
              <a:t>Arvon mitta</a:t>
            </a:r>
          </a:p>
          <a:p>
            <a:pPr lvl="1">
              <a:lnSpc>
                <a:spcPct val="90000"/>
              </a:lnSpc>
            </a:pPr>
            <a:r>
              <a:rPr lang="fi-FI" sz="2000" dirty="0"/>
              <a:t>Kullakin hyödykkeellä yksi rahahinta; vaihtokauppataloudessa ilman minkäänlaista rahaa käsittämätön määrä hintoja</a:t>
            </a:r>
          </a:p>
          <a:p>
            <a:pPr lvl="1">
              <a:lnSpc>
                <a:spcPct val="90000"/>
              </a:lnSpc>
            </a:pPr>
            <a:r>
              <a:rPr lang="fi-FI" sz="2000" dirty="0"/>
              <a:t>Periaatteessa voisi käyttää muutakin yksikköä, </a:t>
            </a:r>
            <a:r>
              <a:rPr lang="fi-FI" sz="2000" dirty="0" err="1"/>
              <a:t>esim</a:t>
            </a:r>
            <a:r>
              <a:rPr lang="fi-FI" sz="2000" dirty="0"/>
              <a:t> hinnoitella kaikki raakaöljynä (hyödykeraha) =&gt; arvon mittana oleminen ei ainutlaatuista</a:t>
            </a:r>
          </a:p>
          <a:p>
            <a:pPr>
              <a:lnSpc>
                <a:spcPct val="90000"/>
              </a:lnSpc>
            </a:pPr>
            <a:endParaRPr lang="fi-FI" sz="13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698" y="6455431"/>
            <a:ext cx="2057400" cy="365125"/>
          </a:xfrm>
        </p:spPr>
        <p:txBody>
          <a:bodyPr>
            <a:normAutofit/>
          </a:bodyPr>
          <a:lstStyle/>
          <a:p>
            <a:pPr algn="r"/>
            <a:endParaRPr lang="fi-FI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240" y="6455431"/>
            <a:ext cx="33443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E2E7293-8D6C-41A8-B508-8EEA16DF691A}" type="slidenum">
              <a:rPr lang="fi-FI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7</a:t>
            </a:fld>
            <a:endParaRPr lang="fi-FI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fi-FI" sz="3500">
                <a:solidFill>
                  <a:srgbClr val="FFFFFF"/>
                </a:solidFill>
              </a:rPr>
              <a:t>Rahan tyypillisiä piirteitä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90685"/>
            <a:ext cx="7957513" cy="467149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i-FI" sz="2000" dirty="0"/>
              <a:t>Arvon säilyttäjä </a:t>
            </a:r>
          </a:p>
          <a:p>
            <a:pPr lvl="1">
              <a:lnSpc>
                <a:spcPct val="90000"/>
              </a:lnSpc>
            </a:pPr>
            <a:r>
              <a:rPr lang="fi-FI" sz="2000" dirty="0"/>
              <a:t>Inflaatio -  moni muu asia säilyttää arvonsa paremmin</a:t>
            </a:r>
          </a:p>
          <a:p>
            <a:pPr lvl="1">
              <a:lnSpc>
                <a:spcPct val="90000"/>
              </a:lnSpc>
            </a:pPr>
            <a:r>
              <a:rPr lang="fi-FI" sz="2000" dirty="0" err="1"/>
              <a:t>Demonetisointi</a:t>
            </a:r>
            <a:r>
              <a:rPr lang="fi-FI" sz="2000" dirty="0"/>
              <a:t> Intiassa marras- joulukuussa 2016</a:t>
            </a:r>
          </a:p>
          <a:p>
            <a:pPr lvl="2">
              <a:lnSpc>
                <a:spcPct val="90000"/>
              </a:lnSpc>
            </a:pPr>
            <a:r>
              <a:rPr lang="fi-FI" sz="2000" dirty="0"/>
              <a:t> 500 ja 1000 </a:t>
            </a:r>
            <a:r>
              <a:rPr lang="fi-FI" sz="2000" dirty="0" err="1"/>
              <a:t>rupian</a:t>
            </a:r>
            <a:r>
              <a:rPr lang="fi-FI" sz="2000" dirty="0"/>
              <a:t> seteleitä mitätöitiin; lyhyt varoaika, enimmäismäärä sille, paljonko yksi henkilö sai vaihtaa käypinä pysyviin rahoihin</a:t>
            </a:r>
          </a:p>
          <a:p>
            <a:pPr lvl="1">
              <a:lnSpc>
                <a:spcPct val="90000"/>
              </a:lnSpc>
            </a:pPr>
            <a:r>
              <a:rPr lang="fi-FI" sz="2000" dirty="0"/>
              <a:t>Suomen Pankin pääkonttorin tontti maksoi 16 500 markkaa v.  1875</a:t>
            </a:r>
          </a:p>
          <a:p>
            <a:pPr lvl="2">
              <a:lnSpc>
                <a:spcPct val="90000"/>
              </a:lnSpc>
            </a:pPr>
            <a:r>
              <a:rPr lang="fi-FI" sz="2000" dirty="0"/>
              <a:t>Jos summaa olisi pidetty käteisenä ja aina rahan vaihtuessa vaihdettu uuteen, summa olisi nykyään 27 € 75 </a:t>
            </a:r>
            <a:r>
              <a:rPr lang="fi-FI" sz="2000" dirty="0" err="1"/>
              <a:t>snt</a:t>
            </a:r>
            <a:r>
              <a:rPr lang="fi-FI" sz="2000" dirty="0"/>
              <a:t> – minkälaisen tontin sillä saisi Kruununhaasta nyt?</a:t>
            </a:r>
          </a:p>
          <a:p>
            <a:pPr lvl="2">
              <a:lnSpc>
                <a:spcPct val="90000"/>
              </a:lnSpc>
            </a:pPr>
            <a:r>
              <a:rPr lang="fi-FI" sz="2000" dirty="0"/>
              <a:t>Vuosikymmeniä sitten hylätystä pankin tallelokerosta löytyneet tsaarin Venäjän setelit</a:t>
            </a:r>
          </a:p>
          <a:p>
            <a:pPr>
              <a:lnSpc>
                <a:spcPct val="90000"/>
              </a:lnSpc>
            </a:pPr>
            <a:endParaRPr lang="fi-FI" sz="13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698" y="6455431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240" y="6455431"/>
            <a:ext cx="334434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E2E7293-8D6C-41A8-B508-8EEA16DF691A}" type="slidenum"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832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7293-8D6C-41A8-B508-8EEA16DF691A}" type="slidenum">
              <a:rPr lang="fi-FI" smtClean="0"/>
              <a:pPr/>
              <a:t>9</a:t>
            </a:fld>
            <a:endParaRPr lang="fi-FI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213" y="0"/>
            <a:ext cx="10707688" cy="747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1387</TotalTime>
  <Words>2507</Words>
  <Application>Microsoft Office PowerPoint</Application>
  <PresentationFormat>On-screen Show (4:3)</PresentationFormat>
  <Paragraphs>355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Calibri</vt:lpstr>
      <vt:lpstr>Office Theme</vt:lpstr>
      <vt:lpstr>Raha- ja pankkiteorian kurssi Luento 1 </vt:lpstr>
      <vt:lpstr>Kurssin sisältö</vt:lpstr>
      <vt:lpstr>Kurssin sisältö (jatkuu…)</vt:lpstr>
      <vt:lpstr>Kuinka saan yhteyttä?</vt:lpstr>
      <vt:lpstr>Mitä raha on?</vt:lpstr>
      <vt:lpstr>Mitä on raha?</vt:lpstr>
      <vt:lpstr>Rahan tyypillisiä piirteitä</vt:lpstr>
      <vt:lpstr>Rahan tyypillisiä piirteitä</vt:lpstr>
      <vt:lpstr>PowerPoint Presentation</vt:lpstr>
      <vt:lpstr>Mitä on raha?</vt:lpstr>
      <vt:lpstr>Saamaoikeudesta rahaksi</vt:lpstr>
      <vt:lpstr>Rahan historiaa</vt:lpstr>
      <vt:lpstr>Goodhart (1988): kaksi koulukuntaa</vt:lpstr>
      <vt:lpstr>Rahan historiaa</vt:lpstr>
      <vt:lpstr>Rahan historiaa</vt:lpstr>
      <vt:lpstr>4 taaleria – kupariplootu mallia 1721</vt:lpstr>
      <vt:lpstr>Rahan historiaa</vt:lpstr>
      <vt:lpstr>Rahan historiaa</vt:lpstr>
      <vt:lpstr>Yksityistä setelirahaa vuodelta 1666</vt:lpstr>
      <vt:lpstr>Rahan historiaa</vt:lpstr>
      <vt:lpstr>Rahan historiaa</vt:lpstr>
      <vt:lpstr>Rahan historiaa</vt:lpstr>
      <vt:lpstr>PowerPoint Presentation</vt:lpstr>
      <vt:lpstr>Fiat-raha</vt:lpstr>
      <vt:lpstr>Pankkitoiminnan kehitys</vt:lpstr>
      <vt:lpstr>Pankkitoiminnan kehitys</vt:lpstr>
      <vt:lpstr>Pankkitoiminnan kehitys Suomessa</vt:lpstr>
      <vt:lpstr>Pankkitoiminnan kehitys Suomessa</vt:lpstr>
      <vt:lpstr>Pankkitoiminnan kehitys Suomessa</vt:lpstr>
      <vt:lpstr>Pankkitoiminnan kehitys Suomessa</vt:lpstr>
      <vt:lpstr>Pankkitoiminnan kehitys Suomessa – ”kahlitun rahan aika”</vt:lpstr>
      <vt:lpstr>“Kahlitun rahan aika”</vt:lpstr>
      <vt:lpstr>Pankkitoiminnan kehitys Suomessa</vt:lpstr>
      <vt:lpstr>Pankkitoiminnan kehitys Suomessa</vt:lpstr>
    </vt:vector>
  </TitlesOfParts>
  <Company>Suomen Pankki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Luento 1</dc:title>
  <dc:creator>KAUKOKA</dc:creator>
  <cp:lastModifiedBy>Kauko, Karlo</cp:lastModifiedBy>
  <cp:revision>364</cp:revision>
  <dcterms:created xsi:type="dcterms:W3CDTF">2010-03-01T11:15:08Z</dcterms:created>
  <dcterms:modified xsi:type="dcterms:W3CDTF">2024-04-19T11:59:48Z</dcterms:modified>
</cp:coreProperties>
</file>