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77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 err="1"/>
            <a:t>Numerokertaus</a:t>
          </a:r>
          <a:r>
            <a:rPr lang="en-US" b="0" i="0" baseline="0" dirty="0"/>
            <a:t> ja </a:t>
          </a:r>
          <a:r>
            <a:rPr lang="en-US" b="0" i="0" baseline="0" dirty="0" err="1"/>
            <a:t>verbikertaus</a:t>
          </a:r>
          <a:r>
            <a:rPr lang="en-US" dirty="0"/>
            <a:t> (revising numbers and verbs)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Kysymyssanat</a:t>
          </a:r>
          <a:r>
            <a:rPr lang="en-US" dirty="0"/>
            <a:t> ja </a:t>
          </a:r>
          <a:r>
            <a:rPr lang="en-US" dirty="0" err="1"/>
            <a:t>kysymykset</a:t>
          </a:r>
          <a:r>
            <a:rPr lang="en-US" dirty="0"/>
            <a:t> (question words and questions)</a:t>
          </a:r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dirty="0" err="1"/>
            <a:t>Perhesanasto</a:t>
          </a:r>
          <a:r>
            <a:rPr lang="en-US" dirty="0"/>
            <a:t> (family vocabulary)</a:t>
          </a:r>
          <a:r>
            <a:rPr lang="en-US" b="0" i="0" baseline="0" dirty="0"/>
            <a:t>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/>
            <a:t>ko/</a:t>
          </a:r>
          <a:r>
            <a:rPr lang="en-US" dirty="0" err="1"/>
            <a:t>kö</a:t>
          </a:r>
          <a:r>
            <a:rPr lang="en-US" dirty="0"/>
            <a:t> -</a:t>
          </a:r>
          <a:r>
            <a:rPr lang="en-US" dirty="0" err="1"/>
            <a:t>kysymykset</a:t>
          </a:r>
          <a:r>
            <a:rPr lang="en-US" dirty="0"/>
            <a:t> (yes/no -questions)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/>
            <a:t>Kotitehtävät</a:t>
          </a:r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baseline="0" dirty="0" err="1"/>
            <a:t>Numerokertaus</a:t>
          </a:r>
          <a:r>
            <a:rPr lang="en-US" sz="3500" b="0" i="0" kern="1200" baseline="0" dirty="0"/>
            <a:t> ja </a:t>
          </a:r>
          <a:r>
            <a:rPr lang="en-US" sz="3500" b="0" i="0" kern="1200" baseline="0" dirty="0" err="1"/>
            <a:t>verbikertaus</a:t>
          </a:r>
          <a:r>
            <a:rPr lang="en-US" sz="3500" kern="1200" dirty="0"/>
            <a:t> (revising numbers and verbs)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Kysymyssanat</a:t>
          </a:r>
          <a:r>
            <a:rPr lang="en-US" sz="3500" kern="1200" dirty="0"/>
            <a:t> ja </a:t>
          </a:r>
          <a:r>
            <a:rPr lang="en-US" sz="3500" kern="1200" dirty="0" err="1"/>
            <a:t>kysymykset</a:t>
          </a:r>
          <a:r>
            <a:rPr lang="en-US" sz="3500" kern="1200" dirty="0"/>
            <a:t> (question words and questions)</a:t>
          </a:r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Perhesanasto</a:t>
          </a:r>
          <a:r>
            <a:rPr lang="en-US" sz="3500" kern="1200" dirty="0"/>
            <a:t> (family vocabulary)</a:t>
          </a:r>
          <a:r>
            <a:rPr lang="en-US" sz="3500" b="0" i="0" kern="1200" baseline="0" dirty="0"/>
            <a:t>  </a:t>
          </a:r>
          <a:endParaRPr lang="en-US" sz="35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ko/</a:t>
          </a:r>
          <a:r>
            <a:rPr lang="en-US" sz="3500" kern="1200" dirty="0" err="1"/>
            <a:t>kö</a:t>
          </a:r>
          <a:r>
            <a:rPr lang="en-US" sz="3500" kern="1200" dirty="0"/>
            <a:t> -</a:t>
          </a:r>
          <a:r>
            <a:rPr lang="en-US" sz="3500" kern="1200" dirty="0" err="1"/>
            <a:t>kysymykset</a:t>
          </a:r>
          <a:r>
            <a:rPr lang="en-US" sz="3500" kern="1200" dirty="0"/>
            <a:t> (yes/no -questions)</a:t>
          </a:r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Kotitehtävät</a:t>
          </a:r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17.1.2024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17.1.2024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17.1.2024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17.1.2024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17.1.2024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12032" y="773843"/>
            <a:ext cx="7772400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huomenta kaikki!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3886200"/>
            <a:ext cx="7776864" cy="1752600"/>
          </a:xfrm>
        </p:spPr>
        <p:txBody>
          <a:bodyPr>
            <a:noAutofit/>
          </a:bodyPr>
          <a:lstStyle/>
          <a:p>
            <a:r>
              <a:rPr lang="fi-FI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Hyvää huomenta opettaja!</a:t>
            </a:r>
          </a:p>
        </p:txBody>
      </p:sp>
    </p:spTree>
    <p:extLst>
      <p:ext uri="{BB962C8B-B14F-4D97-AF65-F5344CB8AC3E}">
        <p14:creationId xmlns:p14="http://schemas.microsoft.com/office/powerpoint/2010/main" val="17589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Kysymyssanat: tehtävät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Kirjoita esittely. Anna opettajalle.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Daniel asuu…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 puhuu…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 on…</a:t>
            </a:r>
          </a:p>
          <a:p>
            <a:endParaRPr lang="fi-FI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Hänen =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his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her</a:t>
            </a:r>
            <a:endParaRPr lang="fi-FI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Hänellä on = he/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she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has</a:t>
            </a:r>
            <a:endParaRPr lang="fi-FI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1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A. Minun naapuri/ystävä/kämppäkaveri 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Choose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one</a:t>
            </a:r>
            <a:r>
              <a:rPr lang="fi-FI" i="1" dirty="0">
                <a:highlight>
                  <a:srgbClr val="FFFF00"/>
                </a:highlight>
              </a:rPr>
              <a:t> person and </a:t>
            </a:r>
            <a:r>
              <a:rPr lang="fi-FI" i="1" dirty="0" err="1">
                <a:highlight>
                  <a:srgbClr val="FFFF00"/>
                </a:highlight>
              </a:rPr>
              <a:t>find</a:t>
            </a:r>
            <a:r>
              <a:rPr lang="fi-FI" i="1" dirty="0">
                <a:highlight>
                  <a:srgbClr val="FFFF00"/>
                </a:highlight>
              </a:rPr>
              <a:t> out </a:t>
            </a:r>
            <a:r>
              <a:rPr lang="fi-FI" i="1" dirty="0" err="1">
                <a:highlight>
                  <a:srgbClr val="FFFF00"/>
                </a:highlight>
              </a:rPr>
              <a:t>the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following</a:t>
            </a:r>
            <a:r>
              <a:rPr lang="fi-FI" i="1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fi-FI" i="1" dirty="0"/>
              <a:t>Etunimi ja sukunimi</a:t>
            </a:r>
          </a:p>
          <a:p>
            <a:pPr marL="0" indent="0">
              <a:buNone/>
            </a:pPr>
            <a:r>
              <a:rPr lang="fi-FI" i="1" dirty="0"/>
              <a:t>Minkä ikäinen hän on (= kuinka vanha)</a:t>
            </a:r>
          </a:p>
          <a:p>
            <a:pPr marL="0" indent="0">
              <a:buNone/>
            </a:pPr>
            <a:r>
              <a:rPr lang="fi-FI" i="1" dirty="0"/>
              <a:t>Minkä maalainen</a:t>
            </a:r>
          </a:p>
          <a:p>
            <a:pPr marL="0" indent="0">
              <a:buNone/>
            </a:pPr>
            <a:r>
              <a:rPr lang="fi-FI" i="1" dirty="0"/>
              <a:t>Missä on töissä/mitä opiskelee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Entä </a:t>
            </a:r>
            <a:r>
              <a:rPr lang="fi-FI" i="1" dirty="0" err="1"/>
              <a:t>sun</a:t>
            </a:r>
            <a:r>
              <a:rPr lang="fi-FI" i="1" dirty="0"/>
              <a:t> naapuri/ystävä/kämppäkaveri?</a:t>
            </a:r>
          </a:p>
        </p:txBody>
      </p:sp>
      <p:pic>
        <p:nvPicPr>
          <p:cNvPr id="1026" name="Picture 2" descr="Nimikyltti KORHONEN, Muu sisust...">
            <a:extLst>
              <a:ext uri="{FF2B5EF4-FFF2-40B4-BE49-F238E27FC236}">
                <a16:creationId xmlns:a16="http://schemas.microsoft.com/office/drawing/2014/main" id="{F5B0C58B-449F-4A22-BF86-D3FC72AA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534">
            <a:off x="8760271" y="3901281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352339" y="308345"/>
            <a:ext cx="437731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PERHE     </a:t>
            </a:r>
          </a:p>
          <a:p>
            <a:r>
              <a:rPr lang="en-US" sz="2400" dirty="0"/>
              <a:t>ÄITI        </a:t>
            </a:r>
          </a:p>
          <a:p>
            <a:r>
              <a:rPr lang="en-US" sz="2400" dirty="0"/>
              <a:t>ISÄ          </a:t>
            </a:r>
          </a:p>
          <a:p>
            <a:r>
              <a:rPr lang="en-US" sz="2400" dirty="0"/>
              <a:t>VANHEMMAT  </a:t>
            </a:r>
          </a:p>
          <a:p>
            <a:r>
              <a:rPr lang="en-US" sz="2400" dirty="0"/>
              <a:t>MIES             </a:t>
            </a:r>
          </a:p>
          <a:p>
            <a:r>
              <a:rPr lang="en-US" sz="2400" dirty="0"/>
              <a:t>VAIMO          </a:t>
            </a:r>
          </a:p>
          <a:p>
            <a:r>
              <a:rPr lang="en-US" sz="2400" dirty="0"/>
              <a:t>LAPSI – LAPSET  </a:t>
            </a:r>
          </a:p>
          <a:p>
            <a:r>
              <a:rPr lang="en-US" sz="2400" dirty="0"/>
              <a:t>VAUVA               </a:t>
            </a:r>
          </a:p>
          <a:p>
            <a:r>
              <a:rPr lang="en-US" sz="2400" dirty="0"/>
              <a:t>POIKA </a:t>
            </a:r>
          </a:p>
          <a:p>
            <a:r>
              <a:rPr lang="en-US" sz="2400" dirty="0"/>
              <a:t>TYTTÖ/TYTÄR </a:t>
            </a:r>
          </a:p>
          <a:p>
            <a:r>
              <a:rPr lang="en-US" sz="2400" dirty="0"/>
              <a:t>VELI </a:t>
            </a:r>
          </a:p>
          <a:p>
            <a:r>
              <a:rPr lang="en-US" sz="2400" dirty="0"/>
              <a:t>SISKO </a:t>
            </a:r>
          </a:p>
          <a:p>
            <a:r>
              <a:rPr lang="en-US" sz="2400" dirty="0"/>
              <a:t>ISOÄITI/MUMMO</a:t>
            </a:r>
          </a:p>
          <a:p>
            <a:r>
              <a:rPr lang="en-US" sz="2400" dirty="0"/>
              <a:t>ISOISÄ/PAPPA</a:t>
            </a:r>
          </a:p>
          <a:p>
            <a:r>
              <a:rPr lang="en-US" sz="2400" dirty="0"/>
              <a:t>ISOVANHEMMAT</a:t>
            </a:r>
          </a:p>
          <a:p>
            <a:r>
              <a:rPr lang="en-US" sz="2400" dirty="0"/>
              <a:t>APPI</a:t>
            </a:r>
          </a:p>
          <a:p>
            <a:r>
              <a:rPr lang="en-US" sz="2400" dirty="0"/>
              <a:t>ANOPPI</a:t>
            </a:r>
          </a:p>
          <a:p>
            <a:endParaRPr lang="en-US" sz="24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1133FE75-1EC7-48AE-9DA4-B85B411D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5" y="104888"/>
            <a:ext cx="6572045" cy="62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63DD-3BAE-4E4F-8ABB-CBF64A03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2" y="231228"/>
            <a:ext cx="8864099" cy="977462"/>
          </a:xfrm>
        </p:spPr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Harjoitus</a:t>
            </a:r>
            <a:r>
              <a:rPr lang="en-US" dirty="0"/>
              <a:t> 4 s.24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Kysy</a:t>
            </a:r>
            <a:r>
              <a:rPr lang="en-US" dirty="0"/>
              <a:t>: Kuka </a:t>
            </a:r>
            <a:r>
              <a:rPr lang="en-US" dirty="0" err="1"/>
              <a:t>hän</a:t>
            </a:r>
            <a:r>
              <a:rPr lang="en-US" dirty="0"/>
              <a:t> on?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FDA0486D-DC3F-4382-9CC9-CB4F391D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98" y="2704511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022020-974A-4BBB-AEE0-48CAC9D3C5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83480" y="114300"/>
            <a:ext cx="2948940" cy="87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PERHE</a:t>
            </a:r>
          </a:p>
          <a:p>
            <a:r>
              <a:rPr lang="en-US" dirty="0"/>
              <a:t>ÄITI</a:t>
            </a:r>
          </a:p>
          <a:p>
            <a:r>
              <a:rPr lang="en-US" dirty="0"/>
              <a:t>ISÄ</a:t>
            </a:r>
          </a:p>
          <a:p>
            <a:r>
              <a:rPr lang="en-US" dirty="0"/>
              <a:t>VANHEMMAT</a:t>
            </a:r>
          </a:p>
          <a:p>
            <a:r>
              <a:rPr lang="en-US" dirty="0"/>
              <a:t>MIES</a:t>
            </a:r>
          </a:p>
          <a:p>
            <a:r>
              <a:rPr lang="en-US" dirty="0"/>
              <a:t>VAIMO</a:t>
            </a:r>
          </a:p>
          <a:p>
            <a:r>
              <a:rPr lang="en-US" dirty="0"/>
              <a:t>LAPSI – LAPSET</a:t>
            </a:r>
          </a:p>
          <a:p>
            <a:r>
              <a:rPr lang="en-US" dirty="0"/>
              <a:t>VAUVA</a:t>
            </a:r>
          </a:p>
          <a:p>
            <a:r>
              <a:rPr lang="en-US" dirty="0"/>
              <a:t>POIKA</a:t>
            </a:r>
          </a:p>
          <a:p>
            <a:r>
              <a:rPr lang="en-US" dirty="0"/>
              <a:t>TYTTÖ/TYTÄR</a:t>
            </a:r>
          </a:p>
          <a:p>
            <a:r>
              <a:rPr lang="en-US" dirty="0"/>
              <a:t>VELI</a:t>
            </a:r>
          </a:p>
          <a:p>
            <a:r>
              <a:rPr lang="en-US" dirty="0"/>
              <a:t>SISKO</a:t>
            </a:r>
          </a:p>
          <a:p>
            <a:r>
              <a:rPr lang="en-US" dirty="0"/>
              <a:t>ISOÄITI/MUMMO</a:t>
            </a:r>
          </a:p>
          <a:p>
            <a:r>
              <a:rPr lang="en-US" dirty="0"/>
              <a:t>ISOISÄ/PAPPA</a:t>
            </a:r>
          </a:p>
          <a:p>
            <a:r>
              <a:rPr lang="en-US" dirty="0"/>
              <a:t>ISOVANHEMMAT</a:t>
            </a:r>
          </a:p>
          <a:p>
            <a:r>
              <a:rPr lang="en-US" dirty="0"/>
              <a:t>APPI</a:t>
            </a:r>
          </a:p>
          <a:p>
            <a:r>
              <a:rPr lang="en-US" dirty="0"/>
              <a:t>ANOPPI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DD086477-AC74-4F2F-829B-91C81CD0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22" y="1325618"/>
            <a:ext cx="4054830" cy="38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656082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OLLA NAIMISISSA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BE MARRIED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ASUA YHDESSÄ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LIVE TOGETHER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SINKKU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SINGLE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NAIMATON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UNMARRIED (OFFICIAL)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 YKSINHUOLTAJA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 SINGLE PARENT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AVOLIITOSSA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COMMON-LAW MARRIAGE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2" y="120690"/>
            <a:ext cx="7161081" cy="6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7307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3200" dirty="0"/>
              <a:t>Lue </a:t>
            </a:r>
            <a:r>
              <a:rPr lang="en-US" sz="3200" dirty="0" err="1"/>
              <a:t>teksti</a:t>
            </a:r>
            <a:r>
              <a:rPr lang="en-US" sz="3200" dirty="0"/>
              <a:t> </a:t>
            </a:r>
            <a:r>
              <a:rPr lang="en-US" sz="3200" dirty="0" err="1"/>
              <a:t>sivulla</a:t>
            </a:r>
            <a:r>
              <a:rPr lang="en-US" sz="3200" dirty="0"/>
              <a:t> 20.</a:t>
            </a:r>
          </a:p>
          <a:p>
            <a:r>
              <a:rPr lang="en-US" sz="3200" dirty="0" err="1"/>
              <a:t>Vastaa</a:t>
            </a:r>
            <a:r>
              <a:rPr lang="en-US" sz="3200" dirty="0"/>
              <a:t> </a:t>
            </a:r>
            <a:r>
              <a:rPr lang="en-US" sz="3200" dirty="0" err="1"/>
              <a:t>kysymyksiin</a:t>
            </a:r>
            <a:r>
              <a:rPr lang="en-US" sz="3200" dirty="0"/>
              <a:t>!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naimisissa</a:t>
            </a:r>
            <a:r>
              <a:rPr lang="en-US" sz="2800" dirty="0"/>
              <a:t>? (</a:t>
            </a:r>
            <a:r>
              <a:rPr lang="en-US" sz="2800" dirty="0" err="1">
                <a:highlight>
                  <a:srgbClr val="FFFF00"/>
                </a:highlight>
              </a:rPr>
              <a:t>ketkä</a:t>
            </a:r>
            <a:r>
              <a:rPr lang="en-US" sz="2800" dirty="0">
                <a:highlight>
                  <a:srgbClr val="FFFF00"/>
                </a:highlight>
              </a:rPr>
              <a:t> =who pl.)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asuvat</a:t>
            </a:r>
            <a:r>
              <a:rPr lang="en-US" sz="2800" dirty="0"/>
              <a:t> </a:t>
            </a:r>
            <a:r>
              <a:rPr lang="en-US" sz="2800" dirty="0" err="1"/>
              <a:t>yhdessä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Juhanin</a:t>
            </a:r>
            <a:r>
              <a:rPr lang="en-US" sz="2800" dirty="0"/>
              <a:t> </a:t>
            </a:r>
            <a:r>
              <a:rPr lang="en-US" sz="2800" dirty="0" err="1"/>
              <a:t>vaimo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eronnut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Kenen</a:t>
            </a:r>
            <a:r>
              <a:rPr lang="en-US" sz="2800" dirty="0"/>
              <a:t> </a:t>
            </a:r>
            <a:r>
              <a:rPr lang="en-US" sz="2800" dirty="0" err="1"/>
              <a:t>tyttö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Minkä</a:t>
            </a:r>
            <a:r>
              <a:rPr lang="en-US" sz="2800" dirty="0"/>
              <a:t> </a:t>
            </a:r>
            <a:r>
              <a:rPr lang="en-US" sz="2800" dirty="0" err="1"/>
              <a:t>ikäinen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avoliitossa</a:t>
            </a:r>
            <a:r>
              <a:rPr lang="en-US" sz="2800" dirty="0"/>
              <a:t>?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332459"/>
            <a:ext cx="5013960" cy="6193081"/>
          </a:xfrm>
          <a:prstGeom prst="rect">
            <a:avLst/>
          </a:prstGeom>
        </p:spPr>
      </p:pic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EE452C7-DD42-429F-A38E-2514F543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47" y="184831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6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282A-4AE0-4D11-9E28-D6E9B1CD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137161"/>
            <a:ext cx="9033972" cy="1223010"/>
          </a:xfrm>
        </p:spPr>
        <p:txBody>
          <a:bodyPr>
            <a:normAutofit/>
          </a:bodyPr>
          <a:lstStyle/>
          <a:p>
            <a:r>
              <a:rPr lang="en-US" dirty="0"/>
              <a:t>Verb (with the personal ending +ko/</a:t>
            </a:r>
            <a:r>
              <a:rPr lang="en-US" dirty="0" err="1"/>
              <a:t>kö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The verb comes first!!!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C014-3391-401B-814C-1A807B1F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565911"/>
            <a:ext cx="10504170" cy="504063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3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en-US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olet</a:t>
            </a:r>
            <a:r>
              <a:rPr lang="en-US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opiskelija</a:t>
            </a:r>
            <a:r>
              <a:rPr lang="en-US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2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Olet</a:t>
            </a:r>
            <a:r>
              <a:rPr lang="en-US" sz="32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opiskelija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puhutte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englantia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fi-FI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Puhutte</a:t>
            </a:r>
            <a:r>
              <a:rPr lang="fi-FI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ko </a:t>
            </a:r>
            <a:r>
              <a:rPr lang="fi-FI" sz="3200" dirty="0">
                <a:solidFill>
                  <a:srgbClr val="000000"/>
                </a:solidFill>
                <a:latin typeface="Calibri" panose="020F0502020204030204" pitchFamily="34" charset="0"/>
              </a:rPr>
              <a:t>te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englantia? 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fi-F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fi-FI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 asuu Espoossa.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2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Asuu</a:t>
            </a:r>
            <a:r>
              <a:rPr lang="en-US" sz="32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opettaja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Espoossa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8E6EF-FA18-4A65-BFEB-20AB3BC6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33" y="1360171"/>
            <a:ext cx="2663510" cy="39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165E-8A69-4B59-8F7D-01571A80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37160"/>
            <a:ext cx="8839662" cy="6286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Vastaukset</a:t>
            </a:r>
            <a:r>
              <a:rPr lang="en-US" dirty="0"/>
              <a:t> </a:t>
            </a:r>
            <a:r>
              <a:rPr lang="en-US" dirty="0" err="1"/>
              <a:t>kysymyksiin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4676-DD60-4A54-A751-84ECA1B8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5810"/>
            <a:ext cx="11784330" cy="602361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Olet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opiskelija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Olen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Puhut</a:t>
            </a:r>
            <a:r>
              <a:rPr lang="fi-FI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ko 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englantia? </a:t>
            </a: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Puhun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Joo/Kyllä.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puhu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Asuu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ko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opettaja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Helsingissä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Ei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C29C6-8661-4CF0-82FA-66B62DB4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36" y="1087820"/>
            <a:ext cx="3164251" cy="46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331470"/>
            <a:ext cx="8896812" cy="605790"/>
          </a:xfrm>
        </p:spPr>
        <p:txBody>
          <a:bodyPr>
            <a:normAutofit fontScale="90000"/>
          </a:bodyPr>
          <a:lstStyle/>
          <a:p>
            <a:r>
              <a:rPr lang="en-US" dirty="0"/>
              <a:t>Tee ko/</a:t>
            </a:r>
            <a:r>
              <a:rPr lang="en-US" dirty="0" err="1"/>
              <a:t>kö</a:t>
            </a:r>
            <a:r>
              <a:rPr lang="en-US" dirty="0"/>
              <a:t> </a:t>
            </a:r>
            <a:r>
              <a:rPr lang="en-US" dirty="0" err="1"/>
              <a:t>kysymys</a:t>
            </a:r>
            <a:r>
              <a:rPr lang="en-US" dirty="0"/>
              <a:t>!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kysymyksiin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187669"/>
            <a:ext cx="11081385" cy="5338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olet maisteriopiskelija.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puhut espanjaa.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asut Espoossa.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olet naimisissa.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asut yksin. (yksin=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(Asun poika/tyttöystävän </a:t>
            </a:r>
            <a:r>
              <a:rPr lang="fi-FI" sz="3600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kanssa</a:t>
            </a: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Asun kumppanin</a:t>
            </a:r>
            <a:r>
              <a:rPr lang="fi-FI" sz="3600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kanssa</a:t>
            </a: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i-FI" sz="36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anssa=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fi-FI" sz="36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olet eurooppalainen.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908B73-1810-4CB1-A685-09E3CC0A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62" y="292797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160CCCF-E595-42FA-A37F-33EE4386FB6F}"/>
              </a:ext>
            </a:extLst>
          </p:cNvPr>
          <p:cNvSpPr/>
          <p:nvPr/>
        </p:nvSpPr>
        <p:spPr>
          <a:xfrm>
            <a:off x="8130834" y="3323036"/>
            <a:ext cx="1721290" cy="905776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Minä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aloitan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557A231-8837-40A7-A391-94EB3A0C7F8B}"/>
              </a:ext>
            </a:extLst>
          </p:cNvPr>
          <p:cNvSpPr/>
          <p:nvPr/>
        </p:nvSpPr>
        <p:spPr>
          <a:xfrm>
            <a:off x="8356852" y="4453117"/>
            <a:ext cx="2219324" cy="1048340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01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25730"/>
            <a:ext cx="8896812" cy="525780"/>
          </a:xfrm>
        </p:spPr>
        <p:txBody>
          <a:bodyPr>
            <a:normAutofit fontScale="90000"/>
          </a:bodyPr>
          <a:lstStyle/>
          <a:p>
            <a:r>
              <a:rPr lang="en-US" dirty="0"/>
              <a:t>Tee ko/</a:t>
            </a:r>
            <a:r>
              <a:rPr lang="en-US" dirty="0" err="1"/>
              <a:t>kö</a:t>
            </a:r>
            <a:r>
              <a:rPr lang="en-US" dirty="0"/>
              <a:t> </a:t>
            </a:r>
            <a:r>
              <a:rPr lang="en-US" dirty="0" err="1"/>
              <a:t>kysymys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818577"/>
            <a:ext cx="10767060" cy="5913693"/>
          </a:xfrm>
        </p:spPr>
        <p:txBody>
          <a:bodyPr>
            <a:normAutofit/>
          </a:bodyPr>
          <a:lstStyle/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maisteriopiskelija?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– M(in)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äkin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(olen maisteriopiskelija).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ole.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olen tohtoriopiskelija.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Puhutko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espanjaa?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Joo, puhun.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puhu.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Espoossa?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Helsingissä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    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naimisissa?                                             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yksin?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eurooppalainen?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olen ….lainen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./ En ole. Olen aasialainen/amerikkalainen.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908B73-1810-4CB1-A685-09E3CC0A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22" y="125730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A33B7F-2474-43B6-8520-D138B0323F15}"/>
              </a:ext>
            </a:extLst>
          </p:cNvPr>
          <p:cNvSpPr/>
          <p:nvPr/>
        </p:nvSpPr>
        <p:spPr>
          <a:xfrm>
            <a:off x="8045232" y="1866259"/>
            <a:ext cx="3916680" cy="40201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aijaa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Entä </a:t>
            </a: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/>
              <a:t>/Today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085437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0283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4340" y="1783080"/>
            <a:ext cx="11452860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A. Minun perhe </a:t>
            </a:r>
          </a:p>
          <a:p>
            <a:pPr marL="0" indent="0">
              <a:buNone/>
            </a:pPr>
            <a:r>
              <a:rPr lang="en-US" i="1" dirty="0">
                <a:highlight>
                  <a:srgbClr val="FFFF00"/>
                </a:highlight>
              </a:rPr>
              <a:t>make sure you have a picture (s) of your family available which you can show to the other students in our next lesson.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Harjoittele perheestä puhumista 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(</a:t>
            </a:r>
            <a:r>
              <a:rPr lang="fi-FI" i="1" dirty="0" err="1">
                <a:highlight>
                  <a:srgbClr val="FFFF00"/>
                </a:highlight>
              </a:rPr>
              <a:t>practice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speaking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about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your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family</a:t>
            </a:r>
            <a:r>
              <a:rPr lang="fi-FI" i="1" dirty="0">
                <a:highlight>
                  <a:srgbClr val="FFFF00"/>
                </a:highlight>
              </a:rPr>
              <a:t> in </a:t>
            </a:r>
            <a:r>
              <a:rPr lang="fi-FI" i="1" dirty="0" err="1">
                <a:highlight>
                  <a:srgbClr val="FFFF00"/>
                </a:highlight>
              </a:rPr>
              <a:t>Finnish</a:t>
            </a:r>
            <a:r>
              <a:rPr lang="fi-FI" i="1" dirty="0">
                <a:highlight>
                  <a:srgbClr val="FFFF00"/>
                </a:highligh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97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0283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0" y="1360170"/>
            <a:ext cx="11544300" cy="539464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fi-FI" i="1" dirty="0">
                <a:highlight>
                  <a:srgbClr val="FFFF00"/>
                </a:highlight>
              </a:rPr>
              <a:t>Minun perhe 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Malli: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perheessä on….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isä on…</a:t>
            </a: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sisko on…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Minkä maalainen? Missä asuu?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Kuinka vanha? Mitä opiskelee?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Mitä kieltä puhuu?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i="1" dirty="0">
                <a:highlight>
                  <a:srgbClr val="FFFF00"/>
                </a:highlight>
              </a:rPr>
              <a:t>KISSA JA KOIRA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</p:txBody>
      </p:sp>
      <p:pic>
        <p:nvPicPr>
          <p:cNvPr id="4" name="Picture 2" descr="Kipinäkeskus - Etsintäkuulutus! 🕵️‍♀️😀 Roihusten perhe... | Facebook">
            <a:extLst>
              <a:ext uri="{FF2B5EF4-FFF2-40B4-BE49-F238E27FC236}">
                <a16:creationId xmlns:a16="http://schemas.microsoft.com/office/drawing/2014/main" id="{4247BFD4-2913-4EAE-AA5F-E6D19A44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0" y="1783080"/>
            <a:ext cx="5018566" cy="45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B.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Genetiivi (2 tehtävää =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tasks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Spoken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language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greetings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and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asking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questions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C.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AFTER YOU HAVE WATCHED THE VIDEOS etc.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B100-4C6F-4B34-9023-D219DD0C1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"/>
            <a:ext cx="10363200" cy="1302385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bg1"/>
                </a:solidFill>
              </a:rPr>
              <a:t>Hyvää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viikonloppua</a:t>
            </a:r>
            <a:r>
              <a:rPr lang="en-US" sz="66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03076-9E40-4251-8648-321C5C4B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840" y="5613400"/>
            <a:ext cx="8534400" cy="17526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Nähdään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maanantaina</a:t>
            </a:r>
            <a:r>
              <a:rPr lang="en-US" sz="48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191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2220-4430-4A07-86DD-BC902FC7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94837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Sano </a:t>
            </a:r>
            <a:r>
              <a:rPr lang="en-US" dirty="0" err="1"/>
              <a:t>numero</a:t>
            </a:r>
            <a:r>
              <a:rPr lang="en-US" dirty="0"/>
              <a:t>!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3D0C79-0EEE-40BD-B711-0865CE979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1" y="1028700"/>
            <a:ext cx="6309360" cy="6057900"/>
          </a:xfrm>
        </p:spPr>
      </p:pic>
    </p:spTree>
    <p:extLst>
      <p:ext uri="{BB962C8B-B14F-4D97-AF65-F5344CB8AC3E}">
        <p14:creationId xmlns:p14="http://schemas.microsoft.com/office/powerpoint/2010/main" val="183081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52BE-D5AE-4570-A1B9-EF6AC33F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289904"/>
            <a:ext cx="9212580" cy="1053465"/>
          </a:xfrm>
        </p:spPr>
        <p:txBody>
          <a:bodyPr>
            <a:normAutofit fontScale="90000"/>
          </a:bodyPr>
          <a:lstStyle/>
          <a:p>
            <a:r>
              <a:rPr lang="en-US" dirty="0"/>
              <a:t>Tee </a:t>
            </a:r>
            <a:r>
              <a:rPr lang="en-US" dirty="0" err="1"/>
              <a:t>lauseet</a:t>
            </a:r>
            <a:r>
              <a:rPr lang="en-US" dirty="0"/>
              <a:t>: </a:t>
            </a:r>
            <a:r>
              <a:rPr lang="en-US" dirty="0" err="1"/>
              <a:t>uusi</a:t>
            </a:r>
            <a:r>
              <a:rPr lang="en-US" dirty="0"/>
              <a:t>-olla-</a:t>
            </a:r>
            <a:r>
              <a:rPr lang="en-US" dirty="0" err="1"/>
              <a:t>naapuri</a:t>
            </a:r>
            <a:r>
              <a:rPr lang="en-US" dirty="0"/>
              <a:t>-</a:t>
            </a:r>
            <a:r>
              <a:rPr lang="en-US" dirty="0" err="1"/>
              <a:t>minä</a:t>
            </a:r>
            <a:br>
              <a:rPr lang="en-US" dirty="0"/>
            </a:br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uusi</a:t>
            </a:r>
            <a:r>
              <a:rPr lang="en-US" dirty="0"/>
              <a:t> </a:t>
            </a:r>
            <a:r>
              <a:rPr lang="en-US" dirty="0" err="1"/>
              <a:t>naapuri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E0A8-452A-42F7-A764-A38A31DD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600200"/>
            <a:ext cx="9784080" cy="479549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OLLA – OPISKELIJA – SINÄ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Sinä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olet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opiskelija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 - VANHA – OPETTAJA – OLLA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Opettaja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ole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vanha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/ Hän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ole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vanha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opettaja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AMERIKKALAINEN  – NATHAN – OLLA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Nathan 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amerikkalainen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ASUA – SUOMESSA – MINÄ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Minä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asun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Suomessa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ETTE – TE – RUOTSISSA – ASUA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ette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asu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Ruotsissa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PUHUA – VÄHÄN – SINÄ – ESPANJAA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Sinä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puhut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vähän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espanjaa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 – PUHUA – EMME – RUOTSIA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Me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emme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puhu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ruotsia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OLLA – HÄN – NAAPURI – UUSI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Hän on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uusi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naapuri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ASUA – HELSINGISSÄ – HE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He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asuvat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Helsingissä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3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294F-6F89-4234-8A1C-5C7D5032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4" y="289560"/>
            <a:ext cx="8596668" cy="800100"/>
          </a:xfrm>
        </p:spPr>
        <p:txBody>
          <a:bodyPr/>
          <a:lstStyle/>
          <a:p>
            <a:r>
              <a:rPr lang="en-US" dirty="0" err="1"/>
              <a:t>Kysymyssanat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5E6D-D7F6-4D99-8951-EBAEFBE45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200150"/>
            <a:ext cx="11986260" cy="5495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Kuka</a:t>
            </a:r>
            <a:r>
              <a:rPr lang="fi-FI" sz="4400" dirty="0"/>
              <a:t> </a:t>
            </a:r>
            <a:r>
              <a:rPr lang="fi-FI" sz="4400" b="1" dirty="0" err="1"/>
              <a:t>sä</a:t>
            </a:r>
            <a:r>
              <a:rPr lang="fi-FI" sz="4400" dirty="0"/>
              <a:t>/</a:t>
            </a:r>
            <a:r>
              <a:rPr lang="fi-FI" sz="4400" b="1" dirty="0"/>
              <a:t>sinä olet</a:t>
            </a:r>
            <a:r>
              <a:rPr lang="fi-FI" sz="4400" dirty="0"/>
              <a:t>?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Mikä</a:t>
            </a:r>
            <a:r>
              <a:rPr lang="fi-FI" sz="4400" dirty="0"/>
              <a:t> </a:t>
            </a:r>
            <a:r>
              <a:rPr lang="fi-FI" sz="4400" b="1" dirty="0" err="1"/>
              <a:t>sun</a:t>
            </a:r>
            <a:r>
              <a:rPr lang="fi-FI" sz="4400" b="1" dirty="0"/>
              <a:t>/sinun nimi on</a:t>
            </a:r>
            <a:r>
              <a:rPr lang="fi-FI" sz="4400" dirty="0"/>
              <a:t>? (</a:t>
            </a:r>
            <a:r>
              <a:rPr lang="fi-FI" sz="4400" dirty="0">
                <a:highlight>
                  <a:srgbClr val="FFFF00"/>
                </a:highlight>
              </a:rPr>
              <a:t>mikä + olla</a:t>
            </a:r>
            <a:r>
              <a:rPr lang="fi-FI" sz="4400" dirty="0"/>
              <a:t>)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Mitä kieltä </a:t>
            </a:r>
            <a:r>
              <a:rPr lang="fi-FI" sz="4400" b="1" dirty="0" err="1">
                <a:solidFill>
                  <a:schemeClr val="tx1"/>
                </a:solidFill>
              </a:rPr>
              <a:t>sä</a:t>
            </a:r>
            <a:r>
              <a:rPr lang="fi-FI" sz="4400" b="1" dirty="0">
                <a:solidFill>
                  <a:schemeClr val="tx1"/>
                </a:solidFill>
              </a:rPr>
              <a:t>/sinä </a:t>
            </a:r>
            <a:r>
              <a:rPr lang="fi-FI" sz="4400" b="1" dirty="0"/>
              <a:t>puhut</a:t>
            </a:r>
            <a:r>
              <a:rPr lang="fi-FI" sz="4400" dirty="0"/>
              <a:t>? (</a:t>
            </a:r>
            <a:r>
              <a:rPr lang="fi-FI" sz="4400" dirty="0">
                <a:highlight>
                  <a:srgbClr val="FFFF00"/>
                </a:highlight>
              </a:rPr>
              <a:t>mitä + </a:t>
            </a:r>
            <a:r>
              <a:rPr lang="fi-FI" sz="4400" dirty="0" err="1">
                <a:highlight>
                  <a:srgbClr val="FFFF00"/>
                </a:highlight>
              </a:rPr>
              <a:t>other</a:t>
            </a:r>
            <a:r>
              <a:rPr lang="fi-FI" sz="4400" dirty="0">
                <a:highlight>
                  <a:srgbClr val="FFFF00"/>
                </a:highlight>
              </a:rPr>
              <a:t> </a:t>
            </a:r>
            <a:r>
              <a:rPr lang="fi-FI" sz="4400" dirty="0" err="1">
                <a:highlight>
                  <a:srgbClr val="FFFF00"/>
                </a:highlight>
              </a:rPr>
              <a:t>verbs</a:t>
            </a:r>
            <a:r>
              <a:rPr lang="fi-FI" sz="4400" dirty="0"/>
              <a:t>)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Missä </a:t>
            </a:r>
            <a:r>
              <a:rPr lang="fi-FI" sz="4400" b="1" dirty="0" err="1">
                <a:solidFill>
                  <a:schemeClr val="tx1"/>
                </a:solidFill>
              </a:rPr>
              <a:t>sä</a:t>
            </a:r>
            <a:r>
              <a:rPr lang="fi-FI" sz="4400" b="1" dirty="0">
                <a:solidFill>
                  <a:schemeClr val="tx1"/>
                </a:solidFill>
              </a:rPr>
              <a:t>/sinä as</a:t>
            </a:r>
            <a:r>
              <a:rPr lang="fi-FI" sz="4400" b="1" dirty="0"/>
              <a:t>ut</a:t>
            </a:r>
            <a:r>
              <a:rPr lang="fi-FI" sz="4400" dirty="0"/>
              <a:t>?</a:t>
            </a:r>
          </a:p>
          <a:p>
            <a:pPr marL="0" indent="0">
              <a:buNone/>
            </a:pPr>
            <a:r>
              <a:rPr lang="fi-FI" sz="4400" dirty="0">
                <a:solidFill>
                  <a:srgbClr val="FF0000"/>
                </a:solidFill>
              </a:rPr>
              <a:t>Minkä maa</a:t>
            </a:r>
            <a:r>
              <a:rPr lang="fi-FI" sz="4400" b="1" dirty="0">
                <a:solidFill>
                  <a:srgbClr val="FF0000"/>
                </a:solidFill>
              </a:rPr>
              <a:t>lainen </a:t>
            </a:r>
            <a:r>
              <a:rPr lang="fi-FI" sz="4400" b="1" dirty="0">
                <a:solidFill>
                  <a:schemeClr val="tx1"/>
                </a:solidFill>
              </a:rPr>
              <a:t>(</a:t>
            </a:r>
            <a:r>
              <a:rPr lang="fi-FI" sz="4400" b="1" dirty="0" err="1">
                <a:solidFill>
                  <a:schemeClr val="tx1"/>
                </a:solidFill>
              </a:rPr>
              <a:t>sä</a:t>
            </a:r>
            <a:r>
              <a:rPr lang="fi-FI" sz="4400" b="1" dirty="0">
                <a:solidFill>
                  <a:schemeClr val="tx1"/>
                </a:solidFill>
              </a:rPr>
              <a:t>/sinä) </a:t>
            </a:r>
            <a:r>
              <a:rPr lang="fi-FI" sz="4400" b="1" dirty="0"/>
              <a:t>olet</a:t>
            </a:r>
            <a:r>
              <a:rPr lang="fi-FI" sz="4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459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294F-6F89-4234-8A1C-5C7D5032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81915"/>
            <a:ext cx="8873952" cy="775335"/>
          </a:xfrm>
        </p:spPr>
        <p:txBody>
          <a:bodyPr/>
          <a:lstStyle/>
          <a:p>
            <a:r>
              <a:rPr lang="en-US" dirty="0"/>
              <a:t>Miten teen kysymyksen?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5E6D-D7F6-4D99-8951-EBAEFBE45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685800"/>
            <a:ext cx="10984230" cy="6010275"/>
          </a:xfrm>
        </p:spPr>
        <p:txBody>
          <a:bodyPr>
            <a:normAutofit fontScale="92500" lnSpcReduction="10000"/>
          </a:bodyPr>
          <a:lstStyle/>
          <a:p>
            <a:r>
              <a:rPr lang="fi-FI" sz="3200" b="1" dirty="0"/>
              <a:t>Sinä olet maisteriopiskelija</a:t>
            </a:r>
            <a:r>
              <a:rPr lang="fi-FI" sz="3200" dirty="0"/>
              <a:t>. Mi-</a:t>
            </a:r>
            <a:r>
              <a:rPr lang="fi-FI" sz="3200" dirty="0" err="1"/>
              <a:t>tä</a:t>
            </a:r>
            <a:r>
              <a:rPr lang="fi-FI" sz="3200" dirty="0"/>
              <a:t>, Mikä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Kuka</a:t>
            </a:r>
            <a:r>
              <a:rPr lang="fi-FI" sz="3200" dirty="0"/>
              <a:t> </a:t>
            </a:r>
            <a:r>
              <a:rPr lang="fi-FI" sz="3200" b="1" dirty="0"/>
              <a:t>sinä olet</a:t>
            </a:r>
            <a:r>
              <a:rPr lang="fi-FI" sz="3200" dirty="0"/>
              <a:t>?</a:t>
            </a:r>
          </a:p>
          <a:p>
            <a:r>
              <a:rPr lang="fi-FI" sz="3200" dirty="0"/>
              <a:t>Shawn </a:t>
            </a:r>
            <a:r>
              <a:rPr lang="fi-FI" sz="3200" b="1" dirty="0"/>
              <a:t>puhuu englantia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Kuka</a:t>
            </a:r>
            <a:r>
              <a:rPr lang="fi-FI" sz="3200" dirty="0"/>
              <a:t> </a:t>
            </a:r>
            <a:r>
              <a:rPr lang="fi-FI" sz="3200" b="1" dirty="0"/>
              <a:t>puhuu englantia</a:t>
            </a:r>
            <a:r>
              <a:rPr lang="fi-FI" sz="3200" dirty="0"/>
              <a:t>?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Mitä kieltä </a:t>
            </a:r>
            <a:r>
              <a:rPr lang="fi-FI" sz="3200" b="1" dirty="0">
                <a:solidFill>
                  <a:schemeClr val="tx1"/>
                </a:solidFill>
              </a:rPr>
              <a:t>Shawn </a:t>
            </a:r>
            <a:r>
              <a:rPr lang="fi-FI" sz="3200" b="1" dirty="0"/>
              <a:t>puhuu</a:t>
            </a:r>
            <a:r>
              <a:rPr lang="fi-FI" sz="3200" dirty="0"/>
              <a:t>? </a:t>
            </a:r>
            <a:r>
              <a:rPr lang="fi-FI" sz="3200" dirty="0">
                <a:sym typeface="Wingdings" panose="05000000000000000000" pitchFamily="2" charset="2"/>
              </a:rPr>
              <a:t>Mitä kieliä </a:t>
            </a:r>
            <a:r>
              <a:rPr lang="fi-FI" sz="3200" dirty="0" err="1">
                <a:sym typeface="Wingdings" panose="05000000000000000000" pitchFamily="2" charset="2"/>
              </a:rPr>
              <a:t>Shawn</a:t>
            </a:r>
            <a:r>
              <a:rPr lang="fi-FI" sz="3200" dirty="0">
                <a:sym typeface="Wingdings" panose="05000000000000000000" pitchFamily="2" charset="2"/>
              </a:rPr>
              <a:t> puhuu?</a:t>
            </a:r>
            <a:endParaRPr lang="fi-FI" sz="3200" dirty="0"/>
          </a:p>
          <a:p>
            <a:pPr marL="0" indent="0">
              <a:buNone/>
            </a:pPr>
            <a:r>
              <a:rPr lang="fi-FI" sz="3200" b="1" dirty="0" err="1"/>
              <a:t>Isabel</a:t>
            </a:r>
            <a:r>
              <a:rPr lang="fi-FI" sz="3200" b="1" dirty="0"/>
              <a:t> puhuu saksaa.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Missä</a:t>
            </a:r>
            <a:r>
              <a:rPr lang="fi-FI" sz="3200" b="1" dirty="0"/>
              <a:t> </a:t>
            </a:r>
            <a:r>
              <a:rPr lang="fi-FI" sz="3200" b="1" dirty="0" err="1"/>
              <a:t>Isabel</a:t>
            </a:r>
            <a:r>
              <a:rPr lang="fi-FI" sz="3200" b="1" dirty="0"/>
              <a:t> puhuu saksaa? Saksassa</a:t>
            </a:r>
          </a:p>
          <a:p>
            <a:pPr marL="0" indent="0">
              <a:buNone/>
            </a:pPr>
            <a:r>
              <a:rPr lang="fi-FI" sz="3200" b="1" dirty="0" err="1"/>
              <a:t>Luisa</a:t>
            </a:r>
            <a:r>
              <a:rPr lang="fi-FI" sz="3200" b="1" dirty="0"/>
              <a:t> puhuu suomea.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Milloin</a:t>
            </a:r>
            <a:r>
              <a:rPr lang="fi-FI" sz="3200" b="1" dirty="0"/>
              <a:t> </a:t>
            </a:r>
            <a:r>
              <a:rPr lang="fi-FI" sz="3200" b="1" dirty="0" err="1"/>
              <a:t>Luisa</a:t>
            </a:r>
            <a:r>
              <a:rPr lang="fi-FI" sz="3200" b="1" dirty="0"/>
              <a:t> puhuu suomea?</a:t>
            </a:r>
          </a:p>
          <a:p>
            <a:pPr marL="0" indent="0">
              <a:buNone/>
            </a:pPr>
            <a:r>
              <a:rPr lang="fi-FI" sz="3200" b="1" dirty="0" err="1"/>
              <a:t>Tabish</a:t>
            </a:r>
            <a:r>
              <a:rPr lang="fi-FI" sz="3200" b="1" dirty="0"/>
              <a:t> asuu Leppävaarassa, Espoossa.</a:t>
            </a:r>
          </a:p>
          <a:p>
            <a:pPr marL="0" indent="0">
              <a:buNone/>
            </a:pPr>
            <a:r>
              <a:rPr lang="fi-FI" sz="3200" b="1" dirty="0">
                <a:solidFill>
                  <a:srgbClr val="FF0000"/>
                </a:solidFill>
              </a:rPr>
              <a:t>Miksi</a:t>
            </a:r>
            <a:r>
              <a:rPr lang="fi-FI" sz="3200" b="1" dirty="0"/>
              <a:t> </a:t>
            </a:r>
            <a:r>
              <a:rPr lang="fi-FI" sz="3200" b="1" dirty="0" err="1"/>
              <a:t>Tabish</a:t>
            </a:r>
            <a:r>
              <a:rPr lang="fi-FI" sz="3200" b="1" dirty="0"/>
              <a:t> asuu Espoossa?</a:t>
            </a:r>
          </a:p>
          <a:p>
            <a:pPr marL="0" indent="0">
              <a:buNone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3045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765-D178-4045-A3F6-F5C93BE7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674"/>
          </a:xfrm>
        </p:spPr>
        <p:txBody>
          <a:bodyPr/>
          <a:lstStyle/>
          <a:p>
            <a:r>
              <a:rPr lang="en-US" dirty="0"/>
              <a:t>Lue teksti sivulla 21. Vastaa kysymyksiin.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893E-B660-486C-9B47-3467577D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329" y="1477925"/>
            <a:ext cx="5744731" cy="5092995"/>
          </a:xfrm>
        </p:spPr>
        <p:txBody>
          <a:bodyPr/>
          <a:lstStyle/>
          <a:p>
            <a:r>
              <a:rPr lang="en-US" sz="3200" dirty="0"/>
              <a:t>Mikä hänen nimi on?</a:t>
            </a:r>
          </a:p>
          <a:p>
            <a:r>
              <a:rPr lang="fi-FI" sz="3200" dirty="0"/>
              <a:t>Minkä maalainen hän on?</a:t>
            </a:r>
          </a:p>
          <a:p>
            <a:r>
              <a:rPr lang="fi-FI" sz="3200" dirty="0"/>
              <a:t>Missä hän asuu?</a:t>
            </a:r>
          </a:p>
          <a:p>
            <a:r>
              <a:rPr lang="fi-FI" sz="3200" dirty="0"/>
              <a:t>Minkä ikäinen hän on?</a:t>
            </a:r>
          </a:p>
          <a:p>
            <a:r>
              <a:rPr lang="fi-FI" sz="3200" dirty="0"/>
              <a:t>Mitä kieltä hän puhuu hyvin?</a:t>
            </a:r>
          </a:p>
          <a:p>
            <a:r>
              <a:rPr lang="fi-FI" sz="3200" dirty="0"/>
              <a:t>Missä hänen vanhemmat asuvat?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42B3E-5CC1-42D5-8739-7BAE1253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3" y="1477925"/>
            <a:ext cx="5388114" cy="4256257"/>
          </a:xfrm>
          <a:prstGeom prst="rect">
            <a:avLst/>
          </a:prstGeom>
        </p:spPr>
      </p:pic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E38F3C15-502A-4BEC-A2C8-4E598CC7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52" y="287080"/>
            <a:ext cx="1449014" cy="10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422E41-5C9A-4D6B-9DFF-3DBB09B8F5DB}"/>
              </a:ext>
            </a:extLst>
          </p:cNvPr>
          <p:cNvSpPr/>
          <p:nvPr/>
        </p:nvSpPr>
        <p:spPr>
          <a:xfrm>
            <a:off x="7782049" y="5480418"/>
            <a:ext cx="1721290" cy="905776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Minä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aloitan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B458BC5-1366-4C2C-950E-819064EB22F9}"/>
              </a:ext>
            </a:extLst>
          </p:cNvPr>
          <p:cNvSpPr/>
          <p:nvPr/>
        </p:nvSpPr>
        <p:spPr>
          <a:xfrm>
            <a:off x="9804033" y="5279465"/>
            <a:ext cx="2219324" cy="1048340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10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B6D3-6EA2-40AF-B399-DADB23CD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38316" cy="687572"/>
          </a:xfrm>
        </p:spPr>
        <p:txBody>
          <a:bodyPr/>
          <a:lstStyle/>
          <a:p>
            <a:r>
              <a:rPr lang="en-US" dirty="0"/>
              <a:t>Lue teksti sivulla 21.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kysymyksiin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A798-F2C0-4826-B219-9534F7BB5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210" y="1371600"/>
            <a:ext cx="6812280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noProof="1"/>
              <a:t>Kuka hän on? </a:t>
            </a:r>
          </a:p>
          <a:p>
            <a:pPr marL="0" indent="0">
              <a:buNone/>
            </a:pPr>
            <a:r>
              <a:rPr lang="fi-FI" sz="2400" noProof="1"/>
              <a:t>Kuka Annan mies on?</a:t>
            </a:r>
          </a:p>
          <a:p>
            <a:pPr marL="0" indent="0">
              <a:buNone/>
            </a:pPr>
            <a:r>
              <a:rPr lang="fi-FI" sz="2400" noProof="1"/>
              <a:t>Minkä ikäinen Markus on?</a:t>
            </a:r>
          </a:p>
          <a:p>
            <a:pPr marL="0" indent="0">
              <a:buNone/>
            </a:pPr>
            <a:r>
              <a:rPr lang="fi-FI" sz="2400" noProof="1"/>
              <a:t>Kuinka vanha Lilli on?</a:t>
            </a:r>
          </a:p>
          <a:p>
            <a:pPr marL="0" indent="0">
              <a:buNone/>
            </a:pPr>
            <a:r>
              <a:rPr lang="fi-FI" sz="2400" noProof="1"/>
              <a:t>Mitä kieltä he puhuvat kotona?</a:t>
            </a:r>
          </a:p>
          <a:p>
            <a:pPr marL="0" indent="0">
              <a:buNone/>
            </a:pPr>
            <a:r>
              <a:rPr lang="fi-FI" sz="2400" noProof="1"/>
              <a:t>Mitä kieltä he puhuvat töissä?</a:t>
            </a:r>
          </a:p>
          <a:p>
            <a:pPr marL="0" indent="0">
              <a:buNone/>
            </a:pPr>
            <a:r>
              <a:rPr lang="fi-FI" sz="2400" noProof="1"/>
              <a:t>Mitä ”insinööri” on englanniksi?</a:t>
            </a:r>
          </a:p>
          <a:p>
            <a:pPr marL="0" indent="0">
              <a:buNone/>
            </a:pPr>
            <a:r>
              <a:rPr lang="fi-FI" sz="2400" noProof="1"/>
              <a:t>Mitä ”mother tongue” on suomeksi?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6D9BF-A473-46BF-9054-89422D9E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55" y="1374604"/>
            <a:ext cx="3827993" cy="5100624"/>
          </a:xfrm>
          <a:prstGeom prst="rect">
            <a:avLst/>
          </a:prstGeom>
        </p:spPr>
      </p:pic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9AD37B9E-7DE4-433E-9E82-F0409F61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96" y="303921"/>
            <a:ext cx="1372870" cy="99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294757D-37B7-4B5E-B7F4-3CF34D5BA758}"/>
              </a:ext>
            </a:extLst>
          </p:cNvPr>
          <p:cNvSpPr/>
          <p:nvPr/>
        </p:nvSpPr>
        <p:spPr>
          <a:xfrm>
            <a:off x="7654705" y="5342624"/>
            <a:ext cx="1721290" cy="905776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Minä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aloitan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8E29C04-C438-400B-838F-2C3F50F05A93}"/>
              </a:ext>
            </a:extLst>
          </p:cNvPr>
          <p:cNvSpPr/>
          <p:nvPr/>
        </p:nvSpPr>
        <p:spPr>
          <a:xfrm>
            <a:off x="9804033" y="5279465"/>
            <a:ext cx="2219324" cy="1048340"/>
          </a:xfrm>
          <a:prstGeom prst="wedgeEllipseCallout">
            <a:avLst>
              <a:gd name="adj1" fmla="val -48958"/>
              <a:gd name="adj2" fmla="val 10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Sun </a:t>
            </a:r>
            <a:r>
              <a:rPr lang="en-US" b="1" dirty="0" err="1">
                <a:solidFill>
                  <a:schemeClr val="tx1"/>
                </a:solidFill>
              </a:rPr>
              <a:t>vuoro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764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Kysymyssanat: tehtävät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Kysy kurssikaverilta. Kirjoita vastaukset ylös.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Missä asut?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Mitä kieltä puhut?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Minkä maalainen olet?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Miksi asut Suomessa?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Kuinka vanha olet?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Kuka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sun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paras ystävä (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best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friend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) on?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Mikä on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sun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suomalainen lempisana (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favourite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i-FI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word</a:t>
            </a:r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)?</a:t>
            </a:r>
          </a:p>
          <a:p>
            <a:r>
              <a:rPr lang="fi-FI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Kuinka monta kurssia sinulla on?</a:t>
            </a: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1142</Words>
  <Application>Microsoft Office PowerPoint</Application>
  <PresentationFormat>Widescreen</PresentationFormat>
  <Paragraphs>234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Segoe UI</vt:lpstr>
      <vt:lpstr>Trebuchet MS</vt:lpstr>
      <vt:lpstr>Wingdings</vt:lpstr>
      <vt:lpstr>Wingdings 3</vt:lpstr>
      <vt:lpstr>Office-teema</vt:lpstr>
      <vt:lpstr>Facet</vt:lpstr>
      <vt:lpstr>Hyvää huomenta kaikki!</vt:lpstr>
      <vt:lpstr>Tänään/Today</vt:lpstr>
      <vt:lpstr>Sano numero!</vt:lpstr>
      <vt:lpstr>Tee lauseet: uusi-olla-naapuri-minä Minä olen uusi naapuri.</vt:lpstr>
      <vt:lpstr>Kysymyssanat</vt:lpstr>
      <vt:lpstr>Miten teen kysymyksen?</vt:lpstr>
      <vt:lpstr>Lue teksti sivulla 21. Vastaa kysymyksiin.</vt:lpstr>
      <vt:lpstr>Lue teksti sivulla 21. Vastaa kysymyksiin.</vt:lpstr>
      <vt:lpstr> Kysymyssanat: tehtävät </vt:lpstr>
      <vt:lpstr> Kysymyssanat: tehtävät </vt:lpstr>
      <vt:lpstr>Kotona/At home Kieliympäristö/language all around</vt:lpstr>
      <vt:lpstr>PowerPoint Presentation</vt:lpstr>
      <vt:lpstr>1. Harjoitus 4 s.24   2. Kysy: Kuka hän on?</vt:lpstr>
      <vt:lpstr>PowerPoint Presentation</vt:lpstr>
      <vt:lpstr>PowerPoint Presentation</vt:lpstr>
      <vt:lpstr>Verb (with the personal ending +ko/kö) The verb comes first!!!</vt:lpstr>
      <vt:lpstr>Vastaukset kysymyksiin</vt:lpstr>
      <vt:lpstr>Tee ko/kö kysymys! Vastaa kysymyksiin!</vt:lpstr>
      <vt:lpstr>Tee ko/kö kysymys!</vt:lpstr>
      <vt:lpstr>Kotona/At home Kieliympäristö/language all around</vt:lpstr>
      <vt:lpstr>Kotona/At home Kieliympäristö/language all around</vt:lpstr>
      <vt:lpstr>Kotona/At home MyCourses</vt:lpstr>
      <vt:lpstr>Kotona/At home Kirjassa/ in the book</vt:lpstr>
      <vt:lpstr>Hyvää viikonloppua!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iltapäivää kaikki!</dc:title>
  <dc:creator>Jäppinen Emese</dc:creator>
  <cp:lastModifiedBy>Keränen Anja</cp:lastModifiedBy>
  <cp:revision>46</cp:revision>
  <dcterms:created xsi:type="dcterms:W3CDTF">2022-09-15T07:18:42Z</dcterms:created>
  <dcterms:modified xsi:type="dcterms:W3CDTF">2024-01-17T14:06:13Z</dcterms:modified>
</cp:coreProperties>
</file>