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258" r:id="rId5"/>
    <p:sldId id="301" r:id="rId6"/>
    <p:sldId id="259" r:id="rId7"/>
    <p:sldId id="277" r:id="rId8"/>
    <p:sldId id="328" r:id="rId9"/>
    <p:sldId id="288" r:id="rId10"/>
    <p:sldId id="281" r:id="rId11"/>
    <p:sldId id="312" r:id="rId12"/>
    <p:sldId id="326" r:id="rId13"/>
    <p:sldId id="327" r:id="rId14"/>
    <p:sldId id="330" r:id="rId15"/>
    <p:sldId id="279" r:id="rId16"/>
    <p:sldId id="282" r:id="rId17"/>
    <p:sldId id="283" r:id="rId18"/>
    <p:sldId id="280" r:id="rId19"/>
    <p:sldId id="289" r:id="rId20"/>
    <p:sldId id="290" r:id="rId21"/>
    <p:sldId id="302" r:id="rId22"/>
    <p:sldId id="285" r:id="rId23"/>
    <p:sldId id="284" r:id="rId24"/>
    <p:sldId id="275" r:id="rId25"/>
    <p:sldId id="299" r:id="rId26"/>
    <p:sldId id="286" r:id="rId27"/>
    <p:sldId id="314" r:id="rId28"/>
    <p:sldId id="315" r:id="rId29"/>
    <p:sldId id="321" r:id="rId30"/>
    <p:sldId id="316" r:id="rId31"/>
    <p:sldId id="317" r:id="rId32"/>
    <p:sldId id="318" r:id="rId33"/>
    <p:sldId id="320" r:id="rId34"/>
    <p:sldId id="319" r:id="rId35"/>
    <p:sldId id="322" r:id="rId36"/>
    <p:sldId id="303" r:id="rId37"/>
    <p:sldId id="304" r:id="rId38"/>
    <p:sldId id="306" r:id="rId39"/>
    <p:sldId id="305" r:id="rId40"/>
    <p:sldId id="307" r:id="rId41"/>
    <p:sldId id="325" r:id="rId42"/>
    <p:sldId id="308" r:id="rId43"/>
    <p:sldId id="324" r:id="rId44"/>
    <p:sldId id="309" r:id="rId45"/>
    <p:sldId id="310" r:id="rId46"/>
    <p:sldId id="311" r:id="rId47"/>
    <p:sldId id="323" r:id="rId48"/>
    <p:sldId id="298" r:id="rId49"/>
    <p:sldId id="291" r:id="rId50"/>
    <p:sldId id="292" r:id="rId51"/>
    <p:sldId id="293" r:id="rId52"/>
    <p:sldId id="294" r:id="rId53"/>
    <p:sldId id="295" r:id="rId54"/>
    <p:sldId id="297" r:id="rId55"/>
    <p:sldId id="331" r:id="rId56"/>
    <p:sldId id="332" r:id="rId57"/>
    <p:sldId id="296" r:id="rId58"/>
    <p:sldId id="300" r:id="rId59"/>
    <p:sldId id="261" r:id="rId60"/>
    <p:sldId id="272" r:id="rId61"/>
    <p:sldId id="333" r:id="rId6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3" d="100"/>
          <a:sy n="103" d="100"/>
        </p:scale>
        <p:origin x="22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2/14/2024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23</a:t>
            </a:fld>
            <a:endParaRPr lang="en-US"/>
          </a:p>
        </p:txBody>
      </p:sp>
    </p:spTree>
    <p:extLst>
      <p:ext uri="{BB962C8B-B14F-4D97-AF65-F5344CB8AC3E}">
        <p14:creationId xmlns:p14="http://schemas.microsoft.com/office/powerpoint/2010/main" val="57860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fi-FI" b="0" i="0" dirty="0">
                <a:solidFill>
                  <a:srgbClr val="FFFFFF"/>
                </a:solidFill>
                <a:effectLst/>
                <a:latin typeface="Yle Next"/>
              </a:rPr>
              <a:t>Vasemmalla Iittalan Play-muki, suunnittelija Aleksi Kuokka  ja oikealla  keraamikko Johanna Ojasen muki helsinkiläisen Okra Shopin Instagram-kuvissa. Kuva: Andrew Taylor / Iittala, Okra-Shop</a:t>
            </a:r>
            <a:endParaRPr lang="en-GB" dirty="0"/>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3958314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facebook.com/aaltouniversity" TargetMode="External"/><Relationship Id="rId5" Type="http://schemas.openxmlformats.org/officeDocument/2006/relationships/hyperlink" Target="https://twitter.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instagram.com/aaltouniversity" TargetMode="External"/><Relationship Id="rId1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1"/>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Date</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pic>
        <p:nvPicPr>
          <p:cNvPr id="16" name="Kuva 1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19" name="Text Placeholder 5">
            <a:extLst>
              <a:ext uri="{FF2B5EF4-FFF2-40B4-BE49-F238E27FC236}">
                <a16:creationId xmlns:a16="http://schemas.microsoft.com/office/drawing/2014/main" id="{4620DCE3-5C6E-4298-B5D9-6D7750BB3A34}"/>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0" name="Text Placeholder 5">
            <a:extLst>
              <a:ext uri="{FF2B5EF4-FFF2-40B4-BE49-F238E27FC236}">
                <a16:creationId xmlns:a16="http://schemas.microsoft.com/office/drawing/2014/main" id="{D6781CB8-092B-4E00-99B0-BF17D749F759}"/>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1" name="Text Placeholder 23">
            <a:extLst>
              <a:ext uri="{FF2B5EF4-FFF2-40B4-BE49-F238E27FC236}">
                <a16:creationId xmlns:a16="http://schemas.microsoft.com/office/drawing/2014/main" id="{E0406CE1-429D-4E38-9A11-7A8AE63F41B3}"/>
              </a:ext>
            </a:extLst>
          </p:cNvPr>
          <p:cNvSpPr>
            <a:spLocks noGrp="1"/>
          </p:cNvSpPr>
          <p:nvPr>
            <p:ph type="body" sz="quarter" idx="16" hasCustomPrompt="1"/>
          </p:nvPr>
        </p:nvSpPr>
        <p:spPr>
          <a:xfrm>
            <a:off x="502331"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25" name="Text Placeholder 23">
            <a:extLst>
              <a:ext uri="{FF2B5EF4-FFF2-40B4-BE49-F238E27FC236}">
                <a16:creationId xmlns:a16="http://schemas.microsoft.com/office/drawing/2014/main" id="{AE5BE555-FC3C-4CA6-9896-CF926D2A6AFB}"/>
              </a:ext>
            </a:extLst>
          </p:cNvPr>
          <p:cNvSpPr>
            <a:spLocks noGrp="1"/>
          </p:cNvSpPr>
          <p:nvPr>
            <p:ph type="body" sz="quarter" idx="17" hasCustomPrompt="1"/>
          </p:nvPr>
        </p:nvSpPr>
        <p:spPr>
          <a:xfrm>
            <a:off x="2241503"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0" name="Text Placeholder 23">
            <a:extLst>
              <a:ext uri="{FF2B5EF4-FFF2-40B4-BE49-F238E27FC236}">
                <a16:creationId xmlns:a16="http://schemas.microsoft.com/office/drawing/2014/main" id="{93B3E3B3-1B9C-4450-872B-D1A1AEA6A495}"/>
              </a:ext>
            </a:extLst>
          </p:cNvPr>
          <p:cNvSpPr>
            <a:spLocks noGrp="1"/>
          </p:cNvSpPr>
          <p:nvPr>
            <p:ph type="body" sz="quarter" idx="18" hasCustomPrompt="1"/>
          </p:nvPr>
        </p:nvSpPr>
        <p:spPr>
          <a:xfrm>
            <a:off x="3980675"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1" name="Text Placeholder 23">
            <a:extLst>
              <a:ext uri="{FF2B5EF4-FFF2-40B4-BE49-F238E27FC236}">
                <a16:creationId xmlns:a16="http://schemas.microsoft.com/office/drawing/2014/main" id="{9B59805F-8E38-48E3-94F4-B5C18F61D5A7}"/>
              </a:ext>
            </a:extLst>
          </p:cNvPr>
          <p:cNvSpPr>
            <a:spLocks noGrp="1"/>
          </p:cNvSpPr>
          <p:nvPr>
            <p:ph type="body" sz="quarter" idx="19" hasCustomPrompt="1"/>
          </p:nvPr>
        </p:nvSpPr>
        <p:spPr>
          <a:xfrm>
            <a:off x="5719847"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2" name="Text Placeholder 23">
            <a:extLst>
              <a:ext uri="{FF2B5EF4-FFF2-40B4-BE49-F238E27FC236}">
                <a16:creationId xmlns:a16="http://schemas.microsoft.com/office/drawing/2014/main" id="{2B494BD4-DFEC-4B13-B0B0-649B18B9D426}"/>
              </a:ext>
            </a:extLst>
          </p:cNvPr>
          <p:cNvSpPr>
            <a:spLocks noGrp="1"/>
          </p:cNvSpPr>
          <p:nvPr>
            <p:ph type="body" sz="quarter" idx="20" hasCustomPrompt="1"/>
          </p:nvPr>
        </p:nvSpPr>
        <p:spPr>
          <a:xfrm>
            <a:off x="7459018" y="1151462"/>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3" name="Text Placeholder 5">
            <a:extLst>
              <a:ext uri="{FF2B5EF4-FFF2-40B4-BE49-F238E27FC236}">
                <a16:creationId xmlns:a16="http://schemas.microsoft.com/office/drawing/2014/main" id="{DC7BEC0E-D3D1-42D0-A3B4-0978FBFE8192}"/>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4" name="Text Placeholder 5">
            <a:extLst>
              <a:ext uri="{FF2B5EF4-FFF2-40B4-BE49-F238E27FC236}">
                <a16:creationId xmlns:a16="http://schemas.microsoft.com/office/drawing/2014/main" id="{C5F28706-4036-439D-AB0D-1041D3731C1B}"/>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41673605-ECA8-4226-84A8-25B9A5E7624D}"/>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8" name="Text Placeholder 23">
            <a:extLst>
              <a:ext uri="{FF2B5EF4-FFF2-40B4-BE49-F238E27FC236}">
                <a16:creationId xmlns:a16="http://schemas.microsoft.com/office/drawing/2014/main" id="{D789E85C-ADB6-46A0-8B71-8B0B833D98AD}"/>
              </a:ext>
            </a:extLst>
          </p:cNvPr>
          <p:cNvSpPr>
            <a:spLocks noGrp="1"/>
          </p:cNvSpPr>
          <p:nvPr>
            <p:ph type="body" sz="quarter" idx="16" hasCustomPrompt="1"/>
          </p:nvPr>
        </p:nvSpPr>
        <p:spPr>
          <a:xfrm>
            <a:off x="505754"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19" name="Text Placeholder 23">
            <a:extLst>
              <a:ext uri="{FF2B5EF4-FFF2-40B4-BE49-F238E27FC236}">
                <a16:creationId xmlns:a16="http://schemas.microsoft.com/office/drawing/2014/main" id="{5C054041-6C85-4DC9-AC67-C22E6F6E0FD9}"/>
              </a:ext>
            </a:extLst>
          </p:cNvPr>
          <p:cNvSpPr>
            <a:spLocks noGrp="1"/>
          </p:cNvSpPr>
          <p:nvPr>
            <p:ph type="body" sz="quarter" idx="17" hasCustomPrompt="1"/>
          </p:nvPr>
        </p:nvSpPr>
        <p:spPr>
          <a:xfrm>
            <a:off x="2243548"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0" name="Text Placeholder 23">
            <a:extLst>
              <a:ext uri="{FF2B5EF4-FFF2-40B4-BE49-F238E27FC236}">
                <a16:creationId xmlns:a16="http://schemas.microsoft.com/office/drawing/2014/main" id="{EF3E1876-E66C-43AA-9BC0-8E160BA7D69F}"/>
              </a:ext>
            </a:extLst>
          </p:cNvPr>
          <p:cNvSpPr>
            <a:spLocks noGrp="1"/>
          </p:cNvSpPr>
          <p:nvPr>
            <p:ph type="body" sz="quarter" idx="18" hasCustomPrompt="1"/>
          </p:nvPr>
        </p:nvSpPr>
        <p:spPr>
          <a:xfrm>
            <a:off x="3981342"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1" name="Text Placeholder 23">
            <a:extLst>
              <a:ext uri="{FF2B5EF4-FFF2-40B4-BE49-F238E27FC236}">
                <a16:creationId xmlns:a16="http://schemas.microsoft.com/office/drawing/2014/main" id="{272EA700-C4C6-44BA-9F2B-B271740CDFBA}"/>
              </a:ext>
            </a:extLst>
          </p:cNvPr>
          <p:cNvSpPr>
            <a:spLocks noGrp="1"/>
          </p:cNvSpPr>
          <p:nvPr>
            <p:ph type="body" sz="quarter" idx="19" hasCustomPrompt="1"/>
          </p:nvPr>
        </p:nvSpPr>
        <p:spPr>
          <a:xfrm>
            <a:off x="5719136"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2" name="Text Placeholder 23">
            <a:extLst>
              <a:ext uri="{FF2B5EF4-FFF2-40B4-BE49-F238E27FC236}">
                <a16:creationId xmlns:a16="http://schemas.microsoft.com/office/drawing/2014/main" id="{61BB9758-75C6-438F-93AE-B44FBEB55B47}"/>
              </a:ext>
            </a:extLst>
          </p:cNvPr>
          <p:cNvSpPr>
            <a:spLocks noGrp="1"/>
          </p:cNvSpPr>
          <p:nvPr>
            <p:ph type="body" sz="quarter" idx="20" hasCustomPrompt="1"/>
          </p:nvPr>
        </p:nvSpPr>
        <p:spPr>
          <a:xfrm>
            <a:off x="7456931" y="11520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3" name="Text Placeholder 3">
            <a:extLst>
              <a:ext uri="{FF2B5EF4-FFF2-40B4-BE49-F238E27FC236}">
                <a16:creationId xmlns:a16="http://schemas.microsoft.com/office/drawing/2014/main" id="{9F34BEFF-515D-4DA3-952B-E9FF21F43D16}"/>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25" name="Text Placeholder 3">
            <a:extLst>
              <a:ext uri="{FF2B5EF4-FFF2-40B4-BE49-F238E27FC236}">
                <a16:creationId xmlns:a16="http://schemas.microsoft.com/office/drawing/2014/main" id="{03F41173-E739-4000-99A7-216C68258F03}"/>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0" name="Text Placeholder 3">
            <a:extLst>
              <a:ext uri="{FF2B5EF4-FFF2-40B4-BE49-F238E27FC236}">
                <a16:creationId xmlns:a16="http://schemas.microsoft.com/office/drawing/2014/main" id="{7E1D137E-4B25-4C89-AEAB-70196BF1A1A4}"/>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1" name="Text Placeholder 3">
            <a:extLst>
              <a:ext uri="{FF2B5EF4-FFF2-40B4-BE49-F238E27FC236}">
                <a16:creationId xmlns:a16="http://schemas.microsoft.com/office/drawing/2014/main" id="{E857045F-B22C-44F1-ABC0-1A9DAE7AE386}"/>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2" name="Text Placeholder 3">
            <a:extLst>
              <a:ext uri="{FF2B5EF4-FFF2-40B4-BE49-F238E27FC236}">
                <a16:creationId xmlns:a16="http://schemas.microsoft.com/office/drawing/2014/main" id="{40C9E933-5B10-407C-B174-BC9A3079678A}"/>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20" noProof="1"/>
          </a:p>
        </p:txBody>
      </p:sp>
      <p:sp>
        <p:nvSpPr>
          <p:cNvPr id="12" name="Otsikko 1"/>
          <p:cNvSpPr txBox="1">
            <a:spLocks/>
          </p:cNvSpPr>
          <p:nvPr userDrawn="1"/>
        </p:nvSpPr>
        <p:spPr>
          <a:xfrm>
            <a:off x="3717365" y="3568351"/>
            <a:ext cx="1709289" cy="218038"/>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noProof="1">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noProof="1"/>
              <a:t>Add text</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grpSp>
        <p:nvGrpSpPr>
          <p:cNvPr id="14" name="Group 14">
            <a:extLst>
              <a:ext uri="{FF2B5EF4-FFF2-40B4-BE49-F238E27FC236}">
                <a16:creationId xmlns:a16="http://schemas.microsoft.com/office/drawing/2014/main" id="{0DA611D8-397E-4CDF-A05C-EB988DE22DAB}"/>
              </a:ext>
            </a:extLst>
          </p:cNvPr>
          <p:cNvGrpSpPr/>
          <p:nvPr userDrawn="1"/>
        </p:nvGrpSpPr>
        <p:grpSpPr>
          <a:xfrm>
            <a:off x="3080871" y="2842979"/>
            <a:ext cx="2982257" cy="419100"/>
            <a:chOff x="3079396" y="2265361"/>
            <a:chExt cx="2982257" cy="419100"/>
          </a:xfrm>
        </p:grpSpPr>
        <p:pic>
          <p:nvPicPr>
            <p:cNvPr id="15" name="Picture 5">
              <a:hlinkClick r:id="rId3"/>
              <a:extLst>
                <a:ext uri="{FF2B5EF4-FFF2-40B4-BE49-F238E27FC236}">
                  <a16:creationId xmlns:a16="http://schemas.microsoft.com/office/drawing/2014/main" id="{95E2F31F-4C9D-4202-8888-4D25B33A98C0}"/>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27CD9EA2-77DD-4D91-AF15-1F3CBF73960A}"/>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74F25D1D-A1EC-4455-B0C6-C327BA3B6364}"/>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19" name="Picture 8">
              <a:hlinkClick r:id="rId9"/>
              <a:extLst>
                <a:ext uri="{FF2B5EF4-FFF2-40B4-BE49-F238E27FC236}">
                  <a16:creationId xmlns:a16="http://schemas.microsoft.com/office/drawing/2014/main" id="{89257015-2E2B-4154-8F92-2DC1777C9E39}"/>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0" name="Picture 9">
              <a:hlinkClick r:id="rId11"/>
              <a:extLst>
                <a:ext uri="{FF2B5EF4-FFF2-40B4-BE49-F238E27FC236}">
                  <a16:creationId xmlns:a16="http://schemas.microsoft.com/office/drawing/2014/main" id="{F9F989BD-943E-4E22-BBF1-605E6932CD2C}"/>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1" name="Picture 11">
              <a:hlinkClick r:id="rId13"/>
              <a:extLst>
                <a:ext uri="{FF2B5EF4-FFF2-40B4-BE49-F238E27FC236}">
                  <a16:creationId xmlns:a16="http://schemas.microsoft.com/office/drawing/2014/main" id="{2F8A16E9-22E1-4194-9849-CCCF2C9B7B8B}"/>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fi-FI" noProof="1"/>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p>
          <a:p>
            <a:r>
              <a:rPr lang="fi-FI" noProof="1"/>
              <a:t>Fit the image to frame </a:t>
            </a:r>
            <a:br>
              <a:rPr lang="fi-FI" noProof="1"/>
            </a:br>
            <a:r>
              <a:rPr lang="fi-FI" noProof="1"/>
              <a:t>by choosing: </a:t>
            </a:r>
            <a:br>
              <a:rPr lang="fi-FI" noProof="1"/>
            </a:br>
            <a:r>
              <a:rPr lang="fi-FI" noProof="1"/>
              <a:t>crop&gt;fit / rajaa&gt;sovita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noProof="1"/>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noProof="1"/>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noProof="1"/>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noProof="1"/>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fi-FI" noProof="1" dirty="0" smtClean="0"/>
              <a:pPr/>
              <a:t>‹#›</a:t>
            </a:fld>
            <a:endParaRPr lang="fi-FI" noProof="1"/>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6" name="Päivämäärän paikkamerkki 5"/>
          <p:cNvSpPr>
            <a:spLocks noGrp="1"/>
          </p:cNvSpPr>
          <p:nvPr>
            <p:ph type="dt" sz="half" idx="12"/>
          </p:nvPr>
        </p:nvSpPr>
        <p:spPr/>
        <p:txBody>
          <a:bodyPr/>
          <a:lstStyle/>
          <a:p>
            <a:r>
              <a:rPr lang="fi-FI" noProof="1"/>
              <a:t>dd.mm.yyyy</a:t>
            </a:r>
          </a:p>
        </p:txBody>
      </p:sp>
      <p:sp>
        <p:nvSpPr>
          <p:cNvPr id="9" name="Alatunnisteen paikkamerkki 8"/>
          <p:cNvSpPr>
            <a:spLocks noGrp="1"/>
          </p:cNvSpPr>
          <p:nvPr>
            <p:ph type="ftr" sz="quarter" idx="13"/>
          </p:nvPr>
        </p:nvSpPr>
        <p:spPr/>
        <p:txBody>
          <a:bodyPr/>
          <a:lstStyle/>
          <a:p>
            <a:r>
              <a:rPr lang="fi-FI" noProof="1"/>
              <a:t>Your text here</a:t>
            </a:r>
          </a:p>
        </p:txBody>
      </p:sp>
      <p:sp>
        <p:nvSpPr>
          <p:cNvPr id="10" name="Dian numeron paikkamerkki 9"/>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noProof="1"/>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noProof="1"/>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noProof="1"/>
              <a:t>Lorem ipsum dolor sit amet, consectetur adipiscing elit. Maecenas velit velit, consequat eget ullamcorper a, maximus ac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1"/>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Divider – Headline</a:t>
            </a:r>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noProof="1"/>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0" name="Chart Placeholder 2">
            <a:extLst>
              <a:ext uri="{FF2B5EF4-FFF2-40B4-BE49-F238E27FC236}">
                <a16:creationId xmlns:a16="http://schemas.microsoft.com/office/drawing/2014/main" id="{8551FBDC-3C83-4CDD-8E27-C1CD37FC8F41}"/>
              </a:ext>
            </a:extLst>
          </p:cNvPr>
          <p:cNvSpPr>
            <a:spLocks noGrp="1"/>
          </p:cNvSpPr>
          <p:nvPr>
            <p:ph type="chart" sz="quarter" idx="12" hasCustomPrompt="1"/>
          </p:nvPr>
        </p:nvSpPr>
        <p:spPr>
          <a:xfrm>
            <a:off x="287338" y="1208314"/>
            <a:ext cx="8497093" cy="307568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noProof="1"/>
              <a:t>Click icon to add chart</a:t>
            </a:r>
          </a:p>
        </p:txBody>
      </p:sp>
    </p:spTree>
    <p:extLst>
      <p:ext uri="{BB962C8B-B14F-4D97-AF65-F5344CB8AC3E}">
        <p14:creationId xmlns:p14="http://schemas.microsoft.com/office/powerpoint/2010/main" val="2508521677"/>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err="1"/>
              <a:t>Your</a:t>
            </a:r>
            <a:r>
              <a:rPr lang="fi-FI"/>
              <a:t> text </a:t>
            </a:r>
            <a:r>
              <a:rPr lang="fi-FI" err="1"/>
              <a:t>here</a:t>
            </a:r>
            <a:endParaRPr lang="fi-FI"/>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15"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okm.fi/tekijanoikeusneuvost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potviapori.fi/fi/taiteilijat/johanna-ojane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prh.fi/fi/mallioikeudet.html" TargetMode="External"/><Relationship Id="rId2" Type="http://schemas.openxmlformats.org/officeDocument/2006/relationships/hyperlink" Target="https://www.euipo.europa.eu/en/designs/after-applying/appeal" TargetMode="External"/><Relationship Id="rId1" Type="http://schemas.openxmlformats.org/officeDocument/2006/relationships/slideLayout" Target="../slideLayouts/slideLayout3.xml"/><Relationship Id="rId4" Type="http://schemas.openxmlformats.org/officeDocument/2006/relationships/hyperlink" Target="https://www.euipo.europa.eu/en/designs/before-applying/fees-payable-direct-to-the-euip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uipo.europa.eu/designclass/" TargetMode="External"/><Relationship Id="rId2" Type="http://schemas.openxmlformats.org/officeDocument/2006/relationships/hyperlink" Target="https://www.euipo.europa.eu/en/designs/before-applying/product-indication" TargetMode="External"/><Relationship Id="rId1" Type="http://schemas.openxmlformats.org/officeDocument/2006/relationships/slideLayout" Target="../slideLayouts/slideLayout3.xml"/><Relationship Id="rId4" Type="http://schemas.openxmlformats.org/officeDocument/2006/relationships/hyperlink" Target="https://www.euipo.europa.eu/en/designs/before-applying/locarno-classific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wipo.int/designs/en/" TargetMode="External"/><Relationship Id="rId2" Type="http://schemas.openxmlformats.org/officeDocument/2006/relationships/hyperlink" Target="https://www.wipo.int/treaties/en/classification/locarno/" TargetMode="External"/><Relationship Id="rId1" Type="http://schemas.openxmlformats.org/officeDocument/2006/relationships/slideLayout" Target="../slideLayouts/slideLayout3.xml"/><Relationship Id="rId4" Type="http://schemas.openxmlformats.org/officeDocument/2006/relationships/hyperlink" Target="https://www.tmdn.org/tmdsview-web/#/dsview/detail/WO70000000D080035-000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allioikeustietopalvelu.prh.fi/" TargetMode="External"/><Relationship Id="rId2" Type="http://schemas.openxmlformats.org/officeDocument/2006/relationships/hyperlink" Target="https://mallioikeustietopalvelu.prh.fi/fi/design/M19790223/4555/" TargetMode="Externa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theverge.com/2023/2/6/23587393/ai-art-copyright-lawsuit-getty-images-stable-diffusio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eur-lex.europa.eu/legal-content/FI/TXT/HTML/?uri=CELEX:32019L0790"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finlex.fi/fi/laki/ajantasa/1961/19610404#a3.3.2023-263"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opyright.gov/registration/"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github.com/features/copilot"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adobe.com/legal/terms.html" TargetMode="External"/><Relationship Id="rId2" Type="http://schemas.openxmlformats.org/officeDocument/2006/relationships/hyperlink" Target="https://www.adobe.com/sensei/generative-ai/firefly.html"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hhpartners.fi/en/founders-agreement-version-1/?lang=EN"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www.prh.fi/fi/mallioikeudet.html"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www.prh.fi/fi/tavaramerkit.html"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libguides.aalto.fi/imagoa" TargetMode="External"/><Relationship Id="rId2" Type="http://schemas.openxmlformats.org/officeDocument/2006/relationships/hyperlink" Target="https://libguides.aalto.fi/tekijanoikeusopas" TargetMode="External"/><Relationship Id="rId1" Type="http://schemas.openxmlformats.org/officeDocument/2006/relationships/slideLayout" Target="../slideLayouts/slideLayout3.xml"/><Relationship Id="rId4" Type="http://schemas.openxmlformats.org/officeDocument/2006/relationships/hyperlink" Target="https://finnfoto.fi/tyokalut-ja-oppaat/tekijanoikeusop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opyright.gov/docs/zarya-of-the-dawn.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74708-3753-4A09-A509-E10E5D1E3BC7}"/>
              </a:ext>
            </a:extLst>
          </p:cNvPr>
          <p:cNvSpPr>
            <a:spLocks noGrp="1"/>
          </p:cNvSpPr>
          <p:nvPr>
            <p:ph type="body" sz="half" idx="11"/>
          </p:nvPr>
        </p:nvSpPr>
        <p:spPr>
          <a:xfrm>
            <a:off x="431800" y="1045029"/>
            <a:ext cx="7948556" cy="1256370"/>
          </a:xfrm>
        </p:spPr>
        <p:txBody>
          <a:bodyPr/>
          <a:lstStyle/>
          <a:p>
            <a:pPr algn="ctr"/>
            <a:r>
              <a:rPr lang="fi-FI"/>
              <a:t>Käytännön tekijänoikeus tuotekehityksen kannalta</a:t>
            </a:r>
          </a:p>
        </p:txBody>
      </p:sp>
      <p:sp>
        <p:nvSpPr>
          <p:cNvPr id="4" name="Text Placeholder 3">
            <a:extLst>
              <a:ext uri="{FF2B5EF4-FFF2-40B4-BE49-F238E27FC236}">
                <a16:creationId xmlns:a16="http://schemas.microsoft.com/office/drawing/2014/main" id="{48A6A018-A304-45DF-992D-94A3EDA4BF5B}"/>
              </a:ext>
            </a:extLst>
          </p:cNvPr>
          <p:cNvSpPr>
            <a:spLocks noGrp="1"/>
          </p:cNvSpPr>
          <p:nvPr>
            <p:ph type="body" sz="half" idx="12"/>
          </p:nvPr>
        </p:nvSpPr>
        <p:spPr>
          <a:xfrm>
            <a:off x="5966372" y="3970757"/>
            <a:ext cx="2464025" cy="539050"/>
          </a:xfrm>
        </p:spPr>
        <p:txBody>
          <a:bodyPr/>
          <a:lstStyle/>
          <a:p>
            <a:r>
              <a:rPr lang="en-US"/>
              <a:t>Maria Rehbinder</a:t>
            </a:r>
          </a:p>
          <a:p>
            <a:r>
              <a:rPr lang="en-US"/>
              <a:t>Kasimir Kautto</a:t>
            </a:r>
          </a:p>
        </p:txBody>
      </p:sp>
      <p:sp>
        <p:nvSpPr>
          <p:cNvPr id="5" name="Text Placeholder 4">
            <a:extLst>
              <a:ext uri="{FF2B5EF4-FFF2-40B4-BE49-F238E27FC236}">
                <a16:creationId xmlns:a16="http://schemas.microsoft.com/office/drawing/2014/main" id="{CB811597-BF13-47FB-9DF4-DB122A3B3CA1}"/>
              </a:ext>
            </a:extLst>
          </p:cNvPr>
          <p:cNvSpPr>
            <a:spLocks noGrp="1"/>
          </p:cNvSpPr>
          <p:nvPr>
            <p:ph type="body" sz="half" idx="13"/>
          </p:nvPr>
        </p:nvSpPr>
        <p:spPr/>
        <p:txBody>
          <a:bodyPr/>
          <a:lstStyle/>
          <a:p>
            <a:r>
              <a:rPr lang="en-US" dirty="0"/>
              <a:t>12.2.2024</a:t>
            </a:r>
          </a:p>
        </p:txBody>
      </p:sp>
    </p:spTree>
    <p:extLst>
      <p:ext uri="{BB962C8B-B14F-4D97-AF65-F5344CB8AC3E}">
        <p14:creationId xmlns:p14="http://schemas.microsoft.com/office/powerpoint/2010/main" val="221701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DA235C-1544-2818-D4C2-BB9192F2CEAB}"/>
              </a:ext>
            </a:extLst>
          </p:cNvPr>
          <p:cNvPicPr>
            <a:picLocks noGrp="1" noChangeAspect="1"/>
          </p:cNvPicPr>
          <p:nvPr>
            <p:ph type="pic" idx="11"/>
          </p:nvPr>
        </p:nvPicPr>
        <p:blipFill rotWithShape="1">
          <a:blip r:embed="rId2"/>
          <a:srcRect l="2451" r="6553" b="-3"/>
          <a:stretch/>
        </p:blipFill>
        <p:spPr>
          <a:xfrm>
            <a:off x="4696915" y="9"/>
            <a:ext cx="3989886" cy="5143491"/>
          </a:xfrm>
          <a:noFill/>
        </p:spPr>
      </p:pic>
      <p:sp>
        <p:nvSpPr>
          <p:cNvPr id="11" name="Text Placeholder 2">
            <a:extLst>
              <a:ext uri="{FF2B5EF4-FFF2-40B4-BE49-F238E27FC236}">
                <a16:creationId xmlns:a16="http://schemas.microsoft.com/office/drawing/2014/main" id="{3BB77D1D-4A29-A7BA-CBC1-F473D84E7EF5}"/>
              </a:ext>
            </a:extLst>
          </p:cNvPr>
          <p:cNvSpPr>
            <a:spLocks noGrp="1"/>
          </p:cNvSpPr>
          <p:nvPr>
            <p:ph type="body" sz="quarter" idx="12"/>
          </p:nvPr>
        </p:nvSpPr>
        <p:spPr>
          <a:xfrm>
            <a:off x="715804" y="519114"/>
            <a:ext cx="3796344" cy="3767587"/>
          </a:xfrm>
        </p:spPr>
        <p:txBody>
          <a:bodyPr/>
          <a:lstStyle/>
          <a:p>
            <a:r>
              <a:rPr lang="en" sz="1620" dirty="0">
                <a:solidFill>
                  <a:srgbClr val="010101"/>
                </a:solidFill>
                <a:latin typeface="Times" panose="02020603050405020304" pitchFamily="18" charset="0"/>
              </a:rPr>
              <a:t>In September 2022, Ms. Kristina </a:t>
            </a:r>
            <a:r>
              <a:rPr lang="en" sz="1620" dirty="0" err="1">
                <a:solidFill>
                  <a:srgbClr val="010101"/>
                </a:solidFill>
                <a:latin typeface="Times" panose="02020603050405020304" pitchFamily="18" charset="0"/>
              </a:rPr>
              <a:t>Kashtanova</a:t>
            </a:r>
            <a:r>
              <a:rPr lang="en" sz="1620" dirty="0">
                <a:solidFill>
                  <a:srgbClr val="010101"/>
                </a:solidFill>
                <a:latin typeface="Times" panose="02020603050405020304" pitchFamily="18" charset="0"/>
              </a:rPr>
              <a:t> applied and obtained copyright registration for the work “Zarya of the Dawn”.  The work is a “comic book”, cover page consists of an image of a young woman, the work’s title, and the words “</a:t>
            </a:r>
            <a:r>
              <a:rPr lang="en" sz="1620" dirty="0" err="1">
                <a:solidFill>
                  <a:srgbClr val="010101"/>
                </a:solidFill>
                <a:latin typeface="Times" panose="02020603050405020304" pitchFamily="18" charset="0"/>
              </a:rPr>
              <a:t>Kashtanova</a:t>
            </a:r>
            <a:r>
              <a:rPr lang="en" sz="1620" dirty="0">
                <a:solidFill>
                  <a:srgbClr val="010101"/>
                </a:solidFill>
                <a:latin typeface="Times" panose="02020603050405020304" pitchFamily="18" charset="0"/>
              </a:rPr>
              <a:t>” </a:t>
            </a:r>
            <a:r>
              <a:rPr lang="en" sz="1620" dirty="0" err="1">
                <a:solidFill>
                  <a:srgbClr val="010101"/>
                </a:solidFill>
                <a:latin typeface="Times" panose="02020603050405020304" pitchFamily="18" charset="0"/>
              </a:rPr>
              <a:t>Midjourney</a:t>
            </a:r>
            <a:r>
              <a:rPr lang="en" sz="1620" dirty="0">
                <a:solidFill>
                  <a:srgbClr val="010101"/>
                </a:solidFill>
                <a:latin typeface="Times" panose="02020603050405020304" pitchFamily="18" charset="0"/>
              </a:rPr>
              <a:t>”.    The </a:t>
            </a:r>
            <a:r>
              <a:rPr lang="en" sz="1620" dirty="0">
                <a:solidFill>
                  <a:srgbClr val="010101"/>
                </a:solidFill>
                <a:latin typeface="Times" panose="02020603050405020304" pitchFamily="18" charset="0"/>
                <a:ea typeface="Calibri" panose="020F0502020204030204" pitchFamily="34" charset="0"/>
              </a:rPr>
              <a:t>remaining pages consist of a mix of text and visual  material. The application did not disclose that the author used AI to create part of the work. The USCO then became aware of statements on social media that the applicant had used the AI system </a:t>
            </a:r>
            <a:r>
              <a:rPr lang="en" sz="1620" dirty="0" err="1">
                <a:solidFill>
                  <a:srgbClr val="010101"/>
                </a:solidFill>
                <a:latin typeface="Times" panose="02020603050405020304" pitchFamily="18" charset="0"/>
                <a:ea typeface="Calibri" panose="020F0502020204030204" pitchFamily="34" charset="0"/>
              </a:rPr>
              <a:t>Midjourney</a:t>
            </a:r>
            <a:r>
              <a:rPr lang="en" sz="1620" dirty="0">
                <a:solidFill>
                  <a:srgbClr val="010101"/>
                </a:solidFill>
                <a:latin typeface="Times" panose="02020603050405020304" pitchFamily="18" charset="0"/>
                <a:ea typeface="Calibri" panose="020F0502020204030204" pitchFamily="34" charset="0"/>
              </a:rPr>
              <a:t> to create the book and asked the applicant for clarification due to the application being incorrect or, at least, incomplete.</a:t>
            </a:r>
            <a:endParaRPr lang="fi-FI" sz="1620" dirty="0">
              <a:latin typeface="Calibri" panose="020F0502020204030204" pitchFamily="34" charset="0"/>
              <a:ea typeface="Calibri" panose="020F0502020204030204" pitchFamily="34" charset="0"/>
            </a:endParaRPr>
          </a:p>
          <a:p>
            <a:endParaRPr lang="fi-FI" sz="1620" dirty="0">
              <a:latin typeface="Calibri" panose="020F0502020204030204" pitchFamily="34" charset="0"/>
              <a:ea typeface="Calibri" panose="020F0502020204030204" pitchFamily="34" charset="0"/>
            </a:endParaRPr>
          </a:p>
          <a:p>
            <a:r>
              <a:rPr lang="en" sz="1800" dirty="0">
                <a:solidFill>
                  <a:srgbClr val="010101"/>
                </a:solidFill>
                <a:latin typeface="Times" panose="02020603050405020304" pitchFamily="18" charset="0"/>
                <a:ea typeface="Calibri" panose="020F0502020204030204" pitchFamily="34" charset="0"/>
              </a:rPr>
              <a:t>  </a:t>
            </a:r>
            <a:r>
              <a:rPr lang="en" sz="1800" dirty="0">
                <a:solidFill>
                  <a:srgbClr val="010101"/>
                </a:solidFill>
                <a:latin typeface="inherit"/>
                <a:ea typeface="Calibri" panose="020F0502020204030204" pitchFamily="34" charset="0"/>
              </a:rPr>
              <a:t>      </a:t>
            </a:r>
            <a:r>
              <a:rPr lang="en" sz="1800" dirty="0">
                <a:solidFill>
                  <a:srgbClr val="010101"/>
                </a:solidFill>
                <a:latin typeface="Cambria" panose="02040503050406030204" pitchFamily="18" charset="0"/>
                <a:ea typeface="Calibri" panose="020F0502020204030204" pitchFamily="34" charset="0"/>
              </a:rPr>
              <a:t>                                                                                                                                               </a:t>
            </a:r>
            <a:endParaRPr lang="fi-FI" sz="18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2052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E3B93-A1F4-98E5-71C0-755F3E8BF9FE}"/>
              </a:ext>
            </a:extLst>
          </p:cNvPr>
          <p:cNvSpPr>
            <a:spLocks noGrp="1"/>
          </p:cNvSpPr>
          <p:nvPr>
            <p:ph type="body" sz="half" idx="10"/>
          </p:nvPr>
        </p:nvSpPr>
        <p:spPr/>
        <p:txBody>
          <a:bodyPr/>
          <a:lstStyle/>
          <a:p>
            <a:r>
              <a:rPr lang="en-GB" dirty="0" err="1"/>
              <a:t>Omaperäisyys</a:t>
            </a:r>
            <a:r>
              <a:rPr lang="en-GB" dirty="0"/>
              <a:t> </a:t>
            </a:r>
            <a:r>
              <a:rPr lang="en-GB" dirty="0" err="1"/>
              <a:t>ja</a:t>
            </a:r>
            <a:r>
              <a:rPr lang="en-GB" dirty="0"/>
              <a:t> </a:t>
            </a:r>
            <a:r>
              <a:rPr lang="en-GB" dirty="0" err="1"/>
              <a:t>vapaat</a:t>
            </a:r>
            <a:r>
              <a:rPr lang="en-GB" dirty="0"/>
              <a:t> </a:t>
            </a:r>
            <a:r>
              <a:rPr lang="en-GB" dirty="0" err="1"/>
              <a:t>valinnat</a:t>
            </a:r>
            <a:endParaRPr lang="en-GB" dirty="0"/>
          </a:p>
        </p:txBody>
      </p:sp>
      <p:sp>
        <p:nvSpPr>
          <p:cNvPr id="3" name="Text Placeholder 2">
            <a:extLst>
              <a:ext uri="{FF2B5EF4-FFF2-40B4-BE49-F238E27FC236}">
                <a16:creationId xmlns:a16="http://schemas.microsoft.com/office/drawing/2014/main" id="{9DD0E355-8457-BBD3-9B65-3667B5EA5451}"/>
              </a:ext>
            </a:extLst>
          </p:cNvPr>
          <p:cNvSpPr>
            <a:spLocks noGrp="1"/>
          </p:cNvSpPr>
          <p:nvPr>
            <p:ph type="body" sz="half" idx="11"/>
          </p:nvPr>
        </p:nvSpPr>
        <p:spPr/>
        <p:txBody>
          <a:bodyPr/>
          <a:lstStyle/>
          <a:p>
            <a:r>
              <a:rPr lang="fi-FI" sz="1800" b="0" i="0" u="none" strike="noStrike" dirty="0">
                <a:solidFill>
                  <a:srgbClr val="000000"/>
                </a:solidFill>
                <a:effectLst/>
                <a:latin typeface="Arial" panose="020B0604020202020204" pitchFamily="34" charset="0"/>
              </a:rPr>
              <a:t>EU:n tekijänoikeuslainsäädäntö sisältää vastaavat omaperäisyyden ja vapaiden valintojen vaatimukset, joiden perusteella USCO päätyi kielteiseen ratkaisuun. </a:t>
            </a:r>
            <a:endParaRPr lang="en-US" sz="1800" b="0" i="0" u="none" strike="noStrike" dirty="0">
              <a:solidFill>
                <a:srgbClr val="000000"/>
              </a:solidFill>
              <a:effectLst/>
              <a:latin typeface="Arial" panose="020B0604020202020204" pitchFamily="34" charset="0"/>
            </a:endParaRPr>
          </a:p>
          <a:p>
            <a:endParaRPr lang="fi-FI" sz="1800" b="0" dirty="0">
              <a:solidFill>
                <a:srgbClr val="000000"/>
              </a:solidFill>
              <a:latin typeface="Arial" panose="020B0604020202020204" pitchFamily="34" charset="0"/>
            </a:endParaRPr>
          </a:p>
          <a:p>
            <a:r>
              <a:rPr lang="fi-FI" sz="1800" b="0" i="0" u="none" strike="noStrike" dirty="0">
                <a:solidFill>
                  <a:srgbClr val="000000"/>
                </a:solidFill>
                <a:effectLst/>
                <a:latin typeface="Arial" panose="020B0604020202020204" pitchFamily="34" charset="0"/>
              </a:rPr>
              <a:t>Yhdysvalloissa on saatu myös tuomioistuinratkaisu, jossa vahvistettiin, että ihmisen toiminta luovana tekijänä eli “</a:t>
            </a:r>
            <a:r>
              <a:rPr lang="fi-FI" sz="1800" b="0" i="0" u="none" strike="noStrike" dirty="0" err="1">
                <a:solidFill>
                  <a:srgbClr val="000000"/>
                </a:solidFill>
                <a:effectLst/>
                <a:latin typeface="Arial" panose="020B0604020202020204" pitchFamily="34" charset="0"/>
              </a:rPr>
              <a:t>human</a:t>
            </a:r>
            <a:r>
              <a:rPr lang="fi-FI" sz="1800" b="0" i="0" u="none" strike="noStrike" dirty="0">
                <a:solidFill>
                  <a:srgbClr val="000000"/>
                </a:solidFill>
                <a:effectLst/>
                <a:latin typeface="Arial" panose="020B0604020202020204" pitchFamily="34" charset="0"/>
              </a:rPr>
              <a:t> </a:t>
            </a:r>
            <a:r>
              <a:rPr lang="fi-FI" sz="1800" b="0" i="0" u="none" strike="noStrike" dirty="0" err="1">
                <a:solidFill>
                  <a:srgbClr val="000000"/>
                </a:solidFill>
                <a:effectLst/>
                <a:latin typeface="Arial" panose="020B0604020202020204" pitchFamily="34" charset="0"/>
              </a:rPr>
              <a:t>authorship</a:t>
            </a:r>
            <a:r>
              <a:rPr lang="fi-FI" sz="1800" b="0" i="0" u="none" strike="noStrike" dirty="0">
                <a:solidFill>
                  <a:srgbClr val="000000"/>
                </a:solidFill>
                <a:effectLst/>
                <a:latin typeface="Arial" panose="020B0604020202020204" pitchFamily="34" charset="0"/>
              </a:rPr>
              <a:t>” on välttämätön edellytys tekijänoikeussuojan saamiselle.</a:t>
            </a:r>
            <a:r>
              <a:rPr lang="fi-FI" sz="1800" b="0" i="0" u="none" strike="noStrike" baseline="30000" dirty="0">
                <a:solidFill>
                  <a:srgbClr val="000000"/>
                </a:solidFill>
                <a:effectLst/>
                <a:latin typeface="Arial" panose="020B0604020202020204" pitchFamily="34" charset="0"/>
              </a:rPr>
              <a:t> </a:t>
            </a:r>
            <a:endParaRPr lang="en-US" sz="1800" b="0"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“United States copyright law protects only works of human creation.” Ks. Thaler v. Perlmutter: https://ecf.dcd.uscourts.gov/cgi-bin/show_public_doc?2022cv1564-24 </a:t>
            </a:r>
            <a:endParaRPr lang="en-GB" dirty="0"/>
          </a:p>
        </p:txBody>
      </p:sp>
    </p:spTree>
    <p:extLst>
      <p:ext uri="{BB962C8B-B14F-4D97-AF65-F5344CB8AC3E}">
        <p14:creationId xmlns:p14="http://schemas.microsoft.com/office/powerpoint/2010/main" val="78006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Taloudelliset oikeudet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sz="1600" b="0" dirty="0"/>
              <a:t>Tekijänoikeuslain 2 § 1 momentti: </a:t>
            </a:r>
            <a:r>
              <a:rPr lang="fi-FI" sz="1600" b="0" i="1" dirty="0"/>
              <a:t>Tekijänoikeus tuottaa, jäljempänä säädetyin rajoituksin, </a:t>
            </a:r>
            <a:r>
              <a:rPr lang="fi-FI" sz="1600" i="1" dirty="0"/>
              <a:t>yksinomaisen oikeuden määrätä teoksesta </a:t>
            </a:r>
            <a:r>
              <a:rPr lang="fi-FI" sz="1600" b="0" i="1" dirty="0"/>
              <a:t>valmistamalla siitä kappaleita ja saattamalla se yleisön saataviin, muuttamattomana tai muutettuna, käännöksenä tai muunnelmana, toisessa kirjallisuus- tai taidelajissa taikka toista tekotapaa käyttäen.</a:t>
            </a:r>
          </a:p>
          <a:p>
            <a:pPr marL="285750" indent="-285750">
              <a:buFont typeface="Arial" panose="020B0604020202020204" pitchFamily="34" charset="0"/>
              <a:buChar char="•"/>
            </a:pPr>
            <a:r>
              <a:rPr lang="fi-FI" sz="1600" b="0" dirty="0"/>
              <a:t>Kaksi taloudellista oikeutta:</a:t>
            </a:r>
          </a:p>
          <a:p>
            <a:pPr marL="971550" lvl="1" indent="-342900">
              <a:buFont typeface="+mj-lt"/>
              <a:buAutoNum type="arabicPeriod"/>
            </a:pPr>
            <a:r>
              <a:rPr lang="fi-FI" sz="1600" b="0" dirty="0"/>
              <a:t>Oikeus valmistaa kappaleita</a:t>
            </a:r>
          </a:p>
          <a:p>
            <a:pPr marL="971550" lvl="1" indent="-342900">
              <a:buFont typeface="+mj-lt"/>
              <a:buAutoNum type="arabicPeriod"/>
            </a:pPr>
            <a:r>
              <a:rPr lang="fi-FI" sz="1600" dirty="0"/>
              <a:t>Oikeus saattaa yleisön saataviin</a:t>
            </a:r>
            <a:endParaRPr lang="fi-FI" sz="1600" b="0" dirty="0"/>
          </a:p>
          <a:p>
            <a:pPr marL="285750" indent="-285750">
              <a:buFont typeface="Arial" panose="020B0604020202020204" pitchFamily="34" charset="0"/>
              <a:buChar char="•"/>
            </a:pPr>
            <a:endParaRPr lang="fi-FI" sz="1600" b="0" i="1" dirty="0"/>
          </a:p>
        </p:txBody>
      </p:sp>
    </p:spTree>
    <p:extLst>
      <p:ext uri="{BB962C8B-B14F-4D97-AF65-F5344CB8AC3E}">
        <p14:creationId xmlns:p14="http://schemas.microsoft.com/office/powerpoint/2010/main" val="184309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Taloudelliset oikeudet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r>
              <a:rPr lang="fi-FI" sz="1600" b="0" u="sng" dirty="0"/>
              <a:t>Kappaleen valmistaminen</a:t>
            </a:r>
          </a:p>
          <a:p>
            <a:pPr marL="285750" indent="-285750">
              <a:buFont typeface="Arial" panose="020B0604020202020204" pitchFamily="34" charset="0"/>
              <a:buChar char="•"/>
            </a:pPr>
            <a:r>
              <a:rPr lang="fi-FI" sz="1600" b="0" dirty="0"/>
              <a:t>Teoksen toisintaminen on tekijänoikeuslain mukaista kappaleen valmistamista</a:t>
            </a:r>
          </a:p>
          <a:p>
            <a:pPr marL="285750" indent="-285750">
              <a:buFont typeface="Arial" panose="020B0604020202020204" pitchFamily="34" charset="0"/>
              <a:buChar char="•"/>
            </a:pPr>
            <a:r>
              <a:rPr lang="fi-FI" sz="1600" b="0" dirty="0"/>
              <a:t>Tekijänoikeuslain 2 § 2 momentti:</a:t>
            </a:r>
          </a:p>
          <a:p>
            <a:r>
              <a:rPr lang="fi-FI" sz="1600" b="0" dirty="0"/>
              <a:t>	</a:t>
            </a:r>
            <a:r>
              <a:rPr lang="fi-FI" sz="1600" b="0" i="1" dirty="0"/>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p>
          <a:p>
            <a:r>
              <a:rPr lang="fi-FI" sz="1600" b="0" dirty="0"/>
              <a:t>EU:n lainsäädännössä myös kappaleen valmistaminen tiedonlouhintaan ja tekoälyn koulutusmateriaaliksi on tekijänoikeuslain 2 §:n mukaista kappaleen valmistamista. Tiedonlouhintaan ja tekoälyn kouluttamiseen on kuitenkin säädetty poikkeussäännös. </a:t>
            </a:r>
          </a:p>
          <a:p>
            <a:pPr marL="285750" indent="-285750">
              <a:buFont typeface="Arial" panose="020B0604020202020204" pitchFamily="34" charset="0"/>
              <a:buChar char="•"/>
            </a:pPr>
            <a:endParaRPr lang="fi-FI" sz="1600" b="0" i="1" dirty="0"/>
          </a:p>
        </p:txBody>
      </p:sp>
    </p:spTree>
    <p:extLst>
      <p:ext uri="{BB962C8B-B14F-4D97-AF65-F5344CB8AC3E}">
        <p14:creationId xmlns:p14="http://schemas.microsoft.com/office/powerpoint/2010/main" val="200883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Taloudelliset oikeudet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r>
              <a:rPr lang="fi-FI" sz="1600" b="0" u="sng"/>
              <a:t>Teoksen saattaminen yleisön saataville</a:t>
            </a:r>
          </a:p>
          <a:p>
            <a:pPr marL="285750" indent="-285750">
              <a:buFont typeface="Arial" panose="020B0604020202020204" pitchFamily="34" charset="0"/>
              <a:buChar char="•"/>
            </a:pPr>
            <a:r>
              <a:rPr lang="fi-FI" sz="1600" b="0"/>
              <a:t>Tekijänoikeuslain 2 § 3 momentti: Teos saatetaan yleisön saataviin, kun:</a:t>
            </a:r>
          </a:p>
          <a:p>
            <a:r>
              <a:rPr lang="fi-FI" sz="1600" b="0"/>
              <a:t>1) se välitetään yleisölle </a:t>
            </a:r>
            <a:r>
              <a:rPr lang="fi-FI" sz="1600" b="0" err="1"/>
              <a:t>johtimitse</a:t>
            </a:r>
            <a:r>
              <a:rPr lang="fi-FI" sz="1600" b="0"/>
              <a:t> tai johtimitta, mihin sisältyy myös teoksen välittäminen siten, että yleisöön kuuluvilla henkilöillä on mahdollisuus saada teos saataviinsa itse valitsemastaan paikasta ja itse valitsemanaan aikana;</a:t>
            </a:r>
          </a:p>
          <a:p>
            <a:r>
              <a:rPr lang="fi-FI" sz="1600" b="0"/>
              <a:t>2) se esitetään julkisesti esitystapahtumassa läsnä olevalle yleisölle;</a:t>
            </a:r>
          </a:p>
          <a:p>
            <a:r>
              <a:rPr lang="fi-FI" sz="1600" b="0"/>
              <a:t>3) sen kappale tarjotaan myytäväksi, vuokrattavaksi tai lainattavaksi taikka sitä muutoin levitetään yleisön keskuuteen; taikka</a:t>
            </a:r>
          </a:p>
          <a:p>
            <a:r>
              <a:rPr lang="fi-FI" sz="1600" b="0"/>
              <a:t>4) sitä näytetään julkisesti teknistä apuvälinettä käyttämättä.</a:t>
            </a:r>
          </a:p>
          <a:p>
            <a:pPr marL="285750" indent="-285750">
              <a:buFont typeface="Arial" panose="020B0604020202020204" pitchFamily="34" charset="0"/>
              <a:buChar char="•"/>
            </a:pPr>
            <a:r>
              <a:rPr lang="fi-FI" sz="1600" b="0"/>
              <a:t>Julkisena esittämisenä ja yleisölle välittämisenä pidetään myös esittämistä ja välittämistä ansiotoiminnassa suurehkolle suljetulle piirille (TekijäL 2 § 4 mom.)</a:t>
            </a:r>
          </a:p>
          <a:p>
            <a:endParaRPr lang="fi-FI" sz="1600" b="0"/>
          </a:p>
        </p:txBody>
      </p:sp>
    </p:spTree>
    <p:extLst>
      <p:ext uri="{BB962C8B-B14F-4D97-AF65-F5344CB8AC3E}">
        <p14:creationId xmlns:p14="http://schemas.microsoft.com/office/powerpoint/2010/main" val="173502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Moraaliset oikeudet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403600"/>
          </a:xfrm>
        </p:spPr>
        <p:txBody>
          <a:bodyPr/>
          <a:lstStyle/>
          <a:p>
            <a:r>
              <a:rPr lang="fi-FI" sz="1600" b="0" u="sng"/>
              <a:t>Kaksi moraalista oikeutta</a:t>
            </a:r>
          </a:p>
          <a:p>
            <a:pPr marL="342900" indent="-342900">
              <a:buAutoNum type="arabicPeriod"/>
            </a:pPr>
            <a:r>
              <a:rPr lang="fi-FI" sz="1600"/>
              <a:t>Isyysoikeus (oikeus tulla nimetyksi)</a:t>
            </a:r>
          </a:p>
          <a:p>
            <a:pPr marL="285750" indent="-285750">
              <a:buFont typeface="Arial" panose="020B0604020202020204" pitchFamily="34" charset="0"/>
              <a:buChar char="•"/>
            </a:pPr>
            <a:r>
              <a:rPr lang="fi-FI" sz="1600" b="0"/>
              <a:t>TekijäL 3 § 1 </a:t>
            </a:r>
            <a:r>
              <a:rPr lang="fi-FI" sz="1600" b="0" err="1"/>
              <a:t>mom</a:t>
            </a:r>
            <a:r>
              <a:rPr lang="fi-FI" sz="1600" b="0"/>
              <a:t>: </a:t>
            </a:r>
            <a:r>
              <a:rPr lang="fi-FI" sz="1600" b="0" i="1"/>
              <a:t>Kun teoksesta valmistetaan kappale tai teos kokonaan tai osittain saatetaan yleisön saataviin, on tekijä ilmoitettava sillä tavoin kuin hyvä tapa vaatii.</a:t>
            </a:r>
          </a:p>
          <a:p>
            <a:r>
              <a:rPr lang="fi-FI" sz="1600" b="0"/>
              <a:t>	</a:t>
            </a:r>
            <a:r>
              <a:rPr lang="fi-FI" sz="1600" b="0">
                <a:sym typeface="Wingdings" panose="05000000000000000000" pitchFamily="2" charset="2"/>
              </a:rPr>
              <a:t> hyvä tapa riippuu alan käytännöistä</a:t>
            </a:r>
            <a:endParaRPr lang="fi-FI" sz="1600" b="0"/>
          </a:p>
          <a:p>
            <a:r>
              <a:rPr lang="fi-FI" sz="1600"/>
              <a:t>2. Respektioikeus (kunnioittamisoikeus)</a:t>
            </a:r>
          </a:p>
          <a:p>
            <a:pPr marL="285750" indent="-285750">
              <a:buFont typeface="Arial" panose="020B0604020202020204" pitchFamily="34" charset="0"/>
              <a:buChar char="•"/>
            </a:pPr>
            <a:r>
              <a:rPr lang="fi-FI" sz="1600" b="0"/>
              <a:t>TekijäL 3 § 2 </a:t>
            </a:r>
            <a:r>
              <a:rPr lang="fi-FI" sz="1600" b="0" err="1"/>
              <a:t>mom</a:t>
            </a:r>
            <a:r>
              <a:rPr lang="fi-FI" sz="1600" b="0"/>
              <a:t>: </a:t>
            </a:r>
            <a:r>
              <a:rPr lang="fi-FI" sz="1600" b="0" i="1"/>
              <a:t>Teosta älköön muutettako tekijän kirjallista tai taiteellista arvoa tahi omalaatuisuutta loukkaavalla tavalla, älköönkä sitä myöskään saatettako yleisön saataviin tekijää sanotuin tavoin loukkaavassa muodossa tai yhteydessä.</a:t>
            </a:r>
          </a:p>
          <a:p>
            <a:r>
              <a:rPr lang="fi-FI" sz="1600" b="0" u="sng"/>
              <a:t>Huom. </a:t>
            </a:r>
            <a:r>
              <a:rPr lang="fi-FI" sz="1600" b="0"/>
              <a:t>Tekijä voi luopua moraalisista oikeuksistaan vain, mikäli kysymyksessä on laadultaan ja laajuudeltaan rajoitettu teoksen käyttäminen</a:t>
            </a:r>
          </a:p>
        </p:txBody>
      </p:sp>
    </p:spTree>
    <p:extLst>
      <p:ext uri="{BB962C8B-B14F-4D97-AF65-F5344CB8AC3E}">
        <p14:creationId xmlns:p14="http://schemas.microsoft.com/office/powerpoint/2010/main" val="269018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Tekijänoikeus ja 3D-tulostaminen</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Omaperäisyyden vaatimuksen täyttävä taidekäsityön ja taideteollisen muotoilun tuote on teoskappale, jonka osalta kappaleen valmistaminen on tekijän </a:t>
            </a:r>
            <a:r>
              <a:rPr lang="fi-FI" altLang="en-US" sz="1600" b="0" dirty="0" err="1">
                <a:latin typeface="Arial" panose="020B0604020202020204" pitchFamily="34" charset="0"/>
                <a:cs typeface="Arial" panose="020B0604020202020204" pitchFamily="34" charset="0"/>
                <a:sym typeface="Wingdings" panose="05000000000000000000" pitchFamily="2" charset="2"/>
              </a:rPr>
              <a:t>yksinoiekus</a:t>
            </a:r>
            <a:endParaRPr lang="fi-FI" altLang="en-US" sz="1600" b="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Arviointiin ei vaikuta se, onko teos valmistettu 3D-tekniikalla vai perinteisin menetelmin</a:t>
            </a:r>
          </a:p>
          <a:p>
            <a:pPr marL="914400" lvl="1" indent="-285750"/>
            <a:r>
              <a:rPr lang="fi-FI" altLang="en-US" sz="1600" dirty="0">
                <a:latin typeface="Arial" panose="020B0604020202020204" pitchFamily="34" charset="0"/>
                <a:cs typeface="Arial" panose="020B0604020202020204" pitchFamily="34" charset="0"/>
                <a:sym typeface="Wingdings" panose="05000000000000000000" pitchFamily="2" charset="2"/>
              </a:rPr>
              <a:t>Esim. Yrjö Kukkapuron muotoileman tuolin tekijänoikeus on tekijän yksinoikeus</a:t>
            </a:r>
          </a:p>
          <a:p>
            <a:pPr lvl="1" indent="0">
              <a:buNone/>
            </a:pPr>
            <a:r>
              <a:rPr lang="fi-FI" altLang="en-US" sz="1600" dirty="0">
                <a:latin typeface="Arial" panose="020B0604020202020204" pitchFamily="34" charset="0"/>
                <a:cs typeface="Arial" panose="020B0604020202020204" pitchFamily="34" charset="0"/>
                <a:sym typeface="Wingdings" panose="05000000000000000000" pitchFamily="2" charset="2"/>
              </a:rPr>
              <a:t>		 jos tuolista tehdään tiedosto tuolin 3D-tulostamista varten, on tämä tiedosto 		teoksen kappale, jonka yleisön saataviin saattamiseen tekijällä on yksinoikeus</a:t>
            </a:r>
            <a:endParaRPr lang="fi-FI" altLang="en-US" sz="1600" b="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Kappaleen valmistaminen yksityiseen  käyttö on kuitenkin sallittua  entä jos jokainen kotitalous valmistaa kappaleen yksityistä käyttöä varten?</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Tietokoneohjelman tekijä voi saada tekijänoikeussuojaa sille tietokoneohjelmalle, jolla esine 3D-tulostetaan</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CAD-tiedosto, jonka avulla esine tulostetaan, voi saada suojaa tietokoneohjelmana</a:t>
            </a:r>
          </a:p>
        </p:txBody>
      </p:sp>
    </p:spTree>
    <p:extLst>
      <p:ext uri="{BB962C8B-B14F-4D97-AF65-F5344CB8AC3E}">
        <p14:creationId xmlns:p14="http://schemas.microsoft.com/office/powerpoint/2010/main" val="60187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Tekijänoikeuslain poikkeussääntöjä</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Tekijänoikeuslainsäädännössä  on  tekijän yksinoikeuteen poikkeussäännöksiä, jotka koskevat tekijänoikeuden taloudellisia oikeuksia, esim.</a:t>
            </a:r>
          </a:p>
          <a:p>
            <a:r>
              <a:rPr lang="fi-FI" altLang="en-US" sz="1600" b="0" dirty="0">
                <a:latin typeface="Arial" panose="020B0604020202020204" pitchFamily="34" charset="0"/>
                <a:cs typeface="Arial" panose="020B0604020202020204" pitchFamily="34" charset="0"/>
                <a:sym typeface="Wingdings" panose="05000000000000000000" pitchFamily="2" charset="2"/>
              </a:rPr>
              <a:t>	- Teosten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kappaleiden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valmistaminen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yksityiseen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käyttöön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a:t>
            </a:r>
            <a:r>
              <a:rPr lang="fi-FI" altLang="en-US" sz="1600" b="0" dirty="0" err="1">
                <a:latin typeface="Arial" panose="020B0604020202020204" pitchFamily="34" charset="0"/>
                <a:cs typeface="Arial" panose="020B0604020202020204" pitchFamily="34" charset="0"/>
                <a:sym typeface="Wingdings" panose="05000000000000000000" pitchFamily="2" charset="2"/>
              </a:rPr>
              <a:t>TekijäL</a:t>
            </a:r>
            <a:r>
              <a:rPr lang="fi-FI" altLang="en-US" sz="1600" b="0" dirty="0">
                <a:latin typeface="Arial" panose="020B0604020202020204" pitchFamily="34" charset="0"/>
                <a:cs typeface="Arial" panose="020B0604020202020204" pitchFamily="34" charset="0"/>
                <a:sym typeface="Wingdings" panose="05000000000000000000" pitchFamily="2" charset="2"/>
              </a:rPr>
              <a:t> 12 §)		 	julkistetusta teoksesta saa valmistaa muutaman kappaleen yksityiseen 			käyttöön (lähin ystävä- ja perhepiiri)</a:t>
            </a:r>
            <a:endParaRPr lang="en-US" altLang="en-US" sz="1600" b="0" dirty="0">
              <a:latin typeface="Arial" panose="020B0604020202020204" pitchFamily="34" charset="0"/>
              <a:cs typeface="Arial" panose="020B0604020202020204" pitchFamily="34" charset="0"/>
              <a:sym typeface="Wingdings" panose="05000000000000000000" pitchFamily="2" charset="2"/>
            </a:endParaRPr>
          </a:p>
          <a:p>
            <a:r>
              <a:rPr lang="fi-FI" altLang="en-US" sz="1600" b="0" dirty="0">
                <a:latin typeface="Arial" panose="020B0604020202020204" pitchFamily="34" charset="0"/>
                <a:cs typeface="Arial" panose="020B0604020202020204" pitchFamily="34" charset="0"/>
                <a:sym typeface="Wingdings" panose="05000000000000000000" pitchFamily="2" charset="2"/>
              </a:rPr>
              <a:t>	- Sitaattioikeus</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err="1">
                <a:latin typeface="Arial" panose="020B0604020202020204" pitchFamily="34" charset="0"/>
                <a:cs typeface="Arial" panose="020B0604020202020204" pitchFamily="34" charset="0"/>
                <a:sym typeface="Wingdings" panose="05000000000000000000" pitchFamily="2" charset="2"/>
              </a:rPr>
              <a:t>TekijäL</a:t>
            </a:r>
            <a:r>
              <a:rPr lang="en-US" altLang="en-US" sz="1600" b="0" dirty="0">
                <a:latin typeface="Arial" panose="020B0604020202020204" pitchFamily="34" charset="0"/>
                <a:cs typeface="Arial" panose="020B0604020202020204" pitchFamily="34" charset="0"/>
                <a:sym typeface="Wingdings" panose="05000000000000000000" pitchFamily="2" charset="2"/>
              </a:rPr>
              <a:t> 22 §) </a:t>
            </a:r>
            <a:r>
              <a:rPr lang="en-US" altLang="en-US" sz="1600" b="0" dirty="0" err="1">
                <a:latin typeface="Arial" panose="020B0604020202020204" pitchFamily="34" charset="0"/>
                <a:cs typeface="Arial" panose="020B0604020202020204" pitchFamily="34" charset="0"/>
                <a:sym typeface="Wingdings" panose="05000000000000000000" pitchFamily="2" charset="2"/>
              </a:rPr>
              <a:t>edellyttää</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en-US" altLang="en-US" sz="1600" b="0" dirty="0" err="1">
                <a:latin typeface="Arial" panose="020B0604020202020204" pitchFamily="34" charset="0"/>
                <a:cs typeface="Arial" panose="020B0604020202020204" pitchFamily="34" charset="0"/>
                <a:sym typeface="Wingdings" panose="05000000000000000000" pitchFamily="2" charset="2"/>
              </a:rPr>
              <a:t>tekijän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en-US" altLang="en-US" sz="1600" b="0" dirty="0" err="1">
                <a:latin typeface="Arial" panose="020B0604020202020204" pitchFamily="34" charset="0"/>
                <a:cs typeface="Arial" panose="020B0604020202020204" pitchFamily="34" charset="0"/>
                <a:sym typeface="Wingdings" panose="05000000000000000000" pitchFamily="2" charset="2"/>
              </a:rPr>
              <a:t>nimen</a:t>
            </a:r>
            <a:r>
              <a:rPr lang="en-US" altLang="en-US" sz="1600" b="0" dirty="0">
                <a:latin typeface="Arial" panose="020B0604020202020204" pitchFamily="34" charset="0"/>
                <a:cs typeface="Arial" panose="020B0604020202020204" pitchFamily="34" charset="0"/>
                <a:sym typeface="Wingdings" panose="05000000000000000000" pitchFamily="2" charset="2"/>
              </a:rPr>
              <a:t> ja </a:t>
            </a:r>
            <a:r>
              <a:rPr lang="en-US" altLang="en-US" sz="1600" b="0" dirty="0" err="1">
                <a:latin typeface="Arial" panose="020B0604020202020204" pitchFamily="34" charset="0"/>
                <a:cs typeface="Arial" panose="020B0604020202020204" pitchFamily="34" charset="0"/>
                <a:sym typeface="Wingdings" panose="05000000000000000000" pitchFamily="2" charset="2"/>
              </a:rPr>
              <a:t>lähteen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en-US" altLang="en-US" sz="1600" b="0" dirty="0" err="1">
                <a:latin typeface="Arial" panose="020B0604020202020204" pitchFamily="34" charset="0"/>
                <a:cs typeface="Arial" panose="020B0604020202020204" pitchFamily="34" charset="0"/>
                <a:sym typeface="Wingdings" panose="05000000000000000000" pitchFamily="2" charset="2"/>
              </a:rPr>
              <a:t>mainintaa</a:t>
            </a:r>
            <a:r>
              <a:rPr lang="en-US" altLang="en-US" sz="1600" b="0" dirty="0">
                <a:latin typeface="Arial" panose="020B0604020202020204" pitchFamily="34" charset="0"/>
                <a:cs typeface="Arial" panose="020B0604020202020204" pitchFamily="34" charset="0"/>
                <a:sym typeface="Wingdings" panose="05000000000000000000" pitchFamily="2" charset="2"/>
              </a:rPr>
              <a:t> ja </a:t>
            </a:r>
            <a:r>
              <a:rPr lang="fi-FI" altLang="en-US" sz="1600" b="0" dirty="0">
                <a:latin typeface="Arial" panose="020B0604020202020204" pitchFamily="34" charset="0"/>
                <a:cs typeface="Arial" panose="020B0604020202020204" pitchFamily="34" charset="0"/>
                <a:sym typeface="Wingdings" panose="05000000000000000000" pitchFamily="2" charset="2"/>
              </a:rPr>
              <a:t>julkistetun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taideteoksien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kuvien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käyttäminen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tieteellisessä</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fi-FI" altLang="en-US" sz="1600" b="0" dirty="0">
                <a:latin typeface="Arial" panose="020B0604020202020204" pitchFamily="34" charset="0"/>
                <a:cs typeface="Arial" panose="020B0604020202020204" pitchFamily="34" charset="0"/>
                <a:sym typeface="Wingdings" panose="05000000000000000000" pitchFamily="2" charset="2"/>
              </a:rPr>
              <a:t>esityksessä</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en-US" altLang="en-US" sz="1600" b="0" dirty="0" err="1">
                <a:latin typeface="Arial" panose="020B0604020202020204" pitchFamily="34" charset="0"/>
                <a:cs typeface="Arial" panose="020B0604020202020204" pitchFamily="34" charset="0"/>
                <a:sym typeface="Wingdings" panose="05000000000000000000" pitchFamily="2" charset="2"/>
              </a:rPr>
              <a:t>TekijäL</a:t>
            </a:r>
            <a:r>
              <a:rPr lang="en-US" altLang="en-US" sz="1600" b="0" dirty="0">
                <a:latin typeface="Arial" panose="020B0604020202020204" pitchFamily="34" charset="0"/>
                <a:cs typeface="Arial" panose="020B0604020202020204" pitchFamily="34" charset="0"/>
                <a:sym typeface="Wingdings" panose="05000000000000000000" pitchFamily="2" charset="2"/>
              </a:rPr>
              <a:t> 25 §)</a:t>
            </a:r>
          </a:p>
          <a:p>
            <a:r>
              <a:rPr lang="en-US" altLang="en-US" sz="1600" b="0" dirty="0">
                <a:latin typeface="Arial" panose="020B0604020202020204" pitchFamily="34" charset="0"/>
                <a:cs typeface="Arial" panose="020B0604020202020204" pitchFamily="34" charset="0"/>
                <a:sym typeface="Wingdings" panose="05000000000000000000" pitchFamily="2" charset="2"/>
              </a:rPr>
              <a:t>	- </a:t>
            </a:r>
            <a:r>
              <a:rPr lang="en-US" altLang="en-US" sz="1600" b="0" dirty="0" err="1">
                <a:latin typeface="Arial" panose="020B0604020202020204" pitchFamily="34" charset="0"/>
                <a:cs typeface="Arial" panose="020B0604020202020204" pitchFamily="34" charset="0"/>
                <a:sym typeface="Wingdings" panose="05000000000000000000" pitchFamily="2" charset="2"/>
              </a:rPr>
              <a:t>Tiedonlouhinnan</a:t>
            </a:r>
            <a:r>
              <a:rPr lang="en-US" altLang="en-US" sz="1600" b="0" dirty="0">
                <a:latin typeface="Arial" panose="020B0604020202020204" pitchFamily="34" charset="0"/>
                <a:cs typeface="Arial" panose="020B0604020202020204" pitchFamily="34" charset="0"/>
                <a:sym typeface="Wingdings" panose="05000000000000000000" pitchFamily="2" charset="2"/>
              </a:rPr>
              <a:t>  ja </a:t>
            </a:r>
            <a:r>
              <a:rPr lang="en-US" altLang="en-US" sz="1600" b="0" dirty="0" err="1">
                <a:latin typeface="Arial" panose="020B0604020202020204" pitchFamily="34" charset="0"/>
                <a:cs typeface="Arial" panose="020B0604020202020204" pitchFamily="34" charset="0"/>
                <a:sym typeface="Wingdings" panose="05000000000000000000" pitchFamily="2" charset="2"/>
              </a:rPr>
              <a:t>tekoälyn</a:t>
            </a:r>
            <a:r>
              <a:rPr lang="en-US" altLang="en-US" sz="1600" b="0" dirty="0">
                <a:latin typeface="Arial" panose="020B0604020202020204" pitchFamily="34" charset="0"/>
                <a:cs typeface="Arial" panose="020B0604020202020204" pitchFamily="34" charset="0"/>
                <a:sym typeface="Wingdings" panose="05000000000000000000" pitchFamily="2" charset="2"/>
              </a:rPr>
              <a:t> </a:t>
            </a:r>
            <a:r>
              <a:rPr lang="en-US" altLang="en-US" sz="1600" b="0" dirty="0" err="1">
                <a:latin typeface="Arial" panose="020B0604020202020204" pitchFamily="34" charset="0"/>
                <a:cs typeface="Arial" panose="020B0604020202020204" pitchFamily="34" charset="0"/>
                <a:sym typeface="Wingdings" panose="05000000000000000000" pitchFamily="2" charset="2"/>
              </a:rPr>
              <a:t>kouluttamisen</a:t>
            </a:r>
            <a:r>
              <a:rPr lang="en-US" altLang="en-US" sz="1600" b="0" dirty="0">
                <a:latin typeface="Arial" panose="020B0604020202020204" pitchFamily="34" charset="0"/>
                <a:cs typeface="Arial" panose="020B0604020202020204" pitchFamily="34" charset="0"/>
                <a:sym typeface="Wingdings" panose="05000000000000000000" pitchFamily="2" charset="2"/>
              </a:rPr>
              <a:t> saliva </a:t>
            </a:r>
            <a:r>
              <a:rPr lang="en-US" altLang="en-US" sz="1600" b="0" dirty="0" err="1">
                <a:latin typeface="Arial" panose="020B0604020202020204" pitchFamily="34" charset="0"/>
                <a:cs typeface="Arial" panose="020B0604020202020204" pitchFamily="34" charset="0"/>
                <a:sym typeface="Wingdings" panose="05000000000000000000" pitchFamily="2" charset="2"/>
              </a:rPr>
              <a:t>poikkeus</a:t>
            </a:r>
            <a:r>
              <a:rPr lang="en-US" altLang="en-US" sz="1600" b="0" dirty="0">
                <a:latin typeface="Arial" panose="020B0604020202020204" pitchFamily="34" charset="0"/>
                <a:cs typeface="Arial" panose="020B0604020202020204" pitchFamily="34" charset="0"/>
                <a:sym typeface="Wingdings" panose="05000000000000000000" pitchFamily="2" charset="2"/>
              </a:rPr>
              <a:t> (13 b §)</a:t>
            </a:r>
            <a:endParaRPr lang="fi-FI" altLang="en-US" sz="1600" b="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Huom. Tekijänoikeus on pitkälti sopimuksenvaraista oikeutta. Esim. kuvapankki voi sopia, että kuvia saa käyttää vain painettuun kirjaan, ei sähköiseen julkaisuun. Sopimus on sitova, vaikka se rajaisi käytön kapeammaksi kuin poikkeussäännös</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Poikkeussäännökset koskevat vain taloudellisia oikeuksia, tekijällä oikeus tulla mainituksi</a:t>
            </a:r>
          </a:p>
        </p:txBody>
      </p:sp>
    </p:spTree>
    <p:extLst>
      <p:ext uri="{BB962C8B-B14F-4D97-AF65-F5344CB8AC3E}">
        <p14:creationId xmlns:p14="http://schemas.microsoft.com/office/powerpoint/2010/main" val="348666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Tietokoneohjelmien tekijänoikeus</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sz="1600" b="0"/>
              <a:t>Suojataan kirjallisena teoksena, suojan kohde koodi</a:t>
            </a:r>
          </a:p>
          <a:p>
            <a:pPr marL="285750" indent="-285750">
              <a:buFont typeface="Arial" panose="020B0604020202020204" pitchFamily="34" charset="0"/>
              <a:buChar char="•"/>
            </a:pPr>
            <a:r>
              <a:rPr lang="fi-FI" sz="1600" b="0"/>
              <a:t>Omaperäisyys ilmenee ohjelmoijan tekeminä valintoina: jos ongelmanratkaisuun vain yksi itsestään selvä ratkaisu, ei ilmennä luovuutta</a:t>
            </a:r>
          </a:p>
          <a:p>
            <a:pPr marL="285750" indent="-285750">
              <a:buFont typeface="Arial" panose="020B0604020202020204" pitchFamily="34" charset="0"/>
              <a:buChar char="•"/>
            </a:pPr>
            <a:r>
              <a:rPr lang="fi-FI" sz="1600" b="0"/>
              <a:t>Tietokoneohjelmien suojasta annettu direktiivi (1991/250/ETY) 1 artikla 2 kohta:</a:t>
            </a:r>
          </a:p>
          <a:p>
            <a:r>
              <a:rPr lang="fi-FI" sz="1600" b="0"/>
              <a:t>	</a:t>
            </a:r>
            <a:r>
              <a:rPr lang="fi-FI" sz="1200" b="0" i="1"/>
              <a:t>Tämän direktiivin mukainen suoja koskee kaikkia tietokoneohjelman eri ilmaisumuotoja. Ideat ja periaatteet, 	jotka ovat tietokoneohjelman minkä tahansa osan perustana, rajapintoihin sisältyvät ideat ja periaatteet 	mukaan lukien, eivät saa tekijänoikeudellista suojaa tämän direktiivin nojalla.</a:t>
            </a:r>
          </a:p>
          <a:p>
            <a:pPr marL="285750" indent="-285750">
              <a:buFont typeface="Wingdings" panose="05000000000000000000" pitchFamily="2" charset="2"/>
              <a:buChar char="à"/>
            </a:pPr>
            <a:r>
              <a:rPr lang="fi-FI" sz="1600" b="0">
                <a:sym typeface="Wingdings" panose="05000000000000000000" pitchFamily="2" charset="2"/>
              </a:rPr>
              <a:t>Sama pääsääntö kuin muissakin teostyypeissä</a:t>
            </a:r>
          </a:p>
          <a:p>
            <a:pPr marL="285750" indent="-285750">
              <a:buFont typeface="Arial" panose="020B0604020202020204" pitchFamily="34" charset="0"/>
              <a:buChar char="•"/>
            </a:pPr>
            <a:r>
              <a:rPr lang="fi-FI" sz="1600" b="0">
                <a:sym typeface="Wingdings" panose="05000000000000000000" pitchFamily="2" charset="2"/>
              </a:rPr>
              <a:t>Huom. TekijäL 40 b § työsuhteessa luodusta tietokoneohjelmasta tai tietokannasta</a:t>
            </a:r>
          </a:p>
          <a:p>
            <a:pPr marL="285750" indent="-285750">
              <a:buFont typeface="Arial" panose="020B0604020202020204" pitchFamily="34" charset="0"/>
              <a:buChar char="•"/>
            </a:pPr>
            <a:r>
              <a:rPr lang="fi-FI" sz="1600" b="0">
                <a:sym typeface="Wingdings" panose="05000000000000000000" pitchFamily="2" charset="2"/>
              </a:rPr>
              <a:t>Myös liikesalaisuudeksi määritteleminen laajalti käytetty suojamuoto</a:t>
            </a:r>
          </a:p>
          <a:p>
            <a:pPr marL="285750" indent="-285750">
              <a:buFont typeface="Arial" panose="020B0604020202020204" pitchFamily="34" charset="0"/>
              <a:buChar char="•"/>
            </a:pPr>
            <a:r>
              <a:rPr lang="fi-FI" sz="1600" b="0">
                <a:sym typeface="Wingdings" panose="05000000000000000000" pitchFamily="2" charset="2"/>
              </a:rPr>
              <a:t>Ks. Esim. Takki &amp; Halonen: IT-sopimukset: käytännön käsikirja. Alma </a:t>
            </a:r>
            <a:r>
              <a:rPr lang="en-US" sz="1600" b="0">
                <a:sym typeface="Wingdings" panose="05000000000000000000" pitchFamily="2" charset="2"/>
              </a:rPr>
              <a:t>Talent</a:t>
            </a:r>
            <a:r>
              <a:rPr lang="fi-FI" sz="1600" b="0">
                <a:sym typeface="Wingdings" panose="05000000000000000000" pitchFamily="2" charset="2"/>
              </a:rPr>
              <a:t> 2017.</a:t>
            </a:r>
            <a:endParaRPr lang="fi-FI" sz="1600" b="0"/>
          </a:p>
        </p:txBody>
      </p:sp>
    </p:spTree>
    <p:extLst>
      <p:ext uri="{BB962C8B-B14F-4D97-AF65-F5344CB8AC3E}">
        <p14:creationId xmlns:p14="http://schemas.microsoft.com/office/powerpoint/2010/main" val="38360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Tekijänoikeusneuvosto</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endParaRPr lang="fi-FI" sz="1600" b="0"/>
          </a:p>
          <a:p>
            <a:pPr marL="342900" indent="-342900">
              <a:buFont typeface="Arial" panose="020B0604020202020204" pitchFamily="34" charset="0"/>
              <a:buChar char="•"/>
            </a:pPr>
            <a:r>
              <a:rPr lang="fi-FI" sz="1600" b="0"/>
              <a:t>Opetus- ja kulttuuriministeriön alaiselta tekijänoikeusneuvostolta voi pyytää lausuntoa siitä, onko tuote katsottavissa tekijänoikeudella suojatuksi teokseksi</a:t>
            </a:r>
          </a:p>
          <a:p>
            <a:pPr marL="342900" indent="-342900">
              <a:buFont typeface="Arial" panose="020B0604020202020204" pitchFamily="34" charset="0"/>
              <a:buChar char="•"/>
            </a:pPr>
            <a:r>
              <a:rPr lang="fi-FI" sz="1600" b="0"/>
              <a:t>Lausunto on maksuton, käsittelyaika vaihtelee vireillä olevien lausuntopyyntöjen määrästä riippuen</a:t>
            </a:r>
          </a:p>
          <a:p>
            <a:pPr marL="342900" indent="-342900">
              <a:buFont typeface="Arial" panose="020B0604020202020204" pitchFamily="34" charset="0"/>
              <a:buChar char="•"/>
            </a:pPr>
            <a:r>
              <a:rPr lang="fi-FI" sz="1600" b="0"/>
              <a:t>Lisätietoa sekä lausunnot vuodesta 1989 eteenpäin </a:t>
            </a:r>
            <a:r>
              <a:rPr lang="fi-FI" sz="1600" b="0">
                <a:hlinkClick r:id="rId2"/>
              </a:rPr>
              <a:t>OKM:n sivuilla</a:t>
            </a:r>
            <a:endParaRPr lang="fi-FI" sz="1600" b="0"/>
          </a:p>
          <a:p>
            <a:pPr marL="285750" indent="-285750">
              <a:buFont typeface="Arial" panose="020B0604020202020204" pitchFamily="34" charset="0"/>
              <a:buChar char="•"/>
            </a:pPr>
            <a:endParaRPr lang="fi-FI" sz="1600" b="0"/>
          </a:p>
        </p:txBody>
      </p:sp>
    </p:spTree>
    <p:extLst>
      <p:ext uri="{BB962C8B-B14F-4D97-AF65-F5344CB8AC3E}">
        <p14:creationId xmlns:p14="http://schemas.microsoft.com/office/powerpoint/2010/main" val="133388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0B559-AB6D-465A-B806-2D38F744F61D}"/>
              </a:ext>
            </a:extLst>
          </p:cNvPr>
          <p:cNvSpPr>
            <a:spLocks noGrp="1"/>
          </p:cNvSpPr>
          <p:nvPr>
            <p:ph type="body" sz="half" idx="11"/>
          </p:nvPr>
        </p:nvSpPr>
        <p:spPr/>
        <p:txBody>
          <a:bodyPr/>
          <a:lstStyle/>
          <a:p>
            <a:pPr algn="ctr"/>
            <a:r>
              <a:rPr lang="fi-FI"/>
              <a:t>Tekijänoikeus</a:t>
            </a:r>
          </a:p>
        </p:txBody>
      </p:sp>
    </p:spTree>
    <p:extLst>
      <p:ext uri="{BB962C8B-B14F-4D97-AF65-F5344CB8AC3E}">
        <p14:creationId xmlns:p14="http://schemas.microsoft.com/office/powerpoint/2010/main" val="2699654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Suoja-aika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sz="1400" b="0"/>
              <a:t>Tekijänoikeuden suoja-aika 70 vuotta tekijän kuolinvuoden päättymisestä</a:t>
            </a:r>
          </a:p>
          <a:p>
            <a:pPr marL="285750" indent="-285750">
              <a:buFont typeface="Arial" panose="020B0604020202020204" pitchFamily="34" charset="0"/>
              <a:buChar char="•"/>
            </a:pPr>
            <a:r>
              <a:rPr lang="fi-FI" sz="1400" b="0"/>
              <a:t>Jos tekijää ei tiedetä (nk. Orpoteos), 70 vuotta julkistamisvuoden päättymisestä</a:t>
            </a:r>
          </a:p>
          <a:p>
            <a:pPr marL="285750" indent="-285750">
              <a:buFont typeface="Arial" panose="020B0604020202020204" pitchFamily="34" charset="0"/>
              <a:buChar char="•"/>
            </a:pPr>
            <a:r>
              <a:rPr lang="fi-FI" sz="1400" b="0"/>
              <a:t>Vaihtelu suoja-aikojen välillä suurta, jonka vuoksi luomukselle voidaan haluta kaksoissuojaa</a:t>
            </a:r>
          </a:p>
          <a:p>
            <a:pPr marL="285750" indent="-285750">
              <a:buFont typeface="Arial" panose="020B0604020202020204" pitchFamily="34" charset="0"/>
              <a:buChar char="•"/>
            </a:pPr>
            <a:r>
              <a:rPr lang="fi-FI" sz="1400" b="0"/>
              <a:t>Esim. mallin suoja-aika on huomattavasti lyhyempi kuin tekijänoikeuden suoja-aika</a:t>
            </a:r>
          </a:p>
          <a:p>
            <a:r>
              <a:rPr lang="fi-FI" sz="1400" b="0"/>
              <a:t>	</a:t>
            </a:r>
            <a:r>
              <a:rPr lang="fi-FI" sz="1400" b="0">
                <a:sym typeface="Wingdings" panose="05000000000000000000" pitchFamily="2" charset="2"/>
              </a:rPr>
              <a:t> Max. 25 vuotta rekisteröinnistä vs. 70 vuotta tekijän kuolemasta</a:t>
            </a:r>
            <a:endParaRPr lang="fi-FI" sz="1400" b="0"/>
          </a:p>
          <a:p>
            <a:r>
              <a:rPr lang="fi-FI" sz="1400" b="0"/>
              <a:t>	</a:t>
            </a:r>
            <a:r>
              <a:rPr lang="fi-FI" sz="1400" b="0">
                <a:sym typeface="Wingdings" panose="05000000000000000000" pitchFamily="2" charset="2"/>
              </a:rPr>
              <a:t> </a:t>
            </a:r>
            <a:r>
              <a:rPr lang="fi-FI" sz="1400" b="0"/>
              <a:t>Mallin suoja-ajan tarkoitus olla rajallinen mutta samalla riittävän pitkä kyseisten kohteiden 	suunnittelun ja valmistuksen edellyttämien </a:t>
            </a:r>
            <a:r>
              <a:rPr lang="fi-FI" sz="1400" b="0" u="sng"/>
              <a:t>investointien kannattavuuden</a:t>
            </a:r>
            <a:r>
              <a:rPr lang="fi-FI" sz="1400" b="0"/>
              <a:t> mahdollistamiseksi</a:t>
            </a:r>
          </a:p>
          <a:p>
            <a:r>
              <a:rPr lang="fi-FI" sz="1400" b="0">
                <a:sym typeface="Wingdings" panose="05000000000000000000" pitchFamily="2" charset="2"/>
              </a:rPr>
              <a:t>	 E</a:t>
            </a:r>
            <a:r>
              <a:rPr lang="fi-FI" sz="1400" b="0"/>
              <a:t>i saa rajoittaa kohtuuttomasti kilpailua</a:t>
            </a:r>
          </a:p>
          <a:p>
            <a:r>
              <a:rPr lang="fi-FI" sz="1400" b="0"/>
              <a:t>	</a:t>
            </a:r>
            <a:r>
              <a:rPr lang="fi-FI" sz="1400" b="0">
                <a:sym typeface="Wingdings" panose="05000000000000000000" pitchFamily="2" charset="2"/>
              </a:rPr>
              <a:t> </a:t>
            </a:r>
            <a:r>
              <a:rPr lang="fi-FI" sz="1400" b="0"/>
              <a:t>Tekijänoikeuteen liitetty suoja, jonka kesto on huomattavasti pidempi, on puolestaan varattu 	suojan kohteille, jotka on aiheellista luokitella teoksiksi</a:t>
            </a:r>
          </a:p>
          <a:p>
            <a:pPr marL="285750" indent="-285750">
              <a:buFont typeface="Arial" panose="020B0604020202020204" pitchFamily="34" charset="0"/>
              <a:buChar char="•"/>
            </a:pPr>
            <a:r>
              <a:rPr lang="fi-FI" altLang="en-US" sz="1400" b="0">
                <a:solidFill>
                  <a:srgbClr val="000000"/>
                </a:solidFill>
              </a:rPr>
              <a:t>Esim. huonekalusuunnittelussa mallioikeuden suoja-aika ei riitä suojaamaan designin klassikkoaseman saavuttaneita huonekaluja</a:t>
            </a:r>
          </a:p>
          <a:p>
            <a:pPr marL="285750" indent="-285750">
              <a:buFont typeface="Arial" panose="020B0604020202020204" pitchFamily="34" charset="0"/>
              <a:buChar char="•"/>
            </a:pPr>
            <a:endParaRPr lang="fi-FI" sz="1600" b="0"/>
          </a:p>
          <a:p>
            <a:pPr marL="285750" indent="-285750">
              <a:buFont typeface="Arial" panose="020B0604020202020204" pitchFamily="34" charset="0"/>
              <a:buChar char="•"/>
            </a:pPr>
            <a:endParaRPr lang="fi-FI" sz="1600" b="0"/>
          </a:p>
          <a:p>
            <a:pPr marL="285750" indent="-285750">
              <a:buFont typeface="Arial" panose="020B0604020202020204" pitchFamily="34" charset="0"/>
              <a:buChar char="•"/>
            </a:pPr>
            <a:endParaRPr lang="fi-FI" sz="1600" b="0"/>
          </a:p>
        </p:txBody>
      </p:sp>
    </p:spTree>
    <p:extLst>
      <p:ext uri="{BB962C8B-B14F-4D97-AF65-F5344CB8AC3E}">
        <p14:creationId xmlns:p14="http://schemas.microsoft.com/office/powerpoint/2010/main" val="4257811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Markkinaoikeuden ratkaisu MAO:25/20</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r>
              <a:rPr lang="fi-FI" sz="1400" b="0"/>
              <a:t>Tausta: Eero Aarnion suunnittelema Pallo –tuoli julkaistu vuonna 1963. Tuolin oli jo aikaisemmin katsottu nauttivan tekijänoikeussuojaa Tekijänoikeusneuvoston lausunnossa TN 2006:09. Suunnittelija oli luovuttanut tekijänoikeuteen kuuluvat taloudelliset oikeutensa Aarnio Design Oy:lle.</a:t>
            </a:r>
          </a:p>
          <a:p>
            <a:endParaRPr lang="fi-FI" sz="1400" b="0"/>
          </a:p>
          <a:p>
            <a:pPr marL="285750" indent="-285750">
              <a:buFont typeface="Arial" panose="020B0604020202020204" pitchFamily="34" charset="0"/>
              <a:buChar char="•"/>
            </a:pPr>
            <a:r>
              <a:rPr lang="fi-FI" altLang="en-US" sz="1400" b="0">
                <a:solidFill>
                  <a:srgbClr val="000000"/>
                </a:solidFill>
              </a:rPr>
              <a:t>Kilpaileva yritys oli markkinoinut kyseistä tuolia muistuttavia tuolia nimellä ”Milan-lepotuoli, Pallotuoli”</a:t>
            </a:r>
          </a:p>
          <a:p>
            <a:pPr marL="285750" indent="-285750">
              <a:buFont typeface="Arial" panose="020B0604020202020204" pitchFamily="34" charset="0"/>
              <a:buChar char="•"/>
            </a:pPr>
            <a:r>
              <a:rPr lang="fi-FI" altLang="en-US" sz="1400" b="0">
                <a:solidFill>
                  <a:srgbClr val="000000"/>
                </a:solidFill>
              </a:rPr>
              <a:t>Yrityksen </a:t>
            </a:r>
            <a:r>
              <a:rPr lang="fi-FI" sz="1400" b="0" i="0" u="none" strike="noStrike">
                <a:solidFill>
                  <a:srgbClr val="222222"/>
                </a:solidFill>
                <a:effectLst/>
              </a:rPr>
              <a:t>verkkosivuilla Milan-tuolin kuviin viitattiin sivuston lähdekoodissa nimellä "milan-tuoli-pallotuoli-pallo-tuoli-aarnio-tenstar-2.png”</a:t>
            </a:r>
          </a:p>
          <a:p>
            <a:pPr marL="285750" indent="-285750">
              <a:buFont typeface="Arial" panose="020B0604020202020204" pitchFamily="34" charset="0"/>
              <a:buChar char="•"/>
            </a:pPr>
            <a:r>
              <a:rPr lang="fi-FI" sz="1400" b="0">
                <a:solidFill>
                  <a:srgbClr val="222222"/>
                </a:solidFill>
              </a:rPr>
              <a:t>Aarnio Design Oy nosti kanteen markkinaoikeudessa</a:t>
            </a:r>
            <a:endParaRPr lang="fi-FI" sz="1400" b="0" i="0" u="none" strike="noStrike">
              <a:solidFill>
                <a:srgbClr val="222222"/>
              </a:solidFill>
              <a:effectLst/>
            </a:endParaRPr>
          </a:p>
          <a:p>
            <a:pPr marL="285750" indent="-285750">
              <a:buFont typeface="Arial" panose="020B0604020202020204" pitchFamily="34" charset="0"/>
              <a:buChar char="•"/>
            </a:pPr>
            <a:r>
              <a:rPr lang="fi-FI" sz="1400" b="0">
                <a:solidFill>
                  <a:srgbClr val="222222"/>
                </a:solidFill>
              </a:rPr>
              <a:t>Markkinaoikeus katsoi, että:</a:t>
            </a:r>
          </a:p>
          <a:p>
            <a:pPr marL="914400" lvl="1" indent="-285750"/>
            <a:r>
              <a:rPr lang="fi-FI" sz="1400">
                <a:solidFill>
                  <a:srgbClr val="222222"/>
                </a:solidFill>
              </a:rPr>
              <a:t>Milan-lepotuolit loukkasivat tekijänoikeutta Eero Aarnion Pallo –tuoliin ja kielsi yritystä tarjoamasta kyseisiä tuoleja myytäväksi</a:t>
            </a:r>
          </a:p>
          <a:p>
            <a:pPr marL="914400" lvl="1" indent="-285750"/>
            <a:r>
              <a:rPr lang="fi-FI" sz="1400">
                <a:solidFill>
                  <a:srgbClr val="222222"/>
                </a:solidFill>
              </a:rPr>
              <a:t>Sanan ”aarnio” käyttäminen edellä mainitulla tavalla loukkasi Aarnio Design Oy:n </a:t>
            </a:r>
            <a:r>
              <a:rPr lang="fi-FI" sz="1400" b="0" i="0" u="none" strike="noStrike">
                <a:solidFill>
                  <a:srgbClr val="222222"/>
                </a:solidFill>
                <a:effectLst/>
              </a:rPr>
              <a:t>EU-tavaramerkkejä</a:t>
            </a:r>
            <a:r>
              <a:rPr lang="en-US" sz="1400" b="0" i="0" u="none" strike="noStrike">
                <a:solidFill>
                  <a:srgbClr val="222222"/>
                </a:solidFill>
                <a:effectLst/>
              </a:rPr>
              <a:t> </a:t>
            </a:r>
            <a:r>
              <a:rPr lang="fi-FI" sz="1400" b="0" i="0" u="none" strike="noStrike">
                <a:solidFill>
                  <a:srgbClr val="222222"/>
                </a:solidFill>
                <a:effectLst/>
              </a:rPr>
              <a:t>numero</a:t>
            </a:r>
            <a:r>
              <a:rPr lang="en-US" sz="1400" b="0" i="0" u="none" strike="noStrike">
                <a:solidFill>
                  <a:srgbClr val="222222"/>
                </a:solidFill>
                <a:effectLst/>
              </a:rPr>
              <a:t> 010328821 EERO AARNIO ja </a:t>
            </a:r>
            <a:r>
              <a:rPr lang="fi-FI" sz="1400" b="0" i="0" u="none" strike="noStrike">
                <a:solidFill>
                  <a:srgbClr val="222222"/>
                </a:solidFill>
                <a:effectLst/>
              </a:rPr>
              <a:t>numero</a:t>
            </a:r>
            <a:r>
              <a:rPr lang="en-US" sz="1400" b="0" i="0" u="none" strike="noStrike">
                <a:solidFill>
                  <a:srgbClr val="222222"/>
                </a:solidFill>
                <a:effectLst/>
              </a:rPr>
              <a:t> 015585516 </a:t>
            </a:r>
            <a:r>
              <a:rPr lang="fi-FI" sz="1400" b="0" i="0" u="none" strike="noStrike">
                <a:solidFill>
                  <a:srgbClr val="222222"/>
                </a:solidFill>
                <a:effectLst/>
              </a:rPr>
              <a:t>Eero</a:t>
            </a:r>
            <a:r>
              <a:rPr lang="en-US" sz="1400" b="0" i="0" u="none" strike="noStrike">
                <a:solidFill>
                  <a:srgbClr val="222222"/>
                </a:solidFill>
                <a:effectLst/>
              </a:rPr>
              <a:t> </a:t>
            </a:r>
            <a:r>
              <a:rPr lang="fi-FI" sz="1400" b="0" i="0" u="none" strike="noStrike">
                <a:solidFill>
                  <a:srgbClr val="222222"/>
                </a:solidFill>
                <a:effectLst/>
              </a:rPr>
              <a:t>Aarnio</a:t>
            </a:r>
            <a:r>
              <a:rPr lang="en-US" sz="1400" b="0" i="0" u="none" strike="noStrike">
                <a:solidFill>
                  <a:srgbClr val="222222"/>
                </a:solidFill>
                <a:effectLst/>
              </a:rPr>
              <a:t> Originals</a:t>
            </a:r>
            <a:endParaRPr lang="fi-FI" sz="1400" b="0"/>
          </a:p>
        </p:txBody>
      </p:sp>
    </p:spTree>
    <p:extLst>
      <p:ext uri="{BB962C8B-B14F-4D97-AF65-F5344CB8AC3E}">
        <p14:creationId xmlns:p14="http://schemas.microsoft.com/office/powerpoint/2010/main" val="102795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2C76C-2D85-460F-96AB-B47AFAB403BC}"/>
              </a:ext>
            </a:extLst>
          </p:cNvPr>
          <p:cNvSpPr>
            <a:spLocks noGrp="1"/>
          </p:cNvSpPr>
          <p:nvPr>
            <p:ph type="body" sz="half" idx="11"/>
          </p:nvPr>
        </p:nvSpPr>
        <p:spPr/>
        <p:txBody>
          <a:bodyPr/>
          <a:lstStyle/>
          <a:p>
            <a:pPr algn="ctr"/>
            <a:r>
              <a:rPr lang="fi-FI" dirty="0"/>
              <a:t>Tekijänoikeus v. mallioikeus </a:t>
            </a:r>
          </a:p>
        </p:txBody>
      </p:sp>
    </p:spTree>
    <p:extLst>
      <p:ext uri="{BB962C8B-B14F-4D97-AF65-F5344CB8AC3E}">
        <p14:creationId xmlns:p14="http://schemas.microsoft.com/office/powerpoint/2010/main" val="232952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Ruotsin KKO:n ratkaisu 9.4.2009</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endParaRPr lang="fi-FI" sz="1600" b="0" dirty="0"/>
          </a:p>
          <a:p>
            <a:endParaRPr lang="fi-FI" sz="1600" b="0" dirty="0"/>
          </a:p>
          <a:p>
            <a:endParaRPr lang="fi-FI" sz="1600" b="0" dirty="0"/>
          </a:p>
          <a:p>
            <a:endParaRPr lang="fi-FI" sz="1600" b="0" dirty="0"/>
          </a:p>
          <a:p>
            <a:endParaRPr lang="fi-FI" sz="1600" b="0" dirty="0"/>
          </a:p>
          <a:p>
            <a:r>
              <a:rPr lang="fi-FI" sz="1600" b="0" dirty="0" err="1"/>
              <a:t>IKEA:n</a:t>
            </a:r>
            <a:r>
              <a:rPr lang="fi-FI" sz="1600" b="0" dirty="0"/>
              <a:t> kopio loukkasi </a:t>
            </a:r>
            <a:r>
              <a:rPr lang="fi-FI" sz="1600" b="0" dirty="0" err="1"/>
              <a:t>Maglite</a:t>
            </a:r>
            <a:r>
              <a:rPr lang="fi-FI" sz="1600" b="0" dirty="0"/>
              <a:t>-taskulampun omaperäiseen ulkomuotoon liittyvää tekijänoikeussuojaa. Suojan saaminen riitatilanteessa edellyttää tuomioistuimen ratkaisua, koska tekijänoikeussuoja on hyvin tulkinnanvarainen. </a:t>
            </a:r>
            <a:r>
              <a:rPr lang="fi-FI" sz="1600" b="0" dirty="0">
                <a:cs typeface="Arial" panose="020B0604020202020204"/>
                <a:sym typeface="Wingdings" panose="05000000000000000000" pitchFamily="2" charset="2"/>
              </a:rPr>
              <a:t> IPR strategiana olisi ollut hyvä suojata taskulamppu</a:t>
            </a:r>
            <a:r>
              <a:rPr lang="fi-FI" sz="1600" b="0" dirty="0">
                <a:cs typeface="Arial" panose="020B0604020202020204"/>
              </a:rPr>
              <a:t> rekisteröitynä mallina.  EU:ssa mallioikeuden rekisteröinti on edullista ja nopeaa. Mallisuoja  on luotu nimenomaisesti  muotoilun suojaksi.</a:t>
            </a:r>
          </a:p>
        </p:txBody>
      </p:sp>
      <p:pic>
        <p:nvPicPr>
          <p:cNvPr id="4" name="Picture 4" descr="15486567_17993b.jpg">
            <a:extLst>
              <a:ext uri="{FF2B5EF4-FFF2-40B4-BE49-F238E27FC236}">
                <a16:creationId xmlns:a16="http://schemas.microsoft.com/office/drawing/2014/main" id="{B022E820-CA2A-482C-861C-99B6EACBAF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718" y="994229"/>
            <a:ext cx="415611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69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7D371-C22F-80BC-06F4-D4A27499D663}"/>
              </a:ext>
            </a:extLst>
          </p:cNvPr>
          <p:cNvSpPr>
            <a:spLocks noGrp="1"/>
          </p:cNvSpPr>
          <p:nvPr>
            <p:ph type="body" sz="half" idx="10"/>
          </p:nvPr>
        </p:nvSpPr>
        <p:spPr/>
        <p:txBody>
          <a:bodyPr/>
          <a:lstStyle/>
          <a:p>
            <a:endParaRPr lang="en-GB"/>
          </a:p>
        </p:txBody>
      </p:sp>
      <p:sp>
        <p:nvSpPr>
          <p:cNvPr id="3" name="Text Placeholder 2">
            <a:extLst>
              <a:ext uri="{FF2B5EF4-FFF2-40B4-BE49-F238E27FC236}">
                <a16:creationId xmlns:a16="http://schemas.microsoft.com/office/drawing/2014/main" id="{33AD4937-3B13-A6D1-CB95-16FDC1A24C57}"/>
              </a:ext>
            </a:extLst>
          </p:cNvPr>
          <p:cNvSpPr>
            <a:spLocks noGrp="1"/>
          </p:cNvSpPr>
          <p:nvPr>
            <p:ph type="body" sz="half" idx="11"/>
          </p:nvPr>
        </p:nvSpPr>
        <p:spPr/>
        <p:txBody>
          <a:bodyPr/>
          <a:lstStyle/>
          <a:p>
            <a:endParaRPr lang="en-GB" dirty="0"/>
          </a:p>
        </p:txBody>
      </p:sp>
      <p:pic>
        <p:nvPicPr>
          <p:cNvPr id="1026" name="Picture 2" descr="Kaksi kuvaa kupeista jotka muistuttavat toisiaan. Kuvakaappaus Instagramista ja kuvakooste.">
            <a:extLst>
              <a:ext uri="{FF2B5EF4-FFF2-40B4-BE49-F238E27FC236}">
                <a16:creationId xmlns:a16="http://schemas.microsoft.com/office/drawing/2014/main" id="{3A701B55-DF10-AC6A-A6E6-1B5152361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07156"/>
            <a:ext cx="8953500" cy="503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6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25F96-57AA-D263-E786-82514EF8BA56}"/>
              </a:ext>
            </a:extLst>
          </p:cNvPr>
          <p:cNvSpPr>
            <a:spLocks noGrp="1"/>
          </p:cNvSpPr>
          <p:nvPr>
            <p:ph type="body" sz="half" idx="10"/>
          </p:nvPr>
        </p:nvSpPr>
        <p:spPr/>
        <p:txBody>
          <a:bodyPr/>
          <a:lstStyle/>
          <a:p>
            <a:r>
              <a:rPr lang="en-GB" sz="3200" dirty="0" err="1"/>
              <a:t>Mallisuoja</a:t>
            </a:r>
            <a:r>
              <a:rPr lang="en-GB" sz="3200" dirty="0"/>
              <a:t> </a:t>
            </a:r>
            <a:r>
              <a:rPr lang="en-GB" sz="3200" dirty="0" err="1"/>
              <a:t>ja</a:t>
            </a:r>
            <a:r>
              <a:rPr lang="en-GB" sz="3200" dirty="0"/>
              <a:t> </a:t>
            </a:r>
            <a:r>
              <a:rPr lang="en-GB" sz="3200" dirty="0" err="1"/>
              <a:t>tekijänoikeus</a:t>
            </a:r>
            <a:r>
              <a:rPr lang="en-GB" sz="3200" dirty="0"/>
              <a:t> Case </a:t>
            </a:r>
            <a:r>
              <a:rPr lang="en-GB" sz="3200" dirty="0" err="1"/>
              <a:t>Iittala</a:t>
            </a:r>
            <a:endParaRPr lang="en-GB" sz="3200" dirty="0"/>
          </a:p>
        </p:txBody>
      </p:sp>
      <p:sp>
        <p:nvSpPr>
          <p:cNvPr id="3" name="Text Placeholder 2">
            <a:extLst>
              <a:ext uri="{FF2B5EF4-FFF2-40B4-BE49-F238E27FC236}">
                <a16:creationId xmlns:a16="http://schemas.microsoft.com/office/drawing/2014/main" id="{59E4D4CE-1519-DD14-2A97-15C67D79C194}"/>
              </a:ext>
            </a:extLst>
          </p:cNvPr>
          <p:cNvSpPr>
            <a:spLocks noGrp="1"/>
          </p:cNvSpPr>
          <p:nvPr>
            <p:ph type="body" sz="half" idx="11"/>
          </p:nvPr>
        </p:nvSpPr>
        <p:spPr/>
        <p:txBody>
          <a:bodyPr/>
          <a:lstStyle/>
          <a:p>
            <a:pPr marL="285750" indent="-285750">
              <a:buFont typeface="Arial" panose="020B0604020202020204" pitchFamily="34" charset="0"/>
              <a:buChar char="•"/>
            </a:pPr>
            <a:r>
              <a:rPr lang="fi-FI" sz="2400" b="0" dirty="0"/>
              <a:t>Johanna Ojanen olisi voinut rekisteröidä mukilleen mallisuojan. Mallisuoja suojaa muotoiltuja tuotteita, jotka ovat muodoltaan uusia ja yksilöllisiä, mutta joilla on myös käytännöllinen käyttötarkoitus</a:t>
            </a:r>
            <a:endParaRPr lang="en-US" sz="2400" b="0" dirty="0"/>
          </a:p>
          <a:p>
            <a:pPr marL="285750" indent="-285750">
              <a:buFont typeface="Arial" panose="020B0604020202020204" pitchFamily="34" charset="0"/>
              <a:buChar char="•"/>
            </a:pPr>
            <a:r>
              <a:rPr lang="fi-FI" sz="2400" b="0" dirty="0"/>
              <a:t>Mallisuoja suojaa suunnittelijan luomaa muotoa jäljittelyltä, mutta suoja-ala on hyvin kapea,   jäljittelevän tuotteen  (ks. Edellä IKEA kopio olisi rikkonut </a:t>
            </a:r>
            <a:r>
              <a:rPr lang="fi-FI" sz="2400" b="0" dirty="0" err="1"/>
              <a:t>Maglite</a:t>
            </a:r>
            <a:r>
              <a:rPr lang="fi-FI" sz="2400" b="0" dirty="0"/>
              <a:t> mallisuojaa)</a:t>
            </a:r>
          </a:p>
          <a:p>
            <a:endParaRPr lang="en-GB" dirty="0"/>
          </a:p>
        </p:txBody>
      </p:sp>
    </p:spTree>
    <p:extLst>
      <p:ext uri="{BB962C8B-B14F-4D97-AF65-F5344CB8AC3E}">
        <p14:creationId xmlns:p14="http://schemas.microsoft.com/office/powerpoint/2010/main" val="369721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2257C-928E-48FE-6A44-7D0BAA2D3BEF}"/>
              </a:ext>
            </a:extLst>
          </p:cNvPr>
          <p:cNvSpPr>
            <a:spLocks noGrp="1"/>
          </p:cNvSpPr>
          <p:nvPr>
            <p:ph type="body" sz="half" idx="10"/>
          </p:nvPr>
        </p:nvSpPr>
        <p:spPr/>
        <p:txBody>
          <a:bodyPr/>
          <a:lstStyle/>
          <a:p>
            <a:r>
              <a:rPr lang="en-GB" dirty="0" err="1"/>
              <a:t>Mallioikeus</a:t>
            </a:r>
            <a:r>
              <a:rPr lang="en-GB" dirty="0"/>
              <a:t> </a:t>
            </a:r>
          </a:p>
        </p:txBody>
      </p:sp>
      <p:sp>
        <p:nvSpPr>
          <p:cNvPr id="3" name="Text Placeholder 2">
            <a:extLst>
              <a:ext uri="{FF2B5EF4-FFF2-40B4-BE49-F238E27FC236}">
                <a16:creationId xmlns:a16="http://schemas.microsoft.com/office/drawing/2014/main" id="{89D5E80F-AE97-F760-BCBF-934C8B6172A7}"/>
              </a:ext>
            </a:extLst>
          </p:cNvPr>
          <p:cNvSpPr>
            <a:spLocks noGrp="1"/>
          </p:cNvSpPr>
          <p:nvPr>
            <p:ph type="body" sz="half" idx="11"/>
          </p:nvPr>
        </p:nvSpPr>
        <p:spPr/>
        <p:txBody>
          <a:bodyPr/>
          <a:lstStyle/>
          <a:p>
            <a:pPr algn="l"/>
            <a:r>
              <a:rPr lang="fi-FI" b="0" i="0" dirty="0">
                <a:solidFill>
                  <a:srgbClr val="000000"/>
                </a:solidFill>
                <a:effectLst/>
                <a:latin typeface="Arial" panose="020B0604020202020204" pitchFamily="34" charset="0"/>
              </a:rPr>
              <a:t>Mallioikeus on teollisen muotoilun merkittävin oikeudellinen suojakeino. Muotoilu suojataan rekisteröimällä malli, jolloin mallioikeuden hakija saa vahvistettua itselleen yksinoikeuden muotoilemiinsa tuotteisiin.</a:t>
            </a:r>
          </a:p>
          <a:p>
            <a:pPr algn="l"/>
            <a:r>
              <a:rPr lang="fi-FI" b="0" i="0" dirty="0">
                <a:solidFill>
                  <a:srgbClr val="000000"/>
                </a:solidFill>
                <a:effectLst/>
                <a:latin typeface="Arial" panose="020B0604020202020204" pitchFamily="34" charset="0"/>
              </a:rPr>
              <a:t>Mallioikeutta käytetään pääasiassa elinkeinotoiminnassa, mutta mallioikeuden hakijana ja haltijana voi aivan hyvin olla yksityishenkilö. Johanna Ojanen toimii Pot Viapori yhdistyksen </a:t>
            </a:r>
            <a:r>
              <a:rPr lang="fi-FI" b="0" i="0" dirty="0" err="1">
                <a:solidFill>
                  <a:srgbClr val="000000"/>
                </a:solidFill>
                <a:effectLst/>
                <a:latin typeface="Arial" panose="020B0604020202020204" pitchFamily="34" charset="0"/>
              </a:rPr>
              <a:t>työhuonella</a:t>
            </a:r>
            <a:r>
              <a:rPr lang="fi-FI" b="0" i="0" dirty="0">
                <a:solidFill>
                  <a:srgbClr val="000000"/>
                </a:solidFill>
                <a:effectLst/>
                <a:latin typeface="Arial" panose="020B0604020202020204" pitchFamily="34" charset="0"/>
              </a:rPr>
              <a:t> </a:t>
            </a:r>
            <a:r>
              <a:rPr lang="fi-FI" dirty="0">
                <a:hlinkClick r:id="rId2"/>
              </a:rPr>
              <a:t>Johanna Ojanen :: Pot Viapori</a:t>
            </a:r>
            <a:r>
              <a:rPr lang="fi-FI" dirty="0"/>
              <a:t> .</a:t>
            </a:r>
            <a:endParaRPr lang="fi-FI" b="0" i="0" dirty="0">
              <a:solidFill>
                <a:srgbClr val="000000"/>
              </a:solidFill>
              <a:effectLst/>
              <a:latin typeface="Arial" panose="020B0604020202020204" pitchFamily="34" charset="0"/>
            </a:endParaRPr>
          </a:p>
          <a:p>
            <a:pPr algn="l"/>
            <a:endParaRPr lang="fi-FI"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9236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E022C-3660-AA59-5E4B-33545808C737}"/>
              </a:ext>
            </a:extLst>
          </p:cNvPr>
          <p:cNvSpPr>
            <a:spLocks noGrp="1"/>
          </p:cNvSpPr>
          <p:nvPr>
            <p:ph type="body" sz="half" idx="10"/>
          </p:nvPr>
        </p:nvSpPr>
        <p:spPr/>
        <p:txBody>
          <a:bodyPr/>
          <a:lstStyle/>
          <a:p>
            <a:r>
              <a:rPr lang="en-GB" sz="2400" dirty="0" err="1"/>
              <a:t>Miksi</a:t>
            </a:r>
            <a:r>
              <a:rPr lang="en-GB" sz="2400" dirty="0"/>
              <a:t> </a:t>
            </a:r>
            <a:r>
              <a:rPr lang="en-GB" sz="2400" dirty="0" err="1"/>
              <a:t>kannattaa</a:t>
            </a:r>
            <a:r>
              <a:rPr lang="en-GB" sz="2400" dirty="0"/>
              <a:t> </a:t>
            </a:r>
            <a:r>
              <a:rPr lang="en-GB" sz="2400" dirty="0" err="1"/>
              <a:t>rekisteröidä</a:t>
            </a:r>
            <a:r>
              <a:rPr lang="en-GB" sz="2400" dirty="0"/>
              <a:t> </a:t>
            </a:r>
            <a:r>
              <a:rPr lang="en-GB" sz="2400" dirty="0" err="1"/>
              <a:t>mallisuoja</a:t>
            </a:r>
            <a:r>
              <a:rPr lang="en-GB" sz="2400" dirty="0"/>
              <a:t>  ?</a:t>
            </a:r>
          </a:p>
        </p:txBody>
      </p:sp>
      <p:sp>
        <p:nvSpPr>
          <p:cNvPr id="3" name="Text Placeholder 2">
            <a:extLst>
              <a:ext uri="{FF2B5EF4-FFF2-40B4-BE49-F238E27FC236}">
                <a16:creationId xmlns:a16="http://schemas.microsoft.com/office/drawing/2014/main" id="{85E01AF0-8579-14FA-AC1F-F6426C21D35E}"/>
              </a:ext>
            </a:extLst>
          </p:cNvPr>
          <p:cNvSpPr>
            <a:spLocks noGrp="1"/>
          </p:cNvSpPr>
          <p:nvPr>
            <p:ph type="body" sz="half" idx="11"/>
          </p:nvPr>
        </p:nvSpPr>
        <p:spPr/>
        <p:txBody>
          <a:bodyPr/>
          <a:lstStyle/>
          <a:p>
            <a:pPr marL="285750" indent="-285750">
              <a:buFont typeface="Arial" panose="020B0604020202020204" pitchFamily="34" charset="0"/>
              <a:buChar char="•"/>
            </a:pPr>
            <a:r>
              <a:rPr lang="fi-FI" sz="2000" b="0" dirty="0"/>
              <a:t>Rekisteröityyn mallisuojaan on helpompi vedota suojan saamiseksi koska sen olemassaolon todistaa rekisteröinti. Kilpailija voi kuitenkin yrittää kumota  rekisteröidyn mallisuojan </a:t>
            </a:r>
            <a:r>
              <a:rPr lang="fi-FI" sz="1600" dirty="0" err="1">
                <a:hlinkClick r:id="rId2"/>
              </a:rPr>
              <a:t>Appeal</a:t>
            </a:r>
            <a:r>
              <a:rPr lang="fi-FI" sz="1600" dirty="0">
                <a:hlinkClick r:id="rId2"/>
              </a:rPr>
              <a:t> - EUIPO (europa.eu)</a:t>
            </a:r>
            <a:endParaRPr lang="fi-FI" sz="2000" b="0" dirty="0"/>
          </a:p>
          <a:p>
            <a:pPr marL="285750" indent="-285750">
              <a:buFont typeface="Arial" panose="020B0604020202020204" pitchFamily="34" charset="0"/>
              <a:buChar char="•"/>
            </a:pPr>
            <a:r>
              <a:rPr lang="fi-FI" sz="2000" b="0" dirty="0"/>
              <a:t>Rekisteröinti on aina maksullista, maksun suuruus riippuu haetun suojan maantieteellisestä laajuudesta </a:t>
            </a:r>
            <a:r>
              <a:rPr lang="fi-FI" sz="1600" dirty="0">
                <a:hlinkClick r:id="rId3"/>
              </a:rPr>
              <a:t>PRH – Mallioikeudet</a:t>
            </a:r>
            <a:r>
              <a:rPr lang="fi-FI" sz="1600" dirty="0"/>
              <a:t>  </a:t>
            </a:r>
            <a:endParaRPr lang="fi-FI" sz="2000" b="0" dirty="0"/>
          </a:p>
          <a:p>
            <a:pPr marL="285750" indent="-285750">
              <a:buFont typeface="Arial" panose="020B0604020202020204" pitchFamily="34" charset="0"/>
              <a:buChar char="•"/>
            </a:pPr>
            <a:r>
              <a:rPr lang="fi-FI" sz="2000" b="0" dirty="0"/>
              <a:t>EU mallisuojaus maksaa 230 euroa /5 vuotta  ks.</a:t>
            </a:r>
            <a:r>
              <a:rPr lang="fi-FI" sz="1600" dirty="0">
                <a:hlinkClick r:id="rId4"/>
              </a:rPr>
              <a:t> </a:t>
            </a:r>
            <a:r>
              <a:rPr lang="fi-FI" sz="1600" dirty="0" err="1">
                <a:hlinkClick r:id="rId4"/>
              </a:rPr>
              <a:t>Fees</a:t>
            </a:r>
            <a:r>
              <a:rPr lang="fi-FI" sz="1600" dirty="0">
                <a:hlinkClick r:id="rId4"/>
              </a:rPr>
              <a:t> </a:t>
            </a:r>
            <a:r>
              <a:rPr lang="fi-FI" sz="1600" dirty="0" err="1">
                <a:hlinkClick r:id="rId4"/>
              </a:rPr>
              <a:t>payable</a:t>
            </a:r>
            <a:r>
              <a:rPr lang="fi-FI" sz="1600" dirty="0">
                <a:hlinkClick r:id="rId4"/>
              </a:rPr>
              <a:t> </a:t>
            </a:r>
            <a:r>
              <a:rPr lang="fi-FI" sz="1600" dirty="0" err="1">
                <a:hlinkClick r:id="rId4"/>
              </a:rPr>
              <a:t>direct</a:t>
            </a:r>
            <a:r>
              <a:rPr lang="fi-FI" sz="1600" dirty="0">
                <a:hlinkClick r:id="rId4"/>
              </a:rPr>
              <a:t> to EUIPO - EUIPO (europa.eu)</a:t>
            </a:r>
            <a:r>
              <a:rPr lang="fi-FI" sz="1600" dirty="0"/>
              <a:t> </a:t>
            </a:r>
            <a:r>
              <a:rPr lang="en-US" sz="1600" b="0" i="0" dirty="0">
                <a:solidFill>
                  <a:srgbClr val="313132"/>
                </a:solidFill>
                <a:effectLst/>
                <a:latin typeface="Open Sans" panose="020B0606030504020204" pitchFamily="34" charset="0"/>
              </a:rPr>
              <a:t>A registered Community design (RCD) grants you exclusive rights in all EU countries through a single registration. When you file your application, the European Union Intellectual Property Office (EUIPO) will examine your design to see if it can be registered (</a:t>
            </a:r>
            <a:r>
              <a:rPr lang="en-US" sz="1600" b="0" i="0" dirty="0" err="1">
                <a:solidFill>
                  <a:srgbClr val="313132"/>
                </a:solidFill>
                <a:effectLst/>
                <a:latin typeface="Open Sans" panose="020B0606030504020204" pitchFamily="34" charset="0"/>
              </a:rPr>
              <a:t>huom</a:t>
            </a:r>
            <a:r>
              <a:rPr lang="en-US" sz="1600" b="0" i="0" dirty="0">
                <a:solidFill>
                  <a:srgbClr val="313132"/>
                </a:solidFill>
                <a:effectLst/>
                <a:latin typeface="Open Sans" panose="020B0606030504020204" pitchFamily="34" charset="0"/>
              </a:rPr>
              <a:t>. </a:t>
            </a:r>
            <a:r>
              <a:rPr lang="en-US" sz="1600" b="0" i="0" dirty="0" err="1">
                <a:solidFill>
                  <a:srgbClr val="313132"/>
                </a:solidFill>
                <a:effectLst/>
                <a:latin typeface="Open Sans" panose="020B0606030504020204" pitchFamily="34" charset="0"/>
              </a:rPr>
              <a:t>tarkistetaan</a:t>
            </a:r>
            <a:r>
              <a:rPr lang="en-US" sz="1600" b="0" i="0" dirty="0">
                <a:solidFill>
                  <a:srgbClr val="313132"/>
                </a:solidFill>
                <a:effectLst/>
                <a:latin typeface="Open Sans" panose="020B0606030504020204" pitchFamily="34" charset="0"/>
              </a:rPr>
              <a:t> vain </a:t>
            </a:r>
            <a:r>
              <a:rPr lang="en-US" sz="1600" b="0" i="0" dirty="0" err="1">
                <a:solidFill>
                  <a:srgbClr val="313132"/>
                </a:solidFill>
                <a:effectLst/>
                <a:latin typeface="Open Sans" panose="020B0606030504020204" pitchFamily="34" charset="0"/>
              </a:rPr>
              <a:t>rekisteröinnin</a:t>
            </a:r>
            <a:r>
              <a:rPr lang="en-US" sz="1600" b="0" i="0" dirty="0">
                <a:solidFill>
                  <a:srgbClr val="313132"/>
                </a:solidFill>
                <a:effectLst/>
                <a:latin typeface="Open Sans" panose="020B0606030504020204" pitchFamily="34" charset="0"/>
              </a:rPr>
              <a:t> </a:t>
            </a:r>
            <a:r>
              <a:rPr lang="en-US" sz="1600" b="0" i="0" dirty="0" err="1">
                <a:solidFill>
                  <a:srgbClr val="313132"/>
                </a:solidFill>
                <a:effectLst/>
                <a:latin typeface="Open Sans" panose="020B0606030504020204" pitchFamily="34" charset="0"/>
              </a:rPr>
              <a:t>muodolliset</a:t>
            </a:r>
            <a:r>
              <a:rPr lang="en-US" sz="1600" b="0" i="0" dirty="0">
                <a:solidFill>
                  <a:srgbClr val="313132"/>
                </a:solidFill>
                <a:effectLst/>
                <a:latin typeface="Open Sans" panose="020B0606030504020204" pitchFamily="34" charset="0"/>
              </a:rPr>
              <a:t> </a:t>
            </a:r>
            <a:r>
              <a:rPr lang="en-US" sz="1600" b="0" i="0" dirty="0" err="1">
                <a:solidFill>
                  <a:srgbClr val="313132"/>
                </a:solidFill>
                <a:effectLst/>
                <a:latin typeface="Open Sans" panose="020B0606030504020204" pitchFamily="34" charset="0"/>
              </a:rPr>
              <a:t>edellytykset</a:t>
            </a:r>
            <a:r>
              <a:rPr lang="en-US" sz="1600" b="0" i="0" dirty="0">
                <a:solidFill>
                  <a:srgbClr val="313132"/>
                </a:solidFill>
                <a:effectLst/>
                <a:latin typeface="Open Sans" panose="020B0606030504020204" pitchFamily="34" charset="0"/>
              </a:rPr>
              <a:t> ) . </a:t>
            </a:r>
            <a:endParaRPr lang="fi-FI" sz="2000" b="0" dirty="0"/>
          </a:p>
          <a:p>
            <a:endParaRPr lang="en-GB" dirty="0"/>
          </a:p>
        </p:txBody>
      </p:sp>
    </p:spTree>
    <p:extLst>
      <p:ext uri="{BB962C8B-B14F-4D97-AF65-F5344CB8AC3E}">
        <p14:creationId xmlns:p14="http://schemas.microsoft.com/office/powerpoint/2010/main" val="367800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045A0-BD46-87CF-2854-AD45CEA51466}"/>
              </a:ext>
            </a:extLst>
          </p:cNvPr>
          <p:cNvSpPr>
            <a:spLocks noGrp="1"/>
          </p:cNvSpPr>
          <p:nvPr>
            <p:ph type="body" sz="half" idx="10"/>
          </p:nvPr>
        </p:nvSpPr>
        <p:spPr/>
        <p:txBody>
          <a:bodyPr/>
          <a:lstStyle/>
          <a:p>
            <a:r>
              <a:rPr lang="en-GB" sz="3600" dirty="0"/>
              <a:t>PK-</a:t>
            </a:r>
            <a:r>
              <a:rPr lang="en-GB" sz="3600" dirty="0" err="1"/>
              <a:t>yritys</a:t>
            </a:r>
            <a:r>
              <a:rPr lang="en-GB" sz="3600" dirty="0"/>
              <a:t> </a:t>
            </a:r>
            <a:r>
              <a:rPr lang="en-GB" sz="3600" dirty="0" err="1"/>
              <a:t>voi</a:t>
            </a:r>
            <a:r>
              <a:rPr lang="en-GB" sz="3600" dirty="0"/>
              <a:t> </a:t>
            </a:r>
            <a:r>
              <a:rPr lang="en-GB" sz="3600" dirty="0" err="1"/>
              <a:t>saada</a:t>
            </a:r>
            <a:r>
              <a:rPr lang="en-GB" sz="3600" dirty="0"/>
              <a:t> 75% </a:t>
            </a:r>
            <a:r>
              <a:rPr lang="en-GB" sz="3600" dirty="0" err="1"/>
              <a:t>maksusta</a:t>
            </a:r>
            <a:r>
              <a:rPr lang="en-GB" sz="3600" dirty="0"/>
              <a:t> </a:t>
            </a:r>
            <a:r>
              <a:rPr lang="en-GB" sz="3600" dirty="0" err="1"/>
              <a:t>korvatuksi</a:t>
            </a:r>
            <a:endParaRPr lang="en-GB" sz="3600" dirty="0"/>
          </a:p>
        </p:txBody>
      </p:sp>
      <p:sp>
        <p:nvSpPr>
          <p:cNvPr id="3" name="Text Placeholder 2">
            <a:extLst>
              <a:ext uri="{FF2B5EF4-FFF2-40B4-BE49-F238E27FC236}">
                <a16:creationId xmlns:a16="http://schemas.microsoft.com/office/drawing/2014/main" id="{E5EB621E-658F-A074-A92A-E3EDF66A7D59}"/>
              </a:ext>
            </a:extLst>
          </p:cNvPr>
          <p:cNvSpPr>
            <a:spLocks noGrp="1"/>
          </p:cNvSpPr>
          <p:nvPr>
            <p:ph type="body" sz="half" idx="11"/>
          </p:nvPr>
        </p:nvSpPr>
        <p:spPr/>
        <p:txBody>
          <a:bodyPr/>
          <a:lstStyle/>
          <a:p>
            <a:pPr algn="l"/>
            <a:r>
              <a:rPr lang="en-US" b="1" i="0" dirty="0">
                <a:solidFill>
                  <a:srgbClr val="313132"/>
                </a:solidFill>
                <a:effectLst/>
                <a:latin typeface="Open Sans" panose="020B0606030504020204" pitchFamily="34" charset="0"/>
              </a:rPr>
              <a:t>Consider applying for the SME Fund</a:t>
            </a:r>
          </a:p>
          <a:p>
            <a:pPr algn="l"/>
            <a:r>
              <a:rPr lang="en-US" b="0" i="0" dirty="0">
                <a:solidFill>
                  <a:srgbClr val="313132"/>
                </a:solidFill>
                <a:effectLst/>
                <a:latin typeface="Open Sans" panose="020B0606030504020204" pitchFamily="34" charset="0"/>
              </a:rPr>
              <a:t>Small and medium sized companies based in the EU are eligible to apply for funding and be </a:t>
            </a:r>
            <a:r>
              <a:rPr lang="en-US" b="1" i="0" dirty="0">
                <a:solidFill>
                  <a:srgbClr val="313132"/>
                </a:solidFill>
                <a:effectLst/>
                <a:latin typeface="Open Sans" panose="020B0606030504020204" pitchFamily="34" charset="0"/>
              </a:rPr>
              <a:t>reimbursed 75% of the costs.</a:t>
            </a:r>
            <a:endParaRPr lang="en-US" b="0" i="0" dirty="0">
              <a:solidFill>
                <a:srgbClr val="313132"/>
              </a:solidFill>
              <a:effectLst/>
              <a:latin typeface="Open Sans" panose="020B0606030504020204" pitchFamily="34" charset="0"/>
            </a:endParaRPr>
          </a:p>
          <a:p>
            <a:pPr algn="l"/>
            <a:r>
              <a:rPr lang="en-US" b="0" i="0" dirty="0">
                <a:solidFill>
                  <a:srgbClr val="313132"/>
                </a:solidFill>
                <a:effectLst/>
                <a:latin typeface="Open Sans" panose="020B0606030504020204" pitchFamily="34" charset="0"/>
              </a:rPr>
              <a:t>It is important to apply for the SME Fund and receive your Grant Decision and voucher(s) </a:t>
            </a:r>
            <a:r>
              <a:rPr lang="en-US" b="1" i="0" dirty="0">
                <a:solidFill>
                  <a:srgbClr val="313132"/>
                </a:solidFill>
                <a:effectLst/>
                <a:latin typeface="Open Sans" panose="020B0606030504020204" pitchFamily="34" charset="0"/>
              </a:rPr>
              <a:t>BEFORE</a:t>
            </a:r>
            <a:r>
              <a:rPr lang="en-US" b="0" i="0" dirty="0">
                <a:solidFill>
                  <a:srgbClr val="313132"/>
                </a:solidFill>
                <a:effectLst/>
                <a:latin typeface="Open Sans" panose="020B0606030504020204" pitchFamily="34" charset="0"/>
              </a:rPr>
              <a:t> you apply for your design. Otherwise you will not be eligible for reimbursement.</a:t>
            </a:r>
          </a:p>
          <a:p>
            <a:pPr algn="l"/>
            <a:r>
              <a:rPr lang="en-US" b="0" i="0" dirty="0">
                <a:solidFill>
                  <a:srgbClr val="313132"/>
                </a:solidFill>
                <a:effectLst/>
                <a:latin typeface="Open Sans" panose="020B0606030504020204" pitchFamily="34" charset="0"/>
              </a:rPr>
              <a:t>This process may delay your design application by approximately 3 to 4 weeks. </a:t>
            </a:r>
          </a:p>
          <a:p>
            <a:endParaRPr lang="en-GB" dirty="0"/>
          </a:p>
        </p:txBody>
      </p:sp>
    </p:spTree>
    <p:extLst>
      <p:ext uri="{BB962C8B-B14F-4D97-AF65-F5344CB8AC3E}">
        <p14:creationId xmlns:p14="http://schemas.microsoft.com/office/powerpoint/2010/main" val="238125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75F40-2B36-EF9D-39D3-D5565F308E7B}"/>
              </a:ext>
            </a:extLst>
          </p:cNvPr>
          <p:cNvSpPr>
            <a:spLocks noGrp="1"/>
          </p:cNvSpPr>
          <p:nvPr>
            <p:ph type="body" sz="half" idx="10"/>
          </p:nvPr>
        </p:nvSpPr>
        <p:spPr/>
        <p:txBody>
          <a:bodyPr/>
          <a:lstStyle/>
          <a:p>
            <a:r>
              <a:rPr lang="en-GB" sz="3200" dirty="0" err="1"/>
              <a:t>Hekemus</a:t>
            </a:r>
            <a:r>
              <a:rPr lang="en-GB" sz="3200" dirty="0"/>
              <a:t> </a:t>
            </a:r>
            <a:r>
              <a:rPr lang="en-GB" sz="3200" dirty="0" err="1"/>
              <a:t>tehdän</a:t>
            </a:r>
            <a:r>
              <a:rPr lang="en-GB" sz="3200" dirty="0"/>
              <a:t> </a:t>
            </a:r>
            <a:r>
              <a:rPr lang="en-GB" sz="3200" dirty="0" err="1"/>
              <a:t>verkossa</a:t>
            </a:r>
            <a:r>
              <a:rPr lang="en-GB" sz="3200" dirty="0"/>
              <a:t> </a:t>
            </a:r>
            <a:r>
              <a:rPr lang="en-GB" sz="3200" dirty="0" err="1"/>
              <a:t>ja</a:t>
            </a:r>
            <a:r>
              <a:rPr lang="en-GB" sz="3200" dirty="0"/>
              <a:t> </a:t>
            </a:r>
            <a:r>
              <a:rPr lang="en-GB" sz="3200" dirty="0" err="1"/>
              <a:t>siihen</a:t>
            </a:r>
            <a:r>
              <a:rPr lang="en-GB" sz="3200" dirty="0"/>
              <a:t> </a:t>
            </a:r>
            <a:r>
              <a:rPr lang="en-GB" sz="3200" dirty="0" err="1"/>
              <a:t>tarvitaa</a:t>
            </a:r>
            <a:r>
              <a:rPr lang="en-GB" sz="3200" dirty="0"/>
              <a:t> </a:t>
            </a:r>
            <a:r>
              <a:rPr lang="en-GB" sz="3200" dirty="0" err="1"/>
              <a:t>piirros</a:t>
            </a:r>
            <a:r>
              <a:rPr lang="en-GB" sz="3200" dirty="0"/>
              <a:t> tai </a:t>
            </a:r>
            <a:r>
              <a:rPr lang="en-GB" sz="3200" dirty="0" err="1"/>
              <a:t>valokuva</a:t>
            </a:r>
            <a:endParaRPr lang="en-GB" sz="3200" dirty="0"/>
          </a:p>
        </p:txBody>
      </p:sp>
      <p:sp>
        <p:nvSpPr>
          <p:cNvPr id="3" name="Text Placeholder 2">
            <a:extLst>
              <a:ext uri="{FF2B5EF4-FFF2-40B4-BE49-F238E27FC236}">
                <a16:creationId xmlns:a16="http://schemas.microsoft.com/office/drawing/2014/main" id="{80F09F33-A0C2-F19C-C399-C0EF0C7249C4}"/>
              </a:ext>
            </a:extLst>
          </p:cNvPr>
          <p:cNvSpPr>
            <a:spLocks noGrp="1"/>
          </p:cNvSpPr>
          <p:nvPr>
            <p:ph type="body" sz="half" idx="11"/>
          </p:nvPr>
        </p:nvSpPr>
        <p:spPr/>
        <p:txBody>
          <a:bodyPr/>
          <a:lstStyle/>
          <a:p>
            <a:pPr algn="l"/>
            <a:r>
              <a:rPr lang="en-US" b="0" i="0" dirty="0">
                <a:solidFill>
                  <a:srgbClr val="313132"/>
                </a:solidFill>
                <a:effectLst/>
                <a:latin typeface="Open Sans" panose="020B0606030504020204" pitchFamily="34" charset="0"/>
              </a:rPr>
              <a:t>The success of your application depends mainly on the representation of your </a:t>
            </a:r>
            <a:r>
              <a:rPr lang="en-US" b="0" i="0" dirty="0" err="1">
                <a:solidFill>
                  <a:srgbClr val="313132"/>
                </a:solidFill>
                <a:effectLst/>
                <a:latin typeface="Open Sans" panose="020B0606030504020204" pitchFamily="34" charset="0"/>
              </a:rPr>
              <a:t>design.You’ll</a:t>
            </a:r>
            <a:r>
              <a:rPr lang="en-US" b="0" i="0" dirty="0">
                <a:solidFill>
                  <a:srgbClr val="313132"/>
                </a:solidFill>
                <a:effectLst/>
                <a:latin typeface="Open Sans" panose="020B0606030504020204" pitchFamily="34" charset="0"/>
              </a:rPr>
              <a:t> be able to file up to 7 views, plus 3 unprotected views, of your design.</a:t>
            </a:r>
          </a:p>
          <a:p>
            <a:pPr algn="l">
              <a:buFont typeface="Arial" panose="020B0604020202020204" pitchFamily="34" charset="0"/>
              <a:buChar char="•"/>
            </a:pPr>
            <a:r>
              <a:rPr lang="en-US" b="0" i="0" dirty="0">
                <a:solidFill>
                  <a:srgbClr val="313132"/>
                </a:solidFill>
                <a:effectLst/>
                <a:latin typeface="Open Sans" panose="020B0606030504020204" pitchFamily="34" charset="0"/>
              </a:rPr>
              <a:t>Make sure all the views correspond to the same design.</a:t>
            </a:r>
          </a:p>
          <a:p>
            <a:pPr algn="l">
              <a:buFont typeface="Arial" panose="020B0604020202020204" pitchFamily="34" charset="0"/>
              <a:buChar char="•"/>
            </a:pPr>
            <a:r>
              <a:rPr lang="en-US" b="0" i="0" dirty="0">
                <a:solidFill>
                  <a:srgbClr val="313132"/>
                </a:solidFill>
                <a:effectLst/>
                <a:latin typeface="Open Sans" panose="020B0606030504020204" pitchFamily="34" charset="0"/>
              </a:rPr>
              <a:t>Your design must be represented on a neutral background.</a:t>
            </a:r>
          </a:p>
          <a:p>
            <a:pPr algn="l">
              <a:buFont typeface="Arial" panose="020B0604020202020204" pitchFamily="34" charset="0"/>
              <a:buChar char="•"/>
            </a:pPr>
            <a:r>
              <a:rPr lang="en-US" b="0" i="0" dirty="0">
                <a:solidFill>
                  <a:srgbClr val="313132"/>
                </a:solidFill>
                <a:effectLst/>
                <a:latin typeface="Open Sans" panose="020B0606030504020204" pitchFamily="34" charset="0"/>
              </a:rPr>
              <a:t>Don’t put in any elements that are not part of your design.</a:t>
            </a:r>
          </a:p>
          <a:p>
            <a:pPr algn="l">
              <a:buFont typeface="Arial" panose="020B0604020202020204" pitchFamily="34" charset="0"/>
              <a:buChar char="•"/>
            </a:pPr>
            <a:r>
              <a:rPr lang="en-US" b="0" i="0" dirty="0">
                <a:solidFill>
                  <a:srgbClr val="313132"/>
                </a:solidFill>
                <a:effectLst/>
                <a:latin typeface="Open Sans" panose="020B0606030504020204" pitchFamily="34" charset="0"/>
              </a:rPr>
              <a:t>The representation of your design must correspond to the product indication.</a:t>
            </a:r>
          </a:p>
          <a:p>
            <a:endParaRPr lang="en-GB" dirty="0"/>
          </a:p>
        </p:txBody>
      </p:sp>
    </p:spTree>
    <p:extLst>
      <p:ext uri="{BB962C8B-B14F-4D97-AF65-F5344CB8AC3E}">
        <p14:creationId xmlns:p14="http://schemas.microsoft.com/office/powerpoint/2010/main" val="327898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Tekijänoikeus</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sz="1600" b="0" dirty="0"/>
              <a:t>Suojaa omaperäistä muotoa, jonka tekijä on antanut taiteelliselle tai kirjalliselle teokselle</a:t>
            </a:r>
          </a:p>
          <a:p>
            <a:pPr marL="285750" indent="-285750">
              <a:buFont typeface="Arial" panose="020B0604020202020204" pitchFamily="34" charset="0"/>
              <a:buChar char="•"/>
            </a:pPr>
            <a:r>
              <a:rPr lang="fi-FI" sz="1600" b="0" dirty="0"/>
              <a:t>Taiteelliset teokset = kuvataiteen teokset, valokuvateokset, rakennustaiteen teokset, taidekäsityön ja taideteollisuuden teokset ym.</a:t>
            </a:r>
          </a:p>
          <a:p>
            <a:pPr marL="285750" indent="-285750">
              <a:buFont typeface="Arial" panose="020B0604020202020204" pitchFamily="34" charset="0"/>
              <a:buChar char="•"/>
            </a:pPr>
            <a:r>
              <a:rPr lang="fi-FI" sz="1600" b="0" dirty="0"/>
              <a:t>Kirjalliset teokset = tietokoneohjelmat, selittävät piirrokset ym.</a:t>
            </a:r>
          </a:p>
          <a:p>
            <a:pPr marL="285750" indent="-285750">
              <a:buFont typeface="Arial" panose="020B0604020202020204" pitchFamily="34" charset="0"/>
              <a:buChar char="•"/>
            </a:pPr>
            <a:r>
              <a:rPr lang="fi-FI" sz="1600" b="0" dirty="0"/>
              <a:t>Uusi ilmaisumuoto voi saada tekijänoikeussuojaa</a:t>
            </a:r>
          </a:p>
          <a:p>
            <a:pPr marL="285750" indent="-285750">
              <a:buFont typeface="Arial" panose="020B0604020202020204" pitchFamily="34" charset="0"/>
              <a:buChar char="•"/>
            </a:pPr>
            <a:r>
              <a:rPr lang="fi-FI" sz="1600" b="0" dirty="0"/>
              <a:t>Tekijänoikeus synnyttää tekijälle yksinoikeuden määrätä teoksen käytöstä</a:t>
            </a:r>
          </a:p>
          <a:p>
            <a:pPr marL="285750" indent="-285750">
              <a:buFont typeface="Arial" panose="020B0604020202020204" pitchFamily="34" charset="0"/>
              <a:buChar char="•"/>
            </a:pPr>
            <a:r>
              <a:rPr lang="fi-FI" sz="1600" b="0" dirty="0"/>
              <a:t>Tieto, aihe, idea tai informaatio ei itsessään nauti tekijänoikeussuojaa. Teoksen kappaleen valmistaminen on kuitenkin  tekijän yksinoikeuden piirissä</a:t>
            </a:r>
          </a:p>
          <a:p>
            <a:pPr marL="285750" indent="-285750">
              <a:buFont typeface="Arial" panose="020B0604020202020204" pitchFamily="34" charset="0"/>
              <a:buChar char="•"/>
            </a:pPr>
            <a:r>
              <a:rPr lang="fi-FI" sz="1600" b="0" dirty="0"/>
              <a:t>Tekijänoikeuteen kuuluvia taloudellisia ja moraalisia oikeuksia voidaan sopimuksilla luovuttaa kokonaan tai osittain (myös perintönä)</a:t>
            </a:r>
          </a:p>
        </p:txBody>
      </p:sp>
    </p:spTree>
    <p:extLst>
      <p:ext uri="{BB962C8B-B14F-4D97-AF65-F5344CB8AC3E}">
        <p14:creationId xmlns:p14="http://schemas.microsoft.com/office/powerpoint/2010/main" val="103274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30A74-BD06-E260-96F0-75903DDE187A}"/>
              </a:ext>
            </a:extLst>
          </p:cNvPr>
          <p:cNvSpPr>
            <a:spLocks noGrp="1"/>
          </p:cNvSpPr>
          <p:nvPr>
            <p:ph type="body" sz="half" idx="10"/>
          </p:nvPr>
        </p:nvSpPr>
        <p:spPr/>
        <p:txBody>
          <a:bodyPr/>
          <a:lstStyle/>
          <a:p>
            <a:r>
              <a:rPr lang="en-GB" dirty="0" err="1"/>
              <a:t>Tuotteen</a:t>
            </a:r>
            <a:r>
              <a:rPr lang="en-GB" dirty="0"/>
              <a:t> </a:t>
            </a:r>
            <a:r>
              <a:rPr lang="en-GB" dirty="0" err="1"/>
              <a:t>ilmoittaminen</a:t>
            </a:r>
            <a:endParaRPr lang="en-GB" dirty="0"/>
          </a:p>
        </p:txBody>
      </p:sp>
      <p:sp>
        <p:nvSpPr>
          <p:cNvPr id="3" name="Text Placeholder 2">
            <a:extLst>
              <a:ext uri="{FF2B5EF4-FFF2-40B4-BE49-F238E27FC236}">
                <a16:creationId xmlns:a16="http://schemas.microsoft.com/office/drawing/2014/main" id="{7D84CFBF-0CB1-2D7A-B2BC-1BC6D5ECE191}"/>
              </a:ext>
            </a:extLst>
          </p:cNvPr>
          <p:cNvSpPr>
            <a:spLocks noGrp="1"/>
          </p:cNvSpPr>
          <p:nvPr>
            <p:ph type="body" sz="half" idx="11"/>
          </p:nvPr>
        </p:nvSpPr>
        <p:spPr/>
        <p:txBody>
          <a:bodyPr/>
          <a:lstStyle/>
          <a:p>
            <a:pPr algn="l"/>
            <a:r>
              <a:rPr lang="en-US" b="1" i="0" dirty="0">
                <a:effectLst/>
                <a:latin typeface="Open Sans" panose="020B0606030504020204" pitchFamily="34" charset="0"/>
              </a:rPr>
              <a:t>Indicate your product</a:t>
            </a:r>
            <a:r>
              <a:rPr lang="fr-FR" dirty="0">
                <a:hlinkClick r:id="rId2"/>
              </a:rPr>
              <a:t> Product indications - EUIPO (europa.eu)</a:t>
            </a:r>
            <a:endParaRPr lang="en-US" b="1" i="0" dirty="0">
              <a:effectLst/>
              <a:latin typeface="Open Sans" panose="020B0606030504020204" pitchFamily="34" charset="0"/>
            </a:endParaRPr>
          </a:p>
          <a:p>
            <a:pPr algn="l"/>
            <a:r>
              <a:rPr lang="en-US" b="0" i="0" dirty="0">
                <a:solidFill>
                  <a:srgbClr val="313132"/>
                </a:solidFill>
                <a:effectLst/>
                <a:latin typeface="Open Sans" panose="020B0606030504020204" pitchFamily="34" charset="0"/>
              </a:rPr>
              <a:t>Together with the images of your design, your application must also indicate the product that you intend to apply your design to (</a:t>
            </a:r>
            <a:r>
              <a:rPr lang="en-US" b="0" i="1" dirty="0">
                <a:solidFill>
                  <a:srgbClr val="313132"/>
                </a:solidFill>
                <a:effectLst/>
                <a:latin typeface="Open Sans" panose="020B0606030504020204" pitchFamily="34" charset="0"/>
              </a:rPr>
              <a:t>shoes,</a:t>
            </a:r>
            <a:r>
              <a:rPr lang="en-US" b="0" i="0" dirty="0">
                <a:solidFill>
                  <a:srgbClr val="313132"/>
                </a:solidFill>
                <a:effectLst/>
                <a:latin typeface="Open Sans" panose="020B0606030504020204" pitchFamily="34" charset="0"/>
              </a:rPr>
              <a:t> </a:t>
            </a:r>
            <a:r>
              <a:rPr lang="en-US" b="0" i="1" dirty="0">
                <a:solidFill>
                  <a:srgbClr val="313132"/>
                </a:solidFill>
                <a:effectLst/>
                <a:latin typeface="Open Sans" panose="020B0606030504020204" pitchFamily="34" charset="0"/>
              </a:rPr>
              <a:t>tables, toys</a:t>
            </a:r>
            <a:r>
              <a:rPr lang="en-US" b="0" i="0" dirty="0">
                <a:solidFill>
                  <a:srgbClr val="313132"/>
                </a:solidFill>
                <a:effectLst/>
                <a:latin typeface="Open Sans" panose="020B0606030504020204" pitchFamily="34" charset="0"/>
              </a:rPr>
              <a:t> ...).When you file your application, you can easily choose a product indication from </a:t>
            </a:r>
            <a:r>
              <a:rPr lang="en-US" b="0" i="0" u="none" strike="noStrike" dirty="0" err="1">
                <a:solidFill>
                  <a:srgbClr val="0F62FE"/>
                </a:solidFill>
                <a:effectLst/>
                <a:latin typeface="Open Sans" panose="020B0606030504020204" pitchFamily="34" charset="0"/>
                <a:hlinkClick r:id="rId3"/>
              </a:rPr>
              <a:t>DesignClass</a:t>
            </a:r>
            <a:r>
              <a:rPr lang="en-US" b="0" i="0" dirty="0">
                <a:solidFill>
                  <a:srgbClr val="313132"/>
                </a:solidFill>
                <a:effectLst/>
                <a:latin typeface="Open Sans" panose="020B0606030504020204" pitchFamily="34" charset="0"/>
              </a:rPr>
              <a:t>. This database contains a comprehensive list of acceptable product indications, classified under the </a:t>
            </a:r>
            <a:r>
              <a:rPr lang="en-US" b="0" i="0" u="none" strike="noStrike" dirty="0">
                <a:solidFill>
                  <a:srgbClr val="0F62FE"/>
                </a:solidFill>
                <a:effectLst/>
                <a:latin typeface="Open Sans" panose="020B0606030504020204" pitchFamily="34" charset="0"/>
                <a:hlinkClick r:id="rId4"/>
              </a:rPr>
              <a:t>Locarno Classification</a:t>
            </a:r>
            <a:r>
              <a:rPr lang="en-US" b="0" i="0" dirty="0">
                <a:solidFill>
                  <a:srgbClr val="313132"/>
                </a:solidFill>
                <a:effectLst/>
                <a:latin typeface="Open Sans" panose="020B0606030504020204" pitchFamily="34" charset="0"/>
              </a:rPr>
              <a:t>.</a:t>
            </a:r>
          </a:p>
          <a:p>
            <a:pPr algn="l"/>
            <a:r>
              <a:rPr lang="en-US" b="0" i="0" dirty="0">
                <a:solidFill>
                  <a:srgbClr val="313132"/>
                </a:solidFill>
                <a:effectLst/>
                <a:latin typeface="Open Sans" panose="020B0606030504020204" pitchFamily="34" charset="0"/>
              </a:rPr>
              <a:t>The product indication does not affect the scope of protection of your design. It is the representation that defines your design: ‘What you see is what you get’.</a:t>
            </a:r>
          </a:p>
          <a:p>
            <a:endParaRPr lang="en-GB" dirty="0"/>
          </a:p>
        </p:txBody>
      </p:sp>
    </p:spTree>
    <p:extLst>
      <p:ext uri="{BB962C8B-B14F-4D97-AF65-F5344CB8AC3E}">
        <p14:creationId xmlns:p14="http://schemas.microsoft.com/office/powerpoint/2010/main" val="167740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FB441-99A1-E69A-BFEE-7BC9C584A87B}"/>
              </a:ext>
            </a:extLst>
          </p:cNvPr>
          <p:cNvSpPr>
            <a:spLocks noGrp="1"/>
          </p:cNvSpPr>
          <p:nvPr>
            <p:ph type="body" sz="half" idx="10"/>
          </p:nvPr>
        </p:nvSpPr>
        <p:spPr/>
        <p:txBody>
          <a:bodyPr/>
          <a:lstStyle/>
          <a:p>
            <a:r>
              <a:rPr lang="en-GB" dirty="0" err="1"/>
              <a:t>Luokitus</a:t>
            </a:r>
            <a:endParaRPr lang="en-GB" dirty="0"/>
          </a:p>
        </p:txBody>
      </p:sp>
      <p:sp>
        <p:nvSpPr>
          <p:cNvPr id="3" name="Text Placeholder 2">
            <a:extLst>
              <a:ext uri="{FF2B5EF4-FFF2-40B4-BE49-F238E27FC236}">
                <a16:creationId xmlns:a16="http://schemas.microsoft.com/office/drawing/2014/main" id="{6E39AB63-4AD3-A0A4-DABC-EA2EAA8BC139}"/>
              </a:ext>
            </a:extLst>
          </p:cNvPr>
          <p:cNvSpPr>
            <a:spLocks noGrp="1"/>
          </p:cNvSpPr>
          <p:nvPr>
            <p:ph type="body" sz="half" idx="11"/>
          </p:nvPr>
        </p:nvSpPr>
        <p:spPr/>
        <p:txBody>
          <a:bodyPr/>
          <a:lstStyle/>
          <a:p>
            <a:r>
              <a:rPr lang="en-GB" dirty="0"/>
              <a:t>Locarno Class </a:t>
            </a:r>
            <a:r>
              <a:rPr lang="en-US" b="0" i="0" dirty="0">
                <a:solidFill>
                  <a:srgbClr val="393939"/>
                </a:solidFill>
                <a:effectLst/>
                <a:latin typeface="Noto Sans Display"/>
              </a:rPr>
              <a:t>The Locarno Classification, established by the </a:t>
            </a:r>
            <a:r>
              <a:rPr lang="en-US" b="0" i="0" u="none" strike="noStrike" dirty="0">
                <a:solidFill>
                  <a:srgbClr val="0059C6"/>
                </a:solidFill>
                <a:effectLst/>
                <a:latin typeface="Noto Sans Display"/>
                <a:hlinkClick r:id="rId2"/>
              </a:rPr>
              <a:t>Locarno Agreement</a:t>
            </a:r>
            <a:r>
              <a:rPr lang="en-US" b="0" i="0" dirty="0">
                <a:solidFill>
                  <a:srgbClr val="393939"/>
                </a:solidFill>
                <a:effectLst/>
                <a:latin typeface="Noto Sans Display"/>
              </a:rPr>
              <a:t> (1968), is an international classification used for the purposes of the registration of </a:t>
            </a:r>
            <a:r>
              <a:rPr lang="en-US" b="0" i="0" u="none" strike="noStrike" dirty="0">
                <a:solidFill>
                  <a:srgbClr val="0059C6"/>
                </a:solidFill>
                <a:effectLst/>
                <a:latin typeface="Noto Sans Display"/>
                <a:hlinkClick r:id="rId3"/>
              </a:rPr>
              <a:t>industrial designs</a:t>
            </a:r>
            <a:r>
              <a:rPr lang="en-US" b="0" i="0" dirty="0">
                <a:solidFill>
                  <a:srgbClr val="393939"/>
                </a:solidFill>
                <a:effectLst/>
                <a:latin typeface="Noto Sans Display"/>
              </a:rPr>
              <a:t>. </a:t>
            </a:r>
            <a:endParaRPr lang="en-GB" dirty="0"/>
          </a:p>
          <a:p>
            <a:pPr algn="l"/>
            <a:r>
              <a:rPr lang="en-US" b="1" i="0" dirty="0">
                <a:solidFill>
                  <a:srgbClr val="990033"/>
                </a:solidFill>
                <a:effectLst/>
                <a:latin typeface="Helvetica Neue"/>
              </a:rPr>
              <a:t>Class 7</a:t>
            </a:r>
          </a:p>
          <a:p>
            <a:r>
              <a:rPr lang="en-US" b="1" i="0" dirty="0">
                <a:solidFill>
                  <a:srgbClr val="333333"/>
                </a:solidFill>
                <a:effectLst/>
                <a:latin typeface="Arial" panose="020B0604020202020204" pitchFamily="34" charset="0"/>
              </a:rPr>
              <a:t>Household goods, not elsewhere specified</a:t>
            </a:r>
            <a:endParaRPr lang="en-GB" dirty="0"/>
          </a:p>
          <a:p>
            <a:r>
              <a:rPr lang="en-GB" dirty="0"/>
              <a:t> </a:t>
            </a:r>
            <a:r>
              <a:rPr lang="fi-FI" b="0" i="0" dirty="0">
                <a:solidFill>
                  <a:srgbClr val="333333"/>
                </a:solidFill>
                <a:effectLst/>
                <a:latin typeface="Arial" panose="020B0604020202020204" pitchFamily="34" charset="0"/>
              </a:rPr>
              <a:t>104725 </a:t>
            </a:r>
            <a:r>
              <a:rPr lang="en-GB" dirty="0"/>
              <a:t>Mugs </a:t>
            </a:r>
          </a:p>
          <a:p>
            <a:r>
              <a:rPr lang="en-GB" dirty="0"/>
              <a:t>Mug Locarno Classification is 07.01</a:t>
            </a:r>
          </a:p>
          <a:p>
            <a:r>
              <a:rPr lang="en-GB" dirty="0"/>
              <a:t>O7.01 example </a:t>
            </a:r>
            <a:r>
              <a:rPr lang="fi-FI" dirty="0" err="1">
                <a:hlinkClick r:id="rId4"/>
              </a:rPr>
              <a:t>DSView</a:t>
            </a:r>
            <a:r>
              <a:rPr lang="fi-FI" dirty="0">
                <a:hlinkClick r:id="rId4"/>
              </a:rPr>
              <a:t> (tmdn.org)</a:t>
            </a:r>
            <a:r>
              <a:rPr lang="en-GB" dirty="0"/>
              <a:t> https://www.tmdn.org/tmdsview-web/#/dsview/detail/WO70000000D080035-0001</a:t>
            </a:r>
          </a:p>
        </p:txBody>
      </p:sp>
    </p:spTree>
    <p:extLst>
      <p:ext uri="{BB962C8B-B14F-4D97-AF65-F5344CB8AC3E}">
        <p14:creationId xmlns:p14="http://schemas.microsoft.com/office/powerpoint/2010/main" val="110348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40E89-9F82-1416-BA2A-A999405D979D}"/>
              </a:ext>
            </a:extLst>
          </p:cNvPr>
          <p:cNvSpPr>
            <a:spLocks noGrp="1"/>
          </p:cNvSpPr>
          <p:nvPr>
            <p:ph type="body" sz="half" idx="10"/>
          </p:nvPr>
        </p:nvSpPr>
        <p:spPr>
          <a:xfrm>
            <a:off x="292328" y="574031"/>
            <a:ext cx="8492897" cy="999574"/>
          </a:xfrm>
        </p:spPr>
        <p:txBody>
          <a:bodyPr/>
          <a:lstStyle/>
          <a:p>
            <a:r>
              <a:rPr lang="fi-FI" altLang="fi-FI" sz="1800" dirty="0"/>
              <a:t>Rekisterinumero</a:t>
            </a:r>
            <a:r>
              <a:rPr kumimoji="0" lang="fi-FI" altLang="fi-FI" sz="1800" b="0" i="0" u="none" strike="noStrike" cap="none" normalizeH="0" baseline="0" dirty="0">
                <a:ln>
                  <a:noFill/>
                </a:ln>
                <a:solidFill>
                  <a:srgbClr val="5D5D5D"/>
                </a:solidFill>
                <a:effectLst/>
                <a:latin typeface="FagoWebPro-Medium"/>
              </a:rPr>
              <a:t> </a:t>
            </a:r>
            <a:r>
              <a:rPr lang="fi-FI" sz="2400" b="0" i="0" dirty="0">
                <a:solidFill>
                  <a:srgbClr val="323232"/>
                </a:solidFill>
                <a:effectLst/>
                <a:latin typeface="FagoWebPro-Medium"/>
              </a:rPr>
              <a:t> 4555</a:t>
            </a:r>
            <a:endParaRPr lang="en-GB" sz="1800" dirty="0"/>
          </a:p>
          <a:p>
            <a:r>
              <a:rPr lang="en-GB" sz="1800" dirty="0" err="1"/>
              <a:t>Mallinluoja</a:t>
            </a:r>
            <a:r>
              <a:rPr lang="en-GB" sz="1800" dirty="0"/>
              <a:t> </a:t>
            </a:r>
            <a:r>
              <a:rPr lang="fi-FI" sz="1800" b="0" i="0" dirty="0" err="1">
                <a:solidFill>
                  <a:srgbClr val="323232"/>
                </a:solidFill>
                <a:effectLst/>
                <a:latin typeface="FagoWebPro-Medium"/>
              </a:rPr>
              <a:t>Lack</a:t>
            </a:r>
            <a:r>
              <a:rPr lang="fi-FI" sz="1800" b="0" i="0" dirty="0">
                <a:solidFill>
                  <a:srgbClr val="323232"/>
                </a:solidFill>
                <a:effectLst/>
                <a:latin typeface="FagoWebPro-Medium"/>
              </a:rPr>
              <a:t> Bryan Edward </a:t>
            </a:r>
            <a:r>
              <a:rPr lang="fi-FI" sz="1800" b="0" dirty="0">
                <a:solidFill>
                  <a:srgbClr val="323232"/>
                </a:solidFill>
                <a:latin typeface="FagoWebPro-Medium"/>
              </a:rPr>
              <a:t>Charles Coles Robert Edward</a:t>
            </a:r>
          </a:p>
          <a:p>
            <a:r>
              <a:rPr lang="fi-FI" sz="1800" dirty="0"/>
              <a:t>Haltija </a:t>
            </a:r>
            <a:r>
              <a:rPr lang="fi-FI" sz="1800" b="0" dirty="0">
                <a:solidFill>
                  <a:srgbClr val="323232"/>
                </a:solidFill>
                <a:latin typeface="FagoWebPro-Medium"/>
              </a:rPr>
              <a:t>General Foods Limited </a:t>
            </a:r>
            <a:endParaRPr lang="en-GB" sz="1800" b="0" dirty="0">
              <a:solidFill>
                <a:srgbClr val="323232"/>
              </a:solidFill>
              <a:latin typeface="FagoWebPro-Medium"/>
            </a:endParaRPr>
          </a:p>
        </p:txBody>
      </p:sp>
      <p:sp>
        <p:nvSpPr>
          <p:cNvPr id="3" name="Text Placeholder 2">
            <a:extLst>
              <a:ext uri="{FF2B5EF4-FFF2-40B4-BE49-F238E27FC236}">
                <a16:creationId xmlns:a16="http://schemas.microsoft.com/office/drawing/2014/main" id="{9436B122-0E7B-02C7-19D4-9711E58C296B}"/>
              </a:ext>
            </a:extLst>
          </p:cNvPr>
          <p:cNvSpPr>
            <a:spLocks noGrp="1"/>
          </p:cNvSpPr>
          <p:nvPr>
            <p:ph type="body" sz="half" idx="11"/>
          </p:nvPr>
        </p:nvSpPr>
        <p:spPr>
          <a:xfrm>
            <a:off x="584656" y="4319947"/>
            <a:ext cx="8492897" cy="3049460"/>
          </a:xfrm>
        </p:spPr>
        <p:txBody>
          <a:bodyPr/>
          <a:lstStyle/>
          <a:p>
            <a:endParaRPr lang="en-GB" dirty="0"/>
          </a:p>
        </p:txBody>
      </p:sp>
      <p:sp>
        <p:nvSpPr>
          <p:cNvPr id="4" name="Rectangle 1">
            <a:extLst>
              <a:ext uri="{FF2B5EF4-FFF2-40B4-BE49-F238E27FC236}">
                <a16:creationId xmlns:a16="http://schemas.microsoft.com/office/drawing/2014/main" id="{77F6A3CF-F84A-8645-BFE4-70599F5E646E}"/>
              </a:ext>
            </a:extLst>
          </p:cNvPr>
          <p:cNvSpPr>
            <a:spLocks noChangeArrowheads="1"/>
          </p:cNvSpPr>
          <p:nvPr/>
        </p:nvSpPr>
        <p:spPr bwMode="auto">
          <a:xfrm>
            <a:off x="292328" y="1968253"/>
            <a:ext cx="6328720"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700" b="0" i="0" u="none" strike="noStrike" cap="none" normalizeH="0" baseline="0" dirty="0">
                <a:ln>
                  <a:noFill/>
                </a:ln>
                <a:solidFill>
                  <a:srgbClr val="035CA7"/>
                </a:solidFill>
                <a:effectLst/>
                <a:latin typeface="FagoWebPro-Medium"/>
              </a:rPr>
              <a:t>Mallit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5D5D5D"/>
                </a:solidFill>
                <a:effectLst/>
                <a:latin typeface="FagoWebPro-Medium"/>
              </a:rPr>
              <a:t>Malli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323232"/>
                </a:solidFill>
                <a:effectLst/>
                <a:latin typeface="FagoWebPro-Medium"/>
              </a:rPr>
              <a:t>Muki</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5D5D5D"/>
                </a:solidFill>
                <a:effectLst/>
                <a:latin typeface="FagoWebPro-Medium"/>
              </a:rPr>
              <a:t>Tila</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323232"/>
                </a:solidFill>
                <a:effectLst/>
                <a:latin typeface="FagoWebPro-Medium"/>
              </a:rPr>
              <a:t>Julkinen</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5D5D5D"/>
                </a:solidFill>
                <a:effectLst/>
                <a:latin typeface="FagoWebPro-Medium"/>
              </a:rPr>
              <a:t>Mallin kuvakulmat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rgbClr val="035CA7"/>
                </a:solidFill>
                <a:effectLst/>
                <a:latin typeface="FagoWebPro-Medium"/>
              </a:rPr>
              <a:t>  </a:t>
            </a:r>
            <a:r>
              <a:rPr kumimoji="0" lang="fi-FI" altLang="fi-FI" sz="7200" b="0" i="0" u="none" strike="noStrike" cap="none" normalizeH="0" baseline="0" dirty="0">
                <a:ln>
                  <a:noFill/>
                </a:ln>
                <a:solidFill>
                  <a:srgbClr val="035CA7"/>
                </a:solidFill>
                <a:effectLst/>
                <a:latin typeface="FagoWebPro-Medium"/>
              </a:rPr>
              <a:t>     </a:t>
            </a:r>
            <a:r>
              <a:rPr kumimoji="0" lang="fi-FI" altLang="fi-FI" sz="1200" b="0" i="0" u="none" strike="noStrike" cap="none" normalizeH="0" baseline="0" dirty="0">
                <a:ln>
                  <a:noFill/>
                </a:ln>
                <a:solidFill>
                  <a:srgbClr val="035CA7"/>
                </a:solidFill>
                <a:effectLst/>
                <a:latin typeface="FagoWebPro-Medium"/>
              </a:rPr>
              <a:t>  </a:t>
            </a:r>
            <a:r>
              <a:rPr kumimoji="0" lang="fi-FI" altLang="fi-FI" sz="6300" b="0" i="0" u="none" strike="noStrike" cap="none" normalizeH="0" baseline="0" dirty="0">
                <a:ln>
                  <a:noFill/>
                </a:ln>
                <a:solidFill>
                  <a:srgbClr val="035CA7"/>
                </a:solidFill>
                <a:effectLst/>
                <a:latin typeface="FagoWebPro-Medium"/>
              </a:rPr>
              <a:t>      </a:t>
            </a:r>
            <a:r>
              <a:rPr kumimoji="0" lang="fi-FI" altLang="fi-FI" sz="1200" b="0" i="0" u="none" strike="noStrike" cap="none" normalizeH="0" baseline="0" dirty="0">
                <a:ln>
                  <a:noFill/>
                </a:ln>
                <a:solidFill>
                  <a:srgbClr val="035CA7"/>
                </a:solidFill>
                <a:effectLst/>
                <a:latin typeface="FagoWebPro-Medium"/>
              </a:rPr>
              <a:t>  </a:t>
            </a:r>
            <a:r>
              <a:rPr kumimoji="0" lang="fi-FI" altLang="fi-FI" sz="7900" b="0" i="0" u="none" strike="noStrike" cap="none" normalizeH="0" baseline="0" dirty="0">
                <a:ln>
                  <a:noFill/>
                </a:ln>
                <a:solidFill>
                  <a:srgbClr val="035CA7"/>
                </a:solidFill>
                <a:effectLst/>
                <a:latin typeface="FagoWebPro-Medium"/>
              </a:rPr>
              <a:t>     </a:t>
            </a:r>
            <a:endParaRPr kumimoji="0" lang="fi-FI" altLang="fi-FI" sz="1200" b="0" i="0" u="none" strike="noStrike" cap="none" normalizeH="0" baseline="0" dirty="0">
              <a:ln>
                <a:noFill/>
              </a:ln>
              <a:solidFill>
                <a:srgbClr val="323232"/>
              </a:solidFill>
              <a:effectLst/>
              <a:latin typeface="FagoWebPro-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b="0" i="0" u="none" strike="noStrike" cap="none" normalizeH="0" baseline="0" dirty="0">
                <a:ln>
                  <a:noFill/>
                </a:ln>
                <a:solidFill>
                  <a:schemeClr val="tx1"/>
                </a:solidFill>
                <a:effectLst/>
                <a:latin typeface="Arial" panose="020B0604020202020204" pitchFamily="34" charset="0"/>
              </a:rPr>
              <a:t>Luokka 7 Alaluokka 1 </a:t>
            </a:r>
            <a:r>
              <a:rPr lang="fi-FI" sz="2400" dirty="0">
                <a:hlinkClick r:id="rId2"/>
              </a:rPr>
              <a:t>Mallin tarkemmat tiedot | PRH</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hlinkClick r:id="rId3"/>
            <a:extLst>
              <a:ext uri="{FF2B5EF4-FFF2-40B4-BE49-F238E27FC236}">
                <a16:creationId xmlns:a16="http://schemas.microsoft.com/office/drawing/2014/main" id="{C741DF24-0258-E1D1-33AE-668B6C085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78" y="2849880"/>
            <a:ext cx="9525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hlinkClick r:id="rId3"/>
            <a:extLst>
              <a:ext uri="{FF2B5EF4-FFF2-40B4-BE49-F238E27FC236}">
                <a16:creationId xmlns:a16="http://schemas.microsoft.com/office/drawing/2014/main" id="{608A2709-9FDF-9B31-E254-C5FF2140B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903" y="2849880"/>
            <a:ext cx="952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hlinkClick r:id="rId3"/>
            <a:extLst>
              <a:ext uri="{FF2B5EF4-FFF2-40B4-BE49-F238E27FC236}">
                <a16:creationId xmlns:a16="http://schemas.microsoft.com/office/drawing/2014/main" id="{85C1FC4D-D3BD-A04B-2212-6715BED8B3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603" y="2849880"/>
            <a:ext cx="9525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99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F5DB2-DB21-FEE3-8FF0-1E7A1F475497}"/>
              </a:ext>
            </a:extLst>
          </p:cNvPr>
          <p:cNvSpPr>
            <a:spLocks noGrp="1"/>
          </p:cNvSpPr>
          <p:nvPr>
            <p:ph type="body" sz="half" idx="11"/>
          </p:nvPr>
        </p:nvSpPr>
        <p:spPr/>
        <p:txBody>
          <a:bodyPr/>
          <a:lstStyle/>
          <a:p>
            <a:r>
              <a:rPr lang="fi-FI" dirty="0"/>
              <a:t>Datan suojaaminen ja tekijänoikeuslaki</a:t>
            </a:r>
          </a:p>
        </p:txBody>
      </p:sp>
    </p:spTree>
    <p:extLst>
      <p:ext uri="{BB962C8B-B14F-4D97-AF65-F5344CB8AC3E}">
        <p14:creationId xmlns:p14="http://schemas.microsoft.com/office/powerpoint/2010/main" val="119837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Tietokannat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7" y="1034002"/>
            <a:ext cx="8492897" cy="3296698"/>
          </a:xfrm>
        </p:spPr>
        <p:txBody>
          <a:bodyPr/>
          <a:lstStyle/>
          <a:p>
            <a:r>
              <a:rPr lang="fi-FI" altLang="en-US" sz="1600" b="0">
                <a:latin typeface="Arial" panose="020B0604020202020204" pitchFamily="34" charset="0"/>
                <a:cs typeface="Arial" panose="020B0604020202020204" pitchFamily="34" charset="0"/>
                <a:sym typeface="Wingdings" panose="05000000000000000000" pitchFamily="2" charset="2"/>
              </a:rPr>
              <a:t>Tekijänoikeuslaki 49 §:</a:t>
            </a:r>
            <a:r>
              <a:rPr lang="fi-FI" altLang="en-US" sz="1600" b="0" err="1">
                <a:latin typeface="Arial" panose="020B0604020202020204" pitchFamily="34" charset="0"/>
                <a:cs typeface="Arial" panose="020B0604020202020204" pitchFamily="34" charset="0"/>
                <a:sym typeface="Wingdings" panose="05000000000000000000" pitchFamily="2" charset="2"/>
              </a:rPr>
              <a:t>ssa</a:t>
            </a:r>
            <a:r>
              <a:rPr lang="fi-FI" altLang="en-US" sz="1600" b="0">
                <a:latin typeface="Arial" panose="020B0604020202020204" pitchFamily="34" charset="0"/>
                <a:cs typeface="Arial" panose="020B0604020202020204" pitchFamily="34" charset="0"/>
                <a:sym typeface="Wingdings" panose="05000000000000000000" pitchFamily="2" charset="2"/>
              </a:rPr>
              <a:t> luettelon ja tietokannan valmistajan </a:t>
            </a:r>
            <a:r>
              <a:rPr lang="fi-FI" altLang="en-US" sz="1600" b="0" u="sng">
                <a:latin typeface="Arial" panose="020B0604020202020204" pitchFamily="34" charset="0"/>
                <a:cs typeface="Arial" panose="020B0604020202020204" pitchFamily="34" charset="0"/>
                <a:sym typeface="Wingdings" panose="05000000000000000000" pitchFamily="2" charset="2"/>
              </a:rPr>
              <a:t>lähioikeutta</a:t>
            </a:r>
            <a:r>
              <a:rPr lang="fi-FI" altLang="en-US" sz="1600" b="0">
                <a:latin typeface="Arial" panose="020B0604020202020204" pitchFamily="34" charset="0"/>
                <a:cs typeface="Arial" panose="020B0604020202020204" pitchFamily="34" charset="0"/>
                <a:sym typeface="Wingdings" panose="05000000000000000000" pitchFamily="2" charset="2"/>
              </a:rPr>
              <a:t> koskeva säännös:</a:t>
            </a:r>
          </a:p>
          <a:p>
            <a:r>
              <a:rPr lang="fi-FI" sz="1400" b="0" i="1"/>
              <a:t>Sillä, joka on valmistanut</a:t>
            </a:r>
          </a:p>
          <a:p>
            <a:r>
              <a:rPr lang="fi-FI" sz="1400" b="0" i="1"/>
              <a:t>1) luettelon, taulukon, ohjelman tai muun sellaisen työn, jossa on yhdisteltynä suuri määrä tietoja, taikka</a:t>
            </a:r>
          </a:p>
          <a:p>
            <a:r>
              <a:rPr lang="fi-FI" sz="1400" b="0" i="1"/>
              <a:t>2) tietokannan, jonka sisällön kerääminen, varmistaminen tai esittäminen on edellyttänyt huomattavaa panostusta,</a:t>
            </a:r>
          </a:p>
          <a:p>
            <a:r>
              <a:rPr lang="fi-FI" sz="1400" b="0" i="1"/>
              <a:t>on yksinomainen oikeus määrätä työn koko sisällöstä tai sen laadullisesti tai määrällisesti arvioiden olennaisesta osasta valmistamalla siitä kappaleita ja saattamalla se yleisön saataviin.</a:t>
            </a:r>
          </a:p>
          <a:p>
            <a:r>
              <a:rPr lang="fi-FI" altLang="en-US" sz="1400" b="0" i="1">
                <a:cs typeface="Arial" panose="020B0604020202020204" pitchFamily="34" charset="0"/>
                <a:sym typeface="Wingdings" panose="05000000000000000000" pitchFamily="2" charset="2"/>
              </a:rPr>
              <a:t>[…] </a:t>
            </a:r>
            <a:r>
              <a:rPr lang="fi-FI" sz="1400" b="0" i="1"/>
              <a:t>oikeus on voimassa, kunnes 15 vuotta on kulunut siitä vuodesta, jona työ valmistui, tai jos työ saatettiin yleisön saataviin ennen tämän ajanjakson päättymistä, 15 vuotta siitä vuodesta, jona työ saatettiin ensimmäisen kerran yleisön saataviin.</a:t>
            </a:r>
          </a:p>
          <a:p>
            <a:r>
              <a:rPr lang="fi-FI" sz="1400" b="0" i="1"/>
              <a:t>Jos työ tai sen osa on tekijänoikeuden kohteena, voidaan vedota tekijänoikeuteen.</a:t>
            </a:r>
            <a:endParaRPr lang="fi-FI" altLang="en-US" sz="1400" b="0" i="1">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58565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400"/>
              <a:t>Tietokantojen sui generis –suoja eli tietokantasuoja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Tietokannan valmistajalla tarkoitetaan sitä tahoa, joka kantaa tietokantojen valmistamiseen liittyvän toiminnallisen ja taloudellisen vastuun</a:t>
            </a:r>
          </a:p>
          <a:p>
            <a:r>
              <a:rPr lang="fi-FI" altLang="en-US" sz="1600" b="0" dirty="0">
                <a:latin typeface="Arial"/>
                <a:cs typeface="Arial"/>
                <a:sym typeface="Wingdings" panose="05000000000000000000" pitchFamily="2" charset="2"/>
              </a:rPr>
              <a:t>	 Toisin kuin tekijänoikeus, tietokantasuoja voi syntyä myös oikeushenkilölle ja syntyy 	esim. työnantajalle joka kantaa taloudellisen ja toiminallisen vastuun, ei työntekijälle</a:t>
            </a:r>
            <a:endParaRPr lang="fi-FI" altLang="en-US" sz="16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Samoin kuin tekijänoikeudessa, tietokantasuoja ei ulotu tietoon itsessään</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Tietokannan valmistajalla ei muunteluoikeutta</a:t>
            </a:r>
          </a:p>
          <a:p>
            <a:r>
              <a:rPr lang="fi-FI" altLang="en-US" sz="1600" b="0" dirty="0">
                <a:latin typeface="Arial" panose="020B0604020202020204" pitchFamily="34" charset="0"/>
                <a:cs typeface="Arial" panose="020B0604020202020204" pitchFamily="34" charset="0"/>
                <a:sym typeface="Wingdings" panose="05000000000000000000" pitchFamily="2" charset="2"/>
              </a:rPr>
              <a:t>	 oikeus määrätä tietokannasta koskee koko tietokantaa tai sen määrällisesti tai 	laadullisesti olennaista osaa</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Lyhyt suoja-aika (15 vuotta)</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Tekijänoikeusneuvosto on lausunnoissaan katsonut, että erilaiset luettelot ja tietokannat voivat mahdollisesti nauttia tekijänoikeussuojaa (esim. matematiikan tehtäväkokoelma TN 2021:8, oikeustapauskokoelma TN 2019:4, satokausikalenteri TN 2017:13)</a:t>
            </a:r>
          </a:p>
          <a:p>
            <a:pPr marL="285750" indent="-285750">
              <a:buFont typeface="Arial" panose="020B0604020202020204" pitchFamily="34" charset="0"/>
              <a:buChar char="•"/>
            </a:pPr>
            <a:endParaRPr lang="fi-FI" altLang="en-US" sz="1600" b="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148954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Tietokannat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a:lstStyle/>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Tekijänoikeuslaki antaa mahdollisuuden vedota tietokannan tekijänoikeuteen</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Tietokantojen muodostamisessa ei kuitenkaan yleensä pyritä omaperäiseen taiteelliseen muotoon vaan tiedon käytettävyyteen</a:t>
            </a:r>
          </a:p>
          <a:p>
            <a:r>
              <a:rPr lang="fi-FI" altLang="en-US" sz="1600" b="0">
                <a:latin typeface="Arial" panose="020B0604020202020204" pitchFamily="34" charset="0"/>
                <a:cs typeface="Arial" panose="020B0604020202020204" pitchFamily="34" charset="0"/>
                <a:sym typeface="Wingdings" panose="05000000000000000000" pitchFamily="2" charset="2"/>
              </a:rPr>
              <a:t>	 omaperäisyyden vaatimus ei usein täyty eikä tietokanta saa suojaa tekijänoikeuslain 	mukaisena teoksena (vaan 49 §:n mukaista lähioikeussuojaa tietokantana)</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Tietokantojen lähioikeussuojan tarkoituksena on antaa suojaa </a:t>
            </a:r>
            <a:r>
              <a:rPr lang="fi-FI" altLang="en-US" sz="1600" b="0" i="1">
                <a:latin typeface="Arial" panose="020B0604020202020204" pitchFamily="34" charset="0"/>
                <a:cs typeface="Arial" panose="020B0604020202020204" pitchFamily="34" charset="0"/>
                <a:sym typeface="Wingdings" panose="05000000000000000000" pitchFamily="2" charset="2"/>
              </a:rPr>
              <a:t>investoinneille</a:t>
            </a:r>
            <a:r>
              <a:rPr lang="fi-FI" altLang="en-US" sz="1600" b="0">
                <a:latin typeface="Arial" panose="020B0604020202020204" pitchFamily="34" charset="0"/>
                <a:cs typeface="Arial" panose="020B0604020202020204" pitchFamily="34" charset="0"/>
                <a:sym typeface="Wingdings" panose="05000000000000000000" pitchFamily="2" charset="2"/>
              </a:rPr>
              <a:t> (säännöksen sanamuoto </a:t>
            </a:r>
            <a:r>
              <a:rPr lang="fi-FI" altLang="en-US" sz="1600" b="0" i="1">
                <a:latin typeface="Arial" panose="020B0604020202020204" pitchFamily="34" charset="0"/>
                <a:cs typeface="Arial" panose="020B0604020202020204" pitchFamily="34" charset="0"/>
                <a:sym typeface="Wingdings" panose="05000000000000000000" pitchFamily="2" charset="2"/>
              </a:rPr>
              <a:t>huomattavaa panostusta</a:t>
            </a:r>
            <a:r>
              <a:rPr lang="fi-FI" altLang="en-US" sz="1600" b="0">
                <a:latin typeface="Arial" panose="020B0604020202020204" pitchFamily="34" charset="0"/>
                <a:cs typeface="Arial" panose="020B0604020202020204" pitchFamily="34" charset="0"/>
                <a:sym typeface="Wingdings" panose="05000000000000000000" pitchFamily="2" charset="2"/>
              </a:rPr>
              <a:t>), ei omaperäisen luovan työn tulokselle</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Riitatilanteessa tietokantasuojaan vetoavan pystyttävä osoittamaan, että tietokannan kerääminen, varmistaminen tai esittäminen on edellyttänyt huomattavaa panostusta</a:t>
            </a:r>
          </a:p>
          <a:p>
            <a:pPr marL="914400" lvl="1" indent="-285750">
              <a:buFont typeface="Wingdings" panose="05000000000000000000" pitchFamily="2" charset="2"/>
              <a:buChar char="à"/>
            </a:pPr>
            <a:r>
              <a:rPr lang="fi-FI" altLang="en-US" sz="1600">
                <a:latin typeface="Arial" panose="020B0604020202020204" pitchFamily="34" charset="0"/>
                <a:cs typeface="Arial" panose="020B0604020202020204" pitchFamily="34" charset="0"/>
                <a:sym typeface="Wingdings" panose="05000000000000000000" pitchFamily="2" charset="2"/>
              </a:rPr>
              <a:t>Sisällön luomiseen uhratut investoinnit merkityksettömiä</a:t>
            </a:r>
          </a:p>
          <a:p>
            <a:pPr marL="914400" lvl="1" indent="-285750">
              <a:buFont typeface="Wingdings" panose="05000000000000000000" pitchFamily="2" charset="2"/>
              <a:buChar char="à"/>
            </a:pPr>
            <a:r>
              <a:rPr lang="fi-FI" altLang="en-US" sz="1600" b="0">
                <a:latin typeface="Arial" panose="020B0604020202020204" pitchFamily="34" charset="0"/>
                <a:cs typeface="Arial" panose="020B0604020202020204" pitchFamily="34" charset="0"/>
                <a:sym typeface="Wingdings" panose="05000000000000000000" pitchFamily="2" charset="2"/>
              </a:rPr>
              <a:t>Hankalaa </a:t>
            </a:r>
            <a:r>
              <a:rPr lang="fi-FI" altLang="en-US" sz="1600">
                <a:latin typeface="Arial" panose="020B0604020202020204" pitchFamily="34" charset="0"/>
                <a:cs typeface="Arial" panose="020B0604020202020204" pitchFamily="34" charset="0"/>
                <a:sym typeface="Wingdings" panose="05000000000000000000" pitchFamily="2" charset="2"/>
              </a:rPr>
              <a:t>silloin, kun sekä sisällön luomisesta että tietokannan valmistamisesta vastaa sama taho</a:t>
            </a:r>
            <a:endParaRPr lang="fi-FI" altLang="en-US" sz="1600" b="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527292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Rajoitussäännökset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a:lstStyle/>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TekijäL 25 j §:n 4 mom. mukaan</a:t>
            </a:r>
            <a:r>
              <a:rPr lang="fi-FI" altLang="en-US" sz="1600" b="0" i="1">
                <a:cs typeface="Arial" panose="020B0604020202020204" pitchFamily="34" charset="0"/>
                <a:sym typeface="Wingdings" panose="05000000000000000000" pitchFamily="2" charset="2"/>
              </a:rPr>
              <a:t> s</a:t>
            </a:r>
            <a:r>
              <a:rPr lang="fi-FI" sz="1600" b="0" i="1"/>
              <a:t>e, jolla on oikeus käyttää tietokantaa, saa valmistaa tietokannasta kappaleita ja tehdä kaikki muutkin toimet, jotka ovat tarpeen tietokannan sisältöön pääsyä ja sisällön tavanmukaista käyttöä varten.</a:t>
            </a:r>
          </a:p>
          <a:p>
            <a:pPr marL="285750" indent="-285750">
              <a:buFont typeface="Arial" panose="020B0604020202020204" pitchFamily="34" charset="0"/>
              <a:buChar char="•"/>
            </a:pPr>
            <a:r>
              <a:rPr lang="fi-FI" altLang="en-US" sz="1600" b="0">
                <a:cs typeface="Arial" panose="020B0604020202020204" pitchFamily="34" charset="0"/>
                <a:sym typeface="Wingdings" panose="05000000000000000000" pitchFamily="2" charset="2"/>
              </a:rPr>
              <a:t>TekijäL 12 §:n mukainen oikeus valmistaa teoskappaleita yksityiseen käyttöön ei koske </a:t>
            </a:r>
            <a:r>
              <a:rPr lang="fi-FI" sz="1600" b="0"/>
              <a:t>tietokoneella luettavassa muodossa olevan kappaleen valmistamista tällaisessa muodossa olevasta tietokannasta</a:t>
            </a:r>
            <a:endParaRPr lang="fi-FI" altLang="en-US" sz="1600" b="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98595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F5DB2-DB21-FEE3-8FF0-1E7A1F475497}"/>
              </a:ext>
            </a:extLst>
          </p:cNvPr>
          <p:cNvSpPr>
            <a:spLocks noGrp="1"/>
          </p:cNvSpPr>
          <p:nvPr>
            <p:ph type="body" sz="half" idx="11"/>
          </p:nvPr>
        </p:nvSpPr>
        <p:spPr/>
        <p:txBody>
          <a:bodyPr/>
          <a:lstStyle/>
          <a:p>
            <a:r>
              <a:rPr lang="fi-FI" dirty="0"/>
              <a:t>Teosten käyttäminen tekoälyn koulutusdatana ja teosten suoja tekijänoikeuslaissa</a:t>
            </a:r>
          </a:p>
        </p:txBody>
      </p:sp>
    </p:spTree>
    <p:extLst>
      <p:ext uri="{BB962C8B-B14F-4D97-AF65-F5344CB8AC3E}">
        <p14:creationId xmlns:p14="http://schemas.microsoft.com/office/powerpoint/2010/main" val="1468597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Tekstin- ja tiedonlouhinta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lIns="0" tIns="0" rIns="0" bIns="0" anchor="t"/>
          <a:lstStyle/>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Digitaalisessa muodossa olevan tiedon, kuten tekstin, äänten, kuvien tai datan, automaattinen analysointi</a:t>
            </a:r>
          </a:p>
          <a:p>
            <a:pPr marL="285750" indent="-285750">
              <a:buFont typeface="Arial" panose="020B0604020202020204" pitchFamily="34" charset="0"/>
              <a:buChar char="•"/>
            </a:pPr>
            <a:r>
              <a:rPr lang="fi-FI" altLang="en-US" sz="1600" b="0" dirty="0">
                <a:latin typeface="Arial"/>
                <a:cs typeface="Arial"/>
                <a:sym typeface="Wingdings" panose="05000000000000000000" pitchFamily="2" charset="2"/>
              </a:rPr>
              <a:t>Tiedonlouhintaan voi sisältyä tekijänoikeudella, sui </a:t>
            </a:r>
            <a:r>
              <a:rPr lang="fi-FI" altLang="en-US" sz="1600" b="0" dirty="0" err="1">
                <a:latin typeface="Arial"/>
                <a:cs typeface="Arial"/>
                <a:sym typeface="Wingdings" panose="05000000000000000000" pitchFamily="2" charset="2"/>
              </a:rPr>
              <a:t>generis</a:t>
            </a:r>
            <a:r>
              <a:rPr lang="fi-FI" altLang="en-US" sz="1600" b="0" dirty="0">
                <a:latin typeface="Arial"/>
                <a:cs typeface="Arial"/>
                <a:sym typeface="Wingdings" panose="05000000000000000000" pitchFamily="2" charset="2"/>
              </a:rPr>
              <a:t> -tietokantaoikeudella tai kummallakin suojattuja tekoja, esim. kappaleen valmistaminen teoksesta tai muusta suojatusta aineistosta, tiedon kopioiminen tietokannasta ym.</a:t>
            </a:r>
            <a:endParaRPr lang="fi-FI" altLang="en-US" sz="1600" b="0" dirty="0">
              <a:latin typeface="Arial"/>
              <a:cs typeface="Arial"/>
            </a:endParaRPr>
          </a:p>
          <a:p>
            <a:pPr lvl="1" indent="0">
              <a:buNone/>
            </a:pPr>
            <a:r>
              <a:rPr lang="fi-FI" altLang="en-US" sz="1600" dirty="0">
                <a:latin typeface="Arial"/>
                <a:cs typeface="Arial"/>
                <a:sym typeface="Wingdings" panose="05000000000000000000" pitchFamily="2" charset="2"/>
              </a:rPr>
              <a:t></a:t>
            </a:r>
            <a:r>
              <a:rPr lang="fi-FI" altLang="en-US" sz="1600" b="0" dirty="0">
                <a:latin typeface="Arial"/>
                <a:cs typeface="Arial"/>
                <a:sym typeface="Wingdings" panose="05000000000000000000" pitchFamily="2" charset="2"/>
              </a:rPr>
              <a:t>Vaikka tekijänoikeus ei kohdistu teoksessa oleviin yksittäisiin tietoihin, </a:t>
            </a:r>
            <a:r>
              <a:rPr lang="fi-FI" altLang="en-US" sz="1600" b="0" dirty="0" err="1">
                <a:latin typeface="Arial"/>
                <a:cs typeface="Arial"/>
                <a:sym typeface="Wingdings" panose="05000000000000000000" pitchFamily="2" charset="2"/>
              </a:rPr>
              <a:t>tiedonlouhintannassa</a:t>
            </a:r>
            <a:r>
              <a:rPr lang="fi-FI" altLang="en-US" sz="1600" b="0" dirty="0">
                <a:latin typeface="Arial"/>
                <a:cs typeface="Arial"/>
                <a:sym typeface="Wingdings" panose="05000000000000000000" pitchFamily="2" charset="2"/>
              </a:rPr>
              <a:t> valmistettava digitaalinen kappale on EU-oikeudessa katsottu sellaiseksi </a:t>
            </a:r>
            <a:r>
              <a:rPr lang="fi-FI" altLang="en-US" sz="1600" dirty="0">
                <a:latin typeface="Arial"/>
                <a:cs typeface="Arial"/>
                <a:sym typeface="Wingdings" panose="05000000000000000000" pitchFamily="2" charset="2"/>
              </a:rPr>
              <a:t>kappaleen valmistamiseksi</a:t>
            </a:r>
            <a:r>
              <a:rPr lang="fi-FI" altLang="en-US" sz="1600" b="0" dirty="0">
                <a:latin typeface="Arial"/>
                <a:cs typeface="Arial"/>
                <a:sym typeface="Wingdings" panose="05000000000000000000" pitchFamily="2" charset="2"/>
              </a:rPr>
              <a:t>, josta on säädettävä poikkeus tekijänoikeuslainsäädäntöön</a:t>
            </a:r>
            <a:endParaRPr lang="fi-FI" altLang="en-US" sz="1600" b="0" dirty="0">
              <a:latin typeface="Arial"/>
              <a:cs typeface="Arial"/>
            </a:endParaRPr>
          </a:p>
          <a:p>
            <a:pPr marL="285750" indent="-285750">
              <a:buFont typeface="Arial" panose="020B0604020202020204" pitchFamily="34" charset="0"/>
              <a:buChar char="•"/>
            </a:pPr>
            <a:r>
              <a:rPr lang="fi-FI" altLang="en-US" sz="1600" b="0" dirty="0">
                <a:cs typeface="Arial"/>
              </a:rPr>
              <a:t>Esim. USA:ssa on katsottu että tulkinnanvarainen </a:t>
            </a:r>
            <a:r>
              <a:rPr lang="fi-FI" altLang="en-US" sz="1600" b="0" dirty="0" err="1">
                <a:cs typeface="Arial"/>
              </a:rPr>
              <a:t>fair</a:t>
            </a:r>
            <a:r>
              <a:rPr lang="fi-FI" altLang="en-US" sz="1600" b="0" dirty="0">
                <a:cs typeface="Arial"/>
              </a:rPr>
              <a:t> </a:t>
            </a:r>
            <a:r>
              <a:rPr lang="fi-FI" altLang="en-US" sz="1600" b="0" dirty="0" err="1">
                <a:cs typeface="Arial"/>
              </a:rPr>
              <a:t>use</a:t>
            </a:r>
            <a:r>
              <a:rPr lang="fi-FI" altLang="en-US" sz="1600" b="0" dirty="0">
                <a:cs typeface="Arial"/>
              </a:rPr>
              <a:t> poikkeussäännös mahdollistaa tiedonlouhinnan, yrityksiä jotka käyttäneet teoksia tekoälyn kouluttamiseen haastettu oikeuteen </a:t>
            </a:r>
            <a:r>
              <a:rPr lang="fi-FI" sz="1800" b="0" i="0" u="sng" strike="noStrike" dirty="0">
                <a:solidFill>
                  <a:srgbClr val="0000FF"/>
                </a:solidFill>
                <a:effectLst/>
                <a:latin typeface="Arial" panose="020B0604020202020204" pitchFamily="34" charset="0"/>
                <a:hlinkClick r:id="rId2"/>
              </a:rPr>
              <a:t>https://www.theverge.com/2023/2/6/23587393/ai-art-copyright-lawsuit-getty-images-stable-diffusion</a:t>
            </a:r>
            <a:r>
              <a:rPr lang="fi-FI" sz="1800" b="0" i="0" u="none" strike="noStrike" dirty="0">
                <a:solidFill>
                  <a:srgbClr val="000000"/>
                </a:solidFill>
                <a:effectLst/>
                <a:latin typeface="Arial" panose="020B0604020202020204" pitchFamily="34" charset="0"/>
              </a:rPr>
              <a:t> - myös </a:t>
            </a:r>
            <a:r>
              <a:rPr lang="fi-FI" sz="1800" b="0" i="0" u="none" strike="noStrike" dirty="0" err="1">
                <a:solidFill>
                  <a:srgbClr val="000000"/>
                </a:solidFill>
                <a:effectLst/>
                <a:latin typeface="Arial" panose="020B0604020202020204" pitchFamily="34" charset="0"/>
              </a:rPr>
              <a:t>Midjourney</a:t>
            </a:r>
            <a:r>
              <a:rPr lang="fi-FI" sz="1800" b="0" i="0" u="none" strike="noStrike" dirty="0">
                <a:solidFill>
                  <a:srgbClr val="000000"/>
                </a:solidFill>
                <a:effectLst/>
                <a:latin typeface="Arial" panose="020B0604020202020204" pitchFamily="34" charset="0"/>
              </a:rPr>
              <a:t> on haastettu samanlaisessa tapauksessa: </a:t>
            </a:r>
            <a:endParaRPr lang="fi-FI" altLang="en-US" sz="1600" b="0" dirty="0">
              <a:cs typeface="Arial" panose="020B0604020202020204" pitchFamily="34" charset="0"/>
            </a:endParaRPr>
          </a:p>
        </p:txBody>
      </p:sp>
    </p:spTree>
    <p:extLst>
      <p:ext uri="{BB962C8B-B14F-4D97-AF65-F5344CB8AC3E}">
        <p14:creationId xmlns:p14="http://schemas.microsoft.com/office/powerpoint/2010/main" val="129485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Tekijänoikeus</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r>
              <a:rPr lang="fi-FI" sz="1600" b="0" dirty="0" err="1"/>
              <a:t>Tekijänoikeusuoja</a:t>
            </a:r>
            <a:r>
              <a:rPr lang="fi-FI" sz="1600" b="0" dirty="0"/>
              <a:t> syntyy suoraan tekijänoikeuslain nojalla sillä hetkellä kun teos on syntynyt</a:t>
            </a:r>
          </a:p>
          <a:p>
            <a:pPr marL="285750" indent="-285750">
              <a:buFont typeface="Arial" panose="020B0604020202020204" pitchFamily="34" charset="0"/>
              <a:buChar char="•"/>
            </a:pPr>
            <a:r>
              <a:rPr lang="fi-FI" sz="1600" b="0" dirty="0"/>
              <a:t>Tekijänoikeus syntyy tekijälle, luonnolliselle henkilölle,  joita voi olla yksi tai useita</a:t>
            </a:r>
          </a:p>
          <a:p>
            <a:pPr marL="285750" indent="-285750">
              <a:buFont typeface="Arial" panose="020B0604020202020204" pitchFamily="34" charset="0"/>
              <a:buChar char="•"/>
            </a:pPr>
            <a:r>
              <a:rPr lang="fi-FI" sz="1600" b="0" dirty="0"/>
              <a:t>Jos tekijöitä on useita, tarvitaan teoksen käyttöön jokaisen suostumus</a:t>
            </a:r>
            <a:endParaRPr lang="fi-FI" sz="1600" b="0" dirty="0">
              <a:cs typeface="Arial"/>
            </a:endParaRPr>
          </a:p>
          <a:p>
            <a:pPr marL="285750" indent="-285750">
              <a:buFont typeface="Arial" panose="020B0604020202020204" pitchFamily="34" charset="0"/>
              <a:buChar char="•"/>
            </a:pPr>
            <a:r>
              <a:rPr lang="fi-FI" sz="1600" b="0" dirty="0"/>
              <a:t>Tekijänoikeutta ei tarvitse rekisteröidä</a:t>
            </a:r>
          </a:p>
          <a:p>
            <a:pPr marL="285750" indent="-285750">
              <a:buFont typeface="Arial" panose="020B0604020202020204" pitchFamily="34" charset="0"/>
              <a:buChar char="•"/>
            </a:pPr>
            <a:r>
              <a:rPr lang="fi-FI" sz="1600" b="0" dirty="0"/>
              <a:t>Mm. USA:ssa mahdollisuus rekisteröidä </a:t>
            </a:r>
            <a:r>
              <a:rPr lang="fi-FI" sz="1600" b="0" dirty="0">
                <a:sym typeface="Wingdings" panose="05000000000000000000" pitchFamily="2" charset="2"/>
              </a:rPr>
              <a:t></a:t>
            </a:r>
            <a:r>
              <a:rPr lang="fi-FI" sz="1600" b="0" dirty="0"/>
              <a:t> hyödyllistä oikeudenloukkauksien varalta</a:t>
            </a:r>
          </a:p>
          <a:p>
            <a:pPr marL="285750" indent="-285750">
              <a:buFont typeface="Arial" panose="020B0604020202020204" pitchFamily="34" charset="0"/>
              <a:buChar char="•"/>
            </a:pPr>
            <a:r>
              <a:rPr lang="fi-FI" sz="1600" b="0" dirty="0"/>
              <a:t>Tekijänoikeudesta kertovaa merkintää </a:t>
            </a:r>
            <a:r>
              <a:rPr lang="en-US" altLang="en-US" sz="1600" b="0" dirty="0"/>
              <a:t>© </a:t>
            </a:r>
            <a:r>
              <a:rPr lang="fi-FI" altLang="en-US" sz="1600" b="0" dirty="0"/>
              <a:t>voi käyttää kuka tahansa tekijä tai tekijänoikeuden omistava yritys tai yhteisö</a:t>
            </a:r>
          </a:p>
          <a:p>
            <a:pPr marL="285750" indent="-285750">
              <a:buFont typeface="Arial" panose="020B0604020202020204" pitchFamily="34" charset="0"/>
              <a:buChar char="•"/>
            </a:pPr>
            <a:r>
              <a:rPr lang="fi-FI" sz="1600" b="0" dirty="0"/>
              <a:t>Copyright-merkintään laitetaan julkaisemisvuosi, tekijän nimi tai muu tekijänoikeuden omistaja, esim. </a:t>
            </a:r>
            <a:r>
              <a:rPr lang="en-US" altLang="en-US" sz="1600" b="0" dirty="0"/>
              <a:t>© 2024 Matti </a:t>
            </a:r>
            <a:r>
              <a:rPr lang="en-US" altLang="en-US" sz="1600" b="0" dirty="0" err="1"/>
              <a:t>Muotoilija</a:t>
            </a:r>
            <a:endParaRPr lang="fi-FI" sz="1600" b="0" dirty="0"/>
          </a:p>
          <a:p>
            <a:pPr marL="285750" indent="-285750">
              <a:buFont typeface="Arial" panose="020B0604020202020204" pitchFamily="34" charset="0"/>
              <a:buChar char="•"/>
            </a:pPr>
            <a:endParaRPr lang="fi-FI" sz="1600" b="0" dirty="0"/>
          </a:p>
          <a:p>
            <a:pPr marL="285750" indent="-285750">
              <a:buFont typeface="Arial" panose="020B0604020202020204" pitchFamily="34" charset="0"/>
              <a:buChar char="•"/>
            </a:pPr>
            <a:endParaRPr lang="fi-FI" sz="1600" b="0" dirty="0"/>
          </a:p>
        </p:txBody>
      </p:sp>
    </p:spTree>
    <p:extLst>
      <p:ext uri="{BB962C8B-B14F-4D97-AF65-F5344CB8AC3E}">
        <p14:creationId xmlns:p14="http://schemas.microsoft.com/office/powerpoint/2010/main" val="4061562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CD7D0-4A60-73D1-F7C7-0323DEA38182}"/>
              </a:ext>
            </a:extLst>
          </p:cNvPr>
          <p:cNvSpPr>
            <a:spLocks noGrp="1"/>
          </p:cNvSpPr>
          <p:nvPr>
            <p:ph type="body" sz="half" idx="10"/>
          </p:nvPr>
        </p:nvSpPr>
        <p:spPr/>
        <p:txBody>
          <a:bodyPr/>
          <a:lstStyle/>
          <a:p>
            <a:r>
              <a:rPr lang="en-GB" dirty="0"/>
              <a:t>DSM </a:t>
            </a:r>
            <a:r>
              <a:rPr lang="en-GB" dirty="0" err="1"/>
              <a:t>direktiivi</a:t>
            </a:r>
            <a:r>
              <a:rPr lang="en-GB" dirty="0"/>
              <a:t> 2 </a:t>
            </a:r>
            <a:r>
              <a:rPr lang="en-GB" dirty="0" err="1"/>
              <a:t>artikla</a:t>
            </a:r>
            <a:r>
              <a:rPr lang="en-GB" dirty="0"/>
              <a:t> </a:t>
            </a:r>
            <a:r>
              <a:rPr lang="en-GB" dirty="0" err="1"/>
              <a:t>määritelmä</a:t>
            </a:r>
            <a:endParaRPr lang="en-GB" dirty="0"/>
          </a:p>
        </p:txBody>
      </p:sp>
      <p:sp>
        <p:nvSpPr>
          <p:cNvPr id="3" name="Text Placeholder 2">
            <a:extLst>
              <a:ext uri="{FF2B5EF4-FFF2-40B4-BE49-F238E27FC236}">
                <a16:creationId xmlns:a16="http://schemas.microsoft.com/office/drawing/2014/main" id="{CC14A7D9-E97D-E897-FF13-FF6882B7AE0B}"/>
              </a:ext>
            </a:extLst>
          </p:cNvPr>
          <p:cNvSpPr>
            <a:spLocks noGrp="1"/>
          </p:cNvSpPr>
          <p:nvPr>
            <p:ph type="body" sz="half" idx="11"/>
          </p:nvPr>
        </p:nvSpPr>
        <p:spPr/>
        <p:txBody>
          <a:bodyPr/>
          <a:lstStyle/>
          <a:p>
            <a:r>
              <a:rPr lang="fi-FI" dirty="0"/>
              <a:t>Digital Single Market direktiivi</a:t>
            </a:r>
          </a:p>
          <a:p>
            <a:r>
              <a:rPr lang="pt-BR" dirty="0">
                <a:hlinkClick r:id="rId2"/>
              </a:rPr>
              <a:t>_2019130FI.01009201.xml (europa.eu)</a:t>
            </a:r>
            <a:endParaRPr lang="fi-FI" dirty="0"/>
          </a:p>
          <a:p>
            <a:r>
              <a:rPr lang="fi-FI" dirty="0"/>
              <a:t>2)’tekstin- ja tiedonlouhinnalla’ automaattista analyysitekniikkaa, jonka tarkoituksena on analysoida digitaalisessa muodossa olevaa tekstiä ja dataa tietojen, esimerkiksi muttei yksinomaan mallien, suuntausten tai korrelaatioiden, tuottamiseksi;</a:t>
            </a:r>
            <a:endParaRPr lang="en-GB" dirty="0"/>
          </a:p>
        </p:txBody>
      </p:sp>
    </p:spTree>
    <p:extLst>
      <p:ext uri="{BB962C8B-B14F-4D97-AF65-F5344CB8AC3E}">
        <p14:creationId xmlns:p14="http://schemas.microsoft.com/office/powerpoint/2010/main" val="1234706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Tekstin- ja tiedonlouhinta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lIns="0" tIns="0" rIns="0" bIns="0" anchor="t"/>
          <a:lstStyle/>
          <a:p>
            <a:pPr marL="285750" indent="-285750">
              <a:buFont typeface="Arial" panose="020B0604020202020204" pitchFamily="34" charset="0"/>
              <a:buChar char="•"/>
            </a:pPr>
            <a:r>
              <a:rPr lang="fi-FI" altLang="en-US" sz="1600" b="0" dirty="0">
                <a:latin typeface="Arial"/>
                <a:cs typeface="Arial"/>
                <a:sym typeface="Wingdings" panose="05000000000000000000" pitchFamily="2" charset="2"/>
              </a:rPr>
              <a:t>EU:n digitaalisia sisämarkkinoita (Digital Single Market eli DSM) koskevassa direktiivissä kaksi tiedonlouhinnan mahdollistavaa poikkeusta:</a:t>
            </a:r>
            <a:endParaRPr lang="fi-FI" altLang="en-US" sz="1600" b="0" dirty="0">
              <a:latin typeface="Arial"/>
              <a:cs typeface="Arial"/>
            </a:endParaRPr>
          </a:p>
          <a:p>
            <a:pPr marL="914400" lvl="1" indent="0">
              <a:buChar char="•"/>
            </a:pPr>
            <a:r>
              <a:rPr lang="fi-FI" sz="1600" dirty="0">
                <a:ea typeface="+mn-lt"/>
                <a:cs typeface="+mn-lt"/>
              </a:rPr>
              <a:t> Artikla 3: tutkimus- ja kulttuuriperintöorganisaatiot</a:t>
            </a:r>
            <a:endParaRPr lang="en-US" sz="1600" dirty="0">
              <a:ea typeface="+mn-lt"/>
              <a:cs typeface="+mn-lt"/>
            </a:endParaRPr>
          </a:p>
          <a:p>
            <a:pPr marL="914400" lvl="1" indent="0">
              <a:buChar char="•"/>
            </a:pPr>
            <a:r>
              <a:rPr lang="fi-FI" sz="1600" dirty="0">
                <a:ea typeface="+mn-lt"/>
                <a:cs typeface="+mn-lt"/>
              </a:rPr>
              <a:t> Artikla 4: muut, esim. kaupalliset toimijat</a:t>
            </a:r>
            <a:endParaRPr lang="fi-FI" dirty="0"/>
          </a:p>
          <a:p>
            <a:pPr marL="285750" indent="-285750">
              <a:buChar char="•"/>
            </a:pPr>
            <a:r>
              <a:rPr lang="fi-FI" altLang="en-US" sz="1600" b="0" dirty="0">
                <a:ea typeface="+mn-lt"/>
                <a:cs typeface="+mn-lt"/>
              </a:rPr>
              <a:t>Esimerkiksi yliopistot ovat 3 artiklan tarkoittamia tutkimusorganisaatioita</a:t>
            </a:r>
          </a:p>
          <a:p>
            <a:pPr marL="285750" indent="-285750">
              <a:buChar char="•"/>
            </a:pPr>
            <a:r>
              <a:rPr lang="fi-FI" altLang="en-US" sz="1600" b="0" dirty="0">
                <a:cs typeface="Arial"/>
              </a:rPr>
              <a:t>Rajoituksilla on hieman toisistaan poikkeava sisältö</a:t>
            </a:r>
            <a:endParaRPr lang="fi-FI" altLang="en-US" sz="1600" b="0" dirty="0">
              <a:cs typeface="Arial" panose="020B0604020202020204" pitchFamily="34" charset="0"/>
            </a:endParaRPr>
          </a:p>
          <a:p>
            <a:pPr marL="285750" indent="-285750">
              <a:buChar char="•"/>
            </a:pPr>
            <a:r>
              <a:rPr lang="fi-FI" altLang="en-US" sz="1600" b="0" dirty="0">
                <a:cs typeface="Arial"/>
              </a:rPr>
              <a:t>Keskitytään tässä esityksessä 4 artiklaan</a:t>
            </a:r>
            <a:endParaRPr lang="fi-FI" altLang="en-US" sz="1600" b="0" dirty="0">
              <a:cs typeface="Arial" panose="020B0604020202020204" pitchFamily="34" charset="0"/>
            </a:endParaRPr>
          </a:p>
          <a:p>
            <a:pPr marL="285750" indent="-285750">
              <a:buChar char="•"/>
            </a:pPr>
            <a:endParaRPr lang="fi-FI" altLang="en-US" sz="1600" b="0" dirty="0">
              <a:cs typeface="Arial" panose="020B0604020202020204" pitchFamily="34" charset="0"/>
            </a:endParaRPr>
          </a:p>
        </p:txBody>
      </p:sp>
    </p:spTree>
    <p:extLst>
      <p:ext uri="{BB962C8B-B14F-4D97-AF65-F5344CB8AC3E}">
        <p14:creationId xmlns:p14="http://schemas.microsoft.com/office/powerpoint/2010/main" val="152810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Tekstin- ja tiedonlouhinta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lIns="0" tIns="0" rIns="0" bIns="0" anchor="t"/>
          <a:lstStyle/>
          <a:p>
            <a:pPr marL="285750" indent="-285750">
              <a:buFont typeface="Arial" panose="020B0604020202020204" pitchFamily="34" charset="0"/>
              <a:buChar char="•"/>
            </a:pPr>
            <a:r>
              <a:rPr lang="fi-FI" altLang="en-US" sz="1600" b="0" dirty="0">
                <a:cs typeface="Arial"/>
              </a:rPr>
              <a:t>4 artiklan mukainen tiedonlouhinta tarkoittaa rajoitusta seuraavien aineistojen käyttöön:</a:t>
            </a:r>
            <a:endParaRPr lang="fi-FI" altLang="en-US" sz="1600" b="0" dirty="0">
              <a:cs typeface="Arial" panose="020B0604020202020204" pitchFamily="34" charset="0"/>
            </a:endParaRPr>
          </a:p>
          <a:p>
            <a:pPr marL="914400" lvl="1" indent="0">
              <a:buChar char="•"/>
            </a:pPr>
            <a:r>
              <a:rPr lang="fi-FI" sz="1600" dirty="0">
                <a:ea typeface="+mn-lt"/>
                <a:cs typeface="+mn-lt"/>
              </a:rPr>
              <a:t> Tietokannan tai sen osan tilapäinen tai pysyvä toisintaminen ja tietokannan valmistajan oikeus kieltää tällainen käyttö (96/9/EY Art. 5. alakohta a ja Art. 7.1)</a:t>
            </a:r>
            <a:endParaRPr lang="en-US" sz="1600" dirty="0">
              <a:ea typeface="+mn-lt"/>
              <a:cs typeface="+mn-lt"/>
            </a:endParaRPr>
          </a:p>
          <a:p>
            <a:pPr marL="914400" lvl="1" indent="0">
              <a:buChar char="•"/>
            </a:pPr>
            <a:r>
              <a:rPr lang="fi-FI" sz="1600" dirty="0">
                <a:ea typeface="+mn-lt"/>
                <a:cs typeface="+mn-lt"/>
              </a:rPr>
              <a:t> Kappaleen valmistaminen, kun kyseessä ovat tekijänoikeudella suojatut teokset, esitysten tallenteet, äänitteet, elokuvat ja yleisradio-organisaatioiden lähetysten tallenteet (2001/29/EY Art. 2)</a:t>
            </a:r>
          </a:p>
          <a:p>
            <a:pPr marL="914400" lvl="1" indent="0">
              <a:buChar char="•"/>
            </a:pPr>
            <a:r>
              <a:rPr lang="fi-FI" sz="1600" dirty="0">
                <a:ea typeface="+mn-lt"/>
                <a:cs typeface="+mn-lt"/>
              </a:rPr>
              <a:t> Tietokoneohjelman oikeudenhaltijan oikeus tietokoneohjelman tai sen osan pysyvään tai tilapäiseen toisintamiseen ym. Oikeudet (2009/24/EU Art. 4.1 alakohdat a-b)</a:t>
            </a:r>
          </a:p>
          <a:p>
            <a:pPr marL="914400" lvl="1" indent="0">
              <a:buChar char="•"/>
            </a:pPr>
            <a:r>
              <a:rPr lang="fi-FI" sz="1600" dirty="0">
                <a:ea typeface="+mn-lt"/>
                <a:cs typeface="+mn-lt"/>
              </a:rPr>
              <a:t> Tekijänoikeuksista vapaat (</a:t>
            </a:r>
            <a:r>
              <a:rPr lang="fi-FI" sz="1600" dirty="0" err="1">
                <a:ea typeface="+mn-lt"/>
                <a:cs typeface="+mn-lt"/>
              </a:rPr>
              <a:t>public</a:t>
            </a:r>
            <a:r>
              <a:rPr lang="fi-FI" sz="1600" dirty="0">
                <a:ea typeface="+mn-lt"/>
                <a:cs typeface="+mn-lt"/>
              </a:rPr>
              <a:t> domain) teokset (2019/790/EU Art. 15.1)</a:t>
            </a:r>
            <a:endParaRPr lang="fi-FI" dirty="0"/>
          </a:p>
          <a:p>
            <a:r>
              <a:rPr lang="fi-FI" altLang="en-US" sz="1600" b="0" dirty="0">
                <a:cs typeface="Arial"/>
                <a:sym typeface="Wingdings" panose="05000000000000000000" pitchFamily="2" charset="2"/>
              </a:rPr>
              <a:t></a:t>
            </a:r>
            <a:r>
              <a:rPr lang="fi-FI" altLang="en-US" sz="1600" b="0" dirty="0">
                <a:cs typeface="Arial"/>
              </a:rPr>
              <a:t> Kun kyseessä on kappaleen valmistaminen ja kopiointi tiedonlouhintaa varten teoksista ja muusta suojatusta aineistosta, joihin on </a:t>
            </a:r>
            <a:r>
              <a:rPr lang="fi-FI" altLang="en-US" sz="1600" b="0" u="sng" dirty="0">
                <a:cs typeface="Arial"/>
              </a:rPr>
              <a:t>laillinen pääsy</a:t>
            </a:r>
          </a:p>
          <a:p>
            <a:pPr marL="914400" lvl="1" indent="0"/>
            <a:endParaRPr lang="fi-FI" altLang="en-US" sz="1600" dirty="0">
              <a:cs typeface="Arial" panose="020B0604020202020204" pitchFamily="34" charset="0"/>
            </a:endParaRPr>
          </a:p>
          <a:p>
            <a:pPr marL="914400" lvl="1" indent="0"/>
            <a:endParaRPr lang="fi-FI" altLang="en-US" sz="1600" dirty="0">
              <a:cs typeface="Arial" panose="020B0604020202020204" pitchFamily="34" charset="0"/>
            </a:endParaRPr>
          </a:p>
          <a:p>
            <a:pPr marL="914400" lvl="1" indent="0"/>
            <a:endParaRPr lang="fi-FI" altLang="en-US" sz="1600" dirty="0">
              <a:cs typeface="Arial" panose="020B0604020202020204" pitchFamily="34" charset="0"/>
            </a:endParaRPr>
          </a:p>
        </p:txBody>
      </p:sp>
    </p:spTree>
    <p:extLst>
      <p:ext uri="{BB962C8B-B14F-4D97-AF65-F5344CB8AC3E}">
        <p14:creationId xmlns:p14="http://schemas.microsoft.com/office/powerpoint/2010/main" val="3285903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Tekstin- ja tiedonlouhinta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391504"/>
          </a:xfrm>
        </p:spPr>
        <p:txBody>
          <a:bodyPr lIns="0" tIns="0" rIns="0" bIns="0" anchor="t"/>
          <a:lstStyle/>
          <a:p>
            <a:pPr marL="285750" indent="-285750">
              <a:buFont typeface="Arial,Sans-Serif" panose="020B0604020202020204" pitchFamily="34" charset="0"/>
              <a:buChar char="•"/>
            </a:pPr>
            <a:r>
              <a:rPr lang="fi-FI" sz="1600" b="0" dirty="0">
                <a:ea typeface="+mn-lt"/>
                <a:cs typeface="+mn-lt"/>
              </a:rPr>
              <a:t>Prosessissa valmistettuja kappaleita ja kopioita voidaan säilyttää niin kauan, kuin tiedonlouhintaa varten on tarpeen</a:t>
            </a:r>
            <a:endParaRPr lang="en-US" sz="1600" b="0" dirty="0">
              <a:ea typeface="+mn-lt"/>
              <a:cs typeface="+mn-lt"/>
            </a:endParaRPr>
          </a:p>
          <a:p>
            <a:pPr marL="285750" indent="-285750">
              <a:buFont typeface="Arial,Sans-Serif" panose="020B0604020202020204" pitchFamily="34" charset="0"/>
              <a:buChar char="•"/>
            </a:pPr>
            <a:r>
              <a:rPr lang="fi-FI" sz="1600" b="0" dirty="0">
                <a:ea typeface="+mn-lt"/>
                <a:cs typeface="+mn-lt"/>
              </a:rPr>
              <a:t>Tiedonlouhintaa koskevaa poikkeusta tai rajoitusta sovelletaan </a:t>
            </a:r>
            <a:r>
              <a:rPr lang="fi-FI" sz="1600" b="0" u="sng" dirty="0">
                <a:ea typeface="+mn-lt"/>
                <a:cs typeface="+mn-lt"/>
              </a:rPr>
              <a:t>edellyttäen</a:t>
            </a:r>
            <a:r>
              <a:rPr lang="fi-FI" sz="1600" b="0" dirty="0">
                <a:ea typeface="+mn-lt"/>
                <a:cs typeface="+mn-lt"/>
              </a:rPr>
              <a:t>, että oikeudenhaltijat eivät ole nimenomaisesti ja koneluettavassa muodossa  pidättäneet oikeuksiaan teosten ja muun suojatun aineiston käyttöön tiedonlouhintaa varten asianmukaisella tavalla, kuten koneluettavilla keinoilla, kun kyseessä on verkossa yleisön saataviin saatettu sisältö</a:t>
            </a:r>
            <a:endParaRPr lang="fi-FI" sz="1600" b="0" dirty="0">
              <a:cs typeface="Arial"/>
            </a:endParaRPr>
          </a:p>
          <a:p>
            <a:pPr marL="285750" indent="-285750">
              <a:buFont typeface="Arial,Sans-Serif" panose="020B0604020202020204" pitchFamily="34" charset="0"/>
              <a:buChar char="•"/>
            </a:pPr>
            <a:r>
              <a:rPr lang="fi-FI" sz="1600" b="0" dirty="0">
                <a:cs typeface="Arial"/>
              </a:rPr>
              <a:t>DSM direktiivi kansallisesti voimaansaatettu, tekijänoikeuslain 13 b § </a:t>
            </a:r>
            <a:endParaRPr lang="fi-FI" sz="1600" b="0" dirty="0">
              <a:cs typeface="Arial" panose="020B0604020202020204" pitchFamily="34" charset="0"/>
            </a:endParaRPr>
          </a:p>
          <a:p>
            <a:pPr marL="285750" indent="-285750">
              <a:buFont typeface="Arial,Sans-Serif" panose="020B0604020202020204" pitchFamily="34" charset="0"/>
            </a:pPr>
            <a:endParaRPr lang="fi-FI" sz="1600" b="0" dirty="0">
              <a:cs typeface="Arial" panose="020B0604020202020204" pitchFamily="34" charset="0"/>
            </a:endParaRPr>
          </a:p>
          <a:p>
            <a:pPr marL="285750" indent="-285750"/>
            <a:endParaRPr lang="fi-FI" sz="1600" b="0" dirty="0">
              <a:cs typeface="Arial" panose="020B0604020202020204" pitchFamily="34" charset="0"/>
            </a:endParaRPr>
          </a:p>
          <a:p>
            <a:pPr marL="914400" lvl="1" indent="0"/>
            <a:endParaRPr lang="fi-FI" altLang="en-US" sz="1600" dirty="0">
              <a:cs typeface="Arial" panose="020B0604020202020204" pitchFamily="34" charset="0"/>
            </a:endParaRPr>
          </a:p>
          <a:p>
            <a:pPr marL="914400" lvl="1" indent="0"/>
            <a:endParaRPr lang="fi-FI" altLang="en-US" sz="1600" dirty="0">
              <a:cs typeface="Arial" panose="020B0604020202020204" pitchFamily="34" charset="0"/>
            </a:endParaRPr>
          </a:p>
          <a:p>
            <a:pPr marL="914400" lvl="1" indent="0"/>
            <a:endParaRPr lang="fi-FI" altLang="en-US" sz="1600" dirty="0">
              <a:cs typeface="Arial" panose="020B0604020202020204" pitchFamily="34" charset="0"/>
            </a:endParaRPr>
          </a:p>
        </p:txBody>
      </p:sp>
    </p:spTree>
    <p:extLst>
      <p:ext uri="{BB962C8B-B14F-4D97-AF65-F5344CB8AC3E}">
        <p14:creationId xmlns:p14="http://schemas.microsoft.com/office/powerpoint/2010/main" val="262164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C3D85-C554-6920-FA37-34EF3BAAA031}"/>
              </a:ext>
            </a:extLst>
          </p:cNvPr>
          <p:cNvSpPr>
            <a:spLocks noGrp="1"/>
          </p:cNvSpPr>
          <p:nvPr>
            <p:ph type="body" sz="half" idx="10"/>
          </p:nvPr>
        </p:nvSpPr>
        <p:spPr/>
        <p:txBody>
          <a:bodyPr/>
          <a:lstStyle/>
          <a:p>
            <a:r>
              <a:rPr lang="fi-FI" sz="2000" dirty="0">
                <a:latin typeface="+mj-lt"/>
              </a:rPr>
              <a:t>Tekijänoikeuslaki 13 b § </a:t>
            </a:r>
            <a:r>
              <a:rPr lang="fi-FI" sz="2000" dirty="0">
                <a:latin typeface="+mj-lt"/>
                <a:hlinkClick r:id="rId2" tooltip="Linkki muutossäädöksen voimaantulotietoihin">
                  <a:extLst>
                    <a:ext uri="{A12FA001-AC4F-418D-AE19-62706E023703}">
                      <ahyp:hlinkClr xmlns:ahyp="http://schemas.microsoft.com/office/drawing/2018/hyperlinkcolor" val="tx"/>
                    </a:ext>
                  </a:extLst>
                </a:hlinkClick>
              </a:rPr>
              <a:t>(3.3.2023/263)</a:t>
            </a:r>
            <a:r>
              <a:rPr lang="fi-FI" sz="2000" dirty="0">
                <a:latin typeface="+mj-lt"/>
              </a:rPr>
              <a:t> Teosten kappaleiden valmistaminen tekstin- ja tiedonlouhintaa varten </a:t>
            </a:r>
          </a:p>
          <a:p>
            <a:endParaRPr lang="fi-FI" b="0" i="0" dirty="0">
              <a:solidFill>
                <a:srgbClr val="4E4E4E"/>
              </a:solidFill>
              <a:effectLst/>
              <a:latin typeface="IntervalSansProSemiBold"/>
            </a:endParaRPr>
          </a:p>
          <a:p>
            <a:endParaRPr lang="en-GB" dirty="0"/>
          </a:p>
        </p:txBody>
      </p:sp>
      <p:sp>
        <p:nvSpPr>
          <p:cNvPr id="3" name="Text Placeholder 2">
            <a:extLst>
              <a:ext uri="{FF2B5EF4-FFF2-40B4-BE49-F238E27FC236}">
                <a16:creationId xmlns:a16="http://schemas.microsoft.com/office/drawing/2014/main" id="{15AE8FEA-81FD-5768-A213-4195CE1030BB}"/>
              </a:ext>
            </a:extLst>
          </p:cNvPr>
          <p:cNvSpPr>
            <a:spLocks noGrp="1"/>
          </p:cNvSpPr>
          <p:nvPr>
            <p:ph type="body" sz="half" idx="11"/>
          </p:nvPr>
        </p:nvSpPr>
        <p:spPr/>
        <p:txBody>
          <a:bodyPr/>
          <a:lstStyle/>
          <a:p>
            <a:pPr algn="l" fontAlgn="base"/>
            <a:r>
              <a:rPr lang="fi-FI" sz="1800" b="0" i="0" dirty="0">
                <a:solidFill>
                  <a:srgbClr val="444444"/>
                </a:solidFill>
                <a:effectLst/>
                <a:latin typeface="IntervalSansProRegular"/>
              </a:rPr>
              <a:t>Se, jolla on laillinen pääsy teokseen, saa valmistaa siitä kappaleita käytettäväksi tekstin- ja tiedonlouhintaa varten ja säilyttää kappaleita yksinomaan kyseistä tarkoitusta varten, jollei tekijä ole nimenomaisesti ja asianmukaisella tavalla pidättänyt tätä oikeutta.</a:t>
            </a:r>
          </a:p>
          <a:p>
            <a:pPr algn="l" fontAlgn="base"/>
            <a:r>
              <a:rPr lang="fi-FI" sz="1800" b="0" i="0" dirty="0">
                <a:solidFill>
                  <a:srgbClr val="444444"/>
                </a:solidFill>
                <a:effectLst/>
                <a:latin typeface="IntervalSansProRegular"/>
              </a:rPr>
              <a:t>Tutkimusorganisaatiot ja kulttuuriperintölaitokset, joilla on laillinen pääsy teokseen, saavat valmistaa siitä kappaleita tieteellisessä tutkimuksessa tapahtuvaa tekstin- ja tiedonlouhintaa varten ja säilyttää niitä tieteellistä tutkimusta varten, mukaan lukien tutkimustulosten todentamiseen myöhemmin edellyttäen, että teoksen kappaleet ovat vain siihen oikeutettujen saatavilla. Siitä, mitä edellä tässä momentissa säädetään, ei voida poiketa sopimuksella, eikä sitä voida estää teknisin keinoin.</a:t>
            </a:r>
          </a:p>
          <a:p>
            <a:endParaRPr lang="en-GB" dirty="0"/>
          </a:p>
        </p:txBody>
      </p:sp>
    </p:spTree>
    <p:extLst>
      <p:ext uri="{BB962C8B-B14F-4D97-AF65-F5344CB8AC3E}">
        <p14:creationId xmlns:p14="http://schemas.microsoft.com/office/powerpoint/2010/main" val="2893101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C6026-531D-49ED-A0A6-203CD39C078F}"/>
              </a:ext>
            </a:extLst>
          </p:cNvPr>
          <p:cNvSpPr>
            <a:spLocks noGrp="1"/>
          </p:cNvSpPr>
          <p:nvPr>
            <p:ph type="body" sz="half" idx="11"/>
          </p:nvPr>
        </p:nvSpPr>
        <p:spPr/>
        <p:txBody>
          <a:bodyPr/>
          <a:lstStyle/>
          <a:p>
            <a:r>
              <a:rPr lang="fi-FI"/>
              <a:t>Tekijänoikeudesta sopiminen</a:t>
            </a:r>
          </a:p>
        </p:txBody>
      </p:sp>
    </p:spTree>
    <p:extLst>
      <p:ext uri="{BB962C8B-B14F-4D97-AF65-F5344CB8AC3E}">
        <p14:creationId xmlns:p14="http://schemas.microsoft.com/office/powerpoint/2010/main" val="3105821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Tekijänoikeuden luovuttaminen</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r>
              <a:rPr lang="fi-FI" altLang="en-US" sz="1600" b="0" dirty="0">
                <a:latin typeface="Arial"/>
                <a:cs typeface="Arial"/>
                <a:sym typeface="Wingdings" panose="05000000000000000000" pitchFamily="2" charset="2"/>
              </a:rPr>
              <a:t>Tekijänoikeus siirtyy luonnolliselle henkilölle, ja se voidaan siirtää sopimuksilla</a:t>
            </a:r>
            <a:endParaRPr lang="fi-FI" altLang="en-US" sz="1600" b="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Sopimuksella voidaan luovuttaa käyttöoikeus (lisenssi) tai omistusoikeus</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Oikeuksista voidaan sopia työsopimuksella</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Koska tekijänoikeuden siirtymisen laajuus työsuhteessa on tulkinnanvarainen, on hyvä sopia työntekijän kanssa tekijänoikeuden siirtymisestä työnantajalle</a:t>
            </a:r>
          </a:p>
          <a:p>
            <a:pPr marL="285750" indent="-285750">
              <a:buFont typeface="Arial" panose="020B0604020202020204" pitchFamily="34" charset="0"/>
              <a:buChar char="•"/>
            </a:pPr>
            <a:r>
              <a:rPr lang="fi-FI" altLang="en-US" sz="1600" b="0" dirty="0">
                <a:latin typeface="Arial" panose="020B0604020202020204" pitchFamily="34" charset="0"/>
                <a:cs typeface="Arial" panose="020B0604020202020204" pitchFamily="34" charset="0"/>
                <a:sym typeface="Wingdings" panose="05000000000000000000" pitchFamily="2" charset="2"/>
              </a:rPr>
              <a:t>Tekijänoikeuslain 28 §:n mukaan </a:t>
            </a:r>
            <a:r>
              <a:rPr lang="fi-FI" altLang="en-US" sz="1600" b="0" dirty="0" err="1">
                <a:latin typeface="Arial" panose="020B0604020202020204" pitchFamily="34" charset="0"/>
                <a:cs typeface="Arial" panose="020B0604020202020204" pitchFamily="34" charset="0"/>
                <a:sym typeface="Wingdings" panose="05000000000000000000" pitchFamily="2" charset="2"/>
              </a:rPr>
              <a:t>edelleenluovutuksesta</a:t>
            </a:r>
            <a:r>
              <a:rPr lang="fi-FI" altLang="en-US" sz="1600" b="0" dirty="0">
                <a:latin typeface="Arial" panose="020B0604020202020204" pitchFamily="34" charset="0"/>
                <a:cs typeface="Arial" panose="020B0604020202020204" pitchFamily="34" charset="0"/>
                <a:sym typeface="Wingdings" panose="05000000000000000000" pitchFamily="2" charset="2"/>
              </a:rPr>
              <a:t> ja muunteluoikeudesta on sovittava nimenomaisesti</a:t>
            </a:r>
          </a:p>
        </p:txBody>
      </p:sp>
    </p:spTree>
    <p:extLst>
      <p:ext uri="{BB962C8B-B14F-4D97-AF65-F5344CB8AC3E}">
        <p14:creationId xmlns:p14="http://schemas.microsoft.com/office/powerpoint/2010/main" val="2788994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372820" y="203200"/>
            <a:ext cx="8412405" cy="794260"/>
          </a:xfrm>
        </p:spPr>
        <p:txBody>
          <a:bodyPr lIns="0" tIns="0" rIns="0" bIns="0" anchor="t"/>
          <a:lstStyle/>
          <a:p>
            <a:pPr algn="ctr"/>
            <a:r>
              <a:rPr lang="fi-FI" sz="2800"/>
              <a:t>Immateriaalioikeuden käyttöoikeuden luovuttaminen</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endParaRPr lang="fi-FI" altLang="en-US" sz="1600" b="0" dirty="0">
              <a:latin typeface="Arial"/>
              <a:cs typeface="Arial"/>
              <a:sym typeface="Wingdings" panose="05000000000000000000" pitchFamily="2" charset="2"/>
            </a:endParaRPr>
          </a:p>
          <a:p>
            <a:pPr marL="285750" indent="-285750">
              <a:buFont typeface="Arial" panose="020B0604020202020204" pitchFamily="34" charset="0"/>
              <a:buChar char="•"/>
            </a:pPr>
            <a:r>
              <a:rPr lang="fi-FI" altLang="en-US" sz="1600" b="0" dirty="0">
                <a:latin typeface="Arial"/>
                <a:cs typeface="Arial"/>
                <a:sym typeface="Wingdings" panose="05000000000000000000" pitchFamily="2" charset="2"/>
              </a:rPr>
              <a:t>Käyttöoikeuden luovuttamisessa eli lisensioinnissa voidaan tehdä rajauksia:</a:t>
            </a:r>
          </a:p>
          <a:p>
            <a:endParaRPr lang="fi-FI" altLang="en-US" sz="1600" b="0" dirty="0">
              <a:latin typeface="Arial"/>
              <a:cs typeface="Arial"/>
              <a:sym typeface="Wingdings" panose="05000000000000000000" pitchFamily="2" charset="2"/>
            </a:endParaRPr>
          </a:p>
          <a:p>
            <a:pPr marL="914400" lvl="1" indent="-285750"/>
            <a:r>
              <a:rPr lang="fi-FI" altLang="en-US" sz="1600" dirty="0">
                <a:latin typeface="Arial"/>
                <a:cs typeface="Arial"/>
                <a:sym typeface="Wingdings" panose="05000000000000000000" pitchFamily="2" charset="2"/>
              </a:rPr>
              <a:t>Yksinoikeus, joka voidaan sopia  joltain osin rajattuna esim. maantieteellinen tai ajallinen yksinoikeus</a:t>
            </a:r>
            <a:endParaRPr lang="fi-FI" altLang="en-US" sz="1600" dirty="0">
              <a:latin typeface="Arial" panose="020B0604020202020204" pitchFamily="34" charset="0"/>
              <a:cs typeface="Arial" panose="020B0604020202020204" pitchFamily="34" charset="0"/>
            </a:endParaRPr>
          </a:p>
          <a:p>
            <a:pPr marL="914400" lvl="1" indent="-285750"/>
            <a:endParaRPr lang="fi-FI" altLang="en-US" sz="1600" dirty="0">
              <a:latin typeface="Arial"/>
              <a:cs typeface="Arial"/>
              <a:sym typeface="Wingdings" panose="05000000000000000000" pitchFamily="2" charset="2"/>
            </a:endParaRPr>
          </a:p>
          <a:p>
            <a:pPr marL="914400" lvl="1" indent="-285750"/>
            <a:r>
              <a:rPr lang="fi-FI" altLang="en-US" sz="1600" b="0" dirty="0">
                <a:latin typeface="Arial" panose="020B0604020202020204" pitchFamily="34" charset="0"/>
                <a:cs typeface="Arial" panose="020B0604020202020204" pitchFamily="34" charset="0"/>
                <a:sym typeface="Wingdings" panose="05000000000000000000" pitchFamily="2" charset="2"/>
              </a:rPr>
              <a:t>Ei-yksinomainen oikeus, esim. Microsoft Office lisenssi </a:t>
            </a:r>
          </a:p>
          <a:p>
            <a:pPr marL="914400" lvl="1" indent="-285750"/>
            <a:endParaRPr lang="fi-FI" altLang="en-US" sz="1600" dirty="0">
              <a:latin typeface="Arial"/>
              <a:cs typeface="Arial"/>
              <a:sym typeface="Wingdings" panose="05000000000000000000" pitchFamily="2" charset="2"/>
            </a:endParaRPr>
          </a:p>
          <a:p>
            <a:pPr marL="914400" lvl="1" indent="-285750"/>
            <a:r>
              <a:rPr lang="fi-FI" altLang="en-US" sz="1600" dirty="0">
                <a:latin typeface="Arial" panose="020B0604020202020204" pitchFamily="34" charset="0"/>
                <a:cs typeface="Arial" panose="020B0604020202020204" pitchFamily="34" charset="0"/>
                <a:sym typeface="Wingdings" panose="05000000000000000000" pitchFamily="2" charset="2"/>
              </a:rPr>
              <a:t>Sole </a:t>
            </a:r>
            <a:r>
              <a:rPr lang="en-US" altLang="en-US" sz="1600" dirty="0">
                <a:latin typeface="Arial" panose="020B0604020202020204" pitchFamily="34" charset="0"/>
                <a:cs typeface="Arial" panose="020B0604020202020204" pitchFamily="34" charset="0"/>
                <a:sym typeface="Wingdings" panose="05000000000000000000" pitchFamily="2" charset="2"/>
              </a:rPr>
              <a:t>right</a:t>
            </a:r>
            <a:r>
              <a:rPr lang="fi-FI" altLang="en-US" sz="1600" dirty="0">
                <a:latin typeface="Arial" panose="020B0604020202020204" pitchFamily="34" charset="0"/>
                <a:cs typeface="Arial" panose="020B0604020202020204" pitchFamily="34" charset="0"/>
                <a:sym typeface="Wingdings" panose="05000000000000000000" pitchFamily="2" charset="2"/>
              </a:rPr>
              <a:t>: tekijä saa yhä itse käyttää teosta mutta ei voi luovuttaa kolmannelle</a:t>
            </a:r>
          </a:p>
          <a:p>
            <a:pPr lvl="1" indent="0">
              <a:buNone/>
            </a:pPr>
            <a:endParaRPr lang="fi-FI" altLang="en-US" sz="1600" dirty="0">
              <a:latin typeface="Arial" panose="020B0604020202020204" pitchFamily="34" charset="0"/>
              <a:cs typeface="Arial" panose="020B0604020202020204" pitchFamily="34" charset="0"/>
            </a:endParaRPr>
          </a:p>
          <a:p>
            <a:pPr marL="914400" lvl="1" indent="-285750"/>
            <a:r>
              <a:rPr lang="fi-FI" altLang="en-US" sz="1600" dirty="0">
                <a:latin typeface="Arial"/>
                <a:cs typeface="Arial"/>
              </a:rPr>
              <a:t>Immateriaalioikeuden omistusoikeus voidaan luovuttaa, tällainen luovutus on kokonaisluovutus</a:t>
            </a:r>
          </a:p>
        </p:txBody>
      </p:sp>
    </p:spTree>
    <p:extLst>
      <p:ext uri="{BB962C8B-B14F-4D97-AF65-F5344CB8AC3E}">
        <p14:creationId xmlns:p14="http://schemas.microsoft.com/office/powerpoint/2010/main" val="47685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565340" cy="882802"/>
          </a:xfrm>
        </p:spPr>
        <p:txBody>
          <a:bodyPr lIns="0" tIns="0" rIns="0" bIns="0" anchor="t"/>
          <a:lstStyle/>
          <a:p>
            <a:pPr algn="ctr"/>
            <a:r>
              <a:rPr lang="fi-FI" sz="2800"/>
              <a:t>Esimerkki sopimuksesta jolla luovutetaan immateriaalioikeudet yksinoikeudella</a:t>
            </a:r>
            <a:endParaRPr lang="fi-FI" sz="2800" err="1">
              <a:cs typeface="Arial"/>
            </a:endParaRP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endParaRPr lang="fi-FI" altLang="en-US" sz="1600" b="0">
              <a:latin typeface="Arial"/>
              <a:cs typeface="Arial"/>
              <a:sym typeface="Wingdings" panose="05000000000000000000" pitchFamily="2" charset="2"/>
            </a:endParaRPr>
          </a:p>
          <a:p>
            <a:endParaRPr lang="fi-FI" altLang="en-US" sz="1600" b="0">
              <a:latin typeface="Arial"/>
              <a:cs typeface="Arial"/>
              <a:sym typeface="Wingdings" panose="05000000000000000000" pitchFamily="2" charset="2"/>
            </a:endParaRPr>
          </a:p>
          <a:p>
            <a:r>
              <a:rPr lang="fi-FI" altLang="en-US" sz="1600" b="0">
                <a:latin typeface="Arial"/>
                <a:cs typeface="Arial"/>
                <a:sym typeface="Wingdings" panose="05000000000000000000" pitchFamily="2" charset="2"/>
              </a:rPr>
              <a:t>Yritys saa tällä sopimuksella  yksinoikeutena mallioikeuden, tekijänoikeuden ja muut immateriaalioikeudet suunnitellun/suunniteltujen tuotteen/tuotteiden malliin/malleihin. Yrityksen harkinnassa on, hakeeko se Mallin rekisteröintiä tai muuta suojausta tai kuinka laajana sitä haetaan.</a:t>
            </a:r>
            <a:endParaRPr lang="fi-FI">
              <a:cs typeface="Arial"/>
            </a:endParaRPr>
          </a:p>
          <a:p>
            <a:endParaRPr lang="fi-FI" altLang="en-US" sz="16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941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Esimerkki moraalisista oikeuksista sopimisesta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r>
              <a:rPr lang="fi-FI" altLang="en-US" sz="1600" b="0" dirty="0">
                <a:latin typeface="Arial" panose="020B0604020202020204" pitchFamily="34" charset="0"/>
                <a:cs typeface="Arial" panose="020B0604020202020204" pitchFamily="34" charset="0"/>
                <a:sym typeface="Wingdings" panose="05000000000000000000" pitchFamily="2" charset="2"/>
              </a:rPr>
              <a:t>Yritys on Mallia markkinoidessaan velvollinen ilmoittamaan suunnittelijan nimen siinä laajuudessa kuin se on markkinoinnillisesti luontevaa.</a:t>
            </a:r>
          </a:p>
          <a:p>
            <a:r>
              <a:rPr lang="fi-FI" altLang="en-US" sz="1600" b="0" dirty="0">
                <a:latin typeface="Arial" panose="020B0604020202020204" pitchFamily="34" charset="0"/>
                <a:cs typeface="Arial" panose="020B0604020202020204" pitchFamily="34" charset="0"/>
                <a:sym typeface="Wingdings" panose="05000000000000000000" pitchFamily="2" charset="2"/>
              </a:rPr>
              <a:t>Yrityksellä on oikeus tehdä Malliin vähäisiä toiminnallisista, valmistusteknisistä tai kaupallisista syistä johtuvia muutoksia ja modifikaatioita. Suunnittelijalle on ilmoitettava mahdollisista muutoksista.</a:t>
            </a:r>
          </a:p>
          <a:p>
            <a:r>
              <a:rPr lang="fi-FI" altLang="en-US" sz="1600" b="0" dirty="0">
                <a:latin typeface="Arial" panose="020B0604020202020204" pitchFamily="34" charset="0"/>
                <a:cs typeface="Arial" panose="020B0604020202020204" pitchFamily="34" charset="0"/>
                <a:sym typeface="Wingdings" panose="05000000000000000000" pitchFamily="2" charset="2"/>
              </a:rPr>
              <a:t>Yritys ei saa muuttaa Mallia Suunnittelijaa loukkaavalla tavalla.</a:t>
            </a:r>
          </a:p>
          <a:p>
            <a:r>
              <a:rPr lang="fi-FI" altLang="en-US" sz="1600" b="0" dirty="0">
                <a:latin typeface="Arial" panose="020B0604020202020204" pitchFamily="34" charset="0"/>
                <a:cs typeface="Arial" panose="020B0604020202020204" pitchFamily="34" charset="0"/>
                <a:sym typeface="Wingdings" panose="05000000000000000000" pitchFamily="2" charset="2"/>
              </a:rPr>
              <a:t>Yritys vastaa siitä, että luovutuksensaajaa suhteessa Suunnittelijaan sitovat samat velvollisuudet kuin Yritystä.</a:t>
            </a:r>
          </a:p>
          <a:p>
            <a:r>
              <a:rPr lang="fi-FI" altLang="en-US" sz="1600" b="0" dirty="0">
                <a:latin typeface="Arial" panose="020B0604020202020204" pitchFamily="34" charset="0"/>
                <a:cs typeface="Arial" panose="020B0604020202020204" pitchFamily="34" charset="0"/>
                <a:sym typeface="Wingdings" panose="05000000000000000000" pitchFamily="2" charset="2"/>
              </a:rPr>
              <a:t>Yritys vastaa siitä, että teettäminen alihankintana ei heikennä Suunnittelijan tämän sopimuksen mukaisia oikeuksia.</a:t>
            </a:r>
          </a:p>
        </p:txBody>
      </p:sp>
    </p:spTree>
    <p:extLst>
      <p:ext uri="{BB962C8B-B14F-4D97-AF65-F5344CB8AC3E}">
        <p14:creationId xmlns:p14="http://schemas.microsoft.com/office/powerpoint/2010/main" val="250628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F21C6-B79F-B306-781C-252C9415E6B1}"/>
              </a:ext>
            </a:extLst>
          </p:cNvPr>
          <p:cNvSpPr>
            <a:spLocks noGrp="1"/>
          </p:cNvSpPr>
          <p:nvPr>
            <p:ph type="body" sz="half" idx="10"/>
          </p:nvPr>
        </p:nvSpPr>
        <p:spPr/>
        <p:txBody>
          <a:bodyPr/>
          <a:lstStyle/>
          <a:p>
            <a:r>
              <a:rPr lang="en-GB" sz="3200" dirty="0" err="1"/>
              <a:t>Tekijänoikeuden</a:t>
            </a:r>
            <a:r>
              <a:rPr lang="en-GB" sz="3200" dirty="0"/>
              <a:t> </a:t>
            </a:r>
            <a:r>
              <a:rPr lang="en-GB" sz="3200" dirty="0" err="1"/>
              <a:t>rekisteröiminen</a:t>
            </a:r>
            <a:r>
              <a:rPr lang="en-GB" sz="3200" dirty="0"/>
              <a:t> </a:t>
            </a:r>
            <a:r>
              <a:rPr lang="en-GB" sz="3200" dirty="0" err="1"/>
              <a:t>USA:ssa</a:t>
            </a:r>
            <a:endParaRPr lang="en-GB" sz="3200" dirty="0"/>
          </a:p>
        </p:txBody>
      </p:sp>
      <p:sp>
        <p:nvSpPr>
          <p:cNvPr id="3" name="Text Placeholder 2">
            <a:extLst>
              <a:ext uri="{FF2B5EF4-FFF2-40B4-BE49-F238E27FC236}">
                <a16:creationId xmlns:a16="http://schemas.microsoft.com/office/drawing/2014/main" id="{2F6E98C2-A37C-A8BB-51BA-DB04EFC80DA1}"/>
              </a:ext>
            </a:extLst>
          </p:cNvPr>
          <p:cNvSpPr>
            <a:spLocks noGrp="1"/>
          </p:cNvSpPr>
          <p:nvPr>
            <p:ph type="body" sz="half" idx="11"/>
          </p:nvPr>
        </p:nvSpPr>
        <p:spPr/>
        <p:txBody>
          <a:bodyPr/>
          <a:lstStyle/>
          <a:p>
            <a:r>
              <a:rPr lang="en-US" dirty="0">
                <a:hlinkClick r:id="rId2"/>
              </a:rPr>
              <a:t>Register Your Work: Registration Portal | U.S. Copyright Office</a:t>
            </a:r>
            <a:endParaRPr lang="en-US" dirty="0"/>
          </a:p>
          <a:p>
            <a:r>
              <a:rPr lang="en-US" dirty="0"/>
              <a:t>Registration of a claim in an original work of authorship</a:t>
            </a:r>
          </a:p>
          <a:p>
            <a:r>
              <a:rPr lang="en-US" dirty="0"/>
              <a:t>Electronic filing: Single author, same claimant, one work, not for hire$45  Standard Application$65</a:t>
            </a:r>
          </a:p>
          <a:p>
            <a:r>
              <a:rPr lang="en-US" dirty="0"/>
              <a:t>The average processing time for all claims is 2.2 months.</a:t>
            </a:r>
            <a:endParaRPr lang="en-GB" dirty="0"/>
          </a:p>
        </p:txBody>
      </p:sp>
    </p:spTree>
    <p:extLst>
      <p:ext uri="{BB962C8B-B14F-4D97-AF65-F5344CB8AC3E}">
        <p14:creationId xmlns:p14="http://schemas.microsoft.com/office/powerpoint/2010/main" val="3916890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Vakioehtosopimukset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852573"/>
            <a:ext cx="8492897" cy="3296698"/>
          </a:xfrm>
        </p:spPr>
        <p:txBody>
          <a:bodyPr/>
          <a:lstStyle/>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Tekijänoikeus voidaan luovuttaa vakioehtosopimuksella</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Vakioehdot ovat yhtä sitovia kuin yksilöllisesti neuvotellut ehdot</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Sähköisesti tehty sopimus on katsottu sitovaksi, jos asiakkaalla on mahdollisuus tutustua ehtoihin ja antaa tahdonilmaisu klikkaamalla tai kirjoittamalla</a:t>
            </a:r>
          </a:p>
        </p:txBody>
      </p:sp>
    </p:spTree>
    <p:extLst>
      <p:ext uri="{BB962C8B-B14F-4D97-AF65-F5344CB8AC3E}">
        <p14:creationId xmlns:p14="http://schemas.microsoft.com/office/powerpoint/2010/main" val="2159379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Esimerkki vakioehtosopimuksesta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852573"/>
            <a:ext cx="8492897" cy="3296698"/>
          </a:xfrm>
        </p:spPr>
        <p:txBody>
          <a:bodyPr/>
          <a:lstStyle/>
          <a:p>
            <a:r>
              <a:rPr lang="fi-FI" altLang="en-US" sz="1400" b="0" u="sng">
                <a:latin typeface="Arial" panose="020B0604020202020204" pitchFamily="34" charset="0"/>
                <a:cs typeface="Arial" panose="020B0604020202020204" pitchFamily="34" charset="0"/>
                <a:sym typeface="Wingdings" panose="05000000000000000000" pitchFamily="2" charset="2"/>
              </a:rPr>
              <a:t>shapeways.com vakioehdot käyttäjien tarjoamille 3D-malleille:</a:t>
            </a:r>
          </a:p>
          <a:p>
            <a:endParaRPr lang="fi-FI" altLang="en-US" sz="1400" b="0" u="sng">
              <a:latin typeface="Arial" panose="020B0604020202020204" pitchFamily="34" charset="0"/>
              <a:cs typeface="Arial" panose="020B0604020202020204" pitchFamily="34" charset="0"/>
              <a:sym typeface="Wingdings" panose="05000000000000000000" pitchFamily="2" charset="2"/>
            </a:endParaRPr>
          </a:p>
          <a:p>
            <a:r>
              <a:rPr lang="en-US" sz="1400" b="0"/>
              <a:t>By uploading your 3D Model to the Services, you grant </a:t>
            </a:r>
            <a:r>
              <a:rPr lang="en-US" sz="1400" b="0" err="1"/>
              <a:t>Shapeways</a:t>
            </a:r>
            <a:r>
              <a:rPr lang="en-US" sz="1400" b="0"/>
              <a:t> a non-exclusive, royalty free, worldwide, transferable, and sublicensable right and license</a:t>
            </a:r>
          </a:p>
          <a:p>
            <a:pPr marL="285750" indent="-285750">
              <a:buAutoNum type="romanLcParenBoth"/>
            </a:pPr>
            <a:r>
              <a:rPr lang="en-US" sz="1400" b="0"/>
              <a:t>to use your 3D Model for the manufacturing of your 3D Model in order to fulfill your order;</a:t>
            </a:r>
          </a:p>
          <a:p>
            <a:pPr marL="285750" indent="-285750">
              <a:buAutoNum type="romanLcParenBoth"/>
            </a:pPr>
            <a:r>
              <a:rPr lang="en-US" sz="1400" b="0"/>
              <a:t>if you offer your 3D Model for sale through </a:t>
            </a:r>
            <a:r>
              <a:rPr lang="en-US" sz="1400" b="0" err="1"/>
              <a:t>Shapeways</a:t>
            </a:r>
            <a:r>
              <a:rPr lang="en-US" sz="1400" b="0"/>
              <a:t>, to use your 3D Model for the manufacturing of your 3D model in order to fulfill orders of your 3D Model made through </a:t>
            </a:r>
            <a:r>
              <a:rPr lang="en-US" sz="1400" b="0" err="1"/>
              <a:t>Shapeways</a:t>
            </a:r>
            <a:endParaRPr lang="en-US" sz="1400" b="0"/>
          </a:p>
          <a:p>
            <a:pPr marL="285750" indent="-285750">
              <a:buAutoNum type="romanLcParenBoth"/>
            </a:pPr>
            <a:r>
              <a:rPr lang="en-US" sz="1400" b="0"/>
              <a:t>if you indicate that you want your 3D Model to be a </a:t>
            </a:r>
            <a:r>
              <a:rPr lang="en-US" sz="1400" b="0" err="1"/>
              <a:t>CoCreator</a:t>
            </a:r>
            <a:r>
              <a:rPr lang="en-US" sz="1400" b="0"/>
              <a:t> Model during the upload process (a) to display such </a:t>
            </a:r>
            <a:r>
              <a:rPr lang="en-US" sz="1400" b="0" err="1"/>
              <a:t>CoCreator</a:t>
            </a:r>
            <a:r>
              <a:rPr lang="en-US" sz="1400" b="0"/>
              <a:t> Model on the </a:t>
            </a:r>
            <a:r>
              <a:rPr lang="en-US" sz="1400" b="0" err="1"/>
              <a:t>Shapeways</a:t>
            </a:r>
            <a:r>
              <a:rPr lang="en-US" sz="1400" b="0"/>
              <a:t> Website and (b) to use and modify such </a:t>
            </a:r>
            <a:r>
              <a:rPr lang="en-US" sz="1400" b="0" err="1"/>
              <a:t>CoCreator</a:t>
            </a:r>
            <a:r>
              <a:rPr lang="en-US" sz="1400" b="0"/>
              <a:t> Model for the manufacturing of your model in order to fulfill the order of any other user of the Services;</a:t>
            </a:r>
          </a:p>
          <a:p>
            <a:pPr marL="285750" indent="-285750">
              <a:buAutoNum type="romanLcParenBoth"/>
            </a:pPr>
            <a:r>
              <a:rPr lang="en-US" sz="1400" b="0"/>
              <a:t>to generate and display 3D renders of your 3D Model; and (v) to use the 3D Model as necessary for the operation and maintenance of </a:t>
            </a:r>
            <a:r>
              <a:rPr lang="en-US" sz="1400" b="0" err="1"/>
              <a:t>Shapeways</a:t>
            </a:r>
            <a:r>
              <a:rPr lang="en-US" sz="1400" b="0"/>
              <a:t> Services including without limitation for the internal testing and educational purposes of </a:t>
            </a:r>
            <a:r>
              <a:rPr lang="en-US" sz="1400" b="0" err="1"/>
              <a:t>Shapeways</a:t>
            </a:r>
            <a:r>
              <a:rPr lang="en-US" sz="1400" b="0"/>
              <a:t> and </a:t>
            </a:r>
            <a:r>
              <a:rPr lang="en-US" sz="1400" b="0" err="1"/>
              <a:t>Shapeways</a:t>
            </a:r>
            <a:r>
              <a:rPr lang="en-US" sz="1400" b="0"/>
              <a:t> manufacturing partners.</a:t>
            </a:r>
            <a:endParaRPr lang="fi-FI" altLang="en-US" sz="1400" b="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417971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73852-1AB7-6589-46B5-8D1D3C0D45DE}"/>
              </a:ext>
            </a:extLst>
          </p:cNvPr>
          <p:cNvSpPr>
            <a:spLocks noGrp="1"/>
          </p:cNvSpPr>
          <p:nvPr>
            <p:ph type="body" sz="half" idx="10"/>
          </p:nvPr>
        </p:nvSpPr>
        <p:spPr/>
        <p:txBody>
          <a:bodyPr/>
          <a:lstStyle/>
          <a:p>
            <a:r>
              <a:rPr lang="en-GB" sz="3200" dirty="0" err="1"/>
              <a:t>Tekoälyjärjestelmien</a:t>
            </a:r>
            <a:r>
              <a:rPr lang="en-GB" sz="3200" dirty="0"/>
              <a:t> </a:t>
            </a:r>
            <a:r>
              <a:rPr lang="en-GB" sz="3200" dirty="0" err="1"/>
              <a:t>käyttöehdot</a:t>
            </a:r>
            <a:r>
              <a:rPr lang="en-GB" sz="3200" dirty="0"/>
              <a:t>  </a:t>
            </a:r>
            <a:r>
              <a:rPr lang="en-GB" sz="3200" dirty="0" err="1"/>
              <a:t>esimerkki</a:t>
            </a:r>
            <a:r>
              <a:rPr lang="en-GB" sz="3200" dirty="0"/>
              <a:t> </a:t>
            </a:r>
            <a:r>
              <a:rPr lang="en-US" sz="3200" dirty="0"/>
              <a:t>GitHub Copilot</a:t>
            </a:r>
          </a:p>
          <a:p>
            <a:r>
              <a:rPr lang="en-GB" dirty="0"/>
              <a:t> </a:t>
            </a:r>
          </a:p>
        </p:txBody>
      </p:sp>
      <p:sp>
        <p:nvSpPr>
          <p:cNvPr id="3" name="Text Placeholder 2">
            <a:extLst>
              <a:ext uri="{FF2B5EF4-FFF2-40B4-BE49-F238E27FC236}">
                <a16:creationId xmlns:a16="http://schemas.microsoft.com/office/drawing/2014/main" id="{1E962F03-FAC6-4F0D-2CF0-8683FCFFF981}"/>
              </a:ext>
            </a:extLst>
          </p:cNvPr>
          <p:cNvSpPr>
            <a:spLocks noGrp="1"/>
          </p:cNvSpPr>
          <p:nvPr>
            <p:ph type="body" sz="half" idx="11"/>
          </p:nvPr>
        </p:nvSpPr>
        <p:spPr/>
        <p:txBody>
          <a:bodyPr/>
          <a:lstStyle/>
          <a:p>
            <a:r>
              <a:rPr lang="en-US" b="0" i="0" dirty="0">
                <a:effectLst/>
                <a:latin typeface="Mona Sans"/>
              </a:rPr>
              <a:t>The primary IP considerations for GitHub Copilot relate to copyright. The model that powers Copilot is trained on a broad collection of publicly accessible code, which may include copyrighted code, and Copilot’s suggestions (in rare instances) may resemble the code its model was trained on. What about copyright risk in suggestions? In rare instances (less than 1% based on GitHub’s research), suggestions from GitHub may match examples of code used to train GitHub’s AI model. LLMs like Copilot, generate suggestions based on ‘probability’ and not copying, since the models do not contain copies of, or copy and paste, code from any source. </a:t>
            </a:r>
            <a:r>
              <a:rPr lang="en-US" sz="1400" dirty="0">
                <a:hlinkClick r:id="rId2"/>
              </a:rPr>
              <a:t>GitHub Copilot · Your AI pair programmer · GitHub</a:t>
            </a:r>
            <a:endParaRPr lang="en-GB" sz="1400" dirty="0"/>
          </a:p>
        </p:txBody>
      </p:sp>
    </p:spTree>
    <p:extLst>
      <p:ext uri="{BB962C8B-B14F-4D97-AF65-F5344CB8AC3E}">
        <p14:creationId xmlns:p14="http://schemas.microsoft.com/office/powerpoint/2010/main" val="2742817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20413-36FF-4955-D299-F93F083782C7}"/>
              </a:ext>
            </a:extLst>
          </p:cNvPr>
          <p:cNvSpPr>
            <a:spLocks noGrp="1"/>
          </p:cNvSpPr>
          <p:nvPr>
            <p:ph type="body" sz="half" idx="10"/>
          </p:nvPr>
        </p:nvSpPr>
        <p:spPr/>
        <p:txBody>
          <a:bodyPr/>
          <a:lstStyle/>
          <a:p>
            <a:r>
              <a:rPr lang="en-GB" dirty="0" err="1"/>
              <a:t>Esimerkki</a:t>
            </a:r>
            <a:r>
              <a:rPr lang="en-GB" dirty="0"/>
              <a:t> </a:t>
            </a:r>
            <a:r>
              <a:rPr lang="fi-FI" dirty="0"/>
              <a:t>Adobe </a:t>
            </a:r>
            <a:r>
              <a:rPr lang="fi-FI" dirty="0" err="1"/>
              <a:t>Firefly</a:t>
            </a:r>
            <a:r>
              <a:rPr lang="fi-FI" dirty="0"/>
              <a:t> </a:t>
            </a:r>
            <a:endParaRPr lang="en-GB" dirty="0"/>
          </a:p>
        </p:txBody>
      </p:sp>
      <p:sp>
        <p:nvSpPr>
          <p:cNvPr id="3" name="Text Placeholder 2">
            <a:extLst>
              <a:ext uri="{FF2B5EF4-FFF2-40B4-BE49-F238E27FC236}">
                <a16:creationId xmlns:a16="http://schemas.microsoft.com/office/drawing/2014/main" id="{D8705BEA-FE57-F9C9-BAA0-1AB86A3BC240}"/>
              </a:ext>
            </a:extLst>
          </p:cNvPr>
          <p:cNvSpPr>
            <a:spLocks noGrp="1"/>
          </p:cNvSpPr>
          <p:nvPr>
            <p:ph type="body" sz="half" idx="11"/>
          </p:nvPr>
        </p:nvSpPr>
        <p:spPr/>
        <p:txBody>
          <a:bodyPr/>
          <a:lstStyle/>
          <a:p>
            <a:pPr rtl="0">
              <a:spcBef>
                <a:spcPts val="0"/>
              </a:spcBef>
              <a:spcAft>
                <a:spcPts val="0"/>
              </a:spcAft>
            </a:pPr>
            <a:r>
              <a:rPr lang="fi-FI" sz="1600" b="0" i="0" u="none" strike="noStrike" dirty="0">
                <a:solidFill>
                  <a:srgbClr val="000000"/>
                </a:solidFill>
                <a:effectLst/>
                <a:latin typeface="Arial" panose="020B0604020202020204" pitchFamily="34" charset="0"/>
              </a:rPr>
              <a:t>Ehtojen mukaan generatiivista tekoälyä käytetään täysin omalla vastuulla. Järjestelmään syötettäväksi ”input” materiaaliksi saa laittaa vain sellaista materiaalia jonka oikeudenhaltija syöttäjä on. Input lisensoidaan Adobelle laajoilla käyttöoikeuksilla, ja Adobe käyttää tätä materiaalia esimerkiksi tekoälyn opetusmateriaalina. Adoben generatiivista tekoälyä koskevien ehtojen mukaan järjestelmän tuottama kuva “output” ei välttämättä ole tekijänoikeussuojan tai muun immateriaalioikeudellisen  suojan piirissä, mutta näitä järjestelmän tuottamia kuvia  tulee käyttää asianmukaisella tavalla. Beta-ohjelmistojen avulla luotuja generatiivisen tekoälyn tuottamia kuvia  saa käyttää kaupallisesti, mutta Adobe ei ota mitään vastuuta kuvien käytöstä tai siitä, että järjestelmän tuottamat kuvat mahdollisesti loukkaavat tekijänoikeutta. Mikäli kuvat loukkaisivat kolmannen tahon tekijänoikeutta, on Adoben käyttöehtojen mukaan  käyttäjä yksin vastuussa.  </a:t>
            </a:r>
            <a:r>
              <a:rPr lang="fi-FI" sz="1100" b="0" i="0" u="none" strike="noStrike" dirty="0">
                <a:solidFill>
                  <a:srgbClr val="000000"/>
                </a:solidFill>
                <a:effectLst/>
                <a:latin typeface="Arial" panose="020B0604020202020204" pitchFamily="34" charset="0"/>
              </a:rPr>
              <a:t>Adobe </a:t>
            </a:r>
            <a:r>
              <a:rPr lang="fi-FI" sz="1100" b="0" i="0" u="none" strike="noStrike" dirty="0" err="1">
                <a:solidFill>
                  <a:srgbClr val="000000"/>
                </a:solidFill>
                <a:effectLst/>
                <a:latin typeface="Arial" panose="020B0604020202020204" pitchFamily="34" charset="0"/>
              </a:rPr>
              <a:t>Firefly</a:t>
            </a:r>
            <a:r>
              <a:rPr lang="fi-FI" sz="1100" b="0" i="0" u="none" strike="noStrike" dirty="0">
                <a:solidFill>
                  <a:srgbClr val="000000"/>
                </a:solidFill>
                <a:effectLst/>
                <a:latin typeface="Arial" panose="020B0604020202020204" pitchFamily="34" charset="0"/>
              </a:rPr>
              <a:t>: </a:t>
            </a:r>
            <a:r>
              <a:rPr lang="fi-FI" sz="1100" b="0" i="0" u="sng" strike="noStrike" dirty="0">
                <a:solidFill>
                  <a:srgbClr val="0000FF"/>
                </a:solidFill>
                <a:effectLst/>
                <a:latin typeface="Arial" panose="020B0604020202020204" pitchFamily="34" charset="0"/>
                <a:hlinkClick r:id="rId2"/>
              </a:rPr>
              <a:t>https://www.adobe.com/sensei/generative-ai/firefly.html</a:t>
            </a:r>
            <a:r>
              <a:rPr lang="fi-FI" sz="1100" b="0" i="0" u="none" strike="noStrike" dirty="0">
                <a:solidFill>
                  <a:srgbClr val="000000"/>
                </a:solidFill>
                <a:effectLst/>
                <a:latin typeface="Arial" panose="020B0604020202020204" pitchFamily="34" charset="0"/>
              </a:rPr>
              <a:t>. Adoben yleiset ehdot soveltuvat kaikkiin palveluihin ja ne ovat saatavilla: </a:t>
            </a:r>
            <a:r>
              <a:rPr lang="fi-FI" sz="1100" b="0" i="0" u="sng" strike="noStrike" dirty="0">
                <a:solidFill>
                  <a:srgbClr val="0000FF"/>
                </a:solidFill>
                <a:effectLst/>
                <a:latin typeface="Arial" panose="020B0604020202020204" pitchFamily="34" charset="0"/>
                <a:hlinkClick r:id="rId3"/>
              </a:rPr>
              <a:t>https://www.adobe.com/legal/terms.html</a:t>
            </a:r>
            <a:r>
              <a:rPr lang="fi-FI" sz="1100" b="0" i="0" u="none" strike="noStrike" dirty="0">
                <a:solidFill>
                  <a:srgbClr val="000000"/>
                </a:solidFill>
                <a:effectLst/>
                <a:latin typeface="Arial" panose="020B0604020202020204" pitchFamily="34" charset="0"/>
              </a:rPr>
              <a:t> - näistä linkit kuhunkin palveluun, kuten generatiiviseen tekoälyyn, soveltuviin erityisiin ehtoihin. </a:t>
            </a:r>
            <a:endParaRPr lang="fi-FI" sz="1100" b="0" dirty="0">
              <a:effectLst/>
            </a:endParaRPr>
          </a:p>
          <a:p>
            <a:br>
              <a:rPr lang="fi-FI" dirty="0"/>
            </a:br>
            <a:endParaRPr lang="en-GB" dirty="0"/>
          </a:p>
        </p:txBody>
      </p:sp>
    </p:spTree>
    <p:extLst>
      <p:ext uri="{BB962C8B-B14F-4D97-AF65-F5344CB8AC3E}">
        <p14:creationId xmlns:p14="http://schemas.microsoft.com/office/powerpoint/2010/main" val="1612521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800"/>
              <a:t>Sopimus immateriaalioikeudesta</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Nk. </a:t>
            </a:r>
            <a:r>
              <a:rPr lang="en-US" altLang="en-US" sz="1600" b="0">
                <a:latin typeface="Arial" panose="020B0604020202020204" pitchFamily="34" charset="0"/>
                <a:cs typeface="Arial" panose="020B0604020202020204" pitchFamily="34" charset="0"/>
                <a:sym typeface="Wingdings" panose="05000000000000000000" pitchFamily="2" charset="2"/>
              </a:rPr>
              <a:t>Founders</a:t>
            </a:r>
            <a:r>
              <a:rPr lang="fi-FI" altLang="en-US" sz="1600" b="0">
                <a:latin typeface="Arial" panose="020B0604020202020204" pitchFamily="34" charset="0"/>
                <a:cs typeface="Arial" panose="020B0604020202020204" pitchFamily="34" charset="0"/>
                <a:sym typeface="Wingdings" panose="05000000000000000000" pitchFamily="2" charset="2"/>
              </a:rPr>
              <a:t>’ </a:t>
            </a:r>
            <a:r>
              <a:rPr lang="en-US" altLang="en-US" sz="1600" b="0">
                <a:latin typeface="Arial" panose="020B0604020202020204" pitchFamily="34" charset="0"/>
                <a:cs typeface="Arial" panose="020B0604020202020204" pitchFamily="34" charset="0"/>
                <a:sym typeface="Wingdings" panose="05000000000000000000" pitchFamily="2" charset="2"/>
              </a:rPr>
              <a:t>Agreement</a:t>
            </a:r>
            <a:r>
              <a:rPr lang="fi-FI" altLang="en-US" sz="1600" b="0">
                <a:latin typeface="Arial" panose="020B0604020202020204" pitchFamily="34" charset="0"/>
                <a:cs typeface="Arial" panose="020B0604020202020204" pitchFamily="34" charset="0"/>
                <a:sym typeface="Wingdings" panose="05000000000000000000" pitchFamily="2" charset="2"/>
              </a:rPr>
              <a:t> on hyvä väline tekijänoikeudesta ja muista immateriaalioikeuksista sopimiseen silloin, kun tehdään epämuodollista yhteistyötä ennen yrityksen perustamista</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Tekijänoikeuden alaisen tuotteen käyttöön saamiseksi tarvitaan kaikkien tekijöiden suostumus</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Ks. </a:t>
            </a:r>
            <a:r>
              <a:rPr lang="en-US" altLang="en-US" sz="1600" b="0">
                <a:latin typeface="Arial" panose="020B0604020202020204" pitchFamily="34" charset="0"/>
                <a:cs typeface="Arial" panose="020B0604020202020204" pitchFamily="34" charset="0"/>
                <a:sym typeface="Wingdings" panose="05000000000000000000" pitchFamily="2" charset="2"/>
                <a:hlinkClick r:id="rId2"/>
              </a:rPr>
              <a:t>Founders</a:t>
            </a:r>
            <a:r>
              <a:rPr lang="fi-FI" altLang="en-US" sz="1600" b="0">
                <a:latin typeface="Arial" panose="020B0604020202020204" pitchFamily="34" charset="0"/>
                <a:cs typeface="Arial" panose="020B0604020202020204" pitchFamily="34" charset="0"/>
                <a:sym typeface="Wingdings" panose="05000000000000000000" pitchFamily="2" charset="2"/>
                <a:hlinkClick r:id="rId2"/>
              </a:rPr>
              <a:t>’ </a:t>
            </a:r>
            <a:r>
              <a:rPr lang="en-US" altLang="en-US" sz="1600" b="0">
                <a:latin typeface="Arial" panose="020B0604020202020204" pitchFamily="34" charset="0"/>
                <a:cs typeface="Arial" panose="020B0604020202020204" pitchFamily="34" charset="0"/>
                <a:sym typeface="Wingdings" panose="05000000000000000000" pitchFamily="2" charset="2"/>
                <a:hlinkClick r:id="rId2"/>
              </a:rPr>
              <a:t>Agreement</a:t>
            </a:r>
            <a:r>
              <a:rPr lang="fi-FI" altLang="en-US" sz="1600" b="0">
                <a:latin typeface="Arial" panose="020B0604020202020204" pitchFamily="34" charset="0"/>
                <a:cs typeface="Arial" panose="020B0604020202020204" pitchFamily="34" charset="0"/>
                <a:sym typeface="Wingdings" panose="05000000000000000000" pitchFamily="2" charset="2"/>
                <a:hlinkClick r:id="rId2"/>
              </a:rPr>
              <a:t> – Version 1</a:t>
            </a:r>
            <a:endParaRPr lang="fi-FI" altLang="en-US" sz="1600" b="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86901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C369A9-98D8-4197-8AC0-157122B19CFF}"/>
              </a:ext>
            </a:extLst>
          </p:cNvPr>
          <p:cNvSpPr>
            <a:spLocks noGrp="1"/>
          </p:cNvSpPr>
          <p:nvPr>
            <p:ph type="body" sz="half" idx="11"/>
          </p:nvPr>
        </p:nvSpPr>
        <p:spPr/>
        <p:txBody>
          <a:bodyPr/>
          <a:lstStyle/>
          <a:p>
            <a:pPr algn="ctr"/>
            <a:r>
              <a:rPr lang="fi-FI" dirty="0"/>
              <a:t>Tuotteen ulkomuodon suojaaminen - mallioikeus ja tavaramerkki</a:t>
            </a:r>
          </a:p>
        </p:txBody>
      </p:sp>
    </p:spTree>
    <p:extLst>
      <p:ext uri="{BB962C8B-B14F-4D97-AF65-F5344CB8AC3E}">
        <p14:creationId xmlns:p14="http://schemas.microsoft.com/office/powerpoint/2010/main" val="2759336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Mallioikeus</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r>
              <a:rPr lang="fi-FI" sz="1600" b="0" dirty="0"/>
              <a:t>Mallisuojan tarkoituksena on suojata kohteita, jotka ovat uusia ja yksilöitävissä, mutta joilla on myös käytännöllinen käyttötarkoitus ja jotka soveltuvat teolliseen tuotantoon</a:t>
            </a:r>
            <a:endParaRPr lang="en-US" sz="1600" b="0" dirty="0"/>
          </a:p>
          <a:p>
            <a:pPr marL="285750" indent="-285750">
              <a:buFont typeface="Arial" panose="020B0604020202020204" pitchFamily="34" charset="0"/>
              <a:buChar char="•"/>
            </a:pPr>
            <a:r>
              <a:rPr lang="fi-FI" sz="1600" b="0" dirty="0"/>
              <a:t>Mallisuoja suojaa suunnittelijan luomaa muotoa jäljittelyltä</a:t>
            </a:r>
          </a:p>
          <a:p>
            <a:pPr marL="285750" indent="-285750">
              <a:buFont typeface="Arial" panose="020B0604020202020204" pitchFamily="34" charset="0"/>
              <a:buChar char="•"/>
            </a:pPr>
            <a:r>
              <a:rPr lang="fi-FI" sz="1600" b="0" dirty="0"/>
              <a:t>Mallioikeuden rekisteröinti luo yksinoikeuden mallioikeuden haltijalle</a:t>
            </a:r>
          </a:p>
          <a:p>
            <a:pPr marL="285750" indent="-285750">
              <a:buFont typeface="Arial" panose="020B0604020202020204" pitchFamily="34" charset="0"/>
              <a:buChar char="•"/>
            </a:pPr>
            <a:r>
              <a:rPr lang="fi-FI" sz="1600" b="0" dirty="0"/>
              <a:t>Mallin käyttöön edellytetään mallioikeuden haltijan lupaa</a:t>
            </a:r>
          </a:p>
          <a:p>
            <a:pPr marL="285750" indent="-285750">
              <a:buFont typeface="Arial" panose="020B0604020202020204" pitchFamily="34" charset="0"/>
              <a:buChar char="•"/>
            </a:pPr>
            <a:r>
              <a:rPr lang="fi-FI" sz="1600" b="0" dirty="0"/>
              <a:t>Rekisteröity malli voidaan lisensioida ja myydä helpommin ja suunnittelijan kannalta paremmilla ehdoilla kuin malli, jota ei ole rekisteröity</a:t>
            </a:r>
          </a:p>
          <a:p>
            <a:pPr marL="285750" indent="-285750">
              <a:buFont typeface="Arial" panose="020B0604020202020204" pitchFamily="34" charset="0"/>
              <a:buChar char="•"/>
            </a:pPr>
            <a:r>
              <a:rPr lang="fi-FI" sz="1600" b="0" dirty="0"/>
              <a:t>Malli voidaan rekisteröidä ja samalla pyytää mallin julkaisemisen siirtämistä. Näin mallisuoja alkaa rekisteröinnistä, mutta malli ei tule heti kilpailijoiden tietoon</a:t>
            </a:r>
          </a:p>
          <a:p>
            <a:pPr marL="285750" indent="-285750">
              <a:buFont typeface="Arial" panose="020B0604020202020204" pitchFamily="34" charset="0"/>
              <a:buChar char="•"/>
            </a:pPr>
            <a:r>
              <a:rPr lang="fi-FI" sz="1600" b="0" dirty="0"/>
              <a:t>Rekisteröinti on aina maksullista, maksun suuruus riippuu haetun suojan maantieteellisestä laajuudesta </a:t>
            </a:r>
            <a:r>
              <a:rPr lang="fi-FI" sz="1200" dirty="0">
                <a:hlinkClick r:id="rId2"/>
              </a:rPr>
              <a:t>PRH - Mallioikeudet</a:t>
            </a:r>
            <a:endParaRPr lang="fi-FI" sz="1600" b="0" dirty="0"/>
          </a:p>
        </p:txBody>
      </p:sp>
    </p:spTree>
    <p:extLst>
      <p:ext uri="{BB962C8B-B14F-4D97-AF65-F5344CB8AC3E}">
        <p14:creationId xmlns:p14="http://schemas.microsoft.com/office/powerpoint/2010/main" val="1644106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2400"/>
              <a:t>Tavaramerkki</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342900" indent="-342900">
              <a:buFont typeface="Arial" panose="020B0604020202020204" pitchFamily="34" charset="0"/>
              <a:buChar char="•"/>
            </a:pPr>
            <a:r>
              <a:rPr lang="fi-FI" sz="1600" b="0" dirty="0"/>
              <a:t>Rekisteröinti tai vakiinnuttaminen antaa yksinoikeuden</a:t>
            </a:r>
          </a:p>
          <a:p>
            <a:pPr marL="342900" indent="-342900">
              <a:buFont typeface="Arial" panose="020B0604020202020204" pitchFamily="34" charset="0"/>
              <a:buChar char="•"/>
            </a:pPr>
            <a:r>
              <a:rPr lang="fi-FI" sz="1600" b="0" dirty="0"/>
              <a:t>Rekisteröinnin edellytyksenä merkin erottamiskykyisyys</a:t>
            </a:r>
          </a:p>
          <a:p>
            <a:pPr marL="342900" indent="-342900">
              <a:buFont typeface="Arial" panose="020B0604020202020204" pitchFamily="34" charset="0"/>
              <a:buChar char="•"/>
            </a:pPr>
            <a:r>
              <a:rPr lang="fi-FI" sz="1600" b="0" dirty="0"/>
              <a:t>Voidaan suojata esim. </a:t>
            </a:r>
            <a:r>
              <a:rPr lang="fi-FI" altLang="en-US" sz="1600" b="0" dirty="0">
                <a:solidFill>
                  <a:srgbClr val="000000"/>
                </a:solidFill>
                <a:latin typeface="Arial" panose="020B0604020202020204" pitchFamily="34" charset="0"/>
              </a:rPr>
              <a:t>sana, kuvio, numero – tai kirjainyhdistelmä tai näiden yhdistelmä tai tuotteen tai pakkauksen ulkomuoto (3D-tavaramerkki muotoilun suojana mahdollinen)</a:t>
            </a:r>
          </a:p>
          <a:p>
            <a:pPr marL="342900" indent="-342900">
              <a:buFont typeface="Arial" panose="020B0604020202020204" pitchFamily="34" charset="0"/>
              <a:buChar char="•"/>
            </a:pPr>
            <a:r>
              <a:rPr lang="fi-FI" altLang="en-US" sz="1600" b="0" dirty="0">
                <a:solidFill>
                  <a:srgbClr val="000000"/>
                </a:solidFill>
                <a:latin typeface="Arial" panose="020B0604020202020204" pitchFamily="34" charset="0"/>
              </a:rPr>
              <a:t>Tavaramerkki rekisteröidään tiettyihin luokkiin</a:t>
            </a:r>
          </a:p>
          <a:p>
            <a:pPr marL="342900" indent="-342900">
              <a:buFont typeface="Arial" panose="020B0604020202020204" pitchFamily="34" charset="0"/>
              <a:buChar char="•"/>
            </a:pPr>
            <a:r>
              <a:rPr lang="fi-FI" altLang="en-US" sz="1600" b="0" dirty="0">
                <a:solidFill>
                  <a:srgbClr val="000000"/>
                </a:solidFill>
                <a:latin typeface="Arial" panose="020B0604020202020204" pitchFamily="34" charset="0"/>
              </a:rPr>
              <a:t>Kansallinen rekisteröinti, EU- eli yhteisörekisteröinti ja kansainvälinen rekisteröinti</a:t>
            </a:r>
          </a:p>
          <a:p>
            <a:pPr marL="342900" indent="-342900">
              <a:buFont typeface="Arial" panose="020B0604020202020204" pitchFamily="34" charset="0"/>
              <a:buChar char="•"/>
            </a:pPr>
            <a:r>
              <a:rPr lang="fi-FI" altLang="en-US" sz="1600" b="0" dirty="0">
                <a:solidFill>
                  <a:srgbClr val="000000"/>
                </a:solidFill>
                <a:latin typeface="Arial" panose="020B0604020202020204" pitchFamily="34" charset="0"/>
              </a:rPr>
              <a:t>Tavaramerkin etu on suoja-aika, jota voidaan pidentää loputtomasti (toisin kuin malli- tai tekijänoikeus)</a:t>
            </a:r>
          </a:p>
          <a:p>
            <a:pPr marL="342900" indent="-342900">
              <a:buFont typeface="Arial" panose="020B0604020202020204" pitchFamily="34" charset="0"/>
              <a:buChar char="•"/>
            </a:pPr>
            <a:r>
              <a:rPr lang="fi-FI" altLang="en-US" sz="1600" b="0" dirty="0">
                <a:solidFill>
                  <a:srgbClr val="000000"/>
                </a:solidFill>
                <a:latin typeface="Arial" panose="020B0604020202020204" pitchFamily="34" charset="0"/>
              </a:rPr>
              <a:t>Ympyröity R-merkki = rekisteröity tavaramerkki </a:t>
            </a:r>
            <a:r>
              <a:rPr lang="fi-FI" sz="1200" dirty="0">
                <a:hlinkClick r:id="rId2"/>
              </a:rPr>
              <a:t>PRH - Tavaramerkit</a:t>
            </a:r>
            <a:endParaRPr lang="fi-FI" altLang="en-US" sz="1600" b="0" dirty="0">
              <a:solidFill>
                <a:srgbClr val="000000"/>
              </a:solidFill>
              <a:latin typeface="Arial" panose="020B0604020202020204" pitchFamily="34" charset="0"/>
            </a:endParaRPr>
          </a:p>
          <a:p>
            <a:pPr marL="342900" indent="-342900">
              <a:buFont typeface="Arial" panose="020B0604020202020204" pitchFamily="34" charset="0"/>
              <a:buChar char="•"/>
            </a:pPr>
            <a:r>
              <a:rPr lang="fi-FI" altLang="en-US" sz="1600" b="0" dirty="0">
                <a:solidFill>
                  <a:srgbClr val="000000"/>
                </a:solidFill>
                <a:latin typeface="Arial" panose="020B0604020202020204" pitchFamily="34" charset="0"/>
              </a:rPr>
              <a:t>TM-merkki = voidaan käyttää merkeille, joita muuten pidetään tavaramerkkeinä </a:t>
            </a:r>
          </a:p>
          <a:p>
            <a:pPr marL="342900" indent="-342900">
              <a:buFont typeface="Arial" panose="020B0604020202020204" pitchFamily="34" charset="0"/>
              <a:buChar char="•"/>
            </a:pPr>
            <a:endParaRPr lang="fi-FI" altLang="en-US" sz="1600" b="0" dirty="0">
              <a:solidFill>
                <a:srgbClr val="000000"/>
              </a:solidFill>
              <a:latin typeface="Arial" panose="020B0604020202020204" pitchFamily="34" charset="0"/>
            </a:endParaRPr>
          </a:p>
          <a:p>
            <a:pPr marL="342900" indent="-342900">
              <a:buFont typeface="Arial" panose="020B0604020202020204" pitchFamily="34" charset="0"/>
              <a:buChar char="•"/>
            </a:pPr>
            <a:endParaRPr lang="fi-FI" altLang="en-US" sz="1600" b="0" dirty="0">
              <a:solidFill>
                <a:srgbClr val="000000"/>
              </a:solidFill>
              <a:latin typeface="Arial" panose="020B0604020202020204" pitchFamily="34" charset="0"/>
            </a:endParaRPr>
          </a:p>
          <a:p>
            <a:pPr marL="342900" indent="-342900">
              <a:buFont typeface="Arial" panose="020B0604020202020204" pitchFamily="34" charset="0"/>
              <a:buChar char="•"/>
            </a:pPr>
            <a:endParaRPr lang="fi-FI" sz="1600" b="0" dirty="0"/>
          </a:p>
        </p:txBody>
      </p:sp>
    </p:spTree>
    <p:extLst>
      <p:ext uri="{BB962C8B-B14F-4D97-AF65-F5344CB8AC3E}">
        <p14:creationId xmlns:p14="http://schemas.microsoft.com/office/powerpoint/2010/main" val="50800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5E1C1-767B-35E6-F9A7-371023113AF9}"/>
              </a:ext>
            </a:extLst>
          </p:cNvPr>
          <p:cNvSpPr>
            <a:spLocks noGrp="1"/>
          </p:cNvSpPr>
          <p:nvPr>
            <p:ph type="body" sz="half" idx="10"/>
          </p:nvPr>
        </p:nvSpPr>
        <p:spPr/>
        <p:txBody>
          <a:bodyPr/>
          <a:lstStyle/>
          <a:p>
            <a:r>
              <a:rPr lang="en-GB" dirty="0" err="1"/>
              <a:t>Lisätietoja</a:t>
            </a:r>
            <a:r>
              <a:rPr lang="en-GB" dirty="0"/>
              <a:t> </a:t>
            </a:r>
          </a:p>
        </p:txBody>
      </p:sp>
      <p:sp>
        <p:nvSpPr>
          <p:cNvPr id="3" name="Text Placeholder 2">
            <a:extLst>
              <a:ext uri="{FF2B5EF4-FFF2-40B4-BE49-F238E27FC236}">
                <a16:creationId xmlns:a16="http://schemas.microsoft.com/office/drawing/2014/main" id="{A98CFEE8-DD27-2CAE-D441-69D2C969848A}"/>
              </a:ext>
            </a:extLst>
          </p:cNvPr>
          <p:cNvSpPr>
            <a:spLocks noGrp="1"/>
          </p:cNvSpPr>
          <p:nvPr>
            <p:ph type="body" sz="half" idx="11"/>
          </p:nvPr>
        </p:nvSpPr>
        <p:spPr/>
        <p:txBody>
          <a:bodyPr/>
          <a:lstStyle/>
          <a:p>
            <a:endParaRPr lang="en-GB" dirty="0"/>
          </a:p>
          <a:p>
            <a:r>
              <a:rPr lang="fi-FI" dirty="0">
                <a:hlinkClick r:id="rId2"/>
              </a:rPr>
              <a:t>Etusivu - Tekijänoikeusopas - </a:t>
            </a:r>
            <a:r>
              <a:rPr lang="fi-FI" dirty="0" err="1">
                <a:hlinkClick r:id="rId2"/>
              </a:rPr>
              <a:t>LibGuides</a:t>
            </a:r>
            <a:r>
              <a:rPr lang="fi-FI" dirty="0">
                <a:hlinkClick r:id="rId2"/>
              </a:rPr>
              <a:t> at Aalto University</a:t>
            </a:r>
            <a:endParaRPr lang="en-GB" dirty="0"/>
          </a:p>
          <a:p>
            <a:r>
              <a:rPr lang="fi-FI" dirty="0" err="1">
                <a:hlinkClick r:id="rId3"/>
              </a:rPr>
              <a:t>ImagOA</a:t>
            </a:r>
            <a:r>
              <a:rPr lang="fi-FI" dirty="0">
                <a:hlinkClick r:id="rId3"/>
              </a:rPr>
              <a:t>-opas - Avoin tiede ja kuvien käyttö - </a:t>
            </a:r>
            <a:r>
              <a:rPr lang="fi-FI" dirty="0" err="1">
                <a:hlinkClick r:id="rId3"/>
              </a:rPr>
              <a:t>LibGuides</a:t>
            </a:r>
            <a:r>
              <a:rPr lang="fi-FI" dirty="0">
                <a:hlinkClick r:id="rId3"/>
              </a:rPr>
              <a:t> at Aalto University</a:t>
            </a:r>
            <a:endParaRPr lang="en-GB" dirty="0"/>
          </a:p>
          <a:p>
            <a:r>
              <a:rPr lang="fi-FI" dirty="0">
                <a:hlinkClick r:id="rId4"/>
              </a:rPr>
              <a:t>Tekijänoikeus­opas – </a:t>
            </a:r>
            <a:r>
              <a:rPr lang="fi-FI" dirty="0" err="1">
                <a:hlinkClick r:id="rId4"/>
              </a:rPr>
              <a:t>Finnfoto</a:t>
            </a:r>
            <a:endParaRPr lang="fi-FI" dirty="0"/>
          </a:p>
          <a:p>
            <a:endParaRPr lang="fi-FI" dirty="0"/>
          </a:p>
          <a:p>
            <a:r>
              <a:rPr lang="fi-FI" dirty="0"/>
              <a:t> maria.rehbinder@aalto.fi</a:t>
            </a:r>
            <a:endParaRPr lang="en-GB" dirty="0"/>
          </a:p>
        </p:txBody>
      </p:sp>
    </p:spTree>
    <p:extLst>
      <p:ext uri="{BB962C8B-B14F-4D97-AF65-F5344CB8AC3E}">
        <p14:creationId xmlns:p14="http://schemas.microsoft.com/office/powerpoint/2010/main" val="333906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159657"/>
            <a:ext cx="8492897" cy="649373"/>
          </a:xfrm>
        </p:spPr>
        <p:txBody>
          <a:bodyPr/>
          <a:lstStyle/>
          <a:p>
            <a:pPr algn="ctr"/>
            <a:r>
              <a:rPr lang="fi-FI" sz="2800" dirty="0"/>
              <a:t>Tekijänoikeuslaissa suojataan myös lähioikeudet</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a:lstStyle/>
          <a:p>
            <a:pPr marL="285750" indent="-285750">
              <a:buFont typeface="Arial" panose="020B0604020202020204" pitchFamily="34" charset="0"/>
              <a:buChar char="•"/>
            </a:pPr>
            <a:r>
              <a:rPr lang="fi-FI" altLang="en-US" sz="1600" b="0">
                <a:solidFill>
                  <a:schemeClr val="tx1"/>
                </a:solidFill>
                <a:latin typeface="Arial" panose="020B0604020202020204" pitchFamily="34" charset="0"/>
                <a:cs typeface="Arial" panose="020B0604020202020204" pitchFamily="34" charset="0"/>
              </a:rPr>
              <a:t>Tekijänoikeuslain 5 luvussa säännöksiä lähioikeuksista </a:t>
            </a:r>
            <a:r>
              <a:rPr lang="fi-FI" altLang="en-US" sz="1600" b="0">
                <a:solidFill>
                  <a:schemeClr val="tx1"/>
                </a:solidFill>
                <a:latin typeface="Arial" panose="020B0604020202020204" pitchFamily="34" charset="0"/>
                <a:cs typeface="Arial" panose="020B0604020202020204" pitchFamily="34" charset="0"/>
                <a:sym typeface="Wingdings" panose="05000000000000000000" pitchFamily="2" charset="2"/>
              </a:rPr>
              <a:t> eivät sama kuin tekijänoikeus, mutta suoja lähellä varsinaista tekijänoikeutta</a:t>
            </a:r>
          </a:p>
          <a:p>
            <a:pPr marL="285750" indent="-285750">
              <a:buFont typeface="Arial" panose="020B0604020202020204" pitchFamily="34" charset="0"/>
              <a:buChar char="•"/>
            </a:pPr>
            <a:r>
              <a:rPr lang="fi-FI" altLang="en-US" sz="1600" b="0">
                <a:latin typeface="Arial" panose="020B0604020202020204" pitchFamily="34" charset="0"/>
                <a:cs typeface="Arial" panose="020B0604020202020204" pitchFamily="34" charset="0"/>
                <a:sym typeface="Wingdings" panose="05000000000000000000" pitchFamily="2" charset="2"/>
              </a:rPr>
              <a:t>Lähioikeuksia ovat esimerkiksi:</a:t>
            </a:r>
          </a:p>
          <a:p>
            <a:pPr marL="914400" lvl="1" indent="-285750"/>
            <a:r>
              <a:rPr lang="fi-FI" altLang="en-US" sz="1600">
                <a:solidFill>
                  <a:schemeClr val="tx1"/>
                </a:solidFill>
                <a:latin typeface="Arial" panose="020B0604020202020204" pitchFamily="34" charset="0"/>
                <a:cs typeface="Arial" panose="020B0604020202020204" pitchFamily="34" charset="0"/>
                <a:sym typeface="Wingdings" panose="05000000000000000000" pitchFamily="2" charset="2"/>
              </a:rPr>
              <a:t>Luettelon ja tietokannan valmistajan suoja (TekijäL 4</a:t>
            </a:r>
            <a:r>
              <a:rPr lang="fi-FI" altLang="en-US" sz="1600">
                <a:latin typeface="Arial" panose="020B0604020202020204" pitchFamily="34" charset="0"/>
                <a:cs typeface="Arial" panose="020B0604020202020204" pitchFamily="34" charset="0"/>
                <a:sym typeface="Wingdings" panose="05000000000000000000" pitchFamily="2" charset="2"/>
              </a:rPr>
              <a:t>9 §)</a:t>
            </a:r>
          </a:p>
          <a:p>
            <a:pPr marL="914400" lvl="1" indent="-285750"/>
            <a:r>
              <a:rPr lang="fi-FI" altLang="en-US" sz="1600">
                <a:latin typeface="Arial" panose="020B0604020202020204" pitchFamily="34" charset="0"/>
                <a:cs typeface="Arial" panose="020B0604020202020204" pitchFamily="34" charset="0"/>
                <a:sym typeface="Wingdings" panose="05000000000000000000" pitchFamily="2" charset="2"/>
              </a:rPr>
              <a:t>Valokuvaajan lähioikeus (TekijäL 49 a §)</a:t>
            </a:r>
          </a:p>
          <a:p>
            <a:pPr lvl="1" indent="0">
              <a:buNone/>
            </a:pPr>
            <a:r>
              <a:rPr lang="fi-FI" altLang="en-US" sz="1600">
                <a:latin typeface="Arial" panose="020B0604020202020204" pitchFamily="34" charset="0"/>
                <a:cs typeface="Arial" panose="020B0604020202020204" pitchFamily="34" charset="0"/>
                <a:sym typeface="Wingdings" panose="05000000000000000000" pitchFamily="2" charset="2"/>
              </a:rPr>
              <a:t>		</a:t>
            </a:r>
            <a:r>
              <a:rPr lang="fi-FI" altLang="en-US" sz="1400">
                <a:latin typeface="Arial" panose="020B0604020202020204" pitchFamily="34" charset="0"/>
                <a:cs typeface="Arial" panose="020B0604020202020204" pitchFamily="34" charset="0"/>
                <a:sym typeface="Wingdings" panose="05000000000000000000" pitchFamily="2" charset="2"/>
              </a:rPr>
              <a:t> koskee nk. Tavanomaisia valokuvia</a:t>
            </a:r>
          </a:p>
          <a:p>
            <a:pPr lvl="1" indent="0">
              <a:buNone/>
            </a:pPr>
            <a:r>
              <a:rPr lang="fi-FI" altLang="en-US" sz="1400">
                <a:latin typeface="Arial" panose="020B0604020202020204" pitchFamily="34" charset="0"/>
                <a:cs typeface="Arial" panose="020B0604020202020204" pitchFamily="34" charset="0"/>
                <a:sym typeface="Wingdings" panose="05000000000000000000" pitchFamily="2" charset="2"/>
              </a:rPr>
              <a:t>		 USA:ssa ainoastaan teosvalokuvat saavat tekijänoikeussuojaa, mutta 				suojan saaminen helpompaa (</a:t>
            </a:r>
            <a:r>
              <a:rPr lang="en-US" altLang="en-US" sz="1400" i="1">
                <a:latin typeface="Arial" panose="020B0604020202020204" pitchFamily="34" charset="0"/>
                <a:cs typeface="Arial" panose="020B0604020202020204" pitchFamily="34" charset="0"/>
                <a:sym typeface="Wingdings" panose="05000000000000000000" pitchFamily="2" charset="2"/>
              </a:rPr>
              <a:t>if it is worth copying, it is worth protecting</a:t>
            </a:r>
            <a:r>
              <a:rPr lang="en-US" altLang="en-US" sz="1400">
                <a:latin typeface="Arial" panose="020B0604020202020204" pitchFamily="34" charset="0"/>
                <a:cs typeface="Arial" panose="020B0604020202020204" pitchFamily="34" charset="0"/>
                <a:sym typeface="Wingdings" panose="05000000000000000000" pitchFamily="2" charset="2"/>
              </a:rPr>
              <a:t>)</a:t>
            </a:r>
            <a:endParaRPr lang="fi-FI" altLang="en-US" sz="1400">
              <a:latin typeface="Arial" panose="020B0604020202020204" pitchFamily="34" charset="0"/>
              <a:cs typeface="Arial" panose="020B0604020202020204" pitchFamily="34" charset="0"/>
              <a:sym typeface="Wingdings" panose="05000000000000000000" pitchFamily="2" charset="2"/>
            </a:endParaRPr>
          </a:p>
          <a:p>
            <a:pPr marL="914400" lvl="1" indent="-285750"/>
            <a:r>
              <a:rPr lang="fi-FI" altLang="en-US" sz="1600">
                <a:latin typeface="Arial" panose="020B0604020202020204" pitchFamily="34" charset="0"/>
                <a:cs typeface="Arial" panose="020B0604020202020204" pitchFamily="34" charset="0"/>
                <a:sym typeface="Wingdings" panose="05000000000000000000" pitchFamily="2" charset="2"/>
              </a:rPr>
              <a:t>Ääni- ja kuvatallenteen tuottajan suoja (TekijäL 46 ja 46 a §)</a:t>
            </a:r>
          </a:p>
          <a:p>
            <a:pPr marL="914400" lvl="1" indent="-285750"/>
            <a:r>
              <a:rPr lang="fi-FI" altLang="en-US" sz="1600">
                <a:latin typeface="Arial" panose="020B0604020202020204" pitchFamily="34" charset="0"/>
                <a:cs typeface="Arial" panose="020B0604020202020204" pitchFamily="34" charset="0"/>
                <a:sym typeface="Wingdings" panose="05000000000000000000" pitchFamily="2" charset="2"/>
              </a:rPr>
              <a:t>Esittävän taiteilijan suoja (TekijäL 45 §)</a:t>
            </a:r>
            <a:endParaRPr lang="fi-FI" altLang="en-US" sz="110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3399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F182B-B9AE-4D58-931B-4B4D3A6037D0}"/>
              </a:ext>
            </a:extLst>
          </p:cNvPr>
          <p:cNvSpPr>
            <a:spLocks noGrp="1"/>
          </p:cNvSpPr>
          <p:nvPr>
            <p:ph type="body" sz="half" idx="10"/>
          </p:nvPr>
        </p:nvSpPr>
        <p:spPr>
          <a:xfrm>
            <a:off x="292328" y="203200"/>
            <a:ext cx="8492897" cy="649373"/>
          </a:xfrm>
        </p:spPr>
        <p:txBody>
          <a:bodyPr/>
          <a:lstStyle/>
          <a:p>
            <a:pPr algn="ctr"/>
            <a:r>
              <a:rPr lang="fi-FI" sz="3200"/>
              <a:t>Teoksen käsite</a:t>
            </a:r>
          </a:p>
        </p:txBody>
      </p:sp>
      <p:sp>
        <p:nvSpPr>
          <p:cNvPr id="3" name="Text Placeholder 2">
            <a:extLst>
              <a:ext uri="{FF2B5EF4-FFF2-40B4-BE49-F238E27FC236}">
                <a16:creationId xmlns:a16="http://schemas.microsoft.com/office/drawing/2014/main" id="{303ABD1F-C00E-4B55-A527-B103B3A3F676}"/>
              </a:ext>
            </a:extLst>
          </p:cNvPr>
          <p:cNvSpPr>
            <a:spLocks noGrp="1"/>
          </p:cNvSpPr>
          <p:nvPr>
            <p:ph type="body" sz="half" idx="11"/>
          </p:nvPr>
        </p:nvSpPr>
        <p:spPr>
          <a:xfrm>
            <a:off x="292328" y="994229"/>
            <a:ext cx="8492897" cy="3296698"/>
          </a:xfrm>
        </p:spPr>
        <p:txBody>
          <a:bodyPr lIns="0" tIns="0" rIns="0" bIns="0" anchor="t"/>
          <a:lstStyle/>
          <a:p>
            <a:pPr marL="285750" indent="-285750">
              <a:buFont typeface="Arial" panose="020B0604020202020204" pitchFamily="34" charset="0"/>
              <a:buChar char="•"/>
            </a:pPr>
            <a:r>
              <a:rPr lang="fi-FI" sz="1600" b="0" dirty="0"/>
              <a:t>Euroopan Unionin tuomioistuin on määrittänyt </a:t>
            </a:r>
            <a:r>
              <a:rPr lang="fi-FI" sz="1600" b="0" i="1" dirty="0"/>
              <a:t>teoksen</a:t>
            </a:r>
            <a:r>
              <a:rPr lang="fi-FI" sz="1600" b="0" dirty="0"/>
              <a:t> käsitteen EU:n sisällä</a:t>
            </a:r>
          </a:p>
          <a:p>
            <a:pPr marL="342900" indent="-342900">
              <a:buFont typeface="Arial" panose="020B0604020202020204" pitchFamily="34" charset="0"/>
              <a:buChar char="•"/>
            </a:pPr>
            <a:r>
              <a:rPr lang="fi-FI" altLang="en-US" sz="1600" b="0" dirty="0">
                <a:solidFill>
                  <a:srgbClr val="000000"/>
                </a:solidFill>
              </a:rPr>
              <a:t>Esim. Vaatemallien tekijänoikeussuojaa koskeva ratkaisu </a:t>
            </a:r>
            <a:r>
              <a:rPr lang="en-US" sz="1600" b="0" dirty="0"/>
              <a:t>C‑683/17</a:t>
            </a:r>
            <a:r>
              <a:rPr lang="en-US" sz="1200" dirty="0"/>
              <a:t> </a:t>
            </a:r>
            <a:r>
              <a:rPr lang="fi-FI" altLang="en-US" sz="1600" b="0" i="1" dirty="0" err="1">
                <a:solidFill>
                  <a:srgbClr val="000000"/>
                </a:solidFill>
              </a:rPr>
              <a:t>Cofemel</a:t>
            </a:r>
            <a:r>
              <a:rPr lang="fi-FI" altLang="en-US" sz="1600" b="0" dirty="0">
                <a:solidFill>
                  <a:srgbClr val="000000"/>
                </a:solidFill>
              </a:rPr>
              <a:t> kohdat 29-31</a:t>
            </a:r>
          </a:p>
          <a:p>
            <a:r>
              <a:rPr lang="fi-FI" altLang="en-US" sz="1600" b="0" dirty="0">
                <a:solidFill>
                  <a:srgbClr val="000000"/>
                </a:solidFill>
              </a:rPr>
              <a:t>	[teoksen] </a:t>
            </a:r>
            <a:r>
              <a:rPr lang="fi-FI" sz="1600" b="0" dirty="0"/>
              <a:t>käsite merkitsee sitä, että on olemassa suojan kohde, joka on omaperäinen 	siinä mielessä, että se on tekijänsä luovan henkisen työn tulos. […] teokseksi voidaan 	luokitella vain elementtejä, joita voidaan pitää ilmauksena tällaisesta luovasta 	henkisestä työstä.</a:t>
            </a:r>
          </a:p>
          <a:p>
            <a:pPr marL="914400" lvl="1" indent="-285750">
              <a:buFont typeface="Wingdings" panose="05000000000000000000" pitchFamily="2" charset="2"/>
              <a:buChar char="à"/>
            </a:pPr>
            <a:r>
              <a:rPr lang="fi-FI" sz="1600" dirty="0">
                <a:sym typeface="Wingdings" panose="05000000000000000000" pitchFamily="2" charset="2"/>
              </a:rPr>
              <a:t>Kohde on omaperäinen, kun </a:t>
            </a:r>
            <a:r>
              <a:rPr lang="fi-FI" sz="1600" dirty="0"/>
              <a:t>se heijastaa tekijänsä yksilöllisyyttä ilmentämällä tämän vapaita luovia ratkaisuja</a:t>
            </a:r>
          </a:p>
          <a:p>
            <a:pPr marL="914400" lvl="1" indent="-285750">
              <a:buFont typeface="Wingdings" panose="05000000000000000000" pitchFamily="2" charset="2"/>
              <a:buChar char="à"/>
            </a:pPr>
            <a:r>
              <a:rPr lang="fi-FI" sz="1600" dirty="0"/>
              <a:t>Kun kohteen valmistamisen sanelevat sellaiset tekniset seikat, säännöt tai rajoitteet, jotka eivät jätä tilaa luomisen vapaudelle, kyseistä kohdetta ei voida pitää niin omaperäisenä, että se voisi muodostaa teoksen</a:t>
            </a:r>
          </a:p>
          <a:p>
            <a:pPr marL="914400" lvl="1" indent="-285750">
              <a:buFont typeface="Wingdings" panose="05000000000000000000" pitchFamily="2" charset="2"/>
              <a:buChar char="à"/>
            </a:pPr>
            <a:r>
              <a:rPr lang="fi-FI" altLang="en-US" sz="1600" b="0" dirty="0">
                <a:solidFill>
                  <a:srgbClr val="000000"/>
                </a:solidFill>
                <a:latin typeface="Arial" panose="020B0604020202020204" pitchFamily="34" charset="0"/>
              </a:rPr>
              <a:t>Kansallinen tuomioistuin selvittää aina yksittäistapauksessa, onko kyseessä teos</a:t>
            </a:r>
          </a:p>
          <a:p>
            <a:pPr marL="285750" indent="-285750">
              <a:buFont typeface="Arial" panose="020B0604020202020204" pitchFamily="34" charset="0"/>
              <a:buChar char="•"/>
            </a:pPr>
            <a:endParaRPr lang="fi-FI" sz="1600" b="0" dirty="0"/>
          </a:p>
        </p:txBody>
      </p:sp>
    </p:spTree>
    <p:extLst>
      <p:ext uri="{BB962C8B-B14F-4D97-AF65-F5344CB8AC3E}">
        <p14:creationId xmlns:p14="http://schemas.microsoft.com/office/powerpoint/2010/main" val="159463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F2643-E5B9-2BCC-D1B7-82C683196483}"/>
              </a:ext>
            </a:extLst>
          </p:cNvPr>
          <p:cNvSpPr>
            <a:spLocks noGrp="1"/>
          </p:cNvSpPr>
          <p:nvPr>
            <p:ph type="body" sz="half" idx="10"/>
          </p:nvPr>
        </p:nvSpPr>
        <p:spPr/>
        <p:txBody>
          <a:bodyPr/>
          <a:lstStyle/>
          <a:p>
            <a:r>
              <a:rPr lang="en-GB" dirty="0" err="1"/>
              <a:t>Teoksen</a:t>
            </a:r>
            <a:r>
              <a:rPr lang="en-GB" dirty="0"/>
              <a:t> </a:t>
            </a:r>
            <a:r>
              <a:rPr lang="en-GB" dirty="0" err="1"/>
              <a:t>käsite</a:t>
            </a:r>
            <a:r>
              <a:rPr lang="en-GB" dirty="0"/>
              <a:t> </a:t>
            </a:r>
            <a:r>
              <a:rPr lang="en-GB" dirty="0" err="1"/>
              <a:t>ja</a:t>
            </a:r>
            <a:r>
              <a:rPr lang="en-GB" dirty="0"/>
              <a:t> </a:t>
            </a:r>
            <a:r>
              <a:rPr lang="en-GB" dirty="0" err="1"/>
              <a:t>tekoäly</a:t>
            </a:r>
            <a:endParaRPr lang="en-GB" dirty="0"/>
          </a:p>
        </p:txBody>
      </p:sp>
      <p:sp>
        <p:nvSpPr>
          <p:cNvPr id="3" name="Text Placeholder 2">
            <a:extLst>
              <a:ext uri="{FF2B5EF4-FFF2-40B4-BE49-F238E27FC236}">
                <a16:creationId xmlns:a16="http://schemas.microsoft.com/office/drawing/2014/main" id="{E875E957-D2BF-C07D-F32B-9BFA227E994E}"/>
              </a:ext>
            </a:extLst>
          </p:cNvPr>
          <p:cNvSpPr>
            <a:spLocks noGrp="1"/>
          </p:cNvSpPr>
          <p:nvPr>
            <p:ph type="body" sz="half" idx="11"/>
          </p:nvPr>
        </p:nvSpPr>
        <p:spPr/>
        <p:txBody>
          <a:bodyPr/>
          <a:lstStyle/>
          <a:p>
            <a:r>
              <a:rPr lang="en-GB" dirty="0" err="1"/>
              <a:t>Koska</a:t>
            </a:r>
            <a:r>
              <a:rPr lang="en-GB" dirty="0"/>
              <a:t> </a:t>
            </a:r>
            <a:r>
              <a:rPr lang="en-GB" dirty="0" err="1"/>
              <a:t>teoksen</a:t>
            </a:r>
            <a:r>
              <a:rPr lang="en-GB" dirty="0"/>
              <a:t> </a:t>
            </a:r>
            <a:r>
              <a:rPr lang="en-GB" dirty="0" err="1"/>
              <a:t>käsite</a:t>
            </a:r>
            <a:r>
              <a:rPr lang="en-GB" dirty="0"/>
              <a:t> </a:t>
            </a:r>
            <a:r>
              <a:rPr lang="en-GB" dirty="0" err="1"/>
              <a:t>edellyttää</a:t>
            </a:r>
            <a:r>
              <a:rPr lang="en-GB" dirty="0"/>
              <a:t>, </a:t>
            </a:r>
            <a:r>
              <a:rPr lang="en-GB" dirty="0" err="1"/>
              <a:t>että</a:t>
            </a:r>
            <a:r>
              <a:rPr lang="en-GB" dirty="0"/>
              <a:t> </a:t>
            </a:r>
            <a:r>
              <a:rPr lang="en-GB" dirty="0" err="1"/>
              <a:t>teos</a:t>
            </a:r>
            <a:r>
              <a:rPr lang="en-GB" dirty="0"/>
              <a:t> on </a:t>
            </a:r>
            <a:r>
              <a:rPr lang="en-GB" dirty="0" err="1"/>
              <a:t>luonnollisen</a:t>
            </a:r>
            <a:r>
              <a:rPr lang="en-GB" dirty="0"/>
              <a:t> </a:t>
            </a:r>
            <a:r>
              <a:rPr lang="en-GB" dirty="0" err="1"/>
              <a:t>henkilön</a:t>
            </a:r>
            <a:r>
              <a:rPr lang="en-GB" dirty="0"/>
              <a:t>  </a:t>
            </a:r>
            <a:r>
              <a:rPr lang="fi-FI" sz="1600" b="0" dirty="0"/>
              <a:t>l</a:t>
            </a:r>
            <a:r>
              <a:rPr lang="fi-FI" dirty="0"/>
              <a:t>uovan henkisen työn tulos joka heijastaa tekijänsä yksilöllisyyttä, ilmentämällä tämän vapaita luovia ratkaisuja, ei tekoälyjärjestelmän tuottama kuva, teksti, malli tai muu tuotos voi olla tekijänoikeussuojaa saava teos. Käytännön tuotekehityksessä tämä tulee huomioida siten, että tuote myytäessä sopimuksen tai käyttöehtojen osalta suojataan tuote sopimuksen ja käyttöehtojen ehdoilla, vaikka tekoälyn tuotos ei saisi lakiin perustuvaa immateriaalioikeudellista suojaa.</a:t>
            </a:r>
          </a:p>
          <a:p>
            <a:endParaRPr lang="en-GB" dirty="0"/>
          </a:p>
        </p:txBody>
      </p:sp>
    </p:spTree>
    <p:extLst>
      <p:ext uri="{BB962C8B-B14F-4D97-AF65-F5344CB8AC3E}">
        <p14:creationId xmlns:p14="http://schemas.microsoft.com/office/powerpoint/2010/main" val="95998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713AD-BF8A-2B04-B999-C46C867B3DE4}"/>
              </a:ext>
            </a:extLst>
          </p:cNvPr>
          <p:cNvSpPr>
            <a:spLocks noGrp="1"/>
          </p:cNvSpPr>
          <p:nvPr>
            <p:ph type="body" sz="half" idx="10"/>
          </p:nvPr>
        </p:nvSpPr>
        <p:spPr/>
        <p:txBody>
          <a:bodyPr/>
          <a:lstStyle/>
          <a:p>
            <a:r>
              <a:rPr lang="fi-FI" sz="2800" i="0" u="none" strike="noStrike" dirty="0">
                <a:solidFill>
                  <a:srgbClr val="000000"/>
                </a:solidFill>
                <a:effectLst/>
                <a:latin typeface="Arial" panose="020B0604020202020204" pitchFamily="34" charset="0"/>
              </a:rPr>
              <a:t>USCO Rekisteröinti </a:t>
            </a:r>
            <a:r>
              <a:rPr lang="fi-FI" sz="2800" i="0" u="none" strike="noStrike" dirty="0" err="1">
                <a:solidFill>
                  <a:srgbClr val="000000"/>
                </a:solidFill>
                <a:effectLst/>
                <a:latin typeface="Arial" panose="020B0604020202020204" pitchFamily="34" charset="0"/>
              </a:rPr>
              <a:t>Zarya</a:t>
            </a:r>
            <a:r>
              <a:rPr lang="fi-FI" sz="2800" i="0" u="none" strike="noStrike" dirty="0">
                <a:solidFill>
                  <a:srgbClr val="000000"/>
                </a:solidFill>
                <a:effectLst/>
                <a:latin typeface="Arial" panose="020B0604020202020204" pitchFamily="34" charset="0"/>
              </a:rPr>
              <a:t> of the </a:t>
            </a:r>
            <a:r>
              <a:rPr lang="fi-FI" sz="2800" i="0" u="none" strike="noStrike" dirty="0" err="1">
                <a:solidFill>
                  <a:srgbClr val="000000"/>
                </a:solidFill>
                <a:effectLst/>
                <a:latin typeface="Arial" panose="020B0604020202020204" pitchFamily="34" charset="0"/>
              </a:rPr>
              <a:t>Dawn</a:t>
            </a:r>
            <a:r>
              <a:rPr lang="fi-FI" sz="2800" i="0" u="none" strike="noStrike" dirty="0">
                <a:solidFill>
                  <a:srgbClr val="000000"/>
                </a:solidFill>
                <a:effectLst/>
                <a:latin typeface="Arial" panose="020B0604020202020204" pitchFamily="34" charset="0"/>
              </a:rPr>
              <a:t> 21.2.2023</a:t>
            </a:r>
            <a:endParaRPr lang="en-GB" sz="2800" dirty="0"/>
          </a:p>
        </p:txBody>
      </p:sp>
      <p:sp>
        <p:nvSpPr>
          <p:cNvPr id="3" name="Text Placeholder 2">
            <a:extLst>
              <a:ext uri="{FF2B5EF4-FFF2-40B4-BE49-F238E27FC236}">
                <a16:creationId xmlns:a16="http://schemas.microsoft.com/office/drawing/2014/main" id="{AABD47DD-D3E2-28D1-44DB-8A7FCCA0CB45}"/>
              </a:ext>
            </a:extLst>
          </p:cNvPr>
          <p:cNvSpPr>
            <a:spLocks noGrp="1"/>
          </p:cNvSpPr>
          <p:nvPr>
            <p:ph type="body" sz="half" idx="11"/>
          </p:nvPr>
        </p:nvSpPr>
        <p:spPr/>
        <p:txBody>
          <a:bodyPr/>
          <a:lstStyle/>
          <a:p>
            <a:pPr algn="just" rtl="0">
              <a:spcBef>
                <a:spcPts val="0"/>
              </a:spcBef>
              <a:spcAft>
                <a:spcPts val="0"/>
              </a:spcAft>
            </a:pPr>
            <a:br>
              <a:rPr lang="fi-FI" b="0" dirty="0">
                <a:effectLst/>
              </a:rPr>
            </a:br>
            <a:r>
              <a:rPr lang="fi-FI" sz="1800" b="0" i="0" u="none" strike="noStrike" dirty="0" err="1">
                <a:solidFill>
                  <a:srgbClr val="000000"/>
                </a:solidFill>
                <a:effectLst/>
                <a:latin typeface="Arial" panose="020B0604020202020204" pitchFamily="34" charset="0"/>
              </a:rPr>
              <a:t>Midjourney</a:t>
            </a:r>
            <a:r>
              <a:rPr lang="fi-FI" sz="1800" b="0" i="0" u="none" strike="noStrike" baseline="30000" dirty="0">
                <a:solidFill>
                  <a:srgbClr val="000000"/>
                </a:solidFill>
                <a:effectLst/>
                <a:latin typeface="Arial" panose="020B0604020202020204" pitchFamily="34" charset="0"/>
              </a:rPr>
              <a:t>.</a:t>
            </a:r>
            <a:r>
              <a:rPr lang="fi-FI" sz="1800" b="0" i="0" u="none" strike="noStrike" dirty="0">
                <a:solidFill>
                  <a:srgbClr val="000000"/>
                </a:solidFill>
                <a:effectLst/>
                <a:latin typeface="Arial" panose="020B0604020202020204" pitchFamily="34" charset="0"/>
              </a:rPr>
              <a:t> tekoälyjärjestelmällä tehtyjä kuvia  ja tekijänoikeutta koskeva huolellisesti perusteltu viranomaispäätös on tehty Yhdysvaltojen tekijänoikeusvirastossa (”USCO”. Y USCO tutki perusteellisesti, miten </a:t>
            </a:r>
            <a:r>
              <a:rPr lang="fi-FI" sz="1800" b="0" i="0" u="none" strike="noStrike" dirty="0" err="1">
                <a:solidFill>
                  <a:srgbClr val="000000"/>
                </a:solidFill>
                <a:effectLst/>
                <a:latin typeface="Arial" panose="020B0604020202020204" pitchFamily="34" charset="0"/>
              </a:rPr>
              <a:t>Midjourney</a:t>
            </a:r>
            <a:r>
              <a:rPr lang="fi-FI" sz="1800" b="0" i="0" u="none" strike="noStrike" dirty="0">
                <a:solidFill>
                  <a:srgbClr val="000000"/>
                </a:solidFill>
                <a:effectLst/>
                <a:latin typeface="Arial" panose="020B0604020202020204" pitchFamily="34" charset="0"/>
              </a:rPr>
              <a:t> toimii. </a:t>
            </a:r>
            <a:r>
              <a:rPr lang="fi-FI" sz="1800" b="0" i="0" u="none" strike="noStrike" dirty="0" err="1">
                <a:solidFill>
                  <a:srgbClr val="000000"/>
                </a:solidFill>
                <a:effectLst/>
                <a:latin typeface="Arial" panose="020B0604020202020204" pitchFamily="34" charset="0"/>
              </a:rPr>
              <a:t>Midjourneytä</a:t>
            </a:r>
            <a:r>
              <a:rPr lang="fi-FI" sz="1800" b="0" i="0" u="none" strike="noStrike" dirty="0">
                <a:solidFill>
                  <a:srgbClr val="000000"/>
                </a:solidFill>
                <a:effectLst/>
                <a:latin typeface="Arial" panose="020B0604020202020204" pitchFamily="34" charset="0"/>
              </a:rPr>
              <a:t> käyttäessään käyttäjät antavat järjestelmälle "</a:t>
            </a:r>
            <a:r>
              <a:rPr lang="fi-FI" sz="1800" b="0" i="0" u="none" strike="noStrike" dirty="0" err="1">
                <a:solidFill>
                  <a:srgbClr val="000000"/>
                </a:solidFill>
                <a:effectLst/>
                <a:latin typeface="Arial" panose="020B0604020202020204" pitchFamily="34" charset="0"/>
              </a:rPr>
              <a:t>tekstikehoitteen</a:t>
            </a:r>
            <a:r>
              <a:rPr lang="fi-FI" sz="1800" b="0" i="0" u="none" strike="noStrike" dirty="0">
                <a:solidFill>
                  <a:srgbClr val="000000"/>
                </a:solidFill>
                <a:effectLst/>
                <a:latin typeface="Arial" panose="020B0604020202020204" pitchFamily="34" charset="0"/>
              </a:rPr>
              <a:t>" (“</a:t>
            </a:r>
            <a:r>
              <a:rPr lang="fi-FI" sz="1800" b="0" i="0" u="none" strike="noStrike" dirty="0" err="1">
                <a:solidFill>
                  <a:srgbClr val="000000"/>
                </a:solidFill>
                <a:effectLst/>
                <a:latin typeface="Arial" panose="020B0604020202020204" pitchFamily="34" charset="0"/>
              </a:rPr>
              <a:t>promt</a:t>
            </a:r>
            <a:r>
              <a:rPr lang="fi-FI" sz="1800" b="0" i="0" u="none" strike="noStrike" dirty="0">
                <a:solidFill>
                  <a:srgbClr val="000000"/>
                </a:solidFill>
                <a:effectLst/>
                <a:latin typeface="Arial" panose="020B0604020202020204" pitchFamily="34" charset="0"/>
              </a:rPr>
              <a:t>”) siitä, mitä </a:t>
            </a:r>
            <a:r>
              <a:rPr lang="fi-FI" sz="1800" b="0" i="0" u="none" strike="noStrike" dirty="0" err="1">
                <a:solidFill>
                  <a:srgbClr val="000000"/>
                </a:solidFill>
                <a:effectLst/>
                <a:latin typeface="Arial" panose="020B0604020202020204" pitchFamily="34" charset="0"/>
              </a:rPr>
              <a:t>Midjourneyn</a:t>
            </a:r>
            <a:r>
              <a:rPr lang="fi-FI" sz="1800" b="0" i="0" u="none" strike="noStrike" dirty="0">
                <a:solidFill>
                  <a:srgbClr val="000000"/>
                </a:solidFill>
                <a:effectLst/>
                <a:latin typeface="Arial" panose="020B0604020202020204" pitchFamily="34" charset="0"/>
              </a:rPr>
              <a:t> pitäisi luoda. Tämän jälkeen järjestelmä loi neljä kuvaa vastauksena </a:t>
            </a:r>
            <a:r>
              <a:rPr lang="fi-FI" sz="1800" b="0" i="0" u="none" strike="noStrike" dirty="0" err="1">
                <a:solidFill>
                  <a:srgbClr val="000000"/>
                </a:solidFill>
                <a:effectLst/>
                <a:latin typeface="Arial" panose="020B0604020202020204" pitchFamily="34" charset="0"/>
              </a:rPr>
              <a:t>tekstikehoitteeseen</a:t>
            </a:r>
            <a:r>
              <a:rPr lang="fi-FI" sz="1800" b="0" i="0" u="none" strike="noStrike" dirty="0">
                <a:solidFill>
                  <a:srgbClr val="000000"/>
                </a:solidFill>
                <a:effectLst/>
                <a:latin typeface="Arial" panose="020B0604020202020204" pitchFamily="34" charset="0"/>
              </a:rPr>
              <a:t>. </a:t>
            </a:r>
            <a:r>
              <a:rPr lang="fi-FI" sz="1800" b="0" i="0" u="none" strike="noStrike" dirty="0" err="1">
                <a:solidFill>
                  <a:srgbClr val="000000"/>
                </a:solidFill>
                <a:effectLst/>
                <a:latin typeface="Arial" panose="020B0604020202020204" pitchFamily="34" charset="0"/>
              </a:rPr>
              <a:t>USCO:n</a:t>
            </a:r>
            <a:r>
              <a:rPr lang="fi-FI" sz="1800" b="0" i="0" u="none" strike="noStrike" dirty="0">
                <a:solidFill>
                  <a:srgbClr val="000000"/>
                </a:solidFill>
                <a:effectLst/>
                <a:latin typeface="Arial" panose="020B0604020202020204" pitchFamily="34" charset="0"/>
              </a:rPr>
              <a:t> keskeisin havainto oli, että prosessi ei ole käyttäjän hallinnassa, eikä  ole mahdollista ennustaa etukäteen, mitä </a:t>
            </a:r>
            <a:r>
              <a:rPr lang="fi-FI" sz="1800" b="0" i="0" u="none" strike="noStrike" dirty="0" err="1">
                <a:solidFill>
                  <a:srgbClr val="000000"/>
                </a:solidFill>
                <a:effectLst/>
                <a:latin typeface="Arial" panose="020B0604020202020204" pitchFamily="34" charset="0"/>
              </a:rPr>
              <a:t>Midjourney</a:t>
            </a:r>
            <a:r>
              <a:rPr lang="fi-FI" sz="1800" b="0" i="0" u="none" strike="noStrike" dirty="0">
                <a:solidFill>
                  <a:srgbClr val="000000"/>
                </a:solidFill>
                <a:effectLst/>
                <a:latin typeface="Arial" panose="020B0604020202020204" pitchFamily="34" charset="0"/>
              </a:rPr>
              <a:t> luo. Ratkaisussaan USCO kumosi tekijänoikeusrekisteröinnin kuvilta, jotka oli tehty generatiivista tekoälyjärjestelmä </a:t>
            </a:r>
            <a:r>
              <a:rPr lang="fi-FI" sz="1800" b="0" i="0" u="none" strike="noStrike" dirty="0" err="1">
                <a:solidFill>
                  <a:srgbClr val="000000"/>
                </a:solidFill>
                <a:effectLst/>
                <a:latin typeface="Arial" panose="020B0604020202020204" pitchFamily="34" charset="0"/>
              </a:rPr>
              <a:t>Midjourney:tä</a:t>
            </a:r>
            <a:r>
              <a:rPr lang="fi-FI" sz="1800" b="0" i="0" u="none" strike="noStrike" dirty="0">
                <a:solidFill>
                  <a:srgbClr val="000000"/>
                </a:solidFill>
                <a:effectLst/>
                <a:latin typeface="Arial" panose="020B0604020202020204" pitchFamily="34" charset="0"/>
              </a:rPr>
              <a:t> käyttäen.</a:t>
            </a:r>
          </a:p>
          <a:p>
            <a:pPr algn="just" rtl="0">
              <a:spcBef>
                <a:spcPts val="0"/>
              </a:spcBef>
              <a:spcAft>
                <a:spcPts val="0"/>
              </a:spcAft>
            </a:pPr>
            <a:r>
              <a:rPr lang="fi-FI" sz="1800" b="0" i="0" u="none" strike="noStrike" dirty="0">
                <a:solidFill>
                  <a:srgbClr val="000000"/>
                </a:solidFill>
                <a:effectLst/>
                <a:latin typeface="Arial" panose="020B0604020202020204" pitchFamily="34" charset="0"/>
              </a:rPr>
              <a:t> </a:t>
            </a:r>
            <a:r>
              <a:rPr lang="fi-FI" sz="1800" b="0" dirty="0">
                <a:solidFill>
                  <a:srgbClr val="000000"/>
                </a:solidFill>
                <a:latin typeface="Arial" panose="020B0604020202020204" pitchFamily="34" charset="0"/>
              </a:rPr>
              <a:t>Ratkaisu </a:t>
            </a:r>
            <a:r>
              <a:rPr lang="fi-FI" sz="1800" b="0" i="0" u="none" strike="noStrike" dirty="0">
                <a:solidFill>
                  <a:srgbClr val="000000"/>
                </a:solidFill>
                <a:effectLst/>
                <a:latin typeface="Arial" panose="020B0604020202020204" pitchFamily="34" charset="0"/>
              </a:rPr>
              <a:t>saatavilla ositteessa </a:t>
            </a:r>
            <a:r>
              <a:rPr lang="fi-FI" sz="1800" b="0" i="0" u="none" strike="noStrike" dirty="0">
                <a:solidFill>
                  <a:srgbClr val="000000"/>
                </a:solidFill>
                <a:effectLst/>
                <a:latin typeface="Arial" panose="020B0604020202020204" pitchFamily="34" charset="0"/>
                <a:hlinkClick r:id="rId2"/>
              </a:rPr>
              <a:t>https://www.copyright.gov/docs/zarya-of-the-dawn.pdf</a:t>
            </a:r>
            <a:endParaRPr lang="fi-FI" sz="1800" b="0" i="0" u="none" strike="noStrike" dirty="0">
              <a:solidFill>
                <a:srgbClr val="000000"/>
              </a:solidFill>
              <a:effectLst/>
              <a:latin typeface="Arial" panose="020B0604020202020204" pitchFamily="34" charset="0"/>
            </a:endParaRPr>
          </a:p>
          <a:p>
            <a:pPr algn="just" rtl="0">
              <a:spcBef>
                <a:spcPts val="0"/>
              </a:spcBef>
              <a:spcAft>
                <a:spcPts val="0"/>
              </a:spcAft>
            </a:pPr>
            <a:endParaRPr lang="fi-FI" b="0" dirty="0">
              <a:effectLst/>
            </a:endParaRPr>
          </a:p>
          <a:p>
            <a:br>
              <a:rPr lang="fi-FI" dirty="0"/>
            </a:br>
            <a:endParaRPr lang="en-GB" dirty="0"/>
          </a:p>
        </p:txBody>
      </p:sp>
    </p:spTree>
    <p:extLst>
      <p:ext uri="{BB962C8B-B14F-4D97-AF65-F5344CB8AC3E}">
        <p14:creationId xmlns:p14="http://schemas.microsoft.com/office/powerpoint/2010/main" val="3002853098"/>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9_blue.pptx" id="{C58B9FE1-7A9A-48C0-A894-90770F412226}" vid="{8895B9A8-D772-43F6-A626-34D9D1FF4E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D6E6C6D9BBD2458206A2452547F2FE" ma:contentTypeVersion="4" ma:contentTypeDescription="Create a new document." ma:contentTypeScope="" ma:versionID="2a381bd8c385b8b008937dd7fd739732">
  <xsd:schema xmlns:xsd="http://www.w3.org/2001/XMLSchema" xmlns:xs="http://www.w3.org/2001/XMLSchema" xmlns:p="http://schemas.microsoft.com/office/2006/metadata/properties" xmlns:ns2="b12fe36a-6655-4faa-a99b-0ffb51ccf4b4" xmlns:ns3="dec51f85-d307-4f8d-9451-3b4aa41c4e44" targetNamespace="http://schemas.microsoft.com/office/2006/metadata/properties" ma:root="true" ma:fieldsID="b90613d277ea63ef0b299acd1fa997b0" ns2:_="" ns3:_="">
    <xsd:import namespace="b12fe36a-6655-4faa-a99b-0ffb51ccf4b4"/>
    <xsd:import namespace="dec51f85-d307-4f8d-9451-3b4aa41c4e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fe36a-6655-4faa-a99b-0ffb51ccf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c51f85-d307-4f8d-9451-3b4aa41c4e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5B9AB-D5D9-43AB-93DD-D1D5F675405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1B4B41-1383-4EE9-A903-6ACEC03B578B}">
  <ds:schemaRefs>
    <ds:schemaRef ds:uri="http://schemas.microsoft.com/sharepoint/v3/contenttype/forms"/>
  </ds:schemaRefs>
</ds:datastoreItem>
</file>

<file path=customXml/itemProps3.xml><?xml version="1.0" encoding="utf-8"?>
<ds:datastoreItem xmlns:ds="http://schemas.openxmlformats.org/officeDocument/2006/customXml" ds:itemID="{89C90FC2-6EFF-4266-A90B-D9B6F91F5120}">
  <ds:schemaRefs>
    <ds:schemaRef ds:uri="b12fe36a-6655-4faa-a99b-0ffb51ccf4b4"/>
    <ds:schemaRef ds:uri="dec51f85-d307-4f8d-9451-3b4aa41c4e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Aalto_169_blue</Template>
  <TotalTime>1538</TotalTime>
  <Words>4576</Words>
  <Application>Microsoft Office PowerPoint</Application>
  <PresentationFormat>On-screen Show (16:9)</PresentationFormat>
  <Paragraphs>326</Paragraphs>
  <Slides>58</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58</vt:i4>
      </vt:variant>
    </vt:vector>
  </HeadingPairs>
  <TitlesOfParts>
    <vt:vector size="75" baseType="lpstr">
      <vt:lpstr>arial</vt:lpstr>
      <vt:lpstr>arial</vt:lpstr>
      <vt:lpstr>Arial,Sans-Serif</vt:lpstr>
      <vt:lpstr>Calibri</vt:lpstr>
      <vt:lpstr>Cambria</vt:lpstr>
      <vt:lpstr>FagoWebPro-Medium</vt:lpstr>
      <vt:lpstr>Helvetica Neue</vt:lpstr>
      <vt:lpstr>inherit</vt:lpstr>
      <vt:lpstr>IntervalSansProRegular</vt:lpstr>
      <vt:lpstr>IntervalSansProSemiBold</vt:lpstr>
      <vt:lpstr>Mona Sans</vt:lpstr>
      <vt:lpstr>Noto Sans Display</vt:lpstr>
      <vt:lpstr>Open Sans</vt:lpstr>
      <vt:lpstr>Times</vt:lpstr>
      <vt:lpstr>Wingdings</vt:lpstr>
      <vt:lpstr>Yle Next</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Kautto Kasimir</dc:creator>
  <cp:lastModifiedBy>Kuosmanen Panu</cp:lastModifiedBy>
  <cp:revision>15</cp:revision>
  <dcterms:created xsi:type="dcterms:W3CDTF">2023-01-23T13:04:23Z</dcterms:created>
  <dcterms:modified xsi:type="dcterms:W3CDTF">2024-02-14T16:14:11Z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0x01010029D6E6C6D9BBD2458206A2452547F2FE</vt:lpwstr>
  </property>
</Properties>
</file>