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60"/>
  </p:normalViewPr>
  <p:slideViewPr>
    <p:cSldViewPr snapToGrid="0" snapToObjects="1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DC91A6-ACFF-E740-BE52-F7491DA37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136DFC9-AB62-0E46-95A6-3DFA7F9C9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708AF1A-FB68-3C4A-B244-D7AD399C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3C17-C322-6B40-AD14-B64E579CF6DF}" type="datetimeFigureOut">
              <a:rPr lang="fi-FI" smtClean="0"/>
              <a:t>21.12.2021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88934A0-1FAB-254A-A4C1-52DB18295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FB963DF-D31E-AB47-945D-87B7E8B32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9488-EEF2-8C46-BD22-C5CF6FA43C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690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FB666C-B928-724E-8975-CF2C5F4F6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7F4D13E-7680-9447-9E3B-F8AC72360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DE6537A-5972-B94A-9149-71252ACD8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3C17-C322-6B40-AD14-B64E579CF6DF}" type="datetimeFigureOut">
              <a:rPr lang="fi-FI" smtClean="0"/>
              <a:t>21.12.2021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1569CF5-2DF4-C544-980E-502B0ECEE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B4081B-1A69-C143-B0D8-521A07ECE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9488-EEF2-8C46-BD22-C5CF6FA43C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372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0F8D801-7875-8848-B821-4B2BA9241F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5AA2AF6-761B-1844-9CEC-330CDCB41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AAD19F-79E7-044A-AC37-1B944E4BC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3C17-C322-6B40-AD14-B64E579CF6DF}" type="datetimeFigureOut">
              <a:rPr lang="fi-FI" smtClean="0"/>
              <a:t>21.12.2021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A52A50-1305-6B43-A809-A20E7D8C7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955DDDF-52B0-1F47-BF67-11066C7A8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9488-EEF2-8C46-BD22-C5CF6FA43C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73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0FEE16-198B-4345-9F1E-641AB887A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5E182D-624F-3B4B-A051-747455FEA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96EDC1E-F034-F448-A481-3BD01B2F2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3C17-C322-6B40-AD14-B64E579CF6DF}" type="datetimeFigureOut">
              <a:rPr lang="fi-FI" smtClean="0"/>
              <a:t>21.12.2021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3C8A247-D08C-4849-A6BA-7101B1B44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86FB4F5-9997-9741-92D9-7E3A43555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9488-EEF2-8C46-BD22-C5CF6FA43C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460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3C1161-DCF1-C644-9D41-9BE3C5187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DE47FFD-E243-5940-B1C5-F09AAA381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6557842-D4DA-8945-BD1C-C7F8A12DC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3C17-C322-6B40-AD14-B64E579CF6DF}" type="datetimeFigureOut">
              <a:rPr lang="fi-FI" smtClean="0"/>
              <a:t>21.12.2021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FE55927-6E90-A54E-B517-4F652E961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FE1E5DA-E9B5-9F49-91ED-EC2F313BE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9488-EEF2-8C46-BD22-C5CF6FA43C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71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762630-3586-AB43-943D-C36948B68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0294A5-C9C8-BD49-B72D-287EA5CC1C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F242351-9D03-E248-8BA2-C5C05A83F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48E32A-2D54-1F4E-A77F-F13DD414F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3C17-C322-6B40-AD14-B64E579CF6DF}" type="datetimeFigureOut">
              <a:rPr lang="fi-FI" smtClean="0"/>
              <a:t>21.12.2021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C2BA3F6-087C-5B41-8AA9-0FED0FE10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DFB6881-A89B-3546-8F18-ACC56930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9488-EEF2-8C46-BD22-C5CF6FA43C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4223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AAA552-6ED5-324A-B105-5B4AC4D4A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6DD23AC-9629-DB46-9EF1-A328B2B32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32DFCB7-7661-B248-B837-1D0AD2013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F45FC00-FE3C-2449-8F25-22AC991DF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AEA10B1-5377-EC46-9979-841B56A99D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BA9FB64-BA6D-4D49-AD8A-611EF1842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3C17-C322-6B40-AD14-B64E579CF6DF}" type="datetimeFigureOut">
              <a:rPr lang="fi-FI" smtClean="0"/>
              <a:t>21.12.2021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75764E6-8C4F-9C44-B8C1-06267B47F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442960C-7D08-A149-BD6A-50803AE5E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9488-EEF2-8C46-BD22-C5CF6FA43C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467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3E0408-3B84-8B4D-A984-8F04BBC2E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B521B1B-4AF6-9C4A-845D-ECDFDBD1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3C17-C322-6B40-AD14-B64E579CF6DF}" type="datetimeFigureOut">
              <a:rPr lang="fi-FI" smtClean="0"/>
              <a:t>21.12.2021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6A82690-A34E-2940-A9E0-7B1B1629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E3679B8-C3FA-2D47-BC9E-20F212CA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9488-EEF2-8C46-BD22-C5CF6FA43C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032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96AF3D6-CD4C-2E4D-AA1D-436C9546A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3C17-C322-6B40-AD14-B64E579CF6DF}" type="datetimeFigureOut">
              <a:rPr lang="fi-FI" smtClean="0"/>
              <a:t>21.12.2021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A43B788-109A-A84E-B65C-C46D037D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BFF3B32-4C05-A44B-A0D8-6BA6886F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9488-EEF2-8C46-BD22-C5CF6FA43C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5075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CEA82-90C9-5848-8BAE-DC4304003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6AAB39-D5DE-F24D-BB11-E611E6D39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7D646BC-777E-AC4A-BFCF-48BAFCA8D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860945-D6FE-6D45-8F59-C131C8081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3C17-C322-6B40-AD14-B64E579CF6DF}" type="datetimeFigureOut">
              <a:rPr lang="fi-FI" smtClean="0"/>
              <a:t>21.12.2021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55CA3A6-808B-DF48-8A21-EA63BC3E8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B01C510-4AAD-A841-8869-E37D77DE5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9488-EEF2-8C46-BD22-C5CF6FA43C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860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0BA3FC-887A-2E4A-A4EE-33C0371DC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D7EBF3F-FB0C-8F4E-A58E-897A4D2A08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9548837-E5A6-7342-9A90-7F4A7198E8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AE8501F-9E6B-384C-8841-EAA659DA0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3C17-C322-6B40-AD14-B64E579CF6DF}" type="datetimeFigureOut">
              <a:rPr lang="fi-FI" smtClean="0"/>
              <a:t>21.12.2021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4EE05D4-2BB7-044F-8EEE-231B1AD9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F70EF0F-8A27-A046-AEEC-9656E4DC9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9488-EEF2-8C46-BD22-C5CF6FA43C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373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42A7240-BB00-0F46-BA71-C0411871D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BA5355C-C027-2348-AA7E-0094EC36D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A663E3-7069-B942-BB96-84ABCFB62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73C17-C322-6B40-AD14-B64E579CF6DF}" type="datetimeFigureOut">
              <a:rPr lang="fi-FI" smtClean="0"/>
              <a:t>21.12.2021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8251281-3AE8-3D49-986F-A857988269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D1D8C65-F34B-594D-AF0D-87D05BF8C7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79488-EEF2-8C46-BD22-C5CF6FA43C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962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ike.fi/fi/web/elokuvataide/elokuvataide" TargetMode="External"/><Relationship Id="rId2" Type="http://schemas.openxmlformats.org/officeDocument/2006/relationships/hyperlink" Target="https://www.aurora-tietokanta.fi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koneensaatio.fi/apurahat/tuetut/tuetut2014/taiteen-ja-kulttuurin-seka-muut-apuraha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A9467F-8F85-8C4D-8DC8-801B52E7D5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Elokuvan rahoitus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F0BB144-0185-A541-B5AF-880244197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172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663F4E-F542-8045-A474-BFA1B4D7F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920"/>
            <a:ext cx="1904999" cy="560379"/>
          </a:xfrm>
        </p:spPr>
        <p:txBody>
          <a:bodyPr>
            <a:normAutofit fontScale="90000"/>
          </a:bodyPr>
          <a:lstStyle/>
          <a:p>
            <a:r>
              <a:rPr lang="fi-FI" sz="2400" dirty="0"/>
              <a:t>Kanava (TV/VOD)</a:t>
            </a:r>
          </a:p>
        </p:txBody>
      </p:sp>
      <p:pic>
        <p:nvPicPr>
          <p:cNvPr id="9" name="Sisällön paikkamerkki 8">
            <a:extLst>
              <a:ext uri="{FF2B5EF4-FFF2-40B4-BE49-F238E27FC236}">
                <a16:creationId xmlns:a16="http://schemas.microsoft.com/office/drawing/2014/main" id="{B0B343F6-D99C-394F-80A0-4C751EAA01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687" t="4881" b="12371"/>
          <a:stretch/>
        </p:blipFill>
        <p:spPr>
          <a:xfrm>
            <a:off x="4089153" y="1984036"/>
            <a:ext cx="3187858" cy="2146679"/>
          </a:xfr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4B2CD8D7-8719-7043-8EBA-C682273DE5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109" t="12534" r="9883" b="9716"/>
          <a:stretch/>
        </p:blipFill>
        <p:spPr>
          <a:xfrm>
            <a:off x="229292" y="842607"/>
            <a:ext cx="810767" cy="936283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F26C6868-7ACA-5F47-BED5-DBCFEE9DEB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5748" y="1014128"/>
            <a:ext cx="1270000" cy="714375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D4E75A71-B6E8-7B4E-9DA0-6848B551B4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6519" y="1855845"/>
            <a:ext cx="1050742" cy="1050742"/>
          </a:xfrm>
          <a:prstGeom prst="rect">
            <a:avLst/>
          </a:prstGeom>
        </p:spPr>
      </p:pic>
      <p:sp>
        <p:nvSpPr>
          <p:cNvPr id="16" name="Tekstiruutu 15">
            <a:extLst>
              <a:ext uri="{FF2B5EF4-FFF2-40B4-BE49-F238E27FC236}">
                <a16:creationId xmlns:a16="http://schemas.microsoft.com/office/drawing/2014/main" id="{E89CD2AA-CB71-7749-AEFA-941EF3C99C7D}"/>
              </a:ext>
            </a:extLst>
          </p:cNvPr>
          <p:cNvSpPr txBox="1"/>
          <p:nvPr/>
        </p:nvSpPr>
        <p:spPr>
          <a:xfrm>
            <a:off x="8611565" y="428263"/>
            <a:ext cx="288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Elokuvateatterilevittäjä</a:t>
            </a:r>
          </a:p>
        </p:txBody>
      </p:sp>
      <p:pic>
        <p:nvPicPr>
          <p:cNvPr id="18" name="Kuva 17">
            <a:extLst>
              <a:ext uri="{FF2B5EF4-FFF2-40B4-BE49-F238E27FC236}">
                <a16:creationId xmlns:a16="http://schemas.microsoft.com/office/drawing/2014/main" id="{F64791D1-6471-1B4D-B402-026774C66B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35759" y="880926"/>
            <a:ext cx="2523698" cy="824408"/>
          </a:xfrm>
          <a:prstGeom prst="rect">
            <a:avLst/>
          </a:prstGeom>
        </p:spPr>
      </p:pic>
      <p:pic>
        <p:nvPicPr>
          <p:cNvPr id="20" name="Kuva 19">
            <a:extLst>
              <a:ext uri="{FF2B5EF4-FFF2-40B4-BE49-F238E27FC236}">
                <a16:creationId xmlns:a16="http://schemas.microsoft.com/office/drawing/2014/main" id="{4FE6FB76-028B-6F41-8B92-A156529B13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90687" y="914372"/>
            <a:ext cx="1422400" cy="1422400"/>
          </a:xfrm>
          <a:prstGeom prst="rect">
            <a:avLst/>
          </a:prstGeom>
        </p:spPr>
      </p:pic>
      <p:pic>
        <p:nvPicPr>
          <p:cNvPr id="22" name="Kuva 21">
            <a:extLst>
              <a:ext uri="{FF2B5EF4-FFF2-40B4-BE49-F238E27FC236}">
                <a16:creationId xmlns:a16="http://schemas.microsoft.com/office/drawing/2014/main" id="{E2AF54A8-32CF-C741-9C7A-2B0F2860A808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2210" r="20932" b="-1287"/>
          <a:stretch/>
        </p:blipFill>
        <p:spPr>
          <a:xfrm>
            <a:off x="8390058" y="1593249"/>
            <a:ext cx="2075057" cy="924144"/>
          </a:xfrm>
          <a:prstGeom prst="rect">
            <a:avLst/>
          </a:prstGeom>
        </p:spPr>
      </p:pic>
      <p:pic>
        <p:nvPicPr>
          <p:cNvPr id="24" name="Kuva 23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35557CE-DE66-1C45-9E37-07D06CCE278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67362" y="2453549"/>
            <a:ext cx="1981200" cy="627380"/>
          </a:xfrm>
          <a:prstGeom prst="rect">
            <a:avLst/>
          </a:prstGeom>
        </p:spPr>
      </p:pic>
      <p:pic>
        <p:nvPicPr>
          <p:cNvPr id="26" name="Kuva 25">
            <a:extLst>
              <a:ext uri="{FF2B5EF4-FFF2-40B4-BE49-F238E27FC236}">
                <a16:creationId xmlns:a16="http://schemas.microsoft.com/office/drawing/2014/main" id="{ADAAE273-A9BA-3149-BBC3-2A71C773828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68591" y="2767239"/>
            <a:ext cx="1884022" cy="1198923"/>
          </a:xfrm>
          <a:prstGeom prst="rect">
            <a:avLst/>
          </a:prstGeom>
        </p:spPr>
      </p:pic>
      <p:pic>
        <p:nvPicPr>
          <p:cNvPr id="28" name="Kuva 27">
            <a:extLst>
              <a:ext uri="{FF2B5EF4-FFF2-40B4-BE49-F238E27FC236}">
                <a16:creationId xmlns:a16="http://schemas.microsoft.com/office/drawing/2014/main" id="{68E27C2B-ED64-0F48-B029-345D1EC5D03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479864" y="3114769"/>
            <a:ext cx="1428750" cy="1428750"/>
          </a:xfrm>
          <a:prstGeom prst="rect">
            <a:avLst/>
          </a:prstGeom>
        </p:spPr>
      </p:pic>
      <p:pic>
        <p:nvPicPr>
          <p:cNvPr id="30" name="Kuva 29">
            <a:extLst>
              <a:ext uri="{FF2B5EF4-FFF2-40B4-BE49-F238E27FC236}">
                <a16:creationId xmlns:a16="http://schemas.microsoft.com/office/drawing/2014/main" id="{5542FCD8-7BD1-F24B-AB7F-C48B2F1B9B1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286" y="1995531"/>
            <a:ext cx="1732331" cy="928035"/>
          </a:xfrm>
          <a:prstGeom prst="rect">
            <a:avLst/>
          </a:prstGeom>
        </p:spPr>
      </p:pic>
      <p:sp>
        <p:nvSpPr>
          <p:cNvPr id="31" name="Tekstiruutu 30">
            <a:extLst>
              <a:ext uri="{FF2B5EF4-FFF2-40B4-BE49-F238E27FC236}">
                <a16:creationId xmlns:a16="http://schemas.microsoft.com/office/drawing/2014/main" id="{45F1DA43-3591-3341-A09C-35C4622FC8C4}"/>
              </a:ext>
            </a:extLst>
          </p:cNvPr>
          <p:cNvSpPr txBox="1"/>
          <p:nvPr/>
        </p:nvSpPr>
        <p:spPr>
          <a:xfrm>
            <a:off x="5306806" y="3834464"/>
            <a:ext cx="1131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ELOKUVA</a:t>
            </a:r>
          </a:p>
        </p:txBody>
      </p:sp>
      <p:pic>
        <p:nvPicPr>
          <p:cNvPr id="33" name="Kuva 3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91546C03-850C-2241-B3C6-FE279982C60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3298" y="5113433"/>
            <a:ext cx="2493963" cy="1285949"/>
          </a:xfrm>
          <a:prstGeom prst="rect">
            <a:avLst/>
          </a:prstGeom>
        </p:spPr>
      </p:pic>
      <p:cxnSp>
        <p:nvCxnSpPr>
          <p:cNvPr id="35" name="Suora nuoliyhdysviiva 34">
            <a:extLst>
              <a:ext uri="{FF2B5EF4-FFF2-40B4-BE49-F238E27FC236}">
                <a16:creationId xmlns:a16="http://schemas.microsoft.com/office/drawing/2014/main" id="{8CCDB29F-2821-B045-B3FD-5C37EF4D37D2}"/>
              </a:ext>
            </a:extLst>
          </p:cNvPr>
          <p:cNvCxnSpPr>
            <a:cxnSpLocks/>
          </p:cNvCxnSpPr>
          <p:nvPr/>
        </p:nvCxnSpPr>
        <p:spPr>
          <a:xfrm>
            <a:off x="1946002" y="482109"/>
            <a:ext cx="2244033" cy="137373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uora nuoliyhdysviiva 37">
            <a:extLst>
              <a:ext uri="{FF2B5EF4-FFF2-40B4-BE49-F238E27FC236}">
                <a16:creationId xmlns:a16="http://schemas.microsoft.com/office/drawing/2014/main" id="{3C8F4FF9-A304-3A44-AC7C-3DFCBF3FE0CD}"/>
              </a:ext>
            </a:extLst>
          </p:cNvPr>
          <p:cNvCxnSpPr>
            <a:cxnSpLocks/>
            <a:stCxn id="16" idx="1"/>
          </p:cNvCxnSpPr>
          <p:nvPr/>
        </p:nvCxnSpPr>
        <p:spPr>
          <a:xfrm flipH="1">
            <a:off x="6980357" y="612929"/>
            <a:ext cx="1631208" cy="124291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uora nuoliyhdysviiva 40">
            <a:extLst>
              <a:ext uri="{FF2B5EF4-FFF2-40B4-BE49-F238E27FC236}">
                <a16:creationId xmlns:a16="http://schemas.microsoft.com/office/drawing/2014/main" id="{2AE09739-1023-494D-BD6F-205CC8C273D4}"/>
              </a:ext>
            </a:extLst>
          </p:cNvPr>
          <p:cNvCxnSpPr>
            <a:cxnSpLocks/>
          </p:cNvCxnSpPr>
          <p:nvPr/>
        </p:nvCxnSpPr>
        <p:spPr>
          <a:xfrm flipV="1">
            <a:off x="2554448" y="4005258"/>
            <a:ext cx="1392519" cy="105074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uora nuoliyhdysviiva 42">
            <a:extLst>
              <a:ext uri="{FF2B5EF4-FFF2-40B4-BE49-F238E27FC236}">
                <a16:creationId xmlns:a16="http://schemas.microsoft.com/office/drawing/2014/main" id="{A5D9A41B-6202-8440-9275-EE061880D6C3}"/>
              </a:ext>
            </a:extLst>
          </p:cNvPr>
          <p:cNvCxnSpPr>
            <a:cxnSpLocks/>
          </p:cNvCxnSpPr>
          <p:nvPr/>
        </p:nvCxnSpPr>
        <p:spPr>
          <a:xfrm flipV="1">
            <a:off x="7368140" y="4533378"/>
            <a:ext cx="1817159" cy="171169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kstiruutu 47">
            <a:extLst>
              <a:ext uri="{FF2B5EF4-FFF2-40B4-BE49-F238E27FC236}">
                <a16:creationId xmlns:a16="http://schemas.microsoft.com/office/drawing/2014/main" id="{5B3AB78D-A3D6-6A44-B5C3-F3B6CF77675B}"/>
              </a:ext>
            </a:extLst>
          </p:cNvPr>
          <p:cNvSpPr txBox="1"/>
          <p:nvPr/>
        </p:nvSpPr>
        <p:spPr>
          <a:xfrm>
            <a:off x="3928343" y="3742162"/>
            <a:ext cx="438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>
                <a:solidFill>
                  <a:schemeClr val="accent6">
                    <a:lumMod val="75000"/>
                  </a:schemeClr>
                </a:solidFill>
              </a:rPr>
              <a:t>€</a:t>
            </a:r>
          </a:p>
        </p:txBody>
      </p:sp>
      <p:sp>
        <p:nvSpPr>
          <p:cNvPr id="49" name="Tekstiruutu 48">
            <a:extLst>
              <a:ext uri="{FF2B5EF4-FFF2-40B4-BE49-F238E27FC236}">
                <a16:creationId xmlns:a16="http://schemas.microsoft.com/office/drawing/2014/main" id="{7A8B1746-6762-B447-AC6D-70278A8A05C0}"/>
              </a:ext>
            </a:extLst>
          </p:cNvPr>
          <p:cNvSpPr txBox="1"/>
          <p:nvPr/>
        </p:nvSpPr>
        <p:spPr>
          <a:xfrm>
            <a:off x="4275724" y="1694512"/>
            <a:ext cx="438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>
                <a:solidFill>
                  <a:schemeClr val="accent6">
                    <a:lumMod val="75000"/>
                  </a:schemeClr>
                </a:solidFill>
              </a:rPr>
              <a:t>€</a:t>
            </a:r>
          </a:p>
        </p:txBody>
      </p:sp>
      <p:sp>
        <p:nvSpPr>
          <p:cNvPr id="50" name="Tekstiruutu 49">
            <a:extLst>
              <a:ext uri="{FF2B5EF4-FFF2-40B4-BE49-F238E27FC236}">
                <a16:creationId xmlns:a16="http://schemas.microsoft.com/office/drawing/2014/main" id="{321CE5AD-F241-254E-90D4-CBA9AEFDA609}"/>
              </a:ext>
            </a:extLst>
          </p:cNvPr>
          <p:cNvSpPr txBox="1"/>
          <p:nvPr/>
        </p:nvSpPr>
        <p:spPr>
          <a:xfrm>
            <a:off x="6542000" y="1694511"/>
            <a:ext cx="438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>
                <a:solidFill>
                  <a:schemeClr val="accent6">
                    <a:lumMod val="75000"/>
                  </a:schemeClr>
                </a:solidFill>
              </a:rPr>
              <a:t>€</a:t>
            </a:r>
          </a:p>
        </p:txBody>
      </p:sp>
      <p:pic>
        <p:nvPicPr>
          <p:cNvPr id="54" name="Kuva 53" descr="Kuva, joka sisältää kohteen henkilö, väkijoukko, rakennus, pelaaja&#10;&#10;Kuvaus luotu automaattisesti">
            <a:extLst>
              <a:ext uri="{FF2B5EF4-FFF2-40B4-BE49-F238E27FC236}">
                <a16:creationId xmlns:a16="http://schemas.microsoft.com/office/drawing/2014/main" id="{34E6B229-4719-BF47-A589-3F8F5A791CF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25401" y="5002156"/>
            <a:ext cx="2991418" cy="1868713"/>
          </a:xfrm>
          <a:prstGeom prst="rect">
            <a:avLst/>
          </a:prstGeom>
        </p:spPr>
      </p:pic>
      <p:sp>
        <p:nvSpPr>
          <p:cNvPr id="57" name="Tekstiruutu 56">
            <a:extLst>
              <a:ext uri="{FF2B5EF4-FFF2-40B4-BE49-F238E27FC236}">
                <a16:creationId xmlns:a16="http://schemas.microsoft.com/office/drawing/2014/main" id="{9EFC3363-E1BF-9E43-873A-EDC39C838BB4}"/>
              </a:ext>
            </a:extLst>
          </p:cNvPr>
          <p:cNvSpPr txBox="1"/>
          <p:nvPr/>
        </p:nvSpPr>
        <p:spPr>
          <a:xfrm>
            <a:off x="9264627" y="4020299"/>
            <a:ext cx="438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>
                <a:solidFill>
                  <a:schemeClr val="accent6">
                    <a:lumMod val="75000"/>
                  </a:schemeClr>
                </a:solidFill>
              </a:rPr>
              <a:t>€</a:t>
            </a:r>
          </a:p>
        </p:txBody>
      </p:sp>
      <p:sp>
        <p:nvSpPr>
          <p:cNvPr id="61" name="Alanuoli 60">
            <a:extLst>
              <a:ext uri="{FF2B5EF4-FFF2-40B4-BE49-F238E27FC236}">
                <a16:creationId xmlns:a16="http://schemas.microsoft.com/office/drawing/2014/main" id="{4F376385-70B0-384B-8524-8E8D8B241278}"/>
              </a:ext>
            </a:extLst>
          </p:cNvPr>
          <p:cNvSpPr/>
          <p:nvPr/>
        </p:nvSpPr>
        <p:spPr>
          <a:xfrm>
            <a:off x="5999612" y="4213762"/>
            <a:ext cx="438356" cy="7500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Tekstiruutu 62">
            <a:extLst>
              <a:ext uri="{FF2B5EF4-FFF2-40B4-BE49-F238E27FC236}">
                <a16:creationId xmlns:a16="http://schemas.microsoft.com/office/drawing/2014/main" id="{4F5072C0-045D-4B45-9E46-3FE054005D26}"/>
              </a:ext>
            </a:extLst>
          </p:cNvPr>
          <p:cNvSpPr txBox="1"/>
          <p:nvPr/>
        </p:nvSpPr>
        <p:spPr>
          <a:xfrm>
            <a:off x="9007465" y="5909727"/>
            <a:ext cx="1644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Tuotantoyhtiö</a:t>
            </a:r>
          </a:p>
        </p:txBody>
      </p:sp>
      <p:cxnSp>
        <p:nvCxnSpPr>
          <p:cNvPr id="64" name="Suora nuoliyhdysviiva 63">
            <a:extLst>
              <a:ext uri="{FF2B5EF4-FFF2-40B4-BE49-F238E27FC236}">
                <a16:creationId xmlns:a16="http://schemas.microsoft.com/office/drawing/2014/main" id="{70388E7C-035B-5146-A27D-8D7661D63096}"/>
              </a:ext>
            </a:extLst>
          </p:cNvPr>
          <p:cNvCxnSpPr>
            <a:cxnSpLocks/>
          </p:cNvCxnSpPr>
          <p:nvPr/>
        </p:nvCxnSpPr>
        <p:spPr>
          <a:xfrm>
            <a:off x="9702983" y="4750471"/>
            <a:ext cx="15263" cy="9108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Suorakulmio 68">
            <a:extLst>
              <a:ext uri="{FF2B5EF4-FFF2-40B4-BE49-F238E27FC236}">
                <a16:creationId xmlns:a16="http://schemas.microsoft.com/office/drawing/2014/main" id="{92E58DFC-73C7-7B4F-BA2D-23486FA72B70}"/>
              </a:ext>
            </a:extLst>
          </p:cNvPr>
          <p:cNvSpPr/>
          <p:nvPr/>
        </p:nvSpPr>
        <p:spPr>
          <a:xfrm>
            <a:off x="9534542" y="558016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i-FI" sz="2800" dirty="0">
                <a:solidFill>
                  <a:srgbClr val="70AD47">
                    <a:lumMod val="75000"/>
                  </a:srgbClr>
                </a:solidFill>
              </a:rPr>
              <a:t>€</a:t>
            </a:r>
          </a:p>
        </p:txBody>
      </p:sp>
      <p:pic>
        <p:nvPicPr>
          <p:cNvPr id="71" name="Kuva 70">
            <a:extLst>
              <a:ext uri="{FF2B5EF4-FFF2-40B4-BE49-F238E27FC236}">
                <a16:creationId xmlns:a16="http://schemas.microsoft.com/office/drawing/2014/main" id="{8B5BFB8F-4A1C-1045-A180-C617308F417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68651" y="3391098"/>
            <a:ext cx="669341" cy="669341"/>
          </a:xfrm>
          <a:prstGeom prst="rect">
            <a:avLst/>
          </a:prstGeom>
        </p:spPr>
      </p:pic>
      <p:sp>
        <p:nvSpPr>
          <p:cNvPr id="72" name="Tekstiruutu 71">
            <a:extLst>
              <a:ext uri="{FF2B5EF4-FFF2-40B4-BE49-F238E27FC236}">
                <a16:creationId xmlns:a16="http://schemas.microsoft.com/office/drawing/2014/main" id="{116D543E-C585-7148-AD72-9B4A7CF713A6}"/>
              </a:ext>
            </a:extLst>
          </p:cNvPr>
          <p:cNvSpPr txBox="1"/>
          <p:nvPr/>
        </p:nvSpPr>
        <p:spPr>
          <a:xfrm>
            <a:off x="342527" y="4040028"/>
            <a:ext cx="11580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/>
              <a:t>Dokumentit &amp; lyhytelokuvat</a:t>
            </a:r>
          </a:p>
        </p:txBody>
      </p:sp>
      <p:cxnSp>
        <p:nvCxnSpPr>
          <p:cNvPr id="73" name="Suora nuoliyhdysviiva 72">
            <a:extLst>
              <a:ext uri="{FF2B5EF4-FFF2-40B4-BE49-F238E27FC236}">
                <a16:creationId xmlns:a16="http://schemas.microsoft.com/office/drawing/2014/main" id="{F43130B0-FDE3-BF4E-B306-DFC07C64E88A}"/>
              </a:ext>
            </a:extLst>
          </p:cNvPr>
          <p:cNvCxnSpPr>
            <a:cxnSpLocks/>
          </p:cNvCxnSpPr>
          <p:nvPr/>
        </p:nvCxnSpPr>
        <p:spPr>
          <a:xfrm flipV="1">
            <a:off x="1854622" y="3725768"/>
            <a:ext cx="1878805" cy="7270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kstiruutu 75">
            <a:extLst>
              <a:ext uri="{FF2B5EF4-FFF2-40B4-BE49-F238E27FC236}">
                <a16:creationId xmlns:a16="http://schemas.microsoft.com/office/drawing/2014/main" id="{A2547533-EB42-F14E-BB05-E41CF4546483}"/>
              </a:ext>
            </a:extLst>
          </p:cNvPr>
          <p:cNvSpPr txBox="1"/>
          <p:nvPr/>
        </p:nvSpPr>
        <p:spPr>
          <a:xfrm>
            <a:off x="3726383" y="3408957"/>
            <a:ext cx="438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>
                <a:solidFill>
                  <a:schemeClr val="accent6">
                    <a:lumMod val="75000"/>
                  </a:schemeClr>
                </a:solidFill>
              </a:rPr>
              <a:t>€</a:t>
            </a:r>
          </a:p>
        </p:txBody>
      </p:sp>
    </p:spTree>
    <p:extLst>
      <p:ext uri="{BB962C8B-B14F-4D97-AF65-F5344CB8AC3E}">
        <p14:creationId xmlns:p14="http://schemas.microsoft.com/office/powerpoint/2010/main" val="332959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31" grpId="0"/>
      <p:bldP spid="48" grpId="0"/>
      <p:bldP spid="49" grpId="0"/>
      <p:bldP spid="50" grpId="0"/>
      <p:bldP spid="57" grpId="0"/>
      <p:bldP spid="61" grpId="0" animBg="1"/>
      <p:bldP spid="69" grpId="0"/>
      <p:bldP spid="72" grpId="0"/>
      <p:bldP spid="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C58A8B-53A6-5248-8C6B-044EACEA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 Rahoittajat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44E4FD9C-98E3-D14B-BDC3-F3E955D1ED22}"/>
              </a:ext>
            </a:extLst>
          </p:cNvPr>
          <p:cNvSpPr txBox="1"/>
          <p:nvPr/>
        </p:nvSpPr>
        <p:spPr>
          <a:xfrm>
            <a:off x="1771649" y="1928813"/>
            <a:ext cx="68008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yksityiset rahoittajat (</a:t>
            </a:r>
            <a:r>
              <a:rPr lang="fi-FI" sz="2000" dirty="0" err="1"/>
              <a:t>esim</a:t>
            </a:r>
            <a:r>
              <a:rPr lang="fi-FI" sz="2000" dirty="0"/>
              <a:t> sponsorit)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Tuotantokannustimet (</a:t>
            </a:r>
            <a:r>
              <a:rPr lang="fi-FI" sz="2000" dirty="0" err="1"/>
              <a:t>esim</a:t>
            </a:r>
            <a:r>
              <a:rPr lang="fi-FI" sz="2000" dirty="0"/>
              <a:t> Business Finland)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Sijoitukset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YMS</a:t>
            </a:r>
          </a:p>
        </p:txBody>
      </p:sp>
    </p:spTree>
    <p:extLst>
      <p:ext uri="{BB962C8B-B14F-4D97-AF65-F5344CB8AC3E}">
        <p14:creationId xmlns:p14="http://schemas.microsoft.com/office/powerpoint/2010/main" val="270367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AD7E57-C3B8-D04E-A18F-BA3E9D2EA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Apurahoista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D3278840-81FE-5D4E-8BE2-F14559812F05}"/>
              </a:ext>
            </a:extLst>
          </p:cNvPr>
          <p:cNvSpPr txBox="1"/>
          <p:nvPr/>
        </p:nvSpPr>
        <p:spPr>
          <a:xfrm>
            <a:off x="1200150" y="1914525"/>
            <a:ext cx="8001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hlinkClick r:id="rId2"/>
              </a:rPr>
              <a:t>https://www.aurora-tietokanta.fi/</a:t>
            </a:r>
            <a:endParaRPr lang="fi-FI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hlinkClick r:id="rId3"/>
              </a:rPr>
              <a:t>https://www.taike.fi/fi/web/elokuvataide/elokuvataide</a:t>
            </a:r>
            <a:endParaRPr lang="fi-FI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hlinkClick r:id="rId4"/>
              </a:rPr>
              <a:t>https://koneensaatio.fi/apurahat/tuetut/tuetut2014/taiteen-ja-kulttuurin-seka-muut-apurahat/</a:t>
            </a:r>
            <a:endParaRPr lang="fi-FI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449209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74</Words>
  <Application>Microsoft Macintosh PowerPoint</Application>
  <PresentationFormat>Laajakuva</PresentationFormat>
  <Paragraphs>21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Elokuvan rahoitus</vt:lpstr>
      <vt:lpstr>Kanava (TV/VOD)</vt:lpstr>
      <vt:lpstr>MUUT Rahoittajat</vt:lpstr>
      <vt:lpstr>Apurahoista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Elokuvan rahoitus</dc:title>
  <dc:creator>Microsoft Office User</dc:creator>
  <cp:lastModifiedBy>Julia Elomäki</cp:lastModifiedBy>
  <cp:revision>9</cp:revision>
  <dcterms:created xsi:type="dcterms:W3CDTF">2020-12-14T18:40:46Z</dcterms:created>
  <dcterms:modified xsi:type="dcterms:W3CDTF">2021-12-21T12:09:45Z</dcterms:modified>
</cp:coreProperties>
</file>